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5" r:id="rId4"/>
  </p:sldMasterIdLst>
  <p:notesMasterIdLst>
    <p:notesMasterId r:id="rId58"/>
  </p:notesMasterIdLst>
  <p:handoutMasterIdLst>
    <p:handoutMasterId r:id="rId59"/>
  </p:handoutMasterIdLst>
  <p:sldIdLst>
    <p:sldId id="476" r:id="rId5"/>
    <p:sldId id="477" r:id="rId6"/>
    <p:sldId id="529" r:id="rId7"/>
    <p:sldId id="479" r:id="rId8"/>
    <p:sldId id="480" r:id="rId9"/>
    <p:sldId id="481" r:id="rId10"/>
    <p:sldId id="482" r:id="rId11"/>
    <p:sldId id="483" r:id="rId12"/>
    <p:sldId id="484" r:id="rId13"/>
    <p:sldId id="485" r:id="rId14"/>
    <p:sldId id="530" r:id="rId15"/>
    <p:sldId id="487" r:id="rId16"/>
    <p:sldId id="488" r:id="rId17"/>
    <p:sldId id="489" r:id="rId18"/>
    <p:sldId id="490" r:id="rId19"/>
    <p:sldId id="491" r:id="rId20"/>
    <p:sldId id="492" r:id="rId21"/>
    <p:sldId id="493" r:id="rId22"/>
    <p:sldId id="494" r:id="rId23"/>
    <p:sldId id="495" r:id="rId24"/>
    <p:sldId id="496" r:id="rId25"/>
    <p:sldId id="497" r:id="rId26"/>
    <p:sldId id="498" r:id="rId27"/>
    <p:sldId id="499" r:id="rId28"/>
    <p:sldId id="500" r:id="rId29"/>
    <p:sldId id="501" r:id="rId30"/>
    <p:sldId id="502" r:id="rId31"/>
    <p:sldId id="503" r:id="rId32"/>
    <p:sldId id="504" r:id="rId33"/>
    <p:sldId id="505" r:id="rId34"/>
    <p:sldId id="531" r:id="rId35"/>
    <p:sldId id="507" r:id="rId36"/>
    <p:sldId id="508" r:id="rId37"/>
    <p:sldId id="509" r:id="rId38"/>
    <p:sldId id="510" r:id="rId39"/>
    <p:sldId id="511" r:id="rId40"/>
    <p:sldId id="512" r:id="rId41"/>
    <p:sldId id="513" r:id="rId42"/>
    <p:sldId id="514" r:id="rId43"/>
    <p:sldId id="515" r:id="rId44"/>
    <p:sldId id="516" r:id="rId45"/>
    <p:sldId id="517" r:id="rId46"/>
    <p:sldId id="518" r:id="rId47"/>
    <p:sldId id="519" r:id="rId48"/>
    <p:sldId id="520" r:id="rId49"/>
    <p:sldId id="521" r:id="rId50"/>
    <p:sldId id="522" r:id="rId51"/>
    <p:sldId id="532" r:id="rId52"/>
    <p:sldId id="524" r:id="rId53"/>
    <p:sldId id="525" r:id="rId54"/>
    <p:sldId id="526" r:id="rId55"/>
    <p:sldId id="527" r:id="rId56"/>
    <p:sldId id="528" r:id="rId57"/>
  </p:sldIdLst>
  <p:sldSz cx="9144000" cy="6858000" type="letter"/>
  <p:notesSz cx="7315200" cy="9601200"/>
  <p:defaultTextStyle>
    <a:defPPr>
      <a:defRPr lang="en-US"/>
    </a:defPPr>
    <a:lvl1pPr algn="l" rtl="0" fontAlgn="base">
      <a:spcBef>
        <a:spcPct val="0"/>
      </a:spcBef>
      <a:spcAft>
        <a:spcPct val="0"/>
      </a:spcAft>
      <a:defRPr sz="2000" kern="1200">
        <a:solidFill>
          <a:schemeClr val="tx1"/>
        </a:solidFill>
        <a:latin typeface="Arial" pitchFamily="34" charset="0"/>
        <a:ea typeface="+mn-ea"/>
        <a:cs typeface="+mn-cs"/>
      </a:defRPr>
    </a:lvl1pPr>
    <a:lvl2pPr marL="457200" algn="l" rtl="0" fontAlgn="base">
      <a:spcBef>
        <a:spcPct val="0"/>
      </a:spcBef>
      <a:spcAft>
        <a:spcPct val="0"/>
      </a:spcAft>
      <a:defRPr sz="2000" kern="1200">
        <a:solidFill>
          <a:schemeClr val="tx1"/>
        </a:solidFill>
        <a:latin typeface="Arial" pitchFamily="34" charset="0"/>
        <a:ea typeface="+mn-ea"/>
        <a:cs typeface="+mn-cs"/>
      </a:defRPr>
    </a:lvl2pPr>
    <a:lvl3pPr marL="914400" algn="l" rtl="0" fontAlgn="base">
      <a:spcBef>
        <a:spcPct val="0"/>
      </a:spcBef>
      <a:spcAft>
        <a:spcPct val="0"/>
      </a:spcAft>
      <a:defRPr sz="2000" kern="1200">
        <a:solidFill>
          <a:schemeClr val="tx1"/>
        </a:solidFill>
        <a:latin typeface="Arial" pitchFamily="34" charset="0"/>
        <a:ea typeface="+mn-ea"/>
        <a:cs typeface="+mn-cs"/>
      </a:defRPr>
    </a:lvl3pPr>
    <a:lvl4pPr marL="1371600" algn="l" rtl="0" fontAlgn="base">
      <a:spcBef>
        <a:spcPct val="0"/>
      </a:spcBef>
      <a:spcAft>
        <a:spcPct val="0"/>
      </a:spcAft>
      <a:defRPr sz="2000" kern="1200">
        <a:solidFill>
          <a:schemeClr val="tx1"/>
        </a:solidFill>
        <a:latin typeface="Arial" pitchFamily="34" charset="0"/>
        <a:ea typeface="+mn-ea"/>
        <a:cs typeface="+mn-cs"/>
      </a:defRPr>
    </a:lvl4pPr>
    <a:lvl5pPr marL="1828800" algn="l" rtl="0" fontAlgn="base">
      <a:spcBef>
        <a:spcPct val="0"/>
      </a:spcBef>
      <a:spcAft>
        <a:spcPct val="0"/>
      </a:spcAft>
      <a:defRPr sz="2000" kern="1200">
        <a:solidFill>
          <a:schemeClr val="tx1"/>
        </a:solidFill>
        <a:latin typeface="Arial" pitchFamily="34" charset="0"/>
        <a:ea typeface="+mn-ea"/>
        <a:cs typeface="+mn-cs"/>
      </a:defRPr>
    </a:lvl5pPr>
    <a:lvl6pPr marL="2286000" algn="l" defTabSz="914400" rtl="0" eaLnBrk="1" latinLnBrk="0" hangingPunct="1">
      <a:defRPr sz="2000" kern="1200">
        <a:solidFill>
          <a:schemeClr val="tx1"/>
        </a:solidFill>
        <a:latin typeface="Arial" pitchFamily="34" charset="0"/>
        <a:ea typeface="+mn-ea"/>
        <a:cs typeface="+mn-cs"/>
      </a:defRPr>
    </a:lvl6pPr>
    <a:lvl7pPr marL="2743200" algn="l" defTabSz="914400" rtl="0" eaLnBrk="1" latinLnBrk="0" hangingPunct="1">
      <a:defRPr sz="2000" kern="1200">
        <a:solidFill>
          <a:schemeClr val="tx1"/>
        </a:solidFill>
        <a:latin typeface="Arial" pitchFamily="34" charset="0"/>
        <a:ea typeface="+mn-ea"/>
        <a:cs typeface="+mn-cs"/>
      </a:defRPr>
    </a:lvl7pPr>
    <a:lvl8pPr marL="3200400" algn="l" defTabSz="914400" rtl="0" eaLnBrk="1" latinLnBrk="0" hangingPunct="1">
      <a:defRPr sz="2000" kern="1200">
        <a:solidFill>
          <a:schemeClr val="tx1"/>
        </a:solidFill>
        <a:latin typeface="Arial" pitchFamily="34" charset="0"/>
        <a:ea typeface="+mn-ea"/>
        <a:cs typeface="+mn-cs"/>
      </a:defRPr>
    </a:lvl8pPr>
    <a:lvl9pPr marL="3657600" algn="l" defTabSz="914400" rtl="0" eaLnBrk="1" latinLnBrk="0" hangingPunct="1">
      <a:defRPr sz="2000" kern="1200">
        <a:solidFill>
          <a:schemeClr val="tx1"/>
        </a:solidFill>
        <a:latin typeface="Arial"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ucedo" initials="s" lastIdx="1" clrIdx="0"/>
  <p:cmAuthor id="1" name="Brian O'Keefe" initials="BDO" lastIdx="5"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DFEFE"/>
    <a:srgbClr val="FEFFFE"/>
    <a:srgbClr val="FFFEFE"/>
    <a:srgbClr val="FFFFFE"/>
    <a:srgbClr val="FFFEFF"/>
    <a:srgbClr val="FEFFFF"/>
    <a:srgbClr val="9E3039"/>
    <a:srgbClr val="614D7D"/>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11" autoAdjust="0"/>
    <p:restoredTop sz="58201" autoAdjust="0"/>
  </p:normalViewPr>
  <p:slideViewPr>
    <p:cSldViewPr snapToGrid="0">
      <p:cViewPr varScale="1">
        <p:scale>
          <a:sx n="55" d="100"/>
          <a:sy n="55" d="100"/>
        </p:scale>
        <p:origin x="-2196" y="-78"/>
      </p:cViewPr>
      <p:guideLst>
        <p:guide orient="horz" pos="444"/>
        <p:guide orient="horz" pos="795"/>
        <p:guide pos="709"/>
        <p:guide pos="5621"/>
        <p:guide pos="324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60" d="100"/>
          <a:sy n="60" d="100"/>
        </p:scale>
        <p:origin x="-2082" y="-222"/>
      </p:cViewPr>
      <p:guideLst>
        <p:guide orient="horz" pos="2775"/>
        <p:guide pos="434"/>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Box 20"/>
          <p:cNvSpPr txBox="1">
            <a:spLocks noChangeArrowheads="1"/>
          </p:cNvSpPr>
          <p:nvPr/>
        </p:nvSpPr>
        <p:spPr bwMode="hidden">
          <a:xfrm>
            <a:off x="635843"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3"/>
          </p:nvPr>
        </p:nvSpPr>
        <p:spPr>
          <a:xfrm>
            <a:off x="6266310"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4"/>
          <p:cNvSpPr>
            <a:spLocks noGrp="1" noRot="1" noChangeAspect="1" noChangeArrowheads="1" noTextEdit="1"/>
          </p:cNvSpPr>
          <p:nvPr>
            <p:ph type="sldImg" idx="2"/>
          </p:nvPr>
        </p:nvSpPr>
        <p:spPr bwMode="auto">
          <a:xfrm>
            <a:off x="685800" y="228600"/>
            <a:ext cx="5184648" cy="38862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688974" y="4389120"/>
            <a:ext cx="6172200" cy="48006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noProof="0" dirty="0" smtClean="0"/>
              <a:t>Click to edit Master text styles</a:t>
            </a:r>
          </a:p>
          <a:p>
            <a:pPr lvl="1"/>
            <a:r>
              <a:rPr lang="en-US" noProof="0" dirty="0" smtClean="0"/>
              <a:t> Second level</a:t>
            </a:r>
          </a:p>
          <a:p>
            <a:pPr lvl="2"/>
            <a:r>
              <a:rPr lang="en-US" noProof="0" dirty="0" smtClean="0"/>
              <a:t> Third level</a:t>
            </a:r>
          </a:p>
          <a:p>
            <a:pPr lvl="3"/>
            <a:r>
              <a:rPr lang="en-US" noProof="0" dirty="0" smtClean="0"/>
              <a:t> Fourth level</a:t>
            </a:r>
          </a:p>
          <a:p>
            <a:pPr lvl="1"/>
            <a:endParaRPr lang="en-US" noProof="0" dirty="0" smtClean="0"/>
          </a:p>
        </p:txBody>
      </p:sp>
      <p:sp>
        <p:nvSpPr>
          <p:cNvPr id="7188" name="Text Box 20"/>
          <p:cNvSpPr txBox="1">
            <a:spLocks noChangeArrowheads="1"/>
          </p:cNvSpPr>
          <p:nvPr/>
        </p:nvSpPr>
        <p:spPr bwMode="hidden">
          <a:xfrm>
            <a:off x="795338"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5"/>
          </p:nvPr>
        </p:nvSpPr>
        <p:spPr>
          <a:xfrm>
            <a:off x="6170613"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100" kern="1200">
        <a:solidFill>
          <a:schemeClr val="tx1"/>
        </a:solidFill>
        <a:latin typeface="Times New Roman" pitchFamily="18" charset="0"/>
        <a:ea typeface="+mn-ea"/>
        <a:cs typeface="+mn-cs"/>
      </a:defRPr>
    </a:lvl1pPr>
    <a:lvl2pPr marL="16827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2pPr>
    <a:lvl3pPr marL="34925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3pPr>
    <a:lvl4pPr marL="51752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ISCSI CONNECTIVITY</a:t>
            </a: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a:t>
            </a:r>
            <a:r>
              <a:rPr lang="en-US" baseline="0" dirty="0" smtClean="0"/>
              <a:t> OBJECTIVES</a:t>
            </a: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3</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DATA ONTAP</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DATA ONTAP AS AN ISCSI TARGET</a:t>
            </a: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CONFIGURING INTERFACES</a:t>
            </a: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CONFIGURING ISCSI SERVICES IN DATA ONTAP</a:t>
            </a: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VERIFY INTERFACES</a:t>
            </a: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INTERFACE ACCESS LIST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The </a:t>
            </a:r>
            <a:r>
              <a:rPr dirty="0" err="1">
                <a:latin typeface="Courier New" pitchFamily="49" charset="0"/>
              </a:rPr>
              <a:t>accesslist</a:t>
            </a:r>
            <a:r>
              <a:rPr dirty="0"/>
              <a:t> feature controls initiator access to network interfaces. By default, an initiator does not have an access list and can access the storage system through any network interface. The administrator can create an access list using the add subcommand: </a:t>
            </a:r>
          </a:p>
          <a:p>
            <a:pPr marL="0" marR="0" indent="0" algn="l" defTabSz="914400" rtl="0" eaLnBrk="0" fontAlgn="base" latinLnBrk="0" hangingPunct="0">
              <a:lnSpc>
                <a:spcPct val="100000"/>
              </a:lnSpc>
              <a:spcBef>
                <a:spcPct val="30000"/>
              </a:spcBef>
              <a:spcAft>
                <a:spcPct val="0"/>
              </a:spcAft>
              <a:buClrTx/>
              <a:buSzTx/>
              <a:buFontTx/>
              <a:buNone/>
              <a:tabLst/>
              <a:defRPr/>
            </a:pPr>
            <a:r>
              <a:rPr dirty="0" err="1">
                <a:latin typeface="Courier New" pitchFamily="49" charset="0"/>
              </a:rPr>
              <a:t>iscsi</a:t>
            </a:r>
            <a:r>
              <a:rPr dirty="0">
                <a:latin typeface="Courier New" pitchFamily="49" charset="0"/>
              </a:rPr>
              <a:t> interface </a:t>
            </a:r>
            <a:r>
              <a:rPr dirty="0" err="1">
                <a:latin typeface="Courier New" pitchFamily="49" charset="0"/>
              </a:rPr>
              <a:t>accesslist</a:t>
            </a:r>
            <a:r>
              <a:rPr dirty="0">
                <a:latin typeface="Courier New" pitchFamily="49" charset="0"/>
              </a:rPr>
              <a:t> add </a:t>
            </a:r>
            <a:r>
              <a:rPr i="1" dirty="0">
                <a:latin typeface="Courier New" pitchFamily="49" charset="0"/>
              </a:rPr>
              <a:t>initiator</a:t>
            </a:r>
            <a:r>
              <a:rPr dirty="0">
                <a:latin typeface="Courier New" pitchFamily="49" charset="0"/>
              </a:rPr>
              <a:t> {-a | </a:t>
            </a:r>
            <a:r>
              <a:rPr i="1" dirty="0">
                <a:latin typeface="Courier New" pitchFamily="49" charset="0"/>
              </a:rPr>
              <a:t>interface</a:t>
            </a:r>
            <a:r>
              <a:rPr dirty="0">
                <a:latin typeface="Courier New" pitchFamily="49" charset="0"/>
              </a:rPr>
              <a:t>...}</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This creates an access list for the initiator with a list of network interface names. </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specified initiator can only log in through the network interfaces in the access list.</a:t>
            </a:r>
          </a:p>
          <a:p>
            <a:pPr marL="0" marR="0" indent="0" algn="l" defTabSz="914400" rtl="0" eaLnBrk="0" fontAlgn="base" latinLnBrk="0" hangingPunct="0">
              <a:lnSpc>
                <a:spcPct val="100000"/>
              </a:lnSpc>
              <a:spcBef>
                <a:spcPct val="30000"/>
              </a:spcBef>
              <a:spcAft>
                <a:spcPct val="0"/>
              </a:spcAft>
              <a:buClrTx/>
              <a:buSzTx/>
              <a:buFontTx/>
              <a:buNone/>
              <a:tabLst/>
              <a:defRPr/>
            </a:pPr>
            <a:r>
              <a:rPr dirty="0"/>
              <a:t>If the specified initiator sends a </a:t>
            </a:r>
            <a:r>
              <a:rPr dirty="0" err="1"/>
              <a:t>SendTargets</a:t>
            </a:r>
            <a:r>
              <a:rPr dirty="0"/>
              <a:t> request, it will receive a list of target addresses.  These target addresses are associated with only those network interfaces that are included in the access list.</a:t>
            </a:r>
          </a:p>
          <a:p>
            <a:pPr marL="0" marR="0" indent="0" algn="l" defTabSz="914400" rtl="0" eaLnBrk="0" fontAlgn="base" latinLnBrk="0" hangingPunct="0">
              <a:lnSpc>
                <a:spcPct val="100000"/>
              </a:lnSpc>
              <a:spcBef>
                <a:spcPct val="30000"/>
              </a:spcBef>
              <a:spcAft>
                <a:spcPct val="0"/>
              </a:spcAft>
              <a:buClrTx/>
              <a:buSzTx/>
              <a:buFontTx/>
              <a:buNone/>
              <a:tabLst/>
              <a:defRPr/>
            </a:pPr>
            <a:r>
              <a:rPr dirty="0"/>
              <a:t>An existing access list can be edited by means of the add and remove subcommands:</a:t>
            </a:r>
          </a:p>
          <a:p>
            <a:pPr marL="0" marR="0" indent="0" algn="l" defTabSz="914400" rtl="0" eaLnBrk="0" fontAlgn="base" latinLnBrk="0" hangingPunct="0">
              <a:lnSpc>
                <a:spcPct val="100000"/>
              </a:lnSpc>
              <a:spcBef>
                <a:spcPct val="30000"/>
              </a:spcBef>
              <a:spcAft>
                <a:spcPct val="0"/>
              </a:spcAft>
              <a:buClrTx/>
              <a:buSzTx/>
              <a:buFontTx/>
              <a:buNone/>
              <a:tabLst/>
              <a:defRPr/>
            </a:pPr>
            <a:r>
              <a:rPr dirty="0" err="1">
                <a:latin typeface="Courier New" pitchFamily="49" charset="0"/>
              </a:rPr>
              <a:t>iscsi</a:t>
            </a:r>
            <a:r>
              <a:rPr dirty="0">
                <a:latin typeface="Courier New" pitchFamily="49" charset="0"/>
              </a:rPr>
              <a:t> interface </a:t>
            </a:r>
            <a:r>
              <a:rPr dirty="0" err="1">
                <a:latin typeface="Courier New" pitchFamily="49" charset="0"/>
              </a:rPr>
              <a:t>accesslist</a:t>
            </a:r>
            <a:r>
              <a:rPr dirty="0">
                <a:latin typeface="Courier New" pitchFamily="49" charset="0"/>
              </a:rPr>
              <a:t> remove &lt;initiator&gt; [-a | &lt;interface&gt;...]</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a:t>
            </a:r>
            <a:r>
              <a:rPr dirty="0">
                <a:latin typeface="Courier New" pitchFamily="49" charset="0"/>
              </a:rPr>
              <a:t>-a </a:t>
            </a:r>
            <a:r>
              <a:rPr dirty="0"/>
              <a:t>parameter adds or removes all network interfaces. When the last network interface is removed from an access list, the access list itself is removed.</a:t>
            </a: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IDENTIFYING WWNN IN DATA ONTAP</a:t>
            </a: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INTERFACES ON THE STORAGE SYSTEM</a:t>
            </a: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11</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WINDOWS</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WINDOWS</a:t>
            </a:r>
            <a:r>
              <a:rPr lang="en-US" baseline="0" dirty="0" smtClean="0"/>
              <a:t> AS AN ISCSI INITIATOR</a:t>
            </a: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WINDOWS ISCSI DESIGN AND INSTALLATION</a:t>
            </a: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WINDOWS/NIC IMPLEMENTATION</a:t>
            </a:r>
            <a:endParaRPr dirty="0"/>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WINDOWS/NIC IMPLEMENTATION</a:t>
            </a:r>
            <a:r>
              <a:rPr lang="en-US" baseline="0" dirty="0"/>
              <a:t> </a:t>
            </a:r>
            <a:r>
              <a:rPr lang="en-US" baseline="0" dirty="0" smtClean="0"/>
              <a:t>(CONT.)</a:t>
            </a:r>
            <a:endParaRPr lang="en-US" dirty="0" smtClean="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WINDOWS/NIC IMPLEMENTATION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WINDOWS/NIC IMPLEMENTATION</a:t>
            </a:r>
            <a:r>
              <a:rPr lang="en-US" baseline="0" dirty="0" smtClean="0"/>
              <a:t> (CONT.)</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The </a:t>
            </a:r>
            <a:r>
              <a:rPr dirty="0"/>
              <a:t>Microsoft® iSCSI software initiator may be configured through either Storage Explorer in Windows Server 2008 or the iSCSI Initiator Properties dialog in Windows Server 2003 or 2008.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WINDOWS/NIC IMPLEMENTATION</a:t>
            </a:r>
            <a:r>
              <a:rPr lang="en-US" baseline="0" dirty="0" smtClean="0"/>
              <a:t> (CONT.)</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The </a:t>
            </a:r>
            <a:r>
              <a:rPr dirty="0"/>
              <a:t>local host </a:t>
            </a:r>
            <a:r>
              <a:rPr dirty="0" smtClean="0"/>
              <a:t>WW</a:t>
            </a:r>
            <a:r>
              <a:rPr lang="en-US" dirty="0" smtClean="0"/>
              <a:t>N</a:t>
            </a:r>
            <a:r>
              <a:rPr dirty="0" smtClean="0"/>
              <a:t>N </a:t>
            </a:r>
            <a:r>
              <a:rPr dirty="0"/>
              <a:t>appears on the Configuration tab of the iSCSI Initiator Properties dialog. It generally does not need to be changed.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WWNN SPOOFING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DISCOVERY</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Unlike </a:t>
            </a:r>
            <a:r>
              <a:rPr dirty="0"/>
              <a:t>FC discovery, iSCSI discovery is not automatic.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WINDOWS/NIC IMPLEMENTATION</a:t>
            </a:r>
            <a:r>
              <a:rPr lang="en-US" baseline="0" dirty="0" smtClean="0"/>
              <a:t> (CONT.)</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From </a:t>
            </a:r>
            <a:r>
              <a:rPr dirty="0"/>
              <a:t>the Discovery tab on the iSCSI Initiator Properties dialog, an administrator may set the method of discovery of targets. Discovery may be accomplished either through add-a-target’s portal address or by polling an Internet Storage Name Service (</a:t>
            </a:r>
            <a:r>
              <a:rPr dirty="0" err="1"/>
              <a:t>iSNS</a:t>
            </a:r>
            <a:r>
              <a:rPr dirty="0"/>
              <a:t>) server. </a:t>
            </a:r>
          </a:p>
          <a:p>
            <a:pPr marL="0" marR="0" indent="0" algn="l" defTabSz="914400" rtl="0" eaLnBrk="0" fontAlgn="base" latinLnBrk="0" hangingPunct="0">
              <a:lnSpc>
                <a:spcPct val="100000"/>
              </a:lnSpc>
              <a:spcBef>
                <a:spcPct val="30000"/>
              </a:spcBef>
              <a:spcAft>
                <a:spcPct val="0"/>
              </a:spcAft>
              <a:buClrTx/>
              <a:buSzTx/>
              <a:buFontTx/>
              <a:buNone/>
              <a:tabLst/>
              <a:defRPr/>
            </a:pPr>
            <a:r>
              <a:rPr dirty="0"/>
              <a:t>When adding a target portal address, if authentication is required, an administrator will set this by clicking the Advanced button. Next, iSCSI authentication is discussed in detail.  </a:t>
            </a: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ISCSI AUTHENTICATION IN WINDOWS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There </a:t>
            </a:r>
            <a:r>
              <a:rPr dirty="0"/>
              <a:t>are two methods of authenticating systems in iSCSI:</a:t>
            </a:r>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a:t>Challenge Handshake Authentication Protocol (CHAP)</a:t>
            </a:r>
          </a:p>
          <a:p>
            <a:pPr marL="0" marR="0" indent="0" algn="l" defTabSz="914400" rtl="0" eaLnBrk="0" fontAlgn="base" latinLnBrk="0" hangingPunct="0">
              <a:lnSpc>
                <a:spcPct val="100000"/>
              </a:lnSpc>
              <a:spcBef>
                <a:spcPct val="30000"/>
              </a:spcBef>
              <a:spcAft>
                <a:spcPct val="0"/>
              </a:spcAft>
              <a:buClrTx/>
              <a:buSzTx/>
              <a:buFontTx/>
              <a:buNone/>
              <a:tabLst/>
              <a:defRPr/>
            </a:pPr>
            <a:r>
              <a:rPr dirty="0"/>
              <a:t>CHAP requires a known secret that is shared by both </a:t>
            </a:r>
            <a:r>
              <a:rPr lang="en-US" dirty="0" smtClean="0"/>
              <a:t>target</a:t>
            </a:r>
            <a:r>
              <a:rPr lang="en-US" baseline="0" dirty="0" smtClean="0"/>
              <a:t> and initiator. </a:t>
            </a:r>
            <a:r>
              <a:rPr dirty="0" smtClean="0"/>
              <a:t>There </a:t>
            </a:r>
            <a:r>
              <a:rPr dirty="0"/>
              <a:t>are four basic steps of unidirectional authentication:</a:t>
            </a:r>
          </a:p>
          <a:p>
            <a:pPr marL="0" marR="0" indent="0" algn="l" defTabSz="914400" rtl="0" eaLnBrk="0" fontAlgn="base" latinLnBrk="0" hangingPunct="0">
              <a:lnSpc>
                <a:spcPct val="100000"/>
              </a:lnSpc>
              <a:spcBef>
                <a:spcPct val="30000"/>
              </a:spcBef>
              <a:spcAft>
                <a:spcPct val="0"/>
              </a:spcAft>
              <a:buClrTx/>
              <a:buSzTx/>
              <a:buFontTx/>
              <a:buNone/>
              <a:tabLst/>
              <a:defRPr/>
            </a:pPr>
            <a:r>
              <a:rPr dirty="0"/>
              <a:t>After the completion of the link establishment phases, the target sends a “challenge” message to the initiator.</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initiator responds with a one-way hash function of the shared secret.</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target checks the response against its own calculation of the expected hash value.  </a:t>
            </a:r>
          </a:p>
          <a:p>
            <a:pPr marL="0" marR="0" indent="0" algn="l" defTabSz="914400" rtl="0" eaLnBrk="0" fontAlgn="base" latinLnBrk="0" hangingPunct="0">
              <a:lnSpc>
                <a:spcPct val="100000"/>
              </a:lnSpc>
              <a:spcBef>
                <a:spcPct val="30000"/>
              </a:spcBef>
              <a:spcAft>
                <a:spcPct val="0"/>
              </a:spcAft>
              <a:buClrTx/>
              <a:buSzTx/>
              <a:buFontTx/>
              <a:buNone/>
              <a:tabLst/>
              <a:defRPr/>
            </a:pPr>
            <a:r>
              <a:rPr dirty="0"/>
              <a:t>At random intervals, the target will send a new challenge to the initiator and repeat Steps 1, 2, and 3.  </a:t>
            </a:r>
          </a:p>
          <a:p>
            <a:pPr marL="0" marR="0" indent="0" algn="l" defTabSz="914400" rtl="0" eaLnBrk="0" fontAlgn="base" latinLnBrk="0" hangingPunct="0">
              <a:lnSpc>
                <a:spcPct val="100000"/>
              </a:lnSpc>
              <a:spcBef>
                <a:spcPct val="30000"/>
              </a:spcBef>
              <a:spcAft>
                <a:spcPct val="0"/>
              </a:spcAft>
              <a:buClrTx/>
              <a:buSzTx/>
              <a:buFontTx/>
              <a:buNone/>
              <a:tabLst/>
              <a:defRPr/>
            </a:pPr>
            <a:r>
              <a:rPr b="1" dirty="0"/>
              <a:t>NOTE:</a:t>
            </a:r>
            <a:r>
              <a:rPr dirty="0"/>
              <a:t> In bidirectional authentication the process is also implemented in the reverse.</a:t>
            </a:r>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a:t>Remote Authentication Dial-In User Service (RADIUS)</a:t>
            </a:r>
          </a:p>
          <a:p>
            <a:pPr marL="0" marR="0" indent="0" algn="l" defTabSz="914400" rtl="0" eaLnBrk="0" fontAlgn="base" latinLnBrk="0" hangingPunct="0">
              <a:lnSpc>
                <a:spcPct val="100000"/>
              </a:lnSpc>
              <a:spcBef>
                <a:spcPct val="30000"/>
              </a:spcBef>
              <a:spcAft>
                <a:spcPct val="0"/>
              </a:spcAft>
              <a:buClrTx/>
              <a:buSzTx/>
              <a:buFontTx/>
              <a:buNone/>
              <a:tabLst/>
              <a:defRPr/>
            </a:pPr>
            <a:r>
              <a:rPr dirty="0"/>
              <a:t>RADIUS is a networking protocol that uses access servers to provide centralized management of access to large networks.  </a:t>
            </a:r>
          </a:p>
          <a:p>
            <a:pPr marL="0" marR="0" indent="0" algn="l" defTabSz="914400" rtl="0" eaLnBrk="0" fontAlgn="base" latinLnBrk="0" hangingPunct="0">
              <a:lnSpc>
                <a:spcPct val="100000"/>
              </a:lnSpc>
              <a:spcBef>
                <a:spcPct val="30000"/>
              </a:spcBef>
              <a:spcAft>
                <a:spcPct val="0"/>
              </a:spcAft>
              <a:buClrTx/>
              <a:buSzTx/>
              <a:buFontTx/>
              <a:buNone/>
              <a:tabLst/>
              <a:defRPr/>
            </a:pPr>
            <a:r>
              <a:rPr dirty="0"/>
              <a:t>Proper authentication resists man-in-the-middle attacks as well as other attacks.</a:t>
            </a:r>
          </a:p>
          <a:p>
            <a:pPr marL="0" marR="0" indent="0" algn="l" defTabSz="914400" rtl="0" eaLnBrk="0" fontAlgn="base" latinLnBrk="0" hangingPunct="0">
              <a:lnSpc>
                <a:spcPct val="100000"/>
              </a:lnSpc>
              <a:spcBef>
                <a:spcPct val="30000"/>
              </a:spcBef>
              <a:spcAft>
                <a:spcPct val="0"/>
              </a:spcAft>
              <a:buClrTx/>
              <a:buSzTx/>
              <a:buFontTx/>
              <a:buNone/>
              <a:tabLst/>
              <a:defRPr/>
            </a:pPr>
            <a:r>
              <a:rPr dirty="0"/>
              <a:t>IPsec can also be used to increase security.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ISCSI UNIDIRECTIONAL CHAP AUTHENTICATION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To </a:t>
            </a:r>
            <a:r>
              <a:rPr dirty="0"/>
              <a:t>configure unidirectional (inbound) CHAP authentication for the Microsoft Software Initiator, enter the </a:t>
            </a:r>
            <a:r>
              <a:rPr dirty="0" err="1">
                <a:latin typeface="Courier New" pitchFamily="49" charset="0"/>
              </a:rPr>
              <a:t>iscsi</a:t>
            </a:r>
            <a:r>
              <a:rPr dirty="0">
                <a:latin typeface="Courier New" pitchFamily="49" charset="0"/>
              </a:rPr>
              <a:t> security add </a:t>
            </a:r>
            <a:r>
              <a:rPr dirty="0"/>
              <a:t>command on the storage system and enter the user name and shared secret as appropriate. By convention, the user name is generally the same as the </a:t>
            </a:r>
            <a:r>
              <a:rPr dirty="0" smtClean="0"/>
              <a:t>WWN</a:t>
            </a:r>
            <a:r>
              <a:rPr lang="en-US" dirty="0" smtClean="0"/>
              <a:t>N</a:t>
            </a:r>
            <a:r>
              <a:rPr dirty="0" smtClean="0"/>
              <a:t>.  </a:t>
            </a:r>
            <a:endParaRPr dirty="0"/>
          </a:p>
          <a:p>
            <a:pPr marL="0" marR="0" indent="0" algn="l" defTabSz="914400" rtl="0" eaLnBrk="0" fontAlgn="base" latinLnBrk="0" hangingPunct="0">
              <a:lnSpc>
                <a:spcPct val="100000"/>
              </a:lnSpc>
              <a:spcBef>
                <a:spcPct val="30000"/>
              </a:spcBef>
              <a:spcAft>
                <a:spcPct val="0"/>
              </a:spcAft>
              <a:buClrTx/>
              <a:buSzTx/>
              <a:buFontTx/>
              <a:buNone/>
              <a:tabLst/>
              <a:defRPr/>
            </a:pPr>
            <a:r>
              <a:rPr dirty="0"/>
              <a:t>The Microsoft iSCSI Software Initiator requires both the initiator and target CHAP passwords to be at least 12 bytes if IPsec encryption is not being used. The maximum password length is 16 bytes regardless of whether IPsec is used.  </a:t>
            </a:r>
          </a:p>
          <a:p>
            <a:pPr marL="0" marR="0" indent="0" algn="l" defTabSz="914400" rtl="0" eaLnBrk="0" fontAlgn="base" latinLnBrk="0" hangingPunct="0">
              <a:lnSpc>
                <a:spcPct val="100000"/>
              </a:lnSpc>
              <a:spcBef>
                <a:spcPct val="30000"/>
              </a:spcBef>
              <a:spcAft>
                <a:spcPct val="0"/>
              </a:spcAft>
              <a:buClrTx/>
              <a:buSzTx/>
              <a:buFontTx/>
              <a:buNone/>
              <a:tabLst/>
              <a:defRPr/>
            </a:pPr>
            <a:r>
              <a:rPr b="1" dirty="0"/>
              <a:t>NOTE:</a:t>
            </a:r>
            <a:r>
              <a:rPr dirty="0"/>
              <a:t> Data ONTAP provides an </a:t>
            </a:r>
            <a:r>
              <a:rPr dirty="0" err="1">
                <a:latin typeface="Courier New" pitchFamily="49" charset="0"/>
              </a:rPr>
              <a:t>iscsi</a:t>
            </a:r>
            <a:r>
              <a:rPr dirty="0">
                <a:latin typeface="Courier New" pitchFamily="49" charset="0"/>
              </a:rPr>
              <a:t> security generate </a:t>
            </a:r>
            <a:r>
              <a:rPr dirty="0"/>
              <a:t>command that creates a random 128-bit key that may, in some cases, be used as the password.  </a:t>
            </a: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ISCSI BIDIRECTIONAL CHAP AUTHENTICATION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To </a:t>
            </a:r>
            <a:r>
              <a:rPr dirty="0"/>
              <a:t>add bidirectional (inbound and outbound) authentication to the Microsoft software initiator, check the mutual authentication on the Advanced Setting (see previous page) and then add the CHAP secret from switch </a:t>
            </a:r>
            <a:r>
              <a:rPr dirty="0">
                <a:latin typeface="Courier New" pitchFamily="49" charset="0"/>
              </a:rPr>
              <a:t>-o </a:t>
            </a:r>
            <a:r>
              <a:rPr dirty="0"/>
              <a:t>of the </a:t>
            </a:r>
            <a:r>
              <a:rPr dirty="0" err="1">
                <a:latin typeface="Courier New" pitchFamily="49" charset="0"/>
              </a:rPr>
              <a:t>iscsi</a:t>
            </a:r>
            <a:r>
              <a:rPr dirty="0">
                <a:latin typeface="Courier New" pitchFamily="49" charset="0"/>
              </a:rPr>
              <a:t> security add </a:t>
            </a:r>
            <a:r>
              <a:rPr dirty="0"/>
              <a:t>command.  </a:t>
            </a:r>
          </a:p>
          <a:p>
            <a:pPr marL="0" marR="0" indent="0" algn="l" defTabSz="914400" rtl="0" eaLnBrk="0" fontAlgn="base" latinLnBrk="0" hangingPunct="0">
              <a:lnSpc>
                <a:spcPct val="100000"/>
              </a:lnSpc>
              <a:spcBef>
                <a:spcPct val="30000"/>
              </a:spcBef>
              <a:spcAft>
                <a:spcPct val="0"/>
              </a:spcAft>
              <a:buClrTx/>
              <a:buSzTx/>
              <a:buFontTx/>
              <a:buNone/>
              <a:tabLst/>
              <a:defRPr/>
            </a:pPr>
            <a:r>
              <a:rPr b="1" dirty="0"/>
              <a:t>NOTE:</a:t>
            </a:r>
            <a:r>
              <a:rPr dirty="0"/>
              <a:t> The user name is the same as the </a:t>
            </a:r>
            <a:r>
              <a:rPr dirty="0" smtClean="0"/>
              <a:t>WW</a:t>
            </a:r>
            <a:r>
              <a:rPr lang="en-US" dirty="0" smtClean="0"/>
              <a:t>N</a:t>
            </a:r>
            <a:r>
              <a:rPr dirty="0" smtClean="0"/>
              <a:t>N </a:t>
            </a:r>
            <a:r>
              <a:rPr dirty="0"/>
              <a:t>but the shared secret is different. This is because the user name and password combination cannot be the same for inbound and outbound settings on a storage system.  </a:t>
            </a: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WINDOWS/NIC IMPLEMENTATION</a:t>
            </a:r>
            <a:r>
              <a:rPr lang="en-US" baseline="0" dirty="0" smtClean="0"/>
              <a:t> (CONT.)</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BINDING</a:t>
            </a: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WINDOWS/NIC IMPLEMENTATION</a:t>
            </a:r>
            <a:r>
              <a:rPr lang="en-US" baseline="0" dirty="0" smtClean="0"/>
              <a:t> (CONT.)</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WINDOWS/NIC IMPLEMENTATION</a:t>
            </a:r>
            <a:r>
              <a:rPr lang="en-US" baseline="0" dirty="0" smtClean="0"/>
              <a:t> (CONT.)</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WINDOWS/NIC IMPLEMENTATION</a:t>
            </a:r>
            <a:r>
              <a:rPr lang="en-US" baseline="0" dirty="0" smtClean="0"/>
              <a:t> (CONT.)</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To </a:t>
            </a:r>
            <a:r>
              <a:rPr dirty="0"/>
              <a:t>disconnect, select the session from the target Properties dialog and click Disconnect.</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WINDOWS/NIC IMPLEMENTATION</a:t>
            </a:r>
            <a:r>
              <a:rPr lang="en-US" baseline="0" dirty="0" smtClean="0"/>
              <a:t> (CONT.)</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While </a:t>
            </a:r>
            <a:r>
              <a:rPr dirty="0"/>
              <a:t>logging into a target, an administrator may optionally set the target as a favorite target that automatically logs in when the local host is booted.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30</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31</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RED HAT</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r>
              <a:rPr lang="en-US" dirty="0" smtClean="0"/>
              <a:t>RED HAT AS AN ISCSI INITIATOR</a:t>
            </a:r>
            <a:endParaRPr dirty="0"/>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32</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r>
              <a:rPr lang="en-US" dirty="0" smtClean="0"/>
              <a:t>RED HAT 5.3 DESIGN AND INSTALLATION</a:t>
            </a:r>
            <a:endParaRPr dirty="0"/>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33</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r>
              <a:rPr lang="en-US" dirty="0" smtClean="0"/>
              <a:t>RED</a:t>
            </a:r>
            <a:r>
              <a:rPr lang="en-US" baseline="0" dirty="0" smtClean="0"/>
              <a:t> HAT/NIC IMPLMENTATION</a:t>
            </a:r>
            <a:endParaRPr dirty="0"/>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34</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RED</a:t>
            </a:r>
            <a:r>
              <a:rPr lang="en-US" baseline="0" dirty="0" smtClean="0"/>
              <a:t> HAT/NIC IMPLMENTATION</a:t>
            </a:r>
            <a:r>
              <a:rPr lang="en-US" baseline="0" dirty="0"/>
              <a:t> </a:t>
            </a:r>
            <a:r>
              <a:rPr lang="en-US" baseline="0" dirty="0" smtClean="0"/>
              <a:t>(CONT.)</a:t>
            </a:r>
            <a:endParaRPr lang="en-US" dirty="0" smtClean="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35</a:t>
            </a:fld>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RED</a:t>
            </a:r>
            <a:r>
              <a:rPr lang="en-US" baseline="0" dirty="0" smtClean="0"/>
              <a:t> HAT/NIC IMPLMENTATION (CONT.)</a:t>
            </a:r>
            <a:endParaRPr lang="en-US" dirty="0" smtClean="0"/>
          </a:p>
          <a:p>
            <a:endParaRPr dirty="0"/>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36</a:t>
            </a:fld>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r>
              <a:rPr lang="en-US" dirty="0" smtClean="0"/>
              <a:t>DISCOVERY</a:t>
            </a:r>
            <a:endParaRPr dirty="0"/>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37</a:t>
            </a:fld>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r>
              <a:rPr lang="en-US" dirty="0" smtClean="0"/>
              <a:t>ISCSI AUTHENTICATION IN RED HAT 5</a:t>
            </a:r>
            <a:endParaRPr dirty="0"/>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38</a:t>
            </a:fld>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r>
              <a:rPr lang="en-US" dirty="0" smtClean="0"/>
              <a:t>ISCSI UNIDIRECTIONAL CHAP AUTHENTICATION</a:t>
            </a:r>
            <a:endParaRPr dirty="0"/>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39</a:t>
            </a:fld>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r>
              <a:rPr lang="en-US" dirty="0" smtClean="0"/>
              <a:t>ISCSI BIDIRECTIONAL CHAP AUTHENTICATION</a:t>
            </a:r>
            <a:endParaRPr dirty="0"/>
          </a:p>
        </p:txBody>
      </p:sp>
      <p:sp>
        <p:nvSpPr>
          <p:cNvPr id="4" name="Slide Number Placeholder 3"/>
          <p:cNvSpPr>
            <a:spLocks noGrp="1"/>
          </p:cNvSpPr>
          <p:nvPr>
            <p:ph type="sldNum" sz="quarter" idx="10"/>
          </p:nvPr>
        </p:nvSpPr>
        <p:spPr/>
        <p:txBody>
          <a:bodyPr/>
          <a:lstStyle/>
          <a:p>
            <a:fld id="{9884764F-6734-4E98-BA4A-4193F051EE6C}" type="slidenum">
              <a:rPr lang="en-US" smtClean="0"/>
              <a:pPr/>
              <a:t>40</a:t>
            </a:fld>
            <a:endParaRPr lang="en-US" dirty="0"/>
          </a:p>
        </p:txBody>
      </p:sp>
      <p:sp>
        <p:nvSpPr>
          <p:cNvPr id="7" name="Slide Image Placeholder 6"/>
          <p:cNvSpPr>
            <a:spLocks noGrp="1" noRot="1" noChangeAspect="1"/>
          </p:cNvSpPr>
          <p:nvPr>
            <p:ph type="sldImg"/>
          </p:nvPr>
        </p:nvSpPr>
        <p:spPr>
          <a:xfrm>
            <a:off x="687388" y="228600"/>
            <a:ext cx="5181600" cy="3886200"/>
          </a:xfr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r>
              <a:rPr lang="en-US" dirty="0" smtClean="0"/>
              <a:t>RED HAT/NIC IMPLEMENTATION</a:t>
            </a:r>
          </a:p>
          <a:p>
            <a:endParaRPr lang="en-US" dirty="0" smtClean="0"/>
          </a:p>
          <a:p>
            <a:endParaRPr dirty="0"/>
          </a:p>
        </p:txBody>
      </p:sp>
      <p:sp>
        <p:nvSpPr>
          <p:cNvPr id="4" name="Slide Number Placeholder 3"/>
          <p:cNvSpPr>
            <a:spLocks noGrp="1"/>
          </p:cNvSpPr>
          <p:nvPr>
            <p:ph type="sldNum" sz="quarter" idx="10"/>
          </p:nvPr>
        </p:nvSpPr>
        <p:spPr/>
        <p:txBody>
          <a:bodyPr/>
          <a:lstStyle/>
          <a:p>
            <a:fld id="{9884764F-6734-4E98-BA4A-4193F051EE6C}" type="slidenum">
              <a:rPr lang="en-US" smtClean="0"/>
              <a:pPr/>
              <a:t>41</a:t>
            </a:fld>
            <a:endParaRPr lang="en-US" dirty="0"/>
          </a:p>
        </p:txBody>
      </p:sp>
      <p:sp>
        <p:nvSpPr>
          <p:cNvPr id="7" name="Slide Image Placeholder 6"/>
          <p:cNvSpPr>
            <a:spLocks noGrp="1" noRot="1" noChangeAspect="1"/>
          </p:cNvSpPr>
          <p:nvPr>
            <p:ph type="sldImg"/>
          </p:nvPr>
        </p:nvSpPr>
        <p:spPr>
          <a:xfrm>
            <a:off x="687388" y="228600"/>
            <a:ext cx="5181600" cy="3886200"/>
          </a:xfr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RED</a:t>
            </a:r>
            <a:r>
              <a:rPr lang="en-US" baseline="0" dirty="0" smtClean="0"/>
              <a:t> HAT/NIC IMPLMENTATION (CONT.)</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4" name="Slide Number Placeholder 3"/>
          <p:cNvSpPr>
            <a:spLocks noGrp="1"/>
          </p:cNvSpPr>
          <p:nvPr>
            <p:ph type="sldNum" sz="quarter" idx="10"/>
          </p:nvPr>
        </p:nvSpPr>
        <p:spPr/>
        <p:txBody>
          <a:bodyPr/>
          <a:lstStyle/>
          <a:p>
            <a:fld id="{9884764F-6734-4E98-BA4A-4193F051EE6C}" type="slidenum">
              <a:rPr lang="en-US" smtClean="0"/>
              <a:pPr/>
              <a:t>42</a:t>
            </a:fld>
            <a:endParaRPr lang="en-US" dirty="0"/>
          </a:p>
        </p:txBody>
      </p:sp>
      <p:sp>
        <p:nvSpPr>
          <p:cNvPr id="7" name="Slide Image Placeholder 6"/>
          <p:cNvSpPr>
            <a:spLocks noGrp="1" noRot="1" noChangeAspect="1"/>
          </p:cNvSpPr>
          <p:nvPr>
            <p:ph type="sldImg"/>
          </p:nvPr>
        </p:nvSpPr>
        <p:spPr>
          <a:xfrm>
            <a:off x="687388" y="228600"/>
            <a:ext cx="5181600" cy="3886200"/>
          </a:xfr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RED</a:t>
            </a:r>
            <a:r>
              <a:rPr lang="en-US" baseline="0" dirty="0" smtClean="0"/>
              <a:t> HAT/NIC IMPLMENTATION (CONT.)</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4" name="Slide Number Placeholder 3"/>
          <p:cNvSpPr>
            <a:spLocks noGrp="1"/>
          </p:cNvSpPr>
          <p:nvPr>
            <p:ph type="sldNum" sz="quarter" idx="10"/>
          </p:nvPr>
        </p:nvSpPr>
        <p:spPr/>
        <p:txBody>
          <a:bodyPr/>
          <a:lstStyle/>
          <a:p>
            <a:fld id="{9884764F-6734-4E98-BA4A-4193F051EE6C}" type="slidenum">
              <a:rPr lang="en-US" smtClean="0"/>
              <a:pPr/>
              <a:t>43</a:t>
            </a:fld>
            <a:endParaRPr lang="en-US" dirty="0"/>
          </a:p>
        </p:txBody>
      </p:sp>
      <p:sp>
        <p:nvSpPr>
          <p:cNvPr id="7" name="Slide Image Placeholder 6"/>
          <p:cNvSpPr>
            <a:spLocks noGrp="1" noRot="1" noChangeAspect="1"/>
          </p:cNvSpPr>
          <p:nvPr>
            <p:ph type="sldImg"/>
          </p:nvPr>
        </p:nvSpPr>
        <p:spPr>
          <a:xfrm>
            <a:off x="687388" y="228600"/>
            <a:ext cx="5181600" cy="3886200"/>
          </a:xfr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RED</a:t>
            </a:r>
            <a:r>
              <a:rPr lang="en-US" baseline="0" dirty="0" smtClean="0"/>
              <a:t> HAT/NIC IMPLMENTATION (CONT.)</a:t>
            </a:r>
            <a:endParaRPr lang="en-US" dirty="0" smtClean="0"/>
          </a:p>
          <a:p>
            <a:endParaRPr dirty="0"/>
          </a:p>
        </p:txBody>
      </p:sp>
      <p:sp>
        <p:nvSpPr>
          <p:cNvPr id="4" name="Slide Number Placeholder 3"/>
          <p:cNvSpPr>
            <a:spLocks noGrp="1"/>
          </p:cNvSpPr>
          <p:nvPr>
            <p:ph type="sldNum" sz="quarter" idx="10"/>
          </p:nvPr>
        </p:nvSpPr>
        <p:spPr/>
        <p:txBody>
          <a:bodyPr/>
          <a:lstStyle/>
          <a:p>
            <a:fld id="{9884764F-6734-4E98-BA4A-4193F051EE6C}" type="slidenum">
              <a:rPr lang="en-US" smtClean="0"/>
              <a:pPr/>
              <a:t>44</a:t>
            </a:fld>
            <a:endParaRPr lang="en-US" dirty="0"/>
          </a:p>
        </p:txBody>
      </p:sp>
      <p:sp>
        <p:nvSpPr>
          <p:cNvPr id="7" name="Slide Image Placeholder 6"/>
          <p:cNvSpPr>
            <a:spLocks noGrp="1" noRot="1" noChangeAspect="1"/>
          </p:cNvSpPr>
          <p:nvPr>
            <p:ph type="sldImg"/>
          </p:nvPr>
        </p:nvSpPr>
        <p:spPr>
          <a:xfrm>
            <a:off x="687388" y="228600"/>
            <a:ext cx="5181600" cy="3886200"/>
          </a:xfr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RED</a:t>
            </a:r>
            <a:r>
              <a:rPr lang="en-US" baseline="0" dirty="0" smtClean="0"/>
              <a:t> HAT/NIC IMPLMENTATION (CONT.)</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Number Placeholder 5"/>
          <p:cNvSpPr>
            <a:spLocks noGrp="1"/>
          </p:cNvSpPr>
          <p:nvPr>
            <p:ph type="sldNum" sz="quarter" idx="10"/>
          </p:nvPr>
        </p:nvSpPr>
        <p:spPr/>
        <p:txBody>
          <a:bodyPr/>
          <a:lstStyle/>
          <a:p>
            <a:fld id="{9884764F-6734-4E98-BA4A-4193F051EE6C}" type="slidenum">
              <a:rPr lang="en-US" smtClean="0"/>
              <a:pPr/>
              <a:t>45</a:t>
            </a:fld>
            <a:endParaRPr lang="en-US"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RED</a:t>
            </a:r>
            <a:r>
              <a:rPr lang="en-US" baseline="0" dirty="0" smtClean="0"/>
              <a:t> HAT/NIC IMPLMENTATION (CONT.)</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4" name="Slide Number Placeholder 3"/>
          <p:cNvSpPr>
            <a:spLocks noGrp="1"/>
          </p:cNvSpPr>
          <p:nvPr>
            <p:ph type="sldNum" sz="quarter" idx="10"/>
          </p:nvPr>
        </p:nvSpPr>
        <p:spPr/>
        <p:txBody>
          <a:bodyPr/>
          <a:lstStyle/>
          <a:p>
            <a:fld id="{9884764F-6734-4E98-BA4A-4193F051EE6C}" type="slidenum">
              <a:rPr lang="en-US" smtClean="0"/>
              <a:pPr/>
              <a:t>46</a:t>
            </a:fld>
            <a:endParaRPr lang="en-US" dirty="0"/>
          </a:p>
        </p:txBody>
      </p:sp>
      <p:sp>
        <p:nvSpPr>
          <p:cNvPr id="7" name="Slide Image Placeholder 6"/>
          <p:cNvSpPr>
            <a:spLocks noGrp="1" noRot="1" noChangeAspect="1"/>
          </p:cNvSpPr>
          <p:nvPr>
            <p:ph type="sldImg"/>
          </p:nvPr>
        </p:nvSpPr>
        <p:spPr>
          <a:xfrm>
            <a:off x="687388" y="228600"/>
            <a:ext cx="5181600" cy="3886200"/>
          </a:xfr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9884764F-6734-4E98-BA4A-4193F051EE6C}" type="slidenum">
              <a:rPr lang="en-US" smtClean="0"/>
              <a:pPr/>
              <a:t>47</a:t>
            </a:fld>
            <a:endParaRPr lang="en-US" dirty="0"/>
          </a:p>
        </p:txBody>
      </p:sp>
      <p:sp>
        <p:nvSpPr>
          <p:cNvPr id="6" name="Slide Image Placeholder 5"/>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r>
              <a:rPr lang="en-US" dirty="0" smtClean="0"/>
              <a:t>RED HAT ISCSI SESSIONS</a:t>
            </a:r>
            <a:endParaRPr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48</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SUMMARY</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SUMMARY</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4" name="Slide Number Placeholder 3"/>
          <p:cNvSpPr>
            <a:spLocks noGrp="1"/>
          </p:cNvSpPr>
          <p:nvPr>
            <p:ph type="sldNum" sz="quarter" idx="10"/>
          </p:nvPr>
        </p:nvSpPr>
        <p:spPr/>
        <p:txBody>
          <a:bodyPr/>
          <a:lstStyle/>
          <a:p>
            <a:fld id="{9884764F-6734-4E98-BA4A-4193F051EE6C}" type="slidenum">
              <a:rPr lang="en-US" smtClean="0"/>
              <a:pPr/>
              <a:t>49</a:t>
            </a:fld>
            <a:endParaRPr lang="en-US"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EXERCISE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4" name="Slide Number Placeholder 3"/>
          <p:cNvSpPr>
            <a:spLocks noGrp="1"/>
          </p:cNvSpPr>
          <p:nvPr>
            <p:ph type="sldNum" sz="quarter" idx="10"/>
          </p:nvPr>
        </p:nvSpPr>
        <p:spPr/>
        <p:txBody>
          <a:bodyPr/>
          <a:lstStyle/>
          <a:p>
            <a:fld id="{9884764F-6734-4E98-BA4A-4193F051EE6C}" type="slidenum">
              <a:rPr lang="en-US" smtClean="0"/>
              <a:pPr/>
              <a:t>50</a:t>
            </a:fld>
            <a:endParaRPr lang="en-US" dirty="0"/>
          </a:p>
        </p:txBody>
      </p:sp>
      <p:sp>
        <p:nvSpPr>
          <p:cNvPr id="8" name="Slide Image Placeholder 7"/>
          <p:cNvSpPr>
            <a:spLocks noGrp="1" noRot="1" noChangeAspect="1"/>
          </p:cNvSpPr>
          <p:nvPr>
            <p:ph type="sldImg"/>
          </p:nvPr>
        </p:nvSpPr>
        <p:spPr>
          <a:xfrm>
            <a:off x="687388" y="228600"/>
            <a:ext cx="5181600" cy="3886200"/>
          </a:xfr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 YOUR UNDERSTANDING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fld id="{9884764F-6734-4E98-BA4A-4193F051EE6C}" type="slidenum">
              <a:rPr lang="en-US" smtClean="0"/>
              <a:pPr/>
              <a:t>51</a:t>
            </a:fld>
            <a:endParaRPr lang="en-US"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4" name="Slide Number Placeholder 3"/>
          <p:cNvSpPr>
            <a:spLocks noGrp="1"/>
          </p:cNvSpPr>
          <p:nvPr>
            <p:ph type="sldNum" sz="quarter" idx="10"/>
          </p:nvPr>
        </p:nvSpPr>
        <p:spPr/>
        <p:txBody>
          <a:bodyPr/>
          <a:lstStyle/>
          <a:p>
            <a:fld id="{9884764F-6734-4E98-BA4A-4193F051EE6C}" type="slidenum">
              <a:rPr lang="en-US" smtClean="0"/>
              <a:pPr/>
              <a:t>52</a:t>
            </a:fld>
            <a:endParaRPr lang="en-US" dirty="0"/>
          </a:p>
        </p:txBody>
      </p:sp>
      <p:sp>
        <p:nvSpPr>
          <p:cNvPr id="8" name="Slide Image Placeholder 7"/>
          <p:cNvSpPr>
            <a:spLocks noGrp="1" noRot="1" noChangeAspect="1"/>
          </p:cNvSpPr>
          <p:nvPr>
            <p:ph type="sldImg"/>
          </p:nvPr>
        </p:nvSpPr>
        <p:spPr>
          <a:xfrm>
            <a:off x="687388" y="228600"/>
            <a:ext cx="5181600" cy="3886200"/>
          </a:xfr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 YOUR UNDERSTANDING: 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4" name="Slide Number Placeholder 3"/>
          <p:cNvSpPr>
            <a:spLocks noGrp="1"/>
          </p:cNvSpPr>
          <p:nvPr>
            <p:ph type="sldNum" sz="quarter" idx="10"/>
          </p:nvPr>
        </p:nvSpPr>
        <p:spPr/>
        <p:txBody>
          <a:bodyPr/>
          <a:lstStyle/>
          <a:p>
            <a:fld id="{9884764F-6734-4E98-BA4A-4193F051EE6C}" type="slidenum">
              <a:rPr lang="en-US" smtClean="0"/>
              <a:pPr/>
              <a:t>53</a:t>
            </a:fld>
            <a:endParaRPr lang="en-US"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5" name="Freeform 3"/>
          <p:cNvSpPr>
            <a:spLocks/>
          </p:cNvSpPr>
          <p:nvPr userDrawn="1"/>
        </p:nvSpPr>
        <p:spPr bwMode="invGray">
          <a:xfrm>
            <a:off x="1447800" y="0"/>
            <a:ext cx="7696200" cy="6858000"/>
          </a:xfrm>
          <a:custGeom>
            <a:avLst/>
            <a:gdLst/>
            <a:ahLst/>
            <a:cxnLst>
              <a:cxn ang="0">
                <a:pos x="0" y="4320"/>
              </a:cxn>
              <a:cxn ang="0">
                <a:pos x="0" y="0"/>
              </a:cxn>
              <a:cxn ang="0">
                <a:pos x="4848" y="0"/>
              </a:cxn>
              <a:cxn ang="0">
                <a:pos x="4848" y="4320"/>
              </a:cxn>
              <a:cxn ang="0">
                <a:pos x="4608" y="4320"/>
              </a:cxn>
              <a:cxn ang="0">
                <a:pos x="4608" y="1344"/>
              </a:cxn>
              <a:cxn ang="0">
                <a:pos x="2880" y="1344"/>
              </a:cxn>
              <a:cxn ang="0">
                <a:pos x="2880" y="4320"/>
              </a:cxn>
              <a:cxn ang="0">
                <a:pos x="0" y="4320"/>
              </a:cxn>
            </a:cxnLst>
            <a:rect l="0" t="0" r="r" b="b"/>
            <a:pathLst>
              <a:path w="4848" h="4320">
                <a:moveTo>
                  <a:pt x="0" y="4320"/>
                </a:moveTo>
                <a:lnTo>
                  <a:pt x="0" y="0"/>
                </a:lnTo>
                <a:lnTo>
                  <a:pt x="4848" y="0"/>
                </a:lnTo>
                <a:lnTo>
                  <a:pt x="4848" y="4320"/>
                </a:lnTo>
                <a:lnTo>
                  <a:pt x="4608" y="4320"/>
                </a:lnTo>
                <a:lnTo>
                  <a:pt x="4608" y="1344"/>
                </a:lnTo>
                <a:lnTo>
                  <a:pt x="2880" y="1344"/>
                </a:lnTo>
                <a:lnTo>
                  <a:pt x="2880" y="4320"/>
                </a:lnTo>
                <a:lnTo>
                  <a:pt x="0" y="4320"/>
                </a:lnTo>
                <a:close/>
              </a:path>
            </a:pathLst>
          </a:custGeom>
          <a:solidFill>
            <a:schemeClr val="hlink"/>
          </a:solidFill>
          <a:ln w="9525" cap="flat" cmpd="sng">
            <a:noFill/>
            <a:prstDash val="solid"/>
            <a:round/>
            <a:headEnd/>
            <a:tailEnd/>
          </a:ln>
          <a:effectLst/>
        </p:spPr>
        <p:txBody>
          <a:bodyPr wrap="none" anchor="ctr">
            <a:spAutoFit/>
          </a:bodyPr>
          <a:lstStyle/>
          <a:p>
            <a:pPr algn="ctr">
              <a:buClr>
                <a:schemeClr val="accent2"/>
              </a:buClr>
              <a:buFont typeface="Wingdings 2" pitchFamily="18" charset="2"/>
              <a:buNone/>
              <a:defRPr/>
            </a:pPr>
            <a:endParaRPr lang="en-US" dirty="0"/>
          </a:p>
        </p:txBody>
      </p:sp>
      <p:sp>
        <p:nvSpPr>
          <p:cNvPr id="38918" name="Rectangle 6"/>
          <p:cNvSpPr>
            <a:spLocks noGrp="1" noChangeArrowheads="1"/>
          </p:cNvSpPr>
          <p:nvPr>
            <p:ph type="subTitle" idx="1"/>
          </p:nvPr>
        </p:nvSpPr>
        <p:spPr bwMode="black">
          <a:xfrm>
            <a:off x="1533525" y="4410075"/>
            <a:ext cx="4343400" cy="1685925"/>
          </a:xfrm>
        </p:spPr>
        <p:txBody>
          <a:bodyPr/>
          <a:lstStyle>
            <a:lvl1pPr marL="0" indent="0">
              <a:buFont typeface="Wingdings 2" pitchFamily="18" charset="2"/>
              <a:buNone/>
              <a:defRPr sz="2000">
                <a:solidFill>
                  <a:schemeClr val="bg1"/>
                </a:solidFill>
              </a:defRPr>
            </a:lvl1pPr>
          </a:lstStyle>
          <a:p>
            <a:r>
              <a:rPr lang="en-US"/>
              <a:t>Click to edit Master subtitle style</a:t>
            </a:r>
          </a:p>
        </p:txBody>
      </p:sp>
      <p:sp>
        <p:nvSpPr>
          <p:cNvPr id="38919" name="Rectangle 7"/>
          <p:cNvSpPr>
            <a:spLocks noGrp="1" noChangeArrowheads="1"/>
          </p:cNvSpPr>
          <p:nvPr>
            <p:ph type="ctrTitle"/>
          </p:nvPr>
        </p:nvSpPr>
        <p:spPr bwMode="black">
          <a:xfrm>
            <a:off x="1524000" y="2006600"/>
            <a:ext cx="4343400" cy="2003425"/>
          </a:xfrm>
        </p:spPr>
        <p:txBody>
          <a:bodyPr tIns="45720" bIns="45720" anchor="b"/>
          <a:lstStyle>
            <a:lvl1pPr>
              <a:defRPr sz="3400">
                <a:solidFill>
                  <a:schemeClr val="bg1"/>
                </a:solidFill>
              </a:defRPr>
            </a:lvl1pPr>
          </a:lstStyle>
          <a:p>
            <a:r>
              <a:rPr lang="en-US"/>
              <a:t>Click to edit Master title style</a:t>
            </a:r>
          </a:p>
        </p:txBody>
      </p:sp>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2" name="Picture 11" descr="na_logotag_vrt_2c_rgb_sm.png"/>
          <p:cNvPicPr>
            <a:picLocks noChangeAspect="1"/>
          </p:cNvPicPr>
          <p:nvPr userDrawn="1"/>
        </p:nvPicPr>
        <p:blipFill>
          <a:blip r:embed="rId2" cstate="print"/>
          <a:stretch>
            <a:fillRect/>
          </a:stretch>
        </p:blipFill>
        <p:spPr>
          <a:xfrm>
            <a:off x="40887" y="69246"/>
            <a:ext cx="1344168" cy="1707093"/>
          </a:xfrm>
          <a:prstGeom prst="rect">
            <a:avLst/>
          </a:prstGeom>
        </p:spPr>
      </p:pic>
      <p:pic>
        <p:nvPicPr>
          <p:cNvPr id="11" name="Picture 10" descr="na_tagR_1c-rev_rgb.png"/>
          <p:cNvPicPr>
            <a:picLocks noChangeAspect="1"/>
          </p:cNvPicPr>
          <p:nvPr userDrawn="1"/>
        </p:nvPicPr>
        <p:blipFill>
          <a:blip r:embed="rId3" cstate="print"/>
          <a:stretch>
            <a:fillRect/>
          </a:stretch>
        </p:blipFill>
        <p:spPr>
          <a:xfrm>
            <a:off x="6678709" y="1000695"/>
            <a:ext cx="2286000" cy="584835"/>
          </a:xfrm>
          <a:prstGeom prst="rect">
            <a:avLst/>
          </a:prstGeom>
        </p:spPr>
      </p:pic>
      <p:pic>
        <p:nvPicPr>
          <p:cNvPr id="15" name="Picture 14" descr="wing.png"/>
          <p:cNvPicPr>
            <a:picLocks noChangeAspect="1"/>
          </p:cNvPicPr>
          <p:nvPr userDrawn="1"/>
        </p:nvPicPr>
        <p:blipFill>
          <a:blip r:embed="rId4" cstate="print"/>
          <a:stretch>
            <a:fillRect/>
          </a:stretch>
        </p:blipFill>
        <p:spPr>
          <a:xfrm>
            <a:off x="3903936" y="3827930"/>
            <a:ext cx="4864666" cy="147021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ubtitle Slide">
    <p:bg>
      <p:bgPr>
        <a:solidFill>
          <a:srgbClr val="FFFFFF"/>
        </a:solidFill>
        <a:effectLst/>
      </p:bgPr>
    </p:bg>
    <p:spTree>
      <p:nvGrpSpPr>
        <p:cNvPr id="1" name=""/>
        <p:cNvGrpSpPr/>
        <p:nvPr/>
      </p:nvGrpSpPr>
      <p:grpSpPr>
        <a:xfrm>
          <a:off x="0" y="0"/>
          <a:ext cx="0" cy="0"/>
          <a:chOff x="0" y="0"/>
          <a:chExt cx="0" cy="0"/>
        </a:xfrm>
      </p:grpSpPr>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1" name="Picture 10" descr="na_tagR_1c-rev_rgb.png"/>
          <p:cNvPicPr>
            <a:picLocks noChangeAspect="1"/>
          </p:cNvPicPr>
          <p:nvPr userDrawn="1"/>
        </p:nvPicPr>
        <p:blipFill>
          <a:blip r:embed="rId2" cstate="print"/>
          <a:stretch>
            <a:fillRect/>
          </a:stretch>
        </p:blipFill>
        <p:spPr>
          <a:xfrm>
            <a:off x="6678709" y="1000695"/>
            <a:ext cx="2286000" cy="584835"/>
          </a:xfrm>
          <a:prstGeom prst="rect">
            <a:avLst/>
          </a:prstGeom>
        </p:spPr>
      </p:pic>
      <p:sp>
        <p:nvSpPr>
          <p:cNvPr id="10" name="Rectangle 2"/>
          <p:cNvSpPr>
            <a:spLocks noChangeArrowheads="1"/>
          </p:cNvSpPr>
          <p:nvPr userDrawn="1"/>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4" name="Slide Number Placeholder 4"/>
          <p:cNvSpPr>
            <a:spLocks noGrp="1"/>
          </p:cNvSpPr>
          <p:nvPr userDrawn="1">
            <p:ph type="sldNum" sz="quarter" idx="11"/>
          </p:nvPr>
        </p:nvSpPr>
        <p:spPr>
          <a:xfrm>
            <a:off x="8305800" y="6597650"/>
            <a:ext cx="685800" cy="228600"/>
          </a:xfrm>
          <a:noFill/>
        </p:spPr>
        <p:txBody>
          <a:bodyPr/>
          <a:lstStyle/>
          <a:p>
            <a:fld id="{B16028E5-E08D-449F-84F1-7657E6E1EFEF}" type="slidenum">
              <a:rPr lang="en-US" smtClean="0"/>
              <a:pPr/>
              <a:t>‹#›</a:t>
            </a:fld>
            <a:endParaRPr lang="en-US" dirty="0" smtClean="0"/>
          </a:p>
        </p:txBody>
      </p:sp>
      <p:pic>
        <p:nvPicPr>
          <p:cNvPr id="16" name="Picture 15" descr="jump.png"/>
          <p:cNvPicPr>
            <a:picLocks noChangeAspect="1"/>
          </p:cNvPicPr>
          <p:nvPr userDrawn="1"/>
        </p:nvPicPr>
        <p:blipFill>
          <a:blip r:embed="rId3" cstate="print"/>
          <a:stretch>
            <a:fillRect/>
          </a:stretch>
        </p:blipFill>
        <p:spPr>
          <a:xfrm>
            <a:off x="5396089" y="1230496"/>
            <a:ext cx="3533421" cy="1943382"/>
          </a:xfrm>
          <a:prstGeom prst="rect">
            <a:avLst/>
          </a:prstGeom>
        </p:spPr>
      </p:pic>
      <p:pic>
        <p:nvPicPr>
          <p:cNvPr id="15" name="Picture 14" descr="na_logotag_vrt_2c_rgb_sm.png"/>
          <p:cNvPicPr>
            <a:picLocks noChangeAspect="1"/>
          </p:cNvPicPr>
          <p:nvPr userDrawn="1"/>
        </p:nvPicPr>
        <p:blipFill>
          <a:blip r:embed="rId4" cstate="print"/>
          <a:stretch>
            <a:fillRect/>
          </a:stretch>
        </p:blipFill>
        <p:spPr>
          <a:xfrm>
            <a:off x="125127" y="73989"/>
            <a:ext cx="859536" cy="1091610"/>
          </a:xfrm>
          <a:prstGeom prst="rect">
            <a:avLst/>
          </a:prstGeom>
        </p:spPr>
      </p:pic>
      <p:sp>
        <p:nvSpPr>
          <p:cNvPr id="18" name="Title 17"/>
          <p:cNvSpPr>
            <a:spLocks noGrp="1"/>
          </p:cNvSpPr>
          <p:nvPr>
            <p:ph type="title"/>
          </p:nvPr>
        </p:nvSpPr>
        <p:spPr>
          <a:xfrm>
            <a:off x="1123950" y="1262064"/>
            <a:ext cx="4025900" cy="2742908"/>
          </a:xfrm>
          <a:noFill/>
          <a:ln w="9525">
            <a:noFill/>
            <a:miter lim="800000"/>
            <a:headEnd/>
            <a:tailEnd/>
          </a:ln>
        </p:spPr>
        <p:txBody>
          <a:bodyPr vert="horz" wrap="square" lIns="91440" tIns="0" rIns="91440" bIns="0" numCol="1" anchor="b" anchorCtr="0" compatLnSpc="1">
            <a:prstTxWarp prst="textNoShape">
              <a:avLst/>
            </a:prstTxWarp>
          </a:bodyPr>
          <a:lstStyle>
            <a:lvl1pPr algn="l" rtl="0" eaLnBrk="0" fontAlgn="base" hangingPunct="0">
              <a:spcBef>
                <a:spcPct val="0"/>
              </a:spcBef>
              <a:spcAft>
                <a:spcPct val="0"/>
              </a:spcAft>
              <a:defRPr lang="en-US" sz="3000" b="1" dirty="0">
                <a:solidFill>
                  <a:schemeClr val="tx1"/>
                </a:solidFill>
                <a:latin typeface="+mj-lt"/>
                <a:ea typeface="+mj-ea"/>
                <a:cs typeface="+mj-cs"/>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5A215FA5-3C60-46E0-B474-67F17A5F2E76}" type="slidenum">
              <a:rPr lang="en-US"/>
              <a:pPr>
                <a:defRPr/>
              </a:pPr>
              <a:t>‹#›</a:t>
            </a:fld>
            <a:endParaRPr lang="en-US" dirty="0"/>
          </a:p>
        </p:txBody>
      </p:sp>
      <p:sp>
        <p:nvSpPr>
          <p:cNvPr id="5"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itle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50292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C0721F76-E55F-4874-A991-2DD9494AE5AA}" type="slidenum">
              <a:rPr lang="en-US"/>
              <a:pPr>
                <a:defRPr/>
              </a:pPr>
              <a:t>‹#›</a:t>
            </a:fld>
            <a:endParaRPr lang="en-US" dirty="0"/>
          </a:p>
        </p:txBody>
      </p:sp>
      <p:sp>
        <p:nvSpPr>
          <p:cNvPr id="6"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ontent Left, Picture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5024257" y="1124711"/>
            <a:ext cx="3849624"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2"/>
          <p:cNvSpPr>
            <a:spLocks noGrp="1"/>
          </p:cNvSpPr>
          <p:nvPr>
            <p:ph type="body" sz="half" idx="12"/>
          </p:nvPr>
        </p:nvSpPr>
        <p:spPr>
          <a:xfrm>
            <a:off x="990600"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Content Right, Picture Lef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11" name="Text Placeholder 2"/>
          <p:cNvSpPr>
            <a:spLocks noGrp="1"/>
          </p:cNvSpPr>
          <p:nvPr>
            <p:ph type="body" sz="half" idx="1"/>
          </p:nvPr>
        </p:nvSpPr>
        <p:spPr>
          <a:xfrm>
            <a:off x="5028028"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2"/>
          <p:cNvSpPr>
            <a:spLocks noGrp="1"/>
          </p:cNvSpPr>
          <p:nvPr>
            <p:ph idx="12"/>
          </p:nvPr>
        </p:nvSpPr>
        <p:spPr>
          <a:xfrm>
            <a:off x="996517" y="1124713"/>
            <a:ext cx="3925107"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90600" y="1123950"/>
            <a:ext cx="3886200" cy="5353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029200" y="1123950"/>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029200" y="3876675"/>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8305800" y="6597650"/>
            <a:ext cx="685800" cy="228600"/>
          </a:xfrm>
        </p:spPr>
        <p:txBody>
          <a:bodyPr/>
          <a:lstStyle>
            <a:lvl1pPr>
              <a:defRPr/>
            </a:lvl1pPr>
          </a:lstStyle>
          <a:p>
            <a:fld id="{B6770D2A-363C-46E9-AC56-4120BF0F6FF1}" type="slidenum">
              <a:rPr lang="en-US"/>
              <a:pPr/>
              <a:t>‹#›</a:t>
            </a:fld>
            <a:endParaRPr lang="en-US" dirty="0"/>
          </a:p>
        </p:txBody>
      </p:sp>
      <p:sp>
        <p:nvSpPr>
          <p:cNvPr id="7" name="Footer Placeholder 6"/>
          <p:cNvSpPr>
            <a:spLocks noGrp="1"/>
          </p:cNvSpPr>
          <p:nvPr>
            <p:ph type="ftr" sz="quarter" idx="11"/>
          </p:nvPr>
        </p:nvSpPr>
        <p:spPr>
          <a:xfrm>
            <a:off x="3352800" y="6600825"/>
            <a:ext cx="4876800" cy="228600"/>
          </a:xfrm>
        </p:spPr>
        <p:txBody>
          <a:bodyPr/>
          <a:lstStyle>
            <a:lvl1pPr>
              <a:defRPr/>
            </a:lvl1p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5" name="Text Placeholder 4"/>
          <p:cNvSpPr>
            <a:spLocks noGrp="1"/>
          </p:cNvSpPr>
          <p:nvPr>
            <p:ph type="body" sz="quarter" idx="3"/>
          </p:nvPr>
        </p:nvSpPr>
        <p:spPr>
          <a:xfrm>
            <a:off x="5033305" y="1097817"/>
            <a:ext cx="3712464"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5033303" y="1870064"/>
            <a:ext cx="3712464"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itle 1"/>
          <p:cNvSpPr>
            <a:spLocks noGrp="1"/>
          </p:cNvSpPr>
          <p:nvPr>
            <p:ph type="title"/>
          </p:nvPr>
        </p:nvSpPr>
        <p:spPr>
          <a:xfrm>
            <a:off x="996517" y="104775"/>
            <a:ext cx="7885112" cy="914400"/>
          </a:xfrm>
        </p:spPr>
        <p:txBody>
          <a:bodyPr/>
          <a:lstStyle/>
          <a:p>
            <a:r>
              <a:rPr lang="en-US" smtClean="0"/>
              <a:t>Click to edit Master title style</a:t>
            </a:r>
            <a:endParaRPr lang="en-US"/>
          </a:p>
        </p:txBody>
      </p:sp>
      <p:sp>
        <p:nvSpPr>
          <p:cNvPr id="13" name="Text Placeholder 4"/>
          <p:cNvSpPr>
            <a:spLocks noGrp="1"/>
          </p:cNvSpPr>
          <p:nvPr>
            <p:ph type="body" sz="quarter" idx="12"/>
          </p:nvPr>
        </p:nvSpPr>
        <p:spPr>
          <a:xfrm>
            <a:off x="996517" y="1097817"/>
            <a:ext cx="3715273"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4" name="Content Placeholder 5"/>
          <p:cNvSpPr>
            <a:spLocks noGrp="1"/>
          </p:cNvSpPr>
          <p:nvPr>
            <p:ph sz="quarter" idx="13"/>
          </p:nvPr>
        </p:nvSpPr>
        <p:spPr>
          <a:xfrm>
            <a:off x="996517" y="1870059"/>
            <a:ext cx="3715272"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4"/>
          <p:cNvSpPr>
            <a:spLocks noGrp="1" noChangeArrowheads="1"/>
          </p:cNvSpPr>
          <p:nvPr>
            <p:ph type="sldNum" sz="quarter" idx="14"/>
          </p:nvPr>
        </p:nvSpPr>
        <p:spPr>
          <a:ln/>
        </p:spPr>
        <p:txBody>
          <a:bodyPr/>
          <a:lstStyle>
            <a:lvl1pPr>
              <a:defRPr/>
            </a:lvl1pPr>
          </a:lstStyle>
          <a:p>
            <a:pPr>
              <a:defRPr/>
            </a:pPr>
            <a:fld id="{A64A0DA7-FE8A-4558-8CC0-1AC86978114B}" type="slidenum">
              <a:rPr lang="en-US"/>
              <a:pPr>
                <a:defRPr/>
              </a:pPr>
              <a:t>‹#›</a:t>
            </a:fld>
            <a:endParaRPr lang="en-US" dirty="0"/>
          </a:p>
        </p:txBody>
      </p:sp>
      <p:sp>
        <p:nvSpPr>
          <p:cNvPr id="8" name="Rectangle 7"/>
          <p:cNvSpPr>
            <a:spLocks noGrp="1" noChangeArrowheads="1"/>
          </p:cNvSpPr>
          <p:nvPr>
            <p:ph type="ftr" sz="quarter" idx="15"/>
          </p:nvPr>
        </p:nvSpPr>
        <p:spPr>
          <a:ln/>
        </p:spPr>
        <p:txBody>
          <a:bodyPr/>
          <a:lstStyle>
            <a:lvl1pPr>
              <a:defRPr/>
            </a:lvl1pPr>
          </a:lstStyle>
          <a:p>
            <a:pPr>
              <a:defRPr/>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p, Bottom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990600" y="1128896"/>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2"/>
          <p:cNvSpPr>
            <a:spLocks noGrp="1"/>
          </p:cNvSpPr>
          <p:nvPr>
            <p:ph idx="12"/>
          </p:nvPr>
        </p:nvSpPr>
        <p:spPr>
          <a:xfrm>
            <a:off x="987552" y="3657634"/>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3" name="Chart Placeholder 2"/>
          <p:cNvSpPr>
            <a:spLocks noGrp="1"/>
          </p:cNvSpPr>
          <p:nvPr>
            <p:ph type="chart" idx="1"/>
          </p:nvPr>
        </p:nvSpPr>
        <p:spPr>
          <a:xfrm>
            <a:off x="990600" y="1123950"/>
            <a:ext cx="7924800" cy="5353050"/>
          </a:xfrm>
        </p:spPr>
        <p:txBody>
          <a:bodyPr/>
          <a:lstStyle/>
          <a:p>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7" name="Picture Placeholder 2"/>
          <p:cNvSpPr>
            <a:spLocks noGrp="1"/>
          </p:cNvSpPr>
          <p:nvPr>
            <p:ph type="pic" idx="12" hasCustomPrompt="1"/>
          </p:nvPr>
        </p:nvSpPr>
        <p:spPr>
          <a:xfrm>
            <a:off x="996517" y="1124712"/>
            <a:ext cx="7927848" cy="5349240"/>
          </a:xfrm>
        </p:spPr>
        <p:txBody>
          <a:bodyPr/>
          <a:lstStyle>
            <a:lvl1pPr marL="0" indent="0">
              <a:buFont typeface="Wingdings 2" pitchFamily="18" charset="2"/>
              <a:buChar char=""/>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 Picture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F3C33FB-264B-4CB4-A9EE-6D20CD36E512}" type="slidenum">
              <a:rPr lang="en-US"/>
              <a:pPr>
                <a:defRPr/>
              </a:pPr>
              <a:t>‹#›</a:t>
            </a:fld>
            <a:endParaRPr lang="en-US" dirty="0"/>
          </a:p>
        </p:txBody>
      </p:sp>
      <p:sp>
        <p:nvSpPr>
          <p:cNvPr id="3"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sp>
        <p:nvSpPr>
          <p:cNvPr id="37890" name="Rectangle 2"/>
          <p:cNvSpPr>
            <a:spLocks noChangeArrowheads="1"/>
          </p:cNvSpPr>
          <p:nvPr userDrawn="1"/>
        </p:nvSpPr>
        <p:spPr bwMode="hidden">
          <a:xfrm>
            <a:off x="1123950" y="6553200"/>
            <a:ext cx="8020050" cy="304800"/>
          </a:xfrm>
          <a:prstGeom prst="rect">
            <a:avLst/>
          </a:prstGeom>
          <a:solidFill>
            <a:schemeClr val="hlink"/>
          </a:solidFill>
          <a:ln w="9525" algn="ctr">
            <a:noFill/>
            <a:miter lim="800000"/>
            <a:headEnd/>
            <a:tailEnd/>
          </a:ln>
          <a:effectLst/>
        </p:spPr>
        <p:txBody>
          <a:bodyPr anchor="ctr">
            <a:spAutoFit/>
          </a:bodyPr>
          <a:lstStyle/>
          <a:p>
            <a:pPr algn="ctr">
              <a:buClr>
                <a:schemeClr val="accent2"/>
              </a:buClr>
              <a:buFont typeface="Wingdings 2" pitchFamily="18" charset="2"/>
              <a:buNone/>
              <a:defRPr/>
            </a:pPr>
            <a:endParaRPr lang="en-US" dirty="0"/>
          </a:p>
        </p:txBody>
      </p:sp>
      <p:sp>
        <p:nvSpPr>
          <p:cNvPr id="1027" name="Rectangle 3"/>
          <p:cNvSpPr>
            <a:spLocks noGrp="1" noChangeArrowheads="1"/>
          </p:cNvSpPr>
          <p:nvPr>
            <p:ph type="title"/>
          </p:nvPr>
        </p:nvSpPr>
        <p:spPr bwMode="auto">
          <a:xfrm>
            <a:off x="990600" y="104775"/>
            <a:ext cx="8020050" cy="914400"/>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lvl="0"/>
            <a:r>
              <a:rPr lang="en-US" smtClean="0"/>
              <a:t>Click to edit Master title style</a:t>
            </a:r>
          </a:p>
        </p:txBody>
      </p:sp>
      <p:sp>
        <p:nvSpPr>
          <p:cNvPr id="37892" name="Rectangle 4"/>
          <p:cNvSpPr>
            <a:spLocks noGrp="1" noChangeArrowheads="1"/>
          </p:cNvSpPr>
          <p:nvPr>
            <p:ph type="sldNum" sz="quarter" idx="4"/>
          </p:nvPr>
        </p:nvSpPr>
        <p:spPr bwMode="auto">
          <a:xfrm>
            <a:off x="8305800" y="6597650"/>
            <a:ext cx="6858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buClrTx/>
              <a:buFontTx/>
              <a:buNone/>
              <a:defRPr sz="1000" b="1">
                <a:solidFill>
                  <a:schemeClr val="accent1"/>
                </a:solidFill>
              </a:defRPr>
            </a:lvl1pPr>
          </a:lstStyle>
          <a:p>
            <a:pPr>
              <a:defRPr/>
            </a:pPr>
            <a:fld id="{9591DB6E-0D5D-4D7A-9857-6BD0762ACB61}" type="slidenum">
              <a:rPr lang="en-US"/>
              <a:pPr>
                <a:defRPr/>
              </a:pPr>
              <a:t>‹#›</a:t>
            </a:fld>
            <a:endParaRPr lang="en-US" dirty="0"/>
          </a:p>
        </p:txBody>
      </p:sp>
      <p:sp>
        <p:nvSpPr>
          <p:cNvPr id="1029" name="Rectangle 5"/>
          <p:cNvSpPr>
            <a:spLocks noGrp="1" noChangeArrowheads="1"/>
          </p:cNvSpPr>
          <p:nvPr>
            <p:ph type="body" idx="1"/>
          </p:nvPr>
        </p:nvSpPr>
        <p:spPr bwMode="auto">
          <a:xfrm>
            <a:off x="990600" y="1123950"/>
            <a:ext cx="7924800" cy="5353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37894" name="Text Box 6"/>
          <p:cNvSpPr txBox="1">
            <a:spLocks noChangeArrowheads="1"/>
          </p:cNvSpPr>
          <p:nvPr userDrawn="1"/>
        </p:nvSpPr>
        <p:spPr bwMode="auto">
          <a:xfrm>
            <a:off x="1190625" y="6651625"/>
            <a:ext cx="2276264" cy="153888"/>
          </a:xfrm>
          <a:prstGeom prst="rect">
            <a:avLst/>
          </a:prstGeom>
          <a:noFill/>
          <a:ln w="9525" algn="ctr">
            <a:noFill/>
            <a:miter lim="800000"/>
            <a:headEnd/>
            <a:tailEnd/>
          </a:ln>
          <a:effectLst/>
        </p:spPr>
        <p:txBody>
          <a:bodyPr wrap="none" lIns="0" tIns="0" rIns="0" bIns="0">
            <a:spAutoFit/>
          </a:bodyPr>
          <a:lstStyle/>
          <a:p>
            <a:pPr>
              <a:defRPr/>
            </a:pPr>
            <a:r>
              <a:rPr lang="en-US" sz="1000" dirty="0">
                <a:solidFill>
                  <a:schemeClr val="accent1"/>
                </a:solidFill>
                <a:cs typeface="Arial" pitchFamily="34" charset="0"/>
              </a:rPr>
              <a:t>© </a:t>
            </a:r>
            <a:r>
              <a:rPr lang="en-US" sz="1000" dirty="0" smtClean="0">
                <a:solidFill>
                  <a:schemeClr val="accent1"/>
                </a:solidFill>
              </a:rPr>
              <a:t>2010</a:t>
            </a:r>
            <a:r>
              <a:rPr lang="en-US" sz="1000" baseline="0" dirty="0" smtClean="0">
                <a:solidFill>
                  <a:schemeClr val="accent1"/>
                </a:solidFill>
              </a:rPr>
              <a:t> </a:t>
            </a:r>
            <a:r>
              <a:rPr lang="en-US" sz="1000" dirty="0" smtClean="0">
                <a:solidFill>
                  <a:schemeClr val="accent1"/>
                </a:solidFill>
              </a:rPr>
              <a:t>NetApp, Inc.  </a:t>
            </a:r>
            <a:r>
              <a:rPr lang="en-US" sz="1000" dirty="0">
                <a:solidFill>
                  <a:schemeClr val="accent1"/>
                </a:solidFill>
              </a:rPr>
              <a:t>All rights reserved.</a:t>
            </a:r>
          </a:p>
        </p:txBody>
      </p:sp>
      <p:sp>
        <p:nvSpPr>
          <p:cNvPr id="10" name="Rectangle 7"/>
          <p:cNvSpPr>
            <a:spLocks noGrp="1" noChangeArrowheads="1"/>
          </p:cNvSpPr>
          <p:nvPr>
            <p:ph type="ftr" sz="quarter" idx="3"/>
          </p:nvPr>
        </p:nvSpPr>
        <p:spPr>
          <a:xfrm>
            <a:off x="3429000" y="6600825"/>
            <a:ext cx="4800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9" name="Picture 8" descr="na_logotag_vrt_2c_rgb_sm.png"/>
          <p:cNvPicPr>
            <a:picLocks noChangeAspect="1"/>
          </p:cNvPicPr>
          <p:nvPr userDrawn="1"/>
        </p:nvPicPr>
        <p:blipFill>
          <a:blip r:embed="rId15" cstate="print"/>
          <a:stretch>
            <a:fillRect/>
          </a:stretch>
        </p:blipFill>
        <p:spPr>
          <a:xfrm>
            <a:off x="125127" y="73989"/>
            <a:ext cx="859536" cy="1091610"/>
          </a:xfrm>
          <a:prstGeom prst="rect">
            <a:avLst/>
          </a:prstGeom>
        </p:spPr>
      </p:pic>
    </p:spTree>
  </p:cSld>
  <p:clrMap bg1="lt1" tx1="dk1" bg2="lt2" tx2="dk2" accent1="accent1" accent2="accent2" accent3="accent3" accent4="accent4" accent5="accent5" accent6="accent6" hlink="hlink" folHlink="folHlink"/>
  <p:sldLayoutIdLst>
    <p:sldLayoutId id="2147484043" r:id="rId1"/>
    <p:sldLayoutId id="2147484053" r:id="rId2"/>
    <p:sldLayoutId id="2147484033" r:id="rId3"/>
    <p:sldLayoutId id="2147484045" r:id="rId4"/>
    <p:sldLayoutId id="2147484035" r:id="rId5"/>
    <p:sldLayoutId id="2147484037" r:id="rId6"/>
    <p:sldLayoutId id="2147484052" r:id="rId7"/>
    <p:sldLayoutId id="2147484048" r:id="rId8"/>
    <p:sldLayoutId id="2147484036" r:id="rId9"/>
    <p:sldLayoutId id="2147484044" r:id="rId10"/>
    <p:sldLayoutId id="2147484046" r:id="rId11"/>
    <p:sldLayoutId id="2147484049" r:id="rId12"/>
    <p:sldLayoutId id="2147484038" r:id="rId13"/>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3000" b="1">
          <a:solidFill>
            <a:schemeClr val="tx1"/>
          </a:solidFill>
          <a:latin typeface="+mj-lt"/>
          <a:ea typeface="+mj-ea"/>
          <a:cs typeface="+mj-cs"/>
        </a:defRPr>
      </a:lvl1pPr>
      <a:lvl2pPr algn="l" rtl="0" eaLnBrk="0" fontAlgn="base" hangingPunct="0">
        <a:spcBef>
          <a:spcPct val="0"/>
        </a:spcBef>
        <a:spcAft>
          <a:spcPct val="0"/>
        </a:spcAft>
        <a:defRPr sz="3000" b="1">
          <a:solidFill>
            <a:schemeClr val="tx1"/>
          </a:solidFill>
          <a:latin typeface="Arial" pitchFamily="34" charset="0"/>
        </a:defRPr>
      </a:lvl2pPr>
      <a:lvl3pPr algn="l" rtl="0" eaLnBrk="0" fontAlgn="base" hangingPunct="0">
        <a:spcBef>
          <a:spcPct val="0"/>
        </a:spcBef>
        <a:spcAft>
          <a:spcPct val="0"/>
        </a:spcAft>
        <a:defRPr sz="3000" b="1">
          <a:solidFill>
            <a:schemeClr val="tx1"/>
          </a:solidFill>
          <a:latin typeface="Arial" pitchFamily="34" charset="0"/>
        </a:defRPr>
      </a:lvl3pPr>
      <a:lvl4pPr algn="l" rtl="0" eaLnBrk="0" fontAlgn="base" hangingPunct="0">
        <a:spcBef>
          <a:spcPct val="0"/>
        </a:spcBef>
        <a:spcAft>
          <a:spcPct val="0"/>
        </a:spcAft>
        <a:defRPr sz="3000" b="1">
          <a:solidFill>
            <a:schemeClr val="tx1"/>
          </a:solidFill>
          <a:latin typeface="Arial" pitchFamily="34" charset="0"/>
        </a:defRPr>
      </a:lvl4pPr>
      <a:lvl5pPr algn="l" rtl="0" eaLnBrk="0" fontAlgn="base" hangingPunct="0">
        <a:spcBef>
          <a:spcPct val="0"/>
        </a:spcBef>
        <a:spcAft>
          <a:spcPct val="0"/>
        </a:spcAft>
        <a:defRPr sz="3000" b="1">
          <a:solidFill>
            <a:schemeClr val="tx1"/>
          </a:solidFill>
          <a:latin typeface="Arial" pitchFamily="34" charset="0"/>
        </a:defRPr>
      </a:lvl5pPr>
      <a:lvl6pPr marL="457200" algn="l" rtl="0" fontAlgn="base">
        <a:spcBef>
          <a:spcPct val="0"/>
        </a:spcBef>
        <a:spcAft>
          <a:spcPct val="0"/>
        </a:spcAft>
        <a:defRPr sz="3000" b="1">
          <a:solidFill>
            <a:schemeClr val="tx1"/>
          </a:solidFill>
          <a:latin typeface="Arial" pitchFamily="34" charset="0"/>
        </a:defRPr>
      </a:lvl6pPr>
      <a:lvl7pPr marL="914400" algn="l" rtl="0" fontAlgn="base">
        <a:spcBef>
          <a:spcPct val="0"/>
        </a:spcBef>
        <a:spcAft>
          <a:spcPct val="0"/>
        </a:spcAft>
        <a:defRPr sz="3000" b="1">
          <a:solidFill>
            <a:schemeClr val="tx1"/>
          </a:solidFill>
          <a:latin typeface="Arial" pitchFamily="34" charset="0"/>
        </a:defRPr>
      </a:lvl7pPr>
      <a:lvl8pPr marL="1371600" algn="l" rtl="0" fontAlgn="base">
        <a:spcBef>
          <a:spcPct val="0"/>
        </a:spcBef>
        <a:spcAft>
          <a:spcPct val="0"/>
        </a:spcAft>
        <a:defRPr sz="3000" b="1">
          <a:solidFill>
            <a:schemeClr val="tx1"/>
          </a:solidFill>
          <a:latin typeface="Arial" pitchFamily="34" charset="0"/>
        </a:defRPr>
      </a:lvl8pPr>
      <a:lvl9pPr marL="1828800" algn="l" rtl="0" fontAlgn="base">
        <a:spcBef>
          <a:spcPct val="0"/>
        </a:spcBef>
        <a:spcAft>
          <a:spcPct val="0"/>
        </a:spcAft>
        <a:defRPr sz="3000" b="1">
          <a:solidFill>
            <a:schemeClr val="tx1"/>
          </a:solidFill>
          <a:latin typeface="Arial" pitchFamily="34" charset="0"/>
        </a:defRPr>
      </a:lvl9pPr>
    </p:titleStyle>
    <p:bodyStyle>
      <a:lvl1pPr marL="298450" indent="-298450" algn="l" rtl="0" eaLnBrk="0" fontAlgn="base" hangingPunct="0">
        <a:spcBef>
          <a:spcPct val="20000"/>
        </a:spcBef>
        <a:spcAft>
          <a:spcPct val="0"/>
        </a:spcAft>
        <a:buClr>
          <a:schemeClr val="accent2"/>
        </a:buClr>
        <a:buFont typeface="Wingdings 2" pitchFamily="18" charset="2"/>
        <a:buChar char="¡"/>
        <a:defRPr sz="2800">
          <a:solidFill>
            <a:schemeClr val="tx1"/>
          </a:solidFill>
          <a:latin typeface="+mn-lt"/>
          <a:ea typeface="+mn-ea"/>
          <a:cs typeface="+mn-cs"/>
        </a:defRPr>
      </a:lvl1pPr>
      <a:lvl2pPr marL="636588" indent="-336550" algn="l" rtl="0" eaLnBrk="0" fontAlgn="base" hangingPunct="0">
        <a:spcBef>
          <a:spcPct val="20000"/>
        </a:spcBef>
        <a:spcAft>
          <a:spcPct val="0"/>
        </a:spcAft>
        <a:buFont typeface="Arial" pitchFamily="34" charset="0"/>
        <a:buChar char="–"/>
        <a:defRPr sz="2600">
          <a:solidFill>
            <a:schemeClr val="tx1"/>
          </a:solidFill>
          <a:latin typeface="+mn-lt"/>
        </a:defRPr>
      </a:lvl2pPr>
      <a:lvl3pPr marL="927100" indent="-288925" algn="l" rtl="0" eaLnBrk="0" fontAlgn="base" hangingPunct="0">
        <a:spcBef>
          <a:spcPct val="20000"/>
        </a:spcBef>
        <a:spcAft>
          <a:spcPct val="0"/>
        </a:spcAft>
        <a:buFont typeface="Wingdings 2" pitchFamily="18" charset="2"/>
        <a:buChar char="¡"/>
        <a:defRPr sz="2400">
          <a:solidFill>
            <a:schemeClr val="tx1"/>
          </a:solidFill>
          <a:latin typeface="+mn-lt"/>
        </a:defRPr>
      </a:lvl3pPr>
      <a:lvl4pPr marL="1236663" indent="-307975" algn="l" rtl="0" eaLnBrk="0" fontAlgn="base" hangingPunct="0">
        <a:spcBef>
          <a:spcPct val="20000"/>
        </a:spcBef>
        <a:spcAft>
          <a:spcPct val="0"/>
        </a:spcAft>
        <a:buFont typeface="Arial" pitchFamily="34" charset="0"/>
        <a:buChar char="–"/>
        <a:defRPr sz="2000">
          <a:solidFill>
            <a:schemeClr val="tx1"/>
          </a:solidFill>
          <a:latin typeface="+mn-lt"/>
        </a:defRPr>
      </a:lvl4pPr>
      <a:lvl5pPr marL="1504950" indent="-266700" algn="l" rtl="0" eaLnBrk="0" fontAlgn="base" hangingPunct="0">
        <a:spcBef>
          <a:spcPct val="20000"/>
        </a:spcBef>
        <a:spcAft>
          <a:spcPct val="0"/>
        </a:spcAft>
        <a:buFont typeface="Wingdings 2" pitchFamily="18" charset="2"/>
        <a:buChar char="¡"/>
        <a:defRPr sz="2000">
          <a:solidFill>
            <a:schemeClr val="tx1"/>
          </a:solidFill>
          <a:latin typeface="+mn-lt"/>
        </a:defRPr>
      </a:lvl5pPr>
      <a:lvl6pPr marL="1962150" indent="-266700" algn="l" rtl="0" fontAlgn="base">
        <a:spcBef>
          <a:spcPct val="20000"/>
        </a:spcBef>
        <a:spcAft>
          <a:spcPct val="0"/>
        </a:spcAft>
        <a:buFont typeface="Wingdings 2" pitchFamily="18" charset="2"/>
        <a:buChar char="¡"/>
        <a:defRPr sz="2000">
          <a:solidFill>
            <a:schemeClr val="tx1"/>
          </a:solidFill>
          <a:latin typeface="+mn-lt"/>
        </a:defRPr>
      </a:lvl6pPr>
      <a:lvl7pPr marL="2419350" indent="-266700" algn="l" rtl="0" fontAlgn="base">
        <a:spcBef>
          <a:spcPct val="20000"/>
        </a:spcBef>
        <a:spcAft>
          <a:spcPct val="0"/>
        </a:spcAft>
        <a:buFont typeface="Wingdings 2" pitchFamily="18" charset="2"/>
        <a:buChar char="¡"/>
        <a:defRPr sz="2000">
          <a:solidFill>
            <a:schemeClr val="tx1"/>
          </a:solidFill>
          <a:latin typeface="+mn-lt"/>
        </a:defRPr>
      </a:lvl7pPr>
      <a:lvl8pPr marL="2876550" indent="-266700" algn="l" rtl="0" fontAlgn="base">
        <a:spcBef>
          <a:spcPct val="20000"/>
        </a:spcBef>
        <a:spcAft>
          <a:spcPct val="0"/>
        </a:spcAft>
        <a:buFont typeface="Wingdings 2" pitchFamily="18" charset="2"/>
        <a:buChar char="¡"/>
        <a:defRPr sz="2000">
          <a:solidFill>
            <a:schemeClr val="tx1"/>
          </a:solidFill>
          <a:latin typeface="+mn-lt"/>
        </a:defRPr>
      </a:lvl8pPr>
      <a:lvl9pPr marL="3333750" indent="-266700" algn="l" rtl="0" fontAlgn="base">
        <a:spcBef>
          <a:spcPct val="20000"/>
        </a:spcBef>
        <a:spcAft>
          <a:spcPct val="0"/>
        </a:spcAft>
        <a:buFont typeface="Wingdings 2" pitchFamily="18"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13.xml"/><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13.xml"/><Relationship Id="rId5" Type="http://schemas.openxmlformats.org/officeDocument/2006/relationships/image" Target="../media/image24.png"/><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13.xml"/><Relationship Id="rId5" Type="http://schemas.openxmlformats.org/officeDocument/2006/relationships/image" Target="../media/image21.png"/><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5"/>
          <p:cNvSpPr>
            <a:spLocks noGrp="1" noChangeArrowheads="1"/>
          </p:cNvSpPr>
          <p:nvPr>
            <p:ph type="ctrTitle"/>
          </p:nvPr>
        </p:nvSpPr>
        <p:spPr/>
        <p:txBody>
          <a:bodyPr/>
          <a:lstStyle/>
          <a:p>
            <a:r>
              <a:rPr lang="en-US" dirty="0" smtClean="0"/>
              <a:t>iSCSI Connectivity</a:t>
            </a:r>
            <a:endParaRPr lang="en-US" dirty="0"/>
          </a:p>
        </p:txBody>
      </p:sp>
      <p:sp>
        <p:nvSpPr>
          <p:cNvPr id="3078" name="Rectangle 6"/>
          <p:cNvSpPr>
            <a:spLocks noGrp="1" noChangeArrowheads="1"/>
          </p:cNvSpPr>
          <p:nvPr>
            <p:ph type="subTitle" idx="1"/>
          </p:nvPr>
        </p:nvSpPr>
        <p:spPr/>
        <p:txBody>
          <a:bodyPr/>
          <a:lstStyle/>
          <a:p>
            <a:r>
              <a:rPr lang="en-US" dirty="0"/>
              <a:t>Module </a:t>
            </a:r>
            <a:r>
              <a:rPr lang="en-US" dirty="0" smtClean="0"/>
              <a:t>14</a:t>
            </a:r>
            <a:endParaRPr lang="en-US" dirty="0"/>
          </a:p>
          <a:p>
            <a:r>
              <a:rPr lang="en-US" dirty="0" smtClean="0"/>
              <a:t>Accelerated NCDA Boot Camp </a:t>
            </a:r>
            <a:br>
              <a:rPr lang="en-US" dirty="0" smtClean="0"/>
            </a:br>
            <a:r>
              <a:rPr lang="en-US" dirty="0" smtClean="0"/>
              <a:t>Data ONTAP 8.0 7-Mode</a:t>
            </a:r>
          </a:p>
          <a:p>
            <a:endParaRPr lang="en-US" dirty="0"/>
          </a:p>
          <a:p>
            <a:endParaRPr lang="en-US" dirty="0"/>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5"/>
          <p:cNvSpPr>
            <a:spLocks noGrp="1" noChangeArrowheads="1"/>
          </p:cNvSpPr>
          <p:nvPr>
            <p:ph type="title" idx="4294967295"/>
          </p:nvPr>
        </p:nvSpPr>
        <p:spPr/>
        <p:txBody>
          <a:bodyPr/>
          <a:lstStyle/>
          <a:p>
            <a:r>
              <a:rPr lang="en-US" dirty="0" smtClean="0"/>
              <a:t>Module Objectives</a:t>
            </a:r>
            <a:endParaRPr lang="en-US" dirty="0"/>
          </a:p>
        </p:txBody>
      </p:sp>
      <p:sp>
        <p:nvSpPr>
          <p:cNvPr id="17411" name="Rectangle 6"/>
          <p:cNvSpPr>
            <a:spLocks noGrp="1" noChangeArrowheads="1"/>
          </p:cNvSpPr>
          <p:nvPr>
            <p:ph type="body" idx="4294967295"/>
          </p:nvPr>
        </p:nvSpPr>
        <p:spPr/>
        <p:txBody>
          <a:bodyPr/>
          <a:lstStyle/>
          <a:p>
            <a:pPr>
              <a:buFont typeface="Wingdings 2" pitchFamily="18" charset="2"/>
              <a:buNone/>
            </a:pPr>
            <a:r>
              <a:rPr lang="en-US" dirty="0" smtClean="0"/>
              <a:t>By </a:t>
            </a:r>
            <a:r>
              <a:rPr lang="en-US" dirty="0"/>
              <a:t>the end of this module, you should be able to</a:t>
            </a:r>
            <a:r>
              <a:rPr lang="en-US" dirty="0" smtClean="0"/>
              <a:t>:</a:t>
            </a:r>
          </a:p>
          <a:p>
            <a:r>
              <a:rPr lang="en-US" sz="2400" dirty="0" smtClean="0"/>
              <a:t>Describe multiple path implementation with iSCSI connectivity</a:t>
            </a:r>
          </a:p>
          <a:p>
            <a:r>
              <a:rPr lang="en-US" sz="2400" dirty="0" smtClean="0"/>
              <a:t>Configure network ports on Windows</a:t>
            </a:r>
            <a:r>
              <a:rPr lang="en-US" sz="2400" baseline="30000" dirty="0" smtClean="0"/>
              <a:t>®</a:t>
            </a:r>
            <a:r>
              <a:rPr lang="en-US" sz="2400" dirty="0" smtClean="0"/>
              <a:t>, Red Hat</a:t>
            </a:r>
            <a:r>
              <a:rPr lang="en-US" sz="2400" baseline="30000" dirty="0" smtClean="0"/>
              <a:t> ®</a:t>
            </a:r>
            <a:r>
              <a:rPr lang="en-US" sz="2400" dirty="0" smtClean="0"/>
              <a:t>, and NetApp</a:t>
            </a:r>
            <a:r>
              <a:rPr lang="en-US" sz="2400" baseline="30000" dirty="0" smtClean="0"/>
              <a:t>® </a:t>
            </a:r>
            <a:r>
              <a:rPr lang="en-US" sz="2400" dirty="0" smtClean="0"/>
              <a:t>systems</a:t>
            </a:r>
          </a:p>
          <a:p>
            <a:r>
              <a:rPr lang="en-US" sz="2400" dirty="0" smtClean="0"/>
              <a:t>Identify the worldwide node name (WWNN) on Windows, Red Hat, and NetApp systems</a:t>
            </a:r>
          </a:p>
          <a:p>
            <a:r>
              <a:rPr lang="en-US" sz="2400" dirty="0" smtClean="0"/>
              <a:t>Set up and verify multiple path iSCSI connectivity between Windows, Red Hat, and NetApp systems</a:t>
            </a:r>
            <a:endParaRPr lang="en-US"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Data ONTAP</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idx="4294967295"/>
          </p:nvPr>
        </p:nvSpPr>
        <p:spPr/>
        <p:txBody>
          <a:bodyPr/>
          <a:lstStyle/>
          <a:p>
            <a:r>
              <a:rPr lang="en-US" dirty="0"/>
              <a:t>Data ONTAP as an iSCSI Target</a:t>
            </a:r>
          </a:p>
        </p:txBody>
      </p:sp>
      <p:sp>
        <p:nvSpPr>
          <p:cNvPr id="26627" name="Content Placeholder 2"/>
          <p:cNvSpPr>
            <a:spLocks noGrp="1"/>
          </p:cNvSpPr>
          <p:nvPr>
            <p:ph idx="4294967295"/>
          </p:nvPr>
        </p:nvSpPr>
        <p:spPr>
          <a:xfrm>
            <a:off x="990600" y="1123950"/>
            <a:ext cx="8153400" cy="5353050"/>
          </a:xfrm>
        </p:spPr>
        <p:txBody>
          <a:bodyPr/>
          <a:lstStyle/>
          <a:p>
            <a:r>
              <a:rPr lang="en-US" dirty="0"/>
              <a:t>Data </a:t>
            </a:r>
            <a:r>
              <a:rPr lang="en-US" dirty="0" smtClean="0"/>
              <a:t>ONTAP® </a:t>
            </a:r>
            <a:r>
              <a:rPr lang="en-US" dirty="0"/>
              <a:t>6.4 and later has support for iSCSI</a:t>
            </a:r>
          </a:p>
          <a:p>
            <a:r>
              <a:rPr lang="en-US" dirty="0"/>
              <a:t>Data ONTAP features:</a:t>
            </a:r>
          </a:p>
          <a:p>
            <a:pPr lvl="1"/>
            <a:r>
              <a:rPr lang="en-US" dirty="0"/>
              <a:t>Built-in iSCSI service</a:t>
            </a:r>
          </a:p>
          <a:p>
            <a:pPr lvl="1"/>
            <a:r>
              <a:rPr lang="en-US" dirty="0"/>
              <a:t>Simple LUN creation and management</a:t>
            </a:r>
          </a:p>
          <a:p>
            <a:r>
              <a:rPr lang="en-US" dirty="0"/>
              <a:t>Data ONTAP must be properly configured for iSCSI connectivity</a:t>
            </a:r>
          </a:p>
          <a:p>
            <a:pPr lvl="1">
              <a:buFont typeface="Arial" charset="0"/>
              <a:buAutoNum type="arabicPeriod"/>
            </a:pPr>
            <a:r>
              <a:rPr lang="en-US" dirty="0"/>
              <a:t>Configure IP </a:t>
            </a:r>
            <a:r>
              <a:rPr lang="en-US" dirty="0" smtClean="0"/>
              <a:t>interfaces</a:t>
            </a:r>
            <a:endParaRPr lang="en-US" dirty="0"/>
          </a:p>
          <a:p>
            <a:pPr lvl="1">
              <a:buFont typeface="Arial" charset="0"/>
              <a:buAutoNum type="arabicPeriod"/>
            </a:pPr>
            <a:r>
              <a:rPr lang="en-US" dirty="0"/>
              <a:t>Configure iSCSI </a:t>
            </a:r>
            <a:r>
              <a:rPr lang="en-US" dirty="0" smtClean="0"/>
              <a:t>services</a:t>
            </a:r>
            <a:endParaRPr lang="en-US" dirty="0"/>
          </a:p>
          <a:p>
            <a:pPr lvl="1">
              <a:buFont typeface="Arial" charset="0"/>
              <a:buAutoNum type="arabicPeriod"/>
            </a:pPr>
            <a:r>
              <a:rPr lang="en-US" dirty="0"/>
              <a:t>Configure the iSCSI </a:t>
            </a:r>
            <a:r>
              <a:rPr lang="en-US" dirty="0" smtClean="0"/>
              <a:t>interfaces</a:t>
            </a:r>
            <a:endParaRPr lang="en-US" dirty="0"/>
          </a:p>
          <a:p>
            <a:pPr lvl="1">
              <a:buFont typeface="Arial" charset="0"/>
              <a:buAutoNum type="arabicPeriod"/>
            </a:pPr>
            <a:r>
              <a:rPr lang="en-US" dirty="0"/>
              <a:t>Identify the worldwide </a:t>
            </a:r>
            <a:r>
              <a:rPr lang="en-US" dirty="0" smtClean="0"/>
              <a:t>node name </a:t>
            </a:r>
            <a:r>
              <a:rPr lang="en-US" dirty="0"/>
              <a:t>(</a:t>
            </a:r>
            <a:r>
              <a:rPr lang="en-US" dirty="0" smtClean="0"/>
              <a:t>WWNN)</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idx="4294967295"/>
          </p:nvPr>
        </p:nvSpPr>
        <p:spPr/>
        <p:txBody>
          <a:bodyPr/>
          <a:lstStyle/>
          <a:p>
            <a:r>
              <a:rPr lang="en-US" dirty="0"/>
              <a:t>Configuring Interfaces</a:t>
            </a:r>
          </a:p>
        </p:txBody>
      </p:sp>
      <p:sp>
        <p:nvSpPr>
          <p:cNvPr id="27651" name="Content Placeholder 2"/>
          <p:cNvSpPr>
            <a:spLocks noGrp="1"/>
          </p:cNvSpPr>
          <p:nvPr>
            <p:ph idx="4294967295"/>
          </p:nvPr>
        </p:nvSpPr>
        <p:spPr/>
        <p:txBody>
          <a:bodyPr/>
          <a:lstStyle/>
          <a:p>
            <a:pPr marL="514350" indent="-514350">
              <a:buFont typeface="Arial" charset="0"/>
              <a:buAutoNum type="arabicPeriod"/>
            </a:pPr>
            <a:r>
              <a:rPr lang="en-US" dirty="0"/>
              <a:t>List the available </a:t>
            </a:r>
            <a:r>
              <a:rPr lang="en-US" dirty="0" smtClean="0"/>
              <a:t>interfaces:</a:t>
            </a:r>
            <a:endParaRPr lang="en-US" dirty="0"/>
          </a:p>
          <a:p>
            <a:pPr marL="914400" lvl="1" indent="-285750"/>
            <a:r>
              <a:rPr lang="en-US" dirty="0">
                <a:latin typeface="Courier New" pitchFamily="49" charset="0"/>
                <a:cs typeface="Courier New" pitchFamily="49" charset="0"/>
              </a:rPr>
              <a:t>ifconfig -a</a:t>
            </a:r>
          </a:p>
          <a:p>
            <a:pPr marL="514350" indent="-514350">
              <a:buFont typeface="Arial" charset="0"/>
              <a:buAutoNum type="arabicPeriod"/>
            </a:pPr>
            <a:r>
              <a:rPr lang="en-US" dirty="0"/>
              <a:t>Take an interface </a:t>
            </a:r>
            <a:r>
              <a:rPr lang="en-US" dirty="0" smtClean="0"/>
              <a:t>offline:</a:t>
            </a:r>
            <a:endParaRPr lang="en-US" dirty="0"/>
          </a:p>
          <a:p>
            <a:pPr marL="914400" lvl="1" indent="-285750"/>
            <a:r>
              <a:rPr lang="en-US" dirty="0" err="1" smtClean="0">
                <a:latin typeface="Courier New" pitchFamily="49" charset="0"/>
                <a:cs typeface="Courier New" pitchFamily="49" charset="0"/>
              </a:rPr>
              <a:t>ifconfig</a:t>
            </a:r>
            <a:r>
              <a:rPr lang="en-US" dirty="0" smtClean="0">
                <a:latin typeface="Courier New" pitchFamily="49" charset="0"/>
                <a:cs typeface="Courier New" pitchFamily="49" charset="0"/>
              </a:rPr>
              <a:t> </a:t>
            </a:r>
            <a:r>
              <a:rPr lang="en-US" i="1" dirty="0" err="1" smtClean="0">
                <a:latin typeface="Courier New" pitchFamily="49" charset="0"/>
                <a:cs typeface="Courier New" pitchFamily="49" charset="0"/>
              </a:rPr>
              <a:t>interface_name</a:t>
            </a:r>
            <a:r>
              <a:rPr lang="en-US" i="1" dirty="0" smtClean="0">
                <a:latin typeface="Courier New" pitchFamily="49" charset="0"/>
                <a:cs typeface="Courier New" pitchFamily="49" charset="0"/>
              </a:rPr>
              <a:t> </a:t>
            </a:r>
            <a:r>
              <a:rPr lang="en-US" dirty="0" smtClean="0">
                <a:latin typeface="Courier New" pitchFamily="49" charset="0"/>
                <a:cs typeface="Courier New" pitchFamily="49" charset="0"/>
              </a:rPr>
              <a:t>down</a:t>
            </a:r>
            <a:endParaRPr lang="en-US" dirty="0">
              <a:latin typeface="Courier New" pitchFamily="49" charset="0"/>
              <a:cs typeface="Courier New" pitchFamily="49" charset="0"/>
            </a:endParaRPr>
          </a:p>
          <a:p>
            <a:pPr marL="514350" indent="-514350">
              <a:buFont typeface="Arial" charset="0"/>
              <a:buAutoNum type="arabicPeriod"/>
            </a:pPr>
            <a:r>
              <a:rPr lang="en-US" dirty="0"/>
              <a:t>Configure the </a:t>
            </a:r>
            <a:r>
              <a:rPr lang="en-US" dirty="0" smtClean="0"/>
              <a:t>interface:</a:t>
            </a:r>
            <a:endParaRPr lang="en-US" dirty="0"/>
          </a:p>
          <a:p>
            <a:pPr marL="914400" lvl="1" indent="-285750"/>
            <a:r>
              <a:rPr lang="en-US" dirty="0" smtClean="0">
                <a:latin typeface="Courier New" pitchFamily="49" charset="0"/>
                <a:cs typeface="Courier New" pitchFamily="49" charset="0"/>
              </a:rPr>
              <a:t>ifconfig </a:t>
            </a:r>
            <a:r>
              <a:rPr lang="en-US" i="1" dirty="0" smtClean="0">
                <a:latin typeface="Courier New" pitchFamily="49" charset="0"/>
                <a:cs typeface="Courier New" pitchFamily="49" charset="0"/>
              </a:rPr>
              <a:t>interface_name ipaddress</a:t>
            </a:r>
            <a:endParaRPr lang="en-US" dirty="0">
              <a:latin typeface="Courier New" pitchFamily="49" charset="0"/>
              <a:cs typeface="Courier New" pitchFamily="49" charset="0"/>
            </a:endParaRPr>
          </a:p>
          <a:p>
            <a:pPr marL="514350" indent="-514350">
              <a:buFont typeface="Arial" charset="0"/>
              <a:buAutoNum type="arabicPeriod"/>
            </a:pPr>
            <a:r>
              <a:rPr lang="en-US" dirty="0"/>
              <a:t>Bring an interface </a:t>
            </a:r>
            <a:r>
              <a:rPr lang="en-US" dirty="0" smtClean="0"/>
              <a:t>online:</a:t>
            </a:r>
            <a:endParaRPr lang="en-US" dirty="0"/>
          </a:p>
          <a:p>
            <a:pPr marL="914400" lvl="1" indent="-285750"/>
            <a:r>
              <a:rPr lang="en-US" dirty="0" smtClean="0">
                <a:latin typeface="Courier New" pitchFamily="49" charset="0"/>
                <a:cs typeface="Courier New" pitchFamily="49" charset="0"/>
              </a:rPr>
              <a:t>ifconfig </a:t>
            </a:r>
            <a:r>
              <a:rPr lang="en-US" i="1" dirty="0" smtClean="0">
                <a:latin typeface="Courier New" pitchFamily="49" charset="0"/>
                <a:cs typeface="Courier New" pitchFamily="49" charset="0"/>
              </a:rPr>
              <a:t>interface_name </a:t>
            </a:r>
            <a:r>
              <a:rPr lang="en-US" dirty="0" smtClean="0">
                <a:latin typeface="Courier New" pitchFamily="49" charset="0"/>
                <a:cs typeface="Courier New" pitchFamily="49" charset="0"/>
              </a:rPr>
              <a:t>up</a:t>
            </a:r>
          </a:p>
          <a:p>
            <a:pPr marL="576262" indent="-285750">
              <a:buNone/>
            </a:pPr>
            <a:endParaRPr lang="en-US" sz="2400" b="1" dirty="0" smtClean="0"/>
          </a:p>
          <a:p>
            <a:pPr marL="576262" indent="-285750">
              <a:spcBef>
                <a:spcPts val="0"/>
              </a:spcBef>
              <a:buNone/>
            </a:pPr>
            <a:r>
              <a:rPr lang="en-US" sz="2400" b="1" dirty="0" smtClean="0"/>
              <a:t>NOTE:  </a:t>
            </a:r>
            <a:r>
              <a:rPr lang="en-US" sz="2400" dirty="0" smtClean="0"/>
              <a:t>Virtual interfaces (interface groups) </a:t>
            </a:r>
            <a:r>
              <a:rPr lang="en-US" sz="2400" dirty="0"/>
              <a:t>may also </a:t>
            </a:r>
            <a:endParaRPr lang="en-US" sz="2400" dirty="0" smtClean="0"/>
          </a:p>
          <a:p>
            <a:pPr marL="576262" indent="-285750">
              <a:spcBef>
                <a:spcPts val="0"/>
              </a:spcBef>
              <a:buNone/>
            </a:pPr>
            <a:r>
              <a:rPr lang="en-US" sz="2400" dirty="0" smtClean="0"/>
              <a:t>be configured to </a:t>
            </a:r>
            <a:r>
              <a:rPr lang="en-US" sz="2400" dirty="0"/>
              <a:t>be used with the iSCSI </a:t>
            </a:r>
            <a:r>
              <a:rPr lang="en-US" sz="2400" dirty="0" smtClean="0"/>
              <a:t>service</a:t>
            </a:r>
            <a:endParaRPr lang="en-US" sz="2400" dirty="0">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idx="4294967295"/>
          </p:nvPr>
        </p:nvSpPr>
        <p:spPr/>
        <p:txBody>
          <a:bodyPr/>
          <a:lstStyle/>
          <a:p>
            <a:r>
              <a:rPr lang="en-US" dirty="0"/>
              <a:t>Configuring iSCSI Services in Data ONTAP</a:t>
            </a:r>
          </a:p>
        </p:txBody>
      </p:sp>
      <p:sp>
        <p:nvSpPr>
          <p:cNvPr id="28675" name="Content Placeholder 2"/>
          <p:cNvSpPr>
            <a:spLocks noGrp="1"/>
          </p:cNvSpPr>
          <p:nvPr>
            <p:ph idx="4294967295"/>
          </p:nvPr>
        </p:nvSpPr>
        <p:spPr/>
        <p:txBody>
          <a:bodyPr/>
          <a:lstStyle/>
          <a:p>
            <a:pPr marL="514350" indent="-514350">
              <a:buFont typeface="Arial" charset="0"/>
              <a:buAutoNum type="arabicPeriod"/>
            </a:pPr>
            <a:r>
              <a:rPr lang="en-US" dirty="0"/>
              <a:t>Verify </a:t>
            </a:r>
            <a:r>
              <a:rPr lang="en-US" dirty="0" smtClean="0"/>
              <a:t>the iSCSI </a:t>
            </a:r>
            <a:r>
              <a:rPr lang="en-US" dirty="0"/>
              <a:t>service is </a:t>
            </a:r>
            <a:r>
              <a:rPr lang="en-US" dirty="0" smtClean="0"/>
              <a:t>running:</a:t>
            </a:r>
            <a:endParaRPr lang="en-US" dirty="0"/>
          </a:p>
          <a:p>
            <a:pPr marL="914400" lvl="1" indent="-285750"/>
            <a:r>
              <a:rPr lang="en-US" dirty="0">
                <a:latin typeface="Courier New" pitchFamily="49" charset="0"/>
                <a:cs typeface="Courier New" pitchFamily="49" charset="0"/>
              </a:rPr>
              <a:t>iscsi status</a:t>
            </a:r>
            <a:endParaRPr lang="en-US" dirty="0">
              <a:cs typeface="Courier New" pitchFamily="49" charset="0"/>
            </a:endParaRPr>
          </a:p>
          <a:p>
            <a:pPr marL="514350" indent="-514350">
              <a:buFont typeface="Arial" charset="0"/>
              <a:buAutoNum type="arabicPeriod"/>
            </a:pPr>
            <a:r>
              <a:rPr lang="en-US" dirty="0">
                <a:cs typeface="Courier New" pitchFamily="49" charset="0"/>
              </a:rPr>
              <a:t>Verify iSCSI is licensed (license it if needed</a:t>
            </a:r>
            <a:r>
              <a:rPr lang="en-US" dirty="0" smtClean="0">
                <a:cs typeface="Courier New" pitchFamily="49" charset="0"/>
              </a:rPr>
              <a:t>):</a:t>
            </a:r>
            <a:endParaRPr lang="en-US" dirty="0">
              <a:cs typeface="Courier New" pitchFamily="49" charset="0"/>
            </a:endParaRPr>
          </a:p>
          <a:p>
            <a:pPr marL="914400" lvl="1" indent="-285750"/>
            <a:r>
              <a:rPr lang="en-US" dirty="0">
                <a:latin typeface="Courier New" pitchFamily="49" charset="0"/>
                <a:cs typeface="Courier New" pitchFamily="49" charset="0"/>
              </a:rPr>
              <a:t>license</a:t>
            </a:r>
          </a:p>
          <a:p>
            <a:pPr marL="914400" lvl="1" indent="-285750"/>
            <a:r>
              <a:rPr lang="en-US" dirty="0">
                <a:latin typeface="Courier New" pitchFamily="49" charset="0"/>
                <a:cs typeface="Courier New" pitchFamily="49" charset="0"/>
              </a:rPr>
              <a:t>license add XXXXXX</a:t>
            </a:r>
          </a:p>
          <a:p>
            <a:pPr marL="514350" indent="-514350">
              <a:buFont typeface="Arial" charset="0"/>
              <a:buAutoNum type="arabicPeriod"/>
            </a:pPr>
            <a:r>
              <a:rPr lang="en-US" dirty="0">
                <a:cs typeface="Courier New" pitchFamily="49" charset="0"/>
              </a:rPr>
              <a:t>Start the iSCSI </a:t>
            </a:r>
            <a:r>
              <a:rPr lang="en-US" dirty="0" smtClean="0">
                <a:cs typeface="Courier New" pitchFamily="49" charset="0"/>
              </a:rPr>
              <a:t>service:</a:t>
            </a:r>
            <a:endParaRPr lang="en-US" dirty="0">
              <a:cs typeface="Courier New" pitchFamily="49" charset="0"/>
            </a:endParaRPr>
          </a:p>
          <a:p>
            <a:pPr marL="914400" lvl="1" indent="-285750"/>
            <a:r>
              <a:rPr lang="en-US" dirty="0">
                <a:latin typeface="Courier New" pitchFamily="49" charset="0"/>
                <a:cs typeface="Courier New" pitchFamily="49" charset="0"/>
              </a:rPr>
              <a:t>iscsi start</a:t>
            </a:r>
          </a:p>
          <a:p>
            <a:pPr marL="514350" indent="-514350">
              <a:buFont typeface="Wingdings 2" pitchFamily="18" charset="2"/>
              <a:buNone/>
            </a:pPr>
            <a:endParaRPr lang="en-US" dirty="0">
              <a:cs typeface="Courier New" pitchFamily="49"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5"/>
          <p:cNvSpPr>
            <a:spLocks noGrp="1" noChangeArrowheads="1"/>
          </p:cNvSpPr>
          <p:nvPr>
            <p:ph type="title" idx="4294967295"/>
          </p:nvPr>
        </p:nvSpPr>
        <p:spPr/>
        <p:txBody>
          <a:bodyPr/>
          <a:lstStyle/>
          <a:p>
            <a:r>
              <a:rPr lang="en-US" dirty="0"/>
              <a:t>Verify Interfaces </a:t>
            </a:r>
          </a:p>
        </p:txBody>
      </p:sp>
      <p:sp>
        <p:nvSpPr>
          <p:cNvPr id="29699" name="Rectangle 6"/>
          <p:cNvSpPr>
            <a:spLocks noGrp="1" noChangeArrowheads="1"/>
          </p:cNvSpPr>
          <p:nvPr>
            <p:ph type="body" idx="4294967295"/>
          </p:nvPr>
        </p:nvSpPr>
        <p:spPr/>
        <p:txBody>
          <a:bodyPr/>
          <a:lstStyle/>
          <a:p>
            <a:r>
              <a:rPr lang="en-US" dirty="0"/>
              <a:t>Verify </a:t>
            </a:r>
            <a:r>
              <a:rPr lang="en-US" dirty="0" smtClean="0"/>
              <a:t>the interface is enabled </a:t>
            </a:r>
            <a:r>
              <a:rPr lang="en-US" dirty="0"/>
              <a:t>for </a:t>
            </a:r>
            <a:r>
              <a:rPr lang="en-US" dirty="0" smtClean="0"/>
              <a:t>iSCSI: </a:t>
            </a:r>
            <a:endParaRPr lang="en-US" dirty="0"/>
          </a:p>
          <a:p>
            <a:pPr lvl="1"/>
            <a:r>
              <a:rPr lang="en-US" sz="2400" dirty="0">
                <a:latin typeface="Courier New" pitchFamily="49" charset="0"/>
              </a:rPr>
              <a:t>iscsi </a:t>
            </a:r>
            <a:r>
              <a:rPr lang="en-US" sz="2400" dirty="0" smtClean="0">
                <a:latin typeface="Courier New" pitchFamily="49" charset="0"/>
              </a:rPr>
              <a:t>interface show</a:t>
            </a:r>
            <a:endParaRPr lang="en-US" sz="2400" dirty="0">
              <a:latin typeface="Courier New" pitchFamily="49" charset="0"/>
            </a:endParaRPr>
          </a:p>
          <a:p>
            <a:pPr lvl="1"/>
            <a:r>
              <a:rPr lang="en-US" dirty="0"/>
              <a:t>By default, all interfaces are enabled</a:t>
            </a:r>
          </a:p>
          <a:p>
            <a:r>
              <a:rPr lang="en-US" dirty="0"/>
              <a:t>To enable the interface for iSCSI </a:t>
            </a:r>
            <a:r>
              <a:rPr lang="en-US" dirty="0" smtClean="0"/>
              <a:t>traffic:  </a:t>
            </a:r>
            <a:endParaRPr lang="en-US" dirty="0"/>
          </a:p>
          <a:p>
            <a:pPr lvl="1"/>
            <a:r>
              <a:rPr lang="en-US" sz="2400" dirty="0">
                <a:latin typeface="Courier New" pitchFamily="49" charset="0"/>
              </a:rPr>
              <a:t>iscsi interface enable </a:t>
            </a:r>
            <a:r>
              <a:rPr lang="en-US" sz="2400" i="1" dirty="0">
                <a:latin typeface="Courier New" pitchFamily="49" charset="0"/>
              </a:rPr>
              <a:t>interface_name</a:t>
            </a:r>
          </a:p>
          <a:p>
            <a:r>
              <a:rPr lang="en-US" dirty="0"/>
              <a:t>To disable iSCSI traffic for a particular </a:t>
            </a:r>
            <a:r>
              <a:rPr lang="en-US" dirty="0" smtClean="0"/>
              <a:t>interface:</a:t>
            </a:r>
            <a:endParaRPr lang="en-US" dirty="0"/>
          </a:p>
          <a:p>
            <a:pPr lvl="1"/>
            <a:r>
              <a:rPr lang="en-US" sz="2400" dirty="0">
                <a:latin typeface="Courier New" pitchFamily="49" charset="0"/>
              </a:rPr>
              <a:t>iscsi interface disable </a:t>
            </a:r>
            <a:r>
              <a:rPr lang="en-US" sz="2400" i="1" dirty="0">
                <a:latin typeface="Courier New" pitchFamily="49" charset="0"/>
              </a:rPr>
              <a:t>interface_name</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5"/>
          <p:cNvSpPr>
            <a:spLocks noGrp="1" noChangeArrowheads="1"/>
          </p:cNvSpPr>
          <p:nvPr>
            <p:ph type="title" idx="4294967295"/>
          </p:nvPr>
        </p:nvSpPr>
        <p:spPr/>
        <p:txBody>
          <a:bodyPr/>
          <a:lstStyle/>
          <a:p>
            <a:r>
              <a:rPr lang="en-US" dirty="0"/>
              <a:t>Interface Access List</a:t>
            </a:r>
          </a:p>
        </p:txBody>
      </p:sp>
      <p:sp>
        <p:nvSpPr>
          <p:cNvPr id="30723" name="Rectangle 6"/>
          <p:cNvSpPr>
            <a:spLocks noGrp="1" noChangeArrowheads="1"/>
          </p:cNvSpPr>
          <p:nvPr>
            <p:ph type="body" idx="4294967295"/>
          </p:nvPr>
        </p:nvSpPr>
        <p:spPr/>
        <p:txBody>
          <a:bodyPr/>
          <a:lstStyle/>
          <a:p>
            <a:r>
              <a:rPr lang="en-US" dirty="0"/>
              <a:t>Administrators may force initiators to access a storage system through certain </a:t>
            </a:r>
            <a:r>
              <a:rPr lang="en-US" dirty="0" smtClean="0"/>
              <a:t>interfaces:</a:t>
            </a:r>
            <a:endParaRPr lang="en-US" dirty="0"/>
          </a:p>
          <a:p>
            <a:pPr lvl="1"/>
            <a:r>
              <a:rPr lang="en-US" sz="2400" dirty="0">
                <a:latin typeface="Courier New" pitchFamily="49" charset="0"/>
              </a:rPr>
              <a:t>iscsi interface accesslist add </a:t>
            </a:r>
            <a:r>
              <a:rPr lang="en-US" sz="2400" i="1" dirty="0">
                <a:latin typeface="Courier New" pitchFamily="49" charset="0"/>
              </a:rPr>
              <a:t>initiator_name</a:t>
            </a:r>
            <a:r>
              <a:rPr lang="en-US" sz="2400" dirty="0">
                <a:latin typeface="Courier New" pitchFamily="49" charset="0"/>
              </a:rPr>
              <a:t> {-a|</a:t>
            </a:r>
            <a:r>
              <a:rPr lang="en-US" sz="2400" i="1" dirty="0">
                <a:latin typeface="Courier New" pitchFamily="49" charset="0"/>
              </a:rPr>
              <a:t>interface_name</a:t>
            </a:r>
            <a:r>
              <a:rPr lang="en-US" sz="2400" dirty="0">
                <a:latin typeface="Courier New" pitchFamily="49" charset="0"/>
              </a:rPr>
              <a:t>}</a:t>
            </a:r>
          </a:p>
          <a:p>
            <a:pPr lvl="1"/>
            <a:r>
              <a:rPr lang="en-US" dirty="0"/>
              <a:t>By default, all initiators may use any interface that is enabled for iSCSI traffic</a:t>
            </a:r>
          </a:p>
          <a:p>
            <a:pPr lvl="1"/>
            <a:r>
              <a:rPr lang="en-US" dirty="0"/>
              <a:t>To display the current access list, </a:t>
            </a:r>
            <a:r>
              <a:rPr lang="en-US" dirty="0" smtClean="0"/>
              <a:t>use: </a:t>
            </a:r>
            <a:r>
              <a:rPr lang="en-US" dirty="0"/>
              <a:t/>
            </a:r>
            <a:br>
              <a:rPr lang="en-US" dirty="0"/>
            </a:br>
            <a:r>
              <a:rPr lang="en-US" sz="2400" dirty="0">
                <a:latin typeface="Courier New" pitchFamily="49" charset="0"/>
              </a:rPr>
              <a:t>iscsi interface accesslist show</a:t>
            </a:r>
            <a:endParaRPr lang="en-US" dirty="0">
              <a:latin typeface="Courier New" pitchFamily="49" charset="0"/>
            </a:endParaRPr>
          </a:p>
          <a:p>
            <a:pPr lvl="1"/>
            <a:r>
              <a:rPr lang="en-US" dirty="0"/>
              <a:t>To remove an entry from the access list, </a:t>
            </a:r>
            <a:r>
              <a:rPr lang="en-US" dirty="0" smtClean="0"/>
              <a:t>use: </a:t>
            </a:r>
            <a:r>
              <a:rPr lang="en-US" sz="2400" dirty="0">
                <a:latin typeface="Courier New" pitchFamily="49" charset="0"/>
              </a:rPr>
              <a:t>iscsi interface accesslist remove </a:t>
            </a:r>
            <a:r>
              <a:rPr lang="en-US" sz="2400" i="1" dirty="0">
                <a:latin typeface="Courier New" pitchFamily="49" charset="0"/>
              </a:rPr>
              <a:t>initiator_name</a:t>
            </a:r>
            <a:r>
              <a:rPr lang="en-US" sz="2400" dirty="0">
                <a:latin typeface="Courier New" pitchFamily="49" charset="0"/>
              </a:rPr>
              <a:t> {-a|</a:t>
            </a:r>
            <a:r>
              <a:rPr lang="en-US" sz="2400" i="1" dirty="0">
                <a:latin typeface="Courier New" pitchFamily="49" charset="0"/>
              </a:rPr>
              <a:t>interface_name</a:t>
            </a:r>
            <a:r>
              <a:rPr lang="en-US" sz="2400" dirty="0">
                <a:latin typeface="Courier New" pitchFamily="49" charset="0"/>
              </a:rPr>
              <a:t>}</a:t>
            </a:r>
            <a:endParaRPr lang="en-US" dirty="0">
              <a:latin typeface="Courier New" pitchFamily="49"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idx="4294967295"/>
          </p:nvPr>
        </p:nvSpPr>
        <p:spPr/>
        <p:txBody>
          <a:bodyPr/>
          <a:lstStyle/>
          <a:p>
            <a:r>
              <a:rPr lang="en-US" dirty="0"/>
              <a:t>Identifying </a:t>
            </a:r>
            <a:r>
              <a:rPr lang="en-US" dirty="0" smtClean="0"/>
              <a:t>WWNN </a:t>
            </a:r>
            <a:r>
              <a:rPr lang="en-US" dirty="0"/>
              <a:t>in Data ONTAP</a:t>
            </a:r>
          </a:p>
        </p:txBody>
      </p:sp>
      <p:sp>
        <p:nvSpPr>
          <p:cNvPr id="31747" name="Content Placeholder 2"/>
          <p:cNvSpPr>
            <a:spLocks noGrp="1"/>
          </p:cNvSpPr>
          <p:nvPr>
            <p:ph idx="4294967295"/>
          </p:nvPr>
        </p:nvSpPr>
        <p:spPr>
          <a:xfrm>
            <a:off x="990600" y="1066800"/>
            <a:ext cx="7924800" cy="5353050"/>
          </a:xfrm>
        </p:spPr>
        <p:txBody>
          <a:bodyPr/>
          <a:lstStyle/>
          <a:p>
            <a:r>
              <a:rPr lang="en-US" dirty="0" smtClean="0"/>
              <a:t>To </a:t>
            </a:r>
            <a:r>
              <a:rPr lang="en-US" dirty="0"/>
              <a:t>identify the </a:t>
            </a:r>
            <a:r>
              <a:rPr lang="en-US" dirty="0" smtClean="0"/>
              <a:t>WWNN</a:t>
            </a:r>
            <a:r>
              <a:rPr lang="en-US" dirty="0"/>
              <a:t>:</a:t>
            </a:r>
          </a:p>
          <a:p>
            <a:pPr>
              <a:buFont typeface="Wingdings 2" pitchFamily="18" charset="2"/>
              <a:buNone/>
            </a:pPr>
            <a:r>
              <a:rPr lang="en-US" sz="1800" dirty="0">
                <a:latin typeface="Courier New" pitchFamily="49" charset="0"/>
                <a:cs typeface="Courier New" pitchFamily="49" charset="0"/>
              </a:rPr>
              <a:t>	system&gt; </a:t>
            </a:r>
            <a:r>
              <a:rPr lang="en-US" sz="1800" b="1" dirty="0" smtClean="0">
                <a:latin typeface="Courier New" pitchFamily="49" charset="0"/>
                <a:cs typeface="Courier New" pitchFamily="49" charset="0"/>
              </a:rPr>
              <a:t>iscsi nodename</a:t>
            </a:r>
            <a:endParaRPr lang="en-US" sz="1800" b="1" dirty="0">
              <a:latin typeface="Courier New" pitchFamily="49" charset="0"/>
              <a:cs typeface="Courier New" pitchFamily="49" charset="0"/>
            </a:endParaRPr>
          </a:p>
          <a:p>
            <a:pPr>
              <a:buFont typeface="Wingdings 2" pitchFamily="18" charset="2"/>
              <a:buNone/>
            </a:pPr>
            <a:r>
              <a:rPr lang="it-IT" sz="1800" dirty="0">
                <a:latin typeface="Courier New" pitchFamily="49" charset="0"/>
                <a:cs typeface="Courier New" pitchFamily="49" charset="0"/>
              </a:rPr>
              <a:t>	iSCSI target </a:t>
            </a:r>
            <a:r>
              <a:rPr lang="it-IT" sz="1800" dirty="0" err="1">
                <a:latin typeface="Courier New" pitchFamily="49" charset="0"/>
                <a:cs typeface="Courier New" pitchFamily="49" charset="0"/>
              </a:rPr>
              <a:t>nodename</a:t>
            </a:r>
            <a:r>
              <a:rPr lang="it-IT" sz="1800" dirty="0">
                <a:latin typeface="Courier New" pitchFamily="49" charset="0"/>
                <a:cs typeface="Courier New" pitchFamily="49" charset="0"/>
              </a:rPr>
              <a:t>: </a:t>
            </a:r>
            <a:r>
              <a:rPr lang="it-IT" sz="1800" dirty="0" err="1" smtClean="0">
                <a:latin typeface="Courier New" pitchFamily="49" charset="0"/>
                <a:cs typeface="Courier New" pitchFamily="49" charset="0"/>
              </a:rPr>
              <a:t>iqn</a:t>
            </a:r>
            <a:r>
              <a:rPr lang="it-IT" sz="1800" dirty="0" smtClean="0">
                <a:latin typeface="Courier New" pitchFamily="49" charset="0"/>
                <a:cs typeface="Courier New" pitchFamily="49" charset="0"/>
              </a:rPr>
              <a:t>.1992-08.com.netapp:system</a:t>
            </a:r>
            <a:endParaRPr lang="it-IT" sz="1800" dirty="0">
              <a:latin typeface="Courier New" pitchFamily="49" charset="0"/>
              <a:cs typeface="Courier New" pitchFamily="49" charset="0"/>
            </a:endParaRPr>
          </a:p>
          <a:p>
            <a:r>
              <a:rPr lang="it-IT" dirty="0" smtClean="0">
                <a:cs typeface="Courier New" pitchFamily="49" charset="0"/>
              </a:rPr>
              <a:t>Remember WWPNs </a:t>
            </a:r>
            <a:r>
              <a:rPr lang="it-IT" dirty="0">
                <a:cs typeface="Courier New" pitchFamily="49" charset="0"/>
              </a:rPr>
              <a:t>are </a:t>
            </a:r>
            <a:r>
              <a:rPr lang="it-IT" dirty="0" smtClean="0">
                <a:cs typeface="Courier New" pitchFamily="49" charset="0"/>
              </a:rPr>
              <a:t>not used within </a:t>
            </a:r>
            <a:r>
              <a:rPr lang="it-IT" dirty="0">
                <a:cs typeface="Courier New" pitchFamily="49" charset="0"/>
              </a:rPr>
              <a:t>iSCSI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idx="4294967295"/>
          </p:nvPr>
        </p:nvSpPr>
        <p:spPr/>
        <p:txBody>
          <a:bodyPr/>
          <a:lstStyle/>
          <a:p>
            <a:r>
              <a:rPr lang="en-US" dirty="0" smtClean="0"/>
              <a:t>Interfaces </a:t>
            </a:r>
            <a:r>
              <a:rPr lang="en-US" dirty="0"/>
              <a:t>on the Storage System</a:t>
            </a:r>
          </a:p>
        </p:txBody>
      </p:sp>
      <p:sp>
        <p:nvSpPr>
          <p:cNvPr id="32771" name="Content Placeholder 2"/>
          <p:cNvSpPr>
            <a:spLocks noGrp="1"/>
          </p:cNvSpPr>
          <p:nvPr>
            <p:ph idx="4294967295"/>
          </p:nvPr>
        </p:nvSpPr>
        <p:spPr>
          <a:xfrm>
            <a:off x="990600" y="1123950"/>
            <a:ext cx="8153400" cy="5353050"/>
          </a:xfrm>
        </p:spPr>
        <p:txBody>
          <a:bodyPr/>
          <a:lstStyle/>
          <a:p>
            <a:pPr defTabSz="574675"/>
            <a:r>
              <a:rPr lang="en-US" sz="2400" dirty="0"/>
              <a:t>Verify interface </a:t>
            </a:r>
            <a:r>
              <a:rPr lang="en-US" sz="2400" dirty="0" smtClean="0"/>
              <a:t>status:</a:t>
            </a:r>
            <a:endParaRPr lang="en-US" sz="2400" dirty="0"/>
          </a:p>
          <a:p>
            <a:pPr defTabSz="574675">
              <a:spcBef>
                <a:spcPct val="0"/>
              </a:spcBef>
              <a:buFont typeface="Wingdings 2" pitchFamily="18" charset="2"/>
              <a:buNone/>
            </a:pPr>
            <a:r>
              <a:rPr lang="en-US" sz="1600" dirty="0" smtClean="0">
                <a:latin typeface="Courier New" pitchFamily="49" charset="0"/>
                <a:cs typeface="Courier New" pitchFamily="49" charset="0"/>
              </a:rPr>
              <a:t>system</a:t>
            </a:r>
            <a:r>
              <a:rPr lang="en-US" sz="1600" dirty="0">
                <a:latin typeface="Courier New" pitchFamily="49" charset="0"/>
                <a:cs typeface="Courier New" pitchFamily="49" charset="0"/>
              </a:rPr>
              <a:t>&gt; </a:t>
            </a:r>
            <a:r>
              <a:rPr lang="en-US" sz="1600" b="1" dirty="0">
                <a:latin typeface="Courier New" pitchFamily="49" charset="0"/>
                <a:cs typeface="Courier New" pitchFamily="49" charset="0"/>
              </a:rPr>
              <a:t>ifconfig -</a:t>
            </a:r>
            <a:r>
              <a:rPr lang="en-US" sz="1600" b="1" dirty="0" smtClean="0">
                <a:latin typeface="Courier New" pitchFamily="49" charset="0"/>
                <a:cs typeface="Courier New" pitchFamily="49" charset="0"/>
              </a:rPr>
              <a:t>a</a:t>
            </a:r>
            <a:endParaRPr lang="en-US" sz="1400" b="1" dirty="0">
              <a:latin typeface="Courier New" pitchFamily="49" charset="0"/>
              <a:cs typeface="Courier New" pitchFamily="49" charset="0"/>
            </a:endParaRPr>
          </a:p>
          <a:p>
            <a:pPr defTabSz="574675">
              <a:spcBef>
                <a:spcPct val="0"/>
              </a:spcBef>
              <a:buFont typeface="Wingdings 2" pitchFamily="18" charset="2"/>
              <a:buNone/>
            </a:pPr>
            <a:r>
              <a:rPr lang="en-US" sz="1600" dirty="0" smtClean="0">
                <a:latin typeface="Courier New" pitchFamily="49" charset="0"/>
                <a:cs typeface="Courier New" pitchFamily="49" charset="0"/>
              </a:rPr>
              <a:t>		...</a:t>
            </a:r>
          </a:p>
          <a:p>
            <a:pPr defTabSz="574675">
              <a:spcBef>
                <a:spcPct val="0"/>
              </a:spcBef>
              <a:buNone/>
            </a:pPr>
            <a:r>
              <a:rPr lang="en-US" sz="1600" dirty="0" smtClean="0">
                <a:latin typeface="Courier New" pitchFamily="49" charset="0"/>
                <a:cs typeface="Courier New" pitchFamily="49" charset="0"/>
              </a:rPr>
              <a:t>e0b: flags=108042&lt;BROADCAST,RUNNING,MULTICAST,TCPCKSUM&gt; mtu 1500</a:t>
            </a:r>
          </a:p>
          <a:p>
            <a:pPr defTabSz="574675">
              <a:spcBef>
                <a:spcPct val="0"/>
              </a:spcBef>
              <a:buNone/>
            </a:pPr>
            <a:r>
              <a:rPr lang="en-US" sz="1600" dirty="0" smtClean="0">
                <a:latin typeface="Courier New" pitchFamily="49" charset="0"/>
                <a:cs typeface="Courier New" pitchFamily="49" charset="0"/>
              </a:rPr>
              <a:t>ether 00:a0:98:03:28:8f (auto-unknown-down) flowcontrol full</a:t>
            </a:r>
          </a:p>
          <a:p>
            <a:pPr defTabSz="574675">
              <a:spcBef>
                <a:spcPct val="0"/>
              </a:spcBef>
              <a:buFont typeface="Wingdings 2" pitchFamily="18" charset="2"/>
              <a:buNone/>
            </a:pPr>
            <a:endParaRPr lang="en-US" sz="1600" dirty="0" smtClean="0">
              <a:latin typeface="Courier New" pitchFamily="49" charset="0"/>
              <a:cs typeface="Courier New" pitchFamily="49" charset="0"/>
            </a:endParaRPr>
          </a:p>
          <a:p>
            <a:pPr defTabSz="574675">
              <a:spcBef>
                <a:spcPct val="0"/>
              </a:spcBef>
              <a:buFont typeface="Wingdings 2" pitchFamily="18" charset="2"/>
              <a:buNone/>
            </a:pPr>
            <a:r>
              <a:rPr lang="en-US" sz="1600" dirty="0" smtClean="0">
                <a:latin typeface="Courier New" pitchFamily="49" charset="0"/>
                <a:cs typeface="Courier New" pitchFamily="49" charset="0"/>
              </a:rPr>
              <a:t>e0c: flags=108042&lt;BROADCAST,RUNNING,MULTICAST,TCPCKSUM&gt; mtu 1500</a:t>
            </a:r>
          </a:p>
          <a:p>
            <a:pPr defTabSz="574675">
              <a:spcBef>
                <a:spcPct val="0"/>
              </a:spcBef>
              <a:buNone/>
            </a:pPr>
            <a:r>
              <a:rPr lang="en-US" sz="1600" dirty="0" smtClean="0">
                <a:latin typeface="Courier New" pitchFamily="49" charset="0"/>
                <a:cs typeface="Courier New" pitchFamily="49" charset="0"/>
              </a:rPr>
              <a:t>ether 00:a0:98:03:28:8f (auto-unknown-down) flowcontrol full</a:t>
            </a:r>
          </a:p>
          <a:p>
            <a:pPr defTabSz="574675">
              <a:spcBef>
                <a:spcPct val="0"/>
              </a:spcBef>
              <a:buFont typeface="Wingdings 2" pitchFamily="18" charset="2"/>
              <a:buNone/>
            </a:pPr>
            <a:r>
              <a:rPr lang="en-US" sz="1600" dirty="0" smtClean="0">
                <a:latin typeface="Courier New" pitchFamily="49" charset="0"/>
                <a:cs typeface="Courier New" pitchFamily="49" charset="0"/>
              </a:rPr>
              <a:t>		...</a:t>
            </a:r>
            <a:endParaRPr lang="en-US" sz="1600" dirty="0" smtClean="0"/>
          </a:p>
          <a:p>
            <a:pPr defTabSz="574675"/>
            <a:r>
              <a:rPr lang="en-US" sz="2400" dirty="0" smtClean="0"/>
              <a:t>Enable </a:t>
            </a:r>
            <a:r>
              <a:rPr lang="en-US" sz="2400" dirty="0"/>
              <a:t>the </a:t>
            </a:r>
            <a:r>
              <a:rPr lang="en-US" sz="2400" dirty="0" smtClean="0"/>
              <a:t>interface:</a:t>
            </a:r>
          </a:p>
          <a:p>
            <a:pPr defTabSz="574675">
              <a:spcBef>
                <a:spcPct val="0"/>
              </a:spcBef>
              <a:buNone/>
            </a:pPr>
            <a:r>
              <a:rPr lang="en-US" sz="1600" dirty="0" smtClean="0">
                <a:latin typeface="Courier New" pitchFamily="49" charset="0"/>
                <a:cs typeface="Courier New" pitchFamily="49" charset="0"/>
              </a:rPr>
              <a:t>system&gt; </a:t>
            </a:r>
            <a:r>
              <a:rPr lang="en-US" sz="1600" b="1" dirty="0" smtClean="0">
                <a:latin typeface="Courier New" pitchFamily="49" charset="0"/>
                <a:cs typeface="Courier New" pitchFamily="49" charset="0"/>
              </a:rPr>
              <a:t>ifconfig e0b 10.254.134.75 up</a:t>
            </a:r>
          </a:p>
          <a:p>
            <a:pPr defTabSz="574675">
              <a:spcBef>
                <a:spcPct val="0"/>
              </a:spcBef>
              <a:buNone/>
            </a:pPr>
            <a:r>
              <a:rPr lang="en-US" sz="1600" dirty="0" smtClean="0">
                <a:latin typeface="Courier New" pitchFamily="49" charset="0"/>
                <a:cs typeface="Courier New" pitchFamily="49" charset="0"/>
              </a:rPr>
              <a:t>		...[system: netif.linkUp:info]: Ethernet e0b: Link up.</a:t>
            </a:r>
            <a:endParaRPr lang="en-US" sz="1600" dirty="0" smtClean="0"/>
          </a:p>
          <a:p>
            <a:pPr defTabSz="574675">
              <a:spcBef>
                <a:spcPct val="0"/>
              </a:spcBef>
              <a:buFont typeface="Wingdings 2" pitchFamily="18" charset="2"/>
              <a:buNone/>
            </a:pPr>
            <a:r>
              <a:rPr lang="en-US" sz="1600" dirty="0" smtClean="0">
                <a:latin typeface="Courier New" pitchFamily="49" charset="0"/>
                <a:cs typeface="Courier New" pitchFamily="49" charset="0"/>
              </a:rPr>
              <a:t>system</a:t>
            </a:r>
            <a:r>
              <a:rPr lang="en-US" sz="1600" dirty="0">
                <a:latin typeface="Courier New" pitchFamily="49" charset="0"/>
                <a:cs typeface="Courier New" pitchFamily="49" charset="0"/>
              </a:rPr>
              <a:t>&gt; </a:t>
            </a:r>
            <a:r>
              <a:rPr lang="en-US" sz="1600" b="1" dirty="0" smtClean="0">
                <a:latin typeface="Courier New" pitchFamily="49" charset="0"/>
                <a:cs typeface="Courier New" pitchFamily="49" charset="0"/>
              </a:rPr>
              <a:t>ifconfig e0c 10.254.134.81 </a:t>
            </a:r>
            <a:r>
              <a:rPr lang="en-US" sz="1600" b="1" dirty="0">
                <a:latin typeface="Courier New" pitchFamily="49" charset="0"/>
                <a:cs typeface="Courier New" pitchFamily="49" charset="0"/>
              </a:rPr>
              <a:t>up</a:t>
            </a:r>
          </a:p>
          <a:p>
            <a:pPr defTabSz="574675">
              <a:spcBef>
                <a:spcPct val="0"/>
              </a:spcBef>
              <a:buFont typeface="Wingdings 2" pitchFamily="18" charset="2"/>
              <a:buNone/>
            </a:pPr>
            <a:r>
              <a:rPr lang="en-US" sz="1600" dirty="0">
                <a:latin typeface="Courier New" pitchFamily="49" charset="0"/>
                <a:cs typeface="Courier New" pitchFamily="49" charset="0"/>
              </a:rPr>
              <a:t>		...[system: netif.linkUp:info]: Ethernet </a:t>
            </a:r>
            <a:r>
              <a:rPr lang="en-US" sz="1600" dirty="0" smtClean="0">
                <a:latin typeface="Courier New" pitchFamily="49" charset="0"/>
                <a:cs typeface="Courier New" pitchFamily="49" charset="0"/>
              </a:rPr>
              <a:t>e0c: </a:t>
            </a:r>
            <a:r>
              <a:rPr lang="en-US" sz="1600" dirty="0">
                <a:latin typeface="Courier New" pitchFamily="49" charset="0"/>
                <a:cs typeface="Courier New" pitchFamily="49" charset="0"/>
              </a:rPr>
              <a:t>Link up.</a:t>
            </a:r>
            <a:endParaRPr lang="en-US" dirty="0"/>
          </a:p>
          <a:p>
            <a:pPr defTabSz="574675"/>
            <a:r>
              <a:rPr lang="en-US" sz="2400" dirty="0"/>
              <a:t>Ensure that the iSCSI service may use the </a:t>
            </a:r>
            <a:r>
              <a:rPr lang="en-US" sz="2400" dirty="0" smtClean="0"/>
              <a:t>interface:</a:t>
            </a:r>
            <a:endParaRPr lang="en-US" sz="2400" dirty="0"/>
          </a:p>
          <a:p>
            <a:pPr defTabSz="574675">
              <a:buFont typeface="Wingdings 2" pitchFamily="18" charset="2"/>
              <a:buNone/>
            </a:pPr>
            <a:r>
              <a:rPr lang="en-US" sz="1600" dirty="0" smtClean="0">
                <a:latin typeface="Courier New" pitchFamily="49" charset="0"/>
                <a:cs typeface="Courier New" pitchFamily="49" charset="0"/>
              </a:rPr>
              <a:t>system</a:t>
            </a:r>
            <a:r>
              <a:rPr lang="en-US" sz="1600" dirty="0">
                <a:latin typeface="Courier New" pitchFamily="49" charset="0"/>
                <a:cs typeface="Courier New" pitchFamily="49" charset="0"/>
              </a:rPr>
              <a:t>&gt; </a:t>
            </a:r>
            <a:r>
              <a:rPr lang="en-US" sz="1600" b="1" dirty="0">
                <a:latin typeface="Courier New" pitchFamily="49" charset="0"/>
                <a:cs typeface="Courier New" pitchFamily="49" charset="0"/>
              </a:rPr>
              <a:t>iscsi interface enable </a:t>
            </a:r>
            <a:r>
              <a:rPr lang="en-US" sz="1600" b="1" dirty="0" smtClean="0">
                <a:latin typeface="Courier New" pitchFamily="49" charset="0"/>
                <a:cs typeface="Courier New" pitchFamily="49" charset="0"/>
              </a:rPr>
              <a:t>e0b e0c</a:t>
            </a:r>
            <a:endParaRPr lang="en-US" b="1" dirty="0"/>
          </a:p>
        </p:txBody>
      </p:sp>
      <p:sp>
        <p:nvSpPr>
          <p:cNvPr id="4" name="TextBox 3"/>
          <p:cNvSpPr txBox="1"/>
          <p:nvPr/>
        </p:nvSpPr>
        <p:spPr>
          <a:xfrm>
            <a:off x="1447800" y="5821680"/>
            <a:ext cx="7482840" cy="400110"/>
          </a:xfrm>
          <a:prstGeom prst="rect">
            <a:avLst/>
          </a:prstGeom>
          <a:noFill/>
        </p:spPr>
        <p:txBody>
          <a:bodyPr wrap="square" rtlCol="0">
            <a:spAutoFit/>
          </a:bodyPr>
          <a:lstStyle/>
          <a:p>
            <a:r>
              <a:rPr lang="en-US" b="1" dirty="0" smtClean="0"/>
              <a:t>NOTE:  </a:t>
            </a:r>
            <a:r>
              <a:rPr lang="en-US" dirty="0" smtClean="0"/>
              <a:t>The default is all interfaces are enabled for iSCSI traffic</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Windows</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idx="4294967295"/>
          </p:nvPr>
        </p:nvSpPr>
        <p:spPr/>
        <p:txBody>
          <a:bodyPr/>
          <a:lstStyle/>
          <a:p>
            <a:r>
              <a:rPr lang="en-US" dirty="0"/>
              <a:t>Windows as an iSCSI Initiator </a:t>
            </a:r>
          </a:p>
        </p:txBody>
      </p:sp>
      <p:sp>
        <p:nvSpPr>
          <p:cNvPr id="32771" name="Content Placeholder 2"/>
          <p:cNvSpPr>
            <a:spLocks noGrp="1"/>
          </p:cNvSpPr>
          <p:nvPr>
            <p:ph idx="4294967295"/>
          </p:nvPr>
        </p:nvSpPr>
        <p:spPr/>
        <p:txBody>
          <a:bodyPr/>
          <a:lstStyle/>
          <a:p>
            <a:r>
              <a:rPr lang="en-US" sz="2400" dirty="0"/>
              <a:t>NetApp has supported Windows as an iSCSI </a:t>
            </a:r>
            <a:r>
              <a:rPr lang="en-US" sz="2400" dirty="0" smtClean="0"/>
              <a:t>initiator </a:t>
            </a:r>
            <a:r>
              <a:rPr lang="en-US" sz="2400" dirty="0"/>
              <a:t>OS since Windows </a:t>
            </a:r>
            <a:r>
              <a:rPr lang="en-US" sz="2400" dirty="0" smtClean="0"/>
              <a:t>2000 Server </a:t>
            </a:r>
          </a:p>
          <a:p>
            <a:pPr lvl="1"/>
            <a:r>
              <a:rPr lang="en-US" sz="2200" dirty="0" smtClean="0"/>
              <a:t>Always check the Interoperability Matrix Tool for current supported operating systems</a:t>
            </a:r>
            <a:endParaRPr lang="en-US" sz="2200" dirty="0"/>
          </a:p>
          <a:p>
            <a:r>
              <a:rPr lang="en-US" sz="2400" dirty="0"/>
              <a:t>Windows Server </a:t>
            </a:r>
            <a:r>
              <a:rPr lang="en-US" sz="2400" dirty="0" smtClean="0"/>
              <a:t>2008 has </a:t>
            </a:r>
            <a:r>
              <a:rPr lang="en-US" sz="2400" dirty="0"/>
              <a:t>many advantages over previous </a:t>
            </a:r>
            <a:r>
              <a:rPr lang="en-US" sz="2400" dirty="0" smtClean="0"/>
              <a:t>versions:</a:t>
            </a:r>
            <a:endParaRPr lang="en-US" sz="2400" dirty="0"/>
          </a:p>
          <a:p>
            <a:pPr lvl="1"/>
            <a:r>
              <a:rPr lang="en-US" sz="2200" dirty="0"/>
              <a:t>New </a:t>
            </a:r>
            <a:r>
              <a:rPr lang="en-US" sz="2200" dirty="0" smtClean="0"/>
              <a:t>tools such as Storage Explorer and Storage </a:t>
            </a:r>
            <a:r>
              <a:rPr lang="en-US" sz="2200" dirty="0"/>
              <a:t>Manager for SANs</a:t>
            </a:r>
          </a:p>
          <a:p>
            <a:r>
              <a:rPr lang="en-US" sz="2400" dirty="0" smtClean="0"/>
              <a:t>Windows Server 2008 R2 has many advantages over Windows Server 2008:</a:t>
            </a:r>
          </a:p>
          <a:p>
            <a:pPr lvl="1"/>
            <a:r>
              <a:rPr lang="en-US" sz="2200" dirty="0" smtClean="0"/>
              <a:t>User interface enhancement and redesign</a:t>
            </a:r>
          </a:p>
          <a:p>
            <a:pPr lvl="1"/>
            <a:r>
              <a:rPr lang="en-US" sz="2200" dirty="0" smtClean="0"/>
              <a:t>iSCSI boot support for up to 32 paths   </a:t>
            </a:r>
            <a:endParaRPr lang="en-US" sz="2200" dirty="0"/>
          </a:p>
          <a:p>
            <a:r>
              <a:rPr lang="en-US" sz="2400" dirty="0"/>
              <a:t>Windows must be properly configured for iSCSI connectivity over a standard network interface</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idx="4294967295"/>
          </p:nvPr>
        </p:nvSpPr>
        <p:spPr/>
        <p:txBody>
          <a:bodyPr/>
          <a:lstStyle/>
          <a:p>
            <a:r>
              <a:rPr lang="en-US" dirty="0"/>
              <a:t>Windows </a:t>
            </a:r>
            <a:r>
              <a:rPr lang="en-US" dirty="0" smtClean="0"/>
              <a:t>iSCSI Design and Installation</a:t>
            </a:r>
            <a:endParaRPr lang="en-US" dirty="0"/>
          </a:p>
        </p:txBody>
      </p:sp>
      <p:sp>
        <p:nvSpPr>
          <p:cNvPr id="33795" name="Content Placeholder 2"/>
          <p:cNvSpPr>
            <a:spLocks noGrp="1"/>
          </p:cNvSpPr>
          <p:nvPr>
            <p:ph idx="4294967295"/>
          </p:nvPr>
        </p:nvSpPr>
        <p:spPr>
          <a:xfrm>
            <a:off x="990600" y="1123950"/>
            <a:ext cx="8153400" cy="5353050"/>
          </a:xfrm>
        </p:spPr>
        <p:txBody>
          <a:bodyPr/>
          <a:lstStyle/>
          <a:p>
            <a:pPr marL="514350" indent="-514350">
              <a:buFont typeface="Arial" charset="0"/>
              <a:buAutoNum type="arabicPeriod"/>
            </a:pPr>
            <a:r>
              <a:rPr lang="en-US" sz="2400" dirty="0"/>
              <a:t>Verify host operating system releases, required patches, and NetApp iSCSI Host Utility Kit with </a:t>
            </a:r>
            <a:r>
              <a:rPr lang="en-US" sz="2400" dirty="0" smtClean="0"/>
              <a:t>the Interoperability Matrix Tool and FC and iSCSI configuration guides:</a:t>
            </a:r>
            <a:endParaRPr lang="en-US" sz="2400" dirty="0"/>
          </a:p>
          <a:p>
            <a:pPr marL="914400" lvl="1" indent="-285750"/>
            <a:r>
              <a:rPr lang="en-US" sz="2200" dirty="0"/>
              <a:t>Use System Properties Dialog </a:t>
            </a:r>
          </a:p>
          <a:p>
            <a:pPr marL="514350" indent="-514350">
              <a:buFont typeface="Arial" charset="0"/>
              <a:buAutoNum type="arabicPeriod"/>
            </a:pPr>
            <a:r>
              <a:rPr lang="en-US" sz="2400" dirty="0" smtClean="0"/>
              <a:t>Identify </a:t>
            </a:r>
            <a:r>
              <a:rPr lang="en-US" sz="2400" dirty="0"/>
              <a:t>and verify a network interface is properly configured or install a supported iSCSI HBA or </a:t>
            </a:r>
            <a:r>
              <a:rPr lang="en-US" sz="2400" dirty="0" smtClean="0"/>
              <a:t>TOE.</a:t>
            </a:r>
            <a:endParaRPr lang="en-US" sz="2400" dirty="0"/>
          </a:p>
          <a:p>
            <a:pPr marL="514350" indent="-514350">
              <a:buFont typeface="Arial" charset="0"/>
              <a:buAutoNum type="arabicPeriod"/>
            </a:pPr>
            <a:r>
              <a:rPr lang="en-US" sz="2400" dirty="0" smtClean="0"/>
              <a:t>In </a:t>
            </a:r>
            <a:r>
              <a:rPr lang="en-US" sz="2400" dirty="0"/>
              <a:t>Windows Server 2008, the </a:t>
            </a:r>
            <a:r>
              <a:rPr lang="en-US" sz="2400" dirty="0" smtClean="0"/>
              <a:t>software </a:t>
            </a:r>
            <a:r>
              <a:rPr lang="en-US" sz="2400" dirty="0"/>
              <a:t>i</a:t>
            </a:r>
            <a:r>
              <a:rPr lang="en-US" sz="2400" dirty="0" smtClean="0"/>
              <a:t>nitiator </a:t>
            </a:r>
            <a:r>
              <a:rPr lang="en-US" sz="2400" dirty="0"/>
              <a:t>is </a:t>
            </a:r>
            <a:r>
              <a:rPr lang="en-US" sz="2400" dirty="0" smtClean="0"/>
              <a:t>preinstalled.</a:t>
            </a:r>
            <a:endParaRPr lang="en-US" sz="2400" dirty="0"/>
          </a:p>
          <a:p>
            <a:pPr marL="514350" indent="-514350">
              <a:buFont typeface="Arial" charset="0"/>
              <a:buAutoNum type="arabicPeriod"/>
            </a:pPr>
            <a:r>
              <a:rPr lang="en-US" sz="2400" dirty="0"/>
              <a:t>Install compatible NetApp </a:t>
            </a:r>
            <a:r>
              <a:rPr lang="en-US" sz="2400" dirty="0" smtClean="0"/>
              <a:t>Windows Host </a:t>
            </a:r>
            <a:r>
              <a:rPr lang="en-US" sz="2400" dirty="0"/>
              <a:t>Utility </a:t>
            </a:r>
            <a:r>
              <a:rPr lang="en-US" sz="2400" dirty="0" smtClean="0"/>
              <a:t>Kit:</a:t>
            </a:r>
            <a:endParaRPr lang="en-US" sz="2400" dirty="0"/>
          </a:p>
          <a:p>
            <a:pPr marL="914400" lvl="1" indent="-285750"/>
            <a:r>
              <a:rPr lang="en-US" sz="2200" dirty="0"/>
              <a:t>Provides Perl scripts to monitor and diagnose iSCSI on </a:t>
            </a:r>
            <a:r>
              <a:rPr lang="en-US" sz="2200" dirty="0" smtClean="0"/>
              <a:t>Windows</a:t>
            </a:r>
            <a:endParaRPr lang="en-US" sz="22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5"/>
          <p:cNvSpPr>
            <a:spLocks noGrp="1" noChangeArrowheads="1"/>
          </p:cNvSpPr>
          <p:nvPr>
            <p:ph type="title" idx="4294967295"/>
          </p:nvPr>
        </p:nvSpPr>
        <p:spPr/>
        <p:txBody>
          <a:bodyPr/>
          <a:lstStyle/>
          <a:p>
            <a:r>
              <a:rPr lang="en-US" dirty="0"/>
              <a:t>Windows/NIC Implementation</a:t>
            </a:r>
          </a:p>
        </p:txBody>
      </p:sp>
      <p:sp>
        <p:nvSpPr>
          <p:cNvPr id="34819" name="Rectangle 6"/>
          <p:cNvSpPr>
            <a:spLocks noGrp="1" noChangeArrowheads="1"/>
          </p:cNvSpPr>
          <p:nvPr>
            <p:ph type="body" idx="4294967295"/>
          </p:nvPr>
        </p:nvSpPr>
        <p:spPr>
          <a:xfrm>
            <a:off x="990600" y="1123950"/>
            <a:ext cx="8153400" cy="5353050"/>
          </a:xfrm>
        </p:spPr>
        <p:txBody>
          <a:bodyPr/>
          <a:lstStyle/>
          <a:p>
            <a:pPr marL="533400" indent="-533400">
              <a:spcBef>
                <a:spcPct val="0"/>
              </a:spcBef>
              <a:buFont typeface="Wingdings 2" pitchFamily="18" charset="2"/>
              <a:buNone/>
            </a:pPr>
            <a:r>
              <a:rPr lang="en-US" dirty="0"/>
              <a:t>After installation, to configure a Windows</a:t>
            </a:r>
          </a:p>
          <a:p>
            <a:pPr marL="533400" indent="-533400">
              <a:spcBef>
                <a:spcPct val="0"/>
              </a:spcBef>
              <a:buFont typeface="Wingdings 2" pitchFamily="18" charset="2"/>
              <a:buNone/>
            </a:pPr>
            <a:r>
              <a:rPr lang="en-US" dirty="0"/>
              <a:t>standard NIC software initiator implementation:</a:t>
            </a:r>
          </a:p>
          <a:p>
            <a:pPr marL="533400" indent="-533400">
              <a:buFont typeface="Wingdings 2" pitchFamily="18" charset="2"/>
              <a:buAutoNum type="arabicPeriod"/>
            </a:pPr>
            <a:r>
              <a:rPr lang="en-US" sz="2600" dirty="0"/>
              <a:t>Identify the local network interface(s) to </a:t>
            </a:r>
            <a:r>
              <a:rPr lang="en-US" sz="2600" dirty="0" smtClean="0"/>
              <a:t>use</a:t>
            </a:r>
            <a:endParaRPr lang="en-US" sz="2600" dirty="0"/>
          </a:p>
          <a:p>
            <a:pPr marL="533400" indent="-533400">
              <a:buFont typeface="Wingdings 2" pitchFamily="18" charset="2"/>
              <a:buAutoNum type="arabicPeriod"/>
            </a:pPr>
            <a:r>
              <a:rPr lang="en-US" sz="2600" dirty="0"/>
              <a:t>Verify iSCSI Initiator driver is enabled and the service is </a:t>
            </a:r>
            <a:r>
              <a:rPr lang="en-US" sz="2600" dirty="0" smtClean="0"/>
              <a:t>started</a:t>
            </a:r>
            <a:endParaRPr lang="en-US" sz="2600" dirty="0"/>
          </a:p>
          <a:p>
            <a:pPr marL="533400" indent="-533400">
              <a:buFont typeface="Wingdings 2" pitchFamily="18" charset="2"/>
              <a:buAutoNum type="arabicPeriod"/>
            </a:pPr>
            <a:r>
              <a:rPr lang="en-US" sz="2600" dirty="0"/>
              <a:t>Identify the </a:t>
            </a:r>
            <a:r>
              <a:rPr lang="en-US" sz="2600" dirty="0" smtClean="0"/>
              <a:t>WWNN </a:t>
            </a:r>
            <a:r>
              <a:rPr lang="en-US" sz="2600" dirty="0"/>
              <a:t>for the local Windows </a:t>
            </a:r>
            <a:r>
              <a:rPr lang="en-US" sz="2600" dirty="0" smtClean="0"/>
              <a:t>host</a:t>
            </a:r>
            <a:endParaRPr lang="en-US" sz="2600" dirty="0"/>
          </a:p>
          <a:p>
            <a:pPr marL="533400" indent="-533400">
              <a:buFont typeface="Wingdings 2" pitchFamily="18" charset="2"/>
              <a:buAutoNum type="arabicPeriod"/>
            </a:pPr>
            <a:r>
              <a:rPr lang="en-US" sz="2600" dirty="0"/>
              <a:t>Identify which method of discovery to use and enter the storage system’s portal IP </a:t>
            </a:r>
            <a:r>
              <a:rPr lang="en-US" sz="2600" dirty="0" smtClean="0"/>
              <a:t>address or iSNS address</a:t>
            </a:r>
            <a:endParaRPr lang="en-US" sz="2600" dirty="0"/>
          </a:p>
          <a:p>
            <a:pPr marL="533400" indent="-533400">
              <a:buFont typeface="Wingdings 2" pitchFamily="18" charset="2"/>
              <a:buAutoNum type="arabicPeriod"/>
            </a:pPr>
            <a:r>
              <a:rPr lang="en-US" sz="2600" dirty="0"/>
              <a:t>Configure authentication security if necessary</a:t>
            </a:r>
          </a:p>
          <a:p>
            <a:pPr marL="533400" indent="-533400">
              <a:buFont typeface="Wingdings 2" pitchFamily="18" charset="2"/>
              <a:buAutoNum type="arabicPeriod"/>
            </a:pPr>
            <a:r>
              <a:rPr lang="en-US" sz="2600" dirty="0"/>
              <a:t>Verify discovery </a:t>
            </a:r>
            <a:r>
              <a:rPr lang="en-US" sz="2600" dirty="0" smtClean="0"/>
              <a:t>and </a:t>
            </a:r>
            <a:r>
              <a:rPr lang="en-US" sz="2600" dirty="0"/>
              <a:t>log </a:t>
            </a:r>
            <a:r>
              <a:rPr lang="en-US" sz="2600" dirty="0" smtClean="0"/>
              <a:t>on to the storage system</a:t>
            </a:r>
            <a:endParaRPr lang="en-US" sz="26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title" idx="4294967295"/>
          </p:nvPr>
        </p:nvSpPr>
        <p:spPr/>
        <p:txBody>
          <a:bodyPr/>
          <a:lstStyle/>
          <a:p>
            <a:r>
              <a:rPr lang="en-US" dirty="0"/>
              <a:t>Windows/NIC Implementation (Cont.)</a:t>
            </a:r>
          </a:p>
        </p:txBody>
      </p:sp>
      <p:sp>
        <p:nvSpPr>
          <p:cNvPr id="35843" name="Rectangle 8"/>
          <p:cNvSpPr>
            <a:spLocks noGrp="1" noChangeArrowheads="1"/>
          </p:cNvSpPr>
          <p:nvPr>
            <p:ph type="body" idx="4294967295"/>
          </p:nvPr>
        </p:nvSpPr>
        <p:spPr/>
        <p:txBody>
          <a:bodyPr/>
          <a:lstStyle/>
          <a:p>
            <a:pPr marL="461963" indent="-461963">
              <a:buFont typeface="Wingdings 2" pitchFamily="18" charset="2"/>
              <a:buAutoNum type="arabicPeriod"/>
            </a:pPr>
            <a:r>
              <a:rPr lang="en-US" dirty="0"/>
              <a:t>Identify and configure the local </a:t>
            </a:r>
            <a:r>
              <a:rPr lang="en-US" dirty="0" smtClean="0"/>
              <a:t>interfaces</a:t>
            </a:r>
            <a:endParaRPr lang="en-US" dirty="0"/>
          </a:p>
        </p:txBody>
      </p:sp>
      <p:pic>
        <p:nvPicPr>
          <p:cNvPr id="1026" name="Picture 2" descr="C:\Documents and Settings\curtisb\Desktop\SAN Implemetation Workshop\Images\2-1.bmp"/>
          <p:cNvPicPr>
            <a:picLocks noChangeAspect="1" noChangeArrowheads="1"/>
          </p:cNvPicPr>
          <p:nvPr/>
        </p:nvPicPr>
        <p:blipFill>
          <a:blip r:embed="rId3" cstate="print"/>
          <a:srcRect/>
          <a:stretch>
            <a:fillRect/>
          </a:stretch>
        </p:blipFill>
        <p:spPr bwMode="auto">
          <a:xfrm>
            <a:off x="1326697" y="1707445"/>
            <a:ext cx="7327446" cy="4375323"/>
          </a:xfrm>
          <a:prstGeom prst="rect">
            <a:avLst/>
          </a:prstGeom>
          <a:noFill/>
        </p:spPr>
      </p:pic>
      <p:pic>
        <p:nvPicPr>
          <p:cNvPr id="1027" name="Picture 3" descr="C:\Documents and Settings\curtisb\Desktop\SAN Implemetation Workshop\Images\2-2.bmp"/>
          <p:cNvPicPr>
            <a:picLocks noChangeAspect="1" noChangeArrowheads="1"/>
          </p:cNvPicPr>
          <p:nvPr/>
        </p:nvPicPr>
        <p:blipFill>
          <a:blip r:embed="rId4" cstate="print"/>
          <a:srcRect/>
          <a:stretch>
            <a:fillRect/>
          </a:stretch>
        </p:blipFill>
        <p:spPr bwMode="auto">
          <a:xfrm>
            <a:off x="5077051" y="3759347"/>
            <a:ext cx="1747838" cy="2109788"/>
          </a:xfrm>
          <a:prstGeom prst="rect">
            <a:avLst/>
          </a:prstGeom>
          <a:noFill/>
        </p:spPr>
      </p:pic>
      <p:pic>
        <p:nvPicPr>
          <p:cNvPr id="1028" name="Picture 4" descr="C:\Documents and Settings\curtisb\Desktop\SAN Implemetation Workshop\Images\2-3.bmp"/>
          <p:cNvPicPr>
            <a:picLocks noChangeAspect="1" noChangeArrowheads="1"/>
          </p:cNvPicPr>
          <p:nvPr/>
        </p:nvPicPr>
        <p:blipFill>
          <a:blip r:embed="rId5" cstate="print"/>
          <a:srcRect/>
          <a:stretch>
            <a:fillRect/>
          </a:stretch>
        </p:blipFill>
        <p:spPr bwMode="auto">
          <a:xfrm>
            <a:off x="3161393" y="4253287"/>
            <a:ext cx="1747838" cy="2195513"/>
          </a:xfrm>
          <a:prstGeom prst="rect">
            <a:avLst/>
          </a:prstGeom>
          <a:noFill/>
        </p:spPr>
      </p:pic>
      <p:sp>
        <p:nvSpPr>
          <p:cNvPr id="10" name="Line 13"/>
          <p:cNvSpPr>
            <a:spLocks noChangeShapeType="1"/>
          </p:cNvSpPr>
          <p:nvPr/>
        </p:nvSpPr>
        <p:spPr bwMode="auto">
          <a:xfrm flipH="1">
            <a:off x="5965371" y="3574290"/>
            <a:ext cx="533400" cy="598715"/>
          </a:xfrm>
          <a:prstGeom prst="line">
            <a:avLst/>
          </a:prstGeom>
          <a:noFill/>
          <a:ln w="19050">
            <a:solidFill>
              <a:schemeClr val="hlink"/>
            </a:solidFill>
            <a:round/>
            <a:headEnd/>
            <a:tailEnd type="triangle" w="med" len="sm"/>
          </a:ln>
          <a:effectLst/>
        </p:spPr>
        <p:txBody>
          <a:bodyPr/>
          <a:lstStyle/>
          <a:p>
            <a:endParaRPr lang="en-US" dirty="0"/>
          </a:p>
        </p:txBody>
      </p:sp>
      <p:sp>
        <p:nvSpPr>
          <p:cNvPr id="11" name="Line 13"/>
          <p:cNvSpPr>
            <a:spLocks noChangeShapeType="1"/>
          </p:cNvSpPr>
          <p:nvPr/>
        </p:nvSpPr>
        <p:spPr bwMode="auto">
          <a:xfrm flipH="1">
            <a:off x="4582884" y="5544602"/>
            <a:ext cx="631368" cy="3"/>
          </a:xfrm>
          <a:prstGeom prst="line">
            <a:avLst/>
          </a:prstGeom>
          <a:noFill/>
          <a:ln w="19050">
            <a:solidFill>
              <a:schemeClr val="hlink"/>
            </a:solidFill>
            <a:round/>
            <a:headEnd/>
            <a:tailEnd type="triangle" w="med" len="sm"/>
          </a:ln>
          <a:effectLst/>
        </p:spPr>
        <p:txBody>
          <a:bodyPr/>
          <a:lstStyle/>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74" name="Rectangle 10"/>
          <p:cNvSpPr>
            <a:spLocks noGrp="1" noChangeArrowheads="1"/>
          </p:cNvSpPr>
          <p:nvPr>
            <p:ph type="title"/>
          </p:nvPr>
        </p:nvSpPr>
        <p:spPr/>
        <p:txBody>
          <a:bodyPr/>
          <a:lstStyle/>
          <a:p>
            <a:r>
              <a:rPr lang="en-US" dirty="0"/>
              <a:t>Windows/NIC Implementation (Cont.)</a:t>
            </a:r>
          </a:p>
        </p:txBody>
      </p:sp>
      <p:sp>
        <p:nvSpPr>
          <p:cNvPr id="36875" name="Rectangle 11"/>
          <p:cNvSpPr>
            <a:spLocks noGrp="1" noChangeArrowheads="1"/>
          </p:cNvSpPr>
          <p:nvPr>
            <p:ph type="body" sz="half" idx="1"/>
          </p:nvPr>
        </p:nvSpPr>
        <p:spPr/>
        <p:txBody>
          <a:bodyPr/>
          <a:lstStyle/>
          <a:p>
            <a:pPr marL="344488" indent="-344488">
              <a:buFont typeface="Wingdings 2" pitchFamily="18" charset="2"/>
              <a:buAutoNum type="arabicPeriod" startAt="2"/>
            </a:pPr>
            <a:r>
              <a:rPr lang="en-US" sz="2400" dirty="0"/>
              <a:t>Verify iSCSI Initiator</a:t>
            </a:r>
            <a:br>
              <a:rPr lang="en-US" sz="2400" dirty="0"/>
            </a:br>
            <a:r>
              <a:rPr lang="en-US" sz="2400" dirty="0"/>
              <a:t>driver is enabled and verify iSCSI Initiator </a:t>
            </a:r>
            <a:br>
              <a:rPr lang="en-US" sz="2400" dirty="0"/>
            </a:br>
            <a:r>
              <a:rPr lang="en-US" sz="2400" dirty="0"/>
              <a:t>service is </a:t>
            </a:r>
            <a:r>
              <a:rPr lang="en-US" sz="2400" dirty="0" smtClean="0"/>
              <a:t>started </a:t>
            </a:r>
            <a:endParaRPr lang="en-US" sz="2400" dirty="0"/>
          </a:p>
        </p:txBody>
      </p:sp>
      <p:sp>
        <p:nvSpPr>
          <p:cNvPr id="36870" name="TextBox 6"/>
          <p:cNvSpPr txBox="1">
            <a:spLocks noChangeArrowheads="1"/>
          </p:cNvSpPr>
          <p:nvPr/>
        </p:nvSpPr>
        <p:spPr bwMode="auto">
          <a:xfrm>
            <a:off x="5784041" y="4661803"/>
            <a:ext cx="3205843" cy="1631216"/>
          </a:xfrm>
          <a:prstGeom prst="rect">
            <a:avLst/>
          </a:prstGeom>
          <a:noFill/>
          <a:ln w="9525">
            <a:noFill/>
            <a:miter lim="800000"/>
            <a:headEnd/>
            <a:tailEnd/>
          </a:ln>
        </p:spPr>
        <p:txBody>
          <a:bodyPr wrap="square">
            <a:spAutoFit/>
          </a:bodyPr>
          <a:lstStyle/>
          <a:p>
            <a:pPr algn="l">
              <a:buClr>
                <a:schemeClr val="accent2"/>
              </a:buClr>
              <a:buFont typeface="Wingdings 2" pitchFamily="18" charset="2"/>
              <a:buNone/>
            </a:pPr>
            <a:r>
              <a:rPr lang="en-US" dirty="0" smtClean="0"/>
              <a:t>Window Server 2008 R2 </a:t>
            </a:r>
            <a:r>
              <a:rPr lang="en-US" dirty="0"/>
              <a:t>version shown. </a:t>
            </a:r>
            <a:r>
              <a:rPr lang="en-US" b="1" dirty="0" smtClean="0"/>
              <a:t>NOTE:  </a:t>
            </a:r>
            <a:r>
              <a:rPr lang="en-US" dirty="0" smtClean="0"/>
              <a:t>In </a:t>
            </a:r>
            <a:r>
              <a:rPr lang="en-US" dirty="0"/>
              <a:t>Windows </a:t>
            </a:r>
            <a:r>
              <a:rPr lang="en-US" dirty="0" smtClean="0"/>
              <a:t>Server 2003</a:t>
            </a:r>
            <a:r>
              <a:rPr lang="en-US" dirty="0"/>
              <a:t>, </a:t>
            </a:r>
            <a:r>
              <a:rPr lang="en-US" dirty="0" smtClean="0"/>
              <a:t>the category </a:t>
            </a:r>
            <a:r>
              <a:rPr lang="en-US" dirty="0"/>
              <a:t>is called SCSI and RAID </a:t>
            </a:r>
            <a:r>
              <a:rPr lang="en-US" dirty="0" smtClean="0"/>
              <a:t>controllers</a:t>
            </a:r>
            <a:endParaRPr lang="en-US" dirty="0"/>
          </a:p>
        </p:txBody>
      </p:sp>
      <p:sp>
        <p:nvSpPr>
          <p:cNvPr id="36877" name="Line 13"/>
          <p:cNvSpPr>
            <a:spLocks noChangeShapeType="1"/>
          </p:cNvSpPr>
          <p:nvPr/>
        </p:nvSpPr>
        <p:spPr bwMode="auto">
          <a:xfrm flipV="1">
            <a:off x="7355077" y="4321625"/>
            <a:ext cx="0" cy="348342"/>
          </a:xfrm>
          <a:prstGeom prst="line">
            <a:avLst/>
          </a:prstGeom>
          <a:noFill/>
          <a:ln w="19050">
            <a:solidFill>
              <a:schemeClr val="hlink"/>
            </a:solidFill>
            <a:round/>
            <a:headEnd/>
            <a:tailEnd type="triangle" w="med" len="sm"/>
          </a:ln>
          <a:effectLst/>
        </p:spPr>
        <p:txBody>
          <a:bodyPr/>
          <a:lstStyle/>
          <a:p>
            <a:endParaRPr lang="en-US" dirty="0"/>
          </a:p>
        </p:txBody>
      </p:sp>
      <p:pic>
        <p:nvPicPr>
          <p:cNvPr id="2050" name="Picture 2" descr="C:\Documents and Settings\curtisb\Desktop\SAN Implemetation Workshop\Images\2-4.bmp"/>
          <p:cNvPicPr>
            <a:picLocks noChangeAspect="1" noChangeArrowheads="1"/>
          </p:cNvPicPr>
          <p:nvPr/>
        </p:nvPicPr>
        <p:blipFill>
          <a:blip r:embed="rId3" cstate="print"/>
          <a:srcRect/>
          <a:stretch>
            <a:fillRect/>
          </a:stretch>
        </p:blipFill>
        <p:spPr bwMode="auto">
          <a:xfrm>
            <a:off x="1114546" y="3082013"/>
            <a:ext cx="4643665" cy="3000121"/>
          </a:xfrm>
          <a:prstGeom prst="rect">
            <a:avLst/>
          </a:prstGeom>
          <a:noFill/>
        </p:spPr>
      </p:pic>
      <p:pic>
        <p:nvPicPr>
          <p:cNvPr id="2052" name="Picture 4" descr="C:\Documents and Settings\curtisb\Desktop\SAN Implemetation Workshop\Images\2-5.bmp"/>
          <p:cNvPicPr>
            <a:picLocks noChangeAspect="1" noChangeArrowheads="1"/>
          </p:cNvPicPr>
          <p:nvPr/>
        </p:nvPicPr>
        <p:blipFill>
          <a:blip r:embed="rId4" cstate="print"/>
          <a:srcRect/>
          <a:stretch>
            <a:fillRect/>
          </a:stretch>
        </p:blipFill>
        <p:spPr bwMode="auto">
          <a:xfrm>
            <a:off x="4364978" y="1251859"/>
            <a:ext cx="4565080" cy="2949349"/>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idx="4294967295"/>
          </p:nvPr>
        </p:nvSpPr>
        <p:spPr/>
        <p:txBody>
          <a:bodyPr/>
          <a:lstStyle/>
          <a:p>
            <a:r>
              <a:rPr lang="en-US" dirty="0"/>
              <a:t>Windows/NIC Implementation (Cont.)</a:t>
            </a:r>
          </a:p>
        </p:txBody>
      </p:sp>
      <p:sp>
        <p:nvSpPr>
          <p:cNvPr id="37891" name="Content Placeholder 2"/>
          <p:cNvSpPr>
            <a:spLocks noGrp="1"/>
          </p:cNvSpPr>
          <p:nvPr>
            <p:ph idx="4294967295"/>
          </p:nvPr>
        </p:nvSpPr>
        <p:spPr/>
        <p:txBody>
          <a:bodyPr/>
          <a:lstStyle/>
          <a:p>
            <a:pPr marL="344488" indent="-344488"/>
            <a:r>
              <a:rPr lang="en-US" dirty="0"/>
              <a:t>iSCSI </a:t>
            </a:r>
            <a:r>
              <a:rPr lang="en-US" dirty="0" smtClean="0"/>
              <a:t>initiator </a:t>
            </a:r>
            <a:r>
              <a:rPr lang="en-US" dirty="0"/>
              <a:t>may be configured through:</a:t>
            </a:r>
          </a:p>
          <a:p>
            <a:pPr marL="687388" lvl="1" indent="-342900"/>
            <a:r>
              <a:rPr lang="en-US" dirty="0" smtClean="0"/>
              <a:t>Storage Explorer</a:t>
            </a:r>
          </a:p>
          <a:p>
            <a:pPr marL="687388" lvl="1" indent="-342900"/>
            <a:r>
              <a:rPr lang="en-US" dirty="0" smtClean="0"/>
              <a:t>iSCSI </a:t>
            </a:r>
            <a:r>
              <a:rPr lang="en-US" dirty="0"/>
              <a:t>Initiator Properties </a:t>
            </a:r>
            <a:r>
              <a:rPr lang="en-US" dirty="0" smtClean="0"/>
              <a:t>Dialog</a:t>
            </a:r>
            <a:endParaRPr lang="en-US" dirty="0"/>
          </a:p>
        </p:txBody>
      </p:sp>
      <p:pic>
        <p:nvPicPr>
          <p:cNvPr id="37892" name="Picture 2" descr="C:\a\StorageExplorer5.bmp"/>
          <p:cNvPicPr>
            <a:picLocks noChangeArrowheads="1"/>
          </p:cNvPicPr>
          <p:nvPr/>
        </p:nvPicPr>
        <p:blipFill>
          <a:blip r:embed="rId3" cstate="print"/>
          <a:stretch>
            <a:fillRect/>
          </a:stretch>
        </p:blipFill>
        <p:spPr bwMode="auto">
          <a:xfrm>
            <a:off x="1545771" y="2569029"/>
            <a:ext cx="5900058" cy="3951514"/>
          </a:xfrm>
          <a:prstGeom prst="rect">
            <a:avLst/>
          </a:prstGeom>
          <a:noFill/>
          <a:ln w="9525">
            <a:noFill/>
            <a:miter lim="800000"/>
            <a:headEnd/>
            <a:tailEnd/>
          </a:ln>
        </p:spPr>
      </p:pic>
      <p:sp>
        <p:nvSpPr>
          <p:cNvPr id="37893" name="TextBox 5"/>
          <p:cNvSpPr txBox="1">
            <a:spLocks noChangeArrowheads="1"/>
          </p:cNvSpPr>
          <p:nvPr/>
        </p:nvSpPr>
        <p:spPr bwMode="auto">
          <a:xfrm>
            <a:off x="1491346" y="4299857"/>
            <a:ext cx="1472209" cy="1015663"/>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a:t>Select</a:t>
            </a:r>
          </a:p>
          <a:p>
            <a:pPr>
              <a:buClr>
                <a:schemeClr val="accent2"/>
              </a:buClr>
              <a:buFont typeface="Wingdings 2" pitchFamily="18" charset="2"/>
              <a:buNone/>
            </a:pPr>
            <a:r>
              <a:rPr lang="en-US" dirty="0"/>
              <a:t>and then</a:t>
            </a:r>
          </a:p>
          <a:p>
            <a:pPr>
              <a:buClr>
                <a:schemeClr val="accent2"/>
              </a:buClr>
              <a:buFont typeface="Wingdings 2" pitchFamily="18" charset="2"/>
              <a:buNone/>
            </a:pPr>
            <a:r>
              <a:rPr lang="en-US" dirty="0"/>
              <a:t>configure</a:t>
            </a:r>
          </a:p>
        </p:txBody>
      </p:sp>
      <p:sp>
        <p:nvSpPr>
          <p:cNvPr id="37897" name="Rectangle 9"/>
          <p:cNvSpPr>
            <a:spLocks noChangeArrowheads="1"/>
          </p:cNvSpPr>
          <p:nvPr/>
        </p:nvSpPr>
        <p:spPr bwMode="auto">
          <a:xfrm>
            <a:off x="2027238" y="3463698"/>
            <a:ext cx="965200" cy="165100"/>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sp>
        <p:nvSpPr>
          <p:cNvPr id="37898" name="Rectangle 10"/>
          <p:cNvSpPr>
            <a:spLocks noChangeArrowheads="1"/>
          </p:cNvSpPr>
          <p:nvPr/>
        </p:nvSpPr>
        <p:spPr bwMode="auto">
          <a:xfrm>
            <a:off x="3011487" y="4342716"/>
            <a:ext cx="2812370" cy="1132798"/>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37899" name="AutoShape 11"/>
          <p:cNvCxnSpPr>
            <a:cxnSpLocks noChangeShapeType="1"/>
            <a:stCxn id="37893" idx="0"/>
            <a:endCxn id="37897" idx="2"/>
          </p:cNvCxnSpPr>
          <p:nvPr/>
        </p:nvCxnSpPr>
        <p:spPr bwMode="auto">
          <a:xfrm rot="5400000" flipH="1" flipV="1">
            <a:off x="2033115" y="3823135"/>
            <a:ext cx="671059" cy="282387"/>
          </a:xfrm>
          <a:prstGeom prst="bentConnector3">
            <a:avLst>
              <a:gd name="adj1" fmla="val 50000"/>
            </a:avLst>
          </a:prstGeom>
          <a:noFill/>
          <a:ln w="19050">
            <a:solidFill>
              <a:schemeClr val="hlink"/>
            </a:solidFill>
            <a:miter lim="800000"/>
            <a:headEnd/>
            <a:tailEnd type="triangle" w="med" len="sm"/>
          </a:ln>
          <a:effectLst/>
        </p:spPr>
      </p:cxnSp>
      <p:cxnSp>
        <p:nvCxnSpPr>
          <p:cNvPr id="37900" name="AutoShape 12"/>
          <p:cNvCxnSpPr>
            <a:cxnSpLocks noChangeShapeType="1"/>
            <a:endCxn id="37898" idx="1"/>
          </p:cNvCxnSpPr>
          <p:nvPr/>
        </p:nvCxnSpPr>
        <p:spPr bwMode="auto">
          <a:xfrm flipV="1">
            <a:off x="2732314" y="4909115"/>
            <a:ext cx="279173" cy="342"/>
          </a:xfrm>
          <a:prstGeom prst="straightConnector1">
            <a:avLst/>
          </a:prstGeom>
          <a:noFill/>
          <a:ln w="19050">
            <a:solidFill>
              <a:schemeClr val="hlink"/>
            </a:solidFill>
            <a:round/>
            <a:headEnd/>
            <a:tailEnd type="triangle" w="med" len="sm"/>
          </a:ln>
          <a:effectLst/>
        </p:spPr>
      </p:cxn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C:\Documents and Settings\curtisb\Desktop\SAN Implemetation Workshop\Images\2-6.bmp"/>
          <p:cNvPicPr>
            <a:picLocks noChangeAspect="1" noChangeArrowheads="1"/>
          </p:cNvPicPr>
          <p:nvPr/>
        </p:nvPicPr>
        <p:blipFill>
          <a:blip r:embed="rId3" cstate="print"/>
          <a:srcRect/>
          <a:stretch>
            <a:fillRect/>
          </a:stretch>
        </p:blipFill>
        <p:spPr bwMode="auto">
          <a:xfrm>
            <a:off x="4919098" y="4430486"/>
            <a:ext cx="3986323" cy="2039711"/>
          </a:xfrm>
          <a:prstGeom prst="rect">
            <a:avLst/>
          </a:prstGeom>
          <a:noFill/>
        </p:spPr>
      </p:pic>
      <p:sp>
        <p:nvSpPr>
          <p:cNvPr id="38914" name="Title 1"/>
          <p:cNvSpPr>
            <a:spLocks noGrp="1"/>
          </p:cNvSpPr>
          <p:nvPr>
            <p:ph type="title" idx="4294967295"/>
          </p:nvPr>
        </p:nvSpPr>
        <p:spPr/>
        <p:txBody>
          <a:bodyPr/>
          <a:lstStyle/>
          <a:p>
            <a:r>
              <a:rPr lang="en-US" dirty="0"/>
              <a:t>Windows/NIC Implementation (Cont.)</a:t>
            </a:r>
          </a:p>
        </p:txBody>
      </p:sp>
      <p:sp>
        <p:nvSpPr>
          <p:cNvPr id="38915" name="Content Placeholder 2"/>
          <p:cNvSpPr>
            <a:spLocks noGrp="1"/>
          </p:cNvSpPr>
          <p:nvPr>
            <p:ph idx="4294967295"/>
          </p:nvPr>
        </p:nvSpPr>
        <p:spPr>
          <a:xfrm>
            <a:off x="990600" y="1123950"/>
            <a:ext cx="8153400" cy="5353050"/>
          </a:xfrm>
        </p:spPr>
        <p:txBody>
          <a:bodyPr/>
          <a:lstStyle/>
          <a:p>
            <a:pPr marL="533400" indent="-533400">
              <a:buFont typeface="Wingdings 2" pitchFamily="18" charset="2"/>
              <a:buAutoNum type="arabicPeriod" startAt="3"/>
            </a:pPr>
            <a:r>
              <a:rPr lang="en-US" dirty="0" smtClean="0"/>
              <a:t>Identify WWNN using iSCSI </a:t>
            </a:r>
            <a:r>
              <a:rPr lang="en-US" dirty="0"/>
              <a:t>Initiator </a:t>
            </a:r>
            <a:r>
              <a:rPr lang="en-US" dirty="0" smtClean="0"/>
              <a:t>Properties</a:t>
            </a:r>
            <a:endParaRPr lang="en-US" dirty="0"/>
          </a:p>
        </p:txBody>
      </p:sp>
      <p:pic>
        <p:nvPicPr>
          <p:cNvPr id="3075" name="Picture 3" descr="C:\Documents and Settings\curtisb\Desktop\SAN Implemetation Workshop\Images\e2-19.bmp"/>
          <p:cNvPicPr>
            <a:picLocks noChangeAspect="1" noChangeArrowheads="1"/>
          </p:cNvPicPr>
          <p:nvPr/>
        </p:nvPicPr>
        <p:blipFill>
          <a:blip r:embed="rId4" cstate="print"/>
          <a:srcRect/>
          <a:stretch>
            <a:fillRect/>
          </a:stretch>
        </p:blipFill>
        <p:spPr bwMode="auto">
          <a:xfrm>
            <a:off x="1119643" y="1589314"/>
            <a:ext cx="3464719" cy="4886325"/>
          </a:xfrm>
          <a:prstGeom prst="rect">
            <a:avLst/>
          </a:prstGeom>
          <a:noFill/>
        </p:spPr>
      </p:pic>
      <p:sp>
        <p:nvSpPr>
          <p:cNvPr id="16" name="TextBox 5"/>
          <p:cNvSpPr txBox="1">
            <a:spLocks noChangeArrowheads="1"/>
          </p:cNvSpPr>
          <p:nvPr/>
        </p:nvSpPr>
        <p:spPr bwMode="auto">
          <a:xfrm>
            <a:off x="5206213" y="2866447"/>
            <a:ext cx="2021901" cy="400110"/>
          </a:xfrm>
          <a:prstGeom prst="rect">
            <a:avLst/>
          </a:prstGeom>
          <a:noFill/>
          <a:ln w="9525">
            <a:noFill/>
            <a:miter lim="800000"/>
            <a:headEnd/>
            <a:tailEnd/>
          </a:ln>
        </p:spPr>
        <p:txBody>
          <a:bodyPr wrap="square">
            <a:spAutoFit/>
          </a:bodyPr>
          <a:lstStyle/>
          <a:p>
            <a:pPr algn="l">
              <a:buClr>
                <a:schemeClr val="accent2"/>
              </a:buClr>
              <a:buFont typeface="Wingdings 2" pitchFamily="18" charset="2"/>
              <a:buNone/>
            </a:pPr>
            <a:r>
              <a:rPr lang="en-US" dirty="0"/>
              <a:t>Current </a:t>
            </a:r>
            <a:r>
              <a:rPr lang="en-US" dirty="0" smtClean="0"/>
              <a:t>WWNN</a:t>
            </a:r>
            <a:endParaRPr lang="en-US" dirty="0"/>
          </a:p>
        </p:txBody>
      </p:sp>
      <p:sp>
        <p:nvSpPr>
          <p:cNvPr id="17" name="Rectangle 12"/>
          <p:cNvSpPr>
            <a:spLocks noChangeArrowheads="1"/>
          </p:cNvSpPr>
          <p:nvPr/>
        </p:nvSpPr>
        <p:spPr bwMode="auto">
          <a:xfrm>
            <a:off x="1273629" y="3116943"/>
            <a:ext cx="3011260" cy="185058"/>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18" name="AutoShape 14"/>
          <p:cNvCxnSpPr>
            <a:cxnSpLocks noChangeShapeType="1"/>
            <a:stCxn id="16" idx="1"/>
            <a:endCxn id="17" idx="3"/>
          </p:cNvCxnSpPr>
          <p:nvPr/>
        </p:nvCxnSpPr>
        <p:spPr bwMode="auto">
          <a:xfrm rot="10800000" flipV="1">
            <a:off x="4284889" y="3066502"/>
            <a:ext cx="921324" cy="142970"/>
          </a:xfrm>
          <a:prstGeom prst="bentConnector3">
            <a:avLst>
              <a:gd name="adj1" fmla="val 50000"/>
            </a:avLst>
          </a:prstGeom>
          <a:noFill/>
          <a:ln w="19050">
            <a:solidFill>
              <a:schemeClr val="hlink"/>
            </a:solidFill>
            <a:miter lim="800000"/>
            <a:headEnd/>
            <a:tailEnd type="triangle" w="med" len="sm"/>
          </a:ln>
          <a:effectLst/>
        </p:spPr>
      </p:cxnSp>
      <p:sp>
        <p:nvSpPr>
          <p:cNvPr id="22" name="TextBox 9"/>
          <p:cNvSpPr txBox="1">
            <a:spLocks noChangeArrowheads="1"/>
          </p:cNvSpPr>
          <p:nvPr/>
        </p:nvSpPr>
        <p:spPr bwMode="auto">
          <a:xfrm>
            <a:off x="5597472" y="3542846"/>
            <a:ext cx="2721066" cy="400110"/>
          </a:xfrm>
          <a:prstGeom prst="rect">
            <a:avLst/>
          </a:prstGeom>
          <a:noFill/>
          <a:ln w="9525">
            <a:noFill/>
            <a:miter lim="800000"/>
            <a:headEnd/>
            <a:tailEnd/>
          </a:ln>
        </p:spPr>
        <p:txBody>
          <a:bodyPr wrap="none">
            <a:spAutoFit/>
          </a:bodyPr>
          <a:lstStyle/>
          <a:p>
            <a:pPr>
              <a:buClr>
                <a:schemeClr val="accent2"/>
              </a:buClr>
              <a:buFont typeface="Wingdings 2" pitchFamily="18" charset="2"/>
              <a:buNone/>
            </a:pPr>
            <a:r>
              <a:rPr lang="en-US" dirty="0"/>
              <a:t>To change the </a:t>
            </a:r>
            <a:r>
              <a:rPr lang="en-US" dirty="0" smtClean="0"/>
              <a:t>WWNN</a:t>
            </a:r>
            <a:endParaRPr lang="en-US" dirty="0"/>
          </a:p>
        </p:txBody>
      </p:sp>
      <p:sp>
        <p:nvSpPr>
          <p:cNvPr id="23" name="Rectangle 13"/>
          <p:cNvSpPr>
            <a:spLocks noChangeArrowheads="1"/>
          </p:cNvSpPr>
          <p:nvPr/>
        </p:nvSpPr>
        <p:spPr bwMode="auto">
          <a:xfrm>
            <a:off x="3589339" y="3403600"/>
            <a:ext cx="712787" cy="174172"/>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24" name="AutoShape 15"/>
          <p:cNvCxnSpPr>
            <a:cxnSpLocks noChangeShapeType="1"/>
            <a:stCxn id="22" idx="2"/>
          </p:cNvCxnSpPr>
          <p:nvPr/>
        </p:nvCxnSpPr>
        <p:spPr bwMode="auto">
          <a:xfrm rot="5400000">
            <a:off x="6152609" y="4452404"/>
            <a:ext cx="1314844" cy="295948"/>
          </a:xfrm>
          <a:prstGeom prst="bentConnector3">
            <a:avLst>
              <a:gd name="adj1" fmla="val 50000"/>
            </a:avLst>
          </a:prstGeom>
          <a:noFill/>
          <a:ln w="19050">
            <a:solidFill>
              <a:schemeClr val="hlink"/>
            </a:solidFill>
            <a:miter lim="800000"/>
            <a:headEnd/>
            <a:tailEnd type="triangle" w="med" len="sm"/>
          </a:ln>
          <a:effectLst/>
        </p:spPr>
      </p:cxnSp>
      <p:cxnSp>
        <p:nvCxnSpPr>
          <p:cNvPr id="25" name="AutoShape 16"/>
          <p:cNvCxnSpPr>
            <a:cxnSpLocks noChangeShapeType="1"/>
            <a:stCxn id="22" idx="1"/>
            <a:endCxn id="23" idx="3"/>
          </p:cNvCxnSpPr>
          <p:nvPr/>
        </p:nvCxnSpPr>
        <p:spPr bwMode="auto">
          <a:xfrm rot="10800000">
            <a:off x="4302126" y="3490687"/>
            <a:ext cx="1295346" cy="252215"/>
          </a:xfrm>
          <a:prstGeom prst="bentConnector3">
            <a:avLst>
              <a:gd name="adj1" fmla="val 50000"/>
            </a:avLst>
          </a:prstGeom>
          <a:noFill/>
          <a:ln w="19050">
            <a:solidFill>
              <a:schemeClr val="hlink"/>
            </a:solidFill>
            <a:miter lim="800000"/>
            <a:headEnd/>
            <a:tailEnd type="triangle" w="med" len="sm"/>
          </a:ln>
          <a:effectLst/>
        </p:spPr>
      </p:cxnSp>
      <p:sp>
        <p:nvSpPr>
          <p:cNvPr id="31" name="TextBox 5"/>
          <p:cNvSpPr txBox="1">
            <a:spLocks noChangeArrowheads="1"/>
          </p:cNvSpPr>
          <p:nvPr/>
        </p:nvSpPr>
        <p:spPr bwMode="auto">
          <a:xfrm>
            <a:off x="5325956" y="1930275"/>
            <a:ext cx="1481244" cy="400110"/>
          </a:xfrm>
          <a:prstGeom prst="rect">
            <a:avLst/>
          </a:prstGeom>
          <a:noFill/>
          <a:ln w="9525">
            <a:noFill/>
            <a:miter lim="800000"/>
            <a:headEnd/>
            <a:tailEnd/>
          </a:ln>
        </p:spPr>
        <p:txBody>
          <a:bodyPr wrap="square">
            <a:spAutoFit/>
          </a:bodyPr>
          <a:lstStyle/>
          <a:p>
            <a:pPr algn="l">
              <a:buClr>
                <a:schemeClr val="accent2"/>
              </a:buClr>
              <a:buFont typeface="Wingdings 2" pitchFamily="18" charset="2"/>
              <a:buNone/>
            </a:pPr>
            <a:r>
              <a:rPr lang="en-US" dirty="0" smtClean="0"/>
              <a:t>Select first</a:t>
            </a:r>
            <a:endParaRPr lang="en-US" dirty="0"/>
          </a:p>
        </p:txBody>
      </p:sp>
      <p:cxnSp>
        <p:nvCxnSpPr>
          <p:cNvPr id="32" name="AutoShape 14"/>
          <p:cNvCxnSpPr>
            <a:cxnSpLocks noChangeShapeType="1"/>
            <a:stCxn id="31" idx="1"/>
          </p:cNvCxnSpPr>
          <p:nvPr/>
        </p:nvCxnSpPr>
        <p:spPr bwMode="auto">
          <a:xfrm rot="10800000">
            <a:off x="4376088" y="1872366"/>
            <a:ext cx="949869" cy="257965"/>
          </a:xfrm>
          <a:prstGeom prst="bentConnector3">
            <a:avLst>
              <a:gd name="adj1" fmla="val 50000"/>
            </a:avLst>
          </a:prstGeom>
          <a:noFill/>
          <a:ln w="19050">
            <a:solidFill>
              <a:schemeClr val="hlink"/>
            </a:solidFill>
            <a:miter lim="800000"/>
            <a:headEnd/>
            <a:tailEnd type="triangle" w="med" len="sm"/>
          </a:ln>
          <a:effectLst/>
        </p:spPr>
      </p:cxn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WWNN Spoofing</a:t>
            </a:r>
            <a:endParaRPr lang="en-US" dirty="0"/>
          </a:p>
        </p:txBody>
      </p:sp>
      <p:sp>
        <p:nvSpPr>
          <p:cNvPr id="3" name="Content Placeholder 2"/>
          <p:cNvSpPr>
            <a:spLocks noGrp="1"/>
          </p:cNvSpPr>
          <p:nvPr>
            <p:ph idx="1"/>
          </p:nvPr>
        </p:nvSpPr>
        <p:spPr/>
        <p:txBody>
          <a:bodyPr/>
          <a:lstStyle/>
          <a:p>
            <a:r>
              <a:rPr lang="en-US" dirty="0" smtClean="0"/>
              <a:t>iSCSI node names are:</a:t>
            </a:r>
          </a:p>
          <a:p>
            <a:pPr lvl="1"/>
            <a:r>
              <a:rPr lang="en-US" dirty="0" smtClean="0"/>
              <a:t>Spoof-able</a:t>
            </a:r>
          </a:p>
          <a:p>
            <a:pPr lvl="1"/>
            <a:r>
              <a:rPr lang="en-US" dirty="0" smtClean="0"/>
              <a:t>Sniff-able</a:t>
            </a:r>
          </a:p>
          <a:p>
            <a:pPr lvl="1"/>
            <a:r>
              <a:rPr lang="en-US" dirty="0" smtClean="0"/>
              <a:t>Can be attacked </a:t>
            </a:r>
          </a:p>
          <a:p>
            <a:r>
              <a:rPr lang="en-US" dirty="0" smtClean="0"/>
              <a:t>NetApp recommends using authentication methods and other security techniques (discussed later)</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4"/>
          <p:cNvSpPr>
            <a:spLocks noGrp="1" noChangeArrowheads="1"/>
          </p:cNvSpPr>
          <p:nvPr>
            <p:ph type="title" idx="4294967295"/>
          </p:nvPr>
        </p:nvSpPr>
        <p:spPr/>
        <p:txBody>
          <a:bodyPr/>
          <a:lstStyle/>
          <a:p>
            <a:pPr eaLnBrk="1" hangingPunct="1"/>
            <a:r>
              <a:rPr lang="en-US" dirty="0" smtClean="0"/>
              <a:t>Discovery</a:t>
            </a:r>
          </a:p>
        </p:txBody>
      </p:sp>
      <p:sp>
        <p:nvSpPr>
          <p:cNvPr id="20484" name="Rectangle 5"/>
          <p:cNvSpPr>
            <a:spLocks noChangeArrowheads="1"/>
          </p:cNvSpPr>
          <p:nvPr/>
        </p:nvSpPr>
        <p:spPr bwMode="gray">
          <a:xfrm>
            <a:off x="1116013" y="1685925"/>
            <a:ext cx="7773987" cy="600075"/>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dirty="0"/>
          </a:p>
        </p:txBody>
      </p:sp>
      <p:sp>
        <p:nvSpPr>
          <p:cNvPr id="20485" name="Rectangle 6"/>
          <p:cNvSpPr>
            <a:spLocks noChangeArrowheads="1"/>
          </p:cNvSpPr>
          <p:nvPr/>
        </p:nvSpPr>
        <p:spPr bwMode="gray">
          <a:xfrm>
            <a:off x="1116013" y="3875088"/>
            <a:ext cx="7773987" cy="1701800"/>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dirty="0"/>
          </a:p>
        </p:txBody>
      </p:sp>
      <p:grpSp>
        <p:nvGrpSpPr>
          <p:cNvPr id="2" name="Group 36"/>
          <p:cNvGrpSpPr>
            <a:grpSpLocks/>
          </p:cNvGrpSpPr>
          <p:nvPr/>
        </p:nvGrpSpPr>
        <p:grpSpPr bwMode="auto">
          <a:xfrm>
            <a:off x="1460500" y="2090738"/>
            <a:ext cx="395288" cy="190500"/>
            <a:chOff x="4508" y="3013"/>
            <a:chExt cx="249" cy="120"/>
          </a:xfrm>
        </p:grpSpPr>
        <p:sp>
          <p:nvSpPr>
            <p:cNvPr id="20522" name="Rectangle 37"/>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dirty="0"/>
            </a:p>
          </p:txBody>
        </p:sp>
        <p:sp>
          <p:nvSpPr>
            <p:cNvPr id="20523" name="Rectangle 38"/>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dirty="0"/>
            </a:p>
          </p:txBody>
        </p:sp>
      </p:grpSp>
      <p:grpSp>
        <p:nvGrpSpPr>
          <p:cNvPr id="3" name="Group 42"/>
          <p:cNvGrpSpPr>
            <a:grpSpLocks/>
          </p:cNvGrpSpPr>
          <p:nvPr/>
        </p:nvGrpSpPr>
        <p:grpSpPr bwMode="auto">
          <a:xfrm flipV="1">
            <a:off x="1460500" y="3883025"/>
            <a:ext cx="395288" cy="190500"/>
            <a:chOff x="4508" y="3013"/>
            <a:chExt cx="249" cy="120"/>
          </a:xfrm>
        </p:grpSpPr>
        <p:sp>
          <p:nvSpPr>
            <p:cNvPr id="20518" name="Rectangle 43"/>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dirty="0"/>
            </a:p>
          </p:txBody>
        </p:sp>
        <p:sp>
          <p:nvSpPr>
            <p:cNvPr id="20519" name="Rectangle 44"/>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dirty="0"/>
            </a:p>
          </p:txBody>
        </p:sp>
      </p:grpSp>
      <p:grpSp>
        <p:nvGrpSpPr>
          <p:cNvPr id="4" name="Group 59"/>
          <p:cNvGrpSpPr>
            <a:grpSpLocks/>
          </p:cNvGrpSpPr>
          <p:nvPr/>
        </p:nvGrpSpPr>
        <p:grpSpPr bwMode="auto">
          <a:xfrm>
            <a:off x="4805363" y="2090738"/>
            <a:ext cx="395287" cy="190500"/>
            <a:chOff x="4508" y="3013"/>
            <a:chExt cx="249" cy="120"/>
          </a:xfrm>
        </p:grpSpPr>
        <p:sp>
          <p:nvSpPr>
            <p:cNvPr id="20512" name="Rectangle 60"/>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dirty="0"/>
            </a:p>
          </p:txBody>
        </p:sp>
        <p:sp>
          <p:nvSpPr>
            <p:cNvPr id="20513" name="Rectangle 61"/>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dirty="0"/>
            </a:p>
          </p:txBody>
        </p:sp>
      </p:grpSp>
      <p:cxnSp>
        <p:nvCxnSpPr>
          <p:cNvPr id="20500" name="AutoShape 62"/>
          <p:cNvCxnSpPr>
            <a:cxnSpLocks noChangeShapeType="1"/>
            <a:stCxn id="20513" idx="3"/>
          </p:cNvCxnSpPr>
          <p:nvPr/>
        </p:nvCxnSpPr>
        <p:spPr bwMode="gray">
          <a:xfrm flipH="1">
            <a:off x="5002213" y="2281238"/>
            <a:ext cx="1587" cy="265112"/>
          </a:xfrm>
          <a:prstGeom prst="straightConnector1">
            <a:avLst/>
          </a:prstGeom>
          <a:noFill/>
          <a:ln w="19050">
            <a:solidFill>
              <a:schemeClr val="tx1"/>
            </a:solidFill>
            <a:round/>
            <a:headEnd/>
            <a:tailEnd type="none" w="med" len="sm"/>
          </a:ln>
        </p:spPr>
      </p:cxnSp>
      <p:sp>
        <p:nvSpPr>
          <p:cNvPr id="20501" name="TextBox 94"/>
          <p:cNvSpPr txBox="1">
            <a:spLocks noChangeArrowheads="1"/>
          </p:cNvSpPr>
          <p:nvPr/>
        </p:nvSpPr>
        <p:spPr bwMode="gray">
          <a:xfrm>
            <a:off x="1154113" y="4076700"/>
            <a:ext cx="9953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a:t>Ethernet</a:t>
            </a:r>
          </a:p>
        </p:txBody>
      </p:sp>
      <p:sp>
        <p:nvSpPr>
          <p:cNvPr id="20502" name="TextBox 94"/>
          <p:cNvSpPr txBox="1">
            <a:spLocks noChangeArrowheads="1"/>
          </p:cNvSpPr>
          <p:nvPr/>
        </p:nvSpPr>
        <p:spPr bwMode="gray">
          <a:xfrm>
            <a:off x="1154113" y="1752600"/>
            <a:ext cx="9953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a:t>Ethernet</a:t>
            </a:r>
          </a:p>
        </p:txBody>
      </p:sp>
      <p:pic>
        <p:nvPicPr>
          <p:cNvPr id="1026" name="Picture 2" descr="C:\Documents and Settings\curtisb\Desktop\SAN\Images\Physical Disk.png"/>
          <p:cNvPicPr>
            <a:picLocks noChangeAspect="1" noChangeArrowheads="1"/>
          </p:cNvPicPr>
          <p:nvPr/>
        </p:nvPicPr>
        <p:blipFill>
          <a:blip r:embed="rId3" cstate="print"/>
          <a:srcRect/>
          <a:stretch>
            <a:fillRect/>
          </a:stretch>
        </p:blipFill>
        <p:spPr bwMode="auto">
          <a:xfrm>
            <a:off x="4827588" y="2522538"/>
            <a:ext cx="365125" cy="361950"/>
          </a:xfrm>
          <a:prstGeom prst="rect">
            <a:avLst/>
          </a:prstGeom>
          <a:noFill/>
          <a:ln w="9525">
            <a:noFill/>
            <a:miter lim="800000"/>
            <a:headEnd/>
            <a:tailEnd/>
          </a:ln>
        </p:spPr>
      </p:pic>
      <p:sp>
        <p:nvSpPr>
          <p:cNvPr id="44" name="TextBox 94"/>
          <p:cNvSpPr txBox="1">
            <a:spLocks noChangeArrowheads="1"/>
          </p:cNvSpPr>
          <p:nvPr/>
        </p:nvSpPr>
        <p:spPr bwMode="gray">
          <a:xfrm>
            <a:off x="8040186" y="5572732"/>
            <a:ext cx="1093538" cy="369332"/>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sz="1800" dirty="0"/>
              <a:t>Target</a:t>
            </a:r>
          </a:p>
        </p:txBody>
      </p:sp>
      <p:sp>
        <p:nvSpPr>
          <p:cNvPr id="45" name="TextBox 94"/>
          <p:cNvSpPr txBox="1">
            <a:spLocks noChangeArrowheads="1"/>
          </p:cNvSpPr>
          <p:nvPr/>
        </p:nvSpPr>
        <p:spPr bwMode="gray">
          <a:xfrm>
            <a:off x="7969999" y="1310526"/>
            <a:ext cx="1174001" cy="369332"/>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sz="1800" dirty="0"/>
              <a:t>Initiator</a:t>
            </a:r>
          </a:p>
        </p:txBody>
      </p:sp>
      <p:sp>
        <p:nvSpPr>
          <p:cNvPr id="50" name="AutoShape 55"/>
          <p:cNvSpPr>
            <a:spLocks noChangeArrowheads="1"/>
          </p:cNvSpPr>
          <p:nvPr/>
        </p:nvSpPr>
        <p:spPr bwMode="gray">
          <a:xfrm>
            <a:off x="5387794" y="567483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dirty="0"/>
          </a:p>
        </p:txBody>
      </p:sp>
      <p:sp>
        <p:nvSpPr>
          <p:cNvPr id="52" name="AutoShape 55"/>
          <p:cNvSpPr>
            <a:spLocks noChangeArrowheads="1"/>
          </p:cNvSpPr>
          <p:nvPr/>
        </p:nvSpPr>
        <p:spPr bwMode="gray">
          <a:xfrm>
            <a:off x="4652688" y="567483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dirty="0"/>
          </a:p>
        </p:txBody>
      </p:sp>
      <p:sp>
        <p:nvSpPr>
          <p:cNvPr id="53" name="AutoShape 55"/>
          <p:cNvSpPr>
            <a:spLocks noChangeArrowheads="1"/>
          </p:cNvSpPr>
          <p:nvPr/>
        </p:nvSpPr>
        <p:spPr bwMode="gray">
          <a:xfrm>
            <a:off x="3908617" y="5665873"/>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dirty="0"/>
          </a:p>
        </p:txBody>
      </p:sp>
      <p:grpSp>
        <p:nvGrpSpPr>
          <p:cNvPr id="5" name="Group 50"/>
          <p:cNvGrpSpPr>
            <a:grpSpLocks/>
          </p:cNvGrpSpPr>
          <p:nvPr/>
        </p:nvGrpSpPr>
        <p:grpSpPr bwMode="auto">
          <a:xfrm>
            <a:off x="4805363" y="5380038"/>
            <a:ext cx="395287" cy="190500"/>
            <a:chOff x="4508" y="3013"/>
            <a:chExt cx="249" cy="120"/>
          </a:xfrm>
        </p:grpSpPr>
        <p:sp>
          <p:nvSpPr>
            <p:cNvPr id="55" name="Rectangle 51"/>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dirty="0"/>
            </a:p>
          </p:txBody>
        </p:sp>
        <p:sp>
          <p:nvSpPr>
            <p:cNvPr id="56" name="Rectangle 52"/>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dirty="0"/>
            </a:p>
          </p:txBody>
        </p:sp>
      </p:grpSp>
      <p:cxnSp>
        <p:nvCxnSpPr>
          <p:cNvPr id="57" name="AutoShape 56"/>
          <p:cNvCxnSpPr>
            <a:cxnSpLocks noChangeShapeType="1"/>
            <a:stCxn id="56" idx="3"/>
            <a:endCxn id="53" idx="0"/>
          </p:cNvCxnSpPr>
          <p:nvPr/>
        </p:nvCxnSpPr>
        <p:spPr bwMode="gray">
          <a:xfrm rot="5400000">
            <a:off x="4483551" y="5342846"/>
            <a:ext cx="294938" cy="745561"/>
          </a:xfrm>
          <a:prstGeom prst="bentConnector3">
            <a:avLst>
              <a:gd name="adj1" fmla="val 46961"/>
            </a:avLst>
          </a:prstGeom>
          <a:noFill/>
          <a:ln w="19050">
            <a:solidFill>
              <a:schemeClr val="tx1"/>
            </a:solidFill>
            <a:miter lim="800000"/>
            <a:headEnd/>
            <a:tailEnd type="none" w="med" len="sm"/>
          </a:ln>
        </p:spPr>
      </p:cxnSp>
      <p:cxnSp>
        <p:nvCxnSpPr>
          <p:cNvPr id="58" name="AutoShape 57"/>
          <p:cNvCxnSpPr>
            <a:cxnSpLocks noChangeShapeType="1"/>
            <a:stCxn id="56" idx="3"/>
            <a:endCxn id="50" idx="0"/>
          </p:cNvCxnSpPr>
          <p:nvPr/>
        </p:nvCxnSpPr>
        <p:spPr bwMode="gray">
          <a:xfrm rot="16200000" flipH="1">
            <a:off x="5218656" y="5353301"/>
            <a:ext cx="303904" cy="733616"/>
          </a:xfrm>
          <a:prstGeom prst="bentConnector3">
            <a:avLst>
              <a:gd name="adj1" fmla="val 47050"/>
            </a:avLst>
          </a:prstGeom>
          <a:noFill/>
          <a:ln w="19050">
            <a:solidFill>
              <a:schemeClr val="tx1"/>
            </a:solidFill>
            <a:miter lim="800000"/>
            <a:headEnd/>
            <a:tailEnd type="none" w="med" len="sm"/>
          </a:ln>
        </p:spPr>
      </p:cxnSp>
      <p:cxnSp>
        <p:nvCxnSpPr>
          <p:cNvPr id="59" name="AutoShape 58"/>
          <p:cNvCxnSpPr>
            <a:cxnSpLocks noChangeShapeType="1"/>
            <a:stCxn id="56" idx="3"/>
          </p:cNvCxnSpPr>
          <p:nvPr/>
        </p:nvCxnSpPr>
        <p:spPr bwMode="gray">
          <a:xfrm flipH="1">
            <a:off x="5002213" y="5570538"/>
            <a:ext cx="1587" cy="265112"/>
          </a:xfrm>
          <a:prstGeom prst="straightConnector1">
            <a:avLst/>
          </a:prstGeom>
          <a:noFill/>
          <a:ln w="19050">
            <a:solidFill>
              <a:schemeClr val="tx1"/>
            </a:solidFill>
            <a:round/>
            <a:headEnd/>
            <a:tailEnd type="none" w="med" len="sm"/>
          </a:ln>
        </p:spPr>
      </p:cxnSp>
      <p:sp>
        <p:nvSpPr>
          <p:cNvPr id="46" name="TextBox 49"/>
          <p:cNvSpPr txBox="1">
            <a:spLocks noChangeArrowheads="1"/>
          </p:cNvSpPr>
          <p:nvPr/>
        </p:nvSpPr>
        <p:spPr bwMode="auto">
          <a:xfrm>
            <a:off x="1955800" y="2768600"/>
            <a:ext cx="2212788" cy="707886"/>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a:t>Discovery is not automatic </a:t>
            </a:r>
          </a:p>
        </p:txBody>
      </p:sp>
      <p:cxnSp>
        <p:nvCxnSpPr>
          <p:cNvPr id="47" name="AutoShape 76"/>
          <p:cNvCxnSpPr>
            <a:cxnSpLocks noChangeShapeType="1"/>
          </p:cNvCxnSpPr>
          <p:nvPr/>
        </p:nvCxnSpPr>
        <p:spPr bwMode="auto">
          <a:xfrm rot="10800000">
            <a:off x="1658939" y="2281239"/>
            <a:ext cx="1269319" cy="516391"/>
          </a:xfrm>
          <a:prstGeom prst="straightConnector1">
            <a:avLst/>
          </a:prstGeom>
          <a:noFill/>
          <a:ln w="19050">
            <a:solidFill>
              <a:schemeClr val="hlink"/>
            </a:solidFill>
            <a:round/>
            <a:headEnd/>
            <a:tailEnd type="triangle" w="med" len="sm"/>
          </a:ln>
          <a:effectLst/>
        </p:spPr>
      </p:cxnSp>
      <p:cxnSp>
        <p:nvCxnSpPr>
          <p:cNvPr id="48" name="AutoShape 77"/>
          <p:cNvCxnSpPr>
            <a:cxnSpLocks noChangeShapeType="1"/>
            <a:endCxn id="20519" idx="3"/>
          </p:cNvCxnSpPr>
          <p:nvPr/>
        </p:nvCxnSpPr>
        <p:spPr bwMode="auto">
          <a:xfrm rot="10800000" flipV="1">
            <a:off x="1658938" y="3461656"/>
            <a:ext cx="1225776" cy="423749"/>
          </a:xfrm>
          <a:prstGeom prst="straightConnector1">
            <a:avLst/>
          </a:prstGeom>
          <a:noFill/>
          <a:ln w="19050">
            <a:solidFill>
              <a:schemeClr val="hlink"/>
            </a:solidFill>
            <a:round/>
            <a:headEnd/>
            <a:tailEnd type="triangle" w="med" len="sm"/>
          </a:ln>
          <a:effectLst/>
        </p:spPr>
      </p:cxn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idx="4294967295"/>
          </p:nvPr>
        </p:nvSpPr>
        <p:spPr/>
        <p:txBody>
          <a:bodyPr/>
          <a:lstStyle/>
          <a:p>
            <a:r>
              <a:rPr lang="en-US" dirty="0"/>
              <a:t>Windows/NIC Implementation (Cont.)</a:t>
            </a:r>
          </a:p>
        </p:txBody>
      </p:sp>
      <p:sp>
        <p:nvSpPr>
          <p:cNvPr id="41987" name="Content Placeholder 2"/>
          <p:cNvSpPr>
            <a:spLocks noGrp="1"/>
          </p:cNvSpPr>
          <p:nvPr>
            <p:ph type="body" idx="4294967295"/>
          </p:nvPr>
        </p:nvSpPr>
        <p:spPr>
          <a:xfrm>
            <a:off x="990600" y="1123950"/>
            <a:ext cx="8153400" cy="5353050"/>
          </a:xfrm>
        </p:spPr>
        <p:txBody>
          <a:bodyPr/>
          <a:lstStyle/>
          <a:p>
            <a:pPr marL="533400" indent="-533400">
              <a:buFont typeface="Wingdings 2" pitchFamily="18" charset="2"/>
              <a:buAutoNum type="arabicPeriod" startAt="4"/>
            </a:pPr>
            <a:r>
              <a:rPr lang="en-US" dirty="0" smtClean="0"/>
              <a:t>Discovery with iSCSI </a:t>
            </a:r>
            <a:r>
              <a:rPr lang="en-US" dirty="0"/>
              <a:t>Initiator Properties </a:t>
            </a:r>
            <a:r>
              <a:rPr lang="en-US" dirty="0" smtClean="0"/>
              <a:t>Dialog.</a:t>
            </a:r>
            <a:endParaRPr lang="en-US" dirty="0"/>
          </a:p>
          <a:p>
            <a:pPr marL="533400" indent="-533400"/>
            <a:endParaRPr lang="en-US" dirty="0"/>
          </a:p>
        </p:txBody>
      </p:sp>
      <p:pic>
        <p:nvPicPr>
          <p:cNvPr id="41988" name="Picture 2" descr="C:\a\iSCSIDialog2.bmp"/>
          <p:cNvPicPr>
            <a:picLocks noChangeAspect="1" noChangeArrowheads="1"/>
          </p:cNvPicPr>
          <p:nvPr/>
        </p:nvPicPr>
        <p:blipFill>
          <a:blip r:embed="rId3" cstate="print"/>
          <a:stretch>
            <a:fillRect/>
          </a:stretch>
        </p:blipFill>
        <p:spPr bwMode="auto">
          <a:xfrm>
            <a:off x="5554606" y="1734068"/>
            <a:ext cx="3363686" cy="4743839"/>
          </a:xfrm>
          <a:prstGeom prst="rect">
            <a:avLst/>
          </a:prstGeom>
          <a:noFill/>
          <a:ln w="9525">
            <a:noFill/>
            <a:miter lim="800000"/>
            <a:headEnd/>
            <a:tailEnd/>
          </a:ln>
        </p:spPr>
      </p:pic>
      <p:sp>
        <p:nvSpPr>
          <p:cNvPr id="41989" name="TextBox 5"/>
          <p:cNvSpPr txBox="1">
            <a:spLocks noChangeArrowheads="1"/>
          </p:cNvSpPr>
          <p:nvPr/>
        </p:nvSpPr>
        <p:spPr bwMode="auto">
          <a:xfrm>
            <a:off x="2312333" y="2355289"/>
            <a:ext cx="2635658" cy="707886"/>
          </a:xfrm>
          <a:prstGeom prst="rect">
            <a:avLst/>
          </a:prstGeom>
          <a:noFill/>
          <a:ln w="9525">
            <a:noFill/>
            <a:miter lim="800000"/>
            <a:headEnd/>
            <a:tailEnd/>
          </a:ln>
        </p:spPr>
        <p:txBody>
          <a:bodyPr wrap="none">
            <a:spAutoFit/>
          </a:bodyPr>
          <a:lstStyle/>
          <a:p>
            <a:pPr>
              <a:buClr>
                <a:schemeClr val="accent2"/>
              </a:buClr>
              <a:buFont typeface="Wingdings 2" pitchFamily="18" charset="2"/>
              <a:buNone/>
            </a:pPr>
            <a:r>
              <a:rPr lang="en-US" dirty="0"/>
              <a:t>Click here to </a:t>
            </a:r>
            <a:r>
              <a:rPr lang="en-US" dirty="0" smtClean="0"/>
              <a:t>discover</a:t>
            </a:r>
            <a:endParaRPr lang="en-US" dirty="0"/>
          </a:p>
          <a:p>
            <a:pPr>
              <a:buClr>
                <a:schemeClr val="accent2"/>
              </a:buClr>
              <a:buFont typeface="Wingdings 2" pitchFamily="18" charset="2"/>
              <a:buNone/>
            </a:pPr>
            <a:r>
              <a:rPr lang="en-US" dirty="0" smtClean="0"/>
              <a:t> a target </a:t>
            </a:r>
            <a:r>
              <a:rPr lang="en-US" dirty="0"/>
              <a:t>portal</a:t>
            </a:r>
          </a:p>
        </p:txBody>
      </p:sp>
      <p:sp>
        <p:nvSpPr>
          <p:cNvPr id="41990" name="TextBox 6"/>
          <p:cNvSpPr txBox="1">
            <a:spLocks noChangeArrowheads="1"/>
          </p:cNvSpPr>
          <p:nvPr/>
        </p:nvSpPr>
        <p:spPr bwMode="auto">
          <a:xfrm>
            <a:off x="5674659" y="4324633"/>
            <a:ext cx="3160059"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a:t>or add </a:t>
            </a:r>
            <a:r>
              <a:rPr lang="en-US" dirty="0" smtClean="0"/>
              <a:t>iSNS server </a:t>
            </a:r>
            <a:r>
              <a:rPr lang="en-US" dirty="0"/>
              <a:t>to poll</a:t>
            </a:r>
          </a:p>
        </p:txBody>
      </p:sp>
      <p:pic>
        <p:nvPicPr>
          <p:cNvPr id="41993" name="Picture 3" descr="C:\a\iSCSIDialog4.bmp"/>
          <p:cNvPicPr>
            <a:picLocks noChangeAspect="1" noChangeArrowheads="1"/>
          </p:cNvPicPr>
          <p:nvPr/>
        </p:nvPicPr>
        <p:blipFill>
          <a:blip r:embed="rId4" cstate="print"/>
          <a:stretch>
            <a:fillRect/>
          </a:stretch>
        </p:blipFill>
        <p:spPr bwMode="auto">
          <a:xfrm>
            <a:off x="2156573" y="3344863"/>
            <a:ext cx="2945044" cy="1725612"/>
          </a:xfrm>
          <a:prstGeom prst="rect">
            <a:avLst/>
          </a:prstGeom>
          <a:noFill/>
          <a:ln w="9525">
            <a:noFill/>
            <a:miter lim="800000"/>
            <a:headEnd/>
            <a:tailEnd/>
          </a:ln>
        </p:spPr>
      </p:pic>
      <p:sp>
        <p:nvSpPr>
          <p:cNvPr id="41995" name="TextBox 15"/>
          <p:cNvSpPr txBox="1">
            <a:spLocks noChangeArrowheads="1"/>
          </p:cNvSpPr>
          <p:nvPr/>
        </p:nvSpPr>
        <p:spPr bwMode="auto">
          <a:xfrm>
            <a:off x="3147732" y="5178879"/>
            <a:ext cx="2512104" cy="707886"/>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a:t>Add storage system’s IP address</a:t>
            </a:r>
          </a:p>
        </p:txBody>
      </p:sp>
      <p:sp>
        <p:nvSpPr>
          <p:cNvPr id="41997" name="TextBox 13"/>
          <p:cNvSpPr txBox="1">
            <a:spLocks noChangeArrowheads="1"/>
          </p:cNvSpPr>
          <p:nvPr/>
        </p:nvSpPr>
        <p:spPr bwMode="auto">
          <a:xfrm>
            <a:off x="3653373" y="5863317"/>
            <a:ext cx="1821782" cy="400110"/>
          </a:xfrm>
          <a:prstGeom prst="rect">
            <a:avLst/>
          </a:prstGeom>
          <a:noFill/>
          <a:ln w="9525">
            <a:noFill/>
            <a:miter lim="800000"/>
            <a:headEnd/>
            <a:tailEnd/>
          </a:ln>
        </p:spPr>
        <p:txBody>
          <a:bodyPr wrap="none">
            <a:spAutoFit/>
          </a:bodyPr>
          <a:lstStyle/>
          <a:p>
            <a:pPr>
              <a:buClr>
                <a:schemeClr val="accent2"/>
              </a:buClr>
              <a:buFont typeface="Wingdings 2" pitchFamily="18" charset="2"/>
              <a:buNone/>
            </a:pPr>
            <a:r>
              <a:rPr lang="en-US" dirty="0"/>
              <a:t>To set security</a:t>
            </a:r>
          </a:p>
        </p:txBody>
      </p:sp>
      <p:sp>
        <p:nvSpPr>
          <p:cNvPr id="42001" name="Rectangle 17"/>
          <p:cNvSpPr>
            <a:spLocks noChangeArrowheads="1"/>
          </p:cNvSpPr>
          <p:nvPr/>
        </p:nvSpPr>
        <p:spPr bwMode="auto">
          <a:xfrm>
            <a:off x="7873262" y="3222172"/>
            <a:ext cx="762000" cy="152399"/>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42002" name="AutoShape 18"/>
          <p:cNvCxnSpPr>
            <a:cxnSpLocks noChangeShapeType="1"/>
            <a:stCxn id="41989" idx="3"/>
            <a:endCxn id="42001" idx="1"/>
          </p:cNvCxnSpPr>
          <p:nvPr/>
        </p:nvCxnSpPr>
        <p:spPr bwMode="auto">
          <a:xfrm>
            <a:off x="4947991" y="2709232"/>
            <a:ext cx="2925271" cy="589140"/>
          </a:xfrm>
          <a:prstGeom prst="bentConnector3">
            <a:avLst>
              <a:gd name="adj1" fmla="val 50000"/>
            </a:avLst>
          </a:prstGeom>
          <a:noFill/>
          <a:ln w="19050">
            <a:solidFill>
              <a:schemeClr val="hlink"/>
            </a:solidFill>
            <a:miter lim="800000"/>
            <a:headEnd/>
            <a:tailEnd type="triangle" w="med" len="sm"/>
          </a:ln>
          <a:effectLst/>
        </p:spPr>
      </p:cxnSp>
      <p:cxnSp>
        <p:nvCxnSpPr>
          <p:cNvPr id="42003" name="AutoShape 19"/>
          <p:cNvCxnSpPr>
            <a:cxnSpLocks noChangeShapeType="1"/>
            <a:stCxn id="41989" idx="2"/>
          </p:cNvCxnSpPr>
          <p:nvPr/>
        </p:nvCxnSpPr>
        <p:spPr bwMode="auto">
          <a:xfrm rot="16200000" flipH="1">
            <a:off x="3510634" y="3182702"/>
            <a:ext cx="239850" cy="795"/>
          </a:xfrm>
          <a:prstGeom prst="straightConnector1">
            <a:avLst/>
          </a:prstGeom>
          <a:noFill/>
          <a:ln w="19050">
            <a:solidFill>
              <a:schemeClr val="hlink"/>
            </a:solidFill>
            <a:round/>
            <a:headEnd/>
            <a:tailEnd type="triangle" w="med" len="sm"/>
          </a:ln>
          <a:effectLst/>
        </p:spPr>
      </p:cxnSp>
      <p:sp>
        <p:nvSpPr>
          <p:cNvPr id="42004" name="Rectangle 20"/>
          <p:cNvSpPr>
            <a:spLocks noChangeArrowheads="1"/>
          </p:cNvSpPr>
          <p:nvPr/>
        </p:nvSpPr>
        <p:spPr bwMode="auto">
          <a:xfrm>
            <a:off x="7873263" y="4855029"/>
            <a:ext cx="772886" cy="163286"/>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sp>
        <p:nvSpPr>
          <p:cNvPr id="42005" name="Rectangle 21"/>
          <p:cNvSpPr>
            <a:spLocks noChangeArrowheads="1"/>
          </p:cNvSpPr>
          <p:nvPr/>
        </p:nvSpPr>
        <p:spPr bwMode="auto">
          <a:xfrm>
            <a:off x="2213612" y="4765449"/>
            <a:ext cx="696913" cy="261937"/>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sp>
        <p:nvSpPr>
          <p:cNvPr id="42006" name="Rectangle 22"/>
          <p:cNvSpPr>
            <a:spLocks noChangeArrowheads="1"/>
          </p:cNvSpPr>
          <p:nvPr/>
        </p:nvSpPr>
        <p:spPr bwMode="auto">
          <a:xfrm>
            <a:off x="2254887" y="4451350"/>
            <a:ext cx="1473200" cy="261938"/>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42007" name="AutoShape 23"/>
          <p:cNvCxnSpPr>
            <a:cxnSpLocks noChangeShapeType="1"/>
            <a:stCxn id="41995" idx="1"/>
            <a:endCxn id="42006" idx="2"/>
          </p:cNvCxnSpPr>
          <p:nvPr/>
        </p:nvCxnSpPr>
        <p:spPr bwMode="auto">
          <a:xfrm rot="10800000">
            <a:off x="2991488" y="4713288"/>
            <a:ext cx="156245" cy="819534"/>
          </a:xfrm>
          <a:prstGeom prst="bentConnector2">
            <a:avLst/>
          </a:prstGeom>
          <a:noFill/>
          <a:ln w="19050">
            <a:solidFill>
              <a:schemeClr val="hlink"/>
            </a:solidFill>
            <a:miter lim="800000"/>
            <a:headEnd/>
            <a:tailEnd type="triangle" w="med" len="sm"/>
          </a:ln>
          <a:effectLst/>
        </p:spPr>
      </p:cxnSp>
      <p:cxnSp>
        <p:nvCxnSpPr>
          <p:cNvPr id="42008" name="AutoShape 24"/>
          <p:cNvCxnSpPr>
            <a:cxnSpLocks noChangeShapeType="1"/>
            <a:stCxn id="41997" idx="1"/>
            <a:endCxn id="42005" idx="2"/>
          </p:cNvCxnSpPr>
          <p:nvPr/>
        </p:nvCxnSpPr>
        <p:spPr bwMode="auto">
          <a:xfrm rot="10800000">
            <a:off x="2562069" y="5027386"/>
            <a:ext cx="1091304" cy="1035986"/>
          </a:xfrm>
          <a:prstGeom prst="bentConnector2">
            <a:avLst/>
          </a:prstGeom>
          <a:noFill/>
          <a:ln w="19050">
            <a:solidFill>
              <a:schemeClr val="hlink"/>
            </a:solidFill>
            <a:miter lim="800000"/>
            <a:headEnd/>
            <a:tailEnd type="triangle" w="med" len="sm"/>
          </a:ln>
          <a:effectLst/>
        </p:spPr>
      </p:cxnSp>
      <p:cxnSp>
        <p:nvCxnSpPr>
          <p:cNvPr id="42009" name="AutoShape 25"/>
          <p:cNvCxnSpPr>
            <a:cxnSpLocks noChangeShapeType="1"/>
            <a:stCxn id="41990" idx="3"/>
            <a:endCxn id="42004" idx="3"/>
          </p:cNvCxnSpPr>
          <p:nvPr/>
        </p:nvCxnSpPr>
        <p:spPr bwMode="auto">
          <a:xfrm flipH="1">
            <a:off x="8646149" y="4524688"/>
            <a:ext cx="188569" cy="411984"/>
          </a:xfrm>
          <a:prstGeom prst="bentConnector3">
            <a:avLst>
              <a:gd name="adj1" fmla="val -121229"/>
            </a:avLst>
          </a:prstGeom>
          <a:noFill/>
          <a:ln w="19050">
            <a:solidFill>
              <a:schemeClr val="hlink"/>
            </a:solidFill>
            <a:miter lim="800000"/>
            <a:headEnd/>
            <a:tailEnd type="triangle" w="med" len="sm"/>
          </a:ln>
          <a:effectLst/>
        </p:spPr>
      </p:cxnSp>
      <p:sp>
        <p:nvSpPr>
          <p:cNvPr id="42010" name="Line 26"/>
          <p:cNvSpPr>
            <a:spLocks noChangeShapeType="1"/>
          </p:cNvSpPr>
          <p:nvPr/>
        </p:nvSpPr>
        <p:spPr bwMode="auto">
          <a:xfrm>
            <a:off x="5498507" y="6061755"/>
            <a:ext cx="3580039" cy="5215"/>
          </a:xfrm>
          <a:prstGeom prst="line">
            <a:avLst/>
          </a:prstGeom>
          <a:noFill/>
          <a:ln w="19050">
            <a:solidFill>
              <a:schemeClr val="hlink"/>
            </a:solidFill>
            <a:round/>
            <a:headEnd/>
            <a:tailEnd type="triangle" w="med" len="sm"/>
          </a:ln>
          <a:effectLst/>
        </p:spPr>
        <p:txBody>
          <a:bodyPr/>
          <a:lstStyle/>
          <a:p>
            <a:endParaRPr lang="en-US" dirty="0"/>
          </a:p>
        </p:txBody>
      </p:sp>
      <p:sp>
        <p:nvSpPr>
          <p:cNvPr id="21" name="TextBox 20"/>
          <p:cNvSpPr txBox="1"/>
          <p:nvPr/>
        </p:nvSpPr>
        <p:spPr>
          <a:xfrm>
            <a:off x="1019665" y="3149601"/>
            <a:ext cx="1096774" cy="1015663"/>
          </a:xfrm>
          <a:prstGeom prst="rect">
            <a:avLst/>
          </a:prstGeom>
          <a:noFill/>
        </p:spPr>
        <p:txBody>
          <a:bodyPr wrap="none" rtlCol="0">
            <a:spAutoFit/>
          </a:bodyPr>
          <a:lstStyle/>
          <a:p>
            <a:r>
              <a:rPr lang="en-US" dirty="0" smtClean="0"/>
              <a:t>Never</a:t>
            </a:r>
          </a:p>
          <a:p>
            <a:r>
              <a:rPr lang="en-US" dirty="0" smtClean="0"/>
              <a:t>change </a:t>
            </a:r>
          </a:p>
          <a:p>
            <a:r>
              <a:rPr lang="en-US" dirty="0" smtClean="0"/>
              <a:t>the port</a:t>
            </a:r>
            <a:endParaRPr lang="en-US" dirty="0"/>
          </a:p>
        </p:txBody>
      </p:sp>
      <p:cxnSp>
        <p:nvCxnSpPr>
          <p:cNvPr id="22" name="AutoShape 19"/>
          <p:cNvCxnSpPr>
            <a:cxnSpLocks noChangeShapeType="1"/>
            <a:stCxn id="21" idx="3"/>
          </p:cNvCxnSpPr>
          <p:nvPr/>
        </p:nvCxnSpPr>
        <p:spPr bwMode="auto">
          <a:xfrm>
            <a:off x="2116439" y="3657433"/>
            <a:ext cx="1722230" cy="706337"/>
          </a:xfrm>
          <a:prstGeom prst="straightConnector1">
            <a:avLst/>
          </a:prstGeom>
          <a:noFill/>
          <a:ln w="19050">
            <a:solidFill>
              <a:schemeClr val="hlink"/>
            </a:solidFill>
            <a:round/>
            <a:headEnd/>
            <a:tailEnd type="triangle" w="med" len="sm"/>
          </a:ln>
          <a:effectLst/>
        </p:spPr>
      </p:cxn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idx="4294967295"/>
          </p:nvPr>
        </p:nvSpPr>
        <p:spPr/>
        <p:txBody>
          <a:bodyPr/>
          <a:lstStyle/>
          <a:p>
            <a:r>
              <a:rPr lang="en-US" dirty="0"/>
              <a:t>iSCSI Authentication in Windows </a:t>
            </a:r>
          </a:p>
        </p:txBody>
      </p:sp>
      <p:sp>
        <p:nvSpPr>
          <p:cNvPr id="43011" name="Content Placeholder 2"/>
          <p:cNvSpPr>
            <a:spLocks noGrp="1"/>
          </p:cNvSpPr>
          <p:nvPr>
            <p:ph idx="4294967295"/>
          </p:nvPr>
        </p:nvSpPr>
        <p:spPr/>
        <p:txBody>
          <a:bodyPr/>
          <a:lstStyle/>
          <a:p>
            <a:pPr marL="344488" indent="-344488">
              <a:buFont typeface="Wingdings 2" pitchFamily="18" charset="2"/>
              <a:buAutoNum type="arabicPeriod" startAt="5"/>
            </a:pPr>
            <a:r>
              <a:rPr lang="en-US" dirty="0"/>
              <a:t>To increase security, iSCSI may be configured to require </a:t>
            </a:r>
            <a:r>
              <a:rPr lang="en-US" dirty="0" smtClean="0"/>
              <a:t>authentication.</a:t>
            </a:r>
            <a:endParaRPr lang="en-US" dirty="0"/>
          </a:p>
          <a:p>
            <a:pPr marL="687388" lvl="1" indent="-342900"/>
            <a:r>
              <a:rPr lang="en-US" dirty="0"/>
              <a:t>Authentication methods:</a:t>
            </a:r>
          </a:p>
          <a:p>
            <a:pPr marL="1031875" lvl="2" indent="-344488"/>
            <a:r>
              <a:rPr lang="en-US" dirty="0"/>
              <a:t>CHAP</a:t>
            </a:r>
          </a:p>
          <a:p>
            <a:pPr marL="1376363" lvl="3" indent="-344488"/>
            <a:r>
              <a:rPr lang="en-US" dirty="0" smtClean="0"/>
              <a:t>Unidirectional: </a:t>
            </a:r>
            <a:r>
              <a:rPr lang="en-US" dirty="0"/>
              <a:t>targets will authenticate </a:t>
            </a:r>
            <a:r>
              <a:rPr lang="en-US" dirty="0" smtClean="0"/>
              <a:t>initiators</a:t>
            </a:r>
          </a:p>
          <a:p>
            <a:pPr marL="1376363" lvl="3" indent="-344488"/>
            <a:r>
              <a:rPr lang="en-US" dirty="0" smtClean="0"/>
              <a:t>Bidirectional: initiators </a:t>
            </a:r>
            <a:r>
              <a:rPr lang="en-US" dirty="0"/>
              <a:t>and targets will authenticate each other</a:t>
            </a:r>
          </a:p>
          <a:p>
            <a:pPr marL="1031875" lvl="2" indent="-344488"/>
            <a:r>
              <a:rPr lang="en-US" dirty="0" smtClean="0"/>
              <a:t>RADIUS</a:t>
            </a:r>
          </a:p>
          <a:p>
            <a:pPr marL="687388" lvl="1" indent="-342900"/>
            <a:r>
              <a:rPr lang="en-US" dirty="0" smtClean="0"/>
              <a:t>IPsec could also be used to increase security</a:t>
            </a:r>
            <a:endParaRPr lang="en-US" dirty="0"/>
          </a:p>
          <a:p>
            <a:pPr marL="687388" lvl="1" indent="-342900"/>
            <a:r>
              <a:rPr lang="en-US" dirty="0" smtClean="0"/>
              <a:t>This </a:t>
            </a:r>
            <a:r>
              <a:rPr lang="en-US" dirty="0"/>
              <a:t>course will discuss using CHAP authentication, but </a:t>
            </a:r>
            <a:r>
              <a:rPr lang="en-US" dirty="0" smtClean="0"/>
              <a:t>will not use </a:t>
            </a:r>
            <a:r>
              <a:rPr lang="en-US" dirty="0"/>
              <a:t>it in the exercise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4" descr="C:\a\Unidirectional CHAP.bmp"/>
          <p:cNvPicPr>
            <a:picLocks noChangeAspect="1" noChangeArrowheads="1"/>
          </p:cNvPicPr>
          <p:nvPr/>
        </p:nvPicPr>
        <p:blipFill>
          <a:blip r:embed="rId3" cstate="print"/>
          <a:stretch>
            <a:fillRect/>
          </a:stretch>
        </p:blipFill>
        <p:spPr bwMode="auto">
          <a:xfrm>
            <a:off x="5268913" y="2052127"/>
            <a:ext cx="3463925" cy="4082483"/>
          </a:xfrm>
          <a:prstGeom prst="rect">
            <a:avLst/>
          </a:prstGeom>
          <a:noFill/>
          <a:ln w="9525">
            <a:noFill/>
            <a:miter lim="800000"/>
            <a:headEnd/>
            <a:tailEnd/>
          </a:ln>
        </p:spPr>
      </p:pic>
      <p:sp>
        <p:nvSpPr>
          <p:cNvPr id="44045" name="Rectangle 13"/>
          <p:cNvSpPr>
            <a:spLocks noGrp="1" noChangeArrowheads="1"/>
          </p:cNvSpPr>
          <p:nvPr>
            <p:ph type="title"/>
          </p:nvPr>
        </p:nvSpPr>
        <p:spPr/>
        <p:txBody>
          <a:bodyPr/>
          <a:lstStyle/>
          <a:p>
            <a:r>
              <a:rPr lang="en-US" dirty="0"/>
              <a:t>iSCSI Unidirectional CHAP Authentication</a:t>
            </a:r>
          </a:p>
        </p:txBody>
      </p:sp>
      <p:sp>
        <p:nvSpPr>
          <p:cNvPr id="44046" name="Rectangle 14"/>
          <p:cNvSpPr>
            <a:spLocks noGrp="1" noChangeArrowheads="1"/>
          </p:cNvSpPr>
          <p:nvPr>
            <p:ph type="body" sz="half" idx="1"/>
          </p:nvPr>
        </p:nvSpPr>
        <p:spPr/>
        <p:txBody>
          <a:bodyPr/>
          <a:lstStyle/>
          <a:p>
            <a:r>
              <a:rPr lang="en-US" sz="2400" dirty="0"/>
              <a:t>Configure the discovery</a:t>
            </a:r>
            <a:br>
              <a:rPr lang="en-US" sz="2400" dirty="0"/>
            </a:br>
            <a:r>
              <a:rPr lang="en-US" sz="2400" dirty="0"/>
              <a:t>to use the CHAP </a:t>
            </a:r>
            <a:br>
              <a:rPr lang="en-US" sz="2400" dirty="0"/>
            </a:br>
            <a:r>
              <a:rPr lang="en-US" sz="2400" dirty="0"/>
              <a:t>authentication</a:t>
            </a:r>
          </a:p>
          <a:p>
            <a:pPr>
              <a:buFont typeface="Wingdings 2" pitchFamily="18" charset="2"/>
              <a:buNone/>
            </a:pPr>
            <a:endParaRPr/>
          </a:p>
          <a:p>
            <a:pPr>
              <a:buFont typeface="Wingdings 2" pitchFamily="18" charset="2"/>
              <a:buNone/>
            </a:pPr>
            <a:endParaRPr lang="en-US" sz="2000" dirty="0">
              <a:latin typeface="Courier New" pitchFamily="49" charset="0"/>
              <a:cs typeface="Courier New" pitchFamily="49" charset="0"/>
            </a:endParaRPr>
          </a:p>
        </p:txBody>
      </p:sp>
      <p:sp>
        <p:nvSpPr>
          <p:cNvPr id="44040" name="TextBox 18"/>
          <p:cNvSpPr txBox="1">
            <a:spLocks noChangeArrowheads="1"/>
          </p:cNvSpPr>
          <p:nvPr/>
        </p:nvSpPr>
        <p:spPr bwMode="auto">
          <a:xfrm>
            <a:off x="1596571" y="5370286"/>
            <a:ext cx="2937329" cy="1015663"/>
          </a:xfrm>
          <a:prstGeom prst="rect">
            <a:avLst/>
          </a:prstGeom>
          <a:noFill/>
          <a:ln w="9525">
            <a:noFill/>
            <a:miter lim="800000"/>
            <a:headEnd/>
            <a:tailEnd/>
          </a:ln>
        </p:spPr>
        <p:txBody>
          <a:bodyPr wrap="square">
            <a:spAutoFit/>
          </a:bodyPr>
          <a:lstStyle/>
          <a:p>
            <a:pPr algn="l">
              <a:buClr>
                <a:schemeClr val="accent2"/>
              </a:buClr>
              <a:buFont typeface="Wingdings 2" pitchFamily="18" charset="2"/>
              <a:buNone/>
            </a:pPr>
            <a:r>
              <a:rPr lang="en-US" dirty="0"/>
              <a:t>To configure bidirectional, check here and then...</a:t>
            </a:r>
          </a:p>
        </p:txBody>
      </p:sp>
      <p:sp>
        <p:nvSpPr>
          <p:cNvPr id="44048" name="Rectangle 16"/>
          <p:cNvSpPr>
            <a:spLocks noChangeArrowheads="1"/>
          </p:cNvSpPr>
          <p:nvPr/>
        </p:nvSpPr>
        <p:spPr bwMode="auto">
          <a:xfrm>
            <a:off x="5431292" y="5006975"/>
            <a:ext cx="165100" cy="184150"/>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sp>
        <p:nvSpPr>
          <p:cNvPr id="44049" name="Line 17"/>
          <p:cNvSpPr>
            <a:spLocks noChangeShapeType="1"/>
          </p:cNvSpPr>
          <p:nvPr/>
        </p:nvSpPr>
        <p:spPr bwMode="auto">
          <a:xfrm>
            <a:off x="4517571" y="6226629"/>
            <a:ext cx="4374697" cy="4989"/>
          </a:xfrm>
          <a:prstGeom prst="line">
            <a:avLst/>
          </a:prstGeom>
          <a:noFill/>
          <a:ln w="19050">
            <a:solidFill>
              <a:schemeClr val="hlink"/>
            </a:solidFill>
            <a:round/>
            <a:headEnd/>
            <a:tailEnd type="triangle" w="med" len="sm"/>
          </a:ln>
          <a:effectLst/>
        </p:spPr>
        <p:txBody>
          <a:bodyPr/>
          <a:lstStyle/>
          <a:p>
            <a:endParaRPr lang="en-US" dirty="0"/>
          </a:p>
        </p:txBody>
      </p:sp>
      <p:cxnSp>
        <p:nvCxnSpPr>
          <p:cNvPr id="44050" name="AutoShape 18"/>
          <p:cNvCxnSpPr>
            <a:cxnSpLocks noChangeShapeType="1"/>
            <a:stCxn id="44040" idx="3"/>
            <a:endCxn id="44048" idx="1"/>
          </p:cNvCxnSpPr>
          <p:nvPr/>
        </p:nvCxnSpPr>
        <p:spPr bwMode="auto">
          <a:xfrm flipV="1">
            <a:off x="4533900" y="5099050"/>
            <a:ext cx="897392" cy="779068"/>
          </a:xfrm>
          <a:prstGeom prst="bentConnector3">
            <a:avLst>
              <a:gd name="adj1" fmla="val 50000"/>
            </a:avLst>
          </a:prstGeom>
          <a:noFill/>
          <a:ln w="19050">
            <a:solidFill>
              <a:schemeClr val="hlink"/>
            </a:solidFill>
            <a:miter lim="800000"/>
            <a:headEnd/>
            <a:tailEnd type="triangle" w="med" len="sm"/>
          </a:ln>
          <a:effectLst/>
        </p:spPr>
      </p:cxnSp>
      <p:sp>
        <p:nvSpPr>
          <p:cNvPr id="44051" name="Rectangle 19"/>
          <p:cNvSpPr>
            <a:spLocks noChangeArrowheads="1"/>
          </p:cNvSpPr>
          <p:nvPr/>
        </p:nvSpPr>
        <p:spPr bwMode="auto">
          <a:xfrm>
            <a:off x="1331913" y="3168650"/>
            <a:ext cx="3022600" cy="209550"/>
          </a:xfrm>
          <a:prstGeom prst="rect">
            <a:avLst/>
          </a:prstGeom>
          <a:noFill/>
          <a:ln w="19050" algn="ctr">
            <a:noFill/>
            <a:miter lim="800000"/>
            <a:headEnd/>
            <a:tailEnd type="none" w="med" len="sm"/>
          </a:ln>
          <a:effectLst/>
        </p:spPr>
        <p:txBody>
          <a:bodyPr wrap="none" anchor="ctr"/>
          <a:lstStyle/>
          <a:p>
            <a:endParaRPr lang="en-US" dirty="0"/>
          </a:p>
        </p:txBody>
      </p:sp>
      <p:sp>
        <p:nvSpPr>
          <p:cNvPr id="44052" name="Rectangle 20"/>
          <p:cNvSpPr>
            <a:spLocks noChangeArrowheads="1"/>
          </p:cNvSpPr>
          <p:nvPr/>
        </p:nvSpPr>
        <p:spPr bwMode="auto">
          <a:xfrm>
            <a:off x="1331913" y="3376613"/>
            <a:ext cx="1646237" cy="209550"/>
          </a:xfrm>
          <a:prstGeom prst="rect">
            <a:avLst/>
          </a:prstGeom>
          <a:noFill/>
          <a:ln w="19050" algn="ctr">
            <a:noFill/>
            <a:miter lim="800000"/>
            <a:headEnd/>
            <a:tailEnd type="none" w="med" len="sm"/>
          </a:ln>
          <a:effectLst/>
        </p:spPr>
        <p:txBody>
          <a:bodyPr wrap="none" anchor="ctr"/>
          <a:lstStyle/>
          <a:p>
            <a:endParaRPr lang="en-US" dirty="0"/>
          </a:p>
        </p:txBody>
      </p:sp>
      <p:sp>
        <p:nvSpPr>
          <p:cNvPr id="44053" name="Rectangle 21"/>
          <p:cNvSpPr>
            <a:spLocks noChangeArrowheads="1"/>
          </p:cNvSpPr>
          <p:nvPr/>
        </p:nvSpPr>
        <p:spPr bwMode="auto">
          <a:xfrm>
            <a:off x="6221866" y="4504645"/>
            <a:ext cx="2238375" cy="252412"/>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sp>
        <p:nvSpPr>
          <p:cNvPr id="44054" name="Rectangle 22"/>
          <p:cNvSpPr>
            <a:spLocks noChangeArrowheads="1"/>
          </p:cNvSpPr>
          <p:nvPr/>
        </p:nvSpPr>
        <p:spPr bwMode="auto">
          <a:xfrm>
            <a:off x="6221866" y="4749346"/>
            <a:ext cx="2238375" cy="252413"/>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44055" name="AutoShape 23"/>
          <p:cNvCxnSpPr>
            <a:cxnSpLocks noChangeShapeType="1"/>
            <a:endCxn id="44053" idx="0"/>
          </p:cNvCxnSpPr>
          <p:nvPr/>
        </p:nvCxnSpPr>
        <p:spPr bwMode="auto">
          <a:xfrm>
            <a:off x="5205045" y="3840479"/>
            <a:ext cx="2136009" cy="664166"/>
          </a:xfrm>
          <a:prstGeom prst="bentConnector2">
            <a:avLst/>
          </a:prstGeom>
          <a:noFill/>
          <a:ln w="19050">
            <a:solidFill>
              <a:schemeClr val="hlink"/>
            </a:solidFill>
            <a:miter lim="800000"/>
            <a:headEnd/>
            <a:tailEnd type="triangle" w="med" len="sm"/>
          </a:ln>
          <a:effectLst/>
        </p:spPr>
      </p:cxnSp>
      <p:cxnSp>
        <p:nvCxnSpPr>
          <p:cNvPr id="44056" name="AutoShape 24"/>
          <p:cNvCxnSpPr>
            <a:cxnSpLocks noChangeShapeType="1"/>
            <a:endCxn id="44054" idx="1"/>
          </p:cNvCxnSpPr>
          <p:nvPr/>
        </p:nvCxnSpPr>
        <p:spPr bwMode="auto">
          <a:xfrm>
            <a:off x="2884714" y="4147457"/>
            <a:ext cx="3337152" cy="728096"/>
          </a:xfrm>
          <a:prstGeom prst="bentConnector3">
            <a:avLst>
              <a:gd name="adj1" fmla="val 50000"/>
            </a:avLst>
          </a:prstGeom>
          <a:noFill/>
          <a:ln w="19050">
            <a:solidFill>
              <a:schemeClr val="hlink"/>
            </a:solidFill>
            <a:miter lim="800000"/>
            <a:headEnd/>
            <a:tailEnd type="triangle" w="med" len="sm"/>
          </a:ln>
          <a:effectLst/>
        </p:spPr>
      </p:cxnSp>
      <p:sp>
        <p:nvSpPr>
          <p:cNvPr id="16" name="Rectangle 15"/>
          <p:cNvSpPr/>
          <p:nvPr/>
        </p:nvSpPr>
        <p:spPr>
          <a:xfrm>
            <a:off x="140891" y="2716582"/>
            <a:ext cx="5250094" cy="1631216"/>
          </a:xfrm>
          <a:prstGeom prst="rect">
            <a:avLst/>
          </a:prstGeom>
        </p:spPr>
        <p:txBody>
          <a:bodyPr wrap="square">
            <a:spAutoFit/>
          </a:bodyPr>
          <a:lstStyle/>
          <a:p>
            <a:pPr algn="l"/>
            <a:r>
              <a:rPr lang="en-US" dirty="0" smtClean="0">
                <a:latin typeface="Courier New" pitchFamily="49" charset="0"/>
                <a:cs typeface="Courier New" pitchFamily="49" charset="0"/>
              </a:rPr>
              <a:t>system&gt; </a:t>
            </a:r>
            <a:r>
              <a:rPr lang="en-US" b="1" dirty="0" smtClean="0">
                <a:latin typeface="Courier New" pitchFamily="49" charset="0"/>
                <a:cs typeface="Courier New" pitchFamily="49" charset="0"/>
              </a:rPr>
              <a:t>iscsi security add </a:t>
            </a:r>
          </a:p>
          <a:p>
            <a:pPr algn="l"/>
            <a:r>
              <a:rPr lang="en-US" b="1" dirty="0" smtClean="0">
                <a:latin typeface="Courier New" pitchFamily="49" charset="0"/>
                <a:cs typeface="Courier New" pitchFamily="49" charset="0"/>
              </a:rPr>
              <a:t>-i iqn.1991-05.com.microsoft:win </a:t>
            </a:r>
          </a:p>
          <a:p>
            <a:pPr algn="l"/>
            <a:r>
              <a:rPr lang="en-US" b="1" dirty="0" smtClean="0">
                <a:latin typeface="Courier New" pitchFamily="49" charset="0"/>
                <a:cs typeface="Courier New" pitchFamily="49" charset="0"/>
              </a:rPr>
              <a:t>-s CHAP </a:t>
            </a:r>
          </a:p>
          <a:p>
            <a:pPr algn="l"/>
            <a:r>
              <a:rPr lang="en-US" b="1" dirty="0" smtClean="0">
                <a:latin typeface="Courier New" pitchFamily="49" charset="0"/>
                <a:cs typeface="Courier New" pitchFamily="49" charset="0"/>
              </a:rPr>
              <a:t>-n iqn.1991-05.com.microsoft:win</a:t>
            </a:r>
          </a:p>
          <a:p>
            <a:pPr algn="l"/>
            <a:r>
              <a:rPr lang="en-US" b="1" dirty="0" smtClean="0">
                <a:latin typeface="Courier New" pitchFamily="49" charset="0"/>
                <a:cs typeface="Courier New" pitchFamily="49" charset="0"/>
              </a:rPr>
              <a:t>-p thisismysecret</a:t>
            </a:r>
            <a:endParaRPr lang="en-US" b="1" dirty="0">
              <a:latin typeface="Courier New" pitchFamily="49" charset="0"/>
              <a:cs typeface="Courier New" pitchFamily="49" charset="0"/>
            </a:endParaRPr>
          </a:p>
        </p:txBody>
      </p:sp>
      <p:sp>
        <p:nvSpPr>
          <p:cNvPr id="20" name="TextBox 19"/>
          <p:cNvSpPr txBox="1"/>
          <p:nvPr/>
        </p:nvSpPr>
        <p:spPr>
          <a:xfrm>
            <a:off x="4853463" y="1556657"/>
            <a:ext cx="2321469" cy="400110"/>
          </a:xfrm>
          <a:prstGeom prst="rect">
            <a:avLst/>
          </a:prstGeom>
          <a:noFill/>
        </p:spPr>
        <p:txBody>
          <a:bodyPr wrap="none" rtlCol="0">
            <a:spAutoFit/>
          </a:bodyPr>
          <a:lstStyle/>
          <a:p>
            <a:r>
              <a:rPr lang="en-US" dirty="0" smtClean="0"/>
              <a:t>Check to configure</a:t>
            </a:r>
            <a:endParaRPr lang="en-US" dirty="0"/>
          </a:p>
        </p:txBody>
      </p:sp>
      <p:sp>
        <p:nvSpPr>
          <p:cNvPr id="21" name="Line 17"/>
          <p:cNvSpPr>
            <a:spLocks noChangeShapeType="1"/>
          </p:cNvSpPr>
          <p:nvPr/>
        </p:nvSpPr>
        <p:spPr bwMode="auto">
          <a:xfrm>
            <a:off x="5486400" y="1905000"/>
            <a:ext cx="10886" cy="1730829"/>
          </a:xfrm>
          <a:prstGeom prst="line">
            <a:avLst/>
          </a:prstGeom>
          <a:noFill/>
          <a:ln w="19050">
            <a:solidFill>
              <a:schemeClr val="hlink"/>
            </a:solidFill>
            <a:round/>
            <a:headEnd/>
            <a:tailEnd type="triangle" w="med" len="sm"/>
          </a:ln>
          <a:effectLst/>
        </p:spPr>
        <p:txBody>
          <a:bodyPr/>
          <a:lstStyle/>
          <a:p>
            <a:endParaRPr lang="en-US" dirty="0"/>
          </a:p>
        </p:txBody>
      </p:sp>
      <p:sp>
        <p:nvSpPr>
          <p:cNvPr id="22" name="Rectangle 16"/>
          <p:cNvSpPr>
            <a:spLocks noChangeArrowheads="1"/>
          </p:cNvSpPr>
          <p:nvPr/>
        </p:nvSpPr>
        <p:spPr bwMode="auto">
          <a:xfrm>
            <a:off x="5431292" y="3635375"/>
            <a:ext cx="165100" cy="184150"/>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74" name="Rectangle 18"/>
          <p:cNvSpPr>
            <a:spLocks noGrp="1" noChangeArrowheads="1"/>
          </p:cNvSpPr>
          <p:nvPr>
            <p:ph type="title"/>
          </p:nvPr>
        </p:nvSpPr>
        <p:spPr/>
        <p:txBody>
          <a:bodyPr/>
          <a:lstStyle/>
          <a:p>
            <a:r>
              <a:rPr lang="en-US" dirty="0"/>
              <a:t>iSCSI Bidirectional CHAP Authentication</a:t>
            </a:r>
          </a:p>
        </p:txBody>
      </p:sp>
      <p:sp>
        <p:nvSpPr>
          <p:cNvPr id="45075" name="Rectangle 19"/>
          <p:cNvSpPr>
            <a:spLocks noGrp="1" noChangeArrowheads="1"/>
          </p:cNvSpPr>
          <p:nvPr>
            <p:ph type="body" sz="half" idx="1"/>
          </p:nvPr>
        </p:nvSpPr>
        <p:spPr>
          <a:xfrm>
            <a:off x="990599" y="1151109"/>
            <a:ext cx="4517571" cy="5353050"/>
          </a:xfrm>
        </p:spPr>
        <p:txBody>
          <a:bodyPr/>
          <a:lstStyle/>
          <a:p>
            <a:r>
              <a:rPr lang="en-US" sz="2000" dirty="0"/>
              <a:t>Set Windows </a:t>
            </a:r>
            <a:r>
              <a:rPr lang="en-US" sz="2000" dirty="0" smtClean="0"/>
              <a:t>CHAP secret</a:t>
            </a:r>
            <a:endParaRPr lang="en-US" sz="2000" dirty="0"/>
          </a:p>
        </p:txBody>
      </p:sp>
      <p:sp>
        <p:nvSpPr>
          <p:cNvPr id="45076" name="Rectangle 20"/>
          <p:cNvSpPr>
            <a:spLocks noGrp="1" noChangeArrowheads="1"/>
          </p:cNvSpPr>
          <p:nvPr>
            <p:ph type="body" sz="half" idx="2"/>
          </p:nvPr>
        </p:nvSpPr>
        <p:spPr>
          <a:xfrm>
            <a:off x="4725909" y="1187321"/>
            <a:ext cx="4189491" cy="5353050"/>
          </a:xfrm>
        </p:spPr>
        <p:txBody>
          <a:bodyPr/>
          <a:lstStyle/>
          <a:p>
            <a:endParaRPr lang="en-US" sz="2400" dirty="0"/>
          </a:p>
          <a:p>
            <a:endParaRPr lang="en-US" sz="2400" dirty="0"/>
          </a:p>
          <a:p>
            <a:endParaRPr lang="en-US" sz="2400" dirty="0"/>
          </a:p>
          <a:p>
            <a:endParaRPr lang="en-US" sz="2400" dirty="0"/>
          </a:p>
          <a:p>
            <a:endParaRPr lang="en-US" sz="2400" dirty="0"/>
          </a:p>
          <a:p>
            <a:endParaRPr lang="en-US" sz="2400" dirty="0"/>
          </a:p>
          <a:p>
            <a:endParaRPr lang="en-US" sz="1800" dirty="0" smtClean="0"/>
          </a:p>
          <a:p>
            <a:r>
              <a:rPr lang="en-US" sz="2000" dirty="0" smtClean="0"/>
              <a:t>On </a:t>
            </a:r>
            <a:r>
              <a:rPr lang="en-US" sz="2000" dirty="0"/>
              <a:t>the storage system:  </a:t>
            </a:r>
          </a:p>
          <a:p>
            <a:pPr>
              <a:buFont typeface="Wingdings 2" pitchFamily="18" charset="2"/>
              <a:buNone/>
            </a:pPr>
            <a:endParaRPr/>
          </a:p>
          <a:p>
            <a:pPr>
              <a:buFont typeface="Wingdings 2" pitchFamily="18" charset="2"/>
              <a:buNone/>
            </a:pPr>
            <a:endParaRPr/>
          </a:p>
          <a:p>
            <a:endParaRPr lang="en-US" sz="1200" dirty="0">
              <a:latin typeface="Courier New" pitchFamily="49" charset="0"/>
            </a:endParaRPr>
          </a:p>
        </p:txBody>
      </p:sp>
      <p:pic>
        <p:nvPicPr>
          <p:cNvPr id="45060" name="Picture 2" descr="C:\a\iSCSIDialog1.bmp"/>
          <p:cNvPicPr>
            <a:picLocks noChangeAspect="1" noChangeArrowheads="1"/>
          </p:cNvPicPr>
          <p:nvPr/>
        </p:nvPicPr>
        <p:blipFill>
          <a:blip r:embed="rId3" cstate="print"/>
          <a:stretch>
            <a:fillRect/>
          </a:stretch>
        </p:blipFill>
        <p:spPr bwMode="auto">
          <a:xfrm>
            <a:off x="1118621" y="1526479"/>
            <a:ext cx="3537857" cy="4989473"/>
          </a:xfrm>
          <a:prstGeom prst="rect">
            <a:avLst/>
          </a:prstGeom>
          <a:noFill/>
          <a:ln w="9525">
            <a:noFill/>
            <a:miter lim="800000"/>
            <a:headEnd/>
            <a:tailEnd/>
          </a:ln>
        </p:spPr>
      </p:pic>
      <p:pic>
        <p:nvPicPr>
          <p:cNvPr id="45061" name="Picture 2" descr="C:\a\iSCSI Module 3\CHAP Secret.bmp"/>
          <p:cNvPicPr>
            <a:picLocks noChangeAspect="1" noChangeArrowheads="1"/>
          </p:cNvPicPr>
          <p:nvPr/>
        </p:nvPicPr>
        <p:blipFill>
          <a:blip r:embed="rId4" cstate="print"/>
          <a:stretch>
            <a:fillRect/>
          </a:stretch>
        </p:blipFill>
        <p:spPr bwMode="auto">
          <a:xfrm>
            <a:off x="5036532" y="1251498"/>
            <a:ext cx="3878489" cy="1883380"/>
          </a:xfrm>
          <a:prstGeom prst="rect">
            <a:avLst/>
          </a:prstGeom>
          <a:noFill/>
          <a:ln w="9525">
            <a:noFill/>
            <a:miter lim="800000"/>
            <a:headEnd/>
            <a:tailEnd/>
          </a:ln>
        </p:spPr>
      </p:pic>
      <p:sp>
        <p:nvSpPr>
          <p:cNvPr id="45063" name="TextBox 8"/>
          <p:cNvSpPr txBox="1">
            <a:spLocks noChangeArrowheads="1"/>
          </p:cNvSpPr>
          <p:nvPr/>
        </p:nvSpPr>
        <p:spPr bwMode="auto">
          <a:xfrm>
            <a:off x="5919403" y="3548240"/>
            <a:ext cx="2128844" cy="646331"/>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sz="1800" dirty="0"/>
              <a:t>Set CHAP secret from switch -o</a:t>
            </a:r>
          </a:p>
        </p:txBody>
      </p:sp>
      <p:sp>
        <p:nvSpPr>
          <p:cNvPr id="45077" name="Rectangle 21"/>
          <p:cNvSpPr>
            <a:spLocks noChangeArrowheads="1"/>
          </p:cNvSpPr>
          <p:nvPr/>
        </p:nvSpPr>
        <p:spPr bwMode="auto">
          <a:xfrm>
            <a:off x="3599754" y="3734878"/>
            <a:ext cx="759254" cy="276452"/>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sp>
        <p:nvSpPr>
          <p:cNvPr id="45078" name="Rectangle 22"/>
          <p:cNvSpPr>
            <a:spLocks noChangeArrowheads="1"/>
          </p:cNvSpPr>
          <p:nvPr/>
        </p:nvSpPr>
        <p:spPr bwMode="auto">
          <a:xfrm>
            <a:off x="5123618" y="2489163"/>
            <a:ext cx="3710214" cy="272142"/>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45079" name="AutoShape 23"/>
          <p:cNvCxnSpPr>
            <a:cxnSpLocks noChangeShapeType="1"/>
            <a:stCxn id="45063" idx="1"/>
            <a:endCxn id="45077" idx="3"/>
          </p:cNvCxnSpPr>
          <p:nvPr/>
        </p:nvCxnSpPr>
        <p:spPr bwMode="auto">
          <a:xfrm rot="10800000" flipV="1">
            <a:off x="4359009" y="3871406"/>
            <a:ext cx="1560395" cy="1698"/>
          </a:xfrm>
          <a:prstGeom prst="bentConnector3">
            <a:avLst>
              <a:gd name="adj1" fmla="val 50000"/>
            </a:avLst>
          </a:prstGeom>
          <a:noFill/>
          <a:ln w="19050">
            <a:solidFill>
              <a:schemeClr val="hlink"/>
            </a:solidFill>
            <a:miter lim="800000"/>
            <a:headEnd/>
            <a:tailEnd type="triangle" w="med" len="sm"/>
          </a:ln>
          <a:effectLst/>
        </p:spPr>
      </p:cxnSp>
      <p:cxnSp>
        <p:nvCxnSpPr>
          <p:cNvPr id="45080" name="AutoShape 24"/>
          <p:cNvCxnSpPr>
            <a:cxnSpLocks noChangeShapeType="1"/>
            <a:stCxn id="45063" idx="0"/>
            <a:endCxn id="45078" idx="2"/>
          </p:cNvCxnSpPr>
          <p:nvPr/>
        </p:nvCxnSpPr>
        <p:spPr bwMode="auto">
          <a:xfrm rot="16200000" flipV="1">
            <a:off x="6587808" y="3152223"/>
            <a:ext cx="786935" cy="5100"/>
          </a:xfrm>
          <a:prstGeom prst="straightConnector1">
            <a:avLst/>
          </a:prstGeom>
          <a:noFill/>
          <a:ln w="19050">
            <a:solidFill>
              <a:schemeClr val="hlink"/>
            </a:solidFill>
            <a:round/>
            <a:headEnd/>
            <a:tailEnd type="triangle" w="med" len="sm"/>
          </a:ln>
          <a:effectLst/>
        </p:spPr>
      </p:cxnSp>
      <p:sp>
        <p:nvSpPr>
          <p:cNvPr id="13" name="Rectangle 12"/>
          <p:cNvSpPr/>
          <p:nvPr/>
        </p:nvSpPr>
        <p:spPr>
          <a:xfrm>
            <a:off x="4737867" y="4486298"/>
            <a:ext cx="4650349" cy="1815882"/>
          </a:xfrm>
          <a:prstGeom prst="rect">
            <a:avLst/>
          </a:prstGeom>
        </p:spPr>
        <p:txBody>
          <a:bodyPr wrap="square">
            <a:spAutoFit/>
          </a:bodyPr>
          <a:lstStyle/>
          <a:p>
            <a:pPr algn="l"/>
            <a:r>
              <a:rPr lang="en-US" sz="1600" dirty="0" smtClean="0">
                <a:latin typeface="Courier New" pitchFamily="49" charset="0"/>
              </a:rPr>
              <a:t>system&gt; </a:t>
            </a:r>
            <a:r>
              <a:rPr lang="en-US" sz="1600" b="1" dirty="0" smtClean="0">
                <a:latin typeface="Courier New" pitchFamily="49" charset="0"/>
              </a:rPr>
              <a:t>iscsi security add </a:t>
            </a:r>
          </a:p>
          <a:p>
            <a:pPr algn="l"/>
            <a:r>
              <a:rPr lang="en-US" sz="1600" b="1" dirty="0" smtClean="0">
                <a:latin typeface="Courier New" pitchFamily="49" charset="0"/>
              </a:rPr>
              <a:t>  -i iqn.1991-05.com.microsoft:win</a:t>
            </a:r>
          </a:p>
          <a:p>
            <a:pPr algn="l"/>
            <a:r>
              <a:rPr lang="en-US" sz="1600" b="1" dirty="0" smtClean="0">
                <a:latin typeface="Courier New" pitchFamily="49" charset="0"/>
              </a:rPr>
              <a:t>  -s CHAP </a:t>
            </a:r>
          </a:p>
          <a:p>
            <a:pPr algn="l"/>
            <a:r>
              <a:rPr lang="en-US" sz="1600" b="1" dirty="0" smtClean="0">
                <a:latin typeface="Courier New" pitchFamily="49" charset="0"/>
              </a:rPr>
              <a:t>  -n iqn.1991-05.com.microsoft:win</a:t>
            </a:r>
          </a:p>
          <a:p>
            <a:pPr algn="l"/>
            <a:r>
              <a:rPr lang="en-US" sz="1600" b="1" dirty="0" smtClean="0">
                <a:latin typeface="Courier New" pitchFamily="49" charset="0"/>
              </a:rPr>
              <a:t>  -p thisismysecret</a:t>
            </a:r>
          </a:p>
          <a:p>
            <a:pPr algn="l"/>
            <a:r>
              <a:rPr lang="en-US" sz="1600" b="1" dirty="0" smtClean="0">
                <a:latin typeface="Courier New" pitchFamily="49" charset="0"/>
              </a:rPr>
              <a:t>  -o thisismysecret2</a:t>
            </a:r>
          </a:p>
          <a:p>
            <a:pPr algn="l"/>
            <a:r>
              <a:rPr lang="en-US" sz="1600" b="1" dirty="0" smtClean="0">
                <a:latin typeface="Courier New" pitchFamily="49" charset="0"/>
              </a:rPr>
              <a:t>  -m iqn.1991-05.com.microsoft:win</a:t>
            </a:r>
            <a:endParaRPr lang="en-US" sz="1600"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8"/>
          <p:cNvSpPr>
            <a:spLocks noGrp="1" noChangeArrowheads="1"/>
          </p:cNvSpPr>
          <p:nvPr>
            <p:ph type="title" idx="4294967295"/>
          </p:nvPr>
        </p:nvSpPr>
        <p:spPr/>
        <p:txBody>
          <a:bodyPr/>
          <a:lstStyle/>
          <a:p>
            <a:r>
              <a:rPr lang="en-US" dirty="0"/>
              <a:t>Windows/NIC Implementation (Cont.)</a:t>
            </a:r>
          </a:p>
        </p:txBody>
      </p:sp>
      <p:sp>
        <p:nvSpPr>
          <p:cNvPr id="46083" name="Rectangle 9"/>
          <p:cNvSpPr>
            <a:spLocks noGrp="1" noChangeArrowheads="1"/>
          </p:cNvSpPr>
          <p:nvPr>
            <p:ph type="body" idx="4294967295"/>
          </p:nvPr>
        </p:nvSpPr>
        <p:spPr>
          <a:xfrm>
            <a:off x="990600" y="1123950"/>
            <a:ext cx="8153400" cy="5353050"/>
          </a:xfrm>
        </p:spPr>
        <p:txBody>
          <a:bodyPr/>
          <a:lstStyle/>
          <a:p>
            <a:pPr marL="533400" indent="-533400">
              <a:buFont typeface="Wingdings 2" pitchFamily="18" charset="2"/>
              <a:buAutoNum type="arabicPeriod" startAt="6"/>
            </a:pPr>
            <a:r>
              <a:rPr lang="en-US" dirty="0" smtClean="0"/>
              <a:t>Discovered in iSCSI </a:t>
            </a:r>
            <a:r>
              <a:rPr lang="en-US" dirty="0"/>
              <a:t>Initiator Properties </a:t>
            </a:r>
            <a:r>
              <a:rPr lang="en-US" dirty="0" smtClean="0"/>
              <a:t>Dialog</a:t>
            </a:r>
            <a:endParaRPr lang="en-US" dirty="0"/>
          </a:p>
        </p:txBody>
      </p:sp>
      <p:pic>
        <p:nvPicPr>
          <p:cNvPr id="46084" name="Picture 2" descr="C:\a\iSCSIDialog5.bmp"/>
          <p:cNvPicPr>
            <a:picLocks noChangeAspect="1" noChangeArrowheads="1"/>
          </p:cNvPicPr>
          <p:nvPr/>
        </p:nvPicPr>
        <p:blipFill>
          <a:blip r:embed="rId3" cstate="print"/>
          <a:stretch>
            <a:fillRect/>
          </a:stretch>
        </p:blipFill>
        <p:spPr bwMode="auto">
          <a:xfrm>
            <a:off x="1755773" y="1654801"/>
            <a:ext cx="3458484" cy="4877534"/>
          </a:xfrm>
          <a:prstGeom prst="rect">
            <a:avLst/>
          </a:prstGeom>
          <a:noFill/>
          <a:ln w="9525">
            <a:noFill/>
            <a:miter lim="800000"/>
            <a:headEnd/>
            <a:tailEnd/>
          </a:ln>
        </p:spPr>
      </p:pic>
      <p:sp>
        <p:nvSpPr>
          <p:cNvPr id="46085" name="TextBox 5"/>
          <p:cNvSpPr txBox="1">
            <a:spLocks noChangeArrowheads="1"/>
          </p:cNvSpPr>
          <p:nvPr/>
        </p:nvSpPr>
        <p:spPr bwMode="auto">
          <a:xfrm>
            <a:off x="2393575" y="3535135"/>
            <a:ext cx="2118099" cy="707886"/>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a:t>Storage system is discovered</a:t>
            </a:r>
          </a:p>
        </p:txBody>
      </p:sp>
      <p:sp>
        <p:nvSpPr>
          <p:cNvPr id="46089" name="Rectangle 9"/>
          <p:cNvSpPr>
            <a:spLocks noChangeArrowheads="1"/>
          </p:cNvSpPr>
          <p:nvPr/>
        </p:nvSpPr>
        <p:spPr bwMode="auto">
          <a:xfrm>
            <a:off x="1903413" y="3096532"/>
            <a:ext cx="3100387" cy="207963"/>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46090" name="AutoShape 10"/>
          <p:cNvCxnSpPr>
            <a:cxnSpLocks noChangeShapeType="1"/>
            <a:stCxn id="46085" idx="0"/>
            <a:endCxn id="46089" idx="2"/>
          </p:cNvCxnSpPr>
          <p:nvPr/>
        </p:nvCxnSpPr>
        <p:spPr bwMode="auto">
          <a:xfrm rot="5400000" flipH="1" flipV="1">
            <a:off x="3337796" y="3419324"/>
            <a:ext cx="230640" cy="982"/>
          </a:xfrm>
          <a:prstGeom prst="bentConnector3">
            <a:avLst>
              <a:gd name="adj1" fmla="val 50000"/>
            </a:avLst>
          </a:prstGeom>
          <a:noFill/>
          <a:ln w="19050">
            <a:solidFill>
              <a:schemeClr val="hlink"/>
            </a:solidFill>
            <a:miter lim="800000"/>
            <a:headEnd/>
            <a:tailEnd type="triangle" w="med" len="sm"/>
          </a:ln>
          <a:effectLst/>
        </p:spPr>
      </p:cxnSp>
      <p:pic>
        <p:nvPicPr>
          <p:cNvPr id="16" name="Picture 15" descr="e2-14.bmp"/>
          <p:cNvPicPr>
            <a:picLocks noChangeAspect="1"/>
          </p:cNvPicPr>
          <p:nvPr/>
        </p:nvPicPr>
        <p:blipFill>
          <a:blip r:embed="rId4" cstate="print"/>
          <a:stretch>
            <a:fillRect/>
          </a:stretch>
        </p:blipFill>
        <p:spPr>
          <a:xfrm>
            <a:off x="5719763" y="1677186"/>
            <a:ext cx="3119438" cy="4810700"/>
          </a:xfrm>
          <a:prstGeom prst="rect">
            <a:avLst/>
          </a:prstGeom>
        </p:spPr>
      </p:pic>
      <p:sp>
        <p:nvSpPr>
          <p:cNvPr id="17" name="Line 17"/>
          <p:cNvSpPr>
            <a:spLocks noChangeShapeType="1"/>
          </p:cNvSpPr>
          <p:nvPr/>
        </p:nvSpPr>
        <p:spPr bwMode="auto">
          <a:xfrm flipV="1">
            <a:off x="4909458" y="1850572"/>
            <a:ext cx="783772" cy="3124200"/>
          </a:xfrm>
          <a:prstGeom prst="line">
            <a:avLst/>
          </a:prstGeom>
          <a:noFill/>
          <a:ln w="19050">
            <a:solidFill>
              <a:schemeClr val="hlink"/>
            </a:solidFill>
            <a:round/>
            <a:headEnd/>
            <a:tailEnd type="triangle" w="med" len="sm"/>
          </a:ln>
          <a:effectLst/>
        </p:spPr>
        <p:txBody>
          <a:bodyPr/>
          <a:lstStyle/>
          <a:p>
            <a:endParaRPr lang="en-US" dirty="0"/>
          </a:p>
        </p:txBody>
      </p:sp>
      <p:sp>
        <p:nvSpPr>
          <p:cNvPr id="18" name="TextBox 5"/>
          <p:cNvSpPr txBox="1">
            <a:spLocks noChangeArrowheads="1"/>
          </p:cNvSpPr>
          <p:nvPr/>
        </p:nvSpPr>
        <p:spPr bwMode="auto">
          <a:xfrm>
            <a:off x="5889169" y="4275386"/>
            <a:ext cx="2601686" cy="1631216"/>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Both</a:t>
            </a:r>
          </a:p>
          <a:p>
            <a:pPr>
              <a:buClr>
                <a:schemeClr val="accent2"/>
              </a:buClr>
              <a:buFont typeface="Wingdings 2" pitchFamily="18" charset="2"/>
              <a:buNone/>
            </a:pPr>
            <a:r>
              <a:rPr lang="en-US" dirty="0" smtClean="0"/>
              <a:t>target portals </a:t>
            </a:r>
          </a:p>
          <a:p>
            <a:pPr>
              <a:buClr>
                <a:schemeClr val="accent2"/>
              </a:buClr>
              <a:buFont typeface="Wingdings 2" pitchFamily="18" charset="2"/>
              <a:buNone/>
            </a:pPr>
            <a:r>
              <a:rPr lang="en-US" dirty="0" smtClean="0"/>
              <a:t>discovered</a:t>
            </a:r>
          </a:p>
          <a:p>
            <a:pPr>
              <a:buClr>
                <a:schemeClr val="accent2"/>
              </a:buClr>
              <a:buFont typeface="Wingdings 2" pitchFamily="18" charset="2"/>
              <a:buNone/>
            </a:pPr>
            <a:r>
              <a:rPr lang="en-US" dirty="0" smtClean="0"/>
              <a:t>(New in Windows 2008 R2)</a:t>
            </a:r>
            <a:endParaRPr lang="en-US" dirty="0"/>
          </a:p>
        </p:txBody>
      </p:sp>
      <p:sp>
        <p:nvSpPr>
          <p:cNvPr id="19" name="Rectangle 9"/>
          <p:cNvSpPr>
            <a:spLocks noChangeArrowheads="1"/>
          </p:cNvSpPr>
          <p:nvPr/>
        </p:nvSpPr>
        <p:spPr bwMode="auto">
          <a:xfrm>
            <a:off x="5954486" y="2965904"/>
            <a:ext cx="2471057" cy="267153"/>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20" name="AutoShape 10"/>
          <p:cNvCxnSpPr>
            <a:cxnSpLocks noChangeShapeType="1"/>
            <a:stCxn id="18" idx="0"/>
            <a:endCxn id="19" idx="2"/>
          </p:cNvCxnSpPr>
          <p:nvPr/>
        </p:nvCxnSpPr>
        <p:spPr bwMode="auto">
          <a:xfrm rot="5400000" flipH="1" flipV="1">
            <a:off x="6668849" y="3754221"/>
            <a:ext cx="1042329" cy="3"/>
          </a:xfrm>
          <a:prstGeom prst="bentConnector3">
            <a:avLst>
              <a:gd name="adj1" fmla="val 50000"/>
            </a:avLst>
          </a:prstGeom>
          <a:noFill/>
          <a:ln w="19050">
            <a:solidFill>
              <a:schemeClr val="hlink"/>
            </a:solidFill>
            <a:miter lim="800000"/>
            <a:headEnd/>
            <a:tailEnd type="triangle" w="med" len="sm"/>
          </a:ln>
          <a:effectLst/>
        </p:spPr>
      </p:cxn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idx="4294967295"/>
          </p:nvPr>
        </p:nvSpPr>
        <p:spPr/>
        <p:txBody>
          <a:bodyPr/>
          <a:lstStyle/>
          <a:p>
            <a:r>
              <a:rPr lang="en-US" dirty="0"/>
              <a:t>Binding</a:t>
            </a:r>
          </a:p>
        </p:txBody>
      </p:sp>
      <p:sp>
        <p:nvSpPr>
          <p:cNvPr id="47107" name="Content Placeholder 2"/>
          <p:cNvSpPr>
            <a:spLocks noGrp="1"/>
          </p:cNvSpPr>
          <p:nvPr>
            <p:ph idx="4294967295"/>
          </p:nvPr>
        </p:nvSpPr>
        <p:spPr/>
        <p:txBody>
          <a:bodyPr/>
          <a:lstStyle/>
          <a:p>
            <a:r>
              <a:rPr lang="en-US" dirty="0"/>
              <a:t>iSCSI binding or logging on is the process of creating a session between an initiator and a target</a:t>
            </a:r>
          </a:p>
          <a:p>
            <a:r>
              <a:rPr lang="en-US" dirty="0"/>
              <a:t>Persistent binding ensures that an initiator binds to a target after a reboot of the initiator OS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Documents and Settings\curtisb\Desktop\SAN Implemetation Workshop\Images\e2-15.bmp"/>
          <p:cNvPicPr>
            <a:picLocks noChangeAspect="1" noChangeArrowheads="1"/>
          </p:cNvPicPr>
          <p:nvPr/>
        </p:nvPicPr>
        <p:blipFill>
          <a:blip r:embed="rId3" cstate="print"/>
          <a:srcRect/>
          <a:stretch>
            <a:fillRect/>
          </a:stretch>
        </p:blipFill>
        <p:spPr bwMode="auto">
          <a:xfrm>
            <a:off x="3846936" y="3166688"/>
            <a:ext cx="3701371" cy="1868481"/>
          </a:xfrm>
          <a:prstGeom prst="rect">
            <a:avLst/>
          </a:prstGeom>
          <a:noFill/>
        </p:spPr>
      </p:pic>
      <p:pic>
        <p:nvPicPr>
          <p:cNvPr id="16" name="Picture 2" descr="C:\a\iSCSIDialog5.bmp"/>
          <p:cNvPicPr>
            <a:picLocks noChangeAspect="1" noChangeArrowheads="1"/>
          </p:cNvPicPr>
          <p:nvPr/>
        </p:nvPicPr>
        <p:blipFill>
          <a:blip r:embed="rId4" cstate="print"/>
          <a:stretch>
            <a:fillRect/>
          </a:stretch>
        </p:blipFill>
        <p:spPr bwMode="auto">
          <a:xfrm>
            <a:off x="257823" y="1618589"/>
            <a:ext cx="3458484" cy="4877534"/>
          </a:xfrm>
          <a:prstGeom prst="rect">
            <a:avLst/>
          </a:prstGeom>
          <a:noFill/>
          <a:ln w="9525">
            <a:noFill/>
            <a:miter lim="800000"/>
            <a:headEnd/>
            <a:tailEnd/>
          </a:ln>
        </p:spPr>
      </p:pic>
      <p:sp>
        <p:nvSpPr>
          <p:cNvPr id="48130" name="Title 1"/>
          <p:cNvSpPr>
            <a:spLocks noGrp="1"/>
          </p:cNvSpPr>
          <p:nvPr>
            <p:ph type="title" idx="4294967295"/>
          </p:nvPr>
        </p:nvSpPr>
        <p:spPr/>
        <p:txBody>
          <a:bodyPr/>
          <a:lstStyle/>
          <a:p>
            <a:r>
              <a:rPr lang="en-US" dirty="0"/>
              <a:t>Windows/NIC Implementation (Cont.)</a:t>
            </a:r>
          </a:p>
        </p:txBody>
      </p:sp>
      <p:sp>
        <p:nvSpPr>
          <p:cNvPr id="48131" name="Content Placeholder 2"/>
          <p:cNvSpPr>
            <a:spLocks noGrp="1"/>
          </p:cNvSpPr>
          <p:nvPr>
            <p:ph idx="4294967295"/>
          </p:nvPr>
        </p:nvSpPr>
        <p:spPr/>
        <p:txBody>
          <a:bodyPr/>
          <a:lstStyle/>
          <a:p>
            <a:r>
              <a:rPr lang="en-US" dirty="0" smtClean="0"/>
              <a:t>Targets in the iSCSI </a:t>
            </a:r>
            <a:r>
              <a:rPr lang="en-US" dirty="0"/>
              <a:t>Initiator Properties </a:t>
            </a:r>
            <a:r>
              <a:rPr lang="en-US" dirty="0" smtClean="0"/>
              <a:t>Dialog</a:t>
            </a:r>
            <a:endParaRPr lang="en-US" dirty="0"/>
          </a:p>
          <a:p>
            <a:endParaRPr lang="en-US" dirty="0"/>
          </a:p>
        </p:txBody>
      </p:sp>
      <p:sp>
        <p:nvSpPr>
          <p:cNvPr id="48133" name="TextBox 5"/>
          <p:cNvSpPr txBox="1">
            <a:spLocks noChangeArrowheads="1"/>
          </p:cNvSpPr>
          <p:nvPr/>
        </p:nvSpPr>
        <p:spPr bwMode="auto">
          <a:xfrm>
            <a:off x="3938290" y="2173588"/>
            <a:ext cx="2004826" cy="707886"/>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a:t>Storage system is discovered</a:t>
            </a:r>
          </a:p>
        </p:txBody>
      </p:sp>
      <p:sp>
        <p:nvSpPr>
          <p:cNvPr id="48135" name="TextBox 8"/>
          <p:cNvSpPr txBox="1">
            <a:spLocks noChangeArrowheads="1"/>
          </p:cNvSpPr>
          <p:nvPr/>
        </p:nvSpPr>
        <p:spPr bwMode="auto">
          <a:xfrm>
            <a:off x="1133964" y="3392562"/>
            <a:ext cx="1660899" cy="707886"/>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a:t>Click here to connect</a:t>
            </a:r>
          </a:p>
        </p:txBody>
      </p:sp>
      <p:sp>
        <p:nvSpPr>
          <p:cNvPr id="48139" name="TextBox 13"/>
          <p:cNvSpPr txBox="1">
            <a:spLocks noChangeArrowheads="1"/>
          </p:cNvSpPr>
          <p:nvPr/>
        </p:nvSpPr>
        <p:spPr bwMode="auto">
          <a:xfrm>
            <a:off x="4714591" y="5320013"/>
            <a:ext cx="2931459" cy="1015663"/>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a:t>To change the </a:t>
            </a:r>
            <a:r>
              <a:rPr lang="en-US" dirty="0" smtClean="0"/>
              <a:t>interface that is used with which to connect</a:t>
            </a:r>
            <a:endParaRPr lang="en-US" dirty="0"/>
          </a:p>
        </p:txBody>
      </p:sp>
      <p:sp>
        <p:nvSpPr>
          <p:cNvPr id="48142" name="Rectangle 14"/>
          <p:cNvSpPr>
            <a:spLocks noChangeArrowheads="1"/>
          </p:cNvSpPr>
          <p:nvPr/>
        </p:nvSpPr>
        <p:spPr bwMode="auto">
          <a:xfrm>
            <a:off x="2661754" y="4243462"/>
            <a:ext cx="923925" cy="269875"/>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48143" name="AutoShape 15"/>
          <p:cNvCxnSpPr>
            <a:cxnSpLocks noChangeShapeType="1"/>
          </p:cNvCxnSpPr>
          <p:nvPr/>
        </p:nvCxnSpPr>
        <p:spPr bwMode="auto">
          <a:xfrm>
            <a:off x="2518882" y="3947962"/>
            <a:ext cx="402768" cy="250369"/>
          </a:xfrm>
          <a:prstGeom prst="straightConnector1">
            <a:avLst/>
          </a:prstGeom>
          <a:noFill/>
          <a:ln w="19050">
            <a:solidFill>
              <a:schemeClr val="hlink"/>
            </a:solidFill>
            <a:round/>
            <a:headEnd/>
            <a:tailEnd type="triangle" w="med" len="sm"/>
          </a:ln>
          <a:effectLst/>
        </p:spPr>
      </p:cxnSp>
      <p:sp>
        <p:nvSpPr>
          <p:cNvPr id="48144" name="Rectangle 16"/>
          <p:cNvSpPr>
            <a:spLocks noChangeArrowheads="1"/>
          </p:cNvSpPr>
          <p:nvPr/>
        </p:nvSpPr>
        <p:spPr bwMode="auto">
          <a:xfrm>
            <a:off x="427915" y="3057145"/>
            <a:ext cx="3073400" cy="207963"/>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sp>
        <p:nvSpPr>
          <p:cNvPr id="48145" name="Rectangle 17"/>
          <p:cNvSpPr>
            <a:spLocks noChangeArrowheads="1"/>
          </p:cNvSpPr>
          <p:nvPr/>
        </p:nvSpPr>
        <p:spPr bwMode="auto">
          <a:xfrm>
            <a:off x="3910663" y="4618791"/>
            <a:ext cx="712787" cy="269875"/>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48146" name="AutoShape 18"/>
          <p:cNvCxnSpPr>
            <a:cxnSpLocks noChangeShapeType="1"/>
            <a:stCxn id="48133" idx="1"/>
            <a:endCxn id="48144" idx="0"/>
          </p:cNvCxnSpPr>
          <p:nvPr/>
        </p:nvCxnSpPr>
        <p:spPr bwMode="auto">
          <a:xfrm rot="10800000" flipV="1">
            <a:off x="1964616" y="2527531"/>
            <a:ext cx="1973675" cy="529614"/>
          </a:xfrm>
          <a:prstGeom prst="bentConnector2">
            <a:avLst/>
          </a:prstGeom>
          <a:noFill/>
          <a:ln w="19050">
            <a:solidFill>
              <a:schemeClr val="hlink"/>
            </a:solidFill>
            <a:miter lim="800000"/>
            <a:headEnd/>
            <a:tailEnd type="triangle" w="med" len="sm"/>
          </a:ln>
          <a:effectLst/>
        </p:spPr>
      </p:cxnSp>
      <p:cxnSp>
        <p:nvCxnSpPr>
          <p:cNvPr id="48147" name="AutoShape 19"/>
          <p:cNvCxnSpPr>
            <a:cxnSpLocks noChangeShapeType="1"/>
            <a:stCxn id="48139" idx="1"/>
            <a:endCxn id="48145" idx="2"/>
          </p:cNvCxnSpPr>
          <p:nvPr/>
        </p:nvCxnSpPr>
        <p:spPr bwMode="auto">
          <a:xfrm rot="10800000">
            <a:off x="4267057" y="4888667"/>
            <a:ext cx="447534" cy="939179"/>
          </a:xfrm>
          <a:prstGeom prst="bentConnector2">
            <a:avLst/>
          </a:prstGeom>
          <a:noFill/>
          <a:ln w="19050">
            <a:solidFill>
              <a:schemeClr val="hlink"/>
            </a:solidFill>
            <a:miter lim="800000"/>
            <a:headEnd/>
            <a:tailEnd type="triangle" w="med" len="sm"/>
          </a:ln>
          <a:effectLst/>
        </p:spPr>
      </p:cxnSp>
      <p:cxnSp>
        <p:nvCxnSpPr>
          <p:cNvPr id="24" name="AutoShape 15"/>
          <p:cNvCxnSpPr>
            <a:cxnSpLocks noChangeShapeType="1"/>
            <a:endCxn id="4098" idx="1"/>
          </p:cNvCxnSpPr>
          <p:nvPr/>
        </p:nvCxnSpPr>
        <p:spPr bwMode="auto">
          <a:xfrm flipV="1">
            <a:off x="3400621" y="4100929"/>
            <a:ext cx="446315" cy="282460"/>
          </a:xfrm>
          <a:prstGeom prst="straightConnector1">
            <a:avLst/>
          </a:prstGeom>
          <a:noFill/>
          <a:ln w="19050">
            <a:solidFill>
              <a:schemeClr val="hlink"/>
            </a:solidFill>
            <a:round/>
            <a:headEnd/>
            <a:tailEnd type="triangle" w="med" len="sm"/>
          </a:ln>
          <a:effectLst/>
        </p:spPr>
      </p:cxnSp>
      <p:sp>
        <p:nvSpPr>
          <p:cNvPr id="19" name="Rectangle 17"/>
          <p:cNvSpPr>
            <a:spLocks noChangeArrowheads="1"/>
          </p:cNvSpPr>
          <p:nvPr/>
        </p:nvSpPr>
        <p:spPr bwMode="auto">
          <a:xfrm>
            <a:off x="3903980" y="3870769"/>
            <a:ext cx="157018" cy="166255"/>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sp>
        <p:nvSpPr>
          <p:cNvPr id="20" name="Rectangle 17"/>
          <p:cNvSpPr>
            <a:spLocks noChangeArrowheads="1"/>
          </p:cNvSpPr>
          <p:nvPr/>
        </p:nvSpPr>
        <p:spPr bwMode="auto">
          <a:xfrm>
            <a:off x="3901209" y="4366762"/>
            <a:ext cx="157018" cy="166255"/>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sp>
        <p:nvSpPr>
          <p:cNvPr id="21" name="TextBox 20"/>
          <p:cNvSpPr txBox="1"/>
          <p:nvPr/>
        </p:nvSpPr>
        <p:spPr>
          <a:xfrm>
            <a:off x="7829293" y="2274498"/>
            <a:ext cx="1260389" cy="1323439"/>
          </a:xfrm>
          <a:prstGeom prst="rect">
            <a:avLst/>
          </a:prstGeom>
          <a:noFill/>
        </p:spPr>
        <p:txBody>
          <a:bodyPr wrap="square" rtlCol="0">
            <a:spAutoFit/>
          </a:bodyPr>
          <a:lstStyle/>
          <a:p>
            <a:r>
              <a:rPr lang="en-US" dirty="0" smtClean="0"/>
              <a:t>Best practice:</a:t>
            </a:r>
          </a:p>
          <a:p>
            <a:r>
              <a:rPr lang="en-US" dirty="0" smtClean="0"/>
              <a:t>check</a:t>
            </a:r>
          </a:p>
          <a:p>
            <a:r>
              <a:rPr lang="en-US" dirty="0" smtClean="0"/>
              <a:t>both</a:t>
            </a:r>
          </a:p>
        </p:txBody>
      </p:sp>
      <p:cxnSp>
        <p:nvCxnSpPr>
          <p:cNvPr id="22" name="AutoShape 18"/>
          <p:cNvCxnSpPr>
            <a:cxnSpLocks noChangeShapeType="1"/>
            <a:stCxn id="21" idx="1"/>
            <a:endCxn id="19" idx="0"/>
          </p:cNvCxnSpPr>
          <p:nvPr/>
        </p:nvCxnSpPr>
        <p:spPr bwMode="auto">
          <a:xfrm rot="10800000" flipV="1">
            <a:off x="3982489" y="2936217"/>
            <a:ext cx="3846804" cy="934551"/>
          </a:xfrm>
          <a:prstGeom prst="bentConnector2">
            <a:avLst/>
          </a:prstGeom>
          <a:noFill/>
          <a:ln w="19050">
            <a:solidFill>
              <a:schemeClr val="hlink"/>
            </a:solidFill>
            <a:miter lim="800000"/>
            <a:headEnd/>
            <a:tailEnd type="triangle" w="med" len="sm"/>
          </a:ln>
          <a:effectLst/>
        </p:spPr>
      </p:cxnSp>
      <p:cxnSp>
        <p:nvCxnSpPr>
          <p:cNvPr id="26" name="AutoShape 18"/>
          <p:cNvCxnSpPr>
            <a:cxnSpLocks noChangeShapeType="1"/>
            <a:stCxn id="21" idx="2"/>
            <a:endCxn id="20" idx="0"/>
          </p:cNvCxnSpPr>
          <p:nvPr/>
        </p:nvCxnSpPr>
        <p:spPr bwMode="auto">
          <a:xfrm rot="5400000">
            <a:off x="5835191" y="1742464"/>
            <a:ext cx="768825" cy="4479770"/>
          </a:xfrm>
          <a:prstGeom prst="bentConnector3">
            <a:avLst>
              <a:gd name="adj1" fmla="val 82972"/>
            </a:avLst>
          </a:prstGeom>
          <a:noFill/>
          <a:ln w="19050">
            <a:solidFill>
              <a:schemeClr val="hlink"/>
            </a:solidFill>
            <a:miter lim="800000"/>
            <a:headEnd/>
            <a:tailEnd type="triangle" w="med" len="sm"/>
          </a:ln>
          <a:effectLst/>
        </p:spPr>
      </p:cxn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idx="4294967295"/>
          </p:nvPr>
        </p:nvSpPr>
        <p:spPr/>
        <p:txBody>
          <a:bodyPr/>
          <a:lstStyle/>
          <a:p>
            <a:r>
              <a:rPr lang="en-US" dirty="0"/>
              <a:t>Windows/NIC Implementation (Cont.)</a:t>
            </a:r>
          </a:p>
        </p:txBody>
      </p:sp>
      <p:sp>
        <p:nvSpPr>
          <p:cNvPr id="49155" name="Content Placeholder 2"/>
          <p:cNvSpPr>
            <a:spLocks noGrp="1"/>
          </p:cNvSpPr>
          <p:nvPr>
            <p:ph idx="4294967295"/>
          </p:nvPr>
        </p:nvSpPr>
        <p:spPr/>
        <p:txBody>
          <a:bodyPr/>
          <a:lstStyle/>
          <a:p>
            <a:r>
              <a:rPr lang="en-US" dirty="0" smtClean="0"/>
              <a:t>Connection in iSCSI </a:t>
            </a:r>
            <a:r>
              <a:rPr lang="en-US" dirty="0"/>
              <a:t>Initiator Properties </a:t>
            </a:r>
            <a:r>
              <a:rPr lang="en-US" dirty="0" smtClean="0"/>
              <a:t>Dialog</a:t>
            </a:r>
            <a:endParaRPr lang="en-US" dirty="0"/>
          </a:p>
        </p:txBody>
      </p:sp>
      <p:sp>
        <p:nvSpPr>
          <p:cNvPr id="6" name="Rectangle 5"/>
          <p:cNvSpPr/>
          <p:nvPr/>
        </p:nvSpPr>
        <p:spPr>
          <a:xfrm>
            <a:off x="3671047" y="1960843"/>
            <a:ext cx="5472953" cy="2246769"/>
          </a:xfrm>
          <a:prstGeom prst="rect">
            <a:avLst/>
          </a:prstGeom>
        </p:spPr>
        <p:txBody>
          <a:bodyPr wrap="square">
            <a:spAutoFit/>
          </a:bodyPr>
          <a:lstStyle/>
          <a:p>
            <a:pPr algn="l">
              <a:buClr>
                <a:schemeClr val="accent2"/>
              </a:buClr>
              <a:buFont typeface="Wingdings 2" pitchFamily="18" charset="2"/>
              <a:buNone/>
            </a:pPr>
            <a:r>
              <a:rPr lang="en-US" dirty="0">
                <a:cs typeface="Courier New" pitchFamily="49" charset="0"/>
              </a:rPr>
              <a:t>NOTE:  </a:t>
            </a:r>
            <a:r>
              <a:rPr lang="en-US" dirty="0" smtClean="0">
                <a:cs typeface="Courier New" pitchFamily="49" charset="0"/>
              </a:rPr>
              <a:t>Console </a:t>
            </a:r>
            <a:r>
              <a:rPr lang="en-US" dirty="0">
                <a:cs typeface="Courier New" pitchFamily="49" charset="0"/>
              </a:rPr>
              <a:t>message appears</a:t>
            </a:r>
          </a:p>
          <a:p>
            <a:pPr algn="l">
              <a:buClr>
                <a:schemeClr val="accent2"/>
              </a:buClr>
              <a:buFont typeface="Wingdings 2" pitchFamily="18" charset="2"/>
              <a:buNone/>
            </a:pPr>
            <a:endParaRPr lang="en-US" dirty="0">
              <a:solidFill>
                <a:schemeClr val="tx2"/>
              </a:solidFill>
              <a:cs typeface="Courier New" pitchFamily="49" charset="0"/>
            </a:endParaRPr>
          </a:p>
          <a:p>
            <a:pPr algn="l">
              <a:buClr>
                <a:schemeClr val="accent2"/>
              </a:buClr>
              <a:buFont typeface="Wingdings 2" pitchFamily="18" charset="2"/>
              <a:buNone/>
            </a:pPr>
            <a:r>
              <a:rPr lang="en-US" dirty="0">
                <a:latin typeface="Courier New" pitchFamily="49" charset="0"/>
                <a:cs typeface="Courier New" pitchFamily="49" charset="0"/>
              </a:rPr>
              <a:t>[</a:t>
            </a:r>
            <a:r>
              <a:rPr lang="en-US" dirty="0" smtClean="0">
                <a:latin typeface="Courier New" pitchFamily="49" charset="0"/>
                <a:cs typeface="Courier New" pitchFamily="49" charset="0"/>
              </a:rPr>
              <a:t>system: </a:t>
            </a:r>
            <a:r>
              <a:rPr lang="en-US" dirty="0">
                <a:latin typeface="Courier New" pitchFamily="49" charset="0"/>
                <a:cs typeface="Courier New" pitchFamily="49" charset="0"/>
              </a:rPr>
              <a:t>iscsi.notice:notice]: ISCSI: New session from initiator </a:t>
            </a:r>
            <a:r>
              <a:rPr lang="en-US" dirty="0" smtClean="0">
                <a:latin typeface="Courier New" pitchFamily="49" charset="0"/>
                <a:cs typeface="Courier New" pitchFamily="49" charset="0"/>
              </a:rPr>
              <a:t>iqn.1991-05.com.microsoft:dev05s2.</a:t>
            </a:r>
            <a:br>
              <a:rPr lang="en-US" dirty="0" smtClean="0">
                <a:latin typeface="Courier New" pitchFamily="49" charset="0"/>
                <a:cs typeface="Courier New" pitchFamily="49" charset="0"/>
              </a:rPr>
            </a:br>
            <a:r>
              <a:rPr lang="en-US" dirty="0" smtClean="0">
                <a:latin typeface="Courier New" pitchFamily="49" charset="0"/>
                <a:cs typeface="Courier New" pitchFamily="49" charset="0"/>
              </a:rPr>
              <a:t>development.netappu.com </a:t>
            </a:r>
            <a:r>
              <a:rPr lang="en-US" dirty="0">
                <a:latin typeface="Courier New" pitchFamily="49" charset="0"/>
                <a:cs typeface="Courier New" pitchFamily="49" charset="0"/>
              </a:rPr>
              <a:t>at IP </a:t>
            </a:r>
            <a:r>
              <a:rPr lang="en-US" dirty="0" smtClean="0">
                <a:latin typeface="Courier New" pitchFamily="49" charset="0"/>
                <a:cs typeface="Courier New" pitchFamily="49" charset="0"/>
              </a:rPr>
              <a:t>addr 10.254.144.75</a:t>
            </a:r>
            <a:endParaRPr lang="en-US" dirty="0">
              <a:latin typeface="Courier New" pitchFamily="49" charset="0"/>
              <a:cs typeface="Courier New" pitchFamily="49" charset="0"/>
            </a:endParaRPr>
          </a:p>
        </p:txBody>
      </p:sp>
      <p:pic>
        <p:nvPicPr>
          <p:cNvPr id="8" name="Picture 2" descr="C:\Documents and Settings\curtisb\Desktop\SAN Implemetation Workshop\Images\e2-17.bmp"/>
          <p:cNvPicPr>
            <a:picLocks noChangeAspect="1" noChangeArrowheads="1"/>
          </p:cNvPicPr>
          <p:nvPr/>
        </p:nvPicPr>
        <p:blipFill>
          <a:blip r:embed="rId3" cstate="print"/>
          <a:srcRect/>
          <a:stretch>
            <a:fillRect/>
          </a:stretch>
        </p:blipFill>
        <p:spPr bwMode="auto">
          <a:xfrm>
            <a:off x="240564" y="1624481"/>
            <a:ext cx="3464719" cy="4886325"/>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Documents and Settings\curtisb\Desktop\SAN Implemetation Workshop\Images\e2-20.bmp"/>
          <p:cNvPicPr>
            <a:picLocks noChangeAspect="1" noChangeArrowheads="1"/>
          </p:cNvPicPr>
          <p:nvPr/>
        </p:nvPicPr>
        <p:blipFill>
          <a:blip r:embed="rId3" cstate="print"/>
          <a:srcRect/>
          <a:stretch>
            <a:fillRect/>
          </a:stretch>
        </p:blipFill>
        <p:spPr bwMode="auto">
          <a:xfrm>
            <a:off x="5512721" y="1632630"/>
            <a:ext cx="3162300" cy="4876800"/>
          </a:xfrm>
          <a:prstGeom prst="rect">
            <a:avLst/>
          </a:prstGeom>
          <a:noFill/>
        </p:spPr>
      </p:pic>
      <p:pic>
        <p:nvPicPr>
          <p:cNvPr id="14" name="Picture 2" descr="C:\Documents and Settings\curtisb\Desktop\SAN Implemetation Workshop\Images\e2-17.bmp"/>
          <p:cNvPicPr>
            <a:picLocks noChangeAspect="1" noChangeArrowheads="1"/>
          </p:cNvPicPr>
          <p:nvPr/>
        </p:nvPicPr>
        <p:blipFill>
          <a:blip r:embed="rId4" cstate="print"/>
          <a:srcRect/>
          <a:stretch>
            <a:fillRect/>
          </a:stretch>
        </p:blipFill>
        <p:spPr bwMode="auto">
          <a:xfrm>
            <a:off x="1518380" y="1589312"/>
            <a:ext cx="3464719" cy="4886325"/>
          </a:xfrm>
          <a:prstGeom prst="rect">
            <a:avLst/>
          </a:prstGeom>
          <a:noFill/>
        </p:spPr>
      </p:pic>
      <p:sp>
        <p:nvSpPr>
          <p:cNvPr id="50178" name="Title 1"/>
          <p:cNvSpPr>
            <a:spLocks noGrp="1"/>
          </p:cNvSpPr>
          <p:nvPr>
            <p:ph type="title" idx="4294967295"/>
          </p:nvPr>
        </p:nvSpPr>
        <p:spPr/>
        <p:txBody>
          <a:bodyPr/>
          <a:lstStyle/>
          <a:p>
            <a:r>
              <a:rPr lang="en-US" dirty="0"/>
              <a:t>Windows/NIC Implementation (Cont.)</a:t>
            </a:r>
          </a:p>
        </p:txBody>
      </p:sp>
      <p:sp>
        <p:nvSpPr>
          <p:cNvPr id="50179" name="Content Placeholder 2"/>
          <p:cNvSpPr>
            <a:spLocks noGrp="1"/>
          </p:cNvSpPr>
          <p:nvPr>
            <p:ph idx="4294967295"/>
          </p:nvPr>
        </p:nvSpPr>
        <p:spPr/>
        <p:txBody>
          <a:bodyPr/>
          <a:lstStyle/>
          <a:p>
            <a:r>
              <a:rPr lang="en-US" dirty="0" smtClean="0"/>
              <a:t>Disconnect in iSCSI </a:t>
            </a:r>
            <a:r>
              <a:rPr lang="en-US" dirty="0"/>
              <a:t>Initiator Properties </a:t>
            </a:r>
            <a:r>
              <a:rPr lang="en-US" dirty="0" smtClean="0"/>
              <a:t>Dialog</a:t>
            </a:r>
            <a:endParaRPr lang="en-US" dirty="0"/>
          </a:p>
          <a:p>
            <a:endParaRPr lang="en-US" dirty="0"/>
          </a:p>
        </p:txBody>
      </p:sp>
      <p:sp>
        <p:nvSpPr>
          <p:cNvPr id="50183" name="TextBox 9"/>
          <p:cNvSpPr txBox="1">
            <a:spLocks noChangeArrowheads="1"/>
          </p:cNvSpPr>
          <p:nvPr/>
        </p:nvSpPr>
        <p:spPr bwMode="auto">
          <a:xfrm>
            <a:off x="6742109" y="2553701"/>
            <a:ext cx="1824956" cy="707886"/>
          </a:xfrm>
          <a:prstGeom prst="rect">
            <a:avLst/>
          </a:prstGeom>
          <a:noFill/>
          <a:ln w="9525">
            <a:noFill/>
            <a:miter lim="800000"/>
            <a:headEnd/>
            <a:tailEnd/>
          </a:ln>
        </p:spPr>
        <p:txBody>
          <a:bodyPr wrap="square">
            <a:spAutoFit/>
          </a:bodyPr>
          <a:lstStyle/>
          <a:p>
            <a:pPr algn="l">
              <a:buClr>
                <a:schemeClr val="accent2"/>
              </a:buClr>
              <a:buFont typeface="Wingdings 2" pitchFamily="18" charset="2"/>
              <a:buNone/>
            </a:pPr>
            <a:r>
              <a:rPr lang="en-US" dirty="0"/>
              <a:t>Select session and click</a:t>
            </a:r>
          </a:p>
        </p:txBody>
      </p:sp>
      <p:sp>
        <p:nvSpPr>
          <p:cNvPr id="50188" name="Rectangle 12"/>
          <p:cNvSpPr>
            <a:spLocks noChangeArrowheads="1"/>
          </p:cNvSpPr>
          <p:nvPr/>
        </p:nvSpPr>
        <p:spPr bwMode="auto">
          <a:xfrm>
            <a:off x="7685328" y="3472542"/>
            <a:ext cx="827316" cy="217714"/>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50190" name="AutoShape 14"/>
          <p:cNvCxnSpPr>
            <a:cxnSpLocks noChangeShapeType="1"/>
            <a:stCxn id="50183" idx="3"/>
            <a:endCxn id="50188" idx="3"/>
          </p:cNvCxnSpPr>
          <p:nvPr/>
        </p:nvCxnSpPr>
        <p:spPr bwMode="auto">
          <a:xfrm flipH="1">
            <a:off x="8512644" y="2907644"/>
            <a:ext cx="54421" cy="673755"/>
          </a:xfrm>
          <a:prstGeom prst="bentConnector3">
            <a:avLst>
              <a:gd name="adj1" fmla="val -420058"/>
            </a:avLst>
          </a:prstGeom>
          <a:noFill/>
          <a:ln w="19050">
            <a:solidFill>
              <a:schemeClr val="hlink"/>
            </a:solidFill>
            <a:miter lim="800000"/>
            <a:headEnd/>
            <a:tailEnd type="triangle" w="med" len="sm"/>
          </a:ln>
          <a:effectLst/>
        </p:spPr>
      </p:cxnSp>
      <p:sp>
        <p:nvSpPr>
          <p:cNvPr id="50191" name="Rectangle 15"/>
          <p:cNvSpPr>
            <a:spLocks noChangeArrowheads="1"/>
          </p:cNvSpPr>
          <p:nvPr/>
        </p:nvSpPr>
        <p:spPr bwMode="auto">
          <a:xfrm>
            <a:off x="5703222" y="2350860"/>
            <a:ext cx="1688192" cy="207282"/>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50192" name="AutoShape 16"/>
          <p:cNvCxnSpPr>
            <a:cxnSpLocks noChangeShapeType="1"/>
            <a:stCxn id="50183" idx="1"/>
            <a:endCxn id="50191" idx="2"/>
          </p:cNvCxnSpPr>
          <p:nvPr/>
        </p:nvCxnSpPr>
        <p:spPr bwMode="auto">
          <a:xfrm rot="10800000">
            <a:off x="6547319" y="2558142"/>
            <a:ext cx="194791" cy="349502"/>
          </a:xfrm>
          <a:prstGeom prst="bentConnector2">
            <a:avLst/>
          </a:prstGeom>
          <a:noFill/>
          <a:ln w="19050">
            <a:solidFill>
              <a:schemeClr val="hlink"/>
            </a:solidFill>
            <a:miter lim="800000"/>
            <a:headEnd/>
            <a:tailEnd type="triangle" w="med" len="sm"/>
          </a:ln>
          <a:effectLst/>
        </p:spPr>
      </p:cxnSp>
      <p:sp>
        <p:nvSpPr>
          <p:cNvPr id="18" name="Rectangle 12"/>
          <p:cNvSpPr>
            <a:spLocks noChangeArrowheads="1"/>
          </p:cNvSpPr>
          <p:nvPr/>
        </p:nvSpPr>
        <p:spPr bwMode="auto">
          <a:xfrm>
            <a:off x="3984185" y="4797911"/>
            <a:ext cx="838200" cy="231290"/>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sp>
        <p:nvSpPr>
          <p:cNvPr id="19" name="TextBox 9"/>
          <p:cNvSpPr txBox="1">
            <a:spLocks noChangeArrowheads="1"/>
          </p:cNvSpPr>
          <p:nvPr/>
        </p:nvSpPr>
        <p:spPr bwMode="auto">
          <a:xfrm>
            <a:off x="1850585" y="3228615"/>
            <a:ext cx="2873828" cy="1015663"/>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To disconnect all</a:t>
            </a:r>
          </a:p>
          <a:p>
            <a:pPr>
              <a:buClr>
                <a:schemeClr val="accent2"/>
              </a:buClr>
              <a:buFont typeface="Wingdings 2" pitchFamily="18" charset="2"/>
              <a:buNone/>
            </a:pPr>
            <a:r>
              <a:rPr lang="en-US" dirty="0" smtClean="0"/>
              <a:t>session for </a:t>
            </a:r>
            <a:br>
              <a:rPr lang="en-US" dirty="0" smtClean="0"/>
            </a:br>
            <a:r>
              <a:rPr lang="en-US" dirty="0" smtClean="0"/>
              <a:t>particular target</a:t>
            </a:r>
            <a:endParaRPr lang="en-US" dirty="0"/>
          </a:p>
        </p:txBody>
      </p:sp>
      <p:cxnSp>
        <p:nvCxnSpPr>
          <p:cNvPr id="20" name="AutoShape 15"/>
          <p:cNvCxnSpPr>
            <a:cxnSpLocks noChangeShapeType="1"/>
          </p:cNvCxnSpPr>
          <p:nvPr/>
        </p:nvCxnSpPr>
        <p:spPr bwMode="auto">
          <a:xfrm rot="16200000" flipH="1">
            <a:off x="3728756" y="4218599"/>
            <a:ext cx="272142" cy="261257"/>
          </a:xfrm>
          <a:prstGeom prst="straightConnector1">
            <a:avLst/>
          </a:prstGeom>
          <a:noFill/>
          <a:ln w="19050">
            <a:solidFill>
              <a:schemeClr val="hlink"/>
            </a:solidFill>
            <a:round/>
            <a:headEnd/>
            <a:tailEnd type="triangle" w="med" len="sm"/>
          </a:ln>
          <a:effectLst/>
        </p:spPr>
      </p:cxnSp>
      <p:cxnSp>
        <p:nvCxnSpPr>
          <p:cNvPr id="40" name="AutoShape 15"/>
          <p:cNvCxnSpPr>
            <a:cxnSpLocks noChangeShapeType="1"/>
            <a:stCxn id="18" idx="3"/>
            <a:endCxn id="6146" idx="1"/>
          </p:cNvCxnSpPr>
          <p:nvPr/>
        </p:nvCxnSpPr>
        <p:spPr bwMode="auto">
          <a:xfrm flipV="1">
            <a:off x="4822385" y="4071030"/>
            <a:ext cx="690336" cy="842526"/>
          </a:xfrm>
          <a:prstGeom prst="straightConnector1">
            <a:avLst/>
          </a:prstGeom>
          <a:noFill/>
          <a:ln w="19050">
            <a:solidFill>
              <a:schemeClr val="hlink"/>
            </a:solidFill>
            <a:round/>
            <a:headEnd/>
            <a:tailEnd type="triangle" w="med" len="sm"/>
          </a:ln>
          <a:effectLst/>
        </p:spPr>
      </p:cxnSp>
      <p:sp>
        <p:nvSpPr>
          <p:cNvPr id="44" name="TextBox 5"/>
          <p:cNvSpPr txBox="1">
            <a:spLocks noChangeArrowheads="1"/>
          </p:cNvSpPr>
          <p:nvPr/>
        </p:nvSpPr>
        <p:spPr bwMode="auto">
          <a:xfrm>
            <a:off x="203202" y="3508704"/>
            <a:ext cx="1426829" cy="400110"/>
          </a:xfrm>
          <a:prstGeom prst="rect">
            <a:avLst/>
          </a:prstGeom>
          <a:noFill/>
          <a:ln w="9525">
            <a:noFill/>
            <a:miter lim="800000"/>
            <a:headEnd/>
            <a:tailEnd/>
          </a:ln>
        </p:spPr>
        <p:txBody>
          <a:bodyPr wrap="square">
            <a:spAutoFit/>
          </a:bodyPr>
          <a:lstStyle/>
          <a:p>
            <a:pPr algn="l">
              <a:buClr>
                <a:schemeClr val="accent2"/>
              </a:buClr>
              <a:buFont typeface="Wingdings 2" pitchFamily="18" charset="2"/>
              <a:buNone/>
            </a:pPr>
            <a:r>
              <a:rPr lang="en-US" dirty="0" smtClean="0"/>
              <a:t>Select first</a:t>
            </a:r>
            <a:endParaRPr lang="en-US" dirty="0"/>
          </a:p>
        </p:txBody>
      </p:sp>
      <p:cxnSp>
        <p:nvCxnSpPr>
          <p:cNvPr id="45" name="AutoShape 14"/>
          <p:cNvCxnSpPr>
            <a:cxnSpLocks noChangeShapeType="1"/>
            <a:stCxn id="44" idx="0"/>
          </p:cNvCxnSpPr>
          <p:nvPr/>
        </p:nvCxnSpPr>
        <p:spPr bwMode="auto">
          <a:xfrm rot="5400000" flipH="1" flipV="1">
            <a:off x="1098824" y="2963769"/>
            <a:ext cx="362728" cy="727143"/>
          </a:xfrm>
          <a:prstGeom prst="bentConnector2">
            <a:avLst/>
          </a:prstGeom>
          <a:noFill/>
          <a:ln w="19050">
            <a:solidFill>
              <a:schemeClr val="hlink"/>
            </a:solidFill>
            <a:miter lim="800000"/>
            <a:headEnd/>
            <a:tailEnd type="triangle" w="med" len="sm"/>
          </a:ln>
          <a:effectLst/>
        </p:spPr>
      </p:cxnSp>
      <p:pic>
        <p:nvPicPr>
          <p:cNvPr id="6147" name="Picture 3" descr="C:\Documents and Settings\curtisb\Desktop\SAN Implemetation Workshop\Images\2-8.bmp"/>
          <p:cNvPicPr>
            <a:picLocks noChangeAspect="1" noChangeArrowheads="1"/>
          </p:cNvPicPr>
          <p:nvPr/>
        </p:nvPicPr>
        <p:blipFill>
          <a:blip r:embed="rId5" cstate="print"/>
          <a:stretch>
            <a:fillRect/>
          </a:stretch>
        </p:blipFill>
        <p:spPr bwMode="auto">
          <a:xfrm>
            <a:off x="1088336" y="5182760"/>
            <a:ext cx="1835943" cy="992981"/>
          </a:xfrm>
          <a:prstGeom prst="rect">
            <a:avLst/>
          </a:prstGeom>
          <a:noFill/>
        </p:spPr>
      </p:pic>
      <p:cxnSp>
        <p:nvCxnSpPr>
          <p:cNvPr id="49" name="AutoShape 15"/>
          <p:cNvCxnSpPr>
            <a:cxnSpLocks noChangeShapeType="1"/>
            <a:stCxn id="52" idx="1"/>
          </p:cNvCxnSpPr>
          <p:nvPr/>
        </p:nvCxnSpPr>
        <p:spPr bwMode="auto">
          <a:xfrm rot="10800000" flipV="1">
            <a:off x="2657143" y="4629375"/>
            <a:ext cx="1318079" cy="813996"/>
          </a:xfrm>
          <a:prstGeom prst="straightConnector1">
            <a:avLst/>
          </a:prstGeom>
          <a:noFill/>
          <a:ln w="19050">
            <a:solidFill>
              <a:schemeClr val="hlink"/>
            </a:solidFill>
            <a:round/>
            <a:headEnd/>
            <a:tailEnd type="triangle" w="med" len="sm"/>
          </a:ln>
          <a:effectLst/>
        </p:spPr>
      </p:cxnSp>
      <p:sp>
        <p:nvSpPr>
          <p:cNvPr id="52" name="Rectangle 12"/>
          <p:cNvSpPr>
            <a:spLocks noChangeArrowheads="1"/>
          </p:cNvSpPr>
          <p:nvPr/>
        </p:nvSpPr>
        <p:spPr bwMode="auto">
          <a:xfrm>
            <a:off x="3975221" y="4518212"/>
            <a:ext cx="838200" cy="222326"/>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descr="C:\Documents and Settings\curtisb\Desktop\SAN Implemetation Workshop\Images\e2-18.bmp"/>
          <p:cNvPicPr>
            <a:picLocks noChangeAspect="1" noChangeArrowheads="1"/>
          </p:cNvPicPr>
          <p:nvPr/>
        </p:nvPicPr>
        <p:blipFill>
          <a:blip r:embed="rId3" cstate="print"/>
          <a:srcRect/>
          <a:stretch>
            <a:fillRect/>
          </a:stretch>
        </p:blipFill>
        <p:spPr bwMode="auto">
          <a:xfrm>
            <a:off x="5451363" y="1617195"/>
            <a:ext cx="3464719" cy="4886325"/>
          </a:xfrm>
          <a:prstGeom prst="rect">
            <a:avLst/>
          </a:prstGeom>
          <a:noFill/>
        </p:spPr>
      </p:pic>
      <p:pic>
        <p:nvPicPr>
          <p:cNvPr id="7170" name="Picture 2" descr="C:\Documents and Settings\curtisb\Desktop\SAN Implemetation Workshop\Images\e2-12.bmp"/>
          <p:cNvPicPr>
            <a:picLocks noChangeAspect="1" noChangeArrowheads="1"/>
          </p:cNvPicPr>
          <p:nvPr/>
        </p:nvPicPr>
        <p:blipFill>
          <a:blip r:embed="rId4" cstate="print"/>
          <a:srcRect/>
          <a:stretch>
            <a:fillRect/>
          </a:stretch>
        </p:blipFill>
        <p:spPr bwMode="auto">
          <a:xfrm>
            <a:off x="1520139" y="1596097"/>
            <a:ext cx="3464719" cy="4886325"/>
          </a:xfrm>
          <a:prstGeom prst="rect">
            <a:avLst/>
          </a:prstGeom>
          <a:noFill/>
        </p:spPr>
      </p:pic>
      <p:pic>
        <p:nvPicPr>
          <p:cNvPr id="7172" name="Picture 4" descr="C:\Documents and Settings\curtisb\Desktop\SAN Implemetation Workshop\Images\e2-15.bmp"/>
          <p:cNvPicPr>
            <a:picLocks noChangeAspect="1" noChangeArrowheads="1"/>
          </p:cNvPicPr>
          <p:nvPr/>
        </p:nvPicPr>
        <p:blipFill>
          <a:blip r:embed="rId5" cstate="print"/>
          <a:srcRect/>
          <a:stretch>
            <a:fillRect/>
          </a:stretch>
        </p:blipFill>
        <p:spPr bwMode="auto">
          <a:xfrm>
            <a:off x="3592050" y="4844337"/>
            <a:ext cx="2971800" cy="1500188"/>
          </a:xfrm>
          <a:prstGeom prst="rect">
            <a:avLst/>
          </a:prstGeom>
          <a:noFill/>
        </p:spPr>
      </p:pic>
      <p:sp>
        <p:nvSpPr>
          <p:cNvPr id="51202" name="Title 1"/>
          <p:cNvSpPr>
            <a:spLocks noGrp="1"/>
          </p:cNvSpPr>
          <p:nvPr>
            <p:ph type="title" idx="4294967295"/>
          </p:nvPr>
        </p:nvSpPr>
        <p:spPr/>
        <p:txBody>
          <a:bodyPr/>
          <a:lstStyle/>
          <a:p>
            <a:r>
              <a:rPr lang="en-US" dirty="0"/>
              <a:t>Windows/NIC Implementation (Cont.)</a:t>
            </a:r>
          </a:p>
        </p:txBody>
      </p:sp>
      <p:sp>
        <p:nvSpPr>
          <p:cNvPr id="51203" name="Content Placeholder 2"/>
          <p:cNvSpPr>
            <a:spLocks noGrp="1"/>
          </p:cNvSpPr>
          <p:nvPr>
            <p:ph idx="4294967295"/>
          </p:nvPr>
        </p:nvSpPr>
        <p:spPr/>
        <p:txBody>
          <a:bodyPr/>
          <a:lstStyle/>
          <a:p>
            <a:r>
              <a:rPr lang="en-US" dirty="0"/>
              <a:t>iSCSI persistent binding</a:t>
            </a:r>
          </a:p>
        </p:txBody>
      </p:sp>
      <p:sp>
        <p:nvSpPr>
          <p:cNvPr id="51210" name="Rectangle 10"/>
          <p:cNvSpPr>
            <a:spLocks noChangeArrowheads="1"/>
          </p:cNvSpPr>
          <p:nvPr/>
        </p:nvSpPr>
        <p:spPr bwMode="auto">
          <a:xfrm>
            <a:off x="3984172" y="4254482"/>
            <a:ext cx="794658" cy="250371"/>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sp>
        <p:nvSpPr>
          <p:cNvPr id="51211" name="Rectangle 11"/>
          <p:cNvSpPr>
            <a:spLocks noChangeArrowheads="1"/>
          </p:cNvSpPr>
          <p:nvPr/>
        </p:nvSpPr>
        <p:spPr bwMode="auto">
          <a:xfrm>
            <a:off x="3618429" y="5371107"/>
            <a:ext cx="2497419" cy="396475"/>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sp>
        <p:nvSpPr>
          <p:cNvPr id="51212" name="Rectangle 12"/>
          <p:cNvSpPr>
            <a:spLocks noChangeArrowheads="1"/>
          </p:cNvSpPr>
          <p:nvPr/>
        </p:nvSpPr>
        <p:spPr bwMode="auto">
          <a:xfrm>
            <a:off x="5648176" y="3219207"/>
            <a:ext cx="3044825" cy="153532"/>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51213" name="AutoShape 13"/>
          <p:cNvCxnSpPr>
            <a:cxnSpLocks noChangeShapeType="1"/>
            <a:stCxn id="51210" idx="3"/>
            <a:endCxn id="7172" idx="0"/>
          </p:cNvCxnSpPr>
          <p:nvPr/>
        </p:nvCxnSpPr>
        <p:spPr bwMode="auto">
          <a:xfrm>
            <a:off x="4778830" y="4379668"/>
            <a:ext cx="299120" cy="464669"/>
          </a:xfrm>
          <a:prstGeom prst="bentConnector2">
            <a:avLst/>
          </a:prstGeom>
          <a:noFill/>
          <a:ln w="19050">
            <a:solidFill>
              <a:schemeClr val="hlink"/>
            </a:solidFill>
            <a:miter lim="800000"/>
            <a:headEnd/>
            <a:tailEnd type="triangle" w="med" len="sm"/>
          </a:ln>
          <a:effectLst/>
        </p:spPr>
      </p:cxnSp>
      <p:cxnSp>
        <p:nvCxnSpPr>
          <p:cNvPr id="51214" name="AutoShape 14"/>
          <p:cNvCxnSpPr>
            <a:cxnSpLocks noChangeShapeType="1"/>
            <a:stCxn id="51211" idx="3"/>
            <a:endCxn id="51212" idx="2"/>
          </p:cNvCxnSpPr>
          <p:nvPr/>
        </p:nvCxnSpPr>
        <p:spPr bwMode="auto">
          <a:xfrm flipV="1">
            <a:off x="6115848" y="3372739"/>
            <a:ext cx="1054741" cy="2196606"/>
          </a:xfrm>
          <a:prstGeom prst="bentConnector2">
            <a:avLst/>
          </a:prstGeom>
          <a:noFill/>
          <a:ln w="19050">
            <a:solidFill>
              <a:schemeClr val="hlink"/>
            </a:solidFill>
            <a:miter lim="800000"/>
            <a:headEnd/>
            <a:tailEnd type="triangle" w="med" len="sm"/>
          </a:ln>
          <a:effectLst/>
        </p:spPr>
      </p:cxn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Red Hat</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idx="4294967295"/>
          </p:nvPr>
        </p:nvSpPr>
        <p:spPr/>
        <p:txBody>
          <a:bodyPr/>
          <a:lstStyle/>
          <a:p>
            <a:r>
              <a:rPr lang="en-US" dirty="0" smtClean="0"/>
              <a:t>Red Hat </a:t>
            </a:r>
            <a:r>
              <a:rPr lang="en-US" dirty="0"/>
              <a:t>as an iSCSI Initiator</a:t>
            </a:r>
          </a:p>
        </p:txBody>
      </p:sp>
      <p:sp>
        <p:nvSpPr>
          <p:cNvPr id="52227" name="Content Placeholder 2"/>
          <p:cNvSpPr>
            <a:spLocks noGrp="1"/>
          </p:cNvSpPr>
          <p:nvPr>
            <p:ph idx="4294967295"/>
          </p:nvPr>
        </p:nvSpPr>
        <p:spPr/>
        <p:txBody>
          <a:bodyPr/>
          <a:lstStyle/>
          <a:p>
            <a:r>
              <a:rPr lang="en-US" dirty="0"/>
              <a:t>NetApp has supported </a:t>
            </a:r>
            <a:r>
              <a:rPr lang="en-US" dirty="0" smtClean="0"/>
              <a:t>Red Hat </a:t>
            </a:r>
            <a:r>
              <a:rPr lang="en-US" dirty="0"/>
              <a:t>as an iSCSI Initiator OS since </a:t>
            </a:r>
            <a:r>
              <a:rPr lang="en-US" dirty="0" smtClean="0"/>
              <a:t>Red Hat 4</a:t>
            </a:r>
            <a:endParaRPr lang="en-US" dirty="0"/>
          </a:p>
          <a:p>
            <a:r>
              <a:rPr lang="en-US" dirty="0" smtClean="0"/>
              <a:t>Red Hat 5.3 has </a:t>
            </a:r>
            <a:r>
              <a:rPr lang="en-US" dirty="0"/>
              <a:t>many advantages over previous versions with:</a:t>
            </a:r>
          </a:p>
          <a:p>
            <a:pPr lvl="1"/>
            <a:r>
              <a:rPr lang="en-US" dirty="0"/>
              <a:t>Packages providing iSCSI device drivers and utilities</a:t>
            </a:r>
          </a:p>
          <a:p>
            <a:pPr lvl="1"/>
            <a:r>
              <a:rPr lang="en-US" dirty="0"/>
              <a:t>iSCSI software initiator for standard network interfaces    </a:t>
            </a:r>
          </a:p>
          <a:p>
            <a:r>
              <a:rPr lang="en-US" dirty="0" smtClean="0"/>
              <a:t>Red Hat </a:t>
            </a:r>
            <a:r>
              <a:rPr lang="en-US" dirty="0"/>
              <a:t>must be configured properly for iSCSI connectivity over a standard network interface</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idx="4294967295"/>
          </p:nvPr>
        </p:nvSpPr>
        <p:spPr/>
        <p:txBody>
          <a:bodyPr/>
          <a:lstStyle/>
          <a:p>
            <a:r>
              <a:rPr lang="en-US" dirty="0" smtClean="0"/>
              <a:t>Red Hat 5.3 Design and Installation</a:t>
            </a:r>
            <a:endParaRPr lang="en-US" dirty="0"/>
          </a:p>
        </p:txBody>
      </p:sp>
      <p:sp>
        <p:nvSpPr>
          <p:cNvPr id="53251" name="Content Placeholder 2"/>
          <p:cNvSpPr>
            <a:spLocks noGrp="1"/>
          </p:cNvSpPr>
          <p:nvPr>
            <p:ph idx="4294967295"/>
          </p:nvPr>
        </p:nvSpPr>
        <p:spPr>
          <a:xfrm>
            <a:off x="990600" y="1123950"/>
            <a:ext cx="8153400" cy="5353050"/>
          </a:xfrm>
        </p:spPr>
        <p:txBody>
          <a:bodyPr/>
          <a:lstStyle/>
          <a:p>
            <a:pPr marL="514350" indent="-514350">
              <a:buFont typeface="Arial" charset="0"/>
              <a:buAutoNum type="arabicPeriod"/>
            </a:pPr>
            <a:r>
              <a:rPr lang="en-US" sz="2400" dirty="0" smtClean="0"/>
              <a:t>Verify host operating system releases, required patches, and NetApp Linux</a:t>
            </a:r>
            <a:r>
              <a:rPr lang="en-US" sz="2400" baseline="30000" dirty="0" smtClean="0"/>
              <a:t>®</a:t>
            </a:r>
            <a:r>
              <a:rPr lang="en-US" sz="2400" dirty="0" smtClean="0"/>
              <a:t> Host Utility Kit with Interoperability Matrix</a:t>
            </a:r>
            <a:r>
              <a:rPr lang="en-US" sz="2400" i="1" dirty="0" smtClean="0"/>
              <a:t>:</a:t>
            </a:r>
          </a:p>
          <a:p>
            <a:pPr marL="914400" lvl="1" indent="-285750"/>
            <a:r>
              <a:rPr lang="en-US" sz="2000" dirty="0" smtClean="0">
                <a:cs typeface="Courier New" pitchFamily="49" charset="0"/>
              </a:rPr>
              <a:t>Use </a:t>
            </a:r>
            <a:r>
              <a:rPr lang="en-US" sz="2000" dirty="0" smtClean="0">
                <a:latin typeface="Courier New" pitchFamily="49" charset="0"/>
                <a:cs typeface="Courier New" pitchFamily="49" charset="0"/>
              </a:rPr>
              <a:t>/etc/redhat-release </a:t>
            </a:r>
            <a:r>
              <a:rPr lang="en-US" sz="2000" dirty="0" smtClean="0">
                <a:cs typeface="Courier New" pitchFamily="49" charset="0"/>
              </a:rPr>
              <a:t>and </a:t>
            </a:r>
            <a:r>
              <a:rPr lang="en-US" sz="2000" dirty="0" smtClean="0">
                <a:latin typeface="Courier New" pitchFamily="49" charset="0"/>
                <a:cs typeface="Courier New" pitchFamily="49" charset="0"/>
              </a:rPr>
              <a:t>uname -a </a:t>
            </a:r>
            <a:r>
              <a:rPr lang="en-US" sz="2000" dirty="0" smtClean="0">
                <a:cs typeface="Courier New" pitchFamily="49" charset="0"/>
              </a:rPr>
              <a:t>to verify </a:t>
            </a:r>
            <a:br>
              <a:rPr lang="en-US" sz="2000" dirty="0" smtClean="0">
                <a:cs typeface="Courier New" pitchFamily="49" charset="0"/>
              </a:rPr>
            </a:br>
            <a:r>
              <a:rPr lang="en-US" sz="2000" dirty="0" smtClean="0">
                <a:cs typeface="Courier New" pitchFamily="49" charset="0"/>
              </a:rPr>
              <a:t>Red Hat version</a:t>
            </a:r>
            <a:endParaRPr lang="en-US" sz="2000" dirty="0" smtClean="0">
              <a:latin typeface="Courier New" pitchFamily="49" charset="0"/>
              <a:cs typeface="Courier New" pitchFamily="49" charset="0"/>
            </a:endParaRPr>
          </a:p>
          <a:p>
            <a:pPr marL="914400" lvl="1" indent="-285750"/>
            <a:r>
              <a:rPr lang="en-US" sz="2000" dirty="0" smtClean="0"/>
              <a:t>Interoperability Matrix can be found on the NOW™ site</a:t>
            </a:r>
          </a:p>
          <a:p>
            <a:pPr marL="514350" indent="-514350">
              <a:buFont typeface="Arial" charset="0"/>
              <a:buAutoNum type="arabicPeriod"/>
            </a:pPr>
            <a:r>
              <a:rPr lang="en-US" sz="2400" dirty="0" smtClean="0"/>
              <a:t>Install </a:t>
            </a:r>
            <a:r>
              <a:rPr lang="en-US" sz="2400" dirty="0"/>
              <a:t>iSCSI software packages and </a:t>
            </a:r>
            <a:r>
              <a:rPr lang="en-US" sz="2400" dirty="0" smtClean="0"/>
              <a:t>patches:</a:t>
            </a:r>
            <a:br>
              <a:rPr lang="en-US" sz="2400" dirty="0" smtClean="0"/>
            </a:br>
            <a:r>
              <a:rPr lang="en-US" sz="2000" dirty="0" smtClean="0">
                <a:latin typeface="Courier New" pitchFamily="49" charset="0"/>
                <a:cs typeface="Courier New" pitchFamily="49" charset="0"/>
              </a:rPr>
              <a:t># </a:t>
            </a:r>
            <a:r>
              <a:rPr lang="en-US" sz="2000" b="1" dirty="0" smtClean="0">
                <a:latin typeface="Courier New" pitchFamily="49" charset="0"/>
                <a:cs typeface="Courier New" pitchFamily="49" charset="0"/>
              </a:rPr>
              <a:t>rpm -ivh iscsi-initiator-utils-6.2.0.868-0.18.el5.x86_64.rpm</a:t>
            </a:r>
            <a:endParaRPr lang="en-US" sz="2000" b="1" dirty="0" smtClean="0"/>
          </a:p>
          <a:p>
            <a:pPr marL="514350" indent="-514350">
              <a:buFont typeface="Arial" charset="0"/>
              <a:buAutoNum type="arabicPeriod"/>
            </a:pPr>
            <a:r>
              <a:rPr lang="en-US" sz="2400" dirty="0" smtClean="0"/>
              <a:t>Identify </a:t>
            </a:r>
            <a:r>
              <a:rPr lang="en-US" sz="2400" dirty="0"/>
              <a:t>and verify a network interface is properly </a:t>
            </a:r>
            <a:r>
              <a:rPr lang="en-US" sz="2400" dirty="0" smtClean="0"/>
              <a:t>configured.</a:t>
            </a:r>
          </a:p>
          <a:p>
            <a:pPr marL="514350" indent="-514350">
              <a:buFont typeface="Arial" charset="0"/>
              <a:buAutoNum type="arabicPeriod"/>
            </a:pPr>
            <a:r>
              <a:rPr lang="en-US" sz="2400" dirty="0" smtClean="0"/>
              <a:t>Install compatible Linux Host Utility Kit:</a:t>
            </a:r>
          </a:p>
          <a:p>
            <a:pPr marL="914400" lvl="1" indent="-285750"/>
            <a:r>
              <a:rPr lang="en-US" sz="2000" dirty="0" smtClean="0"/>
              <a:t>Provides Perl scripts to configure and tune Red Hat for iSCSI</a:t>
            </a:r>
          </a:p>
          <a:p>
            <a:pPr marL="914400" lvl="1" indent="-285750"/>
            <a:r>
              <a:rPr lang="en-US" sz="2000" dirty="0" smtClean="0"/>
              <a:t>Example:  </a:t>
            </a:r>
            <a:r>
              <a:rPr lang="en-US" sz="2000" dirty="0" smtClean="0">
                <a:latin typeface="Courier New" pitchFamily="49" charset="0"/>
                <a:cs typeface="Courier New" pitchFamily="49" charset="0"/>
              </a:rPr>
              <a:t>sanlun</a:t>
            </a:r>
            <a:r>
              <a:rPr lang="en-US" sz="2000" dirty="0" smtClean="0"/>
              <a:t> application to manage LUNs from Red Hat</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5"/>
          <p:cNvSpPr>
            <a:spLocks noGrp="1" noChangeArrowheads="1"/>
          </p:cNvSpPr>
          <p:nvPr>
            <p:ph type="title" idx="4294967295"/>
          </p:nvPr>
        </p:nvSpPr>
        <p:spPr/>
        <p:txBody>
          <a:bodyPr/>
          <a:lstStyle/>
          <a:p>
            <a:r>
              <a:rPr lang="en-US" dirty="0" smtClean="0"/>
              <a:t>Red Hat/NIC </a:t>
            </a:r>
            <a:r>
              <a:rPr lang="en-US" dirty="0"/>
              <a:t>Implementation</a:t>
            </a:r>
          </a:p>
        </p:txBody>
      </p:sp>
      <p:sp>
        <p:nvSpPr>
          <p:cNvPr id="54275" name="Rectangle 6"/>
          <p:cNvSpPr>
            <a:spLocks noGrp="1" noChangeArrowheads="1"/>
          </p:cNvSpPr>
          <p:nvPr>
            <p:ph type="body" idx="4294967295"/>
          </p:nvPr>
        </p:nvSpPr>
        <p:spPr>
          <a:xfrm>
            <a:off x="990600" y="1123950"/>
            <a:ext cx="8153400" cy="5353050"/>
          </a:xfrm>
        </p:spPr>
        <p:txBody>
          <a:bodyPr/>
          <a:lstStyle/>
          <a:p>
            <a:pPr marL="533400" indent="-533400">
              <a:spcBef>
                <a:spcPct val="0"/>
              </a:spcBef>
              <a:buFont typeface="Wingdings 2" pitchFamily="18" charset="2"/>
              <a:buNone/>
            </a:pPr>
            <a:r>
              <a:rPr lang="en-US" dirty="0"/>
              <a:t>After installation, to configure a </a:t>
            </a:r>
            <a:r>
              <a:rPr lang="en-US" dirty="0" smtClean="0"/>
              <a:t>Red Hat standard</a:t>
            </a:r>
          </a:p>
          <a:p>
            <a:pPr marL="533400" indent="-533400">
              <a:spcBef>
                <a:spcPct val="0"/>
              </a:spcBef>
              <a:buFont typeface="Wingdings 2" pitchFamily="18" charset="2"/>
              <a:buNone/>
            </a:pPr>
            <a:r>
              <a:rPr lang="en-US" dirty="0" smtClean="0"/>
              <a:t>NIC </a:t>
            </a:r>
            <a:r>
              <a:rPr lang="en-US" dirty="0"/>
              <a:t>software initiator implementation:</a:t>
            </a:r>
          </a:p>
          <a:p>
            <a:pPr marL="533400" indent="-533400">
              <a:buFont typeface="Wingdings 2" pitchFamily="18" charset="2"/>
              <a:buAutoNum type="arabicPeriod"/>
            </a:pPr>
            <a:r>
              <a:rPr lang="en-US" dirty="0"/>
              <a:t>Identify the local network interface(s) to </a:t>
            </a:r>
            <a:r>
              <a:rPr lang="en-US" dirty="0" smtClean="0"/>
              <a:t>use</a:t>
            </a:r>
            <a:endParaRPr lang="en-US" dirty="0"/>
          </a:p>
          <a:p>
            <a:pPr marL="533400" indent="-533400">
              <a:buFont typeface="Wingdings 2" pitchFamily="18" charset="2"/>
              <a:buAutoNum type="arabicPeriod"/>
            </a:pPr>
            <a:r>
              <a:rPr lang="en-US" dirty="0" smtClean="0"/>
              <a:t>Verify </a:t>
            </a:r>
            <a:r>
              <a:rPr lang="en-US" dirty="0"/>
              <a:t>the </a:t>
            </a:r>
            <a:r>
              <a:rPr lang="en-US" dirty="0" smtClean="0"/>
              <a:t>iSCSI service and WWNN </a:t>
            </a:r>
            <a:r>
              <a:rPr lang="en-US" dirty="0"/>
              <a:t>for </a:t>
            </a:r>
            <a:r>
              <a:rPr lang="en-US" dirty="0" smtClean="0"/>
              <a:t>host</a:t>
            </a:r>
            <a:endParaRPr lang="en-US" dirty="0"/>
          </a:p>
          <a:p>
            <a:pPr marL="533400" indent="-533400">
              <a:buFont typeface="Wingdings 2" pitchFamily="18" charset="2"/>
              <a:buAutoNum type="arabicPeriod"/>
            </a:pPr>
            <a:r>
              <a:rPr lang="en-US" dirty="0"/>
              <a:t>Configure authentication security if </a:t>
            </a:r>
            <a:r>
              <a:rPr lang="en-US" dirty="0" smtClean="0"/>
              <a:t>necessary</a:t>
            </a:r>
            <a:endParaRPr lang="en-US" dirty="0"/>
          </a:p>
          <a:p>
            <a:pPr marL="533400" indent="-533400">
              <a:buFont typeface="Wingdings 2" pitchFamily="18" charset="2"/>
              <a:buAutoNum type="arabicPeriod"/>
            </a:pPr>
            <a:r>
              <a:rPr lang="en-US" dirty="0"/>
              <a:t>Identify which method of discovery to use and enter the storage system’s portal IP </a:t>
            </a:r>
            <a:r>
              <a:rPr lang="en-US" dirty="0" smtClean="0"/>
              <a:t>address</a:t>
            </a:r>
            <a:endParaRPr lang="en-US" dirty="0"/>
          </a:p>
          <a:p>
            <a:pPr marL="533400" indent="-533400">
              <a:buFont typeface="Wingdings 2" pitchFamily="18" charset="2"/>
              <a:buAutoNum type="arabicPeriod"/>
            </a:pPr>
            <a:r>
              <a:rPr lang="en-US" dirty="0"/>
              <a:t>Verify discovery and </a:t>
            </a:r>
            <a:r>
              <a:rPr lang="en-US" dirty="0" smtClean="0"/>
              <a:t>sessions with </a:t>
            </a:r>
            <a:r>
              <a:rPr lang="en-US" dirty="0"/>
              <a:t>the </a:t>
            </a:r>
            <a:r>
              <a:rPr lang="en-US" dirty="0" smtClean="0"/>
              <a:t>target</a:t>
            </a:r>
            <a:endParaRPr lang="en-US" dirty="0"/>
          </a:p>
          <a:p>
            <a:pPr marL="795338" lvl="1" indent="-495300"/>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idx="4294967295"/>
          </p:nvPr>
        </p:nvSpPr>
        <p:spPr/>
        <p:txBody>
          <a:bodyPr/>
          <a:lstStyle/>
          <a:p>
            <a:r>
              <a:rPr lang="en-US" dirty="0" smtClean="0"/>
              <a:t>Red Hat/NIC </a:t>
            </a:r>
            <a:r>
              <a:rPr lang="en-US" dirty="0"/>
              <a:t>Implementation (Cont.)</a:t>
            </a:r>
          </a:p>
        </p:txBody>
      </p:sp>
      <p:sp>
        <p:nvSpPr>
          <p:cNvPr id="55299" name="Content Placeholder 2"/>
          <p:cNvSpPr>
            <a:spLocks noGrp="1"/>
          </p:cNvSpPr>
          <p:nvPr>
            <p:ph idx="4294967295"/>
          </p:nvPr>
        </p:nvSpPr>
        <p:spPr/>
        <p:txBody>
          <a:bodyPr/>
          <a:lstStyle/>
          <a:p>
            <a:pPr marL="533400" indent="-533400">
              <a:buFont typeface="Wingdings 2" pitchFamily="18" charset="2"/>
              <a:buAutoNum type="arabicPeriod"/>
            </a:pPr>
            <a:r>
              <a:rPr lang="en-US" dirty="0" smtClean="0"/>
              <a:t>Using the </a:t>
            </a:r>
            <a:r>
              <a:rPr lang="en-US" dirty="0"/>
              <a:t>software </a:t>
            </a:r>
            <a:r>
              <a:rPr lang="en-US" dirty="0" smtClean="0"/>
              <a:t>initiator, Red Hat supports iSCSI over </a:t>
            </a:r>
            <a:r>
              <a:rPr lang="en-US" dirty="0"/>
              <a:t>standard network </a:t>
            </a:r>
            <a:r>
              <a:rPr lang="en-US" dirty="0" smtClean="0"/>
              <a:t>interface.</a:t>
            </a:r>
            <a:endParaRPr lang="en-US" dirty="0"/>
          </a:p>
          <a:p>
            <a:pPr marL="914400" lvl="1" indent="-344488"/>
            <a:r>
              <a:rPr lang="en-US" dirty="0" smtClean="0"/>
              <a:t>Investigate and configure interfaces:</a:t>
            </a:r>
            <a:endParaRPr lang="en-US" dirty="0"/>
          </a:p>
          <a:p>
            <a:pPr marL="1031875" lvl="1" indent="-461963">
              <a:buFont typeface="Arial" charset="0"/>
              <a:buNone/>
            </a:pPr>
            <a:r>
              <a:rPr lang="en-US" sz="2000" dirty="0">
                <a:latin typeface="Courier New" pitchFamily="49" charset="0"/>
                <a:cs typeface="Courier New" pitchFamily="49" charset="0"/>
              </a:rPr>
              <a:t># </a:t>
            </a:r>
            <a:r>
              <a:rPr lang="en-US" sz="2000" b="1" dirty="0">
                <a:latin typeface="Courier New" pitchFamily="49" charset="0"/>
                <a:cs typeface="Courier New" pitchFamily="49" charset="0"/>
              </a:rPr>
              <a:t>ifconfig -a</a:t>
            </a:r>
          </a:p>
          <a:p>
            <a:pPr marL="1031875" lvl="1" indent="-461963">
              <a:buFont typeface="Arial" charset="0"/>
              <a:buNone/>
            </a:pPr>
            <a:r>
              <a:rPr lang="en-US" sz="1800" dirty="0" smtClean="0">
                <a:latin typeface="Courier New" pitchFamily="49" charset="0"/>
                <a:cs typeface="Courier New" pitchFamily="49" charset="0"/>
              </a:rPr>
              <a:t>eth0    </a:t>
            </a:r>
          </a:p>
          <a:p>
            <a:pPr marL="1031875" lvl="1" indent="-461963">
              <a:buFont typeface="Arial" charset="0"/>
              <a:buNone/>
            </a:pPr>
            <a:r>
              <a:rPr lang="en-US" sz="1800" dirty="0" smtClean="0">
                <a:latin typeface="Courier New" pitchFamily="49" charset="0"/>
                <a:cs typeface="Courier New" pitchFamily="49" charset="0"/>
              </a:rPr>
              <a:t>	Link encap:Ethernet     HWaddr 00:21:5E:6F:18:C4</a:t>
            </a:r>
          </a:p>
          <a:p>
            <a:pPr marL="1031875" lvl="1" indent="-461963">
              <a:buFont typeface="Arial" charset="0"/>
              <a:buNone/>
            </a:pPr>
            <a:r>
              <a:rPr lang="en-US" sz="1800" dirty="0" smtClean="0">
                <a:latin typeface="Courier New" pitchFamily="49" charset="0"/>
                <a:cs typeface="Courier New" pitchFamily="49" charset="0"/>
              </a:rPr>
              <a:t>	inet addr:10.254.132.63 Bcast:10.254.135.25</a:t>
            </a:r>
          </a:p>
          <a:p>
            <a:pPr marL="1031875" lvl="1" indent="-461963">
              <a:buFont typeface="Arial" charset="0"/>
              <a:buNone/>
            </a:pPr>
            <a:r>
              <a:rPr lang="en-US" sz="1800" dirty="0" smtClean="0">
                <a:latin typeface="Courier New" pitchFamily="49" charset="0"/>
                <a:cs typeface="Courier New" pitchFamily="49" charset="0"/>
              </a:rPr>
              <a:t>	Mask:255.255.252.0</a:t>
            </a:r>
          </a:p>
          <a:p>
            <a:pPr marL="1031875" lvl="1" indent="-461963">
              <a:buFont typeface="Arial" charset="0"/>
              <a:buNone/>
            </a:pPr>
            <a:r>
              <a:rPr lang="en-US" sz="1800" dirty="0" smtClean="0">
                <a:latin typeface="Courier New" pitchFamily="49" charset="0"/>
                <a:cs typeface="Courier New" pitchFamily="49" charset="0"/>
              </a:rPr>
              <a:t>	inet6 addr: fe80::221:5eff:fe6f:18c4/64</a:t>
            </a:r>
          </a:p>
          <a:p>
            <a:pPr marL="1031875" lvl="1" indent="-461963">
              <a:buFont typeface="Arial" charset="0"/>
              <a:buNone/>
            </a:pPr>
            <a:r>
              <a:rPr lang="en-US" sz="1800" dirty="0" smtClean="0">
                <a:latin typeface="Courier New" pitchFamily="49" charset="0"/>
                <a:cs typeface="Courier New" pitchFamily="49" charset="0"/>
              </a:rPr>
              <a:t>	Scope:Link UP BROADCAST RUNNING MULTICAST </a:t>
            </a:r>
          </a:p>
          <a:p>
            <a:pPr marL="1031875" lvl="1" indent="-461963">
              <a:buFont typeface="Arial" charset="0"/>
              <a:buNone/>
            </a:pPr>
            <a:r>
              <a:rPr lang="en-US" sz="1800" dirty="0" smtClean="0">
                <a:latin typeface="Courier New" pitchFamily="49" charset="0"/>
                <a:cs typeface="Courier New" pitchFamily="49" charset="0"/>
              </a:rPr>
              <a:t>	MTU:1500  Metric:1</a:t>
            </a:r>
          </a:p>
          <a:p>
            <a:pPr marL="1031875" lvl="1" indent="-461963">
              <a:buFont typeface="Arial" charset="0"/>
              <a:buNone/>
            </a:pPr>
            <a:r>
              <a:rPr lang="en-US" sz="1800" dirty="0" smtClean="0">
                <a:latin typeface="Courier New" pitchFamily="49" charset="0"/>
                <a:cs typeface="Courier New" pitchFamily="49" charset="0"/>
              </a:rPr>
              <a:t>...</a:t>
            </a:r>
          </a:p>
          <a:p>
            <a:pPr marL="1031875" lvl="1" indent="-461963">
              <a:buFont typeface="Arial" charset="0"/>
              <a:buNone/>
            </a:pPr>
            <a:r>
              <a:rPr lang="en-US" sz="1800" dirty="0" smtClean="0">
                <a:latin typeface="Courier New" pitchFamily="49" charset="0"/>
                <a:cs typeface="Courier New" pitchFamily="49" charset="0"/>
              </a:rPr>
              <a:t>eth1      </a:t>
            </a:r>
          </a:p>
          <a:p>
            <a:pPr marL="1031875" lvl="1" indent="-461963">
              <a:buFont typeface="Arial" charset="0"/>
              <a:buNone/>
            </a:pPr>
            <a:r>
              <a:rPr lang="en-US" sz="1800" dirty="0" smtClean="0">
                <a:latin typeface="Courier New" pitchFamily="49" charset="0"/>
                <a:cs typeface="Courier New" pitchFamily="49" charset="0"/>
              </a:rPr>
              <a:t>	Link encap:Ethernet  HWaddr 00:21:5E:6F:18:C6</a:t>
            </a:r>
          </a:p>
          <a:p>
            <a:pPr marL="1031875" lvl="1" indent="-461963">
              <a:buFont typeface="Arial" charset="0"/>
              <a:buNone/>
            </a:pPr>
            <a:r>
              <a:rPr lang="en-US" sz="1800" dirty="0" smtClean="0">
                <a:latin typeface="Courier New" pitchFamily="49" charset="0"/>
                <a:cs typeface="Courier New" pitchFamily="49" charset="0"/>
              </a:rPr>
              <a:t>	BROADCAST MULTICAST  MTU:1500  Metric:1 ...</a:t>
            </a:r>
            <a:endParaRPr lang="en-US" dirty="0"/>
          </a:p>
        </p:txBody>
      </p:sp>
      <p:sp>
        <p:nvSpPr>
          <p:cNvPr id="55300" name="TextBox 9"/>
          <p:cNvSpPr txBox="1">
            <a:spLocks noChangeArrowheads="1"/>
          </p:cNvSpPr>
          <p:nvPr/>
        </p:nvSpPr>
        <p:spPr bwMode="auto">
          <a:xfrm>
            <a:off x="4962345" y="4879204"/>
            <a:ext cx="4084005" cy="1015663"/>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Unconfigured adapter; configure adapter with </a:t>
            </a:r>
            <a:r>
              <a:rPr lang="en-US" dirty="0" smtClean="0">
                <a:latin typeface="Courier New" pitchFamily="49" charset="0"/>
                <a:cs typeface="Courier New" pitchFamily="49" charset="0"/>
              </a:rPr>
              <a:t>ifconfig </a:t>
            </a:r>
            <a:r>
              <a:rPr lang="en-US" dirty="0" smtClean="0">
                <a:latin typeface="+mn-lt"/>
                <a:cs typeface="Courier New" pitchFamily="49" charset="0"/>
              </a:rPr>
              <a:t>and </a:t>
            </a:r>
          </a:p>
          <a:p>
            <a:pPr>
              <a:buClr>
                <a:schemeClr val="accent2"/>
              </a:buClr>
              <a:buFont typeface="Wingdings 2" pitchFamily="18" charset="2"/>
              <a:buNone/>
            </a:pPr>
            <a:r>
              <a:rPr lang="en-US" dirty="0" smtClean="0">
                <a:latin typeface="+mn-lt"/>
                <a:cs typeface="Courier New" pitchFamily="49" charset="0"/>
              </a:rPr>
              <a:t>add to </a:t>
            </a:r>
            <a:r>
              <a:rPr lang="en-US" dirty="0" smtClean="0">
                <a:latin typeface="Courier New" pitchFamily="49" charset="0"/>
                <a:cs typeface="Courier New" pitchFamily="49" charset="0"/>
              </a:rPr>
              <a:t>rc </a:t>
            </a:r>
            <a:r>
              <a:rPr lang="en-US" dirty="0" smtClean="0">
                <a:latin typeface="+mn-lt"/>
                <a:cs typeface="Courier New" pitchFamily="49" charset="0"/>
              </a:rPr>
              <a:t>daemon</a:t>
            </a:r>
            <a:endParaRPr lang="en-US" dirty="0">
              <a:latin typeface="+mn-lt"/>
              <a:cs typeface="Courier New" pitchFamily="49" charset="0"/>
            </a:endParaRPr>
          </a:p>
        </p:txBody>
      </p:sp>
      <p:sp>
        <p:nvSpPr>
          <p:cNvPr id="55303" name="Rectangle 7"/>
          <p:cNvSpPr>
            <a:spLocks noChangeArrowheads="1"/>
          </p:cNvSpPr>
          <p:nvPr/>
        </p:nvSpPr>
        <p:spPr bwMode="auto">
          <a:xfrm>
            <a:off x="1524338" y="5538118"/>
            <a:ext cx="749300" cy="295275"/>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55304" name="AutoShape 8"/>
          <p:cNvCxnSpPr>
            <a:cxnSpLocks noChangeShapeType="1"/>
            <a:stCxn id="55300" idx="1"/>
            <a:endCxn id="55303" idx="3"/>
          </p:cNvCxnSpPr>
          <p:nvPr/>
        </p:nvCxnSpPr>
        <p:spPr bwMode="auto">
          <a:xfrm rot="10800000" flipV="1">
            <a:off x="2273639" y="5387036"/>
            <a:ext cx="2688707" cy="298720"/>
          </a:xfrm>
          <a:prstGeom prst="bentConnector3">
            <a:avLst>
              <a:gd name="adj1" fmla="val 50000"/>
            </a:avLst>
          </a:prstGeom>
          <a:noFill/>
          <a:ln w="19050">
            <a:solidFill>
              <a:schemeClr val="hlink"/>
            </a:solidFill>
            <a:miter lim="800000"/>
            <a:headEnd/>
            <a:tailEnd type="triangle" w="med" len="sm"/>
          </a:ln>
          <a:effectLst/>
        </p:spPr>
      </p:cxn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idx="4294967295"/>
          </p:nvPr>
        </p:nvSpPr>
        <p:spPr/>
        <p:txBody>
          <a:bodyPr/>
          <a:lstStyle/>
          <a:p>
            <a:r>
              <a:rPr lang="en-US" dirty="0" smtClean="0"/>
              <a:t>Red Hat/NIC </a:t>
            </a:r>
            <a:r>
              <a:rPr lang="en-US" dirty="0"/>
              <a:t>Implementation (Cont.)</a:t>
            </a:r>
          </a:p>
        </p:txBody>
      </p:sp>
      <p:sp>
        <p:nvSpPr>
          <p:cNvPr id="56323" name="Content Placeholder 2"/>
          <p:cNvSpPr>
            <a:spLocks noGrp="1"/>
          </p:cNvSpPr>
          <p:nvPr>
            <p:ph idx="4294967295"/>
          </p:nvPr>
        </p:nvSpPr>
        <p:spPr/>
        <p:txBody>
          <a:bodyPr/>
          <a:lstStyle/>
          <a:p>
            <a:pPr marL="533400" indent="-533400">
              <a:buFont typeface="Wingdings 2" pitchFamily="18" charset="2"/>
              <a:buAutoNum type="arabicPeriod" startAt="2"/>
            </a:pPr>
            <a:r>
              <a:rPr lang="en-US" dirty="0"/>
              <a:t>View the </a:t>
            </a:r>
            <a:r>
              <a:rPr lang="en-US" dirty="0" smtClean="0"/>
              <a:t>iSCSI Service and </a:t>
            </a:r>
            <a:r>
              <a:rPr lang="en-US" dirty="0"/>
              <a:t>initiator node </a:t>
            </a:r>
            <a:r>
              <a:rPr lang="en-US" dirty="0" smtClean="0"/>
              <a:t>name.</a:t>
            </a:r>
          </a:p>
          <a:p>
            <a:pPr marL="914400" lvl="1" indent="-344488"/>
            <a:r>
              <a:rPr lang="en-US" dirty="0" smtClean="0"/>
              <a:t>Start iSCSI service:</a:t>
            </a:r>
          </a:p>
          <a:p>
            <a:pPr marL="914400" lvl="1" indent="-344488">
              <a:buNone/>
            </a:pPr>
            <a:r>
              <a:rPr lang="en-US" sz="2000" dirty="0" smtClean="0">
                <a:latin typeface="Courier New" pitchFamily="49" charset="0"/>
                <a:cs typeface="Courier New" pitchFamily="49" charset="0"/>
              </a:rPr>
              <a:t># </a:t>
            </a:r>
            <a:r>
              <a:rPr lang="en-US" sz="2000" b="1" dirty="0" smtClean="0">
                <a:latin typeface="Courier New" pitchFamily="49" charset="0"/>
                <a:cs typeface="Courier New" pitchFamily="49" charset="0"/>
              </a:rPr>
              <a:t>service iscsi start</a:t>
            </a:r>
            <a:endParaRPr lang="en-US" sz="2000" b="1" dirty="0" smtClean="0"/>
          </a:p>
          <a:p>
            <a:pPr marL="914400" lvl="1" indent="-344488"/>
            <a:r>
              <a:rPr lang="en-US" dirty="0" smtClean="0"/>
              <a:t>Verify the status of iSCSI service:</a:t>
            </a:r>
          </a:p>
          <a:p>
            <a:pPr marL="914400" lvl="1" indent="-344488">
              <a:buNone/>
            </a:pPr>
            <a:r>
              <a:rPr lang="en-US" sz="2000" dirty="0" smtClean="0">
                <a:latin typeface="Courier New" pitchFamily="49" charset="0"/>
                <a:cs typeface="Courier New" pitchFamily="49" charset="0"/>
              </a:rPr>
              <a:t># </a:t>
            </a:r>
            <a:r>
              <a:rPr lang="en-US" sz="2000" b="1" dirty="0" smtClean="0">
                <a:latin typeface="Courier New" pitchFamily="49" charset="0"/>
                <a:cs typeface="Courier New" pitchFamily="49" charset="0"/>
              </a:rPr>
              <a:t>service iscsi status</a:t>
            </a:r>
          </a:p>
          <a:p>
            <a:pPr marL="914400" lvl="1" indent="-344488">
              <a:buNone/>
            </a:pPr>
            <a:r>
              <a:rPr lang="en-US" sz="2000" dirty="0" smtClean="0">
                <a:latin typeface="Courier New" pitchFamily="49" charset="0"/>
                <a:cs typeface="Courier New" pitchFamily="49" charset="0"/>
              </a:rPr>
              <a:t>iscsid (pid 5236 5235) is running...</a:t>
            </a:r>
            <a:endParaRPr lang="en-US" sz="2000" dirty="0" smtClean="0"/>
          </a:p>
          <a:p>
            <a:pPr marL="914400" lvl="1" indent="-344488"/>
            <a:r>
              <a:rPr lang="en-US" dirty="0" smtClean="0"/>
              <a:t>Identify the initiator’s node name:</a:t>
            </a:r>
          </a:p>
          <a:p>
            <a:pPr marL="914400" lvl="1" indent="-344488">
              <a:buNone/>
            </a:pPr>
            <a:r>
              <a:rPr lang="en-US" sz="2000" dirty="0" smtClean="0">
                <a:latin typeface="Courier New" pitchFamily="49" charset="0"/>
                <a:cs typeface="Courier New" pitchFamily="49" charset="0"/>
              </a:rPr>
              <a:t># </a:t>
            </a:r>
            <a:r>
              <a:rPr lang="en-US" sz="2000" b="1" dirty="0" smtClean="0">
                <a:latin typeface="Courier New" pitchFamily="49" charset="0"/>
                <a:cs typeface="Courier New" pitchFamily="49" charset="0"/>
              </a:rPr>
              <a:t>cat /etc/iscsi/initiatorname.iscsi</a:t>
            </a:r>
          </a:p>
          <a:p>
            <a:pPr marL="914400" lvl="1" indent="-344488">
              <a:buNone/>
            </a:pPr>
            <a:r>
              <a:rPr lang="en-US" sz="2000" dirty="0" smtClean="0">
                <a:latin typeface="Courier New" pitchFamily="49" charset="0"/>
                <a:cs typeface="Courier New" pitchFamily="49" charset="0"/>
              </a:rPr>
              <a:t>InitiatorName=iqn.1994-05.com.redhat:rhel</a:t>
            </a:r>
            <a:endParaRPr lang="en-US" sz="2000" dirty="0">
              <a:latin typeface="Courier New" pitchFamily="49" charset="0"/>
              <a:cs typeface="Courier New" pitchFamily="49" charset="0"/>
            </a:endParaRPr>
          </a:p>
          <a:p>
            <a:pPr marL="533400" indent="-533400">
              <a:buFont typeface="Wingdings 2" pitchFamily="18" charset="2"/>
              <a:buNone/>
            </a:pPr>
            <a:endParaRPr lang="en-US" dirty="0"/>
          </a:p>
          <a:p>
            <a:pPr marL="795338" lvl="1" indent="-495300"/>
            <a:endParaRPr lang="en-US" dirty="0"/>
          </a:p>
        </p:txBody>
      </p:sp>
      <p:sp>
        <p:nvSpPr>
          <p:cNvPr id="56324" name="TextBox 5"/>
          <p:cNvSpPr txBox="1">
            <a:spLocks noChangeArrowheads="1"/>
          </p:cNvSpPr>
          <p:nvPr/>
        </p:nvSpPr>
        <p:spPr bwMode="auto">
          <a:xfrm>
            <a:off x="6300972" y="5748038"/>
            <a:ext cx="2052165" cy="400110"/>
          </a:xfrm>
          <a:prstGeom prst="rect">
            <a:avLst/>
          </a:prstGeom>
          <a:noFill/>
          <a:ln w="9525">
            <a:noFill/>
            <a:miter lim="800000"/>
            <a:headEnd/>
            <a:tailEnd/>
          </a:ln>
        </p:spPr>
        <p:txBody>
          <a:bodyPr wrap="none">
            <a:spAutoFit/>
          </a:bodyPr>
          <a:lstStyle/>
          <a:p>
            <a:pPr>
              <a:buClr>
                <a:schemeClr val="accent2"/>
              </a:buClr>
              <a:buFont typeface="Wingdings 2" pitchFamily="18" charset="2"/>
              <a:buNone/>
            </a:pPr>
            <a:r>
              <a:rPr lang="en-US" dirty="0" smtClean="0"/>
              <a:t>Red Hat WWNN</a:t>
            </a:r>
            <a:endParaRPr lang="en-US" dirty="0"/>
          </a:p>
        </p:txBody>
      </p:sp>
      <p:sp>
        <p:nvSpPr>
          <p:cNvPr id="56327" name="Rectangle 7"/>
          <p:cNvSpPr>
            <a:spLocks noChangeArrowheads="1"/>
          </p:cNvSpPr>
          <p:nvPr/>
        </p:nvSpPr>
        <p:spPr bwMode="auto">
          <a:xfrm>
            <a:off x="3750716" y="4976398"/>
            <a:ext cx="4160055" cy="331787"/>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sp>
        <p:nvSpPr>
          <p:cNvPr id="56332" name="Line 12"/>
          <p:cNvSpPr>
            <a:spLocks noChangeShapeType="1"/>
          </p:cNvSpPr>
          <p:nvPr/>
        </p:nvSpPr>
        <p:spPr bwMode="auto">
          <a:xfrm flipH="1">
            <a:off x="7499420" y="5365215"/>
            <a:ext cx="11016" cy="352539"/>
          </a:xfrm>
          <a:prstGeom prst="line">
            <a:avLst/>
          </a:prstGeom>
          <a:noFill/>
          <a:ln w="19050">
            <a:solidFill>
              <a:schemeClr val="hlink"/>
            </a:solidFill>
            <a:round/>
            <a:headEnd type="triangle" w="med" len="med"/>
            <a:tailEnd type="none" w="med" len="sm"/>
          </a:ln>
          <a:effectLst/>
        </p:spPr>
        <p:txBody>
          <a:bodyPr/>
          <a:lstStyle/>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4"/>
          <p:cNvSpPr>
            <a:spLocks noGrp="1" noChangeArrowheads="1"/>
          </p:cNvSpPr>
          <p:nvPr>
            <p:ph type="title" idx="4294967295"/>
          </p:nvPr>
        </p:nvSpPr>
        <p:spPr/>
        <p:txBody>
          <a:bodyPr/>
          <a:lstStyle/>
          <a:p>
            <a:pPr eaLnBrk="1" hangingPunct="1"/>
            <a:r>
              <a:rPr lang="en-US" dirty="0" smtClean="0"/>
              <a:t>Discovery</a:t>
            </a:r>
          </a:p>
        </p:txBody>
      </p:sp>
      <p:sp>
        <p:nvSpPr>
          <p:cNvPr id="20484" name="Rectangle 5"/>
          <p:cNvSpPr>
            <a:spLocks noChangeArrowheads="1"/>
          </p:cNvSpPr>
          <p:nvPr/>
        </p:nvSpPr>
        <p:spPr bwMode="gray">
          <a:xfrm>
            <a:off x="1116013" y="1685925"/>
            <a:ext cx="7773987" cy="600075"/>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dirty="0"/>
          </a:p>
        </p:txBody>
      </p:sp>
      <p:sp>
        <p:nvSpPr>
          <p:cNvPr id="20485" name="Rectangle 6"/>
          <p:cNvSpPr>
            <a:spLocks noChangeArrowheads="1"/>
          </p:cNvSpPr>
          <p:nvPr/>
        </p:nvSpPr>
        <p:spPr bwMode="gray">
          <a:xfrm>
            <a:off x="1116013" y="3875088"/>
            <a:ext cx="7773987" cy="1701800"/>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dirty="0"/>
          </a:p>
        </p:txBody>
      </p:sp>
      <p:grpSp>
        <p:nvGrpSpPr>
          <p:cNvPr id="2" name="Group 36"/>
          <p:cNvGrpSpPr>
            <a:grpSpLocks/>
          </p:cNvGrpSpPr>
          <p:nvPr/>
        </p:nvGrpSpPr>
        <p:grpSpPr bwMode="auto">
          <a:xfrm>
            <a:off x="1460500" y="2090738"/>
            <a:ext cx="395288" cy="190500"/>
            <a:chOff x="4508" y="3013"/>
            <a:chExt cx="249" cy="120"/>
          </a:xfrm>
        </p:grpSpPr>
        <p:sp>
          <p:nvSpPr>
            <p:cNvPr id="20522" name="Rectangle 37"/>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dirty="0"/>
            </a:p>
          </p:txBody>
        </p:sp>
        <p:sp>
          <p:nvSpPr>
            <p:cNvPr id="20523" name="Rectangle 38"/>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dirty="0"/>
            </a:p>
          </p:txBody>
        </p:sp>
      </p:grpSp>
      <p:grpSp>
        <p:nvGrpSpPr>
          <p:cNvPr id="3" name="Group 42"/>
          <p:cNvGrpSpPr>
            <a:grpSpLocks/>
          </p:cNvGrpSpPr>
          <p:nvPr/>
        </p:nvGrpSpPr>
        <p:grpSpPr bwMode="auto">
          <a:xfrm flipV="1">
            <a:off x="1460500" y="3883025"/>
            <a:ext cx="395288" cy="190500"/>
            <a:chOff x="4508" y="3013"/>
            <a:chExt cx="249" cy="120"/>
          </a:xfrm>
        </p:grpSpPr>
        <p:sp>
          <p:nvSpPr>
            <p:cNvPr id="20518" name="Rectangle 43"/>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dirty="0"/>
            </a:p>
          </p:txBody>
        </p:sp>
        <p:sp>
          <p:nvSpPr>
            <p:cNvPr id="20519" name="Rectangle 44"/>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dirty="0"/>
            </a:p>
          </p:txBody>
        </p:sp>
      </p:grpSp>
      <p:grpSp>
        <p:nvGrpSpPr>
          <p:cNvPr id="4" name="Group 59"/>
          <p:cNvGrpSpPr>
            <a:grpSpLocks/>
          </p:cNvGrpSpPr>
          <p:nvPr/>
        </p:nvGrpSpPr>
        <p:grpSpPr bwMode="auto">
          <a:xfrm>
            <a:off x="4805363" y="2090738"/>
            <a:ext cx="395287" cy="190500"/>
            <a:chOff x="4508" y="3013"/>
            <a:chExt cx="249" cy="120"/>
          </a:xfrm>
        </p:grpSpPr>
        <p:sp>
          <p:nvSpPr>
            <p:cNvPr id="20512" name="Rectangle 60"/>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dirty="0"/>
            </a:p>
          </p:txBody>
        </p:sp>
        <p:sp>
          <p:nvSpPr>
            <p:cNvPr id="20513" name="Rectangle 61"/>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dirty="0"/>
            </a:p>
          </p:txBody>
        </p:sp>
      </p:grpSp>
      <p:cxnSp>
        <p:nvCxnSpPr>
          <p:cNvPr id="20500" name="AutoShape 62"/>
          <p:cNvCxnSpPr>
            <a:cxnSpLocks noChangeShapeType="1"/>
            <a:stCxn id="20513" idx="3"/>
          </p:cNvCxnSpPr>
          <p:nvPr/>
        </p:nvCxnSpPr>
        <p:spPr bwMode="gray">
          <a:xfrm flipH="1">
            <a:off x="5002213" y="2281238"/>
            <a:ext cx="1587" cy="265112"/>
          </a:xfrm>
          <a:prstGeom prst="straightConnector1">
            <a:avLst/>
          </a:prstGeom>
          <a:noFill/>
          <a:ln w="19050">
            <a:solidFill>
              <a:schemeClr val="tx1"/>
            </a:solidFill>
            <a:round/>
            <a:headEnd/>
            <a:tailEnd type="none" w="med" len="sm"/>
          </a:ln>
        </p:spPr>
      </p:cxnSp>
      <p:sp>
        <p:nvSpPr>
          <p:cNvPr id="20501" name="TextBox 94"/>
          <p:cNvSpPr txBox="1">
            <a:spLocks noChangeArrowheads="1"/>
          </p:cNvSpPr>
          <p:nvPr/>
        </p:nvSpPr>
        <p:spPr bwMode="gray">
          <a:xfrm>
            <a:off x="1154113" y="4076700"/>
            <a:ext cx="9953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a:t>Ethernet</a:t>
            </a:r>
          </a:p>
        </p:txBody>
      </p:sp>
      <p:sp>
        <p:nvSpPr>
          <p:cNvPr id="20502" name="TextBox 94"/>
          <p:cNvSpPr txBox="1">
            <a:spLocks noChangeArrowheads="1"/>
          </p:cNvSpPr>
          <p:nvPr/>
        </p:nvSpPr>
        <p:spPr bwMode="gray">
          <a:xfrm>
            <a:off x="1154113" y="1752600"/>
            <a:ext cx="9953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a:t>Ethernet</a:t>
            </a:r>
          </a:p>
        </p:txBody>
      </p:sp>
      <p:pic>
        <p:nvPicPr>
          <p:cNvPr id="1026" name="Picture 2" descr="C:\Documents and Settings\curtisb\Desktop\SAN\Images\Physical Disk.png"/>
          <p:cNvPicPr>
            <a:picLocks noChangeAspect="1" noChangeArrowheads="1"/>
          </p:cNvPicPr>
          <p:nvPr/>
        </p:nvPicPr>
        <p:blipFill>
          <a:blip r:embed="rId3" cstate="print"/>
          <a:srcRect/>
          <a:stretch>
            <a:fillRect/>
          </a:stretch>
        </p:blipFill>
        <p:spPr bwMode="auto">
          <a:xfrm>
            <a:off x="4827588" y="2522538"/>
            <a:ext cx="365125" cy="361950"/>
          </a:xfrm>
          <a:prstGeom prst="rect">
            <a:avLst/>
          </a:prstGeom>
          <a:noFill/>
          <a:ln w="9525">
            <a:noFill/>
            <a:miter lim="800000"/>
            <a:headEnd/>
            <a:tailEnd/>
          </a:ln>
        </p:spPr>
      </p:pic>
      <p:sp>
        <p:nvSpPr>
          <p:cNvPr id="50" name="AutoShape 55"/>
          <p:cNvSpPr>
            <a:spLocks noChangeArrowheads="1"/>
          </p:cNvSpPr>
          <p:nvPr/>
        </p:nvSpPr>
        <p:spPr bwMode="gray">
          <a:xfrm>
            <a:off x="5387794" y="567483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dirty="0"/>
          </a:p>
        </p:txBody>
      </p:sp>
      <p:sp>
        <p:nvSpPr>
          <p:cNvPr id="52" name="AutoShape 55"/>
          <p:cNvSpPr>
            <a:spLocks noChangeArrowheads="1"/>
          </p:cNvSpPr>
          <p:nvPr/>
        </p:nvSpPr>
        <p:spPr bwMode="gray">
          <a:xfrm>
            <a:off x="4652688" y="567483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dirty="0"/>
          </a:p>
        </p:txBody>
      </p:sp>
      <p:sp>
        <p:nvSpPr>
          <p:cNvPr id="53" name="AutoShape 55"/>
          <p:cNvSpPr>
            <a:spLocks noChangeArrowheads="1"/>
          </p:cNvSpPr>
          <p:nvPr/>
        </p:nvSpPr>
        <p:spPr bwMode="gray">
          <a:xfrm>
            <a:off x="3908617" y="5665873"/>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dirty="0"/>
          </a:p>
        </p:txBody>
      </p:sp>
      <p:grpSp>
        <p:nvGrpSpPr>
          <p:cNvPr id="5" name="Group 50"/>
          <p:cNvGrpSpPr>
            <a:grpSpLocks/>
          </p:cNvGrpSpPr>
          <p:nvPr/>
        </p:nvGrpSpPr>
        <p:grpSpPr bwMode="auto">
          <a:xfrm>
            <a:off x="4805363" y="5380038"/>
            <a:ext cx="395287" cy="190500"/>
            <a:chOff x="4508" y="3013"/>
            <a:chExt cx="249" cy="120"/>
          </a:xfrm>
        </p:grpSpPr>
        <p:sp>
          <p:nvSpPr>
            <p:cNvPr id="55" name="Rectangle 51"/>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dirty="0"/>
            </a:p>
          </p:txBody>
        </p:sp>
        <p:sp>
          <p:nvSpPr>
            <p:cNvPr id="56" name="Rectangle 52"/>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dirty="0"/>
            </a:p>
          </p:txBody>
        </p:sp>
      </p:grpSp>
      <p:cxnSp>
        <p:nvCxnSpPr>
          <p:cNvPr id="57" name="AutoShape 56"/>
          <p:cNvCxnSpPr>
            <a:cxnSpLocks noChangeShapeType="1"/>
            <a:stCxn id="56" idx="3"/>
            <a:endCxn id="53" idx="0"/>
          </p:cNvCxnSpPr>
          <p:nvPr/>
        </p:nvCxnSpPr>
        <p:spPr bwMode="gray">
          <a:xfrm rot="5400000">
            <a:off x="4483551" y="5342846"/>
            <a:ext cx="294938" cy="745561"/>
          </a:xfrm>
          <a:prstGeom prst="bentConnector3">
            <a:avLst>
              <a:gd name="adj1" fmla="val 46961"/>
            </a:avLst>
          </a:prstGeom>
          <a:noFill/>
          <a:ln w="19050">
            <a:solidFill>
              <a:schemeClr val="tx1"/>
            </a:solidFill>
            <a:miter lim="800000"/>
            <a:headEnd/>
            <a:tailEnd type="none" w="med" len="sm"/>
          </a:ln>
        </p:spPr>
      </p:cxnSp>
      <p:cxnSp>
        <p:nvCxnSpPr>
          <p:cNvPr id="58" name="AutoShape 57"/>
          <p:cNvCxnSpPr>
            <a:cxnSpLocks noChangeShapeType="1"/>
            <a:stCxn id="56" idx="3"/>
            <a:endCxn id="50" idx="0"/>
          </p:cNvCxnSpPr>
          <p:nvPr/>
        </p:nvCxnSpPr>
        <p:spPr bwMode="gray">
          <a:xfrm rot="16200000" flipH="1">
            <a:off x="5218656" y="5353301"/>
            <a:ext cx="303904" cy="733616"/>
          </a:xfrm>
          <a:prstGeom prst="bentConnector3">
            <a:avLst>
              <a:gd name="adj1" fmla="val 47050"/>
            </a:avLst>
          </a:prstGeom>
          <a:noFill/>
          <a:ln w="19050">
            <a:solidFill>
              <a:schemeClr val="tx1"/>
            </a:solidFill>
            <a:miter lim="800000"/>
            <a:headEnd/>
            <a:tailEnd type="none" w="med" len="sm"/>
          </a:ln>
        </p:spPr>
      </p:cxnSp>
      <p:cxnSp>
        <p:nvCxnSpPr>
          <p:cNvPr id="59" name="AutoShape 58"/>
          <p:cNvCxnSpPr>
            <a:cxnSpLocks noChangeShapeType="1"/>
            <a:stCxn id="56" idx="3"/>
          </p:cNvCxnSpPr>
          <p:nvPr/>
        </p:nvCxnSpPr>
        <p:spPr bwMode="gray">
          <a:xfrm flipH="1">
            <a:off x="5002213" y="5570538"/>
            <a:ext cx="1587" cy="265112"/>
          </a:xfrm>
          <a:prstGeom prst="straightConnector1">
            <a:avLst/>
          </a:prstGeom>
          <a:noFill/>
          <a:ln w="19050">
            <a:solidFill>
              <a:schemeClr val="tx1"/>
            </a:solidFill>
            <a:round/>
            <a:headEnd/>
            <a:tailEnd type="none" w="med" len="sm"/>
          </a:ln>
        </p:spPr>
      </p:cxnSp>
      <p:sp>
        <p:nvSpPr>
          <p:cNvPr id="46" name="TextBox 49"/>
          <p:cNvSpPr txBox="1">
            <a:spLocks noChangeArrowheads="1"/>
          </p:cNvSpPr>
          <p:nvPr/>
        </p:nvSpPr>
        <p:spPr bwMode="auto">
          <a:xfrm>
            <a:off x="1955800" y="2768600"/>
            <a:ext cx="2212788" cy="707886"/>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a:t>Discovery is not automatic </a:t>
            </a:r>
          </a:p>
        </p:txBody>
      </p:sp>
      <p:cxnSp>
        <p:nvCxnSpPr>
          <p:cNvPr id="47" name="AutoShape 76"/>
          <p:cNvCxnSpPr>
            <a:cxnSpLocks noChangeShapeType="1"/>
          </p:cNvCxnSpPr>
          <p:nvPr/>
        </p:nvCxnSpPr>
        <p:spPr bwMode="auto">
          <a:xfrm rot="10800000">
            <a:off x="1658939" y="2281239"/>
            <a:ext cx="1269319" cy="516391"/>
          </a:xfrm>
          <a:prstGeom prst="straightConnector1">
            <a:avLst/>
          </a:prstGeom>
          <a:noFill/>
          <a:ln w="19050">
            <a:solidFill>
              <a:schemeClr val="hlink"/>
            </a:solidFill>
            <a:round/>
            <a:headEnd/>
            <a:tailEnd type="triangle" w="med" len="sm"/>
          </a:ln>
          <a:effectLst/>
        </p:spPr>
      </p:cxnSp>
      <p:cxnSp>
        <p:nvCxnSpPr>
          <p:cNvPr id="48" name="AutoShape 77"/>
          <p:cNvCxnSpPr>
            <a:cxnSpLocks noChangeShapeType="1"/>
            <a:endCxn id="20519" idx="3"/>
          </p:cNvCxnSpPr>
          <p:nvPr/>
        </p:nvCxnSpPr>
        <p:spPr bwMode="auto">
          <a:xfrm rot="10800000" flipV="1">
            <a:off x="1658938" y="3461656"/>
            <a:ext cx="1225776" cy="423749"/>
          </a:xfrm>
          <a:prstGeom prst="straightConnector1">
            <a:avLst/>
          </a:prstGeom>
          <a:noFill/>
          <a:ln w="19050">
            <a:solidFill>
              <a:schemeClr val="hlink"/>
            </a:solidFill>
            <a:round/>
            <a:headEnd/>
            <a:tailEnd type="triangle" w="med" len="sm"/>
          </a:ln>
          <a:effectLst/>
        </p:spPr>
      </p:cxnSp>
      <p:sp>
        <p:nvSpPr>
          <p:cNvPr id="33" name="TextBox 94"/>
          <p:cNvSpPr txBox="1">
            <a:spLocks noChangeArrowheads="1"/>
          </p:cNvSpPr>
          <p:nvPr/>
        </p:nvSpPr>
        <p:spPr bwMode="gray">
          <a:xfrm>
            <a:off x="0" y="4682685"/>
            <a:ext cx="1093538"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Target</a:t>
            </a:r>
            <a:endParaRPr lang="en-US" dirty="0"/>
          </a:p>
        </p:txBody>
      </p:sp>
      <p:sp>
        <p:nvSpPr>
          <p:cNvPr id="34" name="TextBox 94"/>
          <p:cNvSpPr txBox="1">
            <a:spLocks noChangeArrowheads="1"/>
          </p:cNvSpPr>
          <p:nvPr/>
        </p:nvSpPr>
        <p:spPr bwMode="gray">
          <a:xfrm>
            <a:off x="0" y="1579624"/>
            <a:ext cx="1174001"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Initiator</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idx="4294967295"/>
          </p:nvPr>
        </p:nvSpPr>
        <p:spPr/>
        <p:txBody>
          <a:bodyPr/>
          <a:lstStyle/>
          <a:p>
            <a:r>
              <a:rPr lang="en-US" dirty="0"/>
              <a:t>iSCSI Authentication in </a:t>
            </a:r>
            <a:r>
              <a:rPr lang="en-US" dirty="0" smtClean="0"/>
              <a:t>Red Hat 5</a:t>
            </a:r>
            <a:endParaRPr lang="en-US" dirty="0"/>
          </a:p>
        </p:txBody>
      </p:sp>
      <p:sp>
        <p:nvSpPr>
          <p:cNvPr id="59395" name="Content Placeholder 2"/>
          <p:cNvSpPr>
            <a:spLocks noGrp="1"/>
          </p:cNvSpPr>
          <p:nvPr>
            <p:ph idx="4294967295"/>
          </p:nvPr>
        </p:nvSpPr>
        <p:spPr/>
        <p:txBody>
          <a:bodyPr/>
          <a:lstStyle/>
          <a:p>
            <a:pPr marL="533400" indent="-533400">
              <a:buFont typeface="Wingdings 2" pitchFamily="18" charset="2"/>
              <a:buAutoNum type="arabicPeriod" startAt="3"/>
            </a:pPr>
            <a:r>
              <a:rPr lang="en-US" dirty="0"/>
              <a:t>To increase security, iSCSI </a:t>
            </a:r>
            <a:r>
              <a:rPr lang="en-US" dirty="0" smtClean="0"/>
              <a:t>may be </a:t>
            </a:r>
            <a:r>
              <a:rPr lang="en-US" dirty="0"/>
              <a:t>configured to require </a:t>
            </a:r>
            <a:r>
              <a:rPr lang="en-US" dirty="0" smtClean="0"/>
              <a:t>authentication.</a:t>
            </a:r>
            <a:endParaRPr lang="en-US" dirty="0"/>
          </a:p>
          <a:p>
            <a:pPr marL="914400" lvl="1" indent="-344488"/>
            <a:r>
              <a:rPr lang="en-US" dirty="0"/>
              <a:t>Authentication </a:t>
            </a:r>
            <a:r>
              <a:rPr lang="en-US" dirty="0" smtClean="0"/>
              <a:t>methods:</a:t>
            </a:r>
          </a:p>
          <a:p>
            <a:pPr marL="1203325" lvl="2"/>
            <a:r>
              <a:rPr lang="en-US" sz="2200" dirty="0" smtClean="0"/>
              <a:t>CHAP session authentication</a:t>
            </a:r>
            <a:endParaRPr lang="en-US" sz="2200" dirty="0"/>
          </a:p>
          <a:p>
            <a:pPr marL="1514475" lvl="3" indent="-255588"/>
            <a:r>
              <a:rPr lang="en-US" dirty="0" smtClean="0"/>
              <a:t>Unidirectional: </a:t>
            </a:r>
            <a:r>
              <a:rPr lang="en-US" dirty="0"/>
              <a:t>targets will authenticate </a:t>
            </a:r>
            <a:r>
              <a:rPr lang="en-US" dirty="0" smtClean="0"/>
              <a:t>initiators</a:t>
            </a:r>
          </a:p>
          <a:p>
            <a:pPr marL="1514475" lvl="3" indent="-255588"/>
            <a:r>
              <a:rPr lang="en-US" dirty="0" smtClean="0"/>
              <a:t>Bidirectional: </a:t>
            </a:r>
            <a:r>
              <a:rPr lang="en-US" dirty="0"/>
              <a:t>initiators and targets will authenticate each </a:t>
            </a:r>
            <a:r>
              <a:rPr lang="en-US" dirty="0" smtClean="0"/>
              <a:t>other</a:t>
            </a:r>
          </a:p>
          <a:p>
            <a:pPr marL="1204912" lvl="2" indent="-255588"/>
            <a:r>
              <a:rPr lang="en-US" sz="2200" dirty="0" smtClean="0"/>
              <a:t>CHAP discovery (send targets) authentication</a:t>
            </a:r>
          </a:p>
          <a:p>
            <a:pPr marL="1514475" lvl="3" indent="-255588"/>
            <a:r>
              <a:rPr lang="en-US" dirty="0" smtClean="0"/>
              <a:t>Unidirectional: targets will authenticate initiators</a:t>
            </a:r>
          </a:p>
          <a:p>
            <a:pPr marL="1514475" lvl="3" indent="-255588"/>
            <a:r>
              <a:rPr lang="en-US" dirty="0" smtClean="0"/>
              <a:t>Bidirectional: initiators and targets will authenticate each other</a:t>
            </a:r>
          </a:p>
          <a:p>
            <a:pPr marL="914400" lvl="1" indent="-255588">
              <a:spcBef>
                <a:spcPts val="0"/>
              </a:spcBef>
            </a:pPr>
            <a:r>
              <a:rPr lang="en-US" dirty="0" smtClean="0"/>
              <a:t>This </a:t>
            </a:r>
            <a:r>
              <a:rPr lang="en-US" dirty="0"/>
              <a:t>course will discuss using CHAP </a:t>
            </a:r>
            <a:r>
              <a:rPr lang="en-US" dirty="0" smtClean="0"/>
              <a:t>session authentication</a:t>
            </a:r>
            <a:r>
              <a:rPr lang="en-US" dirty="0"/>
              <a:t>, but will not use it in the exercise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idx="4294967295"/>
          </p:nvPr>
        </p:nvSpPr>
        <p:spPr/>
        <p:txBody>
          <a:bodyPr/>
          <a:lstStyle/>
          <a:p>
            <a:r>
              <a:rPr lang="en-US" dirty="0"/>
              <a:t>iSCSI Unidirectional CHAP Authentication</a:t>
            </a:r>
          </a:p>
        </p:txBody>
      </p:sp>
      <p:sp>
        <p:nvSpPr>
          <p:cNvPr id="60419" name="Content Placeholder 2"/>
          <p:cNvSpPr>
            <a:spLocks noGrp="1"/>
          </p:cNvSpPr>
          <p:nvPr>
            <p:ph idx="4294967295"/>
          </p:nvPr>
        </p:nvSpPr>
        <p:spPr>
          <a:xfrm>
            <a:off x="990600" y="1123950"/>
            <a:ext cx="8153400" cy="5353050"/>
          </a:xfrm>
        </p:spPr>
        <p:txBody>
          <a:bodyPr/>
          <a:lstStyle/>
          <a:p>
            <a:r>
              <a:rPr lang="en-US" sz="2400" dirty="0" smtClean="0"/>
              <a:t>Configure initiator’s user name and password:</a:t>
            </a:r>
            <a:endParaRPr lang="en-US" sz="2400" i="1" dirty="0"/>
          </a:p>
          <a:p>
            <a:pPr>
              <a:buNone/>
            </a:pPr>
            <a:r>
              <a:rPr lang="en-US" sz="1800" dirty="0" smtClean="0">
                <a:latin typeface="Courier New" pitchFamily="49" charset="0"/>
                <a:cs typeface="Courier New" pitchFamily="49" charset="0"/>
              </a:rPr>
              <a:t># </a:t>
            </a:r>
            <a:r>
              <a:rPr lang="en-US" sz="1800" b="1" dirty="0" smtClean="0">
                <a:latin typeface="Courier New" pitchFamily="49" charset="0"/>
                <a:cs typeface="Courier New" pitchFamily="49" charset="0"/>
              </a:rPr>
              <a:t>vi /etc/iscsi/iscsid.conf</a:t>
            </a:r>
          </a:p>
          <a:p>
            <a:pPr>
              <a:spcBef>
                <a:spcPts val="0"/>
              </a:spcBef>
              <a:buNone/>
            </a:pPr>
            <a:r>
              <a:rPr lang="en-US" sz="1800" dirty="0" smtClean="0">
                <a:latin typeface="Courier New" pitchFamily="49" charset="0"/>
                <a:cs typeface="Courier New" pitchFamily="49" charset="0"/>
              </a:rPr>
              <a:t>...</a:t>
            </a:r>
          </a:p>
          <a:p>
            <a:pPr>
              <a:spcBef>
                <a:spcPts val="0"/>
              </a:spcBef>
              <a:buNone/>
            </a:pPr>
            <a:r>
              <a:rPr lang="en-US" sz="1800" dirty="0" smtClean="0">
                <a:latin typeface="Courier New" pitchFamily="49" charset="0"/>
                <a:cs typeface="Courier New" pitchFamily="49" charset="0"/>
              </a:rPr>
              <a:t>#node.session.auth.username = username</a:t>
            </a:r>
          </a:p>
          <a:p>
            <a:pPr>
              <a:spcBef>
                <a:spcPts val="0"/>
              </a:spcBef>
              <a:buNone/>
            </a:pPr>
            <a:r>
              <a:rPr lang="en-US" sz="1800" dirty="0" smtClean="0">
                <a:latin typeface="Courier New" pitchFamily="49" charset="0"/>
                <a:cs typeface="Courier New" pitchFamily="49" charset="0"/>
              </a:rPr>
              <a:t>#node.session.auth.password = thisismysecret</a:t>
            </a:r>
          </a:p>
          <a:p>
            <a:r>
              <a:rPr lang="en-US" sz="2400" dirty="0" smtClean="0"/>
              <a:t>To configure CHAP, enable CHAP authentication:</a:t>
            </a:r>
          </a:p>
          <a:p>
            <a:pPr>
              <a:buNone/>
            </a:pPr>
            <a:r>
              <a:rPr lang="en-US" sz="1800" dirty="0" smtClean="0">
                <a:latin typeface="Courier New" pitchFamily="49" charset="0"/>
                <a:cs typeface="Courier New" pitchFamily="49" charset="0"/>
              </a:rPr>
              <a:t># </a:t>
            </a:r>
            <a:r>
              <a:rPr lang="en-US" sz="1800" b="1" dirty="0" smtClean="0">
                <a:latin typeface="Courier New" pitchFamily="49" charset="0"/>
                <a:cs typeface="Courier New" pitchFamily="49" charset="0"/>
              </a:rPr>
              <a:t>vi /etc/iscsi/iscsid.conf</a:t>
            </a:r>
          </a:p>
          <a:p>
            <a:pPr>
              <a:spcBef>
                <a:spcPts val="0"/>
              </a:spcBef>
              <a:buNone/>
            </a:pPr>
            <a:r>
              <a:rPr lang="en-US" sz="1800" dirty="0" smtClean="0">
                <a:latin typeface="Courier New" pitchFamily="49" charset="0"/>
                <a:cs typeface="Courier New" pitchFamily="49" charset="0"/>
              </a:rPr>
              <a:t>...</a:t>
            </a:r>
          </a:p>
          <a:p>
            <a:pPr>
              <a:spcBef>
                <a:spcPts val="0"/>
              </a:spcBef>
              <a:buNone/>
            </a:pPr>
            <a:r>
              <a:rPr lang="en-US" sz="1800" dirty="0" smtClean="0">
                <a:latin typeface="Courier New" pitchFamily="49" charset="0"/>
                <a:cs typeface="Courier New" pitchFamily="49" charset="0"/>
              </a:rPr>
              <a:t>#node.session.auth.authmethod = CHAP</a:t>
            </a:r>
          </a:p>
          <a:p>
            <a:pPr>
              <a:spcBef>
                <a:spcPts val="400"/>
              </a:spcBef>
              <a:buNone/>
            </a:pPr>
            <a:r>
              <a:rPr lang="en-US" sz="1800" dirty="0" smtClean="0">
                <a:latin typeface="Courier New" pitchFamily="49" charset="0"/>
                <a:cs typeface="Courier New" pitchFamily="49" charset="0"/>
              </a:rPr>
              <a:t># </a:t>
            </a:r>
            <a:r>
              <a:rPr lang="en-US" sz="1800" b="1" dirty="0" smtClean="0">
                <a:latin typeface="Courier New" pitchFamily="49" charset="0"/>
                <a:cs typeface="Courier New" pitchFamily="49" charset="0"/>
              </a:rPr>
              <a:t>service iscsi restart</a:t>
            </a:r>
          </a:p>
          <a:p>
            <a:r>
              <a:rPr lang="en-US" sz="2400" dirty="0" smtClean="0"/>
              <a:t>On the storage system, register the CHAP secret:</a:t>
            </a:r>
          </a:p>
          <a:p>
            <a:pPr>
              <a:spcBef>
                <a:spcPts val="0"/>
              </a:spcBef>
              <a:buFont typeface="Wingdings 2" pitchFamily="18" charset="2"/>
              <a:buNone/>
            </a:pPr>
            <a:r>
              <a:rPr lang="en-US" sz="1800" dirty="0" smtClean="0">
                <a:latin typeface="Courier New" pitchFamily="49" charset="0"/>
                <a:cs typeface="Courier New" pitchFamily="49" charset="0"/>
              </a:rPr>
              <a:t>system</a:t>
            </a:r>
            <a:r>
              <a:rPr lang="en-US" sz="1800" dirty="0">
                <a:latin typeface="Courier New" pitchFamily="49" charset="0"/>
                <a:cs typeface="Courier New" pitchFamily="49" charset="0"/>
              </a:rPr>
              <a:t>&gt; </a:t>
            </a:r>
            <a:r>
              <a:rPr lang="en-US" sz="1800" b="1" dirty="0">
                <a:latin typeface="Courier New" pitchFamily="49" charset="0"/>
                <a:cs typeface="Courier New" pitchFamily="49" charset="0"/>
              </a:rPr>
              <a:t>iscsi security add </a:t>
            </a:r>
          </a:p>
          <a:p>
            <a:pPr>
              <a:spcBef>
                <a:spcPts val="0"/>
              </a:spcBef>
              <a:buNone/>
            </a:pPr>
            <a:r>
              <a:rPr lang="en-US" sz="1800" b="1" dirty="0">
                <a:latin typeface="Courier New" pitchFamily="49" charset="0"/>
                <a:cs typeface="Courier New" pitchFamily="49" charset="0"/>
              </a:rPr>
              <a:t>	-i </a:t>
            </a:r>
            <a:r>
              <a:rPr lang="en-US" sz="1800" b="1" dirty="0" smtClean="0">
                <a:latin typeface="Courier New" pitchFamily="49" charset="0"/>
                <a:cs typeface="Courier New" pitchFamily="49" charset="0"/>
              </a:rPr>
              <a:t>iqn.1994-05.com.redhat:rhel </a:t>
            </a:r>
            <a:endParaRPr lang="en-US" sz="1800" b="1" dirty="0">
              <a:latin typeface="Courier New" pitchFamily="49" charset="0"/>
              <a:cs typeface="Courier New" pitchFamily="49" charset="0"/>
            </a:endParaRPr>
          </a:p>
          <a:p>
            <a:pPr>
              <a:spcBef>
                <a:spcPts val="0"/>
              </a:spcBef>
              <a:buFont typeface="Wingdings 2" pitchFamily="18" charset="2"/>
              <a:buNone/>
            </a:pPr>
            <a:r>
              <a:rPr lang="en-US" sz="1800" b="1" dirty="0">
                <a:latin typeface="Courier New" pitchFamily="49" charset="0"/>
                <a:cs typeface="Courier New" pitchFamily="49" charset="0"/>
              </a:rPr>
              <a:t>	-s CHAP </a:t>
            </a:r>
          </a:p>
          <a:p>
            <a:pPr>
              <a:spcBef>
                <a:spcPts val="0"/>
              </a:spcBef>
              <a:buFont typeface="Wingdings 2" pitchFamily="18" charset="2"/>
              <a:buNone/>
            </a:pPr>
            <a:r>
              <a:rPr lang="en-US" sz="1800" b="1" dirty="0">
                <a:latin typeface="Courier New" pitchFamily="49" charset="0"/>
                <a:cs typeface="Courier New" pitchFamily="49" charset="0"/>
              </a:rPr>
              <a:t>	-p thisismysecret</a:t>
            </a:r>
          </a:p>
          <a:p>
            <a:pPr>
              <a:spcBef>
                <a:spcPts val="0"/>
              </a:spcBef>
              <a:buFont typeface="Wingdings 2" pitchFamily="18" charset="2"/>
              <a:buNone/>
            </a:pPr>
            <a:r>
              <a:rPr lang="en-US" sz="1800" b="1" dirty="0">
                <a:latin typeface="Courier New" pitchFamily="49" charset="0"/>
                <a:cs typeface="Courier New" pitchFamily="49" charset="0"/>
              </a:rPr>
              <a:t>	-n </a:t>
            </a:r>
            <a:r>
              <a:rPr lang="en-US" sz="1800" b="1" dirty="0" smtClean="0">
                <a:latin typeface="Courier New" pitchFamily="49" charset="0"/>
                <a:cs typeface="Courier New" pitchFamily="49" charset="0"/>
              </a:rPr>
              <a:t>username</a:t>
            </a:r>
            <a:endParaRPr lang="en-US" sz="2400" b="1" dirty="0"/>
          </a:p>
        </p:txBody>
      </p:sp>
      <p:sp>
        <p:nvSpPr>
          <p:cNvPr id="60420" name="TextBox 7"/>
          <p:cNvSpPr txBox="1">
            <a:spLocks noChangeArrowheads="1"/>
          </p:cNvSpPr>
          <p:nvPr/>
        </p:nvSpPr>
        <p:spPr bwMode="auto">
          <a:xfrm>
            <a:off x="5891514" y="5556521"/>
            <a:ext cx="2311192" cy="584775"/>
          </a:xfrm>
          <a:prstGeom prst="rect">
            <a:avLst/>
          </a:prstGeom>
          <a:noFill/>
          <a:ln w="9525">
            <a:noFill/>
            <a:miter lim="800000"/>
            <a:headEnd/>
            <a:tailEnd/>
          </a:ln>
        </p:spPr>
        <p:txBody>
          <a:bodyPr wrap="square">
            <a:spAutoFit/>
          </a:bodyPr>
          <a:lstStyle/>
          <a:p>
            <a:pPr algn="l">
              <a:buClr>
                <a:schemeClr val="accent2"/>
              </a:buClr>
              <a:buFont typeface="Wingdings 2" pitchFamily="18" charset="2"/>
              <a:buNone/>
            </a:pPr>
            <a:r>
              <a:rPr lang="en-US" sz="1600" dirty="0" smtClean="0"/>
              <a:t>Same user name and </a:t>
            </a:r>
          </a:p>
          <a:p>
            <a:pPr algn="l">
              <a:buClr>
                <a:schemeClr val="accent2"/>
              </a:buClr>
              <a:buFont typeface="Wingdings 2" pitchFamily="18" charset="2"/>
              <a:buNone/>
            </a:pPr>
            <a:r>
              <a:rPr lang="en-US" sz="1600" dirty="0" smtClean="0"/>
              <a:t>password </a:t>
            </a:r>
            <a:endParaRPr lang="en-US" sz="1600" dirty="0"/>
          </a:p>
        </p:txBody>
      </p:sp>
      <p:sp>
        <p:nvSpPr>
          <p:cNvPr id="60422" name="TextBox 10"/>
          <p:cNvSpPr txBox="1">
            <a:spLocks noChangeArrowheads="1"/>
          </p:cNvSpPr>
          <p:nvPr/>
        </p:nvSpPr>
        <p:spPr bwMode="auto">
          <a:xfrm>
            <a:off x="6721330" y="3277773"/>
            <a:ext cx="1566454" cy="400110"/>
          </a:xfrm>
          <a:prstGeom prst="rect">
            <a:avLst/>
          </a:prstGeom>
          <a:noFill/>
          <a:ln w="9525">
            <a:noFill/>
            <a:miter lim="800000"/>
            <a:headEnd/>
            <a:tailEnd/>
          </a:ln>
        </p:spPr>
        <p:txBody>
          <a:bodyPr wrap="none">
            <a:spAutoFit/>
          </a:bodyPr>
          <a:lstStyle/>
          <a:p>
            <a:pPr algn="l">
              <a:buClr>
                <a:schemeClr val="accent2"/>
              </a:buClr>
              <a:buFont typeface="Wingdings 2" pitchFamily="18" charset="2"/>
              <a:buNone/>
            </a:pPr>
            <a:r>
              <a:rPr lang="en-US" dirty="0" smtClean="0"/>
              <a:t>Uncomment</a:t>
            </a:r>
            <a:endParaRPr lang="en-US" dirty="0"/>
          </a:p>
        </p:txBody>
      </p:sp>
      <p:sp>
        <p:nvSpPr>
          <p:cNvPr id="60427" name="Rectangle 11"/>
          <p:cNvSpPr>
            <a:spLocks noChangeArrowheads="1"/>
          </p:cNvSpPr>
          <p:nvPr/>
        </p:nvSpPr>
        <p:spPr bwMode="auto">
          <a:xfrm>
            <a:off x="1024830" y="3729319"/>
            <a:ext cx="5045267" cy="277906"/>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60428" name="AutoShape 12"/>
          <p:cNvCxnSpPr>
            <a:cxnSpLocks noChangeShapeType="1"/>
            <a:stCxn id="60422" idx="1"/>
            <a:endCxn id="60427" idx="3"/>
          </p:cNvCxnSpPr>
          <p:nvPr/>
        </p:nvCxnSpPr>
        <p:spPr bwMode="auto">
          <a:xfrm rot="10800000" flipV="1">
            <a:off x="6070098" y="3477828"/>
            <a:ext cx="651233" cy="390444"/>
          </a:xfrm>
          <a:prstGeom prst="straightConnector1">
            <a:avLst/>
          </a:prstGeom>
          <a:noFill/>
          <a:ln w="19050">
            <a:solidFill>
              <a:schemeClr val="hlink"/>
            </a:solidFill>
            <a:round/>
            <a:headEnd/>
            <a:tailEnd type="triangle" w="med" len="sm"/>
          </a:ln>
          <a:effectLst/>
        </p:spPr>
      </p:cxnSp>
      <p:sp>
        <p:nvSpPr>
          <p:cNvPr id="60429" name="Rectangle 13"/>
          <p:cNvSpPr>
            <a:spLocks noChangeArrowheads="1"/>
          </p:cNvSpPr>
          <p:nvPr/>
        </p:nvSpPr>
        <p:spPr bwMode="auto">
          <a:xfrm>
            <a:off x="1308199" y="5574534"/>
            <a:ext cx="2544015" cy="558457"/>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31" name="AutoShape 15"/>
          <p:cNvCxnSpPr>
            <a:cxnSpLocks noChangeShapeType="1"/>
            <a:stCxn id="60420" idx="1"/>
            <a:endCxn id="60429" idx="3"/>
          </p:cNvCxnSpPr>
          <p:nvPr/>
        </p:nvCxnSpPr>
        <p:spPr bwMode="auto">
          <a:xfrm rot="10800000" flipV="1">
            <a:off x="3852214" y="5848909"/>
            <a:ext cx="2039300" cy="4854"/>
          </a:xfrm>
          <a:prstGeom prst="bentConnector3">
            <a:avLst>
              <a:gd name="adj1" fmla="val 50000"/>
            </a:avLst>
          </a:prstGeom>
          <a:noFill/>
          <a:ln w="19050">
            <a:solidFill>
              <a:schemeClr val="hlink"/>
            </a:solidFill>
            <a:miter lim="800000"/>
            <a:headEnd/>
            <a:tailEnd type="triangle" w="med" len="sm"/>
          </a:ln>
          <a:effectLst/>
        </p:spPr>
      </p:cxnSp>
      <p:cxnSp>
        <p:nvCxnSpPr>
          <p:cNvPr id="34" name="AutoShape 15"/>
          <p:cNvCxnSpPr>
            <a:cxnSpLocks noChangeShapeType="1"/>
            <a:stCxn id="60420" idx="3"/>
            <a:endCxn id="38" idx="3"/>
          </p:cNvCxnSpPr>
          <p:nvPr/>
        </p:nvCxnSpPr>
        <p:spPr bwMode="auto">
          <a:xfrm flipH="1" flipV="1">
            <a:off x="7270376" y="2408271"/>
            <a:ext cx="932330" cy="3440638"/>
          </a:xfrm>
          <a:prstGeom prst="bentConnector3">
            <a:avLst>
              <a:gd name="adj1" fmla="val -47152"/>
            </a:avLst>
          </a:prstGeom>
          <a:noFill/>
          <a:ln w="19050">
            <a:solidFill>
              <a:schemeClr val="hlink"/>
            </a:solidFill>
            <a:miter lim="800000"/>
            <a:headEnd/>
            <a:tailEnd type="triangle" w="med" len="sm"/>
          </a:ln>
          <a:effectLst/>
        </p:spPr>
      </p:cxnSp>
      <p:sp>
        <p:nvSpPr>
          <p:cNvPr id="38" name="Rectangle 13"/>
          <p:cNvSpPr>
            <a:spLocks noChangeArrowheads="1"/>
          </p:cNvSpPr>
          <p:nvPr/>
        </p:nvSpPr>
        <p:spPr bwMode="auto">
          <a:xfrm>
            <a:off x="1021977" y="2118166"/>
            <a:ext cx="6248399" cy="580209"/>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75" name="AutoShape 15"/>
          <p:cNvCxnSpPr>
            <a:cxnSpLocks noChangeShapeType="1"/>
            <a:stCxn id="60422" idx="3"/>
          </p:cNvCxnSpPr>
          <p:nvPr/>
        </p:nvCxnSpPr>
        <p:spPr bwMode="auto">
          <a:xfrm flipH="1" flipV="1">
            <a:off x="7301132" y="2588455"/>
            <a:ext cx="986652" cy="889373"/>
          </a:xfrm>
          <a:prstGeom prst="bentConnector3">
            <a:avLst>
              <a:gd name="adj1" fmla="val -23169"/>
            </a:avLst>
          </a:prstGeom>
          <a:noFill/>
          <a:ln w="19050">
            <a:solidFill>
              <a:schemeClr val="hlink"/>
            </a:solidFill>
            <a:miter lim="800000"/>
            <a:headEnd/>
            <a:tailEnd type="triangle" w="med" len="sm"/>
          </a:ln>
          <a:effectLst/>
        </p:spPr>
      </p:cxn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idx="4294967295"/>
          </p:nvPr>
        </p:nvSpPr>
        <p:spPr/>
        <p:txBody>
          <a:bodyPr/>
          <a:lstStyle/>
          <a:p>
            <a:r>
              <a:rPr lang="en-US" dirty="0"/>
              <a:t>iSCSI Bidirectional CHAP Authentication</a:t>
            </a:r>
          </a:p>
        </p:txBody>
      </p:sp>
      <p:sp>
        <p:nvSpPr>
          <p:cNvPr id="61443" name="Content Placeholder 2"/>
          <p:cNvSpPr>
            <a:spLocks noGrp="1"/>
          </p:cNvSpPr>
          <p:nvPr>
            <p:ph idx="4294967295"/>
          </p:nvPr>
        </p:nvSpPr>
        <p:spPr>
          <a:xfrm>
            <a:off x="990600" y="1123950"/>
            <a:ext cx="8153400" cy="5353050"/>
          </a:xfrm>
        </p:spPr>
        <p:txBody>
          <a:bodyPr/>
          <a:lstStyle/>
          <a:p>
            <a:r>
              <a:rPr lang="en-US" sz="2400" dirty="0"/>
              <a:t>Configure unidirectional CHAP and then configure the reverse direction:</a:t>
            </a:r>
          </a:p>
          <a:p>
            <a:pPr marL="0">
              <a:spcBef>
                <a:spcPts val="0"/>
              </a:spcBef>
              <a:buFont typeface="Wingdings 2" pitchFamily="18" charset="2"/>
              <a:buNone/>
            </a:pPr>
            <a:r>
              <a:rPr lang="en-US" sz="2000" dirty="0" smtClean="0">
                <a:latin typeface="Courier New" pitchFamily="49" charset="0"/>
                <a:cs typeface="Courier New" pitchFamily="49" charset="0"/>
              </a:rPr>
              <a:t>system</a:t>
            </a:r>
            <a:r>
              <a:rPr lang="en-US" sz="2000" dirty="0">
                <a:latin typeface="Courier New" pitchFamily="49" charset="0"/>
                <a:cs typeface="Courier New" pitchFamily="49" charset="0"/>
              </a:rPr>
              <a:t>&gt; </a:t>
            </a:r>
            <a:r>
              <a:rPr lang="en-US" sz="2000" b="1" dirty="0">
                <a:latin typeface="Courier New" pitchFamily="49" charset="0"/>
                <a:cs typeface="Courier New" pitchFamily="49" charset="0"/>
              </a:rPr>
              <a:t>iscsi security add </a:t>
            </a:r>
          </a:p>
          <a:p>
            <a:pPr marL="0">
              <a:spcBef>
                <a:spcPts val="0"/>
              </a:spcBef>
              <a:buNone/>
            </a:pPr>
            <a:r>
              <a:rPr lang="en-US" sz="2000" b="1" dirty="0" smtClean="0">
                <a:latin typeface="Courier New" pitchFamily="49" charset="0"/>
                <a:cs typeface="Courier New" pitchFamily="49" charset="0"/>
              </a:rPr>
              <a:t>      -</a:t>
            </a:r>
            <a:r>
              <a:rPr lang="en-US" sz="2000" b="1" dirty="0">
                <a:latin typeface="Courier New" pitchFamily="49" charset="0"/>
                <a:cs typeface="Courier New" pitchFamily="49" charset="0"/>
              </a:rPr>
              <a:t>i </a:t>
            </a:r>
            <a:r>
              <a:rPr lang="en-US" sz="2000" b="1" dirty="0" smtClean="0">
                <a:latin typeface="Courier New" pitchFamily="49" charset="0"/>
                <a:cs typeface="Courier New" pitchFamily="49" charset="0"/>
              </a:rPr>
              <a:t>iqn.1994-05.com.redhat:rhel </a:t>
            </a:r>
            <a:endParaRPr lang="en-US" sz="2000" b="1" dirty="0">
              <a:latin typeface="Courier New" pitchFamily="49" charset="0"/>
              <a:cs typeface="Courier New" pitchFamily="49" charset="0"/>
            </a:endParaRPr>
          </a:p>
          <a:p>
            <a:pPr marL="0">
              <a:spcBef>
                <a:spcPts val="0"/>
              </a:spcBef>
              <a:buFont typeface="Wingdings 2" pitchFamily="18" charset="2"/>
              <a:buNone/>
            </a:pPr>
            <a:r>
              <a:rPr lang="en-US" sz="2000" b="1" dirty="0" smtClean="0">
                <a:latin typeface="Courier New" pitchFamily="49" charset="0"/>
                <a:cs typeface="Courier New" pitchFamily="49" charset="0"/>
              </a:rPr>
              <a:t>	-</a:t>
            </a:r>
            <a:r>
              <a:rPr lang="en-US" sz="2000" b="1" dirty="0">
                <a:latin typeface="Courier New" pitchFamily="49" charset="0"/>
                <a:cs typeface="Courier New" pitchFamily="49" charset="0"/>
              </a:rPr>
              <a:t>s CHAP </a:t>
            </a:r>
          </a:p>
          <a:p>
            <a:pPr marL="0">
              <a:spcBef>
                <a:spcPts val="0"/>
              </a:spcBef>
              <a:buFont typeface="Wingdings 2" pitchFamily="18" charset="2"/>
              <a:buNone/>
            </a:pPr>
            <a:r>
              <a:rPr lang="en-US" sz="2000" b="1" dirty="0">
                <a:latin typeface="Courier New" pitchFamily="49" charset="0"/>
                <a:cs typeface="Courier New" pitchFamily="49" charset="0"/>
              </a:rPr>
              <a:t>	-p thisismysecret</a:t>
            </a:r>
          </a:p>
          <a:p>
            <a:pPr marL="0">
              <a:spcBef>
                <a:spcPts val="0"/>
              </a:spcBef>
              <a:buFont typeface="Wingdings 2" pitchFamily="18" charset="2"/>
              <a:buNone/>
            </a:pPr>
            <a:r>
              <a:rPr lang="en-US" sz="2000" b="1" dirty="0">
                <a:latin typeface="Courier New" pitchFamily="49" charset="0"/>
                <a:cs typeface="Courier New" pitchFamily="49" charset="0"/>
              </a:rPr>
              <a:t>	-n </a:t>
            </a:r>
            <a:r>
              <a:rPr lang="en-US" sz="2000" b="1" dirty="0" smtClean="0">
                <a:latin typeface="Courier New" pitchFamily="49" charset="0"/>
                <a:cs typeface="Courier New" pitchFamily="49" charset="0"/>
              </a:rPr>
              <a:t>username</a:t>
            </a:r>
            <a:endParaRPr lang="en-US" sz="2000" b="1" dirty="0">
              <a:latin typeface="Courier New" pitchFamily="49" charset="0"/>
              <a:cs typeface="Courier New" pitchFamily="49" charset="0"/>
            </a:endParaRPr>
          </a:p>
          <a:p>
            <a:pPr marL="0">
              <a:spcBef>
                <a:spcPts val="0"/>
              </a:spcBef>
              <a:buFont typeface="Wingdings 2" pitchFamily="18" charset="2"/>
              <a:buNone/>
            </a:pPr>
            <a:r>
              <a:rPr lang="en-US" sz="2000" b="1" dirty="0">
                <a:latin typeface="Courier New" pitchFamily="49" charset="0"/>
                <a:cs typeface="Courier New" pitchFamily="49" charset="0"/>
              </a:rPr>
              <a:t>	-o thisismysecret2</a:t>
            </a:r>
          </a:p>
          <a:p>
            <a:pPr marL="0">
              <a:spcBef>
                <a:spcPts val="0"/>
              </a:spcBef>
              <a:buFont typeface="Wingdings 2" pitchFamily="18" charset="2"/>
              <a:buNone/>
            </a:pPr>
            <a:r>
              <a:rPr lang="en-US" sz="2000" b="1" dirty="0">
                <a:latin typeface="Courier New" pitchFamily="49" charset="0"/>
                <a:cs typeface="Courier New" pitchFamily="49" charset="0"/>
              </a:rPr>
              <a:t>	-m </a:t>
            </a:r>
            <a:r>
              <a:rPr lang="en-US" sz="2000" b="1" dirty="0" smtClean="0">
                <a:latin typeface="Courier New" pitchFamily="49" charset="0"/>
                <a:cs typeface="Courier New" pitchFamily="49" charset="0"/>
              </a:rPr>
              <a:t>username2</a:t>
            </a:r>
            <a:endParaRPr lang="en-US" sz="1600" b="1" dirty="0"/>
          </a:p>
          <a:p>
            <a:r>
              <a:rPr lang="en-US" sz="2400" dirty="0"/>
              <a:t>On </a:t>
            </a:r>
            <a:r>
              <a:rPr lang="en-US" sz="2400" dirty="0" smtClean="0"/>
              <a:t>Red Hat, </a:t>
            </a:r>
            <a:r>
              <a:rPr lang="en-US" sz="2400" dirty="0"/>
              <a:t>register the storage system’s CHAP secret</a:t>
            </a:r>
            <a:r>
              <a:rPr lang="en-US" sz="2400" dirty="0" smtClean="0"/>
              <a:t>:</a:t>
            </a:r>
          </a:p>
          <a:p>
            <a:pPr>
              <a:buNone/>
            </a:pPr>
            <a:r>
              <a:rPr lang="en-US" sz="2000" dirty="0" smtClean="0">
                <a:latin typeface="Courier New" pitchFamily="49" charset="0"/>
                <a:cs typeface="Courier New" pitchFamily="49" charset="0"/>
              </a:rPr>
              <a:t># </a:t>
            </a:r>
            <a:r>
              <a:rPr lang="en-US" sz="2000" b="1" dirty="0" smtClean="0">
                <a:latin typeface="Courier New" pitchFamily="49" charset="0"/>
                <a:cs typeface="Courier New" pitchFamily="49" charset="0"/>
              </a:rPr>
              <a:t>vi /etc/iscsi/iscsid.conf</a:t>
            </a:r>
          </a:p>
          <a:p>
            <a:pPr marL="0">
              <a:spcBef>
                <a:spcPts val="0"/>
              </a:spcBef>
              <a:buNone/>
            </a:pPr>
            <a:r>
              <a:rPr lang="en-US" sz="2000" dirty="0" smtClean="0">
                <a:latin typeface="Courier New" pitchFamily="49" charset="0"/>
                <a:cs typeface="Courier New" pitchFamily="49" charset="0"/>
              </a:rPr>
              <a:t>...</a:t>
            </a:r>
          </a:p>
          <a:p>
            <a:pPr marL="0">
              <a:spcBef>
                <a:spcPts val="0"/>
              </a:spcBef>
              <a:buNone/>
            </a:pPr>
            <a:r>
              <a:rPr lang="en-US" sz="2000" dirty="0" smtClean="0">
                <a:latin typeface="Courier New" pitchFamily="49" charset="0"/>
                <a:cs typeface="Courier New" pitchFamily="49" charset="0"/>
              </a:rPr>
              <a:t>#node.session.auth.username = username2</a:t>
            </a:r>
          </a:p>
          <a:p>
            <a:pPr marL="0">
              <a:spcBef>
                <a:spcPts val="0"/>
              </a:spcBef>
              <a:buNone/>
            </a:pPr>
            <a:r>
              <a:rPr lang="en-US" sz="2000" dirty="0" smtClean="0">
                <a:latin typeface="Courier New" pitchFamily="49" charset="0"/>
                <a:cs typeface="Courier New" pitchFamily="49" charset="0"/>
              </a:rPr>
              <a:t>#node.session.auth.password = thisismysecret2</a:t>
            </a:r>
            <a:endParaRPr lang="en-US" sz="2400" dirty="0" smtClean="0"/>
          </a:p>
          <a:p>
            <a:r>
              <a:rPr lang="en-US" sz="2400" dirty="0" smtClean="0"/>
              <a:t>On Red Hat, restart the iSCSI service:</a:t>
            </a:r>
          </a:p>
          <a:p>
            <a:pPr>
              <a:buNone/>
            </a:pPr>
            <a:r>
              <a:rPr lang="en-US" sz="2000" dirty="0" smtClean="0">
                <a:latin typeface="Courier New" pitchFamily="49" charset="0"/>
                <a:cs typeface="Courier New" pitchFamily="49" charset="0"/>
              </a:rPr>
              <a:t># </a:t>
            </a:r>
            <a:r>
              <a:rPr lang="en-US" sz="2000" b="1" dirty="0" smtClean="0">
                <a:latin typeface="Courier New" pitchFamily="49" charset="0"/>
                <a:cs typeface="Courier New" pitchFamily="49" charset="0"/>
              </a:rPr>
              <a:t>service iscsi restart</a:t>
            </a:r>
            <a:endParaRPr lang="en-US" sz="1500" dirty="0"/>
          </a:p>
        </p:txBody>
      </p:sp>
      <p:sp>
        <p:nvSpPr>
          <p:cNvPr id="61446" name="TextBox 16"/>
          <p:cNvSpPr txBox="1">
            <a:spLocks noChangeArrowheads="1"/>
          </p:cNvSpPr>
          <p:nvPr/>
        </p:nvSpPr>
        <p:spPr bwMode="auto">
          <a:xfrm>
            <a:off x="5640706" y="2867599"/>
            <a:ext cx="3105337" cy="1015663"/>
          </a:xfrm>
          <a:prstGeom prst="rect">
            <a:avLst/>
          </a:prstGeom>
          <a:noFill/>
          <a:ln w="9525">
            <a:noFill/>
            <a:miter lim="800000"/>
            <a:headEnd/>
            <a:tailEnd/>
          </a:ln>
        </p:spPr>
        <p:txBody>
          <a:bodyPr wrap="none">
            <a:spAutoFit/>
          </a:bodyPr>
          <a:lstStyle/>
          <a:p>
            <a:pPr>
              <a:buClr>
                <a:schemeClr val="accent2"/>
              </a:buClr>
              <a:buFont typeface="Wingdings 2" pitchFamily="18" charset="2"/>
              <a:buNone/>
            </a:pPr>
            <a:r>
              <a:rPr lang="en-US" dirty="0" smtClean="0"/>
              <a:t>User </a:t>
            </a:r>
            <a:r>
              <a:rPr lang="en-US" dirty="0"/>
              <a:t>name and password</a:t>
            </a:r>
          </a:p>
          <a:p>
            <a:pPr>
              <a:buClr>
                <a:schemeClr val="accent2"/>
              </a:buClr>
              <a:buFont typeface="Wingdings 2" pitchFamily="18" charset="2"/>
              <a:buNone/>
            </a:pPr>
            <a:r>
              <a:rPr lang="en-US" dirty="0"/>
              <a:t>of inbound and outbound</a:t>
            </a:r>
          </a:p>
          <a:p>
            <a:pPr>
              <a:buClr>
                <a:schemeClr val="accent2"/>
              </a:buClr>
              <a:buFont typeface="Wingdings 2" pitchFamily="18" charset="2"/>
              <a:buNone/>
            </a:pPr>
            <a:r>
              <a:rPr lang="en-US" dirty="0"/>
              <a:t>cannot be the same</a:t>
            </a:r>
          </a:p>
        </p:txBody>
      </p:sp>
      <p:sp>
        <p:nvSpPr>
          <p:cNvPr id="61458" name="Rectangle 18"/>
          <p:cNvSpPr>
            <a:spLocks noChangeArrowheads="1"/>
          </p:cNvSpPr>
          <p:nvPr/>
        </p:nvSpPr>
        <p:spPr bwMode="auto">
          <a:xfrm>
            <a:off x="1883884" y="3426245"/>
            <a:ext cx="2974556" cy="672030"/>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61459" name="AutoShape 19"/>
          <p:cNvCxnSpPr>
            <a:cxnSpLocks noChangeShapeType="1"/>
            <a:stCxn id="61446" idx="1"/>
            <a:endCxn id="61458" idx="3"/>
          </p:cNvCxnSpPr>
          <p:nvPr/>
        </p:nvCxnSpPr>
        <p:spPr bwMode="auto">
          <a:xfrm rot="10800000" flipV="1">
            <a:off x="4858440" y="3375430"/>
            <a:ext cx="782266" cy="386829"/>
          </a:xfrm>
          <a:prstGeom prst="straightConnector1">
            <a:avLst/>
          </a:prstGeom>
          <a:noFill/>
          <a:ln w="19050">
            <a:solidFill>
              <a:schemeClr val="hlink"/>
            </a:solidFill>
            <a:round/>
            <a:headEnd/>
            <a:tailEnd type="triangle" w="med" len="sm"/>
          </a:ln>
          <a:effectLst/>
        </p:spPr>
      </p:cxnSp>
      <p:sp>
        <p:nvSpPr>
          <p:cNvPr id="27" name="TextBox 10"/>
          <p:cNvSpPr txBox="1">
            <a:spLocks noChangeArrowheads="1"/>
          </p:cNvSpPr>
          <p:nvPr/>
        </p:nvSpPr>
        <p:spPr bwMode="auto">
          <a:xfrm>
            <a:off x="6611161" y="4456577"/>
            <a:ext cx="1863011" cy="707886"/>
          </a:xfrm>
          <a:prstGeom prst="rect">
            <a:avLst/>
          </a:prstGeom>
          <a:noFill/>
          <a:ln w="9525">
            <a:noFill/>
            <a:miter lim="800000"/>
            <a:headEnd/>
            <a:tailEnd/>
          </a:ln>
        </p:spPr>
        <p:txBody>
          <a:bodyPr wrap="none">
            <a:spAutoFit/>
          </a:bodyPr>
          <a:lstStyle/>
          <a:p>
            <a:pPr algn="l">
              <a:buClr>
                <a:schemeClr val="accent2"/>
              </a:buClr>
              <a:buFont typeface="Wingdings 2" pitchFamily="18" charset="2"/>
              <a:buNone/>
            </a:pPr>
            <a:r>
              <a:rPr lang="en-US" dirty="0" smtClean="0"/>
              <a:t>Don’t forgot to </a:t>
            </a:r>
          </a:p>
          <a:p>
            <a:pPr algn="l">
              <a:buClr>
                <a:schemeClr val="accent2"/>
              </a:buClr>
              <a:buFont typeface="Wingdings 2" pitchFamily="18" charset="2"/>
              <a:buNone/>
            </a:pPr>
            <a:r>
              <a:rPr lang="en-US" dirty="0" smtClean="0"/>
              <a:t>uncomment </a:t>
            </a:r>
            <a:endParaRPr lang="en-US" dirty="0"/>
          </a:p>
        </p:txBody>
      </p:sp>
      <p:cxnSp>
        <p:nvCxnSpPr>
          <p:cNvPr id="28" name="AutoShape 12"/>
          <p:cNvCxnSpPr>
            <a:cxnSpLocks noChangeShapeType="1"/>
            <a:stCxn id="27" idx="1"/>
          </p:cNvCxnSpPr>
          <p:nvPr/>
        </p:nvCxnSpPr>
        <p:spPr bwMode="auto">
          <a:xfrm rot="10800000" flipV="1">
            <a:off x="5960057" y="4810520"/>
            <a:ext cx="651105" cy="236556"/>
          </a:xfrm>
          <a:prstGeom prst="straightConnector1">
            <a:avLst/>
          </a:prstGeom>
          <a:noFill/>
          <a:ln w="19050">
            <a:solidFill>
              <a:schemeClr val="hlink"/>
            </a:solidFill>
            <a:round/>
            <a:headEnd/>
            <a:tailEnd type="triangle" w="med" len="sm"/>
          </a:ln>
          <a:effectLst/>
        </p:spPr>
      </p:cxn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70" name="Rectangle 6"/>
          <p:cNvSpPr>
            <a:spLocks noGrp="1" noChangeArrowheads="1"/>
          </p:cNvSpPr>
          <p:nvPr>
            <p:ph type="title"/>
          </p:nvPr>
        </p:nvSpPr>
        <p:spPr/>
        <p:txBody>
          <a:bodyPr/>
          <a:lstStyle/>
          <a:p>
            <a:r>
              <a:rPr lang="en-US" dirty="0" smtClean="0"/>
              <a:t>Red </a:t>
            </a:r>
            <a:r>
              <a:rPr lang="en-US" dirty="0" smtClean="0"/>
              <a:t>Hat/NIC Implementation</a:t>
            </a:r>
            <a:endParaRPr lang="en-US" dirty="0"/>
          </a:p>
        </p:txBody>
      </p:sp>
      <p:sp>
        <p:nvSpPr>
          <p:cNvPr id="62471" name="Rectangle 7"/>
          <p:cNvSpPr>
            <a:spLocks noGrp="1" noChangeArrowheads="1"/>
          </p:cNvSpPr>
          <p:nvPr>
            <p:ph type="body" idx="1"/>
          </p:nvPr>
        </p:nvSpPr>
        <p:spPr/>
        <p:txBody>
          <a:bodyPr/>
          <a:lstStyle/>
          <a:p>
            <a:pPr marL="533400" indent="-533400">
              <a:buFont typeface="Wingdings 2" pitchFamily="18" charset="2"/>
              <a:buAutoNum type="arabicPeriod" startAt="4"/>
            </a:pPr>
            <a:r>
              <a:rPr lang="en-US" dirty="0"/>
              <a:t>Discovery is possible through either:</a:t>
            </a:r>
          </a:p>
          <a:p>
            <a:pPr marL="914400" lvl="1" indent="-344488"/>
            <a:r>
              <a:rPr lang="en-US" dirty="0"/>
              <a:t>Static </a:t>
            </a:r>
            <a:r>
              <a:rPr lang="en-US" dirty="0" smtClean="0"/>
              <a:t>discovery</a:t>
            </a:r>
          </a:p>
          <a:p>
            <a:pPr marL="1203325" lvl="2"/>
            <a:r>
              <a:rPr lang="en-US" dirty="0" smtClean="0"/>
              <a:t>iSCSI </a:t>
            </a:r>
            <a:r>
              <a:rPr lang="en-US" dirty="0"/>
              <a:t>targets added </a:t>
            </a:r>
            <a:r>
              <a:rPr lang="en-US" dirty="0" smtClean="0"/>
              <a:t>manually</a:t>
            </a:r>
          </a:p>
          <a:p>
            <a:pPr marL="912813" lvl="1"/>
            <a:r>
              <a:rPr lang="en-US" dirty="0" smtClean="0"/>
              <a:t>Send-targets discovery</a:t>
            </a:r>
          </a:p>
          <a:p>
            <a:pPr marL="1203325" lvl="2"/>
            <a:r>
              <a:rPr lang="en-US" dirty="0" smtClean="0"/>
              <a:t>IP </a:t>
            </a:r>
            <a:r>
              <a:rPr lang="en-US" dirty="0"/>
              <a:t>address of the target is added </a:t>
            </a:r>
            <a:endParaRPr lang="en-US" dirty="0" smtClean="0"/>
          </a:p>
          <a:p>
            <a:pPr marL="1203325" lvl="2"/>
            <a:r>
              <a:rPr lang="en-US" dirty="0" smtClean="0"/>
              <a:t>Initiator </a:t>
            </a:r>
            <a:r>
              <a:rPr lang="en-US" dirty="0"/>
              <a:t>communicates to target over port 3260  </a:t>
            </a:r>
            <a:endParaRPr lang="en-US" dirty="0" smtClean="0"/>
          </a:p>
          <a:p>
            <a:pPr marL="912813" lvl="1"/>
            <a:r>
              <a:rPr lang="en-US" dirty="0" smtClean="0"/>
              <a:t>Internet </a:t>
            </a:r>
            <a:r>
              <a:rPr lang="en-US" dirty="0"/>
              <a:t>Storage Name Service (</a:t>
            </a:r>
            <a:r>
              <a:rPr lang="en-US" dirty="0" smtClean="0"/>
              <a:t>iSNS)</a:t>
            </a:r>
          </a:p>
          <a:p>
            <a:pPr marL="1203325" lvl="2"/>
            <a:r>
              <a:rPr lang="en-US" dirty="0" smtClean="0"/>
              <a:t>Centralized </a:t>
            </a:r>
            <a:r>
              <a:rPr lang="en-US" dirty="0"/>
              <a:t>management of discovery and configuration of iSCSI </a:t>
            </a:r>
            <a:r>
              <a:rPr lang="en-US" dirty="0" smtClean="0"/>
              <a:t>networks</a:t>
            </a:r>
          </a:p>
          <a:p>
            <a:pPr marL="912813" lvl="1">
              <a:buNone/>
            </a:pPr>
            <a:r>
              <a:rPr lang="en-US" dirty="0" smtClean="0"/>
              <a:t>This </a:t>
            </a:r>
            <a:r>
              <a:rPr lang="en-US" dirty="0"/>
              <a:t>course will focus on the send-target </a:t>
            </a:r>
            <a:endParaRPr lang="en-US" dirty="0" smtClean="0"/>
          </a:p>
          <a:p>
            <a:pPr marL="912813" lvl="1">
              <a:spcBef>
                <a:spcPts val="0"/>
              </a:spcBef>
              <a:buNone/>
            </a:pPr>
            <a:r>
              <a:rPr lang="en-US" dirty="0" smtClean="0"/>
              <a:t>discovery method</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idx="4294967295"/>
          </p:nvPr>
        </p:nvSpPr>
        <p:spPr/>
        <p:txBody>
          <a:bodyPr/>
          <a:lstStyle/>
          <a:p>
            <a:r>
              <a:rPr lang="en-US" dirty="0" smtClean="0"/>
              <a:t>Red Hat/NIC </a:t>
            </a:r>
            <a:r>
              <a:rPr lang="en-US" dirty="0"/>
              <a:t>Implementation (Cont.)</a:t>
            </a:r>
          </a:p>
        </p:txBody>
      </p:sp>
      <p:sp>
        <p:nvSpPr>
          <p:cNvPr id="63491" name="Content Placeholder 2"/>
          <p:cNvSpPr>
            <a:spLocks noGrp="1"/>
          </p:cNvSpPr>
          <p:nvPr>
            <p:ph idx="4294967295"/>
          </p:nvPr>
        </p:nvSpPr>
        <p:spPr/>
        <p:txBody>
          <a:bodyPr/>
          <a:lstStyle/>
          <a:p>
            <a:r>
              <a:rPr lang="en-US" dirty="0" smtClean="0"/>
              <a:t>Set up iSCSI interface (for multiple paths):</a:t>
            </a:r>
          </a:p>
          <a:p>
            <a:pPr>
              <a:buNone/>
            </a:pPr>
            <a:r>
              <a:rPr lang="en-US" sz="2000" dirty="0" smtClean="0">
                <a:latin typeface="Courier New" pitchFamily="49" charset="0"/>
                <a:cs typeface="Courier New" pitchFamily="49" charset="0"/>
              </a:rPr>
              <a:t># </a:t>
            </a:r>
            <a:r>
              <a:rPr lang="en-US" sz="2000" b="1" dirty="0" smtClean="0">
                <a:latin typeface="Courier New" pitchFamily="49" charset="0"/>
                <a:cs typeface="Courier New" pitchFamily="49" charset="0"/>
              </a:rPr>
              <a:t>iscsiadm -m iface -I iface0 --op=new</a:t>
            </a:r>
          </a:p>
          <a:p>
            <a:pPr>
              <a:buNone/>
            </a:pPr>
            <a:r>
              <a:rPr lang="en-US" sz="2000" dirty="0" smtClean="0">
                <a:latin typeface="Courier New" pitchFamily="49" charset="0"/>
                <a:cs typeface="Courier New" pitchFamily="49" charset="0"/>
              </a:rPr>
              <a:t># </a:t>
            </a:r>
            <a:r>
              <a:rPr lang="en-US" sz="2000" b="1" dirty="0" smtClean="0">
                <a:latin typeface="Courier New" pitchFamily="49" charset="0"/>
                <a:cs typeface="Courier New" pitchFamily="49" charset="0"/>
              </a:rPr>
              <a:t>iscsiadm -m iface -I iface0 --op=update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-n iface.net_ifacename -v eth0</a:t>
            </a:r>
          </a:p>
          <a:p>
            <a:pPr>
              <a:buNone/>
            </a:pPr>
            <a:endParaRPr lang="en-US" sz="2000" dirty="0" smtClean="0">
              <a:latin typeface="Courier New" pitchFamily="49" charset="0"/>
              <a:cs typeface="Courier New" pitchFamily="49" charset="0"/>
            </a:endParaRPr>
          </a:p>
          <a:p>
            <a:pPr>
              <a:buNone/>
            </a:pPr>
            <a:r>
              <a:rPr lang="en-US" sz="2000" dirty="0" smtClean="0">
                <a:latin typeface="Courier New" pitchFamily="49" charset="0"/>
                <a:cs typeface="Courier New" pitchFamily="49" charset="0"/>
              </a:rPr>
              <a:t># </a:t>
            </a:r>
            <a:r>
              <a:rPr lang="en-US" sz="2000" b="1" dirty="0" smtClean="0">
                <a:latin typeface="Courier New" pitchFamily="49" charset="0"/>
                <a:cs typeface="Courier New" pitchFamily="49" charset="0"/>
              </a:rPr>
              <a:t>iscsiadm -m iface -I iface1 --op=new</a:t>
            </a:r>
          </a:p>
          <a:p>
            <a:pPr>
              <a:buNone/>
            </a:pPr>
            <a:r>
              <a:rPr lang="en-US" sz="2000" dirty="0" smtClean="0">
                <a:latin typeface="Courier New" pitchFamily="49" charset="0"/>
                <a:cs typeface="Courier New" pitchFamily="49" charset="0"/>
              </a:rPr>
              <a:t># </a:t>
            </a:r>
            <a:r>
              <a:rPr lang="en-US" sz="2000" b="1" dirty="0" smtClean="0">
                <a:latin typeface="Courier New" pitchFamily="49" charset="0"/>
                <a:cs typeface="Courier New" pitchFamily="49" charset="0"/>
              </a:rPr>
              <a:t>iscsiadm -m iface -I iface1 --op=update </a:t>
            </a:r>
            <a:br>
              <a:rPr lang="en-US" sz="2000" b="1" dirty="0" smtClean="0">
                <a:latin typeface="Courier New" pitchFamily="49" charset="0"/>
                <a:cs typeface="Courier New" pitchFamily="49" charset="0"/>
              </a:rPr>
            </a:br>
            <a:r>
              <a:rPr lang="en-US" sz="2000" b="1" dirty="0" smtClean="0">
                <a:latin typeface="Courier New" pitchFamily="49" charset="0"/>
                <a:cs typeface="Courier New" pitchFamily="49" charset="0"/>
              </a:rPr>
              <a:t>-n iface.net_ifacename -v eth1</a:t>
            </a:r>
            <a:endParaRPr lang="en-US" b="1" dirty="0">
              <a:latin typeface="Courier New" pitchFamily="49" charset="0"/>
              <a:cs typeface="Courier New" pitchFamily="49" charset="0"/>
            </a:endParaRPr>
          </a:p>
          <a:p>
            <a:r>
              <a:rPr lang="en-US" dirty="0" smtClean="0">
                <a:cs typeface="Courier New" pitchFamily="49" charset="0"/>
              </a:rPr>
              <a:t>Verify iSCSI interfaces:</a:t>
            </a:r>
          </a:p>
          <a:p>
            <a:pPr marL="0">
              <a:spcBef>
                <a:spcPts val="0"/>
              </a:spcBef>
              <a:buNone/>
            </a:pPr>
            <a:r>
              <a:rPr lang="en-US" sz="2000" dirty="0" smtClean="0">
                <a:latin typeface="Courier New" pitchFamily="49" charset="0"/>
                <a:cs typeface="Courier New" pitchFamily="49" charset="0"/>
              </a:rPr>
              <a:t># </a:t>
            </a:r>
            <a:r>
              <a:rPr lang="en-US" sz="2000" b="1" dirty="0" smtClean="0">
                <a:latin typeface="Courier New" pitchFamily="49" charset="0"/>
                <a:cs typeface="Courier New" pitchFamily="49" charset="0"/>
              </a:rPr>
              <a:t>iscsiadm -m iface</a:t>
            </a:r>
          </a:p>
          <a:p>
            <a:pPr marL="0">
              <a:spcBef>
                <a:spcPts val="0"/>
              </a:spcBef>
              <a:buNone/>
            </a:pPr>
            <a:r>
              <a:rPr lang="en-US" sz="2000" dirty="0" smtClean="0">
                <a:latin typeface="Courier New" pitchFamily="49" charset="0"/>
                <a:cs typeface="Courier New" pitchFamily="49" charset="0"/>
              </a:rPr>
              <a:t>iface0 tcp,default,eth0</a:t>
            </a:r>
          </a:p>
          <a:p>
            <a:pPr marL="0">
              <a:spcBef>
                <a:spcPts val="0"/>
              </a:spcBef>
              <a:buNone/>
            </a:pPr>
            <a:r>
              <a:rPr lang="en-US" sz="2000" dirty="0" smtClean="0">
                <a:latin typeface="Courier New" pitchFamily="49" charset="0"/>
                <a:cs typeface="Courier New" pitchFamily="49" charset="0"/>
              </a:rPr>
              <a:t>iface1 tcp,default,eth1</a:t>
            </a:r>
          </a:p>
          <a:p>
            <a:pPr marL="0">
              <a:spcBef>
                <a:spcPts val="0"/>
              </a:spcBef>
              <a:buNone/>
            </a:pPr>
            <a:r>
              <a:rPr lang="en-US" sz="2000" dirty="0" smtClean="0">
                <a:latin typeface="Courier New" pitchFamily="49" charset="0"/>
                <a:cs typeface="Courier New" pitchFamily="49" charset="0"/>
              </a:rPr>
              <a:t># </a:t>
            </a:r>
            <a:r>
              <a:rPr lang="en-US" sz="2000" b="1" dirty="0" smtClean="0">
                <a:latin typeface="Courier New" pitchFamily="49" charset="0"/>
                <a:cs typeface="Courier New" pitchFamily="49" charset="0"/>
              </a:rPr>
              <a:t>ls /var/lib/iscsi/ifaces</a:t>
            </a:r>
          </a:p>
          <a:p>
            <a:pPr marL="0">
              <a:spcBef>
                <a:spcPts val="0"/>
              </a:spcBef>
              <a:buNone/>
            </a:pPr>
            <a:r>
              <a:rPr lang="en-US" sz="2000" dirty="0" smtClean="0">
                <a:latin typeface="Courier New" pitchFamily="49" charset="0"/>
                <a:cs typeface="Courier New" pitchFamily="49" charset="0"/>
              </a:rPr>
              <a:t>iface0  iface1</a:t>
            </a:r>
            <a:endParaRPr lang="en-US" sz="2000" dirty="0">
              <a:latin typeface="Courier New" pitchFamily="49" charset="0"/>
              <a:cs typeface="Courier New" pitchFamily="49" charset="0"/>
            </a:endParaRPr>
          </a:p>
        </p:txBody>
      </p:sp>
      <p:sp>
        <p:nvSpPr>
          <p:cNvPr id="63492" name="TextBox 4"/>
          <p:cNvSpPr txBox="1">
            <a:spLocks noChangeArrowheads="1"/>
          </p:cNvSpPr>
          <p:nvPr/>
        </p:nvSpPr>
        <p:spPr bwMode="auto">
          <a:xfrm>
            <a:off x="3530278" y="2660146"/>
            <a:ext cx="5176110" cy="400110"/>
          </a:xfrm>
          <a:prstGeom prst="rect">
            <a:avLst/>
          </a:prstGeom>
          <a:noFill/>
          <a:ln w="9525">
            <a:noFill/>
            <a:miter lim="800000"/>
            <a:headEnd/>
            <a:tailEnd/>
          </a:ln>
        </p:spPr>
        <p:txBody>
          <a:bodyPr wrap="square">
            <a:spAutoFit/>
          </a:bodyPr>
          <a:lstStyle/>
          <a:p>
            <a:pPr algn="l">
              <a:buClr>
                <a:schemeClr val="accent2"/>
              </a:buClr>
              <a:buFont typeface="Wingdings 2" pitchFamily="18" charset="2"/>
              <a:buNone/>
            </a:pPr>
            <a:r>
              <a:rPr lang="en-US" dirty="0" smtClean="0"/>
              <a:t>Red Hat’s </a:t>
            </a:r>
            <a:r>
              <a:rPr lang="en-US" dirty="0" smtClean="0">
                <a:latin typeface="Courier New" pitchFamily="49" charset="0"/>
                <a:cs typeface="Courier New" pitchFamily="49" charset="0"/>
              </a:rPr>
              <a:t>eth0</a:t>
            </a:r>
            <a:r>
              <a:rPr lang="en-US" dirty="0" smtClean="0"/>
              <a:t> and </a:t>
            </a:r>
            <a:r>
              <a:rPr lang="en-US" dirty="0" smtClean="0">
                <a:latin typeface="Courier New" pitchFamily="49" charset="0"/>
                <a:cs typeface="Courier New" pitchFamily="49" charset="0"/>
              </a:rPr>
              <a:t>eth1</a:t>
            </a:r>
            <a:r>
              <a:rPr lang="en-US" dirty="0" smtClean="0"/>
              <a:t> interface name</a:t>
            </a:r>
            <a:endParaRPr lang="en-US" dirty="0"/>
          </a:p>
        </p:txBody>
      </p:sp>
      <p:sp>
        <p:nvSpPr>
          <p:cNvPr id="63495" name="Rectangle 7"/>
          <p:cNvSpPr>
            <a:spLocks noChangeArrowheads="1"/>
          </p:cNvSpPr>
          <p:nvPr/>
        </p:nvSpPr>
        <p:spPr bwMode="auto">
          <a:xfrm>
            <a:off x="4861366" y="2326511"/>
            <a:ext cx="1203767" cy="266218"/>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19" name="AutoShape 15"/>
          <p:cNvCxnSpPr>
            <a:cxnSpLocks noChangeShapeType="1"/>
            <a:stCxn id="63492" idx="3"/>
            <a:endCxn id="52" idx="3"/>
          </p:cNvCxnSpPr>
          <p:nvPr/>
        </p:nvCxnSpPr>
        <p:spPr bwMode="auto">
          <a:xfrm flipH="1">
            <a:off x="6007261" y="2860201"/>
            <a:ext cx="2699127" cy="1024070"/>
          </a:xfrm>
          <a:prstGeom prst="bentConnector3">
            <a:avLst>
              <a:gd name="adj1" fmla="val -8469"/>
            </a:avLst>
          </a:prstGeom>
          <a:noFill/>
          <a:ln w="19050">
            <a:solidFill>
              <a:schemeClr val="hlink"/>
            </a:solidFill>
            <a:miter lim="800000"/>
            <a:headEnd/>
            <a:tailEnd type="triangle" w="med" len="sm"/>
          </a:ln>
          <a:effectLst/>
        </p:spPr>
      </p:cxnSp>
      <p:cxnSp>
        <p:nvCxnSpPr>
          <p:cNvPr id="24" name="AutoShape 15"/>
          <p:cNvCxnSpPr>
            <a:cxnSpLocks noChangeShapeType="1"/>
            <a:stCxn id="63492" idx="3"/>
            <a:endCxn id="63495" idx="3"/>
          </p:cNvCxnSpPr>
          <p:nvPr/>
        </p:nvCxnSpPr>
        <p:spPr bwMode="auto">
          <a:xfrm flipH="1" flipV="1">
            <a:off x="6065133" y="2459620"/>
            <a:ext cx="2641255" cy="400581"/>
          </a:xfrm>
          <a:prstGeom prst="bentConnector3">
            <a:avLst>
              <a:gd name="adj1" fmla="val -8655"/>
            </a:avLst>
          </a:prstGeom>
          <a:noFill/>
          <a:ln w="19050">
            <a:solidFill>
              <a:schemeClr val="hlink"/>
            </a:solidFill>
            <a:miter lim="800000"/>
            <a:headEnd/>
            <a:tailEnd type="triangle" w="med" len="sm"/>
          </a:ln>
          <a:effectLst/>
        </p:spPr>
      </p:cxnSp>
      <p:sp>
        <p:nvSpPr>
          <p:cNvPr id="47" name="TextBox 10"/>
          <p:cNvSpPr txBox="1">
            <a:spLocks noChangeArrowheads="1"/>
          </p:cNvSpPr>
          <p:nvPr/>
        </p:nvSpPr>
        <p:spPr bwMode="auto">
          <a:xfrm>
            <a:off x="4284640" y="5926562"/>
            <a:ext cx="4241867" cy="400110"/>
          </a:xfrm>
          <a:prstGeom prst="rect">
            <a:avLst/>
          </a:prstGeom>
          <a:noFill/>
          <a:ln w="9525">
            <a:noFill/>
            <a:miter lim="800000"/>
            <a:headEnd/>
            <a:tailEnd/>
          </a:ln>
        </p:spPr>
        <p:txBody>
          <a:bodyPr wrap="none">
            <a:spAutoFit/>
          </a:bodyPr>
          <a:lstStyle/>
          <a:p>
            <a:pPr algn="l">
              <a:buClr>
                <a:schemeClr val="accent2"/>
              </a:buClr>
              <a:buFont typeface="Wingdings 2" pitchFamily="18" charset="2"/>
              <a:buNone/>
            </a:pPr>
            <a:r>
              <a:rPr lang="en-US" dirty="0" smtClean="0"/>
              <a:t>Use </a:t>
            </a:r>
            <a:r>
              <a:rPr lang="en-US" dirty="0" smtClean="0">
                <a:latin typeface="Courier New" pitchFamily="49" charset="0"/>
                <a:cs typeface="Courier New" pitchFamily="49" charset="0"/>
              </a:rPr>
              <a:t>vi</a:t>
            </a:r>
            <a:r>
              <a:rPr lang="en-US" dirty="0" smtClean="0"/>
              <a:t> or </a:t>
            </a:r>
            <a:r>
              <a:rPr lang="en-US" dirty="0" smtClean="0">
                <a:latin typeface="Courier New" pitchFamily="49" charset="0"/>
                <a:cs typeface="Courier New" pitchFamily="49" charset="0"/>
              </a:rPr>
              <a:t>iscsiadm</a:t>
            </a:r>
            <a:r>
              <a:rPr lang="en-US" dirty="0" smtClean="0"/>
              <a:t> to configure </a:t>
            </a:r>
            <a:endParaRPr lang="en-US" dirty="0"/>
          </a:p>
        </p:txBody>
      </p:sp>
      <p:cxnSp>
        <p:nvCxnSpPr>
          <p:cNvPr id="48" name="AutoShape 12"/>
          <p:cNvCxnSpPr>
            <a:cxnSpLocks noChangeShapeType="1"/>
            <a:stCxn id="47" idx="1"/>
          </p:cNvCxnSpPr>
          <p:nvPr/>
        </p:nvCxnSpPr>
        <p:spPr bwMode="auto">
          <a:xfrm rot="10800000">
            <a:off x="3287204" y="5972537"/>
            <a:ext cx="997437" cy="154080"/>
          </a:xfrm>
          <a:prstGeom prst="straightConnector1">
            <a:avLst/>
          </a:prstGeom>
          <a:noFill/>
          <a:ln w="19050">
            <a:solidFill>
              <a:schemeClr val="hlink"/>
            </a:solidFill>
            <a:round/>
            <a:headEnd/>
            <a:tailEnd type="triangle" w="med" len="sm"/>
          </a:ln>
          <a:effectLst/>
        </p:spPr>
      </p:cxnSp>
      <p:sp>
        <p:nvSpPr>
          <p:cNvPr id="52" name="Rectangle 7"/>
          <p:cNvSpPr>
            <a:spLocks noChangeArrowheads="1"/>
          </p:cNvSpPr>
          <p:nvPr/>
        </p:nvSpPr>
        <p:spPr bwMode="auto">
          <a:xfrm>
            <a:off x="4872943" y="3740552"/>
            <a:ext cx="1134318" cy="287438"/>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idx="4294967295"/>
          </p:nvPr>
        </p:nvSpPr>
        <p:spPr/>
        <p:txBody>
          <a:bodyPr/>
          <a:lstStyle/>
          <a:p>
            <a:r>
              <a:rPr lang="en-US" dirty="0" smtClean="0"/>
              <a:t>Red Hat/NIC </a:t>
            </a:r>
            <a:r>
              <a:rPr lang="en-US" dirty="0"/>
              <a:t>Implementation (Cont.)</a:t>
            </a:r>
          </a:p>
        </p:txBody>
      </p:sp>
      <p:sp>
        <p:nvSpPr>
          <p:cNvPr id="63491" name="Content Placeholder 2"/>
          <p:cNvSpPr>
            <a:spLocks noGrp="1"/>
          </p:cNvSpPr>
          <p:nvPr>
            <p:ph idx="4294967295"/>
          </p:nvPr>
        </p:nvSpPr>
        <p:spPr>
          <a:xfrm>
            <a:off x="990600" y="1123950"/>
            <a:ext cx="7991354" cy="5353050"/>
          </a:xfrm>
        </p:spPr>
        <p:txBody>
          <a:bodyPr/>
          <a:lstStyle/>
          <a:p>
            <a:r>
              <a:rPr lang="en-US" dirty="0" smtClean="0"/>
              <a:t>Set up send targets discovery with interfaces:</a:t>
            </a:r>
          </a:p>
          <a:p>
            <a:pPr>
              <a:buNone/>
            </a:pPr>
            <a:r>
              <a:rPr lang="en-US" sz="2000" dirty="0" smtClean="0">
                <a:latin typeface="Courier New" pitchFamily="49" charset="0"/>
                <a:cs typeface="Courier New" pitchFamily="49" charset="0"/>
              </a:rPr>
              <a:t># </a:t>
            </a:r>
            <a:r>
              <a:rPr lang="en-US" sz="2000" b="1" dirty="0" smtClean="0">
                <a:latin typeface="Courier New" pitchFamily="49" charset="0"/>
                <a:cs typeface="Courier New" pitchFamily="49" charset="0"/>
              </a:rPr>
              <a:t>iscsiadm -m discovery -t sendtargets -p 10.254.133.239 -I iface0 -I iface1</a:t>
            </a:r>
          </a:p>
          <a:p>
            <a:pPr>
              <a:buNone/>
            </a:pPr>
            <a:r>
              <a:rPr lang="en-US" sz="1800" dirty="0" smtClean="0">
                <a:latin typeface="Courier New" pitchFamily="49" charset="0"/>
                <a:cs typeface="Courier New" pitchFamily="49" charset="0"/>
              </a:rPr>
              <a:t>10.254.133.239:3260,1001 iqn.1992-08.com.netapp:system</a:t>
            </a:r>
          </a:p>
          <a:p>
            <a:pPr>
              <a:buNone/>
            </a:pPr>
            <a:r>
              <a:rPr lang="en-US" sz="1800" dirty="0" smtClean="0">
                <a:latin typeface="Courier New" pitchFamily="49" charset="0"/>
                <a:cs typeface="Courier New" pitchFamily="49" charset="0"/>
              </a:rPr>
              <a:t>10.254.133.239:3260,1001 iqn.1992-08.com.netapp:system</a:t>
            </a:r>
          </a:p>
          <a:p>
            <a:pPr>
              <a:buNone/>
            </a:pPr>
            <a:r>
              <a:rPr lang="en-US" sz="1800" dirty="0" smtClean="0">
                <a:latin typeface="Courier New" pitchFamily="49" charset="0"/>
                <a:cs typeface="Courier New" pitchFamily="49" charset="0"/>
              </a:rPr>
              <a:t>10.254.133.240:3260,1002 iqn.1992-08.com.netapp:system</a:t>
            </a:r>
          </a:p>
          <a:p>
            <a:pPr>
              <a:buNone/>
            </a:pPr>
            <a:r>
              <a:rPr lang="en-US" sz="1800" dirty="0" smtClean="0">
                <a:latin typeface="Courier New" pitchFamily="49" charset="0"/>
                <a:cs typeface="Courier New" pitchFamily="49" charset="0"/>
              </a:rPr>
              <a:t>10.254.133.240:3260,1002 iqn.1992-08.com.netapp:system</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endParaRPr lang="en-US" sz="2000" dirty="0" smtClean="0">
              <a:latin typeface="Courier New" pitchFamily="49" charset="0"/>
              <a:cs typeface="Courier New" pitchFamily="49" charset="0"/>
            </a:endParaRPr>
          </a:p>
          <a:p>
            <a:pPr>
              <a:buNone/>
            </a:pPr>
            <a:endParaRPr lang="en-US" sz="2000" dirty="0" smtClean="0">
              <a:latin typeface="Courier New" pitchFamily="49" charset="0"/>
              <a:cs typeface="Courier New" pitchFamily="49" charset="0"/>
            </a:endParaRPr>
          </a:p>
        </p:txBody>
      </p:sp>
      <p:sp>
        <p:nvSpPr>
          <p:cNvPr id="12" name="TextBox 5"/>
          <p:cNvSpPr txBox="1">
            <a:spLocks noChangeArrowheads="1"/>
          </p:cNvSpPr>
          <p:nvPr/>
        </p:nvSpPr>
        <p:spPr bwMode="auto">
          <a:xfrm>
            <a:off x="700184" y="4033334"/>
            <a:ext cx="4334801" cy="707886"/>
          </a:xfrm>
          <a:prstGeom prst="rect">
            <a:avLst/>
          </a:prstGeom>
          <a:noFill/>
          <a:ln w="9525">
            <a:noFill/>
            <a:miter lim="800000"/>
            <a:headEnd/>
            <a:tailEnd/>
          </a:ln>
        </p:spPr>
        <p:txBody>
          <a:bodyPr wrap="square">
            <a:spAutoFit/>
          </a:bodyPr>
          <a:lstStyle/>
          <a:p>
            <a:pPr algn="l">
              <a:buClr>
                <a:schemeClr val="accent2"/>
              </a:buClr>
              <a:buFont typeface="Wingdings 2" pitchFamily="18" charset="2"/>
              <a:buNone/>
            </a:pPr>
            <a:r>
              <a:rPr lang="en-US" dirty="0" smtClean="0"/>
              <a:t>IP address of iSCSI-enabled interface on the storage system </a:t>
            </a:r>
            <a:endParaRPr lang="en-US" dirty="0"/>
          </a:p>
        </p:txBody>
      </p:sp>
      <p:sp>
        <p:nvSpPr>
          <p:cNvPr id="13" name="Rectangle 7"/>
          <p:cNvSpPr>
            <a:spLocks noChangeArrowheads="1"/>
          </p:cNvSpPr>
          <p:nvPr/>
        </p:nvSpPr>
        <p:spPr bwMode="auto">
          <a:xfrm>
            <a:off x="1330132" y="1951880"/>
            <a:ext cx="2206725" cy="265474"/>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14" name="AutoShape 8"/>
          <p:cNvCxnSpPr>
            <a:cxnSpLocks noChangeShapeType="1"/>
            <a:stCxn id="12" idx="1"/>
            <a:endCxn id="13" idx="1"/>
          </p:cNvCxnSpPr>
          <p:nvPr/>
        </p:nvCxnSpPr>
        <p:spPr bwMode="auto">
          <a:xfrm rot="10800000" flipH="1">
            <a:off x="700184" y="2084617"/>
            <a:ext cx="629948" cy="2302660"/>
          </a:xfrm>
          <a:prstGeom prst="bentConnector3">
            <a:avLst>
              <a:gd name="adj1" fmla="val -36289"/>
            </a:avLst>
          </a:prstGeom>
          <a:noFill/>
          <a:ln w="19050">
            <a:solidFill>
              <a:schemeClr val="hlink"/>
            </a:solidFill>
            <a:miter lim="800000"/>
            <a:headEnd/>
            <a:tailEnd type="triangle" w="med" len="sm"/>
          </a:ln>
          <a:effectLst/>
        </p:spPr>
      </p:cxnSp>
      <p:sp>
        <p:nvSpPr>
          <p:cNvPr id="28" name="TextBox 10"/>
          <p:cNvSpPr txBox="1">
            <a:spLocks noChangeArrowheads="1"/>
          </p:cNvSpPr>
          <p:nvPr/>
        </p:nvSpPr>
        <p:spPr bwMode="auto">
          <a:xfrm>
            <a:off x="5442109" y="4479727"/>
            <a:ext cx="3147015" cy="707886"/>
          </a:xfrm>
          <a:prstGeom prst="rect">
            <a:avLst/>
          </a:prstGeom>
          <a:noFill/>
          <a:ln w="9525">
            <a:noFill/>
            <a:miter lim="800000"/>
            <a:headEnd/>
            <a:tailEnd/>
          </a:ln>
        </p:spPr>
        <p:txBody>
          <a:bodyPr wrap="none">
            <a:spAutoFit/>
          </a:bodyPr>
          <a:lstStyle/>
          <a:p>
            <a:pPr algn="l">
              <a:buClr>
                <a:schemeClr val="accent2"/>
              </a:buClr>
              <a:buFont typeface="Wingdings 2" pitchFamily="18" charset="2"/>
              <a:buNone/>
            </a:pPr>
            <a:r>
              <a:rPr lang="en-US" dirty="0" smtClean="0"/>
              <a:t>Target portals discovered</a:t>
            </a:r>
          </a:p>
          <a:p>
            <a:pPr algn="l">
              <a:buClr>
                <a:schemeClr val="accent2"/>
              </a:buClr>
              <a:buFont typeface="Wingdings 2" pitchFamily="18" charset="2"/>
              <a:buNone/>
            </a:pPr>
            <a:r>
              <a:rPr lang="en-US" dirty="0" smtClean="0"/>
              <a:t>by each Red Hat interface</a:t>
            </a:r>
            <a:endParaRPr lang="en-US" dirty="0"/>
          </a:p>
        </p:txBody>
      </p:sp>
      <p:cxnSp>
        <p:nvCxnSpPr>
          <p:cNvPr id="29" name="AutoShape 12"/>
          <p:cNvCxnSpPr>
            <a:cxnSpLocks noChangeShapeType="1"/>
          </p:cNvCxnSpPr>
          <p:nvPr/>
        </p:nvCxnSpPr>
        <p:spPr bwMode="auto">
          <a:xfrm rot="10800000">
            <a:off x="4676173" y="3657601"/>
            <a:ext cx="1157471" cy="868101"/>
          </a:xfrm>
          <a:prstGeom prst="straightConnector1">
            <a:avLst/>
          </a:prstGeom>
          <a:noFill/>
          <a:ln w="19050">
            <a:solidFill>
              <a:schemeClr val="hlink"/>
            </a:solidFill>
            <a:round/>
            <a:headEnd/>
            <a:tailEnd type="triangle" w="med" len="sm"/>
          </a:ln>
          <a:effectLst/>
        </p:spPr>
      </p:cxn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idx="4294967295"/>
          </p:nvPr>
        </p:nvSpPr>
        <p:spPr/>
        <p:txBody>
          <a:bodyPr/>
          <a:lstStyle/>
          <a:p>
            <a:r>
              <a:rPr lang="en-US" dirty="0" smtClean="0"/>
              <a:t>Red Hat/NIC </a:t>
            </a:r>
            <a:r>
              <a:rPr lang="en-US" dirty="0"/>
              <a:t>Implementation (Cont.)</a:t>
            </a:r>
          </a:p>
        </p:txBody>
      </p:sp>
      <p:sp>
        <p:nvSpPr>
          <p:cNvPr id="65539" name="Content Placeholder 2"/>
          <p:cNvSpPr>
            <a:spLocks noGrp="1"/>
          </p:cNvSpPr>
          <p:nvPr>
            <p:ph idx="4294967295"/>
          </p:nvPr>
        </p:nvSpPr>
        <p:spPr/>
        <p:txBody>
          <a:bodyPr/>
          <a:lstStyle/>
          <a:p>
            <a:pPr marL="533400" indent="-533400">
              <a:buFont typeface="Wingdings 2" pitchFamily="18" charset="2"/>
              <a:buAutoNum type="arabicPeriod" startAt="5"/>
            </a:pPr>
            <a:r>
              <a:rPr lang="en-US" dirty="0"/>
              <a:t>Explore the iSCSI targets </a:t>
            </a:r>
            <a:r>
              <a:rPr lang="en-US" dirty="0" smtClean="0"/>
              <a:t>discovered:</a:t>
            </a:r>
            <a:endParaRPr lang="en-US" dirty="0"/>
          </a:p>
          <a:p>
            <a:pPr marL="533400" indent="-533400">
              <a:buNone/>
            </a:pPr>
            <a:r>
              <a:rPr lang="en-US" sz="2000" dirty="0" smtClean="0">
                <a:latin typeface="Courier New" pitchFamily="49" charset="0"/>
                <a:cs typeface="Courier New" pitchFamily="49" charset="0"/>
              </a:rPr>
              <a:t># </a:t>
            </a:r>
            <a:r>
              <a:rPr lang="en-US" sz="2000" b="1" dirty="0" smtClean="0">
                <a:latin typeface="Courier New" pitchFamily="49" charset="0"/>
                <a:cs typeface="Courier New" pitchFamily="49" charset="0"/>
              </a:rPr>
              <a:t>iscsiadm -m node --op=show</a:t>
            </a:r>
          </a:p>
          <a:p>
            <a:pPr marL="0" indent="-533400">
              <a:spcBef>
                <a:spcPts val="0"/>
              </a:spcBef>
              <a:buNone/>
            </a:pPr>
            <a:r>
              <a:rPr lang="en-US" sz="1800" dirty="0" smtClean="0">
                <a:latin typeface="Courier New" pitchFamily="49" charset="0"/>
                <a:cs typeface="Courier New" pitchFamily="49" charset="0"/>
              </a:rPr>
              <a:t>#BEGIN RECORD 2.0-868</a:t>
            </a:r>
          </a:p>
          <a:p>
            <a:pPr marL="0" indent="-533400">
              <a:spcBef>
                <a:spcPts val="0"/>
              </a:spcBef>
              <a:buNone/>
            </a:pPr>
            <a:r>
              <a:rPr lang="en-US" sz="1800" dirty="0" smtClean="0">
                <a:latin typeface="Courier New" pitchFamily="49" charset="0"/>
                <a:cs typeface="Courier New" pitchFamily="49" charset="0"/>
              </a:rPr>
              <a:t>node.name = iqn.1992-08.com.netapp:system</a:t>
            </a:r>
          </a:p>
          <a:p>
            <a:pPr marL="0" indent="-533400">
              <a:spcBef>
                <a:spcPts val="0"/>
              </a:spcBef>
              <a:buNone/>
            </a:pPr>
            <a:r>
              <a:rPr lang="en-US" sz="1800" dirty="0" smtClean="0">
                <a:latin typeface="Courier New" pitchFamily="49" charset="0"/>
                <a:cs typeface="Courier New" pitchFamily="49" charset="0"/>
              </a:rPr>
              <a:t>node.tpgt = 1002</a:t>
            </a:r>
          </a:p>
          <a:p>
            <a:pPr marL="0" indent="-533400">
              <a:spcBef>
                <a:spcPts val="0"/>
              </a:spcBef>
              <a:buNone/>
            </a:pPr>
            <a:r>
              <a:rPr lang="en-US" sz="1800" dirty="0" smtClean="0">
                <a:latin typeface="Courier New" pitchFamily="49" charset="0"/>
                <a:cs typeface="Courier New" pitchFamily="49" charset="0"/>
              </a:rPr>
              <a:t>node.startup = automatic</a:t>
            </a:r>
          </a:p>
          <a:p>
            <a:pPr marL="0" indent="-533400">
              <a:spcBef>
                <a:spcPts val="0"/>
              </a:spcBef>
              <a:buNone/>
            </a:pPr>
            <a:r>
              <a:rPr lang="en-US" sz="1800" dirty="0" smtClean="0">
                <a:latin typeface="Courier New" pitchFamily="49" charset="0"/>
                <a:cs typeface="Courier New" pitchFamily="49" charset="0"/>
              </a:rPr>
              <a:t>iface.hwaddress = 00:21:5E:6F:18:C6</a:t>
            </a:r>
          </a:p>
          <a:p>
            <a:pPr marL="0" indent="-533400">
              <a:spcBef>
                <a:spcPts val="0"/>
              </a:spcBef>
              <a:buNone/>
            </a:pPr>
            <a:r>
              <a:rPr lang="en-US" sz="1800" dirty="0" smtClean="0">
                <a:latin typeface="Courier New" pitchFamily="49" charset="0"/>
                <a:cs typeface="Courier New" pitchFamily="49" charset="0"/>
              </a:rPr>
              <a:t>iface.iscsi_ifacename = iface1</a:t>
            </a:r>
          </a:p>
          <a:p>
            <a:pPr marL="0" indent="-533400">
              <a:spcBef>
                <a:spcPts val="0"/>
              </a:spcBef>
              <a:buNone/>
            </a:pPr>
            <a:r>
              <a:rPr lang="en-US" sz="1800" dirty="0" smtClean="0">
                <a:latin typeface="Courier New" pitchFamily="49" charset="0"/>
                <a:cs typeface="Courier New" pitchFamily="49" charset="0"/>
              </a:rPr>
              <a:t>iface.net_ifacename = default</a:t>
            </a:r>
          </a:p>
          <a:p>
            <a:pPr marL="0" indent="-533400">
              <a:spcBef>
                <a:spcPts val="0"/>
              </a:spcBef>
              <a:buNone/>
            </a:pPr>
            <a:r>
              <a:rPr lang="en-US" sz="1800" dirty="0" smtClean="0">
                <a:latin typeface="Courier New" pitchFamily="49" charset="0"/>
                <a:cs typeface="Courier New" pitchFamily="49" charset="0"/>
              </a:rPr>
              <a:t>iface.transport_name = tcp</a:t>
            </a:r>
          </a:p>
          <a:p>
            <a:pPr marL="0" indent="-533400">
              <a:spcBef>
                <a:spcPts val="0"/>
              </a:spcBef>
              <a:buNone/>
            </a:pPr>
            <a:r>
              <a:rPr lang="en-US" sz="1800" dirty="0" smtClean="0">
                <a:latin typeface="Courier New" pitchFamily="49" charset="0"/>
                <a:cs typeface="Courier New" pitchFamily="49" charset="0"/>
              </a:rPr>
              <a:t>node.discovery_address = 10.254.133.239 </a:t>
            </a:r>
          </a:p>
          <a:p>
            <a:pPr marL="0" indent="-533400">
              <a:spcBef>
                <a:spcPts val="0"/>
              </a:spcBef>
              <a:buNone/>
            </a:pPr>
            <a:r>
              <a:rPr lang="en-US" sz="1600" dirty="0" smtClean="0">
                <a:latin typeface="Courier New" pitchFamily="49" charset="0"/>
                <a:cs typeface="Courier New" pitchFamily="49" charset="0"/>
              </a:rPr>
              <a:t>...</a:t>
            </a:r>
          </a:p>
          <a:p>
            <a:pPr marL="0" indent="-533400">
              <a:spcBef>
                <a:spcPts val="0"/>
              </a:spcBef>
              <a:buNone/>
            </a:pPr>
            <a:r>
              <a:rPr lang="en-US" sz="1800" dirty="0" smtClean="0">
                <a:latin typeface="Courier New" pitchFamily="49" charset="0"/>
                <a:cs typeface="Courier New" pitchFamily="49" charset="0"/>
              </a:rPr>
              <a:t>#BEGIN RECORD 2.0-868</a:t>
            </a:r>
          </a:p>
          <a:p>
            <a:pPr marL="0" indent="-533400">
              <a:spcBef>
                <a:spcPts val="0"/>
              </a:spcBef>
              <a:buNone/>
            </a:pPr>
            <a:r>
              <a:rPr lang="en-US" sz="1800" dirty="0" smtClean="0">
                <a:latin typeface="Courier New" pitchFamily="49" charset="0"/>
                <a:cs typeface="Courier New" pitchFamily="49" charset="0"/>
              </a:rPr>
              <a:t>node.name = iqn.1992-08.com.netapp:system</a:t>
            </a:r>
          </a:p>
          <a:p>
            <a:pPr marL="0" indent="-533400">
              <a:spcBef>
                <a:spcPts val="0"/>
              </a:spcBef>
              <a:buNone/>
            </a:pPr>
            <a:r>
              <a:rPr lang="en-US" sz="1800" dirty="0" smtClean="0">
                <a:latin typeface="Courier New" pitchFamily="49" charset="0"/>
                <a:cs typeface="Courier New" pitchFamily="49" charset="0"/>
              </a:rPr>
              <a:t>node.tpgt = 1002</a:t>
            </a:r>
          </a:p>
          <a:p>
            <a:pPr marL="0" indent="-533400">
              <a:spcBef>
                <a:spcPts val="0"/>
              </a:spcBef>
              <a:buNone/>
            </a:pPr>
            <a:r>
              <a:rPr lang="en-US" sz="1800" dirty="0" smtClean="0">
                <a:latin typeface="Courier New" pitchFamily="49" charset="0"/>
                <a:cs typeface="Courier New" pitchFamily="49" charset="0"/>
              </a:rPr>
              <a:t>node.startup = automatic</a:t>
            </a:r>
          </a:p>
          <a:p>
            <a:pPr marL="0" indent="-533400">
              <a:spcBef>
                <a:spcPts val="0"/>
              </a:spcBef>
              <a:buNone/>
            </a:pPr>
            <a:r>
              <a:rPr lang="en-US" sz="1800" dirty="0" smtClean="0">
                <a:latin typeface="Courier New" pitchFamily="49" charset="0"/>
                <a:cs typeface="Courier New" pitchFamily="49" charset="0"/>
              </a:rPr>
              <a:t>iface.hwaddress = 00:21:5E:6F:18:C4</a:t>
            </a:r>
          </a:p>
          <a:p>
            <a:pPr marL="0" indent="-533400">
              <a:spcBef>
                <a:spcPts val="0"/>
              </a:spcBef>
              <a:buNone/>
            </a:pPr>
            <a:r>
              <a:rPr lang="en-US" sz="1800" dirty="0" smtClean="0">
                <a:latin typeface="Courier New" pitchFamily="49" charset="0"/>
                <a:cs typeface="Courier New" pitchFamily="49" charset="0"/>
              </a:rPr>
              <a:t>iface.iscsi_ifacename = iface0</a:t>
            </a:r>
          </a:p>
          <a:p>
            <a:pPr marL="0" indent="-533400">
              <a:spcBef>
                <a:spcPts val="0"/>
              </a:spcBef>
              <a:buNone/>
            </a:pPr>
            <a:r>
              <a:rPr lang="en-US" sz="1600" dirty="0" smtClean="0">
                <a:latin typeface="Courier New" pitchFamily="49" charset="0"/>
                <a:cs typeface="Courier New" pitchFamily="49" charset="0"/>
              </a:rPr>
              <a:t>...</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idx="4294967295"/>
          </p:nvPr>
        </p:nvSpPr>
        <p:spPr/>
        <p:txBody>
          <a:bodyPr/>
          <a:lstStyle/>
          <a:p>
            <a:r>
              <a:rPr lang="en-US" dirty="0" smtClean="0"/>
              <a:t>Red Hat/NIC </a:t>
            </a:r>
            <a:r>
              <a:rPr lang="en-US" dirty="0"/>
              <a:t>Implementation (Cont.)</a:t>
            </a:r>
          </a:p>
        </p:txBody>
      </p:sp>
      <p:sp>
        <p:nvSpPr>
          <p:cNvPr id="63491" name="Content Placeholder 2"/>
          <p:cNvSpPr>
            <a:spLocks noGrp="1"/>
          </p:cNvSpPr>
          <p:nvPr>
            <p:ph idx="4294967295"/>
          </p:nvPr>
        </p:nvSpPr>
        <p:spPr>
          <a:xfrm>
            <a:off x="990600" y="1123950"/>
            <a:ext cx="7991354" cy="5353050"/>
          </a:xfrm>
        </p:spPr>
        <p:txBody>
          <a:bodyPr/>
          <a:lstStyle/>
          <a:p>
            <a:r>
              <a:rPr lang="en-US" dirty="0" smtClean="0"/>
              <a:t>Observe discovered targets:</a:t>
            </a:r>
          </a:p>
          <a:p>
            <a:pPr>
              <a:buNone/>
            </a:pPr>
            <a:r>
              <a:rPr lang="en-US" sz="2000" dirty="0" smtClean="0">
                <a:latin typeface="Courier New" pitchFamily="49" charset="0"/>
                <a:cs typeface="Courier New" pitchFamily="49" charset="0"/>
              </a:rPr>
              <a:t># </a:t>
            </a:r>
            <a:r>
              <a:rPr lang="en-US" sz="2000" b="1" dirty="0" smtClean="0">
                <a:latin typeface="Courier New" pitchFamily="49" charset="0"/>
                <a:cs typeface="Courier New" pitchFamily="49" charset="0"/>
              </a:rPr>
              <a:t>iscsiadm -m node</a:t>
            </a:r>
          </a:p>
          <a:p>
            <a:pPr>
              <a:buNone/>
            </a:pPr>
            <a:r>
              <a:rPr lang="en-US" sz="1800" dirty="0" smtClean="0">
                <a:latin typeface="Courier New" pitchFamily="49" charset="0"/>
                <a:cs typeface="Courier New" pitchFamily="49" charset="0"/>
              </a:rPr>
              <a:t>10.254.133.239:3260,1001 iqn.1992-08.com.netapp:system</a:t>
            </a:r>
          </a:p>
          <a:p>
            <a:pPr>
              <a:buNone/>
            </a:pPr>
            <a:r>
              <a:rPr lang="en-US" sz="1800" dirty="0" smtClean="0">
                <a:latin typeface="Courier New" pitchFamily="49" charset="0"/>
                <a:cs typeface="Courier New" pitchFamily="49" charset="0"/>
              </a:rPr>
              <a:t>10.254.133.239:3260,1001 iqn.1992-08.com.netapp:system</a:t>
            </a:r>
          </a:p>
          <a:p>
            <a:pPr>
              <a:buNone/>
            </a:pPr>
            <a:r>
              <a:rPr lang="en-US" sz="1800" dirty="0" smtClean="0">
                <a:latin typeface="Courier New" pitchFamily="49" charset="0"/>
                <a:cs typeface="Courier New" pitchFamily="49" charset="0"/>
              </a:rPr>
              <a:t>10.254.133.240:3260,1002 iqn.1992-08.com.netapp:system</a:t>
            </a:r>
          </a:p>
          <a:p>
            <a:pPr>
              <a:buNone/>
            </a:pPr>
            <a:r>
              <a:rPr lang="en-US" sz="1800" dirty="0" smtClean="0">
                <a:latin typeface="Courier New" pitchFamily="49" charset="0"/>
                <a:cs typeface="Courier New" pitchFamily="49" charset="0"/>
              </a:rPr>
              <a:t>10.254.133.240:3260,1002 iqn.1992-08.com.netapp:system</a:t>
            </a:r>
            <a:endParaRPr lang="en-US" sz="1800" dirty="0" smtClean="0"/>
          </a:p>
          <a:p>
            <a:pPr>
              <a:buNone/>
            </a:pPr>
            <a:endParaRPr lang="en-US" sz="2000" dirty="0" smtClean="0">
              <a:latin typeface="Courier New" pitchFamily="49" charset="0"/>
              <a:cs typeface="Courier New" pitchFamily="49" charset="0"/>
            </a:endParaRPr>
          </a:p>
          <a:p>
            <a:pPr>
              <a:buNone/>
            </a:pPr>
            <a:endParaRPr lang="en-US" sz="2000" dirty="0" smtClean="0">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idx="4294967295"/>
          </p:nvPr>
        </p:nvSpPr>
        <p:spPr/>
        <p:txBody>
          <a:bodyPr/>
          <a:lstStyle/>
          <a:p>
            <a:r>
              <a:rPr lang="en-US" dirty="0" smtClean="0"/>
              <a:t>Red Hat/NIC </a:t>
            </a:r>
            <a:r>
              <a:rPr lang="en-US" dirty="0"/>
              <a:t>Implementation (Cont.)</a:t>
            </a:r>
          </a:p>
        </p:txBody>
      </p:sp>
      <p:sp>
        <p:nvSpPr>
          <p:cNvPr id="63491" name="Content Placeholder 2"/>
          <p:cNvSpPr>
            <a:spLocks noGrp="1"/>
          </p:cNvSpPr>
          <p:nvPr>
            <p:ph idx="4294967295"/>
          </p:nvPr>
        </p:nvSpPr>
        <p:spPr>
          <a:xfrm>
            <a:off x="990600" y="1123950"/>
            <a:ext cx="7991354" cy="5353050"/>
          </a:xfrm>
        </p:spPr>
        <p:txBody>
          <a:bodyPr/>
          <a:lstStyle/>
          <a:p>
            <a:r>
              <a:rPr lang="en-US" dirty="0" smtClean="0"/>
              <a:t>Create a session with discovered targets:</a:t>
            </a:r>
          </a:p>
          <a:p>
            <a:pPr>
              <a:buNone/>
            </a:pPr>
            <a:r>
              <a:rPr lang="en-US" sz="2000" dirty="0" smtClean="0">
                <a:latin typeface="Courier New" pitchFamily="49" charset="0"/>
                <a:cs typeface="Courier New" pitchFamily="49" charset="0"/>
              </a:rPr>
              <a:t># </a:t>
            </a:r>
            <a:r>
              <a:rPr lang="en-US" sz="2000" b="1" dirty="0" smtClean="0">
                <a:latin typeface="Courier New" pitchFamily="49" charset="0"/>
                <a:cs typeface="Courier New" pitchFamily="49" charset="0"/>
              </a:rPr>
              <a:t>iscsiadm -m node -l</a:t>
            </a:r>
          </a:p>
          <a:p>
            <a:pPr>
              <a:buNone/>
            </a:pPr>
            <a:r>
              <a:rPr lang="en-US" sz="1800" dirty="0" smtClean="0">
                <a:latin typeface="Courier New" pitchFamily="49" charset="0"/>
                <a:cs typeface="Courier New" pitchFamily="49" charset="0"/>
              </a:rPr>
              <a:t>Logging in to [iface: iface1, target: iqn.1992-08.com.netapp:system, portal: 10.254.133.240,3260]</a:t>
            </a:r>
          </a:p>
          <a:p>
            <a:pPr>
              <a:buNone/>
            </a:pPr>
            <a:r>
              <a:rPr lang="en-US" sz="1800" dirty="0" smtClean="0">
                <a:latin typeface="Courier New" pitchFamily="49" charset="0"/>
                <a:cs typeface="Courier New" pitchFamily="49" charset="0"/>
              </a:rPr>
              <a:t>Logging in to [iface: iface0, target: iqn.1992-08.com.netapp:system, portal: 10.254.133.240,3260]</a:t>
            </a:r>
          </a:p>
          <a:p>
            <a:pPr>
              <a:buNone/>
            </a:pPr>
            <a:r>
              <a:rPr lang="en-US" sz="1800" dirty="0" smtClean="0">
                <a:latin typeface="Courier New" pitchFamily="49" charset="0"/>
                <a:cs typeface="Courier New" pitchFamily="49" charset="0"/>
              </a:rPr>
              <a:t>Logging in to [iface: iface1, target: iqn.1992-08.com.netapp:system, portal: 10.254.133.239,3260]</a:t>
            </a:r>
          </a:p>
          <a:p>
            <a:pPr>
              <a:buNone/>
            </a:pPr>
            <a:r>
              <a:rPr lang="en-US" sz="1800" dirty="0" smtClean="0">
                <a:latin typeface="Courier New" pitchFamily="49" charset="0"/>
                <a:cs typeface="Courier New" pitchFamily="49" charset="0"/>
              </a:rPr>
              <a:t>Logging in to [iface: iface0, target: iqn.1992-08.com.netapp:system, portal: 10.254.133.239,3260]</a:t>
            </a:r>
          </a:p>
          <a:p>
            <a:pPr>
              <a:buNone/>
            </a:pPr>
            <a:r>
              <a:rPr lang="en-US" sz="1800" dirty="0" smtClean="0">
                <a:latin typeface="Courier New" pitchFamily="49" charset="0"/>
                <a:cs typeface="Courier New" pitchFamily="49" charset="0"/>
              </a:rPr>
              <a:t>...</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endParaRPr lang="en-US" sz="2000" dirty="0" smtClean="0">
              <a:latin typeface="Courier New" pitchFamily="49" charset="0"/>
              <a:cs typeface="Courier New" pitchFamily="49" charset="0"/>
            </a:endParaRPr>
          </a:p>
          <a:p>
            <a:pPr>
              <a:buNone/>
            </a:pPr>
            <a:endParaRPr lang="en-US" sz="2000" dirty="0" smtClean="0">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idx="4294967295"/>
          </p:nvPr>
        </p:nvSpPr>
        <p:spPr/>
        <p:txBody>
          <a:bodyPr/>
          <a:lstStyle/>
          <a:p>
            <a:r>
              <a:rPr lang="en-US" dirty="0" smtClean="0"/>
              <a:t>Red Hat iSCSI Sessions</a:t>
            </a:r>
            <a:endParaRPr lang="en-US" dirty="0"/>
          </a:p>
        </p:txBody>
      </p:sp>
      <p:sp>
        <p:nvSpPr>
          <p:cNvPr id="66563" name="Content Placeholder 2"/>
          <p:cNvSpPr>
            <a:spLocks noGrp="1"/>
          </p:cNvSpPr>
          <p:nvPr>
            <p:ph idx="4294967295"/>
          </p:nvPr>
        </p:nvSpPr>
        <p:spPr>
          <a:xfrm>
            <a:off x="990600" y="1123950"/>
            <a:ext cx="8153400" cy="5353050"/>
          </a:xfrm>
        </p:spPr>
        <p:txBody>
          <a:bodyPr/>
          <a:lstStyle/>
          <a:p>
            <a:r>
              <a:rPr lang="en-US" dirty="0" smtClean="0"/>
              <a:t>View the current sessions:</a:t>
            </a:r>
          </a:p>
          <a:p>
            <a:endParaRPr lang="en-US" dirty="0" smtClean="0"/>
          </a:p>
          <a:p>
            <a:endParaRPr lang="en-US" dirty="0" smtClean="0"/>
          </a:p>
          <a:p>
            <a:pPr>
              <a:buFont typeface="Wingdings 2" pitchFamily="18" charset="2"/>
              <a:buNone/>
            </a:pPr>
            <a:endParaRPr lang="en-US" dirty="0" smtClean="0"/>
          </a:p>
          <a:p>
            <a:r>
              <a:rPr lang="en-US" dirty="0" smtClean="0"/>
              <a:t>View the sessions on the storage system:</a:t>
            </a:r>
          </a:p>
        </p:txBody>
      </p:sp>
      <p:sp>
        <p:nvSpPr>
          <p:cNvPr id="8" name="Rectangle 7"/>
          <p:cNvSpPr/>
          <p:nvPr/>
        </p:nvSpPr>
        <p:spPr>
          <a:xfrm>
            <a:off x="1015549" y="1638780"/>
            <a:ext cx="7916625" cy="1323439"/>
          </a:xfrm>
          <a:prstGeom prst="rect">
            <a:avLst/>
          </a:prstGeom>
        </p:spPr>
        <p:txBody>
          <a:bodyPr wrap="square">
            <a:spAutoFit/>
          </a:bodyPr>
          <a:lstStyle/>
          <a:p>
            <a:pPr algn="l">
              <a:buNone/>
            </a:pPr>
            <a:r>
              <a:rPr lang="en-US" sz="1600" dirty="0" smtClean="0">
                <a:latin typeface="Courier New" pitchFamily="49" charset="0"/>
                <a:cs typeface="Courier New" pitchFamily="49" charset="0"/>
              </a:rPr>
              <a:t># </a:t>
            </a:r>
            <a:r>
              <a:rPr lang="en-US" sz="1600" b="1" dirty="0" smtClean="0">
                <a:latin typeface="Courier New" pitchFamily="49" charset="0"/>
                <a:cs typeface="Courier New" pitchFamily="49" charset="0"/>
              </a:rPr>
              <a:t>iscsiadm -m session</a:t>
            </a:r>
          </a:p>
          <a:p>
            <a:pPr algn="l">
              <a:buNone/>
            </a:pPr>
            <a:r>
              <a:rPr lang="en-US" sz="1600" dirty="0" smtClean="0">
                <a:latin typeface="Courier New" pitchFamily="49" charset="0"/>
                <a:cs typeface="Courier New" pitchFamily="49" charset="0"/>
              </a:rPr>
              <a:t>tcp: [1] 10.254.133.240:3260,1002 iqn.1992-08.com.netapp:system</a:t>
            </a:r>
          </a:p>
          <a:p>
            <a:pPr algn="l">
              <a:buNone/>
            </a:pPr>
            <a:r>
              <a:rPr lang="en-US" sz="1600" dirty="0" smtClean="0">
                <a:latin typeface="Courier New" pitchFamily="49" charset="0"/>
                <a:cs typeface="Courier New" pitchFamily="49" charset="0"/>
              </a:rPr>
              <a:t>tcp: [2] 10.254.133.240:3260,1002 iqn.1992-08.com.netapp:system</a:t>
            </a:r>
          </a:p>
          <a:p>
            <a:pPr algn="l">
              <a:buNone/>
            </a:pPr>
            <a:r>
              <a:rPr lang="en-US" sz="1600" dirty="0" smtClean="0">
                <a:latin typeface="Courier New" pitchFamily="49" charset="0"/>
                <a:cs typeface="Courier New" pitchFamily="49" charset="0"/>
              </a:rPr>
              <a:t>tcp: [3] 10.254.133.239:3260,1001 iqn.1992-08.com.netapp:system</a:t>
            </a:r>
          </a:p>
          <a:p>
            <a:pPr algn="l">
              <a:buNone/>
            </a:pPr>
            <a:r>
              <a:rPr lang="en-US" sz="1600" dirty="0" smtClean="0">
                <a:latin typeface="Courier New" pitchFamily="49" charset="0"/>
                <a:cs typeface="Courier New" pitchFamily="49" charset="0"/>
              </a:rPr>
              <a:t>tcp: [4] 10.254.133.239:3260,1001 iqn.1992-08.com.netapp:system</a:t>
            </a:r>
            <a:endParaRPr lang="en-US" sz="1600" dirty="0">
              <a:latin typeface="Courier New" pitchFamily="49" charset="0"/>
              <a:cs typeface="Courier New" pitchFamily="49" charset="0"/>
            </a:endParaRPr>
          </a:p>
        </p:txBody>
      </p:sp>
      <p:sp>
        <p:nvSpPr>
          <p:cNvPr id="9" name="Rectangle 8"/>
          <p:cNvSpPr/>
          <p:nvPr/>
        </p:nvSpPr>
        <p:spPr>
          <a:xfrm>
            <a:off x="1015549" y="3532533"/>
            <a:ext cx="7968032" cy="3293209"/>
          </a:xfrm>
          <a:prstGeom prst="rect">
            <a:avLst/>
          </a:prstGeom>
        </p:spPr>
        <p:txBody>
          <a:bodyPr wrap="square">
            <a:spAutoFit/>
          </a:bodyPr>
          <a:lstStyle/>
          <a:p>
            <a:pPr algn="l"/>
            <a:r>
              <a:rPr lang="en-US" sz="1600" dirty="0" smtClean="0">
                <a:latin typeface="Courier New" pitchFamily="49" charset="0"/>
                <a:cs typeface="Courier New" pitchFamily="49" charset="0"/>
              </a:rPr>
              <a:t>system&gt; </a:t>
            </a:r>
            <a:r>
              <a:rPr lang="en-US" sz="1600" b="1" dirty="0" smtClean="0">
                <a:latin typeface="Courier New" pitchFamily="49" charset="0"/>
                <a:cs typeface="Courier New" pitchFamily="49" charset="0"/>
              </a:rPr>
              <a:t>iscsi session show </a:t>
            </a:r>
          </a:p>
          <a:p>
            <a:pPr algn="l"/>
            <a:r>
              <a:rPr lang="en-US" sz="1600" dirty="0" smtClean="0">
                <a:latin typeface="Courier New" pitchFamily="49" charset="0"/>
                <a:cs typeface="Courier New" pitchFamily="49" charset="0"/>
              </a:rPr>
              <a:t>Session 30</a:t>
            </a:r>
          </a:p>
          <a:p>
            <a:pPr algn="l"/>
            <a:r>
              <a:rPr lang="en-US" sz="1600" dirty="0" smtClean="0">
                <a:latin typeface="Courier New" pitchFamily="49" charset="0"/>
                <a:cs typeface="Courier New" pitchFamily="49" charset="0"/>
              </a:rPr>
              <a:t>Initiator Information</a:t>
            </a:r>
          </a:p>
          <a:p>
            <a:pPr algn="l"/>
            <a:r>
              <a:rPr lang="en-US" sz="1600" dirty="0" smtClean="0">
                <a:latin typeface="Courier New" pitchFamily="49" charset="0"/>
                <a:cs typeface="Courier New" pitchFamily="49" charset="0"/>
              </a:rPr>
              <a:t>Initiator Name: iqn.1994-05.com.redhat:rhel</a:t>
            </a:r>
          </a:p>
          <a:p>
            <a:pPr algn="l"/>
            <a:r>
              <a:rPr lang="en-US" sz="1600" dirty="0" smtClean="0">
                <a:latin typeface="Courier New" pitchFamily="49" charset="0"/>
                <a:cs typeface="Courier New" pitchFamily="49" charset="0"/>
              </a:rPr>
              <a:t>ISID: 00:02:3d:01:00:00</a:t>
            </a:r>
          </a:p>
          <a:p>
            <a:pPr algn="l"/>
            <a:r>
              <a:rPr lang="en-US" sz="1600" dirty="0" smtClean="0">
                <a:latin typeface="Courier New" pitchFamily="49" charset="0"/>
                <a:cs typeface="Courier New" pitchFamily="49" charset="0"/>
              </a:rPr>
              <a:t>Initiator Alias: dev05s2.development.netappu.com</a:t>
            </a:r>
          </a:p>
          <a:p>
            <a:pPr algn="l"/>
            <a:endParaRPr lang="en-US" sz="1600" dirty="0" smtClean="0">
              <a:latin typeface="Courier New" pitchFamily="49" charset="0"/>
              <a:cs typeface="Courier New" pitchFamily="49" charset="0"/>
            </a:endParaRPr>
          </a:p>
          <a:p>
            <a:pPr algn="l"/>
            <a:r>
              <a:rPr lang="en-US" sz="1600" dirty="0" smtClean="0">
                <a:latin typeface="Courier New" pitchFamily="49" charset="0"/>
                <a:cs typeface="Courier New" pitchFamily="49" charset="0"/>
              </a:rPr>
              <a:t>Session 31</a:t>
            </a:r>
          </a:p>
          <a:p>
            <a:pPr algn="l"/>
            <a:r>
              <a:rPr lang="en-US" sz="1600" dirty="0" smtClean="0">
                <a:latin typeface="Courier New" pitchFamily="49" charset="0"/>
                <a:cs typeface="Courier New" pitchFamily="49" charset="0"/>
              </a:rPr>
              <a:t>Initiator Information</a:t>
            </a:r>
          </a:p>
          <a:p>
            <a:pPr algn="l"/>
            <a:r>
              <a:rPr lang="en-US" sz="1600" dirty="0" smtClean="0">
                <a:latin typeface="Courier New" pitchFamily="49" charset="0"/>
                <a:cs typeface="Courier New" pitchFamily="49" charset="0"/>
              </a:rPr>
              <a:t>...</a:t>
            </a:r>
          </a:p>
          <a:p>
            <a:pPr algn="l"/>
            <a:endParaRPr lang="en-US" sz="1600" dirty="0" smtClean="0">
              <a:latin typeface="Courier New" pitchFamily="49" charset="0"/>
              <a:cs typeface="Courier New" pitchFamily="49" charset="0"/>
            </a:endParaRPr>
          </a:p>
          <a:p>
            <a:pPr algn="l"/>
            <a:endParaRPr lang="en-US" sz="1600" dirty="0" smtClean="0">
              <a:latin typeface="Courier New" pitchFamily="49" charset="0"/>
              <a:cs typeface="Courier New" pitchFamily="49" charset="0"/>
            </a:endParaRPr>
          </a:p>
          <a:p>
            <a:pPr algn="l"/>
            <a:endParaRPr lang="en-US" sz="1600" dirty="0">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Module Summary</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6"/>
          <p:cNvSpPr>
            <a:spLocks noGrp="1" noChangeArrowheads="1"/>
          </p:cNvSpPr>
          <p:nvPr>
            <p:ph type="title" idx="4294967295"/>
          </p:nvPr>
        </p:nvSpPr>
        <p:spPr/>
        <p:txBody>
          <a:bodyPr/>
          <a:lstStyle/>
          <a:p>
            <a:r>
              <a:rPr lang="en-US" dirty="0" smtClean="0"/>
              <a:t>Module Summary</a:t>
            </a:r>
            <a:endParaRPr lang="en-US" dirty="0"/>
          </a:p>
        </p:txBody>
      </p:sp>
      <p:sp>
        <p:nvSpPr>
          <p:cNvPr id="74755" name="Rectangle 7"/>
          <p:cNvSpPr>
            <a:spLocks noGrp="1" noChangeArrowheads="1"/>
          </p:cNvSpPr>
          <p:nvPr>
            <p:ph type="body" idx="4294967295"/>
          </p:nvPr>
        </p:nvSpPr>
        <p:spPr/>
        <p:txBody>
          <a:bodyPr/>
          <a:lstStyle/>
          <a:p>
            <a:pPr>
              <a:buNone/>
            </a:pPr>
            <a:r>
              <a:rPr lang="en-US" dirty="0" smtClean="0"/>
              <a:t>In this module, you should have learned to:</a:t>
            </a:r>
          </a:p>
          <a:p>
            <a:r>
              <a:rPr lang="en-US" sz="2400" dirty="0" smtClean="0"/>
              <a:t>Describe multiple path implementation with iSCSI connectivity</a:t>
            </a:r>
          </a:p>
          <a:p>
            <a:r>
              <a:rPr lang="en-US" sz="2400" dirty="0" smtClean="0"/>
              <a:t>Configure network ports on Windows, Red Hat, and NetAppsystems</a:t>
            </a:r>
          </a:p>
          <a:p>
            <a:r>
              <a:rPr lang="en-US" sz="2400" dirty="0" smtClean="0"/>
              <a:t>Identify the worldwide node name (WWNN) on Windows, Red Hat, and NetApp systems</a:t>
            </a:r>
          </a:p>
          <a:p>
            <a:r>
              <a:rPr lang="en-US" sz="2400" dirty="0" smtClean="0"/>
              <a:t>Set up and verify multiple path iSCSI connectivity between Windows, Red Hat, and NetApp systems</a:t>
            </a:r>
            <a:endParaRPr lang="en-US" sz="24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ctrTitle"/>
          </p:nvPr>
        </p:nvSpPr>
        <p:spPr/>
        <p:txBody>
          <a:bodyPr/>
          <a:lstStyle/>
          <a:p>
            <a:r>
              <a:rPr lang="en-US" dirty="0"/>
              <a:t>Exercise</a:t>
            </a:r>
          </a:p>
        </p:txBody>
      </p:sp>
      <p:sp>
        <p:nvSpPr>
          <p:cNvPr id="98307" name="Rectangle 3"/>
          <p:cNvSpPr>
            <a:spLocks noGrp="1" noChangeArrowheads="1"/>
          </p:cNvSpPr>
          <p:nvPr>
            <p:ph type="subTitle" idx="1"/>
          </p:nvPr>
        </p:nvSpPr>
        <p:spPr/>
        <p:txBody>
          <a:bodyPr/>
          <a:lstStyle/>
          <a:p>
            <a:r>
              <a:rPr lang="en-US" dirty="0" smtClean="0"/>
              <a:t>Module 14: iSCSI Connectivity</a:t>
            </a:r>
          </a:p>
          <a:p>
            <a:r>
              <a:rPr lang="en-US" dirty="0" smtClean="0"/>
              <a:t>Estimated </a:t>
            </a:r>
            <a:r>
              <a:rPr lang="en-US" dirty="0"/>
              <a:t>Time</a:t>
            </a:r>
            <a:r>
              <a:rPr lang="en-US" dirty="0" smtClean="0"/>
              <a:t>: 90 minutes</a:t>
            </a:r>
            <a:endParaRPr lang="en-US" dirty="0"/>
          </a:p>
        </p:txBody>
      </p:sp>
      <p:sp>
        <p:nvSpPr>
          <p:cNvPr id="98308"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buClr>
                <a:schemeClr val="accent2"/>
              </a:buClr>
              <a:buFont typeface="Wingdings 2" pitchFamily="18" charset="2"/>
              <a:buNone/>
            </a:pPr>
            <a:endParaRPr lang="en-US" dirty="0"/>
          </a:p>
        </p:txBody>
      </p:sp>
      <p:sp>
        <p:nvSpPr>
          <p:cNvPr id="98309"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buClr>
                <a:schemeClr val="accent2"/>
              </a:buClr>
              <a:buFont typeface="Wingdings 2" pitchFamily="18" charset="2"/>
              <a:buNone/>
            </a:pPr>
            <a:endParaRPr lang="en-US" dirty="0"/>
          </a:p>
        </p:txBody>
      </p:sp>
    </p:spTree>
  </p:cSld>
  <p:clrMapOvr>
    <a:masterClrMapping/>
  </p:clrMapOvr>
  <p:transition advClick="0"/>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p:txBody>
          <a:bodyPr/>
          <a:lstStyle/>
          <a:p>
            <a:r>
              <a:rPr lang="en-US" dirty="0"/>
              <a:t>Check Your Understanding</a:t>
            </a:r>
          </a:p>
        </p:txBody>
      </p:sp>
      <p:sp>
        <p:nvSpPr>
          <p:cNvPr id="50180" name="Rectangle 3"/>
          <p:cNvSpPr>
            <a:spLocks noGrp="1" noChangeArrowheads="1"/>
          </p:cNvSpPr>
          <p:nvPr>
            <p:ph type="body" idx="1"/>
          </p:nvPr>
        </p:nvSpPr>
        <p:spPr/>
        <p:txBody>
          <a:bodyPr/>
          <a:lstStyle/>
          <a:p>
            <a:r>
              <a:rPr lang="en-US" dirty="0" smtClean="0"/>
              <a:t>What is the format for the IQN model of WWNNs naming?</a:t>
            </a:r>
          </a:p>
          <a:p>
            <a:r>
              <a:rPr lang="en-US" dirty="0" smtClean="0"/>
              <a:t>What two iSCSI multipathing techniques are available for Windows Server 2003 and 2008?</a:t>
            </a:r>
          </a:p>
          <a:p>
            <a:r>
              <a:rPr lang="en-US" dirty="0" smtClean="0"/>
              <a:t>What command is used to configure the iSCSI software initiator on Red Hat Enterprise Linux?</a:t>
            </a: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0354" name="Rectangle 2"/>
          <p:cNvSpPr>
            <a:spLocks noGrp="1" noChangeArrowheads="1"/>
          </p:cNvSpPr>
          <p:nvPr>
            <p:ph type="ctrTitle"/>
          </p:nvPr>
        </p:nvSpPr>
        <p:spPr/>
        <p:txBody>
          <a:bodyPr/>
          <a:lstStyle/>
          <a:p>
            <a:r>
              <a:rPr lang="en-US" dirty="0"/>
              <a:t>Answers</a:t>
            </a:r>
          </a:p>
        </p:txBody>
      </p:sp>
      <p:sp>
        <p:nvSpPr>
          <p:cNvPr id="100355" name="Rectangle 3"/>
          <p:cNvSpPr>
            <a:spLocks noGrp="1" noChangeArrowheads="1"/>
          </p:cNvSpPr>
          <p:nvPr>
            <p:ph type="subTitle" idx="1"/>
          </p:nvPr>
        </p:nvSpPr>
        <p:spPr/>
        <p:txBody>
          <a:bodyPr/>
          <a:lstStyle/>
          <a:p>
            <a:r>
              <a:rPr lang="en-US" dirty="0" smtClean="0"/>
              <a:t>Module 14: iSCSI Connectivity</a:t>
            </a:r>
            <a:endParaRPr lang="en-US" dirty="0"/>
          </a:p>
        </p:txBody>
      </p:sp>
    </p:spTree>
  </p:cSld>
  <p:clrMapOvr>
    <a:masterClrMapping/>
  </p:clrMapOvr>
  <p:transition advClick="0"/>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 Your Understanding: Answers</a:t>
            </a:r>
            <a:endParaRPr lang="en-US" dirty="0"/>
          </a:p>
        </p:txBody>
      </p:sp>
      <p:sp>
        <p:nvSpPr>
          <p:cNvPr id="3" name="Content Placeholder 2"/>
          <p:cNvSpPr>
            <a:spLocks noGrp="1"/>
          </p:cNvSpPr>
          <p:nvPr>
            <p:ph idx="1"/>
          </p:nvPr>
        </p:nvSpPr>
        <p:spPr/>
        <p:txBody>
          <a:bodyPr/>
          <a:lstStyle/>
          <a:p>
            <a:r>
              <a:rPr lang="en-US" dirty="0" smtClean="0"/>
              <a:t>What is the format for the IQN model of WWNNs naming?</a:t>
            </a:r>
          </a:p>
          <a:p>
            <a:pPr lvl="1"/>
            <a:r>
              <a:rPr lang="en-US" sz="2400" dirty="0" smtClean="0">
                <a:solidFill>
                  <a:schemeClr val="hlink"/>
                </a:solidFill>
              </a:rPr>
              <a:t>iqn.yyyy-mm.backward_naming_authority:device</a:t>
            </a:r>
          </a:p>
          <a:p>
            <a:r>
              <a:rPr lang="en-US" dirty="0" smtClean="0"/>
              <a:t>What two iSCSI multipathing techniques are available for Windows Server 2003 and 2008?</a:t>
            </a:r>
          </a:p>
          <a:p>
            <a:pPr lvl="1"/>
            <a:r>
              <a:rPr lang="en-US" sz="2400" dirty="0" smtClean="0">
                <a:solidFill>
                  <a:schemeClr val="hlink"/>
                </a:solidFill>
              </a:rPr>
              <a:t>MCS</a:t>
            </a:r>
          </a:p>
          <a:p>
            <a:pPr lvl="1"/>
            <a:r>
              <a:rPr lang="en-US" sz="2400" dirty="0" smtClean="0">
                <a:solidFill>
                  <a:schemeClr val="hlink"/>
                </a:solidFill>
              </a:rPr>
              <a:t>MPIO</a:t>
            </a:r>
          </a:p>
          <a:p>
            <a:r>
              <a:rPr lang="en-US" dirty="0" smtClean="0"/>
              <a:t>What command is used to configure the iSCSI software initiator on Red Hat Enterprise Linux?</a:t>
            </a:r>
          </a:p>
          <a:p>
            <a:pPr lvl="1"/>
            <a:r>
              <a:rPr lang="en-US" sz="2800" dirty="0" smtClean="0">
                <a:solidFill>
                  <a:schemeClr val="hlink"/>
                </a:solidFill>
                <a:latin typeface="Courier New" pitchFamily="49" charset="0"/>
                <a:cs typeface="Courier New" pitchFamily="49" charset="0"/>
              </a:rPr>
              <a:t>iscsiadm</a:t>
            </a:r>
            <a:endParaRPr lang="en-US" sz="2800" dirty="0">
              <a:solidFill>
                <a:schemeClr val="hlink"/>
              </a:solidFill>
              <a:latin typeface="Courier New" pitchFamily="49" charset="0"/>
              <a:cs typeface="Courier New"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2010_NetAppUMaster">
  <a:themeElements>
    <a:clrScheme name="NetAppU">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Default Design 1">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34DF4BEEE0D634C96C2BA4C27346A6A" ma:contentTypeVersion="0" ma:contentTypeDescription="Create a new document." ma:contentTypeScope="" ma:versionID="c16847618546d2e73100d24c4fef8abb">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41DC3A58-FF6F-4526-82C3-E993070935D6}"/>
</file>

<file path=customXml/itemProps2.xml><?xml version="1.0" encoding="utf-8"?>
<ds:datastoreItem xmlns:ds="http://schemas.openxmlformats.org/officeDocument/2006/customXml" ds:itemID="{C51D07A2-197F-4879-969B-4F42A202F866}"/>
</file>

<file path=customXml/itemProps3.xml><?xml version="1.0" encoding="utf-8"?>
<ds:datastoreItem xmlns:ds="http://schemas.openxmlformats.org/officeDocument/2006/customXml" ds:itemID="{56660672-2C43-402E-BA27-239EFA3FF41E}"/>
</file>

<file path=docProps/app.xml><?xml version="1.0" encoding="utf-8"?>
<Properties xmlns="http://schemas.openxmlformats.org/officeDocument/2006/extended-properties" xmlns:vt="http://schemas.openxmlformats.org/officeDocument/2006/docPropsVTypes">
  <Template/>
  <TotalTime>22064</TotalTime>
  <Words>3116</Words>
  <Application>Microsoft Office PowerPoint</Application>
  <PresentationFormat>Letter Paper (8.5x11 in)</PresentationFormat>
  <Paragraphs>588</Paragraphs>
  <Slides>53</Slides>
  <Notes>53</Notes>
  <HiddenSlides>2</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2010_NetAppUMaster</vt:lpstr>
      <vt:lpstr>iSCSI Connectivity</vt:lpstr>
      <vt:lpstr>Module Objectives</vt:lpstr>
      <vt:lpstr>Data ONTAP</vt:lpstr>
      <vt:lpstr>Data ONTAP as an iSCSI Target</vt:lpstr>
      <vt:lpstr>Configuring Interfaces</vt:lpstr>
      <vt:lpstr>Configuring iSCSI Services in Data ONTAP</vt:lpstr>
      <vt:lpstr>Verify Interfaces </vt:lpstr>
      <vt:lpstr>Interface Access List</vt:lpstr>
      <vt:lpstr>Identifying WWNN in Data ONTAP</vt:lpstr>
      <vt:lpstr>Interfaces on the Storage System</vt:lpstr>
      <vt:lpstr>Windows</vt:lpstr>
      <vt:lpstr>Windows as an iSCSI Initiator </vt:lpstr>
      <vt:lpstr>Windows iSCSI Design and Installation</vt:lpstr>
      <vt:lpstr>Windows/NIC Implementation</vt:lpstr>
      <vt:lpstr>Windows/NIC Implementation (Cont.)</vt:lpstr>
      <vt:lpstr>Windows/NIC Implementation (Cont.)</vt:lpstr>
      <vt:lpstr>Windows/NIC Implementation (Cont.)</vt:lpstr>
      <vt:lpstr>Windows/NIC Implementation (Cont.)</vt:lpstr>
      <vt:lpstr>WWNN Spoofing</vt:lpstr>
      <vt:lpstr>Discovery</vt:lpstr>
      <vt:lpstr>Windows/NIC Implementation (Cont.)</vt:lpstr>
      <vt:lpstr>iSCSI Authentication in Windows </vt:lpstr>
      <vt:lpstr>iSCSI Unidirectional CHAP Authentication</vt:lpstr>
      <vt:lpstr>iSCSI Bidirectional CHAP Authentication</vt:lpstr>
      <vt:lpstr>Windows/NIC Implementation (Cont.)</vt:lpstr>
      <vt:lpstr>Binding</vt:lpstr>
      <vt:lpstr>Windows/NIC Implementation (Cont.)</vt:lpstr>
      <vt:lpstr>Windows/NIC Implementation (Cont.)</vt:lpstr>
      <vt:lpstr>Windows/NIC Implementation (Cont.)</vt:lpstr>
      <vt:lpstr>Windows/NIC Implementation (Cont.)</vt:lpstr>
      <vt:lpstr>Red Hat</vt:lpstr>
      <vt:lpstr>Red Hat as an iSCSI Initiator</vt:lpstr>
      <vt:lpstr>Red Hat 5.3 Design and Installation</vt:lpstr>
      <vt:lpstr>Red Hat/NIC Implementation</vt:lpstr>
      <vt:lpstr>Red Hat/NIC Implementation (Cont.)</vt:lpstr>
      <vt:lpstr>Red Hat/NIC Implementation (Cont.)</vt:lpstr>
      <vt:lpstr>Discovery</vt:lpstr>
      <vt:lpstr>iSCSI Authentication in Red Hat 5</vt:lpstr>
      <vt:lpstr>iSCSI Unidirectional CHAP Authentication</vt:lpstr>
      <vt:lpstr>iSCSI Bidirectional CHAP Authentication</vt:lpstr>
      <vt:lpstr>Red Hat/NIC Implementation</vt:lpstr>
      <vt:lpstr>Red Hat/NIC Implementation (Cont.)</vt:lpstr>
      <vt:lpstr>Red Hat/NIC Implementation (Cont.)</vt:lpstr>
      <vt:lpstr>Red Hat/NIC Implementation (Cont.)</vt:lpstr>
      <vt:lpstr>Red Hat/NIC Implementation (Cont.)</vt:lpstr>
      <vt:lpstr>Red Hat/NIC Implementation (Cont.)</vt:lpstr>
      <vt:lpstr>Red Hat iSCSI Sessions</vt:lpstr>
      <vt:lpstr>Module Summary</vt:lpstr>
      <vt:lpstr>Module Summary</vt:lpstr>
      <vt:lpstr>Exercise</vt:lpstr>
      <vt:lpstr>Check Your Understanding</vt:lpstr>
      <vt:lpstr>Answers</vt:lpstr>
      <vt:lpstr>Check Your Understanding: Answers</vt:lpstr>
    </vt:vector>
  </TitlesOfParts>
  <Company>NetApp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iSCSI Connectivity</dc:title>
  <dc:subject>Accelerated NCDA Boot Camp Data ONTAP 8.0 7-Mode</dc:subject>
  <dc:creator>Curtis Burchett</dc:creator>
  <cp:lastModifiedBy>Lenovo User</cp:lastModifiedBy>
  <cp:revision>3</cp:revision>
  <dcterms:created xsi:type="dcterms:W3CDTF">2007-11-29T22:14:11Z</dcterms:created>
  <dcterms:modified xsi:type="dcterms:W3CDTF">2010-04-17T23:05:46Z</dcterms:modified>
  <cp:category>Instructor Guide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0x010100C34DF4BEEE0D634C96C2BA4C27346A6A</vt:lpwstr>
  </property>
</Properties>
</file>