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63"/>
  </p:notesMasterIdLst>
  <p:handoutMasterIdLst>
    <p:handoutMasterId r:id="rId64"/>
  </p:handoutMasterIdLst>
  <p:sldIdLst>
    <p:sldId id="476" r:id="rId5"/>
    <p:sldId id="477" r:id="rId6"/>
    <p:sldId id="534" r:id="rId7"/>
    <p:sldId id="479" r:id="rId8"/>
    <p:sldId id="480" r:id="rId9"/>
    <p:sldId id="481" r:id="rId10"/>
    <p:sldId id="482" r:id="rId11"/>
    <p:sldId id="483" r:id="rId12"/>
    <p:sldId id="484" r:id="rId13"/>
    <p:sldId id="485" r:id="rId14"/>
    <p:sldId id="486" r:id="rId15"/>
    <p:sldId id="487" r:id="rId16"/>
    <p:sldId id="535" r:id="rId17"/>
    <p:sldId id="489" r:id="rId18"/>
    <p:sldId id="490" r:id="rId19"/>
    <p:sldId id="491" r:id="rId20"/>
    <p:sldId id="492" r:id="rId21"/>
    <p:sldId id="493" r:id="rId22"/>
    <p:sldId id="494" r:id="rId23"/>
    <p:sldId id="536" r:id="rId24"/>
    <p:sldId id="497" r:id="rId25"/>
    <p:sldId id="496" r:id="rId26"/>
    <p:sldId id="498" r:id="rId27"/>
    <p:sldId id="499" r:id="rId28"/>
    <p:sldId id="500" r:id="rId29"/>
    <p:sldId id="537" r:id="rId30"/>
    <p:sldId id="502" r:id="rId31"/>
    <p:sldId id="503" r:id="rId32"/>
    <p:sldId id="504" r:id="rId33"/>
    <p:sldId id="505" r:id="rId34"/>
    <p:sldId id="506" r:id="rId35"/>
    <p:sldId id="538" r:id="rId36"/>
    <p:sldId id="509" r:id="rId37"/>
    <p:sldId id="510" r:id="rId38"/>
    <p:sldId id="511" r:id="rId39"/>
    <p:sldId id="512" r:id="rId40"/>
    <p:sldId id="513" r:id="rId41"/>
    <p:sldId id="514" r:id="rId42"/>
    <p:sldId id="515" r:id="rId43"/>
    <p:sldId id="539" r:id="rId44"/>
    <p:sldId id="517" r:id="rId45"/>
    <p:sldId id="518" r:id="rId46"/>
    <p:sldId id="519" r:id="rId47"/>
    <p:sldId id="520" r:id="rId48"/>
    <p:sldId id="521" r:id="rId49"/>
    <p:sldId id="522" r:id="rId50"/>
    <p:sldId id="523" r:id="rId51"/>
    <p:sldId id="524" r:id="rId52"/>
    <p:sldId id="525" r:id="rId53"/>
    <p:sldId id="526" r:id="rId54"/>
    <p:sldId id="527" r:id="rId55"/>
    <p:sldId id="540" r:id="rId56"/>
    <p:sldId id="528" r:id="rId57"/>
    <p:sldId id="529" r:id="rId58"/>
    <p:sldId id="530" r:id="rId59"/>
    <p:sldId id="531" r:id="rId60"/>
    <p:sldId id="532" r:id="rId61"/>
    <p:sldId id="533" r:id="rId62"/>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29" autoAdjust="0"/>
    <p:restoredTop sz="71032" autoAdjust="0"/>
  </p:normalViewPr>
  <p:slideViewPr>
    <p:cSldViewPr snapToGrid="0">
      <p:cViewPr>
        <p:scale>
          <a:sx n="73" d="100"/>
          <a:sy n="73" d="100"/>
        </p:scale>
        <p:origin x="-1590" y="-72"/>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69" d="100"/>
          <a:sy n="69" d="100"/>
        </p:scale>
        <p:origin x="-1860" y="-78"/>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SNAPSHOT COPIES</a:t>
            </a:r>
            <a:endParaRPr dirty="0"/>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MODULE OBJECTIVES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OVERVIEW</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SNAPSHOT TECHNOLOGY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Snapshot </a:t>
            </a:r>
            <a:r>
              <a:t>technology is a key element in the implementation of the WAFL® (Write Anywhere File Layout) file system:</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A Snapshot copy is a read-only, space-efficient, point-in-time image of data in a volume or aggregate.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A Snapshot copy is only a “picture” of the file system and does not contain any data file content.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Snapshot copies are used for backup and error recovery.</a:t>
            </a:r>
          </a:p>
          <a:p>
            <a:pPr marL="0" marR="0" indent="0" algn="l" defTabSz="914400" rtl="0" eaLnBrk="0" fontAlgn="base" latinLnBrk="0" hangingPunct="0">
              <a:lnSpc>
                <a:spcPct val="100000"/>
              </a:lnSpc>
              <a:spcBef>
                <a:spcPct val="30000"/>
              </a:spcBef>
              <a:spcAft>
                <a:spcPct val="0"/>
              </a:spcAft>
              <a:buClrTx/>
              <a:buSzTx/>
              <a:buFontTx/>
              <a:buNone/>
              <a:tabLst/>
              <a:defRPr/>
            </a:pPr>
            <a:r>
              <a:t>Data ONTAP® automatically creates and deletes Snapshot copies of data in volumes to support commands related to Snapshot technology.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Image Placeholder 7"/>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SNAPSHOT TECHNOLOGY WORKS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Before </a:t>
            </a:r>
            <a:r>
              <a:t>a Snapshot copy is created, there is a file system tree pointing to data blocks that contain content. When the Snapshot copy is created, a copy of the file structure metadata is created. The Snapshot copy points to the same data blocks.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p:cNvSpPr txBox="1">
            <a:spLocks noChangeArrowheads="1"/>
          </p:cNvSpPr>
          <p:nvPr/>
        </p:nvSpPr>
        <p:spPr bwMode="auto">
          <a:xfrm>
            <a:off x="1197188" y="4728001"/>
            <a:ext cx="5340773" cy="255539"/>
          </a:xfrm>
          <a:prstGeom prst="rect">
            <a:avLst/>
          </a:prstGeom>
          <a:noFill/>
          <a:ln w="12700">
            <a:noFill/>
            <a:miter lim="800000"/>
            <a:headEnd type="none" w="sm" len="sm"/>
            <a:tailEnd type="none" w="sm" len="sm"/>
          </a:ln>
        </p:spPr>
        <p:txBody>
          <a:bodyPr lIns="96094" tIns="48045" rIns="96094" bIns="48045" anchor="ctr">
            <a:spAutoFit/>
          </a:bodyPr>
          <a:lstStyle/>
          <a:p>
            <a:pPr defTabSz="961418" eaLnBrk="0" hangingPunct="0"/>
            <a:endParaRPr lang="en-US" sz="1000" dirty="0">
              <a:latin typeface="Times New Roman" pitchFamily="18" charset="0"/>
            </a:endParaRPr>
          </a:p>
        </p:txBody>
      </p:sp>
      <p:sp>
        <p:nvSpPr>
          <p:cNvPr id="66565"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SNAPSHOT TECHNOLOGY WORKS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There </a:t>
            </a:r>
            <a:r>
              <a:t>is no significant impact on disk space when a Snapshot copy is created. Because the file structure takes up little space, and no data blocks must be copied to disk, a new Snapshot copy consumes </a:t>
            </a:r>
            <a:r>
              <a:rPr i="1"/>
              <a:t>almost</a:t>
            </a:r>
            <a:r>
              <a:t> no additional disk space. In this case, the phrase “consumes no space” really means no </a:t>
            </a:r>
            <a:r>
              <a:rPr i="1"/>
              <a:t>appreciable</a:t>
            </a:r>
            <a:r>
              <a:t> space. The so-called “top-level root inode,” which is necessary to define the Snapshot copy, is 4 KB.</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5" name="Slide Number Placeholder 4"/>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SNAPSHOT TECHNOLOGY WORKS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Snapshot </a:t>
            </a:r>
            <a:r>
              <a:t>copies begin to use space when data is deleted or modified. WAFL writes the new data to a new block (C’) on the disk and changes the root structure for the active file system to point to the new block.</a:t>
            </a:r>
          </a:p>
          <a:p>
            <a:pPr marL="0" marR="0" indent="0" algn="l" defTabSz="914400" rtl="0" eaLnBrk="0" fontAlgn="base" latinLnBrk="0" hangingPunct="0">
              <a:lnSpc>
                <a:spcPct val="100000"/>
              </a:lnSpc>
              <a:spcBef>
                <a:spcPct val="30000"/>
              </a:spcBef>
              <a:spcAft>
                <a:spcPct val="0"/>
              </a:spcAft>
              <a:buClrTx/>
              <a:buSzTx/>
              <a:buFontTx/>
              <a:buNone/>
              <a:tabLst/>
              <a:defRPr/>
            </a:pPr>
            <a:r>
              <a:t>Meanwhile, the Snapshot copy still references the original block C. As long as there is a Snapshot copy referencing a data block, the block remains unavailable for other uses. This means that Snapshot copies start to consume disk space only as the file system changes after a Snapshot copy is created.</a:t>
            </a: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SNAPSHOT TECHNOLOGY WORKS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SNAPSHOT AND WAFL</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INODES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WAFL </a:t>
            </a:r>
            <a:r>
              <a:t>inodes are similar to Berkeley FFS (Fast File System) inodes. Veritas™ and Microsoft® file systems are based upon the Berkeley FFS, which force writes to pre-allocated locations. The primary difference is in the way WAFL writes contiguous data and metadata blocks to the next available block instead of predefined locations.</a:t>
            </a:r>
          </a:p>
          <a:p>
            <a:pPr marL="0" marR="0" indent="0" algn="l" defTabSz="914400" rtl="0" eaLnBrk="0" fontAlgn="base" latinLnBrk="0" hangingPunct="0">
              <a:lnSpc>
                <a:spcPct val="100000"/>
              </a:lnSpc>
              <a:spcBef>
                <a:spcPct val="30000"/>
              </a:spcBef>
              <a:spcAft>
                <a:spcPct val="0"/>
              </a:spcAft>
              <a:buClrTx/>
              <a:buSzTx/>
              <a:buFontTx/>
              <a:buNone/>
              <a:tabLst/>
              <a:defRPr/>
            </a:pPr>
            <a:r>
              <a:t>The most important metadata file is the inode file, which contains the inodes that describe all other files in the file system. The inode that describes the inode file itself is called the root inode. The root inode is in a fixed disk location.</a:t>
            </a: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SNAPSHOT COPIES AND INODES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 </a:t>
            </a:r>
            <a:r>
              <a:t>Snapshot copy is a frozen, read-only image of a traditional volume, a FlexVol® volume, or an aggregate that reflects the state of the file system at the time the Snapshot copy was created. Snapshot copies are your first line of defense for backing up and restoring data. You can configure the Snapshot copy schedule.</a:t>
            </a: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MANAGING INODES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smtClean="0"/>
              <a:t>df</a:t>
            </a:r>
            <a:r>
              <a:rPr b="1" cap="all" dirty="0" smtClean="0"/>
              <a:t> </a:t>
            </a:r>
            <a:r>
              <a:rPr b="1" cap="all" dirty="0"/>
              <a:t>-</a:t>
            </a:r>
            <a:r>
              <a:rPr b="1" cap="all" dirty="0" err="1"/>
              <a:t>i</a:t>
            </a:r>
            <a:endParaRPr b="1" cap="all"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The </a:t>
            </a:r>
            <a:r>
              <a:rPr dirty="0" err="1">
                <a:latin typeface="Courier New" pitchFamily="49" charset="0"/>
              </a:rPr>
              <a:t>df</a:t>
            </a:r>
            <a:r>
              <a:rPr dirty="0">
                <a:latin typeface="Courier New" pitchFamily="49" charset="0"/>
              </a:rPr>
              <a:t> -</a:t>
            </a:r>
            <a:r>
              <a:rPr dirty="0" err="1">
                <a:latin typeface="Courier New" pitchFamily="49" charset="0"/>
              </a:rPr>
              <a:t>i</a:t>
            </a:r>
            <a:r>
              <a:rPr dirty="0"/>
              <a:t> command displays the amount of </a:t>
            </a:r>
            <a:r>
              <a:rPr dirty="0" err="1"/>
              <a:t>inodes</a:t>
            </a:r>
            <a:r>
              <a:rPr dirty="0"/>
              <a:t> in a volume. For more information about this command, see the manual pages.</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a:t>maxfiles</a:t>
            </a:r>
            <a:endParaRPr b="1" cap="all"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The </a:t>
            </a:r>
            <a:r>
              <a:rPr dirty="0" err="1">
                <a:latin typeface="Courier New" pitchFamily="49" charset="0"/>
              </a:rPr>
              <a:t>maxfiles</a:t>
            </a:r>
            <a:r>
              <a:rPr dirty="0"/>
              <a:t> command increases the number of </a:t>
            </a:r>
            <a:r>
              <a:rPr dirty="0" err="1"/>
              <a:t>inodes</a:t>
            </a:r>
            <a:r>
              <a:rPr dirty="0"/>
              <a:t> designated in a volume. For more information about this command, see the manual pages</a:t>
            </a:r>
            <a:r>
              <a:rPr dirty="0" smtClean="0"/>
              <a:t>.</a:t>
            </a:r>
            <a:r>
              <a:rPr lang="en-US" baseline="0" dirty="0" smtClean="0"/>
              <a:t>  </a:t>
            </a:r>
            <a:r>
              <a:rPr lang="en-US" b="1" baseline="0" dirty="0" smtClean="0"/>
              <a:t>NOTE:  </a:t>
            </a:r>
            <a:r>
              <a:rPr lang="en-US" baseline="0" dirty="0" smtClean="0"/>
              <a:t>Do not use this command unless under the supervision of NetApp Global Support.  There are certain increments that have to be used as well as memory implications.  </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CREATING SNAPSHOT</a:t>
            </a:r>
            <a:r>
              <a:rPr lang="en-US" baseline="0" dirty="0" smtClean="0"/>
              <a:t> COPIES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TAKING A SNAPSHOT COPY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Volumes</a:t>
            </a:r>
            <a:endParaRPr b="1" cap="all"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Snapshot copies for traditional and flexible volumes are stored in special subdirectories that can be made accessible to Windows® and UNIX® clients so that users can access and recover their own files without assistance. The maximum number of Snapshot copies per volume is 255.</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Aggregates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an aggregate, 5% of space is reserved for Snapshot copies. In normal, day-to-day operations, aggregate Snapshot copies are not actively managed by a system administrator. For example, Data ONTAP automatically creates Snapshot copies of aggregates to support commands related to the SnapMirror software, which provides volume-level mirroring.</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a:t>
            </a:r>
            <a:r>
              <a:rPr dirty="0"/>
              <a:t> Even if the Snapshot reserve is 0%, you can still create Snapshot copies. If there is no Snapshot reserve, Snapshot copies take their blocks from the active file system.</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SNAPSHOT RESERVE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SNAPSHOT CREATION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In </a:t>
            </a:r>
            <a:r>
              <a:t>the </a:t>
            </a:r>
            <a:r>
              <a:rPr>
                <a:latin typeface="Courier New" pitchFamily="49" charset="0"/>
              </a:rPr>
              <a:t>snap</a:t>
            </a:r>
            <a:r>
              <a:t> command, option A is used for aggregates and option V is used for volumes. If neither A nor V is specified, volume is the default. </a:t>
            </a:r>
          </a:p>
          <a:p>
            <a:pPr marL="0" marR="0" indent="0" algn="l" defTabSz="914400" rtl="0" eaLnBrk="0" fontAlgn="base" latinLnBrk="0" hangingPunct="0">
              <a:lnSpc>
                <a:spcPct val="100000"/>
              </a:lnSpc>
              <a:spcBef>
                <a:spcPct val="30000"/>
              </a:spcBef>
              <a:spcAft>
                <a:spcPct val="0"/>
              </a:spcAft>
              <a:buClrTx/>
              <a:buSzTx/>
              <a:buFontTx/>
              <a:buNone/>
              <a:tabLst/>
              <a:defRPr/>
            </a:pPr>
            <a:r>
              <a:t>The following table lists the commands used to create and manage Snapshot copies. If you omit the volume name from any of these commands, the command will apply to the root volume.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graphicFrame>
        <p:nvGraphicFramePr>
          <p:cNvPr id="6" name="Table 5"/>
          <p:cNvGraphicFramePr>
            <a:graphicFrameLocks noGrp="1"/>
          </p:cNvGraphicFramePr>
          <p:nvPr/>
        </p:nvGraphicFramePr>
        <p:xfrm>
          <a:off x="669827" y="5558065"/>
          <a:ext cx="5791200" cy="2735439"/>
        </p:xfrm>
        <a:graphic>
          <a:graphicData uri="http://schemas.openxmlformats.org/drawingml/2006/table">
            <a:tbl>
              <a:tblPr/>
              <a:tblGrid>
                <a:gridCol w="2729654"/>
                <a:gridCol w="3061546"/>
              </a:tblGrid>
              <a:tr h="175119">
                <a:tc>
                  <a:txBody>
                    <a:bodyPr/>
                    <a:lstStyle/>
                    <a:p>
                      <a:pPr marL="0" marR="0" lvl="0" indent="0" algn="l" defTabSz="914400" rtl="0" eaLnBrk="1" fontAlgn="base" latinLnBrk="0" hangingPunct="1">
                        <a:lnSpc>
                          <a:spcPts val="1200"/>
                        </a:lnSpc>
                        <a:spcBef>
                          <a:spcPts val="600"/>
                        </a:spcBef>
                        <a:spcAft>
                          <a:spcPts val="600"/>
                        </a:spcAft>
                        <a:buClrTx/>
                        <a:buSzTx/>
                        <a:buFontTx/>
                        <a:buNone/>
                        <a:tabLst>
                          <a:tab pos="222250" algn="l"/>
                          <a:tab pos="800100" algn="l"/>
                          <a:tab pos="5543550" algn="r"/>
                        </a:tabLst>
                      </a:pPr>
                      <a:r>
                        <a:rPr kumimoji="0" lang="en-US" sz="1200" b="1" i="0" u="none" strike="noStrike" cap="none" normalizeH="0" baseline="0" dirty="0" smtClean="0">
                          <a:ln>
                            <a:noFill/>
                          </a:ln>
                          <a:solidFill>
                            <a:srgbClr val="FFFFFF"/>
                          </a:solidFill>
                          <a:effectLst/>
                          <a:latin typeface="Arial" pitchFamily="34" charset="0"/>
                          <a:ea typeface="Times"/>
                          <a:cs typeface="Times New Roman" pitchFamily="18" charset="0"/>
                        </a:rPr>
                        <a:t>EXAMPLE </a:t>
                      </a:r>
                      <a:endParaRPr kumimoji="0" lang="en-US" sz="1200" b="1" i="0" u="none" strike="noStrike" cap="none" normalizeH="0" baseline="0" dirty="0" smtClean="0">
                        <a:ln>
                          <a:noFill/>
                        </a:ln>
                        <a:solidFill>
                          <a:srgbClr val="0067C5"/>
                        </a:solidFill>
                        <a:effectLst/>
                        <a:latin typeface="Arial" pitchFamily="34" charset="0"/>
                        <a:ea typeface="Times"/>
                        <a:cs typeface="Times New Roman" pitchFamily="18" charset="0"/>
                      </a:endParaRP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67C5"/>
                    </a:solidFill>
                  </a:tcPr>
                </a:tc>
                <a:tc>
                  <a:txBody>
                    <a:bodyPr/>
                    <a:lstStyle/>
                    <a:p>
                      <a:pPr marL="0" marR="0" lvl="0" indent="0" algn="l" defTabSz="914400" rtl="0" eaLnBrk="1" fontAlgn="base" latinLnBrk="0" hangingPunct="1">
                        <a:lnSpc>
                          <a:spcPts val="1200"/>
                        </a:lnSpc>
                        <a:spcBef>
                          <a:spcPts val="600"/>
                        </a:spcBef>
                        <a:spcAft>
                          <a:spcPts val="600"/>
                        </a:spcAft>
                        <a:buClrTx/>
                        <a:buSzTx/>
                        <a:buFontTx/>
                        <a:buNone/>
                        <a:tabLst>
                          <a:tab pos="222250" algn="l"/>
                          <a:tab pos="800100" algn="l"/>
                          <a:tab pos="5543550" algn="r"/>
                        </a:tabLst>
                      </a:pPr>
                      <a:r>
                        <a:rPr kumimoji="0" lang="en-US" sz="1200" b="1" i="0" u="none" strike="noStrike" cap="none" normalizeH="0" baseline="0" dirty="0" smtClean="0">
                          <a:ln>
                            <a:noFill/>
                          </a:ln>
                          <a:solidFill>
                            <a:srgbClr val="FFFFFF"/>
                          </a:solidFill>
                          <a:effectLst/>
                          <a:latin typeface="Arial" pitchFamily="34" charset="0"/>
                          <a:ea typeface="Times"/>
                          <a:cs typeface="Times New Roman" pitchFamily="18" charset="0"/>
                        </a:rPr>
                        <a:t>RESULT</a:t>
                      </a:r>
                      <a:endParaRPr kumimoji="0" lang="en-US" sz="1200" b="1" i="0" u="none" strike="noStrike" cap="none" normalizeH="0" baseline="0" dirty="0" smtClean="0">
                        <a:ln>
                          <a:noFill/>
                        </a:ln>
                        <a:solidFill>
                          <a:srgbClr val="0067C5"/>
                        </a:solidFill>
                        <a:effectLst/>
                        <a:latin typeface="Arial" pitchFamily="34" charset="0"/>
                        <a:ea typeface="Times"/>
                        <a:cs typeface="Times New Roman" pitchFamily="18" charset="0"/>
                      </a:endParaRP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67C5"/>
                    </a:solidFill>
                  </a:tcPr>
                </a:tc>
              </a:tr>
              <a:tr h="2847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urier New" pitchFamily="49" charset="0"/>
                          <a:ea typeface="Times"/>
                          <a:cs typeface="Times New Roman" pitchFamily="18" charset="0"/>
                        </a:rPr>
                        <a:t>snap create engineering test</a:t>
                      </a:r>
                      <a:endPar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endParaRP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rPr>
                        <a:t>Creates the Snapshot copy, test, in the engineering volume.</a:t>
                      </a: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7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urier New" pitchFamily="49" charset="0"/>
                          <a:ea typeface="Times"/>
                          <a:cs typeface="Times New Roman" pitchFamily="18" charset="0"/>
                        </a:rPr>
                        <a:t>snap list engineering</a:t>
                      </a:r>
                      <a:endPar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endParaRP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rPr>
                        <a:t>Lists all available Snapshot copies in the engineering volume.</a:t>
                      </a: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7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urier New" pitchFamily="49" charset="0"/>
                          <a:ea typeface="Times"/>
                          <a:cs typeface="Times New Roman" pitchFamily="18" charset="0"/>
                        </a:rPr>
                        <a:t>snap delete engineering test</a:t>
                      </a:r>
                      <a:endPar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endParaRP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rPr>
                        <a:t>Deletes the Snapshot copy test in the engineering volume.</a:t>
                      </a: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3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urier New" pitchFamily="49" charset="0"/>
                          <a:ea typeface="Times"/>
                          <a:cs typeface="Times New Roman" pitchFamily="18" charset="0"/>
                        </a:rPr>
                        <a:t>snap delete –a vol2</a:t>
                      </a:r>
                      <a:endPar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endParaRP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rPr>
                        <a:t>Deletes all Snapshot copies in vol2.</a:t>
                      </a: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7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urier New" pitchFamily="49" charset="0"/>
                          <a:ea typeface="Times"/>
                          <a:cs typeface="Times New Roman" pitchFamily="18" charset="0"/>
                        </a:rPr>
                        <a:t>snap rename engineering nightly.0 firstnight.0</a:t>
                      </a:r>
                      <a:endPar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endParaRP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rPr>
                        <a:t>Renames the Snapshot copy from nightly.0 to firstnight.0 in the engineering volume.</a:t>
                      </a: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3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urier New" pitchFamily="49" charset="0"/>
                          <a:ea typeface="Times"/>
                          <a:cs typeface="Times New Roman" pitchFamily="18" charset="0"/>
                        </a:rPr>
                        <a:t>snap reserve vol2 25</a:t>
                      </a:r>
                      <a:endPar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endParaRP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rPr>
                        <a:t>Changes the Snapshot reserve to 25 % on vol2.</a:t>
                      </a: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9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urier New" pitchFamily="49" charset="0"/>
                          <a:ea typeface="Times"/>
                          <a:cs typeface="Times New Roman" pitchFamily="18" charset="0"/>
                        </a:rPr>
                        <a:t>snap sched vol2 0 2 6 @ 8, 12, 16, 20</a:t>
                      </a:r>
                      <a:endPar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endParaRP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a:cs typeface="Times New Roman" pitchFamily="18" charset="0"/>
                        </a:rPr>
                        <a:t>Sets the automatic schedule on vol2 to save the following weekly Snapshot copies: 0 weekly, 2 nightly, and 6 hourly at 8 a.m., 12 p.m., 4 p.m., and 8 p.m.</a:t>
                      </a:r>
                    </a:p>
                  </a:txBody>
                  <a:tcPr marL="63610" marR="6361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Slide Image Placeholder 6"/>
          <p:cNvSpPr>
            <a:spLocks noGrp="1" noRot="1" noChangeAspect="1"/>
          </p:cNvSpPr>
          <p:nvPr>
            <p:ph type="sldImg"/>
          </p:nvPr>
        </p:nvSpPr>
        <p:spPr>
          <a:xfrm>
            <a:off x="687388" y="228600"/>
            <a:ext cx="5181600" cy="3886200"/>
          </a:xfrm>
        </p:spPr>
      </p:sp>
      <p:sp>
        <p:nvSpPr>
          <p:cNvPr id="5" name="Slide Number Placeholder 4"/>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SNAPSHOT COPIES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LUN SNAPSHOT CREATION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20</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SCHEDULING SNAPSHOT COPIES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SNAPSHOT SCHEDULE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latin typeface="Courier New" pitchFamily="49" charset="0"/>
              </a:rPr>
              <a:t>snap </a:t>
            </a:r>
            <a:r>
              <a:rPr dirty="0" err="1">
                <a:latin typeface="Courier New" pitchFamily="49" charset="0"/>
              </a:rPr>
              <a:t>sched</a:t>
            </a:r>
            <a:r>
              <a:rPr dirty="0"/>
              <a:t> command sets a schedule to automatically create Snapshot copies and specifies how many of each type are stored. When the limit is reached, the oldest Snapshot copy for each interval is deleted and replaced by a new Snapshot copy.</a:t>
            </a:r>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Snapshot </a:t>
            </a:r>
            <a:r>
              <a:rPr dirty="0"/>
              <a:t>copies are like a </a:t>
            </a:r>
            <a:r>
              <a:rPr i="1" dirty="0"/>
              <a:t>picture </a:t>
            </a:r>
            <a:r>
              <a:rPr dirty="0"/>
              <a:t>of a volume. The only difference between a weekly Snapshot copy and a nightly or hourly copy is the time at which the Snapshot copy was created and any data that was changed between the 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SCHEDULING 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SNAPSHOT COPIES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SNAPSHOT COPIES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26</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RESTORING</a:t>
            </a:r>
            <a:r>
              <a:rPr lang="en-US" baseline="0" dirty="0" smtClean="0"/>
              <a:t> SNAPSHOT COPIES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3"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RECOVERING DATA</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Using </a:t>
            </a:r>
            <a:r>
              <a:rPr b="1" cap="all" dirty="0"/>
              <a:t>Snapshot copies to Recover Data</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recover data, you can: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Restore a file from a Snapshot copy</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Use SnapRestore (license required)</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restore a file from a Snapshot copy:</a:t>
            </a:r>
          </a:p>
          <a:p>
            <a:pPr marL="0" marR="0" indent="0" algn="l" defTabSz="914400" rtl="0" eaLnBrk="0" fontAlgn="base" latinLnBrk="0" hangingPunct="0">
              <a:lnSpc>
                <a:spcPct val="100000"/>
              </a:lnSpc>
              <a:spcBef>
                <a:spcPct val="30000"/>
              </a:spcBef>
              <a:spcAft>
                <a:spcPct val="0"/>
              </a:spcAft>
              <a:buClrTx/>
              <a:buSzTx/>
              <a:buFontTx/>
              <a:buNone/>
              <a:tabLst/>
              <a:defRPr/>
            </a:pPr>
            <a:r>
              <a:rPr dirty="0"/>
              <a:t>Locate the Snapshot copy that contains the correct version of the file.</a:t>
            </a:r>
          </a:p>
          <a:p>
            <a:pPr marL="0" marR="0" indent="0" algn="l" defTabSz="914400" rtl="0" eaLnBrk="0" fontAlgn="base" latinLnBrk="0" hangingPunct="0">
              <a:lnSpc>
                <a:spcPct val="100000"/>
              </a:lnSpc>
              <a:spcBef>
                <a:spcPct val="30000"/>
              </a:spcBef>
              <a:spcAft>
                <a:spcPct val="0"/>
              </a:spcAft>
              <a:buClrTx/>
              <a:buSzTx/>
              <a:buFontTx/>
              <a:buNone/>
              <a:tabLst/>
              <a:defRPr/>
            </a:pPr>
            <a:r>
              <a:rPr dirty="0"/>
              <a:t>Restore the file from the .snapshot directory.</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To overwrite existing data, copy to the original location.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To restore a writeable version, copy to a new location.</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SNAPSHOT VISIBILITY TO CLIENTS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following table lists the options available for controlling the creation of Snapshot copies and access to those copies and Snapshot directories on a volume:</a:t>
            </a:r>
          </a:p>
          <a:p>
            <a:pPr marL="0" marR="0" indent="0" algn="l" defTabSz="914400" rtl="0" eaLnBrk="0" fontAlgn="base" latinLnBrk="0" hangingPunct="0">
              <a:lnSpc>
                <a:spcPct val="100000"/>
              </a:lnSpc>
              <a:spcBef>
                <a:spcPct val="30000"/>
              </a:spcBef>
              <a:spcAft>
                <a:spcPct val="0"/>
              </a:spcAft>
              <a:buClrTx/>
              <a:buSzTx/>
              <a:buFontTx/>
              <a:buNone/>
              <a:tabLst/>
              <a:defRPr/>
            </a:pPr>
            <a:r>
              <a:t>Disable automatic Snapshot copies. Setting the </a:t>
            </a:r>
            <a:r>
              <a:rPr>
                <a:latin typeface="Courier New" pitchFamily="49" charset="0"/>
              </a:rPr>
              <a:t>nosnap</a:t>
            </a:r>
            <a:r>
              <a:t> option to on disables automatic Snapshot creation. You can still create Snapshot copies manually at any time.</a:t>
            </a:r>
          </a:p>
          <a:p>
            <a:pPr marL="0" marR="0" indent="0" algn="l" defTabSz="914400" rtl="0" eaLnBrk="0" fontAlgn="base" latinLnBrk="0" hangingPunct="0">
              <a:lnSpc>
                <a:spcPct val="100000"/>
              </a:lnSpc>
              <a:spcBef>
                <a:spcPct val="30000"/>
              </a:spcBef>
              <a:spcAft>
                <a:spcPct val="0"/>
              </a:spcAft>
              <a:buClrTx/>
              <a:buSzTx/>
              <a:buFontTx/>
              <a:buNone/>
              <a:tabLst/>
              <a:defRPr/>
            </a:pPr>
            <a:r>
              <a:t>Make the .snapshot directory invisible to clients and turn off access to the .snapshot directory. Setting the </a:t>
            </a:r>
            <a:r>
              <a:rPr>
                <a:latin typeface="Courier New" pitchFamily="49" charset="0"/>
              </a:rPr>
              <a:t>nosnapdir</a:t>
            </a:r>
            <a:r>
              <a:t> option to on disables access to the Snapshot directory that is present at client mountpoints and the root of CIFS directories, and makes the Snapshot directories invisible. (NFS uses .snapshot for directories, while CIFS uses ~snapshot.) By default, the </a:t>
            </a:r>
            <a:r>
              <a:rPr>
                <a:latin typeface="Courier New" pitchFamily="49" charset="0"/>
              </a:rPr>
              <a:t>nosnapdir </a:t>
            </a:r>
            <a:r>
              <a:t>option is off (directories are visible).</a:t>
            </a:r>
          </a:p>
          <a:p>
            <a:pPr marL="0" marR="0" indent="0" algn="l" defTabSz="914400" rtl="0" eaLnBrk="0" fontAlgn="base" latinLnBrk="0" hangingPunct="0">
              <a:lnSpc>
                <a:spcPct val="100000"/>
              </a:lnSpc>
              <a:spcBef>
                <a:spcPct val="30000"/>
              </a:spcBef>
              <a:spcAft>
                <a:spcPct val="0"/>
              </a:spcAft>
              <a:buClrTx/>
              <a:buSzTx/>
              <a:buFontTx/>
              <a:buNone/>
              <a:tabLst/>
              <a:defRPr/>
            </a:pPr>
            <a:r>
              <a:t>Make the ~snapshot directory visible to CIFS clients by completing the following steps: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1. Turn the </a:t>
            </a:r>
            <a:r>
              <a:rPr>
                <a:latin typeface="Courier New" pitchFamily="49" charset="0"/>
              </a:rPr>
              <a:t>cifs.show_snapshot</a:t>
            </a:r>
            <a:r>
              <a:t> option 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2. Turn the </a:t>
            </a:r>
            <a:r>
              <a:rPr>
                <a:latin typeface="Courier New" pitchFamily="49" charset="0"/>
              </a:rPr>
              <a:t>nosnapdir</a:t>
            </a:r>
            <a:r>
              <a:t> option off for each volume that you want directories to be visible.</a:t>
            </a:r>
          </a:p>
          <a:p>
            <a:pPr marL="0" marR="0" indent="0" algn="l" defTabSz="914400" rtl="0" eaLnBrk="0" fontAlgn="base" latinLnBrk="0" hangingPunct="0">
              <a:lnSpc>
                <a:spcPct val="100000"/>
              </a:lnSpc>
              <a:spcBef>
                <a:spcPct val="30000"/>
              </a:spcBef>
              <a:spcAft>
                <a:spcPct val="0"/>
              </a:spcAft>
              <a:buClrTx/>
              <a:buSzTx/>
              <a:buFontTx/>
              <a:buNone/>
              <a:tabLst/>
              <a:defRPr/>
            </a:pPr>
            <a:r>
              <a:rPr b="1"/>
              <a:t>NOTE:</a:t>
            </a:r>
            <a:r>
              <a:t> You must also ensure that Show Hidden Files and Folders is enabled on your Windows system.</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THE .SNAPSHOT DIRECTORY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.snapshot directory is at the root of a volume. </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the figure above, the directory structure is shown for an NFS client </a:t>
            </a:r>
            <a:r>
              <a:rPr/>
              <a:t>mounting </a:t>
            </a:r>
            <a:r>
              <a:rPr smtClean="0"/>
              <a:t>vol</a:t>
            </a:r>
            <a:r>
              <a:rPr lang="en-US" smtClean="0"/>
              <a:t>1</a:t>
            </a:r>
            <a:r>
              <a:rPr smtClean="0"/>
              <a:t> </a:t>
            </a:r>
            <a:r>
              <a:rPr dirty="0"/>
              <a:t>to the mountpoint /</a:t>
            </a:r>
            <a:r>
              <a:rPr dirty="0" err="1"/>
              <a:t>mnt</a:t>
            </a:r>
            <a:r>
              <a:rPr dirty="0"/>
              <a:t>/system.</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SNAPSHOT VIEW FROM A UNIX/LINUX CLIENT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Snapshot </a:t>
            </a:r>
            <a:r>
              <a:rPr b="1" cap="all" dirty="0"/>
              <a:t>Directories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Every volume in your file system contains a special Snapshot subdirectory that allows you to access earlier versions of the file system to recover lost or damaged files.</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Viewing Snapshot Copies from a UNIX Client</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Snapshot subdirectory appears to NFS clients as .snapshot. The .snapshot directories are usually hidden and are not displayed in directory listings.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view a .snapshot directory, complete the following steps:</a:t>
            </a:r>
          </a:p>
          <a:p>
            <a:pPr marL="0" marR="0" indent="0" algn="l" defTabSz="914400" rtl="0" eaLnBrk="0" fontAlgn="base" latinLnBrk="0" hangingPunct="0">
              <a:lnSpc>
                <a:spcPct val="100000"/>
              </a:lnSpc>
              <a:spcBef>
                <a:spcPct val="30000"/>
              </a:spcBef>
              <a:spcAft>
                <a:spcPct val="0"/>
              </a:spcAft>
              <a:buClrTx/>
              <a:buSzTx/>
              <a:buFontTx/>
              <a:buNone/>
              <a:tabLst/>
              <a:defRPr/>
            </a:pPr>
            <a:r>
              <a:rPr dirty="0"/>
              <a:t>1. On the storage appliance, log in as root and ensure that the </a:t>
            </a:r>
            <a:r>
              <a:rPr dirty="0" err="1">
                <a:latin typeface="Courier New" pitchFamily="49" charset="0"/>
              </a:rPr>
              <a:t>nosnapdir</a:t>
            </a:r>
            <a:r>
              <a:rPr dirty="0"/>
              <a:t> option is set to off.</a:t>
            </a:r>
          </a:p>
          <a:p>
            <a:pPr marL="0" marR="0" indent="0" algn="l" defTabSz="914400" rtl="0" eaLnBrk="0" fontAlgn="base" latinLnBrk="0" hangingPunct="0">
              <a:lnSpc>
                <a:spcPct val="100000"/>
              </a:lnSpc>
              <a:spcBef>
                <a:spcPct val="30000"/>
              </a:spcBef>
              <a:spcAft>
                <a:spcPct val="0"/>
              </a:spcAft>
              <a:buClrTx/>
              <a:buSzTx/>
              <a:buFontTx/>
              <a:buNone/>
              <a:tabLst/>
              <a:defRPr/>
            </a:pPr>
            <a:r>
              <a:rPr dirty="0"/>
              <a:t>2. To view hidden directories, from the NFS mountpoint, enter the </a:t>
            </a:r>
            <a:r>
              <a:rPr dirty="0" err="1">
                <a:latin typeface="Courier New" pitchFamily="49" charset="0"/>
              </a:rPr>
              <a:t>ls</a:t>
            </a:r>
            <a:r>
              <a:rPr dirty="0"/>
              <a:t> command with the </a:t>
            </a:r>
            <a:r>
              <a:rPr dirty="0">
                <a:latin typeface="Courier New" pitchFamily="49" charset="0"/>
              </a:rPr>
              <a:t>-a </a:t>
            </a:r>
            <a:r>
              <a:rPr dirty="0"/>
              <a:t>(all) option. </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listing the client Snapshot directories, the date/timestamp is usually the same for all directories. To find the actual date/time of each Snapshot copy, use the </a:t>
            </a:r>
            <a:r>
              <a:rPr dirty="0">
                <a:latin typeface="Courier New" pitchFamily="49" charset="0"/>
              </a:rPr>
              <a:t>snap list </a:t>
            </a:r>
            <a:r>
              <a:rPr dirty="0"/>
              <a:t>command on the storage system.</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Image Placeholder 7"/>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SNAPSHOT VIEW FROM A WINDOWS CLIENT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Snapshot </a:t>
            </a:r>
            <a:r>
              <a:t>directories are hidden on Windows clients. To view them, you must first configure the File Manager to display hidden files, then navigate to the root of the CIFS share and find the directory folder.</a:t>
            </a:r>
          </a:p>
          <a:p>
            <a:pPr marL="0" marR="0" indent="0" algn="l" defTabSz="914400" rtl="0" eaLnBrk="0" fontAlgn="base" latinLnBrk="0" hangingPunct="0">
              <a:lnSpc>
                <a:spcPct val="100000"/>
              </a:lnSpc>
              <a:spcBef>
                <a:spcPct val="30000"/>
              </a:spcBef>
              <a:spcAft>
                <a:spcPct val="0"/>
              </a:spcAft>
              <a:buClrTx/>
              <a:buSzTx/>
              <a:buFontTx/>
              <a:buNone/>
              <a:tabLst/>
              <a:defRPr/>
            </a:pPr>
            <a:r>
              <a:t>The subdirectory for Snapshot copies appears to CIFS clients as ~snapshot. Files displayed here are those files created automatically for specified intervals. Manually created Snapshot copies would also be listed here.</a:t>
            </a:r>
          </a:p>
          <a:p>
            <a:pPr marL="0" marR="0" indent="0" algn="l" defTabSz="914400" rtl="0" eaLnBrk="0" fontAlgn="base" latinLnBrk="0" hangingPunct="0">
              <a:lnSpc>
                <a:spcPct val="100000"/>
              </a:lnSpc>
              <a:spcBef>
                <a:spcPct val="30000"/>
              </a:spcBef>
              <a:spcAft>
                <a:spcPct val="0"/>
              </a:spcAft>
              <a:buClrTx/>
              <a:buSzTx/>
              <a:buFontTx/>
              <a:buNone/>
              <a:tabLst/>
              <a:defRPr/>
            </a:pPr>
            <a:r>
              <a:rPr b="1" cap="all"/>
              <a:t>Restoring a File</a:t>
            </a:r>
          </a:p>
          <a:p>
            <a:pPr marL="0" marR="0" indent="0" algn="l" defTabSz="914400" rtl="0" eaLnBrk="0" fontAlgn="base" latinLnBrk="0" hangingPunct="0">
              <a:lnSpc>
                <a:spcPct val="100000"/>
              </a:lnSpc>
              <a:spcBef>
                <a:spcPct val="30000"/>
              </a:spcBef>
              <a:spcAft>
                <a:spcPct val="0"/>
              </a:spcAft>
              <a:buClrTx/>
              <a:buSzTx/>
              <a:buFontTx/>
              <a:buNone/>
              <a:tabLst/>
              <a:defRPr/>
            </a:pPr>
            <a:r>
              <a:t>To restore a file from the ~snapshot directory, rename or move the original file, then copy the file from the ~snapshot directory to the original directory.</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Image Placeholder 7"/>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32</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FLEXCLONE</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FLEXCLONE VOLUME CLONES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FlexClone </a:t>
            </a:r>
            <a:r>
              <a:t>volume clones provide an efficient way to copy data for: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Manipulation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Projection operations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Upgrade testing</a:t>
            </a:r>
          </a:p>
          <a:p>
            <a:pPr marL="0" marR="0" indent="0" algn="l" defTabSz="914400" rtl="0" eaLnBrk="0" fontAlgn="base" latinLnBrk="0" hangingPunct="0">
              <a:lnSpc>
                <a:spcPct val="100000"/>
              </a:lnSpc>
              <a:spcBef>
                <a:spcPct val="30000"/>
              </a:spcBef>
              <a:spcAft>
                <a:spcPct val="0"/>
              </a:spcAft>
              <a:buClrTx/>
              <a:buSzTx/>
              <a:buFontTx/>
              <a:buNone/>
              <a:tabLst/>
              <a:defRPr/>
            </a:pPr>
            <a:r>
              <a:t>Data ONTAP allows you to create a volume duplicate with the original volume and clone volume sharing the same disk space for storing unchanged data.</a:t>
            </a: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VOLUME CLONING WORKS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FlexClone </a:t>
            </a:r>
            <a:r>
              <a:t>volumes are managed similarly to regular FlexVol volumes, with a few key differences. The following is a list of important facts about FlexClone volumes: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FlexClone volumes are a point-in-time, writable copy of the parent volume. Changes made to the parent volume after the FlexClone volume is created are not reflected in the FlexClone volume.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You can only clone FlexVol volumes. To create a copy of a traditional volume, you must use the </a:t>
            </a:r>
            <a:r>
              <a:rPr>
                <a:latin typeface="Courier New" pitchFamily="49" charset="0"/>
              </a:rPr>
              <a:t>vol copy </a:t>
            </a:r>
            <a:r>
              <a:t>command, which creates a distinct copy with its own storage.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FlexClone volumes are fully functional volumes managed just like the parent volume using the </a:t>
            </a:r>
            <a:r>
              <a:rPr>
                <a:latin typeface="Courier New" pitchFamily="49" charset="0"/>
              </a:rPr>
              <a:t>vol</a:t>
            </a:r>
            <a:r>
              <a:t> command.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FlexClone volumes always exist in the same aggregate as parent volumes.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FlexClone volumes can be cloned.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FlexClone volumes and parent volumes share the same disk space for common data. This means that creating a FlexClone volume is instantaneous and requires no additional disk space (until changes are made to the clone or parent).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A FlexClone volume is created with the same space guarantee as the parent.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You can sever the connection between the parent and the clone. This is called </a:t>
            </a:r>
            <a:r>
              <a:rPr i="1"/>
              <a:t>splitting</a:t>
            </a:r>
            <a:r>
              <a:t> the FlexClone volume. Splitting removes all restrictions on the parent volume and causes the FlexClone volume to use its own storage.  </a:t>
            </a:r>
            <a:br/>
            <a:r>
              <a:rPr b="1"/>
              <a:t>IMPORTANT:</a:t>
            </a:r>
            <a:r>
              <a:t> Splitting a FlexClone volume from its parent volume deletes all existing Snapshot copies of the FlexClone volume and disables the creation of new Snapshot copies while the splitting operation is in progress.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Quotas applied to a parent volume are not automatically applied to the clone.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When a FlexClone volume is created, existing LUNs in the parent volume are also present in the FlexClone volume, but are unmapped and offline.</a:t>
            </a: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FLEXCLONE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FLEXCLONE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r>
              <a:rPr lang="en-US" smtClean="0"/>
              <a:t>FLEXIBLE VOLUME CLONE SYNTAX</a:t>
            </a:r>
          </a:p>
          <a:p>
            <a:endParaRPr lang="en-US" smtClean="0"/>
          </a:p>
          <a:p>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SPLITTING VOLUMES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Splitting </a:t>
            </a:r>
            <a:r>
              <a:t>a FlexClone volume from its parent removes any space optimizations currently employed by the FlexClone volume. After the split, both the FlexClone volume and the parent volume require the full space allocation specified by their space guarantees. After the split, the FlexClone volume becomes a normal FlexVol volume.</a:t>
            </a:r>
          </a:p>
          <a:p>
            <a:pPr marL="0" marR="0" indent="0" algn="l" defTabSz="914400" rtl="0" eaLnBrk="0" fontAlgn="base" latinLnBrk="0" hangingPunct="0">
              <a:lnSpc>
                <a:spcPct val="100000"/>
              </a:lnSpc>
              <a:spcBef>
                <a:spcPct val="30000"/>
              </a:spcBef>
              <a:spcAft>
                <a:spcPct val="0"/>
              </a:spcAft>
              <a:buClrTx/>
              <a:buSzTx/>
              <a:buFontTx/>
              <a:buNone/>
              <a:tabLst/>
              <a:defRPr/>
            </a:pPr>
            <a:r>
              <a:t>When splitting clones, keep the following in mind: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When you split a FlexClone volume from its parent, all existing Snapshot copies of the FlexClone volume are deleted.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During the split operation, no new Snapshot copies of the FlexClone volume can be created.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Because the clone-splitting operation is a copy operation that could take some time to complete, Data ONTAP provides the </a:t>
            </a:r>
            <a:r>
              <a:rPr>
                <a:latin typeface="Courier New" pitchFamily="49" charset="0"/>
              </a:rPr>
              <a:t>vol clone split stop </a:t>
            </a:r>
            <a:r>
              <a:t>and </a:t>
            </a:r>
            <a:r>
              <a:rPr>
                <a:latin typeface="Courier New" pitchFamily="49" charset="0"/>
              </a:rPr>
              <a:t>vol clone split status </a:t>
            </a:r>
            <a:r>
              <a:t>commands to stop clone-splitting or check the status of a clone-splitting operation.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The clone-splitting operation executes in the background and does not interfere with data access to either the parent or the clone volume.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If you take the FlexClone volume offline while clone-splitting is in progress, the operation is suspended. When you bring the FlexClone volume back online, the splitting operation resumes.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After a FlexClone volume and its parent volume have been split, they cannot be rejoined.</a:t>
            </a: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5"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VOL CLONE SPLIT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How </a:t>
            </a:r>
            <a:r>
              <a:rPr b="1" cap="all" dirty="0"/>
              <a:t>to View the results of a </a:t>
            </a:r>
            <a:r>
              <a:rPr b="1" cap="all" dirty="0">
                <a:latin typeface="Courier New" pitchFamily="49" charset="0"/>
              </a:rPr>
              <a:t>clone split </a:t>
            </a:r>
            <a:r>
              <a:rPr b="1" cap="all" dirty="0"/>
              <a:t>command</a:t>
            </a:r>
          </a:p>
          <a:p>
            <a:pPr marL="0" marR="0" indent="0" algn="l" defTabSz="914400" rtl="0" eaLnBrk="0" fontAlgn="base" latinLnBrk="0" hangingPunct="0">
              <a:lnSpc>
                <a:spcPct val="100000"/>
              </a:lnSpc>
              <a:spcBef>
                <a:spcPct val="30000"/>
              </a:spcBef>
              <a:spcAft>
                <a:spcPct val="0"/>
              </a:spcAft>
              <a:buClrTx/>
              <a:buSzTx/>
              <a:buFontTx/>
              <a:buNone/>
              <a:tabLst/>
              <a:defRPr/>
            </a:pPr>
            <a:r>
              <a:rPr dirty="0"/>
              <a:t>Example:</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vol</a:t>
            </a:r>
            <a:r>
              <a:rPr dirty="0">
                <a:latin typeface="Courier New" pitchFamily="49" charset="0"/>
              </a:rPr>
              <a:t> clone split status:</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vol</a:t>
            </a:r>
            <a:r>
              <a:rPr dirty="0">
                <a:latin typeface="Courier New" pitchFamily="49" charset="0"/>
              </a:rPr>
              <a:t> clone split start clone1</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Tue Oct 12 23:49:43 GMT [</a:t>
            </a:r>
            <a:r>
              <a:rPr dirty="0" err="1">
                <a:latin typeface="Courier New" pitchFamily="49" charset="0"/>
              </a:rPr>
              <a:t>wafl.scan.start:info</a:t>
            </a:r>
            <a:r>
              <a:rPr dirty="0">
                <a:latin typeface="Courier New" pitchFamily="49" charset="0"/>
              </a:rPr>
              <a:t>]: Starting volume clone split on volume clone1.</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Clone volume 'clone1' will be split from its parent.</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Monitor system log or use '</a:t>
            </a:r>
            <a:r>
              <a:rPr dirty="0" err="1">
                <a:latin typeface="Courier New" pitchFamily="49" charset="0"/>
              </a:rPr>
              <a:t>vol</a:t>
            </a:r>
            <a:r>
              <a:rPr dirty="0">
                <a:latin typeface="Courier New" pitchFamily="49" charset="0"/>
              </a:rPr>
              <a:t> clone split status' for progress.</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vol</a:t>
            </a:r>
            <a:r>
              <a:rPr dirty="0">
                <a:latin typeface="Courier New" pitchFamily="49" charset="0"/>
              </a:rPr>
              <a:t> clone split status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Volume 'clone1', 117193 of 364077 </a:t>
            </a:r>
            <a:r>
              <a:rPr dirty="0" err="1">
                <a:latin typeface="Courier New" pitchFamily="49" charset="0"/>
              </a:rPr>
              <a:t>inodes</a:t>
            </a:r>
            <a:r>
              <a:rPr dirty="0">
                <a:latin typeface="Courier New" pitchFamily="49" charset="0"/>
              </a:rPr>
              <a:t> processed (32%)</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18578 blocks scanned. 18472 blocks updated.</a:t>
            </a:r>
          </a:p>
          <a:p>
            <a:pPr marL="0" marR="0" indent="0" algn="l" defTabSz="914400" rtl="0" eaLnBrk="0" fontAlgn="base" latinLnBrk="0" hangingPunct="0">
              <a:lnSpc>
                <a:spcPct val="100000"/>
              </a:lnSpc>
              <a:spcBef>
                <a:spcPct val="30000"/>
              </a:spcBef>
              <a:spcAft>
                <a:spcPct val="0"/>
              </a:spcAft>
              <a:buClrTx/>
              <a:buSzTx/>
              <a:buFontTx/>
              <a:buNone/>
              <a:tabLst/>
              <a:defRPr/>
            </a:pPr>
            <a:r>
              <a:rPr dirty="0"/>
              <a:t> </a:t>
            </a: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40</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SPACE USAGE</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USING THE CLI TO MONITOR SPACE USED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THE SNAP LIST COMMAND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latin typeface="Courier New" pitchFamily="49" charset="0"/>
              </a:rPr>
              <a:t>snap list </a:t>
            </a:r>
            <a:r>
              <a:rPr dirty="0"/>
              <a:t>command displays a single line of information for each Snapshot copy in a volume. In the Snapshot List Example in the figure above, a list of Snapshot copies is displayed for the engineering volume. The following is a description of each column in the list: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%used</a:t>
            </a:r>
            <a:r>
              <a:rPr dirty="0"/>
              <a:t>—Shows the relationship between accumulated Snapshot copies and the total disk space consumed by the active file system. Values in parentheses show the contribution of this individual Snapshot copy.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%total</a:t>
            </a:r>
            <a:r>
              <a:rPr dirty="0"/>
              <a:t>—Shows the relationship between accumulated Snapshot copies in the total disk space consumed by the volume. Values in parentheses show the contribution of this individual Snapshot copy.</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date</a:t>
            </a:r>
            <a:r>
              <a:rPr dirty="0"/>
              <a:t>—Shows the date and time the Snapshot copy was taken. Time is indicated on the 24-hour clock, and in this example, reflects the hours set in the automatic Snapshot copy schedule.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name</a:t>
            </a:r>
            <a:r>
              <a:rPr dirty="0"/>
              <a:t>—Lists the names of each of the saved Snapshot copies. Scheduled Snapshot copies are automatically renumbered as new ones are created so that the most recent copy is always .0. This also ensures that the file with the highest number (in this case, hourly.2) is always the oldest Snapshot copy. </a:t>
            </a: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7"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latin typeface="Courier New" pitchFamily="49" charset="0"/>
              </a:rPr>
              <a:t>SNAP DELTA AND SNAP RECLAIMABLE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smtClean="0">
                <a:latin typeface="Courier New" pitchFamily="49" charset="0"/>
              </a:rPr>
              <a:t>snap </a:t>
            </a:r>
            <a:r>
              <a:rPr>
                <a:latin typeface="Courier New" pitchFamily="49" charset="0"/>
              </a:rPr>
              <a:t>delta [ vol_name [ snap ] [ snap ]]</a:t>
            </a:r>
            <a:r>
              <a:t> Displays the rate of change of data between Snapshot copies. When used without any arguments it displays the rate of change of data between Snapshot copies for all volumes in the system, or all aggregates in the case of </a:t>
            </a:r>
            <a:r>
              <a:rPr>
                <a:latin typeface="Courier New" pitchFamily="49" charset="0"/>
              </a:rPr>
              <a:t>snap delta -A</a:t>
            </a:r>
            <a:r>
              <a:t>. If a volume is specified, the rate of change of data is displayed for that particular volume. The query can be made more specific by specifying the beginning and ending Snapshot copies to display the rate of change between them for a specific volume. If no ending Snapshot is listed, the rate of change of data between the beginning Snapshot copy and the active file system is displayed. </a:t>
            </a:r>
          </a:p>
          <a:p>
            <a:pPr marL="0" marR="0" indent="0" algn="l" defTabSz="914400" rtl="0" eaLnBrk="0" fontAlgn="base" latinLnBrk="0" hangingPunct="0">
              <a:lnSpc>
                <a:spcPct val="100000"/>
              </a:lnSpc>
              <a:spcBef>
                <a:spcPct val="30000"/>
              </a:spcBef>
              <a:spcAft>
                <a:spcPct val="0"/>
              </a:spcAft>
              <a:buClrTx/>
              <a:buSzTx/>
              <a:buFontTx/>
              <a:buNone/>
              <a:tabLst/>
              <a:defRPr/>
            </a:pPr>
            <a:r>
              <a:t>The rate of change information is displayed in two tables. In the first table each row displays the differences between two successive Snapshot copies. The first row displays the differences between the youngest Snapshot in the volume and the active file system. Each following row displays the differences between the next older Snapshot copy and the previous Snapshot copy, stepping through all of the Snapshot copies in the volume until the information for the oldest Snapshot copy is displayed. Each row displays the names of the two Snapshot copies being compared, the amount of data that changed between them, how long the first Snapshot copy listed has been in existence, and how fast the data changed between the two Snapshot copies. </a:t>
            </a:r>
          </a:p>
          <a:p>
            <a:pPr marL="0" marR="0" indent="0" algn="l" defTabSz="914400" rtl="0" eaLnBrk="0" fontAlgn="base" latinLnBrk="0" hangingPunct="0">
              <a:lnSpc>
                <a:spcPct val="100000"/>
              </a:lnSpc>
              <a:spcBef>
                <a:spcPct val="30000"/>
              </a:spcBef>
              <a:spcAft>
                <a:spcPct val="0"/>
              </a:spcAft>
              <a:buClrTx/>
              <a:buSzTx/>
              <a:buFontTx/>
              <a:buNone/>
              <a:tabLst/>
              <a:defRPr/>
            </a:pPr>
            <a:r>
              <a:t>The second table shows the summarized rate of change for the volume between the oldest Snapshot copy and the active file system. </a:t>
            </a: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SNAPSHOT AUTOMATIC DELETE</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44</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 AUTODELETE: COMMITMENT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45</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 AUTODELETE: TRIGGER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 AUTODELETE: TARGET_FREE_SPACE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47</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 AUTODELETE: ORDER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48</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 AUTODELETE: ORDER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 AUTODELETE: PREFIX</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SPACE MONITORING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51</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52</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53</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type="body" idx="1"/>
          </p:nvPr>
        </p:nvSpPr>
        <p:spPr/>
        <p:txBody>
          <a:bodyPr>
            <a:normAutofit/>
          </a:bodyPr>
          <a:lstStyle/>
          <a:p>
            <a:pPr>
              <a:defRPr/>
            </a:pPr>
            <a:r>
              <a:rPr lang="en-US" dirty="0" smtClean="0"/>
              <a:t>EXERCISE</a:t>
            </a:r>
          </a:p>
          <a:p>
            <a:pPr>
              <a:defRPr/>
            </a:pPr>
            <a:endParaRPr lang="en-US" dirty="0" smtClean="0"/>
          </a:p>
          <a:p>
            <a:pPr>
              <a:defRPr/>
            </a:pPr>
            <a:r>
              <a:rPr lang="en-US" dirty="0" smtClean="0"/>
              <a:t>Please </a:t>
            </a:r>
            <a:r>
              <a:rPr lang="en-US" dirty="0" smtClean="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54</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55</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body" idx="1"/>
          </p:nvPr>
        </p:nvSpPr>
        <p:spPr/>
        <p:txBody>
          <a:bodyPr>
            <a:normAutofit/>
          </a:bodyPr>
          <a:lstStyle/>
          <a:p>
            <a:pPr>
              <a:defRPr/>
            </a:pPr>
            <a:r>
              <a:rPr lang="en-US" dirty="0" smtClean="0"/>
              <a:t>ANSWERS</a:t>
            </a:r>
          </a:p>
          <a:p>
            <a:pPr>
              <a:defRPr/>
            </a:pPr>
            <a:endParaRPr lang="en-US" dirty="0" smtClean="0"/>
          </a:p>
          <a:p>
            <a:pPr>
              <a:defRPr/>
            </a:pPr>
            <a:r>
              <a:rPr lang="en-US" dirty="0" smtClean="0"/>
              <a:t>Please </a:t>
            </a:r>
            <a:r>
              <a:rPr lang="en-US" dirty="0" smtClean="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56</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57</a:t>
            </a:fld>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smtClean="0"/>
              <a:t>CHECK YOUR UNDERSTANDING: ANSWERS (CONT.)</a:t>
            </a:r>
          </a:p>
          <a:p>
            <a:endParaRPr lang="en-US" smtClean="0"/>
          </a:p>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B0B5D135-B94D-422F-BDF2-00123DB49F31}"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ECA626FE-A025-49FE-8E21-2C3BF1F1EDAD}"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79248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90600" y="3876675"/>
            <a:ext cx="79248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094436B8-048E-4B20-AFFF-7BD75FF7FC52}"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8"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 id="2147484054" r:id="rId14"/>
    <p:sldLayoutId id="2147484055" r:id="rId15"/>
    <p:sldLayoutId id="2147484056" r:id="rId16"/>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Snapshot Copies</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17</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Grp="1" noChangeArrowheads="1"/>
          </p:cNvSpPr>
          <p:nvPr>
            <p:ph type="title"/>
          </p:nvPr>
        </p:nvSpPr>
        <p:spPr/>
        <p:txBody>
          <a:bodyPr/>
          <a:lstStyle/>
          <a:p>
            <a:pPr eaLnBrk="1" hangingPunct="1"/>
            <a:r>
              <a:rPr lang="en-US" dirty="0" smtClean="0"/>
              <a:t>Module Objectives</a:t>
            </a:r>
          </a:p>
        </p:txBody>
      </p:sp>
      <p:sp>
        <p:nvSpPr>
          <p:cNvPr id="4100" name="Rectangle 7"/>
          <p:cNvSpPr>
            <a:spLocks noGrp="1" noChangeArrowheads="1"/>
          </p:cNvSpPr>
          <p:nvPr>
            <p:ph type="body" idx="1"/>
          </p:nvPr>
        </p:nvSpPr>
        <p:spPr>
          <a:xfrm>
            <a:off x="990600" y="1123950"/>
            <a:ext cx="7924800" cy="5365750"/>
          </a:xfrm>
        </p:spPr>
        <p:txBody>
          <a:bodyPr/>
          <a:lstStyle/>
          <a:p>
            <a:pPr eaLnBrk="1" hangingPunct="1">
              <a:buFont typeface="Wingdings 2" pitchFamily="18" charset="2"/>
              <a:buNone/>
            </a:pPr>
            <a:r>
              <a:rPr lang="en-US" sz="2400" dirty="0" smtClean="0"/>
              <a:t>By the end of this module, you should be able to:</a:t>
            </a:r>
          </a:p>
          <a:p>
            <a:pPr eaLnBrk="1" hangingPunct="1"/>
            <a:r>
              <a:rPr lang="en-US" sz="2400" dirty="0" smtClean="0"/>
              <a:t>Describe the function of Snapshot™ copies</a:t>
            </a:r>
          </a:p>
          <a:p>
            <a:pPr eaLnBrk="1" hangingPunct="1"/>
            <a:r>
              <a:rPr lang="en-US" sz="2400" dirty="0" smtClean="0"/>
              <a:t>Explain the benefits of Snapshot copies</a:t>
            </a:r>
          </a:p>
          <a:p>
            <a:pPr eaLnBrk="1" hangingPunct="1"/>
            <a:r>
              <a:rPr lang="en-US" sz="2400" dirty="0" smtClean="0"/>
              <a:t>Identify and execute Snapshot commands</a:t>
            </a:r>
          </a:p>
          <a:p>
            <a:pPr eaLnBrk="1" hangingPunct="1"/>
            <a:r>
              <a:rPr lang="en-US" sz="2400" dirty="0" smtClean="0"/>
              <a:t>Create and delete Snapshot copies</a:t>
            </a:r>
          </a:p>
          <a:p>
            <a:pPr eaLnBrk="1" hangingPunct="1"/>
            <a:r>
              <a:rPr lang="en-US" sz="2400" dirty="0" smtClean="0"/>
              <a:t>Configure and modify Snapshot options</a:t>
            </a:r>
          </a:p>
          <a:p>
            <a:pPr eaLnBrk="1" hangingPunct="1"/>
            <a:r>
              <a:rPr lang="en-US" sz="2400" dirty="0" smtClean="0"/>
              <a:t>Explain the importance of the </a:t>
            </a:r>
            <a:r>
              <a:rPr lang="en-US" sz="2400" dirty="0" smtClean="0">
                <a:latin typeface="Courier New" pitchFamily="49" charset="0"/>
              </a:rPr>
              <a:t>.snapshot</a:t>
            </a:r>
            <a:r>
              <a:rPr lang="en-US" sz="2400" dirty="0" smtClean="0"/>
              <a:t> directory</a:t>
            </a:r>
          </a:p>
          <a:p>
            <a:pPr eaLnBrk="1" hangingPunct="1"/>
            <a:r>
              <a:rPr lang="en-US" sz="2400" dirty="0" smtClean="0"/>
              <a:t>Describe how disk space is allocated by a Snapshot copy for volumes and aggregates</a:t>
            </a:r>
          </a:p>
          <a:p>
            <a:pPr eaLnBrk="1" hangingPunct="1"/>
            <a:r>
              <a:rPr lang="en-US" sz="2400" dirty="0" smtClean="0"/>
              <a:t>Schedule Snapshot copies</a:t>
            </a:r>
          </a:p>
          <a:p>
            <a:pPr eaLnBrk="1" hangingPunct="1"/>
            <a:r>
              <a:rPr lang="en-US" sz="2400" dirty="0" smtClean="0"/>
              <a:t>Configure and manage the Snapshot reserve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5"/>
          <p:cNvSpPr>
            <a:spLocks noGrp="1" noChangeArrowheads="1"/>
          </p:cNvSpPr>
          <p:nvPr>
            <p:ph type="title"/>
          </p:nvPr>
        </p:nvSpPr>
        <p:spPr/>
        <p:txBody>
          <a:bodyPr/>
          <a:lstStyle/>
          <a:p>
            <a:pPr eaLnBrk="1" hangingPunct="1"/>
            <a:r>
              <a:rPr lang="en-US" dirty="0" smtClean="0"/>
              <a:t>Snapshot Technology</a:t>
            </a:r>
          </a:p>
        </p:txBody>
      </p:sp>
      <p:sp>
        <p:nvSpPr>
          <p:cNvPr id="6148" name="Rectangle 6"/>
          <p:cNvSpPr>
            <a:spLocks noGrp="1" noChangeArrowheads="1"/>
          </p:cNvSpPr>
          <p:nvPr>
            <p:ph type="body" idx="1"/>
          </p:nvPr>
        </p:nvSpPr>
        <p:spPr/>
        <p:txBody>
          <a:bodyPr/>
          <a:lstStyle/>
          <a:p>
            <a:pPr eaLnBrk="1" hangingPunct="1"/>
            <a:endParaRPr lang="en-US" sz="2400" dirty="0" smtClean="0"/>
          </a:p>
          <a:p>
            <a:pPr eaLnBrk="1" hangingPunct="1"/>
            <a:endParaRPr lang="en-US" sz="2400" dirty="0" smtClean="0"/>
          </a:p>
          <a:p>
            <a:pPr eaLnBrk="1" hangingPunct="1"/>
            <a:r>
              <a:rPr lang="en-US" sz="2400" dirty="0" smtClean="0"/>
              <a:t>A Snapshot copy is a read-only image of the active file system at a point in time</a:t>
            </a:r>
          </a:p>
          <a:p>
            <a:pPr eaLnBrk="1" hangingPunct="1"/>
            <a:r>
              <a:rPr lang="en-US" sz="2400" dirty="0" smtClean="0"/>
              <a:t>The benefits of Snapshot technology are: </a:t>
            </a:r>
          </a:p>
          <a:p>
            <a:pPr lvl="1" eaLnBrk="1" hangingPunct="1"/>
            <a:r>
              <a:rPr lang="en-US" sz="2000" dirty="0" smtClean="0"/>
              <a:t>Nearly instantaneous application data backups </a:t>
            </a:r>
          </a:p>
          <a:p>
            <a:pPr lvl="1" eaLnBrk="1" hangingPunct="1"/>
            <a:r>
              <a:rPr lang="en-US" sz="2000" dirty="0" smtClean="0"/>
              <a:t>Fast recovery of data lost due to: </a:t>
            </a:r>
          </a:p>
          <a:p>
            <a:pPr lvl="2" eaLnBrk="1" hangingPunct="1"/>
            <a:r>
              <a:rPr lang="en-US" sz="1800" dirty="0" smtClean="0"/>
              <a:t>Accidental data deletion</a:t>
            </a:r>
          </a:p>
          <a:p>
            <a:pPr lvl="2" eaLnBrk="1" hangingPunct="1"/>
            <a:r>
              <a:rPr lang="en-US" sz="1800" dirty="0" smtClean="0"/>
              <a:t>Accidental data corruption</a:t>
            </a:r>
          </a:p>
          <a:p>
            <a:pPr eaLnBrk="1" hangingPunct="1"/>
            <a:r>
              <a:rPr lang="en-US" sz="2400" dirty="0" smtClean="0"/>
              <a:t>Snapshot technology is the foundation for:</a:t>
            </a:r>
          </a:p>
          <a:p>
            <a:pPr lvl="1" eaLnBrk="1" hangingPunct="1">
              <a:tabLst>
                <a:tab pos="3657600" algn="l"/>
                <a:tab pos="4002088" algn="l"/>
              </a:tabLst>
            </a:pPr>
            <a:r>
              <a:rPr lang="en-US" sz="2000" dirty="0" smtClean="0"/>
              <a:t>SnapRestore® 	–	SnapManager®</a:t>
            </a:r>
          </a:p>
          <a:p>
            <a:pPr lvl="1" eaLnBrk="1" hangingPunct="1">
              <a:tabLst>
                <a:tab pos="3657600" algn="l"/>
                <a:tab pos="4002088" algn="l"/>
              </a:tabLst>
            </a:pPr>
            <a:r>
              <a:rPr lang="en-US" sz="2000" dirty="0" smtClean="0"/>
              <a:t>SnapDrive® 	–	SnapMirror®</a:t>
            </a:r>
          </a:p>
          <a:p>
            <a:pPr lvl="1" eaLnBrk="1" hangingPunct="1">
              <a:tabLst>
                <a:tab pos="3657600" algn="l"/>
                <a:tab pos="4002088" algn="l"/>
              </a:tabLst>
            </a:pPr>
            <a:r>
              <a:rPr lang="en-US" sz="2000" dirty="0" smtClean="0"/>
              <a:t>FlexClone® 	–	SnapVault®</a:t>
            </a:r>
            <a:endParaRPr lang="en-US" sz="2000" baseline="30000" dirty="0" smtClean="0"/>
          </a:p>
        </p:txBody>
      </p:sp>
      <p:sp>
        <p:nvSpPr>
          <p:cNvPr id="4"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Storage</a:t>
            </a:r>
          </a:p>
          <a:p>
            <a:pPr lvl="1" algn="l"/>
            <a:r>
              <a:rPr lang="en-US" sz="1800" dirty="0">
                <a:solidFill>
                  <a:schemeClr val="bg1"/>
                </a:solidFill>
              </a:rPr>
              <a:t>- Recover files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3"/>
          <p:cNvSpPr>
            <a:spLocks noGrp="1" noChangeArrowheads="1"/>
          </p:cNvSpPr>
          <p:nvPr>
            <p:ph type="title"/>
          </p:nvPr>
        </p:nvSpPr>
        <p:spPr/>
        <p:txBody>
          <a:bodyPr/>
          <a:lstStyle/>
          <a:p>
            <a:pPr eaLnBrk="1" hangingPunct="1"/>
            <a:r>
              <a:rPr lang="en-US" dirty="0" smtClean="0"/>
              <a:t>How Snapshot Technology Works</a:t>
            </a:r>
          </a:p>
        </p:txBody>
      </p:sp>
      <p:sp>
        <p:nvSpPr>
          <p:cNvPr id="7172" name="Rectangle 27"/>
          <p:cNvSpPr>
            <a:spLocks noChangeArrowheads="1"/>
          </p:cNvSpPr>
          <p:nvPr/>
        </p:nvSpPr>
        <p:spPr bwMode="auto">
          <a:xfrm>
            <a:off x="1108075" y="1243013"/>
            <a:ext cx="4849813" cy="3389312"/>
          </a:xfrm>
          <a:prstGeom prst="rect">
            <a:avLst/>
          </a:prstGeom>
          <a:solidFill>
            <a:srgbClr val="A5A5A5"/>
          </a:solidFill>
          <a:ln w="12700">
            <a:noFill/>
            <a:miter lim="800000"/>
            <a:headEnd/>
            <a:tailEnd/>
          </a:ln>
        </p:spPr>
        <p:txBody>
          <a:bodyPr wrap="none" anchor="ctr"/>
          <a:lstStyle/>
          <a:p>
            <a:endParaRPr lang="en-US" dirty="0"/>
          </a:p>
        </p:txBody>
      </p:sp>
      <p:sp>
        <p:nvSpPr>
          <p:cNvPr id="7173" name="Line 31"/>
          <p:cNvSpPr>
            <a:spLocks noChangeShapeType="1"/>
          </p:cNvSpPr>
          <p:nvPr/>
        </p:nvSpPr>
        <p:spPr bwMode="auto">
          <a:xfrm>
            <a:off x="4281488" y="2346325"/>
            <a:ext cx="1055687" cy="1673225"/>
          </a:xfrm>
          <a:prstGeom prst="line">
            <a:avLst/>
          </a:prstGeom>
          <a:noFill/>
          <a:ln w="38100">
            <a:noFill/>
            <a:round/>
            <a:headEnd type="none" w="sm" len="sm"/>
            <a:tailEnd type="triangle" w="med" len="sm"/>
          </a:ln>
        </p:spPr>
        <p:txBody>
          <a:bodyPr wrap="none" anchor="ctr"/>
          <a:lstStyle/>
          <a:p>
            <a:endParaRPr lang="en-US" dirty="0"/>
          </a:p>
        </p:txBody>
      </p:sp>
      <p:sp>
        <p:nvSpPr>
          <p:cNvPr id="7174" name="Line 32"/>
          <p:cNvSpPr>
            <a:spLocks noChangeShapeType="1"/>
          </p:cNvSpPr>
          <p:nvPr/>
        </p:nvSpPr>
        <p:spPr bwMode="auto">
          <a:xfrm flipH="1">
            <a:off x="2701925" y="2794000"/>
            <a:ext cx="17463" cy="1225550"/>
          </a:xfrm>
          <a:prstGeom prst="line">
            <a:avLst/>
          </a:prstGeom>
          <a:noFill/>
          <a:ln w="38100">
            <a:noFill/>
            <a:round/>
            <a:headEnd type="none" w="sm" len="sm"/>
            <a:tailEnd type="triangle" w="med" len="sm"/>
          </a:ln>
        </p:spPr>
        <p:txBody>
          <a:bodyPr wrap="none" anchor="ctr"/>
          <a:lstStyle/>
          <a:p>
            <a:endParaRPr lang="en-US" dirty="0"/>
          </a:p>
        </p:txBody>
      </p:sp>
      <p:sp>
        <p:nvSpPr>
          <p:cNvPr id="7175" name="Line 33"/>
          <p:cNvSpPr>
            <a:spLocks noChangeShapeType="1"/>
          </p:cNvSpPr>
          <p:nvPr/>
        </p:nvSpPr>
        <p:spPr bwMode="auto">
          <a:xfrm>
            <a:off x="3506788" y="2627313"/>
            <a:ext cx="512762" cy="1392237"/>
          </a:xfrm>
          <a:prstGeom prst="line">
            <a:avLst/>
          </a:prstGeom>
          <a:noFill/>
          <a:ln w="38100">
            <a:noFill/>
            <a:round/>
            <a:headEnd type="none" w="sm" len="sm"/>
            <a:tailEnd type="triangle" w="med" len="sm"/>
          </a:ln>
        </p:spPr>
        <p:txBody>
          <a:bodyPr wrap="none" anchor="ctr"/>
          <a:lstStyle/>
          <a:p>
            <a:endParaRPr lang="en-US" dirty="0"/>
          </a:p>
        </p:txBody>
      </p:sp>
      <p:sp>
        <p:nvSpPr>
          <p:cNvPr id="7176" name="Rectangle 38"/>
          <p:cNvSpPr>
            <a:spLocks noChangeArrowheads="1"/>
          </p:cNvSpPr>
          <p:nvPr/>
        </p:nvSpPr>
        <p:spPr bwMode="auto">
          <a:xfrm>
            <a:off x="5194300" y="4049713"/>
            <a:ext cx="474663"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C</a:t>
            </a:r>
          </a:p>
        </p:txBody>
      </p:sp>
      <p:sp>
        <p:nvSpPr>
          <p:cNvPr id="7177" name="Rectangle 39"/>
          <p:cNvSpPr>
            <a:spLocks noChangeArrowheads="1"/>
          </p:cNvSpPr>
          <p:nvPr/>
        </p:nvSpPr>
        <p:spPr bwMode="auto">
          <a:xfrm>
            <a:off x="2451100" y="4049713"/>
            <a:ext cx="474663" cy="427037"/>
          </a:xfrm>
          <a:prstGeom prst="rect">
            <a:avLst/>
          </a:prstGeom>
          <a:solidFill>
            <a:schemeClr val="bg2"/>
          </a:solidFill>
          <a:ln w="19050">
            <a:noFill/>
            <a:miter lim="800000"/>
            <a:headEnd type="none" w="sm" len="sm"/>
            <a:tailEnd type="none" w="sm" len="sm"/>
          </a:ln>
        </p:spPr>
        <p:txBody>
          <a:bodyPr wrap="none" anchor="ctr"/>
          <a:lstStyle/>
          <a:p>
            <a:r>
              <a:rPr lang="en-US" sz="1600" dirty="0">
                <a:solidFill>
                  <a:schemeClr val="bg1"/>
                </a:solidFill>
              </a:rPr>
              <a:t>A</a:t>
            </a:r>
          </a:p>
        </p:txBody>
      </p:sp>
      <p:sp>
        <p:nvSpPr>
          <p:cNvPr id="7178" name="Rectangle 40"/>
          <p:cNvSpPr>
            <a:spLocks noChangeArrowheads="1"/>
          </p:cNvSpPr>
          <p:nvPr/>
        </p:nvSpPr>
        <p:spPr bwMode="auto">
          <a:xfrm>
            <a:off x="3822700" y="4049713"/>
            <a:ext cx="474663" cy="427037"/>
          </a:xfrm>
          <a:prstGeom prst="rect">
            <a:avLst/>
          </a:prstGeom>
          <a:solidFill>
            <a:schemeClr val="bg2"/>
          </a:solidFill>
          <a:ln w="19050">
            <a:noFill/>
            <a:miter lim="800000"/>
            <a:headEnd type="none" w="sm" len="sm"/>
            <a:tailEnd type="none" w="sm" len="sm"/>
          </a:ln>
        </p:spPr>
        <p:txBody>
          <a:bodyPr wrap="none" anchor="ctr"/>
          <a:lstStyle/>
          <a:p>
            <a:r>
              <a:rPr lang="en-US" sz="1600" dirty="0">
                <a:solidFill>
                  <a:schemeClr val="bg1"/>
                </a:solidFill>
              </a:rPr>
              <a:t>B</a:t>
            </a:r>
          </a:p>
        </p:txBody>
      </p:sp>
      <p:grpSp>
        <p:nvGrpSpPr>
          <p:cNvPr id="2" name="Group 41"/>
          <p:cNvGrpSpPr>
            <a:grpSpLocks/>
          </p:cNvGrpSpPr>
          <p:nvPr/>
        </p:nvGrpSpPr>
        <p:grpSpPr bwMode="auto">
          <a:xfrm>
            <a:off x="1431925" y="1419225"/>
            <a:ext cx="3124200" cy="1600200"/>
            <a:chOff x="856" y="804"/>
            <a:chExt cx="1968" cy="1008"/>
          </a:xfrm>
        </p:grpSpPr>
        <p:sp>
          <p:nvSpPr>
            <p:cNvPr id="7181" name="Oval 42"/>
            <p:cNvSpPr>
              <a:spLocks noChangeArrowheads="1"/>
            </p:cNvSpPr>
            <p:nvPr/>
          </p:nvSpPr>
          <p:spPr bwMode="auto">
            <a:xfrm>
              <a:off x="856" y="804"/>
              <a:ext cx="1968" cy="1008"/>
            </a:xfrm>
            <a:prstGeom prst="ellipse">
              <a:avLst/>
            </a:prstGeom>
            <a:solidFill>
              <a:schemeClr val="bg2"/>
            </a:solidFill>
            <a:ln w="19050" algn="ctr">
              <a:noFill/>
              <a:round/>
              <a:headEnd type="none" w="sm" len="sm"/>
              <a:tailEnd type="none" w="sm" len="sm"/>
            </a:ln>
          </p:spPr>
          <p:txBody>
            <a:bodyPr wrap="none" anchor="ctr"/>
            <a:lstStyle/>
            <a:p>
              <a:endParaRPr lang="en-US" dirty="0"/>
            </a:p>
          </p:txBody>
        </p:sp>
        <p:sp>
          <p:nvSpPr>
            <p:cNvPr id="7182" name="Text Box 43"/>
            <p:cNvSpPr txBox="1">
              <a:spLocks noChangeArrowheads="1"/>
            </p:cNvSpPr>
            <p:nvPr/>
          </p:nvSpPr>
          <p:spPr bwMode="auto">
            <a:xfrm>
              <a:off x="1048" y="948"/>
              <a:ext cx="1584" cy="212"/>
            </a:xfrm>
            <a:prstGeom prst="rect">
              <a:avLst/>
            </a:prstGeom>
            <a:noFill/>
            <a:ln w="12700">
              <a:noFill/>
              <a:miter lim="800000"/>
              <a:headEnd type="none" w="sm" len="sm"/>
              <a:tailEnd type="none" w="sm" len="sm"/>
            </a:ln>
          </p:spPr>
          <p:txBody>
            <a:bodyPr>
              <a:spAutoFit/>
            </a:bodyPr>
            <a:lstStyle/>
            <a:p>
              <a:pPr eaLnBrk="0" hangingPunct="0">
                <a:spcBef>
                  <a:spcPct val="50000"/>
                </a:spcBef>
                <a:buClrTx/>
                <a:buFontTx/>
                <a:buNone/>
              </a:pPr>
              <a:r>
                <a:rPr lang="en-US" sz="1600" dirty="0">
                  <a:solidFill>
                    <a:schemeClr val="bg1"/>
                  </a:solidFill>
                </a:rPr>
                <a:t>Active Data</a:t>
              </a:r>
            </a:p>
          </p:txBody>
        </p:sp>
        <p:sp>
          <p:nvSpPr>
            <p:cNvPr id="7183" name="Rectangle 44"/>
            <p:cNvSpPr>
              <a:spLocks noChangeArrowheads="1"/>
            </p:cNvSpPr>
            <p:nvPr/>
          </p:nvSpPr>
          <p:spPr bwMode="auto">
            <a:xfrm>
              <a:off x="1048" y="1236"/>
              <a:ext cx="1584" cy="240"/>
            </a:xfrm>
            <a:prstGeom prst="rect">
              <a:avLst/>
            </a:prstGeom>
            <a:solidFill>
              <a:schemeClr val="accent2"/>
            </a:solidFill>
            <a:ln w="19050" algn="ctr">
              <a:noFill/>
              <a:miter lim="800000"/>
              <a:headEnd type="none" w="sm" len="sm"/>
              <a:tailEnd type="none" w="sm" len="sm"/>
            </a:ln>
          </p:spPr>
          <p:txBody>
            <a:bodyPr wrap="none" anchor="ctr"/>
            <a:lstStyle/>
            <a:p>
              <a:r>
                <a:rPr lang="en-US" sz="1600" dirty="0">
                  <a:solidFill>
                    <a:schemeClr val="bg1"/>
                  </a:solidFill>
                </a:rPr>
                <a:t>File X</a:t>
              </a:r>
            </a:p>
          </p:txBody>
        </p:sp>
      </p:grpSp>
      <p:sp>
        <p:nvSpPr>
          <p:cNvPr id="7180" name="Text Box 45"/>
          <p:cNvSpPr txBox="1">
            <a:spLocks noChangeArrowheads="1"/>
          </p:cNvSpPr>
          <p:nvPr/>
        </p:nvSpPr>
        <p:spPr bwMode="auto">
          <a:xfrm>
            <a:off x="1108075" y="4095750"/>
            <a:ext cx="1308100" cy="336550"/>
          </a:xfrm>
          <a:prstGeom prst="rect">
            <a:avLst/>
          </a:prstGeom>
          <a:noFill/>
          <a:ln w="12700">
            <a:noFill/>
            <a:miter lim="800000"/>
            <a:headEnd type="none" w="sm" len="sm"/>
            <a:tailEnd type="none" w="sm" len="sm"/>
          </a:ln>
        </p:spPr>
        <p:txBody>
          <a:bodyPr>
            <a:spAutoFit/>
          </a:bodyPr>
          <a:lstStyle/>
          <a:p>
            <a:pPr eaLnBrk="0" hangingPunct="0">
              <a:spcBef>
                <a:spcPct val="50000"/>
              </a:spcBef>
              <a:buClrTx/>
              <a:buFontTx/>
              <a:buNone/>
            </a:pPr>
            <a:r>
              <a:rPr lang="en-US" sz="1600" dirty="0"/>
              <a:t>Disk Blocks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962" name="Rectangle 106"/>
          <p:cNvSpPr>
            <a:spLocks noChangeArrowheads="1"/>
          </p:cNvSpPr>
          <p:nvPr/>
        </p:nvSpPr>
        <p:spPr bwMode="auto">
          <a:xfrm>
            <a:off x="5818188" y="1243013"/>
            <a:ext cx="3111500" cy="3389312"/>
          </a:xfrm>
          <a:prstGeom prst="rect">
            <a:avLst/>
          </a:prstGeom>
          <a:solidFill>
            <a:srgbClr val="A5A5A5"/>
          </a:solidFill>
          <a:ln w="12700" algn="ctr">
            <a:noFill/>
            <a:miter lim="800000"/>
            <a:headEnd/>
            <a:tailEnd/>
          </a:ln>
        </p:spPr>
        <p:txBody>
          <a:bodyPr wrap="none" anchor="ctr"/>
          <a:lstStyle/>
          <a:p>
            <a:endParaRPr lang="en-US" dirty="0"/>
          </a:p>
        </p:txBody>
      </p:sp>
      <p:sp>
        <p:nvSpPr>
          <p:cNvPr id="8196" name="Rectangle 40"/>
          <p:cNvSpPr>
            <a:spLocks noGrp="1" noChangeArrowheads="1"/>
          </p:cNvSpPr>
          <p:nvPr>
            <p:ph type="title"/>
          </p:nvPr>
        </p:nvSpPr>
        <p:spPr/>
        <p:txBody>
          <a:bodyPr/>
          <a:lstStyle/>
          <a:p>
            <a:pPr eaLnBrk="1" hangingPunct="1"/>
            <a:r>
              <a:rPr lang="en-US" dirty="0" smtClean="0"/>
              <a:t>How Snapshot Technology Works (Cont.)</a:t>
            </a:r>
          </a:p>
        </p:txBody>
      </p:sp>
      <p:sp>
        <p:nvSpPr>
          <p:cNvPr id="8197" name="Rectangle 75"/>
          <p:cNvSpPr>
            <a:spLocks noChangeArrowheads="1"/>
          </p:cNvSpPr>
          <p:nvPr/>
        </p:nvSpPr>
        <p:spPr bwMode="auto">
          <a:xfrm>
            <a:off x="1106488" y="1243013"/>
            <a:ext cx="4711700" cy="3389312"/>
          </a:xfrm>
          <a:prstGeom prst="rect">
            <a:avLst/>
          </a:prstGeom>
          <a:solidFill>
            <a:schemeClr val="accent1"/>
          </a:solidFill>
          <a:ln w="12700" algn="ctr">
            <a:noFill/>
            <a:miter lim="800000"/>
            <a:headEnd/>
            <a:tailEnd/>
          </a:ln>
        </p:spPr>
        <p:txBody>
          <a:bodyPr wrap="none" anchor="ctr"/>
          <a:lstStyle/>
          <a:p>
            <a:endParaRPr lang="en-US" dirty="0"/>
          </a:p>
        </p:txBody>
      </p:sp>
      <p:sp>
        <p:nvSpPr>
          <p:cNvPr id="249932" name="Line 76"/>
          <p:cNvSpPr>
            <a:spLocks noChangeShapeType="1"/>
          </p:cNvSpPr>
          <p:nvPr/>
        </p:nvSpPr>
        <p:spPr bwMode="auto">
          <a:xfrm flipH="1">
            <a:off x="2832100" y="2292350"/>
            <a:ext cx="3349625" cy="1697038"/>
          </a:xfrm>
          <a:prstGeom prst="line">
            <a:avLst/>
          </a:prstGeom>
          <a:noFill/>
          <a:ln w="28575">
            <a:solidFill>
              <a:schemeClr val="tx2"/>
            </a:solidFill>
            <a:round/>
            <a:headEnd type="none" w="sm" len="sm"/>
            <a:tailEnd type="triangle" w="med" len="sm"/>
          </a:ln>
        </p:spPr>
        <p:txBody>
          <a:bodyPr wrap="none" anchor="ctr"/>
          <a:lstStyle/>
          <a:p>
            <a:endParaRPr lang="en-US" dirty="0"/>
          </a:p>
        </p:txBody>
      </p:sp>
      <p:sp>
        <p:nvSpPr>
          <p:cNvPr id="249933" name="Line 77"/>
          <p:cNvSpPr>
            <a:spLocks noChangeShapeType="1"/>
          </p:cNvSpPr>
          <p:nvPr/>
        </p:nvSpPr>
        <p:spPr bwMode="auto">
          <a:xfrm flipH="1">
            <a:off x="4084638" y="2535238"/>
            <a:ext cx="2592387" cy="1454150"/>
          </a:xfrm>
          <a:prstGeom prst="line">
            <a:avLst/>
          </a:prstGeom>
          <a:noFill/>
          <a:ln w="28575">
            <a:solidFill>
              <a:schemeClr val="tx2"/>
            </a:solidFill>
            <a:round/>
            <a:headEnd type="none" w="sm" len="sm"/>
            <a:tailEnd type="triangle" w="med" len="sm"/>
          </a:ln>
        </p:spPr>
        <p:txBody>
          <a:bodyPr wrap="none" anchor="ctr"/>
          <a:lstStyle/>
          <a:p>
            <a:endParaRPr lang="en-US" dirty="0"/>
          </a:p>
        </p:txBody>
      </p:sp>
      <p:sp>
        <p:nvSpPr>
          <p:cNvPr id="249934" name="Line 78"/>
          <p:cNvSpPr>
            <a:spLocks noChangeShapeType="1"/>
          </p:cNvSpPr>
          <p:nvPr/>
        </p:nvSpPr>
        <p:spPr bwMode="auto">
          <a:xfrm flipH="1">
            <a:off x="5386388" y="2674938"/>
            <a:ext cx="1636712" cy="1314450"/>
          </a:xfrm>
          <a:prstGeom prst="line">
            <a:avLst/>
          </a:prstGeom>
          <a:noFill/>
          <a:ln w="28575">
            <a:solidFill>
              <a:schemeClr val="tx2"/>
            </a:solidFill>
            <a:round/>
            <a:headEnd type="none" w="sm" len="sm"/>
            <a:tailEnd type="triangle" w="med" len="sm"/>
          </a:ln>
        </p:spPr>
        <p:txBody>
          <a:bodyPr wrap="none" anchor="ctr"/>
          <a:lstStyle/>
          <a:p>
            <a:endParaRPr lang="en-US" dirty="0"/>
          </a:p>
        </p:txBody>
      </p:sp>
      <p:sp>
        <p:nvSpPr>
          <p:cNvPr id="8201" name="Line 79"/>
          <p:cNvSpPr>
            <a:spLocks noChangeShapeType="1"/>
          </p:cNvSpPr>
          <p:nvPr/>
        </p:nvSpPr>
        <p:spPr bwMode="auto">
          <a:xfrm>
            <a:off x="4279900" y="2346325"/>
            <a:ext cx="1055688" cy="1673225"/>
          </a:xfrm>
          <a:prstGeom prst="line">
            <a:avLst/>
          </a:prstGeom>
          <a:noFill/>
          <a:ln w="28575">
            <a:solidFill>
              <a:schemeClr val="bg2"/>
            </a:solidFill>
            <a:round/>
            <a:headEnd type="none" w="sm" len="sm"/>
            <a:tailEnd type="triangle" w="med" len="sm"/>
          </a:ln>
        </p:spPr>
        <p:txBody>
          <a:bodyPr wrap="none" anchor="ctr"/>
          <a:lstStyle/>
          <a:p>
            <a:endParaRPr lang="en-US" dirty="0"/>
          </a:p>
        </p:txBody>
      </p:sp>
      <p:sp>
        <p:nvSpPr>
          <p:cNvPr id="8202" name="Line 80"/>
          <p:cNvSpPr>
            <a:spLocks noChangeShapeType="1"/>
          </p:cNvSpPr>
          <p:nvPr/>
        </p:nvSpPr>
        <p:spPr bwMode="auto">
          <a:xfrm flipH="1">
            <a:off x="2700338" y="2794000"/>
            <a:ext cx="17462" cy="1225550"/>
          </a:xfrm>
          <a:prstGeom prst="line">
            <a:avLst/>
          </a:prstGeom>
          <a:noFill/>
          <a:ln w="28575">
            <a:solidFill>
              <a:schemeClr val="bg2"/>
            </a:solidFill>
            <a:round/>
            <a:headEnd type="none" w="sm" len="sm"/>
            <a:tailEnd type="triangle" w="med" len="sm"/>
          </a:ln>
        </p:spPr>
        <p:txBody>
          <a:bodyPr wrap="none" anchor="ctr"/>
          <a:lstStyle/>
          <a:p>
            <a:endParaRPr lang="en-US" dirty="0"/>
          </a:p>
        </p:txBody>
      </p:sp>
      <p:sp>
        <p:nvSpPr>
          <p:cNvPr id="8203" name="Line 81"/>
          <p:cNvSpPr>
            <a:spLocks noChangeShapeType="1"/>
          </p:cNvSpPr>
          <p:nvPr/>
        </p:nvSpPr>
        <p:spPr bwMode="auto">
          <a:xfrm>
            <a:off x="3505200" y="2627313"/>
            <a:ext cx="512763" cy="1392237"/>
          </a:xfrm>
          <a:prstGeom prst="line">
            <a:avLst/>
          </a:prstGeom>
          <a:noFill/>
          <a:ln w="28575">
            <a:solidFill>
              <a:schemeClr val="bg2"/>
            </a:solidFill>
            <a:round/>
            <a:headEnd type="none" w="sm" len="sm"/>
            <a:tailEnd type="triangle" w="med" len="sm"/>
          </a:ln>
        </p:spPr>
        <p:txBody>
          <a:bodyPr wrap="none" anchor="ctr"/>
          <a:lstStyle/>
          <a:p>
            <a:endParaRPr lang="en-US" dirty="0"/>
          </a:p>
        </p:txBody>
      </p:sp>
      <p:grpSp>
        <p:nvGrpSpPr>
          <p:cNvPr id="2" name="Group 82"/>
          <p:cNvGrpSpPr>
            <a:grpSpLocks/>
          </p:cNvGrpSpPr>
          <p:nvPr/>
        </p:nvGrpSpPr>
        <p:grpSpPr bwMode="auto">
          <a:xfrm>
            <a:off x="5575300" y="1419225"/>
            <a:ext cx="3124200" cy="1600200"/>
            <a:chOff x="3977" y="804"/>
            <a:chExt cx="1968" cy="1008"/>
          </a:xfrm>
        </p:grpSpPr>
        <p:sp>
          <p:nvSpPr>
            <p:cNvPr id="8216" name="Oval 83"/>
            <p:cNvSpPr>
              <a:spLocks noChangeArrowheads="1"/>
            </p:cNvSpPr>
            <p:nvPr/>
          </p:nvSpPr>
          <p:spPr bwMode="auto">
            <a:xfrm>
              <a:off x="3977" y="804"/>
              <a:ext cx="1968" cy="1008"/>
            </a:xfrm>
            <a:prstGeom prst="ellipse">
              <a:avLst/>
            </a:prstGeom>
            <a:solidFill>
              <a:schemeClr val="tx2"/>
            </a:solidFill>
            <a:ln w="19050" algn="ctr">
              <a:noFill/>
              <a:round/>
              <a:headEnd type="none" w="sm" len="sm"/>
              <a:tailEnd type="none" w="sm" len="sm"/>
            </a:ln>
          </p:spPr>
          <p:txBody>
            <a:bodyPr wrap="none" anchor="ctr"/>
            <a:lstStyle/>
            <a:p>
              <a:endParaRPr lang="en-US" dirty="0"/>
            </a:p>
          </p:txBody>
        </p:sp>
        <p:sp>
          <p:nvSpPr>
            <p:cNvPr id="8217" name="Text Box 84"/>
            <p:cNvSpPr txBox="1">
              <a:spLocks noChangeArrowheads="1"/>
            </p:cNvSpPr>
            <p:nvPr/>
          </p:nvSpPr>
          <p:spPr bwMode="auto">
            <a:xfrm>
              <a:off x="4169" y="948"/>
              <a:ext cx="1584" cy="212"/>
            </a:xfrm>
            <a:prstGeom prst="rect">
              <a:avLst/>
            </a:prstGeom>
            <a:noFill/>
            <a:ln w="12700">
              <a:noFill/>
              <a:miter lim="800000"/>
              <a:headEnd type="none" w="sm" len="sm"/>
              <a:tailEnd type="none" w="sm" len="sm"/>
            </a:ln>
          </p:spPr>
          <p:txBody>
            <a:bodyPr>
              <a:spAutoFit/>
            </a:bodyPr>
            <a:lstStyle/>
            <a:p>
              <a:pPr eaLnBrk="0" hangingPunct="0">
                <a:spcBef>
                  <a:spcPct val="50000"/>
                </a:spcBef>
                <a:buClrTx/>
                <a:buFontTx/>
                <a:buNone/>
              </a:pPr>
              <a:r>
                <a:rPr lang="en-US" sz="1600" dirty="0">
                  <a:solidFill>
                    <a:schemeClr val="bg1"/>
                  </a:solidFill>
                </a:rPr>
                <a:t>Snapshot</a:t>
              </a:r>
            </a:p>
          </p:txBody>
        </p:sp>
        <p:sp>
          <p:nvSpPr>
            <p:cNvPr id="8218" name="Rectangle 85"/>
            <p:cNvSpPr>
              <a:spLocks noChangeArrowheads="1"/>
            </p:cNvSpPr>
            <p:nvPr/>
          </p:nvSpPr>
          <p:spPr bwMode="auto">
            <a:xfrm>
              <a:off x="4169" y="1236"/>
              <a:ext cx="1584" cy="240"/>
            </a:xfrm>
            <a:prstGeom prst="rect">
              <a:avLst/>
            </a:prstGeom>
            <a:solidFill>
              <a:schemeClr val="accent2"/>
            </a:solidFill>
            <a:ln w="19050" algn="ctr">
              <a:noFill/>
              <a:miter lim="800000"/>
              <a:headEnd type="none" w="sm" len="sm"/>
              <a:tailEnd type="none" w="sm" len="sm"/>
            </a:ln>
          </p:spPr>
          <p:txBody>
            <a:bodyPr wrap="none" anchor="ctr"/>
            <a:lstStyle/>
            <a:p>
              <a:r>
                <a:rPr lang="en-US" sz="1600" dirty="0">
                  <a:solidFill>
                    <a:schemeClr val="bg1"/>
                  </a:solidFill>
                </a:rPr>
                <a:t>File X</a:t>
              </a:r>
            </a:p>
          </p:txBody>
        </p:sp>
      </p:grpSp>
      <p:sp>
        <p:nvSpPr>
          <p:cNvPr id="8205" name="Rectangle 86"/>
          <p:cNvSpPr>
            <a:spLocks noChangeArrowheads="1"/>
          </p:cNvSpPr>
          <p:nvPr/>
        </p:nvSpPr>
        <p:spPr bwMode="auto">
          <a:xfrm>
            <a:off x="5192713" y="4049713"/>
            <a:ext cx="474662"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C</a:t>
            </a:r>
          </a:p>
        </p:txBody>
      </p:sp>
      <p:sp>
        <p:nvSpPr>
          <p:cNvPr id="8206" name="Rectangle 88"/>
          <p:cNvSpPr>
            <a:spLocks noChangeArrowheads="1"/>
          </p:cNvSpPr>
          <p:nvPr/>
        </p:nvSpPr>
        <p:spPr bwMode="auto">
          <a:xfrm>
            <a:off x="2449513" y="4049713"/>
            <a:ext cx="474662"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A</a:t>
            </a:r>
          </a:p>
        </p:txBody>
      </p:sp>
      <p:sp>
        <p:nvSpPr>
          <p:cNvPr id="8207" name="Rectangle 89"/>
          <p:cNvSpPr>
            <a:spLocks noChangeArrowheads="1"/>
          </p:cNvSpPr>
          <p:nvPr/>
        </p:nvSpPr>
        <p:spPr bwMode="auto">
          <a:xfrm>
            <a:off x="3821113" y="4049713"/>
            <a:ext cx="474662"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B</a:t>
            </a:r>
          </a:p>
        </p:txBody>
      </p:sp>
      <p:grpSp>
        <p:nvGrpSpPr>
          <p:cNvPr id="3" name="Group 90"/>
          <p:cNvGrpSpPr>
            <a:grpSpLocks/>
          </p:cNvGrpSpPr>
          <p:nvPr/>
        </p:nvGrpSpPr>
        <p:grpSpPr bwMode="auto">
          <a:xfrm>
            <a:off x="1430338" y="1419225"/>
            <a:ext cx="3124200" cy="1600200"/>
            <a:chOff x="856" y="804"/>
            <a:chExt cx="1968" cy="1008"/>
          </a:xfrm>
        </p:grpSpPr>
        <p:sp>
          <p:nvSpPr>
            <p:cNvPr id="8213" name="Oval 91"/>
            <p:cNvSpPr>
              <a:spLocks noChangeArrowheads="1"/>
            </p:cNvSpPr>
            <p:nvPr/>
          </p:nvSpPr>
          <p:spPr bwMode="auto">
            <a:xfrm>
              <a:off x="856" y="804"/>
              <a:ext cx="1968" cy="1008"/>
            </a:xfrm>
            <a:prstGeom prst="ellipse">
              <a:avLst/>
            </a:prstGeom>
            <a:solidFill>
              <a:schemeClr val="bg2"/>
            </a:solidFill>
            <a:ln w="19050" algn="ctr">
              <a:noFill/>
              <a:round/>
              <a:headEnd type="none" w="sm" len="sm"/>
              <a:tailEnd type="none" w="sm" len="sm"/>
            </a:ln>
          </p:spPr>
          <p:txBody>
            <a:bodyPr wrap="none" anchor="ctr"/>
            <a:lstStyle/>
            <a:p>
              <a:endParaRPr lang="en-US" dirty="0"/>
            </a:p>
          </p:txBody>
        </p:sp>
        <p:sp>
          <p:nvSpPr>
            <p:cNvPr id="8214" name="Text Box 92"/>
            <p:cNvSpPr txBox="1">
              <a:spLocks noChangeArrowheads="1"/>
            </p:cNvSpPr>
            <p:nvPr/>
          </p:nvSpPr>
          <p:spPr bwMode="auto">
            <a:xfrm>
              <a:off x="1048" y="948"/>
              <a:ext cx="1584" cy="212"/>
            </a:xfrm>
            <a:prstGeom prst="rect">
              <a:avLst/>
            </a:prstGeom>
            <a:noFill/>
            <a:ln w="28575">
              <a:noFill/>
              <a:miter lim="800000"/>
              <a:headEnd type="none" w="sm" len="sm"/>
              <a:tailEnd type="none" w="sm" len="sm"/>
            </a:ln>
          </p:spPr>
          <p:txBody>
            <a:bodyPr>
              <a:spAutoFit/>
            </a:bodyPr>
            <a:lstStyle/>
            <a:p>
              <a:pPr eaLnBrk="0" hangingPunct="0">
                <a:spcBef>
                  <a:spcPct val="50000"/>
                </a:spcBef>
                <a:buClrTx/>
                <a:buFontTx/>
                <a:buNone/>
              </a:pPr>
              <a:r>
                <a:rPr lang="en-US" sz="1600" dirty="0">
                  <a:solidFill>
                    <a:schemeClr val="bg1"/>
                  </a:solidFill>
                </a:rPr>
                <a:t>Active Data</a:t>
              </a:r>
            </a:p>
          </p:txBody>
        </p:sp>
        <p:sp>
          <p:nvSpPr>
            <p:cNvPr id="8215" name="Rectangle 93"/>
            <p:cNvSpPr>
              <a:spLocks noChangeArrowheads="1"/>
            </p:cNvSpPr>
            <p:nvPr/>
          </p:nvSpPr>
          <p:spPr bwMode="auto">
            <a:xfrm>
              <a:off x="1048" y="1236"/>
              <a:ext cx="1584" cy="240"/>
            </a:xfrm>
            <a:prstGeom prst="rect">
              <a:avLst/>
            </a:prstGeom>
            <a:solidFill>
              <a:schemeClr val="accent2"/>
            </a:solidFill>
            <a:ln w="28575" algn="ctr">
              <a:noFill/>
              <a:miter lim="800000"/>
              <a:headEnd type="none" w="sm" len="sm"/>
              <a:tailEnd type="none" w="sm" len="sm"/>
            </a:ln>
          </p:spPr>
          <p:txBody>
            <a:bodyPr wrap="none" anchor="ctr"/>
            <a:lstStyle/>
            <a:p>
              <a:r>
                <a:rPr lang="en-US" sz="1600" dirty="0">
                  <a:solidFill>
                    <a:schemeClr val="bg1"/>
                  </a:solidFill>
                </a:rPr>
                <a:t>File X</a:t>
              </a:r>
            </a:p>
          </p:txBody>
        </p:sp>
      </p:grpSp>
      <p:sp>
        <p:nvSpPr>
          <p:cNvPr id="8209" name="Text Box 94"/>
          <p:cNvSpPr txBox="1">
            <a:spLocks noChangeArrowheads="1"/>
          </p:cNvSpPr>
          <p:nvPr/>
        </p:nvSpPr>
        <p:spPr bwMode="auto">
          <a:xfrm>
            <a:off x="1106488" y="4095750"/>
            <a:ext cx="1308100" cy="336550"/>
          </a:xfrm>
          <a:prstGeom prst="rect">
            <a:avLst/>
          </a:prstGeom>
          <a:noFill/>
          <a:ln w="12700">
            <a:noFill/>
            <a:miter lim="800000"/>
            <a:headEnd type="none" w="sm" len="sm"/>
            <a:tailEnd type="none" w="sm" len="sm"/>
          </a:ln>
        </p:spPr>
        <p:txBody>
          <a:bodyPr>
            <a:spAutoFit/>
          </a:bodyPr>
          <a:lstStyle/>
          <a:p>
            <a:pPr eaLnBrk="0" hangingPunct="0">
              <a:spcBef>
                <a:spcPct val="50000"/>
              </a:spcBef>
              <a:buClrTx/>
              <a:buFontTx/>
              <a:buNone/>
            </a:pPr>
            <a:r>
              <a:rPr lang="en-US" sz="1600" dirty="0"/>
              <a:t>Disk Blocks</a:t>
            </a:r>
          </a:p>
        </p:txBody>
      </p:sp>
      <p:sp>
        <p:nvSpPr>
          <p:cNvPr id="249956" name="Text Box 100"/>
          <p:cNvSpPr txBox="1">
            <a:spLocks noChangeArrowheads="1"/>
          </p:cNvSpPr>
          <p:nvPr/>
        </p:nvSpPr>
        <p:spPr bwMode="auto">
          <a:xfrm>
            <a:off x="5832475" y="4095750"/>
            <a:ext cx="3021013" cy="336550"/>
          </a:xfrm>
          <a:prstGeom prst="rect">
            <a:avLst/>
          </a:prstGeom>
          <a:noFill/>
          <a:ln w="12700">
            <a:noFill/>
            <a:miter lim="800000"/>
            <a:headEnd type="none" w="sm" len="sm"/>
            <a:tailEnd type="none" w="sm" len="sm"/>
          </a:ln>
        </p:spPr>
        <p:txBody>
          <a:bodyPr>
            <a:spAutoFit/>
          </a:bodyPr>
          <a:lstStyle/>
          <a:p>
            <a:pPr algn="l" eaLnBrk="0" hangingPunct="0">
              <a:spcBef>
                <a:spcPct val="50000"/>
              </a:spcBef>
              <a:buClrTx/>
              <a:buFontTx/>
              <a:buNone/>
            </a:pPr>
            <a:r>
              <a:rPr lang="en-US" sz="1600" dirty="0"/>
              <a:t>Blocks are “frozen” on disk</a:t>
            </a:r>
          </a:p>
        </p:txBody>
      </p:sp>
      <p:sp>
        <p:nvSpPr>
          <p:cNvPr id="249959" name="Line 103"/>
          <p:cNvSpPr>
            <a:spLocks noChangeShapeType="1"/>
          </p:cNvSpPr>
          <p:nvPr/>
        </p:nvSpPr>
        <p:spPr bwMode="auto">
          <a:xfrm flipH="1" flipV="1">
            <a:off x="7934325" y="2924175"/>
            <a:ext cx="0" cy="2228850"/>
          </a:xfrm>
          <a:prstGeom prst="line">
            <a:avLst/>
          </a:prstGeom>
          <a:noFill/>
          <a:ln w="28575">
            <a:solidFill>
              <a:schemeClr val="tx1"/>
            </a:solidFill>
            <a:round/>
            <a:headEnd type="none" w="sm" len="sm"/>
            <a:tailEnd type="triangle" w="med" len="sm"/>
          </a:ln>
        </p:spPr>
        <p:txBody>
          <a:bodyPr wrap="none" anchor="ctr"/>
          <a:lstStyle/>
          <a:p>
            <a:endParaRPr lang="en-US" dirty="0"/>
          </a:p>
        </p:txBody>
      </p:sp>
      <p:sp>
        <p:nvSpPr>
          <p:cNvPr id="249958" name="Rectangle 102"/>
          <p:cNvSpPr>
            <a:spLocks noChangeArrowheads="1"/>
          </p:cNvSpPr>
          <p:nvPr/>
        </p:nvSpPr>
        <p:spPr bwMode="auto">
          <a:xfrm>
            <a:off x="1907177" y="4768850"/>
            <a:ext cx="6191810" cy="1677382"/>
          </a:xfrm>
          <a:prstGeom prst="rect">
            <a:avLst/>
          </a:prstGeom>
          <a:solidFill>
            <a:schemeClr val="bg1"/>
          </a:solidFill>
          <a:ln w="12700" algn="ctr">
            <a:solidFill>
              <a:schemeClr val="tx1"/>
            </a:solidFill>
            <a:miter lim="800000"/>
            <a:headEnd/>
            <a:tailEnd/>
          </a:ln>
        </p:spPr>
        <p:txBody>
          <a:bodyPr wrap="square">
            <a:spAutoFit/>
          </a:bodyPr>
          <a:lstStyle/>
          <a:p>
            <a:pPr lvl="1" algn="l" eaLnBrk="0" hangingPunct="0">
              <a:buFont typeface="Wingdings" pitchFamily="2" charset="2"/>
              <a:buChar char="§"/>
            </a:pPr>
            <a:r>
              <a:rPr lang="en-US" dirty="0" smtClean="0"/>
              <a:t>Consistent (flushes NVRAM), </a:t>
            </a:r>
            <a:r>
              <a:rPr lang="en-US" dirty="0"/>
              <a:t>point-in-time copy</a:t>
            </a:r>
          </a:p>
          <a:p>
            <a:pPr lvl="1" algn="l" eaLnBrk="0" hangingPunct="0">
              <a:buFont typeface="Wingdings" pitchFamily="2" charset="2"/>
              <a:buChar char="§"/>
            </a:pPr>
            <a:r>
              <a:rPr lang="en-US" dirty="0"/>
              <a:t>Ready to use (read-only)</a:t>
            </a:r>
          </a:p>
          <a:p>
            <a:pPr lvl="1" algn="l" eaLnBrk="0" hangingPunct="0">
              <a:buFont typeface="Wingdings" pitchFamily="2" charset="2"/>
              <a:buChar char="§"/>
            </a:pPr>
            <a:r>
              <a:rPr lang="en-US" dirty="0"/>
              <a:t>Consumes no space*</a:t>
            </a:r>
            <a:br>
              <a:rPr lang="en-US" dirty="0"/>
            </a:br>
            <a:endParaRPr lang="en-US" sz="500" dirty="0"/>
          </a:p>
          <a:p>
            <a:pPr lvl="1" algn="l" eaLnBrk="0" hangingPunct="0">
              <a:buClrTx/>
              <a:buFontTx/>
              <a:buNone/>
            </a:pPr>
            <a:r>
              <a:rPr lang="en-US" dirty="0"/>
              <a:t>*</a:t>
            </a:r>
            <a:r>
              <a:rPr lang="en-US" sz="1800" dirty="0"/>
              <a:t> With the exception </a:t>
            </a:r>
            <a:r>
              <a:rPr lang="en-US" sz="1800" dirty="0" smtClean="0"/>
              <a:t>of a 4-KB </a:t>
            </a:r>
            <a:r>
              <a:rPr lang="en-US" sz="1800" dirty="0"/>
              <a:t>replicated root inode </a:t>
            </a:r>
            <a:r>
              <a:rPr lang="en-US" sz="1800" dirty="0" smtClean="0"/>
              <a:t/>
            </a:r>
            <a:br>
              <a:rPr lang="en-US" sz="1800" dirty="0" smtClean="0"/>
            </a:br>
            <a:r>
              <a:rPr lang="en-US" sz="1800" dirty="0" smtClean="0"/>
              <a:t>   block </a:t>
            </a:r>
            <a:r>
              <a:rPr lang="en-US" sz="1800" dirty="0"/>
              <a:t>that defines the Snapshot copy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9934"/>
                                        </p:tgtEl>
                                        <p:attrNameLst>
                                          <p:attrName>style.visibility</p:attrName>
                                        </p:attrNameLst>
                                      </p:cBhvr>
                                      <p:to>
                                        <p:strVal val="visible"/>
                                      </p:to>
                                    </p:set>
                                    <p:animEffect transition="in" filter="wipe(up)">
                                      <p:cBhvr>
                                        <p:cTn id="11" dur="500"/>
                                        <p:tgtEl>
                                          <p:spTgt spid="249934"/>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249933"/>
                                        </p:tgtEl>
                                        <p:attrNameLst>
                                          <p:attrName>style.visibility</p:attrName>
                                        </p:attrNameLst>
                                      </p:cBhvr>
                                      <p:to>
                                        <p:strVal val="visible"/>
                                      </p:to>
                                    </p:set>
                                    <p:animEffect transition="in" filter="wipe(up)">
                                      <p:cBhvr>
                                        <p:cTn id="14" dur="500"/>
                                        <p:tgtEl>
                                          <p:spTgt spid="24993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9932"/>
                                        </p:tgtEl>
                                        <p:attrNameLst>
                                          <p:attrName>style.visibility</p:attrName>
                                        </p:attrNameLst>
                                      </p:cBhvr>
                                      <p:to>
                                        <p:strVal val="visible"/>
                                      </p:to>
                                    </p:set>
                                    <p:animEffect transition="in" filter="fade">
                                      <p:cBhvr>
                                        <p:cTn id="17" dur="500"/>
                                        <p:tgtEl>
                                          <p:spTgt spid="24993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49956"/>
                                        </p:tgtEl>
                                        <p:attrNameLst>
                                          <p:attrName>style.visibility</p:attrName>
                                        </p:attrNameLst>
                                      </p:cBhvr>
                                      <p:to>
                                        <p:strVal val="visible"/>
                                      </p:to>
                                    </p:set>
                                    <p:animEffect transition="in" filter="fade">
                                      <p:cBhvr>
                                        <p:cTn id="21" dur="500"/>
                                        <p:tgtEl>
                                          <p:spTgt spid="24995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49962"/>
                                        </p:tgtEl>
                                        <p:attrNameLst>
                                          <p:attrName>style.visibility</p:attrName>
                                        </p:attrNameLst>
                                      </p:cBhvr>
                                      <p:to>
                                        <p:strVal val="visible"/>
                                      </p:to>
                                    </p:set>
                                    <p:animEffect transition="in" filter="wipe(left)">
                                      <p:cBhvr>
                                        <p:cTn id="25" dur="500"/>
                                        <p:tgtEl>
                                          <p:spTgt spid="24996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49958"/>
                                        </p:tgtEl>
                                        <p:attrNameLst>
                                          <p:attrName>style.visibility</p:attrName>
                                        </p:attrNameLst>
                                      </p:cBhvr>
                                      <p:to>
                                        <p:strVal val="visible"/>
                                      </p:to>
                                    </p:set>
                                    <p:animEffect transition="in" filter="fade">
                                      <p:cBhvr>
                                        <p:cTn id="30" dur="500"/>
                                        <p:tgtEl>
                                          <p:spTgt spid="249958"/>
                                        </p:tgtEl>
                                      </p:cBhvr>
                                    </p:animEffect>
                                  </p:childTnLst>
                                </p:cTn>
                              </p:par>
                            </p:childTnLst>
                          </p:cTn>
                        </p:par>
                        <p:par>
                          <p:cTn id="31" fill="hold">
                            <p:stCondLst>
                              <p:cond delay="500"/>
                            </p:stCondLst>
                            <p:childTnLst>
                              <p:par>
                                <p:cTn id="32" presetID="22" presetClass="entr" presetSubtype="4" fill="hold" grpId="0" nodeType="afterEffect">
                                  <p:stCondLst>
                                    <p:cond delay="0"/>
                                  </p:stCondLst>
                                  <p:childTnLst>
                                    <p:set>
                                      <p:cBhvr>
                                        <p:cTn id="33" dur="1" fill="hold">
                                          <p:stCondLst>
                                            <p:cond delay="0"/>
                                          </p:stCondLst>
                                        </p:cTn>
                                        <p:tgtEl>
                                          <p:spTgt spid="249959"/>
                                        </p:tgtEl>
                                        <p:attrNameLst>
                                          <p:attrName>style.visibility</p:attrName>
                                        </p:attrNameLst>
                                      </p:cBhvr>
                                      <p:to>
                                        <p:strVal val="visible"/>
                                      </p:to>
                                    </p:set>
                                    <p:animEffect transition="in" filter="wipe(down)">
                                      <p:cBhvr>
                                        <p:cTn id="34" dur="500"/>
                                        <p:tgtEl>
                                          <p:spTgt spid="2499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962" grpId="0" animBg="1"/>
      <p:bldP spid="249932" grpId="0" animBg="1"/>
      <p:bldP spid="249933" grpId="0" animBg="1"/>
      <p:bldP spid="249934" grpId="0" animBg="1"/>
      <p:bldP spid="249956" grpId="0"/>
      <p:bldP spid="249959" grpId="0" animBg="1"/>
      <p:bldP spid="2499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47"/>
          <p:cNvSpPr>
            <a:spLocks noGrp="1" noChangeArrowheads="1"/>
          </p:cNvSpPr>
          <p:nvPr>
            <p:ph type="title"/>
          </p:nvPr>
        </p:nvSpPr>
        <p:spPr/>
        <p:txBody>
          <a:bodyPr/>
          <a:lstStyle/>
          <a:p>
            <a:pPr eaLnBrk="1" hangingPunct="1"/>
            <a:r>
              <a:rPr lang="en-US" dirty="0" smtClean="0"/>
              <a:t>How Snapshot Technology Works (Cont.)</a:t>
            </a:r>
          </a:p>
        </p:txBody>
      </p:sp>
      <p:sp>
        <p:nvSpPr>
          <p:cNvPr id="9220" name="Rectangle 84"/>
          <p:cNvSpPr>
            <a:spLocks noChangeArrowheads="1"/>
          </p:cNvSpPr>
          <p:nvPr/>
        </p:nvSpPr>
        <p:spPr bwMode="auto">
          <a:xfrm>
            <a:off x="1106488" y="1243013"/>
            <a:ext cx="7823200" cy="3389312"/>
          </a:xfrm>
          <a:prstGeom prst="rect">
            <a:avLst/>
          </a:prstGeom>
          <a:solidFill>
            <a:srgbClr val="A5A5A5"/>
          </a:solidFill>
          <a:ln w="12700" algn="ctr">
            <a:noFill/>
            <a:miter lim="800000"/>
            <a:headEnd/>
            <a:tailEnd/>
          </a:ln>
        </p:spPr>
        <p:txBody>
          <a:bodyPr wrap="none" anchor="ctr"/>
          <a:lstStyle/>
          <a:p>
            <a:endParaRPr lang="en-US" dirty="0"/>
          </a:p>
        </p:txBody>
      </p:sp>
      <p:sp>
        <p:nvSpPr>
          <p:cNvPr id="9221" name="Line 85"/>
          <p:cNvSpPr>
            <a:spLocks noChangeShapeType="1"/>
          </p:cNvSpPr>
          <p:nvPr/>
        </p:nvSpPr>
        <p:spPr bwMode="auto">
          <a:xfrm flipH="1">
            <a:off x="2832100" y="2292350"/>
            <a:ext cx="3349625" cy="1697038"/>
          </a:xfrm>
          <a:prstGeom prst="line">
            <a:avLst/>
          </a:prstGeom>
          <a:noFill/>
          <a:ln w="28575">
            <a:solidFill>
              <a:schemeClr val="tx2"/>
            </a:solidFill>
            <a:round/>
            <a:headEnd type="none" w="sm" len="sm"/>
            <a:tailEnd type="triangle" w="med" len="sm"/>
          </a:ln>
        </p:spPr>
        <p:txBody>
          <a:bodyPr wrap="none" anchor="ctr"/>
          <a:lstStyle/>
          <a:p>
            <a:endParaRPr lang="en-US" dirty="0"/>
          </a:p>
        </p:txBody>
      </p:sp>
      <p:sp>
        <p:nvSpPr>
          <p:cNvPr id="9222" name="Line 86"/>
          <p:cNvSpPr>
            <a:spLocks noChangeShapeType="1"/>
          </p:cNvSpPr>
          <p:nvPr/>
        </p:nvSpPr>
        <p:spPr bwMode="auto">
          <a:xfrm flipH="1">
            <a:off x="4084638" y="2535238"/>
            <a:ext cx="2592387" cy="1454150"/>
          </a:xfrm>
          <a:prstGeom prst="line">
            <a:avLst/>
          </a:prstGeom>
          <a:noFill/>
          <a:ln w="28575">
            <a:solidFill>
              <a:schemeClr val="tx2"/>
            </a:solidFill>
            <a:round/>
            <a:headEnd type="none" w="sm" len="sm"/>
            <a:tailEnd type="triangle" w="med" len="sm"/>
          </a:ln>
        </p:spPr>
        <p:txBody>
          <a:bodyPr wrap="none" anchor="ctr"/>
          <a:lstStyle/>
          <a:p>
            <a:endParaRPr lang="en-US" dirty="0"/>
          </a:p>
        </p:txBody>
      </p:sp>
      <p:sp>
        <p:nvSpPr>
          <p:cNvPr id="9223" name="Line 87"/>
          <p:cNvSpPr>
            <a:spLocks noChangeShapeType="1"/>
          </p:cNvSpPr>
          <p:nvPr/>
        </p:nvSpPr>
        <p:spPr bwMode="auto">
          <a:xfrm flipH="1">
            <a:off x="5386388" y="2674938"/>
            <a:ext cx="1636712" cy="1314450"/>
          </a:xfrm>
          <a:prstGeom prst="line">
            <a:avLst/>
          </a:prstGeom>
          <a:noFill/>
          <a:ln w="28575">
            <a:solidFill>
              <a:schemeClr val="tx2"/>
            </a:solidFill>
            <a:round/>
            <a:headEnd type="none" w="sm" len="sm"/>
            <a:tailEnd type="triangle" w="med" len="sm"/>
          </a:ln>
        </p:spPr>
        <p:txBody>
          <a:bodyPr wrap="none" anchor="ctr"/>
          <a:lstStyle/>
          <a:p>
            <a:endParaRPr lang="en-US" dirty="0"/>
          </a:p>
        </p:txBody>
      </p:sp>
      <p:sp>
        <p:nvSpPr>
          <p:cNvPr id="9224" name="Line 88"/>
          <p:cNvSpPr>
            <a:spLocks noChangeShapeType="1"/>
          </p:cNvSpPr>
          <p:nvPr/>
        </p:nvSpPr>
        <p:spPr bwMode="auto">
          <a:xfrm>
            <a:off x="4279900" y="2346325"/>
            <a:ext cx="1055688" cy="1673225"/>
          </a:xfrm>
          <a:prstGeom prst="line">
            <a:avLst/>
          </a:prstGeom>
          <a:noFill/>
          <a:ln w="28575">
            <a:solidFill>
              <a:schemeClr val="bg2"/>
            </a:solidFill>
            <a:round/>
            <a:headEnd type="none" w="sm" len="sm"/>
            <a:tailEnd type="triangle" w="med" len="sm"/>
          </a:ln>
        </p:spPr>
        <p:txBody>
          <a:bodyPr wrap="none" anchor="ctr"/>
          <a:lstStyle/>
          <a:p>
            <a:endParaRPr lang="en-US" dirty="0"/>
          </a:p>
        </p:txBody>
      </p:sp>
      <p:sp>
        <p:nvSpPr>
          <p:cNvPr id="9225" name="Line 89"/>
          <p:cNvSpPr>
            <a:spLocks noChangeShapeType="1"/>
          </p:cNvSpPr>
          <p:nvPr/>
        </p:nvSpPr>
        <p:spPr bwMode="auto">
          <a:xfrm flipH="1">
            <a:off x="2700338" y="2794000"/>
            <a:ext cx="17462" cy="1225550"/>
          </a:xfrm>
          <a:prstGeom prst="line">
            <a:avLst/>
          </a:prstGeom>
          <a:noFill/>
          <a:ln w="28575">
            <a:solidFill>
              <a:schemeClr val="bg2"/>
            </a:solidFill>
            <a:round/>
            <a:headEnd type="none" w="sm" len="sm"/>
            <a:tailEnd type="triangle" w="med" len="sm"/>
          </a:ln>
        </p:spPr>
        <p:txBody>
          <a:bodyPr wrap="none" anchor="ctr"/>
          <a:lstStyle/>
          <a:p>
            <a:endParaRPr lang="en-US" dirty="0"/>
          </a:p>
        </p:txBody>
      </p:sp>
      <p:sp>
        <p:nvSpPr>
          <p:cNvPr id="9226" name="Line 90"/>
          <p:cNvSpPr>
            <a:spLocks noChangeShapeType="1"/>
          </p:cNvSpPr>
          <p:nvPr/>
        </p:nvSpPr>
        <p:spPr bwMode="auto">
          <a:xfrm>
            <a:off x="3505200" y="2627313"/>
            <a:ext cx="512763" cy="1392237"/>
          </a:xfrm>
          <a:prstGeom prst="line">
            <a:avLst/>
          </a:prstGeom>
          <a:noFill/>
          <a:ln w="28575">
            <a:solidFill>
              <a:schemeClr val="bg2"/>
            </a:solidFill>
            <a:round/>
            <a:headEnd type="none" w="sm" len="sm"/>
            <a:tailEnd type="triangle" w="med" len="sm"/>
          </a:ln>
        </p:spPr>
        <p:txBody>
          <a:bodyPr wrap="none" anchor="ctr"/>
          <a:lstStyle/>
          <a:p>
            <a:endParaRPr lang="en-US" dirty="0"/>
          </a:p>
        </p:txBody>
      </p:sp>
      <p:grpSp>
        <p:nvGrpSpPr>
          <p:cNvPr id="2" name="Group 91"/>
          <p:cNvGrpSpPr>
            <a:grpSpLocks/>
          </p:cNvGrpSpPr>
          <p:nvPr/>
        </p:nvGrpSpPr>
        <p:grpSpPr bwMode="auto">
          <a:xfrm>
            <a:off x="5575300" y="1419225"/>
            <a:ext cx="3124200" cy="1600200"/>
            <a:chOff x="3977" y="804"/>
            <a:chExt cx="1968" cy="1008"/>
          </a:xfrm>
        </p:grpSpPr>
        <p:sp>
          <p:nvSpPr>
            <p:cNvPr id="9242" name="Oval 92"/>
            <p:cNvSpPr>
              <a:spLocks noChangeArrowheads="1"/>
            </p:cNvSpPr>
            <p:nvPr/>
          </p:nvSpPr>
          <p:spPr bwMode="auto">
            <a:xfrm>
              <a:off x="3977" y="804"/>
              <a:ext cx="1968" cy="1008"/>
            </a:xfrm>
            <a:prstGeom prst="ellipse">
              <a:avLst/>
            </a:prstGeom>
            <a:solidFill>
              <a:schemeClr val="tx2"/>
            </a:solidFill>
            <a:ln w="19050" algn="ctr">
              <a:noFill/>
              <a:round/>
              <a:headEnd type="none" w="sm" len="sm"/>
              <a:tailEnd type="none" w="sm" len="sm"/>
            </a:ln>
          </p:spPr>
          <p:txBody>
            <a:bodyPr wrap="none" anchor="ctr"/>
            <a:lstStyle/>
            <a:p>
              <a:endParaRPr lang="en-US" dirty="0"/>
            </a:p>
          </p:txBody>
        </p:sp>
        <p:sp>
          <p:nvSpPr>
            <p:cNvPr id="9243" name="Text Box 93"/>
            <p:cNvSpPr txBox="1">
              <a:spLocks noChangeArrowheads="1"/>
            </p:cNvSpPr>
            <p:nvPr/>
          </p:nvSpPr>
          <p:spPr bwMode="auto">
            <a:xfrm>
              <a:off x="4169" y="948"/>
              <a:ext cx="1584" cy="212"/>
            </a:xfrm>
            <a:prstGeom prst="rect">
              <a:avLst/>
            </a:prstGeom>
            <a:noFill/>
            <a:ln w="12700">
              <a:noFill/>
              <a:miter lim="800000"/>
              <a:headEnd type="none" w="sm" len="sm"/>
              <a:tailEnd type="none" w="sm" len="sm"/>
            </a:ln>
          </p:spPr>
          <p:txBody>
            <a:bodyPr>
              <a:spAutoFit/>
            </a:bodyPr>
            <a:lstStyle/>
            <a:p>
              <a:pPr eaLnBrk="0" hangingPunct="0">
                <a:spcBef>
                  <a:spcPct val="50000"/>
                </a:spcBef>
                <a:buClrTx/>
                <a:buFontTx/>
                <a:buNone/>
              </a:pPr>
              <a:r>
                <a:rPr lang="en-US" sz="1600" dirty="0">
                  <a:solidFill>
                    <a:schemeClr val="bg1"/>
                  </a:solidFill>
                </a:rPr>
                <a:t>Snapshot</a:t>
              </a:r>
            </a:p>
          </p:txBody>
        </p:sp>
        <p:sp>
          <p:nvSpPr>
            <p:cNvPr id="9244" name="Rectangle 94"/>
            <p:cNvSpPr>
              <a:spLocks noChangeArrowheads="1"/>
            </p:cNvSpPr>
            <p:nvPr/>
          </p:nvSpPr>
          <p:spPr bwMode="auto">
            <a:xfrm>
              <a:off x="4169" y="1236"/>
              <a:ext cx="1584" cy="240"/>
            </a:xfrm>
            <a:prstGeom prst="rect">
              <a:avLst/>
            </a:prstGeom>
            <a:solidFill>
              <a:schemeClr val="accent2"/>
            </a:solidFill>
            <a:ln w="19050" algn="ctr">
              <a:noFill/>
              <a:miter lim="800000"/>
              <a:headEnd type="none" w="sm" len="sm"/>
              <a:tailEnd type="none" w="sm" len="sm"/>
            </a:ln>
          </p:spPr>
          <p:txBody>
            <a:bodyPr wrap="none" anchor="ctr"/>
            <a:lstStyle/>
            <a:p>
              <a:r>
                <a:rPr lang="en-US" sz="1600" dirty="0">
                  <a:solidFill>
                    <a:schemeClr val="bg1"/>
                  </a:solidFill>
                </a:rPr>
                <a:t>File/LUN: X</a:t>
              </a:r>
            </a:p>
          </p:txBody>
        </p:sp>
      </p:grpSp>
      <p:sp>
        <p:nvSpPr>
          <p:cNvPr id="9228" name="Rectangle 95"/>
          <p:cNvSpPr>
            <a:spLocks noChangeArrowheads="1"/>
          </p:cNvSpPr>
          <p:nvPr/>
        </p:nvSpPr>
        <p:spPr bwMode="auto">
          <a:xfrm>
            <a:off x="5192713" y="4049713"/>
            <a:ext cx="474662"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C</a:t>
            </a:r>
          </a:p>
        </p:txBody>
      </p:sp>
      <p:sp>
        <p:nvSpPr>
          <p:cNvPr id="255072" name="Rectangle 96"/>
          <p:cNvSpPr>
            <a:spLocks noChangeArrowheads="1"/>
          </p:cNvSpPr>
          <p:nvPr/>
        </p:nvSpPr>
        <p:spPr bwMode="auto">
          <a:xfrm>
            <a:off x="6564313" y="4049713"/>
            <a:ext cx="474662"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C’</a:t>
            </a:r>
          </a:p>
        </p:txBody>
      </p:sp>
      <p:sp>
        <p:nvSpPr>
          <p:cNvPr id="9230" name="Rectangle 97"/>
          <p:cNvSpPr>
            <a:spLocks noChangeArrowheads="1"/>
          </p:cNvSpPr>
          <p:nvPr/>
        </p:nvSpPr>
        <p:spPr bwMode="auto">
          <a:xfrm>
            <a:off x="2449513" y="4049713"/>
            <a:ext cx="474662"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A</a:t>
            </a:r>
          </a:p>
        </p:txBody>
      </p:sp>
      <p:sp>
        <p:nvSpPr>
          <p:cNvPr id="9231" name="Rectangle 98"/>
          <p:cNvSpPr>
            <a:spLocks noChangeArrowheads="1"/>
          </p:cNvSpPr>
          <p:nvPr/>
        </p:nvSpPr>
        <p:spPr bwMode="auto">
          <a:xfrm>
            <a:off x="3821113" y="4049713"/>
            <a:ext cx="474662"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B</a:t>
            </a:r>
          </a:p>
        </p:txBody>
      </p:sp>
      <p:grpSp>
        <p:nvGrpSpPr>
          <p:cNvPr id="3" name="Group 99"/>
          <p:cNvGrpSpPr>
            <a:grpSpLocks/>
          </p:cNvGrpSpPr>
          <p:nvPr/>
        </p:nvGrpSpPr>
        <p:grpSpPr bwMode="auto">
          <a:xfrm>
            <a:off x="1430338" y="1419225"/>
            <a:ext cx="3124200" cy="1600200"/>
            <a:chOff x="856" y="804"/>
            <a:chExt cx="1968" cy="1008"/>
          </a:xfrm>
        </p:grpSpPr>
        <p:sp>
          <p:nvSpPr>
            <p:cNvPr id="9239" name="Oval 100"/>
            <p:cNvSpPr>
              <a:spLocks noChangeArrowheads="1"/>
            </p:cNvSpPr>
            <p:nvPr/>
          </p:nvSpPr>
          <p:spPr bwMode="auto">
            <a:xfrm>
              <a:off x="856" y="804"/>
              <a:ext cx="1968" cy="1008"/>
            </a:xfrm>
            <a:prstGeom prst="ellipse">
              <a:avLst/>
            </a:prstGeom>
            <a:solidFill>
              <a:schemeClr val="bg2"/>
            </a:solidFill>
            <a:ln w="19050" algn="ctr">
              <a:noFill/>
              <a:round/>
              <a:headEnd type="none" w="sm" len="sm"/>
              <a:tailEnd type="none" w="sm" len="sm"/>
            </a:ln>
          </p:spPr>
          <p:txBody>
            <a:bodyPr wrap="none" anchor="ctr"/>
            <a:lstStyle/>
            <a:p>
              <a:endParaRPr lang="en-US" sz="1600" dirty="0">
                <a:solidFill>
                  <a:schemeClr val="bg1"/>
                </a:solidFill>
              </a:endParaRPr>
            </a:p>
          </p:txBody>
        </p:sp>
        <p:sp>
          <p:nvSpPr>
            <p:cNvPr id="9240" name="Text Box 101"/>
            <p:cNvSpPr txBox="1">
              <a:spLocks noChangeArrowheads="1"/>
            </p:cNvSpPr>
            <p:nvPr/>
          </p:nvSpPr>
          <p:spPr bwMode="auto">
            <a:xfrm>
              <a:off x="1048" y="948"/>
              <a:ext cx="1584" cy="212"/>
            </a:xfrm>
            <a:prstGeom prst="rect">
              <a:avLst/>
            </a:prstGeom>
            <a:noFill/>
            <a:ln w="12700">
              <a:noFill/>
              <a:miter lim="800000"/>
              <a:headEnd type="none" w="sm" len="sm"/>
              <a:tailEnd type="none" w="sm" len="sm"/>
            </a:ln>
          </p:spPr>
          <p:txBody>
            <a:bodyPr>
              <a:spAutoFit/>
            </a:bodyPr>
            <a:lstStyle/>
            <a:p>
              <a:pPr eaLnBrk="0" hangingPunct="0">
                <a:spcBef>
                  <a:spcPct val="50000"/>
                </a:spcBef>
                <a:buClrTx/>
                <a:buFontTx/>
                <a:buNone/>
              </a:pPr>
              <a:r>
                <a:rPr lang="en-US" sz="1600" dirty="0">
                  <a:solidFill>
                    <a:schemeClr val="bg1"/>
                  </a:solidFill>
                </a:rPr>
                <a:t>Active Data</a:t>
              </a:r>
            </a:p>
          </p:txBody>
        </p:sp>
        <p:sp>
          <p:nvSpPr>
            <p:cNvPr id="9241" name="Rectangle 102"/>
            <p:cNvSpPr>
              <a:spLocks noChangeArrowheads="1"/>
            </p:cNvSpPr>
            <p:nvPr/>
          </p:nvSpPr>
          <p:spPr bwMode="auto">
            <a:xfrm>
              <a:off x="1048" y="1236"/>
              <a:ext cx="1584" cy="240"/>
            </a:xfrm>
            <a:prstGeom prst="rect">
              <a:avLst/>
            </a:prstGeom>
            <a:solidFill>
              <a:schemeClr val="accent2"/>
            </a:solidFill>
            <a:ln w="19050" algn="ctr">
              <a:noFill/>
              <a:miter lim="800000"/>
              <a:headEnd type="none" w="sm" len="sm"/>
              <a:tailEnd type="none" w="sm" len="sm"/>
            </a:ln>
          </p:spPr>
          <p:txBody>
            <a:bodyPr wrap="none" anchor="ctr"/>
            <a:lstStyle/>
            <a:p>
              <a:r>
                <a:rPr lang="en-US" sz="1600" dirty="0">
                  <a:solidFill>
                    <a:schemeClr val="bg1"/>
                  </a:solidFill>
                </a:rPr>
                <a:t>File/LUN: X</a:t>
              </a:r>
            </a:p>
          </p:txBody>
        </p:sp>
      </p:grpSp>
      <p:sp>
        <p:nvSpPr>
          <p:cNvPr id="9233" name="Text Box 103"/>
          <p:cNvSpPr txBox="1">
            <a:spLocks noChangeArrowheads="1"/>
          </p:cNvSpPr>
          <p:nvPr/>
        </p:nvSpPr>
        <p:spPr bwMode="auto">
          <a:xfrm>
            <a:off x="1106488" y="4095750"/>
            <a:ext cx="1308100" cy="336550"/>
          </a:xfrm>
          <a:prstGeom prst="rect">
            <a:avLst/>
          </a:prstGeom>
          <a:noFill/>
          <a:ln w="12700">
            <a:noFill/>
            <a:miter lim="800000"/>
            <a:headEnd type="none" w="sm" len="sm"/>
            <a:tailEnd type="none" w="sm" len="sm"/>
          </a:ln>
        </p:spPr>
        <p:txBody>
          <a:bodyPr>
            <a:spAutoFit/>
          </a:bodyPr>
          <a:lstStyle/>
          <a:p>
            <a:pPr eaLnBrk="0" hangingPunct="0">
              <a:spcBef>
                <a:spcPct val="50000"/>
              </a:spcBef>
              <a:buClrTx/>
              <a:buFontTx/>
              <a:buNone/>
            </a:pPr>
            <a:r>
              <a:rPr lang="en-US" sz="1600" dirty="0"/>
              <a:t>Disk Blocks</a:t>
            </a:r>
          </a:p>
        </p:txBody>
      </p:sp>
      <p:sp>
        <p:nvSpPr>
          <p:cNvPr id="255081" name="Text Box 105"/>
          <p:cNvSpPr txBox="1">
            <a:spLocks noChangeArrowheads="1"/>
          </p:cNvSpPr>
          <p:nvPr/>
        </p:nvSpPr>
        <p:spPr bwMode="auto">
          <a:xfrm>
            <a:off x="1108075" y="6084888"/>
            <a:ext cx="4033838" cy="396875"/>
          </a:xfrm>
          <a:prstGeom prst="rect">
            <a:avLst/>
          </a:prstGeom>
          <a:noFill/>
          <a:ln w="12700">
            <a:noFill/>
            <a:miter lim="800000"/>
            <a:headEnd type="none" w="sm" len="sm"/>
            <a:tailEnd type="none" w="sm" len="sm"/>
          </a:ln>
        </p:spPr>
        <p:txBody>
          <a:bodyPr>
            <a:spAutoFit/>
          </a:bodyPr>
          <a:lstStyle/>
          <a:p>
            <a:pPr algn="l" eaLnBrk="0" hangingPunct="0">
              <a:spcBef>
                <a:spcPct val="50000"/>
              </a:spcBef>
              <a:buClrTx/>
              <a:buFontTx/>
              <a:buNone/>
            </a:pPr>
            <a:r>
              <a:rPr lang="en-US" dirty="0"/>
              <a:t>Client sends new data for block C</a:t>
            </a:r>
          </a:p>
        </p:txBody>
      </p:sp>
      <p:sp>
        <p:nvSpPr>
          <p:cNvPr id="255083" name="Line 107"/>
          <p:cNvSpPr>
            <a:spLocks noChangeShapeType="1"/>
          </p:cNvSpPr>
          <p:nvPr/>
        </p:nvSpPr>
        <p:spPr bwMode="auto">
          <a:xfrm flipV="1">
            <a:off x="3327400" y="4514850"/>
            <a:ext cx="2001838" cy="1187450"/>
          </a:xfrm>
          <a:prstGeom prst="line">
            <a:avLst/>
          </a:prstGeom>
          <a:noFill/>
          <a:ln w="28575">
            <a:solidFill>
              <a:schemeClr val="bg2"/>
            </a:solidFill>
            <a:round/>
            <a:headEnd type="none" w="sm" len="sm"/>
            <a:tailEnd type="triangle" w="med" len="sm"/>
          </a:ln>
        </p:spPr>
        <p:txBody>
          <a:bodyPr wrap="none" anchor="ctr"/>
          <a:lstStyle/>
          <a:p>
            <a:endParaRPr lang="en-US" dirty="0"/>
          </a:p>
        </p:txBody>
      </p:sp>
      <p:sp>
        <p:nvSpPr>
          <p:cNvPr id="255084" name="Line 108"/>
          <p:cNvSpPr>
            <a:spLocks noChangeShapeType="1"/>
          </p:cNvSpPr>
          <p:nvPr/>
        </p:nvSpPr>
        <p:spPr bwMode="auto">
          <a:xfrm flipV="1">
            <a:off x="3352800" y="4514850"/>
            <a:ext cx="3398838" cy="1301750"/>
          </a:xfrm>
          <a:prstGeom prst="line">
            <a:avLst/>
          </a:prstGeom>
          <a:noFill/>
          <a:ln w="28575">
            <a:solidFill>
              <a:schemeClr val="bg2"/>
            </a:solidFill>
            <a:round/>
            <a:headEnd type="none" w="sm" len="sm"/>
            <a:tailEnd type="triangle" w="med" len="sm"/>
          </a:ln>
        </p:spPr>
        <p:txBody>
          <a:bodyPr wrap="none" anchor="ctr"/>
          <a:lstStyle/>
          <a:p>
            <a:endParaRPr lang="en-US" dirty="0"/>
          </a:p>
        </p:txBody>
      </p:sp>
      <p:sp>
        <p:nvSpPr>
          <p:cNvPr id="255082" name="Rectangle 106"/>
          <p:cNvSpPr>
            <a:spLocks noChangeArrowheads="1"/>
          </p:cNvSpPr>
          <p:nvPr/>
        </p:nvSpPr>
        <p:spPr bwMode="auto">
          <a:xfrm>
            <a:off x="2970212" y="5522913"/>
            <a:ext cx="546711" cy="427037"/>
          </a:xfrm>
          <a:prstGeom prst="rect">
            <a:avLst/>
          </a:prstGeom>
          <a:solidFill>
            <a:schemeClr val="bg2"/>
          </a:solidFill>
          <a:ln w="19050" algn="ctr">
            <a:noFill/>
            <a:miter lim="800000"/>
            <a:headEnd type="none" w="sm" len="sm"/>
            <a:tailEnd type="none" w="sm" len="sm"/>
          </a:ln>
        </p:spPr>
        <p:txBody>
          <a:bodyPr wrap="none" anchor="ctr"/>
          <a:lstStyle/>
          <a:p>
            <a:r>
              <a:rPr lang="en-US" sz="1400" dirty="0">
                <a:solidFill>
                  <a:schemeClr val="bg1"/>
                </a:solidFill>
              </a:rPr>
              <a:t>New</a:t>
            </a:r>
          </a:p>
          <a:p>
            <a:r>
              <a:rPr lang="en-US" sz="1400" dirty="0">
                <a:solidFill>
                  <a:schemeClr val="bg1"/>
                </a:solidFill>
              </a:rPr>
              <a:t>Data</a:t>
            </a:r>
          </a:p>
        </p:txBody>
      </p:sp>
      <p:pic>
        <p:nvPicPr>
          <p:cNvPr id="9238" name="Picture 28" descr="nauil00148"/>
          <p:cNvPicPr>
            <a:picLocks noChangeAspect="1" noChangeArrowheads="1"/>
          </p:cNvPicPr>
          <p:nvPr/>
        </p:nvPicPr>
        <p:blipFill>
          <a:blip r:embed="rId3" cstate="print"/>
          <a:srcRect/>
          <a:stretch>
            <a:fillRect/>
          </a:stretch>
        </p:blipFill>
        <p:spPr bwMode="auto">
          <a:xfrm>
            <a:off x="2301875" y="5495925"/>
            <a:ext cx="581025" cy="4730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5082"/>
                                        </p:tgtEl>
                                        <p:attrNameLst>
                                          <p:attrName>style.visibility</p:attrName>
                                        </p:attrNameLst>
                                      </p:cBhvr>
                                      <p:to>
                                        <p:strVal val="visible"/>
                                      </p:to>
                                    </p:set>
                                    <p:animEffect transition="in" filter="fade">
                                      <p:cBhvr>
                                        <p:cTn id="7" dur="500"/>
                                        <p:tgtEl>
                                          <p:spTgt spid="2550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5081"/>
                                        </p:tgtEl>
                                        <p:attrNameLst>
                                          <p:attrName>style.visibility</p:attrName>
                                        </p:attrNameLst>
                                      </p:cBhvr>
                                      <p:to>
                                        <p:strVal val="visible"/>
                                      </p:to>
                                    </p:set>
                                    <p:animEffect transition="in" filter="fade">
                                      <p:cBhvr>
                                        <p:cTn id="12" dur="500"/>
                                        <p:tgtEl>
                                          <p:spTgt spid="255081"/>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255083"/>
                                        </p:tgtEl>
                                        <p:attrNameLst>
                                          <p:attrName>style.visibility</p:attrName>
                                        </p:attrNameLst>
                                      </p:cBhvr>
                                      <p:to>
                                        <p:strVal val="visible"/>
                                      </p:to>
                                    </p:set>
                                    <p:animEffect transition="in" filter="wipe(down)">
                                      <p:cBhvr>
                                        <p:cTn id="16" dur="500"/>
                                        <p:tgtEl>
                                          <p:spTgt spid="25508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5072"/>
                                        </p:tgtEl>
                                        <p:attrNameLst>
                                          <p:attrName>style.visibility</p:attrName>
                                        </p:attrNameLst>
                                      </p:cBhvr>
                                      <p:to>
                                        <p:strVal val="visible"/>
                                      </p:to>
                                    </p:set>
                                    <p:animEffect transition="in" filter="fade">
                                      <p:cBhvr>
                                        <p:cTn id="21" dur="500"/>
                                        <p:tgtEl>
                                          <p:spTgt spid="255072"/>
                                        </p:tgtEl>
                                      </p:cBhvr>
                                    </p:animEffect>
                                  </p:childTnLst>
                                </p:cTn>
                              </p:par>
                              <p:par>
                                <p:cTn id="22" presetID="10" presetClass="exit" presetSubtype="0" fill="hold" grpId="1" nodeType="withEffect">
                                  <p:stCondLst>
                                    <p:cond delay="0"/>
                                  </p:stCondLst>
                                  <p:childTnLst>
                                    <p:animEffect transition="out" filter="fade">
                                      <p:cBhvr>
                                        <p:cTn id="23" dur="500"/>
                                        <p:tgtEl>
                                          <p:spTgt spid="255083"/>
                                        </p:tgtEl>
                                      </p:cBhvr>
                                    </p:animEffect>
                                    <p:set>
                                      <p:cBhvr>
                                        <p:cTn id="24" dur="1" fill="hold">
                                          <p:stCondLst>
                                            <p:cond delay="499"/>
                                          </p:stCondLst>
                                        </p:cTn>
                                        <p:tgtEl>
                                          <p:spTgt spid="255083"/>
                                        </p:tgtEl>
                                        <p:attrNameLst>
                                          <p:attrName>style.visibility</p:attrName>
                                        </p:attrNameLst>
                                      </p:cBhvr>
                                      <p:to>
                                        <p:strVal val="hidden"/>
                                      </p:to>
                                    </p:set>
                                  </p:childTnLst>
                                </p:cTn>
                              </p:par>
                            </p:childTnLst>
                          </p:cTn>
                        </p:par>
                        <p:par>
                          <p:cTn id="25" fill="hold">
                            <p:stCondLst>
                              <p:cond delay="500"/>
                            </p:stCondLst>
                            <p:childTnLst>
                              <p:par>
                                <p:cTn id="26" presetID="22" presetClass="entr" presetSubtype="4" fill="hold" grpId="0" nodeType="afterEffect">
                                  <p:stCondLst>
                                    <p:cond delay="0"/>
                                  </p:stCondLst>
                                  <p:childTnLst>
                                    <p:set>
                                      <p:cBhvr>
                                        <p:cTn id="27" dur="1" fill="hold">
                                          <p:stCondLst>
                                            <p:cond delay="0"/>
                                          </p:stCondLst>
                                        </p:cTn>
                                        <p:tgtEl>
                                          <p:spTgt spid="255084"/>
                                        </p:tgtEl>
                                        <p:attrNameLst>
                                          <p:attrName>style.visibility</p:attrName>
                                        </p:attrNameLst>
                                      </p:cBhvr>
                                      <p:to>
                                        <p:strVal val="visible"/>
                                      </p:to>
                                    </p:set>
                                    <p:animEffect transition="in" filter="wipe(down)">
                                      <p:cBhvr>
                                        <p:cTn id="28" dur="500"/>
                                        <p:tgtEl>
                                          <p:spTgt spid="255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072" grpId="0" animBg="1"/>
      <p:bldP spid="255081" grpId="0"/>
      <p:bldP spid="255083" grpId="0" animBg="1"/>
      <p:bldP spid="255083" grpId="1" animBg="1"/>
      <p:bldP spid="255084" grpId="0" animBg="1"/>
      <p:bldP spid="25508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72"/>
          <p:cNvSpPr>
            <a:spLocks noGrp="1" noChangeArrowheads="1"/>
          </p:cNvSpPr>
          <p:nvPr>
            <p:ph type="title"/>
          </p:nvPr>
        </p:nvSpPr>
        <p:spPr/>
        <p:txBody>
          <a:bodyPr/>
          <a:lstStyle/>
          <a:p>
            <a:pPr eaLnBrk="1" hangingPunct="1"/>
            <a:r>
              <a:rPr lang="en-US" dirty="0" smtClean="0"/>
              <a:t>How Snapshot Technology Works (Cont.)</a:t>
            </a:r>
          </a:p>
        </p:txBody>
      </p:sp>
      <p:sp>
        <p:nvSpPr>
          <p:cNvPr id="257098" name="Rectangle 74"/>
          <p:cNvSpPr>
            <a:spLocks noGrp="1" noChangeArrowheads="1"/>
          </p:cNvSpPr>
          <p:nvPr>
            <p:ph type="body" idx="1"/>
          </p:nvPr>
        </p:nvSpPr>
        <p:spPr>
          <a:xfrm>
            <a:off x="990600" y="1123950"/>
            <a:ext cx="8153400" cy="5353050"/>
          </a:xfrm>
        </p:spPr>
        <p:txBody>
          <a:bodyPr/>
          <a:lstStyle/>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sz="2200" dirty="0" smtClean="0"/>
              <a:t>Active version of X is now comprised of blocks A, B, C’</a:t>
            </a:r>
          </a:p>
          <a:p>
            <a:pPr eaLnBrk="1" hangingPunct="1"/>
            <a:r>
              <a:rPr lang="en-US" sz="2200" dirty="0" smtClean="0"/>
              <a:t>Snapshot version of X remains comprised of blocks A, B, C</a:t>
            </a:r>
          </a:p>
          <a:p>
            <a:pPr eaLnBrk="1" hangingPunct="1"/>
            <a:r>
              <a:rPr lang="en-US" sz="2200" dirty="0" smtClean="0"/>
              <a:t>Moves active data to new consistent state</a:t>
            </a:r>
          </a:p>
        </p:txBody>
      </p:sp>
      <p:sp>
        <p:nvSpPr>
          <p:cNvPr id="10245" name="Rectangle 44"/>
          <p:cNvSpPr>
            <a:spLocks noChangeArrowheads="1"/>
          </p:cNvSpPr>
          <p:nvPr/>
        </p:nvSpPr>
        <p:spPr bwMode="auto">
          <a:xfrm>
            <a:off x="1106488" y="1243013"/>
            <a:ext cx="7823200" cy="3389312"/>
          </a:xfrm>
          <a:prstGeom prst="rect">
            <a:avLst/>
          </a:prstGeom>
          <a:solidFill>
            <a:srgbClr val="A5A5A5"/>
          </a:solidFill>
          <a:ln w="12700" algn="ctr">
            <a:noFill/>
            <a:miter lim="800000"/>
            <a:headEnd/>
            <a:tailEnd/>
          </a:ln>
        </p:spPr>
        <p:txBody>
          <a:bodyPr wrap="none" anchor="ctr"/>
          <a:lstStyle/>
          <a:p>
            <a:endParaRPr lang="en-US" dirty="0"/>
          </a:p>
        </p:txBody>
      </p:sp>
      <p:sp>
        <p:nvSpPr>
          <p:cNvPr id="10246" name="Line 52"/>
          <p:cNvSpPr>
            <a:spLocks noChangeShapeType="1"/>
          </p:cNvSpPr>
          <p:nvPr/>
        </p:nvSpPr>
        <p:spPr bwMode="auto">
          <a:xfrm flipH="1">
            <a:off x="2832100" y="2292350"/>
            <a:ext cx="3349625" cy="1697038"/>
          </a:xfrm>
          <a:prstGeom prst="line">
            <a:avLst/>
          </a:prstGeom>
          <a:noFill/>
          <a:ln w="28575">
            <a:solidFill>
              <a:schemeClr val="tx2"/>
            </a:solidFill>
            <a:round/>
            <a:headEnd type="none" w="sm" len="sm"/>
            <a:tailEnd type="triangle" w="med" len="sm"/>
          </a:ln>
        </p:spPr>
        <p:txBody>
          <a:bodyPr wrap="none" anchor="ctr"/>
          <a:lstStyle/>
          <a:p>
            <a:endParaRPr lang="en-US" dirty="0"/>
          </a:p>
        </p:txBody>
      </p:sp>
      <p:sp>
        <p:nvSpPr>
          <p:cNvPr id="10247" name="Line 53"/>
          <p:cNvSpPr>
            <a:spLocks noChangeShapeType="1"/>
          </p:cNvSpPr>
          <p:nvPr/>
        </p:nvSpPr>
        <p:spPr bwMode="auto">
          <a:xfrm flipH="1">
            <a:off x="4084638" y="2535238"/>
            <a:ext cx="2592387" cy="1454150"/>
          </a:xfrm>
          <a:prstGeom prst="line">
            <a:avLst/>
          </a:prstGeom>
          <a:noFill/>
          <a:ln w="28575">
            <a:solidFill>
              <a:schemeClr val="tx2"/>
            </a:solidFill>
            <a:round/>
            <a:headEnd type="none" w="sm" len="sm"/>
            <a:tailEnd type="triangle" w="med" len="sm"/>
          </a:ln>
        </p:spPr>
        <p:txBody>
          <a:bodyPr wrap="none" anchor="ctr"/>
          <a:lstStyle/>
          <a:p>
            <a:endParaRPr lang="en-US" dirty="0"/>
          </a:p>
        </p:txBody>
      </p:sp>
      <p:sp>
        <p:nvSpPr>
          <p:cNvPr id="10248" name="Line 54"/>
          <p:cNvSpPr>
            <a:spLocks noChangeShapeType="1"/>
          </p:cNvSpPr>
          <p:nvPr/>
        </p:nvSpPr>
        <p:spPr bwMode="auto">
          <a:xfrm flipH="1">
            <a:off x="5386388" y="2674938"/>
            <a:ext cx="1636712" cy="1314450"/>
          </a:xfrm>
          <a:prstGeom prst="line">
            <a:avLst/>
          </a:prstGeom>
          <a:noFill/>
          <a:ln w="28575">
            <a:solidFill>
              <a:schemeClr val="tx2"/>
            </a:solidFill>
            <a:round/>
            <a:headEnd type="none" w="sm" len="sm"/>
            <a:tailEnd type="triangle" w="med" len="sm"/>
          </a:ln>
        </p:spPr>
        <p:txBody>
          <a:bodyPr wrap="none" anchor="ctr"/>
          <a:lstStyle/>
          <a:p>
            <a:endParaRPr lang="en-US" dirty="0"/>
          </a:p>
        </p:txBody>
      </p:sp>
      <p:sp>
        <p:nvSpPr>
          <p:cNvPr id="257084" name="Line 60"/>
          <p:cNvSpPr>
            <a:spLocks noChangeShapeType="1"/>
          </p:cNvSpPr>
          <p:nvPr/>
        </p:nvSpPr>
        <p:spPr bwMode="auto">
          <a:xfrm>
            <a:off x="4254500" y="2295525"/>
            <a:ext cx="2503488" cy="1724025"/>
          </a:xfrm>
          <a:prstGeom prst="line">
            <a:avLst/>
          </a:prstGeom>
          <a:noFill/>
          <a:ln w="28575">
            <a:solidFill>
              <a:schemeClr val="bg2"/>
            </a:solidFill>
            <a:round/>
            <a:headEnd type="none" w="sm" len="sm"/>
            <a:tailEnd type="triangle" w="med" len="sm"/>
          </a:ln>
        </p:spPr>
        <p:txBody>
          <a:bodyPr wrap="none" anchor="ctr"/>
          <a:lstStyle/>
          <a:p>
            <a:endParaRPr lang="en-US" dirty="0"/>
          </a:p>
        </p:txBody>
      </p:sp>
      <p:sp>
        <p:nvSpPr>
          <p:cNvPr id="10250" name="Line 69"/>
          <p:cNvSpPr>
            <a:spLocks noChangeShapeType="1"/>
          </p:cNvSpPr>
          <p:nvPr/>
        </p:nvSpPr>
        <p:spPr bwMode="auto">
          <a:xfrm flipH="1">
            <a:off x="2700338" y="2794000"/>
            <a:ext cx="17462" cy="1225550"/>
          </a:xfrm>
          <a:prstGeom prst="line">
            <a:avLst/>
          </a:prstGeom>
          <a:noFill/>
          <a:ln w="28575">
            <a:solidFill>
              <a:schemeClr val="bg2"/>
            </a:solidFill>
            <a:round/>
            <a:headEnd type="none" w="sm" len="sm"/>
            <a:tailEnd type="triangle" w="med" len="sm"/>
          </a:ln>
        </p:spPr>
        <p:txBody>
          <a:bodyPr wrap="none" anchor="ctr"/>
          <a:lstStyle/>
          <a:p>
            <a:endParaRPr lang="en-US" dirty="0"/>
          </a:p>
        </p:txBody>
      </p:sp>
      <p:sp>
        <p:nvSpPr>
          <p:cNvPr id="10251" name="Line 70"/>
          <p:cNvSpPr>
            <a:spLocks noChangeShapeType="1"/>
          </p:cNvSpPr>
          <p:nvPr/>
        </p:nvSpPr>
        <p:spPr bwMode="auto">
          <a:xfrm>
            <a:off x="3505200" y="2627313"/>
            <a:ext cx="512763" cy="1392237"/>
          </a:xfrm>
          <a:prstGeom prst="line">
            <a:avLst/>
          </a:prstGeom>
          <a:noFill/>
          <a:ln w="28575">
            <a:solidFill>
              <a:schemeClr val="bg2"/>
            </a:solidFill>
            <a:round/>
            <a:headEnd type="none" w="sm" len="sm"/>
            <a:tailEnd type="triangle" w="med" len="sm"/>
          </a:ln>
        </p:spPr>
        <p:txBody>
          <a:bodyPr wrap="none" anchor="ctr"/>
          <a:lstStyle/>
          <a:p>
            <a:endParaRPr lang="en-US" dirty="0"/>
          </a:p>
        </p:txBody>
      </p:sp>
      <p:grpSp>
        <p:nvGrpSpPr>
          <p:cNvPr id="2" name="Group 77"/>
          <p:cNvGrpSpPr>
            <a:grpSpLocks/>
          </p:cNvGrpSpPr>
          <p:nvPr/>
        </p:nvGrpSpPr>
        <p:grpSpPr bwMode="auto">
          <a:xfrm>
            <a:off x="5575300" y="1419225"/>
            <a:ext cx="3124200" cy="1600200"/>
            <a:chOff x="3977" y="804"/>
            <a:chExt cx="1968" cy="1008"/>
          </a:xfrm>
        </p:grpSpPr>
        <p:sp>
          <p:nvSpPr>
            <p:cNvPr id="10262" name="Oval 47"/>
            <p:cNvSpPr>
              <a:spLocks noChangeArrowheads="1"/>
            </p:cNvSpPr>
            <p:nvPr/>
          </p:nvSpPr>
          <p:spPr bwMode="auto">
            <a:xfrm>
              <a:off x="3977" y="804"/>
              <a:ext cx="1968" cy="1008"/>
            </a:xfrm>
            <a:prstGeom prst="ellipse">
              <a:avLst/>
            </a:prstGeom>
            <a:solidFill>
              <a:schemeClr val="tx2"/>
            </a:solidFill>
            <a:ln w="19050" algn="ctr">
              <a:noFill/>
              <a:round/>
              <a:headEnd type="none" w="sm" len="sm"/>
              <a:tailEnd type="none" w="sm" len="sm"/>
            </a:ln>
          </p:spPr>
          <p:txBody>
            <a:bodyPr wrap="none" anchor="ctr"/>
            <a:lstStyle/>
            <a:p>
              <a:endParaRPr lang="en-US" dirty="0"/>
            </a:p>
          </p:txBody>
        </p:sp>
        <p:sp>
          <p:nvSpPr>
            <p:cNvPr id="10263" name="Text Box 48"/>
            <p:cNvSpPr txBox="1">
              <a:spLocks noChangeArrowheads="1"/>
            </p:cNvSpPr>
            <p:nvPr/>
          </p:nvSpPr>
          <p:spPr bwMode="auto">
            <a:xfrm>
              <a:off x="4169" y="948"/>
              <a:ext cx="1584" cy="212"/>
            </a:xfrm>
            <a:prstGeom prst="rect">
              <a:avLst/>
            </a:prstGeom>
            <a:noFill/>
            <a:ln w="12700">
              <a:noFill/>
              <a:miter lim="800000"/>
              <a:headEnd type="none" w="sm" len="sm"/>
              <a:tailEnd type="none" w="sm" len="sm"/>
            </a:ln>
          </p:spPr>
          <p:txBody>
            <a:bodyPr>
              <a:spAutoFit/>
            </a:bodyPr>
            <a:lstStyle/>
            <a:p>
              <a:pPr eaLnBrk="0" hangingPunct="0">
                <a:spcBef>
                  <a:spcPct val="50000"/>
                </a:spcBef>
                <a:buClrTx/>
                <a:buFontTx/>
                <a:buNone/>
              </a:pPr>
              <a:r>
                <a:rPr lang="en-US" sz="1600" dirty="0">
                  <a:solidFill>
                    <a:schemeClr val="bg1"/>
                  </a:solidFill>
                </a:rPr>
                <a:t>Snapshot</a:t>
              </a:r>
            </a:p>
          </p:txBody>
        </p:sp>
        <p:sp>
          <p:nvSpPr>
            <p:cNvPr id="10264" name="Rectangle 50"/>
            <p:cNvSpPr>
              <a:spLocks noChangeArrowheads="1"/>
            </p:cNvSpPr>
            <p:nvPr/>
          </p:nvSpPr>
          <p:spPr bwMode="auto">
            <a:xfrm>
              <a:off x="4169" y="1236"/>
              <a:ext cx="1584" cy="240"/>
            </a:xfrm>
            <a:prstGeom prst="rect">
              <a:avLst/>
            </a:prstGeom>
            <a:solidFill>
              <a:schemeClr val="accent2"/>
            </a:solidFill>
            <a:ln w="19050" algn="ctr">
              <a:noFill/>
              <a:miter lim="800000"/>
              <a:headEnd type="none" w="sm" len="sm"/>
              <a:tailEnd type="none" w="sm" len="sm"/>
            </a:ln>
          </p:spPr>
          <p:txBody>
            <a:bodyPr wrap="none" anchor="ctr"/>
            <a:lstStyle/>
            <a:p>
              <a:r>
                <a:rPr lang="en-US" sz="1600" dirty="0">
                  <a:solidFill>
                    <a:schemeClr val="bg1"/>
                  </a:solidFill>
                </a:rPr>
                <a:t>File X</a:t>
              </a:r>
            </a:p>
          </p:txBody>
        </p:sp>
      </p:grpSp>
      <p:sp>
        <p:nvSpPr>
          <p:cNvPr id="10253" name="Rectangle 55"/>
          <p:cNvSpPr>
            <a:spLocks noChangeArrowheads="1"/>
          </p:cNvSpPr>
          <p:nvPr/>
        </p:nvSpPr>
        <p:spPr bwMode="auto">
          <a:xfrm>
            <a:off x="5192713" y="4049713"/>
            <a:ext cx="474662" cy="427037"/>
          </a:xfrm>
          <a:prstGeom prst="rect">
            <a:avLst/>
          </a:prstGeom>
          <a:solidFill>
            <a:schemeClr val="tx2"/>
          </a:solidFill>
          <a:ln w="19050" algn="ctr">
            <a:noFill/>
            <a:miter lim="800000"/>
            <a:headEnd type="none" w="sm" len="sm"/>
            <a:tailEnd type="none" w="sm" len="sm"/>
          </a:ln>
        </p:spPr>
        <p:txBody>
          <a:bodyPr wrap="none" anchor="ctr"/>
          <a:lstStyle/>
          <a:p>
            <a:r>
              <a:rPr lang="en-US" sz="1600" dirty="0">
                <a:solidFill>
                  <a:schemeClr val="bg1"/>
                </a:solidFill>
              </a:rPr>
              <a:t>C</a:t>
            </a:r>
          </a:p>
        </p:txBody>
      </p:sp>
      <p:sp>
        <p:nvSpPr>
          <p:cNvPr id="10254" name="Rectangle 56"/>
          <p:cNvSpPr>
            <a:spLocks noChangeArrowheads="1"/>
          </p:cNvSpPr>
          <p:nvPr/>
        </p:nvSpPr>
        <p:spPr bwMode="auto">
          <a:xfrm>
            <a:off x="6564313" y="4049713"/>
            <a:ext cx="474662"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C’</a:t>
            </a:r>
          </a:p>
        </p:txBody>
      </p:sp>
      <p:sp>
        <p:nvSpPr>
          <p:cNvPr id="10255" name="Rectangle 59"/>
          <p:cNvSpPr>
            <a:spLocks noChangeArrowheads="1"/>
          </p:cNvSpPr>
          <p:nvPr/>
        </p:nvSpPr>
        <p:spPr bwMode="auto">
          <a:xfrm>
            <a:off x="2449513" y="4049713"/>
            <a:ext cx="474662"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A</a:t>
            </a:r>
          </a:p>
        </p:txBody>
      </p:sp>
      <p:sp>
        <p:nvSpPr>
          <p:cNvPr id="10256" name="Rectangle 61"/>
          <p:cNvSpPr>
            <a:spLocks noChangeArrowheads="1"/>
          </p:cNvSpPr>
          <p:nvPr/>
        </p:nvSpPr>
        <p:spPr bwMode="auto">
          <a:xfrm>
            <a:off x="3821113" y="4049713"/>
            <a:ext cx="474662" cy="427037"/>
          </a:xfrm>
          <a:prstGeom prst="rect">
            <a:avLst/>
          </a:prstGeom>
          <a:solidFill>
            <a:schemeClr val="bg2"/>
          </a:solidFill>
          <a:ln w="19050" algn="ctr">
            <a:noFill/>
            <a:miter lim="800000"/>
            <a:headEnd type="none" w="sm" len="sm"/>
            <a:tailEnd type="none" w="sm" len="sm"/>
          </a:ln>
        </p:spPr>
        <p:txBody>
          <a:bodyPr wrap="none" anchor="ctr"/>
          <a:lstStyle/>
          <a:p>
            <a:r>
              <a:rPr lang="en-US" sz="1600" dirty="0">
                <a:solidFill>
                  <a:schemeClr val="bg1"/>
                </a:solidFill>
              </a:rPr>
              <a:t>B</a:t>
            </a:r>
          </a:p>
        </p:txBody>
      </p:sp>
      <p:grpSp>
        <p:nvGrpSpPr>
          <p:cNvPr id="3" name="Group 78"/>
          <p:cNvGrpSpPr>
            <a:grpSpLocks/>
          </p:cNvGrpSpPr>
          <p:nvPr/>
        </p:nvGrpSpPr>
        <p:grpSpPr bwMode="auto">
          <a:xfrm>
            <a:off x="1430338" y="1419225"/>
            <a:ext cx="3124200" cy="1600200"/>
            <a:chOff x="856" y="804"/>
            <a:chExt cx="1968" cy="1008"/>
          </a:xfrm>
        </p:grpSpPr>
        <p:sp>
          <p:nvSpPr>
            <p:cNvPr id="10259" name="Oval 58"/>
            <p:cNvSpPr>
              <a:spLocks noChangeArrowheads="1"/>
            </p:cNvSpPr>
            <p:nvPr/>
          </p:nvSpPr>
          <p:spPr bwMode="auto">
            <a:xfrm>
              <a:off x="856" y="804"/>
              <a:ext cx="1968" cy="1008"/>
            </a:xfrm>
            <a:prstGeom prst="ellipse">
              <a:avLst/>
            </a:prstGeom>
            <a:solidFill>
              <a:schemeClr val="bg2"/>
            </a:solidFill>
            <a:ln w="19050" algn="ctr">
              <a:noFill/>
              <a:round/>
              <a:headEnd type="none" w="sm" len="sm"/>
              <a:tailEnd type="none" w="sm" len="sm"/>
            </a:ln>
          </p:spPr>
          <p:txBody>
            <a:bodyPr wrap="none" anchor="ctr"/>
            <a:lstStyle/>
            <a:p>
              <a:endParaRPr lang="en-US" sz="1600" dirty="0">
                <a:solidFill>
                  <a:schemeClr val="bg1"/>
                </a:solidFill>
              </a:endParaRPr>
            </a:p>
          </p:txBody>
        </p:sp>
        <p:sp>
          <p:nvSpPr>
            <p:cNvPr id="10260" name="Text Box 65"/>
            <p:cNvSpPr txBox="1">
              <a:spLocks noChangeArrowheads="1"/>
            </p:cNvSpPr>
            <p:nvPr/>
          </p:nvSpPr>
          <p:spPr bwMode="auto">
            <a:xfrm>
              <a:off x="1048" y="948"/>
              <a:ext cx="1584" cy="212"/>
            </a:xfrm>
            <a:prstGeom prst="rect">
              <a:avLst/>
            </a:prstGeom>
            <a:noFill/>
            <a:ln w="12700">
              <a:noFill/>
              <a:miter lim="800000"/>
              <a:headEnd type="none" w="sm" len="sm"/>
              <a:tailEnd type="none" w="sm" len="sm"/>
            </a:ln>
          </p:spPr>
          <p:txBody>
            <a:bodyPr>
              <a:spAutoFit/>
            </a:bodyPr>
            <a:lstStyle/>
            <a:p>
              <a:pPr eaLnBrk="0" hangingPunct="0">
                <a:spcBef>
                  <a:spcPct val="50000"/>
                </a:spcBef>
                <a:buClrTx/>
                <a:buFontTx/>
                <a:buNone/>
              </a:pPr>
              <a:r>
                <a:rPr lang="en-US" sz="1600" dirty="0">
                  <a:solidFill>
                    <a:schemeClr val="bg1"/>
                  </a:solidFill>
                </a:rPr>
                <a:t>Active Data</a:t>
              </a:r>
            </a:p>
          </p:txBody>
        </p:sp>
        <p:sp>
          <p:nvSpPr>
            <p:cNvPr id="10261" name="Rectangle 67"/>
            <p:cNvSpPr>
              <a:spLocks noChangeArrowheads="1"/>
            </p:cNvSpPr>
            <p:nvPr/>
          </p:nvSpPr>
          <p:spPr bwMode="auto">
            <a:xfrm>
              <a:off x="1048" y="1236"/>
              <a:ext cx="1584" cy="240"/>
            </a:xfrm>
            <a:prstGeom prst="rect">
              <a:avLst/>
            </a:prstGeom>
            <a:solidFill>
              <a:schemeClr val="accent2"/>
            </a:solidFill>
            <a:ln w="19050" algn="ctr">
              <a:noFill/>
              <a:miter lim="800000"/>
              <a:headEnd type="none" w="sm" len="sm"/>
              <a:tailEnd type="none" w="sm" len="sm"/>
            </a:ln>
          </p:spPr>
          <p:txBody>
            <a:bodyPr wrap="none" anchor="ctr"/>
            <a:lstStyle/>
            <a:p>
              <a:r>
                <a:rPr lang="en-US" sz="1600" dirty="0">
                  <a:solidFill>
                    <a:schemeClr val="bg1"/>
                  </a:solidFill>
                </a:rPr>
                <a:t>File X</a:t>
              </a:r>
            </a:p>
          </p:txBody>
        </p:sp>
      </p:grpSp>
      <p:sp>
        <p:nvSpPr>
          <p:cNvPr id="10258" name="Text Box 71"/>
          <p:cNvSpPr txBox="1">
            <a:spLocks noChangeArrowheads="1"/>
          </p:cNvSpPr>
          <p:nvPr/>
        </p:nvSpPr>
        <p:spPr bwMode="auto">
          <a:xfrm>
            <a:off x="1106488" y="4095750"/>
            <a:ext cx="1308100" cy="336550"/>
          </a:xfrm>
          <a:prstGeom prst="rect">
            <a:avLst/>
          </a:prstGeom>
          <a:noFill/>
          <a:ln w="12700">
            <a:noFill/>
            <a:miter lim="800000"/>
            <a:headEnd type="none" w="sm" len="sm"/>
            <a:tailEnd type="none" w="sm" len="sm"/>
          </a:ln>
        </p:spPr>
        <p:txBody>
          <a:bodyPr>
            <a:spAutoFit/>
          </a:bodyPr>
          <a:lstStyle/>
          <a:p>
            <a:pPr eaLnBrk="0" hangingPunct="0">
              <a:spcBef>
                <a:spcPct val="50000"/>
              </a:spcBef>
              <a:buClrTx/>
              <a:buFontTx/>
              <a:buNone/>
            </a:pPr>
            <a:r>
              <a:rPr lang="en-US" sz="1600" dirty="0"/>
              <a:t>Disk Blocks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57084"/>
                                        </p:tgtEl>
                                        <p:attrNameLst>
                                          <p:attrName>style.visibility</p:attrName>
                                        </p:attrNameLst>
                                      </p:cBhvr>
                                      <p:to>
                                        <p:strVal val="visible"/>
                                      </p:to>
                                    </p:set>
                                    <p:animEffect transition="in" filter="wipe(up)">
                                      <p:cBhvr>
                                        <p:cTn id="7" dur="500"/>
                                        <p:tgtEl>
                                          <p:spTgt spid="25708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57098">
                                            <p:txEl>
                                              <p:pRg st="8" end="8"/>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57098">
                                            <p:txEl>
                                              <p:pRg st="9" end="9"/>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5709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98" grpId="0" build="p"/>
      <p:bldP spid="25708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6"/>
          <p:cNvSpPr>
            <a:spLocks noGrp="1" noChangeArrowheads="1"/>
          </p:cNvSpPr>
          <p:nvPr>
            <p:ph type="title"/>
          </p:nvPr>
        </p:nvSpPr>
        <p:spPr/>
        <p:txBody>
          <a:bodyPr/>
          <a:lstStyle/>
          <a:p>
            <a:pPr eaLnBrk="1" hangingPunct="1"/>
            <a:r>
              <a:rPr lang="en-US" dirty="0" smtClean="0"/>
              <a:t>Snapshot and WAFL</a:t>
            </a:r>
          </a:p>
        </p:txBody>
      </p:sp>
      <p:sp>
        <p:nvSpPr>
          <p:cNvPr id="11268" name="Rectangle 7"/>
          <p:cNvSpPr>
            <a:spLocks noGrp="1" noChangeArrowheads="1"/>
          </p:cNvSpPr>
          <p:nvPr>
            <p:ph type="body" idx="1"/>
          </p:nvPr>
        </p:nvSpPr>
        <p:spPr/>
        <p:txBody>
          <a:bodyPr/>
          <a:lstStyle/>
          <a:p>
            <a:pPr eaLnBrk="1" hangingPunct="1"/>
            <a:r>
              <a:rPr lang="en-US" dirty="0" smtClean="0"/>
              <a:t>Snapshot technology is a core feature of the storage system’s WAFL (Write Anywhere File Layout) file system</a:t>
            </a:r>
          </a:p>
          <a:p>
            <a:pPr eaLnBrk="1" hangingPunct="1"/>
            <a:r>
              <a:rPr lang="en-US" dirty="0" smtClean="0"/>
              <a:t>Every file in WAFL has at least one inode that organizes its data</a:t>
            </a:r>
          </a:p>
          <a:p>
            <a:pPr eaLnBrk="1" hangingPunct="1"/>
            <a:r>
              <a:rPr lang="en-US" dirty="0" smtClean="0"/>
              <a:t>Each volume can contain up to 255 Snapshot copies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4"/>
          <p:cNvSpPr>
            <a:spLocks noGrp="1" noChangeArrowheads="1"/>
          </p:cNvSpPr>
          <p:nvPr>
            <p:ph type="title"/>
          </p:nvPr>
        </p:nvSpPr>
        <p:spPr/>
        <p:txBody>
          <a:bodyPr/>
          <a:lstStyle/>
          <a:p>
            <a:pPr eaLnBrk="1" hangingPunct="1"/>
            <a:r>
              <a:rPr lang="en-US" dirty="0" smtClean="0"/>
              <a:t>Inodes</a:t>
            </a:r>
          </a:p>
        </p:txBody>
      </p:sp>
      <p:sp>
        <p:nvSpPr>
          <p:cNvPr id="12292" name="Rectangle 5"/>
          <p:cNvSpPr>
            <a:spLocks noGrp="1" noChangeArrowheads="1"/>
          </p:cNvSpPr>
          <p:nvPr>
            <p:ph type="body" idx="1"/>
          </p:nvPr>
        </p:nvSpPr>
        <p:spPr>
          <a:xfrm>
            <a:off x="990599" y="1123950"/>
            <a:ext cx="8153401" cy="5353050"/>
          </a:xfrm>
        </p:spPr>
        <p:txBody>
          <a:bodyPr/>
          <a:lstStyle/>
          <a:p>
            <a:pPr eaLnBrk="1" hangingPunct="1">
              <a:lnSpc>
                <a:spcPct val="90000"/>
              </a:lnSpc>
              <a:spcBef>
                <a:spcPct val="0"/>
              </a:spcBef>
            </a:pPr>
            <a:r>
              <a:rPr lang="en-US" dirty="0" smtClean="0"/>
              <a:t>An inode is a data structure that is used to represent file system objects such as files and directories</a:t>
            </a:r>
          </a:p>
          <a:p>
            <a:pPr eaLnBrk="1" hangingPunct="1">
              <a:lnSpc>
                <a:spcPct val="90000"/>
              </a:lnSpc>
            </a:pPr>
            <a:r>
              <a:rPr lang="en-US" dirty="0" smtClean="0"/>
              <a:t>An inode is 192 bytes that describe a file’s attributes and includes the following:</a:t>
            </a:r>
          </a:p>
          <a:p>
            <a:pPr lvl="1" eaLnBrk="1" hangingPunct="1">
              <a:lnSpc>
                <a:spcPct val="90000"/>
              </a:lnSpc>
            </a:pPr>
            <a:r>
              <a:rPr lang="en-US" dirty="0" smtClean="0"/>
              <a:t>Type of file (regular file, directory, link, and so on)</a:t>
            </a:r>
          </a:p>
          <a:p>
            <a:pPr lvl="1" eaLnBrk="1" hangingPunct="1">
              <a:lnSpc>
                <a:spcPct val="90000"/>
              </a:lnSpc>
            </a:pPr>
            <a:r>
              <a:rPr lang="en-US" dirty="0" smtClean="0"/>
              <a:t>Size</a:t>
            </a:r>
          </a:p>
          <a:p>
            <a:pPr lvl="1" eaLnBrk="1" hangingPunct="1">
              <a:lnSpc>
                <a:spcPct val="90000"/>
              </a:lnSpc>
            </a:pPr>
            <a:r>
              <a:rPr lang="en-US" dirty="0" smtClean="0"/>
              <a:t>Owner, group, permissions</a:t>
            </a:r>
          </a:p>
          <a:p>
            <a:pPr lvl="1" eaLnBrk="1" hangingPunct="1">
              <a:lnSpc>
                <a:spcPct val="90000"/>
              </a:lnSpc>
            </a:pPr>
            <a:r>
              <a:rPr lang="en-US" dirty="0" smtClean="0"/>
              <a:t>Pointer to xinode (ACLs)</a:t>
            </a:r>
          </a:p>
          <a:p>
            <a:pPr lvl="1" eaLnBrk="1" hangingPunct="1">
              <a:lnSpc>
                <a:spcPct val="90000"/>
              </a:lnSpc>
            </a:pPr>
            <a:r>
              <a:rPr lang="en-US" dirty="0" smtClean="0"/>
              <a:t>Complete file data if the file is 64 bytes or less</a:t>
            </a:r>
          </a:p>
          <a:p>
            <a:pPr lvl="1" eaLnBrk="1" hangingPunct="1">
              <a:lnSpc>
                <a:spcPct val="90000"/>
              </a:lnSpc>
            </a:pPr>
            <a:r>
              <a:rPr lang="en-US" dirty="0" smtClean="0"/>
              <a:t>Pointers to data blocks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8"/>
          <p:cNvSpPr>
            <a:spLocks noGrp="1" noChangeArrowheads="1"/>
          </p:cNvSpPr>
          <p:nvPr>
            <p:ph type="title"/>
          </p:nvPr>
        </p:nvSpPr>
        <p:spPr/>
        <p:txBody>
          <a:bodyPr/>
          <a:lstStyle/>
          <a:p>
            <a:pPr eaLnBrk="1" hangingPunct="1"/>
            <a:r>
              <a:rPr lang="en-US" dirty="0" smtClean="0"/>
              <a:t>Snapshot Copies and Inodes</a:t>
            </a:r>
          </a:p>
        </p:txBody>
      </p:sp>
      <p:sp>
        <p:nvSpPr>
          <p:cNvPr id="13316" name="Rectangle 9"/>
          <p:cNvSpPr>
            <a:spLocks noGrp="1" noChangeArrowheads="1"/>
          </p:cNvSpPr>
          <p:nvPr>
            <p:ph type="body" idx="1"/>
          </p:nvPr>
        </p:nvSpPr>
        <p:spPr/>
        <p:txBody>
          <a:bodyPr/>
          <a:lstStyle/>
          <a:p>
            <a:pPr eaLnBrk="1" hangingPunct="1"/>
            <a:r>
              <a:rPr lang="en-US" dirty="0" smtClean="0"/>
              <a:t>Snapshot copies are a copy of the root inode of a volume</a:t>
            </a:r>
          </a:p>
          <a:p>
            <a:pPr eaLnBrk="1" hangingPunct="1"/>
            <a:r>
              <a:rPr lang="en-US" dirty="0" smtClean="0"/>
              <a:t>The inodes of a Snapshot copy are read-only </a:t>
            </a:r>
          </a:p>
          <a:p>
            <a:pPr eaLnBrk="1" hangingPunct="1"/>
            <a:r>
              <a:rPr lang="en-US" dirty="0" smtClean="0"/>
              <a:t>When the Snapshot inode is created:</a:t>
            </a:r>
          </a:p>
          <a:p>
            <a:pPr lvl="1" eaLnBrk="1" hangingPunct="1"/>
            <a:r>
              <a:rPr lang="en-US" dirty="0" smtClean="0"/>
              <a:t>It points to exactly the same disk blocks as the root inode</a:t>
            </a:r>
          </a:p>
          <a:p>
            <a:pPr lvl="1" eaLnBrk="1" hangingPunct="1"/>
            <a:r>
              <a:rPr lang="en-US" dirty="0" smtClean="0"/>
              <a:t>Brand new Snapshot copies consume only the space for the inode itself</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title"/>
          </p:nvPr>
        </p:nvSpPr>
        <p:spPr/>
        <p:txBody>
          <a:bodyPr/>
          <a:lstStyle/>
          <a:p>
            <a:pPr eaLnBrk="1" hangingPunct="1"/>
            <a:r>
              <a:rPr lang="en-US" dirty="0" smtClean="0"/>
              <a:t>Managing Inodes</a:t>
            </a:r>
          </a:p>
        </p:txBody>
      </p:sp>
      <p:sp>
        <p:nvSpPr>
          <p:cNvPr id="14340" name="Rectangle 5"/>
          <p:cNvSpPr>
            <a:spLocks noGrp="1" noChangeArrowheads="1"/>
          </p:cNvSpPr>
          <p:nvPr>
            <p:ph type="body" idx="1"/>
          </p:nvPr>
        </p:nvSpPr>
        <p:spPr/>
        <p:txBody>
          <a:bodyPr/>
          <a:lstStyle/>
          <a:p>
            <a:pPr eaLnBrk="1" hangingPunct="1"/>
            <a:r>
              <a:rPr lang="en-US" dirty="0" smtClean="0"/>
              <a:t>To verify the amount of inodes:</a:t>
            </a:r>
          </a:p>
          <a:p>
            <a:pPr lvl="1" eaLnBrk="1" hangingPunct="1">
              <a:buFont typeface="Arial" pitchFamily="34" charset="0"/>
              <a:buNone/>
            </a:pPr>
            <a:r>
              <a:rPr lang="en-US" dirty="0" smtClean="0">
                <a:latin typeface="Courier New" pitchFamily="49" charset="0"/>
              </a:rPr>
              <a:t>df -i</a:t>
            </a:r>
          </a:p>
          <a:p>
            <a:pPr eaLnBrk="1" hangingPunct="1"/>
            <a:r>
              <a:rPr lang="en-US" dirty="0" smtClean="0"/>
              <a:t>To increase the maximum:</a:t>
            </a:r>
          </a:p>
          <a:p>
            <a:pPr lvl="1" eaLnBrk="1" hangingPunct="1">
              <a:buFont typeface="Arial" pitchFamily="34" charset="0"/>
              <a:buNone/>
            </a:pPr>
            <a:r>
              <a:rPr lang="en-US" dirty="0" smtClean="0">
                <a:latin typeface="Courier New" pitchFamily="49" charset="0"/>
              </a:rPr>
              <a:t>maxfiles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Creating Snapshot Copies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2"/>
          <p:cNvSpPr>
            <a:spLocks noGrp="1" noChangeArrowheads="1"/>
          </p:cNvSpPr>
          <p:nvPr>
            <p:ph type="title"/>
          </p:nvPr>
        </p:nvSpPr>
        <p:spPr/>
        <p:txBody>
          <a:bodyPr/>
          <a:lstStyle/>
          <a:p>
            <a:pPr eaLnBrk="1" hangingPunct="1"/>
            <a:r>
              <a:rPr lang="en-US" dirty="0" smtClean="0"/>
              <a:t>Taking a Snapshot Copy</a:t>
            </a:r>
          </a:p>
        </p:txBody>
      </p:sp>
      <p:sp>
        <p:nvSpPr>
          <p:cNvPr id="16388" name="Rectangle 13"/>
          <p:cNvSpPr>
            <a:spLocks noGrp="1" noChangeArrowheads="1"/>
          </p:cNvSpPr>
          <p:nvPr>
            <p:ph type="body" idx="1"/>
          </p:nvPr>
        </p:nvSpPr>
        <p:spPr/>
        <p:txBody>
          <a:bodyPr/>
          <a:lstStyle/>
          <a:p>
            <a:pPr eaLnBrk="1" hangingPunct="1"/>
            <a:r>
              <a:rPr lang="en-US" sz="2400" dirty="0" smtClean="0"/>
              <a:t>Administrators can take Snapshot copies of:</a:t>
            </a:r>
          </a:p>
          <a:p>
            <a:pPr lvl="1" eaLnBrk="1" hangingPunct="1"/>
            <a:r>
              <a:rPr lang="en-US" sz="2200" dirty="0" smtClean="0"/>
              <a:t>Aggregates</a:t>
            </a:r>
          </a:p>
          <a:p>
            <a:pPr lvl="2" eaLnBrk="1" hangingPunct="1"/>
            <a:r>
              <a:rPr lang="en-US" sz="2000" dirty="0" smtClean="0"/>
              <a:t>Aggregate default for Snapshot reserve is 5% of aggregate</a:t>
            </a:r>
          </a:p>
          <a:p>
            <a:pPr lvl="2" eaLnBrk="1" hangingPunct="1"/>
            <a:r>
              <a:rPr lang="en-US" sz="2000" dirty="0" smtClean="0"/>
              <a:t>Restoring an aggregate Snapshot copy restores all volumes within that aggregate </a:t>
            </a:r>
          </a:p>
          <a:p>
            <a:pPr lvl="1" eaLnBrk="1" hangingPunct="1"/>
            <a:r>
              <a:rPr lang="en-US" sz="2200" dirty="0" smtClean="0"/>
              <a:t>Volumes</a:t>
            </a:r>
          </a:p>
          <a:p>
            <a:pPr lvl="2" eaLnBrk="1" hangingPunct="1"/>
            <a:r>
              <a:rPr lang="en-US" sz="2000" dirty="0" smtClean="0"/>
              <a:t>Volume default for Snapshot reserve is 20% of volume</a:t>
            </a:r>
          </a:p>
          <a:p>
            <a:pPr lvl="2" eaLnBrk="1" hangingPunct="1"/>
            <a:r>
              <a:rPr lang="en-US" sz="2000" dirty="0" smtClean="0"/>
              <a:t>Administrators can restore the entire volume or one or more files</a:t>
            </a:r>
          </a:p>
          <a:p>
            <a:pPr eaLnBrk="1" hangingPunct="1"/>
            <a:r>
              <a:rPr lang="en-US" sz="2400" dirty="0" smtClean="0"/>
              <a:t>To change the amount of Snapshot reserve:</a:t>
            </a:r>
            <a:br>
              <a:rPr lang="en-US" sz="2400" dirty="0" smtClean="0"/>
            </a:br>
            <a:r>
              <a:rPr lang="en-US" sz="2000" dirty="0" smtClean="0">
                <a:latin typeface="Courier New" pitchFamily="49" charset="0"/>
              </a:rPr>
              <a:t>snap reserve [ -A | -V ] [</a:t>
            </a:r>
            <a:r>
              <a:rPr lang="en-US" sz="2000" i="1" dirty="0" smtClean="0">
                <a:latin typeface="Courier New" pitchFamily="49" charset="0"/>
              </a:rPr>
              <a:t>volume_name</a:t>
            </a:r>
            <a:r>
              <a:rPr lang="en-US" sz="2000" dirty="0" smtClean="0">
                <a:latin typeface="Courier New" pitchFamily="49" charset="0"/>
              </a:rPr>
              <a:t>] [</a:t>
            </a:r>
            <a:r>
              <a:rPr lang="en-US" sz="2000" i="1" dirty="0" smtClean="0">
                <a:latin typeface="Courier New" pitchFamily="49" charset="0"/>
              </a:rPr>
              <a:t>percent</a:t>
            </a:r>
            <a:r>
              <a:rPr lang="en-US" sz="2000" dirty="0" smtClean="0">
                <a:latin typeface="Courier New" pitchFamily="49" charset="0"/>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3"/>
          <p:cNvSpPr>
            <a:spLocks noGrp="1" noChangeArrowheads="1"/>
          </p:cNvSpPr>
          <p:nvPr>
            <p:ph type="title"/>
          </p:nvPr>
        </p:nvSpPr>
        <p:spPr/>
        <p:txBody>
          <a:bodyPr/>
          <a:lstStyle/>
          <a:p>
            <a:r>
              <a:rPr lang="en-US" smtClean="0"/>
              <a:t>Snapshot Reserve</a:t>
            </a:r>
            <a:endParaRPr lang="en-US" dirty="0" smtClean="0"/>
          </a:p>
        </p:txBody>
      </p:sp>
      <p:sp>
        <p:nvSpPr>
          <p:cNvPr id="17412" name="Rectangle 24"/>
          <p:cNvSpPr>
            <a:spLocks noGrp="1" noChangeArrowheads="1"/>
          </p:cNvSpPr>
          <p:nvPr>
            <p:ph type="body" sz="half" idx="1"/>
          </p:nvPr>
        </p:nvSpPr>
        <p:spPr>
          <a:xfrm>
            <a:off x="990600" y="1123950"/>
            <a:ext cx="5549348" cy="5353050"/>
          </a:xfrm>
        </p:spPr>
        <p:txBody>
          <a:bodyPr/>
          <a:lstStyle/>
          <a:p>
            <a:r>
              <a:rPr lang="en-US" sz="2000" dirty="0" smtClean="0"/>
              <a:t>Aggregates</a:t>
            </a:r>
          </a:p>
          <a:p>
            <a:pPr lvl="1"/>
            <a:r>
              <a:rPr lang="en-US" sz="2000" dirty="0" smtClean="0"/>
              <a:t>Each aggregate has 5% allocated for Snapshot reserve </a:t>
            </a:r>
          </a:p>
          <a:p>
            <a:r>
              <a:rPr lang="en-US" sz="2000" dirty="0" smtClean="0"/>
              <a:t>Flexible volumes</a:t>
            </a:r>
          </a:p>
          <a:p>
            <a:pPr lvl="1"/>
            <a:r>
              <a:rPr lang="en-US" sz="2000" dirty="0" smtClean="0"/>
              <a:t>Each volume has 20% allocated for Snapshot reserve by default; the remainder is used for client data</a:t>
            </a:r>
          </a:p>
          <a:p>
            <a:pPr lvl="1"/>
            <a:r>
              <a:rPr lang="en-US" sz="2000" dirty="0" smtClean="0"/>
              <a:t>For volumes used in a SAN configuration, NetApp recommends 0% reserve</a:t>
            </a:r>
          </a:p>
          <a:p>
            <a:r>
              <a:rPr lang="en-US" sz="2000" dirty="0" smtClean="0"/>
              <a:t>Snapshot reserve</a:t>
            </a:r>
          </a:p>
          <a:p>
            <a:pPr lvl="1"/>
            <a:r>
              <a:rPr lang="en-US" sz="2000" dirty="0" smtClean="0"/>
              <a:t>The amount of space allocated for Snapshot reserve is adjustable; to use this space for data (which is not recommended) you must manually override the allocation used for Snapshot copies</a:t>
            </a:r>
            <a:endParaRPr lang="en-US" dirty="0" smtClean="0"/>
          </a:p>
        </p:txBody>
      </p:sp>
      <p:grpSp>
        <p:nvGrpSpPr>
          <p:cNvPr id="18" name="Group 17"/>
          <p:cNvGrpSpPr/>
          <p:nvPr/>
        </p:nvGrpSpPr>
        <p:grpSpPr>
          <a:xfrm>
            <a:off x="6742866" y="1543749"/>
            <a:ext cx="2047875" cy="3892550"/>
            <a:chOff x="6305550" y="1543749"/>
            <a:chExt cx="2047875" cy="3892550"/>
          </a:xfrm>
        </p:grpSpPr>
        <p:sp>
          <p:nvSpPr>
            <p:cNvPr id="17416" name="AutoShape 30"/>
            <p:cNvSpPr>
              <a:spLocks noChangeAspect="1" noChangeArrowheads="1"/>
            </p:cNvSpPr>
            <p:nvPr/>
          </p:nvSpPr>
          <p:spPr bwMode="auto">
            <a:xfrm>
              <a:off x="6332538" y="1543749"/>
              <a:ext cx="1939925" cy="3795712"/>
            </a:xfrm>
            <a:prstGeom prst="can">
              <a:avLst>
                <a:gd name="adj" fmla="val 7663"/>
              </a:avLst>
            </a:prstGeom>
            <a:solidFill>
              <a:schemeClr val="bg2"/>
            </a:solidFill>
            <a:ln w="12700">
              <a:solidFill>
                <a:schemeClr val="bg1"/>
              </a:solidFill>
              <a:round/>
              <a:headEnd/>
              <a:tailEnd/>
            </a:ln>
          </p:spPr>
          <p:txBody>
            <a:bodyPr wrap="none" anchor="ctr"/>
            <a:lstStyle/>
            <a:p>
              <a:endParaRPr lang="en-US" dirty="0"/>
            </a:p>
          </p:txBody>
        </p:sp>
        <p:sp>
          <p:nvSpPr>
            <p:cNvPr id="17417" name="Text Box 31"/>
            <p:cNvSpPr txBox="1">
              <a:spLocks noChangeArrowheads="1"/>
            </p:cNvSpPr>
            <p:nvPr/>
          </p:nvSpPr>
          <p:spPr bwMode="auto">
            <a:xfrm>
              <a:off x="6617859" y="1808861"/>
              <a:ext cx="1369286" cy="276999"/>
            </a:xfrm>
            <a:prstGeom prst="rect">
              <a:avLst/>
            </a:prstGeom>
            <a:noFill/>
            <a:ln w="12700" algn="ctr">
              <a:noFill/>
              <a:miter lim="800000"/>
              <a:headEnd/>
              <a:tailEnd/>
            </a:ln>
          </p:spPr>
          <p:txBody>
            <a:bodyPr wrap="none">
              <a:spAutoFit/>
            </a:bodyPr>
            <a:lstStyle/>
            <a:p>
              <a:pPr>
                <a:buClrTx/>
                <a:buFontTx/>
                <a:buNone/>
              </a:pPr>
              <a:r>
                <a:rPr lang="en-US" sz="1200" dirty="0" smtClean="0">
                  <a:solidFill>
                    <a:schemeClr val="bg1"/>
                  </a:solidFill>
                </a:rPr>
                <a:t>Aggregate </a:t>
              </a:r>
              <a:r>
                <a:rPr lang="en-US" sz="1200" dirty="0">
                  <a:solidFill>
                    <a:schemeClr val="bg1"/>
                  </a:solidFill>
                </a:rPr>
                <a:t>Space</a:t>
              </a:r>
            </a:p>
          </p:txBody>
        </p:sp>
        <p:sp>
          <p:nvSpPr>
            <p:cNvPr id="17419" name="AutoShape 42"/>
            <p:cNvSpPr>
              <a:spLocks noChangeAspect="1" noChangeArrowheads="1"/>
            </p:cNvSpPr>
            <p:nvPr/>
          </p:nvSpPr>
          <p:spPr bwMode="auto">
            <a:xfrm>
              <a:off x="6334125" y="5134674"/>
              <a:ext cx="1939925" cy="279400"/>
            </a:xfrm>
            <a:prstGeom prst="can">
              <a:avLst>
                <a:gd name="adj" fmla="val 35616"/>
              </a:avLst>
            </a:prstGeom>
            <a:solidFill>
              <a:schemeClr val="accent1"/>
            </a:solidFill>
            <a:ln w="12700">
              <a:solidFill>
                <a:schemeClr val="tx1"/>
              </a:solidFill>
              <a:round/>
              <a:headEnd/>
              <a:tailEnd/>
            </a:ln>
          </p:spPr>
          <p:txBody>
            <a:bodyPr wrap="none" anchor="ctr"/>
            <a:lstStyle/>
            <a:p>
              <a:endParaRPr lang="en-US" dirty="0"/>
            </a:p>
          </p:txBody>
        </p:sp>
        <p:sp>
          <p:nvSpPr>
            <p:cNvPr id="17420" name="Text Box 43"/>
            <p:cNvSpPr txBox="1">
              <a:spLocks noChangeArrowheads="1"/>
            </p:cNvSpPr>
            <p:nvPr/>
          </p:nvSpPr>
          <p:spPr bwMode="auto">
            <a:xfrm>
              <a:off x="6305550" y="5191824"/>
              <a:ext cx="2047875" cy="244475"/>
            </a:xfrm>
            <a:prstGeom prst="rect">
              <a:avLst/>
            </a:prstGeom>
            <a:noFill/>
            <a:ln w="12700" algn="ctr">
              <a:noFill/>
              <a:miter lim="800000"/>
              <a:headEnd/>
              <a:tailEnd/>
            </a:ln>
          </p:spPr>
          <p:txBody>
            <a:bodyPr>
              <a:spAutoFit/>
            </a:bodyPr>
            <a:lstStyle/>
            <a:p>
              <a:pPr algn="ctr">
                <a:buClrTx/>
                <a:buFontTx/>
                <a:buNone/>
              </a:pPr>
              <a:r>
                <a:rPr lang="en-US" sz="1000" dirty="0"/>
                <a:t>Snap Reserve 5%</a:t>
              </a:r>
            </a:p>
          </p:txBody>
        </p:sp>
        <p:sp>
          <p:nvSpPr>
            <p:cNvPr id="17421" name="AutoShape 45"/>
            <p:cNvSpPr>
              <a:spLocks noChangeArrowheads="1"/>
            </p:cNvSpPr>
            <p:nvPr/>
          </p:nvSpPr>
          <p:spPr bwMode="auto">
            <a:xfrm>
              <a:off x="6427788" y="2356549"/>
              <a:ext cx="1128712" cy="1149350"/>
            </a:xfrm>
            <a:prstGeom prst="can">
              <a:avLst>
                <a:gd name="adj" fmla="val 12941"/>
              </a:avLst>
            </a:prstGeom>
            <a:solidFill>
              <a:srgbClr val="58A618"/>
            </a:solidFill>
            <a:ln w="12700">
              <a:solidFill>
                <a:schemeClr val="tx1"/>
              </a:solidFill>
              <a:round/>
              <a:headEnd/>
              <a:tailEnd/>
            </a:ln>
          </p:spPr>
          <p:txBody>
            <a:bodyPr wrap="none" anchor="ctr"/>
            <a:lstStyle/>
            <a:p>
              <a:endParaRPr lang="en-US" dirty="0"/>
            </a:p>
          </p:txBody>
        </p:sp>
        <p:sp>
          <p:nvSpPr>
            <p:cNvPr id="17422" name="Text Box 46"/>
            <p:cNvSpPr txBox="1">
              <a:spLocks noChangeArrowheads="1"/>
            </p:cNvSpPr>
            <p:nvPr/>
          </p:nvSpPr>
          <p:spPr bwMode="auto">
            <a:xfrm>
              <a:off x="6556375" y="2694686"/>
              <a:ext cx="885825" cy="457200"/>
            </a:xfrm>
            <a:prstGeom prst="rect">
              <a:avLst/>
            </a:prstGeom>
            <a:noFill/>
            <a:ln w="12700" algn="ctr">
              <a:noFill/>
              <a:miter lim="800000"/>
              <a:headEnd/>
              <a:tailEnd/>
            </a:ln>
          </p:spPr>
          <p:txBody>
            <a:bodyPr wrap="none">
              <a:spAutoFit/>
            </a:bodyPr>
            <a:lstStyle/>
            <a:p>
              <a:pPr>
                <a:buClrTx/>
                <a:buFontTx/>
                <a:buNone/>
              </a:pPr>
              <a:r>
                <a:rPr lang="en-US" sz="1200" dirty="0"/>
                <a:t>Active File</a:t>
              </a:r>
              <a:br>
                <a:rPr lang="en-US" sz="1200" dirty="0"/>
              </a:br>
              <a:r>
                <a:rPr lang="en-US" sz="1200" dirty="0"/>
                <a:t>System</a:t>
              </a:r>
            </a:p>
          </p:txBody>
        </p:sp>
        <p:sp>
          <p:nvSpPr>
            <p:cNvPr id="17423" name="AutoShape 49"/>
            <p:cNvSpPr>
              <a:spLocks noChangeArrowheads="1"/>
            </p:cNvSpPr>
            <p:nvPr/>
          </p:nvSpPr>
          <p:spPr bwMode="auto">
            <a:xfrm>
              <a:off x="6429375" y="3204274"/>
              <a:ext cx="1127125" cy="298450"/>
            </a:xfrm>
            <a:prstGeom prst="can">
              <a:avLst>
                <a:gd name="adj" fmla="val 31384"/>
              </a:avLst>
            </a:prstGeom>
            <a:solidFill>
              <a:schemeClr val="accent1"/>
            </a:solidFill>
            <a:ln w="12700">
              <a:solidFill>
                <a:schemeClr val="tx1"/>
              </a:solidFill>
              <a:round/>
              <a:headEnd/>
              <a:tailEnd/>
            </a:ln>
          </p:spPr>
          <p:txBody>
            <a:bodyPr wrap="none" anchor="ctr"/>
            <a:lstStyle/>
            <a:p>
              <a:endParaRPr lang="en-US" dirty="0"/>
            </a:p>
          </p:txBody>
        </p:sp>
        <p:sp>
          <p:nvSpPr>
            <p:cNvPr id="17424" name="Text Box 50"/>
            <p:cNvSpPr txBox="1">
              <a:spLocks noChangeArrowheads="1"/>
            </p:cNvSpPr>
            <p:nvPr/>
          </p:nvSpPr>
          <p:spPr bwMode="auto">
            <a:xfrm>
              <a:off x="6465888" y="3256661"/>
              <a:ext cx="1062037" cy="274638"/>
            </a:xfrm>
            <a:prstGeom prst="rect">
              <a:avLst/>
            </a:prstGeom>
            <a:noFill/>
            <a:ln w="12700" algn="ctr">
              <a:noFill/>
              <a:miter lim="800000"/>
              <a:headEnd/>
              <a:tailEnd/>
            </a:ln>
          </p:spPr>
          <p:txBody>
            <a:bodyPr wrap="none">
              <a:spAutoFit/>
            </a:bodyPr>
            <a:lstStyle/>
            <a:p>
              <a:pPr>
                <a:buClrTx/>
                <a:buFontTx/>
                <a:buNone/>
              </a:pPr>
              <a:r>
                <a:rPr lang="en-US" sz="1200" dirty="0"/>
                <a:t>snap reserve</a:t>
              </a:r>
            </a:p>
          </p:txBody>
        </p:sp>
        <p:grpSp>
          <p:nvGrpSpPr>
            <p:cNvPr id="2" name="Group 51"/>
            <p:cNvGrpSpPr>
              <a:grpSpLocks/>
            </p:cNvGrpSpPr>
            <p:nvPr/>
          </p:nvGrpSpPr>
          <p:grpSpPr bwMode="auto">
            <a:xfrm>
              <a:off x="7600950" y="3224911"/>
              <a:ext cx="587375" cy="274638"/>
              <a:chOff x="3950" y="2356"/>
              <a:chExt cx="370" cy="173"/>
            </a:xfrm>
          </p:grpSpPr>
          <p:sp>
            <p:nvSpPr>
              <p:cNvPr id="17429" name="Text Box 52"/>
              <p:cNvSpPr txBox="1">
                <a:spLocks noChangeArrowheads="1"/>
              </p:cNvSpPr>
              <p:nvPr/>
            </p:nvSpPr>
            <p:spPr bwMode="auto">
              <a:xfrm flipH="1">
                <a:off x="4013" y="2356"/>
                <a:ext cx="307" cy="173"/>
              </a:xfrm>
              <a:prstGeom prst="rect">
                <a:avLst/>
              </a:prstGeom>
              <a:noFill/>
              <a:ln w="12700">
                <a:noFill/>
                <a:miter lim="800000"/>
                <a:headEnd/>
                <a:tailEnd/>
              </a:ln>
            </p:spPr>
            <p:txBody>
              <a:bodyPr wrap="none">
                <a:spAutoFit/>
              </a:bodyPr>
              <a:lstStyle/>
              <a:p>
                <a:pPr algn="r">
                  <a:buClrTx/>
                  <a:buFontTx/>
                  <a:buNone/>
                </a:pPr>
                <a:r>
                  <a:rPr lang="en-US" sz="1200" dirty="0">
                    <a:solidFill>
                      <a:schemeClr val="bg1"/>
                    </a:solidFill>
                  </a:rPr>
                  <a:t>20%</a:t>
                </a:r>
              </a:p>
            </p:txBody>
          </p:sp>
          <p:sp>
            <p:nvSpPr>
              <p:cNvPr id="17430" name="AutoShape 53"/>
              <p:cNvSpPr>
                <a:spLocks/>
              </p:cNvSpPr>
              <p:nvPr/>
            </p:nvSpPr>
            <p:spPr bwMode="auto">
              <a:xfrm flipH="1">
                <a:off x="3950" y="2374"/>
                <a:ext cx="78" cy="139"/>
              </a:xfrm>
              <a:prstGeom prst="leftBrace">
                <a:avLst>
                  <a:gd name="adj1" fmla="val 14850"/>
                  <a:gd name="adj2" fmla="val 50000"/>
                </a:avLst>
              </a:prstGeom>
              <a:noFill/>
              <a:ln w="12700">
                <a:solidFill>
                  <a:schemeClr val="bg1"/>
                </a:solidFill>
                <a:round/>
                <a:headEnd/>
                <a:tailEnd/>
              </a:ln>
            </p:spPr>
            <p:txBody>
              <a:bodyPr wrap="none" anchor="ctr"/>
              <a:lstStyle/>
              <a:p>
                <a:endParaRPr lang="en-US" dirty="0">
                  <a:solidFill>
                    <a:schemeClr val="bg1"/>
                  </a:solidFill>
                </a:endParaRPr>
              </a:p>
            </p:txBody>
          </p:sp>
        </p:grpSp>
        <p:grpSp>
          <p:nvGrpSpPr>
            <p:cNvPr id="3" name="Group 54"/>
            <p:cNvGrpSpPr>
              <a:grpSpLocks/>
            </p:cNvGrpSpPr>
            <p:nvPr/>
          </p:nvGrpSpPr>
          <p:grpSpPr bwMode="auto">
            <a:xfrm>
              <a:off x="7600950" y="2431161"/>
              <a:ext cx="587375" cy="811213"/>
              <a:chOff x="3950" y="1856"/>
              <a:chExt cx="370" cy="511"/>
            </a:xfrm>
          </p:grpSpPr>
          <p:sp>
            <p:nvSpPr>
              <p:cNvPr id="17427" name="AutoShape 55"/>
              <p:cNvSpPr>
                <a:spLocks/>
              </p:cNvSpPr>
              <p:nvPr/>
            </p:nvSpPr>
            <p:spPr bwMode="auto">
              <a:xfrm flipH="1">
                <a:off x="3950" y="1856"/>
                <a:ext cx="78" cy="511"/>
              </a:xfrm>
              <a:prstGeom prst="leftBrace">
                <a:avLst>
                  <a:gd name="adj1" fmla="val 54594"/>
                  <a:gd name="adj2" fmla="val 50000"/>
                </a:avLst>
              </a:prstGeom>
              <a:noFill/>
              <a:ln w="12700">
                <a:solidFill>
                  <a:schemeClr val="bg1"/>
                </a:solidFill>
                <a:round/>
                <a:headEnd/>
                <a:tailEnd/>
              </a:ln>
            </p:spPr>
            <p:txBody>
              <a:bodyPr wrap="none" anchor="ctr"/>
              <a:lstStyle/>
              <a:p>
                <a:endParaRPr lang="en-US" dirty="0">
                  <a:solidFill>
                    <a:schemeClr val="bg1"/>
                  </a:solidFill>
                </a:endParaRPr>
              </a:p>
            </p:txBody>
          </p:sp>
          <p:sp>
            <p:nvSpPr>
              <p:cNvPr id="17428" name="Text Box 56"/>
              <p:cNvSpPr txBox="1">
                <a:spLocks noChangeArrowheads="1"/>
              </p:cNvSpPr>
              <p:nvPr/>
            </p:nvSpPr>
            <p:spPr bwMode="auto">
              <a:xfrm flipH="1">
                <a:off x="4013" y="2024"/>
                <a:ext cx="307" cy="173"/>
              </a:xfrm>
              <a:prstGeom prst="rect">
                <a:avLst/>
              </a:prstGeom>
              <a:noFill/>
              <a:ln w="12700">
                <a:noFill/>
                <a:miter lim="800000"/>
                <a:headEnd/>
                <a:tailEnd/>
              </a:ln>
            </p:spPr>
            <p:txBody>
              <a:bodyPr wrap="none">
                <a:spAutoFit/>
              </a:bodyPr>
              <a:lstStyle/>
              <a:p>
                <a:pPr algn="r">
                  <a:buClrTx/>
                  <a:buFontTx/>
                  <a:buNone/>
                </a:pPr>
                <a:r>
                  <a:rPr lang="en-US" sz="1200" dirty="0">
                    <a:solidFill>
                      <a:schemeClr val="bg1"/>
                    </a:solidFill>
                  </a:rPr>
                  <a:t>80%</a:t>
                </a:r>
              </a:p>
            </p:txBody>
          </p:sp>
        </p:gr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4"/>
          <p:cNvSpPr>
            <a:spLocks noGrp="1" noChangeArrowheads="1"/>
          </p:cNvSpPr>
          <p:nvPr>
            <p:ph type="title"/>
          </p:nvPr>
        </p:nvSpPr>
        <p:spPr>
          <a:xfrm>
            <a:off x="990600" y="104775"/>
            <a:ext cx="8153400" cy="914400"/>
          </a:xfrm>
        </p:spPr>
        <p:txBody>
          <a:bodyPr/>
          <a:lstStyle/>
          <a:p>
            <a:pPr eaLnBrk="1" hangingPunct="1"/>
            <a:r>
              <a:rPr lang="en-US" dirty="0" smtClean="0"/>
              <a:t>CLI: Snapshot Creation</a:t>
            </a:r>
          </a:p>
        </p:txBody>
      </p:sp>
      <p:sp>
        <p:nvSpPr>
          <p:cNvPr id="18436" name="Rectangle 5"/>
          <p:cNvSpPr>
            <a:spLocks noGrp="1" noChangeArrowheads="1"/>
          </p:cNvSpPr>
          <p:nvPr>
            <p:ph type="body" idx="1"/>
          </p:nvPr>
        </p:nvSpPr>
        <p:spPr/>
        <p:txBody>
          <a:bodyPr/>
          <a:lstStyle/>
          <a:p>
            <a:pPr eaLnBrk="1" hangingPunct="1">
              <a:lnSpc>
                <a:spcPct val="90000"/>
              </a:lnSpc>
            </a:pPr>
            <a:r>
              <a:rPr lang="en-US" dirty="0" smtClean="0"/>
              <a:t>Snapshot copies can be:</a:t>
            </a:r>
          </a:p>
          <a:p>
            <a:pPr lvl="1" eaLnBrk="1" hangingPunct="1">
              <a:lnSpc>
                <a:spcPct val="90000"/>
              </a:lnSpc>
            </a:pPr>
            <a:r>
              <a:rPr lang="en-US" dirty="0" smtClean="0"/>
              <a:t>Scheduled </a:t>
            </a:r>
          </a:p>
          <a:p>
            <a:pPr lvl="1" eaLnBrk="1" hangingPunct="1">
              <a:lnSpc>
                <a:spcPct val="90000"/>
              </a:lnSpc>
            </a:pPr>
            <a:r>
              <a:rPr lang="en-US" dirty="0" smtClean="0"/>
              <a:t>Manual</a:t>
            </a:r>
          </a:p>
          <a:p>
            <a:pPr eaLnBrk="1" hangingPunct="1">
              <a:lnSpc>
                <a:spcPct val="90000"/>
              </a:lnSpc>
            </a:pPr>
            <a:r>
              <a:rPr lang="en-US" dirty="0" smtClean="0"/>
              <a:t>To manually create Snapshot copies, use either:</a:t>
            </a:r>
            <a:br>
              <a:rPr lang="en-US" dirty="0" smtClean="0"/>
            </a:br>
            <a:r>
              <a:rPr lang="en-US" sz="2000" dirty="0" smtClean="0">
                <a:latin typeface="Courier New" pitchFamily="49" charset="0"/>
                <a:cs typeface="Courier New" pitchFamily="49" charset="0"/>
              </a:rPr>
              <a:t>system&gt; </a:t>
            </a:r>
            <a:r>
              <a:rPr lang="en-US" sz="2000" dirty="0" smtClean="0">
                <a:latin typeface="Courier New" pitchFamily="49" charset="0"/>
              </a:rPr>
              <a:t>snap create [ -A </a:t>
            </a:r>
            <a:r>
              <a:rPr lang="en-US" sz="2000" i="1" dirty="0" err="1" smtClean="0">
                <a:latin typeface="Courier New" pitchFamily="49" charset="0"/>
              </a:rPr>
              <a:t>aggrname</a:t>
            </a:r>
            <a:r>
              <a:rPr lang="en-US" sz="2000" i="1" dirty="0" smtClean="0">
                <a:latin typeface="Courier New" pitchFamily="49" charset="0"/>
              </a:rPr>
              <a:t> </a:t>
            </a:r>
            <a:r>
              <a:rPr lang="en-US" sz="2000" dirty="0" smtClean="0">
                <a:latin typeface="Courier New" pitchFamily="49" charset="0"/>
              </a:rPr>
              <a:t>| -V </a:t>
            </a:r>
            <a:r>
              <a:rPr lang="en-US" sz="2000" i="1" dirty="0" err="1" smtClean="0">
                <a:latin typeface="Courier New" pitchFamily="49" charset="0"/>
              </a:rPr>
              <a:t>volname</a:t>
            </a:r>
            <a:r>
              <a:rPr lang="en-US" sz="2000" dirty="0" smtClean="0">
                <a:latin typeface="Courier New" pitchFamily="49" charset="0"/>
              </a:rPr>
              <a:t>] </a:t>
            </a:r>
            <a:br>
              <a:rPr lang="en-US" sz="2000" dirty="0" smtClean="0">
                <a:latin typeface="Courier New" pitchFamily="49" charset="0"/>
              </a:rPr>
            </a:br>
            <a:r>
              <a:rPr lang="en-US" sz="2000" dirty="0" smtClean="0">
                <a:latin typeface="Courier New" pitchFamily="49" charset="0"/>
              </a:rPr>
              <a:t>                                [</a:t>
            </a:r>
            <a:r>
              <a:rPr lang="en-US" sz="2000" i="1" dirty="0" smtClean="0">
                <a:latin typeface="Courier New" pitchFamily="49" charset="0"/>
              </a:rPr>
              <a:t>snapshotname</a:t>
            </a:r>
            <a:r>
              <a:rPr lang="en-US" sz="2000" dirty="0" smtClean="0">
                <a:latin typeface="Courier New" pitchFamily="49" charset="0"/>
              </a:rPr>
              <a:t>]</a:t>
            </a:r>
          </a:p>
          <a:p>
            <a:pPr eaLnBrk="1" hangingPunct="1">
              <a:lnSpc>
                <a:spcPct val="90000"/>
              </a:lnSpc>
            </a:pPr>
            <a:r>
              <a:rPr lang="en-US" dirty="0" smtClean="0"/>
              <a:t>To rename Snapshot copies:</a:t>
            </a:r>
            <a:br>
              <a:rPr lang="en-US" dirty="0" smtClean="0"/>
            </a:br>
            <a:r>
              <a:rPr lang="en-US" sz="2000" dirty="0" smtClean="0">
                <a:latin typeface="Courier New" pitchFamily="49" charset="0"/>
                <a:cs typeface="Courier New" pitchFamily="49" charset="0"/>
              </a:rPr>
              <a:t>system&gt; </a:t>
            </a:r>
            <a:r>
              <a:rPr lang="en-US" sz="2000" dirty="0" smtClean="0">
                <a:latin typeface="Courier New" pitchFamily="49" charset="0"/>
              </a:rPr>
              <a:t>snap rename [ -A </a:t>
            </a:r>
            <a:r>
              <a:rPr lang="en-US" sz="2000" i="1" dirty="0" err="1" smtClean="0">
                <a:latin typeface="Courier New" pitchFamily="49" charset="0"/>
              </a:rPr>
              <a:t>aggrname</a:t>
            </a:r>
            <a:r>
              <a:rPr lang="en-US" sz="2000" i="1" dirty="0" smtClean="0">
                <a:latin typeface="Courier New" pitchFamily="49" charset="0"/>
              </a:rPr>
              <a:t> </a:t>
            </a:r>
            <a:r>
              <a:rPr lang="en-US" sz="2000" dirty="0" smtClean="0">
                <a:latin typeface="Courier New" pitchFamily="49" charset="0"/>
              </a:rPr>
              <a:t>| -V </a:t>
            </a:r>
            <a:r>
              <a:rPr lang="en-US" sz="2000" i="1" dirty="0" err="1" smtClean="0">
                <a:latin typeface="Courier New" pitchFamily="49" charset="0"/>
              </a:rPr>
              <a:t>volname</a:t>
            </a:r>
            <a:r>
              <a:rPr lang="en-US" sz="2000" dirty="0" smtClean="0">
                <a:latin typeface="Courier New" pitchFamily="49" charset="0"/>
              </a:rPr>
              <a:t>] </a:t>
            </a:r>
            <a:br>
              <a:rPr lang="en-US" sz="2000" dirty="0" smtClean="0">
                <a:latin typeface="Courier New" pitchFamily="49" charset="0"/>
              </a:rPr>
            </a:br>
            <a:r>
              <a:rPr lang="en-US" sz="2000" dirty="0" smtClean="0">
                <a:latin typeface="Courier New" pitchFamily="49" charset="0"/>
              </a:rPr>
              <a:t>                    [</a:t>
            </a:r>
            <a:r>
              <a:rPr lang="en-US" sz="2000" i="1" dirty="0" smtClean="0">
                <a:latin typeface="Courier New" pitchFamily="49" charset="0"/>
              </a:rPr>
              <a:t>oldfilename</a:t>
            </a:r>
            <a:r>
              <a:rPr lang="en-US" sz="2000" dirty="0" smtClean="0">
                <a:latin typeface="Courier New" pitchFamily="49" charset="0"/>
              </a:rPr>
              <a:t>] [</a:t>
            </a:r>
            <a:r>
              <a:rPr lang="en-US" sz="2000" i="1" dirty="0" smtClean="0">
                <a:latin typeface="Courier New" pitchFamily="49" charset="0"/>
              </a:rPr>
              <a:t>newfilename</a:t>
            </a:r>
            <a:r>
              <a:rPr lang="en-US" sz="2000" dirty="0" smtClean="0">
                <a:latin typeface="Courier New" pitchFamily="49" charset="0"/>
              </a:rPr>
              <a:t>]</a:t>
            </a:r>
            <a:endParaRPr lang="en-US" dirty="0" smtClean="0">
              <a:latin typeface="Courier New" pitchFamily="49"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1"/>
          <p:cNvSpPr>
            <a:spLocks noGrp="1"/>
          </p:cNvSpPr>
          <p:nvPr>
            <p:ph type="title"/>
          </p:nvPr>
        </p:nvSpPr>
        <p:spPr/>
        <p:txBody>
          <a:bodyPr/>
          <a:lstStyle/>
          <a:p>
            <a:pPr eaLnBrk="1" hangingPunct="1"/>
            <a:r>
              <a:rPr lang="en-US" dirty="0" smtClean="0"/>
              <a:t>System Manager: Snapshot Copies</a:t>
            </a:r>
          </a:p>
        </p:txBody>
      </p:sp>
      <p:pic>
        <p:nvPicPr>
          <p:cNvPr id="19460"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8075" y="1243013"/>
            <a:ext cx="7259638" cy="5281612"/>
          </a:xfrm>
          <a:prstGeom prst="rect">
            <a:avLst/>
          </a:prstGeom>
          <a:noFill/>
          <a:ln w="9525">
            <a:noFill/>
            <a:miter lim="800000"/>
            <a:headEnd/>
            <a:tailEnd/>
          </a:ln>
        </p:spPr>
      </p:pic>
      <p:sp>
        <p:nvSpPr>
          <p:cNvPr id="19461" name="TextBox 3"/>
          <p:cNvSpPr txBox="1">
            <a:spLocks noChangeArrowheads="1"/>
          </p:cNvSpPr>
          <p:nvPr/>
        </p:nvSpPr>
        <p:spPr bwMode="auto">
          <a:xfrm>
            <a:off x="3260725" y="3101975"/>
            <a:ext cx="3667125" cy="1006475"/>
          </a:xfrm>
          <a:prstGeom prst="rect">
            <a:avLst/>
          </a:prstGeom>
          <a:noFill/>
          <a:ln w="9525">
            <a:noFill/>
            <a:miter lim="800000"/>
            <a:headEnd/>
            <a:tailEnd/>
          </a:ln>
        </p:spPr>
        <p:txBody>
          <a:bodyPr wrap="none">
            <a:spAutoFit/>
          </a:bodyPr>
          <a:lstStyle/>
          <a:p>
            <a:r>
              <a:rPr lang="en-US" dirty="0"/>
              <a:t>Select the </a:t>
            </a:r>
            <a:r>
              <a:rPr lang="en-US" dirty="0" smtClean="0"/>
              <a:t>volume</a:t>
            </a:r>
            <a:r>
              <a:rPr lang="en-US" dirty="0"/>
              <a:t/>
            </a:r>
            <a:br>
              <a:rPr lang="en-US" dirty="0"/>
            </a:br>
            <a:r>
              <a:rPr lang="en-US" dirty="0"/>
              <a:t>and </a:t>
            </a:r>
            <a:r>
              <a:rPr lang="en-US" dirty="0" smtClean="0"/>
              <a:t>Snapshot &gt; Create</a:t>
            </a:r>
            <a:endParaRPr lang="en-US" dirty="0"/>
          </a:p>
          <a:p>
            <a:r>
              <a:rPr lang="en-US" dirty="0"/>
              <a:t>to create a new Snapshot copy</a:t>
            </a:r>
          </a:p>
        </p:txBody>
      </p:sp>
      <p:cxnSp>
        <p:nvCxnSpPr>
          <p:cNvPr id="19462" name="Straight Arrow Connector 4"/>
          <p:cNvCxnSpPr>
            <a:cxnSpLocks noChangeShapeType="1"/>
            <a:stCxn id="19461" idx="0"/>
          </p:cNvCxnSpPr>
          <p:nvPr/>
        </p:nvCxnSpPr>
        <p:spPr bwMode="auto">
          <a:xfrm rot="5400000" flipH="1" flipV="1">
            <a:off x="5048251" y="2165350"/>
            <a:ext cx="982662" cy="890587"/>
          </a:xfrm>
          <a:prstGeom prst="straightConnector1">
            <a:avLst/>
          </a:prstGeom>
          <a:noFill/>
          <a:ln w="28575" algn="ctr">
            <a:solidFill>
              <a:srgbClr val="005BAE"/>
            </a:solidFill>
            <a:round/>
            <a:headEnd/>
            <a:tailEnd type="triangle" w="med" len="med"/>
          </a:ln>
        </p:spPr>
      </p:cxnSp>
      <p:pic>
        <p:nvPicPr>
          <p:cNvPr id="19463" name="Picture 5" descr="sm164.bmp"/>
          <p:cNvPicPr>
            <a:picLocks noChangeAspect="1"/>
          </p:cNvPicPr>
          <p:nvPr/>
        </p:nvPicPr>
        <p:blipFill>
          <a:blip r:embed="rId4" cstate="print"/>
          <a:srcRect/>
          <a:stretch>
            <a:fillRect/>
          </a:stretch>
        </p:blipFill>
        <p:spPr bwMode="auto">
          <a:xfrm>
            <a:off x="4406900" y="4429125"/>
            <a:ext cx="2962275" cy="1285875"/>
          </a:xfrm>
          <a:prstGeom prst="rect">
            <a:avLst/>
          </a:prstGeom>
          <a:noFill/>
          <a:ln w="9525">
            <a:noFill/>
            <a:miter lim="800000"/>
            <a:headEnd/>
            <a:tailEnd/>
          </a:ln>
        </p:spPr>
      </p:pic>
      <p:cxnSp>
        <p:nvCxnSpPr>
          <p:cNvPr id="19464" name="Straight Arrow Connector 6"/>
          <p:cNvCxnSpPr>
            <a:cxnSpLocks noChangeShapeType="1"/>
            <a:stCxn id="19461" idx="2"/>
          </p:cNvCxnSpPr>
          <p:nvPr/>
        </p:nvCxnSpPr>
        <p:spPr bwMode="auto">
          <a:xfrm rot="16200000" flipH="1">
            <a:off x="5040312" y="4162426"/>
            <a:ext cx="735013" cy="627062"/>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p:txBody>
          <a:bodyPr/>
          <a:lstStyle/>
          <a:p>
            <a:pPr eaLnBrk="1" hangingPunct="1"/>
            <a:r>
              <a:rPr lang="en-US" dirty="0" smtClean="0"/>
              <a:t>System Manager: Snapshot Copies (Cont.)</a:t>
            </a:r>
          </a:p>
        </p:txBody>
      </p:sp>
      <p:pic>
        <p:nvPicPr>
          <p:cNvPr id="20484"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8075" y="1216887"/>
            <a:ext cx="7250834" cy="5303837"/>
          </a:xfrm>
          <a:prstGeom prst="rect">
            <a:avLst/>
          </a:prstGeom>
          <a:noFill/>
          <a:ln w="9525">
            <a:noFill/>
            <a:miter lim="800000"/>
            <a:headEnd/>
            <a:tailEnd/>
          </a:ln>
        </p:spPr>
      </p:pic>
      <p:sp>
        <p:nvSpPr>
          <p:cNvPr id="20485" name="TextBox 3"/>
          <p:cNvSpPr txBox="1">
            <a:spLocks noChangeArrowheads="1"/>
          </p:cNvSpPr>
          <p:nvPr/>
        </p:nvSpPr>
        <p:spPr bwMode="auto">
          <a:xfrm>
            <a:off x="3838575" y="3422650"/>
            <a:ext cx="2259013" cy="701675"/>
          </a:xfrm>
          <a:prstGeom prst="rect">
            <a:avLst/>
          </a:prstGeom>
          <a:noFill/>
          <a:ln w="9525">
            <a:noFill/>
            <a:miter lim="800000"/>
            <a:headEnd/>
            <a:tailEnd/>
          </a:ln>
        </p:spPr>
        <p:txBody>
          <a:bodyPr wrap="none">
            <a:spAutoFit/>
          </a:bodyPr>
          <a:lstStyle/>
          <a:p>
            <a:r>
              <a:rPr lang="en-US" dirty="0"/>
              <a:t>The newly created</a:t>
            </a:r>
          </a:p>
          <a:p>
            <a:r>
              <a:rPr lang="en-US" dirty="0"/>
              <a:t>Snapshot copy</a:t>
            </a:r>
          </a:p>
        </p:txBody>
      </p:sp>
      <p:cxnSp>
        <p:nvCxnSpPr>
          <p:cNvPr id="20486" name="Straight Arrow Connector 4"/>
          <p:cNvCxnSpPr>
            <a:cxnSpLocks noChangeShapeType="1"/>
          </p:cNvCxnSpPr>
          <p:nvPr/>
        </p:nvCxnSpPr>
        <p:spPr bwMode="auto">
          <a:xfrm rot="5400000">
            <a:off x="3973100" y="3969862"/>
            <a:ext cx="877888" cy="1095375"/>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8075" y="1243013"/>
            <a:ext cx="7270750" cy="5289550"/>
          </a:xfrm>
          <a:prstGeom prst="rect">
            <a:avLst/>
          </a:prstGeom>
          <a:noFill/>
          <a:ln w="9525">
            <a:noFill/>
            <a:miter lim="800000"/>
            <a:headEnd/>
            <a:tailEnd/>
          </a:ln>
        </p:spPr>
      </p:pic>
      <p:pic>
        <p:nvPicPr>
          <p:cNvPr id="21508" name="Picture 6" descr="sm146.bmp"/>
          <p:cNvPicPr>
            <a:picLocks noChangeAspect="1"/>
          </p:cNvPicPr>
          <p:nvPr/>
        </p:nvPicPr>
        <p:blipFill>
          <a:blip r:embed="rId4" cstate="print"/>
          <a:srcRect/>
          <a:stretch>
            <a:fillRect/>
          </a:stretch>
        </p:blipFill>
        <p:spPr bwMode="auto">
          <a:xfrm>
            <a:off x="1192213" y="2762250"/>
            <a:ext cx="4138612" cy="2946400"/>
          </a:xfrm>
          <a:prstGeom prst="rect">
            <a:avLst/>
          </a:prstGeom>
          <a:noFill/>
          <a:ln w="9525">
            <a:noFill/>
            <a:miter lim="800000"/>
            <a:headEnd/>
            <a:tailEnd/>
          </a:ln>
        </p:spPr>
      </p:pic>
      <p:sp>
        <p:nvSpPr>
          <p:cNvPr id="21509" name="Title 1"/>
          <p:cNvSpPr>
            <a:spLocks noGrp="1"/>
          </p:cNvSpPr>
          <p:nvPr>
            <p:ph type="title"/>
          </p:nvPr>
        </p:nvSpPr>
        <p:spPr/>
        <p:txBody>
          <a:bodyPr/>
          <a:lstStyle/>
          <a:p>
            <a:pPr eaLnBrk="1" hangingPunct="1"/>
            <a:r>
              <a:rPr lang="en-US" dirty="0" smtClean="0"/>
              <a:t>System Manager: LUN Snapshot Creation</a:t>
            </a:r>
          </a:p>
        </p:txBody>
      </p:sp>
      <p:cxnSp>
        <p:nvCxnSpPr>
          <p:cNvPr id="21510" name="Straight Arrow Connector 14"/>
          <p:cNvCxnSpPr>
            <a:cxnSpLocks noChangeShapeType="1"/>
          </p:cNvCxnSpPr>
          <p:nvPr/>
        </p:nvCxnSpPr>
        <p:spPr bwMode="auto">
          <a:xfrm rot="10800000" flipV="1">
            <a:off x="3484563" y="2274888"/>
            <a:ext cx="2092325" cy="788987"/>
          </a:xfrm>
          <a:prstGeom prst="straightConnector1">
            <a:avLst/>
          </a:prstGeom>
          <a:noFill/>
          <a:ln w="28575" algn="ctr">
            <a:solidFill>
              <a:srgbClr val="005BAE"/>
            </a:solidFill>
            <a:round/>
            <a:headEnd/>
            <a:tailEnd type="triangle" w="med" len="med"/>
          </a:ln>
        </p:spPr>
      </p:cxnSp>
      <p:cxnSp>
        <p:nvCxnSpPr>
          <p:cNvPr id="21513" name="Straight Arrow Connector 10"/>
          <p:cNvCxnSpPr>
            <a:cxnSpLocks noChangeShapeType="1"/>
          </p:cNvCxnSpPr>
          <p:nvPr/>
        </p:nvCxnSpPr>
        <p:spPr bwMode="auto">
          <a:xfrm rot="16200000" flipH="1">
            <a:off x="907256" y="3656807"/>
            <a:ext cx="1585913" cy="438150"/>
          </a:xfrm>
          <a:prstGeom prst="straightConnector1">
            <a:avLst/>
          </a:prstGeom>
          <a:noFill/>
          <a:ln w="28575" algn="ctr">
            <a:solidFill>
              <a:srgbClr val="005BAE"/>
            </a:solidFill>
            <a:round/>
            <a:headEnd/>
            <a:tailEnd type="triangle" w="med" len="med"/>
          </a:ln>
        </p:spPr>
      </p:cxnSp>
      <p:pic>
        <p:nvPicPr>
          <p:cNvPr id="1026" name="Picture 2"/>
          <p:cNvPicPr>
            <a:picLocks noChangeAspect="1" noChangeArrowheads="1"/>
          </p:cNvPicPr>
          <p:nvPr/>
        </p:nvPicPr>
        <p:blipFill>
          <a:blip r:embed="rId5" cstate="print"/>
          <a:srcRect/>
          <a:stretch>
            <a:fillRect/>
          </a:stretch>
        </p:blipFill>
        <p:spPr bwMode="auto">
          <a:xfrm>
            <a:off x="1285875" y="4697730"/>
            <a:ext cx="3829050" cy="1028700"/>
          </a:xfrm>
          <a:prstGeom prst="rect">
            <a:avLst/>
          </a:prstGeom>
          <a:noFill/>
          <a:ln w="9525">
            <a:noFill/>
            <a:miter lim="800000"/>
            <a:headEnd/>
            <a:tailEnd/>
          </a:ln>
        </p:spPr>
      </p:pic>
      <p:pic>
        <p:nvPicPr>
          <p:cNvPr id="1027" name="Picture 3"/>
          <p:cNvPicPr>
            <a:picLocks noChangeAspect="1" noChangeArrowheads="1"/>
          </p:cNvPicPr>
          <p:nvPr/>
        </p:nvPicPr>
        <p:blipFill>
          <a:blip r:embed="rId6" cstate="print"/>
          <a:srcRect/>
          <a:stretch>
            <a:fillRect/>
          </a:stretch>
        </p:blipFill>
        <p:spPr bwMode="auto">
          <a:xfrm>
            <a:off x="4450081" y="3185160"/>
            <a:ext cx="4454636" cy="3154680"/>
          </a:xfrm>
          <a:prstGeom prst="rect">
            <a:avLst/>
          </a:prstGeom>
          <a:noFill/>
          <a:ln w="9525">
            <a:noFill/>
            <a:miter lim="800000"/>
            <a:headEnd/>
            <a:tailEnd/>
          </a:ln>
        </p:spPr>
      </p:pic>
      <p:cxnSp>
        <p:nvCxnSpPr>
          <p:cNvPr id="21514" name="Straight Arrow Connector 15"/>
          <p:cNvCxnSpPr>
            <a:cxnSpLocks noChangeShapeType="1"/>
          </p:cNvCxnSpPr>
          <p:nvPr/>
        </p:nvCxnSpPr>
        <p:spPr bwMode="auto">
          <a:xfrm rot="5400000" flipH="1" flipV="1">
            <a:off x="3631406" y="4337845"/>
            <a:ext cx="1584325" cy="728662"/>
          </a:xfrm>
          <a:prstGeom prst="straightConnector1">
            <a:avLst/>
          </a:prstGeom>
          <a:noFill/>
          <a:ln w="28575" algn="ctr">
            <a:solidFill>
              <a:srgbClr val="005BAE"/>
            </a:solidFill>
            <a:round/>
            <a:headEnd/>
            <a:tailEnd type="triangle" w="med" len="med"/>
          </a:ln>
        </p:spPr>
      </p:cxnSp>
      <p:sp>
        <p:nvSpPr>
          <p:cNvPr id="12" name="TextBox 11"/>
          <p:cNvSpPr txBox="1"/>
          <p:nvPr/>
        </p:nvSpPr>
        <p:spPr>
          <a:xfrm>
            <a:off x="1774966" y="3445981"/>
            <a:ext cx="2736647" cy="1015663"/>
          </a:xfrm>
          <a:prstGeom prst="rect">
            <a:avLst/>
          </a:prstGeom>
          <a:noFill/>
        </p:spPr>
        <p:txBody>
          <a:bodyPr wrap="none" rtlCol="0">
            <a:spAutoFit/>
          </a:bodyPr>
          <a:lstStyle/>
          <a:p>
            <a:r>
              <a:rPr lang="en-US" dirty="0" smtClean="0"/>
              <a:t>Ensure that </a:t>
            </a:r>
          </a:p>
          <a:p>
            <a:r>
              <a:rPr lang="en-US" dirty="0" smtClean="0"/>
              <a:t>LUN Snapshot copies </a:t>
            </a:r>
          </a:p>
          <a:p>
            <a:r>
              <a:rPr lang="en-US" dirty="0" smtClean="0"/>
              <a:t>are consistent</a:t>
            </a:r>
            <a:endParaRPr lang="en-US" dirty="0"/>
          </a:p>
        </p:txBody>
      </p:sp>
      <p:sp>
        <p:nvSpPr>
          <p:cNvPr id="11" name="TextBox 10"/>
          <p:cNvSpPr txBox="1"/>
          <p:nvPr/>
        </p:nvSpPr>
        <p:spPr>
          <a:xfrm>
            <a:off x="4976949" y="4271554"/>
            <a:ext cx="3515706" cy="1015663"/>
          </a:xfrm>
          <a:prstGeom prst="rect">
            <a:avLst/>
          </a:prstGeom>
          <a:noFill/>
        </p:spPr>
        <p:txBody>
          <a:bodyPr wrap="none" rtlCol="0">
            <a:spAutoFit/>
          </a:bodyPr>
          <a:lstStyle/>
          <a:p>
            <a:r>
              <a:rPr lang="en-US" dirty="0" smtClean="0"/>
              <a:t>NOTE: This is taking a </a:t>
            </a:r>
          </a:p>
          <a:p>
            <a:r>
              <a:rPr lang="en-US" dirty="0" smtClean="0"/>
              <a:t>snapshot copy of the volume </a:t>
            </a:r>
          </a:p>
          <a:p>
            <a:r>
              <a:rPr lang="en-US" dirty="0" smtClean="0"/>
              <a:t>containing the LUN</a:t>
            </a:r>
            <a:endParaRPr lang="en-US" dirty="0"/>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Scheduling Snapshot Copies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p:txBody>
          <a:bodyPr/>
          <a:lstStyle/>
          <a:p>
            <a:pPr eaLnBrk="1" hangingPunct="1"/>
            <a:r>
              <a:rPr lang="en-US" dirty="0" smtClean="0"/>
              <a:t>Snapshot Schedule</a:t>
            </a:r>
          </a:p>
        </p:txBody>
      </p:sp>
      <p:sp>
        <p:nvSpPr>
          <p:cNvPr id="31748" name="Content Placeholder 2"/>
          <p:cNvSpPr>
            <a:spLocks noGrp="1"/>
          </p:cNvSpPr>
          <p:nvPr>
            <p:ph idx="1"/>
          </p:nvPr>
        </p:nvSpPr>
        <p:spPr/>
        <p:txBody>
          <a:bodyPr/>
          <a:lstStyle/>
          <a:p>
            <a:pPr eaLnBrk="1" hangingPunct="1"/>
            <a:r>
              <a:rPr lang="en-US" dirty="0" smtClean="0"/>
              <a:t>T</a:t>
            </a:r>
            <a:r>
              <a:rPr lang="en-US" sz="2400" dirty="0" smtClean="0"/>
              <a:t>o print current schedule for all volumes:</a:t>
            </a:r>
            <a:r>
              <a:rPr lang="en-US" dirty="0" smtClean="0"/>
              <a:t/>
            </a:r>
            <a:br>
              <a:rPr lang="en-US" dirty="0" smtClean="0"/>
            </a:br>
            <a:r>
              <a:rPr lang="en-US" sz="2000" dirty="0" smtClean="0">
                <a:latin typeface="Courier New" pitchFamily="49" charset="0"/>
              </a:rPr>
              <a:t>system&gt; </a:t>
            </a:r>
            <a:r>
              <a:rPr lang="en-US" sz="2000" b="1" dirty="0" smtClean="0">
                <a:latin typeface="Courier New" pitchFamily="49" charset="0"/>
              </a:rPr>
              <a:t>snap sched</a:t>
            </a:r>
            <a:endParaRPr lang="en-US" b="1" dirty="0" smtClean="0"/>
          </a:p>
          <a:p>
            <a:pPr eaLnBrk="1" hangingPunct="1"/>
            <a:r>
              <a:rPr lang="en-US" sz="2400" dirty="0" smtClean="0"/>
              <a:t>To print schedule per volume:</a:t>
            </a:r>
            <a:r>
              <a:rPr lang="en-US" dirty="0" smtClean="0"/>
              <a:t/>
            </a:r>
            <a:br>
              <a:rPr lang="en-US" dirty="0" smtClean="0"/>
            </a:br>
            <a:r>
              <a:rPr lang="en-US" sz="2000" dirty="0" smtClean="0">
                <a:latin typeface="Courier New" pitchFamily="49" charset="0"/>
              </a:rPr>
              <a:t>system&gt; snap sched [volume_name]</a:t>
            </a:r>
            <a:endParaRPr lang="en-US" sz="2000" dirty="0" smtClean="0"/>
          </a:p>
          <a:p>
            <a:pPr eaLnBrk="1" hangingPunct="1"/>
            <a:r>
              <a:rPr lang="en-US" sz="2400" dirty="0" smtClean="0"/>
              <a:t>To change current schedule per volume:</a:t>
            </a:r>
            <a:r>
              <a:rPr lang="en-US" dirty="0" smtClean="0"/>
              <a:t/>
            </a:r>
            <a:br>
              <a:rPr lang="en-US" dirty="0" smtClean="0"/>
            </a:br>
            <a:r>
              <a:rPr lang="en-US" sz="2000" dirty="0" smtClean="0">
                <a:latin typeface="Courier New" pitchFamily="49" charset="0"/>
              </a:rPr>
              <a:t>system&gt; snap sched 			    </a:t>
            </a:r>
            <a:br>
              <a:rPr lang="en-US" sz="2000" dirty="0" smtClean="0">
                <a:latin typeface="Courier New" pitchFamily="49" charset="0"/>
              </a:rPr>
            </a:br>
            <a:r>
              <a:rPr lang="en-US" sz="2000" dirty="0" smtClean="0">
                <a:latin typeface="Courier New" pitchFamily="49" charset="0"/>
              </a:rPr>
              <a:t>        [volume_name[weeks[days[hours[@list]]]]]</a:t>
            </a:r>
          </a:p>
          <a:p>
            <a:pPr eaLnBrk="1" hangingPunct="1"/>
            <a:r>
              <a:rPr lang="en-US" sz="2400" dirty="0" smtClean="0"/>
              <a:t>Example:</a:t>
            </a:r>
            <a:r>
              <a:rPr lang="en-US" sz="2000" dirty="0" smtClean="0">
                <a:latin typeface="Courier New" pitchFamily="49" charset="0"/>
              </a:rPr>
              <a:t/>
            </a:r>
            <a:br>
              <a:rPr lang="en-US" sz="2000" dirty="0" smtClean="0">
                <a:latin typeface="Courier New" pitchFamily="49" charset="0"/>
              </a:rPr>
            </a:br>
            <a:r>
              <a:rPr lang="en-US" sz="2000" dirty="0" smtClean="0">
                <a:latin typeface="Courier New" pitchFamily="49" charset="0"/>
              </a:rPr>
              <a:t>system&gt; </a:t>
            </a:r>
            <a:r>
              <a:rPr lang="en-US" sz="2000" b="1" dirty="0" smtClean="0">
                <a:latin typeface="Courier New" pitchFamily="49" charset="0"/>
              </a:rPr>
              <a:t>snap sched vol2 1 6 5@4,8,12,16,20</a:t>
            </a:r>
          </a:p>
          <a:p>
            <a:pPr lvl="1"/>
            <a:r>
              <a:rPr lang="en-US" sz="2200" dirty="0" smtClean="0"/>
              <a:t>The Snapshot schedule above keeps the following Snapshot copies for vol2:</a:t>
            </a:r>
          </a:p>
          <a:p>
            <a:pPr lvl="2"/>
            <a:r>
              <a:rPr lang="en-US" sz="1800" dirty="0" smtClean="0"/>
              <a:t>One weekly Snapshot copies</a:t>
            </a:r>
          </a:p>
          <a:p>
            <a:pPr lvl="2"/>
            <a:r>
              <a:rPr lang="en-US" sz="1800" dirty="0" smtClean="0"/>
              <a:t>Six nightly Snapshot copies</a:t>
            </a:r>
          </a:p>
          <a:p>
            <a:pPr lvl="2"/>
            <a:r>
              <a:rPr lang="en-US" sz="1800" dirty="0" smtClean="0"/>
              <a:t>Five hourly Snapshot copies taken at 4:00 a.m., 8:00 a.m., 12:00 p.m., 4:00 p.m., and 8:00 p.m.</a:t>
            </a:r>
            <a:endParaRPr lang="en-US" sz="2000" b="1" dirty="0" smtClean="0"/>
          </a:p>
        </p:txBody>
      </p:sp>
      <p:sp>
        <p:nvSpPr>
          <p:cNvPr id="31749" name="Rectangle 3"/>
          <p:cNvSpPr>
            <a:spLocks noChangeArrowheads="1"/>
          </p:cNvSpPr>
          <p:nvPr/>
        </p:nvSpPr>
        <p:spPr bwMode="auto">
          <a:xfrm>
            <a:off x="996950" y="5051425"/>
            <a:ext cx="7900988" cy="1465263"/>
          </a:xfrm>
          <a:prstGeom prst="rect">
            <a:avLst/>
          </a:prstGeom>
          <a:noFill/>
          <a:ln w="9525" algn="ctr">
            <a:noFill/>
            <a:miter lim="800000"/>
            <a:headEnd/>
            <a:tailEnd/>
          </a:ln>
        </p:spPr>
        <p:txBody>
          <a:bodyPr/>
          <a:lstStyle/>
          <a:p>
            <a:pPr marL="298450" indent="-298450" algn="l">
              <a:spcBef>
                <a:spcPct val="20000"/>
              </a:spcBef>
              <a:buFont typeface="Wingdings 2" pitchFamily="18" charset="2"/>
              <a:buChar char="¡"/>
            </a:pPr>
            <a:endParaRPr lang="en-US" sz="1600" dirty="0"/>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5"/>
          <p:cNvSpPr>
            <a:spLocks noGrp="1" noChangeArrowheads="1"/>
          </p:cNvSpPr>
          <p:nvPr>
            <p:ph type="title"/>
          </p:nvPr>
        </p:nvSpPr>
        <p:spPr/>
        <p:txBody>
          <a:bodyPr/>
          <a:lstStyle/>
          <a:p>
            <a:pPr eaLnBrk="1" hangingPunct="1"/>
            <a:r>
              <a:rPr lang="en-US" dirty="0" smtClean="0"/>
              <a:t>Scheduling Snapshot Copies</a:t>
            </a:r>
          </a:p>
        </p:txBody>
      </p:sp>
      <p:sp>
        <p:nvSpPr>
          <p:cNvPr id="30724" name="Rectangle 6"/>
          <p:cNvSpPr>
            <a:spLocks noGrp="1" noChangeArrowheads="1"/>
          </p:cNvSpPr>
          <p:nvPr>
            <p:ph type="body" idx="1"/>
          </p:nvPr>
        </p:nvSpPr>
        <p:spPr/>
        <p:txBody>
          <a:bodyPr/>
          <a:lstStyle/>
          <a:p>
            <a:pPr eaLnBrk="1" hangingPunct="1"/>
            <a:r>
              <a:rPr lang="en-US" sz="2400" dirty="0" smtClean="0"/>
              <a:t>Default schedule:</a:t>
            </a:r>
          </a:p>
          <a:p>
            <a:pPr eaLnBrk="1" hangingPunct="1">
              <a:buNone/>
            </a:pPr>
            <a:r>
              <a:rPr lang="en-US" sz="2000" dirty="0" smtClean="0"/>
              <a:t>    </a:t>
            </a:r>
            <a:r>
              <a:rPr lang="en-US" sz="2000" dirty="0" smtClean="0">
                <a:latin typeface="Courier New" pitchFamily="49" charset="0"/>
                <a:cs typeface="Courier New" pitchFamily="49" charset="0"/>
              </a:rPr>
              <a:t>system&gt; </a:t>
            </a:r>
            <a:r>
              <a:rPr lang="en-US" sz="2000" b="1" dirty="0" smtClean="0">
                <a:latin typeface="Courier New" pitchFamily="49" charset="0"/>
                <a:cs typeface="Courier New" pitchFamily="49" charset="0"/>
              </a:rPr>
              <a:t>snap </a:t>
            </a:r>
            <a:r>
              <a:rPr lang="en-US" sz="2000" b="1" dirty="0" err="1" smtClean="0">
                <a:latin typeface="Courier New" pitchFamily="49" charset="0"/>
                <a:cs typeface="Courier New" pitchFamily="49" charset="0"/>
              </a:rPr>
              <a:t>sched</a:t>
            </a:r>
            <a:r>
              <a:rPr lang="en-US" sz="2000" b="1" dirty="0" smtClean="0">
                <a:latin typeface="Courier New" pitchFamily="49" charset="0"/>
                <a:cs typeface="Courier New" pitchFamily="49" charset="0"/>
              </a:rPr>
              <a:t> vol0</a:t>
            </a:r>
          </a:p>
          <a:p>
            <a:pPr eaLnBrk="1" hangingPunct="1">
              <a:buNone/>
            </a:pPr>
            <a:r>
              <a:rPr lang="en-US" sz="2000" dirty="0" smtClean="0">
                <a:latin typeface="Courier New" pitchFamily="49" charset="0"/>
                <a:cs typeface="Courier New" pitchFamily="49" charset="0"/>
              </a:rPr>
              <a:t>	Volume vol0: 0 2 6@8, 12, 16, 20</a:t>
            </a:r>
          </a:p>
          <a:p>
            <a:pPr lvl="1" eaLnBrk="1" hangingPunct="1"/>
            <a:r>
              <a:rPr lang="en-US" sz="2000" dirty="0" smtClean="0"/>
              <a:t>Once nightly, Monday through Saturday, at midnight (12:00 a.m.)</a:t>
            </a:r>
          </a:p>
          <a:p>
            <a:pPr lvl="1" eaLnBrk="1" hangingPunct="1"/>
            <a:r>
              <a:rPr lang="en-US" sz="2000" dirty="0" smtClean="0"/>
              <a:t>Four hourly at 8:00 a.m., 12:00 p.m., 4:00 p.m., and 8:00 p.m.</a:t>
            </a:r>
          </a:p>
          <a:p>
            <a:pPr lvl="1" eaLnBrk="1" hangingPunct="1"/>
            <a:r>
              <a:rPr lang="en-US" sz="2200" dirty="0" smtClean="0"/>
              <a:t>Retains:</a:t>
            </a:r>
          </a:p>
          <a:p>
            <a:pPr lvl="2" eaLnBrk="1" hangingPunct="1"/>
            <a:r>
              <a:rPr lang="en-US" sz="1800" dirty="0" smtClean="0"/>
              <a:t>Zero weekly</a:t>
            </a:r>
          </a:p>
          <a:p>
            <a:pPr lvl="2" eaLnBrk="1" hangingPunct="1"/>
            <a:r>
              <a:rPr lang="en-US" sz="1800" dirty="0" smtClean="0"/>
              <a:t>Two most recent nightly</a:t>
            </a:r>
          </a:p>
          <a:p>
            <a:pPr lvl="2" eaLnBrk="1" hangingPunct="1"/>
            <a:r>
              <a:rPr lang="en-US" sz="1800" dirty="0" smtClean="0"/>
              <a:t>Six most recent hourly</a:t>
            </a:r>
          </a:p>
          <a:p>
            <a:pPr eaLnBrk="1" hangingPunct="1"/>
            <a:r>
              <a:rPr lang="en-US" sz="2400" dirty="0" smtClean="0"/>
              <a:t>First in, first out:</a:t>
            </a:r>
          </a:p>
          <a:p>
            <a:pPr lvl="1" eaLnBrk="1" hangingPunct="1"/>
            <a:r>
              <a:rPr lang="en-US" sz="2000" dirty="0" smtClean="0"/>
              <a:t>Oldest nightly Snapshot copy</a:t>
            </a:r>
          </a:p>
          <a:p>
            <a:pPr lvl="1" eaLnBrk="1" hangingPunct="1"/>
            <a:r>
              <a:rPr lang="en-US" sz="2000" dirty="0" smtClean="0"/>
              <a:t>Oldest hourly Snapshot copy</a:t>
            </a:r>
          </a:p>
          <a:p>
            <a:pPr eaLnBrk="1" hangingPunct="1"/>
            <a:r>
              <a:rPr lang="en-US" sz="2000" dirty="0" smtClean="0"/>
              <a:t>Disable automatic Snapshot copies:</a:t>
            </a:r>
          </a:p>
          <a:p>
            <a:pPr lvl="1" eaLnBrk="1" hangingPunct="1">
              <a:buNone/>
            </a:pPr>
            <a:r>
              <a:rPr lang="en-US" sz="2000" dirty="0" smtClean="0">
                <a:latin typeface="Courier New" pitchFamily="49" charset="0"/>
              </a:rPr>
              <a:t>system&gt; vol options </a:t>
            </a:r>
            <a:r>
              <a:rPr lang="en-US" sz="2000" i="1" dirty="0" smtClean="0">
                <a:latin typeface="Courier New" pitchFamily="49" charset="0"/>
              </a:rPr>
              <a:t>volname</a:t>
            </a:r>
            <a:r>
              <a:rPr lang="en-US" sz="2000" dirty="0" smtClean="0">
                <a:latin typeface="Courier New" pitchFamily="49" charset="0"/>
              </a:rPr>
              <a:t> nosnap [</a:t>
            </a:r>
            <a:r>
              <a:rPr lang="en-US" sz="2000" dirty="0" err="1" smtClean="0">
                <a:latin typeface="Courier New" pitchFamily="49" charset="0"/>
              </a:rPr>
              <a:t>on|off</a:t>
            </a:r>
            <a:r>
              <a:rPr lang="en-US" sz="2000" dirty="0" smtClean="0">
                <a:latin typeface="Courier New" pitchFamily="49" charset="0"/>
              </a:rPr>
              <a:t>]</a:t>
            </a:r>
            <a:endParaRPr lang="en-US" dirty="0" smtClean="0"/>
          </a:p>
        </p:txBody>
      </p:sp>
      <p:sp>
        <p:nvSpPr>
          <p:cNvPr id="4" name="TextBox 3"/>
          <p:cNvSpPr txBox="1"/>
          <p:nvPr/>
        </p:nvSpPr>
        <p:spPr>
          <a:xfrm>
            <a:off x="5525760" y="3653624"/>
            <a:ext cx="3337560" cy="1631216"/>
          </a:xfrm>
          <a:prstGeom prst="rect">
            <a:avLst/>
          </a:prstGeom>
          <a:noFill/>
        </p:spPr>
        <p:txBody>
          <a:bodyPr wrap="square" rtlCol="0">
            <a:spAutoFit/>
          </a:bodyPr>
          <a:lstStyle/>
          <a:p>
            <a:r>
              <a:rPr lang="en-US" b="1" dirty="0" smtClean="0"/>
              <a:t>NOTE:  </a:t>
            </a:r>
            <a:r>
              <a:rPr lang="en-US" dirty="0" smtClean="0"/>
              <a:t>If you change the root volume’s Snapshot</a:t>
            </a:r>
          </a:p>
          <a:p>
            <a:r>
              <a:rPr lang="en-US" dirty="0" smtClean="0"/>
              <a:t>schedule, all new volumes will adopt the altered schedule by default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p:txBody>
          <a:bodyPr/>
          <a:lstStyle/>
          <a:p>
            <a:pPr eaLnBrk="1" hangingPunct="1"/>
            <a:r>
              <a:rPr lang="en-US" dirty="0" smtClean="0"/>
              <a:t>System Manager: Snapshot Copies</a:t>
            </a:r>
          </a:p>
        </p:txBody>
      </p:sp>
      <p:pic>
        <p:nvPicPr>
          <p:cNvPr id="32772"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8075" y="1243013"/>
            <a:ext cx="7270750" cy="5289550"/>
          </a:xfrm>
          <a:prstGeom prst="rect">
            <a:avLst/>
          </a:prstGeom>
          <a:noFill/>
          <a:ln w="9525">
            <a:noFill/>
            <a:miter lim="800000"/>
            <a:headEnd/>
            <a:tailEnd/>
          </a:ln>
        </p:spPr>
      </p:pic>
      <p:sp>
        <p:nvSpPr>
          <p:cNvPr id="32773" name="TextBox 3"/>
          <p:cNvSpPr txBox="1">
            <a:spLocks noChangeArrowheads="1"/>
          </p:cNvSpPr>
          <p:nvPr/>
        </p:nvSpPr>
        <p:spPr bwMode="auto">
          <a:xfrm>
            <a:off x="1436913" y="3109913"/>
            <a:ext cx="1685110" cy="714375"/>
          </a:xfrm>
          <a:prstGeom prst="rect">
            <a:avLst/>
          </a:prstGeom>
          <a:solidFill>
            <a:schemeClr val="bg1"/>
          </a:solidFill>
          <a:ln w="28575" algn="ctr">
            <a:solidFill>
              <a:srgbClr val="005BAE"/>
            </a:solidFill>
            <a:miter lim="800000"/>
            <a:headEnd/>
            <a:tailEnd/>
          </a:ln>
        </p:spPr>
        <p:txBody>
          <a:bodyPr/>
          <a:lstStyle/>
          <a:p>
            <a:r>
              <a:rPr lang="en-US" dirty="0"/>
              <a:t>To configure volumes</a:t>
            </a:r>
          </a:p>
        </p:txBody>
      </p:sp>
      <p:cxnSp>
        <p:nvCxnSpPr>
          <p:cNvPr id="32774" name="Straight Arrow Connector 4"/>
          <p:cNvCxnSpPr>
            <a:cxnSpLocks noChangeShapeType="1"/>
            <a:stCxn id="32773" idx="0"/>
          </p:cNvCxnSpPr>
          <p:nvPr/>
        </p:nvCxnSpPr>
        <p:spPr bwMode="auto">
          <a:xfrm rot="16200000" flipV="1">
            <a:off x="1866811" y="2697256"/>
            <a:ext cx="696910" cy="128404"/>
          </a:xfrm>
          <a:prstGeom prst="straightConnector1">
            <a:avLst/>
          </a:prstGeom>
          <a:noFill/>
          <a:ln w="28575" algn="ctr">
            <a:solidFill>
              <a:srgbClr val="005BAE"/>
            </a:solidFill>
            <a:round/>
            <a:headEnd/>
            <a:tailEnd type="triangle" w="med" len="med"/>
          </a:ln>
        </p:spPr>
      </p:cxnSp>
      <p:sp>
        <p:nvSpPr>
          <p:cNvPr id="32775" name="TextBox 6"/>
          <p:cNvSpPr txBox="1">
            <a:spLocks noChangeArrowheads="1"/>
          </p:cNvSpPr>
          <p:nvPr/>
        </p:nvSpPr>
        <p:spPr bwMode="auto">
          <a:xfrm>
            <a:off x="3860952" y="2956977"/>
            <a:ext cx="3169457" cy="1323439"/>
          </a:xfrm>
          <a:prstGeom prst="rect">
            <a:avLst/>
          </a:prstGeom>
          <a:noFill/>
          <a:ln w="9525">
            <a:noFill/>
            <a:miter lim="800000"/>
            <a:headEnd/>
            <a:tailEnd/>
          </a:ln>
        </p:spPr>
        <p:txBody>
          <a:bodyPr wrap="none">
            <a:spAutoFit/>
          </a:bodyPr>
          <a:lstStyle/>
          <a:p>
            <a:r>
              <a:rPr lang="en-US" dirty="0"/>
              <a:t>Select the volume</a:t>
            </a:r>
            <a:br>
              <a:rPr lang="en-US" dirty="0"/>
            </a:br>
            <a:r>
              <a:rPr lang="en-US" dirty="0" smtClean="0"/>
              <a:t>and Snapshot &gt; </a:t>
            </a:r>
            <a:r>
              <a:rPr lang="en-US" dirty="0"/>
              <a:t>Configure</a:t>
            </a:r>
          </a:p>
          <a:p>
            <a:r>
              <a:rPr lang="en-US" dirty="0"/>
              <a:t>to manage Snapshot </a:t>
            </a:r>
          </a:p>
          <a:p>
            <a:r>
              <a:rPr lang="en-US" dirty="0"/>
              <a:t>technology on the volume</a:t>
            </a:r>
          </a:p>
        </p:txBody>
      </p:sp>
      <p:cxnSp>
        <p:nvCxnSpPr>
          <p:cNvPr id="32776" name="Straight Arrow Connector 7"/>
          <p:cNvCxnSpPr>
            <a:cxnSpLocks noChangeShapeType="1"/>
            <a:stCxn id="32775" idx="0"/>
          </p:cNvCxnSpPr>
          <p:nvPr/>
        </p:nvCxnSpPr>
        <p:spPr bwMode="auto">
          <a:xfrm rot="5400000" flipH="1" flipV="1">
            <a:off x="5208929" y="2339873"/>
            <a:ext cx="853857" cy="380353"/>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p:cNvSpPr>
            <a:spLocks noGrp="1"/>
          </p:cNvSpPr>
          <p:nvPr>
            <p:ph type="title"/>
          </p:nvPr>
        </p:nvSpPr>
        <p:spPr/>
        <p:txBody>
          <a:bodyPr/>
          <a:lstStyle/>
          <a:p>
            <a:pPr eaLnBrk="1" hangingPunct="1"/>
            <a:r>
              <a:rPr lang="en-US" dirty="0" smtClean="0"/>
              <a:t>System Manager: Snapshot Copies (Cont.)</a:t>
            </a:r>
          </a:p>
        </p:txBody>
      </p:sp>
      <p:pic>
        <p:nvPicPr>
          <p:cNvPr id="33796" name="Picture 8" descr="sm160.bmp"/>
          <p:cNvPicPr>
            <a:picLocks noChangeAspect="1"/>
          </p:cNvPicPr>
          <p:nvPr/>
        </p:nvPicPr>
        <p:blipFill>
          <a:blip r:embed="rId3" cstate="print"/>
          <a:srcRect/>
          <a:stretch>
            <a:fillRect/>
          </a:stretch>
        </p:blipFill>
        <p:spPr bwMode="auto">
          <a:xfrm>
            <a:off x="2669152" y="1243013"/>
            <a:ext cx="4429125" cy="470535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p:txBody>
          <a:bodyPr/>
          <a:lstStyle/>
          <a:p>
            <a:pPr eaLnBrk="1" hangingPunct="1"/>
            <a:r>
              <a:rPr lang="en-US" dirty="0" smtClean="0"/>
              <a:t>System Manager: Snapshot Copies (Cont.)</a:t>
            </a:r>
          </a:p>
        </p:txBody>
      </p:sp>
      <p:pic>
        <p:nvPicPr>
          <p:cNvPr id="34820"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8075" y="1243013"/>
            <a:ext cx="7248525" cy="5273675"/>
          </a:xfrm>
          <a:prstGeom prst="rect">
            <a:avLst/>
          </a:prstGeom>
          <a:noFill/>
          <a:ln w="9525">
            <a:noFill/>
            <a:miter lim="800000"/>
            <a:headEnd/>
            <a:tailEnd/>
          </a:ln>
        </p:spPr>
      </p:pic>
      <p:sp>
        <p:nvSpPr>
          <p:cNvPr id="4" name="TextBox 3"/>
          <p:cNvSpPr txBox="1">
            <a:spLocks noChangeArrowheads="1"/>
          </p:cNvSpPr>
          <p:nvPr/>
        </p:nvSpPr>
        <p:spPr bwMode="auto">
          <a:xfrm>
            <a:off x="1449976" y="5226097"/>
            <a:ext cx="1685110" cy="469310"/>
          </a:xfrm>
          <a:prstGeom prst="rect">
            <a:avLst/>
          </a:prstGeom>
          <a:solidFill>
            <a:schemeClr val="bg1"/>
          </a:solidFill>
          <a:ln w="28575" algn="ctr">
            <a:solidFill>
              <a:srgbClr val="005BAE"/>
            </a:solidFill>
            <a:miter lim="800000"/>
            <a:headEnd/>
            <a:tailEnd/>
          </a:ln>
        </p:spPr>
        <p:txBody>
          <a:bodyPr/>
          <a:lstStyle/>
          <a:p>
            <a:r>
              <a:rPr lang="en-US" dirty="0" smtClean="0"/>
              <a:t>Select Space</a:t>
            </a:r>
            <a:endParaRPr lang="en-US" dirty="0"/>
          </a:p>
        </p:txBody>
      </p:sp>
      <p:cxnSp>
        <p:nvCxnSpPr>
          <p:cNvPr id="5" name="Straight Arrow Connector 4"/>
          <p:cNvCxnSpPr>
            <a:cxnSpLocks noChangeShapeType="1"/>
            <a:stCxn id="4" idx="3"/>
          </p:cNvCxnSpPr>
          <p:nvPr/>
        </p:nvCxnSpPr>
        <p:spPr bwMode="auto">
          <a:xfrm>
            <a:off x="3135086" y="5460752"/>
            <a:ext cx="574765" cy="600414"/>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Restoring Snapshot Copies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5"/>
          <p:cNvSpPr>
            <a:spLocks noGrp="1" noChangeArrowheads="1"/>
          </p:cNvSpPr>
          <p:nvPr>
            <p:ph type="title"/>
          </p:nvPr>
        </p:nvSpPr>
        <p:spPr/>
        <p:txBody>
          <a:bodyPr/>
          <a:lstStyle/>
          <a:p>
            <a:pPr eaLnBrk="1" hangingPunct="1"/>
            <a:r>
              <a:rPr lang="en-US" dirty="0" smtClean="0"/>
              <a:t>Recovering Data</a:t>
            </a:r>
          </a:p>
        </p:txBody>
      </p:sp>
      <p:sp>
        <p:nvSpPr>
          <p:cNvPr id="23556" name="Rectangle 6"/>
          <p:cNvSpPr>
            <a:spLocks noGrp="1" noChangeArrowheads="1"/>
          </p:cNvSpPr>
          <p:nvPr>
            <p:ph type="body" idx="1"/>
          </p:nvPr>
        </p:nvSpPr>
        <p:spPr/>
        <p:txBody>
          <a:bodyPr/>
          <a:lstStyle/>
          <a:p>
            <a:pPr eaLnBrk="1" hangingPunct="1"/>
            <a:r>
              <a:rPr lang="en-US" dirty="0" smtClean="0"/>
              <a:t>When recovering data, you have two options:</a:t>
            </a:r>
          </a:p>
          <a:p>
            <a:pPr lvl="1" eaLnBrk="1" hangingPunct="1"/>
            <a:r>
              <a:rPr lang="en-US" dirty="0" smtClean="0"/>
              <a:t>Copy the data from a Snapshot copy </a:t>
            </a:r>
          </a:p>
          <a:p>
            <a:pPr lvl="1" eaLnBrk="1" hangingPunct="1"/>
            <a:r>
              <a:rPr lang="en-US" dirty="0" smtClean="0"/>
              <a:t>Use SnapRestore (see Module 18)</a:t>
            </a:r>
          </a:p>
          <a:p>
            <a:pPr eaLnBrk="1" hangingPunct="1"/>
            <a:r>
              <a:rPr lang="en-US" dirty="0" smtClean="0"/>
              <a:t>To copy data from a Snapshot copy: </a:t>
            </a:r>
          </a:p>
          <a:p>
            <a:pPr lvl="1" eaLnBrk="1" hangingPunct="1"/>
            <a:r>
              <a:rPr lang="en-US" dirty="0" smtClean="0"/>
              <a:t>Locate the Snapshot copy</a:t>
            </a:r>
          </a:p>
          <a:p>
            <a:pPr lvl="1" eaLnBrk="1" hangingPunct="1"/>
            <a:r>
              <a:rPr lang="en-US" dirty="0" smtClean="0"/>
              <a:t>Recover the copy from </a:t>
            </a:r>
            <a:r>
              <a:rPr lang="en-US" dirty="0" smtClean="0">
                <a:latin typeface="Courier New" pitchFamily="49" charset="0"/>
              </a:rPr>
              <a:t>.snapshot</a:t>
            </a:r>
            <a:r>
              <a:rPr lang="en-US" dirty="0" smtClean="0"/>
              <a:t> directory</a:t>
            </a:r>
          </a:p>
          <a:p>
            <a:pPr lvl="2" eaLnBrk="1" hangingPunct="1"/>
            <a:r>
              <a:rPr lang="en-US" dirty="0" smtClean="0"/>
              <a:t>To overwrite, copy to the original location</a:t>
            </a:r>
          </a:p>
          <a:p>
            <a:pPr lvl="2" eaLnBrk="1" hangingPunct="1"/>
            <a:r>
              <a:rPr lang="en-US" dirty="0" smtClean="0"/>
              <a:t>For a new, writeable version, copy to a new location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5"/>
          <p:cNvSpPr>
            <a:spLocks noGrp="1" noChangeArrowheads="1"/>
          </p:cNvSpPr>
          <p:nvPr>
            <p:ph type="title"/>
          </p:nvPr>
        </p:nvSpPr>
        <p:spPr/>
        <p:txBody>
          <a:bodyPr/>
          <a:lstStyle/>
          <a:p>
            <a:pPr eaLnBrk="1" hangingPunct="1"/>
            <a:r>
              <a:rPr lang="en-US" dirty="0" smtClean="0"/>
              <a:t>Snapshot Visibility to Clients</a:t>
            </a:r>
          </a:p>
        </p:txBody>
      </p:sp>
      <p:sp>
        <p:nvSpPr>
          <p:cNvPr id="24580" name="Rectangle 6"/>
          <p:cNvSpPr>
            <a:spLocks noGrp="1" noChangeArrowheads="1"/>
          </p:cNvSpPr>
          <p:nvPr>
            <p:ph type="body" idx="1"/>
          </p:nvPr>
        </p:nvSpPr>
        <p:spPr/>
        <p:txBody>
          <a:bodyPr/>
          <a:lstStyle/>
          <a:p>
            <a:pPr eaLnBrk="1" hangingPunct="1"/>
            <a:r>
              <a:rPr lang="en-US" sz="2400" dirty="0" smtClean="0"/>
              <a:t>Make the </a:t>
            </a:r>
            <a:r>
              <a:rPr lang="en-US" sz="2400" dirty="0" smtClean="0">
                <a:latin typeface="Courier New" pitchFamily="49" charset="0"/>
              </a:rPr>
              <a:t>.snapshot</a:t>
            </a:r>
            <a:r>
              <a:rPr lang="en-US" sz="2400" dirty="0" smtClean="0"/>
              <a:t> directory invisible to clients, and turn off access to the </a:t>
            </a:r>
            <a:r>
              <a:rPr lang="en-US" sz="2400" dirty="0" smtClean="0">
                <a:latin typeface="Courier New" pitchFamily="49" charset="0"/>
              </a:rPr>
              <a:t>.snapshot</a:t>
            </a:r>
            <a:r>
              <a:rPr lang="en-US" sz="2400" dirty="0" smtClean="0"/>
              <a:t> directory:</a:t>
            </a:r>
          </a:p>
          <a:p>
            <a:pPr lvl="1" eaLnBrk="1" hangingPunct="1">
              <a:buFont typeface="Arial" pitchFamily="34" charset="0"/>
              <a:buNone/>
            </a:pPr>
            <a:r>
              <a:rPr lang="en-US" sz="2200" dirty="0" smtClean="0">
                <a:latin typeface="Courier New" pitchFamily="49" charset="0"/>
              </a:rPr>
              <a:t>vol options </a:t>
            </a:r>
            <a:r>
              <a:rPr lang="en-US" sz="2200" i="1" dirty="0" smtClean="0">
                <a:latin typeface="Courier New" pitchFamily="49" charset="0"/>
              </a:rPr>
              <a:t>volname</a:t>
            </a:r>
            <a:r>
              <a:rPr lang="en-US" sz="2200" dirty="0" smtClean="0">
                <a:latin typeface="Courier New" pitchFamily="49" charset="0"/>
              </a:rPr>
              <a:t> nosnapdir [on|</a:t>
            </a:r>
            <a:r>
              <a:rPr lang="en-US" sz="2200" b="1" dirty="0" smtClean="0">
                <a:latin typeface="Courier New" pitchFamily="49" charset="0"/>
              </a:rPr>
              <a:t>off</a:t>
            </a:r>
            <a:r>
              <a:rPr lang="en-US" sz="2200" dirty="0" smtClean="0">
                <a:latin typeface="Courier New" pitchFamily="49" charset="0"/>
              </a:rPr>
              <a:t>]</a:t>
            </a:r>
          </a:p>
          <a:p>
            <a:pPr eaLnBrk="1" hangingPunct="1"/>
            <a:r>
              <a:rPr lang="en-US" sz="2400" dirty="0" smtClean="0"/>
              <a:t>Make the </a:t>
            </a:r>
            <a:r>
              <a:rPr lang="en-US" sz="2400" dirty="0" smtClean="0">
                <a:latin typeface="Courier New" pitchFamily="49" charset="0"/>
              </a:rPr>
              <a:t>~snapshot</a:t>
            </a:r>
            <a:r>
              <a:rPr lang="en-US" sz="2400" dirty="0" smtClean="0"/>
              <a:t> directory visible to CIFS clients:</a:t>
            </a:r>
          </a:p>
          <a:p>
            <a:pPr lvl="1" eaLnBrk="1" hangingPunct="1">
              <a:buFont typeface="Arial" pitchFamily="34" charset="0"/>
              <a:buNone/>
            </a:pPr>
            <a:r>
              <a:rPr lang="en-US" sz="2200" dirty="0" smtClean="0">
                <a:latin typeface="Courier New" pitchFamily="49" charset="0"/>
              </a:rPr>
              <a:t>options cifs.show_snapshot [on|</a:t>
            </a:r>
            <a:r>
              <a:rPr lang="en-US" sz="2200" b="1" dirty="0" smtClean="0">
                <a:latin typeface="Courier New" pitchFamily="49" charset="0"/>
              </a:rPr>
              <a:t>off</a:t>
            </a:r>
            <a:r>
              <a:rPr lang="en-US" sz="2200" dirty="0" smtClean="0">
                <a:latin typeface="Courier New" pitchFamily="49" charset="0"/>
              </a:rPr>
              <a:t>]</a:t>
            </a:r>
          </a:p>
          <a:p>
            <a:pPr eaLnBrk="1" hangingPunct="1"/>
            <a:r>
              <a:rPr lang="en-US" sz="2400" dirty="0" smtClean="0"/>
              <a:t>Make the </a:t>
            </a:r>
            <a:r>
              <a:rPr lang="en-US" sz="2400" dirty="0" smtClean="0">
                <a:latin typeface="Courier New" pitchFamily="49" charset="0"/>
              </a:rPr>
              <a:t>.snapshot</a:t>
            </a:r>
            <a:r>
              <a:rPr lang="en-US" sz="2400" dirty="0" smtClean="0"/>
              <a:t> directory visible to NFS clients:</a:t>
            </a:r>
          </a:p>
          <a:p>
            <a:pPr lvl="1" eaLnBrk="1" hangingPunct="1">
              <a:buFont typeface="Arial" pitchFamily="34" charset="0"/>
              <a:buNone/>
            </a:pPr>
            <a:r>
              <a:rPr lang="en-US" sz="2200" dirty="0" smtClean="0">
                <a:latin typeface="Courier New" pitchFamily="49" charset="0"/>
              </a:rPr>
              <a:t>options nfs.hide_snapshot [</a:t>
            </a:r>
            <a:r>
              <a:rPr lang="en-US" sz="2200" dirty="0" err="1" smtClean="0">
                <a:latin typeface="Courier New" pitchFamily="49" charset="0"/>
              </a:rPr>
              <a:t>on|</a:t>
            </a:r>
            <a:r>
              <a:rPr lang="en-US" sz="2200" b="1" dirty="0" err="1" smtClean="0">
                <a:latin typeface="Courier New" pitchFamily="49" charset="0"/>
              </a:rPr>
              <a:t>off</a:t>
            </a:r>
            <a:r>
              <a:rPr lang="en-US" sz="2200" dirty="0" smtClean="0">
                <a:latin typeface="Courier New" pitchFamily="49" charset="0"/>
              </a:rPr>
              <a:t>]</a:t>
            </a:r>
          </a:p>
          <a:p>
            <a:pPr lvl="1" eaLnBrk="1" hangingPunct="1">
              <a:buFont typeface="Arial" pitchFamily="34" charset="0"/>
              <a:buNone/>
            </a:pPr>
            <a:endParaRPr lang="en-US" sz="2200" dirty="0" smtClean="0">
              <a:latin typeface="Courier New" pitchFamily="49" charset="0"/>
            </a:endParaRPr>
          </a:p>
          <a:p>
            <a:pPr lvl="1" eaLnBrk="1" hangingPunct="1">
              <a:buFont typeface="Arial" pitchFamily="34" charset="0"/>
              <a:buNone/>
            </a:pPr>
            <a:r>
              <a:rPr lang="en-US" sz="2200" b="1" dirty="0" smtClean="0"/>
              <a:t>NOTE: </a:t>
            </a:r>
            <a:r>
              <a:rPr lang="en-US" sz="2200" dirty="0" smtClean="0"/>
              <a:t>Default values are in bold</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9"/>
          <p:cNvSpPr>
            <a:spLocks noGrp="1" noChangeArrowheads="1"/>
          </p:cNvSpPr>
          <p:nvPr>
            <p:ph type="title"/>
          </p:nvPr>
        </p:nvSpPr>
        <p:spPr/>
        <p:txBody>
          <a:bodyPr/>
          <a:lstStyle/>
          <a:p>
            <a:pPr eaLnBrk="1" hangingPunct="1"/>
            <a:r>
              <a:rPr lang="en-US" dirty="0" smtClean="0"/>
              <a:t>The </a:t>
            </a:r>
            <a:r>
              <a:rPr lang="en-US" dirty="0" smtClean="0">
                <a:latin typeface="Courier New" pitchFamily="49" charset="0"/>
              </a:rPr>
              <a:t>.snapshot</a:t>
            </a:r>
            <a:r>
              <a:rPr lang="en-US" dirty="0" smtClean="0"/>
              <a:t> Directory</a:t>
            </a:r>
          </a:p>
        </p:txBody>
      </p:sp>
      <p:sp>
        <p:nvSpPr>
          <p:cNvPr id="25604" name="Text Box 4"/>
          <p:cNvSpPr txBox="1">
            <a:spLocks noChangeArrowheads="1"/>
          </p:cNvSpPr>
          <p:nvPr/>
        </p:nvSpPr>
        <p:spPr bwMode="auto">
          <a:xfrm>
            <a:off x="4346575" y="1154113"/>
            <a:ext cx="306388" cy="336550"/>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a:t>
            </a:r>
          </a:p>
        </p:txBody>
      </p:sp>
      <p:sp>
        <p:nvSpPr>
          <p:cNvPr id="25605" name="Text Box 11"/>
          <p:cNvSpPr txBox="1">
            <a:spLocks noChangeArrowheads="1"/>
          </p:cNvSpPr>
          <p:nvPr/>
        </p:nvSpPr>
        <p:spPr bwMode="auto">
          <a:xfrm>
            <a:off x="6198553" y="3430905"/>
            <a:ext cx="2152650" cy="336550"/>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.snapshot</a:t>
            </a:r>
            <a:r>
              <a:rPr lang="en-US" sz="1600" dirty="0"/>
              <a:t> Directory</a:t>
            </a:r>
          </a:p>
        </p:txBody>
      </p:sp>
      <p:sp>
        <p:nvSpPr>
          <p:cNvPr id="25606" name="Text Box 12"/>
          <p:cNvSpPr txBox="1">
            <a:spLocks noChangeArrowheads="1"/>
          </p:cNvSpPr>
          <p:nvPr/>
        </p:nvSpPr>
        <p:spPr bwMode="auto">
          <a:xfrm>
            <a:off x="5861491" y="4034790"/>
            <a:ext cx="1353256" cy="584775"/>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nightly.0</a:t>
            </a:r>
            <a:endParaRPr lang="en-US" sz="1600" dirty="0" smtClean="0"/>
          </a:p>
          <a:p>
            <a:pPr>
              <a:buClrTx/>
              <a:buFontTx/>
              <a:buNone/>
            </a:pPr>
            <a:r>
              <a:rPr lang="en-US" sz="1600" dirty="0" smtClean="0"/>
              <a:t>Directory</a:t>
            </a:r>
            <a:endParaRPr lang="en-US" sz="1600" dirty="0"/>
          </a:p>
        </p:txBody>
      </p:sp>
      <p:sp>
        <p:nvSpPr>
          <p:cNvPr id="25607" name="Text Box 13"/>
          <p:cNvSpPr txBox="1">
            <a:spLocks noChangeArrowheads="1"/>
          </p:cNvSpPr>
          <p:nvPr/>
        </p:nvSpPr>
        <p:spPr bwMode="auto">
          <a:xfrm>
            <a:off x="7239441" y="4034790"/>
            <a:ext cx="1353256" cy="584775"/>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nightly.1</a:t>
            </a:r>
            <a:endParaRPr lang="en-US" sz="1600" dirty="0" smtClean="0"/>
          </a:p>
          <a:p>
            <a:pPr>
              <a:buClrTx/>
              <a:buFontTx/>
              <a:buNone/>
            </a:pPr>
            <a:r>
              <a:rPr lang="en-US" sz="1600" dirty="0" smtClean="0"/>
              <a:t>Directory</a:t>
            </a:r>
            <a:endParaRPr lang="en-US" sz="1600" dirty="0"/>
          </a:p>
        </p:txBody>
      </p:sp>
      <p:sp>
        <p:nvSpPr>
          <p:cNvPr id="25608" name="Text Box 14"/>
          <p:cNvSpPr txBox="1">
            <a:spLocks noChangeArrowheads="1"/>
          </p:cNvSpPr>
          <p:nvPr/>
        </p:nvSpPr>
        <p:spPr bwMode="auto">
          <a:xfrm>
            <a:off x="5744464" y="4746308"/>
            <a:ext cx="1588897" cy="830997"/>
          </a:xfrm>
          <a:prstGeom prst="rect">
            <a:avLst/>
          </a:prstGeom>
          <a:noFill/>
          <a:ln w="12700">
            <a:noFill/>
            <a:miter lim="800000"/>
            <a:headEnd/>
            <a:tailEnd/>
          </a:ln>
        </p:spPr>
        <p:txBody>
          <a:bodyPr wrap="none">
            <a:spAutoFit/>
          </a:bodyPr>
          <a:lstStyle/>
          <a:p>
            <a:pPr>
              <a:buClrTx/>
              <a:buFontTx/>
              <a:buNone/>
            </a:pPr>
            <a:r>
              <a:rPr lang="en-US" sz="1600" dirty="0"/>
              <a:t>Files on </a:t>
            </a:r>
            <a:r>
              <a:rPr lang="en-US" sz="1600" dirty="0" smtClean="0"/>
              <a:t>vol1</a:t>
            </a:r>
            <a:endParaRPr lang="en-US" sz="1600" dirty="0"/>
          </a:p>
          <a:p>
            <a:pPr>
              <a:buClrTx/>
              <a:buFontTx/>
              <a:buNone/>
            </a:pPr>
            <a:r>
              <a:rPr lang="en-US" sz="1600" dirty="0"/>
              <a:t>(as of previous </a:t>
            </a:r>
            <a:endParaRPr lang="en-US" sz="1600" dirty="0" smtClean="0"/>
          </a:p>
          <a:p>
            <a:pPr>
              <a:buClrTx/>
              <a:buFontTx/>
              <a:buNone/>
            </a:pPr>
            <a:r>
              <a:rPr lang="en-US" sz="1600" dirty="0" smtClean="0"/>
              <a:t>midnight</a:t>
            </a:r>
            <a:r>
              <a:rPr lang="en-US" sz="1600" dirty="0"/>
              <a:t>)</a:t>
            </a:r>
          </a:p>
        </p:txBody>
      </p:sp>
      <p:sp>
        <p:nvSpPr>
          <p:cNvPr id="25609" name="Text Box 15"/>
          <p:cNvSpPr txBox="1">
            <a:spLocks noChangeArrowheads="1"/>
          </p:cNvSpPr>
          <p:nvPr/>
        </p:nvSpPr>
        <p:spPr bwMode="auto">
          <a:xfrm>
            <a:off x="7249852" y="4746308"/>
            <a:ext cx="1334020" cy="830997"/>
          </a:xfrm>
          <a:prstGeom prst="rect">
            <a:avLst/>
          </a:prstGeom>
          <a:noFill/>
          <a:ln w="12700">
            <a:noFill/>
            <a:miter lim="800000"/>
            <a:headEnd/>
            <a:tailEnd/>
          </a:ln>
        </p:spPr>
        <p:txBody>
          <a:bodyPr wrap="none">
            <a:spAutoFit/>
          </a:bodyPr>
          <a:lstStyle/>
          <a:p>
            <a:pPr>
              <a:buClrTx/>
              <a:buFontTx/>
              <a:buNone/>
            </a:pPr>
            <a:r>
              <a:rPr lang="en-US" sz="1600" dirty="0"/>
              <a:t>Files on </a:t>
            </a:r>
            <a:r>
              <a:rPr lang="en-US" sz="1600" dirty="0" smtClean="0"/>
              <a:t>vol1</a:t>
            </a:r>
            <a:endParaRPr lang="en-US" sz="1600" dirty="0"/>
          </a:p>
          <a:p>
            <a:pPr>
              <a:buClrTx/>
              <a:buFontTx/>
              <a:buNone/>
            </a:pPr>
            <a:r>
              <a:rPr lang="en-US" sz="1600" dirty="0"/>
              <a:t>(as of </a:t>
            </a:r>
            <a:r>
              <a:rPr lang="en-US" sz="1600" dirty="0" smtClean="0"/>
              <a:t>night-</a:t>
            </a:r>
          </a:p>
          <a:p>
            <a:pPr>
              <a:buClrTx/>
              <a:buFontTx/>
              <a:buNone/>
            </a:pPr>
            <a:r>
              <a:rPr lang="en-US" sz="1600" dirty="0" smtClean="0"/>
              <a:t>before-last</a:t>
            </a:r>
            <a:r>
              <a:rPr lang="en-US" sz="1600" dirty="0"/>
              <a:t>)</a:t>
            </a:r>
          </a:p>
        </p:txBody>
      </p:sp>
      <p:sp>
        <p:nvSpPr>
          <p:cNvPr id="25610" name="Text Box 9"/>
          <p:cNvSpPr txBox="1">
            <a:spLocks noChangeArrowheads="1"/>
          </p:cNvSpPr>
          <p:nvPr/>
        </p:nvSpPr>
        <p:spPr bwMode="auto">
          <a:xfrm>
            <a:off x="1971675" y="2375535"/>
            <a:ext cx="917575" cy="336550"/>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system</a:t>
            </a:r>
          </a:p>
        </p:txBody>
      </p:sp>
      <p:sp>
        <p:nvSpPr>
          <p:cNvPr id="25611" name="Text Box 10"/>
          <p:cNvSpPr txBox="1">
            <a:spLocks noChangeArrowheads="1"/>
          </p:cNvSpPr>
          <p:nvPr/>
        </p:nvSpPr>
        <p:spPr bwMode="auto">
          <a:xfrm>
            <a:off x="2152650" y="2827020"/>
            <a:ext cx="555625" cy="336550"/>
          </a:xfrm>
          <a:prstGeom prst="rect">
            <a:avLst/>
          </a:prstGeom>
          <a:noFill/>
          <a:ln w="12700">
            <a:noFill/>
            <a:miter lim="800000"/>
            <a:headEnd/>
            <a:tailEnd/>
          </a:ln>
        </p:spPr>
        <p:txBody>
          <a:bodyPr wrap="none">
            <a:spAutoFit/>
          </a:bodyPr>
          <a:lstStyle/>
          <a:p>
            <a:pPr>
              <a:buClrTx/>
              <a:buFontTx/>
              <a:buNone/>
            </a:pPr>
            <a:r>
              <a:rPr lang="en-US" sz="1600" dirty="0" smtClean="0"/>
              <a:t>vol1</a:t>
            </a:r>
            <a:endParaRPr lang="en-US" sz="1600" dirty="0"/>
          </a:p>
        </p:txBody>
      </p:sp>
      <p:sp>
        <p:nvSpPr>
          <p:cNvPr id="25612" name="Text Box 6"/>
          <p:cNvSpPr txBox="1">
            <a:spLocks noChangeArrowheads="1"/>
          </p:cNvSpPr>
          <p:nvPr/>
        </p:nvSpPr>
        <p:spPr bwMode="auto">
          <a:xfrm>
            <a:off x="3557588" y="1924050"/>
            <a:ext cx="550862" cy="336550"/>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etc</a:t>
            </a:r>
          </a:p>
        </p:txBody>
      </p:sp>
      <p:sp>
        <p:nvSpPr>
          <p:cNvPr id="25613" name="Text Box 7"/>
          <p:cNvSpPr txBox="1">
            <a:spLocks noChangeArrowheads="1"/>
          </p:cNvSpPr>
          <p:nvPr/>
        </p:nvSpPr>
        <p:spPr bwMode="auto">
          <a:xfrm>
            <a:off x="4937125" y="1924050"/>
            <a:ext cx="550863" cy="336550"/>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usr</a:t>
            </a:r>
          </a:p>
        </p:txBody>
      </p:sp>
      <p:sp>
        <p:nvSpPr>
          <p:cNvPr id="25614" name="Text Box 8"/>
          <p:cNvSpPr txBox="1">
            <a:spLocks noChangeArrowheads="1"/>
          </p:cNvSpPr>
          <p:nvPr/>
        </p:nvSpPr>
        <p:spPr bwMode="auto">
          <a:xfrm>
            <a:off x="6324600" y="1924050"/>
            <a:ext cx="550863" cy="336550"/>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var</a:t>
            </a:r>
          </a:p>
        </p:txBody>
      </p:sp>
      <p:sp>
        <p:nvSpPr>
          <p:cNvPr id="25615" name="Text Box 5"/>
          <p:cNvSpPr txBox="1">
            <a:spLocks noChangeArrowheads="1"/>
          </p:cNvSpPr>
          <p:nvPr/>
        </p:nvSpPr>
        <p:spPr bwMode="auto">
          <a:xfrm>
            <a:off x="2152650" y="1924050"/>
            <a:ext cx="550863" cy="336550"/>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mnt</a:t>
            </a:r>
          </a:p>
        </p:txBody>
      </p:sp>
      <p:cxnSp>
        <p:nvCxnSpPr>
          <p:cNvPr id="25616" name="AutoShape 43"/>
          <p:cNvCxnSpPr>
            <a:cxnSpLocks noChangeShapeType="1"/>
            <a:stCxn id="25604" idx="2"/>
            <a:endCxn id="25615" idx="0"/>
          </p:cNvCxnSpPr>
          <p:nvPr/>
        </p:nvCxnSpPr>
        <p:spPr bwMode="auto">
          <a:xfrm rot="5400000">
            <a:off x="3248025" y="671513"/>
            <a:ext cx="433387" cy="2071688"/>
          </a:xfrm>
          <a:prstGeom prst="bentConnector3">
            <a:avLst>
              <a:gd name="adj1" fmla="val 49815"/>
            </a:avLst>
          </a:prstGeom>
          <a:noFill/>
          <a:ln w="19050">
            <a:solidFill>
              <a:schemeClr val="accent1"/>
            </a:solidFill>
            <a:miter lim="800000"/>
            <a:headEnd/>
            <a:tailEnd/>
          </a:ln>
        </p:spPr>
      </p:cxnSp>
      <p:cxnSp>
        <p:nvCxnSpPr>
          <p:cNvPr id="25617" name="AutoShape 44"/>
          <p:cNvCxnSpPr>
            <a:cxnSpLocks noChangeShapeType="1"/>
            <a:stCxn id="25604" idx="2"/>
            <a:endCxn id="25612" idx="0"/>
          </p:cNvCxnSpPr>
          <p:nvPr/>
        </p:nvCxnSpPr>
        <p:spPr bwMode="auto">
          <a:xfrm rot="5400000">
            <a:off x="3950494" y="1373982"/>
            <a:ext cx="433387" cy="666750"/>
          </a:xfrm>
          <a:prstGeom prst="bentConnector3">
            <a:avLst>
              <a:gd name="adj1" fmla="val 49815"/>
            </a:avLst>
          </a:prstGeom>
          <a:noFill/>
          <a:ln w="19050">
            <a:solidFill>
              <a:schemeClr val="accent1"/>
            </a:solidFill>
            <a:miter lim="800000"/>
            <a:headEnd/>
            <a:tailEnd/>
          </a:ln>
        </p:spPr>
      </p:cxnSp>
      <p:cxnSp>
        <p:nvCxnSpPr>
          <p:cNvPr id="25618" name="AutoShape 45"/>
          <p:cNvCxnSpPr>
            <a:cxnSpLocks noChangeShapeType="1"/>
            <a:stCxn id="25604" idx="2"/>
            <a:endCxn id="25613" idx="0"/>
          </p:cNvCxnSpPr>
          <p:nvPr/>
        </p:nvCxnSpPr>
        <p:spPr bwMode="auto">
          <a:xfrm rot="16200000" flipH="1">
            <a:off x="4640263" y="1350963"/>
            <a:ext cx="433387" cy="712787"/>
          </a:xfrm>
          <a:prstGeom prst="bentConnector3">
            <a:avLst>
              <a:gd name="adj1" fmla="val 49815"/>
            </a:avLst>
          </a:prstGeom>
          <a:noFill/>
          <a:ln w="19050">
            <a:solidFill>
              <a:schemeClr val="accent1"/>
            </a:solidFill>
            <a:miter lim="800000"/>
            <a:headEnd/>
            <a:tailEnd/>
          </a:ln>
        </p:spPr>
      </p:cxnSp>
      <p:cxnSp>
        <p:nvCxnSpPr>
          <p:cNvPr id="25619" name="AutoShape 46"/>
          <p:cNvCxnSpPr>
            <a:cxnSpLocks noChangeShapeType="1"/>
            <a:stCxn id="25604" idx="2"/>
            <a:endCxn id="25614" idx="0"/>
          </p:cNvCxnSpPr>
          <p:nvPr/>
        </p:nvCxnSpPr>
        <p:spPr bwMode="auto">
          <a:xfrm rot="16200000" flipH="1">
            <a:off x="5334000" y="657226"/>
            <a:ext cx="433387" cy="2100262"/>
          </a:xfrm>
          <a:prstGeom prst="bentConnector3">
            <a:avLst>
              <a:gd name="adj1" fmla="val 49815"/>
            </a:avLst>
          </a:prstGeom>
          <a:noFill/>
          <a:ln w="19050">
            <a:solidFill>
              <a:schemeClr val="accent1"/>
            </a:solidFill>
            <a:miter lim="800000"/>
            <a:headEnd/>
            <a:tailEnd/>
          </a:ln>
        </p:spPr>
      </p:cxnSp>
      <p:cxnSp>
        <p:nvCxnSpPr>
          <p:cNvPr id="25620" name="AutoShape 47"/>
          <p:cNvCxnSpPr>
            <a:cxnSpLocks noChangeShapeType="1"/>
            <a:stCxn id="25615" idx="2"/>
            <a:endCxn id="25610" idx="0"/>
          </p:cNvCxnSpPr>
          <p:nvPr/>
        </p:nvCxnSpPr>
        <p:spPr bwMode="auto">
          <a:xfrm rot="16200000" flipH="1">
            <a:off x="2371805" y="2316876"/>
            <a:ext cx="114935" cy="2381"/>
          </a:xfrm>
          <a:prstGeom prst="straightConnector1">
            <a:avLst/>
          </a:prstGeom>
          <a:noFill/>
          <a:ln w="19050">
            <a:solidFill>
              <a:schemeClr val="accent1"/>
            </a:solidFill>
            <a:round/>
            <a:headEnd/>
            <a:tailEnd/>
          </a:ln>
        </p:spPr>
      </p:cxnSp>
      <p:cxnSp>
        <p:nvCxnSpPr>
          <p:cNvPr id="25621" name="AutoShape 48"/>
          <p:cNvCxnSpPr>
            <a:cxnSpLocks noChangeShapeType="1"/>
            <a:stCxn id="25610" idx="2"/>
            <a:endCxn id="25611" idx="0"/>
          </p:cNvCxnSpPr>
          <p:nvPr/>
        </p:nvCxnSpPr>
        <p:spPr bwMode="auto">
          <a:xfrm rot="5400000">
            <a:off x="2372996" y="2769552"/>
            <a:ext cx="114935" cy="1588"/>
          </a:xfrm>
          <a:prstGeom prst="straightConnector1">
            <a:avLst/>
          </a:prstGeom>
          <a:noFill/>
          <a:ln w="19050">
            <a:solidFill>
              <a:schemeClr val="accent1"/>
            </a:solidFill>
            <a:round/>
            <a:headEnd/>
            <a:tailEnd/>
          </a:ln>
        </p:spPr>
      </p:cxnSp>
      <p:cxnSp>
        <p:nvCxnSpPr>
          <p:cNvPr id="25622" name="AutoShape 49"/>
          <p:cNvCxnSpPr>
            <a:cxnSpLocks noChangeShapeType="1"/>
            <a:stCxn id="25611" idx="2"/>
            <a:endCxn id="25605" idx="0"/>
          </p:cNvCxnSpPr>
          <p:nvPr/>
        </p:nvCxnSpPr>
        <p:spPr bwMode="auto">
          <a:xfrm rot="16200000" flipH="1">
            <a:off x="4719003" y="875029"/>
            <a:ext cx="267335" cy="4844415"/>
          </a:xfrm>
          <a:prstGeom prst="bentConnector3">
            <a:avLst>
              <a:gd name="adj1" fmla="val 50000"/>
            </a:avLst>
          </a:prstGeom>
          <a:noFill/>
          <a:ln w="19050">
            <a:solidFill>
              <a:schemeClr val="accent1"/>
            </a:solidFill>
            <a:miter lim="800000"/>
            <a:headEnd/>
            <a:tailEnd/>
          </a:ln>
        </p:spPr>
      </p:cxnSp>
      <p:cxnSp>
        <p:nvCxnSpPr>
          <p:cNvPr id="25623" name="AutoShape 50"/>
          <p:cNvCxnSpPr>
            <a:cxnSpLocks noChangeShapeType="1"/>
            <a:stCxn id="25605" idx="2"/>
            <a:endCxn id="25606" idx="0"/>
          </p:cNvCxnSpPr>
          <p:nvPr/>
        </p:nvCxnSpPr>
        <p:spPr bwMode="auto">
          <a:xfrm rot="5400000">
            <a:off x="6772832" y="3532743"/>
            <a:ext cx="267335" cy="736759"/>
          </a:xfrm>
          <a:prstGeom prst="bentConnector3">
            <a:avLst>
              <a:gd name="adj1" fmla="val 50000"/>
            </a:avLst>
          </a:prstGeom>
          <a:noFill/>
          <a:ln w="19050">
            <a:solidFill>
              <a:schemeClr val="accent1"/>
            </a:solidFill>
            <a:miter lim="800000"/>
            <a:headEnd/>
            <a:tailEnd/>
          </a:ln>
        </p:spPr>
      </p:cxnSp>
      <p:cxnSp>
        <p:nvCxnSpPr>
          <p:cNvPr id="25624" name="AutoShape 51"/>
          <p:cNvCxnSpPr>
            <a:cxnSpLocks noChangeShapeType="1"/>
            <a:stCxn id="25605" idx="2"/>
            <a:endCxn id="25607" idx="0"/>
          </p:cNvCxnSpPr>
          <p:nvPr/>
        </p:nvCxnSpPr>
        <p:spPr bwMode="auto">
          <a:xfrm rot="16200000" flipH="1">
            <a:off x="7461806" y="3580526"/>
            <a:ext cx="267335" cy="641191"/>
          </a:xfrm>
          <a:prstGeom prst="bentConnector3">
            <a:avLst>
              <a:gd name="adj1" fmla="val 50000"/>
            </a:avLst>
          </a:prstGeom>
          <a:noFill/>
          <a:ln w="19050">
            <a:solidFill>
              <a:schemeClr val="accent1"/>
            </a:solidFill>
            <a:miter lim="800000"/>
            <a:headEnd/>
            <a:tailEnd/>
          </a:ln>
        </p:spPr>
      </p:cxnSp>
      <p:cxnSp>
        <p:nvCxnSpPr>
          <p:cNvPr id="25625" name="AutoShape 52"/>
          <p:cNvCxnSpPr>
            <a:cxnSpLocks noChangeShapeType="1"/>
            <a:stCxn id="25606" idx="2"/>
            <a:endCxn id="25608" idx="0"/>
          </p:cNvCxnSpPr>
          <p:nvPr/>
        </p:nvCxnSpPr>
        <p:spPr bwMode="auto">
          <a:xfrm rot="16200000" flipH="1">
            <a:off x="6475145" y="4682539"/>
            <a:ext cx="126743" cy="794"/>
          </a:xfrm>
          <a:prstGeom prst="straightConnector1">
            <a:avLst/>
          </a:prstGeom>
          <a:noFill/>
          <a:ln w="19050">
            <a:solidFill>
              <a:schemeClr val="accent1"/>
            </a:solidFill>
            <a:round/>
            <a:headEnd/>
            <a:tailEnd/>
          </a:ln>
        </p:spPr>
      </p:cxnSp>
      <p:cxnSp>
        <p:nvCxnSpPr>
          <p:cNvPr id="25626" name="AutoShape 53"/>
          <p:cNvCxnSpPr>
            <a:cxnSpLocks noChangeShapeType="1"/>
            <a:stCxn id="25607" idx="2"/>
            <a:endCxn id="25609" idx="0"/>
          </p:cNvCxnSpPr>
          <p:nvPr/>
        </p:nvCxnSpPr>
        <p:spPr bwMode="auto">
          <a:xfrm rot="16200000" flipH="1">
            <a:off x="7853094" y="4682539"/>
            <a:ext cx="126743" cy="793"/>
          </a:xfrm>
          <a:prstGeom prst="straightConnector1">
            <a:avLst/>
          </a:prstGeom>
          <a:noFill/>
          <a:ln w="19050">
            <a:solidFill>
              <a:schemeClr val="accent1"/>
            </a:solidFill>
            <a:round/>
            <a:headEnd/>
            <a:tailEnd/>
          </a:ln>
        </p:spPr>
      </p:cxnSp>
      <p:sp>
        <p:nvSpPr>
          <p:cNvPr id="27" name="Text Box 10"/>
          <p:cNvSpPr txBox="1">
            <a:spLocks noChangeArrowheads="1"/>
          </p:cNvSpPr>
          <p:nvPr/>
        </p:nvSpPr>
        <p:spPr bwMode="auto">
          <a:xfrm>
            <a:off x="2081651" y="3619500"/>
            <a:ext cx="583814" cy="338554"/>
          </a:xfrm>
          <a:prstGeom prst="rect">
            <a:avLst/>
          </a:prstGeom>
          <a:noFill/>
          <a:ln w="12700">
            <a:noFill/>
            <a:miter lim="800000"/>
            <a:headEnd/>
            <a:tailEnd/>
          </a:ln>
        </p:spPr>
        <p:txBody>
          <a:bodyPr wrap="none">
            <a:spAutoFit/>
          </a:bodyPr>
          <a:lstStyle/>
          <a:p>
            <a:pPr>
              <a:buClrTx/>
              <a:buFontTx/>
              <a:buNone/>
            </a:pPr>
            <a:r>
              <a:rPr lang="en-US" sz="1600" dirty="0" smtClean="0"/>
              <a:t>data</a:t>
            </a:r>
            <a:endParaRPr lang="en-US" sz="1600" dirty="0"/>
          </a:p>
        </p:txBody>
      </p:sp>
      <p:cxnSp>
        <p:nvCxnSpPr>
          <p:cNvPr id="28" name="AutoShape 48"/>
          <p:cNvCxnSpPr>
            <a:cxnSpLocks noChangeShapeType="1"/>
            <a:stCxn id="25611" idx="2"/>
            <a:endCxn id="27" idx="0"/>
          </p:cNvCxnSpPr>
          <p:nvPr/>
        </p:nvCxnSpPr>
        <p:spPr bwMode="auto">
          <a:xfrm rot="5400000">
            <a:off x="2174046" y="3363083"/>
            <a:ext cx="455930" cy="56905"/>
          </a:xfrm>
          <a:prstGeom prst="straightConnector1">
            <a:avLst/>
          </a:prstGeom>
          <a:noFill/>
          <a:ln w="19050">
            <a:solidFill>
              <a:schemeClr val="accent1"/>
            </a:solidFill>
            <a:round/>
            <a:headEnd/>
            <a:tailEnd/>
          </a:ln>
        </p:spPr>
      </p:cxnSp>
      <p:sp>
        <p:nvSpPr>
          <p:cNvPr id="43" name="Text Box 11"/>
          <p:cNvSpPr txBox="1">
            <a:spLocks noChangeArrowheads="1"/>
          </p:cNvSpPr>
          <p:nvPr/>
        </p:nvSpPr>
        <p:spPr bwMode="auto">
          <a:xfrm>
            <a:off x="3196273" y="3994785"/>
            <a:ext cx="2152650" cy="336550"/>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.snapshot</a:t>
            </a:r>
            <a:r>
              <a:rPr lang="en-US" sz="1600" dirty="0"/>
              <a:t> Directory</a:t>
            </a:r>
          </a:p>
        </p:txBody>
      </p:sp>
      <p:sp>
        <p:nvSpPr>
          <p:cNvPr id="44" name="Text Box 12"/>
          <p:cNvSpPr txBox="1">
            <a:spLocks noChangeArrowheads="1"/>
          </p:cNvSpPr>
          <p:nvPr/>
        </p:nvSpPr>
        <p:spPr bwMode="auto">
          <a:xfrm>
            <a:off x="2859211" y="4598670"/>
            <a:ext cx="1353256" cy="584775"/>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nightly.0</a:t>
            </a:r>
            <a:endParaRPr lang="en-US" sz="1600" dirty="0" smtClean="0"/>
          </a:p>
          <a:p>
            <a:pPr>
              <a:buClrTx/>
              <a:buFontTx/>
              <a:buNone/>
            </a:pPr>
            <a:r>
              <a:rPr lang="en-US" sz="1600" dirty="0" smtClean="0"/>
              <a:t>Directory</a:t>
            </a:r>
            <a:endParaRPr lang="en-US" sz="1600" dirty="0"/>
          </a:p>
        </p:txBody>
      </p:sp>
      <p:sp>
        <p:nvSpPr>
          <p:cNvPr id="45" name="Text Box 13"/>
          <p:cNvSpPr txBox="1">
            <a:spLocks noChangeArrowheads="1"/>
          </p:cNvSpPr>
          <p:nvPr/>
        </p:nvSpPr>
        <p:spPr bwMode="auto">
          <a:xfrm>
            <a:off x="4237161" y="4598670"/>
            <a:ext cx="1353256" cy="584775"/>
          </a:xfrm>
          <a:prstGeom prst="rect">
            <a:avLst/>
          </a:prstGeom>
          <a:noFill/>
          <a:ln w="12700">
            <a:noFill/>
            <a:miter lim="800000"/>
            <a:headEnd/>
            <a:tailEnd/>
          </a:ln>
        </p:spPr>
        <p:txBody>
          <a:bodyPr wrap="none">
            <a:spAutoFit/>
          </a:bodyPr>
          <a:lstStyle/>
          <a:p>
            <a:pPr>
              <a:buClrTx/>
              <a:buFontTx/>
              <a:buNone/>
            </a:pPr>
            <a:r>
              <a:rPr lang="en-US" sz="1600" dirty="0">
                <a:latin typeface="Courier New" pitchFamily="49" charset="0"/>
              </a:rPr>
              <a:t>nightly.1</a:t>
            </a:r>
            <a:endParaRPr lang="en-US" sz="1600" dirty="0" smtClean="0"/>
          </a:p>
          <a:p>
            <a:pPr>
              <a:buClrTx/>
              <a:buFontTx/>
              <a:buNone/>
            </a:pPr>
            <a:r>
              <a:rPr lang="en-US" sz="1600" dirty="0" smtClean="0"/>
              <a:t>Directory</a:t>
            </a:r>
            <a:endParaRPr lang="en-US" sz="1600" dirty="0"/>
          </a:p>
        </p:txBody>
      </p:sp>
      <p:sp>
        <p:nvSpPr>
          <p:cNvPr id="46" name="Text Box 14"/>
          <p:cNvSpPr txBox="1">
            <a:spLocks noChangeArrowheads="1"/>
          </p:cNvSpPr>
          <p:nvPr/>
        </p:nvSpPr>
        <p:spPr bwMode="auto">
          <a:xfrm>
            <a:off x="2742184" y="5310188"/>
            <a:ext cx="1588897" cy="830997"/>
          </a:xfrm>
          <a:prstGeom prst="rect">
            <a:avLst/>
          </a:prstGeom>
          <a:noFill/>
          <a:ln w="12700">
            <a:noFill/>
            <a:miter lim="800000"/>
            <a:headEnd/>
            <a:tailEnd/>
          </a:ln>
        </p:spPr>
        <p:txBody>
          <a:bodyPr wrap="none">
            <a:spAutoFit/>
          </a:bodyPr>
          <a:lstStyle/>
          <a:p>
            <a:pPr>
              <a:buClrTx/>
              <a:buFontTx/>
              <a:buNone/>
            </a:pPr>
            <a:r>
              <a:rPr lang="en-US" sz="1600" dirty="0"/>
              <a:t>Files </a:t>
            </a:r>
            <a:r>
              <a:rPr lang="en-US" sz="1600" dirty="0" smtClean="0"/>
              <a:t>in data</a:t>
            </a:r>
            <a:endParaRPr lang="en-US" sz="1600" dirty="0"/>
          </a:p>
          <a:p>
            <a:pPr>
              <a:buClrTx/>
              <a:buFontTx/>
              <a:buNone/>
            </a:pPr>
            <a:r>
              <a:rPr lang="en-US" sz="1600" dirty="0"/>
              <a:t>(as of previous </a:t>
            </a:r>
            <a:endParaRPr lang="en-US" sz="1600" dirty="0" smtClean="0"/>
          </a:p>
          <a:p>
            <a:pPr>
              <a:buClrTx/>
              <a:buFontTx/>
              <a:buNone/>
            </a:pPr>
            <a:r>
              <a:rPr lang="en-US" sz="1600" dirty="0" smtClean="0"/>
              <a:t>midnight</a:t>
            </a:r>
            <a:r>
              <a:rPr lang="en-US" sz="1600" dirty="0"/>
              <a:t>)</a:t>
            </a:r>
          </a:p>
        </p:txBody>
      </p:sp>
      <p:sp>
        <p:nvSpPr>
          <p:cNvPr id="47" name="Text Box 15"/>
          <p:cNvSpPr txBox="1">
            <a:spLocks noChangeArrowheads="1"/>
          </p:cNvSpPr>
          <p:nvPr/>
        </p:nvSpPr>
        <p:spPr bwMode="auto">
          <a:xfrm>
            <a:off x="4247572" y="5310188"/>
            <a:ext cx="1289135" cy="830997"/>
          </a:xfrm>
          <a:prstGeom prst="rect">
            <a:avLst/>
          </a:prstGeom>
          <a:noFill/>
          <a:ln w="12700">
            <a:noFill/>
            <a:miter lim="800000"/>
            <a:headEnd/>
            <a:tailEnd/>
          </a:ln>
        </p:spPr>
        <p:txBody>
          <a:bodyPr wrap="none">
            <a:spAutoFit/>
          </a:bodyPr>
          <a:lstStyle/>
          <a:p>
            <a:pPr>
              <a:buClrTx/>
              <a:buFontTx/>
              <a:buNone/>
            </a:pPr>
            <a:r>
              <a:rPr lang="en-US" sz="1600" dirty="0"/>
              <a:t>Files </a:t>
            </a:r>
            <a:r>
              <a:rPr lang="en-US" sz="1600" dirty="0" smtClean="0"/>
              <a:t>in data</a:t>
            </a:r>
            <a:endParaRPr lang="en-US" sz="1600" dirty="0"/>
          </a:p>
          <a:p>
            <a:pPr>
              <a:buClrTx/>
              <a:buFontTx/>
              <a:buNone/>
            </a:pPr>
            <a:r>
              <a:rPr lang="en-US" sz="1600" dirty="0"/>
              <a:t>(as of </a:t>
            </a:r>
            <a:r>
              <a:rPr lang="en-US" sz="1600" dirty="0" smtClean="0"/>
              <a:t>night-</a:t>
            </a:r>
          </a:p>
          <a:p>
            <a:pPr>
              <a:buClrTx/>
              <a:buFontTx/>
              <a:buNone/>
            </a:pPr>
            <a:r>
              <a:rPr lang="en-US" sz="1600" dirty="0" smtClean="0"/>
              <a:t>before-last</a:t>
            </a:r>
            <a:r>
              <a:rPr lang="en-US" sz="1600" dirty="0"/>
              <a:t>)</a:t>
            </a:r>
          </a:p>
        </p:txBody>
      </p:sp>
      <p:cxnSp>
        <p:nvCxnSpPr>
          <p:cNvPr id="48" name="AutoShape 50"/>
          <p:cNvCxnSpPr>
            <a:cxnSpLocks noChangeShapeType="1"/>
            <a:stCxn id="43" idx="2"/>
            <a:endCxn id="44" idx="0"/>
          </p:cNvCxnSpPr>
          <p:nvPr/>
        </p:nvCxnSpPr>
        <p:spPr bwMode="auto">
          <a:xfrm rot="5400000">
            <a:off x="3770552" y="4096623"/>
            <a:ext cx="267335" cy="736759"/>
          </a:xfrm>
          <a:prstGeom prst="bentConnector3">
            <a:avLst>
              <a:gd name="adj1" fmla="val 50000"/>
            </a:avLst>
          </a:prstGeom>
          <a:noFill/>
          <a:ln w="19050">
            <a:solidFill>
              <a:schemeClr val="accent1"/>
            </a:solidFill>
            <a:miter lim="800000"/>
            <a:headEnd/>
            <a:tailEnd/>
          </a:ln>
        </p:spPr>
      </p:cxnSp>
      <p:cxnSp>
        <p:nvCxnSpPr>
          <p:cNvPr id="49" name="AutoShape 51"/>
          <p:cNvCxnSpPr>
            <a:cxnSpLocks noChangeShapeType="1"/>
            <a:stCxn id="43" idx="2"/>
            <a:endCxn id="45" idx="0"/>
          </p:cNvCxnSpPr>
          <p:nvPr/>
        </p:nvCxnSpPr>
        <p:spPr bwMode="auto">
          <a:xfrm rot="16200000" flipH="1">
            <a:off x="4459526" y="4144406"/>
            <a:ext cx="267335" cy="641191"/>
          </a:xfrm>
          <a:prstGeom prst="bentConnector3">
            <a:avLst>
              <a:gd name="adj1" fmla="val 50000"/>
            </a:avLst>
          </a:prstGeom>
          <a:noFill/>
          <a:ln w="19050">
            <a:solidFill>
              <a:schemeClr val="accent1"/>
            </a:solidFill>
            <a:miter lim="800000"/>
            <a:headEnd/>
            <a:tailEnd/>
          </a:ln>
        </p:spPr>
      </p:cxnSp>
      <p:cxnSp>
        <p:nvCxnSpPr>
          <p:cNvPr id="50" name="AutoShape 52"/>
          <p:cNvCxnSpPr>
            <a:cxnSpLocks noChangeShapeType="1"/>
            <a:stCxn id="44" idx="2"/>
          </p:cNvCxnSpPr>
          <p:nvPr/>
        </p:nvCxnSpPr>
        <p:spPr bwMode="auto">
          <a:xfrm rot="16200000" flipH="1">
            <a:off x="3472865" y="5246419"/>
            <a:ext cx="126743" cy="794"/>
          </a:xfrm>
          <a:prstGeom prst="straightConnector1">
            <a:avLst/>
          </a:prstGeom>
          <a:noFill/>
          <a:ln w="19050">
            <a:solidFill>
              <a:schemeClr val="accent1"/>
            </a:solidFill>
            <a:round/>
            <a:headEnd/>
            <a:tailEnd/>
          </a:ln>
        </p:spPr>
      </p:cxnSp>
      <p:cxnSp>
        <p:nvCxnSpPr>
          <p:cNvPr id="51" name="AutoShape 53"/>
          <p:cNvCxnSpPr>
            <a:cxnSpLocks noChangeShapeType="1"/>
            <a:stCxn id="45" idx="2"/>
            <a:endCxn id="47" idx="0"/>
          </p:cNvCxnSpPr>
          <p:nvPr/>
        </p:nvCxnSpPr>
        <p:spPr bwMode="auto">
          <a:xfrm rot="5400000">
            <a:off x="4839594" y="5235992"/>
            <a:ext cx="126743" cy="21649"/>
          </a:xfrm>
          <a:prstGeom prst="straightConnector1">
            <a:avLst/>
          </a:prstGeom>
          <a:noFill/>
          <a:ln w="19050">
            <a:solidFill>
              <a:schemeClr val="accent1"/>
            </a:solidFill>
            <a:round/>
            <a:headEnd/>
            <a:tailEnd/>
          </a:ln>
        </p:spPr>
      </p:cxnSp>
      <p:cxnSp>
        <p:nvCxnSpPr>
          <p:cNvPr id="52" name="AutoShape 49"/>
          <p:cNvCxnSpPr>
            <a:cxnSpLocks noChangeShapeType="1"/>
            <a:stCxn id="27" idx="3"/>
            <a:endCxn id="43" idx="0"/>
          </p:cNvCxnSpPr>
          <p:nvPr/>
        </p:nvCxnSpPr>
        <p:spPr bwMode="auto">
          <a:xfrm>
            <a:off x="2665465" y="3788777"/>
            <a:ext cx="1607133" cy="206008"/>
          </a:xfrm>
          <a:prstGeom prst="bentConnector2">
            <a:avLst/>
          </a:prstGeom>
          <a:noFill/>
          <a:ln w="19050">
            <a:solidFill>
              <a:schemeClr val="accent1"/>
            </a:solidFill>
            <a:miter lim="800000"/>
            <a:headEnd/>
            <a:tailEnd/>
          </a:ln>
        </p:spPr>
      </p:cxnSp>
      <p:sp>
        <p:nvSpPr>
          <p:cNvPr id="56" name="TextBox 3"/>
          <p:cNvSpPr txBox="1">
            <a:spLocks noChangeArrowheads="1"/>
          </p:cNvSpPr>
          <p:nvPr/>
        </p:nvSpPr>
        <p:spPr bwMode="auto">
          <a:xfrm>
            <a:off x="3560422" y="2390715"/>
            <a:ext cx="5418181" cy="646331"/>
          </a:xfrm>
          <a:prstGeom prst="rect">
            <a:avLst/>
          </a:prstGeom>
          <a:noFill/>
          <a:ln w="9525">
            <a:noFill/>
            <a:miter lim="800000"/>
            <a:headEnd/>
            <a:tailEnd/>
          </a:ln>
        </p:spPr>
        <p:txBody>
          <a:bodyPr wrap="square">
            <a:spAutoFit/>
          </a:bodyPr>
          <a:lstStyle/>
          <a:p>
            <a:r>
              <a:rPr lang="en-US" sz="1800" dirty="0" smtClean="0"/>
              <a:t>Snapshot directories are at every level</a:t>
            </a:r>
          </a:p>
          <a:p>
            <a:r>
              <a:rPr lang="en-US" sz="1800" dirty="0" smtClean="0"/>
              <a:t>but show up only at the top level of the mount</a:t>
            </a:r>
            <a:endParaRPr lang="en-US" sz="1800" dirty="0"/>
          </a:p>
        </p:txBody>
      </p:sp>
      <p:cxnSp>
        <p:nvCxnSpPr>
          <p:cNvPr id="57" name="Straight Arrow Connector 6"/>
          <p:cNvCxnSpPr>
            <a:cxnSpLocks noChangeShapeType="1"/>
            <a:endCxn id="25611" idx="3"/>
          </p:cNvCxnSpPr>
          <p:nvPr/>
        </p:nvCxnSpPr>
        <p:spPr bwMode="auto">
          <a:xfrm rot="10800000" flipV="1">
            <a:off x="2708276" y="2825495"/>
            <a:ext cx="830453" cy="169799"/>
          </a:xfrm>
          <a:prstGeom prst="straightConnector1">
            <a:avLst/>
          </a:prstGeom>
          <a:noFill/>
          <a:ln w="28575" algn="ctr">
            <a:solidFill>
              <a:srgbClr val="005BAE"/>
            </a:solidFill>
            <a:round/>
            <a:headEnd/>
            <a:tailEnd type="triangle" w="med" len="med"/>
          </a:ln>
        </p:spPr>
      </p:cxnSp>
      <p:cxnSp>
        <p:nvCxnSpPr>
          <p:cNvPr id="62" name="Straight Arrow Connector 6"/>
          <p:cNvCxnSpPr>
            <a:cxnSpLocks noChangeShapeType="1"/>
          </p:cNvCxnSpPr>
          <p:nvPr/>
        </p:nvCxnSpPr>
        <p:spPr bwMode="auto">
          <a:xfrm rot="10800000" flipV="1">
            <a:off x="2734056" y="3017518"/>
            <a:ext cx="941832" cy="585218"/>
          </a:xfrm>
          <a:prstGeom prst="straightConnector1">
            <a:avLst/>
          </a:prstGeom>
          <a:noFill/>
          <a:ln w="28575" algn="ctr">
            <a:solidFill>
              <a:srgbClr val="005BAE"/>
            </a:solidFill>
            <a:round/>
            <a:headEnd/>
            <a:tailEnd type="triangle" w="med" len="med"/>
          </a:ln>
        </p:spPr>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ChangeArrowheads="1"/>
          </p:cNvSpPr>
          <p:nvPr/>
        </p:nvSpPr>
        <p:spPr bwMode="auto">
          <a:xfrm>
            <a:off x="1893888" y="1220788"/>
            <a:ext cx="6245225" cy="365125"/>
          </a:xfrm>
          <a:prstGeom prst="rect">
            <a:avLst/>
          </a:prstGeom>
          <a:noFill/>
          <a:ln w="9525">
            <a:noFill/>
            <a:miter lim="800000"/>
            <a:headEnd/>
            <a:tailEnd/>
          </a:ln>
        </p:spPr>
        <p:txBody>
          <a:bodyPr/>
          <a:lstStyle/>
          <a:p>
            <a:endParaRPr lang="en-US" dirty="0"/>
          </a:p>
        </p:txBody>
      </p:sp>
      <p:sp>
        <p:nvSpPr>
          <p:cNvPr id="26628" name="Rectangle 3"/>
          <p:cNvSpPr>
            <a:spLocks noChangeArrowheads="1"/>
          </p:cNvSpPr>
          <p:nvPr/>
        </p:nvSpPr>
        <p:spPr bwMode="auto">
          <a:xfrm>
            <a:off x="1976438" y="1271588"/>
            <a:ext cx="0" cy="366712"/>
          </a:xfrm>
          <a:prstGeom prst="rect">
            <a:avLst/>
          </a:prstGeom>
          <a:noFill/>
          <a:ln w="9525">
            <a:noFill/>
            <a:miter lim="800000"/>
            <a:headEnd/>
            <a:tailEnd/>
          </a:ln>
        </p:spPr>
        <p:txBody>
          <a:bodyPr wrap="none" lIns="0" tIns="0" rIns="0" bIns="0">
            <a:spAutoFit/>
          </a:bodyPr>
          <a:lstStyle/>
          <a:p>
            <a:pPr algn="l" eaLnBrk="0" hangingPunct="0">
              <a:buClrTx/>
              <a:buFontTx/>
              <a:buNone/>
            </a:pPr>
            <a:endParaRPr lang="en-US" sz="2400" dirty="0">
              <a:latin typeface="Times New Roman" pitchFamily="18" charset="0"/>
            </a:endParaRPr>
          </a:p>
        </p:txBody>
      </p:sp>
      <p:sp>
        <p:nvSpPr>
          <p:cNvPr id="26629" name="Text Box 7"/>
          <p:cNvSpPr txBox="1">
            <a:spLocks noChangeArrowheads="1"/>
          </p:cNvSpPr>
          <p:nvPr/>
        </p:nvSpPr>
        <p:spPr bwMode="auto">
          <a:xfrm>
            <a:off x="1106488" y="1243013"/>
            <a:ext cx="7623175" cy="3508653"/>
          </a:xfrm>
          <a:prstGeom prst="rect">
            <a:avLst/>
          </a:prstGeom>
          <a:noFill/>
          <a:ln w="9525">
            <a:noFill/>
            <a:miter lim="800000"/>
            <a:headEnd/>
            <a:tailEnd/>
          </a:ln>
        </p:spPr>
        <p:txBody>
          <a:bodyPr>
            <a:spAutoFit/>
          </a:bodyPr>
          <a:lstStyle/>
          <a:p>
            <a:pPr algn="l">
              <a:buClrTx/>
              <a:buFontTx/>
              <a:buNone/>
            </a:pPr>
            <a:r>
              <a:rPr lang="en-US" sz="1400" dirty="0">
                <a:latin typeface="Courier New" pitchFamily="49" charset="0"/>
              </a:rPr>
              <a:t>#</a:t>
            </a:r>
            <a:r>
              <a:rPr lang="en-US" sz="1400" b="1" dirty="0">
                <a:latin typeface="Courier New" pitchFamily="49" charset="0"/>
              </a:rPr>
              <a:t> pwd</a:t>
            </a:r>
          </a:p>
          <a:p>
            <a:pPr algn="l">
              <a:buClrTx/>
              <a:buFontTx/>
              <a:buNone/>
            </a:pPr>
            <a:r>
              <a:rPr lang="en-US" sz="1400" dirty="0">
                <a:latin typeface="Courier New" pitchFamily="49" charset="0"/>
              </a:rPr>
              <a:t>/</a:t>
            </a:r>
            <a:r>
              <a:rPr lang="en-US" sz="1400" dirty="0" smtClean="0">
                <a:latin typeface="Courier New" pitchFamily="49" charset="0"/>
              </a:rPr>
              <a:t>system/vol0/.snapshot</a:t>
            </a:r>
          </a:p>
          <a:p>
            <a:pPr algn="l">
              <a:buClrTx/>
              <a:buFontTx/>
              <a:buNone/>
            </a:pPr>
            <a:endParaRPr lang="en-US" sz="1400" dirty="0">
              <a:latin typeface="Courier New" pitchFamily="49" charset="0"/>
            </a:endParaRPr>
          </a:p>
          <a:p>
            <a:pPr algn="l">
              <a:buClrTx/>
              <a:buFontTx/>
              <a:buNone/>
            </a:pPr>
            <a:r>
              <a:rPr lang="en-US" sz="1400" dirty="0">
                <a:latin typeface="Courier New" pitchFamily="49" charset="0"/>
              </a:rPr>
              <a:t># </a:t>
            </a:r>
            <a:r>
              <a:rPr lang="en-US" sz="1400" b="1" dirty="0">
                <a:latin typeface="Courier New" pitchFamily="49" charset="0"/>
              </a:rPr>
              <a:t>ls -l</a:t>
            </a:r>
          </a:p>
          <a:p>
            <a:pPr algn="l">
              <a:buClrTx/>
              <a:buFontTx/>
              <a:buNone/>
            </a:pPr>
            <a:r>
              <a:rPr lang="en-US" sz="1400" dirty="0">
                <a:latin typeface="Courier New" pitchFamily="49" charset="0"/>
              </a:rPr>
              <a:t>total 240</a:t>
            </a:r>
          </a:p>
          <a:p>
            <a:pPr algn="l">
              <a:buClrTx/>
              <a:buFontTx/>
              <a:buNone/>
            </a:pPr>
            <a:r>
              <a:rPr lang="en-US" sz="1400" dirty="0">
                <a:latin typeface="Courier New" pitchFamily="49" charset="0"/>
              </a:rPr>
              <a:t>drwxrwxrwx   9 root     other      </a:t>
            </a:r>
            <a:r>
              <a:rPr lang="en-US" sz="1400" dirty="0" smtClean="0">
                <a:latin typeface="Courier New" pitchFamily="49" charset="0"/>
              </a:rPr>
              <a:t> 2288 </a:t>
            </a:r>
            <a:r>
              <a:rPr lang="en-US" sz="1400" dirty="0">
                <a:latin typeface="Courier New" pitchFamily="49" charset="0"/>
              </a:rPr>
              <a:t>Jan 29 16:19 hourly.0</a:t>
            </a:r>
          </a:p>
          <a:p>
            <a:pPr algn="l">
              <a:buClrTx/>
              <a:buFontTx/>
              <a:buNone/>
            </a:pPr>
            <a:r>
              <a:rPr lang="en-US" sz="1400" dirty="0">
                <a:latin typeface="Courier New" pitchFamily="49" charset="0"/>
              </a:rPr>
              <a:t>drwxrwxrwx   9 root     other      </a:t>
            </a:r>
            <a:r>
              <a:rPr lang="en-US" sz="1400" dirty="0" smtClean="0">
                <a:latin typeface="Courier New" pitchFamily="49" charset="0"/>
              </a:rPr>
              <a:t> 3288 </a:t>
            </a:r>
            <a:r>
              <a:rPr lang="en-US" sz="1400" dirty="0">
                <a:latin typeface="Courier New" pitchFamily="49" charset="0"/>
              </a:rPr>
              <a:t>Jan 29 </a:t>
            </a:r>
            <a:r>
              <a:rPr lang="en-US" sz="1400" dirty="0" smtClean="0">
                <a:latin typeface="Courier New" pitchFamily="49" charset="0"/>
              </a:rPr>
              <a:t>15:19 </a:t>
            </a:r>
            <a:r>
              <a:rPr lang="en-US" sz="1400" dirty="0">
                <a:latin typeface="Courier New" pitchFamily="49" charset="0"/>
              </a:rPr>
              <a:t>hourly.1</a:t>
            </a:r>
          </a:p>
          <a:p>
            <a:pPr algn="l">
              <a:buClrTx/>
              <a:buFontTx/>
              <a:buNone/>
            </a:pPr>
            <a:r>
              <a:rPr lang="en-US" sz="1400" dirty="0">
                <a:latin typeface="Courier New" pitchFamily="49" charset="0"/>
              </a:rPr>
              <a:t>drwxrwxrwx   9 root     other      </a:t>
            </a:r>
            <a:r>
              <a:rPr lang="en-US" sz="1400" dirty="0" smtClean="0">
                <a:latin typeface="Courier New" pitchFamily="49" charset="0"/>
              </a:rPr>
              <a:t> 4288 </a:t>
            </a:r>
            <a:r>
              <a:rPr lang="en-US" sz="1400" dirty="0">
                <a:latin typeface="Courier New" pitchFamily="49" charset="0"/>
              </a:rPr>
              <a:t>Jan 29 </a:t>
            </a:r>
            <a:r>
              <a:rPr lang="en-US" sz="1400" dirty="0" smtClean="0">
                <a:latin typeface="Courier New" pitchFamily="49" charset="0"/>
              </a:rPr>
              <a:t>14:19 </a:t>
            </a:r>
            <a:r>
              <a:rPr lang="en-US" sz="1400" dirty="0">
                <a:latin typeface="Courier New" pitchFamily="49" charset="0"/>
              </a:rPr>
              <a:t>hourly.2</a:t>
            </a:r>
          </a:p>
          <a:p>
            <a:pPr algn="l">
              <a:buClrTx/>
              <a:buFontTx/>
              <a:buNone/>
            </a:pPr>
            <a:r>
              <a:rPr lang="en-US" sz="1400" dirty="0">
                <a:latin typeface="Courier New" pitchFamily="49" charset="0"/>
              </a:rPr>
              <a:t>drwxrwxrwx   9 root     other      </a:t>
            </a:r>
            <a:r>
              <a:rPr lang="en-US" sz="1400" dirty="0" smtClean="0">
                <a:latin typeface="Courier New" pitchFamily="49" charset="0"/>
              </a:rPr>
              <a:t> 5288 </a:t>
            </a:r>
            <a:r>
              <a:rPr lang="en-US" sz="1400" dirty="0">
                <a:latin typeface="Courier New" pitchFamily="49" charset="0"/>
              </a:rPr>
              <a:t>Jan 29 </a:t>
            </a:r>
            <a:r>
              <a:rPr lang="en-US" sz="1400" dirty="0" smtClean="0">
                <a:latin typeface="Courier New" pitchFamily="49" charset="0"/>
              </a:rPr>
              <a:t>13:19 </a:t>
            </a:r>
            <a:r>
              <a:rPr lang="en-US" sz="1400" dirty="0">
                <a:latin typeface="Courier New" pitchFamily="49" charset="0"/>
              </a:rPr>
              <a:t>hourly.3</a:t>
            </a:r>
          </a:p>
          <a:p>
            <a:pPr algn="l">
              <a:buClrTx/>
              <a:buFontTx/>
              <a:buNone/>
            </a:pPr>
            <a:r>
              <a:rPr lang="en-US" sz="1400" dirty="0">
                <a:latin typeface="Courier New" pitchFamily="49" charset="0"/>
              </a:rPr>
              <a:t>drwxrwxrwx   9 root     other      </a:t>
            </a:r>
            <a:r>
              <a:rPr lang="en-US" sz="1400" dirty="0" smtClean="0">
                <a:latin typeface="Courier New" pitchFamily="49" charset="0"/>
              </a:rPr>
              <a:t> 6288 </a:t>
            </a:r>
            <a:r>
              <a:rPr lang="en-US" sz="1400" dirty="0">
                <a:latin typeface="Courier New" pitchFamily="49" charset="0"/>
              </a:rPr>
              <a:t>Jan 29 </a:t>
            </a:r>
            <a:r>
              <a:rPr lang="en-US" sz="1400" dirty="0" smtClean="0">
                <a:latin typeface="Courier New" pitchFamily="49" charset="0"/>
              </a:rPr>
              <a:t>12:19 </a:t>
            </a:r>
            <a:r>
              <a:rPr lang="en-US" sz="1400" dirty="0">
                <a:latin typeface="Courier New" pitchFamily="49" charset="0"/>
              </a:rPr>
              <a:t>hourly.4</a:t>
            </a:r>
          </a:p>
          <a:p>
            <a:pPr algn="l">
              <a:buClrTx/>
              <a:buFontTx/>
              <a:buNone/>
            </a:pPr>
            <a:r>
              <a:rPr lang="en-US" sz="1400" dirty="0">
                <a:latin typeface="Courier New" pitchFamily="49" charset="0"/>
              </a:rPr>
              <a:t>drwxrwxrwx   9 root     other      </a:t>
            </a:r>
            <a:r>
              <a:rPr lang="en-US" sz="1400" dirty="0" smtClean="0">
                <a:latin typeface="Courier New" pitchFamily="49" charset="0"/>
              </a:rPr>
              <a:t> 7288 </a:t>
            </a:r>
            <a:r>
              <a:rPr lang="en-US" sz="1400" dirty="0">
                <a:latin typeface="Courier New" pitchFamily="49" charset="0"/>
              </a:rPr>
              <a:t>Jan 29 </a:t>
            </a:r>
            <a:r>
              <a:rPr lang="en-US" sz="1400" dirty="0" smtClean="0">
                <a:latin typeface="Courier New" pitchFamily="49" charset="0"/>
              </a:rPr>
              <a:t>11:19 </a:t>
            </a:r>
            <a:r>
              <a:rPr lang="en-US" sz="1400" dirty="0">
                <a:latin typeface="Courier New" pitchFamily="49" charset="0"/>
              </a:rPr>
              <a:t>hourly.5</a:t>
            </a:r>
          </a:p>
          <a:p>
            <a:pPr algn="l">
              <a:buClrTx/>
              <a:buFontTx/>
              <a:buNone/>
            </a:pPr>
            <a:r>
              <a:rPr lang="en-US" sz="1400" dirty="0">
                <a:latin typeface="Courier New" pitchFamily="49" charset="0"/>
              </a:rPr>
              <a:t>drwxrwxrwx   9 root     other      12288 Jan </a:t>
            </a:r>
            <a:r>
              <a:rPr lang="en-US" sz="1400" dirty="0" smtClean="0">
                <a:latin typeface="Courier New" pitchFamily="49" charset="0"/>
              </a:rPr>
              <a:t>28 </a:t>
            </a:r>
            <a:r>
              <a:rPr lang="en-US" sz="1400" dirty="0">
                <a:latin typeface="Courier New" pitchFamily="49" charset="0"/>
              </a:rPr>
              <a:t>16:19 nightly.0</a:t>
            </a:r>
          </a:p>
          <a:p>
            <a:pPr algn="l">
              <a:buClrTx/>
              <a:buFontTx/>
              <a:buNone/>
            </a:pPr>
            <a:r>
              <a:rPr lang="en-US" sz="1400" dirty="0">
                <a:latin typeface="Courier New" pitchFamily="49" charset="0"/>
              </a:rPr>
              <a:t>drwxrwxrwx   9 root     other      </a:t>
            </a:r>
            <a:r>
              <a:rPr lang="en-US" sz="1400" dirty="0" smtClean="0">
                <a:latin typeface="Courier New" pitchFamily="49" charset="0"/>
              </a:rPr>
              <a:t>22288 </a:t>
            </a:r>
            <a:r>
              <a:rPr lang="en-US" sz="1400" dirty="0">
                <a:latin typeface="Courier New" pitchFamily="49" charset="0"/>
              </a:rPr>
              <a:t>Jan </a:t>
            </a:r>
            <a:r>
              <a:rPr lang="en-US" sz="1400" dirty="0" smtClean="0">
                <a:latin typeface="Courier New" pitchFamily="49" charset="0"/>
              </a:rPr>
              <a:t>27 </a:t>
            </a:r>
            <a:r>
              <a:rPr lang="en-US" sz="1400" dirty="0">
                <a:latin typeface="Courier New" pitchFamily="49" charset="0"/>
              </a:rPr>
              <a:t>16:19 nightly.1</a:t>
            </a:r>
          </a:p>
          <a:p>
            <a:pPr algn="l">
              <a:buClrTx/>
              <a:buFontTx/>
              <a:buNone/>
            </a:pPr>
            <a:r>
              <a:rPr lang="en-US" sz="1400" dirty="0">
                <a:latin typeface="Courier New" pitchFamily="49" charset="0"/>
              </a:rPr>
              <a:t>drwxrwxrwx   9 root     other      </a:t>
            </a:r>
            <a:r>
              <a:rPr lang="en-US" sz="1400" dirty="0" smtClean="0">
                <a:latin typeface="Courier New" pitchFamily="49" charset="0"/>
              </a:rPr>
              <a:t>32288 </a:t>
            </a:r>
            <a:r>
              <a:rPr lang="en-US" sz="1400" dirty="0">
                <a:latin typeface="Courier New" pitchFamily="49" charset="0"/>
              </a:rPr>
              <a:t>Jan </a:t>
            </a:r>
            <a:r>
              <a:rPr lang="en-US" sz="1400" dirty="0" smtClean="0">
                <a:latin typeface="Courier New" pitchFamily="49" charset="0"/>
              </a:rPr>
              <a:t>22 </a:t>
            </a:r>
            <a:r>
              <a:rPr lang="en-US" sz="1400" dirty="0">
                <a:latin typeface="Courier New" pitchFamily="49" charset="0"/>
              </a:rPr>
              <a:t>16:19 weekly.1</a:t>
            </a:r>
          </a:p>
          <a:p>
            <a:pPr algn="l">
              <a:buClrTx/>
              <a:buFontTx/>
              <a:buNone/>
            </a:pPr>
            <a:r>
              <a:rPr lang="en-US" sz="1400" dirty="0">
                <a:latin typeface="Courier New" pitchFamily="49" charset="0"/>
              </a:rPr>
              <a:t>drwxrwxrwx   9 root     other      </a:t>
            </a:r>
            <a:r>
              <a:rPr lang="en-US" sz="1400" dirty="0" smtClean="0">
                <a:latin typeface="Courier New" pitchFamily="49" charset="0"/>
              </a:rPr>
              <a:t>42288 </a:t>
            </a:r>
            <a:r>
              <a:rPr lang="en-US" sz="1400" dirty="0">
                <a:latin typeface="Courier New" pitchFamily="49" charset="0"/>
              </a:rPr>
              <a:t>Jan </a:t>
            </a:r>
            <a:r>
              <a:rPr lang="en-US" sz="1400" dirty="0" smtClean="0">
                <a:latin typeface="Courier New" pitchFamily="49" charset="0"/>
              </a:rPr>
              <a:t>15 </a:t>
            </a:r>
            <a:r>
              <a:rPr lang="en-US" sz="1400" dirty="0">
                <a:latin typeface="Courier New" pitchFamily="49" charset="0"/>
              </a:rPr>
              <a:t>16:19 weekly.2</a:t>
            </a:r>
          </a:p>
          <a:p>
            <a:pPr algn="l">
              <a:buClrTx/>
              <a:buFontTx/>
              <a:buNone/>
            </a:pPr>
            <a:endParaRPr lang="en-US" sz="1200" b="1" dirty="0">
              <a:latin typeface="Courier New" pitchFamily="49" charset="0"/>
            </a:endParaRPr>
          </a:p>
        </p:txBody>
      </p:sp>
      <p:sp>
        <p:nvSpPr>
          <p:cNvPr id="26630" name="Rectangle 10"/>
          <p:cNvSpPr>
            <a:spLocks noGrp="1" noChangeArrowheads="1"/>
          </p:cNvSpPr>
          <p:nvPr>
            <p:ph type="title"/>
          </p:nvPr>
        </p:nvSpPr>
        <p:spPr/>
        <p:txBody>
          <a:bodyPr/>
          <a:lstStyle/>
          <a:p>
            <a:pPr eaLnBrk="1" hangingPunct="1"/>
            <a:r>
              <a:rPr lang="en-US" dirty="0" smtClean="0"/>
              <a:t>Snapshot View from a UNIX/Linux Client</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878183" y="1525089"/>
            <a:ext cx="6096000" cy="4572000"/>
          </a:xfrm>
          <a:prstGeom prst="rect">
            <a:avLst/>
          </a:prstGeom>
          <a:noFill/>
          <a:ln w="9525">
            <a:noFill/>
            <a:miter lim="800000"/>
            <a:headEnd/>
            <a:tailEnd/>
          </a:ln>
        </p:spPr>
      </p:pic>
      <p:sp>
        <p:nvSpPr>
          <p:cNvPr id="27651" name="Rectangle 10"/>
          <p:cNvSpPr>
            <a:spLocks noGrp="1" noChangeArrowheads="1"/>
          </p:cNvSpPr>
          <p:nvPr>
            <p:ph type="title"/>
          </p:nvPr>
        </p:nvSpPr>
        <p:spPr/>
        <p:txBody>
          <a:bodyPr/>
          <a:lstStyle/>
          <a:p>
            <a:pPr eaLnBrk="1" hangingPunct="1"/>
            <a:r>
              <a:rPr lang="en-US" dirty="0" smtClean="0"/>
              <a:t>Snapshot View from a Windows Client</a:t>
            </a:r>
          </a:p>
        </p:txBody>
      </p:sp>
      <p:sp>
        <p:nvSpPr>
          <p:cNvPr id="27653" name="Text Box 8"/>
          <p:cNvSpPr txBox="1">
            <a:spLocks noChangeArrowheads="1"/>
          </p:cNvSpPr>
          <p:nvPr/>
        </p:nvSpPr>
        <p:spPr bwMode="auto">
          <a:xfrm>
            <a:off x="212363" y="3422334"/>
            <a:ext cx="2579688" cy="1920875"/>
          </a:xfrm>
          <a:prstGeom prst="rect">
            <a:avLst/>
          </a:prstGeom>
          <a:noFill/>
          <a:ln w="12700">
            <a:noFill/>
            <a:miter lim="800000"/>
            <a:headEnd/>
            <a:tailEnd/>
          </a:ln>
        </p:spPr>
        <p:txBody>
          <a:bodyPr>
            <a:spAutoFit/>
          </a:bodyPr>
          <a:lstStyle/>
          <a:p>
            <a:pPr algn="l">
              <a:spcBef>
                <a:spcPct val="50000"/>
              </a:spcBef>
              <a:buClrTx/>
              <a:buFontTx/>
              <a:buNone/>
            </a:pPr>
            <a:r>
              <a:rPr lang="en-US" dirty="0"/>
              <a:t>Snapshot copies are visible to Windows clients that have File Manager configured to display “hidden </a:t>
            </a:r>
            <a:r>
              <a:rPr lang="en-US" dirty="0" smtClean="0"/>
              <a:t>files”</a:t>
            </a:r>
            <a:endParaRPr lang="en-US" b="1" dirty="0"/>
          </a:p>
        </p:txBody>
      </p:sp>
      <p:cxnSp>
        <p:nvCxnSpPr>
          <p:cNvPr id="27654" name="Straight Arrow Connector 10"/>
          <p:cNvCxnSpPr>
            <a:cxnSpLocks noChangeShapeType="1"/>
          </p:cNvCxnSpPr>
          <p:nvPr/>
        </p:nvCxnSpPr>
        <p:spPr bwMode="auto">
          <a:xfrm flipV="1">
            <a:off x="2090056" y="2377443"/>
            <a:ext cx="2259878" cy="1058089"/>
          </a:xfrm>
          <a:prstGeom prst="straightConnector1">
            <a:avLst/>
          </a:prstGeom>
          <a:noFill/>
          <a:ln w="28575" algn="ctr">
            <a:solidFill>
              <a:srgbClr val="005BAE"/>
            </a:solidFill>
            <a:round/>
            <a:headEnd/>
            <a:tailEnd type="triangle" w="med" len="med"/>
          </a:ln>
        </p:spPr>
      </p:cxn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FlexClone</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4"/>
          <p:cNvSpPr>
            <a:spLocks noGrp="1" noChangeArrowheads="1"/>
          </p:cNvSpPr>
          <p:nvPr>
            <p:ph type="title"/>
          </p:nvPr>
        </p:nvSpPr>
        <p:spPr/>
        <p:txBody>
          <a:bodyPr/>
          <a:lstStyle/>
          <a:p>
            <a:pPr eaLnBrk="1" hangingPunct="1"/>
            <a:r>
              <a:rPr lang="en-US" dirty="0" smtClean="0"/>
              <a:t>FlexClone Volume Clones</a:t>
            </a:r>
          </a:p>
        </p:txBody>
      </p:sp>
      <p:sp>
        <p:nvSpPr>
          <p:cNvPr id="36868" name="Rectangle 5"/>
          <p:cNvSpPr>
            <a:spLocks noGrp="1" noChangeArrowheads="1"/>
          </p:cNvSpPr>
          <p:nvPr>
            <p:ph type="body" idx="1"/>
          </p:nvPr>
        </p:nvSpPr>
        <p:spPr/>
        <p:txBody>
          <a:bodyPr/>
          <a:lstStyle/>
          <a:p>
            <a:pPr eaLnBrk="1" hangingPunct="1"/>
            <a:r>
              <a:rPr lang="en-US" dirty="0" smtClean="0"/>
              <a:t>Enables multiple, instant dataset clones with no storage overhead  </a:t>
            </a:r>
          </a:p>
          <a:p>
            <a:pPr eaLnBrk="1" hangingPunct="1"/>
            <a:r>
              <a:rPr lang="en-US" dirty="0" smtClean="0"/>
              <a:t>Provides dramatic improvement for application test and development environments</a:t>
            </a:r>
          </a:p>
          <a:p>
            <a:pPr eaLnBrk="1" hangingPunct="1"/>
            <a:r>
              <a:rPr lang="en-US" dirty="0" smtClean="0"/>
              <a:t>Renders competitive methods archaic  </a:t>
            </a:r>
          </a:p>
          <a:p>
            <a:pPr eaLnBrk="1" hangingPunct="1"/>
            <a:endParaRPr lang="en-US" dirty="0" smtClean="0"/>
          </a:p>
          <a:p>
            <a:pPr eaLnBrk="1" hangingPunct="1"/>
            <a:endParaRPr lang="en-US" dirty="0"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AutoShape 180"/>
          <p:cNvSpPr>
            <a:spLocks noChangeArrowheads="1"/>
          </p:cNvSpPr>
          <p:nvPr/>
        </p:nvSpPr>
        <p:spPr bwMode="auto">
          <a:xfrm>
            <a:off x="1114425" y="1260475"/>
            <a:ext cx="3443288" cy="4905375"/>
          </a:xfrm>
          <a:prstGeom prst="can">
            <a:avLst>
              <a:gd name="adj" fmla="val 35615"/>
            </a:avLst>
          </a:prstGeom>
          <a:noFill/>
          <a:ln w="19050">
            <a:solidFill>
              <a:schemeClr val="accent1"/>
            </a:solidFill>
            <a:round/>
            <a:headEnd/>
            <a:tailEnd/>
          </a:ln>
        </p:spPr>
        <p:txBody>
          <a:bodyPr wrap="none" anchor="ctr"/>
          <a:lstStyle/>
          <a:p>
            <a:endParaRPr lang="en-US" dirty="0"/>
          </a:p>
        </p:txBody>
      </p:sp>
      <p:sp>
        <p:nvSpPr>
          <p:cNvPr id="37892" name="Rectangle 167"/>
          <p:cNvSpPr>
            <a:spLocks noGrp="1" noChangeArrowheads="1"/>
          </p:cNvSpPr>
          <p:nvPr>
            <p:ph type="title"/>
          </p:nvPr>
        </p:nvSpPr>
        <p:spPr/>
        <p:txBody>
          <a:bodyPr/>
          <a:lstStyle/>
          <a:p>
            <a:pPr eaLnBrk="1" hangingPunct="1"/>
            <a:r>
              <a:rPr lang="en-US" dirty="0" smtClean="0"/>
              <a:t>How Volume Cloning Works</a:t>
            </a:r>
          </a:p>
        </p:txBody>
      </p:sp>
      <p:sp>
        <p:nvSpPr>
          <p:cNvPr id="496809" name="Rectangle 169"/>
          <p:cNvSpPr>
            <a:spLocks noGrp="1" noChangeArrowheads="1"/>
          </p:cNvSpPr>
          <p:nvPr>
            <p:ph type="body" sz="half" idx="2"/>
          </p:nvPr>
        </p:nvSpPr>
        <p:spPr>
          <a:xfrm>
            <a:off x="4652963" y="1123950"/>
            <a:ext cx="4262437" cy="5353050"/>
          </a:xfrm>
        </p:spPr>
        <p:txBody>
          <a:bodyPr/>
          <a:lstStyle/>
          <a:p>
            <a:pPr eaLnBrk="1" hangingPunct="1">
              <a:lnSpc>
                <a:spcPct val="90000"/>
              </a:lnSpc>
              <a:buFont typeface="Wingdings 2" pitchFamily="18" charset="2"/>
              <a:buNone/>
            </a:pPr>
            <a:r>
              <a:rPr lang="en-US" sz="2400" dirty="0" smtClean="0"/>
              <a:t>Volume cloning:</a:t>
            </a:r>
          </a:p>
          <a:p>
            <a:pPr eaLnBrk="1" hangingPunct="1">
              <a:lnSpc>
                <a:spcPct val="90000"/>
              </a:lnSpc>
            </a:pPr>
            <a:r>
              <a:rPr lang="en-US" sz="2400" dirty="0" smtClean="0"/>
              <a:t>Starts with a volume</a:t>
            </a:r>
          </a:p>
          <a:p>
            <a:pPr eaLnBrk="1" hangingPunct="1">
              <a:lnSpc>
                <a:spcPct val="90000"/>
              </a:lnSpc>
            </a:pPr>
            <a:r>
              <a:rPr lang="en-US" sz="2400" dirty="0" smtClean="0"/>
              <a:t>Takes a Snapshot copy of the volume</a:t>
            </a:r>
          </a:p>
          <a:p>
            <a:pPr eaLnBrk="1" hangingPunct="1">
              <a:lnSpc>
                <a:spcPct val="90000"/>
              </a:lnSpc>
            </a:pPr>
            <a:r>
              <a:rPr lang="en-US" sz="2400" dirty="0" smtClean="0"/>
              <a:t>Creates a clone (a new volume based on the Snapshot copy)</a:t>
            </a:r>
          </a:p>
          <a:p>
            <a:pPr eaLnBrk="1" hangingPunct="1">
              <a:lnSpc>
                <a:spcPct val="90000"/>
              </a:lnSpc>
              <a:buFont typeface="Wingdings 2" pitchFamily="18" charset="2"/>
              <a:buNone/>
            </a:pPr>
            <a:endParaRPr lang="en-US" sz="2400" dirty="0" smtClean="0"/>
          </a:p>
          <a:p>
            <a:pPr eaLnBrk="1" hangingPunct="1">
              <a:lnSpc>
                <a:spcPct val="90000"/>
              </a:lnSpc>
              <a:buFont typeface="Wingdings 2" pitchFamily="18" charset="2"/>
              <a:buNone/>
            </a:pPr>
            <a:r>
              <a:rPr lang="en-US" sz="2400" dirty="0" smtClean="0"/>
              <a:t>Result:</a:t>
            </a:r>
          </a:p>
          <a:p>
            <a:pPr eaLnBrk="1" hangingPunct="1">
              <a:lnSpc>
                <a:spcPct val="90000"/>
              </a:lnSpc>
              <a:spcBef>
                <a:spcPct val="0"/>
              </a:spcBef>
              <a:buFont typeface="Wingdings 2" pitchFamily="18" charset="2"/>
              <a:buNone/>
            </a:pPr>
            <a:r>
              <a:rPr lang="en-US" sz="2400" dirty="0" smtClean="0">
                <a:cs typeface="Arial" pitchFamily="34" charset="0"/>
              </a:rPr>
              <a:t>I</a:t>
            </a:r>
            <a:r>
              <a:rPr lang="en-US" sz="2400" dirty="0" smtClean="0"/>
              <a:t>ndependent volume copies</a:t>
            </a:r>
          </a:p>
          <a:p>
            <a:pPr eaLnBrk="1" hangingPunct="1">
              <a:lnSpc>
                <a:spcPct val="90000"/>
              </a:lnSpc>
              <a:spcBef>
                <a:spcPct val="0"/>
              </a:spcBef>
              <a:buFont typeface="Wingdings 2" pitchFamily="18" charset="2"/>
              <a:buNone/>
            </a:pPr>
            <a:r>
              <a:rPr lang="en-US" sz="2400" dirty="0" smtClean="0"/>
              <a:t>are efficiently stored</a:t>
            </a:r>
          </a:p>
        </p:txBody>
      </p:sp>
      <p:sp>
        <p:nvSpPr>
          <p:cNvPr id="37894" name="Text Box 173"/>
          <p:cNvSpPr txBox="1">
            <a:spLocks noChangeArrowheads="1"/>
          </p:cNvSpPr>
          <p:nvPr/>
        </p:nvSpPr>
        <p:spPr bwMode="auto">
          <a:xfrm>
            <a:off x="1857375" y="1652588"/>
            <a:ext cx="1958975" cy="336550"/>
          </a:xfrm>
          <a:prstGeom prst="rect">
            <a:avLst/>
          </a:prstGeom>
          <a:noFill/>
          <a:ln w="9525">
            <a:noFill/>
            <a:miter lim="800000"/>
            <a:headEnd/>
            <a:tailEnd/>
          </a:ln>
        </p:spPr>
        <p:txBody>
          <a:bodyPr>
            <a:spAutoFit/>
          </a:bodyPr>
          <a:lstStyle/>
          <a:p>
            <a:pPr>
              <a:spcBef>
                <a:spcPct val="50000"/>
              </a:spcBef>
              <a:buClrTx/>
              <a:buFontTx/>
              <a:buNone/>
            </a:pPr>
            <a:r>
              <a:rPr lang="en-US" sz="1600" dirty="0"/>
              <a:t>Aggregate</a:t>
            </a:r>
          </a:p>
        </p:txBody>
      </p:sp>
      <p:sp>
        <p:nvSpPr>
          <p:cNvPr id="37895" name="Text Box 177"/>
          <p:cNvSpPr txBox="1">
            <a:spLocks noChangeArrowheads="1"/>
          </p:cNvSpPr>
          <p:nvPr/>
        </p:nvSpPr>
        <p:spPr bwMode="auto">
          <a:xfrm>
            <a:off x="1881188" y="2562225"/>
            <a:ext cx="1911350" cy="336550"/>
          </a:xfrm>
          <a:prstGeom prst="rect">
            <a:avLst/>
          </a:prstGeom>
          <a:noFill/>
          <a:ln w="9525">
            <a:noFill/>
            <a:miter lim="800000"/>
            <a:headEnd/>
            <a:tailEnd/>
          </a:ln>
        </p:spPr>
        <p:txBody>
          <a:bodyPr>
            <a:spAutoFit/>
          </a:bodyPr>
          <a:lstStyle/>
          <a:p>
            <a:pPr>
              <a:spcBef>
                <a:spcPct val="50000"/>
              </a:spcBef>
              <a:buClrTx/>
              <a:buFontTx/>
              <a:buNone/>
            </a:pPr>
            <a:r>
              <a:rPr lang="en-US" sz="1600" dirty="0"/>
              <a:t>FlexVol Volume</a:t>
            </a:r>
          </a:p>
        </p:txBody>
      </p:sp>
      <p:grpSp>
        <p:nvGrpSpPr>
          <p:cNvPr id="2" name="Group 183"/>
          <p:cNvGrpSpPr>
            <a:grpSpLocks/>
          </p:cNvGrpSpPr>
          <p:nvPr/>
        </p:nvGrpSpPr>
        <p:grpSpPr bwMode="auto">
          <a:xfrm>
            <a:off x="1758950" y="2974975"/>
            <a:ext cx="2752735" cy="3062288"/>
            <a:chOff x="1229" y="1561"/>
            <a:chExt cx="1734" cy="1929"/>
          </a:xfrm>
        </p:grpSpPr>
        <p:sp>
          <p:nvSpPr>
            <p:cNvPr id="37897" name="AutoShape 172"/>
            <p:cNvSpPr>
              <a:spLocks noChangeArrowheads="1"/>
            </p:cNvSpPr>
            <p:nvPr/>
          </p:nvSpPr>
          <p:spPr bwMode="auto">
            <a:xfrm>
              <a:off x="2037" y="1792"/>
              <a:ext cx="617" cy="872"/>
            </a:xfrm>
            <a:prstGeom prst="flowChartMagneticDisk">
              <a:avLst/>
            </a:prstGeom>
            <a:solidFill>
              <a:schemeClr val="accent2"/>
            </a:solidFill>
            <a:ln w="19050">
              <a:solidFill>
                <a:schemeClr val="bg1"/>
              </a:solidFill>
              <a:round/>
              <a:headEnd/>
              <a:tailEnd/>
            </a:ln>
          </p:spPr>
          <p:txBody>
            <a:bodyPr wrap="none" anchor="ctr"/>
            <a:lstStyle/>
            <a:p>
              <a:endParaRPr lang="en-US" dirty="0"/>
            </a:p>
          </p:txBody>
        </p:sp>
        <p:sp>
          <p:nvSpPr>
            <p:cNvPr id="37898" name="AutoShape 174"/>
            <p:cNvSpPr>
              <a:spLocks noChangeArrowheads="1"/>
            </p:cNvSpPr>
            <p:nvPr/>
          </p:nvSpPr>
          <p:spPr bwMode="auto">
            <a:xfrm>
              <a:off x="1229" y="2618"/>
              <a:ext cx="617" cy="872"/>
            </a:xfrm>
            <a:prstGeom prst="flowChartMagneticDisk">
              <a:avLst/>
            </a:prstGeom>
            <a:solidFill>
              <a:schemeClr val="accent1"/>
            </a:solidFill>
            <a:ln w="19050">
              <a:solidFill>
                <a:schemeClr val="bg1"/>
              </a:solidFill>
              <a:round/>
              <a:headEnd/>
              <a:tailEnd/>
            </a:ln>
          </p:spPr>
          <p:txBody>
            <a:bodyPr wrap="none" anchor="ctr"/>
            <a:lstStyle/>
            <a:p>
              <a:endParaRPr lang="en-US" dirty="0"/>
            </a:p>
          </p:txBody>
        </p:sp>
        <p:sp>
          <p:nvSpPr>
            <p:cNvPr id="37899" name="AutoShape 178"/>
            <p:cNvSpPr>
              <a:spLocks noChangeArrowheads="1"/>
            </p:cNvSpPr>
            <p:nvPr/>
          </p:nvSpPr>
          <p:spPr bwMode="auto">
            <a:xfrm>
              <a:off x="1476" y="1561"/>
              <a:ext cx="617" cy="872"/>
            </a:xfrm>
            <a:prstGeom prst="flowChartMagneticDisk">
              <a:avLst/>
            </a:prstGeom>
            <a:solidFill>
              <a:schemeClr val="accent1"/>
            </a:solidFill>
            <a:ln w="19050">
              <a:solidFill>
                <a:schemeClr val="bg1"/>
              </a:solidFill>
              <a:round/>
              <a:headEnd/>
              <a:tailEnd/>
            </a:ln>
          </p:spPr>
          <p:txBody>
            <a:bodyPr wrap="none" anchor="ctr"/>
            <a:lstStyle/>
            <a:p>
              <a:pPr algn="ctr"/>
              <a:r>
                <a:rPr lang="en-US" sz="1600" dirty="0">
                  <a:solidFill>
                    <a:schemeClr val="bg1"/>
                  </a:solidFill>
                </a:rPr>
                <a:t>Parent</a:t>
              </a:r>
            </a:p>
          </p:txBody>
        </p:sp>
        <p:sp>
          <p:nvSpPr>
            <p:cNvPr id="37900" name="Text Box 179"/>
            <p:cNvSpPr txBox="1">
              <a:spLocks noChangeArrowheads="1"/>
            </p:cNvSpPr>
            <p:nvPr/>
          </p:nvSpPr>
          <p:spPr bwMode="auto">
            <a:xfrm>
              <a:off x="2014" y="2305"/>
              <a:ext cx="949" cy="213"/>
            </a:xfrm>
            <a:prstGeom prst="rect">
              <a:avLst/>
            </a:prstGeom>
            <a:noFill/>
            <a:ln w="9525" algn="ctr">
              <a:noFill/>
              <a:miter lim="800000"/>
              <a:headEnd/>
              <a:tailEnd/>
            </a:ln>
          </p:spPr>
          <p:txBody>
            <a:bodyPr wrap="square">
              <a:spAutoFit/>
            </a:bodyPr>
            <a:lstStyle/>
            <a:p>
              <a:r>
                <a:rPr lang="en-US" sz="1600" dirty="0" smtClean="0">
                  <a:solidFill>
                    <a:schemeClr val="bg1"/>
                  </a:solidFill>
                </a:rPr>
                <a:t>Snapshot</a:t>
              </a:r>
              <a:endParaRPr lang="en-US" sz="1600" dirty="0">
                <a:solidFill>
                  <a:schemeClr val="bg1"/>
                </a:solidFill>
              </a:endParaRPr>
            </a:p>
          </p:txBody>
        </p:sp>
        <p:sp>
          <p:nvSpPr>
            <p:cNvPr id="37901" name="Text Box 181"/>
            <p:cNvSpPr txBox="1">
              <a:spLocks noChangeArrowheads="1"/>
            </p:cNvSpPr>
            <p:nvPr/>
          </p:nvSpPr>
          <p:spPr bwMode="auto">
            <a:xfrm>
              <a:off x="1321" y="3017"/>
              <a:ext cx="458" cy="212"/>
            </a:xfrm>
            <a:prstGeom prst="rect">
              <a:avLst/>
            </a:prstGeom>
            <a:noFill/>
            <a:ln w="9525">
              <a:noFill/>
              <a:miter lim="800000"/>
              <a:headEnd/>
              <a:tailEnd/>
            </a:ln>
          </p:spPr>
          <p:txBody>
            <a:bodyPr>
              <a:spAutoFit/>
            </a:bodyPr>
            <a:lstStyle/>
            <a:p>
              <a:pPr>
                <a:spcBef>
                  <a:spcPct val="50000"/>
                </a:spcBef>
                <a:buClrTx/>
                <a:buFontTx/>
                <a:buNone/>
              </a:pPr>
              <a:r>
                <a:rPr lang="en-US" sz="1600" dirty="0">
                  <a:solidFill>
                    <a:schemeClr val="bg1"/>
                  </a:solidFill>
                </a:rPr>
                <a:t>Clone</a:t>
              </a:r>
            </a:p>
          </p:txBody>
        </p:sp>
        <p:cxnSp>
          <p:nvCxnSpPr>
            <p:cNvPr id="37902" name="AutoShape 182"/>
            <p:cNvCxnSpPr>
              <a:cxnSpLocks noChangeShapeType="1"/>
              <a:stCxn id="37897" idx="3"/>
              <a:endCxn id="37898" idx="4"/>
            </p:cNvCxnSpPr>
            <p:nvPr/>
          </p:nvCxnSpPr>
          <p:spPr bwMode="auto">
            <a:xfrm rot="5400000">
              <a:off x="1907" y="2615"/>
              <a:ext cx="384" cy="494"/>
            </a:xfrm>
            <a:prstGeom prst="bentConnector2">
              <a:avLst/>
            </a:prstGeom>
            <a:noFill/>
            <a:ln w="19050">
              <a:solidFill>
                <a:schemeClr val="tx1"/>
              </a:solidFill>
              <a:miter lim="800000"/>
              <a:headEnd/>
              <a:tailEnd type="triangle" w="med" len="med"/>
            </a:ln>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6809">
                                            <p:txEl>
                                              <p:pRg st="5" end="5"/>
                                            </p:txEl>
                                          </p:spTgt>
                                        </p:tgtEl>
                                        <p:attrNameLst>
                                          <p:attrName>style.visibility</p:attrName>
                                        </p:attrNameLst>
                                      </p:cBhvr>
                                      <p:to>
                                        <p:strVal val="visible"/>
                                      </p:to>
                                    </p:set>
                                    <p:animEffect transition="in" filter="fade">
                                      <p:cBhvr>
                                        <p:cTn id="7" dur="500"/>
                                        <p:tgtEl>
                                          <p:spTgt spid="496809">
                                            <p:txEl>
                                              <p:pRg st="5" end="5"/>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6809">
                                            <p:txEl>
                                              <p:pRg st="6" end="6"/>
                                            </p:txEl>
                                          </p:spTgt>
                                        </p:tgtEl>
                                        <p:attrNameLst>
                                          <p:attrName>style.visibility</p:attrName>
                                        </p:attrNameLst>
                                      </p:cBhvr>
                                      <p:to>
                                        <p:strVal val="visible"/>
                                      </p:to>
                                    </p:set>
                                    <p:animEffect transition="in" filter="fade">
                                      <p:cBhvr>
                                        <p:cTn id="10" dur="500"/>
                                        <p:tgtEl>
                                          <p:spTgt spid="496809">
                                            <p:txEl>
                                              <p:pRg st="6" end="6"/>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6809">
                                            <p:txEl>
                                              <p:pRg st="7" end="7"/>
                                            </p:txEl>
                                          </p:spTgt>
                                        </p:tgtEl>
                                        <p:attrNameLst>
                                          <p:attrName>style.visibility</p:attrName>
                                        </p:attrNameLst>
                                      </p:cBhvr>
                                      <p:to>
                                        <p:strVal val="visible"/>
                                      </p:to>
                                    </p:set>
                                    <p:animEffect transition="in" filter="fade">
                                      <p:cBhvr>
                                        <p:cTn id="13" dur="500"/>
                                        <p:tgtEl>
                                          <p:spTgt spid="49680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680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p:txBody>
          <a:bodyPr/>
          <a:lstStyle/>
          <a:p>
            <a:pPr eaLnBrk="1" hangingPunct="1"/>
            <a:r>
              <a:rPr lang="en-US" dirty="0" smtClean="0"/>
              <a:t>System Manager: FlexClone</a:t>
            </a:r>
          </a:p>
        </p:txBody>
      </p:sp>
      <p:pic>
        <p:nvPicPr>
          <p:cNvPr id="1026" name="Picture 2"/>
          <p:cNvPicPr>
            <a:picLocks noChangeAspect="1" noChangeArrowheads="1"/>
          </p:cNvPicPr>
          <p:nvPr/>
        </p:nvPicPr>
        <p:blipFill>
          <a:blip r:embed="rId3" cstate="print"/>
          <a:srcRect/>
          <a:stretch>
            <a:fillRect/>
          </a:stretch>
        </p:blipFill>
        <p:spPr bwMode="auto">
          <a:xfrm>
            <a:off x="1143000" y="1249680"/>
            <a:ext cx="7188990" cy="5059680"/>
          </a:xfrm>
          <a:prstGeom prst="rect">
            <a:avLst/>
          </a:prstGeom>
          <a:noFill/>
          <a:ln w="9525">
            <a:noFill/>
            <a:miter lim="800000"/>
            <a:headEnd/>
            <a:tailEnd/>
          </a:ln>
        </p:spPr>
      </p:pic>
      <p:cxnSp>
        <p:nvCxnSpPr>
          <p:cNvPr id="5" name="Straight Arrow Connector 4"/>
          <p:cNvCxnSpPr>
            <a:cxnSpLocks noChangeShapeType="1"/>
            <a:stCxn id="6" idx="0"/>
          </p:cNvCxnSpPr>
          <p:nvPr/>
        </p:nvCxnSpPr>
        <p:spPr bwMode="auto">
          <a:xfrm rot="5400000" flipH="1" flipV="1">
            <a:off x="4239737" y="2503964"/>
            <a:ext cx="1022668" cy="7620"/>
          </a:xfrm>
          <a:prstGeom prst="straightConnector1">
            <a:avLst/>
          </a:prstGeom>
          <a:noFill/>
          <a:ln w="28575" algn="ctr">
            <a:solidFill>
              <a:srgbClr val="005BAE"/>
            </a:solidFill>
            <a:round/>
            <a:headEnd/>
            <a:tailEnd type="triangle" w="med" len="med"/>
          </a:ln>
        </p:spPr>
      </p:cxnSp>
      <p:sp>
        <p:nvSpPr>
          <p:cNvPr id="6" name="TextBox 8"/>
          <p:cNvSpPr txBox="1">
            <a:spLocks noChangeArrowheads="1"/>
          </p:cNvSpPr>
          <p:nvPr/>
        </p:nvSpPr>
        <p:spPr bwMode="auto">
          <a:xfrm>
            <a:off x="3520440" y="3019108"/>
            <a:ext cx="2453641" cy="1015663"/>
          </a:xfrm>
          <a:prstGeom prst="rect">
            <a:avLst/>
          </a:prstGeom>
          <a:noFill/>
          <a:ln w="9525">
            <a:noFill/>
            <a:miter lim="800000"/>
            <a:headEnd/>
            <a:tailEnd/>
          </a:ln>
        </p:spPr>
        <p:txBody>
          <a:bodyPr wrap="square">
            <a:spAutoFit/>
          </a:bodyPr>
          <a:lstStyle/>
          <a:p>
            <a:r>
              <a:rPr lang="en-US" dirty="0" smtClean="0"/>
              <a:t>Select the volume and Snapshot &gt; Clone</a:t>
            </a:r>
            <a:endParaRPr lang="en-US" dirty="0"/>
          </a:p>
        </p:txBody>
      </p:sp>
      <p:sp>
        <p:nvSpPr>
          <p:cNvPr id="14" name="TextBox 13"/>
          <p:cNvSpPr txBox="1"/>
          <p:nvPr/>
        </p:nvSpPr>
        <p:spPr>
          <a:xfrm>
            <a:off x="2886930" y="5477256"/>
            <a:ext cx="4743606" cy="400110"/>
          </a:xfrm>
          <a:prstGeom prst="rect">
            <a:avLst/>
          </a:prstGeom>
          <a:noFill/>
        </p:spPr>
        <p:txBody>
          <a:bodyPr wrap="none" rtlCol="0">
            <a:spAutoFit/>
          </a:bodyPr>
          <a:lstStyle/>
          <a:p>
            <a:r>
              <a:rPr lang="en-US" b="1" dirty="0" smtClean="0"/>
              <a:t>NOTE:  </a:t>
            </a:r>
            <a:r>
              <a:rPr lang="en-US" dirty="0" smtClean="0"/>
              <a:t>FlexClone must be licensed first</a:t>
            </a:r>
            <a:endParaRPr lang="en-US" dirty="0"/>
          </a:p>
        </p:txBody>
      </p:sp>
      <p:cxnSp>
        <p:nvCxnSpPr>
          <p:cNvPr id="7" name="Straight Arrow Connector 6"/>
          <p:cNvCxnSpPr>
            <a:cxnSpLocks noChangeShapeType="1"/>
            <a:stCxn id="6" idx="3"/>
          </p:cNvCxnSpPr>
          <p:nvPr/>
        </p:nvCxnSpPr>
        <p:spPr bwMode="auto">
          <a:xfrm>
            <a:off x="5974081" y="3526940"/>
            <a:ext cx="2104794" cy="31"/>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a:xfrm>
            <a:off x="990600" y="104775"/>
            <a:ext cx="8153400" cy="914400"/>
          </a:xfrm>
        </p:spPr>
        <p:txBody>
          <a:bodyPr/>
          <a:lstStyle/>
          <a:p>
            <a:pPr eaLnBrk="1" hangingPunct="1"/>
            <a:r>
              <a:rPr lang="en-US" dirty="0" smtClean="0"/>
              <a:t>System Manager: FlexClone (Cont.)</a:t>
            </a:r>
          </a:p>
        </p:txBody>
      </p:sp>
      <p:pic>
        <p:nvPicPr>
          <p:cNvPr id="2052" name="Picture 4"/>
          <p:cNvPicPr>
            <a:picLocks noChangeAspect="1" noChangeArrowheads="1"/>
          </p:cNvPicPr>
          <p:nvPr/>
        </p:nvPicPr>
        <p:blipFill>
          <a:blip r:embed="rId3" cstate="print"/>
          <a:srcRect/>
          <a:stretch>
            <a:fillRect/>
          </a:stretch>
        </p:blipFill>
        <p:spPr bwMode="auto">
          <a:xfrm>
            <a:off x="2991231" y="1225296"/>
            <a:ext cx="5975036" cy="4205288"/>
          </a:xfrm>
          <a:prstGeom prst="rect">
            <a:avLst/>
          </a:prstGeom>
          <a:noFill/>
          <a:ln w="9525">
            <a:noFill/>
            <a:miter lim="800000"/>
            <a:headEnd/>
            <a:tailEnd/>
          </a:ln>
        </p:spPr>
      </p:pic>
      <p:pic>
        <p:nvPicPr>
          <p:cNvPr id="2050" name="Picture 2"/>
          <p:cNvPicPr>
            <a:picLocks noChangeAspect="1" noChangeArrowheads="1"/>
          </p:cNvPicPr>
          <p:nvPr/>
        </p:nvPicPr>
        <p:blipFill>
          <a:blip r:embed="rId4" cstate="print"/>
          <a:srcRect/>
          <a:stretch>
            <a:fillRect/>
          </a:stretch>
        </p:blipFill>
        <p:spPr bwMode="auto">
          <a:xfrm>
            <a:off x="933697" y="2139696"/>
            <a:ext cx="2368568" cy="2728532"/>
          </a:xfrm>
          <a:prstGeom prst="rect">
            <a:avLst/>
          </a:prstGeom>
          <a:noFill/>
          <a:ln w="9525">
            <a:noFill/>
            <a:miter lim="800000"/>
            <a:headEnd/>
            <a:tailEnd/>
          </a:ln>
        </p:spPr>
      </p:pic>
      <p:cxnSp>
        <p:nvCxnSpPr>
          <p:cNvPr id="5" name="Straight Arrow Connector 4"/>
          <p:cNvCxnSpPr>
            <a:cxnSpLocks noChangeShapeType="1"/>
          </p:cNvCxnSpPr>
          <p:nvPr/>
        </p:nvCxnSpPr>
        <p:spPr bwMode="auto">
          <a:xfrm rot="5400000" flipH="1" flipV="1">
            <a:off x="2221993" y="2642616"/>
            <a:ext cx="2322577" cy="1737363"/>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Flexible Volume Clone Syntax</a:t>
            </a:r>
            <a:endParaRPr lang="en-US" dirty="0"/>
          </a:p>
        </p:txBody>
      </p:sp>
      <p:sp>
        <p:nvSpPr>
          <p:cNvPr id="3" name="Content Placeholder 2"/>
          <p:cNvSpPr>
            <a:spLocks noGrp="1"/>
          </p:cNvSpPr>
          <p:nvPr>
            <p:ph idx="1"/>
          </p:nvPr>
        </p:nvSpPr>
        <p:spPr/>
        <p:txBody>
          <a:bodyPr/>
          <a:lstStyle/>
          <a:p>
            <a:r>
              <a:rPr lang="en-US" dirty="0" smtClean="0"/>
              <a:t>Use the </a:t>
            </a:r>
            <a:r>
              <a:rPr lang="en-US" dirty="0" smtClean="0">
                <a:latin typeface="Courier New" pitchFamily="49" charset="0"/>
              </a:rPr>
              <a:t>vol clone create</a:t>
            </a:r>
            <a:r>
              <a:rPr lang="en-US" dirty="0" smtClean="0"/>
              <a:t> command to create a flexible volume clone</a:t>
            </a:r>
          </a:p>
          <a:p>
            <a:pPr lvl="1"/>
            <a:r>
              <a:rPr lang="en-US" dirty="0" smtClean="0"/>
              <a:t>Syntax: </a:t>
            </a:r>
            <a:r>
              <a:rPr lang="en-US" sz="2000" dirty="0" smtClean="0">
                <a:latin typeface="Courier New" pitchFamily="49" charset="0"/>
              </a:rPr>
              <a:t>vol clone create </a:t>
            </a:r>
            <a:r>
              <a:rPr lang="en-US" sz="2000" i="1" dirty="0" err="1" smtClean="0">
                <a:latin typeface="Courier New" pitchFamily="49" charset="0"/>
              </a:rPr>
              <a:t>volname</a:t>
            </a:r>
            <a:r>
              <a:rPr lang="en-US" sz="2000" dirty="0" smtClean="0">
                <a:latin typeface="Courier New" pitchFamily="49" charset="0"/>
              </a:rPr>
              <a:t> </a:t>
            </a:r>
            <a:br>
              <a:rPr lang="en-US" sz="2000" dirty="0" smtClean="0">
                <a:latin typeface="Courier New" pitchFamily="49" charset="0"/>
              </a:rPr>
            </a:br>
            <a:r>
              <a:rPr lang="en-US" sz="2000" dirty="0" smtClean="0">
                <a:latin typeface="Courier New" pitchFamily="49" charset="0"/>
              </a:rPr>
              <a:t>		[-s none | file | volume]  </a:t>
            </a:r>
            <a:br>
              <a:rPr lang="en-US" sz="2000" dirty="0" smtClean="0">
                <a:latin typeface="Courier New" pitchFamily="49" charset="0"/>
              </a:rPr>
            </a:br>
            <a:r>
              <a:rPr lang="en-US" sz="2000" dirty="0" smtClean="0">
                <a:latin typeface="Courier New" pitchFamily="49" charset="0"/>
              </a:rPr>
              <a:t>		-b </a:t>
            </a:r>
            <a:r>
              <a:rPr lang="en-US" sz="2000" i="1" dirty="0" err="1" smtClean="0">
                <a:latin typeface="Courier New" pitchFamily="49" charset="0"/>
              </a:rPr>
              <a:t>parent_volname</a:t>
            </a:r>
            <a:r>
              <a:rPr lang="en-US" sz="2000" dirty="0" smtClean="0">
                <a:latin typeface="Courier New" pitchFamily="49" charset="0"/>
              </a:rPr>
              <a:t> [</a:t>
            </a:r>
            <a:r>
              <a:rPr lang="en-US" sz="2000" i="1" dirty="0" smtClean="0">
                <a:latin typeface="Courier New" pitchFamily="49" charset="0"/>
              </a:rPr>
              <a:t>parent_snapshot</a:t>
            </a:r>
            <a:r>
              <a:rPr lang="en-US" sz="2000" dirty="0" smtClean="0">
                <a:latin typeface="Courier New" pitchFamily="49" charset="0"/>
              </a:rPr>
              <a:t>]</a:t>
            </a:r>
            <a:endParaRPr lang="en-US" dirty="0" smtClean="0"/>
          </a:p>
          <a:p>
            <a:r>
              <a:rPr lang="en-US" dirty="0" smtClean="0"/>
              <a:t>The following is an example of a CLI entry used to create a flexible volume clone:</a:t>
            </a:r>
          </a:p>
          <a:p>
            <a:pPr>
              <a:lnSpc>
                <a:spcPct val="80000"/>
              </a:lnSpc>
              <a:buNone/>
            </a:pPr>
            <a:r>
              <a:rPr lang="en-US" sz="2000" dirty="0" smtClean="0">
                <a:latin typeface="Courier New" pitchFamily="49" charset="0"/>
              </a:rPr>
              <a:t>system&gt; </a:t>
            </a:r>
            <a:r>
              <a:rPr lang="en-US" sz="2000" b="1" dirty="0" smtClean="0">
                <a:latin typeface="Courier New" pitchFamily="49" charset="0"/>
              </a:rPr>
              <a:t>vol clone create clone1 –b flexvol1 flex1</a:t>
            </a:r>
            <a:endParaRPr lang="en-US" sz="2000" dirty="0" smtClean="0"/>
          </a:p>
          <a:p>
            <a:pPr>
              <a:lnSpc>
                <a:spcPct val="80000"/>
              </a:lnSpc>
              <a:buNone/>
            </a:pPr>
            <a:r>
              <a:rPr lang="en-US" sz="2000" dirty="0" smtClean="0">
                <a:latin typeface="Courier New" pitchFamily="49" charset="0"/>
              </a:rPr>
              <a:t>system&gt; </a:t>
            </a:r>
            <a:r>
              <a:rPr lang="en-US" sz="2000" b="1" dirty="0" smtClean="0">
                <a:latin typeface="Courier New" pitchFamily="49" charset="0"/>
              </a:rPr>
              <a:t>vol status clone1</a:t>
            </a:r>
          </a:p>
          <a:p>
            <a:pPr>
              <a:lnSpc>
                <a:spcPct val="80000"/>
              </a:lnSpc>
              <a:buNone/>
            </a:pPr>
            <a:r>
              <a:rPr lang="en-US" sz="2000" dirty="0" smtClean="0">
                <a:latin typeface="Courier New" pitchFamily="49" charset="0"/>
              </a:rPr>
              <a:t>Volume State   Status    Options</a:t>
            </a:r>
          </a:p>
          <a:p>
            <a:pPr>
              <a:lnSpc>
                <a:spcPct val="80000"/>
              </a:lnSpc>
              <a:buNone/>
            </a:pPr>
            <a:r>
              <a:rPr lang="en-US" sz="2000" dirty="0" smtClean="0">
                <a:latin typeface="Courier New" pitchFamily="49" charset="0"/>
              </a:rPr>
              <a:t>clone1 online raid_dp, flex</a:t>
            </a:r>
          </a:p>
          <a:p>
            <a:pPr>
              <a:lnSpc>
                <a:spcPct val="80000"/>
              </a:lnSpc>
              <a:buNone/>
            </a:pPr>
            <a:r>
              <a:rPr lang="en-US" sz="2000" dirty="0" smtClean="0">
                <a:latin typeface="Courier New" pitchFamily="49" charset="0"/>
              </a:rPr>
              <a:t>guarantee=volume(disabled)</a:t>
            </a:r>
          </a:p>
          <a:p>
            <a:pPr>
              <a:lnSpc>
                <a:spcPct val="80000"/>
              </a:lnSpc>
              <a:buNone/>
            </a:pPr>
            <a:r>
              <a:rPr lang="en-US" sz="2000" dirty="0" smtClean="0">
                <a:latin typeface="Courier New" pitchFamily="49" charset="0"/>
              </a:rPr>
              <a:t>Clone, backed by volume 'flex1’ snapshot</a:t>
            </a:r>
          </a:p>
          <a:p>
            <a:pPr>
              <a:lnSpc>
                <a:spcPct val="80000"/>
              </a:lnSpc>
              <a:buNone/>
            </a:pPr>
            <a:r>
              <a:rPr lang="en-US" sz="2000" dirty="0" smtClean="0">
                <a:latin typeface="Courier New" pitchFamily="49" charset="0"/>
              </a:rPr>
              <a:t>clone_clone1.1'</a:t>
            </a:r>
          </a:p>
          <a:p>
            <a:pPr>
              <a:lnSpc>
                <a:spcPct val="80000"/>
              </a:lnSpc>
              <a:buNone/>
            </a:pPr>
            <a:r>
              <a:rPr lang="en-US" sz="2000" dirty="0" smtClean="0">
                <a:latin typeface="Courier New" pitchFamily="49" charset="0"/>
              </a:rPr>
              <a:t>Containing aggregate: 'aggr1’</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92"/>
          <p:cNvSpPr>
            <a:spLocks noChangeArrowheads="1"/>
          </p:cNvSpPr>
          <p:nvPr/>
        </p:nvSpPr>
        <p:spPr bwMode="auto">
          <a:xfrm>
            <a:off x="2928938"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40" name="Rectangle 293"/>
          <p:cNvSpPr>
            <a:spLocks noChangeArrowheads="1"/>
          </p:cNvSpPr>
          <p:nvPr/>
        </p:nvSpPr>
        <p:spPr bwMode="auto">
          <a:xfrm>
            <a:off x="3576638"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41" name="Rectangle 294"/>
          <p:cNvSpPr>
            <a:spLocks noChangeArrowheads="1"/>
          </p:cNvSpPr>
          <p:nvPr/>
        </p:nvSpPr>
        <p:spPr bwMode="auto">
          <a:xfrm>
            <a:off x="3836988"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42" name="Rectangle 295"/>
          <p:cNvSpPr>
            <a:spLocks noChangeArrowheads="1"/>
          </p:cNvSpPr>
          <p:nvPr/>
        </p:nvSpPr>
        <p:spPr bwMode="auto">
          <a:xfrm>
            <a:off x="2798763"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43" name="Rectangle 296"/>
          <p:cNvSpPr>
            <a:spLocks noChangeArrowheads="1"/>
          </p:cNvSpPr>
          <p:nvPr/>
        </p:nvSpPr>
        <p:spPr bwMode="auto">
          <a:xfrm>
            <a:off x="2541588"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44" name="Rectangle 297"/>
          <p:cNvSpPr>
            <a:spLocks noChangeArrowheads="1"/>
          </p:cNvSpPr>
          <p:nvPr/>
        </p:nvSpPr>
        <p:spPr bwMode="auto">
          <a:xfrm>
            <a:off x="2409825"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45" name="Rectangle 298"/>
          <p:cNvSpPr>
            <a:spLocks noChangeArrowheads="1"/>
          </p:cNvSpPr>
          <p:nvPr/>
        </p:nvSpPr>
        <p:spPr bwMode="auto">
          <a:xfrm>
            <a:off x="3189288"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46" name="Rectangle 299"/>
          <p:cNvSpPr>
            <a:spLocks noChangeArrowheads="1"/>
          </p:cNvSpPr>
          <p:nvPr/>
        </p:nvSpPr>
        <p:spPr bwMode="auto">
          <a:xfrm>
            <a:off x="3968750"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47" name="Rectangle 300"/>
          <p:cNvSpPr>
            <a:spLocks noChangeArrowheads="1"/>
          </p:cNvSpPr>
          <p:nvPr/>
        </p:nvSpPr>
        <p:spPr bwMode="auto">
          <a:xfrm>
            <a:off x="4095750"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48" name="Rectangle 301"/>
          <p:cNvSpPr>
            <a:spLocks noChangeArrowheads="1"/>
          </p:cNvSpPr>
          <p:nvPr/>
        </p:nvSpPr>
        <p:spPr bwMode="auto">
          <a:xfrm>
            <a:off x="4484688"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49" name="Rectangle 302"/>
          <p:cNvSpPr>
            <a:spLocks noChangeArrowheads="1"/>
          </p:cNvSpPr>
          <p:nvPr/>
        </p:nvSpPr>
        <p:spPr bwMode="auto">
          <a:xfrm>
            <a:off x="4741863"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50" name="Rectangle 303"/>
          <p:cNvSpPr>
            <a:spLocks noChangeArrowheads="1"/>
          </p:cNvSpPr>
          <p:nvPr/>
        </p:nvSpPr>
        <p:spPr bwMode="auto">
          <a:xfrm>
            <a:off x="4873625" y="1381760"/>
            <a:ext cx="130175" cy="457200"/>
          </a:xfrm>
          <a:prstGeom prst="rect">
            <a:avLst/>
          </a:prstGeom>
          <a:solidFill>
            <a:srgbClr val="F95F00"/>
          </a:solidFill>
          <a:ln w="12700">
            <a:solidFill>
              <a:schemeClr val="accent2"/>
            </a:solidFill>
            <a:miter lim="800000"/>
            <a:headEnd/>
            <a:tailEnd/>
          </a:ln>
        </p:spPr>
        <p:txBody>
          <a:bodyPr wrap="none" anchor="ctr"/>
          <a:lstStyle/>
          <a:p>
            <a:endParaRPr lang="en-US" dirty="0"/>
          </a:p>
        </p:txBody>
      </p:sp>
      <p:sp>
        <p:nvSpPr>
          <p:cNvPr id="39951" name="Rectangle 171"/>
          <p:cNvSpPr>
            <a:spLocks noGrp="1" noChangeArrowheads="1"/>
          </p:cNvSpPr>
          <p:nvPr>
            <p:ph type="title"/>
          </p:nvPr>
        </p:nvSpPr>
        <p:spPr/>
        <p:txBody>
          <a:bodyPr/>
          <a:lstStyle/>
          <a:p>
            <a:pPr eaLnBrk="1" hangingPunct="1"/>
            <a:r>
              <a:rPr lang="en-US" dirty="0" smtClean="0"/>
              <a:t>Splitting Volumes</a:t>
            </a:r>
          </a:p>
        </p:txBody>
      </p:sp>
      <p:sp>
        <p:nvSpPr>
          <p:cNvPr id="39953" name="Text Box 175"/>
          <p:cNvSpPr txBox="1">
            <a:spLocks noChangeArrowheads="1"/>
          </p:cNvSpPr>
          <p:nvPr/>
        </p:nvSpPr>
        <p:spPr bwMode="auto">
          <a:xfrm>
            <a:off x="981075" y="1835785"/>
            <a:ext cx="1403350" cy="641350"/>
          </a:xfrm>
          <a:prstGeom prst="rect">
            <a:avLst/>
          </a:prstGeom>
          <a:noFill/>
          <a:ln w="12700">
            <a:noFill/>
            <a:miter lim="800000"/>
            <a:headEnd/>
            <a:tailEnd/>
          </a:ln>
        </p:spPr>
        <p:txBody>
          <a:bodyPr wrap="none">
            <a:spAutoFit/>
          </a:bodyPr>
          <a:lstStyle/>
          <a:p>
            <a:pPr algn="r">
              <a:buClrTx/>
              <a:buFontTx/>
              <a:buNone/>
            </a:pPr>
            <a:r>
              <a:rPr lang="en-US" sz="1800" dirty="0"/>
              <a:t>Snapshot of</a:t>
            </a:r>
            <a:br>
              <a:rPr lang="en-US" sz="1800" dirty="0"/>
            </a:br>
            <a:r>
              <a:rPr lang="en-US" sz="1800" dirty="0"/>
              <a:t>Volume 1</a:t>
            </a:r>
          </a:p>
        </p:txBody>
      </p:sp>
      <p:grpSp>
        <p:nvGrpSpPr>
          <p:cNvPr id="2" name="Group 341"/>
          <p:cNvGrpSpPr>
            <a:grpSpLocks/>
          </p:cNvGrpSpPr>
          <p:nvPr/>
        </p:nvGrpSpPr>
        <p:grpSpPr bwMode="auto">
          <a:xfrm>
            <a:off x="1787525" y="3818192"/>
            <a:ext cx="3127375" cy="811212"/>
            <a:chOff x="1021" y="2937"/>
            <a:chExt cx="1970" cy="511"/>
          </a:xfrm>
        </p:grpSpPr>
        <p:sp>
          <p:nvSpPr>
            <p:cNvPr id="40042" name="Line 179"/>
            <p:cNvSpPr>
              <a:spLocks noChangeShapeType="1"/>
            </p:cNvSpPr>
            <p:nvPr/>
          </p:nvSpPr>
          <p:spPr bwMode="auto">
            <a:xfrm>
              <a:off x="1021" y="3192"/>
              <a:ext cx="985" cy="0"/>
            </a:xfrm>
            <a:prstGeom prst="line">
              <a:avLst/>
            </a:prstGeom>
            <a:noFill/>
            <a:ln w="28575">
              <a:solidFill>
                <a:schemeClr val="hlink"/>
              </a:solidFill>
              <a:round/>
              <a:headEnd/>
              <a:tailEnd type="triangle" w="med" len="med"/>
            </a:ln>
          </p:spPr>
          <p:txBody>
            <a:bodyPr wrap="none" anchor="ctr"/>
            <a:lstStyle/>
            <a:p>
              <a:endParaRPr lang="en-US" dirty="0"/>
            </a:p>
          </p:txBody>
        </p:sp>
        <p:grpSp>
          <p:nvGrpSpPr>
            <p:cNvPr id="3" name="Group 180"/>
            <p:cNvGrpSpPr>
              <a:grpSpLocks/>
            </p:cNvGrpSpPr>
            <p:nvPr/>
          </p:nvGrpSpPr>
          <p:grpSpPr bwMode="auto">
            <a:xfrm>
              <a:off x="2069" y="2937"/>
              <a:ext cx="922" cy="511"/>
              <a:chOff x="1440" y="3100"/>
              <a:chExt cx="922" cy="511"/>
            </a:xfrm>
          </p:grpSpPr>
          <p:sp>
            <p:nvSpPr>
              <p:cNvPr id="40044" name="Freeform 181"/>
              <p:cNvSpPr>
                <a:spLocks/>
              </p:cNvSpPr>
              <p:nvPr/>
            </p:nvSpPr>
            <p:spPr bwMode="auto">
              <a:xfrm>
                <a:off x="1440" y="3100"/>
                <a:ext cx="922" cy="265"/>
              </a:xfrm>
              <a:custGeom>
                <a:avLst/>
                <a:gdLst>
                  <a:gd name="T0" fmla="*/ 0 w 922"/>
                  <a:gd name="T1" fmla="*/ 265 h 265"/>
                  <a:gd name="T2" fmla="*/ 153 w 922"/>
                  <a:gd name="T3" fmla="*/ 0 h 265"/>
                  <a:gd name="T4" fmla="*/ 922 w 922"/>
                  <a:gd name="T5" fmla="*/ 0 h 265"/>
                  <a:gd name="T6" fmla="*/ 0 60000 65536"/>
                  <a:gd name="T7" fmla="*/ 0 60000 65536"/>
                  <a:gd name="T8" fmla="*/ 0 60000 65536"/>
                  <a:gd name="T9" fmla="*/ 0 w 922"/>
                  <a:gd name="T10" fmla="*/ 0 h 265"/>
                  <a:gd name="T11" fmla="*/ 922 w 922"/>
                  <a:gd name="T12" fmla="*/ 265 h 265"/>
                </a:gdLst>
                <a:ahLst/>
                <a:cxnLst>
                  <a:cxn ang="T6">
                    <a:pos x="T0" y="T1"/>
                  </a:cxn>
                  <a:cxn ang="T7">
                    <a:pos x="T2" y="T3"/>
                  </a:cxn>
                  <a:cxn ang="T8">
                    <a:pos x="T4" y="T5"/>
                  </a:cxn>
                </a:cxnLst>
                <a:rect l="T9" t="T10" r="T11" b="T12"/>
                <a:pathLst>
                  <a:path w="922" h="265">
                    <a:moveTo>
                      <a:pt x="0" y="265"/>
                    </a:moveTo>
                    <a:lnTo>
                      <a:pt x="153" y="0"/>
                    </a:lnTo>
                    <a:lnTo>
                      <a:pt x="922" y="0"/>
                    </a:lnTo>
                  </a:path>
                </a:pathLst>
              </a:custGeom>
              <a:noFill/>
              <a:ln w="28575">
                <a:solidFill>
                  <a:schemeClr val="hlink"/>
                </a:solidFill>
                <a:round/>
                <a:headEnd/>
                <a:tailEnd type="triangle" w="med" len="med"/>
              </a:ln>
            </p:spPr>
            <p:txBody>
              <a:bodyPr wrap="none" anchor="ctr"/>
              <a:lstStyle/>
              <a:p>
                <a:endParaRPr lang="en-US" dirty="0"/>
              </a:p>
            </p:txBody>
          </p:sp>
          <p:sp>
            <p:nvSpPr>
              <p:cNvPr id="40045" name="Freeform 182"/>
              <p:cNvSpPr>
                <a:spLocks/>
              </p:cNvSpPr>
              <p:nvPr/>
            </p:nvSpPr>
            <p:spPr bwMode="auto">
              <a:xfrm flipV="1">
                <a:off x="1440" y="3346"/>
                <a:ext cx="922" cy="265"/>
              </a:xfrm>
              <a:custGeom>
                <a:avLst/>
                <a:gdLst>
                  <a:gd name="T0" fmla="*/ 0 w 922"/>
                  <a:gd name="T1" fmla="*/ 265 h 265"/>
                  <a:gd name="T2" fmla="*/ 153 w 922"/>
                  <a:gd name="T3" fmla="*/ 0 h 265"/>
                  <a:gd name="T4" fmla="*/ 922 w 922"/>
                  <a:gd name="T5" fmla="*/ 0 h 265"/>
                  <a:gd name="T6" fmla="*/ 0 60000 65536"/>
                  <a:gd name="T7" fmla="*/ 0 60000 65536"/>
                  <a:gd name="T8" fmla="*/ 0 60000 65536"/>
                  <a:gd name="T9" fmla="*/ 0 w 922"/>
                  <a:gd name="T10" fmla="*/ 0 h 265"/>
                  <a:gd name="T11" fmla="*/ 922 w 922"/>
                  <a:gd name="T12" fmla="*/ 265 h 265"/>
                </a:gdLst>
                <a:ahLst/>
                <a:cxnLst>
                  <a:cxn ang="T6">
                    <a:pos x="T0" y="T1"/>
                  </a:cxn>
                  <a:cxn ang="T7">
                    <a:pos x="T2" y="T3"/>
                  </a:cxn>
                  <a:cxn ang="T8">
                    <a:pos x="T4" y="T5"/>
                  </a:cxn>
                </a:cxnLst>
                <a:rect l="T9" t="T10" r="T11" b="T12"/>
                <a:pathLst>
                  <a:path w="922" h="265">
                    <a:moveTo>
                      <a:pt x="0" y="265"/>
                    </a:moveTo>
                    <a:lnTo>
                      <a:pt x="153" y="0"/>
                    </a:lnTo>
                    <a:lnTo>
                      <a:pt x="922" y="0"/>
                    </a:lnTo>
                  </a:path>
                </a:pathLst>
              </a:custGeom>
              <a:noFill/>
              <a:ln w="28575">
                <a:solidFill>
                  <a:schemeClr val="hlink"/>
                </a:solidFill>
                <a:round/>
                <a:headEnd/>
                <a:tailEnd type="triangle" w="med" len="med"/>
              </a:ln>
            </p:spPr>
            <p:txBody>
              <a:bodyPr rot="10800000" wrap="none" anchor="ctr"/>
              <a:lstStyle/>
              <a:p>
                <a:endParaRPr lang="en-US" dirty="0"/>
              </a:p>
            </p:txBody>
          </p:sp>
        </p:grpSp>
      </p:grpSp>
      <p:sp>
        <p:nvSpPr>
          <p:cNvPr id="39976" name="Text Box 206"/>
          <p:cNvSpPr txBox="1">
            <a:spLocks noChangeArrowheads="1"/>
          </p:cNvSpPr>
          <p:nvPr/>
        </p:nvSpPr>
        <p:spPr bwMode="auto">
          <a:xfrm>
            <a:off x="1235075" y="1430973"/>
            <a:ext cx="1149350" cy="366712"/>
          </a:xfrm>
          <a:prstGeom prst="rect">
            <a:avLst/>
          </a:prstGeom>
          <a:noFill/>
          <a:ln w="12700">
            <a:noFill/>
            <a:miter lim="800000"/>
            <a:headEnd/>
            <a:tailEnd/>
          </a:ln>
        </p:spPr>
        <p:txBody>
          <a:bodyPr wrap="none">
            <a:spAutoFit/>
          </a:bodyPr>
          <a:lstStyle/>
          <a:p>
            <a:pPr algn="r">
              <a:buClrTx/>
              <a:buFontTx/>
              <a:buNone/>
            </a:pPr>
            <a:r>
              <a:rPr lang="en-US" sz="1800" dirty="0"/>
              <a:t>Volume 1</a:t>
            </a:r>
          </a:p>
        </p:txBody>
      </p:sp>
      <p:sp>
        <p:nvSpPr>
          <p:cNvPr id="39977" name="Rectangle 208"/>
          <p:cNvSpPr>
            <a:spLocks noChangeArrowheads="1"/>
          </p:cNvSpPr>
          <p:nvPr/>
        </p:nvSpPr>
        <p:spPr bwMode="auto">
          <a:xfrm>
            <a:off x="2411413"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78" name="Rectangle 209"/>
          <p:cNvSpPr>
            <a:spLocks noChangeArrowheads="1"/>
          </p:cNvSpPr>
          <p:nvPr/>
        </p:nvSpPr>
        <p:spPr bwMode="auto">
          <a:xfrm>
            <a:off x="2541588" y="1938973"/>
            <a:ext cx="128587"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79" name="Rectangle 210"/>
          <p:cNvSpPr>
            <a:spLocks noChangeArrowheads="1"/>
          </p:cNvSpPr>
          <p:nvPr/>
        </p:nvSpPr>
        <p:spPr bwMode="auto">
          <a:xfrm>
            <a:off x="2670175"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80" name="Rectangle 211"/>
          <p:cNvSpPr>
            <a:spLocks noChangeArrowheads="1"/>
          </p:cNvSpPr>
          <p:nvPr/>
        </p:nvSpPr>
        <p:spPr bwMode="auto">
          <a:xfrm>
            <a:off x="2800350" y="1938973"/>
            <a:ext cx="128588"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81" name="Rectangle 212"/>
          <p:cNvSpPr>
            <a:spLocks noChangeArrowheads="1"/>
          </p:cNvSpPr>
          <p:nvPr/>
        </p:nvSpPr>
        <p:spPr bwMode="auto">
          <a:xfrm>
            <a:off x="2928938"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82" name="Rectangle 213"/>
          <p:cNvSpPr>
            <a:spLocks noChangeArrowheads="1"/>
          </p:cNvSpPr>
          <p:nvPr/>
        </p:nvSpPr>
        <p:spPr bwMode="auto">
          <a:xfrm>
            <a:off x="3059113"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83" name="Rectangle 214"/>
          <p:cNvSpPr>
            <a:spLocks noChangeArrowheads="1"/>
          </p:cNvSpPr>
          <p:nvPr/>
        </p:nvSpPr>
        <p:spPr bwMode="auto">
          <a:xfrm>
            <a:off x="3189288" y="1938973"/>
            <a:ext cx="128587"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84" name="Rectangle 215"/>
          <p:cNvSpPr>
            <a:spLocks noChangeArrowheads="1"/>
          </p:cNvSpPr>
          <p:nvPr/>
        </p:nvSpPr>
        <p:spPr bwMode="auto">
          <a:xfrm>
            <a:off x="3317875"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85" name="Rectangle 216"/>
          <p:cNvSpPr>
            <a:spLocks noChangeArrowheads="1"/>
          </p:cNvSpPr>
          <p:nvPr/>
        </p:nvSpPr>
        <p:spPr bwMode="auto">
          <a:xfrm>
            <a:off x="3448050" y="1938973"/>
            <a:ext cx="128588"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86" name="Rectangle 217"/>
          <p:cNvSpPr>
            <a:spLocks noChangeArrowheads="1"/>
          </p:cNvSpPr>
          <p:nvPr/>
        </p:nvSpPr>
        <p:spPr bwMode="auto">
          <a:xfrm>
            <a:off x="3576638"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87" name="Rectangle 218"/>
          <p:cNvSpPr>
            <a:spLocks noChangeArrowheads="1"/>
          </p:cNvSpPr>
          <p:nvPr/>
        </p:nvSpPr>
        <p:spPr bwMode="auto">
          <a:xfrm>
            <a:off x="3706813"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88" name="Rectangle 219"/>
          <p:cNvSpPr>
            <a:spLocks noChangeArrowheads="1"/>
          </p:cNvSpPr>
          <p:nvPr/>
        </p:nvSpPr>
        <p:spPr bwMode="auto">
          <a:xfrm>
            <a:off x="3836988" y="1938973"/>
            <a:ext cx="128587"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89" name="Rectangle 220"/>
          <p:cNvSpPr>
            <a:spLocks noChangeArrowheads="1"/>
          </p:cNvSpPr>
          <p:nvPr/>
        </p:nvSpPr>
        <p:spPr bwMode="auto">
          <a:xfrm>
            <a:off x="3965575"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90" name="Rectangle 221"/>
          <p:cNvSpPr>
            <a:spLocks noChangeArrowheads="1"/>
          </p:cNvSpPr>
          <p:nvPr/>
        </p:nvSpPr>
        <p:spPr bwMode="auto">
          <a:xfrm>
            <a:off x="4095750" y="1938973"/>
            <a:ext cx="128588"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91" name="Rectangle 222"/>
          <p:cNvSpPr>
            <a:spLocks noChangeArrowheads="1"/>
          </p:cNvSpPr>
          <p:nvPr/>
        </p:nvSpPr>
        <p:spPr bwMode="auto">
          <a:xfrm>
            <a:off x="4224338"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92" name="Rectangle 223"/>
          <p:cNvSpPr>
            <a:spLocks noChangeArrowheads="1"/>
          </p:cNvSpPr>
          <p:nvPr/>
        </p:nvSpPr>
        <p:spPr bwMode="auto">
          <a:xfrm>
            <a:off x="4354513"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93" name="Rectangle 224"/>
          <p:cNvSpPr>
            <a:spLocks noChangeArrowheads="1"/>
          </p:cNvSpPr>
          <p:nvPr/>
        </p:nvSpPr>
        <p:spPr bwMode="auto">
          <a:xfrm>
            <a:off x="4484688" y="1938973"/>
            <a:ext cx="128587"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94" name="Rectangle 225"/>
          <p:cNvSpPr>
            <a:spLocks noChangeArrowheads="1"/>
          </p:cNvSpPr>
          <p:nvPr/>
        </p:nvSpPr>
        <p:spPr bwMode="auto">
          <a:xfrm>
            <a:off x="4613275"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95" name="Rectangle 226"/>
          <p:cNvSpPr>
            <a:spLocks noChangeArrowheads="1"/>
          </p:cNvSpPr>
          <p:nvPr/>
        </p:nvSpPr>
        <p:spPr bwMode="auto">
          <a:xfrm>
            <a:off x="4743450" y="1938973"/>
            <a:ext cx="128588"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96" name="Rectangle 227"/>
          <p:cNvSpPr>
            <a:spLocks noChangeArrowheads="1"/>
          </p:cNvSpPr>
          <p:nvPr/>
        </p:nvSpPr>
        <p:spPr bwMode="auto">
          <a:xfrm>
            <a:off x="4872038" y="1938973"/>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39997" name="Rectangle 231"/>
          <p:cNvSpPr>
            <a:spLocks noChangeArrowheads="1"/>
          </p:cNvSpPr>
          <p:nvPr/>
        </p:nvSpPr>
        <p:spPr bwMode="auto">
          <a:xfrm>
            <a:off x="2670175" y="1381760"/>
            <a:ext cx="130175" cy="457200"/>
          </a:xfrm>
          <a:prstGeom prst="rect">
            <a:avLst/>
          </a:prstGeom>
          <a:solidFill>
            <a:schemeClr val="bg1"/>
          </a:solidFill>
          <a:ln w="12700">
            <a:solidFill>
              <a:srgbClr val="33CCCC"/>
            </a:solidFill>
            <a:miter lim="800000"/>
            <a:headEnd/>
            <a:tailEnd/>
          </a:ln>
        </p:spPr>
        <p:txBody>
          <a:bodyPr wrap="none" anchor="ctr"/>
          <a:lstStyle/>
          <a:p>
            <a:endParaRPr lang="en-US" dirty="0"/>
          </a:p>
        </p:txBody>
      </p:sp>
      <p:sp>
        <p:nvSpPr>
          <p:cNvPr id="39998" name="Rectangle 234"/>
          <p:cNvSpPr>
            <a:spLocks noChangeArrowheads="1"/>
          </p:cNvSpPr>
          <p:nvPr/>
        </p:nvSpPr>
        <p:spPr bwMode="auto">
          <a:xfrm>
            <a:off x="3059113" y="1381760"/>
            <a:ext cx="130175" cy="457200"/>
          </a:xfrm>
          <a:prstGeom prst="rect">
            <a:avLst/>
          </a:prstGeom>
          <a:solidFill>
            <a:schemeClr val="bg1"/>
          </a:solidFill>
          <a:ln w="12700">
            <a:solidFill>
              <a:srgbClr val="33CCCC"/>
            </a:solidFill>
            <a:miter lim="800000"/>
            <a:headEnd/>
            <a:tailEnd/>
          </a:ln>
        </p:spPr>
        <p:txBody>
          <a:bodyPr wrap="none" anchor="ctr"/>
          <a:lstStyle/>
          <a:p>
            <a:endParaRPr lang="en-US" dirty="0"/>
          </a:p>
        </p:txBody>
      </p:sp>
      <p:sp>
        <p:nvSpPr>
          <p:cNvPr id="39999" name="Rectangle 236"/>
          <p:cNvSpPr>
            <a:spLocks noChangeArrowheads="1"/>
          </p:cNvSpPr>
          <p:nvPr/>
        </p:nvSpPr>
        <p:spPr bwMode="auto">
          <a:xfrm>
            <a:off x="3317875" y="1381760"/>
            <a:ext cx="130175" cy="457200"/>
          </a:xfrm>
          <a:prstGeom prst="rect">
            <a:avLst/>
          </a:prstGeom>
          <a:solidFill>
            <a:schemeClr val="bg1"/>
          </a:solidFill>
          <a:ln w="12700">
            <a:solidFill>
              <a:srgbClr val="33CCCC"/>
            </a:solidFill>
            <a:miter lim="800000"/>
            <a:headEnd/>
            <a:tailEnd/>
          </a:ln>
        </p:spPr>
        <p:txBody>
          <a:bodyPr wrap="none" anchor="ctr"/>
          <a:lstStyle/>
          <a:p>
            <a:endParaRPr lang="en-US" dirty="0"/>
          </a:p>
        </p:txBody>
      </p:sp>
      <p:sp>
        <p:nvSpPr>
          <p:cNvPr id="40000" name="Rectangle 237"/>
          <p:cNvSpPr>
            <a:spLocks noChangeArrowheads="1"/>
          </p:cNvSpPr>
          <p:nvPr/>
        </p:nvSpPr>
        <p:spPr bwMode="auto">
          <a:xfrm>
            <a:off x="3448050" y="1381760"/>
            <a:ext cx="128588" cy="457200"/>
          </a:xfrm>
          <a:prstGeom prst="rect">
            <a:avLst/>
          </a:prstGeom>
          <a:solidFill>
            <a:schemeClr val="bg1"/>
          </a:solidFill>
          <a:ln w="12700">
            <a:solidFill>
              <a:srgbClr val="33CCCC"/>
            </a:solidFill>
            <a:miter lim="800000"/>
            <a:headEnd/>
            <a:tailEnd/>
          </a:ln>
        </p:spPr>
        <p:txBody>
          <a:bodyPr wrap="none" anchor="ctr"/>
          <a:lstStyle/>
          <a:p>
            <a:endParaRPr lang="en-US" dirty="0"/>
          </a:p>
        </p:txBody>
      </p:sp>
      <p:sp>
        <p:nvSpPr>
          <p:cNvPr id="40001" name="Rectangle 239"/>
          <p:cNvSpPr>
            <a:spLocks noChangeArrowheads="1"/>
          </p:cNvSpPr>
          <p:nvPr/>
        </p:nvSpPr>
        <p:spPr bwMode="auto">
          <a:xfrm>
            <a:off x="3706813" y="1381760"/>
            <a:ext cx="130175" cy="457200"/>
          </a:xfrm>
          <a:prstGeom prst="rect">
            <a:avLst/>
          </a:prstGeom>
          <a:solidFill>
            <a:schemeClr val="bg1"/>
          </a:solidFill>
          <a:ln w="12700">
            <a:solidFill>
              <a:srgbClr val="33CCCC"/>
            </a:solidFill>
            <a:miter lim="800000"/>
            <a:headEnd/>
            <a:tailEnd/>
          </a:ln>
        </p:spPr>
        <p:txBody>
          <a:bodyPr wrap="none" anchor="ctr"/>
          <a:lstStyle/>
          <a:p>
            <a:endParaRPr lang="en-US" dirty="0"/>
          </a:p>
        </p:txBody>
      </p:sp>
      <p:sp>
        <p:nvSpPr>
          <p:cNvPr id="40002" name="Rectangle 243"/>
          <p:cNvSpPr>
            <a:spLocks noChangeArrowheads="1"/>
          </p:cNvSpPr>
          <p:nvPr/>
        </p:nvSpPr>
        <p:spPr bwMode="auto">
          <a:xfrm>
            <a:off x="4224338" y="1381760"/>
            <a:ext cx="130175" cy="457200"/>
          </a:xfrm>
          <a:prstGeom prst="rect">
            <a:avLst/>
          </a:prstGeom>
          <a:solidFill>
            <a:schemeClr val="bg1"/>
          </a:solidFill>
          <a:ln w="12700">
            <a:solidFill>
              <a:srgbClr val="33CCCC"/>
            </a:solidFill>
            <a:miter lim="800000"/>
            <a:headEnd/>
            <a:tailEnd/>
          </a:ln>
        </p:spPr>
        <p:txBody>
          <a:bodyPr wrap="none" anchor="ctr"/>
          <a:lstStyle/>
          <a:p>
            <a:endParaRPr lang="en-US" dirty="0"/>
          </a:p>
        </p:txBody>
      </p:sp>
      <p:sp>
        <p:nvSpPr>
          <p:cNvPr id="40003" name="Rectangle 244"/>
          <p:cNvSpPr>
            <a:spLocks noChangeArrowheads="1"/>
          </p:cNvSpPr>
          <p:nvPr/>
        </p:nvSpPr>
        <p:spPr bwMode="auto">
          <a:xfrm>
            <a:off x="4354513" y="1381760"/>
            <a:ext cx="130175" cy="457200"/>
          </a:xfrm>
          <a:prstGeom prst="rect">
            <a:avLst/>
          </a:prstGeom>
          <a:solidFill>
            <a:schemeClr val="bg1"/>
          </a:solidFill>
          <a:ln w="12700">
            <a:solidFill>
              <a:srgbClr val="33CCCC"/>
            </a:solidFill>
            <a:miter lim="800000"/>
            <a:headEnd/>
            <a:tailEnd/>
          </a:ln>
        </p:spPr>
        <p:txBody>
          <a:bodyPr wrap="none" anchor="ctr"/>
          <a:lstStyle/>
          <a:p>
            <a:endParaRPr lang="en-US" dirty="0"/>
          </a:p>
        </p:txBody>
      </p:sp>
      <p:sp>
        <p:nvSpPr>
          <p:cNvPr id="40004" name="Rectangle 246"/>
          <p:cNvSpPr>
            <a:spLocks noChangeArrowheads="1"/>
          </p:cNvSpPr>
          <p:nvPr/>
        </p:nvSpPr>
        <p:spPr bwMode="auto">
          <a:xfrm>
            <a:off x="4613275" y="1381760"/>
            <a:ext cx="130175" cy="457200"/>
          </a:xfrm>
          <a:prstGeom prst="rect">
            <a:avLst/>
          </a:prstGeom>
          <a:solidFill>
            <a:schemeClr val="bg1"/>
          </a:solidFill>
          <a:ln w="12700">
            <a:solidFill>
              <a:srgbClr val="33CCCC"/>
            </a:solidFill>
            <a:miter lim="800000"/>
            <a:headEnd/>
            <a:tailEnd/>
          </a:ln>
        </p:spPr>
        <p:txBody>
          <a:bodyPr wrap="none" anchor="ctr"/>
          <a:lstStyle/>
          <a:p>
            <a:endParaRPr lang="en-US" dirty="0"/>
          </a:p>
        </p:txBody>
      </p:sp>
      <p:sp>
        <p:nvSpPr>
          <p:cNvPr id="40012" name="Rectangle 273"/>
          <p:cNvSpPr>
            <a:spLocks noChangeArrowheads="1"/>
          </p:cNvSpPr>
          <p:nvPr/>
        </p:nvSpPr>
        <p:spPr bwMode="gray">
          <a:xfrm>
            <a:off x="2670175" y="1383348"/>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13" name="Rectangle 276"/>
          <p:cNvSpPr>
            <a:spLocks noChangeArrowheads="1"/>
          </p:cNvSpPr>
          <p:nvPr/>
        </p:nvSpPr>
        <p:spPr bwMode="gray">
          <a:xfrm>
            <a:off x="3059113" y="1383348"/>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14" name="Rectangle 278"/>
          <p:cNvSpPr>
            <a:spLocks noChangeArrowheads="1"/>
          </p:cNvSpPr>
          <p:nvPr/>
        </p:nvSpPr>
        <p:spPr bwMode="gray">
          <a:xfrm>
            <a:off x="3317875" y="1383348"/>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15" name="Rectangle 279"/>
          <p:cNvSpPr>
            <a:spLocks noChangeArrowheads="1"/>
          </p:cNvSpPr>
          <p:nvPr/>
        </p:nvSpPr>
        <p:spPr bwMode="gray">
          <a:xfrm>
            <a:off x="3448050" y="1383348"/>
            <a:ext cx="128588"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16" name="Rectangle 281"/>
          <p:cNvSpPr>
            <a:spLocks noChangeArrowheads="1"/>
          </p:cNvSpPr>
          <p:nvPr/>
        </p:nvSpPr>
        <p:spPr bwMode="gray">
          <a:xfrm>
            <a:off x="3706813" y="1383348"/>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17" name="Rectangle 285"/>
          <p:cNvSpPr>
            <a:spLocks noChangeArrowheads="1"/>
          </p:cNvSpPr>
          <p:nvPr/>
        </p:nvSpPr>
        <p:spPr bwMode="gray">
          <a:xfrm>
            <a:off x="4224338" y="1383348"/>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18" name="Rectangle 286"/>
          <p:cNvSpPr>
            <a:spLocks noChangeArrowheads="1"/>
          </p:cNvSpPr>
          <p:nvPr/>
        </p:nvSpPr>
        <p:spPr bwMode="gray">
          <a:xfrm>
            <a:off x="4354513" y="1383348"/>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19" name="Rectangle 288"/>
          <p:cNvSpPr>
            <a:spLocks noChangeArrowheads="1"/>
          </p:cNvSpPr>
          <p:nvPr/>
        </p:nvSpPr>
        <p:spPr bwMode="gray">
          <a:xfrm>
            <a:off x="4613275" y="1383348"/>
            <a:ext cx="130175" cy="457200"/>
          </a:xfrm>
          <a:prstGeom prst="rect">
            <a:avLst/>
          </a:prstGeom>
          <a:solidFill>
            <a:schemeClr val="tx2"/>
          </a:solidFill>
          <a:ln w="12700">
            <a:solidFill>
              <a:schemeClr val="accent2"/>
            </a:solidFill>
            <a:miter lim="800000"/>
            <a:headEnd/>
            <a:tailEnd/>
          </a:ln>
        </p:spPr>
        <p:txBody>
          <a:bodyPr wrap="none" anchor="ctr"/>
          <a:lstStyle/>
          <a:p>
            <a:endParaRPr lang="en-US" dirty="0"/>
          </a:p>
        </p:txBody>
      </p:sp>
      <p:grpSp>
        <p:nvGrpSpPr>
          <p:cNvPr id="4" name="Group 340"/>
          <p:cNvGrpSpPr>
            <a:grpSpLocks/>
          </p:cNvGrpSpPr>
          <p:nvPr/>
        </p:nvGrpSpPr>
        <p:grpSpPr bwMode="auto">
          <a:xfrm>
            <a:off x="1233488" y="2418842"/>
            <a:ext cx="3768725" cy="641350"/>
            <a:chOff x="672" y="2284"/>
            <a:chExt cx="2374" cy="404"/>
          </a:xfrm>
        </p:grpSpPr>
        <p:sp>
          <p:nvSpPr>
            <p:cNvPr id="40021" name="Text Box 205"/>
            <p:cNvSpPr txBox="1">
              <a:spLocks noChangeArrowheads="1"/>
            </p:cNvSpPr>
            <p:nvPr/>
          </p:nvSpPr>
          <p:spPr bwMode="auto">
            <a:xfrm>
              <a:off x="672" y="2284"/>
              <a:ext cx="670" cy="404"/>
            </a:xfrm>
            <a:prstGeom prst="rect">
              <a:avLst/>
            </a:prstGeom>
            <a:noFill/>
            <a:ln w="12700">
              <a:noFill/>
              <a:miter lim="800000"/>
              <a:headEnd/>
              <a:tailEnd/>
            </a:ln>
          </p:spPr>
          <p:txBody>
            <a:bodyPr>
              <a:spAutoFit/>
            </a:bodyPr>
            <a:lstStyle/>
            <a:p>
              <a:pPr algn="r">
                <a:buClrTx/>
                <a:buFontTx/>
                <a:buNone/>
              </a:pPr>
              <a:r>
                <a:rPr lang="en-US" sz="1800" dirty="0"/>
                <a:t>Cloned Volume</a:t>
              </a:r>
            </a:p>
          </p:txBody>
        </p:sp>
        <p:sp>
          <p:nvSpPr>
            <p:cNvPr id="40022" name="Rectangle 319"/>
            <p:cNvSpPr>
              <a:spLocks noChangeArrowheads="1"/>
            </p:cNvSpPr>
            <p:nvPr/>
          </p:nvSpPr>
          <p:spPr bwMode="auto">
            <a:xfrm>
              <a:off x="1414"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23" name="Rectangle 320"/>
            <p:cNvSpPr>
              <a:spLocks noChangeArrowheads="1"/>
            </p:cNvSpPr>
            <p:nvPr/>
          </p:nvSpPr>
          <p:spPr bwMode="auto">
            <a:xfrm>
              <a:off x="1496" y="2352"/>
              <a:ext cx="81"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24" name="Rectangle 321"/>
            <p:cNvSpPr>
              <a:spLocks noChangeArrowheads="1"/>
            </p:cNvSpPr>
            <p:nvPr/>
          </p:nvSpPr>
          <p:spPr bwMode="auto">
            <a:xfrm>
              <a:off x="1577"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25" name="Rectangle 322"/>
            <p:cNvSpPr>
              <a:spLocks noChangeArrowheads="1"/>
            </p:cNvSpPr>
            <p:nvPr/>
          </p:nvSpPr>
          <p:spPr bwMode="auto">
            <a:xfrm>
              <a:off x="1659" y="2352"/>
              <a:ext cx="81"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26" name="Rectangle 323"/>
            <p:cNvSpPr>
              <a:spLocks noChangeArrowheads="1"/>
            </p:cNvSpPr>
            <p:nvPr/>
          </p:nvSpPr>
          <p:spPr bwMode="auto">
            <a:xfrm>
              <a:off x="1740"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27" name="Rectangle 324"/>
            <p:cNvSpPr>
              <a:spLocks noChangeArrowheads="1"/>
            </p:cNvSpPr>
            <p:nvPr/>
          </p:nvSpPr>
          <p:spPr bwMode="auto">
            <a:xfrm>
              <a:off x="1822"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28" name="Rectangle 325"/>
            <p:cNvSpPr>
              <a:spLocks noChangeArrowheads="1"/>
            </p:cNvSpPr>
            <p:nvPr/>
          </p:nvSpPr>
          <p:spPr bwMode="auto">
            <a:xfrm>
              <a:off x="1904" y="2352"/>
              <a:ext cx="81"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29" name="Rectangle 326"/>
            <p:cNvSpPr>
              <a:spLocks noChangeArrowheads="1"/>
            </p:cNvSpPr>
            <p:nvPr/>
          </p:nvSpPr>
          <p:spPr bwMode="auto">
            <a:xfrm>
              <a:off x="1985"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30" name="Rectangle 327"/>
            <p:cNvSpPr>
              <a:spLocks noChangeArrowheads="1"/>
            </p:cNvSpPr>
            <p:nvPr/>
          </p:nvSpPr>
          <p:spPr bwMode="auto">
            <a:xfrm>
              <a:off x="2067" y="2352"/>
              <a:ext cx="81"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31" name="Rectangle 328"/>
            <p:cNvSpPr>
              <a:spLocks noChangeArrowheads="1"/>
            </p:cNvSpPr>
            <p:nvPr/>
          </p:nvSpPr>
          <p:spPr bwMode="auto">
            <a:xfrm>
              <a:off x="2148"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32" name="Rectangle 329"/>
            <p:cNvSpPr>
              <a:spLocks noChangeArrowheads="1"/>
            </p:cNvSpPr>
            <p:nvPr/>
          </p:nvSpPr>
          <p:spPr bwMode="auto">
            <a:xfrm>
              <a:off x="2230"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33" name="Rectangle 330"/>
            <p:cNvSpPr>
              <a:spLocks noChangeArrowheads="1"/>
            </p:cNvSpPr>
            <p:nvPr/>
          </p:nvSpPr>
          <p:spPr bwMode="auto">
            <a:xfrm>
              <a:off x="2312" y="2352"/>
              <a:ext cx="81"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34" name="Rectangle 331"/>
            <p:cNvSpPr>
              <a:spLocks noChangeArrowheads="1"/>
            </p:cNvSpPr>
            <p:nvPr/>
          </p:nvSpPr>
          <p:spPr bwMode="auto">
            <a:xfrm>
              <a:off x="2393"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35" name="Rectangle 332"/>
            <p:cNvSpPr>
              <a:spLocks noChangeArrowheads="1"/>
            </p:cNvSpPr>
            <p:nvPr/>
          </p:nvSpPr>
          <p:spPr bwMode="auto">
            <a:xfrm>
              <a:off x="2475" y="2352"/>
              <a:ext cx="81"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36" name="Rectangle 333"/>
            <p:cNvSpPr>
              <a:spLocks noChangeArrowheads="1"/>
            </p:cNvSpPr>
            <p:nvPr/>
          </p:nvSpPr>
          <p:spPr bwMode="auto">
            <a:xfrm>
              <a:off x="2556"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37" name="Rectangle 334"/>
            <p:cNvSpPr>
              <a:spLocks noChangeArrowheads="1"/>
            </p:cNvSpPr>
            <p:nvPr/>
          </p:nvSpPr>
          <p:spPr bwMode="auto">
            <a:xfrm>
              <a:off x="2638"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38" name="Rectangle 335"/>
            <p:cNvSpPr>
              <a:spLocks noChangeArrowheads="1"/>
            </p:cNvSpPr>
            <p:nvPr/>
          </p:nvSpPr>
          <p:spPr bwMode="auto">
            <a:xfrm>
              <a:off x="2720" y="2352"/>
              <a:ext cx="81"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39" name="Rectangle 336"/>
            <p:cNvSpPr>
              <a:spLocks noChangeArrowheads="1"/>
            </p:cNvSpPr>
            <p:nvPr/>
          </p:nvSpPr>
          <p:spPr bwMode="auto">
            <a:xfrm>
              <a:off x="2801"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40" name="Rectangle 337"/>
            <p:cNvSpPr>
              <a:spLocks noChangeArrowheads="1"/>
            </p:cNvSpPr>
            <p:nvPr/>
          </p:nvSpPr>
          <p:spPr bwMode="auto">
            <a:xfrm>
              <a:off x="2883" y="2352"/>
              <a:ext cx="81"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sp>
          <p:nvSpPr>
            <p:cNvPr id="40041" name="Rectangle 338"/>
            <p:cNvSpPr>
              <a:spLocks noChangeArrowheads="1"/>
            </p:cNvSpPr>
            <p:nvPr/>
          </p:nvSpPr>
          <p:spPr bwMode="auto">
            <a:xfrm>
              <a:off x="2964" y="2352"/>
              <a:ext cx="82" cy="288"/>
            </a:xfrm>
            <a:prstGeom prst="rect">
              <a:avLst/>
            </a:prstGeom>
            <a:solidFill>
              <a:schemeClr val="tx2"/>
            </a:solidFill>
            <a:ln w="12700">
              <a:solidFill>
                <a:schemeClr val="accent2"/>
              </a:solidFill>
              <a:miter lim="800000"/>
              <a:headEnd/>
              <a:tailEnd/>
            </a:ln>
          </p:spPr>
          <p:txBody>
            <a:bodyPr wrap="none" anchor="ctr"/>
            <a:lstStyle/>
            <a:p>
              <a:endParaRPr lang="en-US" dirty="0"/>
            </a:p>
          </p:txBody>
        </p:sp>
      </p:grpSp>
      <p:sp>
        <p:nvSpPr>
          <p:cNvPr id="110" name="Rectangle 173"/>
          <p:cNvSpPr>
            <a:spLocks noGrp="1" noChangeArrowheads="1"/>
          </p:cNvSpPr>
          <p:nvPr>
            <p:ph type="body" sz="half" idx="2"/>
          </p:nvPr>
        </p:nvSpPr>
        <p:spPr>
          <a:xfrm>
            <a:off x="5311775" y="1243013"/>
            <a:ext cx="3784600" cy="5233987"/>
          </a:xfrm>
        </p:spPr>
        <p:txBody>
          <a:bodyPr/>
          <a:lstStyle/>
          <a:p>
            <a:pPr eaLnBrk="1" hangingPunct="1"/>
            <a:r>
              <a:rPr lang="en-US" sz="2400" dirty="0" smtClean="0"/>
              <a:t>Split volumes when most of the data on a volume is not shared</a:t>
            </a:r>
          </a:p>
          <a:p>
            <a:pPr eaLnBrk="1" hangingPunct="1"/>
            <a:r>
              <a:rPr lang="en-US" sz="2400" dirty="0" smtClean="0"/>
              <a:t>Replicate shared blocks in the background</a:t>
            </a:r>
          </a:p>
          <a:p>
            <a:pPr eaLnBrk="1" hangingPunct="1">
              <a:buFont typeface="Wingdings 2" pitchFamily="18" charset="2"/>
              <a:buNone/>
            </a:pPr>
            <a:r>
              <a:rPr lang="en-US" sz="2400" dirty="0" smtClean="0">
                <a:solidFill>
                  <a:schemeClr val="hlink"/>
                </a:solidFill>
              </a:rPr>
              <a:t>Result</a:t>
            </a:r>
          </a:p>
          <a:p>
            <a:pPr eaLnBrk="1" hangingPunct="1">
              <a:spcBef>
                <a:spcPct val="0"/>
              </a:spcBef>
              <a:buFont typeface="Wingdings 2" pitchFamily="18" charset="2"/>
              <a:buNone/>
            </a:pPr>
            <a:r>
              <a:rPr lang="en-US" sz="2400" dirty="0" smtClean="0"/>
              <a:t>New, permanent volume</a:t>
            </a:r>
          </a:p>
          <a:p>
            <a:pPr eaLnBrk="1" hangingPunct="1">
              <a:spcBef>
                <a:spcPct val="0"/>
              </a:spcBef>
              <a:buFont typeface="Wingdings 2" pitchFamily="18" charset="2"/>
              <a:buNone/>
            </a:pPr>
            <a:r>
              <a:rPr lang="en-US" sz="2400" dirty="0" smtClean="0"/>
              <a:t>is created for forking</a:t>
            </a:r>
          </a:p>
          <a:p>
            <a:pPr eaLnBrk="1" hangingPunct="1">
              <a:spcBef>
                <a:spcPct val="0"/>
              </a:spcBef>
              <a:buFont typeface="Wingdings 2" pitchFamily="18" charset="2"/>
              <a:buNone/>
            </a:pPr>
            <a:r>
              <a:rPr lang="en-US" sz="2400" dirty="0" smtClean="0"/>
              <a:t>project data</a:t>
            </a:r>
          </a:p>
          <a:p>
            <a:pPr eaLnBrk="1" hangingPunct="1">
              <a:buFont typeface="Wingdings 2" pitchFamily="18" charset="2"/>
              <a:buNone/>
            </a:pPr>
            <a:endParaRPr lang="en-US" sz="2400" dirty="0" smtClean="0"/>
          </a:p>
          <a:p>
            <a:pPr eaLnBrk="1" hangingPunct="1">
              <a:buFont typeface="Wingdings 2" pitchFamily="18" charset="2"/>
              <a:buNone/>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0">
                                            <p:txEl>
                                              <p:pRg st="1" end="1"/>
                                            </p:txEl>
                                          </p:spTgt>
                                        </p:tgtEl>
                                        <p:attrNameLst>
                                          <p:attrName>style.visibility</p:attrName>
                                        </p:attrNameLst>
                                      </p:cBhvr>
                                      <p:to>
                                        <p:strVal val="visible"/>
                                      </p:to>
                                    </p:set>
                                    <p:animEffect transition="in" filter="fade">
                                      <p:cBhvr>
                                        <p:cTn id="16" dur="500"/>
                                        <p:tgtEl>
                                          <p:spTgt spid="11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0">
                                            <p:txEl>
                                              <p:pRg st="2" end="2"/>
                                            </p:txEl>
                                          </p:spTgt>
                                        </p:tgtEl>
                                        <p:attrNameLst>
                                          <p:attrName>style.visibility</p:attrName>
                                        </p:attrNameLst>
                                      </p:cBhvr>
                                      <p:to>
                                        <p:strVal val="visible"/>
                                      </p:to>
                                    </p:set>
                                    <p:animEffect transition="in" filter="fade">
                                      <p:cBhvr>
                                        <p:cTn id="21" dur="500"/>
                                        <p:tgtEl>
                                          <p:spTgt spid="110">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0">
                                            <p:txEl>
                                              <p:pRg st="3" end="3"/>
                                            </p:txEl>
                                          </p:spTgt>
                                        </p:tgtEl>
                                        <p:attrNameLst>
                                          <p:attrName>style.visibility</p:attrName>
                                        </p:attrNameLst>
                                      </p:cBhvr>
                                      <p:to>
                                        <p:strVal val="visible"/>
                                      </p:to>
                                    </p:set>
                                    <p:animEffect transition="in" filter="fade">
                                      <p:cBhvr>
                                        <p:cTn id="24" dur="500"/>
                                        <p:tgtEl>
                                          <p:spTgt spid="110">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0">
                                            <p:txEl>
                                              <p:pRg st="4" end="4"/>
                                            </p:txEl>
                                          </p:spTgt>
                                        </p:tgtEl>
                                        <p:attrNameLst>
                                          <p:attrName>style.visibility</p:attrName>
                                        </p:attrNameLst>
                                      </p:cBhvr>
                                      <p:to>
                                        <p:strVal val="visible"/>
                                      </p:to>
                                    </p:set>
                                    <p:animEffect transition="in" filter="fade">
                                      <p:cBhvr>
                                        <p:cTn id="27" dur="500"/>
                                        <p:tgtEl>
                                          <p:spTgt spid="110">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0">
                                            <p:txEl>
                                              <p:pRg st="5" end="5"/>
                                            </p:txEl>
                                          </p:spTgt>
                                        </p:tgtEl>
                                        <p:attrNameLst>
                                          <p:attrName>style.visibility</p:attrName>
                                        </p:attrNameLst>
                                      </p:cBhvr>
                                      <p:to>
                                        <p:strVal val="visible"/>
                                      </p:to>
                                    </p:set>
                                    <p:animEffect transition="in" filter="fade">
                                      <p:cBhvr>
                                        <p:cTn id="30" dur="500"/>
                                        <p:tgtEl>
                                          <p:spTgt spid="1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4"/>
          <p:cNvSpPr>
            <a:spLocks noGrp="1" noChangeArrowheads="1"/>
          </p:cNvSpPr>
          <p:nvPr>
            <p:ph type="title"/>
          </p:nvPr>
        </p:nvSpPr>
        <p:spPr/>
        <p:txBody>
          <a:bodyPr/>
          <a:lstStyle/>
          <a:p>
            <a:pPr eaLnBrk="1" hangingPunct="1"/>
            <a:r>
              <a:rPr lang="en-US" dirty="0" smtClean="0">
                <a:latin typeface="Courier New" pitchFamily="49" charset="0"/>
              </a:rPr>
              <a:t>vol clone split</a:t>
            </a:r>
            <a:r>
              <a:rPr lang="en-US" dirty="0" smtClean="0"/>
              <a:t> Command</a:t>
            </a:r>
          </a:p>
        </p:txBody>
      </p:sp>
      <p:sp>
        <p:nvSpPr>
          <p:cNvPr id="40964" name="Rectangle 5"/>
          <p:cNvSpPr>
            <a:spLocks noGrp="1" noChangeArrowheads="1"/>
          </p:cNvSpPr>
          <p:nvPr>
            <p:ph type="body" idx="1"/>
          </p:nvPr>
        </p:nvSpPr>
        <p:spPr/>
        <p:txBody>
          <a:bodyPr/>
          <a:lstStyle/>
          <a:p>
            <a:pPr eaLnBrk="1" hangingPunct="1"/>
            <a:r>
              <a:rPr lang="en-US" dirty="0" smtClean="0">
                <a:cs typeface="Courier New" pitchFamily="49" charset="0"/>
              </a:rPr>
              <a:t>To start a clone split:</a:t>
            </a:r>
          </a:p>
          <a:p>
            <a:pPr lvl="1">
              <a:buNone/>
            </a:pPr>
            <a:r>
              <a:rPr lang="en-US" sz="2200" dirty="0" smtClean="0">
                <a:latin typeface="Courier New" pitchFamily="49" charset="0"/>
                <a:cs typeface="Courier New" pitchFamily="49" charset="0"/>
              </a:rPr>
              <a:t>system&gt; </a:t>
            </a:r>
            <a:r>
              <a:rPr lang="en-US" sz="2200" dirty="0" smtClean="0">
                <a:latin typeface="Courier New" pitchFamily="49" charset="0"/>
              </a:rPr>
              <a:t>vol clone split start </a:t>
            </a:r>
            <a:r>
              <a:rPr lang="en-US" sz="2200" i="1" dirty="0" smtClean="0">
                <a:latin typeface="Courier New" pitchFamily="49" charset="0"/>
              </a:rPr>
              <a:t>volname</a:t>
            </a:r>
          </a:p>
          <a:p>
            <a:pPr eaLnBrk="1" hangingPunct="1"/>
            <a:r>
              <a:rPr lang="en-US" dirty="0" smtClean="0"/>
              <a:t>To stop a clone split:</a:t>
            </a:r>
          </a:p>
          <a:p>
            <a:pPr lvl="1">
              <a:buNone/>
            </a:pPr>
            <a:r>
              <a:rPr lang="en-US" sz="2200" dirty="0" smtClean="0">
                <a:latin typeface="Courier New" pitchFamily="49" charset="0"/>
              </a:rPr>
              <a:t>system&gt; </a:t>
            </a:r>
            <a:r>
              <a:rPr lang="en-US" sz="2200" b="1" dirty="0" smtClean="0">
                <a:latin typeface="Courier New" pitchFamily="49" charset="0"/>
              </a:rPr>
              <a:t>vol clone split stop</a:t>
            </a:r>
          </a:p>
          <a:p>
            <a:pPr eaLnBrk="1" hangingPunct="1"/>
            <a:r>
              <a:rPr lang="en-US" dirty="0" smtClean="0"/>
              <a:t>To check the status of a clone split:</a:t>
            </a:r>
          </a:p>
          <a:p>
            <a:pPr lvl="1">
              <a:buNone/>
            </a:pPr>
            <a:r>
              <a:rPr lang="en-US" sz="2200" dirty="0" smtClean="0">
                <a:latin typeface="Courier New" pitchFamily="49" charset="0"/>
              </a:rPr>
              <a:t>system&gt; vol clone split status [</a:t>
            </a:r>
            <a:r>
              <a:rPr lang="en-US" sz="2200" i="1" dirty="0" smtClean="0">
                <a:latin typeface="Courier New" pitchFamily="49" charset="0"/>
              </a:rPr>
              <a:t>volname</a:t>
            </a:r>
            <a:r>
              <a:rPr lang="en-US" sz="2200" dirty="0" smtClean="0">
                <a:latin typeface="Courier New" pitchFamily="49" charset="0"/>
              </a:rPr>
              <a:t>]</a:t>
            </a:r>
          </a:p>
          <a:p>
            <a:pPr eaLnBrk="1" hangingPunct="1"/>
            <a:r>
              <a:rPr lang="en-US" dirty="0" smtClean="0"/>
              <a:t>To estimate the time of completion:</a:t>
            </a:r>
          </a:p>
          <a:p>
            <a:pPr lvl="1">
              <a:buNone/>
            </a:pPr>
            <a:r>
              <a:rPr lang="en-US" sz="2200" dirty="0" smtClean="0">
                <a:latin typeface="Courier New" pitchFamily="49" charset="0"/>
              </a:rPr>
              <a:t>system&gt; vol clone split estimate [</a:t>
            </a:r>
            <a:r>
              <a:rPr lang="en-US" sz="2200" i="1" dirty="0" smtClean="0">
                <a:latin typeface="Courier New" pitchFamily="49" charset="0"/>
              </a:rPr>
              <a:t>volname</a:t>
            </a:r>
            <a:r>
              <a:rPr lang="en-US" sz="2200" dirty="0" smtClean="0">
                <a:latin typeface="Courier New" pitchFamily="49" charset="0"/>
              </a:rPr>
              <a:t>]</a:t>
            </a:r>
          </a:p>
          <a:p>
            <a:pPr eaLnBrk="1" hangingPunct="1"/>
            <a:endParaRPr lang="en-US" dirty="0" smtClean="0">
              <a:latin typeface="Courier New" pitchFamily="49"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Space Usage</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5"/>
          <p:cNvSpPr>
            <a:spLocks noGrp="1" noChangeArrowheads="1"/>
          </p:cNvSpPr>
          <p:nvPr>
            <p:ph type="title"/>
          </p:nvPr>
        </p:nvSpPr>
        <p:spPr/>
        <p:txBody>
          <a:bodyPr/>
          <a:lstStyle/>
          <a:p>
            <a:pPr eaLnBrk="1" hangingPunct="1"/>
            <a:r>
              <a:rPr lang="en-US" dirty="0" smtClean="0"/>
              <a:t>Using the CLI to Monitor Space Used</a:t>
            </a:r>
          </a:p>
        </p:txBody>
      </p:sp>
      <p:sp>
        <p:nvSpPr>
          <p:cNvPr id="43012" name="Rectangle 6"/>
          <p:cNvSpPr>
            <a:spLocks noGrp="1" noChangeArrowheads="1"/>
          </p:cNvSpPr>
          <p:nvPr>
            <p:ph type="body" idx="1"/>
          </p:nvPr>
        </p:nvSpPr>
        <p:spPr>
          <a:xfrm>
            <a:off x="990600" y="1123950"/>
            <a:ext cx="8153400" cy="5347188"/>
          </a:xfrm>
        </p:spPr>
        <p:txBody>
          <a:bodyPr/>
          <a:lstStyle/>
          <a:p>
            <a:pPr eaLnBrk="1" hangingPunct="1"/>
            <a:r>
              <a:rPr lang="en-US" sz="2400" dirty="0" smtClean="0"/>
              <a:t>To monitor space used for Snapshot copies, use: </a:t>
            </a:r>
          </a:p>
          <a:p>
            <a:pPr lvl="1" eaLnBrk="1" hangingPunct="1"/>
            <a:r>
              <a:rPr lang="en-US" sz="2200" dirty="0" smtClean="0"/>
              <a:t>From the command-line interface</a:t>
            </a:r>
            <a:endParaRPr lang="en-US" sz="2000" dirty="0" smtClean="0">
              <a:latin typeface="Courier New" pitchFamily="49" charset="0"/>
            </a:endParaRPr>
          </a:p>
          <a:p>
            <a:pPr lvl="1" eaLnBrk="1" hangingPunct="1"/>
            <a:r>
              <a:rPr lang="en-US" sz="2200" dirty="0" smtClean="0"/>
              <a:t>NetApp System Manager</a:t>
            </a:r>
          </a:p>
          <a:p>
            <a:pPr eaLnBrk="1" hangingPunct="1"/>
            <a:r>
              <a:rPr lang="en-US" sz="2400" dirty="0" smtClean="0"/>
              <a:t>To determine how much space you will get back:</a:t>
            </a:r>
          </a:p>
          <a:p>
            <a:pPr lvl="1" eaLnBrk="1" hangingPunct="1"/>
            <a:r>
              <a:rPr lang="en-US" sz="2200" dirty="0" smtClean="0">
                <a:latin typeface="Courier New" pitchFamily="49" charset="0"/>
              </a:rPr>
              <a:t>snap list</a:t>
            </a:r>
          </a:p>
          <a:p>
            <a:pPr lvl="1" eaLnBrk="1" hangingPunct="1"/>
            <a:r>
              <a:rPr lang="en-US" sz="2200" dirty="0" smtClean="0">
                <a:latin typeface="Courier New" pitchFamily="49" charset="0"/>
              </a:rPr>
              <a:t>snap reclaimable</a:t>
            </a:r>
          </a:p>
          <a:p>
            <a:pPr lvl="1" eaLnBrk="1" hangingPunct="1"/>
            <a:r>
              <a:rPr lang="en-US" sz="2200" dirty="0" smtClean="0">
                <a:latin typeface="Courier New" pitchFamily="49" charset="0"/>
              </a:rPr>
              <a:t>snap delta</a:t>
            </a:r>
          </a:p>
          <a:p>
            <a:pPr eaLnBrk="1" hangingPunct="1"/>
            <a:r>
              <a:rPr lang="en-US" sz="2400" dirty="0" smtClean="0"/>
              <a:t>To delete:</a:t>
            </a:r>
          </a:p>
          <a:p>
            <a:pPr lvl="1" eaLnBrk="1" hangingPunct="1"/>
            <a:r>
              <a:rPr lang="en-US" sz="2200" dirty="0" smtClean="0"/>
              <a:t>A particular Snapshot copy:</a:t>
            </a:r>
            <a:br>
              <a:rPr lang="en-US" sz="2200" dirty="0" smtClean="0"/>
            </a:br>
            <a:r>
              <a:rPr lang="en-US" sz="2000" dirty="0" smtClean="0">
                <a:latin typeface="Courier New" pitchFamily="49" charset="0"/>
              </a:rPr>
              <a:t>system&gt; snap delete [ -A | -V ] </a:t>
            </a:r>
            <a:br>
              <a:rPr lang="en-US" sz="2000" dirty="0" smtClean="0">
                <a:latin typeface="Courier New" pitchFamily="49" charset="0"/>
              </a:rPr>
            </a:br>
            <a:r>
              <a:rPr lang="en-US" sz="2000" dirty="0" smtClean="0">
                <a:latin typeface="Courier New" pitchFamily="49" charset="0"/>
              </a:rPr>
              <a:t>			[</a:t>
            </a:r>
            <a:r>
              <a:rPr lang="en-US" sz="2000" i="1" dirty="0" err="1" smtClean="0">
                <a:latin typeface="Courier New" pitchFamily="49" charset="0"/>
              </a:rPr>
              <a:t>aggrname</a:t>
            </a:r>
            <a:r>
              <a:rPr lang="en-US" sz="2000" dirty="0" err="1" smtClean="0">
                <a:latin typeface="Courier New" pitchFamily="49" charset="0"/>
              </a:rPr>
              <a:t>|</a:t>
            </a:r>
            <a:r>
              <a:rPr lang="en-US" sz="2000" i="1" dirty="0" err="1" smtClean="0">
                <a:latin typeface="Courier New" pitchFamily="49" charset="0"/>
              </a:rPr>
              <a:t>volname</a:t>
            </a:r>
            <a:r>
              <a:rPr lang="en-US" sz="2000" dirty="0" smtClean="0">
                <a:latin typeface="Courier New" pitchFamily="49" charset="0"/>
              </a:rPr>
              <a:t>] [</a:t>
            </a:r>
            <a:r>
              <a:rPr lang="en-US" sz="2000" i="1" dirty="0" smtClean="0">
                <a:latin typeface="Courier New" pitchFamily="49" charset="0"/>
              </a:rPr>
              <a:t>snapshotname</a:t>
            </a:r>
            <a:r>
              <a:rPr lang="en-US" sz="2000" dirty="0" smtClean="0">
                <a:latin typeface="Courier New" pitchFamily="49" charset="0"/>
              </a:rPr>
              <a:t>]</a:t>
            </a:r>
          </a:p>
          <a:p>
            <a:pPr lvl="1" eaLnBrk="1" hangingPunct="1"/>
            <a:r>
              <a:rPr lang="en-US" sz="2200" dirty="0" smtClean="0"/>
              <a:t>All Snapshot copies:</a:t>
            </a:r>
            <a:br>
              <a:rPr lang="en-US" sz="2200" dirty="0" smtClean="0"/>
            </a:br>
            <a:r>
              <a:rPr lang="en-US" sz="2000" dirty="0" smtClean="0">
                <a:latin typeface="Courier New" pitchFamily="49" charset="0"/>
              </a:rPr>
              <a:t>system&gt; snap delete [ -A | -V ] -a </a:t>
            </a:r>
            <a:br>
              <a:rPr lang="en-US" sz="2000" dirty="0" smtClean="0">
                <a:latin typeface="Courier New" pitchFamily="49" charset="0"/>
              </a:rPr>
            </a:br>
            <a:r>
              <a:rPr lang="en-US" sz="2000" dirty="0" smtClean="0">
                <a:latin typeface="Courier New" pitchFamily="49" charset="0"/>
              </a:rPr>
              <a:t>              [</a:t>
            </a:r>
            <a:r>
              <a:rPr lang="en-US" sz="2000" i="1" dirty="0" err="1" smtClean="0">
                <a:latin typeface="Courier New" pitchFamily="49" charset="0"/>
              </a:rPr>
              <a:t>aggrname|volname</a:t>
            </a:r>
            <a:r>
              <a:rPr lang="en-US" sz="2000" dirty="0" smtClean="0">
                <a:latin typeface="Courier New" pitchFamily="49" charset="0"/>
              </a:rPr>
              <a: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8"/>
          <p:cNvSpPr>
            <a:spLocks noGrp="1" noChangeArrowheads="1"/>
          </p:cNvSpPr>
          <p:nvPr>
            <p:ph type="title"/>
          </p:nvPr>
        </p:nvSpPr>
        <p:spPr/>
        <p:txBody>
          <a:bodyPr/>
          <a:lstStyle/>
          <a:p>
            <a:pPr eaLnBrk="1" hangingPunct="1"/>
            <a:r>
              <a:rPr lang="en-US" dirty="0" smtClean="0"/>
              <a:t>The </a:t>
            </a:r>
            <a:r>
              <a:rPr lang="en-US" dirty="0" smtClean="0">
                <a:latin typeface="Courier New" pitchFamily="49" charset="0"/>
              </a:rPr>
              <a:t>snap list</a:t>
            </a:r>
            <a:r>
              <a:rPr lang="en-US" dirty="0" smtClean="0"/>
              <a:t> Command </a:t>
            </a:r>
          </a:p>
        </p:txBody>
      </p:sp>
      <p:sp>
        <p:nvSpPr>
          <p:cNvPr id="44036" name="Rectangle 17"/>
          <p:cNvSpPr>
            <a:spLocks noChangeArrowheads="1"/>
          </p:cNvSpPr>
          <p:nvPr/>
        </p:nvSpPr>
        <p:spPr bwMode="auto">
          <a:xfrm>
            <a:off x="1000125" y="1111250"/>
            <a:ext cx="7589838" cy="2908300"/>
          </a:xfrm>
          <a:prstGeom prst="rect">
            <a:avLst/>
          </a:prstGeom>
          <a:noFill/>
          <a:ln w="12700">
            <a:noFill/>
            <a:miter lim="800000"/>
            <a:headEnd/>
            <a:tailEnd/>
          </a:ln>
        </p:spPr>
        <p:txBody>
          <a:bodyPr wrap="none"/>
          <a:lstStyle/>
          <a:p>
            <a:pPr algn="l">
              <a:buClrTx/>
              <a:buFontTx/>
              <a:buNone/>
            </a:pPr>
            <a:r>
              <a:rPr lang="en-US" sz="1800" dirty="0">
                <a:latin typeface="Courier New" pitchFamily="49" charset="0"/>
              </a:rPr>
              <a:t>system&gt; </a:t>
            </a:r>
            <a:r>
              <a:rPr lang="en-US" sz="1800" b="1" dirty="0">
                <a:latin typeface="Courier New" pitchFamily="49" charset="0"/>
              </a:rPr>
              <a:t>snap list</a:t>
            </a:r>
            <a:r>
              <a:rPr lang="en-US" sz="1800" dirty="0">
                <a:latin typeface="Courier New" pitchFamily="49" charset="0"/>
              </a:rPr>
              <a:t/>
            </a:r>
            <a:br>
              <a:rPr lang="en-US" sz="1800" dirty="0">
                <a:latin typeface="Courier New" pitchFamily="49" charset="0"/>
              </a:rPr>
            </a:br>
            <a:r>
              <a:rPr lang="en-US" sz="1800" dirty="0">
                <a:latin typeface="Courier New" pitchFamily="49" charset="0"/>
              </a:rPr>
              <a:t>Volume vol0</a:t>
            </a:r>
            <a:br>
              <a:rPr lang="en-US" sz="1800" dirty="0">
                <a:latin typeface="Courier New" pitchFamily="49" charset="0"/>
              </a:rPr>
            </a:br>
            <a:r>
              <a:rPr lang="en-US" sz="1800" dirty="0">
                <a:latin typeface="Courier New" pitchFamily="49" charset="0"/>
              </a:rPr>
              <a:t>working...</a:t>
            </a:r>
          </a:p>
          <a:p>
            <a:pPr algn="l">
              <a:buClrTx/>
              <a:buFontTx/>
              <a:buNone/>
            </a:pPr>
            <a:r>
              <a:rPr lang="en-US" sz="1800" dirty="0">
                <a:latin typeface="Courier New" pitchFamily="49" charset="0"/>
              </a:rPr>
              <a:t>%used      %total    date           name</a:t>
            </a:r>
            <a:br>
              <a:rPr lang="en-US" sz="1800" dirty="0">
                <a:latin typeface="Courier New" pitchFamily="49" charset="0"/>
              </a:rPr>
            </a:br>
            <a:r>
              <a:rPr lang="en-US" sz="1800" dirty="0">
                <a:latin typeface="Courier New" pitchFamily="49" charset="0"/>
              </a:rPr>
              <a:t>-------    ------    ------------   --------</a:t>
            </a:r>
            <a:br>
              <a:rPr lang="en-US" sz="1800" dirty="0">
                <a:latin typeface="Courier New" pitchFamily="49" charset="0"/>
              </a:rPr>
            </a:br>
            <a:r>
              <a:rPr lang="en-US" sz="1800" dirty="0">
                <a:latin typeface="Courier New" pitchFamily="49" charset="0"/>
              </a:rPr>
              <a:t>0%  (0%)   0% (0%)   Apr 20 12:00   hourly.0</a:t>
            </a:r>
          </a:p>
          <a:p>
            <a:pPr algn="l">
              <a:buClrTx/>
              <a:buFontTx/>
              <a:buNone/>
            </a:pPr>
            <a:r>
              <a:rPr lang="en-US" sz="1800" dirty="0">
                <a:latin typeface="Courier New" pitchFamily="49" charset="0"/>
              </a:rPr>
              <a:t>17% (20%)  1% (1%)   Apr 20 10:00   hourly.1</a:t>
            </a:r>
          </a:p>
          <a:p>
            <a:pPr algn="l">
              <a:buClrTx/>
              <a:buFontTx/>
              <a:buNone/>
            </a:pPr>
            <a:r>
              <a:rPr lang="en-US" sz="1800" dirty="0">
                <a:latin typeface="Courier New" pitchFamily="49" charset="0"/>
              </a:rPr>
              <a:t>33% (20%)  2% (1%)   Apr 20 08:00   hourly.2</a:t>
            </a:r>
          </a:p>
        </p:txBody>
      </p:sp>
      <p:sp>
        <p:nvSpPr>
          <p:cNvPr id="44037" name="Text Box 21"/>
          <p:cNvSpPr txBox="1">
            <a:spLocks noChangeArrowheads="1"/>
          </p:cNvSpPr>
          <p:nvPr/>
        </p:nvSpPr>
        <p:spPr bwMode="auto">
          <a:xfrm>
            <a:off x="7102475" y="3456327"/>
            <a:ext cx="1827213" cy="3048000"/>
          </a:xfrm>
          <a:prstGeom prst="rect">
            <a:avLst/>
          </a:prstGeom>
          <a:noFill/>
          <a:ln w="28575">
            <a:solidFill>
              <a:schemeClr val="bg2"/>
            </a:solidFill>
            <a:miter lim="800000"/>
            <a:headEnd/>
            <a:tailEnd/>
          </a:ln>
        </p:spPr>
        <p:txBody>
          <a:bodyPr/>
          <a:lstStyle/>
          <a:p>
            <a:pPr algn="l">
              <a:buClrTx/>
              <a:buFontTx/>
              <a:buNone/>
            </a:pPr>
            <a:r>
              <a:rPr lang="en-US" sz="1600" dirty="0"/>
              <a:t>Name</a:t>
            </a:r>
          </a:p>
          <a:p>
            <a:pPr algn="l">
              <a:buClrTx/>
              <a:buFontTx/>
              <a:buNone/>
            </a:pPr>
            <a:r>
              <a:rPr lang="en-US" sz="1400" dirty="0"/>
              <a:t>Scheduled Snapshot copies are automatically </a:t>
            </a:r>
          </a:p>
          <a:p>
            <a:pPr algn="l">
              <a:buClrTx/>
              <a:buFontTx/>
              <a:buNone/>
            </a:pPr>
            <a:r>
              <a:rPr lang="en-US" sz="1400" dirty="0"/>
              <a:t>renumbered as new ones are taken so that the most recent is always “</a:t>
            </a:r>
            <a:r>
              <a:rPr lang="en-US" sz="1400" dirty="0" smtClean="0"/>
              <a:t>0”; </a:t>
            </a:r>
            <a:r>
              <a:rPr lang="en-US" sz="1400" dirty="0"/>
              <a:t>This also ensures that the file with the highest number</a:t>
            </a:r>
          </a:p>
          <a:p>
            <a:pPr algn="l">
              <a:buClrTx/>
              <a:buFontTx/>
              <a:buNone/>
            </a:pPr>
            <a:r>
              <a:rPr lang="en-US" sz="1400" dirty="0"/>
              <a:t>is always the </a:t>
            </a:r>
            <a:r>
              <a:rPr lang="en-US" sz="1400" dirty="0" smtClean="0"/>
              <a:t>oldest</a:t>
            </a:r>
            <a:endParaRPr lang="en-US" sz="1400" dirty="0"/>
          </a:p>
        </p:txBody>
      </p:sp>
      <p:sp>
        <p:nvSpPr>
          <p:cNvPr id="44038" name="Text Box 22"/>
          <p:cNvSpPr txBox="1">
            <a:spLocks noChangeArrowheads="1"/>
          </p:cNvSpPr>
          <p:nvPr/>
        </p:nvSpPr>
        <p:spPr bwMode="auto">
          <a:xfrm>
            <a:off x="5287963" y="3456327"/>
            <a:ext cx="1812925" cy="3048000"/>
          </a:xfrm>
          <a:prstGeom prst="rect">
            <a:avLst/>
          </a:prstGeom>
          <a:noFill/>
          <a:ln w="28575">
            <a:solidFill>
              <a:schemeClr val="bg2"/>
            </a:solidFill>
            <a:miter lim="800000"/>
            <a:headEnd/>
            <a:tailEnd/>
          </a:ln>
        </p:spPr>
        <p:txBody>
          <a:bodyPr/>
          <a:lstStyle/>
          <a:p>
            <a:pPr algn="l">
              <a:buClrTx/>
              <a:buFontTx/>
              <a:buNone/>
            </a:pPr>
            <a:r>
              <a:rPr lang="en-US" sz="1600" dirty="0"/>
              <a:t>Date</a:t>
            </a:r>
          </a:p>
          <a:p>
            <a:pPr algn="l">
              <a:buClrTx/>
              <a:buFontTx/>
              <a:buNone/>
            </a:pPr>
            <a:r>
              <a:rPr lang="en-US" sz="1400" dirty="0"/>
              <a:t>The date column shows the date and time the Snapshot copy was </a:t>
            </a:r>
            <a:r>
              <a:rPr lang="en-US" sz="1400" dirty="0" smtClean="0"/>
              <a:t>taken; </a:t>
            </a:r>
            <a:r>
              <a:rPr lang="en-US" sz="1400" dirty="0"/>
              <a:t>Time is indicated</a:t>
            </a:r>
          </a:p>
          <a:p>
            <a:pPr algn="l">
              <a:buClrTx/>
              <a:buFontTx/>
              <a:buNone/>
            </a:pPr>
            <a:r>
              <a:rPr lang="en-US" sz="1400" dirty="0"/>
              <a:t>on the 24-hour clock, and in this example reflects the hours set in the automatic Snapshot </a:t>
            </a:r>
            <a:r>
              <a:rPr lang="en-US" sz="1400" dirty="0" smtClean="0"/>
              <a:t>schedule</a:t>
            </a:r>
            <a:endParaRPr lang="en-US" sz="1400" dirty="0"/>
          </a:p>
        </p:txBody>
      </p:sp>
      <p:sp>
        <p:nvSpPr>
          <p:cNvPr id="44039" name="Text Box 23"/>
          <p:cNvSpPr txBox="1">
            <a:spLocks noChangeArrowheads="1"/>
          </p:cNvSpPr>
          <p:nvPr/>
        </p:nvSpPr>
        <p:spPr bwMode="auto">
          <a:xfrm>
            <a:off x="3231796" y="3457914"/>
            <a:ext cx="2058987" cy="3048000"/>
          </a:xfrm>
          <a:prstGeom prst="rect">
            <a:avLst/>
          </a:prstGeom>
          <a:noFill/>
          <a:ln w="28575">
            <a:solidFill>
              <a:schemeClr val="bg2"/>
            </a:solidFill>
            <a:miter lim="800000"/>
            <a:headEnd/>
            <a:tailEnd/>
          </a:ln>
        </p:spPr>
        <p:txBody>
          <a:bodyPr/>
          <a:lstStyle/>
          <a:p>
            <a:pPr algn="l">
              <a:buClrTx/>
              <a:buFontTx/>
              <a:buNone/>
            </a:pPr>
            <a:r>
              <a:rPr lang="en-US" sz="1600" dirty="0"/>
              <a:t>%Total</a:t>
            </a:r>
          </a:p>
          <a:p>
            <a:pPr algn="l">
              <a:buClrTx/>
              <a:buFontTx/>
              <a:buNone/>
            </a:pPr>
            <a:r>
              <a:rPr lang="en-US" sz="1400" dirty="0"/>
              <a:t>The % total column shows the relationship between accumulated Snapshot copies and the total disk space consumed by the </a:t>
            </a:r>
            <a:r>
              <a:rPr lang="en-US" sz="1400" dirty="0" smtClean="0"/>
              <a:t>volume; </a:t>
            </a:r>
            <a:r>
              <a:rPr lang="en-US" sz="1400" dirty="0"/>
              <a:t>Values in parentheses show the contribution of this individual Snapshot </a:t>
            </a:r>
            <a:r>
              <a:rPr lang="en-US" sz="1400" dirty="0" smtClean="0"/>
              <a:t>copy</a:t>
            </a:r>
            <a:endParaRPr lang="en-US" sz="1400" dirty="0"/>
          </a:p>
        </p:txBody>
      </p:sp>
      <p:sp>
        <p:nvSpPr>
          <p:cNvPr id="44040" name="Text Box 24"/>
          <p:cNvSpPr txBox="1">
            <a:spLocks noChangeArrowheads="1"/>
          </p:cNvSpPr>
          <p:nvPr/>
        </p:nvSpPr>
        <p:spPr bwMode="auto">
          <a:xfrm>
            <a:off x="1108075" y="3448744"/>
            <a:ext cx="2114550" cy="3059632"/>
          </a:xfrm>
          <a:prstGeom prst="rect">
            <a:avLst/>
          </a:prstGeom>
          <a:noFill/>
          <a:ln w="28575">
            <a:solidFill>
              <a:schemeClr val="bg2"/>
            </a:solidFill>
            <a:miter lim="800000"/>
            <a:headEnd/>
            <a:tailEnd/>
          </a:ln>
        </p:spPr>
        <p:txBody>
          <a:bodyPr/>
          <a:lstStyle/>
          <a:p>
            <a:pPr algn="l">
              <a:buClrTx/>
              <a:buFontTx/>
              <a:buNone/>
            </a:pPr>
            <a:r>
              <a:rPr lang="en-US" sz="1600" dirty="0"/>
              <a:t>%Used</a:t>
            </a:r>
          </a:p>
          <a:p>
            <a:pPr algn="l">
              <a:buClrTx/>
              <a:buFontTx/>
              <a:buNone/>
            </a:pPr>
            <a:r>
              <a:rPr lang="en-US" sz="1400" dirty="0"/>
              <a:t>The % used column shows the relationship between accumulated Snapshot copies and the total disk space consumed by the active file </a:t>
            </a:r>
            <a:r>
              <a:rPr lang="en-US" sz="1400" dirty="0" smtClean="0"/>
              <a:t>system; Values </a:t>
            </a:r>
            <a:r>
              <a:rPr lang="en-US" sz="1400" dirty="0"/>
              <a:t>in parentheses show the contribution of this individual Snapshot </a:t>
            </a:r>
            <a:r>
              <a:rPr lang="en-US" sz="1400" dirty="0" smtClean="0"/>
              <a:t>copy</a:t>
            </a:r>
            <a:endParaRPr lang="en-US" sz="1400" dirty="0"/>
          </a:p>
        </p:txBody>
      </p:sp>
      <p:sp>
        <p:nvSpPr>
          <p:cNvPr id="44041" name="Rectangle 42"/>
          <p:cNvSpPr>
            <a:spLocks noChangeArrowheads="1"/>
          </p:cNvSpPr>
          <p:nvPr/>
        </p:nvSpPr>
        <p:spPr bwMode="auto">
          <a:xfrm>
            <a:off x="4511675" y="3048000"/>
            <a:ext cx="201613" cy="157163"/>
          </a:xfrm>
          <a:prstGeom prst="rect">
            <a:avLst/>
          </a:prstGeom>
          <a:noFill/>
          <a:ln w="19050" algn="ctr">
            <a:noFill/>
            <a:miter lim="800000"/>
            <a:headEnd/>
            <a:tailEnd/>
          </a:ln>
        </p:spPr>
        <p:txBody>
          <a:bodyPr wrap="none" anchor="ctr"/>
          <a:lstStyle/>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7"/>
          <p:cNvSpPr>
            <a:spLocks noGrp="1" noChangeArrowheads="1"/>
          </p:cNvSpPr>
          <p:nvPr>
            <p:ph type="title"/>
          </p:nvPr>
        </p:nvSpPr>
        <p:spPr/>
        <p:txBody>
          <a:bodyPr/>
          <a:lstStyle/>
          <a:p>
            <a:r>
              <a:rPr lang="en-US" dirty="0" smtClean="0">
                <a:latin typeface="Courier New" pitchFamily="49" charset="0"/>
                <a:cs typeface="Courier New" pitchFamily="49" charset="0"/>
              </a:rPr>
              <a:t>snap delta</a:t>
            </a:r>
            <a:r>
              <a:rPr lang="en-US" dirty="0" smtClean="0">
                <a:latin typeface="+mn-lt"/>
                <a:cs typeface="Courier New" pitchFamily="49" charset="0"/>
              </a:rPr>
              <a:t> </a:t>
            </a:r>
            <a:r>
              <a:rPr lang="en-US" dirty="0" smtClean="0"/>
              <a:t>and </a:t>
            </a:r>
            <a:r>
              <a:rPr lang="en-US" dirty="0" smtClean="0">
                <a:latin typeface="Courier New" pitchFamily="49" charset="0"/>
                <a:cs typeface="Courier New" pitchFamily="49" charset="0"/>
              </a:rPr>
              <a:t>snap reclaimable</a:t>
            </a:r>
          </a:p>
        </p:txBody>
      </p:sp>
      <p:sp>
        <p:nvSpPr>
          <p:cNvPr id="45060" name="Rectangle 10"/>
          <p:cNvSpPr>
            <a:spLocks noGrp="1" noChangeArrowheads="1"/>
          </p:cNvSpPr>
          <p:nvPr>
            <p:ph sz="half" idx="1"/>
          </p:nvPr>
        </p:nvSpPr>
        <p:spPr/>
        <p:txBody>
          <a:bodyPr/>
          <a:lstStyle/>
          <a:p>
            <a:r>
              <a:rPr lang="en-US" dirty="0" smtClean="0">
                <a:latin typeface="Courier New" pitchFamily="49" charset="0"/>
                <a:cs typeface="Courier New" pitchFamily="49" charset="0"/>
              </a:rPr>
              <a:t>snap delta </a:t>
            </a:r>
            <a:r>
              <a:rPr lang="en-US" dirty="0" smtClean="0"/>
              <a:t>(provides the rate of change)</a:t>
            </a:r>
          </a:p>
          <a:p>
            <a:endParaRPr lang="en-US" dirty="0" smtClean="0"/>
          </a:p>
          <a:p>
            <a:pPr>
              <a:buNone/>
            </a:pPr>
            <a:endParaRPr lang="en-US" dirty="0" smtClean="0"/>
          </a:p>
          <a:p>
            <a:endParaRPr lang="en-US" dirty="0" smtClean="0">
              <a:latin typeface="Courier New" pitchFamily="49" charset="0"/>
              <a:cs typeface="Courier New" pitchFamily="49" charset="0"/>
            </a:endParaRPr>
          </a:p>
          <a:p>
            <a:endParaRPr lang="en-US" dirty="0" smtClean="0">
              <a:latin typeface="Courier New" pitchFamily="49" charset="0"/>
              <a:cs typeface="Courier New" pitchFamily="49" charset="0"/>
            </a:endParaRPr>
          </a:p>
          <a:p>
            <a:endParaRPr lang="en-US" dirty="0" smtClean="0">
              <a:latin typeface="Courier New" pitchFamily="49" charset="0"/>
              <a:cs typeface="Courier New" pitchFamily="49" charset="0"/>
            </a:endParaRPr>
          </a:p>
          <a:p>
            <a:r>
              <a:rPr lang="en-US" dirty="0" smtClean="0">
                <a:latin typeface="Courier New" pitchFamily="49" charset="0"/>
                <a:cs typeface="Courier New" pitchFamily="49" charset="0"/>
              </a:rPr>
              <a:t>snap reclaimable</a:t>
            </a:r>
          </a:p>
        </p:txBody>
      </p:sp>
      <p:sp>
        <p:nvSpPr>
          <p:cNvPr id="45062" name="Rectangle 12"/>
          <p:cNvSpPr>
            <a:spLocks noChangeArrowheads="1"/>
          </p:cNvSpPr>
          <p:nvPr/>
        </p:nvSpPr>
        <p:spPr bwMode="auto">
          <a:xfrm>
            <a:off x="248194" y="4773524"/>
            <a:ext cx="8531225" cy="1052512"/>
          </a:xfrm>
          <a:prstGeom prst="rect">
            <a:avLst/>
          </a:prstGeom>
          <a:noFill/>
          <a:ln w="9525" algn="ctr">
            <a:noFill/>
            <a:miter lim="800000"/>
            <a:headEnd/>
            <a:tailEnd/>
          </a:ln>
        </p:spPr>
        <p:txBody>
          <a:bodyPr wrap="none" anchor="ctr"/>
          <a:lstStyle/>
          <a:p>
            <a:pPr algn="l"/>
            <a:endParaRPr lang="en-US" sz="1600" dirty="0">
              <a:latin typeface="Courier New" pitchFamily="49" charset="0"/>
            </a:endParaRPr>
          </a:p>
          <a:p>
            <a:pPr algn="l"/>
            <a:r>
              <a:rPr lang="en-US" dirty="0">
                <a:latin typeface="Courier New" pitchFamily="49" charset="0"/>
              </a:rPr>
              <a:t>system&gt; </a:t>
            </a:r>
            <a:r>
              <a:rPr lang="en-US" b="1" dirty="0">
                <a:latin typeface="Courier New" pitchFamily="49" charset="0"/>
              </a:rPr>
              <a:t>snap reclaimable vol0 hourly.0 nightly.0</a:t>
            </a:r>
            <a:r>
              <a:rPr lang="en-US" dirty="0">
                <a:latin typeface="Courier New" pitchFamily="49" charset="0"/>
              </a:rPr>
              <a:t/>
            </a:r>
            <a:br>
              <a:rPr lang="en-US" dirty="0">
                <a:latin typeface="Courier New" pitchFamily="49" charset="0"/>
              </a:rPr>
            </a:br>
            <a:r>
              <a:rPr lang="en-US" dirty="0">
                <a:latin typeface="Courier New" pitchFamily="49" charset="0"/>
              </a:rPr>
              <a:t>Processing (Press Ctrl-C to exit) ......................</a:t>
            </a:r>
            <a:br>
              <a:rPr lang="en-US" dirty="0">
                <a:latin typeface="Courier New" pitchFamily="49" charset="0"/>
              </a:rPr>
            </a:br>
            <a:r>
              <a:rPr lang="en-US" dirty="0">
                <a:latin typeface="Courier New" pitchFamily="49" charset="0"/>
              </a:rPr>
              <a:t>snap reclaimable: Approximately 47108 Kbytes would </a:t>
            </a:r>
            <a:br>
              <a:rPr lang="en-US" dirty="0">
                <a:latin typeface="Courier New" pitchFamily="49" charset="0"/>
              </a:rPr>
            </a:br>
            <a:r>
              <a:rPr lang="en-US" dirty="0">
                <a:latin typeface="Courier New" pitchFamily="49" charset="0"/>
              </a:rPr>
              <a:t>be freed.</a:t>
            </a:r>
          </a:p>
          <a:p>
            <a:pPr algn="l"/>
            <a:endParaRPr lang="en-US" sz="1600" dirty="0"/>
          </a:p>
        </p:txBody>
      </p:sp>
      <p:sp>
        <p:nvSpPr>
          <p:cNvPr id="45063" name="Rectangle 13"/>
          <p:cNvSpPr>
            <a:spLocks noChangeArrowheads="1"/>
          </p:cNvSpPr>
          <p:nvPr/>
        </p:nvSpPr>
        <p:spPr bwMode="auto">
          <a:xfrm>
            <a:off x="237853" y="1637984"/>
            <a:ext cx="8597900" cy="2489200"/>
          </a:xfrm>
          <a:prstGeom prst="rect">
            <a:avLst/>
          </a:prstGeom>
          <a:noFill/>
          <a:ln w="9525" algn="ctr">
            <a:noFill/>
            <a:miter lim="800000"/>
            <a:headEnd/>
            <a:tailEnd/>
          </a:ln>
        </p:spPr>
        <p:txBody>
          <a:bodyPr wrap="none" anchor="ctr"/>
          <a:lstStyle/>
          <a:p>
            <a:pPr algn="l"/>
            <a:r>
              <a:rPr lang="en-US" dirty="0">
                <a:latin typeface="Courier New" pitchFamily="49" charset="0"/>
              </a:rPr>
              <a:t>system&gt; </a:t>
            </a:r>
            <a:r>
              <a:rPr lang="en-US" b="1" dirty="0">
                <a:latin typeface="Courier New" pitchFamily="49" charset="0"/>
              </a:rPr>
              <a:t>snap delta vol0</a:t>
            </a:r>
            <a:r>
              <a:rPr lang="en-US" dirty="0">
                <a:latin typeface="Courier New" pitchFamily="49" charset="0"/>
              </a:rPr>
              <a:t/>
            </a:r>
            <a:br>
              <a:rPr lang="en-US" dirty="0">
                <a:latin typeface="Courier New" pitchFamily="49" charset="0"/>
              </a:rPr>
            </a:br>
            <a:r>
              <a:rPr lang="en-US" dirty="0">
                <a:latin typeface="Courier New" pitchFamily="49" charset="0"/>
              </a:rPr>
              <a:t>Volume vol0</a:t>
            </a:r>
            <a:br>
              <a:rPr lang="en-US" dirty="0">
                <a:latin typeface="Courier New" pitchFamily="49" charset="0"/>
              </a:rPr>
            </a:br>
            <a:r>
              <a:rPr lang="en-US" dirty="0">
                <a:latin typeface="Courier New" pitchFamily="49" charset="0"/>
              </a:rPr>
              <a:t>working...</a:t>
            </a:r>
            <a:br>
              <a:rPr lang="en-US" dirty="0">
                <a:latin typeface="Courier New" pitchFamily="49" charset="0"/>
              </a:rPr>
            </a:br>
            <a:r>
              <a:rPr lang="en-US" dirty="0">
                <a:latin typeface="Courier New" pitchFamily="49" charset="0"/>
              </a:rPr>
              <a:t>From Snapshot To        kB changed  Time    Rate(kB/hour)</a:t>
            </a:r>
          </a:p>
          <a:p>
            <a:pPr algn="l"/>
            <a:r>
              <a:rPr lang="en-US" dirty="0">
                <a:latin typeface="Courier New" pitchFamily="49" charset="0"/>
              </a:rPr>
              <a:t>-------------------------------------------------------</a:t>
            </a:r>
          </a:p>
          <a:p>
            <a:pPr algn="l"/>
            <a:r>
              <a:rPr lang="en-US" dirty="0">
                <a:latin typeface="Courier New" pitchFamily="49" charset="0"/>
              </a:rPr>
              <a:t>nightly.0     AFS       46932       0d 23:00 3911.000</a:t>
            </a:r>
          </a:p>
          <a:p>
            <a:pPr algn="l"/>
            <a:r>
              <a:rPr lang="en-US" dirty="0">
                <a:latin typeface="Courier New" pitchFamily="49" charset="0"/>
              </a:rPr>
              <a:t>nightly.1     nightly.0 16952       1d 00:00 4237.705</a:t>
            </a:r>
            <a:br>
              <a:rPr lang="en-US" dirty="0">
                <a:latin typeface="Courier New" pitchFamily="49" charset="0"/>
              </a:rPr>
            </a:br>
            <a:r>
              <a:rPr lang="en-US" dirty="0">
                <a:latin typeface="Courier New" pitchFamily="49" charset="0"/>
              </a:rPr>
              <a:t>nightly.2     nightly.1 16952       1d 00:00 4237.705</a:t>
            </a:r>
          </a:p>
          <a:p>
            <a:pPr algn="l"/>
            <a:endParaRPr lang="en-US" sz="1600" dirty="0">
              <a:latin typeface="Courier New" pitchFamily="49"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7"/>
          <p:cNvSpPr>
            <a:spLocks noGrp="1" noChangeArrowheads="1"/>
          </p:cNvSpPr>
          <p:nvPr>
            <p:ph type="title" idx="4294967295"/>
          </p:nvPr>
        </p:nvSpPr>
        <p:spPr/>
        <p:txBody>
          <a:bodyPr/>
          <a:lstStyle/>
          <a:p>
            <a:pPr eaLnBrk="1" hangingPunct="1"/>
            <a:r>
              <a:rPr lang="en-US" dirty="0" smtClean="0"/>
              <a:t>Snapshot Automatic Delete</a:t>
            </a:r>
          </a:p>
        </p:txBody>
      </p:sp>
      <p:sp>
        <p:nvSpPr>
          <p:cNvPr id="28676" name="Rectangle 8"/>
          <p:cNvSpPr>
            <a:spLocks noGrp="1" noChangeArrowheads="1"/>
          </p:cNvSpPr>
          <p:nvPr>
            <p:ph type="body" idx="4294967295"/>
          </p:nvPr>
        </p:nvSpPr>
        <p:spPr/>
        <p:txBody>
          <a:bodyPr/>
          <a:lstStyle/>
          <a:p>
            <a:pPr eaLnBrk="1" hangingPunct="1"/>
            <a:r>
              <a:rPr lang="en-US" sz="2400" dirty="0" smtClean="0"/>
              <a:t>Snapshot automatic delete determines when (if) Snapshot copies will be automatically deleted</a:t>
            </a:r>
          </a:p>
          <a:p>
            <a:pPr lvl="1" eaLnBrk="1" hangingPunct="1"/>
            <a:r>
              <a:rPr lang="en-US" sz="2200" dirty="0" smtClean="0"/>
              <a:t>Set at volume level:</a:t>
            </a:r>
          </a:p>
          <a:p>
            <a:pPr lvl="1" eaLnBrk="1" hangingPunct="1">
              <a:buFont typeface="Arial" charset="0"/>
              <a:buNone/>
            </a:pPr>
            <a:r>
              <a:rPr lang="en-US" sz="2200" dirty="0" smtClean="0">
                <a:latin typeface="Courier New" pitchFamily="49" charset="0"/>
              </a:rPr>
              <a:t>snap autodelete </a:t>
            </a:r>
            <a:r>
              <a:rPr lang="en-US" sz="2200" i="1" dirty="0" err="1" smtClean="0">
                <a:latin typeface="Courier New" pitchFamily="49" charset="0"/>
              </a:rPr>
              <a:t>vol</a:t>
            </a:r>
            <a:r>
              <a:rPr lang="en-US" sz="2200" i="1" dirty="0" smtClean="0">
                <a:latin typeface="Courier New" pitchFamily="49" charset="0"/>
              </a:rPr>
              <a:t> </a:t>
            </a:r>
            <a:r>
              <a:rPr lang="en-US" sz="2200" dirty="0" smtClean="0">
                <a:latin typeface="Courier New" pitchFamily="49" charset="0"/>
              </a:rPr>
              <a:t>[on|off|show|reset]</a:t>
            </a:r>
          </a:p>
          <a:p>
            <a:pPr eaLnBrk="1" hangingPunct="1"/>
            <a:r>
              <a:rPr lang="en-US" sz="2400" dirty="0" smtClean="0"/>
              <a:t>If autodelete is enabled, then options:</a:t>
            </a:r>
          </a:p>
          <a:p>
            <a:pPr lvl="1" eaLnBrk="1" hangingPunct="1">
              <a:buFont typeface="Arial" charset="0"/>
              <a:buNone/>
            </a:pPr>
            <a:r>
              <a:rPr lang="en-US" sz="2200" dirty="0" smtClean="0">
                <a:latin typeface="Courier New" pitchFamily="49" charset="0"/>
              </a:rPr>
              <a:t>snap autodelete </a:t>
            </a:r>
            <a:r>
              <a:rPr lang="en-US" sz="2200" i="1" dirty="0" err="1" smtClean="0">
                <a:latin typeface="Courier New" pitchFamily="49" charset="0"/>
              </a:rPr>
              <a:t>vol</a:t>
            </a:r>
            <a:r>
              <a:rPr lang="en-US" sz="2200" dirty="0" smtClean="0">
                <a:latin typeface="Courier New" pitchFamily="49" charset="0"/>
              </a:rPr>
              <a:t> </a:t>
            </a:r>
            <a:r>
              <a:rPr lang="en-US" sz="2200" i="1" dirty="0" smtClean="0">
                <a:latin typeface="Courier New" pitchFamily="49" charset="0"/>
              </a:rPr>
              <a:t>option</a:t>
            </a:r>
            <a:r>
              <a:rPr lang="en-US" sz="2200" dirty="0" smtClean="0">
                <a:latin typeface="Courier New" pitchFamily="49" charset="0"/>
              </a:rPr>
              <a:t> </a:t>
            </a:r>
            <a:r>
              <a:rPr lang="en-US" sz="2200" i="1" dirty="0" smtClean="0">
                <a:latin typeface="Courier New" pitchFamily="49" charset="0"/>
              </a:rPr>
              <a:t>val</a:t>
            </a:r>
          </a:p>
          <a:p>
            <a:pPr lvl="1" eaLnBrk="1" hangingPunct="1">
              <a:buFont typeface="Arial" charset="0"/>
              <a:buNone/>
            </a:pPr>
            <a:r>
              <a:rPr lang="en-US" sz="2200" u="sng" dirty="0" smtClean="0"/>
              <a:t>Options Value</a:t>
            </a:r>
          </a:p>
          <a:p>
            <a:pPr lvl="1" eaLnBrk="1" hangingPunct="1">
              <a:buFont typeface="Arial" charset="0"/>
              <a:buNone/>
            </a:pPr>
            <a:r>
              <a:rPr lang="en-US" sz="2200" dirty="0" smtClean="0"/>
              <a:t>commitment		try, disrupt</a:t>
            </a:r>
          </a:p>
          <a:p>
            <a:pPr lvl="1" eaLnBrk="1" hangingPunct="1">
              <a:buFont typeface="Arial" charset="0"/>
              <a:buNone/>
            </a:pPr>
            <a:r>
              <a:rPr lang="en-US" sz="2200" dirty="0" smtClean="0"/>
              <a:t>trigger		volume, snap_reserve, space_reserve</a:t>
            </a:r>
          </a:p>
          <a:p>
            <a:pPr lvl="1" eaLnBrk="1" hangingPunct="1">
              <a:buFont typeface="Arial" charset="0"/>
              <a:buNone/>
            </a:pPr>
            <a:r>
              <a:rPr lang="en-US" sz="2200" dirty="0" smtClean="0"/>
              <a:t>target_free_space	1-100</a:t>
            </a:r>
          </a:p>
          <a:p>
            <a:pPr lvl="1" eaLnBrk="1" hangingPunct="1">
              <a:buFont typeface="Arial" charset="0"/>
              <a:buNone/>
            </a:pPr>
            <a:r>
              <a:rPr lang="en-US" sz="2200" dirty="0" smtClean="0"/>
              <a:t>delete_order	oldest_first, newest_first</a:t>
            </a:r>
          </a:p>
          <a:p>
            <a:pPr lvl="1" eaLnBrk="1" hangingPunct="1">
              <a:buFont typeface="Arial" charset="0"/>
              <a:buNone/>
            </a:pPr>
            <a:r>
              <a:rPr lang="en-US" sz="2200" dirty="0" smtClean="0"/>
              <a:t>defer_delete	scheduled, user_created, prefix, none</a:t>
            </a:r>
          </a:p>
          <a:p>
            <a:pPr lvl="1" eaLnBrk="1" hangingPunct="1">
              <a:buFont typeface="Arial" charset="0"/>
              <a:buNone/>
            </a:pPr>
            <a:r>
              <a:rPr lang="en-US" sz="2200" dirty="0" smtClean="0"/>
              <a:t>prefix		&lt;string&gt;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10"/>
          <p:cNvSpPr>
            <a:spLocks noGrp="1" noChangeArrowheads="1"/>
          </p:cNvSpPr>
          <p:nvPr>
            <p:ph type="title"/>
          </p:nvPr>
        </p:nvSpPr>
        <p:spPr/>
        <p:txBody>
          <a:bodyPr/>
          <a:lstStyle/>
          <a:p>
            <a:pPr eaLnBrk="1" hangingPunct="1"/>
            <a:r>
              <a:rPr lang="en-US" dirty="0" smtClean="0">
                <a:latin typeface="Courier New" pitchFamily="49" charset="0"/>
              </a:rPr>
              <a:t>snap autodelete</a:t>
            </a:r>
            <a:r>
              <a:rPr lang="en-US" dirty="0" smtClean="0"/>
              <a:t>: </a:t>
            </a:r>
            <a:r>
              <a:rPr lang="en-US" dirty="0" smtClean="0">
                <a:latin typeface="Courier New" pitchFamily="49" charset="0"/>
              </a:rPr>
              <a:t>commitment</a:t>
            </a:r>
            <a:endParaRPr lang="en-US" dirty="0" smtClean="0"/>
          </a:p>
        </p:txBody>
      </p:sp>
      <p:sp>
        <p:nvSpPr>
          <p:cNvPr id="47108" name="Rectangle 11"/>
          <p:cNvSpPr>
            <a:spLocks noGrp="1" noChangeArrowheads="1"/>
          </p:cNvSpPr>
          <p:nvPr>
            <p:ph type="body" idx="1"/>
          </p:nvPr>
        </p:nvSpPr>
        <p:spPr/>
        <p:txBody>
          <a:bodyPr/>
          <a:lstStyle/>
          <a:p>
            <a:pPr eaLnBrk="1" hangingPunct="1">
              <a:buFont typeface="Wingdings 2" pitchFamily="18" charset="2"/>
              <a:buNone/>
            </a:pPr>
            <a:r>
              <a:rPr lang="en-US" sz="2400" dirty="0" smtClean="0"/>
              <a:t>What Snapshot copies can </a:t>
            </a:r>
            <a:r>
              <a:rPr lang="en-US" sz="2400" dirty="0" smtClean="0">
                <a:latin typeface="Courier New" pitchFamily="49" charset="0"/>
              </a:rPr>
              <a:t>autodelete</a:t>
            </a:r>
            <a:r>
              <a:rPr lang="en-US" sz="2400" dirty="0" smtClean="0"/>
              <a:t> remove?</a:t>
            </a:r>
          </a:p>
          <a:p>
            <a:pPr eaLnBrk="1" hangingPunct="1"/>
            <a:r>
              <a:rPr lang="en-US" sz="2400" dirty="0" smtClean="0"/>
              <a:t>The user can protect certain kinds of Snapshot copies from deletion</a:t>
            </a:r>
          </a:p>
          <a:p>
            <a:pPr eaLnBrk="1" hangingPunct="1"/>
            <a:r>
              <a:rPr lang="en-US" sz="2400" dirty="0" smtClean="0"/>
              <a:t>The commitment option defines:</a:t>
            </a:r>
          </a:p>
          <a:p>
            <a:pPr lvl="1" eaLnBrk="1" hangingPunct="1"/>
            <a:r>
              <a:rPr lang="en-US" sz="2200" dirty="0" smtClean="0">
                <a:latin typeface="Courier New" pitchFamily="49" charset="0"/>
              </a:rPr>
              <a:t>try</a:t>
            </a:r>
          </a:p>
          <a:p>
            <a:pPr lvl="2" eaLnBrk="1" hangingPunct="1">
              <a:buFont typeface="Wingdings 2" pitchFamily="18" charset="2"/>
              <a:buNone/>
            </a:pPr>
            <a:r>
              <a:rPr lang="en-US" sz="2000" dirty="0" smtClean="0"/>
              <a:t>Deletes Snapshot copies that are not being used by any</a:t>
            </a:r>
          </a:p>
          <a:p>
            <a:pPr lvl="2" eaLnBrk="1" hangingPunct="1">
              <a:buFont typeface="Wingdings 2" pitchFamily="18" charset="2"/>
              <a:buNone/>
            </a:pPr>
            <a:r>
              <a:rPr lang="en-US" sz="2000" dirty="0" smtClean="0"/>
              <a:t>data mover, recovery, or clones (NOT LOCKED)</a:t>
            </a:r>
          </a:p>
          <a:p>
            <a:pPr lvl="1" eaLnBrk="1" hangingPunct="1"/>
            <a:r>
              <a:rPr lang="en-US" sz="2200" dirty="0" smtClean="0">
                <a:latin typeface="Courier New" pitchFamily="49" charset="0"/>
              </a:rPr>
              <a:t>disrupt</a:t>
            </a:r>
          </a:p>
          <a:p>
            <a:pPr lvl="2" eaLnBrk="1" hangingPunct="1">
              <a:buFont typeface="Wingdings 2" pitchFamily="18" charset="2"/>
              <a:buNone/>
            </a:pPr>
            <a:r>
              <a:rPr lang="en-US" sz="2000" dirty="0" smtClean="0"/>
              <a:t>Deletes Snapshot copies locked by applications that move</a:t>
            </a:r>
          </a:p>
          <a:p>
            <a:pPr lvl="2" eaLnBrk="1" hangingPunct="1">
              <a:buFont typeface="Wingdings 2" pitchFamily="18" charset="2"/>
              <a:buNone/>
            </a:pPr>
            <a:r>
              <a:rPr lang="en-US" sz="2000" dirty="0" smtClean="0"/>
              <a:t>data (such as SnapMirror), dump data, and restore data</a:t>
            </a:r>
          </a:p>
          <a:p>
            <a:pPr lvl="2" eaLnBrk="1" hangingPunct="1">
              <a:buFont typeface="Wingdings 2" pitchFamily="18" charset="2"/>
              <a:buNone/>
            </a:pPr>
            <a:r>
              <a:rPr lang="en-US" sz="2000" dirty="0" smtClean="0"/>
              <a:t>(mirror and dumps are aborted)</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7"/>
          <p:cNvSpPr>
            <a:spLocks noGrp="1" noChangeArrowheads="1"/>
          </p:cNvSpPr>
          <p:nvPr>
            <p:ph type="title"/>
          </p:nvPr>
        </p:nvSpPr>
        <p:spPr/>
        <p:txBody>
          <a:bodyPr/>
          <a:lstStyle/>
          <a:p>
            <a:pPr eaLnBrk="1" hangingPunct="1"/>
            <a:r>
              <a:rPr lang="en-US" dirty="0" smtClean="0">
                <a:latin typeface="Courier New" pitchFamily="49" charset="0"/>
              </a:rPr>
              <a:t>snap autodelete</a:t>
            </a:r>
            <a:r>
              <a:rPr lang="en-US" dirty="0" smtClean="0"/>
              <a:t>: </a:t>
            </a:r>
            <a:r>
              <a:rPr lang="en-US" dirty="0" smtClean="0">
                <a:latin typeface="Courier New" pitchFamily="49" charset="0"/>
              </a:rPr>
              <a:t>trigger</a:t>
            </a:r>
            <a:endParaRPr lang="en-US" dirty="0" smtClean="0"/>
          </a:p>
        </p:txBody>
      </p:sp>
      <p:sp>
        <p:nvSpPr>
          <p:cNvPr id="48132" name="Rectangle 8"/>
          <p:cNvSpPr>
            <a:spLocks noGrp="1" noChangeArrowheads="1"/>
          </p:cNvSpPr>
          <p:nvPr>
            <p:ph type="body" idx="1"/>
          </p:nvPr>
        </p:nvSpPr>
        <p:spPr/>
        <p:txBody>
          <a:bodyPr/>
          <a:lstStyle/>
          <a:p>
            <a:pPr eaLnBrk="1" hangingPunct="1">
              <a:buFont typeface="Wingdings 2" pitchFamily="18" charset="2"/>
              <a:buNone/>
            </a:pPr>
            <a:r>
              <a:rPr lang="en-US" dirty="0" smtClean="0"/>
              <a:t>When does </a:t>
            </a:r>
            <a:r>
              <a:rPr lang="en-US" dirty="0" smtClean="0">
                <a:latin typeface="Courier New" pitchFamily="49" charset="0"/>
              </a:rPr>
              <a:t>snap autodelete</a:t>
            </a:r>
            <a:r>
              <a:rPr lang="en-US" dirty="0" smtClean="0"/>
              <a:t> occur?</a:t>
            </a:r>
          </a:p>
          <a:p>
            <a:pPr eaLnBrk="1" hangingPunct="1">
              <a:buFont typeface="Wingdings 2" pitchFamily="18" charset="2"/>
              <a:buNone/>
            </a:pPr>
            <a:r>
              <a:rPr lang="en-US" dirty="0" smtClean="0"/>
              <a:t>When the “trigger” criteria is nearly full:</a:t>
            </a:r>
          </a:p>
          <a:p>
            <a:pPr eaLnBrk="1" hangingPunct="1"/>
            <a:r>
              <a:rPr lang="en-US" dirty="0" smtClean="0">
                <a:latin typeface="Courier New" pitchFamily="49" charset="0"/>
              </a:rPr>
              <a:t>volume</a:t>
            </a:r>
          </a:p>
          <a:p>
            <a:pPr lvl="1" eaLnBrk="1" hangingPunct="1">
              <a:buFont typeface="Arial" pitchFamily="34" charset="0"/>
              <a:buNone/>
            </a:pPr>
            <a:r>
              <a:rPr lang="en-US" dirty="0" smtClean="0"/>
              <a:t>The volume is nearly full (98%)</a:t>
            </a:r>
          </a:p>
          <a:p>
            <a:pPr eaLnBrk="1" hangingPunct="1"/>
            <a:r>
              <a:rPr lang="en-US" dirty="0" smtClean="0">
                <a:latin typeface="Courier New" pitchFamily="49" charset="0"/>
              </a:rPr>
              <a:t>snap_reserve</a:t>
            </a:r>
          </a:p>
          <a:p>
            <a:pPr lvl="1" eaLnBrk="1" hangingPunct="1">
              <a:buFont typeface="Arial" pitchFamily="34" charset="0"/>
              <a:buNone/>
            </a:pPr>
            <a:r>
              <a:rPr lang="en-US" dirty="0" smtClean="0"/>
              <a:t>The reserve is nearly full</a:t>
            </a:r>
          </a:p>
          <a:p>
            <a:pPr eaLnBrk="1" hangingPunct="1"/>
            <a:r>
              <a:rPr lang="en-US" dirty="0" smtClean="0">
                <a:latin typeface="Courier New" pitchFamily="49" charset="0"/>
              </a:rPr>
              <a:t>space_reserve</a:t>
            </a:r>
          </a:p>
          <a:p>
            <a:pPr lvl="1" eaLnBrk="1" hangingPunct="1">
              <a:spcBef>
                <a:spcPct val="0"/>
              </a:spcBef>
              <a:buFont typeface="Arial" pitchFamily="34" charset="0"/>
              <a:buNone/>
            </a:pPr>
            <a:r>
              <a:rPr lang="en-US" dirty="0" smtClean="0"/>
              <a:t>The space reserved is nearly full (useful for</a:t>
            </a:r>
          </a:p>
          <a:p>
            <a:pPr lvl="1" eaLnBrk="1" hangingPunct="1">
              <a:spcBef>
                <a:spcPct val="0"/>
              </a:spcBef>
              <a:buFont typeface="Arial" pitchFamily="34" charset="0"/>
              <a:buNone/>
            </a:pPr>
            <a:r>
              <a:rPr lang="en-US" dirty="0" smtClean="0"/>
              <a:t>volumes with fractional_reserve &lt; 100)</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7"/>
          <p:cNvSpPr>
            <a:spLocks noGrp="1" noChangeArrowheads="1"/>
          </p:cNvSpPr>
          <p:nvPr>
            <p:ph type="title"/>
          </p:nvPr>
        </p:nvSpPr>
        <p:spPr/>
        <p:txBody>
          <a:bodyPr/>
          <a:lstStyle/>
          <a:p>
            <a:pPr eaLnBrk="1" hangingPunct="1"/>
            <a:r>
              <a:rPr lang="en-US" dirty="0" smtClean="0">
                <a:latin typeface="Courier New" pitchFamily="49" charset="0"/>
              </a:rPr>
              <a:t>snap autodelete</a:t>
            </a:r>
            <a:r>
              <a:rPr lang="en-US" dirty="0" smtClean="0"/>
              <a:t>: </a:t>
            </a:r>
            <a:r>
              <a:rPr lang="en-US" dirty="0" smtClean="0">
                <a:latin typeface="Courier New" pitchFamily="49" charset="0"/>
              </a:rPr>
              <a:t>target_free_space</a:t>
            </a:r>
            <a:endParaRPr lang="en-US" dirty="0" smtClean="0"/>
          </a:p>
        </p:txBody>
      </p:sp>
      <p:sp>
        <p:nvSpPr>
          <p:cNvPr id="49156" name="Rectangle 8"/>
          <p:cNvSpPr>
            <a:spLocks noGrp="1" noChangeArrowheads="1"/>
          </p:cNvSpPr>
          <p:nvPr>
            <p:ph type="body" idx="1"/>
          </p:nvPr>
        </p:nvSpPr>
        <p:spPr/>
        <p:txBody>
          <a:bodyPr/>
          <a:lstStyle/>
          <a:p>
            <a:pPr eaLnBrk="1" hangingPunct="1">
              <a:buFont typeface="Wingdings 2" pitchFamily="18" charset="2"/>
              <a:buNone/>
            </a:pPr>
            <a:r>
              <a:rPr lang="en-US" dirty="0" smtClean="0"/>
              <a:t>When does </a:t>
            </a:r>
            <a:r>
              <a:rPr lang="en-US" dirty="0" smtClean="0">
                <a:latin typeface="Courier New" pitchFamily="49" charset="0"/>
              </a:rPr>
              <a:t>snap autodelete</a:t>
            </a:r>
            <a:r>
              <a:rPr lang="en-US" dirty="0" smtClean="0"/>
              <a:t> stop?</a:t>
            </a:r>
          </a:p>
          <a:p>
            <a:pPr eaLnBrk="1" hangingPunct="1"/>
            <a:r>
              <a:rPr lang="en-US" dirty="0" smtClean="0"/>
              <a:t>When the free space in the trigger criteria reaches a user-specified percentage, </a:t>
            </a:r>
            <a:br>
              <a:rPr lang="en-US" dirty="0" smtClean="0"/>
            </a:br>
            <a:r>
              <a:rPr lang="en-US" dirty="0" smtClean="0">
                <a:latin typeface="Courier New" pitchFamily="49" charset="0"/>
              </a:rPr>
              <a:t>snap autodelete</a:t>
            </a:r>
            <a:r>
              <a:rPr lang="en-US" dirty="0" smtClean="0"/>
              <a:t> stops</a:t>
            </a:r>
          </a:p>
          <a:p>
            <a:pPr lvl="1" eaLnBrk="1" hangingPunct="1"/>
            <a:r>
              <a:rPr lang="en-US" dirty="0" smtClean="0"/>
              <a:t>This percentage is controlled by the value of </a:t>
            </a:r>
            <a:r>
              <a:rPr lang="en-US" dirty="0" smtClean="0">
                <a:latin typeface="Courier New" pitchFamily="49" charset="0"/>
              </a:rPr>
              <a:t>target_free_space</a:t>
            </a:r>
          </a:p>
          <a:p>
            <a:pPr lvl="1" eaLnBrk="1" hangingPunct="1"/>
            <a:r>
              <a:rPr lang="en-US" dirty="0" smtClean="0"/>
              <a:t>The default percentage is 20%</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7"/>
          <p:cNvSpPr>
            <a:spLocks noGrp="1" noChangeArrowheads="1"/>
          </p:cNvSpPr>
          <p:nvPr>
            <p:ph type="title"/>
          </p:nvPr>
        </p:nvSpPr>
        <p:spPr/>
        <p:txBody>
          <a:bodyPr/>
          <a:lstStyle/>
          <a:p>
            <a:pPr eaLnBrk="1" hangingPunct="1"/>
            <a:r>
              <a:rPr lang="en-US" dirty="0" smtClean="0">
                <a:latin typeface="Courier New" pitchFamily="49" charset="0"/>
              </a:rPr>
              <a:t>snap autodelete</a:t>
            </a:r>
            <a:r>
              <a:rPr lang="en-US" dirty="0" smtClean="0"/>
              <a:t>: </a:t>
            </a:r>
            <a:r>
              <a:rPr lang="en-US" dirty="0" smtClean="0">
                <a:latin typeface="Courier New" pitchFamily="49" charset="0"/>
              </a:rPr>
              <a:t>order</a:t>
            </a:r>
            <a:endParaRPr lang="en-US" dirty="0" smtClean="0"/>
          </a:p>
        </p:txBody>
      </p:sp>
      <p:sp>
        <p:nvSpPr>
          <p:cNvPr id="50180" name="Rectangle 8"/>
          <p:cNvSpPr>
            <a:spLocks noGrp="1" noChangeArrowheads="1"/>
          </p:cNvSpPr>
          <p:nvPr>
            <p:ph type="body" idx="1"/>
          </p:nvPr>
        </p:nvSpPr>
        <p:spPr>
          <a:xfrm>
            <a:off x="990600" y="1123950"/>
            <a:ext cx="7835900" cy="3105150"/>
          </a:xfrm>
        </p:spPr>
        <p:txBody>
          <a:bodyPr/>
          <a:lstStyle/>
          <a:p>
            <a:pPr eaLnBrk="1" hangingPunct="1">
              <a:lnSpc>
                <a:spcPct val="90000"/>
              </a:lnSpc>
              <a:buFont typeface="Wingdings 2" pitchFamily="18" charset="2"/>
              <a:buNone/>
            </a:pPr>
            <a:r>
              <a:rPr lang="en-US" dirty="0" smtClean="0"/>
              <a:t>In what order are Snapshot copies deleted?</a:t>
            </a:r>
          </a:p>
          <a:p>
            <a:pPr eaLnBrk="1" hangingPunct="1">
              <a:lnSpc>
                <a:spcPct val="90000"/>
              </a:lnSpc>
            </a:pPr>
            <a:r>
              <a:rPr lang="en-US" dirty="0" smtClean="0"/>
              <a:t>The </a:t>
            </a:r>
            <a:r>
              <a:rPr lang="en-US" dirty="0" smtClean="0">
                <a:latin typeface="Courier New" pitchFamily="49" charset="0"/>
              </a:rPr>
              <a:t>delete_order</a:t>
            </a:r>
            <a:r>
              <a:rPr lang="en-US" dirty="0" smtClean="0"/>
              <a:t> option defines the age order. If the value is set to:</a:t>
            </a:r>
          </a:p>
          <a:p>
            <a:pPr lvl="1" eaLnBrk="1" hangingPunct="1">
              <a:lnSpc>
                <a:spcPct val="90000"/>
              </a:lnSpc>
            </a:pPr>
            <a:r>
              <a:rPr lang="en-US" dirty="0" smtClean="0">
                <a:latin typeface="Courier New" pitchFamily="49" charset="0"/>
              </a:rPr>
              <a:t>oldest_first</a:t>
            </a:r>
          </a:p>
          <a:p>
            <a:pPr lvl="2" eaLnBrk="1" hangingPunct="1">
              <a:lnSpc>
                <a:spcPct val="90000"/>
              </a:lnSpc>
              <a:buFont typeface="Wingdings 2" pitchFamily="18" charset="2"/>
              <a:buNone/>
            </a:pPr>
            <a:r>
              <a:rPr lang="en-US" dirty="0" smtClean="0"/>
              <a:t>Delete oldest Snapshot copies first</a:t>
            </a:r>
          </a:p>
          <a:p>
            <a:pPr lvl="1" eaLnBrk="1" hangingPunct="1">
              <a:lnSpc>
                <a:spcPct val="90000"/>
              </a:lnSpc>
            </a:pPr>
            <a:r>
              <a:rPr lang="en-US" dirty="0" smtClean="0">
                <a:latin typeface="Courier New" pitchFamily="49" charset="0"/>
              </a:rPr>
              <a:t>newest_first</a:t>
            </a:r>
          </a:p>
          <a:p>
            <a:pPr lvl="2" eaLnBrk="1" hangingPunct="1">
              <a:lnSpc>
                <a:spcPct val="90000"/>
              </a:lnSpc>
              <a:buFont typeface="Wingdings 2" pitchFamily="18" charset="2"/>
              <a:buNone/>
            </a:pPr>
            <a:r>
              <a:rPr lang="en-US" dirty="0" smtClean="0"/>
              <a:t>Delete newest Snapshot copies first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9"/>
          <p:cNvSpPr>
            <a:spLocks noGrp="1" noChangeArrowheads="1"/>
          </p:cNvSpPr>
          <p:nvPr>
            <p:ph type="title"/>
          </p:nvPr>
        </p:nvSpPr>
        <p:spPr/>
        <p:txBody>
          <a:bodyPr/>
          <a:lstStyle/>
          <a:p>
            <a:pPr eaLnBrk="1" hangingPunct="1"/>
            <a:r>
              <a:rPr lang="en-US" dirty="0" smtClean="0">
                <a:latin typeface="Courier New" pitchFamily="49" charset="0"/>
              </a:rPr>
              <a:t>snap autodelete</a:t>
            </a:r>
            <a:r>
              <a:rPr lang="en-US" dirty="0" smtClean="0"/>
              <a:t>: </a:t>
            </a:r>
            <a:r>
              <a:rPr lang="en-US" dirty="0" smtClean="0">
                <a:latin typeface="Courier New" pitchFamily="49" charset="0"/>
              </a:rPr>
              <a:t>order </a:t>
            </a:r>
            <a:r>
              <a:rPr lang="en-US" dirty="0" smtClean="0"/>
              <a:t>(Cont.)</a:t>
            </a:r>
          </a:p>
        </p:txBody>
      </p:sp>
      <p:sp>
        <p:nvSpPr>
          <p:cNvPr id="51204" name="Rectangle 10"/>
          <p:cNvSpPr>
            <a:spLocks noGrp="1" noChangeArrowheads="1"/>
          </p:cNvSpPr>
          <p:nvPr>
            <p:ph type="body" idx="1"/>
          </p:nvPr>
        </p:nvSpPr>
        <p:spPr/>
        <p:txBody>
          <a:bodyPr/>
          <a:lstStyle/>
          <a:p>
            <a:pPr eaLnBrk="1" hangingPunct="1">
              <a:spcBef>
                <a:spcPct val="0"/>
              </a:spcBef>
              <a:buFont typeface="Wingdings 2" pitchFamily="18" charset="2"/>
              <a:buNone/>
            </a:pPr>
            <a:r>
              <a:rPr lang="en-US" sz="2400" dirty="0" smtClean="0"/>
              <a:t>Snapshot copies are deleted in the following</a:t>
            </a:r>
          </a:p>
          <a:p>
            <a:pPr eaLnBrk="1" hangingPunct="1">
              <a:spcBef>
                <a:spcPct val="0"/>
              </a:spcBef>
              <a:buFont typeface="Wingdings 2" pitchFamily="18" charset="2"/>
              <a:buNone/>
            </a:pPr>
            <a:r>
              <a:rPr lang="en-US" sz="2400" dirty="0" smtClean="0"/>
              <a:t>order:</a:t>
            </a:r>
          </a:p>
          <a:p>
            <a:pPr eaLnBrk="1" hangingPunct="1"/>
            <a:r>
              <a:rPr lang="en-US" sz="2400" dirty="0" smtClean="0"/>
              <a:t>The </a:t>
            </a:r>
            <a:r>
              <a:rPr lang="en-US" sz="2400" dirty="0" smtClean="0">
                <a:latin typeface="Courier New" pitchFamily="49" charset="0"/>
              </a:rPr>
              <a:t>defer_delete</a:t>
            </a:r>
            <a:r>
              <a:rPr lang="en-US" sz="2400" dirty="0" smtClean="0"/>
              <a:t> option defines the order for deletion </a:t>
            </a:r>
          </a:p>
          <a:p>
            <a:pPr eaLnBrk="1" hangingPunct="1"/>
            <a:r>
              <a:rPr lang="en-US" sz="2400" dirty="0" smtClean="0"/>
              <a:t> If the value is set to:</a:t>
            </a:r>
          </a:p>
          <a:p>
            <a:pPr lvl="1" eaLnBrk="1" hangingPunct="1"/>
            <a:r>
              <a:rPr lang="en-US" sz="2200" dirty="0" smtClean="0">
                <a:latin typeface="Courier New" pitchFamily="49" charset="0"/>
              </a:rPr>
              <a:t>scheduled</a:t>
            </a:r>
          </a:p>
          <a:p>
            <a:pPr lvl="2" eaLnBrk="1" hangingPunct="1">
              <a:spcBef>
                <a:spcPct val="0"/>
              </a:spcBef>
              <a:buFont typeface="Wingdings 2" pitchFamily="18" charset="2"/>
              <a:buNone/>
            </a:pPr>
            <a:r>
              <a:rPr lang="en-US" sz="2000" dirty="0" smtClean="0"/>
              <a:t>Delete the scheduled Snapshot copies last (identified by the</a:t>
            </a:r>
          </a:p>
          <a:p>
            <a:pPr lvl="2" eaLnBrk="1" hangingPunct="1">
              <a:spcBef>
                <a:spcPct val="0"/>
              </a:spcBef>
              <a:buFont typeface="Wingdings 2" pitchFamily="18" charset="2"/>
              <a:buNone/>
            </a:pPr>
            <a:r>
              <a:rPr lang="en-US" sz="2000" dirty="0" smtClean="0"/>
              <a:t>scheduled Snapshot naming convention)</a:t>
            </a:r>
          </a:p>
          <a:p>
            <a:pPr lvl="1" eaLnBrk="1" hangingPunct="1"/>
            <a:r>
              <a:rPr lang="en-US" sz="2200" dirty="0" smtClean="0">
                <a:latin typeface="Courier New" pitchFamily="49" charset="0"/>
              </a:rPr>
              <a:t>user_created</a:t>
            </a:r>
          </a:p>
          <a:p>
            <a:pPr lvl="2" eaLnBrk="1" hangingPunct="1">
              <a:buFont typeface="Wingdings 2" pitchFamily="18" charset="2"/>
              <a:buNone/>
            </a:pPr>
            <a:r>
              <a:rPr lang="en-US" sz="2000" dirty="0" smtClean="0"/>
              <a:t>Delete the administrator-created Snapshot copies last</a:t>
            </a:r>
          </a:p>
          <a:p>
            <a:pPr lvl="1" eaLnBrk="1" hangingPunct="1"/>
            <a:r>
              <a:rPr lang="en-US" sz="2200" dirty="0" smtClean="0">
                <a:latin typeface="Courier New" pitchFamily="49" charset="0"/>
              </a:rPr>
              <a:t>prefix</a:t>
            </a:r>
          </a:p>
          <a:p>
            <a:pPr lvl="2" eaLnBrk="1" hangingPunct="1">
              <a:spcBef>
                <a:spcPct val="0"/>
              </a:spcBef>
              <a:buFont typeface="Wingdings 2" pitchFamily="18" charset="2"/>
              <a:buNone/>
            </a:pPr>
            <a:r>
              <a:rPr lang="en-US" sz="2000" dirty="0" smtClean="0"/>
              <a:t>Delete the Snapshot copies with names matching the prefix</a:t>
            </a:r>
          </a:p>
          <a:p>
            <a:pPr lvl="2" eaLnBrk="1" hangingPunct="1">
              <a:spcBef>
                <a:spcPct val="0"/>
              </a:spcBef>
              <a:buFont typeface="Wingdings 2" pitchFamily="18" charset="2"/>
              <a:buNone/>
            </a:pPr>
            <a:r>
              <a:rPr lang="en-US" sz="2000" dirty="0" smtClean="0"/>
              <a:t>string last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8"/>
          <p:cNvSpPr>
            <a:spLocks noGrp="1" noChangeArrowheads="1"/>
          </p:cNvSpPr>
          <p:nvPr>
            <p:ph type="title"/>
          </p:nvPr>
        </p:nvSpPr>
        <p:spPr/>
        <p:txBody>
          <a:bodyPr/>
          <a:lstStyle/>
          <a:p>
            <a:pPr eaLnBrk="1" hangingPunct="1"/>
            <a:r>
              <a:rPr lang="en-US" dirty="0" smtClean="0">
                <a:latin typeface="Courier New" pitchFamily="49" charset="0"/>
              </a:rPr>
              <a:t>snap autodelete</a:t>
            </a:r>
            <a:r>
              <a:rPr lang="en-US" dirty="0" smtClean="0"/>
              <a:t>: </a:t>
            </a:r>
            <a:r>
              <a:rPr lang="en-US" dirty="0" smtClean="0">
                <a:latin typeface="Courier New" pitchFamily="49" charset="0"/>
              </a:rPr>
              <a:t>prefix</a:t>
            </a:r>
            <a:endParaRPr lang="en-US" dirty="0" smtClean="0"/>
          </a:p>
        </p:txBody>
      </p:sp>
      <p:sp>
        <p:nvSpPr>
          <p:cNvPr id="52228" name="Rectangle 9"/>
          <p:cNvSpPr>
            <a:spLocks noGrp="1" noChangeArrowheads="1"/>
          </p:cNvSpPr>
          <p:nvPr>
            <p:ph type="body" idx="1"/>
          </p:nvPr>
        </p:nvSpPr>
        <p:spPr/>
        <p:txBody>
          <a:bodyPr/>
          <a:lstStyle/>
          <a:p>
            <a:pPr eaLnBrk="1" hangingPunct="1">
              <a:buFont typeface="Wingdings 2" pitchFamily="18" charset="2"/>
              <a:buNone/>
            </a:pPr>
            <a:r>
              <a:rPr lang="en-US" dirty="0" smtClean="0"/>
              <a:t>In what order are Snapshot copies deleted?</a:t>
            </a:r>
          </a:p>
          <a:p>
            <a:pPr eaLnBrk="1" hangingPunct="1"/>
            <a:r>
              <a:rPr lang="en-US" dirty="0" smtClean="0"/>
              <a:t>The </a:t>
            </a:r>
            <a:r>
              <a:rPr lang="en-US" dirty="0" smtClean="0">
                <a:latin typeface="Courier New" pitchFamily="49" charset="0"/>
              </a:rPr>
              <a:t>prefix</a:t>
            </a:r>
            <a:r>
              <a:rPr lang="en-US" dirty="0" smtClean="0"/>
              <a:t> option value pair is only considered when  </a:t>
            </a:r>
            <a:r>
              <a:rPr lang="en-US" dirty="0" smtClean="0">
                <a:latin typeface="Courier New" pitchFamily="49" charset="0"/>
              </a:rPr>
              <a:t>defer_delete</a:t>
            </a:r>
            <a:r>
              <a:rPr lang="en-US" dirty="0" smtClean="0"/>
              <a:t> is set to </a:t>
            </a:r>
            <a:r>
              <a:rPr lang="en-US" dirty="0" smtClean="0">
                <a:latin typeface="Courier New" pitchFamily="49" charset="0"/>
              </a:rPr>
              <a:t>prefix</a:t>
            </a:r>
            <a:endParaRPr lang="en-US" dirty="0" smtClean="0"/>
          </a:p>
          <a:p>
            <a:pPr eaLnBrk="1" hangingPunct="1"/>
            <a:r>
              <a:rPr lang="en-US" dirty="0" smtClean="0"/>
              <a:t>Otherwise, it is ignored</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itle 1"/>
          <p:cNvSpPr>
            <a:spLocks noGrp="1"/>
          </p:cNvSpPr>
          <p:nvPr>
            <p:ph type="title"/>
          </p:nvPr>
        </p:nvSpPr>
        <p:spPr>
          <a:xfrm>
            <a:off x="990600" y="104775"/>
            <a:ext cx="8153400" cy="914400"/>
          </a:xfrm>
        </p:spPr>
        <p:txBody>
          <a:bodyPr/>
          <a:lstStyle/>
          <a:p>
            <a:pPr eaLnBrk="1" hangingPunct="1"/>
            <a:r>
              <a:rPr lang="en-US" dirty="0" smtClean="0"/>
              <a:t>System Manager: Space Monitoring</a:t>
            </a:r>
          </a:p>
        </p:txBody>
      </p:sp>
      <p:pic>
        <p:nvPicPr>
          <p:cNvPr id="53252"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8075" y="1243013"/>
            <a:ext cx="7272338" cy="5291137"/>
          </a:xfrm>
          <a:prstGeom prst="rect">
            <a:avLst/>
          </a:prstGeom>
          <a:noFill/>
          <a:ln w="9525">
            <a:noFill/>
            <a:miter lim="800000"/>
            <a:headEnd/>
            <a:tailEnd/>
          </a:ln>
        </p:spPr>
      </p:pic>
      <p:sp>
        <p:nvSpPr>
          <p:cNvPr id="53253" name="TextBox 3"/>
          <p:cNvSpPr txBox="1">
            <a:spLocks noChangeArrowheads="1"/>
          </p:cNvSpPr>
          <p:nvPr/>
        </p:nvSpPr>
        <p:spPr bwMode="auto">
          <a:xfrm>
            <a:off x="3662363" y="3422650"/>
            <a:ext cx="2611437" cy="701675"/>
          </a:xfrm>
          <a:prstGeom prst="rect">
            <a:avLst/>
          </a:prstGeom>
          <a:noFill/>
          <a:ln w="9525">
            <a:noFill/>
            <a:miter lim="800000"/>
            <a:headEnd/>
            <a:tailEnd/>
          </a:ln>
        </p:spPr>
        <p:txBody>
          <a:bodyPr wrap="none">
            <a:spAutoFit/>
          </a:bodyPr>
          <a:lstStyle/>
          <a:p>
            <a:r>
              <a:rPr lang="en-US" dirty="0"/>
              <a:t>The space consumed</a:t>
            </a:r>
          </a:p>
          <a:p>
            <a:r>
              <a:rPr lang="en-US" dirty="0"/>
              <a:t>in the volume</a:t>
            </a:r>
          </a:p>
        </p:txBody>
      </p:sp>
      <p:cxnSp>
        <p:nvCxnSpPr>
          <p:cNvPr id="53254" name="Straight Arrow Connector 4"/>
          <p:cNvCxnSpPr>
            <a:cxnSpLocks noChangeShapeType="1"/>
            <a:stCxn id="53253" idx="2"/>
          </p:cNvCxnSpPr>
          <p:nvPr/>
        </p:nvCxnSpPr>
        <p:spPr bwMode="auto">
          <a:xfrm rot="16200000" flipH="1">
            <a:off x="4691277" y="4401130"/>
            <a:ext cx="685067" cy="131456"/>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7"/>
          <p:cNvSpPr>
            <a:spLocks noGrp="1" noChangeArrowheads="1"/>
          </p:cNvSpPr>
          <p:nvPr>
            <p:ph type="title"/>
          </p:nvPr>
        </p:nvSpPr>
        <p:spPr/>
        <p:txBody>
          <a:bodyPr/>
          <a:lstStyle/>
          <a:p>
            <a:pPr eaLnBrk="1" hangingPunct="1"/>
            <a:r>
              <a:rPr lang="en-US" dirty="0" smtClean="0"/>
              <a:t>Module Summary</a:t>
            </a:r>
          </a:p>
        </p:txBody>
      </p:sp>
      <p:sp>
        <p:nvSpPr>
          <p:cNvPr id="54276" name="Rectangle 8"/>
          <p:cNvSpPr>
            <a:spLocks noGrp="1" noChangeArrowheads="1"/>
          </p:cNvSpPr>
          <p:nvPr>
            <p:ph type="body" idx="1"/>
          </p:nvPr>
        </p:nvSpPr>
        <p:spPr/>
        <p:txBody>
          <a:bodyPr/>
          <a:lstStyle/>
          <a:p>
            <a:pPr eaLnBrk="1" hangingPunct="1">
              <a:buFont typeface="Wingdings 2" pitchFamily="18" charset="2"/>
              <a:buNone/>
            </a:pPr>
            <a:r>
              <a:rPr lang="en-US" dirty="0" smtClean="0"/>
              <a:t>In this module, you should have learned to: </a:t>
            </a:r>
          </a:p>
          <a:p>
            <a:pPr eaLnBrk="1" hangingPunct="1"/>
            <a:r>
              <a:rPr lang="en-US" sz="2400" dirty="0" smtClean="0"/>
              <a:t>Describe the function of Snapshot copies</a:t>
            </a:r>
          </a:p>
          <a:p>
            <a:pPr eaLnBrk="1" hangingPunct="1"/>
            <a:r>
              <a:rPr lang="en-US" sz="2400" dirty="0" smtClean="0"/>
              <a:t>Explain the benefits of Snapshot copies</a:t>
            </a:r>
          </a:p>
          <a:p>
            <a:pPr eaLnBrk="1" hangingPunct="1"/>
            <a:r>
              <a:rPr lang="en-US" sz="2400" dirty="0" smtClean="0"/>
              <a:t>Identify and execute Snapshot commands</a:t>
            </a:r>
          </a:p>
          <a:p>
            <a:pPr eaLnBrk="1" hangingPunct="1"/>
            <a:r>
              <a:rPr lang="en-US" sz="2400" dirty="0" smtClean="0"/>
              <a:t>Create and delete Snapshot copies</a:t>
            </a:r>
          </a:p>
          <a:p>
            <a:pPr eaLnBrk="1" hangingPunct="1"/>
            <a:r>
              <a:rPr lang="en-US" sz="2400" dirty="0" smtClean="0"/>
              <a:t>Configure and modify Snapshot options</a:t>
            </a:r>
          </a:p>
          <a:p>
            <a:pPr eaLnBrk="1" hangingPunct="1"/>
            <a:r>
              <a:rPr lang="en-US" sz="2400" dirty="0" smtClean="0"/>
              <a:t>Explain the importance of the </a:t>
            </a:r>
            <a:r>
              <a:rPr lang="en-US" sz="2400" dirty="0" smtClean="0">
                <a:latin typeface="Courier New" pitchFamily="49" charset="0"/>
              </a:rPr>
              <a:t>.snapshot</a:t>
            </a:r>
            <a:r>
              <a:rPr lang="en-US" sz="2400" dirty="0" smtClean="0"/>
              <a:t> directory</a:t>
            </a:r>
          </a:p>
          <a:p>
            <a:pPr eaLnBrk="1" hangingPunct="1"/>
            <a:r>
              <a:rPr lang="en-US" sz="2400" dirty="0" smtClean="0"/>
              <a:t>Describe how disk space is allocated by a Snapshot copy for volumes and aggregates</a:t>
            </a:r>
          </a:p>
          <a:p>
            <a:pPr eaLnBrk="1" hangingPunct="1"/>
            <a:r>
              <a:rPr lang="en-US" sz="2400" dirty="0" smtClean="0"/>
              <a:t>Schedule Snapshot copies</a:t>
            </a:r>
          </a:p>
          <a:p>
            <a:pPr eaLnBrk="1" hangingPunct="1"/>
            <a:r>
              <a:rPr lang="en-US" sz="2400" dirty="0" smtClean="0"/>
              <a:t>Configure and manage the Snapshot reserve</a:t>
            </a:r>
            <a:endParaRPr lang="en-US"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bwMode="auto"/>
        <p:txBody>
          <a:bodyPr/>
          <a:lstStyle/>
          <a:p>
            <a:pPr eaLnBrk="1" hangingPunct="1"/>
            <a:r>
              <a:rPr lang="en-US" dirty="0" smtClean="0"/>
              <a:t>Exercise</a:t>
            </a:r>
          </a:p>
        </p:txBody>
      </p:sp>
      <p:sp>
        <p:nvSpPr>
          <p:cNvPr id="55299" name="Rectangle 3"/>
          <p:cNvSpPr>
            <a:spLocks noGrp="1" noChangeArrowheads="1"/>
          </p:cNvSpPr>
          <p:nvPr>
            <p:ph type="subTitle" idx="1"/>
          </p:nvPr>
        </p:nvSpPr>
        <p:spPr bwMode="auto"/>
        <p:txBody>
          <a:bodyPr/>
          <a:lstStyle/>
          <a:p>
            <a:pPr eaLnBrk="1" hangingPunct="1"/>
            <a:r>
              <a:rPr lang="en-US" dirty="0" smtClean="0"/>
              <a:t>Module 17: Snapshot Copies</a:t>
            </a:r>
          </a:p>
          <a:p>
            <a:pPr eaLnBrk="1" hangingPunct="1"/>
            <a:r>
              <a:rPr lang="en-US" dirty="0" smtClean="0"/>
              <a:t>Estimated Time: 30 minutes</a:t>
            </a:r>
          </a:p>
          <a:p>
            <a:pPr eaLnBrk="1" hangingPunct="1"/>
            <a:endParaRPr lang="en-US" dirty="0" smtClean="0"/>
          </a:p>
          <a:p>
            <a:pPr eaLnBrk="1" hangingPunct="1"/>
            <a:endParaRPr lang="en-US" sz="1400" dirty="0" smtClean="0"/>
          </a:p>
          <a:p>
            <a:pPr eaLnBrk="1" hangingPunct="1"/>
            <a:endParaRPr lang="en-US" sz="1400" dirty="0" smtClean="0"/>
          </a:p>
        </p:txBody>
      </p:sp>
    </p:spTree>
  </p:cSld>
  <p:clrMapOvr>
    <a:masterClrMapping/>
  </p:clrMapOvr>
  <p:transition advClick="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3" name="Rectangle 6"/>
          <p:cNvSpPr>
            <a:spLocks noGrp="1" noChangeArrowheads="1"/>
          </p:cNvSpPr>
          <p:nvPr>
            <p:ph type="title"/>
          </p:nvPr>
        </p:nvSpPr>
        <p:spPr/>
        <p:txBody>
          <a:bodyPr/>
          <a:lstStyle/>
          <a:p>
            <a:pPr eaLnBrk="1" hangingPunct="1"/>
            <a:r>
              <a:rPr lang="en-US" dirty="0" smtClean="0"/>
              <a:t>Check Your Understanding</a:t>
            </a:r>
          </a:p>
        </p:txBody>
      </p:sp>
      <p:sp>
        <p:nvSpPr>
          <p:cNvPr id="56324" name="Rectangle 7"/>
          <p:cNvSpPr>
            <a:spLocks noGrp="1" noChangeArrowheads="1"/>
          </p:cNvSpPr>
          <p:nvPr>
            <p:ph type="body" idx="1"/>
          </p:nvPr>
        </p:nvSpPr>
        <p:spPr/>
        <p:txBody>
          <a:bodyPr/>
          <a:lstStyle/>
          <a:p>
            <a:pPr eaLnBrk="1" hangingPunct="1"/>
            <a:r>
              <a:rPr lang="en-US" dirty="0" smtClean="0"/>
              <a:t>What is a Snapshot copy?</a:t>
            </a:r>
          </a:p>
          <a:p>
            <a:pPr eaLnBrk="1" hangingPunct="1"/>
            <a:r>
              <a:rPr lang="en-US" dirty="0" smtClean="0"/>
              <a:t>What are some of the NetApp products that are based on Snapshot technology?</a:t>
            </a:r>
          </a:p>
          <a:p>
            <a:pPr eaLnBrk="1" hangingPunct="1"/>
            <a:r>
              <a:rPr lang="en-US" dirty="0" smtClean="0"/>
              <a:t>What are</a:t>
            </a:r>
            <a:r>
              <a:rPr lang="en-US" noProof="1" smtClean="0"/>
              <a:t> some of the </a:t>
            </a:r>
            <a:r>
              <a:rPr lang="en-US" dirty="0" smtClean="0"/>
              <a:t>S</a:t>
            </a:r>
            <a:r>
              <a:rPr lang="en-US" noProof="1" smtClean="0"/>
              <a:t>napshot commands</a:t>
            </a:r>
            <a:r>
              <a:rPr lang="en-US" dirty="0" smtClean="0"/>
              <a:t>?</a:t>
            </a:r>
          </a:p>
          <a:p>
            <a:pPr eaLnBrk="1" hangingPunct="1"/>
            <a:r>
              <a:rPr lang="en-US" dirty="0" smtClean="0"/>
              <a:t>What is</a:t>
            </a:r>
            <a:r>
              <a:rPr lang="en-US" noProof="1" smtClean="0"/>
              <a:t> the </a:t>
            </a:r>
            <a:r>
              <a:rPr lang="en-US" dirty="0" smtClean="0"/>
              <a:t>S</a:t>
            </a:r>
            <a:r>
              <a:rPr lang="en-US" noProof="1" smtClean="0"/>
              <a:t>napshot schedule </a:t>
            </a:r>
            <a:r>
              <a:rPr lang="en-US" dirty="0" smtClean="0"/>
              <a:t>syntax?</a:t>
            </a:r>
          </a:p>
          <a:p>
            <a:pPr eaLnBrk="1" hangingPunct="1"/>
            <a:endParaRPr lang="en-US" dirty="0" smtClean="0"/>
          </a:p>
          <a:p>
            <a:pPr lvl="1" eaLnBrk="1" hangingPunct="1"/>
            <a:endParaRPr lang="en-US" dirty="0" smtClean="0"/>
          </a:p>
          <a:p>
            <a:pPr lvl="1" eaLnBrk="1" hangingPunct="1"/>
            <a:endParaRPr lang="en-US" dirty="0" smtClean="0"/>
          </a:p>
        </p:txBody>
      </p:sp>
    </p:spTree>
  </p:cSld>
  <p:clrMapOvr>
    <a:masterClrMapping/>
  </p:clrMapOvr>
  <p:transition advClick="0"/>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bwMode="auto"/>
        <p:txBody>
          <a:bodyPr/>
          <a:lstStyle/>
          <a:p>
            <a:pPr eaLnBrk="1" hangingPunct="1"/>
            <a:r>
              <a:rPr lang="en-US" dirty="0" smtClean="0"/>
              <a:t>Answers</a:t>
            </a:r>
          </a:p>
        </p:txBody>
      </p:sp>
      <p:sp>
        <p:nvSpPr>
          <p:cNvPr id="57347" name="Rectangle 3"/>
          <p:cNvSpPr>
            <a:spLocks noGrp="1" noChangeArrowheads="1"/>
          </p:cNvSpPr>
          <p:nvPr>
            <p:ph type="subTitle" idx="1"/>
          </p:nvPr>
        </p:nvSpPr>
        <p:spPr bwMode="auto"/>
        <p:txBody>
          <a:bodyPr/>
          <a:lstStyle/>
          <a:p>
            <a:pPr eaLnBrk="1" hangingPunct="1"/>
            <a:r>
              <a:rPr lang="en-US" dirty="0" smtClean="0"/>
              <a:t>Module 17: Snapshot Copies</a:t>
            </a:r>
          </a:p>
          <a:p>
            <a:pPr eaLnBrk="1" hangingPunct="1"/>
            <a:endParaRPr lang="en-US" sz="1400" dirty="0" smtClean="0"/>
          </a:p>
          <a:p>
            <a:pPr eaLnBrk="1" hangingPunct="1"/>
            <a:endParaRPr lang="en-US" sz="1400" dirty="0" smtClean="0"/>
          </a:p>
        </p:txBody>
      </p:sp>
    </p:spTree>
  </p:cSld>
  <p:clrMapOvr>
    <a:masterClrMapping/>
  </p:clrMapOvr>
  <p:transition advClick="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1" name="Rectangle 7"/>
          <p:cNvSpPr>
            <a:spLocks noGrp="1" noChangeArrowheads="1"/>
          </p:cNvSpPr>
          <p:nvPr>
            <p:ph type="title"/>
          </p:nvPr>
        </p:nvSpPr>
        <p:spPr/>
        <p:txBody>
          <a:bodyPr/>
          <a:lstStyle/>
          <a:p>
            <a:pPr eaLnBrk="1" hangingPunct="1"/>
            <a:r>
              <a:rPr lang="en-US" dirty="0" smtClean="0"/>
              <a:t>Check Your Understanding: Answers</a:t>
            </a:r>
          </a:p>
        </p:txBody>
      </p:sp>
      <p:sp>
        <p:nvSpPr>
          <p:cNvPr id="181256" name="Rectangle 8"/>
          <p:cNvSpPr>
            <a:spLocks noGrp="1" noChangeArrowheads="1"/>
          </p:cNvSpPr>
          <p:nvPr>
            <p:ph type="body" idx="1"/>
          </p:nvPr>
        </p:nvSpPr>
        <p:spPr/>
        <p:txBody>
          <a:bodyPr/>
          <a:lstStyle/>
          <a:p>
            <a:pPr eaLnBrk="1" hangingPunct="1"/>
            <a:r>
              <a:rPr lang="en-US" dirty="0" smtClean="0"/>
              <a:t>What is a Snapshot copy?</a:t>
            </a:r>
          </a:p>
          <a:p>
            <a:pPr lvl="1" eaLnBrk="1" hangingPunct="1"/>
            <a:r>
              <a:rPr lang="en-US" dirty="0" smtClean="0">
                <a:solidFill>
                  <a:schemeClr val="tx2"/>
                </a:solidFill>
              </a:rPr>
              <a:t>A read-only image of the file system</a:t>
            </a:r>
          </a:p>
          <a:p>
            <a:pPr eaLnBrk="1" hangingPunct="1"/>
            <a:r>
              <a:rPr lang="en-US" dirty="0" smtClean="0"/>
              <a:t>What are some of the NetApp products that are based on Snapshot technology?</a:t>
            </a:r>
          </a:p>
          <a:p>
            <a:pPr lvl="1" eaLnBrk="1" hangingPunct="1"/>
            <a:r>
              <a:rPr lang="en-US" dirty="0" smtClean="0">
                <a:solidFill>
                  <a:schemeClr val="tx2"/>
                </a:solidFill>
              </a:rPr>
              <a:t>SnapRestore</a:t>
            </a:r>
          </a:p>
          <a:p>
            <a:pPr lvl="1" eaLnBrk="1" hangingPunct="1"/>
            <a:r>
              <a:rPr lang="en-US" dirty="0" smtClean="0">
                <a:solidFill>
                  <a:schemeClr val="tx2"/>
                </a:solidFill>
              </a:rPr>
              <a:t>SnapMirror</a:t>
            </a:r>
          </a:p>
          <a:p>
            <a:pPr lvl="1" eaLnBrk="1" hangingPunct="1"/>
            <a:r>
              <a:rPr lang="en-US" dirty="0" smtClean="0">
                <a:solidFill>
                  <a:schemeClr val="tx2"/>
                </a:solidFill>
              </a:rPr>
              <a:t>SnapVault</a:t>
            </a:r>
          </a:p>
          <a:p>
            <a:pPr lvl="1" eaLnBrk="1" hangingPunct="1"/>
            <a:r>
              <a:rPr lang="en-US" dirty="0" smtClean="0">
                <a:solidFill>
                  <a:schemeClr val="tx2"/>
                </a:solidFill>
              </a:rPr>
              <a:t>SnapManager</a:t>
            </a:r>
          </a:p>
          <a:p>
            <a:pPr lvl="1" eaLnBrk="1" hangingPunct="1"/>
            <a:r>
              <a:rPr lang="en-US" dirty="0" smtClean="0">
                <a:solidFill>
                  <a:schemeClr val="tx2"/>
                </a:solidFill>
              </a:rPr>
              <a:t>SnapDrive</a:t>
            </a:r>
          </a:p>
          <a:p>
            <a:pPr lvl="1" eaLnBrk="1" hangingPunct="1"/>
            <a:r>
              <a:rPr lang="en-US" dirty="0" smtClean="0">
                <a:solidFill>
                  <a:schemeClr val="tx2"/>
                </a:solidFill>
              </a:rPr>
              <a:t>FlexClone</a:t>
            </a:r>
          </a:p>
          <a:p>
            <a:pPr eaLnBrk="1" hangingPunct="1"/>
            <a:endParaRPr lang="en-US" dirty="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1256">
                                            <p:txEl>
                                              <p:pRg st="1" end="1"/>
                                            </p:txEl>
                                          </p:spTgt>
                                        </p:tgtEl>
                                        <p:attrNameLst>
                                          <p:attrName>style.visibility</p:attrName>
                                        </p:attrNameLst>
                                      </p:cBhvr>
                                      <p:to>
                                        <p:strVal val="visible"/>
                                      </p:to>
                                    </p:set>
                                    <p:animEffect transition="in" filter="fade">
                                      <p:cBhvr>
                                        <p:cTn id="7" dur="500"/>
                                        <p:tgtEl>
                                          <p:spTgt spid="18125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1256">
                                            <p:txEl>
                                              <p:pRg st="2" end="2"/>
                                            </p:txEl>
                                          </p:spTgt>
                                        </p:tgtEl>
                                        <p:attrNameLst>
                                          <p:attrName>style.visibility</p:attrName>
                                        </p:attrNameLst>
                                      </p:cBhvr>
                                      <p:to>
                                        <p:strVal val="visible"/>
                                      </p:to>
                                    </p:set>
                                    <p:animEffect transition="in" filter="fade">
                                      <p:cBhvr>
                                        <p:cTn id="12" dur="500"/>
                                        <p:tgtEl>
                                          <p:spTgt spid="18125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1256">
                                            <p:txEl>
                                              <p:pRg st="3" end="3"/>
                                            </p:txEl>
                                          </p:spTgt>
                                        </p:tgtEl>
                                        <p:attrNameLst>
                                          <p:attrName>style.visibility</p:attrName>
                                        </p:attrNameLst>
                                      </p:cBhvr>
                                      <p:to>
                                        <p:strVal val="visible"/>
                                      </p:to>
                                    </p:set>
                                    <p:animEffect transition="in" filter="fade">
                                      <p:cBhvr>
                                        <p:cTn id="17" dur="500"/>
                                        <p:tgtEl>
                                          <p:spTgt spid="181256">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1256">
                                            <p:txEl>
                                              <p:pRg st="4" end="4"/>
                                            </p:txEl>
                                          </p:spTgt>
                                        </p:tgtEl>
                                        <p:attrNameLst>
                                          <p:attrName>style.visibility</p:attrName>
                                        </p:attrNameLst>
                                      </p:cBhvr>
                                      <p:to>
                                        <p:strVal val="visible"/>
                                      </p:to>
                                    </p:set>
                                    <p:animEffect transition="in" filter="fade">
                                      <p:cBhvr>
                                        <p:cTn id="20" dur="500"/>
                                        <p:tgtEl>
                                          <p:spTgt spid="181256">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1256">
                                            <p:txEl>
                                              <p:pRg st="5" end="5"/>
                                            </p:txEl>
                                          </p:spTgt>
                                        </p:tgtEl>
                                        <p:attrNameLst>
                                          <p:attrName>style.visibility</p:attrName>
                                        </p:attrNameLst>
                                      </p:cBhvr>
                                      <p:to>
                                        <p:strVal val="visible"/>
                                      </p:to>
                                    </p:set>
                                    <p:animEffect transition="in" filter="fade">
                                      <p:cBhvr>
                                        <p:cTn id="23" dur="500"/>
                                        <p:tgtEl>
                                          <p:spTgt spid="181256">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1256">
                                            <p:txEl>
                                              <p:pRg st="6" end="6"/>
                                            </p:txEl>
                                          </p:spTgt>
                                        </p:tgtEl>
                                        <p:attrNameLst>
                                          <p:attrName>style.visibility</p:attrName>
                                        </p:attrNameLst>
                                      </p:cBhvr>
                                      <p:to>
                                        <p:strVal val="visible"/>
                                      </p:to>
                                    </p:set>
                                    <p:animEffect transition="in" filter="fade">
                                      <p:cBhvr>
                                        <p:cTn id="26" dur="500"/>
                                        <p:tgtEl>
                                          <p:spTgt spid="181256">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81256">
                                            <p:txEl>
                                              <p:pRg st="7" end="7"/>
                                            </p:txEl>
                                          </p:spTgt>
                                        </p:tgtEl>
                                        <p:attrNameLst>
                                          <p:attrName>style.visibility</p:attrName>
                                        </p:attrNameLst>
                                      </p:cBhvr>
                                      <p:to>
                                        <p:strVal val="visible"/>
                                      </p:to>
                                    </p:set>
                                    <p:animEffect transition="in" filter="fade">
                                      <p:cBhvr>
                                        <p:cTn id="29" dur="500"/>
                                        <p:tgtEl>
                                          <p:spTgt spid="181256">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1256">
                                            <p:txEl>
                                              <p:pRg st="8" end="8"/>
                                            </p:txEl>
                                          </p:spTgt>
                                        </p:tgtEl>
                                        <p:attrNameLst>
                                          <p:attrName>style.visibility</p:attrName>
                                        </p:attrNameLst>
                                      </p:cBhvr>
                                      <p:to>
                                        <p:strVal val="visible"/>
                                      </p:to>
                                    </p:set>
                                    <p:animEffect transition="in" filter="fade">
                                      <p:cBhvr>
                                        <p:cTn id="32" dur="500"/>
                                        <p:tgtEl>
                                          <p:spTgt spid="18125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6"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5" name="Rectangle 4"/>
          <p:cNvSpPr>
            <a:spLocks noGrp="1" noChangeArrowheads="1"/>
          </p:cNvSpPr>
          <p:nvPr>
            <p:ph type="title"/>
          </p:nvPr>
        </p:nvSpPr>
        <p:spPr/>
        <p:txBody>
          <a:bodyPr/>
          <a:lstStyle/>
          <a:p>
            <a:pPr eaLnBrk="1" hangingPunct="1"/>
            <a:r>
              <a:rPr lang="en-US" dirty="0" smtClean="0"/>
              <a:t>Check Your Understanding: Answers (Cont.)</a:t>
            </a:r>
          </a:p>
        </p:txBody>
      </p:sp>
      <p:sp>
        <p:nvSpPr>
          <p:cNvPr id="266245" name="Rectangle 5"/>
          <p:cNvSpPr>
            <a:spLocks noGrp="1" noChangeArrowheads="1"/>
          </p:cNvSpPr>
          <p:nvPr>
            <p:ph type="body" idx="1"/>
          </p:nvPr>
        </p:nvSpPr>
        <p:spPr/>
        <p:txBody>
          <a:bodyPr/>
          <a:lstStyle/>
          <a:p>
            <a:pPr eaLnBrk="1" hangingPunct="1"/>
            <a:r>
              <a:rPr lang="en-US" dirty="0" smtClean="0"/>
              <a:t>What are</a:t>
            </a:r>
            <a:r>
              <a:rPr lang="en-US" noProof="1" smtClean="0"/>
              <a:t> some of the </a:t>
            </a:r>
            <a:r>
              <a:rPr lang="en-US" dirty="0" smtClean="0"/>
              <a:t>S</a:t>
            </a:r>
            <a:r>
              <a:rPr lang="en-US" noProof="1" smtClean="0"/>
              <a:t>napshot commands</a:t>
            </a:r>
            <a:r>
              <a:rPr lang="en-US" dirty="0" smtClean="0"/>
              <a:t>?</a:t>
            </a:r>
          </a:p>
          <a:p>
            <a:pPr lvl="1" eaLnBrk="1" hangingPunct="1"/>
            <a:r>
              <a:rPr lang="en-US" dirty="0" smtClean="0">
                <a:solidFill>
                  <a:schemeClr val="tx2"/>
                </a:solidFill>
                <a:latin typeface="Courier New" pitchFamily="49" charset="0"/>
              </a:rPr>
              <a:t>snap list</a:t>
            </a:r>
          </a:p>
          <a:p>
            <a:pPr lvl="1" eaLnBrk="1" hangingPunct="1"/>
            <a:r>
              <a:rPr lang="en-US" dirty="0" smtClean="0">
                <a:solidFill>
                  <a:schemeClr val="tx2"/>
                </a:solidFill>
                <a:latin typeface="Courier New" pitchFamily="49" charset="0"/>
              </a:rPr>
              <a:t>snap create</a:t>
            </a:r>
          </a:p>
          <a:p>
            <a:pPr lvl="1" eaLnBrk="1" hangingPunct="1"/>
            <a:r>
              <a:rPr lang="en-US" dirty="0" smtClean="0">
                <a:solidFill>
                  <a:schemeClr val="tx2"/>
                </a:solidFill>
                <a:latin typeface="Courier New" pitchFamily="49" charset="0"/>
              </a:rPr>
              <a:t>snap delete</a:t>
            </a:r>
          </a:p>
          <a:p>
            <a:pPr lvl="1" eaLnBrk="1" hangingPunct="1"/>
            <a:r>
              <a:rPr lang="en-US" dirty="0" smtClean="0">
                <a:solidFill>
                  <a:schemeClr val="tx2"/>
                </a:solidFill>
                <a:latin typeface="Courier New" pitchFamily="49" charset="0"/>
              </a:rPr>
              <a:t>snap delta</a:t>
            </a:r>
          </a:p>
          <a:p>
            <a:pPr lvl="1" eaLnBrk="1" hangingPunct="1"/>
            <a:r>
              <a:rPr lang="en-US" dirty="0" smtClean="0">
                <a:solidFill>
                  <a:schemeClr val="tx2"/>
                </a:solidFill>
                <a:latin typeface="Courier New" pitchFamily="49" charset="0"/>
              </a:rPr>
              <a:t>snap reclaimable</a:t>
            </a:r>
          </a:p>
          <a:p>
            <a:pPr eaLnBrk="1" hangingPunct="1"/>
            <a:r>
              <a:rPr lang="en-US" dirty="0" smtClean="0"/>
              <a:t>What is</a:t>
            </a:r>
            <a:r>
              <a:rPr lang="en-US" noProof="1" smtClean="0"/>
              <a:t> the </a:t>
            </a:r>
            <a:r>
              <a:rPr lang="en-US" dirty="0" smtClean="0"/>
              <a:t>S</a:t>
            </a:r>
            <a:r>
              <a:rPr lang="en-US" noProof="1" smtClean="0"/>
              <a:t>napshot schedule </a:t>
            </a:r>
            <a:r>
              <a:rPr lang="en-US" dirty="0" smtClean="0"/>
              <a:t>syntax?</a:t>
            </a:r>
          </a:p>
          <a:p>
            <a:pPr lvl="1" eaLnBrk="1" hangingPunct="1"/>
            <a:r>
              <a:rPr lang="en-US" sz="2800" dirty="0" smtClean="0">
                <a:solidFill>
                  <a:schemeClr val="tx2"/>
                </a:solidFill>
                <a:latin typeface="Courier New" pitchFamily="49" charset="0"/>
              </a:rPr>
              <a:t>snap </a:t>
            </a:r>
            <a:r>
              <a:rPr lang="en-US" sz="2800" dirty="0" err="1" smtClean="0">
                <a:solidFill>
                  <a:schemeClr val="tx2"/>
                </a:solidFill>
                <a:latin typeface="Courier New" pitchFamily="49" charset="0"/>
              </a:rPr>
              <a:t>sched</a:t>
            </a:r>
            <a:r>
              <a:rPr lang="en-US" sz="2800" dirty="0" smtClean="0">
                <a:solidFill>
                  <a:schemeClr val="tx2"/>
                </a:solidFill>
                <a:latin typeface="Courier New" pitchFamily="49" charset="0"/>
              </a:rPr>
              <a:t> [</a:t>
            </a:r>
            <a:r>
              <a:rPr lang="en-US" sz="2800" dirty="0" err="1" smtClean="0">
                <a:solidFill>
                  <a:schemeClr val="tx2"/>
                </a:solidFill>
                <a:latin typeface="Courier New" pitchFamily="49" charset="0"/>
              </a:rPr>
              <a:t>volume_name</a:t>
            </a:r>
            <a:r>
              <a:rPr lang="en-US" sz="2800" dirty="0" smtClean="0">
                <a:solidFill>
                  <a:schemeClr val="tx2"/>
                </a:solidFill>
                <a:latin typeface="Courier New" pitchFamily="49" charset="0"/>
              </a:rPr>
              <a:t> [weeks[days[hours[@list]]]]]</a:t>
            </a:r>
            <a:endParaRPr lang="en-US" dirty="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245">
                                            <p:txEl>
                                              <p:pRg st="1" end="1"/>
                                            </p:txEl>
                                          </p:spTgt>
                                        </p:tgtEl>
                                        <p:attrNameLst>
                                          <p:attrName>style.visibility</p:attrName>
                                        </p:attrNameLst>
                                      </p:cBhvr>
                                      <p:to>
                                        <p:strVal val="visible"/>
                                      </p:to>
                                    </p:set>
                                    <p:animEffect transition="in" filter="fade">
                                      <p:cBhvr>
                                        <p:cTn id="7" dur="500"/>
                                        <p:tgtEl>
                                          <p:spTgt spid="26624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6245">
                                            <p:txEl>
                                              <p:pRg st="2" end="2"/>
                                            </p:txEl>
                                          </p:spTgt>
                                        </p:tgtEl>
                                        <p:attrNameLst>
                                          <p:attrName>style.visibility</p:attrName>
                                        </p:attrNameLst>
                                      </p:cBhvr>
                                      <p:to>
                                        <p:strVal val="visible"/>
                                      </p:to>
                                    </p:set>
                                    <p:animEffect transition="in" filter="fade">
                                      <p:cBhvr>
                                        <p:cTn id="12" dur="500"/>
                                        <p:tgtEl>
                                          <p:spTgt spid="266245">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66245">
                                            <p:txEl>
                                              <p:pRg st="3" end="3"/>
                                            </p:txEl>
                                          </p:spTgt>
                                        </p:tgtEl>
                                        <p:attrNameLst>
                                          <p:attrName>style.visibility</p:attrName>
                                        </p:attrNameLst>
                                      </p:cBhvr>
                                      <p:to>
                                        <p:strVal val="visible"/>
                                      </p:to>
                                    </p:set>
                                    <p:animEffect transition="in" filter="fade">
                                      <p:cBhvr>
                                        <p:cTn id="15" dur="500"/>
                                        <p:tgtEl>
                                          <p:spTgt spid="266245">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66245">
                                            <p:txEl>
                                              <p:pRg st="4" end="4"/>
                                            </p:txEl>
                                          </p:spTgt>
                                        </p:tgtEl>
                                        <p:attrNameLst>
                                          <p:attrName>style.visibility</p:attrName>
                                        </p:attrNameLst>
                                      </p:cBhvr>
                                      <p:to>
                                        <p:strVal val="visible"/>
                                      </p:to>
                                    </p:set>
                                    <p:animEffect transition="in" filter="fade">
                                      <p:cBhvr>
                                        <p:cTn id="18" dur="500"/>
                                        <p:tgtEl>
                                          <p:spTgt spid="266245">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66245">
                                            <p:txEl>
                                              <p:pRg st="5" end="5"/>
                                            </p:txEl>
                                          </p:spTgt>
                                        </p:tgtEl>
                                        <p:attrNameLst>
                                          <p:attrName>style.visibility</p:attrName>
                                        </p:attrNameLst>
                                      </p:cBhvr>
                                      <p:to>
                                        <p:strVal val="visible"/>
                                      </p:to>
                                    </p:set>
                                    <p:animEffect transition="in" filter="fade">
                                      <p:cBhvr>
                                        <p:cTn id="21" dur="500"/>
                                        <p:tgtEl>
                                          <p:spTgt spid="266245">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66245">
                                            <p:txEl>
                                              <p:pRg st="6" end="6"/>
                                            </p:txEl>
                                          </p:spTgt>
                                        </p:tgtEl>
                                        <p:attrNameLst>
                                          <p:attrName>style.visibility</p:attrName>
                                        </p:attrNameLst>
                                      </p:cBhvr>
                                      <p:to>
                                        <p:strVal val="visible"/>
                                      </p:to>
                                    </p:set>
                                    <p:animEffect transition="in" filter="fade">
                                      <p:cBhvr>
                                        <p:cTn id="26" dur="500"/>
                                        <p:tgtEl>
                                          <p:spTgt spid="266245">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66245">
                                            <p:txEl>
                                              <p:pRg st="7" end="7"/>
                                            </p:txEl>
                                          </p:spTgt>
                                        </p:tgtEl>
                                        <p:attrNameLst>
                                          <p:attrName>style.visibility</p:attrName>
                                        </p:attrNameLst>
                                      </p:cBhvr>
                                      <p:to>
                                        <p:strVal val="visible"/>
                                      </p:to>
                                    </p:set>
                                    <p:animEffect transition="in" filter="fade">
                                      <p:cBhvr>
                                        <p:cTn id="31" dur="500"/>
                                        <p:tgtEl>
                                          <p:spTgt spid="26624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D717B8FBB47746A9CB7C150D6476A2" ma:contentTypeVersion="0" ma:contentTypeDescription="Create a new document." ma:contentTypeScope="" ma:versionID="859d4e1b85f2d18649058069f523e16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6AB5EF72-9892-40F6-87A6-725A7A8C822C}"/>
</file>

<file path=customXml/itemProps2.xml><?xml version="1.0" encoding="utf-8"?>
<ds:datastoreItem xmlns:ds="http://schemas.openxmlformats.org/officeDocument/2006/customXml" ds:itemID="{C51D07A2-197F-4879-969B-4F42A202F866}"/>
</file>

<file path=customXml/itemProps3.xml><?xml version="1.0" encoding="utf-8"?>
<ds:datastoreItem xmlns:ds="http://schemas.openxmlformats.org/officeDocument/2006/customXml" ds:itemID="{56660672-2C43-402E-BA27-239EFA3FF41E}"/>
</file>

<file path=docProps/app.xml><?xml version="1.0" encoding="utf-8"?>
<Properties xmlns="http://schemas.openxmlformats.org/officeDocument/2006/extended-properties" xmlns:vt="http://schemas.openxmlformats.org/officeDocument/2006/docPropsVTypes">
  <Template/>
  <TotalTime>23360</TotalTime>
  <Words>5086</Words>
  <Application>Microsoft Office PowerPoint</Application>
  <PresentationFormat>Letter Paper (8.5x11 in)</PresentationFormat>
  <Paragraphs>716</Paragraphs>
  <Slides>58</Slides>
  <Notes>58</Notes>
  <HiddenSlides>2</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2010_NetAppUMaster</vt:lpstr>
      <vt:lpstr>Snapshot Copies</vt:lpstr>
      <vt:lpstr>Module Objectives</vt:lpstr>
      <vt:lpstr>Overview</vt:lpstr>
      <vt:lpstr>Snapshot Technology</vt:lpstr>
      <vt:lpstr>How Snapshot Technology Works</vt:lpstr>
      <vt:lpstr>How Snapshot Technology Works (Cont.)</vt:lpstr>
      <vt:lpstr>How Snapshot Technology Works (Cont.)</vt:lpstr>
      <vt:lpstr>How Snapshot Technology Works (Cont.)</vt:lpstr>
      <vt:lpstr>Snapshot and WAFL</vt:lpstr>
      <vt:lpstr>Inodes</vt:lpstr>
      <vt:lpstr>Snapshot Copies and Inodes</vt:lpstr>
      <vt:lpstr>Managing Inodes</vt:lpstr>
      <vt:lpstr>Creating Snapshot Copies</vt:lpstr>
      <vt:lpstr>Taking a Snapshot Copy</vt:lpstr>
      <vt:lpstr>Snapshot Reserve</vt:lpstr>
      <vt:lpstr>CLI: Snapshot Creation</vt:lpstr>
      <vt:lpstr>System Manager: Snapshot Copies</vt:lpstr>
      <vt:lpstr>System Manager: Snapshot Copies (Cont.)</vt:lpstr>
      <vt:lpstr>System Manager: LUN Snapshot Creation</vt:lpstr>
      <vt:lpstr>Scheduling Snapshot Copies</vt:lpstr>
      <vt:lpstr>Snapshot Schedule</vt:lpstr>
      <vt:lpstr>Scheduling Snapshot Copies</vt:lpstr>
      <vt:lpstr>System Manager: Snapshot Copies</vt:lpstr>
      <vt:lpstr>System Manager: Snapshot Copies (Cont.)</vt:lpstr>
      <vt:lpstr>System Manager: Snapshot Copies (Cont.)</vt:lpstr>
      <vt:lpstr>Restoring Snapshot Copies</vt:lpstr>
      <vt:lpstr>Recovering Data</vt:lpstr>
      <vt:lpstr>Snapshot Visibility to Clients</vt:lpstr>
      <vt:lpstr>The .snapshot Directory</vt:lpstr>
      <vt:lpstr>Snapshot View from a UNIX/Linux Client</vt:lpstr>
      <vt:lpstr>Snapshot View from a Windows Client</vt:lpstr>
      <vt:lpstr>FlexClone</vt:lpstr>
      <vt:lpstr>FlexClone Volume Clones</vt:lpstr>
      <vt:lpstr>How Volume Cloning Works</vt:lpstr>
      <vt:lpstr>System Manager: FlexClone</vt:lpstr>
      <vt:lpstr>System Manager: FlexClone (Cont.)</vt:lpstr>
      <vt:lpstr>Flexible Volume Clone Syntax</vt:lpstr>
      <vt:lpstr>Splitting Volumes</vt:lpstr>
      <vt:lpstr>vol clone split Command</vt:lpstr>
      <vt:lpstr>Space Usage</vt:lpstr>
      <vt:lpstr>Using the CLI to Monitor Space Used</vt:lpstr>
      <vt:lpstr>The snap list Command </vt:lpstr>
      <vt:lpstr>snap delta and snap reclaimable</vt:lpstr>
      <vt:lpstr>Snapshot Automatic Delete</vt:lpstr>
      <vt:lpstr>snap autodelete: commitment</vt:lpstr>
      <vt:lpstr>snap autodelete: trigger</vt:lpstr>
      <vt:lpstr>snap autodelete: target_free_space</vt:lpstr>
      <vt:lpstr>snap autodelete: order</vt:lpstr>
      <vt:lpstr>snap autodelete: order (Cont.)</vt:lpstr>
      <vt:lpstr>snap autodelete: prefix</vt:lpstr>
      <vt:lpstr>System Manager: Space Monitoring</vt:lpstr>
      <vt:lpstr>Module Summary</vt:lpstr>
      <vt:lpstr>Module Summary</vt:lpstr>
      <vt:lpstr>Exercise</vt:lpstr>
      <vt:lpstr>Check Your Understanding</vt:lpstr>
      <vt:lpstr>Answers</vt:lpstr>
      <vt:lpstr>Check Your Understanding: Answers</vt:lpstr>
      <vt:lpstr>Check Your Understanding: Answers (Cont.)</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Snapshot Copies</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2010-04-17T23:14:52Z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0x01010052D717B8FBB47746A9CB7C150D6476A2</vt:lpwstr>
  </property>
  <property fmtid="{D5CDD505-2E9C-101B-9397-08002B2CF9AE}" pid="3" name="_AdHocReviewCycleID">
    <vt:i4>-695408209</vt:i4>
  </property>
  <property fmtid="{D5CDD505-2E9C-101B-9397-08002B2CF9AE}" pid="4" name="_NewReviewCycle">
    <vt:lpwstr/>
  </property>
  <property fmtid="{D5CDD505-2E9C-101B-9397-08002B2CF9AE}" pid="5" name="_EmailSubject">
    <vt:lpwstr>Netapp Internet docs</vt:lpwstr>
  </property>
  <property fmtid="{D5CDD505-2E9C-101B-9397-08002B2CF9AE}" pid="6" name="_AuthorEmail">
    <vt:lpwstr>avinash.shetty@credit-suisse.com</vt:lpwstr>
  </property>
  <property fmtid="{D5CDD505-2E9C-101B-9397-08002B2CF9AE}" pid="7" name="_AuthorEmailDisplayName">
    <vt:lpwstr>Shetty, Avinash</vt:lpwstr>
  </property>
</Properties>
</file>