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docProps/custom.xml" ContentType="application/vnd.openxmlformats-officedocument.custom-properties+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5" r:id="rId4"/>
  </p:sldMasterIdLst>
  <p:notesMasterIdLst>
    <p:notesMasterId r:id="rId45"/>
  </p:notesMasterIdLst>
  <p:handoutMasterIdLst>
    <p:handoutMasterId r:id="rId46"/>
  </p:handoutMasterIdLst>
  <p:sldIdLst>
    <p:sldId id="476" r:id="rId5"/>
    <p:sldId id="477" r:id="rId6"/>
    <p:sldId id="478" r:id="rId7"/>
    <p:sldId id="479" r:id="rId8"/>
    <p:sldId id="480" r:id="rId9"/>
    <p:sldId id="481" r:id="rId10"/>
    <p:sldId id="482" r:id="rId11"/>
    <p:sldId id="483" r:id="rId12"/>
    <p:sldId id="484" r:id="rId13"/>
    <p:sldId id="485" r:id="rId14"/>
    <p:sldId id="486" r:id="rId15"/>
    <p:sldId id="516" r:id="rId16"/>
    <p:sldId id="488" r:id="rId17"/>
    <p:sldId id="489" r:id="rId18"/>
    <p:sldId id="490" r:id="rId19"/>
    <p:sldId id="517" r:id="rId20"/>
    <p:sldId id="492" r:id="rId21"/>
    <p:sldId id="493" r:id="rId22"/>
    <p:sldId id="494" r:id="rId23"/>
    <p:sldId id="495" r:id="rId24"/>
    <p:sldId id="496" r:id="rId25"/>
    <p:sldId id="497" r:id="rId26"/>
    <p:sldId id="498" r:id="rId27"/>
    <p:sldId id="499" r:id="rId28"/>
    <p:sldId id="500" r:id="rId29"/>
    <p:sldId id="501" r:id="rId30"/>
    <p:sldId id="502" r:id="rId31"/>
    <p:sldId id="503" r:id="rId32"/>
    <p:sldId id="504" r:id="rId33"/>
    <p:sldId id="505" r:id="rId34"/>
    <p:sldId id="506" r:id="rId35"/>
    <p:sldId id="507" r:id="rId36"/>
    <p:sldId id="508" r:id="rId37"/>
    <p:sldId id="515" r:id="rId38"/>
    <p:sldId id="509" r:id="rId39"/>
    <p:sldId id="510" r:id="rId40"/>
    <p:sldId id="511" r:id="rId41"/>
    <p:sldId id="512" r:id="rId42"/>
    <p:sldId id="513" r:id="rId43"/>
    <p:sldId id="514" r:id="rId44"/>
  </p:sldIdLst>
  <p:sldSz cx="9144000" cy="6858000" type="letter"/>
  <p:notesSz cx="7315200" cy="9601200"/>
  <p:defaultTextStyle>
    <a:defPPr>
      <a:defRPr lang="en-US"/>
    </a:defPPr>
    <a:lvl1pPr algn="l" rtl="0" fontAlgn="base">
      <a:spcBef>
        <a:spcPct val="0"/>
      </a:spcBef>
      <a:spcAft>
        <a:spcPct val="0"/>
      </a:spcAft>
      <a:defRPr sz="2000" kern="1200">
        <a:solidFill>
          <a:schemeClr val="tx1"/>
        </a:solidFill>
        <a:latin typeface="Arial" pitchFamily="34" charset="0"/>
        <a:ea typeface="+mn-ea"/>
        <a:cs typeface="+mn-cs"/>
      </a:defRPr>
    </a:lvl1pPr>
    <a:lvl2pPr marL="457200" algn="l" rtl="0" fontAlgn="base">
      <a:spcBef>
        <a:spcPct val="0"/>
      </a:spcBef>
      <a:spcAft>
        <a:spcPct val="0"/>
      </a:spcAft>
      <a:defRPr sz="2000" kern="1200">
        <a:solidFill>
          <a:schemeClr val="tx1"/>
        </a:solidFill>
        <a:latin typeface="Arial" pitchFamily="34" charset="0"/>
        <a:ea typeface="+mn-ea"/>
        <a:cs typeface="+mn-cs"/>
      </a:defRPr>
    </a:lvl2pPr>
    <a:lvl3pPr marL="914400" algn="l" rtl="0" fontAlgn="base">
      <a:spcBef>
        <a:spcPct val="0"/>
      </a:spcBef>
      <a:spcAft>
        <a:spcPct val="0"/>
      </a:spcAft>
      <a:defRPr sz="2000" kern="1200">
        <a:solidFill>
          <a:schemeClr val="tx1"/>
        </a:solidFill>
        <a:latin typeface="Arial" pitchFamily="34" charset="0"/>
        <a:ea typeface="+mn-ea"/>
        <a:cs typeface="+mn-cs"/>
      </a:defRPr>
    </a:lvl3pPr>
    <a:lvl4pPr marL="1371600" algn="l" rtl="0" fontAlgn="base">
      <a:spcBef>
        <a:spcPct val="0"/>
      </a:spcBef>
      <a:spcAft>
        <a:spcPct val="0"/>
      </a:spcAft>
      <a:defRPr sz="2000" kern="1200">
        <a:solidFill>
          <a:schemeClr val="tx1"/>
        </a:solidFill>
        <a:latin typeface="Arial" pitchFamily="34" charset="0"/>
        <a:ea typeface="+mn-ea"/>
        <a:cs typeface="+mn-cs"/>
      </a:defRPr>
    </a:lvl4pPr>
    <a:lvl5pPr marL="1828800" algn="l" rtl="0" fontAlgn="base">
      <a:spcBef>
        <a:spcPct val="0"/>
      </a:spcBef>
      <a:spcAft>
        <a:spcPct val="0"/>
      </a:spcAft>
      <a:defRPr sz="2000" kern="1200">
        <a:solidFill>
          <a:schemeClr val="tx1"/>
        </a:solidFill>
        <a:latin typeface="Arial" pitchFamily="34" charset="0"/>
        <a:ea typeface="+mn-ea"/>
        <a:cs typeface="+mn-cs"/>
      </a:defRPr>
    </a:lvl5pPr>
    <a:lvl6pPr marL="2286000" algn="l" defTabSz="914400" rtl="0" eaLnBrk="1" latinLnBrk="0" hangingPunct="1">
      <a:defRPr sz="2000" kern="1200">
        <a:solidFill>
          <a:schemeClr val="tx1"/>
        </a:solidFill>
        <a:latin typeface="Arial" pitchFamily="34" charset="0"/>
        <a:ea typeface="+mn-ea"/>
        <a:cs typeface="+mn-cs"/>
      </a:defRPr>
    </a:lvl6pPr>
    <a:lvl7pPr marL="2743200" algn="l" defTabSz="914400" rtl="0" eaLnBrk="1" latinLnBrk="0" hangingPunct="1">
      <a:defRPr sz="2000" kern="1200">
        <a:solidFill>
          <a:schemeClr val="tx1"/>
        </a:solidFill>
        <a:latin typeface="Arial" pitchFamily="34" charset="0"/>
        <a:ea typeface="+mn-ea"/>
        <a:cs typeface="+mn-cs"/>
      </a:defRPr>
    </a:lvl7pPr>
    <a:lvl8pPr marL="3200400" algn="l" defTabSz="914400" rtl="0" eaLnBrk="1" latinLnBrk="0" hangingPunct="1">
      <a:defRPr sz="2000" kern="1200">
        <a:solidFill>
          <a:schemeClr val="tx1"/>
        </a:solidFill>
        <a:latin typeface="Arial" pitchFamily="34" charset="0"/>
        <a:ea typeface="+mn-ea"/>
        <a:cs typeface="+mn-cs"/>
      </a:defRPr>
    </a:lvl8pPr>
    <a:lvl9pPr marL="3657600" algn="l" defTabSz="914400" rtl="0" eaLnBrk="1" latinLnBrk="0" hangingPunct="1">
      <a:defRPr sz="2000" kern="1200">
        <a:solidFill>
          <a:schemeClr val="tx1"/>
        </a:solidFill>
        <a:latin typeface="Arial" pitchFamily="34"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ucedo" initials="s" lastIdx="1" clrIdx="0"/>
  <p:cmAuthor id="1" name="Brian O'Keefe" initials="BDO" lastIdx="5"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95F00"/>
    <a:srgbClr val="FDFEFE"/>
    <a:srgbClr val="FEFFFE"/>
    <a:srgbClr val="FFFEFE"/>
    <a:srgbClr val="FFFFFE"/>
    <a:srgbClr val="FFFEFF"/>
    <a:srgbClr val="FEFFFF"/>
    <a:srgbClr val="9E3039"/>
    <a:srgbClr val="614D7D"/>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0911" autoAdjust="0"/>
    <p:restoredTop sz="85287" autoAdjust="0"/>
  </p:normalViewPr>
  <p:slideViewPr>
    <p:cSldViewPr snapToGrid="0">
      <p:cViewPr>
        <p:scale>
          <a:sx n="86" d="100"/>
          <a:sy n="86" d="100"/>
        </p:scale>
        <p:origin x="-774" y="174"/>
      </p:cViewPr>
      <p:guideLst>
        <p:guide orient="horz" pos="444"/>
        <p:guide orient="horz" pos="795"/>
        <p:guide pos="709"/>
        <p:guide pos="5621"/>
        <p:guide pos="324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69" d="100"/>
          <a:sy n="69" d="100"/>
        </p:scale>
        <p:origin x="-1836" y="-126"/>
      </p:cViewPr>
      <p:guideLst>
        <p:guide orient="horz" pos="2775"/>
        <p:guide pos="434"/>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E6C16C-6187-4DF8-A044-34AD5C61F8B4}" type="doc">
      <dgm:prSet loTypeId="urn:microsoft.com/office/officeart/2005/8/layout/arrow2" loCatId="process" qsTypeId="urn:microsoft.com/office/officeart/2005/8/quickstyle/simple1#4" qsCatId="simple" csTypeId="urn:microsoft.com/office/officeart/2005/8/colors/accent1_2#4" csCatId="accent1" phldr="1"/>
      <dgm:spPr/>
    </dgm:pt>
    <dgm:pt modelId="{0534F3E5-7651-4E56-9E44-B64923061E4F}">
      <dgm:prSet phldrT="[Text]" custT="1"/>
      <dgm:spPr/>
      <dgm:t>
        <a:bodyPr/>
        <a:lstStyle/>
        <a:p>
          <a:r>
            <a:rPr lang="en-US" sz="2300" b="0" dirty="0" smtClean="0"/>
            <a:t>Loss of Cable</a:t>
          </a:r>
          <a:endParaRPr lang="en-US" sz="2300" b="0" dirty="0"/>
        </a:p>
      </dgm:t>
    </dgm:pt>
    <dgm:pt modelId="{6DEA5D75-E31D-43BB-834F-DB420802268C}" type="parTrans" cxnId="{3490FC30-1820-4A95-99BD-45ADFB0DDEF9}">
      <dgm:prSet/>
      <dgm:spPr/>
      <dgm:t>
        <a:bodyPr/>
        <a:lstStyle/>
        <a:p>
          <a:endParaRPr lang="en-US"/>
        </a:p>
      </dgm:t>
    </dgm:pt>
    <dgm:pt modelId="{FE8B2414-423B-4727-9BF9-D2081AE4BE24}" type="sibTrans" cxnId="{3490FC30-1820-4A95-99BD-45ADFB0DDEF9}">
      <dgm:prSet/>
      <dgm:spPr/>
      <dgm:t>
        <a:bodyPr/>
        <a:lstStyle/>
        <a:p>
          <a:endParaRPr lang="en-US"/>
        </a:p>
      </dgm:t>
    </dgm:pt>
    <dgm:pt modelId="{2F09563B-9550-4A33-83BE-F43F18DE4801}">
      <dgm:prSet phldrT="[Text]" custT="1"/>
      <dgm:spPr/>
      <dgm:t>
        <a:bodyPr/>
        <a:lstStyle/>
        <a:p>
          <a:r>
            <a:rPr lang="en-US" sz="2300" b="0" dirty="0" smtClean="0"/>
            <a:t>Loss of Shelf</a:t>
          </a:r>
          <a:endParaRPr lang="en-US" sz="2300" b="0" dirty="0"/>
        </a:p>
      </dgm:t>
    </dgm:pt>
    <dgm:pt modelId="{1F95B70B-C27B-4B67-BC54-8ED7E46AA521}" type="parTrans" cxnId="{B5D70C39-8EF4-4D94-95B6-90B01D88A84A}">
      <dgm:prSet/>
      <dgm:spPr/>
      <dgm:t>
        <a:bodyPr/>
        <a:lstStyle/>
        <a:p>
          <a:endParaRPr lang="en-US"/>
        </a:p>
      </dgm:t>
    </dgm:pt>
    <dgm:pt modelId="{AFEB5F5A-A093-4242-ADC2-D71D4E1F9F30}" type="sibTrans" cxnId="{B5D70C39-8EF4-4D94-95B6-90B01D88A84A}">
      <dgm:prSet/>
      <dgm:spPr/>
      <dgm:t>
        <a:bodyPr/>
        <a:lstStyle/>
        <a:p>
          <a:endParaRPr lang="en-US"/>
        </a:p>
      </dgm:t>
    </dgm:pt>
    <dgm:pt modelId="{B27EDFAC-8D27-4728-BEDE-135F73DC8574}">
      <dgm:prSet phldrT="[Text]" custT="1"/>
      <dgm:spPr/>
      <dgm:t>
        <a:bodyPr/>
        <a:lstStyle/>
        <a:p>
          <a:r>
            <a:rPr lang="en-US" sz="2300" b="1" dirty="0" smtClean="0"/>
            <a:t>Loss of Controller </a:t>
          </a:r>
          <a:endParaRPr lang="en-US" sz="2300" b="1" dirty="0"/>
        </a:p>
      </dgm:t>
    </dgm:pt>
    <dgm:pt modelId="{8866E9A3-8899-47DD-B018-F647C5EC6F6C}" type="parTrans" cxnId="{3C96F4AE-9490-4267-849F-89DF31D279F4}">
      <dgm:prSet/>
      <dgm:spPr/>
      <dgm:t>
        <a:bodyPr/>
        <a:lstStyle/>
        <a:p>
          <a:endParaRPr lang="en-US"/>
        </a:p>
      </dgm:t>
    </dgm:pt>
    <dgm:pt modelId="{EAAD164E-8A6D-445F-BC20-E4C2DEEEF110}" type="sibTrans" cxnId="{3C96F4AE-9490-4267-849F-89DF31D279F4}">
      <dgm:prSet/>
      <dgm:spPr/>
      <dgm:t>
        <a:bodyPr/>
        <a:lstStyle/>
        <a:p>
          <a:endParaRPr lang="en-US"/>
        </a:p>
      </dgm:t>
    </dgm:pt>
    <dgm:pt modelId="{D35DDAB1-14DD-449B-93DF-184DA7391696}">
      <dgm:prSet phldrT="[Text]" custT="1"/>
      <dgm:spPr/>
      <dgm:t>
        <a:bodyPr/>
        <a:lstStyle/>
        <a:p>
          <a:r>
            <a:rPr lang="en-US" sz="2300" dirty="0" smtClean="0"/>
            <a:t>Loss of Building</a:t>
          </a:r>
          <a:endParaRPr lang="en-US" sz="2300" dirty="0"/>
        </a:p>
      </dgm:t>
    </dgm:pt>
    <dgm:pt modelId="{921C0E74-7332-48BB-ACE9-A985969BB494}" type="parTrans" cxnId="{E518C812-1D03-4600-86B0-D35D93A74588}">
      <dgm:prSet/>
      <dgm:spPr/>
      <dgm:t>
        <a:bodyPr/>
        <a:lstStyle/>
        <a:p>
          <a:endParaRPr lang="en-US"/>
        </a:p>
      </dgm:t>
    </dgm:pt>
    <dgm:pt modelId="{6202770F-7BCE-4623-A7A4-7BD61187F117}" type="sibTrans" cxnId="{E518C812-1D03-4600-86B0-D35D93A74588}">
      <dgm:prSet/>
      <dgm:spPr/>
      <dgm:t>
        <a:bodyPr/>
        <a:lstStyle/>
        <a:p>
          <a:endParaRPr lang="en-US"/>
        </a:p>
      </dgm:t>
    </dgm:pt>
    <dgm:pt modelId="{FD6C0993-67B1-42C1-8B7F-B6367A268714}">
      <dgm:prSet phldrT="[Text]" custT="1"/>
      <dgm:spPr/>
      <dgm:t>
        <a:bodyPr/>
        <a:lstStyle/>
        <a:p>
          <a:r>
            <a:rPr lang="en-US" sz="2300" dirty="0" smtClean="0"/>
            <a:t>Loss </a:t>
          </a:r>
          <a:br>
            <a:rPr lang="en-US" sz="2300" dirty="0" smtClean="0"/>
          </a:br>
          <a:r>
            <a:rPr lang="en-US" sz="2300" dirty="0" smtClean="0"/>
            <a:t>of Site </a:t>
          </a:r>
          <a:endParaRPr lang="en-US" sz="2300" dirty="0"/>
        </a:p>
      </dgm:t>
    </dgm:pt>
    <dgm:pt modelId="{BB129977-FEC8-433D-BBCB-12CCEFF8677C}" type="parTrans" cxnId="{BCE280A3-1A37-4447-8FD0-C5BD28664928}">
      <dgm:prSet/>
      <dgm:spPr/>
      <dgm:t>
        <a:bodyPr/>
        <a:lstStyle/>
        <a:p>
          <a:endParaRPr lang="en-US"/>
        </a:p>
      </dgm:t>
    </dgm:pt>
    <dgm:pt modelId="{E53FDF88-8DC1-40F4-B505-2BF3779685F8}" type="sibTrans" cxnId="{BCE280A3-1A37-4447-8FD0-C5BD28664928}">
      <dgm:prSet/>
      <dgm:spPr/>
      <dgm:t>
        <a:bodyPr/>
        <a:lstStyle/>
        <a:p>
          <a:endParaRPr lang="en-US"/>
        </a:p>
      </dgm:t>
    </dgm:pt>
    <dgm:pt modelId="{BDB9A5C5-193D-49C5-A7BB-02D8BF3DAE7E}">
      <dgm:prSet phldrT="[Text]"/>
      <dgm:spPr/>
      <dgm:t>
        <a:bodyPr/>
        <a:lstStyle/>
        <a:p>
          <a:endParaRPr lang="en-US" dirty="0"/>
        </a:p>
      </dgm:t>
    </dgm:pt>
    <dgm:pt modelId="{7F678BCF-BA38-4D0F-A4C5-5FAB260EFCF1}" type="parTrans" cxnId="{5BE27B6A-D31E-4FC5-AEFB-E7856C402FD1}">
      <dgm:prSet/>
      <dgm:spPr/>
      <dgm:t>
        <a:bodyPr/>
        <a:lstStyle/>
        <a:p>
          <a:endParaRPr lang="en-US"/>
        </a:p>
      </dgm:t>
    </dgm:pt>
    <dgm:pt modelId="{93E2173A-396D-4D26-9AF8-52A6F1A86A4D}" type="sibTrans" cxnId="{5BE27B6A-D31E-4FC5-AEFB-E7856C402FD1}">
      <dgm:prSet/>
      <dgm:spPr/>
      <dgm:t>
        <a:bodyPr/>
        <a:lstStyle/>
        <a:p>
          <a:endParaRPr lang="en-US"/>
        </a:p>
      </dgm:t>
    </dgm:pt>
    <dgm:pt modelId="{7A167C21-A050-4BCE-A67C-BBBAA898D30B}" type="pres">
      <dgm:prSet presAssocID="{6AE6C16C-6187-4DF8-A044-34AD5C61F8B4}" presName="arrowDiagram" presStyleCnt="0">
        <dgm:presLayoutVars>
          <dgm:chMax val="5"/>
          <dgm:dir/>
          <dgm:resizeHandles val="exact"/>
        </dgm:presLayoutVars>
      </dgm:prSet>
      <dgm:spPr/>
    </dgm:pt>
    <dgm:pt modelId="{4A8DD3C9-8D2E-4D98-A269-55ACD8D3E9D8}" type="pres">
      <dgm:prSet presAssocID="{6AE6C16C-6187-4DF8-A044-34AD5C61F8B4}" presName="arrow" presStyleLbl="bgShp" presStyleIdx="0" presStyleCnt="1"/>
      <dgm:spPr/>
    </dgm:pt>
    <dgm:pt modelId="{2D5EAF53-0A7E-4080-A986-C610A1A4EE4F}" type="pres">
      <dgm:prSet presAssocID="{6AE6C16C-6187-4DF8-A044-34AD5C61F8B4}" presName="arrowDiagram5" presStyleCnt="0"/>
      <dgm:spPr/>
    </dgm:pt>
    <dgm:pt modelId="{20C20B81-DF54-4957-91B3-F6EA924DE5B8}" type="pres">
      <dgm:prSet presAssocID="{0534F3E5-7651-4E56-9E44-B64923061E4F}" presName="bullet5a" presStyleLbl="node1" presStyleIdx="0" presStyleCnt="5" custLinFactY="3344" custLinFactNeighborX="-88580" custLinFactNeighborY="100000"/>
      <dgm:spPr>
        <a:solidFill>
          <a:schemeClr val="accent1"/>
        </a:solidFill>
      </dgm:spPr>
    </dgm:pt>
    <dgm:pt modelId="{5C0A8FC8-AEE1-4B21-832F-3DB9FCC486F4}" type="pres">
      <dgm:prSet presAssocID="{0534F3E5-7651-4E56-9E44-B64923061E4F}" presName="textBox5a" presStyleLbl="revTx" presStyleIdx="0" presStyleCnt="5" custScaleX="133829" custScaleY="75771" custLinFactNeighborX="10368" custLinFactNeighborY="-5207">
        <dgm:presLayoutVars>
          <dgm:bulletEnabled val="1"/>
        </dgm:presLayoutVars>
      </dgm:prSet>
      <dgm:spPr/>
      <dgm:t>
        <a:bodyPr/>
        <a:lstStyle/>
        <a:p>
          <a:endParaRPr lang="en-US"/>
        </a:p>
      </dgm:t>
    </dgm:pt>
    <dgm:pt modelId="{12521E11-655A-46F3-81AF-3DB61FFD24B6}" type="pres">
      <dgm:prSet presAssocID="{2F09563B-9550-4A33-83BE-F43F18DE4801}" presName="bullet5b" presStyleLbl="node1" presStyleIdx="1" presStyleCnt="5" custLinFactX="-100000" custLinFactY="65062" custLinFactNeighborX="-107506" custLinFactNeighborY="100000"/>
      <dgm:spPr>
        <a:solidFill>
          <a:schemeClr val="accent1"/>
        </a:solidFill>
      </dgm:spPr>
    </dgm:pt>
    <dgm:pt modelId="{90504CEC-3A32-4FEC-8FAB-012918C81A42}" type="pres">
      <dgm:prSet presAssocID="{2F09563B-9550-4A33-83BE-F43F18DE4801}" presName="textBox5b" presStyleLbl="revTx" presStyleIdx="1" presStyleCnt="5" custScaleX="102612" custScaleY="62080" custLinFactNeighborX="-41933" custLinFactNeighborY="-4903">
        <dgm:presLayoutVars>
          <dgm:bulletEnabled val="1"/>
        </dgm:presLayoutVars>
      </dgm:prSet>
      <dgm:spPr/>
      <dgm:t>
        <a:bodyPr/>
        <a:lstStyle/>
        <a:p>
          <a:endParaRPr lang="en-US"/>
        </a:p>
      </dgm:t>
    </dgm:pt>
    <dgm:pt modelId="{1430353D-FAD7-448F-9C48-452E9320675B}" type="pres">
      <dgm:prSet presAssocID="{B27EDFAC-8D27-4728-BEDE-135F73DC8574}" presName="bullet5c" presStyleLbl="node1" presStyleIdx="2" presStyleCnt="5" custLinFactX="-100000" custLinFactY="30872" custLinFactNeighborX="-151132" custLinFactNeighborY="100000"/>
      <dgm:spPr>
        <a:solidFill>
          <a:schemeClr val="accent2"/>
        </a:solidFill>
      </dgm:spPr>
    </dgm:pt>
    <dgm:pt modelId="{F49AFEB4-4554-46CE-B801-0C8FD40371B3}" type="pres">
      <dgm:prSet presAssocID="{B27EDFAC-8D27-4728-BEDE-135F73DC8574}" presName="textBox5c" presStyleLbl="revTx" presStyleIdx="2" presStyleCnt="5" custScaleX="111614" custScaleY="29430" custLinFactNeighborX="-56301" custLinFactNeighborY="-22505">
        <dgm:presLayoutVars>
          <dgm:bulletEnabled val="1"/>
        </dgm:presLayoutVars>
      </dgm:prSet>
      <dgm:spPr/>
      <dgm:t>
        <a:bodyPr/>
        <a:lstStyle/>
        <a:p>
          <a:endParaRPr lang="en-US"/>
        </a:p>
      </dgm:t>
    </dgm:pt>
    <dgm:pt modelId="{B90CE359-B087-47E1-8819-906A09E50C6A}" type="pres">
      <dgm:prSet presAssocID="{D35DDAB1-14DD-449B-93DF-184DA7391696}" presName="bullet5d" presStyleLbl="node1" presStyleIdx="3" presStyleCnt="5" custLinFactX="-100000" custLinFactNeighborX="-154670" custLinFactNeighborY="87628"/>
      <dgm:spPr/>
    </dgm:pt>
    <dgm:pt modelId="{CBD48D7B-6188-4D23-9A06-B2827DE88084}" type="pres">
      <dgm:prSet presAssocID="{D35DDAB1-14DD-449B-93DF-184DA7391696}" presName="textBox5d" presStyleLbl="revTx" presStyleIdx="3" presStyleCnt="5" custScaleY="34673" custLinFactNeighborX="-78947" custLinFactNeighborY="-23923">
        <dgm:presLayoutVars>
          <dgm:bulletEnabled val="1"/>
        </dgm:presLayoutVars>
      </dgm:prSet>
      <dgm:spPr/>
      <dgm:t>
        <a:bodyPr/>
        <a:lstStyle/>
        <a:p>
          <a:endParaRPr lang="en-US"/>
        </a:p>
      </dgm:t>
    </dgm:pt>
    <dgm:pt modelId="{9BC03D35-43B9-402F-BB1B-9861ED2AF90C}" type="pres">
      <dgm:prSet presAssocID="{FD6C0993-67B1-42C1-8B7F-B6367A268714}" presName="bullet5e" presStyleLbl="node1" presStyleIdx="4" presStyleCnt="5" custLinFactX="-100000" custLinFactNeighborX="-138551" custLinFactNeighborY="45131"/>
      <dgm:spPr>
        <a:solidFill>
          <a:schemeClr val="accent1"/>
        </a:solidFill>
      </dgm:spPr>
      <dgm:t>
        <a:bodyPr/>
        <a:lstStyle/>
        <a:p>
          <a:endParaRPr lang="en-US"/>
        </a:p>
      </dgm:t>
    </dgm:pt>
    <dgm:pt modelId="{18C89940-63FD-40F2-B0B4-CC39A003C550}" type="pres">
      <dgm:prSet presAssocID="{FD6C0993-67B1-42C1-8B7F-B6367A268714}" presName="textBox5e" presStyleLbl="revTx" presStyleIdx="4" presStyleCnt="5" custScaleX="86419" custScaleY="21338" custLinFactX="-1019" custLinFactNeighborX="-100000" custLinFactNeighborY="-36908">
        <dgm:presLayoutVars>
          <dgm:bulletEnabled val="1"/>
        </dgm:presLayoutVars>
      </dgm:prSet>
      <dgm:spPr/>
      <dgm:t>
        <a:bodyPr/>
        <a:lstStyle/>
        <a:p>
          <a:endParaRPr lang="en-US"/>
        </a:p>
      </dgm:t>
    </dgm:pt>
  </dgm:ptLst>
  <dgm:cxnLst>
    <dgm:cxn modelId="{3C96F4AE-9490-4267-849F-89DF31D279F4}" srcId="{6AE6C16C-6187-4DF8-A044-34AD5C61F8B4}" destId="{B27EDFAC-8D27-4728-BEDE-135F73DC8574}" srcOrd="2" destOrd="0" parTransId="{8866E9A3-8899-47DD-B018-F647C5EC6F6C}" sibTransId="{EAAD164E-8A6D-445F-BC20-E4C2DEEEF110}"/>
    <dgm:cxn modelId="{A224EA00-1E0F-4FBA-AE9E-9907CE02A19F}" type="presOf" srcId="{6AE6C16C-6187-4DF8-A044-34AD5C61F8B4}" destId="{7A167C21-A050-4BCE-A67C-BBBAA898D30B}" srcOrd="0" destOrd="0" presId="urn:microsoft.com/office/officeart/2005/8/layout/arrow2"/>
    <dgm:cxn modelId="{E518C812-1D03-4600-86B0-D35D93A74588}" srcId="{6AE6C16C-6187-4DF8-A044-34AD5C61F8B4}" destId="{D35DDAB1-14DD-449B-93DF-184DA7391696}" srcOrd="3" destOrd="0" parTransId="{921C0E74-7332-48BB-ACE9-A985969BB494}" sibTransId="{6202770F-7BCE-4623-A7A4-7BD61187F117}"/>
    <dgm:cxn modelId="{3490FC30-1820-4A95-99BD-45ADFB0DDEF9}" srcId="{6AE6C16C-6187-4DF8-A044-34AD5C61F8B4}" destId="{0534F3E5-7651-4E56-9E44-B64923061E4F}" srcOrd="0" destOrd="0" parTransId="{6DEA5D75-E31D-43BB-834F-DB420802268C}" sibTransId="{FE8B2414-423B-4727-9BF9-D2081AE4BE24}"/>
    <dgm:cxn modelId="{AB5C6162-5A76-446A-B6C4-3BDAEDF85910}" type="presOf" srcId="{B27EDFAC-8D27-4728-BEDE-135F73DC8574}" destId="{F49AFEB4-4554-46CE-B801-0C8FD40371B3}" srcOrd="0" destOrd="0" presId="urn:microsoft.com/office/officeart/2005/8/layout/arrow2"/>
    <dgm:cxn modelId="{EEB670AA-2423-410E-8DCF-D4B4D2CBCEA0}" type="presOf" srcId="{D35DDAB1-14DD-449B-93DF-184DA7391696}" destId="{CBD48D7B-6188-4D23-9A06-B2827DE88084}" srcOrd="0" destOrd="0" presId="urn:microsoft.com/office/officeart/2005/8/layout/arrow2"/>
    <dgm:cxn modelId="{5BE27B6A-D31E-4FC5-AEFB-E7856C402FD1}" srcId="{6AE6C16C-6187-4DF8-A044-34AD5C61F8B4}" destId="{BDB9A5C5-193D-49C5-A7BB-02D8BF3DAE7E}" srcOrd="5" destOrd="0" parTransId="{7F678BCF-BA38-4D0F-A4C5-5FAB260EFCF1}" sibTransId="{93E2173A-396D-4D26-9AF8-52A6F1A86A4D}"/>
    <dgm:cxn modelId="{B5D70C39-8EF4-4D94-95B6-90B01D88A84A}" srcId="{6AE6C16C-6187-4DF8-A044-34AD5C61F8B4}" destId="{2F09563B-9550-4A33-83BE-F43F18DE4801}" srcOrd="1" destOrd="0" parTransId="{1F95B70B-C27B-4B67-BC54-8ED7E46AA521}" sibTransId="{AFEB5F5A-A093-4242-ADC2-D71D4E1F9F30}"/>
    <dgm:cxn modelId="{CE66B8E3-35DC-4390-A0E1-23A74690D6BD}" type="presOf" srcId="{0534F3E5-7651-4E56-9E44-B64923061E4F}" destId="{5C0A8FC8-AEE1-4B21-832F-3DB9FCC486F4}" srcOrd="0" destOrd="0" presId="urn:microsoft.com/office/officeart/2005/8/layout/arrow2"/>
    <dgm:cxn modelId="{BCE280A3-1A37-4447-8FD0-C5BD28664928}" srcId="{6AE6C16C-6187-4DF8-A044-34AD5C61F8B4}" destId="{FD6C0993-67B1-42C1-8B7F-B6367A268714}" srcOrd="4" destOrd="0" parTransId="{BB129977-FEC8-433D-BBCB-12CCEFF8677C}" sibTransId="{E53FDF88-8DC1-40F4-B505-2BF3779685F8}"/>
    <dgm:cxn modelId="{343AD88B-EA9B-452E-A60C-9752D2354367}" type="presOf" srcId="{FD6C0993-67B1-42C1-8B7F-B6367A268714}" destId="{18C89940-63FD-40F2-B0B4-CC39A003C550}" srcOrd="0" destOrd="0" presId="urn:microsoft.com/office/officeart/2005/8/layout/arrow2"/>
    <dgm:cxn modelId="{50777D52-D1D7-4FD9-8C43-BE38C0453ACC}" type="presOf" srcId="{2F09563B-9550-4A33-83BE-F43F18DE4801}" destId="{90504CEC-3A32-4FEC-8FAB-012918C81A42}" srcOrd="0" destOrd="0" presId="urn:microsoft.com/office/officeart/2005/8/layout/arrow2"/>
    <dgm:cxn modelId="{9FD85800-B4CF-452A-B185-1C0991D16AAE}" type="presParOf" srcId="{7A167C21-A050-4BCE-A67C-BBBAA898D30B}" destId="{4A8DD3C9-8D2E-4D98-A269-55ACD8D3E9D8}" srcOrd="0" destOrd="0" presId="urn:microsoft.com/office/officeart/2005/8/layout/arrow2"/>
    <dgm:cxn modelId="{A3CD6CCB-3209-401C-8076-4429A038D643}" type="presParOf" srcId="{7A167C21-A050-4BCE-A67C-BBBAA898D30B}" destId="{2D5EAF53-0A7E-4080-A986-C610A1A4EE4F}" srcOrd="1" destOrd="0" presId="urn:microsoft.com/office/officeart/2005/8/layout/arrow2"/>
    <dgm:cxn modelId="{9826F0DC-73C4-4F9A-B379-73EA525CBCDE}" type="presParOf" srcId="{2D5EAF53-0A7E-4080-A986-C610A1A4EE4F}" destId="{20C20B81-DF54-4957-91B3-F6EA924DE5B8}" srcOrd="0" destOrd="0" presId="urn:microsoft.com/office/officeart/2005/8/layout/arrow2"/>
    <dgm:cxn modelId="{5883C22C-D0D3-4527-ABC3-1816BD0E8699}" type="presParOf" srcId="{2D5EAF53-0A7E-4080-A986-C610A1A4EE4F}" destId="{5C0A8FC8-AEE1-4B21-832F-3DB9FCC486F4}" srcOrd="1" destOrd="0" presId="urn:microsoft.com/office/officeart/2005/8/layout/arrow2"/>
    <dgm:cxn modelId="{29E65DBF-D5ED-4E2F-82A3-5BA7EAB66C44}" type="presParOf" srcId="{2D5EAF53-0A7E-4080-A986-C610A1A4EE4F}" destId="{12521E11-655A-46F3-81AF-3DB61FFD24B6}" srcOrd="2" destOrd="0" presId="urn:microsoft.com/office/officeart/2005/8/layout/arrow2"/>
    <dgm:cxn modelId="{6F7D3908-0A32-4D09-A9D2-AF5DBD4A4BD6}" type="presParOf" srcId="{2D5EAF53-0A7E-4080-A986-C610A1A4EE4F}" destId="{90504CEC-3A32-4FEC-8FAB-012918C81A42}" srcOrd="3" destOrd="0" presId="urn:microsoft.com/office/officeart/2005/8/layout/arrow2"/>
    <dgm:cxn modelId="{585C12D7-E1E4-4459-9AFA-744B6CDF2216}" type="presParOf" srcId="{2D5EAF53-0A7E-4080-A986-C610A1A4EE4F}" destId="{1430353D-FAD7-448F-9C48-452E9320675B}" srcOrd="4" destOrd="0" presId="urn:microsoft.com/office/officeart/2005/8/layout/arrow2"/>
    <dgm:cxn modelId="{8B501179-09AD-461B-A713-88D386A68B42}" type="presParOf" srcId="{2D5EAF53-0A7E-4080-A986-C610A1A4EE4F}" destId="{F49AFEB4-4554-46CE-B801-0C8FD40371B3}" srcOrd="5" destOrd="0" presId="urn:microsoft.com/office/officeart/2005/8/layout/arrow2"/>
    <dgm:cxn modelId="{4BD0BB6C-BF72-498E-AB10-B86D07652E37}" type="presParOf" srcId="{2D5EAF53-0A7E-4080-A986-C610A1A4EE4F}" destId="{B90CE359-B087-47E1-8819-906A09E50C6A}" srcOrd="6" destOrd="0" presId="urn:microsoft.com/office/officeart/2005/8/layout/arrow2"/>
    <dgm:cxn modelId="{C836A000-6192-4BB1-A8D4-8B59C366F813}" type="presParOf" srcId="{2D5EAF53-0A7E-4080-A986-C610A1A4EE4F}" destId="{CBD48D7B-6188-4D23-9A06-B2827DE88084}" srcOrd="7" destOrd="0" presId="urn:microsoft.com/office/officeart/2005/8/layout/arrow2"/>
    <dgm:cxn modelId="{C513AA33-5F0A-4341-A9E0-BB02273952D0}" type="presParOf" srcId="{2D5EAF53-0A7E-4080-A986-C610A1A4EE4F}" destId="{9BC03D35-43B9-402F-BB1B-9861ED2AF90C}" srcOrd="8" destOrd="0" presId="urn:microsoft.com/office/officeart/2005/8/layout/arrow2"/>
    <dgm:cxn modelId="{CBF376C5-B576-4914-A4C3-D68F3D196407}" type="presParOf" srcId="{2D5EAF53-0A7E-4080-A986-C610A1A4EE4F}" destId="{18C89940-63FD-40F2-B0B4-CC39A003C550}" srcOrd="9" destOrd="0" presId="urn:microsoft.com/office/officeart/2005/8/layout/arrow2"/>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8DD3C9-8D2E-4D98-A269-55ACD8D3E9D8}">
      <dsp:nvSpPr>
        <dsp:cNvPr id="0" name=""/>
        <dsp:cNvSpPr/>
      </dsp:nvSpPr>
      <dsp:spPr>
        <a:xfrm>
          <a:off x="0" y="43656"/>
          <a:ext cx="7480300" cy="4675187"/>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C20B81-DF54-4957-91B3-F6EA924DE5B8}">
      <dsp:nvSpPr>
        <dsp:cNvPr id="0" name=""/>
        <dsp:cNvSpPr/>
      </dsp:nvSpPr>
      <dsp:spPr>
        <a:xfrm>
          <a:off x="584410" y="3697925"/>
          <a:ext cx="172046" cy="172046"/>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0A8FC8-AEE1-4B21-832F-3DB9FCC486F4}">
      <dsp:nvSpPr>
        <dsp:cNvPr id="0" name=""/>
        <dsp:cNvSpPr/>
      </dsp:nvSpPr>
      <dsp:spPr>
        <a:xfrm>
          <a:off x="758682" y="3683008"/>
          <a:ext cx="1311416" cy="8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164"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Cable</a:t>
          </a:r>
          <a:endParaRPr lang="en-US" sz="2300" b="0" kern="1200" dirty="0"/>
        </a:p>
      </dsp:txBody>
      <dsp:txXfrm>
        <a:off x="758682" y="3683008"/>
        <a:ext cx="1311416" cy="843099"/>
      </dsp:txXfrm>
    </dsp:sp>
    <dsp:sp modelId="{12521E11-655A-46F3-81AF-3DB61FFD24B6}">
      <dsp:nvSpPr>
        <dsp:cNvPr id="0" name=""/>
        <dsp:cNvSpPr/>
      </dsp:nvSpPr>
      <dsp:spPr>
        <a:xfrm>
          <a:off x="1109312" y="3069791"/>
          <a:ext cx="269290" cy="269290"/>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504CEC-3A32-4FEC-8FAB-012918C81A42}">
      <dsp:nvSpPr>
        <dsp:cNvPr id="0" name=""/>
        <dsp:cNvSpPr/>
      </dsp:nvSpPr>
      <dsp:spPr>
        <a:xfrm>
          <a:off x="1265840" y="3035303"/>
          <a:ext cx="1274163" cy="1216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692"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Shelf</a:t>
          </a:r>
          <a:endParaRPr lang="en-US" sz="2300" b="0" kern="1200" dirty="0"/>
        </a:p>
      </dsp:txBody>
      <dsp:txXfrm>
        <a:off x="1265840" y="3035303"/>
        <a:ext cx="1274163" cy="1216087"/>
      </dsp:txXfrm>
    </dsp:sp>
    <dsp:sp modelId="{1430353D-FAD7-448F-9C48-452E9320675B}">
      <dsp:nvSpPr>
        <dsp:cNvPr id="0" name=""/>
        <dsp:cNvSpPr/>
      </dsp:nvSpPr>
      <dsp:spPr>
        <a:xfrm>
          <a:off x="1963254" y="2381762"/>
          <a:ext cx="359054" cy="359054"/>
        </a:xfrm>
        <a:prstGeom prst="ellipse">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9AFEB4-4554-46CE-B801-0C8FD40371B3}">
      <dsp:nvSpPr>
        <dsp:cNvPr id="0" name=""/>
        <dsp:cNvSpPr/>
      </dsp:nvSpPr>
      <dsp:spPr>
        <a:xfrm>
          <a:off x="2147830" y="2427177"/>
          <a:ext cx="1611368" cy="773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255" tIns="0" rIns="0" bIns="0" numCol="1" spcCol="1270" anchor="t" anchorCtr="0">
          <a:noAutofit/>
        </a:bodyPr>
        <a:lstStyle/>
        <a:p>
          <a:pPr lvl="0" algn="l" defTabSz="1022350">
            <a:lnSpc>
              <a:spcPct val="90000"/>
            </a:lnSpc>
            <a:spcBef>
              <a:spcPct val="0"/>
            </a:spcBef>
            <a:spcAft>
              <a:spcPct val="35000"/>
            </a:spcAft>
          </a:pPr>
          <a:r>
            <a:rPr lang="en-US" sz="2300" b="1" kern="1200" dirty="0" smtClean="0"/>
            <a:t>Loss of Controller </a:t>
          </a:r>
          <a:endParaRPr lang="en-US" sz="2300" b="1" kern="1200" dirty="0"/>
        </a:p>
      </dsp:txBody>
      <dsp:txXfrm>
        <a:off x="2147830" y="2427177"/>
        <a:ext cx="1611368" cy="773260"/>
      </dsp:txXfrm>
    </dsp:sp>
    <dsp:sp modelId="{B90CE359-B087-47E1-8819-906A09E50C6A}">
      <dsp:nvSpPr>
        <dsp:cNvPr id="0" name=""/>
        <dsp:cNvSpPr/>
      </dsp:nvSpPr>
      <dsp:spPr>
        <a:xfrm>
          <a:off x="3075185" y="1760978"/>
          <a:ext cx="463778" cy="463778"/>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D48D7B-6188-4D23-9A06-B2827DE88084}">
      <dsp:nvSpPr>
        <dsp:cNvPr id="0" name=""/>
        <dsp:cNvSpPr/>
      </dsp:nvSpPr>
      <dsp:spPr>
        <a:xfrm>
          <a:off x="3307085" y="1860253"/>
          <a:ext cx="1496060" cy="1086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5747" tIns="0" rIns="0" bIns="0" numCol="1" spcCol="1270" anchor="t" anchorCtr="0">
          <a:noAutofit/>
        </a:bodyPr>
        <a:lstStyle/>
        <a:p>
          <a:pPr lvl="0" algn="l" defTabSz="1022350">
            <a:lnSpc>
              <a:spcPct val="90000"/>
            </a:lnSpc>
            <a:spcBef>
              <a:spcPct val="0"/>
            </a:spcBef>
            <a:spcAft>
              <a:spcPct val="35000"/>
            </a:spcAft>
          </a:pPr>
          <a:r>
            <a:rPr lang="en-US" sz="2300" kern="1200" dirty="0" smtClean="0"/>
            <a:t>Loss of Building</a:t>
          </a:r>
          <a:endParaRPr lang="en-US" sz="2300" kern="1200" dirty="0"/>
        </a:p>
      </dsp:txBody>
      <dsp:txXfrm>
        <a:off x="3307085" y="1860253"/>
        <a:ext cx="1496060" cy="1086088"/>
      </dsp:txXfrm>
    </dsp:sp>
    <dsp:sp modelId="{9BC03D35-43B9-402F-BB1B-9861ED2AF90C}">
      <dsp:nvSpPr>
        <dsp:cNvPr id="0" name=""/>
        <dsp:cNvSpPr/>
      </dsp:nvSpPr>
      <dsp:spPr>
        <a:xfrm>
          <a:off x="4279066" y="1249132"/>
          <a:ext cx="590943" cy="590943"/>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C89940-63FD-40F2-B0B4-CC39A003C550}">
      <dsp:nvSpPr>
        <dsp:cNvPr id="0" name=""/>
        <dsp:cNvSpPr/>
      </dsp:nvSpPr>
      <dsp:spPr>
        <a:xfrm>
          <a:off x="4574525" y="1361279"/>
          <a:ext cx="1292880" cy="734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3129" tIns="0" rIns="0" bIns="0" numCol="1" spcCol="1270" anchor="t" anchorCtr="0">
          <a:noAutofit/>
        </a:bodyPr>
        <a:lstStyle/>
        <a:p>
          <a:pPr lvl="0" algn="l" defTabSz="1022350">
            <a:lnSpc>
              <a:spcPct val="90000"/>
            </a:lnSpc>
            <a:spcBef>
              <a:spcPct val="0"/>
            </a:spcBef>
            <a:spcAft>
              <a:spcPct val="35000"/>
            </a:spcAft>
          </a:pPr>
          <a:r>
            <a:rPr lang="en-US" sz="2300" kern="1200" dirty="0" smtClean="0"/>
            <a:t>Loss </a:t>
          </a:r>
          <a:br>
            <a:rPr lang="en-US" sz="2300" kern="1200" dirty="0" smtClean="0"/>
          </a:br>
          <a:r>
            <a:rPr lang="en-US" sz="2300" kern="1200" dirty="0" smtClean="0"/>
            <a:t>of Site </a:t>
          </a:r>
          <a:endParaRPr lang="en-US" sz="2300" kern="1200" dirty="0"/>
        </a:p>
      </dsp:txBody>
      <dsp:txXfrm>
        <a:off x="4574525" y="1361279"/>
        <a:ext cx="1292880" cy="734227"/>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image" Target="../media/image5.emf"/><Relationship Id="rId4" Type="http://schemas.openxmlformats.org/officeDocument/2006/relationships/image" Target="../media/image8.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image" Target="../media/image5.emf"/><Relationship Id="rId4"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image" Target="../media/image5.emf"/><Relationship Id="rId4" Type="http://schemas.openxmlformats.org/officeDocument/2006/relationships/image" Target="../media/image8.e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image" Target="../media/image5.emf"/><Relationship Id="rId4" Type="http://schemas.openxmlformats.org/officeDocument/2006/relationships/image" Target="../media/image8.e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image" Target="../media/image5.emf"/><Relationship Id="rId4"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 Box 20"/>
          <p:cNvSpPr txBox="1">
            <a:spLocks noChangeArrowheads="1"/>
          </p:cNvSpPr>
          <p:nvPr/>
        </p:nvSpPr>
        <p:spPr bwMode="hidden">
          <a:xfrm>
            <a:off x="635843" y="9348788"/>
            <a:ext cx="4405052" cy="107722"/>
          </a:xfrm>
          <a:prstGeom prst="rect">
            <a:avLst/>
          </a:prstGeom>
          <a:noFill/>
          <a:ln w="9525" algn="ctr">
            <a:noFill/>
            <a:miter lim="800000"/>
            <a:headEnd/>
            <a:tailEnd/>
          </a:ln>
          <a:effectLst/>
        </p:spPr>
        <p:txBody>
          <a:bodyPr wrap="none" lIns="0" tIns="0" rIns="0" bIns="0">
            <a:spAutoFit/>
          </a:bodyPr>
          <a:lstStyle/>
          <a:p>
            <a:pPr defTabSz="966621">
              <a:defRPr/>
            </a:pPr>
            <a:r>
              <a:rPr lang="en-US" sz="700" dirty="0">
                <a:solidFill>
                  <a:srgbClr val="000000"/>
                </a:solidFill>
                <a:ea typeface="Times" charset="-52"/>
                <a:cs typeface="Times New Roman" pitchFamily="18" charset="0"/>
              </a:rPr>
              <a:t>© </a:t>
            </a:r>
            <a:r>
              <a:rPr lang="en-US" sz="700" dirty="0" smtClean="0">
                <a:solidFill>
                  <a:srgbClr val="000000"/>
                </a:solidFill>
                <a:ea typeface="Times" charset="-52"/>
                <a:cs typeface="Times New Roman" pitchFamily="18" charset="0"/>
              </a:rPr>
              <a:t>2010 NetApp, Inc. </a:t>
            </a:r>
            <a:r>
              <a:rPr lang="en-US" sz="700" dirty="0">
                <a:solidFill>
                  <a:srgbClr val="000000"/>
                </a:solidFill>
                <a:ea typeface="Times" charset="-52"/>
                <a:cs typeface="Times New Roman" pitchFamily="18" charset="0"/>
              </a:rPr>
              <a:t>This material is intended for training use only. Not authorized for reproduction purposes. </a:t>
            </a:r>
          </a:p>
        </p:txBody>
      </p:sp>
      <p:sp>
        <p:nvSpPr>
          <p:cNvPr id="5" name="Slide Number Placeholder 4"/>
          <p:cNvSpPr>
            <a:spLocks noGrp="1"/>
          </p:cNvSpPr>
          <p:nvPr>
            <p:ph type="sldNum" sz="quarter" idx="3"/>
          </p:nvPr>
        </p:nvSpPr>
        <p:spPr>
          <a:xfrm>
            <a:off x="6266310" y="9161463"/>
            <a:ext cx="498475" cy="339725"/>
          </a:xfrm>
          <a:prstGeom prst="rect">
            <a:avLst/>
          </a:prstGeom>
        </p:spPr>
        <p:txBody>
          <a:bodyPr vert="horz" lIns="94851" tIns="47425" rIns="94851" bIns="47425" rtlCol="0" anchor="b"/>
          <a:lstStyle>
            <a:lvl1pPr algn="r">
              <a:defRPr sz="700"/>
            </a:lvl1pPr>
          </a:lstStyle>
          <a:p>
            <a:pPr>
              <a:defRPr/>
            </a:pPr>
            <a:fld id="{9884764F-6734-4E98-BA4A-4193F051EE6C}"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4"/>
          <p:cNvSpPr>
            <a:spLocks noGrp="1" noRot="1" noChangeAspect="1" noChangeArrowheads="1" noTextEdit="1"/>
          </p:cNvSpPr>
          <p:nvPr>
            <p:ph type="sldImg" idx="2"/>
          </p:nvPr>
        </p:nvSpPr>
        <p:spPr bwMode="auto">
          <a:xfrm>
            <a:off x="685800" y="228600"/>
            <a:ext cx="5184648" cy="38862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88974" y="4389120"/>
            <a:ext cx="6172200" cy="48006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noProof="0" dirty="0" smtClean="0"/>
              <a:t>Click to edit Master text styles</a:t>
            </a:r>
          </a:p>
          <a:p>
            <a:pPr lvl="1"/>
            <a:r>
              <a:rPr lang="en-US" noProof="0" dirty="0" smtClean="0"/>
              <a:t> Second level</a:t>
            </a:r>
          </a:p>
          <a:p>
            <a:pPr lvl="2"/>
            <a:r>
              <a:rPr lang="en-US" noProof="0" dirty="0" smtClean="0"/>
              <a:t> Third level</a:t>
            </a:r>
          </a:p>
          <a:p>
            <a:pPr lvl="3"/>
            <a:r>
              <a:rPr lang="en-US" noProof="0" dirty="0" smtClean="0"/>
              <a:t> Fourth level</a:t>
            </a:r>
          </a:p>
          <a:p>
            <a:pPr lvl="1"/>
            <a:endParaRPr lang="en-US" noProof="0" dirty="0" smtClean="0"/>
          </a:p>
        </p:txBody>
      </p:sp>
      <p:sp>
        <p:nvSpPr>
          <p:cNvPr id="7188" name="Text Box 20"/>
          <p:cNvSpPr txBox="1">
            <a:spLocks noChangeArrowheads="1"/>
          </p:cNvSpPr>
          <p:nvPr/>
        </p:nvSpPr>
        <p:spPr bwMode="hidden">
          <a:xfrm>
            <a:off x="795338" y="9348788"/>
            <a:ext cx="4405052" cy="107722"/>
          </a:xfrm>
          <a:prstGeom prst="rect">
            <a:avLst/>
          </a:prstGeom>
          <a:noFill/>
          <a:ln w="9525" algn="ctr">
            <a:noFill/>
            <a:miter lim="800000"/>
            <a:headEnd/>
            <a:tailEnd/>
          </a:ln>
          <a:effectLst/>
        </p:spPr>
        <p:txBody>
          <a:bodyPr wrap="none" lIns="0" tIns="0" rIns="0" bIns="0">
            <a:spAutoFit/>
          </a:bodyPr>
          <a:lstStyle/>
          <a:p>
            <a:pPr defTabSz="966621">
              <a:defRPr/>
            </a:pPr>
            <a:r>
              <a:rPr lang="en-US" sz="700" dirty="0">
                <a:solidFill>
                  <a:srgbClr val="000000"/>
                </a:solidFill>
                <a:ea typeface="Times" charset="-52"/>
                <a:cs typeface="Times New Roman" pitchFamily="18" charset="0"/>
              </a:rPr>
              <a:t>© </a:t>
            </a:r>
            <a:r>
              <a:rPr lang="en-US" sz="700" dirty="0" smtClean="0">
                <a:solidFill>
                  <a:srgbClr val="000000"/>
                </a:solidFill>
                <a:ea typeface="Times" charset="-52"/>
                <a:cs typeface="Times New Roman" pitchFamily="18" charset="0"/>
              </a:rPr>
              <a:t>2010 NetApp, Inc. </a:t>
            </a:r>
            <a:r>
              <a:rPr lang="en-US" sz="700" dirty="0">
                <a:solidFill>
                  <a:srgbClr val="000000"/>
                </a:solidFill>
                <a:ea typeface="Times" charset="-52"/>
                <a:cs typeface="Times New Roman" pitchFamily="18" charset="0"/>
              </a:rPr>
              <a:t>This material is intended for training use only. Not authorized for reproduction purposes. </a:t>
            </a:r>
          </a:p>
        </p:txBody>
      </p:sp>
      <p:sp>
        <p:nvSpPr>
          <p:cNvPr id="5" name="Slide Number Placeholder 4"/>
          <p:cNvSpPr>
            <a:spLocks noGrp="1"/>
          </p:cNvSpPr>
          <p:nvPr>
            <p:ph type="sldNum" sz="quarter" idx="5"/>
          </p:nvPr>
        </p:nvSpPr>
        <p:spPr>
          <a:xfrm>
            <a:off x="6170613" y="9161463"/>
            <a:ext cx="498475" cy="339725"/>
          </a:xfrm>
          <a:prstGeom prst="rect">
            <a:avLst/>
          </a:prstGeom>
        </p:spPr>
        <p:txBody>
          <a:bodyPr vert="horz" lIns="94851" tIns="47425" rIns="94851" bIns="47425" rtlCol="0" anchor="b"/>
          <a:lstStyle>
            <a:lvl1pPr algn="r">
              <a:defRPr sz="700"/>
            </a:lvl1pPr>
          </a:lstStyle>
          <a:p>
            <a:pPr>
              <a:defRPr/>
            </a:pPr>
            <a:fld id="{9884764F-6734-4E98-BA4A-4193F051EE6C}"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100" kern="1200">
        <a:solidFill>
          <a:schemeClr val="tx1"/>
        </a:solidFill>
        <a:latin typeface="Times New Roman" pitchFamily="18" charset="0"/>
        <a:ea typeface="+mn-ea"/>
        <a:cs typeface="+mn-cs"/>
      </a:defRPr>
    </a:lvl1pPr>
    <a:lvl2pPr marL="168275" algn="l" rtl="0" eaLnBrk="0" fontAlgn="base" hangingPunct="0">
      <a:spcBef>
        <a:spcPct val="30000"/>
      </a:spcBef>
      <a:spcAft>
        <a:spcPct val="0"/>
      </a:spcAft>
      <a:buFont typeface="Times New Roman" pitchFamily="18" charset="0"/>
      <a:buChar char="–"/>
      <a:defRPr sz="1100" kern="1200">
        <a:solidFill>
          <a:schemeClr val="tx1"/>
        </a:solidFill>
        <a:latin typeface="Times New Roman" pitchFamily="18" charset="0"/>
        <a:ea typeface="+mn-ea"/>
        <a:cs typeface="+mn-cs"/>
      </a:defRPr>
    </a:lvl2pPr>
    <a:lvl3pPr marL="349250" algn="l" rtl="0" eaLnBrk="0" fontAlgn="base" hangingPunct="0">
      <a:spcBef>
        <a:spcPct val="30000"/>
      </a:spcBef>
      <a:spcAft>
        <a:spcPct val="0"/>
      </a:spcAft>
      <a:buFont typeface="Wingdings" pitchFamily="2" charset="2"/>
      <a:buChar char="§"/>
      <a:defRPr sz="1100" kern="1200">
        <a:solidFill>
          <a:schemeClr val="tx1"/>
        </a:solidFill>
        <a:latin typeface="Times New Roman" pitchFamily="18" charset="0"/>
        <a:ea typeface="+mn-ea"/>
        <a:cs typeface="+mn-cs"/>
      </a:defRPr>
    </a:lvl3pPr>
    <a:lvl4pPr marL="517525" algn="l" rtl="0" eaLnBrk="0" fontAlgn="base" hangingPunct="0">
      <a:spcBef>
        <a:spcPct val="30000"/>
      </a:spcBef>
      <a:spcAft>
        <a:spcPct val="0"/>
      </a:spcAft>
      <a:buFont typeface="Times New Roman" pitchFamily="18" charset="0"/>
      <a:buChar char="–"/>
      <a:defRPr sz="1100" kern="1200">
        <a:solidFill>
          <a:schemeClr val="tx1"/>
        </a:solidFill>
        <a:latin typeface="Times New Roman" pitchFamily="18" charset="0"/>
        <a:ea typeface="+mn-ea"/>
        <a:cs typeface="+mn-cs"/>
      </a:defRPr>
    </a:lvl4pPr>
    <a:lvl5pPr marL="2057400" indent="-228600" algn="l" rtl="0" eaLnBrk="0" fontAlgn="base" hangingPunct="0">
      <a:spcBef>
        <a:spcPct val="30000"/>
      </a:spcBef>
      <a:spcAft>
        <a:spcPct val="0"/>
      </a:spcAft>
      <a:buFont typeface="Wingdings" pitchFamily="2" charset="2"/>
      <a:buChar char="§"/>
      <a:defRPr sz="11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HIGH-AVAILABILITY</a:t>
            </a:r>
            <a:endParaRPr dirty="0"/>
          </a:p>
        </p:txBody>
      </p:sp>
      <p:sp>
        <p:nvSpPr>
          <p:cNvPr id="5" name="Slide Image Placeholder 4"/>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MODULE OBJECTIVES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p:nvPr>
        </p:nvSpPr>
        <p:spPr>
          <a:xfrm>
            <a:off x="687388" y="228600"/>
            <a:ext cx="5181600" cy="3886200"/>
          </a:xfrm>
        </p:spPr>
      </p:sp>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LOSS OF CONTROLLER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HIGH-AVAILABILITY CONTROLLER CONFIGURATION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A </a:t>
            </a:r>
            <a:r>
              <a:rPr dirty="0"/>
              <a:t>high-availability configuration is two storage systems (nodes) whose controllers are connected to each other either directly or through switches. </a:t>
            </a:r>
          </a:p>
          <a:p>
            <a:pPr marL="0" marR="0" indent="0" algn="l" defTabSz="914400" rtl="0" eaLnBrk="0" fontAlgn="base" latinLnBrk="0" hangingPunct="0">
              <a:lnSpc>
                <a:spcPct val="100000"/>
              </a:lnSpc>
              <a:spcBef>
                <a:spcPct val="30000"/>
              </a:spcBef>
              <a:spcAft>
                <a:spcPct val="0"/>
              </a:spcAft>
              <a:buClrTx/>
              <a:buSzTx/>
              <a:buFontTx/>
              <a:buNone/>
              <a:tabLst/>
              <a:defRPr/>
            </a:pPr>
            <a:r>
              <a:rPr dirty="0"/>
              <a:t>The nodes are connected to each other through a cluster adapter or NVRAM adapter, which allows one node to serve data to the disks on its failed partner node. Each node continually monitors its partner, mirroring data for the partner’s NVRAM.</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HIGH-AVAILABILITY FEATURES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High-availability </a:t>
            </a:r>
            <a:r>
              <a:t>configurations provide fault tolerance and the ability to perform nondisruptive upgrades and maintenance.</a:t>
            </a:r>
          </a:p>
          <a:p>
            <a:pPr marL="0" marR="0" indent="0" algn="l" defTabSz="914400" rtl="0" eaLnBrk="0" fontAlgn="base" latinLnBrk="0" hangingPunct="0">
              <a:lnSpc>
                <a:spcPct val="100000"/>
              </a:lnSpc>
              <a:spcBef>
                <a:spcPct val="30000"/>
              </a:spcBef>
              <a:spcAft>
                <a:spcPct val="0"/>
              </a:spcAft>
              <a:buClrTx/>
              <a:buSzTx/>
              <a:buFontTx/>
              <a:buNone/>
              <a:tabLst/>
              <a:defRPr/>
            </a:pPr>
            <a:r>
              <a:t>High-availability configurations provide the following benefits: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b="1"/>
              <a:t>Fault tolerance</a:t>
            </a:r>
            <a:r>
              <a:t>—When one node fails or becomes impaired, a takeover occurs and the partner node continues to serve the data of the failed node.</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b="1"/>
              <a:t>Nondisruptive software upgrades</a:t>
            </a:r>
            <a:r>
              <a:t>—When you halt one node and allow takeover, the partner node continues to serve data for the halted node, allowing you to upgrade the halted node. For more information about</a:t>
            </a:r>
            <a:r>
              <a:rPr b="1"/>
              <a:t> </a:t>
            </a:r>
            <a:r>
              <a:t>nondisruptive software upgrades, see the </a:t>
            </a:r>
            <a:r>
              <a:rPr i="1"/>
              <a:t>Data ONTAP® Upgrade Guide</a:t>
            </a:r>
            <a:r>
              <a:t>.</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b="1"/>
              <a:t>Nondisruptive hardware maintenance</a:t>
            </a:r>
            <a:r>
              <a:t>—When you halt one node and allow takeover, the partner node continues to serve data for the halted node, allowing you</a:t>
            </a:r>
            <a:r>
              <a:rPr i="1"/>
              <a:t> to replace or repair ha</a:t>
            </a:r>
            <a:r>
              <a:t>rdware on the halted node.</a:t>
            </a:r>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REQUIREMENTS FOR HIGH AVAILABILITY</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The </a:t>
            </a:r>
            <a:r>
              <a:rPr dirty="0"/>
              <a:t>number of disks in a standard high-availability configuration must not exceed the maximum configuration capacity. In addition, the total amount of storage attached to each node must not exceed the capacity of a single node.</a:t>
            </a:r>
          </a:p>
          <a:p>
            <a:pPr marL="0" marR="0" indent="0" algn="l" defTabSz="914400" rtl="0" eaLnBrk="0" fontAlgn="base" latinLnBrk="0" hangingPunct="0">
              <a:lnSpc>
                <a:spcPct val="100000"/>
              </a:lnSpc>
              <a:spcBef>
                <a:spcPct val="30000"/>
              </a:spcBef>
              <a:spcAft>
                <a:spcPct val="0"/>
              </a:spcAft>
              <a:buClrTx/>
              <a:buSzTx/>
              <a:buFontTx/>
              <a:buNone/>
              <a:tabLst/>
              <a:defRPr/>
            </a:pPr>
            <a:r>
              <a:rPr dirty="0"/>
              <a:t>To determine your maximum configuration capacity, see the </a:t>
            </a:r>
            <a:r>
              <a:rPr i="1" dirty="0"/>
              <a:t>System Configuration Guide</a:t>
            </a:r>
            <a:r>
              <a:rPr dirty="0"/>
              <a:t> at http://now.netapp.com/NOW/knowledge/docs/hardware/hardware_index.shtml.</a:t>
            </a:r>
          </a:p>
          <a:p>
            <a:pPr marL="0" marR="0" indent="0" algn="l" defTabSz="914400" rtl="0" eaLnBrk="0" fontAlgn="base" latinLnBrk="0" hangingPunct="0">
              <a:lnSpc>
                <a:spcPct val="100000"/>
              </a:lnSpc>
              <a:spcBef>
                <a:spcPct val="30000"/>
              </a:spcBef>
              <a:spcAft>
                <a:spcPct val="0"/>
              </a:spcAft>
              <a:buClrTx/>
              <a:buSzTx/>
              <a:buFontTx/>
              <a:buNone/>
              <a:tabLst/>
              <a:defRPr/>
            </a:pPr>
            <a:r>
              <a:rPr dirty="0"/>
              <a:t>NOTE: When a failover occurs, the takeover node temporarily serves data from all the storage in the high-availability configuration. When the single-node capacity limit is less than the total high-availability configuration capacity limit, the total disk space in a cluster can be greater than the single-node capacity limit. It is acceptable for the takeover node to temporarily serve more than the single-node capacity would normally allow, as long as it does not own more than the single-node capacity.</a:t>
            </a:r>
          </a:p>
          <a:p>
            <a:pPr marL="0" marR="0" indent="0" algn="l" defTabSz="914400" rtl="0" eaLnBrk="0" fontAlgn="base" latinLnBrk="0" hangingPunct="0">
              <a:lnSpc>
                <a:spcPct val="100000"/>
              </a:lnSpc>
              <a:spcBef>
                <a:spcPct val="30000"/>
              </a:spcBef>
              <a:spcAft>
                <a:spcPct val="0"/>
              </a:spcAft>
              <a:buClrTx/>
              <a:buSzTx/>
              <a:buFontTx/>
              <a:buNone/>
              <a:tabLst/>
              <a:defRPr/>
            </a:pPr>
            <a:r>
              <a:rPr b="1" cap="all" dirty="0"/>
              <a:t>Disks and disk-shelf compatibility</a:t>
            </a:r>
          </a:p>
          <a:p>
            <a:pPr marL="0" marR="0" indent="0" algn="l" defTabSz="914400" rtl="0" eaLnBrk="0" fontAlgn="base" latinLnBrk="0" hangingPunct="0">
              <a:lnSpc>
                <a:spcPct val="100000"/>
              </a:lnSpc>
              <a:spcBef>
                <a:spcPct val="30000"/>
              </a:spcBef>
              <a:spcAft>
                <a:spcPct val="0"/>
              </a:spcAft>
              <a:buClrTx/>
              <a:buSzTx/>
              <a:buFontTx/>
              <a:buNone/>
              <a:tabLst/>
              <a:defRPr/>
            </a:pPr>
            <a:r>
              <a:rPr dirty="0"/>
              <a:t>Both Fibre Channel (FC) and SATA storage is supported in standard high-availability configurations, as long as the two storage types are not mixed on the same loop. </a:t>
            </a:r>
          </a:p>
          <a:p>
            <a:pPr marL="0" marR="0" indent="0" algn="l" defTabSz="914400" rtl="0" eaLnBrk="0" fontAlgn="base" latinLnBrk="0" hangingPunct="0">
              <a:lnSpc>
                <a:spcPct val="100000"/>
              </a:lnSpc>
              <a:spcBef>
                <a:spcPct val="30000"/>
              </a:spcBef>
              <a:spcAft>
                <a:spcPct val="0"/>
              </a:spcAft>
              <a:buClrTx/>
              <a:buSzTx/>
              <a:buFontTx/>
              <a:buNone/>
              <a:tabLst/>
              <a:defRPr/>
            </a:pPr>
            <a:r>
              <a:rPr dirty="0"/>
              <a:t>If needed, a node can have only FC storage and the partner node can have only SATA storage. </a:t>
            </a:r>
          </a:p>
          <a:p>
            <a:pPr marL="0" marR="0" indent="0" algn="l" defTabSz="914400" rtl="0" eaLnBrk="0" fontAlgn="base" latinLnBrk="0" hangingPunct="0">
              <a:lnSpc>
                <a:spcPct val="100000"/>
              </a:lnSpc>
              <a:spcBef>
                <a:spcPct val="30000"/>
              </a:spcBef>
              <a:spcAft>
                <a:spcPct val="0"/>
              </a:spcAft>
              <a:buClrTx/>
              <a:buSzTx/>
              <a:buFontTx/>
              <a:buNone/>
              <a:tabLst/>
              <a:defRPr/>
            </a:pPr>
            <a:r>
              <a:rPr dirty="0"/>
              <a:t>Cluster interconnect adapters and cables must be installed. </a:t>
            </a:r>
          </a:p>
          <a:p>
            <a:pPr marL="0" marR="0" indent="0" algn="l" defTabSz="914400" rtl="0" eaLnBrk="0" fontAlgn="base" latinLnBrk="0" hangingPunct="0">
              <a:lnSpc>
                <a:spcPct val="100000"/>
              </a:lnSpc>
              <a:spcBef>
                <a:spcPct val="30000"/>
              </a:spcBef>
              <a:spcAft>
                <a:spcPct val="0"/>
              </a:spcAft>
              <a:buClrTx/>
              <a:buSzTx/>
              <a:buFontTx/>
              <a:buNone/>
              <a:tabLst/>
              <a:defRPr/>
            </a:pPr>
            <a:r>
              <a:rPr dirty="0"/>
              <a:t>Nodes must be attached to the same network and the network interface cards must be configured correctly. </a:t>
            </a:r>
          </a:p>
          <a:p>
            <a:pPr marL="0" marR="0" indent="0" algn="l" defTabSz="914400" rtl="0" eaLnBrk="0" fontAlgn="base" latinLnBrk="0" hangingPunct="0">
              <a:lnSpc>
                <a:spcPct val="100000"/>
              </a:lnSpc>
              <a:spcBef>
                <a:spcPct val="30000"/>
              </a:spcBef>
              <a:spcAft>
                <a:spcPct val="0"/>
              </a:spcAft>
              <a:buClrTx/>
              <a:buSzTx/>
              <a:buFontTx/>
              <a:buNone/>
              <a:tabLst/>
              <a:defRPr/>
            </a:pPr>
            <a:r>
              <a:rPr dirty="0"/>
              <a:t>System features such as CIFS, NFS, or SyncMirror® software must be licensed and enabled on both nodes. </a:t>
            </a:r>
          </a:p>
        </p:txBody>
      </p:sp>
      <p:sp>
        <p:nvSpPr>
          <p:cNvPr id="8" name="Slide Image Placeholder 7"/>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Image Placeholder 11"/>
          <p:cNvSpPr>
            <a:spLocks noGrp="1" noRot="1" noChangeAspect="1"/>
          </p:cNvSpPr>
          <p:nvPr>
            <p:ph type="sldImg"/>
          </p:nvPr>
        </p:nvSpPr>
        <p:spPr>
          <a:xfrm>
            <a:off x="687388" y="228600"/>
            <a:ext cx="5181600" cy="3886200"/>
          </a:xfrm>
        </p:spPr>
      </p:sp>
      <p:sp>
        <p:nvSpPr>
          <p:cNvPr id="13" name="Notes Placeholder 1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PARTNER COMMUNICATION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To </a:t>
            </a:r>
            <a:r>
              <a:t>ensure that both nodes in a high-availability controller configuration maintain the correct and current status of the partner node, heartbeat information and node status are stored on each node in the mailbox disks. The mailbox disks are a redundant set of disks used in coordinating takeover or giveback operations. If one node stops functioning, the surviving partner node uses the information on the mailbox disks to perform takeover processing, which creates a virtual storage system. In the event of an interconnect failure, the mailbox heartbeat information prevents an unnecessary failover from occurring. Moreover, if cluster configuration information that is stored on the mailbox disks is out of sync during boot, the high-availability controller nodes automatically resolve the situation. The FAS system failover process is extremely robust, preventing split-brain issues from occurring.</a:t>
            </a: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HIGH-AVAILABILITY CONTROLLERS AND NVRAM</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Data </a:t>
            </a:r>
            <a:r>
              <a:t>ONTAP uses the WAFL® file system to manage data processing and NVRAM to guarantee data consistency before committing writes to disks. If the storage controller experiences a power failure, the most current data is protected by the NVRAM, and file system integrity is maintained.</a:t>
            </a:r>
          </a:p>
          <a:p>
            <a:pPr marL="0" marR="0" indent="0" algn="l" defTabSz="914400" rtl="0" eaLnBrk="0" fontAlgn="base" latinLnBrk="0" hangingPunct="0">
              <a:lnSpc>
                <a:spcPct val="100000"/>
              </a:lnSpc>
              <a:spcBef>
                <a:spcPct val="30000"/>
              </a:spcBef>
              <a:spcAft>
                <a:spcPct val="0"/>
              </a:spcAft>
              <a:buClrTx/>
              <a:buSzTx/>
              <a:buFontTx/>
              <a:buNone/>
              <a:tabLst/>
              <a:defRPr/>
            </a:pPr>
            <a:r>
              <a:t>In the high-availability controller environment, each node reserves half of the total NVRAM size for the partner node’s data to ensure that exactly the same data exists in NVRAM on both storage controllers. Therefore, only half of the NVRAM in the high-availability controller is dedicated to the local node. If failover occurs, when the surviving node takes over the failed node, all WAFL checkpoints stored in NVRAM are flushed to disk. The surviving node then combines the split NVRAM. </a:t>
            </a:r>
          </a:p>
          <a:p>
            <a:pPr marL="0" marR="0" indent="0" algn="l" defTabSz="914400" rtl="0" eaLnBrk="0" fontAlgn="base" latinLnBrk="0" hangingPunct="0">
              <a:lnSpc>
                <a:spcPct val="100000"/>
              </a:lnSpc>
              <a:spcBef>
                <a:spcPct val="30000"/>
              </a:spcBef>
              <a:spcAft>
                <a:spcPct val="0"/>
              </a:spcAft>
              <a:buClrTx/>
              <a:buSzTx/>
              <a:buFontTx/>
              <a:buNone/>
              <a:tabLst/>
              <a:defRPr/>
            </a:pPr>
            <a:r>
              <a:rPr b="1" cap="all"/>
              <a:t>How the Interconnect Works</a:t>
            </a:r>
          </a:p>
          <a:p>
            <a:pPr marL="0" marR="0" indent="0" algn="l" defTabSz="914400" rtl="0" eaLnBrk="0" fontAlgn="base" latinLnBrk="0" hangingPunct="0">
              <a:lnSpc>
                <a:spcPct val="100000"/>
              </a:lnSpc>
              <a:spcBef>
                <a:spcPct val="30000"/>
              </a:spcBef>
              <a:spcAft>
                <a:spcPct val="0"/>
              </a:spcAft>
              <a:buClrTx/>
              <a:buSzTx/>
              <a:buFontTx/>
              <a:buNone/>
              <a:tabLst/>
              <a:defRPr/>
            </a:pPr>
            <a:r>
              <a:t>The interconnect adapters are a critical component in the high-availability controller configuration. Data ONTAP uses these adapters to transfer system data between the partner nodes, which maintain data synchronization in the NVRAM on both controllers. Other critical information is also exchanged through the interconnect adapters, including the heartbeat signal, system time, and details about temporary disk unavailability due to pending disk-firmware updates.</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CONFIGURING HIGH AVAILABILITY</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To </a:t>
            </a:r>
            <a:r>
              <a:t>add the license, enter the following command on both node consoles for each required license:</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license add </a:t>
            </a:r>
            <a:r>
              <a:rPr i="1">
                <a:latin typeface="Courier New" pitchFamily="49" charset="0"/>
              </a:rPr>
              <a:t>xxxxxx</a:t>
            </a:r>
          </a:p>
          <a:p>
            <a:pPr marL="0" marR="0" indent="0" algn="l" defTabSz="914400" rtl="0" eaLnBrk="0" fontAlgn="base" latinLnBrk="0" hangingPunct="0">
              <a:lnSpc>
                <a:spcPct val="100000"/>
              </a:lnSpc>
              <a:spcBef>
                <a:spcPct val="30000"/>
              </a:spcBef>
              <a:spcAft>
                <a:spcPct val="0"/>
              </a:spcAft>
              <a:buClrTx/>
              <a:buSzTx/>
              <a:buFontTx/>
              <a:buNone/>
              <a:tabLst/>
              <a:defRPr/>
            </a:pPr>
            <a:r>
              <a:t>where </a:t>
            </a:r>
            <a:r>
              <a:rPr i="1"/>
              <a:t>xxxxx</a:t>
            </a:r>
            <a:r>
              <a:t> is the license code you received for the feature</a:t>
            </a:r>
          </a:p>
          <a:p>
            <a:pPr marL="0" marR="0" indent="0" algn="l" defTabSz="914400" rtl="0" eaLnBrk="0" fontAlgn="base" latinLnBrk="0" hangingPunct="0">
              <a:lnSpc>
                <a:spcPct val="100000"/>
              </a:lnSpc>
              <a:spcBef>
                <a:spcPct val="30000"/>
              </a:spcBef>
              <a:spcAft>
                <a:spcPct val="0"/>
              </a:spcAft>
              <a:buClrTx/>
              <a:buSzTx/>
              <a:buFontTx/>
              <a:buNone/>
              <a:tabLst/>
              <a:defRPr/>
            </a:pPr>
            <a:r>
              <a:t>To reboot both nodes, enter the following command:</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reboot</a:t>
            </a:r>
          </a:p>
          <a:p>
            <a:pPr marL="0" marR="0" indent="0" algn="l" defTabSz="914400" rtl="0" eaLnBrk="0" fontAlgn="base" latinLnBrk="0" hangingPunct="0">
              <a:lnSpc>
                <a:spcPct val="100000"/>
              </a:lnSpc>
              <a:spcBef>
                <a:spcPct val="30000"/>
              </a:spcBef>
              <a:spcAft>
                <a:spcPct val="0"/>
              </a:spcAft>
              <a:buClrTx/>
              <a:buSzTx/>
              <a:buFontTx/>
              <a:buNone/>
              <a:tabLst/>
              <a:defRPr/>
            </a:pPr>
            <a:r>
              <a:t>To enable the license, enter the following command on the local node console:</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cf enable </a:t>
            </a:r>
          </a:p>
          <a:p>
            <a:pPr marL="0" marR="0" indent="0" algn="l" defTabSz="914400" rtl="0" eaLnBrk="0" fontAlgn="base" latinLnBrk="0" hangingPunct="0">
              <a:lnSpc>
                <a:spcPct val="100000"/>
              </a:lnSpc>
              <a:spcBef>
                <a:spcPct val="30000"/>
              </a:spcBef>
              <a:spcAft>
                <a:spcPct val="0"/>
              </a:spcAft>
              <a:buClrTx/>
              <a:buSzTx/>
              <a:buFontTx/>
              <a:buNone/>
              <a:tabLst/>
              <a:defRPr/>
            </a:pPr>
            <a:r>
              <a:t>To verify that controller failover is enabled, enter the following command on each node console: </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cf status</a:t>
            </a:r>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228600"/>
            <a:ext cx="5181600" cy="38862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SETTING MATCHING NODE OPTIONS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Because </a:t>
            </a:r>
            <a:r>
              <a:t>some Data ONTAP options need to be the same on both the local and partner node, you need to check these options with the </a:t>
            </a:r>
            <a:r>
              <a:rPr>
                <a:latin typeface="Courier New" pitchFamily="49" charset="0"/>
              </a:rPr>
              <a:t>options </a:t>
            </a:r>
            <a:r>
              <a:t>command on each node and change them as necessary.</a:t>
            </a:r>
          </a:p>
          <a:p>
            <a:pPr marL="0" marR="0" indent="0" algn="l" defTabSz="914400" rtl="0" eaLnBrk="0" fontAlgn="base" latinLnBrk="0" hangingPunct="0">
              <a:lnSpc>
                <a:spcPct val="100000"/>
              </a:lnSpc>
              <a:spcBef>
                <a:spcPct val="30000"/>
              </a:spcBef>
              <a:spcAft>
                <a:spcPct val="0"/>
              </a:spcAft>
              <a:buClrTx/>
              <a:buSzTx/>
              <a:buFontTx/>
              <a:buNone/>
              <a:tabLst/>
              <a:defRPr/>
            </a:pPr>
            <a:r>
              <a:rPr b="1" cap="all"/>
              <a:t>STEPS</a:t>
            </a:r>
          </a:p>
          <a:p>
            <a:pPr marL="0" marR="0" indent="0" algn="l" defTabSz="914400" rtl="0" eaLnBrk="0" fontAlgn="base" latinLnBrk="0" hangingPunct="0">
              <a:lnSpc>
                <a:spcPct val="100000"/>
              </a:lnSpc>
              <a:spcBef>
                <a:spcPct val="30000"/>
              </a:spcBef>
              <a:spcAft>
                <a:spcPct val="0"/>
              </a:spcAft>
              <a:buClrTx/>
              <a:buSzTx/>
              <a:buFontTx/>
              <a:buNone/>
              <a:tabLst/>
              <a:defRPr/>
            </a:pPr>
            <a:r>
              <a:t>1. View and note the values of the options on the local and partner nodes, using the following command on each console:</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options </a:t>
            </a:r>
          </a:p>
          <a:p>
            <a:pPr marL="0" marR="0" indent="0" algn="l" defTabSz="914400" rtl="0" eaLnBrk="0" fontAlgn="base" latinLnBrk="0" hangingPunct="0">
              <a:lnSpc>
                <a:spcPct val="100000"/>
              </a:lnSpc>
              <a:spcBef>
                <a:spcPct val="30000"/>
              </a:spcBef>
              <a:spcAft>
                <a:spcPct val="0"/>
              </a:spcAft>
              <a:buClrTx/>
              <a:buSzTx/>
              <a:buFontTx/>
              <a:buNone/>
              <a:tabLst/>
              <a:defRPr/>
            </a:pPr>
            <a:r>
              <a:t>The current option settings for the node are displayed on the console. Output similar to the following is displayed:</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autosupport.doit TEST </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autosupport.enable on </a:t>
            </a:r>
          </a:p>
          <a:p>
            <a:pPr marL="0" marR="0" indent="0" algn="l" defTabSz="914400" rtl="0" eaLnBrk="0" fontAlgn="base" latinLnBrk="0" hangingPunct="0">
              <a:lnSpc>
                <a:spcPct val="100000"/>
              </a:lnSpc>
              <a:spcBef>
                <a:spcPct val="30000"/>
              </a:spcBef>
              <a:spcAft>
                <a:spcPct val="0"/>
              </a:spcAft>
              <a:buClrTx/>
              <a:buSzTx/>
              <a:buFontTx/>
              <a:buNone/>
              <a:tabLst/>
              <a:defRPr/>
            </a:pPr>
            <a:r>
              <a:t>2.Verify that the options with comments in parentheses are set to the same value for both nodes. The comments are as follows:</a:t>
            </a:r>
          </a:p>
          <a:p>
            <a:pPr lvl="1">
              <a:buFont typeface="Arial" pitchFamily="34" charset="0"/>
              <a:buChar char="•"/>
              <a:defRPr/>
            </a:pPr>
            <a:r>
              <a:t>Value might be overwritten in takeover</a:t>
            </a:r>
          </a:p>
          <a:p>
            <a:pPr lvl="1">
              <a:buFont typeface="Arial" pitchFamily="34" charset="0"/>
              <a:buChar char="•"/>
              <a:defRPr/>
            </a:pPr>
            <a:r>
              <a:t>Same value required in local+partner</a:t>
            </a:r>
          </a:p>
          <a:p>
            <a:pPr lvl="1">
              <a:buFont typeface="Arial" pitchFamily="34" charset="0"/>
              <a:buChar char="•"/>
              <a:defRPr/>
            </a:pPr>
            <a:r>
              <a:t>Same value in local+partner recommended </a:t>
            </a:r>
          </a:p>
          <a:p>
            <a:pPr marL="0" marR="0" indent="0" algn="l" defTabSz="914400" rtl="0" eaLnBrk="0" fontAlgn="base" latinLnBrk="0" hangingPunct="0">
              <a:lnSpc>
                <a:spcPct val="100000"/>
              </a:lnSpc>
              <a:spcBef>
                <a:spcPct val="30000"/>
              </a:spcBef>
              <a:spcAft>
                <a:spcPct val="0"/>
              </a:spcAft>
              <a:buClrTx/>
              <a:buSzTx/>
              <a:buFontTx/>
              <a:buNone/>
              <a:tabLst/>
              <a:defRPr/>
            </a:pPr>
            <a:r>
              <a:t>3.Correct any mismatched options using the following command: </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options option_name option_value</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Image Placeholder 8"/>
          <p:cNvSpPr>
            <a:spLocks noGrp="1" noRot="1" noChangeAspect="1"/>
          </p:cNvSpPr>
          <p:nvPr>
            <p:ph type="sldImg"/>
          </p:nvPr>
        </p:nvSpPr>
        <p:spPr>
          <a:xfrm>
            <a:off x="687388" y="228600"/>
            <a:ext cx="5181600" cy="3886200"/>
          </a:xfrm>
        </p:spPr>
      </p:sp>
      <p:sp>
        <p:nvSpPr>
          <p:cNvPr id="10" name="Notes Placeholder 9"/>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NORMAL OPERATION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TAKEOVER OPERATION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When </a:t>
            </a:r>
            <a:r>
              <a:t>a takeover occurs, the functioning partner node takes over the functions and disk drives of the failed node by creating an emulated storage system that:</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Assumes the identity of the failed node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Accesses the failed node’s disks and serves its data to clients </a:t>
            </a:r>
          </a:p>
          <a:p>
            <a:pPr marL="0" marR="0" indent="0" algn="l" defTabSz="914400" rtl="0" eaLnBrk="0" fontAlgn="base" latinLnBrk="0" hangingPunct="0">
              <a:lnSpc>
                <a:spcPct val="100000"/>
              </a:lnSpc>
              <a:spcBef>
                <a:spcPct val="30000"/>
              </a:spcBef>
              <a:spcAft>
                <a:spcPct val="0"/>
              </a:spcAft>
              <a:buClrTx/>
              <a:buSzTx/>
              <a:buFontTx/>
              <a:buNone/>
              <a:tabLst/>
              <a:defRPr/>
            </a:pPr>
            <a:r>
              <a:t>The partner node maintains its own identity and its own primary functions, but also handles the added functionality of the failed node through the emulated node.</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10" name="Slide Image Placeholder 9"/>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TAKEOVER EVENTS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228600"/>
            <a:ext cx="5181600" cy="3886200"/>
          </a:xfrm>
        </p:spPr>
      </p:sp>
      <p:sp>
        <p:nvSpPr>
          <p:cNvPr id="3" name="Notes Placeholder 2"/>
          <p:cNvSpPr>
            <a:spLocks noGrp="1"/>
          </p:cNvSpPr>
          <p:nvPr>
            <p:ph type="body" idx="1"/>
          </p:nvPr>
        </p:nvSpPr>
        <p:spPr/>
        <p:txBody>
          <a:bodyPr>
            <a:normAutofit/>
          </a:bodyPr>
          <a:lstStyle/>
          <a:p>
            <a:r>
              <a:rPr lang="en-US" smtClean="0"/>
              <a:t>CONFIGURABLE TAKEOVER EVENTS</a:t>
            </a:r>
          </a:p>
          <a:p>
            <a:endParaRPr lang="en-US" smtClean="0"/>
          </a:p>
          <a:p>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PARTNER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GIVEBACK OPERATION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After </a:t>
            </a:r>
            <a:r>
              <a:t>a partner node is repaired and operating normally, you can use the </a:t>
            </a:r>
            <a:r>
              <a:rPr>
                <a:latin typeface="Courier New" pitchFamily="49" charset="0"/>
              </a:rPr>
              <a:t>cf giveback </a:t>
            </a:r>
            <a:r>
              <a:t>command to return operations to the partner.</a:t>
            </a:r>
          </a:p>
          <a:p>
            <a:pPr marL="0" marR="0" indent="0" algn="l" defTabSz="914400" rtl="0" eaLnBrk="0" fontAlgn="base" latinLnBrk="0" hangingPunct="0">
              <a:lnSpc>
                <a:spcPct val="100000"/>
              </a:lnSpc>
              <a:spcBef>
                <a:spcPct val="30000"/>
              </a:spcBef>
              <a:spcAft>
                <a:spcPct val="0"/>
              </a:spcAft>
              <a:buClrTx/>
              <a:buSzTx/>
              <a:buFontTx/>
              <a:buNone/>
              <a:tabLst/>
              <a:defRPr/>
            </a:pPr>
            <a:r>
              <a:t>When the failed node is functioning again, the following events can occur:</a:t>
            </a:r>
          </a:p>
          <a:p>
            <a:pPr marL="0" marR="0" indent="0" algn="l" defTabSz="914400" rtl="0" eaLnBrk="0" fontAlgn="base" latinLnBrk="0" hangingPunct="0">
              <a:lnSpc>
                <a:spcPct val="100000"/>
              </a:lnSpc>
              <a:spcBef>
                <a:spcPct val="30000"/>
              </a:spcBef>
              <a:spcAft>
                <a:spcPct val="0"/>
              </a:spcAft>
              <a:buClrTx/>
              <a:buSzTx/>
              <a:buFontTx/>
              <a:buNone/>
              <a:tabLst/>
              <a:defRPr/>
            </a:pPr>
            <a:r>
              <a:t>You initiate a </a:t>
            </a:r>
            <a:r>
              <a:rPr>
                <a:latin typeface="Courier New" pitchFamily="49" charset="0"/>
              </a:rPr>
              <a:t>cf giveback </a:t>
            </a:r>
            <a:r>
              <a:t>command that terminates the emulated node on the partner. </a:t>
            </a:r>
          </a:p>
          <a:p>
            <a:pPr marL="0" marR="0" indent="0" algn="l" defTabSz="914400" rtl="0" eaLnBrk="0" fontAlgn="base" latinLnBrk="0" hangingPunct="0">
              <a:lnSpc>
                <a:spcPct val="100000"/>
              </a:lnSpc>
              <a:spcBef>
                <a:spcPct val="30000"/>
              </a:spcBef>
              <a:spcAft>
                <a:spcPct val="0"/>
              </a:spcAft>
              <a:buClrTx/>
              <a:buSzTx/>
              <a:buFontTx/>
              <a:buNone/>
              <a:tabLst/>
              <a:defRPr/>
            </a:pPr>
            <a:r>
              <a:t>The failed node resumes normal operation, serving its own data. </a:t>
            </a:r>
          </a:p>
          <a:p>
            <a:pPr marL="0" marR="0" indent="0" algn="l" defTabSz="914400" rtl="0" eaLnBrk="0" fontAlgn="base" latinLnBrk="0" hangingPunct="0">
              <a:lnSpc>
                <a:spcPct val="100000"/>
              </a:lnSpc>
              <a:spcBef>
                <a:spcPct val="30000"/>
              </a:spcBef>
              <a:spcAft>
                <a:spcPct val="0"/>
              </a:spcAft>
              <a:buClrTx/>
              <a:buSzTx/>
              <a:buFontTx/>
              <a:buNone/>
              <a:tabLst/>
              <a:defRPr/>
            </a:pPr>
            <a:r>
              <a:t>The high-availability configuration resumes normal operation, with each node ready to take over for its partner if the partner fails.</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9" name="Slide Image Placeholder 8"/>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228600"/>
            <a:ext cx="5181600" cy="3886200"/>
          </a:xfrm>
        </p:spPr>
      </p:sp>
      <p:sp>
        <p:nvSpPr>
          <p:cNvPr id="3" name="Notes Placeholder 2"/>
          <p:cNvSpPr>
            <a:spLocks noGrp="1"/>
          </p:cNvSpPr>
          <p:nvPr>
            <p:ph type="body" idx="1"/>
          </p:nvPr>
        </p:nvSpPr>
        <p:spPr/>
        <p:txBody>
          <a:bodyPr>
            <a:normAutofit/>
          </a:bodyPr>
          <a:lstStyle/>
          <a:p>
            <a:r>
              <a:rPr lang="en-US" smtClean="0"/>
              <a:t>AUTOMATIC GIVEBACK</a:t>
            </a:r>
          </a:p>
          <a:p>
            <a:endParaRPr lang="en-US" smtClean="0"/>
          </a:p>
          <a:p>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Image Placeholder 7"/>
          <p:cNvSpPr>
            <a:spLocks noGrp="1" noRot="1" noChangeAspect="1"/>
          </p:cNvSpPr>
          <p:nvPr>
            <p:ph type="sldImg"/>
          </p:nvPr>
        </p:nvSpPr>
        <p:spPr>
          <a:xfrm>
            <a:off x="687388" y="228600"/>
            <a:ext cx="5181600" cy="3886200"/>
          </a:xfrm>
        </p:spPr>
      </p:sp>
      <p:sp>
        <p:nvSpPr>
          <p:cNvPr id="9" name="Notes Placeholder 8"/>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SYSTEM MANAGER: HIGH-AVAILABILITY</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SYSTEM MANAGER: HIGH-AVAILABILITY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Image Placeholder 7"/>
          <p:cNvSpPr>
            <a:spLocks noGrp="1" noRot="1" noChangeAspect="1"/>
          </p:cNvSpPr>
          <p:nvPr>
            <p:ph type="sldImg"/>
          </p:nvPr>
        </p:nvSpPr>
        <p:spPr>
          <a:xfrm>
            <a:off x="687388" y="228600"/>
            <a:ext cx="5181600" cy="3886200"/>
          </a:xfrm>
        </p:spPr>
      </p:sp>
      <p:sp>
        <p:nvSpPr>
          <p:cNvPr id="9" name="Notes Placeholder 8"/>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SYSTEM MANAGER: HIGH-AVAILABILITY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Image Placeholder 7"/>
          <p:cNvSpPr>
            <a:spLocks noGrp="1" noRot="1" noChangeAspect="1"/>
          </p:cNvSpPr>
          <p:nvPr>
            <p:ph type="sldImg"/>
          </p:nvPr>
        </p:nvSpPr>
        <p:spPr>
          <a:xfrm>
            <a:off x="687388" y="228600"/>
            <a:ext cx="5181600" cy="3886200"/>
          </a:xfrm>
        </p:spPr>
      </p:sp>
      <p:sp>
        <p:nvSpPr>
          <p:cNvPr id="9" name="Notes Placeholder 8"/>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SYSTEM MANAGER: HIGH-AVAILABILITY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Image Placeholder 7"/>
          <p:cNvSpPr>
            <a:spLocks noGrp="1" noRot="1" noChangeAspect="1"/>
          </p:cNvSpPr>
          <p:nvPr>
            <p:ph type="sldImg"/>
          </p:nvPr>
        </p:nvSpPr>
        <p:spPr>
          <a:xfrm>
            <a:off x="687388" y="228600"/>
            <a:ext cx="5181600" cy="3886200"/>
          </a:xfrm>
        </p:spPr>
      </p:sp>
      <p:sp>
        <p:nvSpPr>
          <p:cNvPr id="9" name="Notes Placeholder 8"/>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SYSTEM MANAGER: HIGH-AVAILABILITY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Image Placeholder 7"/>
          <p:cNvSpPr>
            <a:spLocks noGrp="1" noRot="1" noChangeAspect="1"/>
          </p:cNvSpPr>
          <p:nvPr>
            <p:ph type="sldImg"/>
          </p:nvPr>
        </p:nvSpPr>
        <p:spPr>
          <a:xfrm>
            <a:off x="687388" y="228600"/>
            <a:ext cx="5181600" cy="3886200"/>
          </a:xfrm>
        </p:spPr>
      </p:sp>
      <p:sp>
        <p:nvSpPr>
          <p:cNvPr id="9" name="Notes Placeholder 8"/>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SYSTEM MANAGER: HIGH-AVAILABILITY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Image Placeholder 7"/>
          <p:cNvSpPr>
            <a:spLocks noGrp="1" noRot="1" noChangeAspect="1"/>
          </p:cNvSpPr>
          <p:nvPr>
            <p:ph type="sldImg"/>
          </p:nvPr>
        </p:nvSpPr>
        <p:spPr>
          <a:xfrm>
            <a:off x="687388" y="228600"/>
            <a:ext cx="5181600" cy="3886200"/>
          </a:xfrm>
        </p:spPr>
      </p:sp>
      <p:sp>
        <p:nvSpPr>
          <p:cNvPr id="9" name="Notes Placeholder 8"/>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SYSTEM MANAGER: HIGH-AVAILABILITY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Image Placeholder 7"/>
          <p:cNvSpPr>
            <a:spLocks noGrp="1" noRot="1" noChangeAspect="1"/>
          </p:cNvSpPr>
          <p:nvPr>
            <p:ph type="sldImg"/>
          </p:nvPr>
        </p:nvSpPr>
        <p:spPr>
          <a:xfrm>
            <a:off x="687388" y="228600"/>
            <a:ext cx="5181600" cy="3886200"/>
          </a:xfrm>
        </p:spPr>
      </p:sp>
      <p:sp>
        <p:nvSpPr>
          <p:cNvPr id="9" name="Notes Placeholder 8"/>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SYSTEM MANAGER: HIGH-AVAILABILITY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25</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Image Placeholder 7"/>
          <p:cNvSpPr>
            <a:spLocks noGrp="1" noRot="1" noChangeAspect="1"/>
          </p:cNvSpPr>
          <p:nvPr>
            <p:ph type="sldImg"/>
          </p:nvPr>
        </p:nvSpPr>
        <p:spPr>
          <a:xfrm>
            <a:off x="687388" y="228600"/>
            <a:ext cx="5181600" cy="3886200"/>
          </a:xfrm>
        </p:spPr>
      </p:sp>
      <p:sp>
        <p:nvSpPr>
          <p:cNvPr id="9" name="Notes Placeholder 8"/>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SYSTEM MANAGER: HIGH-AVAILABILITY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SYSTEM MANAGER: HIGH-AVAILABILITY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27</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SYSTEM MANAGER: HIGH-AVAILABILITY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28</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Image Placeholder 7"/>
          <p:cNvSpPr>
            <a:spLocks noGrp="1" noRot="1" noChangeAspect="1"/>
          </p:cNvSpPr>
          <p:nvPr>
            <p:ph type="sldImg"/>
          </p:nvPr>
        </p:nvSpPr>
        <p:spPr>
          <a:xfrm>
            <a:off x="687388" y="228600"/>
            <a:ext cx="5181600" cy="3886200"/>
          </a:xfrm>
        </p:spPr>
      </p:sp>
      <p:sp>
        <p:nvSpPr>
          <p:cNvPr id="9" name="Notes Placeholder 8"/>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NETAPP SYSTEM MANAGER: HIGH-AVAILABILITY CONFIGURATION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29</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Image Placeholder 7"/>
          <p:cNvSpPr>
            <a:spLocks noGrp="1" noRot="1" noChangeAspect="1"/>
          </p:cNvSpPr>
          <p:nvPr>
            <p:ph type="sldImg"/>
          </p:nvPr>
        </p:nvSpPr>
        <p:spPr>
          <a:xfrm>
            <a:off x="687388" y="228600"/>
            <a:ext cx="5181600" cy="3886200"/>
          </a:xfrm>
        </p:spPr>
      </p:sp>
      <p:sp>
        <p:nvSpPr>
          <p:cNvPr id="9" name="Notes Placeholder 8"/>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SYSTEM MANAGER: HIGH-AVAILABILITY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30</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FAILOVER EFFECTS ON CLIENT CONNECTIONS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31</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NEGOTIATED FAILOVER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To </a:t>
            </a:r>
            <a:r>
              <a:rPr dirty="0"/>
              <a:t>enable negotiated failover in the event of a failed network interface, you must explicitly enable the </a:t>
            </a:r>
            <a:r>
              <a:rPr dirty="0" err="1">
                <a:latin typeface="Courier New" pitchFamily="49" charset="0"/>
              </a:rPr>
              <a:t>cf.takeover.on_network_interface_failure</a:t>
            </a:r>
            <a:r>
              <a:rPr dirty="0">
                <a:latin typeface="Courier New" pitchFamily="49" charset="0"/>
              </a:rPr>
              <a:t> </a:t>
            </a:r>
            <a:r>
              <a:rPr dirty="0"/>
              <a:t>option, set the failover policy, and mark each interface that can trigger a negotiated failover (NFO).</a:t>
            </a:r>
          </a:p>
          <a:p>
            <a:pPr marL="0" marR="0" indent="0" algn="l" defTabSz="914400" rtl="0" eaLnBrk="0" fontAlgn="base" latinLnBrk="0" hangingPunct="0">
              <a:lnSpc>
                <a:spcPct val="100000"/>
              </a:lnSpc>
              <a:spcBef>
                <a:spcPct val="30000"/>
              </a:spcBef>
              <a:spcAft>
                <a:spcPct val="0"/>
              </a:spcAft>
              <a:buClrTx/>
              <a:buSzTx/>
              <a:buFontTx/>
              <a:buNone/>
              <a:tabLst/>
              <a:defRPr/>
            </a:pPr>
            <a:r>
              <a:rPr dirty="0"/>
              <a:t>NOTE:</a:t>
            </a:r>
            <a:r>
              <a:rPr b="1" dirty="0"/>
              <a:t> </a:t>
            </a:r>
            <a:r>
              <a:rPr dirty="0"/>
              <a:t>The </a:t>
            </a:r>
            <a:r>
              <a:rPr dirty="0" err="1">
                <a:latin typeface="Courier New" pitchFamily="49" charset="0"/>
              </a:rPr>
              <a:t>cf.takeover.on_network_interface_failure.policy</a:t>
            </a:r>
            <a:r>
              <a:rPr dirty="0"/>
              <a:t> option must be set </a:t>
            </a:r>
            <a:r>
              <a:rPr i="1" dirty="0"/>
              <a:t>manually </a:t>
            </a:r>
            <a:r>
              <a:rPr dirty="0"/>
              <a:t>on each controller in a high-availability pair: </a:t>
            </a:r>
            <a:r>
              <a:rPr dirty="0" err="1">
                <a:latin typeface="Courier New" pitchFamily="49" charset="0"/>
              </a:rPr>
              <a:t>all_nics</a:t>
            </a:r>
            <a:r>
              <a:rPr dirty="0"/>
              <a:t>= ALL interfaces marked for failover must fail before takeover will occur </a:t>
            </a:r>
            <a:r>
              <a:rPr dirty="0" err="1">
                <a:latin typeface="Courier New" pitchFamily="49" charset="0"/>
              </a:rPr>
              <a:t>any_nic</a:t>
            </a:r>
            <a:r>
              <a:rPr dirty="0"/>
              <a:t>= ANY interface marked for failover will trigger a </a:t>
            </a:r>
            <a:r>
              <a:rPr lang="en-US" dirty="0" smtClean="0"/>
              <a:t>high-availability</a:t>
            </a:r>
            <a:r>
              <a:rPr lang="en-US" baseline="0" dirty="0" smtClean="0"/>
              <a:t> </a:t>
            </a:r>
            <a:r>
              <a:rPr dirty="0" smtClean="0"/>
              <a:t>takeover</a:t>
            </a:r>
            <a:r>
              <a:rPr dirty="0"/>
              <a:t>. The use of the </a:t>
            </a:r>
            <a:r>
              <a:rPr dirty="0" err="1">
                <a:latin typeface="Courier New" pitchFamily="49" charset="0"/>
              </a:rPr>
              <a:t>cf.takeover.on_network_interface_failure</a:t>
            </a:r>
            <a:r>
              <a:rPr dirty="0">
                <a:latin typeface="Courier New" pitchFamily="49" charset="0"/>
              </a:rPr>
              <a:t> </a:t>
            </a:r>
            <a:r>
              <a:rPr dirty="0"/>
              <a:t>option is not the first line of defense against a network switch being a single point of failure. This option should only be considered when a single-mode vif or second-level vif cannot be used. Controller failover is disruptive to CIFS clients and can be disruptive to NFS clients using soft mounts. However, vif failover is completely nondisruptive and is therefore the preferred method. However, negotiated failover is used increasingly in a MultiStore® environment.  </a:t>
            </a:r>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32</a:t>
            </a:fld>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BEST PRACTICES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General </a:t>
            </a:r>
            <a:r>
              <a:t>best practices require comprehensive testing of all mission-critical systems before introducing them into a production environment. High-availability controller testing should include takeover and giveback, or functional testing as well as performance evaluation. Extensive testing validates planning. </a:t>
            </a:r>
          </a:p>
          <a:p>
            <a:pPr marL="0" marR="0" indent="0" algn="l" defTabSz="914400" rtl="0" eaLnBrk="0" fontAlgn="base" latinLnBrk="0" hangingPunct="0">
              <a:lnSpc>
                <a:spcPct val="100000"/>
              </a:lnSpc>
              <a:spcBef>
                <a:spcPct val="30000"/>
              </a:spcBef>
              <a:spcAft>
                <a:spcPct val="0"/>
              </a:spcAft>
              <a:buClrTx/>
              <a:buSzTx/>
              <a:buFontTx/>
              <a:buNone/>
              <a:tabLst/>
              <a:defRPr/>
            </a:pPr>
            <a:r>
              <a:rPr b="1"/>
              <a:t>Monitor network connectivity and stability. </a:t>
            </a:r>
          </a:p>
          <a:p>
            <a:pPr marL="0" marR="0" indent="0" algn="l" defTabSz="914400" rtl="0" eaLnBrk="0" fontAlgn="base" latinLnBrk="0" hangingPunct="0">
              <a:lnSpc>
                <a:spcPct val="100000"/>
              </a:lnSpc>
              <a:spcBef>
                <a:spcPct val="30000"/>
              </a:spcBef>
              <a:spcAft>
                <a:spcPct val="0"/>
              </a:spcAft>
              <a:buClrTx/>
              <a:buSzTx/>
              <a:buFontTx/>
              <a:buNone/>
              <a:tabLst/>
              <a:defRPr/>
            </a:pPr>
            <a:r>
              <a:t>Unstable networks not only affect total takeover and giveback times, they adversely affect all devices on the network in various ways. NetApp® storage controllers are typically connected to the network to serve data, so if the network is unstable, the first symptom is degradation of storage-controller performance and availability. Client service requests are retransmitted many times before reaching the storage controller, appearing to the client as slow responses from the storage controller. In a worst-case scenario, an unstable network can cause communication to time-out, and the storage controller appears to be unavailable. </a:t>
            </a:r>
          </a:p>
          <a:p>
            <a:pPr marL="0" marR="0" indent="0" algn="l" defTabSz="914400" rtl="0" eaLnBrk="0" fontAlgn="base" latinLnBrk="0" hangingPunct="0">
              <a:lnSpc>
                <a:spcPct val="100000"/>
              </a:lnSpc>
              <a:spcBef>
                <a:spcPct val="30000"/>
              </a:spcBef>
              <a:spcAft>
                <a:spcPct val="0"/>
              </a:spcAft>
              <a:buClrTx/>
              <a:buSzTx/>
              <a:buFontTx/>
              <a:buNone/>
              <a:tabLst/>
              <a:defRPr/>
            </a:pPr>
            <a:r>
              <a:t>During takeover and giveback operations in the high-availability controller environment, storage controllers attempt to connect to numerous types of servers on the network, including Windows® domain controllers, DNS, NIS, LDAP, and application servers. If these systems are unavailable or the network is unstable, the storage controller continues to retry establishing communications, which delays takeover or giveback times.</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33</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34</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MODULE SUMMARY</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MODULE SUMMARY</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35</a:t>
            </a:fld>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EXERCISE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Please refer to your Exercise Guide for more instruction. </a:t>
            </a:r>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36</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CHECK YOUR UNDERSTANDING</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37</a:t>
            </a:fld>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ANSWERS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Please refer to your Exercise Guide for more instruction. </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38</a:t>
            </a:fld>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Image Placeholder 6"/>
          <p:cNvSpPr>
            <a:spLocks noGrp="1" noRot="1" noChangeAspect="1"/>
          </p:cNvSpPr>
          <p:nvPr>
            <p:ph type="sldImg"/>
          </p:nvPr>
        </p:nvSpPr>
        <p:spPr>
          <a:xfrm>
            <a:off x="687388" y="228600"/>
            <a:ext cx="5181600" cy="3886200"/>
          </a:xfrm>
        </p:spPr>
      </p:sp>
      <p:sp>
        <p:nvSpPr>
          <p:cNvPr id="8" name="Notes Placeholder 7"/>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CHECK YOUR UNDERSTANDING: ANSWERS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39</a:t>
            </a:fld>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p:nvPr>
        </p:nvSpPr>
        <p:spPr>
          <a:xfrm>
            <a:off x="687388" y="228600"/>
            <a:ext cx="5181600" cy="3886200"/>
          </a:xfrm>
        </p:spPr>
      </p:sp>
      <p:sp>
        <p:nvSpPr>
          <p:cNvPr id="5" name="Notes Placeholder 4"/>
          <p:cNvSpPr>
            <a:spLocks noGrp="1"/>
          </p:cNvSpPr>
          <p:nvPr>
            <p:ph type="body" idx="1"/>
          </p:nvPr>
        </p:nvSpPr>
        <p:spPr/>
        <p:txBody>
          <a:bodyPr>
            <a:normAutofit/>
          </a:bodyPr>
          <a:lstStyle/>
          <a:p>
            <a:r>
              <a:rPr lang="en-US" smtClean="0"/>
              <a:t>CHECK YOUR UNDERSTANDING: ANSWERS (CONT.)</a:t>
            </a:r>
          </a:p>
          <a:p>
            <a:endParaRPr lang="en-US" smtClean="0"/>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FFFFFF"/>
        </a:solidFill>
        <a:effectLst/>
      </p:bgPr>
    </p:bg>
    <p:spTree>
      <p:nvGrpSpPr>
        <p:cNvPr id="1" name=""/>
        <p:cNvGrpSpPr/>
        <p:nvPr/>
      </p:nvGrpSpPr>
      <p:grpSpPr>
        <a:xfrm>
          <a:off x="0" y="0"/>
          <a:ext cx="0" cy="0"/>
          <a:chOff x="0" y="0"/>
          <a:chExt cx="0" cy="0"/>
        </a:xfrm>
      </p:grpSpPr>
      <p:sp>
        <p:nvSpPr>
          <p:cNvPr id="5" name="Freeform 3"/>
          <p:cNvSpPr>
            <a:spLocks/>
          </p:cNvSpPr>
          <p:nvPr userDrawn="1"/>
        </p:nvSpPr>
        <p:spPr bwMode="invGray">
          <a:xfrm>
            <a:off x="1447800" y="0"/>
            <a:ext cx="7696200" cy="6858000"/>
          </a:xfrm>
          <a:custGeom>
            <a:avLst/>
            <a:gdLst/>
            <a:ahLst/>
            <a:cxnLst>
              <a:cxn ang="0">
                <a:pos x="0" y="4320"/>
              </a:cxn>
              <a:cxn ang="0">
                <a:pos x="0" y="0"/>
              </a:cxn>
              <a:cxn ang="0">
                <a:pos x="4848" y="0"/>
              </a:cxn>
              <a:cxn ang="0">
                <a:pos x="4848" y="4320"/>
              </a:cxn>
              <a:cxn ang="0">
                <a:pos x="4608" y="4320"/>
              </a:cxn>
              <a:cxn ang="0">
                <a:pos x="4608" y="1344"/>
              </a:cxn>
              <a:cxn ang="0">
                <a:pos x="2880" y="1344"/>
              </a:cxn>
              <a:cxn ang="0">
                <a:pos x="2880" y="4320"/>
              </a:cxn>
              <a:cxn ang="0">
                <a:pos x="0" y="4320"/>
              </a:cxn>
            </a:cxnLst>
            <a:rect l="0" t="0" r="r" b="b"/>
            <a:pathLst>
              <a:path w="4848" h="4320">
                <a:moveTo>
                  <a:pt x="0" y="4320"/>
                </a:moveTo>
                <a:lnTo>
                  <a:pt x="0" y="0"/>
                </a:lnTo>
                <a:lnTo>
                  <a:pt x="4848" y="0"/>
                </a:lnTo>
                <a:lnTo>
                  <a:pt x="4848" y="4320"/>
                </a:lnTo>
                <a:lnTo>
                  <a:pt x="4608" y="4320"/>
                </a:lnTo>
                <a:lnTo>
                  <a:pt x="4608" y="1344"/>
                </a:lnTo>
                <a:lnTo>
                  <a:pt x="2880" y="1344"/>
                </a:lnTo>
                <a:lnTo>
                  <a:pt x="2880" y="4320"/>
                </a:lnTo>
                <a:lnTo>
                  <a:pt x="0" y="4320"/>
                </a:lnTo>
                <a:close/>
              </a:path>
            </a:pathLst>
          </a:custGeom>
          <a:solidFill>
            <a:schemeClr val="hlink"/>
          </a:solidFill>
          <a:ln w="9525" cap="flat" cmpd="sng">
            <a:noFill/>
            <a:prstDash val="solid"/>
            <a:round/>
            <a:headEnd/>
            <a:tailEnd/>
          </a:ln>
          <a:effectLst/>
        </p:spPr>
        <p:txBody>
          <a:bodyPr wrap="none" anchor="ctr">
            <a:spAutoFit/>
          </a:bodyPr>
          <a:lstStyle/>
          <a:p>
            <a:pPr algn="ctr">
              <a:buClr>
                <a:schemeClr val="accent2"/>
              </a:buClr>
              <a:buFont typeface="Wingdings 2" pitchFamily="18" charset="2"/>
              <a:buNone/>
              <a:defRPr/>
            </a:pPr>
            <a:endParaRPr lang="en-US" dirty="0"/>
          </a:p>
        </p:txBody>
      </p:sp>
      <p:sp>
        <p:nvSpPr>
          <p:cNvPr id="38918" name="Rectangle 6"/>
          <p:cNvSpPr>
            <a:spLocks noGrp="1" noChangeArrowheads="1"/>
          </p:cNvSpPr>
          <p:nvPr>
            <p:ph type="subTitle" idx="1"/>
          </p:nvPr>
        </p:nvSpPr>
        <p:spPr bwMode="black">
          <a:xfrm>
            <a:off x="1533525" y="4410075"/>
            <a:ext cx="4343400" cy="1685925"/>
          </a:xfrm>
        </p:spPr>
        <p:txBody>
          <a:bodyPr/>
          <a:lstStyle>
            <a:lvl1pPr marL="0" indent="0">
              <a:buFont typeface="Wingdings 2" pitchFamily="18" charset="2"/>
              <a:buNone/>
              <a:defRPr sz="2000">
                <a:solidFill>
                  <a:schemeClr val="bg1"/>
                </a:solidFill>
              </a:defRPr>
            </a:lvl1pPr>
          </a:lstStyle>
          <a:p>
            <a:r>
              <a:rPr lang="en-US"/>
              <a:t>Click to edit Master subtitle style</a:t>
            </a:r>
          </a:p>
        </p:txBody>
      </p:sp>
      <p:sp>
        <p:nvSpPr>
          <p:cNvPr id="38919" name="Rectangle 7"/>
          <p:cNvSpPr>
            <a:spLocks noGrp="1" noChangeArrowheads="1"/>
          </p:cNvSpPr>
          <p:nvPr>
            <p:ph type="ctrTitle"/>
          </p:nvPr>
        </p:nvSpPr>
        <p:spPr bwMode="black">
          <a:xfrm>
            <a:off x="1524000" y="2006600"/>
            <a:ext cx="4343400" cy="2003425"/>
          </a:xfrm>
        </p:spPr>
        <p:txBody>
          <a:bodyPr tIns="45720" bIns="45720" anchor="b"/>
          <a:lstStyle>
            <a:lvl1pPr>
              <a:defRPr sz="3400">
                <a:solidFill>
                  <a:schemeClr val="bg1"/>
                </a:solidFill>
              </a:defRPr>
            </a:lvl1pPr>
          </a:lstStyle>
          <a:p>
            <a:r>
              <a:rPr lang="en-US"/>
              <a:t>Click to edit Master title style</a:t>
            </a:r>
          </a:p>
        </p:txBody>
      </p:sp>
      <p:sp>
        <p:nvSpPr>
          <p:cNvPr id="9" name="Rectangle 8"/>
          <p:cNvSpPr>
            <a:spLocks noGrp="1" noChangeArrowheads="1"/>
          </p:cNvSpPr>
          <p:nvPr>
            <p:ph type="ftr" sz="quarter" idx="10"/>
          </p:nvPr>
        </p:nvSpPr>
        <p:spPr>
          <a:xfrm>
            <a:off x="1546225" y="6600825"/>
            <a:ext cx="4397375" cy="228600"/>
          </a:xfrm>
        </p:spPr>
        <p:txBody>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12" name="Picture 11" descr="na_logotag_vrt_2c_rgb_sm.png"/>
          <p:cNvPicPr>
            <a:picLocks noChangeAspect="1"/>
          </p:cNvPicPr>
          <p:nvPr userDrawn="1"/>
        </p:nvPicPr>
        <p:blipFill>
          <a:blip r:embed="rId2" cstate="print"/>
          <a:stretch>
            <a:fillRect/>
          </a:stretch>
        </p:blipFill>
        <p:spPr>
          <a:xfrm>
            <a:off x="40887" y="69246"/>
            <a:ext cx="1344168" cy="1707093"/>
          </a:xfrm>
          <a:prstGeom prst="rect">
            <a:avLst/>
          </a:prstGeom>
        </p:spPr>
      </p:pic>
      <p:pic>
        <p:nvPicPr>
          <p:cNvPr id="11" name="Picture 10" descr="na_tagR_1c-rev_rgb.png"/>
          <p:cNvPicPr>
            <a:picLocks noChangeAspect="1"/>
          </p:cNvPicPr>
          <p:nvPr userDrawn="1"/>
        </p:nvPicPr>
        <p:blipFill>
          <a:blip r:embed="rId3" cstate="print"/>
          <a:stretch>
            <a:fillRect/>
          </a:stretch>
        </p:blipFill>
        <p:spPr>
          <a:xfrm>
            <a:off x="6678709" y="1000695"/>
            <a:ext cx="2286000" cy="584835"/>
          </a:xfrm>
          <a:prstGeom prst="rect">
            <a:avLst/>
          </a:prstGeom>
        </p:spPr>
      </p:pic>
      <p:pic>
        <p:nvPicPr>
          <p:cNvPr id="15" name="Picture 14" descr="wing.png"/>
          <p:cNvPicPr>
            <a:picLocks noChangeAspect="1"/>
          </p:cNvPicPr>
          <p:nvPr userDrawn="1"/>
        </p:nvPicPr>
        <p:blipFill>
          <a:blip r:embed="rId4" cstate="print"/>
          <a:stretch>
            <a:fillRect/>
          </a:stretch>
        </p:blipFill>
        <p:spPr>
          <a:xfrm>
            <a:off x="3903936" y="3827930"/>
            <a:ext cx="4864666" cy="147021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ubtitle Slide">
    <p:bg>
      <p:bgPr>
        <a:solidFill>
          <a:srgbClr val="FFFFFF"/>
        </a:solidFill>
        <a:effectLst/>
      </p:bgPr>
    </p:bg>
    <p:spTree>
      <p:nvGrpSpPr>
        <p:cNvPr id="1" name=""/>
        <p:cNvGrpSpPr/>
        <p:nvPr/>
      </p:nvGrpSpPr>
      <p:grpSpPr>
        <a:xfrm>
          <a:off x="0" y="0"/>
          <a:ext cx="0" cy="0"/>
          <a:chOff x="0" y="0"/>
          <a:chExt cx="0" cy="0"/>
        </a:xfrm>
      </p:grpSpPr>
      <p:sp>
        <p:nvSpPr>
          <p:cNvPr id="9" name="Rectangle 8"/>
          <p:cNvSpPr>
            <a:spLocks noGrp="1" noChangeArrowheads="1"/>
          </p:cNvSpPr>
          <p:nvPr>
            <p:ph type="ftr" sz="quarter" idx="10"/>
          </p:nvPr>
        </p:nvSpPr>
        <p:spPr>
          <a:xfrm>
            <a:off x="1546225" y="6600825"/>
            <a:ext cx="4397375" cy="228600"/>
          </a:xfrm>
        </p:spPr>
        <p:txBody>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11" name="Picture 10" descr="na_tagR_1c-rev_rgb.png"/>
          <p:cNvPicPr>
            <a:picLocks noChangeAspect="1"/>
          </p:cNvPicPr>
          <p:nvPr userDrawn="1"/>
        </p:nvPicPr>
        <p:blipFill>
          <a:blip r:embed="rId2" cstate="print"/>
          <a:stretch>
            <a:fillRect/>
          </a:stretch>
        </p:blipFill>
        <p:spPr>
          <a:xfrm>
            <a:off x="6678709" y="1000695"/>
            <a:ext cx="2286000" cy="584835"/>
          </a:xfrm>
          <a:prstGeom prst="rect">
            <a:avLst/>
          </a:prstGeom>
        </p:spPr>
      </p:pic>
      <p:sp>
        <p:nvSpPr>
          <p:cNvPr id="10" name="Rectangle 2"/>
          <p:cNvSpPr>
            <a:spLocks noChangeArrowheads="1"/>
          </p:cNvSpPr>
          <p:nvPr userDrawn="1"/>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4" name="Slide Number Placeholder 4"/>
          <p:cNvSpPr>
            <a:spLocks noGrp="1"/>
          </p:cNvSpPr>
          <p:nvPr userDrawn="1">
            <p:ph type="sldNum" sz="quarter" idx="11"/>
          </p:nvPr>
        </p:nvSpPr>
        <p:spPr>
          <a:xfrm>
            <a:off x="8305800" y="6597650"/>
            <a:ext cx="685800" cy="228600"/>
          </a:xfrm>
          <a:noFill/>
        </p:spPr>
        <p:txBody>
          <a:bodyPr/>
          <a:lstStyle/>
          <a:p>
            <a:fld id="{B16028E5-E08D-449F-84F1-7657E6E1EFEF}" type="slidenum">
              <a:rPr lang="en-US" smtClean="0"/>
              <a:pPr/>
              <a:t>‹#›</a:t>
            </a:fld>
            <a:endParaRPr lang="en-US" dirty="0" smtClean="0"/>
          </a:p>
        </p:txBody>
      </p:sp>
      <p:pic>
        <p:nvPicPr>
          <p:cNvPr id="16" name="Picture 15" descr="jump.png"/>
          <p:cNvPicPr>
            <a:picLocks noChangeAspect="1"/>
          </p:cNvPicPr>
          <p:nvPr userDrawn="1"/>
        </p:nvPicPr>
        <p:blipFill>
          <a:blip r:embed="rId3" cstate="print"/>
          <a:stretch>
            <a:fillRect/>
          </a:stretch>
        </p:blipFill>
        <p:spPr>
          <a:xfrm>
            <a:off x="5396089" y="1230496"/>
            <a:ext cx="3533421" cy="1943382"/>
          </a:xfrm>
          <a:prstGeom prst="rect">
            <a:avLst/>
          </a:prstGeom>
        </p:spPr>
      </p:pic>
      <p:pic>
        <p:nvPicPr>
          <p:cNvPr id="15" name="Picture 14" descr="na_logotag_vrt_2c_rgb_sm.png"/>
          <p:cNvPicPr>
            <a:picLocks noChangeAspect="1"/>
          </p:cNvPicPr>
          <p:nvPr userDrawn="1"/>
        </p:nvPicPr>
        <p:blipFill>
          <a:blip r:embed="rId4" cstate="print"/>
          <a:stretch>
            <a:fillRect/>
          </a:stretch>
        </p:blipFill>
        <p:spPr>
          <a:xfrm>
            <a:off x="125127" y="73989"/>
            <a:ext cx="859536" cy="1091610"/>
          </a:xfrm>
          <a:prstGeom prst="rect">
            <a:avLst/>
          </a:prstGeom>
        </p:spPr>
      </p:pic>
      <p:sp>
        <p:nvSpPr>
          <p:cNvPr id="18" name="Title 17"/>
          <p:cNvSpPr>
            <a:spLocks noGrp="1"/>
          </p:cNvSpPr>
          <p:nvPr>
            <p:ph type="title"/>
          </p:nvPr>
        </p:nvSpPr>
        <p:spPr>
          <a:xfrm>
            <a:off x="1123950" y="1262064"/>
            <a:ext cx="4025900" cy="2742908"/>
          </a:xfrm>
          <a:noFill/>
          <a:ln w="9525">
            <a:noFill/>
            <a:miter lim="800000"/>
            <a:headEnd/>
            <a:tailEnd/>
          </a:ln>
        </p:spPr>
        <p:txBody>
          <a:bodyPr vert="horz" wrap="square" lIns="91440" tIns="0" rIns="91440" bIns="0" numCol="1" anchor="b" anchorCtr="0" compatLnSpc="1">
            <a:prstTxWarp prst="textNoShape">
              <a:avLst/>
            </a:prstTxWarp>
          </a:bodyPr>
          <a:lstStyle>
            <a:lvl1pPr algn="l" rtl="0" eaLnBrk="0" fontAlgn="base" hangingPunct="0">
              <a:spcBef>
                <a:spcPct val="0"/>
              </a:spcBef>
              <a:spcAft>
                <a:spcPct val="0"/>
              </a:spcAft>
              <a:defRPr lang="en-US" sz="3000" b="1" dirty="0">
                <a:solidFill>
                  <a:schemeClr val="tx1"/>
                </a:solidFill>
                <a:latin typeface="+mj-lt"/>
                <a:ea typeface="+mj-ea"/>
                <a:cs typeface="+mj-cs"/>
              </a:defRPr>
            </a:lvl1pPr>
          </a:lstStyle>
          <a:p>
            <a:r>
              <a:rPr lang="en-US" dirty="0"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5A215FA5-3C60-46E0-B474-67F17A5F2E76}" type="slidenum">
              <a:rPr lang="en-US"/>
              <a:pPr>
                <a:defRPr/>
              </a:pPr>
              <a:t>‹#›</a:t>
            </a:fld>
            <a:endParaRPr lang="en-US" dirty="0"/>
          </a:p>
        </p:txBody>
      </p:sp>
      <p:sp>
        <p:nvSpPr>
          <p:cNvPr id="5"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itle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90600" y="1123950"/>
            <a:ext cx="3886200" cy="5353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5029200" y="1123950"/>
            <a:ext cx="3886200" cy="5353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a:ln/>
        </p:spPr>
        <p:txBody>
          <a:bodyPr/>
          <a:lstStyle>
            <a:lvl1pPr>
              <a:defRPr/>
            </a:lvl1pPr>
          </a:lstStyle>
          <a:p>
            <a:pPr>
              <a:defRPr/>
            </a:pPr>
            <a:fld id="{C0721F76-E55F-4874-A991-2DD9494AE5AA}" type="slidenum">
              <a:rPr lang="en-US"/>
              <a:pPr>
                <a:defRPr/>
              </a:pPr>
              <a:t>‹#›</a:t>
            </a:fld>
            <a:endParaRPr lang="en-US" dirty="0"/>
          </a:p>
        </p:txBody>
      </p:sp>
      <p:sp>
        <p:nvSpPr>
          <p:cNvPr id="6"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Content Left, Picture Righ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
        <p:nvSpPr>
          <p:cNvPr id="5" name="Content Placeholder 2"/>
          <p:cNvSpPr>
            <a:spLocks noGrp="1"/>
          </p:cNvSpPr>
          <p:nvPr>
            <p:ph idx="1"/>
          </p:nvPr>
        </p:nvSpPr>
        <p:spPr>
          <a:xfrm>
            <a:off x="5024257" y="1124711"/>
            <a:ext cx="3849624" cy="5349240"/>
          </a:xfrm>
        </p:spPr>
        <p:txBody>
          <a:bodyPr/>
          <a:lstStyle>
            <a:lvl1pPr>
              <a:defRPr sz="2800"/>
            </a:lvl1pPr>
            <a:lvl2pPr>
              <a:defRPr sz="26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 Placeholder 2"/>
          <p:cNvSpPr>
            <a:spLocks noGrp="1"/>
          </p:cNvSpPr>
          <p:nvPr>
            <p:ph type="body" sz="half" idx="12"/>
          </p:nvPr>
        </p:nvSpPr>
        <p:spPr>
          <a:xfrm>
            <a:off x="990600" y="1123950"/>
            <a:ext cx="3849414" cy="535305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Content Right, Picture Lef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
        <p:nvSpPr>
          <p:cNvPr id="11" name="Text Placeholder 2"/>
          <p:cNvSpPr>
            <a:spLocks noGrp="1"/>
          </p:cNvSpPr>
          <p:nvPr>
            <p:ph type="body" sz="half" idx="1"/>
          </p:nvPr>
        </p:nvSpPr>
        <p:spPr>
          <a:xfrm>
            <a:off x="5028028" y="1123950"/>
            <a:ext cx="3849414" cy="535305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ontent Placeholder 2"/>
          <p:cNvSpPr>
            <a:spLocks noGrp="1"/>
          </p:cNvSpPr>
          <p:nvPr>
            <p:ph idx="12"/>
          </p:nvPr>
        </p:nvSpPr>
        <p:spPr>
          <a:xfrm>
            <a:off x="996517" y="1124713"/>
            <a:ext cx="3925107" cy="5349240"/>
          </a:xfrm>
        </p:spPr>
        <p:txBody>
          <a:bodyPr/>
          <a:lstStyle>
            <a:lvl1pPr>
              <a:defRPr sz="2800"/>
            </a:lvl1pPr>
            <a:lvl2pPr>
              <a:defRPr sz="26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123950"/>
            <a:ext cx="3886200" cy="5353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029200" y="1123950"/>
            <a:ext cx="3886200" cy="2600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029200" y="3876675"/>
            <a:ext cx="3886200" cy="2600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0"/>
          </p:nvPr>
        </p:nvSpPr>
        <p:spPr>
          <a:xfrm>
            <a:off x="8305800" y="6597650"/>
            <a:ext cx="685800" cy="228600"/>
          </a:xfrm>
        </p:spPr>
        <p:txBody>
          <a:bodyPr/>
          <a:lstStyle>
            <a:lvl1pPr>
              <a:defRPr/>
            </a:lvl1pPr>
          </a:lstStyle>
          <a:p>
            <a:fld id="{B6770D2A-363C-46E9-AC56-4120BF0F6FF1}" type="slidenum">
              <a:rPr lang="en-US"/>
              <a:pPr/>
              <a:t>‹#›</a:t>
            </a:fld>
            <a:endParaRPr lang="en-US" dirty="0"/>
          </a:p>
        </p:txBody>
      </p:sp>
      <p:sp>
        <p:nvSpPr>
          <p:cNvPr id="7" name="Footer Placeholder 6"/>
          <p:cNvSpPr>
            <a:spLocks noGrp="1"/>
          </p:cNvSpPr>
          <p:nvPr>
            <p:ph type="ftr" sz="quarter" idx="11"/>
          </p:nvPr>
        </p:nvSpPr>
        <p:spPr>
          <a:xfrm>
            <a:off x="3352800" y="6600825"/>
            <a:ext cx="4876800" cy="228600"/>
          </a:xfrm>
        </p:spPr>
        <p:txBody>
          <a:bodyPr/>
          <a:lstStyle>
            <a:lvl1pPr>
              <a:defRPr/>
            </a:lvl1pPr>
          </a:lstStyle>
          <a:p>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5" name="Text Placeholder 4"/>
          <p:cNvSpPr>
            <a:spLocks noGrp="1"/>
          </p:cNvSpPr>
          <p:nvPr>
            <p:ph type="body" sz="quarter" idx="3"/>
          </p:nvPr>
        </p:nvSpPr>
        <p:spPr>
          <a:xfrm>
            <a:off x="5033305" y="1097817"/>
            <a:ext cx="3712464" cy="746077"/>
          </a:xfrm>
        </p:spPr>
        <p:txBody>
          <a:bodyPr anchor="b"/>
          <a:lstStyle>
            <a:lvl1pPr marL="0" indent="0">
              <a:buNone/>
              <a:defRPr sz="20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5033303" y="1870064"/>
            <a:ext cx="3712464" cy="4393481"/>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Title 1"/>
          <p:cNvSpPr>
            <a:spLocks noGrp="1"/>
          </p:cNvSpPr>
          <p:nvPr>
            <p:ph type="title"/>
          </p:nvPr>
        </p:nvSpPr>
        <p:spPr>
          <a:xfrm>
            <a:off x="996517" y="104775"/>
            <a:ext cx="7885112" cy="914400"/>
          </a:xfrm>
        </p:spPr>
        <p:txBody>
          <a:bodyPr/>
          <a:lstStyle/>
          <a:p>
            <a:r>
              <a:rPr lang="en-US" smtClean="0"/>
              <a:t>Click to edit Master title style</a:t>
            </a:r>
            <a:endParaRPr lang="en-US"/>
          </a:p>
        </p:txBody>
      </p:sp>
      <p:sp>
        <p:nvSpPr>
          <p:cNvPr id="13" name="Text Placeholder 4"/>
          <p:cNvSpPr>
            <a:spLocks noGrp="1"/>
          </p:cNvSpPr>
          <p:nvPr>
            <p:ph type="body" sz="quarter" idx="12"/>
          </p:nvPr>
        </p:nvSpPr>
        <p:spPr>
          <a:xfrm>
            <a:off x="996517" y="1097817"/>
            <a:ext cx="3715273" cy="746077"/>
          </a:xfrm>
        </p:spPr>
        <p:txBody>
          <a:bodyPr anchor="b"/>
          <a:lstStyle>
            <a:lvl1pPr marL="0" indent="0">
              <a:buNone/>
              <a:defRPr sz="20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4" name="Content Placeholder 5"/>
          <p:cNvSpPr>
            <a:spLocks noGrp="1"/>
          </p:cNvSpPr>
          <p:nvPr>
            <p:ph sz="quarter" idx="13"/>
          </p:nvPr>
        </p:nvSpPr>
        <p:spPr>
          <a:xfrm>
            <a:off x="996517" y="1870059"/>
            <a:ext cx="3715272" cy="4393481"/>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Rectangle 4"/>
          <p:cNvSpPr>
            <a:spLocks noGrp="1" noChangeArrowheads="1"/>
          </p:cNvSpPr>
          <p:nvPr>
            <p:ph type="sldNum" sz="quarter" idx="14"/>
          </p:nvPr>
        </p:nvSpPr>
        <p:spPr>
          <a:ln/>
        </p:spPr>
        <p:txBody>
          <a:bodyPr/>
          <a:lstStyle>
            <a:lvl1pPr>
              <a:defRPr/>
            </a:lvl1pPr>
          </a:lstStyle>
          <a:p>
            <a:pPr>
              <a:defRPr/>
            </a:pPr>
            <a:fld id="{A64A0DA7-FE8A-4558-8CC0-1AC86978114B}" type="slidenum">
              <a:rPr lang="en-US"/>
              <a:pPr>
                <a:defRPr/>
              </a:pPr>
              <a:t>‹#›</a:t>
            </a:fld>
            <a:endParaRPr lang="en-US" dirty="0"/>
          </a:p>
        </p:txBody>
      </p:sp>
      <p:sp>
        <p:nvSpPr>
          <p:cNvPr id="8" name="Rectangle 7"/>
          <p:cNvSpPr>
            <a:spLocks noGrp="1" noChangeArrowheads="1"/>
          </p:cNvSpPr>
          <p:nvPr>
            <p:ph type="ftr" sz="quarter" idx="15"/>
          </p:nvPr>
        </p:nvSpPr>
        <p:spPr>
          <a:ln/>
        </p:spPr>
        <p:txBody>
          <a:bodyPr/>
          <a:lstStyle>
            <a:lvl1pPr>
              <a:defRPr/>
            </a:lvl1pPr>
          </a:lstStyle>
          <a:p>
            <a:pPr>
              <a:defRPr/>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op, Bottom 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
        <p:nvSpPr>
          <p:cNvPr id="5" name="Content Placeholder 2"/>
          <p:cNvSpPr>
            <a:spLocks noGrp="1"/>
          </p:cNvSpPr>
          <p:nvPr>
            <p:ph idx="1"/>
          </p:nvPr>
        </p:nvSpPr>
        <p:spPr>
          <a:xfrm>
            <a:off x="990600" y="1128896"/>
            <a:ext cx="7924800" cy="232869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Content Placeholder 2"/>
          <p:cNvSpPr>
            <a:spLocks noGrp="1"/>
          </p:cNvSpPr>
          <p:nvPr>
            <p:ph idx="12"/>
          </p:nvPr>
        </p:nvSpPr>
        <p:spPr>
          <a:xfrm>
            <a:off x="987552" y="3657634"/>
            <a:ext cx="7924800" cy="232869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3" name="Chart Placeholder 2"/>
          <p:cNvSpPr>
            <a:spLocks noGrp="1"/>
          </p:cNvSpPr>
          <p:nvPr>
            <p:ph type="chart" idx="1"/>
          </p:nvPr>
        </p:nvSpPr>
        <p:spPr>
          <a:xfrm>
            <a:off x="990600" y="1123950"/>
            <a:ext cx="7924800" cy="5353050"/>
          </a:xfrm>
        </p:spPr>
        <p:txBody>
          <a:bodyPr/>
          <a:lstStyle/>
          <a:p>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
        <p:nvSpPr>
          <p:cNvPr id="7" name="Picture Placeholder 2"/>
          <p:cNvSpPr>
            <a:spLocks noGrp="1"/>
          </p:cNvSpPr>
          <p:nvPr>
            <p:ph type="pic" idx="12" hasCustomPrompt="1"/>
          </p:nvPr>
        </p:nvSpPr>
        <p:spPr>
          <a:xfrm>
            <a:off x="996517" y="1124712"/>
            <a:ext cx="7927848" cy="5349240"/>
          </a:xfrm>
        </p:spPr>
        <p:txBody>
          <a:bodyPr/>
          <a:lstStyle>
            <a:lvl1pPr marL="0" indent="0">
              <a:buFont typeface="Wingdings 2" pitchFamily="18" charset="2"/>
              <a:buChar char=""/>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 Picture</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BF3C33FB-264B-4CB4-A9EE-6D20CD36E512}" type="slidenum">
              <a:rPr lang="en-US"/>
              <a:pPr>
                <a:defRPr/>
              </a:pPr>
              <a:t>‹#›</a:t>
            </a:fld>
            <a:endParaRPr lang="en-US" dirty="0"/>
          </a:p>
        </p:txBody>
      </p:sp>
      <p:sp>
        <p:nvSpPr>
          <p:cNvPr id="3"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Pr>
        <a:solidFill>
          <a:srgbClr val="FFFFFF"/>
        </a:solidFill>
        <a:effectLst/>
      </p:bgPr>
    </p:bg>
    <p:spTree>
      <p:nvGrpSpPr>
        <p:cNvPr id="1" name=""/>
        <p:cNvGrpSpPr/>
        <p:nvPr/>
      </p:nvGrpSpPr>
      <p:grpSpPr>
        <a:xfrm>
          <a:off x="0" y="0"/>
          <a:ext cx="0" cy="0"/>
          <a:chOff x="0" y="0"/>
          <a:chExt cx="0" cy="0"/>
        </a:xfrm>
      </p:grpSpPr>
      <p:sp>
        <p:nvSpPr>
          <p:cNvPr id="37890" name="Rectangle 2"/>
          <p:cNvSpPr>
            <a:spLocks noChangeArrowheads="1"/>
          </p:cNvSpPr>
          <p:nvPr userDrawn="1"/>
        </p:nvSpPr>
        <p:spPr bwMode="hidden">
          <a:xfrm>
            <a:off x="1123950" y="6553200"/>
            <a:ext cx="8020050" cy="304800"/>
          </a:xfrm>
          <a:prstGeom prst="rect">
            <a:avLst/>
          </a:prstGeom>
          <a:solidFill>
            <a:schemeClr val="hlink"/>
          </a:solidFill>
          <a:ln w="9525" algn="ctr">
            <a:noFill/>
            <a:miter lim="800000"/>
            <a:headEnd/>
            <a:tailEnd/>
          </a:ln>
          <a:effectLst/>
        </p:spPr>
        <p:txBody>
          <a:bodyPr anchor="ctr">
            <a:spAutoFit/>
          </a:bodyPr>
          <a:lstStyle/>
          <a:p>
            <a:pPr algn="ctr">
              <a:buClr>
                <a:schemeClr val="accent2"/>
              </a:buClr>
              <a:buFont typeface="Wingdings 2" pitchFamily="18" charset="2"/>
              <a:buNone/>
              <a:defRPr/>
            </a:pPr>
            <a:endParaRPr lang="en-US" dirty="0"/>
          </a:p>
        </p:txBody>
      </p:sp>
      <p:sp>
        <p:nvSpPr>
          <p:cNvPr id="1027" name="Rectangle 3"/>
          <p:cNvSpPr>
            <a:spLocks noGrp="1" noChangeArrowheads="1"/>
          </p:cNvSpPr>
          <p:nvPr>
            <p:ph type="title"/>
          </p:nvPr>
        </p:nvSpPr>
        <p:spPr bwMode="auto">
          <a:xfrm>
            <a:off x="990600" y="104775"/>
            <a:ext cx="8020050" cy="914400"/>
          </a:xfrm>
          <a:prstGeom prst="rect">
            <a:avLst/>
          </a:prstGeom>
          <a:noFill/>
          <a:ln w="9525">
            <a:noFill/>
            <a:miter lim="800000"/>
            <a:headEnd/>
            <a:tailEnd/>
          </a:ln>
        </p:spPr>
        <p:txBody>
          <a:bodyPr vert="horz" wrap="square" lIns="91440" tIns="0" rIns="91440" bIns="0" numCol="1" anchor="ctr" anchorCtr="0" compatLnSpc="1">
            <a:prstTxWarp prst="textNoShape">
              <a:avLst/>
            </a:prstTxWarp>
          </a:bodyPr>
          <a:lstStyle/>
          <a:p>
            <a:pPr lvl="0"/>
            <a:r>
              <a:rPr lang="en-US" smtClean="0"/>
              <a:t>Click to edit Master title style</a:t>
            </a:r>
          </a:p>
        </p:txBody>
      </p:sp>
      <p:sp>
        <p:nvSpPr>
          <p:cNvPr id="37892" name="Rectangle 4"/>
          <p:cNvSpPr>
            <a:spLocks noGrp="1" noChangeArrowheads="1"/>
          </p:cNvSpPr>
          <p:nvPr>
            <p:ph type="sldNum" sz="quarter" idx="4"/>
          </p:nvPr>
        </p:nvSpPr>
        <p:spPr bwMode="auto">
          <a:xfrm>
            <a:off x="8305800" y="6597650"/>
            <a:ext cx="6858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buClrTx/>
              <a:buFontTx/>
              <a:buNone/>
              <a:defRPr sz="1000" b="1">
                <a:solidFill>
                  <a:schemeClr val="accent1"/>
                </a:solidFill>
              </a:defRPr>
            </a:lvl1pPr>
          </a:lstStyle>
          <a:p>
            <a:pPr>
              <a:defRPr/>
            </a:pPr>
            <a:fld id="{9591DB6E-0D5D-4D7A-9857-6BD0762ACB61}" type="slidenum">
              <a:rPr lang="en-US"/>
              <a:pPr>
                <a:defRPr/>
              </a:pPr>
              <a:t>‹#›</a:t>
            </a:fld>
            <a:endParaRPr lang="en-US" dirty="0"/>
          </a:p>
        </p:txBody>
      </p:sp>
      <p:sp>
        <p:nvSpPr>
          <p:cNvPr id="1029" name="Rectangle 5"/>
          <p:cNvSpPr>
            <a:spLocks noGrp="1" noChangeArrowheads="1"/>
          </p:cNvSpPr>
          <p:nvPr>
            <p:ph type="body" idx="1"/>
          </p:nvPr>
        </p:nvSpPr>
        <p:spPr bwMode="auto">
          <a:xfrm>
            <a:off x="990600" y="1123950"/>
            <a:ext cx="7924800" cy="53530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37894" name="Text Box 6"/>
          <p:cNvSpPr txBox="1">
            <a:spLocks noChangeArrowheads="1"/>
          </p:cNvSpPr>
          <p:nvPr userDrawn="1"/>
        </p:nvSpPr>
        <p:spPr bwMode="auto">
          <a:xfrm>
            <a:off x="1190625" y="6651625"/>
            <a:ext cx="2276264" cy="153888"/>
          </a:xfrm>
          <a:prstGeom prst="rect">
            <a:avLst/>
          </a:prstGeom>
          <a:noFill/>
          <a:ln w="9525" algn="ctr">
            <a:noFill/>
            <a:miter lim="800000"/>
            <a:headEnd/>
            <a:tailEnd/>
          </a:ln>
          <a:effectLst/>
        </p:spPr>
        <p:txBody>
          <a:bodyPr wrap="none" lIns="0" tIns="0" rIns="0" bIns="0">
            <a:spAutoFit/>
          </a:bodyPr>
          <a:lstStyle/>
          <a:p>
            <a:pPr>
              <a:defRPr/>
            </a:pPr>
            <a:r>
              <a:rPr lang="en-US" sz="1000" dirty="0">
                <a:solidFill>
                  <a:schemeClr val="accent1"/>
                </a:solidFill>
                <a:cs typeface="Arial" pitchFamily="34" charset="0"/>
              </a:rPr>
              <a:t>© </a:t>
            </a:r>
            <a:r>
              <a:rPr lang="en-US" sz="1000" dirty="0" smtClean="0">
                <a:solidFill>
                  <a:schemeClr val="accent1"/>
                </a:solidFill>
              </a:rPr>
              <a:t>2010</a:t>
            </a:r>
            <a:r>
              <a:rPr lang="en-US" sz="1000" baseline="0" dirty="0" smtClean="0">
                <a:solidFill>
                  <a:schemeClr val="accent1"/>
                </a:solidFill>
              </a:rPr>
              <a:t> </a:t>
            </a:r>
            <a:r>
              <a:rPr lang="en-US" sz="1000" dirty="0" smtClean="0">
                <a:solidFill>
                  <a:schemeClr val="accent1"/>
                </a:solidFill>
              </a:rPr>
              <a:t>NetApp, Inc.  </a:t>
            </a:r>
            <a:r>
              <a:rPr lang="en-US" sz="1000" dirty="0">
                <a:solidFill>
                  <a:schemeClr val="accent1"/>
                </a:solidFill>
              </a:rPr>
              <a:t>All rights reserved.</a:t>
            </a:r>
          </a:p>
        </p:txBody>
      </p:sp>
      <p:sp>
        <p:nvSpPr>
          <p:cNvPr id="10" name="Rectangle 7"/>
          <p:cNvSpPr>
            <a:spLocks noGrp="1" noChangeArrowheads="1"/>
          </p:cNvSpPr>
          <p:nvPr>
            <p:ph type="ftr" sz="quarter" idx="3"/>
          </p:nvPr>
        </p:nvSpPr>
        <p:spPr>
          <a:xfrm>
            <a:off x="3429000" y="6600825"/>
            <a:ext cx="4800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9" name="Picture 8" descr="na_logotag_vrt_2c_rgb_sm.png"/>
          <p:cNvPicPr>
            <a:picLocks noChangeAspect="1"/>
          </p:cNvPicPr>
          <p:nvPr userDrawn="1"/>
        </p:nvPicPr>
        <p:blipFill>
          <a:blip r:embed="rId15" cstate="print"/>
          <a:stretch>
            <a:fillRect/>
          </a:stretch>
        </p:blipFill>
        <p:spPr>
          <a:xfrm>
            <a:off x="125127" y="73989"/>
            <a:ext cx="859536" cy="1091610"/>
          </a:xfrm>
          <a:prstGeom prst="rect">
            <a:avLst/>
          </a:prstGeom>
        </p:spPr>
      </p:pic>
    </p:spTree>
  </p:cSld>
  <p:clrMap bg1="lt1" tx1="dk1" bg2="lt2" tx2="dk2" accent1="accent1" accent2="accent2" accent3="accent3" accent4="accent4" accent5="accent5" accent6="accent6" hlink="hlink" folHlink="folHlink"/>
  <p:sldLayoutIdLst>
    <p:sldLayoutId id="2147484043" r:id="rId1"/>
    <p:sldLayoutId id="2147484053" r:id="rId2"/>
    <p:sldLayoutId id="2147484033" r:id="rId3"/>
    <p:sldLayoutId id="2147484045" r:id="rId4"/>
    <p:sldLayoutId id="2147484035" r:id="rId5"/>
    <p:sldLayoutId id="2147484037" r:id="rId6"/>
    <p:sldLayoutId id="2147484052" r:id="rId7"/>
    <p:sldLayoutId id="2147484048" r:id="rId8"/>
    <p:sldLayoutId id="2147484036" r:id="rId9"/>
    <p:sldLayoutId id="2147484044" r:id="rId10"/>
    <p:sldLayoutId id="2147484046" r:id="rId11"/>
    <p:sldLayoutId id="2147484049" r:id="rId12"/>
    <p:sldLayoutId id="2147484038"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3000" b="1">
          <a:solidFill>
            <a:schemeClr val="tx1"/>
          </a:solidFill>
          <a:latin typeface="+mj-lt"/>
          <a:ea typeface="+mj-ea"/>
          <a:cs typeface="+mj-cs"/>
        </a:defRPr>
      </a:lvl1pPr>
      <a:lvl2pPr algn="l" rtl="0" eaLnBrk="0" fontAlgn="base" hangingPunct="0">
        <a:spcBef>
          <a:spcPct val="0"/>
        </a:spcBef>
        <a:spcAft>
          <a:spcPct val="0"/>
        </a:spcAft>
        <a:defRPr sz="3000" b="1">
          <a:solidFill>
            <a:schemeClr val="tx1"/>
          </a:solidFill>
          <a:latin typeface="Arial" pitchFamily="34" charset="0"/>
        </a:defRPr>
      </a:lvl2pPr>
      <a:lvl3pPr algn="l" rtl="0" eaLnBrk="0" fontAlgn="base" hangingPunct="0">
        <a:spcBef>
          <a:spcPct val="0"/>
        </a:spcBef>
        <a:spcAft>
          <a:spcPct val="0"/>
        </a:spcAft>
        <a:defRPr sz="3000" b="1">
          <a:solidFill>
            <a:schemeClr val="tx1"/>
          </a:solidFill>
          <a:latin typeface="Arial" pitchFamily="34" charset="0"/>
        </a:defRPr>
      </a:lvl3pPr>
      <a:lvl4pPr algn="l" rtl="0" eaLnBrk="0" fontAlgn="base" hangingPunct="0">
        <a:spcBef>
          <a:spcPct val="0"/>
        </a:spcBef>
        <a:spcAft>
          <a:spcPct val="0"/>
        </a:spcAft>
        <a:defRPr sz="3000" b="1">
          <a:solidFill>
            <a:schemeClr val="tx1"/>
          </a:solidFill>
          <a:latin typeface="Arial" pitchFamily="34" charset="0"/>
        </a:defRPr>
      </a:lvl4pPr>
      <a:lvl5pPr algn="l" rtl="0" eaLnBrk="0" fontAlgn="base" hangingPunct="0">
        <a:spcBef>
          <a:spcPct val="0"/>
        </a:spcBef>
        <a:spcAft>
          <a:spcPct val="0"/>
        </a:spcAft>
        <a:defRPr sz="3000" b="1">
          <a:solidFill>
            <a:schemeClr val="tx1"/>
          </a:solidFill>
          <a:latin typeface="Arial" pitchFamily="34" charset="0"/>
        </a:defRPr>
      </a:lvl5pPr>
      <a:lvl6pPr marL="457200" algn="l" rtl="0" fontAlgn="base">
        <a:spcBef>
          <a:spcPct val="0"/>
        </a:spcBef>
        <a:spcAft>
          <a:spcPct val="0"/>
        </a:spcAft>
        <a:defRPr sz="3000" b="1">
          <a:solidFill>
            <a:schemeClr val="tx1"/>
          </a:solidFill>
          <a:latin typeface="Arial" pitchFamily="34" charset="0"/>
        </a:defRPr>
      </a:lvl6pPr>
      <a:lvl7pPr marL="914400" algn="l" rtl="0" fontAlgn="base">
        <a:spcBef>
          <a:spcPct val="0"/>
        </a:spcBef>
        <a:spcAft>
          <a:spcPct val="0"/>
        </a:spcAft>
        <a:defRPr sz="3000" b="1">
          <a:solidFill>
            <a:schemeClr val="tx1"/>
          </a:solidFill>
          <a:latin typeface="Arial" pitchFamily="34" charset="0"/>
        </a:defRPr>
      </a:lvl7pPr>
      <a:lvl8pPr marL="1371600" algn="l" rtl="0" fontAlgn="base">
        <a:spcBef>
          <a:spcPct val="0"/>
        </a:spcBef>
        <a:spcAft>
          <a:spcPct val="0"/>
        </a:spcAft>
        <a:defRPr sz="3000" b="1">
          <a:solidFill>
            <a:schemeClr val="tx1"/>
          </a:solidFill>
          <a:latin typeface="Arial" pitchFamily="34" charset="0"/>
        </a:defRPr>
      </a:lvl8pPr>
      <a:lvl9pPr marL="1828800" algn="l" rtl="0" fontAlgn="base">
        <a:spcBef>
          <a:spcPct val="0"/>
        </a:spcBef>
        <a:spcAft>
          <a:spcPct val="0"/>
        </a:spcAft>
        <a:defRPr sz="3000" b="1">
          <a:solidFill>
            <a:schemeClr val="tx1"/>
          </a:solidFill>
          <a:latin typeface="Arial" pitchFamily="34" charset="0"/>
        </a:defRPr>
      </a:lvl9pPr>
    </p:titleStyle>
    <p:bodyStyle>
      <a:lvl1pPr marL="298450" indent="-298450" algn="l" rtl="0" eaLnBrk="0" fontAlgn="base" hangingPunct="0">
        <a:spcBef>
          <a:spcPct val="20000"/>
        </a:spcBef>
        <a:spcAft>
          <a:spcPct val="0"/>
        </a:spcAft>
        <a:buClr>
          <a:schemeClr val="accent2"/>
        </a:buClr>
        <a:buFont typeface="Wingdings 2" pitchFamily="18" charset="2"/>
        <a:buChar char="¡"/>
        <a:defRPr sz="2800">
          <a:solidFill>
            <a:schemeClr val="tx1"/>
          </a:solidFill>
          <a:latin typeface="+mn-lt"/>
          <a:ea typeface="+mn-ea"/>
          <a:cs typeface="+mn-cs"/>
        </a:defRPr>
      </a:lvl1pPr>
      <a:lvl2pPr marL="636588" indent="-336550" algn="l" rtl="0" eaLnBrk="0" fontAlgn="base" hangingPunct="0">
        <a:spcBef>
          <a:spcPct val="20000"/>
        </a:spcBef>
        <a:spcAft>
          <a:spcPct val="0"/>
        </a:spcAft>
        <a:buFont typeface="Arial" pitchFamily="34" charset="0"/>
        <a:buChar char="–"/>
        <a:defRPr sz="2600">
          <a:solidFill>
            <a:schemeClr val="tx1"/>
          </a:solidFill>
          <a:latin typeface="+mn-lt"/>
        </a:defRPr>
      </a:lvl2pPr>
      <a:lvl3pPr marL="927100" indent="-288925" algn="l" rtl="0" eaLnBrk="0" fontAlgn="base" hangingPunct="0">
        <a:spcBef>
          <a:spcPct val="20000"/>
        </a:spcBef>
        <a:spcAft>
          <a:spcPct val="0"/>
        </a:spcAft>
        <a:buFont typeface="Wingdings 2" pitchFamily="18" charset="2"/>
        <a:buChar char="¡"/>
        <a:defRPr sz="2400">
          <a:solidFill>
            <a:schemeClr val="tx1"/>
          </a:solidFill>
          <a:latin typeface="+mn-lt"/>
        </a:defRPr>
      </a:lvl3pPr>
      <a:lvl4pPr marL="1236663" indent="-307975" algn="l" rtl="0" eaLnBrk="0" fontAlgn="base" hangingPunct="0">
        <a:spcBef>
          <a:spcPct val="20000"/>
        </a:spcBef>
        <a:spcAft>
          <a:spcPct val="0"/>
        </a:spcAft>
        <a:buFont typeface="Arial" pitchFamily="34" charset="0"/>
        <a:buChar char="–"/>
        <a:defRPr sz="2000">
          <a:solidFill>
            <a:schemeClr val="tx1"/>
          </a:solidFill>
          <a:latin typeface="+mn-lt"/>
        </a:defRPr>
      </a:lvl4pPr>
      <a:lvl5pPr marL="1504950" indent="-266700" algn="l" rtl="0" eaLnBrk="0" fontAlgn="base" hangingPunct="0">
        <a:spcBef>
          <a:spcPct val="20000"/>
        </a:spcBef>
        <a:spcAft>
          <a:spcPct val="0"/>
        </a:spcAft>
        <a:buFont typeface="Wingdings 2" pitchFamily="18" charset="2"/>
        <a:buChar char="¡"/>
        <a:defRPr sz="2000">
          <a:solidFill>
            <a:schemeClr val="tx1"/>
          </a:solidFill>
          <a:latin typeface="+mn-lt"/>
        </a:defRPr>
      </a:lvl5pPr>
      <a:lvl6pPr marL="1962150" indent="-266700" algn="l" rtl="0" fontAlgn="base">
        <a:spcBef>
          <a:spcPct val="20000"/>
        </a:spcBef>
        <a:spcAft>
          <a:spcPct val="0"/>
        </a:spcAft>
        <a:buFont typeface="Wingdings 2" pitchFamily="18" charset="2"/>
        <a:buChar char="¡"/>
        <a:defRPr sz="2000">
          <a:solidFill>
            <a:schemeClr val="tx1"/>
          </a:solidFill>
          <a:latin typeface="+mn-lt"/>
        </a:defRPr>
      </a:lvl6pPr>
      <a:lvl7pPr marL="2419350" indent="-266700" algn="l" rtl="0" fontAlgn="base">
        <a:spcBef>
          <a:spcPct val="20000"/>
        </a:spcBef>
        <a:spcAft>
          <a:spcPct val="0"/>
        </a:spcAft>
        <a:buFont typeface="Wingdings 2" pitchFamily="18" charset="2"/>
        <a:buChar char="¡"/>
        <a:defRPr sz="2000">
          <a:solidFill>
            <a:schemeClr val="tx1"/>
          </a:solidFill>
          <a:latin typeface="+mn-lt"/>
        </a:defRPr>
      </a:lvl7pPr>
      <a:lvl8pPr marL="2876550" indent="-266700" algn="l" rtl="0" fontAlgn="base">
        <a:spcBef>
          <a:spcPct val="20000"/>
        </a:spcBef>
        <a:spcAft>
          <a:spcPct val="0"/>
        </a:spcAft>
        <a:buFont typeface="Wingdings 2" pitchFamily="18" charset="2"/>
        <a:buChar char="¡"/>
        <a:defRPr sz="2000">
          <a:solidFill>
            <a:schemeClr val="tx1"/>
          </a:solidFill>
          <a:latin typeface="+mn-lt"/>
        </a:defRPr>
      </a:lvl8pPr>
      <a:lvl9pPr marL="3333750" indent="-266700" algn="l" rtl="0" fontAlgn="base">
        <a:spcBef>
          <a:spcPct val="20000"/>
        </a:spcBef>
        <a:spcAft>
          <a:spcPct val="0"/>
        </a:spcAft>
        <a:buFont typeface="Wingdings 2" pitchFamily="18"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4.xml"/><Relationship Id="rId7" Type="http://schemas.openxmlformats.org/officeDocument/2006/relationships/oleObject" Target="../embeddings/oleObject4.bin"/><Relationship Id="rId2" Type="http://schemas.openxmlformats.org/officeDocument/2006/relationships/slideLayout" Target="../slideLayouts/slideLayout3.xml"/><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oleObject" Target="../embeddings/oleObject8.bin"/><Relationship Id="rId5" Type="http://schemas.openxmlformats.org/officeDocument/2006/relationships/oleObject" Target="../embeddings/oleObject2.bin"/><Relationship Id="rId10" Type="http://schemas.openxmlformats.org/officeDocument/2006/relationships/oleObject" Target="../embeddings/oleObject7.bin"/><Relationship Id="rId4" Type="http://schemas.openxmlformats.org/officeDocument/2006/relationships/oleObject" Target="../embeddings/oleObject1.bin"/><Relationship Id="rId9" Type="http://schemas.openxmlformats.org/officeDocument/2006/relationships/oleObject" Target="../embeddings/oleObject6.bin"/></Relationships>
</file>

<file path=ppt/slides/_rels/slide5.xml.rels><?xml version="1.0" encoding="UTF-8" standalone="yes"?>
<Relationships xmlns="http://schemas.openxmlformats.org/package/2006/relationships"><Relationship Id="rId8" Type="http://schemas.openxmlformats.org/officeDocument/2006/relationships/oleObject" Target="../embeddings/oleObject13.bin"/><Relationship Id="rId3" Type="http://schemas.openxmlformats.org/officeDocument/2006/relationships/notesSlide" Target="../notesSlides/notesSlide5.xml"/><Relationship Id="rId7" Type="http://schemas.openxmlformats.org/officeDocument/2006/relationships/oleObject" Target="../embeddings/oleObject12.bin"/><Relationship Id="rId2" Type="http://schemas.openxmlformats.org/officeDocument/2006/relationships/slideLayout" Target="../slideLayouts/slideLayout3.xml"/><Relationship Id="rId1" Type="http://schemas.openxmlformats.org/officeDocument/2006/relationships/vmlDrawing" Target="../drawings/vmlDrawing2.vml"/><Relationship Id="rId6" Type="http://schemas.openxmlformats.org/officeDocument/2006/relationships/oleObject" Target="../embeddings/oleObject11.bin"/><Relationship Id="rId11" Type="http://schemas.openxmlformats.org/officeDocument/2006/relationships/oleObject" Target="../embeddings/oleObject16.bin"/><Relationship Id="rId5" Type="http://schemas.openxmlformats.org/officeDocument/2006/relationships/oleObject" Target="../embeddings/oleObject10.bin"/><Relationship Id="rId10" Type="http://schemas.openxmlformats.org/officeDocument/2006/relationships/oleObject" Target="../embeddings/oleObject15.bin"/><Relationship Id="rId4" Type="http://schemas.openxmlformats.org/officeDocument/2006/relationships/oleObject" Target="../embeddings/oleObject9.bin"/><Relationship Id="rId9" Type="http://schemas.openxmlformats.org/officeDocument/2006/relationships/oleObject" Target="../embeddings/oleObject14.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21.bin"/><Relationship Id="rId3" Type="http://schemas.openxmlformats.org/officeDocument/2006/relationships/notesSlide" Target="../notesSlides/notesSlide11.xml"/><Relationship Id="rId7" Type="http://schemas.openxmlformats.org/officeDocument/2006/relationships/oleObject" Target="../embeddings/oleObject20.bin"/><Relationship Id="rId2" Type="http://schemas.openxmlformats.org/officeDocument/2006/relationships/slideLayout" Target="../slideLayouts/slideLayout3.xml"/><Relationship Id="rId1" Type="http://schemas.openxmlformats.org/officeDocument/2006/relationships/vmlDrawing" Target="../drawings/vmlDrawing3.vml"/><Relationship Id="rId6" Type="http://schemas.openxmlformats.org/officeDocument/2006/relationships/oleObject" Target="../embeddings/oleObject19.bin"/><Relationship Id="rId11" Type="http://schemas.openxmlformats.org/officeDocument/2006/relationships/oleObject" Target="../embeddings/oleObject24.bin"/><Relationship Id="rId5" Type="http://schemas.openxmlformats.org/officeDocument/2006/relationships/oleObject" Target="../embeddings/oleObject18.bin"/><Relationship Id="rId10" Type="http://schemas.openxmlformats.org/officeDocument/2006/relationships/oleObject" Target="../embeddings/oleObject23.bin"/><Relationship Id="rId4" Type="http://schemas.openxmlformats.org/officeDocument/2006/relationships/oleObject" Target="../embeddings/oleObject17.bin"/><Relationship Id="rId9" Type="http://schemas.openxmlformats.org/officeDocument/2006/relationships/oleObject" Target="../embeddings/oleObject22.bin"/></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29.bin"/><Relationship Id="rId3" Type="http://schemas.openxmlformats.org/officeDocument/2006/relationships/notesSlide" Target="../notesSlides/notesSlide12.xml"/><Relationship Id="rId7" Type="http://schemas.openxmlformats.org/officeDocument/2006/relationships/oleObject" Target="../embeddings/oleObject28.bin"/><Relationship Id="rId2" Type="http://schemas.openxmlformats.org/officeDocument/2006/relationships/slideLayout" Target="../slideLayouts/slideLayout3.xml"/><Relationship Id="rId1" Type="http://schemas.openxmlformats.org/officeDocument/2006/relationships/vmlDrawing" Target="../drawings/vmlDrawing4.vml"/><Relationship Id="rId6" Type="http://schemas.openxmlformats.org/officeDocument/2006/relationships/oleObject" Target="../embeddings/oleObject27.bin"/><Relationship Id="rId11" Type="http://schemas.openxmlformats.org/officeDocument/2006/relationships/oleObject" Target="../embeddings/oleObject32.bin"/><Relationship Id="rId5" Type="http://schemas.openxmlformats.org/officeDocument/2006/relationships/oleObject" Target="../embeddings/oleObject26.bin"/><Relationship Id="rId10" Type="http://schemas.openxmlformats.org/officeDocument/2006/relationships/oleObject" Target="../embeddings/oleObject31.bin"/><Relationship Id="rId4" Type="http://schemas.openxmlformats.org/officeDocument/2006/relationships/oleObject" Target="../embeddings/oleObject25.bin"/><Relationship Id="rId9" Type="http://schemas.openxmlformats.org/officeDocument/2006/relationships/oleObject" Target="../embeddings/oleObject30.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37.bin"/><Relationship Id="rId3" Type="http://schemas.openxmlformats.org/officeDocument/2006/relationships/notesSlide" Target="../notesSlides/notesSlide16.xml"/><Relationship Id="rId7" Type="http://schemas.openxmlformats.org/officeDocument/2006/relationships/oleObject" Target="../embeddings/oleObject36.bin"/><Relationship Id="rId2" Type="http://schemas.openxmlformats.org/officeDocument/2006/relationships/slideLayout" Target="../slideLayouts/slideLayout3.xml"/><Relationship Id="rId1" Type="http://schemas.openxmlformats.org/officeDocument/2006/relationships/vmlDrawing" Target="../drawings/vmlDrawing5.vml"/><Relationship Id="rId6" Type="http://schemas.openxmlformats.org/officeDocument/2006/relationships/oleObject" Target="../embeddings/oleObject35.bin"/><Relationship Id="rId11" Type="http://schemas.openxmlformats.org/officeDocument/2006/relationships/oleObject" Target="../embeddings/oleObject40.bin"/><Relationship Id="rId5" Type="http://schemas.openxmlformats.org/officeDocument/2006/relationships/oleObject" Target="../embeddings/oleObject34.bin"/><Relationship Id="rId10" Type="http://schemas.openxmlformats.org/officeDocument/2006/relationships/oleObject" Target="../embeddings/oleObject39.bin"/><Relationship Id="rId4" Type="http://schemas.openxmlformats.org/officeDocument/2006/relationships/oleObject" Target="../embeddings/oleObject33.bin"/><Relationship Id="rId9" Type="http://schemas.openxmlformats.org/officeDocument/2006/relationships/oleObject" Target="../embeddings/oleObject38.bin"/></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9.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bwMode="auto"/>
        <p:txBody>
          <a:bodyPr/>
          <a:lstStyle/>
          <a:p>
            <a:pPr eaLnBrk="1" hangingPunct="1"/>
            <a:r>
              <a:rPr lang="en-US" dirty="0" smtClean="0"/>
              <a:t>High-Availability</a:t>
            </a:r>
          </a:p>
        </p:txBody>
      </p:sp>
      <p:sp>
        <p:nvSpPr>
          <p:cNvPr id="16387" name="Rectangle 3"/>
          <p:cNvSpPr>
            <a:spLocks noGrp="1" noChangeArrowheads="1"/>
          </p:cNvSpPr>
          <p:nvPr>
            <p:ph type="subTitle" idx="1"/>
          </p:nvPr>
        </p:nvSpPr>
        <p:spPr bwMode="auto"/>
        <p:txBody>
          <a:bodyPr/>
          <a:lstStyle/>
          <a:p>
            <a:pPr eaLnBrk="1" hangingPunct="1"/>
            <a:r>
              <a:rPr lang="en-US" dirty="0" smtClean="0"/>
              <a:t>Module 21</a:t>
            </a:r>
          </a:p>
          <a:p>
            <a:pPr eaLnBrk="1" hangingPunct="1"/>
            <a:r>
              <a:rPr lang="en-US" dirty="0" smtClean="0"/>
              <a:t>Data ONTAP 8.0 7-Mode Administration</a:t>
            </a:r>
          </a:p>
          <a:p>
            <a:pPr eaLnBrk="1" hangingPunct="1"/>
            <a:endParaRPr lang="en-US" sz="1400" dirty="0" smtClean="0"/>
          </a:p>
          <a:p>
            <a:pPr eaLnBrk="1" hangingPunct="1"/>
            <a:endParaRPr lang="en-US" sz="1400" dirty="0" smtClean="0"/>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6"/>
          <p:cNvSpPr>
            <a:spLocks noGrp="1" noChangeArrowheads="1"/>
          </p:cNvSpPr>
          <p:nvPr>
            <p:ph type="title"/>
          </p:nvPr>
        </p:nvSpPr>
        <p:spPr/>
        <p:txBody>
          <a:bodyPr/>
          <a:lstStyle/>
          <a:p>
            <a:pPr eaLnBrk="1" hangingPunct="1"/>
            <a:r>
              <a:rPr lang="en-US" dirty="0" smtClean="0"/>
              <a:t>Module Objectives</a:t>
            </a:r>
          </a:p>
        </p:txBody>
      </p:sp>
      <p:sp>
        <p:nvSpPr>
          <p:cNvPr id="17412" name="Rectangle 7"/>
          <p:cNvSpPr>
            <a:spLocks noGrp="1" noChangeArrowheads="1"/>
          </p:cNvSpPr>
          <p:nvPr>
            <p:ph type="body" idx="1"/>
          </p:nvPr>
        </p:nvSpPr>
        <p:spPr/>
        <p:txBody>
          <a:bodyPr/>
          <a:lstStyle/>
          <a:p>
            <a:pPr eaLnBrk="1" hangingPunct="1">
              <a:lnSpc>
                <a:spcPct val="90000"/>
              </a:lnSpc>
              <a:buFont typeface="Wingdings 2" pitchFamily="18" charset="2"/>
              <a:buNone/>
            </a:pPr>
            <a:r>
              <a:rPr lang="en-US" dirty="0" smtClean="0"/>
              <a:t>By the end of this module, you should be able to:</a:t>
            </a:r>
          </a:p>
          <a:p>
            <a:pPr eaLnBrk="1" hangingPunct="1">
              <a:lnSpc>
                <a:spcPct val="90000"/>
              </a:lnSpc>
            </a:pPr>
            <a:r>
              <a:rPr lang="en-US" dirty="0" smtClean="0"/>
              <a:t>Define the high-availability controller configuration</a:t>
            </a:r>
          </a:p>
          <a:p>
            <a:pPr eaLnBrk="1" hangingPunct="1">
              <a:lnSpc>
                <a:spcPct val="90000"/>
              </a:lnSpc>
            </a:pPr>
            <a:r>
              <a:rPr lang="en-US" dirty="0" smtClean="0"/>
              <a:t>Describe the three modes of high-availability operation with a high-availability pair</a:t>
            </a:r>
          </a:p>
          <a:p>
            <a:pPr eaLnBrk="1" hangingPunct="1">
              <a:lnSpc>
                <a:spcPct val="90000"/>
              </a:lnSpc>
            </a:pPr>
            <a:r>
              <a:rPr lang="en-US" dirty="0" smtClean="0"/>
              <a:t>Analyze the effect on client protocols during failover and giveback operations</a:t>
            </a:r>
          </a:p>
          <a:p>
            <a:pPr eaLnBrk="1" hangingPunct="1">
              <a:lnSpc>
                <a:spcPct val="90000"/>
              </a:lnSpc>
            </a:pPr>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itle 1"/>
          <p:cNvSpPr>
            <a:spLocks noGrp="1"/>
          </p:cNvSpPr>
          <p:nvPr>
            <p:ph type="title"/>
          </p:nvPr>
        </p:nvSpPr>
        <p:spPr/>
        <p:txBody>
          <a:bodyPr/>
          <a:lstStyle/>
          <a:p>
            <a:pPr eaLnBrk="1" hangingPunct="1"/>
            <a:r>
              <a:rPr lang="en-US" dirty="0" smtClean="0"/>
              <a:t>Loss of Controller</a:t>
            </a:r>
          </a:p>
        </p:txBody>
      </p:sp>
      <p:sp>
        <p:nvSpPr>
          <p:cNvPr id="24580" name="Content Placeholder 2"/>
          <p:cNvSpPr>
            <a:spLocks noGrp="1"/>
          </p:cNvSpPr>
          <p:nvPr>
            <p:ph idx="1"/>
          </p:nvPr>
        </p:nvSpPr>
        <p:spPr/>
        <p:txBody>
          <a:bodyPr/>
          <a:lstStyle/>
          <a:p>
            <a:pPr eaLnBrk="1" hangingPunct="1"/>
            <a:r>
              <a:rPr lang="en-US" dirty="0" smtClean="0"/>
              <a:t>Loss of a controller may be overcome by configuring a high-availability pair</a:t>
            </a:r>
          </a:p>
        </p:txBody>
      </p:sp>
      <p:graphicFrame>
        <p:nvGraphicFramePr>
          <p:cNvPr id="4" name="Diagram 3"/>
          <p:cNvGraphicFramePr/>
          <p:nvPr/>
        </p:nvGraphicFramePr>
        <p:xfrm>
          <a:off x="1446212" y="1689100"/>
          <a:ext cx="7480300" cy="4762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 name="Group 9"/>
          <p:cNvGrpSpPr>
            <a:grpSpLocks/>
          </p:cNvGrpSpPr>
          <p:nvPr/>
        </p:nvGrpSpPr>
        <p:grpSpPr bwMode="auto">
          <a:xfrm>
            <a:off x="7416800" y="2757488"/>
            <a:ext cx="1446213" cy="733425"/>
            <a:chOff x="4599913" y="1323188"/>
            <a:chExt cx="1140491" cy="734227"/>
          </a:xfrm>
        </p:grpSpPr>
        <p:sp>
          <p:nvSpPr>
            <p:cNvPr id="11" name="Rectangle 10"/>
            <p:cNvSpPr/>
            <p:nvPr/>
          </p:nvSpPr>
          <p:spPr>
            <a:xfrm>
              <a:off x="4599913" y="1323188"/>
              <a:ext cx="1140491" cy="73422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 name="Rectangle 11"/>
            <p:cNvSpPr/>
            <p:nvPr/>
          </p:nvSpPr>
          <p:spPr>
            <a:xfrm>
              <a:off x="4599913" y="1323188"/>
              <a:ext cx="1140491" cy="73422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313129" tIns="0" rIns="0" bIns="0" spcCol="1270"/>
            <a:lstStyle/>
            <a:p>
              <a:pPr defTabSz="977900">
                <a:lnSpc>
                  <a:spcPct val="90000"/>
                </a:lnSpc>
                <a:spcAft>
                  <a:spcPct val="35000"/>
                </a:spcAft>
                <a:buClr>
                  <a:schemeClr val="accent2"/>
                </a:buClr>
                <a:buFont typeface="Wingdings 2" pitchFamily="18" charset="2"/>
                <a:buNone/>
                <a:defRPr/>
              </a:pPr>
              <a:r>
                <a:rPr lang="en-US" sz="2300" dirty="0"/>
                <a:t>Loss of Region </a:t>
              </a:r>
            </a:p>
          </p:txBody>
        </p:sp>
      </p:grpSp>
      <p:sp>
        <p:nvSpPr>
          <p:cNvPr id="13" name="Oval 12"/>
          <p:cNvSpPr/>
          <p:nvPr/>
        </p:nvSpPr>
        <p:spPr>
          <a:xfrm>
            <a:off x="7046913" y="2600325"/>
            <a:ext cx="638175" cy="663575"/>
          </a:xfrm>
          <a:prstGeom prst="ellipse">
            <a:avLst/>
          </a:prstGeom>
          <a:solidFill>
            <a:schemeClr val="accent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Tree>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2" name="Object 2"/>
          <p:cNvGraphicFramePr>
            <a:graphicFrameLocks noChangeAspect="1"/>
          </p:cNvGraphicFramePr>
          <p:nvPr/>
        </p:nvGraphicFramePr>
        <p:xfrm>
          <a:off x="1106059" y="1197423"/>
          <a:ext cx="3827463" cy="2714625"/>
        </p:xfrm>
        <a:graphic>
          <a:graphicData uri="http://schemas.openxmlformats.org/presentationml/2006/ole">
            <p:oleObj spid="_x0000_s1026" name="Visio" r:id="rId4" imgW="1765935" imgH="1141095" progId="">
              <p:embed/>
            </p:oleObj>
          </a:graphicData>
        </a:graphic>
      </p:graphicFrame>
      <p:sp>
        <p:nvSpPr>
          <p:cNvPr id="5131" name="Title 1"/>
          <p:cNvSpPr>
            <a:spLocks noGrp="1"/>
          </p:cNvSpPr>
          <p:nvPr>
            <p:ph type="title"/>
          </p:nvPr>
        </p:nvSpPr>
        <p:spPr/>
        <p:txBody>
          <a:bodyPr/>
          <a:lstStyle/>
          <a:p>
            <a:pPr eaLnBrk="1" hangingPunct="1"/>
            <a:r>
              <a:rPr lang="en-US" dirty="0" smtClean="0"/>
              <a:t>High-Availability Controller Configuration</a:t>
            </a:r>
          </a:p>
        </p:txBody>
      </p:sp>
      <p:graphicFrame>
        <p:nvGraphicFramePr>
          <p:cNvPr id="5123" name="Object 3"/>
          <p:cNvGraphicFramePr>
            <a:graphicFrameLocks noChangeAspect="1"/>
          </p:cNvGraphicFramePr>
          <p:nvPr/>
        </p:nvGraphicFramePr>
        <p:xfrm>
          <a:off x="5127625" y="1185863"/>
          <a:ext cx="3827463" cy="2714625"/>
        </p:xfrm>
        <a:graphic>
          <a:graphicData uri="http://schemas.openxmlformats.org/presentationml/2006/ole">
            <p:oleObj spid="_x0000_s1027" name="Visio" r:id="rId5" imgW="1765935" imgH="1141095" progId="">
              <p:embed/>
            </p:oleObj>
          </a:graphicData>
        </a:graphic>
      </p:graphicFrame>
      <p:grpSp>
        <p:nvGrpSpPr>
          <p:cNvPr id="2" name="Group 8"/>
          <p:cNvGrpSpPr>
            <a:grpSpLocks/>
          </p:cNvGrpSpPr>
          <p:nvPr/>
        </p:nvGrpSpPr>
        <p:grpSpPr bwMode="auto">
          <a:xfrm>
            <a:off x="1133475" y="3879850"/>
            <a:ext cx="3795713" cy="1450975"/>
            <a:chOff x="5351672" y="3956564"/>
            <a:chExt cx="3795081" cy="1451989"/>
          </a:xfrm>
        </p:grpSpPr>
        <p:graphicFrame>
          <p:nvGraphicFramePr>
            <p:cNvPr id="5127" name="Object 4"/>
            <p:cNvGraphicFramePr>
              <a:graphicFrameLocks noChangeAspect="1"/>
            </p:cNvGraphicFramePr>
            <p:nvPr/>
          </p:nvGraphicFramePr>
          <p:xfrm>
            <a:off x="5351672" y="3956564"/>
            <a:ext cx="3795081" cy="1420774"/>
          </p:xfrm>
          <a:graphic>
            <a:graphicData uri="http://schemas.openxmlformats.org/presentationml/2006/ole">
              <p:oleObj spid="_x0000_s1031" name="Visio" r:id="rId6" imgW="1765935" imgH="655796" progId="">
                <p:embed/>
              </p:oleObj>
            </a:graphicData>
          </a:graphic>
        </p:graphicFrame>
        <p:graphicFrame>
          <p:nvGraphicFramePr>
            <p:cNvPr id="5128" name="Object 5"/>
            <p:cNvGraphicFramePr>
              <a:graphicFrameLocks noChangeAspect="1"/>
            </p:cNvGraphicFramePr>
            <p:nvPr/>
          </p:nvGraphicFramePr>
          <p:xfrm>
            <a:off x="6671738" y="3991154"/>
            <a:ext cx="1153187" cy="823002"/>
          </p:xfrm>
          <a:graphic>
            <a:graphicData uri="http://schemas.openxmlformats.org/presentationml/2006/ole">
              <p:oleObj spid="_x0000_s1032" name="Visio" r:id="rId7" imgW="528161" imgH="373856" progId="">
                <p:embed/>
              </p:oleObj>
            </a:graphicData>
          </a:graphic>
        </p:graphicFrame>
        <p:graphicFrame>
          <p:nvGraphicFramePr>
            <p:cNvPr id="5129" name="Object 6"/>
            <p:cNvGraphicFramePr>
              <a:graphicFrameLocks noChangeAspect="1"/>
            </p:cNvGraphicFramePr>
            <p:nvPr/>
          </p:nvGraphicFramePr>
          <p:xfrm>
            <a:off x="6668395" y="4523571"/>
            <a:ext cx="1155911" cy="884982"/>
          </p:xfrm>
          <a:graphic>
            <a:graphicData uri="http://schemas.openxmlformats.org/presentationml/2006/ole">
              <p:oleObj spid="_x0000_s1033" name="Visio" r:id="rId8" imgW="528161" imgH="406718" progId="">
                <p:embed/>
              </p:oleObj>
            </a:graphicData>
          </a:graphic>
        </p:graphicFrame>
      </p:grpSp>
      <p:grpSp>
        <p:nvGrpSpPr>
          <p:cNvPr id="3" name="Group 12"/>
          <p:cNvGrpSpPr>
            <a:grpSpLocks/>
          </p:cNvGrpSpPr>
          <p:nvPr/>
        </p:nvGrpSpPr>
        <p:grpSpPr bwMode="auto">
          <a:xfrm>
            <a:off x="5164138" y="3879850"/>
            <a:ext cx="3795712" cy="1450975"/>
            <a:chOff x="5188151" y="4358500"/>
            <a:chExt cx="3795081" cy="1451989"/>
          </a:xfrm>
        </p:grpSpPr>
        <p:graphicFrame>
          <p:nvGraphicFramePr>
            <p:cNvPr id="5124" name="Object 7"/>
            <p:cNvGraphicFramePr>
              <a:graphicFrameLocks noChangeAspect="1"/>
            </p:cNvGraphicFramePr>
            <p:nvPr/>
          </p:nvGraphicFramePr>
          <p:xfrm>
            <a:off x="5188151" y="4358500"/>
            <a:ext cx="3795081" cy="1420774"/>
          </p:xfrm>
          <a:graphic>
            <a:graphicData uri="http://schemas.openxmlformats.org/presentationml/2006/ole">
              <p:oleObj spid="_x0000_s1028" name="Visio" r:id="rId9" imgW="1765935" imgH="655796" progId="">
                <p:embed/>
              </p:oleObj>
            </a:graphicData>
          </a:graphic>
        </p:graphicFrame>
        <p:graphicFrame>
          <p:nvGraphicFramePr>
            <p:cNvPr id="5125" name="Object 8"/>
            <p:cNvGraphicFramePr>
              <a:graphicFrameLocks noChangeAspect="1"/>
            </p:cNvGraphicFramePr>
            <p:nvPr/>
          </p:nvGraphicFramePr>
          <p:xfrm>
            <a:off x="6508217" y="4393090"/>
            <a:ext cx="1153187" cy="823002"/>
          </p:xfrm>
          <a:graphic>
            <a:graphicData uri="http://schemas.openxmlformats.org/presentationml/2006/ole">
              <p:oleObj spid="_x0000_s1029" name="Visio" r:id="rId10" imgW="528161" imgH="373856" progId="">
                <p:embed/>
              </p:oleObj>
            </a:graphicData>
          </a:graphic>
        </p:graphicFrame>
        <p:graphicFrame>
          <p:nvGraphicFramePr>
            <p:cNvPr id="5126" name="Object 9"/>
            <p:cNvGraphicFramePr>
              <a:graphicFrameLocks noChangeAspect="1"/>
            </p:cNvGraphicFramePr>
            <p:nvPr/>
          </p:nvGraphicFramePr>
          <p:xfrm>
            <a:off x="6504874" y="4925507"/>
            <a:ext cx="1155911" cy="884982"/>
          </p:xfrm>
          <a:graphic>
            <a:graphicData uri="http://schemas.openxmlformats.org/presentationml/2006/ole">
              <p:oleObj spid="_x0000_s1030" name="Visio" r:id="rId11" imgW="528161" imgH="406718" progId="">
                <p:embed/>
              </p:oleObj>
            </a:graphicData>
          </a:graphic>
        </p:graphicFrame>
      </p:grpSp>
      <p:sp>
        <p:nvSpPr>
          <p:cNvPr id="18" name="TextBox 17"/>
          <p:cNvSpPr txBox="1">
            <a:spLocks noChangeArrowheads="1"/>
          </p:cNvSpPr>
          <p:nvPr/>
        </p:nvSpPr>
        <p:spPr bwMode="auto">
          <a:xfrm>
            <a:off x="3054350" y="4905375"/>
            <a:ext cx="4008438" cy="396875"/>
          </a:xfrm>
          <a:prstGeom prst="rect">
            <a:avLst/>
          </a:prstGeom>
          <a:noFill/>
          <a:ln w="9525">
            <a:noFill/>
            <a:miter lim="800000"/>
            <a:headEnd/>
            <a:tailEnd/>
          </a:ln>
        </p:spPr>
        <p:txBody>
          <a:bodyPr wrap="none">
            <a:spAutoFit/>
          </a:bodyPr>
          <a:lstStyle/>
          <a:p>
            <a:pPr algn="ctr">
              <a:buClr>
                <a:schemeClr val="accent2"/>
              </a:buClr>
              <a:buFont typeface="Wingdings 2" pitchFamily="18" charset="2"/>
              <a:buNone/>
            </a:pPr>
            <a:r>
              <a:rPr lang="en-US" dirty="0"/>
              <a:t>Connected to its own disk shelves</a:t>
            </a:r>
          </a:p>
        </p:txBody>
      </p:sp>
      <p:sp>
        <p:nvSpPr>
          <p:cNvPr id="62" name="TextBox 61"/>
          <p:cNvSpPr txBox="1">
            <a:spLocks noChangeArrowheads="1"/>
          </p:cNvSpPr>
          <p:nvPr/>
        </p:nvSpPr>
        <p:spPr bwMode="auto">
          <a:xfrm>
            <a:off x="2312988" y="5162188"/>
            <a:ext cx="5516562" cy="396875"/>
          </a:xfrm>
          <a:prstGeom prst="rect">
            <a:avLst/>
          </a:prstGeom>
          <a:noFill/>
          <a:ln w="9525">
            <a:noFill/>
            <a:miter lim="800000"/>
            <a:headEnd/>
            <a:tailEnd/>
          </a:ln>
        </p:spPr>
        <p:txBody>
          <a:bodyPr wrap="none">
            <a:spAutoFit/>
          </a:bodyPr>
          <a:lstStyle/>
          <a:p>
            <a:pPr algn="ctr">
              <a:buClr>
                <a:schemeClr val="accent2"/>
              </a:buClr>
              <a:buFont typeface="Wingdings 2" pitchFamily="18" charset="2"/>
              <a:buNone/>
            </a:pPr>
            <a:r>
              <a:rPr lang="en-US" dirty="0"/>
              <a:t>Connected to the other controller’s disk shelves</a:t>
            </a:r>
          </a:p>
        </p:txBody>
      </p:sp>
      <p:sp>
        <p:nvSpPr>
          <p:cNvPr id="67" name="TextBox 66"/>
          <p:cNvSpPr txBox="1">
            <a:spLocks noChangeArrowheads="1"/>
          </p:cNvSpPr>
          <p:nvPr/>
        </p:nvSpPr>
        <p:spPr bwMode="auto">
          <a:xfrm>
            <a:off x="2366963" y="5679049"/>
            <a:ext cx="5541962" cy="396875"/>
          </a:xfrm>
          <a:prstGeom prst="rect">
            <a:avLst/>
          </a:prstGeom>
          <a:noFill/>
          <a:ln w="9525">
            <a:noFill/>
            <a:miter lim="800000"/>
            <a:headEnd/>
            <a:tailEnd/>
          </a:ln>
        </p:spPr>
        <p:txBody>
          <a:bodyPr wrap="none">
            <a:spAutoFit/>
          </a:bodyPr>
          <a:lstStyle/>
          <a:p>
            <a:pPr algn="ctr">
              <a:buClr>
                <a:schemeClr val="accent2"/>
              </a:buClr>
              <a:buFont typeface="Wingdings 2" pitchFamily="18" charset="2"/>
              <a:buNone/>
            </a:pPr>
            <a:r>
              <a:rPr lang="en-US" dirty="0"/>
              <a:t>Storage controllers are connected to each other</a:t>
            </a:r>
          </a:p>
        </p:txBody>
      </p:sp>
      <p:sp>
        <p:nvSpPr>
          <p:cNvPr id="68" name="Rectangle 67"/>
          <p:cNvSpPr>
            <a:spLocks noChangeArrowheads="1"/>
          </p:cNvSpPr>
          <p:nvPr/>
        </p:nvSpPr>
        <p:spPr bwMode="auto">
          <a:xfrm>
            <a:off x="1677988" y="5935863"/>
            <a:ext cx="6604000" cy="701675"/>
          </a:xfrm>
          <a:prstGeom prst="rect">
            <a:avLst/>
          </a:prstGeom>
          <a:noFill/>
          <a:ln w="9525">
            <a:noFill/>
            <a:miter lim="800000"/>
            <a:headEnd/>
            <a:tailEnd/>
          </a:ln>
        </p:spPr>
        <p:txBody>
          <a:bodyPr>
            <a:spAutoFit/>
          </a:bodyPr>
          <a:lstStyle/>
          <a:p>
            <a:pPr algn="ctr">
              <a:buClr>
                <a:schemeClr val="accent2"/>
              </a:buClr>
              <a:buFont typeface="Wingdings 2" pitchFamily="18" charset="2"/>
              <a:buNone/>
            </a:pPr>
            <a:r>
              <a:rPr lang="en-US" dirty="0"/>
              <a:t>If a storage controller fails, the surviving partner serves the data of failed controller</a:t>
            </a:r>
          </a:p>
        </p:txBody>
      </p:sp>
      <p:sp>
        <p:nvSpPr>
          <p:cNvPr id="47" name="TextBox 46"/>
          <p:cNvSpPr txBox="1">
            <a:spLocks noChangeArrowheads="1"/>
          </p:cNvSpPr>
          <p:nvPr/>
        </p:nvSpPr>
        <p:spPr bwMode="auto">
          <a:xfrm>
            <a:off x="2991706" y="5419001"/>
            <a:ext cx="4273927" cy="400110"/>
          </a:xfrm>
          <a:prstGeom prst="rect">
            <a:avLst/>
          </a:prstGeom>
          <a:noFill/>
          <a:ln w="9525">
            <a:noFill/>
            <a:miter lim="800000"/>
            <a:headEnd/>
            <a:tailEnd/>
          </a:ln>
        </p:spPr>
        <p:txBody>
          <a:bodyPr wrap="none">
            <a:spAutoFit/>
          </a:bodyPr>
          <a:lstStyle/>
          <a:p>
            <a:pPr algn="ctr">
              <a:buClr>
                <a:schemeClr val="accent2"/>
              </a:buClr>
              <a:buFont typeface="Wingdings 2" pitchFamily="18" charset="2"/>
              <a:buNone/>
            </a:pPr>
            <a:r>
              <a:rPr lang="en-US" dirty="0" smtClean="0"/>
              <a:t>Add multipathing to the disk shelves</a:t>
            </a:r>
            <a:endParaRPr lang="en-US" dirty="0"/>
          </a:p>
        </p:txBody>
      </p:sp>
      <p:grpSp>
        <p:nvGrpSpPr>
          <p:cNvPr id="36" name="Group 35"/>
          <p:cNvGrpSpPr/>
          <p:nvPr/>
        </p:nvGrpSpPr>
        <p:grpSpPr>
          <a:xfrm>
            <a:off x="2375452" y="1997416"/>
            <a:ext cx="4045226" cy="368097"/>
            <a:chOff x="2183739" y="2187422"/>
            <a:chExt cx="4632620" cy="99600"/>
          </a:xfrm>
        </p:grpSpPr>
        <p:cxnSp>
          <p:nvCxnSpPr>
            <p:cNvPr id="32" name="Straight Connector 31"/>
            <p:cNvCxnSpPr/>
            <p:nvPr/>
          </p:nvCxnSpPr>
          <p:spPr bwMode="gray">
            <a:xfrm>
              <a:off x="2183739" y="2187422"/>
              <a:ext cx="4632620" cy="1588"/>
            </a:xfrm>
            <a:prstGeom prst="line">
              <a:avLst/>
            </a:prstGeom>
            <a:solidFill>
              <a:schemeClr val="accent1"/>
            </a:solidFill>
            <a:ln w="19050" cap="flat" cmpd="sng" algn="ctr">
              <a:solidFill>
                <a:schemeClr val="accent2"/>
              </a:solidFill>
              <a:prstDash val="solid"/>
              <a:round/>
              <a:headEnd type="oval" w="med" len="med"/>
              <a:tailEnd type="oval" w="med" len="med"/>
            </a:ln>
            <a:effectLst/>
          </p:spPr>
        </p:cxnSp>
        <p:cxnSp>
          <p:nvCxnSpPr>
            <p:cNvPr id="33" name="Straight Connector 32"/>
            <p:cNvCxnSpPr/>
            <p:nvPr/>
          </p:nvCxnSpPr>
          <p:spPr bwMode="gray">
            <a:xfrm>
              <a:off x="2183739" y="2285434"/>
              <a:ext cx="4632620" cy="1588"/>
            </a:xfrm>
            <a:prstGeom prst="line">
              <a:avLst/>
            </a:prstGeom>
            <a:solidFill>
              <a:schemeClr val="accent1"/>
            </a:solidFill>
            <a:ln w="19050" cap="flat" cmpd="sng" algn="ctr">
              <a:solidFill>
                <a:schemeClr val="accent2"/>
              </a:solidFill>
              <a:prstDash val="solid"/>
              <a:round/>
              <a:headEnd type="oval" w="med" len="med"/>
              <a:tailEnd type="oval" w="med" len="med"/>
            </a:ln>
            <a:effectLst/>
          </p:spPr>
        </p:cxnSp>
      </p:grpSp>
      <p:cxnSp>
        <p:nvCxnSpPr>
          <p:cNvPr id="37" name="Elbow Connector 36"/>
          <p:cNvCxnSpPr/>
          <p:nvPr/>
        </p:nvCxnSpPr>
        <p:spPr bwMode="gray">
          <a:xfrm>
            <a:off x="2035444" y="3042834"/>
            <a:ext cx="1353471" cy="1026462"/>
          </a:xfrm>
          <a:prstGeom prst="bentConnector3">
            <a:avLst>
              <a:gd name="adj1" fmla="val 1907"/>
            </a:avLst>
          </a:prstGeom>
          <a:solidFill>
            <a:schemeClr val="accent1"/>
          </a:solidFill>
          <a:ln w="19050" cap="flat" cmpd="sng" algn="ctr">
            <a:solidFill>
              <a:schemeClr val="tx2"/>
            </a:solidFill>
            <a:prstDash val="solid"/>
            <a:round/>
            <a:headEnd type="oval" w="med" len="med"/>
            <a:tailEnd type="oval" w="med" len="med"/>
          </a:ln>
          <a:effectLst/>
        </p:spPr>
      </p:cxnSp>
      <p:cxnSp>
        <p:nvCxnSpPr>
          <p:cNvPr id="61" name="Elbow Connector 60"/>
          <p:cNvCxnSpPr/>
          <p:nvPr/>
        </p:nvCxnSpPr>
        <p:spPr bwMode="gray">
          <a:xfrm rot="16200000" flipH="1">
            <a:off x="6847673" y="3500034"/>
            <a:ext cx="1048717" cy="82660"/>
          </a:xfrm>
          <a:prstGeom prst="bentConnector3">
            <a:avLst>
              <a:gd name="adj1" fmla="val 50000"/>
            </a:avLst>
          </a:prstGeom>
          <a:solidFill>
            <a:schemeClr val="accent1"/>
          </a:solidFill>
          <a:ln w="19050" cap="flat" cmpd="sng" algn="ctr">
            <a:solidFill>
              <a:schemeClr val="tx2"/>
            </a:solidFill>
            <a:prstDash val="solid"/>
            <a:round/>
            <a:headEnd type="oval" w="med" len="med"/>
            <a:tailEnd type="oval" w="med" len="med"/>
          </a:ln>
          <a:effectLst/>
        </p:spPr>
      </p:cxnSp>
      <p:cxnSp>
        <p:nvCxnSpPr>
          <p:cNvPr id="71" name="Elbow Connector 70"/>
          <p:cNvCxnSpPr>
            <a:stCxn id="111" idx="1"/>
            <a:endCxn id="114" idx="2"/>
          </p:cNvCxnSpPr>
          <p:nvPr/>
        </p:nvCxnSpPr>
        <p:spPr bwMode="gray">
          <a:xfrm rot="10800000" flipV="1">
            <a:off x="2668293" y="3035084"/>
            <a:ext cx="3391545" cy="1759057"/>
          </a:xfrm>
          <a:prstGeom prst="bentConnector4">
            <a:avLst>
              <a:gd name="adj1" fmla="val 28027"/>
              <a:gd name="adj2" fmla="val 109765"/>
            </a:avLst>
          </a:prstGeom>
          <a:solidFill>
            <a:schemeClr val="accent1"/>
          </a:solidFill>
          <a:ln w="19050" cap="flat" cmpd="sng" algn="ctr">
            <a:solidFill>
              <a:srgbClr val="F95F00"/>
            </a:solidFill>
            <a:prstDash val="solid"/>
            <a:round/>
            <a:headEnd type="oval" w="med" len="med"/>
            <a:tailEnd type="oval" w="med" len="med"/>
          </a:ln>
          <a:effectLst/>
        </p:spPr>
      </p:cxnSp>
      <p:cxnSp>
        <p:nvCxnSpPr>
          <p:cNvPr id="81" name="Elbow Connector 80"/>
          <p:cNvCxnSpPr>
            <a:stCxn id="105" idx="2"/>
            <a:endCxn id="106" idx="2"/>
          </p:cNvCxnSpPr>
          <p:nvPr/>
        </p:nvCxnSpPr>
        <p:spPr bwMode="gray">
          <a:xfrm rot="16200000" flipH="1">
            <a:off x="4121946" y="2223402"/>
            <a:ext cx="1760265" cy="3391545"/>
          </a:xfrm>
          <a:prstGeom prst="bentConnector3">
            <a:avLst>
              <a:gd name="adj1" fmla="val 42151"/>
            </a:avLst>
          </a:prstGeom>
          <a:solidFill>
            <a:schemeClr val="accent1"/>
          </a:solidFill>
          <a:ln w="19050" cap="flat" cmpd="sng" algn="ctr">
            <a:solidFill>
              <a:srgbClr val="F95F00"/>
            </a:solidFill>
            <a:prstDash val="solid"/>
            <a:round/>
            <a:headEnd type="oval" w="med" len="med"/>
            <a:tailEnd type="oval" w="med" len="med"/>
          </a:ln>
          <a:effectLst/>
        </p:spPr>
      </p:cxnSp>
      <p:cxnSp>
        <p:nvCxnSpPr>
          <p:cNvPr id="86" name="Elbow Connector 85"/>
          <p:cNvCxnSpPr/>
          <p:nvPr/>
        </p:nvCxnSpPr>
        <p:spPr bwMode="gray">
          <a:xfrm rot="16200000" flipH="1">
            <a:off x="5796369" y="3760922"/>
            <a:ext cx="1766803" cy="289302"/>
          </a:xfrm>
          <a:prstGeom prst="bentConnector3">
            <a:avLst>
              <a:gd name="adj1" fmla="val 45967"/>
            </a:avLst>
          </a:prstGeom>
          <a:solidFill>
            <a:schemeClr val="accent1"/>
          </a:solidFill>
          <a:ln w="19050" cap="flat" cmpd="sng" algn="ctr">
            <a:solidFill>
              <a:schemeClr val="tx2"/>
            </a:solidFill>
            <a:prstDash val="sysDash"/>
            <a:round/>
            <a:headEnd type="oval" w="med" len="med"/>
            <a:tailEnd type="oval" w="med" len="med"/>
          </a:ln>
          <a:effectLst/>
        </p:spPr>
      </p:cxnSp>
      <p:cxnSp>
        <p:nvCxnSpPr>
          <p:cNvPr id="93" name="Elbow Connector 92"/>
          <p:cNvCxnSpPr/>
          <p:nvPr/>
        </p:nvCxnSpPr>
        <p:spPr bwMode="gray">
          <a:xfrm rot="5400000">
            <a:off x="2390795" y="3414002"/>
            <a:ext cx="1782625" cy="998958"/>
          </a:xfrm>
          <a:prstGeom prst="bentConnector3">
            <a:avLst>
              <a:gd name="adj1" fmla="val 46669"/>
            </a:avLst>
          </a:prstGeom>
          <a:solidFill>
            <a:schemeClr val="accent1"/>
          </a:solidFill>
          <a:ln w="19050" cap="flat" cmpd="sng" algn="ctr">
            <a:solidFill>
              <a:schemeClr val="tx2"/>
            </a:solidFill>
            <a:prstDash val="sysDash"/>
            <a:round/>
            <a:headEnd type="oval" w="med" len="med"/>
            <a:tailEnd type="oval" w="med" len="med"/>
          </a:ln>
          <a:effectLst/>
        </p:spPr>
      </p:cxnSp>
      <p:cxnSp>
        <p:nvCxnSpPr>
          <p:cNvPr id="69" name="Elbow Connector 68"/>
          <p:cNvCxnSpPr>
            <a:stCxn id="101" idx="0"/>
            <a:endCxn id="99" idx="0"/>
          </p:cNvCxnSpPr>
          <p:nvPr/>
        </p:nvCxnSpPr>
        <p:spPr bwMode="gray">
          <a:xfrm rot="16200000" flipH="1">
            <a:off x="4383437" y="1157207"/>
            <a:ext cx="1038386" cy="4788977"/>
          </a:xfrm>
          <a:prstGeom prst="bentConnector3">
            <a:avLst>
              <a:gd name="adj1" fmla="val 53607"/>
            </a:avLst>
          </a:prstGeom>
          <a:solidFill>
            <a:schemeClr val="accent1"/>
          </a:solidFill>
          <a:ln w="19050" cap="flat" cmpd="sng" algn="ctr">
            <a:solidFill>
              <a:srgbClr val="F95F00"/>
            </a:solidFill>
            <a:prstDash val="sysDash"/>
            <a:round/>
            <a:headEnd type="oval" w="med" len="med"/>
            <a:tailEnd type="oval" w="med" len="med"/>
          </a:ln>
          <a:effectLst/>
        </p:spPr>
      </p:cxnSp>
      <p:cxnSp>
        <p:nvCxnSpPr>
          <p:cNvPr id="82" name="Elbow Connector 81"/>
          <p:cNvCxnSpPr>
            <a:stCxn id="90" idx="2"/>
            <a:endCxn id="87" idx="0"/>
          </p:cNvCxnSpPr>
          <p:nvPr/>
        </p:nvCxnSpPr>
        <p:spPr bwMode="gray">
          <a:xfrm rot="5400000">
            <a:off x="4990453" y="1283776"/>
            <a:ext cx="1082298" cy="4533254"/>
          </a:xfrm>
          <a:prstGeom prst="bentConnector3">
            <a:avLst>
              <a:gd name="adj1" fmla="val 63365"/>
            </a:avLst>
          </a:prstGeom>
          <a:solidFill>
            <a:schemeClr val="accent1"/>
          </a:solidFill>
          <a:ln w="19050" cap="flat" cmpd="sng" algn="ctr">
            <a:solidFill>
              <a:srgbClr val="F95F00"/>
            </a:solidFill>
            <a:prstDash val="sysDash"/>
            <a:round/>
            <a:headEnd type="oval" w="med" len="med"/>
            <a:tailEnd type="oval" w="med" len="med"/>
          </a:ln>
          <a:effectLst/>
        </p:spPr>
      </p:cxnSp>
      <p:sp>
        <p:nvSpPr>
          <p:cNvPr id="87" name="Rectangle 86"/>
          <p:cNvSpPr/>
          <p:nvPr/>
        </p:nvSpPr>
        <p:spPr bwMode="auto">
          <a:xfrm>
            <a:off x="3177151" y="4091552"/>
            <a:ext cx="175648" cy="201478"/>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endParaRPr kumimoji="0" lang="en-US" sz="2000" b="0" i="0" u="none" strike="noStrike" cap="none" normalizeH="0" baseline="0" smtClean="0">
              <a:ln>
                <a:noFill/>
              </a:ln>
              <a:solidFill>
                <a:schemeClr val="tx1"/>
              </a:solidFill>
              <a:effectLst/>
              <a:latin typeface="Arial" pitchFamily="34" charset="0"/>
            </a:endParaRPr>
          </a:p>
        </p:txBody>
      </p:sp>
      <p:sp>
        <p:nvSpPr>
          <p:cNvPr id="90" name="Rectangle 89"/>
          <p:cNvSpPr/>
          <p:nvPr/>
        </p:nvSpPr>
        <p:spPr bwMode="auto">
          <a:xfrm>
            <a:off x="7710405" y="2807776"/>
            <a:ext cx="175648" cy="201478"/>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endParaRPr kumimoji="0" lang="en-US" sz="2000" b="0" i="0" u="none" strike="noStrike" cap="none" normalizeH="0" baseline="0" smtClean="0">
              <a:ln>
                <a:noFill/>
              </a:ln>
              <a:solidFill>
                <a:schemeClr val="tx1"/>
              </a:solidFill>
              <a:effectLst/>
              <a:latin typeface="Arial" pitchFamily="34" charset="0"/>
            </a:endParaRPr>
          </a:p>
        </p:txBody>
      </p:sp>
      <p:sp>
        <p:nvSpPr>
          <p:cNvPr id="99" name="Rectangle 98"/>
          <p:cNvSpPr/>
          <p:nvPr/>
        </p:nvSpPr>
        <p:spPr bwMode="auto">
          <a:xfrm>
            <a:off x="7222210" y="4070888"/>
            <a:ext cx="149817" cy="180814"/>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endParaRPr kumimoji="0" lang="en-US" sz="2000" b="0" i="0" u="none" strike="noStrike" cap="none" normalizeH="0" baseline="0" smtClean="0">
              <a:ln>
                <a:noFill/>
              </a:ln>
              <a:solidFill>
                <a:schemeClr val="tx1"/>
              </a:solidFill>
              <a:effectLst/>
              <a:latin typeface="Arial" pitchFamily="34" charset="0"/>
            </a:endParaRPr>
          </a:p>
        </p:txBody>
      </p:sp>
      <p:sp>
        <p:nvSpPr>
          <p:cNvPr id="101" name="Rectangle 100"/>
          <p:cNvSpPr/>
          <p:nvPr/>
        </p:nvSpPr>
        <p:spPr bwMode="auto">
          <a:xfrm>
            <a:off x="2407403" y="3032502"/>
            <a:ext cx="201478" cy="232474"/>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endParaRPr kumimoji="0" lang="en-US" sz="2000" b="0" i="0" u="none" strike="noStrike" cap="none" normalizeH="0" baseline="0" smtClean="0">
              <a:ln>
                <a:noFill/>
              </a:ln>
              <a:solidFill>
                <a:schemeClr val="tx1"/>
              </a:solidFill>
              <a:effectLst/>
              <a:latin typeface="Arial" pitchFamily="34" charset="0"/>
            </a:endParaRPr>
          </a:p>
        </p:txBody>
      </p:sp>
      <p:sp>
        <p:nvSpPr>
          <p:cNvPr id="105" name="Rectangle 104"/>
          <p:cNvSpPr/>
          <p:nvPr/>
        </p:nvSpPr>
        <p:spPr bwMode="auto">
          <a:xfrm>
            <a:off x="3233980" y="2873727"/>
            <a:ext cx="144651" cy="165316"/>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endParaRPr kumimoji="0" lang="en-US" sz="2000" b="0" i="0" u="none" strike="noStrike" cap="none" normalizeH="0" baseline="0" smtClean="0">
              <a:ln>
                <a:noFill/>
              </a:ln>
              <a:solidFill>
                <a:schemeClr val="tx1"/>
              </a:solidFill>
              <a:effectLst/>
              <a:latin typeface="Arial" pitchFamily="34" charset="0"/>
            </a:endParaRPr>
          </a:p>
        </p:txBody>
      </p:sp>
      <p:sp>
        <p:nvSpPr>
          <p:cNvPr id="106" name="Rectangle 105"/>
          <p:cNvSpPr/>
          <p:nvPr/>
        </p:nvSpPr>
        <p:spPr bwMode="auto">
          <a:xfrm>
            <a:off x="6591946" y="4618495"/>
            <a:ext cx="211810" cy="180813"/>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endParaRPr kumimoji="0" lang="en-US" sz="2000" b="0" i="0" u="none" strike="noStrike" cap="none" normalizeH="0" baseline="0" smtClean="0">
              <a:ln>
                <a:noFill/>
              </a:ln>
              <a:solidFill>
                <a:schemeClr val="tx1"/>
              </a:solidFill>
              <a:effectLst/>
              <a:latin typeface="Arial" pitchFamily="34" charset="0"/>
            </a:endParaRPr>
          </a:p>
        </p:txBody>
      </p:sp>
      <p:sp>
        <p:nvSpPr>
          <p:cNvPr id="111" name="Rectangle 110"/>
          <p:cNvSpPr/>
          <p:nvPr/>
        </p:nvSpPr>
        <p:spPr bwMode="auto">
          <a:xfrm>
            <a:off x="6059837" y="2918847"/>
            <a:ext cx="170482" cy="232475"/>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endParaRPr kumimoji="0" lang="en-US" sz="2000" b="0" i="0" u="none" strike="noStrike" cap="none" normalizeH="0" baseline="0" smtClean="0">
              <a:ln>
                <a:noFill/>
              </a:ln>
              <a:solidFill>
                <a:schemeClr val="tx1"/>
              </a:solidFill>
              <a:effectLst/>
              <a:latin typeface="Arial" pitchFamily="34" charset="0"/>
            </a:endParaRPr>
          </a:p>
        </p:txBody>
      </p:sp>
      <p:sp>
        <p:nvSpPr>
          <p:cNvPr id="114" name="Rectangle 113"/>
          <p:cNvSpPr/>
          <p:nvPr/>
        </p:nvSpPr>
        <p:spPr bwMode="auto">
          <a:xfrm>
            <a:off x="2572719" y="4664990"/>
            <a:ext cx="191145" cy="129152"/>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endParaRPr kumimoji="0" lang="en-US" sz="2000" b="0" i="0" u="none" strike="noStrike" cap="none" normalizeH="0" baseline="0" smtClean="0">
              <a:ln>
                <a:noFill/>
              </a:ln>
              <a:solidFill>
                <a:schemeClr val="tx1"/>
              </a:solidFill>
              <a:effectLst/>
              <a:latin typeface="Arial" pitchFamily="34" charset="0"/>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
                                        </p:tgtEl>
                                        <p:attrNameLst>
                                          <p:attrName>style.visibility</p:attrName>
                                        </p:attrNameLst>
                                      </p:cBhvr>
                                      <p:to>
                                        <p:strVal val="visible"/>
                                      </p:to>
                                    </p:set>
                                  </p:childTnLst>
                                </p:cTn>
                              </p:par>
                              <p:par>
                                <p:cTn id="9" presetID="10" presetClass="entr" presetSubtype="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71"/>
                                        </p:tgtEl>
                                        <p:attrNameLst>
                                          <p:attrName>style.visibility</p:attrName>
                                        </p:attrNameLst>
                                      </p:cBhvr>
                                      <p:to>
                                        <p:strVal val="visible"/>
                                      </p:to>
                                    </p:set>
                                  </p:childTnLst>
                                </p:cTn>
                              </p:par>
                              <p:par>
                                <p:cTn id="16" presetID="10" presetClass="entr" presetSubtype="0" fill="hold" grpId="0" nodeType="withEffect">
                                  <p:stCondLst>
                                    <p:cond delay="0"/>
                                  </p:stCondLst>
                                  <p:childTnLst>
                                    <p:set>
                                      <p:cBhvr>
                                        <p:cTn id="17" dur="1" fill="hold">
                                          <p:stCondLst>
                                            <p:cond delay="0"/>
                                          </p:stCondLst>
                                        </p:cTn>
                                        <p:tgtEl>
                                          <p:spTgt spid="62"/>
                                        </p:tgtEl>
                                        <p:attrNameLst>
                                          <p:attrName>style.visibility</p:attrName>
                                        </p:attrNameLst>
                                      </p:cBhvr>
                                      <p:to>
                                        <p:strVal val="visible"/>
                                      </p:to>
                                    </p:set>
                                    <p:animEffect transition="in" filter="fade">
                                      <p:cBhvr>
                                        <p:cTn id="18" dur="500"/>
                                        <p:tgtEl>
                                          <p:spTgt spid="62"/>
                                        </p:tgtEl>
                                      </p:cBhvr>
                                    </p:animEffect>
                                  </p:childTnLst>
                                </p:cTn>
                              </p:par>
                              <p:par>
                                <p:cTn id="19" presetID="1" presetClass="entr" presetSubtype="0" fill="hold" nodeType="withEffect">
                                  <p:stCondLst>
                                    <p:cond delay="0"/>
                                  </p:stCondLst>
                                  <p:childTnLst>
                                    <p:set>
                                      <p:cBhvr>
                                        <p:cTn id="20" dur="1" fill="hold">
                                          <p:stCondLst>
                                            <p:cond delay="0"/>
                                          </p:stCondLst>
                                        </p:cTn>
                                        <p:tgtEl>
                                          <p:spTgt spid="8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par>
                                <p:cTn id="26" presetID="1" presetClass="entr" presetSubtype="0" fill="hold" nodeType="withEffect">
                                  <p:stCondLst>
                                    <p:cond delay="0"/>
                                  </p:stCondLst>
                                  <p:childTnLst>
                                    <p:set>
                                      <p:cBhvr>
                                        <p:cTn id="27" dur="1" fill="hold">
                                          <p:stCondLst>
                                            <p:cond delay="0"/>
                                          </p:stCondLst>
                                        </p:cTn>
                                        <p:tgtEl>
                                          <p:spTgt spid="86"/>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93"/>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69"/>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82"/>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36"/>
                                        </p:tgtEl>
                                        <p:attrNameLst>
                                          <p:attrName>style.visibility</p:attrName>
                                        </p:attrNameLst>
                                      </p:cBhvr>
                                      <p:to>
                                        <p:strVal val="visible"/>
                                      </p:to>
                                    </p:set>
                                  </p:childTnLst>
                                </p:cTn>
                              </p:par>
                              <p:par>
                                <p:cTn id="38" presetID="10" presetClass="entr" presetSubtype="0" fill="hold" grpId="0" nodeType="withEffect">
                                  <p:stCondLst>
                                    <p:cond delay="0"/>
                                  </p:stCondLst>
                                  <p:childTnLst>
                                    <p:set>
                                      <p:cBhvr>
                                        <p:cTn id="39" dur="1" fill="hold">
                                          <p:stCondLst>
                                            <p:cond delay="0"/>
                                          </p:stCondLst>
                                        </p:cTn>
                                        <p:tgtEl>
                                          <p:spTgt spid="67"/>
                                        </p:tgtEl>
                                        <p:attrNameLst>
                                          <p:attrName>style.visibility</p:attrName>
                                        </p:attrNameLst>
                                      </p:cBhvr>
                                      <p:to>
                                        <p:strVal val="visible"/>
                                      </p:to>
                                    </p:set>
                                    <p:animEffect transition="in" filter="fade">
                                      <p:cBhvr>
                                        <p:cTn id="40" dur="500"/>
                                        <p:tgtEl>
                                          <p:spTgt spid="67"/>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68"/>
                                        </p:tgtEl>
                                        <p:attrNameLst>
                                          <p:attrName>style.visibility</p:attrName>
                                        </p:attrNameLst>
                                      </p:cBhvr>
                                      <p:to>
                                        <p:strVal val="visible"/>
                                      </p:to>
                                    </p:set>
                                    <p:animEffect transition="in" filter="fade">
                                      <p:cBhvr>
                                        <p:cTn id="45"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62" grpId="0"/>
      <p:bldP spid="67" grpId="0"/>
      <p:bldP spid="68"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6" name="Content Placeholder 2"/>
          <p:cNvSpPr>
            <a:spLocks noGrp="1"/>
          </p:cNvSpPr>
          <p:nvPr>
            <p:ph idx="1"/>
          </p:nvPr>
        </p:nvSpPr>
        <p:spPr/>
        <p:txBody>
          <a:bodyPr/>
          <a:lstStyle/>
          <a:p>
            <a:pPr eaLnBrk="1" hangingPunct="1"/>
            <a:endParaRPr lang="en-US" dirty="0" smtClean="0"/>
          </a:p>
          <a:p>
            <a:pPr eaLnBrk="1" hangingPunct="1"/>
            <a:endParaRPr lang="en-US" dirty="0" smtClean="0"/>
          </a:p>
          <a:p>
            <a:pPr eaLnBrk="1" hangingPunct="1"/>
            <a:endParaRPr lang="en-US" dirty="0" smtClean="0"/>
          </a:p>
          <a:p>
            <a:pPr eaLnBrk="1" hangingPunct="1"/>
            <a:endParaRPr lang="en-US" dirty="0" smtClean="0"/>
          </a:p>
          <a:p>
            <a:pPr eaLnBrk="1" hangingPunct="1"/>
            <a:endParaRPr lang="en-US" dirty="0" smtClean="0"/>
          </a:p>
          <a:p>
            <a:pPr eaLnBrk="1" hangingPunct="1"/>
            <a:endParaRPr lang="en-US" dirty="0" smtClean="0"/>
          </a:p>
          <a:p>
            <a:pPr eaLnBrk="1" hangingPunct="1">
              <a:buFont typeface="Wingdings 2" pitchFamily="18" charset="2"/>
              <a:buNone/>
            </a:pPr>
            <a:endParaRPr lang="en-US" dirty="0" smtClean="0"/>
          </a:p>
          <a:p>
            <a:pPr eaLnBrk="1" hangingPunct="1">
              <a:buFont typeface="Wingdings 2" pitchFamily="18" charset="2"/>
              <a:buNone/>
            </a:pPr>
            <a:endParaRPr lang="en-US" dirty="0" smtClean="0"/>
          </a:p>
          <a:p>
            <a:pPr eaLnBrk="1" hangingPunct="1"/>
            <a:r>
              <a:rPr lang="en-US" sz="2000" dirty="0" smtClean="0"/>
              <a:t>High-availability controller configuration provides:</a:t>
            </a:r>
            <a:endParaRPr lang="en-US" sz="2400" dirty="0" smtClean="0"/>
          </a:p>
          <a:p>
            <a:pPr lvl="1" eaLnBrk="1" hangingPunct="1"/>
            <a:r>
              <a:rPr lang="en-US" sz="1800" dirty="0" smtClean="0"/>
              <a:t>Fault tolerance</a:t>
            </a:r>
          </a:p>
          <a:p>
            <a:pPr lvl="1" eaLnBrk="1" hangingPunct="1"/>
            <a:r>
              <a:rPr lang="en-US" sz="1800" dirty="0" smtClean="0"/>
              <a:t>Nondisruptive software upgrades</a:t>
            </a:r>
          </a:p>
          <a:p>
            <a:pPr lvl="1" eaLnBrk="1" hangingPunct="1"/>
            <a:r>
              <a:rPr lang="en-US" sz="1800" dirty="0" smtClean="0"/>
              <a:t>Nondisruptive hardware maintenance</a:t>
            </a:r>
            <a:endParaRPr lang="en-US" dirty="0" smtClean="0"/>
          </a:p>
        </p:txBody>
      </p:sp>
      <p:sp>
        <p:nvSpPr>
          <p:cNvPr id="6155" name="Title 1"/>
          <p:cNvSpPr>
            <a:spLocks noGrp="1"/>
          </p:cNvSpPr>
          <p:nvPr>
            <p:ph type="title"/>
          </p:nvPr>
        </p:nvSpPr>
        <p:spPr/>
        <p:txBody>
          <a:bodyPr/>
          <a:lstStyle/>
          <a:p>
            <a:pPr eaLnBrk="1" hangingPunct="1"/>
            <a:r>
              <a:rPr lang="en-US" dirty="0" smtClean="0"/>
              <a:t>High-Availability Features</a:t>
            </a:r>
          </a:p>
        </p:txBody>
      </p:sp>
      <p:graphicFrame>
        <p:nvGraphicFramePr>
          <p:cNvPr id="28" name="Object 2"/>
          <p:cNvGraphicFramePr>
            <a:graphicFrameLocks noChangeAspect="1"/>
          </p:cNvGraphicFramePr>
          <p:nvPr/>
        </p:nvGraphicFramePr>
        <p:xfrm>
          <a:off x="1106059" y="1197423"/>
          <a:ext cx="3827463" cy="2714625"/>
        </p:xfrm>
        <a:graphic>
          <a:graphicData uri="http://schemas.openxmlformats.org/presentationml/2006/ole">
            <p:oleObj spid="_x0000_s2058" name="Visio" r:id="rId4" imgW="1765935" imgH="1141095" progId="">
              <p:embed/>
            </p:oleObj>
          </a:graphicData>
        </a:graphic>
      </p:graphicFrame>
      <p:graphicFrame>
        <p:nvGraphicFramePr>
          <p:cNvPr id="29" name="Object 3"/>
          <p:cNvGraphicFramePr>
            <a:graphicFrameLocks noChangeAspect="1"/>
          </p:cNvGraphicFramePr>
          <p:nvPr/>
        </p:nvGraphicFramePr>
        <p:xfrm>
          <a:off x="5127625" y="1185863"/>
          <a:ext cx="3827463" cy="2714625"/>
        </p:xfrm>
        <a:graphic>
          <a:graphicData uri="http://schemas.openxmlformats.org/presentationml/2006/ole">
            <p:oleObj spid="_x0000_s2059" name="Visio" r:id="rId5" imgW="1765935" imgH="1141095" progId="">
              <p:embed/>
            </p:oleObj>
          </a:graphicData>
        </a:graphic>
      </p:graphicFrame>
      <p:grpSp>
        <p:nvGrpSpPr>
          <p:cNvPr id="30" name="Group 8"/>
          <p:cNvGrpSpPr>
            <a:grpSpLocks/>
          </p:cNvGrpSpPr>
          <p:nvPr/>
        </p:nvGrpSpPr>
        <p:grpSpPr bwMode="auto">
          <a:xfrm>
            <a:off x="1133475" y="3879850"/>
            <a:ext cx="3795713" cy="1450975"/>
            <a:chOff x="5351672" y="3956564"/>
            <a:chExt cx="3795081" cy="1451989"/>
          </a:xfrm>
        </p:grpSpPr>
        <p:graphicFrame>
          <p:nvGraphicFramePr>
            <p:cNvPr id="31" name="Object 4"/>
            <p:cNvGraphicFramePr>
              <a:graphicFrameLocks noChangeAspect="1"/>
            </p:cNvGraphicFramePr>
            <p:nvPr/>
          </p:nvGraphicFramePr>
          <p:xfrm>
            <a:off x="5351672" y="3956564"/>
            <a:ext cx="3795081" cy="1420774"/>
          </p:xfrm>
          <a:graphic>
            <a:graphicData uri="http://schemas.openxmlformats.org/presentationml/2006/ole">
              <p:oleObj spid="_x0000_s2060" name="Visio" r:id="rId6" imgW="1765935" imgH="655796" progId="">
                <p:embed/>
              </p:oleObj>
            </a:graphicData>
          </a:graphic>
        </p:graphicFrame>
        <p:graphicFrame>
          <p:nvGraphicFramePr>
            <p:cNvPr id="32" name="Object 5"/>
            <p:cNvGraphicFramePr>
              <a:graphicFrameLocks noChangeAspect="1"/>
            </p:cNvGraphicFramePr>
            <p:nvPr/>
          </p:nvGraphicFramePr>
          <p:xfrm>
            <a:off x="6671738" y="3991154"/>
            <a:ext cx="1153187" cy="823002"/>
          </p:xfrm>
          <a:graphic>
            <a:graphicData uri="http://schemas.openxmlformats.org/presentationml/2006/ole">
              <p:oleObj spid="_x0000_s2061" name="Visio" r:id="rId7" imgW="528161" imgH="373856" progId="">
                <p:embed/>
              </p:oleObj>
            </a:graphicData>
          </a:graphic>
        </p:graphicFrame>
        <p:graphicFrame>
          <p:nvGraphicFramePr>
            <p:cNvPr id="33" name="Object 6"/>
            <p:cNvGraphicFramePr>
              <a:graphicFrameLocks noChangeAspect="1"/>
            </p:cNvGraphicFramePr>
            <p:nvPr/>
          </p:nvGraphicFramePr>
          <p:xfrm>
            <a:off x="6668395" y="4523571"/>
            <a:ext cx="1155911" cy="884982"/>
          </p:xfrm>
          <a:graphic>
            <a:graphicData uri="http://schemas.openxmlformats.org/presentationml/2006/ole">
              <p:oleObj spid="_x0000_s2062" name="Visio" r:id="rId8" imgW="528161" imgH="406718" progId="">
                <p:embed/>
              </p:oleObj>
            </a:graphicData>
          </a:graphic>
        </p:graphicFrame>
      </p:grpSp>
      <p:grpSp>
        <p:nvGrpSpPr>
          <p:cNvPr id="34" name="Group 12"/>
          <p:cNvGrpSpPr>
            <a:grpSpLocks/>
          </p:cNvGrpSpPr>
          <p:nvPr/>
        </p:nvGrpSpPr>
        <p:grpSpPr bwMode="auto">
          <a:xfrm>
            <a:off x="5164138" y="3879850"/>
            <a:ext cx="3795712" cy="1450975"/>
            <a:chOff x="5188151" y="4358500"/>
            <a:chExt cx="3795081" cy="1451989"/>
          </a:xfrm>
        </p:grpSpPr>
        <p:graphicFrame>
          <p:nvGraphicFramePr>
            <p:cNvPr id="35" name="Object 7"/>
            <p:cNvGraphicFramePr>
              <a:graphicFrameLocks noChangeAspect="1"/>
            </p:cNvGraphicFramePr>
            <p:nvPr/>
          </p:nvGraphicFramePr>
          <p:xfrm>
            <a:off x="5188151" y="4358500"/>
            <a:ext cx="3795081" cy="1420774"/>
          </p:xfrm>
          <a:graphic>
            <a:graphicData uri="http://schemas.openxmlformats.org/presentationml/2006/ole">
              <p:oleObj spid="_x0000_s2063" name="Visio" r:id="rId9" imgW="1765935" imgH="655796" progId="">
                <p:embed/>
              </p:oleObj>
            </a:graphicData>
          </a:graphic>
        </p:graphicFrame>
        <p:graphicFrame>
          <p:nvGraphicFramePr>
            <p:cNvPr id="36" name="Object 8"/>
            <p:cNvGraphicFramePr>
              <a:graphicFrameLocks noChangeAspect="1"/>
            </p:cNvGraphicFramePr>
            <p:nvPr/>
          </p:nvGraphicFramePr>
          <p:xfrm>
            <a:off x="6508217" y="4393090"/>
            <a:ext cx="1153187" cy="823002"/>
          </p:xfrm>
          <a:graphic>
            <a:graphicData uri="http://schemas.openxmlformats.org/presentationml/2006/ole">
              <p:oleObj spid="_x0000_s2064" name="Visio" r:id="rId10" imgW="528161" imgH="373856" progId="">
                <p:embed/>
              </p:oleObj>
            </a:graphicData>
          </a:graphic>
        </p:graphicFrame>
        <p:graphicFrame>
          <p:nvGraphicFramePr>
            <p:cNvPr id="37" name="Object 9"/>
            <p:cNvGraphicFramePr>
              <a:graphicFrameLocks noChangeAspect="1"/>
            </p:cNvGraphicFramePr>
            <p:nvPr/>
          </p:nvGraphicFramePr>
          <p:xfrm>
            <a:off x="6504874" y="4925507"/>
            <a:ext cx="1155911" cy="884982"/>
          </p:xfrm>
          <a:graphic>
            <a:graphicData uri="http://schemas.openxmlformats.org/presentationml/2006/ole">
              <p:oleObj spid="_x0000_s2065" name="Visio" r:id="rId11" imgW="528161" imgH="406718" progId="">
                <p:embed/>
              </p:oleObj>
            </a:graphicData>
          </a:graphic>
        </p:graphicFrame>
      </p:grpSp>
      <p:grpSp>
        <p:nvGrpSpPr>
          <p:cNvPr id="39" name="Group 38"/>
          <p:cNvGrpSpPr/>
          <p:nvPr/>
        </p:nvGrpSpPr>
        <p:grpSpPr>
          <a:xfrm>
            <a:off x="2375452" y="1997416"/>
            <a:ext cx="4045226" cy="368097"/>
            <a:chOff x="2183739" y="2187422"/>
            <a:chExt cx="4632620" cy="99600"/>
          </a:xfrm>
        </p:grpSpPr>
        <p:cxnSp>
          <p:nvCxnSpPr>
            <p:cNvPr id="40" name="Straight Connector 39"/>
            <p:cNvCxnSpPr/>
            <p:nvPr/>
          </p:nvCxnSpPr>
          <p:spPr bwMode="gray">
            <a:xfrm>
              <a:off x="2183739" y="2187422"/>
              <a:ext cx="4632620" cy="1588"/>
            </a:xfrm>
            <a:prstGeom prst="line">
              <a:avLst/>
            </a:prstGeom>
            <a:solidFill>
              <a:schemeClr val="accent1"/>
            </a:solidFill>
            <a:ln w="19050" cap="flat" cmpd="sng" algn="ctr">
              <a:solidFill>
                <a:schemeClr val="accent2"/>
              </a:solidFill>
              <a:prstDash val="solid"/>
              <a:round/>
              <a:headEnd type="oval" w="med" len="med"/>
              <a:tailEnd type="oval" w="med" len="med"/>
            </a:ln>
            <a:effectLst/>
          </p:spPr>
        </p:cxnSp>
        <p:cxnSp>
          <p:nvCxnSpPr>
            <p:cNvPr id="41" name="Straight Connector 40"/>
            <p:cNvCxnSpPr/>
            <p:nvPr/>
          </p:nvCxnSpPr>
          <p:spPr bwMode="gray">
            <a:xfrm>
              <a:off x="2183739" y="2285434"/>
              <a:ext cx="4632620" cy="1588"/>
            </a:xfrm>
            <a:prstGeom prst="line">
              <a:avLst/>
            </a:prstGeom>
            <a:solidFill>
              <a:schemeClr val="accent1"/>
            </a:solidFill>
            <a:ln w="19050" cap="flat" cmpd="sng" algn="ctr">
              <a:solidFill>
                <a:schemeClr val="accent2"/>
              </a:solidFill>
              <a:prstDash val="solid"/>
              <a:round/>
              <a:headEnd type="oval" w="med" len="med"/>
              <a:tailEnd type="oval" w="med" len="med"/>
            </a:ln>
            <a:effectLst/>
          </p:spPr>
        </p:cxnSp>
      </p:grpSp>
      <p:cxnSp>
        <p:nvCxnSpPr>
          <p:cNvPr id="23" name="Elbow Connector 22"/>
          <p:cNvCxnSpPr/>
          <p:nvPr/>
        </p:nvCxnSpPr>
        <p:spPr bwMode="gray">
          <a:xfrm>
            <a:off x="2035444" y="3042834"/>
            <a:ext cx="1353471" cy="1026462"/>
          </a:xfrm>
          <a:prstGeom prst="bentConnector3">
            <a:avLst>
              <a:gd name="adj1" fmla="val 1907"/>
            </a:avLst>
          </a:prstGeom>
          <a:solidFill>
            <a:schemeClr val="accent1"/>
          </a:solidFill>
          <a:ln w="19050" cap="flat" cmpd="sng" algn="ctr">
            <a:solidFill>
              <a:schemeClr val="tx2"/>
            </a:solidFill>
            <a:prstDash val="solid"/>
            <a:round/>
            <a:headEnd type="oval" w="med" len="med"/>
            <a:tailEnd type="oval" w="med" len="med"/>
          </a:ln>
          <a:effectLst/>
        </p:spPr>
      </p:cxnSp>
      <p:cxnSp>
        <p:nvCxnSpPr>
          <p:cNvPr id="24" name="Elbow Connector 23"/>
          <p:cNvCxnSpPr/>
          <p:nvPr/>
        </p:nvCxnSpPr>
        <p:spPr bwMode="gray">
          <a:xfrm rot="16200000" flipH="1">
            <a:off x="6847673" y="3500034"/>
            <a:ext cx="1048717" cy="82660"/>
          </a:xfrm>
          <a:prstGeom prst="bentConnector3">
            <a:avLst>
              <a:gd name="adj1" fmla="val 50000"/>
            </a:avLst>
          </a:prstGeom>
          <a:solidFill>
            <a:schemeClr val="accent1"/>
          </a:solidFill>
          <a:ln w="19050" cap="flat" cmpd="sng" algn="ctr">
            <a:solidFill>
              <a:schemeClr val="tx2"/>
            </a:solidFill>
            <a:prstDash val="solid"/>
            <a:round/>
            <a:headEnd type="oval" w="med" len="med"/>
            <a:tailEnd type="oval" w="med" len="med"/>
          </a:ln>
          <a:effectLst/>
        </p:spPr>
      </p:cxnSp>
      <p:cxnSp>
        <p:nvCxnSpPr>
          <p:cNvPr id="25" name="Elbow Connector 70"/>
          <p:cNvCxnSpPr/>
          <p:nvPr/>
        </p:nvCxnSpPr>
        <p:spPr bwMode="gray">
          <a:xfrm rot="10800000" flipV="1">
            <a:off x="2668293" y="3035084"/>
            <a:ext cx="3391545" cy="1759057"/>
          </a:xfrm>
          <a:prstGeom prst="bentConnector4">
            <a:avLst>
              <a:gd name="adj1" fmla="val 28027"/>
              <a:gd name="adj2" fmla="val 109765"/>
            </a:avLst>
          </a:prstGeom>
          <a:solidFill>
            <a:schemeClr val="accent1"/>
          </a:solidFill>
          <a:ln w="19050" cap="flat" cmpd="sng" algn="ctr">
            <a:solidFill>
              <a:srgbClr val="F95F00"/>
            </a:solidFill>
            <a:prstDash val="solid"/>
            <a:round/>
            <a:headEnd type="oval" w="med" len="med"/>
            <a:tailEnd type="oval" w="med" len="med"/>
          </a:ln>
          <a:effectLst/>
        </p:spPr>
      </p:cxnSp>
      <p:cxnSp>
        <p:nvCxnSpPr>
          <p:cNvPr id="26" name="Elbow Connector 25"/>
          <p:cNvCxnSpPr/>
          <p:nvPr/>
        </p:nvCxnSpPr>
        <p:spPr bwMode="gray">
          <a:xfrm rot="16200000" flipH="1">
            <a:off x="4121946" y="2223402"/>
            <a:ext cx="1760265" cy="3391545"/>
          </a:xfrm>
          <a:prstGeom prst="bentConnector3">
            <a:avLst>
              <a:gd name="adj1" fmla="val 42151"/>
            </a:avLst>
          </a:prstGeom>
          <a:solidFill>
            <a:schemeClr val="accent1"/>
          </a:solidFill>
          <a:ln w="19050" cap="flat" cmpd="sng" algn="ctr">
            <a:solidFill>
              <a:srgbClr val="F95F00"/>
            </a:solidFill>
            <a:prstDash val="solid"/>
            <a:round/>
            <a:headEnd type="oval" w="med" len="med"/>
            <a:tailEnd type="oval" w="med" len="med"/>
          </a:ln>
          <a:effectLst/>
        </p:spPr>
      </p:cxnSp>
      <p:cxnSp>
        <p:nvCxnSpPr>
          <p:cNvPr id="27" name="Elbow Connector 26"/>
          <p:cNvCxnSpPr/>
          <p:nvPr/>
        </p:nvCxnSpPr>
        <p:spPr bwMode="gray">
          <a:xfrm rot="16200000" flipH="1">
            <a:off x="5796369" y="3760922"/>
            <a:ext cx="1766803" cy="289302"/>
          </a:xfrm>
          <a:prstGeom prst="bentConnector3">
            <a:avLst>
              <a:gd name="adj1" fmla="val 45967"/>
            </a:avLst>
          </a:prstGeom>
          <a:solidFill>
            <a:schemeClr val="accent1"/>
          </a:solidFill>
          <a:ln w="19050" cap="flat" cmpd="sng" algn="ctr">
            <a:solidFill>
              <a:schemeClr val="tx2"/>
            </a:solidFill>
            <a:prstDash val="sysDash"/>
            <a:round/>
            <a:headEnd type="oval" w="med" len="med"/>
            <a:tailEnd type="oval" w="med" len="med"/>
          </a:ln>
          <a:effectLst/>
        </p:spPr>
      </p:cxnSp>
      <p:cxnSp>
        <p:nvCxnSpPr>
          <p:cNvPr id="38" name="Elbow Connector 37"/>
          <p:cNvCxnSpPr/>
          <p:nvPr/>
        </p:nvCxnSpPr>
        <p:spPr bwMode="gray">
          <a:xfrm rot="16200000" flipH="1">
            <a:off x="4383437" y="1157207"/>
            <a:ext cx="1038386" cy="4788977"/>
          </a:xfrm>
          <a:prstGeom prst="bentConnector3">
            <a:avLst>
              <a:gd name="adj1" fmla="val 53607"/>
            </a:avLst>
          </a:prstGeom>
          <a:solidFill>
            <a:schemeClr val="accent1"/>
          </a:solidFill>
          <a:ln w="19050" cap="flat" cmpd="sng" algn="ctr">
            <a:solidFill>
              <a:srgbClr val="F95F00"/>
            </a:solidFill>
            <a:prstDash val="sysDash"/>
            <a:round/>
            <a:headEnd type="oval" w="med" len="med"/>
            <a:tailEnd type="oval" w="med" len="med"/>
          </a:ln>
          <a:effectLst/>
        </p:spPr>
      </p:cxnSp>
      <p:cxnSp>
        <p:nvCxnSpPr>
          <p:cNvPr id="45" name="Elbow Connector 44"/>
          <p:cNvCxnSpPr/>
          <p:nvPr/>
        </p:nvCxnSpPr>
        <p:spPr bwMode="gray">
          <a:xfrm rot="5400000">
            <a:off x="4990453" y="1283776"/>
            <a:ext cx="1082298" cy="4533254"/>
          </a:xfrm>
          <a:prstGeom prst="bentConnector3">
            <a:avLst>
              <a:gd name="adj1" fmla="val 63365"/>
            </a:avLst>
          </a:prstGeom>
          <a:solidFill>
            <a:schemeClr val="accent1"/>
          </a:solidFill>
          <a:ln w="19050" cap="flat" cmpd="sng" algn="ctr">
            <a:solidFill>
              <a:srgbClr val="F95F00"/>
            </a:solidFill>
            <a:prstDash val="sysDash"/>
            <a:round/>
            <a:headEnd type="oval" w="med" len="med"/>
            <a:tailEnd type="oval" w="med" len="med"/>
          </a:ln>
          <a:effectLst/>
        </p:spPr>
      </p:cxnSp>
      <p:cxnSp>
        <p:nvCxnSpPr>
          <p:cNvPr id="46" name="Elbow Connector 45"/>
          <p:cNvCxnSpPr/>
          <p:nvPr/>
        </p:nvCxnSpPr>
        <p:spPr bwMode="gray">
          <a:xfrm rot="5400000">
            <a:off x="2390795" y="3414002"/>
            <a:ext cx="1782625" cy="998958"/>
          </a:xfrm>
          <a:prstGeom prst="bentConnector3">
            <a:avLst>
              <a:gd name="adj1" fmla="val 46669"/>
            </a:avLst>
          </a:prstGeom>
          <a:solidFill>
            <a:schemeClr val="accent1"/>
          </a:solidFill>
          <a:ln w="19050" cap="flat" cmpd="sng" algn="ctr">
            <a:solidFill>
              <a:schemeClr val="tx2"/>
            </a:solidFill>
            <a:prstDash val="sysDash"/>
            <a:round/>
            <a:headEnd type="oval" w="med" len="med"/>
            <a:tailEnd type="oval" w="med" len="med"/>
          </a:ln>
          <a:effectLst/>
        </p:spPr>
      </p:cxnSp>
    </p:spTree>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4"/>
          <p:cNvSpPr>
            <a:spLocks noGrp="1" noChangeArrowheads="1"/>
          </p:cNvSpPr>
          <p:nvPr>
            <p:ph type="title"/>
          </p:nvPr>
        </p:nvSpPr>
        <p:spPr/>
        <p:txBody>
          <a:bodyPr/>
          <a:lstStyle/>
          <a:p>
            <a:pPr eaLnBrk="1" hangingPunct="1"/>
            <a:r>
              <a:rPr lang="en-US" dirty="0" smtClean="0"/>
              <a:t>Requirements for High Availability</a:t>
            </a:r>
          </a:p>
        </p:txBody>
      </p:sp>
      <p:sp>
        <p:nvSpPr>
          <p:cNvPr id="25604" name="Rectangle 5"/>
          <p:cNvSpPr>
            <a:spLocks noGrp="1" noChangeArrowheads="1"/>
          </p:cNvSpPr>
          <p:nvPr>
            <p:ph type="body" idx="1"/>
          </p:nvPr>
        </p:nvSpPr>
        <p:spPr/>
        <p:txBody>
          <a:bodyPr/>
          <a:lstStyle/>
          <a:p>
            <a:pPr eaLnBrk="1" hangingPunct="1"/>
            <a:r>
              <a:rPr lang="en-US" dirty="0" smtClean="0"/>
              <a:t>Architecture compatibility</a:t>
            </a:r>
          </a:p>
          <a:p>
            <a:pPr eaLnBrk="1" hangingPunct="1"/>
            <a:r>
              <a:rPr lang="en-US" dirty="0" smtClean="0"/>
              <a:t>Storage capacity</a:t>
            </a:r>
          </a:p>
          <a:p>
            <a:pPr eaLnBrk="1" hangingPunct="1"/>
            <a:r>
              <a:rPr lang="en-US" dirty="0" smtClean="0"/>
              <a:t>Disk and disk shelf compatibility</a:t>
            </a:r>
          </a:p>
          <a:p>
            <a:pPr eaLnBrk="1" hangingPunct="1"/>
            <a:r>
              <a:rPr lang="en-US" dirty="0" smtClean="0"/>
              <a:t>Cluster interconnect adapters and cables installed</a:t>
            </a:r>
          </a:p>
          <a:p>
            <a:pPr eaLnBrk="1" hangingPunct="1"/>
            <a:r>
              <a:rPr lang="en-US" dirty="0" smtClean="0"/>
              <a:t>Nodes attached to the same networks</a:t>
            </a:r>
          </a:p>
          <a:p>
            <a:pPr eaLnBrk="1" hangingPunct="1"/>
            <a:r>
              <a:rPr lang="en-US" dirty="0" smtClean="0"/>
              <a:t>Same software licensed and enabled</a:t>
            </a:r>
          </a:p>
          <a:p>
            <a:pPr eaLnBrk="1" hangingPunct="1"/>
            <a:endParaRPr lang="en-US"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5"/>
          <p:cNvSpPr>
            <a:spLocks noGrp="1" noChangeArrowheads="1"/>
          </p:cNvSpPr>
          <p:nvPr>
            <p:ph type="title"/>
          </p:nvPr>
        </p:nvSpPr>
        <p:spPr/>
        <p:txBody>
          <a:bodyPr/>
          <a:lstStyle/>
          <a:p>
            <a:pPr eaLnBrk="1" hangingPunct="1"/>
            <a:r>
              <a:rPr lang="en-US" dirty="0" smtClean="0"/>
              <a:t>Partner Communication</a:t>
            </a:r>
          </a:p>
        </p:txBody>
      </p:sp>
      <p:sp>
        <p:nvSpPr>
          <p:cNvPr id="26628" name="Rectangle 6"/>
          <p:cNvSpPr>
            <a:spLocks noGrp="1" noChangeArrowheads="1"/>
          </p:cNvSpPr>
          <p:nvPr>
            <p:ph type="body" idx="1"/>
          </p:nvPr>
        </p:nvSpPr>
        <p:spPr/>
        <p:txBody>
          <a:bodyPr/>
          <a:lstStyle/>
          <a:p>
            <a:pPr eaLnBrk="1" hangingPunct="1">
              <a:spcBef>
                <a:spcPct val="0"/>
              </a:spcBef>
            </a:pPr>
            <a:r>
              <a:rPr lang="en-US" dirty="0" smtClean="0"/>
              <a:t>In a high-availability controller configuration, partners communicate through the interconnect with a heartbeat</a:t>
            </a:r>
          </a:p>
          <a:p>
            <a:pPr lvl="1" eaLnBrk="1" hangingPunct="1"/>
            <a:r>
              <a:rPr lang="en-US" dirty="0" smtClean="0"/>
              <a:t>System state is written to disk in a “Mailbox”</a:t>
            </a:r>
          </a:p>
          <a:p>
            <a:pPr lvl="1" eaLnBrk="1" hangingPunct="1"/>
            <a:r>
              <a:rPr lang="en-US" dirty="0" smtClean="0"/>
              <a:t>Data not committed to disk is written to the local and partner nonvolatile RAM (NVRAM)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11"/>
          <p:cNvSpPr>
            <a:spLocks noGrp="1" noChangeArrowheads="1"/>
          </p:cNvSpPr>
          <p:nvPr>
            <p:ph type="title"/>
          </p:nvPr>
        </p:nvSpPr>
        <p:spPr/>
        <p:txBody>
          <a:bodyPr/>
          <a:lstStyle/>
          <a:p>
            <a:pPr eaLnBrk="1" hangingPunct="1"/>
            <a:r>
              <a:rPr lang="en-US" dirty="0" smtClean="0"/>
              <a:t>High-Availability Controllers and NVRAM</a:t>
            </a:r>
          </a:p>
        </p:txBody>
      </p:sp>
      <p:sp>
        <p:nvSpPr>
          <p:cNvPr id="27652" name="Rectangle 12"/>
          <p:cNvSpPr>
            <a:spLocks noGrp="1" noChangeArrowheads="1"/>
          </p:cNvSpPr>
          <p:nvPr>
            <p:ph type="body" sz="half" idx="1"/>
          </p:nvPr>
        </p:nvSpPr>
        <p:spPr/>
        <p:txBody>
          <a:bodyPr/>
          <a:lstStyle/>
          <a:p>
            <a:pPr eaLnBrk="1" hangingPunct="1"/>
            <a:r>
              <a:rPr lang="en-US" sz="2400" dirty="0" smtClean="0"/>
              <a:t>Each node reserves half of the total NVRAM for the partner’s data</a:t>
            </a:r>
          </a:p>
          <a:p>
            <a:pPr eaLnBrk="1" hangingPunct="1"/>
            <a:r>
              <a:rPr lang="en-US" sz="2400" dirty="0" smtClean="0"/>
              <a:t>During takeover, the surviving partner performs the down system’s reads and writes using the mirror NVLOG</a:t>
            </a:r>
          </a:p>
        </p:txBody>
      </p:sp>
      <p:sp>
        <p:nvSpPr>
          <p:cNvPr id="27653" name="Rectangle 14"/>
          <p:cNvSpPr>
            <a:spLocks noChangeArrowheads="1"/>
          </p:cNvSpPr>
          <p:nvPr/>
        </p:nvSpPr>
        <p:spPr bwMode="auto">
          <a:xfrm>
            <a:off x="5302250" y="2057400"/>
            <a:ext cx="1003300" cy="1143000"/>
          </a:xfrm>
          <a:prstGeom prst="rect">
            <a:avLst/>
          </a:prstGeom>
          <a:solidFill>
            <a:srgbClr val="FFFFFF"/>
          </a:solidFill>
          <a:ln w="28575" algn="ctr">
            <a:solidFill>
              <a:schemeClr val="hlink"/>
            </a:solidFill>
            <a:miter lim="800000"/>
            <a:headEnd/>
            <a:tailEnd/>
          </a:ln>
        </p:spPr>
        <p:txBody>
          <a:bodyPr anchor="ctr"/>
          <a:lstStyle/>
          <a:p>
            <a:pPr algn="ctr">
              <a:buClr>
                <a:schemeClr val="accent2"/>
              </a:buClr>
              <a:buFont typeface="Wingdings 2" pitchFamily="18" charset="2"/>
              <a:buNone/>
            </a:pPr>
            <a:r>
              <a:rPr lang="en-US" sz="1400" dirty="0"/>
              <a:t>Storage System 1</a:t>
            </a:r>
          </a:p>
          <a:p>
            <a:pPr algn="ctr">
              <a:buClr>
                <a:schemeClr val="accent2"/>
              </a:buClr>
              <a:buFont typeface="Wingdings 2" pitchFamily="18" charset="2"/>
              <a:buNone/>
            </a:pPr>
            <a:r>
              <a:rPr lang="en-US" sz="1400" dirty="0"/>
              <a:t>NVLOG</a:t>
            </a:r>
          </a:p>
        </p:txBody>
      </p:sp>
      <p:sp>
        <p:nvSpPr>
          <p:cNvPr id="27654" name="Rectangle 15"/>
          <p:cNvSpPr>
            <a:spLocks noChangeArrowheads="1"/>
          </p:cNvSpPr>
          <p:nvPr/>
        </p:nvSpPr>
        <p:spPr bwMode="auto">
          <a:xfrm>
            <a:off x="7067550" y="2057400"/>
            <a:ext cx="1003300" cy="1143000"/>
          </a:xfrm>
          <a:prstGeom prst="rect">
            <a:avLst/>
          </a:prstGeom>
          <a:solidFill>
            <a:srgbClr val="FFFFFF"/>
          </a:solidFill>
          <a:ln w="28575" algn="ctr">
            <a:solidFill>
              <a:schemeClr val="hlink"/>
            </a:solidFill>
            <a:miter lim="800000"/>
            <a:headEnd/>
            <a:tailEnd/>
          </a:ln>
        </p:spPr>
        <p:txBody>
          <a:bodyPr anchor="ctr"/>
          <a:lstStyle/>
          <a:p>
            <a:pPr algn="ctr">
              <a:buClr>
                <a:schemeClr val="accent2"/>
              </a:buClr>
              <a:buFont typeface="Wingdings 2" pitchFamily="18" charset="2"/>
              <a:buNone/>
            </a:pPr>
            <a:r>
              <a:rPr lang="en-US" sz="1400" dirty="0"/>
              <a:t>Storage System 2</a:t>
            </a:r>
          </a:p>
          <a:p>
            <a:pPr algn="ctr">
              <a:buClr>
                <a:schemeClr val="accent2"/>
              </a:buClr>
              <a:buFont typeface="Wingdings 2" pitchFamily="18" charset="2"/>
              <a:buNone/>
            </a:pPr>
            <a:r>
              <a:rPr lang="en-US" sz="1400" dirty="0"/>
              <a:t>NVLOG</a:t>
            </a:r>
          </a:p>
        </p:txBody>
      </p:sp>
      <p:sp>
        <p:nvSpPr>
          <p:cNvPr id="27655" name="Rectangle 16"/>
          <p:cNvSpPr>
            <a:spLocks noChangeArrowheads="1"/>
          </p:cNvSpPr>
          <p:nvPr/>
        </p:nvSpPr>
        <p:spPr bwMode="auto">
          <a:xfrm>
            <a:off x="5302250" y="3784600"/>
            <a:ext cx="1003300" cy="1143000"/>
          </a:xfrm>
          <a:prstGeom prst="rect">
            <a:avLst/>
          </a:prstGeom>
          <a:solidFill>
            <a:srgbClr val="FFFFFF"/>
          </a:solidFill>
          <a:ln w="28575" algn="ctr">
            <a:solidFill>
              <a:schemeClr val="hlink"/>
            </a:solidFill>
            <a:miter lim="800000"/>
            <a:headEnd/>
            <a:tailEnd/>
          </a:ln>
        </p:spPr>
        <p:txBody>
          <a:bodyPr anchor="ctr"/>
          <a:lstStyle/>
          <a:p>
            <a:pPr algn="ctr">
              <a:buClr>
                <a:schemeClr val="accent2"/>
              </a:buClr>
              <a:buFont typeface="Wingdings 2" pitchFamily="18" charset="2"/>
              <a:buNone/>
            </a:pPr>
            <a:r>
              <a:rPr lang="en-US" sz="1400" dirty="0"/>
              <a:t>Storage System 2</a:t>
            </a:r>
          </a:p>
          <a:p>
            <a:pPr algn="ctr">
              <a:buClr>
                <a:schemeClr val="accent2"/>
              </a:buClr>
              <a:buFont typeface="Wingdings 2" pitchFamily="18" charset="2"/>
              <a:buNone/>
            </a:pPr>
            <a:r>
              <a:rPr lang="en-US" sz="1400" dirty="0"/>
              <a:t>NVLOG</a:t>
            </a:r>
            <a:br>
              <a:rPr lang="en-US" sz="1400" dirty="0"/>
            </a:br>
            <a:r>
              <a:rPr lang="en-US" sz="1400" dirty="0"/>
              <a:t>(mirror)</a:t>
            </a:r>
          </a:p>
        </p:txBody>
      </p:sp>
      <p:sp>
        <p:nvSpPr>
          <p:cNvPr id="27656" name="Rectangle 17"/>
          <p:cNvSpPr>
            <a:spLocks noChangeArrowheads="1"/>
          </p:cNvSpPr>
          <p:nvPr/>
        </p:nvSpPr>
        <p:spPr bwMode="auto">
          <a:xfrm>
            <a:off x="7067550" y="3784600"/>
            <a:ext cx="1003300" cy="1143000"/>
          </a:xfrm>
          <a:prstGeom prst="rect">
            <a:avLst/>
          </a:prstGeom>
          <a:solidFill>
            <a:srgbClr val="FFFFFF"/>
          </a:solidFill>
          <a:ln w="28575" algn="ctr">
            <a:solidFill>
              <a:schemeClr val="hlink"/>
            </a:solidFill>
            <a:miter lim="800000"/>
            <a:headEnd/>
            <a:tailEnd/>
          </a:ln>
        </p:spPr>
        <p:txBody>
          <a:bodyPr anchor="ctr"/>
          <a:lstStyle/>
          <a:p>
            <a:pPr algn="ctr">
              <a:buClr>
                <a:schemeClr val="accent2"/>
              </a:buClr>
              <a:buFont typeface="Wingdings 2" pitchFamily="18" charset="2"/>
              <a:buNone/>
            </a:pPr>
            <a:r>
              <a:rPr lang="en-US" sz="1400" dirty="0"/>
              <a:t>Storage System 1</a:t>
            </a:r>
          </a:p>
          <a:p>
            <a:pPr algn="ctr">
              <a:buClr>
                <a:schemeClr val="accent2"/>
              </a:buClr>
              <a:buFont typeface="Wingdings 2" pitchFamily="18" charset="2"/>
              <a:buNone/>
            </a:pPr>
            <a:r>
              <a:rPr lang="en-US" sz="1400" dirty="0"/>
              <a:t>NVLOG</a:t>
            </a:r>
            <a:br>
              <a:rPr lang="en-US" sz="1400" dirty="0"/>
            </a:br>
            <a:r>
              <a:rPr lang="en-US" sz="1400" dirty="0"/>
              <a:t>(mirror)</a:t>
            </a:r>
          </a:p>
        </p:txBody>
      </p:sp>
      <p:sp>
        <p:nvSpPr>
          <p:cNvPr id="27657" name="Rectangle 19"/>
          <p:cNvSpPr>
            <a:spLocks noChangeArrowheads="1"/>
          </p:cNvSpPr>
          <p:nvPr/>
        </p:nvSpPr>
        <p:spPr bwMode="auto">
          <a:xfrm>
            <a:off x="5006975" y="1701800"/>
            <a:ext cx="1593850" cy="304800"/>
          </a:xfrm>
          <a:prstGeom prst="rect">
            <a:avLst/>
          </a:prstGeom>
          <a:noFill/>
          <a:ln w="19050" algn="ctr">
            <a:noFill/>
            <a:miter lim="800000"/>
            <a:headEnd/>
            <a:tailEnd/>
          </a:ln>
        </p:spPr>
        <p:txBody>
          <a:bodyPr wrap="none">
            <a:spAutoFit/>
          </a:bodyPr>
          <a:lstStyle/>
          <a:p>
            <a:pPr algn="ctr">
              <a:buClr>
                <a:schemeClr val="accent2"/>
              </a:buClr>
              <a:buFont typeface="Wingdings 2" pitchFamily="18" charset="2"/>
              <a:buNone/>
            </a:pPr>
            <a:r>
              <a:rPr lang="en-US" sz="1400" dirty="0"/>
              <a:t>Storage System 1</a:t>
            </a:r>
          </a:p>
        </p:txBody>
      </p:sp>
      <p:sp>
        <p:nvSpPr>
          <p:cNvPr id="27658" name="Rectangle 20"/>
          <p:cNvSpPr>
            <a:spLocks noChangeArrowheads="1"/>
          </p:cNvSpPr>
          <p:nvPr/>
        </p:nvSpPr>
        <p:spPr bwMode="auto">
          <a:xfrm>
            <a:off x="6772275" y="1701800"/>
            <a:ext cx="1593850" cy="304800"/>
          </a:xfrm>
          <a:prstGeom prst="rect">
            <a:avLst/>
          </a:prstGeom>
          <a:noFill/>
          <a:ln w="19050" algn="ctr">
            <a:noFill/>
            <a:miter lim="800000"/>
            <a:headEnd/>
            <a:tailEnd/>
          </a:ln>
        </p:spPr>
        <p:txBody>
          <a:bodyPr wrap="none">
            <a:spAutoFit/>
          </a:bodyPr>
          <a:lstStyle/>
          <a:p>
            <a:pPr algn="ctr">
              <a:buClr>
                <a:schemeClr val="accent2"/>
              </a:buClr>
              <a:buFont typeface="Wingdings 2" pitchFamily="18" charset="2"/>
              <a:buNone/>
            </a:pPr>
            <a:r>
              <a:rPr lang="en-US" sz="1400" dirty="0"/>
              <a:t>Storage System 2</a:t>
            </a:r>
          </a:p>
        </p:txBody>
      </p:sp>
      <p:sp>
        <p:nvSpPr>
          <p:cNvPr id="27659" name="Rectangle 21"/>
          <p:cNvSpPr>
            <a:spLocks noChangeArrowheads="1"/>
          </p:cNvSpPr>
          <p:nvPr/>
        </p:nvSpPr>
        <p:spPr bwMode="auto">
          <a:xfrm>
            <a:off x="5256213" y="1176338"/>
            <a:ext cx="2846387" cy="336550"/>
          </a:xfrm>
          <a:prstGeom prst="rect">
            <a:avLst/>
          </a:prstGeom>
          <a:noFill/>
          <a:ln w="19050" algn="ctr">
            <a:noFill/>
            <a:miter lim="800000"/>
            <a:headEnd/>
            <a:tailEnd/>
          </a:ln>
        </p:spPr>
        <p:txBody>
          <a:bodyPr wrap="none">
            <a:spAutoFit/>
          </a:bodyPr>
          <a:lstStyle/>
          <a:p>
            <a:pPr algn="ctr">
              <a:buClr>
                <a:schemeClr val="accent2"/>
              </a:buClr>
              <a:buFont typeface="Wingdings 2" pitchFamily="18" charset="2"/>
              <a:buNone/>
            </a:pPr>
            <a:r>
              <a:rPr lang="en-US" sz="1600" dirty="0"/>
              <a:t>NVRAM During Normal Mode</a:t>
            </a:r>
          </a:p>
        </p:txBody>
      </p:sp>
      <p:cxnSp>
        <p:nvCxnSpPr>
          <p:cNvPr id="27660" name="AutoShape 22"/>
          <p:cNvCxnSpPr>
            <a:cxnSpLocks noChangeShapeType="1"/>
            <a:stCxn id="27653" idx="3"/>
            <a:endCxn id="27656" idx="1"/>
          </p:cNvCxnSpPr>
          <p:nvPr/>
        </p:nvCxnSpPr>
        <p:spPr bwMode="auto">
          <a:xfrm>
            <a:off x="6319838" y="2628900"/>
            <a:ext cx="733425" cy="1727200"/>
          </a:xfrm>
          <a:prstGeom prst="straightConnector1">
            <a:avLst/>
          </a:prstGeom>
          <a:noFill/>
          <a:ln w="28575">
            <a:solidFill>
              <a:schemeClr val="bg2"/>
            </a:solidFill>
            <a:round/>
            <a:headEnd/>
            <a:tailEnd type="triangle" w="med" len="med"/>
          </a:ln>
        </p:spPr>
      </p:cxnSp>
      <p:cxnSp>
        <p:nvCxnSpPr>
          <p:cNvPr id="27661" name="AutoShape 23"/>
          <p:cNvCxnSpPr>
            <a:cxnSpLocks noChangeShapeType="1"/>
            <a:stCxn id="27654" idx="1"/>
            <a:endCxn id="27655" idx="3"/>
          </p:cNvCxnSpPr>
          <p:nvPr/>
        </p:nvCxnSpPr>
        <p:spPr bwMode="auto">
          <a:xfrm flipH="1">
            <a:off x="6319838" y="2628900"/>
            <a:ext cx="733425" cy="1727200"/>
          </a:xfrm>
          <a:prstGeom prst="straightConnector1">
            <a:avLst/>
          </a:prstGeom>
          <a:noFill/>
          <a:ln w="28575">
            <a:solidFill>
              <a:schemeClr val="bg2"/>
            </a:solidFill>
            <a:round/>
            <a:headEnd/>
            <a:tailEnd type="triangle" w="med" len="med"/>
          </a:ln>
        </p:spPr>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Title 4"/>
          <p:cNvSpPr>
            <a:spLocks noGrp="1"/>
          </p:cNvSpPr>
          <p:nvPr>
            <p:ph type="title"/>
          </p:nvPr>
        </p:nvSpPr>
        <p:spPr/>
        <p:txBody>
          <a:bodyPr/>
          <a:lstStyle/>
          <a:p>
            <a:pPr eaLnBrk="1" hangingPunct="1"/>
            <a:r>
              <a:rPr lang="en-US" dirty="0" smtClean="0"/>
              <a:t>Configuring High Availability</a:t>
            </a:r>
          </a:p>
        </p:txBody>
      </p:sp>
      <p:sp>
        <p:nvSpPr>
          <p:cNvPr id="28676" name="Content Placeholder 5"/>
          <p:cNvSpPr>
            <a:spLocks noGrp="1"/>
          </p:cNvSpPr>
          <p:nvPr>
            <p:ph idx="1"/>
          </p:nvPr>
        </p:nvSpPr>
        <p:spPr/>
        <p:txBody>
          <a:bodyPr/>
          <a:lstStyle/>
          <a:p>
            <a:pPr eaLnBrk="1" hangingPunct="1"/>
            <a:r>
              <a:rPr lang="en-US" dirty="0" smtClean="0"/>
              <a:t>License the high-availability service called cf:</a:t>
            </a:r>
          </a:p>
          <a:p>
            <a:pPr eaLnBrk="1" hangingPunct="1">
              <a:buFont typeface="Wingdings 2" pitchFamily="18" charset="2"/>
              <a:buNone/>
            </a:pPr>
            <a:r>
              <a:rPr lang="en-US" sz="2400" dirty="0" smtClean="0">
                <a:latin typeface="Courier New" pitchFamily="49" charset="0"/>
              </a:rPr>
              <a:t>system and system2&gt; license add xxxxxx</a:t>
            </a:r>
            <a:endParaRPr lang="en-US" dirty="0" smtClean="0"/>
          </a:p>
          <a:p>
            <a:pPr eaLnBrk="1" hangingPunct="1"/>
            <a:r>
              <a:rPr lang="en-US" dirty="0" smtClean="0"/>
              <a:t>Reboot:</a:t>
            </a:r>
          </a:p>
          <a:p>
            <a:pPr eaLnBrk="1" hangingPunct="1">
              <a:buFont typeface="Wingdings 2" pitchFamily="18" charset="2"/>
              <a:buNone/>
            </a:pPr>
            <a:r>
              <a:rPr lang="en-US" sz="2400" dirty="0" smtClean="0">
                <a:latin typeface="Courier New" pitchFamily="49" charset="0"/>
              </a:rPr>
              <a:t>system and system2&gt; </a:t>
            </a:r>
            <a:r>
              <a:rPr lang="en-US" sz="2400" b="1" dirty="0" smtClean="0">
                <a:latin typeface="Courier New" pitchFamily="49" charset="0"/>
              </a:rPr>
              <a:t>reboot</a:t>
            </a:r>
            <a:endParaRPr lang="en-US" b="1" dirty="0" smtClean="0"/>
          </a:p>
          <a:p>
            <a:pPr eaLnBrk="1" hangingPunct="1"/>
            <a:r>
              <a:rPr lang="en-US" dirty="0" smtClean="0"/>
              <a:t>Enable the service on one of the two systems:</a:t>
            </a:r>
          </a:p>
          <a:p>
            <a:pPr eaLnBrk="1" hangingPunct="1">
              <a:buFont typeface="Wingdings 2" pitchFamily="18" charset="2"/>
              <a:buNone/>
            </a:pPr>
            <a:r>
              <a:rPr lang="en-US" sz="2400" dirty="0" smtClean="0">
                <a:latin typeface="Courier New" pitchFamily="49" charset="0"/>
              </a:rPr>
              <a:t>system or system2&gt; </a:t>
            </a:r>
            <a:r>
              <a:rPr lang="en-US" sz="2400" b="1" dirty="0" smtClean="0">
                <a:latin typeface="Courier New" pitchFamily="49" charset="0"/>
              </a:rPr>
              <a:t>cf enable</a:t>
            </a:r>
            <a:endParaRPr lang="en-US" b="1" dirty="0" smtClean="0"/>
          </a:p>
          <a:p>
            <a:pPr eaLnBrk="1" hangingPunct="1"/>
            <a:r>
              <a:rPr lang="en-US" dirty="0" smtClean="0"/>
              <a:t>Check the status:</a:t>
            </a:r>
          </a:p>
          <a:p>
            <a:pPr marL="298450" lvl="2" indent="-298450" eaLnBrk="1" hangingPunct="1">
              <a:buClr>
                <a:schemeClr val="accent2"/>
              </a:buClr>
              <a:buFont typeface="Wingdings 2" pitchFamily="18" charset="2"/>
              <a:buNone/>
            </a:pPr>
            <a:r>
              <a:rPr lang="en-US" dirty="0" smtClean="0">
                <a:latin typeface="Courier New" pitchFamily="49" charset="0"/>
              </a:rPr>
              <a:t>system or system2&gt; </a:t>
            </a:r>
            <a:r>
              <a:rPr lang="en-US" b="1" dirty="0" smtClean="0">
                <a:latin typeface="Courier New" pitchFamily="49" charset="0"/>
              </a:rPr>
              <a:t>cf status</a:t>
            </a:r>
            <a:endParaRPr lang="en-US" b="1" dirty="0" smtClean="0"/>
          </a:p>
          <a:p>
            <a:pPr eaLnBrk="1" hangingPunct="1"/>
            <a:r>
              <a:rPr lang="en-US" dirty="0" smtClean="0"/>
              <a:t>To check the partner:</a:t>
            </a:r>
          </a:p>
          <a:p>
            <a:pPr eaLnBrk="1" hangingPunct="1">
              <a:buFont typeface="Wingdings 2" pitchFamily="18" charset="2"/>
              <a:buNone/>
            </a:pPr>
            <a:r>
              <a:rPr lang="en-US" sz="2400" dirty="0" smtClean="0">
                <a:latin typeface="Courier New" pitchFamily="49" charset="0"/>
              </a:rPr>
              <a:t>system or system2&gt; </a:t>
            </a:r>
            <a:r>
              <a:rPr lang="en-US" sz="2400" b="1" dirty="0" smtClean="0">
                <a:latin typeface="Courier New" pitchFamily="49" charset="0"/>
              </a:rPr>
              <a:t>cf partner</a:t>
            </a:r>
            <a:endParaRPr lang="en-US" b="1" dirty="0" smtClean="0"/>
          </a:p>
        </p:txBody>
      </p:sp>
    </p:spTree>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Grp="1" noChangeArrowheads="1"/>
          </p:cNvSpPr>
          <p:nvPr>
            <p:ph type="title"/>
          </p:nvPr>
        </p:nvSpPr>
        <p:spPr/>
        <p:txBody>
          <a:bodyPr/>
          <a:lstStyle/>
          <a:p>
            <a:pPr eaLnBrk="1" hangingPunct="1"/>
            <a:r>
              <a:rPr lang="en-US" dirty="0" smtClean="0"/>
              <a:t>Setting Matching Node Options</a:t>
            </a:r>
          </a:p>
        </p:txBody>
      </p:sp>
      <p:sp>
        <p:nvSpPr>
          <p:cNvPr id="155653" name="Rectangle 5"/>
          <p:cNvSpPr>
            <a:spLocks noGrp="1" noChangeArrowheads="1"/>
          </p:cNvSpPr>
          <p:nvPr>
            <p:ph type="body" idx="1"/>
          </p:nvPr>
        </p:nvSpPr>
        <p:spPr/>
        <p:txBody>
          <a:bodyPr/>
          <a:lstStyle/>
          <a:p>
            <a:pPr marL="514350" indent="-514350" eaLnBrk="1" hangingPunct="1">
              <a:buFont typeface="+mj-lt"/>
              <a:buAutoNum type="arabicPeriod"/>
              <a:defRPr/>
            </a:pPr>
            <a:r>
              <a:rPr lang="en-US" sz="2400" dirty="0" smtClean="0"/>
              <a:t>Analyze the values of the options for each nodes.</a:t>
            </a:r>
          </a:p>
          <a:p>
            <a:pPr marL="514350" indent="-514350" eaLnBrk="1" hangingPunct="1">
              <a:buFont typeface="+mj-lt"/>
              <a:buAutoNum type="arabicPeriod"/>
              <a:defRPr/>
            </a:pPr>
            <a:r>
              <a:rPr lang="en-US" sz="2400" dirty="0" smtClean="0"/>
              <a:t>Verify that the options settings are the same.</a:t>
            </a:r>
          </a:p>
          <a:p>
            <a:pPr marL="514350" indent="-514350" eaLnBrk="1" hangingPunct="1">
              <a:buFont typeface="+mj-lt"/>
              <a:buAutoNum type="arabicPeriod"/>
              <a:defRPr/>
            </a:pPr>
            <a:r>
              <a:rPr lang="en-US" sz="2400" dirty="0" smtClean="0"/>
              <a:t>Correct any mismatched options.</a:t>
            </a:r>
          </a:p>
          <a:p>
            <a:pPr marL="514350" indent="-514350" eaLnBrk="1" hangingPunct="1">
              <a:buNone/>
              <a:defRPr/>
            </a:pPr>
            <a:endParaRPr lang="en-US" sz="2400" dirty="0" smtClean="0"/>
          </a:p>
          <a:p>
            <a:pPr eaLnBrk="1" hangingPunct="1">
              <a:defRPr/>
            </a:pPr>
            <a:r>
              <a:rPr lang="en-US" sz="2400" dirty="0" smtClean="0"/>
              <a:t>The following table lists parameters that must be the</a:t>
            </a:r>
            <a:r>
              <a:rPr lang="en-US" dirty="0" smtClean="0"/>
              <a:t/>
            </a:r>
            <a:br>
              <a:rPr lang="en-US" dirty="0" smtClean="0"/>
            </a:br>
            <a:r>
              <a:rPr lang="en-US" sz="2400" dirty="0" smtClean="0"/>
              <a:t>same for both nodes:  </a:t>
            </a:r>
            <a:endParaRPr lang="en-US" dirty="0" smtClean="0"/>
          </a:p>
          <a:p>
            <a:pPr eaLnBrk="1" hangingPunct="1">
              <a:defRPr/>
            </a:pPr>
            <a:endParaRPr lang="en-US" dirty="0"/>
          </a:p>
        </p:txBody>
      </p:sp>
      <p:graphicFrame>
        <p:nvGraphicFramePr>
          <p:cNvPr id="60483" name="Group 67"/>
          <p:cNvGraphicFramePr>
            <a:graphicFrameLocks noGrp="1"/>
          </p:cNvGraphicFramePr>
          <p:nvPr/>
        </p:nvGraphicFramePr>
        <p:xfrm>
          <a:off x="1189038" y="3756025"/>
          <a:ext cx="7788275" cy="2730500"/>
        </p:xfrm>
        <a:graphic>
          <a:graphicData uri="http://schemas.openxmlformats.org/drawingml/2006/table">
            <a:tbl>
              <a:tblPr/>
              <a:tblGrid>
                <a:gridCol w="3894137"/>
                <a:gridCol w="3894138"/>
              </a:tblGrid>
              <a:tr h="444500">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400" b="0" i="0" u="none" strike="noStrike" cap="none" normalizeH="0" baseline="0" dirty="0" smtClean="0">
                          <a:ln>
                            <a:noFill/>
                          </a:ln>
                          <a:solidFill>
                            <a:schemeClr val="bg1"/>
                          </a:solidFill>
                          <a:effectLst/>
                          <a:latin typeface="Arial" charset="0"/>
                        </a:rPr>
                        <a:t>Parameter</a:t>
                      </a:r>
                    </a:p>
                  </a:txBody>
                  <a:tcPr horzOverflow="overflow">
                    <a:lnL cap="flat">
                      <a:noFill/>
                    </a:lnL>
                    <a:lnR w="28575" cap="flat" cmpd="sng" algn="ctr">
                      <a:solidFill>
                        <a:srgbClr val="A5A5A5"/>
                      </a:solidFill>
                      <a:prstDash val="solid"/>
                      <a:round/>
                      <a:headEnd type="none" w="med" len="med"/>
                      <a:tailEnd type="none" w="med" len="med"/>
                    </a:lnR>
                    <a:lnT cap="flat">
                      <a:noFill/>
                    </a:lnT>
                    <a:lnB w="28575" cap="flat" cmpd="sng" algn="ctr">
                      <a:solidFill>
                        <a:srgbClr val="A5A5A5"/>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400" b="0" i="0" u="none" strike="noStrike" cap="none" normalizeH="0" baseline="0" dirty="0" smtClean="0">
                          <a:ln>
                            <a:noFill/>
                          </a:ln>
                          <a:solidFill>
                            <a:schemeClr val="bg1"/>
                          </a:solidFill>
                          <a:effectLst/>
                          <a:latin typeface="Arial" charset="0"/>
                        </a:rPr>
                        <a:t>Setting for</a:t>
                      </a:r>
                    </a:p>
                  </a:txBody>
                  <a:tcPr horzOverflow="overflow">
                    <a:lnL w="28575" cap="flat" cmpd="sng" algn="ctr">
                      <a:solidFill>
                        <a:srgbClr val="A5A5A5"/>
                      </a:solidFill>
                      <a:prstDash val="solid"/>
                      <a:round/>
                      <a:headEnd type="none" w="med" len="med"/>
                      <a:tailEnd type="none" w="med" len="med"/>
                    </a:lnL>
                    <a:lnR cap="flat">
                      <a:noFill/>
                    </a:lnR>
                    <a:lnT cap="flat">
                      <a:noFill/>
                    </a:lnT>
                    <a:lnB w="28575" cap="flat" cmpd="sng" algn="ctr">
                      <a:solidFill>
                        <a:srgbClr val="A5A5A5"/>
                      </a:solidFill>
                      <a:prstDash val="solid"/>
                      <a:round/>
                      <a:headEnd type="none" w="med" len="med"/>
                      <a:tailEnd type="none" w="med" len="med"/>
                    </a:lnB>
                    <a:lnTlToBr>
                      <a:noFill/>
                    </a:lnTlToBr>
                    <a:lnBlToTr>
                      <a:noFill/>
                    </a:lnBlToTr>
                    <a:solidFill>
                      <a:schemeClr val="bg2"/>
                    </a:solidFill>
                  </a:tcPr>
                </a:tc>
              </a:tr>
              <a:tr h="444500">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tx1"/>
                          </a:solidFill>
                          <a:effectLst/>
                          <a:latin typeface="Arial" charset="0"/>
                        </a:rPr>
                        <a:t>Date</a:t>
                      </a:r>
                    </a:p>
                  </a:txBody>
                  <a:tcPr horzOverflow="overflow">
                    <a:lnL cap="flat">
                      <a:noFill/>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tx1"/>
                          </a:solidFill>
                          <a:effectLst/>
                          <a:latin typeface="Arial" charset="0"/>
                        </a:rPr>
                        <a:t>date, rdate</a:t>
                      </a:r>
                    </a:p>
                  </a:txBody>
                  <a:tcPr horzOverflow="overflow">
                    <a:lnL w="28575" cap="flat" cmpd="sng" algn="ctr">
                      <a:solidFill>
                        <a:srgbClr val="A5A5A5"/>
                      </a:solidFill>
                      <a:prstDash val="solid"/>
                      <a:round/>
                      <a:headEnd type="none" w="med" len="med"/>
                      <a:tailEnd type="none" w="med" len="med"/>
                    </a:lnL>
                    <a:lnR cap="flat">
                      <a:noFill/>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noFill/>
                  </a:tcPr>
                </a:tc>
              </a:tr>
              <a:tr h="444500">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tx1"/>
                          </a:solidFill>
                          <a:effectLst/>
                          <a:latin typeface="Arial" charset="0"/>
                        </a:rPr>
                        <a:t>NDMP </a:t>
                      </a:r>
                    </a:p>
                  </a:txBody>
                  <a:tcPr horzOverflow="overflow">
                    <a:lnL cap="flat">
                      <a:noFill/>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tx1"/>
                          </a:solidFill>
                          <a:effectLst/>
                          <a:latin typeface="Arial" charset="0"/>
                        </a:rPr>
                        <a:t>NDMP (on or off)</a:t>
                      </a:r>
                    </a:p>
                  </a:txBody>
                  <a:tcPr horzOverflow="overflow">
                    <a:lnL w="28575" cap="flat" cmpd="sng" algn="ctr">
                      <a:solidFill>
                        <a:srgbClr val="A5A5A5"/>
                      </a:solidFill>
                      <a:prstDash val="solid"/>
                      <a:round/>
                      <a:headEnd type="none" w="med" len="med"/>
                      <a:tailEnd type="none" w="med" len="med"/>
                    </a:lnL>
                    <a:lnR cap="flat">
                      <a:noFill/>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noFill/>
                  </a:tcPr>
                </a:tc>
              </a:tr>
              <a:tr h="495300">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tx1"/>
                          </a:solidFill>
                          <a:effectLst/>
                          <a:latin typeface="Arial" charset="0"/>
                        </a:rPr>
                        <a:t>Published route table</a:t>
                      </a:r>
                    </a:p>
                  </a:txBody>
                  <a:tcPr horzOverflow="overflow">
                    <a:lnL cap="flat">
                      <a:noFill/>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tx1"/>
                          </a:solidFill>
                          <a:effectLst/>
                          <a:latin typeface="Arial" charset="0"/>
                        </a:rPr>
                        <a:t>route</a:t>
                      </a:r>
                    </a:p>
                  </a:txBody>
                  <a:tcPr horzOverflow="overflow">
                    <a:lnL w="28575" cap="flat" cmpd="sng" algn="ctr">
                      <a:solidFill>
                        <a:srgbClr val="A5A5A5"/>
                      </a:solidFill>
                      <a:prstDash val="solid"/>
                      <a:round/>
                      <a:headEnd type="none" w="med" len="med"/>
                      <a:tailEnd type="none" w="med" len="med"/>
                    </a:lnL>
                    <a:lnR cap="flat">
                      <a:noFill/>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noFill/>
                  </a:tcPr>
                </a:tc>
              </a:tr>
              <a:tr h="444500">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tx1"/>
                          </a:solidFill>
                          <a:effectLst/>
                          <a:latin typeface="Arial" charset="0"/>
                        </a:rPr>
                        <a:t>Route</a:t>
                      </a:r>
                    </a:p>
                  </a:txBody>
                  <a:tcPr horzOverflow="overflow">
                    <a:lnL cap="flat">
                      <a:noFill/>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tx1"/>
                          </a:solidFill>
                          <a:effectLst/>
                          <a:latin typeface="Arial" charset="0"/>
                        </a:rPr>
                        <a:t>routed (on or off)</a:t>
                      </a:r>
                    </a:p>
                  </a:txBody>
                  <a:tcPr horzOverflow="overflow">
                    <a:lnL w="28575" cap="flat" cmpd="sng" algn="ctr">
                      <a:solidFill>
                        <a:srgbClr val="A5A5A5"/>
                      </a:solidFill>
                      <a:prstDash val="solid"/>
                      <a:round/>
                      <a:headEnd type="none" w="med" len="med"/>
                      <a:tailEnd type="none" w="med" len="med"/>
                    </a:lnL>
                    <a:lnR cap="flat">
                      <a:noFill/>
                    </a:lnR>
                    <a:lnT w="28575" cap="flat" cmpd="sng" algn="ctr">
                      <a:solidFill>
                        <a:srgbClr val="A5A5A5"/>
                      </a:solidFill>
                      <a:prstDash val="solid"/>
                      <a:round/>
                      <a:headEnd type="none" w="med" len="med"/>
                      <a:tailEnd type="none" w="med" len="med"/>
                    </a:lnT>
                    <a:lnB w="28575" cap="flat" cmpd="sng" algn="ctr">
                      <a:solidFill>
                        <a:srgbClr val="A5A5A5"/>
                      </a:solidFill>
                      <a:prstDash val="solid"/>
                      <a:round/>
                      <a:headEnd type="none" w="med" len="med"/>
                      <a:tailEnd type="none" w="med" len="med"/>
                    </a:lnB>
                    <a:lnTlToBr>
                      <a:noFill/>
                    </a:lnTlToBr>
                    <a:lnBlToTr>
                      <a:noFill/>
                    </a:lnBlToTr>
                    <a:noFill/>
                  </a:tcPr>
                </a:tc>
              </a:tr>
              <a:tr h="444500">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tx1"/>
                          </a:solidFill>
                          <a:effectLst/>
                          <a:latin typeface="Arial" charset="0"/>
                        </a:rPr>
                        <a:t>Time zone</a:t>
                      </a:r>
                    </a:p>
                  </a:txBody>
                  <a:tcPr horzOverflow="overflow">
                    <a:lnL cap="flat">
                      <a:noFill/>
                    </a:lnL>
                    <a:lnR w="28575" cap="flat" cmpd="sng" algn="ctr">
                      <a:solidFill>
                        <a:srgbClr val="A5A5A5"/>
                      </a:solidFill>
                      <a:prstDash val="solid"/>
                      <a:round/>
                      <a:headEnd type="none" w="med" len="med"/>
                      <a:tailEnd type="none" w="med" len="med"/>
                    </a:lnR>
                    <a:lnT w="28575" cap="flat" cmpd="sng" algn="ctr">
                      <a:solidFill>
                        <a:srgbClr val="A5A5A5"/>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tx1"/>
                          </a:solidFill>
                          <a:effectLst/>
                          <a:latin typeface="Arial" charset="0"/>
                        </a:rPr>
                        <a:t>timezone</a:t>
                      </a:r>
                    </a:p>
                  </a:txBody>
                  <a:tcPr horzOverflow="overflow">
                    <a:lnL w="28575" cap="flat" cmpd="sng" algn="ctr">
                      <a:solidFill>
                        <a:srgbClr val="A5A5A5"/>
                      </a:solidFill>
                      <a:prstDash val="solid"/>
                      <a:round/>
                      <a:headEnd type="none" w="med" len="med"/>
                      <a:tailEnd type="none" w="med" len="med"/>
                    </a:lnL>
                    <a:lnR cap="flat">
                      <a:noFill/>
                    </a:lnR>
                    <a:lnT w="28575" cap="flat" cmpd="sng" algn="ctr">
                      <a:solidFill>
                        <a:srgbClr val="A5A5A5"/>
                      </a:solidFill>
                      <a:prstDash val="solid"/>
                      <a:round/>
                      <a:headEnd type="none" w="med" len="med"/>
                      <a:tailEnd type="none" w="med" len="med"/>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Normal Operation</a:t>
            </a:r>
            <a:endParaRPr lang="en-US" dirty="0"/>
          </a:p>
        </p:txBody>
      </p:sp>
      <p:sp>
        <p:nvSpPr>
          <p:cNvPr id="3" name="Content Placeholder 2"/>
          <p:cNvSpPr>
            <a:spLocks noGrp="1"/>
          </p:cNvSpPr>
          <p:nvPr>
            <p:ph idx="1"/>
          </p:nvPr>
        </p:nvSpPr>
        <p:spPr>
          <a:xfrm>
            <a:off x="990600" y="1123950"/>
            <a:ext cx="7924800" cy="5353050"/>
          </a:xfrm>
        </p:spPr>
        <p: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endParaRPr lang="en-US" dirty="0" smtClean="0"/>
          </a:p>
          <a:p>
            <a:pPr>
              <a:buNone/>
            </a:pPr>
            <a:endParaRPr lang="en-US" dirty="0" smtClean="0"/>
          </a:p>
          <a:p>
            <a:r>
              <a:rPr lang="en-US" sz="2000" dirty="0" smtClean="0"/>
              <a:t>Each storage controller handles its own storage requests</a:t>
            </a:r>
            <a:endParaRPr lang="en-US" dirty="0"/>
          </a:p>
        </p:txBody>
      </p:sp>
      <p:grpSp>
        <p:nvGrpSpPr>
          <p:cNvPr id="48" name="Group 47"/>
          <p:cNvGrpSpPr/>
          <p:nvPr/>
        </p:nvGrpSpPr>
        <p:grpSpPr>
          <a:xfrm>
            <a:off x="1106059" y="1185863"/>
            <a:ext cx="7853791" cy="4144962"/>
            <a:chOff x="1106059" y="1185863"/>
            <a:chExt cx="7853791" cy="4144962"/>
          </a:xfrm>
        </p:grpSpPr>
        <p:graphicFrame>
          <p:nvGraphicFramePr>
            <p:cNvPr id="29" name="Object 2"/>
            <p:cNvGraphicFramePr>
              <a:graphicFrameLocks noChangeAspect="1"/>
            </p:cNvGraphicFramePr>
            <p:nvPr/>
          </p:nvGraphicFramePr>
          <p:xfrm>
            <a:off x="1106059" y="1197423"/>
            <a:ext cx="3827463" cy="2714625"/>
          </p:xfrm>
          <a:graphic>
            <a:graphicData uri="http://schemas.openxmlformats.org/presentationml/2006/ole">
              <p:oleObj spid="_x0000_s3082" name="Visio" r:id="rId4" imgW="1765935" imgH="1141095" progId="">
                <p:embed/>
              </p:oleObj>
            </a:graphicData>
          </a:graphic>
        </p:graphicFrame>
        <p:graphicFrame>
          <p:nvGraphicFramePr>
            <p:cNvPr id="30" name="Object 3"/>
            <p:cNvGraphicFramePr>
              <a:graphicFrameLocks noChangeAspect="1"/>
            </p:cNvGraphicFramePr>
            <p:nvPr/>
          </p:nvGraphicFramePr>
          <p:xfrm>
            <a:off x="5127625" y="1185863"/>
            <a:ext cx="3827463" cy="2714625"/>
          </p:xfrm>
          <a:graphic>
            <a:graphicData uri="http://schemas.openxmlformats.org/presentationml/2006/ole">
              <p:oleObj spid="_x0000_s3083" name="Visio" r:id="rId5" imgW="1765935" imgH="1141095" progId="">
                <p:embed/>
              </p:oleObj>
            </a:graphicData>
          </a:graphic>
        </p:graphicFrame>
        <p:grpSp>
          <p:nvGrpSpPr>
            <p:cNvPr id="31" name="Group 8"/>
            <p:cNvGrpSpPr>
              <a:grpSpLocks/>
            </p:cNvGrpSpPr>
            <p:nvPr/>
          </p:nvGrpSpPr>
          <p:grpSpPr bwMode="auto">
            <a:xfrm>
              <a:off x="1133475" y="3879850"/>
              <a:ext cx="3795713" cy="1450975"/>
              <a:chOff x="5351672" y="3956564"/>
              <a:chExt cx="3795081" cy="1451989"/>
            </a:xfrm>
          </p:grpSpPr>
          <p:graphicFrame>
            <p:nvGraphicFramePr>
              <p:cNvPr id="32" name="Object 4"/>
              <p:cNvGraphicFramePr>
                <a:graphicFrameLocks noChangeAspect="1"/>
              </p:cNvGraphicFramePr>
              <p:nvPr/>
            </p:nvGraphicFramePr>
            <p:xfrm>
              <a:off x="5351672" y="3956564"/>
              <a:ext cx="3795081" cy="1420774"/>
            </p:xfrm>
            <a:graphic>
              <a:graphicData uri="http://schemas.openxmlformats.org/presentationml/2006/ole">
                <p:oleObj spid="_x0000_s3084" name="Visio" r:id="rId6" imgW="1765935" imgH="655796" progId="">
                  <p:embed/>
                </p:oleObj>
              </a:graphicData>
            </a:graphic>
          </p:graphicFrame>
          <p:graphicFrame>
            <p:nvGraphicFramePr>
              <p:cNvPr id="33" name="Object 5"/>
              <p:cNvGraphicFramePr>
                <a:graphicFrameLocks noChangeAspect="1"/>
              </p:cNvGraphicFramePr>
              <p:nvPr/>
            </p:nvGraphicFramePr>
            <p:xfrm>
              <a:off x="6671738" y="3991154"/>
              <a:ext cx="1153187" cy="823002"/>
            </p:xfrm>
            <a:graphic>
              <a:graphicData uri="http://schemas.openxmlformats.org/presentationml/2006/ole">
                <p:oleObj spid="_x0000_s3085" name="Visio" r:id="rId7" imgW="528161" imgH="373856" progId="">
                  <p:embed/>
                </p:oleObj>
              </a:graphicData>
            </a:graphic>
          </p:graphicFrame>
          <p:graphicFrame>
            <p:nvGraphicFramePr>
              <p:cNvPr id="34" name="Object 6"/>
              <p:cNvGraphicFramePr>
                <a:graphicFrameLocks noChangeAspect="1"/>
              </p:cNvGraphicFramePr>
              <p:nvPr/>
            </p:nvGraphicFramePr>
            <p:xfrm>
              <a:off x="6668395" y="4523571"/>
              <a:ext cx="1155911" cy="884982"/>
            </p:xfrm>
            <a:graphic>
              <a:graphicData uri="http://schemas.openxmlformats.org/presentationml/2006/ole">
                <p:oleObj spid="_x0000_s3086" name="Visio" r:id="rId8" imgW="528161" imgH="406718" progId="">
                  <p:embed/>
                </p:oleObj>
              </a:graphicData>
            </a:graphic>
          </p:graphicFrame>
        </p:grpSp>
        <p:grpSp>
          <p:nvGrpSpPr>
            <p:cNvPr id="35" name="Group 12"/>
            <p:cNvGrpSpPr>
              <a:grpSpLocks/>
            </p:cNvGrpSpPr>
            <p:nvPr/>
          </p:nvGrpSpPr>
          <p:grpSpPr bwMode="auto">
            <a:xfrm>
              <a:off x="5164138" y="3879850"/>
              <a:ext cx="3795712" cy="1450975"/>
              <a:chOff x="5188151" y="4358500"/>
              <a:chExt cx="3795081" cy="1451989"/>
            </a:xfrm>
          </p:grpSpPr>
          <p:graphicFrame>
            <p:nvGraphicFramePr>
              <p:cNvPr id="36" name="Object 7"/>
              <p:cNvGraphicFramePr>
                <a:graphicFrameLocks noChangeAspect="1"/>
              </p:cNvGraphicFramePr>
              <p:nvPr/>
            </p:nvGraphicFramePr>
            <p:xfrm>
              <a:off x="5188151" y="4358500"/>
              <a:ext cx="3795081" cy="1420774"/>
            </p:xfrm>
            <a:graphic>
              <a:graphicData uri="http://schemas.openxmlformats.org/presentationml/2006/ole">
                <p:oleObj spid="_x0000_s3087" name="Visio" r:id="rId9" imgW="1765935" imgH="655796" progId="">
                  <p:embed/>
                </p:oleObj>
              </a:graphicData>
            </a:graphic>
          </p:graphicFrame>
          <p:graphicFrame>
            <p:nvGraphicFramePr>
              <p:cNvPr id="37" name="Object 8"/>
              <p:cNvGraphicFramePr>
                <a:graphicFrameLocks noChangeAspect="1"/>
              </p:cNvGraphicFramePr>
              <p:nvPr/>
            </p:nvGraphicFramePr>
            <p:xfrm>
              <a:off x="6508217" y="4393090"/>
              <a:ext cx="1153187" cy="823002"/>
            </p:xfrm>
            <a:graphic>
              <a:graphicData uri="http://schemas.openxmlformats.org/presentationml/2006/ole">
                <p:oleObj spid="_x0000_s3088" name="Visio" r:id="rId10" imgW="528161" imgH="373856" progId="">
                  <p:embed/>
                </p:oleObj>
              </a:graphicData>
            </a:graphic>
          </p:graphicFrame>
          <p:graphicFrame>
            <p:nvGraphicFramePr>
              <p:cNvPr id="38" name="Object 9"/>
              <p:cNvGraphicFramePr>
                <a:graphicFrameLocks noChangeAspect="1"/>
              </p:cNvGraphicFramePr>
              <p:nvPr/>
            </p:nvGraphicFramePr>
            <p:xfrm>
              <a:off x="6504874" y="4925507"/>
              <a:ext cx="1155911" cy="884982"/>
            </p:xfrm>
            <a:graphic>
              <a:graphicData uri="http://schemas.openxmlformats.org/presentationml/2006/ole">
                <p:oleObj spid="_x0000_s3089" name="Visio" r:id="rId11" imgW="528161" imgH="406718" progId="">
                  <p:embed/>
                </p:oleObj>
              </a:graphicData>
            </a:graphic>
          </p:graphicFrame>
        </p:grpSp>
        <p:grpSp>
          <p:nvGrpSpPr>
            <p:cNvPr id="39" name="Group 38"/>
            <p:cNvGrpSpPr/>
            <p:nvPr/>
          </p:nvGrpSpPr>
          <p:grpSpPr>
            <a:xfrm>
              <a:off x="2375452" y="1997416"/>
              <a:ext cx="4045226" cy="368097"/>
              <a:chOff x="2183739" y="2187422"/>
              <a:chExt cx="4632620" cy="99600"/>
            </a:xfrm>
          </p:grpSpPr>
          <p:cxnSp>
            <p:nvCxnSpPr>
              <p:cNvPr id="40" name="Straight Connector 39"/>
              <p:cNvCxnSpPr/>
              <p:nvPr/>
            </p:nvCxnSpPr>
            <p:spPr bwMode="gray">
              <a:xfrm>
                <a:off x="2183739" y="2187422"/>
                <a:ext cx="4632620" cy="1588"/>
              </a:xfrm>
              <a:prstGeom prst="line">
                <a:avLst/>
              </a:prstGeom>
              <a:solidFill>
                <a:schemeClr val="accent1"/>
              </a:solidFill>
              <a:ln w="19050" cap="flat" cmpd="sng" algn="ctr">
                <a:solidFill>
                  <a:schemeClr val="accent2"/>
                </a:solidFill>
                <a:prstDash val="solid"/>
                <a:round/>
                <a:headEnd type="oval" w="med" len="med"/>
                <a:tailEnd type="oval" w="med" len="med"/>
              </a:ln>
              <a:effectLst/>
            </p:spPr>
          </p:cxnSp>
          <p:cxnSp>
            <p:nvCxnSpPr>
              <p:cNvPr id="41" name="Straight Connector 40"/>
              <p:cNvCxnSpPr/>
              <p:nvPr/>
            </p:nvCxnSpPr>
            <p:spPr bwMode="gray">
              <a:xfrm>
                <a:off x="2183739" y="2285434"/>
                <a:ext cx="4632620" cy="1588"/>
              </a:xfrm>
              <a:prstGeom prst="line">
                <a:avLst/>
              </a:prstGeom>
              <a:solidFill>
                <a:schemeClr val="accent1"/>
              </a:solidFill>
              <a:ln w="19050" cap="flat" cmpd="sng" algn="ctr">
                <a:solidFill>
                  <a:schemeClr val="accent2"/>
                </a:solidFill>
                <a:prstDash val="solid"/>
                <a:round/>
                <a:headEnd type="oval" w="med" len="med"/>
                <a:tailEnd type="oval" w="med" len="med"/>
              </a:ln>
              <a:effectLst/>
            </p:spPr>
          </p:cxnSp>
        </p:grpSp>
      </p:grpSp>
      <p:cxnSp>
        <p:nvCxnSpPr>
          <p:cNvPr id="24" name="Elbow Connector 23"/>
          <p:cNvCxnSpPr/>
          <p:nvPr/>
        </p:nvCxnSpPr>
        <p:spPr bwMode="gray">
          <a:xfrm>
            <a:off x="2035444" y="3042834"/>
            <a:ext cx="1353471" cy="1026462"/>
          </a:xfrm>
          <a:prstGeom prst="bentConnector3">
            <a:avLst>
              <a:gd name="adj1" fmla="val 1907"/>
            </a:avLst>
          </a:prstGeom>
          <a:solidFill>
            <a:schemeClr val="accent1"/>
          </a:solidFill>
          <a:ln w="19050" cap="flat" cmpd="sng" algn="ctr">
            <a:solidFill>
              <a:schemeClr val="tx2"/>
            </a:solidFill>
            <a:prstDash val="solid"/>
            <a:round/>
            <a:headEnd type="oval" w="med" len="med"/>
            <a:tailEnd type="oval" w="med" len="med"/>
          </a:ln>
          <a:effectLst/>
        </p:spPr>
      </p:cxnSp>
      <p:cxnSp>
        <p:nvCxnSpPr>
          <p:cNvPr id="25" name="Elbow Connector 24"/>
          <p:cNvCxnSpPr/>
          <p:nvPr/>
        </p:nvCxnSpPr>
        <p:spPr bwMode="gray">
          <a:xfrm rot="16200000" flipH="1">
            <a:off x="6847673" y="3500034"/>
            <a:ext cx="1048717" cy="82660"/>
          </a:xfrm>
          <a:prstGeom prst="bentConnector3">
            <a:avLst>
              <a:gd name="adj1" fmla="val 50000"/>
            </a:avLst>
          </a:prstGeom>
          <a:solidFill>
            <a:schemeClr val="accent1"/>
          </a:solidFill>
          <a:ln w="19050" cap="flat" cmpd="sng" algn="ctr">
            <a:solidFill>
              <a:schemeClr val="tx2"/>
            </a:solidFill>
            <a:prstDash val="solid"/>
            <a:round/>
            <a:headEnd type="oval" w="med" len="med"/>
            <a:tailEnd type="oval" w="med" len="med"/>
          </a:ln>
          <a:effectLst/>
        </p:spPr>
      </p:cxnSp>
      <p:cxnSp>
        <p:nvCxnSpPr>
          <p:cNvPr id="26" name="Elbow Connector 70"/>
          <p:cNvCxnSpPr/>
          <p:nvPr/>
        </p:nvCxnSpPr>
        <p:spPr bwMode="gray">
          <a:xfrm rot="10800000" flipV="1">
            <a:off x="2668293" y="3035084"/>
            <a:ext cx="3391545" cy="1759057"/>
          </a:xfrm>
          <a:prstGeom prst="bentConnector4">
            <a:avLst>
              <a:gd name="adj1" fmla="val 28027"/>
              <a:gd name="adj2" fmla="val 109765"/>
            </a:avLst>
          </a:prstGeom>
          <a:solidFill>
            <a:schemeClr val="accent1"/>
          </a:solidFill>
          <a:ln w="19050" cap="flat" cmpd="sng" algn="ctr">
            <a:solidFill>
              <a:srgbClr val="F95F00"/>
            </a:solidFill>
            <a:prstDash val="solid"/>
            <a:round/>
            <a:headEnd type="oval" w="med" len="med"/>
            <a:tailEnd type="oval" w="med" len="med"/>
          </a:ln>
          <a:effectLst/>
        </p:spPr>
      </p:cxnSp>
      <p:cxnSp>
        <p:nvCxnSpPr>
          <p:cNvPr id="27" name="Elbow Connector 26"/>
          <p:cNvCxnSpPr/>
          <p:nvPr/>
        </p:nvCxnSpPr>
        <p:spPr bwMode="gray">
          <a:xfrm rot="16200000" flipH="1">
            <a:off x="4121946" y="2223402"/>
            <a:ext cx="1760265" cy="3391545"/>
          </a:xfrm>
          <a:prstGeom prst="bentConnector3">
            <a:avLst>
              <a:gd name="adj1" fmla="val 42151"/>
            </a:avLst>
          </a:prstGeom>
          <a:solidFill>
            <a:schemeClr val="accent1"/>
          </a:solidFill>
          <a:ln w="19050" cap="flat" cmpd="sng" algn="ctr">
            <a:solidFill>
              <a:srgbClr val="F95F00"/>
            </a:solidFill>
            <a:prstDash val="solid"/>
            <a:round/>
            <a:headEnd type="oval" w="med" len="med"/>
            <a:tailEnd type="oval" w="med" len="med"/>
          </a:ln>
          <a:effectLst/>
        </p:spPr>
      </p:cxnSp>
      <p:cxnSp>
        <p:nvCxnSpPr>
          <p:cNvPr id="28" name="Elbow Connector 27"/>
          <p:cNvCxnSpPr/>
          <p:nvPr/>
        </p:nvCxnSpPr>
        <p:spPr bwMode="gray">
          <a:xfrm rot="16200000" flipH="1">
            <a:off x="5796369" y="3760922"/>
            <a:ext cx="1766803" cy="289302"/>
          </a:xfrm>
          <a:prstGeom prst="bentConnector3">
            <a:avLst>
              <a:gd name="adj1" fmla="val 45967"/>
            </a:avLst>
          </a:prstGeom>
          <a:solidFill>
            <a:schemeClr val="accent1"/>
          </a:solidFill>
          <a:ln w="19050" cap="flat" cmpd="sng" algn="ctr">
            <a:solidFill>
              <a:schemeClr val="tx2"/>
            </a:solidFill>
            <a:prstDash val="sysDash"/>
            <a:round/>
            <a:headEnd type="oval" w="med" len="med"/>
            <a:tailEnd type="oval" w="med" len="med"/>
          </a:ln>
          <a:effectLst/>
        </p:spPr>
      </p:cxnSp>
      <p:cxnSp>
        <p:nvCxnSpPr>
          <p:cNvPr id="49" name="Elbow Connector 48"/>
          <p:cNvCxnSpPr/>
          <p:nvPr/>
        </p:nvCxnSpPr>
        <p:spPr bwMode="gray">
          <a:xfrm rot="16200000" flipH="1">
            <a:off x="4383437" y="1157207"/>
            <a:ext cx="1038386" cy="4788977"/>
          </a:xfrm>
          <a:prstGeom prst="bentConnector3">
            <a:avLst>
              <a:gd name="adj1" fmla="val 53607"/>
            </a:avLst>
          </a:prstGeom>
          <a:solidFill>
            <a:schemeClr val="accent1"/>
          </a:solidFill>
          <a:ln w="19050" cap="flat" cmpd="sng" algn="ctr">
            <a:solidFill>
              <a:srgbClr val="F95F00"/>
            </a:solidFill>
            <a:prstDash val="sysDash"/>
            <a:round/>
            <a:headEnd type="oval" w="med" len="med"/>
            <a:tailEnd type="oval" w="med" len="med"/>
          </a:ln>
          <a:effectLst/>
        </p:spPr>
      </p:cxnSp>
      <p:cxnSp>
        <p:nvCxnSpPr>
          <p:cNvPr id="50" name="Elbow Connector 49"/>
          <p:cNvCxnSpPr/>
          <p:nvPr/>
        </p:nvCxnSpPr>
        <p:spPr bwMode="gray">
          <a:xfrm rot="5400000">
            <a:off x="4990453" y="1283776"/>
            <a:ext cx="1082298" cy="4533254"/>
          </a:xfrm>
          <a:prstGeom prst="bentConnector3">
            <a:avLst>
              <a:gd name="adj1" fmla="val 63365"/>
            </a:avLst>
          </a:prstGeom>
          <a:solidFill>
            <a:schemeClr val="accent1"/>
          </a:solidFill>
          <a:ln w="19050" cap="flat" cmpd="sng" algn="ctr">
            <a:solidFill>
              <a:srgbClr val="F95F00"/>
            </a:solidFill>
            <a:prstDash val="sysDash"/>
            <a:round/>
            <a:headEnd type="oval" w="med" len="med"/>
            <a:tailEnd type="oval" w="med" len="med"/>
          </a:ln>
          <a:effectLst/>
        </p:spPr>
      </p:cxnSp>
      <p:cxnSp>
        <p:nvCxnSpPr>
          <p:cNvPr id="51" name="Elbow Connector 50"/>
          <p:cNvCxnSpPr/>
          <p:nvPr/>
        </p:nvCxnSpPr>
        <p:spPr bwMode="gray">
          <a:xfrm rot="5400000">
            <a:off x="2390795" y="3414002"/>
            <a:ext cx="1782625" cy="998958"/>
          </a:xfrm>
          <a:prstGeom prst="bentConnector3">
            <a:avLst>
              <a:gd name="adj1" fmla="val 46669"/>
            </a:avLst>
          </a:prstGeom>
          <a:solidFill>
            <a:schemeClr val="accent1"/>
          </a:solidFill>
          <a:ln w="19050" cap="flat" cmpd="sng" algn="ctr">
            <a:solidFill>
              <a:schemeClr val="tx2"/>
            </a:solidFill>
            <a:prstDash val="sysDash"/>
            <a:round/>
            <a:headEnd type="oval" w="med" len="med"/>
            <a:tailEnd type="oval" w="med" len="med"/>
          </a:ln>
          <a:effectLst/>
        </p:spPr>
      </p:cxnSp>
    </p:spTree>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Content Placeholder 2"/>
          <p:cNvSpPr>
            <a:spLocks noGrp="1"/>
          </p:cNvSpPr>
          <p:nvPr>
            <p:ph idx="1"/>
          </p:nvPr>
        </p:nvSpPr>
        <p:spPr>
          <a:xfrm>
            <a:off x="990600" y="1123950"/>
            <a:ext cx="7924800" cy="5353050"/>
          </a:xfrm>
        </p:spPr>
        <p: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endParaRPr lang="en-US" dirty="0" smtClean="0"/>
          </a:p>
          <a:p>
            <a:pPr>
              <a:buNone/>
            </a:pPr>
            <a:endParaRPr lang="en-US" dirty="0" smtClean="0"/>
          </a:p>
          <a:p>
            <a:r>
              <a:rPr lang="en-US" sz="2000" dirty="0" smtClean="0"/>
              <a:t>Surviving partner has two identities, with each identity able to access appropriate volumes and networks only</a:t>
            </a:r>
          </a:p>
          <a:p>
            <a:r>
              <a:rPr lang="en-US" sz="2000" dirty="0" smtClean="0"/>
              <a:t>You can access the failed node using console commands</a:t>
            </a:r>
            <a:endParaRPr lang="en-US" sz="2000" dirty="0"/>
          </a:p>
        </p:txBody>
      </p:sp>
      <p:sp>
        <p:nvSpPr>
          <p:cNvPr id="2" name="Title 1"/>
          <p:cNvSpPr>
            <a:spLocks noGrp="1"/>
          </p:cNvSpPr>
          <p:nvPr>
            <p:ph type="title"/>
          </p:nvPr>
        </p:nvSpPr>
        <p:spPr/>
        <p:txBody>
          <a:bodyPr/>
          <a:lstStyle/>
          <a:p>
            <a:r>
              <a:rPr lang="en-US" dirty="0" smtClean="0"/>
              <a:t>Takeover Operation</a:t>
            </a:r>
            <a:endParaRPr lang="en-US" dirty="0"/>
          </a:p>
        </p:txBody>
      </p:sp>
      <p:graphicFrame>
        <p:nvGraphicFramePr>
          <p:cNvPr id="35" name="Object 2"/>
          <p:cNvGraphicFramePr>
            <a:graphicFrameLocks noChangeAspect="1"/>
          </p:cNvGraphicFramePr>
          <p:nvPr/>
        </p:nvGraphicFramePr>
        <p:xfrm>
          <a:off x="1106059" y="1197423"/>
          <a:ext cx="3827463" cy="2714625"/>
        </p:xfrm>
        <a:graphic>
          <a:graphicData uri="http://schemas.openxmlformats.org/presentationml/2006/ole">
            <p:oleObj spid="_x0000_s48138" name="Visio" r:id="rId4" imgW="1765935" imgH="1141095" progId="">
              <p:embed/>
            </p:oleObj>
          </a:graphicData>
        </a:graphic>
      </p:graphicFrame>
      <p:graphicFrame>
        <p:nvGraphicFramePr>
          <p:cNvPr id="36" name="Object 3"/>
          <p:cNvGraphicFramePr>
            <a:graphicFrameLocks noChangeAspect="1"/>
          </p:cNvGraphicFramePr>
          <p:nvPr/>
        </p:nvGraphicFramePr>
        <p:xfrm>
          <a:off x="5127625" y="1185863"/>
          <a:ext cx="3827463" cy="2714625"/>
        </p:xfrm>
        <a:graphic>
          <a:graphicData uri="http://schemas.openxmlformats.org/presentationml/2006/ole">
            <p:oleObj spid="_x0000_s48139" name="Visio" r:id="rId5" imgW="1765935" imgH="1141095" progId="">
              <p:embed/>
            </p:oleObj>
          </a:graphicData>
        </a:graphic>
      </p:graphicFrame>
      <p:grpSp>
        <p:nvGrpSpPr>
          <p:cNvPr id="37" name="Group 8"/>
          <p:cNvGrpSpPr>
            <a:grpSpLocks/>
          </p:cNvGrpSpPr>
          <p:nvPr/>
        </p:nvGrpSpPr>
        <p:grpSpPr bwMode="auto">
          <a:xfrm>
            <a:off x="1133475" y="3879850"/>
            <a:ext cx="3795713" cy="1450975"/>
            <a:chOff x="5351672" y="3956564"/>
            <a:chExt cx="3795081" cy="1451989"/>
          </a:xfrm>
        </p:grpSpPr>
        <p:graphicFrame>
          <p:nvGraphicFramePr>
            <p:cNvPr id="51" name="Object 4"/>
            <p:cNvGraphicFramePr>
              <a:graphicFrameLocks noChangeAspect="1"/>
            </p:cNvGraphicFramePr>
            <p:nvPr/>
          </p:nvGraphicFramePr>
          <p:xfrm>
            <a:off x="5351672" y="3956564"/>
            <a:ext cx="3795081" cy="1420774"/>
          </p:xfrm>
          <a:graphic>
            <a:graphicData uri="http://schemas.openxmlformats.org/presentationml/2006/ole">
              <p:oleObj spid="_x0000_s48140" name="Visio" r:id="rId6" imgW="1765935" imgH="655796" progId="">
                <p:embed/>
              </p:oleObj>
            </a:graphicData>
          </a:graphic>
        </p:graphicFrame>
        <p:graphicFrame>
          <p:nvGraphicFramePr>
            <p:cNvPr id="52" name="Object 5"/>
            <p:cNvGraphicFramePr>
              <a:graphicFrameLocks noChangeAspect="1"/>
            </p:cNvGraphicFramePr>
            <p:nvPr/>
          </p:nvGraphicFramePr>
          <p:xfrm>
            <a:off x="6671738" y="3991154"/>
            <a:ext cx="1153187" cy="823002"/>
          </p:xfrm>
          <a:graphic>
            <a:graphicData uri="http://schemas.openxmlformats.org/presentationml/2006/ole">
              <p:oleObj spid="_x0000_s48141" name="Visio" r:id="rId7" imgW="528161" imgH="373856" progId="">
                <p:embed/>
              </p:oleObj>
            </a:graphicData>
          </a:graphic>
        </p:graphicFrame>
        <p:graphicFrame>
          <p:nvGraphicFramePr>
            <p:cNvPr id="53" name="Object 6"/>
            <p:cNvGraphicFramePr>
              <a:graphicFrameLocks noChangeAspect="1"/>
            </p:cNvGraphicFramePr>
            <p:nvPr/>
          </p:nvGraphicFramePr>
          <p:xfrm>
            <a:off x="6668395" y="4523571"/>
            <a:ext cx="1155911" cy="884982"/>
          </p:xfrm>
          <a:graphic>
            <a:graphicData uri="http://schemas.openxmlformats.org/presentationml/2006/ole">
              <p:oleObj spid="_x0000_s48142" name="Visio" r:id="rId8" imgW="528161" imgH="406718" progId="">
                <p:embed/>
              </p:oleObj>
            </a:graphicData>
          </a:graphic>
        </p:graphicFrame>
      </p:grpSp>
      <p:grpSp>
        <p:nvGrpSpPr>
          <p:cNvPr id="38" name="Group 12"/>
          <p:cNvGrpSpPr>
            <a:grpSpLocks/>
          </p:cNvGrpSpPr>
          <p:nvPr/>
        </p:nvGrpSpPr>
        <p:grpSpPr bwMode="auto">
          <a:xfrm>
            <a:off x="5164138" y="3879850"/>
            <a:ext cx="3795712" cy="1450975"/>
            <a:chOff x="5188151" y="4358500"/>
            <a:chExt cx="3795081" cy="1451989"/>
          </a:xfrm>
        </p:grpSpPr>
        <p:graphicFrame>
          <p:nvGraphicFramePr>
            <p:cNvPr id="48" name="Object 7"/>
            <p:cNvGraphicFramePr>
              <a:graphicFrameLocks noChangeAspect="1"/>
            </p:cNvGraphicFramePr>
            <p:nvPr/>
          </p:nvGraphicFramePr>
          <p:xfrm>
            <a:off x="5188151" y="4358500"/>
            <a:ext cx="3795081" cy="1420774"/>
          </p:xfrm>
          <a:graphic>
            <a:graphicData uri="http://schemas.openxmlformats.org/presentationml/2006/ole">
              <p:oleObj spid="_x0000_s48143" name="Visio" r:id="rId9" imgW="1765935" imgH="655796" progId="">
                <p:embed/>
              </p:oleObj>
            </a:graphicData>
          </a:graphic>
        </p:graphicFrame>
        <p:graphicFrame>
          <p:nvGraphicFramePr>
            <p:cNvPr id="49" name="Object 8"/>
            <p:cNvGraphicFramePr>
              <a:graphicFrameLocks noChangeAspect="1"/>
            </p:cNvGraphicFramePr>
            <p:nvPr/>
          </p:nvGraphicFramePr>
          <p:xfrm>
            <a:off x="6508217" y="4393090"/>
            <a:ext cx="1153187" cy="823002"/>
          </p:xfrm>
          <a:graphic>
            <a:graphicData uri="http://schemas.openxmlformats.org/presentationml/2006/ole">
              <p:oleObj spid="_x0000_s48144" name="Visio" r:id="rId10" imgW="528161" imgH="373856" progId="">
                <p:embed/>
              </p:oleObj>
            </a:graphicData>
          </a:graphic>
        </p:graphicFrame>
        <p:graphicFrame>
          <p:nvGraphicFramePr>
            <p:cNvPr id="50" name="Object 9"/>
            <p:cNvGraphicFramePr>
              <a:graphicFrameLocks noChangeAspect="1"/>
            </p:cNvGraphicFramePr>
            <p:nvPr/>
          </p:nvGraphicFramePr>
          <p:xfrm>
            <a:off x="6504874" y="4925507"/>
            <a:ext cx="1155911" cy="884982"/>
          </p:xfrm>
          <a:graphic>
            <a:graphicData uri="http://schemas.openxmlformats.org/presentationml/2006/ole">
              <p:oleObj spid="_x0000_s48145" name="Visio" r:id="rId11" imgW="528161" imgH="406718" progId="">
                <p:embed/>
              </p:oleObj>
            </a:graphicData>
          </a:graphic>
        </p:graphicFrame>
      </p:grpSp>
      <p:grpSp>
        <p:nvGrpSpPr>
          <p:cNvPr id="39" name="Group 38"/>
          <p:cNvGrpSpPr/>
          <p:nvPr/>
        </p:nvGrpSpPr>
        <p:grpSpPr>
          <a:xfrm>
            <a:off x="2375452" y="1997614"/>
            <a:ext cx="4045226" cy="368106"/>
            <a:chOff x="2183739" y="2187422"/>
            <a:chExt cx="4632620" cy="99600"/>
          </a:xfrm>
        </p:grpSpPr>
        <p:cxnSp>
          <p:nvCxnSpPr>
            <p:cNvPr id="46" name="Straight Connector 45"/>
            <p:cNvCxnSpPr/>
            <p:nvPr/>
          </p:nvCxnSpPr>
          <p:spPr bwMode="gray">
            <a:xfrm>
              <a:off x="2183739" y="2187422"/>
              <a:ext cx="4632620" cy="1588"/>
            </a:xfrm>
            <a:prstGeom prst="line">
              <a:avLst/>
            </a:prstGeom>
            <a:solidFill>
              <a:schemeClr val="accent1"/>
            </a:solidFill>
            <a:ln w="19050" cap="flat" cmpd="sng" algn="ctr">
              <a:solidFill>
                <a:schemeClr val="accent2"/>
              </a:solidFill>
              <a:prstDash val="solid"/>
              <a:round/>
              <a:headEnd type="oval" w="med" len="med"/>
              <a:tailEnd type="oval" w="med" len="med"/>
            </a:ln>
            <a:effectLst/>
          </p:spPr>
        </p:cxnSp>
        <p:cxnSp>
          <p:nvCxnSpPr>
            <p:cNvPr id="47" name="Straight Connector 46"/>
            <p:cNvCxnSpPr/>
            <p:nvPr/>
          </p:nvCxnSpPr>
          <p:spPr bwMode="gray">
            <a:xfrm>
              <a:off x="2183739" y="2285434"/>
              <a:ext cx="4632620" cy="1588"/>
            </a:xfrm>
            <a:prstGeom prst="line">
              <a:avLst/>
            </a:prstGeom>
            <a:solidFill>
              <a:schemeClr val="accent1"/>
            </a:solidFill>
            <a:ln w="19050" cap="flat" cmpd="sng" algn="ctr">
              <a:solidFill>
                <a:schemeClr val="accent2"/>
              </a:solidFill>
              <a:prstDash val="solid"/>
              <a:round/>
              <a:headEnd type="oval" w="med" len="med"/>
              <a:tailEnd type="oval" w="med" len="med"/>
            </a:ln>
            <a:effectLst/>
          </p:spPr>
        </p:cxnSp>
      </p:grpSp>
      <p:sp>
        <p:nvSpPr>
          <p:cNvPr id="54" name="Rectangle 53"/>
          <p:cNvSpPr/>
          <p:nvPr/>
        </p:nvSpPr>
        <p:spPr>
          <a:xfrm>
            <a:off x="2427666" y="2294816"/>
            <a:ext cx="1107996" cy="400110"/>
          </a:xfrm>
          <a:prstGeom prst="rect">
            <a:avLst/>
          </a:prstGeom>
          <a:solidFill>
            <a:schemeClr val="bg1"/>
          </a:solidFill>
          <a:ln w="19050">
            <a:solidFill>
              <a:srgbClr val="005BAE"/>
            </a:solidFill>
          </a:ln>
        </p:spPr>
        <p:txBody>
          <a:bodyPr wrap="none">
            <a:spAutoFit/>
          </a:bodyPr>
          <a:lstStyle/>
          <a:p>
            <a:r>
              <a:rPr lang="en-US" dirty="0" smtClean="0">
                <a:latin typeface="Courier New" pitchFamily="49" charset="0"/>
              </a:rPr>
              <a:t>system</a:t>
            </a:r>
            <a:endParaRPr lang="en-US" dirty="0">
              <a:latin typeface="Courier New" pitchFamily="49" charset="0"/>
            </a:endParaRPr>
          </a:p>
        </p:txBody>
      </p:sp>
      <p:sp>
        <p:nvSpPr>
          <p:cNvPr id="55" name="Rectangle 54"/>
          <p:cNvSpPr/>
          <p:nvPr/>
        </p:nvSpPr>
        <p:spPr>
          <a:xfrm>
            <a:off x="6458674" y="2328882"/>
            <a:ext cx="1261884" cy="400110"/>
          </a:xfrm>
          <a:prstGeom prst="rect">
            <a:avLst/>
          </a:prstGeom>
          <a:solidFill>
            <a:schemeClr val="bg1"/>
          </a:solidFill>
          <a:ln w="19050">
            <a:solidFill>
              <a:srgbClr val="005BAE"/>
            </a:solidFill>
          </a:ln>
        </p:spPr>
        <p:txBody>
          <a:bodyPr wrap="none">
            <a:spAutoFit/>
          </a:bodyPr>
          <a:lstStyle/>
          <a:p>
            <a:r>
              <a:rPr lang="en-US" dirty="0" smtClean="0">
                <a:latin typeface="Courier New" pitchFamily="49" charset="0"/>
              </a:rPr>
              <a:t>system2</a:t>
            </a:r>
            <a:endParaRPr lang="en-US" dirty="0">
              <a:latin typeface="Courier New" pitchFamily="49" charset="0"/>
            </a:endParaRPr>
          </a:p>
        </p:txBody>
      </p:sp>
      <p:sp>
        <p:nvSpPr>
          <p:cNvPr id="56" name="Rectangle 55"/>
          <p:cNvSpPr/>
          <p:nvPr/>
        </p:nvSpPr>
        <p:spPr>
          <a:xfrm>
            <a:off x="3392608" y="1098931"/>
            <a:ext cx="3262433" cy="400110"/>
          </a:xfrm>
          <a:prstGeom prst="rect">
            <a:avLst/>
          </a:prstGeom>
          <a:solidFill>
            <a:schemeClr val="bg1"/>
          </a:solidFill>
          <a:ln w="19050">
            <a:solidFill>
              <a:srgbClr val="005BAE"/>
            </a:solidFill>
          </a:ln>
        </p:spPr>
        <p:txBody>
          <a:bodyPr wrap="none">
            <a:spAutoFit/>
          </a:bodyPr>
          <a:lstStyle/>
          <a:p>
            <a:r>
              <a:rPr lang="en-US" dirty="0" smtClean="0">
                <a:latin typeface="Courier New" pitchFamily="49" charset="0"/>
              </a:rPr>
              <a:t>system&gt; </a:t>
            </a:r>
            <a:r>
              <a:rPr lang="en-US" b="1" dirty="0" smtClean="0">
                <a:latin typeface="Courier New" pitchFamily="49" charset="0"/>
              </a:rPr>
              <a:t>cf takeover </a:t>
            </a:r>
            <a:endParaRPr lang="en-US" b="1" dirty="0">
              <a:latin typeface="Courier New" pitchFamily="49" charset="0"/>
            </a:endParaRPr>
          </a:p>
        </p:txBody>
      </p:sp>
      <p:sp>
        <p:nvSpPr>
          <p:cNvPr id="57" name="AutoShape 94"/>
          <p:cNvSpPr>
            <a:spLocks noChangeArrowheads="1"/>
          </p:cNvSpPr>
          <p:nvPr/>
        </p:nvSpPr>
        <p:spPr bwMode="auto">
          <a:xfrm>
            <a:off x="5992009" y="1581373"/>
            <a:ext cx="2108499" cy="1796527"/>
          </a:xfrm>
          <a:custGeom>
            <a:avLst/>
            <a:gdLst>
              <a:gd name="G0" fmla="+- 2700 0 0"/>
              <a:gd name="G1" fmla="*/ G0 2 1"/>
              <a:gd name="G2" fmla="+- 21600 0 G1"/>
              <a:gd name="G3" fmla="*/ G2 G2 1"/>
              <a:gd name="G4" fmla="*/ G0 G0 1"/>
              <a:gd name="G5" fmla="+- G3 0 G4"/>
              <a:gd name="G6" fmla="*/ G5 1 8"/>
              <a:gd name="G7" fmla="sqrt G6"/>
              <a:gd name="G8" fmla="*/ G4 1 8"/>
              <a:gd name="G9" fmla="sqrt G8"/>
              <a:gd name="G10" fmla="+- G7 G9 0"/>
              <a:gd name="G11" fmla="+- G7 0 G9"/>
              <a:gd name="G12" fmla="+- G10 10800 0"/>
              <a:gd name="G13" fmla="+- 10800 0 G10"/>
              <a:gd name="G14" fmla="+- G11 10800 0"/>
              <a:gd name="G15" fmla="+- 10800 0 G11"/>
              <a:gd name="G16" fmla="+- 21600 0 G0"/>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401" y="15493"/>
                </a:moveTo>
                <a:cubicBezTo>
                  <a:pt x="18376" y="14122"/>
                  <a:pt x="18900" y="12482"/>
                  <a:pt x="18900" y="10800"/>
                </a:cubicBezTo>
                <a:cubicBezTo>
                  <a:pt x="18900" y="6326"/>
                  <a:pt x="15273" y="2700"/>
                  <a:pt x="10800" y="2700"/>
                </a:cubicBezTo>
                <a:cubicBezTo>
                  <a:pt x="9117" y="2699"/>
                  <a:pt x="7477" y="3223"/>
                  <a:pt x="6106" y="4198"/>
                </a:cubicBezTo>
                <a:close/>
                <a:moveTo>
                  <a:pt x="4198" y="6106"/>
                </a:moveTo>
                <a:cubicBezTo>
                  <a:pt x="3223" y="7477"/>
                  <a:pt x="2700" y="9117"/>
                  <a:pt x="2700" y="10799"/>
                </a:cubicBezTo>
                <a:cubicBezTo>
                  <a:pt x="2700" y="15273"/>
                  <a:pt x="6326" y="18900"/>
                  <a:pt x="10800" y="18900"/>
                </a:cubicBezTo>
                <a:cubicBezTo>
                  <a:pt x="12482" y="18900"/>
                  <a:pt x="14122" y="18376"/>
                  <a:pt x="15493" y="17401"/>
                </a:cubicBezTo>
                <a:close/>
              </a:path>
            </a:pathLst>
          </a:custGeom>
          <a:solidFill>
            <a:srgbClr val="C00000"/>
          </a:solidFill>
          <a:ln w="19050" algn="ctr">
            <a:noFill/>
            <a:miter lim="800000"/>
            <a:headEnd/>
            <a:tailEnd/>
          </a:ln>
          <a:effectLst/>
        </p:spPr>
        <p:txBody>
          <a:bodyPr wrap="none" anchor="ctr"/>
          <a:lstStyle/>
          <a:p>
            <a:endParaRPr lang="en-US" dirty="0"/>
          </a:p>
        </p:txBody>
      </p:sp>
      <p:cxnSp>
        <p:nvCxnSpPr>
          <p:cNvPr id="27" name="Elbow Connector 26"/>
          <p:cNvCxnSpPr/>
          <p:nvPr/>
        </p:nvCxnSpPr>
        <p:spPr bwMode="gray">
          <a:xfrm>
            <a:off x="2035444" y="3042834"/>
            <a:ext cx="1353471" cy="1026462"/>
          </a:xfrm>
          <a:prstGeom prst="bentConnector3">
            <a:avLst>
              <a:gd name="adj1" fmla="val 1907"/>
            </a:avLst>
          </a:prstGeom>
          <a:solidFill>
            <a:schemeClr val="accent1"/>
          </a:solidFill>
          <a:ln w="19050" cap="flat" cmpd="sng" algn="ctr">
            <a:solidFill>
              <a:schemeClr val="tx2"/>
            </a:solidFill>
            <a:prstDash val="solid"/>
            <a:round/>
            <a:headEnd type="oval" w="med" len="med"/>
            <a:tailEnd type="oval" w="med" len="med"/>
          </a:ln>
          <a:effectLst/>
        </p:spPr>
      </p:cxnSp>
      <p:cxnSp>
        <p:nvCxnSpPr>
          <p:cNvPr id="28" name="Elbow Connector 27"/>
          <p:cNvCxnSpPr/>
          <p:nvPr/>
        </p:nvCxnSpPr>
        <p:spPr bwMode="gray">
          <a:xfrm rot="16200000" flipH="1">
            <a:off x="6847673" y="3500034"/>
            <a:ext cx="1048717" cy="82660"/>
          </a:xfrm>
          <a:prstGeom prst="bentConnector3">
            <a:avLst>
              <a:gd name="adj1" fmla="val 50000"/>
            </a:avLst>
          </a:prstGeom>
          <a:solidFill>
            <a:schemeClr val="accent1"/>
          </a:solidFill>
          <a:ln w="19050" cap="flat" cmpd="sng" algn="ctr">
            <a:solidFill>
              <a:schemeClr val="tx2"/>
            </a:solidFill>
            <a:prstDash val="solid"/>
            <a:round/>
            <a:headEnd type="oval" w="med" len="med"/>
            <a:tailEnd type="oval" w="med" len="med"/>
          </a:ln>
          <a:effectLst/>
        </p:spPr>
      </p:cxnSp>
      <p:cxnSp>
        <p:nvCxnSpPr>
          <p:cNvPr id="29" name="Elbow Connector 70"/>
          <p:cNvCxnSpPr/>
          <p:nvPr/>
        </p:nvCxnSpPr>
        <p:spPr bwMode="gray">
          <a:xfrm rot="10800000" flipV="1">
            <a:off x="2668293" y="3035084"/>
            <a:ext cx="3391545" cy="1759057"/>
          </a:xfrm>
          <a:prstGeom prst="bentConnector4">
            <a:avLst>
              <a:gd name="adj1" fmla="val 28027"/>
              <a:gd name="adj2" fmla="val 109765"/>
            </a:avLst>
          </a:prstGeom>
          <a:solidFill>
            <a:schemeClr val="accent1"/>
          </a:solidFill>
          <a:ln w="19050" cap="flat" cmpd="sng" algn="ctr">
            <a:solidFill>
              <a:srgbClr val="F95F00"/>
            </a:solidFill>
            <a:prstDash val="solid"/>
            <a:round/>
            <a:headEnd type="oval" w="med" len="med"/>
            <a:tailEnd type="oval" w="med" len="med"/>
          </a:ln>
          <a:effectLst/>
        </p:spPr>
      </p:cxnSp>
      <p:cxnSp>
        <p:nvCxnSpPr>
          <p:cNvPr id="31" name="Elbow Connector 30"/>
          <p:cNvCxnSpPr/>
          <p:nvPr/>
        </p:nvCxnSpPr>
        <p:spPr bwMode="gray">
          <a:xfrm rot="16200000" flipH="1">
            <a:off x="4121946" y="2223402"/>
            <a:ext cx="1760265" cy="3391545"/>
          </a:xfrm>
          <a:prstGeom prst="bentConnector3">
            <a:avLst>
              <a:gd name="adj1" fmla="val 42151"/>
            </a:avLst>
          </a:prstGeom>
          <a:solidFill>
            <a:schemeClr val="accent1"/>
          </a:solidFill>
          <a:ln w="19050" cap="flat" cmpd="sng" algn="ctr">
            <a:solidFill>
              <a:srgbClr val="F95F00"/>
            </a:solidFill>
            <a:prstDash val="solid"/>
            <a:round/>
            <a:headEnd type="oval" w="med" len="med"/>
            <a:tailEnd type="oval" w="med" len="med"/>
          </a:ln>
          <a:effectLst/>
        </p:spPr>
      </p:cxnSp>
      <p:cxnSp>
        <p:nvCxnSpPr>
          <p:cNvPr id="32" name="Elbow Connector 31"/>
          <p:cNvCxnSpPr/>
          <p:nvPr/>
        </p:nvCxnSpPr>
        <p:spPr bwMode="gray">
          <a:xfrm rot="16200000" flipH="1">
            <a:off x="5796369" y="3760922"/>
            <a:ext cx="1766803" cy="289302"/>
          </a:xfrm>
          <a:prstGeom prst="bentConnector3">
            <a:avLst>
              <a:gd name="adj1" fmla="val 45967"/>
            </a:avLst>
          </a:prstGeom>
          <a:solidFill>
            <a:schemeClr val="accent1"/>
          </a:solidFill>
          <a:ln w="19050" cap="flat" cmpd="sng" algn="ctr">
            <a:solidFill>
              <a:schemeClr val="tx2"/>
            </a:solidFill>
            <a:prstDash val="sysDash"/>
            <a:round/>
            <a:headEnd type="oval" w="med" len="med"/>
            <a:tailEnd type="oval" w="med" len="med"/>
          </a:ln>
          <a:effectLst/>
        </p:spPr>
      </p:cxnSp>
      <p:cxnSp>
        <p:nvCxnSpPr>
          <p:cNvPr id="33" name="Elbow Connector 32"/>
          <p:cNvCxnSpPr/>
          <p:nvPr/>
        </p:nvCxnSpPr>
        <p:spPr bwMode="gray">
          <a:xfrm rot="16200000" flipH="1">
            <a:off x="4383437" y="1157207"/>
            <a:ext cx="1038386" cy="4788977"/>
          </a:xfrm>
          <a:prstGeom prst="bentConnector3">
            <a:avLst>
              <a:gd name="adj1" fmla="val 53607"/>
            </a:avLst>
          </a:prstGeom>
          <a:solidFill>
            <a:schemeClr val="accent1"/>
          </a:solidFill>
          <a:ln w="19050" cap="flat" cmpd="sng" algn="ctr">
            <a:solidFill>
              <a:srgbClr val="F95F00"/>
            </a:solidFill>
            <a:prstDash val="sysDash"/>
            <a:round/>
            <a:headEnd type="oval" w="med" len="med"/>
            <a:tailEnd type="oval" w="med" len="med"/>
          </a:ln>
          <a:effectLst/>
        </p:spPr>
      </p:cxnSp>
      <p:cxnSp>
        <p:nvCxnSpPr>
          <p:cNvPr id="34" name="Elbow Connector 33"/>
          <p:cNvCxnSpPr/>
          <p:nvPr/>
        </p:nvCxnSpPr>
        <p:spPr bwMode="gray">
          <a:xfrm rot="5400000">
            <a:off x="4990453" y="1283776"/>
            <a:ext cx="1082298" cy="4533254"/>
          </a:xfrm>
          <a:prstGeom prst="bentConnector3">
            <a:avLst>
              <a:gd name="adj1" fmla="val 63365"/>
            </a:avLst>
          </a:prstGeom>
          <a:solidFill>
            <a:schemeClr val="accent1"/>
          </a:solidFill>
          <a:ln w="19050" cap="flat" cmpd="sng" algn="ctr">
            <a:solidFill>
              <a:srgbClr val="F95F00"/>
            </a:solidFill>
            <a:prstDash val="sysDash"/>
            <a:round/>
            <a:headEnd type="oval" w="med" len="med"/>
            <a:tailEnd type="oval" w="med" len="med"/>
          </a:ln>
          <a:effectLst/>
        </p:spPr>
      </p:cxnSp>
      <p:cxnSp>
        <p:nvCxnSpPr>
          <p:cNvPr id="58" name="Elbow Connector 57"/>
          <p:cNvCxnSpPr/>
          <p:nvPr/>
        </p:nvCxnSpPr>
        <p:spPr bwMode="gray">
          <a:xfrm rot="5400000">
            <a:off x="2390795" y="3414002"/>
            <a:ext cx="1782625" cy="998958"/>
          </a:xfrm>
          <a:prstGeom prst="bentConnector3">
            <a:avLst>
              <a:gd name="adj1" fmla="val 46669"/>
            </a:avLst>
          </a:prstGeom>
          <a:solidFill>
            <a:schemeClr val="accent1"/>
          </a:solidFill>
          <a:ln w="19050" cap="flat" cmpd="sng" algn="ctr">
            <a:solidFill>
              <a:schemeClr val="tx2"/>
            </a:solidFill>
            <a:prstDash val="sysDash"/>
            <a:round/>
            <a:headEnd type="oval" w="med" len="med"/>
            <a:tailEnd type="oval" w="med" len="med"/>
          </a:ln>
          <a:effectLst/>
        </p:spPr>
      </p:cxn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childTnLst>
                                </p:cTn>
                              </p:par>
                              <p:par>
                                <p:cTn id="7" presetID="3" presetClass="exit" presetSubtype="10" fill="hold" nodeType="withEffect">
                                  <p:stCondLst>
                                    <p:cond delay="0"/>
                                  </p:stCondLst>
                                  <p:childTnLst>
                                    <p:animEffect transition="out" filter="blinds(horizontal)">
                                      <p:cBhvr>
                                        <p:cTn id="8" dur="500"/>
                                        <p:tgtEl>
                                          <p:spTgt spid="28"/>
                                        </p:tgtEl>
                                      </p:cBhvr>
                                    </p:animEffect>
                                    <p:set>
                                      <p:cBhvr>
                                        <p:cTn id="9" dur="1" fill="hold">
                                          <p:stCondLst>
                                            <p:cond delay="499"/>
                                          </p:stCondLst>
                                        </p:cTn>
                                        <p:tgtEl>
                                          <p:spTgt spid="28"/>
                                        </p:tgtEl>
                                        <p:attrNameLst>
                                          <p:attrName>style.visibility</p:attrName>
                                        </p:attrNameLst>
                                      </p:cBhvr>
                                      <p:to>
                                        <p:strVal val="hidden"/>
                                      </p:to>
                                    </p:set>
                                  </p:childTnLst>
                                </p:cTn>
                              </p:par>
                              <p:par>
                                <p:cTn id="10" presetID="3" presetClass="exit" presetSubtype="10" fill="hold" nodeType="withEffect">
                                  <p:stCondLst>
                                    <p:cond delay="0"/>
                                  </p:stCondLst>
                                  <p:childTnLst>
                                    <p:animEffect transition="out" filter="blinds(horizontal)">
                                      <p:cBhvr>
                                        <p:cTn id="11" dur="500"/>
                                        <p:tgtEl>
                                          <p:spTgt spid="32"/>
                                        </p:tgtEl>
                                      </p:cBhvr>
                                    </p:animEffect>
                                    <p:set>
                                      <p:cBhvr>
                                        <p:cTn id="12" dur="1" fill="hold">
                                          <p:stCondLst>
                                            <p:cond delay="499"/>
                                          </p:stCondLst>
                                        </p:cTn>
                                        <p:tgtEl>
                                          <p:spTgt spid="32"/>
                                        </p:tgtEl>
                                        <p:attrNameLst>
                                          <p:attrName>style.visibility</p:attrName>
                                        </p:attrNameLst>
                                      </p:cBhvr>
                                      <p:to>
                                        <p:strVal val="hidden"/>
                                      </p:to>
                                    </p:set>
                                  </p:childTnLst>
                                </p:cTn>
                              </p:par>
                              <p:par>
                                <p:cTn id="13" presetID="3" presetClass="exit" presetSubtype="10" fill="hold" nodeType="withEffect">
                                  <p:stCondLst>
                                    <p:cond delay="0"/>
                                  </p:stCondLst>
                                  <p:childTnLst>
                                    <p:animEffect transition="out" filter="blinds(horizontal)">
                                      <p:cBhvr>
                                        <p:cTn id="14" dur="500"/>
                                        <p:tgtEl>
                                          <p:spTgt spid="29"/>
                                        </p:tgtEl>
                                      </p:cBhvr>
                                    </p:animEffect>
                                    <p:set>
                                      <p:cBhvr>
                                        <p:cTn id="15" dur="1" fill="hold">
                                          <p:stCondLst>
                                            <p:cond delay="499"/>
                                          </p:stCondLst>
                                        </p:cTn>
                                        <p:tgtEl>
                                          <p:spTgt spid="29"/>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500"/>
                                        <p:tgtEl>
                                          <p:spTgt spid="34"/>
                                        </p:tgtEl>
                                      </p:cBhvr>
                                    </p:animEffect>
                                    <p:set>
                                      <p:cBhvr>
                                        <p:cTn id="18" dur="1" fill="hold">
                                          <p:stCondLst>
                                            <p:cond delay="499"/>
                                          </p:stCondLst>
                                        </p:cTn>
                                        <p:tgtEl>
                                          <p:spTgt spid="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4"/>
          <p:cNvSpPr>
            <a:spLocks noGrp="1" noChangeArrowheads="1"/>
          </p:cNvSpPr>
          <p:nvPr>
            <p:ph type="title"/>
          </p:nvPr>
        </p:nvSpPr>
        <p:spPr/>
        <p:txBody>
          <a:bodyPr/>
          <a:lstStyle/>
          <a:p>
            <a:pPr eaLnBrk="1" hangingPunct="1"/>
            <a:r>
              <a:rPr lang="en-US" dirty="0" smtClean="0"/>
              <a:t>Takeover Events</a:t>
            </a:r>
          </a:p>
        </p:txBody>
      </p:sp>
      <p:sp>
        <p:nvSpPr>
          <p:cNvPr id="30724" name="Rectangle 5"/>
          <p:cNvSpPr>
            <a:spLocks noGrp="1" noChangeArrowheads="1"/>
          </p:cNvSpPr>
          <p:nvPr>
            <p:ph type="body" idx="1"/>
          </p:nvPr>
        </p:nvSpPr>
        <p:spPr>
          <a:xfrm>
            <a:off x="990600" y="1123950"/>
            <a:ext cx="7924800" cy="5538788"/>
          </a:xfrm>
        </p:spPr>
        <p:txBody>
          <a:bodyPr/>
          <a:lstStyle/>
          <a:p>
            <a:pPr eaLnBrk="1" hangingPunct="1">
              <a:lnSpc>
                <a:spcPct val="90000"/>
              </a:lnSpc>
            </a:pPr>
            <a:r>
              <a:rPr lang="en-US" sz="2400" dirty="0" smtClean="0"/>
              <a:t>Takeover occurs on the following events:</a:t>
            </a:r>
          </a:p>
          <a:p>
            <a:pPr lvl="1" eaLnBrk="1" hangingPunct="1">
              <a:lnSpc>
                <a:spcPct val="90000"/>
              </a:lnSpc>
            </a:pPr>
            <a:r>
              <a:rPr lang="en-US" sz="2200" dirty="0" smtClean="0"/>
              <a:t>A node undergoes a software or system failure that leads to a panic</a:t>
            </a:r>
          </a:p>
          <a:p>
            <a:pPr lvl="1" eaLnBrk="1" hangingPunct="1">
              <a:lnSpc>
                <a:spcPct val="90000"/>
              </a:lnSpc>
            </a:pPr>
            <a:r>
              <a:rPr lang="en-US" sz="2200" dirty="0" smtClean="0"/>
              <a:t>A node undergoes a system failure (for example, a loss of power) and cannot reboot</a:t>
            </a:r>
          </a:p>
          <a:p>
            <a:pPr lvl="1" eaLnBrk="1" hangingPunct="1">
              <a:lnSpc>
                <a:spcPct val="90000"/>
              </a:lnSpc>
            </a:pPr>
            <a:r>
              <a:rPr lang="en-US" sz="2200" dirty="0" smtClean="0"/>
              <a:t>There is a mismatch between the disks that one node believes it owns and the disks that the other node believes it owns</a:t>
            </a:r>
          </a:p>
          <a:p>
            <a:pPr lvl="1" eaLnBrk="1" hangingPunct="1">
              <a:lnSpc>
                <a:spcPct val="90000"/>
              </a:lnSpc>
            </a:pPr>
            <a:r>
              <a:rPr lang="en-US" sz="2200" dirty="0" smtClean="0"/>
              <a:t>One or more network interfaces configured to support failover becomes unavailable</a:t>
            </a:r>
          </a:p>
          <a:p>
            <a:pPr lvl="1" eaLnBrk="1" hangingPunct="1">
              <a:lnSpc>
                <a:spcPct val="90000"/>
              </a:lnSpc>
            </a:pPr>
            <a:r>
              <a:rPr lang="en-US" sz="2200" dirty="0" smtClean="0"/>
              <a:t>A node cannot send heartbeat messages to its partner and no other mechanism is available</a:t>
            </a:r>
          </a:p>
          <a:p>
            <a:pPr lvl="1" eaLnBrk="1" hangingPunct="1">
              <a:lnSpc>
                <a:spcPct val="90000"/>
              </a:lnSpc>
            </a:pPr>
            <a:r>
              <a:rPr lang="en-US" sz="2200" dirty="0" smtClean="0"/>
              <a:t>A node is halted:  </a:t>
            </a:r>
            <a:r>
              <a:rPr lang="en-US" sz="2400" dirty="0" smtClean="0">
                <a:latin typeface="Courier New" pitchFamily="49" charset="0"/>
              </a:rPr>
              <a:t>halt</a:t>
            </a:r>
            <a:endParaRPr lang="en-US" sz="2200" dirty="0" smtClean="0"/>
          </a:p>
          <a:p>
            <a:pPr lvl="1" eaLnBrk="1" hangingPunct="1">
              <a:lnSpc>
                <a:spcPct val="90000"/>
              </a:lnSpc>
            </a:pPr>
            <a:r>
              <a:rPr lang="en-US" sz="2200" dirty="0" smtClean="0"/>
              <a:t>A takeover is manually initiated</a:t>
            </a:r>
          </a:p>
          <a:p>
            <a:pPr eaLnBrk="1" hangingPunct="1">
              <a:lnSpc>
                <a:spcPct val="90000"/>
              </a:lnSpc>
            </a:pPr>
            <a:endParaRPr lang="en-US" sz="24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Configurable Takeover Events</a:t>
            </a:r>
            <a:endParaRPr lang="en-US" dirty="0"/>
          </a:p>
        </p:txBody>
      </p:sp>
      <p:sp>
        <p:nvSpPr>
          <p:cNvPr id="3" name="Content Placeholder 2"/>
          <p:cNvSpPr>
            <a:spLocks noGrp="1"/>
          </p:cNvSpPr>
          <p:nvPr>
            <p:ph idx="1"/>
          </p:nvPr>
        </p:nvSpPr>
        <p:spPr/>
        <p:txBody>
          <a:bodyPr/>
          <a:lstStyle/>
          <a:p>
            <a:r>
              <a:rPr lang="en-US" dirty="0" smtClean="0"/>
              <a:t>To allow a high-availability storage system to take over if the partner node panics:</a:t>
            </a:r>
          </a:p>
          <a:p>
            <a:pPr>
              <a:buNone/>
            </a:pPr>
            <a:r>
              <a:rPr lang="en-US" sz="2000" dirty="0" smtClean="0">
                <a:latin typeface="Courier New" pitchFamily="49" charset="0"/>
                <a:cs typeface="Courier New" pitchFamily="49" charset="0"/>
              </a:rPr>
              <a:t>system&gt; </a:t>
            </a:r>
            <a:r>
              <a:rPr lang="en-US" sz="2000" b="1" dirty="0" smtClean="0">
                <a:latin typeface="Courier New" pitchFamily="49" charset="0"/>
                <a:cs typeface="Courier New" pitchFamily="49" charset="0"/>
              </a:rPr>
              <a:t>options cf.takeover.on_panic on</a:t>
            </a:r>
            <a:endParaRPr lang="en-US" b="1" dirty="0" smtClean="0">
              <a:latin typeface="Courier New" pitchFamily="49" charset="0"/>
              <a:cs typeface="Courier New" pitchFamily="49" charset="0"/>
            </a:endParaRPr>
          </a:p>
          <a:p>
            <a:r>
              <a:rPr lang="en-US" dirty="0" smtClean="0"/>
              <a:t>To allow a high-availability storage system to take over if the partner node reboots:</a:t>
            </a:r>
          </a:p>
          <a:p>
            <a:pPr>
              <a:buNone/>
            </a:pPr>
            <a:r>
              <a:rPr lang="en-US" sz="2000" dirty="0" smtClean="0">
                <a:latin typeface="Courier New" pitchFamily="49" charset="0"/>
                <a:cs typeface="Courier New" pitchFamily="49" charset="0"/>
              </a:rPr>
              <a:t>system&gt; </a:t>
            </a:r>
            <a:r>
              <a:rPr lang="en-US" sz="2000" b="1" dirty="0" smtClean="0">
                <a:latin typeface="Courier New" pitchFamily="49" charset="0"/>
                <a:cs typeface="Courier New" pitchFamily="49" charset="0"/>
              </a:rPr>
              <a:t>options cf.takeover.on_reboot on</a:t>
            </a:r>
            <a:endParaRPr lang="en-US" b="1" dirty="0" smtClean="0"/>
          </a:p>
        </p:txBody>
      </p:sp>
      <p:sp>
        <p:nvSpPr>
          <p:cNvPr id="5" name="TextBox 16"/>
          <p:cNvSpPr txBox="1">
            <a:spLocks noChangeArrowheads="1"/>
          </p:cNvSpPr>
          <p:nvPr/>
        </p:nvSpPr>
        <p:spPr bwMode="auto">
          <a:xfrm>
            <a:off x="7456149" y="1643817"/>
            <a:ext cx="1687851" cy="400110"/>
          </a:xfrm>
          <a:prstGeom prst="rect">
            <a:avLst/>
          </a:prstGeom>
          <a:solidFill>
            <a:schemeClr val="bg1"/>
          </a:solidFill>
          <a:ln w="9525">
            <a:noFill/>
            <a:miter lim="800000"/>
            <a:headEnd/>
            <a:tailEnd/>
          </a:ln>
        </p:spPr>
        <p:txBody>
          <a:bodyPr wrap="square">
            <a:spAutoFit/>
          </a:bodyPr>
          <a:lstStyle/>
          <a:p>
            <a:pPr algn="ctr">
              <a:buClr>
                <a:schemeClr val="accent2"/>
              </a:buClr>
              <a:buFont typeface="Wingdings 2" pitchFamily="18" charset="2"/>
              <a:buNone/>
            </a:pPr>
            <a:r>
              <a:rPr lang="en-US" dirty="0" smtClean="0"/>
              <a:t>Default value</a:t>
            </a:r>
          </a:p>
        </p:txBody>
      </p:sp>
      <p:cxnSp>
        <p:nvCxnSpPr>
          <p:cNvPr id="4" name="Straight Arrow Connector 3"/>
          <p:cNvCxnSpPr/>
          <p:nvPr/>
        </p:nvCxnSpPr>
        <p:spPr bwMode="auto">
          <a:xfrm rot="10800000" flipV="1">
            <a:off x="7015866" y="1892976"/>
            <a:ext cx="509669" cy="284814"/>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
        <p:nvSpPr>
          <p:cNvPr id="9" name="TextBox 16"/>
          <p:cNvSpPr txBox="1">
            <a:spLocks noChangeArrowheads="1"/>
          </p:cNvSpPr>
          <p:nvPr/>
        </p:nvSpPr>
        <p:spPr bwMode="auto">
          <a:xfrm>
            <a:off x="5606789" y="4085965"/>
            <a:ext cx="2818151" cy="707886"/>
          </a:xfrm>
          <a:prstGeom prst="rect">
            <a:avLst/>
          </a:prstGeom>
          <a:solidFill>
            <a:schemeClr val="bg1"/>
          </a:solidFill>
          <a:ln w="9525">
            <a:noFill/>
            <a:miter lim="800000"/>
            <a:headEnd/>
            <a:tailEnd/>
          </a:ln>
        </p:spPr>
        <p:txBody>
          <a:bodyPr wrap="square">
            <a:spAutoFit/>
          </a:bodyPr>
          <a:lstStyle/>
          <a:p>
            <a:pPr algn="ctr">
              <a:buClr>
                <a:schemeClr val="accent2"/>
              </a:buClr>
              <a:buFont typeface="Wingdings 2" pitchFamily="18" charset="2"/>
              <a:buNone/>
            </a:pPr>
            <a:r>
              <a:rPr lang="en-US" dirty="0" smtClean="0"/>
              <a:t>Default value, unless FC or iSCSI is licensed</a:t>
            </a:r>
          </a:p>
        </p:txBody>
      </p:sp>
      <p:cxnSp>
        <p:nvCxnSpPr>
          <p:cNvPr id="10" name="Straight Arrow Connector 9"/>
          <p:cNvCxnSpPr>
            <a:stCxn id="9" idx="0"/>
          </p:cNvCxnSpPr>
          <p:nvPr/>
        </p:nvCxnSpPr>
        <p:spPr bwMode="auto">
          <a:xfrm rot="16200000" flipV="1">
            <a:off x="6837285" y="3907385"/>
            <a:ext cx="342172" cy="14988"/>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Tree>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Title 1"/>
          <p:cNvSpPr>
            <a:spLocks noGrp="1"/>
          </p:cNvSpPr>
          <p:nvPr>
            <p:ph type="title"/>
          </p:nvPr>
        </p:nvSpPr>
        <p:spPr/>
        <p:txBody>
          <a:bodyPr/>
          <a:lstStyle/>
          <a:p>
            <a:pPr eaLnBrk="1" hangingPunct="1"/>
            <a:r>
              <a:rPr lang="en-US" dirty="0" smtClean="0">
                <a:latin typeface="Courier New" pitchFamily="49" charset="0"/>
              </a:rPr>
              <a:t>partner</a:t>
            </a:r>
            <a:endParaRPr lang="en-US" dirty="0" smtClean="0"/>
          </a:p>
        </p:txBody>
      </p:sp>
      <p:sp>
        <p:nvSpPr>
          <p:cNvPr id="31748" name="Content Placeholder 2"/>
          <p:cNvSpPr>
            <a:spLocks noGrp="1"/>
          </p:cNvSpPr>
          <p:nvPr>
            <p:ph idx="1"/>
          </p:nvPr>
        </p:nvSpPr>
        <p:spPr>
          <a:xfrm>
            <a:off x="990600" y="1123950"/>
            <a:ext cx="8051800" cy="5353050"/>
          </a:xfrm>
        </p:spPr>
        <p:txBody>
          <a:bodyPr/>
          <a:lstStyle/>
          <a:p>
            <a:pPr eaLnBrk="1" hangingPunct="1"/>
            <a:r>
              <a:rPr lang="en-US" dirty="0" smtClean="0"/>
              <a:t>To access the failed storage controller:</a:t>
            </a:r>
          </a:p>
          <a:p>
            <a:pPr eaLnBrk="1" hangingPunct="1">
              <a:buFont typeface="Wingdings 2" pitchFamily="18" charset="2"/>
              <a:buNone/>
            </a:pPr>
            <a:r>
              <a:rPr lang="en-US" sz="2400" dirty="0" smtClean="0">
                <a:latin typeface="Courier New" pitchFamily="49" charset="0"/>
                <a:cs typeface="Courier New" pitchFamily="49" charset="0"/>
              </a:rPr>
              <a:t>system(takeover)&gt; </a:t>
            </a:r>
            <a:r>
              <a:rPr lang="en-US" sz="2400" b="1" dirty="0" smtClean="0">
                <a:latin typeface="Courier New" pitchFamily="49" charset="0"/>
                <a:cs typeface="Courier New" pitchFamily="49" charset="0"/>
              </a:rPr>
              <a:t>partner</a:t>
            </a:r>
          </a:p>
          <a:p>
            <a:pPr eaLnBrk="1" hangingPunct="1">
              <a:buFont typeface="Wingdings 2" pitchFamily="18" charset="2"/>
              <a:buNone/>
            </a:pPr>
            <a:r>
              <a:rPr lang="en-US" sz="2400" dirty="0" smtClean="0">
                <a:latin typeface="Courier New" pitchFamily="49" charset="0"/>
                <a:cs typeface="Courier New" pitchFamily="49" charset="0"/>
              </a:rPr>
              <a:t>system2/system&gt;</a:t>
            </a:r>
            <a:endParaRPr lang="en-US" dirty="0" smtClean="0"/>
          </a:p>
          <a:p>
            <a:pPr eaLnBrk="1" hangingPunct="1">
              <a:buFont typeface="Wingdings 2" pitchFamily="18" charset="2"/>
              <a:buNone/>
            </a:pPr>
            <a:endParaRPr lang="en-US" dirty="0" smtClean="0"/>
          </a:p>
          <a:p>
            <a:pPr eaLnBrk="1" hangingPunct="1"/>
            <a:r>
              <a:rPr lang="en-US" dirty="0" smtClean="0"/>
              <a:t>Execute commands as needed:</a:t>
            </a:r>
          </a:p>
          <a:p>
            <a:pPr lvl="1" eaLnBrk="1" hangingPunct="1"/>
            <a:r>
              <a:rPr lang="en-US" b="1" dirty="0" smtClean="0"/>
              <a:t>NOTE:  </a:t>
            </a:r>
            <a:r>
              <a:rPr lang="en-US" dirty="0" smtClean="0"/>
              <a:t>Some commands are unavailable in partner mode </a:t>
            </a:r>
          </a:p>
          <a:p>
            <a:pPr eaLnBrk="1" hangingPunct="1"/>
            <a:r>
              <a:rPr lang="en-US" dirty="0" smtClean="0"/>
              <a:t>To toggle back to the prompt of the first system:</a:t>
            </a:r>
          </a:p>
          <a:p>
            <a:pPr eaLnBrk="1" hangingPunct="1">
              <a:buFont typeface="Wingdings 2" pitchFamily="18" charset="2"/>
              <a:buNone/>
            </a:pPr>
            <a:r>
              <a:rPr lang="en-US" sz="2400" dirty="0" smtClean="0">
                <a:latin typeface="Courier New" pitchFamily="49" charset="0"/>
                <a:cs typeface="Courier New" pitchFamily="49" charset="0"/>
              </a:rPr>
              <a:t>system2/system&gt; </a:t>
            </a:r>
            <a:r>
              <a:rPr lang="en-US" sz="2400" b="1" dirty="0" smtClean="0">
                <a:latin typeface="Courier New" pitchFamily="49" charset="0"/>
                <a:cs typeface="Courier New" pitchFamily="49" charset="0"/>
              </a:rPr>
              <a:t>partner</a:t>
            </a:r>
          </a:p>
          <a:p>
            <a:pPr eaLnBrk="1" hangingPunct="1">
              <a:buFont typeface="Wingdings 2" pitchFamily="18" charset="2"/>
              <a:buNone/>
            </a:pPr>
            <a:r>
              <a:rPr lang="en-US" sz="2400" dirty="0" smtClean="0">
                <a:latin typeface="Courier New" pitchFamily="49" charset="0"/>
                <a:cs typeface="Courier New" pitchFamily="49" charset="0"/>
              </a:rPr>
              <a:t>system(takeover)&gt;</a:t>
            </a:r>
            <a:endParaRPr lang="en-US" dirty="0" smtClean="0">
              <a:latin typeface="Courier New" pitchFamily="49" charset="0"/>
              <a:cs typeface="Courier New" pitchFamily="49" charset="0"/>
            </a:endParaRPr>
          </a:p>
        </p:txBody>
      </p:sp>
      <p:sp>
        <p:nvSpPr>
          <p:cNvPr id="31749" name="TextBox 3"/>
          <p:cNvSpPr txBox="1">
            <a:spLocks noChangeArrowheads="1"/>
          </p:cNvSpPr>
          <p:nvPr/>
        </p:nvSpPr>
        <p:spPr bwMode="auto">
          <a:xfrm>
            <a:off x="874590" y="2675701"/>
            <a:ext cx="4673600" cy="708025"/>
          </a:xfrm>
          <a:prstGeom prst="rect">
            <a:avLst/>
          </a:prstGeom>
          <a:noFill/>
          <a:ln w="9525">
            <a:noFill/>
            <a:miter lim="800000"/>
            <a:headEnd/>
            <a:tailEnd/>
          </a:ln>
        </p:spPr>
        <p:txBody>
          <a:bodyPr wrap="none">
            <a:spAutoFit/>
          </a:bodyPr>
          <a:lstStyle/>
          <a:p>
            <a:pPr algn="ctr">
              <a:buClr>
                <a:schemeClr val="accent2"/>
              </a:buClr>
              <a:buFont typeface="Wingdings 2" pitchFamily="18" charset="2"/>
              <a:buNone/>
            </a:pPr>
            <a:r>
              <a:rPr lang="en-US" dirty="0"/>
              <a:t>Failed controller / Takeover controller &gt; </a:t>
            </a:r>
          </a:p>
          <a:p>
            <a:pPr algn="ctr">
              <a:buClr>
                <a:schemeClr val="accent2"/>
              </a:buClr>
              <a:buFont typeface="Wingdings 2" pitchFamily="18" charset="2"/>
              <a:buNone/>
            </a:pPr>
            <a:endParaRPr lang="en-US" dirty="0"/>
          </a:p>
        </p:txBody>
      </p:sp>
      <p:cxnSp>
        <p:nvCxnSpPr>
          <p:cNvPr id="31750" name="Straight Arrow Connector 6"/>
          <p:cNvCxnSpPr>
            <a:cxnSpLocks noChangeShapeType="1"/>
          </p:cNvCxnSpPr>
          <p:nvPr/>
        </p:nvCxnSpPr>
        <p:spPr bwMode="auto">
          <a:xfrm rot="10800000">
            <a:off x="3317752" y="2455039"/>
            <a:ext cx="554038" cy="306391"/>
          </a:xfrm>
          <a:prstGeom prst="straightConnector1">
            <a:avLst/>
          </a:prstGeom>
          <a:noFill/>
          <a:ln w="28575" algn="ctr">
            <a:solidFill>
              <a:schemeClr val="hlink"/>
            </a:solidFill>
            <a:round/>
            <a:headEnd/>
            <a:tailEnd type="triangle" w="med" len="med"/>
          </a:ln>
        </p:spPr>
      </p:cxnSp>
      <p:cxnSp>
        <p:nvCxnSpPr>
          <p:cNvPr id="31751" name="Straight Arrow Connector 9"/>
          <p:cNvCxnSpPr>
            <a:cxnSpLocks noChangeShapeType="1"/>
          </p:cNvCxnSpPr>
          <p:nvPr/>
        </p:nvCxnSpPr>
        <p:spPr bwMode="auto">
          <a:xfrm rot="5400000" flipH="1" flipV="1">
            <a:off x="1537370" y="2543146"/>
            <a:ext cx="319089" cy="142875"/>
          </a:xfrm>
          <a:prstGeom prst="straightConnector1">
            <a:avLst/>
          </a:prstGeom>
          <a:noFill/>
          <a:ln w="28575" algn="ctr">
            <a:solidFill>
              <a:schemeClr val="hlink"/>
            </a:solidFill>
            <a:round/>
            <a:headEnd/>
            <a:tailEnd type="triangle" w="med" len="med"/>
          </a:ln>
        </p:spPr>
      </p:cxnSp>
    </p:spTree>
  </p:cSld>
  <p:clrMapOvr>
    <a:masterClrMapping/>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1123950"/>
            <a:ext cx="7924800" cy="5353050"/>
          </a:xfrm>
        </p:spPr>
        <p: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endParaRPr lang="en-US" dirty="0" smtClean="0"/>
          </a:p>
          <a:p>
            <a:pPr>
              <a:buNone/>
            </a:pPr>
            <a:endParaRPr lang="en-US" dirty="0" smtClean="0"/>
          </a:p>
          <a:p>
            <a:r>
              <a:rPr lang="en-US" sz="2000" dirty="0" smtClean="0">
                <a:latin typeface="Courier New" pitchFamily="49" charset="0"/>
              </a:rPr>
              <a:t>cf giveback</a:t>
            </a:r>
            <a:r>
              <a:rPr lang="en-US" sz="2000" dirty="0" smtClean="0"/>
              <a:t> command terminates the emulated node</a:t>
            </a:r>
            <a:endParaRPr lang="en-US" sz="2000" dirty="0" smtClean="0">
              <a:latin typeface="Courier New" pitchFamily="49" charset="0"/>
            </a:endParaRPr>
          </a:p>
          <a:p>
            <a:r>
              <a:rPr lang="en-US" sz="2000" dirty="0" smtClean="0"/>
              <a:t>The failed node resumes normal operation </a:t>
            </a:r>
          </a:p>
          <a:p>
            <a:r>
              <a:rPr lang="en-US" sz="2000" dirty="0" smtClean="0"/>
              <a:t>The high-availability configuration resumes normal operation</a:t>
            </a:r>
            <a:endParaRPr lang="en-US" sz="2000" dirty="0"/>
          </a:p>
        </p:txBody>
      </p:sp>
      <p:sp>
        <p:nvSpPr>
          <p:cNvPr id="2" name="Title 1"/>
          <p:cNvSpPr>
            <a:spLocks noGrp="1"/>
          </p:cNvSpPr>
          <p:nvPr>
            <p:ph type="title"/>
          </p:nvPr>
        </p:nvSpPr>
        <p:spPr/>
        <p:txBody>
          <a:bodyPr/>
          <a:lstStyle/>
          <a:p>
            <a:r>
              <a:rPr lang="en-US" dirty="0" smtClean="0"/>
              <a:t>Giveback Operation</a:t>
            </a:r>
            <a:endParaRPr lang="en-US" dirty="0"/>
          </a:p>
        </p:txBody>
      </p:sp>
      <p:graphicFrame>
        <p:nvGraphicFramePr>
          <p:cNvPr id="31" name="Object 2"/>
          <p:cNvGraphicFramePr>
            <a:graphicFrameLocks noChangeAspect="1"/>
          </p:cNvGraphicFramePr>
          <p:nvPr/>
        </p:nvGraphicFramePr>
        <p:xfrm>
          <a:off x="1106059" y="1197423"/>
          <a:ext cx="3827463" cy="2714625"/>
        </p:xfrm>
        <a:graphic>
          <a:graphicData uri="http://schemas.openxmlformats.org/presentationml/2006/ole">
            <p:oleObj spid="_x0000_s49162" name="Visio" r:id="rId4" imgW="1765935" imgH="1141095" progId="">
              <p:embed/>
            </p:oleObj>
          </a:graphicData>
        </a:graphic>
      </p:graphicFrame>
      <p:graphicFrame>
        <p:nvGraphicFramePr>
          <p:cNvPr id="32" name="Object 3"/>
          <p:cNvGraphicFramePr>
            <a:graphicFrameLocks noChangeAspect="1"/>
          </p:cNvGraphicFramePr>
          <p:nvPr/>
        </p:nvGraphicFramePr>
        <p:xfrm>
          <a:off x="5127625" y="1185863"/>
          <a:ext cx="3827463" cy="2714625"/>
        </p:xfrm>
        <a:graphic>
          <a:graphicData uri="http://schemas.openxmlformats.org/presentationml/2006/ole">
            <p:oleObj spid="_x0000_s49163" name="Visio" r:id="rId5" imgW="1765935" imgH="1141095" progId="">
              <p:embed/>
            </p:oleObj>
          </a:graphicData>
        </a:graphic>
      </p:graphicFrame>
      <p:grpSp>
        <p:nvGrpSpPr>
          <p:cNvPr id="33" name="Group 8"/>
          <p:cNvGrpSpPr>
            <a:grpSpLocks/>
          </p:cNvGrpSpPr>
          <p:nvPr/>
        </p:nvGrpSpPr>
        <p:grpSpPr bwMode="auto">
          <a:xfrm>
            <a:off x="1133475" y="3879850"/>
            <a:ext cx="3795713" cy="1450975"/>
            <a:chOff x="5351672" y="3956564"/>
            <a:chExt cx="3795081" cy="1451989"/>
          </a:xfrm>
        </p:grpSpPr>
        <p:graphicFrame>
          <p:nvGraphicFramePr>
            <p:cNvPr id="47" name="Object 4"/>
            <p:cNvGraphicFramePr>
              <a:graphicFrameLocks noChangeAspect="1"/>
            </p:cNvGraphicFramePr>
            <p:nvPr/>
          </p:nvGraphicFramePr>
          <p:xfrm>
            <a:off x="5351672" y="3956564"/>
            <a:ext cx="3795081" cy="1420774"/>
          </p:xfrm>
          <a:graphic>
            <a:graphicData uri="http://schemas.openxmlformats.org/presentationml/2006/ole">
              <p:oleObj spid="_x0000_s49164" name="Visio" r:id="rId6" imgW="1765935" imgH="655796" progId="">
                <p:embed/>
              </p:oleObj>
            </a:graphicData>
          </a:graphic>
        </p:graphicFrame>
        <p:graphicFrame>
          <p:nvGraphicFramePr>
            <p:cNvPr id="48" name="Object 5"/>
            <p:cNvGraphicFramePr>
              <a:graphicFrameLocks noChangeAspect="1"/>
            </p:cNvGraphicFramePr>
            <p:nvPr/>
          </p:nvGraphicFramePr>
          <p:xfrm>
            <a:off x="6671738" y="3991154"/>
            <a:ext cx="1153187" cy="823002"/>
          </p:xfrm>
          <a:graphic>
            <a:graphicData uri="http://schemas.openxmlformats.org/presentationml/2006/ole">
              <p:oleObj spid="_x0000_s49165" name="Visio" r:id="rId7" imgW="528161" imgH="373856" progId="">
                <p:embed/>
              </p:oleObj>
            </a:graphicData>
          </a:graphic>
        </p:graphicFrame>
        <p:graphicFrame>
          <p:nvGraphicFramePr>
            <p:cNvPr id="49" name="Object 6"/>
            <p:cNvGraphicFramePr>
              <a:graphicFrameLocks noChangeAspect="1"/>
            </p:cNvGraphicFramePr>
            <p:nvPr/>
          </p:nvGraphicFramePr>
          <p:xfrm>
            <a:off x="6668395" y="4523571"/>
            <a:ext cx="1155911" cy="884982"/>
          </p:xfrm>
          <a:graphic>
            <a:graphicData uri="http://schemas.openxmlformats.org/presentationml/2006/ole">
              <p:oleObj spid="_x0000_s49166" name="Visio" r:id="rId8" imgW="528161" imgH="406718" progId="">
                <p:embed/>
              </p:oleObj>
            </a:graphicData>
          </a:graphic>
        </p:graphicFrame>
      </p:grpSp>
      <p:grpSp>
        <p:nvGrpSpPr>
          <p:cNvPr id="34" name="Group 12"/>
          <p:cNvGrpSpPr>
            <a:grpSpLocks/>
          </p:cNvGrpSpPr>
          <p:nvPr/>
        </p:nvGrpSpPr>
        <p:grpSpPr bwMode="auto">
          <a:xfrm>
            <a:off x="5164138" y="3879850"/>
            <a:ext cx="3795712" cy="1450975"/>
            <a:chOff x="5188151" y="4358500"/>
            <a:chExt cx="3795081" cy="1451989"/>
          </a:xfrm>
        </p:grpSpPr>
        <p:graphicFrame>
          <p:nvGraphicFramePr>
            <p:cNvPr id="44" name="Object 7"/>
            <p:cNvGraphicFramePr>
              <a:graphicFrameLocks noChangeAspect="1"/>
            </p:cNvGraphicFramePr>
            <p:nvPr/>
          </p:nvGraphicFramePr>
          <p:xfrm>
            <a:off x="5188151" y="4358500"/>
            <a:ext cx="3795081" cy="1420774"/>
          </p:xfrm>
          <a:graphic>
            <a:graphicData uri="http://schemas.openxmlformats.org/presentationml/2006/ole">
              <p:oleObj spid="_x0000_s49167" name="Visio" r:id="rId9" imgW="1765935" imgH="655796" progId="">
                <p:embed/>
              </p:oleObj>
            </a:graphicData>
          </a:graphic>
        </p:graphicFrame>
        <p:graphicFrame>
          <p:nvGraphicFramePr>
            <p:cNvPr id="45" name="Object 8"/>
            <p:cNvGraphicFramePr>
              <a:graphicFrameLocks noChangeAspect="1"/>
            </p:cNvGraphicFramePr>
            <p:nvPr/>
          </p:nvGraphicFramePr>
          <p:xfrm>
            <a:off x="6508217" y="4393090"/>
            <a:ext cx="1153187" cy="823002"/>
          </p:xfrm>
          <a:graphic>
            <a:graphicData uri="http://schemas.openxmlformats.org/presentationml/2006/ole">
              <p:oleObj spid="_x0000_s49168" name="Visio" r:id="rId10" imgW="528161" imgH="373856" progId="">
                <p:embed/>
              </p:oleObj>
            </a:graphicData>
          </a:graphic>
        </p:graphicFrame>
        <p:graphicFrame>
          <p:nvGraphicFramePr>
            <p:cNvPr id="46" name="Object 9"/>
            <p:cNvGraphicFramePr>
              <a:graphicFrameLocks noChangeAspect="1"/>
            </p:cNvGraphicFramePr>
            <p:nvPr/>
          </p:nvGraphicFramePr>
          <p:xfrm>
            <a:off x="6504874" y="4925507"/>
            <a:ext cx="1155911" cy="884982"/>
          </p:xfrm>
          <a:graphic>
            <a:graphicData uri="http://schemas.openxmlformats.org/presentationml/2006/ole">
              <p:oleObj spid="_x0000_s49169" name="Visio" r:id="rId11" imgW="528161" imgH="406718" progId="">
                <p:embed/>
              </p:oleObj>
            </a:graphicData>
          </a:graphic>
        </p:graphicFrame>
      </p:grpSp>
      <p:grpSp>
        <p:nvGrpSpPr>
          <p:cNvPr id="35" name="Group 38"/>
          <p:cNvGrpSpPr/>
          <p:nvPr/>
        </p:nvGrpSpPr>
        <p:grpSpPr>
          <a:xfrm>
            <a:off x="2375452" y="1997614"/>
            <a:ext cx="4045226" cy="368106"/>
            <a:chOff x="2183739" y="2187422"/>
            <a:chExt cx="4632620" cy="99600"/>
          </a:xfrm>
        </p:grpSpPr>
        <p:cxnSp>
          <p:nvCxnSpPr>
            <p:cNvPr id="42" name="Straight Connector 41"/>
            <p:cNvCxnSpPr/>
            <p:nvPr/>
          </p:nvCxnSpPr>
          <p:spPr bwMode="gray">
            <a:xfrm>
              <a:off x="2183739" y="2187422"/>
              <a:ext cx="4632620" cy="1588"/>
            </a:xfrm>
            <a:prstGeom prst="line">
              <a:avLst/>
            </a:prstGeom>
            <a:solidFill>
              <a:schemeClr val="accent1"/>
            </a:solidFill>
            <a:ln w="19050" cap="flat" cmpd="sng" algn="ctr">
              <a:solidFill>
                <a:schemeClr val="accent2"/>
              </a:solidFill>
              <a:prstDash val="solid"/>
              <a:round/>
              <a:headEnd type="oval" w="med" len="med"/>
              <a:tailEnd type="oval" w="med" len="med"/>
            </a:ln>
            <a:effectLst/>
          </p:spPr>
        </p:cxnSp>
        <p:cxnSp>
          <p:nvCxnSpPr>
            <p:cNvPr id="43" name="Straight Connector 42"/>
            <p:cNvCxnSpPr/>
            <p:nvPr/>
          </p:nvCxnSpPr>
          <p:spPr bwMode="gray">
            <a:xfrm>
              <a:off x="2183739" y="2285434"/>
              <a:ext cx="4632620" cy="1588"/>
            </a:xfrm>
            <a:prstGeom prst="line">
              <a:avLst/>
            </a:prstGeom>
            <a:solidFill>
              <a:schemeClr val="accent1"/>
            </a:solidFill>
            <a:ln w="19050" cap="flat" cmpd="sng" algn="ctr">
              <a:solidFill>
                <a:schemeClr val="accent2"/>
              </a:solidFill>
              <a:prstDash val="solid"/>
              <a:round/>
              <a:headEnd type="oval" w="med" len="med"/>
              <a:tailEnd type="oval" w="med" len="med"/>
            </a:ln>
            <a:effectLst/>
          </p:spPr>
        </p:cxnSp>
      </p:grpSp>
      <p:sp>
        <p:nvSpPr>
          <p:cNvPr id="50" name="Rectangle 49"/>
          <p:cNvSpPr/>
          <p:nvPr/>
        </p:nvSpPr>
        <p:spPr>
          <a:xfrm>
            <a:off x="2427666" y="2294816"/>
            <a:ext cx="1107996" cy="400110"/>
          </a:xfrm>
          <a:prstGeom prst="rect">
            <a:avLst/>
          </a:prstGeom>
          <a:solidFill>
            <a:schemeClr val="bg1"/>
          </a:solidFill>
          <a:ln w="19050">
            <a:solidFill>
              <a:srgbClr val="005BAE"/>
            </a:solidFill>
          </a:ln>
        </p:spPr>
        <p:txBody>
          <a:bodyPr wrap="none">
            <a:spAutoFit/>
          </a:bodyPr>
          <a:lstStyle/>
          <a:p>
            <a:r>
              <a:rPr lang="en-US" dirty="0" smtClean="0">
                <a:latin typeface="Courier New" pitchFamily="49" charset="0"/>
              </a:rPr>
              <a:t>system</a:t>
            </a:r>
            <a:endParaRPr lang="en-US" dirty="0">
              <a:latin typeface="Courier New" pitchFamily="49" charset="0"/>
            </a:endParaRPr>
          </a:p>
        </p:txBody>
      </p:sp>
      <p:sp>
        <p:nvSpPr>
          <p:cNvPr id="51" name="Rectangle 50"/>
          <p:cNvSpPr/>
          <p:nvPr/>
        </p:nvSpPr>
        <p:spPr>
          <a:xfrm>
            <a:off x="6458674" y="2328882"/>
            <a:ext cx="1261884" cy="400110"/>
          </a:xfrm>
          <a:prstGeom prst="rect">
            <a:avLst/>
          </a:prstGeom>
          <a:solidFill>
            <a:schemeClr val="bg1"/>
          </a:solidFill>
          <a:ln w="19050">
            <a:solidFill>
              <a:srgbClr val="005BAE"/>
            </a:solidFill>
          </a:ln>
        </p:spPr>
        <p:txBody>
          <a:bodyPr wrap="none">
            <a:spAutoFit/>
          </a:bodyPr>
          <a:lstStyle/>
          <a:p>
            <a:r>
              <a:rPr lang="en-US" dirty="0" smtClean="0">
                <a:latin typeface="Courier New" pitchFamily="49" charset="0"/>
              </a:rPr>
              <a:t>system2</a:t>
            </a:r>
            <a:endParaRPr lang="en-US" dirty="0">
              <a:latin typeface="Courier New" pitchFamily="49" charset="0"/>
            </a:endParaRPr>
          </a:p>
        </p:txBody>
      </p:sp>
      <p:sp>
        <p:nvSpPr>
          <p:cNvPr id="52" name="AutoShape 94"/>
          <p:cNvSpPr>
            <a:spLocks noChangeArrowheads="1"/>
          </p:cNvSpPr>
          <p:nvPr/>
        </p:nvSpPr>
        <p:spPr bwMode="auto">
          <a:xfrm>
            <a:off x="5992009" y="1581373"/>
            <a:ext cx="2108499" cy="1796527"/>
          </a:xfrm>
          <a:custGeom>
            <a:avLst/>
            <a:gdLst>
              <a:gd name="G0" fmla="+- 2700 0 0"/>
              <a:gd name="G1" fmla="*/ G0 2 1"/>
              <a:gd name="G2" fmla="+- 21600 0 G1"/>
              <a:gd name="G3" fmla="*/ G2 G2 1"/>
              <a:gd name="G4" fmla="*/ G0 G0 1"/>
              <a:gd name="G5" fmla="+- G3 0 G4"/>
              <a:gd name="G6" fmla="*/ G5 1 8"/>
              <a:gd name="G7" fmla="sqrt G6"/>
              <a:gd name="G8" fmla="*/ G4 1 8"/>
              <a:gd name="G9" fmla="sqrt G8"/>
              <a:gd name="G10" fmla="+- G7 G9 0"/>
              <a:gd name="G11" fmla="+- G7 0 G9"/>
              <a:gd name="G12" fmla="+- G10 10800 0"/>
              <a:gd name="G13" fmla="+- 10800 0 G10"/>
              <a:gd name="G14" fmla="+- G11 10800 0"/>
              <a:gd name="G15" fmla="+- 10800 0 G11"/>
              <a:gd name="G16" fmla="+- 21600 0 G0"/>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401" y="15493"/>
                </a:moveTo>
                <a:cubicBezTo>
                  <a:pt x="18376" y="14122"/>
                  <a:pt x="18900" y="12482"/>
                  <a:pt x="18900" y="10800"/>
                </a:cubicBezTo>
                <a:cubicBezTo>
                  <a:pt x="18900" y="6326"/>
                  <a:pt x="15273" y="2700"/>
                  <a:pt x="10800" y="2700"/>
                </a:cubicBezTo>
                <a:cubicBezTo>
                  <a:pt x="9117" y="2699"/>
                  <a:pt x="7477" y="3223"/>
                  <a:pt x="6106" y="4198"/>
                </a:cubicBezTo>
                <a:close/>
                <a:moveTo>
                  <a:pt x="4198" y="6106"/>
                </a:moveTo>
                <a:cubicBezTo>
                  <a:pt x="3223" y="7477"/>
                  <a:pt x="2700" y="9117"/>
                  <a:pt x="2700" y="10799"/>
                </a:cubicBezTo>
                <a:cubicBezTo>
                  <a:pt x="2700" y="15273"/>
                  <a:pt x="6326" y="18900"/>
                  <a:pt x="10800" y="18900"/>
                </a:cubicBezTo>
                <a:cubicBezTo>
                  <a:pt x="12482" y="18900"/>
                  <a:pt x="14122" y="18376"/>
                  <a:pt x="15493" y="17401"/>
                </a:cubicBezTo>
                <a:close/>
              </a:path>
            </a:pathLst>
          </a:custGeom>
          <a:solidFill>
            <a:srgbClr val="C00000"/>
          </a:solidFill>
          <a:ln w="19050" algn="ctr">
            <a:noFill/>
            <a:miter lim="800000"/>
            <a:headEnd/>
            <a:tailEnd/>
          </a:ln>
          <a:effectLst/>
        </p:spPr>
        <p:txBody>
          <a:bodyPr wrap="none" anchor="ctr"/>
          <a:lstStyle/>
          <a:p>
            <a:endParaRPr lang="en-US" dirty="0"/>
          </a:p>
        </p:txBody>
      </p:sp>
      <p:sp>
        <p:nvSpPr>
          <p:cNvPr id="53" name="Rectangle 52"/>
          <p:cNvSpPr/>
          <p:nvPr/>
        </p:nvSpPr>
        <p:spPr>
          <a:xfrm>
            <a:off x="3392610" y="1098931"/>
            <a:ext cx="3262433" cy="400110"/>
          </a:xfrm>
          <a:prstGeom prst="rect">
            <a:avLst/>
          </a:prstGeom>
          <a:solidFill>
            <a:schemeClr val="bg1"/>
          </a:solidFill>
          <a:ln w="19050">
            <a:solidFill>
              <a:srgbClr val="005BAE"/>
            </a:solidFill>
          </a:ln>
        </p:spPr>
        <p:txBody>
          <a:bodyPr wrap="none">
            <a:spAutoFit/>
          </a:bodyPr>
          <a:lstStyle/>
          <a:p>
            <a:r>
              <a:rPr lang="en-US" dirty="0" smtClean="0">
                <a:latin typeface="Courier New" pitchFamily="49" charset="0"/>
              </a:rPr>
              <a:t>system&gt; </a:t>
            </a:r>
            <a:r>
              <a:rPr lang="en-US" b="1" dirty="0" smtClean="0">
                <a:latin typeface="Courier New" pitchFamily="49" charset="0"/>
              </a:rPr>
              <a:t>cf giveback </a:t>
            </a:r>
            <a:endParaRPr lang="en-US" b="1" dirty="0">
              <a:latin typeface="Courier New" pitchFamily="49" charset="0"/>
            </a:endParaRPr>
          </a:p>
        </p:txBody>
      </p:sp>
      <p:cxnSp>
        <p:nvCxnSpPr>
          <p:cNvPr id="27" name="Elbow Connector 26"/>
          <p:cNvCxnSpPr/>
          <p:nvPr/>
        </p:nvCxnSpPr>
        <p:spPr bwMode="gray">
          <a:xfrm>
            <a:off x="2035444" y="3042834"/>
            <a:ext cx="1353471" cy="1026462"/>
          </a:xfrm>
          <a:prstGeom prst="bentConnector3">
            <a:avLst>
              <a:gd name="adj1" fmla="val 1907"/>
            </a:avLst>
          </a:prstGeom>
          <a:solidFill>
            <a:schemeClr val="accent1"/>
          </a:solidFill>
          <a:ln w="19050" cap="flat" cmpd="sng" algn="ctr">
            <a:solidFill>
              <a:schemeClr val="tx2"/>
            </a:solidFill>
            <a:prstDash val="solid"/>
            <a:round/>
            <a:headEnd type="oval" w="med" len="med"/>
            <a:tailEnd type="oval" w="med" len="med"/>
          </a:ln>
          <a:effectLst/>
        </p:spPr>
      </p:cxnSp>
      <p:cxnSp>
        <p:nvCxnSpPr>
          <p:cNvPr id="28" name="Elbow Connector 27"/>
          <p:cNvCxnSpPr/>
          <p:nvPr/>
        </p:nvCxnSpPr>
        <p:spPr bwMode="gray">
          <a:xfrm rot="16200000" flipH="1">
            <a:off x="6847673" y="3500034"/>
            <a:ext cx="1048717" cy="82660"/>
          </a:xfrm>
          <a:prstGeom prst="bentConnector3">
            <a:avLst>
              <a:gd name="adj1" fmla="val 50000"/>
            </a:avLst>
          </a:prstGeom>
          <a:solidFill>
            <a:schemeClr val="accent1"/>
          </a:solidFill>
          <a:ln w="19050" cap="flat" cmpd="sng" algn="ctr">
            <a:solidFill>
              <a:schemeClr val="tx2"/>
            </a:solidFill>
            <a:prstDash val="solid"/>
            <a:round/>
            <a:headEnd type="oval" w="med" len="med"/>
            <a:tailEnd type="oval" w="med" len="med"/>
          </a:ln>
          <a:effectLst/>
        </p:spPr>
      </p:cxnSp>
      <p:cxnSp>
        <p:nvCxnSpPr>
          <p:cNvPr id="29" name="Elbow Connector 70"/>
          <p:cNvCxnSpPr/>
          <p:nvPr/>
        </p:nvCxnSpPr>
        <p:spPr bwMode="gray">
          <a:xfrm rot="10800000" flipV="1">
            <a:off x="2668293" y="3035084"/>
            <a:ext cx="3391545" cy="1759057"/>
          </a:xfrm>
          <a:prstGeom prst="bentConnector4">
            <a:avLst>
              <a:gd name="adj1" fmla="val 28027"/>
              <a:gd name="adj2" fmla="val 109765"/>
            </a:avLst>
          </a:prstGeom>
          <a:solidFill>
            <a:schemeClr val="accent1"/>
          </a:solidFill>
          <a:ln w="19050" cap="flat" cmpd="sng" algn="ctr">
            <a:solidFill>
              <a:srgbClr val="F95F00"/>
            </a:solidFill>
            <a:prstDash val="solid"/>
            <a:round/>
            <a:headEnd type="oval" w="med" len="med"/>
            <a:tailEnd type="oval" w="med" len="med"/>
          </a:ln>
          <a:effectLst/>
        </p:spPr>
      </p:cxnSp>
      <p:cxnSp>
        <p:nvCxnSpPr>
          <p:cNvPr id="30" name="Elbow Connector 29"/>
          <p:cNvCxnSpPr/>
          <p:nvPr/>
        </p:nvCxnSpPr>
        <p:spPr bwMode="gray">
          <a:xfrm rot="16200000" flipH="1">
            <a:off x="4121946" y="2223402"/>
            <a:ext cx="1760265" cy="3391545"/>
          </a:xfrm>
          <a:prstGeom prst="bentConnector3">
            <a:avLst>
              <a:gd name="adj1" fmla="val 42151"/>
            </a:avLst>
          </a:prstGeom>
          <a:solidFill>
            <a:schemeClr val="accent1"/>
          </a:solidFill>
          <a:ln w="19050" cap="flat" cmpd="sng" algn="ctr">
            <a:solidFill>
              <a:srgbClr val="F95F00"/>
            </a:solidFill>
            <a:prstDash val="solid"/>
            <a:round/>
            <a:headEnd type="oval" w="med" len="med"/>
            <a:tailEnd type="oval" w="med" len="med"/>
          </a:ln>
          <a:effectLst/>
        </p:spPr>
      </p:cxnSp>
      <p:cxnSp>
        <p:nvCxnSpPr>
          <p:cNvPr id="54" name="Elbow Connector 53"/>
          <p:cNvCxnSpPr/>
          <p:nvPr/>
        </p:nvCxnSpPr>
        <p:spPr bwMode="gray">
          <a:xfrm rot="16200000" flipH="1">
            <a:off x="5796369" y="3760922"/>
            <a:ext cx="1766803" cy="289302"/>
          </a:xfrm>
          <a:prstGeom prst="bentConnector3">
            <a:avLst>
              <a:gd name="adj1" fmla="val 45967"/>
            </a:avLst>
          </a:prstGeom>
          <a:solidFill>
            <a:schemeClr val="accent1"/>
          </a:solidFill>
          <a:ln w="19050" cap="flat" cmpd="sng" algn="ctr">
            <a:solidFill>
              <a:schemeClr val="tx2"/>
            </a:solidFill>
            <a:prstDash val="sysDash"/>
            <a:round/>
            <a:headEnd type="oval" w="med" len="med"/>
            <a:tailEnd type="oval" w="med" len="med"/>
          </a:ln>
          <a:effectLst/>
        </p:spPr>
      </p:cxnSp>
      <p:cxnSp>
        <p:nvCxnSpPr>
          <p:cNvPr id="55" name="Elbow Connector 54"/>
          <p:cNvCxnSpPr/>
          <p:nvPr/>
        </p:nvCxnSpPr>
        <p:spPr bwMode="gray">
          <a:xfrm rot="16200000" flipH="1">
            <a:off x="4383437" y="1157207"/>
            <a:ext cx="1038386" cy="4788977"/>
          </a:xfrm>
          <a:prstGeom prst="bentConnector3">
            <a:avLst>
              <a:gd name="adj1" fmla="val 53607"/>
            </a:avLst>
          </a:prstGeom>
          <a:solidFill>
            <a:schemeClr val="accent1"/>
          </a:solidFill>
          <a:ln w="19050" cap="flat" cmpd="sng" algn="ctr">
            <a:solidFill>
              <a:srgbClr val="F95F00"/>
            </a:solidFill>
            <a:prstDash val="sysDash"/>
            <a:round/>
            <a:headEnd type="oval" w="med" len="med"/>
            <a:tailEnd type="oval" w="med" len="med"/>
          </a:ln>
          <a:effectLst/>
        </p:spPr>
      </p:cxnSp>
      <p:cxnSp>
        <p:nvCxnSpPr>
          <p:cNvPr id="56" name="Elbow Connector 55"/>
          <p:cNvCxnSpPr/>
          <p:nvPr/>
        </p:nvCxnSpPr>
        <p:spPr bwMode="gray">
          <a:xfrm rot="5400000">
            <a:off x="4990453" y="1283776"/>
            <a:ext cx="1082298" cy="4533254"/>
          </a:xfrm>
          <a:prstGeom prst="bentConnector3">
            <a:avLst>
              <a:gd name="adj1" fmla="val 63365"/>
            </a:avLst>
          </a:prstGeom>
          <a:solidFill>
            <a:schemeClr val="accent1"/>
          </a:solidFill>
          <a:ln w="19050" cap="flat" cmpd="sng" algn="ctr">
            <a:solidFill>
              <a:srgbClr val="F95F00"/>
            </a:solidFill>
            <a:prstDash val="sysDash"/>
            <a:round/>
            <a:headEnd type="oval" w="med" len="med"/>
            <a:tailEnd type="oval" w="med" len="med"/>
          </a:ln>
          <a:effectLst/>
        </p:spPr>
      </p:cxnSp>
      <p:cxnSp>
        <p:nvCxnSpPr>
          <p:cNvPr id="57" name="Elbow Connector 56"/>
          <p:cNvCxnSpPr/>
          <p:nvPr/>
        </p:nvCxnSpPr>
        <p:spPr bwMode="gray">
          <a:xfrm rot="5400000">
            <a:off x="2390795" y="3414002"/>
            <a:ext cx="1782625" cy="998958"/>
          </a:xfrm>
          <a:prstGeom prst="bentConnector3">
            <a:avLst>
              <a:gd name="adj1" fmla="val 46669"/>
            </a:avLst>
          </a:prstGeom>
          <a:solidFill>
            <a:schemeClr val="accent1"/>
          </a:solidFill>
          <a:ln w="19050" cap="flat" cmpd="sng" algn="ctr">
            <a:solidFill>
              <a:schemeClr val="tx2"/>
            </a:solidFill>
            <a:prstDash val="sysDash"/>
            <a:round/>
            <a:headEnd type="oval" w="med" len="med"/>
            <a:tailEnd type="oval" w="med" len="med"/>
          </a:ln>
          <a:effectLst/>
        </p:spPr>
      </p:cxn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2"/>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5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Automatic Giveback</a:t>
            </a:r>
            <a:endParaRPr lang="en-US" dirty="0"/>
          </a:p>
        </p:txBody>
      </p:sp>
      <p:sp>
        <p:nvSpPr>
          <p:cNvPr id="3" name="Content Placeholder 2"/>
          <p:cNvSpPr>
            <a:spLocks noGrp="1"/>
          </p:cNvSpPr>
          <p:nvPr>
            <p:ph idx="1"/>
          </p:nvPr>
        </p:nvSpPr>
        <p:spPr>
          <a:xfrm>
            <a:off x="990600" y="1123950"/>
            <a:ext cx="8153400" cy="5353050"/>
          </a:xfrm>
        </p:spPr>
        <p:txBody>
          <a:bodyPr/>
          <a:lstStyle/>
          <a:p>
            <a:r>
              <a:rPr lang="en-US" dirty="0" smtClean="0"/>
              <a:t>When a storage system that had given control over to its partner successfully boots up, the high-availability partner can perform an automatic giveback if configured</a:t>
            </a:r>
          </a:p>
          <a:p>
            <a:pPr>
              <a:buNone/>
            </a:pPr>
            <a:r>
              <a:rPr lang="en-US" sz="2000" dirty="0" smtClean="0">
                <a:latin typeface="Courier New" pitchFamily="49" charset="0"/>
              </a:rPr>
              <a:t>system&gt; </a:t>
            </a:r>
            <a:r>
              <a:rPr lang="en-US" sz="2000" b="1" dirty="0" smtClean="0">
                <a:latin typeface="Courier New" pitchFamily="49" charset="0"/>
              </a:rPr>
              <a:t>options cf.giveback.auto.enable on</a:t>
            </a:r>
            <a:endParaRPr lang="en-US" dirty="0" smtClean="0"/>
          </a:p>
          <a:p>
            <a:r>
              <a:rPr lang="en-US" dirty="0" smtClean="0"/>
              <a:t>To adjust the giveback delay time for automatic giveback:  </a:t>
            </a:r>
          </a:p>
          <a:p>
            <a:pPr>
              <a:buNone/>
            </a:pPr>
            <a:r>
              <a:rPr lang="en-US" sz="2000" dirty="0" smtClean="0">
                <a:latin typeface="Courier New" pitchFamily="49" charset="0"/>
              </a:rPr>
              <a:t>system&gt; </a:t>
            </a:r>
            <a:r>
              <a:rPr lang="en-US" sz="2000" b="1" dirty="0" smtClean="0">
                <a:latin typeface="Courier New" pitchFamily="49" charset="0"/>
              </a:rPr>
              <a:t>options cf.giveback.auto.delay.seconds 300</a:t>
            </a:r>
            <a:endParaRPr lang="en-US" dirty="0"/>
          </a:p>
        </p:txBody>
      </p:sp>
      <p:sp>
        <p:nvSpPr>
          <p:cNvPr id="4" name="TextBox 16"/>
          <p:cNvSpPr txBox="1">
            <a:spLocks noChangeArrowheads="1"/>
          </p:cNvSpPr>
          <p:nvPr/>
        </p:nvSpPr>
        <p:spPr bwMode="auto">
          <a:xfrm>
            <a:off x="7456149" y="2393317"/>
            <a:ext cx="1687851" cy="707886"/>
          </a:xfrm>
          <a:prstGeom prst="rect">
            <a:avLst/>
          </a:prstGeom>
          <a:solidFill>
            <a:schemeClr val="bg1"/>
          </a:solidFill>
          <a:ln w="9525">
            <a:noFill/>
            <a:miter lim="800000"/>
            <a:headEnd/>
            <a:tailEnd/>
          </a:ln>
        </p:spPr>
        <p:txBody>
          <a:bodyPr wrap="square">
            <a:spAutoFit/>
          </a:bodyPr>
          <a:lstStyle/>
          <a:p>
            <a:pPr algn="ctr">
              <a:buClr>
                <a:schemeClr val="accent2"/>
              </a:buClr>
              <a:buFont typeface="Wingdings 2" pitchFamily="18" charset="2"/>
              <a:buNone/>
            </a:pPr>
            <a:r>
              <a:rPr lang="en-US" dirty="0" smtClean="0"/>
              <a:t>Default value is off</a:t>
            </a:r>
          </a:p>
        </p:txBody>
      </p:sp>
      <p:cxnSp>
        <p:nvCxnSpPr>
          <p:cNvPr id="5" name="Straight Arrow Connector 4"/>
          <p:cNvCxnSpPr/>
          <p:nvPr/>
        </p:nvCxnSpPr>
        <p:spPr bwMode="auto">
          <a:xfrm rot="5400000">
            <a:off x="7396447" y="2748697"/>
            <a:ext cx="179883" cy="164892"/>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
        <p:nvSpPr>
          <p:cNvPr id="9" name="TextBox 16"/>
          <p:cNvSpPr txBox="1">
            <a:spLocks noChangeArrowheads="1"/>
          </p:cNvSpPr>
          <p:nvPr/>
        </p:nvSpPr>
        <p:spPr bwMode="auto">
          <a:xfrm>
            <a:off x="6783991" y="4881492"/>
            <a:ext cx="1687851" cy="400110"/>
          </a:xfrm>
          <a:prstGeom prst="rect">
            <a:avLst/>
          </a:prstGeom>
          <a:solidFill>
            <a:schemeClr val="bg1"/>
          </a:solidFill>
          <a:ln w="9525">
            <a:noFill/>
            <a:miter lim="800000"/>
            <a:headEnd/>
            <a:tailEnd/>
          </a:ln>
        </p:spPr>
        <p:txBody>
          <a:bodyPr wrap="square">
            <a:spAutoFit/>
          </a:bodyPr>
          <a:lstStyle/>
          <a:p>
            <a:pPr algn="ctr">
              <a:buClr>
                <a:schemeClr val="accent2"/>
              </a:buClr>
              <a:buFont typeface="Wingdings 2" pitchFamily="18" charset="2"/>
              <a:buNone/>
            </a:pPr>
            <a:r>
              <a:rPr lang="en-US" dirty="0" smtClean="0"/>
              <a:t>Default value</a:t>
            </a:r>
          </a:p>
        </p:txBody>
      </p:sp>
      <p:cxnSp>
        <p:nvCxnSpPr>
          <p:cNvPr id="10" name="Straight Arrow Connector 9"/>
          <p:cNvCxnSpPr/>
          <p:nvPr/>
        </p:nvCxnSpPr>
        <p:spPr bwMode="auto">
          <a:xfrm flipV="1">
            <a:off x="7917207" y="4586790"/>
            <a:ext cx="374752" cy="314794"/>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Tree>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3" name="Picture 3"/>
          <p:cNvPicPr>
            <a:picLocks noChangeAspect="1" noChangeArrowheads="1"/>
          </p:cNvPicPr>
          <p:nvPr/>
        </p:nvPicPr>
        <p:blipFill>
          <a:blip r:embed="rId3" cstate="print"/>
          <a:srcRect/>
          <a:stretch>
            <a:fillRect/>
          </a:stretch>
        </p:blipFill>
        <p:spPr bwMode="auto">
          <a:xfrm>
            <a:off x="1320800" y="1117600"/>
            <a:ext cx="7325424" cy="5372100"/>
          </a:xfrm>
          <a:prstGeom prst="rect">
            <a:avLst/>
          </a:prstGeom>
          <a:noFill/>
          <a:ln w="9525">
            <a:noFill/>
            <a:miter lim="800000"/>
            <a:headEnd/>
            <a:tailEnd/>
          </a:ln>
        </p:spPr>
      </p:pic>
      <p:sp>
        <p:nvSpPr>
          <p:cNvPr id="2" name="Title 1"/>
          <p:cNvSpPr>
            <a:spLocks noGrp="1"/>
          </p:cNvSpPr>
          <p:nvPr>
            <p:ph type="title"/>
          </p:nvPr>
        </p:nvSpPr>
        <p:spPr/>
        <p:txBody>
          <a:bodyPr/>
          <a:lstStyle/>
          <a:p>
            <a:r>
              <a:rPr lang="en-US" dirty="0" smtClean="0"/>
              <a:t>System Manager: High-Availability</a:t>
            </a:r>
            <a:endParaRPr lang="en-US" dirty="0"/>
          </a:p>
        </p:txBody>
      </p:sp>
      <p:cxnSp>
        <p:nvCxnSpPr>
          <p:cNvPr id="23" name="Straight Arrow Connector 22"/>
          <p:cNvCxnSpPr/>
          <p:nvPr/>
        </p:nvCxnSpPr>
        <p:spPr bwMode="auto">
          <a:xfrm rot="16200000" flipV="1">
            <a:off x="3708403" y="1993902"/>
            <a:ext cx="876300" cy="647695"/>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
        <p:nvSpPr>
          <p:cNvPr id="10" name="TextBox 16"/>
          <p:cNvSpPr txBox="1">
            <a:spLocks noChangeArrowheads="1"/>
          </p:cNvSpPr>
          <p:nvPr/>
        </p:nvSpPr>
        <p:spPr bwMode="auto">
          <a:xfrm>
            <a:off x="3873500" y="2813050"/>
            <a:ext cx="3621088" cy="1631216"/>
          </a:xfrm>
          <a:prstGeom prst="rect">
            <a:avLst/>
          </a:prstGeom>
          <a:solidFill>
            <a:schemeClr val="bg1"/>
          </a:solidFill>
          <a:ln w="9525">
            <a:noFill/>
            <a:miter lim="800000"/>
            <a:headEnd/>
            <a:tailEnd/>
          </a:ln>
        </p:spPr>
        <p:txBody>
          <a:bodyPr>
            <a:spAutoFit/>
          </a:bodyPr>
          <a:lstStyle/>
          <a:p>
            <a:pPr algn="ctr">
              <a:buClr>
                <a:schemeClr val="accent2"/>
              </a:buClr>
              <a:buFont typeface="Wingdings 2" pitchFamily="18" charset="2"/>
              <a:buNone/>
            </a:pPr>
            <a:r>
              <a:rPr lang="en-US" dirty="0" smtClean="0"/>
              <a:t>Storage system must be removed from NetApp System Managerand then re-added</a:t>
            </a:r>
          </a:p>
          <a:p>
            <a:pPr algn="ctr">
              <a:buClr>
                <a:schemeClr val="accent2"/>
              </a:buClr>
              <a:buFont typeface="Wingdings 2" pitchFamily="18" charset="2"/>
              <a:buNone/>
            </a:pPr>
            <a:r>
              <a:rPr lang="en-US" dirty="0" smtClean="0"/>
              <a:t>after high availability is configured</a:t>
            </a:r>
          </a:p>
        </p:txBody>
      </p:sp>
    </p:spTree>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Title 1"/>
          <p:cNvSpPr>
            <a:spLocks noGrp="1"/>
          </p:cNvSpPr>
          <p:nvPr>
            <p:ph type="title"/>
          </p:nvPr>
        </p:nvSpPr>
        <p:spPr/>
        <p:txBody>
          <a:bodyPr/>
          <a:lstStyle/>
          <a:p>
            <a:pPr eaLnBrk="1" hangingPunct="1"/>
            <a:r>
              <a:rPr lang="en-US" dirty="0" smtClean="0"/>
              <a:t>System Manager: High-Availability (Cont.)</a:t>
            </a:r>
          </a:p>
        </p:txBody>
      </p:sp>
      <p:sp>
        <p:nvSpPr>
          <p:cNvPr id="33796" name="Content Placeholder 7"/>
          <p:cNvSpPr>
            <a:spLocks noGrp="1"/>
          </p:cNvSpPr>
          <p:nvPr>
            <p:ph idx="1"/>
          </p:nvPr>
        </p:nvSpPr>
        <p:spPr/>
        <p:txBody>
          <a:bodyPr/>
          <a:lstStyle/>
          <a:p>
            <a:pPr eaLnBrk="1" hangingPunct="1"/>
            <a:r>
              <a:rPr lang="en-US" sz="2400" dirty="0" smtClean="0"/>
              <a:t>Currently, we cannot enable high-availability from NetApp System Manager so we will have to perform this operation from the command-line interface:</a:t>
            </a:r>
          </a:p>
          <a:p>
            <a:pPr lvl="1" eaLnBrk="1" hangingPunct="1"/>
            <a:r>
              <a:rPr lang="en-US" sz="2400" dirty="0" smtClean="0"/>
              <a:t>License controller failover (cf):</a:t>
            </a:r>
          </a:p>
          <a:p>
            <a:pPr lvl="2" eaLnBrk="1" hangingPunct="1">
              <a:buFont typeface="Wingdings 2" pitchFamily="18" charset="2"/>
              <a:buNone/>
            </a:pPr>
            <a:r>
              <a:rPr lang="en-US" sz="2000" dirty="0" smtClean="0">
                <a:latin typeface="Courier New" pitchFamily="49" charset="0"/>
                <a:cs typeface="Courier New" pitchFamily="49" charset="0"/>
              </a:rPr>
              <a:t>system&gt; </a:t>
            </a:r>
            <a:r>
              <a:rPr lang="en-US" sz="2000" b="1" dirty="0" smtClean="0">
                <a:latin typeface="Courier New" pitchFamily="49" charset="0"/>
                <a:cs typeface="Courier New" pitchFamily="49" charset="0"/>
              </a:rPr>
              <a:t>license add xxxxxx</a:t>
            </a:r>
          </a:p>
          <a:p>
            <a:pPr lvl="2" eaLnBrk="1" hangingPunct="1">
              <a:buFont typeface="Wingdings 2" pitchFamily="18" charset="2"/>
              <a:buNone/>
            </a:pPr>
            <a:r>
              <a:rPr lang="en-US" sz="2000" dirty="0" smtClean="0">
                <a:latin typeface="Courier New" pitchFamily="49" charset="0"/>
                <a:cs typeface="Courier New" pitchFamily="49" charset="0"/>
              </a:rPr>
              <a:t>system2&gt; </a:t>
            </a:r>
            <a:r>
              <a:rPr lang="en-US" sz="2000" b="1" dirty="0" smtClean="0">
                <a:latin typeface="Courier New" pitchFamily="49" charset="0"/>
                <a:cs typeface="Courier New" pitchFamily="49" charset="0"/>
              </a:rPr>
              <a:t>license add xxxxxx</a:t>
            </a:r>
          </a:p>
          <a:p>
            <a:pPr lvl="1" eaLnBrk="1" hangingPunct="1"/>
            <a:r>
              <a:rPr lang="en-US" sz="2400" dirty="0" smtClean="0"/>
              <a:t>Reboot:</a:t>
            </a:r>
          </a:p>
          <a:p>
            <a:pPr lvl="2" eaLnBrk="1" hangingPunct="1">
              <a:buFont typeface="Wingdings 2" pitchFamily="18" charset="2"/>
              <a:buNone/>
            </a:pPr>
            <a:r>
              <a:rPr lang="en-US" sz="2000" dirty="0" smtClean="0">
                <a:latin typeface="Courier New" pitchFamily="49" charset="0"/>
                <a:cs typeface="Courier New" pitchFamily="49" charset="0"/>
              </a:rPr>
              <a:t>system&gt; </a:t>
            </a:r>
            <a:r>
              <a:rPr lang="en-US" sz="2000" b="1" dirty="0" smtClean="0">
                <a:latin typeface="Courier New" pitchFamily="49" charset="0"/>
                <a:cs typeface="Courier New" pitchFamily="49" charset="0"/>
              </a:rPr>
              <a:t>reboot</a:t>
            </a:r>
          </a:p>
          <a:p>
            <a:pPr lvl="2" eaLnBrk="1" hangingPunct="1">
              <a:buFont typeface="Wingdings 2" pitchFamily="18" charset="2"/>
              <a:buNone/>
            </a:pPr>
            <a:r>
              <a:rPr lang="en-US" sz="2000" dirty="0" smtClean="0">
                <a:latin typeface="Courier New" pitchFamily="49" charset="0"/>
                <a:cs typeface="Courier New" pitchFamily="49" charset="0"/>
              </a:rPr>
              <a:t>system2&gt; </a:t>
            </a:r>
            <a:r>
              <a:rPr lang="en-US" sz="2000" b="1" dirty="0" smtClean="0">
                <a:latin typeface="Courier New" pitchFamily="49" charset="0"/>
                <a:cs typeface="Courier New" pitchFamily="49" charset="0"/>
              </a:rPr>
              <a:t>reboot</a:t>
            </a:r>
          </a:p>
          <a:p>
            <a:pPr lvl="1" eaLnBrk="1" hangingPunct="1"/>
            <a:r>
              <a:rPr lang="en-US" sz="2400" dirty="0" smtClean="0"/>
              <a:t>Enable controller failover:</a:t>
            </a:r>
          </a:p>
          <a:p>
            <a:pPr lvl="1" eaLnBrk="1" hangingPunct="1">
              <a:buFont typeface="Arial" charset="0"/>
              <a:buNone/>
            </a:pPr>
            <a:r>
              <a:rPr lang="en-US" sz="2000" dirty="0" smtClean="0">
                <a:latin typeface="Courier New" pitchFamily="49" charset="0"/>
                <a:cs typeface="Courier New" pitchFamily="49" charset="0"/>
              </a:rPr>
              <a:t>system&gt; </a:t>
            </a:r>
            <a:r>
              <a:rPr lang="en-US" sz="2000" b="1" dirty="0" smtClean="0">
                <a:latin typeface="Courier New" pitchFamily="49" charset="0"/>
                <a:cs typeface="Courier New" pitchFamily="49" charset="0"/>
              </a:rPr>
              <a:t>cf enable</a:t>
            </a:r>
            <a:endParaRPr lang="en-US" sz="2400" b="1" dirty="0" smtClean="0">
              <a:latin typeface="Courier New" pitchFamily="49" charset="0"/>
              <a:cs typeface="Courier New" pitchFamily="49" charset="0"/>
            </a:endParaRPr>
          </a:p>
          <a:p>
            <a:pPr lvl="1" eaLnBrk="1" hangingPunct="1"/>
            <a:r>
              <a:rPr lang="en-US" sz="2400" dirty="0" smtClean="0"/>
              <a:t>Check status:</a:t>
            </a:r>
          </a:p>
          <a:p>
            <a:pPr lvl="2" eaLnBrk="1" hangingPunct="1">
              <a:buFont typeface="Wingdings 2" pitchFamily="18" charset="2"/>
              <a:buNone/>
            </a:pPr>
            <a:r>
              <a:rPr lang="en-US" sz="2000" dirty="0" smtClean="0">
                <a:latin typeface="Courier New" pitchFamily="49" charset="0"/>
                <a:cs typeface="Courier New" pitchFamily="49" charset="0"/>
              </a:rPr>
              <a:t>system&gt; </a:t>
            </a:r>
            <a:r>
              <a:rPr lang="en-US" sz="2000" b="1" dirty="0" smtClean="0">
                <a:latin typeface="Courier New" pitchFamily="49" charset="0"/>
                <a:cs typeface="Courier New" pitchFamily="49" charset="0"/>
              </a:rPr>
              <a:t>cf status</a:t>
            </a:r>
            <a:endParaRPr lang="en-US" sz="2000" b="1" dirty="0" smtClean="0"/>
          </a:p>
        </p:txBody>
      </p:sp>
    </p:spTree>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 Manager: High-Availability (Cont.)</a:t>
            </a:r>
            <a:endParaRPr lang="en-US" dirty="0"/>
          </a:p>
        </p:txBody>
      </p:sp>
      <p:pic>
        <p:nvPicPr>
          <p:cNvPr id="1026" name="Picture 2" descr="C:\Documents and Settings\curtisb\Desktop\Data ONTAP 8.0 7-Mode Administration\Images\System manager\sm14.bmp"/>
          <p:cNvPicPr>
            <a:picLocks noChangeAspect="1" noChangeArrowheads="1"/>
          </p:cNvPicPr>
          <p:nvPr/>
        </p:nvPicPr>
        <p:blipFill>
          <a:blip r:embed="rId3" cstate="print"/>
          <a:stretch>
            <a:fillRect/>
          </a:stretch>
        </p:blipFill>
        <p:spPr bwMode="auto">
          <a:xfrm>
            <a:off x="1290154" y="1117490"/>
            <a:ext cx="7387311" cy="5374083"/>
          </a:xfrm>
          <a:prstGeom prst="rect">
            <a:avLst/>
          </a:prstGeom>
          <a:noFill/>
        </p:spPr>
      </p:pic>
      <p:pic>
        <p:nvPicPr>
          <p:cNvPr id="4" name="Picture 3" descr="sm215.bmp"/>
          <p:cNvPicPr>
            <a:picLocks noChangeAspect="1"/>
          </p:cNvPicPr>
          <p:nvPr/>
        </p:nvPicPr>
        <p:blipFill>
          <a:blip r:embed="rId4" cstate="print"/>
          <a:stretch>
            <a:fillRect/>
          </a:stretch>
        </p:blipFill>
        <p:spPr>
          <a:xfrm>
            <a:off x="436048" y="2707921"/>
            <a:ext cx="3827194" cy="1863893"/>
          </a:xfrm>
          <a:prstGeom prst="rect">
            <a:avLst/>
          </a:prstGeom>
        </p:spPr>
      </p:pic>
      <p:cxnSp>
        <p:nvCxnSpPr>
          <p:cNvPr id="5" name="Straight Arrow Connector 4"/>
          <p:cNvCxnSpPr/>
          <p:nvPr/>
        </p:nvCxnSpPr>
        <p:spPr bwMode="auto">
          <a:xfrm rot="5400000">
            <a:off x="3236025" y="2048495"/>
            <a:ext cx="1092534" cy="938151"/>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
        <p:nvSpPr>
          <p:cNvPr id="6" name="TextBox 5"/>
          <p:cNvSpPr txBox="1"/>
          <p:nvPr/>
        </p:nvSpPr>
        <p:spPr>
          <a:xfrm>
            <a:off x="5088034" y="2783605"/>
            <a:ext cx="3331361" cy="1631216"/>
          </a:xfrm>
          <a:prstGeom prst="rect">
            <a:avLst/>
          </a:prstGeom>
          <a:solidFill>
            <a:schemeClr val="bg1"/>
          </a:solidFill>
        </p:spPr>
        <p:txBody>
          <a:bodyPr wrap="none" rtlCol="0">
            <a:spAutoFit/>
          </a:bodyPr>
          <a:lstStyle/>
          <a:p>
            <a:pPr algn="ctr"/>
            <a:r>
              <a:rPr lang="en-US" dirty="0" smtClean="0"/>
              <a:t>Add one of the </a:t>
            </a:r>
          </a:p>
          <a:p>
            <a:pPr algn="ctr"/>
            <a:r>
              <a:rPr lang="en-US" dirty="0" smtClean="0"/>
              <a:t>storage systems </a:t>
            </a:r>
          </a:p>
          <a:p>
            <a:pPr algn="ctr"/>
            <a:r>
              <a:rPr lang="en-US" dirty="0" smtClean="0"/>
              <a:t>to NetApp System Manager</a:t>
            </a:r>
          </a:p>
          <a:p>
            <a:pPr algn="ctr"/>
            <a:r>
              <a:rPr lang="en-US" dirty="0" smtClean="0"/>
              <a:t>and the partner is </a:t>
            </a:r>
            <a:br>
              <a:rPr lang="en-US" dirty="0" smtClean="0"/>
            </a:br>
            <a:r>
              <a:rPr lang="en-US" dirty="0" smtClean="0"/>
              <a:t>automatically identified</a:t>
            </a:r>
          </a:p>
        </p:txBody>
      </p:sp>
      <p:cxnSp>
        <p:nvCxnSpPr>
          <p:cNvPr id="7" name="Straight Arrow Connector 6"/>
          <p:cNvCxnSpPr/>
          <p:nvPr/>
        </p:nvCxnSpPr>
        <p:spPr bwMode="auto">
          <a:xfrm rot="5400000" flipH="1" flipV="1">
            <a:off x="3817918" y="2642262"/>
            <a:ext cx="783769" cy="676893"/>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Tree>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 Manager: High-Availability (Cont.)</a:t>
            </a:r>
            <a:endParaRPr lang="en-US" dirty="0"/>
          </a:p>
        </p:txBody>
      </p:sp>
      <p:pic>
        <p:nvPicPr>
          <p:cNvPr id="1026" name="Picture 2" descr="C:\Documents and Settings\curtisb\Desktop\Data ONTAP 8.0 7-Mode Administration\Images\System manager\sm14.bmp"/>
          <p:cNvPicPr>
            <a:picLocks noChangeAspect="1" noChangeArrowheads="1"/>
          </p:cNvPicPr>
          <p:nvPr/>
        </p:nvPicPr>
        <p:blipFill>
          <a:blip r:embed="rId3" cstate="print"/>
          <a:stretch>
            <a:fillRect/>
          </a:stretch>
        </p:blipFill>
        <p:spPr bwMode="auto">
          <a:xfrm>
            <a:off x="1290155" y="1117490"/>
            <a:ext cx="7387309" cy="5374082"/>
          </a:xfrm>
          <a:prstGeom prst="rect">
            <a:avLst/>
          </a:prstGeom>
          <a:noFill/>
        </p:spPr>
      </p:pic>
      <p:cxnSp>
        <p:nvCxnSpPr>
          <p:cNvPr id="5" name="Straight Arrow Connector 4"/>
          <p:cNvCxnSpPr>
            <a:stCxn id="6" idx="0"/>
          </p:cNvCxnSpPr>
          <p:nvPr/>
        </p:nvCxnSpPr>
        <p:spPr bwMode="auto">
          <a:xfrm rot="16200000" flipV="1">
            <a:off x="1846409" y="2723002"/>
            <a:ext cx="486884" cy="4776"/>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
        <p:nvSpPr>
          <p:cNvPr id="6" name="TextBox 5"/>
          <p:cNvSpPr txBox="1"/>
          <p:nvPr/>
        </p:nvSpPr>
        <p:spPr>
          <a:xfrm>
            <a:off x="1326977" y="2968832"/>
            <a:ext cx="1530523" cy="1015663"/>
          </a:xfrm>
          <a:prstGeom prst="rect">
            <a:avLst/>
          </a:prstGeom>
          <a:solidFill>
            <a:schemeClr val="bg1"/>
          </a:solidFill>
        </p:spPr>
        <p:txBody>
          <a:bodyPr wrap="square" rtlCol="0">
            <a:spAutoFit/>
          </a:bodyPr>
          <a:lstStyle/>
          <a:p>
            <a:r>
              <a:rPr lang="en-US" dirty="0" smtClean="0"/>
              <a:t>The high-availability pair</a:t>
            </a:r>
          </a:p>
        </p:txBody>
      </p:sp>
      <p:cxnSp>
        <p:nvCxnSpPr>
          <p:cNvPr id="7" name="Straight Arrow Connector 6"/>
          <p:cNvCxnSpPr>
            <a:stCxn id="8" idx="3"/>
          </p:cNvCxnSpPr>
          <p:nvPr/>
        </p:nvCxnSpPr>
        <p:spPr bwMode="auto">
          <a:xfrm flipV="1">
            <a:off x="3364315" y="4636544"/>
            <a:ext cx="189743" cy="14494"/>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
        <p:nvSpPr>
          <p:cNvPr id="8" name="TextBox 7"/>
          <p:cNvSpPr txBox="1"/>
          <p:nvPr/>
        </p:nvSpPr>
        <p:spPr>
          <a:xfrm>
            <a:off x="1308944" y="4143206"/>
            <a:ext cx="2055371" cy="1015663"/>
          </a:xfrm>
          <a:prstGeom prst="rect">
            <a:avLst/>
          </a:prstGeom>
          <a:solidFill>
            <a:schemeClr val="bg1"/>
          </a:solidFill>
        </p:spPr>
        <p:txBody>
          <a:bodyPr wrap="none" rtlCol="0">
            <a:spAutoFit/>
          </a:bodyPr>
          <a:lstStyle/>
          <a:p>
            <a:r>
              <a:rPr lang="en-US" dirty="0" smtClean="0"/>
              <a:t>High-availability </a:t>
            </a:r>
          </a:p>
          <a:p>
            <a:r>
              <a:rPr lang="en-US" dirty="0" smtClean="0"/>
              <a:t>configuration</a:t>
            </a:r>
          </a:p>
          <a:p>
            <a:r>
              <a:rPr lang="en-US" dirty="0" smtClean="0"/>
              <a:t>problems</a:t>
            </a:r>
          </a:p>
        </p:txBody>
      </p:sp>
    </p:spTree>
  </p:cSld>
  <p:clrMapOvr>
    <a:masterClrMapping/>
  </p:clrMapOvr>
  <p:transition advClick="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 Manager: High-Availability (Cont.)</a:t>
            </a:r>
            <a:endParaRPr lang="en-US" dirty="0"/>
          </a:p>
        </p:txBody>
      </p:sp>
      <p:pic>
        <p:nvPicPr>
          <p:cNvPr id="1026" name="Picture 2" descr="C:\Documents and Settings\curtisb\Desktop\Data ONTAP 8.0 7-Mode Administration\Images\System manager\sm14.bmp"/>
          <p:cNvPicPr>
            <a:picLocks noChangeAspect="1" noChangeArrowheads="1"/>
          </p:cNvPicPr>
          <p:nvPr/>
        </p:nvPicPr>
        <p:blipFill>
          <a:blip r:embed="rId3" cstate="print"/>
          <a:stretch>
            <a:fillRect/>
          </a:stretch>
        </p:blipFill>
        <p:spPr bwMode="auto">
          <a:xfrm>
            <a:off x="1290154" y="1117490"/>
            <a:ext cx="7387311" cy="5374084"/>
          </a:xfrm>
          <a:prstGeom prst="rect">
            <a:avLst/>
          </a:prstGeom>
          <a:noFill/>
        </p:spPr>
      </p:pic>
      <p:cxnSp>
        <p:nvCxnSpPr>
          <p:cNvPr id="13" name="Straight Arrow Connector 12"/>
          <p:cNvCxnSpPr/>
          <p:nvPr/>
        </p:nvCxnSpPr>
        <p:spPr bwMode="auto">
          <a:xfrm rot="10800000">
            <a:off x="4593515" y="2990627"/>
            <a:ext cx="623944" cy="559403"/>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
        <p:nvSpPr>
          <p:cNvPr id="17" name="TextBox 16"/>
          <p:cNvSpPr txBox="1"/>
          <p:nvPr/>
        </p:nvSpPr>
        <p:spPr>
          <a:xfrm>
            <a:off x="4263516" y="3568605"/>
            <a:ext cx="2930610" cy="707886"/>
          </a:xfrm>
          <a:prstGeom prst="rect">
            <a:avLst/>
          </a:prstGeom>
          <a:noFill/>
        </p:spPr>
        <p:txBody>
          <a:bodyPr wrap="none" rtlCol="0">
            <a:spAutoFit/>
          </a:bodyPr>
          <a:lstStyle/>
          <a:p>
            <a:r>
              <a:rPr lang="en-US" dirty="0" smtClean="0"/>
              <a:t>Verify licenses</a:t>
            </a:r>
          </a:p>
          <a:p>
            <a:r>
              <a:rPr lang="en-US" dirty="0" smtClean="0"/>
              <a:t>match with the partner</a:t>
            </a:r>
          </a:p>
        </p:txBody>
      </p:sp>
      <p:cxnSp>
        <p:nvCxnSpPr>
          <p:cNvPr id="11" name="Straight Arrow Connector 10"/>
          <p:cNvCxnSpPr>
            <a:stCxn id="17" idx="1"/>
          </p:cNvCxnSpPr>
          <p:nvPr/>
        </p:nvCxnSpPr>
        <p:spPr bwMode="auto">
          <a:xfrm rot="10800000" flipV="1">
            <a:off x="3399418" y="3922547"/>
            <a:ext cx="864098" cy="47023"/>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Tree>
  </p:cSld>
  <p:clrMapOvr>
    <a:masterClrMapping/>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 Manager: High-Availability (Cont.)</a:t>
            </a:r>
            <a:endParaRPr lang="en-US" dirty="0"/>
          </a:p>
        </p:txBody>
      </p:sp>
      <p:pic>
        <p:nvPicPr>
          <p:cNvPr id="1026" name="Picture 2" descr="C:\Documents and Settings\curtisb\Desktop\Data ONTAP 8.0 7-Mode Administration\Images\System manager\sm14.bmp"/>
          <p:cNvPicPr>
            <a:picLocks noChangeAspect="1" noChangeArrowheads="1"/>
          </p:cNvPicPr>
          <p:nvPr/>
        </p:nvPicPr>
        <p:blipFill>
          <a:blip r:embed="rId3" cstate="print"/>
          <a:stretch>
            <a:fillRect/>
          </a:stretch>
        </p:blipFill>
        <p:spPr bwMode="auto">
          <a:xfrm>
            <a:off x="1290155" y="1117490"/>
            <a:ext cx="7387308" cy="5374082"/>
          </a:xfrm>
          <a:prstGeom prst="rect">
            <a:avLst/>
          </a:prstGeom>
          <a:noFill/>
        </p:spPr>
      </p:pic>
      <p:pic>
        <p:nvPicPr>
          <p:cNvPr id="9" name="Picture 8" descr="sm231.bmp"/>
          <p:cNvPicPr>
            <a:picLocks noChangeAspect="1"/>
          </p:cNvPicPr>
          <p:nvPr/>
        </p:nvPicPr>
        <p:blipFill>
          <a:blip r:embed="rId4" cstate="print"/>
          <a:stretch>
            <a:fillRect/>
          </a:stretch>
        </p:blipFill>
        <p:spPr>
          <a:xfrm>
            <a:off x="1477160" y="2657139"/>
            <a:ext cx="2974451" cy="3558147"/>
          </a:xfrm>
          <a:prstGeom prst="rect">
            <a:avLst/>
          </a:prstGeom>
        </p:spPr>
      </p:pic>
      <p:sp>
        <p:nvSpPr>
          <p:cNvPr id="10" name="TextBox 9"/>
          <p:cNvSpPr txBox="1"/>
          <p:nvPr/>
        </p:nvSpPr>
        <p:spPr>
          <a:xfrm>
            <a:off x="4743996" y="3431689"/>
            <a:ext cx="3001143" cy="1323439"/>
          </a:xfrm>
          <a:prstGeom prst="rect">
            <a:avLst/>
          </a:prstGeom>
          <a:noFill/>
        </p:spPr>
        <p:txBody>
          <a:bodyPr wrap="none" rtlCol="0">
            <a:spAutoFit/>
          </a:bodyPr>
          <a:lstStyle/>
          <a:p>
            <a:r>
              <a:rPr lang="en-US" dirty="0" smtClean="0"/>
              <a:t>Configure an IP</a:t>
            </a:r>
          </a:p>
          <a:p>
            <a:r>
              <a:rPr lang="en-US" dirty="0" smtClean="0"/>
              <a:t>address to take over the </a:t>
            </a:r>
          </a:p>
          <a:p>
            <a:r>
              <a:rPr lang="en-US" dirty="0" smtClean="0"/>
              <a:t>partner’s IP and enable</a:t>
            </a:r>
          </a:p>
          <a:p>
            <a:r>
              <a:rPr lang="en-US" dirty="0" smtClean="0"/>
              <a:t>the interface</a:t>
            </a:r>
            <a:endParaRPr lang="en-US" dirty="0"/>
          </a:p>
        </p:txBody>
      </p:sp>
      <p:cxnSp>
        <p:nvCxnSpPr>
          <p:cNvPr id="11" name="Straight Arrow Connector 10"/>
          <p:cNvCxnSpPr/>
          <p:nvPr/>
        </p:nvCxnSpPr>
        <p:spPr bwMode="auto">
          <a:xfrm rot="5400000">
            <a:off x="4098663" y="2571077"/>
            <a:ext cx="1011220" cy="968188"/>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Tree>
  </p:cSld>
  <p:clrMapOvr>
    <a:masterClrMapping/>
  </p:clrMapOvr>
  <p:transition advClick="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 Manager: High-Availability (Cont.)</a:t>
            </a:r>
            <a:endParaRPr lang="en-US" dirty="0"/>
          </a:p>
        </p:txBody>
      </p:sp>
      <p:pic>
        <p:nvPicPr>
          <p:cNvPr id="1026" name="Picture 2" descr="C:\Documents and Settings\curtisb\Desktop\Data ONTAP 8.0 7-Mode Administration\Images\System manager\sm14.bmp"/>
          <p:cNvPicPr>
            <a:picLocks noChangeAspect="1" noChangeArrowheads="1"/>
          </p:cNvPicPr>
          <p:nvPr/>
        </p:nvPicPr>
        <p:blipFill>
          <a:blip r:embed="rId3" cstate="print"/>
          <a:stretch>
            <a:fillRect/>
          </a:stretch>
        </p:blipFill>
        <p:spPr bwMode="auto">
          <a:xfrm>
            <a:off x="1290155" y="1117490"/>
            <a:ext cx="7387308" cy="5374081"/>
          </a:xfrm>
          <a:prstGeom prst="rect">
            <a:avLst/>
          </a:prstGeom>
          <a:noFill/>
        </p:spPr>
      </p:pic>
      <p:pic>
        <p:nvPicPr>
          <p:cNvPr id="9" name="Picture 8" descr="sm231.bmp"/>
          <p:cNvPicPr>
            <a:picLocks noChangeAspect="1"/>
          </p:cNvPicPr>
          <p:nvPr/>
        </p:nvPicPr>
        <p:blipFill>
          <a:blip r:embed="rId4" cstate="print"/>
          <a:stretch>
            <a:fillRect/>
          </a:stretch>
        </p:blipFill>
        <p:spPr>
          <a:xfrm>
            <a:off x="1477160" y="2657139"/>
            <a:ext cx="2974450" cy="3558147"/>
          </a:xfrm>
          <a:prstGeom prst="rect">
            <a:avLst/>
          </a:prstGeom>
        </p:spPr>
      </p:pic>
      <p:sp>
        <p:nvSpPr>
          <p:cNvPr id="10" name="TextBox 9"/>
          <p:cNvSpPr txBox="1"/>
          <p:nvPr/>
        </p:nvSpPr>
        <p:spPr>
          <a:xfrm>
            <a:off x="4957205" y="3377899"/>
            <a:ext cx="2515432" cy="1323439"/>
          </a:xfrm>
          <a:prstGeom prst="rect">
            <a:avLst/>
          </a:prstGeom>
          <a:noFill/>
        </p:spPr>
        <p:txBody>
          <a:bodyPr wrap="none" rtlCol="0">
            <a:spAutoFit/>
          </a:bodyPr>
          <a:lstStyle/>
          <a:p>
            <a:r>
              <a:rPr lang="en-US" dirty="0" smtClean="0"/>
              <a:t>Do the same task </a:t>
            </a:r>
          </a:p>
          <a:p>
            <a:r>
              <a:rPr lang="en-US" dirty="0" smtClean="0"/>
              <a:t>for the other partner;</a:t>
            </a:r>
          </a:p>
          <a:p>
            <a:r>
              <a:rPr lang="en-US" dirty="0" smtClean="0"/>
              <a:t>remember to enable</a:t>
            </a:r>
          </a:p>
          <a:p>
            <a:r>
              <a:rPr lang="en-US" dirty="0" smtClean="0"/>
              <a:t>the interface</a:t>
            </a:r>
          </a:p>
        </p:txBody>
      </p:sp>
      <p:cxnSp>
        <p:nvCxnSpPr>
          <p:cNvPr id="11" name="Straight Arrow Connector 10"/>
          <p:cNvCxnSpPr/>
          <p:nvPr/>
        </p:nvCxnSpPr>
        <p:spPr bwMode="auto">
          <a:xfrm rot="5400000">
            <a:off x="4098663" y="2571077"/>
            <a:ext cx="1011220" cy="968188"/>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Tree>
  </p:cSld>
  <p:clrMapOvr>
    <a:masterClrMapping/>
  </p:clrMapOvr>
  <p:transition advClick="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 Manager: High-Availability (Cont.)</a:t>
            </a:r>
            <a:endParaRPr lang="en-US" dirty="0"/>
          </a:p>
        </p:txBody>
      </p:sp>
      <p:pic>
        <p:nvPicPr>
          <p:cNvPr id="1026" name="Picture 2" descr="C:\Documents and Settings\curtisb\Desktop\Data ONTAP 8.0 7-Mode Administration\Images\System manager\sm14.bmp"/>
          <p:cNvPicPr>
            <a:picLocks noChangeAspect="1" noChangeArrowheads="1"/>
          </p:cNvPicPr>
          <p:nvPr/>
        </p:nvPicPr>
        <p:blipFill>
          <a:blip r:embed="rId3" cstate="print"/>
          <a:stretch>
            <a:fillRect/>
          </a:stretch>
        </p:blipFill>
        <p:spPr bwMode="auto">
          <a:xfrm>
            <a:off x="1290155" y="1117490"/>
            <a:ext cx="7387309" cy="5374083"/>
          </a:xfrm>
          <a:prstGeom prst="rect">
            <a:avLst/>
          </a:prstGeom>
          <a:noFill/>
        </p:spPr>
      </p:pic>
      <p:sp>
        <p:nvSpPr>
          <p:cNvPr id="6" name="TextBox 5"/>
          <p:cNvSpPr txBox="1"/>
          <p:nvPr/>
        </p:nvSpPr>
        <p:spPr>
          <a:xfrm>
            <a:off x="1362294" y="2613830"/>
            <a:ext cx="1933356" cy="1323439"/>
          </a:xfrm>
          <a:prstGeom prst="rect">
            <a:avLst/>
          </a:prstGeom>
          <a:solidFill>
            <a:schemeClr val="bg1"/>
          </a:solidFill>
        </p:spPr>
        <p:txBody>
          <a:bodyPr wrap="square" rtlCol="0">
            <a:spAutoFit/>
          </a:bodyPr>
          <a:lstStyle/>
          <a:p>
            <a:r>
              <a:rPr lang="en-US" dirty="0" smtClean="0"/>
              <a:t>Fixed the high-availability</a:t>
            </a:r>
          </a:p>
          <a:p>
            <a:r>
              <a:rPr lang="en-US" dirty="0" smtClean="0"/>
              <a:t>configuration</a:t>
            </a:r>
          </a:p>
          <a:p>
            <a:r>
              <a:rPr lang="en-US" dirty="0" smtClean="0"/>
              <a:t>problems</a:t>
            </a:r>
          </a:p>
        </p:txBody>
      </p:sp>
      <p:cxnSp>
        <p:nvCxnSpPr>
          <p:cNvPr id="5" name="Straight Arrow Connector 4"/>
          <p:cNvCxnSpPr/>
          <p:nvPr/>
        </p:nvCxnSpPr>
        <p:spPr bwMode="auto">
          <a:xfrm flipV="1">
            <a:off x="3205537" y="2603352"/>
            <a:ext cx="452063" cy="314509"/>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Tree>
  </p:cSld>
  <p:clrMapOvr>
    <a:masterClrMapping/>
  </p:clrMapOvr>
  <p:transition advClick="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 Manager: High-Availability (Cont.)</a:t>
            </a:r>
            <a:endParaRPr lang="en-US" b="0" dirty="0"/>
          </a:p>
        </p:txBody>
      </p:sp>
      <p:pic>
        <p:nvPicPr>
          <p:cNvPr id="1026" name="Picture 2" descr="C:\Documents and Settings\curtisb\Desktop\Data ONTAP 8.0 7-Mode Administration\Images\System manager\sm14.bmp"/>
          <p:cNvPicPr>
            <a:picLocks noChangeAspect="1" noChangeArrowheads="1"/>
          </p:cNvPicPr>
          <p:nvPr/>
        </p:nvPicPr>
        <p:blipFill>
          <a:blip r:embed="rId3" cstate="print"/>
          <a:stretch>
            <a:fillRect/>
          </a:stretch>
        </p:blipFill>
        <p:spPr bwMode="auto">
          <a:xfrm>
            <a:off x="1290155" y="1117490"/>
            <a:ext cx="7387309" cy="5374082"/>
          </a:xfrm>
          <a:prstGeom prst="rect">
            <a:avLst/>
          </a:prstGeom>
          <a:noFill/>
        </p:spPr>
      </p:pic>
      <p:sp>
        <p:nvSpPr>
          <p:cNvPr id="7" name="TextBox 6"/>
          <p:cNvSpPr txBox="1"/>
          <p:nvPr/>
        </p:nvSpPr>
        <p:spPr>
          <a:xfrm>
            <a:off x="194722" y="2712752"/>
            <a:ext cx="1967205" cy="707886"/>
          </a:xfrm>
          <a:prstGeom prst="rect">
            <a:avLst/>
          </a:prstGeom>
          <a:solidFill>
            <a:schemeClr val="bg1"/>
          </a:solidFill>
          <a:ln w="12700">
            <a:solidFill>
              <a:srgbClr val="0070C0"/>
            </a:solidFill>
          </a:ln>
        </p:spPr>
        <p:txBody>
          <a:bodyPr wrap="square" rtlCol="0">
            <a:spAutoFit/>
          </a:bodyPr>
          <a:lstStyle/>
          <a:p>
            <a:r>
              <a:rPr lang="en-US" dirty="0" smtClean="0"/>
              <a:t>To configure high availability</a:t>
            </a:r>
            <a:endParaRPr lang="en-US" dirty="0"/>
          </a:p>
        </p:txBody>
      </p:sp>
      <p:cxnSp>
        <p:nvCxnSpPr>
          <p:cNvPr id="8" name="Straight Arrow Connector 7"/>
          <p:cNvCxnSpPr>
            <a:stCxn id="7" idx="0"/>
          </p:cNvCxnSpPr>
          <p:nvPr/>
        </p:nvCxnSpPr>
        <p:spPr bwMode="auto">
          <a:xfrm rot="5400000" flipH="1" flipV="1">
            <a:off x="1500979" y="2159300"/>
            <a:ext cx="230799" cy="876107"/>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cxnSp>
        <p:nvCxnSpPr>
          <p:cNvPr id="13" name="Elbow Connector 12"/>
          <p:cNvCxnSpPr/>
          <p:nvPr/>
        </p:nvCxnSpPr>
        <p:spPr bwMode="auto">
          <a:xfrm>
            <a:off x="6840187" y="4857008"/>
            <a:ext cx="2101932" cy="605641"/>
          </a:xfrm>
          <a:prstGeom prst="bentConnector3">
            <a:avLst>
              <a:gd name="adj1" fmla="val -283"/>
            </a:avLst>
          </a:prstGeom>
          <a:solidFill>
            <a:schemeClr val="accent1"/>
          </a:solidFill>
          <a:ln w="19050" cap="flat" cmpd="sng" algn="ctr">
            <a:solidFill>
              <a:srgbClr val="005BAE"/>
            </a:solidFill>
            <a:prstDash val="solid"/>
            <a:round/>
            <a:headEnd type="none" w="med" len="med"/>
            <a:tailEnd type="arrow"/>
          </a:ln>
          <a:effectLst/>
        </p:spPr>
      </p:cxnSp>
      <p:sp>
        <p:nvSpPr>
          <p:cNvPr id="17" name="TextBox 16"/>
          <p:cNvSpPr txBox="1"/>
          <p:nvPr/>
        </p:nvSpPr>
        <p:spPr>
          <a:xfrm>
            <a:off x="5892151" y="2280062"/>
            <a:ext cx="2674578" cy="400110"/>
          </a:xfrm>
          <a:prstGeom prst="rect">
            <a:avLst/>
          </a:prstGeom>
          <a:solidFill>
            <a:schemeClr val="bg1"/>
          </a:solidFill>
          <a:ln>
            <a:solidFill>
              <a:schemeClr val="tx2"/>
            </a:solidFill>
          </a:ln>
        </p:spPr>
        <p:txBody>
          <a:bodyPr wrap="none" rtlCol="0">
            <a:spAutoFit/>
          </a:bodyPr>
          <a:lstStyle/>
          <a:p>
            <a:r>
              <a:rPr lang="en-US" dirty="0" smtClean="0"/>
              <a:t>To perform a takeover</a:t>
            </a:r>
            <a:endParaRPr lang="en-US" dirty="0"/>
          </a:p>
        </p:txBody>
      </p:sp>
      <p:cxnSp>
        <p:nvCxnSpPr>
          <p:cNvPr id="18" name="Straight Arrow Connector 17"/>
          <p:cNvCxnSpPr/>
          <p:nvPr/>
        </p:nvCxnSpPr>
        <p:spPr bwMode="auto">
          <a:xfrm rot="10800000">
            <a:off x="4833262" y="2006931"/>
            <a:ext cx="1047277" cy="310601"/>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cxnSp>
        <p:nvCxnSpPr>
          <p:cNvPr id="24" name="Straight Arrow Connector 23"/>
          <p:cNvCxnSpPr/>
          <p:nvPr/>
        </p:nvCxnSpPr>
        <p:spPr bwMode="auto">
          <a:xfrm rot="5400000">
            <a:off x="4940137" y="2921333"/>
            <a:ext cx="1983176" cy="1531915"/>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cxnSp>
        <p:nvCxnSpPr>
          <p:cNvPr id="27" name="Straight Arrow Connector 26"/>
          <p:cNvCxnSpPr>
            <a:stCxn id="17" idx="2"/>
          </p:cNvCxnSpPr>
          <p:nvPr/>
        </p:nvCxnSpPr>
        <p:spPr bwMode="auto">
          <a:xfrm rot="5400000">
            <a:off x="6166088" y="3603654"/>
            <a:ext cx="1986834" cy="139871"/>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Tree>
  </p:cSld>
  <p:clrMapOvr>
    <a:masterClrMapping/>
  </p:clrMapOvr>
  <p:transition advClick="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Title 1"/>
          <p:cNvSpPr>
            <a:spLocks noGrp="1"/>
          </p:cNvSpPr>
          <p:nvPr>
            <p:ph type="title"/>
          </p:nvPr>
        </p:nvSpPr>
        <p:spPr/>
        <p:txBody>
          <a:bodyPr/>
          <a:lstStyle/>
          <a:p>
            <a:pPr eaLnBrk="1" hangingPunct="1"/>
            <a:r>
              <a:rPr lang="en-US" dirty="0" smtClean="0"/>
              <a:t>System Manager: High-Availability (Cont.)</a:t>
            </a:r>
          </a:p>
        </p:txBody>
      </p:sp>
      <p:pic>
        <p:nvPicPr>
          <p:cNvPr id="41988" name="Picture 4" descr="sm135.bmp"/>
          <p:cNvPicPr>
            <a:picLocks noChangeAspect="1"/>
          </p:cNvPicPr>
          <p:nvPr/>
        </p:nvPicPr>
        <p:blipFill>
          <a:blip r:embed="rId3" cstate="print"/>
          <a:srcRect/>
          <a:stretch>
            <a:fillRect/>
          </a:stretch>
        </p:blipFill>
        <p:spPr bwMode="auto">
          <a:xfrm>
            <a:off x="1123950" y="1257300"/>
            <a:ext cx="4319588" cy="3259138"/>
          </a:xfrm>
          <a:prstGeom prst="rect">
            <a:avLst/>
          </a:prstGeom>
          <a:noFill/>
          <a:ln w="9525">
            <a:noFill/>
            <a:miter lim="800000"/>
            <a:headEnd/>
            <a:tailEnd/>
          </a:ln>
        </p:spPr>
      </p:pic>
      <p:pic>
        <p:nvPicPr>
          <p:cNvPr id="41989" name="Picture 3" descr="sm136.bmp"/>
          <p:cNvPicPr>
            <a:picLocks noChangeAspect="1"/>
          </p:cNvPicPr>
          <p:nvPr/>
        </p:nvPicPr>
        <p:blipFill>
          <a:blip r:embed="rId4" cstate="print"/>
          <a:srcRect/>
          <a:stretch>
            <a:fillRect/>
          </a:stretch>
        </p:blipFill>
        <p:spPr bwMode="auto">
          <a:xfrm>
            <a:off x="4241800" y="2819400"/>
            <a:ext cx="4689475" cy="3536950"/>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itle 1"/>
          <p:cNvSpPr>
            <a:spLocks noGrp="1"/>
          </p:cNvSpPr>
          <p:nvPr>
            <p:ph type="title"/>
          </p:nvPr>
        </p:nvSpPr>
        <p:spPr/>
        <p:txBody>
          <a:bodyPr/>
          <a:lstStyle/>
          <a:p>
            <a:pPr eaLnBrk="1" hangingPunct="1"/>
            <a:r>
              <a:rPr lang="en-US" dirty="0" smtClean="0"/>
              <a:t>System Manager: High-Availability (Cont.)</a:t>
            </a:r>
          </a:p>
        </p:txBody>
      </p:sp>
      <p:pic>
        <p:nvPicPr>
          <p:cNvPr id="43012" name="Picture 4" descr="sm135.bmp"/>
          <p:cNvPicPr>
            <a:picLocks noChangeAspect="1"/>
          </p:cNvPicPr>
          <p:nvPr/>
        </p:nvPicPr>
        <p:blipFill>
          <a:blip r:embed="rId3" cstate="print"/>
          <a:srcRect/>
          <a:stretch>
            <a:fillRect/>
          </a:stretch>
        </p:blipFill>
        <p:spPr bwMode="auto">
          <a:xfrm>
            <a:off x="1123950" y="1257300"/>
            <a:ext cx="4319588" cy="3259138"/>
          </a:xfrm>
          <a:prstGeom prst="rect">
            <a:avLst/>
          </a:prstGeom>
          <a:noFill/>
          <a:ln w="9525">
            <a:noFill/>
            <a:miter lim="800000"/>
            <a:headEnd/>
            <a:tailEnd/>
          </a:ln>
        </p:spPr>
      </p:pic>
      <p:pic>
        <p:nvPicPr>
          <p:cNvPr id="43013" name="Picture 3" descr="sm136.bmp"/>
          <p:cNvPicPr>
            <a:picLocks noChangeAspect="1"/>
          </p:cNvPicPr>
          <p:nvPr/>
        </p:nvPicPr>
        <p:blipFill>
          <a:blip r:embed="rId4" cstate="print"/>
          <a:srcRect/>
          <a:stretch>
            <a:fillRect/>
          </a:stretch>
        </p:blipFill>
        <p:spPr bwMode="auto">
          <a:xfrm>
            <a:off x="4241800" y="2921000"/>
            <a:ext cx="4689475" cy="3536950"/>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NetApp System Manager: High-Availability Configuration (Cont.)</a:t>
            </a:r>
            <a:endParaRPr lang="en-US" dirty="0"/>
          </a:p>
        </p:txBody>
      </p:sp>
      <p:pic>
        <p:nvPicPr>
          <p:cNvPr id="1026" name="Picture 2" descr="C:\Documents and Settings\curtisb\Desktop\Data ONTAP 8.0 7-Mode Administration\Images\System manager\sm14.bmp"/>
          <p:cNvPicPr>
            <a:picLocks noChangeAspect="1" noChangeArrowheads="1"/>
          </p:cNvPicPr>
          <p:nvPr/>
        </p:nvPicPr>
        <p:blipFill>
          <a:blip r:embed="rId3" cstate="print"/>
          <a:stretch>
            <a:fillRect/>
          </a:stretch>
        </p:blipFill>
        <p:spPr bwMode="auto">
          <a:xfrm>
            <a:off x="1290155" y="1117490"/>
            <a:ext cx="7387308" cy="5374082"/>
          </a:xfrm>
          <a:prstGeom prst="rect">
            <a:avLst/>
          </a:prstGeom>
          <a:noFill/>
        </p:spPr>
      </p:pic>
      <p:sp>
        <p:nvSpPr>
          <p:cNvPr id="17" name="TextBox 16"/>
          <p:cNvSpPr txBox="1"/>
          <p:nvPr/>
        </p:nvSpPr>
        <p:spPr>
          <a:xfrm>
            <a:off x="5876922" y="2280062"/>
            <a:ext cx="2705036" cy="400110"/>
          </a:xfrm>
          <a:prstGeom prst="rect">
            <a:avLst/>
          </a:prstGeom>
          <a:solidFill>
            <a:schemeClr val="bg1"/>
          </a:solidFill>
          <a:ln>
            <a:solidFill>
              <a:schemeClr val="tx2"/>
            </a:solidFill>
          </a:ln>
        </p:spPr>
        <p:txBody>
          <a:bodyPr wrap="none" rtlCol="0">
            <a:spAutoFit/>
          </a:bodyPr>
          <a:lstStyle/>
          <a:p>
            <a:pPr algn="ctr">
              <a:buClr>
                <a:srgbClr val="58A618"/>
              </a:buClr>
              <a:buFont typeface="Wingdings 2" pitchFamily="18" charset="2"/>
              <a:buNone/>
            </a:pPr>
            <a:r>
              <a:rPr lang="en-US" dirty="0" smtClean="0">
                <a:solidFill>
                  <a:srgbClr val="000000"/>
                </a:solidFill>
                <a:latin typeface="Arial" pitchFamily="34" charset="0"/>
              </a:rPr>
              <a:t>To perform a giveback</a:t>
            </a:r>
            <a:endParaRPr lang="en-US" dirty="0">
              <a:solidFill>
                <a:srgbClr val="000000"/>
              </a:solidFill>
              <a:latin typeface="Arial" pitchFamily="34" charset="0"/>
            </a:endParaRPr>
          </a:p>
        </p:txBody>
      </p:sp>
      <p:cxnSp>
        <p:nvCxnSpPr>
          <p:cNvPr id="27" name="Straight Arrow Connector 26"/>
          <p:cNvCxnSpPr>
            <a:stCxn id="17" idx="2"/>
          </p:cNvCxnSpPr>
          <p:nvPr/>
        </p:nvCxnSpPr>
        <p:spPr bwMode="auto">
          <a:xfrm rot="5400000">
            <a:off x="6166093" y="3603659"/>
            <a:ext cx="1986834" cy="139861"/>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cxnSp>
        <p:nvCxnSpPr>
          <p:cNvPr id="11" name="Straight Arrow Connector 10"/>
          <p:cNvCxnSpPr>
            <a:stCxn id="17" idx="1"/>
          </p:cNvCxnSpPr>
          <p:nvPr/>
        </p:nvCxnSpPr>
        <p:spPr bwMode="auto">
          <a:xfrm rot="10800000">
            <a:off x="5213272" y="2006935"/>
            <a:ext cx="663650" cy="473182"/>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pic>
        <p:nvPicPr>
          <p:cNvPr id="16" name="Picture 15" descr="sm228.bmp"/>
          <p:cNvPicPr>
            <a:picLocks noChangeAspect="1"/>
          </p:cNvPicPr>
          <p:nvPr/>
        </p:nvPicPr>
        <p:blipFill>
          <a:blip r:embed="rId4" cstate="print"/>
          <a:stretch>
            <a:fillRect/>
          </a:stretch>
        </p:blipFill>
        <p:spPr>
          <a:xfrm>
            <a:off x="361022" y="3051959"/>
            <a:ext cx="3026757" cy="3010951"/>
          </a:xfrm>
          <a:prstGeom prst="rect">
            <a:avLst/>
          </a:prstGeom>
        </p:spPr>
      </p:pic>
      <p:cxnSp>
        <p:nvCxnSpPr>
          <p:cNvPr id="19" name="Straight Arrow Connector 18"/>
          <p:cNvCxnSpPr/>
          <p:nvPr/>
        </p:nvCxnSpPr>
        <p:spPr bwMode="auto">
          <a:xfrm rot="10800000" flipV="1">
            <a:off x="3205537" y="4809514"/>
            <a:ext cx="3385276" cy="9066"/>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Tree>
  </p:cSld>
  <p:clrMapOvr>
    <a:masterClrMapping/>
  </p:clrMapOvr>
  <p:transition advClick="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 Manager: High-Availability (Cont.)</a:t>
            </a:r>
            <a:endParaRPr lang="en-US" dirty="0"/>
          </a:p>
        </p:txBody>
      </p:sp>
      <p:pic>
        <p:nvPicPr>
          <p:cNvPr id="1026" name="Picture 2" descr="C:\Documents and Settings\curtisb\Desktop\Data ONTAP 8.0 7-Mode Administration\Images\System manager\sm14.bmp"/>
          <p:cNvPicPr>
            <a:picLocks noChangeAspect="1" noChangeArrowheads="1"/>
          </p:cNvPicPr>
          <p:nvPr/>
        </p:nvPicPr>
        <p:blipFill>
          <a:blip r:embed="rId3" cstate="print"/>
          <a:stretch>
            <a:fillRect/>
          </a:stretch>
        </p:blipFill>
        <p:spPr bwMode="auto">
          <a:xfrm>
            <a:off x="1290155" y="1117490"/>
            <a:ext cx="7387308" cy="5374081"/>
          </a:xfrm>
          <a:prstGeom prst="rect">
            <a:avLst/>
          </a:prstGeom>
          <a:noFill/>
        </p:spPr>
      </p:pic>
      <p:sp>
        <p:nvSpPr>
          <p:cNvPr id="17" name="TextBox 16"/>
          <p:cNvSpPr txBox="1"/>
          <p:nvPr/>
        </p:nvSpPr>
        <p:spPr>
          <a:xfrm>
            <a:off x="1516798" y="3656799"/>
            <a:ext cx="1253868" cy="707886"/>
          </a:xfrm>
          <a:prstGeom prst="rect">
            <a:avLst/>
          </a:prstGeom>
          <a:noFill/>
        </p:spPr>
        <p:txBody>
          <a:bodyPr wrap="none" rtlCol="0">
            <a:spAutoFit/>
          </a:bodyPr>
          <a:lstStyle/>
          <a:p>
            <a:pPr algn="ctr">
              <a:buClr>
                <a:srgbClr val="58A618"/>
              </a:buClr>
              <a:buFont typeface="Wingdings 2" pitchFamily="18" charset="2"/>
              <a:buNone/>
            </a:pPr>
            <a:r>
              <a:rPr lang="en-US" dirty="0" smtClean="0">
                <a:solidFill>
                  <a:srgbClr val="000000"/>
                </a:solidFill>
                <a:latin typeface="Arial" pitchFamily="34" charset="0"/>
              </a:rPr>
              <a:t>Giveback</a:t>
            </a:r>
          </a:p>
          <a:p>
            <a:pPr algn="ctr">
              <a:buClr>
                <a:srgbClr val="58A618"/>
              </a:buClr>
              <a:buFont typeface="Wingdings 2" pitchFamily="18" charset="2"/>
              <a:buNone/>
            </a:pPr>
            <a:r>
              <a:rPr lang="en-US" dirty="0" smtClean="0">
                <a:solidFill>
                  <a:srgbClr val="000000"/>
                </a:solidFill>
                <a:latin typeface="Arial" pitchFamily="34" charset="0"/>
              </a:rPr>
              <a:t>complete</a:t>
            </a:r>
            <a:endParaRPr lang="en-US" dirty="0">
              <a:solidFill>
                <a:srgbClr val="000000"/>
              </a:solidFill>
              <a:latin typeface="Arial" pitchFamily="34" charset="0"/>
            </a:endParaRPr>
          </a:p>
        </p:txBody>
      </p:sp>
      <p:cxnSp>
        <p:nvCxnSpPr>
          <p:cNvPr id="27" name="Straight Arrow Connector 26"/>
          <p:cNvCxnSpPr>
            <a:stCxn id="17" idx="3"/>
          </p:cNvCxnSpPr>
          <p:nvPr/>
        </p:nvCxnSpPr>
        <p:spPr bwMode="auto">
          <a:xfrm flipV="1">
            <a:off x="2770666" y="3657603"/>
            <a:ext cx="1030774" cy="353139"/>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Tree>
  </p:cSld>
  <p:clrMapOvr>
    <a:masterClrMapping/>
  </p:clrMapOvr>
  <p:transition advClick="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5"/>
          <p:cNvSpPr>
            <a:spLocks noGrp="1" noChangeArrowheads="1"/>
          </p:cNvSpPr>
          <p:nvPr>
            <p:ph type="title"/>
          </p:nvPr>
        </p:nvSpPr>
        <p:spPr/>
        <p:txBody>
          <a:bodyPr/>
          <a:lstStyle/>
          <a:p>
            <a:pPr eaLnBrk="1" hangingPunct="1"/>
            <a:r>
              <a:rPr lang="en-US" dirty="0" smtClean="0"/>
              <a:t>Failover Effects on Client Connections</a:t>
            </a:r>
          </a:p>
        </p:txBody>
      </p:sp>
      <p:sp>
        <p:nvSpPr>
          <p:cNvPr id="46084" name="Rectangle 6"/>
          <p:cNvSpPr>
            <a:spLocks noGrp="1" noChangeArrowheads="1"/>
          </p:cNvSpPr>
          <p:nvPr>
            <p:ph type="body" idx="1"/>
          </p:nvPr>
        </p:nvSpPr>
        <p:spPr>
          <a:xfrm>
            <a:off x="990600" y="1123950"/>
            <a:ext cx="8153400" cy="5353050"/>
          </a:xfrm>
        </p:spPr>
        <p:txBody>
          <a:bodyPr/>
          <a:lstStyle/>
          <a:p>
            <a:pPr eaLnBrk="1" hangingPunct="1"/>
            <a:r>
              <a:rPr lang="en-US" dirty="0" smtClean="0"/>
              <a:t>For clients or applications using NFS v3, NFS v4, HTTP, FC, and iSCSI protocols, I/O requests are suspended during the takeover/giveback period</a:t>
            </a:r>
          </a:p>
          <a:p>
            <a:pPr eaLnBrk="1" hangingPunct="1"/>
            <a:r>
              <a:rPr lang="en-US" dirty="0" smtClean="0"/>
              <a:t>Connections can usually be resumed when the takeover or giveback process is complete</a:t>
            </a:r>
          </a:p>
          <a:p>
            <a:pPr eaLnBrk="1" hangingPunct="1"/>
            <a:r>
              <a:rPr lang="en-US" dirty="0" smtClean="0"/>
              <a:t>For CIFS (SMB 1.0), sessions are lost</a:t>
            </a:r>
          </a:p>
          <a:p>
            <a:pPr eaLnBrk="1" hangingPunct="1"/>
            <a:r>
              <a:rPr lang="en-US" dirty="0" smtClean="0"/>
              <a:t>Stateful clients and applications may—and usually do—attempt to re-establish the session</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Negotiated Failover</a:t>
            </a:r>
            <a:endParaRPr lang="en-US" strike="sngStrike" dirty="0">
              <a:solidFill>
                <a:srgbClr val="7030A0"/>
              </a:solidFill>
            </a:endParaRPr>
          </a:p>
        </p:txBody>
      </p:sp>
      <p:sp>
        <p:nvSpPr>
          <p:cNvPr id="3" name="Content Placeholder 2"/>
          <p:cNvSpPr>
            <a:spLocks noGrp="1"/>
          </p:cNvSpPr>
          <p:nvPr>
            <p:ph idx="1"/>
          </p:nvPr>
        </p:nvSpPr>
        <p:spPr>
          <a:xfrm>
            <a:off x="990600" y="1123950"/>
            <a:ext cx="8153400" cy="5353050"/>
          </a:xfrm>
        </p:spPr>
        <p:txBody>
          <a:bodyPr/>
          <a:lstStyle/>
          <a:p>
            <a:r>
              <a:rPr lang="en-US" sz="2400" dirty="0" smtClean="0"/>
              <a:t>Data ONTAP allows failover to occur with failure of one or more network interfaces to ensure continual client interaction</a:t>
            </a:r>
          </a:p>
          <a:p>
            <a:r>
              <a:rPr lang="en-US" sz="2400" dirty="0" smtClean="0"/>
              <a:t>To enable negotiated failover (NFO):</a:t>
            </a:r>
          </a:p>
          <a:p>
            <a:pPr lvl="1">
              <a:buNone/>
            </a:pPr>
            <a:r>
              <a:rPr lang="en-US" sz="2000" dirty="0" smtClean="0">
                <a:latin typeface="Courier New" pitchFamily="49" charset="0"/>
                <a:cs typeface="Courier New" pitchFamily="49" charset="0"/>
              </a:rPr>
              <a:t>system&gt; options cf.takeover.on_network_interface_failure on</a:t>
            </a:r>
          </a:p>
          <a:p>
            <a:r>
              <a:rPr lang="en-US" sz="2400" dirty="0" smtClean="0">
                <a:cs typeface="Courier New" pitchFamily="49" charset="0"/>
              </a:rPr>
              <a:t>To configure policy for marked NICs:</a:t>
            </a:r>
          </a:p>
          <a:p>
            <a:pPr>
              <a:buNone/>
            </a:pPr>
            <a:r>
              <a:rPr lang="en-US" sz="2000" dirty="0" smtClean="0">
                <a:latin typeface="Courier New" pitchFamily="49" charset="0"/>
                <a:cs typeface="Courier New" pitchFamily="49" charset="0"/>
              </a:rPr>
              <a:t> 	system&gt; options cf.takeover.on_network_interface_failure.policy </a:t>
            </a:r>
            <a:endParaRPr lang="en-US" sz="2000" dirty="0" smtClean="0">
              <a:cs typeface="Courier New" pitchFamily="49" charset="0"/>
            </a:endParaRPr>
          </a:p>
          <a:p>
            <a:pPr lvl="1">
              <a:buNone/>
            </a:pPr>
            <a:r>
              <a:rPr lang="en-US" sz="2000" dirty="0" smtClean="0">
                <a:latin typeface="Courier New" pitchFamily="49" charset="0"/>
                <a:cs typeface="Courier New" pitchFamily="49" charset="0"/>
              </a:rPr>
              <a:t>&lt;all_nics | any_nics&gt;</a:t>
            </a:r>
          </a:p>
          <a:p>
            <a:r>
              <a:rPr lang="en-US" sz="2400" dirty="0" smtClean="0">
                <a:cs typeface="Courier New" pitchFamily="49" charset="0"/>
              </a:rPr>
              <a:t>To mark a NIC to participate in NFO:</a:t>
            </a:r>
          </a:p>
          <a:p>
            <a:pPr>
              <a:buNone/>
            </a:pPr>
            <a:r>
              <a:rPr lang="en-US" sz="2000" dirty="0" smtClean="0">
                <a:latin typeface="Courier New" pitchFamily="49" charset="0"/>
                <a:cs typeface="Courier New" pitchFamily="49" charset="0"/>
              </a:rPr>
              <a:t>	system&gt; ifconfig &lt;interface&gt; nfo</a:t>
            </a:r>
            <a:endParaRPr lang="en-US" sz="2400" dirty="0" smtClean="0">
              <a:cs typeface="Courier New" pitchFamily="49" charset="0"/>
            </a:endParaRPr>
          </a:p>
          <a:p>
            <a:r>
              <a:rPr lang="en-US" sz="2400" dirty="0" smtClean="0">
                <a:cs typeface="Courier New" pitchFamily="49" charset="0"/>
              </a:rPr>
              <a:t>To unmark NIC and prevent it from participating in NFO:</a:t>
            </a:r>
          </a:p>
          <a:p>
            <a:pPr>
              <a:buNone/>
            </a:pPr>
            <a:r>
              <a:rPr lang="en-US" sz="2000" dirty="0" smtClean="0">
                <a:latin typeface="Courier New" pitchFamily="49" charset="0"/>
                <a:cs typeface="Courier New" pitchFamily="49" charset="0"/>
              </a:rPr>
              <a:t>	system&gt; ifconfig &lt;interface&gt; -nfo</a:t>
            </a:r>
            <a:endParaRPr lang="en-US" sz="2000" dirty="0">
              <a:cs typeface="Courier New" pitchFamily="49" charset="0"/>
            </a:endParaRPr>
          </a:p>
        </p:txBody>
      </p:sp>
      <p:sp>
        <p:nvSpPr>
          <p:cNvPr id="4" name="TextBox 3"/>
          <p:cNvSpPr txBox="1"/>
          <p:nvPr/>
        </p:nvSpPr>
        <p:spPr>
          <a:xfrm>
            <a:off x="7442700" y="2295050"/>
            <a:ext cx="1701300" cy="400110"/>
          </a:xfrm>
          <a:prstGeom prst="rect">
            <a:avLst/>
          </a:prstGeom>
          <a:noFill/>
        </p:spPr>
        <p:txBody>
          <a:bodyPr wrap="none" rtlCol="0">
            <a:spAutoFit/>
          </a:bodyPr>
          <a:lstStyle/>
          <a:p>
            <a:pPr algn="ctr">
              <a:buClr>
                <a:srgbClr val="58A618"/>
              </a:buClr>
              <a:buFont typeface="Wingdings 2" pitchFamily="18" charset="2"/>
              <a:buNone/>
            </a:pPr>
            <a:r>
              <a:rPr lang="en-US" dirty="0" smtClean="0">
                <a:solidFill>
                  <a:srgbClr val="000000"/>
                </a:solidFill>
                <a:latin typeface="Arial" pitchFamily="34" charset="0"/>
              </a:rPr>
              <a:t>Off by default</a:t>
            </a:r>
            <a:endParaRPr lang="en-US" dirty="0">
              <a:solidFill>
                <a:srgbClr val="000000"/>
              </a:solidFill>
              <a:latin typeface="Arial" pitchFamily="34" charset="0"/>
            </a:endParaRPr>
          </a:p>
        </p:txBody>
      </p:sp>
      <p:cxnSp>
        <p:nvCxnSpPr>
          <p:cNvPr id="5" name="Straight Arrow Connector 4"/>
          <p:cNvCxnSpPr>
            <a:stCxn id="4" idx="2"/>
          </p:cNvCxnSpPr>
          <p:nvPr/>
        </p:nvCxnSpPr>
        <p:spPr bwMode="auto">
          <a:xfrm rot="5400000">
            <a:off x="8050080" y="2769750"/>
            <a:ext cx="317861" cy="168681"/>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
        <p:nvSpPr>
          <p:cNvPr id="8" name="TextBox 7"/>
          <p:cNvSpPr txBox="1"/>
          <p:nvPr/>
        </p:nvSpPr>
        <p:spPr>
          <a:xfrm>
            <a:off x="5765173" y="4501104"/>
            <a:ext cx="3350252" cy="707886"/>
          </a:xfrm>
          <a:prstGeom prst="rect">
            <a:avLst/>
          </a:prstGeom>
          <a:noFill/>
        </p:spPr>
        <p:txBody>
          <a:bodyPr wrap="square" rtlCol="0">
            <a:spAutoFit/>
          </a:bodyPr>
          <a:lstStyle/>
          <a:p>
            <a:pPr algn="ctr">
              <a:buClr>
                <a:srgbClr val="58A618"/>
              </a:buClr>
              <a:buFont typeface="Wingdings 2" pitchFamily="18" charset="2"/>
              <a:buNone/>
            </a:pPr>
            <a:r>
              <a:rPr lang="en-US" dirty="0" smtClean="0">
                <a:solidFill>
                  <a:srgbClr val="000000"/>
                </a:solidFill>
                <a:latin typeface="Arial" pitchFamily="34" charset="0"/>
              </a:rPr>
              <a:t>Set on </a:t>
            </a:r>
            <a:r>
              <a:rPr lang="en-US" dirty="0" smtClean="0">
                <a:latin typeface="Arial" pitchFamily="34" charset="0"/>
              </a:rPr>
              <a:t>each system in high-availability pair</a:t>
            </a:r>
            <a:endParaRPr lang="en-US" dirty="0">
              <a:latin typeface="Arial" pitchFamily="34" charset="0"/>
            </a:endParaRPr>
          </a:p>
        </p:txBody>
      </p:sp>
      <p:cxnSp>
        <p:nvCxnSpPr>
          <p:cNvPr id="9" name="Straight Arrow Connector 8"/>
          <p:cNvCxnSpPr/>
          <p:nvPr/>
        </p:nvCxnSpPr>
        <p:spPr bwMode="auto">
          <a:xfrm rot="10800000">
            <a:off x="4855095" y="4676935"/>
            <a:ext cx="928188" cy="49444"/>
          </a:xfrm>
          <a:prstGeom prst="straightConnector1">
            <a:avLst/>
          </a:prstGeom>
          <a:solidFill>
            <a:schemeClr val="accent1"/>
          </a:solidFill>
          <a:ln w="22225" cap="flat" cmpd="sng" algn="ctr">
            <a:solidFill>
              <a:srgbClr val="005BAE"/>
            </a:solidFill>
            <a:prstDash val="solid"/>
            <a:round/>
            <a:headEnd type="none" w="med" len="med"/>
            <a:tailEnd type="arrow"/>
          </a:ln>
          <a:effectLst/>
        </p:spPr>
      </p:cxnSp>
    </p:spTree>
  </p:cSld>
  <p:clrMapOvr>
    <a:masterClrMapping/>
  </p:clrMapOvr>
  <p:transition advClick="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4"/>
          <p:cNvSpPr>
            <a:spLocks noGrp="1" noChangeArrowheads="1"/>
          </p:cNvSpPr>
          <p:nvPr>
            <p:ph type="title"/>
          </p:nvPr>
        </p:nvSpPr>
        <p:spPr/>
        <p:txBody>
          <a:bodyPr/>
          <a:lstStyle/>
          <a:p>
            <a:pPr eaLnBrk="1" hangingPunct="1"/>
            <a:r>
              <a:rPr lang="en-US" dirty="0" smtClean="0"/>
              <a:t>Best Practices</a:t>
            </a:r>
          </a:p>
        </p:txBody>
      </p:sp>
      <p:sp>
        <p:nvSpPr>
          <p:cNvPr id="47108" name="Rectangle 5"/>
          <p:cNvSpPr>
            <a:spLocks noGrp="1" noChangeArrowheads="1"/>
          </p:cNvSpPr>
          <p:nvPr>
            <p:ph type="body" idx="1"/>
          </p:nvPr>
        </p:nvSpPr>
        <p:spPr/>
        <p:txBody>
          <a:bodyPr/>
          <a:lstStyle/>
          <a:p>
            <a:pPr eaLnBrk="1" hangingPunct="1"/>
            <a:r>
              <a:rPr lang="en-US" dirty="0" smtClean="0"/>
              <a:t>Test failover and giveback operations before placing high-availability controllers into production</a:t>
            </a:r>
          </a:p>
          <a:p>
            <a:pPr eaLnBrk="1" hangingPunct="1"/>
            <a:r>
              <a:rPr lang="en-US" dirty="0" smtClean="0"/>
              <a:t>Monitor:</a:t>
            </a:r>
          </a:p>
          <a:p>
            <a:pPr lvl="1" eaLnBrk="1" hangingPunct="1"/>
            <a:r>
              <a:rPr lang="en-US" dirty="0" smtClean="0"/>
              <a:t>Performance of network</a:t>
            </a:r>
          </a:p>
          <a:p>
            <a:pPr lvl="1" eaLnBrk="1" hangingPunct="1"/>
            <a:r>
              <a:rPr lang="en-US" dirty="0" smtClean="0"/>
              <a:t>Performance of disks and storage shelves</a:t>
            </a:r>
          </a:p>
          <a:p>
            <a:pPr lvl="1" eaLnBrk="1" hangingPunct="1"/>
            <a:r>
              <a:rPr lang="en-US" dirty="0" smtClean="0"/>
              <a:t>CPU utilization of each controller to ensure it does not exceed 50%</a:t>
            </a:r>
          </a:p>
          <a:p>
            <a:pPr eaLnBrk="1" hangingPunct="1"/>
            <a:r>
              <a:rPr lang="en-US" dirty="0" smtClean="0"/>
              <a:t>Enable AutoSupport</a:t>
            </a:r>
          </a:p>
        </p:txBody>
      </p:sp>
      <p:sp>
        <p:nvSpPr>
          <p:cNvPr id="47109" name="Rectangle 3"/>
          <p:cNvSpPr>
            <a:spLocks noChangeArrowheads="1"/>
          </p:cNvSpPr>
          <p:nvPr/>
        </p:nvSpPr>
        <p:spPr bwMode="auto">
          <a:xfrm>
            <a:off x="1404938" y="5732463"/>
            <a:ext cx="7027862" cy="701675"/>
          </a:xfrm>
          <a:prstGeom prst="rect">
            <a:avLst/>
          </a:prstGeom>
          <a:noFill/>
          <a:ln w="9525">
            <a:noFill/>
            <a:miter lim="800000"/>
            <a:headEnd/>
            <a:tailEnd/>
          </a:ln>
        </p:spPr>
        <p:txBody>
          <a:bodyPr>
            <a:spAutoFit/>
          </a:bodyPr>
          <a:lstStyle/>
          <a:p>
            <a:pPr algn="ctr">
              <a:buClr>
                <a:schemeClr val="accent2"/>
              </a:buClr>
              <a:buFont typeface="Wingdings 2" pitchFamily="18" charset="2"/>
              <a:buNone/>
            </a:pPr>
            <a:r>
              <a:rPr lang="en-US" b="1" dirty="0"/>
              <a:t>NOTE:  </a:t>
            </a:r>
            <a:r>
              <a:rPr lang="en-US" dirty="0"/>
              <a:t>For more information about high availability, please see the </a:t>
            </a:r>
            <a:r>
              <a:rPr lang="en-US" dirty="0">
                <a:solidFill>
                  <a:schemeClr val="tx2"/>
                </a:solidFill>
              </a:rPr>
              <a:t>High </a:t>
            </a:r>
            <a:r>
              <a:rPr lang="en-US" dirty="0" smtClean="0">
                <a:solidFill>
                  <a:schemeClr val="tx2"/>
                </a:solidFill>
              </a:rPr>
              <a:t>Availability </a:t>
            </a:r>
            <a:r>
              <a:rPr lang="en-US" dirty="0" smtClean="0"/>
              <a:t>Web-based </a:t>
            </a:r>
            <a:r>
              <a:rPr lang="en-US" dirty="0"/>
              <a:t>course</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Module Summary</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4"/>
          <p:cNvSpPr>
            <a:spLocks noGrp="1" noChangeArrowheads="1"/>
          </p:cNvSpPr>
          <p:nvPr>
            <p:ph type="title"/>
          </p:nvPr>
        </p:nvSpPr>
        <p:spPr/>
        <p:txBody>
          <a:bodyPr/>
          <a:lstStyle/>
          <a:p>
            <a:pPr eaLnBrk="1" hangingPunct="1"/>
            <a:r>
              <a:rPr lang="en-US" dirty="0" smtClean="0"/>
              <a:t>Module Summary</a:t>
            </a:r>
          </a:p>
        </p:txBody>
      </p:sp>
      <p:sp>
        <p:nvSpPr>
          <p:cNvPr id="51204" name="Rectangle 5"/>
          <p:cNvSpPr>
            <a:spLocks noGrp="1" noChangeArrowheads="1"/>
          </p:cNvSpPr>
          <p:nvPr>
            <p:ph type="body" idx="1"/>
          </p:nvPr>
        </p:nvSpPr>
        <p:spPr/>
        <p:txBody>
          <a:bodyPr/>
          <a:lstStyle/>
          <a:p>
            <a:pPr eaLnBrk="1" hangingPunct="1">
              <a:lnSpc>
                <a:spcPct val="90000"/>
              </a:lnSpc>
              <a:buFont typeface="Wingdings 2" pitchFamily="18" charset="2"/>
              <a:buNone/>
            </a:pPr>
            <a:r>
              <a:rPr lang="en-US" dirty="0" smtClean="0"/>
              <a:t>In this module, you should have learned to:</a:t>
            </a:r>
          </a:p>
          <a:p>
            <a:pPr eaLnBrk="1" hangingPunct="1">
              <a:lnSpc>
                <a:spcPct val="90000"/>
              </a:lnSpc>
            </a:pPr>
            <a:r>
              <a:rPr lang="en-US" dirty="0" smtClean="0"/>
              <a:t>Define the high-availability controller configuration</a:t>
            </a:r>
          </a:p>
          <a:p>
            <a:pPr eaLnBrk="1" hangingPunct="1">
              <a:lnSpc>
                <a:spcPct val="90000"/>
              </a:lnSpc>
            </a:pPr>
            <a:r>
              <a:rPr lang="en-US" dirty="0" smtClean="0"/>
              <a:t>Describe the three modes of high-availability operation with a high-availability pair</a:t>
            </a:r>
          </a:p>
          <a:p>
            <a:pPr eaLnBrk="1" hangingPunct="1">
              <a:lnSpc>
                <a:spcPct val="90000"/>
              </a:lnSpc>
            </a:pPr>
            <a:r>
              <a:rPr lang="en-US" dirty="0" smtClean="0"/>
              <a:t>Analyze the effect on client protocols during failover and giveback operations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ctrTitle"/>
          </p:nvPr>
        </p:nvSpPr>
        <p:spPr bwMode="auto"/>
        <p:txBody>
          <a:bodyPr/>
          <a:lstStyle/>
          <a:p>
            <a:pPr eaLnBrk="1" hangingPunct="1"/>
            <a:r>
              <a:rPr lang="en-US" dirty="0" smtClean="0"/>
              <a:t>Exercise</a:t>
            </a:r>
          </a:p>
        </p:txBody>
      </p:sp>
      <p:sp>
        <p:nvSpPr>
          <p:cNvPr id="52227" name="Rectangle 3"/>
          <p:cNvSpPr>
            <a:spLocks noGrp="1" noChangeArrowheads="1"/>
          </p:cNvSpPr>
          <p:nvPr>
            <p:ph type="subTitle" idx="1"/>
          </p:nvPr>
        </p:nvSpPr>
        <p:spPr bwMode="auto"/>
        <p:txBody>
          <a:bodyPr/>
          <a:lstStyle/>
          <a:p>
            <a:pPr eaLnBrk="1" hangingPunct="1"/>
            <a:r>
              <a:rPr lang="en-US" dirty="0" smtClean="0"/>
              <a:t>Module 21: High-Availability</a:t>
            </a:r>
          </a:p>
          <a:p>
            <a:pPr eaLnBrk="1" hangingPunct="1"/>
            <a:r>
              <a:rPr lang="en-US" dirty="0" smtClean="0"/>
              <a:t>Estimated Time: 30 minutes</a:t>
            </a:r>
          </a:p>
          <a:p>
            <a:pPr eaLnBrk="1" hangingPunct="1"/>
            <a:endParaRPr lang="en-US" dirty="0" smtClean="0"/>
          </a:p>
          <a:p>
            <a:pPr eaLnBrk="1" hangingPunct="1"/>
            <a:endParaRPr lang="en-US" sz="1400" dirty="0" smtClean="0"/>
          </a:p>
          <a:p>
            <a:pPr eaLnBrk="1" hangingPunct="1"/>
            <a:endParaRPr lang="en-US" sz="1400" dirty="0" smtClean="0"/>
          </a:p>
        </p:txBody>
      </p:sp>
    </p:spTree>
  </p:cSld>
  <p:clrMapOvr>
    <a:masterClrMapping/>
  </p:clrMapOvr>
  <p:transition advClick="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3251" name="Rectangle 6"/>
          <p:cNvSpPr>
            <a:spLocks noGrp="1" noChangeArrowheads="1"/>
          </p:cNvSpPr>
          <p:nvPr>
            <p:ph type="title"/>
          </p:nvPr>
        </p:nvSpPr>
        <p:spPr/>
        <p:txBody>
          <a:bodyPr/>
          <a:lstStyle/>
          <a:p>
            <a:pPr eaLnBrk="1" hangingPunct="1"/>
            <a:r>
              <a:rPr lang="en-US" dirty="0" smtClean="0"/>
              <a:t>Check Your Understanding</a:t>
            </a:r>
          </a:p>
        </p:txBody>
      </p:sp>
      <p:sp>
        <p:nvSpPr>
          <p:cNvPr id="53252" name="Rectangle 7"/>
          <p:cNvSpPr>
            <a:spLocks noGrp="1" noChangeArrowheads="1"/>
          </p:cNvSpPr>
          <p:nvPr>
            <p:ph type="body" idx="1"/>
          </p:nvPr>
        </p:nvSpPr>
        <p:spPr/>
        <p:txBody>
          <a:bodyPr/>
          <a:lstStyle/>
          <a:p>
            <a:pPr eaLnBrk="1" hangingPunct="1">
              <a:lnSpc>
                <a:spcPct val="90000"/>
              </a:lnSpc>
            </a:pPr>
            <a:r>
              <a:rPr lang="en-US" dirty="0" smtClean="0"/>
              <a:t>What are three modes of operation for a high-availability controller configuration?</a:t>
            </a:r>
          </a:p>
          <a:p>
            <a:pPr eaLnBrk="1" hangingPunct="1">
              <a:lnSpc>
                <a:spcPct val="90000"/>
              </a:lnSpc>
            </a:pPr>
            <a:r>
              <a:rPr lang="en-US" dirty="0" smtClean="0"/>
              <a:t>What is the purpose of using a high-availability controller configuration?</a:t>
            </a:r>
          </a:p>
          <a:p>
            <a:pPr eaLnBrk="1" hangingPunct="1">
              <a:lnSpc>
                <a:spcPct val="90000"/>
              </a:lnSpc>
            </a:pPr>
            <a:r>
              <a:rPr lang="en-US" dirty="0" smtClean="0"/>
              <a:t>What happens during a takeover?</a:t>
            </a:r>
          </a:p>
          <a:p>
            <a:pPr eaLnBrk="1" hangingPunct="1">
              <a:lnSpc>
                <a:spcPct val="90000"/>
              </a:lnSpc>
            </a:pPr>
            <a:r>
              <a:rPr lang="en-US" dirty="0" smtClean="0"/>
              <a:t>True or false?</a:t>
            </a:r>
          </a:p>
          <a:p>
            <a:pPr lvl="1" eaLnBrk="1" hangingPunct="1">
              <a:lnSpc>
                <a:spcPct val="90000"/>
              </a:lnSpc>
            </a:pPr>
            <a:r>
              <a:rPr lang="en-US" dirty="0" smtClean="0"/>
              <a:t>Options must be set the same on both nodes.</a:t>
            </a:r>
          </a:p>
          <a:p>
            <a:pPr lvl="1" eaLnBrk="1" hangingPunct="1">
              <a:lnSpc>
                <a:spcPct val="90000"/>
              </a:lnSpc>
            </a:pPr>
            <a:r>
              <a:rPr lang="en-US" dirty="0" smtClean="0"/>
              <a:t>The license must be set the same on both nodes.</a:t>
            </a:r>
          </a:p>
          <a:p>
            <a:pPr lvl="1" eaLnBrk="1" hangingPunct="1">
              <a:lnSpc>
                <a:spcPct val="90000"/>
              </a:lnSpc>
            </a:pPr>
            <a:r>
              <a:rPr lang="en-US" dirty="0" smtClean="0"/>
              <a:t>Both nodes must have the same number of disks.</a:t>
            </a:r>
          </a:p>
          <a:p>
            <a:pPr lvl="1" eaLnBrk="1" hangingPunct="1">
              <a:lnSpc>
                <a:spcPct val="90000"/>
              </a:lnSpc>
            </a:pPr>
            <a:r>
              <a:rPr lang="en-US" dirty="0" smtClean="0"/>
              <a:t>Both nodes must be part of the same domain.</a:t>
            </a:r>
          </a:p>
        </p:txBody>
      </p:sp>
    </p:spTree>
  </p:cSld>
  <p:clrMapOvr>
    <a:masterClrMapping/>
  </p:clrMapOvr>
  <p:transition advClick="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4274" name="Rectangle 2"/>
          <p:cNvSpPr>
            <a:spLocks noGrp="1" noChangeArrowheads="1"/>
          </p:cNvSpPr>
          <p:nvPr>
            <p:ph type="ctrTitle"/>
          </p:nvPr>
        </p:nvSpPr>
        <p:spPr bwMode="auto"/>
        <p:txBody>
          <a:bodyPr/>
          <a:lstStyle/>
          <a:p>
            <a:pPr eaLnBrk="1" hangingPunct="1"/>
            <a:r>
              <a:rPr lang="en-US" dirty="0" smtClean="0"/>
              <a:t>Answers</a:t>
            </a:r>
          </a:p>
        </p:txBody>
      </p:sp>
      <p:sp>
        <p:nvSpPr>
          <p:cNvPr id="54275" name="Rectangle 3"/>
          <p:cNvSpPr>
            <a:spLocks noGrp="1" noChangeArrowheads="1"/>
          </p:cNvSpPr>
          <p:nvPr>
            <p:ph type="subTitle" idx="1"/>
          </p:nvPr>
        </p:nvSpPr>
        <p:spPr bwMode="auto"/>
        <p:txBody>
          <a:bodyPr/>
          <a:lstStyle/>
          <a:p>
            <a:pPr eaLnBrk="1" hangingPunct="1"/>
            <a:r>
              <a:rPr lang="en-US" smtClean="0"/>
              <a:t>Module </a:t>
            </a:r>
            <a:r>
              <a:rPr lang="en-US" smtClean="0"/>
              <a:t>21: </a:t>
            </a:r>
            <a:r>
              <a:rPr lang="en-US" dirty="0" smtClean="0"/>
              <a:t>High-Availability</a:t>
            </a:r>
          </a:p>
          <a:p>
            <a:pPr eaLnBrk="1" hangingPunct="1"/>
            <a:endParaRPr lang="en-US" sz="1400" dirty="0" smtClean="0"/>
          </a:p>
          <a:p>
            <a:pPr eaLnBrk="1" hangingPunct="1"/>
            <a:endParaRPr lang="en-US" sz="1400" dirty="0" smtClean="0"/>
          </a:p>
        </p:txBody>
      </p:sp>
    </p:spTree>
  </p:cSld>
  <p:clrMapOvr>
    <a:masterClrMapping/>
  </p:clrMapOvr>
  <p:transition advClick="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4"/>
          <p:cNvSpPr>
            <a:spLocks noGrp="1" noChangeArrowheads="1"/>
          </p:cNvSpPr>
          <p:nvPr>
            <p:ph type="title"/>
          </p:nvPr>
        </p:nvSpPr>
        <p:spPr/>
        <p:txBody>
          <a:bodyPr/>
          <a:lstStyle/>
          <a:p>
            <a:pPr eaLnBrk="1" hangingPunct="1"/>
            <a:r>
              <a:rPr lang="en-US" dirty="0" smtClean="0"/>
              <a:t>Check Your Understanding: Answers</a:t>
            </a:r>
          </a:p>
        </p:txBody>
      </p:sp>
      <p:sp>
        <p:nvSpPr>
          <p:cNvPr id="173061" name="Rectangle 5"/>
          <p:cNvSpPr>
            <a:spLocks noGrp="1" noChangeArrowheads="1"/>
          </p:cNvSpPr>
          <p:nvPr>
            <p:ph type="body" idx="1"/>
          </p:nvPr>
        </p:nvSpPr>
        <p:spPr/>
        <p:txBody>
          <a:bodyPr/>
          <a:lstStyle/>
          <a:p>
            <a:pPr eaLnBrk="1" hangingPunct="1">
              <a:lnSpc>
                <a:spcPct val="90000"/>
              </a:lnSpc>
            </a:pPr>
            <a:r>
              <a:rPr lang="en-US" sz="2400" dirty="0" smtClean="0"/>
              <a:t>What are three modes of operation for a high-availability controller configuration?</a:t>
            </a:r>
          </a:p>
          <a:p>
            <a:pPr lvl="1" eaLnBrk="1" hangingPunct="1">
              <a:lnSpc>
                <a:spcPct val="90000"/>
              </a:lnSpc>
            </a:pPr>
            <a:r>
              <a:rPr lang="en-US" sz="2200" dirty="0" smtClean="0">
                <a:solidFill>
                  <a:schemeClr val="tx2"/>
                </a:solidFill>
              </a:rPr>
              <a:t>Normal, Takeover, Giveback</a:t>
            </a:r>
          </a:p>
          <a:p>
            <a:pPr eaLnBrk="1" hangingPunct="1">
              <a:lnSpc>
                <a:spcPct val="90000"/>
              </a:lnSpc>
            </a:pPr>
            <a:r>
              <a:rPr lang="en-US" sz="2400" dirty="0" smtClean="0"/>
              <a:t>What is the purpose of using a high-availability controller configuration?</a:t>
            </a:r>
          </a:p>
          <a:p>
            <a:pPr lvl="1" eaLnBrk="1" hangingPunct="1">
              <a:lnSpc>
                <a:spcPct val="90000"/>
              </a:lnSpc>
            </a:pPr>
            <a:r>
              <a:rPr lang="en-US" sz="2200" dirty="0" smtClean="0">
                <a:solidFill>
                  <a:schemeClr val="tx2"/>
                </a:solidFill>
              </a:rPr>
              <a:t>Fault tolerance</a:t>
            </a:r>
          </a:p>
          <a:p>
            <a:pPr lvl="1" eaLnBrk="1" hangingPunct="1">
              <a:lnSpc>
                <a:spcPct val="90000"/>
              </a:lnSpc>
            </a:pPr>
            <a:r>
              <a:rPr lang="en-US" sz="2200" dirty="0" smtClean="0">
                <a:solidFill>
                  <a:schemeClr val="tx2"/>
                </a:solidFill>
              </a:rPr>
              <a:t>Nondisruptive software upgrades</a:t>
            </a:r>
          </a:p>
          <a:p>
            <a:pPr lvl="1" eaLnBrk="1" hangingPunct="1">
              <a:lnSpc>
                <a:spcPct val="90000"/>
              </a:lnSpc>
            </a:pPr>
            <a:r>
              <a:rPr lang="en-US" sz="2200" dirty="0" smtClean="0">
                <a:solidFill>
                  <a:schemeClr val="tx2"/>
                </a:solidFill>
              </a:rPr>
              <a:t>Nondisruptive hardware maintenance</a:t>
            </a:r>
          </a:p>
          <a:p>
            <a:pPr eaLnBrk="1" hangingPunct="1">
              <a:lnSpc>
                <a:spcPct val="90000"/>
              </a:lnSpc>
            </a:pPr>
            <a:r>
              <a:rPr lang="en-US" sz="2400" dirty="0" smtClean="0"/>
              <a:t>What happens during a takeover?</a:t>
            </a:r>
          </a:p>
          <a:p>
            <a:pPr lvl="1" eaLnBrk="1" hangingPunct="1">
              <a:lnSpc>
                <a:spcPct val="90000"/>
              </a:lnSpc>
            </a:pPr>
            <a:r>
              <a:rPr lang="en-US" sz="2200" dirty="0" smtClean="0">
                <a:solidFill>
                  <a:schemeClr val="tx2"/>
                </a:solidFill>
              </a:rPr>
              <a:t>Surviving partner has two identities; e</a:t>
            </a:r>
            <a:r>
              <a:rPr lang="en-US" sz="2000" dirty="0" smtClean="0">
                <a:solidFill>
                  <a:schemeClr val="tx2"/>
                </a:solidFill>
              </a:rPr>
              <a:t>ach identity can only access appropriate volumes and networks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3061">
                                            <p:txEl>
                                              <p:pRg st="0" end="0"/>
                                            </p:txEl>
                                          </p:spTgt>
                                        </p:tgtEl>
                                        <p:attrNameLst>
                                          <p:attrName>style.visibility</p:attrName>
                                        </p:attrNameLst>
                                      </p:cBhvr>
                                      <p:to>
                                        <p:strVal val="visible"/>
                                      </p:to>
                                    </p:set>
                                    <p:animEffect transition="in" filter="fade">
                                      <p:cBhvr>
                                        <p:cTn id="7" dur="500"/>
                                        <p:tgtEl>
                                          <p:spTgt spid="17306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3061">
                                            <p:txEl>
                                              <p:pRg st="1" end="1"/>
                                            </p:txEl>
                                          </p:spTgt>
                                        </p:tgtEl>
                                        <p:attrNameLst>
                                          <p:attrName>style.visibility</p:attrName>
                                        </p:attrNameLst>
                                      </p:cBhvr>
                                      <p:to>
                                        <p:strVal val="visible"/>
                                      </p:to>
                                    </p:set>
                                    <p:animEffect transition="in" filter="fade">
                                      <p:cBhvr>
                                        <p:cTn id="12" dur="500"/>
                                        <p:tgtEl>
                                          <p:spTgt spid="17306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3061">
                                            <p:txEl>
                                              <p:pRg st="2" end="2"/>
                                            </p:txEl>
                                          </p:spTgt>
                                        </p:tgtEl>
                                        <p:attrNameLst>
                                          <p:attrName>style.visibility</p:attrName>
                                        </p:attrNameLst>
                                      </p:cBhvr>
                                      <p:to>
                                        <p:strVal val="visible"/>
                                      </p:to>
                                    </p:set>
                                    <p:animEffect transition="in" filter="fade">
                                      <p:cBhvr>
                                        <p:cTn id="17" dur="500"/>
                                        <p:tgtEl>
                                          <p:spTgt spid="17306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3061">
                                            <p:txEl>
                                              <p:pRg st="3" end="3"/>
                                            </p:txEl>
                                          </p:spTgt>
                                        </p:tgtEl>
                                        <p:attrNameLst>
                                          <p:attrName>style.visibility</p:attrName>
                                        </p:attrNameLst>
                                      </p:cBhvr>
                                      <p:to>
                                        <p:strVal val="visible"/>
                                      </p:to>
                                    </p:set>
                                    <p:animEffect transition="in" filter="fade">
                                      <p:cBhvr>
                                        <p:cTn id="22" dur="500"/>
                                        <p:tgtEl>
                                          <p:spTgt spid="173061">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173061">
                                            <p:txEl>
                                              <p:pRg st="4" end="4"/>
                                            </p:txEl>
                                          </p:spTgt>
                                        </p:tgtEl>
                                        <p:attrNameLst>
                                          <p:attrName>style.visibility</p:attrName>
                                        </p:attrNameLst>
                                      </p:cBhvr>
                                      <p:to>
                                        <p:strVal val="visible"/>
                                      </p:to>
                                    </p:set>
                                    <p:animEffect transition="in" filter="fade">
                                      <p:cBhvr>
                                        <p:cTn id="25" dur="500"/>
                                        <p:tgtEl>
                                          <p:spTgt spid="173061">
                                            <p:txEl>
                                              <p:pRg st="4" end="4"/>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173061">
                                            <p:txEl>
                                              <p:pRg st="5" end="5"/>
                                            </p:txEl>
                                          </p:spTgt>
                                        </p:tgtEl>
                                        <p:attrNameLst>
                                          <p:attrName>style.visibility</p:attrName>
                                        </p:attrNameLst>
                                      </p:cBhvr>
                                      <p:to>
                                        <p:strVal val="visible"/>
                                      </p:to>
                                    </p:set>
                                    <p:animEffect transition="in" filter="fade">
                                      <p:cBhvr>
                                        <p:cTn id="28" dur="500"/>
                                        <p:tgtEl>
                                          <p:spTgt spid="173061">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73061">
                                            <p:txEl>
                                              <p:pRg st="6" end="6"/>
                                            </p:txEl>
                                          </p:spTgt>
                                        </p:tgtEl>
                                        <p:attrNameLst>
                                          <p:attrName>style.visibility</p:attrName>
                                        </p:attrNameLst>
                                      </p:cBhvr>
                                      <p:to>
                                        <p:strVal val="visible"/>
                                      </p:to>
                                    </p:set>
                                    <p:animEffect transition="in" filter="fade">
                                      <p:cBhvr>
                                        <p:cTn id="33" dur="500"/>
                                        <p:tgtEl>
                                          <p:spTgt spid="173061">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73061">
                                            <p:txEl>
                                              <p:pRg st="7" end="7"/>
                                            </p:txEl>
                                          </p:spTgt>
                                        </p:tgtEl>
                                        <p:attrNameLst>
                                          <p:attrName>style.visibility</p:attrName>
                                        </p:attrNameLst>
                                      </p:cBhvr>
                                      <p:to>
                                        <p:strVal val="visible"/>
                                      </p:to>
                                    </p:set>
                                    <p:animEffect transition="in" filter="fade">
                                      <p:cBhvr>
                                        <p:cTn id="38" dur="500"/>
                                        <p:tgtEl>
                                          <p:spTgt spid="17306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4"/>
          <p:cNvSpPr>
            <a:spLocks noGrp="1" noChangeArrowheads="1"/>
          </p:cNvSpPr>
          <p:nvPr>
            <p:ph type="title"/>
          </p:nvPr>
        </p:nvSpPr>
        <p:spPr/>
        <p:txBody>
          <a:bodyPr/>
          <a:lstStyle/>
          <a:p>
            <a:pPr eaLnBrk="1" hangingPunct="1"/>
            <a:r>
              <a:rPr lang="en-US" dirty="0" smtClean="0"/>
              <a:t>Check Your Understanding: Answers (Cont.)</a:t>
            </a:r>
          </a:p>
        </p:txBody>
      </p:sp>
      <p:sp>
        <p:nvSpPr>
          <p:cNvPr id="175109" name="Rectangle 5"/>
          <p:cNvSpPr>
            <a:spLocks noGrp="1" noChangeArrowheads="1"/>
          </p:cNvSpPr>
          <p:nvPr>
            <p:ph type="body" idx="1"/>
          </p:nvPr>
        </p:nvSpPr>
        <p:spPr/>
        <p:txBody>
          <a:bodyPr/>
          <a:lstStyle/>
          <a:p>
            <a:pPr eaLnBrk="1" hangingPunct="1">
              <a:buFont typeface="Wingdings 2" pitchFamily="18" charset="2"/>
              <a:buNone/>
            </a:pPr>
            <a:r>
              <a:rPr lang="en-US" dirty="0" smtClean="0"/>
              <a:t>True or false?</a:t>
            </a:r>
          </a:p>
          <a:p>
            <a:pPr eaLnBrk="1" hangingPunct="1"/>
            <a:r>
              <a:rPr lang="en-US" dirty="0" smtClean="0"/>
              <a:t>Options must be set the same on both nodes.</a:t>
            </a:r>
          </a:p>
          <a:p>
            <a:pPr lvl="1" eaLnBrk="1" hangingPunct="1"/>
            <a:r>
              <a:rPr lang="en-US" dirty="0" smtClean="0">
                <a:solidFill>
                  <a:schemeClr val="tx2"/>
                </a:solidFill>
              </a:rPr>
              <a:t>True</a:t>
            </a:r>
          </a:p>
          <a:p>
            <a:pPr eaLnBrk="1" hangingPunct="1"/>
            <a:r>
              <a:rPr lang="en-US" dirty="0" smtClean="0"/>
              <a:t>The license must be set the same on both nodes.</a:t>
            </a:r>
          </a:p>
          <a:p>
            <a:pPr lvl="1" eaLnBrk="1" hangingPunct="1"/>
            <a:r>
              <a:rPr lang="en-US" dirty="0" smtClean="0">
                <a:solidFill>
                  <a:schemeClr val="tx2"/>
                </a:solidFill>
              </a:rPr>
              <a:t>True</a:t>
            </a:r>
          </a:p>
          <a:p>
            <a:pPr eaLnBrk="1" hangingPunct="1"/>
            <a:r>
              <a:rPr lang="en-US" dirty="0" smtClean="0"/>
              <a:t>Both nodes must have the same number of disks.</a:t>
            </a:r>
          </a:p>
          <a:p>
            <a:pPr lvl="1" eaLnBrk="1" hangingPunct="1"/>
            <a:r>
              <a:rPr lang="en-US" dirty="0" smtClean="0">
                <a:solidFill>
                  <a:schemeClr val="tx2"/>
                </a:solidFill>
              </a:rPr>
              <a:t>False</a:t>
            </a:r>
          </a:p>
          <a:p>
            <a:pPr eaLnBrk="1" hangingPunct="1"/>
            <a:r>
              <a:rPr lang="en-US" dirty="0" smtClean="0"/>
              <a:t>Both nodes must be part of the same domain.</a:t>
            </a:r>
          </a:p>
          <a:p>
            <a:pPr lvl="1" eaLnBrk="1" hangingPunct="1"/>
            <a:r>
              <a:rPr lang="en-US" dirty="0" smtClean="0">
                <a:solidFill>
                  <a:schemeClr val="tx2"/>
                </a:solidFill>
              </a:rPr>
              <a:t>False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5109">
                                            <p:txEl>
                                              <p:pRg st="2" end="2"/>
                                            </p:txEl>
                                          </p:spTgt>
                                        </p:tgtEl>
                                        <p:attrNameLst>
                                          <p:attrName>style.visibility</p:attrName>
                                        </p:attrNameLst>
                                      </p:cBhvr>
                                      <p:to>
                                        <p:strVal val="visible"/>
                                      </p:to>
                                    </p:set>
                                    <p:animEffect transition="in" filter="fade">
                                      <p:cBhvr>
                                        <p:cTn id="7" dur="500"/>
                                        <p:tgtEl>
                                          <p:spTgt spid="17510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75109">
                                            <p:txEl>
                                              <p:pRg st="3" end="3"/>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75109">
                                            <p:txEl>
                                              <p:pRg st="4" end="4"/>
                                            </p:txEl>
                                          </p:spTgt>
                                        </p:tgtEl>
                                        <p:attrNameLst>
                                          <p:attrName>style.visibility</p:attrName>
                                        </p:attrNameLst>
                                      </p:cBhvr>
                                      <p:to>
                                        <p:strVal val="visible"/>
                                      </p:to>
                                    </p:set>
                                    <p:animEffect transition="in" filter="fade">
                                      <p:cBhvr>
                                        <p:cTn id="16" dur="500"/>
                                        <p:tgtEl>
                                          <p:spTgt spid="175109">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75109">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75109">
                                            <p:txEl>
                                              <p:pRg st="6" end="6"/>
                                            </p:txEl>
                                          </p:spTgt>
                                        </p:tgtEl>
                                        <p:attrNameLst>
                                          <p:attrName>style.visibility</p:attrName>
                                        </p:attrNameLst>
                                      </p:cBhvr>
                                      <p:to>
                                        <p:strVal val="visible"/>
                                      </p:to>
                                    </p:set>
                                    <p:animEffect transition="in" filter="fade">
                                      <p:cBhvr>
                                        <p:cTn id="25" dur="500"/>
                                        <p:tgtEl>
                                          <p:spTgt spid="175109">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175109">
                                            <p:txEl>
                                              <p:pRg st="7" end="7"/>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75109">
                                            <p:txEl>
                                              <p:pRg st="8" end="8"/>
                                            </p:txEl>
                                          </p:spTgt>
                                        </p:tgtEl>
                                        <p:attrNameLst>
                                          <p:attrName>style.visibility</p:attrName>
                                        </p:attrNameLst>
                                      </p:cBhvr>
                                      <p:to>
                                        <p:strVal val="visible"/>
                                      </p:to>
                                    </p:set>
                                    <p:animEffect transition="in" filter="fade">
                                      <p:cBhvr>
                                        <p:cTn id="34" dur="500"/>
                                        <p:tgtEl>
                                          <p:spTgt spid="17510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2010_NetAppUMaster">
  <a:themeElements>
    <a:clrScheme name="NetAppU">
      <a:dk1>
        <a:srgbClr val="000000"/>
      </a:dk1>
      <a:lt1>
        <a:srgbClr val="FFFFFF"/>
      </a:lt1>
      <a:dk2>
        <a:srgbClr val="0085B4"/>
      </a:dk2>
      <a:lt2>
        <a:srgbClr val="565656"/>
      </a:lt2>
      <a:accent1>
        <a:srgbClr val="A5A5A5"/>
      </a:accent1>
      <a:accent2>
        <a:srgbClr val="58A618"/>
      </a:accent2>
      <a:accent3>
        <a:srgbClr val="FFFFFF"/>
      </a:accent3>
      <a:accent4>
        <a:srgbClr val="000000"/>
      </a:accent4>
      <a:accent5>
        <a:srgbClr val="CFCFCF"/>
      </a:accent5>
      <a:accent6>
        <a:srgbClr val="4F9615"/>
      </a:accent6>
      <a:hlink>
        <a:srgbClr val="005BAE"/>
      </a:hlink>
      <a:folHlink>
        <a:srgbClr val="F95F00"/>
      </a:folHlink>
    </a:clrScheme>
    <a:fontScheme name="3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defRPr kumimoji="0" lang="en-US" sz="20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defRPr kumimoji="0" lang="en-US" sz="20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3_Default Design 1">
        <a:dk1>
          <a:srgbClr val="000000"/>
        </a:dk1>
        <a:lt1>
          <a:srgbClr val="FFFFFF"/>
        </a:lt1>
        <a:dk2>
          <a:srgbClr val="0085B4"/>
        </a:dk2>
        <a:lt2>
          <a:srgbClr val="565656"/>
        </a:lt2>
        <a:accent1>
          <a:srgbClr val="A5A5A5"/>
        </a:accent1>
        <a:accent2>
          <a:srgbClr val="58A618"/>
        </a:accent2>
        <a:accent3>
          <a:srgbClr val="FFFFFF"/>
        </a:accent3>
        <a:accent4>
          <a:srgbClr val="000000"/>
        </a:accent4>
        <a:accent5>
          <a:srgbClr val="CFCFCF"/>
        </a:accent5>
        <a:accent6>
          <a:srgbClr val="4F9615"/>
        </a:accent6>
        <a:hlink>
          <a:srgbClr val="005BAE"/>
        </a:hlink>
        <a:folHlink>
          <a:srgbClr val="F95F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7456474352EAB47A4851619C88431FE" ma:contentTypeVersion="0" ma:contentTypeDescription="Create a new document." ma:contentTypeScope="" ma:versionID="1fccd107ecadbbffce17d5afe025696a">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p:properties xmlns:p="http://schemas.microsoft.com/office/2006/metadata/properties" xmlns:xsi="http://www.w3.org/2001/XMLSchema-instanc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35D4EEA-9128-42AE-AF04-30DAFB7298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56660672-2C43-402E-BA27-239EFA3FF41E}">
  <ds:schemaRefs>
    <ds:schemaRef ds:uri="http://schemas.microsoft.com/office/2006/metadata/properties"/>
  </ds:schemaRefs>
</ds:datastoreItem>
</file>

<file path=customXml/itemProps3.xml><?xml version="1.0" encoding="utf-8"?>
<ds:datastoreItem xmlns:ds="http://schemas.openxmlformats.org/officeDocument/2006/customXml" ds:itemID="{C51D07A2-197F-4879-969B-4F42A202F86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22106</TotalTime>
  <Words>3028</Words>
  <Application>Microsoft Office PowerPoint</Application>
  <PresentationFormat>Letter Paper (8.5x11 in)</PresentationFormat>
  <Paragraphs>432</Paragraphs>
  <Slides>40</Slides>
  <Notes>40</Notes>
  <HiddenSlides>2</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42" baseType="lpstr">
      <vt:lpstr>2010_NetAppUMaster</vt:lpstr>
      <vt:lpstr>Visio</vt:lpstr>
      <vt:lpstr>High-Availability</vt:lpstr>
      <vt:lpstr>Module Objectives</vt:lpstr>
      <vt:lpstr>Loss of Controller</vt:lpstr>
      <vt:lpstr>High-Availability Controller Configuration</vt:lpstr>
      <vt:lpstr>High-Availability Features</vt:lpstr>
      <vt:lpstr>Requirements for High Availability</vt:lpstr>
      <vt:lpstr>Partner Communication</vt:lpstr>
      <vt:lpstr>High-Availability Controllers and NVRAM</vt:lpstr>
      <vt:lpstr>Configuring High Availability</vt:lpstr>
      <vt:lpstr>Setting Matching Node Options</vt:lpstr>
      <vt:lpstr>Normal Operation</vt:lpstr>
      <vt:lpstr>Takeover Operation</vt:lpstr>
      <vt:lpstr>Takeover Events</vt:lpstr>
      <vt:lpstr>Configurable Takeover Events</vt:lpstr>
      <vt:lpstr>partner</vt:lpstr>
      <vt:lpstr>Giveback Operation</vt:lpstr>
      <vt:lpstr>Automatic Giveback</vt:lpstr>
      <vt:lpstr>System Manager: High-Availability</vt:lpstr>
      <vt:lpstr>System Manager: High-Availability (Cont.)</vt:lpstr>
      <vt:lpstr>System Manager: High-Availability (Cont.)</vt:lpstr>
      <vt:lpstr>System Manager: High-Availability (Cont.)</vt:lpstr>
      <vt:lpstr>System Manager: High-Availability (Cont.)</vt:lpstr>
      <vt:lpstr>System Manager: High-Availability (Cont.)</vt:lpstr>
      <vt:lpstr>System Manager: High-Availability (Cont.)</vt:lpstr>
      <vt:lpstr>System Manager: High-Availability (Cont.)</vt:lpstr>
      <vt:lpstr>System Manager: High-Availability (Cont.)</vt:lpstr>
      <vt:lpstr>System Manager: High-Availability (Cont.)</vt:lpstr>
      <vt:lpstr>System Manager: High-Availability (Cont.)</vt:lpstr>
      <vt:lpstr>NetApp System Manager: High-Availability Configuration (Cont.)</vt:lpstr>
      <vt:lpstr>System Manager: High-Availability (Cont.)</vt:lpstr>
      <vt:lpstr>Failover Effects on Client Connections</vt:lpstr>
      <vt:lpstr>Negotiated Failover</vt:lpstr>
      <vt:lpstr>Best Practices</vt:lpstr>
      <vt:lpstr>Module Summary</vt:lpstr>
      <vt:lpstr>Module Summary</vt:lpstr>
      <vt:lpstr>Exercise</vt:lpstr>
      <vt:lpstr>Check Your Understanding</vt:lpstr>
      <vt:lpstr>Answers</vt:lpstr>
      <vt:lpstr>Check Your Understanding: Answers</vt:lpstr>
      <vt:lpstr>Check Your Understanding: Answers (Cont.)</vt:lpstr>
    </vt:vector>
  </TitlesOfParts>
  <Company>NetApp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High Availability</dc:title>
  <dc:subject>Accelerated NCDA Boot Camp Data ONTAP 8.0 7-Mode</dc:subject>
  <dc:creator>Curtis Burchett</dc:creator>
  <cp:lastModifiedBy>NetApp</cp:lastModifiedBy>
  <cp:revision>6</cp:revision>
  <dcterms:created xsi:type="dcterms:W3CDTF">2007-11-29T22:14:11Z</dcterms:created>
  <dcterms:modified xsi:type="dcterms:W3CDTF">2010-04-26T18:08:10Z</dcterms:modified>
  <cp:category>Instructor Guide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0x01010077456474352EAB47A4851619C88431FE</vt:lpwstr>
  </property>
</Properties>
</file>