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32"/>
  </p:notesMasterIdLst>
  <p:handoutMasterIdLst>
    <p:handoutMasterId r:id="rId33"/>
  </p:handoutMasterIdLst>
  <p:sldIdLst>
    <p:sldId id="476" r:id="rId5"/>
    <p:sldId id="477" r:id="rId6"/>
    <p:sldId id="503" r:id="rId7"/>
    <p:sldId id="479" r:id="rId8"/>
    <p:sldId id="480" r:id="rId9"/>
    <p:sldId id="481" r:id="rId10"/>
    <p:sldId id="504" r:id="rId11"/>
    <p:sldId id="483" r:id="rId12"/>
    <p:sldId id="484" r:id="rId13"/>
    <p:sldId id="485" r:id="rId14"/>
    <p:sldId id="486" r:id="rId15"/>
    <p:sldId id="487" r:id="rId16"/>
    <p:sldId id="488" r:id="rId17"/>
    <p:sldId id="489" r:id="rId18"/>
    <p:sldId id="490" r:id="rId19"/>
    <p:sldId id="491" r:id="rId20"/>
    <p:sldId id="492" r:id="rId21"/>
    <p:sldId id="493" r:id="rId22"/>
    <p:sldId id="494" r:id="rId23"/>
    <p:sldId id="495" r:id="rId24"/>
    <p:sldId id="496" r:id="rId25"/>
    <p:sldId id="505" r:id="rId26"/>
    <p:sldId id="498" r:id="rId27"/>
    <p:sldId id="499" r:id="rId28"/>
    <p:sldId id="500" r:id="rId29"/>
    <p:sldId id="501" r:id="rId30"/>
    <p:sldId id="502" r:id="rId31"/>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74392" autoAdjust="0"/>
  </p:normalViewPr>
  <p:slideViewPr>
    <p:cSldViewPr snapToGrid="0">
      <p:cViewPr varScale="1">
        <p:scale>
          <a:sx n="68" d="100"/>
          <a:sy n="68" d="100"/>
        </p:scale>
        <p:origin x="-1836" y="-96"/>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22"/>
    </p:cViewPr>
  </p:sorterViewPr>
  <p:notesViewPr>
    <p:cSldViewPr snapToGrid="0">
      <p:cViewPr>
        <p:scale>
          <a:sx n="93" d="100"/>
          <a:sy n="93" d="100"/>
        </p:scale>
        <p:origin x="-2532" y="-126"/>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5"/>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NCDA OVERVIEW</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MODULE OBJECTIVES</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NCDA CERTIFICATION</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NCDA CERTIFICATION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As </a:t>
            </a:r>
            <a:r>
              <a:rPr dirty="0"/>
              <a:t>a NetApp Certified Data Management Administrator, you will have proven skills in performing in-depth support, administrative functions, and performance management for CIFS, NFS, and FC for SCSI or iSCSI for TCP/IP protocols on NetApp </a:t>
            </a:r>
            <a:r>
              <a:rPr/>
              <a:t>storage </a:t>
            </a:r>
            <a:r>
              <a:rPr lang="en-US" smtClean="0"/>
              <a:t>systems</a:t>
            </a:r>
            <a:r>
              <a:rPr smtClean="0"/>
              <a:t> </a:t>
            </a:r>
            <a:r>
              <a:rPr dirty="0"/>
              <a:t>running the Data ONTAP® operating system in NFS and Windows® (CIFS) multiprotocol environments. You will also be able to implement active-active controller configuration and SyncMirror® software to ensure continuous data availability and rapid recovery of data in the event of a disaster, and use the SnapMirror®, SnapRestore®, and SnapVault® products to manage and protect mission-critical data.</a:t>
            </a:r>
          </a:p>
        </p:txBody>
      </p:sp>
      <p:sp>
        <p:nvSpPr>
          <p:cNvPr id="8" name="Slide Image Placeholder 7"/>
          <p:cNvSpPr>
            <a:spLocks noGrp="1" noRot="1" noChangeAspect="1"/>
          </p:cNvSpPr>
          <p:nvPr>
            <p:ph type="sldImg"/>
          </p:nvPr>
        </p:nvSpPr>
        <p:spPr>
          <a:xfrm>
            <a:off x="687388" y="228600"/>
            <a:ext cx="5181600" cy="3886200"/>
          </a:xfrm>
        </p:spPr>
      </p:sp>
      <p:sp>
        <p:nvSpPr>
          <p:cNvPr id="9" name="Slide Number Placeholder 8"/>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BENEFIT OF CERTIFICATION</a:t>
            </a:r>
          </a:p>
          <a:p>
            <a:endParaRPr lang="en-US" smtClean="0"/>
          </a:p>
          <a:p>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RECOMMENDED COURSES</a:t>
            </a:r>
          </a:p>
          <a:p>
            <a:endParaRPr lang="en-US" smtClean="0"/>
          </a:p>
          <a:p>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DATA ONTAP 8.0</a:t>
            </a:r>
            <a:r>
              <a:rPr lang="en-US" baseline="0" dirty="0" smtClean="0"/>
              <a:t> 7-MODE ADMINISTRATION COURSE</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DATA ONTAP 8.0 7-MODE ADMINISTRATION</a:t>
            </a:r>
          </a:p>
          <a:p>
            <a:endParaRPr lang="en-US" smtClean="0"/>
          </a:p>
          <a:p>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Notes Placeholder 9"/>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cap="all" dirty="0" smtClean="0"/>
              <a:t>NAS AND SAN TOPOLOGY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cap="all" dirty="0" smtClean="0"/>
              <a:t>SAN </a:t>
            </a:r>
            <a:r>
              <a:rPr dirty="0"/>
              <a:t>is a block-based storage system that makes data available over the network using FC, </a:t>
            </a:r>
            <a:r>
              <a:rPr dirty="0" err="1"/>
              <a:t>FCoE</a:t>
            </a:r>
            <a:r>
              <a:rPr dirty="0"/>
              <a:t>, and iSCSI protocols.</a:t>
            </a:r>
          </a:p>
          <a:p>
            <a:pPr marL="0" marR="0" indent="0" algn="l" defTabSz="914400" rtl="0" eaLnBrk="0" fontAlgn="base" latinLnBrk="0" hangingPunct="0">
              <a:lnSpc>
                <a:spcPct val="100000"/>
              </a:lnSpc>
              <a:spcBef>
                <a:spcPct val="30000"/>
              </a:spcBef>
              <a:spcAft>
                <a:spcPct val="0"/>
              </a:spcAft>
              <a:buClrTx/>
              <a:buSzTx/>
              <a:buFontTx/>
              <a:buNone/>
              <a:tabLst/>
              <a:defRPr/>
            </a:pPr>
            <a:r>
              <a:rPr cap="all" dirty="0"/>
              <a:t>NAS </a:t>
            </a:r>
            <a:r>
              <a:rPr dirty="0"/>
              <a:t>is a file-based storage system that makes data available over the network using NFS and CIFS protocols.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NetApp SAN and unified storage architecture provides an outstanding level of investment protection and flexibility. The fabric-attached storage (FAS) system at the bottom of the graphic implies one “box.” However, the actual storage environment includes small and large FAS systems, and NetApp VTL systems.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DATA ONTAP 8.0 REVIEW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Achieve </a:t>
            </a:r>
            <a:r>
              <a:t>new levels of scalability and storage flexibility, resulting in lower TCO, while providing maximized business agility and 24x7 business continuity.</a:t>
            </a:r>
          </a:p>
          <a:p>
            <a:pPr marL="0" marR="0" indent="0" algn="l" defTabSz="914400" rtl="0" eaLnBrk="0" fontAlgn="base" latinLnBrk="0" hangingPunct="0">
              <a:lnSpc>
                <a:spcPct val="100000"/>
              </a:lnSpc>
              <a:spcBef>
                <a:spcPct val="30000"/>
              </a:spcBef>
              <a:spcAft>
                <a:spcPct val="0"/>
              </a:spcAft>
              <a:buClrTx/>
              <a:buSzTx/>
              <a:buFontTx/>
              <a:buNone/>
              <a:tabLst/>
              <a:defRPr/>
            </a:pPr>
            <a:r>
              <a:t>Accelerate your move to a service-oriented architecture with Data ONTAP 8.0, which enables service levels across a diverse set of applications and extends data center virtualization. Data ONTAP 8.0 provides a single unified, scalable platform to address your NAS, SAN, multi-tier, multi-protocol, and multi-tenant virtualized environments.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DATA ONTAP 8.0</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NetApp </a:t>
            </a:r>
            <a:r>
              <a:t>storage solutions help you manage data in your enterprise environment with a scalable and flexible operating system we call Data ONTAP 8.0 7-Mode. Data ONTAP 8.0 7-Mode provides: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More efficient storage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High availability</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Business continuance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Reduced storage management complexity</a:t>
            </a:r>
          </a:p>
          <a:p>
            <a:pPr marL="0" marR="0" indent="0" algn="l" defTabSz="914400" rtl="0" eaLnBrk="0" fontAlgn="base" latinLnBrk="0" hangingPunct="0">
              <a:lnSpc>
                <a:spcPct val="100000"/>
              </a:lnSpc>
              <a:spcBef>
                <a:spcPct val="30000"/>
              </a:spcBef>
              <a:spcAft>
                <a:spcPct val="0"/>
              </a:spcAft>
              <a:buClrTx/>
              <a:buSzTx/>
              <a:buFontTx/>
              <a:buNone/>
              <a:tabLst/>
              <a:defRPr/>
            </a:pPr>
            <a:r>
              <a:t>Deploy Data ONTAP 8.0 Cluster-Mode for high performance and high capacity. NetApp Data ONTAP 8.0 Cluster-Mode helps you achieve results and get to market faster by providing the massive throughput and scalability you need to meet the demanding requirements of your high-performance computing and digital media content applications. Achieve high levels of performance, manageability, and reliability for your large Linux®, UNIX®, or Microsoft® Windows clusters with Data ONTAP 8.0 Cluster-Mode. The Data ONTAP 8.0 Cluster-Mode operating system includes: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Multi-node scaling using a global namespace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NetApp FlexVol® storage virtualization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Clustered file system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Snapshot™ replication and mirroring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STORAGE ARCHITECTURE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Data</a:t>
            </a:r>
            <a:r>
              <a:rPr lang="en-US" baseline="0" smtClean="0"/>
              <a:t> </a:t>
            </a:r>
            <a:r>
              <a:rPr lang="en-US" baseline="0" dirty="0" smtClean="0"/>
              <a:t>ONTAP 8.0 7-Mode storage architecture is as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Aggregate - provide storage to a volume or volumes that they contain.  Each aggregate contains its own </a:t>
            </a:r>
            <a:r>
              <a:rPr lang="en-US" baseline="0" dirty="0" err="1" smtClean="0"/>
              <a:t>plex</a:t>
            </a:r>
            <a:r>
              <a:rPr lang="en-US" baseline="0" dirty="0" smtClean="0"/>
              <a:t>(</a:t>
            </a:r>
            <a:r>
              <a:rPr lang="en-US" baseline="0" dirty="0" err="1" smtClean="0"/>
              <a:t>es</a:t>
            </a:r>
            <a:r>
              <a:rPr lang="en-US" baseline="0" dirty="0" smtClean="0"/>
              <a:t>), RAID configuration and a set of assigned physical disks.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err="1" smtClean="0"/>
              <a:t>Plex</a:t>
            </a:r>
            <a:r>
              <a:rPr lang="en-US" baseline="0" dirty="0" smtClean="0"/>
              <a:t> - contain RAID groups and are associated with an aggregate.  Normally, an aggregate will have only one </a:t>
            </a:r>
            <a:r>
              <a:rPr lang="en-US" baseline="0" dirty="0" err="1" smtClean="0"/>
              <a:t>plex</a:t>
            </a:r>
            <a:r>
              <a:rPr lang="en-US" baseline="0" dirty="0" smtClean="0"/>
              <a:t>.  Mirrored aggregates using SyncMirror with have two </a:t>
            </a:r>
            <a:r>
              <a:rPr lang="en-US" baseline="0" dirty="0" err="1" smtClean="0"/>
              <a:t>plexes</a:t>
            </a:r>
            <a:r>
              <a:rPr lang="en-US" baseline="0" dirty="0" smtClean="0"/>
              <a:t> (plex0 and plex1) with plex1 containing a mirror of the plex0’s data.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RAID group - contains physical disks and are associated with a </a:t>
            </a:r>
            <a:r>
              <a:rPr lang="en-US" baseline="0" dirty="0" err="1" smtClean="0"/>
              <a:t>plex</a:t>
            </a:r>
            <a:r>
              <a:rPr lang="en-US" baseline="0" dirty="0" smtClean="0"/>
              <a:t>.  RAID groups will either be RAID4 or RAID-DP configurations.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Disks - are either parity, double-parity, or data disks.  </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CREATING AN AGGREGATE USING THE CLI</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For </a:t>
            </a:r>
            <a:r>
              <a:t>more information about 64-bit aggregates, please see the Technical Report 3786 found at www.netapp.com/us/library/technical-reports/tr-3786.html.</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NETAPP SYSTEM MANAGER: AGGREGATE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CREATE AGGREGATE WIZARD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CREATE AGGREGATE WIZARD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CREATE AGGREGATE WIZARD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7"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FLEXIBLE VOLUMES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 </a:t>
            </a:r>
            <a:r>
              <a:t>flexible volume (also called a FlexVol volume) is a volume that is loosely coupled to its container aggregate. Because the volume is managed separately from the aggregate, you can create small FlexVol volumes (20 MB or larger), and then increase or decrease the size of the FlexVol volumes in increments as small as 4 KB. </a:t>
            </a:r>
          </a:p>
          <a:p>
            <a:pPr marL="0" marR="0" indent="0" algn="l" defTabSz="914400" rtl="0" eaLnBrk="0" fontAlgn="base" latinLnBrk="0" hangingPunct="0">
              <a:lnSpc>
                <a:spcPct val="100000"/>
              </a:lnSpc>
              <a:spcBef>
                <a:spcPct val="30000"/>
              </a:spcBef>
              <a:spcAft>
                <a:spcPct val="0"/>
              </a:spcAft>
              <a:buClrTx/>
              <a:buSzTx/>
              <a:buFontTx/>
              <a:buNone/>
              <a:tabLst/>
              <a:defRPr/>
            </a:pPr>
            <a:r>
              <a:t>Advantages of flexible volumes: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You can create flexible volumes almost instantaneously. These volumes: </a:t>
            </a:r>
          </a:p>
          <a:p>
            <a:pPr lvl="1">
              <a:buFont typeface="Arial" pitchFamily="34" charset="0"/>
              <a:buChar char="•"/>
              <a:defRPr/>
            </a:pPr>
            <a:r>
              <a:t>Can be as small as 20 MB</a:t>
            </a:r>
          </a:p>
          <a:p>
            <a:pPr lvl="1">
              <a:buFont typeface="Arial" pitchFamily="34" charset="0"/>
              <a:buChar char="•"/>
              <a:defRPr/>
            </a:pPr>
            <a:r>
              <a:t>Are limited to aggregate capacity (if guaranteed) </a:t>
            </a:r>
          </a:p>
          <a:p>
            <a:pPr lvl="1">
              <a:buFont typeface="Arial" pitchFamily="34" charset="0"/>
              <a:buChar char="•"/>
              <a:defRPr/>
            </a:pPr>
            <a:r>
              <a:t>Can be as large as the volume capacity supported for your storage system (not guaranteed)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You can increase and decrease a flexible volume while online, allowing you to:</a:t>
            </a:r>
          </a:p>
          <a:p>
            <a:pPr lvl="1">
              <a:buFont typeface="Arial" pitchFamily="34" charset="0"/>
              <a:buChar char="•"/>
              <a:defRPr/>
            </a:pPr>
            <a:r>
              <a:t>Resize without disruption</a:t>
            </a:r>
          </a:p>
          <a:p>
            <a:pPr lvl="1">
              <a:buFont typeface="Arial" pitchFamily="34" charset="0"/>
              <a:buChar char="•"/>
              <a:defRPr/>
            </a:pPr>
            <a:r>
              <a:t>Size in any increment (as small as 4 KB)</a:t>
            </a:r>
          </a:p>
          <a:p>
            <a:pPr lvl="1">
              <a:buFont typeface="Arial" pitchFamily="34" charset="0"/>
              <a:buChar char="•"/>
              <a:defRPr/>
            </a:pPr>
            <a:r>
              <a:t>Size quickly</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AGGREGATES AND FLEXVOL VOLUMES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 </a:t>
            </a:r>
            <a:r>
              <a:rPr lang="en-US" dirty="0" smtClean="0"/>
              <a:t>FlexVol guarantee is a</a:t>
            </a:r>
            <a:r>
              <a:rPr lang="en-US" baseline="0" dirty="0" smtClean="0"/>
              <a:t>n option </a:t>
            </a:r>
            <a:r>
              <a:rPr lang="en-US" dirty="0" smtClean="0"/>
              <a:t>of a flexible</a:t>
            </a:r>
            <a:r>
              <a:rPr lang="en-US" baseline="0" dirty="0" smtClean="0"/>
              <a:t> volume  which determine when space is allocated out of the containing aggregate space for a volume or the files within the volume.  There are three possible guarantees: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Volume - is the default option and indicates that space is allocated or “taken away” from the aggregate when the volume is created.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File - indicates that space is allocated or “taken away” from the aggregate when certain “space-reserved” files (such as a space-reserved LUN) is created.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None - indicates that space is not allocated or “taken away” from the aggregate until it is used by the file.  This is also referred to as “thin provisioning” a FlexVol.   </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ROLE-BASED ACCESS</a:t>
            </a:r>
            <a:r>
              <a:rPr lang="en-US" baseline="0" dirty="0" smtClean="0"/>
              <a:t> CONTROL</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Role-based </a:t>
            </a:r>
            <a:r>
              <a:rPr dirty="0"/>
              <a:t>access control (RBAC) specifies how users and administrators can use a particular computing environment.  </a:t>
            </a:r>
          </a:p>
          <a:p>
            <a:pPr marL="0" marR="0" indent="0" algn="l" defTabSz="914400" rtl="0" eaLnBrk="0" fontAlgn="base" latinLnBrk="0" hangingPunct="0">
              <a:lnSpc>
                <a:spcPct val="100000"/>
              </a:lnSpc>
              <a:spcBef>
                <a:spcPct val="30000"/>
              </a:spcBef>
              <a:spcAft>
                <a:spcPct val="0"/>
              </a:spcAft>
              <a:buClrTx/>
              <a:buSzTx/>
              <a:buFontTx/>
              <a:buNone/>
              <a:tabLst/>
              <a:defRPr/>
            </a:pPr>
            <a:r>
              <a:rPr dirty="0"/>
              <a:t>Most organizations have multiple system administrators, some of whom require more privileges than others. By selectively granting or revoking privileges for each user, you can customize the degree of access that each administrator has to the system.  </a:t>
            </a:r>
          </a:p>
          <a:p>
            <a:pPr marL="0" marR="0" indent="0" algn="l" defTabSz="914400" rtl="0" eaLnBrk="0" fontAlgn="base" latinLnBrk="0" hangingPunct="0">
              <a:lnSpc>
                <a:spcPct val="100000"/>
              </a:lnSpc>
              <a:spcBef>
                <a:spcPct val="30000"/>
              </a:spcBef>
              <a:spcAft>
                <a:spcPct val="0"/>
              </a:spcAft>
              <a:buClrTx/>
              <a:buSzTx/>
              <a:buFontTx/>
              <a:buNone/>
              <a:tabLst/>
              <a:defRPr/>
            </a:pPr>
            <a:r>
              <a:rPr dirty="0"/>
              <a:t>RBAC allows you to define sets of capabilities that apply to one or more users. Users are assigned to groups based on their job functions, and each group is granted a set of roles to perform those functions.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INTERFACE</a:t>
            </a:r>
            <a:r>
              <a:rPr lang="en-US" baseline="0" dirty="0" smtClean="0"/>
              <a:t> GROUPS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Virtual </a:t>
            </a:r>
            <a:r>
              <a:rPr dirty="0"/>
              <a:t>interfaces (</a:t>
            </a:r>
            <a:r>
              <a:rPr dirty="0" err="1"/>
              <a:t>vifs</a:t>
            </a:r>
            <a:r>
              <a:rPr dirty="0"/>
              <a:t>) were renamed in Data ONTAP 8.0 7-Mode to eliminate any confusion with the term </a:t>
            </a:r>
            <a:r>
              <a:rPr dirty="0" err="1"/>
              <a:t>vif</a:t>
            </a:r>
            <a:r>
              <a:rPr dirty="0"/>
              <a:t>, which was used in Data ONTAP GX and Data ONTAP 8.0 Cluster-Mode.</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22</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otes Placeholder 3"/>
          <p:cNvSpPr>
            <a:spLocks noGrp="1"/>
          </p:cNvSpPr>
          <p:nvPr>
            <p:ph type="body" idx="1"/>
          </p:nvPr>
        </p:nvSpPr>
        <p:spPr/>
        <p:txBody>
          <a:bodyPr>
            <a:normAutofit/>
          </a:bodyPr>
          <a:lstStyle/>
          <a:p>
            <a:r>
              <a:rPr lang="en-US" smtClean="0"/>
              <a:t>MODULE SUMMARY</a:t>
            </a:r>
          </a:p>
          <a:p>
            <a:endParaRPr lang="en-US" smtClean="0"/>
          </a:p>
          <a:p>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09D31-F595-43F5-8BF8-7EC5178C5298}"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6"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 id="2147484054" r:id="rId14"/>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NCDA Overview</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title"/>
          </p:nvPr>
        </p:nvSpPr>
        <p:spPr/>
        <p:txBody>
          <a:bodyPr/>
          <a:lstStyle/>
          <a:p>
            <a:pPr eaLnBrk="1" hangingPunct="1"/>
            <a:r>
              <a:rPr lang="en-US" dirty="0" smtClean="0"/>
              <a:t>Module Objectives</a:t>
            </a:r>
          </a:p>
        </p:txBody>
      </p:sp>
      <p:sp>
        <p:nvSpPr>
          <p:cNvPr id="4100" name="Rectangle 6"/>
          <p:cNvSpPr>
            <a:spLocks noGrp="1" noChangeArrowheads="1"/>
          </p:cNvSpPr>
          <p:nvPr>
            <p:ph idx="1"/>
          </p:nvPr>
        </p:nvSpPr>
        <p:spPr/>
        <p:txBody>
          <a:bodyPr/>
          <a:lstStyle/>
          <a:p>
            <a:pPr eaLnBrk="1" hangingPunct="1">
              <a:buFont typeface="Wingdings 2" pitchFamily="18" charset="2"/>
              <a:buNone/>
            </a:pPr>
            <a:r>
              <a:rPr lang="en-US" dirty="0" smtClean="0"/>
              <a:t>By the end of this module, you should be able to:</a:t>
            </a:r>
          </a:p>
          <a:p>
            <a:pPr lvl="0"/>
            <a:r>
              <a:rPr lang="en-US" dirty="0" smtClean="0"/>
              <a:t>Explain the NCDA certification</a:t>
            </a:r>
          </a:p>
          <a:p>
            <a:pPr lvl="0"/>
            <a:r>
              <a:rPr lang="en-US" dirty="0" smtClean="0"/>
              <a:t>Review key concepts from the Data ONTAP® 8.0 7-Mode Administration course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NCDA Certification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NCDA Certification</a:t>
            </a:r>
            <a:endParaRPr lang="en-US" dirty="0"/>
          </a:p>
        </p:txBody>
      </p:sp>
      <p:sp>
        <p:nvSpPr>
          <p:cNvPr id="6" name="Content Placeholder 5"/>
          <p:cNvSpPr>
            <a:spLocks noGrp="1"/>
          </p:cNvSpPr>
          <p:nvPr>
            <p:ph idx="1"/>
          </p:nvPr>
        </p:nvSpPr>
        <p:spPr/>
        <p:txBody>
          <a:bodyPr/>
          <a:lstStyle/>
          <a:p>
            <a:r>
              <a:rPr lang="en-US" sz="2400" dirty="0" smtClean="0"/>
              <a:t>NetApp® certification is proof that you have the skills necessary to manage and deploy NetApp technologies</a:t>
            </a:r>
          </a:p>
          <a:p>
            <a:r>
              <a:rPr lang="en-US" sz="2400" dirty="0" smtClean="0"/>
              <a:t>NetApp Certified Data Management Administrators (NCDAs) must prove they have in-depth knowledge to administrate NetApp technologies</a:t>
            </a:r>
          </a:p>
          <a:p>
            <a:r>
              <a:rPr lang="en-US" sz="2400" dirty="0" smtClean="0"/>
              <a:t>Additional certifications are available</a:t>
            </a:r>
          </a:p>
        </p:txBody>
      </p:sp>
      <p:pic>
        <p:nvPicPr>
          <p:cNvPr id="35841" name="Picture 1" descr="C:\Documents and Settings\curtisb\Desktop\ANCDA\Images\NCDAChart.png"/>
          <p:cNvPicPr>
            <a:picLocks noChangeAspect="1" noChangeArrowheads="1"/>
          </p:cNvPicPr>
          <p:nvPr/>
        </p:nvPicPr>
        <p:blipFill>
          <a:blip r:embed="rId3" cstate="print"/>
          <a:srcRect/>
          <a:stretch>
            <a:fillRect/>
          </a:stretch>
        </p:blipFill>
        <p:spPr bwMode="auto">
          <a:xfrm>
            <a:off x="1985203" y="3762630"/>
            <a:ext cx="5853113" cy="24003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 of Certification</a:t>
            </a:r>
            <a:endParaRPr lang="en-US" dirty="0"/>
          </a:p>
        </p:txBody>
      </p:sp>
      <p:sp>
        <p:nvSpPr>
          <p:cNvPr id="3" name="Content Placeholder 2"/>
          <p:cNvSpPr>
            <a:spLocks noGrp="1"/>
          </p:cNvSpPr>
          <p:nvPr>
            <p:ph idx="1"/>
          </p:nvPr>
        </p:nvSpPr>
        <p:spPr/>
        <p:txBody>
          <a:bodyPr/>
          <a:lstStyle/>
          <a:p>
            <a:r>
              <a:rPr lang="en-US" dirty="0" smtClean="0"/>
              <a:t>With certification, storage administrators receive:</a:t>
            </a:r>
          </a:p>
          <a:p>
            <a:pPr lvl="1"/>
            <a:r>
              <a:rPr lang="en-US" dirty="0" smtClean="0"/>
              <a:t>Recognition of industry achievement</a:t>
            </a:r>
          </a:p>
          <a:p>
            <a:pPr lvl="1"/>
            <a:r>
              <a:rPr lang="en-US" dirty="0" smtClean="0"/>
              <a:t>Proof of skills needed to manage and deploy NetApp technologies</a:t>
            </a:r>
          </a:p>
        </p:txBody>
      </p:sp>
      <p:pic>
        <p:nvPicPr>
          <p:cNvPr id="31750" name="Picture 6" descr="C:\Documents and Settings\curtisb\Local Settings\Temporary Internet Files\Content.IE5\9YT3I4IK\MPj04392740000[1].jpg"/>
          <p:cNvPicPr>
            <a:picLocks noChangeAspect="1" noChangeArrowheads="1"/>
          </p:cNvPicPr>
          <p:nvPr/>
        </p:nvPicPr>
        <p:blipFill>
          <a:blip r:embed="rId3" cstate="print"/>
          <a:srcRect/>
          <a:stretch>
            <a:fillRect/>
          </a:stretch>
        </p:blipFill>
        <p:spPr bwMode="auto">
          <a:xfrm>
            <a:off x="2769490" y="3510859"/>
            <a:ext cx="4257476" cy="2903193"/>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Courses</a:t>
            </a:r>
            <a:endParaRPr lang="en-US" dirty="0"/>
          </a:p>
        </p:txBody>
      </p:sp>
      <p:sp>
        <p:nvSpPr>
          <p:cNvPr id="3" name="Content Placeholder 2"/>
          <p:cNvSpPr>
            <a:spLocks noGrp="1"/>
          </p:cNvSpPr>
          <p:nvPr>
            <p:ph idx="1"/>
          </p:nvPr>
        </p:nvSpPr>
        <p:spPr/>
        <p:txBody>
          <a:bodyPr/>
          <a:lstStyle/>
          <a:p>
            <a:r>
              <a:rPr lang="en-US" dirty="0" smtClean="0"/>
              <a:t>To prepare for the NCDA certification, NetApp strongly recommends: </a:t>
            </a:r>
          </a:p>
          <a:p>
            <a:pPr lvl="1"/>
            <a:r>
              <a:rPr lang="en-US" dirty="0" smtClean="0"/>
              <a:t>The instructor-led </a:t>
            </a:r>
            <a:r>
              <a:rPr lang="en-US" i="1" dirty="0" smtClean="0"/>
              <a:t>Data ONTAP 8.0 7-Mode Administration </a:t>
            </a:r>
            <a:r>
              <a:rPr lang="en-US" dirty="0" smtClean="0"/>
              <a:t>course</a:t>
            </a:r>
          </a:p>
          <a:p>
            <a:r>
              <a:rPr lang="en-US" dirty="0" smtClean="0"/>
              <a:t>Additional recommended courses:</a:t>
            </a:r>
          </a:p>
          <a:p>
            <a:pPr lvl="1"/>
            <a:r>
              <a:rPr lang="en-US" i="1" dirty="0" smtClean="0"/>
              <a:t>CIFS Administration</a:t>
            </a:r>
          </a:p>
          <a:p>
            <a:pPr lvl="1"/>
            <a:r>
              <a:rPr lang="en-US" i="1" dirty="0" smtClean="0"/>
              <a:t>NFS Administration</a:t>
            </a:r>
          </a:p>
          <a:p>
            <a:pPr lvl="1"/>
            <a:r>
              <a:rPr lang="en-US" i="1" dirty="0" smtClean="0"/>
              <a:t>SAN Administration</a:t>
            </a:r>
          </a:p>
          <a:p>
            <a:pPr lvl="1"/>
            <a:r>
              <a:rPr lang="en-US" i="1" dirty="0" smtClean="0"/>
              <a:t>NetApp Protection Software Administration</a:t>
            </a:r>
          </a:p>
          <a:p>
            <a:pPr lvl="1"/>
            <a:r>
              <a:rPr lang="en-US" i="1" dirty="0" smtClean="0"/>
              <a:t>High Availability </a:t>
            </a:r>
            <a:r>
              <a:rPr lang="en-US" dirty="0" smtClean="0"/>
              <a:t>(Web-based training only)</a:t>
            </a:r>
            <a:endParaRPr lang="en-US"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Data ONTAP 8.0 </a:t>
            </a:r>
            <a:br>
              <a:rPr lang="en-US" dirty="0" smtClean="0"/>
            </a:br>
            <a:r>
              <a:rPr lang="en-US" dirty="0" smtClean="0"/>
              <a:t>7-Mode Administration Course</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ONTAP 8.0 7-Mode Administration</a:t>
            </a:r>
            <a:endParaRPr lang="en-US" dirty="0"/>
          </a:p>
        </p:txBody>
      </p:sp>
      <p:sp>
        <p:nvSpPr>
          <p:cNvPr id="3" name="Content Placeholder 2"/>
          <p:cNvSpPr>
            <a:spLocks noGrp="1"/>
          </p:cNvSpPr>
          <p:nvPr>
            <p:ph idx="1"/>
          </p:nvPr>
        </p:nvSpPr>
        <p:spPr/>
        <p:txBody>
          <a:bodyPr/>
          <a:lstStyle/>
          <a:p>
            <a:r>
              <a:rPr lang="en-US" dirty="0" smtClean="0"/>
              <a:t>The following topics are covered in the </a:t>
            </a:r>
            <a:r>
              <a:rPr lang="en-US" i="1" dirty="0" smtClean="0"/>
              <a:t>Data ONTAP 8.0 7-Mode Administration</a:t>
            </a:r>
            <a:r>
              <a:rPr lang="en-US" dirty="0" smtClean="0"/>
              <a:t> course:</a:t>
            </a:r>
          </a:p>
          <a:p>
            <a:pPr lvl="1"/>
            <a:r>
              <a:rPr lang="en-US" dirty="0" smtClean="0"/>
              <a:t>Introduces NAS and SAN technologies</a:t>
            </a:r>
          </a:p>
          <a:p>
            <a:pPr lvl="1"/>
            <a:r>
              <a:rPr lang="en-US" dirty="0" smtClean="0"/>
              <a:t>Distinguishes between modes within Data ONTAP 8.0</a:t>
            </a:r>
          </a:p>
          <a:p>
            <a:pPr lvl="1"/>
            <a:r>
              <a:rPr lang="en-US" dirty="0" smtClean="0"/>
              <a:t>Identifies and discusses the benefits of the NetApp storage architecture</a:t>
            </a:r>
          </a:p>
          <a:p>
            <a:pPr lvl="1"/>
            <a:r>
              <a:rPr lang="en-US" dirty="0" smtClean="0"/>
              <a:t>Describes role-based access controls</a:t>
            </a:r>
          </a:p>
          <a:p>
            <a:pPr lvl="1"/>
            <a:r>
              <a:rPr lang="en-US" dirty="0" smtClean="0"/>
              <a:t>Steps to administer a NetApp storage system </a:t>
            </a:r>
          </a:p>
          <a:p>
            <a:r>
              <a:rPr lang="en-US" dirty="0" smtClean="0"/>
              <a:t>The next slides discuss some (but not all) of the important topics covered in this course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AutoShape 67"/>
          <p:cNvSpPr>
            <a:spLocks noChangeArrowheads="1"/>
          </p:cNvSpPr>
          <p:nvPr/>
        </p:nvSpPr>
        <p:spPr bwMode="gray">
          <a:xfrm>
            <a:off x="1114425" y="1476375"/>
            <a:ext cx="3838575" cy="4740275"/>
          </a:xfrm>
          <a:prstGeom prst="roundRect">
            <a:avLst>
              <a:gd name="adj" fmla="val 0"/>
            </a:avLst>
          </a:prstGeom>
          <a:solidFill>
            <a:srgbClr val="A5A5A5"/>
          </a:solidFill>
          <a:ln w="9525">
            <a:noFill/>
            <a:round/>
            <a:headEnd/>
            <a:tailEnd/>
          </a:ln>
        </p:spPr>
        <p:txBody>
          <a:bodyPr anchor="ctr"/>
          <a:lstStyle/>
          <a:p>
            <a:pPr algn="ctr">
              <a:buClr>
                <a:schemeClr val="accent2"/>
              </a:buClr>
              <a:buFont typeface="Wingdings 2" pitchFamily="18" charset="2"/>
              <a:buNone/>
            </a:pPr>
            <a:endParaRPr lang="en-US" dirty="0"/>
          </a:p>
        </p:txBody>
      </p:sp>
      <p:pic>
        <p:nvPicPr>
          <p:cNvPr id="8196" name="Picture 3" descr="nauil00167"/>
          <p:cNvPicPr>
            <a:picLocks noChangeAspect="1" noChangeArrowheads="1"/>
          </p:cNvPicPr>
          <p:nvPr/>
        </p:nvPicPr>
        <p:blipFill>
          <a:blip r:embed="rId3" cstate="print"/>
          <a:srcRect/>
          <a:stretch>
            <a:fillRect/>
          </a:stretch>
        </p:blipFill>
        <p:spPr bwMode="auto">
          <a:xfrm>
            <a:off x="1333500" y="2838450"/>
            <a:ext cx="1938338" cy="1047750"/>
          </a:xfrm>
          <a:prstGeom prst="rect">
            <a:avLst/>
          </a:prstGeom>
          <a:noFill/>
          <a:ln w="9525">
            <a:noFill/>
            <a:miter lim="800000"/>
            <a:headEnd/>
            <a:tailEnd/>
          </a:ln>
        </p:spPr>
      </p:pic>
      <p:sp>
        <p:nvSpPr>
          <p:cNvPr id="8197" name="Rectangle 150"/>
          <p:cNvSpPr>
            <a:spLocks noGrp="1" noChangeArrowheads="1"/>
          </p:cNvSpPr>
          <p:nvPr>
            <p:ph type="title" idx="4294967295"/>
          </p:nvPr>
        </p:nvSpPr>
        <p:spPr/>
        <p:txBody>
          <a:bodyPr/>
          <a:lstStyle/>
          <a:p>
            <a:pPr eaLnBrk="1" hangingPunct="1"/>
            <a:r>
              <a:rPr lang="en-US" dirty="0" smtClean="0"/>
              <a:t>NAS and SAN Topology</a:t>
            </a:r>
          </a:p>
        </p:txBody>
      </p:sp>
      <p:cxnSp>
        <p:nvCxnSpPr>
          <p:cNvPr id="8198" name="AutoShape 95"/>
          <p:cNvCxnSpPr>
            <a:cxnSpLocks noChangeShapeType="1"/>
          </p:cNvCxnSpPr>
          <p:nvPr/>
        </p:nvCxnSpPr>
        <p:spPr bwMode="auto">
          <a:xfrm flipV="1">
            <a:off x="3236913" y="3405188"/>
            <a:ext cx="1484312" cy="1587"/>
          </a:xfrm>
          <a:prstGeom prst="straightConnector1">
            <a:avLst/>
          </a:prstGeom>
          <a:noFill/>
          <a:ln w="28575">
            <a:solidFill>
              <a:schemeClr val="tx1"/>
            </a:solidFill>
            <a:round/>
            <a:headEnd/>
            <a:tailEnd/>
          </a:ln>
        </p:spPr>
      </p:cxnSp>
      <p:sp>
        <p:nvSpPr>
          <p:cNvPr id="8199" name="AutoShape 65"/>
          <p:cNvSpPr>
            <a:spLocks noChangeArrowheads="1"/>
          </p:cNvSpPr>
          <p:nvPr/>
        </p:nvSpPr>
        <p:spPr bwMode="gray">
          <a:xfrm>
            <a:off x="5116513" y="1476375"/>
            <a:ext cx="3838575" cy="4740275"/>
          </a:xfrm>
          <a:prstGeom prst="roundRect">
            <a:avLst>
              <a:gd name="adj" fmla="val 0"/>
            </a:avLst>
          </a:prstGeom>
          <a:solidFill>
            <a:srgbClr val="0085B4"/>
          </a:solidFill>
          <a:ln w="9525">
            <a:noFill/>
            <a:round/>
            <a:headEnd/>
            <a:tailEnd/>
          </a:ln>
        </p:spPr>
        <p:txBody>
          <a:bodyPr anchor="ctr"/>
          <a:lstStyle/>
          <a:p>
            <a:pPr algn="ctr">
              <a:buClr>
                <a:schemeClr val="accent2"/>
              </a:buClr>
              <a:buFont typeface="Wingdings 2" pitchFamily="18" charset="2"/>
              <a:buNone/>
            </a:pPr>
            <a:endParaRPr lang="en-US" dirty="0"/>
          </a:p>
        </p:txBody>
      </p:sp>
      <p:sp>
        <p:nvSpPr>
          <p:cNvPr id="8200" name="Text Box 66"/>
          <p:cNvSpPr txBox="1">
            <a:spLocks noChangeArrowheads="1"/>
          </p:cNvSpPr>
          <p:nvPr/>
        </p:nvSpPr>
        <p:spPr bwMode="auto">
          <a:xfrm>
            <a:off x="7451725" y="4795838"/>
            <a:ext cx="708025" cy="396875"/>
          </a:xfrm>
          <a:prstGeom prst="rect">
            <a:avLst/>
          </a:prstGeom>
          <a:solidFill>
            <a:srgbClr val="005BAE"/>
          </a:solidFill>
          <a:ln w="9525">
            <a:noFill/>
            <a:miter lim="800000"/>
            <a:headEnd/>
            <a:tailEnd/>
          </a:ln>
        </p:spPr>
        <p:txBody>
          <a:bodyPr wrap="none">
            <a:spAutoFit/>
          </a:bodyPr>
          <a:lstStyle/>
          <a:p>
            <a:pPr algn="ctr" eaLnBrk="0" hangingPunct="0">
              <a:buClr>
                <a:schemeClr val="accent2"/>
              </a:buClr>
              <a:buFont typeface="Wingdings 2" pitchFamily="18" charset="2"/>
              <a:buNone/>
            </a:pPr>
            <a:r>
              <a:rPr lang="en-US" dirty="0">
                <a:solidFill>
                  <a:schemeClr val="bg1"/>
                </a:solidFill>
              </a:rPr>
              <a:t>SAN</a:t>
            </a:r>
          </a:p>
        </p:txBody>
      </p:sp>
      <p:sp>
        <p:nvSpPr>
          <p:cNvPr id="8201" name="Text Box 68"/>
          <p:cNvSpPr txBox="1">
            <a:spLocks noChangeArrowheads="1"/>
          </p:cNvSpPr>
          <p:nvPr/>
        </p:nvSpPr>
        <p:spPr bwMode="auto">
          <a:xfrm>
            <a:off x="1757363" y="4795838"/>
            <a:ext cx="708025" cy="396875"/>
          </a:xfrm>
          <a:prstGeom prst="rect">
            <a:avLst/>
          </a:prstGeom>
          <a:solidFill>
            <a:srgbClr val="565656"/>
          </a:solidFill>
          <a:ln w="9525">
            <a:noFill/>
            <a:miter lim="800000"/>
            <a:headEnd/>
            <a:tailEnd/>
          </a:ln>
        </p:spPr>
        <p:txBody>
          <a:bodyPr wrap="none">
            <a:spAutoFit/>
          </a:bodyPr>
          <a:lstStyle/>
          <a:p>
            <a:pPr algn="ctr" eaLnBrk="0" hangingPunct="0">
              <a:buClr>
                <a:schemeClr val="accent2"/>
              </a:buClr>
              <a:buFont typeface="Wingdings 2" pitchFamily="18" charset="2"/>
              <a:buNone/>
            </a:pPr>
            <a:r>
              <a:rPr lang="en-US" dirty="0">
                <a:solidFill>
                  <a:schemeClr val="bg1"/>
                </a:solidFill>
              </a:rPr>
              <a:t>NAS</a:t>
            </a:r>
          </a:p>
        </p:txBody>
      </p:sp>
      <p:sp>
        <p:nvSpPr>
          <p:cNvPr id="8202" name="Text Box 72"/>
          <p:cNvSpPr txBox="1">
            <a:spLocks noChangeArrowheads="1"/>
          </p:cNvSpPr>
          <p:nvPr/>
        </p:nvSpPr>
        <p:spPr bwMode="auto">
          <a:xfrm>
            <a:off x="4243388" y="5800725"/>
            <a:ext cx="1670050" cy="366713"/>
          </a:xfrm>
          <a:prstGeom prst="rect">
            <a:avLst/>
          </a:prstGeom>
          <a:noFill/>
          <a:ln w="9525">
            <a:noFill/>
            <a:miter lim="800000"/>
            <a:headEnd/>
            <a:tailEnd/>
          </a:ln>
        </p:spPr>
        <p:txBody>
          <a:bodyPr>
            <a:spAutoFit/>
          </a:bodyPr>
          <a:lstStyle/>
          <a:p>
            <a:pPr algn="ctr" eaLnBrk="0" hangingPunct="0">
              <a:lnSpc>
                <a:spcPct val="90000"/>
              </a:lnSpc>
              <a:spcBef>
                <a:spcPct val="20000"/>
              </a:spcBef>
              <a:buClr>
                <a:schemeClr val="accent2"/>
              </a:buClr>
              <a:buFont typeface="Wingdings 2" pitchFamily="18" charset="2"/>
              <a:buNone/>
            </a:pPr>
            <a:r>
              <a:rPr lang="en-US" dirty="0"/>
              <a:t>NetApp FAS</a:t>
            </a:r>
          </a:p>
        </p:txBody>
      </p:sp>
      <p:sp>
        <p:nvSpPr>
          <p:cNvPr id="8203" name="Text Box 74"/>
          <p:cNvSpPr txBox="1">
            <a:spLocks noChangeArrowheads="1"/>
          </p:cNvSpPr>
          <p:nvPr/>
        </p:nvSpPr>
        <p:spPr bwMode="gray">
          <a:xfrm>
            <a:off x="3816350" y="2600325"/>
            <a:ext cx="698500" cy="400050"/>
          </a:xfrm>
          <a:prstGeom prst="rect">
            <a:avLst/>
          </a:prstGeom>
          <a:noFill/>
          <a:ln w="9525">
            <a:noFill/>
            <a:miter lim="800000"/>
            <a:headEnd/>
            <a:tailEnd/>
          </a:ln>
        </p:spPr>
        <p:txBody>
          <a:bodyPr wrap="none">
            <a:spAutoFit/>
          </a:bodyPr>
          <a:lstStyle/>
          <a:p>
            <a:pPr eaLnBrk="0" hangingPunct="0">
              <a:buClr>
                <a:schemeClr val="accent2"/>
              </a:buClr>
              <a:buFont typeface="Wingdings 2" pitchFamily="18" charset="2"/>
              <a:buNone/>
            </a:pPr>
            <a:r>
              <a:rPr lang="en-US" dirty="0"/>
              <a:t>NFS</a:t>
            </a:r>
          </a:p>
        </p:txBody>
      </p:sp>
      <p:sp>
        <p:nvSpPr>
          <p:cNvPr id="8204" name="Text Box 75"/>
          <p:cNvSpPr txBox="1">
            <a:spLocks noChangeArrowheads="1"/>
          </p:cNvSpPr>
          <p:nvPr/>
        </p:nvSpPr>
        <p:spPr bwMode="gray">
          <a:xfrm>
            <a:off x="3335338" y="2997200"/>
            <a:ext cx="769937" cy="400050"/>
          </a:xfrm>
          <a:prstGeom prst="rect">
            <a:avLst/>
          </a:prstGeom>
          <a:noFill/>
          <a:ln w="9525">
            <a:noFill/>
            <a:miter lim="800000"/>
            <a:headEnd/>
            <a:tailEnd/>
          </a:ln>
        </p:spPr>
        <p:txBody>
          <a:bodyPr wrap="none">
            <a:spAutoFit/>
          </a:bodyPr>
          <a:lstStyle/>
          <a:p>
            <a:pPr eaLnBrk="0" hangingPunct="0">
              <a:buClr>
                <a:schemeClr val="accent2"/>
              </a:buClr>
              <a:buFont typeface="Wingdings 2" pitchFamily="18" charset="2"/>
              <a:buNone/>
            </a:pPr>
            <a:r>
              <a:rPr lang="en-US" dirty="0"/>
              <a:t>CIFS</a:t>
            </a:r>
          </a:p>
        </p:txBody>
      </p:sp>
      <p:sp>
        <p:nvSpPr>
          <p:cNvPr id="8205" name="Rectangle 80"/>
          <p:cNvSpPr>
            <a:spLocks noChangeArrowheads="1"/>
          </p:cNvSpPr>
          <p:nvPr/>
        </p:nvSpPr>
        <p:spPr bwMode="auto">
          <a:xfrm>
            <a:off x="1762125" y="3054350"/>
            <a:ext cx="1325563" cy="708025"/>
          </a:xfrm>
          <a:prstGeom prst="rect">
            <a:avLst/>
          </a:prstGeom>
          <a:noFill/>
          <a:ln w="9525" algn="ctr">
            <a:noFill/>
            <a:miter lim="800000"/>
            <a:headEnd/>
            <a:tailEnd/>
          </a:ln>
        </p:spPr>
        <p:txBody>
          <a:bodyPr wrap="none">
            <a:spAutoFit/>
          </a:bodyPr>
          <a:lstStyle/>
          <a:p>
            <a:pPr algn="ctr">
              <a:buClr>
                <a:schemeClr val="accent2"/>
              </a:buClr>
              <a:buFont typeface="Wingdings 2" pitchFamily="18" charset="2"/>
              <a:buNone/>
            </a:pPr>
            <a:r>
              <a:rPr lang="en-US" dirty="0"/>
              <a:t>Corporate</a:t>
            </a:r>
            <a:br>
              <a:rPr lang="en-US" dirty="0"/>
            </a:br>
            <a:r>
              <a:rPr lang="en-US" dirty="0"/>
              <a:t>LAN</a:t>
            </a:r>
          </a:p>
        </p:txBody>
      </p:sp>
      <p:cxnSp>
        <p:nvCxnSpPr>
          <p:cNvPr id="8206" name="AutoShape 81"/>
          <p:cNvCxnSpPr>
            <a:cxnSpLocks noChangeShapeType="1"/>
          </p:cNvCxnSpPr>
          <p:nvPr/>
        </p:nvCxnSpPr>
        <p:spPr bwMode="auto">
          <a:xfrm rot="16200000" flipH="1">
            <a:off x="1797844" y="2293144"/>
            <a:ext cx="887412" cy="298450"/>
          </a:xfrm>
          <a:prstGeom prst="bentConnector3">
            <a:avLst>
              <a:gd name="adj1" fmla="val 49912"/>
            </a:avLst>
          </a:prstGeom>
          <a:noFill/>
          <a:ln w="28575">
            <a:solidFill>
              <a:schemeClr val="tx1"/>
            </a:solidFill>
            <a:miter lim="800000"/>
            <a:headEnd/>
            <a:tailEnd/>
          </a:ln>
        </p:spPr>
      </p:cxnSp>
      <p:cxnSp>
        <p:nvCxnSpPr>
          <p:cNvPr id="8207" name="AutoShape 82"/>
          <p:cNvCxnSpPr>
            <a:cxnSpLocks noChangeShapeType="1"/>
          </p:cNvCxnSpPr>
          <p:nvPr/>
        </p:nvCxnSpPr>
        <p:spPr bwMode="auto">
          <a:xfrm rot="5400000">
            <a:off x="2105819" y="2283619"/>
            <a:ext cx="887412" cy="317500"/>
          </a:xfrm>
          <a:prstGeom prst="bentConnector3">
            <a:avLst>
              <a:gd name="adj1" fmla="val 49912"/>
            </a:avLst>
          </a:prstGeom>
          <a:noFill/>
          <a:ln w="28575">
            <a:solidFill>
              <a:schemeClr val="tx1"/>
            </a:solidFill>
            <a:miter lim="800000"/>
            <a:headEnd/>
            <a:tailEnd/>
          </a:ln>
        </p:spPr>
      </p:cxnSp>
      <p:sp>
        <p:nvSpPr>
          <p:cNvPr id="8208" name="Rectangle 90"/>
          <p:cNvSpPr>
            <a:spLocks noChangeArrowheads="1"/>
          </p:cNvSpPr>
          <p:nvPr/>
        </p:nvSpPr>
        <p:spPr bwMode="auto">
          <a:xfrm>
            <a:off x="4351338" y="4489450"/>
            <a:ext cx="247650" cy="236538"/>
          </a:xfrm>
          <a:prstGeom prst="rect">
            <a:avLst/>
          </a:prstGeom>
          <a:noFill/>
          <a:ln w="28575" algn="ctr">
            <a:noFill/>
            <a:miter lim="800000"/>
            <a:headEnd/>
            <a:tailEnd/>
          </a:ln>
        </p:spPr>
        <p:txBody>
          <a:bodyPr wrap="none" anchor="ctr"/>
          <a:lstStyle/>
          <a:p>
            <a:pPr algn="ctr">
              <a:buClr>
                <a:schemeClr val="accent2"/>
              </a:buClr>
              <a:buFont typeface="Wingdings 2" pitchFamily="18" charset="2"/>
              <a:buNone/>
            </a:pPr>
            <a:endParaRPr lang="en-US" dirty="0"/>
          </a:p>
        </p:txBody>
      </p:sp>
      <p:sp>
        <p:nvSpPr>
          <p:cNvPr id="8209" name="Rectangle 91"/>
          <p:cNvSpPr>
            <a:spLocks noChangeArrowheads="1"/>
          </p:cNvSpPr>
          <p:nvPr/>
        </p:nvSpPr>
        <p:spPr bwMode="auto">
          <a:xfrm>
            <a:off x="4911725" y="4545013"/>
            <a:ext cx="247650" cy="236537"/>
          </a:xfrm>
          <a:prstGeom prst="rect">
            <a:avLst/>
          </a:prstGeom>
          <a:noFill/>
          <a:ln w="28575" algn="ctr">
            <a:noFill/>
            <a:miter lim="800000"/>
            <a:headEnd/>
            <a:tailEnd/>
          </a:ln>
        </p:spPr>
        <p:txBody>
          <a:bodyPr wrap="none" anchor="ctr"/>
          <a:lstStyle/>
          <a:p>
            <a:pPr algn="ctr">
              <a:buClr>
                <a:schemeClr val="accent2"/>
              </a:buClr>
              <a:buFont typeface="Wingdings 2" pitchFamily="18" charset="2"/>
              <a:buNone/>
            </a:pPr>
            <a:endParaRPr lang="en-US" dirty="0"/>
          </a:p>
        </p:txBody>
      </p:sp>
      <p:cxnSp>
        <p:nvCxnSpPr>
          <p:cNvPr id="8210" name="AutoShape 93"/>
          <p:cNvCxnSpPr>
            <a:cxnSpLocks noChangeShapeType="1"/>
          </p:cNvCxnSpPr>
          <p:nvPr/>
        </p:nvCxnSpPr>
        <p:spPr bwMode="auto">
          <a:xfrm rot="16200000" flipH="1">
            <a:off x="4464050" y="2652713"/>
            <a:ext cx="628650" cy="514350"/>
          </a:xfrm>
          <a:prstGeom prst="bentConnector3">
            <a:avLst>
              <a:gd name="adj1" fmla="val 50000"/>
            </a:avLst>
          </a:prstGeom>
          <a:noFill/>
          <a:ln w="28575">
            <a:solidFill>
              <a:schemeClr val="tx1"/>
            </a:solidFill>
            <a:miter lim="800000"/>
            <a:headEnd/>
            <a:tailEnd/>
          </a:ln>
        </p:spPr>
      </p:cxnSp>
      <p:cxnSp>
        <p:nvCxnSpPr>
          <p:cNvPr id="8211" name="AutoShape 94"/>
          <p:cNvCxnSpPr>
            <a:cxnSpLocks noChangeShapeType="1"/>
          </p:cNvCxnSpPr>
          <p:nvPr/>
        </p:nvCxnSpPr>
        <p:spPr bwMode="auto">
          <a:xfrm rot="5400000">
            <a:off x="4979194" y="2651919"/>
            <a:ext cx="628650" cy="515938"/>
          </a:xfrm>
          <a:prstGeom prst="bentConnector3">
            <a:avLst>
              <a:gd name="adj1" fmla="val 50000"/>
            </a:avLst>
          </a:prstGeom>
          <a:noFill/>
          <a:ln w="28575">
            <a:solidFill>
              <a:schemeClr val="tx1"/>
            </a:solidFill>
            <a:miter lim="800000"/>
            <a:headEnd/>
            <a:tailEnd/>
          </a:ln>
        </p:spPr>
      </p:cxnSp>
      <p:cxnSp>
        <p:nvCxnSpPr>
          <p:cNvPr id="8212" name="AutoShape 96"/>
          <p:cNvCxnSpPr>
            <a:cxnSpLocks noChangeShapeType="1"/>
            <a:endCxn id="8209" idx="0"/>
          </p:cNvCxnSpPr>
          <p:nvPr/>
        </p:nvCxnSpPr>
        <p:spPr bwMode="auto">
          <a:xfrm rot="5400000">
            <a:off x="4468019" y="3967956"/>
            <a:ext cx="1144588" cy="9525"/>
          </a:xfrm>
          <a:prstGeom prst="straightConnector1">
            <a:avLst/>
          </a:prstGeom>
          <a:noFill/>
          <a:ln w="28575">
            <a:solidFill>
              <a:schemeClr val="tx1"/>
            </a:solidFill>
            <a:round/>
            <a:headEnd/>
            <a:tailEnd/>
          </a:ln>
        </p:spPr>
      </p:cxnSp>
      <p:sp>
        <p:nvSpPr>
          <p:cNvPr id="8213" name="Text Box 71"/>
          <p:cNvSpPr txBox="1">
            <a:spLocks noChangeArrowheads="1"/>
          </p:cNvSpPr>
          <p:nvPr/>
        </p:nvSpPr>
        <p:spPr bwMode="gray">
          <a:xfrm>
            <a:off x="5573713" y="2581275"/>
            <a:ext cx="842962" cy="400050"/>
          </a:xfrm>
          <a:prstGeom prst="rect">
            <a:avLst/>
          </a:prstGeom>
          <a:noFill/>
          <a:ln w="9525">
            <a:noFill/>
            <a:miter lim="800000"/>
            <a:headEnd/>
            <a:tailEnd/>
          </a:ln>
        </p:spPr>
        <p:txBody>
          <a:bodyPr wrap="none">
            <a:spAutoFit/>
          </a:bodyPr>
          <a:lstStyle/>
          <a:p>
            <a:pPr eaLnBrk="0" hangingPunct="0">
              <a:buClr>
                <a:schemeClr val="accent2"/>
              </a:buClr>
              <a:buFont typeface="Wingdings 2" pitchFamily="18" charset="2"/>
              <a:buNone/>
            </a:pPr>
            <a:r>
              <a:rPr lang="en-US" dirty="0">
                <a:solidFill>
                  <a:schemeClr val="bg1"/>
                </a:solidFill>
              </a:rPr>
              <a:t>iSCSI</a:t>
            </a:r>
          </a:p>
        </p:txBody>
      </p:sp>
      <p:cxnSp>
        <p:nvCxnSpPr>
          <p:cNvPr id="8214" name="AutoShape 88"/>
          <p:cNvCxnSpPr>
            <a:cxnSpLocks noChangeShapeType="1"/>
          </p:cNvCxnSpPr>
          <p:nvPr/>
        </p:nvCxnSpPr>
        <p:spPr bwMode="auto">
          <a:xfrm rot="16200000" flipH="1">
            <a:off x="7537450" y="2740026"/>
            <a:ext cx="630237" cy="341312"/>
          </a:xfrm>
          <a:prstGeom prst="bentConnector3">
            <a:avLst>
              <a:gd name="adj1" fmla="val 49875"/>
            </a:avLst>
          </a:prstGeom>
          <a:noFill/>
          <a:ln w="28575">
            <a:solidFill>
              <a:schemeClr val="tx1"/>
            </a:solidFill>
            <a:miter lim="800000"/>
            <a:headEnd/>
            <a:tailEnd/>
          </a:ln>
        </p:spPr>
      </p:cxnSp>
      <p:cxnSp>
        <p:nvCxnSpPr>
          <p:cNvPr id="8215" name="AutoShape 89"/>
          <p:cNvCxnSpPr>
            <a:cxnSpLocks noChangeShapeType="1"/>
          </p:cNvCxnSpPr>
          <p:nvPr/>
        </p:nvCxnSpPr>
        <p:spPr bwMode="auto">
          <a:xfrm rot="5400000">
            <a:off x="7877175" y="2741613"/>
            <a:ext cx="630237" cy="338138"/>
          </a:xfrm>
          <a:prstGeom prst="bentConnector3">
            <a:avLst>
              <a:gd name="adj1" fmla="val 49875"/>
            </a:avLst>
          </a:prstGeom>
          <a:noFill/>
          <a:ln w="28575">
            <a:solidFill>
              <a:schemeClr val="tx1"/>
            </a:solidFill>
            <a:miter lim="800000"/>
            <a:headEnd/>
            <a:tailEnd/>
          </a:ln>
        </p:spPr>
      </p:cxnSp>
      <p:cxnSp>
        <p:nvCxnSpPr>
          <p:cNvPr id="8216" name="AutoShape 92"/>
          <p:cNvCxnSpPr>
            <a:cxnSpLocks noChangeShapeType="1"/>
          </p:cNvCxnSpPr>
          <p:nvPr/>
        </p:nvCxnSpPr>
        <p:spPr bwMode="auto">
          <a:xfrm rot="10800000" flipV="1">
            <a:off x="5578475" y="3584575"/>
            <a:ext cx="2444750" cy="608013"/>
          </a:xfrm>
          <a:prstGeom prst="bentConnector3">
            <a:avLst>
              <a:gd name="adj1" fmla="val -23"/>
            </a:avLst>
          </a:prstGeom>
          <a:noFill/>
          <a:ln w="28575">
            <a:solidFill>
              <a:schemeClr val="tx1"/>
            </a:solidFill>
            <a:miter lim="800000"/>
            <a:headEnd/>
            <a:tailEnd/>
          </a:ln>
        </p:spPr>
      </p:cxnSp>
      <p:cxnSp>
        <p:nvCxnSpPr>
          <p:cNvPr id="8217" name="AutoShape 92"/>
          <p:cNvCxnSpPr>
            <a:cxnSpLocks noChangeShapeType="1"/>
          </p:cNvCxnSpPr>
          <p:nvPr/>
        </p:nvCxnSpPr>
        <p:spPr bwMode="auto">
          <a:xfrm rot="10800000" flipV="1">
            <a:off x="5311775" y="3841750"/>
            <a:ext cx="1314450" cy="765175"/>
          </a:xfrm>
          <a:prstGeom prst="bentConnector3">
            <a:avLst>
              <a:gd name="adj1" fmla="val 99792"/>
            </a:avLst>
          </a:prstGeom>
          <a:noFill/>
          <a:ln w="28575">
            <a:solidFill>
              <a:schemeClr val="tx1"/>
            </a:solidFill>
            <a:miter lim="800000"/>
            <a:headEnd/>
            <a:tailEnd/>
          </a:ln>
        </p:spPr>
      </p:cxnSp>
      <p:cxnSp>
        <p:nvCxnSpPr>
          <p:cNvPr id="8218" name="AutoShape 95"/>
          <p:cNvCxnSpPr>
            <a:cxnSpLocks noChangeShapeType="1"/>
          </p:cNvCxnSpPr>
          <p:nvPr/>
        </p:nvCxnSpPr>
        <p:spPr bwMode="auto">
          <a:xfrm rot="5400000" flipH="1" flipV="1">
            <a:off x="6005512" y="3222626"/>
            <a:ext cx="1243013" cy="4762"/>
          </a:xfrm>
          <a:prstGeom prst="straightConnector1">
            <a:avLst/>
          </a:prstGeom>
          <a:noFill/>
          <a:ln w="28575">
            <a:solidFill>
              <a:schemeClr val="tx1"/>
            </a:solidFill>
            <a:round/>
            <a:headEnd/>
            <a:tailEnd/>
          </a:ln>
        </p:spPr>
      </p:cxnSp>
      <p:sp>
        <p:nvSpPr>
          <p:cNvPr id="8219" name="Text Box 70"/>
          <p:cNvSpPr txBox="1">
            <a:spLocks noChangeArrowheads="1"/>
          </p:cNvSpPr>
          <p:nvPr/>
        </p:nvSpPr>
        <p:spPr bwMode="auto">
          <a:xfrm>
            <a:off x="5530850" y="3489325"/>
            <a:ext cx="865188" cy="366713"/>
          </a:xfrm>
          <a:prstGeom prst="rect">
            <a:avLst/>
          </a:prstGeom>
          <a:noFill/>
          <a:ln w="9525">
            <a:noFill/>
            <a:miter lim="800000"/>
            <a:headEnd/>
            <a:tailEnd/>
          </a:ln>
        </p:spPr>
        <p:txBody>
          <a:bodyPr>
            <a:spAutoFit/>
          </a:bodyPr>
          <a:lstStyle/>
          <a:p>
            <a:pPr eaLnBrk="0" hangingPunct="0">
              <a:lnSpc>
                <a:spcPct val="90000"/>
              </a:lnSpc>
              <a:spcBef>
                <a:spcPct val="20000"/>
              </a:spcBef>
              <a:buClr>
                <a:schemeClr val="accent2"/>
              </a:buClr>
              <a:buFont typeface="Wingdings 2" pitchFamily="18" charset="2"/>
              <a:buNone/>
            </a:pPr>
            <a:r>
              <a:rPr lang="en-US" dirty="0">
                <a:solidFill>
                  <a:schemeClr val="bg1"/>
                </a:solidFill>
              </a:rPr>
              <a:t>FCoE</a:t>
            </a:r>
          </a:p>
        </p:txBody>
      </p:sp>
      <p:cxnSp>
        <p:nvCxnSpPr>
          <p:cNvPr id="8220" name="AutoShape 96"/>
          <p:cNvCxnSpPr>
            <a:cxnSpLocks noChangeShapeType="1"/>
          </p:cNvCxnSpPr>
          <p:nvPr/>
        </p:nvCxnSpPr>
        <p:spPr bwMode="auto">
          <a:xfrm rot="5400000">
            <a:off x="5281613" y="4479925"/>
            <a:ext cx="595312" cy="1588"/>
          </a:xfrm>
          <a:prstGeom prst="straightConnector1">
            <a:avLst/>
          </a:prstGeom>
          <a:noFill/>
          <a:ln w="28575">
            <a:solidFill>
              <a:schemeClr val="tx1"/>
            </a:solidFill>
            <a:round/>
            <a:headEnd/>
            <a:tailEnd/>
          </a:ln>
        </p:spPr>
      </p:cxnSp>
      <p:sp>
        <p:nvSpPr>
          <p:cNvPr id="8221" name="Text Box 70"/>
          <p:cNvSpPr txBox="1">
            <a:spLocks noChangeArrowheads="1"/>
          </p:cNvSpPr>
          <p:nvPr/>
        </p:nvSpPr>
        <p:spPr bwMode="auto">
          <a:xfrm>
            <a:off x="7488238" y="3830638"/>
            <a:ext cx="557212" cy="368300"/>
          </a:xfrm>
          <a:prstGeom prst="rect">
            <a:avLst/>
          </a:prstGeom>
          <a:noFill/>
          <a:ln w="9525">
            <a:noFill/>
            <a:miter lim="800000"/>
            <a:headEnd/>
            <a:tailEnd/>
          </a:ln>
        </p:spPr>
        <p:txBody>
          <a:bodyPr>
            <a:spAutoFit/>
          </a:bodyPr>
          <a:lstStyle/>
          <a:p>
            <a:pPr eaLnBrk="0" hangingPunct="0">
              <a:lnSpc>
                <a:spcPct val="90000"/>
              </a:lnSpc>
              <a:spcBef>
                <a:spcPct val="20000"/>
              </a:spcBef>
              <a:buClr>
                <a:schemeClr val="accent2"/>
              </a:buClr>
              <a:buFont typeface="Wingdings 2" pitchFamily="18" charset="2"/>
              <a:buNone/>
            </a:pPr>
            <a:r>
              <a:rPr lang="en-US" dirty="0">
                <a:solidFill>
                  <a:schemeClr val="bg1"/>
                </a:solidFill>
              </a:rPr>
              <a:t>FC</a:t>
            </a:r>
          </a:p>
        </p:txBody>
      </p:sp>
      <p:pic>
        <p:nvPicPr>
          <p:cNvPr id="8222" name="Picture 29" descr="nauil00148"/>
          <p:cNvPicPr>
            <a:picLocks noChangeAspect="1" noChangeArrowheads="1"/>
          </p:cNvPicPr>
          <p:nvPr/>
        </p:nvPicPr>
        <p:blipFill>
          <a:blip r:embed="rId4" cstate="print"/>
          <a:srcRect/>
          <a:stretch>
            <a:fillRect/>
          </a:stretch>
        </p:blipFill>
        <p:spPr bwMode="auto">
          <a:xfrm>
            <a:off x="2441575" y="1674813"/>
            <a:ext cx="517525" cy="419100"/>
          </a:xfrm>
          <a:prstGeom prst="rect">
            <a:avLst/>
          </a:prstGeom>
          <a:noFill/>
          <a:ln w="9525">
            <a:noFill/>
            <a:miter lim="800000"/>
            <a:headEnd/>
            <a:tailEnd/>
          </a:ln>
        </p:spPr>
      </p:pic>
      <p:pic>
        <p:nvPicPr>
          <p:cNvPr id="8223" name="Picture 30" descr="nauil00143"/>
          <p:cNvPicPr>
            <a:picLocks noChangeAspect="1" noChangeArrowheads="1"/>
          </p:cNvPicPr>
          <p:nvPr/>
        </p:nvPicPr>
        <p:blipFill>
          <a:blip r:embed="rId5" cstate="print"/>
          <a:srcRect/>
          <a:stretch>
            <a:fillRect/>
          </a:stretch>
        </p:blipFill>
        <p:spPr bwMode="auto">
          <a:xfrm>
            <a:off x="4251325" y="1655763"/>
            <a:ext cx="514350" cy="1025525"/>
          </a:xfrm>
          <a:prstGeom prst="rect">
            <a:avLst/>
          </a:prstGeom>
          <a:noFill/>
          <a:ln w="9525">
            <a:noFill/>
            <a:miter lim="800000"/>
            <a:headEnd/>
            <a:tailEnd/>
          </a:ln>
        </p:spPr>
      </p:pic>
      <p:pic>
        <p:nvPicPr>
          <p:cNvPr id="8224" name="Picture 31" descr="nauil00143"/>
          <p:cNvPicPr>
            <a:picLocks noChangeAspect="1" noChangeArrowheads="1"/>
          </p:cNvPicPr>
          <p:nvPr/>
        </p:nvPicPr>
        <p:blipFill>
          <a:blip r:embed="rId5" cstate="print"/>
          <a:srcRect/>
          <a:stretch>
            <a:fillRect/>
          </a:stretch>
        </p:blipFill>
        <p:spPr bwMode="auto">
          <a:xfrm>
            <a:off x="5281613" y="1655763"/>
            <a:ext cx="514350" cy="1025525"/>
          </a:xfrm>
          <a:prstGeom prst="rect">
            <a:avLst/>
          </a:prstGeom>
          <a:noFill/>
          <a:ln w="9525">
            <a:noFill/>
            <a:miter lim="800000"/>
            <a:headEnd/>
            <a:tailEnd/>
          </a:ln>
        </p:spPr>
      </p:pic>
      <p:pic>
        <p:nvPicPr>
          <p:cNvPr id="8225" name="Picture 32" descr="nauil00143"/>
          <p:cNvPicPr>
            <a:picLocks noChangeAspect="1" noChangeArrowheads="1"/>
          </p:cNvPicPr>
          <p:nvPr/>
        </p:nvPicPr>
        <p:blipFill>
          <a:blip r:embed="rId5" cstate="print"/>
          <a:srcRect/>
          <a:stretch>
            <a:fillRect/>
          </a:stretch>
        </p:blipFill>
        <p:spPr bwMode="auto">
          <a:xfrm>
            <a:off x="6373813" y="1655763"/>
            <a:ext cx="514350" cy="1025525"/>
          </a:xfrm>
          <a:prstGeom prst="rect">
            <a:avLst/>
          </a:prstGeom>
          <a:noFill/>
          <a:ln w="9525">
            <a:noFill/>
            <a:miter lim="800000"/>
            <a:headEnd/>
            <a:tailEnd/>
          </a:ln>
        </p:spPr>
      </p:pic>
      <p:pic>
        <p:nvPicPr>
          <p:cNvPr id="8226" name="Picture 33" descr="nauil00143"/>
          <p:cNvPicPr>
            <a:picLocks noChangeAspect="1" noChangeArrowheads="1"/>
          </p:cNvPicPr>
          <p:nvPr/>
        </p:nvPicPr>
        <p:blipFill>
          <a:blip r:embed="rId5" cstate="print"/>
          <a:srcRect/>
          <a:stretch>
            <a:fillRect/>
          </a:stretch>
        </p:blipFill>
        <p:spPr bwMode="auto">
          <a:xfrm>
            <a:off x="7404100" y="1655763"/>
            <a:ext cx="514350" cy="1025525"/>
          </a:xfrm>
          <a:prstGeom prst="rect">
            <a:avLst/>
          </a:prstGeom>
          <a:noFill/>
          <a:ln w="9525">
            <a:noFill/>
            <a:miter lim="800000"/>
            <a:headEnd/>
            <a:tailEnd/>
          </a:ln>
        </p:spPr>
      </p:pic>
      <p:pic>
        <p:nvPicPr>
          <p:cNvPr id="8227" name="Picture 34" descr="nauil00143"/>
          <p:cNvPicPr>
            <a:picLocks noChangeAspect="1" noChangeArrowheads="1"/>
          </p:cNvPicPr>
          <p:nvPr/>
        </p:nvPicPr>
        <p:blipFill>
          <a:blip r:embed="rId5" cstate="print"/>
          <a:srcRect/>
          <a:stretch>
            <a:fillRect/>
          </a:stretch>
        </p:blipFill>
        <p:spPr bwMode="auto">
          <a:xfrm>
            <a:off x="8112125" y="1655763"/>
            <a:ext cx="514350" cy="1025525"/>
          </a:xfrm>
          <a:prstGeom prst="rect">
            <a:avLst/>
          </a:prstGeom>
          <a:noFill/>
          <a:ln w="9525">
            <a:noFill/>
            <a:miter lim="800000"/>
            <a:headEnd/>
            <a:tailEnd/>
          </a:ln>
        </p:spPr>
      </p:pic>
      <p:pic>
        <p:nvPicPr>
          <p:cNvPr id="8228" name="Picture 35" descr="nauil00148"/>
          <p:cNvPicPr>
            <a:picLocks noChangeAspect="1" noChangeArrowheads="1"/>
          </p:cNvPicPr>
          <p:nvPr/>
        </p:nvPicPr>
        <p:blipFill>
          <a:blip r:embed="rId4" cstate="print"/>
          <a:srcRect/>
          <a:stretch>
            <a:fillRect/>
          </a:stretch>
        </p:blipFill>
        <p:spPr bwMode="auto">
          <a:xfrm>
            <a:off x="1833563" y="1674813"/>
            <a:ext cx="517525" cy="419100"/>
          </a:xfrm>
          <a:prstGeom prst="rect">
            <a:avLst/>
          </a:prstGeom>
          <a:noFill/>
          <a:ln w="9525">
            <a:noFill/>
            <a:miter lim="800000"/>
            <a:headEnd/>
            <a:tailEnd/>
          </a:ln>
        </p:spPr>
      </p:pic>
      <p:pic>
        <p:nvPicPr>
          <p:cNvPr id="8229" name="Picture 36" descr="nauil00164"/>
          <p:cNvPicPr>
            <a:picLocks noChangeAspect="1" noChangeArrowheads="1"/>
          </p:cNvPicPr>
          <p:nvPr/>
        </p:nvPicPr>
        <p:blipFill>
          <a:blip r:embed="rId6" cstate="print"/>
          <a:srcRect/>
          <a:stretch>
            <a:fillRect/>
          </a:stretch>
        </p:blipFill>
        <p:spPr bwMode="auto">
          <a:xfrm>
            <a:off x="7442200" y="3175000"/>
            <a:ext cx="1158875" cy="420688"/>
          </a:xfrm>
          <a:prstGeom prst="rect">
            <a:avLst/>
          </a:prstGeom>
          <a:noFill/>
          <a:ln w="9525">
            <a:noFill/>
            <a:miter lim="800000"/>
            <a:headEnd/>
            <a:tailEnd/>
          </a:ln>
        </p:spPr>
      </p:pic>
      <p:pic>
        <p:nvPicPr>
          <p:cNvPr id="8230" name="Picture 37" descr="nauil00159"/>
          <p:cNvPicPr>
            <a:picLocks noChangeAspect="1" noChangeArrowheads="1"/>
          </p:cNvPicPr>
          <p:nvPr/>
        </p:nvPicPr>
        <p:blipFill>
          <a:blip r:embed="rId7" cstate="print"/>
          <a:srcRect/>
          <a:stretch>
            <a:fillRect/>
          </a:stretch>
        </p:blipFill>
        <p:spPr bwMode="auto">
          <a:xfrm>
            <a:off x="4746625" y="3119438"/>
            <a:ext cx="581025" cy="552450"/>
          </a:xfrm>
          <a:prstGeom prst="rect">
            <a:avLst/>
          </a:prstGeom>
          <a:noFill/>
          <a:ln w="9525">
            <a:noFill/>
            <a:miter lim="800000"/>
            <a:headEnd/>
            <a:tailEnd/>
          </a:ln>
        </p:spPr>
      </p:pic>
      <p:pic>
        <p:nvPicPr>
          <p:cNvPr id="8231" name="Picture 38" descr="nauil00159"/>
          <p:cNvPicPr>
            <a:picLocks noChangeAspect="1" noChangeArrowheads="1"/>
          </p:cNvPicPr>
          <p:nvPr/>
        </p:nvPicPr>
        <p:blipFill>
          <a:blip r:embed="rId7" cstate="print"/>
          <a:srcRect/>
          <a:stretch>
            <a:fillRect/>
          </a:stretch>
        </p:blipFill>
        <p:spPr bwMode="auto">
          <a:xfrm>
            <a:off x="6335713" y="3119438"/>
            <a:ext cx="581025" cy="552450"/>
          </a:xfrm>
          <a:prstGeom prst="rect">
            <a:avLst/>
          </a:prstGeom>
          <a:noFill/>
          <a:ln w="9525">
            <a:noFill/>
            <a:miter lim="800000"/>
            <a:headEnd/>
            <a:tailEnd/>
          </a:ln>
        </p:spPr>
      </p:pic>
      <p:grpSp>
        <p:nvGrpSpPr>
          <p:cNvPr id="2" name="Group 39"/>
          <p:cNvGrpSpPr>
            <a:grpSpLocks/>
          </p:cNvGrpSpPr>
          <p:nvPr/>
        </p:nvGrpSpPr>
        <p:grpSpPr bwMode="auto">
          <a:xfrm>
            <a:off x="3960813" y="4497388"/>
            <a:ext cx="2178050" cy="1225550"/>
            <a:chOff x="2707" y="3009"/>
            <a:chExt cx="1372" cy="772"/>
          </a:xfrm>
        </p:grpSpPr>
        <p:pic>
          <p:nvPicPr>
            <p:cNvPr id="8233" name="Picture 40" descr="nauil00035"/>
            <p:cNvPicPr>
              <a:picLocks noChangeAspect="1" noChangeArrowheads="1"/>
            </p:cNvPicPr>
            <p:nvPr/>
          </p:nvPicPr>
          <p:blipFill>
            <a:blip r:embed="rId8" cstate="print"/>
            <a:srcRect/>
            <a:stretch>
              <a:fillRect/>
            </a:stretch>
          </p:blipFill>
          <p:spPr bwMode="auto">
            <a:xfrm>
              <a:off x="3826" y="3009"/>
              <a:ext cx="253" cy="772"/>
            </a:xfrm>
            <a:prstGeom prst="rect">
              <a:avLst/>
            </a:prstGeom>
            <a:noFill/>
            <a:ln w="9525">
              <a:noFill/>
              <a:miter lim="800000"/>
              <a:headEnd/>
              <a:tailEnd/>
            </a:ln>
          </p:spPr>
        </p:pic>
        <p:pic>
          <p:nvPicPr>
            <p:cNvPr id="8234" name="Picture 41" descr="nauil00035"/>
            <p:cNvPicPr>
              <a:picLocks noChangeAspect="1" noChangeArrowheads="1"/>
            </p:cNvPicPr>
            <p:nvPr/>
          </p:nvPicPr>
          <p:blipFill>
            <a:blip r:embed="rId8" cstate="print"/>
            <a:srcRect/>
            <a:stretch>
              <a:fillRect/>
            </a:stretch>
          </p:blipFill>
          <p:spPr bwMode="auto">
            <a:xfrm>
              <a:off x="3601" y="3009"/>
              <a:ext cx="253" cy="772"/>
            </a:xfrm>
            <a:prstGeom prst="rect">
              <a:avLst/>
            </a:prstGeom>
            <a:noFill/>
            <a:ln w="9525">
              <a:noFill/>
              <a:miter lim="800000"/>
              <a:headEnd/>
              <a:tailEnd/>
            </a:ln>
          </p:spPr>
        </p:pic>
        <p:pic>
          <p:nvPicPr>
            <p:cNvPr id="8235" name="Picture 42" descr="nauil00035"/>
            <p:cNvPicPr>
              <a:picLocks noChangeAspect="1" noChangeArrowheads="1"/>
            </p:cNvPicPr>
            <p:nvPr/>
          </p:nvPicPr>
          <p:blipFill>
            <a:blip r:embed="rId8" cstate="print"/>
            <a:srcRect/>
            <a:stretch>
              <a:fillRect/>
            </a:stretch>
          </p:blipFill>
          <p:spPr bwMode="auto">
            <a:xfrm>
              <a:off x="3377" y="3009"/>
              <a:ext cx="253" cy="772"/>
            </a:xfrm>
            <a:prstGeom prst="rect">
              <a:avLst/>
            </a:prstGeom>
            <a:noFill/>
            <a:ln w="9525">
              <a:noFill/>
              <a:miter lim="800000"/>
              <a:headEnd/>
              <a:tailEnd/>
            </a:ln>
          </p:spPr>
        </p:pic>
        <p:pic>
          <p:nvPicPr>
            <p:cNvPr id="8236" name="Picture 43" descr="nauil00035"/>
            <p:cNvPicPr>
              <a:picLocks noChangeAspect="1" noChangeArrowheads="1"/>
            </p:cNvPicPr>
            <p:nvPr/>
          </p:nvPicPr>
          <p:blipFill>
            <a:blip r:embed="rId8" cstate="print"/>
            <a:srcRect/>
            <a:stretch>
              <a:fillRect/>
            </a:stretch>
          </p:blipFill>
          <p:spPr bwMode="auto">
            <a:xfrm>
              <a:off x="3153" y="3009"/>
              <a:ext cx="253" cy="772"/>
            </a:xfrm>
            <a:prstGeom prst="rect">
              <a:avLst/>
            </a:prstGeom>
            <a:noFill/>
            <a:ln w="9525">
              <a:noFill/>
              <a:miter lim="800000"/>
              <a:headEnd/>
              <a:tailEnd/>
            </a:ln>
          </p:spPr>
        </p:pic>
        <p:pic>
          <p:nvPicPr>
            <p:cNvPr id="8237" name="Picture 44" descr="nauil00008"/>
            <p:cNvPicPr>
              <a:picLocks noChangeAspect="1" noChangeArrowheads="1"/>
            </p:cNvPicPr>
            <p:nvPr/>
          </p:nvPicPr>
          <p:blipFill>
            <a:blip r:embed="rId9" cstate="print"/>
            <a:srcRect/>
            <a:stretch>
              <a:fillRect/>
            </a:stretch>
          </p:blipFill>
          <p:spPr bwMode="auto">
            <a:xfrm>
              <a:off x="2931" y="3013"/>
              <a:ext cx="251" cy="766"/>
            </a:xfrm>
            <a:prstGeom prst="rect">
              <a:avLst/>
            </a:prstGeom>
            <a:noFill/>
            <a:ln w="9525">
              <a:noFill/>
              <a:miter lim="800000"/>
              <a:headEnd/>
              <a:tailEnd/>
            </a:ln>
          </p:spPr>
        </p:pic>
        <p:pic>
          <p:nvPicPr>
            <p:cNvPr id="8238" name="Picture 45" descr="nauil00008"/>
            <p:cNvPicPr>
              <a:picLocks noChangeAspect="1" noChangeArrowheads="1"/>
            </p:cNvPicPr>
            <p:nvPr/>
          </p:nvPicPr>
          <p:blipFill>
            <a:blip r:embed="rId9" cstate="print"/>
            <a:srcRect/>
            <a:stretch>
              <a:fillRect/>
            </a:stretch>
          </p:blipFill>
          <p:spPr bwMode="auto">
            <a:xfrm>
              <a:off x="2707" y="3013"/>
              <a:ext cx="251" cy="766"/>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Oval 16"/>
          <p:cNvSpPr>
            <a:spLocks noChangeArrowheads="1"/>
          </p:cNvSpPr>
          <p:nvPr/>
        </p:nvSpPr>
        <p:spPr bwMode="auto">
          <a:xfrm flipH="1">
            <a:off x="3235325" y="2755900"/>
            <a:ext cx="3644900" cy="3644900"/>
          </a:xfrm>
          <a:prstGeom prst="ellipse">
            <a:avLst/>
          </a:prstGeom>
          <a:noFill/>
          <a:ln w="98425">
            <a:solidFill>
              <a:schemeClr val="accent1"/>
            </a:solidFill>
            <a:round/>
            <a:headEnd/>
            <a:tailEnd/>
          </a:ln>
        </p:spPr>
        <p:txBody>
          <a:bodyPr lIns="0" tIns="0" rIns="0" bIns="0" anchor="ctr"/>
          <a:lstStyle/>
          <a:p>
            <a:pPr algn="ctr"/>
            <a:endParaRPr lang="en-US" sz="2800" dirty="0">
              <a:solidFill>
                <a:schemeClr val="bg1"/>
              </a:solidFill>
            </a:endParaRPr>
          </a:p>
        </p:txBody>
      </p:sp>
      <p:sp>
        <p:nvSpPr>
          <p:cNvPr id="13316" name="Title 1"/>
          <p:cNvSpPr>
            <a:spLocks noGrp="1"/>
          </p:cNvSpPr>
          <p:nvPr>
            <p:ph type="title"/>
          </p:nvPr>
        </p:nvSpPr>
        <p:spPr/>
        <p:txBody>
          <a:bodyPr/>
          <a:lstStyle/>
          <a:p>
            <a:pPr eaLnBrk="1" hangingPunct="1"/>
            <a:r>
              <a:rPr lang="en-US" dirty="0" smtClean="0"/>
              <a:t>Data ONTAP 8.0 Review</a:t>
            </a:r>
          </a:p>
        </p:txBody>
      </p:sp>
      <p:sp>
        <p:nvSpPr>
          <p:cNvPr id="13317" name="Content Placeholder 2"/>
          <p:cNvSpPr>
            <a:spLocks noGrp="1"/>
          </p:cNvSpPr>
          <p:nvPr>
            <p:ph idx="1"/>
          </p:nvPr>
        </p:nvSpPr>
        <p:spPr>
          <a:xfrm>
            <a:off x="990600" y="1123950"/>
            <a:ext cx="7924800" cy="1784350"/>
          </a:xfrm>
        </p:spPr>
        <p:txBody>
          <a:bodyPr/>
          <a:lstStyle/>
          <a:p>
            <a:pPr eaLnBrk="1" hangingPunct="1"/>
            <a:r>
              <a:rPr lang="en-US" dirty="0" smtClean="0"/>
              <a:t> Data ONTAP 8.0 comes in two modes:</a:t>
            </a:r>
          </a:p>
          <a:p>
            <a:pPr lvl="1" eaLnBrk="1" hangingPunct="1"/>
            <a:r>
              <a:rPr lang="en-US" dirty="0" smtClean="0"/>
              <a:t>7-Mode</a:t>
            </a:r>
          </a:p>
          <a:p>
            <a:pPr lvl="1" eaLnBrk="1" hangingPunct="1"/>
            <a:r>
              <a:rPr lang="en-US" dirty="0" smtClean="0"/>
              <a:t>Cluster-Mode</a:t>
            </a:r>
          </a:p>
        </p:txBody>
      </p:sp>
      <p:cxnSp>
        <p:nvCxnSpPr>
          <p:cNvPr id="13318" name="Straight Arrow Connector 49"/>
          <p:cNvCxnSpPr>
            <a:cxnSpLocks noChangeShapeType="1"/>
          </p:cNvCxnSpPr>
          <p:nvPr/>
        </p:nvCxnSpPr>
        <p:spPr bwMode="auto">
          <a:xfrm flipV="1">
            <a:off x="2406650" y="4975225"/>
            <a:ext cx="307975" cy="255588"/>
          </a:xfrm>
          <a:prstGeom prst="straightConnector1">
            <a:avLst/>
          </a:prstGeom>
          <a:noFill/>
          <a:ln w="28575" algn="ctr">
            <a:solidFill>
              <a:srgbClr val="005BAE"/>
            </a:solidFill>
            <a:round/>
            <a:headEnd/>
            <a:tailEnd type="triangle" w="med" len="med"/>
          </a:ln>
        </p:spPr>
      </p:cxnSp>
      <p:sp>
        <p:nvSpPr>
          <p:cNvPr id="13319" name="Oval 9"/>
          <p:cNvSpPr>
            <a:spLocks noChangeArrowheads="1"/>
          </p:cNvSpPr>
          <p:nvPr/>
        </p:nvSpPr>
        <p:spPr bwMode="auto">
          <a:xfrm>
            <a:off x="1155700" y="5143500"/>
            <a:ext cx="1320800" cy="1320800"/>
          </a:xfrm>
          <a:prstGeom prst="ellipse">
            <a:avLst/>
          </a:prstGeom>
          <a:solidFill>
            <a:srgbClr val="005BAE"/>
          </a:solidFill>
          <a:ln w="9525">
            <a:noFill/>
            <a:round/>
            <a:headEnd/>
            <a:tailEnd/>
          </a:ln>
        </p:spPr>
        <p:txBody>
          <a:bodyPr lIns="0" tIns="0" rIns="0" bIns="0" anchor="ctr"/>
          <a:lstStyle/>
          <a:p>
            <a:pPr algn="ctr"/>
            <a:r>
              <a:rPr lang="en-US" dirty="0">
                <a:solidFill>
                  <a:schemeClr val="bg1"/>
                </a:solidFill>
              </a:rPr>
              <a:t>Data ONTAP 7G</a:t>
            </a:r>
          </a:p>
        </p:txBody>
      </p:sp>
      <p:sp>
        <p:nvSpPr>
          <p:cNvPr id="13320" name="Oval 10"/>
          <p:cNvSpPr>
            <a:spLocks noChangeArrowheads="1"/>
          </p:cNvSpPr>
          <p:nvPr/>
        </p:nvSpPr>
        <p:spPr bwMode="auto">
          <a:xfrm>
            <a:off x="2768600" y="4025900"/>
            <a:ext cx="1117600" cy="1117600"/>
          </a:xfrm>
          <a:prstGeom prst="ellipse">
            <a:avLst/>
          </a:prstGeom>
          <a:solidFill>
            <a:srgbClr val="0085B4"/>
          </a:solidFill>
          <a:ln w="28575">
            <a:solidFill>
              <a:schemeClr val="bg1"/>
            </a:solidFill>
            <a:round/>
            <a:headEnd/>
            <a:tailEnd/>
          </a:ln>
        </p:spPr>
        <p:txBody>
          <a:bodyPr lIns="0" tIns="0" rIns="0" bIns="0" anchor="ctr"/>
          <a:lstStyle/>
          <a:p>
            <a:pPr algn="ctr"/>
            <a:r>
              <a:rPr lang="en-US" sz="1800" dirty="0">
                <a:solidFill>
                  <a:schemeClr val="bg1"/>
                </a:solidFill>
              </a:rPr>
              <a:t>7-Mode</a:t>
            </a:r>
          </a:p>
        </p:txBody>
      </p:sp>
      <p:cxnSp>
        <p:nvCxnSpPr>
          <p:cNvPr id="13321" name="Straight Arrow Connector 49"/>
          <p:cNvCxnSpPr>
            <a:cxnSpLocks noChangeShapeType="1"/>
          </p:cNvCxnSpPr>
          <p:nvPr/>
        </p:nvCxnSpPr>
        <p:spPr bwMode="auto">
          <a:xfrm flipH="1" flipV="1">
            <a:off x="7329488" y="5026025"/>
            <a:ext cx="307975" cy="255588"/>
          </a:xfrm>
          <a:prstGeom prst="straightConnector1">
            <a:avLst/>
          </a:prstGeom>
          <a:noFill/>
          <a:ln w="28575" algn="ctr">
            <a:solidFill>
              <a:srgbClr val="005BAE"/>
            </a:solidFill>
            <a:round/>
            <a:headEnd/>
            <a:tailEnd type="triangle" w="med" len="med"/>
          </a:ln>
        </p:spPr>
      </p:cxnSp>
      <p:sp>
        <p:nvSpPr>
          <p:cNvPr id="13322" name="Oval 14"/>
          <p:cNvSpPr>
            <a:spLocks noChangeArrowheads="1"/>
          </p:cNvSpPr>
          <p:nvPr/>
        </p:nvSpPr>
        <p:spPr bwMode="auto">
          <a:xfrm flipH="1">
            <a:off x="7605713" y="5143500"/>
            <a:ext cx="1319212" cy="1320800"/>
          </a:xfrm>
          <a:prstGeom prst="ellipse">
            <a:avLst/>
          </a:prstGeom>
          <a:solidFill>
            <a:srgbClr val="005BAE"/>
          </a:solidFill>
          <a:ln w="9525">
            <a:noFill/>
            <a:round/>
            <a:headEnd/>
            <a:tailEnd/>
          </a:ln>
        </p:spPr>
        <p:txBody>
          <a:bodyPr lIns="0" tIns="0" rIns="0" bIns="0" anchor="ctr"/>
          <a:lstStyle/>
          <a:p>
            <a:pPr algn="ctr"/>
            <a:r>
              <a:rPr lang="en-US" dirty="0">
                <a:solidFill>
                  <a:schemeClr val="bg1"/>
                </a:solidFill>
              </a:rPr>
              <a:t>Data ONTAP GX</a:t>
            </a:r>
          </a:p>
        </p:txBody>
      </p:sp>
      <p:sp>
        <p:nvSpPr>
          <p:cNvPr id="13323" name="Oval 15"/>
          <p:cNvSpPr>
            <a:spLocks noChangeArrowheads="1"/>
          </p:cNvSpPr>
          <p:nvPr/>
        </p:nvSpPr>
        <p:spPr bwMode="auto">
          <a:xfrm flipH="1">
            <a:off x="6197600" y="4064000"/>
            <a:ext cx="1116013" cy="1117600"/>
          </a:xfrm>
          <a:prstGeom prst="ellipse">
            <a:avLst/>
          </a:prstGeom>
          <a:solidFill>
            <a:srgbClr val="0085B4"/>
          </a:solidFill>
          <a:ln w="28575">
            <a:solidFill>
              <a:schemeClr val="bg1"/>
            </a:solidFill>
            <a:round/>
            <a:headEnd/>
            <a:tailEnd/>
          </a:ln>
        </p:spPr>
        <p:txBody>
          <a:bodyPr lIns="0" tIns="0" rIns="0" bIns="0" anchor="ctr"/>
          <a:lstStyle/>
          <a:p>
            <a:pPr algn="ctr"/>
            <a:r>
              <a:rPr lang="en-US" sz="1800" dirty="0" smtClean="0">
                <a:solidFill>
                  <a:schemeClr val="bg1"/>
                </a:solidFill>
              </a:rPr>
              <a:t>Cluster-Mode</a:t>
            </a:r>
            <a:endParaRPr lang="en-US" sz="1800" dirty="0">
              <a:solidFill>
                <a:schemeClr val="bg1"/>
              </a:solidFill>
            </a:endParaRPr>
          </a:p>
        </p:txBody>
      </p:sp>
      <p:sp>
        <p:nvSpPr>
          <p:cNvPr id="13324" name="Oval 19"/>
          <p:cNvSpPr>
            <a:spLocks noChangeArrowheads="1"/>
          </p:cNvSpPr>
          <p:nvPr/>
        </p:nvSpPr>
        <p:spPr bwMode="auto">
          <a:xfrm flipH="1">
            <a:off x="4100513" y="3619500"/>
            <a:ext cx="1916112" cy="1917700"/>
          </a:xfrm>
          <a:prstGeom prst="ellipse">
            <a:avLst/>
          </a:prstGeom>
          <a:solidFill>
            <a:srgbClr val="005BAE"/>
          </a:solidFill>
          <a:ln w="9525">
            <a:noFill/>
            <a:round/>
            <a:headEnd/>
            <a:tailEnd/>
          </a:ln>
        </p:spPr>
        <p:txBody>
          <a:bodyPr lIns="0" tIns="0" rIns="0" bIns="0" anchor="ctr"/>
          <a:lstStyle/>
          <a:p>
            <a:pPr algn="ctr"/>
            <a:r>
              <a:rPr lang="en-US" sz="2800" dirty="0">
                <a:solidFill>
                  <a:schemeClr val="bg1"/>
                </a:solidFill>
              </a:rPr>
              <a:t>Data ONTAP 8.0</a:t>
            </a: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p:txBody>
          <a:bodyPr/>
          <a:lstStyle/>
          <a:p>
            <a:r>
              <a:rPr lang="en-US" dirty="0" smtClean="0"/>
              <a:t>Data ONTAP 8.0</a:t>
            </a:r>
          </a:p>
        </p:txBody>
      </p:sp>
      <p:sp>
        <p:nvSpPr>
          <p:cNvPr id="14340" name="Content Placeholder 2"/>
          <p:cNvSpPr>
            <a:spLocks noGrp="1"/>
          </p:cNvSpPr>
          <p:nvPr>
            <p:ph sz="half" idx="1"/>
          </p:nvPr>
        </p:nvSpPr>
        <p:spPr/>
        <p:txBody>
          <a:bodyPr/>
          <a:lstStyle/>
          <a:p>
            <a:r>
              <a:rPr lang="en-US" dirty="0" smtClean="0"/>
              <a:t>7-Mode</a:t>
            </a:r>
          </a:p>
          <a:p>
            <a:pPr lvl="1"/>
            <a:r>
              <a:rPr lang="en-US" sz="2000" dirty="0" smtClean="0"/>
              <a:t>Designed to be a </a:t>
            </a:r>
            <a:br>
              <a:rPr lang="en-US" sz="2000" dirty="0" smtClean="0"/>
            </a:br>
            <a:r>
              <a:rPr lang="en-US" sz="2000" dirty="0" smtClean="0"/>
              <a:t>simple transition from </a:t>
            </a:r>
            <a:br>
              <a:rPr lang="en-US" sz="2000" dirty="0" smtClean="0"/>
            </a:br>
            <a:r>
              <a:rPr lang="en-US" sz="2000" dirty="0" smtClean="0"/>
              <a:t>Data ONTAP 7G</a:t>
            </a:r>
          </a:p>
          <a:p>
            <a:pPr lvl="1"/>
            <a:r>
              <a:rPr lang="en-US" sz="2000" dirty="0" smtClean="0"/>
              <a:t>Scale-up technology allows aggregates to be  up to100 TB </a:t>
            </a:r>
            <a:br>
              <a:rPr lang="en-US" sz="2000" dirty="0" smtClean="0"/>
            </a:br>
            <a:r>
              <a:rPr lang="en-US" sz="2000" dirty="0" smtClean="0"/>
              <a:t>(higher in the future)</a:t>
            </a:r>
          </a:p>
          <a:p>
            <a:pPr lvl="1"/>
            <a:r>
              <a:rPr lang="en-US" sz="2000" dirty="0" smtClean="0"/>
              <a:t>Simple configuration for NAS or SAN</a:t>
            </a:r>
          </a:p>
          <a:p>
            <a:pPr lvl="1"/>
            <a:endParaRPr lang="en-US" dirty="0" smtClean="0"/>
          </a:p>
        </p:txBody>
      </p:sp>
      <p:sp>
        <p:nvSpPr>
          <p:cNvPr id="14341" name="Content Placeholder 3"/>
          <p:cNvSpPr>
            <a:spLocks noGrp="1"/>
          </p:cNvSpPr>
          <p:nvPr>
            <p:ph sz="half" idx="2"/>
          </p:nvPr>
        </p:nvSpPr>
        <p:spPr/>
        <p:txBody>
          <a:bodyPr/>
          <a:lstStyle/>
          <a:p>
            <a:r>
              <a:rPr lang="en-US" dirty="0" smtClean="0"/>
              <a:t>Cluster-Mode</a:t>
            </a:r>
          </a:p>
          <a:p>
            <a:pPr lvl="1"/>
            <a:r>
              <a:rPr lang="en-US" sz="2000" dirty="0" smtClean="0"/>
              <a:t>Designed to be a </a:t>
            </a:r>
            <a:br>
              <a:rPr lang="en-US" sz="2000" dirty="0" smtClean="0"/>
            </a:br>
            <a:r>
              <a:rPr lang="en-US" sz="2000" dirty="0" smtClean="0"/>
              <a:t>simple transition from </a:t>
            </a:r>
            <a:br>
              <a:rPr lang="en-US" sz="2000" dirty="0" smtClean="0"/>
            </a:br>
            <a:r>
              <a:rPr lang="en-US" sz="2000" dirty="0" smtClean="0"/>
              <a:t>Data ONTAP GX</a:t>
            </a:r>
          </a:p>
          <a:p>
            <a:pPr lvl="1"/>
            <a:r>
              <a:rPr lang="en-US" sz="2000" dirty="0" smtClean="0"/>
              <a:t>Scale-out technology allows a pool of storage controllers to manage the storage cluster</a:t>
            </a:r>
          </a:p>
          <a:p>
            <a:pPr lvl="1"/>
            <a:r>
              <a:rPr lang="en-US" sz="2000" dirty="0" smtClean="0"/>
              <a:t>Single NAS shared namespace across the cluster</a:t>
            </a:r>
          </a:p>
        </p:txBody>
      </p:sp>
      <p:sp>
        <p:nvSpPr>
          <p:cNvPr id="14342" name="AutoShape 63"/>
          <p:cNvSpPr>
            <a:spLocks noChangeArrowheads="1"/>
          </p:cNvSpPr>
          <p:nvPr/>
        </p:nvSpPr>
        <p:spPr bwMode="auto">
          <a:xfrm>
            <a:off x="5773738" y="5981700"/>
            <a:ext cx="2703512" cy="450850"/>
          </a:xfrm>
          <a:prstGeom prst="roundRect">
            <a:avLst>
              <a:gd name="adj" fmla="val 0"/>
            </a:avLst>
          </a:prstGeom>
          <a:pattFill prst="wave">
            <a:fgClr>
              <a:srgbClr val="9DD0FF"/>
            </a:fgClr>
            <a:bgClr>
              <a:srgbClr val="FFFFFF"/>
            </a:bgClr>
          </a:pattFill>
          <a:ln w="25400">
            <a:solidFill>
              <a:schemeClr val="hlink"/>
            </a:solidFill>
            <a:round/>
            <a:headEnd/>
            <a:tailEnd/>
          </a:ln>
        </p:spPr>
        <p:txBody>
          <a:bodyPr wrap="none" anchor="ctr"/>
          <a:lstStyle/>
          <a:p>
            <a:pPr eaLnBrk="0" hangingPunct="0">
              <a:lnSpc>
                <a:spcPct val="90000"/>
              </a:lnSpc>
              <a:spcBef>
                <a:spcPct val="20000"/>
              </a:spcBef>
              <a:buClr>
                <a:schemeClr val="accent2"/>
              </a:buClr>
              <a:buFont typeface="Wingdings 2" pitchFamily="18" charset="2"/>
              <a:buNone/>
            </a:pPr>
            <a:endParaRPr lang="en-US" sz="1600" b="1" dirty="0">
              <a:solidFill>
                <a:schemeClr val="hlink"/>
              </a:solidFill>
              <a:ea typeface="ＭＳ Ｐゴシック" pitchFamily="34" charset="-128"/>
            </a:endParaRPr>
          </a:p>
        </p:txBody>
      </p:sp>
      <p:sp>
        <p:nvSpPr>
          <p:cNvPr id="14343" name="Text Box 71"/>
          <p:cNvSpPr txBox="1">
            <a:spLocks noChangeArrowheads="1"/>
          </p:cNvSpPr>
          <p:nvPr/>
        </p:nvSpPr>
        <p:spPr bwMode="auto">
          <a:xfrm>
            <a:off x="6146800" y="6029325"/>
            <a:ext cx="2044700" cy="369888"/>
          </a:xfrm>
          <a:prstGeom prst="rect">
            <a:avLst/>
          </a:prstGeom>
          <a:noFill/>
          <a:ln w="28575" algn="ctr">
            <a:noFill/>
            <a:miter lim="800000"/>
            <a:headEnd/>
            <a:tailEnd/>
          </a:ln>
        </p:spPr>
        <p:txBody>
          <a:bodyPr>
            <a:spAutoFit/>
          </a:bodyPr>
          <a:lstStyle/>
          <a:p>
            <a:pPr algn="ctr">
              <a:spcBef>
                <a:spcPct val="20000"/>
              </a:spcBef>
              <a:buClr>
                <a:schemeClr val="accent2"/>
              </a:buClr>
              <a:buFont typeface="Wingdings 2" pitchFamily="18" charset="2"/>
              <a:buNone/>
            </a:pPr>
            <a:r>
              <a:rPr lang="en-US" sz="1800" dirty="0"/>
              <a:t>Storage Pool</a:t>
            </a:r>
          </a:p>
        </p:txBody>
      </p:sp>
      <p:sp>
        <p:nvSpPr>
          <p:cNvPr id="14344" name="AutoShape 63"/>
          <p:cNvSpPr>
            <a:spLocks noChangeArrowheads="1"/>
          </p:cNvSpPr>
          <p:nvPr/>
        </p:nvSpPr>
        <p:spPr bwMode="auto">
          <a:xfrm>
            <a:off x="2371725" y="5991225"/>
            <a:ext cx="1543050" cy="450850"/>
          </a:xfrm>
          <a:prstGeom prst="roundRect">
            <a:avLst>
              <a:gd name="adj" fmla="val 0"/>
            </a:avLst>
          </a:prstGeom>
          <a:pattFill prst="wave">
            <a:fgClr>
              <a:srgbClr val="9DD0FF"/>
            </a:fgClr>
            <a:bgClr>
              <a:srgbClr val="FFFFFF"/>
            </a:bgClr>
          </a:pattFill>
          <a:ln w="25400">
            <a:solidFill>
              <a:schemeClr val="hlink"/>
            </a:solidFill>
            <a:round/>
            <a:headEnd/>
            <a:tailEnd/>
          </a:ln>
        </p:spPr>
        <p:txBody>
          <a:bodyPr wrap="none" anchor="ctr"/>
          <a:lstStyle/>
          <a:p>
            <a:pPr eaLnBrk="0" hangingPunct="0">
              <a:lnSpc>
                <a:spcPct val="90000"/>
              </a:lnSpc>
              <a:spcBef>
                <a:spcPct val="20000"/>
              </a:spcBef>
              <a:buClr>
                <a:schemeClr val="accent2"/>
              </a:buClr>
              <a:buFont typeface="Wingdings 2" pitchFamily="18" charset="2"/>
              <a:buNone/>
            </a:pPr>
            <a:endParaRPr lang="en-US" sz="1600" b="1" dirty="0">
              <a:solidFill>
                <a:schemeClr val="hlink"/>
              </a:solidFill>
              <a:ea typeface="ＭＳ Ｐゴシック" pitchFamily="34" charset="-128"/>
            </a:endParaRPr>
          </a:p>
        </p:txBody>
      </p:sp>
      <p:sp>
        <p:nvSpPr>
          <p:cNvPr id="14345" name="Text Box 71"/>
          <p:cNvSpPr txBox="1">
            <a:spLocks noChangeArrowheads="1"/>
          </p:cNvSpPr>
          <p:nvPr/>
        </p:nvSpPr>
        <p:spPr bwMode="auto">
          <a:xfrm>
            <a:off x="2409825" y="6038850"/>
            <a:ext cx="1543050" cy="369888"/>
          </a:xfrm>
          <a:prstGeom prst="rect">
            <a:avLst/>
          </a:prstGeom>
          <a:noFill/>
          <a:ln w="28575" algn="ctr">
            <a:noFill/>
            <a:miter lim="800000"/>
            <a:headEnd/>
            <a:tailEnd/>
          </a:ln>
        </p:spPr>
        <p:txBody>
          <a:bodyPr>
            <a:spAutoFit/>
          </a:bodyPr>
          <a:lstStyle/>
          <a:p>
            <a:pPr>
              <a:spcBef>
                <a:spcPct val="20000"/>
              </a:spcBef>
              <a:buClr>
                <a:schemeClr val="accent2"/>
              </a:buClr>
              <a:buFont typeface="Wingdings 2" pitchFamily="18" charset="2"/>
              <a:buNone/>
            </a:pPr>
            <a:r>
              <a:rPr lang="en-US" sz="1800" dirty="0"/>
              <a:t>Storage Pool</a:t>
            </a:r>
          </a:p>
        </p:txBody>
      </p:sp>
      <p:sp>
        <p:nvSpPr>
          <p:cNvPr id="14346" name="Oval 27"/>
          <p:cNvSpPr>
            <a:spLocks noChangeArrowheads="1"/>
          </p:cNvSpPr>
          <p:nvPr/>
        </p:nvSpPr>
        <p:spPr bwMode="auto">
          <a:xfrm>
            <a:off x="4178300" y="1265238"/>
            <a:ext cx="787400" cy="787400"/>
          </a:xfrm>
          <a:prstGeom prst="ellipse">
            <a:avLst/>
          </a:prstGeom>
          <a:solidFill>
            <a:srgbClr val="0085B4"/>
          </a:solidFill>
          <a:ln w="28575">
            <a:solidFill>
              <a:schemeClr val="bg1"/>
            </a:solidFill>
            <a:round/>
            <a:headEnd/>
            <a:tailEnd/>
          </a:ln>
        </p:spPr>
        <p:txBody>
          <a:bodyPr lIns="0" tIns="0" rIns="0" bIns="0" anchor="ctr"/>
          <a:lstStyle/>
          <a:p>
            <a:pPr algn="ctr"/>
            <a:r>
              <a:rPr lang="en-US" sz="1200" dirty="0">
                <a:solidFill>
                  <a:schemeClr val="bg1"/>
                </a:solidFill>
              </a:rPr>
              <a:t>7-Mode</a:t>
            </a:r>
          </a:p>
        </p:txBody>
      </p:sp>
      <p:sp>
        <p:nvSpPr>
          <p:cNvPr id="14347" name="Oval 28"/>
          <p:cNvSpPr>
            <a:spLocks noChangeArrowheads="1"/>
          </p:cNvSpPr>
          <p:nvPr/>
        </p:nvSpPr>
        <p:spPr bwMode="auto">
          <a:xfrm flipH="1">
            <a:off x="8140700" y="1265238"/>
            <a:ext cx="785813" cy="787400"/>
          </a:xfrm>
          <a:prstGeom prst="ellipse">
            <a:avLst/>
          </a:prstGeom>
          <a:solidFill>
            <a:srgbClr val="0085B4"/>
          </a:solidFill>
          <a:ln w="28575">
            <a:solidFill>
              <a:schemeClr val="bg1"/>
            </a:solidFill>
            <a:round/>
            <a:headEnd/>
            <a:tailEnd/>
          </a:ln>
        </p:spPr>
        <p:txBody>
          <a:bodyPr lIns="0" tIns="0" rIns="0" bIns="0" anchor="ctr"/>
          <a:lstStyle/>
          <a:p>
            <a:pPr algn="ctr"/>
            <a:r>
              <a:rPr lang="en-US" sz="1200" dirty="0">
                <a:solidFill>
                  <a:schemeClr val="bg1"/>
                </a:solidFill>
              </a:rPr>
              <a:t>Cluster-Mode</a:t>
            </a:r>
          </a:p>
        </p:txBody>
      </p:sp>
      <p:pic>
        <p:nvPicPr>
          <p:cNvPr id="14348" name="Picture 29" descr="nauil00018"/>
          <p:cNvPicPr>
            <a:picLocks noChangeAspect="1" noChangeArrowheads="1"/>
          </p:cNvPicPr>
          <p:nvPr/>
        </p:nvPicPr>
        <p:blipFill>
          <a:blip r:embed="rId3" cstate="print"/>
          <a:srcRect/>
          <a:stretch>
            <a:fillRect/>
          </a:stretch>
        </p:blipFill>
        <p:spPr bwMode="auto">
          <a:xfrm>
            <a:off x="2622550" y="4843463"/>
            <a:ext cx="1039813" cy="582612"/>
          </a:xfrm>
          <a:prstGeom prst="rect">
            <a:avLst/>
          </a:prstGeom>
          <a:noFill/>
          <a:ln w="9525">
            <a:noFill/>
            <a:miter lim="800000"/>
            <a:headEnd/>
            <a:tailEnd/>
          </a:ln>
        </p:spPr>
      </p:pic>
      <p:pic>
        <p:nvPicPr>
          <p:cNvPr id="14349" name="Picture 30" descr="nauil00018"/>
          <p:cNvPicPr>
            <a:picLocks noChangeAspect="1" noChangeArrowheads="1"/>
          </p:cNvPicPr>
          <p:nvPr/>
        </p:nvPicPr>
        <p:blipFill>
          <a:blip r:embed="rId3" cstate="print"/>
          <a:srcRect/>
          <a:stretch>
            <a:fillRect/>
          </a:stretch>
        </p:blipFill>
        <p:spPr bwMode="auto">
          <a:xfrm>
            <a:off x="2622550" y="5402263"/>
            <a:ext cx="1039813" cy="582612"/>
          </a:xfrm>
          <a:prstGeom prst="rect">
            <a:avLst/>
          </a:prstGeom>
          <a:noFill/>
          <a:ln w="9525">
            <a:noFill/>
            <a:miter lim="800000"/>
            <a:headEnd/>
            <a:tailEnd/>
          </a:ln>
        </p:spPr>
      </p:pic>
      <p:pic>
        <p:nvPicPr>
          <p:cNvPr id="14350" name="Picture 31" descr="nauil00018"/>
          <p:cNvPicPr>
            <a:picLocks noChangeAspect="1" noChangeArrowheads="1"/>
          </p:cNvPicPr>
          <p:nvPr/>
        </p:nvPicPr>
        <p:blipFill>
          <a:blip r:embed="rId3" cstate="print"/>
          <a:srcRect/>
          <a:stretch>
            <a:fillRect/>
          </a:stretch>
        </p:blipFill>
        <p:spPr bwMode="auto">
          <a:xfrm>
            <a:off x="5551488" y="4843463"/>
            <a:ext cx="1039812" cy="582612"/>
          </a:xfrm>
          <a:prstGeom prst="rect">
            <a:avLst/>
          </a:prstGeom>
          <a:noFill/>
          <a:ln w="9525">
            <a:noFill/>
            <a:miter lim="800000"/>
            <a:headEnd/>
            <a:tailEnd/>
          </a:ln>
        </p:spPr>
      </p:pic>
      <p:pic>
        <p:nvPicPr>
          <p:cNvPr id="14351" name="Picture 32" descr="nauil00018"/>
          <p:cNvPicPr>
            <a:picLocks noChangeAspect="1" noChangeArrowheads="1"/>
          </p:cNvPicPr>
          <p:nvPr/>
        </p:nvPicPr>
        <p:blipFill>
          <a:blip r:embed="rId3" cstate="print"/>
          <a:srcRect/>
          <a:stretch>
            <a:fillRect/>
          </a:stretch>
        </p:blipFill>
        <p:spPr bwMode="auto">
          <a:xfrm>
            <a:off x="5551488" y="5402263"/>
            <a:ext cx="1039812" cy="582612"/>
          </a:xfrm>
          <a:prstGeom prst="rect">
            <a:avLst/>
          </a:prstGeom>
          <a:noFill/>
          <a:ln w="9525">
            <a:noFill/>
            <a:miter lim="800000"/>
            <a:headEnd/>
            <a:tailEnd/>
          </a:ln>
        </p:spPr>
      </p:pic>
      <p:pic>
        <p:nvPicPr>
          <p:cNvPr id="14352" name="Picture 35" descr="nauil00018"/>
          <p:cNvPicPr>
            <a:picLocks noChangeAspect="1" noChangeArrowheads="1"/>
          </p:cNvPicPr>
          <p:nvPr/>
        </p:nvPicPr>
        <p:blipFill>
          <a:blip r:embed="rId3" cstate="print"/>
          <a:srcRect/>
          <a:stretch>
            <a:fillRect/>
          </a:stretch>
        </p:blipFill>
        <p:spPr bwMode="auto">
          <a:xfrm>
            <a:off x="7677150" y="4843463"/>
            <a:ext cx="1039813" cy="582612"/>
          </a:xfrm>
          <a:prstGeom prst="rect">
            <a:avLst/>
          </a:prstGeom>
          <a:noFill/>
          <a:ln w="9525">
            <a:noFill/>
            <a:miter lim="800000"/>
            <a:headEnd/>
            <a:tailEnd/>
          </a:ln>
        </p:spPr>
      </p:pic>
      <p:pic>
        <p:nvPicPr>
          <p:cNvPr id="14353" name="Picture 36" descr="nauil00018"/>
          <p:cNvPicPr>
            <a:picLocks noChangeAspect="1" noChangeArrowheads="1"/>
          </p:cNvPicPr>
          <p:nvPr/>
        </p:nvPicPr>
        <p:blipFill>
          <a:blip r:embed="rId3" cstate="print"/>
          <a:srcRect/>
          <a:stretch>
            <a:fillRect/>
          </a:stretch>
        </p:blipFill>
        <p:spPr bwMode="auto">
          <a:xfrm>
            <a:off x="7677150" y="5402263"/>
            <a:ext cx="1039813" cy="582612"/>
          </a:xfrm>
          <a:prstGeom prst="rect">
            <a:avLst/>
          </a:prstGeom>
          <a:noFill/>
          <a:ln w="9525">
            <a:noFill/>
            <a:miter lim="800000"/>
            <a:headEnd/>
            <a:tailEnd/>
          </a:ln>
        </p:spPr>
      </p:pic>
      <p:pic>
        <p:nvPicPr>
          <p:cNvPr id="14354" name="Picture 33" descr="nauil00018"/>
          <p:cNvPicPr>
            <a:picLocks noChangeAspect="1" noChangeArrowheads="1"/>
          </p:cNvPicPr>
          <p:nvPr/>
        </p:nvPicPr>
        <p:blipFill>
          <a:blip r:embed="rId3" cstate="print"/>
          <a:srcRect/>
          <a:stretch>
            <a:fillRect/>
          </a:stretch>
        </p:blipFill>
        <p:spPr bwMode="auto">
          <a:xfrm>
            <a:off x="6611938" y="4843463"/>
            <a:ext cx="1039812" cy="582612"/>
          </a:xfrm>
          <a:prstGeom prst="rect">
            <a:avLst/>
          </a:prstGeom>
          <a:noFill/>
          <a:ln w="9525">
            <a:noFill/>
            <a:miter lim="800000"/>
            <a:headEnd/>
            <a:tailEnd/>
          </a:ln>
        </p:spPr>
      </p:pic>
      <p:pic>
        <p:nvPicPr>
          <p:cNvPr id="14355" name="Picture 34" descr="nauil00018"/>
          <p:cNvPicPr>
            <a:picLocks noChangeAspect="1" noChangeArrowheads="1"/>
          </p:cNvPicPr>
          <p:nvPr/>
        </p:nvPicPr>
        <p:blipFill>
          <a:blip r:embed="rId3" cstate="print"/>
          <a:srcRect/>
          <a:stretch>
            <a:fillRect/>
          </a:stretch>
        </p:blipFill>
        <p:spPr bwMode="auto">
          <a:xfrm>
            <a:off x="6611938" y="5402263"/>
            <a:ext cx="1039812" cy="582612"/>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6"/>
          <p:cNvSpPr>
            <a:spLocks noGrp="1" noChangeArrowheads="1"/>
          </p:cNvSpPr>
          <p:nvPr>
            <p:ph type="title"/>
          </p:nvPr>
        </p:nvSpPr>
        <p:spPr/>
        <p:txBody>
          <a:bodyPr/>
          <a:lstStyle/>
          <a:p>
            <a:pPr eaLnBrk="1" hangingPunct="1"/>
            <a:r>
              <a:rPr lang="en-US" dirty="0" smtClean="0"/>
              <a:t>Storage Architecture</a:t>
            </a:r>
          </a:p>
        </p:txBody>
      </p:sp>
      <p:sp>
        <p:nvSpPr>
          <p:cNvPr id="26" name="Content Placeholder 25"/>
          <p:cNvSpPr>
            <a:spLocks noGrp="1"/>
          </p:cNvSpPr>
          <p:nvPr>
            <p:ph idx="1"/>
          </p:nvPr>
        </p:nvSpPr>
        <p:spPr/>
        <p:txBody>
          <a:bodyPr/>
          <a:lstStyle/>
          <a:p>
            <a:r>
              <a:rPr lang="en-US" dirty="0" smtClean="0"/>
              <a:t>Storage architecture</a:t>
            </a:r>
          </a:p>
          <a:p>
            <a:pPr lvl="1"/>
            <a:r>
              <a:rPr lang="en-US" dirty="0" smtClean="0"/>
              <a:t>Aggregate</a:t>
            </a:r>
          </a:p>
          <a:p>
            <a:pPr lvl="1"/>
            <a:r>
              <a:rPr lang="en-US" dirty="0" smtClean="0"/>
              <a:t>Plex</a:t>
            </a:r>
          </a:p>
          <a:p>
            <a:pPr lvl="1"/>
            <a:r>
              <a:rPr lang="en-US" dirty="0" smtClean="0"/>
              <a:t>RAID group</a:t>
            </a:r>
          </a:p>
          <a:p>
            <a:pPr lvl="1"/>
            <a:r>
              <a:rPr lang="en-US" dirty="0" smtClean="0"/>
              <a:t>Disk</a:t>
            </a:r>
            <a:endParaRPr lang="en-US" dirty="0"/>
          </a:p>
        </p:txBody>
      </p:sp>
      <p:sp>
        <p:nvSpPr>
          <p:cNvPr id="10244" name="Rectangle 10"/>
          <p:cNvSpPr>
            <a:spLocks noChangeArrowheads="1"/>
          </p:cNvSpPr>
          <p:nvPr/>
        </p:nvSpPr>
        <p:spPr bwMode="gray">
          <a:xfrm>
            <a:off x="1114425" y="4275138"/>
            <a:ext cx="5037138" cy="2173287"/>
          </a:xfrm>
          <a:prstGeom prst="rect">
            <a:avLst/>
          </a:prstGeom>
          <a:solidFill>
            <a:schemeClr val="bg1"/>
          </a:solidFill>
          <a:ln w="12700">
            <a:noFill/>
            <a:miter lim="800000"/>
            <a:headEnd/>
            <a:tailEnd/>
          </a:ln>
        </p:spPr>
        <p:txBody>
          <a:bodyPr wrap="none" anchor="ctr"/>
          <a:lstStyle/>
          <a:p>
            <a:endParaRPr lang="en-US" sz="1600" dirty="0">
              <a:solidFill>
                <a:schemeClr val="bg1"/>
              </a:solidFill>
            </a:endParaRPr>
          </a:p>
        </p:txBody>
      </p:sp>
      <p:grpSp>
        <p:nvGrpSpPr>
          <p:cNvPr id="2" name="Group 61"/>
          <p:cNvGrpSpPr>
            <a:grpSpLocks/>
          </p:cNvGrpSpPr>
          <p:nvPr/>
        </p:nvGrpSpPr>
        <p:grpSpPr bwMode="auto">
          <a:xfrm>
            <a:off x="7743825" y="4040188"/>
            <a:ext cx="1095375" cy="1116012"/>
            <a:chOff x="2144889" y="4749800"/>
            <a:chExt cx="1095020" cy="1117069"/>
          </a:xfrm>
        </p:grpSpPr>
        <p:sp>
          <p:nvSpPr>
            <p:cNvPr id="28" name="Donut 27"/>
            <p:cNvSpPr/>
            <p:nvPr/>
          </p:nvSpPr>
          <p:spPr bwMode="auto">
            <a:xfrm>
              <a:off x="2144889" y="4749800"/>
              <a:ext cx="698274" cy="724586"/>
            </a:xfrm>
            <a:prstGeom prst="donut">
              <a:avLst>
                <a:gd name="adj" fmla="val 39423"/>
              </a:avLst>
            </a:prstGeom>
            <a:solidFill>
              <a:srgbClr val="9E3039"/>
            </a:solidFill>
            <a:ln w="9525" cap="flat" cmpd="sng" algn="ctr">
              <a:solidFill>
                <a:schemeClr val="bg1"/>
              </a:solid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dirty="0"/>
            </a:p>
          </p:txBody>
        </p:sp>
        <p:sp>
          <p:nvSpPr>
            <p:cNvPr id="10263" name="Donut 29"/>
            <p:cNvSpPr>
              <a:spLocks noChangeArrowheads="1"/>
            </p:cNvSpPr>
            <p:nvPr/>
          </p:nvSpPr>
          <p:spPr bwMode="auto">
            <a:xfrm>
              <a:off x="2273299" y="4883501"/>
              <a:ext cx="698500" cy="723900"/>
            </a:xfrm>
            <a:custGeom>
              <a:avLst/>
              <a:gdLst>
                <a:gd name="T0" fmla="*/ 349250 w 698500"/>
                <a:gd name="T1" fmla="*/ 0 h 723900"/>
                <a:gd name="T2" fmla="*/ 102293 w 698500"/>
                <a:gd name="T3" fmla="*/ 106013 h 723900"/>
                <a:gd name="T4" fmla="*/ 0 w 698500"/>
                <a:gd name="T5" fmla="*/ 361950 h 723900"/>
                <a:gd name="T6" fmla="*/ 102293 w 698500"/>
                <a:gd name="T7" fmla="*/ 617887 h 723900"/>
                <a:gd name="T8" fmla="*/ 349250 w 698500"/>
                <a:gd name="T9" fmla="*/ 723900 h 723900"/>
                <a:gd name="T10" fmla="*/ 596207 w 698500"/>
                <a:gd name="T11" fmla="*/ 617887 h 723900"/>
                <a:gd name="T12" fmla="*/ 698500 w 698500"/>
                <a:gd name="T13" fmla="*/ 361950 h 723900"/>
                <a:gd name="T14" fmla="*/ 596207 w 698500"/>
                <a:gd name="T15" fmla="*/ 106013 h 7239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2293 w 698500"/>
                <a:gd name="T25" fmla="*/ 106013 h 723900"/>
                <a:gd name="T26" fmla="*/ 596207 w 698500"/>
                <a:gd name="T27" fmla="*/ 617887 h 7239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8500" h="723900">
                  <a:moveTo>
                    <a:pt x="0" y="361950"/>
                  </a:moveTo>
                  <a:lnTo>
                    <a:pt x="0" y="361950"/>
                  </a:lnTo>
                  <a:cubicBezTo>
                    <a:pt x="0" y="162050"/>
                    <a:pt x="156364" y="0"/>
                    <a:pt x="349250" y="0"/>
                  </a:cubicBezTo>
                  <a:cubicBezTo>
                    <a:pt x="349250" y="0"/>
                    <a:pt x="349250" y="0"/>
                    <a:pt x="349250" y="0"/>
                  </a:cubicBezTo>
                  <a:cubicBezTo>
                    <a:pt x="542136" y="0"/>
                    <a:pt x="698501" y="162050"/>
                    <a:pt x="698501" y="361950"/>
                  </a:cubicBezTo>
                  <a:cubicBezTo>
                    <a:pt x="698501" y="361950"/>
                    <a:pt x="698500" y="361950"/>
                    <a:pt x="698500" y="361950"/>
                  </a:cubicBezTo>
                  <a:lnTo>
                    <a:pt x="698501" y="361951"/>
                  </a:lnTo>
                  <a:cubicBezTo>
                    <a:pt x="698501" y="561850"/>
                    <a:pt x="542136" y="723900"/>
                    <a:pt x="349251" y="723901"/>
                  </a:cubicBezTo>
                  <a:cubicBezTo>
                    <a:pt x="156365" y="723901"/>
                    <a:pt x="1" y="561850"/>
                    <a:pt x="1" y="361951"/>
                  </a:cubicBezTo>
                  <a:close/>
                  <a:moveTo>
                    <a:pt x="275370" y="361950"/>
                  </a:moveTo>
                  <a:lnTo>
                    <a:pt x="275370" y="361950"/>
                  </a:lnTo>
                  <a:cubicBezTo>
                    <a:pt x="275370" y="409766"/>
                    <a:pt x="308447" y="448529"/>
                    <a:pt x="349249" y="448530"/>
                  </a:cubicBezTo>
                  <a:lnTo>
                    <a:pt x="349250" y="448530"/>
                  </a:lnTo>
                  <a:cubicBezTo>
                    <a:pt x="390052" y="448529"/>
                    <a:pt x="423130" y="409766"/>
                    <a:pt x="423130" y="361950"/>
                  </a:cubicBezTo>
                  <a:cubicBezTo>
                    <a:pt x="423130" y="314133"/>
                    <a:pt x="390052" y="275370"/>
                    <a:pt x="349250" y="275370"/>
                  </a:cubicBezTo>
                  <a:lnTo>
                    <a:pt x="349249" y="275370"/>
                  </a:lnTo>
                  <a:cubicBezTo>
                    <a:pt x="308447" y="275370"/>
                    <a:pt x="275370" y="314133"/>
                    <a:pt x="275370" y="361949"/>
                  </a:cubicBezTo>
                  <a:close/>
                </a:path>
              </a:pathLst>
            </a:custGeom>
            <a:solidFill>
              <a:srgbClr val="58A618"/>
            </a:solidFill>
            <a:ln w="9525" algn="ctr">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10264" name="Donut 30"/>
            <p:cNvSpPr>
              <a:spLocks noChangeArrowheads="1"/>
            </p:cNvSpPr>
            <p:nvPr/>
          </p:nvSpPr>
          <p:spPr bwMode="auto">
            <a:xfrm>
              <a:off x="2401709" y="5008384"/>
              <a:ext cx="698500" cy="723900"/>
            </a:xfrm>
            <a:custGeom>
              <a:avLst/>
              <a:gdLst>
                <a:gd name="T0" fmla="*/ 349250 w 698500"/>
                <a:gd name="T1" fmla="*/ 0 h 723900"/>
                <a:gd name="T2" fmla="*/ 102293 w 698500"/>
                <a:gd name="T3" fmla="*/ 106013 h 723900"/>
                <a:gd name="T4" fmla="*/ 0 w 698500"/>
                <a:gd name="T5" fmla="*/ 361950 h 723900"/>
                <a:gd name="T6" fmla="*/ 102293 w 698500"/>
                <a:gd name="T7" fmla="*/ 617887 h 723900"/>
                <a:gd name="T8" fmla="*/ 349250 w 698500"/>
                <a:gd name="T9" fmla="*/ 723900 h 723900"/>
                <a:gd name="T10" fmla="*/ 596207 w 698500"/>
                <a:gd name="T11" fmla="*/ 617887 h 723900"/>
                <a:gd name="T12" fmla="*/ 698500 w 698500"/>
                <a:gd name="T13" fmla="*/ 361950 h 723900"/>
                <a:gd name="T14" fmla="*/ 596207 w 698500"/>
                <a:gd name="T15" fmla="*/ 106013 h 7239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2293 w 698500"/>
                <a:gd name="T25" fmla="*/ 106013 h 723900"/>
                <a:gd name="T26" fmla="*/ 596207 w 698500"/>
                <a:gd name="T27" fmla="*/ 617887 h 7239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8500" h="723900">
                  <a:moveTo>
                    <a:pt x="0" y="361950"/>
                  </a:moveTo>
                  <a:lnTo>
                    <a:pt x="0" y="361950"/>
                  </a:lnTo>
                  <a:cubicBezTo>
                    <a:pt x="0" y="162050"/>
                    <a:pt x="156364" y="0"/>
                    <a:pt x="349250" y="0"/>
                  </a:cubicBezTo>
                  <a:cubicBezTo>
                    <a:pt x="349250" y="0"/>
                    <a:pt x="349250" y="0"/>
                    <a:pt x="349250" y="0"/>
                  </a:cubicBezTo>
                  <a:cubicBezTo>
                    <a:pt x="542136" y="0"/>
                    <a:pt x="698501" y="162050"/>
                    <a:pt x="698501" y="361950"/>
                  </a:cubicBezTo>
                  <a:cubicBezTo>
                    <a:pt x="698501" y="361950"/>
                    <a:pt x="698500" y="361950"/>
                    <a:pt x="698500" y="361950"/>
                  </a:cubicBezTo>
                  <a:lnTo>
                    <a:pt x="698501" y="361951"/>
                  </a:lnTo>
                  <a:cubicBezTo>
                    <a:pt x="698501" y="561850"/>
                    <a:pt x="542136" y="723900"/>
                    <a:pt x="349251" y="723901"/>
                  </a:cubicBezTo>
                  <a:cubicBezTo>
                    <a:pt x="156365" y="723901"/>
                    <a:pt x="1" y="561850"/>
                    <a:pt x="1" y="361951"/>
                  </a:cubicBezTo>
                  <a:close/>
                  <a:moveTo>
                    <a:pt x="275370" y="361950"/>
                  </a:moveTo>
                  <a:lnTo>
                    <a:pt x="275370" y="361950"/>
                  </a:lnTo>
                  <a:cubicBezTo>
                    <a:pt x="275370" y="409766"/>
                    <a:pt x="308447" y="448529"/>
                    <a:pt x="349249" y="448530"/>
                  </a:cubicBezTo>
                  <a:lnTo>
                    <a:pt x="349250" y="448530"/>
                  </a:lnTo>
                  <a:cubicBezTo>
                    <a:pt x="390052" y="448529"/>
                    <a:pt x="423130" y="409766"/>
                    <a:pt x="423130" y="361950"/>
                  </a:cubicBezTo>
                  <a:cubicBezTo>
                    <a:pt x="423130" y="314133"/>
                    <a:pt x="390052" y="275370"/>
                    <a:pt x="349250" y="275370"/>
                  </a:cubicBezTo>
                  <a:lnTo>
                    <a:pt x="349249" y="275370"/>
                  </a:lnTo>
                  <a:cubicBezTo>
                    <a:pt x="308447" y="275370"/>
                    <a:pt x="275370" y="314133"/>
                    <a:pt x="275370" y="361949"/>
                  </a:cubicBezTo>
                  <a:close/>
                </a:path>
              </a:pathLst>
            </a:custGeom>
            <a:solidFill>
              <a:srgbClr val="58A618"/>
            </a:solidFill>
            <a:ln w="9525" algn="ctr">
              <a:solidFill>
                <a:schemeClr val="bg1"/>
              </a:solidFill>
              <a:round/>
              <a:headEnd/>
              <a:tailEnd/>
            </a:ln>
          </p:spPr>
          <p:txBody>
            <a:bodyPr wrap="none" anchor="ctr"/>
            <a:lstStyle/>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a:p>
              <a:pPr algn="ctr">
                <a:buClr>
                  <a:schemeClr val="accent2"/>
                </a:buClr>
                <a:buFont typeface="Wingdings 2" pitchFamily="18" charset="2"/>
                <a:buNone/>
              </a:pPr>
              <a:endParaRPr lang="en-US" dirty="0"/>
            </a:p>
          </p:txBody>
        </p:sp>
        <p:sp>
          <p:nvSpPr>
            <p:cNvPr id="10265" name="Donut 31"/>
            <p:cNvSpPr>
              <a:spLocks noChangeArrowheads="1"/>
            </p:cNvSpPr>
            <p:nvPr/>
          </p:nvSpPr>
          <p:spPr bwMode="auto">
            <a:xfrm>
              <a:off x="2541409" y="5142969"/>
              <a:ext cx="698500" cy="723900"/>
            </a:xfrm>
            <a:custGeom>
              <a:avLst/>
              <a:gdLst>
                <a:gd name="T0" fmla="*/ 349250 w 698500"/>
                <a:gd name="T1" fmla="*/ 0 h 723900"/>
                <a:gd name="T2" fmla="*/ 102293 w 698500"/>
                <a:gd name="T3" fmla="*/ 106013 h 723900"/>
                <a:gd name="T4" fmla="*/ 0 w 698500"/>
                <a:gd name="T5" fmla="*/ 361950 h 723900"/>
                <a:gd name="T6" fmla="*/ 102293 w 698500"/>
                <a:gd name="T7" fmla="*/ 617887 h 723900"/>
                <a:gd name="T8" fmla="*/ 349250 w 698500"/>
                <a:gd name="T9" fmla="*/ 723900 h 723900"/>
                <a:gd name="T10" fmla="*/ 596207 w 698500"/>
                <a:gd name="T11" fmla="*/ 617887 h 723900"/>
                <a:gd name="T12" fmla="*/ 698500 w 698500"/>
                <a:gd name="T13" fmla="*/ 361950 h 723900"/>
                <a:gd name="T14" fmla="*/ 596207 w 698500"/>
                <a:gd name="T15" fmla="*/ 106013 h 7239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2293 w 698500"/>
                <a:gd name="T25" fmla="*/ 106013 h 723900"/>
                <a:gd name="T26" fmla="*/ 596207 w 698500"/>
                <a:gd name="T27" fmla="*/ 617887 h 7239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8500" h="723900">
                  <a:moveTo>
                    <a:pt x="0" y="361950"/>
                  </a:moveTo>
                  <a:lnTo>
                    <a:pt x="0" y="361950"/>
                  </a:lnTo>
                  <a:cubicBezTo>
                    <a:pt x="0" y="162050"/>
                    <a:pt x="156364" y="0"/>
                    <a:pt x="349250" y="0"/>
                  </a:cubicBezTo>
                  <a:cubicBezTo>
                    <a:pt x="349250" y="0"/>
                    <a:pt x="349250" y="0"/>
                    <a:pt x="349250" y="0"/>
                  </a:cubicBezTo>
                  <a:cubicBezTo>
                    <a:pt x="542136" y="0"/>
                    <a:pt x="698501" y="162050"/>
                    <a:pt x="698501" y="361950"/>
                  </a:cubicBezTo>
                  <a:cubicBezTo>
                    <a:pt x="698501" y="361950"/>
                    <a:pt x="698500" y="361950"/>
                    <a:pt x="698500" y="361950"/>
                  </a:cubicBezTo>
                  <a:lnTo>
                    <a:pt x="698501" y="361951"/>
                  </a:lnTo>
                  <a:cubicBezTo>
                    <a:pt x="698501" y="561850"/>
                    <a:pt x="542136" y="723900"/>
                    <a:pt x="349251" y="723901"/>
                  </a:cubicBezTo>
                  <a:cubicBezTo>
                    <a:pt x="156365" y="723901"/>
                    <a:pt x="1" y="561850"/>
                    <a:pt x="1" y="361951"/>
                  </a:cubicBezTo>
                  <a:close/>
                  <a:moveTo>
                    <a:pt x="275370" y="361950"/>
                  </a:moveTo>
                  <a:lnTo>
                    <a:pt x="275370" y="361950"/>
                  </a:lnTo>
                  <a:cubicBezTo>
                    <a:pt x="275370" y="409766"/>
                    <a:pt x="308447" y="448529"/>
                    <a:pt x="349249" y="448530"/>
                  </a:cubicBezTo>
                  <a:lnTo>
                    <a:pt x="349250" y="448530"/>
                  </a:lnTo>
                  <a:cubicBezTo>
                    <a:pt x="390052" y="448529"/>
                    <a:pt x="423130" y="409766"/>
                    <a:pt x="423130" y="361950"/>
                  </a:cubicBezTo>
                  <a:cubicBezTo>
                    <a:pt x="423130" y="314133"/>
                    <a:pt x="390052" y="275370"/>
                    <a:pt x="349250" y="275370"/>
                  </a:cubicBezTo>
                  <a:lnTo>
                    <a:pt x="349249" y="275370"/>
                  </a:lnTo>
                  <a:cubicBezTo>
                    <a:pt x="308447" y="275370"/>
                    <a:pt x="275370" y="314133"/>
                    <a:pt x="275370" y="361949"/>
                  </a:cubicBezTo>
                  <a:close/>
                </a:path>
              </a:pathLst>
            </a:custGeom>
            <a:solidFill>
              <a:srgbClr val="58A618"/>
            </a:solidFill>
            <a:ln w="9525" algn="ctr">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grpSp>
      <p:grpSp>
        <p:nvGrpSpPr>
          <p:cNvPr id="3" name="Group 61"/>
          <p:cNvGrpSpPr>
            <a:grpSpLocks/>
          </p:cNvGrpSpPr>
          <p:nvPr/>
        </p:nvGrpSpPr>
        <p:grpSpPr bwMode="auto">
          <a:xfrm>
            <a:off x="6303963" y="4029075"/>
            <a:ext cx="1095375" cy="1116013"/>
            <a:chOff x="2144889" y="4749800"/>
            <a:chExt cx="1095020" cy="1117069"/>
          </a:xfrm>
        </p:grpSpPr>
        <p:sp>
          <p:nvSpPr>
            <p:cNvPr id="40" name="Donut 39"/>
            <p:cNvSpPr/>
            <p:nvPr/>
          </p:nvSpPr>
          <p:spPr bwMode="auto">
            <a:xfrm>
              <a:off x="2144889" y="4749800"/>
              <a:ext cx="698274" cy="724585"/>
            </a:xfrm>
            <a:prstGeom prst="donut">
              <a:avLst>
                <a:gd name="adj" fmla="val 39423"/>
              </a:avLst>
            </a:prstGeom>
            <a:solidFill>
              <a:srgbClr val="9E3039"/>
            </a:solidFill>
            <a:ln w="9525" cap="flat" cmpd="sng" algn="ctr">
              <a:solidFill>
                <a:schemeClr val="bg1"/>
              </a:solid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dirty="0"/>
            </a:p>
          </p:txBody>
        </p:sp>
        <p:sp>
          <p:nvSpPr>
            <p:cNvPr id="41" name="Donut 40"/>
            <p:cNvSpPr/>
            <p:nvPr/>
          </p:nvSpPr>
          <p:spPr bwMode="auto">
            <a:xfrm>
              <a:off x="2273434" y="4883276"/>
              <a:ext cx="698274" cy="724585"/>
            </a:xfrm>
            <a:prstGeom prst="donut">
              <a:avLst>
                <a:gd name="adj" fmla="val 39423"/>
              </a:avLst>
            </a:prstGeom>
            <a:solidFill>
              <a:schemeClr val="accent2"/>
            </a:solidFill>
            <a:ln w="9525" cap="flat" cmpd="sng" algn="ctr">
              <a:solidFill>
                <a:schemeClr val="bg1"/>
              </a:solid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dirty="0"/>
            </a:p>
          </p:txBody>
        </p:sp>
        <p:sp>
          <p:nvSpPr>
            <p:cNvPr id="42" name="Donut 41"/>
            <p:cNvSpPr/>
            <p:nvPr/>
          </p:nvSpPr>
          <p:spPr bwMode="auto">
            <a:xfrm>
              <a:off x="2401981" y="5008808"/>
              <a:ext cx="698274" cy="722995"/>
            </a:xfrm>
            <a:prstGeom prst="donut">
              <a:avLst>
                <a:gd name="adj" fmla="val 39423"/>
              </a:avLst>
            </a:prstGeom>
            <a:solidFill>
              <a:schemeClr val="accent2"/>
            </a:solidFill>
            <a:ln w="9525" cap="flat" cmpd="sng" algn="ctr">
              <a:solidFill>
                <a:schemeClr val="bg1"/>
              </a:solid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a:p>
              <a:pPr algn="ctr">
                <a:buClr>
                  <a:schemeClr val="accent2"/>
                </a:buClr>
                <a:buFont typeface="Wingdings 2" pitchFamily="18" charset="2"/>
                <a:buNone/>
                <a:defRPr/>
              </a:pPr>
              <a:endParaRPr lang="en-US" dirty="0"/>
            </a:p>
          </p:txBody>
        </p:sp>
        <p:sp>
          <p:nvSpPr>
            <p:cNvPr id="43" name="Donut 42"/>
            <p:cNvSpPr/>
            <p:nvPr/>
          </p:nvSpPr>
          <p:spPr bwMode="auto">
            <a:xfrm>
              <a:off x="2541635" y="5142284"/>
              <a:ext cx="698274" cy="724585"/>
            </a:xfrm>
            <a:prstGeom prst="donut">
              <a:avLst>
                <a:gd name="adj" fmla="val 39423"/>
              </a:avLst>
            </a:prstGeom>
            <a:solidFill>
              <a:schemeClr val="accent2"/>
            </a:solidFill>
            <a:ln w="9525" cap="flat" cmpd="sng" algn="ctr">
              <a:solidFill>
                <a:schemeClr val="bg1"/>
              </a:solid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dirty="0"/>
            </a:p>
          </p:txBody>
        </p:sp>
      </p:grpSp>
      <p:cxnSp>
        <p:nvCxnSpPr>
          <p:cNvPr id="10247" name="Straight Connector 48"/>
          <p:cNvCxnSpPr>
            <a:cxnSpLocks noChangeShapeType="1"/>
            <a:endCxn id="28" idx="0"/>
          </p:cNvCxnSpPr>
          <p:nvPr/>
        </p:nvCxnSpPr>
        <p:spPr bwMode="auto">
          <a:xfrm rot="16200000" flipH="1">
            <a:off x="7960519" y="3907632"/>
            <a:ext cx="257175" cy="7937"/>
          </a:xfrm>
          <a:prstGeom prst="line">
            <a:avLst/>
          </a:prstGeom>
          <a:noFill/>
          <a:ln w="28575" algn="ctr">
            <a:solidFill>
              <a:srgbClr val="005BAE"/>
            </a:solidFill>
            <a:round/>
            <a:headEnd/>
            <a:tailEnd/>
          </a:ln>
        </p:spPr>
      </p:cxnSp>
      <p:cxnSp>
        <p:nvCxnSpPr>
          <p:cNvPr id="10248" name="Straight Connector 50"/>
          <p:cNvCxnSpPr>
            <a:cxnSpLocks noChangeShapeType="1"/>
            <a:endCxn id="40" idx="0"/>
          </p:cNvCxnSpPr>
          <p:nvPr/>
        </p:nvCxnSpPr>
        <p:spPr bwMode="auto">
          <a:xfrm rot="16200000" flipH="1">
            <a:off x="6527007" y="3902869"/>
            <a:ext cx="246062" cy="6350"/>
          </a:xfrm>
          <a:prstGeom prst="line">
            <a:avLst/>
          </a:prstGeom>
          <a:noFill/>
          <a:ln w="28575" algn="ctr">
            <a:solidFill>
              <a:srgbClr val="005BAE"/>
            </a:solidFill>
            <a:round/>
            <a:headEnd/>
            <a:tailEnd/>
          </a:ln>
        </p:spPr>
      </p:cxnSp>
      <p:cxnSp>
        <p:nvCxnSpPr>
          <p:cNvPr id="10249" name="Elbow Connector 18"/>
          <p:cNvCxnSpPr>
            <a:cxnSpLocks noChangeShapeType="1"/>
            <a:endCxn id="10251" idx="0"/>
          </p:cNvCxnSpPr>
          <p:nvPr/>
        </p:nvCxnSpPr>
        <p:spPr bwMode="auto">
          <a:xfrm rot="5400000">
            <a:off x="6836569" y="2870994"/>
            <a:ext cx="315913" cy="695325"/>
          </a:xfrm>
          <a:prstGeom prst="bentConnector3">
            <a:avLst>
              <a:gd name="adj1" fmla="val 50000"/>
            </a:avLst>
          </a:prstGeom>
          <a:noFill/>
          <a:ln w="28575" algn="ctr">
            <a:solidFill>
              <a:srgbClr val="005BAE"/>
            </a:solidFill>
            <a:round/>
            <a:headEnd/>
            <a:tailEnd/>
          </a:ln>
        </p:spPr>
      </p:cxnSp>
      <p:cxnSp>
        <p:nvCxnSpPr>
          <p:cNvPr id="10250" name="Elbow Connector 22"/>
          <p:cNvCxnSpPr>
            <a:cxnSpLocks noChangeShapeType="1"/>
            <a:endCxn id="10252" idx="0"/>
          </p:cNvCxnSpPr>
          <p:nvPr/>
        </p:nvCxnSpPr>
        <p:spPr bwMode="auto">
          <a:xfrm rot="16200000" flipH="1">
            <a:off x="7555706" y="2847182"/>
            <a:ext cx="315913" cy="742950"/>
          </a:xfrm>
          <a:prstGeom prst="bentConnector3">
            <a:avLst>
              <a:gd name="adj1" fmla="val 50000"/>
            </a:avLst>
          </a:prstGeom>
          <a:noFill/>
          <a:ln w="28575" algn="ctr">
            <a:solidFill>
              <a:srgbClr val="005BAE"/>
            </a:solidFill>
            <a:round/>
            <a:headEnd/>
            <a:tailEnd/>
          </a:ln>
        </p:spPr>
      </p:cxnSp>
      <p:sp>
        <p:nvSpPr>
          <p:cNvPr id="10251" name="Rectangle 15"/>
          <p:cNvSpPr>
            <a:spLocks noChangeArrowheads="1"/>
          </p:cNvSpPr>
          <p:nvPr/>
        </p:nvSpPr>
        <p:spPr bwMode="auto">
          <a:xfrm>
            <a:off x="6135688" y="3376613"/>
            <a:ext cx="1022350" cy="406400"/>
          </a:xfrm>
          <a:prstGeom prst="rect">
            <a:avLst/>
          </a:prstGeom>
          <a:solidFill>
            <a:srgbClr val="FF6600"/>
          </a:solidFill>
          <a:ln w="9525" algn="ctr">
            <a:noFill/>
            <a:round/>
            <a:headEnd/>
            <a:tailEnd/>
          </a:ln>
        </p:spPr>
        <p:txBody>
          <a:bodyPr wrap="none" anchor="ctr"/>
          <a:lstStyle/>
          <a:p>
            <a:pPr algn="ctr">
              <a:buClr>
                <a:schemeClr val="accent2"/>
              </a:buClr>
              <a:buFont typeface="Wingdings 2" pitchFamily="18" charset="2"/>
              <a:buNone/>
            </a:pPr>
            <a:r>
              <a:rPr lang="en-US" dirty="0"/>
              <a:t>rg0</a:t>
            </a:r>
          </a:p>
        </p:txBody>
      </p:sp>
      <p:sp>
        <p:nvSpPr>
          <p:cNvPr id="10252" name="Rectangle 16"/>
          <p:cNvSpPr>
            <a:spLocks noChangeArrowheads="1"/>
          </p:cNvSpPr>
          <p:nvPr/>
        </p:nvSpPr>
        <p:spPr bwMode="auto">
          <a:xfrm>
            <a:off x="7573963" y="3376613"/>
            <a:ext cx="1022350" cy="406400"/>
          </a:xfrm>
          <a:prstGeom prst="rect">
            <a:avLst/>
          </a:prstGeom>
          <a:solidFill>
            <a:srgbClr val="FF6600"/>
          </a:solidFill>
          <a:ln w="9525" algn="ctr">
            <a:noFill/>
            <a:round/>
            <a:headEnd/>
            <a:tailEnd/>
          </a:ln>
        </p:spPr>
        <p:txBody>
          <a:bodyPr wrap="none" anchor="ctr"/>
          <a:lstStyle/>
          <a:p>
            <a:pPr algn="ctr">
              <a:buClr>
                <a:schemeClr val="accent2"/>
              </a:buClr>
              <a:buFont typeface="Wingdings 2" pitchFamily="18" charset="2"/>
              <a:buNone/>
            </a:pPr>
            <a:r>
              <a:rPr lang="en-US" dirty="0"/>
              <a:t>rg1</a:t>
            </a:r>
          </a:p>
        </p:txBody>
      </p:sp>
      <p:sp>
        <p:nvSpPr>
          <p:cNvPr id="10253" name="AutoShape 33"/>
          <p:cNvSpPr>
            <a:spLocks noChangeArrowheads="1"/>
          </p:cNvSpPr>
          <p:nvPr/>
        </p:nvSpPr>
        <p:spPr bwMode="auto">
          <a:xfrm>
            <a:off x="6721475" y="1257300"/>
            <a:ext cx="1244600" cy="1166813"/>
          </a:xfrm>
          <a:prstGeom prst="can">
            <a:avLst>
              <a:gd name="adj" fmla="val 27884"/>
            </a:avLst>
          </a:prstGeom>
          <a:solidFill>
            <a:srgbClr val="0085B4"/>
          </a:solidFill>
          <a:ln w="19050">
            <a:solidFill>
              <a:schemeClr val="bg1"/>
            </a:solidFill>
            <a:round/>
            <a:headEnd/>
            <a:tailEnd/>
          </a:ln>
        </p:spPr>
        <p:txBody>
          <a:bodyPr wrap="none" anchor="ctr"/>
          <a:lstStyle/>
          <a:p>
            <a:pPr algn="ctr">
              <a:buClr>
                <a:schemeClr val="accent2"/>
              </a:buClr>
              <a:buFont typeface="Wingdings 2" pitchFamily="18" charset="2"/>
              <a:buNone/>
            </a:pPr>
            <a:r>
              <a:rPr lang="en-US" dirty="0">
                <a:solidFill>
                  <a:schemeClr val="bg1"/>
                </a:solidFill>
              </a:rPr>
              <a:t>aggr1</a:t>
            </a:r>
          </a:p>
        </p:txBody>
      </p:sp>
      <p:sp>
        <p:nvSpPr>
          <p:cNvPr id="10254" name="Rounded Rectangle 21"/>
          <p:cNvSpPr>
            <a:spLocks noChangeArrowheads="1"/>
          </p:cNvSpPr>
          <p:nvPr/>
        </p:nvSpPr>
        <p:spPr bwMode="auto">
          <a:xfrm>
            <a:off x="6599238" y="2578100"/>
            <a:ext cx="1485900" cy="482600"/>
          </a:xfrm>
          <a:prstGeom prst="roundRect">
            <a:avLst>
              <a:gd name="adj" fmla="val 0"/>
            </a:avLst>
          </a:prstGeom>
          <a:solidFill>
            <a:srgbClr val="58A618"/>
          </a:solidFill>
          <a:ln w="9525" algn="ctr">
            <a:noFill/>
            <a:round/>
            <a:headEnd/>
            <a:tailEnd/>
          </a:ln>
        </p:spPr>
        <p:txBody>
          <a:bodyPr wrap="none" anchor="ctr"/>
          <a:lstStyle/>
          <a:p>
            <a:pPr algn="ctr">
              <a:buClr>
                <a:schemeClr val="accent2"/>
              </a:buClr>
              <a:buFont typeface="Wingdings 2" pitchFamily="18" charset="2"/>
              <a:buNone/>
            </a:pPr>
            <a:r>
              <a:rPr lang="en-US" dirty="0">
                <a:solidFill>
                  <a:schemeClr val="bg1"/>
                </a:solidFill>
              </a:rPr>
              <a:t>plex0</a:t>
            </a:r>
          </a:p>
        </p:txBody>
      </p:sp>
      <p:cxnSp>
        <p:nvCxnSpPr>
          <p:cNvPr id="10255" name="Straight Connector 22"/>
          <p:cNvCxnSpPr>
            <a:cxnSpLocks noChangeShapeType="1"/>
            <a:stCxn id="10253" idx="3"/>
            <a:endCxn id="10254" idx="0"/>
          </p:cNvCxnSpPr>
          <p:nvPr/>
        </p:nvCxnSpPr>
        <p:spPr bwMode="auto">
          <a:xfrm flipH="1">
            <a:off x="7342188" y="2433638"/>
            <a:ext cx="1587" cy="144462"/>
          </a:xfrm>
          <a:prstGeom prst="line">
            <a:avLst/>
          </a:prstGeom>
          <a:noFill/>
          <a:ln w="28575" algn="ctr">
            <a:solidFill>
              <a:srgbClr val="005BAE"/>
            </a:solidFill>
            <a:round/>
            <a:headEnd/>
            <a:tailEnd/>
          </a:ln>
        </p:spPr>
      </p:cxnSp>
      <p:sp>
        <p:nvSpPr>
          <p:cNvPr id="10257" name="Text Box 11"/>
          <p:cNvSpPr txBox="1">
            <a:spLocks noChangeArrowheads="1"/>
          </p:cNvSpPr>
          <p:nvPr/>
        </p:nvSpPr>
        <p:spPr bwMode="gray">
          <a:xfrm>
            <a:off x="1220788" y="4283075"/>
            <a:ext cx="5617334" cy="2277547"/>
          </a:xfrm>
          <a:prstGeom prst="rect">
            <a:avLst/>
          </a:prstGeom>
          <a:noFill/>
          <a:ln w="12700">
            <a:noFill/>
            <a:miter lim="800000"/>
            <a:headEnd/>
            <a:tailEnd/>
          </a:ln>
        </p:spPr>
        <p:txBody>
          <a:bodyPr wrap="square">
            <a:spAutoFit/>
          </a:bodyPr>
          <a:lstStyle/>
          <a:p>
            <a:pPr algn="l"/>
            <a:r>
              <a:rPr lang="en-US" sz="1600" dirty="0">
                <a:latin typeface="Courier New" pitchFamily="49" charset="0"/>
                <a:cs typeface="Courier New" pitchFamily="49" charset="0"/>
              </a:rPr>
              <a:t>system&gt; </a:t>
            </a:r>
            <a:r>
              <a:rPr lang="en-US" sz="1600" b="1" dirty="0">
                <a:latin typeface="Courier New" pitchFamily="49" charset="0"/>
                <a:cs typeface="Courier New" pitchFamily="49" charset="0"/>
              </a:rPr>
              <a:t>sysconfig -r</a:t>
            </a:r>
          </a:p>
          <a:p>
            <a:pPr algn="l"/>
            <a:r>
              <a:rPr lang="en-US" sz="1600" dirty="0">
                <a:latin typeface="Courier New" pitchFamily="49" charset="0"/>
                <a:cs typeface="Courier New" pitchFamily="49" charset="0"/>
              </a:rPr>
              <a:t>...</a:t>
            </a:r>
          </a:p>
          <a:p>
            <a:pPr algn="l"/>
            <a:r>
              <a:rPr lang="en-US" sz="1600" dirty="0">
                <a:latin typeface="Courier New" pitchFamily="49" charset="0"/>
                <a:cs typeface="Courier New" pitchFamily="49" charset="0"/>
              </a:rPr>
              <a:t>    RAID group /aggr1/plex0/rg0 (normal) </a:t>
            </a:r>
          </a:p>
          <a:p>
            <a:pPr algn="l"/>
            <a:r>
              <a:rPr lang="en-US" sz="1600" dirty="0">
                <a:latin typeface="Courier New" pitchFamily="49" charset="0"/>
                <a:cs typeface="Courier New" pitchFamily="49" charset="0"/>
              </a:rPr>
              <a:t>RAID Disk Device  HA  SHELF BAY CHAN Pool...</a:t>
            </a:r>
          </a:p>
          <a:p>
            <a:pPr algn="l"/>
            <a:r>
              <a:rPr lang="en-US" sz="1600" dirty="0">
                <a:latin typeface="Courier New" pitchFamily="49" charset="0"/>
                <a:cs typeface="Courier New" pitchFamily="49" charset="0"/>
              </a:rPr>
              <a:t>--------- ------  ------------- ---- ----</a:t>
            </a:r>
          </a:p>
          <a:p>
            <a:pPr algn="l"/>
            <a:r>
              <a:rPr lang="en-US" sz="1600" dirty="0">
                <a:latin typeface="Courier New" pitchFamily="49" charset="0"/>
                <a:cs typeface="Courier New" pitchFamily="49" charset="0"/>
              </a:rPr>
              <a:t> parity    0a.24   0a    1   8   FC:A   0...</a:t>
            </a:r>
          </a:p>
          <a:p>
            <a:pPr algn="l"/>
            <a:r>
              <a:rPr lang="en-US" sz="1600" dirty="0">
                <a:latin typeface="Courier New" pitchFamily="49" charset="0"/>
                <a:cs typeface="Courier New" pitchFamily="49" charset="0"/>
              </a:rPr>
              <a:t> data      0a.25   0a    1   9   FC:A   0</a:t>
            </a:r>
            <a:r>
              <a:rPr lang="en-US" sz="1600" dirty="0" smtClean="0">
                <a:latin typeface="Courier New" pitchFamily="49" charset="0"/>
                <a:cs typeface="Courier New" pitchFamily="49" charset="0"/>
              </a:rPr>
              <a:t>...</a:t>
            </a:r>
          </a:p>
          <a:p>
            <a:pPr algn="l"/>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a:p>
            <a:endParaRPr lang="en-US" sz="1400" b="1" dirty="0">
              <a:solidFill>
                <a:srgbClr val="FFFFFF"/>
              </a:solidFill>
              <a:latin typeface="Courier New" pitchFamily="49"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5"/>
          <p:cNvSpPr>
            <a:spLocks noGrp="1" noChangeArrowheads="1"/>
          </p:cNvSpPr>
          <p:nvPr>
            <p:ph type="title"/>
          </p:nvPr>
        </p:nvSpPr>
        <p:spPr/>
        <p:txBody>
          <a:bodyPr/>
          <a:lstStyle/>
          <a:p>
            <a:pPr eaLnBrk="1" hangingPunct="1"/>
            <a:r>
              <a:rPr lang="en-US" dirty="0" smtClean="0"/>
              <a:t>Creating an Aggregate Using the CLI</a:t>
            </a:r>
          </a:p>
        </p:txBody>
      </p:sp>
      <p:sp>
        <p:nvSpPr>
          <p:cNvPr id="485382" name="Rectangle 6"/>
          <p:cNvSpPr>
            <a:spLocks noGrp="1" noChangeArrowheads="1"/>
          </p:cNvSpPr>
          <p:nvPr>
            <p:ph type="body" idx="1"/>
          </p:nvPr>
        </p:nvSpPr>
        <p:spPr/>
        <p:txBody>
          <a:bodyPr/>
          <a:lstStyle/>
          <a:p>
            <a:pPr eaLnBrk="1" hangingPunct="1">
              <a:spcBef>
                <a:spcPct val="0"/>
              </a:spcBef>
              <a:defRPr/>
            </a:pPr>
            <a:r>
              <a:rPr lang="en-US" dirty="0" smtClean="0"/>
              <a:t>To create a 64-bit aggregate:</a:t>
            </a:r>
            <a:endParaRPr lang="en-US" dirty="0"/>
          </a:p>
          <a:p>
            <a:pPr lvl="1" eaLnBrk="1" hangingPunct="1">
              <a:buFont typeface="Arial" charset="0"/>
              <a:buNone/>
              <a:defRPr/>
            </a:pPr>
            <a:r>
              <a:rPr lang="en-US" sz="2400" dirty="0">
                <a:latin typeface="Courier New" pitchFamily="49" charset="0"/>
              </a:rPr>
              <a:t>system&gt; aggr create </a:t>
            </a:r>
            <a:r>
              <a:rPr lang="en-US" sz="2400" i="1" dirty="0" smtClean="0">
                <a:latin typeface="Courier New" pitchFamily="49" charset="0"/>
              </a:rPr>
              <a:t>aggrname</a:t>
            </a:r>
            <a:r>
              <a:rPr lang="en-US" sz="2400" dirty="0" smtClean="0">
                <a:latin typeface="Courier New" pitchFamily="49" charset="0"/>
              </a:rPr>
              <a:t> -B 64 24</a:t>
            </a:r>
            <a:endParaRPr lang="en-US" sz="2400" dirty="0">
              <a:latin typeface="Courier New" pitchFamily="49" charset="0"/>
            </a:endParaRPr>
          </a:p>
          <a:p>
            <a:pPr lvl="1" eaLnBrk="1" hangingPunct="1">
              <a:buFont typeface="Arial" charset="0"/>
              <a:buChar char="–"/>
              <a:defRPr/>
            </a:pPr>
            <a:r>
              <a:rPr lang="en-US" dirty="0"/>
              <a:t>Creates </a:t>
            </a:r>
            <a:r>
              <a:rPr lang="en-US" dirty="0" smtClean="0"/>
              <a:t>a 64-bit </a:t>
            </a:r>
            <a:r>
              <a:rPr lang="en-US" dirty="0"/>
              <a:t>aggregate called </a:t>
            </a:r>
            <a:r>
              <a:rPr lang="en-US" i="1" dirty="0" err="1" smtClean="0">
                <a:latin typeface="Courier New" pitchFamily="49" charset="0"/>
              </a:rPr>
              <a:t>aggrname</a:t>
            </a:r>
            <a:r>
              <a:rPr lang="en-US" i="1" dirty="0" smtClean="0">
                <a:latin typeface="Courier New" pitchFamily="49" charset="0"/>
              </a:rPr>
              <a:t> </a:t>
            </a:r>
            <a:r>
              <a:rPr lang="en-US" dirty="0" smtClean="0"/>
              <a:t>with </a:t>
            </a:r>
            <a:r>
              <a:rPr lang="en-US" dirty="0"/>
              <a:t>24 disks</a:t>
            </a:r>
          </a:p>
          <a:p>
            <a:pPr lvl="1" eaLnBrk="1" hangingPunct="1">
              <a:buFont typeface="Arial" charset="0"/>
              <a:buChar char="–"/>
              <a:defRPr/>
            </a:pPr>
            <a:r>
              <a:rPr lang="en-US" dirty="0"/>
              <a:t>By default, this aggregate uses </a:t>
            </a:r>
            <a:r>
              <a:rPr lang="en-US" dirty="0" smtClean="0"/>
              <a:t>RAID-DP®</a:t>
            </a:r>
          </a:p>
          <a:p>
            <a:pPr lvl="1" eaLnBrk="1" hangingPunct="1">
              <a:buFont typeface="Arial" charset="0"/>
              <a:buChar char="–"/>
              <a:defRPr/>
            </a:pPr>
            <a:r>
              <a:rPr lang="en-US" dirty="0" smtClean="0"/>
              <a:t>24 disks must be available (spares) for the command to succeed</a:t>
            </a:r>
          </a:p>
          <a:p>
            <a:pPr marL="298450" lvl="1" indent="-298450" eaLnBrk="1" hangingPunct="1">
              <a:buClr>
                <a:schemeClr val="accent2"/>
              </a:buClr>
              <a:buFont typeface="Wingdings 2" pitchFamily="18" charset="2"/>
              <a:buChar char="¡"/>
              <a:defRPr/>
            </a:pPr>
            <a:r>
              <a:rPr lang="en-US" dirty="0" smtClean="0"/>
              <a:t>To create a 32-bit aggregate:</a:t>
            </a:r>
            <a:br>
              <a:rPr lang="en-US" dirty="0" smtClean="0"/>
            </a:br>
            <a:r>
              <a:rPr lang="en-US" sz="2400" dirty="0" smtClean="0">
                <a:latin typeface="Courier New" pitchFamily="49" charset="0"/>
              </a:rPr>
              <a:t>system&gt; aggr create </a:t>
            </a:r>
            <a:r>
              <a:rPr lang="en-US" sz="2400" i="1" dirty="0" smtClean="0">
                <a:latin typeface="Courier New" pitchFamily="49" charset="0"/>
              </a:rPr>
              <a:t>aggrname</a:t>
            </a:r>
            <a:r>
              <a:rPr lang="en-US" sz="2400" dirty="0" smtClean="0">
                <a:latin typeface="Courier New" pitchFamily="49" charset="0"/>
              </a:rPr>
              <a:t> -B 32 24</a:t>
            </a:r>
          </a:p>
          <a:p>
            <a:pPr eaLnBrk="1" hangingPunct="1">
              <a:buFont typeface="Wingdings 2" pitchFamily="18" charset="2"/>
              <a:buNone/>
              <a:defRPr/>
            </a:pPr>
            <a:r>
              <a:rPr lang="en-US" dirty="0" smtClean="0"/>
              <a:t>   or</a:t>
            </a:r>
          </a:p>
          <a:p>
            <a:pPr marL="298450" lvl="1" indent="-298450" eaLnBrk="1" hangingPunct="1">
              <a:buClr>
                <a:schemeClr val="accent2"/>
              </a:buClr>
              <a:buFont typeface="Arial" charset="0"/>
              <a:buNone/>
              <a:defRPr/>
            </a:pPr>
            <a:r>
              <a:rPr lang="en-US" sz="2400" dirty="0" smtClean="0">
                <a:latin typeface="Courier New" pitchFamily="49" charset="0"/>
              </a:rPr>
              <a:t>	system&gt; aggr create </a:t>
            </a:r>
            <a:r>
              <a:rPr lang="en-US" sz="2400" i="1" dirty="0" smtClean="0">
                <a:latin typeface="Courier New" pitchFamily="49" charset="0"/>
              </a:rPr>
              <a:t>aggrname</a:t>
            </a:r>
            <a:r>
              <a:rPr lang="en-US" sz="2400" dirty="0" smtClean="0">
                <a:latin typeface="Courier New" pitchFamily="49" charset="0"/>
              </a:rPr>
              <a:t> 24</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NetApp System Manager: Aggregate</a:t>
            </a:r>
            <a:endParaRPr lang="en-US" dirty="0"/>
          </a:p>
        </p:txBody>
      </p:sp>
      <p:pic>
        <p:nvPicPr>
          <p:cNvPr id="1026" name="Picture 2" descr="C:\Documents and Settings\curtisb\Desktop\Data ONTAP 8.0 7-Mode Administration\Images\System manager\sm14.bmp"/>
          <p:cNvPicPr>
            <a:picLocks noChangeAspect="1" noChangeArrowheads="1"/>
          </p:cNvPicPr>
          <p:nvPr/>
        </p:nvPicPr>
        <p:blipFill>
          <a:blip r:embed="rId3" cstate="print"/>
          <a:stretch>
            <a:fillRect/>
          </a:stretch>
        </p:blipFill>
        <p:spPr bwMode="auto">
          <a:xfrm>
            <a:off x="1290152" y="1204902"/>
            <a:ext cx="7387318" cy="5199264"/>
          </a:xfrm>
          <a:prstGeom prst="rect">
            <a:avLst/>
          </a:prstGeom>
          <a:noFill/>
        </p:spPr>
      </p:pic>
      <p:sp>
        <p:nvSpPr>
          <p:cNvPr id="10" name="TextBox 9"/>
          <p:cNvSpPr txBox="1"/>
          <p:nvPr/>
        </p:nvSpPr>
        <p:spPr>
          <a:xfrm>
            <a:off x="3583813" y="2922785"/>
            <a:ext cx="2380780" cy="1015663"/>
          </a:xfrm>
          <a:prstGeom prst="rect">
            <a:avLst/>
          </a:prstGeom>
          <a:noFill/>
        </p:spPr>
        <p:txBody>
          <a:bodyPr wrap="none" rtlCol="0">
            <a:spAutoFit/>
          </a:bodyPr>
          <a:lstStyle/>
          <a:p>
            <a:r>
              <a:rPr lang="en-US" dirty="0" smtClean="0">
                <a:solidFill>
                  <a:schemeClr val="tx1"/>
                </a:solidFill>
              </a:rPr>
              <a:t>Select </a:t>
            </a:r>
            <a:r>
              <a:rPr lang="en-US" b="1" dirty="0" smtClean="0">
                <a:solidFill>
                  <a:schemeClr val="tx1"/>
                </a:solidFill>
              </a:rPr>
              <a:t>Aggregates</a:t>
            </a:r>
          </a:p>
          <a:p>
            <a:r>
              <a:rPr lang="en-US" dirty="0" smtClean="0">
                <a:solidFill>
                  <a:schemeClr val="tx1"/>
                </a:solidFill>
              </a:rPr>
              <a:t>to administrate </a:t>
            </a:r>
          </a:p>
          <a:p>
            <a:r>
              <a:rPr lang="en-US" dirty="0" smtClean="0">
                <a:solidFill>
                  <a:schemeClr val="tx1"/>
                </a:solidFill>
              </a:rPr>
              <a:t>aggregates</a:t>
            </a:r>
            <a:endParaRPr lang="en-US" dirty="0">
              <a:solidFill>
                <a:schemeClr val="tx1"/>
              </a:solidFill>
            </a:endParaRPr>
          </a:p>
        </p:txBody>
      </p:sp>
      <p:cxnSp>
        <p:nvCxnSpPr>
          <p:cNvPr id="11" name="Straight Arrow Connector 10"/>
          <p:cNvCxnSpPr/>
          <p:nvPr/>
        </p:nvCxnSpPr>
        <p:spPr bwMode="auto">
          <a:xfrm rot="10800000">
            <a:off x="2612615" y="2668633"/>
            <a:ext cx="1027400" cy="391090"/>
          </a:xfrm>
          <a:prstGeom prst="straightConnector1">
            <a:avLst/>
          </a:prstGeom>
          <a:solidFill>
            <a:schemeClr val="accent1"/>
          </a:solidFill>
          <a:ln w="22225" cap="flat" cmpd="sng" algn="ctr">
            <a:solidFill>
              <a:srgbClr val="005BAE"/>
            </a:solidFill>
            <a:prstDash val="solid"/>
            <a:round/>
            <a:headEnd type="none" w="med" len="med"/>
            <a:tailEnd type="arrow"/>
          </a:ln>
          <a:effectLst/>
        </p:spPr>
      </p:cxnSp>
      <p:sp>
        <p:nvSpPr>
          <p:cNvPr id="14" name="TextBox 13"/>
          <p:cNvSpPr txBox="1"/>
          <p:nvPr/>
        </p:nvSpPr>
        <p:spPr>
          <a:xfrm>
            <a:off x="6262549" y="2889400"/>
            <a:ext cx="2121093" cy="1015663"/>
          </a:xfrm>
          <a:prstGeom prst="rect">
            <a:avLst/>
          </a:prstGeom>
          <a:noFill/>
        </p:spPr>
        <p:txBody>
          <a:bodyPr wrap="none" rtlCol="0">
            <a:spAutoFit/>
          </a:bodyPr>
          <a:lstStyle/>
          <a:p>
            <a:r>
              <a:rPr lang="en-US" dirty="0" smtClean="0">
                <a:solidFill>
                  <a:schemeClr val="tx1"/>
                </a:solidFill>
              </a:rPr>
              <a:t>Select </a:t>
            </a:r>
            <a:r>
              <a:rPr lang="en-US" b="1" dirty="0" smtClean="0">
                <a:solidFill>
                  <a:schemeClr val="tx1"/>
                </a:solidFill>
              </a:rPr>
              <a:t>Create</a:t>
            </a:r>
            <a:r>
              <a:rPr lang="en-US" dirty="0" smtClean="0">
                <a:solidFill>
                  <a:schemeClr val="tx1"/>
                </a:solidFill>
              </a:rPr>
              <a:t> to </a:t>
            </a:r>
          </a:p>
          <a:p>
            <a:r>
              <a:rPr lang="en-US" dirty="0" smtClean="0">
                <a:solidFill>
                  <a:schemeClr val="tx1"/>
                </a:solidFill>
              </a:rPr>
              <a:t>create a new </a:t>
            </a:r>
          </a:p>
          <a:p>
            <a:r>
              <a:rPr lang="en-US" dirty="0" smtClean="0">
                <a:solidFill>
                  <a:schemeClr val="tx1"/>
                </a:solidFill>
              </a:rPr>
              <a:t>aggregate</a:t>
            </a:r>
          </a:p>
        </p:txBody>
      </p:sp>
      <p:cxnSp>
        <p:nvCxnSpPr>
          <p:cNvPr id="15" name="Straight Arrow Connector 14"/>
          <p:cNvCxnSpPr/>
          <p:nvPr/>
        </p:nvCxnSpPr>
        <p:spPr bwMode="auto">
          <a:xfrm rot="10800000">
            <a:off x="3255265" y="1901952"/>
            <a:ext cx="3057615" cy="1105018"/>
          </a:xfrm>
          <a:prstGeom prst="straightConnector1">
            <a:avLst/>
          </a:prstGeom>
          <a:solidFill>
            <a:schemeClr val="accent1"/>
          </a:solidFill>
          <a:ln w="22225" cap="flat" cmpd="sng" algn="ctr">
            <a:solidFill>
              <a:srgbClr val="005BAE"/>
            </a:solidFill>
            <a:prstDash val="solid"/>
            <a:round/>
            <a:headEnd type="none" w="med" len="med"/>
            <a:tailEnd type="arrow"/>
          </a:ln>
          <a:effectLst/>
        </p:spPr>
      </p:cxn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Aggregate Wizard</a:t>
            </a:r>
            <a:endParaRPr lang="en-US" dirty="0"/>
          </a:p>
        </p:txBody>
      </p:sp>
      <p:pic>
        <p:nvPicPr>
          <p:cNvPr id="6146" name="Picture 2" descr="C:\Documents and Settings\curtisb\My Pictures\sm20.bmp"/>
          <p:cNvPicPr>
            <a:picLocks noChangeAspect="1" noChangeArrowheads="1"/>
          </p:cNvPicPr>
          <p:nvPr/>
        </p:nvPicPr>
        <p:blipFill>
          <a:blip r:embed="rId3" cstate="print"/>
          <a:srcRect/>
          <a:stretch>
            <a:fillRect/>
          </a:stretch>
        </p:blipFill>
        <p:spPr bwMode="auto">
          <a:xfrm>
            <a:off x="516427" y="1041888"/>
            <a:ext cx="4564904" cy="3635619"/>
          </a:xfrm>
          <a:prstGeom prst="rect">
            <a:avLst/>
          </a:prstGeom>
          <a:noFill/>
        </p:spPr>
      </p:pic>
      <p:pic>
        <p:nvPicPr>
          <p:cNvPr id="6147" name="Picture 3" descr="C:\Documents and Settings\curtisb\My Pictures\sm21.bmp"/>
          <p:cNvPicPr>
            <a:picLocks noChangeAspect="1" noChangeArrowheads="1"/>
          </p:cNvPicPr>
          <p:nvPr/>
        </p:nvPicPr>
        <p:blipFill>
          <a:blip r:embed="rId4" cstate="print"/>
          <a:stretch>
            <a:fillRect/>
          </a:stretch>
        </p:blipFill>
        <p:spPr bwMode="auto">
          <a:xfrm>
            <a:off x="4226169" y="2504378"/>
            <a:ext cx="4865076" cy="3874686"/>
          </a:xfrm>
          <a:prstGeom prst="rect">
            <a:avLst/>
          </a:prstGeom>
          <a:noFill/>
        </p:spPr>
      </p:pic>
      <p:cxnSp>
        <p:nvCxnSpPr>
          <p:cNvPr id="6" name="Straight Arrow Connector 5"/>
          <p:cNvCxnSpPr/>
          <p:nvPr/>
        </p:nvCxnSpPr>
        <p:spPr bwMode="auto">
          <a:xfrm flipV="1">
            <a:off x="4132385" y="4044462"/>
            <a:ext cx="650630" cy="439615"/>
          </a:xfrm>
          <a:prstGeom prst="straightConnector1">
            <a:avLst/>
          </a:prstGeom>
          <a:solidFill>
            <a:schemeClr val="accent1"/>
          </a:solidFill>
          <a:ln w="22225" cap="flat" cmpd="sng" algn="ctr">
            <a:solidFill>
              <a:srgbClr val="005BAE"/>
            </a:solidFill>
            <a:prstDash val="solid"/>
            <a:round/>
            <a:headEnd type="none" w="med" len="med"/>
            <a:tailEnd type="arrow"/>
          </a:ln>
          <a:effectLst/>
        </p:spPr>
      </p:cxnSp>
      <p:sp>
        <p:nvSpPr>
          <p:cNvPr id="7" name="TextBox 6"/>
          <p:cNvSpPr txBox="1"/>
          <p:nvPr/>
        </p:nvSpPr>
        <p:spPr>
          <a:xfrm>
            <a:off x="871799" y="5348479"/>
            <a:ext cx="3172663" cy="923330"/>
          </a:xfrm>
          <a:prstGeom prst="rect">
            <a:avLst/>
          </a:prstGeom>
          <a:noFill/>
        </p:spPr>
        <p:txBody>
          <a:bodyPr wrap="none" rtlCol="0">
            <a:spAutoFit/>
          </a:bodyPr>
          <a:lstStyle/>
          <a:p>
            <a:r>
              <a:rPr lang="en-US" dirty="0" smtClean="0">
                <a:solidFill>
                  <a:schemeClr val="tx1"/>
                </a:solidFill>
              </a:rPr>
              <a:t>Check for a 64-bit aggregate </a:t>
            </a:r>
          </a:p>
          <a:p>
            <a:r>
              <a:rPr lang="en-US" dirty="0" smtClean="0">
                <a:solidFill>
                  <a:schemeClr val="tx1"/>
                </a:solidFill>
              </a:rPr>
              <a:t>or leave it blank for a </a:t>
            </a:r>
          </a:p>
          <a:p>
            <a:r>
              <a:rPr lang="en-US" dirty="0" smtClean="0">
                <a:solidFill>
                  <a:schemeClr val="tx1"/>
                </a:solidFill>
              </a:rPr>
              <a:t>32-bit aggregate</a:t>
            </a:r>
          </a:p>
        </p:txBody>
      </p:sp>
      <p:cxnSp>
        <p:nvCxnSpPr>
          <p:cNvPr id="8" name="Straight Arrow Connector 7"/>
          <p:cNvCxnSpPr/>
          <p:nvPr/>
        </p:nvCxnSpPr>
        <p:spPr bwMode="auto">
          <a:xfrm flipV="1">
            <a:off x="4041421" y="5678311"/>
            <a:ext cx="948271" cy="124179"/>
          </a:xfrm>
          <a:prstGeom prst="straightConnector1">
            <a:avLst/>
          </a:prstGeom>
          <a:solidFill>
            <a:schemeClr val="accent1"/>
          </a:solidFill>
          <a:ln w="22225" cap="flat" cmpd="sng" algn="ctr">
            <a:solidFill>
              <a:srgbClr val="005BAE"/>
            </a:solidFill>
            <a:prstDash val="solid"/>
            <a:round/>
            <a:headEnd type="none" w="med" len="med"/>
            <a:tailEnd type="arrow"/>
          </a:ln>
          <a:effectLst/>
        </p:spPr>
      </p:cxn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Aggregate Wizard (Cont.)</a:t>
            </a:r>
            <a:endParaRPr lang="en-US" dirty="0"/>
          </a:p>
        </p:txBody>
      </p:sp>
      <p:pic>
        <p:nvPicPr>
          <p:cNvPr id="7170" name="Picture 2" descr="C:\Documents and Settings\curtisb\My Pictures\sm22.bmp"/>
          <p:cNvPicPr>
            <a:picLocks noChangeAspect="1" noChangeArrowheads="1"/>
          </p:cNvPicPr>
          <p:nvPr/>
        </p:nvPicPr>
        <p:blipFill>
          <a:blip r:embed="rId3" cstate="print"/>
          <a:srcRect/>
          <a:stretch>
            <a:fillRect/>
          </a:stretch>
        </p:blipFill>
        <p:spPr bwMode="auto">
          <a:xfrm>
            <a:off x="515938" y="1058741"/>
            <a:ext cx="4829786" cy="3846579"/>
          </a:xfrm>
          <a:prstGeom prst="rect">
            <a:avLst/>
          </a:prstGeom>
          <a:noFill/>
        </p:spPr>
      </p:pic>
      <p:pic>
        <p:nvPicPr>
          <p:cNvPr id="7171" name="Picture 3" descr="C:\Documents and Settings\curtisb\My Pictures\sm23.bmp"/>
          <p:cNvPicPr>
            <a:picLocks noChangeAspect="1" noChangeArrowheads="1"/>
          </p:cNvPicPr>
          <p:nvPr/>
        </p:nvPicPr>
        <p:blipFill>
          <a:blip r:embed="rId4" cstate="print"/>
          <a:stretch>
            <a:fillRect/>
          </a:stretch>
        </p:blipFill>
        <p:spPr bwMode="auto">
          <a:xfrm>
            <a:off x="4437427" y="2711636"/>
            <a:ext cx="4565895" cy="3636410"/>
          </a:xfrm>
          <a:prstGeom prst="rect">
            <a:avLst/>
          </a:prstGeom>
          <a:noFill/>
        </p:spPr>
      </p:pic>
      <p:cxnSp>
        <p:nvCxnSpPr>
          <p:cNvPr id="6" name="Straight Arrow Connector 5"/>
          <p:cNvCxnSpPr/>
          <p:nvPr/>
        </p:nvCxnSpPr>
        <p:spPr bwMode="auto">
          <a:xfrm rot="5400000" flipH="1" flipV="1">
            <a:off x="4303457" y="4291951"/>
            <a:ext cx="480863" cy="372749"/>
          </a:xfrm>
          <a:prstGeom prst="straightConnector1">
            <a:avLst/>
          </a:prstGeom>
          <a:solidFill>
            <a:schemeClr val="accent1"/>
          </a:solidFill>
          <a:ln w="22225" cap="flat" cmpd="sng" algn="ctr">
            <a:solidFill>
              <a:srgbClr val="005BAE"/>
            </a:solidFill>
            <a:prstDash val="solid"/>
            <a:round/>
            <a:headEnd type="none" w="med" len="med"/>
            <a:tailEnd type="arrow"/>
          </a:ln>
          <a:effectLst/>
        </p:spPr>
      </p:cxn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Aggregate Wizard (Cont.)</a:t>
            </a:r>
            <a:endParaRPr lang="en-US" dirty="0"/>
          </a:p>
        </p:txBody>
      </p:sp>
      <p:pic>
        <p:nvPicPr>
          <p:cNvPr id="1026" name="Picture 2" descr="C:\Documents and Settings\curtisb\Desktop\Data ONTAP 8.0 7-Mode Administration\Images\System manager\sm14.bmp"/>
          <p:cNvPicPr>
            <a:picLocks noChangeAspect="1" noChangeArrowheads="1"/>
          </p:cNvPicPr>
          <p:nvPr/>
        </p:nvPicPr>
        <p:blipFill>
          <a:blip r:embed="rId3" cstate="print"/>
          <a:stretch>
            <a:fillRect/>
          </a:stretch>
        </p:blipFill>
        <p:spPr bwMode="auto">
          <a:xfrm>
            <a:off x="1290153" y="1204902"/>
            <a:ext cx="7387316" cy="5199263"/>
          </a:xfrm>
          <a:prstGeom prst="rect">
            <a:avLst/>
          </a:prstGeom>
          <a:noFill/>
        </p:spPr>
      </p:pic>
      <p:pic>
        <p:nvPicPr>
          <p:cNvPr id="8194" name="Picture 2" descr="C:\Documents and Settings\curtisb\My Pictures\sm24.bmp"/>
          <p:cNvPicPr>
            <a:picLocks noChangeAspect="1" noChangeArrowheads="1"/>
          </p:cNvPicPr>
          <p:nvPr/>
        </p:nvPicPr>
        <p:blipFill>
          <a:blip r:embed="rId4" cstate="print"/>
          <a:srcRect/>
          <a:stretch>
            <a:fillRect/>
          </a:stretch>
        </p:blipFill>
        <p:spPr bwMode="auto">
          <a:xfrm>
            <a:off x="0" y="2515538"/>
            <a:ext cx="3532695" cy="2813539"/>
          </a:xfrm>
          <a:prstGeom prst="rect">
            <a:avLst/>
          </a:prstGeom>
          <a:noFill/>
        </p:spPr>
      </p:pic>
      <p:cxnSp>
        <p:nvCxnSpPr>
          <p:cNvPr id="9" name="Straight Arrow Connector 8"/>
          <p:cNvCxnSpPr/>
          <p:nvPr/>
        </p:nvCxnSpPr>
        <p:spPr bwMode="auto">
          <a:xfrm rot="5400000" flipH="1" flipV="1">
            <a:off x="2371346" y="2907792"/>
            <a:ext cx="2718817" cy="1804418"/>
          </a:xfrm>
          <a:prstGeom prst="straightConnector1">
            <a:avLst/>
          </a:prstGeom>
          <a:solidFill>
            <a:schemeClr val="accent1"/>
          </a:solidFill>
          <a:ln w="22225" cap="flat" cmpd="sng" algn="ctr">
            <a:solidFill>
              <a:srgbClr val="005BAE"/>
            </a:solidFill>
            <a:prstDash val="solid"/>
            <a:round/>
            <a:headEnd type="none" w="med" len="med"/>
            <a:tailEnd type="arrow"/>
          </a:ln>
          <a:effectLst/>
        </p:spPr>
      </p:cxn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6"/>
          <p:cNvSpPr>
            <a:spLocks noGrp="1" noChangeArrowheads="1"/>
          </p:cNvSpPr>
          <p:nvPr>
            <p:ph type="title"/>
          </p:nvPr>
        </p:nvSpPr>
        <p:spPr/>
        <p:txBody>
          <a:bodyPr/>
          <a:lstStyle/>
          <a:p>
            <a:pPr eaLnBrk="1" hangingPunct="1"/>
            <a:r>
              <a:rPr lang="en-US" dirty="0" smtClean="0"/>
              <a:t>Flexible Volumes</a:t>
            </a:r>
          </a:p>
        </p:txBody>
      </p:sp>
      <p:sp>
        <p:nvSpPr>
          <p:cNvPr id="11268" name="Rectangle 7"/>
          <p:cNvSpPr>
            <a:spLocks noGrp="1" noChangeArrowheads="1"/>
          </p:cNvSpPr>
          <p:nvPr>
            <p:ph type="body" idx="1"/>
          </p:nvPr>
        </p:nvSpPr>
        <p:spPr/>
        <p:txBody>
          <a:bodyPr/>
          <a:lstStyle/>
          <a:p>
            <a:pPr eaLnBrk="1" hangingPunct="1"/>
            <a:r>
              <a:rPr lang="en-US" dirty="0" smtClean="0"/>
              <a:t>Flexible volumes manage the logical layer independent of the physical layer</a:t>
            </a:r>
          </a:p>
          <a:p>
            <a:pPr eaLnBrk="1" hangingPunct="1"/>
            <a:r>
              <a:rPr lang="en-US" dirty="0" smtClean="0"/>
              <a:t>Multiple flexible volumes can exist within a single aggregate</a:t>
            </a:r>
          </a:p>
          <a:p>
            <a:pPr eaLnBrk="1" hangingPunct="1"/>
            <a:endParaRPr lang="en-US" dirty="0" smtClean="0"/>
          </a:p>
        </p:txBody>
      </p:sp>
      <p:sp>
        <p:nvSpPr>
          <p:cNvPr id="11269" name="AutoShape 33"/>
          <p:cNvSpPr>
            <a:spLocks noChangeArrowheads="1"/>
          </p:cNvSpPr>
          <p:nvPr/>
        </p:nvSpPr>
        <p:spPr bwMode="auto">
          <a:xfrm>
            <a:off x="5156200" y="3049588"/>
            <a:ext cx="2684463" cy="2568575"/>
          </a:xfrm>
          <a:prstGeom prst="can">
            <a:avLst>
              <a:gd name="adj" fmla="val 27884"/>
            </a:avLst>
          </a:prstGeom>
          <a:solidFill>
            <a:srgbClr val="005BC0"/>
          </a:solidFill>
          <a:ln w="19050">
            <a:solidFill>
              <a:schemeClr val="bg1"/>
            </a:solidFill>
            <a:round/>
            <a:headEnd/>
            <a:tailEnd/>
          </a:ln>
        </p:spPr>
        <p:txBody>
          <a:bodyPr wrap="none" anchor="ctr"/>
          <a:lstStyle/>
          <a:p>
            <a:pPr algn="ctr">
              <a:buClr>
                <a:schemeClr val="accent2"/>
              </a:buClr>
              <a:buFont typeface="Wingdings 2" pitchFamily="18" charset="2"/>
              <a:buNone/>
            </a:pPr>
            <a:r>
              <a:rPr lang="en-US" dirty="0">
                <a:solidFill>
                  <a:schemeClr val="bg1"/>
                </a:solidFill>
              </a:rPr>
              <a:t>aggr1</a:t>
            </a:r>
          </a:p>
        </p:txBody>
      </p:sp>
      <p:sp>
        <p:nvSpPr>
          <p:cNvPr id="7" name="Oval 426"/>
          <p:cNvSpPr>
            <a:spLocks noChangeArrowheads="1"/>
          </p:cNvSpPr>
          <p:nvPr/>
        </p:nvSpPr>
        <p:spPr bwMode="gray">
          <a:xfrm>
            <a:off x="5572125" y="4664075"/>
            <a:ext cx="779463" cy="777875"/>
          </a:xfrm>
          <a:prstGeom prst="ellipse">
            <a:avLst/>
          </a:prstGeom>
          <a:solidFill>
            <a:schemeClr val="tx2"/>
          </a:solidFill>
          <a:ln w="12700">
            <a:noFill/>
            <a:round/>
            <a:headEnd/>
            <a:tailEnd/>
          </a:ln>
        </p:spPr>
        <p:txBody>
          <a:bodyPr wrap="none" anchor="ctr"/>
          <a:lstStyle/>
          <a:p>
            <a:pPr algn="ctr">
              <a:buClr>
                <a:schemeClr val="accent2"/>
              </a:buClr>
              <a:buFont typeface="Wingdings 2" pitchFamily="18" charset="2"/>
              <a:buNone/>
            </a:pPr>
            <a:endParaRPr lang="en-US" dirty="0"/>
          </a:p>
        </p:txBody>
      </p:sp>
      <p:sp>
        <p:nvSpPr>
          <p:cNvPr id="8" name="Text Box 427"/>
          <p:cNvSpPr txBox="1">
            <a:spLocks noChangeArrowheads="1"/>
          </p:cNvSpPr>
          <p:nvPr/>
        </p:nvSpPr>
        <p:spPr bwMode="gray">
          <a:xfrm>
            <a:off x="5549900" y="4916488"/>
            <a:ext cx="817563" cy="274637"/>
          </a:xfrm>
          <a:prstGeom prst="rect">
            <a:avLst/>
          </a:prstGeom>
          <a:noFill/>
          <a:ln w="12700">
            <a:noFill/>
            <a:miter lim="800000"/>
            <a:headEnd/>
            <a:tailEnd/>
          </a:ln>
        </p:spPr>
        <p:txBody>
          <a:bodyPr wrap="none">
            <a:spAutoFit/>
          </a:bodyPr>
          <a:lstStyle/>
          <a:p>
            <a:pPr algn="ctr"/>
            <a:r>
              <a:rPr lang="en-US" sz="1200" dirty="0">
                <a:solidFill>
                  <a:schemeClr val="bg1"/>
                </a:solidFill>
              </a:rPr>
              <a:t>FlexVol 1</a:t>
            </a:r>
          </a:p>
        </p:txBody>
      </p:sp>
      <p:sp>
        <p:nvSpPr>
          <p:cNvPr id="9" name="Oval 429"/>
          <p:cNvSpPr>
            <a:spLocks noChangeArrowheads="1"/>
          </p:cNvSpPr>
          <p:nvPr/>
        </p:nvSpPr>
        <p:spPr bwMode="gray">
          <a:xfrm>
            <a:off x="6699250" y="4664075"/>
            <a:ext cx="779463" cy="777875"/>
          </a:xfrm>
          <a:prstGeom prst="ellipse">
            <a:avLst/>
          </a:prstGeom>
          <a:solidFill>
            <a:schemeClr val="accent2"/>
          </a:solidFill>
          <a:ln w="12700">
            <a:noFill/>
            <a:round/>
            <a:headEnd/>
            <a:tailEnd/>
          </a:ln>
        </p:spPr>
        <p:txBody>
          <a:bodyPr wrap="none" anchor="ctr"/>
          <a:lstStyle/>
          <a:p>
            <a:pPr algn="ctr">
              <a:buClr>
                <a:schemeClr val="accent2"/>
              </a:buClr>
              <a:buFont typeface="Wingdings 2" pitchFamily="18" charset="2"/>
              <a:buNone/>
            </a:pPr>
            <a:endParaRPr lang="en-US" dirty="0"/>
          </a:p>
        </p:txBody>
      </p:sp>
      <p:sp>
        <p:nvSpPr>
          <p:cNvPr id="10" name="Text Box 430"/>
          <p:cNvSpPr txBox="1">
            <a:spLocks noChangeArrowheads="1"/>
          </p:cNvSpPr>
          <p:nvPr/>
        </p:nvSpPr>
        <p:spPr bwMode="gray">
          <a:xfrm>
            <a:off x="6691313" y="4916488"/>
            <a:ext cx="817562" cy="274637"/>
          </a:xfrm>
          <a:prstGeom prst="rect">
            <a:avLst/>
          </a:prstGeom>
          <a:noFill/>
          <a:ln w="12700">
            <a:noFill/>
            <a:miter lim="800000"/>
            <a:headEnd/>
            <a:tailEnd/>
          </a:ln>
        </p:spPr>
        <p:txBody>
          <a:bodyPr wrap="none">
            <a:spAutoFit/>
          </a:bodyPr>
          <a:lstStyle/>
          <a:p>
            <a:pPr algn="ctr"/>
            <a:r>
              <a:rPr lang="en-US" sz="1200" dirty="0">
                <a:solidFill>
                  <a:schemeClr val="bg1"/>
                </a:solidFill>
              </a:rPr>
              <a:t>FlexVol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AutoShape 33"/>
          <p:cNvSpPr>
            <a:spLocks noChangeArrowheads="1"/>
          </p:cNvSpPr>
          <p:nvPr/>
        </p:nvSpPr>
        <p:spPr bwMode="auto">
          <a:xfrm>
            <a:off x="1355725" y="5314950"/>
            <a:ext cx="3149600" cy="1036638"/>
          </a:xfrm>
          <a:prstGeom prst="can">
            <a:avLst>
              <a:gd name="adj" fmla="val 44903"/>
            </a:avLst>
          </a:prstGeom>
          <a:solidFill>
            <a:srgbClr val="005BC0"/>
          </a:solidFill>
          <a:ln w="19050">
            <a:solidFill>
              <a:schemeClr val="bg1"/>
            </a:solidFill>
            <a:round/>
            <a:headEnd/>
            <a:tailEnd/>
          </a:ln>
        </p:spPr>
        <p:txBody>
          <a:bodyPr wrap="none" anchor="ctr"/>
          <a:lstStyle/>
          <a:p>
            <a:pPr algn="ctr">
              <a:buClr>
                <a:schemeClr val="accent2"/>
              </a:buClr>
              <a:buFont typeface="Wingdings 2" pitchFamily="18" charset="2"/>
              <a:buNone/>
            </a:pPr>
            <a:r>
              <a:rPr lang="en-US" dirty="0">
                <a:solidFill>
                  <a:schemeClr val="bg1"/>
                </a:solidFill>
              </a:rPr>
              <a:t>aggr1</a:t>
            </a:r>
          </a:p>
        </p:txBody>
      </p:sp>
      <p:sp>
        <p:nvSpPr>
          <p:cNvPr id="501000" name="Freeform 264"/>
          <p:cNvSpPr>
            <a:spLocks/>
          </p:cNvSpPr>
          <p:nvPr/>
        </p:nvSpPr>
        <p:spPr bwMode="gray">
          <a:xfrm>
            <a:off x="1030288" y="4335463"/>
            <a:ext cx="3830637" cy="1119187"/>
          </a:xfrm>
          <a:custGeom>
            <a:avLst/>
            <a:gdLst/>
            <a:ahLst/>
            <a:cxnLst>
              <a:cxn ang="0">
                <a:pos x="0" y="0"/>
              </a:cxn>
              <a:cxn ang="0">
                <a:pos x="2880" y="0"/>
              </a:cxn>
              <a:cxn ang="0">
                <a:pos x="2626" y="392"/>
              </a:cxn>
              <a:cxn ang="0">
                <a:pos x="213" y="392"/>
              </a:cxn>
              <a:cxn ang="0">
                <a:pos x="0" y="0"/>
              </a:cxn>
            </a:cxnLst>
            <a:rect l="0" t="0" r="r" b="b"/>
            <a:pathLst>
              <a:path w="2880" h="392">
                <a:moveTo>
                  <a:pt x="0" y="0"/>
                </a:moveTo>
                <a:lnTo>
                  <a:pt x="2880" y="0"/>
                </a:lnTo>
                <a:lnTo>
                  <a:pt x="2626" y="392"/>
                </a:lnTo>
                <a:lnTo>
                  <a:pt x="213" y="392"/>
                </a:lnTo>
                <a:lnTo>
                  <a:pt x="0" y="0"/>
                </a:lnTo>
                <a:close/>
              </a:path>
            </a:pathLst>
          </a:custGeom>
          <a:gradFill rotWithShape="0">
            <a:gsLst>
              <a:gs pos="0">
                <a:schemeClr val="bg2">
                  <a:gamma/>
                  <a:tint val="0"/>
                  <a:invGamma/>
                </a:schemeClr>
              </a:gs>
              <a:gs pos="100000">
                <a:schemeClr val="bg2">
                  <a:alpha val="50000"/>
                </a:schemeClr>
              </a:gs>
            </a:gsLst>
            <a:lin ang="5400000" scaled="1"/>
          </a:gradFill>
          <a:ln w="12700" cap="flat" cmpd="sng">
            <a:noFill/>
            <a:prstDash val="solid"/>
            <a:round/>
            <a:headEnd type="none" w="med" len="med"/>
            <a:tailEnd type="none" w="med" len="med"/>
          </a:ln>
          <a:effectLst/>
        </p:spPr>
        <p:txBody>
          <a:bodyPr wrap="none" anchor="ctr"/>
          <a:lstStyle/>
          <a:p>
            <a:pPr algn="ctr">
              <a:buClr>
                <a:schemeClr val="accent2"/>
              </a:buClr>
              <a:buFont typeface="Wingdings 2" pitchFamily="18" charset="2"/>
              <a:buNone/>
              <a:defRPr/>
            </a:pPr>
            <a:endParaRPr lang="en-US" dirty="0"/>
          </a:p>
        </p:txBody>
      </p:sp>
      <p:sp>
        <p:nvSpPr>
          <p:cNvPr id="12293" name="Rectangle 234"/>
          <p:cNvSpPr>
            <a:spLocks noGrp="1" noChangeArrowheads="1"/>
          </p:cNvSpPr>
          <p:nvPr>
            <p:ph type="title"/>
          </p:nvPr>
        </p:nvSpPr>
        <p:spPr/>
        <p:txBody>
          <a:bodyPr/>
          <a:lstStyle/>
          <a:p>
            <a:pPr eaLnBrk="1" hangingPunct="1"/>
            <a:r>
              <a:rPr lang="en-US" dirty="0" smtClean="0"/>
              <a:t>Aggregates and FlexVol Volumes</a:t>
            </a:r>
          </a:p>
        </p:txBody>
      </p:sp>
      <p:sp>
        <p:nvSpPr>
          <p:cNvPr id="500972" name="Rectangle 236"/>
          <p:cNvSpPr>
            <a:spLocks noGrp="1" noChangeArrowheads="1"/>
          </p:cNvSpPr>
          <p:nvPr>
            <p:ph type="body" sz="half" idx="2"/>
          </p:nvPr>
        </p:nvSpPr>
        <p:spPr>
          <a:xfrm>
            <a:off x="5029200" y="1123950"/>
            <a:ext cx="4114800" cy="5353050"/>
          </a:xfrm>
        </p:spPr>
        <p:txBody>
          <a:bodyPr/>
          <a:lstStyle/>
          <a:p>
            <a:pPr eaLnBrk="1" hangingPunct="1">
              <a:lnSpc>
                <a:spcPct val="90000"/>
              </a:lnSpc>
            </a:pPr>
            <a:r>
              <a:rPr lang="en-US" sz="2400" dirty="0" smtClean="0"/>
              <a:t>Create an aggregate</a:t>
            </a:r>
          </a:p>
          <a:p>
            <a:pPr lvl="1" eaLnBrk="1" hangingPunct="1">
              <a:lnSpc>
                <a:spcPct val="90000"/>
              </a:lnSpc>
            </a:pPr>
            <a:r>
              <a:rPr lang="en-US" sz="2200" dirty="0" smtClean="0"/>
              <a:t>RAID groups are created as result</a:t>
            </a:r>
          </a:p>
          <a:p>
            <a:pPr eaLnBrk="1" hangingPunct="1">
              <a:lnSpc>
                <a:spcPct val="90000"/>
              </a:lnSpc>
            </a:pPr>
            <a:r>
              <a:rPr lang="en-US" sz="2400" dirty="0" smtClean="0"/>
              <a:t>Create FlexVol 1</a:t>
            </a:r>
          </a:p>
          <a:p>
            <a:pPr lvl="1" eaLnBrk="1" hangingPunct="1">
              <a:lnSpc>
                <a:spcPct val="90000"/>
              </a:lnSpc>
            </a:pPr>
            <a:r>
              <a:rPr lang="en-US" sz="2200" dirty="0" smtClean="0"/>
              <a:t>Only metadata space is used</a:t>
            </a:r>
          </a:p>
          <a:p>
            <a:pPr lvl="1" eaLnBrk="1" hangingPunct="1">
              <a:lnSpc>
                <a:spcPct val="90000"/>
              </a:lnSpc>
            </a:pPr>
            <a:r>
              <a:rPr lang="en-US" sz="2200" dirty="0" smtClean="0"/>
              <a:t>There is no pre-allocation of disk blocks to a </a:t>
            </a:r>
            <a:br>
              <a:rPr lang="en-US" sz="2200" dirty="0" smtClean="0"/>
            </a:br>
            <a:r>
              <a:rPr lang="en-US" sz="2200" dirty="0" smtClean="0"/>
              <a:t>specific volume</a:t>
            </a:r>
          </a:p>
          <a:p>
            <a:pPr eaLnBrk="1" hangingPunct="1">
              <a:lnSpc>
                <a:spcPct val="90000"/>
              </a:lnSpc>
            </a:pPr>
            <a:r>
              <a:rPr lang="en-US" sz="2400" dirty="0" smtClean="0"/>
              <a:t>Create FlexVol 2</a:t>
            </a:r>
          </a:p>
          <a:p>
            <a:pPr lvl="1" eaLnBrk="1" hangingPunct="1">
              <a:lnSpc>
                <a:spcPct val="90000"/>
              </a:lnSpc>
            </a:pPr>
            <a:r>
              <a:rPr lang="en-US" sz="2200" dirty="0" smtClean="0"/>
              <a:t>WAFL® allocates aggregate space as data is written</a:t>
            </a:r>
          </a:p>
          <a:p>
            <a:pPr eaLnBrk="1" hangingPunct="1">
              <a:lnSpc>
                <a:spcPct val="90000"/>
              </a:lnSpc>
            </a:pPr>
            <a:r>
              <a:rPr lang="en-US" sz="2400" dirty="0" smtClean="0"/>
              <a:t>Populate volumes</a:t>
            </a:r>
          </a:p>
        </p:txBody>
      </p:sp>
      <p:sp>
        <p:nvSpPr>
          <p:cNvPr id="500974" name="Rectangle 238"/>
          <p:cNvSpPr>
            <a:spLocks noChangeArrowheads="1"/>
          </p:cNvSpPr>
          <p:nvPr/>
        </p:nvSpPr>
        <p:spPr bwMode="auto">
          <a:xfrm>
            <a:off x="4484688" y="2192338"/>
            <a:ext cx="382587" cy="317500"/>
          </a:xfrm>
          <a:prstGeom prst="rect">
            <a:avLst/>
          </a:prstGeom>
          <a:solidFill>
            <a:schemeClr val="accent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0975" name="Rectangle 239"/>
          <p:cNvSpPr>
            <a:spLocks noChangeArrowheads="1"/>
          </p:cNvSpPr>
          <p:nvPr/>
        </p:nvSpPr>
        <p:spPr bwMode="auto">
          <a:xfrm>
            <a:off x="4484688" y="2509838"/>
            <a:ext cx="382587" cy="317500"/>
          </a:xfrm>
          <a:prstGeom prst="rect">
            <a:avLst/>
          </a:prstGeom>
          <a:solidFill>
            <a:schemeClr val="folHlink"/>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049" name="Text Box 313"/>
          <p:cNvSpPr txBox="1">
            <a:spLocks noChangeArrowheads="1"/>
          </p:cNvSpPr>
          <p:nvPr/>
        </p:nvSpPr>
        <p:spPr bwMode="gray">
          <a:xfrm>
            <a:off x="2513013" y="4344988"/>
            <a:ext cx="884237" cy="274637"/>
          </a:xfrm>
          <a:prstGeom prst="rect">
            <a:avLst/>
          </a:prstGeom>
          <a:noFill/>
          <a:ln w="19050">
            <a:noFill/>
            <a:miter lim="800000"/>
            <a:headEnd/>
            <a:tailEnd/>
          </a:ln>
        </p:spPr>
        <p:txBody>
          <a:bodyPr wrap="none">
            <a:spAutoFit/>
          </a:bodyPr>
          <a:lstStyle/>
          <a:p>
            <a:pPr algn="ctr" eaLnBrk="0" hangingPunct="0"/>
            <a:r>
              <a:rPr lang="en-US" sz="1200" dirty="0"/>
              <a:t>Aggregate</a:t>
            </a:r>
          </a:p>
        </p:txBody>
      </p:sp>
      <p:grpSp>
        <p:nvGrpSpPr>
          <p:cNvPr id="2" name="Group 402"/>
          <p:cNvGrpSpPr>
            <a:grpSpLocks/>
          </p:cNvGrpSpPr>
          <p:nvPr/>
        </p:nvGrpSpPr>
        <p:grpSpPr bwMode="auto">
          <a:xfrm>
            <a:off x="2559050" y="5068888"/>
            <a:ext cx="690563" cy="698500"/>
            <a:chOff x="724" y="2651"/>
            <a:chExt cx="634" cy="643"/>
          </a:xfrm>
        </p:grpSpPr>
        <p:sp>
          <p:nvSpPr>
            <p:cNvPr id="12506" name="AutoShape 403"/>
            <p:cNvSpPr>
              <a:spLocks noChangeArrowheads="1"/>
            </p:cNvSpPr>
            <p:nvPr/>
          </p:nvSpPr>
          <p:spPr bwMode="gray">
            <a:xfrm>
              <a:off x="1038" y="2651"/>
              <a:ext cx="217" cy="483"/>
            </a:xfrm>
            <a:prstGeom prst="can">
              <a:avLst>
                <a:gd name="adj" fmla="val 28946"/>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12507" name="AutoShape 404"/>
            <p:cNvSpPr>
              <a:spLocks noChangeArrowheads="1"/>
            </p:cNvSpPr>
            <p:nvPr/>
          </p:nvSpPr>
          <p:spPr bwMode="gray">
            <a:xfrm>
              <a:off x="815" y="2657"/>
              <a:ext cx="217" cy="483"/>
            </a:xfrm>
            <a:prstGeom prst="can">
              <a:avLst>
                <a:gd name="adj" fmla="val 28946"/>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12508" name="AutoShape 405"/>
            <p:cNvSpPr>
              <a:spLocks noChangeArrowheads="1"/>
            </p:cNvSpPr>
            <p:nvPr/>
          </p:nvSpPr>
          <p:spPr bwMode="gray">
            <a:xfrm>
              <a:off x="1141" y="2735"/>
              <a:ext cx="217" cy="483"/>
            </a:xfrm>
            <a:prstGeom prst="can">
              <a:avLst>
                <a:gd name="adj" fmla="val 28946"/>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12509" name="AutoShape 406"/>
            <p:cNvSpPr>
              <a:spLocks noChangeArrowheads="1"/>
            </p:cNvSpPr>
            <p:nvPr/>
          </p:nvSpPr>
          <p:spPr bwMode="gray">
            <a:xfrm>
              <a:off x="724" y="2749"/>
              <a:ext cx="217" cy="483"/>
            </a:xfrm>
            <a:prstGeom prst="can">
              <a:avLst>
                <a:gd name="adj" fmla="val 28946"/>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12510" name="AutoShape 407"/>
            <p:cNvSpPr>
              <a:spLocks noChangeArrowheads="1"/>
            </p:cNvSpPr>
            <p:nvPr/>
          </p:nvSpPr>
          <p:spPr bwMode="gray">
            <a:xfrm>
              <a:off x="936" y="2811"/>
              <a:ext cx="217" cy="483"/>
            </a:xfrm>
            <a:prstGeom prst="can">
              <a:avLst>
                <a:gd name="adj" fmla="val 28946"/>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grpSp>
      <p:sp>
        <p:nvSpPr>
          <p:cNvPr id="501144" name="AutoShape 408"/>
          <p:cNvSpPr>
            <a:spLocks noChangeArrowheads="1"/>
          </p:cNvSpPr>
          <p:nvPr/>
        </p:nvSpPr>
        <p:spPr bwMode="gray">
          <a:xfrm>
            <a:off x="3757613" y="5083175"/>
            <a:ext cx="236537" cy="525463"/>
          </a:xfrm>
          <a:prstGeom prst="can">
            <a:avLst>
              <a:gd name="adj" fmla="val 28890"/>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501145" name="AutoShape 409"/>
          <p:cNvSpPr>
            <a:spLocks noChangeArrowheads="1"/>
          </p:cNvSpPr>
          <p:nvPr/>
        </p:nvSpPr>
        <p:spPr bwMode="gray">
          <a:xfrm>
            <a:off x="3514725" y="5091113"/>
            <a:ext cx="236538" cy="523875"/>
          </a:xfrm>
          <a:prstGeom prst="can">
            <a:avLst>
              <a:gd name="adj" fmla="val 28802"/>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501146" name="AutoShape 410"/>
          <p:cNvSpPr>
            <a:spLocks noChangeArrowheads="1"/>
          </p:cNvSpPr>
          <p:nvPr/>
        </p:nvSpPr>
        <p:spPr bwMode="gray">
          <a:xfrm>
            <a:off x="3870325" y="5153025"/>
            <a:ext cx="236538" cy="500063"/>
          </a:xfrm>
          <a:prstGeom prst="can">
            <a:avLst>
              <a:gd name="adj" fmla="val 27493"/>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501147" name="AutoShape 411"/>
          <p:cNvSpPr>
            <a:spLocks noChangeArrowheads="1"/>
          </p:cNvSpPr>
          <p:nvPr/>
        </p:nvSpPr>
        <p:spPr bwMode="gray">
          <a:xfrm>
            <a:off x="3416300" y="5146675"/>
            <a:ext cx="236538" cy="568325"/>
          </a:xfrm>
          <a:prstGeom prst="can">
            <a:avLst>
              <a:gd name="adj" fmla="val 31246"/>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501148" name="AutoShape 412"/>
          <p:cNvSpPr>
            <a:spLocks noChangeArrowheads="1"/>
          </p:cNvSpPr>
          <p:nvPr/>
        </p:nvSpPr>
        <p:spPr bwMode="gray">
          <a:xfrm>
            <a:off x="3646488" y="5235575"/>
            <a:ext cx="236537" cy="444500"/>
          </a:xfrm>
          <a:prstGeom prst="can">
            <a:avLst>
              <a:gd name="adj" fmla="val 29867"/>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grpSp>
        <p:nvGrpSpPr>
          <p:cNvPr id="3" name="Group 413"/>
          <p:cNvGrpSpPr>
            <a:grpSpLocks/>
          </p:cNvGrpSpPr>
          <p:nvPr/>
        </p:nvGrpSpPr>
        <p:grpSpPr bwMode="auto">
          <a:xfrm>
            <a:off x="1635125" y="5083175"/>
            <a:ext cx="744538" cy="669925"/>
            <a:chOff x="662" y="2470"/>
            <a:chExt cx="684" cy="616"/>
          </a:xfrm>
        </p:grpSpPr>
        <p:sp>
          <p:nvSpPr>
            <p:cNvPr id="12501" name="AutoShape 414"/>
            <p:cNvSpPr>
              <a:spLocks noChangeArrowheads="1"/>
            </p:cNvSpPr>
            <p:nvPr/>
          </p:nvSpPr>
          <p:spPr bwMode="gray">
            <a:xfrm>
              <a:off x="998" y="2470"/>
              <a:ext cx="217" cy="483"/>
            </a:xfrm>
            <a:prstGeom prst="can">
              <a:avLst>
                <a:gd name="adj" fmla="val 28946"/>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12502" name="AutoShape 415"/>
            <p:cNvSpPr>
              <a:spLocks noChangeArrowheads="1"/>
            </p:cNvSpPr>
            <p:nvPr/>
          </p:nvSpPr>
          <p:spPr bwMode="gray">
            <a:xfrm>
              <a:off x="775" y="2476"/>
              <a:ext cx="217" cy="483"/>
            </a:xfrm>
            <a:prstGeom prst="can">
              <a:avLst>
                <a:gd name="adj" fmla="val 28946"/>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12503" name="AutoShape 416"/>
            <p:cNvSpPr>
              <a:spLocks noChangeArrowheads="1"/>
            </p:cNvSpPr>
            <p:nvPr/>
          </p:nvSpPr>
          <p:spPr bwMode="gray">
            <a:xfrm>
              <a:off x="662" y="2565"/>
              <a:ext cx="217" cy="460"/>
            </a:xfrm>
            <a:prstGeom prst="can">
              <a:avLst>
                <a:gd name="adj" fmla="val 27567"/>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12504" name="AutoShape 417"/>
            <p:cNvSpPr>
              <a:spLocks noChangeArrowheads="1"/>
            </p:cNvSpPr>
            <p:nvPr/>
          </p:nvSpPr>
          <p:spPr bwMode="gray">
            <a:xfrm>
              <a:off x="1129" y="2563"/>
              <a:ext cx="217" cy="523"/>
            </a:xfrm>
            <a:prstGeom prst="can">
              <a:avLst>
                <a:gd name="adj" fmla="val 31343"/>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sp>
          <p:nvSpPr>
            <p:cNvPr id="12505" name="AutoShape 418"/>
            <p:cNvSpPr>
              <a:spLocks noChangeArrowheads="1"/>
            </p:cNvSpPr>
            <p:nvPr/>
          </p:nvSpPr>
          <p:spPr bwMode="gray">
            <a:xfrm>
              <a:off x="896" y="2630"/>
              <a:ext cx="217" cy="409"/>
            </a:xfrm>
            <a:prstGeom prst="can">
              <a:avLst>
                <a:gd name="adj" fmla="val 29956"/>
              </a:avLst>
            </a:prstGeom>
            <a:solidFill>
              <a:schemeClr val="hlink"/>
            </a:solidFill>
            <a:ln w="12700">
              <a:solidFill>
                <a:schemeClr val="bg1"/>
              </a:solidFill>
              <a:round/>
              <a:headEnd/>
              <a:tailEnd/>
            </a:ln>
          </p:spPr>
          <p:txBody>
            <a:bodyPr wrap="none" anchor="ctr"/>
            <a:lstStyle/>
            <a:p>
              <a:pPr algn="ctr">
                <a:buClr>
                  <a:schemeClr val="accent2"/>
                </a:buClr>
                <a:buFont typeface="Wingdings 2" pitchFamily="18" charset="2"/>
                <a:buNone/>
              </a:pPr>
              <a:endParaRPr lang="en-US" dirty="0"/>
            </a:p>
          </p:txBody>
        </p:sp>
      </p:grpSp>
      <p:sp>
        <p:nvSpPr>
          <p:cNvPr id="501155" name="Freeform 419"/>
          <p:cNvSpPr>
            <a:spLocks/>
          </p:cNvSpPr>
          <p:nvPr/>
        </p:nvSpPr>
        <p:spPr bwMode="gray">
          <a:xfrm>
            <a:off x="1338263" y="5437188"/>
            <a:ext cx="3167062" cy="357187"/>
          </a:xfrm>
          <a:custGeom>
            <a:avLst/>
            <a:gdLst>
              <a:gd name="T0" fmla="*/ 2147483647 w 2950"/>
              <a:gd name="T1" fmla="*/ 18572613 h 321"/>
              <a:gd name="T2" fmla="*/ 2147483647 w 2950"/>
              <a:gd name="T3" fmla="*/ 0 h 321"/>
              <a:gd name="T4" fmla="*/ 2147483647 w 2950"/>
              <a:gd name="T5" fmla="*/ 0 h 321"/>
              <a:gd name="T6" fmla="*/ 2147483647 w 2950"/>
              <a:gd name="T7" fmla="*/ 37145226 h 321"/>
              <a:gd name="T8" fmla="*/ 2147483647 w 2950"/>
              <a:gd name="T9" fmla="*/ 84195989 h 321"/>
              <a:gd name="T10" fmla="*/ 2147483647 w 2950"/>
              <a:gd name="T11" fmla="*/ 139913801 h 321"/>
              <a:gd name="T12" fmla="*/ 2147483647 w 2950"/>
              <a:gd name="T13" fmla="*/ 205537186 h 321"/>
              <a:gd name="T14" fmla="*/ 2147483647 w 2950"/>
              <a:gd name="T15" fmla="*/ 264969297 h 321"/>
              <a:gd name="T16" fmla="*/ 1955919407 w 2950"/>
              <a:gd name="T17" fmla="*/ 283541901 h 321"/>
              <a:gd name="T18" fmla="*/ 1489126830 w 2950"/>
              <a:gd name="T19" fmla="*/ 293446395 h 321"/>
              <a:gd name="T20" fmla="*/ 1063826778 w 2950"/>
              <a:gd name="T21" fmla="*/ 267445125 h 321"/>
              <a:gd name="T22" fmla="*/ 708833600 w 2950"/>
              <a:gd name="T23" fmla="*/ 215441611 h 321"/>
              <a:gd name="T24" fmla="*/ 537099317 w 2950"/>
              <a:gd name="T25" fmla="*/ 173344746 h 321"/>
              <a:gd name="T26" fmla="*/ 471402664 w 2950"/>
              <a:gd name="T27" fmla="*/ 158486440 h 321"/>
              <a:gd name="T28" fmla="*/ 402249082 w 2950"/>
              <a:gd name="T29" fmla="*/ 132484092 h 321"/>
              <a:gd name="T30" fmla="*/ 357298289 w 2950"/>
              <a:gd name="T31" fmla="*/ 94101526 h 321"/>
              <a:gd name="T32" fmla="*/ 329636427 w 2950"/>
              <a:gd name="T33" fmla="*/ 54479360 h 321"/>
              <a:gd name="T34" fmla="*/ 319263497 w 2950"/>
              <a:gd name="T35" fmla="*/ 1238471 h 321"/>
              <a:gd name="T36" fmla="*/ 3458002 w 2950"/>
              <a:gd name="T37" fmla="*/ 0 h 321"/>
              <a:gd name="T38" fmla="*/ 2304977 w 2950"/>
              <a:gd name="T39" fmla="*/ 2475829 h 321"/>
              <a:gd name="T40" fmla="*/ 0 w 2950"/>
              <a:gd name="T41" fmla="*/ 23525382 h 321"/>
              <a:gd name="T42" fmla="*/ 2304977 w 2950"/>
              <a:gd name="T43" fmla="*/ 44573822 h 321"/>
              <a:gd name="T44" fmla="*/ 9220983 w 2950"/>
              <a:gd name="T45" fmla="*/ 65623367 h 321"/>
              <a:gd name="T46" fmla="*/ 20745868 w 2950"/>
              <a:gd name="T47" fmla="*/ 86671817 h 321"/>
              <a:gd name="T48" fmla="*/ 36882857 w 2950"/>
              <a:gd name="T49" fmla="*/ 106482891 h 321"/>
              <a:gd name="T50" fmla="*/ 82985619 w 2950"/>
              <a:gd name="T51" fmla="*/ 147342433 h 321"/>
              <a:gd name="T52" fmla="*/ 146377330 w 2950"/>
              <a:gd name="T53" fmla="*/ 185726112 h 321"/>
              <a:gd name="T54" fmla="*/ 228209891 w 2950"/>
              <a:gd name="T55" fmla="*/ 221632850 h 321"/>
              <a:gd name="T56" fmla="*/ 381502149 w 2950"/>
              <a:gd name="T57" fmla="*/ 272397894 h 321"/>
              <a:gd name="T58" fmla="*/ 505980528 w 2950"/>
              <a:gd name="T59" fmla="*/ 303351933 h 321"/>
              <a:gd name="T60" fmla="*/ 796429138 w 2950"/>
              <a:gd name="T61" fmla="*/ 352879619 h 321"/>
              <a:gd name="T62" fmla="*/ 1138743605 w 2950"/>
              <a:gd name="T63" fmla="*/ 385072059 h 321"/>
              <a:gd name="T64" fmla="*/ 1422277152 w 2950"/>
              <a:gd name="T65" fmla="*/ 397453424 h 321"/>
              <a:gd name="T66" fmla="*/ 1922494568 w 2950"/>
              <a:gd name="T67" fmla="*/ 390024827 h 321"/>
              <a:gd name="T68" fmla="*/ 2147483647 w 2950"/>
              <a:gd name="T69" fmla="*/ 359069745 h 321"/>
              <a:gd name="T70" fmla="*/ 2147483647 w 2950"/>
              <a:gd name="T71" fmla="*/ 312019000 h 321"/>
              <a:gd name="T72" fmla="*/ 2147483647 w 2950"/>
              <a:gd name="T73" fmla="*/ 282303431 h 321"/>
              <a:gd name="T74" fmla="*/ 2147483647 w 2950"/>
              <a:gd name="T75" fmla="*/ 248872521 h 321"/>
              <a:gd name="T76" fmla="*/ 2147483647 w 2950"/>
              <a:gd name="T77" fmla="*/ 177059045 h 321"/>
              <a:gd name="T78" fmla="*/ 2147483647 w 2950"/>
              <a:gd name="T79" fmla="*/ 118864257 h 321"/>
              <a:gd name="T80" fmla="*/ 2147483647 w 2950"/>
              <a:gd name="T81" fmla="*/ 79243220 h 321"/>
              <a:gd name="T82" fmla="*/ 2147483647 w 2950"/>
              <a:gd name="T83" fmla="*/ 38383696 h 321"/>
              <a:gd name="T84" fmla="*/ 2147483647 w 2950"/>
              <a:gd name="T85" fmla="*/ 18572613 h 3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50"/>
              <a:gd name="T130" fmla="*/ 0 h 321"/>
              <a:gd name="T131" fmla="*/ 2950 w 2950"/>
              <a:gd name="T132" fmla="*/ 321 h 3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50" h="321">
                <a:moveTo>
                  <a:pt x="2942" y="15"/>
                </a:moveTo>
                <a:lnTo>
                  <a:pt x="2950" y="0"/>
                </a:lnTo>
                <a:lnTo>
                  <a:pt x="2653" y="0"/>
                </a:lnTo>
                <a:lnTo>
                  <a:pt x="2633" y="30"/>
                </a:lnTo>
                <a:lnTo>
                  <a:pt x="2571" y="68"/>
                </a:lnTo>
                <a:lnTo>
                  <a:pt x="2438" y="113"/>
                </a:lnTo>
                <a:lnTo>
                  <a:pt x="2224" y="166"/>
                </a:lnTo>
                <a:lnTo>
                  <a:pt x="1890" y="214"/>
                </a:lnTo>
                <a:lnTo>
                  <a:pt x="1697" y="229"/>
                </a:lnTo>
                <a:lnTo>
                  <a:pt x="1292" y="237"/>
                </a:lnTo>
                <a:lnTo>
                  <a:pt x="923" y="216"/>
                </a:lnTo>
                <a:lnTo>
                  <a:pt x="615" y="174"/>
                </a:lnTo>
                <a:lnTo>
                  <a:pt x="466" y="140"/>
                </a:lnTo>
                <a:lnTo>
                  <a:pt x="409" y="128"/>
                </a:lnTo>
                <a:lnTo>
                  <a:pt x="349" y="107"/>
                </a:lnTo>
                <a:lnTo>
                  <a:pt x="310" y="76"/>
                </a:lnTo>
                <a:lnTo>
                  <a:pt x="286" y="44"/>
                </a:lnTo>
                <a:lnTo>
                  <a:pt x="277" y="1"/>
                </a:lnTo>
                <a:lnTo>
                  <a:pt x="3" y="0"/>
                </a:lnTo>
                <a:lnTo>
                  <a:pt x="2" y="2"/>
                </a:lnTo>
                <a:lnTo>
                  <a:pt x="0" y="19"/>
                </a:lnTo>
                <a:lnTo>
                  <a:pt x="2" y="36"/>
                </a:lnTo>
                <a:lnTo>
                  <a:pt x="8" y="53"/>
                </a:lnTo>
                <a:lnTo>
                  <a:pt x="18" y="70"/>
                </a:lnTo>
                <a:lnTo>
                  <a:pt x="32" y="86"/>
                </a:lnTo>
                <a:lnTo>
                  <a:pt x="72" y="119"/>
                </a:lnTo>
                <a:lnTo>
                  <a:pt x="127" y="150"/>
                </a:lnTo>
                <a:lnTo>
                  <a:pt x="198" y="179"/>
                </a:lnTo>
                <a:lnTo>
                  <a:pt x="331" y="220"/>
                </a:lnTo>
                <a:lnTo>
                  <a:pt x="439" y="245"/>
                </a:lnTo>
                <a:lnTo>
                  <a:pt x="691" y="285"/>
                </a:lnTo>
                <a:lnTo>
                  <a:pt x="988" y="311"/>
                </a:lnTo>
                <a:lnTo>
                  <a:pt x="1234" y="321"/>
                </a:lnTo>
                <a:lnTo>
                  <a:pt x="1668" y="315"/>
                </a:lnTo>
                <a:lnTo>
                  <a:pt x="2000" y="290"/>
                </a:lnTo>
                <a:lnTo>
                  <a:pt x="2294" y="252"/>
                </a:lnTo>
                <a:lnTo>
                  <a:pt x="2423" y="228"/>
                </a:lnTo>
                <a:lnTo>
                  <a:pt x="2539" y="201"/>
                </a:lnTo>
                <a:lnTo>
                  <a:pt x="2731" y="143"/>
                </a:lnTo>
                <a:lnTo>
                  <a:pt x="2838" y="96"/>
                </a:lnTo>
                <a:lnTo>
                  <a:pt x="2891" y="64"/>
                </a:lnTo>
                <a:lnTo>
                  <a:pt x="2929" y="31"/>
                </a:lnTo>
                <a:lnTo>
                  <a:pt x="2942" y="15"/>
                </a:lnTo>
                <a:close/>
              </a:path>
            </a:pathLst>
          </a:custGeom>
          <a:solidFill>
            <a:srgbClr val="C0C0C0"/>
          </a:solidFill>
          <a:ln w="9525">
            <a:noFill/>
            <a:round/>
            <a:headEnd/>
            <a:tailEnd/>
          </a:ln>
        </p:spPr>
        <p:txBody>
          <a:bodyPr/>
          <a:lstStyle/>
          <a:p>
            <a:pPr algn="ctr">
              <a:buClr>
                <a:schemeClr val="accent2"/>
              </a:buClr>
              <a:buFont typeface="Wingdings 2" pitchFamily="18" charset="2"/>
              <a:buNone/>
            </a:pPr>
            <a:endParaRPr lang="en-US" dirty="0"/>
          </a:p>
        </p:txBody>
      </p:sp>
      <p:sp>
        <p:nvSpPr>
          <p:cNvPr id="501158" name="Text Box 422"/>
          <p:cNvSpPr txBox="1">
            <a:spLocks noChangeArrowheads="1"/>
          </p:cNvSpPr>
          <p:nvPr/>
        </p:nvSpPr>
        <p:spPr bwMode="gray">
          <a:xfrm>
            <a:off x="1774825" y="4795838"/>
            <a:ext cx="496888" cy="274637"/>
          </a:xfrm>
          <a:prstGeom prst="rect">
            <a:avLst/>
          </a:prstGeom>
          <a:noFill/>
          <a:ln w="12700">
            <a:noFill/>
            <a:miter lim="800000"/>
            <a:headEnd/>
            <a:tailEnd/>
          </a:ln>
        </p:spPr>
        <p:txBody>
          <a:bodyPr wrap="none">
            <a:spAutoFit/>
          </a:bodyPr>
          <a:lstStyle/>
          <a:p>
            <a:pPr algn="ctr"/>
            <a:r>
              <a:rPr lang="en-US" sz="1200" dirty="0"/>
              <a:t>RG1</a:t>
            </a:r>
          </a:p>
        </p:txBody>
      </p:sp>
      <p:sp>
        <p:nvSpPr>
          <p:cNvPr id="501159" name="Text Box 423"/>
          <p:cNvSpPr txBox="1">
            <a:spLocks noChangeArrowheads="1"/>
          </p:cNvSpPr>
          <p:nvPr/>
        </p:nvSpPr>
        <p:spPr bwMode="gray">
          <a:xfrm>
            <a:off x="2660650" y="4795838"/>
            <a:ext cx="496888" cy="274637"/>
          </a:xfrm>
          <a:prstGeom prst="rect">
            <a:avLst/>
          </a:prstGeom>
          <a:noFill/>
          <a:ln w="12700">
            <a:noFill/>
            <a:miter lim="800000"/>
            <a:headEnd/>
            <a:tailEnd/>
          </a:ln>
        </p:spPr>
        <p:txBody>
          <a:bodyPr wrap="none">
            <a:spAutoFit/>
          </a:bodyPr>
          <a:lstStyle/>
          <a:p>
            <a:pPr algn="ctr"/>
            <a:r>
              <a:rPr lang="en-US" sz="1200" dirty="0"/>
              <a:t>RG2</a:t>
            </a:r>
          </a:p>
        </p:txBody>
      </p:sp>
      <p:sp>
        <p:nvSpPr>
          <p:cNvPr id="501160" name="Text Box 424"/>
          <p:cNvSpPr txBox="1">
            <a:spLocks noChangeArrowheads="1"/>
          </p:cNvSpPr>
          <p:nvPr/>
        </p:nvSpPr>
        <p:spPr bwMode="gray">
          <a:xfrm>
            <a:off x="3524250" y="4795838"/>
            <a:ext cx="496888" cy="274637"/>
          </a:xfrm>
          <a:prstGeom prst="rect">
            <a:avLst/>
          </a:prstGeom>
          <a:noFill/>
          <a:ln w="12700">
            <a:noFill/>
            <a:miter lim="800000"/>
            <a:headEnd/>
            <a:tailEnd/>
          </a:ln>
        </p:spPr>
        <p:txBody>
          <a:bodyPr wrap="none">
            <a:spAutoFit/>
          </a:bodyPr>
          <a:lstStyle/>
          <a:p>
            <a:pPr algn="ctr"/>
            <a:r>
              <a:rPr lang="en-US" sz="1200" dirty="0"/>
              <a:t>RG3</a:t>
            </a:r>
          </a:p>
        </p:txBody>
      </p:sp>
      <p:sp>
        <p:nvSpPr>
          <p:cNvPr id="501162" name="Oval 426"/>
          <p:cNvSpPr>
            <a:spLocks noChangeArrowheads="1"/>
          </p:cNvSpPr>
          <p:nvPr/>
        </p:nvSpPr>
        <p:spPr bwMode="gray">
          <a:xfrm>
            <a:off x="1473200" y="1249363"/>
            <a:ext cx="779463" cy="777875"/>
          </a:xfrm>
          <a:prstGeom prst="ellipse">
            <a:avLst/>
          </a:prstGeom>
          <a:solidFill>
            <a:schemeClr val="tx2"/>
          </a:solidFill>
          <a:ln w="12700">
            <a:noFill/>
            <a:round/>
            <a:headEnd/>
            <a:tailEnd/>
          </a:ln>
        </p:spPr>
        <p:txBody>
          <a:bodyPr wrap="none" anchor="ctr"/>
          <a:lstStyle/>
          <a:p>
            <a:pPr algn="ctr">
              <a:buClr>
                <a:schemeClr val="accent2"/>
              </a:buClr>
              <a:buFont typeface="Wingdings 2" pitchFamily="18" charset="2"/>
              <a:buNone/>
            </a:pPr>
            <a:endParaRPr lang="en-US" dirty="0"/>
          </a:p>
        </p:txBody>
      </p:sp>
      <p:sp>
        <p:nvSpPr>
          <p:cNvPr id="501163" name="Text Box 427"/>
          <p:cNvSpPr txBox="1">
            <a:spLocks noChangeArrowheads="1"/>
          </p:cNvSpPr>
          <p:nvPr/>
        </p:nvSpPr>
        <p:spPr bwMode="gray">
          <a:xfrm>
            <a:off x="1450975" y="1501775"/>
            <a:ext cx="817563" cy="274638"/>
          </a:xfrm>
          <a:prstGeom prst="rect">
            <a:avLst/>
          </a:prstGeom>
          <a:noFill/>
          <a:ln w="12700">
            <a:noFill/>
            <a:miter lim="800000"/>
            <a:headEnd/>
            <a:tailEnd/>
          </a:ln>
        </p:spPr>
        <p:txBody>
          <a:bodyPr wrap="none">
            <a:spAutoFit/>
          </a:bodyPr>
          <a:lstStyle/>
          <a:p>
            <a:pPr algn="ctr"/>
            <a:r>
              <a:rPr lang="en-US" sz="1200" dirty="0">
                <a:solidFill>
                  <a:schemeClr val="bg1"/>
                </a:solidFill>
              </a:rPr>
              <a:t>FlexVol 1</a:t>
            </a:r>
          </a:p>
        </p:txBody>
      </p:sp>
      <p:sp>
        <p:nvSpPr>
          <p:cNvPr id="501165" name="Oval 429"/>
          <p:cNvSpPr>
            <a:spLocks noChangeArrowheads="1"/>
          </p:cNvSpPr>
          <p:nvPr/>
        </p:nvSpPr>
        <p:spPr bwMode="gray">
          <a:xfrm>
            <a:off x="2600325" y="1249363"/>
            <a:ext cx="779463" cy="777875"/>
          </a:xfrm>
          <a:prstGeom prst="ellipse">
            <a:avLst/>
          </a:prstGeom>
          <a:solidFill>
            <a:schemeClr val="accent2"/>
          </a:solidFill>
          <a:ln w="12700">
            <a:noFill/>
            <a:round/>
            <a:headEnd/>
            <a:tailEnd/>
          </a:ln>
        </p:spPr>
        <p:txBody>
          <a:bodyPr wrap="none" anchor="ctr"/>
          <a:lstStyle/>
          <a:p>
            <a:pPr algn="ctr">
              <a:buClr>
                <a:schemeClr val="accent2"/>
              </a:buClr>
              <a:buFont typeface="Wingdings 2" pitchFamily="18" charset="2"/>
              <a:buNone/>
            </a:pPr>
            <a:endParaRPr lang="en-US" dirty="0"/>
          </a:p>
        </p:txBody>
      </p:sp>
      <p:sp>
        <p:nvSpPr>
          <p:cNvPr id="501166" name="Text Box 430"/>
          <p:cNvSpPr txBox="1">
            <a:spLocks noChangeArrowheads="1"/>
          </p:cNvSpPr>
          <p:nvPr/>
        </p:nvSpPr>
        <p:spPr bwMode="gray">
          <a:xfrm>
            <a:off x="2592388" y="1501775"/>
            <a:ext cx="817562" cy="274638"/>
          </a:xfrm>
          <a:prstGeom prst="rect">
            <a:avLst/>
          </a:prstGeom>
          <a:noFill/>
          <a:ln w="12700">
            <a:noFill/>
            <a:miter lim="800000"/>
            <a:headEnd/>
            <a:tailEnd/>
          </a:ln>
        </p:spPr>
        <p:txBody>
          <a:bodyPr wrap="none">
            <a:spAutoFit/>
          </a:bodyPr>
          <a:lstStyle/>
          <a:p>
            <a:pPr algn="ctr"/>
            <a:r>
              <a:rPr lang="en-US" sz="1200" dirty="0">
                <a:solidFill>
                  <a:schemeClr val="bg1"/>
                </a:solidFill>
              </a:rPr>
              <a:t>FlexVol 2</a:t>
            </a:r>
          </a:p>
        </p:txBody>
      </p:sp>
      <p:sp>
        <p:nvSpPr>
          <p:cNvPr id="501168" name="Oval 432"/>
          <p:cNvSpPr>
            <a:spLocks noChangeArrowheads="1"/>
          </p:cNvSpPr>
          <p:nvPr/>
        </p:nvSpPr>
        <p:spPr bwMode="gray">
          <a:xfrm>
            <a:off x="3730625" y="1249363"/>
            <a:ext cx="781050" cy="777875"/>
          </a:xfrm>
          <a:prstGeom prst="ellipse">
            <a:avLst/>
          </a:prstGeom>
          <a:solidFill>
            <a:schemeClr val="folHlink"/>
          </a:solidFill>
          <a:ln w="12700">
            <a:noFill/>
            <a:round/>
            <a:headEnd/>
            <a:tailEnd/>
          </a:ln>
        </p:spPr>
        <p:txBody>
          <a:bodyPr wrap="none" anchor="ctr"/>
          <a:lstStyle/>
          <a:p>
            <a:pPr algn="ctr">
              <a:buClr>
                <a:schemeClr val="accent2"/>
              </a:buClr>
              <a:buFont typeface="Wingdings 2" pitchFamily="18" charset="2"/>
              <a:buNone/>
            </a:pPr>
            <a:endParaRPr lang="en-US" dirty="0"/>
          </a:p>
        </p:txBody>
      </p:sp>
      <p:sp>
        <p:nvSpPr>
          <p:cNvPr id="501169" name="Text Box 433"/>
          <p:cNvSpPr txBox="1">
            <a:spLocks noChangeArrowheads="1"/>
          </p:cNvSpPr>
          <p:nvPr/>
        </p:nvSpPr>
        <p:spPr bwMode="gray">
          <a:xfrm>
            <a:off x="3714750" y="1501775"/>
            <a:ext cx="817563" cy="274638"/>
          </a:xfrm>
          <a:prstGeom prst="rect">
            <a:avLst/>
          </a:prstGeom>
          <a:noFill/>
          <a:ln w="12700">
            <a:noFill/>
            <a:miter lim="800000"/>
            <a:headEnd/>
            <a:tailEnd/>
          </a:ln>
        </p:spPr>
        <p:txBody>
          <a:bodyPr wrap="none">
            <a:spAutoFit/>
          </a:bodyPr>
          <a:lstStyle/>
          <a:p>
            <a:pPr algn="ctr"/>
            <a:r>
              <a:rPr lang="en-US" sz="1200" dirty="0"/>
              <a:t>FlexVol 3</a:t>
            </a:r>
          </a:p>
        </p:txBody>
      </p:sp>
      <p:grpSp>
        <p:nvGrpSpPr>
          <p:cNvPr id="4" name="Group 434"/>
          <p:cNvGrpSpPr>
            <a:grpSpLocks/>
          </p:cNvGrpSpPr>
          <p:nvPr/>
        </p:nvGrpSpPr>
        <p:grpSpPr bwMode="auto">
          <a:xfrm>
            <a:off x="1054100" y="2192338"/>
            <a:ext cx="382588" cy="317500"/>
            <a:chOff x="1968" y="1200"/>
            <a:chExt cx="289" cy="240"/>
          </a:xfrm>
        </p:grpSpPr>
        <p:sp>
          <p:nvSpPr>
            <p:cNvPr id="12499" name="Rectangle 435"/>
            <p:cNvSpPr>
              <a:spLocks noChangeArrowheads="1"/>
            </p:cNvSpPr>
            <p:nvPr/>
          </p:nvSpPr>
          <p:spPr bwMode="gray">
            <a:xfrm>
              <a:off x="1968" y="1200"/>
              <a:ext cx="289" cy="240"/>
            </a:xfrm>
            <a:prstGeom prst="rect">
              <a:avLst/>
            </a:prstGeom>
            <a:solidFill>
              <a:schemeClr val="tx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500" name="Rectangle 436"/>
            <p:cNvSpPr>
              <a:spLocks noChangeArrowheads="1"/>
            </p:cNvSpPr>
            <p:nvPr/>
          </p:nvSpPr>
          <p:spPr bwMode="gray">
            <a:xfrm>
              <a:off x="1968" y="1200"/>
              <a:ext cx="289" cy="240"/>
            </a:xfrm>
            <a:prstGeom prst="rect">
              <a:avLst/>
            </a:prstGeom>
            <a:solidFill>
              <a:schemeClr val="tx2"/>
            </a:solidFill>
            <a:ln w="19050">
              <a:solidFill>
                <a:schemeClr val="bg2"/>
              </a:solidFill>
              <a:miter lim="800000"/>
              <a:headEnd/>
              <a:tailEnd/>
            </a:ln>
          </p:spPr>
          <p:txBody>
            <a:bodyPr wrap="none" anchor="ctr"/>
            <a:lstStyle/>
            <a:p>
              <a:pPr algn="ctr" eaLnBrk="0" hangingPunct="0"/>
              <a:r>
                <a:rPr lang="en-US" sz="1200" dirty="0">
                  <a:solidFill>
                    <a:schemeClr val="bg1"/>
                  </a:solidFill>
                </a:rPr>
                <a:t>vol1</a:t>
              </a:r>
            </a:p>
          </p:txBody>
        </p:sp>
      </p:grpSp>
      <p:grpSp>
        <p:nvGrpSpPr>
          <p:cNvPr id="5" name="Group 437"/>
          <p:cNvGrpSpPr>
            <a:grpSpLocks/>
          </p:cNvGrpSpPr>
          <p:nvPr/>
        </p:nvGrpSpPr>
        <p:grpSpPr bwMode="auto">
          <a:xfrm>
            <a:off x="1435100" y="2192338"/>
            <a:ext cx="384175" cy="317500"/>
            <a:chOff x="2255" y="1200"/>
            <a:chExt cx="290" cy="240"/>
          </a:xfrm>
        </p:grpSpPr>
        <p:sp>
          <p:nvSpPr>
            <p:cNvPr id="12497" name="Rectangle 438"/>
            <p:cNvSpPr>
              <a:spLocks noChangeArrowheads="1"/>
            </p:cNvSpPr>
            <p:nvPr/>
          </p:nvSpPr>
          <p:spPr bwMode="auto">
            <a:xfrm>
              <a:off x="2256" y="1200"/>
              <a:ext cx="289" cy="240"/>
            </a:xfrm>
            <a:prstGeom prst="rect">
              <a:avLst/>
            </a:prstGeom>
            <a:solidFill>
              <a:schemeClr val="tx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98" name="Rectangle 439"/>
            <p:cNvSpPr>
              <a:spLocks noChangeArrowheads="1"/>
            </p:cNvSpPr>
            <p:nvPr/>
          </p:nvSpPr>
          <p:spPr bwMode="auto">
            <a:xfrm>
              <a:off x="2255" y="1200"/>
              <a:ext cx="289" cy="240"/>
            </a:xfrm>
            <a:prstGeom prst="rect">
              <a:avLst/>
            </a:prstGeom>
            <a:solidFill>
              <a:schemeClr val="tx2"/>
            </a:solidFill>
            <a:ln w="19050">
              <a:solidFill>
                <a:schemeClr val="bg2"/>
              </a:solidFill>
              <a:miter lim="800000"/>
              <a:headEnd/>
              <a:tailEnd/>
            </a:ln>
          </p:spPr>
          <p:txBody>
            <a:bodyPr wrap="none" anchor="ctr"/>
            <a:lstStyle/>
            <a:p>
              <a:pPr algn="ctr" eaLnBrk="0" hangingPunct="0"/>
              <a:endParaRPr lang="en-US" sz="1200" dirty="0">
                <a:solidFill>
                  <a:schemeClr val="bg1"/>
                </a:solidFill>
              </a:endParaRPr>
            </a:p>
          </p:txBody>
        </p:sp>
      </p:grpSp>
      <p:sp>
        <p:nvSpPr>
          <p:cNvPr id="501176" name="Rectangle 440"/>
          <p:cNvSpPr>
            <a:spLocks noChangeArrowheads="1"/>
          </p:cNvSpPr>
          <p:nvPr/>
        </p:nvSpPr>
        <p:spPr bwMode="auto">
          <a:xfrm>
            <a:off x="1816100" y="2192338"/>
            <a:ext cx="382588" cy="317500"/>
          </a:xfrm>
          <a:prstGeom prst="rect">
            <a:avLst/>
          </a:prstGeom>
          <a:solidFill>
            <a:schemeClr val="tx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77" name="Rectangle 441"/>
          <p:cNvSpPr>
            <a:spLocks noChangeArrowheads="1"/>
          </p:cNvSpPr>
          <p:nvPr/>
        </p:nvSpPr>
        <p:spPr bwMode="gray">
          <a:xfrm>
            <a:off x="2197100" y="2192338"/>
            <a:ext cx="382588" cy="317500"/>
          </a:xfrm>
          <a:prstGeom prst="rect">
            <a:avLst/>
          </a:prstGeom>
          <a:solidFill>
            <a:schemeClr val="accent2"/>
          </a:solidFill>
          <a:ln w="19050">
            <a:solidFill>
              <a:schemeClr val="bg2"/>
            </a:solidFill>
            <a:miter lim="800000"/>
            <a:headEnd/>
            <a:tailEnd/>
          </a:ln>
        </p:spPr>
        <p:txBody>
          <a:bodyPr wrap="none" anchor="ctr"/>
          <a:lstStyle/>
          <a:p>
            <a:pPr algn="ctr"/>
            <a:r>
              <a:rPr lang="en-US" sz="1200" dirty="0">
                <a:solidFill>
                  <a:schemeClr val="bg1"/>
                </a:solidFill>
              </a:rPr>
              <a:t>vol2</a:t>
            </a:r>
          </a:p>
        </p:txBody>
      </p:sp>
      <p:sp>
        <p:nvSpPr>
          <p:cNvPr id="501178" name="Rectangle 442"/>
          <p:cNvSpPr>
            <a:spLocks noChangeArrowheads="1"/>
          </p:cNvSpPr>
          <p:nvPr/>
        </p:nvSpPr>
        <p:spPr bwMode="auto">
          <a:xfrm>
            <a:off x="2579688" y="2192338"/>
            <a:ext cx="382587" cy="317500"/>
          </a:xfrm>
          <a:prstGeom prst="rect">
            <a:avLst/>
          </a:prstGeom>
          <a:solidFill>
            <a:schemeClr val="tx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79" name="Rectangle 443"/>
          <p:cNvSpPr>
            <a:spLocks noChangeArrowheads="1"/>
          </p:cNvSpPr>
          <p:nvPr/>
        </p:nvSpPr>
        <p:spPr bwMode="auto">
          <a:xfrm>
            <a:off x="2960688" y="2192338"/>
            <a:ext cx="382587" cy="317500"/>
          </a:xfrm>
          <a:prstGeom prst="rect">
            <a:avLst/>
          </a:prstGeom>
          <a:solidFill>
            <a:schemeClr val="accent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80" name="Rectangle 444"/>
          <p:cNvSpPr>
            <a:spLocks noChangeArrowheads="1"/>
          </p:cNvSpPr>
          <p:nvPr/>
        </p:nvSpPr>
        <p:spPr bwMode="auto">
          <a:xfrm>
            <a:off x="3341688" y="2192338"/>
            <a:ext cx="382587" cy="317500"/>
          </a:xfrm>
          <a:prstGeom prst="rect">
            <a:avLst/>
          </a:prstGeom>
          <a:solidFill>
            <a:schemeClr val="accent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81" name="Rectangle 445"/>
          <p:cNvSpPr>
            <a:spLocks noChangeArrowheads="1"/>
          </p:cNvSpPr>
          <p:nvPr/>
        </p:nvSpPr>
        <p:spPr bwMode="auto">
          <a:xfrm>
            <a:off x="3722688" y="2192338"/>
            <a:ext cx="382587" cy="317500"/>
          </a:xfrm>
          <a:prstGeom prst="rect">
            <a:avLst/>
          </a:prstGeom>
          <a:solidFill>
            <a:schemeClr val="tx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82" name="Rectangle 446"/>
          <p:cNvSpPr>
            <a:spLocks noChangeArrowheads="1"/>
          </p:cNvSpPr>
          <p:nvPr/>
        </p:nvSpPr>
        <p:spPr bwMode="auto">
          <a:xfrm>
            <a:off x="4103688" y="2192338"/>
            <a:ext cx="382587" cy="317500"/>
          </a:xfrm>
          <a:prstGeom prst="rect">
            <a:avLst/>
          </a:prstGeom>
          <a:solidFill>
            <a:schemeClr val="tx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84" name="Rectangle 448"/>
          <p:cNvSpPr>
            <a:spLocks noChangeArrowheads="1"/>
          </p:cNvSpPr>
          <p:nvPr/>
        </p:nvSpPr>
        <p:spPr bwMode="auto">
          <a:xfrm>
            <a:off x="1054100" y="2509838"/>
            <a:ext cx="382588" cy="317500"/>
          </a:xfrm>
          <a:prstGeom prst="rect">
            <a:avLst/>
          </a:prstGeom>
          <a:solidFill>
            <a:schemeClr val="accent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85" name="Rectangle 449"/>
          <p:cNvSpPr>
            <a:spLocks noChangeArrowheads="1"/>
          </p:cNvSpPr>
          <p:nvPr/>
        </p:nvSpPr>
        <p:spPr bwMode="auto">
          <a:xfrm>
            <a:off x="1435100" y="2509838"/>
            <a:ext cx="382588" cy="317500"/>
          </a:xfrm>
          <a:prstGeom prst="rect">
            <a:avLst/>
          </a:prstGeom>
          <a:solidFill>
            <a:schemeClr val="accent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86" name="Rectangle 450"/>
          <p:cNvSpPr>
            <a:spLocks noChangeArrowheads="1"/>
          </p:cNvSpPr>
          <p:nvPr/>
        </p:nvSpPr>
        <p:spPr bwMode="auto">
          <a:xfrm>
            <a:off x="1816100" y="2509838"/>
            <a:ext cx="384175" cy="317500"/>
          </a:xfrm>
          <a:prstGeom prst="rect">
            <a:avLst/>
          </a:prstGeom>
          <a:solidFill>
            <a:schemeClr val="tx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87" name="Rectangle 451"/>
          <p:cNvSpPr>
            <a:spLocks noChangeArrowheads="1"/>
          </p:cNvSpPr>
          <p:nvPr/>
        </p:nvSpPr>
        <p:spPr bwMode="auto">
          <a:xfrm>
            <a:off x="2198688" y="2509838"/>
            <a:ext cx="382587" cy="317500"/>
          </a:xfrm>
          <a:prstGeom prst="rect">
            <a:avLst/>
          </a:prstGeom>
          <a:solidFill>
            <a:schemeClr val="tx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88" name="Rectangle 452"/>
          <p:cNvSpPr>
            <a:spLocks noChangeArrowheads="1"/>
          </p:cNvSpPr>
          <p:nvPr/>
        </p:nvSpPr>
        <p:spPr bwMode="auto">
          <a:xfrm>
            <a:off x="2579688" y="2509838"/>
            <a:ext cx="382587" cy="317500"/>
          </a:xfrm>
          <a:prstGeom prst="rect">
            <a:avLst/>
          </a:prstGeom>
          <a:solidFill>
            <a:schemeClr val="accent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89" name="Rectangle 453"/>
          <p:cNvSpPr>
            <a:spLocks noChangeArrowheads="1"/>
          </p:cNvSpPr>
          <p:nvPr/>
        </p:nvSpPr>
        <p:spPr bwMode="gray">
          <a:xfrm>
            <a:off x="2960688" y="2509838"/>
            <a:ext cx="382587" cy="317500"/>
          </a:xfrm>
          <a:prstGeom prst="rect">
            <a:avLst/>
          </a:prstGeom>
          <a:solidFill>
            <a:schemeClr val="folHlink"/>
          </a:solidFill>
          <a:ln w="19050">
            <a:solidFill>
              <a:schemeClr val="bg2"/>
            </a:solidFill>
            <a:miter lim="800000"/>
            <a:headEnd/>
            <a:tailEnd/>
          </a:ln>
        </p:spPr>
        <p:txBody>
          <a:bodyPr wrap="none" anchor="ctr"/>
          <a:lstStyle/>
          <a:p>
            <a:pPr algn="ctr"/>
            <a:r>
              <a:rPr lang="en-US" sz="1200" dirty="0"/>
              <a:t>vol3</a:t>
            </a:r>
          </a:p>
        </p:txBody>
      </p:sp>
      <p:sp>
        <p:nvSpPr>
          <p:cNvPr id="501190" name="Rectangle 454"/>
          <p:cNvSpPr>
            <a:spLocks noChangeArrowheads="1"/>
          </p:cNvSpPr>
          <p:nvPr/>
        </p:nvSpPr>
        <p:spPr bwMode="auto">
          <a:xfrm>
            <a:off x="3341688" y="2509838"/>
            <a:ext cx="382587" cy="317500"/>
          </a:xfrm>
          <a:prstGeom prst="rect">
            <a:avLst/>
          </a:prstGeom>
          <a:solidFill>
            <a:schemeClr val="folHlink"/>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91" name="Rectangle 455"/>
          <p:cNvSpPr>
            <a:spLocks noChangeArrowheads="1"/>
          </p:cNvSpPr>
          <p:nvPr/>
        </p:nvSpPr>
        <p:spPr bwMode="auto">
          <a:xfrm>
            <a:off x="3722688" y="2509838"/>
            <a:ext cx="382587" cy="317500"/>
          </a:xfrm>
          <a:prstGeom prst="rect">
            <a:avLst/>
          </a:prstGeom>
          <a:solidFill>
            <a:schemeClr val="tx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92" name="Rectangle 456"/>
          <p:cNvSpPr>
            <a:spLocks noChangeArrowheads="1"/>
          </p:cNvSpPr>
          <p:nvPr/>
        </p:nvSpPr>
        <p:spPr bwMode="auto">
          <a:xfrm>
            <a:off x="4103688" y="2509838"/>
            <a:ext cx="382587" cy="317500"/>
          </a:xfrm>
          <a:prstGeom prst="rect">
            <a:avLst/>
          </a:prstGeom>
          <a:solidFill>
            <a:schemeClr val="accent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94" name="Rectangle 458"/>
          <p:cNvSpPr>
            <a:spLocks noChangeArrowheads="1"/>
          </p:cNvSpPr>
          <p:nvPr/>
        </p:nvSpPr>
        <p:spPr bwMode="auto">
          <a:xfrm>
            <a:off x="2579688" y="2824163"/>
            <a:ext cx="382587" cy="317500"/>
          </a:xfrm>
          <a:prstGeom prst="rect">
            <a:avLst/>
          </a:prstGeom>
          <a:solidFill>
            <a:schemeClr val="folHlink"/>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95" name="Rectangle 459"/>
          <p:cNvSpPr>
            <a:spLocks noChangeArrowheads="1"/>
          </p:cNvSpPr>
          <p:nvPr/>
        </p:nvSpPr>
        <p:spPr bwMode="auto">
          <a:xfrm>
            <a:off x="2198688" y="2824163"/>
            <a:ext cx="382587" cy="317500"/>
          </a:xfrm>
          <a:prstGeom prst="rect">
            <a:avLst/>
          </a:prstGeom>
          <a:solidFill>
            <a:schemeClr val="accent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96" name="Rectangle 460"/>
          <p:cNvSpPr>
            <a:spLocks noChangeArrowheads="1"/>
          </p:cNvSpPr>
          <p:nvPr/>
        </p:nvSpPr>
        <p:spPr bwMode="auto">
          <a:xfrm>
            <a:off x="1816100" y="2824163"/>
            <a:ext cx="384175" cy="317500"/>
          </a:xfrm>
          <a:prstGeom prst="rect">
            <a:avLst/>
          </a:prstGeom>
          <a:solidFill>
            <a:schemeClr val="accent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97" name="Rectangle 461"/>
          <p:cNvSpPr>
            <a:spLocks noChangeArrowheads="1"/>
          </p:cNvSpPr>
          <p:nvPr/>
        </p:nvSpPr>
        <p:spPr bwMode="auto">
          <a:xfrm>
            <a:off x="1054100" y="2827338"/>
            <a:ext cx="382588" cy="317500"/>
          </a:xfrm>
          <a:prstGeom prst="rect">
            <a:avLst/>
          </a:prstGeom>
          <a:solidFill>
            <a:schemeClr val="folHlink"/>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198" name="Rectangle 462"/>
          <p:cNvSpPr>
            <a:spLocks noChangeArrowheads="1"/>
          </p:cNvSpPr>
          <p:nvPr/>
        </p:nvSpPr>
        <p:spPr bwMode="auto">
          <a:xfrm>
            <a:off x="1435100" y="2827338"/>
            <a:ext cx="382588" cy="317500"/>
          </a:xfrm>
          <a:prstGeom prst="rect">
            <a:avLst/>
          </a:prstGeom>
          <a:solidFill>
            <a:schemeClr val="tx2"/>
          </a:solid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grpSp>
        <p:nvGrpSpPr>
          <p:cNvPr id="6" name="Group 626"/>
          <p:cNvGrpSpPr>
            <a:grpSpLocks/>
          </p:cNvGrpSpPr>
          <p:nvPr/>
        </p:nvGrpSpPr>
        <p:grpSpPr bwMode="auto">
          <a:xfrm>
            <a:off x="1052513" y="2182813"/>
            <a:ext cx="3813175" cy="2224087"/>
            <a:chOff x="663" y="1340"/>
            <a:chExt cx="2402" cy="1401"/>
          </a:xfrm>
        </p:grpSpPr>
        <p:sp>
          <p:nvSpPr>
            <p:cNvPr id="12339" name="Rectangle 266"/>
            <p:cNvSpPr>
              <a:spLocks noChangeArrowheads="1"/>
            </p:cNvSpPr>
            <p:nvPr/>
          </p:nvSpPr>
          <p:spPr bwMode="gray">
            <a:xfrm>
              <a:off x="664" y="1340"/>
              <a:ext cx="2401" cy="14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grpSp>
          <p:nvGrpSpPr>
            <p:cNvPr id="7" name="Group 625"/>
            <p:cNvGrpSpPr>
              <a:grpSpLocks/>
            </p:cNvGrpSpPr>
            <p:nvPr/>
          </p:nvGrpSpPr>
          <p:grpSpPr bwMode="auto">
            <a:xfrm>
              <a:off x="663" y="1340"/>
              <a:ext cx="2402" cy="1401"/>
              <a:chOff x="-2161" y="1847"/>
              <a:chExt cx="2402" cy="1401"/>
            </a:xfrm>
          </p:grpSpPr>
          <p:sp>
            <p:nvSpPr>
              <p:cNvPr id="12341" name="Rectangle 464"/>
              <p:cNvSpPr>
                <a:spLocks noChangeArrowheads="1"/>
              </p:cNvSpPr>
              <p:nvPr/>
            </p:nvSpPr>
            <p:spPr bwMode="auto">
              <a:xfrm>
                <a:off x="0" y="18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42" name="Rectangle 465"/>
              <p:cNvSpPr>
                <a:spLocks noChangeArrowheads="1"/>
              </p:cNvSpPr>
              <p:nvPr/>
            </p:nvSpPr>
            <p:spPr bwMode="auto">
              <a:xfrm>
                <a:off x="0" y="20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43" name="Rectangle 466"/>
              <p:cNvSpPr>
                <a:spLocks noChangeArrowheads="1"/>
              </p:cNvSpPr>
              <p:nvPr/>
            </p:nvSpPr>
            <p:spPr bwMode="gray">
              <a:xfrm>
                <a:off x="-2161" y="1848"/>
                <a:ext cx="2401" cy="14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44" name="Rectangle 467"/>
              <p:cNvSpPr>
                <a:spLocks noChangeArrowheads="1"/>
              </p:cNvSpPr>
              <p:nvPr/>
            </p:nvSpPr>
            <p:spPr bwMode="gray">
              <a:xfrm>
                <a:off x="-2161" y="24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45" name="Rectangle 468"/>
              <p:cNvSpPr>
                <a:spLocks noChangeArrowheads="1"/>
              </p:cNvSpPr>
              <p:nvPr/>
            </p:nvSpPr>
            <p:spPr bwMode="gray">
              <a:xfrm>
                <a:off x="-2161" y="26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46" name="Rectangle 469"/>
              <p:cNvSpPr>
                <a:spLocks noChangeArrowheads="1"/>
              </p:cNvSpPr>
              <p:nvPr/>
            </p:nvSpPr>
            <p:spPr bwMode="gray">
              <a:xfrm>
                <a:off x="-2161" y="2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47" name="Rectangle 470"/>
              <p:cNvSpPr>
                <a:spLocks noChangeArrowheads="1"/>
              </p:cNvSpPr>
              <p:nvPr/>
            </p:nvSpPr>
            <p:spPr bwMode="gray">
              <a:xfrm>
                <a:off x="-2161" y="3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48" name="Rectangle 471"/>
              <p:cNvSpPr>
                <a:spLocks noChangeArrowheads="1"/>
              </p:cNvSpPr>
              <p:nvPr/>
            </p:nvSpPr>
            <p:spPr bwMode="gray">
              <a:xfrm>
                <a:off x="-1920" y="24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49" name="Rectangle 472"/>
              <p:cNvSpPr>
                <a:spLocks noChangeArrowheads="1"/>
              </p:cNvSpPr>
              <p:nvPr/>
            </p:nvSpPr>
            <p:spPr bwMode="gray">
              <a:xfrm>
                <a:off x="-1920" y="26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50" name="Rectangle 473"/>
              <p:cNvSpPr>
                <a:spLocks noChangeArrowheads="1"/>
              </p:cNvSpPr>
              <p:nvPr/>
            </p:nvSpPr>
            <p:spPr bwMode="gray">
              <a:xfrm>
                <a:off x="-1920" y="2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51" name="Rectangle 474"/>
              <p:cNvSpPr>
                <a:spLocks noChangeArrowheads="1"/>
              </p:cNvSpPr>
              <p:nvPr/>
            </p:nvSpPr>
            <p:spPr bwMode="gray">
              <a:xfrm>
                <a:off x="-1920" y="3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52" name="Rectangle 475"/>
              <p:cNvSpPr>
                <a:spLocks noChangeArrowheads="1"/>
              </p:cNvSpPr>
              <p:nvPr/>
            </p:nvSpPr>
            <p:spPr bwMode="gray">
              <a:xfrm>
                <a:off x="-1681" y="24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53" name="Rectangle 476"/>
              <p:cNvSpPr>
                <a:spLocks noChangeArrowheads="1"/>
              </p:cNvSpPr>
              <p:nvPr/>
            </p:nvSpPr>
            <p:spPr bwMode="gray">
              <a:xfrm>
                <a:off x="-1681" y="26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54" name="Rectangle 477"/>
              <p:cNvSpPr>
                <a:spLocks noChangeArrowheads="1"/>
              </p:cNvSpPr>
              <p:nvPr/>
            </p:nvSpPr>
            <p:spPr bwMode="gray">
              <a:xfrm>
                <a:off x="-1681" y="2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55" name="Rectangle 478"/>
              <p:cNvSpPr>
                <a:spLocks noChangeArrowheads="1"/>
              </p:cNvSpPr>
              <p:nvPr/>
            </p:nvSpPr>
            <p:spPr bwMode="gray">
              <a:xfrm>
                <a:off x="-1681" y="3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56" name="Rectangle 479"/>
              <p:cNvSpPr>
                <a:spLocks noChangeArrowheads="1"/>
              </p:cNvSpPr>
              <p:nvPr/>
            </p:nvSpPr>
            <p:spPr bwMode="gray">
              <a:xfrm>
                <a:off x="-1441" y="24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57" name="Rectangle 480"/>
              <p:cNvSpPr>
                <a:spLocks noChangeArrowheads="1"/>
              </p:cNvSpPr>
              <p:nvPr/>
            </p:nvSpPr>
            <p:spPr bwMode="gray">
              <a:xfrm>
                <a:off x="-1441" y="26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58" name="Rectangle 481"/>
              <p:cNvSpPr>
                <a:spLocks noChangeArrowheads="1"/>
              </p:cNvSpPr>
              <p:nvPr/>
            </p:nvSpPr>
            <p:spPr bwMode="gray">
              <a:xfrm>
                <a:off x="-1441" y="2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59" name="Rectangle 482"/>
              <p:cNvSpPr>
                <a:spLocks noChangeArrowheads="1"/>
              </p:cNvSpPr>
              <p:nvPr/>
            </p:nvSpPr>
            <p:spPr bwMode="gray">
              <a:xfrm>
                <a:off x="-1441" y="3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60" name="Rectangle 483"/>
              <p:cNvSpPr>
                <a:spLocks noChangeArrowheads="1"/>
              </p:cNvSpPr>
              <p:nvPr/>
            </p:nvSpPr>
            <p:spPr bwMode="gray">
              <a:xfrm>
                <a:off x="-1200" y="24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61" name="Rectangle 484"/>
              <p:cNvSpPr>
                <a:spLocks noChangeArrowheads="1"/>
              </p:cNvSpPr>
              <p:nvPr/>
            </p:nvSpPr>
            <p:spPr bwMode="gray">
              <a:xfrm>
                <a:off x="-1200" y="26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62" name="Rectangle 485"/>
              <p:cNvSpPr>
                <a:spLocks noChangeArrowheads="1"/>
              </p:cNvSpPr>
              <p:nvPr/>
            </p:nvSpPr>
            <p:spPr bwMode="gray">
              <a:xfrm>
                <a:off x="-1200" y="2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63" name="Rectangle 486"/>
              <p:cNvSpPr>
                <a:spLocks noChangeArrowheads="1"/>
              </p:cNvSpPr>
              <p:nvPr/>
            </p:nvSpPr>
            <p:spPr bwMode="gray">
              <a:xfrm>
                <a:off x="-1200" y="3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64" name="Rectangle 487"/>
              <p:cNvSpPr>
                <a:spLocks noChangeArrowheads="1"/>
              </p:cNvSpPr>
              <p:nvPr/>
            </p:nvSpPr>
            <p:spPr bwMode="gray">
              <a:xfrm>
                <a:off x="-960"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65" name="Rectangle 488"/>
              <p:cNvSpPr>
                <a:spLocks noChangeArrowheads="1"/>
              </p:cNvSpPr>
              <p:nvPr/>
            </p:nvSpPr>
            <p:spPr bwMode="gray">
              <a:xfrm>
                <a:off x="-960" y="24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66" name="Rectangle 489"/>
              <p:cNvSpPr>
                <a:spLocks noChangeArrowheads="1"/>
              </p:cNvSpPr>
              <p:nvPr/>
            </p:nvSpPr>
            <p:spPr bwMode="gray">
              <a:xfrm>
                <a:off x="-960" y="26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67" name="Rectangle 490"/>
              <p:cNvSpPr>
                <a:spLocks noChangeArrowheads="1"/>
              </p:cNvSpPr>
              <p:nvPr/>
            </p:nvSpPr>
            <p:spPr bwMode="gray">
              <a:xfrm>
                <a:off x="-960" y="2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68" name="Rectangle 491"/>
              <p:cNvSpPr>
                <a:spLocks noChangeArrowheads="1"/>
              </p:cNvSpPr>
              <p:nvPr/>
            </p:nvSpPr>
            <p:spPr bwMode="gray">
              <a:xfrm>
                <a:off x="-960" y="3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69" name="Rectangle 492"/>
              <p:cNvSpPr>
                <a:spLocks noChangeArrowheads="1"/>
              </p:cNvSpPr>
              <p:nvPr/>
            </p:nvSpPr>
            <p:spPr bwMode="gray">
              <a:xfrm>
                <a:off x="-720"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70" name="Rectangle 493"/>
              <p:cNvSpPr>
                <a:spLocks noChangeArrowheads="1"/>
              </p:cNvSpPr>
              <p:nvPr/>
            </p:nvSpPr>
            <p:spPr bwMode="gray">
              <a:xfrm>
                <a:off x="-720" y="24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71" name="Rectangle 494"/>
              <p:cNvSpPr>
                <a:spLocks noChangeArrowheads="1"/>
              </p:cNvSpPr>
              <p:nvPr/>
            </p:nvSpPr>
            <p:spPr bwMode="gray">
              <a:xfrm>
                <a:off x="-720" y="26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72" name="Rectangle 495"/>
              <p:cNvSpPr>
                <a:spLocks noChangeArrowheads="1"/>
              </p:cNvSpPr>
              <p:nvPr/>
            </p:nvSpPr>
            <p:spPr bwMode="gray">
              <a:xfrm>
                <a:off x="-720" y="2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73" name="Rectangle 496"/>
              <p:cNvSpPr>
                <a:spLocks noChangeArrowheads="1"/>
              </p:cNvSpPr>
              <p:nvPr/>
            </p:nvSpPr>
            <p:spPr bwMode="gray">
              <a:xfrm>
                <a:off x="-720" y="3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74" name="Rectangle 497"/>
              <p:cNvSpPr>
                <a:spLocks noChangeArrowheads="1"/>
              </p:cNvSpPr>
              <p:nvPr/>
            </p:nvSpPr>
            <p:spPr bwMode="gray">
              <a:xfrm>
                <a:off x="-480"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75" name="Rectangle 498"/>
              <p:cNvSpPr>
                <a:spLocks noChangeArrowheads="1"/>
              </p:cNvSpPr>
              <p:nvPr/>
            </p:nvSpPr>
            <p:spPr bwMode="gray">
              <a:xfrm>
                <a:off x="-480" y="24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76" name="Rectangle 499"/>
              <p:cNvSpPr>
                <a:spLocks noChangeArrowheads="1"/>
              </p:cNvSpPr>
              <p:nvPr/>
            </p:nvSpPr>
            <p:spPr bwMode="gray">
              <a:xfrm>
                <a:off x="-480" y="26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77" name="Rectangle 500"/>
              <p:cNvSpPr>
                <a:spLocks noChangeArrowheads="1"/>
              </p:cNvSpPr>
              <p:nvPr/>
            </p:nvSpPr>
            <p:spPr bwMode="gray">
              <a:xfrm>
                <a:off x="-480" y="2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78" name="Rectangle 501"/>
              <p:cNvSpPr>
                <a:spLocks noChangeArrowheads="1"/>
              </p:cNvSpPr>
              <p:nvPr/>
            </p:nvSpPr>
            <p:spPr bwMode="gray">
              <a:xfrm>
                <a:off x="-480" y="3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79" name="Rectangle 502"/>
              <p:cNvSpPr>
                <a:spLocks noChangeArrowheads="1"/>
              </p:cNvSpPr>
              <p:nvPr/>
            </p:nvSpPr>
            <p:spPr bwMode="gray">
              <a:xfrm>
                <a:off x="-240"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80" name="Rectangle 503"/>
              <p:cNvSpPr>
                <a:spLocks noChangeArrowheads="1"/>
              </p:cNvSpPr>
              <p:nvPr/>
            </p:nvSpPr>
            <p:spPr bwMode="gray">
              <a:xfrm>
                <a:off x="-240" y="24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81" name="Rectangle 504"/>
              <p:cNvSpPr>
                <a:spLocks noChangeArrowheads="1"/>
              </p:cNvSpPr>
              <p:nvPr/>
            </p:nvSpPr>
            <p:spPr bwMode="gray">
              <a:xfrm>
                <a:off x="-240" y="26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82" name="Rectangle 505"/>
              <p:cNvSpPr>
                <a:spLocks noChangeArrowheads="1"/>
              </p:cNvSpPr>
              <p:nvPr/>
            </p:nvSpPr>
            <p:spPr bwMode="gray">
              <a:xfrm>
                <a:off x="-240" y="2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83" name="Rectangle 506"/>
              <p:cNvSpPr>
                <a:spLocks noChangeArrowheads="1"/>
              </p:cNvSpPr>
              <p:nvPr/>
            </p:nvSpPr>
            <p:spPr bwMode="gray">
              <a:xfrm>
                <a:off x="-240" y="3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84" name="Rectangle 507"/>
              <p:cNvSpPr>
                <a:spLocks noChangeArrowheads="1"/>
              </p:cNvSpPr>
              <p:nvPr/>
            </p:nvSpPr>
            <p:spPr bwMode="gray">
              <a:xfrm>
                <a:off x="0"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85" name="Rectangle 508"/>
              <p:cNvSpPr>
                <a:spLocks noChangeArrowheads="1"/>
              </p:cNvSpPr>
              <p:nvPr/>
            </p:nvSpPr>
            <p:spPr bwMode="gray">
              <a:xfrm>
                <a:off x="0" y="24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86" name="Rectangle 509"/>
              <p:cNvSpPr>
                <a:spLocks noChangeArrowheads="1"/>
              </p:cNvSpPr>
              <p:nvPr/>
            </p:nvSpPr>
            <p:spPr bwMode="gray">
              <a:xfrm>
                <a:off x="0" y="26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87" name="Rectangle 510"/>
              <p:cNvSpPr>
                <a:spLocks noChangeArrowheads="1"/>
              </p:cNvSpPr>
              <p:nvPr/>
            </p:nvSpPr>
            <p:spPr bwMode="gray">
              <a:xfrm>
                <a:off x="0" y="2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88" name="Rectangle 511"/>
              <p:cNvSpPr>
                <a:spLocks noChangeArrowheads="1"/>
              </p:cNvSpPr>
              <p:nvPr/>
            </p:nvSpPr>
            <p:spPr bwMode="gray">
              <a:xfrm>
                <a:off x="0" y="3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grpSp>
            <p:nvGrpSpPr>
              <p:cNvPr id="8" name="Group 512"/>
              <p:cNvGrpSpPr>
                <a:grpSpLocks/>
              </p:cNvGrpSpPr>
              <p:nvPr/>
            </p:nvGrpSpPr>
            <p:grpSpPr bwMode="auto">
              <a:xfrm>
                <a:off x="-2161" y="1848"/>
                <a:ext cx="241" cy="200"/>
                <a:chOff x="1968" y="1200"/>
                <a:chExt cx="289" cy="240"/>
              </a:xfrm>
            </p:grpSpPr>
            <p:sp>
              <p:nvSpPr>
                <p:cNvPr id="12495" name="Rectangle 513"/>
                <p:cNvSpPr>
                  <a:spLocks noChangeArrowheads="1"/>
                </p:cNvSpPr>
                <p:nvPr/>
              </p:nvSpPr>
              <p:spPr bwMode="gray">
                <a:xfrm>
                  <a:off x="1968" y="1200"/>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501250" name="Rectangle 514"/>
                <p:cNvSpPr>
                  <a:spLocks noChangeArrowheads="1"/>
                </p:cNvSpPr>
                <p:nvPr/>
              </p:nvSpPr>
              <p:spPr bwMode="gray">
                <a:xfrm>
                  <a:off x="1968" y="1200"/>
                  <a:ext cx="289" cy="240"/>
                </a:xfrm>
                <a:prstGeom prst="rect">
                  <a:avLst/>
                </a:prstGeom>
                <a:noFill/>
                <a:ln w="19050">
                  <a:solidFill>
                    <a:schemeClr val="bg2"/>
                  </a:solidFill>
                  <a:miter lim="800000"/>
                  <a:headEnd/>
                  <a:tailEnd/>
                </a:ln>
                <a:effectLst/>
              </p:spPr>
              <p:txBody>
                <a:bodyPr wrap="none" anchor="ctr"/>
                <a:lstStyle/>
                <a:p>
                  <a:pPr algn="ctr" eaLnBrk="0" hangingPunct="0">
                    <a:defRPr/>
                  </a:pPr>
                  <a:endParaRPr lang="en-US" sz="1200" dirty="0">
                    <a:solidFill>
                      <a:schemeClr val="bg1"/>
                    </a:solidFill>
                    <a:effectLst>
                      <a:outerShdw blurRad="38100" dist="38100" dir="2700000" algn="tl">
                        <a:srgbClr val="C0C0C0"/>
                      </a:outerShdw>
                    </a:effectLst>
                  </a:endParaRPr>
                </a:p>
              </p:txBody>
            </p:sp>
          </p:grpSp>
          <p:grpSp>
            <p:nvGrpSpPr>
              <p:cNvPr id="9" name="Group 515"/>
              <p:cNvGrpSpPr>
                <a:grpSpLocks/>
              </p:cNvGrpSpPr>
              <p:nvPr/>
            </p:nvGrpSpPr>
            <p:grpSpPr bwMode="auto">
              <a:xfrm>
                <a:off x="-1921" y="1848"/>
                <a:ext cx="242" cy="200"/>
                <a:chOff x="2255" y="1200"/>
                <a:chExt cx="290" cy="240"/>
              </a:xfrm>
            </p:grpSpPr>
            <p:sp>
              <p:nvSpPr>
                <p:cNvPr id="12493" name="Rectangle 516"/>
                <p:cNvSpPr>
                  <a:spLocks noChangeArrowheads="1"/>
                </p:cNvSpPr>
                <p:nvPr/>
              </p:nvSpPr>
              <p:spPr bwMode="gray">
                <a:xfrm>
                  <a:off x="2256" y="1200"/>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94" name="Rectangle 517"/>
                <p:cNvSpPr>
                  <a:spLocks noChangeArrowheads="1"/>
                </p:cNvSpPr>
                <p:nvPr/>
              </p:nvSpPr>
              <p:spPr bwMode="gray">
                <a:xfrm>
                  <a:off x="2255" y="1200"/>
                  <a:ext cx="289" cy="240"/>
                </a:xfrm>
                <a:prstGeom prst="rect">
                  <a:avLst/>
                </a:prstGeom>
                <a:noFill/>
                <a:ln w="19050">
                  <a:solidFill>
                    <a:schemeClr val="bg2"/>
                  </a:solidFill>
                  <a:miter lim="800000"/>
                  <a:headEnd/>
                  <a:tailEnd/>
                </a:ln>
              </p:spPr>
              <p:txBody>
                <a:bodyPr wrap="none" anchor="ctr"/>
                <a:lstStyle/>
                <a:p>
                  <a:pPr algn="ctr" eaLnBrk="0" hangingPunct="0"/>
                  <a:endParaRPr lang="en-US" sz="1200" dirty="0">
                    <a:solidFill>
                      <a:schemeClr val="bg1"/>
                    </a:solidFill>
                  </a:endParaRPr>
                </a:p>
              </p:txBody>
            </p:sp>
          </p:grpSp>
          <p:sp>
            <p:nvSpPr>
              <p:cNvPr id="12391" name="Rectangle 518"/>
              <p:cNvSpPr>
                <a:spLocks noChangeArrowheads="1"/>
              </p:cNvSpPr>
              <p:nvPr/>
            </p:nvSpPr>
            <p:spPr bwMode="gray">
              <a:xfrm>
                <a:off x="-1681"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92" name="Rectangle 519"/>
              <p:cNvSpPr>
                <a:spLocks noChangeArrowheads="1"/>
              </p:cNvSpPr>
              <p:nvPr/>
            </p:nvSpPr>
            <p:spPr bwMode="gray">
              <a:xfrm>
                <a:off x="-120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93" name="Rectangle 520"/>
              <p:cNvSpPr>
                <a:spLocks noChangeArrowheads="1"/>
              </p:cNvSpPr>
              <p:nvPr/>
            </p:nvSpPr>
            <p:spPr bwMode="gray">
              <a:xfrm>
                <a:off x="-96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94" name="Rectangle 521"/>
              <p:cNvSpPr>
                <a:spLocks noChangeArrowheads="1"/>
              </p:cNvSpPr>
              <p:nvPr/>
            </p:nvSpPr>
            <p:spPr bwMode="gray">
              <a:xfrm>
                <a:off x="-72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95" name="Rectangle 522"/>
              <p:cNvSpPr>
                <a:spLocks noChangeArrowheads="1"/>
              </p:cNvSpPr>
              <p:nvPr/>
            </p:nvSpPr>
            <p:spPr bwMode="gray">
              <a:xfrm>
                <a:off x="-48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96" name="Rectangle 523"/>
              <p:cNvSpPr>
                <a:spLocks noChangeArrowheads="1"/>
              </p:cNvSpPr>
              <p:nvPr/>
            </p:nvSpPr>
            <p:spPr bwMode="gray">
              <a:xfrm>
                <a:off x="-24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397" name="Rectangle 524"/>
              <p:cNvSpPr>
                <a:spLocks noChangeArrowheads="1"/>
              </p:cNvSpPr>
              <p:nvPr/>
            </p:nvSpPr>
            <p:spPr bwMode="gray">
              <a:xfrm>
                <a:off x="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grpSp>
            <p:nvGrpSpPr>
              <p:cNvPr id="10" name="Group 525"/>
              <p:cNvGrpSpPr>
                <a:grpSpLocks/>
              </p:cNvGrpSpPr>
              <p:nvPr/>
            </p:nvGrpSpPr>
            <p:grpSpPr bwMode="auto">
              <a:xfrm>
                <a:off x="-2161" y="2048"/>
                <a:ext cx="1202" cy="200"/>
                <a:chOff x="1409" y="1692"/>
                <a:chExt cx="1441" cy="240"/>
              </a:xfrm>
            </p:grpSpPr>
            <p:sp>
              <p:nvSpPr>
                <p:cNvPr id="12488" name="Rectangle 526"/>
                <p:cNvSpPr>
                  <a:spLocks noChangeArrowheads="1"/>
                </p:cNvSpPr>
                <p:nvPr/>
              </p:nvSpPr>
              <p:spPr bwMode="gray">
                <a:xfrm>
                  <a:off x="1409" y="1692"/>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89" name="Rectangle 527"/>
                <p:cNvSpPr>
                  <a:spLocks noChangeArrowheads="1"/>
                </p:cNvSpPr>
                <p:nvPr/>
              </p:nvSpPr>
              <p:spPr bwMode="gray">
                <a:xfrm>
                  <a:off x="1697" y="1692"/>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90" name="Rectangle 528"/>
                <p:cNvSpPr>
                  <a:spLocks noChangeArrowheads="1"/>
                </p:cNvSpPr>
                <p:nvPr/>
              </p:nvSpPr>
              <p:spPr bwMode="gray">
                <a:xfrm>
                  <a:off x="1985" y="1692"/>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91" name="Rectangle 529"/>
                <p:cNvSpPr>
                  <a:spLocks noChangeArrowheads="1"/>
                </p:cNvSpPr>
                <p:nvPr/>
              </p:nvSpPr>
              <p:spPr bwMode="gray">
                <a:xfrm>
                  <a:off x="2273" y="1692"/>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92" name="Rectangle 530"/>
                <p:cNvSpPr>
                  <a:spLocks noChangeArrowheads="1"/>
                </p:cNvSpPr>
                <p:nvPr/>
              </p:nvSpPr>
              <p:spPr bwMode="gray">
                <a:xfrm>
                  <a:off x="2561" y="1692"/>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grpSp>
          <p:sp>
            <p:nvSpPr>
              <p:cNvPr id="12399" name="Rectangle 531"/>
              <p:cNvSpPr>
                <a:spLocks noChangeArrowheads="1"/>
              </p:cNvSpPr>
              <p:nvPr/>
            </p:nvSpPr>
            <p:spPr bwMode="gray">
              <a:xfrm>
                <a:off x="-72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00" name="Rectangle 532"/>
              <p:cNvSpPr>
                <a:spLocks noChangeArrowheads="1"/>
              </p:cNvSpPr>
              <p:nvPr/>
            </p:nvSpPr>
            <p:spPr bwMode="gray">
              <a:xfrm>
                <a:off x="-48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01" name="Rectangle 533"/>
              <p:cNvSpPr>
                <a:spLocks noChangeArrowheads="1"/>
              </p:cNvSpPr>
              <p:nvPr/>
            </p:nvSpPr>
            <p:spPr bwMode="gray">
              <a:xfrm>
                <a:off x="-24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02" name="Rectangle 534"/>
              <p:cNvSpPr>
                <a:spLocks noChangeArrowheads="1"/>
              </p:cNvSpPr>
              <p:nvPr/>
            </p:nvSpPr>
            <p:spPr bwMode="gray">
              <a:xfrm>
                <a:off x="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grpSp>
            <p:nvGrpSpPr>
              <p:cNvPr id="11" name="Group 535"/>
              <p:cNvGrpSpPr>
                <a:grpSpLocks/>
              </p:cNvGrpSpPr>
              <p:nvPr/>
            </p:nvGrpSpPr>
            <p:grpSpPr bwMode="auto">
              <a:xfrm>
                <a:off x="-2161" y="2246"/>
                <a:ext cx="1202" cy="202"/>
                <a:chOff x="1409" y="1929"/>
                <a:chExt cx="1441" cy="243"/>
              </a:xfrm>
            </p:grpSpPr>
            <p:sp>
              <p:nvSpPr>
                <p:cNvPr id="12483" name="Rectangle 536"/>
                <p:cNvSpPr>
                  <a:spLocks noChangeArrowheads="1"/>
                </p:cNvSpPr>
                <p:nvPr/>
              </p:nvSpPr>
              <p:spPr bwMode="gray">
                <a:xfrm>
                  <a:off x="2561" y="1929"/>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84" name="Rectangle 537"/>
                <p:cNvSpPr>
                  <a:spLocks noChangeArrowheads="1"/>
                </p:cNvSpPr>
                <p:nvPr/>
              </p:nvSpPr>
              <p:spPr bwMode="gray">
                <a:xfrm>
                  <a:off x="2273" y="1929"/>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85" name="Rectangle 538"/>
                <p:cNvSpPr>
                  <a:spLocks noChangeArrowheads="1"/>
                </p:cNvSpPr>
                <p:nvPr/>
              </p:nvSpPr>
              <p:spPr bwMode="gray">
                <a:xfrm>
                  <a:off x="1985" y="1929"/>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86" name="Rectangle 539"/>
                <p:cNvSpPr>
                  <a:spLocks noChangeArrowheads="1"/>
                </p:cNvSpPr>
                <p:nvPr/>
              </p:nvSpPr>
              <p:spPr bwMode="gray">
                <a:xfrm>
                  <a:off x="1409" y="1932"/>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87" name="Rectangle 540"/>
                <p:cNvSpPr>
                  <a:spLocks noChangeArrowheads="1"/>
                </p:cNvSpPr>
                <p:nvPr/>
              </p:nvSpPr>
              <p:spPr bwMode="gray">
                <a:xfrm>
                  <a:off x="1697" y="1932"/>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grpSp>
          <p:sp>
            <p:nvSpPr>
              <p:cNvPr id="12404" name="Rectangle 541"/>
              <p:cNvSpPr>
                <a:spLocks noChangeArrowheads="1"/>
              </p:cNvSpPr>
              <p:nvPr/>
            </p:nvSpPr>
            <p:spPr bwMode="gray">
              <a:xfrm>
                <a:off x="-2161"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05" name="Rectangle 542"/>
              <p:cNvSpPr>
                <a:spLocks noChangeArrowheads="1"/>
              </p:cNvSpPr>
              <p:nvPr/>
            </p:nvSpPr>
            <p:spPr bwMode="gray">
              <a:xfrm>
                <a:off x="-2161"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06" name="Rectangle 543"/>
              <p:cNvSpPr>
                <a:spLocks noChangeArrowheads="1"/>
              </p:cNvSpPr>
              <p:nvPr/>
            </p:nvSpPr>
            <p:spPr bwMode="gray">
              <a:xfrm>
                <a:off x="-2161"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07" name="Rectangle 544"/>
              <p:cNvSpPr>
                <a:spLocks noChangeArrowheads="1"/>
              </p:cNvSpPr>
              <p:nvPr/>
            </p:nvSpPr>
            <p:spPr bwMode="gray">
              <a:xfrm>
                <a:off x="-192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08" name="Rectangle 545"/>
              <p:cNvSpPr>
                <a:spLocks noChangeArrowheads="1"/>
              </p:cNvSpPr>
              <p:nvPr/>
            </p:nvSpPr>
            <p:spPr bwMode="gray">
              <a:xfrm>
                <a:off x="-192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09" name="Rectangle 546"/>
              <p:cNvSpPr>
                <a:spLocks noChangeArrowheads="1"/>
              </p:cNvSpPr>
              <p:nvPr/>
            </p:nvSpPr>
            <p:spPr bwMode="gray">
              <a:xfrm>
                <a:off x="-1920"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10" name="Rectangle 547"/>
              <p:cNvSpPr>
                <a:spLocks noChangeArrowheads="1"/>
              </p:cNvSpPr>
              <p:nvPr/>
            </p:nvSpPr>
            <p:spPr bwMode="gray">
              <a:xfrm>
                <a:off x="-1681"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11" name="Rectangle 548"/>
              <p:cNvSpPr>
                <a:spLocks noChangeArrowheads="1"/>
              </p:cNvSpPr>
              <p:nvPr/>
            </p:nvSpPr>
            <p:spPr bwMode="gray">
              <a:xfrm>
                <a:off x="-1681"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12" name="Rectangle 549"/>
              <p:cNvSpPr>
                <a:spLocks noChangeArrowheads="1"/>
              </p:cNvSpPr>
              <p:nvPr/>
            </p:nvSpPr>
            <p:spPr bwMode="gray">
              <a:xfrm>
                <a:off x="-1681"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13" name="Rectangle 550"/>
              <p:cNvSpPr>
                <a:spLocks noChangeArrowheads="1"/>
              </p:cNvSpPr>
              <p:nvPr/>
            </p:nvSpPr>
            <p:spPr bwMode="gray">
              <a:xfrm>
                <a:off x="-1441"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14" name="Rectangle 551"/>
              <p:cNvSpPr>
                <a:spLocks noChangeArrowheads="1"/>
              </p:cNvSpPr>
              <p:nvPr/>
            </p:nvSpPr>
            <p:spPr bwMode="gray">
              <a:xfrm>
                <a:off x="-1441"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15" name="Rectangle 552"/>
              <p:cNvSpPr>
                <a:spLocks noChangeArrowheads="1"/>
              </p:cNvSpPr>
              <p:nvPr/>
            </p:nvSpPr>
            <p:spPr bwMode="gray">
              <a:xfrm>
                <a:off x="-1441"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16" name="Rectangle 553"/>
              <p:cNvSpPr>
                <a:spLocks noChangeArrowheads="1"/>
              </p:cNvSpPr>
              <p:nvPr/>
            </p:nvSpPr>
            <p:spPr bwMode="gray">
              <a:xfrm>
                <a:off x="-120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17" name="Rectangle 554"/>
              <p:cNvSpPr>
                <a:spLocks noChangeArrowheads="1"/>
              </p:cNvSpPr>
              <p:nvPr/>
            </p:nvSpPr>
            <p:spPr bwMode="gray">
              <a:xfrm>
                <a:off x="-120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18" name="Rectangle 555"/>
              <p:cNvSpPr>
                <a:spLocks noChangeArrowheads="1"/>
              </p:cNvSpPr>
              <p:nvPr/>
            </p:nvSpPr>
            <p:spPr bwMode="gray">
              <a:xfrm>
                <a:off x="-1200"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19" name="Rectangle 556"/>
              <p:cNvSpPr>
                <a:spLocks noChangeArrowheads="1"/>
              </p:cNvSpPr>
              <p:nvPr/>
            </p:nvSpPr>
            <p:spPr bwMode="gray">
              <a:xfrm>
                <a:off x="-96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20" name="Rectangle 557"/>
              <p:cNvSpPr>
                <a:spLocks noChangeArrowheads="1"/>
              </p:cNvSpPr>
              <p:nvPr/>
            </p:nvSpPr>
            <p:spPr bwMode="gray">
              <a:xfrm>
                <a:off x="-96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21" name="Rectangle 558"/>
              <p:cNvSpPr>
                <a:spLocks noChangeArrowheads="1"/>
              </p:cNvSpPr>
              <p:nvPr/>
            </p:nvSpPr>
            <p:spPr bwMode="gray">
              <a:xfrm>
                <a:off x="-72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22" name="Rectangle 559"/>
              <p:cNvSpPr>
                <a:spLocks noChangeArrowheads="1"/>
              </p:cNvSpPr>
              <p:nvPr/>
            </p:nvSpPr>
            <p:spPr bwMode="gray">
              <a:xfrm>
                <a:off x="-72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23" name="Rectangle 560"/>
              <p:cNvSpPr>
                <a:spLocks noChangeArrowheads="1"/>
              </p:cNvSpPr>
              <p:nvPr/>
            </p:nvSpPr>
            <p:spPr bwMode="gray">
              <a:xfrm>
                <a:off x="-48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24" name="Rectangle 561"/>
              <p:cNvSpPr>
                <a:spLocks noChangeArrowheads="1"/>
              </p:cNvSpPr>
              <p:nvPr/>
            </p:nvSpPr>
            <p:spPr bwMode="gray">
              <a:xfrm>
                <a:off x="-48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25" name="Rectangle 562"/>
              <p:cNvSpPr>
                <a:spLocks noChangeArrowheads="1"/>
              </p:cNvSpPr>
              <p:nvPr/>
            </p:nvSpPr>
            <p:spPr bwMode="gray">
              <a:xfrm>
                <a:off x="-24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26" name="Rectangle 563"/>
              <p:cNvSpPr>
                <a:spLocks noChangeArrowheads="1"/>
              </p:cNvSpPr>
              <p:nvPr/>
            </p:nvSpPr>
            <p:spPr bwMode="gray">
              <a:xfrm>
                <a:off x="-24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27" name="Rectangle 564"/>
              <p:cNvSpPr>
                <a:spLocks noChangeArrowheads="1"/>
              </p:cNvSpPr>
              <p:nvPr/>
            </p:nvSpPr>
            <p:spPr bwMode="gray">
              <a:xfrm>
                <a:off x="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28" name="Rectangle 565"/>
              <p:cNvSpPr>
                <a:spLocks noChangeArrowheads="1"/>
              </p:cNvSpPr>
              <p:nvPr/>
            </p:nvSpPr>
            <p:spPr bwMode="gray">
              <a:xfrm>
                <a:off x="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29" name="Rectangle 566"/>
              <p:cNvSpPr>
                <a:spLocks noChangeArrowheads="1"/>
              </p:cNvSpPr>
              <p:nvPr/>
            </p:nvSpPr>
            <p:spPr bwMode="gray">
              <a:xfrm>
                <a:off x="-2161"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30" name="Rectangle 567"/>
              <p:cNvSpPr>
                <a:spLocks noChangeArrowheads="1"/>
              </p:cNvSpPr>
              <p:nvPr/>
            </p:nvSpPr>
            <p:spPr bwMode="gray">
              <a:xfrm>
                <a:off x="-192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31" name="Rectangle 568"/>
              <p:cNvSpPr>
                <a:spLocks noChangeArrowheads="1"/>
              </p:cNvSpPr>
              <p:nvPr/>
            </p:nvSpPr>
            <p:spPr bwMode="gray">
              <a:xfrm>
                <a:off x="-1681"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32" name="Rectangle 569"/>
              <p:cNvSpPr>
                <a:spLocks noChangeArrowheads="1"/>
              </p:cNvSpPr>
              <p:nvPr/>
            </p:nvSpPr>
            <p:spPr bwMode="gray">
              <a:xfrm>
                <a:off x="-1441"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33" name="Rectangle 570"/>
              <p:cNvSpPr>
                <a:spLocks noChangeArrowheads="1"/>
              </p:cNvSpPr>
              <p:nvPr/>
            </p:nvSpPr>
            <p:spPr bwMode="gray">
              <a:xfrm>
                <a:off x="-120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34" name="Rectangle 571"/>
              <p:cNvSpPr>
                <a:spLocks noChangeArrowheads="1"/>
              </p:cNvSpPr>
              <p:nvPr/>
            </p:nvSpPr>
            <p:spPr bwMode="gray">
              <a:xfrm>
                <a:off x="-96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35" name="Rectangle 572"/>
              <p:cNvSpPr>
                <a:spLocks noChangeArrowheads="1"/>
              </p:cNvSpPr>
              <p:nvPr/>
            </p:nvSpPr>
            <p:spPr bwMode="gray">
              <a:xfrm>
                <a:off x="-72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36" name="Rectangle 573"/>
              <p:cNvSpPr>
                <a:spLocks noChangeArrowheads="1"/>
              </p:cNvSpPr>
              <p:nvPr/>
            </p:nvSpPr>
            <p:spPr bwMode="gray">
              <a:xfrm>
                <a:off x="-48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37" name="Rectangle 574"/>
              <p:cNvSpPr>
                <a:spLocks noChangeArrowheads="1"/>
              </p:cNvSpPr>
              <p:nvPr/>
            </p:nvSpPr>
            <p:spPr bwMode="gray">
              <a:xfrm>
                <a:off x="-24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38" name="Rectangle 575"/>
              <p:cNvSpPr>
                <a:spLocks noChangeArrowheads="1"/>
              </p:cNvSpPr>
              <p:nvPr/>
            </p:nvSpPr>
            <p:spPr bwMode="gray">
              <a:xfrm>
                <a:off x="0" y="18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39" name="Rectangle 576"/>
              <p:cNvSpPr>
                <a:spLocks noChangeArrowheads="1"/>
              </p:cNvSpPr>
              <p:nvPr/>
            </p:nvSpPr>
            <p:spPr bwMode="gray">
              <a:xfrm>
                <a:off x="-2161"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40" name="Rectangle 577"/>
              <p:cNvSpPr>
                <a:spLocks noChangeArrowheads="1"/>
              </p:cNvSpPr>
              <p:nvPr/>
            </p:nvSpPr>
            <p:spPr bwMode="gray">
              <a:xfrm>
                <a:off x="-192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41" name="Rectangle 578"/>
              <p:cNvSpPr>
                <a:spLocks noChangeArrowheads="1"/>
              </p:cNvSpPr>
              <p:nvPr/>
            </p:nvSpPr>
            <p:spPr bwMode="gray">
              <a:xfrm>
                <a:off x="-1681"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42" name="Rectangle 579"/>
              <p:cNvSpPr>
                <a:spLocks noChangeArrowheads="1"/>
              </p:cNvSpPr>
              <p:nvPr/>
            </p:nvSpPr>
            <p:spPr bwMode="gray">
              <a:xfrm>
                <a:off x="-1441"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43" name="Rectangle 580"/>
              <p:cNvSpPr>
                <a:spLocks noChangeArrowheads="1"/>
              </p:cNvSpPr>
              <p:nvPr/>
            </p:nvSpPr>
            <p:spPr bwMode="gray">
              <a:xfrm>
                <a:off x="-120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44" name="Rectangle 581"/>
              <p:cNvSpPr>
                <a:spLocks noChangeArrowheads="1"/>
              </p:cNvSpPr>
              <p:nvPr/>
            </p:nvSpPr>
            <p:spPr bwMode="gray">
              <a:xfrm>
                <a:off x="-96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45" name="Rectangle 582"/>
              <p:cNvSpPr>
                <a:spLocks noChangeArrowheads="1"/>
              </p:cNvSpPr>
              <p:nvPr/>
            </p:nvSpPr>
            <p:spPr bwMode="gray">
              <a:xfrm>
                <a:off x="-72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46" name="Rectangle 583"/>
              <p:cNvSpPr>
                <a:spLocks noChangeArrowheads="1"/>
              </p:cNvSpPr>
              <p:nvPr/>
            </p:nvSpPr>
            <p:spPr bwMode="gray">
              <a:xfrm>
                <a:off x="-48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47" name="Rectangle 584"/>
              <p:cNvSpPr>
                <a:spLocks noChangeArrowheads="1"/>
              </p:cNvSpPr>
              <p:nvPr/>
            </p:nvSpPr>
            <p:spPr bwMode="gray">
              <a:xfrm>
                <a:off x="-24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48" name="Rectangle 585"/>
              <p:cNvSpPr>
                <a:spLocks noChangeArrowheads="1"/>
              </p:cNvSpPr>
              <p:nvPr/>
            </p:nvSpPr>
            <p:spPr bwMode="gray">
              <a:xfrm>
                <a:off x="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49" name="Rectangle 586"/>
              <p:cNvSpPr>
                <a:spLocks noChangeArrowheads="1"/>
              </p:cNvSpPr>
              <p:nvPr/>
            </p:nvSpPr>
            <p:spPr bwMode="gray">
              <a:xfrm>
                <a:off x="-2161"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50" name="Rectangle 587"/>
              <p:cNvSpPr>
                <a:spLocks noChangeArrowheads="1"/>
              </p:cNvSpPr>
              <p:nvPr/>
            </p:nvSpPr>
            <p:spPr bwMode="gray">
              <a:xfrm>
                <a:off x="-192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51" name="Rectangle 588"/>
              <p:cNvSpPr>
                <a:spLocks noChangeArrowheads="1"/>
              </p:cNvSpPr>
              <p:nvPr/>
            </p:nvSpPr>
            <p:spPr bwMode="gray">
              <a:xfrm>
                <a:off x="-1681"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52" name="Rectangle 589"/>
              <p:cNvSpPr>
                <a:spLocks noChangeArrowheads="1"/>
              </p:cNvSpPr>
              <p:nvPr/>
            </p:nvSpPr>
            <p:spPr bwMode="gray">
              <a:xfrm>
                <a:off x="-1441"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53" name="Rectangle 590"/>
              <p:cNvSpPr>
                <a:spLocks noChangeArrowheads="1"/>
              </p:cNvSpPr>
              <p:nvPr/>
            </p:nvSpPr>
            <p:spPr bwMode="gray">
              <a:xfrm>
                <a:off x="-120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54" name="Rectangle 591"/>
              <p:cNvSpPr>
                <a:spLocks noChangeArrowheads="1"/>
              </p:cNvSpPr>
              <p:nvPr/>
            </p:nvSpPr>
            <p:spPr bwMode="gray">
              <a:xfrm>
                <a:off x="-96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55" name="Rectangle 592"/>
              <p:cNvSpPr>
                <a:spLocks noChangeArrowheads="1"/>
              </p:cNvSpPr>
              <p:nvPr/>
            </p:nvSpPr>
            <p:spPr bwMode="gray">
              <a:xfrm>
                <a:off x="-72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56" name="Rectangle 593"/>
              <p:cNvSpPr>
                <a:spLocks noChangeArrowheads="1"/>
              </p:cNvSpPr>
              <p:nvPr/>
            </p:nvSpPr>
            <p:spPr bwMode="gray">
              <a:xfrm>
                <a:off x="-48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57" name="Rectangle 594"/>
              <p:cNvSpPr>
                <a:spLocks noChangeArrowheads="1"/>
              </p:cNvSpPr>
              <p:nvPr/>
            </p:nvSpPr>
            <p:spPr bwMode="gray">
              <a:xfrm>
                <a:off x="-24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58" name="Rectangle 595"/>
              <p:cNvSpPr>
                <a:spLocks noChangeArrowheads="1"/>
              </p:cNvSpPr>
              <p:nvPr/>
            </p:nvSpPr>
            <p:spPr bwMode="gray">
              <a:xfrm>
                <a:off x="0" y="2048"/>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59" name="Rectangle 596"/>
              <p:cNvSpPr>
                <a:spLocks noChangeArrowheads="1"/>
              </p:cNvSpPr>
              <p:nvPr/>
            </p:nvSpPr>
            <p:spPr bwMode="gray">
              <a:xfrm>
                <a:off x="-2161"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60" name="Rectangle 597"/>
              <p:cNvSpPr>
                <a:spLocks noChangeArrowheads="1"/>
              </p:cNvSpPr>
              <p:nvPr/>
            </p:nvSpPr>
            <p:spPr bwMode="gray">
              <a:xfrm>
                <a:off x="-1920" y="2246"/>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grpSp>
            <p:nvGrpSpPr>
              <p:cNvPr id="12" name="Group 601"/>
              <p:cNvGrpSpPr>
                <a:grpSpLocks/>
              </p:cNvGrpSpPr>
              <p:nvPr/>
            </p:nvGrpSpPr>
            <p:grpSpPr bwMode="auto">
              <a:xfrm>
                <a:off x="-1921" y="1847"/>
                <a:ext cx="242" cy="200"/>
                <a:chOff x="2255" y="1200"/>
                <a:chExt cx="290" cy="240"/>
              </a:xfrm>
            </p:grpSpPr>
            <p:sp>
              <p:nvSpPr>
                <p:cNvPr id="12481" name="Rectangle 602"/>
                <p:cNvSpPr>
                  <a:spLocks noChangeArrowheads="1"/>
                </p:cNvSpPr>
                <p:nvPr/>
              </p:nvSpPr>
              <p:spPr bwMode="auto">
                <a:xfrm>
                  <a:off x="2256" y="1200"/>
                  <a:ext cx="289" cy="24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82" name="Rectangle 603"/>
                <p:cNvSpPr>
                  <a:spLocks noChangeArrowheads="1"/>
                </p:cNvSpPr>
                <p:nvPr/>
              </p:nvSpPr>
              <p:spPr bwMode="auto">
                <a:xfrm>
                  <a:off x="2255" y="1200"/>
                  <a:ext cx="289" cy="240"/>
                </a:xfrm>
                <a:prstGeom prst="rect">
                  <a:avLst/>
                </a:prstGeom>
                <a:noFill/>
                <a:ln w="19050">
                  <a:solidFill>
                    <a:schemeClr val="bg2"/>
                  </a:solidFill>
                  <a:miter lim="800000"/>
                  <a:headEnd/>
                  <a:tailEnd/>
                </a:ln>
              </p:spPr>
              <p:txBody>
                <a:bodyPr wrap="none" anchor="ctr"/>
                <a:lstStyle/>
                <a:p>
                  <a:pPr algn="ctr" eaLnBrk="0" hangingPunct="0"/>
                  <a:endParaRPr lang="en-US" sz="1200" dirty="0">
                    <a:solidFill>
                      <a:schemeClr val="bg1"/>
                    </a:solidFill>
                  </a:endParaRPr>
                </a:p>
              </p:txBody>
            </p:sp>
          </p:grpSp>
          <p:sp>
            <p:nvSpPr>
              <p:cNvPr id="12462" name="Rectangle 604"/>
              <p:cNvSpPr>
                <a:spLocks noChangeArrowheads="1"/>
              </p:cNvSpPr>
              <p:nvPr/>
            </p:nvSpPr>
            <p:spPr bwMode="auto">
              <a:xfrm>
                <a:off x="-1681" y="18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63" name="Rectangle 606"/>
              <p:cNvSpPr>
                <a:spLocks noChangeArrowheads="1"/>
              </p:cNvSpPr>
              <p:nvPr/>
            </p:nvSpPr>
            <p:spPr bwMode="auto">
              <a:xfrm>
                <a:off x="-1200" y="18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64" name="Rectangle 607"/>
              <p:cNvSpPr>
                <a:spLocks noChangeArrowheads="1"/>
              </p:cNvSpPr>
              <p:nvPr/>
            </p:nvSpPr>
            <p:spPr bwMode="auto">
              <a:xfrm>
                <a:off x="-960" y="18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65" name="Rectangle 608"/>
              <p:cNvSpPr>
                <a:spLocks noChangeArrowheads="1"/>
              </p:cNvSpPr>
              <p:nvPr/>
            </p:nvSpPr>
            <p:spPr bwMode="auto">
              <a:xfrm>
                <a:off x="-720" y="18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66" name="Rectangle 609"/>
              <p:cNvSpPr>
                <a:spLocks noChangeArrowheads="1"/>
              </p:cNvSpPr>
              <p:nvPr/>
            </p:nvSpPr>
            <p:spPr bwMode="auto">
              <a:xfrm>
                <a:off x="-480" y="18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67" name="Rectangle 610"/>
              <p:cNvSpPr>
                <a:spLocks noChangeArrowheads="1"/>
              </p:cNvSpPr>
              <p:nvPr/>
            </p:nvSpPr>
            <p:spPr bwMode="auto">
              <a:xfrm>
                <a:off x="-240" y="18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68" name="Rectangle 611"/>
              <p:cNvSpPr>
                <a:spLocks noChangeArrowheads="1"/>
              </p:cNvSpPr>
              <p:nvPr/>
            </p:nvSpPr>
            <p:spPr bwMode="auto">
              <a:xfrm>
                <a:off x="-2161" y="20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69" name="Rectangle 612"/>
              <p:cNvSpPr>
                <a:spLocks noChangeArrowheads="1"/>
              </p:cNvSpPr>
              <p:nvPr/>
            </p:nvSpPr>
            <p:spPr bwMode="auto">
              <a:xfrm>
                <a:off x="-1921" y="20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70" name="Rectangle 613"/>
              <p:cNvSpPr>
                <a:spLocks noChangeArrowheads="1"/>
              </p:cNvSpPr>
              <p:nvPr/>
            </p:nvSpPr>
            <p:spPr bwMode="auto">
              <a:xfrm>
                <a:off x="-1681" y="2047"/>
                <a:ext cx="242"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71" name="Rectangle 614"/>
              <p:cNvSpPr>
                <a:spLocks noChangeArrowheads="1"/>
              </p:cNvSpPr>
              <p:nvPr/>
            </p:nvSpPr>
            <p:spPr bwMode="auto">
              <a:xfrm>
                <a:off x="-1440" y="20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72" name="Rectangle 615"/>
              <p:cNvSpPr>
                <a:spLocks noChangeArrowheads="1"/>
              </p:cNvSpPr>
              <p:nvPr/>
            </p:nvSpPr>
            <p:spPr bwMode="auto">
              <a:xfrm>
                <a:off x="-1200" y="20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73" name="Rectangle 617"/>
              <p:cNvSpPr>
                <a:spLocks noChangeArrowheads="1"/>
              </p:cNvSpPr>
              <p:nvPr/>
            </p:nvSpPr>
            <p:spPr bwMode="auto">
              <a:xfrm>
                <a:off x="-720" y="20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74" name="Rectangle 618"/>
              <p:cNvSpPr>
                <a:spLocks noChangeArrowheads="1"/>
              </p:cNvSpPr>
              <p:nvPr/>
            </p:nvSpPr>
            <p:spPr bwMode="auto">
              <a:xfrm>
                <a:off x="-480" y="20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75" name="Rectangle 619"/>
              <p:cNvSpPr>
                <a:spLocks noChangeArrowheads="1"/>
              </p:cNvSpPr>
              <p:nvPr/>
            </p:nvSpPr>
            <p:spPr bwMode="auto">
              <a:xfrm>
                <a:off x="-240" y="20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76" name="Rectangle 620"/>
              <p:cNvSpPr>
                <a:spLocks noChangeArrowheads="1"/>
              </p:cNvSpPr>
              <p:nvPr/>
            </p:nvSpPr>
            <p:spPr bwMode="auto">
              <a:xfrm>
                <a:off x="-1200" y="2245"/>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77" name="Rectangle 621"/>
              <p:cNvSpPr>
                <a:spLocks noChangeArrowheads="1"/>
              </p:cNvSpPr>
              <p:nvPr/>
            </p:nvSpPr>
            <p:spPr bwMode="auto">
              <a:xfrm>
                <a:off x="-1440" y="2245"/>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78" name="Rectangle 622"/>
              <p:cNvSpPr>
                <a:spLocks noChangeArrowheads="1"/>
              </p:cNvSpPr>
              <p:nvPr/>
            </p:nvSpPr>
            <p:spPr bwMode="auto">
              <a:xfrm>
                <a:off x="-1681" y="2245"/>
                <a:ext cx="242"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79" name="Rectangle 623"/>
              <p:cNvSpPr>
                <a:spLocks noChangeArrowheads="1"/>
              </p:cNvSpPr>
              <p:nvPr/>
            </p:nvSpPr>
            <p:spPr bwMode="auto">
              <a:xfrm>
                <a:off x="-2161" y="22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sp>
            <p:nvSpPr>
              <p:cNvPr id="12480" name="Rectangle 624"/>
              <p:cNvSpPr>
                <a:spLocks noChangeArrowheads="1"/>
              </p:cNvSpPr>
              <p:nvPr/>
            </p:nvSpPr>
            <p:spPr bwMode="auto">
              <a:xfrm>
                <a:off x="-1921" y="2247"/>
                <a:ext cx="241" cy="200"/>
              </a:xfrm>
              <a:prstGeom prst="rect">
                <a:avLst/>
              </a:prstGeom>
              <a:noFill/>
              <a:ln w="19050">
                <a:solidFill>
                  <a:schemeClr val="bg2"/>
                </a:solidFill>
                <a:miter lim="800000"/>
                <a:headEnd/>
                <a:tailEnd/>
              </a:ln>
            </p:spPr>
            <p:txBody>
              <a:bodyPr wrap="none" anchor="ctr"/>
              <a:lstStyle/>
              <a:p>
                <a:pPr algn="ctr">
                  <a:buClr>
                    <a:schemeClr val="accent2"/>
                  </a:buClr>
                  <a:buFont typeface="Wingdings 2" pitchFamily="18" charset="2"/>
                  <a:buNone/>
                </a:pPr>
                <a:endParaRPr lang="en-US" dirty="0"/>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0972">
                                            <p:txEl>
                                              <p:pRg st="0" end="0"/>
                                            </p:txEl>
                                          </p:spTgt>
                                        </p:tgtEl>
                                        <p:attrNameLst>
                                          <p:attrName>style.visibility</p:attrName>
                                        </p:attrNameLst>
                                      </p:cBhvr>
                                      <p:to>
                                        <p:strVal val="visible"/>
                                      </p:to>
                                    </p:set>
                                    <p:animEffect transition="in" filter="fade">
                                      <p:cBhvr>
                                        <p:cTn id="7" dur="500"/>
                                        <p:tgtEl>
                                          <p:spTgt spid="50097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0972">
                                            <p:txEl>
                                              <p:pRg st="1" end="1"/>
                                            </p:txEl>
                                          </p:spTgt>
                                        </p:tgtEl>
                                        <p:attrNameLst>
                                          <p:attrName>style.visibility</p:attrName>
                                        </p:attrNameLst>
                                      </p:cBhvr>
                                      <p:to>
                                        <p:strVal val="visible"/>
                                      </p:to>
                                    </p:set>
                                    <p:animEffect transition="in" filter="fade">
                                      <p:cBhvr>
                                        <p:cTn id="10" dur="500"/>
                                        <p:tgtEl>
                                          <p:spTgt spid="50097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01144"/>
                                        </p:tgtEl>
                                        <p:attrNameLst>
                                          <p:attrName>style.visibility</p:attrName>
                                        </p:attrNameLst>
                                      </p:cBhvr>
                                      <p:to>
                                        <p:strVal val="visible"/>
                                      </p:to>
                                    </p:set>
                                    <p:animEffect transition="in" filter="fade">
                                      <p:cBhvr>
                                        <p:cTn id="16" dur="500"/>
                                        <p:tgtEl>
                                          <p:spTgt spid="50114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01145"/>
                                        </p:tgtEl>
                                        <p:attrNameLst>
                                          <p:attrName>style.visibility</p:attrName>
                                        </p:attrNameLst>
                                      </p:cBhvr>
                                      <p:to>
                                        <p:strVal val="visible"/>
                                      </p:to>
                                    </p:set>
                                    <p:animEffect transition="in" filter="fade">
                                      <p:cBhvr>
                                        <p:cTn id="19" dur="500"/>
                                        <p:tgtEl>
                                          <p:spTgt spid="50114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01000"/>
                                        </p:tgtEl>
                                        <p:attrNameLst>
                                          <p:attrName>style.visibility</p:attrName>
                                        </p:attrNameLst>
                                      </p:cBhvr>
                                      <p:to>
                                        <p:strVal val="visible"/>
                                      </p:to>
                                    </p:set>
                                    <p:animEffect transition="in" filter="fade">
                                      <p:cBhvr>
                                        <p:cTn id="22" dur="500"/>
                                        <p:tgtEl>
                                          <p:spTgt spid="50100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01146"/>
                                        </p:tgtEl>
                                        <p:attrNameLst>
                                          <p:attrName>style.visibility</p:attrName>
                                        </p:attrNameLst>
                                      </p:cBhvr>
                                      <p:to>
                                        <p:strVal val="visible"/>
                                      </p:to>
                                    </p:set>
                                    <p:animEffect transition="in" filter="fade">
                                      <p:cBhvr>
                                        <p:cTn id="25" dur="500"/>
                                        <p:tgtEl>
                                          <p:spTgt spid="50114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01147"/>
                                        </p:tgtEl>
                                        <p:attrNameLst>
                                          <p:attrName>style.visibility</p:attrName>
                                        </p:attrNameLst>
                                      </p:cBhvr>
                                      <p:to>
                                        <p:strVal val="visible"/>
                                      </p:to>
                                    </p:set>
                                    <p:animEffect transition="in" filter="fade">
                                      <p:cBhvr>
                                        <p:cTn id="28" dur="500"/>
                                        <p:tgtEl>
                                          <p:spTgt spid="50114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01148"/>
                                        </p:tgtEl>
                                        <p:attrNameLst>
                                          <p:attrName>style.visibility</p:attrName>
                                        </p:attrNameLst>
                                      </p:cBhvr>
                                      <p:to>
                                        <p:strVal val="visible"/>
                                      </p:to>
                                    </p:set>
                                    <p:animEffect transition="in" filter="fade">
                                      <p:cBhvr>
                                        <p:cTn id="31" dur="500"/>
                                        <p:tgtEl>
                                          <p:spTgt spid="501148"/>
                                        </p:tgtEl>
                                      </p:cBhvr>
                                    </p:animEffect>
                                  </p:childTnLst>
                                </p:cTn>
                              </p:par>
                              <p:par>
                                <p:cTn id="32" presetID="10" presetClass="entr" presetSubtype="0"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01155"/>
                                        </p:tgtEl>
                                        <p:attrNameLst>
                                          <p:attrName>style.visibility</p:attrName>
                                        </p:attrNameLst>
                                      </p:cBhvr>
                                      <p:to>
                                        <p:strVal val="visible"/>
                                      </p:to>
                                    </p:set>
                                    <p:animEffect transition="in" filter="fade">
                                      <p:cBhvr>
                                        <p:cTn id="37" dur="500"/>
                                        <p:tgtEl>
                                          <p:spTgt spid="50115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01158"/>
                                        </p:tgtEl>
                                        <p:attrNameLst>
                                          <p:attrName>style.visibility</p:attrName>
                                        </p:attrNameLst>
                                      </p:cBhvr>
                                      <p:to>
                                        <p:strVal val="visible"/>
                                      </p:to>
                                    </p:set>
                                    <p:animEffect transition="in" filter="fade">
                                      <p:cBhvr>
                                        <p:cTn id="40" dur="500"/>
                                        <p:tgtEl>
                                          <p:spTgt spid="50115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01159"/>
                                        </p:tgtEl>
                                        <p:attrNameLst>
                                          <p:attrName>style.visibility</p:attrName>
                                        </p:attrNameLst>
                                      </p:cBhvr>
                                      <p:to>
                                        <p:strVal val="visible"/>
                                      </p:to>
                                    </p:set>
                                    <p:animEffect transition="in" filter="fade">
                                      <p:cBhvr>
                                        <p:cTn id="43" dur="500"/>
                                        <p:tgtEl>
                                          <p:spTgt spid="50115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01160"/>
                                        </p:tgtEl>
                                        <p:attrNameLst>
                                          <p:attrName>style.visibility</p:attrName>
                                        </p:attrNameLst>
                                      </p:cBhvr>
                                      <p:to>
                                        <p:strVal val="visible"/>
                                      </p:to>
                                    </p:set>
                                    <p:animEffect transition="in" filter="fade">
                                      <p:cBhvr>
                                        <p:cTn id="46" dur="500"/>
                                        <p:tgtEl>
                                          <p:spTgt spid="50116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01049"/>
                                        </p:tgtEl>
                                        <p:attrNameLst>
                                          <p:attrName>style.visibility</p:attrName>
                                        </p:attrNameLst>
                                      </p:cBhvr>
                                      <p:to>
                                        <p:strVal val="visible"/>
                                      </p:to>
                                    </p:set>
                                    <p:animEffect transition="in" filter="fade">
                                      <p:cBhvr>
                                        <p:cTn id="49" dur="500"/>
                                        <p:tgtEl>
                                          <p:spTgt spid="501049"/>
                                        </p:tgtEl>
                                      </p:cBhvr>
                                    </p:animEffect>
                                  </p:childTnLst>
                                </p:cTn>
                              </p:par>
                              <p:par>
                                <p:cTn id="50" presetID="22" presetClass="entr" presetSubtype="4" fill="hold"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00972">
                                            <p:txEl>
                                              <p:pRg st="2" end="2"/>
                                            </p:txEl>
                                          </p:spTgt>
                                        </p:tgtEl>
                                        <p:attrNameLst>
                                          <p:attrName>style.visibility</p:attrName>
                                        </p:attrNameLst>
                                      </p:cBhvr>
                                      <p:to>
                                        <p:strVal val="visible"/>
                                      </p:to>
                                    </p:set>
                                    <p:animEffect transition="in" filter="fade">
                                      <p:cBhvr>
                                        <p:cTn id="57" dur="500"/>
                                        <p:tgtEl>
                                          <p:spTgt spid="500972">
                                            <p:txEl>
                                              <p:pRg st="2" end="2"/>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00972">
                                            <p:txEl>
                                              <p:pRg st="3" end="3"/>
                                            </p:txEl>
                                          </p:spTgt>
                                        </p:tgtEl>
                                        <p:attrNameLst>
                                          <p:attrName>style.visibility</p:attrName>
                                        </p:attrNameLst>
                                      </p:cBhvr>
                                      <p:to>
                                        <p:strVal val="visible"/>
                                      </p:to>
                                    </p:set>
                                    <p:animEffect transition="in" filter="fade">
                                      <p:cBhvr>
                                        <p:cTn id="60" dur="500"/>
                                        <p:tgtEl>
                                          <p:spTgt spid="500972">
                                            <p:txEl>
                                              <p:pRg st="3" end="3"/>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00972">
                                            <p:txEl>
                                              <p:pRg st="4" end="4"/>
                                            </p:txEl>
                                          </p:spTgt>
                                        </p:tgtEl>
                                        <p:attrNameLst>
                                          <p:attrName>style.visibility</p:attrName>
                                        </p:attrNameLst>
                                      </p:cBhvr>
                                      <p:to>
                                        <p:strVal val="visible"/>
                                      </p:to>
                                    </p:set>
                                    <p:animEffect transition="in" filter="fade">
                                      <p:cBhvr>
                                        <p:cTn id="63" dur="500"/>
                                        <p:tgtEl>
                                          <p:spTgt spid="500972">
                                            <p:txEl>
                                              <p:pRg st="4" end="4"/>
                                            </p:txEl>
                                          </p:spTgt>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501162"/>
                                        </p:tgtEl>
                                        <p:attrNameLst>
                                          <p:attrName>style.visibility</p:attrName>
                                        </p:attrNameLst>
                                      </p:cBhvr>
                                      <p:to>
                                        <p:strVal val="visible"/>
                                      </p:to>
                                    </p:set>
                                    <p:animEffect transition="in" filter="fade">
                                      <p:cBhvr>
                                        <p:cTn id="67" dur="500"/>
                                        <p:tgtEl>
                                          <p:spTgt spid="501162"/>
                                        </p:tgtEl>
                                      </p:cBhvr>
                                    </p:animEffect>
                                  </p:childTnLst>
                                </p:cTn>
                              </p:par>
                            </p:childTnLst>
                          </p:cTn>
                        </p:par>
                        <p:par>
                          <p:cTn id="68" fill="hold">
                            <p:stCondLst>
                              <p:cond delay="1000"/>
                            </p:stCondLst>
                            <p:childTnLst>
                              <p:par>
                                <p:cTn id="69" presetID="10" presetClass="entr" presetSubtype="0" fill="hold" grpId="0" nodeType="afterEffect">
                                  <p:stCondLst>
                                    <p:cond delay="0"/>
                                  </p:stCondLst>
                                  <p:childTnLst>
                                    <p:set>
                                      <p:cBhvr>
                                        <p:cTn id="70" dur="1" fill="hold">
                                          <p:stCondLst>
                                            <p:cond delay="0"/>
                                          </p:stCondLst>
                                        </p:cTn>
                                        <p:tgtEl>
                                          <p:spTgt spid="501163"/>
                                        </p:tgtEl>
                                        <p:attrNameLst>
                                          <p:attrName>style.visibility</p:attrName>
                                        </p:attrNameLst>
                                      </p:cBhvr>
                                      <p:to>
                                        <p:strVal val="visible"/>
                                      </p:to>
                                    </p:set>
                                    <p:animEffect transition="in" filter="fade">
                                      <p:cBhvr>
                                        <p:cTn id="71" dur="500"/>
                                        <p:tgtEl>
                                          <p:spTgt spid="501163"/>
                                        </p:tgtEl>
                                      </p:cBhvr>
                                    </p:animEffect>
                                  </p:childTnLst>
                                </p:cTn>
                              </p:par>
                            </p:childTnLst>
                          </p:cTn>
                        </p:par>
                        <p:par>
                          <p:cTn id="72" fill="hold">
                            <p:stCondLst>
                              <p:cond delay="1500"/>
                            </p:stCondLst>
                            <p:childTnLst>
                              <p:par>
                                <p:cTn id="73" presetID="10" presetClass="entr" presetSubtype="0"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fade">
                                      <p:cBhvr>
                                        <p:cTn id="75" dur="500"/>
                                        <p:tgtEl>
                                          <p:spTgt spid="4"/>
                                        </p:tgtEl>
                                      </p:cBhvr>
                                    </p:animEffect>
                                  </p:childTnLst>
                                </p:cTn>
                              </p:par>
                            </p:childTnLst>
                          </p:cTn>
                        </p:par>
                        <p:par>
                          <p:cTn id="76" fill="hold">
                            <p:stCondLst>
                              <p:cond delay="2000"/>
                            </p:stCondLst>
                            <p:childTnLst>
                              <p:par>
                                <p:cTn id="77" presetID="10" presetClass="entr" presetSubtype="0" fill="hold" nodeType="after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500"/>
                                        <p:tgtEl>
                                          <p:spTgt spid="5"/>
                                        </p:tgtEl>
                                      </p:cBhvr>
                                    </p:animEffect>
                                  </p:childTnLst>
                                </p:cTn>
                              </p:par>
                            </p:childTnLst>
                          </p:cTn>
                        </p:par>
                        <p:par>
                          <p:cTn id="80" fill="hold">
                            <p:stCondLst>
                              <p:cond delay="2500"/>
                            </p:stCondLst>
                            <p:childTnLst>
                              <p:par>
                                <p:cTn id="81" presetID="10" presetClass="entr" presetSubtype="0" fill="hold" grpId="0" nodeType="afterEffect">
                                  <p:stCondLst>
                                    <p:cond delay="0"/>
                                  </p:stCondLst>
                                  <p:childTnLst>
                                    <p:set>
                                      <p:cBhvr>
                                        <p:cTn id="82" dur="1" fill="hold">
                                          <p:stCondLst>
                                            <p:cond delay="0"/>
                                          </p:stCondLst>
                                        </p:cTn>
                                        <p:tgtEl>
                                          <p:spTgt spid="501176"/>
                                        </p:tgtEl>
                                        <p:attrNameLst>
                                          <p:attrName>style.visibility</p:attrName>
                                        </p:attrNameLst>
                                      </p:cBhvr>
                                      <p:to>
                                        <p:strVal val="visible"/>
                                      </p:to>
                                    </p:set>
                                    <p:animEffect transition="in" filter="fade">
                                      <p:cBhvr>
                                        <p:cTn id="83" dur="500"/>
                                        <p:tgtEl>
                                          <p:spTgt spid="50117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500972">
                                            <p:txEl>
                                              <p:pRg st="5" end="5"/>
                                            </p:txEl>
                                          </p:spTgt>
                                        </p:tgtEl>
                                        <p:attrNameLst>
                                          <p:attrName>style.visibility</p:attrName>
                                        </p:attrNameLst>
                                      </p:cBhvr>
                                      <p:to>
                                        <p:strVal val="visible"/>
                                      </p:to>
                                    </p:set>
                                    <p:animEffect transition="in" filter="fade">
                                      <p:cBhvr>
                                        <p:cTn id="88" dur="500"/>
                                        <p:tgtEl>
                                          <p:spTgt spid="500972">
                                            <p:txEl>
                                              <p:pRg st="5" end="5"/>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500972">
                                            <p:txEl>
                                              <p:pRg st="6" end="6"/>
                                            </p:txEl>
                                          </p:spTgt>
                                        </p:tgtEl>
                                        <p:attrNameLst>
                                          <p:attrName>style.visibility</p:attrName>
                                        </p:attrNameLst>
                                      </p:cBhvr>
                                      <p:to>
                                        <p:strVal val="visible"/>
                                      </p:to>
                                    </p:set>
                                    <p:animEffect transition="in" filter="fade">
                                      <p:cBhvr>
                                        <p:cTn id="91" dur="500"/>
                                        <p:tgtEl>
                                          <p:spTgt spid="500972">
                                            <p:txEl>
                                              <p:pRg st="6" end="6"/>
                                            </p:txEl>
                                          </p:spTgt>
                                        </p:tgtEl>
                                      </p:cBhvr>
                                    </p:animEffect>
                                  </p:childTnLst>
                                </p:cTn>
                              </p:par>
                            </p:childTnLst>
                          </p:cTn>
                        </p:par>
                        <p:par>
                          <p:cTn id="92" fill="hold">
                            <p:stCondLst>
                              <p:cond delay="500"/>
                            </p:stCondLst>
                            <p:childTnLst>
                              <p:par>
                                <p:cTn id="93" presetID="10" presetClass="entr" presetSubtype="0" fill="hold" grpId="0" nodeType="afterEffect">
                                  <p:stCondLst>
                                    <p:cond delay="0"/>
                                  </p:stCondLst>
                                  <p:childTnLst>
                                    <p:set>
                                      <p:cBhvr>
                                        <p:cTn id="94" dur="1" fill="hold">
                                          <p:stCondLst>
                                            <p:cond delay="0"/>
                                          </p:stCondLst>
                                        </p:cTn>
                                        <p:tgtEl>
                                          <p:spTgt spid="501166"/>
                                        </p:tgtEl>
                                        <p:attrNameLst>
                                          <p:attrName>style.visibility</p:attrName>
                                        </p:attrNameLst>
                                      </p:cBhvr>
                                      <p:to>
                                        <p:strVal val="visible"/>
                                      </p:to>
                                    </p:set>
                                    <p:animEffect transition="in" filter="fade">
                                      <p:cBhvr>
                                        <p:cTn id="95" dur="500"/>
                                        <p:tgtEl>
                                          <p:spTgt spid="501166"/>
                                        </p:tgtEl>
                                      </p:cBhvr>
                                    </p:animEffect>
                                  </p:childTnLst>
                                </p:cTn>
                              </p:par>
                            </p:childTnLst>
                          </p:cTn>
                        </p:par>
                        <p:par>
                          <p:cTn id="96" fill="hold">
                            <p:stCondLst>
                              <p:cond delay="1000"/>
                            </p:stCondLst>
                            <p:childTnLst>
                              <p:par>
                                <p:cTn id="97" presetID="10" presetClass="entr" presetSubtype="0" fill="hold" grpId="0" nodeType="afterEffect">
                                  <p:stCondLst>
                                    <p:cond delay="0"/>
                                  </p:stCondLst>
                                  <p:childTnLst>
                                    <p:set>
                                      <p:cBhvr>
                                        <p:cTn id="98" dur="1" fill="hold">
                                          <p:stCondLst>
                                            <p:cond delay="0"/>
                                          </p:stCondLst>
                                        </p:cTn>
                                        <p:tgtEl>
                                          <p:spTgt spid="501165"/>
                                        </p:tgtEl>
                                        <p:attrNameLst>
                                          <p:attrName>style.visibility</p:attrName>
                                        </p:attrNameLst>
                                      </p:cBhvr>
                                      <p:to>
                                        <p:strVal val="visible"/>
                                      </p:to>
                                    </p:set>
                                    <p:animEffect transition="in" filter="fade">
                                      <p:cBhvr>
                                        <p:cTn id="99" dur="500"/>
                                        <p:tgtEl>
                                          <p:spTgt spid="501165"/>
                                        </p:tgtEl>
                                      </p:cBhvr>
                                    </p:animEffect>
                                  </p:childTnLst>
                                </p:cTn>
                              </p:par>
                            </p:childTnLst>
                          </p:cTn>
                        </p:par>
                        <p:par>
                          <p:cTn id="100" fill="hold">
                            <p:stCondLst>
                              <p:cond delay="1500"/>
                            </p:stCondLst>
                            <p:childTnLst>
                              <p:par>
                                <p:cTn id="101" presetID="10" presetClass="entr" presetSubtype="0" fill="hold" grpId="0" nodeType="afterEffect">
                                  <p:stCondLst>
                                    <p:cond delay="0"/>
                                  </p:stCondLst>
                                  <p:childTnLst>
                                    <p:set>
                                      <p:cBhvr>
                                        <p:cTn id="102" dur="1" fill="hold">
                                          <p:stCondLst>
                                            <p:cond delay="0"/>
                                          </p:stCondLst>
                                        </p:cTn>
                                        <p:tgtEl>
                                          <p:spTgt spid="501177"/>
                                        </p:tgtEl>
                                        <p:attrNameLst>
                                          <p:attrName>style.visibility</p:attrName>
                                        </p:attrNameLst>
                                      </p:cBhvr>
                                      <p:to>
                                        <p:strVal val="visible"/>
                                      </p:to>
                                    </p:set>
                                    <p:animEffect transition="in" filter="fade">
                                      <p:cBhvr>
                                        <p:cTn id="103" dur="500"/>
                                        <p:tgtEl>
                                          <p:spTgt spid="501177"/>
                                        </p:tgtEl>
                                      </p:cBhvr>
                                    </p:animEffect>
                                  </p:childTnLst>
                                </p:cTn>
                              </p:par>
                            </p:childTnLst>
                          </p:cTn>
                        </p:par>
                        <p:par>
                          <p:cTn id="104" fill="hold">
                            <p:stCondLst>
                              <p:cond delay="2000"/>
                            </p:stCondLst>
                            <p:childTnLst>
                              <p:par>
                                <p:cTn id="105" presetID="10" presetClass="entr" presetSubtype="0" fill="hold" grpId="0" nodeType="afterEffect">
                                  <p:stCondLst>
                                    <p:cond delay="0"/>
                                  </p:stCondLst>
                                  <p:childTnLst>
                                    <p:set>
                                      <p:cBhvr>
                                        <p:cTn id="106" dur="1" fill="hold">
                                          <p:stCondLst>
                                            <p:cond delay="0"/>
                                          </p:stCondLst>
                                        </p:cTn>
                                        <p:tgtEl>
                                          <p:spTgt spid="501178"/>
                                        </p:tgtEl>
                                        <p:attrNameLst>
                                          <p:attrName>style.visibility</p:attrName>
                                        </p:attrNameLst>
                                      </p:cBhvr>
                                      <p:to>
                                        <p:strVal val="visible"/>
                                      </p:to>
                                    </p:set>
                                    <p:animEffect transition="in" filter="fade">
                                      <p:cBhvr>
                                        <p:cTn id="107" dur="500"/>
                                        <p:tgtEl>
                                          <p:spTgt spid="501178"/>
                                        </p:tgtEl>
                                      </p:cBhvr>
                                    </p:animEffect>
                                  </p:childTnLst>
                                </p:cTn>
                              </p:par>
                            </p:childTnLst>
                          </p:cTn>
                        </p:par>
                        <p:par>
                          <p:cTn id="108" fill="hold">
                            <p:stCondLst>
                              <p:cond delay="2500"/>
                            </p:stCondLst>
                            <p:childTnLst>
                              <p:par>
                                <p:cTn id="109" presetID="10" presetClass="entr" presetSubtype="0" fill="hold" grpId="0" nodeType="afterEffect">
                                  <p:stCondLst>
                                    <p:cond delay="0"/>
                                  </p:stCondLst>
                                  <p:childTnLst>
                                    <p:set>
                                      <p:cBhvr>
                                        <p:cTn id="110" dur="1" fill="hold">
                                          <p:stCondLst>
                                            <p:cond delay="0"/>
                                          </p:stCondLst>
                                        </p:cTn>
                                        <p:tgtEl>
                                          <p:spTgt spid="501179"/>
                                        </p:tgtEl>
                                        <p:attrNameLst>
                                          <p:attrName>style.visibility</p:attrName>
                                        </p:attrNameLst>
                                      </p:cBhvr>
                                      <p:to>
                                        <p:strVal val="visible"/>
                                      </p:to>
                                    </p:set>
                                    <p:animEffect transition="in" filter="fade">
                                      <p:cBhvr>
                                        <p:cTn id="111" dur="500"/>
                                        <p:tgtEl>
                                          <p:spTgt spid="501179"/>
                                        </p:tgtEl>
                                      </p:cBhvr>
                                    </p:animEffect>
                                  </p:childTnLst>
                                </p:cTn>
                              </p:par>
                            </p:childTnLst>
                          </p:cTn>
                        </p:par>
                        <p:par>
                          <p:cTn id="112" fill="hold">
                            <p:stCondLst>
                              <p:cond delay="3000"/>
                            </p:stCondLst>
                            <p:childTnLst>
                              <p:par>
                                <p:cTn id="113" presetID="10" presetClass="entr" presetSubtype="0" fill="hold" grpId="0" nodeType="afterEffect">
                                  <p:stCondLst>
                                    <p:cond delay="0"/>
                                  </p:stCondLst>
                                  <p:childTnLst>
                                    <p:set>
                                      <p:cBhvr>
                                        <p:cTn id="114" dur="1" fill="hold">
                                          <p:stCondLst>
                                            <p:cond delay="0"/>
                                          </p:stCondLst>
                                        </p:cTn>
                                        <p:tgtEl>
                                          <p:spTgt spid="501180"/>
                                        </p:tgtEl>
                                        <p:attrNameLst>
                                          <p:attrName>style.visibility</p:attrName>
                                        </p:attrNameLst>
                                      </p:cBhvr>
                                      <p:to>
                                        <p:strVal val="visible"/>
                                      </p:to>
                                    </p:set>
                                    <p:animEffect transition="in" filter="fade">
                                      <p:cBhvr>
                                        <p:cTn id="115" dur="500"/>
                                        <p:tgtEl>
                                          <p:spTgt spid="501180"/>
                                        </p:tgtEl>
                                      </p:cBhvr>
                                    </p:animEffect>
                                  </p:childTnLst>
                                </p:cTn>
                              </p:par>
                            </p:childTnLst>
                          </p:cTn>
                        </p:par>
                        <p:par>
                          <p:cTn id="116" fill="hold">
                            <p:stCondLst>
                              <p:cond delay="3500"/>
                            </p:stCondLst>
                            <p:childTnLst>
                              <p:par>
                                <p:cTn id="117" presetID="10" presetClass="entr" presetSubtype="0" fill="hold" grpId="0" nodeType="afterEffect">
                                  <p:stCondLst>
                                    <p:cond delay="0"/>
                                  </p:stCondLst>
                                  <p:childTnLst>
                                    <p:set>
                                      <p:cBhvr>
                                        <p:cTn id="118" dur="1" fill="hold">
                                          <p:stCondLst>
                                            <p:cond delay="0"/>
                                          </p:stCondLst>
                                        </p:cTn>
                                        <p:tgtEl>
                                          <p:spTgt spid="501181"/>
                                        </p:tgtEl>
                                        <p:attrNameLst>
                                          <p:attrName>style.visibility</p:attrName>
                                        </p:attrNameLst>
                                      </p:cBhvr>
                                      <p:to>
                                        <p:strVal val="visible"/>
                                      </p:to>
                                    </p:set>
                                    <p:animEffect transition="in" filter="fade">
                                      <p:cBhvr>
                                        <p:cTn id="119" dur="500"/>
                                        <p:tgtEl>
                                          <p:spTgt spid="501181"/>
                                        </p:tgtEl>
                                      </p:cBhvr>
                                    </p:animEffect>
                                  </p:childTnLst>
                                </p:cTn>
                              </p:par>
                            </p:childTnLst>
                          </p:cTn>
                        </p:par>
                        <p:par>
                          <p:cTn id="120" fill="hold">
                            <p:stCondLst>
                              <p:cond delay="4000"/>
                            </p:stCondLst>
                            <p:childTnLst>
                              <p:par>
                                <p:cTn id="121" presetID="10" presetClass="entr" presetSubtype="0" fill="hold" grpId="0" nodeType="afterEffect">
                                  <p:stCondLst>
                                    <p:cond delay="0"/>
                                  </p:stCondLst>
                                  <p:childTnLst>
                                    <p:set>
                                      <p:cBhvr>
                                        <p:cTn id="122" dur="1" fill="hold">
                                          <p:stCondLst>
                                            <p:cond delay="0"/>
                                          </p:stCondLst>
                                        </p:cTn>
                                        <p:tgtEl>
                                          <p:spTgt spid="501182"/>
                                        </p:tgtEl>
                                        <p:attrNameLst>
                                          <p:attrName>style.visibility</p:attrName>
                                        </p:attrNameLst>
                                      </p:cBhvr>
                                      <p:to>
                                        <p:strVal val="visible"/>
                                      </p:to>
                                    </p:set>
                                    <p:animEffect transition="in" filter="fade">
                                      <p:cBhvr>
                                        <p:cTn id="123" dur="500"/>
                                        <p:tgtEl>
                                          <p:spTgt spid="501182"/>
                                        </p:tgtEl>
                                      </p:cBhvr>
                                    </p:animEffect>
                                  </p:childTnLst>
                                </p:cTn>
                              </p:par>
                            </p:childTnLst>
                          </p:cTn>
                        </p:par>
                        <p:par>
                          <p:cTn id="124" fill="hold">
                            <p:stCondLst>
                              <p:cond delay="4500"/>
                            </p:stCondLst>
                            <p:childTnLst>
                              <p:par>
                                <p:cTn id="125" presetID="10" presetClass="entr" presetSubtype="0" fill="hold" grpId="0" nodeType="afterEffect">
                                  <p:stCondLst>
                                    <p:cond delay="0"/>
                                  </p:stCondLst>
                                  <p:childTnLst>
                                    <p:set>
                                      <p:cBhvr>
                                        <p:cTn id="126" dur="1" fill="hold">
                                          <p:stCondLst>
                                            <p:cond delay="0"/>
                                          </p:stCondLst>
                                        </p:cTn>
                                        <p:tgtEl>
                                          <p:spTgt spid="500974"/>
                                        </p:tgtEl>
                                        <p:attrNameLst>
                                          <p:attrName>style.visibility</p:attrName>
                                        </p:attrNameLst>
                                      </p:cBhvr>
                                      <p:to>
                                        <p:strVal val="visible"/>
                                      </p:to>
                                    </p:set>
                                    <p:animEffect transition="in" filter="fade">
                                      <p:cBhvr>
                                        <p:cTn id="127" dur="500"/>
                                        <p:tgtEl>
                                          <p:spTgt spid="500974"/>
                                        </p:tgtEl>
                                      </p:cBhvr>
                                    </p:animEffect>
                                  </p:childTnLst>
                                </p:cTn>
                              </p:par>
                            </p:childTnLst>
                          </p:cTn>
                        </p:par>
                        <p:par>
                          <p:cTn id="128" fill="hold">
                            <p:stCondLst>
                              <p:cond delay="5000"/>
                            </p:stCondLst>
                            <p:childTnLst>
                              <p:par>
                                <p:cTn id="129" presetID="10" presetClass="entr" presetSubtype="0" fill="hold" grpId="0" nodeType="afterEffect">
                                  <p:stCondLst>
                                    <p:cond delay="0"/>
                                  </p:stCondLst>
                                  <p:childTnLst>
                                    <p:set>
                                      <p:cBhvr>
                                        <p:cTn id="130" dur="1" fill="hold">
                                          <p:stCondLst>
                                            <p:cond delay="0"/>
                                          </p:stCondLst>
                                        </p:cTn>
                                        <p:tgtEl>
                                          <p:spTgt spid="501184"/>
                                        </p:tgtEl>
                                        <p:attrNameLst>
                                          <p:attrName>style.visibility</p:attrName>
                                        </p:attrNameLst>
                                      </p:cBhvr>
                                      <p:to>
                                        <p:strVal val="visible"/>
                                      </p:to>
                                    </p:set>
                                    <p:animEffect transition="in" filter="fade">
                                      <p:cBhvr>
                                        <p:cTn id="131" dur="500"/>
                                        <p:tgtEl>
                                          <p:spTgt spid="501184"/>
                                        </p:tgtEl>
                                      </p:cBhvr>
                                    </p:animEffect>
                                  </p:childTnLst>
                                </p:cTn>
                              </p:par>
                            </p:childTnLst>
                          </p:cTn>
                        </p:par>
                        <p:par>
                          <p:cTn id="132" fill="hold">
                            <p:stCondLst>
                              <p:cond delay="5500"/>
                            </p:stCondLst>
                            <p:childTnLst>
                              <p:par>
                                <p:cTn id="133" presetID="10" presetClass="entr" presetSubtype="0" fill="hold" grpId="0" nodeType="afterEffect">
                                  <p:stCondLst>
                                    <p:cond delay="0"/>
                                  </p:stCondLst>
                                  <p:childTnLst>
                                    <p:set>
                                      <p:cBhvr>
                                        <p:cTn id="134" dur="1" fill="hold">
                                          <p:stCondLst>
                                            <p:cond delay="0"/>
                                          </p:stCondLst>
                                        </p:cTn>
                                        <p:tgtEl>
                                          <p:spTgt spid="501185"/>
                                        </p:tgtEl>
                                        <p:attrNameLst>
                                          <p:attrName>style.visibility</p:attrName>
                                        </p:attrNameLst>
                                      </p:cBhvr>
                                      <p:to>
                                        <p:strVal val="visible"/>
                                      </p:to>
                                    </p:set>
                                    <p:animEffect transition="in" filter="fade">
                                      <p:cBhvr>
                                        <p:cTn id="135" dur="500"/>
                                        <p:tgtEl>
                                          <p:spTgt spid="501185"/>
                                        </p:tgtEl>
                                      </p:cBhvr>
                                    </p:animEffect>
                                  </p:childTnLst>
                                </p:cTn>
                              </p:par>
                            </p:childTnLst>
                          </p:cTn>
                        </p:par>
                        <p:par>
                          <p:cTn id="136" fill="hold">
                            <p:stCondLst>
                              <p:cond delay="6000"/>
                            </p:stCondLst>
                            <p:childTnLst>
                              <p:par>
                                <p:cTn id="137" presetID="10" presetClass="entr" presetSubtype="0" fill="hold" grpId="0" nodeType="afterEffect">
                                  <p:stCondLst>
                                    <p:cond delay="0"/>
                                  </p:stCondLst>
                                  <p:childTnLst>
                                    <p:set>
                                      <p:cBhvr>
                                        <p:cTn id="138" dur="1" fill="hold">
                                          <p:stCondLst>
                                            <p:cond delay="0"/>
                                          </p:stCondLst>
                                        </p:cTn>
                                        <p:tgtEl>
                                          <p:spTgt spid="501186"/>
                                        </p:tgtEl>
                                        <p:attrNameLst>
                                          <p:attrName>style.visibility</p:attrName>
                                        </p:attrNameLst>
                                      </p:cBhvr>
                                      <p:to>
                                        <p:strVal val="visible"/>
                                      </p:to>
                                    </p:set>
                                    <p:animEffect transition="in" filter="fade">
                                      <p:cBhvr>
                                        <p:cTn id="139" dur="500"/>
                                        <p:tgtEl>
                                          <p:spTgt spid="501186"/>
                                        </p:tgtEl>
                                      </p:cBhvr>
                                    </p:animEffect>
                                  </p:childTnLst>
                                </p:cTn>
                              </p:par>
                            </p:childTnLst>
                          </p:cTn>
                        </p:par>
                        <p:par>
                          <p:cTn id="140" fill="hold">
                            <p:stCondLst>
                              <p:cond delay="6500"/>
                            </p:stCondLst>
                            <p:childTnLst>
                              <p:par>
                                <p:cTn id="141" presetID="10" presetClass="entr" presetSubtype="0" fill="hold" grpId="0" nodeType="afterEffect">
                                  <p:stCondLst>
                                    <p:cond delay="0"/>
                                  </p:stCondLst>
                                  <p:childTnLst>
                                    <p:set>
                                      <p:cBhvr>
                                        <p:cTn id="142" dur="1" fill="hold">
                                          <p:stCondLst>
                                            <p:cond delay="0"/>
                                          </p:stCondLst>
                                        </p:cTn>
                                        <p:tgtEl>
                                          <p:spTgt spid="501187"/>
                                        </p:tgtEl>
                                        <p:attrNameLst>
                                          <p:attrName>style.visibility</p:attrName>
                                        </p:attrNameLst>
                                      </p:cBhvr>
                                      <p:to>
                                        <p:strVal val="visible"/>
                                      </p:to>
                                    </p:set>
                                    <p:animEffect transition="in" filter="fade">
                                      <p:cBhvr>
                                        <p:cTn id="143" dur="500"/>
                                        <p:tgtEl>
                                          <p:spTgt spid="501187"/>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501188"/>
                                        </p:tgtEl>
                                        <p:attrNameLst>
                                          <p:attrName>style.visibility</p:attrName>
                                        </p:attrNameLst>
                                      </p:cBhvr>
                                      <p:to>
                                        <p:strVal val="visible"/>
                                      </p:to>
                                    </p:set>
                                    <p:animEffect transition="in" filter="fade">
                                      <p:cBhvr>
                                        <p:cTn id="147" dur="500"/>
                                        <p:tgtEl>
                                          <p:spTgt spid="501188"/>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500972">
                                            <p:txEl>
                                              <p:pRg st="7" end="7"/>
                                            </p:txEl>
                                          </p:spTgt>
                                        </p:tgtEl>
                                        <p:attrNameLst>
                                          <p:attrName>style.visibility</p:attrName>
                                        </p:attrNameLst>
                                      </p:cBhvr>
                                      <p:to>
                                        <p:strVal val="visible"/>
                                      </p:to>
                                    </p:set>
                                    <p:animEffect transition="in" filter="fade">
                                      <p:cBhvr>
                                        <p:cTn id="152" dur="500"/>
                                        <p:tgtEl>
                                          <p:spTgt spid="500972">
                                            <p:txEl>
                                              <p:pRg st="7" end="7"/>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grpId="0" nodeType="clickEffect">
                                  <p:stCondLst>
                                    <p:cond delay="0"/>
                                  </p:stCondLst>
                                  <p:childTnLst>
                                    <p:set>
                                      <p:cBhvr>
                                        <p:cTn id="156" dur="1" fill="hold">
                                          <p:stCondLst>
                                            <p:cond delay="0"/>
                                          </p:stCondLst>
                                        </p:cTn>
                                        <p:tgtEl>
                                          <p:spTgt spid="501169"/>
                                        </p:tgtEl>
                                        <p:attrNameLst>
                                          <p:attrName>style.visibility</p:attrName>
                                        </p:attrNameLst>
                                      </p:cBhvr>
                                      <p:to>
                                        <p:strVal val="visible"/>
                                      </p:to>
                                    </p:set>
                                    <p:animEffect transition="in" filter="fade">
                                      <p:cBhvr>
                                        <p:cTn id="157" dur="500"/>
                                        <p:tgtEl>
                                          <p:spTgt spid="501169"/>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501168"/>
                                        </p:tgtEl>
                                        <p:attrNameLst>
                                          <p:attrName>style.visibility</p:attrName>
                                        </p:attrNameLst>
                                      </p:cBhvr>
                                      <p:to>
                                        <p:strVal val="visible"/>
                                      </p:to>
                                    </p:set>
                                    <p:animEffect transition="in" filter="fade">
                                      <p:cBhvr>
                                        <p:cTn id="160" dur="500"/>
                                        <p:tgtEl>
                                          <p:spTgt spid="501168"/>
                                        </p:tgtEl>
                                      </p:cBhvr>
                                    </p:animEffect>
                                  </p:childTnLst>
                                </p:cTn>
                              </p:par>
                            </p:childTnLst>
                          </p:cTn>
                        </p:par>
                        <p:par>
                          <p:cTn id="161" fill="hold">
                            <p:stCondLst>
                              <p:cond delay="500"/>
                            </p:stCondLst>
                            <p:childTnLst>
                              <p:par>
                                <p:cTn id="162" presetID="10" presetClass="entr" presetSubtype="0" fill="hold" grpId="0" nodeType="afterEffect">
                                  <p:stCondLst>
                                    <p:cond delay="0"/>
                                  </p:stCondLst>
                                  <p:childTnLst>
                                    <p:set>
                                      <p:cBhvr>
                                        <p:cTn id="163" dur="1" fill="hold">
                                          <p:stCondLst>
                                            <p:cond delay="0"/>
                                          </p:stCondLst>
                                        </p:cTn>
                                        <p:tgtEl>
                                          <p:spTgt spid="501189"/>
                                        </p:tgtEl>
                                        <p:attrNameLst>
                                          <p:attrName>style.visibility</p:attrName>
                                        </p:attrNameLst>
                                      </p:cBhvr>
                                      <p:to>
                                        <p:strVal val="visible"/>
                                      </p:to>
                                    </p:set>
                                    <p:animEffect transition="in" filter="fade">
                                      <p:cBhvr>
                                        <p:cTn id="164" dur="500"/>
                                        <p:tgtEl>
                                          <p:spTgt spid="501189"/>
                                        </p:tgtEl>
                                      </p:cBhvr>
                                    </p:animEffect>
                                  </p:childTnLst>
                                </p:cTn>
                              </p:par>
                            </p:childTnLst>
                          </p:cTn>
                        </p:par>
                        <p:par>
                          <p:cTn id="165" fill="hold">
                            <p:stCondLst>
                              <p:cond delay="1000"/>
                            </p:stCondLst>
                            <p:childTnLst>
                              <p:par>
                                <p:cTn id="166" presetID="10" presetClass="entr" presetSubtype="0" fill="hold" grpId="0" nodeType="afterEffect">
                                  <p:stCondLst>
                                    <p:cond delay="0"/>
                                  </p:stCondLst>
                                  <p:childTnLst>
                                    <p:set>
                                      <p:cBhvr>
                                        <p:cTn id="167" dur="1" fill="hold">
                                          <p:stCondLst>
                                            <p:cond delay="0"/>
                                          </p:stCondLst>
                                        </p:cTn>
                                        <p:tgtEl>
                                          <p:spTgt spid="501190"/>
                                        </p:tgtEl>
                                        <p:attrNameLst>
                                          <p:attrName>style.visibility</p:attrName>
                                        </p:attrNameLst>
                                      </p:cBhvr>
                                      <p:to>
                                        <p:strVal val="visible"/>
                                      </p:to>
                                    </p:set>
                                    <p:animEffect transition="in" filter="fade">
                                      <p:cBhvr>
                                        <p:cTn id="168" dur="500"/>
                                        <p:tgtEl>
                                          <p:spTgt spid="501190"/>
                                        </p:tgtEl>
                                      </p:cBhvr>
                                    </p:animEffect>
                                  </p:childTnLst>
                                </p:cTn>
                              </p:par>
                            </p:childTnLst>
                          </p:cTn>
                        </p:par>
                        <p:par>
                          <p:cTn id="169" fill="hold">
                            <p:stCondLst>
                              <p:cond delay="1500"/>
                            </p:stCondLst>
                            <p:childTnLst>
                              <p:par>
                                <p:cTn id="170" presetID="10" presetClass="entr" presetSubtype="0" fill="hold" grpId="0" nodeType="afterEffect">
                                  <p:stCondLst>
                                    <p:cond delay="0"/>
                                  </p:stCondLst>
                                  <p:childTnLst>
                                    <p:set>
                                      <p:cBhvr>
                                        <p:cTn id="171" dur="1" fill="hold">
                                          <p:stCondLst>
                                            <p:cond delay="0"/>
                                          </p:stCondLst>
                                        </p:cTn>
                                        <p:tgtEl>
                                          <p:spTgt spid="501191"/>
                                        </p:tgtEl>
                                        <p:attrNameLst>
                                          <p:attrName>style.visibility</p:attrName>
                                        </p:attrNameLst>
                                      </p:cBhvr>
                                      <p:to>
                                        <p:strVal val="visible"/>
                                      </p:to>
                                    </p:set>
                                    <p:animEffect transition="in" filter="fade">
                                      <p:cBhvr>
                                        <p:cTn id="172" dur="500"/>
                                        <p:tgtEl>
                                          <p:spTgt spid="501191"/>
                                        </p:tgtEl>
                                      </p:cBhvr>
                                    </p:animEffect>
                                  </p:childTnLst>
                                </p:cTn>
                              </p:par>
                            </p:childTnLst>
                          </p:cTn>
                        </p:par>
                        <p:par>
                          <p:cTn id="173" fill="hold">
                            <p:stCondLst>
                              <p:cond delay="2000"/>
                            </p:stCondLst>
                            <p:childTnLst>
                              <p:par>
                                <p:cTn id="174" presetID="10" presetClass="entr" presetSubtype="0" fill="hold" grpId="0" nodeType="afterEffect">
                                  <p:stCondLst>
                                    <p:cond delay="0"/>
                                  </p:stCondLst>
                                  <p:childTnLst>
                                    <p:set>
                                      <p:cBhvr>
                                        <p:cTn id="175" dur="1" fill="hold">
                                          <p:stCondLst>
                                            <p:cond delay="0"/>
                                          </p:stCondLst>
                                        </p:cTn>
                                        <p:tgtEl>
                                          <p:spTgt spid="501192"/>
                                        </p:tgtEl>
                                        <p:attrNameLst>
                                          <p:attrName>style.visibility</p:attrName>
                                        </p:attrNameLst>
                                      </p:cBhvr>
                                      <p:to>
                                        <p:strVal val="visible"/>
                                      </p:to>
                                    </p:set>
                                    <p:animEffect transition="in" filter="fade">
                                      <p:cBhvr>
                                        <p:cTn id="176" dur="500"/>
                                        <p:tgtEl>
                                          <p:spTgt spid="501192"/>
                                        </p:tgtEl>
                                      </p:cBhvr>
                                    </p:animEffect>
                                  </p:childTnLst>
                                </p:cTn>
                              </p:par>
                            </p:childTnLst>
                          </p:cTn>
                        </p:par>
                        <p:par>
                          <p:cTn id="177" fill="hold">
                            <p:stCondLst>
                              <p:cond delay="2500"/>
                            </p:stCondLst>
                            <p:childTnLst>
                              <p:par>
                                <p:cTn id="178" presetID="10" presetClass="entr" presetSubtype="0" fill="hold" grpId="0" nodeType="afterEffect">
                                  <p:stCondLst>
                                    <p:cond delay="0"/>
                                  </p:stCondLst>
                                  <p:childTnLst>
                                    <p:set>
                                      <p:cBhvr>
                                        <p:cTn id="179" dur="1" fill="hold">
                                          <p:stCondLst>
                                            <p:cond delay="0"/>
                                          </p:stCondLst>
                                        </p:cTn>
                                        <p:tgtEl>
                                          <p:spTgt spid="500975"/>
                                        </p:tgtEl>
                                        <p:attrNameLst>
                                          <p:attrName>style.visibility</p:attrName>
                                        </p:attrNameLst>
                                      </p:cBhvr>
                                      <p:to>
                                        <p:strVal val="visible"/>
                                      </p:to>
                                    </p:set>
                                    <p:animEffect transition="in" filter="fade">
                                      <p:cBhvr>
                                        <p:cTn id="180" dur="500"/>
                                        <p:tgtEl>
                                          <p:spTgt spid="500975"/>
                                        </p:tgtEl>
                                      </p:cBhvr>
                                    </p:animEffect>
                                  </p:childTnLst>
                                </p:cTn>
                              </p:par>
                            </p:childTnLst>
                          </p:cTn>
                        </p:par>
                        <p:par>
                          <p:cTn id="181" fill="hold">
                            <p:stCondLst>
                              <p:cond delay="3000"/>
                            </p:stCondLst>
                            <p:childTnLst>
                              <p:par>
                                <p:cTn id="182" presetID="10" presetClass="entr" presetSubtype="0" fill="hold" grpId="0" nodeType="afterEffect">
                                  <p:stCondLst>
                                    <p:cond delay="0"/>
                                  </p:stCondLst>
                                  <p:childTnLst>
                                    <p:set>
                                      <p:cBhvr>
                                        <p:cTn id="183" dur="1" fill="hold">
                                          <p:stCondLst>
                                            <p:cond delay="0"/>
                                          </p:stCondLst>
                                        </p:cTn>
                                        <p:tgtEl>
                                          <p:spTgt spid="501197"/>
                                        </p:tgtEl>
                                        <p:attrNameLst>
                                          <p:attrName>style.visibility</p:attrName>
                                        </p:attrNameLst>
                                      </p:cBhvr>
                                      <p:to>
                                        <p:strVal val="visible"/>
                                      </p:to>
                                    </p:set>
                                    <p:animEffect transition="in" filter="fade">
                                      <p:cBhvr>
                                        <p:cTn id="184" dur="500"/>
                                        <p:tgtEl>
                                          <p:spTgt spid="501197"/>
                                        </p:tgtEl>
                                      </p:cBhvr>
                                    </p:animEffect>
                                  </p:childTnLst>
                                </p:cTn>
                              </p:par>
                            </p:childTnLst>
                          </p:cTn>
                        </p:par>
                        <p:par>
                          <p:cTn id="185" fill="hold">
                            <p:stCondLst>
                              <p:cond delay="3500"/>
                            </p:stCondLst>
                            <p:childTnLst>
                              <p:par>
                                <p:cTn id="186" presetID="10" presetClass="entr" presetSubtype="0" fill="hold" grpId="0" nodeType="afterEffect">
                                  <p:stCondLst>
                                    <p:cond delay="0"/>
                                  </p:stCondLst>
                                  <p:childTnLst>
                                    <p:set>
                                      <p:cBhvr>
                                        <p:cTn id="187" dur="1" fill="hold">
                                          <p:stCondLst>
                                            <p:cond delay="0"/>
                                          </p:stCondLst>
                                        </p:cTn>
                                        <p:tgtEl>
                                          <p:spTgt spid="501198"/>
                                        </p:tgtEl>
                                        <p:attrNameLst>
                                          <p:attrName>style.visibility</p:attrName>
                                        </p:attrNameLst>
                                      </p:cBhvr>
                                      <p:to>
                                        <p:strVal val="visible"/>
                                      </p:to>
                                    </p:set>
                                    <p:animEffect transition="in" filter="fade">
                                      <p:cBhvr>
                                        <p:cTn id="188" dur="500"/>
                                        <p:tgtEl>
                                          <p:spTgt spid="501198"/>
                                        </p:tgtEl>
                                      </p:cBhvr>
                                    </p:animEffect>
                                  </p:childTnLst>
                                </p:cTn>
                              </p:par>
                            </p:childTnLst>
                          </p:cTn>
                        </p:par>
                        <p:par>
                          <p:cTn id="189" fill="hold">
                            <p:stCondLst>
                              <p:cond delay="4000"/>
                            </p:stCondLst>
                            <p:childTnLst>
                              <p:par>
                                <p:cTn id="190" presetID="10" presetClass="entr" presetSubtype="0" fill="hold" grpId="0" nodeType="afterEffect">
                                  <p:stCondLst>
                                    <p:cond delay="0"/>
                                  </p:stCondLst>
                                  <p:childTnLst>
                                    <p:set>
                                      <p:cBhvr>
                                        <p:cTn id="191" dur="1" fill="hold">
                                          <p:stCondLst>
                                            <p:cond delay="0"/>
                                          </p:stCondLst>
                                        </p:cTn>
                                        <p:tgtEl>
                                          <p:spTgt spid="501196"/>
                                        </p:tgtEl>
                                        <p:attrNameLst>
                                          <p:attrName>style.visibility</p:attrName>
                                        </p:attrNameLst>
                                      </p:cBhvr>
                                      <p:to>
                                        <p:strVal val="visible"/>
                                      </p:to>
                                    </p:set>
                                    <p:animEffect transition="in" filter="fade">
                                      <p:cBhvr>
                                        <p:cTn id="192" dur="500"/>
                                        <p:tgtEl>
                                          <p:spTgt spid="501196"/>
                                        </p:tgtEl>
                                      </p:cBhvr>
                                    </p:animEffect>
                                  </p:childTnLst>
                                </p:cTn>
                              </p:par>
                            </p:childTnLst>
                          </p:cTn>
                        </p:par>
                        <p:par>
                          <p:cTn id="193" fill="hold">
                            <p:stCondLst>
                              <p:cond delay="4500"/>
                            </p:stCondLst>
                            <p:childTnLst>
                              <p:par>
                                <p:cTn id="194" presetID="10" presetClass="entr" presetSubtype="0" fill="hold" grpId="0" nodeType="afterEffect">
                                  <p:stCondLst>
                                    <p:cond delay="0"/>
                                  </p:stCondLst>
                                  <p:childTnLst>
                                    <p:set>
                                      <p:cBhvr>
                                        <p:cTn id="195" dur="1" fill="hold">
                                          <p:stCondLst>
                                            <p:cond delay="0"/>
                                          </p:stCondLst>
                                        </p:cTn>
                                        <p:tgtEl>
                                          <p:spTgt spid="501195"/>
                                        </p:tgtEl>
                                        <p:attrNameLst>
                                          <p:attrName>style.visibility</p:attrName>
                                        </p:attrNameLst>
                                      </p:cBhvr>
                                      <p:to>
                                        <p:strVal val="visible"/>
                                      </p:to>
                                    </p:set>
                                    <p:animEffect transition="in" filter="fade">
                                      <p:cBhvr>
                                        <p:cTn id="196" dur="500"/>
                                        <p:tgtEl>
                                          <p:spTgt spid="501195"/>
                                        </p:tgtEl>
                                      </p:cBhvr>
                                    </p:animEffect>
                                  </p:childTnLst>
                                </p:cTn>
                              </p:par>
                            </p:childTnLst>
                          </p:cTn>
                        </p:par>
                        <p:par>
                          <p:cTn id="197" fill="hold">
                            <p:stCondLst>
                              <p:cond delay="5000"/>
                            </p:stCondLst>
                            <p:childTnLst>
                              <p:par>
                                <p:cTn id="198" presetID="10" presetClass="entr" presetSubtype="0" fill="hold" grpId="0" nodeType="afterEffect">
                                  <p:stCondLst>
                                    <p:cond delay="0"/>
                                  </p:stCondLst>
                                  <p:childTnLst>
                                    <p:set>
                                      <p:cBhvr>
                                        <p:cTn id="199" dur="1" fill="hold">
                                          <p:stCondLst>
                                            <p:cond delay="0"/>
                                          </p:stCondLst>
                                        </p:cTn>
                                        <p:tgtEl>
                                          <p:spTgt spid="501194"/>
                                        </p:tgtEl>
                                        <p:attrNameLst>
                                          <p:attrName>style.visibility</p:attrName>
                                        </p:attrNameLst>
                                      </p:cBhvr>
                                      <p:to>
                                        <p:strVal val="visible"/>
                                      </p:to>
                                    </p:set>
                                    <p:animEffect transition="in" filter="fade">
                                      <p:cBhvr>
                                        <p:cTn id="200" dur="500"/>
                                        <p:tgtEl>
                                          <p:spTgt spid="501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000" grpId="0" animBg="1"/>
      <p:bldP spid="500972" grpId="0" build="p"/>
      <p:bldP spid="500974" grpId="0" animBg="1"/>
      <p:bldP spid="500975" grpId="0" animBg="1"/>
      <p:bldP spid="501049" grpId="0"/>
      <p:bldP spid="501144" grpId="0" animBg="1"/>
      <p:bldP spid="501145" grpId="0" animBg="1"/>
      <p:bldP spid="501146" grpId="0" animBg="1"/>
      <p:bldP spid="501147" grpId="0" animBg="1"/>
      <p:bldP spid="501148" grpId="0" animBg="1"/>
      <p:bldP spid="501155" grpId="0" animBg="1"/>
      <p:bldP spid="501158" grpId="0"/>
      <p:bldP spid="501159" grpId="0"/>
      <p:bldP spid="501160" grpId="0"/>
      <p:bldP spid="501162" grpId="0" animBg="1"/>
      <p:bldP spid="501163" grpId="0"/>
      <p:bldP spid="501165" grpId="0" animBg="1"/>
      <p:bldP spid="501166" grpId="0"/>
      <p:bldP spid="501168" grpId="0" animBg="1"/>
      <p:bldP spid="501169" grpId="0"/>
      <p:bldP spid="501176" grpId="0" animBg="1"/>
      <p:bldP spid="501177" grpId="0" animBg="1"/>
      <p:bldP spid="501178" grpId="0" animBg="1"/>
      <p:bldP spid="501179" grpId="0" animBg="1"/>
      <p:bldP spid="501180" grpId="0" animBg="1"/>
      <p:bldP spid="501181" grpId="0" animBg="1"/>
      <p:bldP spid="501182" grpId="0" animBg="1"/>
      <p:bldP spid="501184" grpId="0" animBg="1"/>
      <p:bldP spid="501185" grpId="0" animBg="1"/>
      <p:bldP spid="501186" grpId="0" animBg="1"/>
      <p:bldP spid="501187" grpId="0" animBg="1"/>
      <p:bldP spid="501188" grpId="0" animBg="1"/>
      <p:bldP spid="501189" grpId="0" animBg="1"/>
      <p:bldP spid="501190" grpId="0" animBg="1"/>
      <p:bldP spid="501191" grpId="0" animBg="1"/>
      <p:bldP spid="501192" grpId="0" animBg="1"/>
      <p:bldP spid="501194" grpId="0" animBg="1"/>
      <p:bldP spid="501195" grpId="0" animBg="1"/>
      <p:bldP spid="501196" grpId="0" animBg="1"/>
      <p:bldP spid="501197" grpId="0" animBg="1"/>
      <p:bldP spid="50119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42"/>
          <p:cNvSpPr>
            <a:spLocks noGrp="1" noChangeArrowheads="1"/>
          </p:cNvSpPr>
          <p:nvPr>
            <p:ph type="title" idx="4294967295"/>
          </p:nvPr>
        </p:nvSpPr>
        <p:spPr/>
        <p:txBody>
          <a:bodyPr/>
          <a:lstStyle/>
          <a:p>
            <a:pPr eaLnBrk="1" hangingPunct="1"/>
            <a:r>
              <a:rPr lang="en-US" dirty="0" smtClean="0"/>
              <a:t>Role-Based Access Control</a:t>
            </a:r>
            <a:endParaRPr lang="en-US" strike="sngStrike" dirty="0" smtClean="0">
              <a:solidFill>
                <a:srgbClr val="7030A0"/>
              </a:solidFill>
            </a:endParaRPr>
          </a:p>
        </p:txBody>
      </p:sp>
      <p:sp>
        <p:nvSpPr>
          <p:cNvPr id="13316" name="Rectangle 43"/>
          <p:cNvSpPr>
            <a:spLocks noGrp="1" noChangeArrowheads="1"/>
          </p:cNvSpPr>
          <p:nvPr>
            <p:ph type="body" sz="half" idx="4294967295"/>
          </p:nvPr>
        </p:nvSpPr>
        <p:spPr>
          <a:xfrm>
            <a:off x="990600" y="1123950"/>
            <a:ext cx="7924800" cy="2600325"/>
          </a:xfrm>
        </p:spPr>
        <p:txBody>
          <a:bodyPr/>
          <a:lstStyle/>
          <a:p>
            <a:pPr eaLnBrk="1" hangingPunct="1">
              <a:spcBef>
                <a:spcPct val="0"/>
              </a:spcBef>
            </a:pPr>
            <a:r>
              <a:rPr lang="en-US" dirty="0" smtClean="0"/>
              <a:t>Role-based Access Control (RBAC)</a:t>
            </a:r>
          </a:p>
          <a:p>
            <a:pPr lvl="1" eaLnBrk="1" hangingPunct="1">
              <a:spcBef>
                <a:spcPct val="0"/>
              </a:spcBef>
            </a:pPr>
            <a:r>
              <a:rPr lang="en-US" sz="2400" dirty="0" smtClean="0"/>
              <a:t>Mechanism for managing a set of capabilities that an administrator can perform on a storage system</a:t>
            </a:r>
          </a:p>
          <a:p>
            <a:pPr eaLnBrk="1" hangingPunct="1">
              <a:spcBef>
                <a:spcPct val="0"/>
              </a:spcBef>
            </a:pPr>
            <a:r>
              <a:rPr lang="en-US" dirty="0" smtClean="0"/>
              <a:t>Steps to implement: </a:t>
            </a:r>
          </a:p>
          <a:p>
            <a:pPr lvl="1" eaLnBrk="1" hangingPunct="1">
              <a:spcBef>
                <a:spcPct val="0"/>
              </a:spcBef>
            </a:pPr>
            <a:r>
              <a:rPr lang="en-US" sz="2400" dirty="0" smtClean="0"/>
              <a:t>Create a role with specific capabilities</a:t>
            </a:r>
          </a:p>
          <a:p>
            <a:pPr lvl="1" eaLnBrk="1" hangingPunct="1"/>
            <a:r>
              <a:rPr lang="en-US" sz="2400" dirty="0" smtClean="0"/>
              <a:t>Create a group with one or more assigned roles </a:t>
            </a:r>
          </a:p>
          <a:p>
            <a:pPr lvl="1" eaLnBrk="1" hangingPunct="1"/>
            <a:r>
              <a:rPr lang="en-US" sz="2400" dirty="0" smtClean="0"/>
              <a:t>Create user(s) assigned to one or more groups</a:t>
            </a:r>
          </a:p>
        </p:txBody>
      </p:sp>
      <p:sp>
        <p:nvSpPr>
          <p:cNvPr id="13317" name="Oval 26"/>
          <p:cNvSpPr>
            <a:spLocks noChangeArrowheads="1"/>
          </p:cNvSpPr>
          <p:nvPr/>
        </p:nvSpPr>
        <p:spPr bwMode="auto">
          <a:xfrm>
            <a:off x="5667375" y="4633913"/>
            <a:ext cx="1471613" cy="939800"/>
          </a:xfrm>
          <a:prstGeom prst="ellipse">
            <a:avLst/>
          </a:prstGeom>
          <a:solidFill>
            <a:srgbClr val="B2B2B2"/>
          </a:solidFill>
          <a:ln w="12700">
            <a:noFill/>
            <a:round/>
            <a:headEnd/>
            <a:tailEnd/>
          </a:ln>
        </p:spPr>
        <p:txBody>
          <a:bodyPr wrap="none" anchor="ctr"/>
          <a:lstStyle/>
          <a:p>
            <a:pPr algn="ctr"/>
            <a:r>
              <a:rPr lang="en-US" sz="1600" dirty="0"/>
              <a:t>Capabilities</a:t>
            </a:r>
          </a:p>
        </p:txBody>
      </p:sp>
      <p:sp>
        <p:nvSpPr>
          <p:cNvPr id="13318" name="Oval 32"/>
          <p:cNvSpPr>
            <a:spLocks noChangeArrowheads="1"/>
          </p:cNvSpPr>
          <p:nvPr/>
        </p:nvSpPr>
        <p:spPr bwMode="auto">
          <a:xfrm>
            <a:off x="3922713" y="4664075"/>
            <a:ext cx="1371600" cy="879475"/>
          </a:xfrm>
          <a:prstGeom prst="ellipse">
            <a:avLst/>
          </a:prstGeom>
          <a:solidFill>
            <a:srgbClr val="B2B2B2"/>
          </a:solidFill>
          <a:ln w="12700">
            <a:noFill/>
            <a:round/>
            <a:headEnd/>
            <a:tailEnd/>
          </a:ln>
        </p:spPr>
        <p:txBody>
          <a:bodyPr wrap="none" anchor="ctr"/>
          <a:lstStyle/>
          <a:p>
            <a:pPr algn="ctr"/>
            <a:r>
              <a:rPr lang="en-US" sz="1600" dirty="0"/>
              <a:t>Roles</a:t>
            </a:r>
          </a:p>
        </p:txBody>
      </p:sp>
      <p:sp>
        <p:nvSpPr>
          <p:cNvPr id="13319" name="Oval 33"/>
          <p:cNvSpPr>
            <a:spLocks noChangeArrowheads="1"/>
          </p:cNvSpPr>
          <p:nvPr/>
        </p:nvSpPr>
        <p:spPr bwMode="auto">
          <a:xfrm>
            <a:off x="2178050" y="4664075"/>
            <a:ext cx="1371600" cy="879475"/>
          </a:xfrm>
          <a:prstGeom prst="ellipse">
            <a:avLst/>
          </a:prstGeom>
          <a:solidFill>
            <a:srgbClr val="B2B2B2"/>
          </a:solidFill>
          <a:ln w="12700">
            <a:noFill/>
            <a:round/>
            <a:headEnd/>
            <a:tailEnd/>
          </a:ln>
        </p:spPr>
        <p:txBody>
          <a:bodyPr wrap="none" anchor="ctr"/>
          <a:lstStyle/>
          <a:p>
            <a:pPr algn="ctr"/>
            <a:r>
              <a:rPr lang="en-US" sz="1600" dirty="0"/>
              <a:t>Groups</a:t>
            </a:r>
          </a:p>
        </p:txBody>
      </p:sp>
      <p:cxnSp>
        <p:nvCxnSpPr>
          <p:cNvPr id="13320" name="AutoShape 53"/>
          <p:cNvCxnSpPr>
            <a:cxnSpLocks noChangeShapeType="1"/>
            <a:stCxn id="13317" idx="2"/>
            <a:endCxn id="13318" idx="6"/>
          </p:cNvCxnSpPr>
          <p:nvPr/>
        </p:nvCxnSpPr>
        <p:spPr bwMode="auto">
          <a:xfrm flipH="1">
            <a:off x="5294313" y="5103813"/>
            <a:ext cx="373062" cy="0"/>
          </a:xfrm>
          <a:prstGeom prst="straightConnector1">
            <a:avLst/>
          </a:prstGeom>
          <a:noFill/>
          <a:ln w="28575">
            <a:solidFill>
              <a:srgbClr val="005BAE"/>
            </a:solidFill>
            <a:round/>
            <a:headEnd/>
            <a:tailEnd type="triangle" w="med" len="med"/>
          </a:ln>
        </p:spPr>
      </p:cxnSp>
      <p:cxnSp>
        <p:nvCxnSpPr>
          <p:cNvPr id="13321" name="AutoShape 54"/>
          <p:cNvCxnSpPr>
            <a:cxnSpLocks noChangeShapeType="1"/>
            <a:stCxn id="13319" idx="6"/>
            <a:endCxn id="13318" idx="2"/>
          </p:cNvCxnSpPr>
          <p:nvPr/>
        </p:nvCxnSpPr>
        <p:spPr bwMode="auto">
          <a:xfrm>
            <a:off x="3549650" y="5103813"/>
            <a:ext cx="373063" cy="0"/>
          </a:xfrm>
          <a:prstGeom prst="straightConnector1">
            <a:avLst/>
          </a:prstGeom>
          <a:noFill/>
          <a:ln w="28575">
            <a:solidFill>
              <a:srgbClr val="005BAE"/>
            </a:solidFill>
            <a:round/>
            <a:headEnd/>
            <a:tailEnd type="triangle" w="med" len="med"/>
          </a:ln>
        </p:spPr>
      </p:cxnSp>
      <p:sp>
        <p:nvSpPr>
          <p:cNvPr id="13322" name="Line 55"/>
          <p:cNvSpPr>
            <a:spLocks noChangeShapeType="1"/>
          </p:cNvSpPr>
          <p:nvPr/>
        </p:nvSpPr>
        <p:spPr bwMode="auto">
          <a:xfrm flipH="1">
            <a:off x="7142163" y="5103813"/>
            <a:ext cx="398462" cy="0"/>
          </a:xfrm>
          <a:prstGeom prst="line">
            <a:avLst/>
          </a:prstGeom>
          <a:noFill/>
          <a:ln w="28575">
            <a:solidFill>
              <a:srgbClr val="005BAE"/>
            </a:solidFill>
            <a:round/>
            <a:headEnd/>
            <a:tailEnd type="triangle" w="med" len="med"/>
          </a:ln>
        </p:spPr>
        <p:txBody>
          <a:bodyPr/>
          <a:lstStyle/>
          <a:p>
            <a:endParaRPr lang="en-US" dirty="0"/>
          </a:p>
        </p:txBody>
      </p:sp>
      <p:cxnSp>
        <p:nvCxnSpPr>
          <p:cNvPr id="13323" name="AutoShape 59"/>
          <p:cNvCxnSpPr>
            <a:cxnSpLocks noChangeShapeType="1"/>
            <a:endCxn id="13319" idx="2"/>
          </p:cNvCxnSpPr>
          <p:nvPr/>
        </p:nvCxnSpPr>
        <p:spPr bwMode="auto">
          <a:xfrm flipV="1">
            <a:off x="1633538" y="5103813"/>
            <a:ext cx="544512" cy="663575"/>
          </a:xfrm>
          <a:prstGeom prst="bentConnector3">
            <a:avLst>
              <a:gd name="adj1" fmla="val 49856"/>
            </a:avLst>
          </a:prstGeom>
          <a:noFill/>
          <a:ln w="28575">
            <a:solidFill>
              <a:srgbClr val="005BAE"/>
            </a:solidFill>
            <a:miter lim="800000"/>
            <a:headEnd/>
            <a:tailEnd type="triangle" w="med" len="med"/>
          </a:ln>
        </p:spPr>
      </p:cxnSp>
      <p:cxnSp>
        <p:nvCxnSpPr>
          <p:cNvPr id="13324" name="AutoShape 60"/>
          <p:cNvCxnSpPr>
            <a:cxnSpLocks noChangeShapeType="1"/>
            <a:endCxn id="13319" idx="2"/>
          </p:cNvCxnSpPr>
          <p:nvPr/>
        </p:nvCxnSpPr>
        <p:spPr bwMode="auto">
          <a:xfrm>
            <a:off x="1633538" y="4441825"/>
            <a:ext cx="544512" cy="661988"/>
          </a:xfrm>
          <a:prstGeom prst="bentConnector3">
            <a:avLst>
              <a:gd name="adj1" fmla="val 49856"/>
            </a:avLst>
          </a:prstGeom>
          <a:noFill/>
          <a:ln w="28575">
            <a:solidFill>
              <a:srgbClr val="005BAE"/>
            </a:solidFill>
            <a:miter lim="800000"/>
            <a:headEnd/>
            <a:tailEnd type="triangle" w="med" len="med"/>
          </a:ln>
        </p:spPr>
      </p:cxnSp>
      <p:grpSp>
        <p:nvGrpSpPr>
          <p:cNvPr id="2" name="Group 12"/>
          <p:cNvGrpSpPr>
            <a:grpSpLocks/>
          </p:cNvGrpSpPr>
          <p:nvPr/>
        </p:nvGrpSpPr>
        <p:grpSpPr bwMode="auto">
          <a:xfrm>
            <a:off x="7700963" y="4432300"/>
            <a:ext cx="1123950" cy="1244600"/>
            <a:chOff x="4516" y="1459"/>
            <a:chExt cx="889" cy="985"/>
          </a:xfrm>
        </p:grpSpPr>
        <p:pic>
          <p:nvPicPr>
            <p:cNvPr id="13329" name="Picture 13" descr="nauil00036"/>
            <p:cNvPicPr>
              <a:picLocks noChangeAspect="1" noChangeArrowheads="1"/>
            </p:cNvPicPr>
            <p:nvPr/>
          </p:nvPicPr>
          <p:blipFill>
            <a:blip r:embed="rId3" cstate="print"/>
            <a:srcRect/>
            <a:stretch>
              <a:fillRect/>
            </a:stretch>
          </p:blipFill>
          <p:spPr bwMode="auto">
            <a:xfrm>
              <a:off x="4518" y="1968"/>
              <a:ext cx="887" cy="204"/>
            </a:xfrm>
            <a:prstGeom prst="rect">
              <a:avLst/>
            </a:prstGeom>
            <a:noFill/>
            <a:ln w="9525">
              <a:noFill/>
              <a:miter lim="800000"/>
              <a:headEnd/>
              <a:tailEnd/>
            </a:ln>
          </p:spPr>
        </p:pic>
        <p:pic>
          <p:nvPicPr>
            <p:cNvPr id="13330" name="Picture 14" descr="nauil00005"/>
            <p:cNvPicPr>
              <a:picLocks noChangeAspect="1" noChangeArrowheads="1"/>
            </p:cNvPicPr>
            <p:nvPr/>
          </p:nvPicPr>
          <p:blipFill>
            <a:blip r:embed="rId4" cstate="print"/>
            <a:srcRect/>
            <a:stretch>
              <a:fillRect/>
            </a:stretch>
          </p:blipFill>
          <p:spPr bwMode="auto">
            <a:xfrm>
              <a:off x="4516" y="1459"/>
              <a:ext cx="875" cy="422"/>
            </a:xfrm>
            <a:prstGeom prst="rect">
              <a:avLst/>
            </a:prstGeom>
            <a:noFill/>
            <a:ln w="9525">
              <a:noFill/>
              <a:miter lim="800000"/>
              <a:headEnd/>
              <a:tailEnd/>
            </a:ln>
          </p:spPr>
        </p:pic>
        <p:pic>
          <p:nvPicPr>
            <p:cNvPr id="13331" name="Picture 15" descr="nauil00036"/>
            <p:cNvPicPr>
              <a:picLocks noChangeAspect="1" noChangeArrowheads="1"/>
            </p:cNvPicPr>
            <p:nvPr/>
          </p:nvPicPr>
          <p:blipFill>
            <a:blip r:embed="rId3" cstate="print"/>
            <a:srcRect/>
            <a:stretch>
              <a:fillRect/>
            </a:stretch>
          </p:blipFill>
          <p:spPr bwMode="auto">
            <a:xfrm>
              <a:off x="4518" y="2240"/>
              <a:ext cx="887" cy="204"/>
            </a:xfrm>
            <a:prstGeom prst="rect">
              <a:avLst/>
            </a:prstGeom>
            <a:noFill/>
            <a:ln w="9525">
              <a:noFill/>
              <a:miter lim="800000"/>
              <a:headEnd/>
              <a:tailEnd/>
            </a:ln>
          </p:spPr>
        </p:pic>
      </p:grpSp>
      <p:grpSp>
        <p:nvGrpSpPr>
          <p:cNvPr id="3" name="Group 16"/>
          <p:cNvGrpSpPr>
            <a:grpSpLocks/>
          </p:cNvGrpSpPr>
          <p:nvPr/>
        </p:nvGrpSpPr>
        <p:grpSpPr bwMode="auto">
          <a:xfrm>
            <a:off x="1196975" y="4210050"/>
            <a:ext cx="381000" cy="1925638"/>
            <a:chOff x="712" y="2592"/>
            <a:chExt cx="342" cy="1728"/>
          </a:xfrm>
        </p:grpSpPr>
        <p:pic>
          <p:nvPicPr>
            <p:cNvPr id="13327" name="Picture 17" descr="nauil00155a"/>
            <p:cNvPicPr>
              <a:picLocks noChangeAspect="1" noChangeArrowheads="1"/>
            </p:cNvPicPr>
            <p:nvPr/>
          </p:nvPicPr>
          <p:blipFill>
            <a:blip r:embed="rId5" cstate="print"/>
            <a:srcRect/>
            <a:stretch>
              <a:fillRect/>
            </a:stretch>
          </p:blipFill>
          <p:spPr bwMode="auto">
            <a:xfrm>
              <a:off x="712" y="3491"/>
              <a:ext cx="342" cy="829"/>
            </a:xfrm>
            <a:prstGeom prst="rect">
              <a:avLst/>
            </a:prstGeom>
            <a:noFill/>
            <a:ln w="9525">
              <a:noFill/>
              <a:miter lim="800000"/>
              <a:headEnd/>
              <a:tailEnd/>
            </a:ln>
          </p:spPr>
        </p:pic>
        <p:pic>
          <p:nvPicPr>
            <p:cNvPr id="13328" name="Picture 18" descr="nauil00154a"/>
            <p:cNvPicPr>
              <a:picLocks noChangeAspect="1" noChangeArrowheads="1"/>
            </p:cNvPicPr>
            <p:nvPr/>
          </p:nvPicPr>
          <p:blipFill>
            <a:blip r:embed="rId6" cstate="print"/>
            <a:srcRect/>
            <a:stretch>
              <a:fillRect/>
            </a:stretch>
          </p:blipFill>
          <p:spPr bwMode="auto">
            <a:xfrm>
              <a:off x="712" y="2592"/>
              <a:ext cx="342" cy="826"/>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0"/>
          <p:cNvGrpSpPr/>
          <p:nvPr/>
        </p:nvGrpSpPr>
        <p:grpSpPr>
          <a:xfrm>
            <a:off x="6180946" y="5705023"/>
            <a:ext cx="2133600" cy="452535"/>
            <a:chOff x="3482031" y="1644650"/>
            <a:chExt cx="2133600" cy="452535"/>
          </a:xfrm>
        </p:grpSpPr>
        <p:pic>
          <p:nvPicPr>
            <p:cNvPr id="33" name="Picture 69" descr="BoxEther"/>
            <p:cNvPicPr>
              <a:picLocks noChangeAspect="1" noChangeArrowheads="1"/>
            </p:cNvPicPr>
            <p:nvPr/>
          </p:nvPicPr>
          <p:blipFill>
            <a:blip r:embed="rId4" cstate="print"/>
            <a:srcRect/>
            <a:stretch>
              <a:fillRect/>
            </a:stretch>
          </p:blipFill>
          <p:spPr bwMode="auto">
            <a:xfrm>
              <a:off x="3482031" y="1644650"/>
              <a:ext cx="2133600" cy="452535"/>
            </a:xfrm>
            <a:prstGeom prst="rect">
              <a:avLst/>
            </a:prstGeom>
            <a:noFill/>
            <a:ln w="9525">
              <a:noFill/>
              <a:miter lim="800000"/>
              <a:headEnd/>
              <a:tailEnd/>
            </a:ln>
          </p:spPr>
        </p:pic>
        <p:sp>
          <p:nvSpPr>
            <p:cNvPr id="34" name="TextBox 150"/>
            <p:cNvSpPr txBox="1">
              <a:spLocks noChangeArrowheads="1"/>
            </p:cNvSpPr>
            <p:nvPr/>
          </p:nvSpPr>
          <p:spPr bwMode="auto">
            <a:xfrm>
              <a:off x="3616969" y="1835191"/>
              <a:ext cx="228600" cy="244527"/>
            </a:xfrm>
            <a:prstGeom prst="rect">
              <a:avLst/>
            </a:prstGeom>
            <a:noFill/>
            <a:ln w="9525">
              <a:noFill/>
              <a:miter lim="800000"/>
              <a:headEnd/>
              <a:tailEnd/>
            </a:ln>
          </p:spPr>
          <p:txBody>
            <a:bodyPr>
              <a:spAutoFit/>
            </a:bodyPr>
            <a:lstStyle/>
            <a:p>
              <a:r>
                <a:rPr lang="en-US" sz="1000" b="0" dirty="0"/>
                <a:t>0</a:t>
              </a:r>
            </a:p>
          </p:txBody>
        </p:sp>
        <p:sp>
          <p:nvSpPr>
            <p:cNvPr id="35" name="TextBox 151"/>
            <p:cNvSpPr txBox="1">
              <a:spLocks noChangeArrowheads="1"/>
            </p:cNvSpPr>
            <p:nvPr/>
          </p:nvSpPr>
          <p:spPr bwMode="auto">
            <a:xfrm>
              <a:off x="3845569" y="1835191"/>
              <a:ext cx="228600" cy="244527"/>
            </a:xfrm>
            <a:prstGeom prst="rect">
              <a:avLst/>
            </a:prstGeom>
            <a:noFill/>
            <a:ln w="9525">
              <a:noFill/>
              <a:miter lim="800000"/>
              <a:headEnd/>
              <a:tailEnd/>
            </a:ln>
          </p:spPr>
          <p:txBody>
            <a:bodyPr>
              <a:spAutoFit/>
            </a:bodyPr>
            <a:lstStyle/>
            <a:p>
              <a:r>
                <a:rPr lang="en-US" sz="1000" b="0" dirty="0"/>
                <a:t>1</a:t>
              </a:r>
            </a:p>
          </p:txBody>
        </p:sp>
        <p:sp>
          <p:nvSpPr>
            <p:cNvPr id="36" name="TextBox 152"/>
            <p:cNvSpPr txBox="1">
              <a:spLocks noChangeArrowheads="1"/>
            </p:cNvSpPr>
            <p:nvPr/>
          </p:nvSpPr>
          <p:spPr bwMode="auto">
            <a:xfrm>
              <a:off x="4074169" y="1835191"/>
              <a:ext cx="228600" cy="244527"/>
            </a:xfrm>
            <a:prstGeom prst="rect">
              <a:avLst/>
            </a:prstGeom>
            <a:noFill/>
            <a:ln w="9525">
              <a:noFill/>
              <a:miter lim="800000"/>
              <a:headEnd/>
              <a:tailEnd/>
            </a:ln>
          </p:spPr>
          <p:txBody>
            <a:bodyPr>
              <a:spAutoFit/>
            </a:bodyPr>
            <a:lstStyle/>
            <a:p>
              <a:r>
                <a:rPr lang="en-US" sz="1000" b="0" dirty="0"/>
                <a:t>2</a:t>
              </a:r>
            </a:p>
          </p:txBody>
        </p:sp>
        <p:sp>
          <p:nvSpPr>
            <p:cNvPr id="37" name="TextBox 153"/>
            <p:cNvSpPr txBox="1">
              <a:spLocks noChangeArrowheads="1"/>
            </p:cNvSpPr>
            <p:nvPr/>
          </p:nvSpPr>
          <p:spPr bwMode="auto">
            <a:xfrm>
              <a:off x="4302769" y="1835191"/>
              <a:ext cx="228600" cy="244527"/>
            </a:xfrm>
            <a:prstGeom prst="rect">
              <a:avLst/>
            </a:prstGeom>
            <a:noFill/>
            <a:ln w="9525">
              <a:noFill/>
              <a:miter lim="800000"/>
              <a:headEnd/>
              <a:tailEnd/>
            </a:ln>
          </p:spPr>
          <p:txBody>
            <a:bodyPr>
              <a:spAutoFit/>
            </a:bodyPr>
            <a:lstStyle/>
            <a:p>
              <a:r>
                <a:rPr lang="en-US" sz="1000" b="0" dirty="0"/>
                <a:t>3</a:t>
              </a:r>
            </a:p>
          </p:txBody>
        </p:sp>
        <p:sp>
          <p:nvSpPr>
            <p:cNvPr id="38" name="TextBox 154"/>
            <p:cNvSpPr txBox="1">
              <a:spLocks noChangeArrowheads="1"/>
            </p:cNvSpPr>
            <p:nvPr/>
          </p:nvSpPr>
          <p:spPr bwMode="auto">
            <a:xfrm>
              <a:off x="4531369" y="1835191"/>
              <a:ext cx="228600" cy="244527"/>
            </a:xfrm>
            <a:prstGeom prst="rect">
              <a:avLst/>
            </a:prstGeom>
            <a:noFill/>
            <a:ln w="9525">
              <a:noFill/>
              <a:miter lim="800000"/>
              <a:headEnd/>
              <a:tailEnd/>
            </a:ln>
          </p:spPr>
          <p:txBody>
            <a:bodyPr>
              <a:spAutoFit/>
            </a:bodyPr>
            <a:lstStyle/>
            <a:p>
              <a:r>
                <a:rPr lang="en-US" sz="1000" b="0" dirty="0"/>
                <a:t>4</a:t>
              </a:r>
            </a:p>
          </p:txBody>
        </p:sp>
        <p:sp>
          <p:nvSpPr>
            <p:cNvPr id="39" name="TextBox 155"/>
            <p:cNvSpPr txBox="1">
              <a:spLocks noChangeArrowheads="1"/>
            </p:cNvSpPr>
            <p:nvPr/>
          </p:nvSpPr>
          <p:spPr bwMode="auto">
            <a:xfrm>
              <a:off x="4759969" y="1835191"/>
              <a:ext cx="228600" cy="244527"/>
            </a:xfrm>
            <a:prstGeom prst="rect">
              <a:avLst/>
            </a:prstGeom>
            <a:noFill/>
            <a:ln w="9525">
              <a:noFill/>
              <a:miter lim="800000"/>
              <a:headEnd/>
              <a:tailEnd/>
            </a:ln>
          </p:spPr>
          <p:txBody>
            <a:bodyPr>
              <a:spAutoFit/>
            </a:bodyPr>
            <a:lstStyle/>
            <a:p>
              <a:r>
                <a:rPr lang="en-US" sz="1000" b="0" dirty="0"/>
                <a:t>5</a:t>
              </a:r>
            </a:p>
          </p:txBody>
        </p:sp>
        <p:sp>
          <p:nvSpPr>
            <p:cNvPr id="40" name="TextBox 156"/>
            <p:cNvSpPr txBox="1">
              <a:spLocks noChangeArrowheads="1"/>
            </p:cNvSpPr>
            <p:nvPr/>
          </p:nvSpPr>
          <p:spPr bwMode="auto">
            <a:xfrm>
              <a:off x="4988569" y="1835191"/>
              <a:ext cx="228600" cy="244527"/>
            </a:xfrm>
            <a:prstGeom prst="rect">
              <a:avLst/>
            </a:prstGeom>
            <a:noFill/>
            <a:ln w="9525">
              <a:noFill/>
              <a:miter lim="800000"/>
              <a:headEnd/>
              <a:tailEnd/>
            </a:ln>
          </p:spPr>
          <p:txBody>
            <a:bodyPr>
              <a:spAutoFit/>
            </a:bodyPr>
            <a:lstStyle/>
            <a:p>
              <a:r>
                <a:rPr lang="en-US" sz="1000" b="0" dirty="0"/>
                <a:t>6</a:t>
              </a:r>
            </a:p>
          </p:txBody>
        </p:sp>
        <p:sp>
          <p:nvSpPr>
            <p:cNvPr id="41" name="TextBox 157"/>
            <p:cNvSpPr txBox="1">
              <a:spLocks noChangeArrowheads="1"/>
            </p:cNvSpPr>
            <p:nvPr/>
          </p:nvSpPr>
          <p:spPr bwMode="auto">
            <a:xfrm>
              <a:off x="5217169" y="1835191"/>
              <a:ext cx="228600" cy="244527"/>
            </a:xfrm>
            <a:prstGeom prst="rect">
              <a:avLst/>
            </a:prstGeom>
            <a:noFill/>
            <a:ln w="9525">
              <a:noFill/>
              <a:miter lim="800000"/>
              <a:headEnd/>
              <a:tailEnd/>
            </a:ln>
          </p:spPr>
          <p:txBody>
            <a:bodyPr>
              <a:spAutoFit/>
            </a:bodyPr>
            <a:lstStyle/>
            <a:p>
              <a:r>
                <a:rPr lang="en-US" sz="1000" b="0" dirty="0"/>
                <a:t>7</a:t>
              </a:r>
            </a:p>
          </p:txBody>
        </p:sp>
      </p:grpSp>
      <p:grpSp>
        <p:nvGrpSpPr>
          <p:cNvPr id="3" name="Group 36"/>
          <p:cNvGrpSpPr/>
          <p:nvPr/>
        </p:nvGrpSpPr>
        <p:grpSpPr>
          <a:xfrm>
            <a:off x="4112663" y="5705024"/>
            <a:ext cx="2133600" cy="452535"/>
            <a:chOff x="3482031" y="1644650"/>
            <a:chExt cx="2133600" cy="452535"/>
          </a:xfrm>
        </p:grpSpPr>
        <p:pic>
          <p:nvPicPr>
            <p:cNvPr id="43" name="Picture 69" descr="BoxEther"/>
            <p:cNvPicPr>
              <a:picLocks noChangeAspect="1" noChangeArrowheads="1"/>
            </p:cNvPicPr>
            <p:nvPr/>
          </p:nvPicPr>
          <p:blipFill>
            <a:blip r:embed="rId4" cstate="print"/>
            <a:srcRect/>
            <a:stretch>
              <a:fillRect/>
            </a:stretch>
          </p:blipFill>
          <p:spPr bwMode="auto">
            <a:xfrm>
              <a:off x="3482031" y="1644650"/>
              <a:ext cx="2133600" cy="452535"/>
            </a:xfrm>
            <a:prstGeom prst="rect">
              <a:avLst/>
            </a:prstGeom>
            <a:noFill/>
            <a:ln w="9525">
              <a:noFill/>
              <a:miter lim="800000"/>
              <a:headEnd/>
              <a:tailEnd/>
            </a:ln>
          </p:spPr>
        </p:pic>
        <p:sp>
          <p:nvSpPr>
            <p:cNvPr id="44" name="TextBox 150"/>
            <p:cNvSpPr txBox="1">
              <a:spLocks noChangeArrowheads="1"/>
            </p:cNvSpPr>
            <p:nvPr/>
          </p:nvSpPr>
          <p:spPr bwMode="auto">
            <a:xfrm>
              <a:off x="3616969" y="1835191"/>
              <a:ext cx="228600" cy="244527"/>
            </a:xfrm>
            <a:prstGeom prst="rect">
              <a:avLst/>
            </a:prstGeom>
            <a:noFill/>
            <a:ln w="9525">
              <a:noFill/>
              <a:miter lim="800000"/>
              <a:headEnd/>
              <a:tailEnd/>
            </a:ln>
          </p:spPr>
          <p:txBody>
            <a:bodyPr>
              <a:spAutoFit/>
            </a:bodyPr>
            <a:lstStyle/>
            <a:p>
              <a:r>
                <a:rPr lang="en-US" sz="1000" b="0" dirty="0"/>
                <a:t>0</a:t>
              </a:r>
            </a:p>
          </p:txBody>
        </p:sp>
        <p:sp>
          <p:nvSpPr>
            <p:cNvPr id="45" name="TextBox 151"/>
            <p:cNvSpPr txBox="1">
              <a:spLocks noChangeArrowheads="1"/>
            </p:cNvSpPr>
            <p:nvPr/>
          </p:nvSpPr>
          <p:spPr bwMode="auto">
            <a:xfrm>
              <a:off x="3845569" y="1835191"/>
              <a:ext cx="228600" cy="244527"/>
            </a:xfrm>
            <a:prstGeom prst="rect">
              <a:avLst/>
            </a:prstGeom>
            <a:noFill/>
            <a:ln w="9525">
              <a:noFill/>
              <a:miter lim="800000"/>
              <a:headEnd/>
              <a:tailEnd/>
            </a:ln>
          </p:spPr>
          <p:txBody>
            <a:bodyPr>
              <a:spAutoFit/>
            </a:bodyPr>
            <a:lstStyle/>
            <a:p>
              <a:r>
                <a:rPr lang="en-US" sz="1000" b="0" dirty="0"/>
                <a:t>1</a:t>
              </a:r>
            </a:p>
          </p:txBody>
        </p:sp>
        <p:sp>
          <p:nvSpPr>
            <p:cNvPr id="46" name="TextBox 152"/>
            <p:cNvSpPr txBox="1">
              <a:spLocks noChangeArrowheads="1"/>
            </p:cNvSpPr>
            <p:nvPr/>
          </p:nvSpPr>
          <p:spPr bwMode="auto">
            <a:xfrm>
              <a:off x="4074169" y="1835191"/>
              <a:ext cx="228600" cy="244527"/>
            </a:xfrm>
            <a:prstGeom prst="rect">
              <a:avLst/>
            </a:prstGeom>
            <a:noFill/>
            <a:ln w="9525">
              <a:noFill/>
              <a:miter lim="800000"/>
              <a:headEnd/>
              <a:tailEnd/>
            </a:ln>
          </p:spPr>
          <p:txBody>
            <a:bodyPr>
              <a:spAutoFit/>
            </a:bodyPr>
            <a:lstStyle/>
            <a:p>
              <a:r>
                <a:rPr lang="en-US" sz="1000" b="0" dirty="0"/>
                <a:t>2</a:t>
              </a:r>
            </a:p>
          </p:txBody>
        </p:sp>
        <p:sp>
          <p:nvSpPr>
            <p:cNvPr id="47" name="TextBox 153"/>
            <p:cNvSpPr txBox="1">
              <a:spLocks noChangeArrowheads="1"/>
            </p:cNvSpPr>
            <p:nvPr/>
          </p:nvSpPr>
          <p:spPr bwMode="auto">
            <a:xfrm>
              <a:off x="4302769" y="1835191"/>
              <a:ext cx="228600" cy="244527"/>
            </a:xfrm>
            <a:prstGeom prst="rect">
              <a:avLst/>
            </a:prstGeom>
            <a:noFill/>
            <a:ln w="9525">
              <a:noFill/>
              <a:miter lim="800000"/>
              <a:headEnd/>
              <a:tailEnd/>
            </a:ln>
          </p:spPr>
          <p:txBody>
            <a:bodyPr>
              <a:spAutoFit/>
            </a:bodyPr>
            <a:lstStyle/>
            <a:p>
              <a:r>
                <a:rPr lang="en-US" sz="1000" b="0" dirty="0"/>
                <a:t>3</a:t>
              </a:r>
            </a:p>
          </p:txBody>
        </p:sp>
        <p:sp>
          <p:nvSpPr>
            <p:cNvPr id="48" name="TextBox 154"/>
            <p:cNvSpPr txBox="1">
              <a:spLocks noChangeArrowheads="1"/>
            </p:cNvSpPr>
            <p:nvPr/>
          </p:nvSpPr>
          <p:spPr bwMode="auto">
            <a:xfrm>
              <a:off x="4531369" y="1835191"/>
              <a:ext cx="228600" cy="244527"/>
            </a:xfrm>
            <a:prstGeom prst="rect">
              <a:avLst/>
            </a:prstGeom>
            <a:noFill/>
            <a:ln w="9525">
              <a:noFill/>
              <a:miter lim="800000"/>
              <a:headEnd/>
              <a:tailEnd/>
            </a:ln>
          </p:spPr>
          <p:txBody>
            <a:bodyPr>
              <a:spAutoFit/>
            </a:bodyPr>
            <a:lstStyle/>
            <a:p>
              <a:r>
                <a:rPr lang="en-US" sz="1000" b="0" dirty="0"/>
                <a:t>4</a:t>
              </a:r>
            </a:p>
          </p:txBody>
        </p:sp>
        <p:sp>
          <p:nvSpPr>
            <p:cNvPr id="49" name="TextBox 155"/>
            <p:cNvSpPr txBox="1">
              <a:spLocks noChangeArrowheads="1"/>
            </p:cNvSpPr>
            <p:nvPr/>
          </p:nvSpPr>
          <p:spPr bwMode="auto">
            <a:xfrm>
              <a:off x="4759969" y="1835191"/>
              <a:ext cx="228600" cy="244527"/>
            </a:xfrm>
            <a:prstGeom prst="rect">
              <a:avLst/>
            </a:prstGeom>
            <a:noFill/>
            <a:ln w="9525">
              <a:noFill/>
              <a:miter lim="800000"/>
              <a:headEnd/>
              <a:tailEnd/>
            </a:ln>
          </p:spPr>
          <p:txBody>
            <a:bodyPr>
              <a:spAutoFit/>
            </a:bodyPr>
            <a:lstStyle/>
            <a:p>
              <a:r>
                <a:rPr lang="en-US" sz="1000" b="0" dirty="0"/>
                <a:t>5</a:t>
              </a:r>
            </a:p>
          </p:txBody>
        </p:sp>
        <p:sp>
          <p:nvSpPr>
            <p:cNvPr id="50" name="TextBox 156"/>
            <p:cNvSpPr txBox="1">
              <a:spLocks noChangeArrowheads="1"/>
            </p:cNvSpPr>
            <p:nvPr/>
          </p:nvSpPr>
          <p:spPr bwMode="auto">
            <a:xfrm>
              <a:off x="4988569" y="1835191"/>
              <a:ext cx="228600" cy="244527"/>
            </a:xfrm>
            <a:prstGeom prst="rect">
              <a:avLst/>
            </a:prstGeom>
            <a:noFill/>
            <a:ln w="9525">
              <a:noFill/>
              <a:miter lim="800000"/>
              <a:headEnd/>
              <a:tailEnd/>
            </a:ln>
          </p:spPr>
          <p:txBody>
            <a:bodyPr>
              <a:spAutoFit/>
            </a:bodyPr>
            <a:lstStyle/>
            <a:p>
              <a:r>
                <a:rPr lang="en-US" sz="1000" b="0" dirty="0"/>
                <a:t>6</a:t>
              </a:r>
            </a:p>
          </p:txBody>
        </p:sp>
        <p:sp>
          <p:nvSpPr>
            <p:cNvPr id="51" name="TextBox 157"/>
            <p:cNvSpPr txBox="1">
              <a:spLocks noChangeArrowheads="1"/>
            </p:cNvSpPr>
            <p:nvPr/>
          </p:nvSpPr>
          <p:spPr bwMode="auto">
            <a:xfrm>
              <a:off x="5217169" y="1835191"/>
              <a:ext cx="228600" cy="244527"/>
            </a:xfrm>
            <a:prstGeom prst="rect">
              <a:avLst/>
            </a:prstGeom>
            <a:noFill/>
            <a:ln w="9525">
              <a:noFill/>
              <a:miter lim="800000"/>
              <a:headEnd/>
              <a:tailEnd/>
            </a:ln>
          </p:spPr>
          <p:txBody>
            <a:bodyPr>
              <a:spAutoFit/>
            </a:bodyPr>
            <a:lstStyle/>
            <a:p>
              <a:r>
                <a:rPr lang="en-US" sz="1000" b="0" dirty="0"/>
                <a:t>7</a:t>
              </a:r>
            </a:p>
          </p:txBody>
        </p:sp>
      </p:grpSp>
      <p:sp>
        <p:nvSpPr>
          <p:cNvPr id="2052" name="Oval 18"/>
          <p:cNvSpPr>
            <a:spLocks noChangeArrowheads="1"/>
          </p:cNvSpPr>
          <p:nvPr/>
        </p:nvSpPr>
        <p:spPr bwMode="auto">
          <a:xfrm rot="5400000">
            <a:off x="5488781" y="5330032"/>
            <a:ext cx="268287" cy="603250"/>
          </a:xfrm>
          <a:prstGeom prst="ellipse">
            <a:avLst/>
          </a:prstGeom>
          <a:solidFill>
            <a:schemeClr val="bg2"/>
          </a:solidFill>
          <a:ln w="12700">
            <a:noFill/>
            <a:round/>
            <a:headEnd/>
            <a:tailEnd/>
          </a:ln>
        </p:spPr>
        <p:txBody>
          <a:bodyPr rot="10800000" vert="eaVert" wrap="none" anchor="ctr"/>
          <a:lstStyle/>
          <a:p>
            <a:pPr algn="ctr">
              <a:buClr>
                <a:schemeClr val="accent2"/>
              </a:buClr>
              <a:buFont typeface="Wingdings 2" pitchFamily="18" charset="2"/>
              <a:buNone/>
            </a:pPr>
            <a:endParaRPr lang="en-US" dirty="0"/>
          </a:p>
        </p:txBody>
      </p:sp>
      <p:graphicFrame>
        <p:nvGraphicFramePr>
          <p:cNvPr id="2050" name="Object 3"/>
          <p:cNvGraphicFramePr>
            <a:graphicFrameLocks noChangeAspect="1"/>
          </p:cNvGraphicFramePr>
          <p:nvPr/>
        </p:nvGraphicFramePr>
        <p:xfrm>
          <a:off x="3979863" y="2968625"/>
          <a:ext cx="4519612" cy="2922588"/>
        </p:xfrm>
        <a:graphic>
          <a:graphicData uri="http://schemas.openxmlformats.org/presentationml/2006/ole">
            <p:oleObj spid="_x0000_s1026" name="Visio" r:id="rId5" imgW="1765935" imgH="1141095" progId="">
              <p:embed/>
            </p:oleObj>
          </a:graphicData>
        </a:graphic>
      </p:graphicFrame>
      <p:sp>
        <p:nvSpPr>
          <p:cNvPr id="2053" name="Oval 18"/>
          <p:cNvSpPr>
            <a:spLocks noChangeArrowheads="1"/>
          </p:cNvSpPr>
          <p:nvPr/>
        </p:nvSpPr>
        <p:spPr bwMode="auto">
          <a:xfrm rot="5400000">
            <a:off x="6558756" y="5437982"/>
            <a:ext cx="220663" cy="387350"/>
          </a:xfrm>
          <a:prstGeom prst="ellipse">
            <a:avLst/>
          </a:prstGeom>
          <a:solidFill>
            <a:schemeClr val="bg2"/>
          </a:solidFill>
          <a:ln w="12700">
            <a:noFill/>
            <a:round/>
            <a:headEnd/>
            <a:tailEnd/>
          </a:ln>
        </p:spPr>
        <p:txBody>
          <a:bodyPr rot="10800000" vert="eaVert" wrap="none" anchor="ctr"/>
          <a:lstStyle/>
          <a:p>
            <a:pPr algn="ctr">
              <a:buClr>
                <a:schemeClr val="accent2"/>
              </a:buClr>
              <a:buFont typeface="Wingdings 2" pitchFamily="18" charset="2"/>
              <a:buNone/>
            </a:pPr>
            <a:endParaRPr lang="en-US" dirty="0"/>
          </a:p>
        </p:txBody>
      </p:sp>
      <p:sp>
        <p:nvSpPr>
          <p:cNvPr id="2070" name="Rectangle 32"/>
          <p:cNvSpPr>
            <a:spLocks noGrp="1" noChangeArrowheads="1"/>
          </p:cNvSpPr>
          <p:nvPr>
            <p:ph type="body" idx="4294967295"/>
          </p:nvPr>
        </p:nvSpPr>
        <p:spPr>
          <a:xfrm>
            <a:off x="990600" y="1123950"/>
            <a:ext cx="7924800" cy="3427413"/>
          </a:xfrm>
        </p:spPr>
        <p:txBody>
          <a:bodyPr/>
          <a:lstStyle/>
          <a:p>
            <a:pPr eaLnBrk="1" hangingPunct="1">
              <a:lnSpc>
                <a:spcPct val="90000"/>
              </a:lnSpc>
            </a:pPr>
            <a:r>
              <a:rPr lang="en-US" dirty="0" smtClean="0"/>
              <a:t>Previously called virtual interfaces (vifs) </a:t>
            </a:r>
          </a:p>
          <a:p>
            <a:pPr eaLnBrk="1" hangingPunct="1">
              <a:lnSpc>
                <a:spcPct val="90000"/>
              </a:lnSpc>
            </a:pPr>
            <a:r>
              <a:rPr lang="en-US" dirty="0" smtClean="0"/>
              <a:t>Interface groups allow trunking of one or more Ethernet interfaces</a:t>
            </a:r>
          </a:p>
          <a:p>
            <a:pPr lvl="1" eaLnBrk="1" hangingPunct="1">
              <a:lnSpc>
                <a:spcPct val="90000"/>
              </a:lnSpc>
            </a:pPr>
            <a:r>
              <a:rPr lang="en-US" dirty="0" smtClean="0">
                <a:ea typeface="ＭＳ Ｐゴシック" pitchFamily="34" charset="-128"/>
              </a:rPr>
              <a:t>IEEE 802.3ad link aggregation</a:t>
            </a:r>
          </a:p>
          <a:p>
            <a:pPr eaLnBrk="1" hangingPunct="1">
              <a:lnSpc>
                <a:spcPct val="90000"/>
              </a:lnSpc>
            </a:pPr>
            <a:r>
              <a:rPr lang="en-US" dirty="0" smtClean="0"/>
              <a:t>Types:</a:t>
            </a:r>
          </a:p>
          <a:p>
            <a:pPr lvl="1" eaLnBrk="1" hangingPunct="1">
              <a:lnSpc>
                <a:spcPct val="90000"/>
              </a:lnSpc>
            </a:pPr>
            <a:r>
              <a:rPr lang="en-US" dirty="0" smtClean="0"/>
              <a:t>Single-mode</a:t>
            </a:r>
          </a:p>
          <a:p>
            <a:pPr lvl="1" eaLnBrk="1" hangingPunct="1">
              <a:lnSpc>
                <a:spcPct val="90000"/>
              </a:lnSpc>
            </a:pPr>
            <a:r>
              <a:rPr lang="en-US" dirty="0" smtClean="0"/>
              <a:t>Multi-mode</a:t>
            </a:r>
          </a:p>
          <a:p>
            <a:pPr eaLnBrk="1" hangingPunct="1">
              <a:lnSpc>
                <a:spcPct val="90000"/>
              </a:lnSpc>
            </a:pPr>
            <a:r>
              <a:rPr lang="en-US" dirty="0" smtClean="0"/>
              <a:t>Command:</a:t>
            </a:r>
            <a:br>
              <a:rPr lang="en-US" dirty="0" smtClean="0"/>
            </a:br>
            <a:r>
              <a:rPr lang="en-US" sz="2000" dirty="0" smtClean="0">
                <a:latin typeface="Courier New" pitchFamily="49" charset="0"/>
                <a:cs typeface="Courier New" pitchFamily="49" charset="0"/>
              </a:rPr>
              <a:t>system&gt; </a:t>
            </a:r>
            <a:r>
              <a:rPr lang="en-US" sz="2000" dirty="0" err="1" smtClean="0">
                <a:latin typeface="Courier New" pitchFamily="49" charset="0"/>
                <a:cs typeface="Courier New" pitchFamily="49" charset="0"/>
              </a:rPr>
              <a:t>ifgrp</a:t>
            </a:r>
            <a:r>
              <a:rPr lang="en-US" sz="2000" dirty="0" smtClean="0">
                <a:latin typeface="Courier New" pitchFamily="49" charset="0"/>
                <a:cs typeface="Courier New" pitchFamily="49" charset="0"/>
              </a:rPr>
              <a:t>...</a:t>
            </a:r>
            <a:endParaRPr lang="en-US" dirty="0" smtClean="0">
              <a:latin typeface="Courier New" pitchFamily="49" charset="0"/>
              <a:cs typeface="Courier New" pitchFamily="49" charset="0"/>
            </a:endParaRPr>
          </a:p>
        </p:txBody>
      </p:sp>
      <p:sp>
        <p:nvSpPr>
          <p:cNvPr id="2071" name="Oval 18"/>
          <p:cNvSpPr>
            <a:spLocks noChangeArrowheads="1"/>
          </p:cNvSpPr>
          <p:nvPr/>
        </p:nvSpPr>
        <p:spPr bwMode="auto">
          <a:xfrm rot="5400000">
            <a:off x="6644481" y="5330032"/>
            <a:ext cx="268287" cy="603250"/>
          </a:xfrm>
          <a:prstGeom prst="ellipse">
            <a:avLst/>
          </a:prstGeom>
          <a:solidFill>
            <a:schemeClr val="bg2"/>
          </a:solidFill>
          <a:ln w="12700">
            <a:noFill/>
            <a:round/>
            <a:headEnd/>
            <a:tailEnd/>
          </a:ln>
        </p:spPr>
        <p:txBody>
          <a:bodyPr rot="10800000" vert="eaVert" wrap="none" anchor="ctr"/>
          <a:lstStyle/>
          <a:p>
            <a:pPr algn="ctr">
              <a:buClr>
                <a:schemeClr val="accent2"/>
              </a:buClr>
              <a:buFont typeface="Wingdings 2" pitchFamily="18" charset="2"/>
              <a:buNone/>
            </a:pPr>
            <a:endParaRPr lang="en-US" dirty="0"/>
          </a:p>
        </p:txBody>
      </p:sp>
      <p:cxnSp>
        <p:nvCxnSpPr>
          <p:cNvPr id="2072" name="Straight Arrow Connector 22"/>
          <p:cNvCxnSpPr>
            <a:cxnSpLocks noChangeShapeType="1"/>
          </p:cNvCxnSpPr>
          <p:nvPr/>
        </p:nvCxnSpPr>
        <p:spPr bwMode="auto">
          <a:xfrm rot="5400000">
            <a:off x="5164931" y="5296694"/>
            <a:ext cx="1109663" cy="22225"/>
          </a:xfrm>
          <a:prstGeom prst="straightConnector1">
            <a:avLst/>
          </a:prstGeom>
          <a:noFill/>
          <a:ln w="28575" algn="ctr">
            <a:solidFill>
              <a:srgbClr val="005BAE"/>
            </a:solidFill>
            <a:round/>
            <a:headEnd/>
            <a:tailEnd type="triangle" w="med" len="med"/>
          </a:ln>
        </p:spPr>
      </p:cxnSp>
      <p:cxnSp>
        <p:nvCxnSpPr>
          <p:cNvPr id="2073" name="Straight Arrow Connector 23"/>
          <p:cNvCxnSpPr>
            <a:cxnSpLocks noChangeShapeType="1"/>
          </p:cNvCxnSpPr>
          <p:nvPr/>
        </p:nvCxnSpPr>
        <p:spPr bwMode="auto">
          <a:xfrm rot="5400000">
            <a:off x="6155531" y="5283994"/>
            <a:ext cx="1109663" cy="22225"/>
          </a:xfrm>
          <a:prstGeom prst="straightConnector1">
            <a:avLst/>
          </a:prstGeom>
          <a:noFill/>
          <a:ln w="28575" algn="ctr">
            <a:solidFill>
              <a:srgbClr val="005BAE"/>
            </a:solidFill>
            <a:round/>
            <a:headEnd/>
            <a:tailEnd type="triangle" w="med" len="med"/>
          </a:ln>
        </p:spPr>
      </p:cxnSp>
      <p:sp>
        <p:nvSpPr>
          <p:cNvPr id="2074" name="Rectangle 31"/>
          <p:cNvSpPr>
            <a:spLocks noGrp="1" noChangeArrowheads="1"/>
          </p:cNvSpPr>
          <p:nvPr>
            <p:ph type="title" idx="4294967295"/>
          </p:nvPr>
        </p:nvSpPr>
        <p:spPr/>
        <p:txBody>
          <a:bodyPr/>
          <a:lstStyle/>
          <a:p>
            <a:pPr eaLnBrk="1" hangingPunct="1"/>
            <a:r>
              <a:rPr lang="en-US" dirty="0" smtClean="0"/>
              <a:t>Interface Groups</a:t>
            </a:r>
          </a:p>
        </p:txBody>
      </p:sp>
      <p:sp>
        <p:nvSpPr>
          <p:cNvPr id="2075" name="TextBox 37"/>
          <p:cNvSpPr txBox="1">
            <a:spLocks noChangeArrowheads="1"/>
          </p:cNvSpPr>
          <p:nvPr/>
        </p:nvSpPr>
        <p:spPr bwMode="auto">
          <a:xfrm>
            <a:off x="3424238" y="5399088"/>
            <a:ext cx="1944687" cy="396875"/>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a:t>Interface Group</a:t>
            </a:r>
          </a:p>
        </p:txBody>
      </p:sp>
      <p:sp>
        <p:nvSpPr>
          <p:cNvPr id="2076" name="TextBox 38"/>
          <p:cNvSpPr txBox="1">
            <a:spLocks noChangeArrowheads="1"/>
          </p:cNvSpPr>
          <p:nvPr/>
        </p:nvSpPr>
        <p:spPr bwMode="auto">
          <a:xfrm>
            <a:off x="6994525" y="5410200"/>
            <a:ext cx="1944688" cy="396875"/>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a:t>Interface Group</a:t>
            </a:r>
          </a:p>
        </p:txBody>
      </p:sp>
      <p:cxnSp>
        <p:nvCxnSpPr>
          <p:cNvPr id="2077" name="Straight Arrow Connector 17"/>
          <p:cNvCxnSpPr>
            <a:cxnSpLocks noChangeShapeType="1"/>
          </p:cNvCxnSpPr>
          <p:nvPr/>
        </p:nvCxnSpPr>
        <p:spPr bwMode="auto">
          <a:xfrm rot="5400000">
            <a:off x="4979987" y="5291138"/>
            <a:ext cx="1109663" cy="20638"/>
          </a:xfrm>
          <a:prstGeom prst="straightConnector1">
            <a:avLst/>
          </a:prstGeom>
          <a:noFill/>
          <a:ln w="28575" algn="ctr">
            <a:solidFill>
              <a:srgbClr val="005BAE"/>
            </a:solidFill>
            <a:round/>
            <a:headEnd/>
            <a:tailEnd type="triangle" w="med" len="med"/>
          </a:ln>
        </p:spPr>
      </p:cxnSp>
      <p:cxnSp>
        <p:nvCxnSpPr>
          <p:cNvPr id="2078" name="Straight Arrow Connector 24"/>
          <p:cNvCxnSpPr>
            <a:cxnSpLocks noChangeShapeType="1"/>
          </p:cNvCxnSpPr>
          <p:nvPr/>
        </p:nvCxnSpPr>
        <p:spPr bwMode="auto">
          <a:xfrm rot="5400000">
            <a:off x="6341269" y="5290344"/>
            <a:ext cx="1109663" cy="22225"/>
          </a:xfrm>
          <a:prstGeom prst="straightConnector1">
            <a:avLst/>
          </a:prstGeom>
          <a:noFill/>
          <a:ln w="28575" algn="ctr">
            <a:solidFill>
              <a:srgbClr val="005BAE"/>
            </a:solidFill>
            <a:round/>
            <a:headEnd/>
            <a:tailEnd type="triangle" w="med" len="med"/>
          </a:ln>
        </p:spPr>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dirty="0" smtClean="0"/>
              <a:t>Module Summary</a:t>
            </a:r>
          </a:p>
        </p:txBody>
      </p:sp>
      <p:sp>
        <p:nvSpPr>
          <p:cNvPr id="31747" name="Content Placeholder 2"/>
          <p:cNvSpPr>
            <a:spLocks noGrp="1"/>
          </p:cNvSpPr>
          <p:nvPr>
            <p:ph idx="1"/>
          </p:nvPr>
        </p:nvSpPr>
        <p:spPr>
          <a:xfrm>
            <a:off x="990600" y="1066800"/>
            <a:ext cx="7924800" cy="5353050"/>
          </a:xfrm>
        </p:spPr>
        <p:txBody>
          <a:bodyPr/>
          <a:lstStyle/>
          <a:p>
            <a:pPr>
              <a:buNone/>
            </a:pPr>
            <a:r>
              <a:rPr lang="en-US" dirty="0" smtClean="0"/>
              <a:t>In this module, you should have learned to:</a:t>
            </a:r>
          </a:p>
          <a:p>
            <a:pPr lvl="0"/>
            <a:r>
              <a:rPr lang="en-US" dirty="0" smtClean="0"/>
              <a:t>Explain the NCDA certification</a:t>
            </a:r>
          </a:p>
          <a:p>
            <a:pPr lvl="0"/>
            <a:r>
              <a:rPr lang="en-US" dirty="0" smtClean="0"/>
              <a:t>Review key concepts from theData ONTAP 8.0 7-Mode Administration course</a:t>
            </a:r>
          </a:p>
          <a:p>
            <a:pPr eaLnBrk="1" hangingPunct="1"/>
            <a:endParaRPr lang="en-US" dirty="0" smtClean="0"/>
          </a:p>
          <a:p>
            <a:pPr>
              <a:buNone/>
            </a:pPr>
            <a:endParaRPr lang="en-US" sz="2400" dirty="0" smtClean="0"/>
          </a:p>
          <a:p>
            <a:pPr eaLnBrk="1" hangingPunct="1">
              <a:buNone/>
            </a:pPr>
            <a:endParaRPr lang="en-US" sz="24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bwMode="auto"/>
        <p:txBody>
          <a:bodyPr/>
          <a:lstStyle/>
          <a:p>
            <a:pPr eaLnBrk="1" hangingPunct="1"/>
            <a:r>
              <a:rPr lang="en-US" dirty="0" smtClean="0"/>
              <a:t>Exercise</a:t>
            </a:r>
          </a:p>
        </p:txBody>
      </p:sp>
      <p:sp>
        <p:nvSpPr>
          <p:cNvPr id="32771" name="Rectangle 3"/>
          <p:cNvSpPr>
            <a:spLocks noGrp="1" noChangeArrowheads="1"/>
          </p:cNvSpPr>
          <p:nvPr>
            <p:ph type="subTitle" idx="1"/>
          </p:nvPr>
        </p:nvSpPr>
        <p:spPr bwMode="auto"/>
        <p:txBody>
          <a:bodyPr/>
          <a:lstStyle/>
          <a:p>
            <a:pPr eaLnBrk="1" hangingPunct="1"/>
            <a:r>
              <a:rPr lang="en-US" dirty="0" smtClean="0"/>
              <a:t>Module 1:  NCDA Overview</a:t>
            </a:r>
          </a:p>
          <a:p>
            <a:pPr eaLnBrk="1" hangingPunct="1"/>
            <a:r>
              <a:rPr lang="en-US" dirty="0" smtClean="0"/>
              <a:t>Estimated Time: 15 minutes</a:t>
            </a:r>
          </a:p>
          <a:p>
            <a:pPr eaLnBrk="1" hangingPunct="1"/>
            <a:endParaRPr lang="en-US" dirty="0" smtClean="0"/>
          </a:p>
          <a:p>
            <a:pPr eaLnBrk="1" hangingPunct="1"/>
            <a:endParaRPr lang="en-US" sz="1400" dirty="0" smtClean="0"/>
          </a:p>
          <a:p>
            <a:pPr eaLnBrk="1" hangingPunct="1"/>
            <a:endParaRPr lang="en-US" sz="1400" dirty="0" smtClean="0"/>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5" name="Rectangle 8"/>
          <p:cNvSpPr>
            <a:spLocks noGrp="1" noChangeArrowheads="1"/>
          </p:cNvSpPr>
          <p:nvPr>
            <p:ph type="title"/>
          </p:nvPr>
        </p:nvSpPr>
        <p:spPr/>
        <p:txBody>
          <a:bodyPr/>
          <a:lstStyle/>
          <a:p>
            <a:pPr eaLnBrk="1" hangingPunct="1"/>
            <a:r>
              <a:rPr lang="en-US" dirty="0" smtClean="0"/>
              <a:t>Check Your Understanding</a:t>
            </a:r>
          </a:p>
        </p:txBody>
      </p:sp>
      <p:sp>
        <p:nvSpPr>
          <p:cNvPr id="28676" name="Rectangle 9"/>
          <p:cNvSpPr>
            <a:spLocks noGrp="1" noChangeArrowheads="1"/>
          </p:cNvSpPr>
          <p:nvPr>
            <p:ph type="body" idx="1"/>
          </p:nvPr>
        </p:nvSpPr>
        <p:spPr/>
        <p:txBody>
          <a:bodyPr/>
          <a:lstStyle/>
          <a:p>
            <a:pPr eaLnBrk="1" hangingPunct="1"/>
            <a:r>
              <a:rPr lang="en-US" dirty="0" smtClean="0"/>
              <a:t>How is Data ONTAP 7G and Data ONTAP GX related in Data ONTAP 8.0?</a:t>
            </a:r>
          </a:p>
          <a:p>
            <a:pPr eaLnBrk="1" hangingPunct="1"/>
            <a:r>
              <a:rPr lang="en-US" dirty="0" smtClean="0"/>
              <a:t>What are the two storage topologies supported by Data ONTAP?</a:t>
            </a:r>
          </a:p>
          <a:p>
            <a:pPr eaLnBrk="1" hangingPunct="1">
              <a:lnSpc>
                <a:spcPct val="90000"/>
              </a:lnSpc>
            </a:pPr>
            <a:r>
              <a:rPr lang="en-US" dirty="0" smtClean="0"/>
              <a:t>How is SAN different than NAS?</a:t>
            </a:r>
          </a:p>
          <a:p>
            <a:pPr eaLnBrk="1" hangingPunct="1">
              <a:lnSpc>
                <a:spcPct val="90000"/>
              </a:lnSpc>
              <a:buNone/>
            </a:pPr>
            <a:endParaRPr lang="en-US" dirty="0" smtClean="0"/>
          </a:p>
        </p:txBody>
      </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bwMode="auto"/>
        <p:txBody>
          <a:bodyPr/>
          <a:lstStyle/>
          <a:p>
            <a:pPr eaLnBrk="1" hangingPunct="1"/>
            <a:r>
              <a:rPr lang="en-US" dirty="0" smtClean="0"/>
              <a:t>Answers</a:t>
            </a:r>
          </a:p>
        </p:txBody>
      </p:sp>
      <p:sp>
        <p:nvSpPr>
          <p:cNvPr id="34819" name="Rectangle 3"/>
          <p:cNvSpPr>
            <a:spLocks noGrp="1" noChangeArrowheads="1"/>
          </p:cNvSpPr>
          <p:nvPr>
            <p:ph type="subTitle" idx="1"/>
          </p:nvPr>
        </p:nvSpPr>
        <p:spPr bwMode="auto"/>
        <p:txBody>
          <a:bodyPr/>
          <a:lstStyle/>
          <a:p>
            <a:pPr eaLnBrk="1" hangingPunct="1"/>
            <a:r>
              <a:rPr lang="en-US" dirty="0" smtClean="0"/>
              <a:t>Module 1:  NCDA Overview</a:t>
            </a:r>
          </a:p>
          <a:p>
            <a:pPr eaLnBrk="1" hangingPunct="1"/>
            <a:endParaRPr lang="en-US" sz="1400" dirty="0" smtClean="0"/>
          </a:p>
          <a:p>
            <a:pPr eaLnBrk="1" hangingPunct="1"/>
            <a:endParaRPr lang="en-US" sz="1400" dirty="0" smtClean="0"/>
          </a:p>
        </p:txBody>
      </p:sp>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4"/>
          <p:cNvSpPr>
            <a:spLocks noGrp="1" noChangeArrowheads="1"/>
          </p:cNvSpPr>
          <p:nvPr>
            <p:ph type="title"/>
          </p:nvPr>
        </p:nvSpPr>
        <p:spPr/>
        <p:txBody>
          <a:bodyPr/>
          <a:lstStyle/>
          <a:p>
            <a:pPr eaLnBrk="1" hangingPunct="1"/>
            <a:r>
              <a:rPr lang="en-US" dirty="0" smtClean="0"/>
              <a:t>Check Your Understanding: Answers</a:t>
            </a:r>
          </a:p>
        </p:txBody>
      </p:sp>
      <p:sp>
        <p:nvSpPr>
          <p:cNvPr id="284677" name="Rectangle 5"/>
          <p:cNvSpPr>
            <a:spLocks noGrp="1" noChangeArrowheads="1"/>
          </p:cNvSpPr>
          <p:nvPr>
            <p:ph type="body" idx="1"/>
          </p:nvPr>
        </p:nvSpPr>
        <p:spPr/>
        <p:txBody>
          <a:bodyPr/>
          <a:lstStyle/>
          <a:p>
            <a:pPr eaLnBrk="1" hangingPunct="1"/>
            <a:r>
              <a:rPr lang="en-US" dirty="0" smtClean="0"/>
              <a:t>How is Data ONTAP 7G and Data ONTAP GX related in Data ONTAP 8.0?</a:t>
            </a:r>
          </a:p>
          <a:p>
            <a:pPr lvl="1" eaLnBrk="1" hangingPunct="1"/>
            <a:r>
              <a:rPr lang="en-US" sz="2300" dirty="0" smtClean="0">
                <a:solidFill>
                  <a:srgbClr val="0085B4"/>
                </a:solidFill>
              </a:rPr>
              <a:t>Data ONTAP 7G and Data ONTAP GX are now merged into a single code under Data ONTAP 8.0, however, a storage system may be only configured one mode at a time </a:t>
            </a:r>
          </a:p>
          <a:p>
            <a:pPr eaLnBrk="1" hangingPunct="1"/>
            <a:r>
              <a:rPr lang="en-US" dirty="0" smtClean="0"/>
              <a:t>What are the two storage topologies supported by Data ONTAP?</a:t>
            </a:r>
          </a:p>
          <a:p>
            <a:pPr lvl="1" eaLnBrk="1" hangingPunct="1"/>
            <a:r>
              <a:rPr lang="en-US" sz="2300" dirty="0" smtClean="0">
                <a:solidFill>
                  <a:srgbClr val="0085B4"/>
                </a:solidFill>
              </a:rPr>
              <a:t>NAS</a:t>
            </a:r>
          </a:p>
          <a:p>
            <a:pPr lvl="1" eaLnBrk="1" hangingPunct="1"/>
            <a:r>
              <a:rPr lang="en-US" sz="2300" dirty="0" smtClean="0">
                <a:solidFill>
                  <a:srgbClr val="0085B4"/>
                </a:solidFill>
              </a:rPr>
              <a:t>SAN</a:t>
            </a:r>
            <a:endParaRPr lang="en-US" sz="2000" dirty="0" smtClean="0">
              <a:solidFill>
                <a:srgbClr val="0085B4"/>
              </a:solidFill>
            </a:endParaRPr>
          </a:p>
          <a:p>
            <a:pPr eaLnBrk="1" hangingPunct="1">
              <a:lnSpc>
                <a:spcPct val="90000"/>
              </a:lnSpc>
            </a:pPr>
            <a:r>
              <a:rPr lang="en-US" dirty="0" smtClean="0"/>
              <a:t>How is SAN different than NAS?</a:t>
            </a:r>
          </a:p>
          <a:p>
            <a:pPr lvl="1" eaLnBrk="1" hangingPunct="1">
              <a:lnSpc>
                <a:spcPct val="90000"/>
              </a:lnSpc>
            </a:pPr>
            <a:r>
              <a:rPr lang="en-US" sz="2300" dirty="0" smtClean="0">
                <a:solidFill>
                  <a:srgbClr val="0085B4"/>
                </a:solidFill>
              </a:rPr>
              <a:t>SAN topologies are used for block-based storage</a:t>
            </a:r>
          </a:p>
          <a:p>
            <a:pPr lvl="1" eaLnBrk="1" hangingPunct="1">
              <a:lnSpc>
                <a:spcPct val="90000"/>
              </a:lnSpc>
            </a:pPr>
            <a:r>
              <a:rPr lang="en-US" sz="2300" dirty="0" smtClean="0">
                <a:solidFill>
                  <a:srgbClr val="0085B4"/>
                </a:solidFill>
              </a:rPr>
              <a:t>NAS topologies are used for file-based storage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4677">
                                            <p:txEl>
                                              <p:pRg st="0" end="0"/>
                                            </p:txEl>
                                          </p:spTgt>
                                        </p:tgtEl>
                                        <p:attrNameLst>
                                          <p:attrName>style.visibility</p:attrName>
                                        </p:attrNameLst>
                                      </p:cBhvr>
                                      <p:to>
                                        <p:strVal val="visible"/>
                                      </p:to>
                                    </p:set>
                                    <p:animEffect transition="in" filter="fade">
                                      <p:cBhvr>
                                        <p:cTn id="7" dur="500"/>
                                        <p:tgtEl>
                                          <p:spTgt spid="2846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4677">
                                            <p:txEl>
                                              <p:pRg st="1" end="1"/>
                                            </p:txEl>
                                          </p:spTgt>
                                        </p:tgtEl>
                                        <p:attrNameLst>
                                          <p:attrName>style.visibility</p:attrName>
                                        </p:attrNameLst>
                                      </p:cBhvr>
                                      <p:to>
                                        <p:strVal val="visible"/>
                                      </p:to>
                                    </p:set>
                                    <p:animEffect transition="in" filter="fade">
                                      <p:cBhvr>
                                        <p:cTn id="12" dur="500"/>
                                        <p:tgtEl>
                                          <p:spTgt spid="2846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4677">
                                            <p:txEl>
                                              <p:pRg st="2" end="2"/>
                                            </p:txEl>
                                          </p:spTgt>
                                        </p:tgtEl>
                                        <p:attrNameLst>
                                          <p:attrName>style.visibility</p:attrName>
                                        </p:attrNameLst>
                                      </p:cBhvr>
                                      <p:to>
                                        <p:strVal val="visible"/>
                                      </p:to>
                                    </p:set>
                                    <p:animEffect transition="in" filter="fade">
                                      <p:cBhvr>
                                        <p:cTn id="17" dur="500"/>
                                        <p:tgtEl>
                                          <p:spTgt spid="284677">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4677">
                                            <p:txEl>
                                              <p:pRg st="3" end="3"/>
                                            </p:txEl>
                                          </p:spTgt>
                                        </p:tgtEl>
                                        <p:attrNameLst>
                                          <p:attrName>style.visibility</p:attrName>
                                        </p:attrNameLst>
                                      </p:cBhvr>
                                      <p:to>
                                        <p:strVal val="visible"/>
                                      </p:to>
                                    </p:set>
                                    <p:animEffect transition="in" filter="fade">
                                      <p:cBhvr>
                                        <p:cTn id="20" dur="500"/>
                                        <p:tgtEl>
                                          <p:spTgt spid="284677">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84677">
                                            <p:txEl>
                                              <p:pRg st="4" end="4"/>
                                            </p:txEl>
                                          </p:spTgt>
                                        </p:tgtEl>
                                        <p:attrNameLst>
                                          <p:attrName>style.visibility</p:attrName>
                                        </p:attrNameLst>
                                      </p:cBhvr>
                                      <p:to>
                                        <p:strVal val="visible"/>
                                      </p:to>
                                    </p:set>
                                    <p:animEffect transition="in" filter="fade">
                                      <p:cBhvr>
                                        <p:cTn id="23" dur="500"/>
                                        <p:tgtEl>
                                          <p:spTgt spid="284677">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84677">
                                            <p:txEl>
                                              <p:pRg st="5" end="5"/>
                                            </p:txEl>
                                          </p:spTgt>
                                        </p:tgtEl>
                                        <p:attrNameLst>
                                          <p:attrName>style.visibility</p:attrName>
                                        </p:attrNameLst>
                                      </p:cBhvr>
                                      <p:to>
                                        <p:strVal val="visible"/>
                                      </p:to>
                                    </p:set>
                                    <p:animEffect transition="in" filter="fade">
                                      <p:cBhvr>
                                        <p:cTn id="28" dur="500"/>
                                        <p:tgtEl>
                                          <p:spTgt spid="284677">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84677">
                                            <p:txEl>
                                              <p:pRg st="6" end="6"/>
                                            </p:txEl>
                                          </p:spTgt>
                                        </p:tgtEl>
                                        <p:attrNameLst>
                                          <p:attrName>style.visibility</p:attrName>
                                        </p:attrNameLst>
                                      </p:cBhvr>
                                      <p:to>
                                        <p:strVal val="visible"/>
                                      </p:to>
                                    </p:set>
                                    <p:animEffect transition="in" filter="fade">
                                      <p:cBhvr>
                                        <p:cTn id="31" dur="500"/>
                                        <p:tgtEl>
                                          <p:spTgt spid="284677">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4677">
                                            <p:txEl>
                                              <p:pRg st="7" end="7"/>
                                            </p:txEl>
                                          </p:spTgt>
                                        </p:tgtEl>
                                        <p:attrNameLst>
                                          <p:attrName>style.visibility</p:attrName>
                                        </p:attrNameLst>
                                      </p:cBhvr>
                                      <p:to>
                                        <p:strVal val="visible"/>
                                      </p:to>
                                    </p:set>
                                    <p:animEffect transition="in" filter="fade">
                                      <p:cBhvr>
                                        <p:cTn id="34" dur="500"/>
                                        <p:tgtEl>
                                          <p:spTgt spid="28467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677" grpId="0" build="p"/>
    </p:bld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D717B8FBB47746A9CB7C150D6476A2" ma:contentTypeVersion="0" ma:contentTypeDescription="Create a new document." ma:contentTypeScope="" ma:versionID="859d4e1b85f2d18649058069f523e16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51D07A2-197F-4879-969B-4F42A202F866}"/>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D7708EE4-22B3-44DD-8DC3-7595CFFC631D}"/>
</file>

<file path=docProps/app.xml><?xml version="1.0" encoding="utf-8"?>
<Properties xmlns="http://schemas.openxmlformats.org/officeDocument/2006/extended-properties" xmlns:vt="http://schemas.openxmlformats.org/officeDocument/2006/docPropsVTypes">
  <Template/>
  <TotalTime>22106</TotalTime>
  <Words>1896</Words>
  <Application>Microsoft Office PowerPoint</Application>
  <PresentationFormat>Letter Paper (8.5x11 in)</PresentationFormat>
  <Paragraphs>331</Paragraphs>
  <Slides>27</Slides>
  <Notes>27</Notes>
  <HiddenSlides>2</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2010_NetAppUMaster</vt:lpstr>
      <vt:lpstr>Visio</vt:lpstr>
      <vt:lpstr>NCDA Overview</vt:lpstr>
      <vt:lpstr>Module Objectives</vt:lpstr>
      <vt:lpstr>NCDA Certification</vt:lpstr>
      <vt:lpstr>NCDA Certification</vt:lpstr>
      <vt:lpstr>Benefit of Certification</vt:lpstr>
      <vt:lpstr>Recommended Courses</vt:lpstr>
      <vt:lpstr>Data ONTAP 8.0  7-Mode Administration Course</vt:lpstr>
      <vt:lpstr>Data ONTAP 8.0 7-Mode Administration</vt:lpstr>
      <vt:lpstr>NAS and SAN Topology</vt:lpstr>
      <vt:lpstr>Data ONTAP 8.0 Review</vt:lpstr>
      <vt:lpstr>Data ONTAP 8.0</vt:lpstr>
      <vt:lpstr>Storage Architecture</vt:lpstr>
      <vt:lpstr>Creating an Aggregate Using the CLI</vt:lpstr>
      <vt:lpstr>NetApp System Manager: Aggregate</vt:lpstr>
      <vt:lpstr>Create Aggregate Wizard</vt:lpstr>
      <vt:lpstr>Create Aggregate Wizard (Cont.)</vt:lpstr>
      <vt:lpstr>Create Aggregate Wizard (Cont.)</vt:lpstr>
      <vt:lpstr>Flexible Volumes</vt:lpstr>
      <vt:lpstr>Aggregates and FlexVol Volumes</vt:lpstr>
      <vt:lpstr>Role-Based Access Control</vt:lpstr>
      <vt:lpstr>Interface Groups</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NCDA Overview</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2010-04-17T22:14:23Z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0x01010052D717B8FBB47746A9CB7C150D6476A2</vt:lpwstr>
  </property>
  <property fmtid="{D5CDD505-2E9C-101B-9397-08002B2CF9AE}" pid="3" name="_AdHocReviewCycleID">
    <vt:i4>1839237075</vt:i4>
  </property>
  <property fmtid="{D5CDD505-2E9C-101B-9397-08002B2CF9AE}" pid="4" name="_NewReviewCycle">
    <vt:lpwstr/>
  </property>
  <property fmtid="{D5CDD505-2E9C-101B-9397-08002B2CF9AE}" pid="5" name="_EmailSubject">
    <vt:lpwstr>Netapp docs</vt:lpwstr>
  </property>
  <property fmtid="{D5CDD505-2E9C-101B-9397-08002B2CF9AE}" pid="6" name="_AuthorEmail">
    <vt:lpwstr>avinash.shetty@credit-suisse.com</vt:lpwstr>
  </property>
  <property fmtid="{D5CDD505-2E9C-101B-9397-08002B2CF9AE}" pid="7" name="_AuthorEmailDisplayName">
    <vt:lpwstr>Shetty, Avinash</vt:lpwstr>
  </property>
</Properties>
</file>