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docProps/custom.xml" ContentType="application/vnd.openxmlformats-officedocument.custom-properties+xml"/>
  <Override PartName="/ppt/commentAuthors.xml" ContentType="application/vnd.openxmlformats-officedocument.presentationml.commentAuthor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55" r:id="rId4"/>
  </p:sldMasterIdLst>
  <p:notesMasterIdLst>
    <p:notesMasterId r:id="rId26"/>
  </p:notesMasterIdLst>
  <p:handoutMasterIdLst>
    <p:handoutMasterId r:id="rId27"/>
  </p:handoutMasterIdLst>
  <p:sldIdLst>
    <p:sldId id="476" r:id="rId5"/>
    <p:sldId id="477" r:id="rId6"/>
    <p:sldId id="497" r:id="rId7"/>
    <p:sldId id="479" r:id="rId8"/>
    <p:sldId id="480" r:id="rId9"/>
    <p:sldId id="481" r:id="rId10"/>
    <p:sldId id="482" r:id="rId11"/>
    <p:sldId id="483" r:id="rId12"/>
    <p:sldId id="484" r:id="rId13"/>
    <p:sldId id="485" r:id="rId14"/>
    <p:sldId id="498" r:id="rId15"/>
    <p:sldId id="487" r:id="rId16"/>
    <p:sldId id="488" r:id="rId17"/>
    <p:sldId id="489" r:id="rId18"/>
    <p:sldId id="490" r:id="rId19"/>
    <p:sldId id="499" r:id="rId20"/>
    <p:sldId id="492" r:id="rId21"/>
    <p:sldId id="493" r:id="rId22"/>
    <p:sldId id="494" r:id="rId23"/>
    <p:sldId id="495" r:id="rId24"/>
    <p:sldId id="496" r:id="rId25"/>
  </p:sldIdLst>
  <p:sldSz cx="9144000" cy="6858000" type="letter"/>
  <p:notesSz cx="7315200" cy="9601200"/>
  <p:defaultTextStyle>
    <a:defPPr>
      <a:defRPr lang="en-US"/>
    </a:defPPr>
    <a:lvl1pPr algn="l" rtl="0" fontAlgn="base">
      <a:spcBef>
        <a:spcPct val="0"/>
      </a:spcBef>
      <a:spcAft>
        <a:spcPct val="0"/>
      </a:spcAft>
      <a:defRPr sz="2000" kern="1200">
        <a:solidFill>
          <a:schemeClr val="tx1"/>
        </a:solidFill>
        <a:latin typeface="Arial" pitchFamily="34" charset="0"/>
        <a:ea typeface="+mn-ea"/>
        <a:cs typeface="+mn-cs"/>
      </a:defRPr>
    </a:lvl1pPr>
    <a:lvl2pPr marL="457200" algn="l" rtl="0" fontAlgn="base">
      <a:spcBef>
        <a:spcPct val="0"/>
      </a:spcBef>
      <a:spcAft>
        <a:spcPct val="0"/>
      </a:spcAft>
      <a:defRPr sz="2000" kern="1200">
        <a:solidFill>
          <a:schemeClr val="tx1"/>
        </a:solidFill>
        <a:latin typeface="Arial" pitchFamily="34" charset="0"/>
        <a:ea typeface="+mn-ea"/>
        <a:cs typeface="+mn-cs"/>
      </a:defRPr>
    </a:lvl2pPr>
    <a:lvl3pPr marL="914400" algn="l" rtl="0" fontAlgn="base">
      <a:spcBef>
        <a:spcPct val="0"/>
      </a:spcBef>
      <a:spcAft>
        <a:spcPct val="0"/>
      </a:spcAft>
      <a:defRPr sz="2000" kern="1200">
        <a:solidFill>
          <a:schemeClr val="tx1"/>
        </a:solidFill>
        <a:latin typeface="Arial" pitchFamily="34" charset="0"/>
        <a:ea typeface="+mn-ea"/>
        <a:cs typeface="+mn-cs"/>
      </a:defRPr>
    </a:lvl3pPr>
    <a:lvl4pPr marL="1371600" algn="l" rtl="0" fontAlgn="base">
      <a:spcBef>
        <a:spcPct val="0"/>
      </a:spcBef>
      <a:spcAft>
        <a:spcPct val="0"/>
      </a:spcAft>
      <a:defRPr sz="2000" kern="1200">
        <a:solidFill>
          <a:schemeClr val="tx1"/>
        </a:solidFill>
        <a:latin typeface="Arial" pitchFamily="34" charset="0"/>
        <a:ea typeface="+mn-ea"/>
        <a:cs typeface="+mn-cs"/>
      </a:defRPr>
    </a:lvl4pPr>
    <a:lvl5pPr marL="1828800" algn="l" rtl="0" fontAlgn="base">
      <a:spcBef>
        <a:spcPct val="0"/>
      </a:spcBef>
      <a:spcAft>
        <a:spcPct val="0"/>
      </a:spcAft>
      <a:defRPr sz="2000" kern="1200">
        <a:solidFill>
          <a:schemeClr val="tx1"/>
        </a:solidFill>
        <a:latin typeface="Arial" pitchFamily="34" charset="0"/>
        <a:ea typeface="+mn-ea"/>
        <a:cs typeface="+mn-cs"/>
      </a:defRPr>
    </a:lvl5pPr>
    <a:lvl6pPr marL="2286000" algn="l" defTabSz="914400" rtl="0" eaLnBrk="1" latinLnBrk="0" hangingPunct="1">
      <a:defRPr sz="2000" kern="1200">
        <a:solidFill>
          <a:schemeClr val="tx1"/>
        </a:solidFill>
        <a:latin typeface="Arial" pitchFamily="34" charset="0"/>
        <a:ea typeface="+mn-ea"/>
        <a:cs typeface="+mn-cs"/>
      </a:defRPr>
    </a:lvl6pPr>
    <a:lvl7pPr marL="2743200" algn="l" defTabSz="914400" rtl="0" eaLnBrk="1" latinLnBrk="0" hangingPunct="1">
      <a:defRPr sz="2000" kern="1200">
        <a:solidFill>
          <a:schemeClr val="tx1"/>
        </a:solidFill>
        <a:latin typeface="Arial" pitchFamily="34" charset="0"/>
        <a:ea typeface="+mn-ea"/>
        <a:cs typeface="+mn-cs"/>
      </a:defRPr>
    </a:lvl7pPr>
    <a:lvl8pPr marL="3200400" algn="l" defTabSz="914400" rtl="0" eaLnBrk="1" latinLnBrk="0" hangingPunct="1">
      <a:defRPr sz="2000" kern="1200">
        <a:solidFill>
          <a:schemeClr val="tx1"/>
        </a:solidFill>
        <a:latin typeface="Arial" pitchFamily="34" charset="0"/>
        <a:ea typeface="+mn-ea"/>
        <a:cs typeface="+mn-cs"/>
      </a:defRPr>
    </a:lvl8pPr>
    <a:lvl9pPr marL="3657600" algn="l" defTabSz="914400" rtl="0" eaLnBrk="1" latinLnBrk="0" hangingPunct="1">
      <a:defRPr sz="2000" kern="1200">
        <a:solidFill>
          <a:schemeClr val="tx1"/>
        </a:solidFill>
        <a:latin typeface="Arial" pitchFamily="34"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ucedo" initials="s" lastIdx="1" clrIdx="0"/>
  <p:cmAuthor id="1" name="Brian O'Keefe" initials="BDO" lastIdx="5"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DFEFE"/>
    <a:srgbClr val="FEFFFE"/>
    <a:srgbClr val="FFFEFE"/>
    <a:srgbClr val="FFFFFE"/>
    <a:srgbClr val="FFFEFF"/>
    <a:srgbClr val="FEFFFF"/>
    <a:srgbClr val="9E3039"/>
    <a:srgbClr val="614D7D"/>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911" autoAdjust="0"/>
    <p:restoredTop sz="53265" autoAdjust="0"/>
  </p:normalViewPr>
  <p:slideViewPr>
    <p:cSldViewPr snapToGrid="0">
      <p:cViewPr varScale="1">
        <p:scale>
          <a:sx n="50" d="100"/>
          <a:sy n="50" d="100"/>
        </p:scale>
        <p:origin x="-2346" y="-84"/>
      </p:cViewPr>
      <p:guideLst>
        <p:guide orient="horz" pos="444"/>
        <p:guide orient="horz" pos="795"/>
        <p:guide pos="709"/>
        <p:guide pos="5621"/>
        <p:guide pos="324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p:scale>
          <a:sx n="82" d="100"/>
          <a:sy n="82" d="100"/>
        </p:scale>
        <p:origin x="-1578" y="18"/>
      </p:cViewPr>
      <p:guideLst>
        <p:guide orient="horz" pos="2775"/>
        <p:guide pos="434"/>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 Box 20"/>
          <p:cNvSpPr txBox="1">
            <a:spLocks noChangeArrowheads="1"/>
          </p:cNvSpPr>
          <p:nvPr/>
        </p:nvSpPr>
        <p:spPr bwMode="hidden">
          <a:xfrm>
            <a:off x="635843" y="9348788"/>
            <a:ext cx="4405052" cy="107722"/>
          </a:xfrm>
          <a:prstGeom prst="rect">
            <a:avLst/>
          </a:prstGeom>
          <a:noFill/>
          <a:ln w="9525" algn="ctr">
            <a:noFill/>
            <a:miter lim="800000"/>
            <a:headEnd/>
            <a:tailEnd/>
          </a:ln>
          <a:effectLst/>
        </p:spPr>
        <p:txBody>
          <a:bodyPr wrap="none" lIns="0" tIns="0" rIns="0" bIns="0">
            <a:spAutoFit/>
          </a:bodyPr>
          <a:lstStyle/>
          <a:p>
            <a:pPr defTabSz="966621">
              <a:defRPr/>
            </a:pPr>
            <a:r>
              <a:rPr lang="en-US" sz="700" dirty="0">
                <a:solidFill>
                  <a:srgbClr val="000000"/>
                </a:solidFill>
                <a:ea typeface="Times" charset="-52"/>
                <a:cs typeface="Times New Roman" pitchFamily="18" charset="0"/>
              </a:rPr>
              <a:t>© </a:t>
            </a:r>
            <a:r>
              <a:rPr lang="en-US" sz="700" dirty="0" smtClean="0">
                <a:solidFill>
                  <a:srgbClr val="000000"/>
                </a:solidFill>
                <a:ea typeface="Times" charset="-52"/>
                <a:cs typeface="Times New Roman" pitchFamily="18" charset="0"/>
              </a:rPr>
              <a:t>2010 NetApp, Inc. </a:t>
            </a:r>
            <a:r>
              <a:rPr lang="en-US" sz="700" dirty="0">
                <a:solidFill>
                  <a:srgbClr val="000000"/>
                </a:solidFill>
                <a:ea typeface="Times" charset="-52"/>
                <a:cs typeface="Times New Roman" pitchFamily="18" charset="0"/>
              </a:rPr>
              <a:t>This material is intended for training use only. Not authorized for reproduction purposes. </a:t>
            </a:r>
          </a:p>
        </p:txBody>
      </p:sp>
      <p:sp>
        <p:nvSpPr>
          <p:cNvPr id="5" name="Slide Number Placeholder 4"/>
          <p:cNvSpPr>
            <a:spLocks noGrp="1"/>
          </p:cNvSpPr>
          <p:nvPr>
            <p:ph type="sldNum" sz="quarter" idx="3"/>
          </p:nvPr>
        </p:nvSpPr>
        <p:spPr>
          <a:xfrm>
            <a:off x="6266310" y="9161463"/>
            <a:ext cx="498475" cy="339725"/>
          </a:xfrm>
          <a:prstGeom prst="rect">
            <a:avLst/>
          </a:prstGeom>
        </p:spPr>
        <p:txBody>
          <a:bodyPr vert="horz" lIns="94851" tIns="47425" rIns="94851" bIns="47425" rtlCol="0" anchor="b"/>
          <a:lstStyle>
            <a:lvl1pPr algn="r">
              <a:defRPr sz="700"/>
            </a:lvl1pPr>
          </a:lstStyle>
          <a:p>
            <a:pPr>
              <a:defRPr/>
            </a:pPr>
            <a:fld id="{9884764F-6734-4E98-BA4A-4193F051EE6C}" type="slidenum">
              <a:rPr lang="en-US"/>
              <a:pPr>
                <a:defRPr/>
              </a:pPr>
              <a:t>‹#›</a:t>
            </a:fld>
            <a:endParaRPr lang="en-US" dirty="0"/>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4"/>
          <p:cNvSpPr>
            <a:spLocks noGrp="1" noRot="1" noChangeAspect="1" noChangeArrowheads="1" noTextEdit="1"/>
          </p:cNvSpPr>
          <p:nvPr>
            <p:ph type="sldImg" idx="2"/>
          </p:nvPr>
        </p:nvSpPr>
        <p:spPr bwMode="auto">
          <a:xfrm>
            <a:off x="685800" y="228600"/>
            <a:ext cx="5184648" cy="38862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688974" y="4389120"/>
            <a:ext cx="6172200" cy="48006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noProof="0" dirty="0" smtClean="0"/>
              <a:t>Click to edit Master text styles</a:t>
            </a:r>
          </a:p>
          <a:p>
            <a:pPr lvl="1"/>
            <a:r>
              <a:rPr lang="en-US" noProof="0" dirty="0" smtClean="0"/>
              <a:t> Second level</a:t>
            </a:r>
          </a:p>
          <a:p>
            <a:pPr lvl="2"/>
            <a:r>
              <a:rPr lang="en-US" noProof="0" dirty="0" smtClean="0"/>
              <a:t> Third level</a:t>
            </a:r>
          </a:p>
          <a:p>
            <a:pPr lvl="3"/>
            <a:r>
              <a:rPr lang="en-US" noProof="0" dirty="0" smtClean="0"/>
              <a:t> Fourth level</a:t>
            </a:r>
          </a:p>
          <a:p>
            <a:pPr lvl="1"/>
            <a:endParaRPr lang="en-US" noProof="0" dirty="0" smtClean="0"/>
          </a:p>
        </p:txBody>
      </p:sp>
      <p:sp>
        <p:nvSpPr>
          <p:cNvPr id="7188" name="Text Box 20"/>
          <p:cNvSpPr txBox="1">
            <a:spLocks noChangeArrowheads="1"/>
          </p:cNvSpPr>
          <p:nvPr/>
        </p:nvSpPr>
        <p:spPr bwMode="hidden">
          <a:xfrm>
            <a:off x="795338" y="9348788"/>
            <a:ext cx="4405052" cy="107722"/>
          </a:xfrm>
          <a:prstGeom prst="rect">
            <a:avLst/>
          </a:prstGeom>
          <a:noFill/>
          <a:ln w="9525" algn="ctr">
            <a:noFill/>
            <a:miter lim="800000"/>
            <a:headEnd/>
            <a:tailEnd/>
          </a:ln>
          <a:effectLst/>
        </p:spPr>
        <p:txBody>
          <a:bodyPr wrap="none" lIns="0" tIns="0" rIns="0" bIns="0">
            <a:spAutoFit/>
          </a:bodyPr>
          <a:lstStyle/>
          <a:p>
            <a:pPr defTabSz="966621">
              <a:defRPr/>
            </a:pPr>
            <a:r>
              <a:rPr lang="en-US" sz="700" dirty="0">
                <a:solidFill>
                  <a:srgbClr val="000000"/>
                </a:solidFill>
                <a:ea typeface="Times" charset="-52"/>
                <a:cs typeface="Times New Roman" pitchFamily="18" charset="0"/>
              </a:rPr>
              <a:t>© </a:t>
            </a:r>
            <a:r>
              <a:rPr lang="en-US" sz="700" dirty="0" smtClean="0">
                <a:solidFill>
                  <a:srgbClr val="000000"/>
                </a:solidFill>
                <a:ea typeface="Times" charset="-52"/>
                <a:cs typeface="Times New Roman" pitchFamily="18" charset="0"/>
              </a:rPr>
              <a:t>2010 NetApp, Inc. </a:t>
            </a:r>
            <a:r>
              <a:rPr lang="en-US" sz="700" dirty="0">
                <a:solidFill>
                  <a:srgbClr val="000000"/>
                </a:solidFill>
                <a:ea typeface="Times" charset="-52"/>
                <a:cs typeface="Times New Roman" pitchFamily="18" charset="0"/>
              </a:rPr>
              <a:t>This material is intended for training use only. Not authorized for reproduction purposes. </a:t>
            </a:r>
          </a:p>
        </p:txBody>
      </p:sp>
      <p:sp>
        <p:nvSpPr>
          <p:cNvPr id="5" name="Slide Number Placeholder 4"/>
          <p:cNvSpPr>
            <a:spLocks noGrp="1"/>
          </p:cNvSpPr>
          <p:nvPr>
            <p:ph type="sldNum" sz="quarter" idx="5"/>
          </p:nvPr>
        </p:nvSpPr>
        <p:spPr>
          <a:xfrm>
            <a:off x="6170613" y="9161463"/>
            <a:ext cx="498475" cy="339725"/>
          </a:xfrm>
          <a:prstGeom prst="rect">
            <a:avLst/>
          </a:prstGeom>
        </p:spPr>
        <p:txBody>
          <a:bodyPr vert="horz" lIns="94851" tIns="47425" rIns="94851" bIns="47425" rtlCol="0" anchor="b"/>
          <a:lstStyle>
            <a:lvl1pPr algn="r">
              <a:defRPr sz="700"/>
            </a:lvl1pPr>
          </a:lstStyle>
          <a:p>
            <a:pPr>
              <a:defRPr/>
            </a:pPr>
            <a:fld id="{9884764F-6734-4E98-BA4A-4193F051EE6C}" type="slidenum">
              <a:rPr lang="en-US"/>
              <a:pPr>
                <a:defRPr/>
              </a:pPr>
              <a:t>‹#›</a:t>
            </a:fld>
            <a:endParaRPr lang="en-US" dirty="0"/>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100" kern="1200">
        <a:solidFill>
          <a:schemeClr val="tx1"/>
        </a:solidFill>
        <a:latin typeface="Times New Roman" pitchFamily="18" charset="0"/>
        <a:ea typeface="+mn-ea"/>
        <a:cs typeface="+mn-cs"/>
      </a:defRPr>
    </a:lvl1pPr>
    <a:lvl2pPr marL="168275" algn="l" rtl="0" eaLnBrk="0" fontAlgn="base" hangingPunct="0">
      <a:spcBef>
        <a:spcPct val="30000"/>
      </a:spcBef>
      <a:spcAft>
        <a:spcPct val="0"/>
      </a:spcAft>
      <a:buFont typeface="Times New Roman" pitchFamily="18" charset="0"/>
      <a:buChar char="–"/>
      <a:defRPr sz="1100" kern="1200">
        <a:solidFill>
          <a:schemeClr val="tx1"/>
        </a:solidFill>
        <a:latin typeface="Times New Roman" pitchFamily="18" charset="0"/>
        <a:ea typeface="+mn-ea"/>
        <a:cs typeface="+mn-cs"/>
      </a:defRPr>
    </a:lvl2pPr>
    <a:lvl3pPr marL="349250" algn="l" rtl="0" eaLnBrk="0" fontAlgn="base" hangingPunct="0">
      <a:spcBef>
        <a:spcPct val="30000"/>
      </a:spcBef>
      <a:spcAft>
        <a:spcPct val="0"/>
      </a:spcAft>
      <a:buFont typeface="Wingdings" pitchFamily="2" charset="2"/>
      <a:buChar char="§"/>
      <a:defRPr sz="1100" kern="1200">
        <a:solidFill>
          <a:schemeClr val="tx1"/>
        </a:solidFill>
        <a:latin typeface="Times New Roman" pitchFamily="18" charset="0"/>
        <a:ea typeface="+mn-ea"/>
        <a:cs typeface="+mn-cs"/>
      </a:defRPr>
    </a:lvl3pPr>
    <a:lvl4pPr marL="517525" algn="l" rtl="0" eaLnBrk="0" fontAlgn="base" hangingPunct="0">
      <a:spcBef>
        <a:spcPct val="30000"/>
      </a:spcBef>
      <a:spcAft>
        <a:spcPct val="0"/>
      </a:spcAft>
      <a:buFont typeface="Times New Roman" pitchFamily="18" charset="0"/>
      <a:buChar char="–"/>
      <a:defRPr sz="1100" kern="1200">
        <a:solidFill>
          <a:schemeClr val="tx1"/>
        </a:solidFill>
        <a:latin typeface="Times New Roman" pitchFamily="18" charset="0"/>
        <a:ea typeface="+mn-ea"/>
        <a:cs typeface="+mn-cs"/>
      </a:defRPr>
    </a:lvl4pPr>
    <a:lvl5pPr marL="2057400" indent="-228600" algn="l" rtl="0" eaLnBrk="0" fontAlgn="base" hangingPunct="0">
      <a:spcBef>
        <a:spcPct val="30000"/>
      </a:spcBef>
      <a:spcAft>
        <a:spcPct val="0"/>
      </a:spcAft>
      <a:buFont typeface="Wingdings" pitchFamily="2" charset="2"/>
      <a:buChar char="§"/>
      <a:defRPr sz="11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5"/>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NFS OVERVIEW</a:t>
            </a:r>
            <a:endParaRPr dirty="0"/>
          </a:p>
        </p:txBody>
      </p:sp>
      <p:sp>
        <p:nvSpPr>
          <p:cNvPr id="4" name="Slide Number Placeholder 3"/>
          <p:cNvSpPr>
            <a:spLocks noGrp="1"/>
          </p:cNvSpPr>
          <p:nvPr>
            <p:ph type="sldNum" sz="quarter" idx="10"/>
          </p:nvPr>
        </p:nvSpPr>
        <p:spPr/>
        <p:txBody>
          <a:bodyPr/>
          <a:lstStyle/>
          <a:p>
            <a:fld id="{9884764F-6734-4E98-BA4A-4193F051EE6C}" type="slidenum">
              <a:rPr lang="en-US" smtClean="0"/>
              <a:pPr/>
              <a:t>1</a:t>
            </a:fld>
            <a:endParaRPr lang="en-US" dirty="0"/>
          </a:p>
        </p:txBody>
      </p:sp>
      <p:sp>
        <p:nvSpPr>
          <p:cNvPr id="7" name="Slide Image Placeholder 6"/>
          <p:cNvSpPr>
            <a:spLocks noGrp="1" noRot="1" noChangeAspect="1"/>
          </p:cNvSpPr>
          <p:nvPr>
            <p:ph type="sldImg"/>
          </p:nvPr>
        </p:nvSpPr>
        <p:spPr>
          <a:xfrm>
            <a:off x="687388" y="228600"/>
            <a:ext cx="5181600" cy="3886200"/>
          </a:xfr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MODULE OBJECTIVES</a:t>
            </a:r>
            <a:endParaRPr dirty="0"/>
          </a:p>
        </p:txBody>
      </p:sp>
      <p:sp>
        <p:nvSpPr>
          <p:cNvPr id="4" name="Slide Number Placeholder 3"/>
          <p:cNvSpPr>
            <a:spLocks noGrp="1"/>
          </p:cNvSpPr>
          <p:nvPr>
            <p:ph type="sldNum" sz="quarter" idx="10"/>
          </p:nvPr>
        </p:nvSpPr>
        <p:spPr/>
        <p:txBody>
          <a:bodyPr/>
          <a:lstStyle/>
          <a:p>
            <a:fld id="{9884764F-6734-4E98-BA4A-4193F051EE6C}" type="slidenum">
              <a:rPr lang="en-US" smtClean="0"/>
              <a:pPr/>
              <a:t>2</a:t>
            </a:fld>
            <a:endParaRPr lang="en-US" dirty="0"/>
          </a:p>
        </p:txBody>
      </p:sp>
      <p:sp>
        <p:nvSpPr>
          <p:cNvPr id="7" name="Slide Image Placeholder 6"/>
          <p:cNvSpPr>
            <a:spLocks noGrp="1" noRot="1" noChangeAspect="1"/>
          </p:cNvSpPr>
          <p:nvPr>
            <p:ph type="sldImg"/>
          </p:nvPr>
        </p:nvSpPr>
        <p:spPr>
          <a:xfrm>
            <a:off x="687388" y="228600"/>
            <a:ext cx="5181600" cy="3886200"/>
          </a:xfr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3</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NETWORK FILE SYSTEM</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The </a:t>
            </a:r>
            <a:r>
              <a:t>Network File System (NFS) is a distributed file system, developed by Sun Microsystems, Inc. in the 1980s, to address the need of sharing resources in a distributed networking environment. Networked computers are able to share files across networks without being in the same physical location as the server. </a:t>
            </a:r>
          </a:p>
          <a:p>
            <a:pPr marL="0" marR="0" indent="0" algn="l" defTabSz="914400" rtl="0" eaLnBrk="0" fontAlgn="base" latinLnBrk="0" hangingPunct="0">
              <a:lnSpc>
                <a:spcPct val="100000"/>
              </a:lnSpc>
              <a:spcBef>
                <a:spcPct val="30000"/>
              </a:spcBef>
              <a:spcAft>
                <a:spcPct val="0"/>
              </a:spcAft>
              <a:buClrTx/>
              <a:buSzTx/>
              <a:buFontTx/>
              <a:buNone/>
              <a:tabLst/>
              <a:defRPr/>
            </a:pPr>
            <a:r>
              <a:t>An NFS server has one or more directories that are mounted by NFS clients; to the NFS clients, the remote directories look like local directories or folders.  </a:t>
            </a:r>
          </a:p>
          <a:p>
            <a:pPr marL="0" marR="0" indent="0" algn="l" defTabSz="914400" rtl="0" eaLnBrk="0" fontAlgn="base" latinLnBrk="0" hangingPunct="0">
              <a:lnSpc>
                <a:spcPct val="100000"/>
              </a:lnSpc>
              <a:spcBef>
                <a:spcPct val="30000"/>
              </a:spcBef>
              <a:spcAft>
                <a:spcPct val="0"/>
              </a:spcAft>
              <a:buClrTx/>
              <a:buSzTx/>
              <a:buFontTx/>
              <a:buNone/>
              <a:tabLst/>
              <a:defRPr/>
            </a:pPr>
            <a:r>
              <a:t>A NetApp® storage system in a NAS implementation can act as the NFS server. NetApp storage systems support NFS: v2, v3, and v4 to allow clients running different UNIX® or Linux operating systems to share files using the version of NFS supported in their environment.  At this time, most clients are running NFS v3.</a:t>
            </a:r>
          </a:p>
        </p:txBody>
      </p:sp>
      <p:sp>
        <p:nvSpPr>
          <p:cNvPr id="4" name="Slide Number Placeholder 3"/>
          <p:cNvSpPr>
            <a:spLocks noGrp="1"/>
          </p:cNvSpPr>
          <p:nvPr>
            <p:ph type="sldNum" sz="quarter" idx="10"/>
          </p:nvPr>
        </p:nvSpPr>
        <p:spPr/>
        <p:txBody>
          <a:bodyPr/>
          <a:lstStyle/>
          <a:p>
            <a:fld id="{9884764F-6734-4E98-BA4A-4193F051EE6C}" type="slidenum">
              <a:rPr lang="en-US" smtClean="0"/>
              <a:pPr/>
              <a:t>4</a:t>
            </a:fld>
            <a:endParaRPr lang="en-US" dirty="0"/>
          </a:p>
        </p:txBody>
      </p:sp>
      <p:sp>
        <p:nvSpPr>
          <p:cNvPr id="7" name="Slide Image Placeholder 6"/>
          <p:cNvSpPr>
            <a:spLocks noGrp="1" noRot="1" noChangeAspect="1"/>
          </p:cNvSpPr>
          <p:nvPr>
            <p:ph type="sldImg"/>
          </p:nvPr>
        </p:nvSpPr>
        <p:spPr>
          <a:xfrm>
            <a:off x="687388" y="228600"/>
            <a:ext cx="5181600" cy="3886200"/>
          </a:xfr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Notes Placeholder 2"/>
          <p:cNvSpPr>
            <a:spLocks noGrp="1"/>
          </p:cNvSpPr>
          <p:nvPr>
            <p:ph type="body" idx="1"/>
          </p:nvPr>
        </p:nvSpPr>
        <p:spPr/>
        <p:txBody>
          <a:bodyPr>
            <a:normAutofit lnSpcReduction="1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0" dirty="0" smtClean="0"/>
              <a:t>NFS</a:t>
            </a:r>
            <a:r>
              <a:rPr lang="en-US" b="0" baseline="0" dirty="0" smtClean="0"/>
              <a:t> OVERVIEW</a:t>
            </a:r>
            <a:endParaRPr lang="en-US" b="0"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b="1"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b="1" dirty="0" smtClean="0"/>
              <a:t>Client-Server </a:t>
            </a:r>
            <a:r>
              <a:rPr b="1" dirty="0"/>
              <a:t>Architecture</a:t>
            </a:r>
          </a:p>
          <a:p>
            <a:pPr marL="0" marR="0" indent="0" algn="l" defTabSz="914400" rtl="0" eaLnBrk="0" fontAlgn="base" latinLnBrk="0" hangingPunct="0">
              <a:lnSpc>
                <a:spcPct val="100000"/>
              </a:lnSpc>
              <a:spcBef>
                <a:spcPct val="30000"/>
              </a:spcBef>
              <a:spcAft>
                <a:spcPct val="0"/>
              </a:spcAft>
              <a:buClrTx/>
              <a:buSzTx/>
              <a:buFontTx/>
              <a:buNone/>
              <a:tabLst/>
              <a:defRPr/>
            </a:pPr>
            <a:r>
              <a:rPr dirty="0"/>
              <a:t>The theory of client-server architecture is based on the concept that one computer has the resources that are required by another computer. These resources can be made available to systems that need them through NFS. The system with the resource is called the server and the system that requires the resources is called the client.  Examples of resources are mail, database, and files.  The client and the server communicate with each other through established protocols.</a:t>
            </a:r>
          </a:p>
          <a:p>
            <a:pPr marL="0" marR="0" indent="0" algn="l" defTabSz="914400" rtl="0" eaLnBrk="0" fontAlgn="base" latinLnBrk="0" hangingPunct="0">
              <a:lnSpc>
                <a:spcPct val="100000"/>
              </a:lnSpc>
              <a:spcBef>
                <a:spcPct val="30000"/>
              </a:spcBef>
              <a:spcAft>
                <a:spcPct val="0"/>
              </a:spcAft>
              <a:buClrTx/>
              <a:buSzTx/>
              <a:buFontTx/>
              <a:buNone/>
              <a:tabLst/>
              <a:defRPr/>
            </a:pPr>
            <a:r>
              <a:rPr dirty="0"/>
              <a:t>A distributed network (client-server network) might contain multiple servers and multiple clients, or multiple clients and a single server. The configuration of the network depends on the resource requirement of the environment. </a:t>
            </a:r>
          </a:p>
          <a:p>
            <a:pPr marL="0" marR="0" indent="0" algn="l" defTabSz="914400" rtl="0" eaLnBrk="0" fontAlgn="base" latinLnBrk="0" hangingPunct="0">
              <a:lnSpc>
                <a:spcPct val="100000"/>
              </a:lnSpc>
              <a:spcBef>
                <a:spcPct val="30000"/>
              </a:spcBef>
              <a:spcAft>
                <a:spcPct val="0"/>
              </a:spcAft>
              <a:buClrTx/>
              <a:buSzTx/>
              <a:buFontTx/>
              <a:buNone/>
              <a:tabLst/>
              <a:defRPr/>
            </a:pPr>
            <a:r>
              <a:rPr dirty="0"/>
              <a:t>The benefits of client-server architecture include cost reduction due to hardware and space requirements. The local workstations do not need as much disk space because commonly used data can be stored on the server. Other benefits include centralized support (backups, maintenance, and so on) performed on the server. </a:t>
            </a:r>
          </a:p>
          <a:p>
            <a:pPr marL="0" marR="0" indent="0" algn="l" defTabSz="914400" rtl="0" eaLnBrk="0" fontAlgn="base" latinLnBrk="0" hangingPunct="0">
              <a:lnSpc>
                <a:spcPct val="100000"/>
              </a:lnSpc>
              <a:spcBef>
                <a:spcPct val="30000"/>
              </a:spcBef>
              <a:spcAft>
                <a:spcPct val="0"/>
              </a:spcAft>
              <a:buClrTx/>
              <a:buSzTx/>
              <a:buFontTx/>
              <a:buNone/>
              <a:tabLst/>
              <a:defRPr/>
            </a:pPr>
            <a:r>
              <a:rPr dirty="0"/>
              <a:t>NFS is a widely used protocol for sharing files across networks.  It is designed to be stateless to allow for easy recovery in the event of server failure.  In the diagram above, the server in the network is a NetApp storage system, and the client could be one of many versions of a UNIX or Linux operating system.</a:t>
            </a:r>
          </a:p>
          <a:p>
            <a:pPr marL="0" marR="0" indent="0" algn="l" defTabSz="914400" rtl="0" eaLnBrk="0" fontAlgn="base" latinLnBrk="0" hangingPunct="0">
              <a:lnSpc>
                <a:spcPct val="100000"/>
              </a:lnSpc>
              <a:spcBef>
                <a:spcPct val="30000"/>
              </a:spcBef>
              <a:spcAft>
                <a:spcPct val="0"/>
              </a:spcAft>
              <a:buClrTx/>
              <a:buSzTx/>
              <a:buFontTx/>
              <a:buNone/>
              <a:tabLst/>
              <a:defRPr/>
            </a:pPr>
            <a:r>
              <a:rPr dirty="0"/>
              <a:t>As a file server, the storage system provides services that include mount daemon, Network Lock Manager (</a:t>
            </a:r>
            <a:r>
              <a:rPr dirty="0" err="1"/>
              <a:t>nlm_main</a:t>
            </a:r>
            <a:r>
              <a:rPr dirty="0"/>
              <a:t>), Network File System daemon (</a:t>
            </a:r>
            <a:r>
              <a:rPr dirty="0" err="1"/>
              <a:t>nfsd</a:t>
            </a:r>
            <a:r>
              <a:rPr dirty="0"/>
              <a:t>), Status Monitor, quota daemon, and </a:t>
            </a:r>
            <a:r>
              <a:rPr dirty="0" err="1"/>
              <a:t>portmap</a:t>
            </a:r>
            <a:r>
              <a:rPr dirty="0"/>
              <a:t> or </a:t>
            </a:r>
            <a:r>
              <a:rPr dirty="0" err="1"/>
              <a:t>rpcbind</a:t>
            </a:r>
            <a:r>
              <a:rPr dirty="0"/>
              <a:t>.  Each of these services is important for a successful operation of an NFS process. For example, a client cannot mount a resource if </a:t>
            </a:r>
            <a:r>
              <a:rPr dirty="0" err="1"/>
              <a:t>mountd</a:t>
            </a:r>
            <a:r>
              <a:rPr dirty="0"/>
              <a:t> is not running on the server. Similarly, if </a:t>
            </a:r>
            <a:r>
              <a:rPr dirty="0" err="1"/>
              <a:t>rpcbind</a:t>
            </a:r>
            <a:r>
              <a:rPr dirty="0"/>
              <a:t> is not running on the server, NFS communication cannot be established between the client and the server.</a:t>
            </a:r>
          </a:p>
        </p:txBody>
      </p:sp>
      <p:sp>
        <p:nvSpPr>
          <p:cNvPr id="4" name="Slide Number Placeholder 3"/>
          <p:cNvSpPr>
            <a:spLocks noGrp="1"/>
          </p:cNvSpPr>
          <p:nvPr>
            <p:ph type="sldNum" sz="quarter" idx="10"/>
          </p:nvPr>
        </p:nvSpPr>
        <p:spPr/>
        <p:txBody>
          <a:bodyPr/>
          <a:lstStyle/>
          <a:p>
            <a:fld id="{9884764F-6734-4E98-BA4A-4193F051EE6C}" type="slidenum">
              <a:rPr lang="en-US" smtClean="0"/>
              <a:pPr/>
              <a:t>5</a:t>
            </a:fld>
            <a:endParaRPr lang="en-US" dirty="0"/>
          </a:p>
        </p:txBody>
      </p:sp>
      <p:sp>
        <p:nvSpPr>
          <p:cNvPr id="7" name="Slide Image Placeholder 6"/>
          <p:cNvSpPr>
            <a:spLocks noGrp="1" noRot="1" noChangeAspect="1"/>
          </p:cNvSpPr>
          <p:nvPr>
            <p:ph type="sldImg"/>
          </p:nvPr>
        </p:nvSpPr>
        <p:spPr>
          <a:xfrm>
            <a:off x="687388" y="228600"/>
            <a:ext cx="5181600" cy="3886200"/>
          </a:xfr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Notes Placeholder 2"/>
          <p:cNvSpPr>
            <a:spLocks noGrp="1"/>
          </p:cNvSpPr>
          <p:nvPr>
            <p:ph type="body" idx="1"/>
          </p:nvPr>
        </p:nvSpPr>
        <p:spPr/>
        <p:txBody>
          <a:bodyPr>
            <a:normAutofit fontScale="925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NFS</a:t>
            </a:r>
            <a:r>
              <a:rPr lang="en-US" baseline="0" dirty="0" smtClean="0"/>
              <a:t> OVERVIEW: MOUNT</a:t>
            </a: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In </a:t>
            </a:r>
            <a:r>
              <a:rPr dirty="0"/>
              <a:t>the above figure, the NetApp storage system is configured as the NFS server. The NFS client first mounts the required file system using the standard UNIX mount command. The mount command on the client host will first send a query to the </a:t>
            </a:r>
            <a:r>
              <a:rPr dirty="0" err="1"/>
              <a:t>portmap</a:t>
            </a:r>
            <a:r>
              <a:rPr dirty="0"/>
              <a:t> / </a:t>
            </a:r>
            <a:r>
              <a:rPr dirty="0" err="1"/>
              <a:t>rpcbind</a:t>
            </a:r>
            <a:r>
              <a:rPr dirty="0"/>
              <a:t> daemon asking which port number the </a:t>
            </a:r>
            <a:r>
              <a:rPr dirty="0" err="1"/>
              <a:t>mountd</a:t>
            </a:r>
            <a:r>
              <a:rPr dirty="0"/>
              <a:t> daemon is listening to. The </a:t>
            </a:r>
            <a:r>
              <a:rPr dirty="0" err="1"/>
              <a:t>portmap</a:t>
            </a:r>
            <a:r>
              <a:rPr dirty="0"/>
              <a:t> daemon will respond with the port number being used by the </a:t>
            </a:r>
            <a:r>
              <a:rPr dirty="0" err="1"/>
              <a:t>mountd</a:t>
            </a:r>
            <a:r>
              <a:rPr dirty="0"/>
              <a:t> daemon or a message indicating that the mount service is not </a:t>
            </a:r>
            <a:r>
              <a:rPr dirty="0" smtClean="0"/>
              <a:t>registered.</a:t>
            </a:r>
            <a:r>
              <a:rPr lang="en-US" baseline="0" dirty="0" smtClean="0"/>
              <a:t> </a:t>
            </a:r>
            <a:r>
              <a:rPr dirty="0" smtClean="0"/>
              <a:t>First</a:t>
            </a:r>
            <a:r>
              <a:rPr dirty="0"/>
              <a:t>, the client will make a remote procedure call to the </a:t>
            </a:r>
            <a:r>
              <a:rPr dirty="0" err="1"/>
              <a:t>portmap</a:t>
            </a:r>
            <a:r>
              <a:rPr dirty="0"/>
              <a:t> or </a:t>
            </a:r>
            <a:r>
              <a:rPr dirty="0" err="1"/>
              <a:t>rpcbind</a:t>
            </a:r>
            <a:r>
              <a:rPr dirty="0"/>
              <a:t> daemon running on the server.  </a:t>
            </a:r>
          </a:p>
          <a:p>
            <a:pPr marL="0" marR="0" indent="0" algn="l" defTabSz="914400" rtl="0" eaLnBrk="0" fontAlgn="base" latinLnBrk="0" hangingPunct="0">
              <a:lnSpc>
                <a:spcPct val="100000"/>
              </a:lnSpc>
              <a:spcBef>
                <a:spcPct val="30000"/>
              </a:spcBef>
              <a:spcAft>
                <a:spcPct val="0"/>
              </a:spcAft>
              <a:buClrTx/>
              <a:buSzTx/>
              <a:buFontTx/>
              <a:buNone/>
              <a:tabLst/>
              <a:defRPr/>
            </a:pPr>
            <a:r>
              <a:rPr b="1" cap="all" dirty="0"/>
              <a:t>Remote Procedure Call</a:t>
            </a:r>
          </a:p>
          <a:p>
            <a:pPr marL="0" marR="0" indent="0" algn="l" defTabSz="914400" rtl="0" eaLnBrk="0" fontAlgn="base" latinLnBrk="0" hangingPunct="0">
              <a:lnSpc>
                <a:spcPct val="100000"/>
              </a:lnSpc>
              <a:spcBef>
                <a:spcPct val="30000"/>
              </a:spcBef>
              <a:spcAft>
                <a:spcPct val="0"/>
              </a:spcAft>
              <a:buClrTx/>
              <a:buSzTx/>
              <a:buFontTx/>
              <a:buNone/>
              <a:tabLst/>
              <a:defRPr/>
            </a:pPr>
            <a:r>
              <a:rPr dirty="0"/>
              <a:t>Remote Procedure Call is a client-server programming environment that vendors use for developing platform-independent applications. Remote Procedure Call allows applications (programs) to communicate with each other just like network nodes communicate with each other using TCP or User Datagram Protocol (UDP</a:t>
            </a:r>
            <a:r>
              <a:rPr dirty="0" smtClean="0"/>
              <a:t>).</a:t>
            </a:r>
            <a:endParaRPr dirty="0"/>
          </a:p>
          <a:p>
            <a:pPr marL="0" marR="0" indent="0" algn="l" defTabSz="914400" rtl="0" eaLnBrk="0" fontAlgn="base" latinLnBrk="0" hangingPunct="0">
              <a:lnSpc>
                <a:spcPct val="100000"/>
              </a:lnSpc>
              <a:spcBef>
                <a:spcPct val="30000"/>
              </a:spcBef>
              <a:spcAft>
                <a:spcPct val="0"/>
              </a:spcAft>
              <a:buClrTx/>
              <a:buSzTx/>
              <a:buFontTx/>
              <a:buNone/>
              <a:tabLst/>
              <a:defRPr/>
            </a:pPr>
            <a:r>
              <a:rPr b="1" cap="all" dirty="0" err="1"/>
              <a:t>Portmap</a:t>
            </a:r>
            <a:endParaRPr b="1" cap="all" dirty="0"/>
          </a:p>
          <a:p>
            <a:pPr marL="0" marR="0" indent="0" algn="l" defTabSz="914400" rtl="0" eaLnBrk="0" fontAlgn="base" latinLnBrk="0" hangingPunct="0">
              <a:lnSpc>
                <a:spcPct val="100000"/>
              </a:lnSpc>
              <a:spcBef>
                <a:spcPct val="30000"/>
              </a:spcBef>
              <a:spcAft>
                <a:spcPct val="0"/>
              </a:spcAft>
              <a:buClrTx/>
              <a:buSzTx/>
              <a:buFontTx/>
              <a:buNone/>
              <a:tabLst/>
              <a:defRPr/>
            </a:pPr>
            <a:r>
              <a:rPr dirty="0"/>
              <a:t>A </a:t>
            </a:r>
            <a:r>
              <a:rPr dirty="0" err="1"/>
              <a:t>portmap</a:t>
            </a:r>
            <a:r>
              <a:rPr dirty="0"/>
              <a:t>, sometimes known as </a:t>
            </a:r>
            <a:r>
              <a:rPr dirty="0" err="1"/>
              <a:t>rpcbind</a:t>
            </a:r>
            <a:r>
              <a:rPr dirty="0"/>
              <a:t>, is a Remote Procedure Call service that allows clients and servers to communicate with each other using inter-process communication methods. The </a:t>
            </a:r>
            <a:r>
              <a:rPr dirty="0" err="1"/>
              <a:t>rpcbind</a:t>
            </a:r>
            <a:r>
              <a:rPr dirty="0"/>
              <a:t>/</a:t>
            </a:r>
            <a:r>
              <a:rPr dirty="0" err="1"/>
              <a:t>portmap</a:t>
            </a:r>
            <a:r>
              <a:rPr dirty="0"/>
              <a:t> daemon is used to translate Remote Procedure Call program numbers into UDP/TCP port numbers. This allows the other daemons (</a:t>
            </a:r>
            <a:r>
              <a:rPr dirty="0" err="1"/>
              <a:t>mountd</a:t>
            </a:r>
            <a:r>
              <a:rPr dirty="0"/>
              <a:t>, </a:t>
            </a:r>
            <a:r>
              <a:rPr dirty="0" err="1"/>
              <a:t>nfsd</a:t>
            </a:r>
            <a:r>
              <a:rPr dirty="0"/>
              <a:t>, and so on) to listen to ports that are not "well known." Just like network nodes communicate with each other using IP addresses, the </a:t>
            </a:r>
            <a:r>
              <a:rPr dirty="0" err="1"/>
              <a:t>portmapper</a:t>
            </a:r>
            <a:r>
              <a:rPr dirty="0"/>
              <a:t> service allows a Remote Procedure Call service (process, program) to communicate with other services using assigned port addresses. </a:t>
            </a:r>
          </a:p>
          <a:p>
            <a:pPr marL="0" marR="0" indent="0" algn="l" defTabSz="914400" rtl="0" eaLnBrk="0" fontAlgn="base" latinLnBrk="0" hangingPunct="0">
              <a:lnSpc>
                <a:spcPct val="100000"/>
              </a:lnSpc>
              <a:spcBef>
                <a:spcPct val="30000"/>
              </a:spcBef>
              <a:spcAft>
                <a:spcPct val="0"/>
              </a:spcAft>
              <a:buClrTx/>
              <a:buSzTx/>
              <a:buFontTx/>
              <a:buNone/>
              <a:tabLst/>
              <a:defRPr/>
            </a:pPr>
            <a:r>
              <a:rPr dirty="0" err="1"/>
              <a:t>Portmap</a:t>
            </a:r>
            <a:r>
              <a:rPr dirty="0"/>
              <a:t> allows these Remote Procedure Call services to use assigned ports as long as they are registered with the </a:t>
            </a:r>
            <a:r>
              <a:rPr dirty="0" err="1"/>
              <a:t>portmapper</a:t>
            </a:r>
            <a:r>
              <a:rPr dirty="0"/>
              <a:t> with program number, version, and transport protocol. The </a:t>
            </a:r>
            <a:r>
              <a:rPr dirty="0" err="1"/>
              <a:t>portmapper</a:t>
            </a:r>
            <a:r>
              <a:rPr dirty="0"/>
              <a:t> program is usually registered on port 111 of the TCP and UDP transport protocols. Usually, NFS servers (</a:t>
            </a:r>
            <a:r>
              <a:rPr dirty="0" err="1"/>
              <a:t>nfsd</a:t>
            </a:r>
            <a:r>
              <a:rPr dirty="0"/>
              <a:t>) default to port 2049.</a:t>
            </a:r>
          </a:p>
        </p:txBody>
      </p:sp>
      <p:sp>
        <p:nvSpPr>
          <p:cNvPr id="4" name="Slide Number Placeholder 3"/>
          <p:cNvSpPr>
            <a:spLocks noGrp="1"/>
          </p:cNvSpPr>
          <p:nvPr>
            <p:ph type="sldNum" sz="quarter" idx="10"/>
          </p:nvPr>
        </p:nvSpPr>
        <p:spPr/>
        <p:txBody>
          <a:bodyPr/>
          <a:lstStyle/>
          <a:p>
            <a:fld id="{9884764F-6734-4E98-BA4A-4193F051EE6C}" type="slidenum">
              <a:rPr lang="en-US" smtClean="0"/>
              <a:pPr/>
              <a:t>6</a:t>
            </a:fld>
            <a:endParaRPr lang="en-US" dirty="0"/>
          </a:p>
        </p:txBody>
      </p:sp>
      <p:sp>
        <p:nvSpPr>
          <p:cNvPr id="7" name="Slide Image Placeholder 6"/>
          <p:cNvSpPr>
            <a:spLocks noGrp="1" noRot="1" noChangeAspect="1"/>
          </p:cNvSpPr>
          <p:nvPr>
            <p:ph type="sldImg"/>
          </p:nvPr>
        </p:nvSpPr>
        <p:spPr>
          <a:xfrm>
            <a:off x="687388" y="228600"/>
            <a:ext cx="5181600" cy="3886200"/>
          </a:xfr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1" name="Notes Placeholder 2"/>
          <p:cNvSpPr>
            <a:spLocks noGrp="1"/>
          </p:cNvSpPr>
          <p:nvPr>
            <p:ph type="body" idx="1"/>
          </p:nvPr>
        </p:nvSpPr>
        <p:spPr/>
        <p:txBody>
          <a:bodyPr>
            <a:normAutofit fontScale="92500" lnSpcReduction="1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NFS OVERVIEW: MOUNT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The </a:t>
            </a:r>
            <a:r>
              <a:rPr dirty="0"/>
              <a:t>following ports are found on the storage system with NFS enabled:</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UDP 602 NFS mount daemon (</a:t>
            </a:r>
            <a:r>
              <a:rPr dirty="0" err="1"/>
              <a:t>mountd</a:t>
            </a:r>
            <a:r>
              <a:rPr dirty="0"/>
              <a:t>)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TCP 603 NFS mount daemon (</a:t>
            </a:r>
            <a:r>
              <a:rPr dirty="0" err="1"/>
              <a:t>mountd</a:t>
            </a:r>
            <a:r>
              <a:rPr dirty="0"/>
              <a:t>)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UDP 604 NFS status daemon (</a:t>
            </a:r>
            <a:r>
              <a:rPr dirty="0" err="1"/>
              <a:t>statd</a:t>
            </a:r>
            <a:r>
              <a:rPr dirty="0"/>
              <a:t>, </a:t>
            </a:r>
            <a:r>
              <a:rPr dirty="0" err="1"/>
              <a:t>statmon</a:t>
            </a:r>
            <a:r>
              <a:rPr dirty="0"/>
              <a:t>)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TCP 605 NFS status daemon (</a:t>
            </a:r>
            <a:r>
              <a:rPr dirty="0" err="1"/>
              <a:t>statd</a:t>
            </a:r>
            <a:r>
              <a:rPr dirty="0"/>
              <a:t>, </a:t>
            </a:r>
            <a:r>
              <a:rPr dirty="0" err="1"/>
              <a:t>statmon</a:t>
            </a:r>
            <a:r>
              <a:rPr dirty="0"/>
              <a:t>)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UDP 606 NFS lock manager (</a:t>
            </a:r>
            <a:r>
              <a:rPr dirty="0" err="1"/>
              <a:t>lockd</a:t>
            </a:r>
            <a:r>
              <a:rPr dirty="0"/>
              <a:t>, </a:t>
            </a:r>
            <a:r>
              <a:rPr dirty="0" err="1"/>
              <a:t>nlockmgr</a:t>
            </a:r>
            <a:r>
              <a:rPr dirty="0"/>
              <a:t>)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TCP 607 NFS lock manager (</a:t>
            </a:r>
            <a:r>
              <a:rPr dirty="0" err="1"/>
              <a:t>lockd</a:t>
            </a:r>
            <a:r>
              <a:rPr dirty="0"/>
              <a:t>, </a:t>
            </a:r>
            <a:r>
              <a:rPr dirty="0" err="1"/>
              <a:t>nlockmgr</a:t>
            </a:r>
            <a:r>
              <a:rPr dirty="0"/>
              <a:t>)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UDP 608 NFS quota daemon (</a:t>
            </a:r>
            <a:r>
              <a:rPr dirty="0" err="1"/>
              <a:t>quotad</a:t>
            </a:r>
            <a:r>
              <a:rPr dirty="0"/>
              <a:t>, </a:t>
            </a:r>
            <a:r>
              <a:rPr dirty="0" err="1"/>
              <a:t>rquotad</a:t>
            </a:r>
            <a:r>
              <a:rPr dirty="0"/>
              <a:t>)</a:t>
            </a:r>
          </a:p>
          <a:p>
            <a:pPr marL="0" marR="0" indent="0" algn="l" defTabSz="914400" rtl="0" eaLnBrk="0" fontAlgn="base" latinLnBrk="0" hangingPunct="0">
              <a:lnSpc>
                <a:spcPct val="100000"/>
              </a:lnSpc>
              <a:spcBef>
                <a:spcPct val="30000"/>
              </a:spcBef>
              <a:spcAft>
                <a:spcPct val="0"/>
              </a:spcAft>
              <a:buClrTx/>
              <a:buSzTx/>
              <a:buFontTx/>
              <a:buNone/>
              <a:tabLst/>
              <a:defRPr/>
            </a:pPr>
            <a:r>
              <a:rPr dirty="0"/>
              <a:t>The client will then issue a call to the mount daemon (</a:t>
            </a:r>
            <a:r>
              <a:rPr dirty="0" err="1"/>
              <a:t>mountd</a:t>
            </a:r>
            <a:r>
              <a:rPr dirty="0"/>
              <a:t>) on the server.  </a:t>
            </a:r>
            <a:r>
              <a:rPr dirty="0" err="1"/>
              <a:t>Mountd</a:t>
            </a:r>
            <a:r>
              <a:rPr dirty="0"/>
              <a:t> will verify access to the resource, and then record the results in the access cache. Either a successful result or an error is returned.  If the mount command was successful, the resource will now be accessed at the mountpoint as shown in this diagram.  </a:t>
            </a:r>
          </a:p>
          <a:p>
            <a:pPr marL="0" marR="0" indent="0" algn="l" defTabSz="914400" rtl="0" eaLnBrk="0" fontAlgn="base" latinLnBrk="0" hangingPunct="0">
              <a:lnSpc>
                <a:spcPct val="100000"/>
              </a:lnSpc>
              <a:spcBef>
                <a:spcPct val="30000"/>
              </a:spcBef>
              <a:spcAft>
                <a:spcPct val="0"/>
              </a:spcAft>
              <a:buClrTx/>
              <a:buSzTx/>
              <a:buFontTx/>
              <a:buNone/>
              <a:tabLst/>
              <a:defRPr/>
            </a:pPr>
            <a:r>
              <a:rPr b="1" dirty="0"/>
              <a:t>NOTE:  </a:t>
            </a:r>
            <a:r>
              <a:rPr dirty="0"/>
              <a:t>If the mountpoint has any local files, these files will not be visible or accessible while the file system is mounted.   </a:t>
            </a:r>
          </a:p>
          <a:p>
            <a:pPr marL="0" marR="0" indent="0" algn="l" defTabSz="914400" rtl="0" eaLnBrk="0" fontAlgn="base" latinLnBrk="0" hangingPunct="0">
              <a:lnSpc>
                <a:spcPct val="100000"/>
              </a:lnSpc>
              <a:spcBef>
                <a:spcPct val="30000"/>
              </a:spcBef>
              <a:spcAft>
                <a:spcPct val="0"/>
              </a:spcAft>
              <a:buClrTx/>
              <a:buSzTx/>
              <a:buFontTx/>
              <a:buNone/>
              <a:tabLst/>
              <a:defRPr/>
            </a:pPr>
            <a:r>
              <a:rPr dirty="0"/>
              <a:t>Other possible mechanisms for mounting resources are:</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lang="en-US" dirty="0" smtClean="0"/>
              <a:t>Using</a:t>
            </a:r>
            <a:r>
              <a:rPr lang="en-US" baseline="0" dirty="0" smtClean="0"/>
              <a:t> Solaris as an example, b</a:t>
            </a:r>
            <a:r>
              <a:rPr dirty="0" smtClean="0"/>
              <a:t>y </a:t>
            </a:r>
            <a:r>
              <a:rPr dirty="0"/>
              <a:t>updating the /etc/</a:t>
            </a:r>
            <a:r>
              <a:rPr dirty="0" err="1"/>
              <a:t>fstab</a:t>
            </a:r>
            <a:r>
              <a:rPr dirty="0"/>
              <a:t> file for persistent mounting of the file system across reboots</a:t>
            </a:r>
            <a:r>
              <a:rPr dirty="0" smtClean="0"/>
              <a:t>.</a:t>
            </a:r>
            <a:r>
              <a:rPr lang="en-US" dirty="0" smtClean="0"/>
              <a:t>  Other Unix</a:t>
            </a:r>
            <a:r>
              <a:rPr lang="en-US" baseline="0" dirty="0" smtClean="0"/>
              <a:t> or Linux-based systems will have similar mechanisms.   </a:t>
            </a:r>
            <a:endParaRPr dirty="0"/>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err="1"/>
              <a:t>Automounters</a:t>
            </a:r>
            <a:r>
              <a:rPr dirty="0"/>
              <a:t>.</a:t>
            </a:r>
          </a:p>
          <a:p>
            <a:pPr marL="0" marR="0" indent="0" algn="l" defTabSz="914400" rtl="0" eaLnBrk="0" fontAlgn="base" latinLnBrk="0" hangingPunct="0">
              <a:lnSpc>
                <a:spcPct val="100000"/>
              </a:lnSpc>
              <a:spcBef>
                <a:spcPct val="30000"/>
              </a:spcBef>
              <a:spcAft>
                <a:spcPct val="0"/>
              </a:spcAft>
              <a:buClrTx/>
              <a:buSzTx/>
              <a:buFontTx/>
              <a:buNone/>
              <a:tabLst/>
              <a:defRPr/>
            </a:pPr>
            <a:r>
              <a:rPr b="1" dirty="0"/>
              <a:t>NOTE: </a:t>
            </a:r>
            <a:r>
              <a:rPr dirty="0"/>
              <a:t>The mechanism for mounting resources are operating-system dependent.  </a:t>
            </a:r>
          </a:p>
          <a:p>
            <a:pPr marL="0" marR="0" indent="0" algn="l" defTabSz="914400" rtl="0" eaLnBrk="0" fontAlgn="base" latinLnBrk="0" hangingPunct="0">
              <a:lnSpc>
                <a:spcPct val="100000"/>
              </a:lnSpc>
              <a:spcBef>
                <a:spcPct val="30000"/>
              </a:spcBef>
              <a:spcAft>
                <a:spcPct val="0"/>
              </a:spcAft>
              <a:buClrTx/>
              <a:buSzTx/>
              <a:buFontTx/>
              <a:buNone/>
              <a:tabLst/>
              <a:defRPr/>
            </a:pPr>
            <a:r>
              <a:rPr b="1" dirty="0" err="1"/>
              <a:t>Automounter</a:t>
            </a:r>
            <a:endParaRPr b="1" dirty="0"/>
          </a:p>
          <a:p>
            <a:pPr marL="0" marR="0" indent="0" algn="l" defTabSz="914400" rtl="0" eaLnBrk="0" fontAlgn="base" latinLnBrk="0" hangingPunct="0">
              <a:lnSpc>
                <a:spcPct val="100000"/>
              </a:lnSpc>
              <a:spcBef>
                <a:spcPct val="30000"/>
              </a:spcBef>
              <a:spcAft>
                <a:spcPct val="0"/>
              </a:spcAft>
              <a:buClrTx/>
              <a:buSzTx/>
              <a:buFontTx/>
              <a:buNone/>
              <a:tabLst/>
              <a:defRPr/>
            </a:pPr>
            <a:r>
              <a:rPr dirty="0" err="1"/>
              <a:t>Automounter</a:t>
            </a:r>
            <a:r>
              <a:rPr dirty="0"/>
              <a:t> is an NFS program that mounts the file system on demand and </a:t>
            </a:r>
            <a:r>
              <a:rPr dirty="0" err="1"/>
              <a:t>unmounts</a:t>
            </a:r>
            <a:r>
              <a:rPr dirty="0"/>
              <a:t> the files if they are not accessed within a few minutes.</a:t>
            </a:r>
          </a:p>
        </p:txBody>
      </p:sp>
      <p:sp>
        <p:nvSpPr>
          <p:cNvPr id="4" name="Slide Number Placeholder 3"/>
          <p:cNvSpPr>
            <a:spLocks noGrp="1"/>
          </p:cNvSpPr>
          <p:nvPr>
            <p:ph type="sldNum" sz="quarter" idx="10"/>
          </p:nvPr>
        </p:nvSpPr>
        <p:spPr/>
        <p:txBody>
          <a:bodyPr/>
          <a:lstStyle/>
          <a:p>
            <a:fld id="{9884764F-6734-4E98-BA4A-4193F051EE6C}" type="slidenum">
              <a:rPr lang="en-US" smtClean="0"/>
              <a:pPr/>
              <a:t>7</a:t>
            </a:fld>
            <a:endParaRPr lang="en-US" dirty="0"/>
          </a:p>
        </p:txBody>
      </p:sp>
      <p:sp>
        <p:nvSpPr>
          <p:cNvPr id="8" name="Slide Image Placeholder 7"/>
          <p:cNvSpPr>
            <a:spLocks noGrp="1" noRot="1" noChangeAspect="1"/>
          </p:cNvSpPr>
          <p:nvPr>
            <p:ph type="sldImg"/>
          </p:nvPr>
        </p:nvSpPr>
        <p:spPr>
          <a:xfrm>
            <a:off x="687388" y="228600"/>
            <a:ext cx="5181600" cy="3886200"/>
          </a:xfr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r>
              <a:rPr lang="en-US" dirty="0" smtClean="0"/>
              <a:t>NFS OVERVIEW:</a:t>
            </a:r>
            <a:r>
              <a:rPr lang="en-US" baseline="0" dirty="0" smtClean="0"/>
              <a:t> NFS CALL</a:t>
            </a:r>
            <a:endParaRPr dirty="0"/>
          </a:p>
        </p:txBody>
      </p:sp>
      <p:sp>
        <p:nvSpPr>
          <p:cNvPr id="4" name="Slide Number Placeholder 3"/>
          <p:cNvSpPr>
            <a:spLocks noGrp="1"/>
          </p:cNvSpPr>
          <p:nvPr>
            <p:ph type="sldNum" sz="quarter" idx="10"/>
          </p:nvPr>
        </p:nvSpPr>
        <p:spPr/>
        <p:txBody>
          <a:bodyPr/>
          <a:lstStyle/>
          <a:p>
            <a:fld id="{9884764F-6734-4E98-BA4A-4193F051EE6C}" type="slidenum">
              <a:rPr lang="en-US" smtClean="0"/>
              <a:pPr/>
              <a:t>8</a:t>
            </a:fld>
            <a:endParaRPr lang="en-US" dirty="0"/>
          </a:p>
        </p:txBody>
      </p:sp>
      <p:sp>
        <p:nvSpPr>
          <p:cNvPr id="7" name="Slide Image Placeholder 6"/>
          <p:cNvSpPr>
            <a:spLocks noGrp="1" noRot="1" noChangeAspect="1"/>
          </p:cNvSpPr>
          <p:nvPr>
            <p:ph type="sldImg"/>
          </p:nvPr>
        </p:nvSpPr>
        <p:spPr>
          <a:xfrm>
            <a:off x="687388" y="228600"/>
            <a:ext cx="5181600" cy="3886200"/>
          </a:xfr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NFS OVERVIEW: NFS CALL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The </a:t>
            </a:r>
            <a:r>
              <a:rPr dirty="0"/>
              <a:t>client can now issue file system commands (such as </a:t>
            </a:r>
            <a:r>
              <a:rPr dirty="0" err="1"/>
              <a:t>ls</a:t>
            </a:r>
            <a:r>
              <a:rPr dirty="0"/>
              <a:t>) within the mountpoint.  A remote procedure call will be sent to the NFS daemon (</a:t>
            </a:r>
            <a:r>
              <a:rPr dirty="0" err="1"/>
              <a:t>nfsd</a:t>
            </a:r>
            <a:r>
              <a:rPr dirty="0"/>
              <a:t>) on the server to process the call and return the results.   </a:t>
            </a:r>
          </a:p>
        </p:txBody>
      </p:sp>
      <p:sp>
        <p:nvSpPr>
          <p:cNvPr id="4" name="Slide Number Placeholder 3"/>
          <p:cNvSpPr>
            <a:spLocks noGrp="1"/>
          </p:cNvSpPr>
          <p:nvPr>
            <p:ph type="sldNum" sz="quarter" idx="10"/>
          </p:nvPr>
        </p:nvSpPr>
        <p:spPr/>
        <p:txBody>
          <a:bodyPr/>
          <a:lstStyle/>
          <a:p>
            <a:fld id="{9884764F-6734-4E98-BA4A-4193F051EE6C}" type="slidenum">
              <a:rPr lang="en-US" smtClean="0"/>
              <a:pPr/>
              <a:t>9</a:t>
            </a:fld>
            <a:endParaRPr lang="en-US" dirty="0"/>
          </a:p>
        </p:txBody>
      </p:sp>
      <p:sp>
        <p:nvSpPr>
          <p:cNvPr id="7" name="Slide Image Placeholder 6"/>
          <p:cNvSpPr>
            <a:spLocks noGrp="1" noRot="1" noChangeAspect="1"/>
          </p:cNvSpPr>
          <p:nvPr>
            <p:ph type="sldImg"/>
          </p:nvPr>
        </p:nvSpPr>
        <p:spPr>
          <a:xfrm>
            <a:off x="687388" y="228600"/>
            <a:ext cx="5181600" cy="3886200"/>
          </a:xfr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Rectangle 3"/>
          <p:cNvSpPr>
            <a:spLocks noGrp="1" noChangeArrowheads="1"/>
          </p:cNvSpPr>
          <p:nvPr>
            <p:ph type="body" idx="1"/>
          </p:nvPr>
        </p:nvSpPr>
        <p:spPr/>
        <p:txBody>
          <a:bodyPr>
            <a:normAutofit fontScale="85000" lnSpcReduction="1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0" cap="all" dirty="0" smtClean="0"/>
              <a:t>THREE</a:t>
            </a:r>
            <a:r>
              <a:rPr lang="en-US" b="0" cap="all" baseline="0" dirty="0" smtClean="0"/>
              <a:t> DIFFERENT VERSIONS OF NFS</a:t>
            </a:r>
            <a:endParaRPr lang="en-US" b="0" cap="all"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b="1" cap="all"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b="1" cap="all" dirty="0" smtClean="0"/>
              <a:t>NFS </a:t>
            </a:r>
            <a:r>
              <a:rPr b="1" cap="all" dirty="0"/>
              <a:t>v2</a:t>
            </a:r>
          </a:p>
          <a:p>
            <a:pPr marL="0" marR="0" indent="0" algn="l" defTabSz="914400" rtl="0" eaLnBrk="0" fontAlgn="base" latinLnBrk="0" hangingPunct="0">
              <a:lnSpc>
                <a:spcPct val="100000"/>
              </a:lnSpc>
              <a:spcBef>
                <a:spcPct val="30000"/>
              </a:spcBef>
              <a:spcAft>
                <a:spcPct val="0"/>
              </a:spcAft>
              <a:buClrTx/>
              <a:buSzTx/>
              <a:buFontTx/>
              <a:buNone/>
              <a:tabLst/>
              <a:defRPr/>
            </a:pPr>
            <a:r>
              <a:rPr dirty="0"/>
              <a:t>The features and functions of NFS v2 were defined in RFC 1094, the Remote Procedure Call is based on RFC 1057, and an External Data Representation (XDR) is based on RFC 1014. The maximum file size is 4 GB.</a:t>
            </a:r>
          </a:p>
          <a:p>
            <a:pPr marL="0" marR="0" indent="0" algn="l" defTabSz="914400" rtl="0" eaLnBrk="0" fontAlgn="base" latinLnBrk="0" hangingPunct="0">
              <a:lnSpc>
                <a:spcPct val="100000"/>
              </a:lnSpc>
              <a:spcBef>
                <a:spcPct val="30000"/>
              </a:spcBef>
              <a:spcAft>
                <a:spcPct val="0"/>
              </a:spcAft>
              <a:buClrTx/>
              <a:buSzTx/>
              <a:buFontTx/>
              <a:buNone/>
              <a:tabLst/>
              <a:defRPr/>
            </a:pPr>
            <a:r>
              <a:rPr b="1" cap="all" dirty="0"/>
              <a:t>NFS v3</a:t>
            </a:r>
          </a:p>
          <a:p>
            <a:pPr marL="0" marR="0" indent="0" algn="l" defTabSz="914400" rtl="0" eaLnBrk="0" fontAlgn="base" latinLnBrk="0" hangingPunct="0">
              <a:lnSpc>
                <a:spcPct val="100000"/>
              </a:lnSpc>
              <a:spcBef>
                <a:spcPct val="30000"/>
              </a:spcBef>
              <a:spcAft>
                <a:spcPct val="0"/>
              </a:spcAft>
              <a:buClrTx/>
              <a:buSzTx/>
              <a:buFontTx/>
              <a:buNone/>
              <a:tabLst/>
              <a:defRPr/>
            </a:pPr>
            <a:r>
              <a:rPr dirty="0"/>
              <a:t>This version of NFS was developed to minimize the limitations in v2, especially the file-size limitations. NFS v3 is based on RFC 1813, the same Remote Procedure Call as in v2. </a:t>
            </a:r>
          </a:p>
          <a:p>
            <a:pPr marL="0" marR="0" indent="0" algn="l" defTabSz="914400" rtl="0" eaLnBrk="0" fontAlgn="base" latinLnBrk="0" hangingPunct="0">
              <a:lnSpc>
                <a:spcPct val="100000"/>
              </a:lnSpc>
              <a:spcBef>
                <a:spcPct val="30000"/>
              </a:spcBef>
              <a:spcAft>
                <a:spcPct val="0"/>
              </a:spcAft>
              <a:buClrTx/>
              <a:buSzTx/>
              <a:buFontTx/>
              <a:buNone/>
              <a:tabLst/>
              <a:defRPr/>
            </a:pPr>
            <a:r>
              <a:rPr b="1" cap="all" dirty="0"/>
              <a:t>NFS v4</a:t>
            </a:r>
          </a:p>
          <a:p>
            <a:pPr marL="0" marR="0" indent="0" algn="l" defTabSz="914400" rtl="0" eaLnBrk="0" fontAlgn="base" latinLnBrk="0" hangingPunct="0">
              <a:lnSpc>
                <a:spcPct val="100000"/>
              </a:lnSpc>
              <a:spcBef>
                <a:spcPct val="30000"/>
              </a:spcBef>
              <a:spcAft>
                <a:spcPct val="0"/>
              </a:spcAft>
              <a:buClrTx/>
              <a:buSzTx/>
              <a:buFontTx/>
              <a:buNone/>
              <a:tabLst/>
              <a:defRPr/>
            </a:pPr>
            <a:r>
              <a:rPr dirty="0"/>
              <a:t>NFS v4 is a distributed file system based on RFC 3530, RFC 1831, and supports the same file size as NFS v3. It is designed to use the Internet, support traditional file-access methods, and integrate support for file locking and mount protocol. The XDR is based on RFC 1832. NFS v4 makes provision for end-to-end security, and Kerberos V5 is one of the supported methods.</a:t>
            </a:r>
          </a:p>
          <a:p>
            <a:pPr marL="0" marR="0" indent="0" algn="l" defTabSz="914400" rtl="0" eaLnBrk="0" fontAlgn="base" latinLnBrk="0" hangingPunct="0">
              <a:lnSpc>
                <a:spcPct val="100000"/>
              </a:lnSpc>
              <a:spcBef>
                <a:spcPct val="30000"/>
              </a:spcBef>
              <a:spcAft>
                <a:spcPct val="0"/>
              </a:spcAft>
              <a:buClrTx/>
              <a:buSzTx/>
              <a:buFontTx/>
              <a:buNone/>
              <a:tabLst/>
              <a:defRPr/>
            </a:pPr>
            <a:r>
              <a:rPr dirty="0"/>
              <a:t>Data ONTAP® 6.4 and later provides complete v4 server and client (Linux, Solaris™, Hummingbird NFS Maestro Client for ® NT) support. </a:t>
            </a:r>
          </a:p>
          <a:p>
            <a:pPr marL="0" marR="0" indent="0" algn="l" defTabSz="914400" rtl="0" eaLnBrk="0" fontAlgn="base" latinLnBrk="0" hangingPunct="0">
              <a:lnSpc>
                <a:spcPct val="100000"/>
              </a:lnSpc>
              <a:spcBef>
                <a:spcPct val="30000"/>
              </a:spcBef>
              <a:spcAft>
                <a:spcPct val="0"/>
              </a:spcAft>
              <a:buClrTx/>
              <a:buSzTx/>
              <a:buFontTx/>
              <a:buNone/>
              <a:tabLst/>
              <a:defRPr/>
            </a:pPr>
            <a:r>
              <a:rPr b="1" cap="all" dirty="0" err="1"/>
              <a:t>Stateful</a:t>
            </a:r>
            <a:r>
              <a:rPr b="1" cap="all" dirty="0"/>
              <a:t> or stateless</a:t>
            </a:r>
          </a:p>
          <a:p>
            <a:pPr marL="0" marR="0" indent="0" algn="l" defTabSz="914400" rtl="0" eaLnBrk="0" fontAlgn="base" latinLnBrk="0" hangingPunct="0">
              <a:lnSpc>
                <a:spcPct val="100000"/>
              </a:lnSpc>
              <a:spcBef>
                <a:spcPct val="30000"/>
              </a:spcBef>
              <a:spcAft>
                <a:spcPct val="0"/>
              </a:spcAft>
              <a:buClrTx/>
              <a:buSzTx/>
              <a:buFontTx/>
              <a:buNone/>
              <a:tabLst/>
              <a:defRPr/>
            </a:pPr>
            <a:r>
              <a:rPr dirty="0"/>
              <a:t>If a protocol is stateless, it means that it does not require that the server maintain any session state between messages; instead, all session states are maintained by the client. With a stateless protocol, each request from client to server must contain all of the information necessary to understand the request and cannot take advantage of any stored content on the server</a:t>
            </a:r>
            <a:r>
              <a:rPr dirty="0" smtClean="0"/>
              <a:t>.</a:t>
            </a:r>
            <a:endParaRPr dirty="0"/>
          </a:p>
        </p:txBody>
      </p:sp>
      <p:sp>
        <p:nvSpPr>
          <p:cNvPr id="4" name="Slide Number Placeholder 3"/>
          <p:cNvSpPr>
            <a:spLocks noGrp="1"/>
          </p:cNvSpPr>
          <p:nvPr>
            <p:ph type="sldNum" sz="quarter" idx="10"/>
          </p:nvPr>
        </p:nvSpPr>
        <p:spPr/>
        <p:txBody>
          <a:bodyPr/>
          <a:lstStyle/>
          <a:p>
            <a:fld id="{9884764F-6734-4E98-BA4A-4193F051EE6C}" type="slidenum">
              <a:rPr lang="en-US" smtClean="0"/>
              <a:pPr/>
              <a:t>10</a:t>
            </a:fld>
            <a:endParaRPr lang="en-US" dirty="0"/>
          </a:p>
        </p:txBody>
      </p:sp>
      <p:sp>
        <p:nvSpPr>
          <p:cNvPr id="7" name="Slide Image Placeholder 6"/>
          <p:cNvSpPr>
            <a:spLocks noGrp="1" noRot="1" noChangeAspect="1"/>
          </p:cNvSpPr>
          <p:nvPr>
            <p:ph type="sldImg"/>
          </p:nvPr>
        </p:nvSpPr>
        <p:spPr>
          <a:xfrm>
            <a:off x="687388" y="228600"/>
            <a:ext cx="5181600" cy="3886200"/>
          </a:xfr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11</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REQUIREMENTS</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REQUIREMENTS FOR NFS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A </a:t>
            </a:r>
            <a:r>
              <a:t>resource list is a group of storage objects such as directories or files available for clients. Identification is the ability to associate IP addresses with host/client names.  Authorization assigns permission to identified clients.  </a:t>
            </a:r>
          </a:p>
        </p:txBody>
      </p:sp>
      <p:sp>
        <p:nvSpPr>
          <p:cNvPr id="4" name="Slide Number Placeholder 3"/>
          <p:cNvSpPr>
            <a:spLocks noGrp="1"/>
          </p:cNvSpPr>
          <p:nvPr>
            <p:ph type="sldNum" sz="quarter" idx="10"/>
          </p:nvPr>
        </p:nvSpPr>
        <p:spPr/>
        <p:txBody>
          <a:bodyPr/>
          <a:lstStyle/>
          <a:p>
            <a:fld id="{9884764F-6734-4E98-BA4A-4193F051EE6C}" type="slidenum">
              <a:rPr lang="en-US" smtClean="0"/>
              <a:pPr/>
              <a:t>12</a:t>
            </a:fld>
            <a:endParaRPr lang="en-US" dirty="0"/>
          </a:p>
        </p:txBody>
      </p:sp>
      <p:sp>
        <p:nvSpPr>
          <p:cNvPr id="7" name="Slide Image Placeholder 6"/>
          <p:cNvSpPr>
            <a:spLocks noGrp="1" noRot="1" noChangeAspect="1"/>
          </p:cNvSpPr>
          <p:nvPr>
            <p:ph type="sldImg"/>
          </p:nvPr>
        </p:nvSpPr>
        <p:spPr>
          <a:xfrm>
            <a:off x="687388" y="228600"/>
            <a:ext cx="5181600" cy="3886200"/>
          </a:xfr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RESOURCE LIST THROUGH EXPORTS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The </a:t>
            </a:r>
            <a:r>
              <a:rPr dirty="0"/>
              <a:t>export list resides in memory and is used by the </a:t>
            </a:r>
            <a:r>
              <a:rPr dirty="0" err="1" smtClean="0"/>
              <a:t>mountd</a:t>
            </a:r>
            <a:r>
              <a:rPr lang="en-US" dirty="0" smtClean="0"/>
              <a:t> </a:t>
            </a:r>
            <a:r>
              <a:rPr dirty="0" smtClean="0"/>
              <a:t>process </a:t>
            </a:r>
            <a:r>
              <a:rPr dirty="0"/>
              <a:t>to respond to mount requests.  Contents of the memory list are established at start of the NFS service using the persisted cache (/etc/exports) and then can be dynamically controlled by way of commands.  </a:t>
            </a:r>
          </a:p>
          <a:p>
            <a:pPr marL="0" marR="0" indent="0" algn="l" defTabSz="914400" rtl="0" eaLnBrk="0" fontAlgn="base" latinLnBrk="0" hangingPunct="0">
              <a:lnSpc>
                <a:spcPct val="100000"/>
              </a:lnSpc>
              <a:spcBef>
                <a:spcPct val="30000"/>
              </a:spcBef>
              <a:spcAft>
                <a:spcPct val="0"/>
              </a:spcAft>
              <a:buClrTx/>
              <a:buSzTx/>
              <a:buFontTx/>
              <a:buNone/>
              <a:tabLst/>
              <a:defRPr/>
            </a:pPr>
            <a:r>
              <a:rPr b="1" cap="all" dirty="0"/>
              <a:t>Exports</a:t>
            </a:r>
          </a:p>
          <a:p>
            <a:pPr marL="0" marR="0" indent="0" algn="l" defTabSz="914400" rtl="0" eaLnBrk="0" fontAlgn="base" latinLnBrk="0" hangingPunct="0">
              <a:lnSpc>
                <a:spcPct val="100000"/>
              </a:lnSpc>
              <a:spcBef>
                <a:spcPct val="30000"/>
              </a:spcBef>
              <a:spcAft>
                <a:spcPct val="0"/>
              </a:spcAft>
              <a:buClrTx/>
              <a:buSzTx/>
              <a:buFontTx/>
              <a:buNone/>
              <a:tabLst/>
              <a:defRPr/>
            </a:pPr>
            <a:r>
              <a:rPr dirty="0"/>
              <a:t>Exports are directories that can be exported to NFS clients.</a:t>
            </a:r>
          </a:p>
          <a:p>
            <a:pPr marL="0" marR="0" indent="0" algn="l" defTabSz="914400" rtl="0" eaLnBrk="0" fontAlgn="base" latinLnBrk="0" hangingPunct="0">
              <a:lnSpc>
                <a:spcPct val="100000"/>
              </a:lnSpc>
              <a:spcBef>
                <a:spcPct val="30000"/>
              </a:spcBef>
              <a:spcAft>
                <a:spcPct val="0"/>
              </a:spcAft>
              <a:buClrTx/>
              <a:buSzTx/>
              <a:buFontTx/>
              <a:buNone/>
              <a:tabLst/>
              <a:defRPr/>
            </a:pPr>
            <a:r>
              <a:rPr dirty="0">
                <a:latin typeface="Courier New" pitchFamily="49" charset="0"/>
              </a:rPr>
              <a:t>/</a:t>
            </a:r>
            <a:r>
              <a:rPr dirty="0" err="1">
                <a:latin typeface="Courier New" pitchFamily="49" charset="0"/>
              </a:rPr>
              <a:t>vol</a:t>
            </a:r>
            <a:r>
              <a:rPr dirty="0">
                <a:latin typeface="Courier New" pitchFamily="49" charset="0"/>
              </a:rPr>
              <a:t>/test      -</a:t>
            </a:r>
            <a:r>
              <a:rPr dirty="0" err="1">
                <a:latin typeface="Courier New" pitchFamily="49" charset="0"/>
              </a:rPr>
              <a:t>rw,root</a:t>
            </a:r>
            <a:r>
              <a:rPr dirty="0">
                <a:latin typeface="Courier New" pitchFamily="49" charset="0"/>
              </a:rPr>
              <a:t>=unix1 /</a:t>
            </a:r>
            <a:r>
              <a:rPr dirty="0" err="1">
                <a:latin typeface="Courier New" pitchFamily="49" charset="0"/>
              </a:rPr>
              <a:t>vol</a:t>
            </a:r>
            <a:r>
              <a:rPr dirty="0">
                <a:latin typeface="Courier New" pitchFamily="49" charset="0"/>
              </a:rPr>
              <a:t>/vol1      -</a:t>
            </a:r>
            <a:r>
              <a:rPr dirty="0" err="1">
                <a:latin typeface="Courier New" pitchFamily="49" charset="0"/>
              </a:rPr>
              <a:t>rw,root</a:t>
            </a:r>
            <a:r>
              <a:rPr dirty="0">
                <a:latin typeface="Courier New" pitchFamily="49" charset="0"/>
              </a:rPr>
              <a:t>=unix1</a:t>
            </a:r>
          </a:p>
          <a:p>
            <a:pPr marL="0" marR="0" indent="0" algn="l" defTabSz="914400" rtl="0" eaLnBrk="0" fontAlgn="base" latinLnBrk="0" hangingPunct="0">
              <a:lnSpc>
                <a:spcPct val="100000"/>
              </a:lnSpc>
              <a:spcBef>
                <a:spcPct val="30000"/>
              </a:spcBef>
              <a:spcAft>
                <a:spcPct val="0"/>
              </a:spcAft>
              <a:buClrTx/>
              <a:buSzTx/>
              <a:buFontTx/>
              <a:buNone/>
              <a:tabLst/>
              <a:defRPr/>
            </a:pPr>
            <a:r>
              <a:rPr b="1" cap="all" dirty="0"/>
              <a:t>Resources</a:t>
            </a:r>
          </a:p>
          <a:p>
            <a:pPr marL="0" marR="0" indent="0" algn="l" defTabSz="914400" rtl="0" eaLnBrk="0" fontAlgn="base" latinLnBrk="0" hangingPunct="0">
              <a:lnSpc>
                <a:spcPct val="100000"/>
              </a:lnSpc>
              <a:spcBef>
                <a:spcPct val="30000"/>
              </a:spcBef>
              <a:spcAft>
                <a:spcPct val="0"/>
              </a:spcAft>
              <a:buClrTx/>
              <a:buSzTx/>
              <a:buFontTx/>
              <a:buNone/>
              <a:tabLst/>
              <a:defRPr/>
            </a:pPr>
            <a:r>
              <a:rPr dirty="0"/>
              <a:t>Resources are destinations to which resources are exported. Examples include: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b="1" dirty="0"/>
              <a:t>Client – </a:t>
            </a:r>
            <a:r>
              <a:rPr dirty="0"/>
              <a:t>Typically the UNIX/Linux host system connected to the storage system. The exports can be defined with either the IP address of the client or the host name if the name can be properly resolved.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b="1" dirty="0"/>
              <a:t>Netgroup – </a:t>
            </a:r>
            <a:r>
              <a:rPr dirty="0"/>
              <a:t>A netgroup is a network-wide group of machines granted identical access to certain network resources for security and organizational reasons.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b="1" dirty="0"/>
              <a:t>Subnet – </a:t>
            </a:r>
            <a:r>
              <a:rPr dirty="0"/>
              <a:t>A subnet is a physical grouping of connected network devices. Nodes on a subnet tend to be located in close physical proximity to each other on a LAN.</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b="1" dirty="0"/>
              <a:t>DNS </a:t>
            </a:r>
            <a:r>
              <a:rPr b="1" dirty="0" err="1"/>
              <a:t>Subdomain</a:t>
            </a:r>
            <a:r>
              <a:rPr b="1" dirty="0"/>
              <a:t> – </a:t>
            </a:r>
            <a:r>
              <a:rPr dirty="0"/>
              <a:t>A </a:t>
            </a:r>
            <a:r>
              <a:rPr dirty="0" err="1"/>
              <a:t>subdomain</a:t>
            </a:r>
            <a:r>
              <a:rPr dirty="0"/>
              <a:t> is a domain that is part of a larger domain. A DNS hierarchy consists of the root-level domain at the top, underneath which are the top-level domains, followed by second-level domains, and finally the </a:t>
            </a:r>
            <a:r>
              <a:rPr dirty="0" err="1"/>
              <a:t>subdomains</a:t>
            </a:r>
            <a:r>
              <a:rPr dirty="0"/>
              <a:t>.</a:t>
            </a:r>
          </a:p>
        </p:txBody>
      </p:sp>
      <p:sp>
        <p:nvSpPr>
          <p:cNvPr id="4" name="Slide Number Placeholder 3"/>
          <p:cNvSpPr>
            <a:spLocks noGrp="1"/>
          </p:cNvSpPr>
          <p:nvPr>
            <p:ph type="sldNum" sz="quarter" idx="10"/>
          </p:nvPr>
        </p:nvSpPr>
        <p:spPr/>
        <p:txBody>
          <a:bodyPr/>
          <a:lstStyle/>
          <a:p>
            <a:fld id="{9884764F-6734-4E98-BA4A-4193F051EE6C}" type="slidenum">
              <a:rPr lang="en-US" smtClean="0"/>
              <a:pPr/>
              <a:t>13</a:t>
            </a:fld>
            <a:endParaRPr lang="en-US" dirty="0"/>
          </a:p>
        </p:txBody>
      </p:sp>
      <p:sp>
        <p:nvSpPr>
          <p:cNvPr id="7" name="Slide Image Placeholder 6"/>
          <p:cNvSpPr>
            <a:spLocks noGrp="1" noRot="1" noChangeAspect="1"/>
          </p:cNvSpPr>
          <p:nvPr>
            <p:ph type="sldImg"/>
          </p:nvPr>
        </p:nvSpPr>
        <p:spPr>
          <a:xfrm>
            <a:off x="687388" y="228600"/>
            <a:ext cx="5181600" cy="3886200"/>
          </a:xfr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Rectangle 3"/>
          <p:cNvSpPr>
            <a:spLocks noGrp="1" noChangeArrowheads="1"/>
          </p:cNvSpPr>
          <p:nvPr>
            <p:ph type="body" idx="1"/>
          </p:nvPr>
        </p:nvSpPr>
        <p:spPr/>
        <p:txBody>
          <a:bodyPr>
            <a:normAutofit fontScale="62500" lnSpcReduction="2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0" dirty="0" smtClean="0"/>
              <a:t>IDENTIFICATION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1"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b="1" dirty="0" smtClean="0"/>
              <a:t>Network </a:t>
            </a:r>
            <a:r>
              <a:rPr b="1" dirty="0"/>
              <a:t>Information Service (NIS)</a:t>
            </a:r>
            <a:r>
              <a:rPr dirty="0"/>
              <a:t>: Provides a simple network lookup service consisting of databases and processes. It was formerly known as Sun™ Yellow Pages (YP). The functionality of the two remains the same. Its purpose is to provide information that has to be known throughout the network, to all machines on the network. Information likely to be distributed by NIS is: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Login </a:t>
            </a:r>
            <a:r>
              <a:rPr i="1" dirty="0"/>
              <a:t>names/passwords/home</a:t>
            </a:r>
            <a:r>
              <a:rPr dirty="0"/>
              <a:t> directories (</a:t>
            </a:r>
            <a:r>
              <a:rPr i="1" dirty="0"/>
              <a:t>/etc/</a:t>
            </a:r>
            <a:r>
              <a:rPr i="1" dirty="0" err="1"/>
              <a:t>passwd</a:t>
            </a:r>
            <a:r>
              <a:rPr dirty="0"/>
              <a:t>)</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Group information (</a:t>
            </a:r>
            <a:r>
              <a:rPr i="1" dirty="0"/>
              <a:t>/etc/group</a:t>
            </a:r>
            <a:r>
              <a:rPr dirty="0"/>
              <a:t>)</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Host names and IP numbers (</a:t>
            </a:r>
            <a:r>
              <a:rPr i="1" dirty="0"/>
              <a:t>/etc/hosts</a:t>
            </a:r>
            <a:r>
              <a:rPr dirty="0"/>
              <a:t>) </a:t>
            </a:r>
          </a:p>
          <a:p>
            <a:pPr marL="0" marR="0" indent="0" algn="l" defTabSz="914400" rtl="0" eaLnBrk="0" fontAlgn="base" latinLnBrk="0" hangingPunct="0">
              <a:lnSpc>
                <a:spcPct val="100000"/>
              </a:lnSpc>
              <a:spcBef>
                <a:spcPct val="30000"/>
              </a:spcBef>
              <a:spcAft>
                <a:spcPct val="0"/>
              </a:spcAft>
              <a:buClrTx/>
              <a:buSzTx/>
              <a:buFontTx/>
              <a:buNone/>
              <a:tabLst/>
              <a:defRPr/>
            </a:pPr>
            <a:r>
              <a:rPr dirty="0"/>
              <a:t>With Data ONTAP 7.1 and later, the storage system is capable of becoming an NIS slave. Like Domain Name System, NIS enables you to centrally maintain host information. NIS provides two methods for storage system host-name resolution:</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Using a </a:t>
            </a:r>
            <a:r>
              <a:rPr dirty="0" err="1"/>
              <a:t>makefile</a:t>
            </a:r>
            <a:r>
              <a:rPr dirty="0"/>
              <a:t> master on the NIS server, which creates an </a:t>
            </a:r>
            <a:r>
              <a:rPr i="1" dirty="0"/>
              <a:t>/etc/hosts</a:t>
            </a:r>
            <a:r>
              <a:rPr dirty="0"/>
              <a:t> file and copies it to the storage system’s default volume for local host-name lookup </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Using host map, maintained as a database on the NIS server, which the storage system queries in a host lookup request across the network </a:t>
            </a:r>
          </a:p>
          <a:p>
            <a:pPr marL="0" marR="0" indent="0" algn="l" defTabSz="914400" rtl="0" eaLnBrk="0" fontAlgn="base" latinLnBrk="0" hangingPunct="0">
              <a:lnSpc>
                <a:spcPct val="100000"/>
              </a:lnSpc>
              <a:spcBef>
                <a:spcPct val="30000"/>
              </a:spcBef>
              <a:spcAft>
                <a:spcPct val="0"/>
              </a:spcAft>
              <a:buClrTx/>
              <a:buSzTx/>
              <a:buFontTx/>
              <a:buNone/>
              <a:tabLst/>
              <a:defRPr/>
            </a:pPr>
            <a:r>
              <a:rPr dirty="0"/>
              <a:t>NIS also enables you to maintain user information. For more information, see the </a:t>
            </a:r>
            <a:r>
              <a:rPr i="1" dirty="0"/>
              <a:t>Data ONTAP 8.0 Network Management Guide</a:t>
            </a:r>
            <a:r>
              <a:rPr dirty="0"/>
              <a:t>. </a:t>
            </a:r>
          </a:p>
          <a:p>
            <a:pPr marL="0" marR="0" indent="0" algn="l" defTabSz="914400" rtl="0" eaLnBrk="0" fontAlgn="base" latinLnBrk="0" hangingPunct="0">
              <a:lnSpc>
                <a:spcPct val="100000"/>
              </a:lnSpc>
              <a:spcBef>
                <a:spcPct val="30000"/>
              </a:spcBef>
              <a:spcAft>
                <a:spcPct val="0"/>
              </a:spcAft>
              <a:buClrTx/>
              <a:buSzTx/>
              <a:buFontTx/>
              <a:buNone/>
              <a:tabLst/>
              <a:defRPr/>
            </a:pPr>
            <a:r>
              <a:rPr b="1" dirty="0"/>
              <a:t>Domain Name System (DNS): </a:t>
            </a:r>
            <a:r>
              <a:rPr dirty="0"/>
              <a:t>Domain Name System (or Service or Server), is an Internet service that translates domain names into IP addresses. Because domain names are alphabetic, they’re easier to remember. The Internet however, is based on IP addresses. Every time a domain name is used, a DNS service must translate the name into the corresponding IP address. For example, the domain name www.example.com might translate to 198.105.232.4.</a:t>
            </a:r>
          </a:p>
          <a:p>
            <a:pPr marL="0" marR="0" indent="0" algn="l" defTabSz="914400" rtl="0" eaLnBrk="0" fontAlgn="base" latinLnBrk="0" hangingPunct="0">
              <a:lnSpc>
                <a:spcPct val="100000"/>
              </a:lnSpc>
              <a:spcBef>
                <a:spcPct val="30000"/>
              </a:spcBef>
              <a:spcAft>
                <a:spcPct val="0"/>
              </a:spcAft>
              <a:buClrTx/>
              <a:buSzTx/>
              <a:buFontTx/>
              <a:buNone/>
              <a:tabLst/>
              <a:defRPr/>
            </a:pPr>
            <a:r>
              <a:rPr dirty="0"/>
              <a:t>DNS enables you to maintain host information centrally. As a result, you do not have to update the /etc/hosts file every time you add a new host to the network. If you have several storage systems on your network, maintaining host information centrally saves you from updating the /etc/hosts file on each storage system every time you add or delete a host. </a:t>
            </a:r>
          </a:p>
          <a:p>
            <a:pPr marL="0" marR="0" indent="0" algn="l" defTabSz="914400" rtl="0" eaLnBrk="0" fontAlgn="base" latinLnBrk="0" hangingPunct="0">
              <a:lnSpc>
                <a:spcPct val="100000"/>
              </a:lnSpc>
              <a:spcBef>
                <a:spcPct val="30000"/>
              </a:spcBef>
              <a:spcAft>
                <a:spcPct val="0"/>
              </a:spcAft>
              <a:buClrTx/>
              <a:buSzTx/>
              <a:buFontTx/>
              <a:buNone/>
              <a:tabLst/>
              <a:defRPr/>
            </a:pPr>
            <a:r>
              <a:rPr dirty="0"/>
              <a:t>A conventional storage system policy for efficient host-name resolution is to do both of the following:</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Maintain a short /etc/hosts file containing local interfaces</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dirty="0"/>
              <a:t>Enable DNS with DNS caching</a:t>
            </a:r>
          </a:p>
          <a:p>
            <a:pPr marL="0" marR="0" indent="0" algn="l" defTabSz="914400" rtl="0" eaLnBrk="0" fontAlgn="base" latinLnBrk="0" hangingPunct="0">
              <a:lnSpc>
                <a:spcPct val="100000"/>
              </a:lnSpc>
              <a:spcBef>
                <a:spcPct val="30000"/>
              </a:spcBef>
              <a:spcAft>
                <a:spcPct val="0"/>
              </a:spcAft>
              <a:buClrTx/>
              <a:buSzTx/>
              <a:buFontTx/>
              <a:buNone/>
              <a:tabLst/>
              <a:defRPr/>
            </a:pPr>
            <a:r>
              <a:rPr b="1" dirty="0"/>
              <a:t>Netgroup: </a:t>
            </a:r>
            <a:r>
              <a:rPr dirty="0"/>
              <a:t>A netgroup is a local file or NIS entity that associates a group of hosts with a group name. These </a:t>
            </a:r>
            <a:r>
              <a:rPr dirty="0" err="1"/>
              <a:t>netgroups</a:t>
            </a:r>
            <a:r>
              <a:rPr dirty="0"/>
              <a:t> are configured on the master NIS server and processed into netgroup maps, which are then propagated to the slave NIS servers. The two netgroup maps of interest are keyed using different fields. The first map “netgroup” is keyed by the netgroup name and has a primary value of the netgroup name followed by a list of hosts and other </a:t>
            </a:r>
            <a:r>
              <a:rPr dirty="0" err="1"/>
              <a:t>netgroups</a:t>
            </a:r>
            <a:r>
              <a:rPr dirty="0"/>
              <a:t> (that is, </a:t>
            </a:r>
            <a:r>
              <a:rPr dirty="0" err="1"/>
              <a:t>netgroups</a:t>
            </a:r>
            <a:r>
              <a:rPr dirty="0"/>
              <a:t> can be hierarchical) that belong to the netgroup. The second map “</a:t>
            </a:r>
            <a:r>
              <a:rPr dirty="0" err="1"/>
              <a:t>netgroup.byhost</a:t>
            </a:r>
            <a:r>
              <a:rPr dirty="0"/>
              <a:t>” is keyed by the host name and has a primary value of the host name (with a potential wildcard domain) followed by a comma-separated list of all the </a:t>
            </a:r>
            <a:r>
              <a:rPr dirty="0" err="1"/>
              <a:t>netgroups</a:t>
            </a:r>
            <a:r>
              <a:rPr dirty="0"/>
              <a:t> to which that host belongs.</a:t>
            </a:r>
          </a:p>
          <a:p>
            <a:pPr marL="0" marR="0" indent="0" algn="l" defTabSz="914400" rtl="0" eaLnBrk="0" fontAlgn="base" latinLnBrk="0" hangingPunct="0">
              <a:lnSpc>
                <a:spcPct val="100000"/>
              </a:lnSpc>
              <a:spcBef>
                <a:spcPct val="30000"/>
              </a:spcBef>
              <a:spcAft>
                <a:spcPct val="0"/>
              </a:spcAft>
              <a:buClrTx/>
              <a:buSzTx/>
              <a:buFontTx/>
              <a:buNone/>
              <a:tabLst/>
              <a:defRPr/>
            </a:pPr>
            <a:r>
              <a:rPr b="1" dirty="0"/>
              <a:t>Lightweight Directory Access Protocol (LDAP):  </a:t>
            </a:r>
            <a:r>
              <a:rPr dirty="0"/>
              <a:t>As the name suggests, it is a lightweight protocol for accessing directory services, specifically X.500-based directory services. </a:t>
            </a:r>
          </a:p>
          <a:p>
            <a:pPr marL="0" marR="0" indent="0" algn="l" defTabSz="914400" rtl="0" eaLnBrk="0" fontAlgn="base" latinLnBrk="0" hangingPunct="0">
              <a:lnSpc>
                <a:spcPct val="100000"/>
              </a:lnSpc>
              <a:spcBef>
                <a:spcPct val="30000"/>
              </a:spcBef>
              <a:spcAft>
                <a:spcPct val="0"/>
              </a:spcAft>
              <a:buClrTx/>
              <a:buSzTx/>
              <a:buFontTx/>
              <a:buNone/>
              <a:tabLst/>
              <a:defRPr/>
            </a:pPr>
            <a:r>
              <a:rPr dirty="0"/>
              <a:t>The LDAP information model is based on entries. An entry is a collection of attributes that has a globally unique Distinguished Name (DN). Each of the entry’s attributes has a type and one or more values. The types are typically mnemonic strings, like “</a:t>
            </a:r>
            <a:r>
              <a:rPr dirty="0" err="1"/>
              <a:t>cn</a:t>
            </a:r>
            <a:r>
              <a:rPr dirty="0"/>
              <a:t>” for common name or “mail” for e-mail address. The syntax of the values depends on the attribute type. For example, a </a:t>
            </a:r>
            <a:r>
              <a:rPr dirty="0" err="1"/>
              <a:t>cn</a:t>
            </a:r>
            <a:r>
              <a:rPr dirty="0"/>
              <a:t> attribute might contain the value “Grace Adler.” A mail attribute might contain the value Grace.Adler@netapp.com.</a:t>
            </a:r>
          </a:p>
          <a:p>
            <a:pPr marL="0" marR="0" indent="0" algn="l" defTabSz="914400" rtl="0" eaLnBrk="0" fontAlgn="base" latinLnBrk="0" hangingPunct="0">
              <a:lnSpc>
                <a:spcPct val="100000"/>
              </a:lnSpc>
              <a:spcBef>
                <a:spcPct val="30000"/>
              </a:spcBef>
              <a:spcAft>
                <a:spcPct val="0"/>
              </a:spcAft>
              <a:buClrTx/>
              <a:buSzTx/>
              <a:buFontTx/>
              <a:buNone/>
              <a:tabLst/>
              <a:defRPr/>
            </a:pPr>
            <a:r>
              <a:rPr b="1" dirty="0"/>
              <a:t>NOTE: </a:t>
            </a:r>
            <a:r>
              <a:rPr dirty="0"/>
              <a:t>The lookup order for the above services is defined in /etc/</a:t>
            </a:r>
            <a:r>
              <a:rPr dirty="0" err="1"/>
              <a:t>nsswitch.conf</a:t>
            </a:r>
            <a:r>
              <a:rPr dirty="0"/>
              <a:t> file. This file is addressed in more detail in the subsequent sections. </a:t>
            </a:r>
          </a:p>
        </p:txBody>
      </p:sp>
      <p:sp>
        <p:nvSpPr>
          <p:cNvPr id="4" name="Slide Number Placeholder 3"/>
          <p:cNvSpPr>
            <a:spLocks noGrp="1"/>
          </p:cNvSpPr>
          <p:nvPr>
            <p:ph type="sldNum" sz="quarter" idx="10"/>
          </p:nvPr>
        </p:nvSpPr>
        <p:spPr/>
        <p:txBody>
          <a:bodyPr/>
          <a:lstStyle/>
          <a:p>
            <a:fld id="{9884764F-6734-4E98-BA4A-4193F051EE6C}" type="slidenum">
              <a:rPr lang="en-US" smtClean="0"/>
              <a:pPr/>
              <a:t>14</a:t>
            </a:fld>
            <a:endParaRPr lang="en-US" dirty="0"/>
          </a:p>
        </p:txBody>
      </p:sp>
      <p:sp>
        <p:nvSpPr>
          <p:cNvPr id="10" name="Slide Image Placeholder 9"/>
          <p:cNvSpPr>
            <a:spLocks noGrp="1" noRot="1" noChangeAspect="1"/>
          </p:cNvSpPr>
          <p:nvPr>
            <p:ph type="sldImg"/>
          </p:nvPr>
        </p:nvSpPr>
        <p:spPr>
          <a:xfrm>
            <a:off x="687388" y="228600"/>
            <a:ext cx="5181600" cy="3886200"/>
          </a:xfr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AUTHORIZATION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Examples </a:t>
            </a:r>
            <a:r>
              <a:rPr dirty="0"/>
              <a:t>of permission available and </a:t>
            </a:r>
            <a:r>
              <a:rPr dirty="0" smtClean="0"/>
              <a:t>the</a:t>
            </a:r>
            <a:r>
              <a:rPr lang="en-US" dirty="0" smtClean="0"/>
              <a:t>ir</a:t>
            </a:r>
            <a:r>
              <a:rPr lang="en-US" baseline="0" dirty="0" smtClean="0"/>
              <a:t> </a:t>
            </a:r>
            <a:r>
              <a:rPr dirty="0" smtClean="0"/>
              <a:t>usage</a:t>
            </a:r>
            <a:r>
              <a:rPr dirty="0"/>
              <a:t>:</a:t>
            </a:r>
          </a:p>
          <a:p>
            <a:pPr marL="0" marR="0" indent="0" algn="l" defTabSz="914400" rtl="0" eaLnBrk="0" fontAlgn="base" latinLnBrk="0" hangingPunct="0">
              <a:lnSpc>
                <a:spcPct val="100000"/>
              </a:lnSpc>
              <a:spcBef>
                <a:spcPct val="30000"/>
              </a:spcBef>
              <a:spcAft>
                <a:spcPct val="0"/>
              </a:spcAft>
              <a:buClrTx/>
              <a:buSzTx/>
              <a:buFontTx/>
              <a:buNone/>
              <a:tabLst/>
              <a:defRPr/>
            </a:pPr>
            <a:r>
              <a:rPr dirty="0"/>
              <a:t>To see the contents of a directory (</a:t>
            </a:r>
            <a:r>
              <a:rPr dirty="0" err="1">
                <a:latin typeface="Courier New" pitchFamily="49" charset="0"/>
              </a:rPr>
              <a:t>ls</a:t>
            </a:r>
            <a:r>
              <a:rPr dirty="0"/>
              <a:t> command) you need read access</a:t>
            </a:r>
          </a:p>
          <a:p>
            <a:pPr marL="0" marR="0" indent="0" algn="l" defTabSz="914400" rtl="0" eaLnBrk="0" fontAlgn="base" latinLnBrk="0" hangingPunct="0">
              <a:lnSpc>
                <a:spcPct val="100000"/>
              </a:lnSpc>
              <a:spcBef>
                <a:spcPct val="30000"/>
              </a:spcBef>
              <a:spcAft>
                <a:spcPct val="0"/>
              </a:spcAft>
              <a:buClrTx/>
              <a:buSzTx/>
              <a:buFontTx/>
              <a:buNone/>
              <a:tabLst/>
              <a:defRPr/>
            </a:pPr>
            <a:r>
              <a:rPr dirty="0"/>
              <a:t>To create a file, you need read and write access.</a:t>
            </a:r>
          </a:p>
          <a:p>
            <a:pPr marL="0" marR="0" indent="0" algn="l" defTabSz="914400" rtl="0" eaLnBrk="0" fontAlgn="base" latinLnBrk="0" hangingPunct="0">
              <a:lnSpc>
                <a:spcPct val="100000"/>
              </a:lnSpc>
              <a:spcBef>
                <a:spcPct val="30000"/>
              </a:spcBef>
              <a:spcAft>
                <a:spcPct val="0"/>
              </a:spcAft>
              <a:buClrTx/>
              <a:buSzTx/>
              <a:buFontTx/>
              <a:buNone/>
              <a:tabLst/>
              <a:defRPr/>
            </a:pPr>
            <a:r>
              <a:rPr dirty="0"/>
              <a:t>To back up a Filesystem, you need read access but NOT write access.  In other words, you need root read access because to perform a backup, you need to copy every file of every user.  (root=</a:t>
            </a:r>
            <a:r>
              <a:rPr dirty="0" err="1"/>
              <a:t>client_LINUX,ro</a:t>
            </a:r>
            <a:r>
              <a:rPr dirty="0"/>
              <a:t>).</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4" name="Slide Number Placeholder 3"/>
          <p:cNvSpPr>
            <a:spLocks noGrp="1"/>
          </p:cNvSpPr>
          <p:nvPr>
            <p:ph type="sldNum" sz="quarter" idx="10"/>
          </p:nvPr>
        </p:nvSpPr>
        <p:spPr/>
        <p:txBody>
          <a:bodyPr/>
          <a:lstStyle/>
          <a:p>
            <a:fld id="{9884764F-6734-4E98-BA4A-4193F051EE6C}" type="slidenum">
              <a:rPr lang="en-US" smtClean="0"/>
              <a:pPr/>
              <a:t>15</a:t>
            </a:fld>
            <a:endParaRPr lang="en-US" dirty="0"/>
          </a:p>
        </p:txBody>
      </p:sp>
      <p:sp>
        <p:nvSpPr>
          <p:cNvPr id="7" name="Slide Image Placeholder 6"/>
          <p:cNvSpPr>
            <a:spLocks noGrp="1" noRot="1" noChangeAspect="1"/>
          </p:cNvSpPr>
          <p:nvPr>
            <p:ph type="sldImg"/>
          </p:nvPr>
        </p:nvSpPr>
        <p:spPr>
          <a:xfrm>
            <a:off x="687388" y="228600"/>
            <a:ext cx="5181600" cy="3886200"/>
          </a:xfr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16</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MODULE SUMMARY</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MODULE SUMMARY</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Number Placeholder 5"/>
          <p:cNvSpPr>
            <a:spLocks noGrp="1"/>
          </p:cNvSpPr>
          <p:nvPr>
            <p:ph type="sldNum" sz="quarter" idx="10"/>
          </p:nvPr>
        </p:nvSpPr>
        <p:spPr/>
        <p:txBody>
          <a:bodyPr/>
          <a:lstStyle/>
          <a:p>
            <a:fld id="{9884764F-6734-4E98-BA4A-4193F051EE6C}" type="slidenum">
              <a:rPr lang="en-US" smtClean="0"/>
              <a:pPr/>
              <a:t>17</a:t>
            </a:fld>
            <a:endParaRPr lang="en-US"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2"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EXERCISE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Please </a:t>
            </a:r>
            <a:r>
              <a:rPr dirty="0"/>
              <a:t>refer to your Exercise Guide for more instruction. </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4" name="Slide Number Placeholder 3"/>
          <p:cNvSpPr>
            <a:spLocks noGrp="1"/>
          </p:cNvSpPr>
          <p:nvPr>
            <p:ph type="sldNum" sz="quarter" idx="10"/>
          </p:nvPr>
        </p:nvSpPr>
        <p:spPr/>
        <p:txBody>
          <a:bodyPr/>
          <a:lstStyle/>
          <a:p>
            <a:fld id="{9884764F-6734-4E98-BA4A-4193F051EE6C}" type="slidenum">
              <a:rPr lang="en-US" smtClean="0"/>
              <a:pPr/>
              <a:t>18</a:t>
            </a:fld>
            <a:endParaRPr lang="en-US" dirty="0"/>
          </a:p>
        </p:txBody>
      </p:sp>
      <p:sp>
        <p:nvSpPr>
          <p:cNvPr id="7" name="Slide Image Placeholder 6"/>
          <p:cNvSpPr>
            <a:spLocks noGrp="1" noRot="1" noChangeAspect="1"/>
          </p:cNvSpPr>
          <p:nvPr>
            <p:ph type="sldImg"/>
          </p:nvPr>
        </p:nvSpPr>
        <p:spPr>
          <a:xfrm>
            <a:off x="687388" y="228600"/>
            <a:ext cx="5181600" cy="3886200"/>
          </a:xfr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CHECK YOUR UNDERSTANDING</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4" name="Slide Number Placeholder 3"/>
          <p:cNvSpPr>
            <a:spLocks noGrp="1"/>
          </p:cNvSpPr>
          <p:nvPr>
            <p:ph type="sldNum" sz="quarter" idx="10"/>
          </p:nvPr>
        </p:nvSpPr>
        <p:spPr/>
        <p:txBody>
          <a:bodyPr/>
          <a:lstStyle/>
          <a:p>
            <a:fld id="{9884764F-6734-4E98-BA4A-4193F051EE6C}" type="slidenum">
              <a:rPr lang="en-US" smtClean="0"/>
              <a:pPr/>
              <a:t>19</a:t>
            </a:fld>
            <a:endParaRPr lang="en-US" dirty="0"/>
          </a:p>
        </p:txBody>
      </p:sp>
      <p:sp>
        <p:nvSpPr>
          <p:cNvPr id="7" name="Slide Image Placeholder 6"/>
          <p:cNvSpPr>
            <a:spLocks noGrp="1" noRot="1" noChangeAspect="1"/>
          </p:cNvSpPr>
          <p:nvPr>
            <p:ph type="sldImg"/>
          </p:nvPr>
        </p:nvSpPr>
        <p:spPr>
          <a:xfrm>
            <a:off x="687388" y="228600"/>
            <a:ext cx="5181600" cy="3886200"/>
          </a:xfr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9"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ANSWERS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Please </a:t>
            </a:r>
            <a:r>
              <a:rPr dirty="0"/>
              <a:t>refer to your Exercise Guide for more instruction. </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4" name="Slide Number Placeholder 3"/>
          <p:cNvSpPr>
            <a:spLocks noGrp="1"/>
          </p:cNvSpPr>
          <p:nvPr>
            <p:ph type="sldNum" sz="quarter" idx="10"/>
          </p:nvPr>
        </p:nvSpPr>
        <p:spPr/>
        <p:txBody>
          <a:bodyPr/>
          <a:lstStyle/>
          <a:p>
            <a:fld id="{9884764F-6734-4E98-BA4A-4193F051EE6C}" type="slidenum">
              <a:rPr lang="en-US" smtClean="0"/>
              <a:pPr/>
              <a:t>20</a:t>
            </a:fld>
            <a:endParaRPr lang="en-US" dirty="0"/>
          </a:p>
        </p:txBody>
      </p:sp>
      <p:sp>
        <p:nvSpPr>
          <p:cNvPr id="8" name="Slide Image Placeholder 7"/>
          <p:cNvSpPr>
            <a:spLocks noGrp="1" noRot="1" noChangeAspect="1"/>
          </p:cNvSpPr>
          <p:nvPr>
            <p:ph type="sldImg"/>
          </p:nvPr>
        </p:nvSpPr>
        <p:spPr>
          <a:xfrm>
            <a:off x="687388" y="228600"/>
            <a:ext cx="5181600" cy="3886200"/>
          </a:xfr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CHECK YOUR UNDERSTANDING: ANSWERS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4" name="Slide Number Placeholder 3"/>
          <p:cNvSpPr>
            <a:spLocks noGrp="1"/>
          </p:cNvSpPr>
          <p:nvPr>
            <p:ph type="sldNum" sz="quarter" idx="10"/>
          </p:nvPr>
        </p:nvSpPr>
        <p:spPr/>
        <p:txBody>
          <a:bodyPr/>
          <a:lstStyle/>
          <a:p>
            <a:fld id="{9884764F-6734-4E98-BA4A-4193F051EE6C}" type="slidenum">
              <a:rPr lang="en-US" smtClean="0"/>
              <a:pPr/>
              <a:t>21</a:t>
            </a:fld>
            <a:endParaRPr lang="en-US" dirty="0"/>
          </a:p>
        </p:txBody>
      </p:sp>
      <p:sp>
        <p:nvSpPr>
          <p:cNvPr id="7" name="Slide Image Placeholder 6"/>
          <p:cNvSpPr>
            <a:spLocks noGrp="1" noRot="1" noChangeAspect="1"/>
          </p:cNvSpPr>
          <p:nvPr>
            <p:ph type="sldImg"/>
          </p:nvPr>
        </p:nvSpPr>
        <p:spPr>
          <a:xfrm>
            <a:off x="687388" y="228600"/>
            <a:ext cx="5181600" cy="3886200"/>
          </a:xfr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FFFFF"/>
        </a:solidFill>
        <a:effectLst/>
      </p:bgPr>
    </p:bg>
    <p:spTree>
      <p:nvGrpSpPr>
        <p:cNvPr id="1" name=""/>
        <p:cNvGrpSpPr/>
        <p:nvPr/>
      </p:nvGrpSpPr>
      <p:grpSpPr>
        <a:xfrm>
          <a:off x="0" y="0"/>
          <a:ext cx="0" cy="0"/>
          <a:chOff x="0" y="0"/>
          <a:chExt cx="0" cy="0"/>
        </a:xfrm>
      </p:grpSpPr>
      <p:sp>
        <p:nvSpPr>
          <p:cNvPr id="5" name="Freeform 3"/>
          <p:cNvSpPr>
            <a:spLocks/>
          </p:cNvSpPr>
          <p:nvPr userDrawn="1"/>
        </p:nvSpPr>
        <p:spPr bwMode="invGray">
          <a:xfrm>
            <a:off x="1447800" y="0"/>
            <a:ext cx="7696200" cy="6858000"/>
          </a:xfrm>
          <a:custGeom>
            <a:avLst/>
            <a:gdLst/>
            <a:ahLst/>
            <a:cxnLst>
              <a:cxn ang="0">
                <a:pos x="0" y="4320"/>
              </a:cxn>
              <a:cxn ang="0">
                <a:pos x="0" y="0"/>
              </a:cxn>
              <a:cxn ang="0">
                <a:pos x="4848" y="0"/>
              </a:cxn>
              <a:cxn ang="0">
                <a:pos x="4848" y="4320"/>
              </a:cxn>
              <a:cxn ang="0">
                <a:pos x="4608" y="4320"/>
              </a:cxn>
              <a:cxn ang="0">
                <a:pos x="4608" y="1344"/>
              </a:cxn>
              <a:cxn ang="0">
                <a:pos x="2880" y="1344"/>
              </a:cxn>
              <a:cxn ang="0">
                <a:pos x="2880" y="4320"/>
              </a:cxn>
              <a:cxn ang="0">
                <a:pos x="0" y="4320"/>
              </a:cxn>
            </a:cxnLst>
            <a:rect l="0" t="0" r="r" b="b"/>
            <a:pathLst>
              <a:path w="4848" h="4320">
                <a:moveTo>
                  <a:pt x="0" y="4320"/>
                </a:moveTo>
                <a:lnTo>
                  <a:pt x="0" y="0"/>
                </a:lnTo>
                <a:lnTo>
                  <a:pt x="4848" y="0"/>
                </a:lnTo>
                <a:lnTo>
                  <a:pt x="4848" y="4320"/>
                </a:lnTo>
                <a:lnTo>
                  <a:pt x="4608" y="4320"/>
                </a:lnTo>
                <a:lnTo>
                  <a:pt x="4608" y="1344"/>
                </a:lnTo>
                <a:lnTo>
                  <a:pt x="2880" y="1344"/>
                </a:lnTo>
                <a:lnTo>
                  <a:pt x="2880" y="4320"/>
                </a:lnTo>
                <a:lnTo>
                  <a:pt x="0" y="4320"/>
                </a:lnTo>
                <a:close/>
              </a:path>
            </a:pathLst>
          </a:custGeom>
          <a:solidFill>
            <a:schemeClr val="hlink"/>
          </a:solidFill>
          <a:ln w="9525" cap="flat" cmpd="sng">
            <a:noFill/>
            <a:prstDash val="solid"/>
            <a:round/>
            <a:headEnd/>
            <a:tailEnd/>
          </a:ln>
          <a:effectLst/>
        </p:spPr>
        <p:txBody>
          <a:bodyPr wrap="none" anchor="ctr">
            <a:spAutoFit/>
          </a:bodyPr>
          <a:lstStyle/>
          <a:p>
            <a:pPr algn="ctr">
              <a:buClr>
                <a:schemeClr val="accent2"/>
              </a:buClr>
              <a:buFont typeface="Wingdings 2" pitchFamily="18" charset="2"/>
              <a:buNone/>
              <a:defRPr/>
            </a:pPr>
            <a:endParaRPr lang="en-US" dirty="0"/>
          </a:p>
        </p:txBody>
      </p:sp>
      <p:sp>
        <p:nvSpPr>
          <p:cNvPr id="38918" name="Rectangle 6"/>
          <p:cNvSpPr>
            <a:spLocks noGrp="1" noChangeArrowheads="1"/>
          </p:cNvSpPr>
          <p:nvPr>
            <p:ph type="subTitle" idx="1"/>
          </p:nvPr>
        </p:nvSpPr>
        <p:spPr bwMode="black">
          <a:xfrm>
            <a:off x="1533525" y="4410075"/>
            <a:ext cx="4343400" cy="1685925"/>
          </a:xfrm>
        </p:spPr>
        <p:txBody>
          <a:bodyPr/>
          <a:lstStyle>
            <a:lvl1pPr marL="0" indent="0">
              <a:buFont typeface="Wingdings 2" pitchFamily="18" charset="2"/>
              <a:buNone/>
              <a:defRPr sz="2000">
                <a:solidFill>
                  <a:schemeClr val="bg1"/>
                </a:solidFill>
              </a:defRPr>
            </a:lvl1pPr>
          </a:lstStyle>
          <a:p>
            <a:r>
              <a:rPr lang="en-US"/>
              <a:t>Click to edit Master subtitle style</a:t>
            </a:r>
          </a:p>
        </p:txBody>
      </p:sp>
      <p:sp>
        <p:nvSpPr>
          <p:cNvPr id="38919" name="Rectangle 7"/>
          <p:cNvSpPr>
            <a:spLocks noGrp="1" noChangeArrowheads="1"/>
          </p:cNvSpPr>
          <p:nvPr>
            <p:ph type="ctrTitle"/>
          </p:nvPr>
        </p:nvSpPr>
        <p:spPr bwMode="black">
          <a:xfrm>
            <a:off x="1524000" y="2006600"/>
            <a:ext cx="4343400" cy="2003425"/>
          </a:xfrm>
        </p:spPr>
        <p:txBody>
          <a:bodyPr tIns="45720" bIns="45720" anchor="b"/>
          <a:lstStyle>
            <a:lvl1pPr>
              <a:defRPr sz="3400">
                <a:solidFill>
                  <a:schemeClr val="bg1"/>
                </a:solidFill>
              </a:defRPr>
            </a:lvl1pPr>
          </a:lstStyle>
          <a:p>
            <a:r>
              <a:rPr lang="en-US"/>
              <a:t>Click to edit Master title style</a:t>
            </a:r>
          </a:p>
        </p:txBody>
      </p:sp>
      <p:sp>
        <p:nvSpPr>
          <p:cNvPr id="9" name="Rectangle 8"/>
          <p:cNvSpPr>
            <a:spLocks noGrp="1" noChangeArrowheads="1"/>
          </p:cNvSpPr>
          <p:nvPr>
            <p:ph type="ftr" sz="quarter" idx="10"/>
          </p:nvPr>
        </p:nvSpPr>
        <p:spPr>
          <a:xfrm>
            <a:off x="1546225" y="6600825"/>
            <a:ext cx="4397375" cy="228600"/>
          </a:xfrm>
        </p:spPr>
        <p:txBody>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12" name="Picture 11" descr="na_logotag_vrt_2c_rgb_sm.png"/>
          <p:cNvPicPr>
            <a:picLocks noChangeAspect="1"/>
          </p:cNvPicPr>
          <p:nvPr userDrawn="1"/>
        </p:nvPicPr>
        <p:blipFill>
          <a:blip r:embed="rId2" cstate="print"/>
          <a:stretch>
            <a:fillRect/>
          </a:stretch>
        </p:blipFill>
        <p:spPr>
          <a:xfrm>
            <a:off x="40887" y="69246"/>
            <a:ext cx="1344168" cy="1707093"/>
          </a:xfrm>
          <a:prstGeom prst="rect">
            <a:avLst/>
          </a:prstGeom>
        </p:spPr>
      </p:pic>
      <p:pic>
        <p:nvPicPr>
          <p:cNvPr id="11" name="Picture 10" descr="na_tagR_1c-rev_rgb.png"/>
          <p:cNvPicPr>
            <a:picLocks noChangeAspect="1"/>
          </p:cNvPicPr>
          <p:nvPr userDrawn="1"/>
        </p:nvPicPr>
        <p:blipFill>
          <a:blip r:embed="rId3" cstate="print"/>
          <a:stretch>
            <a:fillRect/>
          </a:stretch>
        </p:blipFill>
        <p:spPr>
          <a:xfrm>
            <a:off x="6678709" y="1000695"/>
            <a:ext cx="2286000" cy="584835"/>
          </a:xfrm>
          <a:prstGeom prst="rect">
            <a:avLst/>
          </a:prstGeom>
        </p:spPr>
      </p:pic>
      <p:pic>
        <p:nvPicPr>
          <p:cNvPr id="15" name="Picture 14" descr="wing.png"/>
          <p:cNvPicPr>
            <a:picLocks noChangeAspect="1"/>
          </p:cNvPicPr>
          <p:nvPr userDrawn="1"/>
        </p:nvPicPr>
        <p:blipFill>
          <a:blip r:embed="rId4" cstate="print"/>
          <a:stretch>
            <a:fillRect/>
          </a:stretch>
        </p:blipFill>
        <p:spPr>
          <a:xfrm>
            <a:off x="3903936" y="3827930"/>
            <a:ext cx="4864666" cy="147021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ubtitle Slide">
    <p:bg>
      <p:bgPr>
        <a:solidFill>
          <a:srgbClr val="FFFFFF"/>
        </a:solidFill>
        <a:effectLst/>
      </p:bgPr>
    </p:bg>
    <p:spTree>
      <p:nvGrpSpPr>
        <p:cNvPr id="1" name=""/>
        <p:cNvGrpSpPr/>
        <p:nvPr/>
      </p:nvGrpSpPr>
      <p:grpSpPr>
        <a:xfrm>
          <a:off x="0" y="0"/>
          <a:ext cx="0" cy="0"/>
          <a:chOff x="0" y="0"/>
          <a:chExt cx="0" cy="0"/>
        </a:xfrm>
      </p:grpSpPr>
      <p:sp>
        <p:nvSpPr>
          <p:cNvPr id="9" name="Rectangle 8"/>
          <p:cNvSpPr>
            <a:spLocks noGrp="1" noChangeArrowheads="1"/>
          </p:cNvSpPr>
          <p:nvPr>
            <p:ph type="ftr" sz="quarter" idx="10"/>
          </p:nvPr>
        </p:nvSpPr>
        <p:spPr>
          <a:xfrm>
            <a:off x="1546225" y="6600825"/>
            <a:ext cx="4397375" cy="228600"/>
          </a:xfrm>
        </p:spPr>
        <p:txBody>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11" name="Picture 10" descr="na_tagR_1c-rev_rgb.png"/>
          <p:cNvPicPr>
            <a:picLocks noChangeAspect="1"/>
          </p:cNvPicPr>
          <p:nvPr userDrawn="1"/>
        </p:nvPicPr>
        <p:blipFill>
          <a:blip r:embed="rId2" cstate="print"/>
          <a:stretch>
            <a:fillRect/>
          </a:stretch>
        </p:blipFill>
        <p:spPr>
          <a:xfrm>
            <a:off x="6678709" y="1000695"/>
            <a:ext cx="2286000" cy="584835"/>
          </a:xfrm>
          <a:prstGeom prst="rect">
            <a:avLst/>
          </a:prstGeom>
        </p:spPr>
      </p:pic>
      <p:sp>
        <p:nvSpPr>
          <p:cNvPr id="10" name="Rectangle 2"/>
          <p:cNvSpPr>
            <a:spLocks noChangeArrowheads="1"/>
          </p:cNvSpPr>
          <p:nvPr userDrawn="1"/>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4" name="Slide Number Placeholder 4"/>
          <p:cNvSpPr>
            <a:spLocks noGrp="1"/>
          </p:cNvSpPr>
          <p:nvPr userDrawn="1">
            <p:ph type="sldNum" sz="quarter" idx="11"/>
          </p:nvPr>
        </p:nvSpPr>
        <p:spPr>
          <a:xfrm>
            <a:off x="8305800" y="6597650"/>
            <a:ext cx="685800" cy="228600"/>
          </a:xfrm>
          <a:noFill/>
        </p:spPr>
        <p:txBody>
          <a:bodyPr/>
          <a:lstStyle/>
          <a:p>
            <a:fld id="{B16028E5-E08D-449F-84F1-7657E6E1EFEF}" type="slidenum">
              <a:rPr lang="en-US" smtClean="0"/>
              <a:pPr/>
              <a:t>‹#›</a:t>
            </a:fld>
            <a:endParaRPr lang="en-US" dirty="0" smtClean="0"/>
          </a:p>
        </p:txBody>
      </p:sp>
      <p:pic>
        <p:nvPicPr>
          <p:cNvPr id="16" name="Picture 15" descr="jump.png"/>
          <p:cNvPicPr>
            <a:picLocks noChangeAspect="1"/>
          </p:cNvPicPr>
          <p:nvPr userDrawn="1"/>
        </p:nvPicPr>
        <p:blipFill>
          <a:blip r:embed="rId3" cstate="print"/>
          <a:stretch>
            <a:fillRect/>
          </a:stretch>
        </p:blipFill>
        <p:spPr>
          <a:xfrm>
            <a:off x="5396089" y="1230496"/>
            <a:ext cx="3533421" cy="1943382"/>
          </a:xfrm>
          <a:prstGeom prst="rect">
            <a:avLst/>
          </a:prstGeom>
        </p:spPr>
      </p:pic>
      <p:pic>
        <p:nvPicPr>
          <p:cNvPr id="15" name="Picture 14" descr="na_logotag_vrt_2c_rgb_sm.png"/>
          <p:cNvPicPr>
            <a:picLocks noChangeAspect="1"/>
          </p:cNvPicPr>
          <p:nvPr userDrawn="1"/>
        </p:nvPicPr>
        <p:blipFill>
          <a:blip r:embed="rId4" cstate="print"/>
          <a:stretch>
            <a:fillRect/>
          </a:stretch>
        </p:blipFill>
        <p:spPr>
          <a:xfrm>
            <a:off x="125127" y="73989"/>
            <a:ext cx="859536" cy="1091610"/>
          </a:xfrm>
          <a:prstGeom prst="rect">
            <a:avLst/>
          </a:prstGeom>
        </p:spPr>
      </p:pic>
      <p:sp>
        <p:nvSpPr>
          <p:cNvPr id="18" name="Title 17"/>
          <p:cNvSpPr>
            <a:spLocks noGrp="1"/>
          </p:cNvSpPr>
          <p:nvPr>
            <p:ph type="title"/>
          </p:nvPr>
        </p:nvSpPr>
        <p:spPr>
          <a:xfrm>
            <a:off x="1123950" y="1262064"/>
            <a:ext cx="4025900" cy="2742908"/>
          </a:xfrm>
          <a:noFill/>
          <a:ln w="9525">
            <a:noFill/>
            <a:miter lim="800000"/>
            <a:headEnd/>
            <a:tailEnd/>
          </a:ln>
        </p:spPr>
        <p:txBody>
          <a:bodyPr vert="horz" wrap="square" lIns="91440" tIns="0" rIns="91440" bIns="0" numCol="1" anchor="b" anchorCtr="0" compatLnSpc="1">
            <a:prstTxWarp prst="textNoShape">
              <a:avLst/>
            </a:prstTxWarp>
          </a:bodyPr>
          <a:lstStyle>
            <a:lvl1pPr algn="l" rtl="0" eaLnBrk="0" fontAlgn="base" hangingPunct="0">
              <a:spcBef>
                <a:spcPct val="0"/>
              </a:spcBef>
              <a:spcAft>
                <a:spcPct val="0"/>
              </a:spcAft>
              <a:defRPr lang="en-US" sz="3000" b="1" dirty="0">
                <a:solidFill>
                  <a:schemeClr val="tx1"/>
                </a:solidFill>
                <a:latin typeface="+mj-lt"/>
                <a:ea typeface="+mj-ea"/>
                <a:cs typeface="+mj-cs"/>
              </a:defRPr>
            </a:lvl1pPr>
          </a:lstStyle>
          <a:p>
            <a:r>
              <a:rPr lang="en-US" dirty="0" smtClean="0"/>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5A215FA5-3C60-46E0-B474-67F17A5F2E76}" type="slidenum">
              <a:rPr lang="en-US"/>
              <a:pPr>
                <a:defRPr/>
              </a:pPr>
              <a:t>‹#›</a:t>
            </a:fld>
            <a:endParaRPr lang="en-US" dirty="0"/>
          </a:p>
        </p:txBody>
      </p:sp>
      <p:sp>
        <p:nvSpPr>
          <p:cNvPr id="5"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itle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90600" y="1123950"/>
            <a:ext cx="3886200" cy="5353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5029200" y="1123950"/>
            <a:ext cx="3886200" cy="5353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sldNum" sz="quarter" idx="10"/>
          </p:nvPr>
        </p:nvSpPr>
        <p:spPr>
          <a:ln/>
        </p:spPr>
        <p:txBody>
          <a:bodyPr/>
          <a:lstStyle>
            <a:lvl1pPr>
              <a:defRPr/>
            </a:lvl1pPr>
          </a:lstStyle>
          <a:p>
            <a:pPr>
              <a:defRPr/>
            </a:pPr>
            <a:fld id="{C0721F76-E55F-4874-A991-2DD9494AE5AA}" type="slidenum">
              <a:rPr lang="en-US"/>
              <a:pPr>
                <a:defRPr/>
              </a:pPr>
              <a:t>‹#›</a:t>
            </a:fld>
            <a:endParaRPr lang="en-US" dirty="0"/>
          </a:p>
        </p:txBody>
      </p:sp>
      <p:sp>
        <p:nvSpPr>
          <p:cNvPr id="6"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Content Left, Picture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
        <p:nvSpPr>
          <p:cNvPr id="5" name="Content Placeholder 2"/>
          <p:cNvSpPr>
            <a:spLocks noGrp="1"/>
          </p:cNvSpPr>
          <p:nvPr>
            <p:ph idx="1"/>
          </p:nvPr>
        </p:nvSpPr>
        <p:spPr>
          <a:xfrm>
            <a:off x="5024257" y="1124711"/>
            <a:ext cx="3849624" cy="5349240"/>
          </a:xfrm>
        </p:spPr>
        <p:txBody>
          <a:bodyPr/>
          <a:lstStyle>
            <a:lvl1pPr>
              <a:defRPr sz="2800"/>
            </a:lvl1pPr>
            <a:lvl2pPr>
              <a:defRPr sz="26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 Placeholder 2"/>
          <p:cNvSpPr>
            <a:spLocks noGrp="1"/>
          </p:cNvSpPr>
          <p:nvPr>
            <p:ph type="body" sz="half" idx="12"/>
          </p:nvPr>
        </p:nvSpPr>
        <p:spPr>
          <a:xfrm>
            <a:off x="990600" y="1123950"/>
            <a:ext cx="3849414" cy="5353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Content Right, Picture Lef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
        <p:nvSpPr>
          <p:cNvPr id="11" name="Text Placeholder 2"/>
          <p:cNvSpPr>
            <a:spLocks noGrp="1"/>
          </p:cNvSpPr>
          <p:nvPr>
            <p:ph type="body" sz="half" idx="1"/>
          </p:nvPr>
        </p:nvSpPr>
        <p:spPr>
          <a:xfrm>
            <a:off x="5028028" y="1123950"/>
            <a:ext cx="3849414" cy="5353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2"/>
          <p:cNvSpPr>
            <a:spLocks noGrp="1"/>
          </p:cNvSpPr>
          <p:nvPr>
            <p:ph idx="12"/>
          </p:nvPr>
        </p:nvSpPr>
        <p:spPr>
          <a:xfrm>
            <a:off x="996517" y="1124713"/>
            <a:ext cx="3925107" cy="5349240"/>
          </a:xfrm>
        </p:spPr>
        <p:txBody>
          <a:bodyPr/>
          <a:lstStyle>
            <a:lvl1pPr>
              <a:defRPr sz="2800"/>
            </a:lvl1pPr>
            <a:lvl2pPr>
              <a:defRPr sz="26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90600" y="1123950"/>
            <a:ext cx="3886200" cy="5353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029200" y="1123950"/>
            <a:ext cx="3886200" cy="26003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029200" y="3876675"/>
            <a:ext cx="3886200" cy="26003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0"/>
          </p:nvPr>
        </p:nvSpPr>
        <p:spPr>
          <a:xfrm>
            <a:off x="8305800" y="6597650"/>
            <a:ext cx="685800" cy="228600"/>
          </a:xfrm>
        </p:spPr>
        <p:txBody>
          <a:bodyPr/>
          <a:lstStyle>
            <a:lvl1pPr>
              <a:defRPr/>
            </a:lvl1pPr>
          </a:lstStyle>
          <a:p>
            <a:fld id="{B6770D2A-363C-46E9-AC56-4120BF0F6FF1}" type="slidenum">
              <a:rPr lang="en-US"/>
              <a:pPr/>
              <a:t>‹#›</a:t>
            </a:fld>
            <a:endParaRPr lang="en-US" dirty="0"/>
          </a:p>
        </p:txBody>
      </p:sp>
      <p:sp>
        <p:nvSpPr>
          <p:cNvPr id="7" name="Footer Placeholder 6"/>
          <p:cNvSpPr>
            <a:spLocks noGrp="1"/>
          </p:cNvSpPr>
          <p:nvPr>
            <p:ph type="ftr" sz="quarter" idx="11"/>
          </p:nvPr>
        </p:nvSpPr>
        <p:spPr>
          <a:xfrm>
            <a:off x="3352800" y="6600825"/>
            <a:ext cx="4876800" cy="228600"/>
          </a:xfrm>
        </p:spPr>
        <p:txBody>
          <a:bodyPr/>
          <a:lstStyle>
            <a:lvl1pPr>
              <a:defRPr/>
            </a:lvl1pPr>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5" name="Text Placeholder 4"/>
          <p:cNvSpPr>
            <a:spLocks noGrp="1"/>
          </p:cNvSpPr>
          <p:nvPr>
            <p:ph type="body" sz="quarter" idx="3"/>
          </p:nvPr>
        </p:nvSpPr>
        <p:spPr>
          <a:xfrm>
            <a:off x="5033305" y="1097817"/>
            <a:ext cx="3712464" cy="746077"/>
          </a:xfrm>
        </p:spPr>
        <p:txBody>
          <a:bodyPr anchor="b"/>
          <a:lstStyle>
            <a:lvl1pPr marL="0" indent="0">
              <a:buNone/>
              <a:defRPr sz="20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5033303" y="1870064"/>
            <a:ext cx="3712464" cy="4393481"/>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Title 1"/>
          <p:cNvSpPr>
            <a:spLocks noGrp="1"/>
          </p:cNvSpPr>
          <p:nvPr>
            <p:ph type="title"/>
          </p:nvPr>
        </p:nvSpPr>
        <p:spPr>
          <a:xfrm>
            <a:off x="996517" y="104775"/>
            <a:ext cx="7885112" cy="914400"/>
          </a:xfrm>
        </p:spPr>
        <p:txBody>
          <a:bodyPr/>
          <a:lstStyle/>
          <a:p>
            <a:r>
              <a:rPr lang="en-US" smtClean="0"/>
              <a:t>Click to edit Master title style</a:t>
            </a:r>
            <a:endParaRPr lang="en-US"/>
          </a:p>
        </p:txBody>
      </p:sp>
      <p:sp>
        <p:nvSpPr>
          <p:cNvPr id="13" name="Text Placeholder 4"/>
          <p:cNvSpPr>
            <a:spLocks noGrp="1"/>
          </p:cNvSpPr>
          <p:nvPr>
            <p:ph type="body" sz="quarter" idx="12"/>
          </p:nvPr>
        </p:nvSpPr>
        <p:spPr>
          <a:xfrm>
            <a:off x="996517" y="1097817"/>
            <a:ext cx="3715273" cy="746077"/>
          </a:xfrm>
        </p:spPr>
        <p:txBody>
          <a:bodyPr anchor="b"/>
          <a:lstStyle>
            <a:lvl1pPr marL="0" indent="0">
              <a:buNone/>
              <a:defRPr sz="20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4" name="Content Placeholder 5"/>
          <p:cNvSpPr>
            <a:spLocks noGrp="1"/>
          </p:cNvSpPr>
          <p:nvPr>
            <p:ph sz="quarter" idx="13"/>
          </p:nvPr>
        </p:nvSpPr>
        <p:spPr>
          <a:xfrm>
            <a:off x="996517" y="1870059"/>
            <a:ext cx="3715272" cy="4393481"/>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4"/>
          <p:cNvSpPr>
            <a:spLocks noGrp="1" noChangeArrowheads="1"/>
          </p:cNvSpPr>
          <p:nvPr>
            <p:ph type="sldNum" sz="quarter" idx="14"/>
          </p:nvPr>
        </p:nvSpPr>
        <p:spPr>
          <a:ln/>
        </p:spPr>
        <p:txBody>
          <a:bodyPr/>
          <a:lstStyle>
            <a:lvl1pPr>
              <a:defRPr/>
            </a:lvl1pPr>
          </a:lstStyle>
          <a:p>
            <a:pPr>
              <a:defRPr/>
            </a:pPr>
            <a:fld id="{A64A0DA7-FE8A-4558-8CC0-1AC86978114B}" type="slidenum">
              <a:rPr lang="en-US"/>
              <a:pPr>
                <a:defRPr/>
              </a:pPr>
              <a:t>‹#›</a:t>
            </a:fld>
            <a:endParaRPr lang="en-US" dirty="0"/>
          </a:p>
        </p:txBody>
      </p:sp>
      <p:sp>
        <p:nvSpPr>
          <p:cNvPr id="8" name="Rectangle 7"/>
          <p:cNvSpPr>
            <a:spLocks noGrp="1" noChangeArrowheads="1"/>
          </p:cNvSpPr>
          <p:nvPr>
            <p:ph type="ftr" sz="quarter" idx="15"/>
          </p:nvPr>
        </p:nvSpPr>
        <p:spPr>
          <a:ln/>
        </p:spPr>
        <p:txBody>
          <a:bodyPr/>
          <a:lstStyle>
            <a:lvl1pPr>
              <a:defRPr/>
            </a:lvl1pPr>
          </a:lstStyle>
          <a:p>
            <a:pPr>
              <a:defRPr/>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op, Bottom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
        <p:nvSpPr>
          <p:cNvPr id="5" name="Content Placeholder 2"/>
          <p:cNvSpPr>
            <a:spLocks noGrp="1"/>
          </p:cNvSpPr>
          <p:nvPr>
            <p:ph idx="1"/>
          </p:nvPr>
        </p:nvSpPr>
        <p:spPr>
          <a:xfrm>
            <a:off x="990600" y="1128896"/>
            <a:ext cx="7924800" cy="232869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Content Placeholder 2"/>
          <p:cNvSpPr>
            <a:spLocks noGrp="1"/>
          </p:cNvSpPr>
          <p:nvPr>
            <p:ph idx="12"/>
          </p:nvPr>
        </p:nvSpPr>
        <p:spPr>
          <a:xfrm>
            <a:off x="987552" y="3657634"/>
            <a:ext cx="7924800" cy="232869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3" name="Chart Placeholder 2"/>
          <p:cNvSpPr>
            <a:spLocks noGrp="1"/>
          </p:cNvSpPr>
          <p:nvPr>
            <p:ph type="chart" idx="1"/>
          </p:nvPr>
        </p:nvSpPr>
        <p:spPr>
          <a:xfrm>
            <a:off x="990600" y="1123950"/>
            <a:ext cx="7924800" cy="5353050"/>
          </a:xfrm>
        </p:spPr>
        <p:txBody>
          <a:bodyPr/>
          <a:lstStyle/>
          <a:p>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
        <p:nvSpPr>
          <p:cNvPr id="7" name="Picture Placeholder 2"/>
          <p:cNvSpPr>
            <a:spLocks noGrp="1"/>
          </p:cNvSpPr>
          <p:nvPr>
            <p:ph type="pic" idx="12" hasCustomPrompt="1"/>
          </p:nvPr>
        </p:nvSpPr>
        <p:spPr>
          <a:xfrm>
            <a:off x="996517" y="1124712"/>
            <a:ext cx="7927848" cy="5349240"/>
          </a:xfrm>
        </p:spPr>
        <p:txBody>
          <a:bodyPr/>
          <a:lstStyle>
            <a:lvl1pPr marL="0" indent="0">
              <a:buFont typeface="Wingdings 2" pitchFamily="18" charset="2"/>
              <a:buChar char=""/>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 Picture</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BF3C33FB-264B-4CB4-A9EE-6D20CD36E512}" type="slidenum">
              <a:rPr lang="en-US"/>
              <a:pPr>
                <a:defRPr/>
              </a:pPr>
              <a:t>‹#›</a:t>
            </a:fld>
            <a:endParaRPr lang="en-US" dirty="0"/>
          </a:p>
        </p:txBody>
      </p:sp>
      <p:sp>
        <p:nvSpPr>
          <p:cNvPr id="3"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rgbClr val="FFFFFF"/>
        </a:solidFill>
        <a:effectLst/>
      </p:bgPr>
    </p:bg>
    <p:spTree>
      <p:nvGrpSpPr>
        <p:cNvPr id="1" name=""/>
        <p:cNvGrpSpPr/>
        <p:nvPr/>
      </p:nvGrpSpPr>
      <p:grpSpPr>
        <a:xfrm>
          <a:off x="0" y="0"/>
          <a:ext cx="0" cy="0"/>
          <a:chOff x="0" y="0"/>
          <a:chExt cx="0" cy="0"/>
        </a:xfrm>
      </p:grpSpPr>
      <p:sp>
        <p:nvSpPr>
          <p:cNvPr id="37890" name="Rectangle 2"/>
          <p:cNvSpPr>
            <a:spLocks noChangeArrowheads="1"/>
          </p:cNvSpPr>
          <p:nvPr userDrawn="1"/>
        </p:nvSpPr>
        <p:spPr bwMode="hidden">
          <a:xfrm>
            <a:off x="1123950" y="6553200"/>
            <a:ext cx="8020050" cy="304800"/>
          </a:xfrm>
          <a:prstGeom prst="rect">
            <a:avLst/>
          </a:prstGeom>
          <a:solidFill>
            <a:schemeClr val="hlink"/>
          </a:solidFill>
          <a:ln w="9525" algn="ctr">
            <a:noFill/>
            <a:miter lim="800000"/>
            <a:headEnd/>
            <a:tailEnd/>
          </a:ln>
          <a:effectLst/>
        </p:spPr>
        <p:txBody>
          <a:bodyPr anchor="ctr">
            <a:spAutoFit/>
          </a:bodyPr>
          <a:lstStyle/>
          <a:p>
            <a:pPr algn="ctr">
              <a:buClr>
                <a:schemeClr val="accent2"/>
              </a:buClr>
              <a:buFont typeface="Wingdings 2" pitchFamily="18" charset="2"/>
              <a:buNone/>
              <a:defRPr/>
            </a:pPr>
            <a:endParaRPr lang="en-US" dirty="0"/>
          </a:p>
        </p:txBody>
      </p:sp>
      <p:sp>
        <p:nvSpPr>
          <p:cNvPr id="1027" name="Rectangle 3"/>
          <p:cNvSpPr>
            <a:spLocks noGrp="1" noChangeArrowheads="1"/>
          </p:cNvSpPr>
          <p:nvPr>
            <p:ph type="title"/>
          </p:nvPr>
        </p:nvSpPr>
        <p:spPr bwMode="auto">
          <a:xfrm>
            <a:off x="990600" y="104775"/>
            <a:ext cx="8020050" cy="914400"/>
          </a:xfrm>
          <a:prstGeom prst="rect">
            <a:avLst/>
          </a:prstGeom>
          <a:noFill/>
          <a:ln w="9525">
            <a:noFill/>
            <a:miter lim="800000"/>
            <a:headEnd/>
            <a:tailEnd/>
          </a:ln>
        </p:spPr>
        <p:txBody>
          <a:bodyPr vert="horz" wrap="square" lIns="91440" tIns="0" rIns="91440" bIns="0" numCol="1" anchor="ctr" anchorCtr="0" compatLnSpc="1">
            <a:prstTxWarp prst="textNoShape">
              <a:avLst/>
            </a:prstTxWarp>
          </a:bodyPr>
          <a:lstStyle/>
          <a:p>
            <a:pPr lvl="0"/>
            <a:r>
              <a:rPr lang="en-US" smtClean="0"/>
              <a:t>Click to edit Master title style</a:t>
            </a:r>
          </a:p>
        </p:txBody>
      </p:sp>
      <p:sp>
        <p:nvSpPr>
          <p:cNvPr id="37892" name="Rectangle 4"/>
          <p:cNvSpPr>
            <a:spLocks noGrp="1" noChangeArrowheads="1"/>
          </p:cNvSpPr>
          <p:nvPr>
            <p:ph type="sldNum" sz="quarter" idx="4"/>
          </p:nvPr>
        </p:nvSpPr>
        <p:spPr bwMode="auto">
          <a:xfrm>
            <a:off x="8305800" y="6597650"/>
            <a:ext cx="6858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buClrTx/>
              <a:buFontTx/>
              <a:buNone/>
              <a:defRPr sz="1000" b="1">
                <a:solidFill>
                  <a:schemeClr val="accent1"/>
                </a:solidFill>
              </a:defRPr>
            </a:lvl1pPr>
          </a:lstStyle>
          <a:p>
            <a:pPr>
              <a:defRPr/>
            </a:pPr>
            <a:fld id="{9591DB6E-0D5D-4D7A-9857-6BD0762ACB61}" type="slidenum">
              <a:rPr lang="en-US"/>
              <a:pPr>
                <a:defRPr/>
              </a:pPr>
              <a:t>‹#›</a:t>
            </a:fld>
            <a:endParaRPr lang="en-US" dirty="0"/>
          </a:p>
        </p:txBody>
      </p:sp>
      <p:sp>
        <p:nvSpPr>
          <p:cNvPr id="1029" name="Rectangle 5"/>
          <p:cNvSpPr>
            <a:spLocks noGrp="1" noChangeArrowheads="1"/>
          </p:cNvSpPr>
          <p:nvPr>
            <p:ph type="body" idx="1"/>
          </p:nvPr>
        </p:nvSpPr>
        <p:spPr bwMode="auto">
          <a:xfrm>
            <a:off x="990600" y="1123950"/>
            <a:ext cx="7924800" cy="5353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37894" name="Text Box 6"/>
          <p:cNvSpPr txBox="1">
            <a:spLocks noChangeArrowheads="1"/>
          </p:cNvSpPr>
          <p:nvPr userDrawn="1"/>
        </p:nvSpPr>
        <p:spPr bwMode="auto">
          <a:xfrm>
            <a:off x="1190625" y="6651625"/>
            <a:ext cx="2276264" cy="153888"/>
          </a:xfrm>
          <a:prstGeom prst="rect">
            <a:avLst/>
          </a:prstGeom>
          <a:noFill/>
          <a:ln w="9525" algn="ctr">
            <a:noFill/>
            <a:miter lim="800000"/>
            <a:headEnd/>
            <a:tailEnd/>
          </a:ln>
          <a:effectLst/>
        </p:spPr>
        <p:txBody>
          <a:bodyPr wrap="none" lIns="0" tIns="0" rIns="0" bIns="0">
            <a:spAutoFit/>
          </a:bodyPr>
          <a:lstStyle/>
          <a:p>
            <a:pPr>
              <a:defRPr/>
            </a:pPr>
            <a:r>
              <a:rPr lang="en-US" sz="1000" dirty="0">
                <a:solidFill>
                  <a:schemeClr val="accent1"/>
                </a:solidFill>
                <a:cs typeface="Arial" pitchFamily="34" charset="0"/>
              </a:rPr>
              <a:t>© </a:t>
            </a:r>
            <a:r>
              <a:rPr lang="en-US" sz="1000" dirty="0" smtClean="0">
                <a:solidFill>
                  <a:schemeClr val="accent1"/>
                </a:solidFill>
              </a:rPr>
              <a:t>2010</a:t>
            </a:r>
            <a:r>
              <a:rPr lang="en-US" sz="1000" baseline="0" dirty="0" smtClean="0">
                <a:solidFill>
                  <a:schemeClr val="accent1"/>
                </a:solidFill>
              </a:rPr>
              <a:t> </a:t>
            </a:r>
            <a:r>
              <a:rPr lang="en-US" sz="1000" dirty="0" smtClean="0">
                <a:solidFill>
                  <a:schemeClr val="accent1"/>
                </a:solidFill>
              </a:rPr>
              <a:t>NetApp, Inc.  </a:t>
            </a:r>
            <a:r>
              <a:rPr lang="en-US" sz="1000" dirty="0">
                <a:solidFill>
                  <a:schemeClr val="accent1"/>
                </a:solidFill>
              </a:rPr>
              <a:t>All rights reserved.</a:t>
            </a:r>
          </a:p>
        </p:txBody>
      </p:sp>
      <p:sp>
        <p:nvSpPr>
          <p:cNvPr id="10" name="Rectangle 7"/>
          <p:cNvSpPr>
            <a:spLocks noGrp="1" noChangeArrowheads="1"/>
          </p:cNvSpPr>
          <p:nvPr>
            <p:ph type="ftr" sz="quarter" idx="3"/>
          </p:nvPr>
        </p:nvSpPr>
        <p:spPr>
          <a:xfrm>
            <a:off x="3429000" y="6600825"/>
            <a:ext cx="4800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9" name="Picture 8" descr="na_logotag_vrt_2c_rgb_sm.png"/>
          <p:cNvPicPr>
            <a:picLocks noChangeAspect="1"/>
          </p:cNvPicPr>
          <p:nvPr userDrawn="1"/>
        </p:nvPicPr>
        <p:blipFill>
          <a:blip r:embed="rId15" cstate="print"/>
          <a:stretch>
            <a:fillRect/>
          </a:stretch>
        </p:blipFill>
        <p:spPr>
          <a:xfrm>
            <a:off x="125127" y="73989"/>
            <a:ext cx="859536" cy="1091610"/>
          </a:xfrm>
          <a:prstGeom prst="rect">
            <a:avLst/>
          </a:prstGeom>
        </p:spPr>
      </p:pic>
    </p:spTree>
  </p:cSld>
  <p:clrMap bg1="lt1" tx1="dk1" bg2="lt2" tx2="dk2" accent1="accent1" accent2="accent2" accent3="accent3" accent4="accent4" accent5="accent5" accent6="accent6" hlink="hlink" folHlink="folHlink"/>
  <p:sldLayoutIdLst>
    <p:sldLayoutId id="2147484043" r:id="rId1"/>
    <p:sldLayoutId id="2147484053" r:id="rId2"/>
    <p:sldLayoutId id="2147484033" r:id="rId3"/>
    <p:sldLayoutId id="2147484045" r:id="rId4"/>
    <p:sldLayoutId id="2147484035" r:id="rId5"/>
    <p:sldLayoutId id="2147484037" r:id="rId6"/>
    <p:sldLayoutId id="2147484052" r:id="rId7"/>
    <p:sldLayoutId id="2147484048" r:id="rId8"/>
    <p:sldLayoutId id="2147484036" r:id="rId9"/>
    <p:sldLayoutId id="2147484044" r:id="rId10"/>
    <p:sldLayoutId id="2147484046" r:id="rId11"/>
    <p:sldLayoutId id="2147484049" r:id="rId12"/>
    <p:sldLayoutId id="2147484038" r:id="rId13"/>
  </p:sldLayoutIdLst>
  <p:timing>
    <p:tnLst>
      <p:par>
        <p:cTn id="1" dur="indefinite" restart="never" nodeType="tmRoot"/>
      </p:par>
    </p:tnLst>
  </p:timing>
  <p:hf sldNum="0" hdr="0" ftr="0" dt="0"/>
  <p:txStyles>
    <p:titleStyle>
      <a:lvl1pPr algn="l" rtl="0" eaLnBrk="0" fontAlgn="base" hangingPunct="0">
        <a:spcBef>
          <a:spcPct val="0"/>
        </a:spcBef>
        <a:spcAft>
          <a:spcPct val="0"/>
        </a:spcAft>
        <a:defRPr sz="3000" b="1">
          <a:solidFill>
            <a:schemeClr val="tx1"/>
          </a:solidFill>
          <a:latin typeface="+mj-lt"/>
          <a:ea typeface="+mj-ea"/>
          <a:cs typeface="+mj-cs"/>
        </a:defRPr>
      </a:lvl1pPr>
      <a:lvl2pPr algn="l" rtl="0" eaLnBrk="0" fontAlgn="base" hangingPunct="0">
        <a:spcBef>
          <a:spcPct val="0"/>
        </a:spcBef>
        <a:spcAft>
          <a:spcPct val="0"/>
        </a:spcAft>
        <a:defRPr sz="3000" b="1">
          <a:solidFill>
            <a:schemeClr val="tx1"/>
          </a:solidFill>
          <a:latin typeface="Arial" pitchFamily="34" charset="0"/>
        </a:defRPr>
      </a:lvl2pPr>
      <a:lvl3pPr algn="l" rtl="0" eaLnBrk="0" fontAlgn="base" hangingPunct="0">
        <a:spcBef>
          <a:spcPct val="0"/>
        </a:spcBef>
        <a:spcAft>
          <a:spcPct val="0"/>
        </a:spcAft>
        <a:defRPr sz="3000" b="1">
          <a:solidFill>
            <a:schemeClr val="tx1"/>
          </a:solidFill>
          <a:latin typeface="Arial" pitchFamily="34" charset="0"/>
        </a:defRPr>
      </a:lvl3pPr>
      <a:lvl4pPr algn="l" rtl="0" eaLnBrk="0" fontAlgn="base" hangingPunct="0">
        <a:spcBef>
          <a:spcPct val="0"/>
        </a:spcBef>
        <a:spcAft>
          <a:spcPct val="0"/>
        </a:spcAft>
        <a:defRPr sz="3000" b="1">
          <a:solidFill>
            <a:schemeClr val="tx1"/>
          </a:solidFill>
          <a:latin typeface="Arial" pitchFamily="34" charset="0"/>
        </a:defRPr>
      </a:lvl4pPr>
      <a:lvl5pPr algn="l" rtl="0" eaLnBrk="0" fontAlgn="base" hangingPunct="0">
        <a:spcBef>
          <a:spcPct val="0"/>
        </a:spcBef>
        <a:spcAft>
          <a:spcPct val="0"/>
        </a:spcAft>
        <a:defRPr sz="3000" b="1">
          <a:solidFill>
            <a:schemeClr val="tx1"/>
          </a:solidFill>
          <a:latin typeface="Arial" pitchFamily="34" charset="0"/>
        </a:defRPr>
      </a:lvl5pPr>
      <a:lvl6pPr marL="457200" algn="l" rtl="0" fontAlgn="base">
        <a:spcBef>
          <a:spcPct val="0"/>
        </a:spcBef>
        <a:spcAft>
          <a:spcPct val="0"/>
        </a:spcAft>
        <a:defRPr sz="3000" b="1">
          <a:solidFill>
            <a:schemeClr val="tx1"/>
          </a:solidFill>
          <a:latin typeface="Arial" pitchFamily="34" charset="0"/>
        </a:defRPr>
      </a:lvl6pPr>
      <a:lvl7pPr marL="914400" algn="l" rtl="0" fontAlgn="base">
        <a:spcBef>
          <a:spcPct val="0"/>
        </a:spcBef>
        <a:spcAft>
          <a:spcPct val="0"/>
        </a:spcAft>
        <a:defRPr sz="3000" b="1">
          <a:solidFill>
            <a:schemeClr val="tx1"/>
          </a:solidFill>
          <a:latin typeface="Arial" pitchFamily="34" charset="0"/>
        </a:defRPr>
      </a:lvl7pPr>
      <a:lvl8pPr marL="1371600" algn="l" rtl="0" fontAlgn="base">
        <a:spcBef>
          <a:spcPct val="0"/>
        </a:spcBef>
        <a:spcAft>
          <a:spcPct val="0"/>
        </a:spcAft>
        <a:defRPr sz="3000" b="1">
          <a:solidFill>
            <a:schemeClr val="tx1"/>
          </a:solidFill>
          <a:latin typeface="Arial" pitchFamily="34" charset="0"/>
        </a:defRPr>
      </a:lvl8pPr>
      <a:lvl9pPr marL="1828800" algn="l" rtl="0" fontAlgn="base">
        <a:spcBef>
          <a:spcPct val="0"/>
        </a:spcBef>
        <a:spcAft>
          <a:spcPct val="0"/>
        </a:spcAft>
        <a:defRPr sz="3000" b="1">
          <a:solidFill>
            <a:schemeClr val="tx1"/>
          </a:solidFill>
          <a:latin typeface="Arial" pitchFamily="34" charset="0"/>
        </a:defRPr>
      </a:lvl9pPr>
    </p:titleStyle>
    <p:bodyStyle>
      <a:lvl1pPr marL="298450" indent="-298450" algn="l" rtl="0" eaLnBrk="0" fontAlgn="base" hangingPunct="0">
        <a:spcBef>
          <a:spcPct val="20000"/>
        </a:spcBef>
        <a:spcAft>
          <a:spcPct val="0"/>
        </a:spcAft>
        <a:buClr>
          <a:schemeClr val="accent2"/>
        </a:buClr>
        <a:buFont typeface="Wingdings 2" pitchFamily="18" charset="2"/>
        <a:buChar char="¡"/>
        <a:defRPr sz="2800">
          <a:solidFill>
            <a:schemeClr val="tx1"/>
          </a:solidFill>
          <a:latin typeface="+mn-lt"/>
          <a:ea typeface="+mn-ea"/>
          <a:cs typeface="+mn-cs"/>
        </a:defRPr>
      </a:lvl1pPr>
      <a:lvl2pPr marL="636588" indent="-336550" algn="l" rtl="0" eaLnBrk="0" fontAlgn="base" hangingPunct="0">
        <a:spcBef>
          <a:spcPct val="20000"/>
        </a:spcBef>
        <a:spcAft>
          <a:spcPct val="0"/>
        </a:spcAft>
        <a:buFont typeface="Arial" pitchFamily="34" charset="0"/>
        <a:buChar char="–"/>
        <a:defRPr sz="2600">
          <a:solidFill>
            <a:schemeClr val="tx1"/>
          </a:solidFill>
          <a:latin typeface="+mn-lt"/>
        </a:defRPr>
      </a:lvl2pPr>
      <a:lvl3pPr marL="927100" indent="-288925" algn="l" rtl="0" eaLnBrk="0" fontAlgn="base" hangingPunct="0">
        <a:spcBef>
          <a:spcPct val="20000"/>
        </a:spcBef>
        <a:spcAft>
          <a:spcPct val="0"/>
        </a:spcAft>
        <a:buFont typeface="Wingdings 2" pitchFamily="18" charset="2"/>
        <a:buChar char="¡"/>
        <a:defRPr sz="2400">
          <a:solidFill>
            <a:schemeClr val="tx1"/>
          </a:solidFill>
          <a:latin typeface="+mn-lt"/>
        </a:defRPr>
      </a:lvl3pPr>
      <a:lvl4pPr marL="1236663" indent="-307975" algn="l" rtl="0" eaLnBrk="0" fontAlgn="base" hangingPunct="0">
        <a:spcBef>
          <a:spcPct val="20000"/>
        </a:spcBef>
        <a:spcAft>
          <a:spcPct val="0"/>
        </a:spcAft>
        <a:buFont typeface="Arial" pitchFamily="34" charset="0"/>
        <a:buChar char="–"/>
        <a:defRPr sz="2000">
          <a:solidFill>
            <a:schemeClr val="tx1"/>
          </a:solidFill>
          <a:latin typeface="+mn-lt"/>
        </a:defRPr>
      </a:lvl4pPr>
      <a:lvl5pPr marL="1504950" indent="-266700" algn="l" rtl="0" eaLnBrk="0" fontAlgn="base" hangingPunct="0">
        <a:spcBef>
          <a:spcPct val="20000"/>
        </a:spcBef>
        <a:spcAft>
          <a:spcPct val="0"/>
        </a:spcAft>
        <a:buFont typeface="Wingdings 2" pitchFamily="18" charset="2"/>
        <a:buChar char="¡"/>
        <a:defRPr sz="2000">
          <a:solidFill>
            <a:schemeClr val="tx1"/>
          </a:solidFill>
          <a:latin typeface="+mn-lt"/>
        </a:defRPr>
      </a:lvl5pPr>
      <a:lvl6pPr marL="1962150" indent="-266700" algn="l" rtl="0" fontAlgn="base">
        <a:spcBef>
          <a:spcPct val="20000"/>
        </a:spcBef>
        <a:spcAft>
          <a:spcPct val="0"/>
        </a:spcAft>
        <a:buFont typeface="Wingdings 2" pitchFamily="18" charset="2"/>
        <a:buChar char="¡"/>
        <a:defRPr sz="2000">
          <a:solidFill>
            <a:schemeClr val="tx1"/>
          </a:solidFill>
          <a:latin typeface="+mn-lt"/>
        </a:defRPr>
      </a:lvl6pPr>
      <a:lvl7pPr marL="2419350" indent="-266700" algn="l" rtl="0" fontAlgn="base">
        <a:spcBef>
          <a:spcPct val="20000"/>
        </a:spcBef>
        <a:spcAft>
          <a:spcPct val="0"/>
        </a:spcAft>
        <a:buFont typeface="Wingdings 2" pitchFamily="18" charset="2"/>
        <a:buChar char="¡"/>
        <a:defRPr sz="2000">
          <a:solidFill>
            <a:schemeClr val="tx1"/>
          </a:solidFill>
          <a:latin typeface="+mn-lt"/>
        </a:defRPr>
      </a:lvl7pPr>
      <a:lvl8pPr marL="2876550" indent="-266700" algn="l" rtl="0" fontAlgn="base">
        <a:spcBef>
          <a:spcPct val="20000"/>
        </a:spcBef>
        <a:spcAft>
          <a:spcPct val="0"/>
        </a:spcAft>
        <a:buFont typeface="Wingdings 2" pitchFamily="18" charset="2"/>
        <a:buChar char="¡"/>
        <a:defRPr sz="2000">
          <a:solidFill>
            <a:schemeClr val="tx1"/>
          </a:solidFill>
          <a:latin typeface="+mn-lt"/>
        </a:defRPr>
      </a:lvl8pPr>
      <a:lvl9pPr marL="3333750" indent="-266700" algn="l" rtl="0" fontAlgn="base">
        <a:spcBef>
          <a:spcPct val="20000"/>
        </a:spcBef>
        <a:spcAft>
          <a:spcPct val="0"/>
        </a:spcAft>
        <a:buFont typeface="Wingdings 2" pitchFamily="18"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3.xml"/><Relationship Id="rId5" Type="http://schemas.openxmlformats.org/officeDocument/2006/relationships/image" Target="../media/image5.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openxmlformats.org/officeDocument/2006/relationships/image" Target="../media/image6.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Rectangle 5"/>
          <p:cNvSpPr>
            <a:spLocks noGrp="1" noChangeArrowheads="1"/>
          </p:cNvSpPr>
          <p:nvPr>
            <p:ph type="ctrTitle"/>
          </p:nvPr>
        </p:nvSpPr>
        <p:spPr/>
        <p:txBody>
          <a:bodyPr/>
          <a:lstStyle/>
          <a:p>
            <a:r>
              <a:rPr lang="en-US" dirty="0" smtClean="0"/>
              <a:t>NFS Overview</a:t>
            </a:r>
            <a:endParaRPr lang="en-US" dirty="0"/>
          </a:p>
        </p:txBody>
      </p:sp>
      <p:sp>
        <p:nvSpPr>
          <p:cNvPr id="3078" name="Rectangle 6"/>
          <p:cNvSpPr>
            <a:spLocks noGrp="1" noChangeArrowheads="1"/>
          </p:cNvSpPr>
          <p:nvPr>
            <p:ph type="subTitle" idx="1"/>
          </p:nvPr>
        </p:nvSpPr>
        <p:spPr/>
        <p:txBody>
          <a:bodyPr/>
          <a:lstStyle/>
          <a:p>
            <a:r>
              <a:rPr lang="en-US" dirty="0"/>
              <a:t>Module </a:t>
            </a:r>
            <a:r>
              <a:rPr lang="en-US" dirty="0" smtClean="0"/>
              <a:t>2</a:t>
            </a:r>
            <a:endParaRPr lang="en-US" dirty="0"/>
          </a:p>
          <a:p>
            <a:r>
              <a:rPr lang="en-US" dirty="0" smtClean="0"/>
              <a:t>Accelerated NCDA Boot Camp </a:t>
            </a:r>
            <a:br>
              <a:rPr lang="en-US" dirty="0" smtClean="0"/>
            </a:br>
            <a:r>
              <a:rPr lang="en-US" dirty="0" smtClean="0"/>
              <a:t>Data ONTAP 8.0 7-Mode</a:t>
            </a:r>
          </a:p>
          <a:p>
            <a:endParaRPr lang="en-US" dirty="0"/>
          </a:p>
          <a:p>
            <a:endParaRPr lang="en-US" dirty="0"/>
          </a:p>
        </p:txBody>
      </p:sp>
    </p:spTree>
  </p:cSld>
  <p:clrMapOvr>
    <a:masterClrMapping/>
  </p:clrMapOvr>
  <p:transition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5"/>
          <p:cNvSpPr>
            <a:spLocks noGrp="1" noChangeArrowheads="1"/>
          </p:cNvSpPr>
          <p:nvPr>
            <p:ph type="title" idx="4294967295"/>
          </p:nvPr>
        </p:nvSpPr>
        <p:spPr/>
        <p:txBody>
          <a:bodyPr/>
          <a:lstStyle/>
          <a:p>
            <a:r>
              <a:rPr lang="en-US" dirty="0" smtClean="0"/>
              <a:t>Module Objectives</a:t>
            </a:r>
            <a:endParaRPr lang="en-US" dirty="0"/>
          </a:p>
        </p:txBody>
      </p:sp>
      <p:sp>
        <p:nvSpPr>
          <p:cNvPr id="17411" name="Rectangle 6"/>
          <p:cNvSpPr>
            <a:spLocks noGrp="1" noChangeArrowheads="1"/>
          </p:cNvSpPr>
          <p:nvPr>
            <p:ph type="body" idx="4294967295"/>
          </p:nvPr>
        </p:nvSpPr>
        <p:spPr/>
        <p:txBody>
          <a:bodyPr/>
          <a:lstStyle/>
          <a:p>
            <a:pPr>
              <a:buFont typeface="Wingdings 2" pitchFamily="18" charset="2"/>
              <a:buNone/>
            </a:pPr>
            <a:r>
              <a:rPr lang="en-US" dirty="0" smtClean="0"/>
              <a:t>By </a:t>
            </a:r>
            <a:r>
              <a:rPr lang="en-US" dirty="0"/>
              <a:t>the end of this module, you should be able to:</a:t>
            </a:r>
          </a:p>
          <a:p>
            <a:r>
              <a:rPr lang="en-US" dirty="0" smtClean="0"/>
              <a:t>Define Network File System (NFS) </a:t>
            </a:r>
          </a:p>
          <a:p>
            <a:r>
              <a:rPr lang="en-US" dirty="0" smtClean="0"/>
              <a:t>Differentiate between NFS protocol versions</a:t>
            </a:r>
          </a:p>
          <a:p>
            <a:r>
              <a:rPr lang="en-US" dirty="0" smtClean="0"/>
              <a:t>Recognize the difference between stateless and stateful protocols  </a:t>
            </a:r>
          </a:p>
          <a:p>
            <a:r>
              <a:rPr lang="en-US" dirty="0" smtClean="0"/>
              <a:t>Describe how the storage system acts as an NFS file server</a:t>
            </a:r>
          </a:p>
          <a:p>
            <a:r>
              <a:rPr lang="en-US" dirty="0" smtClean="0"/>
              <a:t>List the requirements of NFS</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Protocol Overview</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10"/>
          <p:cNvSpPr>
            <a:spLocks noGrp="1" noChangeArrowheads="1"/>
          </p:cNvSpPr>
          <p:nvPr>
            <p:ph type="title"/>
          </p:nvPr>
        </p:nvSpPr>
        <p:spPr/>
        <p:txBody>
          <a:bodyPr/>
          <a:lstStyle/>
          <a:p>
            <a:r>
              <a:rPr lang="en-US" dirty="0"/>
              <a:t>Network File System</a:t>
            </a:r>
          </a:p>
        </p:txBody>
      </p:sp>
      <p:sp>
        <p:nvSpPr>
          <p:cNvPr id="19460" name="Rectangle 11"/>
          <p:cNvSpPr>
            <a:spLocks noGrp="1" noChangeArrowheads="1"/>
          </p:cNvSpPr>
          <p:nvPr>
            <p:ph type="body" idx="1"/>
          </p:nvPr>
        </p:nvSpPr>
        <p:spPr/>
        <p:txBody>
          <a:bodyPr/>
          <a:lstStyle/>
          <a:p>
            <a:r>
              <a:rPr lang="en-US" dirty="0"/>
              <a:t>NFS allows networked computers to access shared </a:t>
            </a:r>
            <a:r>
              <a:rPr lang="en-US" dirty="0" smtClean="0"/>
              <a:t>files</a:t>
            </a:r>
            <a:endParaRPr lang="en-US" dirty="0"/>
          </a:p>
          <a:p>
            <a:r>
              <a:rPr lang="en-US" dirty="0"/>
              <a:t>Platforms that </a:t>
            </a:r>
            <a:r>
              <a:rPr lang="en-US" dirty="0" smtClean="0"/>
              <a:t>support </a:t>
            </a:r>
            <a:r>
              <a:rPr lang="en-US" dirty="0"/>
              <a:t>NFS</a:t>
            </a:r>
          </a:p>
          <a:p>
            <a:pPr lvl="1">
              <a:lnSpc>
                <a:spcPct val="95000"/>
              </a:lnSpc>
            </a:pPr>
            <a:r>
              <a:rPr lang="en-US" dirty="0" smtClean="0"/>
              <a:t>Solaris™</a:t>
            </a:r>
            <a:endParaRPr lang="en-US" dirty="0"/>
          </a:p>
          <a:p>
            <a:pPr lvl="1">
              <a:lnSpc>
                <a:spcPct val="95000"/>
              </a:lnSpc>
            </a:pPr>
            <a:r>
              <a:rPr lang="en-US" dirty="0"/>
              <a:t>Linux®</a:t>
            </a:r>
          </a:p>
          <a:p>
            <a:pPr lvl="1">
              <a:lnSpc>
                <a:spcPct val="95000"/>
              </a:lnSpc>
            </a:pPr>
            <a:r>
              <a:rPr lang="en-US" dirty="0"/>
              <a:t>HP-UX®</a:t>
            </a:r>
          </a:p>
          <a:p>
            <a:pPr>
              <a:lnSpc>
                <a:spcPct val="95000"/>
              </a:lnSpc>
            </a:pPr>
            <a:r>
              <a:rPr lang="en-US" dirty="0" smtClean="0"/>
              <a:t>NFS allows network systems (clients) to access shared files and directories that are stored and administered centrally from a storage system</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19"/>
          <p:cNvSpPr>
            <a:spLocks noGrp="1" noChangeArrowheads="1"/>
          </p:cNvSpPr>
          <p:nvPr>
            <p:ph type="title" idx="4294967295"/>
          </p:nvPr>
        </p:nvSpPr>
        <p:spPr/>
        <p:txBody>
          <a:bodyPr/>
          <a:lstStyle/>
          <a:p>
            <a:r>
              <a:rPr lang="en-US" dirty="0"/>
              <a:t>NFS Overview</a:t>
            </a:r>
          </a:p>
        </p:txBody>
      </p:sp>
      <p:sp>
        <p:nvSpPr>
          <p:cNvPr id="23556" name="TextBox 7"/>
          <p:cNvSpPr txBox="1">
            <a:spLocks noChangeArrowheads="1"/>
          </p:cNvSpPr>
          <p:nvPr/>
        </p:nvSpPr>
        <p:spPr bwMode="gray">
          <a:xfrm>
            <a:off x="2273300" y="2409825"/>
            <a:ext cx="835025" cy="396875"/>
          </a:xfrm>
          <a:prstGeom prst="rect">
            <a:avLst/>
          </a:prstGeom>
          <a:noFill/>
          <a:ln w="9525">
            <a:noFill/>
            <a:miter lim="800000"/>
            <a:headEnd/>
            <a:tailEnd/>
          </a:ln>
        </p:spPr>
        <p:txBody>
          <a:bodyPr wrap="none">
            <a:spAutoFit/>
          </a:bodyPr>
          <a:lstStyle/>
          <a:p>
            <a:r>
              <a:rPr lang="en-US" dirty="0"/>
              <a:t>Client</a:t>
            </a:r>
          </a:p>
        </p:txBody>
      </p:sp>
      <p:sp>
        <p:nvSpPr>
          <p:cNvPr id="23557" name="Rectangle 9"/>
          <p:cNvSpPr>
            <a:spLocks noChangeArrowheads="1"/>
          </p:cNvSpPr>
          <p:nvPr/>
        </p:nvSpPr>
        <p:spPr bwMode="gray">
          <a:xfrm>
            <a:off x="1123950" y="3133725"/>
            <a:ext cx="3135313" cy="2909888"/>
          </a:xfrm>
          <a:prstGeom prst="rect">
            <a:avLst/>
          </a:prstGeom>
          <a:solidFill>
            <a:schemeClr val="hlink"/>
          </a:solidFill>
          <a:ln w="12700">
            <a:noFill/>
            <a:miter lim="800000"/>
            <a:headEnd/>
            <a:tailEnd/>
          </a:ln>
        </p:spPr>
        <p:txBody>
          <a:bodyPr wrap="none" anchor="ctr"/>
          <a:lstStyle/>
          <a:p>
            <a:pPr>
              <a:buClrTx/>
            </a:pPr>
            <a:endParaRPr lang="en-US" sz="2400" dirty="0">
              <a:solidFill>
                <a:schemeClr val="bg1"/>
              </a:solidFill>
            </a:endParaRPr>
          </a:p>
        </p:txBody>
      </p:sp>
      <p:sp>
        <p:nvSpPr>
          <p:cNvPr id="23558" name="TextBox 10"/>
          <p:cNvSpPr txBox="1">
            <a:spLocks noChangeArrowheads="1"/>
          </p:cNvSpPr>
          <p:nvPr/>
        </p:nvSpPr>
        <p:spPr bwMode="gray">
          <a:xfrm>
            <a:off x="1951038" y="3205163"/>
            <a:ext cx="1482725" cy="396875"/>
          </a:xfrm>
          <a:prstGeom prst="rect">
            <a:avLst/>
          </a:prstGeom>
          <a:noFill/>
          <a:ln w="9525">
            <a:noFill/>
            <a:miter lim="800000"/>
            <a:headEnd/>
            <a:tailEnd/>
          </a:ln>
        </p:spPr>
        <p:txBody>
          <a:bodyPr wrap="none">
            <a:spAutoFit/>
          </a:bodyPr>
          <a:lstStyle/>
          <a:p>
            <a:r>
              <a:rPr lang="en-US" dirty="0">
                <a:solidFill>
                  <a:schemeClr val="bg1"/>
                </a:solidFill>
              </a:rPr>
              <a:t>Commands</a:t>
            </a:r>
          </a:p>
        </p:txBody>
      </p:sp>
      <p:pic>
        <p:nvPicPr>
          <p:cNvPr id="23559" name="Picture 20" descr="Server_UNIX"/>
          <p:cNvPicPr>
            <a:picLocks noChangeAspect="1" noChangeArrowheads="1"/>
          </p:cNvPicPr>
          <p:nvPr/>
        </p:nvPicPr>
        <p:blipFill>
          <a:blip r:embed="rId3" cstate="print"/>
          <a:srcRect/>
          <a:stretch>
            <a:fillRect/>
          </a:stretch>
        </p:blipFill>
        <p:spPr bwMode="gray">
          <a:xfrm>
            <a:off x="2278063" y="1489075"/>
            <a:ext cx="827087" cy="927100"/>
          </a:xfrm>
          <a:prstGeom prst="rect">
            <a:avLst/>
          </a:prstGeom>
          <a:noFill/>
          <a:ln w="9525">
            <a:noFill/>
            <a:miter lim="800000"/>
            <a:headEnd/>
            <a:tailEnd/>
          </a:ln>
        </p:spPr>
      </p:pic>
      <p:sp>
        <p:nvSpPr>
          <p:cNvPr id="23560" name="Text Box 9"/>
          <p:cNvSpPr txBox="1">
            <a:spLocks noChangeArrowheads="1"/>
          </p:cNvSpPr>
          <p:nvPr/>
        </p:nvSpPr>
        <p:spPr bwMode="gray">
          <a:xfrm>
            <a:off x="2259013" y="1784350"/>
            <a:ext cx="866775" cy="336550"/>
          </a:xfrm>
          <a:prstGeom prst="rect">
            <a:avLst/>
          </a:prstGeom>
          <a:noFill/>
          <a:ln w="12700">
            <a:noFill/>
            <a:miter lim="800000"/>
            <a:headEnd/>
            <a:tailEnd/>
          </a:ln>
        </p:spPr>
        <p:txBody>
          <a:bodyPr>
            <a:spAutoFit/>
          </a:bodyPr>
          <a:lstStyle/>
          <a:p>
            <a:r>
              <a:rPr lang="en-US" sz="1600" dirty="0">
                <a:solidFill>
                  <a:schemeClr val="bg1"/>
                </a:solidFill>
              </a:rPr>
              <a:t>UNIX</a:t>
            </a:r>
            <a:endParaRPr lang="en-US" sz="1600" dirty="0">
              <a:solidFill>
                <a:schemeClr val="bg1"/>
              </a:solidFill>
              <a:cs typeface="Arial" charset="0"/>
            </a:endParaRPr>
          </a:p>
        </p:txBody>
      </p:sp>
      <p:sp>
        <p:nvSpPr>
          <p:cNvPr id="23561" name="Rectangle 110"/>
          <p:cNvSpPr>
            <a:spLocks noChangeArrowheads="1"/>
          </p:cNvSpPr>
          <p:nvPr/>
        </p:nvSpPr>
        <p:spPr bwMode="gray">
          <a:xfrm>
            <a:off x="4222750" y="1276350"/>
            <a:ext cx="1458913" cy="425450"/>
          </a:xfrm>
          <a:prstGeom prst="rect">
            <a:avLst/>
          </a:prstGeom>
          <a:noFill/>
          <a:ln w="9525">
            <a:noFill/>
            <a:miter lim="800000"/>
            <a:headEnd/>
            <a:tailEnd/>
          </a:ln>
        </p:spPr>
        <p:txBody>
          <a:bodyPr wrap="none" lIns="0" tIns="0" rIns="0" bIns="0">
            <a:spAutoFit/>
          </a:bodyPr>
          <a:lstStyle/>
          <a:p>
            <a:r>
              <a:rPr lang="en-US" sz="1400" dirty="0">
                <a:solidFill>
                  <a:srgbClr val="000000"/>
                </a:solidFill>
              </a:rPr>
              <a:t>TCP/UDP</a:t>
            </a:r>
          </a:p>
          <a:p>
            <a:r>
              <a:rPr lang="en-US" sz="1400" dirty="0">
                <a:solidFill>
                  <a:srgbClr val="000000"/>
                </a:solidFill>
              </a:rPr>
              <a:t>Network Boundary</a:t>
            </a:r>
            <a:endParaRPr lang="en-US" sz="1400" dirty="0"/>
          </a:p>
        </p:txBody>
      </p:sp>
      <p:sp>
        <p:nvSpPr>
          <p:cNvPr id="23562" name="Rectangle 11"/>
          <p:cNvSpPr>
            <a:spLocks noChangeArrowheads="1"/>
          </p:cNvSpPr>
          <p:nvPr/>
        </p:nvSpPr>
        <p:spPr bwMode="gray">
          <a:xfrm>
            <a:off x="5641975" y="3133725"/>
            <a:ext cx="3216275" cy="2909888"/>
          </a:xfrm>
          <a:prstGeom prst="rect">
            <a:avLst/>
          </a:prstGeom>
          <a:solidFill>
            <a:schemeClr val="hlink"/>
          </a:solidFill>
          <a:ln w="12700">
            <a:noFill/>
            <a:miter lim="800000"/>
            <a:headEnd/>
            <a:tailEnd/>
          </a:ln>
        </p:spPr>
        <p:txBody>
          <a:bodyPr wrap="none" anchor="ctr"/>
          <a:lstStyle/>
          <a:p>
            <a:pPr>
              <a:buClrTx/>
            </a:pPr>
            <a:endParaRPr lang="en-US" sz="2400" dirty="0">
              <a:solidFill>
                <a:schemeClr val="bg1"/>
              </a:solidFill>
            </a:endParaRPr>
          </a:p>
        </p:txBody>
      </p:sp>
      <p:sp>
        <p:nvSpPr>
          <p:cNvPr id="23563" name="TextBox 12"/>
          <p:cNvSpPr txBox="1">
            <a:spLocks noChangeArrowheads="1"/>
          </p:cNvSpPr>
          <p:nvPr/>
        </p:nvSpPr>
        <p:spPr bwMode="gray">
          <a:xfrm>
            <a:off x="6613525" y="3195638"/>
            <a:ext cx="1271588" cy="396875"/>
          </a:xfrm>
          <a:prstGeom prst="rect">
            <a:avLst/>
          </a:prstGeom>
          <a:noFill/>
          <a:ln w="9525">
            <a:noFill/>
            <a:miter lim="800000"/>
            <a:headEnd/>
            <a:tailEnd/>
          </a:ln>
        </p:spPr>
        <p:txBody>
          <a:bodyPr wrap="none">
            <a:spAutoFit/>
          </a:bodyPr>
          <a:lstStyle/>
          <a:p>
            <a:r>
              <a:rPr lang="en-US" dirty="0">
                <a:solidFill>
                  <a:schemeClr val="bg1"/>
                </a:solidFill>
              </a:rPr>
              <a:t>Daemons</a:t>
            </a:r>
          </a:p>
        </p:txBody>
      </p:sp>
      <p:sp>
        <p:nvSpPr>
          <p:cNvPr id="23564" name="TextBox 8"/>
          <p:cNvSpPr txBox="1">
            <a:spLocks noChangeArrowheads="1"/>
          </p:cNvSpPr>
          <p:nvPr/>
        </p:nvSpPr>
        <p:spPr bwMode="gray">
          <a:xfrm>
            <a:off x="6219825" y="2400300"/>
            <a:ext cx="939681" cy="400110"/>
          </a:xfrm>
          <a:prstGeom prst="rect">
            <a:avLst/>
          </a:prstGeom>
          <a:noFill/>
          <a:ln w="9525">
            <a:noFill/>
            <a:miter lim="800000"/>
            <a:headEnd/>
            <a:tailEnd/>
          </a:ln>
        </p:spPr>
        <p:txBody>
          <a:bodyPr wrap="none">
            <a:spAutoFit/>
          </a:bodyPr>
          <a:lstStyle/>
          <a:p>
            <a:r>
              <a:rPr lang="en-US" dirty="0" smtClean="0"/>
              <a:t>Server</a:t>
            </a:r>
            <a:endParaRPr lang="en-US" dirty="0"/>
          </a:p>
        </p:txBody>
      </p:sp>
      <p:cxnSp>
        <p:nvCxnSpPr>
          <p:cNvPr id="23565" name="Straight Connector 31"/>
          <p:cNvCxnSpPr>
            <a:cxnSpLocks noChangeShapeType="1"/>
          </p:cNvCxnSpPr>
          <p:nvPr/>
        </p:nvCxnSpPr>
        <p:spPr bwMode="gray">
          <a:xfrm flipV="1">
            <a:off x="6937375" y="1847850"/>
            <a:ext cx="582613" cy="1588"/>
          </a:xfrm>
          <a:prstGeom prst="line">
            <a:avLst/>
          </a:prstGeom>
          <a:noFill/>
          <a:ln w="34925">
            <a:solidFill>
              <a:schemeClr val="tx1"/>
            </a:solidFill>
            <a:round/>
            <a:headEnd/>
            <a:tailEnd/>
          </a:ln>
        </p:spPr>
      </p:cxnSp>
      <p:pic>
        <p:nvPicPr>
          <p:cNvPr id="23566" name="Picture 15" descr="FAS900_w_FC_storage"/>
          <p:cNvPicPr>
            <a:picLocks noChangeAspect="1" noChangeArrowheads="1"/>
          </p:cNvPicPr>
          <p:nvPr/>
        </p:nvPicPr>
        <p:blipFill>
          <a:blip r:embed="rId4" cstate="print"/>
          <a:srcRect/>
          <a:stretch>
            <a:fillRect/>
          </a:stretch>
        </p:blipFill>
        <p:spPr bwMode="gray">
          <a:xfrm>
            <a:off x="6191250" y="1250950"/>
            <a:ext cx="987425" cy="1155700"/>
          </a:xfrm>
          <a:prstGeom prst="rect">
            <a:avLst/>
          </a:prstGeom>
          <a:noFill/>
          <a:ln w="9525">
            <a:noFill/>
            <a:miter lim="800000"/>
            <a:headEnd/>
            <a:tailEnd/>
          </a:ln>
        </p:spPr>
      </p:pic>
      <p:pic>
        <p:nvPicPr>
          <p:cNvPr id="23567" name="Picture 35" descr="Cylinder_volume"/>
          <p:cNvPicPr>
            <a:picLocks noChangeAspect="1" noChangeArrowheads="1"/>
          </p:cNvPicPr>
          <p:nvPr/>
        </p:nvPicPr>
        <p:blipFill>
          <a:blip r:embed="rId5" cstate="print"/>
          <a:srcRect/>
          <a:stretch>
            <a:fillRect/>
          </a:stretch>
        </p:blipFill>
        <p:spPr bwMode="gray">
          <a:xfrm>
            <a:off x="7362825" y="1320800"/>
            <a:ext cx="947738" cy="1085850"/>
          </a:xfrm>
          <a:prstGeom prst="rect">
            <a:avLst/>
          </a:prstGeom>
          <a:noFill/>
          <a:ln w="9525">
            <a:noFill/>
            <a:miter lim="800000"/>
            <a:headEnd/>
            <a:tailEnd/>
          </a:ln>
        </p:spPr>
      </p:pic>
      <p:sp>
        <p:nvSpPr>
          <p:cNvPr id="23568" name="Text Box 9"/>
          <p:cNvSpPr txBox="1">
            <a:spLocks noChangeArrowheads="1"/>
          </p:cNvSpPr>
          <p:nvPr/>
        </p:nvSpPr>
        <p:spPr bwMode="gray">
          <a:xfrm>
            <a:off x="7404100" y="1695450"/>
            <a:ext cx="866775" cy="336550"/>
          </a:xfrm>
          <a:prstGeom prst="rect">
            <a:avLst/>
          </a:prstGeom>
          <a:noFill/>
          <a:ln w="12700">
            <a:noFill/>
            <a:miter lim="800000"/>
            <a:headEnd/>
            <a:tailEnd/>
          </a:ln>
        </p:spPr>
        <p:txBody>
          <a:bodyPr>
            <a:spAutoFit/>
          </a:bodyPr>
          <a:lstStyle/>
          <a:p>
            <a:r>
              <a:rPr lang="en-US" sz="1600" dirty="0">
                <a:solidFill>
                  <a:schemeClr val="bg1"/>
                </a:solidFill>
              </a:rPr>
              <a:t>vol0</a:t>
            </a:r>
            <a:endParaRPr lang="en-US" sz="1600" dirty="0">
              <a:solidFill>
                <a:schemeClr val="bg1"/>
              </a:solidFill>
              <a:cs typeface="Arial" charset="0"/>
            </a:endParaRPr>
          </a:p>
        </p:txBody>
      </p:sp>
      <p:cxnSp>
        <p:nvCxnSpPr>
          <p:cNvPr id="23569" name="Straight Connector 14"/>
          <p:cNvCxnSpPr>
            <a:cxnSpLocks noChangeShapeType="1"/>
          </p:cNvCxnSpPr>
          <p:nvPr/>
        </p:nvCxnSpPr>
        <p:spPr bwMode="gray">
          <a:xfrm rot="5400000">
            <a:off x="2828131" y="3960019"/>
            <a:ext cx="4244975" cy="1588"/>
          </a:xfrm>
          <a:prstGeom prst="line">
            <a:avLst/>
          </a:prstGeom>
          <a:noFill/>
          <a:ln w="38100">
            <a:solidFill>
              <a:schemeClr val="accent1"/>
            </a:solidFill>
            <a:prstDash val="dash"/>
            <a:round/>
            <a:headEnd/>
            <a:tailEnd/>
          </a:ln>
        </p:spPr>
      </p:cxn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6"/>
          <p:cNvSpPr>
            <a:spLocks noGrp="1" noChangeArrowheads="1"/>
          </p:cNvSpPr>
          <p:nvPr>
            <p:ph type="title" idx="4294967295"/>
          </p:nvPr>
        </p:nvSpPr>
        <p:spPr/>
        <p:txBody>
          <a:bodyPr/>
          <a:lstStyle/>
          <a:p>
            <a:r>
              <a:rPr lang="en-US" dirty="0"/>
              <a:t>NFS Overview: Mount</a:t>
            </a:r>
          </a:p>
        </p:txBody>
      </p:sp>
      <p:cxnSp>
        <p:nvCxnSpPr>
          <p:cNvPr id="15" name="Straight Connector 14"/>
          <p:cNvCxnSpPr>
            <a:cxnSpLocks noChangeShapeType="1"/>
          </p:cNvCxnSpPr>
          <p:nvPr/>
        </p:nvCxnSpPr>
        <p:spPr bwMode="gray">
          <a:xfrm rot="5400000">
            <a:off x="2828131" y="3960019"/>
            <a:ext cx="4244975" cy="1588"/>
          </a:xfrm>
          <a:prstGeom prst="line">
            <a:avLst/>
          </a:prstGeom>
          <a:noFill/>
          <a:ln w="38100">
            <a:solidFill>
              <a:schemeClr val="accent1"/>
            </a:solidFill>
            <a:prstDash val="dash"/>
            <a:round/>
            <a:headEnd/>
            <a:tailEnd/>
          </a:ln>
        </p:spPr>
      </p:cxnSp>
      <p:sp>
        <p:nvSpPr>
          <p:cNvPr id="25631" name="Rectangle 110"/>
          <p:cNvSpPr>
            <a:spLocks noChangeArrowheads="1"/>
          </p:cNvSpPr>
          <p:nvPr/>
        </p:nvSpPr>
        <p:spPr bwMode="gray">
          <a:xfrm>
            <a:off x="4222750" y="1276350"/>
            <a:ext cx="1458913" cy="425450"/>
          </a:xfrm>
          <a:prstGeom prst="rect">
            <a:avLst/>
          </a:prstGeom>
          <a:noFill/>
          <a:ln w="9525">
            <a:noFill/>
            <a:miter lim="800000"/>
            <a:headEnd/>
            <a:tailEnd/>
          </a:ln>
        </p:spPr>
        <p:txBody>
          <a:bodyPr wrap="none" lIns="0" tIns="0" rIns="0" bIns="0">
            <a:spAutoFit/>
          </a:bodyPr>
          <a:lstStyle/>
          <a:p>
            <a:r>
              <a:rPr lang="en-US" sz="1400" dirty="0">
                <a:solidFill>
                  <a:srgbClr val="000000"/>
                </a:solidFill>
              </a:rPr>
              <a:t>TCP/UDP</a:t>
            </a:r>
          </a:p>
          <a:p>
            <a:r>
              <a:rPr lang="en-US" sz="1400" dirty="0">
                <a:solidFill>
                  <a:srgbClr val="000000"/>
                </a:solidFill>
              </a:rPr>
              <a:t>Network Boundary</a:t>
            </a:r>
            <a:endParaRPr lang="en-US" sz="1400" dirty="0"/>
          </a:p>
        </p:txBody>
      </p:sp>
      <p:sp>
        <p:nvSpPr>
          <p:cNvPr id="25632" name="TextBox 7"/>
          <p:cNvSpPr txBox="1">
            <a:spLocks noChangeArrowheads="1"/>
          </p:cNvSpPr>
          <p:nvPr/>
        </p:nvSpPr>
        <p:spPr bwMode="gray">
          <a:xfrm>
            <a:off x="2273300" y="2409825"/>
            <a:ext cx="835025" cy="396875"/>
          </a:xfrm>
          <a:prstGeom prst="rect">
            <a:avLst/>
          </a:prstGeom>
          <a:noFill/>
          <a:ln w="9525">
            <a:noFill/>
            <a:miter lim="800000"/>
            <a:headEnd/>
            <a:tailEnd/>
          </a:ln>
        </p:spPr>
        <p:txBody>
          <a:bodyPr wrap="none">
            <a:spAutoFit/>
          </a:bodyPr>
          <a:lstStyle/>
          <a:p>
            <a:r>
              <a:rPr lang="en-US" dirty="0"/>
              <a:t>Client</a:t>
            </a:r>
          </a:p>
        </p:txBody>
      </p:sp>
      <p:sp>
        <p:nvSpPr>
          <p:cNvPr id="25633" name="Rectangle 9"/>
          <p:cNvSpPr>
            <a:spLocks noChangeArrowheads="1"/>
          </p:cNvSpPr>
          <p:nvPr/>
        </p:nvSpPr>
        <p:spPr bwMode="gray">
          <a:xfrm>
            <a:off x="1123950" y="3133725"/>
            <a:ext cx="3135313" cy="2909888"/>
          </a:xfrm>
          <a:prstGeom prst="rect">
            <a:avLst/>
          </a:prstGeom>
          <a:solidFill>
            <a:schemeClr val="hlink"/>
          </a:solidFill>
          <a:ln w="12700">
            <a:noFill/>
            <a:miter lim="800000"/>
            <a:headEnd/>
            <a:tailEnd/>
          </a:ln>
        </p:spPr>
        <p:txBody>
          <a:bodyPr wrap="none" anchor="ctr"/>
          <a:lstStyle/>
          <a:p>
            <a:pPr>
              <a:buClrTx/>
            </a:pPr>
            <a:endParaRPr lang="en-US" sz="2400" dirty="0">
              <a:solidFill>
                <a:schemeClr val="bg1"/>
              </a:solidFill>
            </a:endParaRPr>
          </a:p>
        </p:txBody>
      </p:sp>
      <p:sp>
        <p:nvSpPr>
          <p:cNvPr id="25634" name="TextBox 10"/>
          <p:cNvSpPr txBox="1">
            <a:spLocks noChangeArrowheads="1"/>
          </p:cNvSpPr>
          <p:nvPr/>
        </p:nvSpPr>
        <p:spPr bwMode="gray">
          <a:xfrm>
            <a:off x="1951038" y="3205163"/>
            <a:ext cx="1482725" cy="396875"/>
          </a:xfrm>
          <a:prstGeom prst="rect">
            <a:avLst/>
          </a:prstGeom>
          <a:noFill/>
          <a:ln w="9525">
            <a:noFill/>
            <a:miter lim="800000"/>
            <a:headEnd/>
            <a:tailEnd/>
          </a:ln>
        </p:spPr>
        <p:txBody>
          <a:bodyPr wrap="none">
            <a:spAutoFit/>
          </a:bodyPr>
          <a:lstStyle/>
          <a:p>
            <a:r>
              <a:rPr lang="en-US" dirty="0">
                <a:solidFill>
                  <a:schemeClr val="bg1"/>
                </a:solidFill>
              </a:rPr>
              <a:t>Commands</a:t>
            </a:r>
          </a:p>
        </p:txBody>
      </p:sp>
      <p:grpSp>
        <p:nvGrpSpPr>
          <p:cNvPr id="2" name="Group 35"/>
          <p:cNvGrpSpPr>
            <a:grpSpLocks/>
          </p:cNvGrpSpPr>
          <p:nvPr/>
        </p:nvGrpSpPr>
        <p:grpSpPr bwMode="auto">
          <a:xfrm>
            <a:off x="2259013" y="1489075"/>
            <a:ext cx="866775" cy="927100"/>
            <a:chOff x="1201" y="675"/>
            <a:chExt cx="546" cy="584"/>
          </a:xfrm>
        </p:grpSpPr>
        <p:pic>
          <p:nvPicPr>
            <p:cNvPr id="25636" name="Picture 36" descr="Server_UNIX"/>
            <p:cNvPicPr>
              <a:picLocks noChangeAspect="1" noChangeArrowheads="1"/>
            </p:cNvPicPr>
            <p:nvPr/>
          </p:nvPicPr>
          <p:blipFill>
            <a:blip r:embed="rId3" cstate="print"/>
            <a:srcRect/>
            <a:stretch>
              <a:fillRect/>
            </a:stretch>
          </p:blipFill>
          <p:spPr bwMode="gray">
            <a:xfrm>
              <a:off x="1213" y="675"/>
              <a:ext cx="521" cy="584"/>
            </a:xfrm>
            <a:prstGeom prst="rect">
              <a:avLst/>
            </a:prstGeom>
            <a:noFill/>
          </p:spPr>
        </p:pic>
        <p:sp>
          <p:nvSpPr>
            <p:cNvPr id="25637" name="Text Box 9"/>
            <p:cNvSpPr txBox="1">
              <a:spLocks noChangeArrowheads="1"/>
            </p:cNvSpPr>
            <p:nvPr/>
          </p:nvSpPr>
          <p:spPr bwMode="gray">
            <a:xfrm>
              <a:off x="1201" y="861"/>
              <a:ext cx="546" cy="212"/>
            </a:xfrm>
            <a:prstGeom prst="rect">
              <a:avLst/>
            </a:prstGeom>
            <a:noFill/>
            <a:ln w="12700">
              <a:noFill/>
              <a:miter lim="800000"/>
              <a:headEnd/>
              <a:tailEnd/>
            </a:ln>
          </p:spPr>
          <p:txBody>
            <a:bodyPr>
              <a:spAutoFit/>
            </a:bodyPr>
            <a:lstStyle/>
            <a:p>
              <a:r>
                <a:rPr lang="en-US" sz="1600" dirty="0">
                  <a:solidFill>
                    <a:schemeClr val="bg1"/>
                  </a:solidFill>
                </a:rPr>
                <a:t>UNIX</a:t>
              </a:r>
              <a:endParaRPr lang="en-US" sz="1600" dirty="0">
                <a:solidFill>
                  <a:schemeClr val="bg1"/>
                </a:solidFill>
                <a:cs typeface="Arial" charset="0"/>
              </a:endParaRPr>
            </a:p>
          </p:txBody>
        </p:sp>
      </p:grpSp>
      <p:sp>
        <p:nvSpPr>
          <p:cNvPr id="25638" name="Rectangle 11"/>
          <p:cNvSpPr>
            <a:spLocks noChangeArrowheads="1"/>
          </p:cNvSpPr>
          <p:nvPr/>
        </p:nvSpPr>
        <p:spPr bwMode="gray">
          <a:xfrm>
            <a:off x="5641975" y="3133725"/>
            <a:ext cx="3216275" cy="2909888"/>
          </a:xfrm>
          <a:prstGeom prst="rect">
            <a:avLst/>
          </a:prstGeom>
          <a:solidFill>
            <a:schemeClr val="hlink"/>
          </a:solidFill>
          <a:ln w="12700">
            <a:noFill/>
            <a:miter lim="800000"/>
            <a:headEnd/>
            <a:tailEnd/>
          </a:ln>
        </p:spPr>
        <p:txBody>
          <a:bodyPr wrap="none" anchor="ctr"/>
          <a:lstStyle/>
          <a:p>
            <a:pPr>
              <a:buClrTx/>
            </a:pPr>
            <a:endParaRPr lang="en-US" sz="2400" dirty="0">
              <a:solidFill>
                <a:schemeClr val="bg1"/>
              </a:solidFill>
            </a:endParaRPr>
          </a:p>
        </p:txBody>
      </p:sp>
      <p:sp>
        <p:nvSpPr>
          <p:cNvPr id="25639" name="TextBox 12"/>
          <p:cNvSpPr txBox="1">
            <a:spLocks noChangeArrowheads="1"/>
          </p:cNvSpPr>
          <p:nvPr/>
        </p:nvSpPr>
        <p:spPr bwMode="gray">
          <a:xfrm>
            <a:off x="6613525" y="3195638"/>
            <a:ext cx="1271588" cy="396875"/>
          </a:xfrm>
          <a:prstGeom prst="rect">
            <a:avLst/>
          </a:prstGeom>
          <a:noFill/>
          <a:ln w="9525">
            <a:noFill/>
            <a:miter lim="800000"/>
            <a:headEnd/>
            <a:tailEnd/>
          </a:ln>
        </p:spPr>
        <p:txBody>
          <a:bodyPr wrap="none">
            <a:spAutoFit/>
          </a:bodyPr>
          <a:lstStyle/>
          <a:p>
            <a:r>
              <a:rPr lang="en-US" dirty="0">
                <a:solidFill>
                  <a:schemeClr val="bg1"/>
                </a:solidFill>
              </a:rPr>
              <a:t>Daemons</a:t>
            </a:r>
          </a:p>
        </p:txBody>
      </p:sp>
      <p:grpSp>
        <p:nvGrpSpPr>
          <p:cNvPr id="3" name="Group 40"/>
          <p:cNvGrpSpPr>
            <a:grpSpLocks/>
          </p:cNvGrpSpPr>
          <p:nvPr/>
        </p:nvGrpSpPr>
        <p:grpSpPr bwMode="auto">
          <a:xfrm>
            <a:off x="6191250" y="1250950"/>
            <a:ext cx="2119313" cy="1546225"/>
            <a:chOff x="3951" y="548"/>
            <a:chExt cx="1335" cy="974"/>
          </a:xfrm>
        </p:grpSpPr>
        <p:sp>
          <p:nvSpPr>
            <p:cNvPr id="25641" name="TextBox 8"/>
            <p:cNvSpPr txBox="1">
              <a:spLocks noChangeArrowheads="1"/>
            </p:cNvSpPr>
            <p:nvPr/>
          </p:nvSpPr>
          <p:spPr bwMode="gray">
            <a:xfrm>
              <a:off x="3969" y="1272"/>
              <a:ext cx="587" cy="250"/>
            </a:xfrm>
            <a:prstGeom prst="rect">
              <a:avLst/>
            </a:prstGeom>
            <a:noFill/>
            <a:ln w="9525" algn="ctr">
              <a:noFill/>
              <a:miter lim="800000"/>
              <a:headEnd/>
              <a:tailEnd/>
            </a:ln>
            <a:effectLst/>
          </p:spPr>
          <p:txBody>
            <a:bodyPr wrap="none">
              <a:spAutoFit/>
            </a:bodyPr>
            <a:lstStyle/>
            <a:p>
              <a:r>
                <a:rPr lang="en-US" dirty="0"/>
                <a:t>Server</a:t>
              </a:r>
            </a:p>
          </p:txBody>
        </p:sp>
        <p:cxnSp>
          <p:nvCxnSpPr>
            <p:cNvPr id="32" name="Straight Connector 31"/>
            <p:cNvCxnSpPr>
              <a:cxnSpLocks noChangeShapeType="1"/>
            </p:cNvCxnSpPr>
            <p:nvPr/>
          </p:nvCxnSpPr>
          <p:spPr bwMode="gray">
            <a:xfrm flipV="1">
              <a:off x="4421" y="924"/>
              <a:ext cx="367" cy="1"/>
            </a:xfrm>
            <a:prstGeom prst="line">
              <a:avLst/>
            </a:prstGeom>
            <a:noFill/>
            <a:ln w="34925">
              <a:solidFill>
                <a:schemeClr val="tx1"/>
              </a:solidFill>
              <a:round/>
              <a:headEnd/>
              <a:tailEnd/>
            </a:ln>
          </p:spPr>
        </p:cxnSp>
        <p:pic>
          <p:nvPicPr>
            <p:cNvPr id="25643" name="Picture 15" descr="FAS900_w_FC_storage"/>
            <p:cNvPicPr>
              <a:picLocks noChangeAspect="1" noChangeArrowheads="1"/>
            </p:cNvPicPr>
            <p:nvPr/>
          </p:nvPicPr>
          <p:blipFill>
            <a:blip r:embed="rId4" cstate="print"/>
            <a:srcRect/>
            <a:stretch>
              <a:fillRect/>
            </a:stretch>
          </p:blipFill>
          <p:spPr bwMode="gray">
            <a:xfrm>
              <a:off x="3951" y="548"/>
              <a:ext cx="622" cy="728"/>
            </a:xfrm>
            <a:prstGeom prst="rect">
              <a:avLst/>
            </a:prstGeom>
            <a:noFill/>
            <a:ln w="9525">
              <a:noFill/>
              <a:miter lim="800000"/>
              <a:headEnd/>
              <a:tailEnd/>
            </a:ln>
          </p:spPr>
        </p:pic>
        <p:pic>
          <p:nvPicPr>
            <p:cNvPr id="25644" name="Picture 44" descr="Cylinder_volume"/>
            <p:cNvPicPr>
              <a:picLocks noChangeAspect="1" noChangeArrowheads="1"/>
            </p:cNvPicPr>
            <p:nvPr/>
          </p:nvPicPr>
          <p:blipFill>
            <a:blip r:embed="rId5" cstate="print"/>
            <a:srcRect/>
            <a:stretch>
              <a:fillRect/>
            </a:stretch>
          </p:blipFill>
          <p:spPr bwMode="gray">
            <a:xfrm>
              <a:off x="4689" y="592"/>
              <a:ext cx="597" cy="684"/>
            </a:xfrm>
            <a:prstGeom prst="rect">
              <a:avLst/>
            </a:prstGeom>
            <a:noFill/>
          </p:spPr>
        </p:pic>
        <p:sp>
          <p:nvSpPr>
            <p:cNvPr id="25645" name="Text Box 9"/>
            <p:cNvSpPr txBox="1">
              <a:spLocks noChangeArrowheads="1"/>
            </p:cNvSpPr>
            <p:nvPr/>
          </p:nvSpPr>
          <p:spPr bwMode="gray">
            <a:xfrm>
              <a:off x="4715" y="828"/>
              <a:ext cx="546" cy="212"/>
            </a:xfrm>
            <a:prstGeom prst="rect">
              <a:avLst/>
            </a:prstGeom>
            <a:noFill/>
            <a:ln w="12700">
              <a:noFill/>
              <a:miter lim="800000"/>
              <a:headEnd/>
              <a:tailEnd/>
            </a:ln>
          </p:spPr>
          <p:txBody>
            <a:bodyPr>
              <a:spAutoFit/>
            </a:bodyPr>
            <a:lstStyle/>
            <a:p>
              <a:r>
                <a:rPr lang="en-US" sz="1600" dirty="0">
                  <a:solidFill>
                    <a:schemeClr val="bg1"/>
                  </a:solidFill>
                </a:rPr>
                <a:t>vol0</a:t>
              </a:r>
              <a:endParaRPr lang="en-US" sz="1600" dirty="0">
                <a:solidFill>
                  <a:schemeClr val="bg1"/>
                </a:solidFill>
                <a:cs typeface="Arial" charset="0"/>
              </a:endParaRPr>
            </a:p>
          </p:txBody>
        </p:sp>
      </p:grpSp>
      <p:sp>
        <p:nvSpPr>
          <p:cNvPr id="25646" name="Text Box 41"/>
          <p:cNvSpPr txBox="1">
            <a:spLocks noChangeArrowheads="1"/>
          </p:cNvSpPr>
          <p:nvPr/>
        </p:nvSpPr>
        <p:spPr bwMode="gray">
          <a:xfrm>
            <a:off x="2085975" y="4357688"/>
            <a:ext cx="1211263" cy="460375"/>
          </a:xfrm>
          <a:prstGeom prst="rect">
            <a:avLst/>
          </a:prstGeom>
          <a:noFill/>
          <a:ln w="12700">
            <a:noFill/>
            <a:miter lim="800000"/>
            <a:headEnd/>
            <a:tailEnd/>
          </a:ln>
        </p:spPr>
        <p:txBody>
          <a:bodyPr wrap="none" anchor="ctr"/>
          <a:lstStyle/>
          <a:p>
            <a:pPr>
              <a:buClrTx/>
            </a:pPr>
            <a:r>
              <a:rPr lang="en-US" sz="2200" dirty="0" smtClean="0">
                <a:solidFill>
                  <a:schemeClr val="bg1"/>
                </a:solidFill>
                <a:latin typeface="Courier New" pitchFamily="49" charset="0"/>
              </a:rPr>
              <a:t>mount</a:t>
            </a:r>
            <a:endParaRPr lang="en-US" sz="2200" dirty="0">
              <a:solidFill>
                <a:schemeClr val="bg1"/>
              </a:solidFill>
              <a:latin typeface="Courier New" pitchFamily="49" charset="0"/>
            </a:endParaRPr>
          </a:p>
        </p:txBody>
      </p:sp>
      <p:sp>
        <p:nvSpPr>
          <p:cNvPr id="25647" name="Text Box 41"/>
          <p:cNvSpPr txBox="1">
            <a:spLocks noChangeArrowheads="1"/>
          </p:cNvSpPr>
          <p:nvPr/>
        </p:nvSpPr>
        <p:spPr bwMode="gray">
          <a:xfrm>
            <a:off x="6643688" y="4357688"/>
            <a:ext cx="1211262" cy="460375"/>
          </a:xfrm>
          <a:prstGeom prst="rect">
            <a:avLst/>
          </a:prstGeom>
          <a:noFill/>
          <a:ln w="12700">
            <a:noFill/>
            <a:miter lim="800000"/>
            <a:headEnd/>
            <a:tailEnd/>
          </a:ln>
        </p:spPr>
        <p:txBody>
          <a:bodyPr wrap="none" anchor="ctr"/>
          <a:lstStyle/>
          <a:p>
            <a:pPr>
              <a:buClrTx/>
            </a:pPr>
            <a:r>
              <a:rPr lang="en-US" sz="2200" dirty="0">
                <a:solidFill>
                  <a:schemeClr val="bg1"/>
                </a:solidFill>
                <a:latin typeface="Courier New" pitchFamily="49" charset="0"/>
              </a:rPr>
              <a:t>portmap/</a:t>
            </a:r>
          </a:p>
          <a:p>
            <a:pPr>
              <a:buClrTx/>
            </a:pPr>
            <a:r>
              <a:rPr lang="en-US" sz="2200" dirty="0">
                <a:solidFill>
                  <a:schemeClr val="bg1"/>
                </a:solidFill>
                <a:latin typeface="Courier New" pitchFamily="49" charset="0"/>
              </a:rPr>
              <a:t>rpcbind</a:t>
            </a:r>
          </a:p>
        </p:txBody>
      </p:sp>
      <p:sp>
        <p:nvSpPr>
          <p:cNvPr id="25648" name="Text Box 41"/>
          <p:cNvSpPr txBox="1">
            <a:spLocks noChangeArrowheads="1"/>
          </p:cNvSpPr>
          <p:nvPr/>
        </p:nvSpPr>
        <p:spPr bwMode="gray">
          <a:xfrm>
            <a:off x="1927225" y="6064250"/>
            <a:ext cx="5783263" cy="460375"/>
          </a:xfrm>
          <a:prstGeom prst="rect">
            <a:avLst/>
          </a:prstGeom>
          <a:noFill/>
          <a:ln w="12700">
            <a:noFill/>
            <a:miter lim="800000"/>
            <a:headEnd/>
            <a:tailEnd/>
          </a:ln>
        </p:spPr>
        <p:txBody>
          <a:bodyPr wrap="none" anchor="ctr"/>
          <a:lstStyle/>
          <a:p>
            <a:pPr>
              <a:buClrTx/>
            </a:pPr>
            <a:r>
              <a:rPr lang="en-US" sz="2200" dirty="0">
                <a:latin typeface="Courier New" pitchFamily="49" charset="0"/>
              </a:rPr>
              <a:t># </a:t>
            </a:r>
            <a:r>
              <a:rPr lang="en-US" sz="2200" b="1" dirty="0">
                <a:latin typeface="Courier New" pitchFamily="49" charset="0"/>
              </a:rPr>
              <a:t>mount server:/</a:t>
            </a:r>
            <a:r>
              <a:rPr lang="en-US" sz="2200" b="1" dirty="0" smtClean="0">
                <a:latin typeface="Courier New" pitchFamily="49" charset="0"/>
              </a:rPr>
              <a:t>vol/vol0 /</a:t>
            </a:r>
            <a:r>
              <a:rPr lang="en-US" sz="2200" b="1" dirty="0">
                <a:latin typeface="Courier New" pitchFamily="49" charset="0"/>
              </a:rPr>
              <a:t>mnt/vol0</a:t>
            </a:r>
          </a:p>
        </p:txBody>
      </p:sp>
      <p:sp>
        <p:nvSpPr>
          <p:cNvPr id="25649" name="Rectangle 49"/>
          <p:cNvSpPr>
            <a:spLocks noChangeArrowheads="1"/>
          </p:cNvSpPr>
          <p:nvPr/>
        </p:nvSpPr>
        <p:spPr bwMode="gray">
          <a:xfrm>
            <a:off x="5657850" y="4794250"/>
            <a:ext cx="557213" cy="581025"/>
          </a:xfrm>
          <a:prstGeom prst="rect">
            <a:avLst/>
          </a:prstGeom>
          <a:noFill/>
          <a:ln w="28575" algn="ctr">
            <a:noFill/>
            <a:miter lim="800000"/>
            <a:headEnd/>
            <a:tailEnd/>
          </a:ln>
          <a:effectLst/>
        </p:spPr>
        <p:txBody>
          <a:bodyPr wrap="none">
            <a:spAutoFit/>
          </a:bodyPr>
          <a:lstStyle/>
          <a:p>
            <a:r>
              <a:rPr lang="en-US" sz="1600" dirty="0">
                <a:solidFill>
                  <a:schemeClr val="bg1"/>
                </a:solidFill>
              </a:rPr>
              <a:t>Port</a:t>
            </a:r>
          </a:p>
          <a:p>
            <a:r>
              <a:rPr lang="en-US" sz="1600" dirty="0">
                <a:solidFill>
                  <a:schemeClr val="bg1"/>
                </a:solidFill>
              </a:rPr>
              <a:t>111</a:t>
            </a:r>
          </a:p>
        </p:txBody>
      </p:sp>
      <p:sp>
        <p:nvSpPr>
          <p:cNvPr id="25650" name="Rectangle 110"/>
          <p:cNvSpPr>
            <a:spLocks noChangeArrowheads="1"/>
          </p:cNvSpPr>
          <p:nvPr/>
        </p:nvSpPr>
        <p:spPr bwMode="gray">
          <a:xfrm>
            <a:off x="4356761" y="4942581"/>
            <a:ext cx="1176604" cy="566309"/>
          </a:xfrm>
          <a:prstGeom prst="rect">
            <a:avLst/>
          </a:prstGeom>
          <a:noFill/>
          <a:ln w="9525">
            <a:noFill/>
            <a:miter lim="800000"/>
            <a:headEnd/>
            <a:tailEnd/>
          </a:ln>
        </p:spPr>
        <p:txBody>
          <a:bodyPr wrap="none" lIns="0" tIns="0" rIns="0" bIns="0">
            <a:spAutoFit/>
          </a:bodyPr>
          <a:lstStyle/>
          <a:p>
            <a:pPr>
              <a:lnSpc>
                <a:spcPct val="115000"/>
              </a:lnSpc>
            </a:pPr>
            <a:r>
              <a:rPr lang="en-US" sz="1600" b="1" dirty="0">
                <a:solidFill>
                  <a:srgbClr val="000000"/>
                </a:solidFill>
                <a:latin typeface="Courier New" pitchFamily="49" charset="0"/>
              </a:rPr>
              <a:t>mountd</a:t>
            </a:r>
          </a:p>
          <a:p>
            <a:pPr>
              <a:lnSpc>
                <a:spcPct val="115000"/>
              </a:lnSpc>
            </a:pPr>
            <a:r>
              <a:rPr lang="en-US" sz="1600" dirty="0">
                <a:solidFill>
                  <a:srgbClr val="000000"/>
                </a:solidFill>
              </a:rPr>
              <a:t>port returned</a:t>
            </a:r>
            <a:endParaRPr lang="en-US" sz="1600" dirty="0"/>
          </a:p>
        </p:txBody>
      </p:sp>
      <p:grpSp>
        <p:nvGrpSpPr>
          <p:cNvPr id="4" name="Group 51"/>
          <p:cNvGrpSpPr>
            <a:grpSpLocks/>
          </p:cNvGrpSpPr>
          <p:nvPr/>
        </p:nvGrpSpPr>
        <p:grpSpPr bwMode="auto">
          <a:xfrm>
            <a:off x="3665538" y="4457700"/>
            <a:ext cx="2714625" cy="266700"/>
            <a:chOff x="2309" y="2808"/>
            <a:chExt cx="1710" cy="168"/>
          </a:xfrm>
        </p:grpSpPr>
        <p:grpSp>
          <p:nvGrpSpPr>
            <p:cNvPr id="5" name="Group 52"/>
            <p:cNvGrpSpPr>
              <a:grpSpLocks/>
            </p:cNvGrpSpPr>
            <p:nvPr/>
          </p:nvGrpSpPr>
          <p:grpSpPr bwMode="auto">
            <a:xfrm>
              <a:off x="3469" y="2870"/>
              <a:ext cx="550" cy="60"/>
              <a:chOff x="3511" y="3278"/>
              <a:chExt cx="550" cy="60"/>
            </a:xfrm>
          </p:grpSpPr>
          <p:sp>
            <p:nvSpPr>
              <p:cNvPr id="25653" name="Line 35"/>
              <p:cNvSpPr>
                <a:spLocks noChangeShapeType="1"/>
              </p:cNvSpPr>
              <p:nvPr/>
            </p:nvSpPr>
            <p:spPr bwMode="gray">
              <a:xfrm flipV="1">
                <a:off x="3511" y="3278"/>
                <a:ext cx="550" cy="0"/>
              </a:xfrm>
              <a:prstGeom prst="line">
                <a:avLst/>
              </a:prstGeom>
              <a:noFill/>
              <a:ln w="28575">
                <a:solidFill>
                  <a:schemeClr val="tx1"/>
                </a:solidFill>
                <a:round/>
                <a:headEnd/>
                <a:tailEnd type="triangle" w="med" len="med"/>
              </a:ln>
            </p:spPr>
            <p:txBody>
              <a:bodyPr/>
              <a:lstStyle/>
              <a:p>
                <a:endParaRPr lang="en-US" dirty="0"/>
              </a:p>
            </p:txBody>
          </p:sp>
          <p:sp>
            <p:nvSpPr>
              <p:cNvPr id="25654" name="Line 35"/>
              <p:cNvSpPr>
                <a:spLocks noChangeShapeType="1"/>
              </p:cNvSpPr>
              <p:nvPr/>
            </p:nvSpPr>
            <p:spPr bwMode="gray">
              <a:xfrm flipH="1" flipV="1">
                <a:off x="3514" y="3338"/>
                <a:ext cx="538" cy="0"/>
              </a:xfrm>
              <a:prstGeom prst="line">
                <a:avLst/>
              </a:prstGeom>
              <a:noFill/>
              <a:ln w="28575">
                <a:solidFill>
                  <a:schemeClr val="tx1"/>
                </a:solidFill>
                <a:round/>
                <a:headEnd/>
                <a:tailEnd/>
              </a:ln>
            </p:spPr>
            <p:txBody>
              <a:bodyPr/>
              <a:lstStyle/>
              <a:p>
                <a:endParaRPr lang="en-US" dirty="0"/>
              </a:p>
            </p:txBody>
          </p:sp>
        </p:grpSp>
        <p:sp>
          <p:nvSpPr>
            <p:cNvPr id="25655" name="AutoShape 55"/>
            <p:cNvSpPr>
              <a:spLocks noChangeArrowheads="1"/>
            </p:cNvSpPr>
            <p:nvPr/>
          </p:nvSpPr>
          <p:spPr bwMode="auto">
            <a:xfrm rot="16200000" flipH="1">
              <a:off x="3528" y="2724"/>
              <a:ext cx="168" cy="336"/>
            </a:xfrm>
            <a:prstGeom prst="can">
              <a:avLst>
                <a:gd name="adj" fmla="val 50000"/>
              </a:avLst>
            </a:prstGeom>
            <a:solidFill>
              <a:schemeClr val="hlink"/>
            </a:solidFill>
            <a:ln w="12700">
              <a:solidFill>
                <a:schemeClr val="tx2"/>
              </a:solidFill>
              <a:round/>
              <a:headEnd/>
              <a:tailEnd/>
            </a:ln>
            <a:effectLst/>
          </p:spPr>
          <p:txBody>
            <a:bodyPr wrap="none" anchor="ctr"/>
            <a:lstStyle/>
            <a:p>
              <a:endParaRPr lang="en-US" dirty="0"/>
            </a:p>
          </p:txBody>
        </p:sp>
        <p:sp>
          <p:nvSpPr>
            <p:cNvPr id="25656" name="Line 35"/>
            <p:cNvSpPr>
              <a:spLocks noChangeShapeType="1"/>
            </p:cNvSpPr>
            <p:nvPr/>
          </p:nvSpPr>
          <p:spPr bwMode="gray">
            <a:xfrm flipH="1">
              <a:off x="2309" y="2924"/>
              <a:ext cx="1210" cy="0"/>
            </a:xfrm>
            <a:prstGeom prst="line">
              <a:avLst/>
            </a:prstGeom>
            <a:noFill/>
            <a:ln w="28575">
              <a:solidFill>
                <a:schemeClr val="tx1"/>
              </a:solidFill>
              <a:round/>
              <a:headEnd/>
              <a:tailEnd type="triangle" w="med" len="med"/>
            </a:ln>
          </p:spPr>
          <p:txBody>
            <a:bodyPr/>
            <a:lstStyle/>
            <a:p>
              <a:endParaRPr lang="en-US" dirty="0"/>
            </a:p>
          </p:txBody>
        </p:sp>
        <p:sp>
          <p:nvSpPr>
            <p:cNvPr id="25657" name="Line 35"/>
            <p:cNvSpPr>
              <a:spLocks noChangeShapeType="1"/>
            </p:cNvSpPr>
            <p:nvPr/>
          </p:nvSpPr>
          <p:spPr bwMode="gray">
            <a:xfrm>
              <a:off x="2316" y="2864"/>
              <a:ext cx="1204" cy="0"/>
            </a:xfrm>
            <a:prstGeom prst="line">
              <a:avLst/>
            </a:prstGeom>
            <a:noFill/>
            <a:ln w="28575">
              <a:solidFill>
                <a:schemeClr val="tx1"/>
              </a:solidFill>
              <a:round/>
              <a:headEnd/>
              <a:tailEnd/>
            </a:ln>
          </p:spPr>
          <p:txBody>
            <a:bodyPr/>
            <a:lstStyle/>
            <a:p>
              <a:endParaRPr lang="en-US" dirty="0"/>
            </a:p>
          </p:txBody>
        </p:sp>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30"/>
          <p:cNvSpPr>
            <a:spLocks noGrp="1" noChangeArrowheads="1"/>
          </p:cNvSpPr>
          <p:nvPr>
            <p:ph type="title" idx="4294967295"/>
          </p:nvPr>
        </p:nvSpPr>
        <p:spPr/>
        <p:txBody>
          <a:bodyPr/>
          <a:lstStyle/>
          <a:p>
            <a:r>
              <a:rPr lang="en-US" dirty="0"/>
              <a:t>NFS Overview: Mount (Cont.)</a:t>
            </a:r>
          </a:p>
        </p:txBody>
      </p:sp>
      <p:cxnSp>
        <p:nvCxnSpPr>
          <p:cNvPr id="32" name="Straight Connector 31"/>
          <p:cNvCxnSpPr>
            <a:cxnSpLocks noChangeShapeType="1"/>
          </p:cNvCxnSpPr>
          <p:nvPr/>
        </p:nvCxnSpPr>
        <p:spPr bwMode="gray">
          <a:xfrm flipV="1">
            <a:off x="6937375" y="1847850"/>
            <a:ext cx="582613" cy="1588"/>
          </a:xfrm>
          <a:prstGeom prst="line">
            <a:avLst/>
          </a:prstGeom>
          <a:noFill/>
          <a:ln w="34925">
            <a:solidFill>
              <a:schemeClr val="tx1"/>
            </a:solidFill>
            <a:round/>
            <a:headEnd/>
            <a:tailEnd/>
          </a:ln>
        </p:spPr>
      </p:cxnSp>
      <p:sp>
        <p:nvSpPr>
          <p:cNvPr id="77829" name="Oval 5"/>
          <p:cNvSpPr>
            <a:spLocks noChangeArrowheads="1"/>
          </p:cNvSpPr>
          <p:nvPr/>
        </p:nvSpPr>
        <p:spPr bwMode="gray">
          <a:xfrm>
            <a:off x="3181350" y="2070100"/>
            <a:ext cx="998538" cy="384175"/>
          </a:xfrm>
          <a:prstGeom prst="ellipse">
            <a:avLst/>
          </a:prstGeom>
          <a:noFill/>
          <a:ln w="28575" algn="ctr">
            <a:solidFill>
              <a:schemeClr val="tx1"/>
            </a:solidFill>
            <a:prstDash val="sysDot"/>
            <a:round/>
            <a:headEnd/>
            <a:tailEnd/>
          </a:ln>
          <a:effectLst/>
        </p:spPr>
        <p:txBody>
          <a:bodyPr wrap="none" anchor="ctr"/>
          <a:lstStyle/>
          <a:p>
            <a:endParaRPr lang="en-US" dirty="0"/>
          </a:p>
        </p:txBody>
      </p:sp>
      <p:pic>
        <p:nvPicPr>
          <p:cNvPr id="77830" name="Picture 6" descr="Cylinder_volume"/>
          <p:cNvPicPr>
            <a:picLocks noChangeAspect="1" noChangeArrowheads="1"/>
          </p:cNvPicPr>
          <p:nvPr/>
        </p:nvPicPr>
        <p:blipFill>
          <a:blip r:embed="rId3" cstate="print"/>
          <a:srcRect/>
          <a:stretch>
            <a:fillRect/>
          </a:stretch>
        </p:blipFill>
        <p:spPr bwMode="gray">
          <a:xfrm>
            <a:off x="7362825" y="1320800"/>
            <a:ext cx="947738" cy="1085850"/>
          </a:xfrm>
          <a:prstGeom prst="rect">
            <a:avLst/>
          </a:prstGeom>
          <a:noFill/>
        </p:spPr>
      </p:pic>
      <p:cxnSp>
        <p:nvCxnSpPr>
          <p:cNvPr id="2" name="Straight Connector 31"/>
          <p:cNvCxnSpPr>
            <a:cxnSpLocks noChangeShapeType="1"/>
          </p:cNvCxnSpPr>
          <p:nvPr/>
        </p:nvCxnSpPr>
        <p:spPr bwMode="gray">
          <a:xfrm flipV="1">
            <a:off x="2784475" y="1847850"/>
            <a:ext cx="582613" cy="1588"/>
          </a:xfrm>
          <a:prstGeom prst="line">
            <a:avLst/>
          </a:prstGeom>
          <a:noFill/>
          <a:ln w="34925">
            <a:solidFill>
              <a:schemeClr val="tx1"/>
            </a:solidFill>
            <a:round/>
            <a:headEnd/>
            <a:tailEnd/>
          </a:ln>
        </p:spPr>
      </p:cxnSp>
      <p:pic>
        <p:nvPicPr>
          <p:cNvPr id="77832" name="Picture 8" descr="Cylinder_volume"/>
          <p:cNvPicPr>
            <a:picLocks noChangeAspect="1" noChangeArrowheads="1"/>
          </p:cNvPicPr>
          <p:nvPr/>
        </p:nvPicPr>
        <p:blipFill>
          <a:blip r:embed="rId3" cstate="print"/>
          <a:srcRect/>
          <a:stretch>
            <a:fillRect/>
          </a:stretch>
        </p:blipFill>
        <p:spPr bwMode="gray">
          <a:xfrm>
            <a:off x="3209925" y="1320800"/>
            <a:ext cx="947738" cy="1085850"/>
          </a:xfrm>
          <a:prstGeom prst="rect">
            <a:avLst/>
          </a:prstGeom>
          <a:noFill/>
        </p:spPr>
      </p:pic>
      <p:sp>
        <p:nvSpPr>
          <p:cNvPr id="77833" name="Text Box 9"/>
          <p:cNvSpPr txBox="1">
            <a:spLocks noChangeArrowheads="1"/>
          </p:cNvSpPr>
          <p:nvPr/>
        </p:nvSpPr>
        <p:spPr bwMode="gray">
          <a:xfrm>
            <a:off x="3251200" y="1695450"/>
            <a:ext cx="866775" cy="581025"/>
          </a:xfrm>
          <a:prstGeom prst="rect">
            <a:avLst/>
          </a:prstGeom>
          <a:noFill/>
          <a:ln w="12700">
            <a:noFill/>
            <a:miter lim="800000"/>
            <a:headEnd/>
            <a:tailEnd/>
          </a:ln>
        </p:spPr>
        <p:txBody>
          <a:bodyPr>
            <a:spAutoFit/>
          </a:bodyPr>
          <a:lstStyle/>
          <a:p>
            <a:r>
              <a:rPr lang="en-US" sz="1600" dirty="0">
                <a:solidFill>
                  <a:schemeClr val="bg1"/>
                </a:solidFill>
              </a:rPr>
              <a:t>/mnt/</a:t>
            </a:r>
          </a:p>
          <a:p>
            <a:r>
              <a:rPr lang="en-US" sz="1600" dirty="0">
                <a:solidFill>
                  <a:schemeClr val="bg1"/>
                </a:solidFill>
              </a:rPr>
              <a:t>vol0</a:t>
            </a:r>
            <a:endParaRPr lang="en-US" sz="1600" dirty="0">
              <a:solidFill>
                <a:schemeClr val="bg1"/>
              </a:solidFill>
              <a:cs typeface="Arial" charset="0"/>
            </a:endParaRPr>
          </a:p>
        </p:txBody>
      </p:sp>
      <p:cxnSp>
        <p:nvCxnSpPr>
          <p:cNvPr id="15" name="Straight Connector 14"/>
          <p:cNvCxnSpPr>
            <a:cxnSpLocks noChangeShapeType="1"/>
          </p:cNvCxnSpPr>
          <p:nvPr/>
        </p:nvCxnSpPr>
        <p:spPr bwMode="gray">
          <a:xfrm rot="5400000">
            <a:off x="2828131" y="3960019"/>
            <a:ext cx="4244975" cy="1588"/>
          </a:xfrm>
          <a:prstGeom prst="line">
            <a:avLst/>
          </a:prstGeom>
          <a:noFill/>
          <a:ln w="38100">
            <a:solidFill>
              <a:schemeClr val="accent1"/>
            </a:solidFill>
            <a:prstDash val="dash"/>
            <a:round/>
            <a:headEnd/>
            <a:tailEnd/>
          </a:ln>
        </p:spPr>
      </p:cxnSp>
      <p:sp>
        <p:nvSpPr>
          <p:cNvPr id="77835" name="Rectangle 110"/>
          <p:cNvSpPr>
            <a:spLocks noChangeArrowheads="1"/>
          </p:cNvSpPr>
          <p:nvPr/>
        </p:nvSpPr>
        <p:spPr bwMode="gray">
          <a:xfrm>
            <a:off x="4222750" y="1276350"/>
            <a:ext cx="1458913" cy="425450"/>
          </a:xfrm>
          <a:prstGeom prst="rect">
            <a:avLst/>
          </a:prstGeom>
          <a:noFill/>
          <a:ln w="9525">
            <a:noFill/>
            <a:miter lim="800000"/>
            <a:headEnd/>
            <a:tailEnd/>
          </a:ln>
        </p:spPr>
        <p:txBody>
          <a:bodyPr wrap="none" lIns="0" tIns="0" rIns="0" bIns="0">
            <a:spAutoFit/>
          </a:bodyPr>
          <a:lstStyle/>
          <a:p>
            <a:r>
              <a:rPr lang="en-US" sz="1400" dirty="0">
                <a:solidFill>
                  <a:srgbClr val="000000"/>
                </a:solidFill>
              </a:rPr>
              <a:t>TCP/UDP</a:t>
            </a:r>
          </a:p>
          <a:p>
            <a:r>
              <a:rPr lang="en-US" sz="1400" dirty="0">
                <a:solidFill>
                  <a:srgbClr val="000000"/>
                </a:solidFill>
              </a:rPr>
              <a:t>Network Boundary</a:t>
            </a:r>
            <a:endParaRPr lang="en-US" sz="1400" dirty="0"/>
          </a:p>
        </p:txBody>
      </p:sp>
      <p:sp>
        <p:nvSpPr>
          <p:cNvPr id="77836" name="TextBox 7"/>
          <p:cNvSpPr txBox="1">
            <a:spLocks noChangeArrowheads="1"/>
          </p:cNvSpPr>
          <p:nvPr/>
        </p:nvSpPr>
        <p:spPr bwMode="gray">
          <a:xfrm>
            <a:off x="2273300" y="2409825"/>
            <a:ext cx="835025" cy="396875"/>
          </a:xfrm>
          <a:prstGeom prst="rect">
            <a:avLst/>
          </a:prstGeom>
          <a:noFill/>
          <a:ln w="9525">
            <a:noFill/>
            <a:miter lim="800000"/>
            <a:headEnd/>
            <a:tailEnd/>
          </a:ln>
        </p:spPr>
        <p:txBody>
          <a:bodyPr wrap="none">
            <a:spAutoFit/>
          </a:bodyPr>
          <a:lstStyle/>
          <a:p>
            <a:r>
              <a:rPr lang="en-US" dirty="0"/>
              <a:t>Client</a:t>
            </a:r>
          </a:p>
        </p:txBody>
      </p:sp>
      <p:sp>
        <p:nvSpPr>
          <p:cNvPr id="77837" name="Rectangle 9"/>
          <p:cNvSpPr>
            <a:spLocks noChangeArrowheads="1"/>
          </p:cNvSpPr>
          <p:nvPr/>
        </p:nvSpPr>
        <p:spPr bwMode="gray">
          <a:xfrm>
            <a:off x="1123950" y="3133725"/>
            <a:ext cx="3135313" cy="2909888"/>
          </a:xfrm>
          <a:prstGeom prst="rect">
            <a:avLst/>
          </a:prstGeom>
          <a:solidFill>
            <a:schemeClr val="hlink"/>
          </a:solidFill>
          <a:ln w="12700">
            <a:noFill/>
            <a:miter lim="800000"/>
            <a:headEnd/>
            <a:tailEnd/>
          </a:ln>
        </p:spPr>
        <p:txBody>
          <a:bodyPr wrap="none" anchor="ctr"/>
          <a:lstStyle/>
          <a:p>
            <a:pPr>
              <a:buClrTx/>
            </a:pPr>
            <a:endParaRPr lang="en-US" sz="2400" dirty="0">
              <a:solidFill>
                <a:schemeClr val="bg1"/>
              </a:solidFill>
            </a:endParaRPr>
          </a:p>
        </p:txBody>
      </p:sp>
      <p:sp>
        <p:nvSpPr>
          <p:cNvPr id="77838" name="TextBox 10"/>
          <p:cNvSpPr txBox="1">
            <a:spLocks noChangeArrowheads="1"/>
          </p:cNvSpPr>
          <p:nvPr/>
        </p:nvSpPr>
        <p:spPr bwMode="gray">
          <a:xfrm>
            <a:off x="1951038" y="3205163"/>
            <a:ext cx="1482725" cy="396875"/>
          </a:xfrm>
          <a:prstGeom prst="rect">
            <a:avLst/>
          </a:prstGeom>
          <a:noFill/>
          <a:ln w="9525">
            <a:noFill/>
            <a:miter lim="800000"/>
            <a:headEnd/>
            <a:tailEnd/>
          </a:ln>
        </p:spPr>
        <p:txBody>
          <a:bodyPr wrap="none">
            <a:spAutoFit/>
          </a:bodyPr>
          <a:lstStyle/>
          <a:p>
            <a:r>
              <a:rPr lang="en-US" dirty="0">
                <a:solidFill>
                  <a:schemeClr val="bg1"/>
                </a:solidFill>
              </a:rPr>
              <a:t>Commands</a:t>
            </a:r>
          </a:p>
        </p:txBody>
      </p:sp>
      <p:grpSp>
        <p:nvGrpSpPr>
          <p:cNvPr id="3" name="Group 15"/>
          <p:cNvGrpSpPr>
            <a:grpSpLocks/>
          </p:cNvGrpSpPr>
          <p:nvPr/>
        </p:nvGrpSpPr>
        <p:grpSpPr bwMode="auto">
          <a:xfrm>
            <a:off x="2259013" y="1489075"/>
            <a:ext cx="866775" cy="927100"/>
            <a:chOff x="1201" y="675"/>
            <a:chExt cx="546" cy="584"/>
          </a:xfrm>
        </p:grpSpPr>
        <p:pic>
          <p:nvPicPr>
            <p:cNvPr id="77840" name="Picture 16" descr="Server_UNIX"/>
            <p:cNvPicPr>
              <a:picLocks noChangeAspect="1" noChangeArrowheads="1"/>
            </p:cNvPicPr>
            <p:nvPr/>
          </p:nvPicPr>
          <p:blipFill>
            <a:blip r:embed="rId4" cstate="print"/>
            <a:srcRect/>
            <a:stretch>
              <a:fillRect/>
            </a:stretch>
          </p:blipFill>
          <p:spPr bwMode="gray">
            <a:xfrm>
              <a:off x="1213" y="675"/>
              <a:ext cx="521" cy="584"/>
            </a:xfrm>
            <a:prstGeom prst="rect">
              <a:avLst/>
            </a:prstGeom>
            <a:noFill/>
          </p:spPr>
        </p:pic>
        <p:sp>
          <p:nvSpPr>
            <p:cNvPr id="77841" name="Text Box 9"/>
            <p:cNvSpPr txBox="1">
              <a:spLocks noChangeArrowheads="1"/>
            </p:cNvSpPr>
            <p:nvPr/>
          </p:nvSpPr>
          <p:spPr bwMode="gray">
            <a:xfrm>
              <a:off x="1201" y="861"/>
              <a:ext cx="546" cy="212"/>
            </a:xfrm>
            <a:prstGeom prst="rect">
              <a:avLst/>
            </a:prstGeom>
            <a:noFill/>
            <a:ln w="12700">
              <a:noFill/>
              <a:miter lim="800000"/>
              <a:headEnd/>
              <a:tailEnd/>
            </a:ln>
          </p:spPr>
          <p:txBody>
            <a:bodyPr>
              <a:spAutoFit/>
            </a:bodyPr>
            <a:lstStyle/>
            <a:p>
              <a:r>
                <a:rPr lang="en-US" sz="1600" dirty="0">
                  <a:solidFill>
                    <a:schemeClr val="bg1"/>
                  </a:solidFill>
                </a:rPr>
                <a:t>UNIX</a:t>
              </a:r>
              <a:endParaRPr lang="en-US" sz="1600" dirty="0">
                <a:solidFill>
                  <a:schemeClr val="bg1"/>
                </a:solidFill>
                <a:cs typeface="Arial" charset="0"/>
              </a:endParaRPr>
            </a:p>
          </p:txBody>
        </p:sp>
      </p:grpSp>
      <p:sp>
        <p:nvSpPr>
          <p:cNvPr id="77842" name="Rectangle 11"/>
          <p:cNvSpPr>
            <a:spLocks noChangeArrowheads="1"/>
          </p:cNvSpPr>
          <p:nvPr/>
        </p:nvSpPr>
        <p:spPr bwMode="gray">
          <a:xfrm>
            <a:off x="5641975" y="3133725"/>
            <a:ext cx="3216275" cy="2909888"/>
          </a:xfrm>
          <a:prstGeom prst="rect">
            <a:avLst/>
          </a:prstGeom>
          <a:solidFill>
            <a:schemeClr val="hlink"/>
          </a:solidFill>
          <a:ln w="12700">
            <a:noFill/>
            <a:miter lim="800000"/>
            <a:headEnd/>
            <a:tailEnd/>
          </a:ln>
        </p:spPr>
        <p:txBody>
          <a:bodyPr wrap="none" anchor="ctr"/>
          <a:lstStyle/>
          <a:p>
            <a:pPr>
              <a:buClrTx/>
            </a:pPr>
            <a:endParaRPr lang="en-US" sz="2400" dirty="0">
              <a:solidFill>
                <a:schemeClr val="bg1"/>
              </a:solidFill>
            </a:endParaRPr>
          </a:p>
        </p:txBody>
      </p:sp>
      <p:sp>
        <p:nvSpPr>
          <p:cNvPr id="77843" name="TextBox 12"/>
          <p:cNvSpPr txBox="1">
            <a:spLocks noChangeArrowheads="1"/>
          </p:cNvSpPr>
          <p:nvPr/>
        </p:nvSpPr>
        <p:spPr bwMode="gray">
          <a:xfrm>
            <a:off x="6613525" y="3195638"/>
            <a:ext cx="1271588" cy="396875"/>
          </a:xfrm>
          <a:prstGeom prst="rect">
            <a:avLst/>
          </a:prstGeom>
          <a:noFill/>
          <a:ln w="9525">
            <a:noFill/>
            <a:miter lim="800000"/>
            <a:headEnd/>
            <a:tailEnd/>
          </a:ln>
        </p:spPr>
        <p:txBody>
          <a:bodyPr wrap="none">
            <a:spAutoFit/>
          </a:bodyPr>
          <a:lstStyle/>
          <a:p>
            <a:r>
              <a:rPr lang="en-US" dirty="0">
                <a:solidFill>
                  <a:schemeClr val="bg1"/>
                </a:solidFill>
              </a:rPr>
              <a:t>Daemons</a:t>
            </a:r>
          </a:p>
        </p:txBody>
      </p:sp>
      <p:sp>
        <p:nvSpPr>
          <p:cNvPr id="77844" name="TextBox 8"/>
          <p:cNvSpPr txBox="1">
            <a:spLocks noChangeArrowheads="1"/>
          </p:cNvSpPr>
          <p:nvPr/>
        </p:nvSpPr>
        <p:spPr bwMode="gray">
          <a:xfrm>
            <a:off x="6219825" y="2400300"/>
            <a:ext cx="931863" cy="396875"/>
          </a:xfrm>
          <a:prstGeom prst="rect">
            <a:avLst/>
          </a:prstGeom>
          <a:noFill/>
          <a:ln w="9525" algn="ctr">
            <a:noFill/>
            <a:miter lim="800000"/>
            <a:headEnd/>
            <a:tailEnd/>
          </a:ln>
          <a:effectLst/>
        </p:spPr>
        <p:txBody>
          <a:bodyPr wrap="none">
            <a:spAutoFit/>
          </a:bodyPr>
          <a:lstStyle/>
          <a:p>
            <a:r>
              <a:rPr lang="en-US" dirty="0"/>
              <a:t>Server</a:t>
            </a:r>
          </a:p>
        </p:txBody>
      </p:sp>
      <p:pic>
        <p:nvPicPr>
          <p:cNvPr id="77845" name="Picture 15" descr="FAS900_w_FC_storage"/>
          <p:cNvPicPr>
            <a:picLocks noChangeAspect="1" noChangeArrowheads="1"/>
          </p:cNvPicPr>
          <p:nvPr/>
        </p:nvPicPr>
        <p:blipFill>
          <a:blip r:embed="rId5" cstate="print"/>
          <a:srcRect/>
          <a:stretch>
            <a:fillRect/>
          </a:stretch>
        </p:blipFill>
        <p:spPr bwMode="gray">
          <a:xfrm>
            <a:off x="6191250" y="1250950"/>
            <a:ext cx="987425" cy="1155700"/>
          </a:xfrm>
          <a:prstGeom prst="rect">
            <a:avLst/>
          </a:prstGeom>
          <a:noFill/>
          <a:ln w="9525">
            <a:noFill/>
            <a:miter lim="800000"/>
            <a:headEnd/>
            <a:tailEnd/>
          </a:ln>
        </p:spPr>
      </p:pic>
      <p:sp>
        <p:nvSpPr>
          <p:cNvPr id="77846" name="Text Box 9"/>
          <p:cNvSpPr txBox="1">
            <a:spLocks noChangeArrowheads="1"/>
          </p:cNvSpPr>
          <p:nvPr/>
        </p:nvSpPr>
        <p:spPr bwMode="gray">
          <a:xfrm>
            <a:off x="7404100" y="1695450"/>
            <a:ext cx="866775" cy="336550"/>
          </a:xfrm>
          <a:prstGeom prst="rect">
            <a:avLst/>
          </a:prstGeom>
          <a:noFill/>
          <a:ln w="12700">
            <a:noFill/>
            <a:miter lim="800000"/>
            <a:headEnd/>
            <a:tailEnd/>
          </a:ln>
        </p:spPr>
        <p:txBody>
          <a:bodyPr>
            <a:spAutoFit/>
          </a:bodyPr>
          <a:lstStyle/>
          <a:p>
            <a:r>
              <a:rPr lang="en-US" sz="1600" dirty="0">
                <a:solidFill>
                  <a:schemeClr val="bg1"/>
                </a:solidFill>
              </a:rPr>
              <a:t>vol0</a:t>
            </a:r>
            <a:endParaRPr lang="en-US" sz="1600" dirty="0">
              <a:solidFill>
                <a:schemeClr val="bg1"/>
              </a:solidFill>
              <a:cs typeface="Arial" charset="0"/>
            </a:endParaRPr>
          </a:p>
        </p:txBody>
      </p:sp>
      <p:sp>
        <p:nvSpPr>
          <p:cNvPr id="77847" name="Text Box 41"/>
          <p:cNvSpPr txBox="1">
            <a:spLocks noChangeArrowheads="1"/>
          </p:cNvSpPr>
          <p:nvPr/>
        </p:nvSpPr>
        <p:spPr bwMode="gray">
          <a:xfrm>
            <a:off x="2085975" y="4357688"/>
            <a:ext cx="1211263" cy="460375"/>
          </a:xfrm>
          <a:prstGeom prst="rect">
            <a:avLst/>
          </a:prstGeom>
          <a:noFill/>
          <a:ln w="12700">
            <a:noFill/>
            <a:miter lim="800000"/>
            <a:headEnd/>
            <a:tailEnd/>
          </a:ln>
        </p:spPr>
        <p:txBody>
          <a:bodyPr wrap="none" anchor="ctr"/>
          <a:lstStyle/>
          <a:p>
            <a:pPr>
              <a:buClrTx/>
            </a:pPr>
            <a:r>
              <a:rPr lang="en-US" sz="2200" dirty="0">
                <a:solidFill>
                  <a:schemeClr val="bg1"/>
                </a:solidFill>
                <a:latin typeface="Courier New" pitchFamily="49" charset="0"/>
              </a:rPr>
              <a:t>mount</a:t>
            </a:r>
          </a:p>
        </p:txBody>
      </p:sp>
      <p:sp>
        <p:nvSpPr>
          <p:cNvPr id="77848" name="Text Box 41"/>
          <p:cNvSpPr txBox="1">
            <a:spLocks noChangeArrowheads="1"/>
          </p:cNvSpPr>
          <p:nvPr/>
        </p:nvSpPr>
        <p:spPr bwMode="gray">
          <a:xfrm>
            <a:off x="6643688" y="4357688"/>
            <a:ext cx="1211262" cy="460375"/>
          </a:xfrm>
          <a:prstGeom prst="rect">
            <a:avLst/>
          </a:prstGeom>
          <a:noFill/>
          <a:ln w="12700">
            <a:noFill/>
            <a:miter lim="800000"/>
            <a:headEnd/>
            <a:tailEnd/>
          </a:ln>
        </p:spPr>
        <p:txBody>
          <a:bodyPr wrap="none" anchor="ctr"/>
          <a:lstStyle/>
          <a:p>
            <a:pPr>
              <a:buClrTx/>
            </a:pPr>
            <a:r>
              <a:rPr lang="en-US" sz="2200" dirty="0">
                <a:solidFill>
                  <a:schemeClr val="bg1"/>
                </a:solidFill>
                <a:latin typeface="Courier New" pitchFamily="49" charset="0"/>
              </a:rPr>
              <a:t>mountd</a:t>
            </a:r>
          </a:p>
        </p:txBody>
      </p:sp>
      <p:sp>
        <p:nvSpPr>
          <p:cNvPr id="77849" name="Text Box 41"/>
          <p:cNvSpPr txBox="1">
            <a:spLocks noChangeArrowheads="1"/>
          </p:cNvSpPr>
          <p:nvPr/>
        </p:nvSpPr>
        <p:spPr bwMode="gray">
          <a:xfrm>
            <a:off x="1927225" y="6064250"/>
            <a:ext cx="5783263" cy="460375"/>
          </a:xfrm>
          <a:prstGeom prst="rect">
            <a:avLst/>
          </a:prstGeom>
          <a:noFill/>
          <a:ln w="12700">
            <a:noFill/>
            <a:miter lim="800000"/>
            <a:headEnd/>
            <a:tailEnd/>
          </a:ln>
        </p:spPr>
        <p:txBody>
          <a:bodyPr wrap="none" anchor="ctr"/>
          <a:lstStyle/>
          <a:p>
            <a:pPr>
              <a:buClrTx/>
            </a:pPr>
            <a:r>
              <a:rPr lang="en-US" sz="2200" dirty="0">
                <a:latin typeface="Courier New" pitchFamily="49" charset="0"/>
              </a:rPr>
              <a:t># </a:t>
            </a:r>
            <a:r>
              <a:rPr lang="en-US" sz="2200" b="1" dirty="0">
                <a:latin typeface="Courier New" pitchFamily="49" charset="0"/>
              </a:rPr>
              <a:t>mount server:/</a:t>
            </a:r>
            <a:r>
              <a:rPr lang="en-US" sz="2200" b="1" dirty="0" smtClean="0">
                <a:latin typeface="Courier New" pitchFamily="49" charset="0"/>
              </a:rPr>
              <a:t>vol/vol0 /</a:t>
            </a:r>
            <a:r>
              <a:rPr lang="en-US" sz="2200" b="1" dirty="0">
                <a:latin typeface="Courier New" pitchFamily="49" charset="0"/>
              </a:rPr>
              <a:t>mnt/vol0</a:t>
            </a:r>
          </a:p>
        </p:txBody>
      </p:sp>
      <p:sp>
        <p:nvSpPr>
          <p:cNvPr id="77850" name="Rectangle 26"/>
          <p:cNvSpPr>
            <a:spLocks noChangeArrowheads="1"/>
          </p:cNvSpPr>
          <p:nvPr/>
        </p:nvSpPr>
        <p:spPr bwMode="gray">
          <a:xfrm>
            <a:off x="5656564" y="4794250"/>
            <a:ext cx="561372" cy="584775"/>
          </a:xfrm>
          <a:prstGeom prst="rect">
            <a:avLst/>
          </a:prstGeom>
          <a:noFill/>
          <a:ln w="28575" algn="ctr">
            <a:noFill/>
            <a:miter lim="800000"/>
            <a:headEnd/>
            <a:tailEnd/>
          </a:ln>
          <a:effectLst/>
        </p:spPr>
        <p:txBody>
          <a:bodyPr wrap="none">
            <a:spAutoFit/>
          </a:bodyPr>
          <a:lstStyle/>
          <a:p>
            <a:r>
              <a:rPr lang="en-US" sz="1600" dirty="0">
                <a:solidFill>
                  <a:schemeClr val="bg1"/>
                </a:solidFill>
              </a:rPr>
              <a:t>Port</a:t>
            </a:r>
          </a:p>
          <a:p>
            <a:r>
              <a:rPr lang="en-US" sz="1600" dirty="0" smtClean="0">
                <a:solidFill>
                  <a:schemeClr val="bg1"/>
                </a:solidFill>
              </a:rPr>
              <a:t>603</a:t>
            </a:r>
            <a:endParaRPr lang="en-US" sz="1600" dirty="0">
              <a:solidFill>
                <a:schemeClr val="bg1"/>
              </a:solidFill>
            </a:endParaRPr>
          </a:p>
        </p:txBody>
      </p:sp>
      <p:sp>
        <p:nvSpPr>
          <p:cNvPr id="77851" name="Rectangle 110"/>
          <p:cNvSpPr>
            <a:spLocks noChangeArrowheads="1"/>
          </p:cNvSpPr>
          <p:nvPr/>
        </p:nvSpPr>
        <p:spPr bwMode="gray">
          <a:xfrm>
            <a:off x="4557144" y="4953339"/>
            <a:ext cx="774251" cy="542200"/>
          </a:xfrm>
          <a:prstGeom prst="rect">
            <a:avLst/>
          </a:prstGeom>
          <a:noFill/>
          <a:ln w="9525">
            <a:noFill/>
            <a:miter lim="800000"/>
            <a:headEnd/>
            <a:tailEnd/>
          </a:ln>
        </p:spPr>
        <p:txBody>
          <a:bodyPr wrap="none" lIns="0" tIns="0" rIns="0" bIns="0">
            <a:spAutoFit/>
          </a:bodyPr>
          <a:lstStyle/>
          <a:p>
            <a:pPr>
              <a:lnSpc>
                <a:spcPct val="115000"/>
              </a:lnSpc>
            </a:pPr>
            <a:r>
              <a:rPr lang="en-US" sz="1600" dirty="0">
                <a:solidFill>
                  <a:srgbClr val="000000"/>
                </a:solidFill>
              </a:rPr>
              <a:t>Success</a:t>
            </a:r>
          </a:p>
          <a:p>
            <a:pPr>
              <a:lnSpc>
                <a:spcPct val="115000"/>
              </a:lnSpc>
            </a:pPr>
            <a:r>
              <a:rPr lang="en-US" sz="1600" dirty="0">
                <a:solidFill>
                  <a:srgbClr val="000000"/>
                </a:solidFill>
              </a:rPr>
              <a:t>or Error</a:t>
            </a:r>
            <a:endParaRPr lang="en-US" sz="1600" dirty="0"/>
          </a:p>
        </p:txBody>
      </p:sp>
      <p:sp>
        <p:nvSpPr>
          <p:cNvPr id="77852" name="TextBox 12"/>
          <p:cNvSpPr txBox="1">
            <a:spLocks noChangeArrowheads="1"/>
          </p:cNvSpPr>
          <p:nvPr/>
        </p:nvSpPr>
        <p:spPr bwMode="gray">
          <a:xfrm>
            <a:off x="6729413" y="5310188"/>
            <a:ext cx="1044575" cy="396875"/>
          </a:xfrm>
          <a:prstGeom prst="rect">
            <a:avLst/>
          </a:prstGeom>
          <a:noFill/>
          <a:ln w="9525">
            <a:noFill/>
            <a:miter lim="800000"/>
            <a:headEnd/>
            <a:tailEnd/>
          </a:ln>
        </p:spPr>
        <p:txBody>
          <a:bodyPr wrap="none">
            <a:spAutoFit/>
          </a:bodyPr>
          <a:lstStyle/>
          <a:p>
            <a:r>
              <a:rPr lang="en-US" dirty="0">
                <a:solidFill>
                  <a:schemeClr val="bg1"/>
                </a:solidFill>
              </a:rPr>
              <a:t>Exports</a:t>
            </a:r>
          </a:p>
        </p:txBody>
      </p:sp>
      <p:sp>
        <p:nvSpPr>
          <p:cNvPr id="77853" name="Line 29"/>
          <p:cNvSpPr>
            <a:spLocks noChangeShapeType="1"/>
          </p:cNvSpPr>
          <p:nvPr/>
        </p:nvSpPr>
        <p:spPr bwMode="gray">
          <a:xfrm>
            <a:off x="7248525" y="4762500"/>
            <a:ext cx="0" cy="581025"/>
          </a:xfrm>
          <a:prstGeom prst="line">
            <a:avLst/>
          </a:prstGeom>
          <a:noFill/>
          <a:ln w="28575">
            <a:solidFill>
              <a:schemeClr val="tx1"/>
            </a:solidFill>
            <a:round/>
            <a:headEnd/>
            <a:tailEnd type="triangle" w="med" len="med"/>
          </a:ln>
          <a:effectLst/>
        </p:spPr>
        <p:txBody>
          <a:bodyPr wrap="none" anchor="ctr"/>
          <a:lstStyle/>
          <a:p>
            <a:endParaRPr lang="en-US" dirty="0"/>
          </a:p>
        </p:txBody>
      </p:sp>
      <p:sp>
        <p:nvSpPr>
          <p:cNvPr id="77854" name="Oval 30"/>
          <p:cNvSpPr>
            <a:spLocks noChangeArrowheads="1"/>
          </p:cNvSpPr>
          <p:nvPr/>
        </p:nvSpPr>
        <p:spPr bwMode="gray">
          <a:xfrm>
            <a:off x="3181350" y="1319213"/>
            <a:ext cx="998538" cy="242887"/>
          </a:xfrm>
          <a:prstGeom prst="ellipse">
            <a:avLst/>
          </a:prstGeom>
          <a:noFill/>
          <a:ln w="28575" algn="ctr">
            <a:solidFill>
              <a:schemeClr val="tx1"/>
            </a:solidFill>
            <a:prstDash val="sysDot"/>
            <a:round/>
            <a:headEnd/>
            <a:tailEnd/>
          </a:ln>
          <a:effectLst/>
        </p:spPr>
        <p:txBody>
          <a:bodyPr wrap="none" anchor="ctr"/>
          <a:lstStyle/>
          <a:p>
            <a:endParaRPr lang="en-US" dirty="0"/>
          </a:p>
        </p:txBody>
      </p:sp>
      <p:sp>
        <p:nvSpPr>
          <p:cNvPr id="77855" name="Line 31"/>
          <p:cNvSpPr>
            <a:spLocks noChangeShapeType="1"/>
          </p:cNvSpPr>
          <p:nvPr/>
        </p:nvSpPr>
        <p:spPr bwMode="gray">
          <a:xfrm>
            <a:off x="3181350" y="1436688"/>
            <a:ext cx="0" cy="830262"/>
          </a:xfrm>
          <a:prstGeom prst="line">
            <a:avLst/>
          </a:prstGeom>
          <a:noFill/>
          <a:ln w="28575">
            <a:solidFill>
              <a:schemeClr val="tx1"/>
            </a:solidFill>
            <a:prstDash val="sysDot"/>
            <a:round/>
            <a:headEnd/>
            <a:tailEnd/>
          </a:ln>
          <a:effectLst/>
        </p:spPr>
        <p:txBody>
          <a:bodyPr wrap="none" anchor="ctr"/>
          <a:lstStyle/>
          <a:p>
            <a:endParaRPr lang="en-US" dirty="0"/>
          </a:p>
        </p:txBody>
      </p:sp>
      <p:sp>
        <p:nvSpPr>
          <p:cNvPr id="77856" name="Line 32"/>
          <p:cNvSpPr>
            <a:spLocks noChangeShapeType="1"/>
          </p:cNvSpPr>
          <p:nvPr/>
        </p:nvSpPr>
        <p:spPr bwMode="gray">
          <a:xfrm>
            <a:off x="4184650" y="1436688"/>
            <a:ext cx="0" cy="830262"/>
          </a:xfrm>
          <a:prstGeom prst="line">
            <a:avLst/>
          </a:prstGeom>
          <a:noFill/>
          <a:ln w="28575">
            <a:solidFill>
              <a:schemeClr val="tx1"/>
            </a:solidFill>
            <a:prstDash val="sysDot"/>
            <a:round/>
            <a:headEnd/>
            <a:tailEnd/>
          </a:ln>
          <a:effectLst/>
        </p:spPr>
        <p:txBody>
          <a:bodyPr wrap="none" anchor="ctr"/>
          <a:lstStyle/>
          <a:p>
            <a:endParaRPr lang="en-US" dirty="0"/>
          </a:p>
        </p:txBody>
      </p:sp>
      <p:grpSp>
        <p:nvGrpSpPr>
          <p:cNvPr id="4" name="Group 33"/>
          <p:cNvGrpSpPr>
            <a:grpSpLocks/>
          </p:cNvGrpSpPr>
          <p:nvPr/>
        </p:nvGrpSpPr>
        <p:grpSpPr bwMode="auto">
          <a:xfrm>
            <a:off x="3665538" y="4457700"/>
            <a:ext cx="2714625" cy="266700"/>
            <a:chOff x="2309" y="2808"/>
            <a:chExt cx="1710" cy="168"/>
          </a:xfrm>
        </p:grpSpPr>
        <p:grpSp>
          <p:nvGrpSpPr>
            <p:cNvPr id="5" name="Group 34"/>
            <p:cNvGrpSpPr>
              <a:grpSpLocks/>
            </p:cNvGrpSpPr>
            <p:nvPr/>
          </p:nvGrpSpPr>
          <p:grpSpPr bwMode="auto">
            <a:xfrm>
              <a:off x="3469" y="2870"/>
              <a:ext cx="550" cy="60"/>
              <a:chOff x="3511" y="3278"/>
              <a:chExt cx="550" cy="60"/>
            </a:xfrm>
          </p:grpSpPr>
          <p:sp>
            <p:nvSpPr>
              <p:cNvPr id="77859" name="Line 35"/>
              <p:cNvSpPr>
                <a:spLocks noChangeShapeType="1"/>
              </p:cNvSpPr>
              <p:nvPr/>
            </p:nvSpPr>
            <p:spPr bwMode="gray">
              <a:xfrm flipV="1">
                <a:off x="3511" y="3278"/>
                <a:ext cx="550" cy="0"/>
              </a:xfrm>
              <a:prstGeom prst="line">
                <a:avLst/>
              </a:prstGeom>
              <a:noFill/>
              <a:ln w="28575">
                <a:solidFill>
                  <a:schemeClr val="tx1"/>
                </a:solidFill>
                <a:round/>
                <a:headEnd/>
                <a:tailEnd type="triangle" w="med" len="med"/>
              </a:ln>
            </p:spPr>
            <p:txBody>
              <a:bodyPr/>
              <a:lstStyle/>
              <a:p>
                <a:endParaRPr lang="en-US" dirty="0"/>
              </a:p>
            </p:txBody>
          </p:sp>
          <p:sp>
            <p:nvSpPr>
              <p:cNvPr id="77860" name="Line 35"/>
              <p:cNvSpPr>
                <a:spLocks noChangeShapeType="1"/>
              </p:cNvSpPr>
              <p:nvPr/>
            </p:nvSpPr>
            <p:spPr bwMode="gray">
              <a:xfrm flipH="1" flipV="1">
                <a:off x="3514" y="3338"/>
                <a:ext cx="538" cy="0"/>
              </a:xfrm>
              <a:prstGeom prst="line">
                <a:avLst/>
              </a:prstGeom>
              <a:noFill/>
              <a:ln w="28575">
                <a:solidFill>
                  <a:schemeClr val="tx1"/>
                </a:solidFill>
                <a:round/>
                <a:headEnd/>
                <a:tailEnd/>
              </a:ln>
            </p:spPr>
            <p:txBody>
              <a:bodyPr/>
              <a:lstStyle/>
              <a:p>
                <a:endParaRPr lang="en-US" dirty="0"/>
              </a:p>
            </p:txBody>
          </p:sp>
        </p:grpSp>
        <p:sp>
          <p:nvSpPr>
            <p:cNvPr id="77861" name="AutoShape 37"/>
            <p:cNvSpPr>
              <a:spLocks noChangeArrowheads="1"/>
            </p:cNvSpPr>
            <p:nvPr/>
          </p:nvSpPr>
          <p:spPr bwMode="auto">
            <a:xfrm rot="16200000" flipH="1">
              <a:off x="3528" y="2724"/>
              <a:ext cx="168" cy="336"/>
            </a:xfrm>
            <a:prstGeom prst="can">
              <a:avLst>
                <a:gd name="adj" fmla="val 50000"/>
              </a:avLst>
            </a:prstGeom>
            <a:solidFill>
              <a:schemeClr val="hlink"/>
            </a:solidFill>
            <a:ln w="12700">
              <a:solidFill>
                <a:schemeClr val="tx2"/>
              </a:solidFill>
              <a:round/>
              <a:headEnd/>
              <a:tailEnd/>
            </a:ln>
            <a:effectLst/>
          </p:spPr>
          <p:txBody>
            <a:bodyPr wrap="none" anchor="ctr"/>
            <a:lstStyle/>
            <a:p>
              <a:endParaRPr lang="en-US" dirty="0"/>
            </a:p>
          </p:txBody>
        </p:sp>
        <p:sp>
          <p:nvSpPr>
            <p:cNvPr id="77862" name="Line 35"/>
            <p:cNvSpPr>
              <a:spLocks noChangeShapeType="1"/>
            </p:cNvSpPr>
            <p:nvPr/>
          </p:nvSpPr>
          <p:spPr bwMode="gray">
            <a:xfrm flipH="1">
              <a:off x="2309" y="2924"/>
              <a:ext cx="1210" cy="0"/>
            </a:xfrm>
            <a:prstGeom prst="line">
              <a:avLst/>
            </a:prstGeom>
            <a:noFill/>
            <a:ln w="28575">
              <a:solidFill>
                <a:schemeClr val="tx1"/>
              </a:solidFill>
              <a:round/>
              <a:headEnd/>
              <a:tailEnd type="triangle" w="med" len="med"/>
            </a:ln>
          </p:spPr>
          <p:txBody>
            <a:bodyPr/>
            <a:lstStyle/>
            <a:p>
              <a:endParaRPr lang="en-US" dirty="0"/>
            </a:p>
          </p:txBody>
        </p:sp>
        <p:sp>
          <p:nvSpPr>
            <p:cNvPr id="77863" name="Line 35"/>
            <p:cNvSpPr>
              <a:spLocks noChangeShapeType="1"/>
            </p:cNvSpPr>
            <p:nvPr/>
          </p:nvSpPr>
          <p:spPr bwMode="gray">
            <a:xfrm>
              <a:off x="2316" y="2864"/>
              <a:ext cx="1204" cy="0"/>
            </a:xfrm>
            <a:prstGeom prst="line">
              <a:avLst/>
            </a:prstGeom>
            <a:noFill/>
            <a:ln w="28575">
              <a:solidFill>
                <a:schemeClr val="tx1"/>
              </a:solidFill>
              <a:round/>
              <a:headEnd/>
              <a:tailEnd/>
            </a:ln>
          </p:spPr>
          <p:txBody>
            <a:bodyPr/>
            <a:lstStyle/>
            <a:p>
              <a:endParaRPr lang="en-US" dirty="0"/>
            </a:p>
          </p:txBody>
        </p: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6"/>
          <p:cNvSpPr>
            <a:spLocks noGrp="1" noChangeArrowheads="1"/>
          </p:cNvSpPr>
          <p:nvPr>
            <p:ph type="title" idx="4294967295"/>
          </p:nvPr>
        </p:nvSpPr>
        <p:spPr/>
        <p:txBody>
          <a:bodyPr/>
          <a:lstStyle/>
          <a:p>
            <a:r>
              <a:rPr lang="en-US" dirty="0"/>
              <a:t>NFS Overview: </a:t>
            </a:r>
            <a:r>
              <a:rPr lang="en-US" dirty="0" smtClean="0"/>
              <a:t>NFS Call</a:t>
            </a:r>
            <a:endParaRPr lang="en-US" dirty="0"/>
          </a:p>
        </p:txBody>
      </p:sp>
      <p:cxnSp>
        <p:nvCxnSpPr>
          <p:cNvPr id="15" name="Straight Connector 14"/>
          <p:cNvCxnSpPr>
            <a:cxnSpLocks noChangeShapeType="1"/>
          </p:cNvCxnSpPr>
          <p:nvPr/>
        </p:nvCxnSpPr>
        <p:spPr bwMode="gray">
          <a:xfrm rot="5400000">
            <a:off x="2828131" y="3960019"/>
            <a:ext cx="4244975" cy="1588"/>
          </a:xfrm>
          <a:prstGeom prst="line">
            <a:avLst/>
          </a:prstGeom>
          <a:noFill/>
          <a:ln w="38100">
            <a:solidFill>
              <a:schemeClr val="accent1"/>
            </a:solidFill>
            <a:prstDash val="dash"/>
            <a:round/>
            <a:headEnd/>
            <a:tailEnd/>
          </a:ln>
        </p:spPr>
      </p:cxnSp>
      <p:sp>
        <p:nvSpPr>
          <p:cNvPr id="25631" name="Rectangle 110"/>
          <p:cNvSpPr>
            <a:spLocks noChangeArrowheads="1"/>
          </p:cNvSpPr>
          <p:nvPr/>
        </p:nvSpPr>
        <p:spPr bwMode="gray">
          <a:xfrm>
            <a:off x="4222750" y="1276350"/>
            <a:ext cx="1458913" cy="425450"/>
          </a:xfrm>
          <a:prstGeom prst="rect">
            <a:avLst/>
          </a:prstGeom>
          <a:noFill/>
          <a:ln w="9525">
            <a:noFill/>
            <a:miter lim="800000"/>
            <a:headEnd/>
            <a:tailEnd/>
          </a:ln>
        </p:spPr>
        <p:txBody>
          <a:bodyPr wrap="none" lIns="0" tIns="0" rIns="0" bIns="0">
            <a:spAutoFit/>
          </a:bodyPr>
          <a:lstStyle/>
          <a:p>
            <a:r>
              <a:rPr lang="en-US" sz="1400" dirty="0">
                <a:solidFill>
                  <a:srgbClr val="000000"/>
                </a:solidFill>
              </a:rPr>
              <a:t>TCP/UDP</a:t>
            </a:r>
          </a:p>
          <a:p>
            <a:r>
              <a:rPr lang="en-US" sz="1400" dirty="0">
                <a:solidFill>
                  <a:srgbClr val="000000"/>
                </a:solidFill>
              </a:rPr>
              <a:t>Network Boundary</a:t>
            </a:r>
            <a:endParaRPr lang="en-US" sz="1400" dirty="0"/>
          </a:p>
        </p:txBody>
      </p:sp>
      <p:sp>
        <p:nvSpPr>
          <p:cNvPr id="25632" name="TextBox 7"/>
          <p:cNvSpPr txBox="1">
            <a:spLocks noChangeArrowheads="1"/>
          </p:cNvSpPr>
          <p:nvPr/>
        </p:nvSpPr>
        <p:spPr bwMode="gray">
          <a:xfrm>
            <a:off x="2273300" y="2409825"/>
            <a:ext cx="835025" cy="396875"/>
          </a:xfrm>
          <a:prstGeom prst="rect">
            <a:avLst/>
          </a:prstGeom>
          <a:noFill/>
          <a:ln w="9525">
            <a:noFill/>
            <a:miter lim="800000"/>
            <a:headEnd/>
            <a:tailEnd/>
          </a:ln>
        </p:spPr>
        <p:txBody>
          <a:bodyPr wrap="none">
            <a:spAutoFit/>
          </a:bodyPr>
          <a:lstStyle/>
          <a:p>
            <a:r>
              <a:rPr lang="en-US" dirty="0"/>
              <a:t>Client</a:t>
            </a:r>
          </a:p>
        </p:txBody>
      </p:sp>
      <p:sp>
        <p:nvSpPr>
          <p:cNvPr id="25633" name="Rectangle 9"/>
          <p:cNvSpPr>
            <a:spLocks noChangeArrowheads="1"/>
          </p:cNvSpPr>
          <p:nvPr/>
        </p:nvSpPr>
        <p:spPr bwMode="gray">
          <a:xfrm>
            <a:off x="1123950" y="3133725"/>
            <a:ext cx="3135313" cy="2909888"/>
          </a:xfrm>
          <a:prstGeom prst="rect">
            <a:avLst/>
          </a:prstGeom>
          <a:solidFill>
            <a:schemeClr val="hlink"/>
          </a:solidFill>
          <a:ln w="12700">
            <a:noFill/>
            <a:miter lim="800000"/>
            <a:headEnd/>
            <a:tailEnd/>
          </a:ln>
        </p:spPr>
        <p:txBody>
          <a:bodyPr wrap="none" anchor="ctr"/>
          <a:lstStyle/>
          <a:p>
            <a:pPr>
              <a:buClrTx/>
            </a:pPr>
            <a:endParaRPr lang="en-US" sz="2400" dirty="0">
              <a:solidFill>
                <a:schemeClr val="bg1"/>
              </a:solidFill>
            </a:endParaRPr>
          </a:p>
        </p:txBody>
      </p:sp>
      <p:sp>
        <p:nvSpPr>
          <p:cNvPr id="25634" name="TextBox 10"/>
          <p:cNvSpPr txBox="1">
            <a:spLocks noChangeArrowheads="1"/>
          </p:cNvSpPr>
          <p:nvPr/>
        </p:nvSpPr>
        <p:spPr bwMode="gray">
          <a:xfrm>
            <a:off x="1951038" y="3205163"/>
            <a:ext cx="1482725" cy="396875"/>
          </a:xfrm>
          <a:prstGeom prst="rect">
            <a:avLst/>
          </a:prstGeom>
          <a:noFill/>
          <a:ln w="9525">
            <a:noFill/>
            <a:miter lim="800000"/>
            <a:headEnd/>
            <a:tailEnd/>
          </a:ln>
        </p:spPr>
        <p:txBody>
          <a:bodyPr wrap="none">
            <a:spAutoFit/>
          </a:bodyPr>
          <a:lstStyle/>
          <a:p>
            <a:r>
              <a:rPr lang="en-US" dirty="0">
                <a:solidFill>
                  <a:schemeClr val="bg1"/>
                </a:solidFill>
              </a:rPr>
              <a:t>Commands</a:t>
            </a:r>
          </a:p>
        </p:txBody>
      </p:sp>
      <p:sp>
        <p:nvSpPr>
          <p:cNvPr id="25638" name="Rectangle 11"/>
          <p:cNvSpPr>
            <a:spLocks noChangeArrowheads="1"/>
          </p:cNvSpPr>
          <p:nvPr/>
        </p:nvSpPr>
        <p:spPr bwMode="gray">
          <a:xfrm>
            <a:off x="5641975" y="3133725"/>
            <a:ext cx="3216275" cy="2909888"/>
          </a:xfrm>
          <a:prstGeom prst="rect">
            <a:avLst/>
          </a:prstGeom>
          <a:solidFill>
            <a:schemeClr val="hlink"/>
          </a:solidFill>
          <a:ln w="12700">
            <a:noFill/>
            <a:miter lim="800000"/>
            <a:headEnd/>
            <a:tailEnd/>
          </a:ln>
        </p:spPr>
        <p:txBody>
          <a:bodyPr wrap="none" anchor="ctr"/>
          <a:lstStyle/>
          <a:p>
            <a:pPr>
              <a:buClrTx/>
            </a:pPr>
            <a:endParaRPr lang="en-US" sz="2400" dirty="0">
              <a:solidFill>
                <a:schemeClr val="bg1"/>
              </a:solidFill>
            </a:endParaRPr>
          </a:p>
        </p:txBody>
      </p:sp>
      <p:sp>
        <p:nvSpPr>
          <p:cNvPr id="25639" name="TextBox 12"/>
          <p:cNvSpPr txBox="1">
            <a:spLocks noChangeArrowheads="1"/>
          </p:cNvSpPr>
          <p:nvPr/>
        </p:nvSpPr>
        <p:spPr bwMode="gray">
          <a:xfrm>
            <a:off x="6613525" y="3195638"/>
            <a:ext cx="1271588" cy="396875"/>
          </a:xfrm>
          <a:prstGeom prst="rect">
            <a:avLst/>
          </a:prstGeom>
          <a:noFill/>
          <a:ln w="9525">
            <a:noFill/>
            <a:miter lim="800000"/>
            <a:headEnd/>
            <a:tailEnd/>
          </a:ln>
        </p:spPr>
        <p:txBody>
          <a:bodyPr wrap="none">
            <a:spAutoFit/>
          </a:bodyPr>
          <a:lstStyle/>
          <a:p>
            <a:r>
              <a:rPr lang="en-US" dirty="0">
                <a:solidFill>
                  <a:schemeClr val="bg1"/>
                </a:solidFill>
              </a:rPr>
              <a:t>Daemons</a:t>
            </a:r>
          </a:p>
        </p:txBody>
      </p:sp>
      <p:grpSp>
        <p:nvGrpSpPr>
          <p:cNvPr id="3" name="Group 40"/>
          <p:cNvGrpSpPr>
            <a:grpSpLocks/>
          </p:cNvGrpSpPr>
          <p:nvPr/>
        </p:nvGrpSpPr>
        <p:grpSpPr bwMode="auto">
          <a:xfrm>
            <a:off x="6191250" y="1250950"/>
            <a:ext cx="2119313" cy="1546225"/>
            <a:chOff x="3951" y="548"/>
            <a:chExt cx="1335" cy="974"/>
          </a:xfrm>
        </p:grpSpPr>
        <p:sp>
          <p:nvSpPr>
            <p:cNvPr id="25641" name="TextBox 8"/>
            <p:cNvSpPr txBox="1">
              <a:spLocks noChangeArrowheads="1"/>
            </p:cNvSpPr>
            <p:nvPr/>
          </p:nvSpPr>
          <p:spPr bwMode="gray">
            <a:xfrm>
              <a:off x="3969" y="1272"/>
              <a:ext cx="587" cy="250"/>
            </a:xfrm>
            <a:prstGeom prst="rect">
              <a:avLst/>
            </a:prstGeom>
            <a:noFill/>
            <a:ln w="9525" algn="ctr">
              <a:noFill/>
              <a:miter lim="800000"/>
              <a:headEnd/>
              <a:tailEnd/>
            </a:ln>
            <a:effectLst/>
          </p:spPr>
          <p:txBody>
            <a:bodyPr wrap="none">
              <a:spAutoFit/>
            </a:bodyPr>
            <a:lstStyle/>
            <a:p>
              <a:r>
                <a:rPr lang="en-US" dirty="0"/>
                <a:t>Server</a:t>
              </a:r>
            </a:p>
          </p:txBody>
        </p:sp>
        <p:cxnSp>
          <p:nvCxnSpPr>
            <p:cNvPr id="32" name="Straight Connector 31"/>
            <p:cNvCxnSpPr>
              <a:cxnSpLocks noChangeShapeType="1"/>
            </p:cNvCxnSpPr>
            <p:nvPr/>
          </p:nvCxnSpPr>
          <p:spPr bwMode="gray">
            <a:xfrm flipV="1">
              <a:off x="4421" y="924"/>
              <a:ext cx="367" cy="1"/>
            </a:xfrm>
            <a:prstGeom prst="line">
              <a:avLst/>
            </a:prstGeom>
            <a:noFill/>
            <a:ln w="34925">
              <a:solidFill>
                <a:schemeClr val="tx1"/>
              </a:solidFill>
              <a:round/>
              <a:headEnd/>
              <a:tailEnd/>
            </a:ln>
          </p:spPr>
        </p:cxnSp>
        <p:pic>
          <p:nvPicPr>
            <p:cNvPr id="25643" name="Picture 15" descr="FAS900_w_FC_storage"/>
            <p:cNvPicPr>
              <a:picLocks noChangeAspect="1" noChangeArrowheads="1"/>
            </p:cNvPicPr>
            <p:nvPr/>
          </p:nvPicPr>
          <p:blipFill>
            <a:blip r:embed="rId3" cstate="print"/>
            <a:srcRect/>
            <a:stretch>
              <a:fillRect/>
            </a:stretch>
          </p:blipFill>
          <p:spPr bwMode="gray">
            <a:xfrm>
              <a:off x="3951" y="548"/>
              <a:ext cx="622" cy="728"/>
            </a:xfrm>
            <a:prstGeom prst="rect">
              <a:avLst/>
            </a:prstGeom>
            <a:noFill/>
            <a:ln w="9525">
              <a:noFill/>
              <a:miter lim="800000"/>
              <a:headEnd/>
              <a:tailEnd/>
            </a:ln>
          </p:spPr>
        </p:pic>
        <p:pic>
          <p:nvPicPr>
            <p:cNvPr id="25644" name="Picture 44" descr="Cylinder_volume"/>
            <p:cNvPicPr>
              <a:picLocks noChangeAspect="1" noChangeArrowheads="1"/>
            </p:cNvPicPr>
            <p:nvPr/>
          </p:nvPicPr>
          <p:blipFill>
            <a:blip r:embed="rId4" cstate="print"/>
            <a:srcRect/>
            <a:stretch>
              <a:fillRect/>
            </a:stretch>
          </p:blipFill>
          <p:spPr bwMode="gray">
            <a:xfrm>
              <a:off x="4689" y="592"/>
              <a:ext cx="597" cy="684"/>
            </a:xfrm>
            <a:prstGeom prst="rect">
              <a:avLst/>
            </a:prstGeom>
            <a:noFill/>
          </p:spPr>
        </p:pic>
        <p:sp>
          <p:nvSpPr>
            <p:cNvPr id="25645" name="Text Box 9"/>
            <p:cNvSpPr txBox="1">
              <a:spLocks noChangeArrowheads="1"/>
            </p:cNvSpPr>
            <p:nvPr/>
          </p:nvSpPr>
          <p:spPr bwMode="gray">
            <a:xfrm>
              <a:off x="4715" y="828"/>
              <a:ext cx="546" cy="212"/>
            </a:xfrm>
            <a:prstGeom prst="rect">
              <a:avLst/>
            </a:prstGeom>
            <a:noFill/>
            <a:ln w="12700">
              <a:noFill/>
              <a:miter lim="800000"/>
              <a:headEnd/>
              <a:tailEnd/>
            </a:ln>
          </p:spPr>
          <p:txBody>
            <a:bodyPr>
              <a:spAutoFit/>
            </a:bodyPr>
            <a:lstStyle/>
            <a:p>
              <a:r>
                <a:rPr lang="en-US" sz="1600" dirty="0">
                  <a:solidFill>
                    <a:schemeClr val="bg1"/>
                  </a:solidFill>
                </a:rPr>
                <a:t>vol0</a:t>
              </a:r>
              <a:endParaRPr lang="en-US" sz="1600" dirty="0">
                <a:solidFill>
                  <a:schemeClr val="bg1"/>
                </a:solidFill>
                <a:cs typeface="Arial" charset="0"/>
              </a:endParaRPr>
            </a:p>
          </p:txBody>
        </p:sp>
      </p:grpSp>
      <p:sp>
        <p:nvSpPr>
          <p:cNvPr id="25646" name="Text Box 41"/>
          <p:cNvSpPr txBox="1">
            <a:spLocks noChangeArrowheads="1"/>
          </p:cNvSpPr>
          <p:nvPr/>
        </p:nvSpPr>
        <p:spPr bwMode="gray">
          <a:xfrm>
            <a:off x="2085975" y="4357688"/>
            <a:ext cx="1211263" cy="460375"/>
          </a:xfrm>
          <a:prstGeom prst="rect">
            <a:avLst/>
          </a:prstGeom>
          <a:noFill/>
          <a:ln w="12700">
            <a:noFill/>
            <a:miter lim="800000"/>
            <a:headEnd/>
            <a:tailEnd/>
          </a:ln>
        </p:spPr>
        <p:txBody>
          <a:bodyPr wrap="none" anchor="ctr"/>
          <a:lstStyle/>
          <a:p>
            <a:pPr>
              <a:buClrTx/>
            </a:pPr>
            <a:r>
              <a:rPr lang="en-US" sz="2200" dirty="0" smtClean="0">
                <a:solidFill>
                  <a:schemeClr val="bg1"/>
                </a:solidFill>
                <a:latin typeface="Courier New" pitchFamily="49" charset="0"/>
              </a:rPr>
              <a:t>ls</a:t>
            </a:r>
            <a:endParaRPr lang="en-US" sz="2200" dirty="0">
              <a:solidFill>
                <a:schemeClr val="bg1"/>
              </a:solidFill>
              <a:latin typeface="Courier New" pitchFamily="49" charset="0"/>
            </a:endParaRPr>
          </a:p>
        </p:txBody>
      </p:sp>
      <p:sp>
        <p:nvSpPr>
          <p:cNvPr id="25647" name="Text Box 41"/>
          <p:cNvSpPr txBox="1">
            <a:spLocks noChangeArrowheads="1"/>
          </p:cNvSpPr>
          <p:nvPr/>
        </p:nvSpPr>
        <p:spPr bwMode="gray">
          <a:xfrm>
            <a:off x="6643688" y="4357688"/>
            <a:ext cx="1211262" cy="460375"/>
          </a:xfrm>
          <a:prstGeom prst="rect">
            <a:avLst/>
          </a:prstGeom>
          <a:noFill/>
          <a:ln w="12700">
            <a:noFill/>
            <a:miter lim="800000"/>
            <a:headEnd/>
            <a:tailEnd/>
          </a:ln>
        </p:spPr>
        <p:txBody>
          <a:bodyPr wrap="none" anchor="ctr"/>
          <a:lstStyle/>
          <a:p>
            <a:pPr>
              <a:buClrTx/>
            </a:pPr>
            <a:r>
              <a:rPr lang="en-US" sz="2200" dirty="0">
                <a:solidFill>
                  <a:schemeClr val="bg1"/>
                </a:solidFill>
                <a:latin typeface="Courier New" pitchFamily="49" charset="0"/>
              </a:rPr>
              <a:t>portmap/</a:t>
            </a:r>
          </a:p>
          <a:p>
            <a:pPr>
              <a:buClrTx/>
            </a:pPr>
            <a:r>
              <a:rPr lang="en-US" sz="2200" dirty="0">
                <a:solidFill>
                  <a:schemeClr val="bg1"/>
                </a:solidFill>
                <a:latin typeface="Courier New" pitchFamily="49" charset="0"/>
              </a:rPr>
              <a:t>rpcbind</a:t>
            </a:r>
          </a:p>
        </p:txBody>
      </p:sp>
      <p:sp>
        <p:nvSpPr>
          <p:cNvPr id="25648" name="Text Box 41"/>
          <p:cNvSpPr txBox="1">
            <a:spLocks noChangeArrowheads="1"/>
          </p:cNvSpPr>
          <p:nvPr/>
        </p:nvSpPr>
        <p:spPr bwMode="gray">
          <a:xfrm>
            <a:off x="1927225" y="6064250"/>
            <a:ext cx="5783263" cy="460375"/>
          </a:xfrm>
          <a:prstGeom prst="rect">
            <a:avLst/>
          </a:prstGeom>
          <a:noFill/>
          <a:ln w="12700">
            <a:noFill/>
            <a:miter lim="800000"/>
            <a:headEnd/>
            <a:tailEnd/>
          </a:ln>
        </p:spPr>
        <p:txBody>
          <a:bodyPr wrap="none" anchor="ctr"/>
          <a:lstStyle/>
          <a:p>
            <a:pPr>
              <a:buClrTx/>
            </a:pPr>
            <a:r>
              <a:rPr lang="en-US" sz="2200" dirty="0" smtClean="0">
                <a:latin typeface="Courier New" pitchFamily="49" charset="0"/>
              </a:rPr>
              <a:t># </a:t>
            </a:r>
            <a:r>
              <a:rPr lang="en-US" sz="2200" b="1" dirty="0" smtClean="0">
                <a:latin typeface="Courier New" pitchFamily="49" charset="0"/>
              </a:rPr>
              <a:t>ls /mnt/vol0</a:t>
            </a:r>
            <a:endParaRPr lang="en-US" sz="2200" b="1" dirty="0">
              <a:latin typeface="Courier New" pitchFamily="49" charset="0"/>
            </a:endParaRPr>
          </a:p>
        </p:txBody>
      </p:sp>
      <p:sp>
        <p:nvSpPr>
          <p:cNvPr id="25649" name="Rectangle 49"/>
          <p:cNvSpPr>
            <a:spLocks noChangeArrowheads="1"/>
          </p:cNvSpPr>
          <p:nvPr/>
        </p:nvSpPr>
        <p:spPr bwMode="gray">
          <a:xfrm>
            <a:off x="5657850" y="4794250"/>
            <a:ext cx="557213" cy="581025"/>
          </a:xfrm>
          <a:prstGeom prst="rect">
            <a:avLst/>
          </a:prstGeom>
          <a:noFill/>
          <a:ln w="28575" algn="ctr">
            <a:noFill/>
            <a:miter lim="800000"/>
            <a:headEnd/>
            <a:tailEnd/>
          </a:ln>
          <a:effectLst/>
        </p:spPr>
        <p:txBody>
          <a:bodyPr wrap="none">
            <a:spAutoFit/>
          </a:bodyPr>
          <a:lstStyle/>
          <a:p>
            <a:r>
              <a:rPr lang="en-US" sz="1600" dirty="0">
                <a:solidFill>
                  <a:schemeClr val="bg1"/>
                </a:solidFill>
              </a:rPr>
              <a:t>Port</a:t>
            </a:r>
          </a:p>
          <a:p>
            <a:r>
              <a:rPr lang="en-US" sz="1600" dirty="0">
                <a:solidFill>
                  <a:schemeClr val="bg1"/>
                </a:solidFill>
              </a:rPr>
              <a:t>111</a:t>
            </a:r>
          </a:p>
        </p:txBody>
      </p:sp>
      <p:sp>
        <p:nvSpPr>
          <p:cNvPr id="25650" name="Rectangle 110"/>
          <p:cNvSpPr>
            <a:spLocks noChangeArrowheads="1"/>
          </p:cNvSpPr>
          <p:nvPr/>
        </p:nvSpPr>
        <p:spPr bwMode="gray">
          <a:xfrm>
            <a:off x="4356761" y="4942581"/>
            <a:ext cx="1176604" cy="566309"/>
          </a:xfrm>
          <a:prstGeom prst="rect">
            <a:avLst/>
          </a:prstGeom>
          <a:noFill/>
          <a:ln w="9525">
            <a:noFill/>
            <a:miter lim="800000"/>
            <a:headEnd/>
            <a:tailEnd/>
          </a:ln>
        </p:spPr>
        <p:txBody>
          <a:bodyPr wrap="none" lIns="0" tIns="0" rIns="0" bIns="0">
            <a:spAutoFit/>
          </a:bodyPr>
          <a:lstStyle/>
          <a:p>
            <a:pPr>
              <a:lnSpc>
                <a:spcPct val="115000"/>
              </a:lnSpc>
            </a:pPr>
            <a:r>
              <a:rPr lang="en-US" sz="1600" b="1" dirty="0" smtClean="0">
                <a:solidFill>
                  <a:srgbClr val="000000"/>
                </a:solidFill>
                <a:latin typeface="Courier New" pitchFamily="49" charset="0"/>
              </a:rPr>
              <a:t>nfsd</a:t>
            </a:r>
            <a:endParaRPr lang="en-US" sz="1600" b="1" dirty="0">
              <a:solidFill>
                <a:srgbClr val="000000"/>
              </a:solidFill>
              <a:latin typeface="Courier New" pitchFamily="49" charset="0"/>
            </a:endParaRPr>
          </a:p>
          <a:p>
            <a:pPr>
              <a:lnSpc>
                <a:spcPct val="115000"/>
              </a:lnSpc>
            </a:pPr>
            <a:r>
              <a:rPr lang="en-US" sz="1600" dirty="0">
                <a:solidFill>
                  <a:srgbClr val="000000"/>
                </a:solidFill>
              </a:rPr>
              <a:t>port returned</a:t>
            </a:r>
            <a:endParaRPr lang="en-US" sz="1600" dirty="0"/>
          </a:p>
        </p:txBody>
      </p:sp>
      <p:grpSp>
        <p:nvGrpSpPr>
          <p:cNvPr id="4" name="Group 51"/>
          <p:cNvGrpSpPr>
            <a:grpSpLocks/>
          </p:cNvGrpSpPr>
          <p:nvPr/>
        </p:nvGrpSpPr>
        <p:grpSpPr bwMode="auto">
          <a:xfrm>
            <a:off x="3665538" y="4457700"/>
            <a:ext cx="2714625" cy="266700"/>
            <a:chOff x="2309" y="2808"/>
            <a:chExt cx="1710" cy="168"/>
          </a:xfrm>
        </p:grpSpPr>
        <p:grpSp>
          <p:nvGrpSpPr>
            <p:cNvPr id="5" name="Group 52"/>
            <p:cNvGrpSpPr>
              <a:grpSpLocks/>
            </p:cNvGrpSpPr>
            <p:nvPr/>
          </p:nvGrpSpPr>
          <p:grpSpPr bwMode="auto">
            <a:xfrm>
              <a:off x="3469" y="2870"/>
              <a:ext cx="550" cy="60"/>
              <a:chOff x="3511" y="3278"/>
              <a:chExt cx="550" cy="60"/>
            </a:xfrm>
          </p:grpSpPr>
          <p:sp>
            <p:nvSpPr>
              <p:cNvPr id="25653" name="Line 35"/>
              <p:cNvSpPr>
                <a:spLocks noChangeShapeType="1"/>
              </p:cNvSpPr>
              <p:nvPr/>
            </p:nvSpPr>
            <p:spPr bwMode="gray">
              <a:xfrm flipV="1">
                <a:off x="3511" y="3278"/>
                <a:ext cx="550" cy="0"/>
              </a:xfrm>
              <a:prstGeom prst="line">
                <a:avLst/>
              </a:prstGeom>
              <a:noFill/>
              <a:ln w="28575">
                <a:solidFill>
                  <a:schemeClr val="tx1"/>
                </a:solidFill>
                <a:round/>
                <a:headEnd/>
                <a:tailEnd type="triangle" w="med" len="med"/>
              </a:ln>
            </p:spPr>
            <p:txBody>
              <a:bodyPr/>
              <a:lstStyle/>
              <a:p>
                <a:endParaRPr lang="en-US" dirty="0"/>
              </a:p>
            </p:txBody>
          </p:sp>
          <p:sp>
            <p:nvSpPr>
              <p:cNvPr id="25654" name="Line 35"/>
              <p:cNvSpPr>
                <a:spLocks noChangeShapeType="1"/>
              </p:cNvSpPr>
              <p:nvPr/>
            </p:nvSpPr>
            <p:spPr bwMode="gray">
              <a:xfrm flipH="1" flipV="1">
                <a:off x="3514" y="3338"/>
                <a:ext cx="538" cy="0"/>
              </a:xfrm>
              <a:prstGeom prst="line">
                <a:avLst/>
              </a:prstGeom>
              <a:noFill/>
              <a:ln w="28575">
                <a:solidFill>
                  <a:schemeClr val="tx1"/>
                </a:solidFill>
                <a:round/>
                <a:headEnd/>
                <a:tailEnd/>
              </a:ln>
            </p:spPr>
            <p:txBody>
              <a:bodyPr/>
              <a:lstStyle/>
              <a:p>
                <a:endParaRPr lang="en-US" dirty="0"/>
              </a:p>
            </p:txBody>
          </p:sp>
        </p:grpSp>
        <p:sp>
          <p:nvSpPr>
            <p:cNvPr id="25655" name="AutoShape 55"/>
            <p:cNvSpPr>
              <a:spLocks noChangeArrowheads="1"/>
            </p:cNvSpPr>
            <p:nvPr/>
          </p:nvSpPr>
          <p:spPr bwMode="auto">
            <a:xfrm rot="16200000" flipH="1">
              <a:off x="3528" y="2724"/>
              <a:ext cx="168" cy="336"/>
            </a:xfrm>
            <a:prstGeom prst="can">
              <a:avLst>
                <a:gd name="adj" fmla="val 50000"/>
              </a:avLst>
            </a:prstGeom>
            <a:solidFill>
              <a:schemeClr val="hlink"/>
            </a:solidFill>
            <a:ln w="12700">
              <a:solidFill>
                <a:schemeClr val="tx2"/>
              </a:solidFill>
              <a:round/>
              <a:headEnd/>
              <a:tailEnd/>
            </a:ln>
            <a:effectLst/>
          </p:spPr>
          <p:txBody>
            <a:bodyPr wrap="none" anchor="ctr"/>
            <a:lstStyle/>
            <a:p>
              <a:endParaRPr lang="en-US" dirty="0"/>
            </a:p>
          </p:txBody>
        </p:sp>
        <p:sp>
          <p:nvSpPr>
            <p:cNvPr id="25656" name="Line 35"/>
            <p:cNvSpPr>
              <a:spLocks noChangeShapeType="1"/>
            </p:cNvSpPr>
            <p:nvPr/>
          </p:nvSpPr>
          <p:spPr bwMode="gray">
            <a:xfrm flipH="1">
              <a:off x="2309" y="2924"/>
              <a:ext cx="1210" cy="0"/>
            </a:xfrm>
            <a:prstGeom prst="line">
              <a:avLst/>
            </a:prstGeom>
            <a:noFill/>
            <a:ln w="28575">
              <a:solidFill>
                <a:schemeClr val="tx1"/>
              </a:solidFill>
              <a:round/>
              <a:headEnd/>
              <a:tailEnd type="triangle" w="med" len="med"/>
            </a:ln>
          </p:spPr>
          <p:txBody>
            <a:bodyPr/>
            <a:lstStyle/>
            <a:p>
              <a:endParaRPr lang="en-US" dirty="0"/>
            </a:p>
          </p:txBody>
        </p:sp>
        <p:sp>
          <p:nvSpPr>
            <p:cNvPr id="25657" name="Line 35"/>
            <p:cNvSpPr>
              <a:spLocks noChangeShapeType="1"/>
            </p:cNvSpPr>
            <p:nvPr/>
          </p:nvSpPr>
          <p:spPr bwMode="gray">
            <a:xfrm>
              <a:off x="2316" y="2864"/>
              <a:ext cx="1204" cy="0"/>
            </a:xfrm>
            <a:prstGeom prst="line">
              <a:avLst/>
            </a:prstGeom>
            <a:noFill/>
            <a:ln w="28575">
              <a:solidFill>
                <a:schemeClr val="tx1"/>
              </a:solidFill>
              <a:round/>
              <a:headEnd/>
              <a:tailEnd/>
            </a:ln>
          </p:spPr>
          <p:txBody>
            <a:bodyPr/>
            <a:lstStyle/>
            <a:p>
              <a:endParaRPr lang="en-US" dirty="0"/>
            </a:p>
          </p:txBody>
        </p:sp>
      </p:grpSp>
      <p:sp>
        <p:nvSpPr>
          <p:cNvPr id="31" name="Oval 5"/>
          <p:cNvSpPr>
            <a:spLocks noChangeArrowheads="1"/>
          </p:cNvSpPr>
          <p:nvPr/>
        </p:nvSpPr>
        <p:spPr bwMode="gray">
          <a:xfrm>
            <a:off x="3181350" y="2070100"/>
            <a:ext cx="998538" cy="384175"/>
          </a:xfrm>
          <a:prstGeom prst="ellipse">
            <a:avLst/>
          </a:prstGeom>
          <a:noFill/>
          <a:ln w="28575" algn="ctr">
            <a:solidFill>
              <a:schemeClr val="tx1"/>
            </a:solidFill>
            <a:prstDash val="sysDot"/>
            <a:round/>
            <a:headEnd/>
            <a:tailEnd/>
          </a:ln>
          <a:effectLst/>
        </p:spPr>
        <p:txBody>
          <a:bodyPr wrap="none" anchor="ctr"/>
          <a:lstStyle/>
          <a:p>
            <a:endParaRPr lang="en-US" dirty="0"/>
          </a:p>
        </p:txBody>
      </p:sp>
      <p:cxnSp>
        <p:nvCxnSpPr>
          <p:cNvPr id="33" name="Straight Connector 31"/>
          <p:cNvCxnSpPr>
            <a:cxnSpLocks noChangeShapeType="1"/>
          </p:cNvCxnSpPr>
          <p:nvPr/>
        </p:nvCxnSpPr>
        <p:spPr bwMode="gray">
          <a:xfrm flipV="1">
            <a:off x="2784475" y="1847850"/>
            <a:ext cx="582613" cy="1588"/>
          </a:xfrm>
          <a:prstGeom prst="line">
            <a:avLst/>
          </a:prstGeom>
          <a:noFill/>
          <a:ln w="34925">
            <a:solidFill>
              <a:schemeClr val="tx1"/>
            </a:solidFill>
            <a:round/>
            <a:headEnd/>
            <a:tailEnd/>
          </a:ln>
        </p:spPr>
      </p:cxnSp>
      <p:pic>
        <p:nvPicPr>
          <p:cNvPr id="34" name="Picture 8" descr="Cylinder_volume"/>
          <p:cNvPicPr>
            <a:picLocks noChangeAspect="1" noChangeArrowheads="1"/>
          </p:cNvPicPr>
          <p:nvPr/>
        </p:nvPicPr>
        <p:blipFill>
          <a:blip r:embed="rId4" cstate="print"/>
          <a:srcRect/>
          <a:stretch>
            <a:fillRect/>
          </a:stretch>
        </p:blipFill>
        <p:spPr bwMode="gray">
          <a:xfrm>
            <a:off x="3209925" y="1320800"/>
            <a:ext cx="947738" cy="1085850"/>
          </a:xfrm>
          <a:prstGeom prst="rect">
            <a:avLst/>
          </a:prstGeom>
          <a:noFill/>
        </p:spPr>
      </p:pic>
      <p:sp>
        <p:nvSpPr>
          <p:cNvPr id="35" name="Text Box 9"/>
          <p:cNvSpPr txBox="1">
            <a:spLocks noChangeArrowheads="1"/>
          </p:cNvSpPr>
          <p:nvPr/>
        </p:nvSpPr>
        <p:spPr bwMode="gray">
          <a:xfrm>
            <a:off x="3251200" y="1695450"/>
            <a:ext cx="866775" cy="581025"/>
          </a:xfrm>
          <a:prstGeom prst="rect">
            <a:avLst/>
          </a:prstGeom>
          <a:noFill/>
          <a:ln w="12700">
            <a:noFill/>
            <a:miter lim="800000"/>
            <a:headEnd/>
            <a:tailEnd/>
          </a:ln>
        </p:spPr>
        <p:txBody>
          <a:bodyPr>
            <a:spAutoFit/>
          </a:bodyPr>
          <a:lstStyle/>
          <a:p>
            <a:r>
              <a:rPr lang="en-US" sz="1600" dirty="0">
                <a:solidFill>
                  <a:schemeClr val="bg1"/>
                </a:solidFill>
              </a:rPr>
              <a:t>/mnt/</a:t>
            </a:r>
          </a:p>
          <a:p>
            <a:r>
              <a:rPr lang="en-US" sz="1600" dirty="0">
                <a:solidFill>
                  <a:schemeClr val="bg1"/>
                </a:solidFill>
              </a:rPr>
              <a:t>vol0</a:t>
            </a:r>
            <a:endParaRPr lang="en-US" sz="1600" dirty="0">
              <a:solidFill>
                <a:schemeClr val="bg1"/>
              </a:solidFill>
              <a:cs typeface="Arial" charset="0"/>
            </a:endParaRPr>
          </a:p>
        </p:txBody>
      </p:sp>
      <p:sp>
        <p:nvSpPr>
          <p:cNvPr id="36" name="Oval 30"/>
          <p:cNvSpPr>
            <a:spLocks noChangeArrowheads="1"/>
          </p:cNvSpPr>
          <p:nvPr/>
        </p:nvSpPr>
        <p:spPr bwMode="gray">
          <a:xfrm>
            <a:off x="3181350" y="1319213"/>
            <a:ext cx="998538" cy="242887"/>
          </a:xfrm>
          <a:prstGeom prst="ellipse">
            <a:avLst/>
          </a:prstGeom>
          <a:noFill/>
          <a:ln w="28575" algn="ctr">
            <a:solidFill>
              <a:schemeClr val="tx1"/>
            </a:solidFill>
            <a:prstDash val="sysDot"/>
            <a:round/>
            <a:headEnd/>
            <a:tailEnd/>
          </a:ln>
          <a:effectLst/>
        </p:spPr>
        <p:txBody>
          <a:bodyPr wrap="none" anchor="ctr"/>
          <a:lstStyle/>
          <a:p>
            <a:endParaRPr lang="en-US" dirty="0"/>
          </a:p>
        </p:txBody>
      </p:sp>
      <p:sp>
        <p:nvSpPr>
          <p:cNvPr id="37" name="Line 31"/>
          <p:cNvSpPr>
            <a:spLocks noChangeShapeType="1"/>
          </p:cNvSpPr>
          <p:nvPr/>
        </p:nvSpPr>
        <p:spPr bwMode="gray">
          <a:xfrm>
            <a:off x="3181350" y="1436688"/>
            <a:ext cx="0" cy="830262"/>
          </a:xfrm>
          <a:prstGeom prst="line">
            <a:avLst/>
          </a:prstGeom>
          <a:noFill/>
          <a:ln w="28575">
            <a:solidFill>
              <a:schemeClr val="tx1"/>
            </a:solidFill>
            <a:prstDash val="sysDot"/>
            <a:round/>
            <a:headEnd/>
            <a:tailEnd/>
          </a:ln>
          <a:effectLst/>
        </p:spPr>
        <p:txBody>
          <a:bodyPr wrap="none" anchor="ctr"/>
          <a:lstStyle/>
          <a:p>
            <a:endParaRPr lang="en-US" dirty="0"/>
          </a:p>
        </p:txBody>
      </p:sp>
      <p:sp>
        <p:nvSpPr>
          <p:cNvPr id="38" name="Line 32"/>
          <p:cNvSpPr>
            <a:spLocks noChangeShapeType="1"/>
          </p:cNvSpPr>
          <p:nvPr/>
        </p:nvSpPr>
        <p:spPr bwMode="gray">
          <a:xfrm>
            <a:off x="4184650" y="1436688"/>
            <a:ext cx="0" cy="830262"/>
          </a:xfrm>
          <a:prstGeom prst="line">
            <a:avLst/>
          </a:prstGeom>
          <a:noFill/>
          <a:ln w="28575">
            <a:solidFill>
              <a:schemeClr val="tx1"/>
            </a:solidFill>
            <a:prstDash val="sysDot"/>
            <a:round/>
            <a:headEnd/>
            <a:tailEnd/>
          </a:ln>
          <a:effectLst/>
        </p:spPr>
        <p:txBody>
          <a:bodyPr wrap="none" anchor="ctr"/>
          <a:lstStyle/>
          <a:p>
            <a:endParaRPr lang="en-US" dirty="0"/>
          </a:p>
        </p:txBody>
      </p:sp>
      <p:grpSp>
        <p:nvGrpSpPr>
          <p:cNvPr id="2" name="Group 35"/>
          <p:cNvGrpSpPr>
            <a:grpSpLocks/>
          </p:cNvGrpSpPr>
          <p:nvPr/>
        </p:nvGrpSpPr>
        <p:grpSpPr bwMode="auto">
          <a:xfrm>
            <a:off x="2259013" y="1489075"/>
            <a:ext cx="866775" cy="927100"/>
            <a:chOff x="1201" y="675"/>
            <a:chExt cx="546" cy="584"/>
          </a:xfrm>
        </p:grpSpPr>
        <p:pic>
          <p:nvPicPr>
            <p:cNvPr id="25636" name="Picture 36" descr="Server_UNIX"/>
            <p:cNvPicPr>
              <a:picLocks noChangeAspect="1" noChangeArrowheads="1"/>
            </p:cNvPicPr>
            <p:nvPr/>
          </p:nvPicPr>
          <p:blipFill>
            <a:blip r:embed="rId5" cstate="print"/>
            <a:srcRect/>
            <a:stretch>
              <a:fillRect/>
            </a:stretch>
          </p:blipFill>
          <p:spPr bwMode="gray">
            <a:xfrm>
              <a:off x="1213" y="675"/>
              <a:ext cx="521" cy="584"/>
            </a:xfrm>
            <a:prstGeom prst="rect">
              <a:avLst/>
            </a:prstGeom>
            <a:noFill/>
          </p:spPr>
        </p:pic>
        <p:sp>
          <p:nvSpPr>
            <p:cNvPr id="25637" name="Text Box 9"/>
            <p:cNvSpPr txBox="1">
              <a:spLocks noChangeArrowheads="1"/>
            </p:cNvSpPr>
            <p:nvPr/>
          </p:nvSpPr>
          <p:spPr bwMode="gray">
            <a:xfrm>
              <a:off x="1201" y="861"/>
              <a:ext cx="546" cy="212"/>
            </a:xfrm>
            <a:prstGeom prst="rect">
              <a:avLst/>
            </a:prstGeom>
            <a:noFill/>
            <a:ln w="12700">
              <a:noFill/>
              <a:miter lim="800000"/>
              <a:headEnd/>
              <a:tailEnd/>
            </a:ln>
          </p:spPr>
          <p:txBody>
            <a:bodyPr>
              <a:spAutoFit/>
            </a:bodyPr>
            <a:lstStyle/>
            <a:p>
              <a:r>
                <a:rPr lang="en-US" sz="1600" dirty="0">
                  <a:solidFill>
                    <a:schemeClr val="bg1"/>
                  </a:solidFill>
                </a:rPr>
                <a:t>UNIX</a:t>
              </a:r>
              <a:endParaRPr lang="en-US" sz="1600" dirty="0">
                <a:solidFill>
                  <a:schemeClr val="bg1"/>
                </a:solidFill>
                <a:cs typeface="Arial" charset="0"/>
              </a:endParaRPr>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28"/>
          <p:cNvSpPr>
            <a:spLocks noGrp="1" noChangeArrowheads="1"/>
          </p:cNvSpPr>
          <p:nvPr>
            <p:ph type="title" idx="4294967295"/>
          </p:nvPr>
        </p:nvSpPr>
        <p:spPr/>
        <p:txBody>
          <a:bodyPr/>
          <a:lstStyle/>
          <a:p>
            <a:r>
              <a:rPr lang="en-US" dirty="0"/>
              <a:t>NFS Overview: NFS </a:t>
            </a:r>
            <a:r>
              <a:rPr lang="en-US" dirty="0" smtClean="0"/>
              <a:t>Call (Cont.)</a:t>
            </a:r>
            <a:endParaRPr lang="en-US" dirty="0"/>
          </a:p>
        </p:txBody>
      </p:sp>
      <p:cxnSp>
        <p:nvCxnSpPr>
          <p:cNvPr id="32" name="Straight Connector 31"/>
          <p:cNvCxnSpPr>
            <a:cxnSpLocks noChangeShapeType="1"/>
          </p:cNvCxnSpPr>
          <p:nvPr/>
        </p:nvCxnSpPr>
        <p:spPr bwMode="gray">
          <a:xfrm flipV="1">
            <a:off x="6937375" y="1847850"/>
            <a:ext cx="582613" cy="1588"/>
          </a:xfrm>
          <a:prstGeom prst="line">
            <a:avLst/>
          </a:prstGeom>
          <a:noFill/>
          <a:ln w="34925">
            <a:solidFill>
              <a:schemeClr val="tx1"/>
            </a:solidFill>
            <a:round/>
            <a:headEnd/>
            <a:tailEnd/>
          </a:ln>
        </p:spPr>
      </p:cxnSp>
      <p:sp>
        <p:nvSpPr>
          <p:cNvPr id="29732" name="Oval 36"/>
          <p:cNvSpPr>
            <a:spLocks noChangeArrowheads="1"/>
          </p:cNvSpPr>
          <p:nvPr/>
        </p:nvSpPr>
        <p:spPr bwMode="gray">
          <a:xfrm>
            <a:off x="3181350" y="2070100"/>
            <a:ext cx="998538" cy="384175"/>
          </a:xfrm>
          <a:prstGeom prst="ellipse">
            <a:avLst/>
          </a:prstGeom>
          <a:noFill/>
          <a:ln w="28575" algn="ctr">
            <a:solidFill>
              <a:schemeClr val="tx1"/>
            </a:solidFill>
            <a:prstDash val="sysDot"/>
            <a:round/>
            <a:headEnd/>
            <a:tailEnd/>
          </a:ln>
          <a:effectLst/>
        </p:spPr>
        <p:txBody>
          <a:bodyPr wrap="none" anchor="ctr"/>
          <a:lstStyle/>
          <a:p>
            <a:endParaRPr lang="en-US" dirty="0"/>
          </a:p>
        </p:txBody>
      </p:sp>
      <p:pic>
        <p:nvPicPr>
          <p:cNvPr id="29733" name="Picture 37" descr="Cylinder_volume"/>
          <p:cNvPicPr>
            <a:picLocks noChangeAspect="1" noChangeArrowheads="1"/>
          </p:cNvPicPr>
          <p:nvPr/>
        </p:nvPicPr>
        <p:blipFill>
          <a:blip r:embed="rId3" cstate="print"/>
          <a:srcRect/>
          <a:stretch>
            <a:fillRect/>
          </a:stretch>
        </p:blipFill>
        <p:spPr bwMode="gray">
          <a:xfrm>
            <a:off x="7362825" y="1320800"/>
            <a:ext cx="947738" cy="1085850"/>
          </a:xfrm>
          <a:prstGeom prst="rect">
            <a:avLst/>
          </a:prstGeom>
          <a:noFill/>
        </p:spPr>
      </p:pic>
      <p:cxnSp>
        <p:nvCxnSpPr>
          <p:cNvPr id="2" name="Straight Connector 31"/>
          <p:cNvCxnSpPr>
            <a:cxnSpLocks noChangeShapeType="1"/>
          </p:cNvCxnSpPr>
          <p:nvPr/>
        </p:nvCxnSpPr>
        <p:spPr bwMode="gray">
          <a:xfrm flipV="1">
            <a:off x="2784475" y="1847850"/>
            <a:ext cx="582613" cy="1588"/>
          </a:xfrm>
          <a:prstGeom prst="line">
            <a:avLst/>
          </a:prstGeom>
          <a:noFill/>
          <a:ln w="34925">
            <a:solidFill>
              <a:schemeClr val="tx1"/>
            </a:solidFill>
            <a:round/>
            <a:headEnd/>
            <a:tailEnd/>
          </a:ln>
        </p:spPr>
      </p:cxnSp>
      <p:pic>
        <p:nvPicPr>
          <p:cNvPr id="29735" name="Picture 39" descr="Cylinder_volume"/>
          <p:cNvPicPr>
            <a:picLocks noChangeAspect="1" noChangeArrowheads="1"/>
          </p:cNvPicPr>
          <p:nvPr/>
        </p:nvPicPr>
        <p:blipFill>
          <a:blip r:embed="rId3" cstate="print"/>
          <a:srcRect/>
          <a:stretch>
            <a:fillRect/>
          </a:stretch>
        </p:blipFill>
        <p:spPr bwMode="gray">
          <a:xfrm>
            <a:off x="3209925" y="1320800"/>
            <a:ext cx="947738" cy="1085850"/>
          </a:xfrm>
          <a:prstGeom prst="rect">
            <a:avLst/>
          </a:prstGeom>
          <a:noFill/>
        </p:spPr>
      </p:pic>
      <p:sp>
        <p:nvSpPr>
          <p:cNvPr id="29736" name="Text Box 9"/>
          <p:cNvSpPr txBox="1">
            <a:spLocks noChangeArrowheads="1"/>
          </p:cNvSpPr>
          <p:nvPr/>
        </p:nvSpPr>
        <p:spPr bwMode="gray">
          <a:xfrm>
            <a:off x="3251200" y="1695450"/>
            <a:ext cx="866775" cy="581025"/>
          </a:xfrm>
          <a:prstGeom prst="rect">
            <a:avLst/>
          </a:prstGeom>
          <a:noFill/>
          <a:ln w="12700">
            <a:noFill/>
            <a:miter lim="800000"/>
            <a:headEnd/>
            <a:tailEnd/>
          </a:ln>
        </p:spPr>
        <p:txBody>
          <a:bodyPr>
            <a:spAutoFit/>
          </a:bodyPr>
          <a:lstStyle/>
          <a:p>
            <a:r>
              <a:rPr lang="en-US" sz="1600" dirty="0">
                <a:solidFill>
                  <a:schemeClr val="bg1"/>
                </a:solidFill>
              </a:rPr>
              <a:t>/mnt/</a:t>
            </a:r>
          </a:p>
          <a:p>
            <a:r>
              <a:rPr lang="en-US" sz="1600" dirty="0">
                <a:solidFill>
                  <a:schemeClr val="bg1"/>
                </a:solidFill>
              </a:rPr>
              <a:t>vol0</a:t>
            </a:r>
            <a:endParaRPr lang="en-US" sz="1600" dirty="0">
              <a:solidFill>
                <a:schemeClr val="bg1"/>
              </a:solidFill>
              <a:cs typeface="Arial" charset="0"/>
            </a:endParaRPr>
          </a:p>
        </p:txBody>
      </p:sp>
      <p:cxnSp>
        <p:nvCxnSpPr>
          <p:cNvPr id="15" name="Straight Connector 14"/>
          <p:cNvCxnSpPr>
            <a:cxnSpLocks noChangeShapeType="1"/>
          </p:cNvCxnSpPr>
          <p:nvPr/>
        </p:nvCxnSpPr>
        <p:spPr bwMode="gray">
          <a:xfrm rot="5400000">
            <a:off x="2828131" y="3960019"/>
            <a:ext cx="4244975" cy="1588"/>
          </a:xfrm>
          <a:prstGeom prst="line">
            <a:avLst/>
          </a:prstGeom>
          <a:noFill/>
          <a:ln w="38100">
            <a:solidFill>
              <a:schemeClr val="accent1"/>
            </a:solidFill>
            <a:prstDash val="dash"/>
            <a:round/>
            <a:headEnd/>
            <a:tailEnd/>
          </a:ln>
        </p:spPr>
      </p:cxnSp>
      <p:sp>
        <p:nvSpPr>
          <p:cNvPr id="29738" name="Rectangle 110"/>
          <p:cNvSpPr>
            <a:spLocks noChangeArrowheads="1"/>
          </p:cNvSpPr>
          <p:nvPr/>
        </p:nvSpPr>
        <p:spPr bwMode="gray">
          <a:xfrm>
            <a:off x="4222750" y="1276350"/>
            <a:ext cx="1458913" cy="425450"/>
          </a:xfrm>
          <a:prstGeom prst="rect">
            <a:avLst/>
          </a:prstGeom>
          <a:noFill/>
          <a:ln w="9525">
            <a:noFill/>
            <a:miter lim="800000"/>
            <a:headEnd/>
            <a:tailEnd/>
          </a:ln>
        </p:spPr>
        <p:txBody>
          <a:bodyPr wrap="none" lIns="0" tIns="0" rIns="0" bIns="0">
            <a:spAutoFit/>
          </a:bodyPr>
          <a:lstStyle/>
          <a:p>
            <a:r>
              <a:rPr lang="en-US" sz="1400" dirty="0">
                <a:solidFill>
                  <a:srgbClr val="000000"/>
                </a:solidFill>
              </a:rPr>
              <a:t>TCP/UDP</a:t>
            </a:r>
          </a:p>
          <a:p>
            <a:r>
              <a:rPr lang="en-US" sz="1400" dirty="0">
                <a:solidFill>
                  <a:srgbClr val="000000"/>
                </a:solidFill>
              </a:rPr>
              <a:t>Network Boundary</a:t>
            </a:r>
            <a:endParaRPr lang="en-US" sz="1400" dirty="0"/>
          </a:p>
        </p:txBody>
      </p:sp>
      <p:sp>
        <p:nvSpPr>
          <p:cNvPr id="29739" name="TextBox 7"/>
          <p:cNvSpPr txBox="1">
            <a:spLocks noChangeArrowheads="1"/>
          </p:cNvSpPr>
          <p:nvPr/>
        </p:nvSpPr>
        <p:spPr bwMode="gray">
          <a:xfrm>
            <a:off x="2273300" y="2409825"/>
            <a:ext cx="835025" cy="396875"/>
          </a:xfrm>
          <a:prstGeom prst="rect">
            <a:avLst/>
          </a:prstGeom>
          <a:noFill/>
          <a:ln w="9525">
            <a:noFill/>
            <a:miter lim="800000"/>
            <a:headEnd/>
            <a:tailEnd/>
          </a:ln>
        </p:spPr>
        <p:txBody>
          <a:bodyPr wrap="none">
            <a:spAutoFit/>
          </a:bodyPr>
          <a:lstStyle/>
          <a:p>
            <a:r>
              <a:rPr lang="en-US" dirty="0"/>
              <a:t>Client</a:t>
            </a:r>
          </a:p>
        </p:txBody>
      </p:sp>
      <p:sp>
        <p:nvSpPr>
          <p:cNvPr id="29740" name="Rectangle 9"/>
          <p:cNvSpPr>
            <a:spLocks noChangeArrowheads="1"/>
          </p:cNvSpPr>
          <p:nvPr/>
        </p:nvSpPr>
        <p:spPr bwMode="gray">
          <a:xfrm>
            <a:off x="1123950" y="3133725"/>
            <a:ext cx="3135313" cy="2909888"/>
          </a:xfrm>
          <a:prstGeom prst="rect">
            <a:avLst/>
          </a:prstGeom>
          <a:solidFill>
            <a:schemeClr val="hlink"/>
          </a:solidFill>
          <a:ln w="12700">
            <a:noFill/>
            <a:miter lim="800000"/>
            <a:headEnd/>
            <a:tailEnd/>
          </a:ln>
        </p:spPr>
        <p:txBody>
          <a:bodyPr wrap="none" anchor="ctr"/>
          <a:lstStyle/>
          <a:p>
            <a:pPr>
              <a:buClrTx/>
            </a:pPr>
            <a:endParaRPr lang="en-US" sz="2400" dirty="0">
              <a:solidFill>
                <a:schemeClr val="bg1"/>
              </a:solidFill>
            </a:endParaRPr>
          </a:p>
        </p:txBody>
      </p:sp>
      <p:sp>
        <p:nvSpPr>
          <p:cNvPr id="29741" name="TextBox 10"/>
          <p:cNvSpPr txBox="1">
            <a:spLocks noChangeArrowheads="1"/>
          </p:cNvSpPr>
          <p:nvPr/>
        </p:nvSpPr>
        <p:spPr bwMode="gray">
          <a:xfrm>
            <a:off x="1951038" y="3205163"/>
            <a:ext cx="1482725" cy="396875"/>
          </a:xfrm>
          <a:prstGeom prst="rect">
            <a:avLst/>
          </a:prstGeom>
          <a:noFill/>
          <a:ln w="9525">
            <a:noFill/>
            <a:miter lim="800000"/>
            <a:headEnd/>
            <a:tailEnd/>
          </a:ln>
        </p:spPr>
        <p:txBody>
          <a:bodyPr wrap="none">
            <a:spAutoFit/>
          </a:bodyPr>
          <a:lstStyle/>
          <a:p>
            <a:r>
              <a:rPr lang="en-US" dirty="0">
                <a:solidFill>
                  <a:schemeClr val="bg1"/>
                </a:solidFill>
              </a:rPr>
              <a:t>Commands</a:t>
            </a:r>
          </a:p>
        </p:txBody>
      </p:sp>
      <p:grpSp>
        <p:nvGrpSpPr>
          <p:cNvPr id="3" name="Group 46"/>
          <p:cNvGrpSpPr>
            <a:grpSpLocks/>
          </p:cNvGrpSpPr>
          <p:nvPr/>
        </p:nvGrpSpPr>
        <p:grpSpPr bwMode="auto">
          <a:xfrm>
            <a:off x="2259013" y="1489075"/>
            <a:ext cx="866775" cy="927100"/>
            <a:chOff x="1201" y="675"/>
            <a:chExt cx="546" cy="584"/>
          </a:xfrm>
        </p:grpSpPr>
        <p:pic>
          <p:nvPicPr>
            <p:cNvPr id="29743" name="Picture 47" descr="Server_UNIX"/>
            <p:cNvPicPr>
              <a:picLocks noChangeAspect="1" noChangeArrowheads="1"/>
            </p:cNvPicPr>
            <p:nvPr/>
          </p:nvPicPr>
          <p:blipFill>
            <a:blip r:embed="rId4" cstate="print"/>
            <a:srcRect/>
            <a:stretch>
              <a:fillRect/>
            </a:stretch>
          </p:blipFill>
          <p:spPr bwMode="gray">
            <a:xfrm>
              <a:off x="1213" y="675"/>
              <a:ext cx="521" cy="584"/>
            </a:xfrm>
            <a:prstGeom prst="rect">
              <a:avLst/>
            </a:prstGeom>
            <a:noFill/>
          </p:spPr>
        </p:pic>
        <p:sp>
          <p:nvSpPr>
            <p:cNvPr id="29744" name="Text Box 9"/>
            <p:cNvSpPr txBox="1">
              <a:spLocks noChangeArrowheads="1"/>
            </p:cNvSpPr>
            <p:nvPr/>
          </p:nvSpPr>
          <p:spPr bwMode="gray">
            <a:xfrm>
              <a:off x="1201" y="861"/>
              <a:ext cx="546" cy="212"/>
            </a:xfrm>
            <a:prstGeom prst="rect">
              <a:avLst/>
            </a:prstGeom>
            <a:noFill/>
            <a:ln w="12700">
              <a:noFill/>
              <a:miter lim="800000"/>
              <a:headEnd/>
              <a:tailEnd/>
            </a:ln>
          </p:spPr>
          <p:txBody>
            <a:bodyPr>
              <a:spAutoFit/>
            </a:bodyPr>
            <a:lstStyle/>
            <a:p>
              <a:r>
                <a:rPr lang="en-US" sz="1600" dirty="0">
                  <a:solidFill>
                    <a:schemeClr val="bg1"/>
                  </a:solidFill>
                </a:rPr>
                <a:t>UNIX</a:t>
              </a:r>
              <a:endParaRPr lang="en-US" sz="1600" dirty="0">
                <a:solidFill>
                  <a:schemeClr val="bg1"/>
                </a:solidFill>
                <a:cs typeface="Arial" charset="0"/>
              </a:endParaRPr>
            </a:p>
          </p:txBody>
        </p:sp>
      </p:grpSp>
      <p:sp>
        <p:nvSpPr>
          <p:cNvPr id="29745" name="Rectangle 11"/>
          <p:cNvSpPr>
            <a:spLocks noChangeArrowheads="1"/>
          </p:cNvSpPr>
          <p:nvPr/>
        </p:nvSpPr>
        <p:spPr bwMode="gray">
          <a:xfrm>
            <a:off x="5641975" y="3133725"/>
            <a:ext cx="3216275" cy="2909888"/>
          </a:xfrm>
          <a:prstGeom prst="rect">
            <a:avLst/>
          </a:prstGeom>
          <a:solidFill>
            <a:schemeClr val="hlink"/>
          </a:solidFill>
          <a:ln w="12700">
            <a:noFill/>
            <a:miter lim="800000"/>
            <a:headEnd/>
            <a:tailEnd/>
          </a:ln>
        </p:spPr>
        <p:txBody>
          <a:bodyPr wrap="none" anchor="ctr"/>
          <a:lstStyle/>
          <a:p>
            <a:pPr>
              <a:buClrTx/>
            </a:pPr>
            <a:endParaRPr lang="en-US" sz="2400" dirty="0">
              <a:solidFill>
                <a:schemeClr val="bg1"/>
              </a:solidFill>
            </a:endParaRPr>
          </a:p>
        </p:txBody>
      </p:sp>
      <p:sp>
        <p:nvSpPr>
          <p:cNvPr id="29746" name="TextBox 12"/>
          <p:cNvSpPr txBox="1">
            <a:spLocks noChangeArrowheads="1"/>
          </p:cNvSpPr>
          <p:nvPr/>
        </p:nvSpPr>
        <p:spPr bwMode="gray">
          <a:xfrm>
            <a:off x="6613525" y="3195638"/>
            <a:ext cx="1271588" cy="396875"/>
          </a:xfrm>
          <a:prstGeom prst="rect">
            <a:avLst/>
          </a:prstGeom>
          <a:noFill/>
          <a:ln w="9525">
            <a:noFill/>
            <a:miter lim="800000"/>
            <a:headEnd/>
            <a:tailEnd/>
          </a:ln>
        </p:spPr>
        <p:txBody>
          <a:bodyPr wrap="none">
            <a:spAutoFit/>
          </a:bodyPr>
          <a:lstStyle/>
          <a:p>
            <a:r>
              <a:rPr lang="en-US" dirty="0">
                <a:solidFill>
                  <a:schemeClr val="bg1"/>
                </a:solidFill>
              </a:rPr>
              <a:t>Daemons</a:t>
            </a:r>
          </a:p>
        </p:txBody>
      </p:sp>
      <p:sp>
        <p:nvSpPr>
          <p:cNvPr id="29747" name="TextBox 8"/>
          <p:cNvSpPr txBox="1">
            <a:spLocks noChangeArrowheads="1"/>
          </p:cNvSpPr>
          <p:nvPr/>
        </p:nvSpPr>
        <p:spPr bwMode="gray">
          <a:xfrm>
            <a:off x="6219825" y="2400300"/>
            <a:ext cx="931863" cy="396875"/>
          </a:xfrm>
          <a:prstGeom prst="rect">
            <a:avLst/>
          </a:prstGeom>
          <a:noFill/>
          <a:ln w="9525" algn="ctr">
            <a:noFill/>
            <a:miter lim="800000"/>
            <a:headEnd/>
            <a:tailEnd/>
          </a:ln>
          <a:effectLst/>
        </p:spPr>
        <p:txBody>
          <a:bodyPr wrap="none">
            <a:spAutoFit/>
          </a:bodyPr>
          <a:lstStyle/>
          <a:p>
            <a:r>
              <a:rPr lang="en-US" dirty="0"/>
              <a:t>Server</a:t>
            </a:r>
          </a:p>
        </p:txBody>
      </p:sp>
      <p:pic>
        <p:nvPicPr>
          <p:cNvPr id="29748" name="Picture 15" descr="FAS900_w_FC_storage"/>
          <p:cNvPicPr>
            <a:picLocks noChangeAspect="1" noChangeArrowheads="1"/>
          </p:cNvPicPr>
          <p:nvPr/>
        </p:nvPicPr>
        <p:blipFill>
          <a:blip r:embed="rId5" cstate="print"/>
          <a:srcRect/>
          <a:stretch>
            <a:fillRect/>
          </a:stretch>
        </p:blipFill>
        <p:spPr bwMode="gray">
          <a:xfrm>
            <a:off x="6191250" y="1250950"/>
            <a:ext cx="987425" cy="1155700"/>
          </a:xfrm>
          <a:prstGeom prst="rect">
            <a:avLst/>
          </a:prstGeom>
          <a:noFill/>
          <a:ln w="9525">
            <a:noFill/>
            <a:miter lim="800000"/>
            <a:headEnd/>
            <a:tailEnd/>
          </a:ln>
        </p:spPr>
      </p:pic>
      <p:sp>
        <p:nvSpPr>
          <p:cNvPr id="29749" name="Text Box 9"/>
          <p:cNvSpPr txBox="1">
            <a:spLocks noChangeArrowheads="1"/>
          </p:cNvSpPr>
          <p:nvPr/>
        </p:nvSpPr>
        <p:spPr bwMode="gray">
          <a:xfrm>
            <a:off x="7404100" y="1695450"/>
            <a:ext cx="866775" cy="336550"/>
          </a:xfrm>
          <a:prstGeom prst="rect">
            <a:avLst/>
          </a:prstGeom>
          <a:noFill/>
          <a:ln w="12700">
            <a:noFill/>
            <a:miter lim="800000"/>
            <a:headEnd/>
            <a:tailEnd/>
          </a:ln>
        </p:spPr>
        <p:txBody>
          <a:bodyPr>
            <a:spAutoFit/>
          </a:bodyPr>
          <a:lstStyle/>
          <a:p>
            <a:r>
              <a:rPr lang="en-US" sz="1600" dirty="0">
                <a:solidFill>
                  <a:schemeClr val="bg1"/>
                </a:solidFill>
              </a:rPr>
              <a:t>vol0</a:t>
            </a:r>
            <a:endParaRPr lang="en-US" sz="1600" dirty="0">
              <a:solidFill>
                <a:schemeClr val="bg1"/>
              </a:solidFill>
              <a:cs typeface="Arial" charset="0"/>
            </a:endParaRPr>
          </a:p>
        </p:txBody>
      </p:sp>
      <p:sp>
        <p:nvSpPr>
          <p:cNvPr id="29750" name="Text Box 41"/>
          <p:cNvSpPr txBox="1">
            <a:spLocks noChangeArrowheads="1"/>
          </p:cNvSpPr>
          <p:nvPr/>
        </p:nvSpPr>
        <p:spPr bwMode="gray">
          <a:xfrm>
            <a:off x="2085975" y="4357688"/>
            <a:ext cx="1211263" cy="460375"/>
          </a:xfrm>
          <a:prstGeom prst="rect">
            <a:avLst/>
          </a:prstGeom>
          <a:noFill/>
          <a:ln w="12700">
            <a:noFill/>
            <a:miter lim="800000"/>
            <a:headEnd/>
            <a:tailEnd/>
          </a:ln>
        </p:spPr>
        <p:txBody>
          <a:bodyPr wrap="none" anchor="ctr"/>
          <a:lstStyle/>
          <a:p>
            <a:pPr>
              <a:buClrTx/>
            </a:pPr>
            <a:r>
              <a:rPr lang="en-US" sz="2200" dirty="0">
                <a:solidFill>
                  <a:schemeClr val="bg1"/>
                </a:solidFill>
                <a:latin typeface="Courier New" pitchFamily="49" charset="0"/>
              </a:rPr>
              <a:t>ls</a:t>
            </a:r>
          </a:p>
        </p:txBody>
      </p:sp>
      <p:sp>
        <p:nvSpPr>
          <p:cNvPr id="29751" name="Text Box 41"/>
          <p:cNvSpPr txBox="1">
            <a:spLocks noChangeArrowheads="1"/>
          </p:cNvSpPr>
          <p:nvPr/>
        </p:nvSpPr>
        <p:spPr bwMode="gray">
          <a:xfrm>
            <a:off x="6643688" y="4357688"/>
            <a:ext cx="1211262" cy="460375"/>
          </a:xfrm>
          <a:prstGeom prst="rect">
            <a:avLst/>
          </a:prstGeom>
          <a:noFill/>
          <a:ln w="12700">
            <a:noFill/>
            <a:miter lim="800000"/>
            <a:headEnd/>
            <a:tailEnd/>
          </a:ln>
        </p:spPr>
        <p:txBody>
          <a:bodyPr wrap="none" anchor="ctr"/>
          <a:lstStyle/>
          <a:p>
            <a:pPr>
              <a:buClrTx/>
            </a:pPr>
            <a:r>
              <a:rPr lang="en-US" sz="2200" dirty="0">
                <a:solidFill>
                  <a:schemeClr val="bg1"/>
                </a:solidFill>
                <a:latin typeface="Courier New" pitchFamily="49" charset="0"/>
              </a:rPr>
              <a:t>nfsd</a:t>
            </a:r>
          </a:p>
        </p:txBody>
      </p:sp>
      <p:sp>
        <p:nvSpPr>
          <p:cNvPr id="29752" name="Text Box 41"/>
          <p:cNvSpPr txBox="1">
            <a:spLocks noChangeArrowheads="1"/>
          </p:cNvSpPr>
          <p:nvPr/>
        </p:nvSpPr>
        <p:spPr bwMode="gray">
          <a:xfrm>
            <a:off x="1927225" y="6064250"/>
            <a:ext cx="5783263" cy="460375"/>
          </a:xfrm>
          <a:prstGeom prst="rect">
            <a:avLst/>
          </a:prstGeom>
          <a:noFill/>
          <a:ln w="12700">
            <a:noFill/>
            <a:miter lim="800000"/>
            <a:headEnd/>
            <a:tailEnd/>
          </a:ln>
        </p:spPr>
        <p:txBody>
          <a:bodyPr wrap="none" anchor="ctr"/>
          <a:lstStyle/>
          <a:p>
            <a:pPr>
              <a:buClrTx/>
            </a:pPr>
            <a:r>
              <a:rPr lang="en-US" sz="2200" dirty="0">
                <a:latin typeface="Courier New" pitchFamily="49" charset="0"/>
              </a:rPr>
              <a:t># </a:t>
            </a:r>
            <a:r>
              <a:rPr lang="en-US" sz="2200" b="1" dirty="0">
                <a:latin typeface="Courier New" pitchFamily="49" charset="0"/>
              </a:rPr>
              <a:t>ls /mnt/vol0</a:t>
            </a:r>
          </a:p>
        </p:txBody>
      </p:sp>
      <p:sp>
        <p:nvSpPr>
          <p:cNvPr id="29753" name="Rectangle 57"/>
          <p:cNvSpPr>
            <a:spLocks noChangeArrowheads="1"/>
          </p:cNvSpPr>
          <p:nvPr/>
        </p:nvSpPr>
        <p:spPr bwMode="gray">
          <a:xfrm>
            <a:off x="5619750" y="4794250"/>
            <a:ext cx="635000" cy="581025"/>
          </a:xfrm>
          <a:prstGeom prst="rect">
            <a:avLst/>
          </a:prstGeom>
          <a:noFill/>
          <a:ln w="28575" algn="ctr">
            <a:noFill/>
            <a:miter lim="800000"/>
            <a:headEnd/>
            <a:tailEnd/>
          </a:ln>
          <a:effectLst/>
        </p:spPr>
        <p:txBody>
          <a:bodyPr wrap="none">
            <a:spAutoFit/>
          </a:bodyPr>
          <a:lstStyle/>
          <a:p>
            <a:r>
              <a:rPr lang="en-US" sz="1600" dirty="0">
                <a:solidFill>
                  <a:schemeClr val="bg1"/>
                </a:solidFill>
              </a:rPr>
              <a:t>Port</a:t>
            </a:r>
          </a:p>
          <a:p>
            <a:r>
              <a:rPr lang="en-US" sz="1600" dirty="0">
                <a:solidFill>
                  <a:schemeClr val="bg1"/>
                </a:solidFill>
              </a:rPr>
              <a:t>2049</a:t>
            </a:r>
          </a:p>
        </p:txBody>
      </p:sp>
      <p:sp>
        <p:nvSpPr>
          <p:cNvPr id="29754" name="Rectangle 110"/>
          <p:cNvSpPr>
            <a:spLocks noChangeArrowheads="1"/>
          </p:cNvSpPr>
          <p:nvPr/>
        </p:nvSpPr>
        <p:spPr bwMode="gray">
          <a:xfrm>
            <a:off x="4615175" y="4931823"/>
            <a:ext cx="682880" cy="259045"/>
          </a:xfrm>
          <a:prstGeom prst="rect">
            <a:avLst/>
          </a:prstGeom>
          <a:noFill/>
          <a:ln w="9525">
            <a:noFill/>
            <a:miter lim="800000"/>
            <a:headEnd/>
            <a:tailEnd/>
          </a:ln>
        </p:spPr>
        <p:txBody>
          <a:bodyPr wrap="none" lIns="0" tIns="0" rIns="0" bIns="0">
            <a:spAutoFit/>
          </a:bodyPr>
          <a:lstStyle/>
          <a:p>
            <a:pPr>
              <a:lnSpc>
                <a:spcPct val="115000"/>
              </a:lnSpc>
            </a:pPr>
            <a:r>
              <a:rPr lang="en-US" sz="1600" dirty="0">
                <a:solidFill>
                  <a:srgbClr val="000000"/>
                </a:solidFill>
              </a:rPr>
              <a:t>Results</a:t>
            </a:r>
            <a:endParaRPr lang="en-US" sz="1600" dirty="0"/>
          </a:p>
        </p:txBody>
      </p:sp>
      <p:sp>
        <p:nvSpPr>
          <p:cNvPr id="29755" name="Oval 59"/>
          <p:cNvSpPr>
            <a:spLocks noChangeArrowheads="1"/>
          </p:cNvSpPr>
          <p:nvPr/>
        </p:nvSpPr>
        <p:spPr bwMode="gray">
          <a:xfrm>
            <a:off x="3181350" y="1319213"/>
            <a:ext cx="998538" cy="242887"/>
          </a:xfrm>
          <a:prstGeom prst="ellipse">
            <a:avLst/>
          </a:prstGeom>
          <a:noFill/>
          <a:ln w="28575" algn="ctr">
            <a:solidFill>
              <a:schemeClr val="tx1"/>
            </a:solidFill>
            <a:prstDash val="sysDot"/>
            <a:round/>
            <a:headEnd/>
            <a:tailEnd/>
          </a:ln>
          <a:effectLst/>
        </p:spPr>
        <p:txBody>
          <a:bodyPr wrap="none" anchor="ctr"/>
          <a:lstStyle/>
          <a:p>
            <a:endParaRPr lang="en-US" dirty="0"/>
          </a:p>
        </p:txBody>
      </p:sp>
      <p:sp>
        <p:nvSpPr>
          <p:cNvPr id="29756" name="Line 60"/>
          <p:cNvSpPr>
            <a:spLocks noChangeShapeType="1"/>
          </p:cNvSpPr>
          <p:nvPr/>
        </p:nvSpPr>
        <p:spPr bwMode="gray">
          <a:xfrm>
            <a:off x="3181350" y="1436688"/>
            <a:ext cx="0" cy="830262"/>
          </a:xfrm>
          <a:prstGeom prst="line">
            <a:avLst/>
          </a:prstGeom>
          <a:noFill/>
          <a:ln w="28575">
            <a:solidFill>
              <a:schemeClr val="tx1"/>
            </a:solidFill>
            <a:prstDash val="sysDot"/>
            <a:round/>
            <a:headEnd/>
            <a:tailEnd/>
          </a:ln>
          <a:effectLst/>
        </p:spPr>
        <p:txBody>
          <a:bodyPr wrap="none" anchor="ctr"/>
          <a:lstStyle/>
          <a:p>
            <a:endParaRPr lang="en-US" dirty="0"/>
          </a:p>
        </p:txBody>
      </p:sp>
      <p:sp>
        <p:nvSpPr>
          <p:cNvPr id="29757" name="Line 61"/>
          <p:cNvSpPr>
            <a:spLocks noChangeShapeType="1"/>
          </p:cNvSpPr>
          <p:nvPr/>
        </p:nvSpPr>
        <p:spPr bwMode="gray">
          <a:xfrm>
            <a:off x="4184650" y="1436688"/>
            <a:ext cx="0" cy="830262"/>
          </a:xfrm>
          <a:prstGeom prst="line">
            <a:avLst/>
          </a:prstGeom>
          <a:noFill/>
          <a:ln w="28575">
            <a:solidFill>
              <a:schemeClr val="tx1"/>
            </a:solidFill>
            <a:prstDash val="sysDot"/>
            <a:round/>
            <a:headEnd/>
            <a:tailEnd/>
          </a:ln>
          <a:effectLst/>
        </p:spPr>
        <p:txBody>
          <a:bodyPr wrap="none" anchor="ctr"/>
          <a:lstStyle/>
          <a:p>
            <a:endParaRPr lang="en-US" dirty="0"/>
          </a:p>
        </p:txBody>
      </p:sp>
      <p:grpSp>
        <p:nvGrpSpPr>
          <p:cNvPr id="4" name="Group 62"/>
          <p:cNvGrpSpPr>
            <a:grpSpLocks/>
          </p:cNvGrpSpPr>
          <p:nvPr/>
        </p:nvGrpSpPr>
        <p:grpSpPr bwMode="auto">
          <a:xfrm>
            <a:off x="3665538" y="4457700"/>
            <a:ext cx="2714625" cy="266700"/>
            <a:chOff x="2309" y="2808"/>
            <a:chExt cx="1710" cy="168"/>
          </a:xfrm>
        </p:grpSpPr>
        <p:grpSp>
          <p:nvGrpSpPr>
            <p:cNvPr id="5" name="Group 63"/>
            <p:cNvGrpSpPr>
              <a:grpSpLocks/>
            </p:cNvGrpSpPr>
            <p:nvPr/>
          </p:nvGrpSpPr>
          <p:grpSpPr bwMode="auto">
            <a:xfrm>
              <a:off x="3469" y="2870"/>
              <a:ext cx="550" cy="60"/>
              <a:chOff x="3511" y="3278"/>
              <a:chExt cx="550" cy="60"/>
            </a:xfrm>
          </p:grpSpPr>
          <p:sp>
            <p:nvSpPr>
              <p:cNvPr id="29760" name="Line 35"/>
              <p:cNvSpPr>
                <a:spLocks noChangeShapeType="1"/>
              </p:cNvSpPr>
              <p:nvPr/>
            </p:nvSpPr>
            <p:spPr bwMode="gray">
              <a:xfrm flipV="1">
                <a:off x="3511" y="3278"/>
                <a:ext cx="550" cy="0"/>
              </a:xfrm>
              <a:prstGeom prst="line">
                <a:avLst/>
              </a:prstGeom>
              <a:noFill/>
              <a:ln w="28575">
                <a:solidFill>
                  <a:schemeClr val="tx1"/>
                </a:solidFill>
                <a:round/>
                <a:headEnd/>
                <a:tailEnd type="triangle" w="med" len="med"/>
              </a:ln>
            </p:spPr>
            <p:txBody>
              <a:bodyPr/>
              <a:lstStyle/>
              <a:p>
                <a:endParaRPr lang="en-US" dirty="0"/>
              </a:p>
            </p:txBody>
          </p:sp>
          <p:sp>
            <p:nvSpPr>
              <p:cNvPr id="29761" name="Line 35"/>
              <p:cNvSpPr>
                <a:spLocks noChangeShapeType="1"/>
              </p:cNvSpPr>
              <p:nvPr/>
            </p:nvSpPr>
            <p:spPr bwMode="gray">
              <a:xfrm flipH="1" flipV="1">
                <a:off x="3514" y="3338"/>
                <a:ext cx="538" cy="0"/>
              </a:xfrm>
              <a:prstGeom prst="line">
                <a:avLst/>
              </a:prstGeom>
              <a:noFill/>
              <a:ln w="28575">
                <a:solidFill>
                  <a:schemeClr val="tx1"/>
                </a:solidFill>
                <a:round/>
                <a:headEnd/>
                <a:tailEnd/>
              </a:ln>
            </p:spPr>
            <p:txBody>
              <a:bodyPr/>
              <a:lstStyle/>
              <a:p>
                <a:endParaRPr lang="en-US" dirty="0"/>
              </a:p>
            </p:txBody>
          </p:sp>
        </p:grpSp>
        <p:sp>
          <p:nvSpPr>
            <p:cNvPr id="29762" name="AutoShape 66"/>
            <p:cNvSpPr>
              <a:spLocks noChangeArrowheads="1"/>
            </p:cNvSpPr>
            <p:nvPr/>
          </p:nvSpPr>
          <p:spPr bwMode="auto">
            <a:xfrm rot="16200000" flipH="1">
              <a:off x="3528" y="2724"/>
              <a:ext cx="168" cy="336"/>
            </a:xfrm>
            <a:prstGeom prst="can">
              <a:avLst>
                <a:gd name="adj" fmla="val 50000"/>
              </a:avLst>
            </a:prstGeom>
            <a:solidFill>
              <a:schemeClr val="hlink"/>
            </a:solidFill>
            <a:ln w="12700">
              <a:solidFill>
                <a:schemeClr val="tx2"/>
              </a:solidFill>
              <a:round/>
              <a:headEnd/>
              <a:tailEnd/>
            </a:ln>
            <a:effectLst/>
          </p:spPr>
          <p:txBody>
            <a:bodyPr wrap="none" anchor="ctr"/>
            <a:lstStyle/>
            <a:p>
              <a:endParaRPr lang="en-US" dirty="0"/>
            </a:p>
          </p:txBody>
        </p:sp>
        <p:sp>
          <p:nvSpPr>
            <p:cNvPr id="29763" name="Line 35"/>
            <p:cNvSpPr>
              <a:spLocks noChangeShapeType="1"/>
            </p:cNvSpPr>
            <p:nvPr/>
          </p:nvSpPr>
          <p:spPr bwMode="gray">
            <a:xfrm flipH="1">
              <a:off x="2309" y="2924"/>
              <a:ext cx="1210" cy="0"/>
            </a:xfrm>
            <a:prstGeom prst="line">
              <a:avLst/>
            </a:prstGeom>
            <a:noFill/>
            <a:ln w="28575">
              <a:solidFill>
                <a:schemeClr val="tx1"/>
              </a:solidFill>
              <a:round/>
              <a:headEnd/>
              <a:tailEnd type="triangle" w="med" len="med"/>
            </a:ln>
          </p:spPr>
          <p:txBody>
            <a:bodyPr/>
            <a:lstStyle/>
            <a:p>
              <a:endParaRPr lang="en-US" dirty="0"/>
            </a:p>
          </p:txBody>
        </p:sp>
        <p:sp>
          <p:nvSpPr>
            <p:cNvPr id="29764" name="Line 35"/>
            <p:cNvSpPr>
              <a:spLocks noChangeShapeType="1"/>
            </p:cNvSpPr>
            <p:nvPr/>
          </p:nvSpPr>
          <p:spPr bwMode="gray">
            <a:xfrm>
              <a:off x="2316" y="2864"/>
              <a:ext cx="1204" cy="0"/>
            </a:xfrm>
            <a:prstGeom prst="line">
              <a:avLst/>
            </a:prstGeom>
            <a:noFill/>
            <a:ln w="28575">
              <a:solidFill>
                <a:schemeClr val="tx1"/>
              </a:solidFill>
              <a:round/>
              <a:headEnd/>
              <a:tailEnd/>
            </a:ln>
          </p:spPr>
          <p:txBody>
            <a:bodyPr/>
            <a:lstStyle/>
            <a:p>
              <a:endParaRPr lang="en-US" dirty="0"/>
            </a:p>
          </p:txBody>
        </p:sp>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1"/>
          <p:cNvSpPr>
            <a:spLocks noGrp="1" noChangeArrowheads="1"/>
          </p:cNvSpPr>
          <p:nvPr>
            <p:ph type="title" idx="4294967295"/>
          </p:nvPr>
        </p:nvSpPr>
        <p:spPr/>
        <p:txBody>
          <a:bodyPr/>
          <a:lstStyle/>
          <a:p>
            <a:r>
              <a:rPr lang="en-US" dirty="0"/>
              <a:t>Three Different Versions of NFS</a:t>
            </a:r>
          </a:p>
        </p:txBody>
      </p:sp>
      <p:graphicFrame>
        <p:nvGraphicFramePr>
          <p:cNvPr id="34849" name="Group 33"/>
          <p:cNvGraphicFramePr>
            <a:graphicFrameLocks noGrp="1"/>
          </p:cNvGraphicFramePr>
          <p:nvPr/>
        </p:nvGraphicFramePr>
        <p:xfrm>
          <a:off x="1143000" y="1276350"/>
          <a:ext cx="7705725" cy="5003483"/>
        </p:xfrm>
        <a:graphic>
          <a:graphicData uri="http://schemas.openxmlformats.org/drawingml/2006/table">
            <a:tbl>
              <a:tblPr/>
              <a:tblGrid>
                <a:gridCol w="2530475"/>
                <a:gridCol w="2535238"/>
                <a:gridCol w="2640012"/>
              </a:tblGrid>
              <a:tr h="614363">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2" pitchFamily="18" charset="2"/>
                        <a:buNone/>
                        <a:tabLst/>
                      </a:pPr>
                      <a:r>
                        <a:rPr kumimoji="0" lang="en-US" sz="2400" b="0" i="0" u="none" strike="noStrike" cap="none" normalizeH="0" baseline="0" dirty="0" smtClean="0">
                          <a:ln>
                            <a:noFill/>
                          </a:ln>
                          <a:solidFill>
                            <a:schemeClr val="bg1"/>
                          </a:solidFill>
                          <a:effectLst/>
                          <a:latin typeface="Arial" charset="0"/>
                        </a:rPr>
                        <a:t>Version 2</a:t>
                      </a:r>
                    </a:p>
                  </a:txBody>
                  <a:tcPr horzOverflow="overflow">
                    <a:lnL w="28575"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solidFill>
                      <a:schemeClr val="hlink"/>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2" pitchFamily="18" charset="2"/>
                        <a:buNone/>
                        <a:tabLst/>
                      </a:pPr>
                      <a:r>
                        <a:rPr kumimoji="0" lang="en-US" sz="2400" b="0" i="0" u="none" strike="noStrike" cap="none" normalizeH="0" baseline="0" dirty="0" smtClean="0">
                          <a:ln>
                            <a:noFill/>
                          </a:ln>
                          <a:solidFill>
                            <a:schemeClr val="bg1"/>
                          </a:solidFill>
                          <a:effectLst/>
                          <a:latin typeface="Arial" charset="0"/>
                        </a:rPr>
                        <a:t>Version 3</a:t>
                      </a:r>
                    </a:p>
                  </a:txBody>
                  <a:tcPr horzOverflow="overflow">
                    <a:lnL w="28575"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solidFill>
                      <a:schemeClr val="hlink"/>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2" pitchFamily="18" charset="2"/>
                        <a:buNone/>
                        <a:tabLst/>
                      </a:pPr>
                      <a:r>
                        <a:rPr kumimoji="0" lang="en-US" sz="2400" b="0" i="0" u="none" strike="noStrike" cap="none" normalizeH="0" baseline="0" dirty="0" smtClean="0">
                          <a:ln>
                            <a:noFill/>
                          </a:ln>
                          <a:solidFill>
                            <a:schemeClr val="bg1"/>
                          </a:solidFill>
                          <a:effectLst/>
                          <a:latin typeface="Arial" charset="0"/>
                        </a:rPr>
                        <a:t>Version 4</a:t>
                      </a:r>
                    </a:p>
                  </a:txBody>
                  <a:tcPr horzOverflow="overflow">
                    <a:lnL w="28575"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solidFill>
                      <a:schemeClr val="hlink"/>
                    </a:solidFill>
                  </a:tcPr>
                </a:tc>
              </a:tr>
              <a:tr h="635000">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2400" b="0" i="0" u="none" strike="noStrike" cap="none" normalizeH="0" baseline="0" dirty="0" smtClean="0">
                          <a:ln>
                            <a:noFill/>
                          </a:ln>
                          <a:solidFill>
                            <a:schemeClr val="tx1"/>
                          </a:solidFill>
                          <a:effectLst/>
                          <a:latin typeface="Arial" charset="0"/>
                        </a:rPr>
                        <a:t>Based on RFC 1094</a:t>
                      </a:r>
                    </a:p>
                  </a:txBody>
                  <a:tcPr horzOverflow="overflow">
                    <a:lnL w="28575"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2400" b="0" i="0" u="none" strike="noStrike" cap="none" normalizeH="0" baseline="0" dirty="0" smtClean="0">
                          <a:ln>
                            <a:noFill/>
                          </a:ln>
                          <a:solidFill>
                            <a:schemeClr val="tx1"/>
                          </a:solidFill>
                          <a:effectLst/>
                          <a:latin typeface="Arial" charset="0"/>
                        </a:rPr>
                        <a:t>Based on RFC 1813</a:t>
                      </a:r>
                    </a:p>
                  </a:txBody>
                  <a:tcPr horzOverflow="overflow">
                    <a:lnL w="28575"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2400" b="0" i="0" u="none" strike="noStrike" cap="none" normalizeH="0" baseline="0" dirty="0" smtClean="0">
                          <a:ln>
                            <a:noFill/>
                          </a:ln>
                          <a:solidFill>
                            <a:schemeClr val="tx1"/>
                          </a:solidFill>
                          <a:effectLst/>
                          <a:latin typeface="Arial" charset="0"/>
                        </a:rPr>
                        <a:t>Based on RFC 3530</a:t>
                      </a:r>
                    </a:p>
                  </a:txBody>
                  <a:tcPr horzOverflow="overflow">
                    <a:lnL w="28575"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solidFill>
                      <a:schemeClr val="bg1"/>
                    </a:solidFill>
                  </a:tcPr>
                </a:tc>
              </a:tr>
              <a:tr h="655638">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2400" b="0" i="0" u="none" strike="noStrike" cap="none" normalizeH="0" baseline="0" dirty="0" smtClean="0">
                          <a:ln>
                            <a:noFill/>
                          </a:ln>
                          <a:solidFill>
                            <a:schemeClr val="tx1"/>
                          </a:solidFill>
                          <a:effectLst/>
                          <a:latin typeface="Arial" charset="0"/>
                        </a:rPr>
                        <a:t>Uses RPC protocol based on RFC 1057</a:t>
                      </a:r>
                    </a:p>
                  </a:txBody>
                  <a:tcPr horzOverflow="overflow">
                    <a:lnL w="28575"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2400" b="0" i="0" u="none" strike="noStrike" cap="none" normalizeH="0" baseline="0" dirty="0" smtClean="0">
                          <a:ln>
                            <a:noFill/>
                          </a:ln>
                          <a:solidFill>
                            <a:schemeClr val="tx1"/>
                          </a:solidFill>
                          <a:effectLst/>
                          <a:latin typeface="Arial" charset="0"/>
                        </a:rPr>
                        <a:t>Uses RPC protocol based on RFC 1057</a:t>
                      </a:r>
                    </a:p>
                  </a:txBody>
                  <a:tcPr horzOverflow="overflow">
                    <a:lnL w="28575"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2400" b="0" i="0" u="none" strike="noStrike" cap="none" normalizeH="0" baseline="0" dirty="0" smtClean="0">
                          <a:ln>
                            <a:noFill/>
                          </a:ln>
                          <a:solidFill>
                            <a:schemeClr val="tx1"/>
                          </a:solidFill>
                          <a:effectLst/>
                          <a:latin typeface="Arial" charset="0"/>
                        </a:rPr>
                        <a:t>Uses compound RPC protocol based on RFC 1831</a:t>
                      </a:r>
                    </a:p>
                  </a:txBody>
                  <a:tcPr horzOverflow="overflow">
                    <a:lnL w="28575"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solidFill>
                      <a:schemeClr val="bg1"/>
                    </a:solidFill>
                  </a:tcPr>
                </a:tc>
              </a:tr>
              <a:tr h="655638">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2400" b="0" i="0" u="none" strike="noStrike" cap="none" normalizeH="0" baseline="0" dirty="0" smtClean="0">
                          <a:ln>
                            <a:noFill/>
                          </a:ln>
                          <a:solidFill>
                            <a:schemeClr val="tx1"/>
                          </a:solidFill>
                          <a:effectLst/>
                          <a:latin typeface="Arial" charset="0"/>
                        </a:rPr>
                        <a:t>Supports 32-bit file size</a:t>
                      </a:r>
                    </a:p>
                  </a:txBody>
                  <a:tcPr horzOverflow="overflow">
                    <a:lnL w="28575"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2400" b="0" i="0" u="none" strike="noStrike" cap="none" normalizeH="0" baseline="0" dirty="0" smtClean="0">
                          <a:ln>
                            <a:noFill/>
                          </a:ln>
                          <a:solidFill>
                            <a:schemeClr val="tx1"/>
                          </a:solidFill>
                          <a:effectLst/>
                          <a:latin typeface="Arial" charset="0"/>
                        </a:rPr>
                        <a:t>Supports 32-bit to 64-bit file size</a:t>
                      </a:r>
                    </a:p>
                  </a:txBody>
                  <a:tcPr horzOverflow="overflow">
                    <a:lnL w="28575"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2400" b="0" i="0" u="none" strike="noStrike" cap="none" normalizeH="0" baseline="0" dirty="0" smtClean="0">
                          <a:ln>
                            <a:noFill/>
                          </a:ln>
                          <a:solidFill>
                            <a:schemeClr val="tx1"/>
                          </a:solidFill>
                          <a:effectLst/>
                          <a:latin typeface="Arial" charset="0"/>
                        </a:rPr>
                        <a:t>Supports 32-bit to 64-bit file size</a:t>
                      </a:r>
                    </a:p>
                  </a:txBody>
                  <a:tcPr horzOverflow="overflow">
                    <a:lnL w="28575"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solidFill>
                      <a:schemeClr val="bg1"/>
                    </a:solidFill>
                  </a:tcPr>
                </a:tc>
              </a:tr>
              <a:tr h="655638">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2400" b="0" i="0" u="none" strike="noStrike" cap="none" normalizeH="0" baseline="0" dirty="0" smtClean="0">
                          <a:ln>
                            <a:noFill/>
                          </a:ln>
                          <a:solidFill>
                            <a:schemeClr val="tx1"/>
                          </a:solidFill>
                          <a:effectLst/>
                          <a:latin typeface="Arial" charset="0"/>
                        </a:rPr>
                        <a:t>Stateless</a:t>
                      </a:r>
                    </a:p>
                  </a:txBody>
                  <a:tcPr horzOverflow="overflow">
                    <a:lnL w="28575"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2400" b="0" i="0" u="none" strike="noStrike" cap="none" normalizeH="0" baseline="0" dirty="0" smtClean="0">
                          <a:ln>
                            <a:noFill/>
                          </a:ln>
                          <a:solidFill>
                            <a:schemeClr val="tx1"/>
                          </a:solidFill>
                          <a:effectLst/>
                          <a:latin typeface="Arial" charset="0"/>
                        </a:rPr>
                        <a:t>Stateless</a:t>
                      </a:r>
                    </a:p>
                  </a:txBody>
                  <a:tcPr horzOverflow="overflow">
                    <a:lnL w="28575"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2400" b="0" i="0" u="none" strike="noStrike" cap="none" normalizeH="0" baseline="0" dirty="0" smtClean="0">
                          <a:ln>
                            <a:noFill/>
                          </a:ln>
                          <a:solidFill>
                            <a:schemeClr val="tx1"/>
                          </a:solidFill>
                          <a:effectLst/>
                          <a:latin typeface="Arial" charset="0"/>
                        </a:rPr>
                        <a:t>Stateful, no dependency on NFS v2 or v3</a:t>
                      </a:r>
                    </a:p>
                  </a:txBody>
                  <a:tcPr horzOverflow="overflow">
                    <a:lnL w="28575" cap="flat" cmpd="sng" algn="ctr">
                      <a:solidFill>
                        <a:schemeClr val="accent1"/>
                      </a:solidFill>
                      <a:prstDash val="solid"/>
                      <a:round/>
                      <a:headEnd type="none" w="med" len="med"/>
                      <a:tailEnd type="none" w="med" len="med"/>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lnTlToBr>
                      <a:noFill/>
                    </a:lnTlToBr>
                    <a:lnBlToTr>
                      <a:noFill/>
                    </a:lnBlToTr>
                    <a:solidFill>
                      <a:schemeClr val="bg1"/>
                    </a:solidFill>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Requirements</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6"/>
          <p:cNvSpPr>
            <a:spLocks noGrp="1" noChangeArrowheads="1"/>
          </p:cNvSpPr>
          <p:nvPr>
            <p:ph type="title"/>
          </p:nvPr>
        </p:nvSpPr>
        <p:spPr/>
        <p:txBody>
          <a:bodyPr/>
          <a:lstStyle/>
          <a:p>
            <a:r>
              <a:rPr lang="en-US" dirty="0"/>
              <a:t>Requirements for NFS	</a:t>
            </a:r>
          </a:p>
        </p:txBody>
      </p:sp>
      <p:sp>
        <p:nvSpPr>
          <p:cNvPr id="35844" name="Rectangle 7"/>
          <p:cNvSpPr>
            <a:spLocks noGrp="1" noChangeArrowheads="1"/>
          </p:cNvSpPr>
          <p:nvPr>
            <p:ph type="body" idx="1"/>
          </p:nvPr>
        </p:nvSpPr>
        <p:spPr/>
        <p:txBody>
          <a:bodyPr/>
          <a:lstStyle/>
          <a:p>
            <a:r>
              <a:rPr lang="en-US" dirty="0"/>
              <a:t>NFS servers must provide:</a:t>
            </a:r>
          </a:p>
          <a:p>
            <a:pPr lvl="1"/>
            <a:r>
              <a:rPr lang="en-US" dirty="0"/>
              <a:t>Resource List</a:t>
            </a:r>
          </a:p>
          <a:p>
            <a:pPr lvl="2"/>
            <a:r>
              <a:rPr lang="en-US" dirty="0"/>
              <a:t>Allows clients to discover resources</a:t>
            </a:r>
          </a:p>
          <a:p>
            <a:pPr lvl="1"/>
            <a:r>
              <a:rPr lang="en-US" dirty="0"/>
              <a:t>Identification </a:t>
            </a:r>
          </a:p>
          <a:p>
            <a:pPr lvl="2"/>
            <a:r>
              <a:rPr lang="en-US" dirty="0"/>
              <a:t>Identifies who is communicating with the storage system</a:t>
            </a:r>
          </a:p>
          <a:p>
            <a:pPr lvl="1"/>
            <a:r>
              <a:rPr lang="en-US" dirty="0"/>
              <a:t>Authorization</a:t>
            </a:r>
          </a:p>
          <a:p>
            <a:pPr lvl="2"/>
            <a:r>
              <a:rPr lang="en-US" dirty="0"/>
              <a:t>Allows properly identified clients to perform only certain actions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4"/>
          <p:cNvSpPr>
            <a:spLocks noGrp="1" noChangeArrowheads="1"/>
          </p:cNvSpPr>
          <p:nvPr>
            <p:ph type="title"/>
          </p:nvPr>
        </p:nvSpPr>
        <p:spPr/>
        <p:txBody>
          <a:bodyPr/>
          <a:lstStyle/>
          <a:p>
            <a:r>
              <a:rPr lang="en-US" dirty="0"/>
              <a:t>Resource List </a:t>
            </a:r>
            <a:r>
              <a:rPr lang="en-US" dirty="0" smtClean="0"/>
              <a:t>Through Exports</a:t>
            </a:r>
            <a:endParaRPr lang="en-US" dirty="0"/>
          </a:p>
        </p:txBody>
      </p:sp>
      <p:sp>
        <p:nvSpPr>
          <p:cNvPr id="37892" name="Rectangle 25"/>
          <p:cNvSpPr>
            <a:spLocks noGrp="1" noChangeArrowheads="1"/>
          </p:cNvSpPr>
          <p:nvPr>
            <p:ph type="body" idx="1"/>
          </p:nvPr>
        </p:nvSpPr>
        <p:spPr/>
        <p:txBody>
          <a:bodyPr/>
          <a:lstStyle/>
          <a:p>
            <a:r>
              <a:rPr lang="en-US" dirty="0"/>
              <a:t>Exports define what resources are available to which </a:t>
            </a:r>
            <a:r>
              <a:rPr lang="en-US" dirty="0" smtClean="0"/>
              <a:t>clients</a:t>
            </a:r>
          </a:p>
          <a:p>
            <a:pPr lvl="1"/>
            <a:r>
              <a:rPr lang="en-US" dirty="0" smtClean="0"/>
              <a:t>Held in memory and used by mountd </a:t>
            </a:r>
            <a:endParaRPr lang="en-US" dirty="0"/>
          </a:p>
          <a:p>
            <a:r>
              <a:rPr lang="en-US" dirty="0"/>
              <a:t>The storage system provides two types of exports:</a:t>
            </a:r>
          </a:p>
          <a:p>
            <a:pPr lvl="1"/>
            <a:r>
              <a:rPr lang="en-US" dirty="0" smtClean="0"/>
              <a:t>Persistent: defined </a:t>
            </a:r>
            <a:r>
              <a:rPr lang="en-US" dirty="0"/>
              <a:t>in </a:t>
            </a:r>
            <a:r>
              <a:rPr lang="en-US" i="1" dirty="0"/>
              <a:t>/etc/exports</a:t>
            </a:r>
            <a:r>
              <a:rPr lang="en-US" dirty="0"/>
              <a:t>, </a:t>
            </a:r>
            <a:r>
              <a:rPr lang="en-US" dirty="0" smtClean="0"/>
              <a:t>persistent </a:t>
            </a:r>
            <a:r>
              <a:rPr lang="en-US" dirty="0"/>
              <a:t>across reboots</a:t>
            </a:r>
          </a:p>
          <a:p>
            <a:pPr lvl="1"/>
            <a:r>
              <a:rPr lang="en-US" dirty="0" smtClean="0"/>
              <a:t>Temporary: defined through command</a:t>
            </a:r>
            <a:r>
              <a:rPr lang="en-US" dirty="0"/>
              <a:t>, located in memory only</a:t>
            </a:r>
          </a:p>
        </p:txBody>
      </p:sp>
      <p:sp>
        <p:nvSpPr>
          <p:cNvPr id="37912" name="Rectangle 4"/>
          <p:cNvSpPr>
            <a:spLocks noChangeArrowheads="1"/>
          </p:cNvSpPr>
          <p:nvPr/>
        </p:nvSpPr>
        <p:spPr bwMode="gray">
          <a:xfrm>
            <a:off x="4992688" y="4814995"/>
            <a:ext cx="3783012" cy="1652588"/>
          </a:xfrm>
          <a:prstGeom prst="rect">
            <a:avLst/>
          </a:prstGeom>
          <a:solidFill>
            <a:srgbClr val="CDCDCD"/>
          </a:solidFill>
          <a:ln w="12700">
            <a:solidFill>
              <a:srgbClr val="CDCDCD"/>
            </a:solidFill>
            <a:miter lim="800000"/>
            <a:headEnd/>
            <a:tailEnd/>
          </a:ln>
        </p:spPr>
        <p:txBody>
          <a:bodyPr wrap="none" anchor="ctr"/>
          <a:lstStyle/>
          <a:p>
            <a:pPr>
              <a:buClrTx/>
            </a:pPr>
            <a:endParaRPr lang="en-US" sz="2400" dirty="0">
              <a:solidFill>
                <a:schemeClr val="bg1"/>
              </a:solidFill>
            </a:endParaRPr>
          </a:p>
        </p:txBody>
      </p:sp>
      <p:sp>
        <p:nvSpPr>
          <p:cNvPr id="37913" name="Text Box 5"/>
          <p:cNvSpPr txBox="1">
            <a:spLocks noChangeArrowheads="1"/>
          </p:cNvSpPr>
          <p:nvPr/>
        </p:nvSpPr>
        <p:spPr bwMode="gray">
          <a:xfrm>
            <a:off x="5889625" y="6074299"/>
            <a:ext cx="1989138" cy="396875"/>
          </a:xfrm>
          <a:prstGeom prst="rect">
            <a:avLst/>
          </a:prstGeom>
          <a:noFill/>
          <a:ln w="9525">
            <a:noFill/>
            <a:miter lim="800000"/>
            <a:headEnd/>
            <a:tailEnd/>
          </a:ln>
        </p:spPr>
        <p:txBody>
          <a:bodyPr wrap="none">
            <a:spAutoFit/>
          </a:bodyPr>
          <a:lstStyle/>
          <a:p>
            <a:r>
              <a:rPr lang="en-US" dirty="0"/>
              <a:t>Storage System</a:t>
            </a:r>
          </a:p>
        </p:txBody>
      </p:sp>
      <p:sp>
        <p:nvSpPr>
          <p:cNvPr id="37914" name="Text Box 7"/>
          <p:cNvSpPr txBox="1">
            <a:spLocks noChangeArrowheads="1"/>
          </p:cNvSpPr>
          <p:nvPr/>
        </p:nvSpPr>
        <p:spPr bwMode="gray">
          <a:xfrm>
            <a:off x="1236663" y="5248213"/>
            <a:ext cx="1298575" cy="701675"/>
          </a:xfrm>
          <a:prstGeom prst="rect">
            <a:avLst/>
          </a:prstGeom>
          <a:noFill/>
          <a:ln w="9525">
            <a:noFill/>
            <a:miter lim="800000"/>
            <a:headEnd/>
            <a:tailEnd/>
          </a:ln>
        </p:spPr>
        <p:txBody>
          <a:bodyPr wrap="none">
            <a:spAutoFit/>
          </a:bodyPr>
          <a:lstStyle/>
          <a:p>
            <a:r>
              <a:rPr lang="en-US" dirty="0"/>
              <a:t>Mount</a:t>
            </a:r>
          </a:p>
          <a:p>
            <a:r>
              <a:rPr lang="en-US" dirty="0"/>
              <a:t>command</a:t>
            </a:r>
          </a:p>
        </p:txBody>
      </p:sp>
      <p:graphicFrame>
        <p:nvGraphicFramePr>
          <p:cNvPr id="37915" name="Group 27"/>
          <p:cNvGraphicFramePr>
            <a:graphicFrameLocks noGrp="1"/>
          </p:cNvGraphicFramePr>
          <p:nvPr/>
        </p:nvGraphicFramePr>
        <p:xfrm>
          <a:off x="5165725" y="4887342"/>
          <a:ext cx="3460750" cy="1169353"/>
        </p:xfrm>
        <a:graphic>
          <a:graphicData uri="http://schemas.openxmlformats.org/drawingml/2006/table">
            <a:tbl>
              <a:tblPr/>
              <a:tblGrid>
                <a:gridCol w="1444625"/>
                <a:gridCol w="2016125"/>
              </a:tblGrid>
              <a:tr h="388938">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2000" b="0" i="0" u="none" strike="noStrike" cap="none" normalizeH="0" baseline="0" dirty="0" smtClean="0">
                          <a:ln>
                            <a:noFill/>
                          </a:ln>
                          <a:solidFill>
                            <a:schemeClr val="tx1"/>
                          </a:solidFill>
                          <a:effectLst/>
                          <a:latin typeface="Arial" charset="0"/>
                        </a:rPr>
                        <a:t>Path</a:t>
                      </a: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2000" b="0" i="0" u="none" strike="noStrike" cap="none" normalizeH="0" baseline="0" dirty="0" smtClean="0">
                          <a:ln>
                            <a:noFill/>
                          </a:ln>
                          <a:solidFill>
                            <a:schemeClr val="tx1"/>
                          </a:solidFill>
                          <a:effectLst/>
                          <a:latin typeface="Arial" charset="0"/>
                        </a:rPr>
                        <a:t>Rule</a:t>
                      </a: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382588">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1800" b="0" i="0" u="none" strike="noStrike" cap="none" normalizeH="0" baseline="0" dirty="0" smtClean="0">
                          <a:ln>
                            <a:noFill/>
                          </a:ln>
                          <a:solidFill>
                            <a:schemeClr val="tx1"/>
                          </a:solidFill>
                          <a:effectLst/>
                          <a:latin typeface="Courier New" pitchFamily="49" charset="0"/>
                        </a:rPr>
                        <a:t>/vol/test</a:t>
                      </a: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1800" b="0" i="0" u="none" strike="noStrike" cap="none" normalizeH="0" baseline="0" dirty="0" smtClean="0">
                          <a:ln>
                            <a:noFill/>
                          </a:ln>
                          <a:solidFill>
                            <a:schemeClr val="tx1"/>
                          </a:solidFill>
                          <a:effectLst/>
                          <a:latin typeface="Courier New" pitchFamily="49" charset="0"/>
                        </a:rPr>
                        <a:t>ro,root=unix1</a:t>
                      </a: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r h="390525">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1800" b="0" i="0" u="none" strike="noStrike" cap="none" normalizeH="0" baseline="0" dirty="0" smtClean="0">
                          <a:ln>
                            <a:noFill/>
                          </a:ln>
                          <a:solidFill>
                            <a:schemeClr val="tx1"/>
                          </a:solidFill>
                          <a:effectLst/>
                          <a:latin typeface="Courier New" pitchFamily="49" charset="0"/>
                        </a:rPr>
                        <a:t>/vol/vol1</a:t>
                      </a: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30000"/>
                        </a:spcBef>
                        <a:spcAft>
                          <a:spcPct val="0"/>
                        </a:spcAft>
                        <a:buClr>
                          <a:schemeClr val="accent1"/>
                        </a:buClr>
                        <a:buSzTx/>
                        <a:buFont typeface="Webdings" pitchFamily="18" charset="2"/>
                        <a:buNone/>
                        <a:tabLst/>
                      </a:pPr>
                      <a:r>
                        <a:rPr kumimoji="0" lang="en-US" sz="1800" b="0" i="0" u="none" strike="noStrike" cap="none" normalizeH="0" baseline="0" dirty="0" smtClean="0">
                          <a:ln>
                            <a:noFill/>
                          </a:ln>
                          <a:solidFill>
                            <a:schemeClr val="tx1"/>
                          </a:solidFill>
                          <a:effectLst/>
                          <a:latin typeface="Courier New" pitchFamily="49" charset="0"/>
                        </a:rPr>
                        <a:t>rw,root=unix1</a:t>
                      </a:r>
                    </a:p>
                  </a:txBody>
                  <a:tcPr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7929" name="Text Box 41"/>
          <p:cNvSpPr txBox="1">
            <a:spLocks noChangeArrowheads="1"/>
          </p:cNvSpPr>
          <p:nvPr/>
        </p:nvSpPr>
        <p:spPr bwMode="gray">
          <a:xfrm>
            <a:off x="3108325" y="5556188"/>
            <a:ext cx="1211263" cy="460375"/>
          </a:xfrm>
          <a:prstGeom prst="rect">
            <a:avLst/>
          </a:prstGeom>
          <a:noFill/>
          <a:ln w="12700">
            <a:noFill/>
            <a:miter lim="800000"/>
            <a:headEnd/>
            <a:tailEnd/>
          </a:ln>
        </p:spPr>
        <p:txBody>
          <a:bodyPr wrap="none" anchor="ctr"/>
          <a:lstStyle/>
          <a:p>
            <a:pPr>
              <a:buClrTx/>
            </a:pPr>
            <a:r>
              <a:rPr lang="en-US" sz="2200" dirty="0">
                <a:latin typeface="Courier New" pitchFamily="49" charset="0"/>
              </a:rPr>
              <a:t>mountd</a:t>
            </a:r>
          </a:p>
        </p:txBody>
      </p:sp>
      <p:cxnSp>
        <p:nvCxnSpPr>
          <p:cNvPr id="37930" name="AutoShape 42"/>
          <p:cNvCxnSpPr>
            <a:cxnSpLocks noChangeShapeType="1"/>
            <a:stCxn id="37914" idx="3"/>
          </p:cNvCxnSpPr>
          <p:nvPr/>
        </p:nvCxnSpPr>
        <p:spPr bwMode="gray">
          <a:xfrm>
            <a:off x="2535238" y="5599051"/>
            <a:ext cx="2457450" cy="0"/>
          </a:xfrm>
          <a:prstGeom prst="straightConnector1">
            <a:avLst/>
          </a:prstGeom>
          <a:noFill/>
          <a:ln w="28575">
            <a:solidFill>
              <a:schemeClr val="tx1"/>
            </a:solidFill>
            <a:round/>
            <a:headEnd/>
            <a:tailEnd type="triangle" w="med" len="med"/>
          </a:ln>
          <a:effectLst/>
        </p:spPr>
      </p:cxn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5"/>
          <p:cNvSpPr>
            <a:spLocks noGrp="1" noChangeArrowheads="1"/>
          </p:cNvSpPr>
          <p:nvPr>
            <p:ph type="title"/>
          </p:nvPr>
        </p:nvSpPr>
        <p:spPr/>
        <p:txBody>
          <a:bodyPr/>
          <a:lstStyle/>
          <a:p>
            <a:r>
              <a:rPr lang="en-US" dirty="0"/>
              <a:t>Identification</a:t>
            </a:r>
          </a:p>
        </p:txBody>
      </p:sp>
      <p:sp>
        <p:nvSpPr>
          <p:cNvPr id="39940" name="Rectangle 6"/>
          <p:cNvSpPr>
            <a:spLocks noGrp="1" noChangeArrowheads="1"/>
          </p:cNvSpPr>
          <p:nvPr>
            <p:ph type="body" idx="1"/>
          </p:nvPr>
        </p:nvSpPr>
        <p:spPr/>
        <p:txBody>
          <a:bodyPr/>
          <a:lstStyle/>
          <a:p>
            <a:r>
              <a:rPr lang="en-US" sz="2400" dirty="0"/>
              <a:t>Identify </a:t>
            </a:r>
            <a:r>
              <a:rPr lang="en-US" sz="2400" dirty="0" smtClean="0"/>
              <a:t>client hosts (targets) through</a:t>
            </a:r>
            <a:r>
              <a:rPr lang="en-US" sz="2400" dirty="0"/>
              <a:t>:</a:t>
            </a:r>
          </a:p>
          <a:p>
            <a:pPr lvl="1"/>
            <a:r>
              <a:rPr lang="en-US" sz="2200" dirty="0"/>
              <a:t>IP </a:t>
            </a:r>
            <a:r>
              <a:rPr lang="en-US" sz="2200" dirty="0" smtClean="0"/>
              <a:t>only</a:t>
            </a:r>
          </a:p>
          <a:p>
            <a:pPr lvl="1"/>
            <a:r>
              <a:rPr lang="en-US" sz="2200" dirty="0" smtClean="0"/>
              <a:t>Host name resolution</a:t>
            </a:r>
            <a:endParaRPr lang="en-US" sz="2200" dirty="0"/>
          </a:p>
          <a:p>
            <a:pPr lvl="2"/>
            <a:r>
              <a:rPr lang="en-US" sz="2000" dirty="0" smtClean="0"/>
              <a:t>Name-to-IP resolution required</a:t>
            </a:r>
            <a:endParaRPr lang="en-US" sz="2000" dirty="0"/>
          </a:p>
          <a:p>
            <a:pPr lvl="3"/>
            <a:r>
              <a:rPr lang="en-US" sz="1800" dirty="0"/>
              <a:t>Local </a:t>
            </a:r>
            <a:r>
              <a:rPr lang="en-US" sz="1800" i="1" dirty="0"/>
              <a:t>/etc/hosts</a:t>
            </a:r>
            <a:r>
              <a:rPr lang="en-US" sz="1800" dirty="0"/>
              <a:t> file</a:t>
            </a:r>
          </a:p>
          <a:p>
            <a:pPr lvl="3"/>
            <a:r>
              <a:rPr lang="en-US" sz="1800" dirty="0"/>
              <a:t>Network Information Service (NIS)</a:t>
            </a:r>
          </a:p>
          <a:p>
            <a:pPr lvl="3"/>
            <a:r>
              <a:rPr lang="en-US" sz="1800" dirty="0"/>
              <a:t>DNS</a:t>
            </a:r>
          </a:p>
          <a:p>
            <a:pPr lvl="1"/>
            <a:r>
              <a:rPr lang="en-US" sz="2200" dirty="0"/>
              <a:t>Netgroup </a:t>
            </a:r>
            <a:r>
              <a:rPr lang="en-US" sz="2200" dirty="0" smtClean="0"/>
              <a:t>resolution</a:t>
            </a:r>
            <a:endParaRPr lang="en-US" sz="2200" dirty="0"/>
          </a:p>
          <a:p>
            <a:pPr lvl="2"/>
            <a:r>
              <a:rPr lang="en-US" sz="2000" i="1" dirty="0"/>
              <a:t>/etc/netgroup </a:t>
            </a:r>
            <a:r>
              <a:rPr lang="en-US" sz="2000" dirty="0"/>
              <a:t>file</a:t>
            </a:r>
          </a:p>
          <a:p>
            <a:pPr lvl="2"/>
            <a:r>
              <a:rPr lang="en-US" sz="2000" dirty="0"/>
              <a:t>NIS</a:t>
            </a:r>
          </a:p>
          <a:p>
            <a:pPr lvl="2"/>
            <a:r>
              <a:rPr lang="en-US" sz="2000" dirty="0"/>
              <a:t>Lightweight Directory Access Protocol (LDAP)</a:t>
            </a:r>
          </a:p>
          <a:p>
            <a:pPr lvl="1"/>
            <a:r>
              <a:rPr lang="en-US" sz="2200" dirty="0" smtClean="0"/>
              <a:t>IP subnet</a:t>
            </a:r>
          </a:p>
          <a:p>
            <a:pPr lvl="1"/>
            <a:r>
              <a:rPr lang="en-US" sz="2200" dirty="0" smtClean="0"/>
              <a:t>DNS subdomains</a:t>
            </a:r>
          </a:p>
          <a:p>
            <a:r>
              <a:rPr lang="en-US" sz="2400" dirty="0" smtClean="0"/>
              <a:t>Lookup </a:t>
            </a:r>
            <a:r>
              <a:rPr lang="en-US" sz="2400" dirty="0"/>
              <a:t>order defined in </a:t>
            </a:r>
            <a:r>
              <a:rPr lang="en-US" sz="2400" i="1" dirty="0"/>
              <a:t>/etc/nsswitch.conf </a:t>
            </a:r>
            <a:r>
              <a:rPr lang="en-US" sz="2400" dirty="0"/>
              <a:t>file</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5"/>
          <p:cNvSpPr>
            <a:spLocks noGrp="1" noChangeArrowheads="1"/>
          </p:cNvSpPr>
          <p:nvPr>
            <p:ph type="title"/>
          </p:nvPr>
        </p:nvSpPr>
        <p:spPr/>
        <p:txBody>
          <a:bodyPr/>
          <a:lstStyle/>
          <a:p>
            <a:r>
              <a:rPr lang="en-US" dirty="0"/>
              <a:t>Authorization</a:t>
            </a:r>
          </a:p>
        </p:txBody>
      </p:sp>
      <p:sp>
        <p:nvSpPr>
          <p:cNvPr id="44036" name="Rectangle 6"/>
          <p:cNvSpPr>
            <a:spLocks noGrp="1" noChangeArrowheads="1"/>
          </p:cNvSpPr>
          <p:nvPr>
            <p:ph type="body" idx="1"/>
          </p:nvPr>
        </p:nvSpPr>
        <p:spPr/>
        <p:txBody>
          <a:bodyPr/>
          <a:lstStyle/>
          <a:p>
            <a:r>
              <a:rPr lang="en-US" dirty="0" smtClean="0"/>
              <a:t>For NFS v2 and v3, Client hosts (targets) </a:t>
            </a:r>
            <a:r>
              <a:rPr lang="en-US" dirty="0"/>
              <a:t>are given </a:t>
            </a:r>
            <a:r>
              <a:rPr lang="en-US" dirty="0" smtClean="0"/>
              <a:t>access permissions during the mount request in the export definitions</a:t>
            </a:r>
            <a:endParaRPr lang="en-US" dirty="0"/>
          </a:p>
          <a:p>
            <a:pPr lvl="1"/>
            <a:r>
              <a:rPr lang="en-US" dirty="0"/>
              <a:t>Example:</a:t>
            </a:r>
          </a:p>
          <a:p>
            <a:pPr lvl="2"/>
            <a:r>
              <a:rPr lang="en-US" dirty="0"/>
              <a:t>Read only</a:t>
            </a:r>
          </a:p>
          <a:p>
            <a:pPr lvl="2"/>
            <a:r>
              <a:rPr lang="en-US" dirty="0"/>
              <a:t>Read and </a:t>
            </a:r>
            <a:r>
              <a:rPr lang="en-US" dirty="0" smtClean="0"/>
              <a:t>write (default if nothing specified) </a:t>
            </a:r>
            <a:endParaRPr lang="en-US" dirty="0"/>
          </a:p>
          <a:p>
            <a:r>
              <a:rPr lang="en-US" dirty="0" smtClean="0"/>
              <a:t>Requests for access are honored based on directory and/or file-level permissions</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Module Summary</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6"/>
          <p:cNvSpPr>
            <a:spLocks noGrp="1" noChangeArrowheads="1"/>
          </p:cNvSpPr>
          <p:nvPr>
            <p:ph type="title" idx="4294967295"/>
          </p:nvPr>
        </p:nvSpPr>
        <p:spPr/>
        <p:txBody>
          <a:bodyPr/>
          <a:lstStyle/>
          <a:p>
            <a:r>
              <a:rPr lang="en-US" dirty="0"/>
              <a:t>Module Summary</a:t>
            </a:r>
          </a:p>
        </p:txBody>
      </p:sp>
      <p:sp>
        <p:nvSpPr>
          <p:cNvPr id="74755" name="Rectangle 7"/>
          <p:cNvSpPr>
            <a:spLocks noGrp="1" noChangeArrowheads="1"/>
          </p:cNvSpPr>
          <p:nvPr>
            <p:ph type="body" idx="4294967295"/>
          </p:nvPr>
        </p:nvSpPr>
        <p:spPr/>
        <p:txBody>
          <a:bodyPr/>
          <a:lstStyle/>
          <a:p>
            <a:pPr>
              <a:buNone/>
            </a:pPr>
            <a:r>
              <a:rPr lang="en-US" dirty="0" smtClean="0"/>
              <a:t>In this module, you should have learned to:</a:t>
            </a:r>
          </a:p>
          <a:p>
            <a:r>
              <a:rPr lang="en-US" dirty="0" smtClean="0"/>
              <a:t>Define Network File System (NFS) </a:t>
            </a:r>
          </a:p>
          <a:p>
            <a:r>
              <a:rPr lang="en-US" dirty="0" smtClean="0"/>
              <a:t>Differentiate between NFS protocol versions</a:t>
            </a:r>
          </a:p>
          <a:p>
            <a:r>
              <a:rPr lang="en-US" dirty="0" smtClean="0"/>
              <a:t>Recognize the difference between stateless and stateful protocols  </a:t>
            </a:r>
          </a:p>
          <a:p>
            <a:r>
              <a:rPr lang="en-US" dirty="0" smtClean="0"/>
              <a:t>Describe how the storage system acts as an NFS file server</a:t>
            </a:r>
          </a:p>
          <a:p>
            <a:r>
              <a:rPr lang="en-US" dirty="0" smtClean="0"/>
              <a:t>List the requirements of NFS</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ctrTitle"/>
          </p:nvPr>
        </p:nvSpPr>
        <p:spPr/>
        <p:txBody>
          <a:bodyPr/>
          <a:lstStyle/>
          <a:p>
            <a:r>
              <a:rPr lang="en-US" dirty="0"/>
              <a:t>Exercise</a:t>
            </a:r>
          </a:p>
        </p:txBody>
      </p:sp>
      <p:sp>
        <p:nvSpPr>
          <p:cNvPr id="98307" name="Rectangle 3"/>
          <p:cNvSpPr>
            <a:spLocks noGrp="1" noChangeArrowheads="1"/>
          </p:cNvSpPr>
          <p:nvPr>
            <p:ph type="subTitle" idx="1"/>
          </p:nvPr>
        </p:nvSpPr>
        <p:spPr/>
        <p:txBody>
          <a:bodyPr/>
          <a:lstStyle/>
          <a:p>
            <a:r>
              <a:rPr lang="en-US" dirty="0"/>
              <a:t>Module </a:t>
            </a:r>
            <a:r>
              <a:rPr lang="en-US" dirty="0" smtClean="0"/>
              <a:t>2: NFS Overview</a:t>
            </a:r>
            <a:endParaRPr lang="en-US" dirty="0"/>
          </a:p>
          <a:p>
            <a:r>
              <a:rPr lang="en-US" dirty="0"/>
              <a:t>Estimated Time: </a:t>
            </a:r>
            <a:r>
              <a:rPr lang="en-US" dirty="0" smtClean="0"/>
              <a:t>15 </a:t>
            </a:r>
            <a:r>
              <a:rPr lang="en-US" dirty="0"/>
              <a:t>minutes</a:t>
            </a:r>
          </a:p>
        </p:txBody>
      </p:sp>
      <p:sp>
        <p:nvSpPr>
          <p:cNvPr id="98308"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a:buClr>
                <a:schemeClr val="accent2"/>
              </a:buClr>
              <a:buFont typeface="Wingdings 2" pitchFamily="18" charset="2"/>
              <a:buNone/>
            </a:pPr>
            <a:endParaRPr lang="en-US" dirty="0"/>
          </a:p>
        </p:txBody>
      </p:sp>
      <p:sp>
        <p:nvSpPr>
          <p:cNvPr id="98309"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a:buClr>
                <a:schemeClr val="accent2"/>
              </a:buClr>
              <a:buFont typeface="Wingdings 2" pitchFamily="18" charset="2"/>
              <a:buNone/>
            </a:pPr>
            <a:endParaRPr lang="en-US" dirty="0"/>
          </a:p>
        </p:txBody>
      </p:sp>
    </p:spTree>
  </p:cSld>
  <p:clrMapOvr>
    <a:masterClrMapping/>
  </p:clrMapOvr>
  <p:transition advClick="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0179" name="Rectangle 2"/>
          <p:cNvSpPr>
            <a:spLocks noGrp="1" noChangeArrowheads="1"/>
          </p:cNvSpPr>
          <p:nvPr>
            <p:ph type="title"/>
          </p:nvPr>
        </p:nvSpPr>
        <p:spPr/>
        <p:txBody>
          <a:bodyPr/>
          <a:lstStyle/>
          <a:p>
            <a:r>
              <a:rPr lang="en-US" dirty="0"/>
              <a:t>Check Your Understanding</a:t>
            </a:r>
          </a:p>
        </p:txBody>
      </p:sp>
      <p:sp>
        <p:nvSpPr>
          <p:cNvPr id="50180" name="Rectangle 3"/>
          <p:cNvSpPr>
            <a:spLocks noGrp="1" noChangeArrowheads="1"/>
          </p:cNvSpPr>
          <p:nvPr>
            <p:ph type="body" idx="1"/>
          </p:nvPr>
        </p:nvSpPr>
        <p:spPr/>
        <p:txBody>
          <a:bodyPr/>
          <a:lstStyle/>
          <a:p>
            <a:r>
              <a:rPr lang="en-US" dirty="0"/>
              <a:t>NFS is based on client-server architecture.  </a:t>
            </a:r>
            <a:r>
              <a:rPr lang="en-US" dirty="0" smtClean="0"/>
              <a:t>True or false?</a:t>
            </a:r>
            <a:endParaRPr lang="en-US" dirty="0"/>
          </a:p>
          <a:p>
            <a:r>
              <a:rPr lang="en-US" dirty="0"/>
              <a:t>List the three versions of NFS.</a:t>
            </a:r>
          </a:p>
          <a:p>
            <a:r>
              <a:rPr lang="en-US" dirty="0"/>
              <a:t>What does stateful mean?</a:t>
            </a:r>
          </a:p>
          <a:p>
            <a:r>
              <a:rPr lang="en-US" dirty="0"/>
              <a:t>NFS v3 is a stateful protocol. </a:t>
            </a:r>
            <a:r>
              <a:rPr lang="en-US" dirty="0" smtClean="0"/>
              <a:t>True or false? </a:t>
            </a:r>
            <a:endParaRPr lang="en-US" dirty="0"/>
          </a:p>
          <a:p>
            <a:r>
              <a:rPr lang="en-US" dirty="0"/>
              <a:t>NFS v4 is a stateful protocol. </a:t>
            </a:r>
            <a:r>
              <a:rPr lang="en-US" dirty="0" smtClean="0"/>
              <a:t>True or false? </a:t>
            </a:r>
            <a:endParaRPr lang="en-US" dirty="0"/>
          </a:p>
          <a:p>
            <a:r>
              <a:rPr lang="en-US" dirty="0"/>
              <a:t>What is a netgroup</a:t>
            </a:r>
            <a:r>
              <a:rPr lang="en-US" dirty="0" smtClean="0"/>
              <a:t>?</a:t>
            </a:r>
            <a:endParaRPr lang="en-US" dirty="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0354" name="Rectangle 2"/>
          <p:cNvSpPr>
            <a:spLocks noGrp="1" noChangeArrowheads="1"/>
          </p:cNvSpPr>
          <p:nvPr>
            <p:ph type="ctrTitle"/>
          </p:nvPr>
        </p:nvSpPr>
        <p:spPr/>
        <p:txBody>
          <a:bodyPr/>
          <a:lstStyle/>
          <a:p>
            <a:r>
              <a:rPr lang="en-US" dirty="0"/>
              <a:t>Answers</a:t>
            </a:r>
          </a:p>
        </p:txBody>
      </p:sp>
      <p:sp>
        <p:nvSpPr>
          <p:cNvPr id="100355" name="Rectangle 3"/>
          <p:cNvSpPr>
            <a:spLocks noGrp="1" noChangeArrowheads="1"/>
          </p:cNvSpPr>
          <p:nvPr>
            <p:ph type="subTitle" idx="1"/>
          </p:nvPr>
        </p:nvSpPr>
        <p:spPr/>
        <p:txBody>
          <a:bodyPr/>
          <a:lstStyle/>
          <a:p>
            <a:r>
              <a:rPr lang="en-US" dirty="0" smtClean="0"/>
              <a:t>Module 2: NFS Overview</a:t>
            </a:r>
            <a:endParaRPr lang="en-US" dirty="0"/>
          </a:p>
        </p:txBody>
      </p:sp>
    </p:spTree>
  </p:cSld>
  <p:clrMapOvr>
    <a:masterClrMapping/>
  </p:clrMapOvr>
  <p:transition advClick="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Check Your Understanding: Answers</a:t>
            </a:r>
            <a:endParaRPr lang="en-US" dirty="0"/>
          </a:p>
        </p:txBody>
      </p:sp>
      <p:sp>
        <p:nvSpPr>
          <p:cNvPr id="3" name="Content Placeholder 2"/>
          <p:cNvSpPr>
            <a:spLocks noGrp="1"/>
          </p:cNvSpPr>
          <p:nvPr>
            <p:ph idx="1"/>
          </p:nvPr>
        </p:nvSpPr>
        <p:spPr/>
        <p:txBody>
          <a:bodyPr/>
          <a:lstStyle/>
          <a:p>
            <a:pPr>
              <a:lnSpc>
                <a:spcPct val="80000"/>
              </a:lnSpc>
            </a:pPr>
            <a:r>
              <a:rPr lang="en-US" sz="2400" dirty="0" smtClean="0"/>
              <a:t>NFS is based on client-server architecture. True or false?</a:t>
            </a:r>
          </a:p>
          <a:p>
            <a:pPr lvl="1">
              <a:lnSpc>
                <a:spcPct val="80000"/>
              </a:lnSpc>
            </a:pPr>
            <a:r>
              <a:rPr lang="en-US" sz="2000" dirty="0" smtClean="0">
                <a:solidFill>
                  <a:schemeClr val="hlink"/>
                </a:solidFill>
              </a:rPr>
              <a:t>True</a:t>
            </a:r>
          </a:p>
          <a:p>
            <a:pPr>
              <a:lnSpc>
                <a:spcPct val="80000"/>
              </a:lnSpc>
            </a:pPr>
            <a:r>
              <a:rPr lang="en-US" sz="2400" dirty="0" smtClean="0"/>
              <a:t>List the three versions of NFS.</a:t>
            </a:r>
          </a:p>
          <a:p>
            <a:pPr lvl="1">
              <a:lnSpc>
                <a:spcPct val="80000"/>
              </a:lnSpc>
            </a:pPr>
            <a:r>
              <a:rPr lang="en-US" sz="2000" dirty="0" smtClean="0">
                <a:solidFill>
                  <a:schemeClr val="hlink"/>
                </a:solidFill>
              </a:rPr>
              <a:t>Versions 2, 3, and 4</a:t>
            </a:r>
          </a:p>
          <a:p>
            <a:pPr>
              <a:lnSpc>
                <a:spcPct val="80000"/>
              </a:lnSpc>
            </a:pPr>
            <a:r>
              <a:rPr lang="en-US" sz="2400" dirty="0" smtClean="0"/>
              <a:t>What does stateful mean?</a:t>
            </a:r>
          </a:p>
          <a:p>
            <a:pPr lvl="1">
              <a:lnSpc>
                <a:spcPct val="80000"/>
              </a:lnSpc>
            </a:pPr>
            <a:r>
              <a:rPr lang="en-US" sz="2000" dirty="0" smtClean="0">
                <a:solidFill>
                  <a:schemeClr val="hlink"/>
                </a:solidFill>
              </a:rPr>
              <a:t>Information is stored (remembered) by the server between separate calls of a particular user on a client</a:t>
            </a:r>
            <a:endParaRPr lang="en-US" sz="2000" dirty="0" smtClean="0"/>
          </a:p>
          <a:p>
            <a:pPr>
              <a:lnSpc>
                <a:spcPct val="80000"/>
              </a:lnSpc>
            </a:pPr>
            <a:r>
              <a:rPr lang="en-US" sz="2400" dirty="0" smtClean="0"/>
              <a:t>NFS v3 is a stateful protocol.  True or false?</a:t>
            </a:r>
          </a:p>
          <a:p>
            <a:pPr lvl="1">
              <a:lnSpc>
                <a:spcPct val="80000"/>
              </a:lnSpc>
            </a:pPr>
            <a:r>
              <a:rPr lang="en-US" sz="2000" dirty="0" smtClean="0">
                <a:solidFill>
                  <a:schemeClr val="hlink"/>
                </a:solidFill>
              </a:rPr>
              <a:t>False</a:t>
            </a:r>
          </a:p>
          <a:p>
            <a:pPr>
              <a:lnSpc>
                <a:spcPct val="80000"/>
              </a:lnSpc>
            </a:pPr>
            <a:r>
              <a:rPr lang="en-US" sz="2400" dirty="0" smtClean="0"/>
              <a:t>NFS v4 is a stateful protocol.  True or false?</a:t>
            </a:r>
          </a:p>
          <a:p>
            <a:pPr lvl="1">
              <a:lnSpc>
                <a:spcPct val="80000"/>
              </a:lnSpc>
            </a:pPr>
            <a:r>
              <a:rPr lang="en-US" sz="2000" dirty="0" smtClean="0">
                <a:solidFill>
                  <a:schemeClr val="hlink"/>
                </a:solidFill>
              </a:rPr>
              <a:t>True</a:t>
            </a:r>
          </a:p>
          <a:p>
            <a:pPr>
              <a:lnSpc>
                <a:spcPct val="80000"/>
              </a:lnSpc>
            </a:pPr>
            <a:r>
              <a:rPr lang="en-US" sz="2400" dirty="0" smtClean="0"/>
              <a:t>What is a netgroup?</a:t>
            </a:r>
          </a:p>
          <a:p>
            <a:pPr lvl="1">
              <a:lnSpc>
                <a:spcPct val="80000"/>
              </a:lnSpc>
            </a:pPr>
            <a:r>
              <a:rPr lang="en-US" sz="2000" dirty="0" smtClean="0">
                <a:solidFill>
                  <a:schemeClr val="hlink"/>
                </a:solidFill>
              </a:rPr>
              <a:t>A network-wide group of machines granted identical access to certain network resources for security and organizational reasons</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2010_NetAppUMaster">
  <a:themeElements>
    <a:clrScheme name="NetAppU">
      <a:dk1>
        <a:srgbClr val="000000"/>
      </a:dk1>
      <a:lt1>
        <a:srgbClr val="FFFFFF"/>
      </a:lt1>
      <a:dk2>
        <a:srgbClr val="0085B4"/>
      </a:dk2>
      <a:lt2>
        <a:srgbClr val="565656"/>
      </a:lt2>
      <a:accent1>
        <a:srgbClr val="A5A5A5"/>
      </a:accent1>
      <a:accent2>
        <a:srgbClr val="58A618"/>
      </a:accent2>
      <a:accent3>
        <a:srgbClr val="FFFFFF"/>
      </a:accent3>
      <a:accent4>
        <a:srgbClr val="000000"/>
      </a:accent4>
      <a:accent5>
        <a:srgbClr val="CFCFCF"/>
      </a:accent5>
      <a:accent6>
        <a:srgbClr val="4F9615"/>
      </a:accent6>
      <a:hlink>
        <a:srgbClr val="005BAE"/>
      </a:hlink>
      <a:folHlink>
        <a:srgbClr val="F95F00"/>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defRPr kumimoji="0" lang="en-US" sz="20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defRPr kumimoji="0" lang="en-US" sz="20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3_Default Design 1">
        <a:dk1>
          <a:srgbClr val="000000"/>
        </a:dk1>
        <a:lt1>
          <a:srgbClr val="FFFFFF"/>
        </a:lt1>
        <a:dk2>
          <a:srgbClr val="0085B4"/>
        </a:dk2>
        <a:lt2>
          <a:srgbClr val="565656"/>
        </a:lt2>
        <a:accent1>
          <a:srgbClr val="A5A5A5"/>
        </a:accent1>
        <a:accent2>
          <a:srgbClr val="58A618"/>
        </a:accent2>
        <a:accent3>
          <a:srgbClr val="FFFFFF"/>
        </a:accent3>
        <a:accent4>
          <a:srgbClr val="000000"/>
        </a:accent4>
        <a:accent5>
          <a:srgbClr val="CFCFCF"/>
        </a:accent5>
        <a:accent6>
          <a:srgbClr val="4F9615"/>
        </a:accent6>
        <a:hlink>
          <a:srgbClr val="005BAE"/>
        </a:hlink>
        <a:folHlink>
          <a:srgbClr val="F95F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2D717B8FBB47746A9CB7C150D6476A2" ma:contentTypeVersion="0" ma:contentTypeDescription="Create a new document." ma:contentTypeScope="" ma:versionID="859d4e1b85f2d18649058069f523e161">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p:properties xmlns:p="http://schemas.microsoft.com/office/2006/metadata/properties" xmlns:xsi="http://www.w3.org/2001/XMLSchema-instanc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C88F2D9-102C-4A20-B72F-85ECCF9F1752}"/>
</file>

<file path=customXml/itemProps2.xml><?xml version="1.0" encoding="utf-8"?>
<ds:datastoreItem xmlns:ds="http://schemas.openxmlformats.org/officeDocument/2006/customXml" ds:itemID="{56660672-2C43-402E-BA27-239EFA3FF41E}"/>
</file>

<file path=customXml/itemProps3.xml><?xml version="1.0" encoding="utf-8"?>
<ds:datastoreItem xmlns:ds="http://schemas.openxmlformats.org/officeDocument/2006/customXml" ds:itemID="{C51D07A2-197F-4879-969B-4F42A202F866}"/>
</file>

<file path=docProps/app.xml><?xml version="1.0" encoding="utf-8"?>
<Properties xmlns="http://schemas.openxmlformats.org/officeDocument/2006/extended-properties" xmlns:vt="http://schemas.openxmlformats.org/officeDocument/2006/docPropsVTypes">
  <Template/>
  <TotalTime>22206</TotalTime>
  <Words>2879</Words>
  <Application>Microsoft Office PowerPoint</Application>
  <PresentationFormat>Letter Paper (8.5x11 in)</PresentationFormat>
  <Paragraphs>322</Paragraphs>
  <Slides>21</Slides>
  <Notes>21</Notes>
  <HiddenSlides>2</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2010_NetAppUMaster</vt:lpstr>
      <vt:lpstr>NFS Overview</vt:lpstr>
      <vt:lpstr>Module Objectives</vt:lpstr>
      <vt:lpstr>Protocol Overview</vt:lpstr>
      <vt:lpstr>Network File System</vt:lpstr>
      <vt:lpstr>NFS Overview</vt:lpstr>
      <vt:lpstr>NFS Overview: Mount</vt:lpstr>
      <vt:lpstr>NFS Overview: Mount (Cont.)</vt:lpstr>
      <vt:lpstr>NFS Overview: NFS Call</vt:lpstr>
      <vt:lpstr>NFS Overview: NFS Call (Cont.)</vt:lpstr>
      <vt:lpstr>Three Different Versions of NFS</vt:lpstr>
      <vt:lpstr>Requirements</vt:lpstr>
      <vt:lpstr>Requirements for NFS </vt:lpstr>
      <vt:lpstr>Resource List Through Exports</vt:lpstr>
      <vt:lpstr>Identification</vt:lpstr>
      <vt:lpstr>Authorization</vt:lpstr>
      <vt:lpstr>Module Summary</vt:lpstr>
      <vt:lpstr>Module Summary</vt:lpstr>
      <vt:lpstr>Exercise</vt:lpstr>
      <vt:lpstr>Check Your Understanding</vt:lpstr>
      <vt:lpstr>Answers</vt:lpstr>
      <vt:lpstr>Check Your Understanding: Answers</vt:lpstr>
    </vt:vector>
  </TitlesOfParts>
  <Company>NetApp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NFS Overview</dc:title>
  <dc:subject>Accelerated NCDA Boot Camp Data ONTAP 8.0 7-Mode</dc:subject>
  <dc:creator>Curtis Burchett</dc:creator>
  <cp:lastModifiedBy>Lenovo User</cp:lastModifiedBy>
  <cp:revision>2</cp:revision>
  <dcterms:created xsi:type="dcterms:W3CDTF">2007-11-29T22:14:11Z</dcterms:created>
  <dcterms:modified xsi:type="dcterms:W3CDTF">2010-04-17T22:18:05Z</dcterms:modified>
  <cp:category>Instructor Guide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0x01010052D717B8FBB47746A9CB7C150D6476A2</vt:lpwstr>
  </property>
  <property fmtid="{D5CDD505-2E9C-101B-9397-08002B2CF9AE}" pid="3" name="_AdHocReviewCycleID">
    <vt:i4>177193346</vt:i4>
  </property>
  <property fmtid="{D5CDD505-2E9C-101B-9397-08002B2CF9AE}" pid="4" name="_NewReviewCycle">
    <vt:lpwstr/>
  </property>
  <property fmtid="{D5CDD505-2E9C-101B-9397-08002B2CF9AE}" pid="5" name="_EmailSubject">
    <vt:lpwstr>Netapp docs</vt:lpwstr>
  </property>
  <property fmtid="{D5CDD505-2E9C-101B-9397-08002B2CF9AE}" pid="6" name="_AuthorEmail">
    <vt:lpwstr>avinash.shetty@credit-suisse.com</vt:lpwstr>
  </property>
  <property fmtid="{D5CDD505-2E9C-101B-9397-08002B2CF9AE}" pid="7" name="_AuthorEmailDisplayName">
    <vt:lpwstr>Shetty, Avinash</vt:lpwstr>
  </property>
</Properties>
</file>