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40"/>
  </p:notesMasterIdLst>
  <p:handoutMasterIdLst>
    <p:handoutMasterId r:id="rId41"/>
  </p:handoutMasterIdLst>
  <p:sldIdLst>
    <p:sldId id="476" r:id="rId5"/>
    <p:sldId id="477" r:id="rId6"/>
    <p:sldId id="511" r:id="rId7"/>
    <p:sldId id="479" r:id="rId8"/>
    <p:sldId id="512" r:id="rId9"/>
    <p:sldId id="481" r:id="rId10"/>
    <p:sldId id="482" r:id="rId11"/>
    <p:sldId id="483" r:id="rId12"/>
    <p:sldId id="484" r:id="rId13"/>
    <p:sldId id="485" r:id="rId14"/>
    <p:sldId id="486" r:id="rId15"/>
    <p:sldId id="487" r:id="rId16"/>
    <p:sldId id="488" r:id="rId17"/>
    <p:sldId id="489" r:id="rId18"/>
    <p:sldId id="490" r:id="rId19"/>
    <p:sldId id="491" r:id="rId20"/>
    <p:sldId id="492" r:id="rId21"/>
    <p:sldId id="513" r:id="rId22"/>
    <p:sldId id="494" r:id="rId23"/>
    <p:sldId id="495" r:id="rId24"/>
    <p:sldId id="496" r:id="rId25"/>
    <p:sldId id="516" r:id="rId26"/>
    <p:sldId id="498" r:id="rId27"/>
    <p:sldId id="499" r:id="rId28"/>
    <p:sldId id="500" r:id="rId29"/>
    <p:sldId id="501" r:id="rId30"/>
    <p:sldId id="514" r:id="rId31"/>
    <p:sldId id="503" r:id="rId32"/>
    <p:sldId id="504" r:id="rId33"/>
    <p:sldId id="515" r:id="rId34"/>
    <p:sldId id="506" r:id="rId35"/>
    <p:sldId id="507" r:id="rId36"/>
    <p:sldId id="508" r:id="rId37"/>
    <p:sldId id="509" r:id="rId38"/>
    <p:sldId id="510" r:id="rId39"/>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11" autoAdjust="0"/>
    <p:restoredTop sz="62411" autoAdjust="0"/>
  </p:normalViewPr>
  <p:slideViewPr>
    <p:cSldViewPr snapToGrid="0">
      <p:cViewPr varScale="1">
        <p:scale>
          <a:sx n="59" d="100"/>
          <a:sy n="59" d="100"/>
        </p:scale>
        <p:origin x="-2076" y="-78"/>
      </p:cViewPr>
      <p:guideLst>
        <p:guide orient="horz" pos="444"/>
        <p:guide orient="horz" pos="795"/>
        <p:guide pos="709"/>
        <p:guide pos="5621"/>
        <p:guide pos="32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428"/>
    </p:cViewPr>
  </p:sorterViewPr>
  <p:notesViewPr>
    <p:cSldViewPr snapToGrid="0">
      <p:cViewPr>
        <p:scale>
          <a:sx n="100" d="100"/>
          <a:sy n="100" d="100"/>
        </p:scale>
        <p:origin x="-1140" y="1074"/>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NFS SETUP</a:t>
            </a:r>
            <a:endParaRPr dirty="0"/>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MODULE OBJECTIVES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ENVIRONMENTS</a:t>
            </a:r>
            <a:endParaRPr dirty="0"/>
          </a:p>
        </p:txBody>
      </p:sp>
      <p:sp>
        <p:nvSpPr>
          <p:cNvPr id="12" name="Slide Image Placeholder 11"/>
          <p:cNvSpPr>
            <a:spLocks noGrp="1" noRot="1" noChangeAspect="1"/>
          </p:cNvSpPr>
          <p:nvPr>
            <p:ph type="sldImg"/>
          </p:nvPr>
        </p:nvSpPr>
        <p:spPr>
          <a:xfrm>
            <a:off x="687388" y="228600"/>
            <a:ext cx="5181600" cy="3886200"/>
          </a:xfr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NFS ENVIRONMENTS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Number Placeholder 4"/>
          <p:cNvSpPr>
            <a:spLocks noGrp="1"/>
          </p:cNvSpPr>
          <p:nvPr>
            <p:ph type="sldNum" sz="quarter" idx="10"/>
          </p:nvPr>
        </p:nvSpPr>
        <p:spPr/>
        <p:txBody>
          <a:bodyPr/>
          <a:lstStyle/>
          <a:p>
            <a:pPr>
              <a:defRPr/>
            </a:pPr>
            <a:fld id="{9884764F-6734-4E98-BA4A-4193F051EE6C}"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5</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NFS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4"/>
          <p:cNvSpPr>
            <a:spLocks noGrp="1" noRot="1" noChangeAspect="1"/>
          </p:cNvSpPr>
          <p:nvPr>
            <p:ph type="sldImg"/>
          </p:nvPr>
        </p:nvSpPr>
        <p:spPr>
          <a:xfrm>
            <a:off x="687388" y="228600"/>
            <a:ext cx="5181600" cy="3886200"/>
          </a:xfrm>
        </p:spPr>
      </p:sp>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NFS CONFIGURATION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SYSTEM MANAGER: NFS SETUP</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SYSTEM MANAGER: NFS SETUP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5"/>
          <p:cNvSpPr>
            <a:spLocks noGrp="1" noChangeArrowheads="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NFS VERSIONS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NFS </a:t>
            </a:r>
            <a:r>
              <a:t>v3 has clear advantages: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The client and server implementations of NFS v3 provide backward compatibility with NFS v2 by supporting both NFS v2 and NFS  v3.</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The 64-bit extensions in NFS v3 support both 32-bit and 64-bit clients and servers.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NFS v3 asynchronous writes eliminate the synchronous write system blockages in NFS v2. </a:t>
            </a:r>
          </a:p>
          <a:p>
            <a:pPr marL="0" marR="0" indent="0" algn="l" defTabSz="914400" rtl="0" eaLnBrk="0" fontAlgn="base" latinLnBrk="0" hangingPunct="0">
              <a:lnSpc>
                <a:spcPct val="100000"/>
              </a:lnSpc>
              <a:spcBef>
                <a:spcPct val="30000"/>
              </a:spcBef>
              <a:spcAft>
                <a:spcPct val="0"/>
              </a:spcAft>
              <a:buClrTx/>
              <a:buSzTx/>
              <a:buFontTx/>
              <a:buNone/>
              <a:tabLst/>
              <a:defRPr/>
            </a:pPr>
            <a:r>
              <a:t>In NFS v2, all operations that modify the file system must be committed to stable storage before the remote procedure call can be acknowledged. Most servers do not have battery-backed memory; the stable storage requirement means that all written data must be on the disk before the servers can reply to the remote procedure call. For a growing file, an update may require up to three synchronous disk writes: one for the inode to update its size, one for the indirect block to add a new data pointer, and one for the new data itself. Each synchronous write takes several milliseconds; this delay severely restricts the write throughput for any given client file. Version 3 of the NFS protocol eliminates some of the synchronous writes by adding a new asynchronous write remote procedure call request. When such a request is received by the server, it is permitted to acknowledge the remote procedure call without writing the new data to stable storage. </a:t>
            </a:r>
          </a:p>
          <a:p>
            <a:pPr marL="0" marR="0" indent="0" algn="l" defTabSz="914400" rtl="0" eaLnBrk="0" fontAlgn="base" latinLnBrk="0" hangingPunct="0">
              <a:lnSpc>
                <a:spcPct val="100000"/>
              </a:lnSpc>
              <a:spcBef>
                <a:spcPct val="30000"/>
              </a:spcBef>
              <a:spcAft>
                <a:spcPct val="0"/>
              </a:spcAft>
              <a:buClrTx/>
              <a:buSzTx/>
              <a:buFontTx/>
              <a:buNone/>
              <a:tabLst/>
              <a:defRPr/>
            </a:pPr>
            <a:r>
              <a:t>Typically, a client will do a series of asynchronous write requests followed by a commit remote procedure call request when it reaches the end of the file or it runs out of buffer space to store the file. The commit remote procedure call request causes the server to write any unwritten parts of the file to stable storage before acknowledging the commit remote procedure call. The server benefits by having to write the inode and indirect blocks for the file only once per batch of asynchronous writes, instead of on every write remote procedure call request. The client benefits from having higher throughput for file writes. The client does have the added overhead of having to save copies of all asynchronously written buffers until a commit remote procedure call is done, because the server may crash before having written one or more of the asynchronous buffers to stable storage. When the client sends the commit remote procedure call, the acknowledgment to that remote procedure call tells which of the asynchronous blocks were written to stable storage. If any of the asynchronous writes done by the client are missing, the client knows that the server has crashed during the asynchronous-writing period, and resends the unacknowledged blocks. After all the asynchronously written blocks have been acknowledged, they can be dropped from the client cache.</a:t>
            </a:r>
          </a:p>
          <a:p>
            <a:pPr marL="0" marR="0" indent="0" algn="l" defTabSz="914400" rtl="0" eaLnBrk="0" fontAlgn="base" latinLnBrk="0" hangingPunct="0">
              <a:lnSpc>
                <a:spcPct val="100000"/>
              </a:lnSpc>
              <a:spcBef>
                <a:spcPct val="30000"/>
              </a:spcBef>
              <a:spcAft>
                <a:spcPct val="0"/>
              </a:spcAft>
              <a:buClrTx/>
              <a:buSzTx/>
              <a:buFontTx/>
              <a:buNone/>
              <a:tabLst/>
              <a:defRPr/>
            </a:pPr>
            <a:r>
              <a:t>For more information, see </a:t>
            </a:r>
            <a:r>
              <a:rPr i="1"/>
              <a:t>NFS Version 3 Design and Implementation</a:t>
            </a:r>
            <a:r>
              <a:t>, which can be found at www.netapp.com/ftp/NFSv3_Rev_3.pdf. </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2"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NFS VERSIONS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NFS </a:t>
            </a:r>
            <a:r>
              <a:t>v4 is introduces a major structural change to the protocol compared to prior versions and the elimination of ancillary protocols. In NFS v2 and v3, the Mount protocol was used to obtain the initial file handle, while file locking was supported by way of the Network Lock Manager protocol. NFS v4 is a single protocol that uses a well-defined port, which, coupled with the use of TCP, allows NFS to easily transit firewalls to enable support for the Internet. As in WebNFS, the use of initialized file handles obviates the need for a separate Mount protocol. Locking has been fully integrated into the protocol—which was also required to enable mandatory locking. The lease-based locking support adds significant state (and concomitant error recovery complexity) to the NFS v4 protocol. </a:t>
            </a:r>
          </a:p>
          <a:p>
            <a:pPr marL="0" marR="0" indent="0" algn="l" defTabSz="914400" rtl="0" eaLnBrk="0" fontAlgn="base" latinLnBrk="0" hangingPunct="0">
              <a:lnSpc>
                <a:spcPct val="100000"/>
              </a:lnSpc>
              <a:spcBef>
                <a:spcPct val="30000"/>
              </a:spcBef>
              <a:spcAft>
                <a:spcPct val="0"/>
              </a:spcAft>
              <a:buClrTx/>
              <a:buSzTx/>
              <a:buFontTx/>
              <a:buNone/>
              <a:tabLst/>
              <a:defRPr/>
            </a:pPr>
            <a:r>
              <a:t>Another structural difference between NFS v4 and its predecessors is the introduction of a COMPOUND remote procedure call procedure that allows the client to group traditional file operations into a single request to send to the server. In NFS v2 and v3, all actions were remote procedure call procedures. NFS v4 is no longer a "simple" remote-procedure-call- based distributed application. In NFS v4, work is accomplished through operations. An operation is a file system action that forms part of a COMPOUND procedure. NFS v4 operations correspond functionally to remote procedure call procedures in former versions of NFS. The server in turn groups the operation replies into a single response. Error handling is simple on the server—evaluation proceeds until the first error or last operation whereupon the server returns a reply for all evaluated operations.</a:t>
            </a:r>
          </a:p>
          <a:p>
            <a:pPr marL="0" marR="0" indent="0" algn="l" defTabSz="914400" rtl="0" eaLnBrk="0" fontAlgn="base" latinLnBrk="0" hangingPunct="0">
              <a:lnSpc>
                <a:spcPct val="100000"/>
              </a:lnSpc>
              <a:spcBef>
                <a:spcPct val="30000"/>
              </a:spcBef>
              <a:spcAft>
                <a:spcPct val="0"/>
              </a:spcAft>
              <a:buClrTx/>
              <a:buSzTx/>
              <a:buFontTx/>
              <a:buNone/>
              <a:tabLst/>
              <a:defRPr/>
            </a:pPr>
            <a:r>
              <a:t>See </a:t>
            </a:r>
            <a:r>
              <a:rPr i="1"/>
              <a:t>The NFS Version 4 Protocol</a:t>
            </a:r>
            <a:r>
              <a:t> at www.netapp.com/library/tr/3085.pdf for more information. </a:t>
            </a:r>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Rectangle 3"/>
          <p:cNvSpPr>
            <a:spLocks noGrp="1" noChangeArrowheads="1"/>
          </p:cNvSpPr>
          <p:nvPr>
            <p:ph type="body" idx="1"/>
          </p:nvPr>
        </p:nvSpPr>
        <p:spPr/>
        <p:txBody>
          <a:bodyPr>
            <a:normAutofit fontScale="850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NFS VERSIONS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On </a:t>
            </a:r>
            <a:r>
              <a:rPr dirty="0"/>
              <a:t>most UNIX® systems, when a system provides files to share, or “export,” the exports are relative to root or /. Because Data ONTAP® provides the ability to create multiple volumes, there was a need to distinguish between the volumes and therefore the /</a:t>
            </a:r>
            <a:r>
              <a:rPr dirty="0" err="1"/>
              <a:t>vol</a:t>
            </a:r>
            <a:r>
              <a:rPr dirty="0"/>
              <a:t>/</a:t>
            </a:r>
            <a:r>
              <a:rPr dirty="0" err="1"/>
              <a:t>volumename</a:t>
            </a:r>
            <a:r>
              <a:rPr dirty="0"/>
              <a:t> convention was created. In NFS v3, if you do not use the complete path (/</a:t>
            </a:r>
            <a:r>
              <a:rPr dirty="0" err="1"/>
              <a:t>vol</a:t>
            </a:r>
            <a:r>
              <a:rPr dirty="0"/>
              <a:t>/) and you mount /, the mount path is assumed to be /</a:t>
            </a:r>
            <a:r>
              <a:rPr dirty="0" err="1"/>
              <a:t>vol</a:t>
            </a:r>
            <a:r>
              <a:rPr dirty="0"/>
              <a:t>/vol0 if vol0 is the root. This default was created to maintain compatibility with most UNIX systems. In NFS v4, if you mount /, you will mount the root of a pseudo file system.</a:t>
            </a:r>
          </a:p>
          <a:p>
            <a:pPr marL="0" marR="0" indent="0" algn="l" defTabSz="914400" rtl="0" eaLnBrk="0" fontAlgn="base" latinLnBrk="0" hangingPunct="0">
              <a:lnSpc>
                <a:spcPct val="100000"/>
              </a:lnSpc>
              <a:spcBef>
                <a:spcPct val="30000"/>
              </a:spcBef>
              <a:spcAft>
                <a:spcPct val="0"/>
              </a:spcAft>
              <a:buClrTx/>
              <a:buSzTx/>
              <a:buFontTx/>
              <a:buNone/>
              <a:tabLst/>
              <a:defRPr/>
            </a:pPr>
            <a:r>
              <a:rPr dirty="0"/>
              <a:t>To better see this, consider the following example:  The storage system has three volumes: vol0, vol1, and vol2 with the following exports:  /</a:t>
            </a:r>
            <a:r>
              <a:rPr dirty="0" err="1"/>
              <a:t>vol</a:t>
            </a:r>
            <a:r>
              <a:rPr dirty="0"/>
              <a:t>/vol0 and /</a:t>
            </a:r>
            <a:r>
              <a:rPr dirty="0" err="1"/>
              <a:t>vol</a:t>
            </a:r>
            <a:r>
              <a:rPr dirty="0"/>
              <a:t>/vol2/admin. In NFS v4, the server provides a single view of the exported file system to the client as shown in this slide regardless of which volume the resource originated from.</a:t>
            </a:r>
          </a:p>
          <a:p>
            <a:pPr marL="0" marR="0" indent="0" algn="l" defTabSz="914400" rtl="0" eaLnBrk="0" fontAlgn="base" latinLnBrk="0" hangingPunct="0">
              <a:lnSpc>
                <a:spcPct val="100000"/>
              </a:lnSpc>
              <a:spcBef>
                <a:spcPct val="30000"/>
              </a:spcBef>
              <a:spcAft>
                <a:spcPct val="0"/>
              </a:spcAft>
              <a:buClrTx/>
              <a:buSzTx/>
              <a:buFontTx/>
              <a:buNone/>
              <a:tabLst/>
              <a:defRPr/>
            </a:pPr>
            <a:r>
              <a:rPr dirty="0"/>
              <a:t>When a server chooses to export a disconnected portion of its namespace (that is, vol0 and vol2/admin), the server creates a pseudo-file system to bridge the </a:t>
            </a:r>
            <a:r>
              <a:rPr dirty="0" err="1"/>
              <a:t>unexported</a:t>
            </a:r>
            <a:r>
              <a:rPr dirty="0"/>
              <a:t> portions of the namespace allowing a client to reach the export points from the single common root (that is, /). This pseudo-file system is a structure containing only directories that allows a client to browse the hierarchy of exported file systems. The client can notice the underlying volume transitions on the server by observing that the </a:t>
            </a:r>
            <a:r>
              <a:rPr dirty="0" err="1"/>
              <a:t>fsID</a:t>
            </a:r>
            <a:r>
              <a:rPr dirty="0"/>
              <a:t> changes. The client's view of the pseudo-file system is limited to those paths that lead to exported file systems. Because /</a:t>
            </a:r>
            <a:r>
              <a:rPr dirty="0" err="1"/>
              <a:t>vol</a:t>
            </a:r>
            <a:r>
              <a:rPr dirty="0"/>
              <a:t>/vol1 is not exported in this example, it does not appear to the client during browsing operations as shown in the client's view in this slide. But a pseudo vol2 does appear because it is part of the export /</a:t>
            </a:r>
            <a:r>
              <a:rPr dirty="0" err="1"/>
              <a:t>vol</a:t>
            </a:r>
            <a:r>
              <a:rPr dirty="0"/>
              <a:t>/vol2/admin. </a:t>
            </a:r>
          </a:p>
          <a:p>
            <a:pPr marL="0" marR="0" indent="0" algn="l" defTabSz="914400" rtl="0" eaLnBrk="0" fontAlgn="base" latinLnBrk="0" hangingPunct="0">
              <a:lnSpc>
                <a:spcPct val="100000"/>
              </a:lnSpc>
              <a:spcBef>
                <a:spcPct val="30000"/>
              </a:spcBef>
              <a:spcAft>
                <a:spcPct val="0"/>
              </a:spcAft>
              <a:buClrTx/>
              <a:buSzTx/>
              <a:buFontTx/>
              <a:buNone/>
              <a:tabLst/>
              <a:defRPr/>
            </a:pPr>
            <a:r>
              <a:rPr dirty="0"/>
              <a:t> To explore this further, we will look at an actual example:</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system&gt; </a:t>
            </a:r>
            <a:r>
              <a:rPr dirty="0" err="1">
                <a:latin typeface="Courier New" pitchFamily="49" charset="0"/>
              </a:rPr>
              <a:t>exportfs</a:t>
            </a:r>
            <a:r>
              <a:rPr dirty="0">
                <a:latin typeface="Courier New" pitchFamily="49" charset="0"/>
              </a:rPr>
              <a:t>/</a:t>
            </a:r>
            <a:r>
              <a:rPr dirty="0" err="1">
                <a:latin typeface="Courier New" pitchFamily="49" charset="0"/>
              </a:rPr>
              <a:t>vol</a:t>
            </a:r>
            <a:r>
              <a:rPr dirty="0">
                <a:latin typeface="Courier New" pitchFamily="49" charset="0"/>
              </a:rPr>
              <a:t>/vol0 –sec=sys:krb5, </a:t>
            </a:r>
            <a:r>
              <a:rPr dirty="0" err="1">
                <a:latin typeface="Courier New" pitchFamily="49" charset="0"/>
              </a:rPr>
              <a:t>rw</a:t>
            </a:r>
            <a:r>
              <a:rPr dirty="0">
                <a:latin typeface="Courier New" pitchFamily="49" charset="0"/>
              </a:rPr>
              <a:t>/</a:t>
            </a:r>
            <a:r>
              <a:rPr dirty="0" err="1">
                <a:latin typeface="Courier New" pitchFamily="49" charset="0"/>
              </a:rPr>
              <a:t>vol</a:t>
            </a:r>
            <a:r>
              <a:rPr dirty="0">
                <a:latin typeface="Courier New" pitchFamily="49" charset="0"/>
              </a:rPr>
              <a:t>/vol2/admin –sec=sys:krb5, </a:t>
            </a:r>
            <a:r>
              <a:rPr dirty="0" err="1">
                <a:latin typeface="Courier New" pitchFamily="49" charset="0"/>
              </a:rPr>
              <a:t>rw</a:t>
            </a:r>
            <a:endParaRPr dirty="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a:t>Only vol0 and vol2/admin are exported. When a client attempts to mount / on the storage system with the command </a:t>
            </a:r>
            <a:r>
              <a:rPr dirty="0">
                <a:latin typeface="Courier New" pitchFamily="49" charset="0"/>
              </a:rPr>
              <a:t>mount -t nfs4 system:/ /</a:t>
            </a:r>
            <a:r>
              <a:rPr dirty="0" err="1">
                <a:latin typeface="Courier New" pitchFamily="49" charset="0"/>
              </a:rPr>
              <a:t>mnt</a:t>
            </a:r>
            <a:r>
              <a:rPr dirty="0">
                <a:latin typeface="Courier New" pitchFamily="49" charset="0"/>
              </a:rPr>
              <a:t>/system</a:t>
            </a:r>
            <a:r>
              <a:rPr dirty="0"/>
              <a:t> using NFS v4, the storage system will create a pseudo file system. This pseudo-file system will consist of the following:</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a:t>
            </a:r>
            <a:r>
              <a:rPr dirty="0" err="1"/>
              <a:t>vol</a:t>
            </a:r>
            <a:r>
              <a:rPr dirty="0"/>
              <a:t> – a pseudo-file system</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a:t>
            </a:r>
            <a:r>
              <a:rPr dirty="0" err="1"/>
              <a:t>vol</a:t>
            </a:r>
            <a:r>
              <a:rPr dirty="0"/>
              <a:t>/vol0 – a real file system</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a:t>
            </a:r>
            <a:r>
              <a:rPr dirty="0" err="1"/>
              <a:t>vol</a:t>
            </a:r>
            <a:r>
              <a:rPr dirty="0"/>
              <a:t>/vol2 – a pseudo-file system </a:t>
            </a:r>
            <a:br>
              <a:rPr dirty="0"/>
            </a:br>
            <a:r>
              <a:rPr dirty="0"/>
              <a:t>                  (note it is a pseudo–file system because vol2 was not explicitly exported)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a:t>
            </a:r>
            <a:r>
              <a:rPr dirty="0" err="1"/>
              <a:t>vol</a:t>
            </a:r>
            <a:r>
              <a:rPr dirty="0"/>
              <a:t>/vol2/admin – a real file system</a:t>
            </a:r>
          </a:p>
          <a:p>
            <a:pPr marL="0" marR="0" indent="0" algn="l" defTabSz="914400" rtl="0" eaLnBrk="0" fontAlgn="base" latinLnBrk="0" hangingPunct="0">
              <a:lnSpc>
                <a:spcPct val="100000"/>
              </a:lnSpc>
              <a:spcBef>
                <a:spcPct val="30000"/>
              </a:spcBef>
              <a:spcAft>
                <a:spcPct val="0"/>
              </a:spcAft>
              <a:buClrTx/>
              <a:buSzTx/>
              <a:buFontTx/>
              <a:buNone/>
              <a:tabLst/>
              <a:defRPr/>
            </a:pPr>
            <a:r>
              <a:rPr dirty="0"/>
              <a:t>To explore the </a:t>
            </a:r>
            <a:r>
              <a:rPr dirty="0" err="1" smtClean="0"/>
              <a:t>pseud</a:t>
            </a:r>
            <a:r>
              <a:rPr lang="en-US" smtClean="0"/>
              <a:t>-f</a:t>
            </a:r>
            <a:r>
              <a:rPr smtClean="0"/>
              <a:t>ile </a:t>
            </a:r>
            <a:r>
              <a:rPr dirty="0"/>
              <a:t>system, navigate to the mount path:</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 </a:t>
            </a:r>
            <a:r>
              <a:rPr dirty="0" err="1">
                <a:latin typeface="Courier New" pitchFamily="49" charset="0"/>
              </a:rPr>
              <a:t>cd</a:t>
            </a:r>
            <a:r>
              <a:rPr dirty="0">
                <a:latin typeface="Courier New" pitchFamily="49" charset="0"/>
              </a:rPr>
              <a:t> /</a:t>
            </a:r>
            <a:r>
              <a:rPr dirty="0" err="1" smtClean="0">
                <a:latin typeface="Courier New" pitchFamily="49" charset="0"/>
              </a:rPr>
              <a:t>mnt</a:t>
            </a:r>
            <a:r>
              <a:rPr dirty="0" smtClean="0">
                <a:latin typeface="Courier New" pitchFamily="49" charset="0"/>
              </a:rPr>
              <a:t>/system</a:t>
            </a:r>
            <a:r>
              <a:rPr lang="en-US" dirty="0" smtClean="0">
                <a:latin typeface="Courier New" pitchFamily="49" charset="0"/>
              </a:rPr>
              <a:t/>
            </a:r>
            <a:br>
              <a:rPr lang="en-US" dirty="0" smtClean="0">
                <a:latin typeface="Courier New" pitchFamily="49" charset="0"/>
              </a:rPr>
            </a:br>
            <a:r>
              <a:rPr dirty="0" smtClean="0">
                <a:latin typeface="Courier New" pitchFamily="49" charset="0"/>
              </a:rPr>
              <a:t># </a:t>
            </a:r>
            <a:r>
              <a:rPr dirty="0">
                <a:latin typeface="Courier New" pitchFamily="49" charset="0"/>
              </a:rPr>
              <a:t>lsvol0   </a:t>
            </a:r>
            <a:r>
              <a:rPr dirty="0" smtClean="0">
                <a:latin typeface="Courier New" pitchFamily="49" charset="0"/>
              </a:rPr>
              <a:t>vol2</a:t>
            </a:r>
            <a:r>
              <a:rPr lang="en-US" dirty="0" smtClean="0">
                <a:latin typeface="Courier New" pitchFamily="49" charset="0"/>
              </a:rPr>
              <a:t/>
            </a:r>
            <a:br>
              <a:rPr lang="en-US" dirty="0" smtClean="0">
                <a:latin typeface="Courier New" pitchFamily="49" charset="0"/>
              </a:rPr>
            </a:br>
            <a:r>
              <a:rPr dirty="0" smtClean="0">
                <a:latin typeface="Courier New" pitchFamily="49" charset="0"/>
              </a:rPr>
              <a:t># </a:t>
            </a:r>
            <a:r>
              <a:rPr dirty="0" err="1">
                <a:latin typeface="Courier New" pitchFamily="49" charset="0"/>
              </a:rPr>
              <a:t>cd</a:t>
            </a:r>
            <a:r>
              <a:rPr dirty="0">
                <a:latin typeface="Courier New" pitchFamily="49" charset="0"/>
              </a:rPr>
              <a:t> </a:t>
            </a:r>
            <a:r>
              <a:rPr dirty="0" smtClean="0">
                <a:latin typeface="Courier New" pitchFamily="49" charset="0"/>
              </a:rPr>
              <a:t>vol2</a:t>
            </a:r>
            <a:r>
              <a:rPr lang="en-US" dirty="0" smtClean="0">
                <a:latin typeface="Courier New" pitchFamily="49" charset="0"/>
              </a:rPr>
              <a:t/>
            </a:r>
            <a:br>
              <a:rPr lang="en-US" dirty="0" smtClean="0">
                <a:latin typeface="Courier New" pitchFamily="49" charset="0"/>
              </a:rPr>
            </a:br>
            <a:r>
              <a:rPr dirty="0" smtClean="0">
                <a:latin typeface="Courier New" pitchFamily="49" charset="0"/>
              </a:rPr>
              <a:t># </a:t>
            </a:r>
            <a:r>
              <a:rPr dirty="0" err="1">
                <a:latin typeface="Courier New" pitchFamily="49" charset="0"/>
              </a:rPr>
              <a:t>lsadmin</a:t>
            </a:r>
            <a:endParaRPr dirty="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a:t>Notice that moving from one file system (/</a:t>
            </a:r>
            <a:r>
              <a:rPr dirty="0" err="1"/>
              <a:t>vol</a:t>
            </a:r>
            <a:r>
              <a:rPr dirty="0"/>
              <a:t>) to another (/</a:t>
            </a:r>
            <a:r>
              <a:rPr dirty="0" err="1"/>
              <a:t>vol</a:t>
            </a:r>
            <a:r>
              <a:rPr dirty="0"/>
              <a:t>/vol2) is seamless. Back on the storage system, we can see that this is actually changing volumes by referring to the underlying </a:t>
            </a:r>
            <a:r>
              <a:rPr dirty="0" err="1"/>
              <a:t>fsID</a:t>
            </a:r>
            <a:r>
              <a:rPr dirty="0"/>
              <a:t>.</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system*&gt; showfh4 -v /</a:t>
            </a:r>
            <a:r>
              <a:rPr dirty="0" err="1">
                <a:latin typeface="Courier New" pitchFamily="49" charset="0"/>
              </a:rPr>
              <a:t>vol</a:t>
            </a:r>
            <a:r>
              <a:rPr dirty="0">
                <a:latin typeface="Courier New" pitchFamily="49" charset="0"/>
              </a:rPr>
              <a:t>/</a:t>
            </a:r>
            <a:r>
              <a:rPr dirty="0" err="1">
                <a:latin typeface="Courier New" pitchFamily="49" charset="0"/>
              </a:rPr>
              <a:t>vol</a:t>
            </a:r>
            <a:r>
              <a:rPr dirty="0">
                <a:latin typeface="Courier New" pitchFamily="49" charset="0"/>
              </a:rPr>
              <a:t> (really /</a:t>
            </a:r>
            <a:r>
              <a:rPr dirty="0" err="1">
                <a:latin typeface="Courier New" pitchFamily="49" charset="0"/>
              </a:rPr>
              <a:t>vol</a:t>
            </a:r>
            <a:r>
              <a:rPr dirty="0">
                <a:latin typeface="Courier New" pitchFamily="49" charset="0"/>
              </a:rPr>
              <a:t>): </a:t>
            </a:r>
            <a:r>
              <a:rPr dirty="0" err="1">
                <a:latin typeface="Courier New" pitchFamily="49" charset="0"/>
              </a:rPr>
              <a:t>exp.fileid</a:t>
            </a:r>
            <a:r>
              <a:rPr dirty="0">
                <a:latin typeface="Courier New" pitchFamily="49" charset="0"/>
              </a:rPr>
              <a:t>=0x00042b </a:t>
            </a:r>
            <a:r>
              <a:rPr dirty="0" err="1">
                <a:latin typeface="Courier New" pitchFamily="49" charset="0"/>
              </a:rPr>
              <a:t>exp.snapgen</a:t>
            </a:r>
            <a:r>
              <a:rPr dirty="0">
                <a:latin typeface="Courier New" pitchFamily="49" charset="0"/>
              </a:rPr>
              <a:t>=0x000001 flags=0x05 </a:t>
            </a:r>
            <a:r>
              <a:rPr dirty="0" err="1">
                <a:latin typeface="Courier New" pitchFamily="49" charset="0"/>
              </a:rPr>
              <a:t>snapid</a:t>
            </a:r>
            <a:r>
              <a:rPr dirty="0">
                <a:latin typeface="Courier New" pitchFamily="49" charset="0"/>
              </a:rPr>
              <a:t>=0x0 unused=0x0 </a:t>
            </a:r>
            <a:r>
              <a:rPr dirty="0" err="1">
                <a:latin typeface="Courier New" pitchFamily="49" charset="0"/>
              </a:rPr>
              <a:t>fileid</a:t>
            </a:r>
            <a:r>
              <a:rPr dirty="0">
                <a:latin typeface="Courier New" pitchFamily="49" charset="0"/>
              </a:rPr>
              <a:t>=0x00042b gen=0x000001 </a:t>
            </a:r>
            <a:r>
              <a:rPr dirty="0" err="1">
                <a:latin typeface="Courier New" pitchFamily="49" charset="0"/>
              </a:rPr>
              <a:t>fsid</a:t>
            </a:r>
            <a:r>
              <a:rPr dirty="0">
                <a:latin typeface="Courier New" pitchFamily="49" charset="0"/>
              </a:rPr>
              <a:t>=0x000002 </a:t>
            </a:r>
            <a:r>
              <a:rPr dirty="0" err="1">
                <a:latin typeface="Courier New" pitchFamily="49" charset="0"/>
              </a:rPr>
              <a:t>handle_type</a:t>
            </a:r>
            <a:r>
              <a:rPr dirty="0">
                <a:latin typeface="Courier New" pitchFamily="49" charset="0"/>
              </a:rPr>
              <a:t>=0x02</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system*&gt; showfh4 -v /</a:t>
            </a:r>
            <a:r>
              <a:rPr dirty="0" err="1">
                <a:latin typeface="Courier New" pitchFamily="49" charset="0"/>
              </a:rPr>
              <a:t>vol</a:t>
            </a:r>
            <a:r>
              <a:rPr dirty="0">
                <a:latin typeface="Courier New" pitchFamily="49" charset="0"/>
              </a:rPr>
              <a:t>/vol0/</a:t>
            </a:r>
            <a:r>
              <a:rPr dirty="0" err="1">
                <a:latin typeface="Courier New" pitchFamily="49" charset="0"/>
              </a:rPr>
              <a:t>vol</a:t>
            </a:r>
            <a:r>
              <a:rPr dirty="0">
                <a:latin typeface="Courier New" pitchFamily="49" charset="0"/>
              </a:rPr>
              <a:t>/vol2 (really /</a:t>
            </a:r>
            <a:r>
              <a:rPr dirty="0" err="1">
                <a:latin typeface="Courier New" pitchFamily="49" charset="0"/>
              </a:rPr>
              <a:t>vol</a:t>
            </a:r>
            <a:r>
              <a:rPr dirty="0">
                <a:latin typeface="Courier New" pitchFamily="49" charset="0"/>
              </a:rPr>
              <a:t>/vol2): </a:t>
            </a:r>
            <a:r>
              <a:rPr dirty="0" err="1">
                <a:latin typeface="Courier New" pitchFamily="49" charset="0"/>
              </a:rPr>
              <a:t>exp.fileid</a:t>
            </a:r>
            <a:r>
              <a:rPr dirty="0">
                <a:latin typeface="Courier New" pitchFamily="49" charset="0"/>
              </a:rPr>
              <a:t>=0x000040 </a:t>
            </a:r>
            <a:r>
              <a:rPr dirty="0" err="1">
                <a:latin typeface="Courier New" pitchFamily="49" charset="0"/>
              </a:rPr>
              <a:t>exp.snapgen</a:t>
            </a:r>
            <a:r>
              <a:rPr dirty="0">
                <a:latin typeface="Courier New" pitchFamily="49" charset="0"/>
              </a:rPr>
              <a:t>=0x1da07d flags=0x00 </a:t>
            </a:r>
            <a:r>
              <a:rPr dirty="0" err="1">
                <a:latin typeface="Courier New" pitchFamily="49" charset="0"/>
              </a:rPr>
              <a:t>snapid</a:t>
            </a:r>
            <a:r>
              <a:rPr dirty="0">
                <a:latin typeface="Courier New" pitchFamily="49" charset="0"/>
              </a:rPr>
              <a:t>=0x0 unused=0x0 </a:t>
            </a:r>
            <a:r>
              <a:rPr dirty="0" err="1">
                <a:latin typeface="Courier New" pitchFamily="49" charset="0"/>
              </a:rPr>
              <a:t>fileid</a:t>
            </a:r>
            <a:r>
              <a:rPr dirty="0">
                <a:latin typeface="Courier New" pitchFamily="49" charset="0"/>
              </a:rPr>
              <a:t>=0x000040 gen=0x1da07d </a:t>
            </a:r>
            <a:r>
              <a:rPr dirty="0" err="1">
                <a:latin typeface="Courier New" pitchFamily="49" charset="0"/>
              </a:rPr>
              <a:t>fsid</a:t>
            </a:r>
            <a:r>
              <a:rPr dirty="0">
                <a:latin typeface="Courier New" pitchFamily="49" charset="0"/>
              </a:rPr>
              <a:t>=0xe802e1 </a:t>
            </a:r>
            <a:r>
              <a:rPr dirty="0" err="1">
                <a:latin typeface="Courier New" pitchFamily="49" charset="0"/>
              </a:rPr>
              <a:t>handle_type</a:t>
            </a:r>
            <a:r>
              <a:rPr dirty="0">
                <a:latin typeface="Courier New" pitchFamily="49" charset="0"/>
              </a:rPr>
              <a:t>=0x02</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system*&gt; showfh4 -v /</a:t>
            </a:r>
            <a:r>
              <a:rPr dirty="0" err="1">
                <a:latin typeface="Courier New" pitchFamily="49" charset="0"/>
              </a:rPr>
              <a:t>vol</a:t>
            </a:r>
            <a:r>
              <a:rPr dirty="0">
                <a:latin typeface="Courier New" pitchFamily="49" charset="0"/>
              </a:rPr>
              <a:t>/vol2/admin/</a:t>
            </a:r>
            <a:r>
              <a:rPr dirty="0" err="1">
                <a:latin typeface="Courier New" pitchFamily="49" charset="0"/>
              </a:rPr>
              <a:t>vol</a:t>
            </a:r>
            <a:r>
              <a:rPr dirty="0">
                <a:latin typeface="Courier New" pitchFamily="49" charset="0"/>
              </a:rPr>
              <a:t>/vol2/admin (really /</a:t>
            </a:r>
            <a:r>
              <a:rPr dirty="0" err="1">
                <a:latin typeface="Courier New" pitchFamily="49" charset="0"/>
              </a:rPr>
              <a:t>vol</a:t>
            </a:r>
            <a:r>
              <a:rPr dirty="0">
                <a:latin typeface="Courier New" pitchFamily="49" charset="0"/>
              </a:rPr>
              <a:t>/vol2/admin): </a:t>
            </a:r>
            <a:r>
              <a:rPr dirty="0" err="1">
                <a:latin typeface="Courier New" pitchFamily="49" charset="0"/>
              </a:rPr>
              <a:t>exp.fileid</a:t>
            </a:r>
            <a:r>
              <a:rPr dirty="0">
                <a:latin typeface="Courier New" pitchFamily="49" charset="0"/>
              </a:rPr>
              <a:t>=0x000064 </a:t>
            </a:r>
            <a:r>
              <a:rPr dirty="0" err="1">
                <a:latin typeface="Courier New" pitchFamily="49" charset="0"/>
              </a:rPr>
              <a:t>exp.snapgen</a:t>
            </a:r>
            <a:r>
              <a:rPr dirty="0">
                <a:latin typeface="Courier New" pitchFamily="49" charset="0"/>
              </a:rPr>
              <a:t>=0x355073 flags=0x00 </a:t>
            </a:r>
            <a:r>
              <a:rPr dirty="0" err="1">
                <a:latin typeface="Courier New" pitchFamily="49" charset="0"/>
              </a:rPr>
              <a:t>snapid</a:t>
            </a:r>
            <a:r>
              <a:rPr dirty="0">
                <a:latin typeface="Courier New" pitchFamily="49" charset="0"/>
              </a:rPr>
              <a:t>=0x0 unused=0x0 </a:t>
            </a:r>
            <a:r>
              <a:rPr dirty="0" err="1">
                <a:latin typeface="Courier New" pitchFamily="49" charset="0"/>
              </a:rPr>
              <a:t>fileid</a:t>
            </a:r>
            <a:r>
              <a:rPr dirty="0">
                <a:latin typeface="Courier New" pitchFamily="49" charset="0"/>
              </a:rPr>
              <a:t>=0x000064 gen=0x2355073 </a:t>
            </a:r>
            <a:r>
              <a:rPr dirty="0" err="1">
                <a:latin typeface="Courier New" pitchFamily="49" charset="0"/>
              </a:rPr>
              <a:t>fsid</a:t>
            </a:r>
            <a:r>
              <a:rPr dirty="0">
                <a:latin typeface="Courier New" pitchFamily="49" charset="0"/>
              </a:rPr>
              <a:t>=0xc1504d </a:t>
            </a:r>
            <a:r>
              <a:rPr dirty="0" err="1">
                <a:latin typeface="Courier New" pitchFamily="49" charset="0"/>
              </a:rPr>
              <a:t>handle_type</a:t>
            </a:r>
            <a:r>
              <a:rPr dirty="0">
                <a:latin typeface="Courier New" pitchFamily="49" charset="0"/>
              </a:rPr>
              <a:t>=0x00</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CONFIGURING NFS VERSIONS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By </a:t>
            </a:r>
            <a:r>
              <a:rPr dirty="0"/>
              <a:t>default, NFS v2 and v3 are enabled. You can use the </a:t>
            </a:r>
            <a:r>
              <a:rPr dirty="0">
                <a:latin typeface="Courier New" pitchFamily="49" charset="0"/>
              </a:rPr>
              <a:t>options</a:t>
            </a:r>
            <a:r>
              <a:rPr dirty="0"/>
              <a:t> command to enable versions that are not currently enabled.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lnSpcReduction="10000"/>
          </a:bodyPr>
          <a:lstStyle/>
          <a:p>
            <a:pPr lvl="0">
              <a:defRPr/>
            </a:pPr>
            <a:r>
              <a:rPr lang="en-US" smtClean="0">
                <a:latin typeface="Courier" pitchFamily="-106" charset="0"/>
                <a:ea typeface="ＭＳ Ｐゴシック" pitchFamily="-106" charset="-128"/>
                <a:cs typeface="Times New Roman" pitchFamily="18" charset="0"/>
              </a:rPr>
              <a:t>NETWORK CONFIGURATION</a:t>
            </a:r>
          </a:p>
          <a:p>
            <a:pPr lvl="0">
              <a:defRPr/>
            </a:pPr>
            <a:endParaRPr lang="en-US" smtClean="0">
              <a:latin typeface="Courier" pitchFamily="-106" charset="0"/>
              <a:ea typeface="ＭＳ Ｐゴシック" pitchFamily="-106" charset="-128"/>
              <a:cs typeface="Times New Roman" pitchFamily="18" charset="0"/>
            </a:endParaRPr>
          </a:p>
          <a:p>
            <a:pPr lvl="0">
              <a:defRPr/>
            </a:pPr>
            <a:r>
              <a:rPr lang="en-US" smtClean="0">
                <a:latin typeface="Courier" pitchFamily="-106" charset="0"/>
                <a:ea typeface="ＭＳ Ｐゴシック" pitchFamily="-106" charset="-128"/>
                <a:cs typeface="Times New Roman" pitchFamily="18" charset="0"/>
              </a:rPr>
              <a:t>nfs.tcp.enable</a:t>
            </a:r>
            <a:endParaRPr lang="en-US" dirty="0" smtClean="0">
              <a:latin typeface="Courier" pitchFamily="-106" charset="0"/>
              <a:ea typeface="ＭＳ Ｐゴシック" pitchFamily="-106" charset="-128"/>
              <a:cs typeface="Times New Roman" pitchFamily="18" charset="0"/>
            </a:endParaRPr>
          </a:p>
          <a:p>
            <a:pPr>
              <a:buFont typeface="Wingdings" pitchFamily="2" charset="2"/>
              <a:buChar char="§"/>
              <a:defRPr/>
            </a:pPr>
            <a:r>
              <a:rPr lang="en-US" dirty="0" smtClean="0">
                <a:latin typeface="Arial" charset="0"/>
                <a:ea typeface="ＭＳ Ｐゴシック" pitchFamily="-106" charset="-128"/>
                <a:cs typeface="Times New Roman" pitchFamily="18" charset="0"/>
              </a:rPr>
              <a:t>When enabled, NFS uses TCP as transport.</a:t>
            </a:r>
            <a:endParaRPr lang="en-US" sz="2400" dirty="0" smtClean="0">
              <a:latin typeface="Courier" pitchFamily="-106" charset="0"/>
              <a:ea typeface="ＭＳ Ｐゴシック" pitchFamily="-106" charset="-128"/>
              <a:cs typeface="Times New Roman"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lvl="0">
              <a:defRPr/>
            </a:pPr>
            <a:r>
              <a:rPr lang="en-US" dirty="0" err="1" smtClean="0">
                <a:latin typeface="Courier" pitchFamily="-106" charset="0"/>
                <a:ea typeface="ＭＳ Ｐゴシック" pitchFamily="-106" charset="-128"/>
                <a:cs typeface="Times New Roman" pitchFamily="18" charset="0"/>
              </a:rPr>
              <a:t>nfs.udp.enable</a:t>
            </a:r>
            <a:endParaRPr lang="en-US" dirty="0" smtClean="0">
              <a:latin typeface="Courier" pitchFamily="-106" charset="0"/>
              <a:ea typeface="ＭＳ Ｐゴシック" pitchFamily="-106" charset="-128"/>
              <a:cs typeface="Times New Roman" pitchFamily="18" charset="0"/>
            </a:endParaRPr>
          </a:p>
          <a:p>
            <a:pPr>
              <a:buFont typeface="Wingdings" pitchFamily="2" charset="2"/>
              <a:buChar char="§"/>
              <a:defRPr/>
            </a:pPr>
            <a:r>
              <a:rPr lang="en-US" dirty="0" smtClean="0">
                <a:latin typeface="Arial" charset="0"/>
                <a:ea typeface="ＭＳ Ｐゴシック" pitchFamily="-106" charset="-128"/>
                <a:cs typeface="Times New Roman" pitchFamily="18" charset="0"/>
              </a:rPr>
              <a:t>When enabled, NFS uses User Datagram Protocol (UDP) as transport.</a:t>
            </a:r>
          </a:p>
          <a:p>
            <a:pPr>
              <a:defRPr/>
            </a:pPr>
            <a:endParaRPr lang="en-US" dirty="0" smtClean="0">
              <a:ea typeface="ＭＳ Ｐゴシック" pitchFamily="-106" charset="-128"/>
              <a:cs typeface="Times New Roman" pitchFamily="18" charset="0"/>
            </a:endParaRPr>
          </a:p>
          <a:p>
            <a:pPr>
              <a:defRPr/>
            </a:pPr>
            <a:r>
              <a:rPr lang="en-US" dirty="0" err="1" smtClean="0">
                <a:latin typeface="Courier" pitchFamily="-106" charset="0"/>
                <a:ea typeface="ＭＳ Ｐゴシック" pitchFamily="-106" charset="-128"/>
                <a:cs typeface="Times New Roman" pitchFamily="18" charset="0"/>
              </a:rPr>
              <a:t>nfs.udp.xfersize</a:t>
            </a:r>
            <a:endParaRPr lang="en-US" dirty="0" smtClean="0">
              <a:latin typeface="Courier" pitchFamily="-106" charset="0"/>
              <a:ea typeface="ＭＳ Ｐゴシック" pitchFamily="-106" charset="-128"/>
              <a:cs typeface="Times New Roman" pitchFamily="18" charset="0"/>
            </a:endParaRPr>
          </a:p>
          <a:p>
            <a:pPr>
              <a:buFont typeface="Wingdings" pitchFamily="2" charset="2"/>
              <a:buChar char="§"/>
              <a:defRPr/>
            </a:pPr>
            <a:r>
              <a:rPr lang="en-US" dirty="0" smtClean="0">
                <a:latin typeface="Arial" charset="0"/>
                <a:ea typeface="ＭＳ Ｐゴシック" pitchFamily="-106" charset="-128"/>
                <a:cs typeface="Times New Roman" pitchFamily="18" charset="0"/>
              </a:rPr>
              <a:t>This is the UDP data transfer size. The default is 32,768.</a:t>
            </a:r>
          </a:p>
          <a:p>
            <a:pPr>
              <a:defRPr/>
            </a:pPr>
            <a:endParaRPr lang="en-US" dirty="0" smtClean="0">
              <a:latin typeface="Arial" charset="0"/>
              <a:ea typeface="ＭＳ Ｐゴシック" pitchFamily="-106" charset="-128"/>
              <a:cs typeface="Times New Roman" pitchFamily="18" charset="0"/>
            </a:endParaRPr>
          </a:p>
          <a:p>
            <a:pPr lvl="0">
              <a:defRPr/>
            </a:pPr>
            <a:r>
              <a:rPr lang="en-US" dirty="0" err="1" smtClean="0">
                <a:latin typeface="Courier" pitchFamily="-106" charset="0"/>
                <a:ea typeface="ＭＳ Ｐゴシック" pitchFamily="-106" charset="-128"/>
                <a:cs typeface="Times New Roman" pitchFamily="18" charset="0"/>
              </a:rPr>
              <a:t>nfs.ifc.xmt.high</a:t>
            </a:r>
            <a:endParaRPr lang="en-US" dirty="0" smtClean="0">
              <a:latin typeface="Courier" pitchFamily="-106" charset="0"/>
              <a:ea typeface="ＭＳ Ｐゴシック" pitchFamily="-106" charset="-128"/>
              <a:cs typeface="Times New Roman" pitchFamily="18" charset="0"/>
            </a:endParaRPr>
          </a:p>
          <a:p>
            <a:pPr lvl="0">
              <a:buFont typeface="Wingdings" pitchFamily="2" charset="2"/>
              <a:buChar char="§"/>
              <a:defRPr/>
            </a:pPr>
            <a:r>
              <a:rPr lang="en-US" dirty="0" smtClean="0">
                <a:latin typeface="Arial" charset="0"/>
                <a:ea typeface="ＭＳ Ｐゴシック" pitchFamily="-106" charset="-128"/>
                <a:cs typeface="Times New Roman" pitchFamily="18" charset="0"/>
              </a:rPr>
              <a:t>The limit of outstanding requests for which NFS will go into flow control. The default is 16 and the maximum is 64. This is a persistent option.</a:t>
            </a:r>
            <a:endParaRPr lang="en-US" sz="2400" dirty="0" smtClean="0">
              <a:ea typeface="ＭＳ Ｐゴシック" pitchFamily="-106" charset="-128"/>
              <a:cs typeface="Times New Roman" pitchFamily="18" charset="0"/>
            </a:endParaRPr>
          </a:p>
          <a:p>
            <a:pPr>
              <a:buFont typeface="Wingdings" pitchFamily="2" charset="2"/>
              <a:buChar char="§"/>
              <a:defRPr/>
            </a:pPr>
            <a:endParaRPr lang="en-US" dirty="0" smtClean="0">
              <a:ea typeface="ＭＳ Ｐゴシック" pitchFamily="-106" charset="-128"/>
              <a:cs typeface="Times New Roman" pitchFamily="18" charset="0"/>
            </a:endParaRPr>
          </a:p>
          <a:p>
            <a:pPr lvl="0">
              <a:defRPr/>
            </a:pPr>
            <a:r>
              <a:rPr lang="en-US" dirty="0" err="1" smtClean="0">
                <a:latin typeface="Courier" pitchFamily="-106" charset="0"/>
                <a:ea typeface="ＭＳ Ｐゴシック" pitchFamily="-106" charset="-128"/>
              </a:rPr>
              <a:t>nfs.ifc.xmt.low</a:t>
            </a:r>
            <a:endParaRPr lang="en-US" dirty="0" smtClean="0">
              <a:latin typeface="Courier" pitchFamily="-106" charset="0"/>
              <a:ea typeface="ＭＳ Ｐゴシック" pitchFamily="-106" charset="-128"/>
            </a:endParaRPr>
          </a:p>
          <a:p>
            <a:pPr lvl="0">
              <a:buFont typeface="Wingdings" pitchFamily="2" charset="2"/>
              <a:buChar char="§"/>
              <a:defRPr/>
            </a:pPr>
            <a:r>
              <a:rPr lang="en-US" dirty="0" smtClean="0">
                <a:latin typeface="Arial" charset="0"/>
                <a:ea typeface="ＭＳ Ｐゴシック" pitchFamily="-106" charset="-128"/>
              </a:rPr>
              <a:t>The limit of outstanding requests for which NFS comes out of flow control. The default value for this option is set to 8. Its minimum value is 0. This is a persistent option. </a:t>
            </a:r>
          </a:p>
          <a:p>
            <a:pPr>
              <a:defRPr/>
            </a:pPr>
            <a:endParaRPr lang="en-US" dirty="0" smtClean="0"/>
          </a:p>
          <a:p>
            <a:pPr>
              <a:defRPr/>
            </a:pPr>
            <a:r>
              <a:rPr lang="en-US" dirty="0" smtClean="0"/>
              <a:t>Please see the </a:t>
            </a:r>
            <a:r>
              <a:rPr lang="en-US" i="1" dirty="0" smtClean="0"/>
              <a:t>Data ONTAP 8.0 Network Management Guide </a:t>
            </a:r>
            <a:r>
              <a:rPr lang="en-US" dirty="0" smtClean="0"/>
              <a:t>for details about each configuration option.</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5" name="Slide Number Placeholder 4"/>
          <p:cNvSpPr>
            <a:spLocks noGrp="1"/>
          </p:cNvSpPr>
          <p:nvPr>
            <p:ph type="sldNum" sz="quarter" idx="10"/>
          </p:nvPr>
        </p:nvSpPr>
        <p:spPr/>
        <p:txBody>
          <a:bodyPr/>
          <a:lstStyle/>
          <a:p>
            <a:pPr>
              <a:defRPr/>
            </a:pPr>
            <a:fld id="{9884764F-6734-4E98-BA4A-4193F051EE6C}"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OTHER NFS CONFIGURATIONS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/ETC/HOSTS FILE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Each </a:t>
            </a:r>
            <a:r>
              <a:t>entry in the /etc/hosts file lists an IP address followed by the hostname and any aliases for that host. The hosts file has three types of entries, containing information about the: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Local hosts loopback device, which ensures that data packets sent from a machine to itself are not sent on to the network</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Local hostname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Remote hosts</a:t>
            </a:r>
          </a:p>
          <a:p>
            <a:pPr marL="0" marR="0" indent="0" algn="l" defTabSz="914400" rtl="0" eaLnBrk="0" fontAlgn="base" latinLnBrk="0" hangingPunct="0">
              <a:lnSpc>
                <a:spcPct val="100000"/>
              </a:lnSpc>
              <a:spcBef>
                <a:spcPct val="30000"/>
              </a:spcBef>
              <a:spcAft>
                <a:spcPct val="0"/>
              </a:spcAft>
              <a:buClrTx/>
              <a:buSzTx/>
              <a:buFontTx/>
              <a:buNone/>
              <a:tabLst/>
              <a:defRPr/>
            </a:pPr>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Number Placeholder 4"/>
          <p:cNvSpPr>
            <a:spLocks noGrp="1"/>
          </p:cNvSpPr>
          <p:nvPr>
            <p:ph type="sldNum" sz="quarter" idx="10"/>
          </p:nvPr>
        </p:nvSpPr>
        <p:spPr/>
        <p:txBody>
          <a:bodyPr/>
          <a:lstStyle/>
          <a:p>
            <a:pPr>
              <a:defRPr/>
            </a:pPr>
            <a:fld id="{9884764F-6734-4E98-BA4A-4193F051EE6C}"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USING NETGROUPS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t>
            </a:r>
            <a:r>
              <a:t>etc/netgroup defines network-wide groups used for access permission checking during remote mount request processing.</a:t>
            </a:r>
          </a:p>
          <a:p>
            <a:pPr marL="0" marR="0" indent="0" algn="l" defTabSz="914400" rtl="0" eaLnBrk="0" fontAlgn="base" latinLnBrk="0" hangingPunct="0">
              <a:lnSpc>
                <a:spcPct val="100000"/>
              </a:lnSpc>
              <a:spcBef>
                <a:spcPct val="30000"/>
              </a:spcBef>
              <a:spcAft>
                <a:spcPct val="0"/>
              </a:spcAft>
              <a:buClrTx/>
              <a:buSzTx/>
              <a:buFontTx/>
              <a:buNone/>
              <a:tabLst/>
              <a:defRPr/>
            </a:pPr>
            <a:r>
              <a:t>Each line defines a group and has the format: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groupname member-list</a:t>
            </a:r>
          </a:p>
          <a:p>
            <a:pPr marL="0" marR="0" indent="0" algn="l" defTabSz="914400" rtl="0" eaLnBrk="0" fontAlgn="base" latinLnBrk="0" hangingPunct="0">
              <a:lnSpc>
                <a:spcPct val="100000"/>
              </a:lnSpc>
              <a:spcBef>
                <a:spcPct val="30000"/>
              </a:spcBef>
              <a:spcAft>
                <a:spcPct val="0"/>
              </a:spcAft>
              <a:buClrTx/>
              <a:buSzTx/>
              <a:buFontTx/>
              <a:buNone/>
              <a:tabLst/>
              <a:defRPr/>
            </a:pPr>
            <a:r>
              <a:t>Each element in member-list is either another group name or a triple of the form: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(hostname, username, domainname)</a:t>
            </a:r>
          </a:p>
          <a:p>
            <a:pPr marL="0" marR="0" indent="0" algn="l" defTabSz="914400" rtl="0" eaLnBrk="0" fontAlgn="base" latinLnBrk="0" hangingPunct="0">
              <a:lnSpc>
                <a:spcPct val="100000"/>
              </a:lnSpc>
              <a:spcBef>
                <a:spcPct val="30000"/>
              </a:spcBef>
              <a:spcAft>
                <a:spcPct val="0"/>
              </a:spcAft>
              <a:buClrTx/>
              <a:buSzTx/>
              <a:buFontTx/>
              <a:buNone/>
              <a:tabLst/>
              <a:defRPr/>
            </a:pPr>
            <a:r>
              <a:t>Network groups can also be stored in a network information services, such as LDAP, NIS, or NIS+ (in NIS compatibility mode only).</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/ETC/NSSWITCH.CONF FILE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18</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NIS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NFS VERSUS NFS AND NIS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Both </a:t>
            </a:r>
            <a:r>
              <a:t>NFS and NIS are client-server applications, which means that they sit at the top layer of the protocol stack and use External Data Representation (XDR) and remote procedure call services. </a:t>
            </a:r>
          </a:p>
          <a:p>
            <a:pPr marL="0" marR="0" indent="0" algn="l" defTabSz="914400" rtl="0" eaLnBrk="0" fontAlgn="base" latinLnBrk="0" hangingPunct="0">
              <a:lnSpc>
                <a:spcPct val="100000"/>
              </a:lnSpc>
              <a:spcBef>
                <a:spcPct val="30000"/>
              </a:spcBef>
              <a:spcAft>
                <a:spcPct val="0"/>
              </a:spcAft>
              <a:buClrTx/>
              <a:buSzTx/>
              <a:buFontTx/>
              <a:buNone/>
              <a:tabLst/>
              <a:defRPr/>
            </a:pPr>
            <a:r>
              <a:t>In addition to NFS servers, NIS servers are typically used in large distributed networks. </a:t>
            </a:r>
          </a:p>
          <a:p>
            <a:pPr marL="0" marR="0" indent="0" algn="l" defTabSz="914400" rtl="0" eaLnBrk="0" fontAlgn="base" latinLnBrk="0" hangingPunct="0">
              <a:lnSpc>
                <a:spcPct val="100000"/>
              </a:lnSpc>
              <a:spcBef>
                <a:spcPct val="30000"/>
              </a:spcBef>
              <a:spcAft>
                <a:spcPct val="0"/>
              </a:spcAft>
              <a:buClrTx/>
              <a:buSzTx/>
              <a:buFontTx/>
              <a:buNone/>
              <a:tabLst/>
              <a:defRPr/>
            </a:pPr>
            <a:r>
              <a:t>A major problem in running a distributed computing environment is maintaining separate copies of common configuration files, such as the passwd, group, and hosts files. Ideally, the network should be consistent in its configuration so that users do not have to worry about where they have accounts or if they will be able to find a new machine on the network. Preserving consistency, however, means that every change to one of these common files must be propagated to every host on the network, which is difficult and not scalable. The NIS addresses these problems. It is a distributed system that replaces copies of commonly replicated configuration files with a centralized management facility. Machines that are using NIS retrieve information from one centralized database that maintains updates and propagates changes to the rest of the network. Files that are generally the same on all hosts in a network, such as /etc/passwd and /etc/hosts, reside on the NIS database. </a:t>
            </a:r>
          </a:p>
          <a:p>
            <a:pPr marL="0" marR="0" indent="0" algn="l" defTabSz="914400" rtl="0" eaLnBrk="0" fontAlgn="base" latinLnBrk="0" hangingPunct="0">
              <a:lnSpc>
                <a:spcPct val="100000"/>
              </a:lnSpc>
              <a:spcBef>
                <a:spcPct val="30000"/>
              </a:spcBef>
              <a:spcAft>
                <a:spcPct val="0"/>
              </a:spcAft>
              <a:buClrTx/>
              <a:buSzTx/>
              <a:buFontTx/>
              <a:buNone/>
              <a:tabLst/>
              <a:defRPr/>
            </a:pPr>
            <a:r>
              <a:t>Typically, NIS is a lookup service that NFS and mount depend on. It performs host lookup from the export maps, reverse lookups, and so on.</a:t>
            </a:r>
          </a:p>
        </p:txBody>
      </p:sp>
      <p:sp>
        <p:nvSpPr>
          <p:cNvPr id="5" name="Slide Number Placeholder 4"/>
          <p:cNvSpPr>
            <a:spLocks noGrp="1"/>
          </p:cNvSpPr>
          <p:nvPr>
            <p:ph type="sldNum" sz="quarter" idx="10"/>
          </p:nvPr>
        </p:nvSpPr>
        <p:spPr/>
        <p:txBody>
          <a:bodyPr/>
          <a:lstStyle/>
          <a:p>
            <a:pPr>
              <a:defRPr/>
            </a:pPr>
            <a:fld id="{9884764F-6734-4E98-BA4A-4193F051EE6C}"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Notes Placeholder 7"/>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NIS CONFIGURATION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5"/>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NIS SLAVE MODE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Data </a:t>
            </a:r>
            <a:r>
              <a:rPr dirty="0"/>
              <a:t>ONTAP 7.1 or later can be configured as an NIS slave. The slave can be turned on or off using the following option:  </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options </a:t>
            </a:r>
            <a:r>
              <a:rPr dirty="0" err="1">
                <a:latin typeface="Courier New" pitchFamily="49" charset="0"/>
              </a:rPr>
              <a:t>nis.slave.enable</a:t>
            </a:r>
            <a:r>
              <a:rPr dirty="0">
                <a:latin typeface="Courier New" pitchFamily="49" charset="0"/>
              </a:rPr>
              <a:t> on | off</a:t>
            </a:r>
          </a:p>
          <a:p>
            <a:pPr marL="0" marR="0" indent="0" algn="l" defTabSz="914400" rtl="0" eaLnBrk="0" fontAlgn="base" latinLnBrk="0" hangingPunct="0">
              <a:lnSpc>
                <a:spcPct val="100000"/>
              </a:lnSpc>
              <a:spcBef>
                <a:spcPct val="30000"/>
              </a:spcBef>
              <a:spcAft>
                <a:spcPct val="0"/>
              </a:spcAft>
              <a:buClrTx/>
              <a:buSzTx/>
              <a:buFontTx/>
              <a:buNone/>
              <a:tabLst/>
              <a:defRPr/>
            </a:pPr>
            <a:r>
              <a:rPr dirty="0"/>
              <a:t>After the maps are downloaded by the slave, all NIS requests are serviced using the downloaded maps. There will not be any NIS requests going to the NIS servers. If the slave is disabled the storage system will revert back to the client behavior. The slave has two major functions: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Download the maps from the NIS master: The NIS slave checks every 45 minutes with the master server for updates. If there are updates, these updates are downloaded.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Service YPPUSH requests. All other NIS/YP requests are denied. If the storage system is configured as a slave on the NIS master, when the maps on the master are updated, the administrator has an option to notify all the slaves. </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downloaded maps are stored under /etc/</a:t>
            </a:r>
            <a:r>
              <a:rPr dirty="0" err="1"/>
              <a:t>yp</a:t>
            </a:r>
            <a:r>
              <a:rPr dirty="0"/>
              <a:t>/&lt;</a:t>
            </a:r>
            <a:r>
              <a:rPr dirty="0" err="1"/>
              <a:t>NIS_domain_name</a:t>
            </a:r>
            <a:r>
              <a:rPr dirty="0"/>
              <a:t>&gt;/. There needs to be sufficient space on the root volume of the storage system to download maps for the slave to function correctly. The amount of space needed depends on the size of the maps. It takes almost the same size as maps on the NIS server. The maps are stored in a database file and you can verify the data in each of the map database files using a "db_dump185 –p &lt;</a:t>
            </a:r>
            <a:r>
              <a:rPr dirty="0" err="1"/>
              <a:t>map_name</a:t>
            </a:r>
            <a:r>
              <a:rPr dirty="0"/>
              <a:t>&gt;". </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NOTE:  </a:t>
            </a:r>
            <a:r>
              <a:rPr dirty="0"/>
              <a:t>The NIS slave mode is for storage system use only, not to serve NIS requests to other NIS clients.</a:t>
            </a:r>
          </a:p>
          <a:p>
            <a:pPr marL="0" marR="0" indent="0" algn="l" defTabSz="914400" rtl="0" eaLnBrk="0" fontAlgn="base" latinLnBrk="0" hangingPunct="0">
              <a:lnSpc>
                <a:spcPct val="100000"/>
              </a:lnSpc>
              <a:spcBef>
                <a:spcPct val="30000"/>
              </a:spcBef>
              <a:spcAft>
                <a:spcPct val="0"/>
              </a:spcAft>
              <a:buClrTx/>
              <a:buSzTx/>
              <a:buFontTx/>
              <a:buNone/>
              <a:tabLst/>
              <a:defRPr/>
            </a:pPr>
            <a:r>
              <a:rPr dirty="0"/>
              <a:t>Slave mode caches a copy of the information that would otherwise be on the NIS master server. This allows for better lookup performance.   </a:t>
            </a: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22</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DNS AND LDAP</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DNS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t>DNS is the name service provided by the Internet for TCP/IP networks. It was developed so that workstations on the network could be identified with common names instead of Internet addresses. DNS performs naming between hosts within your local administrative domain and across domain boundaries. The collection of networked workstations that use DNS are referred to as the DNS namespace. The DNS namespace can be divided into a hierarchy of domains. DNS uses Secure Sockets Layer (SSL) to authenticate users before they can change definitions. </a:t>
            </a:r>
          </a:p>
          <a:p>
            <a:pPr marL="0" marR="0" indent="0" algn="l" defTabSz="914400" rtl="0" eaLnBrk="0" fontAlgn="base" latinLnBrk="0" hangingPunct="0">
              <a:lnSpc>
                <a:spcPct val="100000"/>
              </a:lnSpc>
              <a:spcBef>
                <a:spcPct val="30000"/>
              </a:spcBef>
              <a:spcAft>
                <a:spcPct val="0"/>
              </a:spcAft>
              <a:buClrTx/>
              <a:buSzTx/>
              <a:buFontTx/>
              <a:buNone/>
              <a:tabLst/>
              <a:defRPr/>
            </a:pPr>
            <a:r>
              <a:t>DNS is the name resolution system used for wide-area networks such as the Internet. DNS in UNIX uses a resolver configuration file (the /etc/resolv.conf file). This file lists the domain and name servers available on the local network, which the system can use to resolve name queries of remote machines. The resolver uses the domain list when translating names that are not fully qualified. It queries the name server when attempting to look up a name.</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/ETC/RESOLV.CONF FILE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For </a:t>
            </a:r>
            <a:r>
              <a:rPr dirty="0"/>
              <a:t>DNS, the /etc/</a:t>
            </a:r>
            <a:r>
              <a:rPr dirty="0" err="1"/>
              <a:t>resolv.conf</a:t>
            </a:r>
            <a:r>
              <a:rPr dirty="0"/>
              <a:t> file has two types of entries, with each entry structured as a keyword followed by a value. The file’s search entry lists the names of up to six local DNS domains to search. These domains are arranged from specific to general, so </a:t>
            </a:r>
            <a:r>
              <a:rPr dirty="0" err="1"/>
              <a:t>subdomains</a:t>
            </a:r>
            <a:r>
              <a:rPr dirty="0"/>
              <a:t> are listed before the parent domains. Search domain names are appended to partially qualified hostnames when a lookup is performed.  </a:t>
            </a:r>
          </a:p>
          <a:p>
            <a:pPr marL="0" marR="0" indent="0" algn="l" defTabSz="914400" rtl="0" eaLnBrk="0" fontAlgn="base" latinLnBrk="0" hangingPunct="0">
              <a:lnSpc>
                <a:spcPct val="100000"/>
              </a:lnSpc>
              <a:spcBef>
                <a:spcPct val="30000"/>
              </a:spcBef>
              <a:spcAft>
                <a:spcPct val="0"/>
              </a:spcAft>
              <a:buClrTx/>
              <a:buSzTx/>
              <a:buFontTx/>
              <a:buNone/>
              <a:tabLst/>
              <a:defRPr/>
            </a:pPr>
            <a:r>
              <a:rPr dirty="0"/>
              <a:t>Instead of the search keyword, some older systems feature the domain keyword, which specifies the local domain name only.</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There are </a:t>
            </a:r>
            <a:r>
              <a:t>nameserver</a:t>
            </a:r>
            <a:r>
              <a:rPr dirty="0"/>
              <a:t> entries, each indicated by the </a:t>
            </a:r>
            <a:r>
              <a:rPr dirty="0" err="1"/>
              <a:t>nameserver</a:t>
            </a:r>
            <a:r>
              <a:rPr dirty="0"/>
              <a:t> keyword listed after the search entry in the /etc/</a:t>
            </a:r>
            <a:r>
              <a:rPr dirty="0" err="1"/>
              <a:t>resolv.conf</a:t>
            </a:r>
            <a:r>
              <a:rPr dirty="0"/>
              <a:t> file. These specify the DNS </a:t>
            </a:r>
            <a:r>
              <a:rPr dirty="0" err="1"/>
              <a:t>nameservers</a:t>
            </a:r>
            <a:r>
              <a:rPr dirty="0"/>
              <a:t> and their IP addresses.  </a:t>
            </a:r>
          </a:p>
          <a:p>
            <a:pPr marL="0" marR="0" indent="0" algn="l" defTabSz="914400" rtl="0" eaLnBrk="0" fontAlgn="base" latinLnBrk="0" hangingPunct="0">
              <a:lnSpc>
                <a:spcPct val="100000"/>
              </a:lnSpc>
              <a:spcBef>
                <a:spcPct val="30000"/>
              </a:spcBef>
              <a:spcAft>
                <a:spcPct val="0"/>
              </a:spcAft>
              <a:buClrTx/>
              <a:buSzTx/>
              <a:buFontTx/>
              <a:buNone/>
              <a:tabLst/>
              <a:defRPr/>
            </a:pPr>
            <a:r>
              <a:rPr dirty="0"/>
              <a:t>When attempting to look up a name, the resolver queries the name servers in the order in which they are listed in the file. Therefore, the name server closest to the host should be listed first in this file to ensure faster name resolution times. If a request times out, the system queries the next server listed. If no name server responds, the system starts again with the first name server listed.</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LDAP</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Data </a:t>
            </a:r>
            <a:r>
              <a:t>ONTAP chooses an LDAP server based on your LDAP server option settings.</a:t>
            </a:r>
          </a:p>
          <a:p>
            <a:pPr marL="0" marR="0" indent="0" algn="l" defTabSz="914400" rtl="0" eaLnBrk="0" fontAlgn="base" latinLnBrk="0" hangingPunct="0">
              <a:lnSpc>
                <a:spcPct val="100000"/>
              </a:lnSpc>
              <a:spcBef>
                <a:spcPct val="30000"/>
              </a:spcBef>
              <a:spcAft>
                <a:spcPct val="0"/>
              </a:spcAft>
              <a:buClrTx/>
              <a:buSzTx/>
              <a:buFontTx/>
              <a:buNone/>
              <a:tabLst/>
              <a:defRPr/>
            </a:pPr>
            <a:r>
              <a:t>See the </a:t>
            </a:r>
            <a:r>
              <a:rPr i="1"/>
              <a:t>Data ONTAP 8.0 Network Administration Guide </a:t>
            </a:r>
            <a:r>
              <a:t>for more information.</a:t>
            </a:r>
          </a:p>
          <a:p>
            <a:pPr marL="0" marR="0" indent="0" algn="l" defTabSz="914400" rtl="0" eaLnBrk="0" fontAlgn="base" latinLnBrk="0" hangingPunct="0">
              <a:lnSpc>
                <a:spcPct val="100000"/>
              </a:lnSpc>
              <a:spcBef>
                <a:spcPct val="30000"/>
              </a:spcBef>
              <a:spcAft>
                <a:spcPct val="0"/>
              </a:spcAft>
              <a:buClrTx/>
              <a:buSzTx/>
              <a:buFontTx/>
              <a:buNone/>
              <a:tabLst/>
              <a:defRPr/>
            </a:pPr>
            <a:r>
              <a:rPr b="1"/>
              <a:t>NOTE:  </a:t>
            </a:r>
            <a:r>
              <a:t>For more information, please see Technical Report 3458 for UNIX authorization using Microsoft® Active Directory LDAP server and Technical Report 3464 for UNIX-based LDAP Servers. </a:t>
            </a: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4"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LDAP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t>LDAP base is the distinguished name of the LDAP tree in which user information is stored. All lookup requests sent to the LDAP server will be limited to the search base and scope specified by the ldap.base option value, unless further restricted by a more specific base and scope lookup value, such as ldap.base.passwd or ldap.base.group.</a:t>
            </a:r>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27</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PC-NFS AND</a:t>
            </a:r>
            <a:r>
              <a:rPr lang="en-US" baseline="0" dirty="0" smtClean="0"/>
              <a:t> WEBNFS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PC-NFS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Unlike </a:t>
            </a:r>
            <a:r>
              <a:rPr dirty="0"/>
              <a:t>NFS users, PC-NFS users cannot execute the UNIX </a:t>
            </a:r>
            <a:r>
              <a:rPr dirty="0" err="1">
                <a:latin typeface="Courier New" pitchFamily="49" charset="0"/>
              </a:rPr>
              <a:t>umask</a:t>
            </a:r>
            <a:r>
              <a:rPr dirty="0"/>
              <a:t> command to set the file mode creation mask (</a:t>
            </a:r>
            <a:r>
              <a:rPr dirty="0" err="1"/>
              <a:t>umask</a:t>
            </a:r>
            <a:r>
              <a:rPr dirty="0"/>
              <a:t>), which determines the default file permissions. However, Data ONTAP defines a </a:t>
            </a:r>
            <a:r>
              <a:rPr dirty="0" err="1"/>
              <a:t>umask</a:t>
            </a:r>
            <a:r>
              <a:rPr dirty="0"/>
              <a:t> for all PC-NFS users.</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permissions for each file are defined by three octal values, which apply to owner (sometimes called user), group, and other (sometimes called world). When a PC-NFS client creates a new file, Data ONTAP subtracts the </a:t>
            </a:r>
            <a:r>
              <a:rPr dirty="0" err="1"/>
              <a:t>umask</a:t>
            </a:r>
            <a:r>
              <a:rPr dirty="0"/>
              <a:t>, which is a three-digit octal number from 666. The results are the file permissions for the new file.</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t>               Digit in the </a:t>
            </a:r>
            <a:r>
              <a:rPr lang="en-US" b="1" dirty="0" err="1" smtClean="0"/>
              <a:t>umask</a:t>
            </a:r>
            <a:r>
              <a:rPr lang="en-US" b="1" dirty="0" smtClean="0"/>
              <a:t>                 Description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                             0                                      Read and write permission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                             2                                      Write permission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                             4                                       Read-only permission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                             6                                       No permission</a:t>
            </a:r>
            <a:endParaRPr dirty="0"/>
          </a:p>
          <a:p>
            <a:pPr marL="0" marR="0" indent="0" algn="l" defTabSz="914400" rtl="0" eaLnBrk="0" fontAlgn="base" latinLnBrk="0" hangingPunct="0">
              <a:lnSpc>
                <a:spcPct val="100000"/>
              </a:lnSpc>
              <a:spcBef>
                <a:spcPct val="30000"/>
              </a:spcBef>
              <a:spcAft>
                <a:spcPct val="0"/>
              </a:spcAft>
              <a:buClrTx/>
              <a:buSzTx/>
              <a:buFontTx/>
              <a:buNone/>
              <a:tabLst/>
              <a:defRPr/>
            </a:pPr>
            <a:endParaRPr dirty="0"/>
          </a:p>
          <a:p>
            <a:pPr marL="0" marR="0" indent="0" algn="l" defTabSz="914400" rtl="0" eaLnBrk="0" fontAlgn="base" latinLnBrk="0" hangingPunct="0">
              <a:lnSpc>
                <a:spcPct val="100000"/>
              </a:lnSpc>
              <a:spcBef>
                <a:spcPct val="30000"/>
              </a:spcBef>
              <a:spcAft>
                <a:spcPct val="0"/>
              </a:spcAft>
              <a:buClrTx/>
              <a:buSzTx/>
              <a:buFontTx/>
              <a:buNone/>
              <a:tabLst/>
              <a:defRPr/>
            </a:pPr>
            <a:endParaRPr dirty="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Image Placeholder 6"/>
          <p:cNvSpPr>
            <a:spLocks noGrp="1" noRot="1" noChangeAspect="1"/>
          </p:cNvSpPr>
          <p:nvPr>
            <p:ph type="sldImg"/>
          </p:nvPr>
        </p:nvSpPr>
        <p:spPr>
          <a:xfrm>
            <a:off x="687388" y="228600"/>
            <a:ext cx="5181600" cy="3886200"/>
          </a:xfrm>
        </p:spPr>
      </p:sp>
      <p:sp>
        <p:nvSpPr>
          <p:cNvPr id="5" name="Slide Number Placeholder 4"/>
          <p:cNvSpPr>
            <a:spLocks noGrp="1"/>
          </p:cNvSpPr>
          <p:nvPr>
            <p:ph type="sldNum" sz="quarter" idx="10"/>
          </p:nvPr>
        </p:nvSpPr>
        <p:spPr/>
        <p:txBody>
          <a:bodyPr/>
          <a:lstStyle/>
          <a:p>
            <a:pPr>
              <a:defRPr/>
            </a:pPr>
            <a:fld id="{9884764F-6734-4E98-BA4A-4193F051EE6C}" type="slidenum">
              <a:rPr lang="en-US" smtClean="0"/>
              <a:pPr>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Notes Placeholder 7"/>
          <p:cNvSpPr>
            <a:spLocks noGrp="1"/>
          </p:cNvSpPr>
          <p:nvPr>
            <p:ph type="body" idx="1"/>
          </p:nvPr>
        </p:nvSpPr>
        <p:spPr/>
        <p:txBody>
          <a:bodyPr>
            <a:normAutofit/>
          </a:bodyPr>
          <a:lstStyle/>
          <a:p>
            <a:pPr lvl="0">
              <a:defRPr/>
            </a:pPr>
            <a:r>
              <a:rPr lang="en-US" smtClean="0">
                <a:latin typeface="Courier" pitchFamily="-106" charset="0"/>
                <a:ea typeface="ＭＳ Ｐゴシック" pitchFamily="-106" charset="-128"/>
                <a:cs typeface="Times New Roman" pitchFamily="18" charset="0"/>
              </a:rPr>
              <a:t>WEBNFS</a:t>
            </a:r>
          </a:p>
          <a:p>
            <a:pPr lvl="0">
              <a:defRPr/>
            </a:pPr>
            <a:endParaRPr lang="en-US" smtClean="0">
              <a:latin typeface="Courier" pitchFamily="-106" charset="0"/>
              <a:ea typeface="ＭＳ Ｐゴシック" pitchFamily="-106" charset="-128"/>
              <a:cs typeface="Times New Roman" pitchFamily="18" charset="0"/>
            </a:endParaRPr>
          </a:p>
          <a:p>
            <a:pPr lvl="0">
              <a:defRPr/>
            </a:pPr>
            <a:r>
              <a:rPr lang="en-US" smtClean="0">
                <a:latin typeface="Courier" pitchFamily="-106" charset="0"/>
                <a:ea typeface="ＭＳ Ｐゴシック" pitchFamily="-106" charset="-128"/>
                <a:cs typeface="Times New Roman" pitchFamily="18" charset="0"/>
              </a:rPr>
              <a:t>nfs.webnfs.enable</a:t>
            </a:r>
            <a:endParaRPr lang="en-US" dirty="0" smtClean="0">
              <a:latin typeface="Courier" pitchFamily="-106" charset="0"/>
              <a:ea typeface="ＭＳ Ｐゴシック" pitchFamily="-106" charset="-128"/>
              <a:cs typeface="Times New Roman" pitchFamily="18" charset="0"/>
            </a:endParaRPr>
          </a:p>
          <a:p>
            <a:pPr>
              <a:buFont typeface="Arial" pitchFamily="34" charset="0"/>
              <a:buChar char="•"/>
              <a:defRPr/>
            </a:pPr>
            <a:r>
              <a:rPr lang="en-US" dirty="0" smtClean="0">
                <a:latin typeface="Arial" charset="0"/>
                <a:ea typeface="ＭＳ Ｐゴシック" pitchFamily="-106" charset="-128"/>
                <a:cs typeface="Times New Roman" pitchFamily="18" charset="0"/>
              </a:rPr>
              <a:t>Enables </a:t>
            </a:r>
            <a:r>
              <a:rPr lang="en-US" dirty="0" err="1" smtClean="0">
                <a:latin typeface="Arial" charset="0"/>
                <a:ea typeface="ＭＳ Ｐゴシック" pitchFamily="-106" charset="-128"/>
                <a:cs typeface="Times New Roman" pitchFamily="18" charset="0"/>
              </a:rPr>
              <a:t>WebNFS</a:t>
            </a:r>
            <a:r>
              <a:rPr lang="en-US" dirty="0" smtClean="0">
                <a:latin typeface="Arial" charset="0"/>
                <a:ea typeface="ＭＳ Ｐゴシック" pitchFamily="-106" charset="-128"/>
                <a:cs typeface="Times New Roman" pitchFamily="18" charset="0"/>
              </a:rPr>
              <a:t>. Default is </a:t>
            </a:r>
            <a:r>
              <a:rPr lang="en-US" b="1" dirty="0" smtClean="0">
                <a:latin typeface="Arial" charset="0"/>
                <a:ea typeface="ＭＳ Ｐゴシック" pitchFamily="-106" charset="-128"/>
                <a:cs typeface="Times New Roman" pitchFamily="18" charset="0"/>
              </a:rPr>
              <a:t>off.</a:t>
            </a:r>
            <a:endParaRPr lang="en-US" dirty="0" smtClean="0">
              <a:latin typeface="Courier" pitchFamily="-106" charset="0"/>
              <a:ea typeface="ＭＳ Ｐゴシック" pitchFamily="-106" charset="-128"/>
              <a:cs typeface="Times New Roman" pitchFamily="18" charset="0"/>
            </a:endParaRPr>
          </a:p>
          <a:p>
            <a:pPr>
              <a:defRPr/>
            </a:pPr>
            <a:r>
              <a:rPr lang="en-US" dirty="0" err="1" smtClean="0">
                <a:latin typeface="Courier" pitchFamily="-106" charset="0"/>
                <a:ea typeface="ＭＳ Ｐゴシック" pitchFamily="-106" charset="-128"/>
                <a:cs typeface="Times New Roman" pitchFamily="18" charset="0"/>
              </a:rPr>
              <a:t>nfs.webnfs.rootdir</a:t>
            </a:r>
            <a:endParaRPr lang="en-US" dirty="0" smtClean="0">
              <a:latin typeface="Courier" pitchFamily="-106" charset="0"/>
              <a:ea typeface="ＭＳ Ｐゴシック" pitchFamily="-106" charset="-128"/>
              <a:cs typeface="Times New Roman" pitchFamily="18" charset="0"/>
            </a:endParaRPr>
          </a:p>
          <a:p>
            <a:pPr lvl="0">
              <a:buFont typeface="Arial" pitchFamily="34" charset="0"/>
              <a:buChar char="•"/>
              <a:defRPr/>
            </a:pPr>
            <a:r>
              <a:rPr lang="en-US" dirty="0" smtClean="0">
                <a:latin typeface="Arial" charset="0"/>
                <a:ea typeface="ＭＳ Ｐゴシック" pitchFamily="-106" charset="-128"/>
                <a:cs typeface="Times New Roman" pitchFamily="18" charset="0"/>
              </a:rPr>
              <a:t>Specifies the </a:t>
            </a:r>
            <a:r>
              <a:rPr lang="en-US" dirty="0" err="1" smtClean="0">
                <a:latin typeface="Arial" charset="0"/>
                <a:ea typeface="ＭＳ Ｐゴシック" pitchFamily="-106" charset="-128"/>
                <a:cs typeface="Times New Roman" pitchFamily="18" charset="0"/>
              </a:rPr>
              <a:t>WebNFS</a:t>
            </a:r>
            <a:r>
              <a:rPr lang="en-US" dirty="0" smtClean="0">
                <a:latin typeface="Arial" charset="0"/>
                <a:ea typeface="ＭＳ Ｐゴシック" pitchFamily="-106" charset="-128"/>
                <a:cs typeface="Times New Roman" pitchFamily="18" charset="0"/>
              </a:rPr>
              <a:t> </a:t>
            </a:r>
            <a:r>
              <a:rPr lang="en-US" dirty="0" err="1" smtClean="0">
                <a:latin typeface="Courier" pitchFamily="-106" charset="0"/>
                <a:ea typeface="ＭＳ Ｐゴシック" pitchFamily="-106" charset="-128"/>
                <a:cs typeface="Times New Roman" pitchFamily="18" charset="0"/>
              </a:rPr>
              <a:t>rootdir</a:t>
            </a:r>
            <a:r>
              <a:rPr lang="en-US" dirty="0" smtClean="0">
                <a:latin typeface="Courier New" pitchFamily="49" charset="0"/>
                <a:ea typeface="ＭＳ Ｐゴシック" pitchFamily="-106" charset="-128"/>
                <a:cs typeface="Times New Roman" pitchFamily="18" charset="0"/>
              </a:rPr>
              <a:t>.</a:t>
            </a:r>
            <a:r>
              <a:rPr lang="en-US" dirty="0" smtClean="0">
                <a:latin typeface="Arial" charset="0"/>
                <a:ea typeface="ＭＳ Ｐゴシック" pitchFamily="-106" charset="-128"/>
                <a:cs typeface="Times New Roman" pitchFamily="18" charset="0"/>
              </a:rPr>
              <a:t> Once the </a:t>
            </a:r>
            <a:r>
              <a:rPr lang="en-US" dirty="0" err="1" smtClean="0">
                <a:latin typeface="Courier" pitchFamily="-106" charset="0"/>
                <a:ea typeface="ＭＳ Ｐゴシック" pitchFamily="-106" charset="-128"/>
                <a:cs typeface="Times New Roman" pitchFamily="18" charset="0"/>
              </a:rPr>
              <a:t>rootdir</a:t>
            </a:r>
            <a:r>
              <a:rPr lang="en-US" dirty="0" smtClean="0">
                <a:latin typeface="Courier" pitchFamily="-106" charset="0"/>
                <a:ea typeface="ＭＳ Ｐゴシック" pitchFamily="-106" charset="-128"/>
                <a:cs typeface="Times New Roman" pitchFamily="18" charset="0"/>
              </a:rPr>
              <a:t> </a:t>
            </a:r>
            <a:r>
              <a:rPr lang="en-US" dirty="0" smtClean="0">
                <a:latin typeface="Arial" charset="0"/>
                <a:ea typeface="ＭＳ Ｐゴシック" pitchFamily="-106" charset="-128"/>
                <a:cs typeface="Times New Roman" pitchFamily="18" charset="0"/>
              </a:rPr>
              <a:t>is set, </a:t>
            </a:r>
            <a:r>
              <a:rPr lang="en-US" dirty="0" err="1" smtClean="0">
                <a:latin typeface="Arial" charset="0"/>
                <a:ea typeface="ＭＳ Ｐゴシック" pitchFamily="-106" charset="-128"/>
                <a:cs typeface="Times New Roman" pitchFamily="18" charset="0"/>
              </a:rPr>
              <a:t>WebNFS</a:t>
            </a:r>
            <a:r>
              <a:rPr lang="en-US" dirty="0" smtClean="0">
                <a:latin typeface="Arial" charset="0"/>
                <a:ea typeface="ＭＳ Ｐゴシック" pitchFamily="-106" charset="-128"/>
                <a:cs typeface="Times New Roman" pitchFamily="18" charset="0"/>
              </a:rPr>
              <a:t> clients can issue lookups relative to the </a:t>
            </a:r>
            <a:r>
              <a:rPr lang="en-US" dirty="0" err="1" smtClean="0">
                <a:latin typeface="Courier" pitchFamily="-106" charset="0"/>
                <a:ea typeface="ＭＳ Ｐゴシック" pitchFamily="-106" charset="-128"/>
                <a:cs typeface="Times New Roman" pitchFamily="18" charset="0"/>
              </a:rPr>
              <a:t>rootdir</a:t>
            </a:r>
            <a:r>
              <a:rPr lang="en-US" dirty="0" smtClean="0">
                <a:latin typeface="Arial" charset="0"/>
                <a:ea typeface="ＭＳ Ｐゴシック" pitchFamily="-106" charset="-128"/>
                <a:cs typeface="Times New Roman" pitchFamily="18" charset="0"/>
              </a:rPr>
              <a:t>. The default value for this option is XXX. </a:t>
            </a:r>
            <a:endParaRPr lang="en-US" dirty="0" smtClean="0">
              <a:latin typeface="Courier" pitchFamily="-106" charset="0"/>
              <a:ea typeface="ＭＳ Ｐゴシック" pitchFamily="-106" charset="-128"/>
              <a:cs typeface="Times New Roman" pitchFamily="18" charset="0"/>
            </a:endParaRPr>
          </a:p>
          <a:p>
            <a:pPr lvl="0">
              <a:defRPr/>
            </a:pPr>
            <a:r>
              <a:rPr lang="en-US" dirty="0" err="1" smtClean="0">
                <a:latin typeface="Courier" pitchFamily="-106" charset="0"/>
                <a:ea typeface="ＭＳ Ｐゴシック" pitchFamily="-106" charset="-128"/>
                <a:cs typeface="Times New Roman" pitchFamily="18" charset="0"/>
              </a:rPr>
              <a:t>nfs.webnfs.rootdir.set</a:t>
            </a:r>
            <a:endParaRPr lang="en-US" dirty="0" smtClean="0">
              <a:latin typeface="Courier" pitchFamily="-106" charset="0"/>
              <a:ea typeface="ＭＳ Ｐゴシック" pitchFamily="-106" charset="-128"/>
              <a:cs typeface="Times New Roman" pitchFamily="18" charset="0"/>
            </a:endParaRPr>
          </a:p>
          <a:p>
            <a:pPr>
              <a:buFont typeface="Wingdings" pitchFamily="2" charset="2"/>
              <a:buChar char="§"/>
              <a:defRPr/>
            </a:pPr>
            <a:r>
              <a:rPr lang="en-US" dirty="0" smtClean="0">
                <a:latin typeface="Arial" charset="0"/>
                <a:ea typeface="ＭＳ Ｐゴシック" pitchFamily="-106" charset="-128"/>
                <a:cs typeface="Times New Roman" pitchFamily="18" charset="0"/>
              </a:rPr>
              <a:t>This option needs to be enabled for the </a:t>
            </a:r>
            <a:r>
              <a:rPr lang="en-US" dirty="0" err="1" smtClean="0">
                <a:latin typeface="Courier" pitchFamily="-106" charset="0"/>
                <a:ea typeface="ＭＳ Ｐゴシック" pitchFamily="-106" charset="-128"/>
                <a:cs typeface="Times New Roman" pitchFamily="18" charset="0"/>
              </a:rPr>
              <a:t>rootdir</a:t>
            </a:r>
            <a:r>
              <a:rPr lang="en-US" dirty="0" smtClean="0">
                <a:latin typeface="Courier" pitchFamily="-106" charset="0"/>
                <a:ea typeface="ＭＳ Ｐゴシック" pitchFamily="-106" charset="-128"/>
                <a:cs typeface="Times New Roman" pitchFamily="18" charset="0"/>
              </a:rPr>
              <a:t> </a:t>
            </a:r>
            <a:r>
              <a:rPr lang="en-US" dirty="0" smtClean="0">
                <a:latin typeface="Arial" charset="0"/>
                <a:ea typeface="ＭＳ Ｐゴシック" pitchFamily="-106" charset="-128"/>
                <a:cs typeface="Times New Roman" pitchFamily="18" charset="0"/>
              </a:rPr>
              <a:t>setting to take effect. Disabling this option disables the existing </a:t>
            </a:r>
            <a:r>
              <a:rPr lang="en-US" dirty="0" err="1" smtClean="0">
                <a:latin typeface="Courier" pitchFamily="-106" charset="0"/>
                <a:ea typeface="ＭＳ Ｐゴシック" pitchFamily="-106" charset="-128"/>
                <a:cs typeface="Times New Roman" pitchFamily="18" charset="0"/>
              </a:rPr>
              <a:t>rootdir</a:t>
            </a:r>
            <a:r>
              <a:rPr lang="en-US" dirty="0" smtClean="0">
                <a:latin typeface="Courier" pitchFamily="-106" charset="0"/>
                <a:ea typeface="ＭＳ Ｐゴシック" pitchFamily="-106" charset="-128"/>
                <a:cs typeface="Times New Roman" pitchFamily="18" charset="0"/>
              </a:rPr>
              <a:t> </a:t>
            </a:r>
            <a:r>
              <a:rPr lang="en-US" dirty="0" smtClean="0">
                <a:latin typeface="Arial" charset="0"/>
                <a:ea typeface="ＭＳ Ｐゴシック" pitchFamily="-106" charset="-128"/>
                <a:cs typeface="Times New Roman" pitchFamily="18" charset="0"/>
              </a:rPr>
              <a:t>setting. </a:t>
            </a:r>
            <a:endParaRPr lang="en-US" dirty="0" smtClean="0">
              <a:ea typeface="ＭＳ Ｐゴシック" pitchFamily="-106" charset="-128"/>
            </a:endParaRPr>
          </a:p>
          <a:p>
            <a:pPr lvl="0">
              <a:buFont typeface="Arial" pitchFamily="34" charset="0"/>
              <a:buChar char="•"/>
              <a:defRPr/>
            </a:pPr>
            <a:endParaRPr lang="en-US" sz="2400" dirty="0" smtClean="0">
              <a:latin typeface="Courier" pitchFamily="-106" charset="0"/>
              <a:ea typeface="ＭＳ Ｐゴシック" pitchFamily="-106" charset="-128"/>
              <a:cs typeface="Times New Roman" pitchFamily="18" charset="0"/>
            </a:endParaRPr>
          </a:p>
          <a:p>
            <a:pPr>
              <a:defRPr/>
            </a:pPr>
            <a:endParaRPr lang="en-US" dirty="0" smtClean="0">
              <a:latin typeface="Courier" pitchFamily="-106" charset="0"/>
              <a:ea typeface="ＭＳ Ｐゴシック" pitchFamily="-106" charset="-128"/>
              <a:cs typeface="Times New Roman" pitchFamily="18" charset="0"/>
            </a:endParaRPr>
          </a:p>
          <a:p>
            <a:pPr lvl="0">
              <a:defRPr/>
            </a:pPr>
            <a:endParaRPr lang="en-US" sz="2400" dirty="0" smtClean="0">
              <a:latin typeface="Courier" pitchFamily="-106" charset="0"/>
              <a:ea typeface="ＭＳ Ｐゴシック" pitchFamily="-106" charset="-128"/>
              <a:cs typeface="Times New Roman"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5" name="Slide Number Placeholder 4"/>
          <p:cNvSpPr>
            <a:spLocks noGrp="1"/>
          </p:cNvSpPr>
          <p:nvPr>
            <p:ph type="sldNum" sz="quarter" idx="10"/>
          </p:nvPr>
        </p:nvSpPr>
        <p:spPr/>
        <p:txBody>
          <a:bodyPr/>
          <a:lstStyle/>
          <a:p>
            <a:pPr>
              <a:defRPr/>
            </a:pPr>
            <a:fld id="{9884764F-6734-4E98-BA4A-4193F051EE6C}"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30</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EXERCISE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CHECK YOUR UNDERSTANDING</a:t>
            </a:r>
            <a:endParaRPr dirty="0"/>
          </a:p>
        </p:txBody>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a:t>
            </a:r>
            <a:r>
              <a:rPr lang="en-US" baseline="0" smtClean="0"/>
              <a:t> UNDERSTANDING: ANSWERS</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5"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p:cNvSpPr>
            <a:spLocks noGrp="1" noChangeArrowheads="1"/>
          </p:cNvSpPr>
          <p:nvPr>
            <p:ph type="ctrTitle"/>
          </p:nvPr>
        </p:nvSpPr>
        <p:spPr/>
        <p:txBody>
          <a:bodyPr/>
          <a:lstStyle/>
          <a:p>
            <a:r>
              <a:rPr lang="en-US" dirty="0" smtClean="0"/>
              <a:t>NFS Setup</a:t>
            </a:r>
            <a:endParaRPr lang="en-US" dirty="0"/>
          </a:p>
        </p:txBody>
      </p:sp>
      <p:sp>
        <p:nvSpPr>
          <p:cNvPr id="3078" name="Rectangle 6"/>
          <p:cNvSpPr>
            <a:spLocks noGrp="1" noChangeArrowheads="1"/>
          </p:cNvSpPr>
          <p:nvPr>
            <p:ph type="subTitle" idx="1"/>
          </p:nvPr>
        </p:nvSpPr>
        <p:spPr/>
        <p:txBody>
          <a:bodyPr/>
          <a:lstStyle/>
          <a:p>
            <a:r>
              <a:rPr lang="en-US" dirty="0"/>
              <a:t>Module </a:t>
            </a:r>
            <a:r>
              <a:rPr lang="en-US" dirty="0" smtClean="0"/>
              <a:t>3</a:t>
            </a:r>
            <a:endParaRPr lang="en-US" dirty="0"/>
          </a:p>
          <a:p>
            <a:r>
              <a:rPr lang="en-US" dirty="0" smtClean="0"/>
              <a:t>Accelerated NCDA Boot Camp </a:t>
            </a:r>
            <a:br>
              <a:rPr lang="en-US" dirty="0" smtClean="0"/>
            </a:br>
            <a:r>
              <a:rPr lang="en-US" dirty="0" smtClean="0"/>
              <a:t>Data ONTAP 8.0 7-Mode</a:t>
            </a:r>
          </a:p>
          <a:p>
            <a:endParaRPr lang="en-US" dirty="0"/>
          </a:p>
          <a:p>
            <a:endParaRPr lang="en-US"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p:nvPr>
        </p:nvSpPr>
        <p:spPr/>
        <p:txBody>
          <a:bodyPr/>
          <a:lstStyle/>
          <a:p>
            <a:r>
              <a:rPr lang="en-US" dirty="0" smtClean="0"/>
              <a:t>Module Objectives</a:t>
            </a:r>
            <a:endParaRPr lang="en-US" dirty="0"/>
          </a:p>
        </p:txBody>
      </p:sp>
      <p:sp>
        <p:nvSpPr>
          <p:cNvPr id="17411" name="Rectangle 6"/>
          <p:cNvSpPr>
            <a:spLocks noGrp="1" noChangeArrowheads="1"/>
          </p:cNvSpPr>
          <p:nvPr>
            <p:ph idx="1"/>
          </p:nvPr>
        </p:nvSpPr>
        <p:spPr/>
        <p:txBody>
          <a:bodyPr/>
          <a:lstStyle/>
          <a:p>
            <a:pPr>
              <a:buFont typeface="Wingdings 2" pitchFamily="18" charset="2"/>
              <a:buNone/>
            </a:pPr>
            <a:r>
              <a:rPr lang="en-US" dirty="0" smtClean="0"/>
              <a:t>By </a:t>
            </a:r>
            <a:r>
              <a:rPr lang="en-US" dirty="0"/>
              <a:t>the end of this module, you should be able to:</a:t>
            </a:r>
          </a:p>
          <a:p>
            <a:pPr lvl="0"/>
            <a:r>
              <a:rPr lang="en-US" sz="2400" dirty="0" smtClean="0"/>
              <a:t>Configure Network File System (NFS) on a NetApp® storage system</a:t>
            </a:r>
          </a:p>
          <a:p>
            <a:pPr lvl="0"/>
            <a:r>
              <a:rPr lang="en-US" sz="2400" dirty="0" smtClean="0"/>
              <a:t>Add Network Information Server (NIS) to manage users, groups, and name-to-IP resolution </a:t>
            </a:r>
          </a:p>
          <a:p>
            <a:pPr lvl="0"/>
            <a:r>
              <a:rPr lang="en-US" sz="2400" dirty="0" smtClean="0"/>
              <a:t>Administer a storage system to perform Domain Name System (DNS) lookups</a:t>
            </a:r>
          </a:p>
          <a:p>
            <a:pPr lvl="0"/>
            <a:r>
              <a:rPr lang="en-US" sz="2400" dirty="0" smtClean="0"/>
              <a:t>Configure a storage system to access a Lightweight Directory Access Protocol (LDAP) server to centrally manage users and groups</a:t>
            </a:r>
          </a:p>
          <a:p>
            <a:pPr lvl="0"/>
            <a:r>
              <a:rPr lang="en-US" sz="2400" dirty="0" smtClean="0"/>
              <a:t>Set up PC-NFS and WebNFS environments to extend the reach of NFS</a:t>
            </a:r>
            <a:endParaRPr lang="en-US" sz="2400" strike="sngStrike" dirty="0" smtClean="0">
              <a:solidFill>
                <a:srgbClr val="7030A0"/>
              </a:solidFill>
            </a:endParaRP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Environments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title"/>
          </p:nvPr>
        </p:nvSpPr>
        <p:spPr/>
        <p:txBody>
          <a:bodyPr/>
          <a:lstStyle/>
          <a:p>
            <a:r>
              <a:rPr lang="en-US" dirty="0"/>
              <a:t>NFS Environments</a:t>
            </a:r>
          </a:p>
        </p:txBody>
      </p:sp>
      <p:sp>
        <p:nvSpPr>
          <p:cNvPr id="19459" name="Rectangle 8"/>
          <p:cNvSpPr>
            <a:spLocks noGrp="1" noChangeArrowheads="1"/>
          </p:cNvSpPr>
          <p:nvPr>
            <p:ph type="body" idx="1"/>
          </p:nvPr>
        </p:nvSpPr>
        <p:spPr/>
        <p:txBody>
          <a:bodyPr/>
          <a:lstStyle/>
          <a:p>
            <a:r>
              <a:rPr lang="en-US" dirty="0"/>
              <a:t>NFS can be configured in many types of </a:t>
            </a:r>
            <a:r>
              <a:rPr lang="en-US" dirty="0" smtClean="0"/>
              <a:t>environments, for </a:t>
            </a:r>
            <a:r>
              <a:rPr lang="en-US" dirty="0"/>
              <a:t>example:</a:t>
            </a:r>
          </a:p>
          <a:p>
            <a:pPr lvl="1"/>
            <a:r>
              <a:rPr lang="en-US" dirty="0" smtClean="0"/>
              <a:t>NFS with local identification </a:t>
            </a:r>
            <a:endParaRPr lang="en-US" dirty="0"/>
          </a:p>
          <a:p>
            <a:pPr lvl="1"/>
            <a:r>
              <a:rPr lang="en-US" dirty="0"/>
              <a:t>NFS with NIS</a:t>
            </a:r>
          </a:p>
          <a:p>
            <a:pPr lvl="1"/>
            <a:r>
              <a:rPr lang="en-US" dirty="0"/>
              <a:t>NFS with </a:t>
            </a:r>
            <a:r>
              <a:rPr lang="en-US" dirty="0" smtClean="0"/>
              <a:t>DNS and LDAP</a:t>
            </a:r>
            <a:endParaRPr lang="en-US" dirty="0"/>
          </a:p>
          <a:p>
            <a:pPr lvl="1"/>
            <a:r>
              <a:rPr lang="en-US" dirty="0"/>
              <a:t>NFS with PC-NFS</a:t>
            </a:r>
          </a:p>
          <a:p>
            <a:pPr lvl="1"/>
            <a:r>
              <a:rPr lang="en-US" dirty="0"/>
              <a:t>NFS with WebNFS</a:t>
            </a:r>
          </a:p>
          <a:p>
            <a:r>
              <a:rPr lang="en-US" dirty="0"/>
              <a:t>Your environment will be based upon your requirements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NFS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5"/>
          <p:cNvSpPr>
            <a:spLocks noGrp="1" noChangeArrowheads="1"/>
          </p:cNvSpPr>
          <p:nvPr>
            <p:ph type="title"/>
          </p:nvPr>
        </p:nvSpPr>
        <p:spPr/>
        <p:txBody>
          <a:bodyPr/>
          <a:lstStyle/>
          <a:p>
            <a:r>
              <a:rPr lang="en-US" dirty="0"/>
              <a:t>NFS Configuration</a:t>
            </a:r>
          </a:p>
        </p:txBody>
      </p:sp>
      <p:sp>
        <p:nvSpPr>
          <p:cNvPr id="21507" name="Rectangle 6"/>
          <p:cNvSpPr>
            <a:spLocks noGrp="1" noChangeArrowheads="1"/>
          </p:cNvSpPr>
          <p:nvPr>
            <p:ph type="body" idx="1"/>
          </p:nvPr>
        </p:nvSpPr>
        <p:spPr/>
        <p:txBody>
          <a:bodyPr/>
          <a:lstStyle/>
          <a:p>
            <a:r>
              <a:rPr lang="en-US" dirty="0"/>
              <a:t>Setting up NFS on </a:t>
            </a:r>
            <a:r>
              <a:rPr lang="en-US" dirty="0" smtClean="0"/>
              <a:t>the clients </a:t>
            </a:r>
            <a:r>
              <a:rPr lang="en-US" dirty="0"/>
              <a:t>and server (storage system) </a:t>
            </a:r>
            <a:r>
              <a:rPr lang="en-US" dirty="0" smtClean="0"/>
              <a:t>involves:</a:t>
            </a:r>
            <a:endParaRPr lang="en-US" dirty="0"/>
          </a:p>
          <a:p>
            <a:pPr lvl="1">
              <a:spcBef>
                <a:spcPct val="10000"/>
              </a:spcBef>
            </a:pPr>
            <a:r>
              <a:rPr lang="en-US" dirty="0" smtClean="0"/>
              <a:t>Step </a:t>
            </a:r>
            <a:r>
              <a:rPr lang="en-US" dirty="0"/>
              <a:t>1: Licensing NFS on </a:t>
            </a:r>
            <a:r>
              <a:rPr lang="en-US" dirty="0" smtClean="0"/>
              <a:t>the storage </a:t>
            </a:r>
            <a:r>
              <a:rPr lang="en-US" dirty="0"/>
              <a:t>system</a:t>
            </a:r>
          </a:p>
          <a:p>
            <a:pPr lvl="2">
              <a:spcBef>
                <a:spcPct val="10000"/>
              </a:spcBef>
            </a:pPr>
            <a:r>
              <a:rPr lang="en-US" dirty="0"/>
              <a:t>Use </a:t>
            </a:r>
            <a:r>
              <a:rPr lang="en-US" dirty="0">
                <a:latin typeface="Courier New" pitchFamily="49" charset="0"/>
              </a:rPr>
              <a:t>license add</a:t>
            </a:r>
            <a:r>
              <a:rPr lang="en-US" dirty="0"/>
              <a:t> or </a:t>
            </a:r>
            <a:r>
              <a:rPr lang="en-US" dirty="0" smtClean="0"/>
              <a:t>NetApp System Manager</a:t>
            </a:r>
            <a:endParaRPr lang="en-US" dirty="0"/>
          </a:p>
          <a:p>
            <a:pPr lvl="3">
              <a:spcBef>
                <a:spcPct val="10000"/>
              </a:spcBef>
            </a:pPr>
            <a:r>
              <a:rPr lang="en-US" dirty="0"/>
              <a:t>Starts daemons (</a:t>
            </a:r>
            <a:r>
              <a:rPr lang="en-US" dirty="0">
                <a:latin typeface="Courier New" pitchFamily="49" charset="0"/>
              </a:rPr>
              <a:t>mountd </a:t>
            </a:r>
            <a:r>
              <a:rPr lang="en-US" dirty="0"/>
              <a:t>and </a:t>
            </a:r>
            <a:r>
              <a:rPr lang="en-US" dirty="0">
                <a:latin typeface="Courier New" pitchFamily="49" charset="0"/>
              </a:rPr>
              <a:t>nfsd</a:t>
            </a:r>
            <a:r>
              <a:rPr lang="en-US" dirty="0"/>
              <a:t>) that handle NFS </a:t>
            </a:r>
            <a:r>
              <a:rPr lang="en-US" dirty="0" smtClean="0"/>
              <a:t>remote procedure call protocol</a:t>
            </a:r>
            <a:endParaRPr lang="en-US" dirty="0"/>
          </a:p>
          <a:p>
            <a:pPr lvl="1">
              <a:spcBef>
                <a:spcPct val="10000"/>
              </a:spcBef>
            </a:pPr>
            <a:r>
              <a:rPr lang="en-US" dirty="0" smtClean="0"/>
              <a:t>Step </a:t>
            </a:r>
            <a:r>
              <a:rPr lang="en-US" dirty="0"/>
              <a:t>2: Configuring NFS</a:t>
            </a:r>
          </a:p>
          <a:p>
            <a:pPr lvl="2">
              <a:spcBef>
                <a:spcPct val="10000"/>
              </a:spcBef>
              <a:buFont typeface="Wingdings 2" pitchFamily="18" charset="2"/>
              <a:buNone/>
            </a:pPr>
            <a:r>
              <a:rPr lang="en-US" i="1" dirty="0"/>
              <a:t>(discussed in the remainder of this module)</a:t>
            </a:r>
          </a:p>
          <a:p>
            <a:pPr lvl="1">
              <a:spcBef>
                <a:spcPct val="10000"/>
              </a:spcBef>
            </a:pPr>
            <a:r>
              <a:rPr lang="en-US" dirty="0" smtClean="0"/>
              <a:t>Step </a:t>
            </a:r>
            <a:r>
              <a:rPr lang="en-US" dirty="0"/>
              <a:t>3: Exporting </a:t>
            </a:r>
            <a:r>
              <a:rPr lang="en-US" dirty="0" smtClean="0"/>
              <a:t>file systems </a:t>
            </a:r>
            <a:r>
              <a:rPr lang="en-US" dirty="0"/>
              <a:t>from </a:t>
            </a:r>
            <a:r>
              <a:rPr lang="en-US" dirty="0" smtClean="0"/>
              <a:t>the storage system </a:t>
            </a:r>
            <a:r>
              <a:rPr lang="en-US" i="1" dirty="0" smtClean="0"/>
              <a:t>(</a:t>
            </a:r>
            <a:r>
              <a:rPr lang="en-US" i="1" dirty="0"/>
              <a:t>discussed in </a:t>
            </a:r>
            <a:r>
              <a:rPr lang="en-US" i="1" dirty="0" smtClean="0"/>
              <a:t>the next </a:t>
            </a:r>
            <a:r>
              <a:rPr lang="en-US" i="1" dirty="0"/>
              <a:t>module)</a:t>
            </a:r>
          </a:p>
          <a:p>
            <a:pPr lvl="2">
              <a:spcBef>
                <a:spcPct val="10000"/>
              </a:spcBef>
            </a:pPr>
            <a:r>
              <a:rPr lang="en-US" dirty="0" smtClean="0"/>
              <a:t>Step </a:t>
            </a:r>
            <a:r>
              <a:rPr lang="en-US" dirty="0"/>
              <a:t>4: Mounting </a:t>
            </a:r>
            <a:r>
              <a:rPr lang="en-US" dirty="0" smtClean="0"/>
              <a:t>file systems </a:t>
            </a:r>
            <a:r>
              <a:rPr lang="en-US" dirty="0"/>
              <a:t>on clients </a:t>
            </a:r>
          </a:p>
          <a:p>
            <a:pPr lvl="2">
              <a:spcBef>
                <a:spcPct val="10000"/>
              </a:spcBef>
              <a:buFont typeface="Wingdings 2" pitchFamily="18" charset="2"/>
              <a:buNone/>
            </a:pPr>
            <a:r>
              <a:rPr lang="en-US" i="1" dirty="0"/>
              <a:t>(discussed in </a:t>
            </a:r>
            <a:r>
              <a:rPr lang="en-US" i="1" dirty="0" smtClean="0"/>
              <a:t>the next </a:t>
            </a:r>
            <a:r>
              <a:rPr lang="en-US" i="1" dirty="0"/>
              <a:t>module)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itle 1"/>
          <p:cNvSpPr>
            <a:spLocks noGrp="1"/>
          </p:cNvSpPr>
          <p:nvPr>
            <p:ph type="title"/>
          </p:nvPr>
        </p:nvSpPr>
        <p:spPr/>
        <p:txBody>
          <a:bodyPr/>
          <a:lstStyle/>
          <a:p>
            <a:pPr eaLnBrk="1" hangingPunct="1"/>
            <a:r>
              <a:rPr lang="en-US" dirty="0" smtClean="0"/>
              <a:t>System Manager: NFS Setup</a:t>
            </a:r>
          </a:p>
        </p:txBody>
      </p:sp>
      <p:pic>
        <p:nvPicPr>
          <p:cNvPr id="11268" name="Picture 2" descr="C:\Documents and Settings\curtisb\Desktop\Data ONTAP 8.0 7-Mode Administration\Images\System manager\sm14.bmp"/>
          <p:cNvPicPr>
            <a:picLocks noChangeAspect="1" noChangeArrowheads="1"/>
          </p:cNvPicPr>
          <p:nvPr/>
        </p:nvPicPr>
        <p:blipFill>
          <a:blip r:embed="rId3" cstate="print"/>
          <a:srcRect/>
          <a:stretch>
            <a:fillRect/>
          </a:stretch>
        </p:blipFill>
        <p:spPr bwMode="auto">
          <a:xfrm>
            <a:off x="1114425" y="1254125"/>
            <a:ext cx="7237413" cy="5265738"/>
          </a:xfrm>
          <a:prstGeom prst="rect">
            <a:avLst/>
          </a:prstGeom>
          <a:noFill/>
          <a:ln w="9525">
            <a:noFill/>
            <a:miter lim="800000"/>
            <a:headEnd/>
            <a:tailEnd/>
          </a:ln>
        </p:spPr>
      </p:pic>
      <p:pic>
        <p:nvPicPr>
          <p:cNvPr id="11269" name="Picture 2" descr="C:\Documents and Settings\curtisb\My Pictures\sm27.bmp"/>
          <p:cNvPicPr>
            <a:picLocks noChangeAspect="1" noChangeArrowheads="1"/>
          </p:cNvPicPr>
          <p:nvPr/>
        </p:nvPicPr>
        <p:blipFill>
          <a:blip r:embed="rId4" cstate="print"/>
          <a:srcRect/>
          <a:stretch>
            <a:fillRect/>
          </a:stretch>
        </p:blipFill>
        <p:spPr bwMode="auto">
          <a:xfrm>
            <a:off x="3914775" y="2809875"/>
            <a:ext cx="2362200" cy="1171575"/>
          </a:xfrm>
          <a:prstGeom prst="rect">
            <a:avLst/>
          </a:prstGeom>
          <a:noFill/>
          <a:ln w="9525">
            <a:noFill/>
            <a:miter lim="800000"/>
            <a:headEnd/>
            <a:tailEnd/>
          </a:ln>
        </p:spPr>
      </p:pic>
      <p:cxnSp>
        <p:nvCxnSpPr>
          <p:cNvPr id="11270" name="Straight Arrow Connector 6"/>
          <p:cNvCxnSpPr>
            <a:cxnSpLocks noChangeShapeType="1"/>
          </p:cNvCxnSpPr>
          <p:nvPr/>
        </p:nvCxnSpPr>
        <p:spPr bwMode="auto">
          <a:xfrm rot="16200000" flipH="1">
            <a:off x="3476625" y="2270126"/>
            <a:ext cx="1082675" cy="825500"/>
          </a:xfrm>
          <a:prstGeom prst="straightConnector1">
            <a:avLst/>
          </a:prstGeom>
          <a:noFill/>
          <a:ln w="28575" algn="ctr">
            <a:solidFill>
              <a:srgbClr val="005BAE"/>
            </a:solidFill>
            <a:round/>
            <a:headEnd/>
            <a:tailEnd type="triangle" w="med" len="med"/>
          </a:ln>
        </p:spPr>
      </p:cxnSp>
      <p:sp>
        <p:nvSpPr>
          <p:cNvPr id="11271" name="TextBox 5"/>
          <p:cNvSpPr txBox="1">
            <a:spLocks noChangeArrowheads="1"/>
          </p:cNvSpPr>
          <p:nvPr/>
        </p:nvSpPr>
        <p:spPr bwMode="auto">
          <a:xfrm>
            <a:off x="6513513" y="3544888"/>
            <a:ext cx="1792287" cy="701675"/>
          </a:xfrm>
          <a:prstGeom prst="rect">
            <a:avLst/>
          </a:prstGeom>
          <a:noFill/>
          <a:ln w="9525">
            <a:noFill/>
            <a:miter lim="800000"/>
            <a:headEnd/>
            <a:tailEnd/>
          </a:ln>
        </p:spPr>
        <p:txBody>
          <a:bodyPr wrap="none">
            <a:spAutoFit/>
          </a:bodyPr>
          <a:lstStyle/>
          <a:p>
            <a:pPr algn="ctr">
              <a:buClr>
                <a:schemeClr val="accent2"/>
              </a:buClr>
              <a:buFont typeface="Wingdings 2" pitchFamily="18" charset="2"/>
              <a:buNone/>
            </a:pPr>
            <a:r>
              <a:rPr lang="en-US" dirty="0"/>
              <a:t>Enter the NFS</a:t>
            </a:r>
          </a:p>
          <a:p>
            <a:pPr algn="ctr">
              <a:buClr>
                <a:schemeClr val="accent2"/>
              </a:buClr>
              <a:buFont typeface="Wingdings 2" pitchFamily="18" charset="2"/>
              <a:buNone/>
            </a:pPr>
            <a:r>
              <a:rPr lang="en-US" dirty="0"/>
              <a:t>license code</a:t>
            </a:r>
          </a:p>
        </p:txBody>
      </p:sp>
      <p:cxnSp>
        <p:nvCxnSpPr>
          <p:cNvPr id="11272" name="Straight Arrow Connector 8"/>
          <p:cNvCxnSpPr>
            <a:cxnSpLocks noChangeShapeType="1"/>
          </p:cNvCxnSpPr>
          <p:nvPr/>
        </p:nvCxnSpPr>
        <p:spPr bwMode="auto">
          <a:xfrm rot="10800000">
            <a:off x="5797550" y="3343275"/>
            <a:ext cx="723900" cy="427038"/>
          </a:xfrm>
          <a:prstGeom prst="straightConnector1">
            <a:avLst/>
          </a:prstGeom>
          <a:noFill/>
          <a:ln w="28575" algn="ctr">
            <a:solidFill>
              <a:srgbClr val="005BAE"/>
            </a:solidFill>
            <a:round/>
            <a:headEnd/>
            <a:tailEnd type="triangle" w="med" len="med"/>
          </a:ln>
        </p:spPr>
      </p:cxnSp>
      <p:sp>
        <p:nvSpPr>
          <p:cNvPr id="11273" name="TextBox 7"/>
          <p:cNvSpPr txBox="1">
            <a:spLocks noChangeArrowheads="1"/>
          </p:cNvSpPr>
          <p:nvPr/>
        </p:nvSpPr>
        <p:spPr bwMode="auto">
          <a:xfrm>
            <a:off x="1420813" y="3262313"/>
            <a:ext cx="1966912" cy="714375"/>
          </a:xfrm>
          <a:prstGeom prst="rect">
            <a:avLst/>
          </a:prstGeom>
          <a:solidFill>
            <a:schemeClr val="bg1"/>
          </a:solidFill>
          <a:ln w="28575" algn="ctr">
            <a:solidFill>
              <a:srgbClr val="005BAE"/>
            </a:solidFill>
            <a:miter lim="800000"/>
            <a:headEnd/>
            <a:tailEnd/>
          </a:ln>
        </p:spPr>
        <p:txBody>
          <a:bodyPr/>
          <a:lstStyle/>
          <a:p>
            <a:pPr algn="ctr">
              <a:buClr>
                <a:schemeClr val="accent2"/>
              </a:buClr>
              <a:buFont typeface="Wingdings 2" pitchFamily="18" charset="2"/>
              <a:buNone/>
            </a:pPr>
            <a:r>
              <a:rPr lang="en-US" dirty="0"/>
              <a:t>To configure licenses</a:t>
            </a:r>
          </a:p>
        </p:txBody>
      </p:sp>
      <p:cxnSp>
        <p:nvCxnSpPr>
          <p:cNvPr id="11274" name="Straight Arrow Connector 9"/>
          <p:cNvCxnSpPr>
            <a:cxnSpLocks noChangeShapeType="1"/>
            <a:stCxn id="11273" idx="2"/>
          </p:cNvCxnSpPr>
          <p:nvPr/>
        </p:nvCxnSpPr>
        <p:spPr bwMode="auto">
          <a:xfrm rot="5400000">
            <a:off x="1864984" y="4363127"/>
            <a:ext cx="925725" cy="152847"/>
          </a:xfrm>
          <a:prstGeom prst="straightConnector1">
            <a:avLst/>
          </a:prstGeom>
          <a:noFill/>
          <a:ln w="28575" algn="ctr">
            <a:solidFill>
              <a:srgbClr val="005BAE"/>
            </a:solidFill>
            <a:round/>
            <a:headEnd/>
            <a:tailEnd type="triangle" w="med" len="med"/>
          </a:ln>
        </p:spPr>
      </p:cxn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itle 1"/>
          <p:cNvSpPr>
            <a:spLocks noGrp="1"/>
          </p:cNvSpPr>
          <p:nvPr>
            <p:ph type="title"/>
          </p:nvPr>
        </p:nvSpPr>
        <p:spPr/>
        <p:txBody>
          <a:bodyPr/>
          <a:lstStyle/>
          <a:p>
            <a:pPr eaLnBrk="1" hangingPunct="1"/>
            <a:r>
              <a:rPr lang="en-US" dirty="0" smtClean="0"/>
              <a:t>System Manager: NFS Setup (Cont.)</a:t>
            </a:r>
          </a:p>
        </p:txBody>
      </p:sp>
      <p:pic>
        <p:nvPicPr>
          <p:cNvPr id="12292" name="Picture 2" descr="C:\Documents and Settings\curtisb\Desktop\Data ONTAP 8.0 7-Mode Administration\Images\System manager\sm14.bmp"/>
          <p:cNvPicPr>
            <a:picLocks noChangeAspect="1" noChangeArrowheads="1"/>
          </p:cNvPicPr>
          <p:nvPr/>
        </p:nvPicPr>
        <p:blipFill>
          <a:blip r:embed="rId3" cstate="print"/>
          <a:srcRect/>
          <a:stretch>
            <a:fillRect/>
          </a:stretch>
        </p:blipFill>
        <p:spPr bwMode="auto">
          <a:xfrm>
            <a:off x="1114425" y="1254125"/>
            <a:ext cx="7242175" cy="5268913"/>
          </a:xfrm>
          <a:prstGeom prst="rect">
            <a:avLst/>
          </a:prstGeom>
          <a:noFill/>
          <a:ln w="9525">
            <a:noFill/>
            <a:miter lim="800000"/>
            <a:headEnd/>
            <a:tailEnd/>
          </a:ln>
        </p:spPr>
      </p:pic>
      <p:sp>
        <p:nvSpPr>
          <p:cNvPr id="12293" name="TextBox 3"/>
          <p:cNvSpPr txBox="1">
            <a:spLocks noChangeArrowheads="1"/>
          </p:cNvSpPr>
          <p:nvPr/>
        </p:nvSpPr>
        <p:spPr bwMode="auto">
          <a:xfrm>
            <a:off x="4843463" y="2760663"/>
            <a:ext cx="2209800" cy="708025"/>
          </a:xfrm>
          <a:prstGeom prst="rect">
            <a:avLst/>
          </a:prstGeom>
          <a:noFill/>
          <a:ln w="9525">
            <a:noFill/>
            <a:miter lim="800000"/>
            <a:headEnd/>
            <a:tailEnd/>
          </a:ln>
        </p:spPr>
        <p:txBody>
          <a:bodyPr wrap="none">
            <a:spAutoFit/>
          </a:bodyPr>
          <a:lstStyle/>
          <a:p>
            <a:pPr algn="ctr">
              <a:buClr>
                <a:schemeClr val="accent2"/>
              </a:buClr>
              <a:buFont typeface="Wingdings 2" pitchFamily="18" charset="2"/>
              <a:buNone/>
            </a:pPr>
            <a:r>
              <a:rPr lang="en-US" dirty="0"/>
              <a:t>The newly added </a:t>
            </a:r>
          </a:p>
          <a:p>
            <a:pPr algn="ctr">
              <a:buClr>
                <a:schemeClr val="accent2"/>
              </a:buClr>
              <a:buFont typeface="Wingdings 2" pitchFamily="18" charset="2"/>
              <a:buNone/>
            </a:pPr>
            <a:r>
              <a:rPr lang="en-US" dirty="0"/>
              <a:t>license code</a:t>
            </a:r>
          </a:p>
        </p:txBody>
      </p:sp>
      <p:cxnSp>
        <p:nvCxnSpPr>
          <p:cNvPr id="12294" name="Straight Arrow Connector 4"/>
          <p:cNvCxnSpPr>
            <a:cxnSpLocks noChangeShapeType="1"/>
          </p:cNvCxnSpPr>
          <p:nvPr/>
        </p:nvCxnSpPr>
        <p:spPr bwMode="auto">
          <a:xfrm rot="10800000">
            <a:off x="4217988" y="2571750"/>
            <a:ext cx="700087" cy="355600"/>
          </a:xfrm>
          <a:prstGeom prst="straightConnector1">
            <a:avLst/>
          </a:prstGeom>
          <a:noFill/>
          <a:ln w="28575" algn="ctr">
            <a:solidFill>
              <a:srgbClr val="005BAE"/>
            </a:solidFill>
            <a:round/>
            <a:headEnd/>
            <a:tailEnd type="triangle" w="med" len="med"/>
          </a:ln>
        </p:spPr>
      </p:cxnSp>
      <p:sp>
        <p:nvSpPr>
          <p:cNvPr id="12295" name="TextBox 6"/>
          <p:cNvSpPr txBox="1">
            <a:spLocks noChangeArrowheads="1"/>
          </p:cNvSpPr>
          <p:nvPr/>
        </p:nvSpPr>
        <p:spPr bwMode="auto">
          <a:xfrm>
            <a:off x="3525838" y="3438525"/>
            <a:ext cx="1852612" cy="400050"/>
          </a:xfrm>
          <a:prstGeom prst="rect">
            <a:avLst/>
          </a:prstGeom>
          <a:noFill/>
          <a:ln w="9525">
            <a:noFill/>
            <a:miter lim="800000"/>
            <a:headEnd/>
            <a:tailEnd/>
          </a:ln>
        </p:spPr>
        <p:txBody>
          <a:bodyPr wrap="none">
            <a:spAutoFit/>
          </a:bodyPr>
          <a:lstStyle/>
          <a:p>
            <a:pPr algn="ctr">
              <a:buClr>
                <a:schemeClr val="accent2"/>
              </a:buClr>
              <a:buFont typeface="Wingdings 2" pitchFamily="18" charset="2"/>
              <a:buNone/>
            </a:pPr>
            <a:r>
              <a:rPr lang="en-US" dirty="0"/>
              <a:t>Exports Added</a:t>
            </a:r>
          </a:p>
        </p:txBody>
      </p:sp>
      <p:cxnSp>
        <p:nvCxnSpPr>
          <p:cNvPr id="12296" name="Straight Arrow Connector 7"/>
          <p:cNvCxnSpPr>
            <a:cxnSpLocks noChangeShapeType="1"/>
          </p:cNvCxnSpPr>
          <p:nvPr/>
        </p:nvCxnSpPr>
        <p:spPr bwMode="auto">
          <a:xfrm rot="10800000">
            <a:off x="2305050" y="2689225"/>
            <a:ext cx="1306513" cy="808038"/>
          </a:xfrm>
          <a:prstGeom prst="straightConnector1">
            <a:avLst/>
          </a:prstGeom>
          <a:noFill/>
          <a:ln w="28575" algn="ctr">
            <a:solidFill>
              <a:srgbClr val="005BAE"/>
            </a:solidFill>
            <a:round/>
            <a:headEnd/>
            <a:tailEnd type="triangle" w="med" len="med"/>
          </a:ln>
        </p:spPr>
      </p:cxn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5"/>
          <p:cNvSpPr>
            <a:spLocks noGrp="1" noChangeArrowheads="1"/>
          </p:cNvSpPr>
          <p:nvPr>
            <p:ph type="title"/>
          </p:nvPr>
        </p:nvSpPr>
        <p:spPr/>
        <p:txBody>
          <a:bodyPr/>
          <a:lstStyle/>
          <a:p>
            <a:r>
              <a:rPr lang="en-US" dirty="0"/>
              <a:t>NFS Versions</a:t>
            </a:r>
          </a:p>
        </p:txBody>
      </p:sp>
      <p:sp>
        <p:nvSpPr>
          <p:cNvPr id="23555" name="Rectangle 6"/>
          <p:cNvSpPr>
            <a:spLocks noGrp="1" noChangeArrowheads="1"/>
          </p:cNvSpPr>
          <p:nvPr>
            <p:ph type="body" idx="1"/>
          </p:nvPr>
        </p:nvSpPr>
        <p:spPr/>
        <p:txBody>
          <a:bodyPr/>
          <a:lstStyle/>
          <a:p>
            <a:r>
              <a:rPr lang="en-US" dirty="0"/>
              <a:t>As stated in Module </a:t>
            </a:r>
            <a:r>
              <a:rPr lang="en-US" dirty="0" smtClean="0"/>
              <a:t>2, </a:t>
            </a:r>
            <a:r>
              <a:rPr lang="en-US" dirty="0"/>
              <a:t>the storage system can support NFS v2, v3, or v4</a:t>
            </a:r>
          </a:p>
          <a:p>
            <a:r>
              <a:rPr lang="en-US" dirty="0"/>
              <a:t>But what version do you choose?</a:t>
            </a:r>
          </a:p>
          <a:p>
            <a:r>
              <a:rPr lang="en-US" dirty="0"/>
              <a:t>Version 2 is </a:t>
            </a:r>
            <a:r>
              <a:rPr lang="en-US" dirty="0" smtClean="0"/>
              <a:t>the </a:t>
            </a:r>
            <a:r>
              <a:rPr lang="en-US" dirty="0"/>
              <a:t>default and can’t be disabled</a:t>
            </a:r>
          </a:p>
          <a:p>
            <a:r>
              <a:rPr lang="en-US" dirty="0"/>
              <a:t>Version 3 is a common choice </a:t>
            </a:r>
            <a:r>
              <a:rPr lang="en-US" dirty="0" smtClean="0"/>
              <a:t>because:</a:t>
            </a:r>
            <a:endParaRPr lang="en-US" dirty="0"/>
          </a:p>
          <a:p>
            <a:pPr lvl="1"/>
            <a:r>
              <a:rPr lang="en-US" dirty="0"/>
              <a:t>It’s </a:t>
            </a:r>
            <a:r>
              <a:rPr lang="en-US" dirty="0" smtClean="0"/>
              <a:t>backward </a:t>
            </a:r>
            <a:r>
              <a:rPr lang="en-US" dirty="0"/>
              <a:t>compatible with </a:t>
            </a:r>
            <a:r>
              <a:rPr lang="en-US" dirty="0" smtClean="0"/>
              <a:t>v2</a:t>
            </a:r>
            <a:endParaRPr lang="en-US" dirty="0"/>
          </a:p>
          <a:p>
            <a:pPr lvl="1"/>
            <a:r>
              <a:rPr lang="en-US" dirty="0"/>
              <a:t>It supports 64-bit file size</a:t>
            </a:r>
          </a:p>
          <a:p>
            <a:pPr lvl="1"/>
            <a:r>
              <a:rPr lang="en-US" dirty="0"/>
              <a:t>It has asynchronous writes, which eliminates the synchronous write </a:t>
            </a:r>
            <a:r>
              <a:rPr lang="en-US" dirty="0" smtClean="0"/>
              <a:t>system blockages of v2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5"/>
          <p:cNvSpPr>
            <a:spLocks noGrp="1" noChangeArrowheads="1"/>
          </p:cNvSpPr>
          <p:nvPr>
            <p:ph type="title"/>
          </p:nvPr>
        </p:nvSpPr>
        <p:spPr/>
        <p:txBody>
          <a:bodyPr/>
          <a:lstStyle/>
          <a:p>
            <a:r>
              <a:rPr lang="en-US" dirty="0"/>
              <a:t>NFS Versions (Cont.)</a:t>
            </a:r>
          </a:p>
        </p:txBody>
      </p:sp>
      <p:sp>
        <p:nvSpPr>
          <p:cNvPr id="108547" name="Rectangle 6"/>
          <p:cNvSpPr>
            <a:spLocks noGrp="1" noChangeArrowheads="1"/>
          </p:cNvSpPr>
          <p:nvPr>
            <p:ph type="body" idx="1"/>
          </p:nvPr>
        </p:nvSpPr>
        <p:spPr/>
        <p:txBody>
          <a:bodyPr/>
          <a:lstStyle/>
          <a:p>
            <a:r>
              <a:rPr lang="en-US" dirty="0"/>
              <a:t>Unlike previous versions, NFS </a:t>
            </a:r>
            <a:r>
              <a:rPr lang="en-US" dirty="0" smtClean="0"/>
              <a:t>v4:</a:t>
            </a:r>
          </a:p>
          <a:p>
            <a:pPr lvl="1"/>
            <a:r>
              <a:rPr lang="en-US" sz="2400" dirty="0"/>
              <a:t>Integrates file locking</a:t>
            </a:r>
          </a:p>
          <a:p>
            <a:pPr lvl="1"/>
            <a:r>
              <a:rPr lang="en-US" sz="2400" dirty="0"/>
              <a:t>Provides strong security</a:t>
            </a:r>
          </a:p>
          <a:p>
            <a:pPr lvl="1"/>
            <a:r>
              <a:rPr lang="en-US" sz="2400" dirty="0"/>
              <a:t>Enables better support for access over the Internet</a:t>
            </a:r>
          </a:p>
          <a:p>
            <a:r>
              <a:rPr lang="en-US" dirty="0"/>
              <a:t>NFS v4 does it </a:t>
            </a:r>
            <a:r>
              <a:rPr lang="en-US" dirty="0" smtClean="0"/>
              <a:t>all; it:</a:t>
            </a:r>
            <a:endParaRPr lang="en-US" dirty="0"/>
          </a:p>
          <a:p>
            <a:pPr lvl="1"/>
            <a:r>
              <a:rPr lang="en-US" sz="2400" dirty="0"/>
              <a:t>Eliminates the need for the Network Lock Manager Protocol and the Mount Protocol in </a:t>
            </a:r>
            <a:r>
              <a:rPr lang="en-US" sz="2400" dirty="0" smtClean="0"/>
              <a:t>v2 </a:t>
            </a:r>
            <a:r>
              <a:rPr lang="en-US" sz="2400" dirty="0"/>
              <a:t>and </a:t>
            </a:r>
            <a:r>
              <a:rPr lang="en-US" sz="2400" dirty="0" smtClean="0"/>
              <a:t>v3</a:t>
            </a:r>
            <a:endParaRPr lang="en-US" sz="2400" dirty="0"/>
          </a:p>
          <a:p>
            <a:pPr lvl="1"/>
            <a:r>
              <a:rPr lang="en-US" sz="2400" dirty="0" smtClean="0"/>
              <a:t>Implements mandatory file </a:t>
            </a:r>
            <a:r>
              <a:rPr lang="en-US" sz="2400" dirty="0"/>
              <a:t>locking </a:t>
            </a:r>
          </a:p>
          <a:p>
            <a:pPr lvl="1"/>
            <a:r>
              <a:rPr lang="en-US" sz="2400" dirty="0"/>
              <a:t>Uses well-defined ports that easily transit through firewalls</a:t>
            </a:r>
          </a:p>
          <a:p>
            <a:pPr lvl="1"/>
            <a:r>
              <a:rPr lang="en-US" sz="2400" dirty="0" smtClean="0"/>
              <a:t>Groups several </a:t>
            </a:r>
            <a:r>
              <a:rPr lang="en-US" sz="2400" dirty="0"/>
              <a:t>remote procedure calls </a:t>
            </a:r>
            <a:r>
              <a:rPr lang="en-US" sz="2400" dirty="0" smtClean="0"/>
              <a:t>to </a:t>
            </a:r>
            <a:r>
              <a:rPr lang="en-US" sz="2400" dirty="0"/>
              <a:t>increase performance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8"/>
          <p:cNvSpPr>
            <a:spLocks noGrp="1" noChangeArrowheads="1"/>
          </p:cNvSpPr>
          <p:nvPr>
            <p:ph type="title"/>
          </p:nvPr>
        </p:nvSpPr>
        <p:spPr/>
        <p:txBody>
          <a:bodyPr/>
          <a:lstStyle/>
          <a:p>
            <a:r>
              <a:rPr lang="en-US" dirty="0"/>
              <a:t>NFS Versions (Cont.)</a:t>
            </a:r>
          </a:p>
        </p:txBody>
      </p:sp>
      <p:sp>
        <p:nvSpPr>
          <p:cNvPr id="110595" name="Rectangle 29"/>
          <p:cNvSpPr>
            <a:spLocks noGrp="1" noChangeArrowheads="1"/>
          </p:cNvSpPr>
          <p:nvPr>
            <p:ph type="body" idx="1"/>
          </p:nvPr>
        </p:nvSpPr>
        <p:spPr/>
        <p:txBody>
          <a:bodyPr/>
          <a:lstStyle/>
          <a:p>
            <a:r>
              <a:rPr lang="en-US" dirty="0"/>
              <a:t>NFS v4</a:t>
            </a:r>
          </a:p>
          <a:p>
            <a:pPr lvl="1"/>
            <a:r>
              <a:rPr lang="en-US" sz="2400" dirty="0"/>
              <a:t>Requires Kerberos v5 implementation </a:t>
            </a:r>
            <a:r>
              <a:rPr lang="en-US" sz="2400" i="1" dirty="0"/>
              <a:t>(discussed in Module 4)</a:t>
            </a:r>
          </a:p>
          <a:p>
            <a:pPr lvl="1"/>
            <a:r>
              <a:rPr lang="en-US" sz="2400" dirty="0"/>
              <a:t>Requires TCP</a:t>
            </a:r>
          </a:p>
          <a:p>
            <a:pPr lvl="1"/>
            <a:r>
              <a:rPr lang="en-US" sz="2400" dirty="0"/>
              <a:t>Creates </a:t>
            </a:r>
            <a:r>
              <a:rPr lang="en-US" sz="2400" dirty="0" smtClean="0"/>
              <a:t>pseudo-file systems</a:t>
            </a:r>
            <a:endParaRPr lang="en-US" sz="2400" dirty="0"/>
          </a:p>
          <a:p>
            <a:pPr lvl="2"/>
            <a:r>
              <a:rPr lang="en-US" sz="2000" dirty="0"/>
              <a:t>Separate volumes may be exported with a single common </a:t>
            </a:r>
            <a:r>
              <a:rPr lang="en-US" sz="2000" dirty="0" smtClean="0"/>
              <a:t>root</a:t>
            </a:r>
          </a:p>
          <a:p>
            <a:pPr lvl="2">
              <a:buNone/>
            </a:pPr>
            <a:r>
              <a:rPr lang="en-US" sz="2000" dirty="0" smtClean="0">
                <a:latin typeface="Courier New" pitchFamily="49" charset="0"/>
              </a:rPr>
              <a:t>system&gt; </a:t>
            </a:r>
            <a:r>
              <a:rPr lang="en-US" sz="2000" b="1" dirty="0" smtClean="0">
                <a:latin typeface="Courier New" pitchFamily="49" charset="0"/>
              </a:rPr>
              <a:t>mount -t nfs4 system:/ /mnt/system</a:t>
            </a:r>
          </a:p>
          <a:p>
            <a:pPr lvl="2"/>
            <a:endParaRPr lang="en-US" sz="2000" dirty="0" smtClean="0"/>
          </a:p>
        </p:txBody>
      </p:sp>
      <p:sp>
        <p:nvSpPr>
          <p:cNvPr id="58" name="AutoShape 13"/>
          <p:cNvSpPr>
            <a:spLocks noChangeArrowheads="1"/>
          </p:cNvSpPr>
          <p:nvPr/>
        </p:nvSpPr>
        <p:spPr bwMode="auto">
          <a:xfrm>
            <a:off x="4521518" y="4993323"/>
            <a:ext cx="976312" cy="485775"/>
          </a:xfrm>
          <a:prstGeom prst="rightArrow">
            <a:avLst>
              <a:gd name="adj1" fmla="val 50000"/>
              <a:gd name="adj2" fmla="val 50245"/>
            </a:avLst>
          </a:prstGeom>
          <a:solidFill>
            <a:schemeClr val="bg2"/>
          </a:solidFill>
          <a:ln w="12700">
            <a:solidFill>
              <a:schemeClr val="tx1"/>
            </a:solidFill>
            <a:miter lim="800000"/>
            <a:headEnd/>
            <a:tailEnd/>
          </a:ln>
        </p:spPr>
        <p:txBody>
          <a:bodyPr wrap="none" anchor="ctr"/>
          <a:lstStyle/>
          <a:p>
            <a:r>
              <a:rPr lang="en-US" dirty="0">
                <a:solidFill>
                  <a:schemeClr val="bg1"/>
                </a:solidFill>
              </a:rPr>
              <a:t>Export</a:t>
            </a:r>
          </a:p>
        </p:txBody>
      </p:sp>
      <p:grpSp>
        <p:nvGrpSpPr>
          <p:cNvPr id="2" name="Group 74"/>
          <p:cNvGrpSpPr/>
          <p:nvPr/>
        </p:nvGrpSpPr>
        <p:grpSpPr>
          <a:xfrm>
            <a:off x="2109153" y="4279265"/>
            <a:ext cx="2762250" cy="2266950"/>
            <a:chOff x="2109153" y="4203065"/>
            <a:chExt cx="2762250" cy="2266950"/>
          </a:xfrm>
        </p:grpSpPr>
        <p:sp>
          <p:nvSpPr>
            <p:cNvPr id="52" name="Text Box 5"/>
            <p:cNvSpPr txBox="1">
              <a:spLocks noChangeArrowheads="1"/>
            </p:cNvSpPr>
            <p:nvPr/>
          </p:nvSpPr>
          <p:spPr bwMode="auto">
            <a:xfrm>
              <a:off x="2361538" y="4203065"/>
              <a:ext cx="2106667" cy="400110"/>
            </a:xfrm>
            <a:prstGeom prst="rect">
              <a:avLst/>
            </a:prstGeom>
            <a:noFill/>
            <a:ln w="12700">
              <a:noFill/>
              <a:miter lim="800000"/>
              <a:headEnd/>
              <a:tailEnd/>
            </a:ln>
          </p:spPr>
          <p:txBody>
            <a:bodyPr wrap="none">
              <a:spAutoFit/>
            </a:bodyPr>
            <a:lstStyle/>
            <a:p>
              <a:r>
                <a:rPr lang="en-US" b="1" dirty="0"/>
                <a:t>The server view</a:t>
              </a:r>
            </a:p>
          </p:txBody>
        </p:sp>
        <p:sp>
          <p:nvSpPr>
            <p:cNvPr id="53" name="Text Box 7"/>
            <p:cNvSpPr txBox="1">
              <a:spLocks noChangeArrowheads="1"/>
            </p:cNvSpPr>
            <p:nvPr/>
          </p:nvSpPr>
          <p:spPr bwMode="auto">
            <a:xfrm>
              <a:off x="3217228" y="4623753"/>
              <a:ext cx="557212" cy="336550"/>
            </a:xfrm>
            <a:prstGeom prst="rect">
              <a:avLst/>
            </a:prstGeom>
            <a:noFill/>
            <a:ln w="12700">
              <a:noFill/>
              <a:miter lim="800000"/>
              <a:headEnd/>
              <a:tailEnd/>
            </a:ln>
          </p:spPr>
          <p:txBody>
            <a:bodyPr wrap="none">
              <a:spAutoFit/>
            </a:bodyPr>
            <a:lstStyle/>
            <a:p>
              <a:r>
                <a:rPr lang="en-US" dirty="0"/>
                <a:t>/vol/</a:t>
              </a:r>
            </a:p>
          </p:txBody>
        </p:sp>
        <p:sp>
          <p:nvSpPr>
            <p:cNvPr id="54" name="Text Box 8"/>
            <p:cNvSpPr txBox="1">
              <a:spLocks noChangeArrowheads="1"/>
            </p:cNvSpPr>
            <p:nvPr/>
          </p:nvSpPr>
          <p:spPr bwMode="auto">
            <a:xfrm>
              <a:off x="2394067" y="5528816"/>
              <a:ext cx="2233304" cy="400110"/>
            </a:xfrm>
            <a:prstGeom prst="rect">
              <a:avLst/>
            </a:prstGeom>
            <a:noFill/>
            <a:ln w="12700">
              <a:noFill/>
              <a:miter lim="800000"/>
              <a:headEnd/>
              <a:tailEnd/>
            </a:ln>
          </p:spPr>
          <p:txBody>
            <a:bodyPr wrap="none">
              <a:spAutoFit/>
            </a:bodyPr>
            <a:lstStyle/>
            <a:p>
              <a:r>
                <a:rPr lang="en-US" dirty="0" smtClean="0"/>
                <a:t>vol0     </a:t>
              </a:r>
              <a:r>
                <a:rPr lang="en-US" dirty="0"/>
                <a:t>vol1    vol2</a:t>
              </a:r>
            </a:p>
          </p:txBody>
        </p:sp>
        <p:sp>
          <p:nvSpPr>
            <p:cNvPr id="55" name="Line 9"/>
            <p:cNvSpPr>
              <a:spLocks noChangeShapeType="1"/>
            </p:cNvSpPr>
            <p:nvPr/>
          </p:nvSpPr>
          <p:spPr bwMode="auto">
            <a:xfrm flipH="1">
              <a:off x="2887028" y="4969828"/>
              <a:ext cx="419100" cy="593725"/>
            </a:xfrm>
            <a:prstGeom prst="line">
              <a:avLst/>
            </a:prstGeom>
            <a:noFill/>
            <a:ln w="12700">
              <a:solidFill>
                <a:schemeClr val="tx1"/>
              </a:solidFill>
              <a:round/>
              <a:headEnd/>
              <a:tailEnd/>
            </a:ln>
          </p:spPr>
          <p:txBody>
            <a:bodyPr wrap="none" anchor="ctr"/>
            <a:lstStyle/>
            <a:p>
              <a:endParaRPr lang="en-US" dirty="0"/>
            </a:p>
          </p:txBody>
        </p:sp>
        <p:sp>
          <p:nvSpPr>
            <p:cNvPr id="56" name="Line 10"/>
            <p:cNvSpPr>
              <a:spLocks noChangeShapeType="1"/>
            </p:cNvSpPr>
            <p:nvPr/>
          </p:nvSpPr>
          <p:spPr bwMode="auto">
            <a:xfrm>
              <a:off x="3649028" y="4961890"/>
              <a:ext cx="419100" cy="609600"/>
            </a:xfrm>
            <a:prstGeom prst="line">
              <a:avLst/>
            </a:prstGeom>
            <a:noFill/>
            <a:ln w="12700">
              <a:solidFill>
                <a:schemeClr val="tx1"/>
              </a:solidFill>
              <a:prstDash val="dash"/>
              <a:round/>
              <a:headEnd/>
              <a:tailEnd/>
            </a:ln>
          </p:spPr>
          <p:txBody>
            <a:bodyPr wrap="none" anchor="ctr"/>
            <a:lstStyle/>
            <a:p>
              <a:endParaRPr lang="en-US" dirty="0"/>
            </a:p>
          </p:txBody>
        </p:sp>
        <p:sp>
          <p:nvSpPr>
            <p:cNvPr id="57" name="Line 11"/>
            <p:cNvSpPr>
              <a:spLocks noChangeShapeType="1"/>
            </p:cNvSpPr>
            <p:nvPr/>
          </p:nvSpPr>
          <p:spPr bwMode="auto">
            <a:xfrm>
              <a:off x="3482340" y="4996815"/>
              <a:ext cx="0" cy="611188"/>
            </a:xfrm>
            <a:prstGeom prst="line">
              <a:avLst/>
            </a:prstGeom>
            <a:noFill/>
            <a:ln w="12700">
              <a:solidFill>
                <a:schemeClr val="tx1"/>
              </a:solidFill>
              <a:prstDash val="dash"/>
              <a:round/>
              <a:headEnd/>
              <a:tailEnd/>
            </a:ln>
          </p:spPr>
          <p:txBody>
            <a:bodyPr wrap="none" anchor="ctr"/>
            <a:lstStyle/>
            <a:p>
              <a:endParaRPr lang="en-US" dirty="0"/>
            </a:p>
          </p:txBody>
        </p:sp>
        <p:sp>
          <p:nvSpPr>
            <p:cNvPr id="59" name="Line 22"/>
            <p:cNvSpPr>
              <a:spLocks noChangeShapeType="1"/>
            </p:cNvSpPr>
            <p:nvPr/>
          </p:nvSpPr>
          <p:spPr bwMode="auto">
            <a:xfrm>
              <a:off x="4242753" y="5860415"/>
              <a:ext cx="188912" cy="306388"/>
            </a:xfrm>
            <a:prstGeom prst="line">
              <a:avLst/>
            </a:prstGeom>
            <a:noFill/>
            <a:ln w="12700">
              <a:solidFill>
                <a:schemeClr val="tx1"/>
              </a:solidFill>
              <a:round/>
              <a:headEnd/>
              <a:tailEnd/>
            </a:ln>
          </p:spPr>
          <p:txBody>
            <a:bodyPr wrap="none" anchor="ctr"/>
            <a:lstStyle/>
            <a:p>
              <a:endParaRPr lang="en-US" dirty="0"/>
            </a:p>
          </p:txBody>
        </p:sp>
        <p:sp>
          <p:nvSpPr>
            <p:cNvPr id="60" name="Text Box 23"/>
            <p:cNvSpPr txBox="1">
              <a:spLocks noChangeArrowheads="1"/>
            </p:cNvSpPr>
            <p:nvPr/>
          </p:nvSpPr>
          <p:spPr bwMode="auto">
            <a:xfrm>
              <a:off x="4134803" y="6133465"/>
              <a:ext cx="736600" cy="336550"/>
            </a:xfrm>
            <a:prstGeom prst="rect">
              <a:avLst/>
            </a:prstGeom>
            <a:noFill/>
            <a:ln w="12700">
              <a:noFill/>
              <a:miter lim="800000"/>
              <a:headEnd/>
              <a:tailEnd/>
            </a:ln>
          </p:spPr>
          <p:txBody>
            <a:bodyPr wrap="none">
              <a:spAutoFit/>
            </a:bodyPr>
            <a:lstStyle/>
            <a:p>
              <a:r>
                <a:rPr lang="en-US" dirty="0"/>
                <a:t>admin</a:t>
              </a:r>
            </a:p>
          </p:txBody>
        </p:sp>
        <p:sp>
          <p:nvSpPr>
            <p:cNvPr id="61" name="Line 24"/>
            <p:cNvSpPr>
              <a:spLocks noChangeShapeType="1"/>
            </p:cNvSpPr>
            <p:nvPr/>
          </p:nvSpPr>
          <p:spPr bwMode="auto">
            <a:xfrm flipH="1">
              <a:off x="2514599" y="5876290"/>
              <a:ext cx="234315" cy="341630"/>
            </a:xfrm>
            <a:prstGeom prst="line">
              <a:avLst/>
            </a:prstGeom>
            <a:noFill/>
            <a:ln w="12700">
              <a:solidFill>
                <a:schemeClr val="tx1"/>
              </a:solidFill>
              <a:round/>
              <a:headEnd/>
              <a:tailEnd/>
            </a:ln>
          </p:spPr>
          <p:txBody>
            <a:bodyPr wrap="none" anchor="ctr"/>
            <a:lstStyle/>
            <a:p>
              <a:endParaRPr lang="en-US" dirty="0"/>
            </a:p>
          </p:txBody>
        </p:sp>
        <p:sp>
          <p:nvSpPr>
            <p:cNvPr id="62" name="Text Box 25"/>
            <p:cNvSpPr txBox="1">
              <a:spLocks noChangeArrowheads="1"/>
            </p:cNvSpPr>
            <p:nvPr/>
          </p:nvSpPr>
          <p:spPr bwMode="auto">
            <a:xfrm>
              <a:off x="2109153" y="6130608"/>
              <a:ext cx="692150" cy="336550"/>
            </a:xfrm>
            <a:prstGeom prst="rect">
              <a:avLst/>
            </a:prstGeom>
            <a:noFill/>
            <a:ln w="12700">
              <a:noFill/>
              <a:miter lim="800000"/>
              <a:headEnd/>
              <a:tailEnd/>
            </a:ln>
          </p:spPr>
          <p:txBody>
            <a:bodyPr wrap="none">
              <a:spAutoFit/>
            </a:bodyPr>
            <a:lstStyle/>
            <a:p>
              <a:r>
                <a:rPr lang="en-US" dirty="0"/>
                <a:t>home</a:t>
              </a:r>
            </a:p>
          </p:txBody>
        </p:sp>
      </p:grpSp>
      <p:sp>
        <p:nvSpPr>
          <p:cNvPr id="64" name="Text Box 6"/>
          <p:cNvSpPr txBox="1">
            <a:spLocks noChangeArrowheads="1"/>
          </p:cNvSpPr>
          <p:nvPr/>
        </p:nvSpPr>
        <p:spPr bwMode="auto">
          <a:xfrm>
            <a:off x="5360095" y="4296410"/>
            <a:ext cx="2646879" cy="400110"/>
          </a:xfrm>
          <a:prstGeom prst="rect">
            <a:avLst/>
          </a:prstGeom>
          <a:noFill/>
          <a:ln w="12700">
            <a:noFill/>
            <a:miter lim="800000"/>
            <a:headEnd/>
            <a:tailEnd/>
          </a:ln>
        </p:spPr>
        <p:txBody>
          <a:bodyPr wrap="none">
            <a:spAutoFit/>
          </a:bodyPr>
          <a:lstStyle/>
          <a:p>
            <a:r>
              <a:rPr lang="en-US" b="1" dirty="0"/>
              <a:t>What the client sees</a:t>
            </a:r>
          </a:p>
        </p:txBody>
      </p:sp>
      <p:sp>
        <p:nvSpPr>
          <p:cNvPr id="65" name="Text Box 15"/>
          <p:cNvSpPr txBox="1">
            <a:spLocks noChangeArrowheads="1"/>
          </p:cNvSpPr>
          <p:nvPr/>
        </p:nvSpPr>
        <p:spPr bwMode="auto">
          <a:xfrm>
            <a:off x="6455093" y="4578668"/>
            <a:ext cx="241300" cy="336550"/>
          </a:xfrm>
          <a:prstGeom prst="rect">
            <a:avLst/>
          </a:prstGeom>
          <a:noFill/>
          <a:ln w="12700">
            <a:noFill/>
            <a:miter lim="800000"/>
            <a:headEnd/>
            <a:tailEnd/>
          </a:ln>
        </p:spPr>
        <p:txBody>
          <a:bodyPr wrap="none">
            <a:spAutoFit/>
          </a:bodyPr>
          <a:lstStyle/>
          <a:p>
            <a:r>
              <a:rPr lang="en-US" dirty="0"/>
              <a:t>/</a:t>
            </a:r>
          </a:p>
        </p:txBody>
      </p:sp>
      <p:sp>
        <p:nvSpPr>
          <p:cNvPr id="66" name="Text Box 16"/>
          <p:cNvSpPr txBox="1">
            <a:spLocks noChangeArrowheads="1"/>
          </p:cNvSpPr>
          <p:nvPr/>
        </p:nvSpPr>
        <p:spPr bwMode="auto">
          <a:xfrm>
            <a:off x="5181918" y="5564505"/>
            <a:ext cx="2768600" cy="400110"/>
          </a:xfrm>
          <a:prstGeom prst="rect">
            <a:avLst/>
          </a:prstGeom>
          <a:noFill/>
          <a:ln w="12700">
            <a:noFill/>
            <a:miter lim="800000"/>
            <a:headEnd/>
            <a:tailEnd/>
          </a:ln>
        </p:spPr>
        <p:txBody>
          <a:bodyPr>
            <a:spAutoFit/>
          </a:bodyPr>
          <a:lstStyle/>
          <a:p>
            <a:r>
              <a:rPr lang="en-US" dirty="0" smtClean="0"/>
              <a:t>       vol0            vol2</a:t>
            </a:r>
            <a:endParaRPr lang="en-US" dirty="0"/>
          </a:p>
        </p:txBody>
      </p:sp>
      <p:sp>
        <p:nvSpPr>
          <p:cNvPr id="67" name="Line 17"/>
          <p:cNvSpPr>
            <a:spLocks noChangeShapeType="1"/>
          </p:cNvSpPr>
          <p:nvPr/>
        </p:nvSpPr>
        <p:spPr bwMode="auto">
          <a:xfrm flipH="1">
            <a:off x="6024281" y="5342965"/>
            <a:ext cx="286871" cy="268941"/>
          </a:xfrm>
          <a:prstGeom prst="line">
            <a:avLst/>
          </a:prstGeom>
          <a:noFill/>
          <a:ln w="12700">
            <a:solidFill>
              <a:schemeClr val="tx1"/>
            </a:solidFill>
            <a:round/>
            <a:headEnd/>
            <a:tailEnd/>
          </a:ln>
        </p:spPr>
        <p:txBody>
          <a:bodyPr wrap="none" anchor="ctr"/>
          <a:lstStyle/>
          <a:p>
            <a:endParaRPr lang="en-US" dirty="0"/>
          </a:p>
        </p:txBody>
      </p:sp>
      <p:sp>
        <p:nvSpPr>
          <p:cNvPr id="68" name="Line 18"/>
          <p:cNvSpPr>
            <a:spLocks noChangeShapeType="1"/>
          </p:cNvSpPr>
          <p:nvPr/>
        </p:nvSpPr>
        <p:spPr bwMode="auto">
          <a:xfrm>
            <a:off x="6831106" y="5342965"/>
            <a:ext cx="304800" cy="304799"/>
          </a:xfrm>
          <a:prstGeom prst="line">
            <a:avLst/>
          </a:prstGeom>
          <a:noFill/>
          <a:ln w="12700">
            <a:solidFill>
              <a:schemeClr val="tx1"/>
            </a:solidFill>
            <a:round/>
            <a:headEnd/>
            <a:tailEnd/>
          </a:ln>
        </p:spPr>
        <p:txBody>
          <a:bodyPr wrap="none" anchor="ctr"/>
          <a:lstStyle/>
          <a:p>
            <a:endParaRPr lang="en-US" dirty="0"/>
          </a:p>
        </p:txBody>
      </p:sp>
      <p:sp>
        <p:nvSpPr>
          <p:cNvPr id="69" name="Line 26"/>
          <p:cNvSpPr>
            <a:spLocks noChangeShapeType="1"/>
          </p:cNvSpPr>
          <p:nvPr/>
        </p:nvSpPr>
        <p:spPr bwMode="auto">
          <a:xfrm flipH="1">
            <a:off x="5647762" y="5907554"/>
            <a:ext cx="167677" cy="367740"/>
          </a:xfrm>
          <a:prstGeom prst="line">
            <a:avLst/>
          </a:prstGeom>
          <a:noFill/>
          <a:ln w="12700">
            <a:solidFill>
              <a:schemeClr val="tx1"/>
            </a:solidFill>
            <a:round/>
            <a:headEnd/>
            <a:tailEnd/>
          </a:ln>
        </p:spPr>
        <p:txBody>
          <a:bodyPr wrap="none" anchor="ctr"/>
          <a:lstStyle/>
          <a:p>
            <a:endParaRPr lang="en-US" dirty="0"/>
          </a:p>
        </p:txBody>
      </p:sp>
      <p:sp>
        <p:nvSpPr>
          <p:cNvPr id="70" name="Text Box 27"/>
          <p:cNvSpPr txBox="1">
            <a:spLocks noChangeArrowheads="1"/>
          </p:cNvSpPr>
          <p:nvPr/>
        </p:nvSpPr>
        <p:spPr bwMode="auto">
          <a:xfrm>
            <a:off x="5161280" y="6220143"/>
            <a:ext cx="692150" cy="336550"/>
          </a:xfrm>
          <a:prstGeom prst="rect">
            <a:avLst/>
          </a:prstGeom>
          <a:noFill/>
          <a:ln w="12700">
            <a:noFill/>
            <a:miter lim="800000"/>
            <a:headEnd/>
            <a:tailEnd/>
          </a:ln>
        </p:spPr>
        <p:txBody>
          <a:bodyPr wrap="none">
            <a:spAutoFit/>
          </a:bodyPr>
          <a:lstStyle/>
          <a:p>
            <a:r>
              <a:rPr lang="en-US" dirty="0"/>
              <a:t>home</a:t>
            </a:r>
          </a:p>
        </p:txBody>
      </p:sp>
      <p:sp>
        <p:nvSpPr>
          <p:cNvPr id="71" name="Line 31"/>
          <p:cNvSpPr>
            <a:spLocks noChangeShapeType="1"/>
          </p:cNvSpPr>
          <p:nvPr/>
        </p:nvSpPr>
        <p:spPr bwMode="auto">
          <a:xfrm>
            <a:off x="7410244" y="5896609"/>
            <a:ext cx="138036" cy="414544"/>
          </a:xfrm>
          <a:prstGeom prst="line">
            <a:avLst/>
          </a:prstGeom>
          <a:noFill/>
          <a:ln w="12700">
            <a:solidFill>
              <a:schemeClr val="tx1"/>
            </a:solidFill>
            <a:round/>
            <a:headEnd/>
            <a:tailEnd/>
          </a:ln>
        </p:spPr>
        <p:txBody>
          <a:bodyPr wrap="none" anchor="ctr"/>
          <a:lstStyle/>
          <a:p>
            <a:endParaRPr lang="en-US" dirty="0"/>
          </a:p>
        </p:txBody>
      </p:sp>
      <p:sp>
        <p:nvSpPr>
          <p:cNvPr id="72" name="Text Box 32"/>
          <p:cNvSpPr txBox="1">
            <a:spLocks noChangeArrowheads="1"/>
          </p:cNvSpPr>
          <p:nvPr/>
        </p:nvSpPr>
        <p:spPr bwMode="auto">
          <a:xfrm>
            <a:off x="7193280" y="6211888"/>
            <a:ext cx="736600" cy="336550"/>
          </a:xfrm>
          <a:prstGeom prst="rect">
            <a:avLst/>
          </a:prstGeom>
          <a:noFill/>
          <a:ln w="12700">
            <a:noFill/>
            <a:miter lim="800000"/>
            <a:headEnd/>
            <a:tailEnd/>
          </a:ln>
        </p:spPr>
        <p:txBody>
          <a:bodyPr wrap="none">
            <a:spAutoFit/>
          </a:bodyPr>
          <a:lstStyle/>
          <a:p>
            <a:r>
              <a:rPr lang="en-US" dirty="0"/>
              <a:t>admin</a:t>
            </a:r>
          </a:p>
        </p:txBody>
      </p:sp>
      <p:sp>
        <p:nvSpPr>
          <p:cNvPr id="73" name="Text Box 34"/>
          <p:cNvSpPr txBox="1">
            <a:spLocks noChangeArrowheads="1"/>
          </p:cNvSpPr>
          <p:nvPr/>
        </p:nvSpPr>
        <p:spPr bwMode="auto">
          <a:xfrm>
            <a:off x="6320155" y="5048568"/>
            <a:ext cx="442913" cy="336550"/>
          </a:xfrm>
          <a:prstGeom prst="rect">
            <a:avLst/>
          </a:prstGeom>
          <a:noFill/>
          <a:ln w="12700">
            <a:noFill/>
            <a:miter lim="800000"/>
            <a:headEnd/>
            <a:tailEnd/>
          </a:ln>
        </p:spPr>
        <p:txBody>
          <a:bodyPr wrap="none">
            <a:spAutoFit/>
          </a:bodyPr>
          <a:lstStyle/>
          <a:p>
            <a:r>
              <a:rPr lang="en-US" dirty="0"/>
              <a:t>vol</a:t>
            </a:r>
          </a:p>
        </p:txBody>
      </p:sp>
      <p:sp>
        <p:nvSpPr>
          <p:cNvPr id="74" name="Line 35"/>
          <p:cNvSpPr>
            <a:spLocks noChangeShapeType="1"/>
          </p:cNvSpPr>
          <p:nvPr/>
        </p:nvSpPr>
        <p:spPr bwMode="auto">
          <a:xfrm flipH="1">
            <a:off x="6563043" y="4907280"/>
            <a:ext cx="1587" cy="188913"/>
          </a:xfrm>
          <a:prstGeom prst="line">
            <a:avLst/>
          </a:prstGeom>
          <a:noFill/>
          <a:ln w="12700">
            <a:solidFill>
              <a:schemeClr val="tx1"/>
            </a:solidFill>
            <a:round/>
            <a:headEnd/>
            <a:tailEnd/>
          </a:ln>
        </p:spPr>
        <p:txBody>
          <a:bodyPr wrap="none" anchor="ctr"/>
          <a:lstStyle/>
          <a:p>
            <a:endParaRPr lang="en-US" dirty="0"/>
          </a:p>
        </p:txBody>
      </p:sp>
      <p:sp>
        <p:nvSpPr>
          <p:cNvPr id="27" name="TextBox 26"/>
          <p:cNvSpPr txBox="1"/>
          <p:nvPr/>
        </p:nvSpPr>
        <p:spPr>
          <a:xfrm>
            <a:off x="1057834" y="5145741"/>
            <a:ext cx="1210588" cy="400110"/>
          </a:xfrm>
          <a:prstGeom prst="rect">
            <a:avLst/>
          </a:prstGeom>
          <a:noFill/>
        </p:spPr>
        <p:txBody>
          <a:bodyPr wrap="none" rtlCol="0">
            <a:spAutoFit/>
          </a:bodyPr>
          <a:lstStyle/>
          <a:p>
            <a:r>
              <a:rPr lang="en-US" dirty="0" smtClean="0"/>
              <a:t>Exported</a:t>
            </a:r>
            <a:endParaRPr lang="en-US" dirty="0"/>
          </a:p>
        </p:txBody>
      </p:sp>
      <p:cxnSp>
        <p:nvCxnSpPr>
          <p:cNvPr id="28" name="Straight Arrow Connector 49"/>
          <p:cNvCxnSpPr>
            <a:cxnSpLocks noChangeShapeType="1"/>
            <a:stCxn id="27" idx="3"/>
          </p:cNvCxnSpPr>
          <p:nvPr/>
        </p:nvCxnSpPr>
        <p:spPr bwMode="auto">
          <a:xfrm>
            <a:off x="2268422" y="5345796"/>
            <a:ext cx="187907" cy="319898"/>
          </a:xfrm>
          <a:prstGeom prst="straightConnector1">
            <a:avLst/>
          </a:prstGeom>
          <a:noFill/>
          <a:ln w="28575" algn="ctr">
            <a:solidFill>
              <a:srgbClr val="005BAE"/>
            </a:solidFill>
            <a:round/>
            <a:headEnd/>
            <a:tailEnd type="triangle" w="med" len="med"/>
          </a:ln>
        </p:spPr>
      </p:cxnSp>
      <p:cxnSp>
        <p:nvCxnSpPr>
          <p:cNvPr id="31" name="Straight Arrow Connector 49"/>
          <p:cNvCxnSpPr>
            <a:cxnSpLocks noChangeShapeType="1"/>
            <a:stCxn id="27" idx="3"/>
            <a:endCxn id="60" idx="1"/>
          </p:cNvCxnSpPr>
          <p:nvPr/>
        </p:nvCxnSpPr>
        <p:spPr bwMode="auto">
          <a:xfrm>
            <a:off x="2268422" y="5345796"/>
            <a:ext cx="1866381" cy="1032144"/>
          </a:xfrm>
          <a:prstGeom prst="straightConnector1">
            <a:avLst/>
          </a:prstGeom>
          <a:noFill/>
          <a:ln w="28575" algn="ctr">
            <a:solidFill>
              <a:srgbClr val="005BAE"/>
            </a:solidFill>
            <a:round/>
            <a:headEnd/>
            <a:tailEnd type="triangle" w="med" len="med"/>
          </a:ln>
        </p:spPr>
      </p:cxnSp>
      <p:sp>
        <p:nvSpPr>
          <p:cNvPr id="45" name="TextBox 44"/>
          <p:cNvSpPr txBox="1"/>
          <p:nvPr/>
        </p:nvSpPr>
        <p:spPr>
          <a:xfrm flipH="1">
            <a:off x="7745506" y="4759363"/>
            <a:ext cx="1398494" cy="707886"/>
          </a:xfrm>
          <a:prstGeom prst="rect">
            <a:avLst/>
          </a:prstGeom>
          <a:noFill/>
        </p:spPr>
        <p:txBody>
          <a:bodyPr wrap="square" rtlCol="0">
            <a:spAutoFit/>
          </a:bodyPr>
          <a:lstStyle/>
          <a:p>
            <a:r>
              <a:rPr lang="en-US" dirty="0" smtClean="0"/>
              <a:t>pseudo-file system</a:t>
            </a:r>
            <a:endParaRPr lang="en-US" dirty="0"/>
          </a:p>
        </p:txBody>
      </p:sp>
      <p:cxnSp>
        <p:nvCxnSpPr>
          <p:cNvPr id="46" name="Straight Arrow Connector 49"/>
          <p:cNvCxnSpPr>
            <a:cxnSpLocks noChangeShapeType="1"/>
          </p:cNvCxnSpPr>
          <p:nvPr/>
        </p:nvCxnSpPr>
        <p:spPr bwMode="auto">
          <a:xfrm rot="10800000" flipV="1">
            <a:off x="7494494" y="5378823"/>
            <a:ext cx="322730" cy="268941"/>
          </a:xfrm>
          <a:prstGeom prst="straightConnector1">
            <a:avLst/>
          </a:prstGeom>
          <a:noFill/>
          <a:ln w="28575" algn="ctr">
            <a:solidFill>
              <a:srgbClr val="005BAE"/>
            </a:solidFill>
            <a:round/>
            <a:headEnd/>
            <a:tailEnd type="triangle" w="med" len="med"/>
          </a:ln>
        </p:spPr>
      </p:cxnSp>
      <p:cxnSp>
        <p:nvCxnSpPr>
          <p:cNvPr id="32" name="Straight Arrow Connector 49"/>
          <p:cNvCxnSpPr>
            <a:cxnSpLocks noChangeShapeType="1"/>
            <a:stCxn id="45" idx="3"/>
          </p:cNvCxnSpPr>
          <p:nvPr/>
        </p:nvCxnSpPr>
        <p:spPr bwMode="auto">
          <a:xfrm rot="10800000" flipV="1">
            <a:off x="6882124" y="5113305"/>
            <a:ext cx="863383" cy="104969"/>
          </a:xfrm>
          <a:prstGeom prst="straightConnector1">
            <a:avLst/>
          </a:prstGeom>
          <a:noFill/>
          <a:ln w="28575" algn="ctr">
            <a:solidFill>
              <a:srgbClr val="005BAE"/>
            </a:solidFill>
            <a:round/>
            <a:headEnd/>
            <a:tailEnd type="triangle" w="med" len="med"/>
          </a:ln>
        </p:spPr>
      </p:cxnSp>
      <p:cxnSp>
        <p:nvCxnSpPr>
          <p:cNvPr id="35" name="Straight Arrow Connector 49"/>
          <p:cNvCxnSpPr>
            <a:cxnSpLocks noChangeShapeType="1"/>
            <a:endCxn id="65" idx="3"/>
          </p:cNvCxnSpPr>
          <p:nvPr/>
        </p:nvCxnSpPr>
        <p:spPr bwMode="auto">
          <a:xfrm rot="10800000">
            <a:off x="6696393" y="4746943"/>
            <a:ext cx="1017818" cy="207442"/>
          </a:xfrm>
          <a:prstGeom prst="straightConnector1">
            <a:avLst/>
          </a:prstGeom>
          <a:noFill/>
          <a:ln w="28575" algn="ctr">
            <a:solidFill>
              <a:srgbClr val="005BAE"/>
            </a:solidFill>
            <a:round/>
            <a:headEnd/>
            <a:tailEnd type="triangle" w="med" len="med"/>
          </a:ln>
        </p:spPr>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9"/>
          <p:cNvSpPr>
            <a:spLocks noGrp="1" noChangeArrowheads="1"/>
          </p:cNvSpPr>
          <p:nvPr>
            <p:ph type="title" idx="4294967295"/>
          </p:nvPr>
        </p:nvSpPr>
        <p:spPr/>
        <p:txBody>
          <a:bodyPr/>
          <a:lstStyle/>
          <a:p>
            <a:r>
              <a:rPr lang="en-US" dirty="0"/>
              <a:t>Configuring NFS Versions</a:t>
            </a:r>
          </a:p>
        </p:txBody>
      </p:sp>
      <p:graphicFrame>
        <p:nvGraphicFramePr>
          <p:cNvPr id="33819" name="Group 27"/>
          <p:cNvGraphicFramePr>
            <a:graphicFrameLocks noGrp="1"/>
          </p:cNvGraphicFramePr>
          <p:nvPr/>
        </p:nvGraphicFramePr>
        <p:xfrm>
          <a:off x="1119188" y="1246188"/>
          <a:ext cx="7605712" cy="4640949"/>
        </p:xfrm>
        <a:graphic>
          <a:graphicData uri="http://schemas.openxmlformats.org/drawingml/2006/table">
            <a:tbl>
              <a:tblPr/>
              <a:tblGrid>
                <a:gridCol w="1214579"/>
                <a:gridCol w="4400408"/>
                <a:gridCol w="1990725"/>
              </a:tblGrid>
              <a:tr h="478565">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bg1"/>
                          </a:solidFill>
                          <a:effectLst/>
                          <a:latin typeface="Arial" charset="0"/>
                        </a:rPr>
                        <a:t>NFS Version </a:t>
                      </a:r>
                    </a:p>
                  </a:txBody>
                  <a:tcPr marL="84204" marR="84204"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bg1"/>
                          </a:solidFill>
                          <a:effectLst/>
                          <a:latin typeface="Arial" charset="0"/>
                        </a:rPr>
                        <a:t>Option </a:t>
                      </a:r>
                    </a:p>
                  </a:txBody>
                  <a:tcPr marL="84204" marR="84204"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bg1"/>
                          </a:solidFill>
                          <a:effectLst/>
                          <a:latin typeface="Arial" charset="0"/>
                        </a:rPr>
                        <a:t>Default Value </a:t>
                      </a:r>
                    </a:p>
                  </a:txBody>
                  <a:tcPr marL="84204" marR="84204"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solidFill>
                      <a:schemeClr val="hlink"/>
                    </a:solidFill>
                  </a:tcPr>
                </a:tc>
              </a:tr>
              <a:tr h="901508">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tx1"/>
                          </a:solidFill>
                          <a:effectLst/>
                          <a:latin typeface="Arial" charset="0"/>
                        </a:rPr>
                        <a:t>v2</a:t>
                      </a:r>
                    </a:p>
                  </a:txBody>
                  <a:tcPr marL="84204" marR="84204"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tx1"/>
                          </a:solidFill>
                          <a:effectLst/>
                          <a:latin typeface="Courier New" pitchFamily="49" charset="0"/>
                        </a:rPr>
                        <a:t>nfs.v2.df_2gb_lim </a:t>
                      </a:r>
                    </a:p>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endParaRPr kumimoji="0" lang="en-US" sz="2000" b="0" i="0" u="none" strike="noStrike" cap="none" normalizeH="0" baseline="0" dirty="0" smtClean="0">
                        <a:ln>
                          <a:noFill/>
                        </a:ln>
                        <a:solidFill>
                          <a:schemeClr val="tx1"/>
                        </a:solidFill>
                        <a:effectLst/>
                        <a:latin typeface="Arial" charset="0"/>
                      </a:endParaRPr>
                    </a:p>
                  </a:txBody>
                  <a:tcPr marL="84204" marR="84204"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tx1"/>
                          </a:solidFill>
                          <a:effectLst/>
                          <a:latin typeface="Arial" charset="0"/>
                        </a:rPr>
                        <a:t>off</a:t>
                      </a:r>
                    </a:p>
                  </a:txBody>
                  <a:tcPr marL="84204" marR="84204"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r>
              <a:tr h="660961">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tx1"/>
                          </a:solidFill>
                          <a:effectLst/>
                          <a:latin typeface="Arial" charset="0"/>
                        </a:rPr>
                        <a:t>v3</a:t>
                      </a:r>
                    </a:p>
                  </a:txBody>
                  <a:tcPr marL="84204" marR="84204"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tx1"/>
                          </a:solidFill>
                          <a:effectLst/>
                          <a:latin typeface="Courier New" pitchFamily="49" charset="0"/>
                        </a:rPr>
                        <a:t>nfs.v3.enable</a:t>
                      </a:r>
                    </a:p>
                  </a:txBody>
                  <a:tcPr marL="84204" marR="84204"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tx1"/>
                          </a:solidFill>
                          <a:effectLst/>
                          <a:latin typeface="Arial" charset="0"/>
                        </a:rPr>
                        <a:t>on </a:t>
                      </a:r>
                    </a:p>
                  </a:txBody>
                  <a:tcPr marL="84204" marR="84204"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r>
              <a:tr h="2253769">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tx1"/>
                          </a:solidFill>
                          <a:effectLst/>
                          <a:latin typeface="Arial" charset="0"/>
                        </a:rPr>
                        <a:t>v4</a:t>
                      </a:r>
                    </a:p>
                  </a:txBody>
                  <a:tcPr marL="84204" marR="84204"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tx1"/>
                          </a:solidFill>
                          <a:effectLst/>
                          <a:latin typeface="Courier New" pitchFamily="49" charset="0"/>
                        </a:rPr>
                        <a:t>nfs.v4.enable</a:t>
                      </a:r>
                    </a:p>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tx1"/>
                          </a:solidFill>
                          <a:effectLst/>
                          <a:latin typeface="Courier New" pitchFamily="49" charset="0"/>
                        </a:rPr>
                        <a:t>nfs.v4.id.domain</a:t>
                      </a:r>
                    </a:p>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tx1"/>
                          </a:solidFill>
                          <a:effectLst/>
                          <a:latin typeface="Courier New" pitchFamily="49" charset="0"/>
                        </a:rPr>
                        <a:t>nfs.v4.acl.enable</a:t>
                      </a:r>
                    </a:p>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tx1"/>
                          </a:solidFill>
                          <a:effectLst/>
                          <a:latin typeface="Courier New" pitchFamily="49" charset="0"/>
                        </a:rPr>
                        <a:t>nfs.v4.read_delegation </a:t>
                      </a:r>
                    </a:p>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tx1"/>
                          </a:solidFill>
                          <a:effectLst/>
                          <a:latin typeface="Courier New" pitchFamily="49" charset="0"/>
                        </a:rPr>
                        <a:t>nfs.v4.write_delegation</a:t>
                      </a:r>
                    </a:p>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tx1"/>
                          </a:solidFill>
                          <a:effectLst/>
                          <a:latin typeface="Courier New" pitchFamily="49" charset="0"/>
                        </a:rPr>
                        <a:t>nfs.v4.setattr_acl_preserve</a:t>
                      </a:r>
                    </a:p>
                  </a:txBody>
                  <a:tcPr marL="84204" marR="84204"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tx1"/>
                          </a:solidFill>
                          <a:effectLst/>
                          <a:latin typeface="Arial" charset="0"/>
                        </a:rPr>
                        <a:t>off</a:t>
                      </a:r>
                    </a:p>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tx1"/>
                          </a:solidFill>
                          <a:effectLst/>
                          <a:latin typeface="Arial" charset="0"/>
                        </a:rPr>
                        <a:t>off</a:t>
                      </a:r>
                    </a:p>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tx1"/>
                          </a:solidFill>
                          <a:effectLst/>
                          <a:latin typeface="Arial" charset="0"/>
                        </a:rPr>
                        <a:t>off</a:t>
                      </a:r>
                    </a:p>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tx1"/>
                          </a:solidFill>
                          <a:effectLst/>
                          <a:latin typeface="Arial" charset="0"/>
                        </a:rPr>
                        <a:t>off</a:t>
                      </a:r>
                    </a:p>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tx1"/>
                          </a:solidFill>
                          <a:effectLst/>
                          <a:latin typeface="Arial" charset="0"/>
                        </a:rPr>
                        <a:t>off</a:t>
                      </a:r>
                    </a:p>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tx1"/>
                          </a:solidFill>
                          <a:effectLst/>
                          <a:latin typeface="Arial" charset="0"/>
                        </a:rPr>
                        <a:t>off</a:t>
                      </a:r>
                    </a:p>
                  </a:txBody>
                  <a:tcPr marL="84204" marR="84204"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title"/>
          </p:nvPr>
        </p:nvSpPr>
        <p:spPr/>
        <p:txBody>
          <a:bodyPr/>
          <a:lstStyle/>
          <a:p>
            <a:r>
              <a:rPr lang="en-US" dirty="0"/>
              <a:t>Network Configuration</a:t>
            </a:r>
          </a:p>
        </p:txBody>
      </p:sp>
      <p:sp>
        <p:nvSpPr>
          <p:cNvPr id="37891" name="Rectangle 6"/>
          <p:cNvSpPr>
            <a:spLocks noGrp="1" noChangeArrowheads="1"/>
          </p:cNvSpPr>
          <p:nvPr>
            <p:ph type="body" idx="1"/>
          </p:nvPr>
        </p:nvSpPr>
        <p:spPr/>
        <p:txBody>
          <a:bodyPr/>
          <a:lstStyle/>
          <a:p>
            <a:r>
              <a:rPr lang="en-US" sz="2400" dirty="0">
                <a:latin typeface="Courier New" pitchFamily="49" charset="0"/>
              </a:rPr>
              <a:t>nfs.tcp.enable	on</a:t>
            </a:r>
          </a:p>
          <a:p>
            <a:pPr lvl="1"/>
            <a:r>
              <a:rPr lang="en-US" sz="2400" dirty="0"/>
              <a:t>When enabled, NFS uses </a:t>
            </a:r>
            <a:r>
              <a:rPr lang="en-US" sz="2400" dirty="0" smtClean="0"/>
              <a:t>TCP as </a:t>
            </a:r>
            <a:r>
              <a:rPr lang="en-US" sz="2400" dirty="0"/>
              <a:t>transport</a:t>
            </a:r>
          </a:p>
          <a:p>
            <a:r>
              <a:rPr lang="en-US" sz="2400" dirty="0">
                <a:latin typeface="Courier New" pitchFamily="49" charset="0"/>
              </a:rPr>
              <a:t>nfs.udp.enable	on</a:t>
            </a:r>
          </a:p>
          <a:p>
            <a:pPr lvl="1"/>
            <a:r>
              <a:rPr lang="en-US" sz="2400" dirty="0"/>
              <a:t>When enabled, NFS uses User Datagram </a:t>
            </a:r>
          </a:p>
          <a:p>
            <a:pPr lvl="1">
              <a:buFont typeface="Arial" charset="0"/>
              <a:buNone/>
            </a:pPr>
            <a:r>
              <a:rPr lang="en-US" sz="2400" dirty="0"/>
              <a:t>	Protocol (UDP) as transport</a:t>
            </a:r>
          </a:p>
          <a:p>
            <a:r>
              <a:rPr lang="en-US" sz="2400" dirty="0">
                <a:latin typeface="Courier New" pitchFamily="49" charset="0"/>
              </a:rPr>
              <a:t>nfs.udp.xfersize	32768</a:t>
            </a:r>
          </a:p>
          <a:p>
            <a:pPr lvl="1"/>
            <a:r>
              <a:rPr lang="en-US" sz="2400" dirty="0"/>
              <a:t>Data transfer size in bytes</a:t>
            </a:r>
          </a:p>
          <a:p>
            <a:r>
              <a:rPr lang="en-US" sz="2400" dirty="0">
                <a:latin typeface="Courier New" pitchFamily="49" charset="0"/>
              </a:rPr>
              <a:t>nfs.ifc.xmt.high	16</a:t>
            </a:r>
          </a:p>
          <a:p>
            <a:pPr lvl="1"/>
            <a:r>
              <a:rPr lang="en-US" sz="2400" dirty="0"/>
              <a:t>High-limit transmit-flow control value</a:t>
            </a:r>
          </a:p>
          <a:p>
            <a:r>
              <a:rPr lang="en-US" sz="2400" dirty="0">
                <a:latin typeface="Courier New" pitchFamily="49" charset="0"/>
              </a:rPr>
              <a:t>nfs.ifc.xmt.low	8</a:t>
            </a:r>
          </a:p>
          <a:p>
            <a:pPr lvl="1"/>
            <a:r>
              <a:rPr lang="en-US" sz="2400" dirty="0"/>
              <a:t>Low-limit transmit-flow control value</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title"/>
          </p:nvPr>
        </p:nvSpPr>
        <p:spPr/>
        <p:txBody>
          <a:bodyPr/>
          <a:lstStyle/>
          <a:p>
            <a:r>
              <a:rPr lang="en-US" dirty="0"/>
              <a:t>Other NFS Configurations</a:t>
            </a:r>
          </a:p>
        </p:txBody>
      </p:sp>
      <p:sp>
        <p:nvSpPr>
          <p:cNvPr id="41987" name="Rectangle 8"/>
          <p:cNvSpPr>
            <a:spLocks noGrp="1" noChangeArrowheads="1"/>
          </p:cNvSpPr>
          <p:nvPr>
            <p:ph type="body" idx="1"/>
          </p:nvPr>
        </p:nvSpPr>
        <p:spPr/>
        <p:txBody>
          <a:bodyPr/>
          <a:lstStyle/>
          <a:p>
            <a:r>
              <a:rPr lang="en-US" dirty="0"/>
              <a:t>In </a:t>
            </a:r>
            <a:r>
              <a:rPr lang="en-US" dirty="0" smtClean="0"/>
              <a:t>an NFS environment with a local identification model</a:t>
            </a:r>
            <a:r>
              <a:rPr lang="en-US" dirty="0"/>
              <a:t>: </a:t>
            </a:r>
          </a:p>
          <a:p>
            <a:pPr lvl="1"/>
            <a:r>
              <a:rPr lang="en-US" dirty="0"/>
              <a:t>Hostname-to-IP resolution must be configured</a:t>
            </a:r>
          </a:p>
          <a:p>
            <a:pPr lvl="1"/>
            <a:r>
              <a:rPr lang="en-US" dirty="0" smtClean="0"/>
              <a:t>Netgroups </a:t>
            </a:r>
            <a:r>
              <a:rPr lang="en-US" dirty="0"/>
              <a:t>will likely also be configured</a:t>
            </a:r>
          </a:p>
          <a:p>
            <a:pPr lvl="1"/>
            <a:r>
              <a:rPr lang="en-US" dirty="0" smtClean="0"/>
              <a:t>The </a:t>
            </a:r>
            <a:r>
              <a:rPr lang="en-US" dirty="0"/>
              <a:t>resolution </a:t>
            </a:r>
            <a:r>
              <a:rPr lang="en-US" dirty="0" smtClean="0"/>
              <a:t>mechanism must be verified</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a:latin typeface="Courier New" pitchFamily="49" charset="0"/>
              </a:rPr>
              <a:t>/etc/hosts</a:t>
            </a:r>
            <a:r>
              <a:rPr lang="en-US" dirty="0"/>
              <a:t> file</a:t>
            </a:r>
          </a:p>
        </p:txBody>
      </p:sp>
      <p:sp>
        <p:nvSpPr>
          <p:cNvPr id="44035" name="Rectangle 3"/>
          <p:cNvSpPr>
            <a:spLocks noGrp="1" noChangeArrowheads="1"/>
          </p:cNvSpPr>
          <p:nvPr>
            <p:ph type="body" idx="1"/>
          </p:nvPr>
        </p:nvSpPr>
        <p:spPr/>
        <p:txBody>
          <a:bodyPr/>
          <a:lstStyle/>
          <a:p>
            <a:r>
              <a:rPr lang="en-US" dirty="0"/>
              <a:t>List of IP addresses followed by the </a:t>
            </a:r>
            <a:r>
              <a:rPr lang="en-US" dirty="0" smtClean="0"/>
              <a:t>hostname</a:t>
            </a:r>
            <a:endParaRPr lang="en-US" dirty="0"/>
          </a:p>
          <a:p>
            <a:r>
              <a:rPr lang="en-US" dirty="0" smtClean="0"/>
              <a:t>There are three </a:t>
            </a:r>
            <a:r>
              <a:rPr lang="en-US" dirty="0"/>
              <a:t>types of </a:t>
            </a:r>
            <a:r>
              <a:rPr lang="en-US" dirty="0" smtClean="0"/>
              <a:t>entries:</a:t>
            </a:r>
            <a:endParaRPr lang="en-US" dirty="0"/>
          </a:p>
          <a:p>
            <a:pPr lvl="1"/>
            <a:r>
              <a:rPr lang="en-US" dirty="0" smtClean="0"/>
              <a:t>Local </a:t>
            </a:r>
            <a:r>
              <a:rPr lang="en-US" dirty="0"/>
              <a:t>hosts loopback device</a:t>
            </a:r>
          </a:p>
          <a:p>
            <a:pPr lvl="1"/>
            <a:r>
              <a:rPr lang="en-US" dirty="0"/>
              <a:t>L</a:t>
            </a:r>
            <a:r>
              <a:rPr lang="en-US" dirty="0" smtClean="0"/>
              <a:t>ocal hostname</a:t>
            </a:r>
            <a:endParaRPr lang="en-US" dirty="0"/>
          </a:p>
          <a:p>
            <a:pPr lvl="1"/>
            <a:r>
              <a:rPr lang="en-US" dirty="0" smtClean="0"/>
              <a:t>Remote hosts</a:t>
            </a:r>
            <a:endParaRPr lang="en-US" dirty="0"/>
          </a:p>
          <a:p>
            <a:pPr>
              <a:buFont typeface="Wingdings 2" pitchFamily="18" charset="2"/>
              <a:buNone/>
            </a:pPr>
            <a:r>
              <a:rPr lang="en-US" sz="1800" dirty="0" smtClean="0">
                <a:latin typeface="Courier New" pitchFamily="49" charset="0"/>
              </a:rPr>
              <a:t>  system</a:t>
            </a:r>
            <a:r>
              <a:rPr lang="en-US" sz="1800" dirty="0">
                <a:latin typeface="Courier New" pitchFamily="49" charset="0"/>
              </a:rPr>
              <a:t>&gt; </a:t>
            </a:r>
            <a:r>
              <a:rPr lang="en-US" sz="1800" b="1" dirty="0">
                <a:latin typeface="Courier New" pitchFamily="49" charset="0"/>
              </a:rPr>
              <a:t>rdfile /etc/hosts</a:t>
            </a:r>
          </a:p>
          <a:p>
            <a:pPr>
              <a:buFont typeface="Wingdings 2" pitchFamily="18" charset="2"/>
              <a:buNone/>
            </a:pPr>
            <a:r>
              <a:rPr lang="en-US" sz="1800" dirty="0">
                <a:latin typeface="Courier New" pitchFamily="49" charset="0"/>
              </a:rPr>
              <a:t>	#Auto-generated by setup Tue May 8 1:01:01</a:t>
            </a:r>
          </a:p>
          <a:p>
            <a:pPr>
              <a:buFont typeface="Wingdings 2" pitchFamily="18" charset="2"/>
              <a:buNone/>
            </a:pPr>
            <a:r>
              <a:rPr lang="en-US" sz="1800" dirty="0">
                <a:latin typeface="Courier New" pitchFamily="49" charset="0"/>
              </a:rPr>
              <a:t>	127.0.0.1       localhost</a:t>
            </a:r>
          </a:p>
          <a:p>
            <a:pPr>
              <a:buFont typeface="Wingdings 2" pitchFamily="18" charset="2"/>
              <a:buNone/>
            </a:pPr>
            <a:r>
              <a:rPr lang="en-US" sz="1800" dirty="0">
                <a:latin typeface="Courier New" pitchFamily="49" charset="0"/>
              </a:rPr>
              <a:t>	10.61.77.156    </a:t>
            </a:r>
            <a:r>
              <a:rPr lang="en-US" sz="1800" dirty="0" smtClean="0">
                <a:latin typeface="Courier New" pitchFamily="49" charset="0"/>
              </a:rPr>
              <a:t>system   system-e0a</a:t>
            </a:r>
            <a:endParaRPr lang="en-US" sz="1800" dirty="0">
              <a:latin typeface="Courier New" pitchFamily="49" charset="0"/>
            </a:endParaRPr>
          </a:p>
          <a:p>
            <a:pPr>
              <a:buFont typeface="Wingdings 2" pitchFamily="18" charset="2"/>
              <a:buNone/>
            </a:pPr>
            <a:r>
              <a:rPr lang="en-US" sz="1800" dirty="0">
                <a:latin typeface="Courier New" pitchFamily="49" charset="0"/>
              </a:rPr>
              <a:t>	#0.0.0.0        </a:t>
            </a:r>
            <a:r>
              <a:rPr lang="en-US" sz="1800" dirty="0" smtClean="0">
                <a:latin typeface="Courier New" pitchFamily="49" charset="0"/>
              </a:rPr>
              <a:t>system   system-e0b</a:t>
            </a:r>
            <a:endParaRPr lang="en-US" sz="1800" dirty="0">
              <a:latin typeface="Courier New" pitchFamily="49" charset="0"/>
            </a:endParaRPr>
          </a:p>
          <a:p>
            <a:pPr>
              <a:buFont typeface="Wingdings 2" pitchFamily="18" charset="2"/>
              <a:buNone/>
            </a:pPr>
            <a:r>
              <a:rPr lang="en-US" sz="1800" dirty="0">
                <a:latin typeface="Courier New" pitchFamily="49" charset="0"/>
              </a:rPr>
              <a:t>	#0.0.0.0        </a:t>
            </a:r>
            <a:r>
              <a:rPr lang="en-US" sz="1800" dirty="0" smtClean="0">
                <a:latin typeface="Courier New" pitchFamily="49" charset="0"/>
              </a:rPr>
              <a:t>system   system-e0c</a:t>
            </a:r>
            <a:endParaRPr lang="en-US" sz="1800" dirty="0">
              <a:latin typeface="Courier New" pitchFamily="49" charset="0"/>
            </a:endParaRPr>
          </a:p>
          <a:p>
            <a:pPr>
              <a:buFont typeface="Wingdings 2" pitchFamily="18" charset="2"/>
              <a:buNone/>
            </a:pPr>
            <a:r>
              <a:rPr lang="en-US" sz="1800" dirty="0">
                <a:latin typeface="Courier New" pitchFamily="49" charset="0"/>
              </a:rPr>
              <a:t>	#0.0.0.0        </a:t>
            </a:r>
            <a:r>
              <a:rPr lang="en-US" sz="1800" dirty="0" smtClean="0">
                <a:latin typeface="Courier New" pitchFamily="49" charset="0"/>
              </a:rPr>
              <a:t>system   system-e0d</a:t>
            </a:r>
          </a:p>
          <a:p>
            <a:pPr>
              <a:buFont typeface="Wingdings 2" pitchFamily="18" charset="2"/>
              <a:buNone/>
            </a:pPr>
            <a:r>
              <a:rPr lang="en-US" sz="1800" dirty="0" smtClean="0">
                <a:latin typeface="Courier New" pitchFamily="49" charset="0"/>
              </a:rPr>
              <a:t>	10.61.77.122    lux-client</a:t>
            </a:r>
            <a:endParaRPr lang="en-US" sz="1800" dirty="0">
              <a:latin typeface="Courier New" pitchFamily="49" charset="0"/>
            </a:endParaRPr>
          </a:p>
        </p:txBody>
      </p:sp>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8"/>
          <p:cNvSpPr>
            <a:spLocks noGrp="1" noChangeArrowheads="1"/>
          </p:cNvSpPr>
          <p:nvPr>
            <p:ph type="title"/>
          </p:nvPr>
        </p:nvSpPr>
        <p:spPr/>
        <p:txBody>
          <a:bodyPr/>
          <a:lstStyle/>
          <a:p>
            <a:r>
              <a:rPr lang="en-US" dirty="0"/>
              <a:t>Using Netgroups</a:t>
            </a:r>
          </a:p>
        </p:txBody>
      </p:sp>
      <p:sp>
        <p:nvSpPr>
          <p:cNvPr id="46083" name="Rectangle 9"/>
          <p:cNvSpPr>
            <a:spLocks noGrp="1" noChangeArrowheads="1"/>
          </p:cNvSpPr>
          <p:nvPr>
            <p:ph type="body" idx="1"/>
          </p:nvPr>
        </p:nvSpPr>
        <p:spPr/>
        <p:txBody>
          <a:bodyPr/>
          <a:lstStyle/>
          <a:p>
            <a:r>
              <a:rPr lang="en-US" dirty="0"/>
              <a:t>The following </a:t>
            </a:r>
            <a:r>
              <a:rPr lang="en-US" dirty="0">
                <a:latin typeface="Courier New" pitchFamily="49" charset="0"/>
              </a:rPr>
              <a:t>/etc/netgroup</a:t>
            </a:r>
            <a:r>
              <a:rPr lang="en-US" dirty="0"/>
              <a:t> snippet contains three netgroups:</a:t>
            </a:r>
          </a:p>
          <a:p>
            <a:endParaRPr lang="en-US" dirty="0"/>
          </a:p>
          <a:p>
            <a:pPr>
              <a:buFont typeface="Wingdings 2" pitchFamily="18" charset="2"/>
              <a:buNone/>
            </a:pPr>
            <a:r>
              <a:rPr lang="en-US" sz="2000" dirty="0">
                <a:latin typeface="Courier New" pitchFamily="49" charset="0"/>
              </a:rPr>
              <a:t>	trustedhosts (host1,,) (host2,,)</a:t>
            </a:r>
          </a:p>
          <a:p>
            <a:pPr>
              <a:buFont typeface="Wingdings 2" pitchFamily="18" charset="2"/>
              <a:buNone/>
            </a:pPr>
            <a:r>
              <a:rPr lang="en-US" sz="2000" dirty="0">
                <a:latin typeface="Courier New" pitchFamily="49" charset="0"/>
              </a:rPr>
              <a:t>	untrustedhosts (host3,,) (host4,,) </a:t>
            </a:r>
            <a:r>
              <a:rPr lang="en-US" sz="2000" dirty="0" smtClean="0">
                <a:latin typeface="Courier New" pitchFamily="49" charset="0"/>
              </a:rPr>
              <a:t>(host5</a:t>
            </a:r>
            <a:r>
              <a:rPr lang="en-US" sz="2000" dirty="0">
                <a:latin typeface="Courier New" pitchFamily="49" charset="0"/>
              </a:rPr>
              <a:t>,,)</a:t>
            </a:r>
          </a:p>
          <a:p>
            <a:pPr>
              <a:buFont typeface="Wingdings 2" pitchFamily="18" charset="2"/>
              <a:buNone/>
            </a:pPr>
            <a:r>
              <a:rPr lang="en-US" sz="2000" dirty="0">
                <a:latin typeface="Courier New" pitchFamily="49" charset="0"/>
              </a:rPr>
              <a:t>	allhosts trustedhosts untrustedhosts</a:t>
            </a:r>
          </a:p>
          <a:p>
            <a:endParaRPr lang="en-US" dirty="0">
              <a:latin typeface="Courier New" pitchFamily="49" charset="0"/>
            </a:endParaRPr>
          </a:p>
          <a:p>
            <a:r>
              <a:rPr lang="en-US" dirty="0"/>
              <a:t>In an exports entry, you can specify the trustedhosts, untrustedhosts, or allhosts netgroup as the export target with the rw, ro, and root options </a:t>
            </a:r>
            <a:r>
              <a:rPr lang="en-US" sz="2400" i="1" dirty="0"/>
              <a:t>(discussed in the next module)</a:t>
            </a:r>
            <a:endParaRPr lang="en-US" i="1" dirty="0"/>
          </a:p>
        </p:txBody>
      </p:sp>
      <p:sp>
        <p:nvSpPr>
          <p:cNvPr id="4" name="TextBox 3"/>
          <p:cNvSpPr txBox="1"/>
          <p:nvPr/>
        </p:nvSpPr>
        <p:spPr>
          <a:xfrm>
            <a:off x="6095999" y="1936376"/>
            <a:ext cx="2266967" cy="400110"/>
          </a:xfrm>
          <a:prstGeom prst="rect">
            <a:avLst/>
          </a:prstGeom>
          <a:noFill/>
        </p:spPr>
        <p:txBody>
          <a:bodyPr wrap="none" rtlCol="0">
            <a:spAutoFit/>
          </a:bodyPr>
          <a:lstStyle/>
          <a:p>
            <a:r>
              <a:rPr lang="en-US" dirty="0" smtClean="0"/>
              <a:t>Case-sensitive file</a:t>
            </a:r>
            <a:endParaRPr lang="en-US" dirty="0"/>
          </a:p>
        </p:txBody>
      </p:sp>
      <p:cxnSp>
        <p:nvCxnSpPr>
          <p:cNvPr id="5" name="Straight Arrow Connector 49"/>
          <p:cNvCxnSpPr>
            <a:cxnSpLocks noChangeShapeType="1"/>
          </p:cNvCxnSpPr>
          <p:nvPr/>
        </p:nvCxnSpPr>
        <p:spPr bwMode="auto">
          <a:xfrm rot="10800000">
            <a:off x="5934635" y="1577790"/>
            <a:ext cx="824757" cy="394443"/>
          </a:xfrm>
          <a:prstGeom prst="straightConnector1">
            <a:avLst/>
          </a:prstGeom>
          <a:noFill/>
          <a:ln w="28575" algn="ctr">
            <a:solidFill>
              <a:srgbClr val="005BAE"/>
            </a:solidFill>
            <a:round/>
            <a:headEnd/>
            <a:tailEnd type="triangle" w="med" len="med"/>
          </a:ln>
        </p:spPr>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
          <p:cNvSpPr>
            <a:spLocks noGrp="1" noChangeArrowheads="1"/>
          </p:cNvSpPr>
          <p:nvPr>
            <p:ph type="title"/>
          </p:nvPr>
        </p:nvSpPr>
        <p:spPr/>
        <p:txBody>
          <a:bodyPr/>
          <a:lstStyle/>
          <a:p>
            <a:r>
              <a:rPr lang="en-US" dirty="0">
                <a:latin typeface="Courier New" pitchFamily="49" charset="0"/>
              </a:rPr>
              <a:t>/etc/nsswitch.conf</a:t>
            </a:r>
            <a:r>
              <a:rPr lang="en-US" dirty="0"/>
              <a:t> file </a:t>
            </a:r>
          </a:p>
        </p:txBody>
      </p:sp>
      <p:sp>
        <p:nvSpPr>
          <p:cNvPr id="48131" name="Rectangle 11"/>
          <p:cNvSpPr>
            <a:spLocks noGrp="1" noChangeArrowheads="1"/>
          </p:cNvSpPr>
          <p:nvPr>
            <p:ph type="body" idx="1"/>
          </p:nvPr>
        </p:nvSpPr>
        <p:spPr/>
        <p:txBody>
          <a:bodyPr/>
          <a:lstStyle/>
          <a:p>
            <a:r>
              <a:rPr lang="en-US" dirty="0">
                <a:latin typeface="Courier New" pitchFamily="49" charset="0"/>
              </a:rPr>
              <a:t>/etc/nsswitch.conf</a:t>
            </a:r>
            <a:r>
              <a:rPr lang="en-US" dirty="0"/>
              <a:t> file</a:t>
            </a:r>
          </a:p>
          <a:p>
            <a:pPr lvl="1"/>
            <a:r>
              <a:rPr lang="en-US" dirty="0"/>
              <a:t>Determines the order in which </a:t>
            </a:r>
            <a:r>
              <a:rPr lang="en-US" dirty="0" smtClean="0"/>
              <a:t>identification systems are queried</a:t>
            </a:r>
            <a:endParaRPr lang="en-US" dirty="0"/>
          </a:p>
          <a:p>
            <a:pPr lvl="1">
              <a:buFont typeface="Arial" charset="0"/>
              <a:buNone/>
            </a:pPr>
            <a:r>
              <a:rPr lang="en-US" sz="1800" dirty="0">
                <a:latin typeface="Courier New" pitchFamily="49" charset="0"/>
              </a:rPr>
              <a:t>system&gt; </a:t>
            </a:r>
            <a:r>
              <a:rPr lang="en-US" sz="1800" b="1" dirty="0">
                <a:latin typeface="Courier New" pitchFamily="49" charset="0"/>
              </a:rPr>
              <a:t>rdfile /etc/nsswitch.conf</a:t>
            </a:r>
          </a:p>
          <a:p>
            <a:pPr lvl="1">
              <a:buFont typeface="Arial" charset="0"/>
              <a:buNone/>
            </a:pPr>
            <a:r>
              <a:rPr lang="en-US" sz="1800" dirty="0">
                <a:latin typeface="Courier New" pitchFamily="49" charset="0"/>
              </a:rPr>
              <a:t>#Auto-generated by setup Fri Jun 30 </a:t>
            </a:r>
            <a:r>
              <a:rPr lang="en-US" sz="1800" dirty="0" smtClean="0">
                <a:latin typeface="Courier New" pitchFamily="49" charset="0"/>
              </a:rPr>
              <a:t>07:35:27</a:t>
            </a:r>
            <a:endParaRPr lang="en-US" sz="1800" dirty="0">
              <a:latin typeface="Courier New" pitchFamily="49" charset="0"/>
            </a:endParaRPr>
          </a:p>
          <a:p>
            <a:pPr lvl="1">
              <a:buFont typeface="Arial" charset="0"/>
              <a:buNone/>
            </a:pPr>
            <a:r>
              <a:rPr lang="en-US" sz="1800" dirty="0">
                <a:latin typeface="Courier New" pitchFamily="49" charset="0"/>
              </a:rPr>
              <a:t>hosts: </a:t>
            </a:r>
            <a:r>
              <a:rPr lang="en-US" sz="1800" dirty="0" smtClean="0">
                <a:latin typeface="Courier New" pitchFamily="49" charset="0"/>
              </a:rPr>
              <a:t>   files    nis     </a:t>
            </a:r>
            <a:r>
              <a:rPr lang="en-US" sz="1800" dirty="0">
                <a:latin typeface="Courier New" pitchFamily="49" charset="0"/>
              </a:rPr>
              <a:t>dns</a:t>
            </a:r>
          </a:p>
          <a:p>
            <a:pPr lvl="1">
              <a:buFont typeface="Arial" charset="0"/>
              <a:buNone/>
            </a:pPr>
            <a:r>
              <a:rPr lang="en-US" sz="1800" dirty="0">
                <a:latin typeface="Courier New" pitchFamily="49" charset="0"/>
              </a:rPr>
              <a:t>passwd: </a:t>
            </a:r>
            <a:r>
              <a:rPr lang="en-US" sz="1800" dirty="0" smtClean="0">
                <a:latin typeface="Courier New" pitchFamily="49" charset="0"/>
              </a:rPr>
              <a:t>  files    nis     </a:t>
            </a:r>
            <a:r>
              <a:rPr lang="en-US" sz="1800" dirty="0">
                <a:latin typeface="Courier New" pitchFamily="49" charset="0"/>
              </a:rPr>
              <a:t>ldap	</a:t>
            </a:r>
          </a:p>
          <a:p>
            <a:pPr lvl="1">
              <a:buFont typeface="Arial" charset="0"/>
              <a:buNone/>
            </a:pPr>
            <a:r>
              <a:rPr lang="en-US" sz="1800" dirty="0">
                <a:latin typeface="Courier New" pitchFamily="49" charset="0"/>
              </a:rPr>
              <a:t>netgroup: files    nis 	</a:t>
            </a:r>
            <a:r>
              <a:rPr lang="en-US" sz="1800" dirty="0" smtClean="0">
                <a:latin typeface="Courier New" pitchFamily="49" charset="0"/>
              </a:rPr>
              <a:t>  ldap</a:t>
            </a:r>
            <a:endParaRPr lang="en-US" sz="1800" dirty="0">
              <a:latin typeface="Courier New" pitchFamily="49" charset="0"/>
            </a:endParaRPr>
          </a:p>
          <a:p>
            <a:pPr lvl="1">
              <a:buFont typeface="Arial" charset="0"/>
              <a:buNone/>
            </a:pPr>
            <a:r>
              <a:rPr lang="en-US" sz="1800" dirty="0">
                <a:latin typeface="Courier New" pitchFamily="49" charset="0"/>
              </a:rPr>
              <a:t>group: </a:t>
            </a:r>
            <a:r>
              <a:rPr lang="en-US" sz="1800" dirty="0" smtClean="0">
                <a:latin typeface="Courier New" pitchFamily="49" charset="0"/>
              </a:rPr>
              <a:t>   files    nis     </a:t>
            </a:r>
            <a:r>
              <a:rPr lang="en-US" sz="1800" dirty="0">
                <a:latin typeface="Courier New" pitchFamily="49" charset="0"/>
              </a:rPr>
              <a:t>ldap</a:t>
            </a:r>
          </a:p>
          <a:p>
            <a:pPr lvl="1">
              <a:buFont typeface="Arial" charset="0"/>
              <a:buNone/>
            </a:pPr>
            <a:r>
              <a:rPr lang="en-US" sz="1800" dirty="0">
                <a:latin typeface="Courier New" pitchFamily="49" charset="0"/>
              </a:rPr>
              <a:t>shadow: </a:t>
            </a:r>
            <a:r>
              <a:rPr lang="en-US" sz="1800" dirty="0" smtClean="0">
                <a:latin typeface="Courier New" pitchFamily="49" charset="0"/>
              </a:rPr>
              <a:t>  files    nis</a:t>
            </a:r>
            <a:endParaRPr lang="en-US" sz="1800" dirty="0">
              <a:latin typeface="Courier New" pitchFamily="49" charset="0"/>
            </a:endParaRPr>
          </a:p>
        </p:txBody>
      </p:sp>
      <p:sp>
        <p:nvSpPr>
          <p:cNvPr id="48133" name="Rectangle 4"/>
          <p:cNvSpPr>
            <a:spLocks noChangeArrowheads="1"/>
          </p:cNvSpPr>
          <p:nvPr/>
        </p:nvSpPr>
        <p:spPr bwMode="auto">
          <a:xfrm>
            <a:off x="2689726" y="3135313"/>
            <a:ext cx="816696" cy="339407"/>
          </a:xfrm>
          <a:prstGeom prst="rect">
            <a:avLst/>
          </a:prstGeom>
          <a:noFill/>
          <a:ln w="28575">
            <a:solidFill>
              <a:schemeClr val="hlink"/>
            </a:solidFill>
            <a:miter lim="800000"/>
            <a:headEnd/>
            <a:tailEnd/>
          </a:ln>
        </p:spPr>
        <p:txBody>
          <a:bodyPr wrap="none" anchor="ctr"/>
          <a:lstStyle/>
          <a:p>
            <a:pPr>
              <a:buClr>
                <a:schemeClr val="accent2"/>
              </a:buClr>
              <a:buFont typeface="Wingdings 2" pitchFamily="18" charset="2"/>
              <a:buNone/>
            </a:pPr>
            <a:endParaRPr lang="en-US" dirty="0"/>
          </a:p>
        </p:txBody>
      </p:sp>
      <p:sp>
        <p:nvSpPr>
          <p:cNvPr id="48134" name="Text Box 6"/>
          <p:cNvSpPr txBox="1">
            <a:spLocks noChangeArrowheads="1"/>
          </p:cNvSpPr>
          <p:nvPr/>
        </p:nvSpPr>
        <p:spPr bwMode="auto">
          <a:xfrm>
            <a:off x="3224848" y="5098098"/>
            <a:ext cx="1549400" cy="366712"/>
          </a:xfrm>
          <a:prstGeom prst="rect">
            <a:avLst/>
          </a:prstGeom>
          <a:noFill/>
          <a:ln w="12700">
            <a:noFill/>
            <a:miter lim="800000"/>
            <a:headEnd/>
            <a:tailEnd/>
          </a:ln>
        </p:spPr>
        <p:txBody>
          <a:bodyPr wrap="none">
            <a:spAutoFit/>
          </a:bodyPr>
          <a:lstStyle/>
          <a:p>
            <a:pPr>
              <a:buClr>
                <a:schemeClr val="accent2"/>
              </a:buClr>
              <a:buFont typeface="Wingdings 2" pitchFamily="18" charset="2"/>
              <a:buNone/>
            </a:pPr>
            <a:r>
              <a:rPr lang="en-US" sz="1800" b="1" dirty="0">
                <a:solidFill>
                  <a:schemeClr val="hlink"/>
                </a:solidFill>
                <a:latin typeface="Courier New" pitchFamily="49" charset="0"/>
              </a:rPr>
              <a:t>/etc/hosts</a:t>
            </a:r>
          </a:p>
        </p:txBody>
      </p:sp>
      <p:cxnSp>
        <p:nvCxnSpPr>
          <p:cNvPr id="48135" name="AutoShape 12"/>
          <p:cNvCxnSpPr>
            <a:cxnSpLocks noChangeShapeType="1"/>
            <a:stCxn id="48134" idx="0"/>
          </p:cNvCxnSpPr>
          <p:nvPr/>
        </p:nvCxnSpPr>
        <p:spPr bwMode="auto">
          <a:xfrm rot="16200000" flipV="1">
            <a:off x="2952460" y="4051010"/>
            <a:ext cx="1575580" cy="518596"/>
          </a:xfrm>
          <a:prstGeom prst="straightConnector1">
            <a:avLst/>
          </a:prstGeom>
          <a:noFill/>
          <a:ln w="28575">
            <a:solidFill>
              <a:schemeClr val="hlink"/>
            </a:solidFill>
            <a:round/>
            <a:headEnd/>
            <a:tailEnd type="triangle" w="med" len="med"/>
          </a:ln>
        </p:spPr>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NIS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title"/>
          </p:nvPr>
        </p:nvSpPr>
        <p:spPr/>
        <p:txBody>
          <a:bodyPr/>
          <a:lstStyle/>
          <a:p>
            <a:r>
              <a:rPr lang="en-US" dirty="0" smtClean="0"/>
              <a:t>NFS </a:t>
            </a:r>
            <a:r>
              <a:rPr lang="en-US" dirty="0"/>
              <a:t>V</a:t>
            </a:r>
            <a:r>
              <a:rPr lang="en-US" dirty="0" smtClean="0"/>
              <a:t>ersus </a:t>
            </a:r>
            <a:r>
              <a:rPr lang="en-US" dirty="0"/>
              <a:t>NFS </a:t>
            </a:r>
            <a:r>
              <a:rPr lang="en-US" dirty="0" smtClean="0"/>
              <a:t>and </a:t>
            </a:r>
            <a:r>
              <a:rPr lang="en-US" dirty="0"/>
              <a:t>NIS</a:t>
            </a:r>
          </a:p>
        </p:txBody>
      </p:sp>
      <p:sp>
        <p:nvSpPr>
          <p:cNvPr id="50179" name="Rectangle 8"/>
          <p:cNvSpPr>
            <a:spLocks noGrp="1" noChangeArrowheads="1"/>
          </p:cNvSpPr>
          <p:nvPr>
            <p:ph type="body" idx="1"/>
          </p:nvPr>
        </p:nvSpPr>
        <p:spPr/>
        <p:txBody>
          <a:bodyPr/>
          <a:lstStyle/>
          <a:p>
            <a:pPr>
              <a:lnSpc>
                <a:spcPct val="90000"/>
              </a:lnSpc>
            </a:pPr>
            <a:r>
              <a:rPr lang="en-US" dirty="0" smtClean="0"/>
              <a:t>Architecture options:  </a:t>
            </a:r>
            <a:endParaRPr lang="en-US" dirty="0"/>
          </a:p>
          <a:p>
            <a:pPr lvl="1">
              <a:lnSpc>
                <a:spcPct val="90000"/>
              </a:lnSpc>
            </a:pPr>
            <a:r>
              <a:rPr lang="en-US" dirty="0" smtClean="0"/>
              <a:t>NFS alone server-client </a:t>
            </a:r>
            <a:r>
              <a:rPr lang="en-US" dirty="0"/>
              <a:t>model </a:t>
            </a:r>
            <a:r>
              <a:rPr lang="en-US" dirty="0" smtClean="0"/>
              <a:t>is used </a:t>
            </a:r>
            <a:r>
              <a:rPr lang="en-US" dirty="0"/>
              <a:t>in small networks for easier localized maintenance, </a:t>
            </a:r>
            <a:r>
              <a:rPr lang="en-US" dirty="0" smtClean="0"/>
              <a:t>but is </a:t>
            </a:r>
            <a:r>
              <a:rPr lang="en-US" dirty="0"/>
              <a:t>not scalable</a:t>
            </a:r>
          </a:p>
          <a:p>
            <a:pPr lvl="1">
              <a:lnSpc>
                <a:spcPct val="90000"/>
              </a:lnSpc>
            </a:pPr>
            <a:r>
              <a:rPr lang="en-US" dirty="0"/>
              <a:t>NFS server with </a:t>
            </a:r>
            <a:r>
              <a:rPr lang="en-US" dirty="0" smtClean="0"/>
              <a:t>NIS server-client </a:t>
            </a:r>
            <a:r>
              <a:rPr lang="en-US" dirty="0"/>
              <a:t>model </a:t>
            </a:r>
            <a:r>
              <a:rPr lang="en-US" dirty="0" smtClean="0"/>
              <a:t>is used </a:t>
            </a:r>
            <a:r>
              <a:rPr lang="en-US" dirty="0"/>
              <a:t>in large distributed networks, provides centralized maintenance, and is scalable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5"/>
          <p:cNvSpPr>
            <a:spLocks noGrp="1" noChangeArrowheads="1"/>
          </p:cNvSpPr>
          <p:nvPr>
            <p:ph type="title"/>
          </p:nvPr>
        </p:nvSpPr>
        <p:spPr/>
        <p:txBody>
          <a:bodyPr/>
          <a:lstStyle/>
          <a:p>
            <a:r>
              <a:rPr lang="en-US" dirty="0"/>
              <a:t>NIS Configuration</a:t>
            </a:r>
          </a:p>
        </p:txBody>
      </p:sp>
      <p:sp>
        <p:nvSpPr>
          <p:cNvPr id="52227" name="Rectangle 6"/>
          <p:cNvSpPr>
            <a:spLocks noGrp="1" noChangeArrowheads="1"/>
          </p:cNvSpPr>
          <p:nvPr>
            <p:ph type="body" idx="1"/>
          </p:nvPr>
        </p:nvSpPr>
        <p:spPr/>
        <p:txBody>
          <a:bodyPr/>
          <a:lstStyle/>
          <a:p>
            <a:r>
              <a:rPr lang="en-US" sz="2200" dirty="0" smtClean="0"/>
              <a:t>NIS is </a:t>
            </a:r>
            <a:r>
              <a:rPr lang="en-US" sz="2200" dirty="0"/>
              <a:t>used to resolve:</a:t>
            </a:r>
          </a:p>
          <a:p>
            <a:pPr lvl="1"/>
            <a:r>
              <a:rPr lang="en-US" sz="2000" dirty="0" smtClean="0"/>
              <a:t>User</a:t>
            </a:r>
          </a:p>
          <a:p>
            <a:pPr lvl="1"/>
            <a:r>
              <a:rPr lang="en-US" sz="2000" dirty="0" smtClean="0"/>
              <a:t>Hostname-to-IP resolution</a:t>
            </a:r>
            <a:endParaRPr lang="en-US" sz="2000" dirty="0"/>
          </a:p>
          <a:p>
            <a:pPr lvl="1"/>
            <a:r>
              <a:rPr lang="en-US" sz="2000" dirty="0" smtClean="0"/>
              <a:t>Netgroup</a:t>
            </a:r>
            <a:endParaRPr lang="en-US" sz="2000" dirty="0"/>
          </a:p>
          <a:p>
            <a:r>
              <a:rPr lang="en-US" sz="2200" dirty="0"/>
              <a:t>To configure NIS:</a:t>
            </a:r>
          </a:p>
          <a:p>
            <a:pPr lvl="1"/>
            <a:r>
              <a:rPr lang="en-US" sz="1800" dirty="0">
                <a:latin typeface="Courier New" pitchFamily="49" charset="0"/>
              </a:rPr>
              <a:t>nis.enable on</a:t>
            </a:r>
          </a:p>
          <a:p>
            <a:pPr lvl="2"/>
            <a:r>
              <a:rPr lang="en-US" sz="1800" dirty="0"/>
              <a:t>Default is off</a:t>
            </a:r>
          </a:p>
          <a:p>
            <a:pPr lvl="1"/>
            <a:r>
              <a:rPr lang="en-US" sz="1800" dirty="0">
                <a:latin typeface="Courier New" pitchFamily="49" charset="0"/>
              </a:rPr>
              <a:t>nis.domainname domain_name</a:t>
            </a:r>
          </a:p>
          <a:p>
            <a:pPr lvl="1"/>
            <a:r>
              <a:rPr lang="en-US" sz="1800" dirty="0">
                <a:latin typeface="Courier New" pitchFamily="49" charset="0"/>
              </a:rPr>
              <a:t>nis.servers server_name_or_ip, server…</a:t>
            </a:r>
          </a:p>
          <a:p>
            <a:r>
              <a:rPr lang="en-US" sz="2200" dirty="0"/>
              <a:t>Use </a:t>
            </a:r>
            <a:r>
              <a:rPr lang="en-US" sz="2200" dirty="0">
                <a:latin typeface="Courier New" pitchFamily="49" charset="0"/>
              </a:rPr>
              <a:t>nis info</a:t>
            </a:r>
            <a:r>
              <a:rPr lang="en-US" sz="2200" dirty="0"/>
              <a:t> to display configuration </a:t>
            </a:r>
            <a:r>
              <a:rPr lang="en-US" sz="2200" dirty="0" smtClean="0"/>
              <a:t>information</a:t>
            </a:r>
            <a:endParaRPr lang="en-US" sz="2200" dirty="0"/>
          </a:p>
          <a:p>
            <a:r>
              <a:rPr lang="en-US" sz="2200" dirty="0"/>
              <a:t>Other commands:  </a:t>
            </a:r>
            <a:r>
              <a:rPr lang="en-US" sz="2200" dirty="0">
                <a:latin typeface="Courier New" pitchFamily="49" charset="0"/>
              </a:rPr>
              <a:t>ypcat, ypgroup, ypmatch, </a:t>
            </a:r>
            <a:r>
              <a:rPr lang="en-US" sz="2200" dirty="0" smtClean="0">
                <a:latin typeface="Courier New" pitchFamily="49" charset="0"/>
              </a:rPr>
              <a:t>ypwhich</a:t>
            </a:r>
          </a:p>
          <a:p>
            <a:endParaRPr lang="en-US" sz="1600" dirty="0">
              <a:latin typeface="Courier New" pitchFamily="49" charset="0"/>
            </a:endParaRPr>
          </a:p>
          <a:p>
            <a:pPr>
              <a:buFont typeface="Wingdings 2" pitchFamily="18" charset="2"/>
              <a:buNone/>
            </a:pPr>
            <a:r>
              <a:rPr lang="en-US" sz="2200" b="1" dirty="0" smtClean="0"/>
              <a:t>NOTE: </a:t>
            </a:r>
            <a:r>
              <a:rPr lang="en-US" sz="2200" dirty="0"/>
              <a:t>T</a:t>
            </a:r>
            <a:r>
              <a:rPr lang="en-US" sz="2200" dirty="0" smtClean="0"/>
              <a:t>he </a:t>
            </a:r>
            <a:r>
              <a:rPr lang="en-US" sz="2200" dirty="0"/>
              <a:t>storage system will only work with an NIS+ server if </a:t>
            </a:r>
            <a:r>
              <a:rPr lang="en-US" sz="2200" dirty="0" smtClean="0"/>
              <a:t>NIS+ server </a:t>
            </a:r>
            <a:r>
              <a:rPr lang="en-US" sz="2200" dirty="0"/>
              <a:t>is set to NIS-compatibility </a:t>
            </a:r>
            <a:r>
              <a:rPr lang="en-US" sz="2200" dirty="0" smtClean="0"/>
              <a:t>mode  </a:t>
            </a:r>
            <a:endParaRPr lang="en-US" sz="22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5"/>
          <p:cNvSpPr>
            <a:spLocks noGrp="1" noChangeArrowheads="1"/>
          </p:cNvSpPr>
          <p:nvPr>
            <p:ph type="title"/>
          </p:nvPr>
        </p:nvSpPr>
        <p:spPr/>
        <p:txBody>
          <a:bodyPr/>
          <a:lstStyle/>
          <a:p>
            <a:r>
              <a:rPr lang="en-US" dirty="0"/>
              <a:t>NIS Slave Mode</a:t>
            </a:r>
          </a:p>
        </p:txBody>
      </p:sp>
      <p:sp>
        <p:nvSpPr>
          <p:cNvPr id="54275" name="Rectangle 6"/>
          <p:cNvSpPr>
            <a:spLocks noGrp="1" noChangeArrowheads="1"/>
          </p:cNvSpPr>
          <p:nvPr>
            <p:ph type="body" idx="1"/>
          </p:nvPr>
        </p:nvSpPr>
        <p:spPr/>
        <p:txBody>
          <a:bodyPr/>
          <a:lstStyle/>
          <a:p>
            <a:r>
              <a:rPr lang="en-US" dirty="0"/>
              <a:t>NIS slave</a:t>
            </a:r>
          </a:p>
          <a:p>
            <a:pPr lvl="1"/>
            <a:r>
              <a:rPr lang="en-US" dirty="0"/>
              <a:t>Downloads NIS maps from master servers every 45 minutes to the storage system</a:t>
            </a:r>
          </a:p>
          <a:p>
            <a:pPr lvl="1"/>
            <a:r>
              <a:rPr lang="en-US" dirty="0"/>
              <a:t>Handles all NIS lookups from local NIS slave maps</a:t>
            </a:r>
          </a:p>
          <a:p>
            <a:r>
              <a:rPr lang="en-US" dirty="0"/>
              <a:t>To configure Data ONTAP:</a:t>
            </a:r>
          </a:p>
          <a:p>
            <a:pPr lvl="1"/>
            <a:r>
              <a:rPr lang="en-US" dirty="0">
                <a:latin typeface="Courier New" pitchFamily="49" charset="0"/>
              </a:rPr>
              <a:t>nis.slave.enable on</a:t>
            </a:r>
          </a:p>
          <a:p>
            <a:pPr lvl="2"/>
            <a:r>
              <a:rPr lang="en-US" dirty="0"/>
              <a:t>Default is off</a:t>
            </a:r>
          </a:p>
          <a:p>
            <a:pPr lvl="1"/>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pPr defTabSz="948507">
              <a:defRPr/>
            </a:pPr>
            <a:r>
              <a:rPr lang="en-US" dirty="0" smtClean="0"/>
              <a:t>DNS and LDAP</a:t>
            </a:r>
            <a:endParaRPr lang="en-US" dirty="0"/>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5"/>
          <p:cNvSpPr>
            <a:spLocks noGrp="1" noChangeArrowheads="1"/>
          </p:cNvSpPr>
          <p:nvPr>
            <p:ph type="title"/>
          </p:nvPr>
        </p:nvSpPr>
        <p:spPr/>
        <p:txBody>
          <a:bodyPr/>
          <a:lstStyle/>
          <a:p>
            <a:r>
              <a:rPr lang="en-US" dirty="0"/>
              <a:t>DNS</a:t>
            </a:r>
          </a:p>
        </p:txBody>
      </p:sp>
      <p:sp>
        <p:nvSpPr>
          <p:cNvPr id="56323" name="Rectangle 6"/>
          <p:cNvSpPr>
            <a:spLocks noGrp="1" noChangeArrowheads="1"/>
          </p:cNvSpPr>
          <p:nvPr>
            <p:ph type="body" idx="1"/>
          </p:nvPr>
        </p:nvSpPr>
        <p:spPr/>
        <p:txBody>
          <a:bodyPr/>
          <a:lstStyle/>
          <a:p>
            <a:pPr>
              <a:lnSpc>
                <a:spcPct val="90000"/>
              </a:lnSpc>
            </a:pPr>
            <a:r>
              <a:rPr lang="en-US" dirty="0" smtClean="0"/>
              <a:t>DNS </a:t>
            </a:r>
            <a:r>
              <a:rPr lang="en-US" dirty="0"/>
              <a:t>performs </a:t>
            </a:r>
            <a:r>
              <a:rPr lang="en-US" dirty="0" smtClean="0"/>
              <a:t>hostname-to-IP </a:t>
            </a:r>
            <a:r>
              <a:rPr lang="en-US" dirty="0"/>
              <a:t>resolution</a:t>
            </a:r>
          </a:p>
          <a:p>
            <a:pPr>
              <a:lnSpc>
                <a:spcPct val="90000"/>
              </a:lnSpc>
            </a:pPr>
            <a:r>
              <a:rPr lang="en-US" dirty="0"/>
              <a:t>To configure:</a:t>
            </a:r>
          </a:p>
          <a:p>
            <a:pPr lvl="1">
              <a:lnSpc>
                <a:spcPct val="90000"/>
              </a:lnSpc>
            </a:pPr>
            <a:r>
              <a:rPr lang="en-US" dirty="0">
                <a:latin typeface="Courier New" pitchFamily="49" charset="0"/>
              </a:rPr>
              <a:t>dns.enable on</a:t>
            </a:r>
          </a:p>
          <a:p>
            <a:pPr lvl="1">
              <a:lnSpc>
                <a:spcPct val="90000"/>
              </a:lnSpc>
            </a:pPr>
            <a:r>
              <a:rPr lang="en-US" dirty="0">
                <a:latin typeface="Courier New" pitchFamily="49" charset="0"/>
              </a:rPr>
              <a:t>dns.domainname </a:t>
            </a:r>
            <a:r>
              <a:rPr lang="en-US" i="1" dirty="0" smtClean="0">
                <a:latin typeface="Courier New" pitchFamily="49" charset="0"/>
              </a:rPr>
              <a:t>domainname</a:t>
            </a:r>
            <a:endParaRPr lang="en-US" i="1" dirty="0">
              <a:latin typeface="Courier New" pitchFamily="49" charset="0"/>
            </a:endParaRPr>
          </a:p>
          <a:p>
            <a:pPr lvl="1">
              <a:lnSpc>
                <a:spcPct val="90000"/>
              </a:lnSpc>
            </a:pPr>
            <a:r>
              <a:rPr lang="en-US" dirty="0">
                <a:latin typeface="Courier New" pitchFamily="49" charset="0"/>
              </a:rPr>
              <a:t>dns.cache.enable on</a:t>
            </a:r>
          </a:p>
          <a:p>
            <a:pPr lvl="2">
              <a:lnSpc>
                <a:spcPct val="90000"/>
              </a:lnSpc>
            </a:pPr>
            <a:r>
              <a:rPr lang="en-US" dirty="0"/>
              <a:t>Disabling cache – clears cache</a:t>
            </a:r>
          </a:p>
          <a:p>
            <a:pPr lvl="1">
              <a:lnSpc>
                <a:spcPct val="90000"/>
              </a:lnSpc>
            </a:pPr>
            <a:r>
              <a:rPr lang="en-US" dirty="0">
                <a:latin typeface="Courier New" pitchFamily="49" charset="0"/>
              </a:rPr>
              <a:t>dns flush </a:t>
            </a:r>
            <a:r>
              <a:rPr lang="en-US" dirty="0">
                <a:cs typeface="Times New Roman" pitchFamily="18" charset="0"/>
              </a:rPr>
              <a:t>command</a:t>
            </a:r>
          </a:p>
          <a:p>
            <a:pPr lvl="2">
              <a:lnSpc>
                <a:spcPct val="90000"/>
              </a:lnSpc>
            </a:pPr>
            <a:r>
              <a:rPr lang="en-US" dirty="0"/>
              <a:t>Clears cache without disabling the cache</a:t>
            </a:r>
          </a:p>
          <a:p>
            <a:pPr lvl="1">
              <a:lnSpc>
                <a:spcPct val="90000"/>
              </a:lnSpc>
            </a:pPr>
            <a:r>
              <a:rPr lang="en-US" dirty="0" err="1" smtClean="0">
                <a:latin typeface="Courier New" pitchFamily="49" charset="0"/>
              </a:rPr>
              <a:t>dns</a:t>
            </a:r>
            <a:r>
              <a:rPr lang="en-US" dirty="0" smtClean="0">
                <a:latin typeface="Courier New" pitchFamily="49" charset="0"/>
              </a:rPr>
              <a:t> </a:t>
            </a:r>
            <a:r>
              <a:rPr lang="en-US" dirty="0">
                <a:latin typeface="Courier New" pitchFamily="49" charset="0"/>
              </a:rPr>
              <a:t>info</a:t>
            </a:r>
            <a:r>
              <a:rPr lang="en-US" dirty="0"/>
              <a:t> command</a:t>
            </a:r>
          </a:p>
          <a:p>
            <a:pPr lvl="2">
              <a:lnSpc>
                <a:spcPct val="90000"/>
              </a:lnSpc>
            </a:pPr>
            <a:r>
              <a:rPr lang="en-US" dirty="0"/>
              <a:t>Displays configuration </a:t>
            </a:r>
            <a:r>
              <a:rPr lang="en-US" dirty="0" smtClean="0"/>
              <a:t>information  </a:t>
            </a:r>
          </a:p>
          <a:p>
            <a:pPr lvl="1">
              <a:lnSpc>
                <a:spcPct val="90000"/>
              </a:lnSpc>
            </a:pPr>
            <a:r>
              <a:rPr lang="en-US" dirty="0" smtClean="0"/>
              <a:t>Modify </a:t>
            </a:r>
            <a:r>
              <a:rPr lang="en-US" dirty="0" smtClean="0">
                <a:latin typeface="Courier New" pitchFamily="49" charset="0"/>
              </a:rPr>
              <a:t>/etc/</a:t>
            </a:r>
            <a:r>
              <a:rPr lang="en-US" dirty="0" err="1" smtClean="0">
                <a:latin typeface="Courier New" pitchFamily="49" charset="0"/>
              </a:rPr>
              <a:t>resolv.conf</a:t>
            </a:r>
            <a:r>
              <a:rPr lang="en-US" dirty="0" smtClean="0"/>
              <a:t> (</a:t>
            </a:r>
            <a:r>
              <a:rPr lang="en-US" i="1" dirty="0" smtClean="0"/>
              <a:t>discussed next</a:t>
            </a:r>
            <a:r>
              <a:rPr lang="en-US" dirty="0" smtClean="0"/>
              <a:t>)</a:t>
            </a:r>
            <a:endParaRPr lang="en-US" dirty="0"/>
          </a:p>
          <a:p>
            <a:pPr>
              <a:lnSpc>
                <a:spcPct val="90000"/>
              </a:lnSpc>
            </a:pP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6"/>
          <p:cNvSpPr>
            <a:spLocks noGrp="1" noChangeArrowheads="1"/>
          </p:cNvSpPr>
          <p:nvPr>
            <p:ph type="title"/>
          </p:nvPr>
        </p:nvSpPr>
        <p:spPr/>
        <p:txBody>
          <a:bodyPr/>
          <a:lstStyle/>
          <a:p>
            <a:r>
              <a:rPr lang="en-US" dirty="0">
                <a:latin typeface="Courier New" pitchFamily="49" charset="0"/>
              </a:rPr>
              <a:t>/</a:t>
            </a:r>
            <a:r>
              <a:rPr lang="en-US" dirty="0" smtClean="0">
                <a:latin typeface="Courier New" pitchFamily="49" charset="0"/>
              </a:rPr>
              <a:t>etc/</a:t>
            </a:r>
            <a:r>
              <a:rPr lang="en-US" dirty="0" err="1" smtClean="0">
                <a:latin typeface="Courier New" pitchFamily="49" charset="0"/>
              </a:rPr>
              <a:t>resolv.conf</a:t>
            </a:r>
            <a:r>
              <a:rPr lang="en-US" dirty="0" smtClean="0">
                <a:latin typeface="Courier New" pitchFamily="49" charset="0"/>
              </a:rPr>
              <a:t> </a:t>
            </a:r>
            <a:r>
              <a:rPr lang="en-US" dirty="0" smtClean="0"/>
              <a:t>File</a:t>
            </a:r>
            <a:endParaRPr lang="en-US" dirty="0"/>
          </a:p>
        </p:txBody>
      </p:sp>
      <p:sp>
        <p:nvSpPr>
          <p:cNvPr id="58371" name="Rectangle 7"/>
          <p:cNvSpPr>
            <a:spLocks noGrp="1" noChangeArrowheads="1"/>
          </p:cNvSpPr>
          <p:nvPr>
            <p:ph type="body" idx="1"/>
          </p:nvPr>
        </p:nvSpPr>
        <p:spPr/>
        <p:txBody>
          <a:bodyPr/>
          <a:lstStyle/>
          <a:p>
            <a:r>
              <a:rPr lang="en-US" dirty="0"/>
              <a:t>Has two types of </a:t>
            </a:r>
            <a:r>
              <a:rPr lang="en-US" dirty="0" smtClean="0"/>
              <a:t>entries:</a:t>
            </a:r>
            <a:endParaRPr lang="en-US" dirty="0"/>
          </a:p>
          <a:p>
            <a:pPr lvl="1"/>
            <a:r>
              <a:rPr lang="en-US" dirty="0" smtClean="0"/>
              <a:t>Search </a:t>
            </a:r>
            <a:r>
              <a:rPr lang="en-US" dirty="0"/>
              <a:t>(domain) entry lists the names of up to six local DNS domains</a:t>
            </a:r>
          </a:p>
          <a:p>
            <a:pPr lvl="1"/>
            <a:r>
              <a:rPr lang="en-US" dirty="0" smtClean="0"/>
              <a:t>Nameserver </a:t>
            </a:r>
            <a:r>
              <a:rPr lang="en-US" dirty="0"/>
              <a:t>entries</a:t>
            </a:r>
          </a:p>
          <a:p>
            <a:r>
              <a:rPr lang="en-US" dirty="0"/>
              <a:t>The resolver queries the DNS servers in the order in which they are listed</a:t>
            </a:r>
          </a:p>
          <a:p>
            <a:pPr>
              <a:buFont typeface="Wingdings 2" pitchFamily="18" charset="2"/>
              <a:buNone/>
            </a:pPr>
            <a:endParaRPr dirty="0"/>
          </a:p>
          <a:p>
            <a:pPr>
              <a:buFont typeface="Wingdings 2" pitchFamily="18" charset="2"/>
              <a:buNone/>
            </a:pPr>
            <a:r>
              <a:rPr lang="en-US" sz="2000" dirty="0" smtClean="0">
                <a:latin typeface="Courier New" pitchFamily="49" charset="0"/>
              </a:rPr>
              <a:t>  # </a:t>
            </a:r>
            <a:r>
              <a:rPr lang="en-US" sz="2000" b="1" dirty="0" smtClean="0">
                <a:latin typeface="Courier New" pitchFamily="49" charset="0"/>
              </a:rPr>
              <a:t>cat </a:t>
            </a:r>
            <a:r>
              <a:rPr lang="en-US" sz="2000" b="1" dirty="0">
                <a:latin typeface="Courier New" pitchFamily="49" charset="0"/>
              </a:rPr>
              <a:t>/</a:t>
            </a:r>
            <a:r>
              <a:rPr lang="en-US" sz="2000" b="1" dirty="0" smtClean="0">
                <a:latin typeface="Courier New" pitchFamily="49" charset="0"/>
              </a:rPr>
              <a:t>etc/resolv.conf</a:t>
            </a:r>
            <a:endParaRPr lang="en-US" sz="2000" dirty="0" smtClean="0">
              <a:latin typeface="Courier New" pitchFamily="49" charset="0"/>
            </a:endParaRPr>
          </a:p>
          <a:p>
            <a:pPr>
              <a:buFont typeface="Wingdings 2" pitchFamily="18" charset="2"/>
              <a:buNone/>
            </a:pPr>
            <a:r>
              <a:rPr lang="en-US" sz="2000" dirty="0" smtClean="0">
                <a:latin typeface="Courier New" pitchFamily="49" charset="0"/>
              </a:rPr>
              <a:t>	nameserver </a:t>
            </a:r>
            <a:r>
              <a:rPr lang="en-US" sz="2000" dirty="0">
                <a:latin typeface="Courier New" pitchFamily="49" charset="0"/>
              </a:rPr>
              <a:t>215.243.23.25</a:t>
            </a:r>
          </a:p>
          <a:p>
            <a:pPr>
              <a:buFont typeface="Wingdings 2" pitchFamily="18" charset="2"/>
              <a:buNone/>
            </a:pPr>
            <a:r>
              <a:rPr lang="en-US" sz="2000" dirty="0">
                <a:latin typeface="Courier New" pitchFamily="49" charset="0"/>
              </a:rPr>
              <a:t>	nameserver 10.61.77.193</a:t>
            </a:r>
          </a:p>
        </p:txBody>
      </p:sp>
    </p:spTree>
  </p:cSld>
  <p:clrMapOvr>
    <a:masterClrMapping/>
  </p:clrMapOvr>
  <p:transition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5"/>
          <p:cNvSpPr>
            <a:spLocks noGrp="1" noChangeArrowheads="1"/>
          </p:cNvSpPr>
          <p:nvPr>
            <p:ph type="title"/>
          </p:nvPr>
        </p:nvSpPr>
        <p:spPr/>
        <p:txBody>
          <a:bodyPr/>
          <a:lstStyle/>
          <a:p>
            <a:r>
              <a:rPr lang="en-US" dirty="0"/>
              <a:t>LDAP</a:t>
            </a:r>
          </a:p>
        </p:txBody>
      </p:sp>
      <p:sp>
        <p:nvSpPr>
          <p:cNvPr id="60419" name="Rectangle 6"/>
          <p:cNvSpPr>
            <a:spLocks noGrp="1" noChangeArrowheads="1"/>
          </p:cNvSpPr>
          <p:nvPr>
            <p:ph type="body" idx="1"/>
          </p:nvPr>
        </p:nvSpPr>
        <p:spPr/>
        <p:txBody>
          <a:bodyPr/>
          <a:lstStyle/>
          <a:p>
            <a:pPr>
              <a:lnSpc>
                <a:spcPct val="90000"/>
              </a:lnSpc>
            </a:pPr>
            <a:r>
              <a:rPr lang="en-US" dirty="0" smtClean="0"/>
              <a:t>LDAP </a:t>
            </a:r>
            <a:r>
              <a:rPr lang="en-US" dirty="0"/>
              <a:t>centrally maintains users and groups</a:t>
            </a:r>
          </a:p>
          <a:p>
            <a:pPr>
              <a:lnSpc>
                <a:spcPct val="90000"/>
              </a:lnSpc>
            </a:pPr>
            <a:r>
              <a:rPr lang="en-US" dirty="0"/>
              <a:t>To configure LDAP on a storage system:</a:t>
            </a:r>
          </a:p>
          <a:p>
            <a:pPr lvl="1">
              <a:lnSpc>
                <a:spcPct val="90000"/>
              </a:lnSpc>
            </a:pPr>
            <a:r>
              <a:rPr lang="en-US" dirty="0">
                <a:latin typeface="Courier New" pitchFamily="49" charset="0"/>
              </a:rPr>
              <a:t>ldap.servers.preferred servername,… </a:t>
            </a:r>
          </a:p>
          <a:p>
            <a:pPr lvl="1">
              <a:lnSpc>
                <a:spcPct val="90000"/>
              </a:lnSpc>
            </a:pPr>
            <a:r>
              <a:rPr lang="en-US" dirty="0">
                <a:latin typeface="Courier New" pitchFamily="49" charset="0"/>
              </a:rPr>
              <a:t>ldap.servers servername, servername…</a:t>
            </a:r>
          </a:p>
          <a:p>
            <a:pPr lvl="1">
              <a:lnSpc>
                <a:spcPct val="90000"/>
              </a:lnSpc>
            </a:pPr>
            <a:r>
              <a:rPr lang="en-US" dirty="0">
                <a:latin typeface="Courier New" pitchFamily="49" charset="0"/>
              </a:rPr>
              <a:t>ldap.port port_number</a:t>
            </a:r>
          </a:p>
          <a:p>
            <a:pPr lvl="1">
              <a:lnSpc>
                <a:spcPct val="90000"/>
              </a:lnSpc>
            </a:pPr>
            <a:r>
              <a:rPr lang="en-US" dirty="0">
                <a:latin typeface="Courier New" pitchFamily="49" charset="0"/>
              </a:rPr>
              <a:t>ldap.ssl.enable</a:t>
            </a:r>
          </a:p>
          <a:p>
            <a:pPr lvl="2">
              <a:lnSpc>
                <a:spcPct val="90000"/>
              </a:lnSpc>
            </a:pPr>
            <a:r>
              <a:rPr lang="en-US" dirty="0"/>
              <a:t>If enabled, provide key with </a:t>
            </a:r>
            <a:r>
              <a:rPr lang="en-US" dirty="0">
                <a:latin typeface="Courier New" pitchFamily="49" charset="0"/>
                <a:cs typeface="Courier New" pitchFamily="49" charset="0"/>
              </a:rPr>
              <a:t>keymgr install root </a:t>
            </a:r>
            <a:r>
              <a:rPr lang="en-US" dirty="0"/>
              <a:t>command</a:t>
            </a:r>
          </a:p>
          <a:p>
            <a:pPr lvl="1">
              <a:lnSpc>
                <a:spcPct val="90000"/>
              </a:lnSpc>
            </a:pPr>
            <a:r>
              <a:rPr lang="en-US" dirty="0"/>
              <a:t>Configure </a:t>
            </a:r>
            <a:r>
              <a:rPr lang="en-US" dirty="0">
                <a:latin typeface="Courier New" pitchFamily="49" charset="0"/>
              </a:rPr>
              <a:t>/etc/nsswitch.conf</a:t>
            </a:r>
            <a:r>
              <a:rPr lang="en-US" dirty="0"/>
              <a:t> to use </a:t>
            </a:r>
            <a:r>
              <a:rPr lang="en-US" dirty="0" smtClean="0"/>
              <a:t>LDAP</a:t>
            </a:r>
            <a:endParaRPr lang="en-US" dirty="0"/>
          </a:p>
          <a:p>
            <a:pPr lvl="2">
              <a:lnSpc>
                <a:spcPct val="90000"/>
              </a:lnSpc>
            </a:pPr>
            <a:r>
              <a:rPr lang="en-US" dirty="0">
                <a:latin typeface="Courier New" pitchFamily="49" charset="0"/>
                <a:cs typeface="Courier New" pitchFamily="49" charset="0"/>
              </a:rPr>
              <a:t>netgroup:  </a:t>
            </a:r>
            <a:r>
              <a:rPr lang="en-US" dirty="0">
                <a:latin typeface="Courier New" pitchFamily="49" charset="0"/>
              </a:rPr>
              <a:t>ldap  files  nis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5"/>
          <p:cNvSpPr>
            <a:spLocks noGrp="1" noChangeArrowheads="1"/>
          </p:cNvSpPr>
          <p:nvPr>
            <p:ph type="title"/>
          </p:nvPr>
        </p:nvSpPr>
        <p:spPr/>
        <p:txBody>
          <a:bodyPr/>
          <a:lstStyle/>
          <a:p>
            <a:r>
              <a:rPr lang="en-US" dirty="0"/>
              <a:t>LDAP (Cont.)</a:t>
            </a:r>
          </a:p>
        </p:txBody>
      </p:sp>
      <p:sp>
        <p:nvSpPr>
          <p:cNvPr id="116739" name="Rectangle 6"/>
          <p:cNvSpPr>
            <a:spLocks noGrp="1" noChangeArrowheads="1"/>
          </p:cNvSpPr>
          <p:nvPr>
            <p:ph type="body" idx="1"/>
          </p:nvPr>
        </p:nvSpPr>
        <p:spPr/>
        <p:txBody>
          <a:bodyPr/>
          <a:lstStyle/>
          <a:p>
            <a:r>
              <a:rPr lang="en-US" dirty="0"/>
              <a:t>To configure LDAP (Cont.)</a:t>
            </a:r>
          </a:p>
          <a:p>
            <a:pPr lvl="1"/>
            <a:r>
              <a:rPr lang="en-US" dirty="0">
                <a:latin typeface="Courier New" pitchFamily="49" charset="0"/>
              </a:rPr>
              <a:t>ldap.base name</a:t>
            </a:r>
          </a:p>
          <a:p>
            <a:pPr lvl="2"/>
            <a:r>
              <a:rPr lang="en-US" dirty="0"/>
              <a:t>Example name:  </a:t>
            </a:r>
            <a:br>
              <a:rPr lang="en-US" dirty="0"/>
            </a:br>
            <a:r>
              <a:rPr lang="en-US" dirty="0"/>
              <a:t>“</a:t>
            </a:r>
            <a:r>
              <a:rPr lang="en-US" dirty="0" smtClean="0">
                <a:latin typeface="Courier New" pitchFamily="49" charset="0"/>
              </a:rPr>
              <a:t>c=ntap,c=us</a:t>
            </a:r>
            <a:r>
              <a:rPr lang="en-US" dirty="0"/>
              <a:t>”</a:t>
            </a:r>
          </a:p>
          <a:p>
            <a:pPr lvl="1"/>
            <a:r>
              <a:rPr lang="en-US" dirty="0">
                <a:latin typeface="Courier New" pitchFamily="49" charset="0"/>
              </a:rPr>
              <a:t>ldap.base.passwd name</a:t>
            </a:r>
          </a:p>
          <a:p>
            <a:pPr lvl="2"/>
            <a:r>
              <a:rPr lang="en-US" dirty="0"/>
              <a:t>Example name:  “</a:t>
            </a:r>
            <a:r>
              <a:rPr lang="en-US" dirty="0">
                <a:latin typeface="Courier New" pitchFamily="49" charset="0"/>
              </a:rPr>
              <a:t>ou=People,dc=domain,dc=com</a:t>
            </a:r>
            <a:r>
              <a:rPr lang="en-US" dirty="0"/>
              <a:t>”</a:t>
            </a:r>
          </a:p>
          <a:p>
            <a:pPr lvl="1"/>
            <a:r>
              <a:rPr lang="en-US" dirty="0">
                <a:latin typeface="Courier New" pitchFamily="49" charset="0"/>
              </a:rPr>
              <a:t>ldap.base.group name</a:t>
            </a:r>
          </a:p>
          <a:p>
            <a:pPr lvl="2"/>
            <a:r>
              <a:rPr lang="en-US" dirty="0"/>
              <a:t>Example name: “</a:t>
            </a:r>
            <a:r>
              <a:rPr lang="en-US" dirty="0">
                <a:latin typeface="Courier New" pitchFamily="49" charset="0"/>
              </a:rPr>
              <a:t>ou=Groups,dc=domain,dc=com</a:t>
            </a:r>
            <a:r>
              <a:rPr lang="en-US" dirty="0"/>
              <a: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PC-NFS and </a:t>
            </a:r>
            <a:r>
              <a:rPr lang="en-US" dirty="0" err="1" smtClean="0"/>
              <a:t>WebNFS</a:t>
            </a:r>
            <a:endParaRPr lang="en-US" dirty="0" smtClean="0"/>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5"/>
          <p:cNvSpPr>
            <a:spLocks noGrp="1" noChangeArrowheads="1"/>
          </p:cNvSpPr>
          <p:nvPr>
            <p:ph type="title"/>
          </p:nvPr>
        </p:nvSpPr>
        <p:spPr/>
        <p:txBody>
          <a:bodyPr/>
          <a:lstStyle/>
          <a:p>
            <a:r>
              <a:rPr lang="en-US" dirty="0"/>
              <a:t>PC-NFS</a:t>
            </a:r>
          </a:p>
        </p:txBody>
      </p:sp>
      <p:sp>
        <p:nvSpPr>
          <p:cNvPr id="64515" name="Rectangle 6"/>
          <p:cNvSpPr>
            <a:spLocks noGrp="1" noChangeArrowheads="1"/>
          </p:cNvSpPr>
          <p:nvPr>
            <p:ph type="body" idx="1"/>
          </p:nvPr>
        </p:nvSpPr>
        <p:spPr/>
        <p:txBody>
          <a:bodyPr/>
          <a:lstStyle/>
          <a:p>
            <a:r>
              <a:rPr lang="en-US" dirty="0"/>
              <a:t>PC-NFS allows non-UNIX clients to mount file system paths</a:t>
            </a:r>
          </a:p>
          <a:p>
            <a:r>
              <a:rPr lang="en-US" dirty="0"/>
              <a:t>To configure PC-NFS:</a:t>
            </a:r>
          </a:p>
          <a:p>
            <a:pPr lvl="1"/>
            <a:r>
              <a:rPr lang="en-US" dirty="0">
                <a:latin typeface="Courier New" pitchFamily="49" charset="0"/>
              </a:rPr>
              <a:t>pcnfs.enable on</a:t>
            </a:r>
          </a:p>
          <a:p>
            <a:pPr lvl="2"/>
            <a:r>
              <a:rPr lang="en-US" dirty="0"/>
              <a:t>Default is </a:t>
            </a:r>
            <a:r>
              <a:rPr lang="en-US" dirty="0">
                <a:latin typeface="Courier New" pitchFamily="49" charset="0"/>
              </a:rPr>
              <a:t>off</a:t>
            </a:r>
          </a:p>
          <a:p>
            <a:pPr lvl="1"/>
            <a:r>
              <a:rPr lang="en-US" dirty="0"/>
              <a:t>Create local users </a:t>
            </a:r>
            <a:r>
              <a:rPr lang="en-US" dirty="0" smtClean="0"/>
              <a:t>through </a:t>
            </a:r>
            <a:r>
              <a:rPr lang="en-US" dirty="0" smtClean="0">
                <a:latin typeface="Courier New" pitchFamily="49" charset="0"/>
              </a:rPr>
              <a:t>/etc/</a:t>
            </a:r>
            <a:r>
              <a:rPr lang="en-US" dirty="0" err="1" smtClean="0">
                <a:latin typeface="Courier New" pitchFamily="49" charset="0"/>
              </a:rPr>
              <a:t>passwd</a:t>
            </a:r>
            <a:r>
              <a:rPr lang="en-US" dirty="0" smtClean="0">
                <a:latin typeface="Courier New" pitchFamily="49" charset="0"/>
              </a:rPr>
              <a:t> </a:t>
            </a:r>
            <a:r>
              <a:rPr lang="en-US" dirty="0" smtClean="0"/>
              <a:t>file </a:t>
            </a:r>
            <a:r>
              <a:rPr lang="en-US" dirty="0"/>
              <a:t>or </a:t>
            </a:r>
            <a:r>
              <a:rPr lang="en-US" dirty="0">
                <a:latin typeface="Courier New" pitchFamily="49" charset="0"/>
              </a:rPr>
              <a:t>/etc/passwd</a:t>
            </a:r>
            <a:r>
              <a:rPr lang="en-US" dirty="0"/>
              <a:t> and </a:t>
            </a:r>
            <a:r>
              <a:rPr lang="en-US" dirty="0">
                <a:latin typeface="Courier New" pitchFamily="49" charset="0"/>
              </a:rPr>
              <a:t>/etc/shadow</a:t>
            </a:r>
            <a:r>
              <a:rPr lang="en-US" dirty="0"/>
              <a:t> files</a:t>
            </a:r>
          </a:p>
          <a:p>
            <a:pPr lvl="1"/>
            <a:r>
              <a:rPr lang="en-US" dirty="0"/>
              <a:t>Create local groups </a:t>
            </a:r>
            <a:r>
              <a:rPr lang="en-US" dirty="0" smtClean="0"/>
              <a:t>through </a:t>
            </a:r>
            <a:r>
              <a:rPr lang="en-US" dirty="0" smtClean="0">
                <a:latin typeface="Courier New" pitchFamily="49" charset="0"/>
              </a:rPr>
              <a:t>/etc/groups</a:t>
            </a:r>
            <a:endParaRPr lang="en-US" dirty="0">
              <a:latin typeface="Courier New" pitchFamily="49" charset="0"/>
            </a:endParaRPr>
          </a:p>
          <a:p>
            <a:pPr lvl="1"/>
            <a:r>
              <a:rPr lang="en-US" dirty="0"/>
              <a:t>To determine the default umask (permissions) setting when PC-NFS client creates files</a:t>
            </a:r>
          </a:p>
          <a:p>
            <a:pPr lvl="2"/>
            <a:r>
              <a:rPr lang="en-US" dirty="0">
                <a:latin typeface="Courier New" pitchFamily="49" charset="0"/>
              </a:rPr>
              <a:t>pcnfsd.umask </a:t>
            </a:r>
            <a:r>
              <a:rPr lang="en-US" dirty="0" smtClean="0">
                <a:latin typeface="Courier New" pitchFamily="49" charset="0"/>
              </a:rPr>
              <a:t>umask_number</a:t>
            </a:r>
            <a:endParaRPr lang="en-US" dirty="0">
              <a:latin typeface="Courier New" pitchFamily="49"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5"/>
          <p:cNvSpPr>
            <a:spLocks noGrp="1" noChangeArrowheads="1"/>
          </p:cNvSpPr>
          <p:nvPr>
            <p:ph type="title"/>
          </p:nvPr>
        </p:nvSpPr>
        <p:spPr/>
        <p:txBody>
          <a:bodyPr/>
          <a:lstStyle/>
          <a:p>
            <a:r>
              <a:rPr lang="en-US" dirty="0"/>
              <a:t>WebNFS</a:t>
            </a:r>
          </a:p>
        </p:txBody>
      </p:sp>
      <p:sp>
        <p:nvSpPr>
          <p:cNvPr id="66563" name="Rectangle 6"/>
          <p:cNvSpPr>
            <a:spLocks noGrp="1" noChangeArrowheads="1"/>
          </p:cNvSpPr>
          <p:nvPr>
            <p:ph type="body" idx="1"/>
          </p:nvPr>
        </p:nvSpPr>
        <p:spPr/>
        <p:txBody>
          <a:bodyPr/>
          <a:lstStyle/>
          <a:p>
            <a:r>
              <a:rPr lang="en-US" dirty="0"/>
              <a:t>WebNFS extends NFS to the Internet</a:t>
            </a:r>
          </a:p>
          <a:p>
            <a:r>
              <a:rPr lang="en-US" dirty="0"/>
              <a:t>Access files through </a:t>
            </a:r>
            <a:r>
              <a:rPr lang="en-US" dirty="0" smtClean="0"/>
              <a:t>URLs </a:t>
            </a:r>
            <a:r>
              <a:rPr lang="en-US" dirty="0"/>
              <a:t>such as</a:t>
            </a:r>
          </a:p>
          <a:p>
            <a:pPr>
              <a:buFont typeface="Wingdings 2" pitchFamily="18" charset="2"/>
              <a:buNone/>
            </a:pPr>
            <a:r>
              <a:rPr lang="en-US" sz="2000" dirty="0">
                <a:latin typeface="Courier New" pitchFamily="49" charset="0"/>
              </a:rPr>
              <a:t>nfs://computer.site.com/filedirectory/file</a:t>
            </a:r>
          </a:p>
          <a:p>
            <a:r>
              <a:rPr lang="en-US" dirty="0"/>
              <a:t>To configure WebNFS:</a:t>
            </a:r>
          </a:p>
          <a:p>
            <a:pPr lvl="1"/>
            <a:r>
              <a:rPr lang="en-US" dirty="0">
                <a:latin typeface="Courier New" pitchFamily="49" charset="0"/>
              </a:rPr>
              <a:t>nfs.webnfs.enable       off</a:t>
            </a:r>
          </a:p>
          <a:p>
            <a:pPr lvl="2"/>
            <a:r>
              <a:rPr lang="en-US" dirty="0" smtClean="0"/>
              <a:t>Change the default and enable </a:t>
            </a:r>
            <a:r>
              <a:rPr lang="en-US" dirty="0" err="1" smtClean="0"/>
              <a:t>WebNFS</a:t>
            </a:r>
            <a:endParaRPr lang="en-US" dirty="0"/>
          </a:p>
          <a:p>
            <a:pPr lvl="1"/>
            <a:r>
              <a:rPr lang="en-US" dirty="0">
                <a:latin typeface="Courier New" pitchFamily="49" charset="0"/>
              </a:rPr>
              <a:t>nfs.webnfs.rootdir      XXX</a:t>
            </a:r>
          </a:p>
          <a:p>
            <a:pPr lvl="2"/>
            <a:r>
              <a:rPr lang="en-US" dirty="0"/>
              <a:t>Root directory for </a:t>
            </a:r>
            <a:r>
              <a:rPr lang="en-US" dirty="0" err="1" smtClean="0"/>
              <a:t>WebNFS</a:t>
            </a:r>
            <a:endParaRPr lang="en-US" dirty="0"/>
          </a:p>
          <a:p>
            <a:pPr lvl="1"/>
            <a:r>
              <a:rPr lang="en-US" dirty="0">
                <a:latin typeface="Courier New" pitchFamily="49" charset="0"/>
              </a:rPr>
              <a:t>nfs.webnfs.rootdir.set  off</a:t>
            </a:r>
          </a:p>
          <a:p>
            <a:pPr lvl="2"/>
            <a:r>
              <a:rPr lang="en-US" dirty="0"/>
              <a:t>Enables or disables root directory </a:t>
            </a:r>
            <a:r>
              <a:rPr lang="en-US" dirty="0" smtClean="0"/>
              <a:t>for </a:t>
            </a:r>
            <a:r>
              <a:rPr lang="en-US" dirty="0" err="1" smtClean="0"/>
              <a:t>WebNFS</a:t>
            </a:r>
            <a:endParaRPr lang="en-US" strike="sngStrike" dirty="0"/>
          </a:p>
          <a:p>
            <a:endParaRPr lang="en-US" dirty="0"/>
          </a:p>
        </p:txBody>
      </p:sp>
      <p:sp>
        <p:nvSpPr>
          <p:cNvPr id="4" name="TextBox 3"/>
          <p:cNvSpPr txBox="1"/>
          <p:nvPr/>
        </p:nvSpPr>
        <p:spPr>
          <a:xfrm>
            <a:off x="7572869" y="2456329"/>
            <a:ext cx="997389" cy="400110"/>
          </a:xfrm>
          <a:prstGeom prst="rect">
            <a:avLst/>
          </a:prstGeom>
          <a:noFill/>
        </p:spPr>
        <p:txBody>
          <a:bodyPr wrap="none" rtlCol="0">
            <a:spAutoFit/>
          </a:bodyPr>
          <a:lstStyle/>
          <a:p>
            <a:r>
              <a:rPr lang="en-US" dirty="0" smtClean="0"/>
              <a:t>Default</a:t>
            </a:r>
            <a:endParaRPr lang="en-US" dirty="0"/>
          </a:p>
        </p:txBody>
      </p:sp>
      <p:cxnSp>
        <p:nvCxnSpPr>
          <p:cNvPr id="5" name="AutoShape 12"/>
          <p:cNvCxnSpPr>
            <a:cxnSpLocks noChangeShapeType="1"/>
          </p:cNvCxnSpPr>
          <p:nvPr/>
        </p:nvCxnSpPr>
        <p:spPr bwMode="auto">
          <a:xfrm rot="10800000" flipV="1">
            <a:off x="7207624" y="2796987"/>
            <a:ext cx="466164" cy="268941"/>
          </a:xfrm>
          <a:prstGeom prst="straightConnector1">
            <a:avLst/>
          </a:prstGeom>
          <a:noFill/>
          <a:ln w="28575">
            <a:solidFill>
              <a:schemeClr val="hlink"/>
            </a:solidFill>
            <a:round/>
            <a:headEnd/>
            <a:tailEnd type="triangle" w="med" len="med"/>
          </a:ln>
        </p:spPr>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8"/>
          <p:cNvSpPr>
            <a:spLocks noGrp="1" noChangeArrowheads="1"/>
          </p:cNvSpPr>
          <p:nvPr>
            <p:ph type="title" idx="4294967295"/>
          </p:nvPr>
        </p:nvSpPr>
        <p:spPr/>
        <p:txBody>
          <a:bodyPr/>
          <a:lstStyle/>
          <a:p>
            <a:r>
              <a:rPr lang="en-US" dirty="0"/>
              <a:t>Module Summary</a:t>
            </a:r>
          </a:p>
        </p:txBody>
      </p:sp>
      <p:sp>
        <p:nvSpPr>
          <p:cNvPr id="61443" name="Rectangle 9"/>
          <p:cNvSpPr>
            <a:spLocks noGrp="1" noChangeArrowheads="1"/>
          </p:cNvSpPr>
          <p:nvPr>
            <p:ph type="body" idx="4294967295"/>
          </p:nvPr>
        </p:nvSpPr>
        <p:spPr/>
        <p:txBody>
          <a:bodyPr/>
          <a:lstStyle/>
          <a:p>
            <a:pPr>
              <a:buNone/>
            </a:pPr>
            <a:r>
              <a:rPr lang="en-US" dirty="0" smtClean="0"/>
              <a:t>In this module, you should have learned to:</a:t>
            </a:r>
          </a:p>
          <a:p>
            <a:pPr lvl="0"/>
            <a:r>
              <a:rPr lang="en-US" dirty="0" smtClean="0"/>
              <a:t>Configure NFS on a NetApp storage system</a:t>
            </a:r>
          </a:p>
          <a:p>
            <a:pPr lvl="0"/>
            <a:r>
              <a:rPr lang="en-US" dirty="0" smtClean="0"/>
              <a:t>Add NIS to manage users, groups, and name-to-IP resolution </a:t>
            </a:r>
          </a:p>
          <a:p>
            <a:pPr lvl="0"/>
            <a:r>
              <a:rPr lang="en-US" dirty="0" smtClean="0"/>
              <a:t>Administer a storage system to perform DNS lookups</a:t>
            </a:r>
          </a:p>
          <a:p>
            <a:pPr lvl="0"/>
            <a:r>
              <a:rPr lang="en-US" dirty="0" smtClean="0"/>
              <a:t>Configure a storage system to access an LDAP server to centrally manage users and groups</a:t>
            </a:r>
          </a:p>
          <a:p>
            <a:pPr lvl="0"/>
            <a:r>
              <a:rPr lang="en-US" dirty="0" smtClean="0"/>
              <a:t>Set up PC-NFS and WebNFS environments to extend the reach of NFS</a:t>
            </a:r>
            <a:endParaRPr lang="en-US" strike="sngStrike"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ctrTitle"/>
          </p:nvPr>
        </p:nvSpPr>
        <p:spPr/>
        <p:txBody>
          <a:bodyPr/>
          <a:lstStyle/>
          <a:p>
            <a:r>
              <a:rPr lang="en-US" dirty="0"/>
              <a:t>Exercise</a:t>
            </a:r>
          </a:p>
        </p:txBody>
      </p:sp>
      <p:sp>
        <p:nvSpPr>
          <p:cNvPr id="92163" name="Rectangle 3"/>
          <p:cNvSpPr>
            <a:spLocks noGrp="1" noChangeArrowheads="1"/>
          </p:cNvSpPr>
          <p:nvPr>
            <p:ph type="subTitle" idx="1"/>
          </p:nvPr>
        </p:nvSpPr>
        <p:spPr/>
        <p:txBody>
          <a:bodyPr/>
          <a:lstStyle/>
          <a:p>
            <a:r>
              <a:rPr lang="en-US" dirty="0"/>
              <a:t>Module </a:t>
            </a:r>
            <a:r>
              <a:rPr lang="en-US" dirty="0" smtClean="0"/>
              <a:t>3: NFS Setup</a:t>
            </a:r>
            <a:endParaRPr lang="en-US" dirty="0"/>
          </a:p>
          <a:p>
            <a:r>
              <a:rPr lang="en-US" dirty="0"/>
              <a:t>Estimated Time: </a:t>
            </a:r>
            <a:r>
              <a:rPr lang="en-US" dirty="0" smtClean="0"/>
              <a:t>20 </a:t>
            </a:r>
            <a:r>
              <a:rPr lang="en-US" dirty="0"/>
              <a:t>minutes</a:t>
            </a:r>
          </a:p>
        </p:txBody>
      </p:sp>
      <p:sp>
        <p:nvSpPr>
          <p:cNvPr id="92164"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
        <p:nvSpPr>
          <p:cNvPr id="92165"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Tree>
  </p:cSld>
  <p:clrMapOvr>
    <a:masterClrMapping/>
  </p:clrMapOvr>
  <p:transition advClick="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0658" name="Title 1"/>
          <p:cNvSpPr>
            <a:spLocks noGrp="1"/>
          </p:cNvSpPr>
          <p:nvPr>
            <p:ph type="title" idx="4294967295"/>
          </p:nvPr>
        </p:nvSpPr>
        <p:spPr/>
        <p:txBody>
          <a:bodyPr/>
          <a:lstStyle/>
          <a:p>
            <a:r>
              <a:rPr lang="en-US" dirty="0"/>
              <a:t>Check Your Understanding</a:t>
            </a:r>
          </a:p>
        </p:txBody>
      </p:sp>
      <p:sp>
        <p:nvSpPr>
          <p:cNvPr id="70659" name="Content Placeholder 3"/>
          <p:cNvSpPr>
            <a:spLocks noGrp="1"/>
          </p:cNvSpPr>
          <p:nvPr>
            <p:ph idx="4294967295"/>
          </p:nvPr>
        </p:nvSpPr>
        <p:spPr/>
        <p:txBody>
          <a:bodyPr/>
          <a:lstStyle/>
          <a:p>
            <a:r>
              <a:rPr lang="en-US" dirty="0" smtClean="0"/>
              <a:t>What command would you use to view configured NFS characteristics?</a:t>
            </a:r>
          </a:p>
          <a:p>
            <a:r>
              <a:rPr lang="en-US" dirty="0" smtClean="0"/>
              <a:t>Can you use NFS v4 over UDP?</a:t>
            </a:r>
          </a:p>
          <a:p>
            <a:r>
              <a:rPr lang="en-US" dirty="0" smtClean="0"/>
              <a:t>NFS v4 doesn’t require Kerberos. True or false?</a:t>
            </a:r>
          </a:p>
          <a:p>
            <a:r>
              <a:rPr lang="en-US" dirty="0" smtClean="0"/>
              <a:t>Can Data ONTAP be an NIS slave?</a:t>
            </a:r>
          </a:p>
          <a:p>
            <a:r>
              <a:rPr lang="en-US" dirty="0" smtClean="0"/>
              <a:t>Will Data ONTAP use an NIS+ environment?</a:t>
            </a:r>
          </a:p>
          <a:p>
            <a:r>
              <a:rPr lang="en-US" dirty="0" smtClean="0"/>
              <a:t>LDAP can be configured to use SSL. True or false?</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4210" name="Rectangle 2"/>
          <p:cNvSpPr>
            <a:spLocks noGrp="1" noChangeArrowheads="1"/>
          </p:cNvSpPr>
          <p:nvPr>
            <p:ph type="ctrTitle"/>
          </p:nvPr>
        </p:nvSpPr>
        <p:spPr/>
        <p:txBody>
          <a:bodyPr/>
          <a:lstStyle/>
          <a:p>
            <a:r>
              <a:rPr lang="en-US" dirty="0"/>
              <a:t>Answers</a:t>
            </a:r>
          </a:p>
        </p:txBody>
      </p:sp>
      <p:sp>
        <p:nvSpPr>
          <p:cNvPr id="94211" name="Rectangle 3"/>
          <p:cNvSpPr>
            <a:spLocks noGrp="1" noChangeArrowheads="1"/>
          </p:cNvSpPr>
          <p:nvPr>
            <p:ph type="subTitle" idx="1"/>
          </p:nvPr>
        </p:nvSpPr>
        <p:spPr/>
        <p:txBody>
          <a:bodyPr/>
          <a:lstStyle/>
          <a:p>
            <a:r>
              <a:rPr lang="en-US" dirty="0"/>
              <a:t>Module </a:t>
            </a:r>
            <a:r>
              <a:rPr lang="en-US" dirty="0" smtClean="0"/>
              <a:t>3: NFS Setup</a:t>
            </a:r>
            <a:endParaRPr lang="en-US" dirty="0"/>
          </a:p>
        </p:txBody>
      </p:sp>
    </p:spTree>
  </p:cSld>
  <p:clrMapOvr>
    <a:masterClrMapping/>
  </p:clrMapOvr>
  <p:transition advClick="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5"/>
          <p:cNvSpPr>
            <a:spLocks noGrp="1" noChangeArrowheads="1"/>
          </p:cNvSpPr>
          <p:nvPr>
            <p:ph type="title" idx="4294967295"/>
          </p:nvPr>
        </p:nvSpPr>
        <p:spPr/>
        <p:txBody>
          <a:bodyPr/>
          <a:lstStyle/>
          <a:p>
            <a:r>
              <a:rPr lang="en-US" dirty="0"/>
              <a:t>Check Your </a:t>
            </a:r>
            <a:r>
              <a:rPr lang="en-US" dirty="0" smtClean="0"/>
              <a:t>Understanding: Answers</a:t>
            </a:r>
            <a:endParaRPr lang="en-US" dirty="0"/>
          </a:p>
        </p:txBody>
      </p:sp>
      <p:sp>
        <p:nvSpPr>
          <p:cNvPr id="72710" name="Rectangle 6"/>
          <p:cNvSpPr>
            <a:spLocks noGrp="1" noChangeArrowheads="1"/>
          </p:cNvSpPr>
          <p:nvPr>
            <p:ph type="body" idx="4294967295"/>
          </p:nvPr>
        </p:nvSpPr>
        <p:spPr/>
        <p:txBody>
          <a:bodyPr/>
          <a:lstStyle/>
          <a:p>
            <a:pPr>
              <a:lnSpc>
                <a:spcPct val="90000"/>
              </a:lnSpc>
            </a:pPr>
            <a:r>
              <a:rPr lang="en-US" sz="2400" dirty="0" smtClean="0"/>
              <a:t>What command would you use to view configured NFS characteristics?</a:t>
            </a:r>
          </a:p>
          <a:p>
            <a:pPr lvl="1">
              <a:lnSpc>
                <a:spcPct val="90000"/>
              </a:lnSpc>
            </a:pPr>
            <a:r>
              <a:rPr lang="en-US" sz="2200" dirty="0" smtClean="0">
                <a:solidFill>
                  <a:schemeClr val="hlink"/>
                </a:solidFill>
                <a:latin typeface="Courier New" pitchFamily="49" charset="0"/>
              </a:rPr>
              <a:t>options nfs</a:t>
            </a:r>
          </a:p>
          <a:p>
            <a:pPr>
              <a:lnSpc>
                <a:spcPct val="90000"/>
              </a:lnSpc>
            </a:pPr>
            <a:r>
              <a:rPr lang="en-US" sz="2400" dirty="0" smtClean="0"/>
              <a:t>Can you use NFS v4 over UDP?</a:t>
            </a:r>
          </a:p>
          <a:p>
            <a:pPr lvl="1">
              <a:lnSpc>
                <a:spcPct val="90000"/>
              </a:lnSpc>
            </a:pPr>
            <a:r>
              <a:rPr lang="en-US" sz="2200" dirty="0" smtClean="0">
                <a:solidFill>
                  <a:schemeClr val="hlink"/>
                </a:solidFill>
              </a:rPr>
              <a:t>No, disabling TCP will disable NFS v4.</a:t>
            </a:r>
          </a:p>
          <a:p>
            <a:pPr>
              <a:lnSpc>
                <a:spcPct val="90000"/>
              </a:lnSpc>
            </a:pPr>
            <a:r>
              <a:rPr lang="en-US" sz="2400" dirty="0" smtClean="0"/>
              <a:t>NFS v4 doesn’t require Kerberos. True or false?</a:t>
            </a:r>
          </a:p>
          <a:p>
            <a:pPr lvl="1">
              <a:lnSpc>
                <a:spcPct val="90000"/>
              </a:lnSpc>
            </a:pPr>
            <a:r>
              <a:rPr lang="en-US" sz="2200" dirty="0" smtClean="0">
                <a:solidFill>
                  <a:schemeClr val="hlink"/>
                </a:solidFill>
              </a:rPr>
              <a:t>False</a:t>
            </a:r>
          </a:p>
          <a:p>
            <a:pPr>
              <a:lnSpc>
                <a:spcPct val="90000"/>
              </a:lnSpc>
            </a:pPr>
            <a:r>
              <a:rPr lang="en-US" sz="2400" dirty="0" smtClean="0"/>
              <a:t>Can Data ONTAP be an NIS slave? </a:t>
            </a:r>
          </a:p>
          <a:p>
            <a:pPr lvl="1">
              <a:lnSpc>
                <a:spcPct val="90000"/>
              </a:lnSpc>
            </a:pPr>
            <a:r>
              <a:rPr lang="en-US" sz="2200" dirty="0" smtClean="0">
                <a:solidFill>
                  <a:schemeClr val="hlink"/>
                </a:solidFill>
              </a:rPr>
              <a:t>Yes</a:t>
            </a:r>
          </a:p>
          <a:p>
            <a:pPr>
              <a:lnSpc>
                <a:spcPct val="90000"/>
              </a:lnSpc>
            </a:pPr>
            <a:r>
              <a:rPr lang="en-US" sz="2400" dirty="0" smtClean="0"/>
              <a:t>Will Data ONTAP use an NIS+ environment?</a:t>
            </a:r>
          </a:p>
          <a:p>
            <a:pPr lvl="1">
              <a:lnSpc>
                <a:spcPct val="90000"/>
              </a:lnSpc>
            </a:pPr>
            <a:r>
              <a:rPr lang="en-US" sz="2200" dirty="0" smtClean="0">
                <a:solidFill>
                  <a:schemeClr val="hlink"/>
                </a:solidFill>
              </a:rPr>
              <a:t>Only in NIS compatibility mode</a:t>
            </a:r>
          </a:p>
          <a:p>
            <a:pPr>
              <a:lnSpc>
                <a:spcPct val="90000"/>
              </a:lnSpc>
            </a:pPr>
            <a:r>
              <a:rPr lang="en-US" sz="2400" dirty="0" smtClean="0"/>
              <a:t>LDAP can be configured to use SSL. True or false?</a:t>
            </a:r>
          </a:p>
          <a:p>
            <a:pPr lvl="1">
              <a:lnSpc>
                <a:spcPct val="90000"/>
              </a:lnSpc>
            </a:pPr>
            <a:r>
              <a:rPr lang="en-US" sz="2200" dirty="0" smtClean="0">
                <a:solidFill>
                  <a:schemeClr val="hlink"/>
                </a:solidFill>
              </a:rPr>
              <a:t>True</a:t>
            </a:r>
            <a:endParaRPr lang="en-US" sz="2200" dirty="0">
              <a:solidFill>
                <a:schemeClr val="hlink"/>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7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27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27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27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271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271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271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2710">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2710">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2710">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2710">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2710">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2D717B8FBB47746A9CB7C150D6476A2" ma:contentTypeVersion="0" ma:contentTypeDescription="Create a new document." ma:contentTypeScope="" ma:versionID="859d4e1b85f2d18649058069f523e161">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C51D07A2-197F-4879-969B-4F42A202F866}"/>
</file>

<file path=customXml/itemProps2.xml><?xml version="1.0" encoding="utf-8"?>
<ds:datastoreItem xmlns:ds="http://schemas.openxmlformats.org/officeDocument/2006/customXml" ds:itemID="{56660672-2C43-402E-BA27-239EFA3FF41E}"/>
</file>

<file path=customXml/itemProps3.xml><?xml version="1.0" encoding="utf-8"?>
<ds:datastoreItem xmlns:ds="http://schemas.openxmlformats.org/officeDocument/2006/customXml" ds:itemID="{24267F70-9420-490C-A153-5FCBDEF177C7}"/>
</file>

<file path=docProps/app.xml><?xml version="1.0" encoding="utf-8"?>
<Properties xmlns="http://schemas.openxmlformats.org/officeDocument/2006/extended-properties" xmlns:vt="http://schemas.openxmlformats.org/officeDocument/2006/docPropsVTypes">
  <Template/>
  <TotalTime>22222</TotalTime>
  <Words>4168</Words>
  <Application>Microsoft Office PowerPoint</Application>
  <PresentationFormat>Letter Paper (8.5x11 in)</PresentationFormat>
  <Paragraphs>453</Paragraphs>
  <Slides>35</Slides>
  <Notes>35</Notes>
  <HiddenSlides>2</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2010_NetAppUMaster</vt:lpstr>
      <vt:lpstr>NFS Setup</vt:lpstr>
      <vt:lpstr>Module Objectives</vt:lpstr>
      <vt:lpstr>Environments</vt:lpstr>
      <vt:lpstr>NFS Environments</vt:lpstr>
      <vt:lpstr>NFS</vt:lpstr>
      <vt:lpstr>NFS Configuration</vt:lpstr>
      <vt:lpstr>System Manager: NFS Setup</vt:lpstr>
      <vt:lpstr>System Manager: NFS Setup (Cont.)</vt:lpstr>
      <vt:lpstr>NFS Versions</vt:lpstr>
      <vt:lpstr>NFS Versions (Cont.)</vt:lpstr>
      <vt:lpstr>NFS Versions (Cont.)</vt:lpstr>
      <vt:lpstr>Configuring NFS Versions</vt:lpstr>
      <vt:lpstr>Network Configuration</vt:lpstr>
      <vt:lpstr>Other NFS Configurations</vt:lpstr>
      <vt:lpstr>/etc/hosts file</vt:lpstr>
      <vt:lpstr>Using Netgroups</vt:lpstr>
      <vt:lpstr>/etc/nsswitch.conf file </vt:lpstr>
      <vt:lpstr>NIS</vt:lpstr>
      <vt:lpstr>NFS Versus NFS and NIS</vt:lpstr>
      <vt:lpstr>NIS Configuration</vt:lpstr>
      <vt:lpstr>NIS Slave Mode</vt:lpstr>
      <vt:lpstr>DNS and LDAP</vt:lpstr>
      <vt:lpstr>DNS</vt:lpstr>
      <vt:lpstr>/etc/resolv.conf File</vt:lpstr>
      <vt:lpstr>LDAP</vt:lpstr>
      <vt:lpstr>LDAP (Cont.)</vt:lpstr>
      <vt:lpstr>PC-NFS and WebNFS</vt:lpstr>
      <vt:lpstr>PC-NFS</vt:lpstr>
      <vt:lpstr>WebNFS</vt:lpstr>
      <vt:lpstr>Module Summary</vt:lpstr>
      <vt:lpstr>Module Summary</vt:lpstr>
      <vt:lpstr>Exercise</vt:lpstr>
      <vt:lpstr>Check Your Understanding</vt:lpstr>
      <vt:lpstr>Answers</vt:lpstr>
      <vt:lpstr>Check Your Understanding: Answers</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NFS Setup</dc:title>
  <dc:subject>Accelerated NCDA Boot Camp Data ONTAP 8.0 7-Mode</dc:subject>
  <dc:creator>Curtis Burchett</dc:creator>
  <cp:lastModifiedBy>Lenovo User</cp:lastModifiedBy>
  <cp:revision>4</cp:revision>
  <dcterms:created xsi:type="dcterms:W3CDTF">2007-11-29T22:14:11Z</dcterms:created>
  <dcterms:modified xsi:type="dcterms:W3CDTF">2010-04-17T22:20:20Z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0x01010052D717B8FBB47746A9CB7C150D6476A2</vt:lpwstr>
  </property>
  <property fmtid="{D5CDD505-2E9C-101B-9397-08002B2CF9AE}" pid="3" name="_AdHocReviewCycleID">
    <vt:i4>-15210145</vt:i4>
  </property>
  <property fmtid="{D5CDD505-2E9C-101B-9397-08002B2CF9AE}" pid="4" name="_NewReviewCycle">
    <vt:lpwstr/>
  </property>
  <property fmtid="{D5CDD505-2E9C-101B-9397-08002B2CF9AE}" pid="5" name="_EmailSubject">
    <vt:lpwstr>Netapp docs</vt:lpwstr>
  </property>
  <property fmtid="{D5CDD505-2E9C-101B-9397-08002B2CF9AE}" pid="6" name="_AuthorEmail">
    <vt:lpwstr>avinash.shetty@credit-suisse.com</vt:lpwstr>
  </property>
  <property fmtid="{D5CDD505-2E9C-101B-9397-08002B2CF9AE}" pid="7" name="_AuthorEmailDisplayName">
    <vt:lpwstr>Shetty, Avinash</vt:lpwstr>
  </property>
</Properties>
</file>