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customXml/itemProps1.xml" ContentType="application/vnd.openxmlformats-officedocument.customXmlPropertie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41.xml" ContentType="application/vnd.openxmlformats-officedocument.presentationml.notesSlide+xml"/>
  <Override PartName="/docProps/custom.xml" ContentType="application/vnd.openxmlformats-officedocument.custom-properties+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customXml/itemProps3.xml" ContentType="application/vnd.openxmlformats-officedocument.customXml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55" r:id="rId4"/>
  </p:sldMasterIdLst>
  <p:notesMasterIdLst>
    <p:notesMasterId r:id="rId46"/>
  </p:notesMasterIdLst>
  <p:handoutMasterIdLst>
    <p:handoutMasterId r:id="rId47"/>
  </p:handoutMasterIdLst>
  <p:sldIdLst>
    <p:sldId id="478" r:id="rId5"/>
    <p:sldId id="479" r:id="rId6"/>
    <p:sldId id="519"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520" r:id="rId21"/>
    <p:sldId id="495" r:id="rId22"/>
    <p:sldId id="496" r:id="rId23"/>
    <p:sldId id="497" r:id="rId24"/>
    <p:sldId id="498" r:id="rId25"/>
    <p:sldId id="499" r:id="rId26"/>
    <p:sldId id="500" r:id="rId27"/>
    <p:sldId id="501" r:id="rId28"/>
    <p:sldId id="521" r:id="rId29"/>
    <p:sldId id="503" r:id="rId30"/>
    <p:sldId id="504" r:id="rId31"/>
    <p:sldId id="505" r:id="rId32"/>
    <p:sldId id="506" r:id="rId33"/>
    <p:sldId id="507" r:id="rId34"/>
    <p:sldId id="508" r:id="rId35"/>
    <p:sldId id="522" r:id="rId36"/>
    <p:sldId id="510" r:id="rId37"/>
    <p:sldId id="511" r:id="rId38"/>
    <p:sldId id="523" r:id="rId39"/>
    <p:sldId id="513" r:id="rId40"/>
    <p:sldId id="514" r:id="rId41"/>
    <p:sldId id="515" r:id="rId42"/>
    <p:sldId id="516" r:id="rId43"/>
    <p:sldId id="517" r:id="rId44"/>
    <p:sldId id="518" r:id="rId45"/>
  </p:sldIdLst>
  <p:sldSz cx="9144000" cy="6858000" type="letter"/>
  <p:notesSz cx="7315200" cy="9601200"/>
  <p:defaultTextStyle>
    <a:defPPr>
      <a:defRPr lang="en-US"/>
    </a:defPPr>
    <a:lvl1pPr algn="l" rtl="0" fontAlgn="base">
      <a:spcBef>
        <a:spcPct val="0"/>
      </a:spcBef>
      <a:spcAft>
        <a:spcPct val="0"/>
      </a:spcAft>
      <a:defRPr sz="2000" kern="1200">
        <a:solidFill>
          <a:schemeClr val="tx1"/>
        </a:solidFill>
        <a:latin typeface="Arial" pitchFamily="34" charset="0"/>
        <a:ea typeface="+mn-ea"/>
        <a:cs typeface="+mn-cs"/>
      </a:defRPr>
    </a:lvl1pPr>
    <a:lvl2pPr marL="457200" algn="l" rtl="0" fontAlgn="base">
      <a:spcBef>
        <a:spcPct val="0"/>
      </a:spcBef>
      <a:spcAft>
        <a:spcPct val="0"/>
      </a:spcAft>
      <a:defRPr sz="2000" kern="1200">
        <a:solidFill>
          <a:schemeClr val="tx1"/>
        </a:solidFill>
        <a:latin typeface="Arial" pitchFamily="34" charset="0"/>
        <a:ea typeface="+mn-ea"/>
        <a:cs typeface="+mn-cs"/>
      </a:defRPr>
    </a:lvl2pPr>
    <a:lvl3pPr marL="914400" algn="l" rtl="0" fontAlgn="base">
      <a:spcBef>
        <a:spcPct val="0"/>
      </a:spcBef>
      <a:spcAft>
        <a:spcPct val="0"/>
      </a:spcAft>
      <a:defRPr sz="2000" kern="1200">
        <a:solidFill>
          <a:schemeClr val="tx1"/>
        </a:solidFill>
        <a:latin typeface="Arial" pitchFamily="34" charset="0"/>
        <a:ea typeface="+mn-ea"/>
        <a:cs typeface="+mn-cs"/>
      </a:defRPr>
    </a:lvl3pPr>
    <a:lvl4pPr marL="1371600" algn="l" rtl="0" fontAlgn="base">
      <a:spcBef>
        <a:spcPct val="0"/>
      </a:spcBef>
      <a:spcAft>
        <a:spcPct val="0"/>
      </a:spcAft>
      <a:defRPr sz="2000" kern="1200">
        <a:solidFill>
          <a:schemeClr val="tx1"/>
        </a:solidFill>
        <a:latin typeface="Arial" pitchFamily="34" charset="0"/>
        <a:ea typeface="+mn-ea"/>
        <a:cs typeface="+mn-cs"/>
      </a:defRPr>
    </a:lvl4pPr>
    <a:lvl5pPr marL="1828800" algn="l" rtl="0" fontAlgn="base">
      <a:spcBef>
        <a:spcPct val="0"/>
      </a:spcBef>
      <a:spcAft>
        <a:spcPct val="0"/>
      </a:spcAft>
      <a:defRPr sz="2000" kern="1200">
        <a:solidFill>
          <a:schemeClr val="tx1"/>
        </a:solidFill>
        <a:latin typeface="Arial" pitchFamily="34" charset="0"/>
        <a:ea typeface="+mn-ea"/>
        <a:cs typeface="+mn-cs"/>
      </a:defRPr>
    </a:lvl5pPr>
    <a:lvl6pPr marL="2286000" algn="l" defTabSz="914400" rtl="0" eaLnBrk="1" latinLnBrk="0" hangingPunct="1">
      <a:defRPr sz="2000" kern="1200">
        <a:solidFill>
          <a:schemeClr val="tx1"/>
        </a:solidFill>
        <a:latin typeface="Arial" pitchFamily="34" charset="0"/>
        <a:ea typeface="+mn-ea"/>
        <a:cs typeface="+mn-cs"/>
      </a:defRPr>
    </a:lvl6pPr>
    <a:lvl7pPr marL="2743200" algn="l" defTabSz="914400" rtl="0" eaLnBrk="1" latinLnBrk="0" hangingPunct="1">
      <a:defRPr sz="2000" kern="1200">
        <a:solidFill>
          <a:schemeClr val="tx1"/>
        </a:solidFill>
        <a:latin typeface="Arial" pitchFamily="34" charset="0"/>
        <a:ea typeface="+mn-ea"/>
        <a:cs typeface="+mn-cs"/>
      </a:defRPr>
    </a:lvl7pPr>
    <a:lvl8pPr marL="3200400" algn="l" defTabSz="914400" rtl="0" eaLnBrk="1" latinLnBrk="0" hangingPunct="1">
      <a:defRPr sz="2000" kern="1200">
        <a:solidFill>
          <a:schemeClr val="tx1"/>
        </a:solidFill>
        <a:latin typeface="Arial" pitchFamily="34" charset="0"/>
        <a:ea typeface="+mn-ea"/>
        <a:cs typeface="+mn-cs"/>
      </a:defRPr>
    </a:lvl8pPr>
    <a:lvl9pPr marL="3657600" algn="l" defTabSz="914400" rtl="0" eaLnBrk="1" latinLnBrk="0" hangingPunct="1">
      <a:defRPr sz="2000" kern="1200">
        <a:solidFill>
          <a:schemeClr val="tx1"/>
        </a:solidFill>
        <a:latin typeface="Arial" pitchFamily="34"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ucedo" initials="s" lastIdx="1" clrIdx="0"/>
  <p:cmAuthor id="1" name="Brian O'Keefe" initials="BDO" lastIdx="5"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DFEFE"/>
    <a:srgbClr val="FEFFFE"/>
    <a:srgbClr val="FFFEFE"/>
    <a:srgbClr val="FFFFFE"/>
    <a:srgbClr val="FFFEFF"/>
    <a:srgbClr val="FEFFFF"/>
    <a:srgbClr val="9E3039"/>
    <a:srgbClr val="614D7D"/>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418" autoAdjust="0"/>
    <p:restoredTop sz="57034" autoAdjust="0"/>
  </p:normalViewPr>
  <p:slideViewPr>
    <p:cSldViewPr snapToGrid="0">
      <p:cViewPr varScale="1">
        <p:scale>
          <a:sx n="53" d="100"/>
          <a:sy n="53" d="100"/>
        </p:scale>
        <p:origin x="-2232" y="-96"/>
      </p:cViewPr>
      <p:guideLst>
        <p:guide orient="horz" pos="444"/>
        <p:guide orient="horz" pos="795"/>
        <p:guide pos="709"/>
        <p:guide pos="5621"/>
        <p:guide pos="324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p:scale>
          <a:sx n="59" d="100"/>
          <a:sy n="59" d="100"/>
        </p:scale>
        <p:origin x="-2106" y="-252"/>
      </p:cViewPr>
      <p:guideLst>
        <p:guide orient="horz" pos="2775"/>
        <p:guide pos="434"/>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handoutMaster" Target="handoutMasters/handoutMaster1.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 Box 20"/>
          <p:cNvSpPr txBox="1">
            <a:spLocks noChangeArrowheads="1"/>
          </p:cNvSpPr>
          <p:nvPr/>
        </p:nvSpPr>
        <p:spPr bwMode="hidden">
          <a:xfrm>
            <a:off x="635843" y="9348788"/>
            <a:ext cx="4405052" cy="107722"/>
          </a:xfrm>
          <a:prstGeom prst="rect">
            <a:avLst/>
          </a:prstGeom>
          <a:noFill/>
          <a:ln w="9525" algn="ctr">
            <a:noFill/>
            <a:miter lim="800000"/>
            <a:headEnd/>
            <a:tailEnd/>
          </a:ln>
          <a:effectLst/>
        </p:spPr>
        <p:txBody>
          <a:bodyPr wrap="none" lIns="0" tIns="0" rIns="0" bIns="0">
            <a:spAutoFit/>
          </a:bodyPr>
          <a:lstStyle/>
          <a:p>
            <a:pPr defTabSz="966621">
              <a:defRPr/>
            </a:pPr>
            <a:r>
              <a:rPr lang="en-US" sz="700" dirty="0">
                <a:solidFill>
                  <a:srgbClr val="000000"/>
                </a:solidFill>
                <a:ea typeface="Times" charset="-52"/>
                <a:cs typeface="Times New Roman" pitchFamily="18" charset="0"/>
              </a:rPr>
              <a:t>© </a:t>
            </a:r>
            <a:r>
              <a:rPr lang="en-US" sz="700" dirty="0" smtClean="0">
                <a:solidFill>
                  <a:srgbClr val="000000"/>
                </a:solidFill>
                <a:ea typeface="Times" charset="-52"/>
                <a:cs typeface="Times New Roman" pitchFamily="18" charset="0"/>
              </a:rPr>
              <a:t>2010 NetApp, Inc. </a:t>
            </a:r>
            <a:r>
              <a:rPr lang="en-US" sz="700" dirty="0">
                <a:solidFill>
                  <a:srgbClr val="000000"/>
                </a:solidFill>
                <a:ea typeface="Times" charset="-52"/>
                <a:cs typeface="Times New Roman" pitchFamily="18" charset="0"/>
              </a:rPr>
              <a:t>This material is intended for training use only. Not authorized for reproduction purposes. </a:t>
            </a:r>
          </a:p>
        </p:txBody>
      </p:sp>
      <p:sp>
        <p:nvSpPr>
          <p:cNvPr id="5" name="Slide Number Placeholder 4"/>
          <p:cNvSpPr>
            <a:spLocks noGrp="1"/>
          </p:cNvSpPr>
          <p:nvPr>
            <p:ph type="sldNum" sz="quarter" idx="3"/>
          </p:nvPr>
        </p:nvSpPr>
        <p:spPr>
          <a:xfrm>
            <a:off x="6266310" y="9161463"/>
            <a:ext cx="498475" cy="339725"/>
          </a:xfrm>
          <a:prstGeom prst="rect">
            <a:avLst/>
          </a:prstGeom>
        </p:spPr>
        <p:txBody>
          <a:bodyPr vert="horz" lIns="94851" tIns="47425" rIns="94851" bIns="47425" rtlCol="0" anchor="b"/>
          <a:lstStyle>
            <a:lvl1pPr algn="r">
              <a:defRPr sz="700"/>
            </a:lvl1pPr>
          </a:lstStyle>
          <a:p>
            <a:pPr>
              <a:defRPr/>
            </a:pPr>
            <a:fld id="{9884764F-6734-4E98-BA4A-4193F051EE6C}" type="slidenum">
              <a:rPr lang="en-US"/>
              <a:pPr>
                <a:defRPr/>
              </a:pPr>
              <a:t>‹#›</a:t>
            </a:fld>
            <a:endParaRPr lang="en-US" dirty="0"/>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4"/>
          <p:cNvSpPr>
            <a:spLocks noGrp="1" noRot="1" noChangeAspect="1" noChangeArrowheads="1" noTextEdit="1"/>
          </p:cNvSpPr>
          <p:nvPr>
            <p:ph type="sldImg" idx="2"/>
          </p:nvPr>
        </p:nvSpPr>
        <p:spPr bwMode="auto">
          <a:xfrm>
            <a:off x="685800" y="228600"/>
            <a:ext cx="5184648" cy="3886200"/>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688974" y="4389120"/>
            <a:ext cx="6172200" cy="48006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noProof="0" dirty="0" smtClean="0"/>
              <a:t>Click to edit Master text styles</a:t>
            </a:r>
          </a:p>
          <a:p>
            <a:pPr lvl="1"/>
            <a:r>
              <a:rPr lang="en-US" noProof="0" dirty="0" smtClean="0"/>
              <a:t> Second level</a:t>
            </a:r>
          </a:p>
          <a:p>
            <a:pPr lvl="2"/>
            <a:r>
              <a:rPr lang="en-US" noProof="0" dirty="0" smtClean="0"/>
              <a:t> Third level</a:t>
            </a:r>
          </a:p>
          <a:p>
            <a:pPr lvl="3"/>
            <a:r>
              <a:rPr lang="en-US" noProof="0" dirty="0" smtClean="0"/>
              <a:t> Fourth level</a:t>
            </a:r>
          </a:p>
          <a:p>
            <a:pPr lvl="1"/>
            <a:endParaRPr lang="en-US" noProof="0" dirty="0" smtClean="0"/>
          </a:p>
        </p:txBody>
      </p:sp>
      <p:sp>
        <p:nvSpPr>
          <p:cNvPr id="7188" name="Text Box 20"/>
          <p:cNvSpPr txBox="1">
            <a:spLocks noChangeArrowheads="1"/>
          </p:cNvSpPr>
          <p:nvPr/>
        </p:nvSpPr>
        <p:spPr bwMode="hidden">
          <a:xfrm>
            <a:off x="795338" y="9348788"/>
            <a:ext cx="4405052" cy="107722"/>
          </a:xfrm>
          <a:prstGeom prst="rect">
            <a:avLst/>
          </a:prstGeom>
          <a:noFill/>
          <a:ln w="9525" algn="ctr">
            <a:noFill/>
            <a:miter lim="800000"/>
            <a:headEnd/>
            <a:tailEnd/>
          </a:ln>
          <a:effectLst/>
        </p:spPr>
        <p:txBody>
          <a:bodyPr wrap="none" lIns="0" tIns="0" rIns="0" bIns="0">
            <a:spAutoFit/>
          </a:bodyPr>
          <a:lstStyle/>
          <a:p>
            <a:pPr defTabSz="966621">
              <a:defRPr/>
            </a:pPr>
            <a:r>
              <a:rPr lang="en-US" sz="700" dirty="0">
                <a:solidFill>
                  <a:srgbClr val="000000"/>
                </a:solidFill>
                <a:ea typeface="Times" charset="-52"/>
                <a:cs typeface="Times New Roman" pitchFamily="18" charset="0"/>
              </a:rPr>
              <a:t>© </a:t>
            </a:r>
            <a:r>
              <a:rPr lang="en-US" sz="700" dirty="0" smtClean="0">
                <a:solidFill>
                  <a:srgbClr val="000000"/>
                </a:solidFill>
                <a:ea typeface="Times" charset="-52"/>
                <a:cs typeface="Times New Roman" pitchFamily="18" charset="0"/>
              </a:rPr>
              <a:t>2010 NetApp, Inc. </a:t>
            </a:r>
            <a:r>
              <a:rPr lang="en-US" sz="700" dirty="0">
                <a:solidFill>
                  <a:srgbClr val="000000"/>
                </a:solidFill>
                <a:ea typeface="Times" charset="-52"/>
                <a:cs typeface="Times New Roman" pitchFamily="18" charset="0"/>
              </a:rPr>
              <a:t>This material is intended for training use only. Not authorized for reproduction purposes. </a:t>
            </a:r>
          </a:p>
        </p:txBody>
      </p:sp>
      <p:sp>
        <p:nvSpPr>
          <p:cNvPr id="5" name="Slide Number Placeholder 4"/>
          <p:cNvSpPr>
            <a:spLocks noGrp="1"/>
          </p:cNvSpPr>
          <p:nvPr>
            <p:ph type="sldNum" sz="quarter" idx="5"/>
          </p:nvPr>
        </p:nvSpPr>
        <p:spPr>
          <a:xfrm>
            <a:off x="6170613" y="9161463"/>
            <a:ext cx="498475" cy="339725"/>
          </a:xfrm>
          <a:prstGeom prst="rect">
            <a:avLst/>
          </a:prstGeom>
        </p:spPr>
        <p:txBody>
          <a:bodyPr vert="horz" lIns="94851" tIns="47425" rIns="94851" bIns="47425" rtlCol="0" anchor="b"/>
          <a:lstStyle>
            <a:lvl1pPr algn="r">
              <a:defRPr sz="700"/>
            </a:lvl1pPr>
          </a:lstStyle>
          <a:p>
            <a:pPr>
              <a:defRPr/>
            </a:pPr>
            <a:fld id="{9884764F-6734-4E98-BA4A-4193F051EE6C}" type="slidenum">
              <a:rPr lang="en-US"/>
              <a:pPr>
                <a:defRPr/>
              </a:pPr>
              <a:t>‹#›</a:t>
            </a:fld>
            <a:endParaRPr lang="en-US" dirty="0"/>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100" kern="1200">
        <a:solidFill>
          <a:schemeClr val="tx1"/>
        </a:solidFill>
        <a:latin typeface="Times New Roman" pitchFamily="18" charset="0"/>
        <a:ea typeface="+mn-ea"/>
        <a:cs typeface="+mn-cs"/>
      </a:defRPr>
    </a:lvl1pPr>
    <a:lvl2pPr marL="168275" algn="l" rtl="0" eaLnBrk="0" fontAlgn="base" hangingPunct="0">
      <a:spcBef>
        <a:spcPct val="30000"/>
      </a:spcBef>
      <a:spcAft>
        <a:spcPct val="0"/>
      </a:spcAft>
      <a:buFont typeface="Times New Roman" pitchFamily="18" charset="0"/>
      <a:buChar char="–"/>
      <a:defRPr sz="1100" kern="1200">
        <a:solidFill>
          <a:schemeClr val="tx1"/>
        </a:solidFill>
        <a:latin typeface="Times New Roman" pitchFamily="18" charset="0"/>
        <a:ea typeface="+mn-ea"/>
        <a:cs typeface="+mn-cs"/>
      </a:defRPr>
    </a:lvl2pPr>
    <a:lvl3pPr marL="349250" algn="l" rtl="0" eaLnBrk="0" fontAlgn="base" hangingPunct="0">
      <a:spcBef>
        <a:spcPct val="30000"/>
      </a:spcBef>
      <a:spcAft>
        <a:spcPct val="0"/>
      </a:spcAft>
      <a:buFont typeface="Wingdings" pitchFamily="2" charset="2"/>
      <a:buChar char="§"/>
      <a:defRPr sz="1100" kern="1200">
        <a:solidFill>
          <a:schemeClr val="tx1"/>
        </a:solidFill>
        <a:latin typeface="Times New Roman" pitchFamily="18" charset="0"/>
        <a:ea typeface="+mn-ea"/>
        <a:cs typeface="+mn-cs"/>
      </a:defRPr>
    </a:lvl3pPr>
    <a:lvl4pPr marL="517525" algn="l" rtl="0" eaLnBrk="0" fontAlgn="base" hangingPunct="0">
      <a:spcBef>
        <a:spcPct val="30000"/>
      </a:spcBef>
      <a:spcAft>
        <a:spcPct val="0"/>
      </a:spcAft>
      <a:buFont typeface="Times New Roman" pitchFamily="18" charset="0"/>
      <a:buChar char="–"/>
      <a:defRPr sz="1100" kern="1200">
        <a:solidFill>
          <a:schemeClr val="tx1"/>
        </a:solidFill>
        <a:latin typeface="Times New Roman" pitchFamily="18" charset="0"/>
        <a:ea typeface="+mn-ea"/>
        <a:cs typeface="+mn-cs"/>
      </a:defRPr>
    </a:lvl4pPr>
    <a:lvl5pPr marL="2057400" indent="-228600" algn="l" rtl="0" eaLnBrk="0" fontAlgn="base" hangingPunct="0">
      <a:spcBef>
        <a:spcPct val="30000"/>
      </a:spcBef>
      <a:spcAft>
        <a:spcPct val="0"/>
      </a:spcAft>
      <a:buFont typeface="Wingdings" pitchFamily="2" charset="2"/>
      <a:buChar char="§"/>
      <a:defRPr sz="11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EXPORTS AND MOUNTS</a:t>
            </a:r>
            <a:endParaRPr dirty="0"/>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MODULE OBJECTIVES</a:t>
            </a:r>
            <a:endParaRPr dirty="0"/>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Slide Number Placeholder 3"/>
          <p:cNvSpPr>
            <a:spLocks noGrp="1"/>
          </p:cNvSpPr>
          <p:nvPr>
            <p:ph type="sldNum" sz="quarter" idx="5"/>
          </p:nvPr>
        </p:nvSpPr>
        <p:spPr/>
        <p:txBody>
          <a:bodyPr/>
          <a:lstStyle/>
          <a:p>
            <a:fld id="{1D3C277F-3253-46B5-BF55-D32EC364BB95}" type="slidenum">
              <a:rPr lang="en-US" smtClean="0"/>
              <a:pPr/>
              <a:t>3</a:t>
            </a:fld>
            <a:endParaRPr lang="en-US" dirty="0" smtClean="0"/>
          </a:p>
        </p:txBody>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EXPORTS USING THE COMMAND-LINE INTERFACE</a:t>
            </a:r>
            <a:endParaRPr dirty="0"/>
          </a:p>
        </p:txBody>
      </p:sp>
      <p:sp>
        <p:nvSpPr>
          <p:cNvPr id="9" name="Slide Image Placeholder 8"/>
          <p:cNvSpPr>
            <a:spLocks noGrp="1" noRot="1" noChangeAspect="1"/>
          </p:cNvSpPr>
          <p:nvPr>
            <p:ph type="sldImg"/>
          </p:nvPr>
        </p:nvSpPr>
        <p:spPr>
          <a:xfrm>
            <a:off x="687388" y="228600"/>
            <a:ext cx="5181600" cy="3886200"/>
          </a:xfr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2" name="Rectangle 9"/>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EXPORTING RESOURCES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The </a:t>
            </a:r>
            <a:r>
              <a:t>/etc/exports files has the following limitations:</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Contains up to 10,240 entries with no limit to size of entry</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Entry can span multiple lines</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Entry consists of path name and options</a:t>
            </a:r>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RESOURCES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Resources </a:t>
            </a:r>
            <a:r>
              <a:t>are made available to client hosts (targets) through exports. The following storage objects may be exported:  volumes, directories, qtrees, and individual files.  </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00"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TARGETS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Examples </a:t>
            </a:r>
            <a:r>
              <a:rPr lang="en-US" dirty="0" smtClean="0"/>
              <a:t>of destinations to which resources are exported </a:t>
            </a:r>
            <a:r>
              <a:rPr dirty="0" smtClean="0"/>
              <a:t>include: </a:t>
            </a:r>
          </a:p>
          <a:p>
            <a:pPr marL="0" marR="0" indent="0" algn="l" defTabSz="914400" rtl="0" eaLnBrk="0" fontAlgn="base" latinLnBrk="0" hangingPunct="0">
              <a:lnSpc>
                <a:spcPct val="100000"/>
              </a:lnSpc>
              <a:spcBef>
                <a:spcPct val="30000"/>
              </a:spcBef>
              <a:spcAft>
                <a:spcPct val="0"/>
              </a:spcAft>
              <a:buClrTx/>
              <a:buSzTx/>
              <a:buFontTx/>
              <a:buNone/>
              <a:tabLst/>
              <a:defRPr/>
            </a:pPr>
            <a:r>
              <a:rPr b="1" dirty="0" smtClean="0"/>
              <a:t>Host – </a:t>
            </a:r>
            <a:r>
              <a:rPr dirty="0" smtClean="0"/>
              <a:t>Typically the UNIX®/Linux® host system connected to the storage system. </a:t>
            </a:r>
          </a:p>
          <a:p>
            <a:pPr marL="0" marR="0" indent="0" algn="l" defTabSz="914400" rtl="0" eaLnBrk="0" fontAlgn="base" latinLnBrk="0" hangingPunct="0">
              <a:lnSpc>
                <a:spcPct val="100000"/>
              </a:lnSpc>
              <a:spcBef>
                <a:spcPct val="30000"/>
              </a:spcBef>
              <a:spcAft>
                <a:spcPct val="0"/>
              </a:spcAft>
              <a:buClrTx/>
              <a:buSzTx/>
              <a:buFontTx/>
              <a:buNone/>
              <a:tabLst/>
              <a:defRPr/>
            </a:pPr>
            <a:r>
              <a:rPr b="1" dirty="0" smtClean="0"/>
              <a:t>Netgroup – </a:t>
            </a:r>
            <a:r>
              <a:rPr dirty="0" smtClean="0"/>
              <a:t>A netgroup is a network-wide group of machines granted identical access to certain network resources for security and organizational reasons.</a:t>
            </a:r>
            <a:r>
              <a:rPr lang="en-US" dirty="0" smtClean="0"/>
              <a:t>  Use</a:t>
            </a:r>
            <a:r>
              <a:rPr lang="en-US" baseline="0" dirty="0" smtClean="0"/>
              <a:t> an @ sign to indicate that a name is a group if you have host the same name as a netgroup.  </a:t>
            </a:r>
            <a:endParaRPr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b="1" dirty="0" smtClean="0"/>
              <a:t>Subnet – </a:t>
            </a:r>
            <a:r>
              <a:rPr dirty="0" smtClean="0"/>
              <a:t>A subnet is a physical grouping of connected network devices. Nodes on a subnet tend to be located in close physical proximity to each other on a LAN.</a:t>
            </a:r>
          </a:p>
          <a:p>
            <a:pPr marL="0" marR="0" indent="0" algn="l" defTabSz="914400" rtl="0" eaLnBrk="0" fontAlgn="base" latinLnBrk="0" hangingPunct="0">
              <a:lnSpc>
                <a:spcPct val="100000"/>
              </a:lnSpc>
              <a:spcBef>
                <a:spcPct val="30000"/>
              </a:spcBef>
              <a:spcAft>
                <a:spcPct val="0"/>
              </a:spcAft>
              <a:buClrTx/>
              <a:buSzTx/>
              <a:buFontTx/>
              <a:buNone/>
              <a:tabLst/>
              <a:defRPr/>
            </a:pPr>
            <a:r>
              <a:rPr b="1" dirty="0" smtClean="0"/>
              <a:t>DNS </a:t>
            </a:r>
            <a:r>
              <a:rPr b="1" dirty="0" err="1"/>
              <a:t>Subdomain</a:t>
            </a:r>
            <a:r>
              <a:rPr b="1" dirty="0"/>
              <a:t> – </a:t>
            </a:r>
            <a:r>
              <a:rPr dirty="0"/>
              <a:t>A </a:t>
            </a:r>
            <a:r>
              <a:rPr dirty="0" err="1"/>
              <a:t>subdomain</a:t>
            </a:r>
            <a:r>
              <a:rPr dirty="0"/>
              <a:t> is a domain that is part of a larger domain. A DNS hierarchy consists of the root-level domain at the top, underneath which are the top-level domains, followed by second-level domains, and finally the </a:t>
            </a:r>
            <a:r>
              <a:rPr dirty="0" err="1"/>
              <a:t>subdomains</a:t>
            </a:r>
            <a:r>
              <a:rPr dirty="0"/>
              <a:t>.</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RULES FOR EXPORTING RESOURCES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If </a:t>
            </a:r>
            <a:r>
              <a:t>the storage system has multiple volumes, export each volume separately; it is not recommended to export volumes by specifying /vol as the exported directory. Although this method works in a UNIX environment, it doesn’t work in a Data ONTAP® environment.</a:t>
            </a:r>
          </a:p>
          <a:p>
            <a:pPr marL="0" marR="0" indent="0" algn="l" defTabSz="914400" rtl="0" eaLnBrk="0" fontAlgn="base" latinLnBrk="0" hangingPunct="0">
              <a:lnSpc>
                <a:spcPct val="100000"/>
              </a:lnSpc>
              <a:spcBef>
                <a:spcPct val="30000"/>
              </a:spcBef>
              <a:spcAft>
                <a:spcPct val="0"/>
              </a:spcAft>
              <a:buClrTx/>
              <a:buSzTx/>
              <a:buFontTx/>
              <a:buNone/>
              <a:tabLst/>
              <a:defRPr/>
            </a:pPr>
            <a:r>
              <a:rPr b="1"/>
              <a:t>Example</a:t>
            </a:r>
            <a:r>
              <a:t>: For a storage system with four volumes – vol0, users, builds, and testnfs, make sure all four volumes are exported separately.</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/vol/vol0 –root=toaster,rw=venus:mars</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/vol/users –root=toaster,ro=venus:mars</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/vol/builds –root=toaster,rw=venus:mars</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/vol/testnfs –root=toaster,rw=venus:mars</a:t>
            </a:r>
          </a:p>
          <a:p>
            <a:pPr marL="0" marR="0" indent="0" algn="l" defTabSz="914400" rtl="0" eaLnBrk="0" fontAlgn="base" latinLnBrk="0" hangingPunct="0">
              <a:lnSpc>
                <a:spcPct val="100000"/>
              </a:lnSpc>
              <a:spcBef>
                <a:spcPct val="30000"/>
              </a:spcBef>
              <a:spcAft>
                <a:spcPct val="0"/>
              </a:spcAft>
              <a:buClrTx/>
              <a:buSzTx/>
              <a:buFontTx/>
              <a:buNone/>
              <a:tabLst/>
              <a:defRPr/>
            </a:pPr>
            <a:r>
              <a:t>You cannot export /vol by itself, for example: /vol –root=toaster, -rw=mars:venus is not allowed.</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80"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RULES FOR EXPORTING RESOURCES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To </a:t>
            </a:r>
            <a:r>
              <a:t>export directories to hosts, the storage system must be able to resolve hostnames into IP addresses. Resolution can be based on DNS, NIS, or /etc/hosts file entries. </a:t>
            </a:r>
          </a:p>
          <a:p>
            <a:pPr marL="0" marR="0" indent="0" algn="l" defTabSz="914400" rtl="0" eaLnBrk="0" fontAlgn="base" latinLnBrk="0" hangingPunct="0">
              <a:lnSpc>
                <a:spcPct val="100000"/>
              </a:lnSpc>
              <a:spcBef>
                <a:spcPct val="30000"/>
              </a:spcBef>
              <a:spcAft>
                <a:spcPct val="0"/>
              </a:spcAft>
              <a:buClrTx/>
              <a:buSzTx/>
              <a:buFontTx/>
              <a:buNone/>
              <a:tabLst/>
              <a:defRPr/>
            </a:pPr>
            <a:r>
              <a:rPr b="1" cap="all"/>
              <a:t>Exporting Parents and Children (Ancestors and Descendants)</a:t>
            </a:r>
          </a:p>
          <a:p>
            <a:pPr marL="0" marR="0" indent="0" algn="l" defTabSz="914400" rtl="0" eaLnBrk="0" fontAlgn="base" latinLnBrk="0" hangingPunct="0">
              <a:lnSpc>
                <a:spcPct val="100000"/>
              </a:lnSpc>
              <a:spcBef>
                <a:spcPct val="30000"/>
              </a:spcBef>
              <a:spcAft>
                <a:spcPct val="0"/>
              </a:spcAft>
              <a:buClrTx/>
              <a:buSzTx/>
              <a:buFontTx/>
              <a:buNone/>
              <a:tabLst/>
              <a:defRPr/>
            </a:pPr>
            <a:r>
              <a:t>The storage system permits directories that have exported ancestors to be exported. In many implementations of the UNIX operating system, a directory cannot be exported if an exported parent (ancestor) is in the same file system. </a:t>
            </a:r>
          </a:p>
          <a:p>
            <a:pPr marL="0" marR="0" indent="0" algn="l" defTabSz="914400" rtl="0" eaLnBrk="0" fontAlgn="base" latinLnBrk="0" hangingPunct="0">
              <a:lnSpc>
                <a:spcPct val="100000"/>
              </a:lnSpc>
              <a:spcBef>
                <a:spcPct val="30000"/>
              </a:spcBef>
              <a:spcAft>
                <a:spcPct val="0"/>
              </a:spcAft>
              <a:buClrTx/>
              <a:buSzTx/>
              <a:buFontTx/>
              <a:buNone/>
              <a:tabLst/>
              <a:defRPr/>
            </a:pPr>
            <a:r>
              <a:t>The following example shows exports allowed by the storage system: </a:t>
            </a:r>
          </a:p>
          <a:p>
            <a:pPr marL="0" marR="0" indent="0" algn="l" defTabSz="914400" rtl="0" eaLnBrk="0" fontAlgn="base" latinLnBrk="0" hangingPunct="0">
              <a:lnSpc>
                <a:spcPct val="100000"/>
              </a:lnSpc>
              <a:spcBef>
                <a:spcPct val="30000"/>
              </a:spcBef>
              <a:spcAft>
                <a:spcPct val="0"/>
              </a:spcAft>
              <a:buClrTx/>
              <a:buSzTx/>
              <a:buFontTx/>
              <a:buNone/>
              <a:tabLst/>
              <a:defRPr/>
            </a:pPr>
            <a:r>
              <a:t>/vol/vol0 -rw=adminhost,root=adminhost/vol/vol0/home -rw=blender:mixer</a:t>
            </a:r>
          </a:p>
          <a:p>
            <a:pPr marL="0" marR="0" indent="0" algn="l" defTabSz="914400" rtl="0" eaLnBrk="0" fontAlgn="base" latinLnBrk="0" hangingPunct="0">
              <a:lnSpc>
                <a:spcPct val="100000"/>
              </a:lnSpc>
              <a:spcBef>
                <a:spcPct val="30000"/>
              </a:spcBef>
              <a:spcAft>
                <a:spcPct val="0"/>
              </a:spcAft>
              <a:buClrTx/>
              <a:buSzTx/>
              <a:buFontTx/>
              <a:buNone/>
              <a:tabLst/>
              <a:defRPr/>
            </a:pPr>
            <a:r>
              <a:t>In this example, the volume “vol0” and directory “home” are explicitly specified in the /etc/exports file, with root access granted to adminhost for “vol0” and access granted to both “blend and mixer” for the “home” directory.</a:t>
            </a:r>
          </a:p>
          <a:p>
            <a:pPr marL="0" marR="0" indent="0" algn="l" defTabSz="914400" rtl="0" eaLnBrk="0" fontAlgn="base" latinLnBrk="0" hangingPunct="0">
              <a:lnSpc>
                <a:spcPct val="100000"/>
              </a:lnSpc>
              <a:spcBef>
                <a:spcPct val="30000"/>
              </a:spcBef>
              <a:spcAft>
                <a:spcPct val="0"/>
              </a:spcAft>
              <a:buClrTx/>
              <a:buSzTx/>
              <a:buFontTx/>
              <a:buNone/>
              <a:tabLst/>
              <a:defRPr/>
            </a:pPr>
            <a:r>
              <a:rPr b="1" cap="all"/>
              <a:t>Determining Permissions by Storage System Matching Longest Prefix</a:t>
            </a:r>
          </a:p>
          <a:p>
            <a:pPr marL="0" marR="0" indent="0" algn="l" defTabSz="914400" rtl="0" eaLnBrk="0" fontAlgn="base" latinLnBrk="0" hangingPunct="0">
              <a:lnSpc>
                <a:spcPct val="100000"/>
              </a:lnSpc>
              <a:spcBef>
                <a:spcPct val="30000"/>
              </a:spcBef>
              <a:spcAft>
                <a:spcPct val="0"/>
              </a:spcAft>
              <a:buClrTx/>
              <a:buSzTx/>
              <a:buFontTx/>
              <a:buNone/>
              <a:tabLst/>
              <a:defRPr/>
            </a:pPr>
            <a:r>
              <a:t>In the preceding example, a client mounting /vol/vol0/home/user1 gets permissions for /vol/vol0/home because /vol/vol0/home is the longest matching prefix. A client mounting /vol/vol0 gets -rw=adminhost and -root=adminhost permissions.</a:t>
            </a:r>
          </a:p>
          <a:p>
            <a:pPr marL="0" marR="0" indent="0" algn="l" defTabSz="914400" rtl="0" eaLnBrk="0" fontAlgn="base" latinLnBrk="0" hangingPunct="0">
              <a:lnSpc>
                <a:spcPct val="100000"/>
              </a:lnSpc>
              <a:spcBef>
                <a:spcPct val="30000"/>
              </a:spcBef>
              <a:spcAft>
                <a:spcPct val="0"/>
              </a:spcAft>
              <a:buClrTx/>
              <a:buSzTx/>
              <a:buFontTx/>
              <a:buNone/>
              <a:tabLst/>
              <a:defRPr/>
            </a:pPr>
            <a:r>
              <a:t>For example, the following shows a /etc/exports file that creates a security breach by enabling any host to mount the /vol/vol0 directory while restricting specific hosts from mounting the /vol/vol0/home directory. In this example, any host can gain access to the /vol/vol0/home directory by mounting the /vol/vol0 directory:</a:t>
            </a:r>
          </a:p>
          <a:p>
            <a:pPr marL="0" marR="0" indent="0" algn="l" defTabSz="914400" rtl="0" eaLnBrk="0" fontAlgn="base" latinLnBrk="0" hangingPunct="0">
              <a:lnSpc>
                <a:spcPct val="100000"/>
              </a:lnSpc>
              <a:spcBef>
                <a:spcPct val="30000"/>
              </a:spcBef>
              <a:spcAft>
                <a:spcPct val="0"/>
              </a:spcAft>
              <a:buClrTx/>
              <a:buSzTx/>
              <a:buFontTx/>
              <a:buNone/>
              <a:tabLst/>
              <a:defRPr/>
            </a:pPr>
            <a:r>
              <a:t>/vol/vol0/vol/vol0/home -rw=bashful:dopey:sleepy</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2"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ACCESS RESTRICTIONS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When </a:t>
            </a:r>
            <a:r>
              <a:t>you export a resource, you can specify the access restrictions that govern how the resource can be mounted. If you export a resource without specifying access restrictions, it can be mounted read-write by all hosts.</a:t>
            </a:r>
          </a:p>
          <a:p>
            <a:pPr marL="0" marR="0" indent="0" algn="l" defTabSz="914400" rtl="0" eaLnBrk="0" fontAlgn="base" latinLnBrk="0" hangingPunct="0">
              <a:lnSpc>
                <a:spcPct val="100000"/>
              </a:lnSpc>
              <a:spcBef>
                <a:spcPct val="30000"/>
              </a:spcBef>
              <a:spcAft>
                <a:spcPct val="0"/>
              </a:spcAft>
              <a:buClrTx/>
              <a:buSzTx/>
              <a:buFontTx/>
              <a:buNone/>
              <a:tabLst/>
              <a:defRPr/>
            </a:pPr>
            <a:r>
              <a:t>You specify access restrictions using export options in the </a:t>
            </a:r>
            <a:r>
              <a:rPr i="1"/>
              <a:t>/etc/exports</a:t>
            </a:r>
            <a:r>
              <a:t> file or with command-line options for the </a:t>
            </a:r>
            <a:r>
              <a:rPr>
                <a:latin typeface="Courier New" pitchFamily="49" charset="0"/>
              </a:rPr>
              <a:t>exportfs</a:t>
            </a:r>
            <a:r>
              <a:t> command. (These options are identical using either method.) Access restriction options determine:</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Which hosts can mount the resource </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Whether the resource can be mounted read-write (rw) or read-only (ro)</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Whether the root user on the client can access the resource and its user ID (UID) </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t>Whether files can be created with the setuid or setgid bit </a:t>
            </a:r>
          </a:p>
          <a:p>
            <a:pPr marL="0" marR="0" indent="0" algn="l" defTabSz="914400" rtl="0" eaLnBrk="0" fontAlgn="base" latinLnBrk="0" hangingPunct="0">
              <a:lnSpc>
                <a:spcPct val="100000"/>
              </a:lnSpc>
              <a:spcBef>
                <a:spcPct val="30000"/>
              </a:spcBef>
              <a:spcAft>
                <a:spcPct val="0"/>
              </a:spcAft>
              <a:buClrTx/>
              <a:buSzTx/>
              <a:buFontTx/>
              <a:buNone/>
              <a:tabLst/>
              <a:defRPr/>
            </a:pPr>
            <a:r>
              <a:t>When multiple restrictions are applied to the same resource, the most restrictive option always takes precedence.</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b="0" cap="all" dirty="0" smtClean="0"/>
              <a:t>ACCESS OPTIONS</a:t>
            </a:r>
            <a:r>
              <a:rPr lang="en-US" b="1" cap="all" dirty="0" smtClean="0"/>
              <a:t>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1" cap="all"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b="1" cap="all" dirty="0" smtClean="0"/>
              <a:t>The </a:t>
            </a:r>
            <a:r>
              <a:rPr b="1" cap="all" dirty="0"/>
              <a:t>root Option</a:t>
            </a:r>
          </a:p>
          <a:p>
            <a:pPr marL="0" marR="0" indent="0" algn="l" defTabSz="914400" rtl="0" eaLnBrk="0" fontAlgn="base" latinLnBrk="0" hangingPunct="0">
              <a:lnSpc>
                <a:spcPct val="100000"/>
              </a:lnSpc>
              <a:spcBef>
                <a:spcPct val="30000"/>
              </a:spcBef>
              <a:spcAft>
                <a:spcPct val="0"/>
              </a:spcAft>
              <a:buClrTx/>
              <a:buSzTx/>
              <a:buFontTx/>
              <a:buNone/>
              <a:tabLst/>
              <a:defRPr/>
            </a:pPr>
            <a:r>
              <a:rPr dirty="0"/>
              <a:t>This option determines the UID for the root user on the client who sends the NFS requests after mounting the resource. The following list describes the effect of including or excluding a host from the root option:</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dirty="0"/>
              <a:t>If you specify a host with the root option, the root user on that host keeps the root UID (0) when accessing the resource. </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dirty="0"/>
              <a:t>The </a:t>
            </a:r>
            <a:r>
              <a:rPr dirty="0" err="1"/>
              <a:t>rw</a:t>
            </a:r>
            <a:r>
              <a:rPr dirty="0"/>
              <a:t> option gives read-write access to specified hosts; if no host is specified, all hosts have read-write access.</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dirty="0"/>
              <a:t>The </a:t>
            </a:r>
            <a:r>
              <a:rPr dirty="0" err="1"/>
              <a:t>ro</a:t>
            </a:r>
            <a:r>
              <a:rPr dirty="0"/>
              <a:t> option gives read-only access to specified hosts; if no host is specified, all hosts have read-only access.</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dirty="0"/>
              <a:t>If no root option is specified for the resource, or if the host trying to access the resource is not specified with the root option, access by root on the client is either denied or subject to modification by the anon option. </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6"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HOW THE ACCESS RULES WORK</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Access </a:t>
            </a:r>
            <a:r>
              <a:rPr dirty="0"/>
              <a:t>control in NFS exists at the server as well as the client. The server uses permissions to limit read or write access to exported resources by clients. In addition, the server can limit access by using normal UNIX “</a:t>
            </a:r>
            <a:r>
              <a:rPr dirty="0" err="1"/>
              <a:t>rwx</a:t>
            </a:r>
            <a:r>
              <a:rPr dirty="0"/>
              <a:t>” controls.</a:t>
            </a:r>
          </a:p>
          <a:p>
            <a:pPr marL="0" marR="0" indent="0" algn="l" defTabSz="914400" rtl="0" eaLnBrk="0" fontAlgn="base" latinLnBrk="0" hangingPunct="0">
              <a:lnSpc>
                <a:spcPct val="100000"/>
              </a:lnSpc>
              <a:spcBef>
                <a:spcPct val="30000"/>
              </a:spcBef>
              <a:spcAft>
                <a:spcPct val="0"/>
              </a:spcAft>
              <a:buClrTx/>
              <a:buSzTx/>
              <a:buFontTx/>
              <a:buNone/>
              <a:tabLst/>
              <a:defRPr/>
            </a:pPr>
            <a:r>
              <a:rPr dirty="0"/>
              <a:t>The /etc/exports file contains the permissions assigned to exported resources. By default, if neither the </a:t>
            </a:r>
            <a:r>
              <a:rPr dirty="0" err="1"/>
              <a:t>ro</a:t>
            </a:r>
            <a:r>
              <a:rPr dirty="0"/>
              <a:t> nor </a:t>
            </a:r>
            <a:r>
              <a:rPr dirty="0" err="1"/>
              <a:t>rw</a:t>
            </a:r>
            <a:r>
              <a:rPr dirty="0"/>
              <a:t> permissions are specified, read-write is the default permission. If –</a:t>
            </a:r>
            <a:r>
              <a:rPr dirty="0" err="1"/>
              <a:t>rw</a:t>
            </a:r>
            <a:r>
              <a:rPr dirty="0"/>
              <a:t>= is present, read-only is not the default for all other hosts not listed for the resource. </a:t>
            </a:r>
          </a:p>
          <a:p>
            <a:pPr marL="0" marR="0" indent="0" algn="l" defTabSz="914400" rtl="0" eaLnBrk="0" fontAlgn="base" latinLnBrk="0" hangingPunct="0">
              <a:lnSpc>
                <a:spcPct val="100000"/>
              </a:lnSpc>
              <a:spcBef>
                <a:spcPct val="30000"/>
              </a:spcBef>
              <a:spcAft>
                <a:spcPct val="0"/>
              </a:spcAft>
              <a:buClrTx/>
              <a:buSzTx/>
              <a:buFontTx/>
              <a:buNone/>
              <a:tabLst/>
              <a:defRPr/>
            </a:pPr>
            <a:r>
              <a:rPr dirty="0"/>
              <a:t>Also, when specifying permission levels with </a:t>
            </a:r>
            <a:r>
              <a:rPr dirty="0" err="1"/>
              <a:t>ro</a:t>
            </a:r>
            <a:r>
              <a:rPr dirty="0"/>
              <a:t> and </a:t>
            </a:r>
            <a:r>
              <a:rPr dirty="0" err="1"/>
              <a:t>rw</a:t>
            </a:r>
            <a:r>
              <a:rPr dirty="0"/>
              <a:t> options, note that the following are invalid combinations for /etc/exports: </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dirty="0"/>
              <a:t>You cannot specify the </a:t>
            </a:r>
            <a:r>
              <a:rPr dirty="0" err="1"/>
              <a:t>ro</a:t>
            </a:r>
            <a:r>
              <a:rPr dirty="0"/>
              <a:t> option in addition to the </a:t>
            </a:r>
            <a:r>
              <a:rPr dirty="0" err="1"/>
              <a:t>ro</a:t>
            </a:r>
            <a:r>
              <a:rPr dirty="0"/>
              <a:t>= option (that is, you cannot specify everyone </a:t>
            </a:r>
            <a:r>
              <a:rPr dirty="0" err="1"/>
              <a:t>ro</a:t>
            </a:r>
            <a:r>
              <a:rPr dirty="0"/>
              <a:t>, and then also specify individual hosts with </a:t>
            </a:r>
            <a:r>
              <a:rPr dirty="0" err="1"/>
              <a:t>ro</a:t>
            </a:r>
            <a:r>
              <a:rPr dirty="0"/>
              <a:t>).   </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dirty="0"/>
              <a:t>You cannot specify the </a:t>
            </a:r>
            <a:r>
              <a:rPr dirty="0" err="1"/>
              <a:t>rw</a:t>
            </a:r>
            <a:r>
              <a:rPr dirty="0"/>
              <a:t> option in addition to the </a:t>
            </a:r>
            <a:r>
              <a:rPr dirty="0" err="1"/>
              <a:t>rw</a:t>
            </a:r>
            <a:r>
              <a:rPr dirty="0"/>
              <a:t>= option (that is, you cannot specify everyone </a:t>
            </a:r>
            <a:r>
              <a:rPr dirty="0" err="1"/>
              <a:t>rw</a:t>
            </a:r>
            <a:r>
              <a:rPr dirty="0"/>
              <a:t>, and then also specify individual hosts with </a:t>
            </a:r>
            <a:r>
              <a:rPr dirty="0" err="1"/>
              <a:t>rw</a:t>
            </a:r>
            <a:r>
              <a:rPr dirty="0"/>
              <a:t>). </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dirty="0"/>
              <a:t>You cannot exclude an NFS client identifier from the </a:t>
            </a:r>
            <a:r>
              <a:rPr dirty="0" err="1"/>
              <a:t>ro</a:t>
            </a:r>
            <a:r>
              <a:rPr dirty="0"/>
              <a:t>= or </a:t>
            </a:r>
            <a:r>
              <a:rPr dirty="0" err="1"/>
              <a:t>rw</a:t>
            </a:r>
            <a:r>
              <a:rPr dirty="0"/>
              <a:t>= option and include the same NFS client identifier in the other option. </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dirty="0"/>
              <a:t>The order of precedence of the options is: </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dirty="0"/>
              <a:t>The </a:t>
            </a:r>
            <a:r>
              <a:rPr dirty="0" err="1"/>
              <a:t>ro</a:t>
            </a:r>
            <a:r>
              <a:rPr dirty="0"/>
              <a:t> option takes precedence over the </a:t>
            </a:r>
            <a:r>
              <a:rPr dirty="0" err="1"/>
              <a:t>rw</a:t>
            </a:r>
            <a:r>
              <a:rPr dirty="0"/>
              <a:t> option. </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dirty="0"/>
              <a:t>The </a:t>
            </a:r>
            <a:r>
              <a:rPr dirty="0" err="1"/>
              <a:t>ro</a:t>
            </a:r>
            <a:r>
              <a:rPr dirty="0"/>
              <a:t>= option takes precedence over the </a:t>
            </a:r>
            <a:r>
              <a:rPr dirty="0" err="1"/>
              <a:t>rw</a:t>
            </a:r>
            <a:r>
              <a:rPr dirty="0"/>
              <a:t> option. </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dirty="0"/>
              <a:t>The </a:t>
            </a:r>
            <a:r>
              <a:rPr dirty="0" err="1"/>
              <a:t>rw</a:t>
            </a:r>
            <a:r>
              <a:rPr dirty="0"/>
              <a:t>= option takes precedence over the </a:t>
            </a:r>
            <a:r>
              <a:rPr dirty="0" err="1"/>
              <a:t>ro</a:t>
            </a:r>
            <a:r>
              <a:rPr dirty="0"/>
              <a:t> option. </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dirty="0"/>
              <a:t>The </a:t>
            </a:r>
            <a:r>
              <a:rPr dirty="0" err="1"/>
              <a:t>ro</a:t>
            </a:r>
            <a:r>
              <a:rPr dirty="0"/>
              <a:t>= option takes precedence over the </a:t>
            </a:r>
            <a:r>
              <a:rPr dirty="0" err="1"/>
              <a:t>rw</a:t>
            </a:r>
            <a:r>
              <a:rPr dirty="0"/>
              <a:t>= option. </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dirty="0"/>
              <a:t>A hostname or IP address in the </a:t>
            </a:r>
            <a:r>
              <a:rPr dirty="0" err="1"/>
              <a:t>ro</a:t>
            </a:r>
            <a:r>
              <a:rPr dirty="0"/>
              <a:t>= or </a:t>
            </a:r>
            <a:r>
              <a:rPr dirty="0" err="1"/>
              <a:t>rw</a:t>
            </a:r>
            <a:r>
              <a:rPr dirty="0"/>
              <a:t> option takes precedence over a netgroup, subnet, or domain in the other option. </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dirty="0"/>
              <a:t>Hostnames and IP addresses take precedence from left to right within an option.</a:t>
            </a:r>
          </a:p>
          <a:p>
            <a:pPr marL="0" marR="0" indent="0" algn="l" defTabSz="914400" rtl="0" eaLnBrk="0" fontAlgn="base" latinLnBrk="0" hangingPunct="0">
              <a:lnSpc>
                <a:spcPct val="100000"/>
              </a:lnSpc>
              <a:spcBef>
                <a:spcPct val="30000"/>
              </a:spcBef>
              <a:spcAft>
                <a:spcPct val="0"/>
              </a:spcAft>
              <a:buClrTx/>
              <a:buSzTx/>
              <a:buFontTx/>
              <a:buNone/>
              <a:tabLst/>
              <a:defRPr/>
            </a:pPr>
            <a:r>
              <a:rPr dirty="0"/>
              <a:t>For details of other permissions and options, see the online manual page for exports.</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2"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ACTUAL PATH OPTION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Beginning </a:t>
            </a:r>
            <a:r>
              <a:t>in Data ONTAP 6.4, there is an "actual" option that allows NFS clients to mount a storage system volume using a different pathname than the storage system's pathname. The -actual parameter allows for a server side aliasing of path names in the event that the storage has been moved and clients have not yet been updated to the new path. </a:t>
            </a:r>
          </a:p>
          <a:p>
            <a:pPr marL="0" marR="0" indent="0" algn="l" defTabSz="914400" rtl="0" eaLnBrk="0" fontAlgn="base" latinLnBrk="0" hangingPunct="0">
              <a:lnSpc>
                <a:spcPct val="100000"/>
              </a:lnSpc>
              <a:spcBef>
                <a:spcPct val="30000"/>
              </a:spcBef>
              <a:spcAft>
                <a:spcPct val="0"/>
              </a:spcAft>
              <a:buClrTx/>
              <a:buSzTx/>
              <a:buFontTx/>
              <a:buNone/>
              <a:tabLst/>
              <a:defRPr/>
            </a:pPr>
            <a:r>
              <a:t>An example of how you can export the path using the -actual option:</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new_system&gt; exportfs -o actual=/vol/vfilers/vf19,rw=pets,root=workers /vol/vol9/vf19</a:t>
            </a:r>
          </a:p>
          <a:p>
            <a:pPr marL="0" marR="0" indent="0" algn="l" defTabSz="914400" rtl="0" eaLnBrk="0" fontAlgn="base" latinLnBrk="0" hangingPunct="0">
              <a:lnSpc>
                <a:spcPct val="100000"/>
              </a:lnSpc>
              <a:spcBef>
                <a:spcPct val="30000"/>
              </a:spcBef>
              <a:spcAft>
                <a:spcPct val="0"/>
              </a:spcAft>
              <a:buClrTx/>
              <a:buSzTx/>
              <a:buFontTx/>
              <a:buNone/>
              <a:tabLst/>
              <a:defRPr/>
            </a:pPr>
            <a:r>
              <a:t>In the example above, you are actually exporting /vol/vfilers/vf19 on ‘new_system' under the name or alias of /vol/vol9/vf19 which may have existed in ‘old_system' or could have been simply a bogus name on the same storage system. However, if it existed in ‘old_system’, the NFS clients are probably still pointing to old_system:/vol/vol9/vf19, so you need to set an alias that allows the clients to be sent to the new storage system and new path: /vol/vfilers/vf19.</a:t>
            </a:r>
          </a:p>
          <a:p>
            <a:pPr marL="0" marR="0" indent="0" algn="l" defTabSz="914400" rtl="0" eaLnBrk="0" fontAlgn="base" latinLnBrk="0" hangingPunct="0">
              <a:lnSpc>
                <a:spcPct val="100000"/>
              </a:lnSpc>
              <a:spcBef>
                <a:spcPct val="30000"/>
              </a:spcBef>
              <a:spcAft>
                <a:spcPct val="0"/>
              </a:spcAft>
              <a:buClrTx/>
              <a:buSzTx/>
              <a:buFontTx/>
              <a:buNone/>
              <a:tabLst/>
              <a:defRPr/>
            </a:pPr>
            <a:r>
              <a:t>Here is how you determine the actual path to storage using the -s option:</a:t>
            </a:r>
          </a:p>
          <a:p>
            <a:pPr marL="0" marR="0" indent="0" algn="l" defTabSz="914400" rtl="0" eaLnBrk="0" fontAlgn="base" latinLnBrk="0" hangingPunct="0">
              <a:lnSpc>
                <a:spcPct val="100000"/>
              </a:lnSpc>
              <a:spcBef>
                <a:spcPct val="30000"/>
              </a:spcBef>
              <a:spcAft>
                <a:spcPct val="0"/>
              </a:spcAft>
              <a:buClrTx/>
              <a:buSzTx/>
              <a:buFontTx/>
              <a:buNone/>
              <a:tabLst/>
              <a:defRPr/>
            </a:pPr>
            <a:r>
              <a:rPr>
                <a:latin typeface="Courier New" pitchFamily="49" charset="0"/>
              </a:rPr>
              <a:t>new_system&gt; exportfs -s /vol/vol9/vf19/vol/vfilers/vf19new_system&gt; exportfs -s /vol/vol9/vf19/src/vol/vfilers/vf19/src</a:t>
            </a:r>
          </a:p>
          <a:p>
            <a:pPr marL="0" marR="0" indent="0" algn="l" defTabSz="914400" rtl="0" eaLnBrk="0" fontAlgn="base" latinLnBrk="0" hangingPunct="0">
              <a:lnSpc>
                <a:spcPct val="100000"/>
              </a:lnSpc>
              <a:spcBef>
                <a:spcPct val="30000"/>
              </a:spcBef>
              <a:spcAft>
                <a:spcPct val="0"/>
              </a:spcAft>
              <a:buClrTx/>
              <a:buSzTx/>
              <a:buFontTx/>
              <a:buNone/>
              <a:tabLst/>
              <a:defRPr/>
            </a:pPr>
            <a:r>
              <a:t>When you enter the </a:t>
            </a:r>
            <a:r>
              <a:rPr>
                <a:latin typeface="Courier New" pitchFamily="49" charset="0"/>
              </a:rPr>
              <a:t>exportfs</a:t>
            </a:r>
            <a:r>
              <a:t> command or you enter a line in the /etc/exports file, you can specify a symbolic virtual path (which may or may not exist on the storage system, but it needs to start with the /vol/) to actually export another path (the one specified in the -actual option).</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2"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b="0" dirty="0" smtClean="0">
                <a:latin typeface="Courier New" pitchFamily="49" charset="0"/>
              </a:rPr>
              <a:t>AUTOMATIC EXPORTS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1" dirty="0" smtClean="0">
              <a:latin typeface="Courier New" pitchFamily="49"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b="1" dirty="0" smtClean="0">
                <a:latin typeface="Courier New" pitchFamily="49" charset="0"/>
              </a:rPr>
              <a:t>options </a:t>
            </a:r>
            <a:r>
              <a:rPr b="1" dirty="0" err="1">
                <a:latin typeface="Courier New" pitchFamily="49" charset="0"/>
              </a:rPr>
              <a:t>nfs.export.auto</a:t>
            </a:r>
            <a:r>
              <a:rPr b="1" dirty="0">
                <a:latin typeface="Courier New" pitchFamily="49" charset="0"/>
              </a:rPr>
              <a:t>-update</a:t>
            </a:r>
          </a:p>
          <a:p>
            <a:pPr marL="0" marR="0" indent="0" algn="l" defTabSz="914400" rtl="0" eaLnBrk="0" fontAlgn="base" latinLnBrk="0" hangingPunct="0">
              <a:lnSpc>
                <a:spcPct val="100000"/>
              </a:lnSpc>
              <a:spcBef>
                <a:spcPct val="30000"/>
              </a:spcBef>
              <a:spcAft>
                <a:spcPct val="0"/>
              </a:spcAft>
              <a:buClrTx/>
              <a:buSzTx/>
              <a:buFontTx/>
              <a:buNone/>
              <a:tabLst/>
              <a:defRPr/>
            </a:pPr>
            <a:r>
              <a:rPr dirty="0"/>
              <a:t>The default for this option is enabled. This option controls whether automatic updates are performed on the </a:t>
            </a:r>
            <a:r>
              <a:rPr i="1" dirty="0"/>
              <a:t>/etc/exports </a:t>
            </a:r>
            <a:r>
              <a:rPr dirty="0"/>
              <a:t>file. If it is not set, then the commands </a:t>
            </a:r>
            <a:r>
              <a:rPr dirty="0" err="1">
                <a:latin typeface="Courier New" pitchFamily="49" charset="0"/>
              </a:rPr>
              <a:t>vol</a:t>
            </a:r>
            <a:r>
              <a:rPr dirty="0">
                <a:latin typeface="Courier New" pitchFamily="49" charset="0"/>
              </a:rPr>
              <a:t> create</a:t>
            </a:r>
            <a:r>
              <a:rPr dirty="0"/>
              <a:t>, </a:t>
            </a:r>
            <a:r>
              <a:rPr dirty="0" err="1">
                <a:latin typeface="Courier New" pitchFamily="49" charset="0"/>
              </a:rPr>
              <a:t>vol</a:t>
            </a:r>
            <a:r>
              <a:rPr dirty="0">
                <a:latin typeface="Courier New" pitchFamily="49" charset="0"/>
              </a:rPr>
              <a:t> delete</a:t>
            </a:r>
            <a:r>
              <a:rPr dirty="0"/>
              <a:t>, and </a:t>
            </a:r>
            <a:r>
              <a:rPr dirty="0" err="1">
                <a:latin typeface="Courier New" pitchFamily="49" charset="0"/>
              </a:rPr>
              <a:t>vol</a:t>
            </a:r>
            <a:r>
              <a:rPr dirty="0">
                <a:latin typeface="Courier New" pitchFamily="49" charset="0"/>
              </a:rPr>
              <a:t> rename</a:t>
            </a:r>
            <a:r>
              <a:rPr dirty="0"/>
              <a:t> will not automatically rewrite the file.</a:t>
            </a:r>
          </a:p>
          <a:p>
            <a:pPr marL="0" marR="0" indent="0" algn="l" defTabSz="914400" rtl="0" eaLnBrk="0" fontAlgn="base" latinLnBrk="0" hangingPunct="0">
              <a:lnSpc>
                <a:spcPct val="100000"/>
              </a:lnSpc>
              <a:spcBef>
                <a:spcPct val="30000"/>
              </a:spcBef>
              <a:spcAft>
                <a:spcPct val="0"/>
              </a:spcAft>
              <a:buClrTx/>
              <a:buSzTx/>
              <a:buFontTx/>
              <a:buNone/>
              <a:tabLst/>
              <a:defRPr/>
            </a:pPr>
            <a:r>
              <a:rPr dirty="0"/>
              <a:t>When security of access to the data is paramount, this value should be off.</a:t>
            </a:r>
          </a:p>
          <a:p>
            <a:pPr marL="0" marR="0" indent="0" algn="l" defTabSz="914400" rtl="0" eaLnBrk="0" fontAlgn="base" latinLnBrk="0" hangingPunct="0">
              <a:lnSpc>
                <a:spcPct val="100000"/>
              </a:lnSpc>
              <a:spcBef>
                <a:spcPct val="30000"/>
              </a:spcBef>
              <a:spcAft>
                <a:spcPct val="0"/>
              </a:spcAft>
              <a:buClrTx/>
              <a:buSzTx/>
              <a:buFontTx/>
              <a:buNone/>
              <a:tabLst/>
              <a:defRPr/>
            </a:pPr>
            <a:r>
              <a:rPr b="1" cap="all" dirty="0"/>
              <a:t>Using Fully Qualified Domain Name (FQDN)</a:t>
            </a:r>
          </a:p>
          <a:p>
            <a:pPr marL="0" marR="0" indent="0" algn="l" defTabSz="914400" rtl="0" eaLnBrk="0" fontAlgn="base" latinLnBrk="0" hangingPunct="0">
              <a:lnSpc>
                <a:spcPct val="100000"/>
              </a:lnSpc>
              <a:spcBef>
                <a:spcPct val="30000"/>
              </a:spcBef>
              <a:spcAft>
                <a:spcPct val="0"/>
              </a:spcAft>
              <a:buClrTx/>
              <a:buSzTx/>
              <a:buFontTx/>
              <a:buNone/>
              <a:tabLst/>
              <a:defRPr/>
            </a:pPr>
            <a:r>
              <a:rPr dirty="0"/>
              <a:t>When providing an </a:t>
            </a:r>
            <a:r>
              <a:rPr dirty="0" err="1"/>
              <a:t>adminhost</a:t>
            </a:r>
            <a:r>
              <a:rPr dirty="0"/>
              <a:t> that is in a different domain name during setup, use a fully qualified domain name.</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0"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COMMON EXPORTFS SWITCHES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The </a:t>
            </a:r>
            <a:r>
              <a:rPr>
                <a:latin typeface="Courier New" pitchFamily="49" charset="0"/>
              </a:rPr>
              <a:t>exportfs</a:t>
            </a:r>
            <a:r>
              <a:t> command can be used to export directories and files, determine the current exports, check the access cache for an export, determine the actual storage path of an export, and revert the export file to a rule version prior to Data ONTAP 6.5. </a:t>
            </a:r>
          </a:p>
          <a:p>
            <a:pPr marL="0" marR="0" indent="0" algn="l" defTabSz="914400" rtl="0" eaLnBrk="0" fontAlgn="base" latinLnBrk="0" hangingPunct="0">
              <a:lnSpc>
                <a:spcPct val="100000"/>
              </a:lnSpc>
              <a:spcBef>
                <a:spcPct val="30000"/>
              </a:spcBef>
              <a:spcAft>
                <a:spcPct val="0"/>
              </a:spcAft>
              <a:buClrTx/>
              <a:buSzTx/>
              <a:buFontTx/>
              <a:buNone/>
              <a:tabLst/>
              <a:defRPr/>
            </a:pPr>
            <a:r>
              <a:t>If no </a:t>
            </a:r>
            <a:r>
              <a:rPr i="1"/>
              <a:t>pathnam</a:t>
            </a:r>
            <a:r>
              <a:t>e is provided, </a:t>
            </a:r>
            <a:r>
              <a:rPr>
                <a:latin typeface="Courier New" pitchFamily="49" charset="0"/>
              </a:rPr>
              <a:t>exportfs</a:t>
            </a:r>
            <a:r>
              <a:t> lists all currently exported directories and files. If </a:t>
            </a:r>
            <a:r>
              <a:rPr i="1"/>
              <a:t>pathname </a:t>
            </a:r>
            <a:r>
              <a:t>is provided, </a:t>
            </a:r>
            <a:r>
              <a:rPr>
                <a:latin typeface="Courier New" pitchFamily="49" charset="0"/>
              </a:rPr>
              <a:t>exportfs</a:t>
            </a:r>
            <a:r>
              <a:t> makes the specified file or directory available or unavailable for mounting by NFS clients. </a:t>
            </a:r>
          </a:p>
          <a:p>
            <a:pPr marL="0" marR="0" indent="0" algn="l" defTabSz="914400" rtl="0" eaLnBrk="0" fontAlgn="base" latinLnBrk="0" hangingPunct="0">
              <a:lnSpc>
                <a:spcPct val="100000"/>
              </a:lnSpc>
              <a:spcBef>
                <a:spcPct val="30000"/>
              </a:spcBef>
              <a:spcAft>
                <a:spcPct val="0"/>
              </a:spcAft>
              <a:buClrTx/>
              <a:buSzTx/>
              <a:buFontTx/>
              <a:buNone/>
              <a:tabLst/>
              <a:defRPr/>
            </a:pPr>
            <a:r>
              <a:t>In UNIX, it is illegal to export a directory that has an exported ancestor in the same file system. Data ONTAP does not have this restriction. For example, you can export the </a:t>
            </a:r>
            <a:r>
              <a:rPr i="1"/>
              <a:t>/vol/vol0</a:t>
            </a:r>
            <a:r>
              <a:t> directory and the </a:t>
            </a:r>
            <a:r>
              <a:rPr i="1"/>
              <a:t>/vol/vol0/home</a:t>
            </a:r>
            <a:r>
              <a:t> directory. In determining permissions, the storage system uses the longest matching prefix. </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14</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8"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SAMPLE</a:t>
            </a:r>
            <a:r>
              <a:rPr lang="en-US" baseline="0" dirty="0" smtClean="0"/>
              <a:t> OUTPUT OF EXPORTS</a:t>
            </a: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To </a:t>
            </a:r>
            <a:r>
              <a:rPr dirty="0"/>
              <a:t>verify which resources have been exported, use the </a:t>
            </a:r>
            <a:r>
              <a:rPr dirty="0" err="1">
                <a:latin typeface="Courier New" pitchFamily="49" charset="0"/>
              </a:rPr>
              <a:t>exportfs</a:t>
            </a:r>
            <a:r>
              <a:rPr dirty="0"/>
              <a:t> command without any flag, and all exported resources will be displayed. Next, use the </a:t>
            </a:r>
            <a:r>
              <a:rPr dirty="0" err="1">
                <a:latin typeface="Courier New" pitchFamily="49" charset="0"/>
              </a:rPr>
              <a:t>rdfile</a:t>
            </a:r>
            <a:r>
              <a:rPr dirty="0"/>
              <a:t> command to show which resources are in the /etc/exports file.</a:t>
            </a:r>
          </a:p>
          <a:p>
            <a:pPr marL="0" marR="0" indent="0" algn="l" defTabSz="914400" rtl="0" eaLnBrk="0" fontAlgn="base" latinLnBrk="0" hangingPunct="0">
              <a:lnSpc>
                <a:spcPct val="100000"/>
              </a:lnSpc>
              <a:spcBef>
                <a:spcPct val="30000"/>
              </a:spcBef>
              <a:spcAft>
                <a:spcPct val="0"/>
              </a:spcAft>
              <a:buClrTx/>
              <a:buSzTx/>
              <a:buFontTx/>
              <a:buNone/>
              <a:tabLst/>
              <a:defRPr/>
            </a:pPr>
            <a:r>
              <a:rPr dirty="0"/>
              <a:t>In this example, an administrator has loaded the exports from the /etc/exports file but has also added additional exports by way of the </a:t>
            </a:r>
            <a:r>
              <a:rPr dirty="0" err="1">
                <a:latin typeface="Courier New" pitchFamily="49" charset="0"/>
              </a:rPr>
              <a:t>exportfs</a:t>
            </a:r>
            <a:r>
              <a:rPr dirty="0"/>
              <a:t> command.  </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15</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r>
              <a:rPr lang="en-US" dirty="0" smtClean="0"/>
              <a:t>PICKING THE CORRECT</a:t>
            </a:r>
            <a:r>
              <a:rPr lang="en-US" baseline="0" dirty="0" smtClean="0"/>
              <a:t> EXPORT</a:t>
            </a:r>
            <a:endParaRPr dirty="0"/>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16</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Slide Number Placeholder 3"/>
          <p:cNvSpPr>
            <a:spLocks noGrp="1"/>
          </p:cNvSpPr>
          <p:nvPr>
            <p:ph type="sldNum" sz="quarter" idx="5"/>
          </p:nvPr>
        </p:nvSpPr>
        <p:spPr/>
        <p:txBody>
          <a:bodyPr/>
          <a:lstStyle/>
          <a:p>
            <a:fld id="{1D3C277F-3253-46B5-BF55-D32EC364BB95}" type="slidenum">
              <a:rPr lang="en-US" smtClean="0"/>
              <a:pPr/>
              <a:t>17</a:t>
            </a:fld>
            <a:endParaRPr lang="en-US" dirty="0" smtClean="0"/>
          </a:p>
        </p:txBody>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EXPORTS USING NETAPP SYSTEM MANAGER</a:t>
            </a:r>
            <a:endParaRPr dirty="0"/>
          </a:p>
        </p:txBody>
      </p:sp>
      <p:sp>
        <p:nvSpPr>
          <p:cNvPr id="9" name="Slide Image Placeholder 8"/>
          <p:cNvSpPr>
            <a:spLocks noGrp="1" noRot="1" noChangeAspect="1"/>
          </p:cNvSpPr>
          <p:nvPr>
            <p:ph type="sldImg"/>
          </p:nvPr>
        </p:nvSpPr>
        <p:spPr>
          <a:xfrm>
            <a:off x="687388" y="228600"/>
            <a:ext cx="5181600" cy="3886200"/>
          </a:xfr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NETAPP SYSTEM MANAGER: EXPORTING</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NETAPP SYSTEM MANAGER: EXPORTING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19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2"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NETAPP SYSTEM MANAGER: EXPORTING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20</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NETAPP SYSTEM MANAGER: EXPORTING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21</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0"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NETAPP SYSTEM MANAGER: EXPORTING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22</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NETAPP SYSTEM MANAGER: EXPORTING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23</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NETAPP SYSTEM MANAGER: EXPORTING (CONT.)</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24</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Slide Number Placeholder 3"/>
          <p:cNvSpPr>
            <a:spLocks noGrp="1"/>
          </p:cNvSpPr>
          <p:nvPr>
            <p:ph type="sldNum" sz="quarter" idx="5"/>
          </p:nvPr>
        </p:nvSpPr>
        <p:spPr/>
        <p:txBody>
          <a:bodyPr/>
          <a:lstStyle/>
          <a:p>
            <a:fld id="{1D3C277F-3253-46B5-BF55-D32EC364BB95}" type="slidenum">
              <a:rPr lang="en-US" smtClean="0"/>
              <a:pPr/>
              <a:t>25</a:t>
            </a:fld>
            <a:endParaRPr lang="en-US" dirty="0" smtClean="0"/>
          </a:p>
        </p:txBody>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MOUNTS</a:t>
            </a:r>
            <a:endParaRPr dirty="0"/>
          </a:p>
        </p:txBody>
      </p:sp>
      <p:sp>
        <p:nvSpPr>
          <p:cNvPr id="9" name="Slide Image Placeholder 8"/>
          <p:cNvSpPr>
            <a:spLocks noGrp="1" noRot="1" noChangeAspect="1"/>
          </p:cNvSpPr>
          <p:nvPr>
            <p:ph type="sldImg"/>
          </p:nvPr>
        </p:nvSpPr>
        <p:spPr>
          <a:xfrm>
            <a:off x="687388" y="228600"/>
            <a:ext cx="5181600" cy="3886200"/>
          </a:xfr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es Placeholder 5"/>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MOUNTS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26</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r>
              <a:rPr lang="en-US" dirty="0" smtClean="0"/>
              <a:t>THE MOUNT PROCESS</a:t>
            </a:r>
            <a:endParaRPr dirty="0"/>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27</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6"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MOUNT CONFIGURATION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endParaRPr/>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28</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4"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TARGET MOUNT TABLES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For </a:t>
            </a:r>
            <a:r>
              <a:t>persistent mounts across reboots, edit the </a:t>
            </a:r>
            <a:r>
              <a:rPr i="1"/>
              <a:t>vfstab</a:t>
            </a:r>
            <a:r>
              <a:t> file (for systems, such as Solaris™ host systems), or </a:t>
            </a:r>
            <a:r>
              <a:rPr i="1"/>
              <a:t>fstab</a:t>
            </a:r>
            <a:r>
              <a:t> file (for BSD systems, such as Linux host systems). To mount directories, use the </a:t>
            </a:r>
            <a:r>
              <a:rPr>
                <a:latin typeface="Courier New" pitchFamily="49" charset="0"/>
              </a:rPr>
              <a:t>mount</a:t>
            </a:r>
            <a:r>
              <a:t> command from the command line. Be aware that the mount instruction from the command line is not persistent across storage system reboots.</a:t>
            </a:r>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29</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2"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AUTOMOUNTER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In </a:t>
            </a:r>
            <a:r>
              <a:t>the UNIX world, automounter is a program that mounts a resource when requested by a user, and when the user is done with it, the mount will time out and automatically disconnect itself. This can be useful when there is a large amount of resources to mount and unmount on startup and shutdown, like home directories. </a:t>
            </a:r>
          </a:p>
          <a:p>
            <a:pPr marL="0" marR="0" indent="0" algn="l" defTabSz="914400" rtl="0" eaLnBrk="0" fontAlgn="base" latinLnBrk="0" hangingPunct="0">
              <a:lnSpc>
                <a:spcPct val="100000"/>
              </a:lnSpc>
              <a:spcBef>
                <a:spcPct val="30000"/>
              </a:spcBef>
              <a:spcAft>
                <a:spcPct val="0"/>
              </a:spcAft>
              <a:buClrTx/>
              <a:buSzTx/>
              <a:buFontTx/>
              <a:buNone/>
              <a:tabLst/>
              <a:defRPr/>
            </a:pPr>
            <a:r>
              <a:t>There are two different types of automounter maps: direct and indirect. Direct maps are sets of unrelated mountpoints that can be spread out across the file system. An indirect map sets aside a directory and mounts everything in the map within that directory; users’ home directories are a great example of this. Automounter maps may be distributed by using a directory service, such as NIS or NIS+, for centralized management.</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30</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VERIFYING MOUNTS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To </a:t>
            </a:r>
            <a:r>
              <a:t>verify the exported resources, use the </a:t>
            </a:r>
            <a:r>
              <a:rPr>
                <a:latin typeface="Courier New" pitchFamily="49" charset="0"/>
              </a:rPr>
              <a:t>mount</a:t>
            </a:r>
            <a:r>
              <a:t> command in UNIX systems. Use </a:t>
            </a:r>
            <a:r>
              <a:rPr>
                <a:latin typeface="Courier New" pitchFamily="49" charset="0"/>
              </a:rPr>
              <a:t>showmount –e</a:t>
            </a:r>
            <a:r>
              <a:t> or </a:t>
            </a:r>
            <a:r>
              <a:rPr>
                <a:latin typeface="Courier New" pitchFamily="49" charset="0"/>
              </a:rPr>
              <a:t>nfsstat –m</a:t>
            </a:r>
            <a:r>
              <a:t> or an equivalent command on the client to view output that verifies exported resources and also shows the mount options. With the </a:t>
            </a:r>
            <a:r>
              <a:rPr>
                <a:latin typeface="Courier New" pitchFamily="49" charset="0"/>
              </a:rPr>
              <a:t>showmount</a:t>
            </a:r>
            <a:r>
              <a:t> command, you can display what is being exported by the storage system and the clients mounting the storage system. /etc/rmtab stores the mount requests that the storage system has received since boot up. NOTE:  /etc/rmtab may not be reliable to see which clients are actually mounted because a client may crash without unmounting the directory and then the mount entry will remain in the /etc/rmtab file. </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31</a:t>
            </a:fld>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Slide Number Placeholder 3"/>
          <p:cNvSpPr>
            <a:spLocks noGrp="1"/>
          </p:cNvSpPr>
          <p:nvPr>
            <p:ph type="sldNum" sz="quarter" idx="5"/>
          </p:nvPr>
        </p:nvSpPr>
        <p:spPr/>
        <p:txBody>
          <a:bodyPr/>
          <a:lstStyle/>
          <a:p>
            <a:fld id="{1D3C277F-3253-46B5-BF55-D32EC364BB95}" type="slidenum">
              <a:rPr lang="en-US" smtClean="0"/>
              <a:pPr/>
              <a:t>32</a:t>
            </a:fld>
            <a:endParaRPr lang="en-US" dirty="0" smtClean="0"/>
          </a:p>
        </p:txBody>
      </p:sp>
      <p:sp>
        <p:nvSpPr>
          <p:cNvPr id="7" name="Notes Placeholder 6"/>
          <p:cNvSpPr>
            <a:spLocks noGrp="1"/>
          </p:cNvSpPr>
          <p:nvPr>
            <p:ph type="body" idx="1"/>
          </p:nvPr>
        </p:nvSpPr>
        <p:spPr/>
        <p:txBody>
          <a:bodyPr>
            <a:normAutofit/>
          </a:bodyPr>
          <a:lstStyle/>
          <a:p>
            <a:r>
              <a:rPr lang="en-US" dirty="0" smtClean="0"/>
              <a:t>ACCESS CACHE</a:t>
            </a:r>
            <a:endParaRPr dirty="0"/>
          </a:p>
        </p:txBody>
      </p:sp>
      <p:sp>
        <p:nvSpPr>
          <p:cNvPr id="12" name="Slide Image Placeholder 11"/>
          <p:cNvSpPr>
            <a:spLocks noGrp="1" noRot="1" noChangeAspect="1"/>
          </p:cNvSpPr>
          <p:nvPr>
            <p:ph type="sldImg"/>
          </p:nvPr>
        </p:nvSpPr>
        <p:spPr>
          <a:xfrm>
            <a:off x="687388" y="228600"/>
            <a:ext cx="5181600" cy="3886200"/>
          </a:xfr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6" name="Rectangle 5"/>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t>ACCESS CACHE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p>
          <a:p>
            <a:pPr marL="0" marR="0" indent="0" algn="l" defTabSz="914400" rtl="0" eaLnBrk="0" fontAlgn="base" latinLnBrk="0" hangingPunct="0">
              <a:lnSpc>
                <a:spcPct val="100000"/>
              </a:lnSpc>
              <a:spcBef>
                <a:spcPct val="30000"/>
              </a:spcBef>
              <a:spcAft>
                <a:spcPct val="0"/>
              </a:spcAft>
              <a:buClrTx/>
              <a:buSzTx/>
              <a:buFontTx/>
              <a:buNone/>
              <a:tabLst/>
              <a:defRPr/>
            </a:pPr>
            <a:r>
              <a:rPr smtClean="0"/>
              <a:t>Whenever </a:t>
            </a:r>
            <a:r>
              <a:t>an NFS client attempts to access a file system path, Data ONTAP must determine whether to grant or deny access. The cache is a reservoir of access results. Each access result is cached for particular client address and export path for their read, write, and root access. Possible values for each of these three access types are: positive (that is, granted access), negative (that is, denied access), delayed (that is, could not be resolved--usually because netgroup or hostname could not be resolved), in progress, or uninitialized.</a:t>
            </a:r>
          </a:p>
          <a:p>
            <a:pPr marL="0" marR="0" indent="0" algn="l" defTabSz="914400" rtl="0" eaLnBrk="0" fontAlgn="base" latinLnBrk="0" hangingPunct="0">
              <a:lnSpc>
                <a:spcPct val="100000"/>
              </a:lnSpc>
              <a:spcBef>
                <a:spcPct val="30000"/>
              </a:spcBef>
              <a:spcAft>
                <a:spcPct val="0"/>
              </a:spcAft>
              <a:buClrTx/>
              <a:buSzTx/>
              <a:buFontTx/>
              <a:buNone/>
              <a:tabLst/>
              <a:defRPr/>
            </a:pPr>
            <a:r>
              <a:t>The access cache is persisted to disk every 15 minutes. The files are saved as:  /etc/exports_arc/cache and /etc/exports_arc/restore. This helps improve the storage system’s response time during the period after a restart. To turn off the access cache persistence, set </a:t>
            </a:r>
            <a:r>
              <a:rPr>
                <a:latin typeface="Courier New" pitchFamily="49" charset="0"/>
              </a:rPr>
              <a:t>nfs.acache.persistence.enable</a:t>
            </a:r>
            <a:r>
              <a:t> to off.     </a:t>
            </a:r>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33</a:t>
            </a:fld>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4"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mtClean="0">
                <a:latin typeface="Courier New" pitchFamily="49" charset="0"/>
              </a:rPr>
              <a:t>CACHE ADMINISTRATION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mtClean="0">
              <a:latin typeface="Courier New" pitchFamily="49"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smtClean="0">
                <a:latin typeface="Courier New" pitchFamily="49" charset="0"/>
              </a:rPr>
              <a:t>Exportfs </a:t>
            </a:r>
            <a:r>
              <a:rPr dirty="0">
                <a:latin typeface="Courier New" pitchFamily="49" charset="0"/>
              </a:rPr>
              <a:t>–c</a:t>
            </a:r>
            <a:r>
              <a:rPr dirty="0"/>
              <a:t> parameters</a:t>
            </a:r>
            <a:r>
              <a:rPr dirty="0" smtClean="0"/>
              <a:t>:</a:t>
            </a:r>
            <a:endParaRPr dirty="0"/>
          </a:p>
          <a:p>
            <a:pPr marL="0" marR="0" indent="0" algn="l" defTabSz="914400" rtl="0" eaLnBrk="0" fontAlgn="base" latinLnBrk="0" hangingPunct="0">
              <a:lnSpc>
                <a:spcPct val="100000"/>
              </a:lnSpc>
              <a:spcBef>
                <a:spcPct val="30000"/>
              </a:spcBef>
              <a:spcAft>
                <a:spcPct val="0"/>
              </a:spcAft>
              <a:buClrTx/>
              <a:buSzTx/>
              <a:buFontTx/>
              <a:buNone/>
              <a:tabLst/>
              <a:defRPr/>
            </a:pPr>
            <a:r>
              <a:rPr lang="en-US" i="1" dirty="0" err="1" smtClean="0"/>
              <a:t>clientaddr</a:t>
            </a:r>
            <a:endParaRPr lang="en-US" i="1" dirty="0" smtClean="0"/>
          </a:p>
          <a:p>
            <a:pPr marL="0" marR="0" indent="0" algn="l" defTabSz="914400" rtl="0" eaLnBrk="0" fontAlgn="base" latinLnBrk="0" hangingPunct="0">
              <a:lnSpc>
                <a:spcPct val="100000"/>
              </a:lnSpc>
              <a:spcBef>
                <a:spcPct val="30000"/>
              </a:spcBef>
              <a:spcAft>
                <a:spcPct val="0"/>
              </a:spcAft>
              <a:buClrTx/>
              <a:buSzTx/>
              <a:buFont typeface="Wingdings" pitchFamily="2" charset="2"/>
              <a:buChar char="§"/>
              <a:tabLst/>
              <a:defRPr/>
            </a:pPr>
            <a:r>
              <a:rPr lang="en-US" dirty="0" smtClean="0"/>
              <a:t>The IP address of the NFS client</a:t>
            </a:r>
          </a:p>
          <a:p>
            <a:pPr marL="0" marR="0" indent="0" algn="l" defTabSz="914400" rtl="0" eaLnBrk="0" fontAlgn="base" latinLnBrk="0" hangingPunct="0">
              <a:lnSpc>
                <a:spcPct val="100000"/>
              </a:lnSpc>
              <a:spcBef>
                <a:spcPct val="30000"/>
              </a:spcBef>
              <a:spcAft>
                <a:spcPct val="0"/>
              </a:spcAft>
              <a:buClrTx/>
              <a:buSzTx/>
              <a:tabLst/>
              <a:defRPr/>
            </a:pPr>
            <a:r>
              <a:rPr lang="en-US" i="1" dirty="0" smtClean="0"/>
              <a:t>path</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dirty="0" smtClean="0"/>
              <a:t>The file system path</a:t>
            </a:r>
          </a:p>
          <a:p>
            <a:pPr marL="0" marR="0" indent="0" algn="l" defTabSz="914400" rtl="0" eaLnBrk="0" fontAlgn="base" latinLnBrk="0" hangingPunct="0">
              <a:lnSpc>
                <a:spcPct val="100000"/>
              </a:lnSpc>
              <a:spcBef>
                <a:spcPct val="30000"/>
              </a:spcBef>
              <a:spcAft>
                <a:spcPct val="0"/>
              </a:spcAft>
              <a:buClrTx/>
              <a:buSzTx/>
              <a:tabLst/>
              <a:defRPr/>
            </a:pPr>
            <a:r>
              <a:rPr lang="en-US" i="1" dirty="0" err="1" smtClean="0"/>
              <a:t>accesstype</a:t>
            </a:r>
            <a:endParaRPr lang="en-US" i="1" dirty="0" smtClean="0"/>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dirty="0" err="1" smtClean="0"/>
              <a:t>ro</a:t>
            </a:r>
            <a:r>
              <a:rPr lang="en-US" dirty="0" smtClean="0"/>
              <a:t> | </a:t>
            </a:r>
            <a:r>
              <a:rPr lang="en-US" dirty="0" err="1" smtClean="0"/>
              <a:t>rw</a:t>
            </a:r>
            <a:r>
              <a:rPr lang="en-US" dirty="0" smtClean="0"/>
              <a:t> | root</a:t>
            </a:r>
          </a:p>
          <a:p>
            <a:pPr marL="0" marR="0" indent="0" algn="l" defTabSz="914400" rtl="0" eaLnBrk="0" fontAlgn="base" latinLnBrk="0" hangingPunct="0">
              <a:lnSpc>
                <a:spcPct val="100000"/>
              </a:lnSpc>
              <a:spcBef>
                <a:spcPct val="30000"/>
              </a:spcBef>
              <a:spcAft>
                <a:spcPct val="0"/>
              </a:spcAft>
              <a:buClrTx/>
              <a:buSzTx/>
              <a:tabLst/>
              <a:defRPr/>
            </a:pPr>
            <a:r>
              <a:rPr lang="en-US" i="1" dirty="0" smtClean="0"/>
              <a:t>security type</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dirty="0" smtClean="0"/>
              <a:t>sys | none | krb5 | krb5i | krb5p</a:t>
            </a:r>
            <a:endParaRPr dirty="0"/>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Negative </a:t>
            </a:r>
            <a:r>
              <a:rPr dirty="0"/>
              <a:t>(that is, denied access) cache entries are purged from the access cache after the period of seconds set by the </a:t>
            </a:r>
            <a:r>
              <a:rPr dirty="0" err="1">
                <a:latin typeface="Courier New" pitchFamily="49" charset="0"/>
              </a:rPr>
              <a:t>nfs.export.neg.timeout</a:t>
            </a:r>
            <a:r>
              <a:rPr dirty="0"/>
              <a:t> option.  </a:t>
            </a:r>
            <a:r>
              <a:rPr lang="en-US" dirty="0" smtClean="0"/>
              <a:t>The negative timeout defaults to 1800</a:t>
            </a:r>
            <a:r>
              <a:rPr lang="en-US" baseline="0" dirty="0" smtClean="0"/>
              <a:t> seconds or 30 minutes.  The minimum value for this option is 60 seconds.  The maximum value for this option is 7 days.  </a:t>
            </a:r>
            <a:endParaRPr dirty="0"/>
          </a:p>
          <a:p>
            <a:pPr marL="0" marR="0" indent="0" algn="l" defTabSz="914400" rtl="0" eaLnBrk="0" fontAlgn="base" latinLnBrk="0" hangingPunct="0">
              <a:lnSpc>
                <a:spcPct val="100000"/>
              </a:lnSpc>
              <a:spcBef>
                <a:spcPct val="30000"/>
              </a:spcBef>
              <a:spcAft>
                <a:spcPct val="0"/>
              </a:spcAft>
              <a:buClrTx/>
              <a:buSzTx/>
              <a:buFontTx/>
              <a:buNone/>
              <a:tabLst/>
              <a:defRPr/>
            </a:pPr>
            <a:r>
              <a:rPr dirty="0"/>
              <a:t>Positive (that is, granted access) cache entries are purged from the access cache after the period of seconds set by the </a:t>
            </a:r>
            <a:r>
              <a:rPr dirty="0" err="1">
                <a:latin typeface="Courier New" pitchFamily="49" charset="0"/>
              </a:rPr>
              <a:t>nfs.export.pos.timeout</a:t>
            </a:r>
            <a:r>
              <a:rPr dirty="0"/>
              <a:t> option. </a:t>
            </a:r>
            <a:r>
              <a:rPr lang="en-US" dirty="0" smtClean="0"/>
              <a:t>The positive timeout defaults to 36000</a:t>
            </a:r>
            <a:r>
              <a:rPr lang="en-US" baseline="0" dirty="0" smtClean="0"/>
              <a:t> seconds or 10 hours.  The minimum value for this option is 60 seconds.  The maximum value for this option is 7 days. </a:t>
            </a:r>
            <a:endParaRPr dirty="0"/>
          </a:p>
          <a:p>
            <a:pPr marL="0" marR="0" indent="0" algn="l" defTabSz="914400" rtl="0" eaLnBrk="0" fontAlgn="base" latinLnBrk="0" hangingPunct="0">
              <a:lnSpc>
                <a:spcPct val="100000"/>
              </a:lnSpc>
              <a:spcBef>
                <a:spcPct val="30000"/>
              </a:spcBef>
              <a:spcAft>
                <a:spcPct val="0"/>
              </a:spcAft>
              <a:buClrTx/>
              <a:buSzTx/>
              <a:buFontTx/>
              <a:buNone/>
              <a:tabLst/>
              <a:defRPr/>
            </a:pPr>
            <a:r>
              <a:rPr dirty="0"/>
              <a:t>Delayed cache entries are purged from the access cache after 15 seconds. This timeframe cannot be changed.  </a:t>
            </a:r>
          </a:p>
          <a:p>
            <a:pPr marL="0" marR="0" indent="0" algn="l" defTabSz="914400" rtl="0" eaLnBrk="0" fontAlgn="base" latinLnBrk="0" hangingPunct="0">
              <a:lnSpc>
                <a:spcPct val="100000"/>
              </a:lnSpc>
              <a:spcBef>
                <a:spcPct val="30000"/>
              </a:spcBef>
              <a:spcAft>
                <a:spcPct val="0"/>
              </a:spcAft>
              <a:buClrTx/>
              <a:buSzTx/>
              <a:buFontTx/>
              <a:buNone/>
              <a:tabLst/>
              <a:defRPr/>
            </a:pPr>
            <a:r>
              <a:rPr dirty="0"/>
              <a:t> A cache entry that has not been accessed will be purged from the access cache after the period of seconds set by the </a:t>
            </a:r>
            <a:r>
              <a:rPr dirty="0" err="1">
                <a:latin typeface="Courier New" pitchFamily="49" charset="0"/>
              </a:rPr>
              <a:t>nfs.export.harvest.timeout</a:t>
            </a:r>
            <a:r>
              <a:rPr dirty="0"/>
              <a:t> </a:t>
            </a:r>
            <a:r>
              <a:rPr/>
              <a:t>option</a:t>
            </a:r>
            <a:r>
              <a:rPr smtClean="0"/>
              <a:t>.</a:t>
            </a:r>
            <a:endParaRPr dirty="0"/>
          </a:p>
        </p:txBody>
      </p:sp>
      <p:sp>
        <p:nvSpPr>
          <p:cNvPr id="6" name="Slide Image Placeholder 5"/>
          <p:cNvSpPr>
            <a:spLocks noGrp="1" noRot="1" noChangeAspect="1"/>
          </p:cNvSpPr>
          <p:nvPr>
            <p:ph type="sldImg"/>
          </p:nvPr>
        </p:nvSpPr>
        <p:spPr>
          <a:xfrm>
            <a:off x="687388" y="228600"/>
            <a:ext cx="5181600" cy="3886200"/>
          </a:xfrm>
        </p:spPr>
      </p:sp>
      <p:sp>
        <p:nvSpPr>
          <p:cNvPr id="5" name="Slide Number Placeholder 4"/>
          <p:cNvSpPr>
            <a:spLocks noGrp="1"/>
          </p:cNvSpPr>
          <p:nvPr>
            <p:ph type="sldNum" sz="quarter" idx="10"/>
          </p:nvPr>
        </p:nvSpPr>
        <p:spPr/>
        <p:txBody>
          <a:bodyPr/>
          <a:lstStyle/>
          <a:p>
            <a:pPr>
              <a:defRPr/>
            </a:pPr>
            <a:fld id="{9884764F-6734-4E98-BA4A-4193F051EE6C}" type="slidenum">
              <a:rPr lang="en-US" smtClean="0"/>
              <a:pPr>
                <a:defRPr/>
              </a:pPr>
              <a:t>34</a:t>
            </a:fld>
            <a:endParaRPr 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Slide Number Placeholder 3"/>
          <p:cNvSpPr>
            <a:spLocks noGrp="1"/>
          </p:cNvSpPr>
          <p:nvPr>
            <p:ph type="sldNum" sz="quarter" idx="5"/>
          </p:nvPr>
        </p:nvSpPr>
        <p:spPr/>
        <p:txBody>
          <a:bodyPr/>
          <a:lstStyle/>
          <a:p>
            <a:fld id="{1D3C277F-3253-46B5-BF55-D32EC364BB95}" type="slidenum">
              <a:rPr lang="en-US" smtClean="0"/>
              <a:pPr/>
              <a:t>35</a:t>
            </a:fld>
            <a:endParaRPr lang="en-US" dirty="0" smtClean="0"/>
          </a:p>
        </p:txBody>
      </p:sp>
      <p:sp>
        <p:nvSpPr>
          <p:cNvPr id="7" name="Notes Placeholder 6"/>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MODULE SUMMARY</a:t>
            </a:r>
            <a:endParaRPr lang="en-US" dirty="0"/>
          </a:p>
        </p:txBody>
      </p:sp>
      <p:sp>
        <p:nvSpPr>
          <p:cNvPr id="9" name="Slide Image Placeholder 8"/>
          <p:cNvSpPr>
            <a:spLocks noGrp="1" noRot="1" noChangeAspect="1"/>
          </p:cNvSpPr>
          <p:nvPr>
            <p:ph type="sldImg"/>
          </p:nvPr>
        </p:nvSpPr>
        <p:spPr>
          <a:xfrm>
            <a:off x="687388" y="228600"/>
            <a:ext cx="5181600" cy="3886200"/>
          </a:xfr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MODULE SUMMARY</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36</a:t>
            </a:fld>
            <a:endParaRPr 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8"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EXERCISE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Please </a:t>
            </a:r>
            <a:r>
              <a:rPr dirty="0"/>
              <a:t>refer to your Exercise Guide for more instruction. </a:t>
            </a:r>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6" name="Slide Image Placeholder 5"/>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37</a:t>
            </a:fld>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CHECK YOUR UNDERSTANDING</a:t>
            </a:r>
            <a:endParaRPr dirty="0"/>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38</a:t>
            </a:fld>
            <a:endParaRPr 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noChangeArrowheads="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ANSWERS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dirty="0" smtClean="0"/>
              <a:t>Please </a:t>
            </a:r>
            <a:r>
              <a:rPr dirty="0"/>
              <a:t>refer to your Exercise Guide for more instruction. </a:t>
            </a:r>
          </a:p>
        </p:txBody>
      </p:sp>
      <p:sp>
        <p:nvSpPr>
          <p:cNvPr id="6" name="Slide Image Placeholder 5"/>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39</a:t>
            </a:fld>
            <a:endParaRPr 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otes Placeholder 4"/>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CHECK YOUR UNDERSTANDING: ANSWERS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endParaRPr dirty="0"/>
          </a:p>
        </p:txBody>
      </p:sp>
      <p:sp>
        <p:nvSpPr>
          <p:cNvPr id="7" name="Slide Image Placeholder 6"/>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40</a:t>
            </a:fld>
            <a:endParaRPr 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Notes Placeholder 10"/>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CHECK YOUR UNDERSTANDING</a:t>
            </a:r>
            <a:r>
              <a:rPr lang="en-US" smtClean="0"/>
              <a:t>: ANSWERS</a:t>
            </a:r>
            <a:r>
              <a:rPr lang="en-US" baseline="0"/>
              <a:t> </a:t>
            </a:r>
            <a:r>
              <a:rPr lang="en-US" baseline="0" smtClean="0"/>
              <a:t>(CONT.)</a:t>
            </a:r>
            <a:endParaRPr lang="en-US" dirty="0" smtClean="0"/>
          </a:p>
        </p:txBody>
      </p:sp>
      <p:sp>
        <p:nvSpPr>
          <p:cNvPr id="5" name="Slide Image Placeholder 4"/>
          <p:cNvSpPr>
            <a:spLocks noGrp="1" noRot="1" noChangeAspect="1"/>
          </p:cNvSpPr>
          <p:nvPr>
            <p:ph type="sldImg"/>
          </p:nvPr>
        </p:nvSpPr>
        <p:spPr>
          <a:xfrm>
            <a:off x="687388" y="228600"/>
            <a:ext cx="5181600" cy="3886200"/>
          </a:xfrm>
        </p:spPr>
      </p:sp>
      <p:sp>
        <p:nvSpPr>
          <p:cNvPr id="4" name="Slide Number Placeholder 3"/>
          <p:cNvSpPr>
            <a:spLocks noGrp="1"/>
          </p:cNvSpPr>
          <p:nvPr>
            <p:ph type="sldNum" sz="quarter" idx="10"/>
          </p:nvPr>
        </p:nvSpPr>
        <p:spPr/>
        <p:txBody>
          <a:bodyPr/>
          <a:lstStyle/>
          <a:p>
            <a:pPr>
              <a:defRPr/>
            </a:pPr>
            <a:fld id="{9884764F-6734-4E98-BA4A-4193F051EE6C}" type="slidenum">
              <a:rPr lang="en-US" smtClean="0"/>
              <a:pPr>
                <a:defRPr/>
              </a:pPr>
              <a:t>41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rgbClr val="FFFFFF"/>
        </a:solidFill>
        <a:effectLst/>
      </p:bgPr>
    </p:bg>
    <p:spTree>
      <p:nvGrpSpPr>
        <p:cNvPr id="1" name=""/>
        <p:cNvGrpSpPr/>
        <p:nvPr/>
      </p:nvGrpSpPr>
      <p:grpSpPr>
        <a:xfrm>
          <a:off x="0" y="0"/>
          <a:ext cx="0" cy="0"/>
          <a:chOff x="0" y="0"/>
          <a:chExt cx="0" cy="0"/>
        </a:xfrm>
      </p:grpSpPr>
      <p:sp>
        <p:nvSpPr>
          <p:cNvPr id="5" name="Freeform 3"/>
          <p:cNvSpPr>
            <a:spLocks/>
          </p:cNvSpPr>
          <p:nvPr userDrawn="1"/>
        </p:nvSpPr>
        <p:spPr bwMode="invGray">
          <a:xfrm>
            <a:off x="1447800" y="0"/>
            <a:ext cx="7696200" cy="6858000"/>
          </a:xfrm>
          <a:custGeom>
            <a:avLst/>
            <a:gdLst/>
            <a:ahLst/>
            <a:cxnLst>
              <a:cxn ang="0">
                <a:pos x="0" y="4320"/>
              </a:cxn>
              <a:cxn ang="0">
                <a:pos x="0" y="0"/>
              </a:cxn>
              <a:cxn ang="0">
                <a:pos x="4848" y="0"/>
              </a:cxn>
              <a:cxn ang="0">
                <a:pos x="4848" y="4320"/>
              </a:cxn>
              <a:cxn ang="0">
                <a:pos x="4608" y="4320"/>
              </a:cxn>
              <a:cxn ang="0">
                <a:pos x="4608" y="1344"/>
              </a:cxn>
              <a:cxn ang="0">
                <a:pos x="2880" y="1344"/>
              </a:cxn>
              <a:cxn ang="0">
                <a:pos x="2880" y="4320"/>
              </a:cxn>
              <a:cxn ang="0">
                <a:pos x="0" y="4320"/>
              </a:cxn>
            </a:cxnLst>
            <a:rect l="0" t="0" r="r" b="b"/>
            <a:pathLst>
              <a:path w="4848" h="4320">
                <a:moveTo>
                  <a:pt x="0" y="4320"/>
                </a:moveTo>
                <a:lnTo>
                  <a:pt x="0" y="0"/>
                </a:lnTo>
                <a:lnTo>
                  <a:pt x="4848" y="0"/>
                </a:lnTo>
                <a:lnTo>
                  <a:pt x="4848" y="4320"/>
                </a:lnTo>
                <a:lnTo>
                  <a:pt x="4608" y="4320"/>
                </a:lnTo>
                <a:lnTo>
                  <a:pt x="4608" y="1344"/>
                </a:lnTo>
                <a:lnTo>
                  <a:pt x="2880" y="1344"/>
                </a:lnTo>
                <a:lnTo>
                  <a:pt x="2880" y="4320"/>
                </a:lnTo>
                <a:lnTo>
                  <a:pt x="0" y="4320"/>
                </a:lnTo>
                <a:close/>
              </a:path>
            </a:pathLst>
          </a:custGeom>
          <a:solidFill>
            <a:schemeClr val="hlink"/>
          </a:solidFill>
          <a:ln w="9525" cap="flat" cmpd="sng">
            <a:noFill/>
            <a:prstDash val="solid"/>
            <a:round/>
            <a:headEnd/>
            <a:tailEnd/>
          </a:ln>
          <a:effectLst/>
        </p:spPr>
        <p:txBody>
          <a:bodyPr wrap="none" anchor="ctr">
            <a:spAutoFit/>
          </a:bodyPr>
          <a:lstStyle/>
          <a:p>
            <a:pPr algn="ctr">
              <a:buClr>
                <a:schemeClr val="accent2"/>
              </a:buClr>
              <a:buFont typeface="Wingdings 2" pitchFamily="18" charset="2"/>
              <a:buNone/>
              <a:defRPr/>
            </a:pPr>
            <a:endParaRPr lang="en-US" dirty="0"/>
          </a:p>
        </p:txBody>
      </p:sp>
      <p:sp>
        <p:nvSpPr>
          <p:cNvPr id="38918" name="Rectangle 6"/>
          <p:cNvSpPr>
            <a:spLocks noGrp="1" noChangeArrowheads="1"/>
          </p:cNvSpPr>
          <p:nvPr>
            <p:ph type="subTitle" idx="1"/>
          </p:nvPr>
        </p:nvSpPr>
        <p:spPr bwMode="black">
          <a:xfrm>
            <a:off x="1533525" y="4410075"/>
            <a:ext cx="4343400" cy="1685925"/>
          </a:xfrm>
        </p:spPr>
        <p:txBody>
          <a:bodyPr/>
          <a:lstStyle>
            <a:lvl1pPr marL="0" indent="0">
              <a:buFont typeface="Wingdings 2" pitchFamily="18" charset="2"/>
              <a:buNone/>
              <a:defRPr sz="2000">
                <a:solidFill>
                  <a:schemeClr val="bg1"/>
                </a:solidFill>
              </a:defRPr>
            </a:lvl1pPr>
          </a:lstStyle>
          <a:p>
            <a:r>
              <a:rPr lang="en-US"/>
              <a:t>Click to edit Master subtitle style</a:t>
            </a:r>
          </a:p>
        </p:txBody>
      </p:sp>
      <p:sp>
        <p:nvSpPr>
          <p:cNvPr id="38919" name="Rectangle 7"/>
          <p:cNvSpPr>
            <a:spLocks noGrp="1" noChangeArrowheads="1"/>
          </p:cNvSpPr>
          <p:nvPr>
            <p:ph type="ctrTitle"/>
          </p:nvPr>
        </p:nvSpPr>
        <p:spPr bwMode="black">
          <a:xfrm>
            <a:off x="1524000" y="2006600"/>
            <a:ext cx="4343400" cy="2003425"/>
          </a:xfrm>
        </p:spPr>
        <p:txBody>
          <a:bodyPr tIns="45720" bIns="45720" anchor="b"/>
          <a:lstStyle>
            <a:lvl1pPr>
              <a:defRPr sz="3400">
                <a:solidFill>
                  <a:schemeClr val="bg1"/>
                </a:solidFill>
              </a:defRPr>
            </a:lvl1pPr>
          </a:lstStyle>
          <a:p>
            <a:r>
              <a:rPr lang="en-US"/>
              <a:t>Click to edit Master title style</a:t>
            </a:r>
          </a:p>
        </p:txBody>
      </p:sp>
      <p:sp>
        <p:nvSpPr>
          <p:cNvPr id="9" name="Rectangle 8"/>
          <p:cNvSpPr>
            <a:spLocks noGrp="1" noChangeArrowheads="1"/>
          </p:cNvSpPr>
          <p:nvPr>
            <p:ph type="ftr" sz="quarter" idx="10"/>
          </p:nvPr>
        </p:nvSpPr>
        <p:spPr>
          <a:xfrm>
            <a:off x="1546225" y="6600825"/>
            <a:ext cx="4397375" cy="228600"/>
          </a:xfrm>
        </p:spPr>
        <p:txBody>
          <a:bodyPr/>
          <a:lstStyle>
            <a:lvl1pPr algn="l" rtl="0" fontAlgn="base">
              <a:spcBef>
                <a:spcPct val="0"/>
              </a:spcBef>
              <a:spcAft>
                <a:spcPct val="0"/>
              </a:spcAft>
              <a:buClrTx/>
              <a:buFontTx/>
              <a:buNone/>
              <a:defRPr lang="en-US" sz="1000" kern="1200">
                <a:solidFill>
                  <a:schemeClr val="accent1"/>
                </a:solidFill>
                <a:latin typeface="Arial" pitchFamily="34" charset="0"/>
                <a:ea typeface="+mn-ea"/>
                <a:cs typeface="+mn-cs"/>
              </a:defRPr>
            </a:lvl1pPr>
          </a:lstStyle>
          <a:p>
            <a:pPr>
              <a:defRPr/>
            </a:pPr>
            <a:endParaRPr/>
          </a:p>
        </p:txBody>
      </p:sp>
      <p:pic>
        <p:nvPicPr>
          <p:cNvPr id="12" name="Picture 11" descr="na_logotag_vrt_2c_rgb_sm.png"/>
          <p:cNvPicPr>
            <a:picLocks noChangeAspect="1"/>
          </p:cNvPicPr>
          <p:nvPr userDrawn="1"/>
        </p:nvPicPr>
        <p:blipFill>
          <a:blip r:embed="rId2" cstate="print"/>
          <a:stretch>
            <a:fillRect/>
          </a:stretch>
        </p:blipFill>
        <p:spPr>
          <a:xfrm>
            <a:off x="40887" y="69246"/>
            <a:ext cx="1344168" cy="1707093"/>
          </a:xfrm>
          <a:prstGeom prst="rect">
            <a:avLst/>
          </a:prstGeom>
        </p:spPr>
      </p:pic>
      <p:pic>
        <p:nvPicPr>
          <p:cNvPr id="11" name="Picture 10" descr="na_tagR_1c-rev_rgb.png"/>
          <p:cNvPicPr>
            <a:picLocks noChangeAspect="1"/>
          </p:cNvPicPr>
          <p:nvPr userDrawn="1"/>
        </p:nvPicPr>
        <p:blipFill>
          <a:blip r:embed="rId3" cstate="print"/>
          <a:stretch>
            <a:fillRect/>
          </a:stretch>
        </p:blipFill>
        <p:spPr>
          <a:xfrm>
            <a:off x="6678709" y="1000695"/>
            <a:ext cx="2286000" cy="584835"/>
          </a:xfrm>
          <a:prstGeom prst="rect">
            <a:avLst/>
          </a:prstGeom>
        </p:spPr>
      </p:pic>
      <p:pic>
        <p:nvPicPr>
          <p:cNvPr id="15" name="Picture 14" descr="wing.png"/>
          <p:cNvPicPr>
            <a:picLocks noChangeAspect="1"/>
          </p:cNvPicPr>
          <p:nvPr userDrawn="1"/>
        </p:nvPicPr>
        <p:blipFill>
          <a:blip r:embed="rId4" cstate="print"/>
          <a:stretch>
            <a:fillRect/>
          </a:stretch>
        </p:blipFill>
        <p:spPr>
          <a:xfrm>
            <a:off x="3903936" y="3827930"/>
            <a:ext cx="4864666" cy="147021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ubtitle Slide">
    <p:bg>
      <p:bgPr>
        <a:solidFill>
          <a:srgbClr val="FFFFFF"/>
        </a:solidFill>
        <a:effectLst/>
      </p:bgPr>
    </p:bg>
    <p:spTree>
      <p:nvGrpSpPr>
        <p:cNvPr id="1" name=""/>
        <p:cNvGrpSpPr/>
        <p:nvPr/>
      </p:nvGrpSpPr>
      <p:grpSpPr>
        <a:xfrm>
          <a:off x="0" y="0"/>
          <a:ext cx="0" cy="0"/>
          <a:chOff x="0" y="0"/>
          <a:chExt cx="0" cy="0"/>
        </a:xfrm>
      </p:grpSpPr>
      <p:sp>
        <p:nvSpPr>
          <p:cNvPr id="9" name="Rectangle 8"/>
          <p:cNvSpPr>
            <a:spLocks noGrp="1" noChangeArrowheads="1"/>
          </p:cNvSpPr>
          <p:nvPr>
            <p:ph type="ftr" sz="quarter" idx="10"/>
          </p:nvPr>
        </p:nvSpPr>
        <p:spPr>
          <a:xfrm>
            <a:off x="1546225" y="6600825"/>
            <a:ext cx="4397375" cy="228600"/>
          </a:xfrm>
        </p:spPr>
        <p:txBody>
          <a:bodyPr/>
          <a:lstStyle>
            <a:lvl1pPr algn="l" rtl="0" fontAlgn="base">
              <a:spcBef>
                <a:spcPct val="0"/>
              </a:spcBef>
              <a:spcAft>
                <a:spcPct val="0"/>
              </a:spcAft>
              <a:buClrTx/>
              <a:buFontTx/>
              <a:buNone/>
              <a:defRPr lang="en-US" sz="1000" kern="1200">
                <a:solidFill>
                  <a:schemeClr val="accent1"/>
                </a:solidFill>
                <a:latin typeface="Arial" pitchFamily="34" charset="0"/>
                <a:ea typeface="+mn-ea"/>
                <a:cs typeface="+mn-cs"/>
              </a:defRPr>
            </a:lvl1pPr>
          </a:lstStyle>
          <a:p>
            <a:pPr>
              <a:defRPr/>
            </a:pPr>
            <a:endParaRPr/>
          </a:p>
        </p:txBody>
      </p:sp>
      <p:pic>
        <p:nvPicPr>
          <p:cNvPr id="11" name="Picture 10" descr="na_tagR_1c-rev_rgb.png"/>
          <p:cNvPicPr>
            <a:picLocks noChangeAspect="1"/>
          </p:cNvPicPr>
          <p:nvPr userDrawn="1"/>
        </p:nvPicPr>
        <p:blipFill>
          <a:blip r:embed="rId2" cstate="print"/>
          <a:stretch>
            <a:fillRect/>
          </a:stretch>
        </p:blipFill>
        <p:spPr>
          <a:xfrm>
            <a:off x="6678709" y="1000695"/>
            <a:ext cx="2286000" cy="584835"/>
          </a:xfrm>
          <a:prstGeom prst="rect">
            <a:avLst/>
          </a:prstGeom>
        </p:spPr>
      </p:pic>
      <p:sp>
        <p:nvSpPr>
          <p:cNvPr id="10" name="Rectangle 2"/>
          <p:cNvSpPr>
            <a:spLocks noChangeArrowheads="1"/>
          </p:cNvSpPr>
          <p:nvPr userDrawn="1"/>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4" name="Slide Number Placeholder 4"/>
          <p:cNvSpPr>
            <a:spLocks noGrp="1"/>
          </p:cNvSpPr>
          <p:nvPr userDrawn="1">
            <p:ph type="sldNum" sz="quarter" idx="11"/>
          </p:nvPr>
        </p:nvSpPr>
        <p:spPr>
          <a:xfrm>
            <a:off x="8305800" y="6597650"/>
            <a:ext cx="685800" cy="228600"/>
          </a:xfrm>
          <a:noFill/>
        </p:spPr>
        <p:txBody>
          <a:bodyPr/>
          <a:lstStyle/>
          <a:p>
            <a:fld id="{B16028E5-E08D-449F-84F1-7657E6E1EFEF}" type="slidenum">
              <a:rPr lang="en-US" smtClean="0"/>
              <a:pPr/>
              <a:t>‹#›</a:t>
            </a:fld>
            <a:endParaRPr lang="en-US" dirty="0" smtClean="0"/>
          </a:p>
        </p:txBody>
      </p:sp>
      <p:pic>
        <p:nvPicPr>
          <p:cNvPr id="16" name="Picture 15" descr="jump.png"/>
          <p:cNvPicPr>
            <a:picLocks noChangeAspect="1"/>
          </p:cNvPicPr>
          <p:nvPr userDrawn="1"/>
        </p:nvPicPr>
        <p:blipFill>
          <a:blip r:embed="rId3" cstate="print"/>
          <a:stretch>
            <a:fillRect/>
          </a:stretch>
        </p:blipFill>
        <p:spPr>
          <a:xfrm>
            <a:off x="5396089" y="1230496"/>
            <a:ext cx="3533421" cy="1943382"/>
          </a:xfrm>
          <a:prstGeom prst="rect">
            <a:avLst/>
          </a:prstGeom>
        </p:spPr>
      </p:pic>
      <p:pic>
        <p:nvPicPr>
          <p:cNvPr id="15" name="Picture 14" descr="na_logotag_vrt_2c_rgb_sm.png"/>
          <p:cNvPicPr>
            <a:picLocks noChangeAspect="1"/>
          </p:cNvPicPr>
          <p:nvPr userDrawn="1"/>
        </p:nvPicPr>
        <p:blipFill>
          <a:blip r:embed="rId4" cstate="print"/>
          <a:stretch>
            <a:fillRect/>
          </a:stretch>
        </p:blipFill>
        <p:spPr>
          <a:xfrm>
            <a:off x="125127" y="73989"/>
            <a:ext cx="859536" cy="1091610"/>
          </a:xfrm>
          <a:prstGeom prst="rect">
            <a:avLst/>
          </a:prstGeom>
        </p:spPr>
      </p:pic>
      <p:sp>
        <p:nvSpPr>
          <p:cNvPr id="18" name="Title 17"/>
          <p:cNvSpPr>
            <a:spLocks noGrp="1"/>
          </p:cNvSpPr>
          <p:nvPr>
            <p:ph type="title"/>
          </p:nvPr>
        </p:nvSpPr>
        <p:spPr>
          <a:xfrm>
            <a:off x="1123950" y="1262064"/>
            <a:ext cx="4025900" cy="2742908"/>
          </a:xfrm>
          <a:noFill/>
          <a:ln w="9525">
            <a:noFill/>
            <a:miter lim="800000"/>
            <a:headEnd/>
            <a:tailEnd/>
          </a:ln>
        </p:spPr>
        <p:txBody>
          <a:bodyPr vert="horz" wrap="square" lIns="91440" tIns="0" rIns="91440" bIns="0" numCol="1" anchor="b" anchorCtr="0" compatLnSpc="1">
            <a:prstTxWarp prst="textNoShape">
              <a:avLst/>
            </a:prstTxWarp>
          </a:bodyPr>
          <a:lstStyle>
            <a:lvl1pPr algn="l" rtl="0" eaLnBrk="0" fontAlgn="base" hangingPunct="0">
              <a:spcBef>
                <a:spcPct val="0"/>
              </a:spcBef>
              <a:spcAft>
                <a:spcPct val="0"/>
              </a:spcAft>
              <a:defRPr lang="en-US" sz="3000" b="1" dirty="0">
                <a:solidFill>
                  <a:schemeClr val="tx1"/>
                </a:solidFill>
                <a:latin typeface="+mj-lt"/>
                <a:ea typeface="+mj-ea"/>
                <a:cs typeface="+mj-cs"/>
              </a:defRPr>
            </a:lvl1pPr>
          </a:lstStyle>
          <a:p>
            <a:r>
              <a:rPr lang="en-US" dirty="0" smtClean="0"/>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a:ln/>
        </p:spPr>
        <p:txBody>
          <a:bodyPr/>
          <a:lstStyle>
            <a:lvl1pPr>
              <a:defRPr/>
            </a:lvl1pPr>
          </a:lstStyle>
          <a:p>
            <a:pPr>
              <a:defRPr/>
            </a:pPr>
            <a:fld id="{5A215FA5-3C60-46E0-B474-67F17A5F2E76}" type="slidenum">
              <a:rPr lang="en-US"/>
              <a:pPr>
                <a:defRPr/>
              </a:pPr>
              <a:t>‹#›</a:t>
            </a:fld>
            <a:endParaRPr lang="en-US" dirty="0"/>
          </a:p>
        </p:txBody>
      </p:sp>
      <p:sp>
        <p:nvSpPr>
          <p:cNvPr id="5"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sldNum" sz="quarter" idx="10"/>
          </p:nvPr>
        </p:nvSpPr>
        <p:spPr>
          <a:ln/>
        </p:spPr>
        <p:txBody>
          <a:bodyPr/>
          <a:lstStyle>
            <a:lvl1pPr>
              <a:defRPr/>
            </a:lvl1pPr>
          </a:lstStyle>
          <a:p>
            <a:pPr>
              <a:defRPr/>
            </a:pPr>
            <a:fld id="{35F0AB3B-FB7D-41F1-B845-4DBB8A524373}" type="slidenum">
              <a:rPr lang="en-US"/>
              <a:pPr>
                <a:defRPr/>
              </a:pPr>
              <a:t>‹#›</a:t>
            </a:fld>
            <a:endParaRPr lang="en-US" dirty="0"/>
          </a:p>
        </p:txBody>
      </p:sp>
      <p:sp>
        <p:nvSpPr>
          <p:cNvPr id="4"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itle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90600" y="1123950"/>
            <a:ext cx="3886200" cy="5353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5029200" y="1123950"/>
            <a:ext cx="3886200" cy="5353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sldNum" sz="quarter" idx="10"/>
          </p:nvPr>
        </p:nvSpPr>
        <p:spPr>
          <a:ln/>
        </p:spPr>
        <p:txBody>
          <a:bodyPr/>
          <a:lstStyle>
            <a:lvl1pPr>
              <a:defRPr/>
            </a:lvl1pPr>
          </a:lstStyle>
          <a:p>
            <a:pPr>
              <a:defRPr/>
            </a:pPr>
            <a:fld id="{C0721F76-E55F-4874-A991-2DD9494AE5AA}" type="slidenum">
              <a:rPr lang="en-US"/>
              <a:pPr>
                <a:defRPr/>
              </a:pPr>
              <a:t>‹#›</a:t>
            </a:fld>
            <a:endParaRPr lang="en-US" dirty="0"/>
          </a:p>
        </p:txBody>
      </p:sp>
      <p:sp>
        <p:nvSpPr>
          <p:cNvPr id="6"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Content Left, Picture Righ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sldNum" sz="quarter" idx="10"/>
          </p:nvPr>
        </p:nvSpPr>
        <p:spPr>
          <a:ln/>
        </p:spPr>
        <p:txBody>
          <a:bodyPr/>
          <a:lstStyle>
            <a:lvl1pPr>
              <a:defRPr/>
            </a:lvl1pPr>
          </a:lstStyle>
          <a:p>
            <a:pPr>
              <a:defRPr/>
            </a:pPr>
            <a:fld id="{35F0AB3B-FB7D-41F1-B845-4DBB8A524373}" type="slidenum">
              <a:rPr lang="en-US"/>
              <a:pPr>
                <a:defRPr/>
              </a:pPr>
              <a:t>‹#›</a:t>
            </a:fld>
            <a:endParaRPr lang="en-US" dirty="0"/>
          </a:p>
        </p:txBody>
      </p:sp>
      <p:sp>
        <p:nvSpPr>
          <p:cNvPr id="4" name="Rectangle 7"/>
          <p:cNvSpPr>
            <a:spLocks noGrp="1" noChangeArrowheads="1"/>
          </p:cNvSpPr>
          <p:nvPr>
            <p:ph type="ftr" sz="quarter" idx="11"/>
          </p:nvPr>
        </p:nvSpPr>
        <p:spPr>
          <a:ln/>
        </p:spPr>
        <p:txBody>
          <a:bodyPr/>
          <a:lstStyle>
            <a:lvl1pPr>
              <a:defRPr/>
            </a:lvl1pPr>
          </a:lstStyle>
          <a:p>
            <a:pPr>
              <a:defRPr/>
            </a:pPr>
            <a:endParaRPr/>
          </a:p>
        </p:txBody>
      </p:sp>
      <p:sp>
        <p:nvSpPr>
          <p:cNvPr id="5" name="Content Placeholder 2"/>
          <p:cNvSpPr>
            <a:spLocks noGrp="1"/>
          </p:cNvSpPr>
          <p:nvPr>
            <p:ph idx="1"/>
          </p:nvPr>
        </p:nvSpPr>
        <p:spPr>
          <a:xfrm>
            <a:off x="5024257" y="1124711"/>
            <a:ext cx="3849624" cy="5349240"/>
          </a:xfrm>
        </p:spPr>
        <p:txBody>
          <a:bodyPr/>
          <a:lstStyle>
            <a:lvl1pPr>
              <a:defRPr sz="2800"/>
            </a:lvl1pPr>
            <a:lvl2pPr>
              <a:defRPr sz="26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 Placeholder 2"/>
          <p:cNvSpPr>
            <a:spLocks noGrp="1"/>
          </p:cNvSpPr>
          <p:nvPr>
            <p:ph type="body" sz="half" idx="12"/>
          </p:nvPr>
        </p:nvSpPr>
        <p:spPr>
          <a:xfrm>
            <a:off x="990600" y="1123950"/>
            <a:ext cx="3849414" cy="535305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Content Right, Picture Left">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dirty="0" smtClean="0"/>
              <a:t>Click to edit Master title style</a:t>
            </a:r>
            <a:endParaRPr lang="en-US" dirty="0"/>
          </a:p>
        </p:txBody>
      </p:sp>
      <p:sp>
        <p:nvSpPr>
          <p:cNvPr id="4" name="Slide Number Placeholder 3"/>
          <p:cNvSpPr>
            <a:spLocks noGrp="1"/>
          </p:cNvSpPr>
          <p:nvPr>
            <p:ph type="sldNum" sz="quarter" idx="10"/>
          </p:nvPr>
        </p:nvSpPr>
        <p:spPr>
          <a:xfrm>
            <a:off x="8305800" y="6597650"/>
            <a:ext cx="685800" cy="228600"/>
          </a:xfrm>
        </p:spPr>
        <p:txBody>
          <a:bodyPr/>
          <a:lstStyle>
            <a:lvl1pPr>
              <a:defRPr/>
            </a:lvl1pPr>
          </a:lstStyle>
          <a:p>
            <a:fld id="{F2C5D3DB-8879-4FF4-B17D-F9EF675F1F98}" type="slidenum">
              <a:rPr lang="en-US"/>
              <a:pPr/>
              <a:t>‹#›</a:t>
            </a:fld>
            <a:endParaRPr lang="en-US" dirty="0"/>
          </a:p>
        </p:txBody>
      </p:sp>
      <p:sp>
        <p:nvSpPr>
          <p:cNvPr id="6" name="Rectangle 7"/>
          <p:cNvSpPr>
            <a:spLocks noGrp="1" noChangeArrowheads="1"/>
          </p:cNvSpPr>
          <p:nvPr>
            <p:ph type="ftr" sz="quarter" idx="11"/>
          </p:nvPr>
        </p:nvSpPr>
        <p:spPr>
          <a:xfrm>
            <a:off x="3429000" y="6600825"/>
            <a:ext cx="4800600" cy="228600"/>
          </a:xfrm>
          <a:ln/>
        </p:spPr>
        <p:txBody>
          <a:bodyPr/>
          <a:lstStyle>
            <a:lvl1pPr>
              <a:defRPr/>
            </a:lvl1pPr>
          </a:lstStyle>
          <a:p>
            <a:pPr>
              <a:defRPr/>
            </a:pPr>
            <a:endParaRPr/>
          </a:p>
        </p:txBody>
      </p:sp>
      <p:sp>
        <p:nvSpPr>
          <p:cNvPr id="11" name="Text Placeholder 2"/>
          <p:cNvSpPr>
            <a:spLocks noGrp="1"/>
          </p:cNvSpPr>
          <p:nvPr>
            <p:ph type="body" sz="half" idx="1"/>
          </p:nvPr>
        </p:nvSpPr>
        <p:spPr>
          <a:xfrm>
            <a:off x="5028028" y="1123950"/>
            <a:ext cx="3849414" cy="535305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Content Placeholder 2"/>
          <p:cNvSpPr>
            <a:spLocks noGrp="1"/>
          </p:cNvSpPr>
          <p:nvPr>
            <p:ph idx="12"/>
          </p:nvPr>
        </p:nvSpPr>
        <p:spPr>
          <a:xfrm>
            <a:off x="996517" y="1124713"/>
            <a:ext cx="3925107" cy="5349240"/>
          </a:xfrm>
        </p:spPr>
        <p:txBody>
          <a:bodyPr/>
          <a:lstStyle>
            <a:lvl1pPr>
              <a:defRPr sz="2800"/>
            </a:lvl1pPr>
            <a:lvl2pPr>
              <a:defRPr sz="26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123950"/>
            <a:ext cx="3886200" cy="53530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029200" y="1123950"/>
            <a:ext cx="3886200" cy="2600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5029200" y="3876675"/>
            <a:ext cx="3886200" cy="2600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0"/>
          </p:nvPr>
        </p:nvSpPr>
        <p:spPr>
          <a:xfrm>
            <a:off x="8305800" y="6597650"/>
            <a:ext cx="685800" cy="228600"/>
          </a:xfrm>
        </p:spPr>
        <p:txBody>
          <a:bodyPr/>
          <a:lstStyle>
            <a:lvl1pPr>
              <a:defRPr/>
            </a:lvl1pPr>
          </a:lstStyle>
          <a:p>
            <a:fld id="{B6770D2A-363C-46E9-AC56-4120BF0F6FF1}" type="slidenum">
              <a:rPr lang="en-US"/>
              <a:pPr/>
              <a:t>‹#›</a:t>
            </a:fld>
            <a:endParaRPr lang="en-US" dirty="0"/>
          </a:p>
        </p:txBody>
      </p:sp>
      <p:sp>
        <p:nvSpPr>
          <p:cNvPr id="7" name="Footer Placeholder 6"/>
          <p:cNvSpPr>
            <a:spLocks noGrp="1"/>
          </p:cNvSpPr>
          <p:nvPr>
            <p:ph type="ftr" sz="quarter" idx="11"/>
          </p:nvPr>
        </p:nvSpPr>
        <p:spPr>
          <a:xfrm>
            <a:off x="3352800" y="6600825"/>
            <a:ext cx="4876800" cy="228600"/>
          </a:xfrm>
        </p:spPr>
        <p:txBody>
          <a:bodyPr/>
          <a:lstStyle>
            <a:lvl1pPr>
              <a:defRPr/>
            </a:lvl1pPr>
          </a:lstStyle>
          <a:p>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5" name="Text Placeholder 4"/>
          <p:cNvSpPr>
            <a:spLocks noGrp="1"/>
          </p:cNvSpPr>
          <p:nvPr>
            <p:ph type="body" sz="quarter" idx="3"/>
          </p:nvPr>
        </p:nvSpPr>
        <p:spPr>
          <a:xfrm>
            <a:off x="5033305" y="1097817"/>
            <a:ext cx="3712464" cy="746077"/>
          </a:xfrm>
        </p:spPr>
        <p:txBody>
          <a:bodyPr anchor="b"/>
          <a:lstStyle>
            <a:lvl1pPr marL="0" indent="0">
              <a:buNone/>
              <a:defRPr sz="20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5033303" y="1870064"/>
            <a:ext cx="3712464" cy="4393481"/>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Title 1"/>
          <p:cNvSpPr>
            <a:spLocks noGrp="1"/>
          </p:cNvSpPr>
          <p:nvPr>
            <p:ph type="title"/>
          </p:nvPr>
        </p:nvSpPr>
        <p:spPr>
          <a:xfrm>
            <a:off x="996517" y="104775"/>
            <a:ext cx="7885112" cy="914400"/>
          </a:xfrm>
        </p:spPr>
        <p:txBody>
          <a:bodyPr/>
          <a:lstStyle/>
          <a:p>
            <a:r>
              <a:rPr lang="en-US" smtClean="0"/>
              <a:t>Click to edit Master title style</a:t>
            </a:r>
            <a:endParaRPr lang="en-US"/>
          </a:p>
        </p:txBody>
      </p:sp>
      <p:sp>
        <p:nvSpPr>
          <p:cNvPr id="13" name="Text Placeholder 4"/>
          <p:cNvSpPr>
            <a:spLocks noGrp="1"/>
          </p:cNvSpPr>
          <p:nvPr>
            <p:ph type="body" sz="quarter" idx="12"/>
          </p:nvPr>
        </p:nvSpPr>
        <p:spPr>
          <a:xfrm>
            <a:off x="996517" y="1097817"/>
            <a:ext cx="3715273" cy="746077"/>
          </a:xfrm>
        </p:spPr>
        <p:txBody>
          <a:bodyPr anchor="b"/>
          <a:lstStyle>
            <a:lvl1pPr marL="0" indent="0">
              <a:buNone/>
              <a:defRPr sz="20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14" name="Content Placeholder 5"/>
          <p:cNvSpPr>
            <a:spLocks noGrp="1"/>
          </p:cNvSpPr>
          <p:nvPr>
            <p:ph sz="quarter" idx="13"/>
          </p:nvPr>
        </p:nvSpPr>
        <p:spPr>
          <a:xfrm>
            <a:off x="996517" y="1870059"/>
            <a:ext cx="3715272" cy="4393481"/>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Rectangle 4"/>
          <p:cNvSpPr>
            <a:spLocks noGrp="1" noChangeArrowheads="1"/>
          </p:cNvSpPr>
          <p:nvPr>
            <p:ph type="sldNum" sz="quarter" idx="14"/>
          </p:nvPr>
        </p:nvSpPr>
        <p:spPr>
          <a:ln/>
        </p:spPr>
        <p:txBody>
          <a:bodyPr/>
          <a:lstStyle>
            <a:lvl1pPr>
              <a:defRPr/>
            </a:lvl1pPr>
          </a:lstStyle>
          <a:p>
            <a:pPr>
              <a:defRPr/>
            </a:pPr>
            <a:fld id="{A64A0DA7-FE8A-4558-8CC0-1AC86978114B}" type="slidenum">
              <a:rPr lang="en-US"/>
              <a:pPr>
                <a:defRPr/>
              </a:pPr>
              <a:t>‹#›</a:t>
            </a:fld>
            <a:endParaRPr lang="en-US" dirty="0"/>
          </a:p>
        </p:txBody>
      </p:sp>
      <p:sp>
        <p:nvSpPr>
          <p:cNvPr id="8" name="Rectangle 7"/>
          <p:cNvSpPr>
            <a:spLocks noGrp="1" noChangeArrowheads="1"/>
          </p:cNvSpPr>
          <p:nvPr>
            <p:ph type="ftr" sz="quarter" idx="15"/>
          </p:nvPr>
        </p:nvSpPr>
        <p:spPr>
          <a:ln/>
        </p:spPr>
        <p:txBody>
          <a:bodyPr/>
          <a:lstStyle>
            <a:lvl1pPr>
              <a:defRPr/>
            </a:lvl1pPr>
          </a:lstStyle>
          <a:p>
            <a:pPr>
              <a:defRPr/>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op, Bottom 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Rectangle 4"/>
          <p:cNvSpPr>
            <a:spLocks noGrp="1" noChangeArrowheads="1"/>
          </p:cNvSpPr>
          <p:nvPr>
            <p:ph type="sldNum" sz="quarter" idx="10"/>
          </p:nvPr>
        </p:nvSpPr>
        <p:spPr>
          <a:ln/>
        </p:spPr>
        <p:txBody>
          <a:bodyPr/>
          <a:lstStyle>
            <a:lvl1pPr>
              <a:defRPr/>
            </a:lvl1pPr>
          </a:lstStyle>
          <a:p>
            <a:pPr>
              <a:defRPr/>
            </a:pPr>
            <a:fld id="{35F0AB3B-FB7D-41F1-B845-4DBB8A524373}" type="slidenum">
              <a:rPr lang="en-US"/>
              <a:pPr>
                <a:defRPr/>
              </a:pPr>
              <a:t>‹#›</a:t>
            </a:fld>
            <a:endParaRPr lang="en-US" dirty="0"/>
          </a:p>
        </p:txBody>
      </p:sp>
      <p:sp>
        <p:nvSpPr>
          <p:cNvPr id="4" name="Rectangle 7"/>
          <p:cNvSpPr>
            <a:spLocks noGrp="1" noChangeArrowheads="1"/>
          </p:cNvSpPr>
          <p:nvPr>
            <p:ph type="ftr" sz="quarter" idx="11"/>
          </p:nvPr>
        </p:nvSpPr>
        <p:spPr>
          <a:ln/>
        </p:spPr>
        <p:txBody>
          <a:bodyPr/>
          <a:lstStyle>
            <a:lvl1pPr>
              <a:defRPr/>
            </a:lvl1pPr>
          </a:lstStyle>
          <a:p>
            <a:pPr>
              <a:defRPr/>
            </a:pPr>
            <a:endParaRPr/>
          </a:p>
        </p:txBody>
      </p:sp>
      <p:sp>
        <p:nvSpPr>
          <p:cNvPr id="5" name="Content Placeholder 2"/>
          <p:cNvSpPr>
            <a:spLocks noGrp="1"/>
          </p:cNvSpPr>
          <p:nvPr>
            <p:ph idx="1"/>
          </p:nvPr>
        </p:nvSpPr>
        <p:spPr>
          <a:xfrm>
            <a:off x="990600" y="1128896"/>
            <a:ext cx="7924800" cy="232869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Content Placeholder 2"/>
          <p:cNvSpPr>
            <a:spLocks noGrp="1"/>
          </p:cNvSpPr>
          <p:nvPr>
            <p:ph idx="12"/>
          </p:nvPr>
        </p:nvSpPr>
        <p:spPr>
          <a:xfrm>
            <a:off x="987552" y="3657634"/>
            <a:ext cx="7924800" cy="232869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dirty="0" smtClean="0"/>
              <a:t>Click to edit Master title style</a:t>
            </a:r>
            <a:endParaRPr lang="en-US" dirty="0"/>
          </a:p>
        </p:txBody>
      </p:sp>
      <p:sp>
        <p:nvSpPr>
          <p:cNvPr id="3" name="Chart Placeholder 2"/>
          <p:cNvSpPr>
            <a:spLocks noGrp="1"/>
          </p:cNvSpPr>
          <p:nvPr>
            <p:ph type="chart" idx="1"/>
          </p:nvPr>
        </p:nvSpPr>
        <p:spPr>
          <a:xfrm>
            <a:off x="990600" y="1123950"/>
            <a:ext cx="7924800" cy="5353050"/>
          </a:xfrm>
        </p:spPr>
        <p:txBody>
          <a:bodyPr/>
          <a:lstStyle/>
          <a:p>
            <a:endParaRPr lang="en-US" dirty="0"/>
          </a:p>
        </p:txBody>
      </p:sp>
      <p:sp>
        <p:nvSpPr>
          <p:cNvPr id="4" name="Slide Number Placeholder 3"/>
          <p:cNvSpPr>
            <a:spLocks noGrp="1"/>
          </p:cNvSpPr>
          <p:nvPr>
            <p:ph type="sldNum" sz="quarter" idx="10"/>
          </p:nvPr>
        </p:nvSpPr>
        <p:spPr>
          <a:xfrm>
            <a:off x="8305800" y="6597650"/>
            <a:ext cx="685800" cy="228600"/>
          </a:xfrm>
        </p:spPr>
        <p:txBody>
          <a:bodyPr/>
          <a:lstStyle>
            <a:lvl1pPr>
              <a:defRPr/>
            </a:lvl1pPr>
          </a:lstStyle>
          <a:p>
            <a:fld id="{F2C5D3DB-8879-4FF4-B17D-F9EF675F1F98}" type="slidenum">
              <a:rPr lang="en-US"/>
              <a:pPr/>
              <a:t>‹#›</a:t>
            </a:fld>
            <a:endParaRPr lang="en-US" dirty="0"/>
          </a:p>
        </p:txBody>
      </p:sp>
      <p:sp>
        <p:nvSpPr>
          <p:cNvPr id="6" name="Rectangle 7"/>
          <p:cNvSpPr>
            <a:spLocks noGrp="1" noChangeArrowheads="1"/>
          </p:cNvSpPr>
          <p:nvPr>
            <p:ph type="ftr" sz="quarter" idx="11"/>
          </p:nvPr>
        </p:nvSpPr>
        <p:spPr>
          <a:xfrm>
            <a:off x="3429000" y="6600825"/>
            <a:ext cx="4800600" cy="228600"/>
          </a:xfrm>
          <a:ln/>
        </p:spPr>
        <p:txBody>
          <a:bodyPr/>
          <a:lstStyle>
            <a:lvl1pPr>
              <a:defRPr/>
            </a:lvl1pPr>
          </a:lstStyle>
          <a:p>
            <a:pPr>
              <a:defRPr/>
            </a:pP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a:xfrm>
            <a:off x="990600" y="104775"/>
            <a:ext cx="8020050" cy="914400"/>
          </a:xfrm>
        </p:spPr>
        <p:txBody>
          <a:bodyPr/>
          <a:lstStyle/>
          <a:p>
            <a:r>
              <a:rPr lang="en-US" dirty="0" smtClean="0"/>
              <a:t>Click to edit Master title style</a:t>
            </a:r>
            <a:endParaRPr lang="en-US" dirty="0"/>
          </a:p>
        </p:txBody>
      </p:sp>
      <p:sp>
        <p:nvSpPr>
          <p:cNvPr id="4" name="Slide Number Placeholder 3"/>
          <p:cNvSpPr>
            <a:spLocks noGrp="1"/>
          </p:cNvSpPr>
          <p:nvPr>
            <p:ph type="sldNum" sz="quarter" idx="10"/>
          </p:nvPr>
        </p:nvSpPr>
        <p:spPr>
          <a:xfrm>
            <a:off x="8305800" y="6597650"/>
            <a:ext cx="685800" cy="228600"/>
          </a:xfrm>
        </p:spPr>
        <p:txBody>
          <a:bodyPr/>
          <a:lstStyle>
            <a:lvl1pPr>
              <a:defRPr/>
            </a:lvl1pPr>
          </a:lstStyle>
          <a:p>
            <a:fld id="{F2C5D3DB-8879-4FF4-B17D-F9EF675F1F98}" type="slidenum">
              <a:rPr lang="en-US"/>
              <a:pPr/>
              <a:t>‹#›</a:t>
            </a:fld>
            <a:endParaRPr lang="en-US" dirty="0"/>
          </a:p>
        </p:txBody>
      </p:sp>
      <p:sp>
        <p:nvSpPr>
          <p:cNvPr id="6" name="Rectangle 7"/>
          <p:cNvSpPr>
            <a:spLocks noGrp="1" noChangeArrowheads="1"/>
          </p:cNvSpPr>
          <p:nvPr>
            <p:ph type="ftr" sz="quarter" idx="11"/>
          </p:nvPr>
        </p:nvSpPr>
        <p:spPr>
          <a:xfrm>
            <a:off x="3429000" y="6600825"/>
            <a:ext cx="4800600" cy="228600"/>
          </a:xfrm>
          <a:ln/>
        </p:spPr>
        <p:txBody>
          <a:bodyPr/>
          <a:lstStyle>
            <a:lvl1pPr>
              <a:defRPr/>
            </a:lvl1pPr>
          </a:lstStyle>
          <a:p>
            <a:pPr>
              <a:defRPr/>
            </a:pPr>
            <a:endParaRPr/>
          </a:p>
        </p:txBody>
      </p:sp>
      <p:sp>
        <p:nvSpPr>
          <p:cNvPr id="7" name="Picture Placeholder 2"/>
          <p:cNvSpPr>
            <a:spLocks noGrp="1"/>
          </p:cNvSpPr>
          <p:nvPr>
            <p:ph type="pic" idx="12" hasCustomPrompt="1"/>
          </p:nvPr>
        </p:nvSpPr>
        <p:spPr>
          <a:xfrm>
            <a:off x="996517" y="1124712"/>
            <a:ext cx="7927848" cy="5349240"/>
          </a:xfrm>
        </p:spPr>
        <p:txBody>
          <a:bodyPr/>
          <a:lstStyle>
            <a:lvl1pPr marL="0" indent="0">
              <a:buFont typeface="Wingdings 2" pitchFamily="18" charset="2"/>
              <a:buChar char=""/>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 Picture</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pPr>
              <a:defRPr/>
            </a:pPr>
            <a:fld id="{BF3C33FB-264B-4CB4-A9EE-6D20CD36E512}" type="slidenum">
              <a:rPr lang="en-US"/>
              <a:pPr>
                <a:defRPr/>
              </a:pPr>
              <a:t>‹#›</a:t>
            </a:fld>
            <a:endParaRPr lang="en-US" dirty="0"/>
          </a:p>
        </p:txBody>
      </p:sp>
      <p:sp>
        <p:nvSpPr>
          <p:cNvPr id="3" name="Rectangle 7"/>
          <p:cNvSpPr>
            <a:spLocks noGrp="1" noChangeArrowheads="1"/>
          </p:cNvSpPr>
          <p:nvPr>
            <p:ph type="ftr" sz="quarter" idx="11"/>
          </p:nvPr>
        </p:nvSpPr>
        <p:spPr>
          <a:ln/>
        </p:spPr>
        <p:txBody>
          <a:bodyPr/>
          <a:lstStyle>
            <a:lvl1pPr>
              <a:defRPr/>
            </a:lvl1pPr>
          </a:lstStyle>
          <a:p>
            <a:pPr>
              <a:defRPr/>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gray">
      <p:bgPr>
        <a:solidFill>
          <a:srgbClr val="FFFFFF"/>
        </a:solidFill>
        <a:effectLst/>
      </p:bgPr>
    </p:bg>
    <p:spTree>
      <p:nvGrpSpPr>
        <p:cNvPr id="1" name=""/>
        <p:cNvGrpSpPr/>
        <p:nvPr/>
      </p:nvGrpSpPr>
      <p:grpSpPr>
        <a:xfrm>
          <a:off x="0" y="0"/>
          <a:ext cx="0" cy="0"/>
          <a:chOff x="0" y="0"/>
          <a:chExt cx="0" cy="0"/>
        </a:xfrm>
      </p:grpSpPr>
      <p:sp>
        <p:nvSpPr>
          <p:cNvPr id="37890" name="Rectangle 2"/>
          <p:cNvSpPr>
            <a:spLocks noChangeArrowheads="1"/>
          </p:cNvSpPr>
          <p:nvPr userDrawn="1"/>
        </p:nvSpPr>
        <p:spPr bwMode="hidden">
          <a:xfrm>
            <a:off x="1123950" y="6553200"/>
            <a:ext cx="8020050" cy="304800"/>
          </a:xfrm>
          <a:prstGeom prst="rect">
            <a:avLst/>
          </a:prstGeom>
          <a:solidFill>
            <a:schemeClr val="hlink"/>
          </a:solidFill>
          <a:ln w="9525" algn="ctr">
            <a:noFill/>
            <a:miter lim="800000"/>
            <a:headEnd/>
            <a:tailEnd/>
          </a:ln>
          <a:effectLst/>
        </p:spPr>
        <p:txBody>
          <a:bodyPr anchor="ctr">
            <a:spAutoFit/>
          </a:bodyPr>
          <a:lstStyle/>
          <a:p>
            <a:pPr algn="ctr">
              <a:buClr>
                <a:schemeClr val="accent2"/>
              </a:buClr>
              <a:buFont typeface="Wingdings 2" pitchFamily="18" charset="2"/>
              <a:buNone/>
              <a:defRPr/>
            </a:pPr>
            <a:endParaRPr lang="en-US" dirty="0"/>
          </a:p>
        </p:txBody>
      </p:sp>
      <p:sp>
        <p:nvSpPr>
          <p:cNvPr id="1027" name="Rectangle 3"/>
          <p:cNvSpPr>
            <a:spLocks noGrp="1" noChangeArrowheads="1"/>
          </p:cNvSpPr>
          <p:nvPr>
            <p:ph type="title"/>
          </p:nvPr>
        </p:nvSpPr>
        <p:spPr bwMode="auto">
          <a:xfrm>
            <a:off x="990600" y="104775"/>
            <a:ext cx="8020050" cy="914400"/>
          </a:xfrm>
          <a:prstGeom prst="rect">
            <a:avLst/>
          </a:prstGeom>
          <a:noFill/>
          <a:ln w="9525">
            <a:noFill/>
            <a:miter lim="800000"/>
            <a:headEnd/>
            <a:tailEnd/>
          </a:ln>
        </p:spPr>
        <p:txBody>
          <a:bodyPr vert="horz" wrap="square" lIns="91440" tIns="0" rIns="91440" bIns="0" numCol="1" anchor="ctr" anchorCtr="0" compatLnSpc="1">
            <a:prstTxWarp prst="textNoShape">
              <a:avLst/>
            </a:prstTxWarp>
          </a:bodyPr>
          <a:lstStyle/>
          <a:p>
            <a:pPr lvl="0"/>
            <a:r>
              <a:rPr lang="en-US" smtClean="0"/>
              <a:t>Click to edit Master title style</a:t>
            </a:r>
          </a:p>
        </p:txBody>
      </p:sp>
      <p:sp>
        <p:nvSpPr>
          <p:cNvPr id="37892" name="Rectangle 4"/>
          <p:cNvSpPr>
            <a:spLocks noGrp="1" noChangeArrowheads="1"/>
          </p:cNvSpPr>
          <p:nvPr>
            <p:ph type="sldNum" sz="quarter" idx="4"/>
          </p:nvPr>
        </p:nvSpPr>
        <p:spPr bwMode="auto">
          <a:xfrm>
            <a:off x="8305800" y="6597650"/>
            <a:ext cx="6858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buClrTx/>
              <a:buFontTx/>
              <a:buNone/>
              <a:defRPr sz="1000" b="1">
                <a:solidFill>
                  <a:schemeClr val="accent1"/>
                </a:solidFill>
              </a:defRPr>
            </a:lvl1pPr>
          </a:lstStyle>
          <a:p>
            <a:pPr>
              <a:defRPr/>
            </a:pPr>
            <a:fld id="{9591DB6E-0D5D-4D7A-9857-6BD0762ACB61}" type="slidenum">
              <a:rPr lang="en-US"/>
              <a:pPr>
                <a:defRPr/>
              </a:pPr>
              <a:t>‹#›</a:t>
            </a:fld>
            <a:endParaRPr lang="en-US" dirty="0"/>
          </a:p>
        </p:txBody>
      </p:sp>
      <p:sp>
        <p:nvSpPr>
          <p:cNvPr id="1029" name="Rectangle 5"/>
          <p:cNvSpPr>
            <a:spLocks noGrp="1" noChangeArrowheads="1"/>
          </p:cNvSpPr>
          <p:nvPr>
            <p:ph type="body" idx="1"/>
          </p:nvPr>
        </p:nvSpPr>
        <p:spPr bwMode="auto">
          <a:xfrm>
            <a:off x="990600" y="1123950"/>
            <a:ext cx="7924800" cy="53530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37894" name="Text Box 6"/>
          <p:cNvSpPr txBox="1">
            <a:spLocks noChangeArrowheads="1"/>
          </p:cNvSpPr>
          <p:nvPr userDrawn="1"/>
        </p:nvSpPr>
        <p:spPr bwMode="auto">
          <a:xfrm>
            <a:off x="1190625" y="6651625"/>
            <a:ext cx="2276264" cy="153888"/>
          </a:xfrm>
          <a:prstGeom prst="rect">
            <a:avLst/>
          </a:prstGeom>
          <a:noFill/>
          <a:ln w="9525" algn="ctr">
            <a:noFill/>
            <a:miter lim="800000"/>
            <a:headEnd/>
            <a:tailEnd/>
          </a:ln>
          <a:effectLst/>
        </p:spPr>
        <p:txBody>
          <a:bodyPr wrap="none" lIns="0" tIns="0" rIns="0" bIns="0">
            <a:spAutoFit/>
          </a:bodyPr>
          <a:lstStyle/>
          <a:p>
            <a:pPr>
              <a:defRPr/>
            </a:pPr>
            <a:r>
              <a:rPr lang="en-US" sz="1000" dirty="0">
                <a:solidFill>
                  <a:schemeClr val="accent1"/>
                </a:solidFill>
                <a:cs typeface="Arial" pitchFamily="34" charset="0"/>
              </a:rPr>
              <a:t>© </a:t>
            </a:r>
            <a:r>
              <a:rPr lang="en-US" sz="1000" dirty="0" smtClean="0">
                <a:solidFill>
                  <a:schemeClr val="accent1"/>
                </a:solidFill>
              </a:rPr>
              <a:t>2010</a:t>
            </a:r>
            <a:r>
              <a:rPr lang="en-US" sz="1000" baseline="0" dirty="0" smtClean="0">
                <a:solidFill>
                  <a:schemeClr val="accent1"/>
                </a:solidFill>
              </a:rPr>
              <a:t> </a:t>
            </a:r>
            <a:r>
              <a:rPr lang="en-US" sz="1000" dirty="0" smtClean="0">
                <a:solidFill>
                  <a:schemeClr val="accent1"/>
                </a:solidFill>
              </a:rPr>
              <a:t>NetApp, Inc.  </a:t>
            </a:r>
            <a:r>
              <a:rPr lang="en-US" sz="1000" dirty="0">
                <a:solidFill>
                  <a:schemeClr val="accent1"/>
                </a:solidFill>
              </a:rPr>
              <a:t>All rights reserved.</a:t>
            </a:r>
          </a:p>
        </p:txBody>
      </p:sp>
      <p:sp>
        <p:nvSpPr>
          <p:cNvPr id="10" name="Rectangle 7"/>
          <p:cNvSpPr>
            <a:spLocks noGrp="1" noChangeArrowheads="1"/>
          </p:cNvSpPr>
          <p:nvPr>
            <p:ph type="ftr" sz="quarter" idx="3"/>
          </p:nvPr>
        </p:nvSpPr>
        <p:spPr>
          <a:xfrm>
            <a:off x="3429000" y="6600825"/>
            <a:ext cx="48006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rtl="0" fontAlgn="base">
              <a:spcBef>
                <a:spcPct val="0"/>
              </a:spcBef>
              <a:spcAft>
                <a:spcPct val="0"/>
              </a:spcAft>
              <a:buClrTx/>
              <a:buFontTx/>
              <a:buNone/>
              <a:defRPr lang="en-US" sz="1000" kern="1200">
                <a:solidFill>
                  <a:schemeClr val="accent1"/>
                </a:solidFill>
                <a:latin typeface="Arial" pitchFamily="34" charset="0"/>
                <a:ea typeface="+mn-ea"/>
                <a:cs typeface="+mn-cs"/>
              </a:defRPr>
            </a:lvl1pPr>
          </a:lstStyle>
          <a:p>
            <a:pPr>
              <a:defRPr/>
            </a:pPr>
            <a:endParaRPr/>
          </a:p>
        </p:txBody>
      </p:sp>
      <p:pic>
        <p:nvPicPr>
          <p:cNvPr id="9" name="Picture 8" descr="na_logotag_vrt_2c_rgb_sm.png"/>
          <p:cNvPicPr>
            <a:picLocks noChangeAspect="1"/>
          </p:cNvPicPr>
          <p:nvPr userDrawn="1"/>
        </p:nvPicPr>
        <p:blipFill>
          <a:blip r:embed="rId15" cstate="print"/>
          <a:stretch>
            <a:fillRect/>
          </a:stretch>
        </p:blipFill>
        <p:spPr>
          <a:xfrm>
            <a:off x="125127" y="73989"/>
            <a:ext cx="859536" cy="1091610"/>
          </a:xfrm>
          <a:prstGeom prst="rect">
            <a:avLst/>
          </a:prstGeom>
        </p:spPr>
      </p:pic>
    </p:spTree>
  </p:cSld>
  <p:clrMap bg1="lt1" tx1="dk1" bg2="lt2" tx2="dk2" accent1="accent1" accent2="accent2" accent3="accent3" accent4="accent4" accent5="accent5" accent6="accent6" hlink="hlink" folHlink="folHlink"/>
  <p:sldLayoutIdLst>
    <p:sldLayoutId id="2147484043" r:id="rId1"/>
    <p:sldLayoutId id="2147484053" r:id="rId2"/>
    <p:sldLayoutId id="2147484033" r:id="rId3"/>
    <p:sldLayoutId id="2147484045" r:id="rId4"/>
    <p:sldLayoutId id="2147484035" r:id="rId5"/>
    <p:sldLayoutId id="2147484037" r:id="rId6"/>
    <p:sldLayoutId id="2147484052" r:id="rId7"/>
    <p:sldLayoutId id="2147484048" r:id="rId8"/>
    <p:sldLayoutId id="2147484036" r:id="rId9"/>
    <p:sldLayoutId id="2147484044" r:id="rId10"/>
    <p:sldLayoutId id="2147484046" r:id="rId11"/>
    <p:sldLayoutId id="2147484049" r:id="rId12"/>
    <p:sldLayoutId id="2147484038" r:id="rId13"/>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3000" b="1">
          <a:solidFill>
            <a:schemeClr val="tx1"/>
          </a:solidFill>
          <a:latin typeface="+mj-lt"/>
          <a:ea typeface="+mj-ea"/>
          <a:cs typeface="+mj-cs"/>
        </a:defRPr>
      </a:lvl1pPr>
      <a:lvl2pPr algn="l" rtl="0" eaLnBrk="0" fontAlgn="base" hangingPunct="0">
        <a:spcBef>
          <a:spcPct val="0"/>
        </a:spcBef>
        <a:spcAft>
          <a:spcPct val="0"/>
        </a:spcAft>
        <a:defRPr sz="3000" b="1">
          <a:solidFill>
            <a:schemeClr val="tx1"/>
          </a:solidFill>
          <a:latin typeface="Arial" pitchFamily="34" charset="0"/>
        </a:defRPr>
      </a:lvl2pPr>
      <a:lvl3pPr algn="l" rtl="0" eaLnBrk="0" fontAlgn="base" hangingPunct="0">
        <a:spcBef>
          <a:spcPct val="0"/>
        </a:spcBef>
        <a:spcAft>
          <a:spcPct val="0"/>
        </a:spcAft>
        <a:defRPr sz="3000" b="1">
          <a:solidFill>
            <a:schemeClr val="tx1"/>
          </a:solidFill>
          <a:latin typeface="Arial" pitchFamily="34" charset="0"/>
        </a:defRPr>
      </a:lvl3pPr>
      <a:lvl4pPr algn="l" rtl="0" eaLnBrk="0" fontAlgn="base" hangingPunct="0">
        <a:spcBef>
          <a:spcPct val="0"/>
        </a:spcBef>
        <a:spcAft>
          <a:spcPct val="0"/>
        </a:spcAft>
        <a:defRPr sz="3000" b="1">
          <a:solidFill>
            <a:schemeClr val="tx1"/>
          </a:solidFill>
          <a:latin typeface="Arial" pitchFamily="34" charset="0"/>
        </a:defRPr>
      </a:lvl4pPr>
      <a:lvl5pPr algn="l" rtl="0" eaLnBrk="0" fontAlgn="base" hangingPunct="0">
        <a:spcBef>
          <a:spcPct val="0"/>
        </a:spcBef>
        <a:spcAft>
          <a:spcPct val="0"/>
        </a:spcAft>
        <a:defRPr sz="3000" b="1">
          <a:solidFill>
            <a:schemeClr val="tx1"/>
          </a:solidFill>
          <a:latin typeface="Arial" pitchFamily="34" charset="0"/>
        </a:defRPr>
      </a:lvl5pPr>
      <a:lvl6pPr marL="457200" algn="l" rtl="0" fontAlgn="base">
        <a:spcBef>
          <a:spcPct val="0"/>
        </a:spcBef>
        <a:spcAft>
          <a:spcPct val="0"/>
        </a:spcAft>
        <a:defRPr sz="3000" b="1">
          <a:solidFill>
            <a:schemeClr val="tx1"/>
          </a:solidFill>
          <a:latin typeface="Arial" pitchFamily="34" charset="0"/>
        </a:defRPr>
      </a:lvl6pPr>
      <a:lvl7pPr marL="914400" algn="l" rtl="0" fontAlgn="base">
        <a:spcBef>
          <a:spcPct val="0"/>
        </a:spcBef>
        <a:spcAft>
          <a:spcPct val="0"/>
        </a:spcAft>
        <a:defRPr sz="3000" b="1">
          <a:solidFill>
            <a:schemeClr val="tx1"/>
          </a:solidFill>
          <a:latin typeface="Arial" pitchFamily="34" charset="0"/>
        </a:defRPr>
      </a:lvl7pPr>
      <a:lvl8pPr marL="1371600" algn="l" rtl="0" fontAlgn="base">
        <a:spcBef>
          <a:spcPct val="0"/>
        </a:spcBef>
        <a:spcAft>
          <a:spcPct val="0"/>
        </a:spcAft>
        <a:defRPr sz="3000" b="1">
          <a:solidFill>
            <a:schemeClr val="tx1"/>
          </a:solidFill>
          <a:latin typeface="Arial" pitchFamily="34" charset="0"/>
        </a:defRPr>
      </a:lvl8pPr>
      <a:lvl9pPr marL="1828800" algn="l" rtl="0" fontAlgn="base">
        <a:spcBef>
          <a:spcPct val="0"/>
        </a:spcBef>
        <a:spcAft>
          <a:spcPct val="0"/>
        </a:spcAft>
        <a:defRPr sz="3000" b="1">
          <a:solidFill>
            <a:schemeClr val="tx1"/>
          </a:solidFill>
          <a:latin typeface="Arial" pitchFamily="34" charset="0"/>
        </a:defRPr>
      </a:lvl9pPr>
    </p:titleStyle>
    <p:bodyStyle>
      <a:lvl1pPr marL="298450" indent="-298450" algn="l" rtl="0" eaLnBrk="0" fontAlgn="base" hangingPunct="0">
        <a:spcBef>
          <a:spcPct val="20000"/>
        </a:spcBef>
        <a:spcAft>
          <a:spcPct val="0"/>
        </a:spcAft>
        <a:buClr>
          <a:schemeClr val="accent2"/>
        </a:buClr>
        <a:buFont typeface="Wingdings 2" pitchFamily="18" charset="2"/>
        <a:buChar char="¡"/>
        <a:defRPr sz="2800">
          <a:solidFill>
            <a:schemeClr val="tx1"/>
          </a:solidFill>
          <a:latin typeface="+mn-lt"/>
          <a:ea typeface="+mn-ea"/>
          <a:cs typeface="+mn-cs"/>
        </a:defRPr>
      </a:lvl1pPr>
      <a:lvl2pPr marL="636588" indent="-336550" algn="l" rtl="0" eaLnBrk="0" fontAlgn="base" hangingPunct="0">
        <a:spcBef>
          <a:spcPct val="20000"/>
        </a:spcBef>
        <a:spcAft>
          <a:spcPct val="0"/>
        </a:spcAft>
        <a:buFont typeface="Arial" pitchFamily="34" charset="0"/>
        <a:buChar char="–"/>
        <a:defRPr sz="2600">
          <a:solidFill>
            <a:schemeClr val="tx1"/>
          </a:solidFill>
          <a:latin typeface="+mn-lt"/>
        </a:defRPr>
      </a:lvl2pPr>
      <a:lvl3pPr marL="927100" indent="-288925" algn="l" rtl="0" eaLnBrk="0" fontAlgn="base" hangingPunct="0">
        <a:spcBef>
          <a:spcPct val="20000"/>
        </a:spcBef>
        <a:spcAft>
          <a:spcPct val="0"/>
        </a:spcAft>
        <a:buFont typeface="Wingdings 2" pitchFamily="18" charset="2"/>
        <a:buChar char="¡"/>
        <a:defRPr sz="2400">
          <a:solidFill>
            <a:schemeClr val="tx1"/>
          </a:solidFill>
          <a:latin typeface="+mn-lt"/>
        </a:defRPr>
      </a:lvl3pPr>
      <a:lvl4pPr marL="1236663" indent="-307975" algn="l" rtl="0" eaLnBrk="0" fontAlgn="base" hangingPunct="0">
        <a:spcBef>
          <a:spcPct val="20000"/>
        </a:spcBef>
        <a:spcAft>
          <a:spcPct val="0"/>
        </a:spcAft>
        <a:buFont typeface="Arial" pitchFamily="34" charset="0"/>
        <a:buChar char="–"/>
        <a:defRPr sz="2000">
          <a:solidFill>
            <a:schemeClr val="tx1"/>
          </a:solidFill>
          <a:latin typeface="+mn-lt"/>
        </a:defRPr>
      </a:lvl4pPr>
      <a:lvl5pPr marL="1504950" indent="-266700" algn="l" rtl="0" eaLnBrk="0" fontAlgn="base" hangingPunct="0">
        <a:spcBef>
          <a:spcPct val="20000"/>
        </a:spcBef>
        <a:spcAft>
          <a:spcPct val="0"/>
        </a:spcAft>
        <a:buFont typeface="Wingdings 2" pitchFamily="18" charset="2"/>
        <a:buChar char="¡"/>
        <a:defRPr sz="2000">
          <a:solidFill>
            <a:schemeClr val="tx1"/>
          </a:solidFill>
          <a:latin typeface="+mn-lt"/>
        </a:defRPr>
      </a:lvl5pPr>
      <a:lvl6pPr marL="1962150" indent="-266700" algn="l" rtl="0" fontAlgn="base">
        <a:spcBef>
          <a:spcPct val="20000"/>
        </a:spcBef>
        <a:spcAft>
          <a:spcPct val="0"/>
        </a:spcAft>
        <a:buFont typeface="Wingdings 2" pitchFamily="18" charset="2"/>
        <a:buChar char="¡"/>
        <a:defRPr sz="2000">
          <a:solidFill>
            <a:schemeClr val="tx1"/>
          </a:solidFill>
          <a:latin typeface="+mn-lt"/>
        </a:defRPr>
      </a:lvl6pPr>
      <a:lvl7pPr marL="2419350" indent="-266700" algn="l" rtl="0" fontAlgn="base">
        <a:spcBef>
          <a:spcPct val="20000"/>
        </a:spcBef>
        <a:spcAft>
          <a:spcPct val="0"/>
        </a:spcAft>
        <a:buFont typeface="Wingdings 2" pitchFamily="18" charset="2"/>
        <a:buChar char="¡"/>
        <a:defRPr sz="2000">
          <a:solidFill>
            <a:schemeClr val="tx1"/>
          </a:solidFill>
          <a:latin typeface="+mn-lt"/>
        </a:defRPr>
      </a:lvl7pPr>
      <a:lvl8pPr marL="2876550" indent="-266700" algn="l" rtl="0" fontAlgn="base">
        <a:spcBef>
          <a:spcPct val="20000"/>
        </a:spcBef>
        <a:spcAft>
          <a:spcPct val="0"/>
        </a:spcAft>
        <a:buFont typeface="Wingdings 2" pitchFamily="18" charset="2"/>
        <a:buChar char="¡"/>
        <a:defRPr sz="2000">
          <a:solidFill>
            <a:schemeClr val="tx1"/>
          </a:solidFill>
          <a:latin typeface="+mn-lt"/>
        </a:defRPr>
      </a:lvl8pPr>
      <a:lvl9pPr marL="3333750" indent="-266700" algn="l" rtl="0" fontAlgn="base">
        <a:spcBef>
          <a:spcPct val="20000"/>
        </a:spcBef>
        <a:spcAft>
          <a:spcPct val="0"/>
        </a:spcAft>
        <a:buFont typeface="Wingdings 2" pitchFamily="18"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5"/>
          <p:cNvSpPr>
            <a:spLocks noGrp="1" noChangeArrowheads="1"/>
          </p:cNvSpPr>
          <p:nvPr>
            <p:ph type="ctrTitle"/>
          </p:nvPr>
        </p:nvSpPr>
        <p:spPr/>
        <p:txBody>
          <a:bodyPr/>
          <a:lstStyle/>
          <a:p>
            <a:r>
              <a:rPr lang="en-US" dirty="0" smtClean="0"/>
              <a:t>Exports and Mounts</a:t>
            </a:r>
            <a:endParaRPr lang="en-US" dirty="0"/>
          </a:p>
        </p:txBody>
      </p:sp>
      <p:sp>
        <p:nvSpPr>
          <p:cNvPr id="3078" name="Rectangle 6"/>
          <p:cNvSpPr>
            <a:spLocks noGrp="1" noChangeArrowheads="1"/>
          </p:cNvSpPr>
          <p:nvPr>
            <p:ph type="subTitle" idx="1"/>
          </p:nvPr>
        </p:nvSpPr>
        <p:spPr/>
        <p:txBody>
          <a:bodyPr/>
          <a:lstStyle/>
          <a:p>
            <a:r>
              <a:rPr lang="en-US" dirty="0"/>
              <a:t>Module </a:t>
            </a:r>
            <a:r>
              <a:rPr lang="en-US" dirty="0" smtClean="0"/>
              <a:t>4</a:t>
            </a:r>
            <a:endParaRPr lang="en-US" dirty="0"/>
          </a:p>
          <a:p>
            <a:r>
              <a:rPr lang="en-US" dirty="0" smtClean="0"/>
              <a:t>Accelerated NCDA Boot Camp </a:t>
            </a:r>
            <a:br>
              <a:rPr lang="en-US" dirty="0" smtClean="0"/>
            </a:br>
            <a:r>
              <a:rPr lang="en-US" dirty="0" smtClean="0"/>
              <a:t>Data ONTAP 8.0 7-Mode</a:t>
            </a:r>
          </a:p>
          <a:p>
            <a:endParaRPr lang="en-US" dirty="0"/>
          </a:p>
          <a:p>
            <a:endParaRPr lang="en-US" dirty="0"/>
          </a:p>
        </p:txBody>
      </p:sp>
    </p:spTree>
  </p:cSld>
  <p:clrMapOvr>
    <a:masterClrMapping/>
  </p:clrMapOvr>
  <p:transition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5"/>
          <p:cNvSpPr>
            <a:spLocks noGrp="1" noChangeArrowheads="1"/>
          </p:cNvSpPr>
          <p:nvPr>
            <p:ph type="title" idx="4294967295"/>
          </p:nvPr>
        </p:nvSpPr>
        <p:spPr/>
        <p:txBody>
          <a:bodyPr/>
          <a:lstStyle/>
          <a:p>
            <a:r>
              <a:rPr lang="en-US" dirty="0" smtClean="0"/>
              <a:t>Module Objectives</a:t>
            </a:r>
            <a:endParaRPr lang="en-US" dirty="0"/>
          </a:p>
        </p:txBody>
      </p:sp>
      <p:sp>
        <p:nvSpPr>
          <p:cNvPr id="17411" name="Rectangle 6"/>
          <p:cNvSpPr>
            <a:spLocks noGrp="1" noChangeArrowheads="1"/>
          </p:cNvSpPr>
          <p:nvPr>
            <p:ph type="body" idx="4294967295"/>
          </p:nvPr>
        </p:nvSpPr>
        <p:spPr/>
        <p:txBody>
          <a:bodyPr/>
          <a:lstStyle/>
          <a:p>
            <a:pPr>
              <a:buFont typeface="Wingdings 2" pitchFamily="18" charset="2"/>
              <a:buNone/>
            </a:pPr>
            <a:r>
              <a:rPr lang="en-US" dirty="0"/>
              <a:t>By the end of this module, you should be able to:</a:t>
            </a:r>
          </a:p>
          <a:p>
            <a:pPr lvl="0"/>
            <a:r>
              <a:rPr lang="en-US" dirty="0" smtClean="0"/>
              <a:t>Identify exportable resources</a:t>
            </a:r>
          </a:p>
          <a:p>
            <a:pPr lvl="0"/>
            <a:r>
              <a:rPr lang="en-US" dirty="0" smtClean="0"/>
              <a:t>Export and unexport resources to clients, subnets, and netgroups </a:t>
            </a:r>
          </a:p>
          <a:p>
            <a:pPr lvl="0"/>
            <a:r>
              <a:rPr lang="en-US" dirty="0" smtClean="0"/>
              <a:t>Administer storage system with the </a:t>
            </a:r>
            <a:r>
              <a:rPr lang="en-US" dirty="0" smtClean="0">
                <a:latin typeface="Courier New" pitchFamily="49" charset="0"/>
                <a:cs typeface="Courier New" pitchFamily="49" charset="0"/>
              </a:rPr>
              <a:t>exportfs</a:t>
            </a:r>
            <a:r>
              <a:rPr lang="en-US" dirty="0" smtClean="0"/>
              <a:t> command</a:t>
            </a:r>
          </a:p>
          <a:p>
            <a:pPr lvl="0"/>
            <a:r>
              <a:rPr lang="en-US" dirty="0" smtClean="0"/>
              <a:t>Create mountpoints and mount exported resources on a client</a:t>
            </a:r>
          </a:p>
          <a:p>
            <a:pPr lvl="0"/>
            <a:r>
              <a:rPr lang="en-US" dirty="0" smtClean="0"/>
              <a:t>Monitor the usage of exported resources </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8435" name="Rectangle 3"/>
          <p:cNvSpPr>
            <a:spLocks noGrp="1" noChangeArrowheads="1"/>
          </p:cNvSpPr>
          <p:nvPr>
            <p:ph type="title" idx="4294967295"/>
          </p:nvPr>
        </p:nvSpPr>
        <p:spPr>
          <a:xfrm>
            <a:off x="1006475" y="1828800"/>
            <a:ext cx="4419600" cy="2028825"/>
          </a:xfrm>
        </p:spPr>
        <p:txBody>
          <a:bodyPr anchor="b"/>
          <a:lstStyle/>
          <a:p>
            <a:r>
              <a:rPr lang="en-US" dirty="0" smtClean="0"/>
              <a:t>Exports Using the Command-Line Interface</a:t>
            </a:r>
          </a:p>
        </p:txBody>
      </p:sp>
      <p:pic>
        <p:nvPicPr>
          <p:cNvPr id="7" name="Picture 6" descr="jump.png"/>
          <p:cNvPicPr>
            <a:picLocks noChangeAspect="1"/>
          </p:cNvPicPr>
          <p:nvPr/>
        </p:nvPicPr>
        <p:blipFill>
          <a:blip r:embed="rId3" cstate="print"/>
          <a:stretch>
            <a:fillRect/>
          </a:stretch>
        </p:blipFill>
        <p:spPr>
          <a:xfrm>
            <a:off x="5396089" y="1230496"/>
            <a:ext cx="3533421" cy="1943382"/>
          </a:xfrm>
          <a:prstGeom prst="rect">
            <a:avLst/>
          </a:prstGeom>
        </p:spPr>
      </p:pic>
    </p:spTree>
  </p:cSld>
  <p:clrMapOvr>
    <a:masterClrMapping/>
  </p:clrMapOvr>
  <p:transition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5"/>
          <p:cNvSpPr>
            <a:spLocks noGrp="1" noChangeArrowheads="1"/>
          </p:cNvSpPr>
          <p:nvPr>
            <p:ph type="title"/>
          </p:nvPr>
        </p:nvSpPr>
        <p:spPr/>
        <p:txBody>
          <a:bodyPr/>
          <a:lstStyle/>
          <a:p>
            <a:r>
              <a:rPr lang="en-US" dirty="0"/>
              <a:t>Exporting Resources </a:t>
            </a:r>
          </a:p>
        </p:txBody>
      </p:sp>
      <p:sp>
        <p:nvSpPr>
          <p:cNvPr id="149507" name="Rectangle 6"/>
          <p:cNvSpPr>
            <a:spLocks noGrp="1" noChangeArrowheads="1"/>
          </p:cNvSpPr>
          <p:nvPr>
            <p:ph type="body" idx="1"/>
          </p:nvPr>
        </p:nvSpPr>
        <p:spPr/>
        <p:txBody>
          <a:bodyPr/>
          <a:lstStyle/>
          <a:p>
            <a:r>
              <a:rPr lang="en-US" dirty="0" smtClean="0"/>
              <a:t>To export </a:t>
            </a:r>
            <a:r>
              <a:rPr lang="en-US" dirty="0"/>
              <a:t>resources with NFS:</a:t>
            </a:r>
          </a:p>
          <a:p>
            <a:pPr lvl="1"/>
            <a:r>
              <a:rPr lang="en-US" dirty="0"/>
              <a:t>Modify or update </a:t>
            </a:r>
            <a:r>
              <a:rPr lang="en-US" i="1" dirty="0">
                <a:cs typeface="Arial" charset="0"/>
              </a:rPr>
              <a:t>/etc/exports </a:t>
            </a:r>
            <a:r>
              <a:rPr lang="en-US" dirty="0" smtClean="0"/>
              <a:t>file</a:t>
            </a:r>
            <a:endParaRPr lang="en-US" dirty="0"/>
          </a:p>
          <a:p>
            <a:pPr lvl="2"/>
            <a:r>
              <a:rPr lang="en-US" dirty="0" smtClean="0"/>
              <a:t>Syntax:  </a:t>
            </a:r>
            <a:r>
              <a:rPr lang="en-US" dirty="0" smtClean="0">
                <a:latin typeface="Courier New" pitchFamily="49" charset="0"/>
                <a:cs typeface="Courier New" pitchFamily="49" charset="0"/>
              </a:rPr>
              <a:t>path options</a:t>
            </a:r>
          </a:p>
          <a:p>
            <a:pPr lvl="3"/>
            <a:r>
              <a:rPr lang="en-US" dirty="0" smtClean="0"/>
              <a:t>Example: </a:t>
            </a:r>
            <a:r>
              <a:rPr lang="en-US" dirty="0" smtClean="0">
                <a:latin typeface="Courier New" pitchFamily="49" charset="0"/>
              </a:rPr>
              <a:t>/vol/volx </a:t>
            </a:r>
            <a:r>
              <a:rPr lang="en-US" dirty="0">
                <a:latin typeface="Courier New" pitchFamily="49" charset="0"/>
              </a:rPr>
              <a:t>–rw=host1:host2</a:t>
            </a:r>
          </a:p>
          <a:p>
            <a:pPr lvl="2"/>
            <a:r>
              <a:rPr lang="en-US" dirty="0"/>
              <a:t>Load file with </a:t>
            </a:r>
            <a:r>
              <a:rPr lang="en-US" dirty="0">
                <a:latin typeface="Courier New" pitchFamily="49" charset="0"/>
              </a:rPr>
              <a:t>exportfs –a</a:t>
            </a:r>
            <a:r>
              <a:rPr lang="en-US" dirty="0"/>
              <a:t> or </a:t>
            </a:r>
            <a:r>
              <a:rPr lang="en-US" dirty="0" smtClean="0">
                <a:latin typeface="Courier New" pitchFamily="49" charset="0"/>
                <a:cs typeface="Courier New" pitchFamily="49" charset="0"/>
              </a:rPr>
              <a:t>reboot</a:t>
            </a:r>
            <a:r>
              <a:rPr lang="en-US" dirty="0" smtClean="0"/>
              <a:t> or </a:t>
            </a:r>
            <a:br>
              <a:rPr lang="en-US" dirty="0" smtClean="0"/>
            </a:br>
            <a:r>
              <a:rPr lang="en-US" dirty="0" err="1" smtClean="0">
                <a:latin typeface="Courier New" pitchFamily="49" charset="0"/>
                <a:cs typeface="Courier New" pitchFamily="49" charset="0"/>
              </a:rPr>
              <a:t>nfs</a:t>
            </a:r>
            <a:r>
              <a:rPr lang="en-US" dirty="0" smtClean="0">
                <a:latin typeface="Courier New" pitchFamily="49" charset="0"/>
                <a:cs typeface="Courier New" pitchFamily="49" charset="0"/>
              </a:rPr>
              <a:t> off</a:t>
            </a:r>
            <a:r>
              <a:rPr lang="en-US" dirty="0" smtClean="0">
                <a:cs typeface="Courier New" pitchFamily="49" charset="0"/>
              </a:rPr>
              <a:t> and </a:t>
            </a:r>
            <a:r>
              <a:rPr lang="en-US" dirty="0" err="1" smtClean="0">
                <a:latin typeface="Courier New" pitchFamily="49" charset="0"/>
                <a:cs typeface="Courier New" pitchFamily="49" charset="0"/>
              </a:rPr>
              <a:t>nfs</a:t>
            </a:r>
            <a:r>
              <a:rPr lang="en-US" dirty="0" smtClean="0">
                <a:latin typeface="Courier New" pitchFamily="49" charset="0"/>
                <a:cs typeface="Courier New" pitchFamily="49" charset="0"/>
              </a:rPr>
              <a:t> on</a:t>
            </a:r>
            <a:endParaRPr lang="en-US" dirty="0">
              <a:latin typeface="Courier New" pitchFamily="49" charset="0"/>
            </a:endParaRPr>
          </a:p>
          <a:p>
            <a:pPr lvl="1"/>
            <a:r>
              <a:rPr lang="en-US" dirty="0"/>
              <a:t>Run the </a:t>
            </a:r>
            <a:r>
              <a:rPr lang="en-US" dirty="0">
                <a:latin typeface="Courier New" pitchFamily="49" charset="0"/>
              </a:rPr>
              <a:t>exportfs </a:t>
            </a:r>
            <a:r>
              <a:rPr lang="en-US" dirty="0"/>
              <a:t>command on the </a:t>
            </a:r>
            <a:r>
              <a:rPr lang="en-US" dirty="0" smtClean="0"/>
              <a:t>command-line interface</a:t>
            </a:r>
            <a:endParaRPr lang="en-US" dirty="0"/>
          </a:p>
          <a:p>
            <a:pPr lvl="2"/>
            <a:r>
              <a:rPr lang="en-US" dirty="0" smtClean="0"/>
              <a:t>Syntax:  </a:t>
            </a:r>
            <a:r>
              <a:rPr lang="en-US" dirty="0" smtClean="0">
                <a:latin typeface="Courier New" pitchFamily="49" charset="0"/>
                <a:cs typeface="Courier New" pitchFamily="49" charset="0"/>
              </a:rPr>
              <a:t>exportfs options path</a:t>
            </a:r>
          </a:p>
          <a:p>
            <a:pPr lvl="2"/>
            <a:r>
              <a:rPr lang="en-US" dirty="0" smtClean="0"/>
              <a:t>Example: </a:t>
            </a:r>
            <a:r>
              <a:rPr lang="en-US" dirty="0" smtClean="0">
                <a:latin typeface="Courier New" pitchFamily="49" charset="0"/>
              </a:rPr>
              <a:t>exportfs </a:t>
            </a:r>
            <a:r>
              <a:rPr lang="en-US" dirty="0">
                <a:latin typeface="Courier New" pitchFamily="49" charset="0"/>
              </a:rPr>
              <a:t>–o rw=host1:host2 /</a:t>
            </a:r>
            <a:r>
              <a:rPr lang="en-US" dirty="0" err="1" smtClean="0">
                <a:latin typeface="Courier New" pitchFamily="49" charset="0"/>
              </a:rPr>
              <a:t>vol</a:t>
            </a:r>
            <a:r>
              <a:rPr lang="en-US" dirty="0" smtClean="0">
                <a:latin typeface="Courier New" pitchFamily="49" charset="0"/>
              </a:rPr>
              <a:t>/</a:t>
            </a:r>
            <a:r>
              <a:rPr lang="en-US" dirty="0" err="1" smtClean="0">
                <a:latin typeface="Courier New" pitchFamily="49" charset="0"/>
              </a:rPr>
              <a:t>volx</a:t>
            </a:r>
            <a:endParaRPr lang="en-US" dirty="0">
              <a:latin typeface="Courier New" pitchFamily="49" charset="0"/>
            </a:endParaRPr>
          </a:p>
          <a:p>
            <a:pPr>
              <a:buNone/>
            </a:pPr>
            <a:r>
              <a:rPr lang="en-US" sz="2400" b="1" dirty="0" smtClean="0"/>
              <a:t>NOTE</a:t>
            </a:r>
            <a:r>
              <a:rPr lang="en-US" sz="2400" b="1" dirty="0"/>
              <a:t>: </a:t>
            </a:r>
            <a:r>
              <a:rPr lang="en-US" sz="2400" dirty="0"/>
              <a:t>The export must be in memory to be </a:t>
            </a:r>
            <a:r>
              <a:rPr lang="en-US" sz="2400" dirty="0" smtClean="0"/>
              <a:t>accessible</a:t>
            </a:r>
            <a:endParaRPr lang="en-US" sz="24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5"/>
          <p:cNvSpPr>
            <a:spLocks noGrp="1" noChangeArrowheads="1"/>
          </p:cNvSpPr>
          <p:nvPr>
            <p:ph type="title"/>
          </p:nvPr>
        </p:nvSpPr>
        <p:spPr/>
        <p:txBody>
          <a:bodyPr/>
          <a:lstStyle/>
          <a:p>
            <a:r>
              <a:rPr lang="en-US" dirty="0"/>
              <a:t>Resources</a:t>
            </a:r>
          </a:p>
        </p:txBody>
      </p:sp>
      <p:sp>
        <p:nvSpPr>
          <p:cNvPr id="52227" name="Rectangle 6"/>
          <p:cNvSpPr>
            <a:spLocks noGrp="1" noChangeArrowheads="1"/>
          </p:cNvSpPr>
          <p:nvPr>
            <p:ph type="body" idx="1"/>
          </p:nvPr>
        </p:nvSpPr>
        <p:spPr/>
        <p:txBody>
          <a:bodyPr/>
          <a:lstStyle/>
          <a:p>
            <a:r>
              <a:rPr lang="en-US" dirty="0"/>
              <a:t>An export provides resources to targets</a:t>
            </a:r>
          </a:p>
          <a:p>
            <a:r>
              <a:rPr lang="en-US" dirty="0"/>
              <a:t>Exportable resources:</a:t>
            </a:r>
          </a:p>
          <a:p>
            <a:pPr lvl="1"/>
            <a:r>
              <a:rPr lang="en-US" dirty="0"/>
              <a:t>Volume</a:t>
            </a:r>
          </a:p>
          <a:p>
            <a:pPr lvl="1"/>
            <a:r>
              <a:rPr lang="en-US" dirty="0"/>
              <a:t>Directory</a:t>
            </a:r>
          </a:p>
          <a:p>
            <a:pPr lvl="2"/>
            <a:r>
              <a:rPr lang="en-US" dirty="0"/>
              <a:t>Qtree</a:t>
            </a:r>
          </a:p>
          <a:p>
            <a:pPr lvl="1"/>
            <a:r>
              <a:rPr lang="en-US" dirty="0" smtClean="0"/>
              <a:t>File</a:t>
            </a:r>
          </a:p>
          <a:p>
            <a:r>
              <a:rPr lang="en-US" dirty="0" smtClean="0"/>
              <a:t>Exported resources will have default access security (covered in detail later) </a:t>
            </a:r>
          </a:p>
          <a:p>
            <a:pPr lvl="1"/>
            <a:r>
              <a:rPr lang="en-US" dirty="0" smtClean="0"/>
              <a:t>Example:  r</a:t>
            </a:r>
            <a:r>
              <a:rPr lang="en-US" sz="2600" dirty="0" smtClean="0"/>
              <a:t>ead-write (</a:t>
            </a:r>
            <a:r>
              <a:rPr lang="en-US" sz="2600" dirty="0" smtClean="0">
                <a:latin typeface="Courier New" pitchFamily="49" charset="0"/>
              </a:rPr>
              <a:t>rw</a:t>
            </a:r>
            <a:r>
              <a:rPr lang="en-US" sz="2600" dirty="0" smtClean="0"/>
              <a:t>) or read-only (</a:t>
            </a:r>
            <a:r>
              <a:rPr lang="en-US" sz="2600" dirty="0" smtClean="0">
                <a:latin typeface="Courier New" pitchFamily="49" charset="0"/>
              </a:rPr>
              <a:t>ro</a:t>
            </a:r>
            <a:r>
              <a:rPr lang="en-US" sz="2600" dirty="0" smtClean="0"/>
              <a:t>)</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5"/>
          <p:cNvSpPr>
            <a:spLocks noGrp="1" noChangeArrowheads="1"/>
          </p:cNvSpPr>
          <p:nvPr>
            <p:ph type="title"/>
          </p:nvPr>
        </p:nvSpPr>
        <p:spPr/>
        <p:txBody>
          <a:bodyPr/>
          <a:lstStyle/>
          <a:p>
            <a:r>
              <a:rPr lang="en-US" dirty="0"/>
              <a:t>Targets</a:t>
            </a:r>
          </a:p>
        </p:txBody>
      </p:sp>
      <p:sp>
        <p:nvSpPr>
          <p:cNvPr id="54275" name="Rectangle 6"/>
          <p:cNvSpPr>
            <a:spLocks noGrp="1" noChangeArrowheads="1"/>
          </p:cNvSpPr>
          <p:nvPr>
            <p:ph type="body" idx="1"/>
          </p:nvPr>
        </p:nvSpPr>
        <p:spPr/>
        <p:txBody>
          <a:bodyPr/>
          <a:lstStyle/>
          <a:p>
            <a:r>
              <a:rPr lang="en-US" dirty="0"/>
              <a:t>Target examples from </a:t>
            </a:r>
            <a:r>
              <a:rPr lang="en-US" i="1" dirty="0">
                <a:cs typeface="Arial" charset="0"/>
              </a:rPr>
              <a:t>/etc/exports</a:t>
            </a:r>
            <a:r>
              <a:rPr lang="en-US" dirty="0"/>
              <a:t>:</a:t>
            </a:r>
          </a:p>
          <a:p>
            <a:pPr lvl="1"/>
            <a:r>
              <a:rPr lang="en-US" dirty="0"/>
              <a:t>Host – use </a:t>
            </a:r>
            <a:r>
              <a:rPr lang="en-US" dirty="0" smtClean="0"/>
              <a:t>the hostname </a:t>
            </a:r>
            <a:r>
              <a:rPr lang="en-US" dirty="0"/>
              <a:t>or IP address</a:t>
            </a:r>
          </a:p>
          <a:p>
            <a:pPr lvl="2"/>
            <a:r>
              <a:rPr lang="en-US" dirty="0">
                <a:latin typeface="Courier New" pitchFamily="49" charset="0"/>
              </a:rPr>
              <a:t>/vol/vol0/home –rw=venus</a:t>
            </a:r>
          </a:p>
          <a:p>
            <a:pPr lvl="1"/>
            <a:r>
              <a:rPr lang="en-US" dirty="0"/>
              <a:t>Netgroup – use the group name</a:t>
            </a:r>
          </a:p>
          <a:p>
            <a:pPr lvl="2"/>
            <a:r>
              <a:rPr lang="en-US" dirty="0">
                <a:latin typeface="Courier New" pitchFamily="49" charset="0"/>
              </a:rPr>
              <a:t>/vol/vol0/home –</a:t>
            </a:r>
            <a:r>
              <a:rPr lang="en-US" dirty="0" err="1" smtClean="0">
                <a:latin typeface="Courier New" pitchFamily="49" charset="0"/>
              </a:rPr>
              <a:t>rw</a:t>
            </a:r>
            <a:r>
              <a:rPr lang="en-US" dirty="0" smtClean="0">
                <a:latin typeface="Courier New" pitchFamily="49" charset="0"/>
              </a:rPr>
              <a:t>=</a:t>
            </a:r>
            <a:r>
              <a:rPr lang="en-US" dirty="0" err="1" smtClean="0">
                <a:latin typeface="Courier New" pitchFamily="49" charset="0"/>
              </a:rPr>
              <a:t>mygroup</a:t>
            </a:r>
            <a:endParaRPr lang="en-US" dirty="0">
              <a:latin typeface="Courier New" pitchFamily="49" charset="0"/>
            </a:endParaRPr>
          </a:p>
          <a:p>
            <a:pPr lvl="1"/>
            <a:r>
              <a:rPr lang="en-US" dirty="0"/>
              <a:t>Subnet – specify the subnet address</a:t>
            </a:r>
          </a:p>
          <a:p>
            <a:pPr lvl="2"/>
            <a:r>
              <a:rPr lang="en-US" dirty="0">
                <a:latin typeface="Courier New" pitchFamily="49" charset="0"/>
              </a:rPr>
              <a:t>/vol/vol0/home –rw=“192.168.0.0 255.255.255.0”</a:t>
            </a:r>
          </a:p>
          <a:p>
            <a:pPr lvl="2"/>
            <a:r>
              <a:rPr lang="en-US" dirty="0">
                <a:latin typeface="Courier New" pitchFamily="49" charset="0"/>
              </a:rPr>
              <a:t>/vol/vol0/home –</a:t>
            </a:r>
            <a:r>
              <a:rPr lang="en-US" dirty="0" err="1" smtClean="0">
                <a:latin typeface="Courier New" pitchFamily="49" charset="0"/>
              </a:rPr>
              <a:t>rw</a:t>
            </a:r>
            <a:r>
              <a:rPr lang="en-US" dirty="0" smtClean="0">
                <a:latin typeface="Courier New" pitchFamily="49" charset="0"/>
              </a:rPr>
              <a:t>=192.168.0.0/24</a:t>
            </a:r>
            <a:endParaRPr lang="en-US" dirty="0">
              <a:latin typeface="Courier New" pitchFamily="49" charset="0"/>
            </a:endParaRPr>
          </a:p>
          <a:p>
            <a:pPr lvl="1"/>
            <a:r>
              <a:rPr lang="en-US" dirty="0"/>
              <a:t>DNS domain </a:t>
            </a:r>
          </a:p>
          <a:p>
            <a:pPr lvl="2"/>
            <a:r>
              <a:rPr lang="en-US" dirty="0">
                <a:latin typeface="Courier New" pitchFamily="49" charset="0"/>
              </a:rPr>
              <a:t>/vol/vol0/home –rw=“.eng.netapp.com”</a:t>
            </a:r>
            <a:endParaRPr lang="en-US" dirty="0"/>
          </a:p>
          <a:p>
            <a:pPr lvl="2">
              <a:buFont typeface="Wingdings 2" pitchFamily="18" charset="2"/>
              <a:buNone/>
            </a:pP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5"/>
          <p:cNvSpPr>
            <a:spLocks noGrp="1" noChangeArrowheads="1"/>
          </p:cNvSpPr>
          <p:nvPr>
            <p:ph type="title"/>
          </p:nvPr>
        </p:nvSpPr>
        <p:spPr/>
        <p:txBody>
          <a:bodyPr/>
          <a:lstStyle/>
          <a:p>
            <a:r>
              <a:rPr lang="en-US" dirty="0"/>
              <a:t>Rules for Exporting Resources</a:t>
            </a:r>
          </a:p>
        </p:txBody>
      </p:sp>
      <p:sp>
        <p:nvSpPr>
          <p:cNvPr id="56323" name="Rectangle 6"/>
          <p:cNvSpPr>
            <a:spLocks noGrp="1" noChangeArrowheads="1"/>
          </p:cNvSpPr>
          <p:nvPr>
            <p:ph type="body" idx="1"/>
          </p:nvPr>
        </p:nvSpPr>
        <p:spPr/>
        <p:txBody>
          <a:bodyPr/>
          <a:lstStyle/>
          <a:p>
            <a:r>
              <a:rPr lang="en-US" dirty="0"/>
              <a:t>Specify complete path name; must begin with </a:t>
            </a:r>
            <a:r>
              <a:rPr lang="en-US" dirty="0">
                <a:latin typeface="Courier New" pitchFamily="49" charset="0"/>
              </a:rPr>
              <a:t>/vol</a:t>
            </a:r>
            <a:r>
              <a:rPr lang="en-US" dirty="0"/>
              <a:t> prefix</a:t>
            </a:r>
          </a:p>
          <a:p>
            <a:pPr lvl="1"/>
            <a:r>
              <a:rPr lang="en-US" dirty="0"/>
              <a:t>Example: </a:t>
            </a:r>
            <a:r>
              <a:rPr lang="en-US" dirty="0">
                <a:latin typeface="Courier New" pitchFamily="49" charset="0"/>
              </a:rPr>
              <a:t>/vol/vol0/home</a:t>
            </a:r>
          </a:p>
          <a:p>
            <a:r>
              <a:rPr lang="en-US" dirty="0"/>
              <a:t>Cannot export </a:t>
            </a:r>
            <a:r>
              <a:rPr lang="en-US" dirty="0">
                <a:latin typeface="Courier New" pitchFamily="49" charset="0"/>
              </a:rPr>
              <a:t>/vol</a:t>
            </a:r>
            <a:r>
              <a:rPr lang="en-US" dirty="0"/>
              <a:t>, which is not a path name to a file, directory, or volume</a:t>
            </a:r>
          </a:p>
          <a:p>
            <a:pPr lvl="1"/>
            <a:r>
              <a:rPr lang="en-US" dirty="0"/>
              <a:t>Export each volume separately</a:t>
            </a:r>
          </a:p>
          <a:p>
            <a:r>
              <a:rPr lang="en-US" dirty="0"/>
              <a:t>When you export a resource to multiple targets, separate the target names with </a:t>
            </a:r>
            <a:br>
              <a:rPr lang="en-US" dirty="0"/>
            </a:br>
            <a:r>
              <a:rPr lang="en-US" dirty="0"/>
              <a:t>a colon (:)</a:t>
            </a:r>
          </a:p>
          <a:p>
            <a:pPr lvl="1">
              <a:buFont typeface="Arial" charset="0"/>
              <a:buNone/>
            </a:pPr>
            <a:r>
              <a:rPr lang="en-US" dirty="0"/>
              <a:t>Example: </a:t>
            </a:r>
            <a:r>
              <a:rPr lang="en-US" dirty="0">
                <a:latin typeface="Courier New" pitchFamily="49" charset="0"/>
              </a:rPr>
              <a:t>/vol/vol0/home –rw=venus:mars</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5"/>
          <p:cNvSpPr>
            <a:spLocks noGrp="1" noChangeArrowheads="1"/>
          </p:cNvSpPr>
          <p:nvPr>
            <p:ph type="title"/>
          </p:nvPr>
        </p:nvSpPr>
        <p:spPr/>
        <p:txBody>
          <a:bodyPr/>
          <a:lstStyle/>
          <a:p>
            <a:r>
              <a:rPr lang="en-US" dirty="0"/>
              <a:t>Rules for Exporting Resources (Cont.)</a:t>
            </a:r>
          </a:p>
        </p:txBody>
      </p:sp>
      <p:sp>
        <p:nvSpPr>
          <p:cNvPr id="151555" name="Rectangle 6"/>
          <p:cNvSpPr>
            <a:spLocks noGrp="1" noChangeArrowheads="1"/>
          </p:cNvSpPr>
          <p:nvPr>
            <p:ph type="body" idx="1"/>
          </p:nvPr>
        </p:nvSpPr>
        <p:spPr/>
        <p:txBody>
          <a:bodyPr/>
          <a:lstStyle/>
          <a:p>
            <a:r>
              <a:rPr lang="en-US" dirty="0"/>
              <a:t>Storage system must resolve </a:t>
            </a:r>
            <a:r>
              <a:rPr lang="en-US" dirty="0" smtClean="0"/>
              <a:t>hostnames </a:t>
            </a:r>
            <a:r>
              <a:rPr lang="en-US" dirty="0"/>
              <a:t>using DNS, NIS, or </a:t>
            </a:r>
            <a:r>
              <a:rPr lang="en-US" i="1" dirty="0">
                <a:cs typeface="Arial" charset="0"/>
              </a:rPr>
              <a:t>/etc/hosts </a:t>
            </a:r>
            <a:r>
              <a:rPr lang="en-US" dirty="0"/>
              <a:t>per order in </a:t>
            </a:r>
            <a:r>
              <a:rPr lang="en-US" i="1" dirty="0">
                <a:cs typeface="Arial" charset="0"/>
              </a:rPr>
              <a:t>/etc/nsswitch.conf</a:t>
            </a:r>
          </a:p>
          <a:p>
            <a:r>
              <a:rPr lang="en-US" dirty="0" smtClean="0"/>
              <a:t>Exporting </a:t>
            </a:r>
            <a:r>
              <a:rPr lang="en-US" dirty="0"/>
              <a:t>ancestors and </a:t>
            </a:r>
            <a:r>
              <a:rPr lang="en-US" dirty="0" smtClean="0"/>
              <a:t>descendants is allowed</a:t>
            </a:r>
          </a:p>
          <a:p>
            <a:pPr lvl="1"/>
            <a:r>
              <a:rPr lang="en-US" dirty="0" smtClean="0">
                <a:latin typeface="Courier New" pitchFamily="49" charset="0"/>
                <a:cs typeface="Courier New" pitchFamily="49" charset="0"/>
              </a:rPr>
              <a:t>/</a:t>
            </a:r>
            <a:r>
              <a:rPr lang="en-US" dirty="0" err="1" smtClean="0">
                <a:latin typeface="Courier New" pitchFamily="49" charset="0"/>
                <a:cs typeface="Courier New" pitchFamily="49" charset="0"/>
              </a:rPr>
              <a:t>vol</a:t>
            </a:r>
            <a:r>
              <a:rPr lang="en-US" dirty="0" smtClean="0">
                <a:latin typeface="Courier New" pitchFamily="49" charset="0"/>
                <a:cs typeface="Courier New" pitchFamily="49" charset="0"/>
              </a:rPr>
              <a:t>/vol1/home -</a:t>
            </a:r>
            <a:r>
              <a:rPr lang="en-US" dirty="0" err="1" smtClean="0">
                <a:latin typeface="Courier New" pitchFamily="49" charset="0"/>
                <a:cs typeface="Courier New" pitchFamily="49" charset="0"/>
              </a:rPr>
              <a:t>rw</a:t>
            </a:r>
            <a:r>
              <a:rPr lang="en-US" dirty="0" smtClean="0">
                <a:latin typeface="Courier New" pitchFamily="49" charset="0"/>
                <a:cs typeface="Courier New" pitchFamily="49" charset="0"/>
              </a:rPr>
              <a:t>=</a:t>
            </a:r>
            <a:r>
              <a:rPr lang="en-US" dirty="0" err="1" smtClean="0">
                <a:latin typeface="Courier New" pitchFamily="49" charset="0"/>
                <a:cs typeface="Courier New" pitchFamily="49" charset="0"/>
              </a:rPr>
              <a:t>admingroup</a:t>
            </a:r>
            <a:endParaRPr lang="en-US" dirty="0" smtClean="0">
              <a:latin typeface="Courier New" pitchFamily="49" charset="0"/>
              <a:cs typeface="Courier New" pitchFamily="49" charset="0"/>
            </a:endParaRPr>
          </a:p>
          <a:p>
            <a:pPr lvl="1"/>
            <a:r>
              <a:rPr lang="en-US" dirty="0" smtClean="0">
                <a:latin typeface="Courier New" pitchFamily="49" charset="0"/>
                <a:cs typeface="Courier New" pitchFamily="49" charset="0"/>
              </a:rPr>
              <a:t>/</a:t>
            </a:r>
            <a:r>
              <a:rPr lang="en-US" dirty="0" err="1" smtClean="0">
                <a:latin typeface="Courier New" pitchFamily="49" charset="0"/>
                <a:cs typeface="Courier New" pitchFamily="49" charset="0"/>
              </a:rPr>
              <a:t>vol</a:t>
            </a:r>
            <a:r>
              <a:rPr lang="en-US" dirty="0" smtClean="0">
                <a:latin typeface="Courier New" pitchFamily="49" charset="0"/>
                <a:cs typeface="Courier New" pitchFamily="49" charset="0"/>
              </a:rPr>
              <a:t>/vol1/home/</a:t>
            </a:r>
            <a:r>
              <a:rPr lang="en-US" dirty="0" err="1" smtClean="0">
                <a:latin typeface="Courier New" pitchFamily="49" charset="0"/>
                <a:cs typeface="Courier New" pitchFamily="49" charset="0"/>
              </a:rPr>
              <a:t>jim</a:t>
            </a:r>
            <a:r>
              <a:rPr lang="en-US" dirty="0" smtClean="0">
                <a:latin typeface="Courier New" pitchFamily="49" charset="0"/>
                <a:cs typeface="Courier New" pitchFamily="49" charset="0"/>
              </a:rPr>
              <a:t> -</a:t>
            </a:r>
            <a:r>
              <a:rPr lang="en-US" dirty="0" err="1" smtClean="0">
                <a:latin typeface="Courier New" pitchFamily="49" charset="0"/>
                <a:cs typeface="Courier New" pitchFamily="49" charset="0"/>
              </a:rPr>
              <a:t>rw</a:t>
            </a:r>
            <a:r>
              <a:rPr lang="en-US" dirty="0" smtClean="0">
                <a:latin typeface="Courier New" pitchFamily="49" charset="0"/>
                <a:cs typeface="Courier New" pitchFamily="49" charset="0"/>
              </a:rPr>
              <a:t>=</a:t>
            </a:r>
            <a:r>
              <a:rPr lang="en-US" dirty="0" err="1" smtClean="0">
                <a:latin typeface="Courier New" pitchFamily="49" charset="0"/>
                <a:cs typeface="Courier New" pitchFamily="49" charset="0"/>
              </a:rPr>
              <a:t>jim_host</a:t>
            </a:r>
            <a:endParaRPr lang="en-US" dirty="0">
              <a:latin typeface="Courier New" pitchFamily="49" charset="0"/>
              <a:cs typeface="Courier New" pitchFamily="49" charset="0"/>
            </a:endParaRPr>
          </a:p>
          <a:p>
            <a:r>
              <a:rPr lang="en-US" dirty="0"/>
              <a:t>Storage system determines permissions by matching the longest </a:t>
            </a:r>
            <a:r>
              <a:rPr lang="en-US" dirty="0" smtClean="0"/>
              <a:t>prefix</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5"/>
          <p:cNvSpPr>
            <a:spLocks noGrp="1" noChangeArrowheads="1"/>
          </p:cNvSpPr>
          <p:nvPr>
            <p:ph type="title"/>
          </p:nvPr>
        </p:nvSpPr>
        <p:spPr/>
        <p:txBody>
          <a:bodyPr/>
          <a:lstStyle/>
          <a:p>
            <a:r>
              <a:rPr lang="en-US" dirty="0"/>
              <a:t>Access Restrictions</a:t>
            </a:r>
          </a:p>
        </p:txBody>
      </p:sp>
      <p:sp>
        <p:nvSpPr>
          <p:cNvPr id="62467" name="Rectangle 6"/>
          <p:cNvSpPr>
            <a:spLocks noGrp="1" noChangeArrowheads="1"/>
          </p:cNvSpPr>
          <p:nvPr>
            <p:ph type="body" idx="1"/>
          </p:nvPr>
        </p:nvSpPr>
        <p:spPr/>
        <p:txBody>
          <a:bodyPr/>
          <a:lstStyle/>
          <a:p>
            <a:r>
              <a:rPr lang="en-US" dirty="0"/>
              <a:t>Access restrictions specify what operations a target can perform on a resource</a:t>
            </a:r>
          </a:p>
          <a:p>
            <a:pPr lvl="1">
              <a:spcBef>
                <a:spcPct val="10000"/>
              </a:spcBef>
            </a:pPr>
            <a:r>
              <a:rPr lang="en-US" sz="2400" dirty="0" smtClean="0"/>
              <a:t>Whether </a:t>
            </a:r>
            <a:r>
              <a:rPr lang="en-US" sz="2400" dirty="0"/>
              <a:t>access is read-write (</a:t>
            </a:r>
            <a:r>
              <a:rPr lang="en-US" sz="2400" dirty="0">
                <a:latin typeface="Courier New" pitchFamily="49" charset="0"/>
              </a:rPr>
              <a:t>rw</a:t>
            </a:r>
            <a:r>
              <a:rPr lang="en-US" sz="2400" dirty="0"/>
              <a:t>) or read-only (</a:t>
            </a:r>
            <a:r>
              <a:rPr lang="en-US" sz="2400" dirty="0">
                <a:latin typeface="Courier New" pitchFamily="49" charset="0"/>
              </a:rPr>
              <a:t>ro</a:t>
            </a:r>
            <a:r>
              <a:rPr lang="en-US" sz="2400" dirty="0"/>
              <a:t>)</a:t>
            </a:r>
          </a:p>
          <a:p>
            <a:pPr lvl="1">
              <a:spcBef>
                <a:spcPct val="10000"/>
              </a:spcBef>
            </a:pPr>
            <a:r>
              <a:rPr lang="en-US" sz="2400" dirty="0"/>
              <a:t>What is the effective user ID (UID) of a client root user</a:t>
            </a:r>
          </a:p>
          <a:p>
            <a:pPr lvl="1">
              <a:spcBef>
                <a:spcPct val="10000"/>
              </a:spcBef>
            </a:pPr>
            <a:r>
              <a:rPr lang="en-US" sz="2400" dirty="0"/>
              <a:t>What is the actual path of the </a:t>
            </a:r>
            <a:r>
              <a:rPr lang="en-US" sz="2400" dirty="0" smtClean="0"/>
              <a:t>mountpoint </a:t>
            </a:r>
            <a:endParaRPr lang="en-US" sz="2400" dirty="0"/>
          </a:p>
          <a:p>
            <a:pPr lvl="1">
              <a:spcBef>
                <a:spcPct val="10000"/>
              </a:spcBef>
            </a:pPr>
            <a:r>
              <a:rPr lang="en-US" sz="2400" dirty="0"/>
              <a:t>What is the effective </a:t>
            </a:r>
            <a:r>
              <a:rPr lang="en-US" sz="2400" dirty="0" smtClean="0"/>
              <a:t>UID </a:t>
            </a:r>
            <a:r>
              <a:rPr lang="en-US" sz="2400" dirty="0"/>
              <a:t>of all root </a:t>
            </a:r>
            <a:r>
              <a:rPr lang="en-US" sz="2400" dirty="0" smtClean="0"/>
              <a:t>users</a:t>
            </a:r>
            <a:endParaRPr lang="en-US" sz="2400" i="1" dirty="0"/>
          </a:p>
          <a:p>
            <a:pPr lvl="1">
              <a:spcBef>
                <a:spcPct val="10000"/>
              </a:spcBef>
            </a:pPr>
            <a:r>
              <a:rPr lang="en-US" sz="2400" dirty="0"/>
              <a:t>Whether files can be created with the </a:t>
            </a:r>
            <a:r>
              <a:rPr lang="en-US" sz="2400" dirty="0">
                <a:latin typeface="Courier New" pitchFamily="49" charset="0"/>
              </a:rPr>
              <a:t>SETUID </a:t>
            </a:r>
            <a:r>
              <a:rPr lang="en-US" sz="2400" dirty="0"/>
              <a:t>or </a:t>
            </a:r>
            <a:r>
              <a:rPr lang="en-US" sz="2400" dirty="0" smtClean="0">
                <a:latin typeface="Courier New" pitchFamily="49" charset="0"/>
              </a:rPr>
              <a:t>SETGID </a:t>
            </a:r>
            <a:r>
              <a:rPr lang="en-US" sz="2400" dirty="0" smtClean="0"/>
              <a:t>bit</a:t>
            </a:r>
            <a:endParaRPr lang="en-US" sz="2400" dirty="0"/>
          </a:p>
          <a:p>
            <a:pPr lvl="1">
              <a:spcBef>
                <a:spcPct val="10000"/>
              </a:spcBef>
            </a:pPr>
            <a:r>
              <a:rPr lang="en-US" sz="2400" dirty="0"/>
              <a:t>Whether UNIX Auth_SYS security is used or </a:t>
            </a:r>
            <a:r>
              <a:rPr lang="en-US" sz="2400" dirty="0" smtClean="0"/>
              <a:t>Kerberos</a:t>
            </a:r>
            <a:endParaRPr lang="en-US" sz="2400" i="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5"/>
          <p:cNvSpPr>
            <a:spLocks noGrp="1" noChangeArrowheads="1"/>
          </p:cNvSpPr>
          <p:nvPr>
            <p:ph type="title"/>
          </p:nvPr>
        </p:nvSpPr>
        <p:spPr/>
        <p:txBody>
          <a:bodyPr/>
          <a:lstStyle/>
          <a:p>
            <a:r>
              <a:rPr lang="en-US" dirty="0"/>
              <a:t>Access Options	</a:t>
            </a:r>
          </a:p>
        </p:txBody>
      </p:sp>
      <p:sp>
        <p:nvSpPr>
          <p:cNvPr id="64515" name="Rectangle 6"/>
          <p:cNvSpPr>
            <a:spLocks noGrp="1" noChangeArrowheads="1"/>
          </p:cNvSpPr>
          <p:nvPr>
            <p:ph type="body" idx="1"/>
          </p:nvPr>
        </p:nvSpPr>
        <p:spPr/>
        <p:txBody>
          <a:bodyPr/>
          <a:lstStyle/>
          <a:p>
            <a:r>
              <a:rPr lang="en-US" dirty="0"/>
              <a:t>Default is read-write (</a:t>
            </a:r>
            <a:r>
              <a:rPr lang="en-US" dirty="0">
                <a:latin typeface="Courier New" pitchFamily="49" charset="0"/>
              </a:rPr>
              <a:t>rw</a:t>
            </a:r>
            <a:r>
              <a:rPr lang="en-US" dirty="0"/>
              <a:t>) and UNIX AUTH_SYS (</a:t>
            </a:r>
            <a:r>
              <a:rPr lang="en-US" dirty="0">
                <a:latin typeface="Courier New" pitchFamily="49" charset="0"/>
              </a:rPr>
              <a:t>sys</a:t>
            </a:r>
            <a:r>
              <a:rPr lang="en-US" dirty="0"/>
              <a:t>)</a:t>
            </a:r>
          </a:p>
          <a:p>
            <a:r>
              <a:rPr lang="en-US" dirty="0"/>
              <a:t>To specify something different:</a:t>
            </a:r>
          </a:p>
          <a:p>
            <a:pPr lvl="1"/>
            <a:r>
              <a:rPr lang="en-US" sz="2200" dirty="0">
                <a:latin typeface="Courier New" pitchFamily="49" charset="0"/>
              </a:rPr>
              <a:t>ro</a:t>
            </a:r>
            <a:r>
              <a:rPr lang="en-US" sz="2200" dirty="0"/>
              <a:t> option provides read-only access to all hosts </a:t>
            </a:r>
          </a:p>
          <a:p>
            <a:pPr lvl="1"/>
            <a:r>
              <a:rPr lang="en-US" sz="2200" dirty="0">
                <a:latin typeface="Courier New" pitchFamily="49" charset="0"/>
              </a:rPr>
              <a:t>ro=</a:t>
            </a:r>
            <a:r>
              <a:rPr lang="en-US" sz="2200" dirty="0"/>
              <a:t>  option provides read-only access to specified hosts</a:t>
            </a:r>
          </a:p>
          <a:p>
            <a:pPr lvl="1"/>
            <a:r>
              <a:rPr lang="en-US" sz="2200" dirty="0">
                <a:latin typeface="Courier New" pitchFamily="49" charset="0"/>
              </a:rPr>
              <a:t>rw=</a:t>
            </a:r>
            <a:r>
              <a:rPr lang="en-US" sz="2200" dirty="0"/>
              <a:t> option provides read-write access to specified hosts</a:t>
            </a:r>
          </a:p>
          <a:p>
            <a:pPr lvl="1"/>
            <a:r>
              <a:rPr lang="en-US" sz="2200" dirty="0">
                <a:latin typeface="Courier New" pitchFamily="49" charset="0"/>
              </a:rPr>
              <a:t>root=</a:t>
            </a:r>
            <a:r>
              <a:rPr lang="en-US" sz="2200" dirty="0"/>
              <a:t> option specifies that root on the target has root permissions for this resource when it is mounted from the storage </a:t>
            </a:r>
            <a:r>
              <a:rPr lang="en-US" sz="2200" dirty="0" smtClean="0"/>
              <a:t>system; use </a:t>
            </a:r>
            <a:r>
              <a:rPr lang="en-US" sz="2200" dirty="0"/>
              <a:t>this to specify root access to specific hosts or for all </a:t>
            </a:r>
            <a:r>
              <a:rPr lang="en-US" sz="2200" dirty="0" smtClean="0"/>
              <a:t>hosts</a:t>
            </a:r>
            <a:endParaRPr lang="en-US" sz="2200" dirty="0"/>
          </a:p>
          <a:p>
            <a:r>
              <a:rPr lang="en-US" dirty="0"/>
              <a:t>If a different option is set, everyone else gets nothing</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5"/>
          <p:cNvSpPr>
            <a:spLocks noGrp="1" noChangeArrowheads="1"/>
          </p:cNvSpPr>
          <p:nvPr>
            <p:ph type="title" idx="4294967295"/>
          </p:nvPr>
        </p:nvSpPr>
        <p:spPr/>
        <p:txBody>
          <a:bodyPr/>
          <a:lstStyle/>
          <a:p>
            <a:r>
              <a:rPr lang="en-US" dirty="0"/>
              <a:t>How the Access Rules Work</a:t>
            </a:r>
          </a:p>
        </p:txBody>
      </p:sp>
      <p:sp>
        <p:nvSpPr>
          <p:cNvPr id="155651" name="Rectangle 6"/>
          <p:cNvSpPr>
            <a:spLocks noGrp="1" noChangeArrowheads="1"/>
          </p:cNvSpPr>
          <p:nvPr>
            <p:ph idx="4294967295"/>
          </p:nvPr>
        </p:nvSpPr>
        <p:spPr/>
        <p:txBody>
          <a:bodyPr/>
          <a:lstStyle/>
          <a:p>
            <a:pPr>
              <a:buFont typeface="Wingdings 2" pitchFamily="18" charset="2"/>
              <a:buNone/>
            </a:pPr>
            <a:r>
              <a:rPr lang="en-US" dirty="0"/>
              <a:t>Example:</a:t>
            </a:r>
          </a:p>
          <a:p>
            <a:pPr>
              <a:buFont typeface="Wingdings 2" pitchFamily="18" charset="2"/>
              <a:buNone/>
            </a:pPr>
            <a:r>
              <a:rPr lang="en-US" sz="2400" dirty="0"/>
              <a:t>If the </a:t>
            </a:r>
            <a:r>
              <a:rPr lang="en-US" sz="2400" i="1" dirty="0">
                <a:cs typeface="Arial" charset="0"/>
              </a:rPr>
              <a:t>/etc/exports </a:t>
            </a:r>
            <a:r>
              <a:rPr lang="en-US" sz="2400" dirty="0"/>
              <a:t>file contains: </a:t>
            </a:r>
          </a:p>
          <a:p>
            <a:pPr>
              <a:buFont typeface="Wingdings 2" pitchFamily="18" charset="2"/>
              <a:buNone/>
            </a:pPr>
            <a:r>
              <a:rPr lang="en-US" sz="2200" dirty="0">
                <a:latin typeface="Courier New" pitchFamily="49" charset="0"/>
              </a:rPr>
              <a:t>/vol/vol72 -ro=host1:host3,rw=host2,root=host2</a:t>
            </a:r>
          </a:p>
          <a:p>
            <a:pPr>
              <a:buFont typeface="Wingdings 2" pitchFamily="18" charset="2"/>
              <a:buNone/>
            </a:pPr>
            <a:endParaRPr lang="en-US" sz="1800" dirty="0">
              <a:latin typeface="Courier New" pitchFamily="49" charset="0"/>
            </a:endParaRPr>
          </a:p>
          <a:p>
            <a:pPr lvl="1"/>
            <a:r>
              <a:rPr lang="en-US" sz="2400" dirty="0"/>
              <a:t>Only host1, host2, and host3 can access /vol/vol72</a:t>
            </a:r>
          </a:p>
          <a:p>
            <a:pPr lvl="1"/>
            <a:r>
              <a:rPr lang="en-US" sz="2400" dirty="0"/>
              <a:t>Read-write access is granted to host2</a:t>
            </a:r>
          </a:p>
          <a:p>
            <a:pPr lvl="1"/>
            <a:r>
              <a:rPr lang="en-US" sz="2400" dirty="0"/>
              <a:t>Read-only access is granted to both host1 and host3</a:t>
            </a:r>
          </a:p>
          <a:p>
            <a:pPr lvl="1"/>
            <a:r>
              <a:rPr lang="en-US" sz="2400" dirty="0"/>
              <a:t>Root access is granted to host2</a:t>
            </a:r>
          </a:p>
          <a:p>
            <a:pPr lvl="1">
              <a:buFont typeface="Arial" charset="0"/>
              <a:buNone/>
            </a:pPr>
            <a:endParaRPr lang="en-US" sz="1800" dirty="0">
              <a:latin typeface="Courier New" pitchFamily="49" charset="0"/>
            </a:endParaRPr>
          </a:p>
          <a:p>
            <a:pPr>
              <a:spcBef>
                <a:spcPct val="0"/>
              </a:spcBef>
              <a:buFont typeface="Wingdings 2" pitchFamily="18" charset="2"/>
              <a:buNone/>
            </a:pPr>
            <a:r>
              <a:rPr lang="en-US" sz="2100" b="1" dirty="0"/>
              <a:t>NOTE: </a:t>
            </a:r>
            <a:r>
              <a:rPr lang="en-US" sz="2100" dirty="0" smtClean="0"/>
              <a:t>Certain </a:t>
            </a:r>
            <a:r>
              <a:rPr lang="en-US" sz="2100" dirty="0"/>
              <a:t>invalid combinations when entered for options in </a:t>
            </a:r>
          </a:p>
          <a:p>
            <a:pPr>
              <a:spcBef>
                <a:spcPct val="0"/>
              </a:spcBef>
              <a:buFont typeface="Wingdings 2" pitchFamily="18" charset="2"/>
              <a:buNone/>
            </a:pPr>
            <a:r>
              <a:rPr lang="en-US" sz="2100" dirty="0"/>
              <a:t>exports file return errors on Data ONTAP when </a:t>
            </a:r>
            <a:r>
              <a:rPr lang="en-US" sz="2100" dirty="0" smtClean="0"/>
              <a:t>loaded</a:t>
            </a:r>
            <a:endParaRPr lang="en-US" sz="21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5"/>
          <p:cNvSpPr>
            <a:spLocks noGrp="1" noChangeArrowheads="1"/>
          </p:cNvSpPr>
          <p:nvPr>
            <p:ph type="title"/>
          </p:nvPr>
        </p:nvSpPr>
        <p:spPr/>
        <p:txBody>
          <a:bodyPr/>
          <a:lstStyle/>
          <a:p>
            <a:r>
              <a:rPr lang="en-US" dirty="0"/>
              <a:t>Actual Path Option</a:t>
            </a:r>
          </a:p>
        </p:txBody>
      </p:sp>
      <p:sp>
        <p:nvSpPr>
          <p:cNvPr id="159747" name="Rectangle 6"/>
          <p:cNvSpPr>
            <a:spLocks noGrp="1" noChangeArrowheads="1"/>
          </p:cNvSpPr>
          <p:nvPr>
            <p:ph type="body" idx="1"/>
          </p:nvPr>
        </p:nvSpPr>
        <p:spPr/>
        <p:txBody>
          <a:bodyPr/>
          <a:lstStyle/>
          <a:p>
            <a:r>
              <a:rPr lang="en-US" sz="2400" dirty="0"/>
              <a:t>Helpful with </a:t>
            </a:r>
            <a:r>
              <a:rPr lang="en-US" sz="2400" dirty="0" smtClean="0"/>
              <a:t>migrations</a:t>
            </a:r>
          </a:p>
          <a:p>
            <a:r>
              <a:rPr lang="en-US" sz="2400" dirty="0" smtClean="0"/>
              <a:t>Example</a:t>
            </a:r>
            <a:r>
              <a:rPr lang="en-US" sz="2400" dirty="0"/>
              <a:t>:</a:t>
            </a:r>
          </a:p>
          <a:p>
            <a:pPr lvl="1"/>
            <a:r>
              <a:rPr lang="en-US" sz="2200" dirty="0"/>
              <a:t>A previous server had data at old:/old/server/info</a:t>
            </a:r>
          </a:p>
          <a:p>
            <a:pPr lvl="1"/>
            <a:r>
              <a:rPr lang="en-US" sz="2200" dirty="0"/>
              <a:t>Hundreds of NFS clients mounted this point</a:t>
            </a:r>
          </a:p>
          <a:p>
            <a:pPr lvl="1"/>
            <a:r>
              <a:rPr lang="en-US" sz="2200" dirty="0"/>
              <a:t>Data then migrated to FAS1:/vol/vol0/data</a:t>
            </a:r>
          </a:p>
          <a:p>
            <a:pPr lvl="1"/>
            <a:r>
              <a:rPr lang="en-US" sz="2200" dirty="0"/>
              <a:t>Old server is taken offline</a:t>
            </a:r>
          </a:p>
          <a:p>
            <a:pPr lvl="1"/>
            <a:r>
              <a:rPr lang="en-US" sz="2200" dirty="0"/>
              <a:t>FAS1 is given old server hostname/IP or alias created</a:t>
            </a:r>
          </a:p>
          <a:p>
            <a:pPr lvl="1"/>
            <a:r>
              <a:rPr lang="en-US" sz="2200" dirty="0"/>
              <a:t>FAS1 then uses actual option for data</a:t>
            </a:r>
          </a:p>
          <a:p>
            <a:pPr lvl="1"/>
            <a:r>
              <a:rPr lang="en-US" sz="2200" dirty="0">
                <a:latin typeface="Courier New" pitchFamily="49" charset="0"/>
              </a:rPr>
              <a:t>exportfs –o actual=/vol/vol0/data   </a:t>
            </a:r>
            <a:br>
              <a:rPr lang="en-US" sz="2200" dirty="0">
                <a:latin typeface="Courier New" pitchFamily="49" charset="0"/>
              </a:rPr>
            </a:br>
            <a:r>
              <a:rPr lang="en-US" sz="2200" dirty="0">
                <a:latin typeface="Courier New" pitchFamily="49" charset="0"/>
              </a:rPr>
              <a:t>            /old/server/info</a:t>
            </a:r>
          </a:p>
          <a:p>
            <a:pPr lvl="1"/>
            <a:r>
              <a:rPr lang="en-US" sz="2200" dirty="0"/>
              <a:t>NFS clients’ </a:t>
            </a:r>
            <a:r>
              <a:rPr lang="en-US" sz="2200" dirty="0" smtClean="0"/>
              <a:t>mountpoints </a:t>
            </a:r>
            <a:r>
              <a:rPr lang="en-US" sz="2200" dirty="0"/>
              <a:t>work as normal</a:t>
            </a:r>
            <a:br>
              <a:rPr lang="en-US" sz="2200" dirty="0"/>
            </a:br>
            <a:endParaRPr lang="en-US" sz="2200" dirty="0"/>
          </a:p>
          <a:p>
            <a:pPr>
              <a:buFont typeface="Wingdings 2" pitchFamily="18" charset="2"/>
              <a:buNone/>
            </a:pPr>
            <a:r>
              <a:rPr lang="en-US" sz="2000" b="1" dirty="0" smtClean="0"/>
              <a:t>    NOTE</a:t>
            </a:r>
            <a:r>
              <a:rPr lang="en-US" sz="2000" b="1" dirty="0"/>
              <a:t>: </a:t>
            </a:r>
            <a:r>
              <a:rPr lang="en-US" sz="2000" dirty="0"/>
              <a:t>Not supported in NFS </a:t>
            </a:r>
            <a:r>
              <a:rPr lang="en-US" sz="2000" dirty="0" smtClean="0"/>
              <a:t>v4</a:t>
            </a:r>
            <a:endParaRPr lang="en-US" sz="20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5"/>
          <p:cNvSpPr>
            <a:spLocks noGrp="1" noChangeArrowheads="1"/>
          </p:cNvSpPr>
          <p:nvPr>
            <p:ph type="title"/>
          </p:nvPr>
        </p:nvSpPr>
        <p:spPr/>
        <p:txBody>
          <a:bodyPr/>
          <a:lstStyle/>
          <a:p>
            <a:r>
              <a:rPr lang="en-US" dirty="0"/>
              <a:t>Automatic Exports</a:t>
            </a:r>
          </a:p>
        </p:txBody>
      </p:sp>
      <p:sp>
        <p:nvSpPr>
          <p:cNvPr id="72707" name="Rectangle 6"/>
          <p:cNvSpPr>
            <a:spLocks noGrp="1" noChangeArrowheads="1"/>
          </p:cNvSpPr>
          <p:nvPr>
            <p:ph type="body" idx="1"/>
          </p:nvPr>
        </p:nvSpPr>
        <p:spPr/>
        <p:txBody>
          <a:bodyPr/>
          <a:lstStyle/>
          <a:p>
            <a:pPr>
              <a:lnSpc>
                <a:spcPct val="80000"/>
              </a:lnSpc>
            </a:pPr>
            <a:r>
              <a:rPr lang="en-US" sz="2400" dirty="0"/>
              <a:t>If </a:t>
            </a:r>
            <a:r>
              <a:rPr lang="en-US" sz="2400" dirty="0">
                <a:latin typeface="Courier New" pitchFamily="49" charset="0"/>
              </a:rPr>
              <a:t>nfs.export.auto-update</a:t>
            </a:r>
            <a:r>
              <a:rPr lang="en-US" sz="2400" dirty="0"/>
              <a:t> is enabled, </a:t>
            </a:r>
          </a:p>
          <a:p>
            <a:pPr lvl="1">
              <a:lnSpc>
                <a:spcPct val="80000"/>
              </a:lnSpc>
            </a:pPr>
            <a:r>
              <a:rPr lang="en-US" sz="2200" i="1" dirty="0">
                <a:cs typeface="Arial" charset="0"/>
              </a:rPr>
              <a:t>/etc/exports </a:t>
            </a:r>
            <a:r>
              <a:rPr lang="en-US" sz="2200" dirty="0"/>
              <a:t>file is automatically updated when:</a:t>
            </a:r>
          </a:p>
          <a:p>
            <a:pPr lvl="2">
              <a:lnSpc>
                <a:spcPct val="80000"/>
              </a:lnSpc>
            </a:pPr>
            <a:r>
              <a:rPr lang="en-US" sz="2000" dirty="0"/>
              <a:t>Volume is </a:t>
            </a:r>
            <a:r>
              <a:rPr lang="en-US" sz="2000" dirty="0" smtClean="0"/>
              <a:t>created:  </a:t>
            </a:r>
            <a:r>
              <a:rPr lang="en-US" sz="1800" dirty="0" smtClean="0">
                <a:latin typeface="Courier New" pitchFamily="49" charset="0"/>
              </a:rPr>
              <a:t>vol </a:t>
            </a:r>
            <a:r>
              <a:rPr lang="en-US" sz="1800" dirty="0">
                <a:latin typeface="Courier New" pitchFamily="49" charset="0"/>
              </a:rPr>
              <a:t>create </a:t>
            </a:r>
            <a:r>
              <a:rPr lang="en-US" sz="1800" dirty="0" err="1">
                <a:latin typeface="Courier New" pitchFamily="49" charset="0"/>
              </a:rPr>
              <a:t>volnfs</a:t>
            </a:r>
            <a:r>
              <a:rPr lang="en-US" sz="1800" dirty="0">
                <a:latin typeface="Courier New" pitchFamily="49" charset="0"/>
              </a:rPr>
              <a:t> </a:t>
            </a:r>
            <a:r>
              <a:rPr lang="en-US" sz="1800" dirty="0" smtClean="0">
                <a:latin typeface="Courier New" pitchFamily="49" charset="0"/>
              </a:rPr>
              <a:t>3g</a:t>
            </a:r>
            <a:endParaRPr lang="en-US" sz="1800" dirty="0">
              <a:latin typeface="Courier New" pitchFamily="49" charset="0"/>
            </a:endParaRPr>
          </a:p>
          <a:p>
            <a:pPr lvl="2">
              <a:lnSpc>
                <a:spcPct val="80000"/>
              </a:lnSpc>
            </a:pPr>
            <a:r>
              <a:rPr lang="en-US" sz="2000" dirty="0"/>
              <a:t>Volume is </a:t>
            </a:r>
            <a:r>
              <a:rPr lang="en-US" sz="2000" dirty="0" smtClean="0"/>
              <a:t>renamed:  </a:t>
            </a:r>
            <a:r>
              <a:rPr lang="en-US" sz="1800" dirty="0" smtClean="0">
                <a:latin typeface="Courier New" pitchFamily="49" charset="0"/>
              </a:rPr>
              <a:t>vol </a:t>
            </a:r>
            <a:r>
              <a:rPr lang="en-US" sz="1800" dirty="0">
                <a:latin typeface="Courier New" pitchFamily="49" charset="0"/>
              </a:rPr>
              <a:t>rename volnfs vol2nfs</a:t>
            </a:r>
          </a:p>
          <a:p>
            <a:pPr lvl="2">
              <a:lnSpc>
                <a:spcPct val="80000"/>
              </a:lnSpc>
            </a:pPr>
            <a:r>
              <a:rPr lang="en-US" sz="2000" dirty="0"/>
              <a:t>Volume is </a:t>
            </a:r>
            <a:r>
              <a:rPr lang="en-US" sz="2000" dirty="0" smtClean="0"/>
              <a:t>destroyed:  </a:t>
            </a:r>
            <a:r>
              <a:rPr lang="en-US" sz="1800" dirty="0" smtClean="0">
                <a:latin typeface="Courier New" pitchFamily="49" charset="0"/>
              </a:rPr>
              <a:t>vol </a:t>
            </a:r>
            <a:r>
              <a:rPr lang="en-US" sz="1800" dirty="0">
                <a:latin typeface="Courier New" pitchFamily="49" charset="0"/>
              </a:rPr>
              <a:t>destroy </a:t>
            </a:r>
            <a:r>
              <a:rPr lang="en-US" sz="1800" dirty="0" smtClean="0">
                <a:latin typeface="Courier New" pitchFamily="49" charset="0"/>
              </a:rPr>
              <a:t>vol2nfs</a:t>
            </a:r>
          </a:p>
          <a:p>
            <a:pPr lvl="1">
              <a:lnSpc>
                <a:spcPct val="80000"/>
              </a:lnSpc>
            </a:pPr>
            <a:r>
              <a:rPr lang="en-US" sz="2200" b="1" dirty="0" smtClean="0"/>
              <a:t>NOTE: </a:t>
            </a:r>
            <a:r>
              <a:rPr lang="en-US" sz="2200" dirty="0" err="1" smtClean="0">
                <a:latin typeface="Courier New" pitchFamily="49" charset="0"/>
              </a:rPr>
              <a:t>admin.hosts</a:t>
            </a:r>
            <a:r>
              <a:rPr lang="en-US" sz="2200" dirty="0" smtClean="0"/>
              <a:t> (a hidden option) determines the defaults mount permissions</a:t>
            </a:r>
          </a:p>
          <a:p>
            <a:pPr lvl="2">
              <a:lnSpc>
                <a:spcPct val="80000"/>
              </a:lnSpc>
            </a:pPr>
            <a:r>
              <a:rPr lang="en-US" sz="2000" dirty="0" smtClean="0"/>
              <a:t>If set, then the auto-export feature will only grant RW to machines defined in admin.hosts and deny all other hosts</a:t>
            </a:r>
          </a:p>
          <a:p>
            <a:pPr lvl="2">
              <a:lnSpc>
                <a:spcPct val="80000"/>
              </a:lnSpc>
            </a:pPr>
            <a:r>
              <a:rPr lang="en-US" sz="2000" dirty="0" smtClean="0"/>
              <a:t>If not set, then auto-export feature will grant RW to all hosts    </a:t>
            </a:r>
            <a:endParaRPr lang="en-US" sz="1800" dirty="0" smtClean="0">
              <a:latin typeface="Courier New" pitchFamily="49" charset="0"/>
            </a:endParaRPr>
          </a:p>
          <a:p>
            <a:pPr>
              <a:lnSpc>
                <a:spcPct val="80000"/>
              </a:lnSpc>
            </a:pPr>
            <a:r>
              <a:rPr lang="en-US" sz="2400" dirty="0" smtClean="0"/>
              <a:t>When providing an adminhost during storage system setup; if it is in a different DNS domain, use a fully qualified domain name (FQDN)</a:t>
            </a:r>
            <a:endParaRPr lang="en-US" sz="2400" dirty="0" smtClean="0">
              <a:latin typeface="Courier New" pitchFamily="49" charset="0"/>
            </a:endParaRPr>
          </a:p>
          <a:p>
            <a:pPr>
              <a:lnSpc>
                <a:spcPct val="80000"/>
              </a:lnSpc>
            </a:pPr>
            <a:r>
              <a:rPr lang="en-US" sz="2400" dirty="0" smtClean="0"/>
              <a:t>Qtrees exported by:</a:t>
            </a:r>
          </a:p>
          <a:p>
            <a:pPr lvl="1">
              <a:lnSpc>
                <a:spcPct val="80000"/>
              </a:lnSpc>
            </a:pPr>
            <a:r>
              <a:rPr lang="en-US" sz="2200" dirty="0" smtClean="0"/>
              <a:t>Using </a:t>
            </a:r>
            <a:r>
              <a:rPr lang="en-US" sz="2200" dirty="0" smtClean="0">
                <a:latin typeface="Courier New" pitchFamily="49" charset="0"/>
              </a:rPr>
              <a:t>exportfs -o</a:t>
            </a:r>
            <a:r>
              <a:rPr lang="en-US" sz="2200" dirty="0" smtClean="0"/>
              <a:t> command</a:t>
            </a:r>
          </a:p>
          <a:p>
            <a:pPr lvl="1">
              <a:lnSpc>
                <a:spcPct val="80000"/>
              </a:lnSpc>
            </a:pPr>
            <a:r>
              <a:rPr lang="en-US" sz="2200" dirty="0" smtClean="0"/>
              <a:t>Modifying and loading the </a:t>
            </a:r>
            <a:r>
              <a:rPr lang="en-US" sz="2200" i="1" dirty="0" smtClean="0">
                <a:cs typeface="Arial" charset="0"/>
              </a:rPr>
              <a:t>/etc/exports </a:t>
            </a:r>
            <a:r>
              <a:rPr lang="en-US" sz="2200" dirty="0" smtClean="0"/>
              <a:t>file</a:t>
            </a:r>
            <a:endParaRPr lang="en-US" sz="22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5"/>
          <p:cNvSpPr>
            <a:spLocks noGrp="1" noChangeArrowheads="1"/>
          </p:cNvSpPr>
          <p:nvPr>
            <p:ph type="title"/>
          </p:nvPr>
        </p:nvSpPr>
        <p:spPr/>
        <p:txBody>
          <a:bodyPr/>
          <a:lstStyle/>
          <a:p>
            <a:r>
              <a:rPr lang="en-US" dirty="0"/>
              <a:t>Common </a:t>
            </a:r>
            <a:r>
              <a:rPr lang="en-US" dirty="0">
                <a:latin typeface="Courier New" pitchFamily="49" charset="0"/>
              </a:rPr>
              <a:t>exportfs</a:t>
            </a:r>
            <a:r>
              <a:rPr lang="en-US" dirty="0"/>
              <a:t> Switches</a:t>
            </a:r>
          </a:p>
        </p:txBody>
      </p:sp>
      <p:sp>
        <p:nvSpPr>
          <p:cNvPr id="74755" name="Rectangle 6"/>
          <p:cNvSpPr>
            <a:spLocks noGrp="1" noChangeArrowheads="1"/>
          </p:cNvSpPr>
          <p:nvPr>
            <p:ph type="body" idx="1"/>
          </p:nvPr>
        </p:nvSpPr>
        <p:spPr/>
        <p:txBody>
          <a:bodyPr/>
          <a:lstStyle/>
          <a:p>
            <a:pPr>
              <a:lnSpc>
                <a:spcPct val="80000"/>
              </a:lnSpc>
            </a:pPr>
            <a:r>
              <a:rPr lang="en-US" sz="2000" dirty="0"/>
              <a:t>Displays all current exports in memory</a:t>
            </a:r>
          </a:p>
          <a:p>
            <a:pPr lvl="1">
              <a:lnSpc>
                <a:spcPct val="80000"/>
              </a:lnSpc>
            </a:pPr>
            <a:r>
              <a:rPr lang="en-US" sz="2000" dirty="0">
                <a:latin typeface="Courier New" pitchFamily="49" charset="0"/>
              </a:rPr>
              <a:t>exportfs</a:t>
            </a:r>
          </a:p>
          <a:p>
            <a:pPr>
              <a:lnSpc>
                <a:spcPct val="80000"/>
              </a:lnSpc>
            </a:pPr>
            <a:r>
              <a:rPr lang="en-US" sz="2000" dirty="0"/>
              <a:t>Adds exports to the </a:t>
            </a:r>
            <a:r>
              <a:rPr lang="en-US" sz="2000" i="1" dirty="0"/>
              <a:t>/etc/exports </a:t>
            </a:r>
            <a:r>
              <a:rPr lang="en-US" sz="2000" dirty="0"/>
              <a:t>file and in memory</a:t>
            </a:r>
          </a:p>
          <a:p>
            <a:pPr lvl="1">
              <a:lnSpc>
                <a:spcPct val="80000"/>
              </a:lnSpc>
            </a:pPr>
            <a:r>
              <a:rPr lang="en-US" sz="2000" dirty="0">
                <a:latin typeface="Courier New" pitchFamily="49" charset="0"/>
              </a:rPr>
              <a:t>exportfs -p [options] </a:t>
            </a:r>
            <a:r>
              <a:rPr lang="en-US" sz="2000" dirty="0" smtClean="0">
                <a:latin typeface="Courier New" pitchFamily="49" charset="0"/>
              </a:rPr>
              <a:t>path</a:t>
            </a:r>
          </a:p>
          <a:p>
            <a:pPr>
              <a:lnSpc>
                <a:spcPct val="80000"/>
              </a:lnSpc>
            </a:pPr>
            <a:r>
              <a:rPr lang="en-US" sz="2000" dirty="0" smtClean="0"/>
              <a:t>Saves existing exports in memory to exports file </a:t>
            </a:r>
          </a:p>
          <a:p>
            <a:pPr lvl="1">
              <a:lnSpc>
                <a:spcPct val="80000"/>
              </a:lnSpc>
            </a:pPr>
            <a:r>
              <a:rPr lang="en-US" sz="2000" dirty="0" err="1" smtClean="0">
                <a:latin typeface="Courier New" pitchFamily="49" charset="0"/>
              </a:rPr>
              <a:t>exportfs</a:t>
            </a:r>
            <a:r>
              <a:rPr lang="en-US" sz="2000" dirty="0" smtClean="0">
                <a:latin typeface="Courier New" pitchFamily="49" charset="0"/>
              </a:rPr>
              <a:t> -w pathname</a:t>
            </a:r>
          </a:p>
          <a:p>
            <a:pPr>
              <a:lnSpc>
                <a:spcPct val="80000"/>
              </a:lnSpc>
            </a:pPr>
            <a:r>
              <a:rPr lang="en-US" sz="2000" dirty="0" smtClean="0"/>
              <a:t>Unexports an export and removes it from </a:t>
            </a:r>
            <a:r>
              <a:rPr lang="en-US" sz="2000" i="1" dirty="0" smtClean="0"/>
              <a:t>/etc/exports</a:t>
            </a:r>
          </a:p>
          <a:p>
            <a:pPr lvl="1">
              <a:lnSpc>
                <a:spcPct val="80000"/>
              </a:lnSpc>
            </a:pPr>
            <a:r>
              <a:rPr lang="en-US" sz="2000" dirty="0" smtClean="0">
                <a:latin typeface="Courier New" pitchFamily="49" charset="0"/>
              </a:rPr>
              <a:t>exportfs -z [path]</a:t>
            </a:r>
            <a:endParaRPr lang="en-US" sz="2000" dirty="0">
              <a:latin typeface="Courier New" pitchFamily="49" charset="0"/>
            </a:endParaRPr>
          </a:p>
          <a:p>
            <a:pPr>
              <a:lnSpc>
                <a:spcPct val="80000"/>
              </a:lnSpc>
            </a:pPr>
            <a:r>
              <a:rPr lang="en-US" sz="2000" dirty="0"/>
              <a:t>Reloads only exports from </a:t>
            </a:r>
            <a:r>
              <a:rPr lang="en-US" sz="2000" i="1" dirty="0"/>
              <a:t>/etc/exports </a:t>
            </a:r>
            <a:r>
              <a:rPr lang="en-US" sz="2000" dirty="0"/>
              <a:t>files</a:t>
            </a:r>
          </a:p>
          <a:p>
            <a:pPr lvl="1">
              <a:lnSpc>
                <a:spcPct val="80000"/>
              </a:lnSpc>
            </a:pPr>
            <a:r>
              <a:rPr lang="en-US" sz="2000" dirty="0">
                <a:latin typeface="Courier New" pitchFamily="49" charset="0"/>
              </a:rPr>
              <a:t>exportfs -r </a:t>
            </a:r>
          </a:p>
          <a:p>
            <a:pPr>
              <a:lnSpc>
                <a:spcPct val="80000"/>
              </a:lnSpc>
            </a:pPr>
            <a:r>
              <a:rPr lang="en-US" sz="2000" dirty="0" smtClean="0"/>
              <a:t>Unexports a specific export</a:t>
            </a:r>
          </a:p>
          <a:p>
            <a:pPr lvl="1">
              <a:lnSpc>
                <a:spcPct val="80000"/>
              </a:lnSpc>
            </a:pPr>
            <a:r>
              <a:rPr lang="en-US" sz="2000" dirty="0" smtClean="0">
                <a:latin typeface="Courier New" pitchFamily="49" charset="0"/>
              </a:rPr>
              <a:t>exportfs -u [path]</a:t>
            </a:r>
            <a:endParaRPr lang="en-US" sz="2000" dirty="0" smtClean="0"/>
          </a:p>
          <a:p>
            <a:pPr>
              <a:lnSpc>
                <a:spcPct val="80000"/>
              </a:lnSpc>
            </a:pPr>
            <a:r>
              <a:rPr lang="en-US" sz="2000" dirty="0" smtClean="0"/>
              <a:t>Unexports </a:t>
            </a:r>
            <a:r>
              <a:rPr lang="en-US" sz="2000" dirty="0"/>
              <a:t>all </a:t>
            </a:r>
            <a:r>
              <a:rPr lang="en-US" sz="2000" dirty="0" smtClean="0"/>
              <a:t>exports with verbose output</a:t>
            </a:r>
            <a:endParaRPr lang="en-US" sz="2000" dirty="0"/>
          </a:p>
          <a:p>
            <a:pPr lvl="1">
              <a:lnSpc>
                <a:spcPct val="80000"/>
              </a:lnSpc>
            </a:pPr>
            <a:r>
              <a:rPr lang="en-US" sz="2000" dirty="0">
                <a:latin typeface="Courier New" pitchFamily="49" charset="0"/>
              </a:rPr>
              <a:t>exportfs -uav</a:t>
            </a:r>
          </a:p>
          <a:p>
            <a:pPr>
              <a:lnSpc>
                <a:spcPct val="80000"/>
              </a:lnSpc>
            </a:pPr>
            <a:r>
              <a:rPr lang="en-US" sz="2000" dirty="0" smtClean="0"/>
              <a:t>Verifies the </a:t>
            </a:r>
            <a:r>
              <a:rPr lang="en-US" sz="2000" dirty="0"/>
              <a:t>actual path to which a volume is exported</a:t>
            </a:r>
          </a:p>
          <a:p>
            <a:pPr lvl="1">
              <a:lnSpc>
                <a:spcPct val="80000"/>
              </a:lnSpc>
            </a:pPr>
            <a:r>
              <a:rPr lang="en-US" sz="2000" dirty="0">
                <a:latin typeface="Courier New" pitchFamily="49" charset="0"/>
              </a:rPr>
              <a:t>exportfs -s pathname</a:t>
            </a:r>
          </a:p>
          <a:p>
            <a:pPr>
              <a:lnSpc>
                <a:spcPct val="80000"/>
              </a:lnSpc>
            </a:pPr>
            <a:r>
              <a:rPr lang="en-US" sz="2000" dirty="0"/>
              <a:t>Displays export options per file system path</a:t>
            </a:r>
          </a:p>
          <a:p>
            <a:pPr lvl="1">
              <a:lnSpc>
                <a:spcPct val="80000"/>
              </a:lnSpc>
            </a:pPr>
            <a:r>
              <a:rPr lang="en-US" sz="2000" dirty="0">
                <a:latin typeface="Courier New" pitchFamily="49" charset="0"/>
              </a:rPr>
              <a:t>exportfs -q </a:t>
            </a:r>
            <a:r>
              <a:rPr lang="en-US" sz="2000" dirty="0" smtClean="0">
                <a:latin typeface="Courier New" pitchFamily="49" charset="0"/>
              </a:rPr>
              <a:t>pathname</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2"/>
          <p:cNvSpPr>
            <a:spLocks noGrp="1" noChangeArrowheads="1"/>
          </p:cNvSpPr>
          <p:nvPr>
            <p:ph type="title" idx="4294967295"/>
          </p:nvPr>
        </p:nvSpPr>
        <p:spPr>
          <a:xfrm>
            <a:off x="1123950" y="104775"/>
            <a:ext cx="8020050" cy="914400"/>
          </a:xfrm>
        </p:spPr>
        <p:txBody>
          <a:bodyPr/>
          <a:lstStyle/>
          <a:p>
            <a:r>
              <a:rPr lang="en-US" dirty="0"/>
              <a:t>Sample Output of Exports</a:t>
            </a:r>
          </a:p>
        </p:txBody>
      </p:sp>
      <p:sp>
        <p:nvSpPr>
          <p:cNvPr id="76805" name="Rectangle 6"/>
          <p:cNvSpPr>
            <a:spLocks noChangeArrowheads="1"/>
          </p:cNvSpPr>
          <p:nvPr/>
        </p:nvSpPr>
        <p:spPr bwMode="auto">
          <a:xfrm>
            <a:off x="296562" y="1242111"/>
            <a:ext cx="8650288" cy="4489450"/>
          </a:xfrm>
          <a:prstGeom prst="rect">
            <a:avLst/>
          </a:prstGeom>
          <a:solidFill>
            <a:schemeClr val="bg1">
              <a:alpha val="50000"/>
            </a:schemeClr>
          </a:solidFill>
          <a:ln w="12700">
            <a:noFill/>
            <a:miter lim="800000"/>
            <a:headEnd/>
            <a:tailEnd/>
          </a:ln>
        </p:spPr>
        <p:txBody>
          <a:bodyPr wrap="none"/>
          <a:lstStyle/>
          <a:p>
            <a:pPr algn="l"/>
            <a:r>
              <a:rPr lang="en-US" sz="1600" dirty="0" smtClean="0">
                <a:latin typeface="Courier New" pitchFamily="49" charset="0"/>
              </a:rPr>
              <a:t>system&gt; </a:t>
            </a:r>
            <a:r>
              <a:rPr lang="en-US" sz="1600" b="1" dirty="0">
                <a:latin typeface="Courier New" pitchFamily="49" charset="0"/>
              </a:rPr>
              <a:t>exportfs</a:t>
            </a:r>
          </a:p>
          <a:p>
            <a:pPr algn="l"/>
            <a:r>
              <a:rPr lang="en-US" sz="1600" dirty="0">
                <a:latin typeface="Courier New" pitchFamily="49" charset="0"/>
              </a:rPr>
              <a:t>/vol/test       -sec=sys,rw,root=10.254.134.38,nosuid</a:t>
            </a:r>
          </a:p>
          <a:p>
            <a:pPr algn="l"/>
            <a:r>
              <a:rPr lang="en-US" sz="1600" dirty="0">
                <a:latin typeface="Courier New" pitchFamily="49" charset="0"/>
              </a:rPr>
              <a:t>/</a:t>
            </a:r>
            <a:r>
              <a:rPr lang="en-US" sz="1600" dirty="0" err="1" smtClean="0">
                <a:latin typeface="Courier New" pitchFamily="49" charset="0"/>
              </a:rPr>
              <a:t>vol</a:t>
            </a:r>
            <a:r>
              <a:rPr lang="en-US" sz="1600" dirty="0" smtClean="0">
                <a:latin typeface="Courier New" pitchFamily="49" charset="0"/>
              </a:rPr>
              <a:t>/flex1/a    -sec=</a:t>
            </a:r>
            <a:r>
              <a:rPr lang="en-US" sz="1600" dirty="0" err="1" smtClean="0">
                <a:latin typeface="Courier New" pitchFamily="49" charset="0"/>
              </a:rPr>
              <a:t>sys,rw</a:t>
            </a:r>
            <a:endParaRPr lang="en-US" sz="1600" dirty="0">
              <a:latin typeface="Courier New" pitchFamily="49" charset="0"/>
            </a:endParaRPr>
          </a:p>
          <a:p>
            <a:pPr algn="l"/>
            <a:r>
              <a:rPr lang="en-US" sz="1600" dirty="0">
                <a:latin typeface="Courier New" pitchFamily="49" charset="0"/>
              </a:rPr>
              <a:t>/</a:t>
            </a:r>
            <a:r>
              <a:rPr lang="en-US" sz="1600" dirty="0" err="1" smtClean="0">
                <a:latin typeface="Courier New" pitchFamily="49" charset="0"/>
              </a:rPr>
              <a:t>vol</a:t>
            </a:r>
            <a:r>
              <a:rPr lang="en-US" sz="1600" dirty="0" smtClean="0">
                <a:latin typeface="Courier New" pitchFamily="49" charset="0"/>
              </a:rPr>
              <a:t>/flex1/</a:t>
            </a:r>
            <a:r>
              <a:rPr lang="en-US" sz="1600" dirty="0" err="1" smtClean="0">
                <a:latin typeface="Courier New" pitchFamily="49" charset="0"/>
              </a:rPr>
              <a:t>ngA</a:t>
            </a:r>
            <a:r>
              <a:rPr lang="en-US" sz="1600" dirty="0" smtClean="0">
                <a:latin typeface="Courier New" pitchFamily="49" charset="0"/>
              </a:rPr>
              <a:t> </a:t>
            </a:r>
            <a:r>
              <a:rPr lang="en-US" sz="1600" dirty="0">
                <a:latin typeface="Courier New" pitchFamily="49" charset="0"/>
              </a:rPr>
              <a:t>-sec=sys,rw=trusted_hosts</a:t>
            </a:r>
          </a:p>
          <a:p>
            <a:pPr algn="l"/>
            <a:r>
              <a:rPr lang="en-US" sz="1600" dirty="0">
                <a:latin typeface="Courier New" pitchFamily="49" charset="0"/>
              </a:rPr>
              <a:t>/vol/north      -sec=sys,rw,root=10.254.134.38,nosuid</a:t>
            </a:r>
          </a:p>
          <a:p>
            <a:pPr algn="l"/>
            <a:r>
              <a:rPr lang="en-US" sz="1600" dirty="0">
                <a:latin typeface="Courier New" pitchFamily="49" charset="0"/>
              </a:rPr>
              <a:t>/</a:t>
            </a:r>
            <a:r>
              <a:rPr lang="en-US" sz="1600" dirty="0" err="1" smtClean="0">
                <a:latin typeface="Courier New" pitchFamily="49" charset="0"/>
              </a:rPr>
              <a:t>vol</a:t>
            </a:r>
            <a:r>
              <a:rPr lang="en-US" sz="1600" dirty="0" smtClean="0">
                <a:latin typeface="Courier New" pitchFamily="49" charset="0"/>
              </a:rPr>
              <a:t>/flex1/net  </a:t>
            </a:r>
            <a:r>
              <a:rPr lang="en-US" sz="1600" dirty="0">
                <a:latin typeface="Courier New" pitchFamily="49" charset="0"/>
              </a:rPr>
              <a:t>-sec=sys,rw=10.254.134.0/24</a:t>
            </a:r>
          </a:p>
          <a:p>
            <a:pPr algn="l"/>
            <a:r>
              <a:rPr lang="en-US" sz="1600" dirty="0">
                <a:latin typeface="Courier New" pitchFamily="49" charset="0"/>
              </a:rPr>
              <a:t>/vol/vol0/home  -sec=sys,rw,root=10.254.134.38,nosuid</a:t>
            </a:r>
          </a:p>
          <a:p>
            <a:pPr algn="l"/>
            <a:r>
              <a:rPr lang="en-US" sz="1600" dirty="0">
                <a:latin typeface="Courier New" pitchFamily="49" charset="0"/>
              </a:rPr>
              <a:t>/vol/vol0       -</a:t>
            </a:r>
            <a:r>
              <a:rPr lang="en-US" sz="1600" dirty="0" smtClean="0">
                <a:latin typeface="Courier New" pitchFamily="49" charset="0"/>
              </a:rPr>
              <a:t>sec=sys,ro,rw=10.254.134.38,root=10.254.134.38,nosuid</a:t>
            </a:r>
            <a:endParaRPr lang="en-US" sz="1600" dirty="0">
              <a:latin typeface="Courier New" pitchFamily="49" charset="0"/>
            </a:endParaRPr>
          </a:p>
          <a:p>
            <a:pPr algn="l"/>
            <a:r>
              <a:rPr lang="en-US" sz="1600" dirty="0">
                <a:latin typeface="Courier New" pitchFamily="49" charset="0"/>
              </a:rPr>
              <a:t>/</a:t>
            </a:r>
            <a:r>
              <a:rPr lang="en-US" sz="1600" dirty="0" err="1" smtClean="0">
                <a:latin typeface="Courier New" pitchFamily="49" charset="0"/>
              </a:rPr>
              <a:t>vol</a:t>
            </a:r>
            <a:r>
              <a:rPr lang="en-US" sz="1600" dirty="0" smtClean="0">
                <a:latin typeface="Courier New" pitchFamily="49" charset="0"/>
              </a:rPr>
              <a:t>/flex1  	 </a:t>
            </a:r>
            <a:r>
              <a:rPr lang="en-US" sz="1600" dirty="0">
                <a:latin typeface="Courier New" pitchFamily="49" charset="0"/>
              </a:rPr>
              <a:t>-sec=sys,rw,root=10.254.134.38,nosuid</a:t>
            </a:r>
          </a:p>
          <a:p>
            <a:pPr algn="l"/>
            <a:r>
              <a:rPr lang="en-US" sz="1600" dirty="0">
                <a:latin typeface="Courier New" pitchFamily="49" charset="0"/>
              </a:rPr>
              <a:t>/</a:t>
            </a:r>
            <a:r>
              <a:rPr lang="en-US" sz="1600" dirty="0" err="1" smtClean="0">
                <a:latin typeface="Courier New" pitchFamily="49" charset="0"/>
              </a:rPr>
              <a:t>vol</a:t>
            </a:r>
            <a:r>
              <a:rPr lang="en-US" sz="1600" dirty="0" smtClean="0">
                <a:latin typeface="Courier New" pitchFamily="49" charset="0"/>
              </a:rPr>
              <a:t>/flex1/</a:t>
            </a:r>
            <a:r>
              <a:rPr lang="en-US" sz="1600" dirty="0" err="1" smtClean="0">
                <a:latin typeface="Courier New" pitchFamily="49" charset="0"/>
              </a:rPr>
              <a:t>mktg</a:t>
            </a:r>
            <a:r>
              <a:rPr lang="en-US" sz="1600" dirty="0" smtClean="0">
                <a:latin typeface="Courier New" pitchFamily="49" charset="0"/>
              </a:rPr>
              <a:t> -</a:t>
            </a:r>
            <a:r>
              <a:rPr lang="en-US" sz="1600" dirty="0">
                <a:latin typeface="Courier New" pitchFamily="49" charset="0"/>
              </a:rPr>
              <a:t>sec=sys,ro,nosuid</a:t>
            </a:r>
          </a:p>
          <a:p>
            <a:pPr algn="l"/>
            <a:r>
              <a:rPr lang="en-US" sz="1600" dirty="0">
                <a:latin typeface="Courier New" pitchFamily="49" charset="0"/>
              </a:rPr>
              <a:t>/</a:t>
            </a:r>
            <a:r>
              <a:rPr lang="en-US" sz="1600" dirty="0" err="1" smtClean="0">
                <a:latin typeface="Courier New" pitchFamily="49" charset="0"/>
              </a:rPr>
              <a:t>vol</a:t>
            </a:r>
            <a:r>
              <a:rPr lang="en-US" sz="1600" dirty="0" smtClean="0">
                <a:latin typeface="Courier New" pitchFamily="49" charset="0"/>
              </a:rPr>
              <a:t>/flex1/</a:t>
            </a:r>
            <a:r>
              <a:rPr lang="en-US" sz="1600" dirty="0" err="1" smtClean="0">
                <a:latin typeface="Courier New" pitchFamily="49" charset="0"/>
              </a:rPr>
              <a:t>unix</a:t>
            </a:r>
            <a:r>
              <a:rPr lang="en-US" sz="1600" dirty="0" smtClean="0">
                <a:latin typeface="Courier New" pitchFamily="49" charset="0"/>
              </a:rPr>
              <a:t> </a:t>
            </a:r>
            <a:r>
              <a:rPr lang="en-US" sz="1600" dirty="0">
                <a:latin typeface="Courier New" pitchFamily="49" charset="0"/>
              </a:rPr>
              <a:t>-</a:t>
            </a:r>
            <a:r>
              <a:rPr lang="en-US" sz="1600" dirty="0" smtClean="0">
                <a:latin typeface="Courier New" pitchFamily="49" charset="0"/>
              </a:rPr>
              <a:t>sec=</a:t>
            </a:r>
            <a:r>
              <a:rPr lang="en-US" sz="1600" dirty="0" err="1" smtClean="0">
                <a:latin typeface="Courier New" pitchFamily="49" charset="0"/>
              </a:rPr>
              <a:t>sys,rw</a:t>
            </a:r>
            <a:r>
              <a:rPr lang="en-US" sz="1600" dirty="0" smtClean="0">
                <a:latin typeface="Courier New" pitchFamily="49" charset="0"/>
              </a:rPr>
              <a:t>=10.254.134.38,root=10.254.134.10,nosuid</a:t>
            </a:r>
            <a:endParaRPr lang="en-US" sz="1600" dirty="0">
              <a:latin typeface="Courier New" pitchFamily="49" charset="0"/>
            </a:endParaRPr>
          </a:p>
          <a:p>
            <a:pPr algn="l"/>
            <a:endParaRPr lang="en-US" sz="1600" dirty="0" smtClean="0">
              <a:latin typeface="Courier New" pitchFamily="49" charset="0"/>
            </a:endParaRPr>
          </a:p>
          <a:p>
            <a:pPr algn="l"/>
            <a:r>
              <a:rPr lang="en-US" sz="1600" dirty="0" smtClean="0">
                <a:latin typeface="Courier New" pitchFamily="49" charset="0"/>
              </a:rPr>
              <a:t>system&gt; </a:t>
            </a:r>
            <a:r>
              <a:rPr lang="en-US" sz="1600" b="1" dirty="0" smtClean="0">
                <a:latin typeface="Courier New" pitchFamily="49" charset="0"/>
              </a:rPr>
              <a:t>rdfile </a:t>
            </a:r>
            <a:r>
              <a:rPr lang="en-US" sz="1600" b="1" dirty="0">
                <a:latin typeface="Courier New" pitchFamily="49" charset="0"/>
              </a:rPr>
              <a:t>/</a:t>
            </a:r>
            <a:r>
              <a:rPr lang="en-US" sz="1600" b="1" dirty="0" smtClean="0">
                <a:latin typeface="Courier New" pitchFamily="49" charset="0"/>
              </a:rPr>
              <a:t>etc/exports</a:t>
            </a:r>
          </a:p>
          <a:p>
            <a:pPr algn="l"/>
            <a:r>
              <a:rPr lang="en-US" sz="1600" b="1" dirty="0" smtClean="0">
                <a:latin typeface="Courier New" pitchFamily="49" charset="0"/>
              </a:rPr>
              <a:t>...</a:t>
            </a:r>
            <a:endParaRPr lang="en-US" sz="1600" b="1" dirty="0">
              <a:latin typeface="Courier New" pitchFamily="49" charset="0"/>
            </a:endParaRPr>
          </a:p>
          <a:p>
            <a:pPr algn="l"/>
            <a:r>
              <a:rPr lang="en-US" sz="1600" dirty="0" smtClean="0">
                <a:latin typeface="Courier New" pitchFamily="49" charset="0"/>
              </a:rPr>
              <a:t>/</a:t>
            </a:r>
            <a:r>
              <a:rPr lang="en-US" sz="1600" dirty="0" err="1" smtClean="0">
                <a:latin typeface="Courier New" pitchFamily="49" charset="0"/>
              </a:rPr>
              <a:t>vol</a:t>
            </a:r>
            <a:r>
              <a:rPr lang="en-US" sz="1600" dirty="0" smtClean="0">
                <a:latin typeface="Courier New" pitchFamily="49" charset="0"/>
              </a:rPr>
              <a:t>/flex1      </a:t>
            </a:r>
            <a:r>
              <a:rPr lang="en-US" sz="1600" dirty="0">
                <a:latin typeface="Courier New" pitchFamily="49" charset="0"/>
              </a:rPr>
              <a:t>-</a:t>
            </a:r>
            <a:r>
              <a:rPr lang="en-US" sz="1600" dirty="0" smtClean="0">
                <a:latin typeface="Courier New" pitchFamily="49" charset="0"/>
              </a:rPr>
              <a:t>sec=sys,rw,root=10.254.134.38,nosuid</a:t>
            </a:r>
          </a:p>
          <a:p>
            <a:pPr algn="l"/>
            <a:r>
              <a:rPr lang="en-US" sz="1600" dirty="0" smtClean="0">
                <a:latin typeface="Courier New" pitchFamily="49" charset="0"/>
              </a:rPr>
              <a:t>/vol/vol0       -sec=sys,ro,rw=10.254.134.38,root=10.254.134.38,nosuid</a:t>
            </a:r>
          </a:p>
          <a:p>
            <a:pPr algn="l"/>
            <a:r>
              <a:rPr lang="en-US" sz="1600" dirty="0" smtClean="0">
                <a:latin typeface="Courier New" pitchFamily="49" charset="0"/>
              </a:rPr>
              <a:t>/</a:t>
            </a:r>
            <a:r>
              <a:rPr lang="en-US" sz="1600" dirty="0">
                <a:latin typeface="Courier New" pitchFamily="49" charset="0"/>
              </a:rPr>
              <a:t>vol/test       -sec=sys,rw,root=10.254.134.38,nosuid</a:t>
            </a:r>
          </a:p>
          <a:p>
            <a:pPr algn="l"/>
            <a:r>
              <a:rPr lang="en-US" sz="1600" dirty="0">
                <a:latin typeface="Courier New" pitchFamily="49" charset="0"/>
              </a:rPr>
              <a:t>/vol/north      -sec=sys,rw,root=10.254.134.38,nosuid</a:t>
            </a:r>
          </a:p>
          <a:p>
            <a:pPr algn="l"/>
            <a:r>
              <a:rPr lang="en-US" sz="1600" dirty="0">
                <a:latin typeface="Courier New" pitchFamily="49" charset="0"/>
              </a:rPr>
              <a:t>/vol/vol0/home  -sec=sys,rw,root=10.254.134.38,nosuid</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2"/>
          <p:cNvSpPr>
            <a:spLocks noGrp="1" noChangeArrowheads="1"/>
          </p:cNvSpPr>
          <p:nvPr>
            <p:ph type="title" idx="4294967295"/>
          </p:nvPr>
        </p:nvSpPr>
        <p:spPr>
          <a:xfrm>
            <a:off x="1123950" y="104775"/>
            <a:ext cx="8020050" cy="914400"/>
          </a:xfrm>
        </p:spPr>
        <p:txBody>
          <a:bodyPr/>
          <a:lstStyle/>
          <a:p>
            <a:r>
              <a:rPr lang="en-US" dirty="0"/>
              <a:t>Picking the Correct Export</a:t>
            </a:r>
          </a:p>
        </p:txBody>
      </p:sp>
      <p:graphicFrame>
        <p:nvGraphicFramePr>
          <p:cNvPr id="78883" name="Group 35"/>
          <p:cNvGraphicFramePr>
            <a:graphicFrameLocks noGrp="1"/>
          </p:cNvGraphicFramePr>
          <p:nvPr>
            <p:ph idx="4294967295"/>
          </p:nvPr>
        </p:nvGraphicFramePr>
        <p:xfrm>
          <a:off x="2976563" y="2036763"/>
          <a:ext cx="5834062" cy="3005138"/>
        </p:xfrm>
        <a:graphic>
          <a:graphicData uri="http://schemas.openxmlformats.org/drawingml/2006/table">
            <a:tbl>
              <a:tblPr/>
              <a:tblGrid>
                <a:gridCol w="5834062"/>
              </a:tblGrid>
              <a:tr h="504825">
                <a:tc>
                  <a:txBody>
                    <a:bodyPr/>
                    <a:lstStyle/>
                    <a:p>
                      <a:pPr marL="0" marR="0" lvl="0" indent="0" algn="l" defTabSz="914400" rtl="0" eaLnBrk="1" fontAlgn="base" latinLnBrk="0" hangingPunct="1">
                        <a:lnSpc>
                          <a:spcPct val="100000"/>
                        </a:lnSpc>
                        <a:spcBef>
                          <a:spcPct val="30000"/>
                        </a:spcBef>
                        <a:spcAft>
                          <a:spcPct val="0"/>
                        </a:spcAft>
                        <a:buClr>
                          <a:schemeClr val="accent1"/>
                        </a:buClr>
                        <a:buSzTx/>
                        <a:buFont typeface="Webdings" pitchFamily="18" charset="2"/>
                        <a:buNone/>
                        <a:tabLst/>
                      </a:pPr>
                      <a:r>
                        <a:rPr kumimoji="0" lang="en-US" sz="2000" b="1" i="0" u="none" strike="noStrike" cap="none" normalizeH="0" baseline="0" dirty="0" smtClean="0">
                          <a:ln>
                            <a:noFill/>
                          </a:ln>
                          <a:solidFill>
                            <a:schemeClr val="tx1"/>
                          </a:solidFill>
                          <a:effectLst/>
                          <a:latin typeface="Arial" charset="0"/>
                        </a:rPr>
                        <a:t>/vol/vol1 -rw=host1:host3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4825">
                <a:tc>
                  <a:txBody>
                    <a:bodyPr/>
                    <a:lstStyle/>
                    <a:p>
                      <a:pPr marL="0" marR="0" lvl="0" indent="0" algn="l" defTabSz="914400" rtl="0" eaLnBrk="1" fontAlgn="base" latinLnBrk="0" hangingPunct="1">
                        <a:lnSpc>
                          <a:spcPct val="100000"/>
                        </a:lnSpc>
                        <a:spcBef>
                          <a:spcPct val="30000"/>
                        </a:spcBef>
                        <a:spcAft>
                          <a:spcPct val="0"/>
                        </a:spcAft>
                        <a:buClr>
                          <a:schemeClr val="accent1"/>
                        </a:buClr>
                        <a:buSzTx/>
                        <a:buFont typeface="Webdings" pitchFamily="18" charset="2"/>
                        <a:buNone/>
                        <a:tabLst/>
                      </a:pPr>
                      <a:r>
                        <a:rPr kumimoji="0" lang="en-US" sz="2000" b="1" i="0" u="none" strike="noStrike" cap="none" normalizeH="0" baseline="0" dirty="0" smtClean="0">
                          <a:ln>
                            <a:noFill/>
                          </a:ln>
                          <a:solidFill>
                            <a:schemeClr val="tx1"/>
                          </a:solidFill>
                          <a:effectLst/>
                          <a:latin typeface="Arial" charset="0"/>
                        </a:rPr>
                        <a:t>/vol/vol0 -rw=adminhost,root=adminhost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4825">
                <a:tc>
                  <a:txBody>
                    <a:bodyPr/>
                    <a:lstStyle/>
                    <a:p>
                      <a:pPr marL="0" marR="0" lvl="0" indent="0" algn="l" defTabSz="914400" rtl="0" eaLnBrk="1" fontAlgn="base" latinLnBrk="0" hangingPunct="1">
                        <a:lnSpc>
                          <a:spcPct val="100000"/>
                        </a:lnSpc>
                        <a:spcBef>
                          <a:spcPct val="30000"/>
                        </a:spcBef>
                        <a:spcAft>
                          <a:spcPct val="0"/>
                        </a:spcAft>
                        <a:buClr>
                          <a:schemeClr val="accent1"/>
                        </a:buClr>
                        <a:buSzTx/>
                        <a:buFont typeface="Webdings" pitchFamily="18" charset="2"/>
                        <a:buNone/>
                        <a:tabLst/>
                      </a:pPr>
                      <a:r>
                        <a:rPr kumimoji="0" lang="en-US" sz="2000" b="1" i="0" u="none" strike="noStrike" cap="none" normalizeH="0" baseline="0" dirty="0" smtClean="0">
                          <a:ln>
                            <a:noFill/>
                          </a:ln>
                          <a:solidFill>
                            <a:schemeClr val="tx1"/>
                          </a:solidFill>
                          <a:effectLst/>
                          <a:latin typeface="Arial" charset="0"/>
                        </a:rPr>
                        <a:t>/vol/vol0/home -rw=host1:host2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4825">
                <a:tc>
                  <a:txBody>
                    <a:bodyPr/>
                    <a:lstStyle/>
                    <a:p>
                      <a:pPr marL="0" marR="0" lvl="0" indent="0" algn="l" defTabSz="914400" rtl="0" eaLnBrk="1" fontAlgn="base" latinLnBrk="0" hangingPunct="1">
                        <a:lnSpc>
                          <a:spcPct val="100000"/>
                        </a:lnSpc>
                        <a:spcBef>
                          <a:spcPct val="30000"/>
                        </a:spcBef>
                        <a:spcAft>
                          <a:spcPct val="0"/>
                        </a:spcAft>
                        <a:buClr>
                          <a:schemeClr val="accent1"/>
                        </a:buClr>
                        <a:buSzTx/>
                        <a:buFont typeface="Webdings" pitchFamily="18" charset="2"/>
                        <a:buNone/>
                        <a:tabLst/>
                      </a:pPr>
                      <a:r>
                        <a:rPr kumimoji="0" lang="en-US" sz="2000" b="1" i="0" u="none" strike="noStrike" cap="none" normalizeH="0" baseline="0" dirty="0" smtClean="0">
                          <a:ln>
                            <a:noFill/>
                          </a:ln>
                          <a:solidFill>
                            <a:schemeClr val="tx1"/>
                          </a:solidFill>
                          <a:effectLst/>
                          <a:latin typeface="Arial" charset="0"/>
                        </a:rPr>
                        <a:t>/</a:t>
                      </a:r>
                      <a:r>
                        <a:rPr kumimoji="0" lang="en-US" sz="2000" b="1" i="0" u="none" strike="noStrike" cap="none" normalizeH="0" baseline="0" dirty="0" err="1" smtClean="0">
                          <a:ln>
                            <a:noFill/>
                          </a:ln>
                          <a:solidFill>
                            <a:schemeClr val="tx1"/>
                          </a:solidFill>
                          <a:effectLst/>
                          <a:latin typeface="Arial" charset="0"/>
                        </a:rPr>
                        <a:t>vol</a:t>
                      </a:r>
                      <a:r>
                        <a:rPr kumimoji="0" lang="en-US" sz="2000" b="1" i="0" u="none" strike="noStrike" cap="none" normalizeH="0" baseline="0" dirty="0" smtClean="0">
                          <a:ln>
                            <a:noFill/>
                          </a:ln>
                          <a:solidFill>
                            <a:schemeClr val="tx1"/>
                          </a:solidFill>
                          <a:effectLst/>
                          <a:latin typeface="Arial" charset="0"/>
                        </a:rPr>
                        <a:t>/vol3 -ro=adminhost,root=adminhost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4825">
                <a:tc>
                  <a:txBody>
                    <a:bodyPr/>
                    <a:lstStyle/>
                    <a:p>
                      <a:pPr marL="0" marR="0" lvl="0" indent="0" algn="l" defTabSz="914400" rtl="0" eaLnBrk="1" fontAlgn="base" latinLnBrk="0" hangingPunct="1">
                        <a:lnSpc>
                          <a:spcPct val="100000"/>
                        </a:lnSpc>
                        <a:spcBef>
                          <a:spcPct val="30000"/>
                        </a:spcBef>
                        <a:spcAft>
                          <a:spcPct val="0"/>
                        </a:spcAft>
                        <a:buClr>
                          <a:schemeClr val="accent1"/>
                        </a:buClr>
                        <a:buSzTx/>
                        <a:buFont typeface="Webdings" pitchFamily="18" charset="2"/>
                        <a:buNone/>
                        <a:tabLst/>
                      </a:pPr>
                      <a:r>
                        <a:rPr kumimoji="0" lang="en-US" sz="2000" b="1" i="0" u="none" strike="noStrike" cap="none" normalizeH="0" baseline="0" dirty="0" smtClean="0">
                          <a:ln>
                            <a:noFill/>
                          </a:ln>
                          <a:solidFill>
                            <a:schemeClr val="tx1"/>
                          </a:solidFill>
                          <a:effectLst/>
                          <a:latin typeface="Arial" charset="0"/>
                        </a:rPr>
                        <a:t>/vol/vol1 -rw=host1,ro=host3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1013">
                <a:tc>
                  <a:txBody>
                    <a:bodyPr/>
                    <a:lstStyle/>
                    <a:p>
                      <a:pPr marL="0" marR="0" lvl="0" indent="0" algn="l" defTabSz="914400" rtl="0" eaLnBrk="1" fontAlgn="base" latinLnBrk="0" hangingPunct="1">
                        <a:lnSpc>
                          <a:spcPct val="100000"/>
                        </a:lnSpc>
                        <a:spcBef>
                          <a:spcPct val="30000"/>
                        </a:spcBef>
                        <a:spcAft>
                          <a:spcPct val="0"/>
                        </a:spcAft>
                        <a:buClr>
                          <a:schemeClr val="accent1"/>
                        </a:buClr>
                        <a:buSzTx/>
                        <a:buFont typeface="Webdings" pitchFamily="18" charset="2"/>
                        <a:buNone/>
                        <a:tabLst/>
                      </a:pPr>
                      <a:r>
                        <a:rPr kumimoji="0" lang="en-US" sz="2000" b="1" i="0" u="none" strike="noStrike" cap="none" normalizeH="0" baseline="0" dirty="0" smtClean="0">
                          <a:ln>
                            <a:noFill/>
                          </a:ln>
                          <a:solidFill>
                            <a:schemeClr val="tx1"/>
                          </a:solidFill>
                          <a:effectLst/>
                          <a:latin typeface="Arial" charset="0"/>
                        </a:rPr>
                        <a:t>/vol/vol0/home -rw=host1,ro=host2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41316" name="Text Box 4"/>
          <p:cNvSpPr txBox="1">
            <a:spLocks noChangeArrowheads="1"/>
          </p:cNvSpPr>
          <p:nvPr/>
        </p:nvSpPr>
        <p:spPr bwMode="auto">
          <a:xfrm>
            <a:off x="485775" y="2039938"/>
            <a:ext cx="2190750" cy="530225"/>
          </a:xfrm>
          <a:prstGeom prst="rect">
            <a:avLst/>
          </a:prstGeom>
          <a:solidFill>
            <a:schemeClr val="bg1"/>
          </a:solidFill>
          <a:ln w="12700">
            <a:solidFill>
              <a:schemeClr val="tx1"/>
            </a:solidFill>
            <a:miter lim="800000"/>
            <a:headEnd/>
            <a:tailEnd/>
          </a:ln>
        </p:spPr>
        <p:txBody>
          <a:bodyPr>
            <a:spAutoFit/>
          </a:bodyPr>
          <a:lstStyle/>
          <a:p>
            <a:pPr algn="l">
              <a:spcBef>
                <a:spcPct val="50000"/>
              </a:spcBef>
            </a:pPr>
            <a:r>
              <a:rPr lang="en-US" sz="1400" dirty="0"/>
              <a:t>1. </a:t>
            </a:r>
            <a:r>
              <a:rPr lang="en-US" sz="1400" dirty="0" smtClean="0"/>
              <a:t>Grant root </a:t>
            </a:r>
            <a:r>
              <a:rPr lang="en-US" sz="1400" dirty="0"/>
              <a:t>access to /vol/vol0 to adminhost.</a:t>
            </a:r>
          </a:p>
        </p:txBody>
      </p:sp>
      <p:sp>
        <p:nvSpPr>
          <p:cNvPr id="141317" name="Text Box 5"/>
          <p:cNvSpPr txBox="1">
            <a:spLocks noChangeArrowheads="1"/>
          </p:cNvSpPr>
          <p:nvPr/>
        </p:nvSpPr>
        <p:spPr bwMode="auto">
          <a:xfrm>
            <a:off x="485775" y="2955925"/>
            <a:ext cx="2190750" cy="742950"/>
          </a:xfrm>
          <a:prstGeom prst="rect">
            <a:avLst/>
          </a:prstGeom>
          <a:solidFill>
            <a:schemeClr val="bg1"/>
          </a:solidFill>
          <a:ln w="12700">
            <a:solidFill>
              <a:schemeClr val="tx1"/>
            </a:solidFill>
            <a:miter lim="800000"/>
            <a:headEnd/>
            <a:tailEnd/>
          </a:ln>
        </p:spPr>
        <p:txBody>
          <a:bodyPr>
            <a:spAutoFit/>
          </a:bodyPr>
          <a:lstStyle/>
          <a:p>
            <a:pPr algn="l">
              <a:spcBef>
                <a:spcPct val="50000"/>
              </a:spcBef>
            </a:pPr>
            <a:r>
              <a:rPr lang="en-US" sz="1400" dirty="0"/>
              <a:t>2. </a:t>
            </a:r>
            <a:r>
              <a:rPr lang="en-US" sz="1400" dirty="0" smtClean="0"/>
              <a:t>Grant </a:t>
            </a:r>
            <a:r>
              <a:rPr lang="en-US" sz="1400" dirty="0"/>
              <a:t>read-write access to /vol/vol0/home to host1 and host2.</a:t>
            </a:r>
          </a:p>
        </p:txBody>
      </p:sp>
      <p:sp>
        <p:nvSpPr>
          <p:cNvPr id="141318" name="Text Box 6"/>
          <p:cNvSpPr txBox="1">
            <a:spLocks noChangeArrowheads="1"/>
          </p:cNvSpPr>
          <p:nvPr/>
        </p:nvSpPr>
        <p:spPr bwMode="auto">
          <a:xfrm>
            <a:off x="485775" y="4084638"/>
            <a:ext cx="2197100" cy="955675"/>
          </a:xfrm>
          <a:prstGeom prst="rect">
            <a:avLst/>
          </a:prstGeom>
          <a:solidFill>
            <a:schemeClr val="bg1"/>
          </a:solidFill>
          <a:ln w="12700">
            <a:solidFill>
              <a:schemeClr val="tx1"/>
            </a:solidFill>
            <a:miter lim="800000"/>
            <a:headEnd/>
            <a:tailEnd/>
          </a:ln>
        </p:spPr>
        <p:txBody>
          <a:bodyPr>
            <a:spAutoFit/>
          </a:bodyPr>
          <a:lstStyle/>
          <a:p>
            <a:pPr algn="l">
              <a:spcBef>
                <a:spcPct val="50000"/>
              </a:spcBef>
            </a:pPr>
            <a:r>
              <a:rPr lang="en-US" sz="1400" dirty="0"/>
              <a:t>3. </a:t>
            </a:r>
            <a:r>
              <a:rPr lang="en-US" sz="1400" dirty="0" smtClean="0"/>
              <a:t>Grant </a:t>
            </a:r>
            <a:r>
              <a:rPr lang="en-US" sz="1400" dirty="0"/>
              <a:t>read-write access to /vol/vol1 to host1 and read-only access to host3.</a:t>
            </a:r>
          </a:p>
        </p:txBody>
      </p:sp>
      <p:sp>
        <p:nvSpPr>
          <p:cNvPr id="78877" name="Rectangle 29"/>
          <p:cNvSpPr>
            <a:spLocks noChangeArrowheads="1"/>
          </p:cNvSpPr>
          <p:nvPr/>
        </p:nvSpPr>
        <p:spPr bwMode="auto">
          <a:xfrm>
            <a:off x="2970213" y="2536825"/>
            <a:ext cx="5843587" cy="514350"/>
          </a:xfrm>
          <a:prstGeom prst="rect">
            <a:avLst/>
          </a:prstGeom>
          <a:solidFill>
            <a:schemeClr val="tx2">
              <a:alpha val="25098"/>
            </a:schemeClr>
          </a:solidFill>
          <a:ln w="9525">
            <a:noFill/>
            <a:miter lim="800000"/>
            <a:headEnd/>
            <a:tailEnd/>
          </a:ln>
        </p:spPr>
        <p:txBody>
          <a:bodyPr wrap="none" anchor="ctr"/>
          <a:lstStyle/>
          <a:p>
            <a:pPr algn="r"/>
            <a:r>
              <a:rPr lang="en-US" dirty="0"/>
              <a:t>1</a:t>
            </a:r>
          </a:p>
        </p:txBody>
      </p:sp>
      <p:sp>
        <p:nvSpPr>
          <p:cNvPr id="78880" name="Rectangle 32"/>
          <p:cNvSpPr>
            <a:spLocks noChangeArrowheads="1"/>
          </p:cNvSpPr>
          <p:nvPr/>
        </p:nvSpPr>
        <p:spPr bwMode="auto">
          <a:xfrm>
            <a:off x="2970213" y="3051175"/>
            <a:ext cx="5843587" cy="514350"/>
          </a:xfrm>
          <a:prstGeom prst="rect">
            <a:avLst/>
          </a:prstGeom>
          <a:solidFill>
            <a:schemeClr val="tx2">
              <a:alpha val="25098"/>
            </a:schemeClr>
          </a:solidFill>
          <a:ln w="9525">
            <a:noFill/>
            <a:miter lim="800000"/>
            <a:headEnd/>
            <a:tailEnd/>
          </a:ln>
        </p:spPr>
        <p:txBody>
          <a:bodyPr wrap="none" anchor="ctr"/>
          <a:lstStyle/>
          <a:p>
            <a:pPr algn="r"/>
            <a:r>
              <a:rPr lang="en-US" dirty="0"/>
              <a:t>2</a:t>
            </a:r>
          </a:p>
        </p:txBody>
      </p:sp>
      <p:sp>
        <p:nvSpPr>
          <p:cNvPr id="78881" name="Rectangle 33"/>
          <p:cNvSpPr>
            <a:spLocks noChangeArrowheads="1"/>
          </p:cNvSpPr>
          <p:nvPr/>
        </p:nvSpPr>
        <p:spPr bwMode="auto">
          <a:xfrm>
            <a:off x="2970213" y="4051300"/>
            <a:ext cx="5843587" cy="514350"/>
          </a:xfrm>
          <a:prstGeom prst="rect">
            <a:avLst/>
          </a:prstGeom>
          <a:solidFill>
            <a:schemeClr val="tx2">
              <a:alpha val="25098"/>
            </a:schemeClr>
          </a:solidFill>
          <a:ln w="9525">
            <a:noFill/>
            <a:miter lim="800000"/>
            <a:headEnd/>
            <a:tailEnd/>
          </a:ln>
        </p:spPr>
        <p:txBody>
          <a:bodyPr wrap="none" anchor="ctr"/>
          <a:lstStyle/>
          <a:p>
            <a:pPr algn="r"/>
            <a:r>
              <a:rPr lang="en-US" dirty="0"/>
              <a:t>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13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887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13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888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13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88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6" grpId="0" animBg="1"/>
      <p:bldP spid="141317" grpId="0" animBg="1"/>
      <p:bldP spid="141318" grpId="0" animBg="1"/>
      <p:bldP spid="78877" grpId="0" animBg="1"/>
      <p:bldP spid="78880" grpId="0" animBg="1"/>
      <p:bldP spid="7888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8435" name="Rectangle 3"/>
          <p:cNvSpPr>
            <a:spLocks noGrp="1" noChangeArrowheads="1"/>
          </p:cNvSpPr>
          <p:nvPr>
            <p:ph type="title" idx="4294967295"/>
          </p:nvPr>
        </p:nvSpPr>
        <p:spPr>
          <a:xfrm>
            <a:off x="1006475" y="1828800"/>
            <a:ext cx="4419600" cy="2028825"/>
          </a:xfrm>
        </p:spPr>
        <p:txBody>
          <a:bodyPr anchor="b"/>
          <a:lstStyle/>
          <a:p>
            <a:r>
              <a:rPr lang="en-US" dirty="0" smtClean="0"/>
              <a:t>Exports Using </a:t>
            </a:r>
            <a:br>
              <a:rPr lang="en-US" dirty="0" smtClean="0"/>
            </a:br>
            <a:r>
              <a:rPr lang="en-US" dirty="0" smtClean="0"/>
              <a:t>NetApp System Manager</a:t>
            </a:r>
          </a:p>
        </p:txBody>
      </p:sp>
      <p:pic>
        <p:nvPicPr>
          <p:cNvPr id="7" name="Picture 6" descr="jump.png"/>
          <p:cNvPicPr>
            <a:picLocks noChangeAspect="1"/>
          </p:cNvPicPr>
          <p:nvPr/>
        </p:nvPicPr>
        <p:blipFill>
          <a:blip r:embed="rId3" cstate="print"/>
          <a:stretch>
            <a:fillRect/>
          </a:stretch>
        </p:blipFill>
        <p:spPr>
          <a:xfrm>
            <a:off x="5396089" y="1230496"/>
            <a:ext cx="3533421" cy="1943382"/>
          </a:xfrm>
          <a:prstGeom prst="rect">
            <a:avLst/>
          </a:prstGeom>
        </p:spPr>
      </p:pic>
    </p:spTree>
  </p:cSld>
  <p:clrMapOvr>
    <a:masterClrMapping/>
  </p:clrMapOvr>
  <p:transition advClick="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itle 1"/>
          <p:cNvSpPr>
            <a:spLocks noGrp="1"/>
          </p:cNvSpPr>
          <p:nvPr>
            <p:ph type="title"/>
          </p:nvPr>
        </p:nvSpPr>
        <p:spPr/>
        <p:txBody>
          <a:bodyPr/>
          <a:lstStyle/>
          <a:p>
            <a:pPr eaLnBrk="1" hangingPunct="1"/>
            <a:r>
              <a:rPr lang="en-US" dirty="0" smtClean="0"/>
              <a:t>NetApp System Manager: Exporting</a:t>
            </a:r>
          </a:p>
        </p:txBody>
      </p:sp>
      <p:pic>
        <p:nvPicPr>
          <p:cNvPr id="21508" name="Picture 2" descr="C:\Documents and Settings\curtisb\Desktop\Data ONTAP 8.0 7-Mode Administration\Images\System manager\sm14.bmp"/>
          <p:cNvPicPr>
            <a:picLocks noChangeAspect="1" noChangeArrowheads="1"/>
          </p:cNvPicPr>
          <p:nvPr/>
        </p:nvPicPr>
        <p:blipFill>
          <a:blip r:embed="rId3" cstate="print"/>
          <a:srcRect/>
          <a:stretch>
            <a:fillRect/>
          </a:stretch>
        </p:blipFill>
        <p:spPr bwMode="auto">
          <a:xfrm>
            <a:off x="1114425" y="1254125"/>
            <a:ext cx="7258050" cy="5280025"/>
          </a:xfrm>
          <a:prstGeom prst="rect">
            <a:avLst/>
          </a:prstGeom>
          <a:noFill/>
          <a:ln w="9525">
            <a:noFill/>
            <a:miter lim="800000"/>
            <a:headEnd/>
            <a:tailEnd/>
          </a:ln>
        </p:spPr>
      </p:pic>
      <p:sp>
        <p:nvSpPr>
          <p:cNvPr id="21509" name="TextBox 3"/>
          <p:cNvSpPr txBox="1">
            <a:spLocks noChangeArrowheads="1"/>
          </p:cNvSpPr>
          <p:nvPr/>
        </p:nvSpPr>
        <p:spPr bwMode="auto">
          <a:xfrm>
            <a:off x="4524277" y="2906660"/>
            <a:ext cx="2831224" cy="400110"/>
          </a:xfrm>
          <a:prstGeom prst="rect">
            <a:avLst/>
          </a:prstGeom>
          <a:noFill/>
          <a:ln w="9525">
            <a:noFill/>
            <a:miter lim="800000"/>
            <a:headEnd/>
            <a:tailEnd/>
          </a:ln>
        </p:spPr>
        <p:txBody>
          <a:bodyPr wrap="none">
            <a:spAutoFit/>
          </a:bodyPr>
          <a:lstStyle/>
          <a:p>
            <a:pPr algn="ctr">
              <a:buClr>
                <a:schemeClr val="accent2"/>
              </a:buClr>
              <a:buFont typeface="Wingdings 2" pitchFamily="18" charset="2"/>
              <a:buNone/>
            </a:pPr>
            <a:r>
              <a:rPr lang="en-US" dirty="0"/>
              <a:t>Current </a:t>
            </a:r>
            <a:r>
              <a:rPr lang="en-US" dirty="0" smtClean="0"/>
              <a:t>/etc/exports file</a:t>
            </a:r>
            <a:endParaRPr lang="en-US" dirty="0"/>
          </a:p>
        </p:txBody>
      </p:sp>
      <p:cxnSp>
        <p:nvCxnSpPr>
          <p:cNvPr id="21510" name="Straight Arrow Connector 4"/>
          <p:cNvCxnSpPr>
            <a:cxnSpLocks noChangeShapeType="1"/>
          </p:cNvCxnSpPr>
          <p:nvPr/>
        </p:nvCxnSpPr>
        <p:spPr bwMode="auto">
          <a:xfrm rot="10800000">
            <a:off x="4217988" y="2571750"/>
            <a:ext cx="700087" cy="355600"/>
          </a:xfrm>
          <a:prstGeom prst="straightConnector1">
            <a:avLst/>
          </a:prstGeom>
          <a:noFill/>
          <a:ln w="28575" algn="ctr">
            <a:solidFill>
              <a:srgbClr val="005BAE"/>
            </a:solidFill>
            <a:round/>
            <a:headEnd/>
            <a:tailEnd type="triangle" w="med" len="med"/>
          </a:ln>
        </p:spPr>
      </p:cxnSp>
      <p:sp>
        <p:nvSpPr>
          <p:cNvPr id="21511" name="TextBox 8"/>
          <p:cNvSpPr txBox="1">
            <a:spLocks noChangeArrowheads="1"/>
          </p:cNvSpPr>
          <p:nvPr/>
        </p:nvSpPr>
        <p:spPr bwMode="auto">
          <a:xfrm>
            <a:off x="1279525" y="3159125"/>
            <a:ext cx="1966913" cy="714375"/>
          </a:xfrm>
          <a:prstGeom prst="rect">
            <a:avLst/>
          </a:prstGeom>
          <a:solidFill>
            <a:schemeClr val="bg1"/>
          </a:solidFill>
          <a:ln w="28575" algn="ctr">
            <a:solidFill>
              <a:srgbClr val="005BAE"/>
            </a:solidFill>
            <a:miter lim="800000"/>
            <a:headEnd/>
            <a:tailEnd/>
          </a:ln>
        </p:spPr>
        <p:txBody>
          <a:bodyPr/>
          <a:lstStyle/>
          <a:p>
            <a:pPr algn="ctr">
              <a:buClr>
                <a:schemeClr val="accent2"/>
              </a:buClr>
              <a:buFont typeface="Wingdings 2" pitchFamily="18" charset="2"/>
              <a:buNone/>
            </a:pPr>
            <a:r>
              <a:rPr lang="en-US" dirty="0"/>
              <a:t>To configure exports</a:t>
            </a:r>
          </a:p>
        </p:txBody>
      </p:sp>
      <p:cxnSp>
        <p:nvCxnSpPr>
          <p:cNvPr id="21512" name="Straight Arrow Connector 9"/>
          <p:cNvCxnSpPr>
            <a:cxnSpLocks noChangeShapeType="1"/>
            <a:stCxn id="21511" idx="0"/>
          </p:cNvCxnSpPr>
          <p:nvPr/>
        </p:nvCxnSpPr>
        <p:spPr bwMode="auto">
          <a:xfrm flipH="1" flipV="1">
            <a:off x="2235200" y="2692400"/>
            <a:ext cx="28575" cy="452438"/>
          </a:xfrm>
          <a:prstGeom prst="straightConnector1">
            <a:avLst/>
          </a:prstGeom>
          <a:noFill/>
          <a:ln w="28575" algn="ctr">
            <a:solidFill>
              <a:srgbClr val="005BAE"/>
            </a:solidFill>
            <a:round/>
            <a:headEnd/>
            <a:tailEnd type="triangle" w="med" len="med"/>
          </a:ln>
        </p:spPr>
      </p:cxnSp>
      <p:cxnSp>
        <p:nvCxnSpPr>
          <p:cNvPr id="21513" name="Elbow Connector 10"/>
          <p:cNvCxnSpPr>
            <a:cxnSpLocks noChangeShapeType="1"/>
          </p:cNvCxnSpPr>
          <p:nvPr/>
        </p:nvCxnSpPr>
        <p:spPr bwMode="auto">
          <a:xfrm>
            <a:off x="3339273" y="2143125"/>
            <a:ext cx="5400675" cy="579438"/>
          </a:xfrm>
          <a:prstGeom prst="bentConnector3">
            <a:avLst>
              <a:gd name="adj1" fmla="val -134"/>
            </a:avLst>
          </a:prstGeom>
          <a:noFill/>
          <a:ln w="28575" algn="ctr">
            <a:solidFill>
              <a:srgbClr val="005BAE"/>
            </a:solidFill>
            <a:round/>
            <a:headEnd/>
            <a:tailEnd type="triangle" w="med" len="med"/>
          </a:ln>
        </p:spPr>
      </p:cxnSp>
    </p:spTree>
  </p:cSld>
  <p:clrMapOvr>
    <a:masterClrMapping/>
  </p:clrMapOvr>
  <p:transition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Title 1"/>
          <p:cNvSpPr>
            <a:spLocks noGrp="1"/>
          </p:cNvSpPr>
          <p:nvPr>
            <p:ph type="title"/>
          </p:nvPr>
        </p:nvSpPr>
        <p:spPr/>
        <p:txBody>
          <a:bodyPr/>
          <a:lstStyle/>
          <a:p>
            <a:pPr eaLnBrk="1" hangingPunct="1"/>
            <a:r>
              <a:rPr lang="en-US" dirty="0" smtClean="0"/>
              <a:t>NetApp System Manager: Exporting (Cont.)</a:t>
            </a:r>
          </a:p>
        </p:txBody>
      </p:sp>
      <p:pic>
        <p:nvPicPr>
          <p:cNvPr id="22532" name="Picture 4" descr="sm92.bmp"/>
          <p:cNvPicPr>
            <a:picLocks noChangeAspect="1"/>
          </p:cNvPicPr>
          <p:nvPr/>
        </p:nvPicPr>
        <p:blipFill>
          <a:blip r:embed="rId3" cstate="print"/>
          <a:srcRect/>
          <a:stretch>
            <a:fillRect/>
          </a:stretch>
        </p:blipFill>
        <p:spPr bwMode="auto">
          <a:xfrm>
            <a:off x="1114425" y="1254125"/>
            <a:ext cx="4292600" cy="3633788"/>
          </a:xfrm>
          <a:prstGeom prst="rect">
            <a:avLst/>
          </a:prstGeom>
          <a:noFill/>
          <a:ln w="9525">
            <a:noFill/>
            <a:miter lim="800000"/>
            <a:headEnd/>
            <a:tailEnd/>
          </a:ln>
        </p:spPr>
      </p:pic>
      <p:pic>
        <p:nvPicPr>
          <p:cNvPr id="22533" name="Picture 3" descr="sm93.bmp"/>
          <p:cNvPicPr>
            <a:picLocks noChangeAspect="1"/>
          </p:cNvPicPr>
          <p:nvPr/>
        </p:nvPicPr>
        <p:blipFill>
          <a:blip r:embed="rId4" cstate="print"/>
          <a:srcRect/>
          <a:stretch>
            <a:fillRect/>
          </a:stretch>
        </p:blipFill>
        <p:spPr bwMode="auto">
          <a:xfrm>
            <a:off x="4429125" y="2676307"/>
            <a:ext cx="4511675" cy="3819525"/>
          </a:xfrm>
          <a:prstGeom prst="rect">
            <a:avLst/>
          </a:prstGeom>
          <a:noFill/>
          <a:ln w="9525">
            <a:noFill/>
            <a:miter lim="800000"/>
            <a:headEnd/>
            <a:tailEnd/>
          </a:ln>
        </p:spPr>
      </p:pic>
      <p:cxnSp>
        <p:nvCxnSpPr>
          <p:cNvPr id="22534" name="Elbow Connector 5"/>
          <p:cNvCxnSpPr>
            <a:cxnSpLocks noChangeShapeType="1"/>
          </p:cNvCxnSpPr>
          <p:nvPr/>
        </p:nvCxnSpPr>
        <p:spPr bwMode="auto">
          <a:xfrm>
            <a:off x="8154668" y="4109464"/>
            <a:ext cx="747712" cy="249238"/>
          </a:xfrm>
          <a:prstGeom prst="bentConnector3">
            <a:avLst>
              <a:gd name="adj1" fmla="val -796"/>
            </a:avLst>
          </a:prstGeom>
          <a:noFill/>
          <a:ln w="28575" algn="ctr">
            <a:solidFill>
              <a:srgbClr val="005BAE"/>
            </a:solidFill>
            <a:round/>
            <a:headEnd/>
            <a:tailEnd type="triangle" w="med" len="med"/>
          </a:ln>
        </p:spPr>
      </p:cxnSp>
    </p:spTree>
  </p:cSld>
  <p:clrMapOvr>
    <a:masterClrMapping/>
  </p:clrMapOvr>
  <p:transition advClick="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Title 1"/>
          <p:cNvSpPr>
            <a:spLocks noGrp="1"/>
          </p:cNvSpPr>
          <p:nvPr>
            <p:ph type="title"/>
          </p:nvPr>
        </p:nvSpPr>
        <p:spPr/>
        <p:txBody>
          <a:bodyPr/>
          <a:lstStyle/>
          <a:p>
            <a:pPr eaLnBrk="1" hangingPunct="1"/>
            <a:r>
              <a:rPr lang="en-US" dirty="0" smtClean="0"/>
              <a:t>NetApp System Manager: Exporting (Cont.)</a:t>
            </a:r>
          </a:p>
        </p:txBody>
      </p:sp>
      <p:pic>
        <p:nvPicPr>
          <p:cNvPr id="23556" name="Picture 4" descr="sm92.bmp"/>
          <p:cNvPicPr>
            <a:picLocks noChangeAspect="1"/>
          </p:cNvPicPr>
          <p:nvPr/>
        </p:nvPicPr>
        <p:blipFill>
          <a:blip r:embed="rId3" cstate="print"/>
          <a:srcRect/>
          <a:stretch>
            <a:fillRect/>
          </a:stretch>
        </p:blipFill>
        <p:spPr bwMode="auto">
          <a:xfrm>
            <a:off x="1114425" y="1254125"/>
            <a:ext cx="4292600" cy="3633788"/>
          </a:xfrm>
          <a:prstGeom prst="rect">
            <a:avLst/>
          </a:prstGeom>
          <a:noFill/>
          <a:ln w="9525">
            <a:noFill/>
            <a:miter lim="800000"/>
            <a:headEnd/>
            <a:tailEnd/>
          </a:ln>
        </p:spPr>
      </p:pic>
      <p:pic>
        <p:nvPicPr>
          <p:cNvPr id="23557" name="Picture 3" descr="sm93.bmp"/>
          <p:cNvPicPr>
            <a:picLocks noChangeAspect="1"/>
          </p:cNvPicPr>
          <p:nvPr/>
        </p:nvPicPr>
        <p:blipFill>
          <a:blip r:embed="rId4" cstate="print"/>
          <a:srcRect/>
          <a:stretch>
            <a:fillRect/>
          </a:stretch>
        </p:blipFill>
        <p:spPr bwMode="auto">
          <a:xfrm>
            <a:off x="4429125" y="2687638"/>
            <a:ext cx="4511675" cy="3819525"/>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itle 1"/>
          <p:cNvSpPr>
            <a:spLocks noGrp="1"/>
          </p:cNvSpPr>
          <p:nvPr>
            <p:ph type="title"/>
          </p:nvPr>
        </p:nvSpPr>
        <p:spPr/>
        <p:txBody>
          <a:bodyPr/>
          <a:lstStyle/>
          <a:p>
            <a:pPr eaLnBrk="1" hangingPunct="1"/>
            <a:r>
              <a:rPr lang="en-US" dirty="0" smtClean="0"/>
              <a:t>NetApp System Manager: Exporting (Cont.)</a:t>
            </a:r>
          </a:p>
        </p:txBody>
      </p:sp>
      <p:pic>
        <p:nvPicPr>
          <p:cNvPr id="24580" name="Picture 4" descr="sm92.bmp"/>
          <p:cNvPicPr>
            <a:picLocks noChangeAspect="1"/>
          </p:cNvPicPr>
          <p:nvPr/>
        </p:nvPicPr>
        <p:blipFill>
          <a:blip r:embed="rId3" cstate="print"/>
          <a:srcRect/>
          <a:stretch>
            <a:fillRect/>
          </a:stretch>
        </p:blipFill>
        <p:spPr bwMode="auto">
          <a:xfrm>
            <a:off x="1114425" y="1254125"/>
            <a:ext cx="4292600" cy="3633788"/>
          </a:xfrm>
          <a:prstGeom prst="rect">
            <a:avLst/>
          </a:prstGeom>
          <a:noFill/>
          <a:ln w="9525">
            <a:noFill/>
            <a:miter lim="800000"/>
            <a:headEnd/>
            <a:tailEnd/>
          </a:ln>
        </p:spPr>
      </p:pic>
      <p:pic>
        <p:nvPicPr>
          <p:cNvPr id="24581" name="Picture 3" descr="sm93.bmp"/>
          <p:cNvPicPr>
            <a:picLocks noChangeAspect="1"/>
          </p:cNvPicPr>
          <p:nvPr/>
        </p:nvPicPr>
        <p:blipFill>
          <a:blip r:embed="rId4" cstate="print"/>
          <a:srcRect/>
          <a:stretch>
            <a:fillRect/>
          </a:stretch>
        </p:blipFill>
        <p:spPr bwMode="auto">
          <a:xfrm>
            <a:off x="4429125" y="1974850"/>
            <a:ext cx="4511675" cy="3819525"/>
          </a:xfrm>
          <a:prstGeom prst="rect">
            <a:avLst/>
          </a:prstGeom>
          <a:noFill/>
          <a:ln w="9525">
            <a:noFill/>
            <a:miter lim="800000"/>
            <a:headEnd/>
            <a:tailEnd/>
          </a:ln>
        </p:spPr>
      </p:pic>
      <p:pic>
        <p:nvPicPr>
          <p:cNvPr id="24582" name="Picture 5" descr="sm98.bmp"/>
          <p:cNvPicPr>
            <a:picLocks noChangeAspect="1"/>
          </p:cNvPicPr>
          <p:nvPr/>
        </p:nvPicPr>
        <p:blipFill>
          <a:blip r:embed="rId5" cstate="print"/>
          <a:srcRect/>
          <a:stretch>
            <a:fillRect/>
          </a:stretch>
        </p:blipFill>
        <p:spPr bwMode="auto">
          <a:xfrm>
            <a:off x="1685925" y="4606925"/>
            <a:ext cx="2982913" cy="1833563"/>
          </a:xfrm>
          <a:prstGeom prst="rect">
            <a:avLst/>
          </a:prstGeom>
          <a:noFill/>
          <a:ln w="9525">
            <a:noFill/>
            <a:miter lim="800000"/>
            <a:headEnd/>
            <a:tailEnd/>
          </a:ln>
        </p:spPr>
      </p:pic>
      <p:cxnSp>
        <p:nvCxnSpPr>
          <p:cNvPr id="24583" name="Straight Arrow Connector 6"/>
          <p:cNvCxnSpPr>
            <a:cxnSpLocks noChangeShapeType="1"/>
          </p:cNvCxnSpPr>
          <p:nvPr/>
        </p:nvCxnSpPr>
        <p:spPr bwMode="auto">
          <a:xfrm rot="10800000" flipV="1">
            <a:off x="4333875" y="3098800"/>
            <a:ext cx="3943350" cy="1912938"/>
          </a:xfrm>
          <a:prstGeom prst="straightConnector1">
            <a:avLst/>
          </a:prstGeom>
          <a:noFill/>
          <a:ln w="28575" algn="ctr">
            <a:solidFill>
              <a:srgbClr val="005BAE"/>
            </a:solidFill>
            <a:round/>
            <a:headEnd/>
            <a:tailEnd type="triangle" w="med" len="med"/>
          </a:ln>
        </p:spPr>
      </p:cxnSp>
    </p:spTree>
  </p:cSld>
  <p:clrMapOvr>
    <a:masterClrMapping/>
  </p:clrMapOvr>
  <p:transition advClick="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Title 1"/>
          <p:cNvSpPr>
            <a:spLocks noGrp="1"/>
          </p:cNvSpPr>
          <p:nvPr>
            <p:ph type="title"/>
          </p:nvPr>
        </p:nvSpPr>
        <p:spPr/>
        <p:txBody>
          <a:bodyPr/>
          <a:lstStyle/>
          <a:p>
            <a:pPr eaLnBrk="1" hangingPunct="1"/>
            <a:r>
              <a:rPr lang="en-US" dirty="0" smtClean="0"/>
              <a:t>NetApp System Manager: Exporting (Cont.)</a:t>
            </a:r>
          </a:p>
        </p:txBody>
      </p:sp>
      <p:pic>
        <p:nvPicPr>
          <p:cNvPr id="25604" name="Picture 4" descr="sm92.bmp"/>
          <p:cNvPicPr>
            <a:picLocks noChangeAspect="1"/>
          </p:cNvPicPr>
          <p:nvPr/>
        </p:nvPicPr>
        <p:blipFill>
          <a:blip r:embed="rId3" cstate="print"/>
          <a:srcRect/>
          <a:stretch>
            <a:fillRect/>
          </a:stretch>
        </p:blipFill>
        <p:spPr bwMode="auto">
          <a:xfrm>
            <a:off x="1114425" y="1254125"/>
            <a:ext cx="4292600" cy="3633788"/>
          </a:xfrm>
          <a:prstGeom prst="rect">
            <a:avLst/>
          </a:prstGeom>
          <a:noFill/>
          <a:ln w="9525">
            <a:noFill/>
            <a:miter lim="800000"/>
            <a:headEnd/>
            <a:tailEnd/>
          </a:ln>
        </p:spPr>
      </p:pic>
      <p:pic>
        <p:nvPicPr>
          <p:cNvPr id="25605" name="Picture 3" descr="sm93.bmp"/>
          <p:cNvPicPr>
            <a:picLocks noChangeAspect="1"/>
          </p:cNvPicPr>
          <p:nvPr/>
        </p:nvPicPr>
        <p:blipFill>
          <a:blip r:embed="rId4" cstate="print"/>
          <a:srcRect/>
          <a:stretch>
            <a:fillRect/>
          </a:stretch>
        </p:blipFill>
        <p:spPr bwMode="auto">
          <a:xfrm>
            <a:off x="4429125" y="2538413"/>
            <a:ext cx="4511675" cy="3819525"/>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Title 1"/>
          <p:cNvSpPr>
            <a:spLocks noGrp="1"/>
          </p:cNvSpPr>
          <p:nvPr>
            <p:ph type="title"/>
          </p:nvPr>
        </p:nvSpPr>
        <p:spPr/>
        <p:txBody>
          <a:bodyPr/>
          <a:lstStyle/>
          <a:p>
            <a:pPr eaLnBrk="1" hangingPunct="1"/>
            <a:r>
              <a:rPr lang="en-US" dirty="0" smtClean="0"/>
              <a:t>NetApp System Manager: Exporting (Cont.)</a:t>
            </a:r>
          </a:p>
        </p:txBody>
      </p:sp>
      <p:pic>
        <p:nvPicPr>
          <p:cNvPr id="26628" name="Picture 2" descr="C:\Documents and Settings\curtisb\Desktop\Data ONTAP 8.0 7-Mode Administration\Images\System manager\sm14.bmp"/>
          <p:cNvPicPr>
            <a:picLocks noChangeAspect="1" noChangeArrowheads="1"/>
          </p:cNvPicPr>
          <p:nvPr/>
        </p:nvPicPr>
        <p:blipFill>
          <a:blip r:embed="rId3" cstate="print"/>
          <a:srcRect/>
          <a:stretch>
            <a:fillRect/>
          </a:stretch>
        </p:blipFill>
        <p:spPr bwMode="auto">
          <a:xfrm>
            <a:off x="1114425" y="1254125"/>
            <a:ext cx="7259638" cy="5281613"/>
          </a:xfrm>
          <a:prstGeom prst="rect">
            <a:avLst/>
          </a:prstGeom>
          <a:noFill/>
          <a:ln w="9525">
            <a:noFill/>
            <a:miter lim="800000"/>
            <a:headEnd/>
            <a:tailEnd/>
          </a:ln>
        </p:spPr>
      </p:pic>
      <p:sp>
        <p:nvSpPr>
          <p:cNvPr id="26629" name="TextBox 3"/>
          <p:cNvSpPr txBox="1">
            <a:spLocks noChangeArrowheads="1"/>
          </p:cNvSpPr>
          <p:nvPr/>
        </p:nvSpPr>
        <p:spPr bwMode="auto">
          <a:xfrm>
            <a:off x="4894263" y="2914650"/>
            <a:ext cx="2119312" cy="701675"/>
          </a:xfrm>
          <a:prstGeom prst="rect">
            <a:avLst/>
          </a:prstGeom>
          <a:noFill/>
          <a:ln w="9525">
            <a:noFill/>
            <a:miter lim="800000"/>
            <a:headEnd/>
            <a:tailEnd/>
          </a:ln>
        </p:spPr>
        <p:txBody>
          <a:bodyPr wrap="none">
            <a:spAutoFit/>
          </a:bodyPr>
          <a:lstStyle/>
          <a:p>
            <a:pPr algn="ctr">
              <a:buClr>
                <a:schemeClr val="accent2"/>
              </a:buClr>
              <a:buFont typeface="Wingdings 2" pitchFamily="18" charset="2"/>
              <a:buNone/>
            </a:pPr>
            <a:r>
              <a:rPr lang="en-US" dirty="0"/>
              <a:t>The newly added</a:t>
            </a:r>
          </a:p>
          <a:p>
            <a:pPr algn="ctr">
              <a:buClr>
                <a:schemeClr val="accent2"/>
              </a:buClr>
              <a:buFont typeface="Wingdings 2" pitchFamily="18" charset="2"/>
              <a:buNone/>
            </a:pPr>
            <a:r>
              <a:rPr lang="en-US" dirty="0"/>
              <a:t>export</a:t>
            </a:r>
          </a:p>
        </p:txBody>
      </p:sp>
      <p:cxnSp>
        <p:nvCxnSpPr>
          <p:cNvPr id="26630" name="Straight Arrow Connector 4"/>
          <p:cNvCxnSpPr>
            <a:cxnSpLocks noChangeShapeType="1"/>
          </p:cNvCxnSpPr>
          <p:nvPr/>
        </p:nvCxnSpPr>
        <p:spPr bwMode="auto">
          <a:xfrm rot="10800000">
            <a:off x="4217988" y="2693988"/>
            <a:ext cx="700087" cy="355600"/>
          </a:xfrm>
          <a:prstGeom prst="straightConnector1">
            <a:avLst/>
          </a:prstGeom>
          <a:noFill/>
          <a:ln w="28575" algn="ctr">
            <a:solidFill>
              <a:srgbClr val="005BAE"/>
            </a:solidFill>
            <a:round/>
            <a:headEnd/>
            <a:tailEnd type="triangle" w="med" len="med"/>
          </a:ln>
        </p:spPr>
      </p:cxnSp>
      <p:cxnSp>
        <p:nvCxnSpPr>
          <p:cNvPr id="26631" name="Elbow Connector 16"/>
          <p:cNvCxnSpPr>
            <a:cxnSpLocks noChangeShapeType="1"/>
          </p:cNvCxnSpPr>
          <p:nvPr/>
        </p:nvCxnSpPr>
        <p:spPr bwMode="auto">
          <a:xfrm>
            <a:off x="3940682" y="2143886"/>
            <a:ext cx="4821238" cy="273050"/>
          </a:xfrm>
          <a:prstGeom prst="bentConnector3">
            <a:avLst>
              <a:gd name="adj1" fmla="val 0"/>
            </a:avLst>
          </a:prstGeom>
          <a:noFill/>
          <a:ln w="28575" algn="ctr">
            <a:solidFill>
              <a:srgbClr val="005BAE"/>
            </a:solidFill>
            <a:round/>
            <a:headEnd/>
            <a:tailEnd type="triangle" w="med" len="med"/>
          </a:ln>
        </p:spPr>
      </p:cxnSp>
    </p:spTree>
  </p:cSld>
  <p:clrMapOvr>
    <a:masterClrMapping/>
  </p:clrMapOvr>
  <p:transition advClick="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Title 1"/>
          <p:cNvSpPr>
            <a:spLocks noGrp="1"/>
          </p:cNvSpPr>
          <p:nvPr>
            <p:ph type="title"/>
          </p:nvPr>
        </p:nvSpPr>
        <p:spPr/>
        <p:txBody>
          <a:bodyPr/>
          <a:lstStyle/>
          <a:p>
            <a:pPr eaLnBrk="1" hangingPunct="1"/>
            <a:r>
              <a:rPr lang="en-US" dirty="0" smtClean="0"/>
              <a:t>NetApp System Manager: Exporting (Cont.)</a:t>
            </a:r>
          </a:p>
        </p:txBody>
      </p:sp>
      <p:pic>
        <p:nvPicPr>
          <p:cNvPr id="27652" name="Picture 4" descr="sm104.bmp"/>
          <p:cNvPicPr>
            <a:picLocks noChangeAspect="1"/>
          </p:cNvPicPr>
          <p:nvPr/>
        </p:nvPicPr>
        <p:blipFill>
          <a:blip r:embed="rId3" cstate="print"/>
          <a:srcRect/>
          <a:stretch>
            <a:fillRect/>
          </a:stretch>
        </p:blipFill>
        <p:spPr bwMode="auto">
          <a:xfrm>
            <a:off x="5638800" y="1254125"/>
            <a:ext cx="3302000" cy="3819525"/>
          </a:xfrm>
          <a:prstGeom prst="rect">
            <a:avLst/>
          </a:prstGeom>
          <a:noFill/>
          <a:ln w="9525">
            <a:noFill/>
            <a:miter lim="800000"/>
            <a:headEnd/>
            <a:tailEnd/>
          </a:ln>
        </p:spPr>
      </p:pic>
      <p:pic>
        <p:nvPicPr>
          <p:cNvPr id="27653" name="Picture 5" descr="sm102.bmp"/>
          <p:cNvPicPr>
            <a:picLocks noChangeAspect="1"/>
          </p:cNvPicPr>
          <p:nvPr/>
        </p:nvPicPr>
        <p:blipFill>
          <a:blip r:embed="rId4" cstate="print"/>
          <a:srcRect/>
          <a:stretch>
            <a:fillRect/>
          </a:stretch>
        </p:blipFill>
        <p:spPr bwMode="auto">
          <a:xfrm>
            <a:off x="1114425" y="1254125"/>
            <a:ext cx="3302000" cy="3819525"/>
          </a:xfrm>
          <a:prstGeom prst="rect">
            <a:avLst/>
          </a:prstGeom>
          <a:noFill/>
          <a:ln w="9525">
            <a:noFill/>
            <a:miter lim="800000"/>
            <a:headEnd/>
            <a:tailEnd/>
          </a:ln>
        </p:spPr>
      </p:pic>
      <p:pic>
        <p:nvPicPr>
          <p:cNvPr id="27654" name="Picture 6" descr="sm103.bmp"/>
          <p:cNvPicPr>
            <a:picLocks noChangeAspect="1"/>
          </p:cNvPicPr>
          <p:nvPr/>
        </p:nvPicPr>
        <p:blipFill>
          <a:blip r:embed="rId5" cstate="print"/>
          <a:srcRect/>
          <a:stretch>
            <a:fillRect/>
          </a:stretch>
        </p:blipFill>
        <p:spPr bwMode="auto">
          <a:xfrm>
            <a:off x="3344863" y="2714625"/>
            <a:ext cx="3302000" cy="3821113"/>
          </a:xfrm>
          <a:prstGeom prst="rect">
            <a:avLst/>
          </a:prstGeom>
          <a:noFill/>
          <a:ln w="9525">
            <a:noFill/>
            <a:miter lim="800000"/>
            <a:headEnd/>
            <a:tailEnd/>
          </a:ln>
        </p:spPr>
      </p:pic>
      <p:cxnSp>
        <p:nvCxnSpPr>
          <p:cNvPr id="6" name="Straight Arrow Connector 6"/>
          <p:cNvCxnSpPr>
            <a:cxnSpLocks noChangeShapeType="1"/>
            <a:stCxn id="10" idx="2"/>
          </p:cNvCxnSpPr>
          <p:nvPr/>
        </p:nvCxnSpPr>
        <p:spPr bwMode="auto">
          <a:xfrm rot="5400000">
            <a:off x="4663890" y="4473383"/>
            <a:ext cx="191148" cy="6090"/>
          </a:xfrm>
          <a:prstGeom prst="straightConnector1">
            <a:avLst/>
          </a:prstGeom>
          <a:noFill/>
          <a:ln w="28575" algn="ctr">
            <a:solidFill>
              <a:srgbClr val="005BAE"/>
            </a:solidFill>
            <a:round/>
            <a:headEnd/>
            <a:tailEnd type="triangle" w="med" len="med"/>
          </a:ln>
        </p:spPr>
      </p:cxnSp>
      <p:sp>
        <p:nvSpPr>
          <p:cNvPr id="10" name="TextBox 9"/>
          <p:cNvSpPr txBox="1"/>
          <p:nvPr/>
        </p:nvSpPr>
        <p:spPr>
          <a:xfrm>
            <a:off x="3688336" y="3672968"/>
            <a:ext cx="2148345" cy="707886"/>
          </a:xfrm>
          <a:prstGeom prst="rect">
            <a:avLst/>
          </a:prstGeom>
          <a:noFill/>
        </p:spPr>
        <p:txBody>
          <a:bodyPr wrap="none" rtlCol="0">
            <a:spAutoFit/>
          </a:bodyPr>
          <a:lstStyle/>
          <a:p>
            <a:r>
              <a:rPr lang="en-US" dirty="0" smtClean="0">
                <a:latin typeface="Courier New" pitchFamily="49" charset="0"/>
                <a:cs typeface="Courier New" pitchFamily="49" charset="0"/>
              </a:rPr>
              <a:t>anon</a:t>
            </a:r>
            <a:r>
              <a:rPr lang="en-US" dirty="0" smtClean="0"/>
              <a:t> applies</a:t>
            </a:r>
          </a:p>
          <a:p>
            <a:r>
              <a:rPr lang="en-US" dirty="0" smtClean="0"/>
              <a:t>only to root users</a:t>
            </a:r>
            <a:endParaRPr lang="en-US" dirty="0"/>
          </a:p>
        </p:txBody>
      </p:sp>
      <p:cxnSp>
        <p:nvCxnSpPr>
          <p:cNvPr id="13" name="Straight Arrow Connector 6"/>
          <p:cNvCxnSpPr>
            <a:cxnSpLocks noChangeShapeType="1"/>
          </p:cNvCxnSpPr>
          <p:nvPr/>
        </p:nvCxnSpPr>
        <p:spPr bwMode="auto">
          <a:xfrm flipV="1">
            <a:off x="2835408" y="4856309"/>
            <a:ext cx="691563" cy="437990"/>
          </a:xfrm>
          <a:prstGeom prst="straightConnector1">
            <a:avLst/>
          </a:prstGeom>
          <a:noFill/>
          <a:ln w="28575" algn="ctr">
            <a:solidFill>
              <a:srgbClr val="005BAE"/>
            </a:solidFill>
            <a:round/>
            <a:headEnd/>
            <a:tailEnd type="triangle" w="med" len="med"/>
          </a:ln>
        </p:spPr>
      </p:cxnSp>
      <p:sp>
        <p:nvSpPr>
          <p:cNvPr id="16" name="TextBox 15"/>
          <p:cNvSpPr txBox="1"/>
          <p:nvPr/>
        </p:nvSpPr>
        <p:spPr>
          <a:xfrm>
            <a:off x="1328056" y="5239231"/>
            <a:ext cx="1872629" cy="400110"/>
          </a:xfrm>
          <a:prstGeom prst="rect">
            <a:avLst/>
          </a:prstGeom>
          <a:noFill/>
        </p:spPr>
        <p:txBody>
          <a:bodyPr wrap="none" rtlCol="0">
            <a:spAutoFit/>
          </a:bodyPr>
          <a:lstStyle/>
          <a:p>
            <a:r>
              <a:rPr lang="en-US" dirty="0" smtClean="0">
                <a:latin typeface="Courier New" pitchFamily="49" charset="0"/>
                <a:cs typeface="Courier New" pitchFamily="49" charset="0"/>
              </a:rPr>
              <a:t>anon=0 </a:t>
            </a:r>
            <a:r>
              <a:rPr lang="en-US" dirty="0" smtClean="0">
                <a:latin typeface="+mn-lt"/>
                <a:cs typeface="Courier New" pitchFamily="49" charset="0"/>
              </a:rPr>
              <a:t>(root)</a:t>
            </a:r>
            <a:endParaRPr lang="en-US" dirty="0">
              <a:latin typeface="Courier New" pitchFamily="49" charset="0"/>
              <a:cs typeface="Courier New" pitchFamily="49" charset="0"/>
            </a:endParaRPr>
          </a:p>
        </p:txBody>
      </p:sp>
      <p:sp>
        <p:nvSpPr>
          <p:cNvPr id="17" name="TextBox 16"/>
          <p:cNvSpPr txBox="1"/>
          <p:nvPr/>
        </p:nvSpPr>
        <p:spPr>
          <a:xfrm>
            <a:off x="0" y="5760465"/>
            <a:ext cx="3387466" cy="707886"/>
          </a:xfrm>
          <a:prstGeom prst="rect">
            <a:avLst/>
          </a:prstGeom>
          <a:noFill/>
        </p:spPr>
        <p:txBody>
          <a:bodyPr wrap="none" rtlCol="0">
            <a:spAutoFit/>
          </a:bodyPr>
          <a:lstStyle/>
          <a:p>
            <a:r>
              <a:rPr lang="en-US" dirty="0" smtClean="0">
                <a:latin typeface="Courier New" pitchFamily="49" charset="0"/>
                <a:cs typeface="Courier New" pitchFamily="49" charset="0"/>
              </a:rPr>
              <a:t>anon=65535 </a:t>
            </a:r>
            <a:r>
              <a:rPr lang="en-US" dirty="0" smtClean="0">
                <a:latin typeface="+mn-lt"/>
                <a:cs typeface="Courier New" pitchFamily="49" charset="0"/>
              </a:rPr>
              <a:t>(deny access</a:t>
            </a:r>
          </a:p>
          <a:p>
            <a:pPr algn="r"/>
            <a:r>
              <a:rPr lang="en-US" dirty="0" smtClean="0">
                <a:latin typeface="+mn-lt"/>
                <a:cs typeface="Courier New" pitchFamily="49" charset="0"/>
              </a:rPr>
              <a:t>to root users)</a:t>
            </a:r>
            <a:endParaRPr lang="en-US" dirty="0">
              <a:latin typeface="Courier New" pitchFamily="49" charset="0"/>
              <a:cs typeface="Courier New" pitchFamily="49" charset="0"/>
            </a:endParaRPr>
          </a:p>
        </p:txBody>
      </p:sp>
      <p:cxnSp>
        <p:nvCxnSpPr>
          <p:cNvPr id="18" name="Straight Arrow Connector 6"/>
          <p:cNvCxnSpPr>
            <a:cxnSpLocks noChangeShapeType="1"/>
          </p:cNvCxnSpPr>
          <p:nvPr/>
        </p:nvCxnSpPr>
        <p:spPr bwMode="auto">
          <a:xfrm rot="5400000" flipH="1" flipV="1">
            <a:off x="2881513" y="5094515"/>
            <a:ext cx="737667" cy="660827"/>
          </a:xfrm>
          <a:prstGeom prst="straightConnector1">
            <a:avLst/>
          </a:prstGeom>
          <a:noFill/>
          <a:ln w="28575" algn="ctr">
            <a:solidFill>
              <a:srgbClr val="005BAE"/>
            </a:solidFill>
            <a:round/>
            <a:headEnd/>
            <a:tailEnd type="triangle" w="med" len="med"/>
          </a:ln>
        </p:spPr>
      </p:cxnSp>
      <p:cxnSp>
        <p:nvCxnSpPr>
          <p:cNvPr id="27" name="Straight Arrow Connector 6"/>
          <p:cNvCxnSpPr>
            <a:cxnSpLocks noChangeShapeType="1"/>
            <a:stCxn id="28" idx="1"/>
          </p:cNvCxnSpPr>
          <p:nvPr/>
        </p:nvCxnSpPr>
        <p:spPr bwMode="auto">
          <a:xfrm rot="10800000">
            <a:off x="5578608" y="5217484"/>
            <a:ext cx="1091132" cy="412831"/>
          </a:xfrm>
          <a:prstGeom prst="straightConnector1">
            <a:avLst/>
          </a:prstGeom>
          <a:noFill/>
          <a:ln w="28575" algn="ctr">
            <a:solidFill>
              <a:srgbClr val="005BAE"/>
            </a:solidFill>
            <a:round/>
            <a:headEnd/>
            <a:tailEnd type="triangle" w="med" len="med"/>
          </a:ln>
        </p:spPr>
      </p:cxnSp>
      <p:sp>
        <p:nvSpPr>
          <p:cNvPr id="28" name="TextBox 27"/>
          <p:cNvSpPr txBox="1"/>
          <p:nvPr/>
        </p:nvSpPr>
        <p:spPr>
          <a:xfrm>
            <a:off x="6669740" y="5276371"/>
            <a:ext cx="2105426" cy="707886"/>
          </a:xfrm>
          <a:prstGeom prst="rect">
            <a:avLst/>
          </a:prstGeom>
          <a:noFill/>
        </p:spPr>
        <p:txBody>
          <a:bodyPr wrap="square" rtlCol="0">
            <a:spAutoFit/>
          </a:bodyPr>
          <a:lstStyle/>
          <a:p>
            <a:r>
              <a:rPr lang="en-US" dirty="0" smtClean="0">
                <a:latin typeface="Courier New" pitchFamily="49" charset="0"/>
                <a:cs typeface="Courier New" pitchFamily="49" charset="0"/>
              </a:rPr>
              <a:t>anon=65534 </a:t>
            </a:r>
            <a:br>
              <a:rPr lang="en-US" dirty="0" smtClean="0">
                <a:latin typeface="Courier New" pitchFamily="49" charset="0"/>
                <a:cs typeface="Courier New" pitchFamily="49" charset="0"/>
              </a:rPr>
            </a:br>
            <a:r>
              <a:rPr lang="en-US" dirty="0" smtClean="0">
                <a:latin typeface="+mn-lt"/>
                <a:cs typeface="Courier New" pitchFamily="49" charset="0"/>
              </a:rPr>
              <a:t>(nobody)</a:t>
            </a:r>
            <a:endParaRPr lang="en-US" dirty="0">
              <a:latin typeface="Courier New" pitchFamily="49" charset="0"/>
              <a:cs typeface="Courier New" pitchFamily="49" charset="0"/>
            </a:endParaRPr>
          </a:p>
        </p:txBody>
      </p:sp>
    </p:spTree>
  </p:cSld>
  <p:clrMapOvr>
    <a:masterClrMapping/>
  </p:clrMapOvr>
  <p:transition advClick="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8435" name="Rectangle 3"/>
          <p:cNvSpPr>
            <a:spLocks noGrp="1" noChangeArrowheads="1"/>
          </p:cNvSpPr>
          <p:nvPr>
            <p:ph type="title" idx="4294967295"/>
          </p:nvPr>
        </p:nvSpPr>
        <p:spPr>
          <a:xfrm>
            <a:off x="1006475" y="1828800"/>
            <a:ext cx="4419600" cy="2028825"/>
          </a:xfrm>
        </p:spPr>
        <p:txBody>
          <a:bodyPr anchor="b"/>
          <a:lstStyle/>
          <a:p>
            <a:r>
              <a:rPr lang="en-US" dirty="0" smtClean="0"/>
              <a:t>Mounts</a:t>
            </a:r>
          </a:p>
        </p:txBody>
      </p:sp>
      <p:pic>
        <p:nvPicPr>
          <p:cNvPr id="7" name="Picture 6" descr="jump.png"/>
          <p:cNvPicPr>
            <a:picLocks noChangeAspect="1"/>
          </p:cNvPicPr>
          <p:nvPr/>
        </p:nvPicPr>
        <p:blipFill>
          <a:blip r:embed="rId3" cstate="print"/>
          <a:stretch>
            <a:fillRect/>
          </a:stretch>
        </p:blipFill>
        <p:spPr>
          <a:xfrm>
            <a:off x="5396089" y="1230496"/>
            <a:ext cx="3533421" cy="1943382"/>
          </a:xfrm>
          <a:prstGeom prst="rect">
            <a:avLst/>
          </a:prstGeom>
        </p:spPr>
      </p:pic>
    </p:spTree>
  </p:cSld>
  <p:clrMapOvr>
    <a:masterClrMapping/>
  </p:clrMapOvr>
  <p:transition advClick="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5"/>
          <p:cNvSpPr>
            <a:spLocks noGrp="1" noChangeArrowheads="1"/>
          </p:cNvSpPr>
          <p:nvPr>
            <p:ph type="title"/>
          </p:nvPr>
        </p:nvSpPr>
        <p:spPr/>
        <p:txBody>
          <a:bodyPr/>
          <a:lstStyle/>
          <a:p>
            <a:r>
              <a:rPr lang="en-US" dirty="0"/>
              <a:t>Mounts </a:t>
            </a:r>
          </a:p>
        </p:txBody>
      </p:sp>
      <p:sp>
        <p:nvSpPr>
          <p:cNvPr id="84995" name="Rectangle 6"/>
          <p:cNvSpPr>
            <a:spLocks noGrp="1" noChangeArrowheads="1"/>
          </p:cNvSpPr>
          <p:nvPr>
            <p:ph type="body" idx="1"/>
          </p:nvPr>
        </p:nvSpPr>
        <p:spPr/>
        <p:txBody>
          <a:bodyPr/>
          <a:lstStyle/>
          <a:p>
            <a:r>
              <a:rPr lang="en-US" dirty="0"/>
              <a:t>Mounts are used to attach a storage system’s exported hierarchy to the target’s file system hierarchy</a:t>
            </a:r>
          </a:p>
          <a:p>
            <a:pPr lvl="2"/>
            <a:r>
              <a:rPr lang="en-US" dirty="0"/>
              <a:t>Requires a </a:t>
            </a:r>
            <a:r>
              <a:rPr lang="en-US" dirty="0" smtClean="0"/>
              <a:t>mountpoint―that is, </a:t>
            </a:r>
            <a:r>
              <a:rPr lang="en-US" dirty="0"/>
              <a:t>a directory</a:t>
            </a:r>
          </a:p>
          <a:p>
            <a:pPr lvl="2"/>
            <a:r>
              <a:rPr lang="en-US" dirty="0"/>
              <a:t>Mounted </a:t>
            </a:r>
            <a:r>
              <a:rPr lang="en-US" dirty="0" smtClean="0"/>
              <a:t>by way of: </a:t>
            </a:r>
            <a:endParaRPr lang="en-US" dirty="0"/>
          </a:p>
          <a:p>
            <a:pPr lvl="3"/>
            <a:r>
              <a:rPr lang="en-US" dirty="0" smtClean="0">
                <a:latin typeface="+mj-lt"/>
              </a:rPr>
              <a:t>The</a:t>
            </a:r>
            <a:r>
              <a:rPr lang="en-US" dirty="0" smtClean="0">
                <a:latin typeface="Courier New" pitchFamily="49" charset="0"/>
              </a:rPr>
              <a:t> mount </a:t>
            </a:r>
            <a:r>
              <a:rPr lang="en-US" dirty="0"/>
              <a:t>command</a:t>
            </a:r>
          </a:p>
          <a:p>
            <a:pPr lvl="3"/>
            <a:r>
              <a:rPr lang="en-US" dirty="0"/>
              <a:t>Mount tables (for example, </a:t>
            </a:r>
            <a:r>
              <a:rPr lang="en-US" i="1" dirty="0"/>
              <a:t>/etc/vfstab </a:t>
            </a:r>
            <a:r>
              <a:rPr lang="en-US" dirty="0"/>
              <a:t>on Solaris)</a:t>
            </a:r>
          </a:p>
          <a:p>
            <a:pPr lvl="3"/>
            <a:r>
              <a:rPr lang="en-US" dirty="0"/>
              <a:t>Automounters</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33"/>
          <p:cNvSpPr>
            <a:spLocks noGrp="1" noChangeArrowheads="1"/>
          </p:cNvSpPr>
          <p:nvPr>
            <p:ph type="title" idx="4294967295"/>
          </p:nvPr>
        </p:nvSpPr>
        <p:spPr/>
        <p:txBody>
          <a:bodyPr/>
          <a:lstStyle/>
          <a:p>
            <a:r>
              <a:rPr lang="en-US" dirty="0"/>
              <a:t>The Mount Process</a:t>
            </a:r>
          </a:p>
        </p:txBody>
      </p:sp>
      <p:sp>
        <p:nvSpPr>
          <p:cNvPr id="87043" name="Rectangle 34"/>
          <p:cNvSpPr>
            <a:spLocks noGrp="1" noChangeArrowheads="1"/>
          </p:cNvSpPr>
          <p:nvPr>
            <p:ph idx="4294967295"/>
          </p:nvPr>
        </p:nvSpPr>
        <p:spPr/>
        <p:txBody>
          <a:bodyPr/>
          <a:lstStyle/>
          <a:p>
            <a:r>
              <a:rPr lang="en-US" dirty="0"/>
              <a:t>Abbreviated Mount Process</a:t>
            </a:r>
          </a:p>
        </p:txBody>
      </p:sp>
      <p:sp>
        <p:nvSpPr>
          <p:cNvPr id="87067" name="Rectangle 2"/>
          <p:cNvSpPr>
            <a:spLocks noChangeArrowheads="1"/>
          </p:cNvSpPr>
          <p:nvPr/>
        </p:nvSpPr>
        <p:spPr bwMode="auto">
          <a:xfrm>
            <a:off x="4341813" y="1935163"/>
            <a:ext cx="2676525" cy="4527550"/>
          </a:xfrm>
          <a:prstGeom prst="rect">
            <a:avLst/>
          </a:prstGeom>
          <a:solidFill>
            <a:srgbClr val="CDCDCD"/>
          </a:solidFill>
          <a:ln w="12700">
            <a:noFill/>
            <a:miter lim="800000"/>
            <a:headEnd/>
            <a:tailEnd/>
          </a:ln>
        </p:spPr>
        <p:txBody>
          <a:bodyPr wrap="none" anchor="ctr"/>
          <a:lstStyle/>
          <a:p>
            <a:pPr>
              <a:buClrTx/>
            </a:pPr>
            <a:endParaRPr lang="en-US" sz="2400" dirty="0">
              <a:solidFill>
                <a:schemeClr val="bg1"/>
              </a:solidFill>
            </a:endParaRPr>
          </a:p>
        </p:txBody>
      </p:sp>
      <p:sp>
        <p:nvSpPr>
          <p:cNvPr id="87068" name="Line 5"/>
          <p:cNvSpPr>
            <a:spLocks noChangeShapeType="1"/>
          </p:cNvSpPr>
          <p:nvPr/>
        </p:nvSpPr>
        <p:spPr bwMode="auto">
          <a:xfrm>
            <a:off x="4621213" y="2209800"/>
            <a:ext cx="0" cy="4203700"/>
          </a:xfrm>
          <a:prstGeom prst="line">
            <a:avLst/>
          </a:prstGeom>
          <a:noFill/>
          <a:ln w="28575">
            <a:solidFill>
              <a:schemeClr val="tx1"/>
            </a:solidFill>
            <a:round/>
            <a:headEnd/>
            <a:tailEnd/>
          </a:ln>
        </p:spPr>
        <p:txBody>
          <a:bodyPr wrap="none" anchor="ctr">
            <a:spAutoFit/>
          </a:bodyPr>
          <a:lstStyle/>
          <a:p>
            <a:endParaRPr lang="en-US" dirty="0"/>
          </a:p>
        </p:txBody>
      </p:sp>
      <p:sp>
        <p:nvSpPr>
          <p:cNvPr id="87069" name="Line 6"/>
          <p:cNvSpPr>
            <a:spLocks noChangeShapeType="1"/>
          </p:cNvSpPr>
          <p:nvPr/>
        </p:nvSpPr>
        <p:spPr bwMode="auto">
          <a:xfrm>
            <a:off x="5589588" y="2197100"/>
            <a:ext cx="0" cy="4216400"/>
          </a:xfrm>
          <a:prstGeom prst="line">
            <a:avLst/>
          </a:prstGeom>
          <a:noFill/>
          <a:ln w="28575">
            <a:solidFill>
              <a:schemeClr val="tx1"/>
            </a:solidFill>
            <a:round/>
            <a:headEnd/>
            <a:tailEnd/>
          </a:ln>
        </p:spPr>
        <p:txBody>
          <a:bodyPr wrap="none" anchor="ctr">
            <a:spAutoFit/>
          </a:bodyPr>
          <a:lstStyle/>
          <a:p>
            <a:endParaRPr lang="en-US" dirty="0"/>
          </a:p>
        </p:txBody>
      </p:sp>
      <p:sp>
        <p:nvSpPr>
          <p:cNvPr id="87070" name="Line 7"/>
          <p:cNvSpPr>
            <a:spLocks noChangeShapeType="1"/>
          </p:cNvSpPr>
          <p:nvPr/>
        </p:nvSpPr>
        <p:spPr bwMode="auto">
          <a:xfrm>
            <a:off x="6707188" y="2187575"/>
            <a:ext cx="0" cy="4225925"/>
          </a:xfrm>
          <a:prstGeom prst="line">
            <a:avLst/>
          </a:prstGeom>
          <a:noFill/>
          <a:ln w="28575">
            <a:solidFill>
              <a:schemeClr val="tx1"/>
            </a:solidFill>
            <a:round/>
            <a:headEnd/>
            <a:tailEnd/>
          </a:ln>
        </p:spPr>
        <p:txBody>
          <a:bodyPr anchor="ctr">
            <a:spAutoFit/>
          </a:bodyPr>
          <a:lstStyle/>
          <a:p>
            <a:endParaRPr lang="en-US" dirty="0"/>
          </a:p>
        </p:txBody>
      </p:sp>
      <p:sp>
        <p:nvSpPr>
          <p:cNvPr id="87071" name="Text Box 8"/>
          <p:cNvSpPr txBox="1">
            <a:spLocks noChangeArrowheads="1"/>
          </p:cNvSpPr>
          <p:nvPr/>
        </p:nvSpPr>
        <p:spPr bwMode="auto">
          <a:xfrm>
            <a:off x="1263650" y="1603375"/>
            <a:ext cx="749300" cy="336550"/>
          </a:xfrm>
          <a:prstGeom prst="rect">
            <a:avLst/>
          </a:prstGeom>
          <a:noFill/>
          <a:ln w="28575">
            <a:noFill/>
            <a:miter lim="800000"/>
            <a:headEnd/>
            <a:tailEnd/>
          </a:ln>
        </p:spPr>
        <p:txBody>
          <a:bodyPr wrap="none" anchor="ctr">
            <a:spAutoFit/>
          </a:bodyPr>
          <a:lstStyle/>
          <a:p>
            <a:pPr eaLnBrk="0" hangingPunct="0"/>
            <a:r>
              <a:rPr lang="en-US" sz="1600" b="1" dirty="0">
                <a:cs typeface="Arial" charset="0"/>
              </a:rPr>
              <a:t>Client</a:t>
            </a:r>
          </a:p>
        </p:txBody>
      </p:sp>
      <p:sp>
        <p:nvSpPr>
          <p:cNvPr id="87072" name="Text Box 9"/>
          <p:cNvSpPr txBox="1">
            <a:spLocks noChangeArrowheads="1"/>
          </p:cNvSpPr>
          <p:nvPr/>
        </p:nvSpPr>
        <p:spPr bwMode="auto">
          <a:xfrm>
            <a:off x="4351338" y="1911350"/>
            <a:ext cx="801687" cy="274638"/>
          </a:xfrm>
          <a:prstGeom prst="rect">
            <a:avLst/>
          </a:prstGeom>
          <a:noFill/>
          <a:ln w="28575">
            <a:noFill/>
            <a:miter lim="800000"/>
            <a:headEnd/>
            <a:tailEnd/>
          </a:ln>
        </p:spPr>
        <p:txBody>
          <a:bodyPr wrap="none" anchor="ctr">
            <a:spAutoFit/>
          </a:bodyPr>
          <a:lstStyle/>
          <a:p>
            <a:pPr eaLnBrk="0" hangingPunct="0"/>
            <a:r>
              <a:rPr lang="en-US" sz="1200" b="1" dirty="0">
                <a:cs typeface="Arial" charset="0"/>
              </a:rPr>
              <a:t>Portmap</a:t>
            </a:r>
          </a:p>
        </p:txBody>
      </p:sp>
      <p:sp>
        <p:nvSpPr>
          <p:cNvPr id="87073" name="Text Box 10"/>
          <p:cNvSpPr txBox="1">
            <a:spLocks noChangeArrowheads="1"/>
          </p:cNvSpPr>
          <p:nvPr/>
        </p:nvSpPr>
        <p:spPr bwMode="auto">
          <a:xfrm>
            <a:off x="5272088" y="1911350"/>
            <a:ext cx="642937" cy="274638"/>
          </a:xfrm>
          <a:prstGeom prst="rect">
            <a:avLst/>
          </a:prstGeom>
          <a:noFill/>
          <a:ln w="28575">
            <a:noFill/>
            <a:miter lim="800000"/>
            <a:headEnd/>
            <a:tailEnd/>
          </a:ln>
        </p:spPr>
        <p:txBody>
          <a:bodyPr wrap="none" anchor="ctr">
            <a:spAutoFit/>
          </a:bodyPr>
          <a:lstStyle/>
          <a:p>
            <a:pPr eaLnBrk="0" hangingPunct="0"/>
            <a:r>
              <a:rPr lang="en-US" sz="1200" b="1" dirty="0">
                <a:cs typeface="Arial" charset="0"/>
              </a:rPr>
              <a:t>Mount</a:t>
            </a:r>
          </a:p>
        </p:txBody>
      </p:sp>
      <p:sp>
        <p:nvSpPr>
          <p:cNvPr id="87074" name="Text Box 11"/>
          <p:cNvSpPr txBox="1">
            <a:spLocks noChangeArrowheads="1"/>
          </p:cNvSpPr>
          <p:nvPr/>
        </p:nvSpPr>
        <p:spPr bwMode="auto">
          <a:xfrm>
            <a:off x="6480175" y="1911350"/>
            <a:ext cx="488950" cy="274638"/>
          </a:xfrm>
          <a:prstGeom prst="rect">
            <a:avLst/>
          </a:prstGeom>
          <a:noFill/>
          <a:ln w="28575">
            <a:noFill/>
            <a:miter lim="800000"/>
            <a:headEnd/>
            <a:tailEnd/>
          </a:ln>
        </p:spPr>
        <p:txBody>
          <a:bodyPr wrap="none" anchor="ctr">
            <a:spAutoFit/>
          </a:bodyPr>
          <a:lstStyle/>
          <a:p>
            <a:pPr eaLnBrk="0" hangingPunct="0"/>
            <a:r>
              <a:rPr lang="en-US" sz="1200" b="1" dirty="0">
                <a:cs typeface="Arial" charset="0"/>
              </a:rPr>
              <a:t>NFS</a:t>
            </a:r>
          </a:p>
        </p:txBody>
      </p:sp>
      <p:sp>
        <p:nvSpPr>
          <p:cNvPr id="87075" name="Line 13"/>
          <p:cNvSpPr>
            <a:spLocks noChangeShapeType="1"/>
          </p:cNvSpPr>
          <p:nvPr/>
        </p:nvSpPr>
        <p:spPr bwMode="auto">
          <a:xfrm>
            <a:off x="1485900" y="2197100"/>
            <a:ext cx="3149600" cy="531813"/>
          </a:xfrm>
          <a:prstGeom prst="line">
            <a:avLst/>
          </a:prstGeom>
          <a:noFill/>
          <a:ln w="28575">
            <a:solidFill>
              <a:schemeClr val="accent2"/>
            </a:solidFill>
            <a:round/>
            <a:headEnd/>
            <a:tailEnd type="triangle" w="med" len="med"/>
          </a:ln>
        </p:spPr>
        <p:txBody>
          <a:bodyPr anchor="ctr">
            <a:spAutoFit/>
          </a:bodyPr>
          <a:lstStyle/>
          <a:p>
            <a:endParaRPr lang="en-US" dirty="0"/>
          </a:p>
        </p:txBody>
      </p:sp>
      <p:sp>
        <p:nvSpPr>
          <p:cNvPr id="87076" name="Text Box 14"/>
          <p:cNvSpPr txBox="1">
            <a:spLocks noChangeArrowheads="1"/>
          </p:cNvSpPr>
          <p:nvPr/>
        </p:nvSpPr>
        <p:spPr bwMode="auto">
          <a:xfrm rot="568850">
            <a:off x="1697038" y="2173288"/>
            <a:ext cx="2276475" cy="274637"/>
          </a:xfrm>
          <a:prstGeom prst="rect">
            <a:avLst/>
          </a:prstGeom>
          <a:noFill/>
          <a:ln w="28575">
            <a:noFill/>
            <a:miter lim="800000"/>
            <a:headEnd/>
            <a:tailEnd/>
          </a:ln>
        </p:spPr>
        <p:txBody>
          <a:bodyPr wrap="none" anchor="ctr">
            <a:spAutoFit/>
          </a:bodyPr>
          <a:lstStyle/>
          <a:p>
            <a:pPr eaLnBrk="0" hangingPunct="0"/>
            <a:r>
              <a:rPr lang="en-US" sz="1200" b="1" dirty="0">
                <a:cs typeface="Arial" charset="0"/>
              </a:rPr>
              <a:t>What services do you have ?</a:t>
            </a:r>
          </a:p>
        </p:txBody>
      </p:sp>
      <p:sp>
        <p:nvSpPr>
          <p:cNvPr id="87077" name="Line 16"/>
          <p:cNvSpPr>
            <a:spLocks noChangeShapeType="1"/>
          </p:cNvSpPr>
          <p:nvPr/>
        </p:nvSpPr>
        <p:spPr bwMode="auto">
          <a:xfrm flipH="1">
            <a:off x="1490663" y="2771775"/>
            <a:ext cx="3119437" cy="568325"/>
          </a:xfrm>
          <a:prstGeom prst="line">
            <a:avLst/>
          </a:prstGeom>
          <a:noFill/>
          <a:ln w="28575">
            <a:solidFill>
              <a:schemeClr val="hlink"/>
            </a:solidFill>
            <a:round/>
            <a:headEnd/>
            <a:tailEnd type="triangle" w="med" len="med"/>
          </a:ln>
        </p:spPr>
        <p:txBody>
          <a:bodyPr anchor="ctr">
            <a:spAutoFit/>
          </a:bodyPr>
          <a:lstStyle/>
          <a:p>
            <a:endParaRPr lang="en-US" dirty="0"/>
          </a:p>
        </p:txBody>
      </p:sp>
      <p:sp>
        <p:nvSpPr>
          <p:cNvPr id="87078" name="Text Box 17"/>
          <p:cNvSpPr txBox="1">
            <a:spLocks noChangeArrowheads="1"/>
          </p:cNvSpPr>
          <p:nvPr/>
        </p:nvSpPr>
        <p:spPr bwMode="auto">
          <a:xfrm rot="-697734">
            <a:off x="1485900" y="2795588"/>
            <a:ext cx="2609850" cy="274637"/>
          </a:xfrm>
          <a:prstGeom prst="rect">
            <a:avLst/>
          </a:prstGeom>
          <a:noFill/>
          <a:ln w="28575">
            <a:noFill/>
            <a:miter lim="800000"/>
            <a:headEnd/>
            <a:tailEnd/>
          </a:ln>
        </p:spPr>
        <p:txBody>
          <a:bodyPr wrap="none" anchor="ctr">
            <a:spAutoFit/>
          </a:bodyPr>
          <a:lstStyle/>
          <a:p>
            <a:pPr eaLnBrk="0" hangingPunct="0"/>
            <a:r>
              <a:rPr lang="en-US" sz="1200" b="1" dirty="0">
                <a:cs typeface="Arial" charset="0"/>
              </a:rPr>
              <a:t>Mount V1, V3, and NFS v2, v3, v4 </a:t>
            </a:r>
          </a:p>
        </p:txBody>
      </p:sp>
      <p:sp>
        <p:nvSpPr>
          <p:cNvPr id="87079" name="Line 19"/>
          <p:cNvSpPr>
            <a:spLocks noChangeShapeType="1"/>
          </p:cNvSpPr>
          <p:nvPr/>
        </p:nvSpPr>
        <p:spPr bwMode="auto">
          <a:xfrm>
            <a:off x="1485900" y="3340100"/>
            <a:ext cx="4132263" cy="558800"/>
          </a:xfrm>
          <a:prstGeom prst="line">
            <a:avLst/>
          </a:prstGeom>
          <a:noFill/>
          <a:ln w="28575">
            <a:solidFill>
              <a:schemeClr val="accent2"/>
            </a:solidFill>
            <a:round/>
            <a:headEnd/>
            <a:tailEnd type="triangle" w="med" len="med"/>
          </a:ln>
        </p:spPr>
        <p:txBody>
          <a:bodyPr anchor="ctr">
            <a:spAutoFit/>
          </a:bodyPr>
          <a:lstStyle/>
          <a:p>
            <a:endParaRPr lang="en-US" dirty="0"/>
          </a:p>
        </p:txBody>
      </p:sp>
      <p:sp>
        <p:nvSpPr>
          <p:cNvPr id="87080" name="Text Box 20"/>
          <p:cNvSpPr txBox="1">
            <a:spLocks noChangeArrowheads="1"/>
          </p:cNvSpPr>
          <p:nvPr/>
        </p:nvSpPr>
        <p:spPr bwMode="auto">
          <a:xfrm rot="406379">
            <a:off x="2359025" y="3281363"/>
            <a:ext cx="1968500" cy="274637"/>
          </a:xfrm>
          <a:prstGeom prst="rect">
            <a:avLst/>
          </a:prstGeom>
          <a:noFill/>
          <a:ln w="28575">
            <a:noFill/>
            <a:miter lim="800000"/>
            <a:headEnd/>
            <a:tailEnd/>
          </a:ln>
        </p:spPr>
        <p:txBody>
          <a:bodyPr wrap="none" anchor="ctr">
            <a:spAutoFit/>
          </a:bodyPr>
          <a:lstStyle/>
          <a:p>
            <a:pPr eaLnBrk="0" hangingPunct="0"/>
            <a:r>
              <a:rPr lang="en-US" sz="1200" b="1" dirty="0">
                <a:cs typeface="Arial" charset="0"/>
              </a:rPr>
              <a:t>I want to mount /vol/vol0</a:t>
            </a:r>
          </a:p>
        </p:txBody>
      </p:sp>
      <p:sp>
        <p:nvSpPr>
          <p:cNvPr id="87081" name="Line 22"/>
          <p:cNvSpPr>
            <a:spLocks noChangeShapeType="1"/>
          </p:cNvSpPr>
          <p:nvPr/>
        </p:nvSpPr>
        <p:spPr bwMode="auto">
          <a:xfrm flipH="1">
            <a:off x="1485900" y="3952875"/>
            <a:ext cx="4086225" cy="617538"/>
          </a:xfrm>
          <a:prstGeom prst="line">
            <a:avLst/>
          </a:prstGeom>
          <a:noFill/>
          <a:ln w="28575">
            <a:solidFill>
              <a:schemeClr val="hlink"/>
            </a:solidFill>
            <a:round/>
            <a:headEnd/>
            <a:tailEnd type="triangle" w="med" len="med"/>
          </a:ln>
        </p:spPr>
        <p:txBody>
          <a:bodyPr anchor="ctr">
            <a:spAutoFit/>
          </a:bodyPr>
          <a:lstStyle/>
          <a:p>
            <a:endParaRPr lang="en-US" dirty="0"/>
          </a:p>
        </p:txBody>
      </p:sp>
      <p:sp>
        <p:nvSpPr>
          <p:cNvPr id="87082" name="Text Box 23"/>
          <p:cNvSpPr txBox="1">
            <a:spLocks noChangeArrowheads="1"/>
          </p:cNvSpPr>
          <p:nvPr/>
        </p:nvSpPr>
        <p:spPr bwMode="auto">
          <a:xfrm rot="-485866">
            <a:off x="1700213" y="4044950"/>
            <a:ext cx="2660650" cy="274638"/>
          </a:xfrm>
          <a:prstGeom prst="rect">
            <a:avLst/>
          </a:prstGeom>
          <a:noFill/>
          <a:ln w="28575">
            <a:noFill/>
            <a:miter lim="800000"/>
            <a:headEnd/>
            <a:tailEnd/>
          </a:ln>
        </p:spPr>
        <p:txBody>
          <a:bodyPr wrap="none" anchor="ctr">
            <a:spAutoFit/>
          </a:bodyPr>
          <a:lstStyle/>
          <a:p>
            <a:pPr eaLnBrk="0" hangingPunct="0"/>
            <a:r>
              <a:rPr lang="en-US" sz="1200" b="1" dirty="0">
                <a:cs typeface="Arial" charset="0"/>
              </a:rPr>
              <a:t>Here is the file handle for /vol/vol0</a:t>
            </a:r>
          </a:p>
        </p:txBody>
      </p:sp>
      <p:sp>
        <p:nvSpPr>
          <p:cNvPr id="87083" name="Line 24"/>
          <p:cNvSpPr>
            <a:spLocks noChangeShapeType="1"/>
          </p:cNvSpPr>
          <p:nvPr/>
        </p:nvSpPr>
        <p:spPr bwMode="auto">
          <a:xfrm>
            <a:off x="1460500" y="2146300"/>
            <a:ext cx="0" cy="4267200"/>
          </a:xfrm>
          <a:prstGeom prst="line">
            <a:avLst/>
          </a:prstGeom>
          <a:noFill/>
          <a:ln w="57150">
            <a:solidFill>
              <a:schemeClr val="tx1"/>
            </a:solidFill>
            <a:round/>
            <a:headEnd/>
            <a:tailEnd/>
          </a:ln>
        </p:spPr>
        <p:txBody>
          <a:bodyPr wrap="none" anchor="ctr">
            <a:spAutoFit/>
          </a:bodyPr>
          <a:lstStyle/>
          <a:p>
            <a:endParaRPr lang="en-US" dirty="0"/>
          </a:p>
        </p:txBody>
      </p:sp>
      <p:sp>
        <p:nvSpPr>
          <p:cNvPr id="87084" name="Text Box 25"/>
          <p:cNvSpPr txBox="1">
            <a:spLocks noChangeArrowheads="1"/>
          </p:cNvSpPr>
          <p:nvPr/>
        </p:nvSpPr>
        <p:spPr bwMode="auto">
          <a:xfrm>
            <a:off x="4344988" y="1598613"/>
            <a:ext cx="2500312" cy="336550"/>
          </a:xfrm>
          <a:prstGeom prst="rect">
            <a:avLst/>
          </a:prstGeom>
          <a:noFill/>
          <a:ln w="28575">
            <a:noFill/>
            <a:miter lim="800000"/>
            <a:headEnd/>
            <a:tailEnd/>
          </a:ln>
        </p:spPr>
        <p:txBody>
          <a:bodyPr wrap="none" anchor="ctr">
            <a:spAutoFit/>
          </a:bodyPr>
          <a:lstStyle/>
          <a:p>
            <a:pPr algn="l" eaLnBrk="0" hangingPunct="0"/>
            <a:r>
              <a:rPr lang="en-US" sz="1600" b="1" dirty="0">
                <a:cs typeface="Arial" charset="0"/>
              </a:rPr>
              <a:t>Server (storage system)</a:t>
            </a:r>
          </a:p>
        </p:txBody>
      </p:sp>
      <p:sp>
        <p:nvSpPr>
          <p:cNvPr id="87085" name="Line 27"/>
          <p:cNvSpPr>
            <a:spLocks noChangeShapeType="1"/>
          </p:cNvSpPr>
          <p:nvPr/>
        </p:nvSpPr>
        <p:spPr bwMode="auto">
          <a:xfrm>
            <a:off x="1485900" y="4616450"/>
            <a:ext cx="5191125" cy="738188"/>
          </a:xfrm>
          <a:prstGeom prst="line">
            <a:avLst/>
          </a:prstGeom>
          <a:noFill/>
          <a:ln w="28575">
            <a:solidFill>
              <a:schemeClr val="accent2"/>
            </a:solidFill>
            <a:round/>
            <a:headEnd/>
            <a:tailEnd type="triangle" w="med" len="med"/>
          </a:ln>
        </p:spPr>
        <p:txBody>
          <a:bodyPr anchor="ctr">
            <a:spAutoFit/>
          </a:bodyPr>
          <a:lstStyle/>
          <a:p>
            <a:endParaRPr lang="en-US" dirty="0"/>
          </a:p>
        </p:txBody>
      </p:sp>
      <p:sp>
        <p:nvSpPr>
          <p:cNvPr id="87086" name="Text Box 28"/>
          <p:cNvSpPr txBox="1">
            <a:spLocks noChangeArrowheads="1"/>
          </p:cNvSpPr>
          <p:nvPr/>
        </p:nvSpPr>
        <p:spPr bwMode="auto">
          <a:xfrm rot="402183">
            <a:off x="2274888" y="4673600"/>
            <a:ext cx="4429125" cy="274638"/>
          </a:xfrm>
          <a:prstGeom prst="rect">
            <a:avLst/>
          </a:prstGeom>
          <a:noFill/>
          <a:ln w="28575">
            <a:noFill/>
            <a:miter lim="800000"/>
            <a:headEnd/>
            <a:tailEnd/>
          </a:ln>
        </p:spPr>
        <p:txBody>
          <a:bodyPr wrap="none" anchor="ctr">
            <a:spAutoFit/>
          </a:bodyPr>
          <a:lstStyle/>
          <a:p>
            <a:pPr eaLnBrk="0" hangingPunct="0"/>
            <a:r>
              <a:rPr lang="en-US" sz="1200" b="1" dirty="0">
                <a:cs typeface="Arial" charset="0"/>
              </a:rPr>
              <a:t>Do operation x on &lt;file handle&gt; with parameters &lt;params&gt;</a:t>
            </a:r>
          </a:p>
        </p:txBody>
      </p:sp>
      <p:sp>
        <p:nvSpPr>
          <p:cNvPr id="87087" name="Line 30"/>
          <p:cNvSpPr>
            <a:spLocks noChangeShapeType="1"/>
          </p:cNvSpPr>
          <p:nvPr/>
        </p:nvSpPr>
        <p:spPr bwMode="auto">
          <a:xfrm flipH="1">
            <a:off x="1485900" y="5397500"/>
            <a:ext cx="5237163" cy="439738"/>
          </a:xfrm>
          <a:prstGeom prst="line">
            <a:avLst/>
          </a:prstGeom>
          <a:noFill/>
          <a:ln w="28575">
            <a:solidFill>
              <a:schemeClr val="hlink"/>
            </a:solidFill>
            <a:round/>
            <a:headEnd/>
            <a:tailEnd type="triangle" w="med" len="med"/>
          </a:ln>
        </p:spPr>
        <p:txBody>
          <a:bodyPr anchor="ctr">
            <a:spAutoFit/>
          </a:bodyPr>
          <a:lstStyle/>
          <a:p>
            <a:endParaRPr lang="en-US" dirty="0"/>
          </a:p>
        </p:txBody>
      </p:sp>
      <p:sp>
        <p:nvSpPr>
          <p:cNvPr id="87088" name="Text Box 31"/>
          <p:cNvSpPr txBox="1">
            <a:spLocks noChangeArrowheads="1"/>
          </p:cNvSpPr>
          <p:nvPr/>
        </p:nvSpPr>
        <p:spPr bwMode="auto">
          <a:xfrm rot="-267253">
            <a:off x="2241550" y="5357813"/>
            <a:ext cx="1828800" cy="274637"/>
          </a:xfrm>
          <a:prstGeom prst="rect">
            <a:avLst/>
          </a:prstGeom>
          <a:noFill/>
          <a:ln w="28575">
            <a:noFill/>
            <a:miter lim="800000"/>
            <a:headEnd/>
            <a:tailEnd/>
          </a:ln>
        </p:spPr>
        <p:txBody>
          <a:bodyPr wrap="none" anchor="ctr">
            <a:spAutoFit/>
          </a:bodyPr>
          <a:lstStyle/>
          <a:p>
            <a:pPr eaLnBrk="0" hangingPunct="0"/>
            <a:r>
              <a:rPr lang="en-US" sz="1200" b="1" dirty="0">
                <a:cs typeface="Arial" charset="0"/>
              </a:rPr>
              <a:t>&lt;results of operation &gt;</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5"/>
          <p:cNvSpPr>
            <a:spLocks noGrp="1" noChangeArrowheads="1"/>
          </p:cNvSpPr>
          <p:nvPr>
            <p:ph type="title"/>
          </p:nvPr>
        </p:nvSpPr>
        <p:spPr/>
        <p:txBody>
          <a:bodyPr/>
          <a:lstStyle/>
          <a:p>
            <a:r>
              <a:rPr lang="en-US" dirty="0"/>
              <a:t>Mount Configuration</a:t>
            </a:r>
          </a:p>
        </p:txBody>
      </p:sp>
      <p:sp>
        <p:nvSpPr>
          <p:cNvPr id="89091" name="Rectangle 6"/>
          <p:cNvSpPr>
            <a:spLocks noGrp="1" noChangeArrowheads="1"/>
          </p:cNvSpPr>
          <p:nvPr>
            <p:ph type="body" idx="1"/>
          </p:nvPr>
        </p:nvSpPr>
        <p:spPr/>
        <p:txBody>
          <a:bodyPr/>
          <a:lstStyle/>
          <a:p>
            <a:r>
              <a:rPr lang="en-US" dirty="0"/>
              <a:t>At the client</a:t>
            </a:r>
          </a:p>
          <a:p>
            <a:pPr lvl="1"/>
            <a:r>
              <a:rPr lang="en-US" dirty="0"/>
              <a:t>Create a directory (mountpoint)</a:t>
            </a:r>
          </a:p>
          <a:p>
            <a:pPr lvl="2">
              <a:buNone/>
            </a:pPr>
            <a:r>
              <a:rPr lang="en-US" sz="2000" dirty="0" smtClean="0">
                <a:latin typeface="Courier New" pitchFamily="49" charset="0"/>
              </a:rPr>
              <a:t># </a:t>
            </a:r>
            <a:r>
              <a:rPr lang="en-US" sz="2000" b="1" dirty="0" smtClean="0">
                <a:latin typeface="Courier New" pitchFamily="49" charset="0"/>
              </a:rPr>
              <a:t>mkdir </a:t>
            </a:r>
            <a:r>
              <a:rPr lang="en-US" sz="2000" b="1" dirty="0">
                <a:latin typeface="Courier New" pitchFamily="49" charset="0"/>
              </a:rPr>
              <a:t>/nfsmount</a:t>
            </a:r>
          </a:p>
          <a:p>
            <a:r>
              <a:rPr lang="en-US" dirty="0"/>
              <a:t>To mount the storage system export, use the </a:t>
            </a:r>
            <a:r>
              <a:rPr lang="en-US" dirty="0">
                <a:latin typeface="Courier New" pitchFamily="49" charset="0"/>
                <a:cs typeface="Courier New" pitchFamily="49" charset="0"/>
              </a:rPr>
              <a:t>mount</a:t>
            </a:r>
            <a:r>
              <a:rPr lang="en-US" dirty="0"/>
              <a:t> command from the command line as follows:</a:t>
            </a:r>
          </a:p>
          <a:p>
            <a:pPr lvl="1">
              <a:buNone/>
            </a:pPr>
            <a:r>
              <a:rPr lang="en-US" sz="2000" dirty="0" smtClean="0">
                <a:latin typeface="Courier New" pitchFamily="49" charset="0"/>
              </a:rPr>
              <a:t># mount </a:t>
            </a:r>
            <a:r>
              <a:rPr lang="en-US" sz="2000" dirty="0">
                <a:latin typeface="Courier New" pitchFamily="49" charset="0"/>
              </a:rPr>
              <a:t>&lt;server&gt;:/vol/vol0/home /nfsmount</a:t>
            </a:r>
            <a:endParaRPr lang="en-US" dirty="0">
              <a:latin typeface="Courier New" pitchFamily="49" charset="0"/>
            </a:endParaRPr>
          </a:p>
          <a:p>
            <a:r>
              <a:rPr lang="en-US" dirty="0"/>
              <a:t>Use </a:t>
            </a:r>
            <a:r>
              <a:rPr lang="en-US" dirty="0" err="1" smtClean="0">
                <a:latin typeface="Courier New" pitchFamily="49" charset="0"/>
                <a:cs typeface="Courier New" pitchFamily="49" charset="0"/>
              </a:rPr>
              <a:t>umount</a:t>
            </a:r>
            <a:r>
              <a:rPr lang="en-US" dirty="0" smtClean="0">
                <a:cs typeface="Courier New" pitchFamily="49" charset="0"/>
              </a:rPr>
              <a:t> </a:t>
            </a:r>
            <a:r>
              <a:rPr lang="en-US" dirty="0" smtClean="0"/>
              <a:t>command </a:t>
            </a:r>
            <a:r>
              <a:rPr lang="en-US" dirty="0"/>
              <a:t>to unmount the export</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5"/>
          <p:cNvSpPr>
            <a:spLocks noGrp="1" noChangeArrowheads="1"/>
          </p:cNvSpPr>
          <p:nvPr>
            <p:ph type="title"/>
          </p:nvPr>
        </p:nvSpPr>
        <p:spPr/>
        <p:txBody>
          <a:bodyPr/>
          <a:lstStyle/>
          <a:p>
            <a:r>
              <a:rPr lang="en-US" dirty="0"/>
              <a:t>Target Mount Tables</a:t>
            </a:r>
          </a:p>
        </p:txBody>
      </p:sp>
      <p:sp>
        <p:nvSpPr>
          <p:cNvPr id="91139" name="Rectangle 6"/>
          <p:cNvSpPr>
            <a:spLocks noGrp="1" noChangeArrowheads="1"/>
          </p:cNvSpPr>
          <p:nvPr>
            <p:ph type="body" idx="1"/>
          </p:nvPr>
        </p:nvSpPr>
        <p:spPr/>
        <p:txBody>
          <a:bodyPr/>
          <a:lstStyle/>
          <a:p>
            <a:r>
              <a:rPr lang="en-US" dirty="0"/>
              <a:t>To make the </a:t>
            </a:r>
            <a:r>
              <a:rPr lang="en-US" dirty="0" smtClean="0"/>
              <a:t>mounts persistently reload during boot up, </a:t>
            </a:r>
            <a:r>
              <a:rPr lang="en-US" dirty="0"/>
              <a:t>edit the </a:t>
            </a:r>
            <a:r>
              <a:rPr lang="en-US" i="1" dirty="0"/>
              <a:t>/etc/vfstab </a:t>
            </a:r>
            <a:r>
              <a:rPr lang="en-US" dirty="0"/>
              <a:t>(or equivalent) file to include the following entries: </a:t>
            </a:r>
          </a:p>
          <a:p>
            <a:pPr lvl="1">
              <a:buNone/>
            </a:pPr>
            <a:r>
              <a:rPr lang="en-US" sz="2000" dirty="0" smtClean="0">
                <a:latin typeface="Courier New" pitchFamily="49" charset="0"/>
              </a:rPr>
              <a:t>Server</a:t>
            </a:r>
            <a:r>
              <a:rPr lang="en-US" sz="2000" dirty="0">
                <a:latin typeface="Courier New" pitchFamily="49" charset="0"/>
              </a:rPr>
              <a:t>:/vol/vol0/home - /nfsmount nfs rw 0 0;</a:t>
            </a:r>
            <a:endParaRPr lang="en-US" dirty="0"/>
          </a:p>
          <a:p>
            <a:pPr lvl="2"/>
            <a:r>
              <a:rPr lang="en-US" dirty="0"/>
              <a:t>Storage system is mounted when client reboots </a:t>
            </a:r>
          </a:p>
          <a:p>
            <a:pPr lvl="2"/>
            <a:r>
              <a:rPr lang="en-US" dirty="0"/>
              <a:t>Entry above automatically mounts the </a:t>
            </a:r>
            <a:r>
              <a:rPr lang="en-US" dirty="0" smtClean="0"/>
              <a:t>directory; user </a:t>
            </a:r>
            <a:r>
              <a:rPr lang="en-US" dirty="0"/>
              <a:t>can only make changes to content in /vol/vol0/home after mounting the </a:t>
            </a:r>
            <a:r>
              <a:rPr lang="en-US" dirty="0" smtClean="0"/>
              <a:t>directory</a:t>
            </a:r>
            <a:endParaRPr lang="en-US" dirty="0"/>
          </a:p>
          <a:p>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5"/>
          <p:cNvSpPr>
            <a:spLocks noGrp="1" noChangeArrowheads="1"/>
          </p:cNvSpPr>
          <p:nvPr>
            <p:ph type="title"/>
          </p:nvPr>
        </p:nvSpPr>
        <p:spPr/>
        <p:txBody>
          <a:bodyPr/>
          <a:lstStyle/>
          <a:p>
            <a:r>
              <a:rPr lang="en-US" dirty="0"/>
              <a:t>Automounter</a:t>
            </a:r>
          </a:p>
        </p:txBody>
      </p:sp>
      <p:sp>
        <p:nvSpPr>
          <p:cNvPr id="93187" name="Rectangle 6"/>
          <p:cNvSpPr>
            <a:spLocks noGrp="1" noChangeArrowheads="1"/>
          </p:cNvSpPr>
          <p:nvPr>
            <p:ph type="body" idx="1"/>
          </p:nvPr>
        </p:nvSpPr>
        <p:spPr/>
        <p:txBody>
          <a:bodyPr/>
          <a:lstStyle/>
          <a:p>
            <a:r>
              <a:rPr lang="en-US" sz="2400" dirty="0"/>
              <a:t>Automounter is an </a:t>
            </a:r>
            <a:r>
              <a:rPr lang="en-US" sz="2400" dirty="0" smtClean="0"/>
              <a:t>remote procedure call daemon </a:t>
            </a:r>
            <a:r>
              <a:rPr lang="en-US" sz="2400" dirty="0"/>
              <a:t>on a target that automatically mounts NFS exports</a:t>
            </a:r>
          </a:p>
          <a:p>
            <a:pPr lvl="1"/>
            <a:r>
              <a:rPr lang="en-US" sz="2200" dirty="0"/>
              <a:t>Mount times out and disconnects when not in use</a:t>
            </a:r>
          </a:p>
          <a:p>
            <a:pPr lvl="1"/>
            <a:r>
              <a:rPr lang="en-US" sz="2200" dirty="0"/>
              <a:t>Useful with a large amount of resources to mount or unmount on </a:t>
            </a:r>
            <a:r>
              <a:rPr lang="en-US" sz="2200" dirty="0" smtClean="0"/>
              <a:t>startup or shutdown</a:t>
            </a:r>
            <a:r>
              <a:rPr lang="en-US" sz="2200" dirty="0"/>
              <a:t>, for example, with home directories</a:t>
            </a:r>
          </a:p>
          <a:p>
            <a:r>
              <a:rPr lang="en-US" sz="2400" dirty="0"/>
              <a:t>Uses an automounter map to store information</a:t>
            </a:r>
          </a:p>
          <a:p>
            <a:r>
              <a:rPr lang="en-US" sz="2400" dirty="0"/>
              <a:t>Each automounter map contains:</a:t>
            </a:r>
          </a:p>
          <a:p>
            <a:pPr lvl="1"/>
            <a:r>
              <a:rPr lang="en-US" sz="2200" dirty="0"/>
              <a:t>Information about the server hosting the file system</a:t>
            </a:r>
          </a:p>
          <a:p>
            <a:pPr lvl="1"/>
            <a:r>
              <a:rPr lang="en-US" sz="2200" dirty="0"/>
              <a:t>The pathname of the file system in the server</a:t>
            </a:r>
          </a:p>
          <a:p>
            <a:pPr lvl="1"/>
            <a:r>
              <a:rPr lang="en-US" sz="2200" dirty="0"/>
              <a:t>The local pathname</a:t>
            </a:r>
          </a:p>
          <a:p>
            <a:pPr lvl="1"/>
            <a:r>
              <a:rPr lang="en-US" sz="2200" dirty="0"/>
              <a:t>Mount options that apply to the file system</a:t>
            </a:r>
          </a:p>
          <a:p>
            <a:endParaRPr lang="en-US" sz="24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Verifying Mounts</a:t>
            </a:r>
            <a:endParaRPr lang="en-US" dirty="0"/>
          </a:p>
        </p:txBody>
      </p:sp>
      <p:sp>
        <p:nvSpPr>
          <p:cNvPr id="3" name="Content Placeholder 2"/>
          <p:cNvSpPr>
            <a:spLocks noGrp="1"/>
          </p:cNvSpPr>
          <p:nvPr>
            <p:ph idx="1"/>
          </p:nvPr>
        </p:nvSpPr>
        <p:spPr/>
        <p:txBody>
          <a:bodyPr/>
          <a:lstStyle/>
          <a:p>
            <a:r>
              <a:rPr lang="en-US" dirty="0" smtClean="0"/>
              <a:t>To verify exports on a target:</a:t>
            </a:r>
          </a:p>
          <a:p>
            <a:pPr lvl="1"/>
            <a:r>
              <a:rPr lang="en-US" dirty="0" smtClean="0">
                <a:latin typeface="Courier New" pitchFamily="49" charset="0"/>
              </a:rPr>
              <a:t>mount </a:t>
            </a:r>
            <a:r>
              <a:rPr lang="en-US" dirty="0" smtClean="0"/>
              <a:t>(without option displays mounted files)</a:t>
            </a:r>
          </a:p>
          <a:p>
            <a:pPr lvl="1"/>
            <a:r>
              <a:rPr lang="en-US" dirty="0" smtClean="0">
                <a:latin typeface="Courier New" pitchFamily="49" charset="0"/>
              </a:rPr>
              <a:t>showmount –a </a:t>
            </a:r>
            <a:r>
              <a:rPr lang="en-US" i="1" dirty="0" smtClean="0">
                <a:latin typeface="Courier New" pitchFamily="49" charset="0"/>
              </a:rPr>
              <a:t>storagesystemx</a:t>
            </a:r>
          </a:p>
          <a:p>
            <a:pPr lvl="2"/>
            <a:r>
              <a:rPr lang="en-US" dirty="0" smtClean="0"/>
              <a:t>Displays list of clients mounting from the storage system</a:t>
            </a:r>
          </a:p>
          <a:p>
            <a:pPr lvl="1"/>
            <a:r>
              <a:rPr lang="en-US" dirty="0" smtClean="0">
                <a:latin typeface="Courier New" pitchFamily="49" charset="0"/>
              </a:rPr>
              <a:t>showmount –e </a:t>
            </a:r>
            <a:r>
              <a:rPr lang="en-US" i="1" dirty="0" smtClean="0">
                <a:latin typeface="Courier New" pitchFamily="49" charset="0"/>
              </a:rPr>
              <a:t>storagesystemx</a:t>
            </a:r>
          </a:p>
          <a:p>
            <a:pPr lvl="2"/>
            <a:r>
              <a:rPr lang="en-US" dirty="0" smtClean="0"/>
              <a:t>Prints list of shared file systems</a:t>
            </a:r>
          </a:p>
          <a:p>
            <a:r>
              <a:rPr lang="en-US" dirty="0" smtClean="0"/>
              <a:t>To verify mounts on a storage system:</a:t>
            </a:r>
          </a:p>
          <a:p>
            <a:pPr lvl="1"/>
            <a:r>
              <a:rPr lang="en-US" i="1" dirty="0" smtClean="0"/>
              <a:t>/etc/rmtab</a:t>
            </a:r>
          </a:p>
          <a:p>
            <a:pPr lvl="2"/>
            <a:r>
              <a:rPr lang="en-US" dirty="0" smtClean="0"/>
              <a:t>Refreshes when the storage system boots</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8435" name="Rectangle 3"/>
          <p:cNvSpPr>
            <a:spLocks noGrp="1" noChangeArrowheads="1"/>
          </p:cNvSpPr>
          <p:nvPr>
            <p:ph type="title" idx="4294967295"/>
          </p:nvPr>
        </p:nvSpPr>
        <p:spPr>
          <a:xfrm>
            <a:off x="1006475" y="1828800"/>
            <a:ext cx="4419600" cy="2028825"/>
          </a:xfrm>
        </p:spPr>
        <p:txBody>
          <a:bodyPr anchor="b"/>
          <a:lstStyle/>
          <a:p>
            <a:r>
              <a:rPr lang="en-US" dirty="0" smtClean="0"/>
              <a:t>Access Cache</a:t>
            </a:r>
          </a:p>
        </p:txBody>
      </p:sp>
      <p:pic>
        <p:nvPicPr>
          <p:cNvPr id="7" name="Picture 6" descr="jump.png"/>
          <p:cNvPicPr>
            <a:picLocks noChangeAspect="1"/>
          </p:cNvPicPr>
          <p:nvPr/>
        </p:nvPicPr>
        <p:blipFill>
          <a:blip r:embed="rId3" cstate="print"/>
          <a:stretch>
            <a:fillRect/>
          </a:stretch>
        </p:blipFill>
        <p:spPr>
          <a:xfrm>
            <a:off x="5396089" y="1230496"/>
            <a:ext cx="3533421" cy="1943382"/>
          </a:xfrm>
          <a:prstGeom prst="rect">
            <a:avLst/>
          </a:prstGeom>
        </p:spPr>
      </p:pic>
    </p:spTree>
  </p:cSld>
  <p:clrMapOvr>
    <a:masterClrMapping/>
  </p:clrMapOvr>
  <p:transition advClick="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5"/>
          <p:cNvSpPr>
            <a:spLocks noGrp="1" noChangeArrowheads="1"/>
          </p:cNvSpPr>
          <p:nvPr>
            <p:ph type="title"/>
          </p:nvPr>
        </p:nvSpPr>
        <p:spPr/>
        <p:txBody>
          <a:bodyPr/>
          <a:lstStyle/>
          <a:p>
            <a:r>
              <a:rPr lang="en-US" dirty="0"/>
              <a:t>Access Cache</a:t>
            </a:r>
          </a:p>
        </p:txBody>
      </p:sp>
      <p:sp>
        <p:nvSpPr>
          <p:cNvPr id="99331" name="Rectangle 6"/>
          <p:cNvSpPr>
            <a:spLocks noGrp="1" noChangeArrowheads="1"/>
          </p:cNvSpPr>
          <p:nvPr>
            <p:ph type="body" idx="1"/>
          </p:nvPr>
        </p:nvSpPr>
        <p:spPr/>
        <p:txBody>
          <a:bodyPr/>
          <a:lstStyle/>
          <a:p>
            <a:pPr>
              <a:lnSpc>
                <a:spcPct val="90000"/>
              </a:lnSpc>
            </a:pPr>
            <a:r>
              <a:rPr lang="en-US" dirty="0"/>
              <a:t>When an NFS target attempts to access an export, mountd must determine whether to grant or deny access</a:t>
            </a:r>
          </a:p>
          <a:p>
            <a:pPr lvl="1">
              <a:lnSpc>
                <a:spcPct val="90000"/>
              </a:lnSpc>
            </a:pPr>
            <a:r>
              <a:rPr lang="en-US" dirty="0"/>
              <a:t>First checks the access cache</a:t>
            </a:r>
          </a:p>
          <a:p>
            <a:pPr lvl="1">
              <a:lnSpc>
                <a:spcPct val="90000"/>
              </a:lnSpc>
            </a:pPr>
            <a:r>
              <a:rPr lang="en-US" dirty="0"/>
              <a:t>If no entry, determines a client’s read, write and root access to an export </a:t>
            </a:r>
            <a:r>
              <a:rPr lang="en-US" dirty="0" smtClean="0"/>
              <a:t>path; possible values:</a:t>
            </a:r>
          </a:p>
          <a:p>
            <a:pPr lvl="2">
              <a:lnSpc>
                <a:spcPct val="90000"/>
              </a:lnSpc>
            </a:pPr>
            <a:r>
              <a:rPr lang="en-US" dirty="0" smtClean="0"/>
              <a:t>Positive = granted access</a:t>
            </a:r>
          </a:p>
          <a:p>
            <a:pPr lvl="2">
              <a:lnSpc>
                <a:spcPct val="90000"/>
              </a:lnSpc>
            </a:pPr>
            <a:r>
              <a:rPr lang="en-US" dirty="0" smtClean="0"/>
              <a:t>Negative </a:t>
            </a:r>
            <a:r>
              <a:rPr lang="en-US" dirty="0"/>
              <a:t>= denied access</a:t>
            </a:r>
          </a:p>
          <a:p>
            <a:pPr lvl="2">
              <a:lnSpc>
                <a:spcPct val="90000"/>
              </a:lnSpc>
            </a:pPr>
            <a:r>
              <a:rPr lang="en-US" dirty="0"/>
              <a:t>Delayed = Could not resolve</a:t>
            </a:r>
          </a:p>
          <a:p>
            <a:pPr lvl="2">
              <a:lnSpc>
                <a:spcPct val="90000"/>
              </a:lnSpc>
            </a:pPr>
            <a:r>
              <a:rPr lang="en-US" dirty="0"/>
              <a:t>In Progress = Attempting to resolve</a:t>
            </a:r>
          </a:p>
          <a:p>
            <a:pPr lvl="2">
              <a:lnSpc>
                <a:spcPct val="90000"/>
              </a:lnSpc>
            </a:pPr>
            <a:r>
              <a:rPr lang="en-US" dirty="0"/>
              <a:t>Uninitialized = Error condition</a:t>
            </a:r>
          </a:p>
          <a:p>
            <a:pPr>
              <a:lnSpc>
                <a:spcPct val="90000"/>
              </a:lnSpc>
            </a:pPr>
            <a:r>
              <a:rPr lang="en-US" dirty="0"/>
              <a:t>Access cache is used after the mount when determining export permissions of a </a:t>
            </a:r>
            <a:r>
              <a:rPr lang="en-US" dirty="0" smtClean="0"/>
              <a:t>client</a:t>
            </a:r>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5"/>
          <p:cNvSpPr>
            <a:spLocks noGrp="1" noChangeArrowheads="1"/>
          </p:cNvSpPr>
          <p:nvPr>
            <p:ph type="title"/>
          </p:nvPr>
        </p:nvSpPr>
        <p:spPr/>
        <p:txBody>
          <a:bodyPr/>
          <a:lstStyle/>
          <a:p>
            <a:r>
              <a:rPr lang="en-US" dirty="0"/>
              <a:t>Cache Administration</a:t>
            </a:r>
          </a:p>
        </p:txBody>
      </p:sp>
      <p:sp>
        <p:nvSpPr>
          <p:cNvPr id="101379" name="Rectangle 6"/>
          <p:cNvSpPr>
            <a:spLocks noGrp="1" noChangeArrowheads="1"/>
          </p:cNvSpPr>
          <p:nvPr>
            <p:ph type="body" idx="1"/>
          </p:nvPr>
        </p:nvSpPr>
        <p:spPr/>
        <p:txBody>
          <a:bodyPr/>
          <a:lstStyle/>
          <a:p>
            <a:pPr>
              <a:lnSpc>
                <a:spcPct val="90000"/>
              </a:lnSpc>
            </a:pPr>
            <a:r>
              <a:rPr lang="en-US" dirty="0"/>
              <a:t>To check NFS target-to-access cache</a:t>
            </a:r>
          </a:p>
          <a:p>
            <a:pPr lvl="1">
              <a:lnSpc>
                <a:spcPct val="90000"/>
              </a:lnSpc>
            </a:pPr>
            <a:r>
              <a:rPr lang="en-US" dirty="0">
                <a:latin typeface="Courier New" pitchFamily="49" charset="0"/>
              </a:rPr>
              <a:t>exportfs -c clientaddr path [options] [securitytype]</a:t>
            </a:r>
          </a:p>
          <a:p>
            <a:pPr>
              <a:lnSpc>
                <a:spcPct val="90000"/>
              </a:lnSpc>
            </a:pPr>
            <a:r>
              <a:rPr lang="en-US" dirty="0"/>
              <a:t>To remove entries from access cache</a:t>
            </a:r>
          </a:p>
          <a:p>
            <a:pPr lvl="1">
              <a:lnSpc>
                <a:spcPct val="90000"/>
              </a:lnSpc>
            </a:pPr>
            <a:r>
              <a:rPr lang="en-US" dirty="0">
                <a:latin typeface="Courier New" pitchFamily="49" charset="0"/>
              </a:rPr>
              <a:t>exportfs -f [path]</a:t>
            </a:r>
          </a:p>
          <a:p>
            <a:pPr>
              <a:lnSpc>
                <a:spcPct val="90000"/>
              </a:lnSpc>
            </a:pPr>
            <a:r>
              <a:rPr lang="en-US" dirty="0"/>
              <a:t>To specify the cache expiration</a:t>
            </a:r>
          </a:p>
          <a:p>
            <a:pPr lvl="1">
              <a:lnSpc>
                <a:spcPct val="90000"/>
              </a:lnSpc>
            </a:pPr>
            <a:r>
              <a:rPr lang="en-US" dirty="0">
                <a:latin typeface="Courier New" pitchFamily="49" charset="0"/>
              </a:rPr>
              <a:t>options nfs.export.neg.timeout</a:t>
            </a:r>
          </a:p>
          <a:p>
            <a:pPr lvl="2">
              <a:lnSpc>
                <a:spcPct val="90000"/>
              </a:lnSpc>
            </a:pPr>
            <a:r>
              <a:rPr lang="en-US" dirty="0"/>
              <a:t>Refresh time for denied access entries</a:t>
            </a:r>
          </a:p>
          <a:p>
            <a:pPr lvl="1">
              <a:lnSpc>
                <a:spcPct val="90000"/>
              </a:lnSpc>
            </a:pPr>
            <a:r>
              <a:rPr lang="en-US" dirty="0">
                <a:latin typeface="Courier New" pitchFamily="49" charset="0"/>
              </a:rPr>
              <a:t>options nfs.export.pos.timeout</a:t>
            </a:r>
          </a:p>
          <a:p>
            <a:pPr lvl="2">
              <a:lnSpc>
                <a:spcPct val="90000"/>
              </a:lnSpc>
            </a:pPr>
            <a:r>
              <a:rPr lang="en-US" dirty="0"/>
              <a:t>Refresh time for granted access entries</a:t>
            </a:r>
          </a:p>
          <a:p>
            <a:pPr lvl="1">
              <a:lnSpc>
                <a:spcPct val="90000"/>
              </a:lnSpc>
            </a:pPr>
            <a:r>
              <a:rPr lang="en-US" dirty="0">
                <a:latin typeface="Courier New" pitchFamily="49" charset="0"/>
              </a:rPr>
              <a:t>options nfs.export.harvest.timeout</a:t>
            </a:r>
          </a:p>
          <a:p>
            <a:pPr lvl="2">
              <a:lnSpc>
                <a:spcPct val="90000"/>
              </a:lnSpc>
            </a:pPr>
            <a:r>
              <a:rPr lang="en-US" dirty="0"/>
              <a:t>Sets idle expiration time for entries in cache</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invGray">
          <a:xfrm>
            <a:off x="1123950" y="4038600"/>
            <a:ext cx="8020050" cy="2524125"/>
          </a:xfrm>
          <a:prstGeom prst="rect">
            <a:avLst/>
          </a:prstGeom>
          <a:solidFill>
            <a:schemeClr val="hlink"/>
          </a:solidFill>
          <a:ln w="9525" algn="ctr">
            <a:noFill/>
            <a:miter lim="800000"/>
            <a:headEnd/>
            <a:tailEnd/>
          </a:ln>
        </p:spPr>
        <p:txBody>
          <a:bodyPr anchor="ctr">
            <a:spAutoFit/>
          </a:bodyPr>
          <a:lstStyle/>
          <a:p>
            <a:endParaRPr lang="en-US" dirty="0"/>
          </a:p>
        </p:txBody>
      </p:sp>
      <p:sp>
        <p:nvSpPr>
          <p:cNvPr id="18435" name="Rectangle 3"/>
          <p:cNvSpPr>
            <a:spLocks noGrp="1" noChangeArrowheads="1"/>
          </p:cNvSpPr>
          <p:nvPr>
            <p:ph type="title" idx="4294967295"/>
          </p:nvPr>
        </p:nvSpPr>
        <p:spPr>
          <a:xfrm>
            <a:off x="1006475" y="1828800"/>
            <a:ext cx="4419600" cy="2028825"/>
          </a:xfrm>
        </p:spPr>
        <p:txBody>
          <a:bodyPr anchor="b"/>
          <a:lstStyle/>
          <a:p>
            <a:r>
              <a:rPr lang="en-US" dirty="0" smtClean="0"/>
              <a:t>Module Summary</a:t>
            </a:r>
          </a:p>
        </p:txBody>
      </p:sp>
      <p:pic>
        <p:nvPicPr>
          <p:cNvPr id="7" name="Picture 6" descr="jump.png"/>
          <p:cNvPicPr>
            <a:picLocks noChangeAspect="1"/>
          </p:cNvPicPr>
          <p:nvPr/>
        </p:nvPicPr>
        <p:blipFill>
          <a:blip r:embed="rId3" cstate="print"/>
          <a:stretch>
            <a:fillRect/>
          </a:stretch>
        </p:blipFill>
        <p:spPr>
          <a:xfrm>
            <a:off x="5396089" y="1230496"/>
            <a:ext cx="3533421" cy="1943382"/>
          </a:xfrm>
          <a:prstGeom prst="rect">
            <a:avLst/>
          </a:prstGeom>
        </p:spPr>
      </p:pic>
    </p:spTree>
  </p:cSld>
  <p:clrMapOvr>
    <a:masterClrMapping/>
  </p:clrMapOvr>
  <p:transition advClick="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6"/>
          <p:cNvSpPr>
            <a:spLocks noGrp="1" noChangeArrowheads="1"/>
          </p:cNvSpPr>
          <p:nvPr>
            <p:ph type="title" idx="4294967295"/>
          </p:nvPr>
        </p:nvSpPr>
        <p:spPr/>
        <p:txBody>
          <a:bodyPr/>
          <a:lstStyle/>
          <a:p>
            <a:r>
              <a:rPr lang="en-US" dirty="0"/>
              <a:t>Module Summary</a:t>
            </a:r>
          </a:p>
        </p:txBody>
      </p:sp>
      <p:sp>
        <p:nvSpPr>
          <p:cNvPr id="67587" name="Rectangle 7"/>
          <p:cNvSpPr>
            <a:spLocks noGrp="1" noChangeArrowheads="1"/>
          </p:cNvSpPr>
          <p:nvPr>
            <p:ph type="body" idx="4294967295"/>
          </p:nvPr>
        </p:nvSpPr>
        <p:spPr/>
        <p:txBody>
          <a:bodyPr/>
          <a:lstStyle/>
          <a:p>
            <a:pPr>
              <a:buNone/>
            </a:pPr>
            <a:r>
              <a:rPr lang="en-US" dirty="0" smtClean="0"/>
              <a:t>In this module, you should have learned to:</a:t>
            </a:r>
          </a:p>
          <a:p>
            <a:pPr lvl="0"/>
            <a:r>
              <a:rPr lang="en-US" dirty="0" smtClean="0"/>
              <a:t>Identify exportable resources</a:t>
            </a:r>
          </a:p>
          <a:p>
            <a:pPr lvl="0"/>
            <a:r>
              <a:rPr lang="en-US" dirty="0" smtClean="0"/>
              <a:t>Export and unexport resources to clients, subnets, and netgroups </a:t>
            </a:r>
          </a:p>
          <a:p>
            <a:pPr lvl="0"/>
            <a:r>
              <a:rPr lang="en-US" dirty="0" smtClean="0"/>
              <a:t>Administer storage system with the </a:t>
            </a:r>
            <a:r>
              <a:rPr lang="en-US" dirty="0" smtClean="0">
                <a:latin typeface="Courier New" pitchFamily="49" charset="0"/>
                <a:cs typeface="Courier New" pitchFamily="49" charset="0"/>
              </a:rPr>
              <a:t>exportfs</a:t>
            </a:r>
            <a:r>
              <a:rPr lang="en-US" dirty="0" smtClean="0"/>
              <a:t> command</a:t>
            </a:r>
          </a:p>
          <a:p>
            <a:pPr lvl="0"/>
            <a:r>
              <a:rPr lang="en-US" dirty="0" smtClean="0"/>
              <a:t>Create mountpoints and mount exported resources on a client</a:t>
            </a:r>
          </a:p>
          <a:p>
            <a:pPr lvl="0"/>
            <a:r>
              <a:rPr lang="en-US" dirty="0" smtClean="0"/>
              <a:t>Monitor the usage of exported resources </a:t>
            </a:r>
          </a:p>
          <a:p>
            <a:endParaRPr 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ctrTitle"/>
          </p:nvPr>
        </p:nvSpPr>
        <p:spPr/>
        <p:txBody>
          <a:bodyPr/>
          <a:lstStyle/>
          <a:p>
            <a:r>
              <a:rPr lang="en-US" dirty="0"/>
              <a:t>Exercise</a:t>
            </a:r>
          </a:p>
        </p:txBody>
      </p:sp>
      <p:sp>
        <p:nvSpPr>
          <p:cNvPr id="92163" name="Rectangle 3"/>
          <p:cNvSpPr>
            <a:spLocks noGrp="1" noChangeArrowheads="1"/>
          </p:cNvSpPr>
          <p:nvPr>
            <p:ph type="subTitle" idx="1"/>
          </p:nvPr>
        </p:nvSpPr>
        <p:spPr/>
        <p:txBody>
          <a:bodyPr/>
          <a:lstStyle/>
          <a:p>
            <a:r>
              <a:rPr lang="en-US" dirty="0"/>
              <a:t>Module </a:t>
            </a:r>
            <a:r>
              <a:rPr lang="en-US" dirty="0" smtClean="0"/>
              <a:t>4: Exports and Mounts</a:t>
            </a:r>
            <a:endParaRPr lang="en-US" dirty="0"/>
          </a:p>
          <a:p>
            <a:r>
              <a:rPr lang="en-US" dirty="0"/>
              <a:t>Estimated Time: </a:t>
            </a:r>
            <a:r>
              <a:rPr lang="en-US" dirty="0" smtClean="0"/>
              <a:t>60 </a:t>
            </a:r>
            <a:r>
              <a:rPr lang="en-US" dirty="0"/>
              <a:t>minutes</a:t>
            </a:r>
          </a:p>
        </p:txBody>
      </p:sp>
      <p:sp>
        <p:nvSpPr>
          <p:cNvPr id="92164"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buClr>
                <a:schemeClr val="accent2"/>
              </a:buClr>
              <a:buFont typeface="Wingdings 2" pitchFamily="18" charset="2"/>
              <a:buNone/>
            </a:pPr>
            <a:endParaRPr lang="en-US" dirty="0"/>
          </a:p>
        </p:txBody>
      </p:sp>
      <p:sp>
        <p:nvSpPr>
          <p:cNvPr id="92165"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buClr>
                <a:schemeClr val="accent2"/>
              </a:buClr>
              <a:buFont typeface="Wingdings 2" pitchFamily="18" charset="2"/>
              <a:buNone/>
            </a:pPr>
            <a:endParaRPr lang="en-US" dirty="0"/>
          </a:p>
        </p:txBody>
      </p:sp>
    </p:spTree>
  </p:cSld>
  <p:clrMapOvr>
    <a:masterClrMapping/>
  </p:clrMapOvr>
  <p:transition advClick="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0658" name="Title 1"/>
          <p:cNvSpPr>
            <a:spLocks noGrp="1"/>
          </p:cNvSpPr>
          <p:nvPr>
            <p:ph type="title" idx="4294967295"/>
          </p:nvPr>
        </p:nvSpPr>
        <p:spPr/>
        <p:txBody>
          <a:bodyPr/>
          <a:lstStyle/>
          <a:p>
            <a:r>
              <a:rPr lang="en-US" dirty="0"/>
              <a:t>Check Your Understanding</a:t>
            </a:r>
          </a:p>
        </p:txBody>
      </p:sp>
      <p:sp>
        <p:nvSpPr>
          <p:cNvPr id="70659" name="Content Placeholder 3"/>
          <p:cNvSpPr>
            <a:spLocks noGrp="1"/>
          </p:cNvSpPr>
          <p:nvPr>
            <p:ph idx="4294967295"/>
          </p:nvPr>
        </p:nvSpPr>
        <p:spPr/>
        <p:txBody>
          <a:bodyPr/>
          <a:lstStyle/>
          <a:p>
            <a:r>
              <a:rPr lang="en-US" sz="2400" dirty="0" smtClean="0"/>
              <a:t>What is a target?</a:t>
            </a:r>
          </a:p>
          <a:p>
            <a:r>
              <a:rPr lang="en-US" sz="2400" dirty="0" smtClean="0"/>
              <a:t>What is a resource?</a:t>
            </a:r>
          </a:p>
          <a:p>
            <a:r>
              <a:rPr lang="en-US" sz="2400" dirty="0" smtClean="0"/>
              <a:t>Give examples of a target.</a:t>
            </a:r>
          </a:p>
          <a:p>
            <a:r>
              <a:rPr lang="en-US" sz="2400" dirty="0" smtClean="0"/>
              <a:t>Give examples of a resource.</a:t>
            </a:r>
          </a:p>
          <a:p>
            <a:r>
              <a:rPr lang="en-US" sz="2400" dirty="0" smtClean="0"/>
              <a:t>Can you specify </a:t>
            </a:r>
            <a:r>
              <a:rPr lang="en-US" sz="2400" dirty="0" smtClean="0">
                <a:latin typeface="Courier New" pitchFamily="49" charset="0"/>
              </a:rPr>
              <a:t>rw</a:t>
            </a:r>
            <a:r>
              <a:rPr lang="en-US" sz="2400" dirty="0" smtClean="0"/>
              <a:t> and </a:t>
            </a:r>
            <a:r>
              <a:rPr lang="en-US" sz="2400" dirty="0" smtClean="0">
                <a:latin typeface="Courier New" pitchFamily="49" charset="0"/>
              </a:rPr>
              <a:t>ro</a:t>
            </a:r>
            <a:r>
              <a:rPr lang="en-US" sz="2400" dirty="0" smtClean="0"/>
              <a:t> for the same host within a single export?</a:t>
            </a:r>
          </a:p>
          <a:p>
            <a:r>
              <a:rPr lang="en-US" sz="2400" dirty="0" smtClean="0"/>
              <a:t>What must be defined on the target to receive exported resources?</a:t>
            </a:r>
          </a:p>
          <a:p>
            <a:r>
              <a:rPr lang="en-US" sz="2400" dirty="0" smtClean="0"/>
              <a:t>The</a:t>
            </a:r>
            <a:r>
              <a:rPr lang="en-US" sz="2400" i="1" dirty="0" smtClean="0"/>
              <a:t> /etc/exports</a:t>
            </a:r>
            <a:r>
              <a:rPr lang="en-US" sz="2400" dirty="0" smtClean="0"/>
              <a:t> file typically resides on the target. True or false?</a:t>
            </a:r>
          </a:p>
          <a:p>
            <a:r>
              <a:rPr lang="en-US" sz="2400" dirty="0" smtClean="0"/>
              <a:t>What does </a:t>
            </a:r>
            <a:r>
              <a:rPr lang="en-US" sz="2000" dirty="0" smtClean="0">
                <a:latin typeface="Courier New" pitchFamily="49" charset="0"/>
              </a:rPr>
              <a:t>exportfs –c </a:t>
            </a:r>
            <a:r>
              <a:rPr lang="en-US" sz="2000" i="1" dirty="0" smtClean="0">
                <a:latin typeface="Courier New" pitchFamily="49" charset="0"/>
              </a:rPr>
              <a:t>10.0.0.1</a:t>
            </a:r>
            <a:r>
              <a:rPr lang="en-US" sz="2000" dirty="0" smtClean="0">
                <a:latin typeface="Courier New" pitchFamily="49" charset="0"/>
              </a:rPr>
              <a:t> /vol/vol2 rw</a:t>
            </a:r>
            <a:r>
              <a:rPr lang="en-US" sz="2400" dirty="0" smtClean="0"/>
              <a:t> do?</a:t>
            </a: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0114" name="Rectangle 2"/>
          <p:cNvSpPr>
            <a:spLocks noGrp="1" noChangeArrowheads="1"/>
          </p:cNvSpPr>
          <p:nvPr>
            <p:ph type="ctrTitle"/>
          </p:nvPr>
        </p:nvSpPr>
        <p:spPr bwMode="auto"/>
        <p:txBody>
          <a:bodyPr/>
          <a:lstStyle/>
          <a:p>
            <a:r>
              <a:rPr lang="en-US" dirty="0"/>
              <a:t>Answers</a:t>
            </a:r>
          </a:p>
        </p:txBody>
      </p:sp>
      <p:sp>
        <p:nvSpPr>
          <p:cNvPr id="90115" name="Rectangle 3"/>
          <p:cNvSpPr>
            <a:spLocks noGrp="1" noChangeArrowheads="1"/>
          </p:cNvSpPr>
          <p:nvPr>
            <p:ph type="subTitle" idx="1"/>
          </p:nvPr>
        </p:nvSpPr>
        <p:spPr bwMode="auto"/>
        <p:txBody>
          <a:bodyPr/>
          <a:lstStyle/>
          <a:p>
            <a:r>
              <a:rPr lang="en-US" dirty="0"/>
              <a:t>Module 4: </a:t>
            </a:r>
            <a:r>
              <a:rPr lang="en-US" dirty="0" smtClean="0"/>
              <a:t>Exports and Mounts</a:t>
            </a:r>
            <a:endParaRPr lang="en-US" dirty="0"/>
          </a:p>
          <a:p>
            <a:endParaRPr lang="en-US" dirty="0"/>
          </a:p>
          <a:p>
            <a:endParaRPr lang="en-US" sz="1400" dirty="0"/>
          </a:p>
          <a:p>
            <a:endParaRPr lang="en-US" sz="1400" dirty="0"/>
          </a:p>
        </p:txBody>
      </p:sp>
    </p:spTree>
  </p:cSld>
  <p:clrMapOvr>
    <a:masterClrMapping/>
  </p:clrMapOvr>
  <p:transition advClick="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Check Your Understanding: Answers</a:t>
            </a:r>
            <a:endParaRPr lang="en-US" dirty="0"/>
          </a:p>
        </p:txBody>
      </p:sp>
      <p:sp>
        <p:nvSpPr>
          <p:cNvPr id="3" name="Content Placeholder 2"/>
          <p:cNvSpPr>
            <a:spLocks noGrp="1"/>
          </p:cNvSpPr>
          <p:nvPr>
            <p:ph idx="1"/>
          </p:nvPr>
        </p:nvSpPr>
        <p:spPr/>
        <p:txBody>
          <a:bodyPr/>
          <a:lstStyle/>
          <a:p>
            <a:pPr>
              <a:lnSpc>
                <a:spcPct val="90000"/>
              </a:lnSpc>
            </a:pPr>
            <a:r>
              <a:rPr lang="en-US" sz="2400" dirty="0" smtClean="0"/>
              <a:t>What is a target?</a:t>
            </a:r>
          </a:p>
          <a:p>
            <a:pPr lvl="1">
              <a:lnSpc>
                <a:spcPct val="90000"/>
              </a:lnSpc>
            </a:pPr>
            <a:r>
              <a:rPr lang="en-US" sz="2200" dirty="0" smtClean="0">
                <a:solidFill>
                  <a:schemeClr val="hlink"/>
                </a:solidFill>
              </a:rPr>
              <a:t>A destination to which resources are exported</a:t>
            </a:r>
          </a:p>
          <a:p>
            <a:pPr>
              <a:lnSpc>
                <a:spcPct val="90000"/>
              </a:lnSpc>
            </a:pPr>
            <a:r>
              <a:rPr lang="en-US" sz="2400" dirty="0" smtClean="0"/>
              <a:t>What is a resource?</a:t>
            </a:r>
          </a:p>
          <a:p>
            <a:pPr lvl="1">
              <a:lnSpc>
                <a:spcPct val="90000"/>
              </a:lnSpc>
            </a:pPr>
            <a:r>
              <a:rPr lang="en-US" sz="2200" dirty="0" smtClean="0">
                <a:solidFill>
                  <a:schemeClr val="hlink"/>
                </a:solidFill>
              </a:rPr>
              <a:t>An exported object</a:t>
            </a:r>
          </a:p>
          <a:p>
            <a:pPr>
              <a:lnSpc>
                <a:spcPct val="90000"/>
              </a:lnSpc>
            </a:pPr>
            <a:r>
              <a:rPr lang="en-US" sz="2400" dirty="0" smtClean="0"/>
              <a:t>Give examples of a target.</a:t>
            </a:r>
          </a:p>
          <a:p>
            <a:pPr lvl="1">
              <a:lnSpc>
                <a:spcPct val="90000"/>
              </a:lnSpc>
            </a:pPr>
            <a:r>
              <a:rPr lang="en-US" sz="2200" dirty="0" smtClean="0">
                <a:solidFill>
                  <a:schemeClr val="hlink"/>
                </a:solidFill>
              </a:rPr>
              <a:t>Subnet</a:t>
            </a:r>
          </a:p>
          <a:p>
            <a:pPr lvl="1">
              <a:lnSpc>
                <a:spcPct val="90000"/>
              </a:lnSpc>
            </a:pPr>
            <a:r>
              <a:rPr lang="en-US" sz="2200" dirty="0" smtClean="0">
                <a:solidFill>
                  <a:schemeClr val="hlink"/>
                </a:solidFill>
              </a:rPr>
              <a:t>Netgroup</a:t>
            </a:r>
          </a:p>
          <a:p>
            <a:pPr lvl="1">
              <a:lnSpc>
                <a:spcPct val="90000"/>
              </a:lnSpc>
            </a:pPr>
            <a:r>
              <a:rPr lang="en-US" sz="2200" dirty="0" smtClean="0">
                <a:solidFill>
                  <a:schemeClr val="hlink"/>
                </a:solidFill>
              </a:rPr>
              <a:t>Client</a:t>
            </a:r>
          </a:p>
          <a:p>
            <a:pPr lvl="1">
              <a:lnSpc>
                <a:spcPct val="90000"/>
              </a:lnSpc>
            </a:pPr>
            <a:r>
              <a:rPr lang="en-US" sz="2200" dirty="0" smtClean="0">
                <a:solidFill>
                  <a:schemeClr val="hlink"/>
                </a:solidFill>
              </a:rPr>
              <a:t>Subdomain</a:t>
            </a:r>
          </a:p>
          <a:p>
            <a:pPr>
              <a:lnSpc>
                <a:spcPct val="90000"/>
              </a:lnSpc>
            </a:pPr>
            <a:r>
              <a:rPr lang="en-US" sz="2400" dirty="0" smtClean="0"/>
              <a:t>Give examples of a resource.</a:t>
            </a:r>
          </a:p>
          <a:p>
            <a:pPr lvl="1">
              <a:lnSpc>
                <a:spcPct val="90000"/>
              </a:lnSpc>
            </a:pPr>
            <a:r>
              <a:rPr lang="en-US" sz="2200" dirty="0" smtClean="0">
                <a:solidFill>
                  <a:schemeClr val="hlink"/>
                </a:solidFill>
              </a:rPr>
              <a:t>Volume</a:t>
            </a:r>
          </a:p>
          <a:p>
            <a:pPr lvl="1">
              <a:lnSpc>
                <a:spcPct val="90000"/>
              </a:lnSpc>
            </a:pPr>
            <a:r>
              <a:rPr lang="en-US" sz="2200" dirty="0" smtClean="0">
                <a:solidFill>
                  <a:schemeClr val="hlink"/>
                </a:solidFill>
              </a:rPr>
              <a:t>Directory</a:t>
            </a:r>
          </a:p>
          <a:p>
            <a:pPr lvl="1">
              <a:lnSpc>
                <a:spcPct val="90000"/>
              </a:lnSpc>
            </a:pPr>
            <a:r>
              <a:rPr lang="en-US" sz="2200" dirty="0" smtClean="0">
                <a:solidFill>
                  <a:schemeClr val="hlink"/>
                </a:solidFill>
              </a:rPr>
              <a:t>File</a:t>
            </a:r>
          </a:p>
          <a:p>
            <a:pPr lvl="1">
              <a:lnSpc>
                <a:spcPct val="90000"/>
              </a:lnSpc>
            </a:pPr>
            <a:r>
              <a:rPr lang="en-US" sz="2200" dirty="0" smtClean="0">
                <a:solidFill>
                  <a:schemeClr val="hlink"/>
                </a:solidFill>
              </a:rPr>
              <a:t>Qtree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
                                            <p:txEl>
                                              <p:pRg st="11" end="11"/>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
                                            <p:txEl>
                                              <p:pRg st="12" end="12"/>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idx="4294967295"/>
          </p:nvPr>
        </p:nvSpPr>
        <p:spPr/>
        <p:txBody>
          <a:bodyPr/>
          <a:lstStyle/>
          <a:p>
            <a:r>
              <a:rPr lang="en-US" dirty="0"/>
              <a:t>Check Your </a:t>
            </a:r>
            <a:r>
              <a:rPr lang="en-US" dirty="0" smtClean="0"/>
              <a:t>Understanding: Answers (Cont.)</a:t>
            </a:r>
            <a:endParaRPr lang="en-US" dirty="0"/>
          </a:p>
        </p:txBody>
      </p:sp>
      <p:sp>
        <p:nvSpPr>
          <p:cNvPr id="4" name="Content Placeholder 3"/>
          <p:cNvSpPr>
            <a:spLocks noGrp="1"/>
          </p:cNvSpPr>
          <p:nvPr>
            <p:ph idx="4294967295"/>
          </p:nvPr>
        </p:nvSpPr>
        <p:spPr/>
        <p:txBody>
          <a:bodyPr/>
          <a:lstStyle/>
          <a:p>
            <a:r>
              <a:rPr lang="en-US" sz="2400" dirty="0" smtClean="0"/>
              <a:t>Can you specify </a:t>
            </a:r>
            <a:r>
              <a:rPr lang="en-US" sz="2400" dirty="0" smtClean="0">
                <a:latin typeface="Courier New" pitchFamily="49" charset="0"/>
              </a:rPr>
              <a:t>rw</a:t>
            </a:r>
            <a:r>
              <a:rPr lang="en-US" sz="2400" dirty="0" smtClean="0"/>
              <a:t> and </a:t>
            </a:r>
            <a:r>
              <a:rPr lang="en-US" sz="2400" dirty="0" smtClean="0">
                <a:latin typeface="Courier New" pitchFamily="49" charset="0"/>
              </a:rPr>
              <a:t>ro</a:t>
            </a:r>
            <a:r>
              <a:rPr lang="en-US" sz="2400" dirty="0" smtClean="0"/>
              <a:t> for the same host within a single export? </a:t>
            </a:r>
          </a:p>
          <a:p>
            <a:pPr lvl="1"/>
            <a:r>
              <a:rPr lang="en-US" sz="2200" dirty="0" smtClean="0">
                <a:solidFill>
                  <a:schemeClr val="hlink"/>
                </a:solidFill>
              </a:rPr>
              <a:t>Yes, but that entry will result in an error</a:t>
            </a:r>
          </a:p>
          <a:p>
            <a:r>
              <a:rPr lang="en-US" sz="2400" dirty="0" smtClean="0"/>
              <a:t>What must be defined on the target to receive exported resources?</a:t>
            </a:r>
          </a:p>
          <a:p>
            <a:pPr lvl="1"/>
            <a:r>
              <a:rPr lang="en-US" sz="2200" dirty="0" smtClean="0">
                <a:solidFill>
                  <a:schemeClr val="hlink"/>
                </a:solidFill>
              </a:rPr>
              <a:t>Mountpoint</a:t>
            </a:r>
          </a:p>
          <a:p>
            <a:r>
              <a:rPr lang="en-US" sz="2400" dirty="0" smtClean="0"/>
              <a:t>The </a:t>
            </a:r>
            <a:r>
              <a:rPr lang="en-US" sz="2400" i="1" dirty="0" smtClean="0"/>
              <a:t>/etc/exports</a:t>
            </a:r>
            <a:r>
              <a:rPr lang="en-US" sz="2400" dirty="0" smtClean="0"/>
              <a:t> file typically resides on the target. True or false?</a:t>
            </a:r>
          </a:p>
          <a:p>
            <a:pPr lvl="1"/>
            <a:r>
              <a:rPr lang="en-US" sz="2200" dirty="0" smtClean="0">
                <a:solidFill>
                  <a:schemeClr val="hlink"/>
                </a:solidFill>
              </a:rPr>
              <a:t>False</a:t>
            </a:r>
          </a:p>
          <a:p>
            <a:r>
              <a:rPr lang="en-US" sz="2400" dirty="0" smtClean="0"/>
              <a:t>What does </a:t>
            </a:r>
            <a:r>
              <a:rPr lang="en-US" sz="2000" dirty="0" smtClean="0">
                <a:latin typeface="Courier New" pitchFamily="49" charset="0"/>
              </a:rPr>
              <a:t>exportfs –c </a:t>
            </a:r>
            <a:r>
              <a:rPr lang="en-US" sz="2000" i="1" dirty="0" smtClean="0">
                <a:latin typeface="Courier New" pitchFamily="49" charset="0"/>
              </a:rPr>
              <a:t>10.0.0.1</a:t>
            </a:r>
            <a:r>
              <a:rPr lang="en-US" sz="2000" dirty="0" smtClean="0">
                <a:latin typeface="Courier New" pitchFamily="49" charset="0"/>
              </a:rPr>
              <a:t> /vol/vol2 rw</a:t>
            </a:r>
            <a:r>
              <a:rPr lang="en-US" sz="2400" dirty="0" smtClean="0"/>
              <a:t> do?</a:t>
            </a:r>
          </a:p>
          <a:p>
            <a:pPr lvl="1"/>
            <a:r>
              <a:rPr lang="en-US" sz="2200" dirty="0" smtClean="0">
                <a:solidFill>
                  <a:schemeClr val="hlink"/>
                </a:solidFill>
              </a:rPr>
              <a:t>Verifies if the host can mount a path read-write</a:t>
            </a:r>
          </a:p>
          <a:p>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2010_NetAppUMaster">
  <a:themeElements>
    <a:clrScheme name="NetAppU">
      <a:dk1>
        <a:srgbClr val="000000"/>
      </a:dk1>
      <a:lt1>
        <a:srgbClr val="FFFFFF"/>
      </a:lt1>
      <a:dk2>
        <a:srgbClr val="0085B4"/>
      </a:dk2>
      <a:lt2>
        <a:srgbClr val="565656"/>
      </a:lt2>
      <a:accent1>
        <a:srgbClr val="A5A5A5"/>
      </a:accent1>
      <a:accent2>
        <a:srgbClr val="58A618"/>
      </a:accent2>
      <a:accent3>
        <a:srgbClr val="FFFFFF"/>
      </a:accent3>
      <a:accent4>
        <a:srgbClr val="000000"/>
      </a:accent4>
      <a:accent5>
        <a:srgbClr val="CFCFCF"/>
      </a:accent5>
      <a:accent6>
        <a:srgbClr val="4F9615"/>
      </a:accent6>
      <a:hlink>
        <a:srgbClr val="005BAE"/>
      </a:hlink>
      <a:folHlink>
        <a:srgbClr val="F95F00"/>
      </a:folHlink>
    </a:clrScheme>
    <a:fontScheme name="3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bg2"/>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defRPr kumimoji="0" lang="en-US" sz="20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bg2"/>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
            <a:schemeClr val="accent2"/>
          </a:buClr>
          <a:buSzTx/>
          <a:buFont typeface="Wingdings 2" pitchFamily="18" charset="2"/>
          <a:buNone/>
          <a:tabLst/>
          <a:defRPr kumimoji="0" lang="en-US" sz="20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3_Default Design 1">
        <a:dk1>
          <a:srgbClr val="000000"/>
        </a:dk1>
        <a:lt1>
          <a:srgbClr val="FFFFFF"/>
        </a:lt1>
        <a:dk2>
          <a:srgbClr val="0085B4"/>
        </a:dk2>
        <a:lt2>
          <a:srgbClr val="565656"/>
        </a:lt2>
        <a:accent1>
          <a:srgbClr val="A5A5A5"/>
        </a:accent1>
        <a:accent2>
          <a:srgbClr val="58A618"/>
        </a:accent2>
        <a:accent3>
          <a:srgbClr val="FFFFFF"/>
        </a:accent3>
        <a:accent4>
          <a:srgbClr val="000000"/>
        </a:accent4>
        <a:accent5>
          <a:srgbClr val="CFCFCF"/>
        </a:accent5>
        <a:accent6>
          <a:srgbClr val="4F9615"/>
        </a:accent6>
        <a:hlink>
          <a:srgbClr val="005BAE"/>
        </a:hlink>
        <a:folHlink>
          <a:srgbClr val="F95F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7456474352EAB47A4851619C88431FE" ma:contentTypeVersion="0" ma:contentTypeDescription="Create a new document." ma:contentTypeScope="" ma:versionID="1fccd107ecadbbffce17d5afe025696a">
  <xsd:schema xmlns:xsd="http://www.w3.org/2001/XMLSchema" xmlns:p="http://schemas.microsoft.com/office/2006/metadata/properties" targetNamespace="http://schemas.microsoft.com/office/2006/metadata/properties" ma:root="true" ma:fieldsID="4aeb20c0e3442673af7ee107864587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p:properties xmlns:p="http://schemas.microsoft.com/office/2006/metadata/properties" xmlns:xsi="http://www.w3.org/2001/XMLSchema-instanc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35D4EEA-9128-42AE-AF04-30DAFB7298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2.xml><?xml version="1.0" encoding="utf-8"?>
<ds:datastoreItem xmlns:ds="http://schemas.openxmlformats.org/officeDocument/2006/customXml" ds:itemID="{56660672-2C43-402E-BA27-239EFA3FF41E}">
  <ds:schemaRefs>
    <ds:schemaRef ds:uri="http://schemas.microsoft.com/office/2006/metadata/properties"/>
  </ds:schemaRefs>
</ds:datastoreItem>
</file>

<file path=customXml/itemProps3.xml><?xml version="1.0" encoding="utf-8"?>
<ds:datastoreItem xmlns:ds="http://schemas.openxmlformats.org/officeDocument/2006/customXml" ds:itemID="{C51D07A2-197F-4879-969B-4F42A202F86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23178</TotalTime>
  <Words>4098</Words>
  <Application>Microsoft Office PowerPoint</Application>
  <PresentationFormat>Letter Paper (8.5x11 in)</PresentationFormat>
  <Paragraphs>493</Paragraphs>
  <Slides>41</Slides>
  <Notes>41</Notes>
  <HiddenSlides>2</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2010_NetAppUMaster</vt:lpstr>
      <vt:lpstr>Exports and Mounts</vt:lpstr>
      <vt:lpstr>Module Objectives</vt:lpstr>
      <vt:lpstr>Exports Using the Command-Line Interface</vt:lpstr>
      <vt:lpstr>Exporting Resources </vt:lpstr>
      <vt:lpstr>Resources</vt:lpstr>
      <vt:lpstr>Targets</vt:lpstr>
      <vt:lpstr>Rules for Exporting Resources</vt:lpstr>
      <vt:lpstr>Rules for Exporting Resources (Cont.)</vt:lpstr>
      <vt:lpstr>Access Restrictions</vt:lpstr>
      <vt:lpstr>Access Options </vt:lpstr>
      <vt:lpstr>How the Access Rules Work</vt:lpstr>
      <vt:lpstr>Actual Path Option</vt:lpstr>
      <vt:lpstr>Automatic Exports</vt:lpstr>
      <vt:lpstr>Common exportfs Switches</vt:lpstr>
      <vt:lpstr>Sample Output of Exports</vt:lpstr>
      <vt:lpstr>Picking the Correct Export</vt:lpstr>
      <vt:lpstr>Exports Using  NetApp System Manager</vt:lpstr>
      <vt:lpstr>NetApp System Manager: Exporting</vt:lpstr>
      <vt:lpstr>NetApp System Manager: Exporting (Cont.)</vt:lpstr>
      <vt:lpstr>NetApp System Manager: Exporting (Cont.)</vt:lpstr>
      <vt:lpstr>NetApp System Manager: Exporting (Cont.)</vt:lpstr>
      <vt:lpstr>NetApp System Manager: Exporting (Cont.)</vt:lpstr>
      <vt:lpstr>NetApp System Manager: Exporting (Cont.)</vt:lpstr>
      <vt:lpstr>NetApp System Manager: Exporting (Cont.)</vt:lpstr>
      <vt:lpstr>Mounts</vt:lpstr>
      <vt:lpstr>Mounts </vt:lpstr>
      <vt:lpstr>The Mount Process</vt:lpstr>
      <vt:lpstr>Mount Configuration</vt:lpstr>
      <vt:lpstr>Target Mount Tables</vt:lpstr>
      <vt:lpstr>Automounter</vt:lpstr>
      <vt:lpstr>Verifying Mounts</vt:lpstr>
      <vt:lpstr>Access Cache</vt:lpstr>
      <vt:lpstr>Access Cache</vt:lpstr>
      <vt:lpstr>Cache Administration</vt:lpstr>
      <vt:lpstr>Module Summary</vt:lpstr>
      <vt:lpstr>Module Summary</vt:lpstr>
      <vt:lpstr>Exercise</vt:lpstr>
      <vt:lpstr>Check Your Understanding</vt:lpstr>
      <vt:lpstr>Answers</vt:lpstr>
      <vt:lpstr>Check Your Understanding: Answers</vt:lpstr>
      <vt:lpstr>Check Your Understanding: Answers (Cont.)</vt:lpstr>
    </vt:vector>
  </TitlesOfParts>
  <Company>NetApp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NFS Exports &amp; Mounts</dc:title>
  <dc:subject>Accelerated NCDA Boot Camp Data ONTAP 8.0 7-Mode</dc:subject>
  <dc:creator>Curtis Burchett</dc:creator>
  <cp:lastModifiedBy>Lenovo User</cp:lastModifiedBy>
  <cp:revision>2</cp:revision>
  <dcterms:created xsi:type="dcterms:W3CDTF">2007-11-29T22:14:11Z</dcterms:created>
  <dcterms:modified xsi:type="dcterms:W3CDTF">2010-04-17T22:23:10Z</dcterms:modified>
  <cp:category>Instructor Guide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0x01010077456474352EAB47A4851619C88431FE</vt:lpwstr>
  </property>
  <property fmtid="{D5CDD505-2E9C-101B-9397-08002B2CF9AE}" pid="3" name="_AdHocReviewCycleID">
    <vt:i4>2023926632</vt:i4>
  </property>
  <property fmtid="{D5CDD505-2E9C-101B-9397-08002B2CF9AE}" pid="4" name="_NewReviewCycle">
    <vt:lpwstr/>
  </property>
  <property fmtid="{D5CDD505-2E9C-101B-9397-08002B2CF9AE}" pid="5" name="_EmailSubject">
    <vt:lpwstr>Netapp docs</vt:lpwstr>
  </property>
  <property fmtid="{D5CDD505-2E9C-101B-9397-08002B2CF9AE}" pid="6" name="_AuthorEmail">
    <vt:lpwstr>avinash.shetty@credit-suisse.com</vt:lpwstr>
  </property>
  <property fmtid="{D5CDD505-2E9C-101B-9397-08002B2CF9AE}" pid="7" name="_AuthorEmailDisplayName">
    <vt:lpwstr>Shetty, Avinash</vt:lpwstr>
  </property>
</Properties>
</file>