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50"/>
  </p:notesMasterIdLst>
  <p:handoutMasterIdLst>
    <p:handoutMasterId r:id="rId51"/>
  </p:handoutMasterIdLst>
  <p:sldIdLst>
    <p:sldId id="476" r:id="rId5"/>
    <p:sldId id="477" r:id="rId6"/>
    <p:sldId id="522" r:id="rId7"/>
    <p:sldId id="479" r:id="rId8"/>
    <p:sldId id="480" r:id="rId9"/>
    <p:sldId id="481" r:id="rId10"/>
    <p:sldId id="482" r:id="rId11"/>
    <p:sldId id="483" r:id="rId12"/>
    <p:sldId id="484" r:id="rId13"/>
    <p:sldId id="485" r:id="rId14"/>
    <p:sldId id="486" r:id="rId15"/>
    <p:sldId id="523" r:id="rId16"/>
    <p:sldId id="488" r:id="rId17"/>
    <p:sldId id="489" r:id="rId18"/>
    <p:sldId id="490" r:id="rId19"/>
    <p:sldId id="491" r:id="rId20"/>
    <p:sldId id="492" r:id="rId21"/>
    <p:sldId id="493" r:id="rId22"/>
    <p:sldId id="524" r:id="rId23"/>
    <p:sldId id="495" r:id="rId24"/>
    <p:sldId id="496" r:id="rId25"/>
    <p:sldId id="497" r:id="rId26"/>
    <p:sldId id="498" r:id="rId27"/>
    <p:sldId id="499" r:id="rId28"/>
    <p:sldId id="500" r:id="rId29"/>
    <p:sldId id="501" r:id="rId30"/>
    <p:sldId id="525" r:id="rId31"/>
    <p:sldId id="503" r:id="rId32"/>
    <p:sldId id="504" r:id="rId33"/>
    <p:sldId id="505" r:id="rId34"/>
    <p:sldId id="526" r:id="rId35"/>
    <p:sldId id="507" r:id="rId36"/>
    <p:sldId id="528" r:id="rId37"/>
    <p:sldId id="508" r:id="rId38"/>
    <p:sldId id="511" r:id="rId39"/>
    <p:sldId id="512" r:id="rId40"/>
    <p:sldId id="513" r:id="rId41"/>
    <p:sldId id="514" r:id="rId42"/>
    <p:sldId id="515" r:id="rId43"/>
    <p:sldId id="527" r:id="rId44"/>
    <p:sldId id="517" r:id="rId45"/>
    <p:sldId id="518" r:id="rId46"/>
    <p:sldId id="519" r:id="rId47"/>
    <p:sldId id="520" r:id="rId48"/>
    <p:sldId id="521" r:id="rId49"/>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97" autoAdjust="0"/>
    <p:restoredTop sz="85390" autoAdjust="0"/>
  </p:normalViewPr>
  <p:slideViewPr>
    <p:cSldViewPr snapToGrid="0">
      <p:cViewPr>
        <p:scale>
          <a:sx n="87" d="100"/>
          <a:sy n="87" d="100"/>
        </p:scale>
        <p:origin x="-1248" y="120"/>
      </p:cViewPr>
      <p:guideLst>
        <p:guide orient="horz" pos="444"/>
        <p:guide orient="horz" pos="795"/>
        <p:guide pos="709"/>
        <p:guide pos="5621"/>
        <p:guide pos="3244"/>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60" d="100"/>
          <a:sy n="60" d="100"/>
        </p:scale>
        <p:origin x="-2082" y="-222"/>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_rels/viewProps.xml.rels><?xml version="1.0" encoding="UTF-8" standalone="yes"?>
<Relationships xmlns="http://schemas.openxmlformats.org/package/2006/relationships"><Relationship Id="rId1" Type="http://schemas.openxmlformats.org/officeDocument/2006/relationships/slide" Target="slides/slide3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CIFS DOMAINS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a:t>
            </a:r>
            <a:r>
              <a:rPr lang="en-US" baseline="0" dirty="0" smtClean="0"/>
              <a:t>OBJECTIVES</a:t>
            </a:r>
            <a:endParaRPr lang="en-US" dirty="0" smtClean="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RECONFIGURING</a:t>
            </a:r>
            <a:r>
              <a:rPr lang="en-US" baseline="0" dirty="0" smtClean="0"/>
              <a:t> CIFS USING CIFS SETUP</a:t>
            </a:r>
            <a:endParaRPr dirty="0"/>
          </a:p>
        </p:txBody>
      </p:sp>
      <p:sp>
        <p:nvSpPr>
          <p:cNvPr id="12" name="Slide Image Placeholder 11"/>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RECONFIGURING CIFS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To </a:t>
            </a:r>
            <a:r>
              <a:t>reconfigure CIFS on a storage system:</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Disconnect users and stop CIFS service:</a:t>
            </a:r>
          </a:p>
          <a:p>
            <a:pPr lvl="1">
              <a:buFont typeface="Arial" pitchFamily="34" charset="0"/>
              <a:buChar char="•"/>
              <a:defRPr/>
            </a:pPr>
            <a:r>
              <a:rPr>
                <a:latin typeface="Courier New" pitchFamily="49" charset="0"/>
              </a:rPr>
              <a:t>cifs terminate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Reconfigure CIFS service:</a:t>
            </a:r>
          </a:p>
          <a:p>
            <a:pPr lvl="1">
              <a:buFont typeface="Arial" pitchFamily="34" charset="0"/>
              <a:buChar char="•"/>
              <a:defRPr/>
            </a:pPr>
            <a:r>
              <a:rPr>
                <a:latin typeface="Courier New" pitchFamily="49" charset="0"/>
              </a:rPr>
              <a:t>cifs setup</a:t>
            </a:r>
          </a:p>
          <a:p>
            <a:pPr marL="0" marR="0" indent="0" algn="l" defTabSz="914400" rtl="0" eaLnBrk="0" fontAlgn="base" latinLnBrk="0" hangingPunct="0">
              <a:lnSpc>
                <a:spcPct val="100000"/>
              </a:lnSpc>
              <a:spcBef>
                <a:spcPct val="30000"/>
              </a:spcBef>
              <a:spcAft>
                <a:spcPct val="0"/>
              </a:spcAft>
              <a:buClrTx/>
              <a:buSzTx/>
              <a:buFontTx/>
              <a:buNone/>
              <a:tabLst/>
              <a:defRPr/>
            </a:pPr>
            <a:r>
              <a:t>The storage system automatically attempts to restart the CIFS service with the new CIFS configuration.</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AD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This </a:t>
            </a:r>
            <a:r>
              <a:t>is an example of the administrator configuring the storage system for an Active Directory (AD) domain.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7" name="Rectangle 7"/>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AD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AD </a:t>
            </a:r>
            <a:r>
              <a:t>uses a time-based key mechanism. It is important for the domain controller and the storage system to be in sync by five (5) minutes or less.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3"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AD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IP address is for the domain controller or a time server. It is best to enter the IP address of the main (root) domain controller for the domain.</a:t>
            </a:r>
          </a:p>
          <a:p>
            <a:pPr marL="0" marR="0" indent="0" algn="l" defTabSz="914400" rtl="0" eaLnBrk="0" fontAlgn="base" latinLnBrk="0" hangingPunct="0">
              <a:lnSpc>
                <a:spcPct val="100000"/>
              </a:lnSpc>
              <a:spcBef>
                <a:spcPct val="30000"/>
              </a:spcBef>
              <a:spcAft>
                <a:spcPct val="0"/>
              </a:spcAft>
              <a:buClrTx/>
              <a:buSzTx/>
              <a:buFontTx/>
              <a:buNone/>
              <a:tabLst/>
              <a:defRPr/>
            </a:pPr>
            <a:r>
              <a:t>The timed daemon allows the storage system to synchronize its time with external resources. </a:t>
            </a:r>
          </a:p>
          <a:p>
            <a:pPr marL="0" marR="0" indent="0" algn="l" defTabSz="914400" rtl="0" eaLnBrk="0" fontAlgn="base" latinLnBrk="0" hangingPunct="0">
              <a:lnSpc>
                <a:spcPct val="100000"/>
              </a:lnSpc>
              <a:spcBef>
                <a:spcPct val="30000"/>
              </a:spcBef>
              <a:spcAft>
                <a:spcPct val="0"/>
              </a:spcAft>
              <a:buClrTx/>
              <a:buSzTx/>
              <a:buFontTx/>
              <a:buNone/>
              <a:tabLst/>
              <a:defRPr/>
            </a:pPr>
            <a:r>
              <a:t>You need to configure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options timed.max_skew 30m</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options timed.protontp</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options timed.sched hourly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options timed.servers [</a:t>
            </a:r>
            <a:r>
              <a:rPr i="1">
                <a:latin typeface="Courier New" pitchFamily="49" charset="0"/>
              </a:rPr>
              <a:t>server_ip_or_name</a:t>
            </a:r>
            <a:r>
              <a:rPr>
                <a:latin typeface="Courier New" pitchFamily="49" charset="0"/>
              </a:rPr>
              <a: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options timed.enable 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options timed.log on</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CLI CIFS SETUP: AD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This </a:t>
            </a:r>
            <a:r>
              <a:rPr dirty="0"/>
              <a:t>Windows user is the domain account administrator that has privileges to join (add) the storage system to the domain controller.</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5"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CLI CIFS SETUP: AD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container list displays Organizational Units (OUs) in which you have permission to create computer accounts. The list reflects your AD domain structure and may contain customized OUs.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3"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AD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local administrator account has privileges to administer CIFS on the storage system even if the domain controller is down. The local administration can set up local users on the storage system with the </a:t>
            </a:r>
            <a:r>
              <a:rPr>
                <a:latin typeface="Courier New" pitchFamily="49" charset="0"/>
              </a:rPr>
              <a:t>useradmin user add</a:t>
            </a:r>
            <a:r>
              <a:t> command.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SETUP: AD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12</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RECONFIGURING CIFS USING NETAPP SYSTEM MANAGER</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CIFS SETUP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CIFS SETUP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CIFS SETUP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CIFS SETUP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CIFS SETUP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SYSTEM MANAGER: CIFS SETUP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RESULTS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3"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RESULTS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/etc/filersid.cfg file is created in a domain environment and contains the storage system security ID (SID).</a:t>
            </a:r>
          </a:p>
          <a:p>
            <a:pPr marL="0" marR="0" indent="0" algn="l" defTabSz="914400" rtl="0" eaLnBrk="0" fontAlgn="base" latinLnBrk="0" hangingPunct="0">
              <a:lnSpc>
                <a:spcPct val="100000"/>
              </a:lnSpc>
              <a:spcBef>
                <a:spcPct val="30000"/>
              </a:spcBef>
              <a:spcAft>
                <a:spcPct val="0"/>
              </a:spcAft>
              <a:buClrTx/>
              <a:buSzTx/>
              <a:buFontTx/>
              <a:buNone/>
              <a:tabLst/>
              <a:defRPr/>
            </a:pPr>
            <a:r>
              <a:t>The /etc/cifssec.cfg file contains the Windows domain controller account information.</a:t>
            </a:r>
          </a:p>
          <a:p>
            <a:pPr marL="0" marR="0" indent="0" algn="l" defTabSz="914400" rtl="0" eaLnBrk="0" fontAlgn="base" latinLnBrk="0" hangingPunct="0">
              <a:lnSpc>
                <a:spcPct val="100000"/>
              </a:lnSpc>
              <a:spcBef>
                <a:spcPct val="30000"/>
              </a:spcBef>
              <a:spcAft>
                <a:spcPct val="0"/>
              </a:spcAft>
              <a:buClrTx/>
              <a:buSzTx/>
              <a:buFontTx/>
              <a:buNone/>
              <a:tabLst/>
              <a:defRPr/>
            </a:pPr>
            <a:r>
              <a:rPr b="1"/>
              <a:t>NOTE: </a:t>
            </a:r>
            <a:r>
              <a:t>These files are not readable; do not edit the files.</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LCLGROUPS.CFG CHANGES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DOMAIN-SPECIFIC COMMANDS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DOMAININFO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mtClean="0"/>
              <a:t>CLI: CIFS DOMAININFO COMMAND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3"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CLI: CIFS TESTDC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For </a:t>
            </a:r>
            <a:r>
              <a:t>more information about NetBIOS over TCP/IP, see chapter 11 of TCP/IP Fundamentals for Microsoft® Windows:  www.microsoft.com/downloads/details.aspx?familyid=c76296fd-61c9-4079-a0bb-582bca4a846f&amp;displaylang=en.</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mtClean="0"/>
              <a:t>CLI: CIFS TESTDC COMMAND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PREFERRED DCS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PREFERRED DCS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Site </a:t>
            </a:r>
            <a:r>
              <a:t>awareness, also called site discovery, is the process of automatically discovering the preferred domain controller. By default, a storage system is configured with </a:t>
            </a:r>
            <a:r>
              <a:rPr>
                <a:latin typeface="Courier New" pitchFamily="49" charset="0"/>
              </a:rPr>
              <a:t>cifs.site_awareness.enable</a:t>
            </a:r>
            <a:r>
              <a:t> turned on. A storage administrator can override this default mechanism by turning the </a:t>
            </a:r>
            <a:r>
              <a:rPr>
                <a:latin typeface="Courier New" pitchFamily="49" charset="0"/>
              </a:rPr>
              <a:t>cifs.site_awareness.enable</a:t>
            </a:r>
            <a:r>
              <a:t> option to off and setting preferred domain controllers using the </a:t>
            </a:r>
            <a:r>
              <a:rPr>
                <a:latin typeface="Courier New" pitchFamily="49" charset="0"/>
              </a:rPr>
              <a:t>cifs prefdc </a:t>
            </a:r>
            <a:r>
              <a:t>command.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5"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CONFIGURING PREFDC LIST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b="1">
                <a:latin typeface="Courier New" pitchFamily="49" charset="0"/>
              </a:rPr>
              <a:t>cifs prefdc</a:t>
            </a:r>
            <a:r>
              <a:t> command configures and displays CIFS preferred domain controller information.</a:t>
            </a:r>
          </a:p>
          <a:p>
            <a:pPr marL="0" marR="0" indent="0" algn="l" defTabSz="914400" rtl="0" eaLnBrk="0" fontAlgn="base" latinLnBrk="0" hangingPunct="0">
              <a:lnSpc>
                <a:spcPct val="100000"/>
              </a:lnSpc>
              <a:spcBef>
                <a:spcPct val="30000"/>
              </a:spcBef>
              <a:spcAft>
                <a:spcPct val="0"/>
              </a:spcAft>
              <a:buClrTx/>
              <a:buSzTx/>
              <a:buFontTx/>
              <a:buNone/>
              <a:tabLst/>
              <a:defRPr/>
            </a:pPr>
            <a:r>
              <a:t>To display the preferred domain controller list: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cifs prefdc print [</a:t>
            </a:r>
            <a:r>
              <a:rPr i="1">
                <a:latin typeface="Courier New" pitchFamily="49" charset="0"/>
              </a:rPr>
              <a:t>domain</a:t>
            </a:r>
            <a:r>
              <a:rPr>
                <a:latin typeface="Courier New" pitchFamily="49" charset="0"/>
              </a:rPr>
              <a:t>]</a:t>
            </a:r>
          </a:p>
          <a:p>
            <a:pPr marL="0" marR="0" indent="0" algn="l" defTabSz="914400" rtl="0" eaLnBrk="0" fontAlgn="base" latinLnBrk="0" hangingPunct="0">
              <a:lnSpc>
                <a:spcPct val="100000"/>
              </a:lnSpc>
              <a:spcBef>
                <a:spcPct val="30000"/>
              </a:spcBef>
              <a:spcAft>
                <a:spcPct val="0"/>
              </a:spcAft>
              <a:buClrTx/>
              <a:buSzTx/>
              <a:buFontTx/>
              <a:buNone/>
              <a:tabLst/>
              <a:defRPr/>
            </a:pPr>
            <a:r>
              <a:t>To add a preferred domain controller list: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cifs prefdc add </a:t>
            </a:r>
            <a:r>
              <a:rPr i="1">
                <a:latin typeface="Courier New" pitchFamily="49" charset="0"/>
              </a:rPr>
              <a:t>domain address</a:t>
            </a:r>
            <a:r>
              <a:rPr>
                <a:latin typeface="Courier New" pitchFamily="49" charset="0"/>
              </a:rPr>
              <a:t> [</a:t>
            </a:r>
            <a:r>
              <a:rPr i="1">
                <a:latin typeface="Courier New" pitchFamily="49" charset="0"/>
              </a:rPr>
              <a:t>address</a:t>
            </a:r>
            <a:r>
              <a:rPr>
                <a:latin typeface="Courier New" pitchFamily="49" charset="0"/>
              </a:rPr>
              <a:t>…]</a:t>
            </a:r>
          </a:p>
          <a:p>
            <a:pPr marL="0" marR="0" indent="0" algn="l" defTabSz="914400" rtl="0" eaLnBrk="0" fontAlgn="base" latinLnBrk="0" hangingPunct="0">
              <a:lnSpc>
                <a:spcPct val="100000"/>
              </a:lnSpc>
              <a:spcBef>
                <a:spcPct val="30000"/>
              </a:spcBef>
              <a:spcAft>
                <a:spcPct val="0"/>
              </a:spcAft>
              <a:buClrTx/>
              <a:buSzTx/>
              <a:buFontTx/>
              <a:buNone/>
              <a:tabLst/>
              <a:defRPr/>
            </a:pPr>
            <a:r>
              <a:t>To delete a preferred domain controller list: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cifs prefdc delete </a:t>
            </a:r>
            <a:r>
              <a:rPr i="1">
                <a:latin typeface="Courier New" pitchFamily="49" charset="0"/>
              </a:rPr>
              <a:t>domain</a:t>
            </a:r>
          </a:p>
          <a:p>
            <a:pPr marL="0" marR="0" indent="0" algn="l" defTabSz="914400" rtl="0" eaLnBrk="0" fontAlgn="base" latinLnBrk="0" hangingPunct="0">
              <a:lnSpc>
                <a:spcPct val="100000"/>
              </a:lnSpc>
              <a:spcBef>
                <a:spcPct val="30000"/>
              </a:spcBef>
              <a:spcAft>
                <a:spcPct val="0"/>
              </a:spcAft>
              <a:buClrTx/>
              <a:buSzTx/>
              <a:buFontTx/>
              <a:buNone/>
              <a:tabLst/>
              <a:defRPr/>
            </a:pPr>
            <a:r>
              <a:t>In the following example, there are no preferred domain controllers configured and domain controllers will be automatically discovered.</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system&gt; </a:t>
            </a:r>
            <a:r>
              <a:rPr b="1">
                <a:latin typeface="Courier New" pitchFamily="49" charset="0"/>
              </a:rPr>
              <a:t>cifs prefdc print</a:t>
            </a:r>
            <a:r>
              <a:t/>
            </a:r>
            <a:br/>
            <a:r>
              <a:rPr>
                <a:latin typeface="Courier New" pitchFamily="49" charset="0"/>
              </a:rPr>
              <a:t>No preferred Domain Controllers configured.</a:t>
            </a:r>
            <a:r>
              <a:t/>
            </a:r>
            <a:br/>
            <a:r>
              <a:rPr>
                <a:latin typeface="Courier New" pitchFamily="49" charset="0"/>
              </a:rPr>
              <a:t>DCs will be automatically discovered.</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DC PING ORDERING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Most </a:t>
            </a:r>
            <a:r>
              <a:rPr dirty="0"/>
              <a:t>Windows server environments have multiple domain controllers. A NetApp® storage system contacts a domain controller in the following order: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 Preferred:  Any domain controller(s) configured as preferred with the </a:t>
            </a:r>
            <a:r>
              <a:rPr dirty="0" err="1">
                <a:latin typeface="Courier New" pitchFamily="49" charset="0"/>
              </a:rPr>
              <a:t>cifs</a:t>
            </a:r>
            <a:r>
              <a:rPr dirty="0">
                <a:latin typeface="Courier New" pitchFamily="49" charset="0"/>
              </a:rPr>
              <a:t> </a:t>
            </a:r>
            <a:r>
              <a:rPr dirty="0" err="1">
                <a:latin typeface="Courier New" pitchFamily="49" charset="0"/>
              </a:rPr>
              <a:t>prefdc</a:t>
            </a:r>
            <a:r>
              <a:rPr dirty="0"/>
              <a:t> command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Favored:  Any domain controller(s) that is determined by site awareness rules to be readily accessible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Other:  Any other domain controller(s) that is reachable</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 </a:t>
            </a:r>
            <a:r>
              <a:rPr dirty="0"/>
              <a:t>DC ping occurs every time the CIFS service starts, every time </a:t>
            </a:r>
            <a:r>
              <a:rPr dirty="0" err="1">
                <a:latin typeface="Courier New" pitchFamily="49" charset="0"/>
              </a:rPr>
              <a:t>cifs</a:t>
            </a:r>
            <a:r>
              <a:rPr dirty="0">
                <a:latin typeface="Courier New" pitchFamily="49" charset="0"/>
              </a:rPr>
              <a:t> </a:t>
            </a:r>
            <a:r>
              <a:rPr dirty="0" err="1">
                <a:latin typeface="Courier New" pitchFamily="49" charset="0"/>
              </a:rPr>
              <a:t>prefdc</a:t>
            </a:r>
            <a:r>
              <a:rPr dirty="0"/>
              <a:t> is executed, and every four hours. </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31</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DOMAINS USERS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21"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DOMAIN USER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 </a:t>
            </a:r>
            <a:r>
              <a:rPr dirty="0"/>
              <a:t>domain user is a non-local user who belongs to a Windows domain and is authenticated by the domain. This type of user also can be placed into storage system groups to grant them capabilities on the storage system. On the Windows workstation, you can create a domain user with the Active Directory Users and Computers tool. The Windows Active Directory Users and Computers tool allows management of users, groups, organizational units, and all other Active Directory objects. You can administer and publish information in the directory</a:t>
            </a:r>
            <a:r>
              <a:rPr dirty="0" smtClean="0"/>
              <a:t>.</a:t>
            </a: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smtClean="0"/>
              <a:t>W2K8R2: REMOTE ADMINISTRATION TOOLS</a:t>
            </a:r>
          </a:p>
          <a:p>
            <a:endParaRPr lang="en-US" smtClean="0"/>
          </a:p>
          <a:p>
            <a:endParaRPr lang="en-US"/>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CREATING A DOMAIN USER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To </a:t>
            </a:r>
            <a:r>
              <a:rPr lang="en-US" dirty="0" smtClean="0"/>
              <a:t>create a domain user with the Active Directory Users and Computers Tool, perform the following steps:</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1. To open the tool from your Windows workstation, go to Start</a:t>
            </a:r>
            <a:r>
              <a:rPr lang="en-US" baseline="0" dirty="0" smtClean="0"/>
              <a:t> </a:t>
            </a:r>
            <a:r>
              <a:rPr lang="en-US" dirty="0" smtClean="0"/>
              <a:t>&gt; Control Panel&gt; Administrative Tools</a:t>
            </a:r>
            <a:r>
              <a:rPr lang="en-US" baseline="0" dirty="0" smtClean="0"/>
              <a:t> </a:t>
            </a:r>
            <a:r>
              <a:rPr lang="en-US" dirty="0" smtClean="0"/>
              <a:t>&gt; Active Directory Users and Computers.</a:t>
            </a:r>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2</a:t>
            </a:r>
            <a:r>
              <a:rPr dirty="0"/>
              <a:t>. To add a new domain user, right-click the</a:t>
            </a:r>
            <a:r>
              <a:rPr b="1" dirty="0"/>
              <a:t> Users</a:t>
            </a:r>
            <a:r>
              <a:rPr dirty="0"/>
              <a:t> folder and choose </a:t>
            </a:r>
            <a:r>
              <a:rPr b="1" dirty="0" smtClean="0"/>
              <a:t>New</a:t>
            </a:r>
            <a:r>
              <a:rPr lang="en-US" b="1" baseline="0" dirty="0" smtClean="0"/>
              <a:t>  </a:t>
            </a:r>
            <a:r>
              <a:rPr b="0" dirty="0" smtClean="0"/>
              <a:t>&gt;</a:t>
            </a:r>
            <a:r>
              <a:rPr lang="en-US" b="1" dirty="0" smtClean="0"/>
              <a:t> </a:t>
            </a:r>
            <a:r>
              <a:rPr b="1" dirty="0" smtClean="0"/>
              <a:t>User</a:t>
            </a:r>
            <a:endParaRPr lang="en-US" b="1"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3. In the New Object – User window, type the name of the user in the </a:t>
            </a:r>
            <a:r>
              <a:rPr lang="en-US" b="1" dirty="0" smtClean="0"/>
              <a:t>First name, Last name</a:t>
            </a:r>
            <a:r>
              <a:rPr lang="en-US" dirty="0" smtClean="0"/>
              <a:t>, and </a:t>
            </a:r>
            <a:r>
              <a:rPr lang="en-US" b="1" dirty="0" smtClean="0"/>
              <a:t>Full name</a:t>
            </a:r>
            <a:r>
              <a:rPr lang="en-US" dirty="0" smtClean="0"/>
              <a:t> text boxes.</a:t>
            </a:r>
          </a:p>
          <a:p>
            <a:pPr lvl="1">
              <a:buFont typeface="Arial" pitchFamily="34" charset="0"/>
              <a:buNone/>
              <a:defRPr/>
            </a:pPr>
            <a:r>
              <a:rPr lang="en-US" dirty="0" smtClean="0"/>
              <a:t>In this example, </a:t>
            </a:r>
            <a:r>
              <a:rPr lang="en-US" dirty="0" err="1" smtClean="0"/>
              <a:t>user_jdoe</a:t>
            </a:r>
            <a:r>
              <a:rPr lang="en-US" dirty="0" smtClean="0"/>
              <a:t> (for Jane Doe) is typed in the First name text box and repeated in the Full name text box.</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4. In the </a:t>
            </a:r>
            <a:r>
              <a:rPr lang="en-US" b="1" dirty="0" smtClean="0"/>
              <a:t>User logon name</a:t>
            </a:r>
            <a:r>
              <a:rPr lang="en-US" dirty="0" smtClean="0"/>
              <a:t> text box, type the user logon of </a:t>
            </a:r>
            <a:r>
              <a:rPr lang="en-US" dirty="0" err="1" smtClean="0"/>
              <a:t>user_jdoe</a:t>
            </a:r>
            <a:r>
              <a:rPr lang="en-US" dirty="0" smtClean="0"/>
              <a:t> to add the domain user Jane Doe.</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5. Click the</a:t>
            </a:r>
            <a:r>
              <a:rPr lang="en-US" b="1" dirty="0" smtClean="0"/>
              <a:t> Next</a:t>
            </a:r>
            <a:r>
              <a:rPr lang="en-US" dirty="0" smtClean="0"/>
              <a:t> button.</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6. In the password window, type the password for Jane Doe and confirm the password.</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7. Mark the </a:t>
            </a:r>
            <a:r>
              <a:rPr lang="en-US" b="1" dirty="0" smtClean="0"/>
              <a:t>Password never expires</a:t>
            </a:r>
            <a:r>
              <a:rPr lang="en-US" dirty="0" smtClean="0"/>
              <a:t> check box for this example.</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8. Click the </a:t>
            </a:r>
            <a:r>
              <a:rPr lang="en-US" b="1" dirty="0" smtClean="0"/>
              <a:t>Next</a:t>
            </a:r>
            <a:r>
              <a:rPr lang="en-US" dirty="0" smtClean="0"/>
              <a:t> button.</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9. Click the </a:t>
            </a:r>
            <a:r>
              <a:rPr lang="en-US" b="1" dirty="0" smtClean="0"/>
              <a:t>Finish</a:t>
            </a:r>
            <a:r>
              <a:rPr lang="en-US" dirty="0" smtClean="0"/>
              <a:t> button to complete adding </a:t>
            </a:r>
            <a:r>
              <a:rPr lang="en-US" dirty="0" err="1" smtClean="0"/>
              <a:t>user_jdoe</a:t>
            </a:r>
            <a:r>
              <a:rPr lang="en-US" dirty="0" smtClean="0"/>
              <a:t> to the domain.</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LOCAL USER AUTHENTICATION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ADDING DOMAIN USERS TO GROUPS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9"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MMC: GROUPS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As </a:t>
            </a:r>
            <a:r>
              <a:rPr dirty="0"/>
              <a:t>an example with the Windows Computer Management GUI, in the Groups folder, add a new group Helpers2 and add local user Jane to the group by performing the following steps:</a:t>
            </a:r>
          </a:p>
          <a:p>
            <a:pPr marL="0" marR="0" indent="0" algn="l" defTabSz="914400" rtl="0" eaLnBrk="0" fontAlgn="base" latinLnBrk="0" hangingPunct="0">
              <a:lnSpc>
                <a:spcPct val="100000"/>
              </a:lnSpc>
              <a:spcBef>
                <a:spcPct val="30000"/>
              </a:spcBef>
              <a:spcAft>
                <a:spcPct val="0"/>
              </a:spcAft>
              <a:buClrTx/>
              <a:buSzTx/>
              <a:buFontTx/>
              <a:buNone/>
              <a:tabLst/>
              <a:defRPr/>
            </a:pPr>
            <a:r>
              <a:rPr dirty="0"/>
              <a:t>1. Go to System </a:t>
            </a:r>
            <a:r>
              <a:rPr dirty="0" smtClean="0"/>
              <a:t>Tools</a:t>
            </a:r>
            <a:r>
              <a:rPr lang="en-US" baseline="0" dirty="0" smtClean="0"/>
              <a:t> </a:t>
            </a:r>
            <a:r>
              <a:rPr dirty="0" smtClean="0"/>
              <a:t>&gt;</a:t>
            </a:r>
            <a:r>
              <a:rPr lang="en-US" dirty="0" smtClean="0"/>
              <a:t> </a:t>
            </a:r>
            <a:r>
              <a:rPr dirty="0" smtClean="0"/>
              <a:t>Local </a:t>
            </a:r>
            <a:r>
              <a:rPr dirty="0"/>
              <a:t>Users and </a:t>
            </a:r>
            <a:r>
              <a:rPr dirty="0" smtClean="0"/>
              <a:t>Groups</a:t>
            </a:r>
            <a:r>
              <a:rPr lang="en-US" baseline="0" dirty="0" smtClean="0"/>
              <a:t> </a:t>
            </a:r>
            <a:r>
              <a:rPr dirty="0" smtClean="0"/>
              <a:t>&gt;</a:t>
            </a:r>
            <a:r>
              <a:rPr lang="en-US" dirty="0" smtClean="0"/>
              <a:t> </a:t>
            </a:r>
            <a:r>
              <a:rPr dirty="0" smtClean="0"/>
              <a:t>Groups</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r>
              <a:rPr dirty="0"/>
              <a:t>2. Right-click the Groups folder and choose New Group.</a:t>
            </a:r>
          </a:p>
          <a:p>
            <a:pPr marL="0" marR="0" indent="0" algn="l" defTabSz="914400" rtl="0" eaLnBrk="0" fontAlgn="base" latinLnBrk="0" hangingPunct="0">
              <a:lnSpc>
                <a:spcPct val="100000"/>
              </a:lnSpc>
              <a:spcBef>
                <a:spcPct val="30000"/>
              </a:spcBef>
              <a:spcAft>
                <a:spcPct val="0"/>
              </a:spcAft>
              <a:buClrTx/>
              <a:buSzTx/>
              <a:buFontTx/>
              <a:buNone/>
              <a:tabLst/>
              <a:defRPr/>
            </a:pPr>
            <a:r>
              <a:rPr dirty="0"/>
              <a:t>3. In the New Groups window, in the Group name text box, type the group name Helpers2.</a:t>
            </a:r>
          </a:p>
          <a:p>
            <a:pPr marL="0" marR="0" indent="0" algn="l" defTabSz="914400" rtl="0" eaLnBrk="0" fontAlgn="base" latinLnBrk="0" hangingPunct="0">
              <a:lnSpc>
                <a:spcPct val="100000"/>
              </a:lnSpc>
              <a:spcBef>
                <a:spcPct val="30000"/>
              </a:spcBef>
              <a:spcAft>
                <a:spcPct val="0"/>
              </a:spcAft>
              <a:buClrTx/>
              <a:buSzTx/>
              <a:buFontTx/>
              <a:buNone/>
              <a:tabLst/>
              <a:defRPr/>
            </a:pPr>
            <a:r>
              <a:rPr dirty="0"/>
              <a:t>4. Click the Add button to add members to the new group.</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7" name="Rectangle 5"/>
          <p:cNvSpPr>
            <a:spLocks noGrp="1" noChangeAspect="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MMC: GROUPS</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a:t>
            </a:r>
            <a:r>
              <a:rPr dirty="0"/>
              <a:t>The following continues the adding of a new local group.)</a:t>
            </a:r>
          </a:p>
          <a:p>
            <a:pPr marL="0" marR="0" indent="0" algn="l" defTabSz="914400" rtl="0" eaLnBrk="0" fontAlgn="base" latinLnBrk="0" hangingPunct="0">
              <a:lnSpc>
                <a:spcPct val="100000"/>
              </a:lnSpc>
              <a:spcBef>
                <a:spcPct val="30000"/>
              </a:spcBef>
              <a:spcAft>
                <a:spcPct val="0"/>
              </a:spcAft>
              <a:buClrTx/>
              <a:buSzTx/>
              <a:buFontTx/>
              <a:buNone/>
              <a:tabLst/>
              <a:defRPr/>
            </a:pPr>
            <a:r>
              <a:rPr dirty="0"/>
              <a:t>5.In the Select User, Computers, or Groups window, </a:t>
            </a:r>
            <a:r>
              <a:rPr lang="en-US" dirty="0" smtClean="0"/>
              <a:t>add</a:t>
            </a:r>
            <a:r>
              <a:rPr lang="en-US" baseline="0" dirty="0" smtClean="0"/>
              <a:t> the domain user. </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6.Click the </a:t>
            </a:r>
            <a:r>
              <a:rPr b="1" dirty="0"/>
              <a:t>OK</a:t>
            </a:r>
            <a:r>
              <a:rPr dirty="0"/>
              <a:t> button. The New Group window displays </a:t>
            </a:r>
            <a:r>
              <a:rPr dirty="0" smtClean="0"/>
              <a:t>the </a:t>
            </a:r>
            <a:r>
              <a:rPr lang="en-US" dirty="0" smtClean="0"/>
              <a:t>domain user </a:t>
            </a:r>
            <a:r>
              <a:rPr dirty="0" smtClean="0"/>
              <a:t>as </a:t>
            </a:r>
            <a:r>
              <a:rPr dirty="0"/>
              <a:t>a </a:t>
            </a:r>
            <a:r>
              <a:rPr dirty="0" smtClean="0"/>
              <a:t>member</a:t>
            </a:r>
            <a:r>
              <a:rPr lang="en-US" baseline="0" dirty="0" smtClean="0"/>
              <a:t> of a local storage system group.</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7.In the New Group window, click the </a:t>
            </a:r>
            <a:r>
              <a:rPr b="1" dirty="0"/>
              <a:t>Create</a:t>
            </a:r>
            <a:r>
              <a:rPr dirty="0"/>
              <a:t> button, and then click the </a:t>
            </a:r>
            <a:r>
              <a:rPr b="1" dirty="0"/>
              <a:t>Close</a:t>
            </a:r>
            <a:r>
              <a:rPr dirty="0"/>
              <a:t> button.</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MMC: GROUPS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t>
            </a:r>
            <a:r>
              <a:t>The following continues the adding of a new local group.)</a:t>
            </a:r>
          </a:p>
          <a:p>
            <a:pPr marL="0" marR="0" indent="0" algn="l" defTabSz="914400" rtl="0" eaLnBrk="0" fontAlgn="base" latinLnBrk="0" hangingPunct="0">
              <a:lnSpc>
                <a:spcPct val="100000"/>
              </a:lnSpc>
              <a:spcBef>
                <a:spcPct val="30000"/>
              </a:spcBef>
              <a:spcAft>
                <a:spcPct val="0"/>
              </a:spcAft>
              <a:buClrTx/>
              <a:buSzTx/>
              <a:buFontTx/>
              <a:buNone/>
              <a:tabLst/>
              <a:defRPr/>
            </a:pPr>
            <a:r>
              <a:t>8. Note that in the Computer Management GUI, the new group Helpers2 has been added.</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39</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40</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44</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13.xml"/><Relationship Id="rId5" Type="http://schemas.openxmlformats.org/officeDocument/2006/relationships/image" Target="../media/image27.pn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CIFS Domains</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9</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p>
          <a:p>
            <a:r>
              <a:rPr lang="en-US" dirty="0" smtClean="0"/>
              <a:t>Terminate the CIFS service to prepare for CIFS domain configuration</a:t>
            </a:r>
          </a:p>
          <a:p>
            <a:r>
              <a:rPr lang="en-US" dirty="0" smtClean="0"/>
              <a:t>Reconfigure the CIFS service for a Windows® domain</a:t>
            </a:r>
          </a:p>
          <a:p>
            <a:r>
              <a:rPr lang="en-US" dirty="0" smtClean="0"/>
              <a:t>Identify the resulting files</a:t>
            </a:r>
          </a:p>
          <a:p>
            <a:r>
              <a:rPr lang="en-US" dirty="0" smtClean="0"/>
              <a:t>Create domain users and add the domain users to a local storage system group</a:t>
            </a:r>
          </a:p>
          <a:p>
            <a:r>
              <a:rPr lang="en-US" dirty="0" smtClean="0"/>
              <a:t>Set up Preferred Domain Controllers (DCs)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Reconfiguring CIFS Using </a:t>
            </a:r>
            <a:r>
              <a:rPr lang="en-US" dirty="0" err="1" smtClean="0">
                <a:latin typeface="Courier New" pitchFamily="49" charset="0"/>
                <a:cs typeface="Courier New" pitchFamily="49" charset="0"/>
              </a:rPr>
              <a:t>cifs</a:t>
            </a:r>
            <a:r>
              <a:rPr lang="en-US" dirty="0" smtClean="0">
                <a:latin typeface="Courier New" pitchFamily="49" charset="0"/>
                <a:cs typeface="Courier New" pitchFamily="49" charset="0"/>
              </a:rPr>
              <a:t> setup</a:t>
            </a:r>
            <a:endParaRPr lang="en-US" dirty="0" smtClean="0"/>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p:txBody>
          <a:bodyPr/>
          <a:lstStyle/>
          <a:p>
            <a:r>
              <a:rPr lang="en-US" dirty="0"/>
              <a:t>Reconfiguring CIFS</a:t>
            </a:r>
          </a:p>
        </p:txBody>
      </p:sp>
      <p:sp>
        <p:nvSpPr>
          <p:cNvPr id="522243" name="Rectangle 3"/>
          <p:cNvSpPr>
            <a:spLocks noGrp="1" noChangeArrowheads="1"/>
          </p:cNvSpPr>
          <p:nvPr>
            <p:ph type="body" idx="1"/>
          </p:nvPr>
        </p:nvSpPr>
        <p:spPr/>
        <p:txBody>
          <a:bodyPr/>
          <a:lstStyle/>
          <a:p>
            <a:pPr marL="461963" indent="-461963"/>
            <a:r>
              <a:rPr lang="en-US" dirty="0"/>
              <a:t>To reconfigure CIFS on a storage system:</a:t>
            </a:r>
          </a:p>
          <a:p>
            <a:pPr marL="914400" lvl="1" indent="-452438">
              <a:buClr>
                <a:schemeClr val="accent2"/>
              </a:buClr>
              <a:buFont typeface="Arial" pitchFamily="34" charset="0"/>
              <a:buAutoNum type="arabicPeriod"/>
            </a:pPr>
            <a:r>
              <a:rPr lang="en-US" dirty="0"/>
              <a:t>Disconnect users and stop CIFS service:</a:t>
            </a:r>
          </a:p>
          <a:p>
            <a:pPr marL="1376363" lvl="2" indent="-461963"/>
            <a:r>
              <a:rPr lang="en-US" dirty="0" err="1">
                <a:latin typeface="Courier New" pitchFamily="49" charset="0"/>
              </a:rPr>
              <a:t>cifs</a:t>
            </a:r>
            <a:r>
              <a:rPr lang="en-US" dirty="0">
                <a:latin typeface="Courier New" pitchFamily="49" charset="0"/>
              </a:rPr>
              <a:t> terminate</a:t>
            </a:r>
          </a:p>
          <a:p>
            <a:pPr marL="914400" lvl="1" indent="-452438">
              <a:buClr>
                <a:schemeClr val="accent2"/>
              </a:buClr>
              <a:buFont typeface="Arial" pitchFamily="34" charset="0"/>
              <a:buAutoNum type="arabicPeriod"/>
            </a:pPr>
            <a:r>
              <a:rPr lang="en-US" dirty="0"/>
              <a:t>Reconfigure CIFS service:</a:t>
            </a:r>
          </a:p>
          <a:p>
            <a:pPr marL="1376363" lvl="2" indent="-461963"/>
            <a:r>
              <a:rPr lang="en-US" dirty="0" err="1">
                <a:latin typeface="Courier New" pitchFamily="49" charset="0"/>
              </a:rPr>
              <a:t>cifs</a:t>
            </a:r>
            <a:r>
              <a:rPr lang="en-US" dirty="0">
                <a:latin typeface="Courier New" pitchFamily="49" charset="0"/>
              </a:rPr>
              <a:t> setup</a:t>
            </a:r>
          </a:p>
          <a:p>
            <a:pPr marL="461963" indent="-461963"/>
            <a:r>
              <a:rPr lang="en-US" dirty="0"/>
              <a:t>CIFS server restarts with the new configuration</a:t>
            </a:r>
          </a:p>
          <a:p>
            <a:pPr marL="461963" indent="-461963"/>
            <a:r>
              <a:rPr lang="en-US" dirty="0"/>
              <a:t>Next we will investigate reconfiguring a storage system for an Active Directory domain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2" name="Rectangle 4"/>
          <p:cNvSpPr>
            <a:spLocks noGrp="1" noChangeArrowheads="1"/>
          </p:cNvSpPr>
          <p:nvPr>
            <p:ph type="title"/>
          </p:nvPr>
        </p:nvSpPr>
        <p:spPr/>
        <p:txBody>
          <a:bodyPr/>
          <a:lstStyle/>
          <a:p>
            <a:r>
              <a:rPr lang="en-US" dirty="0"/>
              <a:t>CLI </a:t>
            </a:r>
            <a:r>
              <a:rPr lang="en-US" dirty="0" err="1">
                <a:latin typeface="Courier New" pitchFamily="49" charset="0"/>
              </a:rPr>
              <a:t>cifs</a:t>
            </a:r>
            <a:r>
              <a:rPr lang="en-US" dirty="0">
                <a:latin typeface="Courier New" pitchFamily="49" charset="0"/>
              </a:rPr>
              <a:t> setup:</a:t>
            </a:r>
            <a:r>
              <a:rPr lang="en-US" dirty="0"/>
              <a:t> AD</a:t>
            </a:r>
          </a:p>
        </p:txBody>
      </p:sp>
      <p:sp>
        <p:nvSpPr>
          <p:cNvPr id="524293" name="Rectangle 5"/>
          <p:cNvSpPr>
            <a:spLocks noGrp="1" noChangeArrowheads="1"/>
          </p:cNvSpPr>
          <p:nvPr>
            <p:ph type="body" idx="1"/>
          </p:nvPr>
        </p:nvSpPr>
        <p:spPr/>
        <p:txBody>
          <a:bodyPr/>
          <a:lstStyle/>
          <a:p>
            <a:pPr>
              <a:buFont typeface="Wingdings 2" pitchFamily="18" charset="2"/>
              <a:buNone/>
            </a:pPr>
            <a:endParaRPr lang="en-US" sz="2400" dirty="0" smtClean="0">
              <a:latin typeface="Courier New" pitchFamily="49" charset="0"/>
            </a:endParaRPr>
          </a:p>
          <a:p>
            <a:pPr>
              <a:buFont typeface="Wingdings 2" pitchFamily="18" charset="2"/>
              <a:buNone/>
            </a:pPr>
            <a:r>
              <a:rPr lang="en-US" sz="2400" dirty="0" smtClean="0">
                <a:latin typeface="Courier New" pitchFamily="49" charset="0"/>
              </a:rPr>
              <a:t>(</a:t>
            </a:r>
            <a:r>
              <a:rPr lang="en-US" sz="2400" dirty="0">
                <a:latin typeface="Courier New" pitchFamily="49" charset="0"/>
              </a:rPr>
              <a:t>1) Active Directory domain authentication</a:t>
            </a:r>
          </a:p>
          <a:p>
            <a:pPr>
              <a:buFont typeface="Wingdings 2" pitchFamily="18" charset="2"/>
              <a:buNone/>
            </a:pPr>
            <a:r>
              <a:rPr lang="en-US" sz="2400" dirty="0">
                <a:latin typeface="Courier New" pitchFamily="49" charset="0"/>
              </a:rPr>
              <a:t>(Active Directory domains only)</a:t>
            </a:r>
          </a:p>
          <a:p>
            <a:pPr>
              <a:buFont typeface="Wingdings 2" pitchFamily="18" charset="2"/>
              <a:buNone/>
            </a:pPr>
            <a:r>
              <a:rPr lang="en-US" sz="2400" dirty="0">
                <a:latin typeface="Courier New" pitchFamily="49" charset="0"/>
              </a:rPr>
              <a:t>(2) Windows NT 4 domain authentication</a:t>
            </a:r>
          </a:p>
          <a:p>
            <a:pPr>
              <a:buFont typeface="Wingdings 2" pitchFamily="18" charset="2"/>
              <a:buNone/>
            </a:pPr>
            <a:r>
              <a:rPr lang="en-US" sz="2400" dirty="0">
                <a:latin typeface="Courier New" pitchFamily="49" charset="0"/>
              </a:rPr>
              <a:t>(Windows NT or Active Directory domains)</a:t>
            </a:r>
          </a:p>
          <a:p>
            <a:pPr>
              <a:buFont typeface="Wingdings 2" pitchFamily="18" charset="2"/>
              <a:buNone/>
            </a:pPr>
            <a:r>
              <a:rPr lang="en-US" sz="2400" dirty="0">
                <a:latin typeface="Courier New" pitchFamily="49" charset="0"/>
              </a:rPr>
              <a:t>(3) Windows Workgroup authentication using</a:t>
            </a:r>
          </a:p>
          <a:p>
            <a:pPr>
              <a:buFont typeface="Wingdings 2" pitchFamily="18" charset="2"/>
              <a:buNone/>
            </a:pPr>
            <a:r>
              <a:rPr lang="en-US" sz="2400" dirty="0">
                <a:latin typeface="Courier New" pitchFamily="49" charset="0"/>
              </a:rPr>
              <a:t>the filer's local user accounts</a:t>
            </a:r>
          </a:p>
          <a:p>
            <a:pPr>
              <a:buFont typeface="Wingdings 2" pitchFamily="18" charset="2"/>
              <a:buNone/>
            </a:pPr>
            <a:r>
              <a:rPr lang="en-US" sz="2400" dirty="0">
                <a:latin typeface="Courier New" pitchFamily="49" charset="0"/>
              </a:rPr>
              <a:t>(4) /etc/</a:t>
            </a:r>
            <a:r>
              <a:rPr lang="en-US" sz="2400" dirty="0" err="1">
                <a:latin typeface="Courier New" pitchFamily="49" charset="0"/>
              </a:rPr>
              <a:t>passwd</a:t>
            </a:r>
            <a:r>
              <a:rPr lang="en-US" sz="2400" dirty="0">
                <a:latin typeface="Courier New" pitchFamily="49" charset="0"/>
              </a:rPr>
              <a:t> and/or </a:t>
            </a:r>
            <a:r>
              <a:rPr lang="en-US" sz="2400" dirty="0" smtClean="0">
                <a:latin typeface="Courier New" pitchFamily="49" charset="0"/>
              </a:rPr>
              <a:t>NIS/LDAP</a:t>
            </a:r>
          </a:p>
          <a:p>
            <a:pPr>
              <a:buFont typeface="Wingdings 2" pitchFamily="18" charset="2"/>
              <a:buNone/>
            </a:pPr>
            <a:r>
              <a:rPr lang="en-US" sz="2400" dirty="0" smtClean="0">
                <a:latin typeface="Courier New" pitchFamily="49" charset="0"/>
              </a:rPr>
              <a:t>authentication 	</a:t>
            </a:r>
          </a:p>
          <a:p>
            <a:pPr>
              <a:buFont typeface="Wingdings 2" pitchFamily="18" charset="2"/>
              <a:buNone/>
            </a:pPr>
            <a:endParaRPr lang="en-US" sz="2400" dirty="0" smtClean="0">
              <a:latin typeface="Courier New" pitchFamily="49" charset="0"/>
            </a:endParaRPr>
          </a:p>
          <a:p>
            <a:pPr>
              <a:buFont typeface="Wingdings 2" pitchFamily="18" charset="2"/>
              <a:buNone/>
            </a:pPr>
            <a:r>
              <a:rPr lang="en-US" sz="2400" dirty="0" smtClean="0">
                <a:latin typeface="Courier New" pitchFamily="49" charset="0"/>
              </a:rPr>
              <a:t>Selection </a:t>
            </a:r>
            <a:r>
              <a:rPr lang="en-US" sz="2400" dirty="0">
                <a:latin typeface="Courier New" pitchFamily="49" charset="0"/>
              </a:rPr>
              <a:t>(1-4)? [1]:</a:t>
            </a:r>
          </a:p>
          <a:p>
            <a:endParaRPr lang="en-US" dirty="0">
              <a:latin typeface="Courier New" pitchFamily="49"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p:txBody>
          <a:bodyPr/>
          <a:lstStyle/>
          <a:p>
            <a:r>
              <a:rPr lang="en-US" dirty="0"/>
              <a:t>CLI </a:t>
            </a:r>
            <a:r>
              <a:rPr lang="en-US" dirty="0" err="1">
                <a:latin typeface="Courier New" pitchFamily="49" charset="0"/>
              </a:rPr>
              <a:t>cifs</a:t>
            </a:r>
            <a:r>
              <a:rPr lang="en-US" dirty="0">
                <a:latin typeface="Courier New" pitchFamily="49" charset="0"/>
              </a:rPr>
              <a:t> setup:</a:t>
            </a:r>
            <a:r>
              <a:rPr lang="en-US" dirty="0"/>
              <a:t> AD (Cont.)</a:t>
            </a:r>
          </a:p>
        </p:txBody>
      </p:sp>
      <p:sp>
        <p:nvSpPr>
          <p:cNvPr id="526339" name="Rectangle 3"/>
          <p:cNvSpPr>
            <a:spLocks noGrp="1" noChangeArrowheads="1"/>
          </p:cNvSpPr>
          <p:nvPr>
            <p:ph type="body" idx="1"/>
          </p:nvPr>
        </p:nvSpPr>
        <p:spPr/>
        <p:txBody>
          <a:bodyPr/>
          <a:lstStyle/>
          <a:p>
            <a:pPr marL="0" indent="0">
              <a:buFont typeface="Wingdings 2" pitchFamily="18" charset="2"/>
              <a:buNone/>
            </a:pPr>
            <a:r>
              <a:rPr lang="en-US" sz="2000" dirty="0" smtClean="0">
                <a:latin typeface="Courier New" pitchFamily="49" charset="0"/>
              </a:rPr>
              <a:t>What </a:t>
            </a:r>
            <a:r>
              <a:rPr lang="en-US" sz="2000" dirty="0">
                <a:latin typeface="Courier New" pitchFamily="49" charset="0"/>
              </a:rPr>
              <a:t>is the name of the Active Directory </a:t>
            </a:r>
          </a:p>
          <a:p>
            <a:pPr marL="0" indent="0">
              <a:buNone/>
            </a:pPr>
            <a:r>
              <a:rPr lang="en-US" sz="2000" dirty="0">
                <a:latin typeface="Courier New" pitchFamily="49" charset="0"/>
              </a:rPr>
              <a:t>domain? </a:t>
            </a:r>
            <a:r>
              <a:rPr lang="en-US" sz="2000" dirty="0" smtClean="0">
                <a:latin typeface="Courier New" pitchFamily="49" charset="0"/>
              </a:rPr>
              <a:t>[]: </a:t>
            </a:r>
            <a:r>
              <a:rPr lang="en-US" sz="2000" b="1" dirty="0" smtClean="0">
                <a:latin typeface="Courier New" pitchFamily="49" charset="0"/>
              </a:rPr>
              <a:t>development.netappu.com</a:t>
            </a:r>
            <a:endParaRPr lang="en-US" sz="2000" b="1" dirty="0">
              <a:latin typeface="Courier New" pitchFamily="49" charset="0"/>
            </a:endParaRPr>
          </a:p>
          <a:p>
            <a:pPr marL="0" indent="0">
              <a:buFont typeface="Wingdings 2" pitchFamily="18" charset="2"/>
              <a:buNone/>
            </a:pPr>
            <a:endParaRPr lang="en-US" sz="2000" dirty="0" smtClean="0">
              <a:latin typeface="Courier New" pitchFamily="49" charset="0"/>
            </a:endParaRPr>
          </a:p>
          <a:p>
            <a:pPr marL="0" indent="0">
              <a:buFont typeface="Wingdings 2" pitchFamily="18" charset="2"/>
              <a:buNone/>
            </a:pPr>
            <a:r>
              <a:rPr lang="en-US" sz="2000" dirty="0" smtClean="0">
                <a:latin typeface="Courier New" pitchFamily="49" charset="0"/>
              </a:rPr>
              <a:t>In </a:t>
            </a:r>
            <a:r>
              <a:rPr lang="en-US" sz="2000" dirty="0">
                <a:latin typeface="Courier New" pitchFamily="49" charset="0"/>
              </a:rPr>
              <a:t>Active Directory-based domains, it is essential that the filer's time match the domain's internal time so that the Kerberos-based authentication system works correctly. </a:t>
            </a:r>
          </a:p>
          <a:p>
            <a:pPr marL="0" indent="0">
              <a:buFont typeface="Wingdings 2" pitchFamily="18" charset="2"/>
              <a:buNone/>
            </a:pPr>
            <a:r>
              <a:rPr lang="en-US" sz="2000" dirty="0">
                <a:latin typeface="Courier New" pitchFamily="49" charset="0"/>
              </a:rPr>
              <a:t>If the time difference between the filer and the domain controllers is more than 5 minutes, CIFS authentication will fail. Time services currently are not configured on this filer.</a:t>
            </a:r>
            <a:br>
              <a:rPr lang="en-US" sz="2000" dirty="0">
                <a:latin typeface="Courier New" pitchFamily="49" charset="0"/>
              </a:rPr>
            </a:br>
            <a:endParaRPr lang="en-US" sz="2000" dirty="0">
              <a:latin typeface="Courier New" pitchFamily="49" charset="0"/>
            </a:endParaRPr>
          </a:p>
          <a:p>
            <a:pPr marL="0" indent="0">
              <a:buFont typeface="Wingdings 2" pitchFamily="18" charset="2"/>
              <a:buNone/>
            </a:pPr>
            <a:r>
              <a:rPr lang="en-US" sz="2000" dirty="0">
                <a:latin typeface="Courier New" pitchFamily="49" charset="0"/>
              </a:rPr>
              <a:t>Would you like to configure time services? [y]: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8" name="Rectangle 4"/>
          <p:cNvSpPr>
            <a:spLocks noGrp="1" noChangeArrowheads="1"/>
          </p:cNvSpPr>
          <p:nvPr>
            <p:ph type="title"/>
          </p:nvPr>
        </p:nvSpPr>
        <p:spPr/>
        <p:txBody>
          <a:bodyPr/>
          <a:lstStyle/>
          <a:p>
            <a:r>
              <a:rPr lang="en-US" dirty="0"/>
              <a:t>CLI </a:t>
            </a:r>
            <a:r>
              <a:rPr lang="en-US" dirty="0" err="1">
                <a:latin typeface="Courier New" pitchFamily="49" charset="0"/>
              </a:rPr>
              <a:t>cifs</a:t>
            </a:r>
            <a:r>
              <a:rPr lang="en-US" dirty="0">
                <a:latin typeface="Courier New" pitchFamily="49" charset="0"/>
              </a:rPr>
              <a:t> setup:</a:t>
            </a:r>
            <a:r>
              <a:rPr lang="en-US" dirty="0"/>
              <a:t> AD (Cont.)</a:t>
            </a:r>
          </a:p>
        </p:txBody>
      </p:sp>
      <p:sp>
        <p:nvSpPr>
          <p:cNvPr id="528389" name="Rectangle 5"/>
          <p:cNvSpPr>
            <a:spLocks noGrp="1" noChangeArrowheads="1"/>
          </p:cNvSpPr>
          <p:nvPr>
            <p:ph type="body" idx="1"/>
          </p:nvPr>
        </p:nvSpPr>
        <p:spPr/>
        <p:txBody>
          <a:bodyPr/>
          <a:lstStyle/>
          <a:p>
            <a:pPr>
              <a:buFont typeface="Wingdings 2" pitchFamily="18" charset="2"/>
              <a:buNone/>
            </a:pPr>
            <a:r>
              <a:rPr lang="en-US" sz="1600" dirty="0" smtClean="0">
                <a:latin typeface="Courier New" pitchFamily="49" charset="0"/>
              </a:rPr>
              <a:t>CIFS </a:t>
            </a:r>
            <a:r>
              <a:rPr lang="en-US" sz="1600" dirty="0">
                <a:latin typeface="Courier New" pitchFamily="49" charset="0"/>
              </a:rPr>
              <a:t>Setup will configure basic time services. To continue, you </a:t>
            </a:r>
          </a:p>
          <a:p>
            <a:pPr>
              <a:buFont typeface="Wingdings 2" pitchFamily="18" charset="2"/>
              <a:buNone/>
            </a:pPr>
            <a:r>
              <a:rPr lang="en-US" sz="1600" dirty="0">
                <a:latin typeface="Courier New" pitchFamily="49" charset="0"/>
              </a:rPr>
              <a:t>must specify one or more time servers. Specify values as a </a:t>
            </a:r>
          </a:p>
          <a:p>
            <a:pPr>
              <a:buFont typeface="Wingdings 2" pitchFamily="18" charset="2"/>
              <a:buNone/>
            </a:pPr>
            <a:r>
              <a:rPr lang="en-US" sz="1600" dirty="0">
                <a:latin typeface="Courier New" pitchFamily="49" charset="0"/>
              </a:rPr>
              <a:t>comma or space separated list of server names or IPv4</a:t>
            </a:r>
          </a:p>
          <a:p>
            <a:pPr>
              <a:buFont typeface="Wingdings 2" pitchFamily="18" charset="2"/>
              <a:buNone/>
            </a:pPr>
            <a:r>
              <a:rPr lang="en-US" sz="1600" dirty="0">
                <a:latin typeface="Courier New" pitchFamily="49" charset="0"/>
              </a:rPr>
              <a:t>addresses. In Active Directory-based domains, you can also</a:t>
            </a:r>
          </a:p>
          <a:p>
            <a:pPr>
              <a:buFont typeface="Wingdings 2" pitchFamily="18" charset="2"/>
              <a:buNone/>
            </a:pPr>
            <a:r>
              <a:rPr lang="en-US" sz="1600" dirty="0">
                <a:latin typeface="Courier New" pitchFamily="49" charset="0"/>
              </a:rPr>
              <a:t>specify the fully qualified domain name of the domain being</a:t>
            </a:r>
          </a:p>
          <a:p>
            <a:pPr>
              <a:buFont typeface="Wingdings 2" pitchFamily="18" charset="2"/>
              <a:buNone/>
            </a:pPr>
            <a:r>
              <a:rPr lang="en-US" sz="1600" dirty="0">
                <a:latin typeface="Courier New" pitchFamily="49" charset="0"/>
              </a:rPr>
              <a:t>joined (for example:(“DEVELOPMENT.NETAPPU.COM") and time</a:t>
            </a:r>
          </a:p>
          <a:p>
            <a:pPr>
              <a:buFont typeface="Wingdings 2" pitchFamily="18" charset="2"/>
              <a:buNone/>
            </a:pPr>
            <a:r>
              <a:rPr lang="en-US" sz="1600" dirty="0">
                <a:latin typeface="Courier New" pitchFamily="49" charset="0"/>
              </a:rPr>
              <a:t>services will use those domain controllers as time servers.</a:t>
            </a:r>
          </a:p>
          <a:p>
            <a:pPr>
              <a:buFont typeface="Wingdings 2" pitchFamily="18" charset="2"/>
              <a:buNone/>
            </a:pPr>
            <a:endParaRPr lang="en-US" sz="1600" dirty="0">
              <a:latin typeface="Courier New" pitchFamily="49" charset="0"/>
            </a:endParaRPr>
          </a:p>
          <a:p>
            <a:pPr>
              <a:buFont typeface="Wingdings 2" pitchFamily="18" charset="2"/>
              <a:buNone/>
            </a:pPr>
            <a:r>
              <a:rPr lang="en-US" sz="1600" dirty="0">
                <a:latin typeface="Courier New" pitchFamily="49" charset="0"/>
              </a:rPr>
              <a:t>Enter the time server host(s) and/or address(</a:t>
            </a:r>
            <a:r>
              <a:rPr lang="en-US" sz="1600" dirty="0" err="1">
                <a:latin typeface="Courier New" pitchFamily="49" charset="0"/>
              </a:rPr>
              <a:t>es</a:t>
            </a:r>
            <a:r>
              <a:rPr lang="en-US" sz="1600" dirty="0">
                <a:latin typeface="Courier New" pitchFamily="49" charset="0"/>
              </a:rPr>
              <a:t>)</a:t>
            </a:r>
          </a:p>
          <a:p>
            <a:pPr>
              <a:buFont typeface="Wingdings 2" pitchFamily="18" charset="2"/>
              <a:buNone/>
            </a:pPr>
            <a:r>
              <a:rPr lang="en-US" sz="1600" dirty="0">
                <a:latin typeface="Courier New" pitchFamily="49" charset="0"/>
              </a:rPr>
              <a:t>[DEVELOPMENT.NETAPPU.COM]:</a:t>
            </a:r>
            <a:r>
              <a:rPr lang="en-US" sz="1600" b="1" dirty="0" smtClean="0">
                <a:latin typeface="Courier New" pitchFamily="49" charset="0"/>
              </a:rPr>
              <a:t>10.254.134.2</a:t>
            </a:r>
          </a:p>
          <a:p>
            <a:pPr>
              <a:buFont typeface="Wingdings 2" pitchFamily="18" charset="2"/>
              <a:buNone/>
            </a:pPr>
            <a:endParaRPr lang="en-US" sz="1600" b="1" dirty="0" smtClean="0">
              <a:latin typeface="Courier New" pitchFamily="49" charset="0"/>
            </a:endParaRPr>
          </a:p>
          <a:p>
            <a:pPr>
              <a:buFont typeface="Wingdings 2" pitchFamily="18" charset="2"/>
              <a:buNone/>
            </a:pPr>
            <a:endParaRPr lang="en-US" sz="1600" b="1" dirty="0" smtClean="0">
              <a:latin typeface="Courier New" pitchFamily="49" charset="0"/>
            </a:endParaRPr>
          </a:p>
          <a:p>
            <a:pPr>
              <a:buFont typeface="Wingdings 2" pitchFamily="18" charset="2"/>
              <a:buNone/>
            </a:pPr>
            <a:endParaRPr lang="en-US" sz="1600" b="1" dirty="0" smtClean="0">
              <a:latin typeface="Courier New" pitchFamily="49" charset="0"/>
            </a:endParaRPr>
          </a:p>
          <a:p>
            <a:pPr>
              <a:buFont typeface="Wingdings 2" pitchFamily="18" charset="2"/>
              <a:buNone/>
            </a:pPr>
            <a:endParaRPr lang="en-US" sz="1600" b="1" dirty="0">
              <a:latin typeface="Courier New" pitchFamily="49" charset="0"/>
            </a:endParaRPr>
          </a:p>
          <a:p>
            <a:pPr>
              <a:buFont typeface="Wingdings 2" pitchFamily="18" charset="2"/>
              <a:buNone/>
            </a:pPr>
            <a:r>
              <a:rPr lang="en-US" sz="1600" dirty="0" smtClean="0">
                <a:latin typeface="Courier New" pitchFamily="49" charset="0"/>
              </a:rPr>
              <a:t>Would </a:t>
            </a:r>
            <a:r>
              <a:rPr lang="en-US" sz="1600" dirty="0">
                <a:latin typeface="Courier New" pitchFamily="49" charset="0"/>
              </a:rPr>
              <a:t>you like to specify additional time servers? [n]:</a:t>
            </a:r>
          </a:p>
          <a:p>
            <a:pPr>
              <a:buFont typeface="Wingdings 2" pitchFamily="18" charset="2"/>
              <a:buNone/>
            </a:pPr>
            <a:r>
              <a:rPr lang="en-US" sz="1600" dirty="0">
                <a:latin typeface="Courier New" pitchFamily="49" charset="0"/>
              </a:rPr>
              <a:t>Wed Jun 21 16:28:22 GMT [</a:t>
            </a:r>
            <a:r>
              <a:rPr lang="en-US" sz="1600" dirty="0" err="1">
                <a:latin typeface="Courier New" pitchFamily="49" charset="0"/>
              </a:rPr>
              <a:t>rc:ALERT</a:t>
            </a:r>
            <a:r>
              <a:rPr lang="en-US" sz="1600" dirty="0">
                <a:latin typeface="Courier New" pitchFamily="49" charset="0"/>
              </a:rPr>
              <a:t>]: timed: time daemon started</a:t>
            </a:r>
          </a:p>
        </p:txBody>
      </p:sp>
      <p:sp>
        <p:nvSpPr>
          <p:cNvPr id="4" name="Rectangle 3"/>
          <p:cNvSpPr/>
          <p:nvPr/>
        </p:nvSpPr>
        <p:spPr>
          <a:xfrm>
            <a:off x="1011220" y="4414118"/>
            <a:ext cx="7734747" cy="400110"/>
          </a:xfrm>
          <a:prstGeom prst="rect">
            <a:avLst/>
          </a:prstGeom>
        </p:spPr>
        <p:txBody>
          <a:bodyPr wrap="square">
            <a:spAutoFit/>
          </a:bodyPr>
          <a:lstStyle/>
          <a:p>
            <a:r>
              <a:rPr lang="en-US" b="1" dirty="0" smtClean="0">
                <a:latin typeface="+mn-lt"/>
                <a:cs typeface="Courier New" pitchFamily="49" charset="0"/>
              </a:rPr>
              <a:t>NOTE:  </a:t>
            </a:r>
            <a:r>
              <a:rPr lang="en-US" dirty="0" smtClean="0">
                <a:latin typeface="+mn-lt"/>
                <a:cs typeface="Courier New" pitchFamily="49" charset="0"/>
              </a:rPr>
              <a:t>The IP address is for the domain controller or a time server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p:cNvSpPr>
            <a:spLocks noGrp="1" noChangeArrowheads="1"/>
          </p:cNvSpPr>
          <p:nvPr>
            <p:ph type="title"/>
          </p:nvPr>
        </p:nvSpPr>
        <p:spPr/>
        <p:txBody>
          <a:bodyPr/>
          <a:lstStyle/>
          <a:p>
            <a:r>
              <a:rPr lang="en-US" dirty="0"/>
              <a:t>CLI </a:t>
            </a:r>
            <a:r>
              <a:rPr lang="en-US" dirty="0" err="1">
                <a:latin typeface="Courier New" pitchFamily="49" charset="0"/>
              </a:rPr>
              <a:t>cifs</a:t>
            </a:r>
            <a:r>
              <a:rPr lang="en-US" dirty="0">
                <a:latin typeface="Courier New" pitchFamily="49" charset="0"/>
              </a:rPr>
              <a:t> setup:</a:t>
            </a:r>
            <a:r>
              <a:rPr lang="en-US" dirty="0"/>
              <a:t> AD (Cont.)</a:t>
            </a:r>
          </a:p>
        </p:txBody>
      </p:sp>
      <p:sp>
        <p:nvSpPr>
          <p:cNvPr id="532483" name="Rectangle 3"/>
          <p:cNvSpPr>
            <a:spLocks noGrp="1" noChangeArrowheads="1"/>
          </p:cNvSpPr>
          <p:nvPr>
            <p:ph type="body" idx="1"/>
          </p:nvPr>
        </p:nvSpPr>
        <p:spPr/>
        <p:txBody>
          <a:bodyPr/>
          <a:lstStyle/>
          <a:p>
            <a:pPr marL="0" indent="0">
              <a:buFont typeface="Wingdings 2" pitchFamily="18" charset="2"/>
              <a:buNone/>
            </a:pPr>
            <a:r>
              <a:rPr lang="en-US" sz="1600" dirty="0" smtClean="0">
                <a:latin typeface="Courier New" pitchFamily="49" charset="0"/>
              </a:rPr>
              <a:t>In </a:t>
            </a:r>
            <a:r>
              <a:rPr lang="en-US" sz="1600" dirty="0">
                <a:latin typeface="Courier New" pitchFamily="49" charset="0"/>
              </a:rPr>
              <a:t>order to create an Active Directory machine account for the filer, you must supply the name and password of a Windows </a:t>
            </a:r>
          </a:p>
          <a:p>
            <a:pPr marL="0" indent="0">
              <a:buFont typeface="Wingdings 2" pitchFamily="18" charset="2"/>
              <a:buNone/>
            </a:pPr>
            <a:r>
              <a:rPr lang="en-US" sz="1600" dirty="0">
                <a:latin typeface="Courier New" pitchFamily="49" charset="0"/>
              </a:rPr>
              <a:t>account with sufficient privileges to add computers to the DEVELOPMENT.NETAPPU.COM domain.</a:t>
            </a:r>
          </a:p>
          <a:p>
            <a:pPr marL="0" indent="0">
              <a:buFont typeface="Wingdings 2" pitchFamily="18" charset="2"/>
              <a:buNone/>
            </a:pPr>
            <a:endParaRPr lang="en-US" sz="1600" dirty="0">
              <a:latin typeface="Courier New" pitchFamily="49" charset="0"/>
            </a:endParaRPr>
          </a:p>
          <a:p>
            <a:pPr marL="0" indent="0">
              <a:buFont typeface="Wingdings 2" pitchFamily="18" charset="2"/>
              <a:buNone/>
            </a:pPr>
            <a:r>
              <a:rPr lang="en-US" sz="1600" dirty="0">
                <a:latin typeface="Courier New" pitchFamily="49" charset="0"/>
              </a:rPr>
              <a:t>Enter the name of the Windows user </a:t>
            </a:r>
          </a:p>
          <a:p>
            <a:pPr marL="0" indent="0">
              <a:buFont typeface="Wingdings 2" pitchFamily="18" charset="2"/>
              <a:buNone/>
            </a:pPr>
            <a:r>
              <a:rPr lang="en-US" sz="1600" dirty="0">
                <a:latin typeface="Courier New" pitchFamily="49" charset="0"/>
              </a:rPr>
              <a:t>[Administrator@DEVELOPMENT.NETAPPU.COM]:</a:t>
            </a:r>
          </a:p>
          <a:p>
            <a:pPr marL="0" indent="0">
              <a:buFont typeface="Wingdings 2" pitchFamily="18" charset="2"/>
              <a:buNone/>
            </a:pPr>
            <a:endParaRPr lang="en-US" sz="1600" dirty="0">
              <a:latin typeface="Courier New" pitchFamily="49" charset="0"/>
            </a:endParaRPr>
          </a:p>
          <a:p>
            <a:pPr marL="0" indent="0">
              <a:buFont typeface="Wingdings 2" pitchFamily="18" charset="2"/>
              <a:buNone/>
            </a:pPr>
            <a:r>
              <a:rPr lang="en-US" sz="1600" dirty="0"/>
              <a:t>[This Windows user is the domain </a:t>
            </a:r>
            <a:r>
              <a:rPr lang="en-US" sz="1600" dirty="0" smtClean="0"/>
              <a:t>administrator or any other account with privileges to add computer accounts to the domain.]</a:t>
            </a:r>
            <a:endParaRPr lang="en-US" sz="1600" dirty="0"/>
          </a:p>
          <a:p>
            <a:pPr marL="0" indent="0">
              <a:buFont typeface="Wingdings 2" pitchFamily="18" charset="2"/>
              <a:buNone/>
            </a:pPr>
            <a:endParaRPr sz="1600" dirty="0"/>
          </a:p>
          <a:p>
            <a:pPr marL="0" indent="0">
              <a:buFont typeface="Wingdings 2" pitchFamily="18" charset="2"/>
              <a:buNone/>
            </a:pPr>
            <a:r>
              <a:rPr lang="en-US" sz="1600" dirty="0">
                <a:latin typeface="Courier New" pitchFamily="49" charset="0"/>
              </a:rPr>
              <a:t>Password for Administrator@DEVELOPMENT.NETAPPU.COM:</a:t>
            </a:r>
          </a:p>
          <a:p>
            <a:pPr marL="0" indent="0">
              <a:buFont typeface="Wingdings 2" pitchFamily="18" charset="2"/>
              <a:buNone/>
            </a:pPr>
            <a:r>
              <a:rPr lang="en-US" sz="1600" dirty="0">
                <a:latin typeface="Courier New" pitchFamily="49" charset="0"/>
              </a:rPr>
              <a:t>CIFS -Logged in as Administrator@DEVELOPMENT.NETAPPU.COM</a:t>
            </a:r>
            <a:r>
              <a:rPr lang="en-US" sz="1600" dirty="0" smtClean="0">
                <a:latin typeface="Courier New" pitchFamily="49" charset="0"/>
              </a:rPr>
              <a:t>.</a:t>
            </a:r>
            <a:endParaRPr lang="en-US" sz="1600" dirty="0">
              <a:latin typeface="Courier New" pitchFamily="49"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idx="4294967295"/>
          </p:nvPr>
        </p:nvSpPr>
        <p:spPr/>
        <p:txBody>
          <a:bodyPr tIns="45720" bIns="45720"/>
          <a:lstStyle/>
          <a:p>
            <a:r>
              <a:rPr lang="en-US" dirty="0"/>
              <a:t>CLI </a:t>
            </a:r>
            <a:r>
              <a:rPr lang="en-US" dirty="0" err="1">
                <a:latin typeface="Courier New" pitchFamily="49" charset="0"/>
              </a:rPr>
              <a:t>cifs</a:t>
            </a:r>
            <a:r>
              <a:rPr lang="en-US" dirty="0">
                <a:latin typeface="Courier New" pitchFamily="49" charset="0"/>
              </a:rPr>
              <a:t> setup:</a:t>
            </a:r>
            <a:r>
              <a:rPr lang="en-US" dirty="0"/>
              <a:t> AD (Cont.)</a:t>
            </a:r>
          </a:p>
        </p:txBody>
      </p:sp>
      <p:sp>
        <p:nvSpPr>
          <p:cNvPr id="536579" name="Rectangle 3"/>
          <p:cNvSpPr>
            <a:spLocks noGrp="1" noChangeArrowheads="1"/>
          </p:cNvSpPr>
          <p:nvPr>
            <p:ph type="body" idx="4294967295"/>
          </p:nvPr>
        </p:nvSpPr>
        <p:spPr/>
        <p:txBody>
          <a:bodyPr/>
          <a:lstStyle/>
          <a:p>
            <a:pPr marL="533400" indent="-533400">
              <a:lnSpc>
                <a:spcPct val="80000"/>
              </a:lnSpc>
              <a:buNone/>
            </a:pPr>
            <a:r>
              <a:rPr lang="en-US" sz="2000" dirty="0" smtClean="0">
                <a:latin typeface="Courier New" pitchFamily="49" charset="0"/>
              </a:rPr>
              <a:t>The user that you specified has permission to</a:t>
            </a:r>
          </a:p>
          <a:p>
            <a:pPr marL="533400" indent="-533400">
              <a:lnSpc>
                <a:spcPct val="80000"/>
              </a:lnSpc>
              <a:buNone/>
            </a:pPr>
            <a:r>
              <a:rPr lang="en-US" sz="2000" dirty="0" smtClean="0">
                <a:latin typeface="Courier New" pitchFamily="49" charset="0"/>
              </a:rPr>
              <a:t>create the filer's machine account in several (4)</a:t>
            </a:r>
          </a:p>
          <a:p>
            <a:pPr marL="533400" indent="-533400">
              <a:lnSpc>
                <a:spcPct val="80000"/>
              </a:lnSpc>
              <a:buNone/>
            </a:pPr>
            <a:r>
              <a:rPr lang="en-US" sz="2000" dirty="0" smtClean="0">
                <a:latin typeface="Courier New" pitchFamily="49" charset="0"/>
              </a:rPr>
              <a:t>containers. Please choose where you would like</a:t>
            </a:r>
          </a:p>
          <a:p>
            <a:pPr marL="533400" indent="-533400">
              <a:lnSpc>
                <a:spcPct val="80000"/>
              </a:lnSpc>
              <a:buNone/>
            </a:pPr>
            <a:r>
              <a:rPr lang="en-US" sz="2000" dirty="0" smtClean="0">
                <a:latin typeface="Courier New" pitchFamily="49" charset="0"/>
              </a:rPr>
              <a:t>this account to be created.</a:t>
            </a:r>
          </a:p>
          <a:p>
            <a:pPr marL="533400" indent="-533400">
              <a:lnSpc>
                <a:spcPct val="80000"/>
              </a:lnSpc>
              <a:buNone/>
            </a:pPr>
            <a:endParaRPr lang="en-US" sz="2000" dirty="0" smtClean="0">
              <a:latin typeface="Courier New" pitchFamily="49" charset="0"/>
            </a:endParaRPr>
          </a:p>
          <a:p>
            <a:pPr marL="533400" indent="-533400">
              <a:lnSpc>
                <a:spcPct val="80000"/>
              </a:lnSpc>
              <a:buNone/>
            </a:pPr>
            <a:r>
              <a:rPr lang="en-US" sz="2000" dirty="0" smtClean="0">
                <a:latin typeface="Courier New" pitchFamily="49" charset="0"/>
              </a:rPr>
              <a:t>(1) CN=computers  </a:t>
            </a:r>
            <a:endParaRPr lang="en-US" sz="1800" dirty="0"/>
          </a:p>
          <a:p>
            <a:pPr marL="533400" indent="-533400">
              <a:lnSpc>
                <a:spcPct val="80000"/>
              </a:lnSpc>
              <a:buFont typeface="Wingdings 2" pitchFamily="18" charset="2"/>
              <a:buNone/>
            </a:pPr>
            <a:r>
              <a:rPr lang="en-US" sz="2000" dirty="0">
                <a:latin typeface="Courier New" pitchFamily="49" charset="0"/>
              </a:rPr>
              <a:t>(2) </a:t>
            </a:r>
            <a:r>
              <a:rPr lang="en-US" sz="2000" dirty="0" smtClean="0">
                <a:latin typeface="Courier New" pitchFamily="49" charset="0"/>
              </a:rPr>
              <a:t>OU=Domain </a:t>
            </a:r>
            <a:r>
              <a:rPr lang="en-US" sz="2000" dirty="0">
                <a:latin typeface="Courier New" pitchFamily="49" charset="0"/>
              </a:rPr>
              <a:t>Controllers</a:t>
            </a:r>
          </a:p>
          <a:p>
            <a:pPr marL="533400" indent="-533400">
              <a:lnSpc>
                <a:spcPct val="80000"/>
              </a:lnSpc>
              <a:buFont typeface="Wingdings 2" pitchFamily="18" charset="2"/>
              <a:buNone/>
            </a:pPr>
            <a:r>
              <a:rPr lang="en-US" sz="2000" dirty="0">
                <a:latin typeface="Courier New" pitchFamily="49" charset="0"/>
              </a:rPr>
              <a:t>(3) OU=</a:t>
            </a:r>
            <a:r>
              <a:rPr lang="en-US" sz="2000" dirty="0" err="1">
                <a:latin typeface="Courier New" pitchFamily="49" charset="0"/>
              </a:rPr>
              <a:t>Additional_OU</a:t>
            </a:r>
            <a:endParaRPr lang="en-US" sz="2000" dirty="0">
              <a:latin typeface="Courier New" pitchFamily="49" charset="0"/>
            </a:endParaRPr>
          </a:p>
          <a:p>
            <a:pPr marL="533400" indent="-533400">
              <a:lnSpc>
                <a:spcPct val="80000"/>
              </a:lnSpc>
              <a:buFont typeface="Wingdings 2" pitchFamily="18" charset="2"/>
              <a:buNone/>
            </a:pPr>
            <a:r>
              <a:rPr lang="en-US" sz="2000" dirty="0">
                <a:latin typeface="Courier New" pitchFamily="49" charset="0"/>
              </a:rPr>
              <a:t>(4) OU=</a:t>
            </a:r>
            <a:r>
              <a:rPr lang="en-US" sz="2000" dirty="0" err="1">
                <a:latin typeface="Courier New" pitchFamily="49" charset="0"/>
              </a:rPr>
              <a:t>sub_Additional_OU,OU</a:t>
            </a:r>
            <a:r>
              <a:rPr lang="en-US" sz="2000" dirty="0">
                <a:latin typeface="Courier New" pitchFamily="49" charset="0"/>
              </a:rPr>
              <a:t>=</a:t>
            </a:r>
            <a:r>
              <a:rPr lang="en-US" sz="2000" dirty="0" err="1">
                <a:latin typeface="Courier New" pitchFamily="49" charset="0"/>
              </a:rPr>
              <a:t>Additional_OU</a:t>
            </a:r>
            <a:endParaRPr lang="en-US" sz="2000" dirty="0">
              <a:latin typeface="Courier New" pitchFamily="49" charset="0"/>
            </a:endParaRPr>
          </a:p>
          <a:p>
            <a:pPr marL="533400" indent="-533400">
              <a:lnSpc>
                <a:spcPct val="80000"/>
              </a:lnSpc>
              <a:buFont typeface="Wingdings 2" pitchFamily="18" charset="2"/>
              <a:buNone/>
            </a:pPr>
            <a:r>
              <a:rPr lang="en-US" sz="2000" dirty="0">
                <a:latin typeface="Courier New" pitchFamily="49" charset="0"/>
              </a:rPr>
              <a:t>(5) None of the above</a:t>
            </a:r>
          </a:p>
          <a:p>
            <a:pPr marL="533400" indent="-533400">
              <a:lnSpc>
                <a:spcPct val="80000"/>
              </a:lnSpc>
              <a:buFont typeface="Wingdings 2" pitchFamily="18" charset="2"/>
              <a:buNone/>
            </a:pPr>
            <a:r>
              <a:rPr lang="en-US" sz="2000" dirty="0">
                <a:latin typeface="Courier New" pitchFamily="49" charset="0"/>
              </a:rPr>
              <a:t>Selection (1-5)? [1</a:t>
            </a:r>
            <a:r>
              <a:rPr lang="en-US" sz="2000" dirty="0" smtClean="0">
                <a:latin typeface="Courier New" pitchFamily="49" charset="0"/>
              </a:rPr>
              <a:t>]: 1</a:t>
            </a:r>
            <a:endParaRPr lang="en-US" sz="2000" dirty="0">
              <a:latin typeface="Courier New" pitchFamily="49" charset="0"/>
            </a:endParaRPr>
          </a:p>
          <a:p>
            <a:pPr marL="533400" indent="-533400">
              <a:lnSpc>
                <a:spcPct val="80000"/>
              </a:lnSpc>
              <a:buFont typeface="Wingdings 2" pitchFamily="18" charset="2"/>
              <a:buNone/>
            </a:pPr>
            <a:endParaRPr lang="en-US" sz="2000" dirty="0">
              <a:latin typeface="Courier New" pitchFamily="49" charset="0"/>
            </a:endParaRPr>
          </a:p>
        </p:txBody>
      </p:sp>
      <p:sp>
        <p:nvSpPr>
          <p:cNvPr id="4" name="Rectangle 3"/>
          <p:cNvSpPr/>
          <p:nvPr/>
        </p:nvSpPr>
        <p:spPr>
          <a:xfrm>
            <a:off x="4136315" y="4914615"/>
            <a:ext cx="4572000" cy="1015663"/>
          </a:xfrm>
          <a:prstGeom prst="rect">
            <a:avLst/>
          </a:prstGeom>
        </p:spPr>
        <p:txBody>
          <a:bodyPr>
            <a:spAutoFit/>
          </a:bodyPr>
          <a:lstStyle/>
          <a:p>
            <a:r>
              <a:rPr lang="en-US" dirty="0" smtClean="0"/>
              <a:t>The storage system is being registered in active computer as a computer under the default OU</a:t>
            </a:r>
            <a:endParaRPr lang="en-US" dirty="0"/>
          </a:p>
        </p:txBody>
      </p:sp>
      <p:sp>
        <p:nvSpPr>
          <p:cNvPr id="5" name="Rectangle 4"/>
          <p:cNvSpPr/>
          <p:nvPr/>
        </p:nvSpPr>
        <p:spPr>
          <a:xfrm>
            <a:off x="6050432" y="2443638"/>
            <a:ext cx="2308260" cy="707886"/>
          </a:xfrm>
          <a:prstGeom prst="rect">
            <a:avLst/>
          </a:prstGeom>
        </p:spPr>
        <p:txBody>
          <a:bodyPr wrap="square">
            <a:spAutoFit/>
          </a:bodyPr>
          <a:lstStyle/>
          <a:p>
            <a:r>
              <a:rPr lang="en-US" b="1" dirty="0" smtClean="0"/>
              <a:t>NOTE: </a:t>
            </a:r>
            <a:r>
              <a:rPr lang="en-US" dirty="0" smtClean="0"/>
              <a:t>CN means </a:t>
            </a:r>
          </a:p>
          <a:p>
            <a:r>
              <a:rPr lang="en-US" dirty="0" smtClean="0"/>
              <a:t>common name </a:t>
            </a:r>
            <a:endParaRPr lang="en-US" dirty="0"/>
          </a:p>
        </p:txBody>
      </p:sp>
      <p:sp>
        <p:nvSpPr>
          <p:cNvPr id="6" name="Line 6"/>
          <p:cNvSpPr>
            <a:spLocks noChangeShapeType="1"/>
          </p:cNvSpPr>
          <p:nvPr/>
        </p:nvSpPr>
        <p:spPr bwMode="auto">
          <a:xfrm flipH="1" flipV="1">
            <a:off x="3582291" y="2796988"/>
            <a:ext cx="2474263" cy="0"/>
          </a:xfrm>
          <a:prstGeom prst="line">
            <a:avLst/>
          </a:prstGeom>
          <a:noFill/>
          <a:ln w="28575">
            <a:solidFill>
              <a:schemeClr val="hlink"/>
            </a:solidFill>
            <a:round/>
            <a:headEnd/>
            <a:tailEnd type="triangle" w="med" len="med"/>
          </a:ln>
        </p:spPr>
        <p:txBody>
          <a:bodyPr wrap="none" anchor="ctr"/>
          <a:lstStyle/>
          <a:p>
            <a:endParaRPr lang="en-US"/>
          </a:p>
        </p:txBody>
      </p:sp>
      <p:sp>
        <p:nvSpPr>
          <p:cNvPr id="7" name="Line 6"/>
          <p:cNvSpPr>
            <a:spLocks noChangeShapeType="1"/>
          </p:cNvSpPr>
          <p:nvPr/>
        </p:nvSpPr>
        <p:spPr bwMode="auto">
          <a:xfrm flipH="1" flipV="1">
            <a:off x="4647303" y="4356846"/>
            <a:ext cx="1204855" cy="580912"/>
          </a:xfrm>
          <a:prstGeom prst="line">
            <a:avLst/>
          </a:prstGeom>
          <a:noFill/>
          <a:ln w="28575">
            <a:solidFill>
              <a:schemeClr val="hlink"/>
            </a:solidFill>
            <a:round/>
            <a:headEnd/>
            <a:tailEnd type="triangle" w="med" len="med"/>
          </a:ln>
        </p:spPr>
        <p:txBody>
          <a:bodyPr wrap="none" anchor="ct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2"/>
          <p:cNvSpPr>
            <a:spLocks noGrp="1" noChangeArrowheads="1"/>
          </p:cNvSpPr>
          <p:nvPr>
            <p:ph type="title"/>
          </p:nvPr>
        </p:nvSpPr>
        <p:spPr/>
        <p:txBody>
          <a:bodyPr/>
          <a:lstStyle/>
          <a:p>
            <a:r>
              <a:rPr lang="en-US" dirty="0"/>
              <a:t>CLI </a:t>
            </a:r>
            <a:r>
              <a:rPr lang="en-US" dirty="0" err="1">
                <a:latin typeface="Courier New" pitchFamily="49" charset="0"/>
              </a:rPr>
              <a:t>cifs</a:t>
            </a:r>
            <a:r>
              <a:rPr lang="en-US" dirty="0">
                <a:latin typeface="Courier New" pitchFamily="49" charset="0"/>
              </a:rPr>
              <a:t> setup:</a:t>
            </a:r>
            <a:r>
              <a:rPr lang="en-US" dirty="0"/>
              <a:t> AD (Cont.)</a:t>
            </a:r>
          </a:p>
        </p:txBody>
      </p:sp>
      <p:sp>
        <p:nvSpPr>
          <p:cNvPr id="538627" name="Rectangle 3"/>
          <p:cNvSpPr>
            <a:spLocks noGrp="1" noChangeArrowheads="1"/>
          </p:cNvSpPr>
          <p:nvPr>
            <p:ph type="body" idx="1"/>
          </p:nvPr>
        </p:nvSpPr>
        <p:spPr/>
        <p:txBody>
          <a:bodyPr/>
          <a:lstStyle/>
          <a:p>
            <a:pPr marL="0" indent="0">
              <a:buFont typeface="Wingdings 2" pitchFamily="18" charset="2"/>
              <a:buNone/>
            </a:pPr>
            <a:r>
              <a:rPr lang="en-US" sz="1800" dirty="0" smtClean="0">
                <a:latin typeface="Courier New" pitchFamily="49" charset="0"/>
              </a:rPr>
              <a:t>Wed </a:t>
            </a:r>
            <a:r>
              <a:rPr lang="en-US" sz="1800" dirty="0">
                <a:latin typeface="Courier New" pitchFamily="49" charset="0"/>
              </a:rPr>
              <a:t>Jun 21 16:29:23 GMT [</a:t>
            </a:r>
            <a:r>
              <a:rPr lang="en-US" sz="1800" dirty="0" err="1">
                <a:latin typeface="Courier New" pitchFamily="49" charset="0"/>
              </a:rPr>
              <a:t>wafl.quota.sec.change:notice</a:t>
            </a:r>
            <a:r>
              <a:rPr lang="en-US" sz="1800" dirty="0">
                <a:latin typeface="Courier New" pitchFamily="49" charset="0"/>
              </a:rPr>
              <a:t>]: security style for /</a:t>
            </a:r>
            <a:r>
              <a:rPr lang="en-US" sz="1800" dirty="0" err="1">
                <a:latin typeface="Courier New" pitchFamily="49" charset="0"/>
              </a:rPr>
              <a:t>vol</a:t>
            </a:r>
            <a:r>
              <a:rPr lang="en-US" sz="1800" dirty="0">
                <a:latin typeface="Courier New" pitchFamily="49" charset="0"/>
              </a:rPr>
              <a:t>/vol0/ changed from </a:t>
            </a:r>
            <a:r>
              <a:rPr lang="en-US" sz="1800" dirty="0" err="1">
                <a:latin typeface="Courier New" pitchFamily="49" charset="0"/>
              </a:rPr>
              <a:t>unix</a:t>
            </a:r>
            <a:r>
              <a:rPr lang="en-US" sz="1800" dirty="0">
                <a:latin typeface="Courier New" pitchFamily="49" charset="0"/>
              </a:rPr>
              <a:t> to </a:t>
            </a:r>
            <a:r>
              <a:rPr lang="en-US" sz="1800" dirty="0" err="1">
                <a:latin typeface="Courier New" pitchFamily="49" charset="0"/>
              </a:rPr>
              <a:t>ntfs</a:t>
            </a:r>
            <a:endParaRPr lang="en-US" sz="1800" dirty="0">
              <a:latin typeface="Courier New" pitchFamily="49" charset="0"/>
            </a:endParaRPr>
          </a:p>
          <a:p>
            <a:pPr marL="0" indent="0">
              <a:buFont typeface="Wingdings 2" pitchFamily="18" charset="2"/>
              <a:buNone/>
            </a:pPr>
            <a:endParaRPr lang="en-US" sz="1800" dirty="0">
              <a:latin typeface="Courier New" pitchFamily="49" charset="0"/>
            </a:endParaRPr>
          </a:p>
          <a:p>
            <a:pPr marL="0" indent="0">
              <a:buFont typeface="Wingdings 2" pitchFamily="18" charset="2"/>
              <a:buNone/>
            </a:pPr>
            <a:r>
              <a:rPr lang="en-US" sz="1800" dirty="0">
                <a:latin typeface="Courier New" pitchFamily="49" charset="0"/>
              </a:rPr>
              <a:t>CIFS - Starting SMB protocol...</a:t>
            </a:r>
          </a:p>
          <a:p>
            <a:pPr marL="0" indent="0">
              <a:buFont typeface="Wingdings 2" pitchFamily="18" charset="2"/>
              <a:buNone/>
            </a:pPr>
            <a:endParaRPr lang="en-US" sz="1800" dirty="0">
              <a:solidFill>
                <a:schemeClr val="hlink"/>
              </a:solidFill>
              <a:latin typeface="Courier New" pitchFamily="49" charset="0"/>
            </a:endParaRPr>
          </a:p>
          <a:p>
            <a:pPr marL="0" indent="0">
              <a:buFont typeface="Wingdings 2" pitchFamily="18" charset="2"/>
              <a:buNone/>
            </a:pPr>
            <a:r>
              <a:rPr lang="en-US" sz="1800" dirty="0">
                <a:latin typeface="Courier New" pitchFamily="49" charset="0"/>
              </a:rPr>
              <a:t>It is highly recommended that you create the local administrator account (system\administrator) for this filer. This account allows access to CIFS from Windows when domain controllers are not accessible.</a:t>
            </a:r>
          </a:p>
          <a:p>
            <a:pPr marL="0" indent="0">
              <a:buFont typeface="Wingdings 2" pitchFamily="18" charset="2"/>
              <a:buNone/>
            </a:pPr>
            <a:endParaRPr lang="en-US" sz="1800" dirty="0">
              <a:latin typeface="Courier New" pitchFamily="49" charset="0"/>
            </a:endParaRPr>
          </a:p>
          <a:p>
            <a:pPr marL="0" indent="0">
              <a:buFont typeface="Wingdings 2" pitchFamily="18" charset="2"/>
              <a:buNone/>
            </a:pPr>
            <a:r>
              <a:rPr lang="en-US" sz="1800" dirty="0">
                <a:latin typeface="Courier New" pitchFamily="49" charset="0"/>
              </a:rPr>
              <a:t>Do you want to create the system\administrator account? [y]:</a:t>
            </a:r>
          </a:p>
          <a:p>
            <a:pPr marL="0" indent="0">
              <a:buFont typeface="Wingdings 2" pitchFamily="18" charset="2"/>
              <a:buNone/>
            </a:pPr>
            <a:endParaRPr lang="en-US" sz="1800" dirty="0">
              <a:latin typeface="Courier New" pitchFamily="49" charset="0"/>
            </a:endParaRPr>
          </a:p>
          <a:p>
            <a:pPr marL="0" indent="0">
              <a:buFont typeface="Wingdings 2" pitchFamily="18" charset="2"/>
              <a:buNone/>
            </a:pPr>
            <a:r>
              <a:rPr lang="en-US" sz="1800" dirty="0">
                <a:latin typeface="Courier New" pitchFamily="49" charset="0"/>
              </a:rPr>
              <a:t>Enter the new password for system\administrator: </a:t>
            </a:r>
          </a:p>
          <a:p>
            <a:pPr marL="0" indent="0">
              <a:buFont typeface="Wingdings 2" pitchFamily="18" charset="2"/>
              <a:buNone/>
            </a:pPr>
            <a:r>
              <a:rPr lang="en-US" sz="1800" dirty="0">
                <a:latin typeface="Courier New" pitchFamily="49" charset="0"/>
              </a:rPr>
              <a:t>Retype the password: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p:cNvSpPr>
            <a:spLocks noGrp="1" noChangeArrowheads="1"/>
          </p:cNvSpPr>
          <p:nvPr>
            <p:ph type="title"/>
          </p:nvPr>
        </p:nvSpPr>
        <p:spPr/>
        <p:txBody>
          <a:bodyPr/>
          <a:lstStyle/>
          <a:p>
            <a:r>
              <a:rPr lang="en-US" dirty="0"/>
              <a:t>CLI </a:t>
            </a:r>
            <a:r>
              <a:rPr lang="en-US" dirty="0" err="1">
                <a:latin typeface="Courier New" pitchFamily="49" charset="0"/>
              </a:rPr>
              <a:t>cifs</a:t>
            </a:r>
            <a:r>
              <a:rPr lang="en-US" dirty="0">
                <a:latin typeface="Courier New" pitchFamily="49" charset="0"/>
              </a:rPr>
              <a:t> setup:</a:t>
            </a:r>
            <a:r>
              <a:rPr lang="en-US" dirty="0"/>
              <a:t> AD (Cont.)</a:t>
            </a:r>
          </a:p>
        </p:txBody>
      </p:sp>
      <p:sp>
        <p:nvSpPr>
          <p:cNvPr id="540675" name="Rectangle 3"/>
          <p:cNvSpPr>
            <a:spLocks noGrp="1" noChangeArrowheads="1"/>
          </p:cNvSpPr>
          <p:nvPr>
            <p:ph type="body" idx="1"/>
          </p:nvPr>
        </p:nvSpPr>
        <p:spPr/>
        <p:txBody>
          <a:bodyPr/>
          <a:lstStyle/>
          <a:p>
            <a:pPr marL="0" indent="0">
              <a:buFont typeface="Wingdings 2" pitchFamily="18" charset="2"/>
              <a:buNone/>
            </a:pPr>
            <a:r>
              <a:rPr lang="en-US" sz="1800" dirty="0" smtClean="0">
                <a:latin typeface="Courier New" pitchFamily="49" charset="0"/>
              </a:rPr>
              <a:t>Currently</a:t>
            </a:r>
            <a:r>
              <a:rPr lang="en-US" sz="1800" dirty="0">
                <a:latin typeface="Courier New" pitchFamily="49" charset="0"/>
              </a:rPr>
              <a:t>, the user “system\administrator" and members of the group “DEVELOPMENT\Domain </a:t>
            </a:r>
            <a:r>
              <a:rPr lang="en-US" sz="1800" dirty="0" err="1">
                <a:latin typeface="Courier New" pitchFamily="49" charset="0"/>
              </a:rPr>
              <a:t>Admins</a:t>
            </a:r>
            <a:r>
              <a:rPr lang="en-US" sz="1800" dirty="0">
                <a:latin typeface="Courier New" pitchFamily="49" charset="0"/>
              </a:rPr>
              <a:t>" have permission to administer CIFS on this filer. You may specify an additional user or group to be added to the filer's "BUILTIN\Administrators" group, thus giving them administrative privileges as well.</a:t>
            </a:r>
          </a:p>
          <a:p>
            <a:pPr marL="0" indent="0">
              <a:buFont typeface="Wingdings 2" pitchFamily="18" charset="2"/>
              <a:buNone/>
            </a:pPr>
            <a:r>
              <a:rPr lang="en-US" sz="1800" dirty="0">
                <a:latin typeface="Courier New" pitchFamily="49" charset="0"/>
              </a:rPr>
              <a:t>Would you like to specify a user or group that can administer CIFS? [n</a:t>
            </a:r>
            <a:r>
              <a:rPr lang="en-US" sz="1800" dirty="0" smtClean="0">
                <a:latin typeface="Courier New" pitchFamily="49" charset="0"/>
              </a:rPr>
              <a:t>]:</a:t>
            </a:r>
          </a:p>
          <a:p>
            <a:pPr marL="0" indent="0">
              <a:buFont typeface="Wingdings 2" pitchFamily="18" charset="2"/>
              <a:buNone/>
            </a:pPr>
            <a:endParaRPr lang="en-US" sz="1800" dirty="0">
              <a:latin typeface="Courier New" pitchFamily="49" charset="0"/>
            </a:endParaRPr>
          </a:p>
          <a:p>
            <a:pPr marL="0" indent="0">
              <a:buFont typeface="Wingdings 2" pitchFamily="18" charset="2"/>
              <a:buNone/>
            </a:pPr>
            <a:r>
              <a:rPr lang="en-US" sz="1800" dirty="0">
                <a:latin typeface="Courier New" pitchFamily="49" charset="0"/>
              </a:rPr>
              <a:t>Wed Jun 21 16:30:18 GMT [</a:t>
            </a:r>
            <a:r>
              <a:rPr lang="en-US" sz="1800" dirty="0" err="1">
                <a:latin typeface="Courier New" pitchFamily="49" charset="0"/>
              </a:rPr>
              <a:t>nbt.nbns.registrationComplete:info</a:t>
            </a:r>
            <a:r>
              <a:rPr lang="en-US" sz="1800" dirty="0">
                <a:latin typeface="Courier New" pitchFamily="49" charset="0"/>
              </a:rPr>
              <a:t>]: NBT: All CIFS name registrations have completed for the local server.</a:t>
            </a:r>
          </a:p>
          <a:p>
            <a:pPr marL="0" indent="0">
              <a:buFont typeface="Wingdings 2" pitchFamily="18" charset="2"/>
              <a:buNone/>
            </a:pPr>
            <a:r>
              <a:rPr lang="en-US" sz="1800" dirty="0">
                <a:latin typeface="Courier New" pitchFamily="49" charset="0"/>
              </a:rPr>
              <a:t>Welcome to the DEVELOPMENT.NETAPPU.COM (DEVELOPMENT) Active Directory(R) domain.</a:t>
            </a:r>
          </a:p>
          <a:p>
            <a:pPr marL="0" indent="0">
              <a:buFont typeface="Wingdings 2" pitchFamily="18" charset="2"/>
              <a:buNone/>
            </a:pPr>
            <a:r>
              <a:rPr lang="en-US" sz="1800" dirty="0">
                <a:latin typeface="Courier New" pitchFamily="49" charset="0"/>
              </a:rPr>
              <a:t>CIFS local server is running</a:t>
            </a:r>
            <a:r>
              <a:rPr lang="en-US" sz="1800" dirty="0"/>
              <a:t>.</a:t>
            </a:r>
          </a:p>
        </p:txBody>
      </p:sp>
      <p:sp>
        <p:nvSpPr>
          <p:cNvPr id="540676" name="Rectangle 5"/>
          <p:cNvSpPr>
            <a:spLocks noChangeArrowheads="1"/>
          </p:cNvSpPr>
          <p:nvPr/>
        </p:nvSpPr>
        <p:spPr bwMode="auto">
          <a:xfrm>
            <a:off x="1046163" y="5242485"/>
            <a:ext cx="4033837" cy="409575"/>
          </a:xfrm>
          <a:prstGeom prst="rect">
            <a:avLst/>
          </a:prstGeom>
          <a:noFill/>
          <a:ln w="28575">
            <a:solidFill>
              <a:schemeClr val="hlink"/>
            </a:solidFill>
            <a:miter lim="800000"/>
            <a:headEnd/>
            <a:tailEnd/>
          </a:ln>
        </p:spPr>
        <p:txBody>
          <a:bodyPr wrap="none" anchor="ctr"/>
          <a:lstStyle/>
          <a:p>
            <a:pPr>
              <a:buClrTx/>
              <a:buFontTx/>
              <a:buNone/>
            </a:pPr>
            <a:endParaRPr lang="en-US" sz="18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Reconfiguring CIFS Using NetApp System Manager</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a:spLocks noGrp="1"/>
          </p:cNvSpPr>
          <p:nvPr>
            <p:ph type="title"/>
          </p:nvPr>
        </p:nvSpPr>
        <p:spPr/>
        <p:txBody>
          <a:bodyPr/>
          <a:lstStyle/>
          <a:p>
            <a:pPr eaLnBrk="1" hangingPunct="1"/>
            <a:r>
              <a:rPr lang="en-US" dirty="0" smtClean="0"/>
              <a:t>System Manager: CIFS Setup</a:t>
            </a:r>
            <a:endParaRPr lang="en-US" strike="sngStrike" dirty="0" smtClean="0">
              <a:solidFill>
                <a:srgbClr val="7030A0"/>
              </a:solidFill>
            </a:endParaRPr>
          </a:p>
        </p:txBody>
      </p:sp>
      <p:pic>
        <p:nvPicPr>
          <p:cNvPr id="15364"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6488" y="1262063"/>
            <a:ext cx="7221537" cy="5253037"/>
          </a:xfrm>
          <a:prstGeom prst="rect">
            <a:avLst/>
          </a:prstGeom>
          <a:noFill/>
          <a:ln w="9525">
            <a:noFill/>
            <a:miter lim="800000"/>
            <a:headEnd/>
            <a:tailEnd/>
          </a:ln>
        </p:spPr>
      </p:pic>
      <p:sp>
        <p:nvSpPr>
          <p:cNvPr id="15365" name="TextBox 18"/>
          <p:cNvSpPr txBox="1">
            <a:spLocks noChangeArrowheads="1"/>
          </p:cNvSpPr>
          <p:nvPr/>
        </p:nvSpPr>
        <p:spPr bwMode="auto">
          <a:xfrm>
            <a:off x="1271588" y="2436813"/>
            <a:ext cx="1966912" cy="1019175"/>
          </a:xfrm>
          <a:prstGeom prst="rect">
            <a:avLst/>
          </a:prstGeom>
          <a:solidFill>
            <a:schemeClr val="bg1"/>
          </a:solidFill>
          <a:ln w="22225" algn="ctr">
            <a:solidFill>
              <a:schemeClr val="hlink"/>
            </a:solidFill>
            <a:miter lim="800000"/>
            <a:headEnd/>
            <a:tailEnd/>
          </a:ln>
        </p:spPr>
        <p:txBody>
          <a:bodyPr/>
          <a:lstStyle/>
          <a:p>
            <a:pPr algn="ctr">
              <a:buClr>
                <a:schemeClr val="accent2"/>
              </a:buClr>
              <a:buFont typeface="Wingdings 2" pitchFamily="18" charset="2"/>
              <a:buNone/>
            </a:pPr>
            <a:r>
              <a:rPr lang="en-US"/>
              <a:t>Prior to setting up CIFS, verify DNS</a:t>
            </a:r>
          </a:p>
        </p:txBody>
      </p:sp>
      <p:cxnSp>
        <p:nvCxnSpPr>
          <p:cNvPr id="15366" name="Straight Arrow Connector 19"/>
          <p:cNvCxnSpPr>
            <a:cxnSpLocks noChangeShapeType="1"/>
            <a:stCxn id="15365" idx="2"/>
          </p:cNvCxnSpPr>
          <p:nvPr/>
        </p:nvCxnSpPr>
        <p:spPr bwMode="auto">
          <a:xfrm flipH="1">
            <a:off x="2144713" y="3467100"/>
            <a:ext cx="111125" cy="393700"/>
          </a:xfrm>
          <a:prstGeom prst="straightConnector1">
            <a:avLst/>
          </a:prstGeom>
          <a:noFill/>
          <a:ln w="22225" algn="ctr">
            <a:solidFill>
              <a:schemeClr val="hlink"/>
            </a:solidFill>
            <a:round/>
            <a:headEnd/>
            <a:tailEnd type="triangle" w="med" len="med"/>
          </a:ln>
        </p:spPr>
      </p:cxnSp>
      <p:pic>
        <p:nvPicPr>
          <p:cNvPr id="15367" name="Picture 10" descr="sm116.bmp"/>
          <p:cNvPicPr>
            <a:picLocks noChangeAspect="1"/>
          </p:cNvPicPr>
          <p:nvPr/>
        </p:nvPicPr>
        <p:blipFill>
          <a:blip r:embed="rId4" cstate="print"/>
          <a:srcRect/>
          <a:stretch>
            <a:fillRect/>
          </a:stretch>
        </p:blipFill>
        <p:spPr bwMode="auto">
          <a:xfrm>
            <a:off x="5029200" y="2432050"/>
            <a:ext cx="3143250" cy="3448050"/>
          </a:xfrm>
          <a:prstGeom prst="rect">
            <a:avLst/>
          </a:prstGeom>
          <a:noFill/>
          <a:ln w="9525">
            <a:noFill/>
            <a:miter lim="800000"/>
            <a:headEnd/>
            <a:tailEnd/>
          </a:ln>
        </p:spPr>
      </p:pic>
      <p:cxnSp>
        <p:nvCxnSpPr>
          <p:cNvPr id="15368" name="Straight Arrow Connector 11"/>
          <p:cNvCxnSpPr>
            <a:cxnSpLocks noChangeShapeType="1"/>
          </p:cNvCxnSpPr>
          <p:nvPr/>
        </p:nvCxnSpPr>
        <p:spPr bwMode="auto">
          <a:xfrm>
            <a:off x="3556000" y="2087563"/>
            <a:ext cx="1673225" cy="706437"/>
          </a:xfrm>
          <a:prstGeom prst="straightConnector1">
            <a:avLst/>
          </a:prstGeom>
          <a:noFill/>
          <a:ln w="22225" algn="ctr">
            <a:solidFill>
              <a:schemeClr val="hlink"/>
            </a:solidFill>
            <a:round/>
            <a:headEnd/>
            <a:tailEnd type="triangle" w="med" len="med"/>
          </a:ln>
        </p:spPr>
      </p:cxn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p:cNvSpPr>
            <a:spLocks noGrp="1"/>
          </p:cNvSpPr>
          <p:nvPr>
            <p:ph type="title"/>
          </p:nvPr>
        </p:nvSpPr>
        <p:spPr/>
        <p:txBody>
          <a:bodyPr/>
          <a:lstStyle/>
          <a:p>
            <a:pPr eaLnBrk="1" hangingPunct="1"/>
            <a:r>
              <a:rPr lang="en-US" dirty="0" smtClean="0"/>
              <a:t>System Manager: CIFS Setup (Cont.)</a:t>
            </a:r>
          </a:p>
        </p:txBody>
      </p:sp>
      <p:pic>
        <p:nvPicPr>
          <p:cNvPr id="16388"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06488" y="1262063"/>
            <a:ext cx="7264400" cy="5284787"/>
          </a:xfrm>
          <a:prstGeom prst="rect">
            <a:avLst/>
          </a:prstGeom>
          <a:noFill/>
          <a:ln w="9525">
            <a:noFill/>
            <a:miter lim="800000"/>
            <a:headEnd/>
            <a:tailEnd/>
          </a:ln>
        </p:spPr>
      </p:pic>
      <p:sp>
        <p:nvSpPr>
          <p:cNvPr id="16389" name="TextBox 7"/>
          <p:cNvSpPr txBox="1">
            <a:spLocks noChangeArrowheads="1"/>
          </p:cNvSpPr>
          <p:nvPr/>
        </p:nvSpPr>
        <p:spPr bwMode="auto">
          <a:xfrm>
            <a:off x="1284288" y="5197475"/>
            <a:ext cx="1968500" cy="714375"/>
          </a:xfrm>
          <a:prstGeom prst="rect">
            <a:avLst/>
          </a:prstGeom>
          <a:solidFill>
            <a:schemeClr val="bg1"/>
          </a:solidFill>
          <a:ln w="22225" algn="ctr">
            <a:solidFill>
              <a:schemeClr val="hlink"/>
            </a:solidFill>
            <a:miter lim="800000"/>
            <a:headEnd/>
            <a:tailEnd/>
          </a:ln>
        </p:spPr>
        <p:txBody>
          <a:bodyPr/>
          <a:lstStyle/>
          <a:p>
            <a:pPr algn="ctr">
              <a:buClr>
                <a:schemeClr val="accent2"/>
              </a:buClr>
              <a:buFont typeface="Wingdings 2" pitchFamily="18" charset="2"/>
              <a:buNone/>
            </a:pPr>
            <a:r>
              <a:rPr lang="en-US"/>
              <a:t>To configure CIFS</a:t>
            </a:r>
          </a:p>
        </p:txBody>
      </p:sp>
      <p:cxnSp>
        <p:nvCxnSpPr>
          <p:cNvPr id="16390" name="Straight Arrow Connector 9"/>
          <p:cNvCxnSpPr>
            <a:cxnSpLocks noChangeShapeType="1"/>
            <a:stCxn id="16389" idx="0"/>
          </p:cNvCxnSpPr>
          <p:nvPr/>
        </p:nvCxnSpPr>
        <p:spPr bwMode="auto">
          <a:xfrm flipH="1" flipV="1">
            <a:off x="2144713" y="4665663"/>
            <a:ext cx="123825" cy="520700"/>
          </a:xfrm>
          <a:prstGeom prst="straightConnector1">
            <a:avLst/>
          </a:prstGeom>
          <a:noFill/>
          <a:ln w="22225" algn="ctr">
            <a:solidFill>
              <a:schemeClr val="hlink"/>
            </a:solidFill>
            <a:round/>
            <a:headEnd/>
            <a:tailEnd type="triangle" w="med" len="med"/>
          </a:ln>
        </p:spPr>
      </p:cxnSp>
      <p:pic>
        <p:nvPicPr>
          <p:cNvPr id="16391" name="Picture 12" descr="sm109.bmp"/>
          <p:cNvPicPr>
            <a:picLocks noChangeAspect="1"/>
          </p:cNvPicPr>
          <p:nvPr/>
        </p:nvPicPr>
        <p:blipFill>
          <a:blip r:embed="rId4" cstate="print"/>
          <a:srcRect/>
          <a:stretch>
            <a:fillRect/>
          </a:stretch>
        </p:blipFill>
        <p:spPr bwMode="auto">
          <a:xfrm>
            <a:off x="4646613" y="3084513"/>
            <a:ext cx="2979737" cy="2524125"/>
          </a:xfrm>
          <a:prstGeom prst="rect">
            <a:avLst/>
          </a:prstGeom>
          <a:noFill/>
          <a:ln w="9525">
            <a:noFill/>
            <a:miter lim="800000"/>
            <a:headEnd/>
            <a:tailEnd/>
          </a:ln>
        </p:spPr>
      </p:pic>
      <p:cxnSp>
        <p:nvCxnSpPr>
          <p:cNvPr id="16392" name="Straight Arrow Connector 8"/>
          <p:cNvCxnSpPr>
            <a:cxnSpLocks noChangeShapeType="1"/>
          </p:cNvCxnSpPr>
          <p:nvPr/>
        </p:nvCxnSpPr>
        <p:spPr bwMode="auto">
          <a:xfrm>
            <a:off x="3640138" y="2327275"/>
            <a:ext cx="2098675" cy="1017588"/>
          </a:xfrm>
          <a:prstGeom prst="straightConnector1">
            <a:avLst/>
          </a:prstGeom>
          <a:noFill/>
          <a:ln w="22225" algn="ctr">
            <a:solidFill>
              <a:schemeClr val="hlink"/>
            </a:solidFill>
            <a:round/>
            <a:headEnd/>
            <a:tailEnd type="triangle" w="med" len="med"/>
          </a:ln>
        </p:spPr>
      </p:cxn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p:txBody>
          <a:bodyPr/>
          <a:lstStyle/>
          <a:p>
            <a:pPr eaLnBrk="1" hangingPunct="1"/>
            <a:r>
              <a:rPr lang="en-US" dirty="0" smtClean="0"/>
              <a:t>System Manager: CIFS Setup (Cont.)</a:t>
            </a:r>
          </a:p>
        </p:txBody>
      </p:sp>
      <p:pic>
        <p:nvPicPr>
          <p:cNvPr id="17412" name="Picture 4" descr="sm92.bmp"/>
          <p:cNvPicPr>
            <a:picLocks noChangeAspect="1"/>
          </p:cNvPicPr>
          <p:nvPr/>
        </p:nvPicPr>
        <p:blipFill>
          <a:blip r:embed="rId3" cstate="print"/>
          <a:srcRect/>
          <a:stretch>
            <a:fillRect/>
          </a:stretch>
        </p:blipFill>
        <p:spPr bwMode="auto">
          <a:xfrm>
            <a:off x="1128713" y="1262063"/>
            <a:ext cx="4292600" cy="3633787"/>
          </a:xfrm>
          <a:prstGeom prst="rect">
            <a:avLst/>
          </a:prstGeom>
          <a:noFill/>
          <a:ln w="9525">
            <a:noFill/>
            <a:miter lim="800000"/>
            <a:headEnd/>
            <a:tailEnd/>
          </a:ln>
        </p:spPr>
      </p:pic>
      <p:pic>
        <p:nvPicPr>
          <p:cNvPr id="17413" name="Picture 3" descr="sm93.bmp"/>
          <p:cNvPicPr>
            <a:picLocks noChangeAspect="1"/>
          </p:cNvPicPr>
          <p:nvPr/>
        </p:nvPicPr>
        <p:blipFill>
          <a:blip r:embed="rId4" cstate="print"/>
          <a:srcRect/>
          <a:stretch>
            <a:fillRect/>
          </a:stretch>
        </p:blipFill>
        <p:spPr bwMode="auto">
          <a:xfrm>
            <a:off x="4416425" y="2624138"/>
            <a:ext cx="4511675" cy="3819525"/>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1"/>
          <p:cNvSpPr>
            <a:spLocks noGrp="1"/>
          </p:cNvSpPr>
          <p:nvPr>
            <p:ph type="title"/>
          </p:nvPr>
        </p:nvSpPr>
        <p:spPr/>
        <p:txBody>
          <a:bodyPr/>
          <a:lstStyle/>
          <a:p>
            <a:pPr eaLnBrk="1" hangingPunct="1"/>
            <a:r>
              <a:rPr lang="en-US" dirty="0" smtClean="0"/>
              <a:t>System Manager: CIFS Setup (Cont.)</a:t>
            </a:r>
          </a:p>
        </p:txBody>
      </p:sp>
      <p:pic>
        <p:nvPicPr>
          <p:cNvPr id="18436" name="Picture 4" descr="sm92.bmp"/>
          <p:cNvPicPr>
            <a:picLocks noChangeAspect="1"/>
          </p:cNvPicPr>
          <p:nvPr/>
        </p:nvPicPr>
        <p:blipFill>
          <a:blip r:embed="rId3" cstate="print"/>
          <a:srcRect/>
          <a:stretch>
            <a:fillRect/>
          </a:stretch>
        </p:blipFill>
        <p:spPr bwMode="auto">
          <a:xfrm>
            <a:off x="1128713" y="1262063"/>
            <a:ext cx="4292600" cy="3633787"/>
          </a:xfrm>
          <a:prstGeom prst="rect">
            <a:avLst/>
          </a:prstGeom>
          <a:noFill/>
          <a:ln w="9525">
            <a:noFill/>
            <a:miter lim="800000"/>
            <a:headEnd/>
            <a:tailEnd/>
          </a:ln>
        </p:spPr>
      </p:pic>
      <p:pic>
        <p:nvPicPr>
          <p:cNvPr id="18437" name="Picture 3" descr="sm93.bmp"/>
          <p:cNvPicPr>
            <a:picLocks noChangeAspect="1"/>
          </p:cNvPicPr>
          <p:nvPr/>
        </p:nvPicPr>
        <p:blipFill>
          <a:blip r:embed="rId4" cstate="print"/>
          <a:stretch>
            <a:fillRect/>
          </a:stretch>
        </p:blipFill>
        <p:spPr bwMode="auto">
          <a:xfrm>
            <a:off x="4453060" y="2600325"/>
            <a:ext cx="4438404" cy="3757613"/>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1"/>
          <p:cNvSpPr>
            <a:spLocks noGrp="1"/>
          </p:cNvSpPr>
          <p:nvPr>
            <p:ph type="title"/>
          </p:nvPr>
        </p:nvSpPr>
        <p:spPr/>
        <p:txBody>
          <a:bodyPr/>
          <a:lstStyle/>
          <a:p>
            <a:pPr eaLnBrk="1" hangingPunct="1"/>
            <a:r>
              <a:rPr lang="en-US" dirty="0" smtClean="0"/>
              <a:t>System Manager: CIFS Setup (Cont.)</a:t>
            </a:r>
          </a:p>
        </p:txBody>
      </p:sp>
      <p:pic>
        <p:nvPicPr>
          <p:cNvPr id="19460" name="Picture 4" descr="sm92.bmp"/>
          <p:cNvPicPr>
            <a:picLocks noChangeAspect="1"/>
          </p:cNvPicPr>
          <p:nvPr/>
        </p:nvPicPr>
        <p:blipFill>
          <a:blip r:embed="rId3" cstate="print"/>
          <a:stretch>
            <a:fillRect/>
          </a:stretch>
        </p:blipFill>
        <p:spPr bwMode="auto">
          <a:xfrm>
            <a:off x="1163631" y="1262063"/>
            <a:ext cx="4222764" cy="3575050"/>
          </a:xfrm>
          <a:prstGeom prst="rect">
            <a:avLst/>
          </a:prstGeom>
          <a:noFill/>
          <a:ln w="9525">
            <a:noFill/>
            <a:miter lim="800000"/>
            <a:headEnd/>
            <a:tailEnd/>
          </a:ln>
        </p:spPr>
      </p:pic>
      <p:pic>
        <p:nvPicPr>
          <p:cNvPr id="19461" name="Picture 3" descr="sm93.bmp"/>
          <p:cNvPicPr>
            <a:picLocks noChangeAspect="1"/>
          </p:cNvPicPr>
          <p:nvPr/>
        </p:nvPicPr>
        <p:blipFill>
          <a:blip r:embed="rId4" cstate="print"/>
          <a:stretch>
            <a:fillRect/>
          </a:stretch>
        </p:blipFill>
        <p:spPr bwMode="auto">
          <a:xfrm>
            <a:off x="4453061" y="2668588"/>
            <a:ext cx="4438402" cy="3757612"/>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p:txBody>
          <a:bodyPr/>
          <a:lstStyle/>
          <a:p>
            <a:pPr eaLnBrk="1" hangingPunct="1"/>
            <a:r>
              <a:rPr lang="en-US" dirty="0" smtClean="0"/>
              <a:t>System Manager: CIFS Setup (Cont.)</a:t>
            </a:r>
          </a:p>
        </p:txBody>
      </p:sp>
      <p:pic>
        <p:nvPicPr>
          <p:cNvPr id="20484" name="Picture 2" descr="C:\Documents and Settings\curtisb\Desktop\Data ONTAP 8.0 7-Mode Administration\Images\System manager\sm14.bmp"/>
          <p:cNvPicPr>
            <a:picLocks noChangeAspect="1" noChangeArrowheads="1"/>
          </p:cNvPicPr>
          <p:nvPr/>
        </p:nvPicPr>
        <p:blipFill>
          <a:blip r:embed="rId3" cstate="print"/>
          <a:srcRect/>
          <a:stretch>
            <a:fillRect/>
          </a:stretch>
        </p:blipFill>
        <p:spPr bwMode="auto">
          <a:xfrm>
            <a:off x="1128713" y="1262063"/>
            <a:ext cx="7231062" cy="5260975"/>
          </a:xfrm>
          <a:prstGeom prst="rect">
            <a:avLst/>
          </a:prstGeom>
          <a:noFill/>
          <a:ln w="9525">
            <a:noFill/>
            <a:miter lim="800000"/>
            <a:headEnd/>
            <a:tailEnd/>
          </a:ln>
        </p:spPr>
      </p:pic>
      <p:sp>
        <p:nvSpPr>
          <p:cNvPr id="4" name="TextBox 7"/>
          <p:cNvSpPr txBox="1">
            <a:spLocks noChangeArrowheads="1"/>
          </p:cNvSpPr>
          <p:nvPr/>
        </p:nvSpPr>
        <p:spPr bwMode="auto">
          <a:xfrm>
            <a:off x="6006895" y="2841550"/>
            <a:ext cx="1968500" cy="714375"/>
          </a:xfrm>
          <a:prstGeom prst="rect">
            <a:avLst/>
          </a:prstGeom>
          <a:solidFill>
            <a:schemeClr val="bg1"/>
          </a:solidFill>
          <a:ln w="22225" algn="ctr">
            <a:solidFill>
              <a:schemeClr val="hlink"/>
            </a:solidFill>
            <a:miter lim="800000"/>
            <a:headEnd/>
            <a:tailEnd/>
          </a:ln>
        </p:spPr>
        <p:txBody>
          <a:bodyPr/>
          <a:lstStyle/>
          <a:p>
            <a:pPr algn="ctr">
              <a:buClr>
                <a:schemeClr val="accent2"/>
              </a:buClr>
              <a:buFont typeface="Wingdings 2" pitchFamily="18" charset="2"/>
              <a:buNone/>
            </a:pPr>
            <a:r>
              <a:rPr lang="en-US" dirty="0" smtClean="0"/>
              <a:t>CIFS services</a:t>
            </a:r>
          </a:p>
          <a:p>
            <a:pPr algn="ctr">
              <a:buClr>
                <a:schemeClr val="accent2"/>
              </a:buClr>
              <a:buFont typeface="Wingdings 2" pitchFamily="18" charset="2"/>
              <a:buNone/>
            </a:pPr>
            <a:r>
              <a:rPr lang="en-US" dirty="0" smtClean="0"/>
              <a:t>configuration</a:t>
            </a:r>
            <a:endParaRPr lang="en-US" dirty="0"/>
          </a:p>
        </p:txBody>
      </p:sp>
      <p:cxnSp>
        <p:nvCxnSpPr>
          <p:cNvPr id="5" name="Straight Arrow Connector 9"/>
          <p:cNvCxnSpPr>
            <a:cxnSpLocks noChangeShapeType="1"/>
            <a:stCxn id="4" idx="1"/>
          </p:cNvCxnSpPr>
          <p:nvPr/>
        </p:nvCxnSpPr>
        <p:spPr bwMode="auto">
          <a:xfrm rot="10800000">
            <a:off x="5518673" y="3076688"/>
            <a:ext cx="488222" cy="122051"/>
          </a:xfrm>
          <a:prstGeom prst="straightConnector1">
            <a:avLst/>
          </a:prstGeom>
          <a:noFill/>
          <a:ln w="22225" algn="ctr">
            <a:solidFill>
              <a:schemeClr val="hlink"/>
            </a:solidFill>
            <a:round/>
            <a:headEnd/>
            <a:tailEnd type="triangle" w="med" len="med"/>
          </a:ln>
        </p:spPr>
      </p:cxn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Results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angle 2"/>
          <p:cNvSpPr>
            <a:spLocks noGrp="1" noChangeArrowheads="1"/>
          </p:cNvSpPr>
          <p:nvPr>
            <p:ph type="title"/>
          </p:nvPr>
        </p:nvSpPr>
        <p:spPr/>
        <p:txBody>
          <a:bodyPr tIns="45720" bIns="45720"/>
          <a:lstStyle/>
          <a:p>
            <a:r>
              <a:rPr lang="en-US" dirty="0"/>
              <a:t>Results</a:t>
            </a:r>
          </a:p>
        </p:txBody>
      </p:sp>
      <p:sp>
        <p:nvSpPr>
          <p:cNvPr id="548867" name="Rectangle 3"/>
          <p:cNvSpPr>
            <a:spLocks noGrp="1" noChangeArrowheads="1"/>
          </p:cNvSpPr>
          <p:nvPr>
            <p:ph type="body" idx="1"/>
          </p:nvPr>
        </p:nvSpPr>
        <p:spPr/>
        <p:txBody>
          <a:bodyPr/>
          <a:lstStyle/>
          <a:p>
            <a:pPr>
              <a:buFont typeface="Wingdings 2" pitchFamily="18" charset="2"/>
              <a:buNone/>
            </a:pPr>
            <a:r>
              <a:rPr lang="en-US" dirty="0"/>
              <a:t>Additional files created in domain environment:</a:t>
            </a:r>
          </a:p>
          <a:p>
            <a:r>
              <a:rPr lang="en-US" dirty="0">
                <a:latin typeface="Courier New" pitchFamily="49" charset="0"/>
              </a:rPr>
              <a:t>/etc/filersid.cfg</a:t>
            </a:r>
          </a:p>
          <a:p>
            <a:pPr lvl="1"/>
            <a:r>
              <a:rPr lang="en-US" dirty="0"/>
              <a:t>Contains the storage system SID</a:t>
            </a:r>
          </a:p>
          <a:p>
            <a:r>
              <a:rPr lang="en-US" dirty="0">
                <a:latin typeface="Courier New" pitchFamily="49" charset="0"/>
              </a:rPr>
              <a:t>/etc/cifssec.cfg</a:t>
            </a:r>
          </a:p>
          <a:p>
            <a:pPr lvl="1"/>
            <a:r>
              <a:rPr lang="en-US" dirty="0"/>
              <a:t>Contains the Windows domain SID</a:t>
            </a:r>
          </a:p>
          <a:p>
            <a:pPr>
              <a:buFont typeface="Wingdings 2" pitchFamily="18" charset="2"/>
              <a:buNone/>
            </a:pPr>
            <a:endParaRPr/>
          </a:p>
          <a:p>
            <a:pPr>
              <a:buFont typeface="Wingdings 2" pitchFamily="18" charset="2"/>
              <a:buNone/>
            </a:pPr>
            <a:r>
              <a:rPr lang="en-US" sz="2000" b="1" dirty="0"/>
              <a:t>NOTE: </a:t>
            </a:r>
            <a:r>
              <a:rPr lang="en-US" sz="2000" dirty="0"/>
              <a:t>These files are not readable; do not edit the </a:t>
            </a:r>
            <a:r>
              <a:rPr lang="en-US" sz="2000" dirty="0" smtClean="0"/>
              <a:t>files</a:t>
            </a:r>
            <a:endParaRPr lang="en-U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p:cNvSpPr>
            <a:spLocks noGrp="1" noChangeArrowheads="1"/>
          </p:cNvSpPr>
          <p:nvPr>
            <p:ph type="title"/>
          </p:nvPr>
        </p:nvSpPr>
        <p:spPr/>
        <p:txBody>
          <a:bodyPr/>
          <a:lstStyle/>
          <a:p>
            <a:r>
              <a:rPr lang="en-US" dirty="0">
                <a:latin typeface="Courier New" pitchFamily="49" charset="0"/>
              </a:rPr>
              <a:t>lclgroups.cfg</a:t>
            </a:r>
            <a:r>
              <a:rPr lang="en-US" dirty="0"/>
              <a:t> Changes</a:t>
            </a:r>
          </a:p>
        </p:txBody>
      </p:sp>
      <p:sp>
        <p:nvSpPr>
          <p:cNvPr id="550915" name="Rectangle 3"/>
          <p:cNvSpPr>
            <a:spLocks noGrp="1" noChangeArrowheads="1"/>
          </p:cNvSpPr>
          <p:nvPr>
            <p:ph type="body" idx="1"/>
          </p:nvPr>
        </p:nvSpPr>
        <p:spPr/>
        <p:txBody>
          <a:bodyPr/>
          <a:lstStyle/>
          <a:p>
            <a:pPr>
              <a:lnSpc>
                <a:spcPct val="90000"/>
              </a:lnSpc>
            </a:pPr>
            <a:r>
              <a:rPr lang="en-US" sz="2400" dirty="0"/>
              <a:t>Domain administrators are added to lclgroups.cfg:</a:t>
            </a:r>
          </a:p>
          <a:p>
            <a:pPr>
              <a:lnSpc>
                <a:spcPct val="90000"/>
              </a:lnSpc>
              <a:buFont typeface="Wingdings 2" pitchFamily="18" charset="2"/>
              <a:buNone/>
            </a:pPr>
            <a:r>
              <a:rPr lang="en-US" sz="2000" dirty="0">
                <a:latin typeface="Courier New" pitchFamily="49" charset="0"/>
              </a:rPr>
              <a:t>	system&gt; </a:t>
            </a:r>
            <a:r>
              <a:rPr lang="en-US" sz="2000" dirty="0" err="1">
                <a:latin typeface="Courier New" pitchFamily="49" charset="0"/>
              </a:rPr>
              <a:t>rdfile</a:t>
            </a:r>
            <a:r>
              <a:rPr lang="en-US" sz="2000" dirty="0">
                <a:latin typeface="Courier New" pitchFamily="49" charset="0"/>
              </a:rPr>
              <a:t> /etc/lclgroups.cfg</a:t>
            </a:r>
          </a:p>
          <a:p>
            <a:pPr>
              <a:lnSpc>
                <a:spcPct val="90000"/>
              </a:lnSpc>
              <a:buFont typeface="Wingdings 2" pitchFamily="18" charset="2"/>
              <a:buNone/>
            </a:pPr>
            <a:r>
              <a:rPr lang="en-US" sz="2000" dirty="0">
                <a:latin typeface="Courier New" pitchFamily="49" charset="0"/>
              </a:rPr>
              <a:t>	[ "Replicators"  552 ( "not supported" ) ]</a:t>
            </a:r>
          </a:p>
          <a:p>
            <a:pPr>
              <a:lnSpc>
                <a:spcPct val="90000"/>
              </a:lnSpc>
              <a:buFont typeface="Wingdings 2" pitchFamily="18" charset="2"/>
              <a:buNone/>
            </a:pPr>
            <a:r>
              <a:rPr lang="en-US" sz="2000" dirty="0">
                <a:latin typeface="Courier New" pitchFamily="49" charset="0"/>
              </a:rPr>
              <a:t>	[ "Backup Operators"  551 ( "Members can bypass file security to backup files" ) ]</a:t>
            </a:r>
          </a:p>
          <a:p>
            <a:pPr>
              <a:lnSpc>
                <a:spcPct val="90000"/>
              </a:lnSpc>
              <a:buFont typeface="Wingdings 2" pitchFamily="18" charset="2"/>
              <a:buNone/>
            </a:pPr>
            <a:r>
              <a:rPr lang="en-US" sz="2000" dirty="0">
                <a:latin typeface="Courier New" pitchFamily="49" charset="0"/>
              </a:rPr>
              <a:t>	[ "Power Users"  547 ( "Members that can share directories" ) ]</a:t>
            </a:r>
          </a:p>
          <a:p>
            <a:pPr>
              <a:lnSpc>
                <a:spcPct val="90000"/>
              </a:lnSpc>
              <a:buFont typeface="Wingdings 2" pitchFamily="18" charset="2"/>
              <a:buNone/>
            </a:pPr>
            <a:r>
              <a:rPr lang="en-US" sz="2000" dirty="0">
                <a:latin typeface="Courier New" pitchFamily="49" charset="0"/>
              </a:rPr>
              <a:t>	[ "Guests"  546 ("Users granted Guest Access") ]</a:t>
            </a:r>
          </a:p>
          <a:p>
            <a:pPr>
              <a:lnSpc>
                <a:spcPct val="90000"/>
              </a:lnSpc>
              <a:buFont typeface="Wingdings 2" pitchFamily="18" charset="2"/>
              <a:buNone/>
            </a:pPr>
            <a:r>
              <a:rPr lang="en-US" sz="2000" dirty="0">
                <a:latin typeface="Courier New" pitchFamily="49" charset="0"/>
              </a:rPr>
              <a:t>	[ "Users"  545 ( "Ordinary Users" ) ]</a:t>
            </a:r>
          </a:p>
          <a:p>
            <a:pPr>
              <a:lnSpc>
                <a:spcPct val="90000"/>
              </a:lnSpc>
              <a:buFont typeface="Wingdings 2" pitchFamily="18" charset="2"/>
              <a:buNone/>
            </a:pPr>
            <a:r>
              <a:rPr lang="en-US" sz="2000" dirty="0">
                <a:latin typeface="Courier New" pitchFamily="49" charset="0"/>
              </a:rPr>
              <a:t>	[ "Administrators"  544 ( "Members can fully administer the filer" ) ]</a:t>
            </a:r>
          </a:p>
          <a:p>
            <a:pPr>
              <a:lnSpc>
                <a:spcPct val="90000"/>
              </a:lnSpc>
              <a:buFont typeface="Wingdings 2" pitchFamily="18" charset="2"/>
              <a:buNone/>
            </a:pPr>
            <a:endParaRPr lang="en-US" sz="2000" dirty="0">
              <a:latin typeface="Courier New" pitchFamily="49" charset="0"/>
            </a:endParaRPr>
          </a:p>
          <a:p>
            <a:pPr>
              <a:lnSpc>
                <a:spcPct val="90000"/>
              </a:lnSpc>
              <a:buFont typeface="Wingdings 2" pitchFamily="18" charset="2"/>
              <a:buNone/>
            </a:pPr>
            <a:r>
              <a:rPr lang="en-US" sz="2000" dirty="0">
                <a:latin typeface="Courier New" pitchFamily="49" charset="0"/>
              </a:rPr>
              <a:t>S-1-5-21-265246955-68147109-1151652928-500</a:t>
            </a:r>
          </a:p>
          <a:p>
            <a:pPr>
              <a:lnSpc>
                <a:spcPct val="90000"/>
              </a:lnSpc>
              <a:buFont typeface="Wingdings 2" pitchFamily="18" charset="2"/>
              <a:buNone/>
            </a:pPr>
            <a:r>
              <a:rPr lang="en-US" sz="2000" dirty="0">
                <a:latin typeface="Courier New" pitchFamily="49" charset="0"/>
              </a:rPr>
              <a:t>S-1-5-21-3723512375-496415379-1150184651-512</a:t>
            </a:r>
          </a:p>
          <a:p>
            <a:pPr>
              <a:lnSpc>
                <a:spcPct val="90000"/>
              </a:lnSpc>
              <a:buFont typeface="Wingdings 2" pitchFamily="18" charset="2"/>
              <a:buNone/>
            </a:pPr>
            <a:endParaRPr/>
          </a:p>
          <a:p>
            <a:pPr>
              <a:lnSpc>
                <a:spcPct val="90000"/>
              </a:lnSpc>
            </a:pPr>
            <a:r>
              <a:rPr lang="en-US" sz="2400" dirty="0"/>
              <a:t>Remember </a:t>
            </a:r>
            <a:r>
              <a:rPr lang="en-US" sz="2400" dirty="0" smtClean="0"/>
              <a:t>to use </a:t>
            </a:r>
            <a:r>
              <a:rPr lang="en-US" sz="2400" dirty="0" err="1">
                <a:latin typeface="Courier New" pitchFamily="49" charset="0"/>
              </a:rPr>
              <a:t>cifs</a:t>
            </a:r>
            <a:r>
              <a:rPr lang="en-US" sz="2400" dirty="0">
                <a:latin typeface="Courier New" pitchFamily="49" charset="0"/>
              </a:rPr>
              <a:t> lookup</a:t>
            </a:r>
            <a:r>
              <a:rPr lang="en-US" sz="2400" dirty="0"/>
              <a:t> to resolve SIDs</a:t>
            </a:r>
          </a:p>
        </p:txBody>
      </p:sp>
      <p:sp>
        <p:nvSpPr>
          <p:cNvPr id="550916" name="Text Box 7"/>
          <p:cNvSpPr txBox="1">
            <a:spLocks noChangeArrowheads="1"/>
          </p:cNvSpPr>
          <p:nvPr/>
        </p:nvSpPr>
        <p:spPr bwMode="auto">
          <a:xfrm>
            <a:off x="6532563" y="4614863"/>
            <a:ext cx="2154237" cy="336550"/>
          </a:xfrm>
          <a:prstGeom prst="rect">
            <a:avLst/>
          </a:prstGeom>
          <a:noFill/>
          <a:ln w="12700">
            <a:noFill/>
            <a:miter lim="800000"/>
            <a:headEnd/>
            <a:tailEnd/>
          </a:ln>
        </p:spPr>
        <p:txBody>
          <a:bodyPr>
            <a:spAutoFit/>
          </a:bodyPr>
          <a:lstStyle/>
          <a:p>
            <a:pPr algn="l">
              <a:buClrTx/>
              <a:buFontTx/>
              <a:buNone/>
            </a:pPr>
            <a:r>
              <a:rPr lang="en-US" sz="1600" dirty="0"/>
              <a:t>Local Administrator</a:t>
            </a:r>
          </a:p>
        </p:txBody>
      </p:sp>
      <p:sp>
        <p:nvSpPr>
          <p:cNvPr id="550917" name="Text Box 8"/>
          <p:cNvSpPr txBox="1">
            <a:spLocks noChangeArrowheads="1"/>
          </p:cNvSpPr>
          <p:nvPr/>
        </p:nvSpPr>
        <p:spPr bwMode="auto">
          <a:xfrm>
            <a:off x="6532563" y="5686425"/>
            <a:ext cx="2279650" cy="336550"/>
          </a:xfrm>
          <a:prstGeom prst="rect">
            <a:avLst/>
          </a:prstGeom>
          <a:noFill/>
          <a:ln w="12700">
            <a:noFill/>
            <a:miter lim="800000"/>
            <a:headEnd/>
            <a:tailEnd/>
          </a:ln>
        </p:spPr>
        <p:txBody>
          <a:bodyPr>
            <a:spAutoFit/>
          </a:bodyPr>
          <a:lstStyle/>
          <a:p>
            <a:pPr algn="l">
              <a:buClrTx/>
              <a:buFontTx/>
              <a:buNone/>
            </a:pPr>
            <a:r>
              <a:rPr lang="en-US" sz="1600" dirty="0"/>
              <a:t>Domain </a:t>
            </a:r>
            <a:r>
              <a:rPr lang="en-US" sz="1600" dirty="0" err="1"/>
              <a:t>Admins</a:t>
            </a:r>
            <a:r>
              <a:rPr lang="en-US" sz="1600" dirty="0"/>
              <a:t> Group</a:t>
            </a:r>
          </a:p>
        </p:txBody>
      </p:sp>
      <p:sp>
        <p:nvSpPr>
          <p:cNvPr id="550918" name="Rectangle 6"/>
          <p:cNvSpPr>
            <a:spLocks noChangeArrowheads="1"/>
          </p:cNvSpPr>
          <p:nvPr/>
        </p:nvSpPr>
        <p:spPr bwMode="auto">
          <a:xfrm>
            <a:off x="3898900" y="5080000"/>
            <a:ext cx="1892300" cy="544513"/>
          </a:xfrm>
          <a:prstGeom prst="rect">
            <a:avLst/>
          </a:prstGeom>
          <a:noFill/>
          <a:ln w="28575" algn="ctr">
            <a:noFill/>
            <a:miter lim="800000"/>
            <a:headEnd/>
            <a:tailEnd/>
          </a:ln>
          <a:effectLst/>
        </p:spPr>
        <p:txBody>
          <a:bodyPr wrap="none" anchor="ctr"/>
          <a:lstStyle/>
          <a:p>
            <a:endParaRPr lang="en-US"/>
          </a:p>
        </p:txBody>
      </p:sp>
      <p:cxnSp>
        <p:nvCxnSpPr>
          <p:cNvPr id="550919" name="AutoShape 7"/>
          <p:cNvCxnSpPr>
            <a:cxnSpLocks noChangeShapeType="1"/>
            <a:stCxn id="550916" idx="1"/>
            <a:endCxn id="550918" idx="0"/>
          </p:cNvCxnSpPr>
          <p:nvPr/>
        </p:nvCxnSpPr>
        <p:spPr bwMode="auto">
          <a:xfrm rot="10800000" flipV="1">
            <a:off x="4845050" y="4783138"/>
            <a:ext cx="1687513" cy="296862"/>
          </a:xfrm>
          <a:prstGeom prst="bentConnector2">
            <a:avLst/>
          </a:prstGeom>
          <a:noFill/>
          <a:ln w="28575">
            <a:solidFill>
              <a:schemeClr val="hlink"/>
            </a:solidFill>
            <a:miter lim="800000"/>
            <a:headEnd/>
            <a:tailEnd type="triangle" w="med" len="med"/>
          </a:ln>
          <a:effectLst/>
        </p:spPr>
      </p:cxnSp>
      <p:cxnSp>
        <p:nvCxnSpPr>
          <p:cNvPr id="550920" name="AutoShape 8"/>
          <p:cNvCxnSpPr>
            <a:cxnSpLocks noChangeShapeType="1"/>
            <a:stCxn id="550917" idx="1"/>
            <a:endCxn id="550918" idx="2"/>
          </p:cNvCxnSpPr>
          <p:nvPr/>
        </p:nvCxnSpPr>
        <p:spPr bwMode="auto">
          <a:xfrm rot="10800000">
            <a:off x="4845050" y="5624513"/>
            <a:ext cx="1687513" cy="230187"/>
          </a:xfrm>
          <a:prstGeom prst="bentConnector2">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p:txBody>
          <a:bodyPr/>
          <a:lstStyle/>
          <a:p>
            <a:r>
              <a:rPr lang="en-US" dirty="0" smtClean="0"/>
              <a:t>Domain-Specific </a:t>
            </a:r>
            <a:r>
              <a:rPr lang="en-US" dirty="0"/>
              <a:t>Commands</a:t>
            </a:r>
          </a:p>
        </p:txBody>
      </p:sp>
      <p:sp>
        <p:nvSpPr>
          <p:cNvPr id="552963" name="Rectangle 3"/>
          <p:cNvSpPr>
            <a:spLocks noGrp="1" noChangeArrowheads="1"/>
          </p:cNvSpPr>
          <p:nvPr>
            <p:ph type="body" idx="1"/>
          </p:nvPr>
        </p:nvSpPr>
        <p:spPr>
          <a:xfrm>
            <a:off x="990600" y="1123950"/>
            <a:ext cx="8153400" cy="5353050"/>
          </a:xfrm>
        </p:spPr>
        <p:txBody>
          <a:bodyPr/>
          <a:lstStyle/>
          <a:p>
            <a:pPr>
              <a:lnSpc>
                <a:spcPct val="90000"/>
              </a:lnSpc>
              <a:spcBef>
                <a:spcPct val="0"/>
              </a:spcBef>
              <a:buFont typeface="Wingdings 2" pitchFamily="18" charset="2"/>
              <a:buNone/>
            </a:pPr>
            <a:r>
              <a:rPr lang="en-US" dirty="0"/>
              <a:t>After configuring the storage system for a </a:t>
            </a:r>
          </a:p>
          <a:p>
            <a:pPr>
              <a:lnSpc>
                <a:spcPct val="90000"/>
              </a:lnSpc>
              <a:spcBef>
                <a:spcPct val="0"/>
              </a:spcBef>
              <a:buFont typeface="Wingdings 2" pitchFamily="18" charset="2"/>
              <a:buNone/>
            </a:pPr>
            <a:r>
              <a:rPr lang="en-US" dirty="0"/>
              <a:t>domain environment, do the following:</a:t>
            </a:r>
          </a:p>
          <a:p>
            <a:pPr>
              <a:lnSpc>
                <a:spcPct val="90000"/>
              </a:lnSpc>
            </a:pPr>
            <a:r>
              <a:rPr lang="en-US" dirty="0"/>
              <a:t>Display your domain information:</a:t>
            </a:r>
          </a:p>
          <a:p>
            <a:pPr lvl="1">
              <a:lnSpc>
                <a:spcPct val="90000"/>
              </a:lnSpc>
            </a:pPr>
            <a:r>
              <a:rPr lang="en-US" dirty="0" err="1" smtClean="0">
                <a:latin typeface="Courier New" pitchFamily="49" charset="0"/>
              </a:rPr>
              <a:t>cifs</a:t>
            </a:r>
            <a:r>
              <a:rPr lang="en-US" dirty="0" smtClean="0">
                <a:latin typeface="Courier New" pitchFamily="49" charset="0"/>
              </a:rPr>
              <a:t> </a:t>
            </a:r>
            <a:r>
              <a:rPr lang="en-US" dirty="0" err="1" smtClean="0">
                <a:latin typeface="Courier New" pitchFamily="49" charset="0"/>
              </a:rPr>
              <a:t>domaininfo</a:t>
            </a:r>
            <a:endParaRPr lang="en-US" dirty="0">
              <a:latin typeface="Courier New" pitchFamily="49" charset="0"/>
            </a:endParaRPr>
          </a:p>
          <a:p>
            <a:pPr>
              <a:lnSpc>
                <a:spcPct val="90000"/>
              </a:lnSpc>
            </a:pPr>
            <a:r>
              <a:rPr lang="en-US" dirty="0"/>
              <a:t>Test the storage system connection </a:t>
            </a:r>
            <a:r>
              <a:rPr lang="en-US" dirty="0" smtClean="0"/>
              <a:t>using NetBIOS over TCP/IP if used:</a:t>
            </a:r>
            <a:endParaRPr lang="en-US" dirty="0"/>
          </a:p>
          <a:p>
            <a:pPr lvl="1">
              <a:lnSpc>
                <a:spcPct val="90000"/>
              </a:lnSpc>
            </a:pPr>
            <a:r>
              <a:rPr lang="en-US" dirty="0"/>
              <a:t>When CIFS has been successfully started and is operational:</a:t>
            </a:r>
          </a:p>
          <a:p>
            <a:pPr lvl="2">
              <a:lnSpc>
                <a:spcPct val="90000"/>
              </a:lnSpc>
            </a:pPr>
            <a:r>
              <a:rPr lang="en-US" dirty="0" err="1" smtClean="0">
                <a:latin typeface="Courier New" pitchFamily="49" charset="0"/>
              </a:rPr>
              <a:t>cifs</a:t>
            </a:r>
            <a:r>
              <a:rPr lang="en-US" dirty="0" smtClean="0">
                <a:latin typeface="Courier New" pitchFamily="49" charset="0"/>
              </a:rPr>
              <a:t> </a:t>
            </a:r>
            <a:r>
              <a:rPr lang="en-US" dirty="0" err="1" smtClean="0">
                <a:latin typeface="Courier New" pitchFamily="49" charset="0"/>
              </a:rPr>
              <a:t>testdc</a:t>
            </a:r>
            <a:endParaRPr lang="en-US" dirty="0">
              <a:latin typeface="Courier New" pitchFamily="49" charset="0"/>
            </a:endParaRPr>
          </a:p>
          <a:p>
            <a:pPr lvl="1">
              <a:lnSpc>
                <a:spcPct val="90000"/>
              </a:lnSpc>
            </a:pPr>
            <a:r>
              <a:rPr lang="en-US" dirty="0"/>
              <a:t>When the CIFS subsystem is not running:</a:t>
            </a:r>
          </a:p>
          <a:p>
            <a:pPr lvl="2">
              <a:lnSpc>
                <a:spcPct val="90000"/>
              </a:lnSpc>
            </a:pPr>
            <a:r>
              <a:rPr lang="en-US" dirty="0" err="1" smtClean="0">
                <a:latin typeface="Courier New" pitchFamily="49" charset="0"/>
              </a:rPr>
              <a:t>cifs</a:t>
            </a:r>
            <a:r>
              <a:rPr lang="en-US" dirty="0" smtClean="0">
                <a:latin typeface="Courier New" pitchFamily="49" charset="0"/>
              </a:rPr>
              <a:t> </a:t>
            </a:r>
            <a:r>
              <a:rPr lang="en-US" dirty="0" err="1" smtClean="0">
                <a:latin typeface="Courier New" pitchFamily="49" charset="0"/>
              </a:rPr>
              <a:t>testdc</a:t>
            </a:r>
            <a:r>
              <a:rPr lang="en-US" dirty="0" smtClean="0">
                <a:latin typeface="Courier New" pitchFamily="49" charset="0"/>
              </a:rPr>
              <a:t> </a:t>
            </a:r>
            <a:r>
              <a:rPr lang="en-US" dirty="0">
                <a:latin typeface="Courier New" pitchFamily="49" charset="0"/>
              </a:rPr>
              <a:t>[</a:t>
            </a:r>
            <a:r>
              <a:rPr lang="en-US" dirty="0" err="1" smtClean="0">
                <a:latin typeface="Courier New" pitchFamily="49" charset="0"/>
              </a:rPr>
              <a:t>WINSsvrIPaddress</a:t>
            </a:r>
            <a:r>
              <a:rPr lang="en-US" dirty="0" smtClean="0">
                <a:latin typeface="Courier New" pitchFamily="49" charset="0"/>
              </a:rPr>
              <a:t>]</a:t>
            </a:r>
            <a:r>
              <a:rPr lang="en-US" dirty="0" err="1" smtClean="0">
                <a:latin typeface="Courier New" pitchFamily="49" charset="0"/>
              </a:rPr>
              <a:t>domainname</a:t>
            </a:r>
            <a:r>
              <a:rPr lang="en-US" dirty="0" smtClean="0">
                <a:latin typeface="Courier New" pitchFamily="49" charset="0"/>
              </a:rPr>
              <a:t> </a:t>
            </a:r>
            <a:r>
              <a:rPr lang="en-US" dirty="0">
                <a:latin typeface="Courier New" pitchFamily="49" charset="0"/>
              </a:rPr>
              <a:t>[</a:t>
            </a:r>
            <a:r>
              <a:rPr lang="en-US" dirty="0" err="1">
                <a:latin typeface="Courier New" pitchFamily="49" charset="0"/>
              </a:rPr>
              <a:t>storage_sys_name</a:t>
            </a:r>
            <a:r>
              <a:rPr lang="en-US" dirty="0">
                <a:latin typeface="Courier New" pitchFamily="49" charset="0"/>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p:cNvSpPr>
            <a:spLocks noGrp="1" noChangeArrowheads="1"/>
          </p:cNvSpPr>
          <p:nvPr>
            <p:ph type="title"/>
          </p:nvPr>
        </p:nvSpPr>
        <p:spPr/>
        <p:txBody>
          <a:bodyPr tIns="45720" bIns="45720"/>
          <a:lstStyle/>
          <a:p>
            <a:r>
              <a:rPr lang="en-US" dirty="0"/>
              <a:t>CLI: </a:t>
            </a:r>
            <a:r>
              <a:rPr lang="en-US" dirty="0" err="1" smtClean="0">
                <a:latin typeface="Courier New" pitchFamily="49" charset="0"/>
              </a:rPr>
              <a:t>cifs</a:t>
            </a:r>
            <a:r>
              <a:rPr lang="en-US" dirty="0" smtClean="0">
                <a:latin typeface="Courier New" pitchFamily="49" charset="0"/>
              </a:rPr>
              <a:t> </a:t>
            </a:r>
            <a:r>
              <a:rPr lang="en-US" dirty="0" err="1" smtClean="0">
                <a:latin typeface="Courier New" pitchFamily="49" charset="0"/>
              </a:rPr>
              <a:t>domaininfo</a:t>
            </a:r>
            <a:r>
              <a:rPr lang="en-US" dirty="0" smtClean="0"/>
              <a:t> </a:t>
            </a:r>
            <a:r>
              <a:rPr lang="en-US" dirty="0"/>
              <a:t>Command</a:t>
            </a:r>
          </a:p>
        </p:txBody>
      </p:sp>
      <p:sp>
        <p:nvSpPr>
          <p:cNvPr id="555011" name="Rectangle 3"/>
          <p:cNvSpPr>
            <a:spLocks noGrp="1" noChangeArrowheads="1"/>
          </p:cNvSpPr>
          <p:nvPr>
            <p:ph type="body" idx="1"/>
          </p:nvPr>
        </p:nvSpPr>
        <p:spPr/>
        <p:txBody>
          <a:bodyPr/>
          <a:lstStyle/>
          <a:p>
            <a:pPr>
              <a:spcBef>
                <a:spcPct val="0"/>
              </a:spcBef>
            </a:pPr>
            <a:r>
              <a:rPr lang="en-US" dirty="0" smtClean="0"/>
              <a:t>Example output from the </a:t>
            </a:r>
            <a:r>
              <a:rPr lang="en-US" dirty="0" err="1" smtClean="0">
                <a:latin typeface="Courier New" pitchFamily="49" charset="0"/>
              </a:rPr>
              <a:t>cifs</a:t>
            </a:r>
            <a:r>
              <a:rPr lang="en-US" dirty="0" smtClean="0">
                <a:latin typeface="Courier New" pitchFamily="49" charset="0"/>
              </a:rPr>
              <a:t> </a:t>
            </a:r>
            <a:r>
              <a:rPr lang="en-US" dirty="0" err="1" smtClean="0">
                <a:latin typeface="Courier New" pitchFamily="49" charset="0"/>
              </a:rPr>
              <a:t>domaininfo</a:t>
            </a:r>
            <a:r>
              <a:rPr lang="en-US" dirty="0" smtClean="0"/>
              <a:t> command:</a:t>
            </a:r>
          </a:p>
          <a:p>
            <a:pPr>
              <a:spcBef>
                <a:spcPct val="0"/>
              </a:spcBef>
            </a:pPr>
            <a:endParaRPr lang="en-US" sz="2000" dirty="0">
              <a:latin typeface="Courier New" pitchFamily="49" charset="0"/>
            </a:endParaRPr>
          </a:p>
          <a:p>
            <a:pPr>
              <a:buFont typeface="Wingdings 2" pitchFamily="18" charset="2"/>
              <a:buNone/>
            </a:pPr>
            <a:r>
              <a:rPr lang="en-US" sz="2000" dirty="0">
                <a:latin typeface="Courier New" pitchFamily="49" charset="0"/>
              </a:rPr>
              <a:t>system&gt; </a:t>
            </a:r>
            <a:r>
              <a:rPr lang="en-US" sz="2000" b="1" dirty="0" err="1" smtClean="0">
                <a:latin typeface="Courier New" pitchFamily="49" charset="0"/>
              </a:rPr>
              <a:t>cifs</a:t>
            </a:r>
            <a:r>
              <a:rPr lang="en-US" sz="2000" b="1" dirty="0" smtClean="0">
                <a:latin typeface="Courier New" pitchFamily="49" charset="0"/>
              </a:rPr>
              <a:t> </a:t>
            </a:r>
            <a:r>
              <a:rPr lang="en-US" sz="2000" b="1" dirty="0" err="1" smtClean="0">
                <a:latin typeface="Courier New" pitchFamily="49" charset="0"/>
              </a:rPr>
              <a:t>domaininfo</a:t>
            </a:r>
            <a:endParaRPr lang="en-US" sz="2000" b="1" dirty="0">
              <a:latin typeface="Courier New" pitchFamily="49" charset="0"/>
            </a:endParaRPr>
          </a:p>
          <a:p>
            <a:pPr>
              <a:buFont typeface="Wingdings 2" pitchFamily="18" charset="2"/>
              <a:buNone/>
            </a:pPr>
            <a:r>
              <a:rPr lang="en-US" sz="2000" dirty="0" err="1">
                <a:latin typeface="Courier New" pitchFamily="49" charset="0"/>
              </a:rPr>
              <a:t>NetBios</a:t>
            </a:r>
            <a:r>
              <a:rPr lang="en-US" sz="2000" dirty="0">
                <a:latin typeface="Courier New" pitchFamily="49" charset="0"/>
              </a:rPr>
              <a:t> Domain:           DEVELOPMENT</a:t>
            </a:r>
          </a:p>
          <a:p>
            <a:pPr>
              <a:buFont typeface="Wingdings 2" pitchFamily="18" charset="2"/>
              <a:buNone/>
            </a:pPr>
            <a:r>
              <a:rPr lang="en-US" sz="2000" dirty="0">
                <a:latin typeface="Courier New" pitchFamily="49" charset="0"/>
              </a:rPr>
              <a:t>Windows 2000 Domain Name</a:t>
            </a:r>
            <a:r>
              <a:rPr lang="en-US" sz="2000" dirty="0" smtClean="0">
                <a:latin typeface="Courier New" pitchFamily="49" charset="0"/>
              </a:rPr>
              <a:t>: Development.netappu.com</a:t>
            </a:r>
            <a:endParaRPr lang="en-US" sz="2000" dirty="0">
              <a:latin typeface="Courier New" pitchFamily="49" charset="0"/>
            </a:endParaRPr>
          </a:p>
          <a:p>
            <a:pPr>
              <a:buFont typeface="Wingdings 2" pitchFamily="18" charset="2"/>
              <a:buNone/>
            </a:pPr>
            <a:r>
              <a:rPr lang="en-US" sz="2000" dirty="0">
                <a:latin typeface="Courier New" pitchFamily="49" charset="0"/>
              </a:rPr>
              <a:t>Type:                     Windows 2000</a:t>
            </a:r>
          </a:p>
          <a:p>
            <a:pPr>
              <a:buFont typeface="Wingdings 2" pitchFamily="18" charset="2"/>
              <a:buNone/>
            </a:pPr>
            <a:r>
              <a:rPr lang="en-US" sz="2000" dirty="0">
                <a:latin typeface="Courier New" pitchFamily="49" charset="0"/>
              </a:rPr>
              <a:t>Filer AD Site:            none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p:txBody>
          <a:bodyPr/>
          <a:lstStyle/>
          <a:p>
            <a:r>
              <a:rPr lang="en-US" dirty="0"/>
              <a:t>CLI: </a:t>
            </a:r>
            <a:r>
              <a:rPr lang="en-US" dirty="0" err="1" smtClean="0">
                <a:latin typeface="Courier New" pitchFamily="49" charset="0"/>
              </a:rPr>
              <a:t>cifs</a:t>
            </a:r>
            <a:r>
              <a:rPr lang="en-US" dirty="0" smtClean="0">
                <a:latin typeface="Courier New" pitchFamily="49" charset="0"/>
              </a:rPr>
              <a:t> </a:t>
            </a:r>
            <a:r>
              <a:rPr lang="en-US" dirty="0" err="1" smtClean="0">
                <a:latin typeface="Courier New" pitchFamily="49" charset="0"/>
              </a:rPr>
              <a:t>domaininfo</a:t>
            </a:r>
            <a:r>
              <a:rPr lang="en-US" dirty="0" smtClean="0"/>
              <a:t> </a:t>
            </a:r>
            <a:r>
              <a:rPr lang="en-US" dirty="0"/>
              <a:t>Command (Cont.)</a:t>
            </a:r>
          </a:p>
        </p:txBody>
      </p:sp>
      <p:sp>
        <p:nvSpPr>
          <p:cNvPr id="557059" name="Rectangle 3"/>
          <p:cNvSpPr>
            <a:spLocks noGrp="1" noChangeArrowheads="1"/>
          </p:cNvSpPr>
          <p:nvPr>
            <p:ph type="body" idx="1"/>
          </p:nvPr>
        </p:nvSpPr>
        <p:spPr>
          <a:xfrm>
            <a:off x="990600" y="1123950"/>
            <a:ext cx="8153400" cy="5353050"/>
          </a:xfrm>
        </p:spPr>
        <p:txBody>
          <a:bodyPr/>
          <a:lstStyle/>
          <a:p>
            <a:pPr>
              <a:lnSpc>
                <a:spcPct val="90000"/>
              </a:lnSpc>
            </a:pPr>
            <a:r>
              <a:rPr lang="en-US" dirty="0"/>
              <a:t>Example output from the </a:t>
            </a:r>
            <a:r>
              <a:rPr lang="en-US" dirty="0" err="1" smtClean="0">
                <a:latin typeface="Courier New" pitchFamily="49" charset="0"/>
              </a:rPr>
              <a:t>cifs</a:t>
            </a:r>
            <a:r>
              <a:rPr lang="en-US" dirty="0" smtClean="0">
                <a:latin typeface="Courier New" pitchFamily="49" charset="0"/>
              </a:rPr>
              <a:t> </a:t>
            </a:r>
            <a:r>
              <a:rPr lang="en-US" dirty="0" err="1" smtClean="0">
                <a:latin typeface="Courier New" pitchFamily="49" charset="0"/>
              </a:rPr>
              <a:t>domaininfo</a:t>
            </a:r>
            <a:r>
              <a:rPr lang="en-US" dirty="0" smtClean="0">
                <a:latin typeface="Courier New" pitchFamily="49" charset="0"/>
              </a:rPr>
              <a:t> </a:t>
            </a:r>
            <a:r>
              <a:rPr lang="en-US" dirty="0" smtClean="0"/>
              <a:t>command (cont</a:t>
            </a:r>
            <a:r>
              <a:rPr lang="en-US" dirty="0"/>
              <a:t>.):</a:t>
            </a:r>
            <a:br>
              <a:rPr lang="en-US" dirty="0"/>
            </a:br>
            <a:endParaRPr lang="en-US" dirty="0"/>
          </a:p>
          <a:p>
            <a:pPr>
              <a:lnSpc>
                <a:spcPct val="90000"/>
              </a:lnSpc>
              <a:buFont typeface="Wingdings 2" pitchFamily="18" charset="2"/>
              <a:buNone/>
            </a:pPr>
            <a:r>
              <a:rPr lang="en-US" sz="1900" dirty="0">
                <a:latin typeface="Courier New" pitchFamily="49" charset="0"/>
              </a:rPr>
              <a:t>Current Connected DCs:   </a:t>
            </a:r>
            <a:r>
              <a:rPr lang="en-US" sz="1900" dirty="0" smtClean="0">
                <a:latin typeface="Courier New" pitchFamily="49" charset="0"/>
              </a:rPr>
              <a:t> \\</a:t>
            </a:r>
            <a:r>
              <a:rPr lang="en-US" sz="1900" dirty="0">
                <a:latin typeface="Courier New" pitchFamily="49" charset="0"/>
              </a:rPr>
              <a:t>WIN2K3</a:t>
            </a:r>
          </a:p>
          <a:p>
            <a:pPr>
              <a:lnSpc>
                <a:spcPct val="90000"/>
              </a:lnSpc>
              <a:buFont typeface="Wingdings 2" pitchFamily="18" charset="2"/>
              <a:buNone/>
            </a:pPr>
            <a:r>
              <a:rPr lang="en-US" sz="1900" dirty="0">
                <a:latin typeface="Courier New" pitchFamily="49" charset="0"/>
              </a:rPr>
              <a:t>Total DC addresses found</a:t>
            </a:r>
            <a:r>
              <a:rPr lang="en-US" sz="1900" dirty="0" smtClean="0">
                <a:latin typeface="Courier New" pitchFamily="49" charset="0"/>
              </a:rPr>
              <a:t>: 2</a:t>
            </a:r>
            <a:endParaRPr lang="en-US" sz="1900" dirty="0">
              <a:latin typeface="Courier New" pitchFamily="49" charset="0"/>
            </a:endParaRPr>
          </a:p>
          <a:p>
            <a:pPr>
              <a:lnSpc>
                <a:spcPct val="90000"/>
              </a:lnSpc>
              <a:buFont typeface="Wingdings 2" pitchFamily="18" charset="2"/>
              <a:buNone/>
            </a:pPr>
            <a:r>
              <a:rPr lang="en-US" sz="1900" dirty="0">
                <a:latin typeface="Courier New" pitchFamily="49" charset="0"/>
              </a:rPr>
              <a:t>Preferred Addresses:     </a:t>
            </a:r>
            <a:r>
              <a:rPr lang="en-US" sz="1900" dirty="0" smtClean="0">
                <a:latin typeface="Courier New" pitchFamily="49" charset="0"/>
              </a:rPr>
              <a:t> None</a:t>
            </a:r>
            <a:endParaRPr lang="en-US" sz="1900" dirty="0">
              <a:latin typeface="Courier New" pitchFamily="49" charset="0"/>
            </a:endParaRPr>
          </a:p>
          <a:p>
            <a:pPr>
              <a:lnSpc>
                <a:spcPct val="90000"/>
              </a:lnSpc>
              <a:buFont typeface="Wingdings 2" pitchFamily="18" charset="2"/>
              <a:buNone/>
            </a:pPr>
            <a:r>
              <a:rPr lang="en-US" sz="1900" dirty="0">
                <a:latin typeface="Courier New" pitchFamily="49" charset="0"/>
              </a:rPr>
              <a:t>Favored Addresses:       </a:t>
            </a:r>
            <a:r>
              <a:rPr lang="en-US" sz="1900" dirty="0" smtClean="0">
                <a:latin typeface="Courier New" pitchFamily="49" charset="0"/>
              </a:rPr>
              <a:t> None</a:t>
            </a:r>
            <a:endParaRPr lang="en-US" sz="1900" dirty="0">
              <a:latin typeface="Courier New" pitchFamily="49" charset="0"/>
            </a:endParaRPr>
          </a:p>
          <a:p>
            <a:pPr>
              <a:lnSpc>
                <a:spcPct val="90000"/>
              </a:lnSpc>
              <a:buFont typeface="Wingdings 2" pitchFamily="18" charset="2"/>
              <a:buNone/>
            </a:pPr>
            <a:r>
              <a:rPr lang="en-US" sz="1900" dirty="0">
                <a:latin typeface="Courier New" pitchFamily="49" charset="0"/>
              </a:rPr>
              <a:t>Other Addresses:         </a:t>
            </a:r>
            <a:r>
              <a:rPr lang="en-US" sz="1900" dirty="0" smtClean="0">
                <a:latin typeface="Courier New" pitchFamily="49" charset="0"/>
              </a:rPr>
              <a:t> 10.0.0.5 WIN2K3 </a:t>
            </a:r>
            <a:r>
              <a:rPr lang="en-US" sz="1900" dirty="0">
                <a:latin typeface="Courier New" pitchFamily="49" charset="0"/>
              </a:rPr>
              <a:t>PDC</a:t>
            </a:r>
            <a:br>
              <a:rPr lang="en-US" sz="1900" dirty="0">
                <a:latin typeface="Courier New" pitchFamily="49" charset="0"/>
              </a:rPr>
            </a:br>
            <a:endParaRPr lang="en-US" sz="1900" dirty="0">
              <a:latin typeface="Courier New" pitchFamily="49" charset="0"/>
            </a:endParaRPr>
          </a:p>
          <a:p>
            <a:pPr>
              <a:lnSpc>
                <a:spcPct val="90000"/>
              </a:lnSpc>
              <a:buFont typeface="Wingdings 2" pitchFamily="18" charset="2"/>
              <a:buNone/>
            </a:pPr>
            <a:endParaRPr lang="en-US" sz="1900" b="1" dirty="0">
              <a:latin typeface="Courier New" pitchFamily="49" charset="0"/>
            </a:endParaRPr>
          </a:p>
          <a:p>
            <a:pPr>
              <a:lnSpc>
                <a:spcPct val="90000"/>
              </a:lnSpc>
              <a:buFont typeface="Wingdings 2" pitchFamily="18" charset="2"/>
              <a:buNone/>
            </a:pPr>
            <a:r>
              <a:rPr lang="en-US" sz="1900" dirty="0">
                <a:latin typeface="Courier New" pitchFamily="49" charset="0"/>
              </a:rPr>
              <a:t>Connected AD LDAP Server</a:t>
            </a:r>
            <a:r>
              <a:rPr lang="en-US" sz="1900" dirty="0" smtClean="0">
                <a:latin typeface="Courier New" pitchFamily="49" charset="0"/>
              </a:rPr>
              <a:t>: \\</a:t>
            </a:r>
            <a:r>
              <a:rPr lang="en-US" sz="1900" dirty="0">
                <a:latin typeface="Courier New" pitchFamily="49" charset="0"/>
              </a:rPr>
              <a:t>win2k3.netapp.com</a:t>
            </a:r>
          </a:p>
          <a:p>
            <a:pPr>
              <a:lnSpc>
                <a:spcPct val="90000"/>
              </a:lnSpc>
              <a:buFont typeface="Wingdings 2" pitchFamily="18" charset="2"/>
              <a:buNone/>
            </a:pPr>
            <a:r>
              <a:rPr lang="en-US" sz="1900" dirty="0">
                <a:latin typeface="Courier New" pitchFamily="49" charset="0"/>
              </a:rPr>
              <a:t>Preferred Addresses: 	</a:t>
            </a:r>
            <a:r>
              <a:rPr lang="en-US" sz="1900" dirty="0" smtClean="0">
                <a:latin typeface="Courier New" pitchFamily="49" charset="0"/>
              </a:rPr>
              <a:t> None</a:t>
            </a:r>
            <a:endParaRPr lang="en-US" sz="1900" dirty="0">
              <a:latin typeface="Courier New" pitchFamily="49" charset="0"/>
            </a:endParaRPr>
          </a:p>
          <a:p>
            <a:pPr>
              <a:lnSpc>
                <a:spcPct val="90000"/>
              </a:lnSpc>
              <a:buFont typeface="Wingdings 2" pitchFamily="18" charset="2"/>
              <a:buNone/>
            </a:pPr>
            <a:r>
              <a:rPr lang="en-US" sz="1900" dirty="0">
                <a:latin typeface="Courier New" pitchFamily="49" charset="0"/>
              </a:rPr>
              <a:t>Favored Addresses:		</a:t>
            </a:r>
            <a:r>
              <a:rPr lang="en-US" sz="1900" dirty="0" smtClean="0">
                <a:latin typeface="Courier New" pitchFamily="49" charset="0"/>
              </a:rPr>
              <a:t> None</a:t>
            </a:r>
            <a:endParaRPr lang="en-US" sz="1900" dirty="0">
              <a:latin typeface="Courier New" pitchFamily="49" charset="0"/>
            </a:endParaRPr>
          </a:p>
          <a:p>
            <a:pPr>
              <a:lnSpc>
                <a:spcPct val="90000"/>
              </a:lnSpc>
              <a:buFont typeface="Wingdings 2" pitchFamily="18" charset="2"/>
              <a:buNone/>
            </a:pPr>
            <a:r>
              <a:rPr lang="en-US" sz="1900" dirty="0">
                <a:latin typeface="Courier New" pitchFamily="49" charset="0"/>
              </a:rPr>
              <a:t>Other Addresses:         </a:t>
            </a:r>
            <a:r>
              <a:rPr lang="en-US" sz="1900" dirty="0" smtClean="0">
                <a:latin typeface="Courier New" pitchFamily="49" charset="0"/>
              </a:rPr>
              <a:t> 10.0.0.5 win2k3.netapp.com</a:t>
            </a:r>
          </a:p>
          <a:p>
            <a:pPr>
              <a:lnSpc>
                <a:spcPct val="90000"/>
              </a:lnSpc>
              <a:buFont typeface="Wingdings 2" pitchFamily="18" charset="2"/>
              <a:buNone/>
            </a:pPr>
            <a:r>
              <a:rPr lang="en-US" sz="1900" dirty="0" smtClean="0">
                <a:latin typeface="Courier New" pitchFamily="49" charset="0"/>
              </a:rPr>
              <a:t>					 10.0.0.6 </a:t>
            </a:r>
            <a:r>
              <a:rPr lang="en-US" sz="1900" dirty="0">
                <a:latin typeface="Courier New" pitchFamily="49" charset="0"/>
              </a:rPr>
              <a:t>win2k3-2.netapp.com</a:t>
            </a:r>
            <a:endParaRPr lang="en-US" sz="19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2"/>
          <p:cNvSpPr>
            <a:spLocks noGrp="1" noChangeArrowheads="1"/>
          </p:cNvSpPr>
          <p:nvPr>
            <p:ph type="title"/>
          </p:nvPr>
        </p:nvSpPr>
        <p:spPr/>
        <p:txBody>
          <a:bodyPr/>
          <a:lstStyle/>
          <a:p>
            <a:r>
              <a:rPr lang="en-US" dirty="0"/>
              <a:t>CLI: </a:t>
            </a:r>
            <a:r>
              <a:rPr lang="en-US" dirty="0" err="1" smtClean="0">
                <a:latin typeface="Courier New" pitchFamily="49" charset="0"/>
              </a:rPr>
              <a:t>cifs</a:t>
            </a:r>
            <a:r>
              <a:rPr lang="en-US" dirty="0" smtClean="0">
                <a:latin typeface="Courier New" pitchFamily="49" charset="0"/>
              </a:rPr>
              <a:t> </a:t>
            </a:r>
            <a:r>
              <a:rPr lang="en-US" dirty="0" err="1" smtClean="0">
                <a:latin typeface="Courier New" pitchFamily="49" charset="0"/>
              </a:rPr>
              <a:t>testdc</a:t>
            </a:r>
            <a:r>
              <a:rPr lang="en-US" dirty="0" smtClean="0"/>
              <a:t> </a:t>
            </a:r>
            <a:r>
              <a:rPr lang="en-US" dirty="0"/>
              <a:t>Command</a:t>
            </a:r>
          </a:p>
        </p:txBody>
      </p:sp>
      <p:sp>
        <p:nvSpPr>
          <p:cNvPr id="559107" name="Rectangle 3"/>
          <p:cNvSpPr>
            <a:spLocks noGrp="1" noChangeArrowheads="1"/>
          </p:cNvSpPr>
          <p:nvPr>
            <p:ph type="body" idx="1"/>
          </p:nvPr>
        </p:nvSpPr>
        <p:spPr>
          <a:xfrm>
            <a:off x="990600" y="1123950"/>
            <a:ext cx="8153400" cy="5353050"/>
          </a:xfrm>
        </p:spPr>
        <p:txBody>
          <a:bodyPr/>
          <a:lstStyle/>
          <a:p>
            <a:pPr>
              <a:lnSpc>
                <a:spcPct val="80000"/>
              </a:lnSpc>
            </a:pPr>
            <a:r>
              <a:rPr lang="en-US" sz="2400" dirty="0"/>
              <a:t>The following example is output from the </a:t>
            </a:r>
            <a:r>
              <a:rPr lang="en-US" sz="2400" dirty="0" err="1" smtClean="0">
                <a:latin typeface="Courier New" pitchFamily="49" charset="0"/>
              </a:rPr>
              <a:t>cifs</a:t>
            </a:r>
            <a:r>
              <a:rPr lang="en-US" sz="2400" dirty="0" smtClean="0">
                <a:latin typeface="Courier New" pitchFamily="49" charset="0"/>
              </a:rPr>
              <a:t> </a:t>
            </a:r>
            <a:r>
              <a:rPr lang="en-US" sz="2400" dirty="0" err="1" smtClean="0">
                <a:latin typeface="Courier New" pitchFamily="49" charset="0"/>
              </a:rPr>
              <a:t>testdc</a:t>
            </a:r>
            <a:r>
              <a:rPr lang="en-US" sz="2400" dirty="0" smtClean="0">
                <a:latin typeface="Courier New" pitchFamily="49" charset="0"/>
              </a:rPr>
              <a:t> </a:t>
            </a:r>
            <a:r>
              <a:rPr lang="en-US" sz="2400" dirty="0" smtClean="0"/>
              <a:t>command </a:t>
            </a:r>
            <a:r>
              <a:rPr lang="en-US" sz="2400" dirty="0"/>
              <a:t>on a storage system in a domain</a:t>
            </a:r>
          </a:p>
          <a:p>
            <a:pPr lvl="1">
              <a:lnSpc>
                <a:spcPct val="80000"/>
              </a:lnSpc>
              <a:buFont typeface="Arial" pitchFamily="34" charset="0"/>
              <a:buNone/>
            </a:pPr>
            <a:endParaRPr lang="en-US" sz="1700" dirty="0">
              <a:latin typeface="Courier New" pitchFamily="49" charset="0"/>
            </a:endParaRPr>
          </a:p>
          <a:p>
            <a:pPr>
              <a:lnSpc>
                <a:spcPct val="80000"/>
              </a:lnSpc>
              <a:buFont typeface="Wingdings 2" pitchFamily="18" charset="2"/>
              <a:buNone/>
            </a:pPr>
            <a:r>
              <a:rPr lang="en-US" sz="1900" dirty="0">
                <a:latin typeface="Courier New" pitchFamily="49" charset="0"/>
              </a:rPr>
              <a:t>system&gt; </a:t>
            </a:r>
            <a:r>
              <a:rPr lang="en-US" sz="1900" b="1" dirty="0" err="1" smtClean="0">
                <a:latin typeface="Courier New" pitchFamily="49" charset="0"/>
              </a:rPr>
              <a:t>cifs</a:t>
            </a:r>
            <a:r>
              <a:rPr lang="en-US" sz="1900" b="1" dirty="0" smtClean="0">
                <a:latin typeface="Courier New" pitchFamily="49" charset="0"/>
              </a:rPr>
              <a:t> </a:t>
            </a:r>
            <a:r>
              <a:rPr lang="en-US" sz="1900" b="1" dirty="0" err="1" smtClean="0">
                <a:latin typeface="Courier New" pitchFamily="49" charset="0"/>
              </a:rPr>
              <a:t>testdc</a:t>
            </a:r>
            <a:endParaRPr lang="en-US" sz="1900" b="1" dirty="0">
              <a:latin typeface="Courier New" pitchFamily="49" charset="0"/>
            </a:endParaRPr>
          </a:p>
          <a:p>
            <a:pPr>
              <a:lnSpc>
                <a:spcPct val="80000"/>
              </a:lnSpc>
              <a:buFont typeface="Wingdings 2" pitchFamily="18" charset="2"/>
              <a:buNone/>
            </a:pPr>
            <a:r>
              <a:rPr lang="en-US" sz="1900" dirty="0">
                <a:latin typeface="Courier New" pitchFamily="49" charset="0"/>
              </a:rPr>
              <a:t>Using Established configuration</a:t>
            </a:r>
          </a:p>
          <a:p>
            <a:pPr>
              <a:lnSpc>
                <a:spcPct val="80000"/>
              </a:lnSpc>
              <a:buFont typeface="Wingdings 2" pitchFamily="18" charset="2"/>
              <a:buNone/>
            </a:pPr>
            <a:r>
              <a:rPr lang="en-US" sz="1900" dirty="0">
                <a:latin typeface="Courier New" pitchFamily="49" charset="0"/>
              </a:rPr>
              <a:t>Current Mode of NBT is B Mode</a:t>
            </a:r>
          </a:p>
          <a:p>
            <a:pPr>
              <a:lnSpc>
                <a:spcPct val="80000"/>
              </a:lnSpc>
              <a:buFont typeface="Wingdings 2" pitchFamily="18" charset="2"/>
              <a:buNone/>
            </a:pPr>
            <a:r>
              <a:rPr lang="en-US" sz="1900" dirty="0" err="1">
                <a:latin typeface="Courier New" pitchFamily="49" charset="0"/>
              </a:rPr>
              <a:t>Netbios</a:t>
            </a:r>
            <a:r>
              <a:rPr lang="en-US" sz="1900" dirty="0">
                <a:latin typeface="Courier New" pitchFamily="49" charset="0"/>
              </a:rPr>
              <a:t> scope ""</a:t>
            </a:r>
          </a:p>
          <a:p>
            <a:pPr>
              <a:lnSpc>
                <a:spcPct val="80000"/>
              </a:lnSpc>
              <a:buFont typeface="Wingdings 2" pitchFamily="18" charset="2"/>
              <a:buNone/>
            </a:pPr>
            <a:r>
              <a:rPr lang="en-US" sz="1900" dirty="0">
                <a:latin typeface="Courier New" pitchFamily="49" charset="0"/>
              </a:rPr>
              <a:t>Registered names...</a:t>
            </a:r>
          </a:p>
          <a:p>
            <a:pPr>
              <a:lnSpc>
                <a:spcPct val="80000"/>
              </a:lnSpc>
              <a:buFont typeface="Wingdings 2" pitchFamily="18" charset="2"/>
              <a:buNone/>
            </a:pPr>
            <a:r>
              <a:rPr lang="en-US" sz="2000" dirty="0">
                <a:latin typeface="Courier New" pitchFamily="49" charset="0"/>
              </a:rPr>
              <a:t>  system         &lt; 0&gt; Broadcast</a:t>
            </a:r>
          </a:p>
          <a:p>
            <a:pPr>
              <a:lnSpc>
                <a:spcPct val="80000"/>
              </a:lnSpc>
              <a:buFont typeface="Wingdings 2" pitchFamily="18" charset="2"/>
              <a:buNone/>
            </a:pPr>
            <a:r>
              <a:rPr lang="en-US" sz="2000" dirty="0">
                <a:latin typeface="Courier New" pitchFamily="49" charset="0"/>
              </a:rPr>
              <a:t>  system         &lt; 3&gt; Broadcast</a:t>
            </a:r>
          </a:p>
          <a:p>
            <a:pPr>
              <a:lnSpc>
                <a:spcPct val="80000"/>
              </a:lnSpc>
              <a:buFont typeface="Wingdings 2" pitchFamily="18" charset="2"/>
              <a:buNone/>
            </a:pPr>
            <a:r>
              <a:rPr lang="en-US" sz="2000" dirty="0">
                <a:latin typeface="Courier New" pitchFamily="49" charset="0"/>
              </a:rPr>
              <a:t>  system         &lt;20&gt; Broadcast</a:t>
            </a:r>
          </a:p>
          <a:p>
            <a:pPr>
              <a:lnSpc>
                <a:spcPct val="80000"/>
              </a:lnSpc>
              <a:buFont typeface="Wingdings 2" pitchFamily="18" charset="2"/>
              <a:buNone/>
            </a:pPr>
            <a:r>
              <a:rPr lang="en-US" sz="2000" dirty="0">
                <a:latin typeface="Courier New" pitchFamily="49" charset="0"/>
              </a:rPr>
              <a:t>  GRUMPY         &lt; 0&gt; Broadcast</a:t>
            </a:r>
          </a:p>
          <a:p>
            <a:pPr>
              <a:lnSpc>
                <a:spcPct val="80000"/>
              </a:lnSpc>
              <a:buFont typeface="Wingdings 2" pitchFamily="18" charset="2"/>
              <a:buNone/>
            </a:pPr>
            <a:r>
              <a:rPr lang="en-US" sz="2000" dirty="0">
                <a:latin typeface="Courier New" pitchFamily="49" charset="0"/>
              </a:rPr>
              <a:t>  GRUMPY         &lt; 3&gt; Broadcast</a:t>
            </a:r>
          </a:p>
          <a:p>
            <a:pPr>
              <a:lnSpc>
                <a:spcPct val="80000"/>
              </a:lnSpc>
              <a:buFont typeface="Wingdings 2" pitchFamily="18" charset="2"/>
              <a:buNone/>
            </a:pPr>
            <a:r>
              <a:rPr lang="en-US" sz="2000" dirty="0">
                <a:latin typeface="Courier New" pitchFamily="49" charset="0"/>
              </a:rPr>
              <a:t>  GRUMPY         &lt;20&gt; Broadcast</a:t>
            </a:r>
          </a:p>
          <a:p>
            <a:pPr>
              <a:lnSpc>
                <a:spcPct val="80000"/>
              </a:lnSpc>
              <a:buFont typeface="Wingdings 2" pitchFamily="18" charset="2"/>
              <a:buNone/>
            </a:pPr>
            <a:r>
              <a:rPr lang="en-US" sz="2000" dirty="0">
                <a:latin typeface="Courier New" pitchFamily="49" charset="0"/>
              </a:rPr>
              <a:t>  HAPPY          &lt; 0&gt; Broadcast</a:t>
            </a:r>
          </a:p>
          <a:p>
            <a:pPr>
              <a:lnSpc>
                <a:spcPct val="80000"/>
              </a:lnSpc>
              <a:buFont typeface="Wingdings 2" pitchFamily="18" charset="2"/>
              <a:buNone/>
            </a:pPr>
            <a:r>
              <a:rPr lang="en-US" sz="2000" dirty="0">
                <a:latin typeface="Courier New" pitchFamily="49" charset="0"/>
              </a:rPr>
              <a:t>  HAPPY          &lt; 3&gt; Broadcast</a:t>
            </a:r>
          </a:p>
          <a:p>
            <a:pPr>
              <a:lnSpc>
                <a:spcPct val="80000"/>
              </a:lnSpc>
              <a:buFont typeface="Wingdings 2" pitchFamily="18" charset="2"/>
              <a:buNone/>
            </a:pPr>
            <a:r>
              <a:rPr lang="en-US" sz="2000" dirty="0">
                <a:latin typeface="Courier New" pitchFamily="49" charset="0"/>
              </a:rPr>
              <a:t>  HAPPY          &lt;20&gt; Broadcast</a:t>
            </a:r>
            <a:endParaRPr lang="en-US" sz="2000" dirty="0"/>
          </a:p>
        </p:txBody>
      </p:sp>
      <p:sp>
        <p:nvSpPr>
          <p:cNvPr id="4" name="TextBox 3"/>
          <p:cNvSpPr txBox="1"/>
          <p:nvPr/>
        </p:nvSpPr>
        <p:spPr>
          <a:xfrm>
            <a:off x="5929699" y="2119256"/>
            <a:ext cx="3139000" cy="1015663"/>
          </a:xfrm>
          <a:prstGeom prst="rect">
            <a:avLst/>
          </a:prstGeom>
          <a:noFill/>
        </p:spPr>
        <p:txBody>
          <a:bodyPr wrap="none" rtlCol="0">
            <a:spAutoFit/>
          </a:bodyPr>
          <a:lstStyle/>
          <a:p>
            <a:r>
              <a:rPr lang="en-US" dirty="0" smtClean="0"/>
              <a:t>B Mode = Uses broadcast</a:t>
            </a:r>
          </a:p>
          <a:p>
            <a:r>
              <a:rPr lang="en-US" dirty="0" smtClean="0"/>
              <a:t>for name registration and </a:t>
            </a:r>
          </a:p>
          <a:p>
            <a:r>
              <a:rPr lang="en-US" dirty="0" smtClean="0"/>
              <a:t>resolution</a:t>
            </a:r>
            <a:endParaRPr lang="en-US" dirty="0"/>
          </a:p>
        </p:txBody>
      </p:sp>
      <p:cxnSp>
        <p:nvCxnSpPr>
          <p:cNvPr id="8" name="Straight Arrow Connector 11"/>
          <p:cNvCxnSpPr>
            <a:cxnSpLocks noChangeShapeType="1"/>
          </p:cNvCxnSpPr>
          <p:nvPr/>
        </p:nvCxnSpPr>
        <p:spPr bwMode="auto">
          <a:xfrm rot="10800000" flipV="1">
            <a:off x="5292771" y="2506532"/>
            <a:ext cx="699239" cy="204398"/>
          </a:xfrm>
          <a:prstGeom prst="straightConnector1">
            <a:avLst/>
          </a:prstGeom>
          <a:noFill/>
          <a:ln w="22225" algn="ctr">
            <a:solidFill>
              <a:schemeClr val="hlink"/>
            </a:solidFill>
            <a:round/>
            <a:headEnd/>
            <a:tailEnd type="triangle" w="med" len="med"/>
          </a:ln>
        </p:spPr>
      </p:cxnSp>
      <p:cxnSp>
        <p:nvCxnSpPr>
          <p:cNvPr id="22" name="Straight Arrow Connector 21"/>
          <p:cNvCxnSpPr>
            <a:cxnSpLocks noChangeShapeType="1"/>
          </p:cNvCxnSpPr>
          <p:nvPr/>
        </p:nvCxnSpPr>
        <p:spPr bwMode="auto">
          <a:xfrm rot="10800000" flipV="1">
            <a:off x="5260490" y="2786230"/>
            <a:ext cx="774551" cy="699249"/>
          </a:xfrm>
          <a:prstGeom prst="straightConnector1">
            <a:avLst/>
          </a:prstGeom>
          <a:noFill/>
          <a:ln w="22225" algn="ctr">
            <a:solidFill>
              <a:schemeClr val="hlink"/>
            </a:solidFill>
            <a:round/>
            <a:headEnd/>
            <a:tailEnd type="triangle" w="med" len="med"/>
          </a:ln>
        </p:spPr>
      </p:cxnSp>
      <p:sp>
        <p:nvSpPr>
          <p:cNvPr id="31" name="AutoShape 13"/>
          <p:cNvSpPr>
            <a:spLocks/>
          </p:cNvSpPr>
          <p:nvPr/>
        </p:nvSpPr>
        <p:spPr bwMode="auto">
          <a:xfrm>
            <a:off x="5823520" y="3550024"/>
            <a:ext cx="292100" cy="785308"/>
          </a:xfrm>
          <a:prstGeom prst="rightBrace">
            <a:avLst>
              <a:gd name="adj1" fmla="val 65417"/>
              <a:gd name="adj2" fmla="val 50000"/>
            </a:avLst>
          </a:prstGeom>
          <a:noFill/>
          <a:ln w="28575">
            <a:solidFill>
              <a:schemeClr val="hlink"/>
            </a:solidFill>
            <a:round/>
            <a:headEnd/>
            <a:tailEnd/>
          </a:ln>
        </p:spPr>
        <p:txBody>
          <a:bodyPr wrap="none" anchor="ctr"/>
          <a:lstStyle/>
          <a:p>
            <a:pPr>
              <a:buClrTx/>
              <a:buFontTx/>
              <a:buNone/>
            </a:pPr>
            <a:endParaRPr lang="en-US" sz="1600">
              <a:solidFill>
                <a:srgbClr val="DC4600"/>
              </a:solidFill>
            </a:endParaRPr>
          </a:p>
        </p:txBody>
      </p:sp>
      <p:sp>
        <p:nvSpPr>
          <p:cNvPr id="32" name="TextBox 31"/>
          <p:cNvSpPr txBox="1"/>
          <p:nvPr/>
        </p:nvSpPr>
        <p:spPr>
          <a:xfrm>
            <a:off x="6016717" y="3315148"/>
            <a:ext cx="2534668" cy="1938992"/>
          </a:xfrm>
          <a:prstGeom prst="rect">
            <a:avLst/>
          </a:prstGeom>
          <a:noFill/>
        </p:spPr>
        <p:txBody>
          <a:bodyPr wrap="none" rtlCol="0">
            <a:spAutoFit/>
          </a:bodyPr>
          <a:lstStyle/>
          <a:p>
            <a:r>
              <a:rPr lang="en-US" dirty="0" smtClean="0"/>
              <a:t>These three names </a:t>
            </a:r>
          </a:p>
          <a:p>
            <a:r>
              <a:rPr lang="en-US" dirty="0" smtClean="0"/>
              <a:t>correspond to the</a:t>
            </a:r>
          </a:p>
          <a:p>
            <a:r>
              <a:rPr lang="en-US" dirty="0" smtClean="0"/>
              <a:t>Workstation, </a:t>
            </a:r>
          </a:p>
          <a:p>
            <a:r>
              <a:rPr lang="en-US" dirty="0" smtClean="0"/>
              <a:t>Server, and </a:t>
            </a:r>
          </a:p>
          <a:p>
            <a:r>
              <a:rPr lang="en-US" dirty="0" smtClean="0"/>
              <a:t>Messenger services,</a:t>
            </a:r>
          </a:p>
          <a:p>
            <a:r>
              <a:rPr lang="en-US" dirty="0" smtClean="0"/>
              <a:t>respectively</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2"/>
          <p:cNvSpPr>
            <a:spLocks noGrp="1" noChangeArrowheads="1"/>
          </p:cNvSpPr>
          <p:nvPr>
            <p:ph type="title"/>
          </p:nvPr>
        </p:nvSpPr>
        <p:spPr/>
        <p:txBody>
          <a:bodyPr/>
          <a:lstStyle/>
          <a:p>
            <a:r>
              <a:rPr lang="en-US" dirty="0"/>
              <a:t>CLI: </a:t>
            </a:r>
            <a:r>
              <a:rPr lang="en-US" dirty="0" err="1" smtClean="0">
                <a:latin typeface="Courier New" pitchFamily="49" charset="0"/>
              </a:rPr>
              <a:t>cifs</a:t>
            </a:r>
            <a:r>
              <a:rPr lang="en-US" dirty="0" smtClean="0">
                <a:latin typeface="Courier New" pitchFamily="49" charset="0"/>
              </a:rPr>
              <a:t> </a:t>
            </a:r>
            <a:r>
              <a:rPr lang="en-US" dirty="0" err="1" smtClean="0">
                <a:latin typeface="Courier New" pitchFamily="49" charset="0"/>
              </a:rPr>
              <a:t>testdc</a:t>
            </a:r>
            <a:r>
              <a:rPr lang="en-US" dirty="0" smtClean="0"/>
              <a:t> </a:t>
            </a:r>
            <a:r>
              <a:rPr lang="en-US" dirty="0"/>
              <a:t>Command (Cont.)</a:t>
            </a:r>
          </a:p>
        </p:txBody>
      </p:sp>
      <p:sp>
        <p:nvSpPr>
          <p:cNvPr id="561155" name="Rectangle 3"/>
          <p:cNvSpPr>
            <a:spLocks noGrp="1" noChangeArrowheads="1"/>
          </p:cNvSpPr>
          <p:nvPr>
            <p:ph type="body" idx="1"/>
          </p:nvPr>
        </p:nvSpPr>
        <p:spPr/>
        <p:txBody>
          <a:bodyPr/>
          <a:lstStyle/>
          <a:p>
            <a:pPr>
              <a:lnSpc>
                <a:spcPct val="80000"/>
              </a:lnSpc>
              <a:spcBef>
                <a:spcPct val="0"/>
              </a:spcBef>
              <a:buFont typeface="Wingdings 2" pitchFamily="18" charset="2"/>
              <a:buNone/>
            </a:pPr>
            <a:r>
              <a:rPr lang="en-US" sz="2400" dirty="0"/>
              <a:t>Output from the </a:t>
            </a:r>
            <a:r>
              <a:rPr lang="en-US" sz="2400" dirty="0" err="1" smtClean="0">
                <a:latin typeface="Courier New" pitchFamily="49" charset="0"/>
              </a:rPr>
              <a:t>cifs</a:t>
            </a:r>
            <a:r>
              <a:rPr lang="en-US" sz="2400" dirty="0" smtClean="0">
                <a:latin typeface="Courier New" pitchFamily="49" charset="0"/>
              </a:rPr>
              <a:t> </a:t>
            </a:r>
            <a:r>
              <a:rPr lang="en-US" sz="2400" dirty="0" err="1" smtClean="0">
                <a:latin typeface="Courier New" pitchFamily="49" charset="0"/>
              </a:rPr>
              <a:t>testdc</a:t>
            </a:r>
            <a:r>
              <a:rPr lang="en-US" sz="2400" dirty="0" smtClean="0"/>
              <a:t> </a:t>
            </a:r>
            <a:r>
              <a:rPr lang="en-US" sz="2400" dirty="0"/>
              <a:t>command </a:t>
            </a:r>
            <a:r>
              <a:rPr lang="en-US" sz="2400" dirty="0" smtClean="0"/>
              <a:t>(</a:t>
            </a:r>
            <a:r>
              <a:rPr lang="en-US" sz="2400" dirty="0"/>
              <a:t>cont.):</a:t>
            </a:r>
            <a:r>
              <a:rPr lang="en-US" sz="2000" dirty="0"/>
              <a:t/>
            </a:r>
            <a:br>
              <a:rPr lang="en-US" sz="2000" dirty="0"/>
            </a:br>
            <a:endParaRPr lang="en-US" sz="2000" dirty="0"/>
          </a:p>
          <a:p>
            <a:pPr>
              <a:lnSpc>
                <a:spcPct val="80000"/>
              </a:lnSpc>
              <a:buFont typeface="Wingdings 2" pitchFamily="18" charset="2"/>
              <a:buNone/>
            </a:pPr>
            <a:r>
              <a:rPr lang="en-US" sz="2000" dirty="0">
                <a:latin typeface="Courier New" pitchFamily="49" charset="0"/>
              </a:rPr>
              <a:t>	    SNEEZY         &lt; 0&gt; Broadcast</a:t>
            </a:r>
          </a:p>
          <a:p>
            <a:pPr>
              <a:lnSpc>
                <a:spcPct val="80000"/>
              </a:lnSpc>
              <a:buFont typeface="Wingdings 2" pitchFamily="18" charset="2"/>
              <a:buNone/>
            </a:pPr>
            <a:r>
              <a:rPr lang="en-US" sz="2000" dirty="0">
                <a:latin typeface="Courier New" pitchFamily="49" charset="0"/>
              </a:rPr>
              <a:t>      SNEEZY         &lt; 3&gt; Broadcast</a:t>
            </a:r>
          </a:p>
          <a:p>
            <a:pPr>
              <a:lnSpc>
                <a:spcPct val="80000"/>
              </a:lnSpc>
              <a:buFont typeface="Wingdings 2" pitchFamily="18" charset="2"/>
              <a:buNone/>
            </a:pPr>
            <a:r>
              <a:rPr lang="en-US" sz="2000" dirty="0">
                <a:latin typeface="Courier New" pitchFamily="49" charset="0"/>
              </a:rPr>
              <a:t>      SNEEZY         &lt;20&gt; Broadcast</a:t>
            </a:r>
          </a:p>
          <a:p>
            <a:pPr>
              <a:lnSpc>
                <a:spcPct val="80000"/>
              </a:lnSpc>
              <a:buFont typeface="Wingdings 2" pitchFamily="18" charset="2"/>
              <a:buNone/>
            </a:pPr>
            <a:r>
              <a:rPr lang="en-US" sz="2000" dirty="0">
                <a:latin typeface="Courier New" pitchFamily="49" charset="0"/>
              </a:rPr>
              <a:t>      DEVELOPMENT    &lt; 0&gt; Broadcast</a:t>
            </a:r>
          </a:p>
          <a:p>
            <a:pPr>
              <a:lnSpc>
                <a:spcPct val="80000"/>
              </a:lnSpc>
              <a:buFont typeface="Wingdings 2" pitchFamily="18" charset="2"/>
              <a:buNone/>
            </a:pPr>
            <a:endParaRPr lang="en-US" sz="2000" dirty="0">
              <a:latin typeface="Courier New" pitchFamily="49" charset="0"/>
            </a:endParaRPr>
          </a:p>
          <a:p>
            <a:pPr>
              <a:lnSpc>
                <a:spcPct val="80000"/>
              </a:lnSpc>
              <a:buFont typeface="Wingdings 2" pitchFamily="18" charset="2"/>
              <a:buNone/>
            </a:pPr>
            <a:r>
              <a:rPr lang="en-US" sz="2000" dirty="0">
                <a:latin typeface="Courier New" pitchFamily="49" charset="0"/>
              </a:rPr>
              <a:t>Testing all Primary Domain Controllers</a:t>
            </a:r>
          </a:p>
          <a:p>
            <a:pPr>
              <a:lnSpc>
                <a:spcPct val="80000"/>
              </a:lnSpc>
              <a:buFont typeface="Wingdings 2" pitchFamily="18" charset="2"/>
              <a:buNone/>
            </a:pPr>
            <a:r>
              <a:rPr lang="en-US" sz="2000" dirty="0">
                <a:latin typeface="Courier New" pitchFamily="49" charset="0"/>
              </a:rPr>
              <a:t>found 1 unique addresses</a:t>
            </a:r>
          </a:p>
          <a:p>
            <a:pPr>
              <a:lnSpc>
                <a:spcPct val="80000"/>
              </a:lnSpc>
              <a:buFont typeface="Wingdings 2" pitchFamily="18" charset="2"/>
              <a:buNone/>
            </a:pPr>
            <a:endParaRPr lang="en-US" sz="2000" dirty="0">
              <a:latin typeface="Courier New" pitchFamily="49" charset="0"/>
            </a:endParaRPr>
          </a:p>
          <a:p>
            <a:pPr>
              <a:lnSpc>
                <a:spcPct val="80000"/>
              </a:lnSpc>
              <a:buNone/>
            </a:pPr>
            <a:r>
              <a:rPr lang="en-US" sz="2000" dirty="0">
                <a:latin typeface="Courier New" pitchFamily="49" charset="0"/>
              </a:rPr>
              <a:t>found PDC </a:t>
            </a:r>
            <a:r>
              <a:rPr lang="en-US" sz="2000" dirty="0" smtClean="0">
                <a:latin typeface="Courier New" pitchFamily="49" charset="0"/>
              </a:rPr>
              <a:t>WIN2K3 </a:t>
            </a:r>
            <a:r>
              <a:rPr lang="en-US" sz="2000" dirty="0">
                <a:latin typeface="Courier New" pitchFamily="49" charset="0"/>
              </a:rPr>
              <a:t>at </a:t>
            </a:r>
            <a:r>
              <a:rPr lang="en-US" sz="2000" dirty="0" smtClean="0">
                <a:latin typeface="Courier New" pitchFamily="49" charset="0"/>
              </a:rPr>
              <a:t>10.0.0.5</a:t>
            </a:r>
            <a:endParaRPr lang="en-US" sz="2000" dirty="0">
              <a:latin typeface="Courier New" pitchFamily="49" charset="0"/>
            </a:endParaRPr>
          </a:p>
          <a:p>
            <a:pPr>
              <a:lnSpc>
                <a:spcPct val="80000"/>
              </a:lnSpc>
              <a:buFont typeface="Wingdings 2" pitchFamily="18" charset="2"/>
              <a:buNone/>
            </a:pPr>
            <a:endParaRPr lang="en-US" sz="2000" dirty="0">
              <a:latin typeface="Courier New" pitchFamily="49" charset="0"/>
            </a:endParaRPr>
          </a:p>
          <a:p>
            <a:pPr>
              <a:lnSpc>
                <a:spcPct val="80000"/>
              </a:lnSpc>
              <a:buFont typeface="Wingdings 2" pitchFamily="18" charset="2"/>
              <a:buNone/>
            </a:pPr>
            <a:r>
              <a:rPr lang="en-US" sz="2000" dirty="0">
                <a:latin typeface="Courier New" pitchFamily="49" charset="0"/>
              </a:rPr>
              <a:t>Testing all Domain Controllers</a:t>
            </a:r>
          </a:p>
          <a:p>
            <a:pPr>
              <a:lnSpc>
                <a:spcPct val="80000"/>
              </a:lnSpc>
              <a:buFont typeface="Wingdings 2" pitchFamily="18" charset="2"/>
              <a:buNone/>
            </a:pPr>
            <a:r>
              <a:rPr lang="en-US" sz="2000" dirty="0">
                <a:latin typeface="Courier New" pitchFamily="49" charset="0"/>
              </a:rPr>
              <a:t>found 1 unique addresses</a:t>
            </a:r>
          </a:p>
          <a:p>
            <a:pPr>
              <a:lnSpc>
                <a:spcPct val="80000"/>
              </a:lnSpc>
              <a:buFont typeface="Wingdings 2" pitchFamily="18" charset="2"/>
              <a:buNone/>
            </a:pPr>
            <a:endParaRPr lang="en-US" sz="2000" dirty="0">
              <a:latin typeface="Courier New" pitchFamily="49" charset="0"/>
            </a:endParaRPr>
          </a:p>
          <a:p>
            <a:pPr>
              <a:lnSpc>
                <a:spcPct val="80000"/>
              </a:lnSpc>
              <a:buNone/>
            </a:pPr>
            <a:r>
              <a:rPr lang="en-US" sz="2000" dirty="0">
                <a:latin typeface="Courier New" pitchFamily="49" charset="0"/>
              </a:rPr>
              <a:t>found DC </a:t>
            </a:r>
            <a:r>
              <a:rPr lang="en-US" sz="2000" dirty="0" smtClean="0">
                <a:latin typeface="Courier New" pitchFamily="49" charset="0"/>
              </a:rPr>
              <a:t>WIN2K3 </a:t>
            </a:r>
            <a:r>
              <a:rPr lang="en-US" sz="2000" dirty="0">
                <a:latin typeface="Courier New" pitchFamily="49" charset="0"/>
              </a:rPr>
              <a:t>at </a:t>
            </a:r>
            <a:r>
              <a:rPr lang="en-US" sz="2000" dirty="0" smtClean="0">
                <a:latin typeface="Courier New" pitchFamily="49" charset="0"/>
              </a:rPr>
              <a:t>10.0.0.5</a:t>
            </a:r>
            <a:endParaRPr lang="en-US" sz="2000" dirty="0">
              <a:latin typeface="Courier New" pitchFamily="49"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Preferred DCs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ChangeArrowheads="1"/>
          </p:cNvSpPr>
          <p:nvPr>
            <p:ph type="title"/>
          </p:nvPr>
        </p:nvSpPr>
        <p:spPr/>
        <p:txBody>
          <a:bodyPr/>
          <a:lstStyle/>
          <a:p>
            <a:r>
              <a:rPr lang="en-US" dirty="0"/>
              <a:t>Preferred DCs</a:t>
            </a:r>
          </a:p>
        </p:txBody>
      </p:sp>
      <p:sp>
        <p:nvSpPr>
          <p:cNvPr id="565251" name="Rectangle 3"/>
          <p:cNvSpPr>
            <a:spLocks noGrp="1" noChangeArrowheads="1"/>
          </p:cNvSpPr>
          <p:nvPr>
            <p:ph type="body" idx="1"/>
          </p:nvPr>
        </p:nvSpPr>
        <p:spPr/>
        <p:txBody>
          <a:bodyPr/>
          <a:lstStyle/>
          <a:p>
            <a:r>
              <a:rPr lang="en-US" sz="2400" dirty="0" smtClean="0"/>
              <a:t>Microsoft Active Directory members </a:t>
            </a:r>
            <a:r>
              <a:rPr lang="en-US" sz="2400" dirty="0"/>
              <a:t>use a mechanism called “site awareness” to discover their closest domain controllers within </a:t>
            </a:r>
            <a:r>
              <a:rPr lang="en-US" sz="2400" dirty="0" smtClean="0"/>
              <a:t>AD</a:t>
            </a:r>
          </a:p>
          <a:p>
            <a:r>
              <a:rPr lang="en-US" sz="2400" dirty="0" smtClean="0"/>
              <a:t>A site is a physical, geographical, or subnet boundary of the network</a:t>
            </a:r>
          </a:p>
          <a:p>
            <a:r>
              <a:rPr lang="en-US" sz="2400" dirty="0" smtClean="0"/>
              <a:t>Storage system administrators accept the default and have </a:t>
            </a:r>
            <a:r>
              <a:rPr lang="en-US" sz="2000" dirty="0" err="1" smtClean="0">
                <a:latin typeface="Courier New" pitchFamily="49" charset="0"/>
                <a:cs typeface="Courier New" pitchFamily="49" charset="0"/>
              </a:rPr>
              <a:t>cifs.site_awareness.enable</a:t>
            </a:r>
            <a:r>
              <a:rPr lang="en-US" sz="2400" dirty="0" smtClean="0"/>
              <a:t> turned </a:t>
            </a:r>
            <a:r>
              <a:rPr lang="en-US" sz="2000" dirty="0" smtClean="0">
                <a:latin typeface="Courier New" pitchFamily="49" charset="0"/>
                <a:cs typeface="Courier New" pitchFamily="49" charset="0"/>
              </a:rPr>
              <a:t>on</a:t>
            </a:r>
            <a:endParaRPr lang="en-US" sz="2400" dirty="0">
              <a:latin typeface="Courier New" pitchFamily="49" charset="0"/>
              <a:cs typeface="Courier New" pitchFamily="49" charset="0"/>
            </a:endParaRPr>
          </a:p>
          <a:p>
            <a:r>
              <a:rPr lang="en-US" sz="2400" dirty="0"/>
              <a:t>Storage system administrators </a:t>
            </a:r>
            <a:r>
              <a:rPr lang="en-US" sz="2400" dirty="0" smtClean="0"/>
              <a:t>can override this default mechanism by setting preferences for other domain controllers</a:t>
            </a:r>
            <a:endParaRPr lang="en-US" sz="2400" dirty="0"/>
          </a:p>
          <a:p>
            <a:pPr lvl="1">
              <a:buNone/>
            </a:pPr>
            <a:r>
              <a:rPr lang="en-US" sz="2000" dirty="0" smtClean="0">
                <a:latin typeface="Courier New" pitchFamily="49" charset="0"/>
              </a:rPr>
              <a:t>system&gt; </a:t>
            </a:r>
            <a:r>
              <a:rPr lang="en-US" sz="2000" b="1" dirty="0" smtClean="0">
                <a:latin typeface="Courier New" pitchFamily="49" charset="0"/>
              </a:rPr>
              <a:t>options </a:t>
            </a:r>
            <a:r>
              <a:rPr lang="en-US" sz="2000" b="1" dirty="0" err="1">
                <a:latin typeface="Courier New" pitchFamily="49" charset="0"/>
              </a:rPr>
              <a:t>cifs.site_awareness.enable</a:t>
            </a:r>
            <a:r>
              <a:rPr lang="en-US" sz="2000" b="1" dirty="0">
                <a:latin typeface="Courier New" pitchFamily="49" charset="0"/>
              </a:rPr>
              <a:t> </a:t>
            </a:r>
            <a:r>
              <a:rPr lang="en-US" sz="2000" b="1" dirty="0" smtClean="0">
                <a:latin typeface="Courier New" pitchFamily="49" charset="0"/>
              </a:rPr>
              <a:t>off</a:t>
            </a:r>
            <a:endParaRPr lang="en-US" sz="2000" b="1" dirty="0">
              <a:latin typeface="Courier New" pitchFamily="49"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2"/>
          <p:cNvSpPr>
            <a:spLocks noGrp="1" noChangeArrowheads="1"/>
          </p:cNvSpPr>
          <p:nvPr>
            <p:ph type="title"/>
          </p:nvPr>
        </p:nvSpPr>
        <p:spPr/>
        <p:txBody>
          <a:bodyPr/>
          <a:lstStyle/>
          <a:p>
            <a:r>
              <a:rPr lang="en-US" dirty="0"/>
              <a:t>Configuring </a:t>
            </a:r>
            <a:r>
              <a:rPr lang="en-US" dirty="0" err="1">
                <a:latin typeface="Courier New" pitchFamily="49" charset="0"/>
              </a:rPr>
              <a:t>prefdc</a:t>
            </a:r>
            <a:r>
              <a:rPr lang="en-US" dirty="0"/>
              <a:t> List</a:t>
            </a:r>
          </a:p>
        </p:txBody>
      </p:sp>
      <p:sp>
        <p:nvSpPr>
          <p:cNvPr id="567299" name="Rectangle 3"/>
          <p:cNvSpPr>
            <a:spLocks noGrp="1" noChangeArrowheads="1"/>
          </p:cNvSpPr>
          <p:nvPr>
            <p:ph type="body" idx="1"/>
          </p:nvPr>
        </p:nvSpPr>
        <p:spPr/>
        <p:txBody>
          <a:bodyPr/>
          <a:lstStyle/>
          <a:p>
            <a:pPr>
              <a:spcBef>
                <a:spcPct val="0"/>
              </a:spcBef>
              <a:buFont typeface="Wingdings 2" pitchFamily="18" charset="2"/>
              <a:buNone/>
            </a:pPr>
            <a:r>
              <a:rPr lang="en-US" sz="2400" dirty="0"/>
              <a:t>The </a:t>
            </a:r>
            <a:r>
              <a:rPr lang="en-US" sz="2400" dirty="0" err="1" smtClean="0">
                <a:latin typeface="Courier New" pitchFamily="49" charset="0"/>
              </a:rPr>
              <a:t>cifs</a:t>
            </a:r>
            <a:r>
              <a:rPr lang="en-US" sz="2400" dirty="0" smtClean="0">
                <a:latin typeface="Courier New" pitchFamily="49" charset="0"/>
              </a:rPr>
              <a:t> </a:t>
            </a:r>
            <a:r>
              <a:rPr lang="en-US" sz="2400" dirty="0" err="1" smtClean="0">
                <a:latin typeface="Courier New" pitchFamily="49" charset="0"/>
              </a:rPr>
              <a:t>prefdc</a:t>
            </a:r>
            <a:r>
              <a:rPr lang="en-US" sz="2400" dirty="0" smtClean="0"/>
              <a:t> </a:t>
            </a:r>
            <a:r>
              <a:rPr lang="en-US" sz="2400" dirty="0"/>
              <a:t>command configures and displays </a:t>
            </a:r>
          </a:p>
          <a:p>
            <a:pPr>
              <a:spcBef>
                <a:spcPct val="0"/>
              </a:spcBef>
              <a:buFont typeface="Wingdings 2" pitchFamily="18" charset="2"/>
              <a:buNone/>
            </a:pPr>
            <a:r>
              <a:rPr lang="en-US" sz="2400" dirty="0"/>
              <a:t>CIFS preferred domain controller information</a:t>
            </a:r>
          </a:p>
          <a:p>
            <a:r>
              <a:rPr lang="en-US" sz="2400" dirty="0"/>
              <a:t>To display the preferred domain controller list:</a:t>
            </a:r>
          </a:p>
          <a:p>
            <a:pPr lvl="1">
              <a:buFont typeface="Arial" pitchFamily="34" charset="0"/>
              <a:buNone/>
            </a:pPr>
            <a:r>
              <a:rPr lang="en-US" sz="2000" dirty="0" smtClean="0">
                <a:latin typeface="Courier New" pitchFamily="49" charset="0"/>
              </a:rPr>
              <a:t>system&gt; </a:t>
            </a:r>
            <a:r>
              <a:rPr lang="en-US" sz="2000" dirty="0" err="1" smtClean="0">
                <a:latin typeface="Courier New" pitchFamily="49" charset="0"/>
              </a:rPr>
              <a:t>cifs</a:t>
            </a:r>
            <a:r>
              <a:rPr lang="en-US" sz="2000" dirty="0" smtClean="0">
                <a:latin typeface="Courier New" pitchFamily="49" charset="0"/>
              </a:rPr>
              <a:t> </a:t>
            </a:r>
            <a:r>
              <a:rPr lang="en-US" sz="2000" dirty="0" err="1" smtClean="0">
                <a:latin typeface="Courier New" pitchFamily="49" charset="0"/>
              </a:rPr>
              <a:t>prefdc</a:t>
            </a:r>
            <a:r>
              <a:rPr lang="en-US" sz="2000" dirty="0" smtClean="0">
                <a:latin typeface="Courier New" pitchFamily="49" charset="0"/>
              </a:rPr>
              <a:t> </a:t>
            </a:r>
            <a:r>
              <a:rPr lang="en-US" sz="2000" dirty="0">
                <a:latin typeface="Courier New" pitchFamily="49" charset="0"/>
              </a:rPr>
              <a:t>print [domain]</a:t>
            </a:r>
          </a:p>
          <a:p>
            <a:r>
              <a:rPr lang="en-US" sz="2400" dirty="0"/>
              <a:t>To add a preferred domain controller list:</a:t>
            </a:r>
          </a:p>
          <a:p>
            <a:pPr lvl="1">
              <a:buFont typeface="Arial" pitchFamily="34" charset="0"/>
              <a:buNone/>
            </a:pPr>
            <a:r>
              <a:rPr lang="en-US" sz="2000" dirty="0" smtClean="0">
                <a:latin typeface="Courier New" pitchFamily="49" charset="0"/>
              </a:rPr>
              <a:t>system&gt; </a:t>
            </a:r>
            <a:r>
              <a:rPr lang="en-US" sz="2000" dirty="0" err="1" smtClean="0">
                <a:latin typeface="Courier New" pitchFamily="49" charset="0"/>
              </a:rPr>
              <a:t>cifs</a:t>
            </a:r>
            <a:r>
              <a:rPr lang="en-US" sz="2000" dirty="0" smtClean="0">
                <a:latin typeface="Courier New" pitchFamily="49" charset="0"/>
              </a:rPr>
              <a:t> </a:t>
            </a:r>
            <a:r>
              <a:rPr lang="en-US" sz="2000" dirty="0" err="1" smtClean="0">
                <a:latin typeface="Courier New" pitchFamily="49" charset="0"/>
              </a:rPr>
              <a:t>prefdc</a:t>
            </a:r>
            <a:r>
              <a:rPr lang="en-US" sz="2000" dirty="0" smtClean="0">
                <a:latin typeface="Courier New" pitchFamily="49" charset="0"/>
              </a:rPr>
              <a:t> </a:t>
            </a:r>
            <a:r>
              <a:rPr lang="en-US" sz="2000" dirty="0">
                <a:latin typeface="Courier New" pitchFamily="49" charset="0"/>
              </a:rPr>
              <a:t>add domain address [</a:t>
            </a:r>
            <a:r>
              <a:rPr lang="en-US" sz="2000" dirty="0" smtClean="0">
                <a:latin typeface="Courier New" pitchFamily="49" charset="0"/>
              </a:rPr>
              <a:t>address]</a:t>
            </a:r>
            <a:endParaRPr lang="en-US" sz="2000" dirty="0">
              <a:latin typeface="Courier New" pitchFamily="49" charset="0"/>
            </a:endParaRPr>
          </a:p>
          <a:p>
            <a:r>
              <a:rPr lang="en-US" sz="2400" dirty="0"/>
              <a:t>To delete a preferred domain controller list:</a:t>
            </a:r>
          </a:p>
          <a:p>
            <a:pPr lvl="1">
              <a:buFont typeface="Arial" pitchFamily="34" charset="0"/>
              <a:buNone/>
            </a:pPr>
            <a:r>
              <a:rPr lang="en-US" sz="2000" dirty="0" smtClean="0">
                <a:latin typeface="Courier New" pitchFamily="49" charset="0"/>
              </a:rPr>
              <a:t>system&gt; </a:t>
            </a:r>
            <a:r>
              <a:rPr lang="en-US" sz="2000" dirty="0" err="1" smtClean="0">
                <a:latin typeface="Courier New" pitchFamily="49" charset="0"/>
              </a:rPr>
              <a:t>cifs</a:t>
            </a:r>
            <a:r>
              <a:rPr lang="en-US" sz="2000" dirty="0" smtClean="0">
                <a:latin typeface="Courier New" pitchFamily="49" charset="0"/>
              </a:rPr>
              <a:t> </a:t>
            </a:r>
            <a:r>
              <a:rPr lang="en-US" sz="2000" dirty="0" err="1" smtClean="0">
                <a:latin typeface="Courier New" pitchFamily="49" charset="0"/>
              </a:rPr>
              <a:t>prefdc</a:t>
            </a:r>
            <a:r>
              <a:rPr lang="en-US" sz="2000" dirty="0" smtClean="0">
                <a:latin typeface="Courier New" pitchFamily="49" charset="0"/>
              </a:rPr>
              <a:t> </a:t>
            </a:r>
            <a:r>
              <a:rPr lang="en-US" sz="2000" dirty="0">
                <a:latin typeface="Courier New" pitchFamily="49" charset="0"/>
              </a:rPr>
              <a:t>delete domain</a:t>
            </a:r>
          </a:p>
          <a:p>
            <a:r>
              <a:rPr lang="en-US" sz="2400" dirty="0" smtClean="0"/>
              <a:t>Example: </a:t>
            </a:r>
          </a:p>
          <a:p>
            <a:pPr lvl="1">
              <a:spcBef>
                <a:spcPts val="0"/>
              </a:spcBef>
              <a:buNone/>
            </a:pPr>
            <a:r>
              <a:rPr lang="en-US" sz="2200" dirty="0" smtClean="0">
                <a:latin typeface="Courier New" pitchFamily="49" charset="0"/>
              </a:rPr>
              <a:t>system</a:t>
            </a:r>
            <a:r>
              <a:rPr lang="en-US" sz="2200" dirty="0">
                <a:latin typeface="Courier New" pitchFamily="49" charset="0"/>
              </a:rPr>
              <a:t>&gt; </a:t>
            </a:r>
            <a:r>
              <a:rPr lang="en-US" sz="2200" b="1" dirty="0" err="1" smtClean="0">
                <a:latin typeface="Courier New" pitchFamily="49" charset="0"/>
              </a:rPr>
              <a:t>cifs</a:t>
            </a:r>
            <a:r>
              <a:rPr lang="en-US" sz="2200" b="1" dirty="0" smtClean="0">
                <a:latin typeface="Courier New" pitchFamily="49" charset="0"/>
              </a:rPr>
              <a:t> </a:t>
            </a:r>
            <a:r>
              <a:rPr lang="en-US" sz="2200" b="1" dirty="0" err="1" smtClean="0">
                <a:latin typeface="Courier New" pitchFamily="49" charset="0"/>
              </a:rPr>
              <a:t>prefdc</a:t>
            </a:r>
            <a:r>
              <a:rPr lang="en-US" sz="2200" b="1" dirty="0" smtClean="0">
                <a:latin typeface="Courier New" pitchFamily="49" charset="0"/>
              </a:rPr>
              <a:t> print</a:t>
            </a:r>
          </a:p>
          <a:p>
            <a:pPr lvl="1">
              <a:spcBef>
                <a:spcPts val="0"/>
              </a:spcBef>
              <a:buNone/>
            </a:pPr>
            <a:r>
              <a:rPr lang="en-US" sz="2000" dirty="0" smtClean="0">
                <a:latin typeface="Courier New" pitchFamily="49" charset="0"/>
              </a:rPr>
              <a:t>No </a:t>
            </a:r>
            <a:r>
              <a:rPr lang="en-US" sz="2000" dirty="0">
                <a:latin typeface="Courier New" pitchFamily="49" charset="0"/>
              </a:rPr>
              <a:t>preferred domain controllers </a:t>
            </a:r>
            <a:r>
              <a:rPr lang="en-US" sz="2000" dirty="0" smtClean="0">
                <a:latin typeface="Courier New" pitchFamily="49" charset="0"/>
              </a:rPr>
              <a:t>configured.</a:t>
            </a:r>
          </a:p>
          <a:p>
            <a:pPr lvl="1">
              <a:spcBef>
                <a:spcPts val="0"/>
              </a:spcBef>
              <a:buNone/>
            </a:pPr>
            <a:r>
              <a:rPr lang="en-US" sz="2000" dirty="0" smtClean="0">
                <a:latin typeface="Courier New" pitchFamily="49" charset="0"/>
              </a:rPr>
              <a:t>Domain </a:t>
            </a:r>
            <a:r>
              <a:rPr lang="en-US" sz="2000" dirty="0">
                <a:latin typeface="Courier New" pitchFamily="49" charset="0"/>
              </a:rPr>
              <a:t>controllers will be </a:t>
            </a:r>
            <a:r>
              <a:rPr lang="en-US" sz="2000" dirty="0" smtClean="0">
                <a:latin typeface="Courier New" pitchFamily="49" charset="0"/>
              </a:rPr>
              <a:t>automatically</a:t>
            </a:r>
          </a:p>
          <a:p>
            <a:pPr lvl="1">
              <a:spcBef>
                <a:spcPts val="0"/>
              </a:spcBef>
              <a:buNone/>
            </a:pPr>
            <a:r>
              <a:rPr lang="en-US" sz="2000" dirty="0" smtClean="0">
                <a:latin typeface="Courier New" pitchFamily="49" charset="0"/>
              </a:rPr>
              <a:t>discovered</a:t>
            </a:r>
            <a:r>
              <a:rPr lang="en-US" sz="2000" dirty="0">
                <a:latin typeface="Courier New" pitchFamily="49" charset="0"/>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Text Box 2"/>
          <p:cNvSpPr txBox="1">
            <a:spLocks noChangeArrowheads="1"/>
          </p:cNvSpPr>
          <p:nvPr/>
        </p:nvSpPr>
        <p:spPr bwMode="auto">
          <a:xfrm>
            <a:off x="2997200" y="3600450"/>
            <a:ext cx="184150" cy="457200"/>
          </a:xfrm>
          <a:prstGeom prst="rect">
            <a:avLst/>
          </a:prstGeom>
          <a:noFill/>
          <a:ln w="38100">
            <a:noFill/>
            <a:miter lim="800000"/>
            <a:headEnd/>
            <a:tailEnd/>
          </a:ln>
        </p:spPr>
        <p:txBody>
          <a:bodyPr wrap="none">
            <a:spAutoFit/>
          </a:bodyPr>
          <a:lstStyle/>
          <a:p>
            <a:pPr>
              <a:buClrTx/>
              <a:buFontTx/>
              <a:buNone/>
            </a:pPr>
            <a:endParaRPr lang="en-US" sz="2400">
              <a:latin typeface="Times New Roman" pitchFamily="18" charset="0"/>
            </a:endParaRPr>
          </a:p>
        </p:txBody>
      </p:sp>
      <p:pic>
        <p:nvPicPr>
          <p:cNvPr id="569347" name="Picture 3" descr="Desktop"/>
          <p:cNvPicPr>
            <a:picLocks noChangeAspect="1" noChangeArrowheads="1"/>
          </p:cNvPicPr>
          <p:nvPr/>
        </p:nvPicPr>
        <p:blipFill>
          <a:blip r:embed="rId3" cstate="print"/>
          <a:srcRect/>
          <a:stretch>
            <a:fillRect/>
          </a:stretch>
        </p:blipFill>
        <p:spPr bwMode="auto">
          <a:xfrm>
            <a:off x="2705100" y="2728913"/>
            <a:ext cx="538163" cy="600075"/>
          </a:xfrm>
          <a:prstGeom prst="rect">
            <a:avLst/>
          </a:prstGeom>
          <a:noFill/>
        </p:spPr>
      </p:pic>
      <p:pic>
        <p:nvPicPr>
          <p:cNvPr id="569348" name="Picture 4" descr="Desktop"/>
          <p:cNvPicPr>
            <a:picLocks noChangeAspect="1" noChangeArrowheads="1"/>
          </p:cNvPicPr>
          <p:nvPr/>
        </p:nvPicPr>
        <p:blipFill>
          <a:blip r:embed="rId3" cstate="print"/>
          <a:srcRect/>
          <a:stretch>
            <a:fillRect/>
          </a:stretch>
        </p:blipFill>
        <p:spPr bwMode="auto">
          <a:xfrm>
            <a:off x="3619500" y="2728913"/>
            <a:ext cx="538163" cy="600075"/>
          </a:xfrm>
          <a:prstGeom prst="rect">
            <a:avLst/>
          </a:prstGeom>
          <a:noFill/>
        </p:spPr>
      </p:pic>
      <p:pic>
        <p:nvPicPr>
          <p:cNvPr id="569349" name="Picture 5" descr="Desktop"/>
          <p:cNvPicPr>
            <a:picLocks noChangeAspect="1" noChangeArrowheads="1"/>
          </p:cNvPicPr>
          <p:nvPr/>
        </p:nvPicPr>
        <p:blipFill>
          <a:blip r:embed="rId3" cstate="print"/>
          <a:srcRect/>
          <a:stretch>
            <a:fillRect/>
          </a:stretch>
        </p:blipFill>
        <p:spPr bwMode="auto">
          <a:xfrm>
            <a:off x="4533900" y="2728913"/>
            <a:ext cx="538163" cy="600075"/>
          </a:xfrm>
          <a:prstGeom prst="rect">
            <a:avLst/>
          </a:prstGeom>
          <a:noFill/>
        </p:spPr>
      </p:pic>
      <p:pic>
        <p:nvPicPr>
          <p:cNvPr id="569350" name="Picture 6" descr="Desktop"/>
          <p:cNvPicPr>
            <a:picLocks noChangeAspect="1" noChangeArrowheads="1"/>
          </p:cNvPicPr>
          <p:nvPr/>
        </p:nvPicPr>
        <p:blipFill>
          <a:blip r:embed="rId3" cstate="print"/>
          <a:srcRect/>
          <a:stretch>
            <a:fillRect/>
          </a:stretch>
        </p:blipFill>
        <p:spPr bwMode="auto">
          <a:xfrm>
            <a:off x="5448300" y="2728913"/>
            <a:ext cx="538163" cy="600075"/>
          </a:xfrm>
          <a:prstGeom prst="rect">
            <a:avLst/>
          </a:prstGeom>
          <a:noFill/>
        </p:spPr>
      </p:pic>
      <p:pic>
        <p:nvPicPr>
          <p:cNvPr id="569351" name="Picture 7" descr="Desktop"/>
          <p:cNvPicPr>
            <a:picLocks noChangeAspect="1" noChangeArrowheads="1"/>
          </p:cNvPicPr>
          <p:nvPr/>
        </p:nvPicPr>
        <p:blipFill>
          <a:blip r:embed="rId3" cstate="print"/>
          <a:srcRect/>
          <a:stretch>
            <a:fillRect/>
          </a:stretch>
        </p:blipFill>
        <p:spPr bwMode="auto">
          <a:xfrm>
            <a:off x="6362700" y="2728913"/>
            <a:ext cx="538163" cy="600075"/>
          </a:xfrm>
          <a:prstGeom prst="rect">
            <a:avLst/>
          </a:prstGeom>
          <a:noFill/>
        </p:spPr>
      </p:pic>
      <p:sp>
        <p:nvSpPr>
          <p:cNvPr id="569352" name="Text Box 19"/>
          <p:cNvSpPr txBox="1">
            <a:spLocks noChangeArrowheads="1"/>
          </p:cNvSpPr>
          <p:nvPr/>
        </p:nvSpPr>
        <p:spPr bwMode="auto">
          <a:xfrm>
            <a:off x="1168400" y="2860675"/>
            <a:ext cx="928688" cy="336550"/>
          </a:xfrm>
          <a:prstGeom prst="rect">
            <a:avLst/>
          </a:prstGeom>
          <a:noFill/>
          <a:ln w="9525">
            <a:noFill/>
            <a:miter lim="800000"/>
            <a:headEnd/>
            <a:tailEnd/>
          </a:ln>
        </p:spPr>
        <p:txBody>
          <a:bodyPr wrap="none">
            <a:spAutoFit/>
          </a:bodyPr>
          <a:lstStyle/>
          <a:p>
            <a:pPr algn="l">
              <a:buClrTx/>
              <a:buFontTx/>
              <a:buNone/>
            </a:pPr>
            <a:r>
              <a:rPr lang="en-US" sz="1600"/>
              <a:t>Favored</a:t>
            </a:r>
          </a:p>
        </p:txBody>
      </p:sp>
      <p:pic>
        <p:nvPicPr>
          <p:cNvPr id="569353" name="Picture 9" descr="Desktop"/>
          <p:cNvPicPr>
            <a:picLocks noChangeAspect="1" noChangeArrowheads="1"/>
          </p:cNvPicPr>
          <p:nvPr/>
        </p:nvPicPr>
        <p:blipFill>
          <a:blip r:embed="rId3" cstate="print"/>
          <a:srcRect/>
          <a:stretch>
            <a:fillRect/>
          </a:stretch>
        </p:blipFill>
        <p:spPr bwMode="auto">
          <a:xfrm>
            <a:off x="2705100" y="3671888"/>
            <a:ext cx="538163" cy="600075"/>
          </a:xfrm>
          <a:prstGeom prst="rect">
            <a:avLst/>
          </a:prstGeom>
          <a:noFill/>
        </p:spPr>
      </p:pic>
      <p:pic>
        <p:nvPicPr>
          <p:cNvPr id="569354" name="Picture 10" descr="Desktop"/>
          <p:cNvPicPr>
            <a:picLocks noChangeAspect="1" noChangeArrowheads="1"/>
          </p:cNvPicPr>
          <p:nvPr/>
        </p:nvPicPr>
        <p:blipFill>
          <a:blip r:embed="rId3" cstate="print"/>
          <a:srcRect/>
          <a:stretch>
            <a:fillRect/>
          </a:stretch>
        </p:blipFill>
        <p:spPr bwMode="auto">
          <a:xfrm>
            <a:off x="3619500" y="3671888"/>
            <a:ext cx="538163" cy="600075"/>
          </a:xfrm>
          <a:prstGeom prst="rect">
            <a:avLst/>
          </a:prstGeom>
          <a:noFill/>
        </p:spPr>
      </p:pic>
      <p:pic>
        <p:nvPicPr>
          <p:cNvPr id="569355" name="Picture 11" descr="Desktop"/>
          <p:cNvPicPr>
            <a:picLocks noChangeAspect="1" noChangeArrowheads="1"/>
          </p:cNvPicPr>
          <p:nvPr/>
        </p:nvPicPr>
        <p:blipFill>
          <a:blip r:embed="rId3" cstate="print"/>
          <a:srcRect/>
          <a:stretch>
            <a:fillRect/>
          </a:stretch>
        </p:blipFill>
        <p:spPr bwMode="auto">
          <a:xfrm>
            <a:off x="4533900" y="3671888"/>
            <a:ext cx="538163" cy="600075"/>
          </a:xfrm>
          <a:prstGeom prst="rect">
            <a:avLst/>
          </a:prstGeom>
          <a:noFill/>
        </p:spPr>
      </p:pic>
      <p:pic>
        <p:nvPicPr>
          <p:cNvPr id="569356" name="Picture 12" descr="Desktop"/>
          <p:cNvPicPr>
            <a:picLocks noChangeAspect="1" noChangeArrowheads="1"/>
          </p:cNvPicPr>
          <p:nvPr/>
        </p:nvPicPr>
        <p:blipFill>
          <a:blip r:embed="rId3" cstate="print"/>
          <a:srcRect/>
          <a:stretch>
            <a:fillRect/>
          </a:stretch>
        </p:blipFill>
        <p:spPr bwMode="auto">
          <a:xfrm>
            <a:off x="5448300" y="3671888"/>
            <a:ext cx="538163" cy="600075"/>
          </a:xfrm>
          <a:prstGeom prst="rect">
            <a:avLst/>
          </a:prstGeom>
          <a:noFill/>
        </p:spPr>
      </p:pic>
      <p:pic>
        <p:nvPicPr>
          <p:cNvPr id="569357" name="Picture 13" descr="Desktop"/>
          <p:cNvPicPr>
            <a:picLocks noChangeAspect="1" noChangeArrowheads="1"/>
          </p:cNvPicPr>
          <p:nvPr/>
        </p:nvPicPr>
        <p:blipFill>
          <a:blip r:embed="rId3" cstate="print"/>
          <a:srcRect/>
          <a:stretch>
            <a:fillRect/>
          </a:stretch>
        </p:blipFill>
        <p:spPr bwMode="auto">
          <a:xfrm>
            <a:off x="6362700" y="3671888"/>
            <a:ext cx="538163" cy="600075"/>
          </a:xfrm>
          <a:prstGeom prst="rect">
            <a:avLst/>
          </a:prstGeom>
          <a:noFill/>
        </p:spPr>
      </p:pic>
      <p:sp>
        <p:nvSpPr>
          <p:cNvPr id="569358" name="Text Box 20"/>
          <p:cNvSpPr txBox="1">
            <a:spLocks noChangeArrowheads="1"/>
          </p:cNvSpPr>
          <p:nvPr/>
        </p:nvSpPr>
        <p:spPr bwMode="auto">
          <a:xfrm>
            <a:off x="1168400" y="3803650"/>
            <a:ext cx="693738" cy="336550"/>
          </a:xfrm>
          <a:prstGeom prst="rect">
            <a:avLst/>
          </a:prstGeom>
          <a:noFill/>
          <a:ln w="9525">
            <a:noFill/>
            <a:miter lim="800000"/>
            <a:headEnd/>
            <a:tailEnd/>
          </a:ln>
        </p:spPr>
        <p:txBody>
          <a:bodyPr wrap="none">
            <a:spAutoFit/>
          </a:bodyPr>
          <a:lstStyle/>
          <a:p>
            <a:pPr algn="l">
              <a:buClrTx/>
              <a:buFontTx/>
              <a:buNone/>
            </a:pPr>
            <a:r>
              <a:rPr lang="en-US" sz="1600"/>
              <a:t>Other</a:t>
            </a:r>
          </a:p>
        </p:txBody>
      </p:sp>
      <p:sp>
        <p:nvSpPr>
          <p:cNvPr id="569359" name="AutoShape 21"/>
          <p:cNvSpPr>
            <a:spLocks noChangeArrowheads="1"/>
          </p:cNvSpPr>
          <p:nvPr/>
        </p:nvSpPr>
        <p:spPr bwMode="auto">
          <a:xfrm>
            <a:off x="1874838" y="1168940"/>
            <a:ext cx="1404937" cy="544512"/>
          </a:xfrm>
          <a:prstGeom prst="leftArrow">
            <a:avLst>
              <a:gd name="adj1" fmla="val 50000"/>
              <a:gd name="adj2" fmla="val 64504"/>
            </a:avLst>
          </a:prstGeom>
          <a:gradFill rotWithShape="1">
            <a:gsLst>
              <a:gs pos="0">
                <a:schemeClr val="tx2">
                  <a:alpha val="50000"/>
                </a:schemeClr>
              </a:gs>
              <a:gs pos="100000">
                <a:schemeClr val="tx2">
                  <a:alpha val="25000"/>
                </a:schemeClr>
              </a:gs>
            </a:gsLst>
            <a:lin ang="0" scaled="1"/>
          </a:gradFill>
          <a:ln w="25400">
            <a:noFill/>
            <a:miter lim="800000"/>
            <a:headEnd/>
            <a:tailEnd/>
          </a:ln>
        </p:spPr>
        <p:txBody>
          <a:bodyPr wrap="none" anchor="ctr"/>
          <a:lstStyle/>
          <a:p>
            <a:pPr>
              <a:buClrTx/>
              <a:buFontTx/>
              <a:buNone/>
            </a:pPr>
            <a:endParaRPr lang="en-US" sz="1800"/>
          </a:p>
        </p:txBody>
      </p:sp>
      <p:sp>
        <p:nvSpPr>
          <p:cNvPr id="569360" name="Text Box 22"/>
          <p:cNvSpPr txBox="1">
            <a:spLocks noChangeArrowheads="1"/>
          </p:cNvSpPr>
          <p:nvPr/>
        </p:nvSpPr>
        <p:spPr bwMode="auto">
          <a:xfrm>
            <a:off x="2463800" y="1257840"/>
            <a:ext cx="647700" cy="336550"/>
          </a:xfrm>
          <a:prstGeom prst="rect">
            <a:avLst/>
          </a:prstGeom>
          <a:noFill/>
          <a:ln w="9525">
            <a:noFill/>
            <a:miter lim="800000"/>
            <a:headEnd/>
            <a:tailEnd/>
          </a:ln>
        </p:spPr>
        <p:txBody>
          <a:bodyPr wrap="none">
            <a:spAutoFit/>
          </a:bodyPr>
          <a:lstStyle/>
          <a:p>
            <a:pPr algn="l">
              <a:buClrTx/>
              <a:buFontTx/>
              <a:buNone/>
            </a:pPr>
            <a:r>
              <a:rPr lang="en-US" sz="1600" dirty="0">
                <a:solidFill>
                  <a:schemeClr val="hlink"/>
                </a:solidFill>
              </a:rPr>
              <a:t>Best!</a:t>
            </a:r>
          </a:p>
        </p:txBody>
      </p:sp>
      <p:sp>
        <p:nvSpPr>
          <p:cNvPr id="569361" name="Text Box 24"/>
          <p:cNvSpPr txBox="1">
            <a:spLocks noChangeArrowheads="1"/>
          </p:cNvSpPr>
          <p:nvPr/>
        </p:nvSpPr>
        <p:spPr bwMode="auto">
          <a:xfrm>
            <a:off x="6481763" y="4491038"/>
            <a:ext cx="773112" cy="336550"/>
          </a:xfrm>
          <a:prstGeom prst="rect">
            <a:avLst/>
          </a:prstGeom>
          <a:noFill/>
          <a:ln w="9525">
            <a:noFill/>
            <a:miter lim="800000"/>
            <a:headEnd/>
            <a:tailEnd/>
          </a:ln>
        </p:spPr>
        <p:txBody>
          <a:bodyPr wrap="none">
            <a:spAutoFit/>
          </a:bodyPr>
          <a:lstStyle/>
          <a:p>
            <a:pPr algn="r">
              <a:buClrTx/>
              <a:buFontTx/>
              <a:buNone/>
            </a:pPr>
            <a:r>
              <a:rPr lang="en-US" sz="1600">
                <a:solidFill>
                  <a:schemeClr val="hlink"/>
                </a:solidFill>
              </a:rPr>
              <a:t>Worst!</a:t>
            </a:r>
          </a:p>
        </p:txBody>
      </p:sp>
      <p:sp>
        <p:nvSpPr>
          <p:cNvPr id="569362" name="AutoShape 25"/>
          <p:cNvSpPr>
            <a:spLocks noChangeArrowheads="1"/>
          </p:cNvSpPr>
          <p:nvPr/>
        </p:nvSpPr>
        <p:spPr bwMode="auto">
          <a:xfrm>
            <a:off x="2463800" y="1695450"/>
            <a:ext cx="4724400" cy="838200"/>
          </a:xfrm>
          <a:prstGeom prst="wedgeRectCallout">
            <a:avLst>
              <a:gd name="adj1" fmla="val 60519"/>
              <a:gd name="adj2" fmla="val -37500"/>
            </a:avLst>
          </a:prstGeom>
          <a:noFill/>
          <a:ln w="25400">
            <a:solidFill>
              <a:schemeClr val="hlink"/>
            </a:solidFill>
            <a:miter lim="800000"/>
            <a:headEnd/>
            <a:tailEnd/>
          </a:ln>
        </p:spPr>
        <p:txBody>
          <a:bodyPr/>
          <a:lstStyle/>
          <a:p>
            <a:pPr>
              <a:buClrTx/>
              <a:buFontTx/>
              <a:buNone/>
            </a:pPr>
            <a:endParaRPr lang="en-US" sz="2400">
              <a:latin typeface="Times New Roman" pitchFamily="18" charset="0"/>
            </a:endParaRPr>
          </a:p>
        </p:txBody>
      </p:sp>
      <p:pic>
        <p:nvPicPr>
          <p:cNvPr id="569363" name="Picture 19" descr="Desktop"/>
          <p:cNvPicPr>
            <a:picLocks noChangeAspect="1" noChangeArrowheads="1"/>
          </p:cNvPicPr>
          <p:nvPr/>
        </p:nvPicPr>
        <p:blipFill>
          <a:blip r:embed="rId3" cstate="print"/>
          <a:srcRect/>
          <a:stretch>
            <a:fillRect/>
          </a:stretch>
        </p:blipFill>
        <p:spPr bwMode="auto">
          <a:xfrm>
            <a:off x="2705100" y="1785938"/>
            <a:ext cx="538163" cy="600075"/>
          </a:xfrm>
          <a:prstGeom prst="rect">
            <a:avLst/>
          </a:prstGeom>
          <a:noFill/>
        </p:spPr>
      </p:pic>
      <p:pic>
        <p:nvPicPr>
          <p:cNvPr id="569364" name="Picture 20" descr="Desktop"/>
          <p:cNvPicPr>
            <a:picLocks noChangeAspect="1" noChangeArrowheads="1"/>
          </p:cNvPicPr>
          <p:nvPr/>
        </p:nvPicPr>
        <p:blipFill>
          <a:blip r:embed="rId3" cstate="print"/>
          <a:srcRect/>
          <a:stretch>
            <a:fillRect/>
          </a:stretch>
        </p:blipFill>
        <p:spPr bwMode="auto">
          <a:xfrm>
            <a:off x="3619500" y="1785938"/>
            <a:ext cx="538163" cy="600075"/>
          </a:xfrm>
          <a:prstGeom prst="rect">
            <a:avLst/>
          </a:prstGeom>
          <a:noFill/>
        </p:spPr>
      </p:pic>
      <p:pic>
        <p:nvPicPr>
          <p:cNvPr id="569365" name="Picture 21" descr="Desktop"/>
          <p:cNvPicPr>
            <a:picLocks noChangeAspect="1" noChangeArrowheads="1"/>
          </p:cNvPicPr>
          <p:nvPr/>
        </p:nvPicPr>
        <p:blipFill>
          <a:blip r:embed="rId3" cstate="print"/>
          <a:srcRect/>
          <a:stretch>
            <a:fillRect/>
          </a:stretch>
        </p:blipFill>
        <p:spPr bwMode="auto">
          <a:xfrm>
            <a:off x="4533900" y="1785938"/>
            <a:ext cx="538163" cy="600075"/>
          </a:xfrm>
          <a:prstGeom prst="rect">
            <a:avLst/>
          </a:prstGeom>
          <a:noFill/>
        </p:spPr>
      </p:pic>
      <p:pic>
        <p:nvPicPr>
          <p:cNvPr id="569366" name="Picture 22" descr="Desktop"/>
          <p:cNvPicPr>
            <a:picLocks noChangeAspect="1" noChangeArrowheads="1"/>
          </p:cNvPicPr>
          <p:nvPr/>
        </p:nvPicPr>
        <p:blipFill>
          <a:blip r:embed="rId3" cstate="print"/>
          <a:srcRect/>
          <a:stretch>
            <a:fillRect/>
          </a:stretch>
        </p:blipFill>
        <p:spPr bwMode="auto">
          <a:xfrm>
            <a:off x="5448300" y="1785938"/>
            <a:ext cx="538163" cy="600075"/>
          </a:xfrm>
          <a:prstGeom prst="rect">
            <a:avLst/>
          </a:prstGeom>
          <a:noFill/>
        </p:spPr>
      </p:pic>
      <p:pic>
        <p:nvPicPr>
          <p:cNvPr id="569367" name="Picture 23" descr="Desktop"/>
          <p:cNvPicPr>
            <a:picLocks noChangeAspect="1" noChangeArrowheads="1"/>
          </p:cNvPicPr>
          <p:nvPr/>
        </p:nvPicPr>
        <p:blipFill>
          <a:blip r:embed="rId3" cstate="print"/>
          <a:srcRect/>
          <a:stretch>
            <a:fillRect/>
          </a:stretch>
        </p:blipFill>
        <p:spPr bwMode="auto">
          <a:xfrm>
            <a:off x="6362700" y="1785938"/>
            <a:ext cx="538163" cy="600075"/>
          </a:xfrm>
          <a:prstGeom prst="rect">
            <a:avLst/>
          </a:prstGeom>
          <a:noFill/>
        </p:spPr>
      </p:pic>
      <p:sp>
        <p:nvSpPr>
          <p:cNvPr id="569368" name="Text Box 18"/>
          <p:cNvSpPr txBox="1">
            <a:spLocks noChangeArrowheads="1"/>
          </p:cNvSpPr>
          <p:nvPr/>
        </p:nvSpPr>
        <p:spPr bwMode="auto">
          <a:xfrm>
            <a:off x="1168400" y="1917700"/>
            <a:ext cx="1031875" cy="336550"/>
          </a:xfrm>
          <a:prstGeom prst="rect">
            <a:avLst/>
          </a:prstGeom>
          <a:noFill/>
          <a:ln w="9525">
            <a:noFill/>
            <a:miter lim="800000"/>
            <a:headEnd/>
            <a:tailEnd/>
          </a:ln>
        </p:spPr>
        <p:txBody>
          <a:bodyPr wrap="none">
            <a:spAutoFit/>
          </a:bodyPr>
          <a:lstStyle/>
          <a:p>
            <a:pPr algn="l">
              <a:buClrTx/>
              <a:buFontTx/>
              <a:buNone/>
            </a:pPr>
            <a:r>
              <a:rPr lang="en-US" sz="1600"/>
              <a:t>Preferred</a:t>
            </a:r>
          </a:p>
        </p:txBody>
      </p:sp>
      <p:sp>
        <p:nvSpPr>
          <p:cNvPr id="569369" name="Text Box 26"/>
          <p:cNvSpPr txBox="1">
            <a:spLocks noChangeArrowheads="1"/>
          </p:cNvSpPr>
          <p:nvPr/>
        </p:nvSpPr>
        <p:spPr bwMode="auto">
          <a:xfrm>
            <a:off x="7721600" y="1595438"/>
            <a:ext cx="1370013" cy="581025"/>
          </a:xfrm>
          <a:prstGeom prst="rect">
            <a:avLst/>
          </a:prstGeom>
          <a:noFill/>
          <a:ln w="9525">
            <a:noFill/>
            <a:miter lim="800000"/>
            <a:headEnd/>
            <a:tailEnd/>
          </a:ln>
        </p:spPr>
        <p:txBody>
          <a:bodyPr wrap="none">
            <a:spAutoFit/>
          </a:bodyPr>
          <a:lstStyle/>
          <a:p>
            <a:pPr algn="l">
              <a:buClrTx/>
              <a:buFontTx/>
              <a:buNone/>
            </a:pPr>
            <a:r>
              <a:rPr lang="en-US" sz="1600"/>
              <a:t>Specified</a:t>
            </a:r>
          </a:p>
          <a:p>
            <a:pPr algn="l">
              <a:buClrTx/>
              <a:buFontTx/>
              <a:buNone/>
            </a:pPr>
            <a:r>
              <a:rPr lang="en-US" sz="1600"/>
              <a:t>by the Admin</a:t>
            </a:r>
          </a:p>
        </p:txBody>
      </p:sp>
      <p:sp>
        <p:nvSpPr>
          <p:cNvPr id="569370" name="AutoShape 27"/>
          <p:cNvSpPr>
            <a:spLocks noChangeArrowheads="1"/>
          </p:cNvSpPr>
          <p:nvPr/>
        </p:nvSpPr>
        <p:spPr bwMode="auto">
          <a:xfrm>
            <a:off x="2463800" y="2609850"/>
            <a:ext cx="4724400" cy="1828800"/>
          </a:xfrm>
          <a:prstGeom prst="wedgeRectCallout">
            <a:avLst>
              <a:gd name="adj1" fmla="val 61190"/>
              <a:gd name="adj2" fmla="val -40972"/>
            </a:avLst>
          </a:prstGeom>
          <a:noFill/>
          <a:ln w="25400">
            <a:solidFill>
              <a:schemeClr val="hlink"/>
            </a:solidFill>
            <a:miter lim="800000"/>
            <a:headEnd/>
            <a:tailEnd/>
          </a:ln>
        </p:spPr>
        <p:txBody>
          <a:bodyPr/>
          <a:lstStyle/>
          <a:p>
            <a:pPr>
              <a:buClrTx/>
              <a:buFontTx/>
              <a:buNone/>
            </a:pPr>
            <a:endParaRPr lang="en-US" sz="2400">
              <a:latin typeface="Times New Roman" pitchFamily="18" charset="0"/>
            </a:endParaRPr>
          </a:p>
        </p:txBody>
      </p:sp>
      <p:sp>
        <p:nvSpPr>
          <p:cNvPr id="569371" name="Text Box 28"/>
          <p:cNvSpPr txBox="1">
            <a:spLocks noChangeArrowheads="1"/>
          </p:cNvSpPr>
          <p:nvPr/>
        </p:nvSpPr>
        <p:spPr bwMode="auto">
          <a:xfrm>
            <a:off x="7721600" y="2578100"/>
            <a:ext cx="1233488" cy="825500"/>
          </a:xfrm>
          <a:prstGeom prst="rect">
            <a:avLst/>
          </a:prstGeom>
          <a:noFill/>
          <a:ln w="9525">
            <a:noFill/>
            <a:miter lim="800000"/>
            <a:headEnd/>
            <a:tailEnd/>
          </a:ln>
        </p:spPr>
        <p:txBody>
          <a:bodyPr wrap="none">
            <a:spAutoFit/>
          </a:bodyPr>
          <a:lstStyle/>
          <a:p>
            <a:pPr algn="l">
              <a:buClrTx/>
              <a:buFontTx/>
              <a:buNone/>
            </a:pPr>
            <a:r>
              <a:rPr lang="en-US" sz="1600"/>
              <a:t>Determined</a:t>
            </a:r>
          </a:p>
          <a:p>
            <a:pPr algn="l">
              <a:buClrTx/>
              <a:buFontTx/>
              <a:buNone/>
            </a:pPr>
            <a:r>
              <a:rPr lang="en-US" sz="1600"/>
              <a:t>by DC Ping</a:t>
            </a:r>
          </a:p>
          <a:p>
            <a:pPr algn="l">
              <a:buClrTx/>
              <a:buFontTx/>
              <a:buNone/>
            </a:pPr>
            <a:r>
              <a:rPr lang="en-US" sz="1600"/>
              <a:t>Ordering</a:t>
            </a:r>
          </a:p>
        </p:txBody>
      </p:sp>
      <p:sp>
        <p:nvSpPr>
          <p:cNvPr id="569372" name="Rectangle 29"/>
          <p:cNvSpPr>
            <a:spLocks noGrp="1" noChangeArrowheads="1"/>
          </p:cNvSpPr>
          <p:nvPr>
            <p:ph type="title" idx="4294967295"/>
          </p:nvPr>
        </p:nvSpPr>
        <p:spPr/>
        <p:txBody>
          <a:bodyPr tIns="45720" bIns="45720"/>
          <a:lstStyle/>
          <a:p>
            <a:r>
              <a:rPr lang="en-US" dirty="0"/>
              <a:t>DC Ping Ordering</a:t>
            </a:r>
          </a:p>
        </p:txBody>
      </p:sp>
      <p:sp>
        <p:nvSpPr>
          <p:cNvPr id="569373" name="AutoShape 21"/>
          <p:cNvSpPr>
            <a:spLocks noChangeArrowheads="1"/>
          </p:cNvSpPr>
          <p:nvPr/>
        </p:nvSpPr>
        <p:spPr bwMode="auto">
          <a:xfrm flipH="1">
            <a:off x="6348413" y="4395788"/>
            <a:ext cx="1404937" cy="544512"/>
          </a:xfrm>
          <a:prstGeom prst="leftArrow">
            <a:avLst>
              <a:gd name="adj1" fmla="val 50000"/>
              <a:gd name="adj2" fmla="val 64504"/>
            </a:avLst>
          </a:prstGeom>
          <a:gradFill rotWithShape="1">
            <a:gsLst>
              <a:gs pos="0">
                <a:schemeClr val="tx2">
                  <a:alpha val="50000"/>
                </a:schemeClr>
              </a:gs>
              <a:gs pos="100000">
                <a:schemeClr val="tx2">
                  <a:alpha val="25000"/>
                </a:schemeClr>
              </a:gs>
            </a:gsLst>
            <a:lin ang="0" scaled="1"/>
          </a:gradFill>
          <a:ln w="25400">
            <a:noFill/>
            <a:miter lim="800000"/>
            <a:headEnd/>
            <a:tailEnd/>
          </a:ln>
        </p:spPr>
        <p:txBody>
          <a:bodyPr wrap="none" anchor="ctr"/>
          <a:lstStyle/>
          <a:p>
            <a:pPr>
              <a:buClrTx/>
              <a:buFontTx/>
              <a:buNone/>
            </a:pPr>
            <a:endParaRPr lang="en-US" sz="180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Domain Users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p:txBody>
          <a:bodyPr/>
          <a:lstStyle/>
          <a:p>
            <a:r>
              <a:rPr lang="en-US" dirty="0"/>
              <a:t>Domain User </a:t>
            </a:r>
          </a:p>
        </p:txBody>
      </p:sp>
      <p:sp>
        <p:nvSpPr>
          <p:cNvPr id="571395" name="Rectangle 3"/>
          <p:cNvSpPr>
            <a:spLocks noGrp="1" noChangeArrowheads="1"/>
          </p:cNvSpPr>
          <p:nvPr>
            <p:ph type="body" idx="1"/>
          </p:nvPr>
        </p:nvSpPr>
        <p:spPr/>
        <p:txBody>
          <a:bodyPr/>
          <a:lstStyle/>
          <a:p>
            <a:r>
              <a:rPr lang="en-US" dirty="0"/>
              <a:t>Domain user is:</a:t>
            </a:r>
          </a:p>
          <a:p>
            <a:pPr lvl="1"/>
            <a:r>
              <a:rPr lang="en-US" dirty="0"/>
              <a:t>Created in a domain </a:t>
            </a:r>
          </a:p>
          <a:p>
            <a:pPr lvl="1"/>
            <a:r>
              <a:rPr lang="en-US" dirty="0"/>
              <a:t>Authenticated by the domain </a:t>
            </a:r>
          </a:p>
          <a:p>
            <a:pPr lvl="1"/>
            <a:r>
              <a:rPr lang="en-US" dirty="0"/>
              <a:t>Created with the Active Directory Users and Computers tool</a:t>
            </a:r>
          </a:p>
          <a:p>
            <a:endParaRPr lang="en-US" dirty="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W2k8R2: Remote Administration Tools</a:t>
            </a:r>
            <a:endParaRPr lang="en-US" dirty="0"/>
          </a:p>
        </p:txBody>
      </p:sp>
      <p:sp>
        <p:nvSpPr>
          <p:cNvPr id="3" name="Content Placeholder 2"/>
          <p:cNvSpPr>
            <a:spLocks noGrp="1"/>
          </p:cNvSpPr>
          <p:nvPr>
            <p:ph idx="1"/>
          </p:nvPr>
        </p:nvSpPr>
        <p:spPr/>
        <p:txBody>
          <a:bodyPr/>
          <a:lstStyle/>
          <a:p>
            <a:r>
              <a:rPr lang="en-US" sz="2400" dirty="0" smtClean="0"/>
              <a:t>Within Windows Server 2008 R2, administrators must added the Remote Administration Tools to remotely administrate Active Directory</a:t>
            </a:r>
          </a:p>
          <a:p>
            <a:pPr lvl="1"/>
            <a:r>
              <a:rPr lang="en-US" sz="2400" dirty="0" smtClean="0"/>
              <a:t>Same as the </a:t>
            </a:r>
            <a:r>
              <a:rPr lang="en-US" sz="2400" dirty="0" err="1" smtClean="0"/>
              <a:t>AdminPack</a:t>
            </a:r>
            <a:r>
              <a:rPr lang="en-US" sz="2400" dirty="0" smtClean="0"/>
              <a:t> for Windows Server 2003</a:t>
            </a:r>
          </a:p>
          <a:p>
            <a:pPr lvl="1"/>
            <a:endParaRPr lang="en-US" dirty="0"/>
          </a:p>
        </p:txBody>
      </p:sp>
      <p:pic>
        <p:nvPicPr>
          <p:cNvPr id="1026" name="Picture 2" descr="C:\Documents and Settings\curtisb\Desktop\ANCDA\Images\CIFS\Domain2.png"/>
          <p:cNvPicPr>
            <a:picLocks noChangeAspect="1" noChangeArrowheads="1"/>
          </p:cNvPicPr>
          <p:nvPr/>
        </p:nvPicPr>
        <p:blipFill>
          <a:blip r:embed="rId3" cstate="print"/>
          <a:srcRect/>
          <a:stretch>
            <a:fillRect/>
          </a:stretch>
        </p:blipFill>
        <p:spPr bwMode="auto">
          <a:xfrm>
            <a:off x="2566986" y="2782957"/>
            <a:ext cx="5006536" cy="3689928"/>
          </a:xfrm>
          <a:prstGeom prst="rect">
            <a:avLst/>
          </a:prstGeom>
          <a:noFill/>
        </p:spPr>
      </p:pic>
      <p:sp>
        <p:nvSpPr>
          <p:cNvPr id="5" name="TextBox 4"/>
          <p:cNvSpPr txBox="1"/>
          <p:nvPr/>
        </p:nvSpPr>
        <p:spPr>
          <a:xfrm>
            <a:off x="337931" y="5565913"/>
            <a:ext cx="2186607" cy="707886"/>
          </a:xfrm>
          <a:prstGeom prst="rect">
            <a:avLst/>
          </a:prstGeom>
          <a:noFill/>
        </p:spPr>
        <p:txBody>
          <a:bodyPr wrap="square" rtlCol="0">
            <a:spAutoFit/>
          </a:bodyPr>
          <a:lstStyle/>
          <a:p>
            <a:r>
              <a:rPr lang="en-US" b="1" dirty="0" smtClean="0"/>
              <a:t>NOTE: </a:t>
            </a:r>
            <a:br>
              <a:rPr lang="en-US" b="1" dirty="0" smtClean="0"/>
            </a:br>
            <a:r>
              <a:rPr lang="en-US" dirty="0" smtClean="0"/>
              <a:t>Reboot required</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43" name="Picture 3" descr="Active_Dir_New_User_menus2"/>
          <p:cNvPicPr>
            <a:picLocks noChangeArrowheads="1"/>
          </p:cNvPicPr>
          <p:nvPr/>
        </p:nvPicPr>
        <p:blipFill>
          <a:blip r:embed="rId3" cstate="print"/>
          <a:stretch>
            <a:fillRect/>
          </a:stretch>
        </p:blipFill>
        <p:spPr bwMode="auto">
          <a:xfrm>
            <a:off x="1584804" y="1246188"/>
            <a:ext cx="6863392" cy="4799012"/>
          </a:xfrm>
          <a:prstGeom prst="rect">
            <a:avLst/>
          </a:prstGeom>
          <a:noFill/>
          <a:ln w="9525">
            <a:noFill/>
            <a:miter lim="800000"/>
            <a:headEnd/>
            <a:tailEnd/>
          </a:ln>
        </p:spPr>
      </p:pic>
      <p:sp>
        <p:nvSpPr>
          <p:cNvPr id="573442" name="Rectangle 2"/>
          <p:cNvSpPr>
            <a:spLocks noGrp="1" noChangeArrowheads="1"/>
          </p:cNvSpPr>
          <p:nvPr>
            <p:ph type="title" idx="4294967295"/>
          </p:nvPr>
        </p:nvSpPr>
        <p:spPr/>
        <p:txBody>
          <a:bodyPr tIns="45720" bIns="45720"/>
          <a:lstStyle/>
          <a:p>
            <a:r>
              <a:rPr lang="en-US" dirty="0"/>
              <a:t>Creating a Domain User</a:t>
            </a:r>
          </a:p>
        </p:txBody>
      </p:sp>
      <p:sp>
        <p:nvSpPr>
          <p:cNvPr id="573444" name="Text Box 4"/>
          <p:cNvSpPr txBox="1">
            <a:spLocks noChangeArrowheads="1"/>
          </p:cNvSpPr>
          <p:nvPr/>
        </p:nvSpPr>
        <p:spPr bwMode="auto">
          <a:xfrm>
            <a:off x="3103563" y="1819206"/>
            <a:ext cx="1805302" cy="830997"/>
          </a:xfrm>
          <a:prstGeom prst="rect">
            <a:avLst/>
          </a:prstGeom>
          <a:solidFill>
            <a:schemeClr val="bg1"/>
          </a:solidFill>
          <a:ln w="12700">
            <a:solidFill>
              <a:srgbClr val="000000"/>
            </a:solidFill>
            <a:miter lim="800000"/>
            <a:headEnd/>
            <a:tailEnd/>
          </a:ln>
        </p:spPr>
        <p:txBody>
          <a:bodyPr wrap="none">
            <a:spAutoFit/>
          </a:bodyPr>
          <a:lstStyle/>
          <a:p>
            <a:pPr algn="l">
              <a:buClrTx/>
              <a:buFontTx/>
              <a:buNone/>
            </a:pPr>
            <a:r>
              <a:rPr lang="en-US" sz="1600" dirty="0"/>
              <a:t>Right-click the</a:t>
            </a:r>
            <a:br>
              <a:rPr lang="en-US" sz="1600" dirty="0"/>
            </a:br>
            <a:r>
              <a:rPr lang="en-US" sz="1600" dirty="0"/>
              <a:t> Users </a:t>
            </a:r>
            <a:r>
              <a:rPr lang="en-US" sz="1600" dirty="0" smtClean="0"/>
              <a:t>folder and </a:t>
            </a:r>
          </a:p>
          <a:p>
            <a:pPr algn="l">
              <a:buClrTx/>
              <a:buFontTx/>
              <a:buNone/>
            </a:pPr>
            <a:r>
              <a:rPr lang="en-US" sz="1600" dirty="0" smtClean="0"/>
              <a:t>select </a:t>
            </a:r>
            <a:r>
              <a:rPr lang="en-US" sz="1600" b="1" dirty="0" smtClean="0"/>
              <a:t>New</a:t>
            </a:r>
            <a:endParaRPr lang="en-US" sz="1600" b="1" dirty="0"/>
          </a:p>
        </p:txBody>
      </p:sp>
      <p:sp>
        <p:nvSpPr>
          <p:cNvPr id="573445" name="Rectangle 5"/>
          <p:cNvSpPr>
            <a:spLocks noChangeArrowheads="1"/>
          </p:cNvSpPr>
          <p:nvPr/>
        </p:nvSpPr>
        <p:spPr bwMode="auto">
          <a:xfrm>
            <a:off x="1912800" y="2888146"/>
            <a:ext cx="650875" cy="168275"/>
          </a:xfrm>
          <a:prstGeom prst="rect">
            <a:avLst/>
          </a:prstGeom>
          <a:noFill/>
          <a:ln w="28575" algn="ctr">
            <a:noFill/>
            <a:miter lim="800000"/>
            <a:headEnd/>
            <a:tailEnd/>
          </a:ln>
          <a:effectLst/>
        </p:spPr>
        <p:txBody>
          <a:bodyPr wrap="none" anchor="ctr"/>
          <a:lstStyle/>
          <a:p>
            <a:endParaRPr lang="en-US"/>
          </a:p>
        </p:txBody>
      </p:sp>
      <p:cxnSp>
        <p:nvCxnSpPr>
          <p:cNvPr id="573446" name="AutoShape 6"/>
          <p:cNvCxnSpPr>
            <a:cxnSpLocks noChangeShapeType="1"/>
            <a:stCxn id="573444" idx="1"/>
            <a:endCxn id="573445" idx="0"/>
          </p:cNvCxnSpPr>
          <p:nvPr/>
        </p:nvCxnSpPr>
        <p:spPr bwMode="auto">
          <a:xfrm rot="10800000" flipV="1">
            <a:off x="2238239" y="2234704"/>
            <a:ext cx="865325" cy="653441"/>
          </a:xfrm>
          <a:prstGeom prst="bentConnector2">
            <a:avLst/>
          </a:prstGeom>
          <a:noFill/>
          <a:ln w="28575">
            <a:solidFill>
              <a:schemeClr val="hlink"/>
            </a:solidFill>
            <a:miter lim="800000"/>
            <a:headEnd/>
            <a:tailEnd type="triangle" w="med" len="med"/>
          </a:ln>
          <a:effectLst/>
        </p:spPr>
      </p:cxnSp>
      <p:pic>
        <p:nvPicPr>
          <p:cNvPr id="2050" name="Picture 2" descr="C:\Documents and Settings\curtisb\Desktop\ANCDA\Images\CIFS\domain9.png"/>
          <p:cNvPicPr>
            <a:picLocks noChangeAspect="1" noChangeArrowheads="1"/>
          </p:cNvPicPr>
          <p:nvPr/>
        </p:nvPicPr>
        <p:blipFill>
          <a:blip r:embed="rId4" cstate="print"/>
          <a:srcRect/>
          <a:stretch>
            <a:fillRect/>
          </a:stretch>
        </p:blipFill>
        <p:spPr bwMode="auto">
          <a:xfrm>
            <a:off x="1378641" y="3361222"/>
            <a:ext cx="3360890" cy="2827415"/>
          </a:xfrm>
          <a:prstGeom prst="rect">
            <a:avLst/>
          </a:prstGeom>
          <a:noFill/>
        </p:spPr>
      </p:pic>
      <p:pic>
        <p:nvPicPr>
          <p:cNvPr id="2051" name="Picture 3" descr="C:\Documents and Settings\curtisb\Desktop\ANCDA\Images\CIFS\domain10.png"/>
          <p:cNvPicPr>
            <a:picLocks noChangeAspect="1" noChangeArrowheads="1"/>
          </p:cNvPicPr>
          <p:nvPr/>
        </p:nvPicPr>
        <p:blipFill>
          <a:blip r:embed="rId5" cstate="print"/>
          <a:srcRect/>
          <a:stretch>
            <a:fillRect/>
          </a:stretch>
        </p:blipFill>
        <p:spPr bwMode="auto">
          <a:xfrm>
            <a:off x="5076204" y="3361152"/>
            <a:ext cx="3360890" cy="2827415"/>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2"/>
          <p:cNvSpPr>
            <a:spLocks noGrp="1" noChangeArrowheads="1"/>
          </p:cNvSpPr>
          <p:nvPr>
            <p:ph type="title"/>
          </p:nvPr>
        </p:nvSpPr>
        <p:spPr/>
        <p:txBody>
          <a:bodyPr/>
          <a:lstStyle/>
          <a:p>
            <a:r>
              <a:rPr lang="en-US" dirty="0"/>
              <a:t>Local User Authentication</a:t>
            </a:r>
          </a:p>
        </p:txBody>
      </p:sp>
      <p:sp>
        <p:nvSpPr>
          <p:cNvPr id="579587" name="Rectangle 3"/>
          <p:cNvSpPr>
            <a:spLocks noGrp="1" noChangeArrowheads="1"/>
          </p:cNvSpPr>
          <p:nvPr>
            <p:ph type="body" idx="1"/>
          </p:nvPr>
        </p:nvSpPr>
        <p:spPr/>
        <p:txBody>
          <a:bodyPr/>
          <a:lstStyle/>
          <a:p>
            <a:pPr>
              <a:spcBef>
                <a:spcPct val="0"/>
              </a:spcBef>
              <a:buFont typeface="Wingdings 2" pitchFamily="18" charset="2"/>
              <a:buNone/>
            </a:pPr>
            <a:r>
              <a:rPr lang="en-US" sz="2400" dirty="0"/>
              <a:t>When the storage system is using CIFS Domain </a:t>
            </a:r>
          </a:p>
          <a:p>
            <a:pPr>
              <a:spcBef>
                <a:spcPct val="0"/>
              </a:spcBef>
              <a:buFont typeface="Wingdings 2" pitchFamily="18" charset="2"/>
              <a:buNone/>
            </a:pPr>
            <a:r>
              <a:rPr lang="en-US" sz="2400" dirty="0"/>
              <a:t>authentication:</a:t>
            </a:r>
          </a:p>
          <a:p>
            <a:r>
              <a:rPr lang="en-US" sz="2400" dirty="0"/>
              <a:t>Local user authentication is still possible</a:t>
            </a:r>
          </a:p>
          <a:p>
            <a:r>
              <a:rPr lang="en-US" sz="2400" dirty="0"/>
              <a:t>Additional MMC functionality is available</a:t>
            </a:r>
          </a:p>
          <a:p>
            <a:pPr lvl="1"/>
            <a:r>
              <a:rPr lang="en-US" sz="2200" dirty="0"/>
              <a:t>Users: </a:t>
            </a:r>
          </a:p>
          <a:p>
            <a:pPr lvl="2"/>
            <a:r>
              <a:rPr lang="en-US" sz="2000" dirty="0"/>
              <a:t>Displays a current list of local users only</a:t>
            </a:r>
          </a:p>
          <a:p>
            <a:pPr lvl="2"/>
            <a:r>
              <a:rPr lang="en-US" sz="2000" dirty="0"/>
              <a:t>Cannot create, delete, or view properties of local users</a:t>
            </a:r>
          </a:p>
          <a:p>
            <a:pPr lvl="2"/>
            <a:r>
              <a:rPr lang="en-US" sz="2000" dirty="0"/>
              <a:t>Cannot administer passwords</a:t>
            </a:r>
          </a:p>
          <a:p>
            <a:pPr lvl="1"/>
            <a:r>
              <a:rPr lang="en-US" sz="2200" dirty="0"/>
              <a:t>Groups:</a:t>
            </a:r>
          </a:p>
          <a:p>
            <a:pPr lvl="2"/>
            <a:r>
              <a:rPr lang="en-US" sz="2000" dirty="0"/>
              <a:t>Can display, create, and delete a group, and add or delete users in the group</a:t>
            </a:r>
          </a:p>
          <a:p>
            <a:pPr lvl="2"/>
            <a:r>
              <a:rPr lang="en-US" sz="2000" dirty="0"/>
              <a:t>Cannot add or modify roles (and hence, capabilities) for the group</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p:cNvSpPr>
            <a:spLocks noGrp="1" noChangeArrowheads="1"/>
          </p:cNvSpPr>
          <p:nvPr>
            <p:ph type="title"/>
          </p:nvPr>
        </p:nvSpPr>
        <p:spPr/>
        <p:txBody>
          <a:bodyPr/>
          <a:lstStyle/>
          <a:p>
            <a:r>
              <a:rPr lang="en-US" dirty="0"/>
              <a:t>Adding Domain Users to Groups</a:t>
            </a:r>
          </a:p>
        </p:txBody>
      </p:sp>
      <p:sp>
        <p:nvSpPr>
          <p:cNvPr id="581635" name="Rectangle 3"/>
          <p:cNvSpPr>
            <a:spLocks noGrp="1" noChangeArrowheads="1"/>
          </p:cNvSpPr>
          <p:nvPr>
            <p:ph type="body" idx="1"/>
          </p:nvPr>
        </p:nvSpPr>
        <p:spPr/>
        <p:txBody>
          <a:bodyPr/>
          <a:lstStyle/>
          <a:p>
            <a:pPr>
              <a:spcBef>
                <a:spcPct val="0"/>
              </a:spcBef>
              <a:buFont typeface="Wingdings 2" pitchFamily="18" charset="2"/>
              <a:buNone/>
            </a:pPr>
            <a:r>
              <a:rPr lang="en-US" dirty="0"/>
              <a:t>Assign a Windows domain user to a custom or </a:t>
            </a:r>
          </a:p>
          <a:p>
            <a:pPr>
              <a:spcBef>
                <a:spcPct val="0"/>
              </a:spcBef>
              <a:buFont typeface="Wingdings 2" pitchFamily="18" charset="2"/>
              <a:buNone/>
            </a:pPr>
            <a:r>
              <a:rPr lang="en-US" dirty="0"/>
              <a:t>predefined local group</a:t>
            </a:r>
          </a:p>
          <a:p>
            <a:r>
              <a:rPr lang="en-US" dirty="0" smtClean="0"/>
              <a:t>CLI:  </a:t>
            </a:r>
            <a:r>
              <a:rPr lang="en-US" dirty="0" err="1" smtClean="0">
                <a:latin typeface="Courier New" pitchFamily="49" charset="0"/>
              </a:rPr>
              <a:t>useradmin</a:t>
            </a:r>
            <a:r>
              <a:rPr lang="en-US" dirty="0" smtClean="0">
                <a:latin typeface="Courier New" pitchFamily="49" charset="0"/>
              </a:rPr>
              <a:t> </a:t>
            </a:r>
            <a:r>
              <a:rPr lang="en-US" dirty="0" err="1" smtClean="0">
                <a:latin typeface="Courier New" pitchFamily="49" charset="0"/>
              </a:rPr>
              <a:t>domainuser</a:t>
            </a:r>
            <a:endParaRPr lang="en-US" dirty="0"/>
          </a:p>
          <a:p>
            <a:pPr lvl="1"/>
            <a:r>
              <a:rPr lang="en-US" dirty="0" smtClean="0"/>
              <a:t>Syntax </a:t>
            </a:r>
          </a:p>
          <a:p>
            <a:pPr lvl="1">
              <a:spcBef>
                <a:spcPts val="0"/>
              </a:spcBef>
              <a:buNone/>
            </a:pPr>
            <a:r>
              <a:rPr lang="en-US" sz="2000" dirty="0" smtClean="0">
                <a:latin typeface="Courier New" pitchFamily="49" charset="0"/>
              </a:rPr>
              <a:t>system&gt; </a:t>
            </a:r>
            <a:r>
              <a:rPr lang="en-US" sz="2000" dirty="0" err="1" smtClean="0">
                <a:latin typeface="Courier New" pitchFamily="49" charset="0"/>
              </a:rPr>
              <a:t>useradmin</a:t>
            </a:r>
            <a:r>
              <a:rPr lang="en-US" sz="2000" dirty="0" smtClean="0">
                <a:latin typeface="Courier New" pitchFamily="49" charset="0"/>
              </a:rPr>
              <a:t> </a:t>
            </a:r>
            <a:r>
              <a:rPr lang="en-US" sz="2000" dirty="0" err="1" smtClean="0">
                <a:latin typeface="Courier New" pitchFamily="49" charset="0"/>
              </a:rPr>
              <a:t>domainuser</a:t>
            </a:r>
            <a:r>
              <a:rPr lang="en-US" sz="2000" dirty="0" smtClean="0">
                <a:latin typeface="Courier New" pitchFamily="49" charset="0"/>
              </a:rPr>
              <a:t> add </a:t>
            </a:r>
            <a:r>
              <a:rPr lang="en-US" sz="2000" i="1" dirty="0" smtClean="0">
                <a:latin typeface="Courier New" pitchFamily="49" charset="0"/>
              </a:rPr>
              <a:t>user</a:t>
            </a:r>
          </a:p>
          <a:p>
            <a:pPr lvl="1">
              <a:spcBef>
                <a:spcPts val="0"/>
              </a:spcBef>
              <a:buNone/>
            </a:pPr>
            <a:r>
              <a:rPr lang="en-US" sz="2000" dirty="0" smtClean="0">
                <a:latin typeface="Courier New" pitchFamily="49" charset="0"/>
              </a:rPr>
              <a:t>			-g </a:t>
            </a:r>
            <a:r>
              <a:rPr lang="en-US" sz="2000" i="1" dirty="0" smtClean="0">
                <a:latin typeface="Courier New" pitchFamily="49" charset="0"/>
              </a:rPr>
              <a:t>group </a:t>
            </a:r>
            <a:r>
              <a:rPr lang="en-US" sz="2000" dirty="0" smtClean="0">
                <a:latin typeface="Courier New" pitchFamily="49" charset="0"/>
              </a:rPr>
              <a:t>| Administrators |</a:t>
            </a:r>
            <a:br>
              <a:rPr lang="en-US" sz="2000" dirty="0" smtClean="0">
                <a:latin typeface="Courier New" pitchFamily="49" charset="0"/>
              </a:rPr>
            </a:br>
            <a:r>
              <a:rPr lang="en-US" sz="2000" dirty="0" smtClean="0">
                <a:latin typeface="Courier New" pitchFamily="49" charset="0"/>
              </a:rPr>
              <a:t>		"Backup Operators“ | Guests |</a:t>
            </a:r>
            <a:br>
              <a:rPr lang="en-US" sz="2000" dirty="0" smtClean="0">
                <a:latin typeface="Courier New" pitchFamily="49" charset="0"/>
              </a:rPr>
            </a:br>
            <a:r>
              <a:rPr lang="en-US" sz="2000" dirty="0" smtClean="0">
                <a:latin typeface="Courier New" pitchFamily="49" charset="0"/>
              </a:rPr>
              <a:t>		"Power Users“ | Users</a:t>
            </a:r>
          </a:p>
          <a:p>
            <a:pPr lvl="1">
              <a:lnSpc>
                <a:spcPct val="80000"/>
              </a:lnSpc>
            </a:pPr>
            <a:r>
              <a:rPr lang="en-US" sz="2200" dirty="0" smtClean="0"/>
              <a:t>To add an existing Windows domain user to a group:</a:t>
            </a:r>
          </a:p>
          <a:p>
            <a:pPr lvl="1">
              <a:lnSpc>
                <a:spcPct val="80000"/>
              </a:lnSpc>
              <a:buNone/>
            </a:pPr>
            <a:r>
              <a:rPr lang="en-US" sz="2000" dirty="0" smtClean="0">
                <a:latin typeface="Courier New" pitchFamily="49" charset="0"/>
              </a:rPr>
              <a:t>system&gt; </a:t>
            </a:r>
            <a:r>
              <a:rPr lang="en-US" sz="2000" dirty="0" err="1" smtClean="0">
                <a:latin typeface="Courier New" pitchFamily="49" charset="0"/>
              </a:rPr>
              <a:t>useradmin</a:t>
            </a:r>
            <a:r>
              <a:rPr lang="en-US" sz="2000" dirty="0" smtClean="0">
                <a:latin typeface="Courier New" pitchFamily="49" charset="0"/>
              </a:rPr>
              <a:t> </a:t>
            </a:r>
            <a:r>
              <a:rPr lang="en-US" sz="2000" dirty="0" err="1" smtClean="0">
                <a:latin typeface="Courier New" pitchFamily="49" charset="0"/>
              </a:rPr>
              <a:t>domainuser</a:t>
            </a:r>
            <a:r>
              <a:rPr lang="en-US" sz="2000" dirty="0" smtClean="0">
                <a:latin typeface="Courier New" pitchFamily="49" charset="0"/>
              </a:rPr>
              <a:t> add </a:t>
            </a:r>
            <a:r>
              <a:rPr lang="en-US" sz="2000" i="1" dirty="0" smtClean="0">
                <a:latin typeface="Courier New" pitchFamily="49" charset="0"/>
              </a:rPr>
              <a:t>user</a:t>
            </a:r>
            <a:r>
              <a:rPr lang="en-US" sz="2000" dirty="0" smtClean="0">
                <a:latin typeface="Courier New" pitchFamily="49" charset="0"/>
              </a:rPr>
              <a:t> –g </a:t>
            </a:r>
            <a:r>
              <a:rPr lang="en-US" sz="2000" i="1" dirty="0" smtClean="0">
                <a:latin typeface="Courier New" pitchFamily="49" charset="0"/>
              </a:rPr>
              <a:t>group</a:t>
            </a:r>
          </a:p>
          <a:p>
            <a:pPr lvl="1">
              <a:lnSpc>
                <a:spcPct val="80000"/>
              </a:lnSpc>
            </a:pPr>
            <a:r>
              <a:rPr lang="en-US" sz="2200" dirty="0" smtClean="0"/>
              <a:t>To list Windows domain users in a group:</a:t>
            </a:r>
          </a:p>
          <a:p>
            <a:pPr lvl="1">
              <a:lnSpc>
                <a:spcPct val="80000"/>
              </a:lnSpc>
              <a:buNone/>
            </a:pPr>
            <a:r>
              <a:rPr lang="en-US" sz="2000" dirty="0" smtClean="0">
                <a:latin typeface="Courier New" pitchFamily="49" charset="0"/>
              </a:rPr>
              <a:t>system&gt; </a:t>
            </a:r>
            <a:r>
              <a:rPr lang="en-US" sz="2000" dirty="0" err="1" smtClean="0">
                <a:latin typeface="Courier New" pitchFamily="49" charset="0"/>
              </a:rPr>
              <a:t>useradmin</a:t>
            </a:r>
            <a:r>
              <a:rPr lang="en-US" sz="2000" dirty="0" smtClean="0">
                <a:latin typeface="Courier New" pitchFamily="49" charset="0"/>
              </a:rPr>
              <a:t> </a:t>
            </a:r>
            <a:r>
              <a:rPr lang="en-US" sz="2000" dirty="0" err="1" smtClean="0">
                <a:latin typeface="Courier New" pitchFamily="49" charset="0"/>
              </a:rPr>
              <a:t>domainuser</a:t>
            </a:r>
            <a:r>
              <a:rPr lang="en-US" sz="2000" dirty="0" smtClean="0">
                <a:latin typeface="Courier New" pitchFamily="49" charset="0"/>
              </a:rPr>
              <a:t> list –g </a:t>
            </a:r>
            <a:r>
              <a:rPr lang="en-US" sz="2000" i="1" dirty="0" smtClean="0">
                <a:latin typeface="Courier New" pitchFamily="49" charset="0"/>
              </a:rPr>
              <a:t>group</a:t>
            </a:r>
          </a:p>
          <a:p>
            <a:r>
              <a:rPr lang="en-US" dirty="0" smtClean="0"/>
              <a:t>Computer </a:t>
            </a:r>
            <a:r>
              <a:rPr lang="en-US" dirty="0"/>
              <a:t>Management (MMC) </a:t>
            </a:r>
          </a:p>
          <a:p>
            <a:pPr>
              <a:buFont typeface="Wingdings 2" pitchFamily="18" charset="2"/>
              <a:buNone/>
            </a:pPr>
            <a:endParaRPr lang="en-US" sz="2200" dirty="0">
              <a:latin typeface="Courier New" pitchFamily="49"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2"/>
          <p:cNvSpPr>
            <a:spLocks noGrp="1" noChangeArrowheads="1"/>
          </p:cNvSpPr>
          <p:nvPr>
            <p:ph type="title"/>
          </p:nvPr>
        </p:nvSpPr>
        <p:spPr/>
        <p:txBody>
          <a:bodyPr/>
          <a:lstStyle/>
          <a:p>
            <a:r>
              <a:rPr lang="en-US" dirty="0"/>
              <a:t>MMC: Groups</a:t>
            </a:r>
          </a:p>
        </p:txBody>
      </p:sp>
      <p:pic>
        <p:nvPicPr>
          <p:cNvPr id="583683" name="Picture 14"/>
          <p:cNvPicPr>
            <a:picLocks noChangeAspect="1" noChangeArrowheads="1"/>
          </p:cNvPicPr>
          <p:nvPr/>
        </p:nvPicPr>
        <p:blipFill>
          <a:blip r:embed="rId3" cstate="print"/>
          <a:srcRect/>
          <a:stretch>
            <a:fillRect/>
          </a:stretch>
        </p:blipFill>
        <p:spPr bwMode="auto">
          <a:xfrm>
            <a:off x="4852988" y="3362325"/>
            <a:ext cx="2152650" cy="352425"/>
          </a:xfrm>
          <a:prstGeom prst="rect">
            <a:avLst/>
          </a:prstGeom>
          <a:noFill/>
          <a:ln w="9525">
            <a:noFill/>
            <a:miter lim="800000"/>
            <a:headEnd/>
            <a:tailEnd/>
          </a:ln>
        </p:spPr>
      </p:pic>
      <p:pic>
        <p:nvPicPr>
          <p:cNvPr id="583684" name="Picture 19" descr="5-31"/>
          <p:cNvPicPr>
            <a:picLocks noChangeArrowheads="1"/>
          </p:cNvPicPr>
          <p:nvPr/>
        </p:nvPicPr>
        <p:blipFill>
          <a:blip r:embed="rId4" cstate="print"/>
          <a:srcRect/>
          <a:stretch>
            <a:fillRect/>
          </a:stretch>
        </p:blipFill>
        <p:spPr bwMode="auto">
          <a:xfrm>
            <a:off x="1592263" y="1246188"/>
            <a:ext cx="6097587" cy="4295775"/>
          </a:xfrm>
          <a:prstGeom prst="rect">
            <a:avLst/>
          </a:prstGeom>
          <a:noFill/>
          <a:ln w="9525">
            <a:noFill/>
            <a:miter lim="800000"/>
            <a:headEnd/>
            <a:tailEnd/>
          </a:ln>
        </p:spPr>
      </p:pic>
      <p:sp>
        <p:nvSpPr>
          <p:cNvPr id="583685" name="Text Box 7"/>
          <p:cNvSpPr txBox="1">
            <a:spLocks noChangeArrowheads="1"/>
          </p:cNvSpPr>
          <p:nvPr/>
        </p:nvSpPr>
        <p:spPr bwMode="auto">
          <a:xfrm>
            <a:off x="3059113" y="2338388"/>
            <a:ext cx="1597025" cy="593725"/>
          </a:xfrm>
          <a:prstGeom prst="rect">
            <a:avLst/>
          </a:prstGeom>
          <a:solidFill>
            <a:schemeClr val="bg1"/>
          </a:solidFill>
          <a:ln w="12700">
            <a:solidFill>
              <a:schemeClr val="tx1"/>
            </a:solidFill>
            <a:miter lim="800000"/>
            <a:headEnd/>
            <a:tailEnd/>
          </a:ln>
        </p:spPr>
        <p:txBody>
          <a:bodyPr>
            <a:spAutoFit/>
          </a:bodyPr>
          <a:lstStyle/>
          <a:p>
            <a:pPr algn="l">
              <a:buClrTx/>
              <a:buFontTx/>
              <a:buNone/>
            </a:pPr>
            <a:r>
              <a:rPr lang="en-US" sz="1600" dirty="0"/>
              <a:t>Right-click</a:t>
            </a:r>
            <a:br>
              <a:rPr lang="en-US" sz="1600" dirty="0"/>
            </a:br>
            <a:r>
              <a:rPr lang="en-US" sz="1600" dirty="0"/>
              <a:t>Groups </a:t>
            </a:r>
            <a:r>
              <a:rPr lang="en-US" sz="1600" dirty="0" smtClean="0"/>
              <a:t>folder</a:t>
            </a:r>
            <a:endParaRPr lang="en-US" sz="1600" dirty="0"/>
          </a:p>
        </p:txBody>
      </p:sp>
      <p:pic>
        <p:nvPicPr>
          <p:cNvPr id="583686" name="Picture 5" descr="GUI_CompMgmt_New_Local_Submenu"/>
          <p:cNvPicPr>
            <a:picLocks noChangeAspect="1" noChangeArrowheads="1"/>
          </p:cNvPicPr>
          <p:nvPr/>
        </p:nvPicPr>
        <p:blipFill>
          <a:blip r:embed="rId5" cstate="print"/>
          <a:srcRect/>
          <a:stretch>
            <a:fillRect/>
          </a:stretch>
        </p:blipFill>
        <p:spPr bwMode="auto">
          <a:xfrm>
            <a:off x="2606675" y="4006850"/>
            <a:ext cx="1897063" cy="1665288"/>
          </a:xfrm>
          <a:prstGeom prst="rect">
            <a:avLst/>
          </a:prstGeom>
          <a:noFill/>
          <a:ln w="9525">
            <a:noFill/>
            <a:miter lim="800000"/>
            <a:headEnd/>
            <a:tailEnd/>
          </a:ln>
        </p:spPr>
      </p:pic>
      <p:sp>
        <p:nvSpPr>
          <p:cNvPr id="583687" name="Text Box 9"/>
          <p:cNvSpPr txBox="1">
            <a:spLocks noChangeArrowheads="1"/>
          </p:cNvSpPr>
          <p:nvPr/>
        </p:nvSpPr>
        <p:spPr bwMode="auto">
          <a:xfrm>
            <a:off x="841375" y="5502275"/>
            <a:ext cx="2297113" cy="349250"/>
          </a:xfrm>
          <a:prstGeom prst="rect">
            <a:avLst/>
          </a:prstGeom>
          <a:solidFill>
            <a:schemeClr val="bg1"/>
          </a:solidFill>
          <a:ln w="12700">
            <a:solidFill>
              <a:schemeClr val="tx1"/>
            </a:solidFill>
            <a:miter lim="800000"/>
            <a:headEnd/>
            <a:tailEnd/>
          </a:ln>
        </p:spPr>
        <p:txBody>
          <a:bodyPr>
            <a:spAutoFit/>
          </a:bodyPr>
          <a:lstStyle/>
          <a:p>
            <a:pPr>
              <a:buClrTx/>
              <a:buFontTx/>
              <a:buNone/>
            </a:pPr>
            <a:r>
              <a:rPr lang="en-US" sz="1600"/>
              <a:t>Choose New Group….</a:t>
            </a:r>
          </a:p>
        </p:txBody>
      </p:sp>
      <p:pic>
        <p:nvPicPr>
          <p:cNvPr id="583688" name="Picture 6" descr="GUI_CompMgmt_New_Local_Helpers2"/>
          <p:cNvPicPr>
            <a:picLocks noChangeArrowheads="1"/>
          </p:cNvPicPr>
          <p:nvPr/>
        </p:nvPicPr>
        <p:blipFill>
          <a:blip r:embed="rId6" cstate="print"/>
          <a:srcRect/>
          <a:stretch>
            <a:fillRect/>
          </a:stretch>
        </p:blipFill>
        <p:spPr bwMode="auto">
          <a:xfrm>
            <a:off x="5383213" y="3128963"/>
            <a:ext cx="2906712" cy="2897187"/>
          </a:xfrm>
          <a:prstGeom prst="rect">
            <a:avLst/>
          </a:prstGeom>
          <a:noFill/>
          <a:ln w="9525">
            <a:noFill/>
            <a:miter lim="800000"/>
            <a:headEnd/>
            <a:tailEnd/>
          </a:ln>
        </p:spPr>
      </p:pic>
      <p:sp>
        <p:nvSpPr>
          <p:cNvPr id="583689" name="Text Box 12"/>
          <p:cNvSpPr txBox="1">
            <a:spLocks noChangeArrowheads="1"/>
          </p:cNvSpPr>
          <p:nvPr/>
        </p:nvSpPr>
        <p:spPr bwMode="auto">
          <a:xfrm>
            <a:off x="5118100" y="2338388"/>
            <a:ext cx="2373313" cy="349250"/>
          </a:xfrm>
          <a:prstGeom prst="rect">
            <a:avLst/>
          </a:prstGeom>
          <a:solidFill>
            <a:schemeClr val="bg1"/>
          </a:solidFill>
          <a:ln w="12700">
            <a:solidFill>
              <a:schemeClr val="tx1"/>
            </a:solidFill>
            <a:miter lim="800000"/>
            <a:headEnd/>
            <a:tailEnd/>
          </a:ln>
        </p:spPr>
        <p:txBody>
          <a:bodyPr>
            <a:spAutoFit/>
          </a:bodyPr>
          <a:lstStyle/>
          <a:p>
            <a:pPr algn="l">
              <a:buClrTx/>
              <a:buFontTx/>
              <a:buNone/>
            </a:pPr>
            <a:r>
              <a:rPr lang="en-US" sz="1600" dirty="0"/>
              <a:t>Type the Group </a:t>
            </a:r>
            <a:r>
              <a:rPr lang="en-US" sz="1600" dirty="0" smtClean="0"/>
              <a:t>name</a:t>
            </a:r>
            <a:endParaRPr lang="en-US" sz="1600" dirty="0"/>
          </a:p>
        </p:txBody>
      </p:sp>
      <p:sp>
        <p:nvSpPr>
          <p:cNvPr id="583690" name="Rectangle 10"/>
          <p:cNvSpPr>
            <a:spLocks noChangeArrowheads="1"/>
          </p:cNvSpPr>
          <p:nvPr/>
        </p:nvSpPr>
        <p:spPr bwMode="auto">
          <a:xfrm>
            <a:off x="5972175" y="4181475"/>
            <a:ext cx="2165350" cy="593725"/>
          </a:xfrm>
          <a:prstGeom prst="rect">
            <a:avLst/>
          </a:prstGeom>
          <a:solidFill>
            <a:schemeClr val="bg1"/>
          </a:solidFill>
          <a:ln w="12700" algn="ctr">
            <a:solidFill>
              <a:schemeClr val="tx1"/>
            </a:solidFill>
            <a:miter lim="800000"/>
            <a:headEnd/>
            <a:tailEnd/>
          </a:ln>
          <a:effectLst/>
        </p:spPr>
        <p:txBody>
          <a:bodyPr>
            <a:spAutoFit/>
          </a:bodyPr>
          <a:lstStyle/>
          <a:p>
            <a:pPr algn="l"/>
            <a:r>
              <a:rPr lang="en-US" sz="1600" dirty="0"/>
              <a:t>Click the Add button to add </a:t>
            </a:r>
            <a:r>
              <a:rPr lang="en-US" sz="1600" dirty="0" smtClean="0"/>
              <a:t>members</a:t>
            </a:r>
            <a:endParaRPr lang="en-US" sz="1600" dirty="0"/>
          </a:p>
        </p:txBody>
      </p:sp>
      <p:sp>
        <p:nvSpPr>
          <p:cNvPr id="583691" name="Rectangle 11"/>
          <p:cNvSpPr>
            <a:spLocks noChangeArrowheads="1"/>
          </p:cNvSpPr>
          <p:nvPr/>
        </p:nvSpPr>
        <p:spPr bwMode="auto">
          <a:xfrm>
            <a:off x="2138363" y="3309938"/>
            <a:ext cx="725487" cy="209550"/>
          </a:xfrm>
          <a:prstGeom prst="rect">
            <a:avLst/>
          </a:prstGeom>
          <a:noFill/>
          <a:ln w="28575" algn="ctr">
            <a:noFill/>
            <a:miter lim="800000"/>
            <a:headEnd/>
            <a:tailEnd/>
          </a:ln>
          <a:effectLst/>
        </p:spPr>
        <p:txBody>
          <a:bodyPr wrap="none" anchor="ctr"/>
          <a:lstStyle/>
          <a:p>
            <a:endParaRPr lang="en-US"/>
          </a:p>
        </p:txBody>
      </p:sp>
      <p:cxnSp>
        <p:nvCxnSpPr>
          <p:cNvPr id="583692" name="AutoShape 12"/>
          <p:cNvCxnSpPr>
            <a:cxnSpLocks noChangeShapeType="1"/>
            <a:stCxn id="583685" idx="2"/>
            <a:endCxn id="583691" idx="3"/>
          </p:cNvCxnSpPr>
          <p:nvPr/>
        </p:nvCxnSpPr>
        <p:spPr bwMode="auto">
          <a:xfrm rot="5400000">
            <a:off x="3119438" y="2676525"/>
            <a:ext cx="482600" cy="993775"/>
          </a:xfrm>
          <a:prstGeom prst="bentConnector2">
            <a:avLst/>
          </a:prstGeom>
          <a:noFill/>
          <a:ln w="28575">
            <a:solidFill>
              <a:schemeClr val="hlink"/>
            </a:solidFill>
            <a:miter lim="800000"/>
            <a:headEnd/>
            <a:tailEnd type="triangle" w="med" len="med"/>
          </a:ln>
          <a:effectLst/>
        </p:spPr>
      </p:cxnSp>
      <p:sp>
        <p:nvSpPr>
          <p:cNvPr id="583693" name="Rectangle 13"/>
          <p:cNvSpPr>
            <a:spLocks noChangeArrowheads="1"/>
          </p:cNvSpPr>
          <p:nvPr/>
        </p:nvSpPr>
        <p:spPr bwMode="auto">
          <a:xfrm>
            <a:off x="2652713" y="4057650"/>
            <a:ext cx="1851025" cy="209550"/>
          </a:xfrm>
          <a:prstGeom prst="rect">
            <a:avLst/>
          </a:prstGeom>
          <a:noFill/>
          <a:ln w="28575" algn="ctr">
            <a:noFill/>
            <a:miter lim="800000"/>
            <a:headEnd/>
            <a:tailEnd/>
          </a:ln>
          <a:effectLst/>
        </p:spPr>
        <p:txBody>
          <a:bodyPr wrap="none" anchor="ctr"/>
          <a:lstStyle/>
          <a:p>
            <a:endParaRPr lang="en-US"/>
          </a:p>
        </p:txBody>
      </p:sp>
      <p:cxnSp>
        <p:nvCxnSpPr>
          <p:cNvPr id="583694" name="AutoShape 14"/>
          <p:cNvCxnSpPr>
            <a:cxnSpLocks noChangeShapeType="1"/>
            <a:stCxn id="583687" idx="0"/>
            <a:endCxn id="583693" idx="1"/>
          </p:cNvCxnSpPr>
          <p:nvPr/>
        </p:nvCxnSpPr>
        <p:spPr bwMode="auto">
          <a:xfrm rot="16200000">
            <a:off x="1651794" y="4501356"/>
            <a:ext cx="1339850" cy="661988"/>
          </a:xfrm>
          <a:prstGeom prst="bentConnector2">
            <a:avLst/>
          </a:prstGeom>
          <a:noFill/>
          <a:ln w="28575">
            <a:solidFill>
              <a:schemeClr val="hlink"/>
            </a:solidFill>
            <a:miter lim="800000"/>
            <a:headEnd/>
            <a:tailEnd type="triangle" w="med" len="med"/>
          </a:ln>
          <a:effectLst/>
        </p:spPr>
      </p:cxnSp>
      <p:sp>
        <p:nvSpPr>
          <p:cNvPr id="583695" name="Rectangle 15"/>
          <p:cNvSpPr>
            <a:spLocks noChangeArrowheads="1"/>
          </p:cNvSpPr>
          <p:nvPr/>
        </p:nvSpPr>
        <p:spPr bwMode="auto">
          <a:xfrm>
            <a:off x="6083300" y="3382963"/>
            <a:ext cx="442913" cy="198437"/>
          </a:xfrm>
          <a:prstGeom prst="rect">
            <a:avLst/>
          </a:prstGeom>
          <a:noFill/>
          <a:ln w="28575" algn="ctr">
            <a:noFill/>
            <a:miter lim="800000"/>
            <a:headEnd/>
            <a:tailEnd/>
          </a:ln>
          <a:effectLst/>
        </p:spPr>
        <p:txBody>
          <a:bodyPr wrap="none" anchor="ctr"/>
          <a:lstStyle/>
          <a:p>
            <a:endParaRPr lang="en-US"/>
          </a:p>
        </p:txBody>
      </p:sp>
      <p:cxnSp>
        <p:nvCxnSpPr>
          <p:cNvPr id="583696" name="AutoShape 16"/>
          <p:cNvCxnSpPr>
            <a:cxnSpLocks noChangeShapeType="1"/>
            <a:stCxn id="583689" idx="2"/>
            <a:endCxn id="583695" idx="0"/>
          </p:cNvCxnSpPr>
          <p:nvPr/>
        </p:nvCxnSpPr>
        <p:spPr bwMode="auto">
          <a:xfrm rot="5400000">
            <a:off x="5957887" y="3035301"/>
            <a:ext cx="695325" cy="0"/>
          </a:xfrm>
          <a:prstGeom prst="straightConnector1">
            <a:avLst/>
          </a:prstGeom>
          <a:noFill/>
          <a:ln w="28575">
            <a:solidFill>
              <a:schemeClr val="hlink"/>
            </a:solidFill>
            <a:round/>
            <a:headEnd/>
            <a:tailEnd type="triangle" w="med" len="med"/>
          </a:ln>
          <a:effectLst/>
        </p:spPr>
      </p:cxnSp>
      <p:sp>
        <p:nvSpPr>
          <p:cNvPr id="583697" name="Rectangle 17"/>
          <p:cNvSpPr>
            <a:spLocks noChangeArrowheads="1"/>
          </p:cNvSpPr>
          <p:nvPr/>
        </p:nvSpPr>
        <p:spPr bwMode="auto">
          <a:xfrm>
            <a:off x="5426075" y="5233988"/>
            <a:ext cx="652463" cy="241300"/>
          </a:xfrm>
          <a:prstGeom prst="rect">
            <a:avLst/>
          </a:prstGeom>
          <a:noFill/>
          <a:ln w="28575" algn="ctr">
            <a:solidFill>
              <a:schemeClr val="hlink"/>
            </a:solidFill>
            <a:miter lim="800000"/>
            <a:headEnd/>
            <a:tailEnd/>
          </a:ln>
          <a:effectLst/>
        </p:spPr>
        <p:txBody>
          <a:bodyPr wrap="none" anchor="ctr"/>
          <a:lstStyle/>
          <a:p>
            <a:endParaRPr lang="en-US"/>
          </a:p>
        </p:txBody>
      </p:sp>
      <p:cxnSp>
        <p:nvCxnSpPr>
          <p:cNvPr id="583698" name="AutoShape 18"/>
          <p:cNvCxnSpPr>
            <a:cxnSpLocks noChangeShapeType="1"/>
            <a:stCxn id="583690" idx="1"/>
            <a:endCxn id="583697" idx="0"/>
          </p:cNvCxnSpPr>
          <p:nvPr/>
        </p:nvCxnSpPr>
        <p:spPr bwMode="auto">
          <a:xfrm rot="10800000" flipV="1">
            <a:off x="5753100" y="4478338"/>
            <a:ext cx="219075" cy="741362"/>
          </a:xfrm>
          <a:prstGeom prst="bentConnector2">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9" descr="5-33"/>
          <p:cNvPicPr>
            <a:picLocks noChangeArrowheads="1"/>
          </p:cNvPicPr>
          <p:nvPr/>
        </p:nvPicPr>
        <p:blipFill>
          <a:blip r:embed="rId3" cstate="print"/>
          <a:srcRect/>
          <a:stretch>
            <a:fillRect/>
          </a:stretch>
        </p:blipFill>
        <p:spPr bwMode="auto">
          <a:xfrm>
            <a:off x="1977118" y="1169988"/>
            <a:ext cx="6088063" cy="4305300"/>
          </a:xfrm>
          <a:prstGeom prst="rect">
            <a:avLst/>
          </a:prstGeom>
          <a:noFill/>
          <a:ln w="9525">
            <a:noFill/>
            <a:miter lim="800000"/>
            <a:headEnd/>
            <a:tailEnd/>
          </a:ln>
        </p:spPr>
      </p:pic>
      <p:pic>
        <p:nvPicPr>
          <p:cNvPr id="585732" name="Picture 6" descr="GUI_CompMgmt_New_Local_Group_Helper2_Added_Jane"/>
          <p:cNvPicPr>
            <a:picLocks noChangeAspect="1" noChangeArrowheads="1"/>
          </p:cNvPicPr>
          <p:nvPr/>
        </p:nvPicPr>
        <p:blipFill>
          <a:blip r:embed="rId4" cstate="print"/>
          <a:stretch>
            <a:fillRect/>
          </a:stretch>
        </p:blipFill>
        <p:spPr bwMode="auto">
          <a:xfrm>
            <a:off x="5191315" y="2135188"/>
            <a:ext cx="3628648" cy="3581400"/>
          </a:xfrm>
          <a:prstGeom prst="rect">
            <a:avLst/>
          </a:prstGeom>
          <a:noFill/>
          <a:ln w="9525">
            <a:noFill/>
            <a:miter lim="800000"/>
            <a:headEnd/>
            <a:tailEnd/>
          </a:ln>
        </p:spPr>
      </p:pic>
      <p:pic>
        <p:nvPicPr>
          <p:cNvPr id="585733" name="Picture 18" descr="5-32b"/>
          <p:cNvPicPr>
            <a:picLocks noChangeAspect="1" noChangeArrowheads="1"/>
          </p:cNvPicPr>
          <p:nvPr/>
        </p:nvPicPr>
        <p:blipFill>
          <a:blip r:embed="rId5" cstate="print"/>
          <a:stretch>
            <a:fillRect/>
          </a:stretch>
        </p:blipFill>
        <p:spPr bwMode="auto">
          <a:xfrm>
            <a:off x="323851" y="2951163"/>
            <a:ext cx="4356100" cy="2314575"/>
          </a:xfrm>
          <a:prstGeom prst="rect">
            <a:avLst/>
          </a:prstGeom>
          <a:noFill/>
          <a:ln w="9525">
            <a:noFill/>
            <a:miter lim="800000"/>
            <a:headEnd/>
            <a:tailEnd/>
          </a:ln>
        </p:spPr>
      </p:pic>
      <p:sp>
        <p:nvSpPr>
          <p:cNvPr id="585734" name="Rectangle 2"/>
          <p:cNvSpPr>
            <a:spLocks noGrp="1" noChangeArrowheads="1"/>
          </p:cNvSpPr>
          <p:nvPr>
            <p:ph type="title" idx="4294967295"/>
          </p:nvPr>
        </p:nvSpPr>
        <p:spPr/>
        <p:txBody>
          <a:bodyPr tIns="45720" bIns="45720"/>
          <a:lstStyle/>
          <a:p>
            <a:r>
              <a:rPr lang="en-US" dirty="0"/>
              <a:t>MMC: Groups (Cont.)</a:t>
            </a:r>
          </a:p>
        </p:txBody>
      </p:sp>
      <p:sp>
        <p:nvSpPr>
          <p:cNvPr id="585735" name="Text Box 7"/>
          <p:cNvSpPr txBox="1">
            <a:spLocks noChangeArrowheads="1"/>
          </p:cNvSpPr>
          <p:nvPr/>
        </p:nvSpPr>
        <p:spPr bwMode="auto">
          <a:xfrm>
            <a:off x="1071129" y="5456238"/>
            <a:ext cx="2923948" cy="338554"/>
          </a:xfrm>
          <a:prstGeom prst="rect">
            <a:avLst/>
          </a:prstGeom>
          <a:noFill/>
          <a:ln w="12700">
            <a:solidFill>
              <a:schemeClr val="tx1"/>
            </a:solidFill>
            <a:miter lim="800000"/>
            <a:headEnd/>
            <a:tailEnd/>
          </a:ln>
        </p:spPr>
        <p:txBody>
          <a:bodyPr wrap="square">
            <a:spAutoFit/>
          </a:bodyPr>
          <a:lstStyle/>
          <a:p>
            <a:pPr algn="l">
              <a:buClrTx/>
              <a:buFontTx/>
              <a:buNone/>
            </a:pPr>
            <a:r>
              <a:rPr lang="en-US" sz="1600" dirty="0"/>
              <a:t>Type the </a:t>
            </a:r>
            <a:r>
              <a:rPr lang="en-US" sz="1600" dirty="0" smtClean="0"/>
              <a:t>domain user</a:t>
            </a:r>
            <a:endParaRPr lang="en-US" sz="1600" dirty="0"/>
          </a:p>
        </p:txBody>
      </p:sp>
      <p:sp>
        <p:nvSpPr>
          <p:cNvPr id="585736" name="Text Box 9"/>
          <p:cNvSpPr txBox="1">
            <a:spLocks noChangeArrowheads="1"/>
          </p:cNvSpPr>
          <p:nvPr/>
        </p:nvSpPr>
        <p:spPr bwMode="auto">
          <a:xfrm>
            <a:off x="6156325" y="4086225"/>
            <a:ext cx="184150" cy="366713"/>
          </a:xfrm>
          <a:prstGeom prst="rect">
            <a:avLst/>
          </a:prstGeom>
          <a:noFill/>
          <a:ln w="12700">
            <a:noFill/>
            <a:miter lim="800000"/>
            <a:headEnd/>
            <a:tailEnd/>
          </a:ln>
        </p:spPr>
        <p:txBody>
          <a:bodyPr wrap="none">
            <a:spAutoFit/>
          </a:bodyPr>
          <a:lstStyle/>
          <a:p>
            <a:pPr algn="l">
              <a:buClrTx/>
              <a:buFontTx/>
              <a:buNone/>
            </a:pPr>
            <a:endParaRPr lang="en-US" sz="1800" b="1"/>
          </a:p>
        </p:txBody>
      </p:sp>
      <p:sp>
        <p:nvSpPr>
          <p:cNvPr id="585737" name="Text Box 10"/>
          <p:cNvSpPr txBox="1">
            <a:spLocks noChangeArrowheads="1"/>
          </p:cNvSpPr>
          <p:nvPr/>
        </p:nvSpPr>
        <p:spPr bwMode="auto">
          <a:xfrm>
            <a:off x="5445125" y="3679825"/>
            <a:ext cx="2832100" cy="593725"/>
          </a:xfrm>
          <a:prstGeom prst="rect">
            <a:avLst/>
          </a:prstGeom>
          <a:noFill/>
          <a:ln w="12700">
            <a:solidFill>
              <a:srgbClr val="000000"/>
            </a:solidFill>
            <a:miter lim="800000"/>
            <a:headEnd/>
            <a:tailEnd/>
          </a:ln>
        </p:spPr>
        <p:txBody>
          <a:bodyPr>
            <a:spAutoFit/>
          </a:bodyPr>
          <a:lstStyle/>
          <a:p>
            <a:pPr algn="l">
              <a:buClrTx/>
              <a:buFontTx/>
              <a:buNone/>
            </a:pPr>
            <a:r>
              <a:rPr lang="en-US" sz="1600" dirty="0"/>
              <a:t>Click the Create button, and then click the Close </a:t>
            </a:r>
            <a:r>
              <a:rPr lang="en-US" sz="1600" dirty="0" smtClean="0"/>
              <a:t>button</a:t>
            </a:r>
            <a:endParaRPr lang="en-US" sz="1600" dirty="0"/>
          </a:p>
        </p:txBody>
      </p:sp>
      <p:sp>
        <p:nvSpPr>
          <p:cNvPr id="585738" name="Rectangle 10"/>
          <p:cNvSpPr>
            <a:spLocks noChangeArrowheads="1"/>
          </p:cNvSpPr>
          <p:nvPr/>
        </p:nvSpPr>
        <p:spPr bwMode="auto">
          <a:xfrm>
            <a:off x="1419905" y="4328432"/>
            <a:ext cx="788987" cy="158750"/>
          </a:xfrm>
          <a:prstGeom prst="rect">
            <a:avLst/>
          </a:prstGeom>
          <a:noFill/>
          <a:ln w="28575" algn="ctr">
            <a:noFill/>
            <a:miter lim="800000"/>
            <a:headEnd/>
            <a:tailEnd/>
          </a:ln>
          <a:effectLst/>
        </p:spPr>
        <p:txBody>
          <a:bodyPr wrap="none" anchor="ctr"/>
          <a:lstStyle/>
          <a:p>
            <a:endParaRPr lang="en-US"/>
          </a:p>
        </p:txBody>
      </p:sp>
      <p:cxnSp>
        <p:nvCxnSpPr>
          <p:cNvPr id="585739" name="AutoShape 11"/>
          <p:cNvCxnSpPr>
            <a:cxnSpLocks noChangeShapeType="1"/>
            <a:stCxn id="585735" idx="0"/>
            <a:endCxn id="585738" idx="3"/>
          </p:cNvCxnSpPr>
          <p:nvPr/>
        </p:nvCxnSpPr>
        <p:spPr bwMode="auto">
          <a:xfrm rot="16200000" flipV="1">
            <a:off x="1846783" y="4769917"/>
            <a:ext cx="1048431" cy="324211"/>
          </a:xfrm>
          <a:prstGeom prst="bentConnector2">
            <a:avLst/>
          </a:prstGeom>
          <a:noFill/>
          <a:ln w="28575">
            <a:solidFill>
              <a:schemeClr val="hlink"/>
            </a:solidFill>
            <a:miter lim="800000"/>
            <a:headEnd/>
            <a:tailEnd type="triangle" w="med" len="med"/>
          </a:ln>
          <a:effectLst/>
        </p:spPr>
      </p:cxnSp>
      <p:sp>
        <p:nvSpPr>
          <p:cNvPr id="585740" name="Rectangle 12"/>
          <p:cNvSpPr>
            <a:spLocks noChangeArrowheads="1"/>
          </p:cNvSpPr>
          <p:nvPr/>
        </p:nvSpPr>
        <p:spPr bwMode="auto">
          <a:xfrm>
            <a:off x="7188200" y="5327650"/>
            <a:ext cx="777875" cy="284163"/>
          </a:xfrm>
          <a:prstGeom prst="rect">
            <a:avLst/>
          </a:prstGeom>
          <a:noFill/>
          <a:ln w="28575" algn="ctr">
            <a:solidFill>
              <a:schemeClr val="hlink"/>
            </a:solidFill>
            <a:miter lim="800000"/>
            <a:headEnd/>
            <a:tailEnd/>
          </a:ln>
          <a:effectLst/>
        </p:spPr>
        <p:txBody>
          <a:bodyPr wrap="none" anchor="ctr"/>
          <a:lstStyle/>
          <a:p>
            <a:endParaRPr lang="en-US"/>
          </a:p>
        </p:txBody>
      </p:sp>
      <p:sp>
        <p:nvSpPr>
          <p:cNvPr id="585741" name="Rectangle 13"/>
          <p:cNvSpPr>
            <a:spLocks noChangeArrowheads="1"/>
          </p:cNvSpPr>
          <p:nvPr/>
        </p:nvSpPr>
        <p:spPr bwMode="auto">
          <a:xfrm>
            <a:off x="7977188" y="5327650"/>
            <a:ext cx="735012" cy="284163"/>
          </a:xfrm>
          <a:prstGeom prst="rect">
            <a:avLst/>
          </a:prstGeom>
          <a:noFill/>
          <a:ln w="28575" algn="ctr">
            <a:solidFill>
              <a:schemeClr val="hlink"/>
            </a:solidFill>
            <a:miter lim="800000"/>
            <a:headEnd/>
            <a:tailEnd/>
          </a:ln>
          <a:effectLst/>
        </p:spPr>
        <p:txBody>
          <a:bodyPr wrap="none" anchor="ctr"/>
          <a:lstStyle/>
          <a:p>
            <a:endParaRPr lang="en-US"/>
          </a:p>
        </p:txBody>
      </p:sp>
      <p:cxnSp>
        <p:nvCxnSpPr>
          <p:cNvPr id="585742" name="AutoShape 14"/>
          <p:cNvCxnSpPr>
            <a:cxnSpLocks noChangeShapeType="1"/>
            <a:stCxn id="585737" idx="2"/>
            <a:endCxn id="585740" idx="1"/>
          </p:cNvCxnSpPr>
          <p:nvPr/>
        </p:nvCxnSpPr>
        <p:spPr bwMode="auto">
          <a:xfrm rot="16200000" flipH="1">
            <a:off x="6419056" y="4715669"/>
            <a:ext cx="1196975" cy="312738"/>
          </a:xfrm>
          <a:prstGeom prst="bentConnector2">
            <a:avLst/>
          </a:prstGeom>
          <a:noFill/>
          <a:ln w="28575">
            <a:solidFill>
              <a:schemeClr val="hlink"/>
            </a:solidFill>
            <a:miter lim="800000"/>
            <a:headEnd/>
            <a:tailEnd type="triangle" w="med" len="med"/>
          </a:ln>
          <a:effectLst/>
        </p:spPr>
      </p:cxnSp>
      <p:cxnSp>
        <p:nvCxnSpPr>
          <p:cNvPr id="585743" name="AutoShape 15"/>
          <p:cNvCxnSpPr>
            <a:cxnSpLocks noChangeShapeType="1"/>
            <a:stCxn id="585740" idx="2"/>
            <a:endCxn id="585741" idx="2"/>
          </p:cNvCxnSpPr>
          <p:nvPr/>
        </p:nvCxnSpPr>
        <p:spPr bwMode="auto">
          <a:xfrm rot="16200000" flipH="1">
            <a:off x="7960519" y="5242719"/>
            <a:ext cx="1588" cy="768350"/>
          </a:xfrm>
          <a:prstGeom prst="bentConnector3">
            <a:avLst>
              <a:gd name="adj1" fmla="val 13400000"/>
            </a:avLst>
          </a:prstGeom>
          <a:noFill/>
          <a:ln w="28575">
            <a:solidFill>
              <a:schemeClr val="hlink"/>
            </a:solidFill>
            <a:miter lim="800000"/>
            <a:headEnd/>
            <a:tailEnd type="triangle" w="med" len="med"/>
          </a:ln>
          <a:effectLst/>
        </p:spPr>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p:cNvSpPr>
            <a:spLocks noGrp="1" noChangeArrowheads="1"/>
          </p:cNvSpPr>
          <p:nvPr>
            <p:ph type="title"/>
          </p:nvPr>
        </p:nvSpPr>
        <p:spPr/>
        <p:txBody>
          <a:bodyPr/>
          <a:lstStyle/>
          <a:p>
            <a:r>
              <a:rPr lang="en-US" dirty="0"/>
              <a:t>MMC: Groups (Cont.)</a:t>
            </a:r>
          </a:p>
        </p:txBody>
      </p:sp>
      <p:pic>
        <p:nvPicPr>
          <p:cNvPr id="587779" name="Picture 9" descr="5-33"/>
          <p:cNvPicPr>
            <a:picLocks noChangeArrowheads="1"/>
          </p:cNvPicPr>
          <p:nvPr/>
        </p:nvPicPr>
        <p:blipFill>
          <a:blip r:embed="rId3" cstate="print"/>
          <a:srcRect/>
          <a:stretch>
            <a:fillRect/>
          </a:stretch>
        </p:blipFill>
        <p:spPr bwMode="auto">
          <a:xfrm>
            <a:off x="2085975" y="1246188"/>
            <a:ext cx="6088063" cy="4305300"/>
          </a:xfrm>
          <a:prstGeom prst="rect">
            <a:avLst/>
          </a:prstGeom>
          <a:noFill/>
          <a:ln w="9525">
            <a:noFill/>
            <a:miter lim="800000"/>
            <a:headEnd/>
            <a:tailEnd/>
          </a:ln>
        </p:spPr>
      </p:pic>
      <p:sp>
        <p:nvSpPr>
          <p:cNvPr id="587780" name="Rectangle 4"/>
          <p:cNvSpPr>
            <a:spLocks noChangeArrowheads="1"/>
          </p:cNvSpPr>
          <p:nvPr/>
        </p:nvSpPr>
        <p:spPr bwMode="auto">
          <a:xfrm>
            <a:off x="4076700" y="3248025"/>
            <a:ext cx="774700" cy="233363"/>
          </a:xfrm>
          <a:prstGeom prst="rect">
            <a:avLst/>
          </a:prstGeom>
          <a:noFill/>
          <a:ln w="28575">
            <a:solidFill>
              <a:schemeClr val="hlink"/>
            </a:solidFill>
            <a:miter lim="800000"/>
            <a:headEnd/>
            <a:tailEnd/>
          </a:ln>
        </p:spPr>
        <p:txBody>
          <a:bodyPr wrap="none" anchor="ctr"/>
          <a:lstStyle/>
          <a:p>
            <a:pPr>
              <a:buClrTx/>
              <a:buFontTx/>
              <a:buNone/>
            </a:pPr>
            <a:endParaRPr lang="en-US" sz="1800"/>
          </a:p>
        </p:txBody>
      </p:sp>
      <p:sp>
        <p:nvSpPr>
          <p:cNvPr id="587781" name="Text Box 5"/>
          <p:cNvSpPr txBox="1">
            <a:spLocks noChangeArrowheads="1"/>
          </p:cNvSpPr>
          <p:nvPr/>
        </p:nvSpPr>
        <p:spPr bwMode="auto">
          <a:xfrm>
            <a:off x="5381625" y="3068638"/>
            <a:ext cx="2578100" cy="593725"/>
          </a:xfrm>
          <a:prstGeom prst="rect">
            <a:avLst/>
          </a:prstGeom>
          <a:solidFill>
            <a:schemeClr val="bg1"/>
          </a:solidFill>
          <a:ln w="12700">
            <a:solidFill>
              <a:srgbClr val="000000"/>
            </a:solidFill>
            <a:miter lim="800000"/>
            <a:headEnd/>
            <a:tailEnd/>
          </a:ln>
        </p:spPr>
        <p:txBody>
          <a:bodyPr wrap="none">
            <a:spAutoFit/>
          </a:bodyPr>
          <a:lstStyle/>
          <a:p>
            <a:pPr algn="l">
              <a:buClrTx/>
              <a:buFontTx/>
              <a:buNone/>
            </a:pPr>
            <a:r>
              <a:rPr lang="en-US" sz="1600"/>
              <a:t>Note that the new group</a:t>
            </a:r>
          </a:p>
          <a:p>
            <a:pPr algn="l">
              <a:buClrTx/>
              <a:buFontTx/>
              <a:buNone/>
            </a:pPr>
            <a:r>
              <a:rPr lang="en-US" sz="1600"/>
              <a:t>Helpers2 has been added.</a:t>
            </a:r>
          </a:p>
        </p:txBody>
      </p:sp>
      <p:cxnSp>
        <p:nvCxnSpPr>
          <p:cNvPr id="587782" name="AutoShape 6"/>
          <p:cNvCxnSpPr>
            <a:cxnSpLocks noChangeShapeType="1"/>
            <a:stCxn id="587781" idx="1"/>
            <a:endCxn id="587780" idx="3"/>
          </p:cNvCxnSpPr>
          <p:nvPr/>
        </p:nvCxnSpPr>
        <p:spPr bwMode="auto">
          <a:xfrm flipH="1">
            <a:off x="4865688" y="3365500"/>
            <a:ext cx="515937" cy="0"/>
          </a:xfrm>
          <a:prstGeom prst="straightConnector1">
            <a:avLst/>
          </a:prstGeom>
          <a:noFill/>
          <a:ln w="28575">
            <a:solidFill>
              <a:schemeClr val="hlink"/>
            </a:solidFill>
            <a:round/>
            <a:headEnd/>
            <a:tailEnd type="triangle" w="med" len="med"/>
          </a:ln>
          <a:effectLst/>
        </p:spPr>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r>
              <a:rPr lang="en-US" dirty="0" smtClean="0"/>
              <a:t>Terminate the CIFS service to prepare for CIFS domain configuration</a:t>
            </a:r>
          </a:p>
          <a:p>
            <a:r>
              <a:rPr lang="en-US" dirty="0" smtClean="0"/>
              <a:t>Reconfigure the CIFS service for a Windows domain</a:t>
            </a:r>
          </a:p>
          <a:p>
            <a:r>
              <a:rPr lang="en-US" dirty="0" smtClean="0"/>
              <a:t>Identify the resulting files</a:t>
            </a:r>
          </a:p>
          <a:p>
            <a:r>
              <a:rPr lang="en-US" dirty="0" smtClean="0"/>
              <a:t>Create domain users and add the domain users to a local storage system group</a:t>
            </a:r>
          </a:p>
          <a:p>
            <a:r>
              <a:rPr lang="en-US" dirty="0" smtClean="0"/>
              <a:t>Set up Preferred Domain Controllers (DCs)</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9: CIFS Domains</a:t>
            </a:r>
            <a:endParaRPr lang="en-US" dirty="0"/>
          </a:p>
          <a:p>
            <a:r>
              <a:rPr lang="en-US" dirty="0"/>
              <a:t>Estimated Time: </a:t>
            </a:r>
            <a:r>
              <a:rPr lang="en-US" dirty="0" smtClean="0"/>
              <a:t>60 minutes</a:t>
            </a:r>
            <a:endParaRPr lang="en-US" dirty="0"/>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a:p>
        </p:txBody>
      </p:sp>
    </p:spTree>
  </p:cSld>
  <p:clrMapOvr>
    <a:masterClrMapping/>
  </p:clrMapOvr>
  <p:transition advClick="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smtClean="0"/>
              <a:t>For which objects can you create shares?</a:t>
            </a:r>
          </a:p>
          <a:p>
            <a:r>
              <a:rPr lang="en-US" dirty="0" smtClean="0"/>
              <a:t>What are three methods used to manage CIFS shares?</a:t>
            </a:r>
          </a:p>
          <a:p>
            <a:r>
              <a:rPr lang="en-US" dirty="0" smtClean="0"/>
              <a:t>CIFS Kerberos-based authentication fails if the time difference between the storage system and the domain controller is more than how many minutes?</a:t>
            </a:r>
          </a:p>
          <a:p>
            <a:r>
              <a:rPr lang="en-US" dirty="0" smtClean="0"/>
              <a:t>Which command or commands allow you to configure the preferred domain controllers?</a:t>
            </a:r>
            <a:endParaRPr lang="en-US"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9: CIFS Domains</a:t>
            </a:r>
            <a:endParaRPr lang="en-US" dirty="0"/>
          </a:p>
        </p:txBody>
      </p:sp>
    </p:spTree>
  </p:cSld>
  <p:clrMapOvr>
    <a:masterClrMapping/>
  </p:clrMapOvr>
  <p:transition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a:lnSpc>
                <a:spcPct val="80000"/>
              </a:lnSpc>
            </a:pPr>
            <a:r>
              <a:rPr lang="en-US" sz="2400" dirty="0" smtClean="0"/>
              <a:t>For which objects can you create shares?</a:t>
            </a:r>
          </a:p>
          <a:p>
            <a:pPr lvl="1">
              <a:lnSpc>
                <a:spcPct val="80000"/>
              </a:lnSpc>
              <a:buNone/>
            </a:pPr>
            <a:r>
              <a:rPr lang="en-US" sz="2200" dirty="0" smtClean="0">
                <a:solidFill>
                  <a:schemeClr val="hlink"/>
                </a:solidFill>
              </a:rPr>
              <a:t>Folders</a:t>
            </a:r>
          </a:p>
          <a:p>
            <a:pPr lvl="1">
              <a:lnSpc>
                <a:spcPct val="80000"/>
              </a:lnSpc>
              <a:buNone/>
            </a:pPr>
            <a:r>
              <a:rPr lang="en-US" sz="2200" dirty="0" smtClean="0">
                <a:solidFill>
                  <a:schemeClr val="hlink"/>
                </a:solidFill>
              </a:rPr>
              <a:t>Qtrees</a:t>
            </a:r>
          </a:p>
          <a:p>
            <a:pPr lvl="1">
              <a:lnSpc>
                <a:spcPct val="80000"/>
              </a:lnSpc>
              <a:buNone/>
            </a:pPr>
            <a:r>
              <a:rPr lang="en-US" sz="2200" dirty="0" smtClean="0">
                <a:solidFill>
                  <a:srgbClr val="005BAE"/>
                </a:solidFill>
              </a:rPr>
              <a:t>Volumes</a:t>
            </a:r>
          </a:p>
          <a:p>
            <a:pPr>
              <a:lnSpc>
                <a:spcPct val="80000"/>
              </a:lnSpc>
            </a:pPr>
            <a:r>
              <a:rPr lang="en-US" sz="2400" dirty="0" smtClean="0"/>
              <a:t>What are three methods used to manage CIFS shares?</a:t>
            </a:r>
          </a:p>
          <a:p>
            <a:pPr lvl="1">
              <a:lnSpc>
                <a:spcPct val="80000"/>
              </a:lnSpc>
              <a:buNone/>
            </a:pPr>
            <a:r>
              <a:rPr lang="en-US" sz="2200" dirty="0" smtClean="0">
                <a:solidFill>
                  <a:srgbClr val="005BAE"/>
                </a:solidFill>
              </a:rPr>
              <a:t>Command-line interface</a:t>
            </a:r>
          </a:p>
          <a:p>
            <a:pPr lvl="1">
              <a:lnSpc>
                <a:spcPct val="80000"/>
              </a:lnSpc>
              <a:buNone/>
            </a:pPr>
            <a:r>
              <a:rPr lang="en-US" sz="2200" dirty="0" smtClean="0">
                <a:solidFill>
                  <a:srgbClr val="005BAE"/>
                </a:solidFill>
              </a:rPr>
              <a:t>Microsoft tools such as Computer Management</a:t>
            </a:r>
          </a:p>
          <a:p>
            <a:pPr lvl="1">
              <a:lnSpc>
                <a:spcPct val="80000"/>
              </a:lnSpc>
              <a:buNone/>
            </a:pPr>
            <a:r>
              <a:rPr lang="en-US" sz="2200" dirty="0" smtClean="0">
                <a:solidFill>
                  <a:srgbClr val="005BAE"/>
                </a:solidFill>
              </a:rPr>
              <a:t>NetApp System Manager</a:t>
            </a:r>
          </a:p>
          <a:p>
            <a:pPr>
              <a:lnSpc>
                <a:spcPct val="80000"/>
              </a:lnSpc>
            </a:pPr>
            <a:r>
              <a:rPr lang="en-US" sz="2400" dirty="0" smtClean="0"/>
              <a:t>CIFS Kerberos-based authentication fails if the time difference between the storage system and the domain controller is more than how many minutes?</a:t>
            </a:r>
          </a:p>
          <a:p>
            <a:pPr lvl="1">
              <a:lnSpc>
                <a:spcPct val="80000"/>
              </a:lnSpc>
              <a:buNone/>
            </a:pPr>
            <a:r>
              <a:rPr lang="en-US" sz="2200" dirty="0" smtClean="0">
                <a:solidFill>
                  <a:schemeClr val="hlink"/>
                </a:solidFill>
              </a:rPr>
              <a:t>Five minutes</a:t>
            </a:r>
          </a:p>
          <a:p>
            <a:pPr>
              <a:lnSpc>
                <a:spcPct val="80000"/>
              </a:lnSpc>
            </a:pPr>
            <a:r>
              <a:rPr lang="en-US" sz="2400" dirty="0" smtClean="0"/>
              <a:t>Which command or commands allow you to configure the preferred domain controllers?</a:t>
            </a:r>
          </a:p>
          <a:p>
            <a:pPr lvl="1">
              <a:lnSpc>
                <a:spcPct val="80000"/>
              </a:lnSpc>
              <a:buNone/>
            </a:pPr>
            <a:r>
              <a:rPr lang="en-US" sz="2200" dirty="0" err="1" smtClean="0">
                <a:solidFill>
                  <a:schemeClr val="hlink"/>
                </a:solidFill>
                <a:latin typeface="Courier New" pitchFamily="49" charset="0"/>
              </a:rPr>
              <a:t>cifs</a:t>
            </a:r>
            <a:r>
              <a:rPr lang="en-US" sz="2200" dirty="0" smtClean="0">
                <a:solidFill>
                  <a:schemeClr val="hlink"/>
                </a:solidFill>
                <a:latin typeface="Courier New" pitchFamily="49" charset="0"/>
              </a:rPr>
              <a:t> </a:t>
            </a:r>
            <a:r>
              <a:rPr lang="en-US" sz="2200" dirty="0" err="1" smtClean="0">
                <a:solidFill>
                  <a:schemeClr val="hlink"/>
                </a:solidFill>
                <a:latin typeface="Courier New" pitchFamily="49" charset="0"/>
              </a:rPr>
              <a:t>prefdc</a:t>
            </a:r>
            <a:endParaRPr lang="en-US" sz="2200" dirty="0">
              <a:solidFill>
                <a:schemeClr val="hlink"/>
              </a:solidFill>
              <a:latin typeface="Courier New"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0E7ECF38-2064-43C9-9338-06300FF501F4}"/>
</file>

<file path=customXml/itemProps2.xml><?xml version="1.0" encoding="utf-8"?>
<ds:datastoreItem xmlns:ds="http://schemas.openxmlformats.org/officeDocument/2006/customXml" ds:itemID="{C51D07A2-197F-4879-969B-4F42A202F866}"/>
</file>

<file path=customXml/itemProps3.xml><?xml version="1.0" encoding="utf-8"?>
<ds:datastoreItem xmlns:ds="http://schemas.openxmlformats.org/officeDocument/2006/customXml" ds:itemID="{56660672-2C43-402E-BA27-239EFA3FF41E}"/>
</file>

<file path=docProps/app.xml><?xml version="1.0" encoding="utf-8"?>
<Properties xmlns="http://schemas.openxmlformats.org/officeDocument/2006/extended-properties" xmlns:vt="http://schemas.openxmlformats.org/officeDocument/2006/docPropsVTypes">
  <Template/>
  <TotalTime>23479</TotalTime>
  <Words>3066</Words>
  <Application>Microsoft Office PowerPoint</Application>
  <PresentationFormat>Letter Paper (8.5x11 in)</PresentationFormat>
  <Paragraphs>493</Paragraphs>
  <Slides>45</Slides>
  <Notes>45</Notes>
  <HiddenSlides>2</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2010_NetAppUMaster</vt:lpstr>
      <vt:lpstr>CIFS Domains</vt:lpstr>
      <vt:lpstr>Module Objectives</vt:lpstr>
      <vt:lpstr>Reconfiguring CIFS Using cifs setup</vt:lpstr>
      <vt:lpstr>Reconfiguring CIFS</vt:lpstr>
      <vt:lpstr>CLI cifs setup: AD</vt:lpstr>
      <vt:lpstr>CLI cifs setup: AD (Cont.)</vt:lpstr>
      <vt:lpstr>CLI cifs setup: AD (Cont.)</vt:lpstr>
      <vt:lpstr>CLI cifs setup: AD (Cont.)</vt:lpstr>
      <vt:lpstr>CLI cifs setup: AD (Cont.)</vt:lpstr>
      <vt:lpstr>CLI cifs setup: AD (Cont.)</vt:lpstr>
      <vt:lpstr>CLI cifs setup: AD (Cont.)</vt:lpstr>
      <vt:lpstr>Reconfiguring CIFS Using NetApp System Manager</vt:lpstr>
      <vt:lpstr>System Manager: CIFS Setup</vt:lpstr>
      <vt:lpstr>System Manager: CIFS Setup (Cont.)</vt:lpstr>
      <vt:lpstr>System Manager: CIFS Setup (Cont.)</vt:lpstr>
      <vt:lpstr>System Manager: CIFS Setup (Cont.)</vt:lpstr>
      <vt:lpstr>System Manager: CIFS Setup (Cont.)</vt:lpstr>
      <vt:lpstr>System Manager: CIFS Setup (Cont.)</vt:lpstr>
      <vt:lpstr>Results</vt:lpstr>
      <vt:lpstr>Results</vt:lpstr>
      <vt:lpstr>lclgroups.cfg Changes</vt:lpstr>
      <vt:lpstr>Domain-Specific Commands</vt:lpstr>
      <vt:lpstr>CLI: cifs domaininfo Command</vt:lpstr>
      <vt:lpstr>CLI: cifs domaininfo Command (Cont.)</vt:lpstr>
      <vt:lpstr>CLI: cifs testdc Command</vt:lpstr>
      <vt:lpstr>CLI: cifs testdc Command (Cont.)</vt:lpstr>
      <vt:lpstr>Preferred DCs</vt:lpstr>
      <vt:lpstr>Preferred DCs</vt:lpstr>
      <vt:lpstr>Configuring prefdc List</vt:lpstr>
      <vt:lpstr>DC Ping Ordering</vt:lpstr>
      <vt:lpstr>Domain Users</vt:lpstr>
      <vt:lpstr>Domain User </vt:lpstr>
      <vt:lpstr>W2k8R2: Remote Administration Tools</vt:lpstr>
      <vt:lpstr>Creating a Domain User</vt:lpstr>
      <vt:lpstr>Local User Authentication</vt:lpstr>
      <vt:lpstr>Adding Domain Users to Groups</vt:lpstr>
      <vt:lpstr>MMC: Groups</vt:lpstr>
      <vt:lpstr>MMC: Groups (Cont.)</vt:lpstr>
      <vt:lpstr>MMC: Groups (Cont.)</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CIFS Domains</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2010-04-17T22:40:44Z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