
<file path=[Content_Types].xml><?xml version="1.0" encoding="utf-8"?>
<Types xmlns="http://schemas.openxmlformats.org/package/2006/content-types">
  <Override PartName="/customXml/itemProps3.xml" ContentType="application/vnd.openxmlformats-officedocument.customXmlProperties+xml"/>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docProps/custom.xml" ContentType="application/vnd.openxmlformats-officedocument.custom-properties+xml"/>
  <Override PartName="/ppt/commentAuthors.xml" ContentType="application/vnd.openxmlformats-officedocument.presentationml.commentAuthors+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customXml/itemProps2.xml" ContentType="application/vnd.openxmlformats-officedocument.customXml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55" r:id="rId4"/>
  </p:sldMasterIdLst>
  <p:notesMasterIdLst>
    <p:notesMasterId r:id="rId35"/>
  </p:notesMasterIdLst>
  <p:handoutMasterIdLst>
    <p:handoutMasterId r:id="rId36"/>
  </p:handoutMasterIdLst>
  <p:sldIdLst>
    <p:sldId id="476" r:id="rId5"/>
    <p:sldId id="477" r:id="rId6"/>
    <p:sldId id="506" r:id="rId7"/>
    <p:sldId id="479" r:id="rId8"/>
    <p:sldId id="480" r:id="rId9"/>
    <p:sldId id="481" r:id="rId10"/>
    <p:sldId id="509" r:id="rId11"/>
    <p:sldId id="483" r:id="rId12"/>
    <p:sldId id="484" r:id="rId13"/>
    <p:sldId id="485" r:id="rId14"/>
    <p:sldId id="486" r:id="rId15"/>
    <p:sldId id="487" r:id="rId16"/>
    <p:sldId id="488" r:id="rId17"/>
    <p:sldId id="489" r:id="rId18"/>
    <p:sldId id="490" r:id="rId19"/>
    <p:sldId id="491" r:id="rId20"/>
    <p:sldId id="492" r:id="rId21"/>
    <p:sldId id="493" r:id="rId22"/>
    <p:sldId id="494" r:id="rId23"/>
    <p:sldId id="507" r:id="rId24"/>
    <p:sldId id="496" r:id="rId25"/>
    <p:sldId id="497" r:id="rId26"/>
    <p:sldId id="498" r:id="rId27"/>
    <p:sldId id="499" r:id="rId28"/>
    <p:sldId id="508" r:id="rId29"/>
    <p:sldId id="501" r:id="rId30"/>
    <p:sldId id="502" r:id="rId31"/>
    <p:sldId id="503" r:id="rId32"/>
    <p:sldId id="504" r:id="rId33"/>
    <p:sldId id="505" r:id="rId34"/>
  </p:sldIdLst>
  <p:sldSz cx="9144000" cy="6858000" type="letter"/>
  <p:notesSz cx="7315200" cy="9601200"/>
  <p:defaultTextStyle>
    <a:defPPr>
      <a:defRPr lang="en-US"/>
    </a:defPPr>
    <a:lvl1pPr algn="l" rtl="0" fontAlgn="base">
      <a:spcBef>
        <a:spcPct val="0"/>
      </a:spcBef>
      <a:spcAft>
        <a:spcPct val="0"/>
      </a:spcAft>
      <a:defRPr sz="2000" kern="1200">
        <a:solidFill>
          <a:schemeClr val="tx1"/>
        </a:solidFill>
        <a:latin typeface="Arial" pitchFamily="34" charset="0"/>
        <a:ea typeface="+mn-ea"/>
        <a:cs typeface="+mn-cs"/>
      </a:defRPr>
    </a:lvl1pPr>
    <a:lvl2pPr marL="457200" algn="l" rtl="0" fontAlgn="base">
      <a:spcBef>
        <a:spcPct val="0"/>
      </a:spcBef>
      <a:spcAft>
        <a:spcPct val="0"/>
      </a:spcAft>
      <a:defRPr sz="2000" kern="1200">
        <a:solidFill>
          <a:schemeClr val="tx1"/>
        </a:solidFill>
        <a:latin typeface="Arial" pitchFamily="34" charset="0"/>
        <a:ea typeface="+mn-ea"/>
        <a:cs typeface="+mn-cs"/>
      </a:defRPr>
    </a:lvl2pPr>
    <a:lvl3pPr marL="914400" algn="l" rtl="0" fontAlgn="base">
      <a:spcBef>
        <a:spcPct val="0"/>
      </a:spcBef>
      <a:spcAft>
        <a:spcPct val="0"/>
      </a:spcAft>
      <a:defRPr sz="2000" kern="1200">
        <a:solidFill>
          <a:schemeClr val="tx1"/>
        </a:solidFill>
        <a:latin typeface="Arial" pitchFamily="34" charset="0"/>
        <a:ea typeface="+mn-ea"/>
        <a:cs typeface="+mn-cs"/>
      </a:defRPr>
    </a:lvl3pPr>
    <a:lvl4pPr marL="1371600" algn="l" rtl="0" fontAlgn="base">
      <a:spcBef>
        <a:spcPct val="0"/>
      </a:spcBef>
      <a:spcAft>
        <a:spcPct val="0"/>
      </a:spcAft>
      <a:defRPr sz="2000" kern="1200">
        <a:solidFill>
          <a:schemeClr val="tx1"/>
        </a:solidFill>
        <a:latin typeface="Arial" pitchFamily="34" charset="0"/>
        <a:ea typeface="+mn-ea"/>
        <a:cs typeface="+mn-cs"/>
      </a:defRPr>
    </a:lvl4pPr>
    <a:lvl5pPr marL="1828800" algn="l" rtl="0" fontAlgn="base">
      <a:spcBef>
        <a:spcPct val="0"/>
      </a:spcBef>
      <a:spcAft>
        <a:spcPct val="0"/>
      </a:spcAft>
      <a:defRPr sz="2000" kern="1200">
        <a:solidFill>
          <a:schemeClr val="tx1"/>
        </a:solidFill>
        <a:latin typeface="Arial" pitchFamily="34" charset="0"/>
        <a:ea typeface="+mn-ea"/>
        <a:cs typeface="+mn-cs"/>
      </a:defRPr>
    </a:lvl5pPr>
    <a:lvl6pPr marL="2286000" algn="l" defTabSz="914400" rtl="0" eaLnBrk="1" latinLnBrk="0" hangingPunct="1">
      <a:defRPr sz="2000" kern="1200">
        <a:solidFill>
          <a:schemeClr val="tx1"/>
        </a:solidFill>
        <a:latin typeface="Arial" pitchFamily="34" charset="0"/>
        <a:ea typeface="+mn-ea"/>
        <a:cs typeface="+mn-cs"/>
      </a:defRPr>
    </a:lvl6pPr>
    <a:lvl7pPr marL="2743200" algn="l" defTabSz="914400" rtl="0" eaLnBrk="1" latinLnBrk="0" hangingPunct="1">
      <a:defRPr sz="2000" kern="1200">
        <a:solidFill>
          <a:schemeClr val="tx1"/>
        </a:solidFill>
        <a:latin typeface="Arial" pitchFamily="34" charset="0"/>
        <a:ea typeface="+mn-ea"/>
        <a:cs typeface="+mn-cs"/>
      </a:defRPr>
    </a:lvl7pPr>
    <a:lvl8pPr marL="3200400" algn="l" defTabSz="914400" rtl="0" eaLnBrk="1" latinLnBrk="0" hangingPunct="1">
      <a:defRPr sz="2000" kern="1200">
        <a:solidFill>
          <a:schemeClr val="tx1"/>
        </a:solidFill>
        <a:latin typeface="Arial" pitchFamily="34" charset="0"/>
        <a:ea typeface="+mn-ea"/>
        <a:cs typeface="+mn-cs"/>
      </a:defRPr>
    </a:lvl8pPr>
    <a:lvl9pPr marL="3657600" algn="l" defTabSz="914400" rtl="0" eaLnBrk="1" latinLnBrk="0" hangingPunct="1">
      <a:defRPr sz="2000" kern="1200">
        <a:solidFill>
          <a:schemeClr val="tx1"/>
        </a:solidFill>
        <a:latin typeface="Arial" pitchFamily="34" charset="0"/>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aucedo" initials="s" lastIdx="1" clrIdx="0"/>
  <p:cmAuthor id="1" name="Brian O'Keefe" initials="BDO" lastIdx="5" clrIdx="1"/>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DFEFE"/>
    <a:srgbClr val="FEFFFE"/>
    <a:srgbClr val="FFFEFE"/>
    <a:srgbClr val="FFFFFE"/>
    <a:srgbClr val="FFFEFF"/>
    <a:srgbClr val="FEFFFF"/>
    <a:srgbClr val="9E3039"/>
    <a:srgbClr val="614D7D"/>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911" autoAdjust="0"/>
    <p:restoredTop sz="68886" autoAdjust="0"/>
  </p:normalViewPr>
  <p:slideViewPr>
    <p:cSldViewPr snapToGrid="0">
      <p:cViewPr>
        <p:scale>
          <a:sx n="66" d="100"/>
          <a:sy n="66" d="100"/>
        </p:scale>
        <p:origin x="-1896" y="-84"/>
      </p:cViewPr>
      <p:guideLst>
        <p:guide orient="horz" pos="444"/>
        <p:guide orient="horz" pos="795"/>
        <p:guide pos="709"/>
        <p:guide pos="5621"/>
        <p:guide pos="3244"/>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snapToGrid="0">
      <p:cViewPr>
        <p:scale>
          <a:sx n="60" d="100"/>
          <a:sy n="60" d="100"/>
        </p:scale>
        <p:origin x="-2052" y="-222"/>
      </p:cViewPr>
      <p:guideLst>
        <p:guide orient="horz" pos="2775"/>
        <p:guide pos="434"/>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commentAuthors" Target="commentAuthors.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 Box 20"/>
          <p:cNvSpPr txBox="1">
            <a:spLocks noChangeArrowheads="1"/>
          </p:cNvSpPr>
          <p:nvPr/>
        </p:nvSpPr>
        <p:spPr bwMode="hidden">
          <a:xfrm>
            <a:off x="635843" y="9348788"/>
            <a:ext cx="4405052" cy="107722"/>
          </a:xfrm>
          <a:prstGeom prst="rect">
            <a:avLst/>
          </a:prstGeom>
          <a:noFill/>
          <a:ln w="9525" algn="ctr">
            <a:noFill/>
            <a:miter lim="800000"/>
            <a:headEnd/>
            <a:tailEnd/>
          </a:ln>
          <a:effectLst/>
        </p:spPr>
        <p:txBody>
          <a:bodyPr wrap="none" lIns="0" tIns="0" rIns="0" bIns="0">
            <a:spAutoFit/>
          </a:bodyPr>
          <a:lstStyle/>
          <a:p>
            <a:pPr defTabSz="966621">
              <a:defRPr/>
            </a:pPr>
            <a:r>
              <a:rPr lang="en-US" sz="700" dirty="0">
                <a:solidFill>
                  <a:srgbClr val="000000"/>
                </a:solidFill>
                <a:ea typeface="Times" charset="-52"/>
                <a:cs typeface="Times New Roman" pitchFamily="18" charset="0"/>
              </a:rPr>
              <a:t>© </a:t>
            </a:r>
            <a:r>
              <a:rPr lang="en-US" sz="700" dirty="0" smtClean="0">
                <a:solidFill>
                  <a:srgbClr val="000000"/>
                </a:solidFill>
                <a:ea typeface="Times" charset="-52"/>
                <a:cs typeface="Times New Roman" pitchFamily="18" charset="0"/>
              </a:rPr>
              <a:t>2010 NetApp, Inc. </a:t>
            </a:r>
            <a:r>
              <a:rPr lang="en-US" sz="700" dirty="0">
                <a:solidFill>
                  <a:srgbClr val="000000"/>
                </a:solidFill>
                <a:ea typeface="Times" charset="-52"/>
                <a:cs typeface="Times New Roman" pitchFamily="18" charset="0"/>
              </a:rPr>
              <a:t>This material is intended for training use only. Not authorized for reproduction purposes. </a:t>
            </a:r>
          </a:p>
        </p:txBody>
      </p:sp>
      <p:sp>
        <p:nvSpPr>
          <p:cNvPr id="5" name="Slide Number Placeholder 4"/>
          <p:cNvSpPr>
            <a:spLocks noGrp="1"/>
          </p:cNvSpPr>
          <p:nvPr>
            <p:ph type="sldNum" sz="quarter" idx="3"/>
          </p:nvPr>
        </p:nvSpPr>
        <p:spPr>
          <a:xfrm>
            <a:off x="6266310" y="9161463"/>
            <a:ext cx="498475" cy="339725"/>
          </a:xfrm>
          <a:prstGeom prst="rect">
            <a:avLst/>
          </a:prstGeom>
        </p:spPr>
        <p:txBody>
          <a:bodyPr vert="horz" lIns="94851" tIns="47425" rIns="94851" bIns="47425" rtlCol="0" anchor="b"/>
          <a:lstStyle>
            <a:lvl1pPr algn="r">
              <a:defRPr sz="700"/>
            </a:lvl1pPr>
          </a:lstStyle>
          <a:p>
            <a:pPr>
              <a:defRPr/>
            </a:pPr>
            <a:fld id="{9884764F-6734-4E98-BA4A-4193F051EE6C}" type="slidenum">
              <a:rPr lang="en-US"/>
              <a:pPr>
                <a:defRPr/>
              </a:pPr>
              <a:t>‹#›</a:t>
            </a:fld>
            <a:endParaRPr lang="en-US" dirty="0"/>
          </a:p>
        </p:txBody>
      </p:sp>
    </p:spTree>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626" name="Rectangle 4"/>
          <p:cNvSpPr>
            <a:spLocks noGrp="1" noRot="1" noChangeAspect="1" noChangeArrowheads="1" noTextEdit="1"/>
          </p:cNvSpPr>
          <p:nvPr>
            <p:ph type="sldImg" idx="2"/>
          </p:nvPr>
        </p:nvSpPr>
        <p:spPr bwMode="auto">
          <a:xfrm>
            <a:off x="685800" y="228600"/>
            <a:ext cx="5184648" cy="3886200"/>
          </a:xfrm>
          <a:prstGeom prst="rect">
            <a:avLst/>
          </a:prstGeom>
          <a:noFill/>
          <a:ln w="9525">
            <a:solidFill>
              <a:srgbClr val="000000"/>
            </a:solidFill>
            <a:miter lim="800000"/>
            <a:headEnd/>
            <a:tailEnd/>
          </a:ln>
        </p:spPr>
      </p:sp>
      <p:sp>
        <p:nvSpPr>
          <p:cNvPr id="7173" name="Rectangle 5"/>
          <p:cNvSpPr>
            <a:spLocks noGrp="1" noChangeArrowheads="1"/>
          </p:cNvSpPr>
          <p:nvPr>
            <p:ph type="body" sz="quarter" idx="3"/>
          </p:nvPr>
        </p:nvSpPr>
        <p:spPr bwMode="auto">
          <a:xfrm>
            <a:off x="688974" y="4389120"/>
            <a:ext cx="6172200" cy="4800600"/>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p>
            <a:pPr lvl="0"/>
            <a:r>
              <a:rPr lang="en-US" noProof="0" dirty="0" smtClean="0"/>
              <a:t>Click to edit Master text styles</a:t>
            </a:r>
          </a:p>
          <a:p>
            <a:pPr lvl="1"/>
            <a:r>
              <a:rPr lang="en-US" noProof="0" dirty="0" smtClean="0"/>
              <a:t> Second level</a:t>
            </a:r>
          </a:p>
          <a:p>
            <a:pPr lvl="2"/>
            <a:r>
              <a:rPr lang="en-US" noProof="0" dirty="0" smtClean="0"/>
              <a:t> Third level</a:t>
            </a:r>
          </a:p>
          <a:p>
            <a:pPr lvl="3"/>
            <a:r>
              <a:rPr lang="en-US" noProof="0" dirty="0" smtClean="0"/>
              <a:t> Fourth level</a:t>
            </a:r>
          </a:p>
          <a:p>
            <a:pPr lvl="1"/>
            <a:endParaRPr lang="en-US" noProof="0" dirty="0" smtClean="0"/>
          </a:p>
        </p:txBody>
      </p:sp>
      <p:sp>
        <p:nvSpPr>
          <p:cNvPr id="7188" name="Text Box 20"/>
          <p:cNvSpPr txBox="1">
            <a:spLocks noChangeArrowheads="1"/>
          </p:cNvSpPr>
          <p:nvPr/>
        </p:nvSpPr>
        <p:spPr bwMode="hidden">
          <a:xfrm>
            <a:off x="795338" y="9348788"/>
            <a:ext cx="4405052" cy="107722"/>
          </a:xfrm>
          <a:prstGeom prst="rect">
            <a:avLst/>
          </a:prstGeom>
          <a:noFill/>
          <a:ln w="9525" algn="ctr">
            <a:noFill/>
            <a:miter lim="800000"/>
            <a:headEnd/>
            <a:tailEnd/>
          </a:ln>
          <a:effectLst/>
        </p:spPr>
        <p:txBody>
          <a:bodyPr wrap="none" lIns="0" tIns="0" rIns="0" bIns="0">
            <a:spAutoFit/>
          </a:bodyPr>
          <a:lstStyle/>
          <a:p>
            <a:pPr defTabSz="966621">
              <a:defRPr/>
            </a:pPr>
            <a:r>
              <a:rPr lang="en-US" sz="700" dirty="0">
                <a:solidFill>
                  <a:srgbClr val="000000"/>
                </a:solidFill>
                <a:ea typeface="Times" charset="-52"/>
                <a:cs typeface="Times New Roman" pitchFamily="18" charset="0"/>
              </a:rPr>
              <a:t>© </a:t>
            </a:r>
            <a:r>
              <a:rPr lang="en-US" sz="700" dirty="0" smtClean="0">
                <a:solidFill>
                  <a:srgbClr val="000000"/>
                </a:solidFill>
                <a:ea typeface="Times" charset="-52"/>
                <a:cs typeface="Times New Roman" pitchFamily="18" charset="0"/>
              </a:rPr>
              <a:t>2010 NetApp, Inc. </a:t>
            </a:r>
            <a:r>
              <a:rPr lang="en-US" sz="700" dirty="0">
                <a:solidFill>
                  <a:srgbClr val="000000"/>
                </a:solidFill>
                <a:ea typeface="Times" charset="-52"/>
                <a:cs typeface="Times New Roman" pitchFamily="18" charset="0"/>
              </a:rPr>
              <a:t>This material is intended for training use only. Not authorized for reproduction purposes. </a:t>
            </a:r>
          </a:p>
        </p:txBody>
      </p:sp>
      <p:sp>
        <p:nvSpPr>
          <p:cNvPr id="5" name="Slide Number Placeholder 4"/>
          <p:cNvSpPr>
            <a:spLocks noGrp="1"/>
          </p:cNvSpPr>
          <p:nvPr>
            <p:ph type="sldNum" sz="quarter" idx="5"/>
          </p:nvPr>
        </p:nvSpPr>
        <p:spPr>
          <a:xfrm>
            <a:off x="6170613" y="9161463"/>
            <a:ext cx="498475" cy="339725"/>
          </a:xfrm>
          <a:prstGeom prst="rect">
            <a:avLst/>
          </a:prstGeom>
        </p:spPr>
        <p:txBody>
          <a:bodyPr vert="horz" lIns="94851" tIns="47425" rIns="94851" bIns="47425" rtlCol="0" anchor="b"/>
          <a:lstStyle>
            <a:lvl1pPr algn="r">
              <a:defRPr sz="700"/>
            </a:lvl1pPr>
          </a:lstStyle>
          <a:p>
            <a:pPr>
              <a:defRPr/>
            </a:pPr>
            <a:fld id="{9884764F-6734-4E98-BA4A-4193F051EE6C}" type="slidenum">
              <a:rPr lang="en-US"/>
              <a:pPr>
                <a:defRPr/>
              </a:pPr>
              <a:t>‹#›</a:t>
            </a:fld>
            <a:endParaRPr lang="en-US" dirty="0"/>
          </a:p>
        </p:txBody>
      </p:sp>
    </p:spTree>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100" kern="1200">
        <a:solidFill>
          <a:schemeClr val="tx1"/>
        </a:solidFill>
        <a:latin typeface="Times New Roman" pitchFamily="18" charset="0"/>
        <a:ea typeface="+mn-ea"/>
        <a:cs typeface="+mn-cs"/>
      </a:defRPr>
    </a:lvl1pPr>
    <a:lvl2pPr marL="168275" algn="l" rtl="0" eaLnBrk="0" fontAlgn="base" hangingPunct="0">
      <a:spcBef>
        <a:spcPct val="30000"/>
      </a:spcBef>
      <a:spcAft>
        <a:spcPct val="0"/>
      </a:spcAft>
      <a:buFont typeface="Times New Roman" pitchFamily="18" charset="0"/>
      <a:buChar char="–"/>
      <a:defRPr sz="1100" kern="1200">
        <a:solidFill>
          <a:schemeClr val="tx1"/>
        </a:solidFill>
        <a:latin typeface="Times New Roman" pitchFamily="18" charset="0"/>
        <a:ea typeface="+mn-ea"/>
        <a:cs typeface="+mn-cs"/>
      </a:defRPr>
    </a:lvl2pPr>
    <a:lvl3pPr marL="349250" algn="l" rtl="0" eaLnBrk="0" fontAlgn="base" hangingPunct="0">
      <a:spcBef>
        <a:spcPct val="30000"/>
      </a:spcBef>
      <a:spcAft>
        <a:spcPct val="0"/>
      </a:spcAft>
      <a:buFont typeface="Wingdings" pitchFamily="2" charset="2"/>
      <a:buChar char="§"/>
      <a:defRPr sz="1100" kern="1200">
        <a:solidFill>
          <a:schemeClr val="tx1"/>
        </a:solidFill>
        <a:latin typeface="Times New Roman" pitchFamily="18" charset="0"/>
        <a:ea typeface="+mn-ea"/>
        <a:cs typeface="+mn-cs"/>
      </a:defRPr>
    </a:lvl3pPr>
    <a:lvl4pPr marL="517525" algn="l" rtl="0" eaLnBrk="0" fontAlgn="base" hangingPunct="0">
      <a:spcBef>
        <a:spcPct val="30000"/>
      </a:spcBef>
      <a:spcAft>
        <a:spcPct val="0"/>
      </a:spcAft>
      <a:buFont typeface="Times New Roman" pitchFamily="18" charset="0"/>
      <a:buChar char="–"/>
      <a:defRPr sz="1100" kern="1200">
        <a:solidFill>
          <a:schemeClr val="tx1"/>
        </a:solidFill>
        <a:latin typeface="Times New Roman" pitchFamily="18" charset="0"/>
        <a:ea typeface="+mn-ea"/>
        <a:cs typeface="+mn-cs"/>
      </a:defRPr>
    </a:lvl4pPr>
    <a:lvl5pPr marL="2057400" indent="-228600" algn="l" rtl="0" eaLnBrk="0" fontAlgn="base" hangingPunct="0">
      <a:spcBef>
        <a:spcPct val="30000"/>
      </a:spcBef>
      <a:spcAft>
        <a:spcPct val="0"/>
      </a:spcAft>
      <a:buFont typeface="Wingdings" pitchFamily="2" charset="2"/>
      <a:buChar char="§"/>
      <a:defRPr sz="11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otes Placeholder 4"/>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NAS MULTIPROTOCOL</a:t>
            </a:r>
            <a:endParaRPr dirty="0"/>
          </a:p>
        </p:txBody>
      </p:sp>
      <p:sp>
        <p:nvSpPr>
          <p:cNvPr id="7" name="Slide Image Placeholder 6"/>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otes Placeholder 4"/>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MODULE OBJECTIVES</a:t>
            </a:r>
            <a:endParaRPr dirty="0"/>
          </a:p>
        </p:txBody>
      </p:sp>
      <p:sp>
        <p:nvSpPr>
          <p:cNvPr id="7" name="Slide Image Placeholder 6"/>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2" name="Slide Number Placeholder 3"/>
          <p:cNvSpPr>
            <a:spLocks noGrp="1"/>
          </p:cNvSpPr>
          <p:nvPr>
            <p:ph type="sldNum" sz="quarter" idx="5"/>
          </p:nvPr>
        </p:nvSpPr>
        <p:spPr/>
        <p:txBody>
          <a:bodyPr/>
          <a:lstStyle/>
          <a:p>
            <a:fld id="{1D3C277F-3253-46B5-BF55-D32EC364BB95}" type="slidenum">
              <a:rPr lang="en-US" smtClean="0"/>
              <a:pPr/>
              <a:t>3</a:t>
            </a:fld>
            <a:endParaRPr lang="en-US" dirty="0" smtClean="0"/>
          </a:p>
        </p:txBody>
      </p:sp>
      <p:sp>
        <p:nvSpPr>
          <p:cNvPr id="7" name="Notes Placeholder 6"/>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NAS MULTIPROTOCOL</a:t>
            </a:r>
            <a:endParaRPr dirty="0"/>
          </a:p>
        </p:txBody>
      </p:sp>
      <p:sp>
        <p:nvSpPr>
          <p:cNvPr id="9" name="Slide Image Placeholder 8"/>
          <p:cNvSpPr>
            <a:spLocks noGrp="1" noRot="1" noChangeAspect="1"/>
          </p:cNvSpPr>
          <p:nvPr>
            <p:ph type="sldImg"/>
          </p:nvPr>
        </p:nvSpPr>
        <p:spPr>
          <a:xfrm>
            <a:off x="687388" y="228600"/>
            <a:ext cx="5181600" cy="3886200"/>
          </a:xfr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4" name="Notes Placeholder 6"/>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MULTIPROTOCOL</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dirty="0"/>
              <a:t> The following describes the three qtree security styles:</a:t>
            </a:r>
          </a:p>
          <a:p>
            <a:pPr marL="0" marR="0" indent="0" algn="l" defTabSz="914400" rtl="0" eaLnBrk="0" fontAlgn="base" latinLnBrk="0" hangingPunct="0">
              <a:lnSpc>
                <a:spcPct val="100000"/>
              </a:lnSpc>
              <a:spcBef>
                <a:spcPct val="30000"/>
              </a:spcBef>
              <a:spcAft>
                <a:spcPct val="0"/>
              </a:spcAft>
              <a:buClrTx/>
              <a:buSzTx/>
              <a:buFont typeface="Arial" pitchFamily="34" charset="0"/>
              <a:buChar char="•"/>
              <a:tabLst/>
              <a:defRPr/>
            </a:pPr>
            <a:r>
              <a:rPr dirty="0"/>
              <a:t>NTFS</a:t>
            </a:r>
          </a:p>
          <a:p>
            <a:pPr lvl="1">
              <a:buFont typeface="Arial" pitchFamily="34" charset="0"/>
              <a:buChar char="•"/>
              <a:defRPr/>
            </a:pPr>
            <a:r>
              <a:rPr dirty="0"/>
              <a:t>For CIFS clients, security is handled using Windows NTFS ACLs. </a:t>
            </a:r>
          </a:p>
          <a:p>
            <a:pPr lvl="1">
              <a:buFont typeface="Arial" pitchFamily="34" charset="0"/>
              <a:buChar char="•"/>
              <a:defRPr/>
            </a:pPr>
            <a:r>
              <a:rPr dirty="0"/>
              <a:t>For NFS clients, the NFS </a:t>
            </a:r>
            <a:r>
              <a:rPr lang="en-US" dirty="0" smtClean="0"/>
              <a:t>username is mapped to a Windows username which is then associated with a </a:t>
            </a:r>
            <a:r>
              <a:rPr dirty="0" smtClean="0"/>
              <a:t>Windows </a:t>
            </a:r>
            <a:r>
              <a:rPr dirty="0"/>
              <a:t>security identifier (SID) and its </a:t>
            </a:r>
            <a:r>
              <a:rPr dirty="0" smtClean="0"/>
              <a:t>groups</a:t>
            </a:r>
            <a:r>
              <a:rPr dirty="0"/>
              <a:t>. These mapped credentials are used to determine file access based on the NFTS ACL.</a:t>
            </a:r>
          </a:p>
          <a:p>
            <a:pPr marL="0" marR="0" indent="0" algn="l" defTabSz="914400" rtl="0" eaLnBrk="0" fontAlgn="base" latinLnBrk="0" hangingPunct="0">
              <a:lnSpc>
                <a:spcPct val="100000"/>
              </a:lnSpc>
              <a:spcBef>
                <a:spcPct val="30000"/>
              </a:spcBef>
              <a:spcAft>
                <a:spcPct val="0"/>
              </a:spcAft>
              <a:buClrTx/>
              <a:buSzTx/>
              <a:buFont typeface="Arial" pitchFamily="34" charset="0"/>
              <a:buChar char="•"/>
              <a:tabLst/>
              <a:defRPr/>
            </a:pPr>
            <a:r>
              <a:rPr dirty="0"/>
              <a:t>UNIX</a:t>
            </a:r>
          </a:p>
          <a:p>
            <a:pPr lvl="1">
              <a:buFont typeface="Arial" pitchFamily="34" charset="0"/>
              <a:buChar char="•"/>
              <a:defRPr/>
            </a:pPr>
            <a:r>
              <a:rPr dirty="0"/>
              <a:t>Just like UNIX, files and directories have UNIX permissions. </a:t>
            </a:r>
          </a:p>
          <a:p>
            <a:pPr lvl="1">
              <a:buFont typeface="Arial" pitchFamily="34" charset="0"/>
              <a:buChar char="•"/>
              <a:defRPr/>
            </a:pPr>
            <a:r>
              <a:rPr lang="en-US" sz="1100" kern="1200" dirty="0" smtClean="0">
                <a:solidFill>
                  <a:schemeClr val="tx1"/>
                </a:solidFill>
                <a:latin typeface="Times New Roman" pitchFamily="18" charset="0"/>
                <a:ea typeface="+mn-ea"/>
                <a:cs typeface="+mn-cs"/>
              </a:rPr>
              <a:t>For CIFS client, the Windows username is mapped to a UNIX username.  This mapped account is then used to determine file access based on the UNIX security.</a:t>
            </a:r>
            <a:endParaRPr dirty="0" smtClean="0"/>
          </a:p>
          <a:p>
            <a:pPr marL="0" marR="0" indent="0" algn="l" defTabSz="914400" rtl="0" eaLnBrk="0" fontAlgn="base" latinLnBrk="0" hangingPunct="0">
              <a:lnSpc>
                <a:spcPct val="100000"/>
              </a:lnSpc>
              <a:spcBef>
                <a:spcPct val="30000"/>
              </a:spcBef>
              <a:spcAft>
                <a:spcPct val="0"/>
              </a:spcAft>
              <a:buClrTx/>
              <a:buSzTx/>
              <a:buFont typeface="Arial" pitchFamily="34" charset="0"/>
              <a:buChar char="•"/>
              <a:tabLst/>
              <a:defRPr/>
            </a:pPr>
            <a:r>
              <a:rPr dirty="0" smtClean="0"/>
              <a:t>Mixed</a:t>
            </a:r>
          </a:p>
          <a:p>
            <a:pPr lvl="1">
              <a:buFont typeface="Arial" pitchFamily="34" charset="0"/>
              <a:buChar char="•"/>
              <a:defRPr/>
            </a:pPr>
            <a:r>
              <a:rPr dirty="0" smtClean="0"/>
              <a:t>Both </a:t>
            </a:r>
            <a:r>
              <a:rPr dirty="0"/>
              <a:t>NTFS and UNIX security is allowed. A file or directory can have either NTFS ACLs or UNIX permissions.</a:t>
            </a:r>
          </a:p>
          <a:p>
            <a:pPr lvl="1">
              <a:buFont typeface="Arial" pitchFamily="34" charset="0"/>
              <a:buChar char="•"/>
              <a:defRPr/>
            </a:pPr>
            <a:r>
              <a:rPr dirty="0" smtClean="0"/>
              <a:t>For NTFS ACLs and NFS clients, the NFS </a:t>
            </a:r>
            <a:r>
              <a:rPr lang="en-US" dirty="0" smtClean="0"/>
              <a:t>username </a:t>
            </a:r>
            <a:r>
              <a:rPr dirty="0" smtClean="0"/>
              <a:t>is mapped to a Windows </a:t>
            </a:r>
            <a:r>
              <a:rPr lang="en-US" dirty="0" smtClean="0"/>
              <a:t>username </a:t>
            </a:r>
            <a:r>
              <a:rPr dirty="0" smtClean="0"/>
              <a:t>and its associated groups. These mapped credentials are used to determine file access based on the NFTS ACL.</a:t>
            </a:r>
          </a:p>
          <a:p>
            <a:pPr lvl="1">
              <a:buFont typeface="Arial" pitchFamily="34" charset="0"/>
              <a:buChar char="•"/>
              <a:defRPr/>
            </a:pPr>
            <a:r>
              <a:rPr dirty="0" smtClean="0"/>
              <a:t>For </a:t>
            </a:r>
            <a:r>
              <a:rPr dirty="0"/>
              <a:t>UNIX permissions and CIFS clients, the Windows </a:t>
            </a:r>
            <a:r>
              <a:rPr lang="en-US" dirty="0" smtClean="0"/>
              <a:t>username</a:t>
            </a:r>
            <a:r>
              <a:rPr lang="en-US" baseline="0" dirty="0" smtClean="0"/>
              <a:t> </a:t>
            </a:r>
            <a:r>
              <a:rPr dirty="0" smtClean="0"/>
              <a:t>is </a:t>
            </a:r>
            <a:r>
              <a:rPr dirty="0"/>
              <a:t>mapped to a </a:t>
            </a:r>
            <a:r>
              <a:rPr/>
              <a:t>NFS </a:t>
            </a:r>
            <a:r>
              <a:rPr smtClean="0"/>
              <a:t>userThese </a:t>
            </a:r>
            <a:r>
              <a:rPr dirty="0"/>
              <a:t>mapped credentials are used to determine file access based on the UNIX security.</a:t>
            </a:r>
          </a:p>
          <a:p>
            <a:pPr lvl="1">
              <a:buFont typeface="Arial" pitchFamily="34" charset="0"/>
              <a:buChar char="•"/>
              <a:defRPr/>
            </a:pPr>
            <a:r>
              <a:rPr dirty="0"/>
              <a:t>The default file security style is the style most recently used to set permissions on that file.</a:t>
            </a:r>
          </a:p>
          <a:p>
            <a:pPr marL="0" marR="0" indent="0" algn="l" defTabSz="914400" rtl="0" eaLnBrk="0" fontAlgn="base" latinLnBrk="0" hangingPunct="0">
              <a:lnSpc>
                <a:spcPct val="100000"/>
              </a:lnSpc>
              <a:spcBef>
                <a:spcPct val="30000"/>
              </a:spcBef>
              <a:spcAft>
                <a:spcPct val="0"/>
              </a:spcAft>
              <a:buClrTx/>
              <a:buSzTx/>
              <a:buFontTx/>
              <a:buNone/>
              <a:tabLst/>
              <a:defRPr/>
            </a:pPr>
            <a:endParaRPr dirty="0"/>
          </a:p>
        </p:txBody>
      </p:sp>
      <p:sp>
        <p:nvSpPr>
          <p:cNvPr id="7" name="Slide Image Placeholder 6"/>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4</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5"/>
          <p:cNvSpPr>
            <a:spLocks noGrp="1" noChangeAspect="1" noChangeArrowheads="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b="0" dirty="0" smtClean="0"/>
              <a:t>SECURITY STYLE INTERACTION</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b="1"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b="1" dirty="0" smtClean="0"/>
              <a:t>NOTE</a:t>
            </a:r>
            <a:r>
              <a:rPr b="1" dirty="0"/>
              <a:t>: </a:t>
            </a:r>
            <a:r>
              <a:rPr dirty="0"/>
              <a:t>There is always a user mapping (UNIX user -&gt; NTFS user) whether the chosen security style is NTFS or multiprotocol. Even when a Windows client user is accessing data through an NTFS qtree on a storage system with NTFS security style, a user mapping occurs for the Windows client user. Both NTFS and UNIX users are always mapped.</a:t>
            </a:r>
          </a:p>
          <a:p>
            <a:pPr marL="0" marR="0" indent="0" algn="l" defTabSz="914400" rtl="0" eaLnBrk="0" fontAlgn="base" latinLnBrk="0" hangingPunct="0">
              <a:lnSpc>
                <a:spcPct val="100000"/>
              </a:lnSpc>
              <a:spcBef>
                <a:spcPct val="30000"/>
              </a:spcBef>
              <a:spcAft>
                <a:spcPct val="0"/>
              </a:spcAft>
              <a:buClrTx/>
              <a:buSzTx/>
              <a:buFontTx/>
              <a:buNone/>
              <a:tabLst/>
              <a:defRPr/>
            </a:pPr>
            <a:endParaRPr dirty="0"/>
          </a:p>
        </p:txBody>
      </p:sp>
      <p:sp>
        <p:nvSpPr>
          <p:cNvPr id="5" name="Slide Image Placeholder 4"/>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5</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3"/>
          <p:cNvSpPr>
            <a:spLocks noGrp="1" noChangeAspect="1" noChangeArrowheads="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WINDOWS-TO-UNIX USER RESOLUTION</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When </a:t>
            </a:r>
            <a:r>
              <a:t>a CIFS user attempts to access a volume or qtree that has UNIX permissions, the user is authenticated with the method by which the CIFS server has previously been configured. If the storage system has been configured for domain authentication, the storage system passes the credentials to the domain controller for proper authentication. The credentials are either authenticated or not. If the storage system has been configured for workgroup authentication, then the storage system will authenticate the user by way of the /etc/registry. </a:t>
            </a:r>
          </a:p>
        </p:txBody>
      </p:sp>
      <p:sp>
        <p:nvSpPr>
          <p:cNvPr id="5" name="Slide Image Placeholder 4"/>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6</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6451" name="Rectangle 3"/>
          <p:cNvSpPr>
            <a:spLocks noGrp="1" noChangeAspect="1" noChangeArrowheads="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WINDOWS-TO-UNIX USER RESOLUTION (CONT.)</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A </a:t>
            </a:r>
            <a:r>
              <a:t>Windows authenticated user then is looked up in the /etc/usermap.cfg file. Three possibilities are available. The user may be mapped to a UNIX user, not mapped at all, or mapped to an empty string. If the user is mapped, then the mapped UNIX user is passed to verification. If the user is not mapped, then the authenticated CIFS user’s name is tried for UNIX verification with all letters lowercased. If the user is mapped to an empty string “ ”, then the user is invalid.  </a:t>
            </a:r>
          </a:p>
          <a:p>
            <a:pPr marL="0" marR="0" indent="0" algn="l" defTabSz="914400" rtl="0" eaLnBrk="0" fontAlgn="base" latinLnBrk="0" hangingPunct="0">
              <a:lnSpc>
                <a:spcPct val="100000"/>
              </a:lnSpc>
              <a:spcBef>
                <a:spcPct val="30000"/>
              </a:spcBef>
              <a:spcAft>
                <a:spcPct val="0"/>
              </a:spcAft>
              <a:buClrTx/>
              <a:buSzTx/>
              <a:buFontTx/>
              <a:buNone/>
              <a:tabLst/>
              <a:defRPr/>
            </a:pPr>
            <a:r>
              <a:rPr b="1" cap="all"/>
              <a:t>Verification</a:t>
            </a:r>
          </a:p>
          <a:p>
            <a:pPr marL="0" marR="0" indent="0" algn="l" defTabSz="914400" rtl="0" eaLnBrk="0" fontAlgn="base" latinLnBrk="0" hangingPunct="0">
              <a:lnSpc>
                <a:spcPct val="100000"/>
              </a:lnSpc>
              <a:spcBef>
                <a:spcPct val="30000"/>
              </a:spcBef>
              <a:spcAft>
                <a:spcPct val="0"/>
              </a:spcAft>
              <a:buClrTx/>
              <a:buSzTx/>
              <a:buFontTx/>
              <a:buNone/>
              <a:tabLst/>
              <a:defRPr/>
            </a:pPr>
            <a:r>
              <a:t>The storage system will attempt to verify a UNIX user by employing the mechanism as stated in the /etc/nsswitch.conf file. These mechanisms are using /etc/passwd, NIS, and/or LDAP.  If verification is unsuccessful, then the option </a:t>
            </a:r>
            <a:r>
              <a:rPr>
                <a:latin typeface="Courier New" pitchFamily="49" charset="0"/>
              </a:rPr>
              <a:t>wafl.default_unix_user </a:t>
            </a:r>
            <a:r>
              <a:t>is tried as a generic user account. A typical default UNIX user is “pcuser” with UID =65534 and GID=65534, which is stored in /etc/passwd file by default. If verification is successful, the CIFS user is properly associated with a UNIX account. If verification is unsuccessful, the CIFS user is invalid.   </a:t>
            </a:r>
          </a:p>
          <a:p>
            <a:pPr marL="0" marR="0" indent="0" algn="l" defTabSz="914400" rtl="0" eaLnBrk="0" fontAlgn="base" latinLnBrk="0" hangingPunct="0">
              <a:lnSpc>
                <a:spcPct val="100000"/>
              </a:lnSpc>
              <a:spcBef>
                <a:spcPct val="30000"/>
              </a:spcBef>
              <a:spcAft>
                <a:spcPct val="0"/>
              </a:spcAft>
              <a:buClrTx/>
              <a:buSzTx/>
              <a:buFontTx/>
              <a:buNone/>
              <a:tabLst/>
              <a:defRPr/>
            </a:pPr>
            <a:r>
              <a:rPr b="1" cap="all"/>
              <a:t>Windows Administrator</a:t>
            </a:r>
          </a:p>
          <a:p>
            <a:pPr marL="0" marR="0" indent="0" algn="l" defTabSz="914400" rtl="0" eaLnBrk="0" fontAlgn="base" latinLnBrk="0" hangingPunct="0">
              <a:lnSpc>
                <a:spcPct val="100000"/>
              </a:lnSpc>
              <a:spcBef>
                <a:spcPct val="30000"/>
              </a:spcBef>
              <a:spcAft>
                <a:spcPct val="0"/>
              </a:spcAft>
              <a:buClrTx/>
              <a:buSzTx/>
              <a:buFontTx/>
              <a:buNone/>
              <a:tabLst/>
              <a:defRPr/>
            </a:pPr>
            <a:r>
              <a:t>The Windows Administrator user is a special case. The administrator is mapped to the UNIX user name “root” with UID=0 and GID= if the </a:t>
            </a:r>
            <a:r>
              <a:rPr>
                <a:latin typeface="Courier New" pitchFamily="49" charset="0"/>
              </a:rPr>
              <a:t>wafl.nt_admin_priv_map_to_root </a:t>
            </a:r>
            <a:r>
              <a:t>option is set “on.”</a:t>
            </a:r>
          </a:p>
        </p:txBody>
      </p:sp>
      <p:sp>
        <p:nvSpPr>
          <p:cNvPr id="5" name="Slide Image Placeholder 4"/>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7</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3"/>
          <p:cNvSpPr>
            <a:spLocks noGrp="1" noChangeAspect="1" noChangeArrowheads="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WINDOWS-TO-UNIX USER RESOLUTION (CONT.)</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Unauthenticated </a:t>
            </a:r>
            <a:r>
              <a:rPr dirty="0"/>
              <a:t>or invalid users still may be allowed access to the resource if </a:t>
            </a:r>
            <a:r>
              <a:rPr dirty="0">
                <a:latin typeface="Courier New" pitchFamily="49" charset="0"/>
              </a:rPr>
              <a:t>options </a:t>
            </a:r>
            <a:r>
              <a:rPr dirty="0" err="1">
                <a:latin typeface="Courier New" pitchFamily="49" charset="0"/>
              </a:rPr>
              <a:t>cifs.guest_account</a:t>
            </a:r>
            <a:r>
              <a:rPr dirty="0">
                <a:latin typeface="Courier New" pitchFamily="49" charset="0"/>
              </a:rPr>
              <a:t> </a:t>
            </a:r>
            <a:r>
              <a:rPr dirty="0"/>
              <a:t>is configured. </a:t>
            </a:r>
            <a:r>
              <a:rPr lang="en-US" b="1" dirty="0" smtClean="0"/>
              <a:t>NOTE: </a:t>
            </a:r>
            <a:r>
              <a:rPr lang="en-US" dirty="0" smtClean="0"/>
              <a:t>Windows guest account is not a</a:t>
            </a:r>
            <a:r>
              <a:rPr lang="en-US" baseline="0" dirty="0" smtClean="0"/>
              <a:t> default, unlike in the Windows operating system.  It must be specifically set.  </a:t>
            </a:r>
          </a:p>
          <a:p>
            <a:pPr marL="0" marR="0" indent="0" algn="l" defTabSz="914400" rtl="0" eaLnBrk="0" fontAlgn="base" latinLnBrk="0" hangingPunct="0">
              <a:lnSpc>
                <a:spcPct val="100000"/>
              </a:lnSpc>
              <a:spcBef>
                <a:spcPct val="30000"/>
              </a:spcBef>
              <a:spcAft>
                <a:spcPct val="0"/>
              </a:spcAft>
              <a:buClrTx/>
              <a:buSzTx/>
              <a:buFontTx/>
              <a:buNone/>
              <a:tabLst/>
              <a:defRPr/>
            </a:pPr>
            <a:r>
              <a:rPr dirty="0" smtClean="0"/>
              <a:t>The </a:t>
            </a:r>
            <a:r>
              <a:rPr dirty="0"/>
              <a:t>guest account then is passed to the storage system for UNIX verification that is specified by the /etc/</a:t>
            </a:r>
            <a:r>
              <a:rPr dirty="0" err="1"/>
              <a:t>nsswitch.conf</a:t>
            </a:r>
            <a:r>
              <a:rPr dirty="0"/>
              <a:t> file.</a:t>
            </a:r>
          </a:p>
        </p:txBody>
      </p:sp>
      <p:sp>
        <p:nvSpPr>
          <p:cNvPr id="5" name="Slide Image Placeholder 4"/>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8</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Rectangle 3"/>
          <p:cNvSpPr>
            <a:spLocks noGrp="1" noChangeArrowheads="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UNIX USER ACCESS TO FILES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dirty="0" smtClean="0"/>
              <a:t>This </a:t>
            </a:r>
            <a:r>
              <a:rPr dirty="0"/>
              <a:t>section explains the default mechanism (/etc/usermap.cfg) for mapping UNIX user names to Windows accounts. This mapping can also be accomplished by using LDAP, Active Directory, or NIS servers as described in www.netapp.com/library/tr/3458.pdf.  </a:t>
            </a:r>
          </a:p>
        </p:txBody>
      </p:sp>
      <p:sp>
        <p:nvSpPr>
          <p:cNvPr id="5" name="Slide Image Placeholder 4"/>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9</a:t>
            </a:fld>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Rectangle 3"/>
          <p:cNvSpPr>
            <a:spLocks noGrp="1" noChangeArrowheads="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UNIX-TO-WINDOWS USER RESOLUTION</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dirty="0" smtClean="0"/>
              <a:t>For </a:t>
            </a:r>
            <a:r>
              <a:rPr dirty="0"/>
              <a:t>the sake of this example, we are assuming that NFS v2 or v3 is being used. When an NFS user attempts to access a volume or </a:t>
            </a:r>
            <a:r>
              <a:rPr dirty="0" err="1"/>
              <a:t>qtree</a:t>
            </a:r>
            <a:r>
              <a:rPr dirty="0"/>
              <a:t> that has NTFS ACLs, the user’s UID is passed from the client to the storage system, where the storage system attempts to resolve the user’s name by the normal UNIX methods as defined in /etc/</a:t>
            </a:r>
            <a:r>
              <a:rPr dirty="0" err="1"/>
              <a:t>nsswitch.conf</a:t>
            </a:r>
            <a:r>
              <a:rPr dirty="0"/>
              <a:t>.</a:t>
            </a:r>
          </a:p>
          <a:p>
            <a:pPr marL="0" marR="0" indent="0" algn="l" defTabSz="914400" rtl="0" eaLnBrk="0" fontAlgn="base" latinLnBrk="0" hangingPunct="0">
              <a:lnSpc>
                <a:spcPct val="100000"/>
              </a:lnSpc>
              <a:spcBef>
                <a:spcPct val="30000"/>
              </a:spcBef>
              <a:spcAft>
                <a:spcPct val="0"/>
              </a:spcAft>
              <a:buClrTx/>
              <a:buSzTx/>
              <a:buFontTx/>
              <a:buNone/>
              <a:tabLst/>
              <a:defRPr/>
            </a:pPr>
            <a:endParaRPr dirty="0"/>
          </a:p>
        </p:txBody>
      </p:sp>
      <p:sp>
        <p:nvSpPr>
          <p:cNvPr id="5" name="Slide Image Placeholder 4"/>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10</a:t>
            </a:fld>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UNIX-TO-WINDOWS USER RESOLUTION</a:t>
            </a:r>
            <a:r>
              <a:rPr lang="en-US" baseline="0" dirty="0" smtClean="0"/>
              <a:t> (CONT.)</a:t>
            </a:r>
            <a:endParaRPr lang="en-US" dirty="0" smtClean="0"/>
          </a:p>
          <a:p>
            <a:pPr marL="0" marR="0" indent="0" algn="l" defTabSz="914400" rtl="0" eaLnBrk="0" fontAlgn="base" latinLnBrk="0" hangingPunct="0">
              <a:lnSpc>
                <a:spcPct val="100000"/>
              </a:lnSpc>
              <a:spcBef>
                <a:spcPct val="30000"/>
              </a:spcBef>
              <a:spcAft>
                <a:spcPct val="0"/>
              </a:spcAft>
              <a:buClrTx/>
              <a:buSzTx/>
              <a:buFontTx/>
              <a:buNone/>
              <a:tabLst/>
              <a:defRPr/>
            </a:pPr>
            <a:endParaRPr lang="en-US"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dirty="0" smtClean="0"/>
              <a:t>A </a:t>
            </a:r>
            <a:r>
              <a:rPr dirty="0"/>
              <a:t>valid user name is then looked up in the /etc/usermap.cfg file. Three possibilities are available. The user may be mapped to a Windows user, not mapped at all, or mapped to an empty string. If the user is mapped, then the mapped Windows user is passed to verification. If the user is not mapped, then the UNIX user’s name is tried for CIFS verification. If the user is mapped to an empty string “ ”, then the user is automatically invalid.  </a:t>
            </a:r>
          </a:p>
          <a:p>
            <a:pPr marL="0" marR="0" indent="0" algn="l" defTabSz="914400" rtl="0" eaLnBrk="0" fontAlgn="base" latinLnBrk="0" hangingPunct="0">
              <a:lnSpc>
                <a:spcPct val="100000"/>
              </a:lnSpc>
              <a:spcBef>
                <a:spcPct val="30000"/>
              </a:spcBef>
              <a:spcAft>
                <a:spcPct val="0"/>
              </a:spcAft>
              <a:buClrTx/>
              <a:buSzTx/>
              <a:buFontTx/>
              <a:buNone/>
              <a:tabLst/>
              <a:defRPr/>
            </a:pPr>
            <a:r>
              <a:rPr b="1" cap="all" dirty="0"/>
              <a:t>Verification</a:t>
            </a:r>
          </a:p>
          <a:p>
            <a:pPr marL="0" marR="0" indent="0" algn="l" defTabSz="914400" rtl="0" eaLnBrk="0" fontAlgn="base" latinLnBrk="0" hangingPunct="0">
              <a:lnSpc>
                <a:spcPct val="100000"/>
              </a:lnSpc>
              <a:spcBef>
                <a:spcPct val="30000"/>
              </a:spcBef>
              <a:spcAft>
                <a:spcPct val="0"/>
              </a:spcAft>
              <a:buClrTx/>
              <a:buSzTx/>
              <a:buFontTx/>
              <a:buNone/>
              <a:tabLst/>
              <a:defRPr/>
            </a:pPr>
            <a:r>
              <a:rPr dirty="0"/>
              <a:t>The storage system will attempt to verify a Windows user by using the mechanism as configured by the CIFS server. These mechanisms are either using the local accounts defined in the /etc/registry or passing verification to a domain controller. If verification is unsuccessful, then the option </a:t>
            </a:r>
            <a:r>
              <a:rPr dirty="0" err="1">
                <a:latin typeface="Courier New" pitchFamily="49" charset="0"/>
              </a:rPr>
              <a:t>wafl.default_nt_user</a:t>
            </a:r>
            <a:r>
              <a:rPr dirty="0"/>
              <a:t> is tried as a generic user account. There is no default setting for this value, so it must be configured. If verification is successful, the NFS user is properly associated with a Windows account. If verification is unsuccessful, the NFS user is invalid.   </a:t>
            </a:r>
          </a:p>
        </p:txBody>
      </p:sp>
      <p:sp>
        <p:nvSpPr>
          <p:cNvPr id="5" name="Slide Image Placeholder 4"/>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11</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3"/>
          <p:cNvSpPr>
            <a:spLocks noGrp="1" noChangeArrowheads="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UNIX-TO-WINDOWS USER RESOLUTION</a:t>
            </a:r>
            <a:r>
              <a:rPr lang="en-US" baseline="0" dirty="0" smtClean="0"/>
              <a:t> (CONT.)</a:t>
            </a:r>
            <a:endParaRPr lang="en-US" dirty="0" smtClean="0"/>
          </a:p>
          <a:p>
            <a:pPr marL="0" marR="0" indent="0" algn="l" defTabSz="914400" rtl="0" eaLnBrk="0" fontAlgn="base" latinLnBrk="0" hangingPunct="0">
              <a:lnSpc>
                <a:spcPct val="100000"/>
              </a:lnSpc>
              <a:spcBef>
                <a:spcPct val="30000"/>
              </a:spcBef>
              <a:spcAft>
                <a:spcPct val="0"/>
              </a:spcAft>
              <a:buClrTx/>
              <a:buSzTx/>
              <a:buFontTx/>
              <a:buNone/>
              <a:tabLst/>
              <a:defRPr/>
            </a:pPr>
            <a:endParaRPr lang="en-US"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dirty="0" smtClean="0"/>
              <a:t>Unlike </a:t>
            </a:r>
            <a:r>
              <a:rPr dirty="0"/>
              <a:t>in the Windows-to-UNIX resolution, there is no guest user account for NFS users. If the user is invalid, the user is rejected.  </a:t>
            </a:r>
          </a:p>
          <a:p>
            <a:pPr marL="0" marR="0" indent="0" algn="l" defTabSz="914400" rtl="0" eaLnBrk="0" fontAlgn="base" latinLnBrk="0" hangingPunct="0">
              <a:lnSpc>
                <a:spcPct val="100000"/>
              </a:lnSpc>
              <a:spcBef>
                <a:spcPct val="30000"/>
              </a:spcBef>
              <a:spcAft>
                <a:spcPct val="0"/>
              </a:spcAft>
              <a:buClrTx/>
              <a:buSzTx/>
              <a:buFontTx/>
              <a:buNone/>
              <a:tabLst/>
              <a:defRPr/>
            </a:pPr>
            <a:endParaRPr dirty="0"/>
          </a:p>
        </p:txBody>
      </p:sp>
      <p:sp>
        <p:nvSpPr>
          <p:cNvPr id="5" name="Slide Image Placeholder 4"/>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12</a:t>
            </a:fld>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60" name="Notes Placeholder 6"/>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b="0" dirty="0" smtClean="0"/>
              <a:t>SECURITY STYLES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b="1"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b="1" dirty="0" smtClean="0"/>
              <a:t>NOTE</a:t>
            </a:r>
            <a:r>
              <a:rPr b="1" dirty="0"/>
              <a:t>:</a:t>
            </a:r>
            <a:r>
              <a:rPr dirty="0"/>
              <a:t> A CIFS user can access the file without disrupting UNIX permissions by using one of the following techniques:</a:t>
            </a:r>
          </a:p>
          <a:p>
            <a:pPr marL="0" marR="0" indent="0" algn="l" defTabSz="914400" rtl="0" eaLnBrk="0" fontAlgn="base" latinLnBrk="0" hangingPunct="0">
              <a:lnSpc>
                <a:spcPct val="100000"/>
              </a:lnSpc>
              <a:spcBef>
                <a:spcPct val="30000"/>
              </a:spcBef>
              <a:spcAft>
                <a:spcPct val="0"/>
              </a:spcAft>
              <a:buClrTx/>
              <a:buSzTx/>
              <a:buFont typeface="Arial" pitchFamily="34" charset="0"/>
              <a:buChar char="•"/>
              <a:tabLst/>
              <a:defRPr/>
            </a:pPr>
            <a:r>
              <a:rPr dirty="0"/>
              <a:t>Prior to Data ONTAP® 7.2, the CIFS user must have </a:t>
            </a:r>
            <a:r>
              <a:rPr dirty="0" smtClean="0"/>
              <a:t>a</a:t>
            </a:r>
            <a:r>
              <a:rPr lang="en-US" baseline="0" dirty="0" smtClean="0"/>
              <a:t> Windows</a:t>
            </a:r>
            <a:r>
              <a:rPr dirty="0" smtClean="0"/>
              <a:t> </a:t>
            </a:r>
            <a:r>
              <a:rPr dirty="0"/>
              <a:t>add-on from the NOW™ site called the </a:t>
            </a:r>
            <a:r>
              <a:rPr dirty="0" smtClean="0"/>
              <a:t>SecureShare®</a:t>
            </a:r>
            <a:r>
              <a:rPr lang="en-US" dirty="0" smtClean="0"/>
              <a:t>.</a:t>
            </a:r>
            <a:endParaRPr dirty="0"/>
          </a:p>
          <a:p>
            <a:pPr marL="0" marR="0" indent="0" algn="l" defTabSz="914400" rtl="0" eaLnBrk="0" fontAlgn="base" latinLnBrk="0" hangingPunct="0">
              <a:lnSpc>
                <a:spcPct val="100000"/>
              </a:lnSpc>
              <a:spcBef>
                <a:spcPct val="30000"/>
              </a:spcBef>
              <a:spcAft>
                <a:spcPct val="0"/>
              </a:spcAft>
              <a:buClrTx/>
              <a:buSzTx/>
              <a:buFont typeface="Arial" pitchFamily="34" charset="0"/>
              <a:buChar char="•"/>
              <a:tabLst/>
              <a:defRPr/>
            </a:pPr>
            <a:r>
              <a:rPr dirty="0"/>
              <a:t>With Data ONTAP 7.2 and later, the CIFS user can manage security directly with </a:t>
            </a:r>
            <a:r>
              <a:rPr dirty="0" err="1" smtClean="0">
                <a:latin typeface="Courier New" pitchFamily="49" charset="0"/>
              </a:rPr>
              <a:t>cifs.preserve_unix_security</a:t>
            </a:r>
            <a:r>
              <a:rPr lang="en-US" dirty="0" smtClean="0">
                <a:latin typeface="Courier New" pitchFamily="49" charset="0"/>
              </a:rPr>
              <a:t>.</a:t>
            </a:r>
            <a:endParaRPr dirty="0">
              <a:latin typeface="Courier New" pitchFamily="49" charset="0"/>
            </a:endParaRPr>
          </a:p>
          <a:p>
            <a:pPr marL="0" marR="0" indent="0" algn="l" defTabSz="914400" rtl="0" eaLnBrk="0" fontAlgn="base" latinLnBrk="0" hangingPunct="0">
              <a:lnSpc>
                <a:spcPct val="100000"/>
              </a:lnSpc>
              <a:spcBef>
                <a:spcPct val="30000"/>
              </a:spcBef>
              <a:spcAft>
                <a:spcPct val="0"/>
              </a:spcAft>
              <a:buClrTx/>
              <a:buSzTx/>
              <a:buFontTx/>
              <a:buNone/>
              <a:tabLst/>
              <a:defRPr/>
            </a:pPr>
            <a:r>
              <a:rPr dirty="0"/>
              <a:t>For more information, please see the </a:t>
            </a:r>
            <a:r>
              <a:rPr i="1" dirty="0"/>
              <a:t>CIFS Administration on Data ONTAP </a:t>
            </a:r>
            <a:r>
              <a:rPr dirty="0"/>
              <a:t>courses.  </a:t>
            </a:r>
          </a:p>
        </p:txBody>
      </p:sp>
      <p:sp>
        <p:nvSpPr>
          <p:cNvPr id="5" name="Slide Image Placeholder 4"/>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13</a:t>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4" name="Notes Placeholder 6"/>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SETTING SECURITY STYLES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5" name="Slide Image Placeholder 4"/>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14</a:t>
            </a:fld>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2901" name="Rectangle 5"/>
          <p:cNvSpPr>
            <a:spLocks noGrp="1" noChangeAspect="1" noChangeArrowheads="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VERIFY MAPPINGS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5" name="Slide Image Placeholder 4"/>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15</a:t>
            </a:fld>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4949" name="Rectangle 5"/>
          <p:cNvSpPr>
            <a:spLocks noGrp="1" noChangeAspect="1" noChangeArrowheads="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MULTIPROTOCOL OPTIONS	</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5" name="Slide Image Placeholder 4"/>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16</a:t>
            </a:fld>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6997" name="Rectangle 5"/>
          <p:cNvSpPr>
            <a:spLocks noGrp="1" noChangeAspect="1" noChangeArrowheads="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PRESERVING UNIX PERMISSIONS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Enabling </a:t>
            </a:r>
            <a:r>
              <a:t>the</a:t>
            </a:r>
            <a:r>
              <a:rPr b="1"/>
              <a:t> </a:t>
            </a:r>
            <a:r>
              <a:rPr>
                <a:latin typeface="Courier New" pitchFamily="49" charset="0"/>
              </a:rPr>
              <a:t>cifs.preserve_unix_security</a:t>
            </a:r>
            <a:r>
              <a:t> option preserves UNIX permissions as files are edited and saved by Windows applications that perform the following steps:</a:t>
            </a:r>
          </a:p>
          <a:p>
            <a:pPr marL="0" marR="0" indent="0" algn="l" defTabSz="914400" rtl="0" eaLnBrk="0" fontAlgn="base" latinLnBrk="0" hangingPunct="0">
              <a:lnSpc>
                <a:spcPct val="100000"/>
              </a:lnSpc>
              <a:spcBef>
                <a:spcPct val="30000"/>
              </a:spcBef>
              <a:spcAft>
                <a:spcPct val="0"/>
              </a:spcAft>
              <a:buClrTx/>
              <a:buSzTx/>
              <a:buFont typeface="Arial" pitchFamily="34" charset="0"/>
              <a:buChar char="•"/>
              <a:tabLst/>
              <a:defRPr/>
            </a:pPr>
            <a:r>
              <a:t>Read the security properties of the file.</a:t>
            </a:r>
          </a:p>
          <a:p>
            <a:pPr marL="0" marR="0" indent="0" algn="l" defTabSz="914400" rtl="0" eaLnBrk="0" fontAlgn="base" latinLnBrk="0" hangingPunct="0">
              <a:lnSpc>
                <a:spcPct val="100000"/>
              </a:lnSpc>
              <a:spcBef>
                <a:spcPct val="30000"/>
              </a:spcBef>
              <a:spcAft>
                <a:spcPct val="0"/>
              </a:spcAft>
              <a:buClrTx/>
              <a:buSzTx/>
              <a:buFont typeface="Arial" pitchFamily="34" charset="0"/>
              <a:buChar char="•"/>
              <a:tabLst/>
              <a:defRPr/>
            </a:pPr>
            <a:r>
              <a:t>Create a new temporary file.</a:t>
            </a:r>
          </a:p>
          <a:p>
            <a:pPr marL="0" marR="0" indent="0" algn="l" defTabSz="914400" rtl="0" eaLnBrk="0" fontAlgn="base" latinLnBrk="0" hangingPunct="0">
              <a:lnSpc>
                <a:spcPct val="100000"/>
              </a:lnSpc>
              <a:spcBef>
                <a:spcPct val="30000"/>
              </a:spcBef>
              <a:spcAft>
                <a:spcPct val="0"/>
              </a:spcAft>
              <a:buClrTx/>
              <a:buSzTx/>
              <a:buFont typeface="Arial" pitchFamily="34" charset="0"/>
              <a:buChar char="•"/>
              <a:tabLst/>
              <a:defRPr/>
            </a:pPr>
            <a:r>
              <a:t>Apply those properties to the temporary file.</a:t>
            </a:r>
          </a:p>
          <a:p>
            <a:pPr marL="0" marR="0" indent="0" algn="l" defTabSz="914400" rtl="0" eaLnBrk="0" fontAlgn="base" latinLnBrk="0" hangingPunct="0">
              <a:lnSpc>
                <a:spcPct val="100000"/>
              </a:lnSpc>
              <a:spcBef>
                <a:spcPct val="30000"/>
              </a:spcBef>
              <a:spcAft>
                <a:spcPct val="0"/>
              </a:spcAft>
              <a:buClrTx/>
              <a:buSzTx/>
              <a:buFont typeface="Arial" pitchFamily="34" charset="0"/>
              <a:buChar char="•"/>
              <a:tabLst/>
              <a:defRPr/>
            </a:pPr>
            <a:r>
              <a:t>Give the temporary file the original file name.</a:t>
            </a:r>
          </a:p>
          <a:p>
            <a:pPr marL="0" marR="0" indent="0" algn="l" defTabSz="914400" rtl="0" eaLnBrk="0" fontAlgn="base" latinLnBrk="0" hangingPunct="0">
              <a:lnSpc>
                <a:spcPct val="100000"/>
              </a:lnSpc>
              <a:spcBef>
                <a:spcPct val="30000"/>
              </a:spcBef>
              <a:spcAft>
                <a:spcPct val="0"/>
              </a:spcAft>
              <a:buClrTx/>
              <a:buSzTx/>
              <a:buFontTx/>
              <a:buNone/>
              <a:tabLst/>
              <a:defRPr/>
            </a:pPr>
            <a:r>
              <a:t>Windows clients that perform a security query receive a constructed ACL that exactly represents the UNIX permissions.</a:t>
            </a:r>
          </a:p>
        </p:txBody>
      </p:sp>
      <p:sp>
        <p:nvSpPr>
          <p:cNvPr id="5" name="Slide Image Placeholder 4"/>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17</a:t>
            </a:fld>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9045" name="Rectangle 5"/>
          <p:cNvSpPr>
            <a:spLocks noGrp="1" noChangeAspect="1" noChangeArrowheads="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PRESERVING UNIX PERMISSIONS (CONT.)</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Enabling </a:t>
            </a:r>
            <a:r>
              <a:t>the</a:t>
            </a:r>
            <a:r>
              <a:rPr b="1"/>
              <a:t> </a:t>
            </a:r>
            <a:r>
              <a:rPr>
                <a:latin typeface="Courier New" pitchFamily="49" charset="0"/>
              </a:rPr>
              <a:t>cifs.preserve_unix_security</a:t>
            </a:r>
            <a:r>
              <a:t> option also allows you to manipulate the UNIX permissions by using the </a:t>
            </a:r>
            <a:r>
              <a:rPr b="1"/>
              <a:t>Security</a:t>
            </a:r>
            <a:r>
              <a:t> tab on a Windows client, or using any application that can query and set Windows ACLs.</a:t>
            </a:r>
          </a:p>
          <a:p>
            <a:pPr marL="0" marR="0" indent="0" algn="l" defTabSz="914400" rtl="0" eaLnBrk="0" fontAlgn="base" latinLnBrk="0" hangingPunct="0">
              <a:lnSpc>
                <a:spcPct val="100000"/>
              </a:lnSpc>
              <a:spcBef>
                <a:spcPct val="30000"/>
              </a:spcBef>
              <a:spcAft>
                <a:spcPct val="0"/>
              </a:spcAft>
              <a:buClrTx/>
              <a:buSzTx/>
              <a:buFontTx/>
              <a:buNone/>
              <a:tabLst/>
              <a:defRPr/>
            </a:pPr>
            <a:r>
              <a:t>When enabled, UNIX qtrees appear as NTFS volumes. The default for this option is </a:t>
            </a:r>
            <a:r>
              <a:rPr b="1"/>
              <a:t>off</a:t>
            </a:r>
            <a:r>
              <a:t>.</a:t>
            </a:r>
          </a:p>
          <a:p>
            <a:pPr marL="0" marR="0" indent="0" algn="l" defTabSz="914400" rtl="0" eaLnBrk="0" fontAlgn="base" latinLnBrk="0" hangingPunct="0">
              <a:lnSpc>
                <a:spcPct val="100000"/>
              </a:lnSpc>
              <a:spcBef>
                <a:spcPct val="30000"/>
              </a:spcBef>
              <a:spcAft>
                <a:spcPct val="0"/>
              </a:spcAft>
              <a:buClrTx/>
              <a:buSzTx/>
              <a:buFontTx/>
              <a:buNone/>
              <a:tabLst/>
              <a:defRPr/>
            </a:pPr>
            <a:r>
              <a:rPr b="1"/>
              <a:t>NOTE:</a:t>
            </a:r>
            <a:r>
              <a:t> You cannot change the owner and group from the Windows Security tab.</a:t>
            </a:r>
          </a:p>
        </p:txBody>
      </p:sp>
      <p:sp>
        <p:nvSpPr>
          <p:cNvPr id="5" name="Slide Image Placeholder 4"/>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18</a:t>
            </a:fld>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1093" name="Rectangle 5"/>
          <p:cNvSpPr>
            <a:spLocks noGrp="1" noChangeAspect="1" noChangeArrowheads="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FILE PERMISSIONS WITH MAPPED UNIX USER</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In </a:t>
            </a:r>
            <a:r>
              <a:t>this example, a Windows user is accessing a UNIX file. The </a:t>
            </a:r>
            <a:r>
              <a:rPr b="1"/>
              <a:t>Security</a:t>
            </a:r>
            <a:r>
              <a:t> tab in the file Properties window displays the user’s mapped UNIX credentials. </a:t>
            </a:r>
          </a:p>
          <a:p>
            <a:pPr marL="0" marR="0" indent="0" algn="l" defTabSz="914400" rtl="0" eaLnBrk="0" fontAlgn="base" latinLnBrk="0" hangingPunct="0">
              <a:lnSpc>
                <a:spcPct val="100000"/>
              </a:lnSpc>
              <a:spcBef>
                <a:spcPct val="30000"/>
              </a:spcBef>
              <a:spcAft>
                <a:spcPct val="0"/>
              </a:spcAft>
              <a:buClrTx/>
              <a:buSzTx/>
              <a:buFontTx/>
              <a:buNone/>
              <a:tabLst/>
              <a:defRPr/>
            </a:pPr>
            <a:r>
              <a:t>The UNIX credentials are used when evaluating the user’s access requests by comparing the user’s credentials against the file or folder’s UNIX access permissions.</a:t>
            </a:r>
          </a:p>
        </p:txBody>
      </p:sp>
      <p:sp>
        <p:nvSpPr>
          <p:cNvPr id="5" name="Slide Image Placeholder 4"/>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19</a:t>
            </a:fld>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2" name="Slide Number Placeholder 3"/>
          <p:cNvSpPr>
            <a:spLocks noGrp="1"/>
          </p:cNvSpPr>
          <p:nvPr>
            <p:ph type="sldNum" sz="quarter" idx="5"/>
          </p:nvPr>
        </p:nvSpPr>
        <p:spPr/>
        <p:txBody>
          <a:bodyPr/>
          <a:lstStyle/>
          <a:p>
            <a:fld id="{1D3C277F-3253-46B5-BF55-D32EC364BB95}" type="slidenum">
              <a:rPr lang="en-US" smtClean="0"/>
              <a:pPr/>
              <a:t>20</a:t>
            </a:fld>
            <a:endParaRPr lang="en-US" dirty="0" smtClean="0"/>
          </a:p>
        </p:txBody>
      </p:sp>
      <p:sp>
        <p:nvSpPr>
          <p:cNvPr id="7" name="Notes Placeholder 6"/>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12" name="Slide Image Placeholder 11"/>
          <p:cNvSpPr>
            <a:spLocks noGrp="1" noRot="1" noChangeAspect="1"/>
          </p:cNvSpPr>
          <p:nvPr>
            <p:ph type="sldImg"/>
          </p:nvPr>
        </p:nvSpPr>
        <p:spPr>
          <a:xfrm>
            <a:off x="687388" y="228600"/>
            <a:ext cx="5181600" cy="3886200"/>
          </a:xfr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WAFL CREDENTIAL CACHE</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The </a:t>
            </a:r>
            <a:r>
              <a:rPr dirty="0"/>
              <a:t>WAFL Credential Cache (WCC) contains the cached </a:t>
            </a:r>
            <a:r>
              <a:rPr dirty="0" smtClean="0"/>
              <a:t>user </a:t>
            </a:r>
            <a:r>
              <a:rPr dirty="0"/>
              <a:t>mappings </a:t>
            </a:r>
            <a:r>
              <a:rPr lang="en-US" dirty="0" smtClean="0"/>
              <a:t>for</a:t>
            </a:r>
            <a:r>
              <a:rPr lang="en-US" baseline="0" dirty="0" smtClean="0"/>
              <a:t> </a:t>
            </a:r>
            <a:r>
              <a:rPr dirty="0" smtClean="0"/>
              <a:t>the </a:t>
            </a:r>
            <a:r>
              <a:rPr dirty="0"/>
              <a:t>UNIX user identities (UIDs and GIDs) to Windows identities (SIDs for users and groups). After a UNIX-to-Windows user mapping is performed (including group membership), the results are stored in the WCC.</a:t>
            </a:r>
          </a:p>
          <a:p>
            <a:pPr marL="0" marR="0" indent="0" algn="l" defTabSz="914400" rtl="0" eaLnBrk="0" fontAlgn="base" latinLnBrk="0" hangingPunct="0">
              <a:lnSpc>
                <a:spcPct val="100000"/>
              </a:lnSpc>
              <a:spcBef>
                <a:spcPct val="30000"/>
              </a:spcBef>
              <a:spcAft>
                <a:spcPct val="0"/>
              </a:spcAft>
              <a:buClrTx/>
              <a:buSzTx/>
              <a:buFontTx/>
              <a:buNone/>
              <a:tabLst/>
              <a:defRPr/>
            </a:pPr>
            <a:r>
              <a:rPr dirty="0"/>
              <a:t>A Windows-to-UNIX user mapping is not stored in the WCC, but instead is kept as part of the CIFS session credential. A fresh Windows-to-UNIX user mapping is required only when a new CIFS session is established for a user.</a:t>
            </a:r>
          </a:p>
          <a:p>
            <a:pPr marL="0" marR="0" indent="0" algn="l" defTabSz="914400" rtl="0" eaLnBrk="0" fontAlgn="base" latinLnBrk="0" hangingPunct="0">
              <a:lnSpc>
                <a:spcPct val="100000"/>
              </a:lnSpc>
              <a:spcBef>
                <a:spcPct val="30000"/>
              </a:spcBef>
              <a:spcAft>
                <a:spcPct val="0"/>
              </a:spcAft>
              <a:buClrTx/>
              <a:buSzTx/>
              <a:buFontTx/>
              <a:buNone/>
              <a:tabLst/>
              <a:defRPr/>
            </a:pPr>
            <a:r>
              <a:rPr dirty="0"/>
              <a:t>The </a:t>
            </a:r>
            <a:r>
              <a:rPr dirty="0" err="1">
                <a:latin typeface="Courier New" pitchFamily="49" charset="0"/>
              </a:rPr>
              <a:t>wcc</a:t>
            </a:r>
            <a:r>
              <a:rPr dirty="0"/>
              <a:t> command does not look in the WCC, but performs a current user mapping operation and displays the results. This command is useful for troubleshooting user mapping issues. </a:t>
            </a:r>
          </a:p>
          <a:p>
            <a:pPr marL="0" marR="0" indent="0" algn="l" defTabSz="914400" rtl="0" eaLnBrk="0" fontAlgn="base" latinLnBrk="0" hangingPunct="0">
              <a:lnSpc>
                <a:spcPct val="100000"/>
              </a:lnSpc>
              <a:spcBef>
                <a:spcPct val="30000"/>
              </a:spcBef>
              <a:spcAft>
                <a:spcPct val="0"/>
              </a:spcAft>
              <a:buClrTx/>
              <a:buSzTx/>
              <a:buFontTx/>
              <a:buNone/>
              <a:tabLst/>
              <a:defRPr/>
            </a:pPr>
            <a:r>
              <a:rPr dirty="0"/>
              <a:t>The </a:t>
            </a:r>
            <a:r>
              <a:rPr dirty="0" err="1">
                <a:latin typeface="Courier New" pitchFamily="49" charset="0"/>
              </a:rPr>
              <a:t>wcc</a:t>
            </a:r>
            <a:r>
              <a:rPr dirty="0">
                <a:latin typeface="Courier New" pitchFamily="49" charset="0"/>
              </a:rPr>
              <a:t> –s </a:t>
            </a:r>
            <a:r>
              <a:rPr i="1" dirty="0" err="1">
                <a:latin typeface="Courier New" pitchFamily="49" charset="0"/>
              </a:rPr>
              <a:t>ntname</a:t>
            </a:r>
            <a:r>
              <a:rPr i="1" dirty="0">
                <a:latin typeface="Courier New" pitchFamily="49" charset="0"/>
              </a:rPr>
              <a:t> </a:t>
            </a:r>
            <a:r>
              <a:rPr dirty="0"/>
              <a:t>command, where </a:t>
            </a:r>
            <a:r>
              <a:rPr i="1" dirty="0" err="1"/>
              <a:t>ntname</a:t>
            </a:r>
            <a:r>
              <a:rPr dirty="0"/>
              <a:t> can be a Windows user name or SID, displays the current user mappings for the Windows account.</a:t>
            </a:r>
          </a:p>
          <a:p>
            <a:pPr marL="0" marR="0" indent="0" algn="l" defTabSz="914400" rtl="0" eaLnBrk="0" fontAlgn="base" latinLnBrk="0" hangingPunct="0">
              <a:lnSpc>
                <a:spcPct val="100000"/>
              </a:lnSpc>
              <a:spcBef>
                <a:spcPct val="30000"/>
              </a:spcBef>
              <a:spcAft>
                <a:spcPct val="0"/>
              </a:spcAft>
              <a:buClrTx/>
              <a:buSzTx/>
              <a:buFontTx/>
              <a:buNone/>
              <a:tabLst/>
              <a:defRPr/>
            </a:pPr>
            <a:endParaRPr dirty="0"/>
          </a:p>
        </p:txBody>
      </p:sp>
      <p:sp>
        <p:nvSpPr>
          <p:cNvPr id="6" name="Slide Image Placeholder 5"/>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21</a:t>
            </a:fld>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otes Placeholder 4"/>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WCC COMMAND (ROOT)</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endParaRPr dirty="0"/>
          </a:p>
        </p:txBody>
      </p:sp>
      <p:sp>
        <p:nvSpPr>
          <p:cNvPr id="7" name="Slide Image Placeholder 6"/>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22</a:t>
            </a:fld>
            <a:endParaRPr 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6" name="Rectangle 3"/>
          <p:cNvSpPr>
            <a:spLocks noGrp="1" noChangeArrowheads="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WCC COMMAND (LOCAL ADMINISTRATOR)</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The </a:t>
            </a:r>
            <a:r>
              <a:rPr dirty="0"/>
              <a:t>following example displays the user mapping for a local administrator.</a:t>
            </a:r>
          </a:p>
          <a:p>
            <a:pPr marL="0" marR="0" indent="0" algn="l" defTabSz="914400" rtl="0" eaLnBrk="0" fontAlgn="base" latinLnBrk="0" hangingPunct="0">
              <a:lnSpc>
                <a:spcPct val="100000"/>
              </a:lnSpc>
              <a:spcBef>
                <a:spcPct val="30000"/>
              </a:spcBef>
              <a:spcAft>
                <a:spcPct val="0"/>
              </a:spcAft>
              <a:buClrTx/>
              <a:buSzTx/>
              <a:buFontTx/>
              <a:buNone/>
              <a:tabLst/>
              <a:defRPr/>
            </a:pPr>
            <a:r>
              <a:rPr dirty="0">
                <a:latin typeface="Courier New" pitchFamily="49" charset="0"/>
              </a:rPr>
              <a:t>system&gt; </a:t>
            </a:r>
            <a:r>
              <a:rPr b="1" dirty="0" err="1">
                <a:latin typeface="Courier New" pitchFamily="49" charset="0"/>
              </a:rPr>
              <a:t>wcc</a:t>
            </a:r>
            <a:r>
              <a:rPr b="1" dirty="0">
                <a:latin typeface="Courier New" pitchFamily="49" charset="0"/>
              </a:rPr>
              <a:t> -s administrator</a:t>
            </a:r>
            <a:r>
              <a:rPr dirty="0"/>
              <a:t/>
            </a:r>
            <a:br>
              <a:rPr dirty="0"/>
            </a:br>
            <a:r>
              <a:rPr dirty="0">
                <a:latin typeface="Courier New" pitchFamily="49" charset="0"/>
              </a:rPr>
              <a:t>(NT - UNIX) account name(s):</a:t>
            </a:r>
            <a:r>
              <a:rPr dirty="0"/>
              <a:t/>
            </a:r>
            <a:br>
              <a:rPr dirty="0"/>
            </a:br>
            <a:r>
              <a:rPr dirty="0">
                <a:latin typeface="Courier New" pitchFamily="49" charset="0"/>
              </a:rPr>
              <a:t>(system\administrator - </a:t>
            </a:r>
            <a:r>
              <a:rPr dirty="0" err="1">
                <a:latin typeface="Courier New" pitchFamily="49" charset="0"/>
              </a:rPr>
              <a:t>pcuser</a:t>
            </a:r>
            <a:r>
              <a:rPr dirty="0">
                <a:latin typeface="Courier New" pitchFamily="49" charset="0"/>
              </a:rPr>
              <a:t>)        </a:t>
            </a:r>
            <a:r>
              <a:rPr dirty="0"/>
              <a:t/>
            </a:r>
            <a:br>
              <a:rPr dirty="0"/>
            </a:br>
            <a:r>
              <a:rPr dirty="0">
                <a:latin typeface="Courier New" pitchFamily="49" charset="0"/>
              </a:rPr>
              <a:t>***************        </a:t>
            </a:r>
            <a:r>
              <a:rPr dirty="0"/>
              <a:t/>
            </a:r>
            <a:br>
              <a:rPr dirty="0"/>
            </a:br>
            <a:r>
              <a:rPr dirty="0">
                <a:latin typeface="Courier New" pitchFamily="49" charset="0"/>
              </a:rPr>
              <a:t>UNIX </a:t>
            </a:r>
            <a:r>
              <a:rPr dirty="0" err="1">
                <a:latin typeface="Courier New" pitchFamily="49" charset="0"/>
              </a:rPr>
              <a:t>uid</a:t>
            </a:r>
            <a:r>
              <a:rPr dirty="0">
                <a:latin typeface="Courier New" pitchFamily="49" charset="0"/>
              </a:rPr>
              <a:t> = 65534        </a:t>
            </a:r>
            <a:r>
              <a:rPr dirty="0"/>
              <a:t/>
            </a:r>
            <a:br>
              <a:rPr dirty="0"/>
            </a:br>
            <a:r>
              <a:rPr dirty="0">
                <a:latin typeface="Courier New" pitchFamily="49" charset="0"/>
              </a:rPr>
              <a:t>NT membership                system\administrator                 </a:t>
            </a:r>
            <a:r>
              <a:rPr dirty="0"/>
              <a:t/>
            </a:r>
            <a:br>
              <a:rPr dirty="0"/>
            </a:br>
            <a:r>
              <a:rPr dirty="0">
                <a:latin typeface="Courier New" pitchFamily="49" charset="0"/>
              </a:rPr>
              <a:t>                             BUILTIN\Administrators        </a:t>
            </a:r>
            <a:r>
              <a:rPr dirty="0"/>
              <a:t/>
            </a:r>
            <a:br>
              <a:rPr dirty="0"/>
            </a:br>
            <a:r>
              <a:rPr dirty="0">
                <a:latin typeface="Courier New" pitchFamily="49" charset="0"/>
              </a:rPr>
              <a:t>User is also a member of Everyone, Network Users,        Authenticated Users        </a:t>
            </a:r>
            <a:r>
              <a:rPr dirty="0"/>
              <a:t/>
            </a:r>
            <a:br>
              <a:rPr dirty="0"/>
            </a:br>
            <a:r>
              <a:rPr dirty="0">
                <a:latin typeface="Courier New" pitchFamily="49" charset="0"/>
              </a:rPr>
              <a:t>***************</a:t>
            </a:r>
          </a:p>
        </p:txBody>
      </p:sp>
      <p:sp>
        <p:nvSpPr>
          <p:cNvPr id="6" name="Slide Image Placeholder 5"/>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23</a:t>
            </a:fld>
            <a:endParaRPr 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WCC COMMAND (DOMAIN ADMINISTRATOR)</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The </a:t>
            </a:r>
            <a:r>
              <a:t>following example displays the user mapping for a domain administrator.</a:t>
            </a:r>
          </a:p>
          <a:p>
            <a:pPr marL="0" marR="0" indent="0" algn="l" defTabSz="914400" rtl="0" eaLnBrk="0" fontAlgn="base" latinLnBrk="0" hangingPunct="0">
              <a:lnSpc>
                <a:spcPct val="100000"/>
              </a:lnSpc>
              <a:spcBef>
                <a:spcPct val="30000"/>
              </a:spcBef>
              <a:spcAft>
                <a:spcPct val="0"/>
              </a:spcAft>
              <a:buClrTx/>
              <a:buSzTx/>
              <a:buFontTx/>
              <a:buNone/>
              <a:tabLst/>
              <a:defRPr/>
            </a:pPr>
            <a:r>
              <a:rPr>
                <a:latin typeface="Courier New" pitchFamily="49" charset="0"/>
              </a:rPr>
              <a:t>system&gt; </a:t>
            </a:r>
            <a:r>
              <a:rPr b="1">
                <a:latin typeface="Courier New" pitchFamily="49" charset="0"/>
              </a:rPr>
              <a:t>wcc -s</a:t>
            </a:r>
            <a:r>
              <a:rPr>
                <a:latin typeface="Courier New" pitchFamily="49" charset="0"/>
              </a:rPr>
              <a:t> </a:t>
            </a:r>
          </a:p>
          <a:p>
            <a:pPr marL="0" marR="0" indent="0" algn="l" defTabSz="914400" rtl="0" eaLnBrk="0" fontAlgn="base" latinLnBrk="0" hangingPunct="0">
              <a:lnSpc>
                <a:spcPct val="100000"/>
              </a:lnSpc>
              <a:spcBef>
                <a:spcPct val="30000"/>
              </a:spcBef>
              <a:spcAft>
                <a:spcPct val="0"/>
              </a:spcAft>
              <a:buClrTx/>
              <a:buSzTx/>
              <a:buFontTx/>
              <a:buNone/>
              <a:tabLst/>
              <a:defRPr/>
            </a:pPr>
            <a:r>
              <a:rPr>
                <a:latin typeface="Courier New" pitchFamily="49" charset="0"/>
              </a:rPr>
              <a:t>Development\administrator(NT - UNIX) </a:t>
            </a:r>
            <a:r>
              <a:t/>
            </a:r>
            <a:br/>
            <a:r>
              <a:rPr>
                <a:latin typeface="Courier New" pitchFamily="49" charset="0"/>
              </a:rPr>
              <a:t>account name(s): (DEVELOPMENT\Administrator - pcuser)        </a:t>
            </a:r>
            <a:r>
              <a:t/>
            </a:r>
            <a:br/>
            <a:r>
              <a:rPr>
                <a:latin typeface="Courier New" pitchFamily="49" charset="0"/>
              </a:rPr>
              <a:t>***************        </a:t>
            </a:r>
            <a:r>
              <a:t/>
            </a:r>
            <a:br/>
            <a:r>
              <a:rPr>
                <a:latin typeface="Courier New" pitchFamily="49" charset="0"/>
              </a:rPr>
              <a:t>UNIX uid = 65534        </a:t>
            </a:r>
            <a:r>
              <a:t/>
            </a:r>
            <a:br/>
            <a:r>
              <a:rPr>
                <a:latin typeface="Courier New" pitchFamily="49" charset="0"/>
              </a:rPr>
              <a:t>NT membership         DEVELOPMENT\Administrator         </a:t>
            </a:r>
            <a:r>
              <a:t/>
            </a:r>
            <a:br/>
            <a:r>
              <a:rPr>
                <a:latin typeface="Courier New" pitchFamily="49" charset="0"/>
              </a:rPr>
              <a:t>                      DEVELOPMENT\Group Policy Creator                            Owners                DEVELOPMENT\Domain Users                   </a:t>
            </a:r>
            <a:r>
              <a:t/>
            </a:r>
            <a:br/>
            <a:r>
              <a:rPr>
                <a:latin typeface="Courier New" pitchFamily="49" charset="0"/>
              </a:rPr>
              <a:t>                      DEVELOPMENT\Domain Admins                </a:t>
            </a:r>
            <a:r>
              <a:t/>
            </a:r>
            <a:br/>
            <a:r>
              <a:rPr>
                <a:latin typeface="Courier New" pitchFamily="49" charset="0"/>
              </a:rPr>
              <a:t>                      DEVELOPMENT\Enterprise Admins                 </a:t>
            </a:r>
            <a:r>
              <a:t/>
            </a:r>
            <a:br/>
            <a:r>
              <a:rPr>
                <a:latin typeface="Courier New" pitchFamily="49" charset="0"/>
              </a:rPr>
              <a:t>                      DEVELOPMENT\Schema Admins                 </a:t>
            </a:r>
            <a:r>
              <a:t/>
            </a:r>
            <a:br/>
            <a:r>
              <a:rPr>
                <a:latin typeface="Courier New" pitchFamily="49" charset="0"/>
              </a:rPr>
              <a:t>                      DEVELOPMENT\Debugger Users                 </a:t>
            </a:r>
            <a:r>
              <a:t/>
            </a:r>
            <a:br/>
            <a:r>
              <a:rPr>
                <a:latin typeface="Courier New" pitchFamily="49" charset="0"/>
              </a:rPr>
              <a:t>                      BUILTIN\Users                </a:t>
            </a:r>
            <a:r>
              <a:t/>
            </a:r>
            <a:br/>
            <a:r>
              <a:rPr>
                <a:latin typeface="Courier New" pitchFamily="49" charset="0"/>
              </a:rPr>
              <a:t>                      BUILTIN\Administrators        </a:t>
            </a:r>
            <a:r>
              <a:t/>
            </a:r>
            <a:br/>
            <a:r>
              <a:rPr>
                <a:latin typeface="Courier New" pitchFamily="49" charset="0"/>
              </a:rPr>
              <a:t>User is also a member of Everyone, Network Users, Authenticated Users</a:t>
            </a:r>
            <a:r>
              <a:t/>
            </a:r>
            <a:br/>
            <a:r>
              <a:t>***************</a:t>
            </a:r>
          </a:p>
        </p:txBody>
      </p:sp>
      <p:sp>
        <p:nvSpPr>
          <p:cNvPr id="5" name="Slide Image Placeholder 4"/>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24</a:t>
            </a:fld>
            <a:endParaRPr 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2" name="Slide Number Placeholder 3"/>
          <p:cNvSpPr>
            <a:spLocks noGrp="1"/>
          </p:cNvSpPr>
          <p:nvPr>
            <p:ph type="sldNum" sz="quarter" idx="5"/>
          </p:nvPr>
        </p:nvSpPr>
        <p:spPr/>
        <p:txBody>
          <a:bodyPr/>
          <a:lstStyle/>
          <a:p>
            <a:fld id="{1D3C277F-3253-46B5-BF55-D32EC364BB95}" type="slidenum">
              <a:rPr lang="en-US" smtClean="0"/>
              <a:pPr/>
              <a:t>25</a:t>
            </a:fld>
            <a:endParaRPr lang="en-US" dirty="0" smtClean="0"/>
          </a:p>
        </p:txBody>
      </p:sp>
      <p:sp>
        <p:nvSpPr>
          <p:cNvPr id="7" name="Notes Placeholder 6"/>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MODULE</a:t>
            </a:r>
            <a:r>
              <a:rPr lang="en-US" baseline="0" dirty="0" smtClean="0"/>
              <a:t> SUMMARY</a:t>
            </a:r>
            <a:endParaRPr dirty="0"/>
          </a:p>
        </p:txBody>
      </p:sp>
      <p:sp>
        <p:nvSpPr>
          <p:cNvPr id="9" name="Slide Image Placeholder 8"/>
          <p:cNvSpPr>
            <a:spLocks noGrp="1" noRot="1" noChangeAspect="1"/>
          </p:cNvSpPr>
          <p:nvPr>
            <p:ph type="sldImg"/>
          </p:nvPr>
        </p:nvSpPr>
        <p:spPr>
          <a:xfrm>
            <a:off x="687388" y="228600"/>
            <a:ext cx="5181600" cy="3886200"/>
          </a:xfr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MODULE</a:t>
            </a:r>
            <a:r>
              <a:rPr lang="en-US" baseline="0" dirty="0" smtClean="0"/>
              <a:t> SUMMARY</a:t>
            </a:r>
            <a:endParaRPr lang="en-US" dirty="0" smtClean="0"/>
          </a:p>
          <a:p>
            <a:pPr marL="0" marR="0" indent="0" algn="l" defTabSz="914400" rtl="0" eaLnBrk="0" fontAlgn="base" latinLnBrk="0" hangingPunct="0">
              <a:lnSpc>
                <a:spcPct val="100000"/>
              </a:lnSpc>
              <a:spcBef>
                <a:spcPct val="30000"/>
              </a:spcBef>
              <a:spcAft>
                <a:spcPct val="0"/>
              </a:spcAft>
              <a:buClrTx/>
              <a:buSzTx/>
              <a:buFontTx/>
              <a:buNone/>
              <a:tabLst/>
              <a:defRPr/>
            </a:pPr>
            <a:endParaRPr dirty="0"/>
          </a:p>
        </p:txBody>
      </p:sp>
      <p:sp>
        <p:nvSpPr>
          <p:cNvPr id="5" name="Slide Image Placeholder 4"/>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26</a:t>
            </a:fld>
            <a:endParaRPr lang="en-U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2" name="Rectangle 3"/>
          <p:cNvSpPr>
            <a:spLocks noGrp="1" noChangeArrowheads="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t>Please refer to your Exercise Guide for more instruction. </a:t>
            </a:r>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6" name="Slide Image Placeholder 5"/>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27</a:t>
            </a:fld>
            <a:endParaRPr lang="en-U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otes Placeholder 4"/>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CHECK YOUR UNDERSTANDING</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7" name="Slide Image Placeholder 6"/>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28</a:t>
            </a:fld>
            <a:endParaRPr lang="en-U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9" name="Rectangle 3"/>
          <p:cNvSpPr>
            <a:spLocks noGrp="1" noChangeArrowheads="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ANSWERS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dirty="0" smtClean="0"/>
              <a:t>Please </a:t>
            </a:r>
            <a:r>
              <a:rPr dirty="0"/>
              <a:t>refer to your Exercise Guide for more instruction. </a:t>
            </a:r>
          </a:p>
          <a:p>
            <a:pPr marL="0" marR="0" indent="0" algn="l" defTabSz="914400" rtl="0" eaLnBrk="0" fontAlgn="base" latinLnBrk="0" hangingPunct="0">
              <a:lnSpc>
                <a:spcPct val="100000"/>
              </a:lnSpc>
              <a:spcBef>
                <a:spcPct val="30000"/>
              </a:spcBef>
              <a:spcAft>
                <a:spcPct val="0"/>
              </a:spcAft>
              <a:buClrTx/>
              <a:buSzTx/>
              <a:buFontTx/>
              <a:buNone/>
              <a:tabLst/>
              <a:defRPr/>
            </a:pPr>
            <a:endParaRPr dirty="0"/>
          </a:p>
        </p:txBody>
      </p:sp>
      <p:sp>
        <p:nvSpPr>
          <p:cNvPr id="6" name="Slide Image Placeholder 5"/>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29</a:t>
            </a:fld>
            <a:endParaRPr lang="en-US"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7388" y="228600"/>
            <a:ext cx="5181600" cy="3886200"/>
          </a:xfrm>
        </p:spPr>
      </p:sp>
      <p:sp>
        <p:nvSpPr>
          <p:cNvPr id="3" name="Notes Placeholder 2"/>
          <p:cNvSpPr>
            <a:spLocks noGrp="1"/>
          </p:cNvSpPr>
          <p:nvPr>
            <p:ph type="body" idx="1"/>
          </p:nvPr>
        </p:nvSpPr>
        <p:spPr/>
        <p:txBody>
          <a:bodyPr>
            <a:normAutofit/>
          </a:bodyPr>
          <a:lstStyle/>
          <a:p>
            <a:r>
              <a:rPr lang="en-US" smtClean="0"/>
              <a:t>CHECK YOUR UNDERSTANDING: ANSWERS</a:t>
            </a:r>
          </a:p>
          <a:p>
            <a:endParaRPr lang="en-US" smtClean="0"/>
          </a:p>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rgbClr val="FFFFFF"/>
        </a:solidFill>
        <a:effectLst/>
      </p:bgPr>
    </p:bg>
    <p:spTree>
      <p:nvGrpSpPr>
        <p:cNvPr id="1" name=""/>
        <p:cNvGrpSpPr/>
        <p:nvPr/>
      </p:nvGrpSpPr>
      <p:grpSpPr>
        <a:xfrm>
          <a:off x="0" y="0"/>
          <a:ext cx="0" cy="0"/>
          <a:chOff x="0" y="0"/>
          <a:chExt cx="0" cy="0"/>
        </a:xfrm>
      </p:grpSpPr>
      <p:sp>
        <p:nvSpPr>
          <p:cNvPr id="5" name="Freeform 3"/>
          <p:cNvSpPr>
            <a:spLocks/>
          </p:cNvSpPr>
          <p:nvPr userDrawn="1"/>
        </p:nvSpPr>
        <p:spPr bwMode="invGray">
          <a:xfrm>
            <a:off x="1447800" y="0"/>
            <a:ext cx="7696200" cy="6858000"/>
          </a:xfrm>
          <a:custGeom>
            <a:avLst/>
            <a:gdLst/>
            <a:ahLst/>
            <a:cxnLst>
              <a:cxn ang="0">
                <a:pos x="0" y="4320"/>
              </a:cxn>
              <a:cxn ang="0">
                <a:pos x="0" y="0"/>
              </a:cxn>
              <a:cxn ang="0">
                <a:pos x="4848" y="0"/>
              </a:cxn>
              <a:cxn ang="0">
                <a:pos x="4848" y="4320"/>
              </a:cxn>
              <a:cxn ang="0">
                <a:pos x="4608" y="4320"/>
              </a:cxn>
              <a:cxn ang="0">
                <a:pos x="4608" y="1344"/>
              </a:cxn>
              <a:cxn ang="0">
                <a:pos x="2880" y="1344"/>
              </a:cxn>
              <a:cxn ang="0">
                <a:pos x="2880" y="4320"/>
              </a:cxn>
              <a:cxn ang="0">
                <a:pos x="0" y="4320"/>
              </a:cxn>
            </a:cxnLst>
            <a:rect l="0" t="0" r="r" b="b"/>
            <a:pathLst>
              <a:path w="4848" h="4320">
                <a:moveTo>
                  <a:pt x="0" y="4320"/>
                </a:moveTo>
                <a:lnTo>
                  <a:pt x="0" y="0"/>
                </a:lnTo>
                <a:lnTo>
                  <a:pt x="4848" y="0"/>
                </a:lnTo>
                <a:lnTo>
                  <a:pt x="4848" y="4320"/>
                </a:lnTo>
                <a:lnTo>
                  <a:pt x="4608" y="4320"/>
                </a:lnTo>
                <a:lnTo>
                  <a:pt x="4608" y="1344"/>
                </a:lnTo>
                <a:lnTo>
                  <a:pt x="2880" y="1344"/>
                </a:lnTo>
                <a:lnTo>
                  <a:pt x="2880" y="4320"/>
                </a:lnTo>
                <a:lnTo>
                  <a:pt x="0" y="4320"/>
                </a:lnTo>
                <a:close/>
              </a:path>
            </a:pathLst>
          </a:custGeom>
          <a:solidFill>
            <a:schemeClr val="hlink"/>
          </a:solidFill>
          <a:ln w="9525" cap="flat" cmpd="sng">
            <a:noFill/>
            <a:prstDash val="solid"/>
            <a:round/>
            <a:headEnd/>
            <a:tailEnd/>
          </a:ln>
          <a:effectLst/>
        </p:spPr>
        <p:txBody>
          <a:bodyPr wrap="none" anchor="ctr">
            <a:spAutoFit/>
          </a:bodyPr>
          <a:lstStyle/>
          <a:p>
            <a:pPr algn="ctr">
              <a:buClr>
                <a:schemeClr val="accent2"/>
              </a:buClr>
              <a:buFont typeface="Wingdings 2" pitchFamily="18" charset="2"/>
              <a:buNone/>
              <a:defRPr/>
            </a:pPr>
            <a:endParaRPr lang="en-US" dirty="0"/>
          </a:p>
        </p:txBody>
      </p:sp>
      <p:sp>
        <p:nvSpPr>
          <p:cNvPr id="38918" name="Rectangle 6"/>
          <p:cNvSpPr>
            <a:spLocks noGrp="1" noChangeArrowheads="1"/>
          </p:cNvSpPr>
          <p:nvPr>
            <p:ph type="subTitle" idx="1"/>
          </p:nvPr>
        </p:nvSpPr>
        <p:spPr bwMode="black">
          <a:xfrm>
            <a:off x="1533525" y="4410075"/>
            <a:ext cx="4343400" cy="1685925"/>
          </a:xfrm>
        </p:spPr>
        <p:txBody>
          <a:bodyPr/>
          <a:lstStyle>
            <a:lvl1pPr marL="0" indent="0">
              <a:buFont typeface="Wingdings 2" pitchFamily="18" charset="2"/>
              <a:buNone/>
              <a:defRPr sz="2000">
                <a:solidFill>
                  <a:schemeClr val="bg1"/>
                </a:solidFill>
              </a:defRPr>
            </a:lvl1pPr>
          </a:lstStyle>
          <a:p>
            <a:r>
              <a:rPr lang="en-US"/>
              <a:t>Click to edit Master subtitle style</a:t>
            </a:r>
          </a:p>
        </p:txBody>
      </p:sp>
      <p:sp>
        <p:nvSpPr>
          <p:cNvPr id="38919" name="Rectangle 7"/>
          <p:cNvSpPr>
            <a:spLocks noGrp="1" noChangeArrowheads="1"/>
          </p:cNvSpPr>
          <p:nvPr>
            <p:ph type="ctrTitle"/>
          </p:nvPr>
        </p:nvSpPr>
        <p:spPr bwMode="black">
          <a:xfrm>
            <a:off x="1524000" y="2006600"/>
            <a:ext cx="4343400" cy="2003425"/>
          </a:xfrm>
        </p:spPr>
        <p:txBody>
          <a:bodyPr tIns="45720" bIns="45720" anchor="b"/>
          <a:lstStyle>
            <a:lvl1pPr>
              <a:defRPr sz="3400">
                <a:solidFill>
                  <a:schemeClr val="bg1"/>
                </a:solidFill>
              </a:defRPr>
            </a:lvl1pPr>
          </a:lstStyle>
          <a:p>
            <a:r>
              <a:rPr lang="en-US"/>
              <a:t>Click to edit Master title style</a:t>
            </a:r>
          </a:p>
        </p:txBody>
      </p:sp>
      <p:sp>
        <p:nvSpPr>
          <p:cNvPr id="9" name="Rectangle 8"/>
          <p:cNvSpPr>
            <a:spLocks noGrp="1" noChangeArrowheads="1"/>
          </p:cNvSpPr>
          <p:nvPr>
            <p:ph type="ftr" sz="quarter" idx="10"/>
          </p:nvPr>
        </p:nvSpPr>
        <p:spPr>
          <a:xfrm>
            <a:off x="1546225" y="6600825"/>
            <a:ext cx="4397375" cy="228600"/>
          </a:xfrm>
        </p:spPr>
        <p:txBody>
          <a:bodyPr/>
          <a:lstStyle>
            <a:lvl1pPr algn="l" rtl="0" fontAlgn="base">
              <a:spcBef>
                <a:spcPct val="0"/>
              </a:spcBef>
              <a:spcAft>
                <a:spcPct val="0"/>
              </a:spcAft>
              <a:buClrTx/>
              <a:buFontTx/>
              <a:buNone/>
              <a:defRPr lang="en-US" sz="1000" kern="1200">
                <a:solidFill>
                  <a:schemeClr val="accent1"/>
                </a:solidFill>
                <a:latin typeface="Arial" pitchFamily="34" charset="0"/>
                <a:ea typeface="+mn-ea"/>
                <a:cs typeface="+mn-cs"/>
              </a:defRPr>
            </a:lvl1pPr>
          </a:lstStyle>
          <a:p>
            <a:pPr>
              <a:defRPr/>
            </a:pPr>
            <a:endParaRPr/>
          </a:p>
        </p:txBody>
      </p:sp>
      <p:pic>
        <p:nvPicPr>
          <p:cNvPr id="12" name="Picture 11" descr="na_logotag_vrt_2c_rgb_sm.png"/>
          <p:cNvPicPr>
            <a:picLocks noChangeAspect="1"/>
          </p:cNvPicPr>
          <p:nvPr userDrawn="1"/>
        </p:nvPicPr>
        <p:blipFill>
          <a:blip r:embed="rId2" cstate="print"/>
          <a:stretch>
            <a:fillRect/>
          </a:stretch>
        </p:blipFill>
        <p:spPr>
          <a:xfrm>
            <a:off x="40887" y="69246"/>
            <a:ext cx="1344168" cy="1707093"/>
          </a:xfrm>
          <a:prstGeom prst="rect">
            <a:avLst/>
          </a:prstGeom>
        </p:spPr>
      </p:pic>
      <p:pic>
        <p:nvPicPr>
          <p:cNvPr id="11" name="Picture 10" descr="na_tagR_1c-rev_rgb.png"/>
          <p:cNvPicPr>
            <a:picLocks noChangeAspect="1"/>
          </p:cNvPicPr>
          <p:nvPr userDrawn="1"/>
        </p:nvPicPr>
        <p:blipFill>
          <a:blip r:embed="rId3" cstate="print"/>
          <a:stretch>
            <a:fillRect/>
          </a:stretch>
        </p:blipFill>
        <p:spPr>
          <a:xfrm>
            <a:off x="6678709" y="1000695"/>
            <a:ext cx="2286000" cy="584835"/>
          </a:xfrm>
          <a:prstGeom prst="rect">
            <a:avLst/>
          </a:prstGeom>
        </p:spPr>
      </p:pic>
      <p:pic>
        <p:nvPicPr>
          <p:cNvPr id="15" name="Picture 14" descr="wing.png"/>
          <p:cNvPicPr>
            <a:picLocks noChangeAspect="1"/>
          </p:cNvPicPr>
          <p:nvPr userDrawn="1"/>
        </p:nvPicPr>
        <p:blipFill>
          <a:blip r:embed="rId4" cstate="print"/>
          <a:stretch>
            <a:fillRect/>
          </a:stretch>
        </p:blipFill>
        <p:spPr>
          <a:xfrm>
            <a:off x="3903936" y="3827930"/>
            <a:ext cx="4864666" cy="1470210"/>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Subtitle Slide">
    <p:bg>
      <p:bgPr>
        <a:solidFill>
          <a:srgbClr val="FFFFFF"/>
        </a:solidFill>
        <a:effectLst/>
      </p:bgPr>
    </p:bg>
    <p:spTree>
      <p:nvGrpSpPr>
        <p:cNvPr id="1" name=""/>
        <p:cNvGrpSpPr/>
        <p:nvPr/>
      </p:nvGrpSpPr>
      <p:grpSpPr>
        <a:xfrm>
          <a:off x="0" y="0"/>
          <a:ext cx="0" cy="0"/>
          <a:chOff x="0" y="0"/>
          <a:chExt cx="0" cy="0"/>
        </a:xfrm>
      </p:grpSpPr>
      <p:sp>
        <p:nvSpPr>
          <p:cNvPr id="9" name="Rectangle 8"/>
          <p:cNvSpPr>
            <a:spLocks noGrp="1" noChangeArrowheads="1"/>
          </p:cNvSpPr>
          <p:nvPr>
            <p:ph type="ftr" sz="quarter" idx="10"/>
          </p:nvPr>
        </p:nvSpPr>
        <p:spPr>
          <a:xfrm>
            <a:off x="1546225" y="6600825"/>
            <a:ext cx="4397375" cy="228600"/>
          </a:xfrm>
        </p:spPr>
        <p:txBody>
          <a:bodyPr/>
          <a:lstStyle>
            <a:lvl1pPr algn="l" rtl="0" fontAlgn="base">
              <a:spcBef>
                <a:spcPct val="0"/>
              </a:spcBef>
              <a:spcAft>
                <a:spcPct val="0"/>
              </a:spcAft>
              <a:buClrTx/>
              <a:buFontTx/>
              <a:buNone/>
              <a:defRPr lang="en-US" sz="1000" kern="1200">
                <a:solidFill>
                  <a:schemeClr val="accent1"/>
                </a:solidFill>
                <a:latin typeface="Arial" pitchFamily="34" charset="0"/>
                <a:ea typeface="+mn-ea"/>
                <a:cs typeface="+mn-cs"/>
              </a:defRPr>
            </a:lvl1pPr>
          </a:lstStyle>
          <a:p>
            <a:pPr>
              <a:defRPr/>
            </a:pPr>
            <a:endParaRPr/>
          </a:p>
        </p:txBody>
      </p:sp>
      <p:pic>
        <p:nvPicPr>
          <p:cNvPr id="11" name="Picture 10" descr="na_tagR_1c-rev_rgb.png"/>
          <p:cNvPicPr>
            <a:picLocks noChangeAspect="1"/>
          </p:cNvPicPr>
          <p:nvPr userDrawn="1"/>
        </p:nvPicPr>
        <p:blipFill>
          <a:blip r:embed="rId2" cstate="print"/>
          <a:stretch>
            <a:fillRect/>
          </a:stretch>
        </p:blipFill>
        <p:spPr>
          <a:xfrm>
            <a:off x="6678709" y="1000695"/>
            <a:ext cx="2286000" cy="584835"/>
          </a:xfrm>
          <a:prstGeom prst="rect">
            <a:avLst/>
          </a:prstGeom>
        </p:spPr>
      </p:pic>
      <p:sp>
        <p:nvSpPr>
          <p:cNvPr id="10" name="Rectangle 2"/>
          <p:cNvSpPr>
            <a:spLocks noChangeArrowheads="1"/>
          </p:cNvSpPr>
          <p:nvPr userDrawn="1"/>
        </p:nvSpPr>
        <p:spPr bwMode="invGray">
          <a:xfrm>
            <a:off x="1123950" y="4038600"/>
            <a:ext cx="8020050" cy="2524125"/>
          </a:xfrm>
          <a:prstGeom prst="rect">
            <a:avLst/>
          </a:prstGeom>
          <a:solidFill>
            <a:schemeClr val="hlink"/>
          </a:solidFill>
          <a:ln w="9525" algn="ctr">
            <a:noFill/>
            <a:miter lim="800000"/>
            <a:headEnd/>
            <a:tailEnd/>
          </a:ln>
        </p:spPr>
        <p:txBody>
          <a:bodyPr anchor="ctr">
            <a:spAutoFit/>
          </a:bodyPr>
          <a:lstStyle/>
          <a:p>
            <a:endParaRPr lang="en-US" dirty="0"/>
          </a:p>
        </p:txBody>
      </p:sp>
      <p:sp>
        <p:nvSpPr>
          <p:cNvPr id="14" name="Slide Number Placeholder 4"/>
          <p:cNvSpPr>
            <a:spLocks noGrp="1"/>
          </p:cNvSpPr>
          <p:nvPr userDrawn="1">
            <p:ph type="sldNum" sz="quarter" idx="11"/>
          </p:nvPr>
        </p:nvSpPr>
        <p:spPr>
          <a:xfrm>
            <a:off x="8305800" y="6597650"/>
            <a:ext cx="685800" cy="228600"/>
          </a:xfrm>
          <a:noFill/>
        </p:spPr>
        <p:txBody>
          <a:bodyPr/>
          <a:lstStyle/>
          <a:p>
            <a:fld id="{B16028E5-E08D-449F-84F1-7657E6E1EFEF}" type="slidenum">
              <a:rPr lang="en-US" smtClean="0"/>
              <a:pPr/>
              <a:t>‹#›</a:t>
            </a:fld>
            <a:endParaRPr lang="en-US" dirty="0" smtClean="0"/>
          </a:p>
        </p:txBody>
      </p:sp>
      <p:pic>
        <p:nvPicPr>
          <p:cNvPr id="16" name="Picture 15" descr="jump.png"/>
          <p:cNvPicPr>
            <a:picLocks noChangeAspect="1"/>
          </p:cNvPicPr>
          <p:nvPr userDrawn="1"/>
        </p:nvPicPr>
        <p:blipFill>
          <a:blip r:embed="rId3" cstate="print"/>
          <a:stretch>
            <a:fillRect/>
          </a:stretch>
        </p:blipFill>
        <p:spPr>
          <a:xfrm>
            <a:off x="5396089" y="1230496"/>
            <a:ext cx="3533421" cy="1943382"/>
          </a:xfrm>
          <a:prstGeom prst="rect">
            <a:avLst/>
          </a:prstGeom>
        </p:spPr>
      </p:pic>
      <p:pic>
        <p:nvPicPr>
          <p:cNvPr id="15" name="Picture 14" descr="na_logotag_vrt_2c_rgb_sm.png"/>
          <p:cNvPicPr>
            <a:picLocks noChangeAspect="1"/>
          </p:cNvPicPr>
          <p:nvPr userDrawn="1"/>
        </p:nvPicPr>
        <p:blipFill>
          <a:blip r:embed="rId4" cstate="print"/>
          <a:stretch>
            <a:fillRect/>
          </a:stretch>
        </p:blipFill>
        <p:spPr>
          <a:xfrm>
            <a:off x="125127" y="73989"/>
            <a:ext cx="859536" cy="1091610"/>
          </a:xfrm>
          <a:prstGeom prst="rect">
            <a:avLst/>
          </a:prstGeom>
        </p:spPr>
      </p:pic>
      <p:sp>
        <p:nvSpPr>
          <p:cNvPr id="18" name="Title 17"/>
          <p:cNvSpPr>
            <a:spLocks noGrp="1"/>
          </p:cNvSpPr>
          <p:nvPr>
            <p:ph type="title"/>
          </p:nvPr>
        </p:nvSpPr>
        <p:spPr>
          <a:xfrm>
            <a:off x="1123950" y="1262064"/>
            <a:ext cx="4025900" cy="2742908"/>
          </a:xfrm>
          <a:noFill/>
          <a:ln w="9525">
            <a:noFill/>
            <a:miter lim="800000"/>
            <a:headEnd/>
            <a:tailEnd/>
          </a:ln>
        </p:spPr>
        <p:txBody>
          <a:bodyPr vert="horz" wrap="square" lIns="91440" tIns="0" rIns="91440" bIns="0" numCol="1" anchor="b" anchorCtr="0" compatLnSpc="1">
            <a:prstTxWarp prst="textNoShape">
              <a:avLst/>
            </a:prstTxWarp>
          </a:bodyPr>
          <a:lstStyle>
            <a:lvl1pPr algn="l" rtl="0" eaLnBrk="0" fontAlgn="base" hangingPunct="0">
              <a:spcBef>
                <a:spcPct val="0"/>
              </a:spcBef>
              <a:spcAft>
                <a:spcPct val="0"/>
              </a:spcAft>
              <a:defRPr lang="en-US" sz="3000" b="1" dirty="0">
                <a:solidFill>
                  <a:schemeClr val="tx1"/>
                </a:solidFill>
                <a:latin typeface="+mj-lt"/>
                <a:ea typeface="+mj-ea"/>
                <a:cs typeface="+mj-cs"/>
              </a:defRPr>
            </a:lvl1pPr>
          </a:lstStyle>
          <a:p>
            <a:r>
              <a:rPr lang="en-US" dirty="0" smtClean="0"/>
              <a:t>Click to edit Master title style</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sldNum" sz="quarter" idx="10"/>
          </p:nvPr>
        </p:nvSpPr>
        <p:spPr>
          <a:ln/>
        </p:spPr>
        <p:txBody>
          <a:bodyPr/>
          <a:lstStyle>
            <a:lvl1pPr>
              <a:defRPr/>
            </a:lvl1pPr>
          </a:lstStyle>
          <a:p>
            <a:pPr>
              <a:defRPr/>
            </a:pPr>
            <a:fld id="{5A215FA5-3C60-46E0-B474-67F17A5F2E76}" type="slidenum">
              <a:rPr lang="en-US"/>
              <a:pPr>
                <a:defRPr/>
              </a:pPr>
              <a:t>‹#›</a:t>
            </a:fld>
            <a:endParaRPr lang="en-US" dirty="0"/>
          </a:p>
        </p:txBody>
      </p:sp>
      <p:sp>
        <p:nvSpPr>
          <p:cNvPr id="5" name="Rectangle 7"/>
          <p:cNvSpPr>
            <a:spLocks noGrp="1" noChangeArrowheads="1"/>
          </p:cNvSpPr>
          <p:nvPr>
            <p:ph type="ftr" sz="quarter" idx="11"/>
          </p:nvPr>
        </p:nvSpPr>
        <p:spPr>
          <a:ln/>
        </p:spPr>
        <p:txBody>
          <a:bodyPr/>
          <a:lstStyle>
            <a:lvl1pPr>
              <a:defRPr/>
            </a:lvl1pPr>
          </a:lstStyle>
          <a:p>
            <a:pPr>
              <a:defRPr/>
            </a:pP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sldNum" sz="quarter" idx="10"/>
          </p:nvPr>
        </p:nvSpPr>
        <p:spPr>
          <a:ln/>
        </p:spPr>
        <p:txBody>
          <a:bodyPr/>
          <a:lstStyle>
            <a:lvl1pPr>
              <a:defRPr/>
            </a:lvl1pPr>
          </a:lstStyle>
          <a:p>
            <a:pPr>
              <a:defRPr/>
            </a:pPr>
            <a:fld id="{35F0AB3B-FB7D-41F1-B845-4DBB8A524373}" type="slidenum">
              <a:rPr lang="en-US"/>
              <a:pPr>
                <a:defRPr/>
              </a:pPr>
              <a:t>‹#›</a:t>
            </a:fld>
            <a:endParaRPr lang="en-US" dirty="0"/>
          </a:p>
        </p:txBody>
      </p:sp>
      <p:sp>
        <p:nvSpPr>
          <p:cNvPr id="4" name="Rectangle 7"/>
          <p:cNvSpPr>
            <a:spLocks noGrp="1" noChangeArrowheads="1"/>
          </p:cNvSpPr>
          <p:nvPr>
            <p:ph type="ftr" sz="quarter" idx="11"/>
          </p:nvPr>
        </p:nvSpPr>
        <p:spPr>
          <a:ln/>
        </p:spPr>
        <p:txBody>
          <a:bodyPr/>
          <a:lstStyle>
            <a:lvl1pPr>
              <a:defRPr/>
            </a:lvl1pPr>
          </a:lstStyle>
          <a:p>
            <a:pPr>
              <a:defRPr/>
            </a:pPr>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itle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90600" y="1123950"/>
            <a:ext cx="3886200" cy="5353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5029200" y="1123950"/>
            <a:ext cx="3886200" cy="5353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sldNum" sz="quarter" idx="10"/>
          </p:nvPr>
        </p:nvSpPr>
        <p:spPr>
          <a:ln/>
        </p:spPr>
        <p:txBody>
          <a:bodyPr/>
          <a:lstStyle>
            <a:lvl1pPr>
              <a:defRPr/>
            </a:lvl1pPr>
          </a:lstStyle>
          <a:p>
            <a:pPr>
              <a:defRPr/>
            </a:pPr>
            <a:fld id="{C0721F76-E55F-4874-A991-2DD9494AE5AA}" type="slidenum">
              <a:rPr lang="en-US"/>
              <a:pPr>
                <a:defRPr/>
              </a:pPr>
              <a:t>‹#›</a:t>
            </a:fld>
            <a:endParaRPr lang="en-US" dirty="0"/>
          </a:p>
        </p:txBody>
      </p:sp>
      <p:sp>
        <p:nvSpPr>
          <p:cNvPr id="6" name="Rectangle 7"/>
          <p:cNvSpPr>
            <a:spLocks noGrp="1" noChangeArrowheads="1"/>
          </p:cNvSpPr>
          <p:nvPr>
            <p:ph type="ftr" sz="quarter" idx="11"/>
          </p:nvPr>
        </p:nvSpPr>
        <p:spPr>
          <a:ln/>
        </p:spPr>
        <p:txBody>
          <a:bodyPr/>
          <a:lstStyle>
            <a:lvl1pPr>
              <a:defRPr/>
            </a:lvl1pPr>
          </a:lstStyle>
          <a:p>
            <a:pPr>
              <a:defRPr/>
            </a:pP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Content Left, Picture Righ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sldNum" sz="quarter" idx="10"/>
          </p:nvPr>
        </p:nvSpPr>
        <p:spPr>
          <a:ln/>
        </p:spPr>
        <p:txBody>
          <a:bodyPr/>
          <a:lstStyle>
            <a:lvl1pPr>
              <a:defRPr/>
            </a:lvl1pPr>
          </a:lstStyle>
          <a:p>
            <a:pPr>
              <a:defRPr/>
            </a:pPr>
            <a:fld id="{35F0AB3B-FB7D-41F1-B845-4DBB8A524373}" type="slidenum">
              <a:rPr lang="en-US"/>
              <a:pPr>
                <a:defRPr/>
              </a:pPr>
              <a:t>‹#›</a:t>
            </a:fld>
            <a:endParaRPr lang="en-US" dirty="0"/>
          </a:p>
        </p:txBody>
      </p:sp>
      <p:sp>
        <p:nvSpPr>
          <p:cNvPr id="4" name="Rectangle 7"/>
          <p:cNvSpPr>
            <a:spLocks noGrp="1" noChangeArrowheads="1"/>
          </p:cNvSpPr>
          <p:nvPr>
            <p:ph type="ftr" sz="quarter" idx="11"/>
          </p:nvPr>
        </p:nvSpPr>
        <p:spPr>
          <a:ln/>
        </p:spPr>
        <p:txBody>
          <a:bodyPr/>
          <a:lstStyle>
            <a:lvl1pPr>
              <a:defRPr/>
            </a:lvl1pPr>
          </a:lstStyle>
          <a:p>
            <a:pPr>
              <a:defRPr/>
            </a:pPr>
            <a:endParaRPr/>
          </a:p>
        </p:txBody>
      </p:sp>
      <p:sp>
        <p:nvSpPr>
          <p:cNvPr id="5" name="Content Placeholder 2"/>
          <p:cNvSpPr>
            <a:spLocks noGrp="1"/>
          </p:cNvSpPr>
          <p:nvPr>
            <p:ph idx="1"/>
          </p:nvPr>
        </p:nvSpPr>
        <p:spPr>
          <a:xfrm>
            <a:off x="5024257" y="1124711"/>
            <a:ext cx="3849624" cy="5349240"/>
          </a:xfrm>
        </p:spPr>
        <p:txBody>
          <a:bodyPr/>
          <a:lstStyle>
            <a:lvl1pPr>
              <a:defRPr sz="2800"/>
            </a:lvl1pPr>
            <a:lvl2pPr>
              <a:defRPr sz="26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Text Placeholder 2"/>
          <p:cNvSpPr>
            <a:spLocks noGrp="1"/>
          </p:cNvSpPr>
          <p:nvPr>
            <p:ph type="body" sz="half" idx="12"/>
          </p:nvPr>
        </p:nvSpPr>
        <p:spPr>
          <a:xfrm>
            <a:off x="990600" y="1123950"/>
            <a:ext cx="3849414" cy="5353050"/>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Content Right, Picture Left">
    <p:spTree>
      <p:nvGrpSpPr>
        <p:cNvPr id="1" name=""/>
        <p:cNvGrpSpPr/>
        <p:nvPr/>
      </p:nvGrpSpPr>
      <p:grpSpPr>
        <a:xfrm>
          <a:off x="0" y="0"/>
          <a:ext cx="0" cy="0"/>
          <a:chOff x="0" y="0"/>
          <a:chExt cx="0" cy="0"/>
        </a:xfrm>
      </p:grpSpPr>
      <p:sp>
        <p:nvSpPr>
          <p:cNvPr id="2" name="Title 1"/>
          <p:cNvSpPr>
            <a:spLocks noGrp="1"/>
          </p:cNvSpPr>
          <p:nvPr>
            <p:ph type="title"/>
          </p:nvPr>
        </p:nvSpPr>
        <p:spPr>
          <a:xfrm>
            <a:off x="990600" y="104775"/>
            <a:ext cx="8020050" cy="914400"/>
          </a:xfrm>
        </p:spPr>
        <p:txBody>
          <a:bodyPr/>
          <a:lstStyle/>
          <a:p>
            <a:r>
              <a:rPr lang="en-US" dirty="0" smtClean="0"/>
              <a:t>Click to edit Master title style</a:t>
            </a:r>
            <a:endParaRPr lang="en-US" dirty="0"/>
          </a:p>
        </p:txBody>
      </p:sp>
      <p:sp>
        <p:nvSpPr>
          <p:cNvPr id="4" name="Slide Number Placeholder 3"/>
          <p:cNvSpPr>
            <a:spLocks noGrp="1"/>
          </p:cNvSpPr>
          <p:nvPr>
            <p:ph type="sldNum" sz="quarter" idx="10"/>
          </p:nvPr>
        </p:nvSpPr>
        <p:spPr>
          <a:xfrm>
            <a:off x="8305800" y="6597650"/>
            <a:ext cx="685800" cy="228600"/>
          </a:xfrm>
        </p:spPr>
        <p:txBody>
          <a:bodyPr/>
          <a:lstStyle>
            <a:lvl1pPr>
              <a:defRPr/>
            </a:lvl1pPr>
          </a:lstStyle>
          <a:p>
            <a:fld id="{F2C5D3DB-8879-4FF4-B17D-F9EF675F1F98}" type="slidenum">
              <a:rPr lang="en-US"/>
              <a:pPr/>
              <a:t>‹#›</a:t>
            </a:fld>
            <a:endParaRPr lang="en-US" dirty="0"/>
          </a:p>
        </p:txBody>
      </p:sp>
      <p:sp>
        <p:nvSpPr>
          <p:cNvPr id="6" name="Rectangle 7"/>
          <p:cNvSpPr>
            <a:spLocks noGrp="1" noChangeArrowheads="1"/>
          </p:cNvSpPr>
          <p:nvPr>
            <p:ph type="ftr" sz="quarter" idx="11"/>
          </p:nvPr>
        </p:nvSpPr>
        <p:spPr>
          <a:xfrm>
            <a:off x="3429000" y="6600825"/>
            <a:ext cx="4800600" cy="228600"/>
          </a:xfrm>
          <a:ln/>
        </p:spPr>
        <p:txBody>
          <a:bodyPr/>
          <a:lstStyle>
            <a:lvl1pPr>
              <a:defRPr/>
            </a:lvl1pPr>
          </a:lstStyle>
          <a:p>
            <a:pPr>
              <a:defRPr/>
            </a:pPr>
            <a:endParaRPr/>
          </a:p>
        </p:txBody>
      </p:sp>
      <p:sp>
        <p:nvSpPr>
          <p:cNvPr id="11" name="Text Placeholder 2"/>
          <p:cNvSpPr>
            <a:spLocks noGrp="1"/>
          </p:cNvSpPr>
          <p:nvPr>
            <p:ph type="body" sz="half" idx="1"/>
          </p:nvPr>
        </p:nvSpPr>
        <p:spPr>
          <a:xfrm>
            <a:off x="5028028" y="1123950"/>
            <a:ext cx="3849414" cy="5353050"/>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2" name="Content Placeholder 2"/>
          <p:cNvSpPr>
            <a:spLocks noGrp="1"/>
          </p:cNvSpPr>
          <p:nvPr>
            <p:ph idx="12"/>
          </p:nvPr>
        </p:nvSpPr>
        <p:spPr>
          <a:xfrm>
            <a:off x="996517" y="1124713"/>
            <a:ext cx="3925107" cy="5349240"/>
          </a:xfrm>
        </p:spPr>
        <p:txBody>
          <a:bodyPr/>
          <a:lstStyle>
            <a:lvl1pPr>
              <a:defRPr sz="2800"/>
            </a:lvl1pPr>
            <a:lvl2pPr>
              <a:defRPr sz="26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90600" y="104775"/>
            <a:ext cx="8020050" cy="9144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90600" y="1123950"/>
            <a:ext cx="3886200" cy="53530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5029200" y="1123950"/>
            <a:ext cx="3886200" cy="26003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5029200" y="3876675"/>
            <a:ext cx="3886200" cy="26003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10"/>
          </p:nvPr>
        </p:nvSpPr>
        <p:spPr>
          <a:xfrm>
            <a:off x="8305800" y="6597650"/>
            <a:ext cx="685800" cy="228600"/>
          </a:xfrm>
        </p:spPr>
        <p:txBody>
          <a:bodyPr/>
          <a:lstStyle>
            <a:lvl1pPr>
              <a:defRPr/>
            </a:lvl1pPr>
          </a:lstStyle>
          <a:p>
            <a:fld id="{B6770D2A-363C-46E9-AC56-4120BF0F6FF1}" type="slidenum">
              <a:rPr lang="en-US"/>
              <a:pPr/>
              <a:t>‹#›</a:t>
            </a:fld>
            <a:endParaRPr lang="en-US" dirty="0"/>
          </a:p>
        </p:txBody>
      </p:sp>
      <p:sp>
        <p:nvSpPr>
          <p:cNvPr id="7" name="Footer Placeholder 6"/>
          <p:cNvSpPr>
            <a:spLocks noGrp="1"/>
          </p:cNvSpPr>
          <p:nvPr>
            <p:ph type="ftr" sz="quarter" idx="11"/>
          </p:nvPr>
        </p:nvSpPr>
        <p:spPr>
          <a:xfrm>
            <a:off x="3352800" y="6600825"/>
            <a:ext cx="4876800" cy="228600"/>
          </a:xfrm>
        </p:spPr>
        <p:txBody>
          <a:bodyPr/>
          <a:lstStyle>
            <a:lvl1pPr>
              <a:defRPr/>
            </a:lvl1pPr>
          </a:lstStyle>
          <a:p>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5" name="Text Placeholder 4"/>
          <p:cNvSpPr>
            <a:spLocks noGrp="1"/>
          </p:cNvSpPr>
          <p:nvPr>
            <p:ph type="body" sz="quarter" idx="3"/>
          </p:nvPr>
        </p:nvSpPr>
        <p:spPr>
          <a:xfrm>
            <a:off x="5033305" y="1097817"/>
            <a:ext cx="3712464" cy="746077"/>
          </a:xfrm>
        </p:spPr>
        <p:txBody>
          <a:bodyPr anchor="b"/>
          <a:lstStyle>
            <a:lvl1pPr marL="0" indent="0">
              <a:buNone/>
              <a:defRPr sz="2000" b="1"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6" name="Content Placeholder 5"/>
          <p:cNvSpPr>
            <a:spLocks noGrp="1"/>
          </p:cNvSpPr>
          <p:nvPr>
            <p:ph sz="quarter" idx="4"/>
          </p:nvPr>
        </p:nvSpPr>
        <p:spPr>
          <a:xfrm>
            <a:off x="5033303" y="1870064"/>
            <a:ext cx="3712464" cy="4393481"/>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2" name="Title 1"/>
          <p:cNvSpPr>
            <a:spLocks noGrp="1"/>
          </p:cNvSpPr>
          <p:nvPr>
            <p:ph type="title"/>
          </p:nvPr>
        </p:nvSpPr>
        <p:spPr>
          <a:xfrm>
            <a:off x="996517" y="104775"/>
            <a:ext cx="7885112" cy="914400"/>
          </a:xfrm>
        </p:spPr>
        <p:txBody>
          <a:bodyPr/>
          <a:lstStyle/>
          <a:p>
            <a:r>
              <a:rPr lang="en-US" smtClean="0"/>
              <a:t>Click to edit Master title style</a:t>
            </a:r>
            <a:endParaRPr lang="en-US"/>
          </a:p>
        </p:txBody>
      </p:sp>
      <p:sp>
        <p:nvSpPr>
          <p:cNvPr id="13" name="Text Placeholder 4"/>
          <p:cNvSpPr>
            <a:spLocks noGrp="1"/>
          </p:cNvSpPr>
          <p:nvPr>
            <p:ph type="body" sz="quarter" idx="12"/>
          </p:nvPr>
        </p:nvSpPr>
        <p:spPr>
          <a:xfrm>
            <a:off x="996517" y="1097817"/>
            <a:ext cx="3715273" cy="746077"/>
          </a:xfrm>
        </p:spPr>
        <p:txBody>
          <a:bodyPr anchor="b"/>
          <a:lstStyle>
            <a:lvl1pPr marL="0" indent="0">
              <a:buNone/>
              <a:defRPr sz="2000" b="1"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14" name="Content Placeholder 5"/>
          <p:cNvSpPr>
            <a:spLocks noGrp="1"/>
          </p:cNvSpPr>
          <p:nvPr>
            <p:ph sz="quarter" idx="13"/>
          </p:nvPr>
        </p:nvSpPr>
        <p:spPr>
          <a:xfrm>
            <a:off x="996517" y="1870059"/>
            <a:ext cx="3715272" cy="4393481"/>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Rectangle 4"/>
          <p:cNvSpPr>
            <a:spLocks noGrp="1" noChangeArrowheads="1"/>
          </p:cNvSpPr>
          <p:nvPr>
            <p:ph type="sldNum" sz="quarter" idx="14"/>
          </p:nvPr>
        </p:nvSpPr>
        <p:spPr>
          <a:ln/>
        </p:spPr>
        <p:txBody>
          <a:bodyPr/>
          <a:lstStyle>
            <a:lvl1pPr>
              <a:defRPr/>
            </a:lvl1pPr>
          </a:lstStyle>
          <a:p>
            <a:pPr>
              <a:defRPr/>
            </a:pPr>
            <a:fld id="{A64A0DA7-FE8A-4558-8CC0-1AC86978114B}" type="slidenum">
              <a:rPr lang="en-US"/>
              <a:pPr>
                <a:defRPr/>
              </a:pPr>
              <a:t>‹#›</a:t>
            </a:fld>
            <a:endParaRPr lang="en-US" dirty="0"/>
          </a:p>
        </p:txBody>
      </p:sp>
      <p:sp>
        <p:nvSpPr>
          <p:cNvPr id="8" name="Rectangle 7"/>
          <p:cNvSpPr>
            <a:spLocks noGrp="1" noChangeArrowheads="1"/>
          </p:cNvSpPr>
          <p:nvPr>
            <p:ph type="ftr" sz="quarter" idx="15"/>
          </p:nvPr>
        </p:nvSpPr>
        <p:spPr>
          <a:ln/>
        </p:spPr>
        <p:txBody>
          <a:bodyPr/>
          <a:lstStyle>
            <a:lvl1pPr>
              <a:defRPr/>
            </a:lvl1pPr>
          </a:lstStyle>
          <a:p>
            <a:pPr>
              <a:defRPr/>
            </a:pPr>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op, Bottom 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Rectangle 4"/>
          <p:cNvSpPr>
            <a:spLocks noGrp="1" noChangeArrowheads="1"/>
          </p:cNvSpPr>
          <p:nvPr>
            <p:ph type="sldNum" sz="quarter" idx="10"/>
          </p:nvPr>
        </p:nvSpPr>
        <p:spPr>
          <a:ln/>
        </p:spPr>
        <p:txBody>
          <a:bodyPr/>
          <a:lstStyle>
            <a:lvl1pPr>
              <a:defRPr/>
            </a:lvl1pPr>
          </a:lstStyle>
          <a:p>
            <a:pPr>
              <a:defRPr/>
            </a:pPr>
            <a:fld id="{35F0AB3B-FB7D-41F1-B845-4DBB8A524373}" type="slidenum">
              <a:rPr lang="en-US"/>
              <a:pPr>
                <a:defRPr/>
              </a:pPr>
              <a:t>‹#›</a:t>
            </a:fld>
            <a:endParaRPr lang="en-US" dirty="0"/>
          </a:p>
        </p:txBody>
      </p:sp>
      <p:sp>
        <p:nvSpPr>
          <p:cNvPr id="4" name="Rectangle 7"/>
          <p:cNvSpPr>
            <a:spLocks noGrp="1" noChangeArrowheads="1"/>
          </p:cNvSpPr>
          <p:nvPr>
            <p:ph type="ftr" sz="quarter" idx="11"/>
          </p:nvPr>
        </p:nvSpPr>
        <p:spPr>
          <a:ln/>
        </p:spPr>
        <p:txBody>
          <a:bodyPr/>
          <a:lstStyle>
            <a:lvl1pPr>
              <a:defRPr/>
            </a:lvl1pPr>
          </a:lstStyle>
          <a:p>
            <a:pPr>
              <a:defRPr/>
            </a:pPr>
            <a:endParaRPr/>
          </a:p>
        </p:txBody>
      </p:sp>
      <p:sp>
        <p:nvSpPr>
          <p:cNvPr id="5" name="Content Placeholder 2"/>
          <p:cNvSpPr>
            <a:spLocks noGrp="1"/>
          </p:cNvSpPr>
          <p:nvPr>
            <p:ph idx="1"/>
          </p:nvPr>
        </p:nvSpPr>
        <p:spPr>
          <a:xfrm>
            <a:off x="990600" y="1128896"/>
            <a:ext cx="7924800" cy="2328698"/>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8" name="Content Placeholder 2"/>
          <p:cNvSpPr>
            <a:spLocks noGrp="1"/>
          </p:cNvSpPr>
          <p:nvPr>
            <p:ph idx="12"/>
          </p:nvPr>
        </p:nvSpPr>
        <p:spPr>
          <a:xfrm>
            <a:off x="987552" y="3657634"/>
            <a:ext cx="7924800" cy="2328698"/>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990600" y="104775"/>
            <a:ext cx="8020050" cy="914400"/>
          </a:xfrm>
        </p:spPr>
        <p:txBody>
          <a:bodyPr/>
          <a:lstStyle/>
          <a:p>
            <a:r>
              <a:rPr lang="en-US" dirty="0" smtClean="0"/>
              <a:t>Click to edit Master title style</a:t>
            </a:r>
            <a:endParaRPr lang="en-US" dirty="0"/>
          </a:p>
        </p:txBody>
      </p:sp>
      <p:sp>
        <p:nvSpPr>
          <p:cNvPr id="3" name="Chart Placeholder 2"/>
          <p:cNvSpPr>
            <a:spLocks noGrp="1"/>
          </p:cNvSpPr>
          <p:nvPr>
            <p:ph type="chart" idx="1"/>
          </p:nvPr>
        </p:nvSpPr>
        <p:spPr>
          <a:xfrm>
            <a:off x="990600" y="1123950"/>
            <a:ext cx="7924800" cy="5353050"/>
          </a:xfrm>
        </p:spPr>
        <p:txBody>
          <a:bodyPr/>
          <a:lstStyle/>
          <a:p>
            <a:endParaRPr lang="en-US" dirty="0"/>
          </a:p>
        </p:txBody>
      </p:sp>
      <p:sp>
        <p:nvSpPr>
          <p:cNvPr id="4" name="Slide Number Placeholder 3"/>
          <p:cNvSpPr>
            <a:spLocks noGrp="1"/>
          </p:cNvSpPr>
          <p:nvPr>
            <p:ph type="sldNum" sz="quarter" idx="10"/>
          </p:nvPr>
        </p:nvSpPr>
        <p:spPr>
          <a:xfrm>
            <a:off x="8305800" y="6597650"/>
            <a:ext cx="685800" cy="228600"/>
          </a:xfrm>
        </p:spPr>
        <p:txBody>
          <a:bodyPr/>
          <a:lstStyle>
            <a:lvl1pPr>
              <a:defRPr/>
            </a:lvl1pPr>
          </a:lstStyle>
          <a:p>
            <a:fld id="{F2C5D3DB-8879-4FF4-B17D-F9EF675F1F98}" type="slidenum">
              <a:rPr lang="en-US"/>
              <a:pPr/>
              <a:t>‹#›</a:t>
            </a:fld>
            <a:endParaRPr lang="en-US" dirty="0"/>
          </a:p>
        </p:txBody>
      </p:sp>
      <p:sp>
        <p:nvSpPr>
          <p:cNvPr id="6" name="Rectangle 7"/>
          <p:cNvSpPr>
            <a:spLocks noGrp="1" noChangeArrowheads="1"/>
          </p:cNvSpPr>
          <p:nvPr>
            <p:ph type="ftr" sz="quarter" idx="11"/>
          </p:nvPr>
        </p:nvSpPr>
        <p:spPr>
          <a:xfrm>
            <a:off x="3429000" y="6600825"/>
            <a:ext cx="4800600" cy="228600"/>
          </a:xfrm>
          <a:ln/>
        </p:spPr>
        <p:txBody>
          <a:bodyPr/>
          <a:lstStyle>
            <a:lvl1pPr>
              <a:defRPr/>
            </a:lvl1pPr>
          </a:lstStyle>
          <a:p>
            <a:pPr>
              <a:defRPr/>
            </a:pPr>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and Picture">
    <p:spTree>
      <p:nvGrpSpPr>
        <p:cNvPr id="1" name=""/>
        <p:cNvGrpSpPr/>
        <p:nvPr/>
      </p:nvGrpSpPr>
      <p:grpSpPr>
        <a:xfrm>
          <a:off x="0" y="0"/>
          <a:ext cx="0" cy="0"/>
          <a:chOff x="0" y="0"/>
          <a:chExt cx="0" cy="0"/>
        </a:xfrm>
      </p:grpSpPr>
      <p:sp>
        <p:nvSpPr>
          <p:cNvPr id="2" name="Title 1"/>
          <p:cNvSpPr>
            <a:spLocks noGrp="1"/>
          </p:cNvSpPr>
          <p:nvPr>
            <p:ph type="title"/>
          </p:nvPr>
        </p:nvSpPr>
        <p:spPr>
          <a:xfrm>
            <a:off x="990600" y="104775"/>
            <a:ext cx="8020050" cy="914400"/>
          </a:xfrm>
        </p:spPr>
        <p:txBody>
          <a:bodyPr/>
          <a:lstStyle/>
          <a:p>
            <a:r>
              <a:rPr lang="en-US" dirty="0" smtClean="0"/>
              <a:t>Click to edit Master title style</a:t>
            </a:r>
            <a:endParaRPr lang="en-US" dirty="0"/>
          </a:p>
        </p:txBody>
      </p:sp>
      <p:sp>
        <p:nvSpPr>
          <p:cNvPr id="4" name="Slide Number Placeholder 3"/>
          <p:cNvSpPr>
            <a:spLocks noGrp="1"/>
          </p:cNvSpPr>
          <p:nvPr>
            <p:ph type="sldNum" sz="quarter" idx="10"/>
          </p:nvPr>
        </p:nvSpPr>
        <p:spPr>
          <a:xfrm>
            <a:off x="8305800" y="6597650"/>
            <a:ext cx="685800" cy="228600"/>
          </a:xfrm>
        </p:spPr>
        <p:txBody>
          <a:bodyPr/>
          <a:lstStyle>
            <a:lvl1pPr>
              <a:defRPr/>
            </a:lvl1pPr>
          </a:lstStyle>
          <a:p>
            <a:fld id="{F2C5D3DB-8879-4FF4-B17D-F9EF675F1F98}" type="slidenum">
              <a:rPr lang="en-US"/>
              <a:pPr/>
              <a:t>‹#›</a:t>
            </a:fld>
            <a:endParaRPr lang="en-US" dirty="0"/>
          </a:p>
        </p:txBody>
      </p:sp>
      <p:sp>
        <p:nvSpPr>
          <p:cNvPr id="6" name="Rectangle 7"/>
          <p:cNvSpPr>
            <a:spLocks noGrp="1" noChangeArrowheads="1"/>
          </p:cNvSpPr>
          <p:nvPr>
            <p:ph type="ftr" sz="quarter" idx="11"/>
          </p:nvPr>
        </p:nvSpPr>
        <p:spPr>
          <a:xfrm>
            <a:off x="3429000" y="6600825"/>
            <a:ext cx="4800600" cy="228600"/>
          </a:xfrm>
          <a:ln/>
        </p:spPr>
        <p:txBody>
          <a:bodyPr/>
          <a:lstStyle>
            <a:lvl1pPr>
              <a:defRPr/>
            </a:lvl1pPr>
          </a:lstStyle>
          <a:p>
            <a:pPr>
              <a:defRPr/>
            </a:pPr>
            <a:endParaRPr/>
          </a:p>
        </p:txBody>
      </p:sp>
      <p:sp>
        <p:nvSpPr>
          <p:cNvPr id="7" name="Picture Placeholder 2"/>
          <p:cNvSpPr>
            <a:spLocks noGrp="1"/>
          </p:cNvSpPr>
          <p:nvPr>
            <p:ph type="pic" idx="12" hasCustomPrompt="1"/>
          </p:nvPr>
        </p:nvSpPr>
        <p:spPr>
          <a:xfrm>
            <a:off x="996517" y="1124712"/>
            <a:ext cx="7927848" cy="5349240"/>
          </a:xfrm>
        </p:spPr>
        <p:txBody>
          <a:bodyPr/>
          <a:lstStyle>
            <a:lvl1pPr marL="0" indent="0">
              <a:buFont typeface="Wingdings 2" pitchFamily="18" charset="2"/>
              <a:buChar char=""/>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 Picture</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sldNum" sz="quarter" idx="10"/>
          </p:nvPr>
        </p:nvSpPr>
        <p:spPr>
          <a:ln/>
        </p:spPr>
        <p:txBody>
          <a:bodyPr/>
          <a:lstStyle>
            <a:lvl1pPr>
              <a:defRPr/>
            </a:lvl1pPr>
          </a:lstStyle>
          <a:p>
            <a:pPr>
              <a:defRPr/>
            </a:pPr>
            <a:fld id="{BF3C33FB-264B-4CB4-A9EE-6D20CD36E512}" type="slidenum">
              <a:rPr lang="en-US"/>
              <a:pPr>
                <a:defRPr/>
              </a:pPr>
              <a:t>‹#›</a:t>
            </a:fld>
            <a:endParaRPr lang="en-US" dirty="0"/>
          </a:p>
        </p:txBody>
      </p:sp>
      <p:sp>
        <p:nvSpPr>
          <p:cNvPr id="3" name="Rectangle 7"/>
          <p:cNvSpPr>
            <a:spLocks noGrp="1" noChangeArrowheads="1"/>
          </p:cNvSpPr>
          <p:nvPr>
            <p:ph type="ftr" sz="quarter" idx="11"/>
          </p:nvPr>
        </p:nvSpPr>
        <p:spPr>
          <a:ln/>
        </p:spPr>
        <p:txBody>
          <a:bodyPr/>
          <a:lstStyle>
            <a:lvl1pPr>
              <a:defRPr/>
            </a:lvl1pPr>
          </a:lstStyle>
          <a:p>
            <a:pPr>
              <a:defRPr/>
            </a:pP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990600" y="104775"/>
            <a:ext cx="8020050" cy="9144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90600" y="1123950"/>
            <a:ext cx="3886200" cy="53530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5029200" y="1123950"/>
            <a:ext cx="3886200" cy="5353050"/>
          </a:xfrm>
        </p:spPr>
        <p:txBody>
          <a:bodyPr/>
          <a:lstStyle/>
          <a:p>
            <a:pPr lvl="0"/>
            <a:endParaRPr lang="en-US" noProof="0" dirty="0"/>
          </a:p>
        </p:txBody>
      </p:sp>
      <p:sp>
        <p:nvSpPr>
          <p:cNvPr id="5" name="Rectangle 4"/>
          <p:cNvSpPr>
            <a:spLocks noGrp="1" noChangeArrowheads="1"/>
          </p:cNvSpPr>
          <p:nvPr>
            <p:ph type="sldNum" sz="quarter" idx="10"/>
          </p:nvPr>
        </p:nvSpPr>
        <p:spPr>
          <a:ln/>
        </p:spPr>
        <p:txBody>
          <a:bodyPr/>
          <a:lstStyle>
            <a:lvl1pPr>
              <a:defRPr/>
            </a:lvl1pPr>
          </a:lstStyle>
          <a:p>
            <a:pPr>
              <a:defRPr/>
            </a:pPr>
            <a:fld id="{E8D603AE-8EBF-4CC5-9619-73D6C8EA5A23}" type="slidenum">
              <a:rPr lang="en-US"/>
              <a:pPr>
                <a:defRPr/>
              </a:pPr>
              <a:t>‹#›</a:t>
            </a:fld>
            <a:endParaRPr lang="en-US" dirty="0"/>
          </a:p>
        </p:txBody>
      </p:sp>
      <p:sp>
        <p:nvSpPr>
          <p:cNvPr id="6" name="Rectangle 7"/>
          <p:cNvSpPr>
            <a:spLocks noGrp="1" noChangeArrowheads="1"/>
          </p:cNvSpPr>
          <p:nvPr>
            <p:ph type="ftr" sz="quarter" idx="11"/>
          </p:nvPr>
        </p:nvSpPr>
        <p:spPr>
          <a:ln/>
        </p:spPr>
        <p:txBody>
          <a:bodyPr/>
          <a:lstStyle>
            <a:lvl1pPr>
              <a:defRPr/>
            </a:lvl1pPr>
          </a:lstStyle>
          <a:p>
            <a:pPr>
              <a:defRPr/>
            </a:pPr>
            <a:endParaRPr lang="en-US" dirty="0"/>
          </a:p>
        </p:txBody>
      </p:sp>
    </p:spTree>
  </p:cSld>
  <p:clrMapOvr>
    <a:masterClrMapping/>
  </p:clrMapOvr>
  <p:transition advClick="0"/>
</p:sldLayout>
</file>

<file path=ppt/slideLayouts/slideLayout15.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990600" y="104775"/>
            <a:ext cx="8020050" cy="9144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990600" y="1123950"/>
            <a:ext cx="7924800" cy="5353050"/>
          </a:xfrm>
        </p:spPr>
        <p:txBody>
          <a:bodyPr/>
          <a:lstStyle/>
          <a:p>
            <a:pPr lvl="0"/>
            <a:endParaRPr lang="en-US" noProof="0" dirty="0"/>
          </a:p>
        </p:txBody>
      </p:sp>
      <p:sp>
        <p:nvSpPr>
          <p:cNvPr id="4" name="Rectangle 4"/>
          <p:cNvSpPr>
            <a:spLocks noGrp="1" noChangeArrowheads="1"/>
          </p:cNvSpPr>
          <p:nvPr>
            <p:ph type="sldNum" sz="quarter" idx="10"/>
          </p:nvPr>
        </p:nvSpPr>
        <p:spPr>
          <a:ln/>
        </p:spPr>
        <p:txBody>
          <a:bodyPr/>
          <a:lstStyle>
            <a:lvl1pPr>
              <a:defRPr/>
            </a:lvl1pPr>
          </a:lstStyle>
          <a:p>
            <a:pPr>
              <a:defRPr/>
            </a:pPr>
            <a:fld id="{D5E0B751-9807-407A-8870-019C960D8461}" type="slidenum">
              <a:rPr lang="en-US"/>
              <a:pPr>
                <a:defRPr/>
              </a:pPr>
              <a:t>‹#›</a:t>
            </a:fld>
            <a:endParaRPr lang="en-US" dirty="0"/>
          </a:p>
        </p:txBody>
      </p:sp>
      <p:sp>
        <p:nvSpPr>
          <p:cNvPr id="5" name="Rectangle 7"/>
          <p:cNvSpPr>
            <a:spLocks noGrp="1" noChangeArrowheads="1"/>
          </p:cNvSpPr>
          <p:nvPr>
            <p:ph type="ftr" sz="quarter" idx="11"/>
          </p:nvPr>
        </p:nvSpPr>
        <p:spPr>
          <a:ln/>
        </p:spPr>
        <p:txBody>
          <a:bodyPr/>
          <a:lstStyle>
            <a:lvl1pPr>
              <a:defRPr/>
            </a:lvl1pPr>
          </a:lstStyle>
          <a:p>
            <a:pPr>
              <a:defRPr/>
            </a:pPr>
            <a:endParaRPr lang="en-US" dirty="0"/>
          </a:p>
        </p:txBody>
      </p:sp>
    </p:spTree>
  </p:cSld>
  <p:clrMapOvr>
    <a:masterClrMapping/>
  </p:clrMapOvr>
  <p:transition advClick="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gray">
      <p:bgPr>
        <a:solidFill>
          <a:srgbClr val="FFFFFF"/>
        </a:solidFill>
        <a:effectLst/>
      </p:bgPr>
    </p:bg>
    <p:spTree>
      <p:nvGrpSpPr>
        <p:cNvPr id="1" name=""/>
        <p:cNvGrpSpPr/>
        <p:nvPr/>
      </p:nvGrpSpPr>
      <p:grpSpPr>
        <a:xfrm>
          <a:off x="0" y="0"/>
          <a:ext cx="0" cy="0"/>
          <a:chOff x="0" y="0"/>
          <a:chExt cx="0" cy="0"/>
        </a:xfrm>
      </p:grpSpPr>
      <p:sp>
        <p:nvSpPr>
          <p:cNvPr id="37890" name="Rectangle 2"/>
          <p:cNvSpPr>
            <a:spLocks noChangeArrowheads="1"/>
          </p:cNvSpPr>
          <p:nvPr userDrawn="1"/>
        </p:nvSpPr>
        <p:spPr bwMode="hidden">
          <a:xfrm>
            <a:off x="1123950" y="6553200"/>
            <a:ext cx="8020050" cy="304800"/>
          </a:xfrm>
          <a:prstGeom prst="rect">
            <a:avLst/>
          </a:prstGeom>
          <a:solidFill>
            <a:schemeClr val="hlink"/>
          </a:solidFill>
          <a:ln w="9525" algn="ctr">
            <a:noFill/>
            <a:miter lim="800000"/>
            <a:headEnd/>
            <a:tailEnd/>
          </a:ln>
          <a:effectLst/>
        </p:spPr>
        <p:txBody>
          <a:bodyPr anchor="ctr">
            <a:spAutoFit/>
          </a:bodyPr>
          <a:lstStyle/>
          <a:p>
            <a:pPr algn="ctr">
              <a:buClr>
                <a:schemeClr val="accent2"/>
              </a:buClr>
              <a:buFont typeface="Wingdings 2" pitchFamily="18" charset="2"/>
              <a:buNone/>
              <a:defRPr/>
            </a:pPr>
            <a:endParaRPr lang="en-US" dirty="0"/>
          </a:p>
        </p:txBody>
      </p:sp>
      <p:sp>
        <p:nvSpPr>
          <p:cNvPr id="1027" name="Rectangle 3"/>
          <p:cNvSpPr>
            <a:spLocks noGrp="1" noChangeArrowheads="1"/>
          </p:cNvSpPr>
          <p:nvPr>
            <p:ph type="title"/>
          </p:nvPr>
        </p:nvSpPr>
        <p:spPr bwMode="auto">
          <a:xfrm>
            <a:off x="990600" y="104775"/>
            <a:ext cx="8020050" cy="914400"/>
          </a:xfrm>
          <a:prstGeom prst="rect">
            <a:avLst/>
          </a:prstGeom>
          <a:noFill/>
          <a:ln w="9525">
            <a:noFill/>
            <a:miter lim="800000"/>
            <a:headEnd/>
            <a:tailEnd/>
          </a:ln>
        </p:spPr>
        <p:txBody>
          <a:bodyPr vert="horz" wrap="square" lIns="91440" tIns="0" rIns="91440" bIns="0" numCol="1" anchor="ctr" anchorCtr="0" compatLnSpc="1">
            <a:prstTxWarp prst="textNoShape">
              <a:avLst/>
            </a:prstTxWarp>
          </a:bodyPr>
          <a:lstStyle/>
          <a:p>
            <a:pPr lvl="0"/>
            <a:r>
              <a:rPr lang="en-US" smtClean="0"/>
              <a:t>Click to edit Master title style</a:t>
            </a:r>
          </a:p>
        </p:txBody>
      </p:sp>
      <p:sp>
        <p:nvSpPr>
          <p:cNvPr id="37892" name="Rectangle 4"/>
          <p:cNvSpPr>
            <a:spLocks noGrp="1" noChangeArrowheads="1"/>
          </p:cNvSpPr>
          <p:nvPr>
            <p:ph type="sldNum" sz="quarter" idx="4"/>
          </p:nvPr>
        </p:nvSpPr>
        <p:spPr bwMode="auto">
          <a:xfrm>
            <a:off x="8305800" y="6597650"/>
            <a:ext cx="685800" cy="228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buClrTx/>
              <a:buFontTx/>
              <a:buNone/>
              <a:defRPr sz="1000" b="1">
                <a:solidFill>
                  <a:schemeClr val="accent1"/>
                </a:solidFill>
              </a:defRPr>
            </a:lvl1pPr>
          </a:lstStyle>
          <a:p>
            <a:pPr>
              <a:defRPr/>
            </a:pPr>
            <a:fld id="{9591DB6E-0D5D-4D7A-9857-6BD0762ACB61}" type="slidenum">
              <a:rPr lang="en-US"/>
              <a:pPr>
                <a:defRPr/>
              </a:pPr>
              <a:t>‹#›</a:t>
            </a:fld>
            <a:endParaRPr lang="en-US" dirty="0"/>
          </a:p>
        </p:txBody>
      </p:sp>
      <p:sp>
        <p:nvSpPr>
          <p:cNvPr id="1029" name="Rectangle 5"/>
          <p:cNvSpPr>
            <a:spLocks noGrp="1" noChangeArrowheads="1"/>
          </p:cNvSpPr>
          <p:nvPr>
            <p:ph type="body" idx="1"/>
          </p:nvPr>
        </p:nvSpPr>
        <p:spPr bwMode="auto">
          <a:xfrm>
            <a:off x="990600" y="1123950"/>
            <a:ext cx="7924800" cy="53530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p:txBody>
      </p:sp>
      <p:sp>
        <p:nvSpPr>
          <p:cNvPr id="37894" name="Text Box 6"/>
          <p:cNvSpPr txBox="1">
            <a:spLocks noChangeArrowheads="1"/>
          </p:cNvSpPr>
          <p:nvPr userDrawn="1"/>
        </p:nvSpPr>
        <p:spPr bwMode="auto">
          <a:xfrm>
            <a:off x="1190625" y="6651625"/>
            <a:ext cx="2276264" cy="153888"/>
          </a:xfrm>
          <a:prstGeom prst="rect">
            <a:avLst/>
          </a:prstGeom>
          <a:noFill/>
          <a:ln w="9525" algn="ctr">
            <a:noFill/>
            <a:miter lim="800000"/>
            <a:headEnd/>
            <a:tailEnd/>
          </a:ln>
          <a:effectLst/>
        </p:spPr>
        <p:txBody>
          <a:bodyPr wrap="none" lIns="0" tIns="0" rIns="0" bIns="0">
            <a:spAutoFit/>
          </a:bodyPr>
          <a:lstStyle/>
          <a:p>
            <a:pPr>
              <a:defRPr/>
            </a:pPr>
            <a:r>
              <a:rPr lang="en-US" sz="1000" dirty="0">
                <a:solidFill>
                  <a:schemeClr val="accent1"/>
                </a:solidFill>
                <a:cs typeface="Arial" pitchFamily="34" charset="0"/>
              </a:rPr>
              <a:t>© </a:t>
            </a:r>
            <a:r>
              <a:rPr lang="en-US" sz="1000" dirty="0" smtClean="0">
                <a:solidFill>
                  <a:schemeClr val="accent1"/>
                </a:solidFill>
              </a:rPr>
              <a:t>2010</a:t>
            </a:r>
            <a:r>
              <a:rPr lang="en-US" sz="1000" baseline="0" dirty="0" smtClean="0">
                <a:solidFill>
                  <a:schemeClr val="accent1"/>
                </a:solidFill>
              </a:rPr>
              <a:t> </a:t>
            </a:r>
            <a:r>
              <a:rPr lang="en-US" sz="1000" dirty="0" smtClean="0">
                <a:solidFill>
                  <a:schemeClr val="accent1"/>
                </a:solidFill>
              </a:rPr>
              <a:t>NetApp, Inc.  </a:t>
            </a:r>
            <a:r>
              <a:rPr lang="en-US" sz="1000" dirty="0">
                <a:solidFill>
                  <a:schemeClr val="accent1"/>
                </a:solidFill>
              </a:rPr>
              <a:t>All rights reserved.</a:t>
            </a:r>
          </a:p>
        </p:txBody>
      </p:sp>
      <p:sp>
        <p:nvSpPr>
          <p:cNvPr id="10" name="Rectangle 7"/>
          <p:cNvSpPr>
            <a:spLocks noGrp="1" noChangeArrowheads="1"/>
          </p:cNvSpPr>
          <p:nvPr>
            <p:ph type="ftr" sz="quarter" idx="3"/>
          </p:nvPr>
        </p:nvSpPr>
        <p:spPr>
          <a:xfrm>
            <a:off x="3429000" y="6600825"/>
            <a:ext cx="4800600" cy="228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rtl="0" fontAlgn="base">
              <a:spcBef>
                <a:spcPct val="0"/>
              </a:spcBef>
              <a:spcAft>
                <a:spcPct val="0"/>
              </a:spcAft>
              <a:buClrTx/>
              <a:buFontTx/>
              <a:buNone/>
              <a:defRPr lang="en-US" sz="1000" kern="1200">
                <a:solidFill>
                  <a:schemeClr val="accent1"/>
                </a:solidFill>
                <a:latin typeface="Arial" pitchFamily="34" charset="0"/>
                <a:ea typeface="+mn-ea"/>
                <a:cs typeface="+mn-cs"/>
              </a:defRPr>
            </a:lvl1pPr>
          </a:lstStyle>
          <a:p>
            <a:pPr>
              <a:defRPr/>
            </a:pPr>
            <a:endParaRPr/>
          </a:p>
        </p:txBody>
      </p:sp>
      <p:pic>
        <p:nvPicPr>
          <p:cNvPr id="9" name="Picture 8" descr="na_logotag_vrt_2c_rgb_sm.png"/>
          <p:cNvPicPr>
            <a:picLocks noChangeAspect="1"/>
          </p:cNvPicPr>
          <p:nvPr userDrawn="1"/>
        </p:nvPicPr>
        <p:blipFill>
          <a:blip r:embed="rId17" cstate="print"/>
          <a:stretch>
            <a:fillRect/>
          </a:stretch>
        </p:blipFill>
        <p:spPr>
          <a:xfrm>
            <a:off x="125127" y="73989"/>
            <a:ext cx="859536" cy="1091610"/>
          </a:xfrm>
          <a:prstGeom prst="rect">
            <a:avLst/>
          </a:prstGeom>
        </p:spPr>
      </p:pic>
    </p:spTree>
  </p:cSld>
  <p:clrMap bg1="lt1" tx1="dk1" bg2="lt2" tx2="dk2" accent1="accent1" accent2="accent2" accent3="accent3" accent4="accent4" accent5="accent5" accent6="accent6" hlink="hlink" folHlink="folHlink"/>
  <p:sldLayoutIdLst>
    <p:sldLayoutId id="2147484043" r:id="rId1"/>
    <p:sldLayoutId id="2147484053" r:id="rId2"/>
    <p:sldLayoutId id="2147484033" r:id="rId3"/>
    <p:sldLayoutId id="2147484045" r:id="rId4"/>
    <p:sldLayoutId id="2147484035" r:id="rId5"/>
    <p:sldLayoutId id="2147484037" r:id="rId6"/>
    <p:sldLayoutId id="2147484052" r:id="rId7"/>
    <p:sldLayoutId id="2147484048" r:id="rId8"/>
    <p:sldLayoutId id="2147484036" r:id="rId9"/>
    <p:sldLayoutId id="2147484044" r:id="rId10"/>
    <p:sldLayoutId id="2147484046" r:id="rId11"/>
    <p:sldLayoutId id="2147484049" r:id="rId12"/>
    <p:sldLayoutId id="2147484038" r:id="rId13"/>
    <p:sldLayoutId id="2147484054" r:id="rId14"/>
    <p:sldLayoutId id="2147484055" r:id="rId15"/>
  </p:sldLayoutIdLst>
  <p:timing>
    <p:tnLst>
      <p:par>
        <p:cTn id="1" dur="indefinite" restart="never" nodeType="tmRoot"/>
      </p:par>
    </p:tnLst>
  </p:timing>
  <p:hf sldNum="0" hdr="0" ftr="0" dt="0"/>
  <p:txStyles>
    <p:titleStyle>
      <a:lvl1pPr algn="l" rtl="0" eaLnBrk="0" fontAlgn="base" hangingPunct="0">
        <a:spcBef>
          <a:spcPct val="0"/>
        </a:spcBef>
        <a:spcAft>
          <a:spcPct val="0"/>
        </a:spcAft>
        <a:defRPr sz="3000" b="1">
          <a:solidFill>
            <a:schemeClr val="tx1"/>
          </a:solidFill>
          <a:latin typeface="+mj-lt"/>
          <a:ea typeface="+mj-ea"/>
          <a:cs typeface="+mj-cs"/>
        </a:defRPr>
      </a:lvl1pPr>
      <a:lvl2pPr algn="l" rtl="0" eaLnBrk="0" fontAlgn="base" hangingPunct="0">
        <a:spcBef>
          <a:spcPct val="0"/>
        </a:spcBef>
        <a:spcAft>
          <a:spcPct val="0"/>
        </a:spcAft>
        <a:defRPr sz="3000" b="1">
          <a:solidFill>
            <a:schemeClr val="tx1"/>
          </a:solidFill>
          <a:latin typeface="Arial" pitchFamily="34" charset="0"/>
        </a:defRPr>
      </a:lvl2pPr>
      <a:lvl3pPr algn="l" rtl="0" eaLnBrk="0" fontAlgn="base" hangingPunct="0">
        <a:spcBef>
          <a:spcPct val="0"/>
        </a:spcBef>
        <a:spcAft>
          <a:spcPct val="0"/>
        </a:spcAft>
        <a:defRPr sz="3000" b="1">
          <a:solidFill>
            <a:schemeClr val="tx1"/>
          </a:solidFill>
          <a:latin typeface="Arial" pitchFamily="34" charset="0"/>
        </a:defRPr>
      </a:lvl3pPr>
      <a:lvl4pPr algn="l" rtl="0" eaLnBrk="0" fontAlgn="base" hangingPunct="0">
        <a:spcBef>
          <a:spcPct val="0"/>
        </a:spcBef>
        <a:spcAft>
          <a:spcPct val="0"/>
        </a:spcAft>
        <a:defRPr sz="3000" b="1">
          <a:solidFill>
            <a:schemeClr val="tx1"/>
          </a:solidFill>
          <a:latin typeface="Arial" pitchFamily="34" charset="0"/>
        </a:defRPr>
      </a:lvl4pPr>
      <a:lvl5pPr algn="l" rtl="0" eaLnBrk="0" fontAlgn="base" hangingPunct="0">
        <a:spcBef>
          <a:spcPct val="0"/>
        </a:spcBef>
        <a:spcAft>
          <a:spcPct val="0"/>
        </a:spcAft>
        <a:defRPr sz="3000" b="1">
          <a:solidFill>
            <a:schemeClr val="tx1"/>
          </a:solidFill>
          <a:latin typeface="Arial" pitchFamily="34" charset="0"/>
        </a:defRPr>
      </a:lvl5pPr>
      <a:lvl6pPr marL="457200" algn="l" rtl="0" fontAlgn="base">
        <a:spcBef>
          <a:spcPct val="0"/>
        </a:spcBef>
        <a:spcAft>
          <a:spcPct val="0"/>
        </a:spcAft>
        <a:defRPr sz="3000" b="1">
          <a:solidFill>
            <a:schemeClr val="tx1"/>
          </a:solidFill>
          <a:latin typeface="Arial" pitchFamily="34" charset="0"/>
        </a:defRPr>
      </a:lvl6pPr>
      <a:lvl7pPr marL="914400" algn="l" rtl="0" fontAlgn="base">
        <a:spcBef>
          <a:spcPct val="0"/>
        </a:spcBef>
        <a:spcAft>
          <a:spcPct val="0"/>
        </a:spcAft>
        <a:defRPr sz="3000" b="1">
          <a:solidFill>
            <a:schemeClr val="tx1"/>
          </a:solidFill>
          <a:latin typeface="Arial" pitchFamily="34" charset="0"/>
        </a:defRPr>
      </a:lvl7pPr>
      <a:lvl8pPr marL="1371600" algn="l" rtl="0" fontAlgn="base">
        <a:spcBef>
          <a:spcPct val="0"/>
        </a:spcBef>
        <a:spcAft>
          <a:spcPct val="0"/>
        </a:spcAft>
        <a:defRPr sz="3000" b="1">
          <a:solidFill>
            <a:schemeClr val="tx1"/>
          </a:solidFill>
          <a:latin typeface="Arial" pitchFamily="34" charset="0"/>
        </a:defRPr>
      </a:lvl8pPr>
      <a:lvl9pPr marL="1828800" algn="l" rtl="0" fontAlgn="base">
        <a:spcBef>
          <a:spcPct val="0"/>
        </a:spcBef>
        <a:spcAft>
          <a:spcPct val="0"/>
        </a:spcAft>
        <a:defRPr sz="3000" b="1">
          <a:solidFill>
            <a:schemeClr val="tx1"/>
          </a:solidFill>
          <a:latin typeface="Arial" pitchFamily="34" charset="0"/>
        </a:defRPr>
      </a:lvl9pPr>
    </p:titleStyle>
    <p:bodyStyle>
      <a:lvl1pPr marL="298450" indent="-298450" algn="l" rtl="0" eaLnBrk="0" fontAlgn="base" hangingPunct="0">
        <a:spcBef>
          <a:spcPct val="20000"/>
        </a:spcBef>
        <a:spcAft>
          <a:spcPct val="0"/>
        </a:spcAft>
        <a:buClr>
          <a:schemeClr val="accent2"/>
        </a:buClr>
        <a:buFont typeface="Wingdings 2" pitchFamily="18" charset="2"/>
        <a:buChar char="¡"/>
        <a:defRPr sz="2800">
          <a:solidFill>
            <a:schemeClr val="tx1"/>
          </a:solidFill>
          <a:latin typeface="+mn-lt"/>
          <a:ea typeface="+mn-ea"/>
          <a:cs typeface="+mn-cs"/>
        </a:defRPr>
      </a:lvl1pPr>
      <a:lvl2pPr marL="636588" indent="-336550" algn="l" rtl="0" eaLnBrk="0" fontAlgn="base" hangingPunct="0">
        <a:spcBef>
          <a:spcPct val="20000"/>
        </a:spcBef>
        <a:spcAft>
          <a:spcPct val="0"/>
        </a:spcAft>
        <a:buFont typeface="Arial" pitchFamily="34" charset="0"/>
        <a:buChar char="–"/>
        <a:defRPr sz="2600">
          <a:solidFill>
            <a:schemeClr val="tx1"/>
          </a:solidFill>
          <a:latin typeface="+mn-lt"/>
        </a:defRPr>
      </a:lvl2pPr>
      <a:lvl3pPr marL="927100" indent="-288925" algn="l" rtl="0" eaLnBrk="0" fontAlgn="base" hangingPunct="0">
        <a:spcBef>
          <a:spcPct val="20000"/>
        </a:spcBef>
        <a:spcAft>
          <a:spcPct val="0"/>
        </a:spcAft>
        <a:buFont typeface="Wingdings 2" pitchFamily="18" charset="2"/>
        <a:buChar char="¡"/>
        <a:defRPr sz="2400">
          <a:solidFill>
            <a:schemeClr val="tx1"/>
          </a:solidFill>
          <a:latin typeface="+mn-lt"/>
        </a:defRPr>
      </a:lvl3pPr>
      <a:lvl4pPr marL="1236663" indent="-307975" algn="l" rtl="0" eaLnBrk="0" fontAlgn="base" hangingPunct="0">
        <a:spcBef>
          <a:spcPct val="20000"/>
        </a:spcBef>
        <a:spcAft>
          <a:spcPct val="0"/>
        </a:spcAft>
        <a:buFont typeface="Arial" pitchFamily="34" charset="0"/>
        <a:buChar char="–"/>
        <a:defRPr sz="2000">
          <a:solidFill>
            <a:schemeClr val="tx1"/>
          </a:solidFill>
          <a:latin typeface="+mn-lt"/>
        </a:defRPr>
      </a:lvl4pPr>
      <a:lvl5pPr marL="1504950" indent="-266700" algn="l" rtl="0" eaLnBrk="0" fontAlgn="base" hangingPunct="0">
        <a:spcBef>
          <a:spcPct val="20000"/>
        </a:spcBef>
        <a:spcAft>
          <a:spcPct val="0"/>
        </a:spcAft>
        <a:buFont typeface="Wingdings 2" pitchFamily="18" charset="2"/>
        <a:buChar char="¡"/>
        <a:defRPr sz="2000">
          <a:solidFill>
            <a:schemeClr val="tx1"/>
          </a:solidFill>
          <a:latin typeface="+mn-lt"/>
        </a:defRPr>
      </a:lvl5pPr>
      <a:lvl6pPr marL="1962150" indent="-266700" algn="l" rtl="0" fontAlgn="base">
        <a:spcBef>
          <a:spcPct val="20000"/>
        </a:spcBef>
        <a:spcAft>
          <a:spcPct val="0"/>
        </a:spcAft>
        <a:buFont typeface="Wingdings 2" pitchFamily="18" charset="2"/>
        <a:buChar char="¡"/>
        <a:defRPr sz="2000">
          <a:solidFill>
            <a:schemeClr val="tx1"/>
          </a:solidFill>
          <a:latin typeface="+mn-lt"/>
        </a:defRPr>
      </a:lvl6pPr>
      <a:lvl7pPr marL="2419350" indent="-266700" algn="l" rtl="0" fontAlgn="base">
        <a:spcBef>
          <a:spcPct val="20000"/>
        </a:spcBef>
        <a:spcAft>
          <a:spcPct val="0"/>
        </a:spcAft>
        <a:buFont typeface="Wingdings 2" pitchFamily="18" charset="2"/>
        <a:buChar char="¡"/>
        <a:defRPr sz="2000">
          <a:solidFill>
            <a:schemeClr val="tx1"/>
          </a:solidFill>
          <a:latin typeface="+mn-lt"/>
        </a:defRPr>
      </a:lvl7pPr>
      <a:lvl8pPr marL="2876550" indent="-266700" algn="l" rtl="0" fontAlgn="base">
        <a:spcBef>
          <a:spcPct val="20000"/>
        </a:spcBef>
        <a:spcAft>
          <a:spcPct val="0"/>
        </a:spcAft>
        <a:buFont typeface="Wingdings 2" pitchFamily="18" charset="2"/>
        <a:buChar char="¡"/>
        <a:defRPr sz="2000">
          <a:solidFill>
            <a:schemeClr val="tx1"/>
          </a:solidFill>
          <a:latin typeface="+mn-lt"/>
        </a:defRPr>
      </a:lvl8pPr>
      <a:lvl9pPr marL="3333750" indent="-266700" algn="l" rtl="0" fontAlgn="base">
        <a:spcBef>
          <a:spcPct val="20000"/>
        </a:spcBef>
        <a:spcAft>
          <a:spcPct val="0"/>
        </a:spcAft>
        <a:buFont typeface="Wingdings 2" pitchFamily="18"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7" name="Rectangle 5"/>
          <p:cNvSpPr>
            <a:spLocks noGrp="1" noChangeArrowheads="1"/>
          </p:cNvSpPr>
          <p:nvPr>
            <p:ph type="ctrTitle"/>
          </p:nvPr>
        </p:nvSpPr>
        <p:spPr/>
        <p:txBody>
          <a:bodyPr/>
          <a:lstStyle/>
          <a:p>
            <a:r>
              <a:rPr lang="en-US" dirty="0" smtClean="0"/>
              <a:t>NAS Multiprotocol</a:t>
            </a:r>
            <a:endParaRPr lang="en-US" dirty="0"/>
          </a:p>
        </p:txBody>
      </p:sp>
      <p:sp>
        <p:nvSpPr>
          <p:cNvPr id="3078" name="Rectangle 6"/>
          <p:cNvSpPr>
            <a:spLocks noGrp="1" noChangeArrowheads="1"/>
          </p:cNvSpPr>
          <p:nvPr>
            <p:ph type="subTitle" idx="1"/>
          </p:nvPr>
        </p:nvSpPr>
        <p:spPr/>
        <p:txBody>
          <a:bodyPr/>
          <a:lstStyle/>
          <a:p>
            <a:r>
              <a:rPr lang="en-US" dirty="0"/>
              <a:t>Module </a:t>
            </a:r>
            <a:r>
              <a:rPr lang="en-US" dirty="0" smtClean="0"/>
              <a:t>10</a:t>
            </a:r>
            <a:endParaRPr lang="en-US" dirty="0"/>
          </a:p>
          <a:p>
            <a:r>
              <a:rPr lang="en-US" dirty="0" smtClean="0"/>
              <a:t>Accelerated NCDA Boot Camp </a:t>
            </a:r>
            <a:br>
              <a:rPr lang="en-US" dirty="0" smtClean="0"/>
            </a:br>
            <a:r>
              <a:rPr lang="en-US" dirty="0" smtClean="0"/>
              <a:t>Data ONTAP 8.0 7-Mode</a:t>
            </a:r>
            <a:endParaRPr lang="en-US" dirty="0"/>
          </a:p>
          <a:p>
            <a:endParaRPr lang="en-US" dirty="0"/>
          </a:p>
        </p:txBody>
      </p:sp>
    </p:spTree>
  </p:cSld>
  <p:clrMapOvr>
    <a:masterClrMapping/>
  </p:clrMapOvr>
  <p:transition advClick="0"/>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5"/>
          <p:cNvSpPr>
            <a:spLocks noGrp="1" noChangeArrowheads="1"/>
          </p:cNvSpPr>
          <p:nvPr>
            <p:ph type="title" idx="4294967295"/>
          </p:nvPr>
        </p:nvSpPr>
        <p:spPr/>
        <p:txBody>
          <a:bodyPr/>
          <a:lstStyle/>
          <a:p>
            <a:r>
              <a:rPr lang="en-US" dirty="0" smtClean="0"/>
              <a:t>Module Objectives</a:t>
            </a:r>
            <a:endParaRPr lang="en-US" dirty="0"/>
          </a:p>
        </p:txBody>
      </p:sp>
      <p:sp>
        <p:nvSpPr>
          <p:cNvPr id="17411" name="Rectangle 6"/>
          <p:cNvSpPr>
            <a:spLocks noGrp="1" noChangeArrowheads="1"/>
          </p:cNvSpPr>
          <p:nvPr>
            <p:ph type="body" idx="4294967295"/>
          </p:nvPr>
        </p:nvSpPr>
        <p:spPr/>
        <p:txBody>
          <a:bodyPr/>
          <a:lstStyle/>
          <a:p>
            <a:pPr>
              <a:buFont typeface="Wingdings 2" pitchFamily="18" charset="2"/>
              <a:buNone/>
            </a:pPr>
            <a:r>
              <a:rPr lang="en-US" dirty="0" smtClean="0"/>
              <a:t>By </a:t>
            </a:r>
            <a:r>
              <a:rPr lang="en-US" dirty="0"/>
              <a:t>the end of this module, you should be able to:</a:t>
            </a:r>
          </a:p>
          <a:p>
            <a:pPr lvl="0"/>
            <a:r>
              <a:rPr lang="en-US" dirty="0" smtClean="0"/>
              <a:t>Determine and verify user mappings for CIFS users accessing UNIX® and MIXED volumes and qtrees</a:t>
            </a:r>
          </a:p>
          <a:p>
            <a:r>
              <a:rPr lang="en-US" dirty="0" smtClean="0"/>
              <a:t>Determine and verify user mappings for UNIX users accessing NTFS and MIXED volumes and qtrees</a:t>
            </a:r>
          </a:p>
          <a:p>
            <a:pPr lvl="0"/>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ChangeArrowheads="1"/>
          </p:cNvSpPr>
          <p:nvPr/>
        </p:nvSpPr>
        <p:spPr bwMode="invGray">
          <a:xfrm>
            <a:off x="1123950" y="4038600"/>
            <a:ext cx="8020050" cy="2524125"/>
          </a:xfrm>
          <a:prstGeom prst="rect">
            <a:avLst/>
          </a:prstGeom>
          <a:solidFill>
            <a:schemeClr val="hlink"/>
          </a:solidFill>
          <a:ln w="9525" algn="ctr">
            <a:noFill/>
            <a:miter lim="800000"/>
            <a:headEnd/>
            <a:tailEnd/>
          </a:ln>
        </p:spPr>
        <p:txBody>
          <a:bodyPr anchor="ctr">
            <a:spAutoFit/>
          </a:bodyPr>
          <a:lstStyle/>
          <a:p>
            <a:endParaRPr lang="en-US" dirty="0"/>
          </a:p>
        </p:txBody>
      </p:sp>
      <p:sp>
        <p:nvSpPr>
          <p:cNvPr id="18435" name="Rectangle 3"/>
          <p:cNvSpPr>
            <a:spLocks noGrp="1" noChangeArrowheads="1"/>
          </p:cNvSpPr>
          <p:nvPr>
            <p:ph type="title" idx="4294967295"/>
          </p:nvPr>
        </p:nvSpPr>
        <p:spPr>
          <a:xfrm>
            <a:off x="1006475" y="1828800"/>
            <a:ext cx="4419600" cy="2028825"/>
          </a:xfrm>
        </p:spPr>
        <p:txBody>
          <a:bodyPr anchor="b"/>
          <a:lstStyle/>
          <a:p>
            <a:r>
              <a:rPr lang="en-US" dirty="0" smtClean="0"/>
              <a:t>NAS Multiprotocol</a:t>
            </a:r>
          </a:p>
        </p:txBody>
      </p:sp>
      <p:pic>
        <p:nvPicPr>
          <p:cNvPr id="7" name="Picture 6" descr="jump.png"/>
          <p:cNvPicPr>
            <a:picLocks noChangeAspect="1"/>
          </p:cNvPicPr>
          <p:nvPr/>
        </p:nvPicPr>
        <p:blipFill>
          <a:blip r:embed="rId3" cstate="print"/>
          <a:stretch>
            <a:fillRect/>
          </a:stretch>
        </p:blipFill>
        <p:spPr>
          <a:xfrm>
            <a:off x="5396089" y="1230496"/>
            <a:ext cx="3533421" cy="1943382"/>
          </a:xfrm>
          <a:prstGeom prst="rect">
            <a:avLst/>
          </a:prstGeom>
        </p:spPr>
      </p:pic>
    </p:spTree>
  </p:cSld>
  <p:clrMapOvr>
    <a:masterClrMapping/>
  </p:clrMapOvr>
  <p:transition advClick="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7"/>
          <p:cNvSpPr>
            <a:spLocks noGrp="1" noChangeArrowheads="1"/>
          </p:cNvSpPr>
          <p:nvPr>
            <p:ph type="title"/>
          </p:nvPr>
        </p:nvSpPr>
        <p:spPr/>
        <p:txBody>
          <a:bodyPr/>
          <a:lstStyle/>
          <a:p>
            <a:pPr eaLnBrk="1" hangingPunct="1"/>
            <a:r>
              <a:rPr lang="en-US" dirty="0" smtClean="0"/>
              <a:t>Multiprotocol</a:t>
            </a:r>
          </a:p>
        </p:txBody>
      </p:sp>
      <p:sp>
        <p:nvSpPr>
          <p:cNvPr id="9220" name="Rectangle 8"/>
          <p:cNvSpPr>
            <a:spLocks noGrp="1" noChangeArrowheads="1"/>
          </p:cNvSpPr>
          <p:nvPr>
            <p:ph type="body" idx="1"/>
          </p:nvPr>
        </p:nvSpPr>
        <p:spPr/>
        <p:txBody>
          <a:bodyPr/>
          <a:lstStyle/>
          <a:p>
            <a:pPr eaLnBrk="1" hangingPunct="1"/>
            <a:r>
              <a:rPr lang="en-US" dirty="0" smtClean="0"/>
              <a:t>Volumes and qtrees can have either:</a:t>
            </a:r>
          </a:p>
          <a:p>
            <a:pPr lvl="1" eaLnBrk="1" hangingPunct="1"/>
            <a:r>
              <a:rPr lang="en-US" dirty="0" smtClean="0"/>
              <a:t>NTFS-style ACL permissions</a:t>
            </a:r>
          </a:p>
          <a:p>
            <a:pPr lvl="1" eaLnBrk="1" hangingPunct="1"/>
            <a:r>
              <a:rPr lang="en-US" dirty="0" smtClean="0"/>
              <a:t>UNIX-style permissions</a:t>
            </a:r>
          </a:p>
          <a:p>
            <a:pPr eaLnBrk="1" hangingPunct="1"/>
            <a:r>
              <a:rPr lang="en-US" dirty="0" smtClean="0"/>
              <a:t>Having UNIX-style permissions does not prevent Windows® (CIFS) users from accessing a volume or qtree if multiprotocol is correctly configured</a:t>
            </a:r>
          </a:p>
          <a:p>
            <a:pPr eaLnBrk="1" hangingPunct="1"/>
            <a:r>
              <a:rPr lang="en-US" dirty="0" smtClean="0"/>
              <a:t>Having NTFS-style ACL permissions does not prevent UNIX (NFS) users from accessing a volume or qtree if multiprotocol is correctly configured</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3"/>
          <p:cNvSpPr>
            <a:spLocks noGrp="1" noChangeArrowheads="1"/>
          </p:cNvSpPr>
          <p:nvPr>
            <p:ph type="title"/>
          </p:nvPr>
        </p:nvSpPr>
        <p:spPr/>
        <p:txBody>
          <a:bodyPr/>
          <a:lstStyle/>
          <a:p>
            <a:pPr eaLnBrk="1" hangingPunct="1"/>
            <a:r>
              <a:rPr lang="en-US" dirty="0" smtClean="0"/>
              <a:t>Security Style Interaction</a:t>
            </a:r>
          </a:p>
        </p:txBody>
      </p:sp>
      <p:sp>
        <p:nvSpPr>
          <p:cNvPr id="10244" name="Rectangle 4"/>
          <p:cNvSpPr>
            <a:spLocks noGrp="1" noChangeArrowheads="1"/>
          </p:cNvSpPr>
          <p:nvPr>
            <p:ph type="body" sz="half" idx="1"/>
          </p:nvPr>
        </p:nvSpPr>
        <p:spPr/>
        <p:txBody>
          <a:bodyPr/>
          <a:lstStyle/>
          <a:p>
            <a:pPr eaLnBrk="1" hangingPunct="1">
              <a:spcBef>
                <a:spcPct val="0"/>
              </a:spcBef>
              <a:buFont typeface="Wingdings 2" pitchFamily="18" charset="2"/>
              <a:buNone/>
            </a:pPr>
            <a:r>
              <a:rPr lang="en-US" sz="2400" dirty="0" smtClean="0"/>
              <a:t>For a Windows user to </a:t>
            </a:r>
          </a:p>
          <a:p>
            <a:pPr eaLnBrk="1" hangingPunct="1">
              <a:spcBef>
                <a:spcPct val="0"/>
              </a:spcBef>
              <a:buFont typeface="Wingdings 2" pitchFamily="18" charset="2"/>
              <a:buNone/>
            </a:pPr>
            <a:r>
              <a:rPr lang="en-US" sz="2400" dirty="0" smtClean="0"/>
              <a:t>access:</a:t>
            </a:r>
          </a:p>
          <a:p>
            <a:pPr eaLnBrk="1" hangingPunct="1"/>
            <a:r>
              <a:rPr lang="en-US" sz="2400" dirty="0" smtClean="0"/>
              <a:t>An NTFS-style volume or qtree </a:t>
            </a:r>
          </a:p>
          <a:p>
            <a:pPr lvl="1" eaLnBrk="1" hangingPunct="1"/>
            <a:r>
              <a:rPr lang="en-US" sz="2400" dirty="0" smtClean="0"/>
              <a:t>Windows user is tested against NTFS-style ACLs</a:t>
            </a:r>
          </a:p>
          <a:p>
            <a:pPr eaLnBrk="1" hangingPunct="1"/>
            <a:r>
              <a:rPr lang="en-US" sz="2400" dirty="0" smtClean="0"/>
              <a:t>A UNIX-style volume or qtree </a:t>
            </a:r>
          </a:p>
          <a:p>
            <a:pPr lvl="1" eaLnBrk="1" hangingPunct="1"/>
            <a:r>
              <a:rPr lang="en-US" sz="2400" dirty="0" smtClean="0"/>
              <a:t>Windows user must be mapped to a UNIX user (and associated UNIX group)</a:t>
            </a:r>
          </a:p>
        </p:txBody>
      </p:sp>
      <p:sp>
        <p:nvSpPr>
          <p:cNvPr id="10245" name="Text Box 8"/>
          <p:cNvSpPr txBox="1">
            <a:spLocks noChangeArrowheads="1"/>
          </p:cNvSpPr>
          <p:nvPr/>
        </p:nvSpPr>
        <p:spPr bwMode="auto">
          <a:xfrm>
            <a:off x="6254750" y="2836863"/>
            <a:ext cx="2071688" cy="369887"/>
          </a:xfrm>
          <a:prstGeom prst="rect">
            <a:avLst/>
          </a:prstGeom>
          <a:noFill/>
          <a:ln w="9525">
            <a:noFill/>
            <a:miter lim="800000"/>
            <a:headEnd/>
            <a:tailEnd/>
          </a:ln>
        </p:spPr>
        <p:txBody>
          <a:bodyPr>
            <a:spAutoFit/>
          </a:bodyPr>
          <a:lstStyle/>
          <a:p>
            <a:pPr algn="ctr" eaLnBrk="0" hangingPunct="0">
              <a:buClr>
                <a:schemeClr val="accent2"/>
              </a:buClr>
              <a:buFont typeface="Wingdings 2" pitchFamily="18" charset="2"/>
              <a:buNone/>
            </a:pPr>
            <a:r>
              <a:rPr lang="en-US" sz="1800" dirty="0"/>
              <a:t>Windows Host</a:t>
            </a:r>
          </a:p>
        </p:txBody>
      </p:sp>
      <p:sp>
        <p:nvSpPr>
          <p:cNvPr id="10246" name="AutoShape 9"/>
          <p:cNvSpPr>
            <a:spLocks noChangeArrowheads="1"/>
          </p:cNvSpPr>
          <p:nvPr/>
        </p:nvSpPr>
        <p:spPr bwMode="auto">
          <a:xfrm>
            <a:off x="5128079" y="2427515"/>
            <a:ext cx="955675" cy="2141992"/>
          </a:xfrm>
          <a:prstGeom prst="curvedRightArrow">
            <a:avLst>
              <a:gd name="adj1" fmla="val 41355"/>
              <a:gd name="adj2" fmla="val 78902"/>
              <a:gd name="adj3" fmla="val 44852"/>
            </a:avLst>
          </a:prstGeom>
          <a:solidFill>
            <a:schemeClr val="hlink"/>
          </a:solidFill>
          <a:ln w="12700">
            <a:noFill/>
            <a:miter lim="800000"/>
            <a:headEnd/>
            <a:tailEnd/>
          </a:ln>
        </p:spPr>
        <p:txBody>
          <a:bodyPr wrap="none" anchor="ctr"/>
          <a:lstStyle/>
          <a:p>
            <a:pPr algn="ctr">
              <a:buClr>
                <a:schemeClr val="accent2"/>
              </a:buClr>
              <a:buFont typeface="Wingdings 2" pitchFamily="18" charset="2"/>
              <a:buNone/>
            </a:pPr>
            <a:endParaRPr lang="en-US" sz="1200" dirty="0"/>
          </a:p>
        </p:txBody>
      </p:sp>
      <p:grpSp>
        <p:nvGrpSpPr>
          <p:cNvPr id="2" name="Group 27"/>
          <p:cNvGrpSpPr>
            <a:grpSpLocks/>
          </p:cNvGrpSpPr>
          <p:nvPr/>
        </p:nvGrpSpPr>
        <p:grpSpPr bwMode="auto">
          <a:xfrm>
            <a:off x="6655666" y="3890241"/>
            <a:ext cx="1471613" cy="746125"/>
            <a:chOff x="4231" y="2501"/>
            <a:chExt cx="927" cy="470"/>
          </a:xfrm>
        </p:grpSpPr>
        <p:cxnSp>
          <p:nvCxnSpPr>
            <p:cNvPr id="10255" name="AutoShape 24"/>
            <p:cNvCxnSpPr>
              <a:cxnSpLocks noChangeShapeType="1"/>
            </p:cNvCxnSpPr>
            <p:nvPr/>
          </p:nvCxnSpPr>
          <p:spPr bwMode="auto">
            <a:xfrm rot="16200000" flipH="1">
              <a:off x="4144" y="2878"/>
              <a:ext cx="173" cy="0"/>
            </a:xfrm>
            <a:prstGeom prst="straightConnector1">
              <a:avLst/>
            </a:prstGeom>
            <a:noFill/>
            <a:ln w="28575">
              <a:solidFill>
                <a:schemeClr val="hlink"/>
              </a:solidFill>
              <a:round/>
              <a:headEnd/>
              <a:tailEnd type="triangle" w="med" len="med"/>
            </a:ln>
          </p:spPr>
        </p:cxnSp>
        <p:cxnSp>
          <p:nvCxnSpPr>
            <p:cNvPr id="10256" name="AutoShape 25"/>
            <p:cNvCxnSpPr>
              <a:cxnSpLocks noChangeShapeType="1"/>
            </p:cNvCxnSpPr>
            <p:nvPr/>
          </p:nvCxnSpPr>
          <p:spPr bwMode="auto">
            <a:xfrm rot="5400000">
              <a:off x="5025" y="2838"/>
              <a:ext cx="266" cy="0"/>
            </a:xfrm>
            <a:prstGeom prst="straightConnector1">
              <a:avLst/>
            </a:prstGeom>
            <a:noFill/>
            <a:ln w="28575">
              <a:solidFill>
                <a:schemeClr val="hlink"/>
              </a:solidFill>
              <a:round/>
              <a:headEnd/>
              <a:tailEnd type="triangle" w="med" len="med"/>
            </a:ln>
          </p:spPr>
        </p:cxnSp>
        <p:cxnSp>
          <p:nvCxnSpPr>
            <p:cNvPr id="10257" name="AutoShape 26"/>
            <p:cNvCxnSpPr>
              <a:cxnSpLocks noChangeShapeType="1"/>
            </p:cNvCxnSpPr>
            <p:nvPr/>
          </p:nvCxnSpPr>
          <p:spPr bwMode="auto">
            <a:xfrm>
              <a:off x="4653" y="2501"/>
              <a:ext cx="155" cy="0"/>
            </a:xfrm>
            <a:prstGeom prst="straightConnector1">
              <a:avLst/>
            </a:prstGeom>
            <a:noFill/>
            <a:ln w="28575">
              <a:solidFill>
                <a:schemeClr val="hlink"/>
              </a:solidFill>
              <a:round/>
              <a:headEnd/>
              <a:tailEnd type="triangle" w="med" len="med"/>
            </a:ln>
          </p:spPr>
        </p:cxnSp>
      </p:grpSp>
      <p:sp>
        <p:nvSpPr>
          <p:cNvPr id="10248" name="AutoShape 5"/>
          <p:cNvSpPr>
            <a:spLocks noChangeArrowheads="1"/>
          </p:cNvSpPr>
          <p:nvPr/>
        </p:nvSpPr>
        <p:spPr bwMode="auto">
          <a:xfrm>
            <a:off x="7785100" y="4730750"/>
            <a:ext cx="655638" cy="912813"/>
          </a:xfrm>
          <a:prstGeom prst="can">
            <a:avLst>
              <a:gd name="adj" fmla="val 32492"/>
            </a:avLst>
          </a:prstGeom>
          <a:solidFill>
            <a:schemeClr val="hlink"/>
          </a:solidFill>
          <a:ln w="9525">
            <a:solidFill>
              <a:schemeClr val="bg1"/>
            </a:solidFill>
            <a:round/>
            <a:headEnd/>
            <a:tailEnd/>
          </a:ln>
        </p:spPr>
        <p:txBody>
          <a:bodyPr wrap="none" anchor="ctr"/>
          <a:lstStyle/>
          <a:p>
            <a:pPr algn="ctr">
              <a:buClr>
                <a:schemeClr val="accent2"/>
              </a:buClr>
              <a:buFont typeface="Wingdings 2" pitchFamily="18" charset="2"/>
              <a:buNone/>
            </a:pPr>
            <a:endParaRPr lang="en-US" sz="1200" dirty="0">
              <a:solidFill>
                <a:schemeClr val="bg1"/>
              </a:solidFill>
            </a:endParaRPr>
          </a:p>
        </p:txBody>
      </p:sp>
      <p:sp>
        <p:nvSpPr>
          <p:cNvPr id="10249" name="Text Box 11"/>
          <p:cNvSpPr txBox="1">
            <a:spLocks noChangeArrowheads="1"/>
          </p:cNvSpPr>
          <p:nvPr/>
        </p:nvSpPr>
        <p:spPr bwMode="auto">
          <a:xfrm>
            <a:off x="7729538" y="5037138"/>
            <a:ext cx="792162" cy="366712"/>
          </a:xfrm>
          <a:prstGeom prst="rect">
            <a:avLst/>
          </a:prstGeom>
          <a:noFill/>
          <a:ln w="9525">
            <a:noFill/>
            <a:miter lim="800000"/>
            <a:headEnd/>
            <a:tailEnd/>
          </a:ln>
        </p:spPr>
        <p:txBody>
          <a:bodyPr>
            <a:spAutoFit/>
          </a:bodyPr>
          <a:lstStyle/>
          <a:p>
            <a:pPr algn="ctr" eaLnBrk="0" hangingPunct="0">
              <a:buClr>
                <a:schemeClr val="accent2"/>
              </a:buClr>
              <a:buFont typeface="Wingdings 2" pitchFamily="18" charset="2"/>
              <a:buNone/>
            </a:pPr>
            <a:r>
              <a:rPr lang="en-US" sz="1800" dirty="0">
                <a:solidFill>
                  <a:schemeClr val="bg1"/>
                </a:solidFill>
              </a:rPr>
              <a:t>UNIX</a:t>
            </a:r>
          </a:p>
        </p:txBody>
      </p:sp>
      <p:sp>
        <p:nvSpPr>
          <p:cNvPr id="10250" name="AutoShape 6"/>
          <p:cNvSpPr>
            <a:spLocks noChangeArrowheads="1"/>
          </p:cNvSpPr>
          <p:nvPr/>
        </p:nvSpPr>
        <p:spPr bwMode="auto">
          <a:xfrm>
            <a:off x="6315075" y="4703763"/>
            <a:ext cx="652463" cy="915987"/>
          </a:xfrm>
          <a:prstGeom prst="can">
            <a:avLst>
              <a:gd name="adj" fmla="val 32764"/>
            </a:avLst>
          </a:prstGeom>
          <a:solidFill>
            <a:schemeClr val="accent1"/>
          </a:solidFill>
          <a:ln w="9525">
            <a:solidFill>
              <a:schemeClr val="bg1"/>
            </a:solidFill>
            <a:round/>
            <a:headEnd/>
            <a:tailEnd/>
          </a:ln>
        </p:spPr>
        <p:txBody>
          <a:bodyPr wrap="none" anchor="ctr"/>
          <a:lstStyle/>
          <a:p>
            <a:pPr algn="ctr">
              <a:buClr>
                <a:schemeClr val="accent2"/>
              </a:buClr>
              <a:buFont typeface="Wingdings 2" pitchFamily="18" charset="2"/>
              <a:buNone/>
            </a:pPr>
            <a:endParaRPr lang="en-US" sz="1200" dirty="0"/>
          </a:p>
        </p:txBody>
      </p:sp>
      <p:sp>
        <p:nvSpPr>
          <p:cNvPr id="10251" name="Text Box 10"/>
          <p:cNvSpPr txBox="1">
            <a:spLocks noChangeArrowheads="1"/>
          </p:cNvSpPr>
          <p:nvPr/>
        </p:nvSpPr>
        <p:spPr bwMode="auto">
          <a:xfrm>
            <a:off x="6216650" y="5000625"/>
            <a:ext cx="849313" cy="369888"/>
          </a:xfrm>
          <a:prstGeom prst="rect">
            <a:avLst/>
          </a:prstGeom>
          <a:noFill/>
          <a:ln w="9525">
            <a:noFill/>
            <a:miter lim="800000"/>
            <a:headEnd/>
            <a:tailEnd/>
          </a:ln>
        </p:spPr>
        <p:txBody>
          <a:bodyPr>
            <a:spAutoFit/>
          </a:bodyPr>
          <a:lstStyle/>
          <a:p>
            <a:pPr algn="ctr" eaLnBrk="0" hangingPunct="0">
              <a:buClr>
                <a:schemeClr val="accent2"/>
              </a:buClr>
              <a:buFont typeface="Wingdings 2" pitchFamily="18" charset="2"/>
              <a:buNone/>
            </a:pPr>
            <a:r>
              <a:rPr lang="en-US" sz="1800" dirty="0"/>
              <a:t>NTFS</a:t>
            </a:r>
          </a:p>
        </p:txBody>
      </p:sp>
      <p:sp>
        <p:nvSpPr>
          <p:cNvPr id="10252" name="Text Box 12"/>
          <p:cNvSpPr txBox="1">
            <a:spLocks noChangeArrowheads="1"/>
          </p:cNvSpPr>
          <p:nvPr/>
        </p:nvSpPr>
        <p:spPr bwMode="auto">
          <a:xfrm>
            <a:off x="7461250" y="3598182"/>
            <a:ext cx="1341438" cy="647700"/>
          </a:xfrm>
          <a:prstGeom prst="rect">
            <a:avLst/>
          </a:prstGeom>
          <a:noFill/>
          <a:ln w="9525">
            <a:noFill/>
            <a:miter lim="800000"/>
            <a:headEnd/>
            <a:tailEnd/>
          </a:ln>
        </p:spPr>
        <p:txBody>
          <a:bodyPr>
            <a:spAutoFit/>
          </a:bodyPr>
          <a:lstStyle/>
          <a:p>
            <a:pPr algn="ctr" eaLnBrk="0" hangingPunct="0">
              <a:buClr>
                <a:schemeClr val="accent2"/>
              </a:buClr>
              <a:buFont typeface="Wingdings 2" pitchFamily="18" charset="2"/>
              <a:buNone/>
            </a:pPr>
            <a:r>
              <a:rPr lang="en-US" sz="1800" dirty="0"/>
              <a:t>UNIX </a:t>
            </a:r>
          </a:p>
          <a:p>
            <a:pPr algn="ctr" eaLnBrk="0" hangingPunct="0">
              <a:buClr>
                <a:schemeClr val="accent2"/>
              </a:buClr>
              <a:buFont typeface="Wingdings 2" pitchFamily="18" charset="2"/>
              <a:buNone/>
            </a:pPr>
            <a:r>
              <a:rPr lang="en-US" sz="1800" dirty="0"/>
              <a:t>User</a:t>
            </a:r>
          </a:p>
        </p:txBody>
      </p:sp>
      <p:sp>
        <p:nvSpPr>
          <p:cNvPr id="10253" name="Text Box 14"/>
          <p:cNvSpPr txBox="1">
            <a:spLocks noChangeArrowheads="1"/>
          </p:cNvSpPr>
          <p:nvPr/>
        </p:nvSpPr>
        <p:spPr bwMode="auto">
          <a:xfrm>
            <a:off x="6112103" y="3570061"/>
            <a:ext cx="1111250" cy="646113"/>
          </a:xfrm>
          <a:prstGeom prst="rect">
            <a:avLst/>
          </a:prstGeom>
          <a:noFill/>
          <a:ln w="9525">
            <a:noFill/>
            <a:miter lim="800000"/>
            <a:headEnd/>
            <a:tailEnd/>
          </a:ln>
        </p:spPr>
        <p:txBody>
          <a:bodyPr>
            <a:spAutoFit/>
          </a:bodyPr>
          <a:lstStyle/>
          <a:p>
            <a:pPr algn="ctr" eaLnBrk="0" hangingPunct="0">
              <a:buClr>
                <a:schemeClr val="accent2"/>
              </a:buClr>
              <a:buFont typeface="Wingdings 2" pitchFamily="18" charset="2"/>
              <a:buNone/>
            </a:pPr>
            <a:r>
              <a:rPr lang="en-US" sz="1800" dirty="0"/>
              <a:t>Windows</a:t>
            </a:r>
          </a:p>
          <a:p>
            <a:pPr algn="ctr" eaLnBrk="0" hangingPunct="0">
              <a:buClr>
                <a:schemeClr val="accent2"/>
              </a:buClr>
              <a:buFont typeface="Wingdings 2" pitchFamily="18" charset="2"/>
              <a:buNone/>
            </a:pPr>
            <a:r>
              <a:rPr lang="en-US" sz="1800" dirty="0" smtClean="0"/>
              <a:t>User ID</a:t>
            </a:r>
            <a:endParaRPr lang="en-US" sz="1800" dirty="0"/>
          </a:p>
        </p:txBody>
      </p:sp>
      <p:pic>
        <p:nvPicPr>
          <p:cNvPr id="10254" name="Picture 17" descr="nauil00148"/>
          <p:cNvPicPr>
            <a:picLocks noChangeAspect="1" noChangeArrowheads="1"/>
          </p:cNvPicPr>
          <p:nvPr/>
        </p:nvPicPr>
        <p:blipFill>
          <a:blip r:embed="rId3" cstate="print"/>
          <a:srcRect/>
          <a:stretch>
            <a:fillRect/>
          </a:stretch>
        </p:blipFill>
        <p:spPr bwMode="auto">
          <a:xfrm>
            <a:off x="6729413" y="1925638"/>
            <a:ext cx="1123950" cy="914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2"/>
          <p:cNvSpPr>
            <a:spLocks noGrp="1" noChangeArrowheads="1"/>
          </p:cNvSpPr>
          <p:nvPr>
            <p:ph type="title"/>
          </p:nvPr>
        </p:nvSpPr>
        <p:spPr/>
        <p:txBody>
          <a:bodyPr/>
          <a:lstStyle/>
          <a:p>
            <a:pPr eaLnBrk="1" hangingPunct="1"/>
            <a:r>
              <a:rPr lang="en-US" dirty="0" smtClean="0"/>
              <a:t>Windows-to-UNIX User Resolution</a:t>
            </a:r>
          </a:p>
        </p:txBody>
      </p:sp>
      <p:sp>
        <p:nvSpPr>
          <p:cNvPr id="11268" name="Text Box 13"/>
          <p:cNvSpPr txBox="1">
            <a:spLocks noChangeArrowheads="1"/>
          </p:cNvSpPr>
          <p:nvPr/>
        </p:nvSpPr>
        <p:spPr bwMode="auto">
          <a:xfrm>
            <a:off x="4000500" y="2522538"/>
            <a:ext cx="1174750" cy="915987"/>
          </a:xfrm>
          <a:prstGeom prst="rect">
            <a:avLst/>
          </a:prstGeom>
          <a:noFill/>
          <a:ln w="12700">
            <a:noFill/>
            <a:miter lim="800000"/>
            <a:headEnd/>
            <a:tailEnd/>
          </a:ln>
        </p:spPr>
        <p:txBody>
          <a:bodyPr wrap="none">
            <a:spAutoFit/>
          </a:bodyPr>
          <a:lstStyle/>
          <a:p>
            <a:pPr algn="ctr"/>
            <a:r>
              <a:rPr lang="en-US" sz="1800" dirty="0"/>
              <a:t>Windows </a:t>
            </a:r>
            <a:br>
              <a:rPr lang="en-US" sz="1800" dirty="0"/>
            </a:br>
            <a:r>
              <a:rPr lang="en-US" sz="1800" dirty="0"/>
              <a:t>Domain </a:t>
            </a:r>
          </a:p>
          <a:p>
            <a:pPr algn="ctr"/>
            <a:r>
              <a:rPr lang="en-US" sz="1800" dirty="0"/>
              <a:t>Controller</a:t>
            </a:r>
          </a:p>
        </p:txBody>
      </p:sp>
      <p:sp>
        <p:nvSpPr>
          <p:cNvPr id="11269" name="Text Box 23"/>
          <p:cNvSpPr txBox="1">
            <a:spLocks noChangeArrowheads="1"/>
          </p:cNvSpPr>
          <p:nvPr/>
        </p:nvSpPr>
        <p:spPr bwMode="auto">
          <a:xfrm>
            <a:off x="1249363" y="4160838"/>
            <a:ext cx="1631950" cy="366712"/>
          </a:xfrm>
          <a:prstGeom prst="rect">
            <a:avLst/>
          </a:prstGeom>
          <a:noFill/>
          <a:ln w="12700">
            <a:noFill/>
            <a:miter lim="800000"/>
            <a:headEnd/>
            <a:tailEnd/>
          </a:ln>
        </p:spPr>
        <p:txBody>
          <a:bodyPr wrap="none">
            <a:spAutoFit/>
          </a:bodyPr>
          <a:lstStyle/>
          <a:p>
            <a:pPr algn="ctr"/>
            <a:r>
              <a:rPr lang="en-US" sz="1800" dirty="0"/>
              <a:t>Authentication</a:t>
            </a:r>
          </a:p>
        </p:txBody>
      </p:sp>
      <p:sp>
        <p:nvSpPr>
          <p:cNvPr id="11270" name="Text Box 24"/>
          <p:cNvSpPr txBox="1">
            <a:spLocks noChangeArrowheads="1"/>
          </p:cNvSpPr>
          <p:nvPr/>
        </p:nvSpPr>
        <p:spPr bwMode="auto">
          <a:xfrm>
            <a:off x="5332413" y="4198938"/>
            <a:ext cx="1649412" cy="1201737"/>
          </a:xfrm>
          <a:prstGeom prst="rect">
            <a:avLst/>
          </a:prstGeom>
          <a:solidFill>
            <a:srgbClr val="005BAE"/>
          </a:solidFill>
          <a:ln w="12700" algn="ctr">
            <a:noFill/>
            <a:miter lim="800000"/>
            <a:headEnd/>
            <a:tailEnd/>
          </a:ln>
        </p:spPr>
        <p:txBody>
          <a:bodyPr anchor="ctr"/>
          <a:lstStyle/>
          <a:p>
            <a:pPr algn="ctr">
              <a:spcBef>
                <a:spcPct val="50000"/>
              </a:spcBef>
              <a:buClr>
                <a:schemeClr val="accent2"/>
              </a:buClr>
              <a:buFont typeface="Wingdings 2" pitchFamily="18" charset="2"/>
              <a:buNone/>
            </a:pPr>
            <a:r>
              <a:rPr lang="en-US" sz="1600" dirty="0">
                <a:solidFill>
                  <a:schemeClr val="bg1"/>
                </a:solidFill>
                <a:ea typeface="ＭＳ Ｐゴシック" pitchFamily="34" charset="-128"/>
              </a:rPr>
              <a:t>Authenticate by</a:t>
            </a:r>
            <a:br>
              <a:rPr lang="en-US" sz="1600" dirty="0">
                <a:solidFill>
                  <a:schemeClr val="bg1"/>
                </a:solidFill>
                <a:ea typeface="ＭＳ Ｐゴシック" pitchFamily="34" charset="-128"/>
              </a:rPr>
            </a:br>
            <a:r>
              <a:rPr lang="en-US" sz="1600" dirty="0">
                <a:solidFill>
                  <a:schemeClr val="bg1"/>
                </a:solidFill>
                <a:latin typeface="Courier New" pitchFamily="49" charset="0"/>
                <a:ea typeface="ＭＳ Ｐゴシック" pitchFamily="34" charset="-128"/>
              </a:rPr>
              <a:t>/etc/registry</a:t>
            </a:r>
          </a:p>
        </p:txBody>
      </p:sp>
      <p:sp>
        <p:nvSpPr>
          <p:cNvPr id="11271" name="Text Box 15"/>
          <p:cNvSpPr txBox="1">
            <a:spLocks noChangeArrowheads="1"/>
          </p:cNvSpPr>
          <p:nvPr/>
        </p:nvSpPr>
        <p:spPr bwMode="auto">
          <a:xfrm>
            <a:off x="3725863" y="5434013"/>
            <a:ext cx="1809750" cy="366712"/>
          </a:xfrm>
          <a:prstGeom prst="rect">
            <a:avLst/>
          </a:prstGeom>
          <a:noFill/>
          <a:ln w="12700">
            <a:noFill/>
            <a:miter lim="800000"/>
            <a:headEnd/>
            <a:tailEnd/>
          </a:ln>
        </p:spPr>
        <p:txBody>
          <a:bodyPr wrap="none">
            <a:spAutoFit/>
          </a:bodyPr>
          <a:lstStyle/>
          <a:p>
            <a:pPr algn="ctr"/>
            <a:r>
              <a:rPr lang="en-US" sz="1800" dirty="0"/>
              <a:t>Storage System</a:t>
            </a:r>
          </a:p>
        </p:txBody>
      </p:sp>
      <p:cxnSp>
        <p:nvCxnSpPr>
          <p:cNvPr id="11272" name="AutoShape 10"/>
          <p:cNvCxnSpPr>
            <a:cxnSpLocks noChangeShapeType="1"/>
            <a:endCxn id="11270" idx="1"/>
          </p:cNvCxnSpPr>
          <p:nvPr/>
        </p:nvCxnSpPr>
        <p:spPr bwMode="auto">
          <a:xfrm flipV="1">
            <a:off x="5043488" y="4800600"/>
            <a:ext cx="288925" cy="1588"/>
          </a:xfrm>
          <a:prstGeom prst="straightConnector1">
            <a:avLst/>
          </a:prstGeom>
          <a:noFill/>
          <a:ln w="28575">
            <a:solidFill>
              <a:schemeClr val="bg2"/>
            </a:solidFill>
            <a:round/>
            <a:headEnd/>
            <a:tailEnd type="triangle" w="med" len="med"/>
          </a:ln>
        </p:spPr>
      </p:cxnSp>
      <p:sp>
        <p:nvSpPr>
          <p:cNvPr id="11273" name="Text Box 24"/>
          <p:cNvSpPr txBox="1">
            <a:spLocks noChangeArrowheads="1"/>
          </p:cNvSpPr>
          <p:nvPr/>
        </p:nvSpPr>
        <p:spPr bwMode="auto">
          <a:xfrm>
            <a:off x="7288213" y="1260475"/>
            <a:ext cx="1646237" cy="601663"/>
          </a:xfrm>
          <a:prstGeom prst="rect">
            <a:avLst/>
          </a:prstGeom>
          <a:solidFill>
            <a:srgbClr val="58A618"/>
          </a:solidFill>
          <a:ln w="12700" algn="ctr">
            <a:noFill/>
            <a:miter lim="800000"/>
            <a:headEnd/>
            <a:tailEnd/>
          </a:ln>
        </p:spPr>
        <p:txBody>
          <a:bodyPr anchor="ctr"/>
          <a:lstStyle/>
          <a:p>
            <a:pPr algn="ctr">
              <a:buClr>
                <a:schemeClr val="accent2"/>
              </a:buClr>
              <a:buFont typeface="Wingdings 2" pitchFamily="18" charset="2"/>
              <a:buNone/>
            </a:pPr>
            <a:r>
              <a:rPr lang="en-US" sz="1600" dirty="0">
                <a:solidFill>
                  <a:schemeClr val="bg1"/>
                </a:solidFill>
                <a:ea typeface="ＭＳ Ｐゴシック" pitchFamily="34" charset="-128"/>
              </a:rPr>
              <a:t>Windows</a:t>
            </a:r>
          </a:p>
          <a:p>
            <a:pPr algn="ctr">
              <a:buClr>
                <a:schemeClr val="accent2"/>
              </a:buClr>
              <a:buFont typeface="Wingdings 2" pitchFamily="18" charset="2"/>
              <a:buNone/>
            </a:pPr>
            <a:r>
              <a:rPr lang="en-US" sz="1600" dirty="0" smtClean="0">
                <a:solidFill>
                  <a:schemeClr val="bg1"/>
                </a:solidFill>
                <a:ea typeface="ＭＳ Ｐゴシック" pitchFamily="34" charset="-128"/>
              </a:rPr>
              <a:t>authenticated</a:t>
            </a:r>
            <a:endParaRPr lang="en-US" sz="1600" dirty="0">
              <a:solidFill>
                <a:schemeClr val="bg1"/>
              </a:solidFill>
              <a:ea typeface="ＭＳ Ｐゴシック" pitchFamily="34" charset="-128"/>
            </a:endParaRPr>
          </a:p>
        </p:txBody>
      </p:sp>
      <p:sp>
        <p:nvSpPr>
          <p:cNvPr id="11274" name="Text Box 8"/>
          <p:cNvSpPr txBox="1">
            <a:spLocks noChangeArrowheads="1"/>
          </p:cNvSpPr>
          <p:nvPr/>
        </p:nvSpPr>
        <p:spPr bwMode="auto">
          <a:xfrm>
            <a:off x="7285038" y="2089150"/>
            <a:ext cx="1673225" cy="484188"/>
          </a:xfrm>
          <a:prstGeom prst="rect">
            <a:avLst/>
          </a:prstGeom>
          <a:solidFill>
            <a:srgbClr val="F95F00"/>
          </a:solidFill>
          <a:ln w="12700" algn="ctr">
            <a:noFill/>
            <a:miter lim="800000"/>
            <a:headEnd/>
            <a:tailEnd/>
          </a:ln>
        </p:spPr>
        <p:txBody>
          <a:bodyPr anchor="ctr"/>
          <a:lstStyle/>
          <a:p>
            <a:pPr algn="ctr">
              <a:buClr>
                <a:schemeClr val="accent2"/>
              </a:buClr>
              <a:buFont typeface="Wingdings 2" pitchFamily="18" charset="2"/>
              <a:buNone/>
            </a:pPr>
            <a:r>
              <a:rPr lang="en-US" sz="1600" dirty="0">
                <a:solidFill>
                  <a:schemeClr val="bg1"/>
                </a:solidFill>
                <a:ea typeface="ＭＳ Ｐゴシック" pitchFamily="34" charset="-128"/>
              </a:rPr>
              <a:t>Unauthenticated</a:t>
            </a:r>
          </a:p>
        </p:txBody>
      </p:sp>
      <p:cxnSp>
        <p:nvCxnSpPr>
          <p:cNvPr id="11275" name="AutoShape 19"/>
          <p:cNvCxnSpPr>
            <a:cxnSpLocks noChangeShapeType="1"/>
            <a:stCxn id="11284" idx="3"/>
            <a:endCxn id="11273" idx="1"/>
          </p:cNvCxnSpPr>
          <p:nvPr/>
        </p:nvCxnSpPr>
        <p:spPr bwMode="auto">
          <a:xfrm flipV="1">
            <a:off x="6978650" y="1562100"/>
            <a:ext cx="309563" cy="423863"/>
          </a:xfrm>
          <a:prstGeom prst="bentConnector3">
            <a:avLst>
              <a:gd name="adj1" fmla="val 49745"/>
            </a:avLst>
          </a:prstGeom>
          <a:noFill/>
          <a:ln w="28575">
            <a:solidFill>
              <a:schemeClr val="bg2"/>
            </a:solidFill>
            <a:miter lim="800000"/>
            <a:headEnd/>
            <a:tailEnd type="triangle" w="med" len="med"/>
          </a:ln>
        </p:spPr>
      </p:cxnSp>
      <p:cxnSp>
        <p:nvCxnSpPr>
          <p:cNvPr id="11276" name="AutoShape 20"/>
          <p:cNvCxnSpPr>
            <a:cxnSpLocks noChangeShapeType="1"/>
            <a:stCxn id="11284" idx="3"/>
            <a:endCxn id="11274" idx="1"/>
          </p:cNvCxnSpPr>
          <p:nvPr/>
        </p:nvCxnSpPr>
        <p:spPr bwMode="auto">
          <a:xfrm>
            <a:off x="6978650" y="1985963"/>
            <a:ext cx="306388" cy="346075"/>
          </a:xfrm>
          <a:prstGeom prst="bentConnector3">
            <a:avLst>
              <a:gd name="adj1" fmla="val 49741"/>
            </a:avLst>
          </a:prstGeom>
          <a:noFill/>
          <a:ln w="28575">
            <a:solidFill>
              <a:schemeClr val="bg2"/>
            </a:solidFill>
            <a:miter lim="800000"/>
            <a:headEnd/>
            <a:tailEnd type="triangle" w="med" len="med"/>
          </a:ln>
        </p:spPr>
      </p:cxnSp>
      <p:cxnSp>
        <p:nvCxnSpPr>
          <p:cNvPr id="11277" name="AutoShape 21"/>
          <p:cNvCxnSpPr>
            <a:cxnSpLocks noChangeShapeType="1"/>
            <a:endCxn id="11284" idx="1"/>
          </p:cNvCxnSpPr>
          <p:nvPr/>
        </p:nvCxnSpPr>
        <p:spPr bwMode="auto">
          <a:xfrm>
            <a:off x="4984750" y="1982788"/>
            <a:ext cx="346075" cy="3175"/>
          </a:xfrm>
          <a:prstGeom prst="straightConnector1">
            <a:avLst/>
          </a:prstGeom>
          <a:noFill/>
          <a:ln w="28575">
            <a:solidFill>
              <a:schemeClr val="bg2"/>
            </a:solidFill>
            <a:round/>
            <a:headEnd/>
            <a:tailEnd type="triangle" w="med" len="med"/>
          </a:ln>
        </p:spPr>
      </p:cxnSp>
      <p:cxnSp>
        <p:nvCxnSpPr>
          <p:cNvPr id="11278" name="AutoShape 22"/>
          <p:cNvCxnSpPr>
            <a:cxnSpLocks noChangeShapeType="1"/>
          </p:cNvCxnSpPr>
          <p:nvPr/>
        </p:nvCxnSpPr>
        <p:spPr bwMode="auto">
          <a:xfrm>
            <a:off x="3290888" y="3141663"/>
            <a:ext cx="809625" cy="1647825"/>
          </a:xfrm>
          <a:prstGeom prst="bentConnector3">
            <a:avLst>
              <a:gd name="adj1" fmla="val 49894"/>
            </a:avLst>
          </a:prstGeom>
          <a:noFill/>
          <a:ln w="28575">
            <a:solidFill>
              <a:schemeClr val="bg2"/>
            </a:solidFill>
            <a:miter lim="800000"/>
            <a:headEnd/>
            <a:tailEnd type="triangle" w="med" len="med"/>
          </a:ln>
        </p:spPr>
      </p:cxnSp>
      <p:cxnSp>
        <p:nvCxnSpPr>
          <p:cNvPr id="11279" name="AutoShape 23"/>
          <p:cNvCxnSpPr>
            <a:cxnSpLocks noChangeShapeType="1"/>
          </p:cNvCxnSpPr>
          <p:nvPr/>
        </p:nvCxnSpPr>
        <p:spPr bwMode="auto">
          <a:xfrm flipV="1">
            <a:off x="3290888" y="1971675"/>
            <a:ext cx="804862" cy="1168400"/>
          </a:xfrm>
          <a:prstGeom prst="bentConnector3">
            <a:avLst>
              <a:gd name="adj1" fmla="val 49903"/>
            </a:avLst>
          </a:prstGeom>
          <a:noFill/>
          <a:ln w="28575">
            <a:solidFill>
              <a:schemeClr val="bg2"/>
            </a:solidFill>
            <a:miter lim="800000"/>
            <a:headEnd/>
            <a:tailEnd type="triangle" w="med" len="med"/>
          </a:ln>
        </p:spPr>
      </p:cxnSp>
      <p:sp>
        <p:nvSpPr>
          <p:cNvPr id="11280" name="Text Box 24"/>
          <p:cNvSpPr txBox="1">
            <a:spLocks noChangeArrowheads="1"/>
          </p:cNvSpPr>
          <p:nvPr/>
        </p:nvSpPr>
        <p:spPr bwMode="auto">
          <a:xfrm>
            <a:off x="7307263" y="4021138"/>
            <a:ext cx="1646237" cy="601662"/>
          </a:xfrm>
          <a:prstGeom prst="rect">
            <a:avLst/>
          </a:prstGeom>
          <a:solidFill>
            <a:srgbClr val="58A618"/>
          </a:solidFill>
          <a:ln w="12700" algn="ctr">
            <a:noFill/>
            <a:miter lim="800000"/>
            <a:headEnd/>
            <a:tailEnd/>
          </a:ln>
        </p:spPr>
        <p:txBody>
          <a:bodyPr anchor="ctr"/>
          <a:lstStyle/>
          <a:p>
            <a:pPr algn="ctr">
              <a:buClr>
                <a:schemeClr val="accent2"/>
              </a:buClr>
              <a:buFont typeface="Wingdings 2" pitchFamily="18" charset="2"/>
              <a:buNone/>
            </a:pPr>
            <a:r>
              <a:rPr lang="en-US" sz="1600" dirty="0">
                <a:solidFill>
                  <a:schemeClr val="bg1"/>
                </a:solidFill>
                <a:ea typeface="ＭＳ Ｐゴシック" pitchFamily="34" charset="-128"/>
              </a:rPr>
              <a:t>Windows</a:t>
            </a:r>
          </a:p>
          <a:p>
            <a:pPr algn="ctr">
              <a:buClr>
                <a:schemeClr val="accent2"/>
              </a:buClr>
              <a:buFont typeface="Wingdings 2" pitchFamily="18" charset="2"/>
              <a:buNone/>
            </a:pPr>
            <a:r>
              <a:rPr lang="en-US" sz="1600" dirty="0" smtClean="0">
                <a:solidFill>
                  <a:schemeClr val="bg1"/>
                </a:solidFill>
                <a:ea typeface="ＭＳ Ｐゴシック" pitchFamily="34" charset="-128"/>
              </a:rPr>
              <a:t>authenticated</a:t>
            </a:r>
            <a:endParaRPr lang="en-US" sz="1600" dirty="0">
              <a:solidFill>
                <a:schemeClr val="bg1"/>
              </a:solidFill>
              <a:ea typeface="ＭＳ Ｐゴシック" pitchFamily="34" charset="-128"/>
            </a:endParaRPr>
          </a:p>
        </p:txBody>
      </p:sp>
      <p:sp>
        <p:nvSpPr>
          <p:cNvPr id="11281" name="Text Box 8"/>
          <p:cNvSpPr txBox="1">
            <a:spLocks noChangeArrowheads="1"/>
          </p:cNvSpPr>
          <p:nvPr/>
        </p:nvSpPr>
        <p:spPr bwMode="auto">
          <a:xfrm>
            <a:off x="7302500" y="4849813"/>
            <a:ext cx="1673225" cy="484187"/>
          </a:xfrm>
          <a:prstGeom prst="rect">
            <a:avLst/>
          </a:prstGeom>
          <a:solidFill>
            <a:srgbClr val="F95F00"/>
          </a:solidFill>
          <a:ln w="12700" algn="ctr">
            <a:noFill/>
            <a:miter lim="800000"/>
            <a:headEnd/>
            <a:tailEnd/>
          </a:ln>
        </p:spPr>
        <p:txBody>
          <a:bodyPr anchor="ctr"/>
          <a:lstStyle/>
          <a:p>
            <a:pPr algn="ctr">
              <a:buClr>
                <a:schemeClr val="accent2"/>
              </a:buClr>
              <a:buFont typeface="Wingdings 2" pitchFamily="18" charset="2"/>
              <a:buNone/>
            </a:pPr>
            <a:r>
              <a:rPr lang="en-US" sz="1600" dirty="0">
                <a:solidFill>
                  <a:schemeClr val="bg1"/>
                </a:solidFill>
                <a:ea typeface="ＭＳ Ｐゴシック" pitchFamily="34" charset="-128"/>
              </a:rPr>
              <a:t>Unauthenticated</a:t>
            </a:r>
          </a:p>
        </p:txBody>
      </p:sp>
      <p:cxnSp>
        <p:nvCxnSpPr>
          <p:cNvPr id="11282" name="AutoShape 19"/>
          <p:cNvCxnSpPr>
            <a:cxnSpLocks noChangeShapeType="1"/>
            <a:stCxn id="11270" idx="3"/>
            <a:endCxn id="11280" idx="1"/>
          </p:cNvCxnSpPr>
          <p:nvPr/>
        </p:nvCxnSpPr>
        <p:spPr bwMode="auto">
          <a:xfrm flipV="1">
            <a:off x="6981825" y="4322763"/>
            <a:ext cx="325438" cy="477837"/>
          </a:xfrm>
          <a:prstGeom prst="bentConnector3">
            <a:avLst>
              <a:gd name="adj1" fmla="val 49755"/>
            </a:avLst>
          </a:prstGeom>
          <a:noFill/>
          <a:ln w="28575">
            <a:solidFill>
              <a:schemeClr val="bg2"/>
            </a:solidFill>
            <a:miter lim="800000"/>
            <a:headEnd/>
            <a:tailEnd type="triangle" w="med" len="med"/>
          </a:ln>
        </p:spPr>
      </p:cxnSp>
      <p:cxnSp>
        <p:nvCxnSpPr>
          <p:cNvPr id="11283" name="AutoShape 20"/>
          <p:cNvCxnSpPr>
            <a:cxnSpLocks noChangeShapeType="1"/>
            <a:stCxn id="11270" idx="3"/>
            <a:endCxn id="11281" idx="1"/>
          </p:cNvCxnSpPr>
          <p:nvPr/>
        </p:nvCxnSpPr>
        <p:spPr bwMode="auto">
          <a:xfrm>
            <a:off x="6981825" y="4800600"/>
            <a:ext cx="320675" cy="292100"/>
          </a:xfrm>
          <a:prstGeom prst="bentConnector3">
            <a:avLst>
              <a:gd name="adj1" fmla="val 49505"/>
            </a:avLst>
          </a:prstGeom>
          <a:noFill/>
          <a:ln w="28575">
            <a:solidFill>
              <a:schemeClr val="bg2"/>
            </a:solidFill>
            <a:miter lim="800000"/>
            <a:headEnd/>
            <a:tailEnd type="triangle" w="med" len="med"/>
          </a:ln>
        </p:spPr>
      </p:cxnSp>
      <p:sp>
        <p:nvSpPr>
          <p:cNvPr id="11284" name="Text Box 24"/>
          <p:cNvSpPr txBox="1">
            <a:spLocks noChangeArrowheads="1"/>
          </p:cNvSpPr>
          <p:nvPr/>
        </p:nvSpPr>
        <p:spPr bwMode="auto">
          <a:xfrm>
            <a:off x="5330825" y="1384300"/>
            <a:ext cx="1647825" cy="1201738"/>
          </a:xfrm>
          <a:prstGeom prst="rect">
            <a:avLst/>
          </a:prstGeom>
          <a:solidFill>
            <a:srgbClr val="005BAE"/>
          </a:solidFill>
          <a:ln w="12700" algn="ctr">
            <a:noFill/>
            <a:miter lim="800000"/>
            <a:headEnd/>
            <a:tailEnd/>
          </a:ln>
        </p:spPr>
        <p:txBody>
          <a:bodyPr anchor="ctr"/>
          <a:lstStyle/>
          <a:p>
            <a:pPr algn="ctr">
              <a:spcBef>
                <a:spcPct val="50000"/>
              </a:spcBef>
              <a:buClr>
                <a:schemeClr val="accent2"/>
              </a:buClr>
              <a:buFont typeface="Wingdings 2" pitchFamily="18" charset="2"/>
              <a:buNone/>
            </a:pPr>
            <a:r>
              <a:rPr lang="en-US" sz="1600" dirty="0">
                <a:solidFill>
                  <a:schemeClr val="bg1"/>
                </a:solidFill>
                <a:ea typeface="ＭＳ Ｐゴシック" pitchFamily="34" charset="-128"/>
              </a:rPr>
              <a:t>Domain</a:t>
            </a:r>
            <a:br>
              <a:rPr lang="en-US" sz="1600" dirty="0">
                <a:solidFill>
                  <a:schemeClr val="bg1"/>
                </a:solidFill>
                <a:ea typeface="ＭＳ Ｐゴシック" pitchFamily="34" charset="-128"/>
              </a:rPr>
            </a:br>
            <a:r>
              <a:rPr lang="en-US" sz="1600" dirty="0" smtClean="0">
                <a:solidFill>
                  <a:schemeClr val="bg1"/>
                </a:solidFill>
                <a:ea typeface="ＭＳ Ｐゴシック" pitchFamily="34" charset="-128"/>
              </a:rPr>
              <a:t>authenticated</a:t>
            </a:r>
            <a:endParaRPr lang="en-US" sz="1600" dirty="0">
              <a:solidFill>
                <a:schemeClr val="bg1"/>
              </a:solidFill>
              <a:latin typeface="Courier New" pitchFamily="49" charset="0"/>
              <a:ea typeface="ＭＳ Ｐゴシック" pitchFamily="34" charset="-128"/>
            </a:endParaRPr>
          </a:p>
        </p:txBody>
      </p:sp>
      <p:pic>
        <p:nvPicPr>
          <p:cNvPr id="11285" name="Picture 25" descr="nauil00148"/>
          <p:cNvPicPr>
            <a:picLocks noChangeAspect="1" noChangeArrowheads="1"/>
          </p:cNvPicPr>
          <p:nvPr/>
        </p:nvPicPr>
        <p:blipFill>
          <a:blip r:embed="rId3" cstate="print"/>
          <a:srcRect/>
          <a:stretch>
            <a:fillRect/>
          </a:stretch>
        </p:blipFill>
        <p:spPr bwMode="auto">
          <a:xfrm>
            <a:off x="4167188" y="1677988"/>
            <a:ext cx="869950" cy="708025"/>
          </a:xfrm>
          <a:prstGeom prst="rect">
            <a:avLst/>
          </a:prstGeom>
          <a:noFill/>
          <a:ln w="9525">
            <a:noFill/>
            <a:miter lim="800000"/>
            <a:headEnd/>
            <a:tailEnd/>
          </a:ln>
        </p:spPr>
      </p:pic>
      <p:pic>
        <p:nvPicPr>
          <p:cNvPr id="11286" name="Picture 26" descr="nauil00022"/>
          <p:cNvPicPr>
            <a:picLocks noChangeAspect="1" noChangeArrowheads="1"/>
          </p:cNvPicPr>
          <p:nvPr/>
        </p:nvPicPr>
        <p:blipFill>
          <a:blip r:embed="rId4" cstate="print"/>
          <a:srcRect/>
          <a:stretch>
            <a:fillRect/>
          </a:stretch>
        </p:blipFill>
        <p:spPr bwMode="auto">
          <a:xfrm>
            <a:off x="4117975" y="4403725"/>
            <a:ext cx="908050" cy="758825"/>
          </a:xfrm>
          <a:prstGeom prst="rect">
            <a:avLst/>
          </a:prstGeom>
          <a:noFill/>
          <a:ln w="9525">
            <a:noFill/>
            <a:miter lim="800000"/>
            <a:headEnd/>
            <a:tailEnd/>
          </a:ln>
        </p:spPr>
      </p:pic>
      <p:grpSp>
        <p:nvGrpSpPr>
          <p:cNvPr id="2" name="Group 15"/>
          <p:cNvGrpSpPr>
            <a:grpSpLocks/>
          </p:cNvGrpSpPr>
          <p:nvPr/>
        </p:nvGrpSpPr>
        <p:grpSpPr bwMode="auto">
          <a:xfrm>
            <a:off x="1106488" y="2227263"/>
            <a:ext cx="2454275" cy="1787525"/>
            <a:chOff x="175" y="1769"/>
            <a:chExt cx="1440" cy="1049"/>
          </a:xfrm>
        </p:grpSpPr>
        <p:pic>
          <p:nvPicPr>
            <p:cNvPr id="11288" name="Picture 16" descr="Set_top_box"/>
            <p:cNvPicPr>
              <a:picLocks noChangeAspect="1" noChangeArrowheads="1"/>
            </p:cNvPicPr>
            <p:nvPr/>
          </p:nvPicPr>
          <p:blipFill>
            <a:blip r:embed="rId5" cstate="print"/>
            <a:srcRect/>
            <a:stretch>
              <a:fillRect/>
            </a:stretch>
          </p:blipFill>
          <p:spPr bwMode="auto">
            <a:xfrm>
              <a:off x="175" y="1769"/>
              <a:ext cx="282" cy="1049"/>
            </a:xfrm>
            <a:prstGeom prst="rect">
              <a:avLst/>
            </a:prstGeom>
            <a:noFill/>
            <a:ln w="9525">
              <a:noFill/>
              <a:miter lim="800000"/>
              <a:headEnd/>
              <a:tailEnd/>
            </a:ln>
          </p:spPr>
        </p:pic>
        <p:pic>
          <p:nvPicPr>
            <p:cNvPr id="11289" name="Picture 21"/>
            <p:cNvPicPr>
              <a:picLocks noChangeAspect="1" noChangeArrowheads="1"/>
            </p:cNvPicPr>
            <p:nvPr/>
          </p:nvPicPr>
          <p:blipFill>
            <a:blip r:embed="rId6" cstate="print"/>
            <a:srcRect/>
            <a:stretch>
              <a:fillRect/>
            </a:stretch>
          </p:blipFill>
          <p:spPr bwMode="auto">
            <a:xfrm>
              <a:off x="459" y="1793"/>
              <a:ext cx="1156" cy="1025"/>
            </a:xfrm>
            <a:prstGeom prst="rect">
              <a:avLst/>
            </a:prstGeom>
            <a:noFill/>
            <a:ln w="9525">
              <a:noFill/>
              <a:miter lim="800000"/>
              <a:headEnd/>
              <a:tailEnd/>
            </a:ln>
          </p:spPr>
        </p:pic>
      </p:gr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2"/>
          <p:cNvSpPr>
            <a:spLocks noGrp="1" noChangeArrowheads="1"/>
          </p:cNvSpPr>
          <p:nvPr>
            <p:ph type="title"/>
          </p:nvPr>
        </p:nvSpPr>
        <p:spPr/>
        <p:txBody>
          <a:bodyPr/>
          <a:lstStyle/>
          <a:p>
            <a:pPr eaLnBrk="1" hangingPunct="1"/>
            <a:r>
              <a:rPr lang="en-US" dirty="0" smtClean="0"/>
              <a:t>Windows-to-UNIX User Resolution (Cont.)</a:t>
            </a:r>
          </a:p>
        </p:txBody>
      </p:sp>
      <p:sp>
        <p:nvSpPr>
          <p:cNvPr id="12292" name="Text Box 4"/>
          <p:cNvSpPr txBox="1">
            <a:spLocks noChangeArrowheads="1"/>
          </p:cNvSpPr>
          <p:nvPr/>
        </p:nvSpPr>
        <p:spPr bwMode="auto">
          <a:xfrm>
            <a:off x="284962" y="2897215"/>
            <a:ext cx="2742067" cy="1201738"/>
          </a:xfrm>
          <a:prstGeom prst="rect">
            <a:avLst/>
          </a:prstGeom>
          <a:solidFill>
            <a:srgbClr val="005BAE"/>
          </a:solidFill>
          <a:ln w="12700" algn="ctr">
            <a:noFill/>
            <a:miter lim="800000"/>
            <a:headEnd/>
            <a:tailEnd/>
          </a:ln>
        </p:spPr>
        <p:txBody>
          <a:bodyPr anchor="ctr"/>
          <a:lstStyle/>
          <a:p>
            <a:pPr algn="ctr">
              <a:spcBef>
                <a:spcPct val="50000"/>
              </a:spcBef>
              <a:buClr>
                <a:schemeClr val="accent2"/>
              </a:buClr>
              <a:buFont typeface="Wingdings 2" pitchFamily="18" charset="2"/>
              <a:buNone/>
            </a:pPr>
            <a:r>
              <a:rPr lang="en-US" sz="1600" dirty="0">
                <a:solidFill>
                  <a:schemeClr val="bg1"/>
                </a:solidFill>
                <a:ea typeface="ＭＳ Ｐゴシック" pitchFamily="34" charset="-128"/>
              </a:rPr>
              <a:t>Check mapping</a:t>
            </a:r>
            <a:br>
              <a:rPr lang="en-US" sz="1600" dirty="0">
                <a:solidFill>
                  <a:schemeClr val="bg1"/>
                </a:solidFill>
                <a:ea typeface="ＭＳ Ｐゴシック" pitchFamily="34" charset="-128"/>
              </a:rPr>
            </a:br>
            <a:r>
              <a:rPr lang="en-US" sz="1600" dirty="0">
                <a:solidFill>
                  <a:schemeClr val="bg1"/>
                </a:solidFill>
                <a:ea typeface="ＭＳ Ｐゴシック" pitchFamily="34" charset="-128"/>
              </a:rPr>
              <a:t>/etc/usermap.cfg</a:t>
            </a:r>
            <a:br>
              <a:rPr lang="en-US" sz="1600" dirty="0">
                <a:solidFill>
                  <a:schemeClr val="bg1"/>
                </a:solidFill>
                <a:ea typeface="ＭＳ Ｐゴシック" pitchFamily="34" charset="-128"/>
              </a:rPr>
            </a:br>
            <a:r>
              <a:rPr lang="en-US" sz="1600" dirty="0">
                <a:solidFill>
                  <a:schemeClr val="bg1"/>
                </a:solidFill>
                <a:ea typeface="ＭＳ Ｐゴシック" pitchFamily="34" charset="-128"/>
              </a:rPr>
              <a:t>Domain\user =&gt; </a:t>
            </a:r>
            <a:r>
              <a:rPr lang="en-US" sz="1600" dirty="0" smtClean="0">
                <a:solidFill>
                  <a:schemeClr val="bg1"/>
                </a:solidFill>
                <a:ea typeface="ＭＳ Ｐゴシック" pitchFamily="34" charset="-128"/>
              </a:rPr>
              <a:t>UNIX name</a:t>
            </a:r>
            <a:endParaRPr lang="en-US" sz="1600" dirty="0">
              <a:solidFill>
                <a:schemeClr val="bg1"/>
              </a:solidFill>
              <a:ea typeface="ＭＳ Ｐゴシック" pitchFamily="34" charset="-128"/>
            </a:endParaRPr>
          </a:p>
        </p:txBody>
      </p:sp>
      <p:sp>
        <p:nvSpPr>
          <p:cNvPr id="12293" name="Text Box 8"/>
          <p:cNvSpPr txBox="1">
            <a:spLocks noChangeArrowheads="1"/>
          </p:cNvSpPr>
          <p:nvPr/>
        </p:nvSpPr>
        <p:spPr bwMode="auto">
          <a:xfrm>
            <a:off x="3714628" y="3881447"/>
            <a:ext cx="1998662" cy="536575"/>
          </a:xfrm>
          <a:prstGeom prst="rect">
            <a:avLst/>
          </a:prstGeom>
          <a:solidFill>
            <a:schemeClr val="accent1"/>
          </a:solidFill>
          <a:ln w="12700">
            <a:noFill/>
            <a:miter lim="800000"/>
            <a:headEnd/>
            <a:tailEnd/>
          </a:ln>
        </p:spPr>
        <p:txBody>
          <a:bodyPr anchor="ctr"/>
          <a:lstStyle/>
          <a:p>
            <a:pPr algn="ctr">
              <a:buClr>
                <a:schemeClr val="accent2"/>
              </a:buClr>
              <a:buFont typeface="Wingdings 2" pitchFamily="18" charset="2"/>
              <a:buNone/>
            </a:pPr>
            <a:r>
              <a:rPr lang="en-US" sz="1600" dirty="0">
                <a:ea typeface="ＭＳ Ｐゴシック" pitchFamily="34" charset="-128"/>
              </a:rPr>
              <a:t>If no mapping,</a:t>
            </a:r>
          </a:p>
          <a:p>
            <a:pPr algn="ctr">
              <a:buClr>
                <a:schemeClr val="accent2"/>
              </a:buClr>
              <a:buFont typeface="Wingdings 2" pitchFamily="18" charset="2"/>
              <a:buNone/>
            </a:pPr>
            <a:r>
              <a:rPr lang="en-US" sz="1600" dirty="0">
                <a:ea typeface="ＭＳ Ｐゴシック" pitchFamily="34" charset="-128"/>
              </a:rPr>
              <a:t>try Windows user</a:t>
            </a:r>
          </a:p>
        </p:txBody>
      </p:sp>
      <p:sp>
        <p:nvSpPr>
          <p:cNvPr id="12294" name="Text Box 9"/>
          <p:cNvSpPr txBox="1">
            <a:spLocks noChangeArrowheads="1"/>
          </p:cNvSpPr>
          <p:nvPr/>
        </p:nvSpPr>
        <p:spPr bwMode="auto">
          <a:xfrm>
            <a:off x="3689229" y="3240253"/>
            <a:ext cx="2024062" cy="536575"/>
          </a:xfrm>
          <a:prstGeom prst="rect">
            <a:avLst/>
          </a:prstGeom>
          <a:solidFill>
            <a:schemeClr val="accent1"/>
          </a:solidFill>
          <a:ln w="12700">
            <a:noFill/>
            <a:miter lim="800000"/>
            <a:headEnd/>
            <a:tailEnd/>
          </a:ln>
        </p:spPr>
        <p:txBody>
          <a:bodyPr anchor="ctr"/>
          <a:lstStyle/>
          <a:p>
            <a:pPr algn="ctr">
              <a:buClr>
                <a:schemeClr val="accent2"/>
              </a:buClr>
              <a:buFont typeface="Wingdings 2" pitchFamily="18" charset="2"/>
              <a:buNone/>
            </a:pPr>
            <a:r>
              <a:rPr lang="en-US" sz="1600" dirty="0">
                <a:ea typeface="ＭＳ Ｐゴシック" pitchFamily="34" charset="-128"/>
              </a:rPr>
              <a:t>If mapping exists,</a:t>
            </a:r>
          </a:p>
          <a:p>
            <a:pPr algn="ctr">
              <a:buClr>
                <a:schemeClr val="accent2"/>
              </a:buClr>
              <a:buFont typeface="Wingdings 2" pitchFamily="18" charset="2"/>
              <a:buNone/>
            </a:pPr>
            <a:r>
              <a:rPr lang="en-US" sz="1600" dirty="0">
                <a:ea typeface="ＭＳ Ｐゴシック" pitchFamily="34" charset="-128"/>
              </a:rPr>
              <a:t>try mapped user</a:t>
            </a:r>
          </a:p>
        </p:txBody>
      </p:sp>
      <p:sp>
        <p:nvSpPr>
          <p:cNvPr id="12295" name="Text Box 10"/>
          <p:cNvSpPr txBox="1">
            <a:spLocks noChangeArrowheads="1"/>
          </p:cNvSpPr>
          <p:nvPr/>
        </p:nvSpPr>
        <p:spPr bwMode="auto">
          <a:xfrm>
            <a:off x="3697044" y="4547582"/>
            <a:ext cx="2003425" cy="328613"/>
          </a:xfrm>
          <a:prstGeom prst="rect">
            <a:avLst/>
          </a:prstGeom>
          <a:solidFill>
            <a:schemeClr val="accent1"/>
          </a:solidFill>
          <a:ln w="12700">
            <a:noFill/>
            <a:miter lim="800000"/>
            <a:headEnd/>
            <a:tailEnd/>
          </a:ln>
        </p:spPr>
        <p:txBody>
          <a:bodyPr anchor="ctr"/>
          <a:lstStyle/>
          <a:p>
            <a:pPr algn="ctr">
              <a:buClr>
                <a:schemeClr val="accent2"/>
              </a:buClr>
              <a:buFont typeface="Wingdings 2" pitchFamily="18" charset="2"/>
              <a:buNone/>
            </a:pPr>
            <a:r>
              <a:rPr lang="en-US" sz="1600" dirty="0">
                <a:ea typeface="ＭＳ Ｐゴシック" pitchFamily="34" charset="-128"/>
              </a:rPr>
              <a:t>If mapped to ‘ ‘</a:t>
            </a:r>
          </a:p>
        </p:txBody>
      </p:sp>
      <p:sp>
        <p:nvSpPr>
          <p:cNvPr id="12296" name="Text Box 11"/>
          <p:cNvSpPr txBox="1">
            <a:spLocks noChangeArrowheads="1"/>
          </p:cNvSpPr>
          <p:nvPr/>
        </p:nvSpPr>
        <p:spPr bwMode="auto">
          <a:xfrm>
            <a:off x="5591907" y="5347435"/>
            <a:ext cx="1705707" cy="508244"/>
          </a:xfrm>
          <a:prstGeom prst="rect">
            <a:avLst/>
          </a:prstGeom>
          <a:solidFill>
            <a:srgbClr val="F95F00"/>
          </a:solidFill>
          <a:ln w="12700" algn="ctr">
            <a:noFill/>
            <a:miter lim="800000"/>
            <a:headEnd/>
            <a:tailEnd/>
          </a:ln>
        </p:spPr>
        <p:txBody>
          <a:bodyPr anchor="ctr"/>
          <a:lstStyle/>
          <a:p>
            <a:pPr algn="ctr">
              <a:buClr>
                <a:schemeClr val="accent2"/>
              </a:buClr>
              <a:buFont typeface="Wingdings 2" pitchFamily="18" charset="2"/>
              <a:buNone/>
            </a:pPr>
            <a:r>
              <a:rPr lang="en-US" sz="1600" dirty="0" smtClean="0">
                <a:solidFill>
                  <a:schemeClr val="bg1"/>
                </a:solidFill>
                <a:ea typeface="ＭＳ Ｐゴシック" pitchFamily="34" charset="-128"/>
              </a:rPr>
              <a:t>Unauthenticated user</a:t>
            </a:r>
            <a:endParaRPr lang="en-US" sz="1600" dirty="0">
              <a:solidFill>
                <a:schemeClr val="bg1"/>
              </a:solidFill>
              <a:ea typeface="ＭＳ Ｐゴシック" pitchFamily="34" charset="-128"/>
            </a:endParaRPr>
          </a:p>
        </p:txBody>
      </p:sp>
      <p:sp>
        <p:nvSpPr>
          <p:cNvPr id="12298" name="Text Box 14"/>
          <p:cNvSpPr txBox="1">
            <a:spLocks noChangeArrowheads="1"/>
          </p:cNvSpPr>
          <p:nvPr/>
        </p:nvSpPr>
        <p:spPr bwMode="auto">
          <a:xfrm>
            <a:off x="7390788" y="5347434"/>
            <a:ext cx="1665287" cy="261937"/>
          </a:xfrm>
          <a:prstGeom prst="rect">
            <a:avLst/>
          </a:prstGeom>
          <a:solidFill>
            <a:srgbClr val="58A618"/>
          </a:solidFill>
          <a:ln w="12700" algn="ctr">
            <a:noFill/>
            <a:miter lim="800000"/>
            <a:headEnd/>
            <a:tailEnd/>
          </a:ln>
        </p:spPr>
        <p:txBody>
          <a:bodyPr anchor="ctr"/>
          <a:lstStyle/>
          <a:p>
            <a:pPr algn="ctr">
              <a:buClr>
                <a:schemeClr val="accent2"/>
              </a:buClr>
              <a:buFont typeface="Wingdings 2" pitchFamily="18" charset="2"/>
              <a:buNone/>
            </a:pPr>
            <a:r>
              <a:rPr lang="en-US" sz="1600" dirty="0">
                <a:solidFill>
                  <a:schemeClr val="bg1"/>
                </a:solidFill>
                <a:ea typeface="ＭＳ Ｐゴシック" pitchFamily="34" charset="-128"/>
              </a:rPr>
              <a:t>User accepted</a:t>
            </a:r>
          </a:p>
        </p:txBody>
      </p:sp>
      <p:sp>
        <p:nvSpPr>
          <p:cNvPr id="12299" name="Text Box 17"/>
          <p:cNvSpPr txBox="1">
            <a:spLocks noChangeArrowheads="1"/>
          </p:cNvSpPr>
          <p:nvPr/>
        </p:nvSpPr>
        <p:spPr bwMode="auto">
          <a:xfrm>
            <a:off x="4243388" y="1904643"/>
            <a:ext cx="1047750" cy="522287"/>
          </a:xfrm>
          <a:prstGeom prst="rect">
            <a:avLst/>
          </a:prstGeom>
          <a:solidFill>
            <a:srgbClr val="F95F00"/>
          </a:solidFill>
          <a:ln w="12700" algn="ctr">
            <a:noFill/>
            <a:miter lim="800000"/>
            <a:headEnd/>
            <a:tailEnd/>
          </a:ln>
        </p:spPr>
        <p:txBody>
          <a:bodyPr anchor="ctr"/>
          <a:lstStyle/>
          <a:p>
            <a:pPr algn="ctr">
              <a:buClr>
                <a:schemeClr val="accent2"/>
              </a:buClr>
              <a:buFont typeface="Wingdings 2" pitchFamily="18" charset="2"/>
              <a:buNone/>
            </a:pPr>
            <a:r>
              <a:rPr lang="en-US" sz="1600" dirty="0">
                <a:solidFill>
                  <a:schemeClr val="bg1"/>
                </a:solidFill>
                <a:ea typeface="ＭＳ Ｐゴシック" pitchFamily="34" charset="-128"/>
              </a:rPr>
              <a:t>If not verified</a:t>
            </a:r>
          </a:p>
        </p:txBody>
      </p:sp>
      <p:sp>
        <p:nvSpPr>
          <p:cNvPr id="12300" name="Text Box 18"/>
          <p:cNvSpPr txBox="1">
            <a:spLocks noChangeArrowheads="1"/>
          </p:cNvSpPr>
          <p:nvPr/>
        </p:nvSpPr>
        <p:spPr bwMode="auto">
          <a:xfrm>
            <a:off x="5729288" y="1842730"/>
            <a:ext cx="2746497" cy="633413"/>
          </a:xfrm>
          <a:prstGeom prst="rect">
            <a:avLst/>
          </a:prstGeom>
          <a:solidFill>
            <a:srgbClr val="005BAE"/>
          </a:solidFill>
          <a:ln w="12700" algn="ctr">
            <a:noFill/>
            <a:miter lim="800000"/>
            <a:headEnd/>
            <a:tailEnd/>
          </a:ln>
        </p:spPr>
        <p:txBody>
          <a:bodyPr anchor="ctr"/>
          <a:lstStyle/>
          <a:p>
            <a:pPr algn="ctr">
              <a:spcBef>
                <a:spcPct val="50000"/>
              </a:spcBef>
              <a:buClr>
                <a:schemeClr val="accent2"/>
              </a:buClr>
              <a:buFont typeface="Wingdings 2" pitchFamily="18" charset="2"/>
              <a:buNone/>
            </a:pPr>
            <a:r>
              <a:rPr lang="en-US" sz="1600" dirty="0">
                <a:solidFill>
                  <a:schemeClr val="bg1"/>
                </a:solidFill>
                <a:ea typeface="ＭＳ Ｐゴシック" pitchFamily="34" charset="-128"/>
              </a:rPr>
              <a:t>Check</a:t>
            </a:r>
            <a:br>
              <a:rPr lang="en-US" sz="1600" dirty="0">
                <a:solidFill>
                  <a:schemeClr val="bg1"/>
                </a:solidFill>
                <a:ea typeface="ＭＳ Ｐゴシック" pitchFamily="34" charset="-128"/>
              </a:rPr>
            </a:br>
            <a:r>
              <a:rPr lang="en-US" sz="1600" dirty="0">
                <a:solidFill>
                  <a:schemeClr val="bg1"/>
                </a:solidFill>
                <a:ea typeface="ＭＳ Ｐゴシック" pitchFamily="34" charset="-128"/>
              </a:rPr>
              <a:t>wafl.default_unix_user</a:t>
            </a:r>
          </a:p>
        </p:txBody>
      </p:sp>
      <p:sp>
        <p:nvSpPr>
          <p:cNvPr id="12301" name="Text Box 24"/>
          <p:cNvSpPr txBox="1">
            <a:spLocks noChangeArrowheads="1"/>
          </p:cNvSpPr>
          <p:nvPr/>
        </p:nvSpPr>
        <p:spPr bwMode="auto">
          <a:xfrm>
            <a:off x="761630" y="1812689"/>
            <a:ext cx="1768475" cy="520700"/>
          </a:xfrm>
          <a:prstGeom prst="rect">
            <a:avLst/>
          </a:prstGeom>
          <a:solidFill>
            <a:srgbClr val="58A618"/>
          </a:solidFill>
          <a:ln w="12700" algn="ctr">
            <a:noFill/>
            <a:miter lim="800000"/>
            <a:headEnd/>
            <a:tailEnd/>
          </a:ln>
        </p:spPr>
        <p:txBody>
          <a:bodyPr anchor="ctr"/>
          <a:lstStyle/>
          <a:p>
            <a:pPr algn="ctr">
              <a:buClr>
                <a:schemeClr val="accent2"/>
              </a:buClr>
              <a:buFont typeface="Wingdings 2" pitchFamily="18" charset="2"/>
              <a:buNone/>
            </a:pPr>
            <a:r>
              <a:rPr lang="en-US" sz="1600" dirty="0">
                <a:solidFill>
                  <a:schemeClr val="bg1"/>
                </a:solidFill>
                <a:ea typeface="ＭＳ Ｐゴシック" pitchFamily="34" charset="-128"/>
              </a:rPr>
              <a:t>Windows</a:t>
            </a:r>
          </a:p>
          <a:p>
            <a:pPr algn="ctr">
              <a:buClr>
                <a:schemeClr val="accent2"/>
              </a:buClr>
              <a:buFont typeface="Wingdings 2" pitchFamily="18" charset="2"/>
              <a:buNone/>
            </a:pPr>
            <a:r>
              <a:rPr lang="en-US" sz="1600" dirty="0">
                <a:solidFill>
                  <a:schemeClr val="bg1"/>
                </a:solidFill>
                <a:ea typeface="ＭＳ Ｐゴシック" pitchFamily="34" charset="-128"/>
              </a:rPr>
              <a:t>authenticated</a:t>
            </a:r>
          </a:p>
        </p:txBody>
      </p:sp>
      <p:cxnSp>
        <p:nvCxnSpPr>
          <p:cNvPr id="12302" name="AutoShape 13"/>
          <p:cNvCxnSpPr>
            <a:cxnSpLocks noChangeShapeType="1"/>
            <a:stCxn id="12301" idx="2"/>
            <a:endCxn id="12292" idx="0"/>
          </p:cNvCxnSpPr>
          <p:nvPr/>
        </p:nvCxnSpPr>
        <p:spPr bwMode="auto">
          <a:xfrm rot="16200000" flipH="1">
            <a:off x="1369019" y="2610238"/>
            <a:ext cx="563826" cy="10128"/>
          </a:xfrm>
          <a:prstGeom prst="straightConnector1">
            <a:avLst/>
          </a:prstGeom>
          <a:noFill/>
          <a:ln w="28575">
            <a:solidFill>
              <a:schemeClr val="bg2"/>
            </a:solidFill>
            <a:round/>
            <a:headEnd/>
            <a:tailEnd type="triangle" w="med" len="med"/>
          </a:ln>
        </p:spPr>
      </p:cxnSp>
      <p:cxnSp>
        <p:nvCxnSpPr>
          <p:cNvPr id="12303" name="AutoShape 14"/>
          <p:cNvCxnSpPr>
            <a:cxnSpLocks noChangeShapeType="1"/>
            <a:stCxn id="12292" idx="3"/>
            <a:endCxn id="12294" idx="1"/>
          </p:cNvCxnSpPr>
          <p:nvPr/>
        </p:nvCxnSpPr>
        <p:spPr bwMode="auto">
          <a:xfrm>
            <a:off x="3027029" y="3498084"/>
            <a:ext cx="662200" cy="10457"/>
          </a:xfrm>
          <a:prstGeom prst="straightConnector1">
            <a:avLst/>
          </a:prstGeom>
          <a:noFill/>
          <a:ln w="28575">
            <a:solidFill>
              <a:schemeClr val="bg2"/>
            </a:solidFill>
            <a:round/>
            <a:headEnd/>
            <a:tailEnd type="triangle" w="med" len="med"/>
          </a:ln>
        </p:spPr>
      </p:cxnSp>
      <p:cxnSp>
        <p:nvCxnSpPr>
          <p:cNvPr id="12304" name="AutoShape 15"/>
          <p:cNvCxnSpPr>
            <a:cxnSpLocks noChangeShapeType="1"/>
            <a:stCxn id="12292" idx="3"/>
            <a:endCxn id="12293" idx="1"/>
          </p:cNvCxnSpPr>
          <p:nvPr/>
        </p:nvCxnSpPr>
        <p:spPr bwMode="auto">
          <a:xfrm>
            <a:off x="3027029" y="3498084"/>
            <a:ext cx="687599" cy="651651"/>
          </a:xfrm>
          <a:prstGeom prst="bentConnector3">
            <a:avLst>
              <a:gd name="adj1" fmla="val 50000"/>
            </a:avLst>
          </a:prstGeom>
          <a:noFill/>
          <a:ln w="28575">
            <a:solidFill>
              <a:schemeClr val="bg2"/>
            </a:solidFill>
            <a:miter lim="800000"/>
            <a:headEnd/>
            <a:tailEnd type="triangle" w="med" len="med"/>
          </a:ln>
        </p:spPr>
      </p:cxnSp>
      <p:cxnSp>
        <p:nvCxnSpPr>
          <p:cNvPr id="12305" name="AutoShape 16"/>
          <p:cNvCxnSpPr>
            <a:cxnSpLocks noChangeShapeType="1"/>
            <a:stCxn id="12292" idx="3"/>
            <a:endCxn id="12295" idx="1"/>
          </p:cNvCxnSpPr>
          <p:nvPr/>
        </p:nvCxnSpPr>
        <p:spPr bwMode="auto">
          <a:xfrm>
            <a:off x="3027029" y="3498084"/>
            <a:ext cx="670015" cy="1213805"/>
          </a:xfrm>
          <a:prstGeom prst="bentConnector3">
            <a:avLst>
              <a:gd name="adj1" fmla="val 50000"/>
            </a:avLst>
          </a:prstGeom>
          <a:noFill/>
          <a:ln w="28575">
            <a:solidFill>
              <a:schemeClr val="bg2"/>
            </a:solidFill>
            <a:miter lim="800000"/>
            <a:headEnd/>
            <a:tailEnd type="triangle" w="med" len="med"/>
          </a:ln>
        </p:spPr>
      </p:cxnSp>
      <p:cxnSp>
        <p:nvCxnSpPr>
          <p:cNvPr id="12306" name="AutoShape 17"/>
          <p:cNvCxnSpPr>
            <a:cxnSpLocks noChangeShapeType="1"/>
            <a:stCxn id="12294" idx="3"/>
            <a:endCxn id="67" idx="1"/>
          </p:cNvCxnSpPr>
          <p:nvPr/>
        </p:nvCxnSpPr>
        <p:spPr bwMode="auto">
          <a:xfrm>
            <a:off x="5713291" y="3508541"/>
            <a:ext cx="486998" cy="1369"/>
          </a:xfrm>
          <a:prstGeom prst="straightConnector1">
            <a:avLst/>
          </a:prstGeom>
          <a:noFill/>
          <a:ln w="28575">
            <a:solidFill>
              <a:schemeClr val="bg2"/>
            </a:solidFill>
            <a:round/>
            <a:headEnd/>
            <a:tailEnd type="triangle" w="med" len="med"/>
          </a:ln>
        </p:spPr>
      </p:cxnSp>
      <p:cxnSp>
        <p:nvCxnSpPr>
          <p:cNvPr id="12307" name="AutoShape 18"/>
          <p:cNvCxnSpPr>
            <a:cxnSpLocks noChangeShapeType="1"/>
            <a:stCxn id="12293" idx="3"/>
            <a:endCxn id="67" idx="1"/>
          </p:cNvCxnSpPr>
          <p:nvPr/>
        </p:nvCxnSpPr>
        <p:spPr bwMode="auto">
          <a:xfrm flipV="1">
            <a:off x="5713290" y="3509910"/>
            <a:ext cx="486999" cy="639825"/>
          </a:xfrm>
          <a:prstGeom prst="bentConnector3">
            <a:avLst>
              <a:gd name="adj1" fmla="val 50000"/>
            </a:avLst>
          </a:prstGeom>
          <a:noFill/>
          <a:ln w="28575">
            <a:solidFill>
              <a:schemeClr val="bg2"/>
            </a:solidFill>
            <a:miter lim="800000"/>
            <a:headEnd/>
            <a:tailEnd type="triangle" w="med" len="med"/>
          </a:ln>
        </p:spPr>
      </p:cxnSp>
      <p:cxnSp>
        <p:nvCxnSpPr>
          <p:cNvPr id="12308" name="AutoShape 19"/>
          <p:cNvCxnSpPr>
            <a:cxnSpLocks noChangeShapeType="1"/>
            <a:stCxn id="12295" idx="2"/>
            <a:endCxn id="79" idx="0"/>
          </p:cNvCxnSpPr>
          <p:nvPr/>
        </p:nvCxnSpPr>
        <p:spPr bwMode="auto">
          <a:xfrm rot="5400000">
            <a:off x="4456971" y="5117371"/>
            <a:ext cx="482963" cy="610"/>
          </a:xfrm>
          <a:prstGeom prst="bentConnector3">
            <a:avLst>
              <a:gd name="adj1" fmla="val 50000"/>
            </a:avLst>
          </a:prstGeom>
          <a:noFill/>
          <a:ln w="28575">
            <a:solidFill>
              <a:schemeClr val="bg2"/>
            </a:solidFill>
            <a:miter lim="800000"/>
            <a:headEnd/>
            <a:tailEnd type="triangle" w="med" len="med"/>
          </a:ln>
        </p:spPr>
      </p:cxnSp>
      <p:cxnSp>
        <p:nvCxnSpPr>
          <p:cNvPr id="12309" name="AutoShape 20"/>
          <p:cNvCxnSpPr>
            <a:cxnSpLocks noChangeShapeType="1"/>
            <a:endCxn id="12296" idx="0"/>
          </p:cNvCxnSpPr>
          <p:nvPr/>
        </p:nvCxnSpPr>
        <p:spPr bwMode="auto">
          <a:xfrm rot="5400000">
            <a:off x="6131776" y="4269518"/>
            <a:ext cx="1390903" cy="764931"/>
          </a:xfrm>
          <a:prstGeom prst="bentConnector3">
            <a:avLst>
              <a:gd name="adj1" fmla="val 51264"/>
            </a:avLst>
          </a:prstGeom>
          <a:noFill/>
          <a:ln w="28575">
            <a:solidFill>
              <a:schemeClr val="bg2"/>
            </a:solidFill>
            <a:miter lim="800000"/>
            <a:headEnd/>
            <a:tailEnd type="triangle" w="med" len="med"/>
          </a:ln>
        </p:spPr>
      </p:cxnSp>
      <p:cxnSp>
        <p:nvCxnSpPr>
          <p:cNvPr id="12310" name="AutoShape 21"/>
          <p:cNvCxnSpPr>
            <a:cxnSpLocks noChangeShapeType="1"/>
            <a:stCxn id="67" idx="2"/>
            <a:endCxn id="12298" idx="0"/>
          </p:cNvCxnSpPr>
          <p:nvPr/>
        </p:nvCxnSpPr>
        <p:spPr bwMode="auto">
          <a:xfrm rot="16200000" flipH="1">
            <a:off x="7079308" y="4203309"/>
            <a:ext cx="1376355" cy="911893"/>
          </a:xfrm>
          <a:prstGeom prst="bentConnector3">
            <a:avLst>
              <a:gd name="adj1" fmla="val 50000"/>
            </a:avLst>
          </a:prstGeom>
          <a:noFill/>
          <a:ln w="28575">
            <a:solidFill>
              <a:schemeClr val="bg2"/>
            </a:solidFill>
            <a:miter lim="800000"/>
            <a:headEnd/>
            <a:tailEnd type="triangle" w="med" len="med"/>
          </a:ln>
        </p:spPr>
      </p:cxnSp>
      <p:cxnSp>
        <p:nvCxnSpPr>
          <p:cNvPr id="12311" name="AutoShape 22"/>
          <p:cNvCxnSpPr>
            <a:cxnSpLocks noChangeShapeType="1"/>
            <a:stCxn id="67" idx="0"/>
            <a:endCxn id="12299" idx="2"/>
          </p:cNvCxnSpPr>
          <p:nvPr/>
        </p:nvCxnSpPr>
        <p:spPr bwMode="auto">
          <a:xfrm rot="16200000" flipV="1">
            <a:off x="5728496" y="1465698"/>
            <a:ext cx="621811" cy="2544276"/>
          </a:xfrm>
          <a:prstGeom prst="bentConnector3">
            <a:avLst>
              <a:gd name="adj1" fmla="val 50000"/>
            </a:avLst>
          </a:prstGeom>
          <a:noFill/>
          <a:ln w="28575">
            <a:solidFill>
              <a:schemeClr val="bg2"/>
            </a:solidFill>
            <a:miter lim="800000"/>
            <a:headEnd/>
            <a:tailEnd type="triangle" w="med" len="med"/>
          </a:ln>
        </p:spPr>
      </p:cxnSp>
      <p:cxnSp>
        <p:nvCxnSpPr>
          <p:cNvPr id="12312" name="AutoShape 23"/>
          <p:cNvCxnSpPr>
            <a:cxnSpLocks noChangeShapeType="1"/>
            <a:stCxn id="12299" idx="3"/>
            <a:endCxn id="12300" idx="1"/>
          </p:cNvCxnSpPr>
          <p:nvPr/>
        </p:nvCxnSpPr>
        <p:spPr bwMode="auto">
          <a:xfrm flipV="1">
            <a:off x="5291138" y="2159437"/>
            <a:ext cx="438150" cy="6350"/>
          </a:xfrm>
          <a:prstGeom prst="straightConnector1">
            <a:avLst/>
          </a:prstGeom>
          <a:noFill/>
          <a:ln w="28575">
            <a:solidFill>
              <a:schemeClr val="bg2"/>
            </a:solidFill>
            <a:round/>
            <a:headEnd/>
            <a:tailEnd type="triangle" w="med" len="med"/>
          </a:ln>
        </p:spPr>
      </p:cxnSp>
      <p:cxnSp>
        <p:nvCxnSpPr>
          <p:cNvPr id="12313" name="AutoShape 24"/>
          <p:cNvCxnSpPr>
            <a:cxnSpLocks noChangeShapeType="1"/>
            <a:stCxn id="12300" idx="3"/>
            <a:endCxn id="67" idx="3"/>
          </p:cNvCxnSpPr>
          <p:nvPr/>
        </p:nvCxnSpPr>
        <p:spPr bwMode="auto">
          <a:xfrm flipH="1">
            <a:off x="8422789" y="2159437"/>
            <a:ext cx="52996" cy="1350473"/>
          </a:xfrm>
          <a:prstGeom prst="bentConnector3">
            <a:avLst>
              <a:gd name="adj1" fmla="val -431353"/>
            </a:avLst>
          </a:prstGeom>
          <a:noFill/>
          <a:ln w="28575">
            <a:solidFill>
              <a:schemeClr val="bg2"/>
            </a:solidFill>
            <a:miter lim="800000"/>
            <a:headEnd/>
            <a:tailEnd type="triangle" w="med" len="med"/>
          </a:ln>
        </p:spPr>
      </p:cxnSp>
      <p:sp>
        <p:nvSpPr>
          <p:cNvPr id="67" name="Text Box 13"/>
          <p:cNvSpPr txBox="1">
            <a:spLocks noChangeArrowheads="1"/>
          </p:cNvSpPr>
          <p:nvPr/>
        </p:nvSpPr>
        <p:spPr bwMode="auto">
          <a:xfrm>
            <a:off x="6200289" y="3048741"/>
            <a:ext cx="2222500" cy="922338"/>
          </a:xfrm>
          <a:prstGeom prst="rect">
            <a:avLst/>
          </a:prstGeom>
          <a:solidFill>
            <a:srgbClr val="005BAE"/>
          </a:solidFill>
          <a:ln w="12700" algn="ctr">
            <a:noFill/>
            <a:miter lim="800000"/>
            <a:headEnd/>
            <a:tailEnd/>
          </a:ln>
        </p:spPr>
        <p:txBody>
          <a:bodyPr anchor="ctr"/>
          <a:lstStyle/>
          <a:p>
            <a:pPr algn="ctr">
              <a:spcBef>
                <a:spcPct val="50000"/>
              </a:spcBef>
              <a:buClr>
                <a:schemeClr val="accent2"/>
              </a:buClr>
              <a:buFont typeface="Wingdings 2" pitchFamily="18" charset="2"/>
              <a:buNone/>
            </a:pPr>
            <a:r>
              <a:rPr lang="en-US" sz="1600" dirty="0">
                <a:solidFill>
                  <a:schemeClr val="bg1"/>
                </a:solidFill>
                <a:ea typeface="ＭＳ Ｐゴシック" pitchFamily="34" charset="-128"/>
              </a:rPr>
              <a:t>Verify UNIX user by /etc/passwd, </a:t>
            </a:r>
            <a:br>
              <a:rPr lang="en-US" sz="1600" dirty="0">
                <a:solidFill>
                  <a:schemeClr val="bg1"/>
                </a:solidFill>
                <a:ea typeface="ＭＳ Ｐゴシック" pitchFamily="34" charset="-128"/>
              </a:rPr>
            </a:br>
            <a:r>
              <a:rPr lang="en-US" sz="1600" dirty="0" smtClean="0">
                <a:solidFill>
                  <a:schemeClr val="bg1"/>
                </a:solidFill>
                <a:ea typeface="ＭＳ Ｐゴシック" pitchFamily="34" charset="-128"/>
              </a:rPr>
              <a:t>NIS </a:t>
            </a:r>
            <a:r>
              <a:rPr lang="en-US" sz="1600" dirty="0">
                <a:solidFill>
                  <a:schemeClr val="bg1"/>
                </a:solidFill>
                <a:ea typeface="ＭＳ Ｐゴシック" pitchFamily="34" charset="-128"/>
              </a:rPr>
              <a:t>or </a:t>
            </a:r>
            <a:r>
              <a:rPr lang="en-US" sz="1600" dirty="0" smtClean="0">
                <a:solidFill>
                  <a:schemeClr val="bg1"/>
                </a:solidFill>
                <a:ea typeface="ＭＳ Ｐゴシック" pitchFamily="34" charset="-128"/>
              </a:rPr>
              <a:t>LDAP</a:t>
            </a:r>
            <a:endParaRPr lang="en-US" sz="1600" dirty="0">
              <a:solidFill>
                <a:schemeClr val="bg1"/>
              </a:solidFill>
              <a:ea typeface="ＭＳ Ｐゴシック" pitchFamily="34" charset="-128"/>
            </a:endParaRPr>
          </a:p>
        </p:txBody>
      </p:sp>
      <p:sp>
        <p:nvSpPr>
          <p:cNvPr id="79" name="Text Box 11"/>
          <p:cNvSpPr txBox="1">
            <a:spLocks noChangeArrowheads="1"/>
          </p:cNvSpPr>
          <p:nvPr/>
        </p:nvSpPr>
        <p:spPr bwMode="auto">
          <a:xfrm>
            <a:off x="3986947" y="5359158"/>
            <a:ext cx="1422400" cy="260350"/>
          </a:xfrm>
          <a:prstGeom prst="rect">
            <a:avLst/>
          </a:prstGeom>
          <a:solidFill>
            <a:srgbClr val="F95F00"/>
          </a:solidFill>
          <a:ln w="12700" algn="ctr">
            <a:noFill/>
            <a:miter lim="800000"/>
            <a:headEnd/>
            <a:tailEnd/>
          </a:ln>
        </p:spPr>
        <p:txBody>
          <a:bodyPr anchor="ctr"/>
          <a:lstStyle/>
          <a:p>
            <a:pPr algn="ctr">
              <a:buClr>
                <a:schemeClr val="accent2"/>
              </a:buClr>
              <a:buFont typeface="Wingdings 2" pitchFamily="18" charset="2"/>
              <a:buNone/>
            </a:pPr>
            <a:r>
              <a:rPr lang="en-US" sz="1600" dirty="0">
                <a:solidFill>
                  <a:schemeClr val="bg1"/>
                </a:solidFill>
                <a:ea typeface="ＭＳ Ｐゴシック" pitchFamily="34" charset="-128"/>
              </a:rPr>
              <a:t>Invalid user</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2"/>
          <p:cNvSpPr>
            <a:spLocks noGrp="1" noChangeArrowheads="1"/>
          </p:cNvSpPr>
          <p:nvPr>
            <p:ph type="title"/>
          </p:nvPr>
        </p:nvSpPr>
        <p:spPr/>
        <p:txBody>
          <a:bodyPr/>
          <a:lstStyle/>
          <a:p>
            <a:pPr eaLnBrk="1" hangingPunct="1"/>
            <a:r>
              <a:rPr lang="en-US" dirty="0" smtClean="0"/>
              <a:t>Windows-to-UNIX User Resolution (Cont.)</a:t>
            </a:r>
          </a:p>
        </p:txBody>
      </p:sp>
      <p:sp>
        <p:nvSpPr>
          <p:cNvPr id="13316" name="Text Box 6"/>
          <p:cNvSpPr txBox="1">
            <a:spLocks noChangeArrowheads="1"/>
          </p:cNvSpPr>
          <p:nvPr/>
        </p:nvSpPr>
        <p:spPr bwMode="auto">
          <a:xfrm>
            <a:off x="1325563" y="1677988"/>
            <a:ext cx="2239962" cy="568325"/>
          </a:xfrm>
          <a:prstGeom prst="rect">
            <a:avLst/>
          </a:prstGeom>
          <a:solidFill>
            <a:srgbClr val="F95F00"/>
          </a:solidFill>
          <a:ln w="12700" algn="ctr">
            <a:noFill/>
            <a:miter lim="800000"/>
            <a:headEnd/>
            <a:tailEnd/>
          </a:ln>
        </p:spPr>
        <p:txBody>
          <a:bodyPr anchor="ctr"/>
          <a:lstStyle/>
          <a:p>
            <a:pPr algn="ctr">
              <a:buClr>
                <a:schemeClr val="accent2"/>
              </a:buClr>
              <a:buFont typeface="Wingdings 2" pitchFamily="18" charset="2"/>
              <a:buNone/>
            </a:pPr>
            <a:r>
              <a:rPr lang="en-US" sz="1600" dirty="0">
                <a:solidFill>
                  <a:schemeClr val="bg1"/>
                </a:solidFill>
                <a:ea typeface="ＭＳ Ｐゴシック" pitchFamily="34" charset="-128"/>
              </a:rPr>
              <a:t>Unauthenticated</a:t>
            </a:r>
          </a:p>
          <a:p>
            <a:pPr algn="ctr">
              <a:buClr>
                <a:schemeClr val="accent2"/>
              </a:buClr>
              <a:buFont typeface="Wingdings 2" pitchFamily="18" charset="2"/>
              <a:buNone/>
            </a:pPr>
            <a:r>
              <a:rPr lang="en-US" sz="1600" dirty="0">
                <a:solidFill>
                  <a:schemeClr val="bg1"/>
                </a:solidFill>
                <a:ea typeface="ＭＳ Ｐゴシック" pitchFamily="34" charset="-128"/>
              </a:rPr>
              <a:t>or invalid user</a:t>
            </a:r>
          </a:p>
        </p:txBody>
      </p:sp>
      <p:sp>
        <p:nvSpPr>
          <p:cNvPr id="13317" name="Text Box 11"/>
          <p:cNvSpPr txBox="1">
            <a:spLocks noChangeArrowheads="1"/>
          </p:cNvSpPr>
          <p:nvPr/>
        </p:nvSpPr>
        <p:spPr bwMode="auto">
          <a:xfrm>
            <a:off x="1503363" y="4810125"/>
            <a:ext cx="1884362" cy="793750"/>
          </a:xfrm>
          <a:prstGeom prst="rect">
            <a:avLst/>
          </a:prstGeom>
          <a:solidFill>
            <a:srgbClr val="9E3039"/>
          </a:solidFill>
          <a:ln w="12700" algn="ctr">
            <a:noFill/>
            <a:miter lim="800000"/>
            <a:headEnd/>
            <a:tailEnd/>
          </a:ln>
        </p:spPr>
        <p:txBody>
          <a:bodyPr wrap="none" anchor="ctr"/>
          <a:lstStyle/>
          <a:p>
            <a:pPr algn="ctr"/>
            <a:r>
              <a:rPr lang="en-US" sz="1600" dirty="0">
                <a:solidFill>
                  <a:schemeClr val="bg1"/>
                </a:solidFill>
                <a:ea typeface="ＭＳ Ｐゴシック" pitchFamily="34" charset="-128"/>
              </a:rPr>
              <a:t>Unauthenticated</a:t>
            </a:r>
          </a:p>
          <a:p>
            <a:pPr algn="ctr"/>
            <a:r>
              <a:rPr lang="en-US" sz="1600" dirty="0">
                <a:solidFill>
                  <a:schemeClr val="bg1"/>
                </a:solidFill>
                <a:ea typeface="ＭＳ Ｐゴシック" pitchFamily="34" charset="-128"/>
              </a:rPr>
              <a:t>or Invalid user</a:t>
            </a:r>
          </a:p>
          <a:p>
            <a:pPr algn="ctr"/>
            <a:r>
              <a:rPr lang="en-US" sz="1600" dirty="0">
                <a:solidFill>
                  <a:schemeClr val="bg1"/>
                </a:solidFill>
                <a:ea typeface="ＭＳ Ｐゴシック" pitchFamily="34" charset="-128"/>
              </a:rPr>
              <a:t>rejected</a:t>
            </a:r>
          </a:p>
        </p:txBody>
      </p:sp>
      <p:sp>
        <p:nvSpPr>
          <p:cNvPr id="13318" name="Text Box 13"/>
          <p:cNvSpPr txBox="1">
            <a:spLocks noChangeArrowheads="1"/>
          </p:cNvSpPr>
          <p:nvPr/>
        </p:nvSpPr>
        <p:spPr bwMode="auto">
          <a:xfrm>
            <a:off x="1971675" y="4046538"/>
            <a:ext cx="476250" cy="366712"/>
          </a:xfrm>
          <a:prstGeom prst="rect">
            <a:avLst/>
          </a:prstGeom>
          <a:noFill/>
          <a:ln w="6350">
            <a:noFill/>
            <a:miter lim="800000"/>
            <a:headEnd/>
            <a:tailEnd/>
          </a:ln>
        </p:spPr>
        <p:txBody>
          <a:bodyPr wrap="none">
            <a:spAutoFit/>
          </a:bodyPr>
          <a:lstStyle/>
          <a:p>
            <a:pPr algn="ctr"/>
            <a:r>
              <a:rPr lang="en-US" sz="1800" dirty="0"/>
              <a:t>No</a:t>
            </a:r>
          </a:p>
        </p:txBody>
      </p:sp>
      <p:sp>
        <p:nvSpPr>
          <p:cNvPr id="13319" name="Text Box 18"/>
          <p:cNvSpPr txBox="1">
            <a:spLocks noChangeArrowheads="1"/>
          </p:cNvSpPr>
          <p:nvPr/>
        </p:nvSpPr>
        <p:spPr bwMode="auto">
          <a:xfrm>
            <a:off x="3684588" y="3351213"/>
            <a:ext cx="661987" cy="366712"/>
          </a:xfrm>
          <a:prstGeom prst="rect">
            <a:avLst/>
          </a:prstGeom>
          <a:noFill/>
          <a:ln w="12700">
            <a:noFill/>
            <a:miter lim="800000"/>
            <a:headEnd/>
            <a:tailEnd/>
          </a:ln>
        </p:spPr>
        <p:txBody>
          <a:bodyPr>
            <a:spAutoFit/>
          </a:bodyPr>
          <a:lstStyle/>
          <a:p>
            <a:pPr algn="ctr"/>
            <a:r>
              <a:rPr lang="en-US" sz="1800" dirty="0"/>
              <a:t>Yes</a:t>
            </a:r>
          </a:p>
        </p:txBody>
      </p:sp>
      <p:sp>
        <p:nvSpPr>
          <p:cNvPr id="13320" name="Text Box 27"/>
          <p:cNvSpPr txBox="1">
            <a:spLocks noChangeArrowheads="1"/>
          </p:cNvSpPr>
          <p:nvPr/>
        </p:nvSpPr>
        <p:spPr bwMode="auto">
          <a:xfrm>
            <a:off x="5621338" y="4910138"/>
            <a:ext cx="1363662" cy="568325"/>
          </a:xfrm>
          <a:prstGeom prst="rect">
            <a:avLst/>
          </a:prstGeom>
          <a:solidFill>
            <a:srgbClr val="9E3039"/>
          </a:solidFill>
          <a:ln w="12700" algn="ctr">
            <a:noFill/>
            <a:miter lim="800000"/>
            <a:headEnd/>
            <a:tailEnd/>
          </a:ln>
        </p:spPr>
        <p:txBody>
          <a:bodyPr wrap="none" anchor="ctr"/>
          <a:lstStyle/>
          <a:p>
            <a:pPr algn="ctr"/>
            <a:r>
              <a:rPr lang="en-US" sz="1600" dirty="0">
                <a:solidFill>
                  <a:schemeClr val="bg1"/>
                </a:solidFill>
                <a:ea typeface="ＭＳ Ｐゴシック" pitchFamily="34" charset="-128"/>
              </a:rPr>
              <a:t>Guest user</a:t>
            </a:r>
          </a:p>
          <a:p>
            <a:pPr algn="ctr"/>
            <a:r>
              <a:rPr lang="en-US" sz="1600" dirty="0">
                <a:solidFill>
                  <a:schemeClr val="bg1"/>
                </a:solidFill>
                <a:ea typeface="ＭＳ Ｐゴシック" pitchFamily="34" charset="-128"/>
              </a:rPr>
              <a:t>rejected</a:t>
            </a:r>
          </a:p>
        </p:txBody>
      </p:sp>
      <p:sp>
        <p:nvSpPr>
          <p:cNvPr id="13321" name="Text Box 8"/>
          <p:cNvSpPr txBox="1">
            <a:spLocks noChangeArrowheads="1"/>
          </p:cNvSpPr>
          <p:nvPr/>
        </p:nvSpPr>
        <p:spPr bwMode="auto">
          <a:xfrm>
            <a:off x="5335588" y="2752952"/>
            <a:ext cx="1936750" cy="1200150"/>
          </a:xfrm>
          <a:prstGeom prst="rect">
            <a:avLst/>
          </a:prstGeom>
          <a:solidFill>
            <a:srgbClr val="005BAE"/>
          </a:solidFill>
          <a:ln w="12700" algn="ctr">
            <a:noFill/>
            <a:miter lim="800000"/>
            <a:headEnd/>
            <a:tailEnd/>
          </a:ln>
        </p:spPr>
        <p:txBody>
          <a:bodyPr anchor="ctr"/>
          <a:lstStyle/>
          <a:p>
            <a:pPr algn="ctr">
              <a:spcBef>
                <a:spcPct val="50000"/>
              </a:spcBef>
              <a:buClr>
                <a:schemeClr val="accent2"/>
              </a:buClr>
              <a:buFont typeface="Wingdings 2" pitchFamily="18" charset="2"/>
              <a:buNone/>
            </a:pPr>
            <a:r>
              <a:rPr lang="en-US" sz="1600" dirty="0">
                <a:solidFill>
                  <a:schemeClr val="bg1"/>
                </a:solidFill>
                <a:ea typeface="ＭＳ Ｐゴシック" pitchFamily="34" charset="-128"/>
              </a:rPr>
              <a:t>Verify</a:t>
            </a:r>
            <a:br>
              <a:rPr lang="en-US" sz="1600" dirty="0">
                <a:solidFill>
                  <a:schemeClr val="bg1"/>
                </a:solidFill>
                <a:ea typeface="ＭＳ Ｐゴシック" pitchFamily="34" charset="-128"/>
              </a:rPr>
            </a:br>
            <a:r>
              <a:rPr lang="en-US" sz="1600" dirty="0">
                <a:solidFill>
                  <a:schemeClr val="bg1"/>
                </a:solidFill>
                <a:ea typeface="ＭＳ Ｐゴシック" pitchFamily="34" charset="-128"/>
              </a:rPr>
              <a:t>UNIX user by</a:t>
            </a:r>
            <a:br>
              <a:rPr lang="en-US" sz="1600" dirty="0">
                <a:solidFill>
                  <a:schemeClr val="bg1"/>
                </a:solidFill>
                <a:ea typeface="ＭＳ Ｐゴシック" pitchFamily="34" charset="-128"/>
              </a:rPr>
            </a:br>
            <a:r>
              <a:rPr lang="en-US" sz="1600" dirty="0">
                <a:solidFill>
                  <a:schemeClr val="bg1"/>
                </a:solidFill>
                <a:ea typeface="ＭＳ Ｐゴシック" pitchFamily="34" charset="-128"/>
              </a:rPr>
              <a:t>/etc/passwd,</a:t>
            </a:r>
            <a:br>
              <a:rPr lang="en-US" sz="1600" dirty="0">
                <a:solidFill>
                  <a:schemeClr val="bg1"/>
                </a:solidFill>
                <a:ea typeface="ＭＳ Ｐゴシック" pitchFamily="34" charset="-128"/>
              </a:rPr>
            </a:br>
            <a:r>
              <a:rPr lang="en-US" sz="1600" dirty="0" smtClean="0">
                <a:solidFill>
                  <a:schemeClr val="bg1"/>
                </a:solidFill>
                <a:ea typeface="ＭＳ Ｐゴシック" pitchFamily="34" charset="-128"/>
              </a:rPr>
              <a:t>NIS </a:t>
            </a:r>
            <a:r>
              <a:rPr lang="en-US" sz="1600" dirty="0">
                <a:solidFill>
                  <a:schemeClr val="bg1"/>
                </a:solidFill>
                <a:ea typeface="ＭＳ Ｐゴシック" pitchFamily="34" charset="-128"/>
              </a:rPr>
              <a:t>or LDAP</a:t>
            </a:r>
          </a:p>
        </p:txBody>
      </p:sp>
      <p:sp>
        <p:nvSpPr>
          <p:cNvPr id="13322" name="Text Box 10"/>
          <p:cNvSpPr txBox="1">
            <a:spLocks noChangeArrowheads="1"/>
          </p:cNvSpPr>
          <p:nvPr/>
        </p:nvSpPr>
        <p:spPr bwMode="auto">
          <a:xfrm>
            <a:off x="1106488" y="2749550"/>
            <a:ext cx="2682875" cy="1200150"/>
          </a:xfrm>
          <a:prstGeom prst="rect">
            <a:avLst/>
          </a:prstGeom>
          <a:solidFill>
            <a:srgbClr val="005BAE"/>
          </a:solidFill>
          <a:ln w="12700" algn="ctr">
            <a:noFill/>
            <a:miter lim="800000"/>
            <a:headEnd/>
            <a:tailEnd/>
          </a:ln>
        </p:spPr>
        <p:txBody>
          <a:bodyPr anchor="ctr"/>
          <a:lstStyle/>
          <a:p>
            <a:pPr algn="ctr">
              <a:spcBef>
                <a:spcPct val="50000"/>
              </a:spcBef>
              <a:buClr>
                <a:schemeClr val="accent2"/>
              </a:buClr>
              <a:buFont typeface="Wingdings 2" pitchFamily="18" charset="2"/>
              <a:buNone/>
            </a:pPr>
            <a:r>
              <a:rPr lang="en-US" sz="1600" dirty="0">
                <a:solidFill>
                  <a:schemeClr val="bg1"/>
                </a:solidFill>
                <a:ea typeface="ＭＳ Ｐゴシック" pitchFamily="34" charset="-128"/>
              </a:rPr>
              <a:t>Guest account configured</a:t>
            </a:r>
          </a:p>
          <a:p>
            <a:pPr algn="ctr">
              <a:spcBef>
                <a:spcPct val="50000"/>
              </a:spcBef>
              <a:buClr>
                <a:schemeClr val="accent2"/>
              </a:buClr>
              <a:buFont typeface="Wingdings 2" pitchFamily="18" charset="2"/>
              <a:buNone/>
            </a:pPr>
            <a:r>
              <a:rPr lang="en-US" sz="1600" dirty="0">
                <a:solidFill>
                  <a:schemeClr val="bg1"/>
                </a:solidFill>
                <a:ea typeface="ＭＳ Ｐゴシック" pitchFamily="34" charset="-128"/>
              </a:rPr>
              <a:t>options </a:t>
            </a:r>
          </a:p>
          <a:p>
            <a:pPr algn="ctr">
              <a:spcBef>
                <a:spcPct val="50000"/>
              </a:spcBef>
              <a:buClr>
                <a:schemeClr val="accent2"/>
              </a:buClr>
              <a:buFont typeface="Wingdings 2" pitchFamily="18" charset="2"/>
              <a:buNone/>
            </a:pPr>
            <a:r>
              <a:rPr lang="en-US" sz="1600" dirty="0">
                <a:solidFill>
                  <a:schemeClr val="bg1"/>
                </a:solidFill>
                <a:ea typeface="ＭＳ Ｐゴシック" pitchFamily="34" charset="-128"/>
              </a:rPr>
              <a:t>cifs.guest_account</a:t>
            </a:r>
          </a:p>
        </p:txBody>
      </p:sp>
      <p:sp>
        <p:nvSpPr>
          <p:cNvPr id="13323" name="Text Box 19"/>
          <p:cNvSpPr txBox="1">
            <a:spLocks noChangeArrowheads="1"/>
          </p:cNvSpPr>
          <p:nvPr/>
        </p:nvSpPr>
        <p:spPr bwMode="auto">
          <a:xfrm>
            <a:off x="4233863" y="2956152"/>
            <a:ext cx="785812" cy="795337"/>
          </a:xfrm>
          <a:prstGeom prst="rect">
            <a:avLst/>
          </a:prstGeom>
          <a:solidFill>
            <a:schemeClr val="accent1"/>
          </a:solidFill>
          <a:ln w="12700" algn="ctr">
            <a:noFill/>
            <a:miter lim="800000"/>
            <a:headEnd/>
            <a:tailEnd/>
          </a:ln>
        </p:spPr>
        <p:txBody>
          <a:bodyPr anchor="ctr"/>
          <a:lstStyle/>
          <a:p>
            <a:pPr algn="ctr">
              <a:buClr>
                <a:schemeClr val="accent2"/>
              </a:buClr>
              <a:buFont typeface="Wingdings 2" pitchFamily="18" charset="2"/>
              <a:buNone/>
            </a:pPr>
            <a:r>
              <a:rPr lang="en-US" sz="1600" dirty="0">
                <a:ea typeface="ＭＳ Ｐゴシック" pitchFamily="34" charset="-128"/>
              </a:rPr>
              <a:t>Try </a:t>
            </a:r>
          </a:p>
          <a:p>
            <a:pPr algn="ctr">
              <a:buClr>
                <a:schemeClr val="accent2"/>
              </a:buClr>
              <a:buFont typeface="Wingdings 2" pitchFamily="18" charset="2"/>
              <a:buNone/>
            </a:pPr>
            <a:r>
              <a:rPr lang="en-US" sz="1600" dirty="0">
                <a:ea typeface="ＭＳ Ｐゴシック" pitchFamily="34" charset="-128"/>
              </a:rPr>
              <a:t>guest </a:t>
            </a:r>
          </a:p>
          <a:p>
            <a:pPr algn="ctr">
              <a:buClr>
                <a:schemeClr val="accent2"/>
              </a:buClr>
              <a:buFont typeface="Wingdings 2" pitchFamily="18" charset="2"/>
              <a:buNone/>
            </a:pPr>
            <a:r>
              <a:rPr lang="en-US" sz="1600" dirty="0">
                <a:ea typeface="ＭＳ Ｐゴシック" pitchFamily="34" charset="-128"/>
              </a:rPr>
              <a:t>user</a:t>
            </a:r>
          </a:p>
        </p:txBody>
      </p:sp>
      <p:sp>
        <p:nvSpPr>
          <p:cNvPr id="13324" name="Text Box 30"/>
          <p:cNvSpPr txBox="1">
            <a:spLocks noChangeArrowheads="1"/>
          </p:cNvSpPr>
          <p:nvPr/>
        </p:nvSpPr>
        <p:spPr bwMode="auto">
          <a:xfrm>
            <a:off x="7607300" y="3099027"/>
            <a:ext cx="1355725" cy="509587"/>
          </a:xfrm>
          <a:prstGeom prst="rect">
            <a:avLst/>
          </a:prstGeom>
          <a:solidFill>
            <a:srgbClr val="58A618"/>
          </a:solidFill>
          <a:ln w="12700" algn="ctr">
            <a:noFill/>
            <a:miter lim="800000"/>
            <a:headEnd/>
            <a:tailEnd/>
          </a:ln>
        </p:spPr>
        <p:txBody>
          <a:bodyPr anchor="ctr"/>
          <a:lstStyle/>
          <a:p>
            <a:pPr algn="ctr">
              <a:buClr>
                <a:schemeClr val="accent2"/>
              </a:buClr>
              <a:buFont typeface="Wingdings 2" pitchFamily="18" charset="2"/>
              <a:buNone/>
            </a:pPr>
            <a:r>
              <a:rPr lang="en-US" sz="1600" dirty="0">
                <a:solidFill>
                  <a:schemeClr val="bg1"/>
                </a:solidFill>
                <a:ea typeface="ＭＳ Ｐゴシック" pitchFamily="34" charset="-128"/>
              </a:rPr>
              <a:t>Guest user</a:t>
            </a:r>
          </a:p>
          <a:p>
            <a:pPr algn="ctr">
              <a:buClr>
                <a:schemeClr val="accent2"/>
              </a:buClr>
              <a:buFont typeface="Wingdings 2" pitchFamily="18" charset="2"/>
              <a:buNone/>
            </a:pPr>
            <a:r>
              <a:rPr lang="en-US" sz="1600" dirty="0">
                <a:solidFill>
                  <a:schemeClr val="bg1"/>
                </a:solidFill>
                <a:ea typeface="ＭＳ Ｐゴシック" pitchFamily="34" charset="-128"/>
              </a:rPr>
              <a:t>accepted</a:t>
            </a:r>
          </a:p>
        </p:txBody>
      </p:sp>
      <p:cxnSp>
        <p:nvCxnSpPr>
          <p:cNvPr id="13325" name="AutoShape 12"/>
          <p:cNvCxnSpPr>
            <a:cxnSpLocks noChangeShapeType="1"/>
            <a:stCxn id="13316" idx="2"/>
            <a:endCxn id="13322" idx="0"/>
          </p:cNvCxnSpPr>
          <p:nvPr/>
        </p:nvCxnSpPr>
        <p:spPr bwMode="auto">
          <a:xfrm>
            <a:off x="2446338" y="2246313"/>
            <a:ext cx="1587" cy="503237"/>
          </a:xfrm>
          <a:prstGeom prst="straightConnector1">
            <a:avLst/>
          </a:prstGeom>
          <a:noFill/>
          <a:ln w="28575">
            <a:solidFill>
              <a:schemeClr val="bg2"/>
            </a:solidFill>
            <a:round/>
            <a:headEnd/>
            <a:tailEnd type="triangle" w="med" len="med"/>
          </a:ln>
        </p:spPr>
      </p:cxnSp>
      <p:cxnSp>
        <p:nvCxnSpPr>
          <p:cNvPr id="13326" name="AutoShape 13"/>
          <p:cNvCxnSpPr>
            <a:cxnSpLocks noChangeShapeType="1"/>
            <a:stCxn id="13322" idx="2"/>
            <a:endCxn id="13317" idx="0"/>
          </p:cNvCxnSpPr>
          <p:nvPr/>
        </p:nvCxnSpPr>
        <p:spPr bwMode="auto">
          <a:xfrm flipH="1">
            <a:off x="2446338" y="3949700"/>
            <a:ext cx="1587" cy="860425"/>
          </a:xfrm>
          <a:prstGeom prst="straightConnector1">
            <a:avLst/>
          </a:prstGeom>
          <a:noFill/>
          <a:ln w="28575">
            <a:solidFill>
              <a:schemeClr val="bg2"/>
            </a:solidFill>
            <a:round/>
            <a:headEnd/>
            <a:tailEnd type="triangle" w="med" len="med"/>
          </a:ln>
        </p:spPr>
      </p:cxnSp>
      <p:cxnSp>
        <p:nvCxnSpPr>
          <p:cNvPr id="13327" name="AutoShape 14"/>
          <p:cNvCxnSpPr>
            <a:cxnSpLocks noChangeShapeType="1"/>
            <a:stCxn id="13321" idx="2"/>
            <a:endCxn id="13320" idx="0"/>
          </p:cNvCxnSpPr>
          <p:nvPr/>
        </p:nvCxnSpPr>
        <p:spPr bwMode="auto">
          <a:xfrm rot="5400000">
            <a:off x="5825048" y="4431223"/>
            <a:ext cx="957036" cy="794"/>
          </a:xfrm>
          <a:prstGeom prst="straightConnector1">
            <a:avLst/>
          </a:prstGeom>
          <a:noFill/>
          <a:ln w="28575">
            <a:solidFill>
              <a:schemeClr val="bg2"/>
            </a:solidFill>
            <a:round/>
            <a:headEnd/>
            <a:tailEnd type="triangle" w="med" len="med"/>
          </a:ln>
        </p:spPr>
      </p:cxnSp>
      <p:cxnSp>
        <p:nvCxnSpPr>
          <p:cNvPr id="13328" name="AutoShape 15"/>
          <p:cNvCxnSpPr>
            <a:cxnSpLocks noChangeShapeType="1"/>
            <a:stCxn id="13322" idx="3"/>
            <a:endCxn id="13323" idx="1"/>
          </p:cNvCxnSpPr>
          <p:nvPr/>
        </p:nvCxnSpPr>
        <p:spPr bwMode="auto">
          <a:xfrm>
            <a:off x="3789363" y="3349625"/>
            <a:ext cx="444500" cy="4196"/>
          </a:xfrm>
          <a:prstGeom prst="straightConnector1">
            <a:avLst/>
          </a:prstGeom>
          <a:noFill/>
          <a:ln w="28575">
            <a:solidFill>
              <a:schemeClr val="bg2"/>
            </a:solidFill>
            <a:round/>
            <a:headEnd/>
            <a:tailEnd type="triangle" w="med" len="med"/>
          </a:ln>
        </p:spPr>
      </p:cxnSp>
      <p:cxnSp>
        <p:nvCxnSpPr>
          <p:cNvPr id="13329" name="AutoShape 16"/>
          <p:cNvCxnSpPr>
            <a:cxnSpLocks noChangeShapeType="1"/>
            <a:stCxn id="13323" idx="3"/>
            <a:endCxn id="13321" idx="1"/>
          </p:cNvCxnSpPr>
          <p:nvPr/>
        </p:nvCxnSpPr>
        <p:spPr bwMode="auto">
          <a:xfrm flipV="1">
            <a:off x="5019675" y="3353027"/>
            <a:ext cx="315913" cy="794"/>
          </a:xfrm>
          <a:prstGeom prst="straightConnector1">
            <a:avLst/>
          </a:prstGeom>
          <a:noFill/>
          <a:ln w="28575">
            <a:solidFill>
              <a:schemeClr val="bg2"/>
            </a:solidFill>
            <a:round/>
            <a:headEnd/>
            <a:tailEnd type="triangle" w="med" len="med"/>
          </a:ln>
        </p:spPr>
      </p:cxnSp>
      <p:cxnSp>
        <p:nvCxnSpPr>
          <p:cNvPr id="13330" name="AutoShape 17"/>
          <p:cNvCxnSpPr>
            <a:cxnSpLocks noChangeShapeType="1"/>
            <a:stCxn id="13321" idx="3"/>
            <a:endCxn id="13324" idx="1"/>
          </p:cNvCxnSpPr>
          <p:nvPr/>
        </p:nvCxnSpPr>
        <p:spPr bwMode="auto">
          <a:xfrm>
            <a:off x="7272338" y="3353027"/>
            <a:ext cx="334962" cy="794"/>
          </a:xfrm>
          <a:prstGeom prst="straightConnector1">
            <a:avLst/>
          </a:prstGeom>
          <a:noFill/>
          <a:ln w="28575">
            <a:solidFill>
              <a:schemeClr val="bg2"/>
            </a:solidFill>
            <a:round/>
            <a:headEnd/>
            <a:tailEnd type="triangle" w="med" len="med"/>
          </a:ln>
        </p:spPr>
      </p:cxn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19"/>
          <p:cNvSpPr>
            <a:spLocks noGrp="1" noChangeArrowheads="1"/>
          </p:cNvSpPr>
          <p:nvPr>
            <p:ph type="title" idx="4294967295"/>
          </p:nvPr>
        </p:nvSpPr>
        <p:spPr/>
        <p:txBody>
          <a:bodyPr/>
          <a:lstStyle/>
          <a:p>
            <a:pPr eaLnBrk="1" hangingPunct="1"/>
            <a:r>
              <a:rPr lang="en-US" dirty="0" smtClean="0"/>
              <a:t>UNIX User Access to Files</a:t>
            </a:r>
          </a:p>
        </p:txBody>
      </p:sp>
      <p:sp>
        <p:nvSpPr>
          <p:cNvPr id="14340" name="Rectangle 20"/>
          <p:cNvSpPr>
            <a:spLocks noGrp="1" noChangeArrowheads="1"/>
          </p:cNvSpPr>
          <p:nvPr>
            <p:ph type="body" sz="half" idx="4294967295"/>
          </p:nvPr>
        </p:nvSpPr>
        <p:spPr>
          <a:xfrm>
            <a:off x="990600" y="1123950"/>
            <a:ext cx="3886200" cy="5353050"/>
          </a:xfrm>
        </p:spPr>
        <p:txBody>
          <a:bodyPr/>
          <a:lstStyle/>
          <a:p>
            <a:pPr eaLnBrk="1" hangingPunct="1"/>
            <a:r>
              <a:rPr lang="en-US" sz="2400" dirty="0" smtClean="0"/>
              <a:t>For a UNIX user to access:</a:t>
            </a:r>
          </a:p>
          <a:p>
            <a:pPr lvl="1" eaLnBrk="1" hangingPunct="1"/>
            <a:r>
              <a:rPr lang="en-US" sz="2200" dirty="0" smtClean="0"/>
              <a:t>A UNIX-security style volume or qtree</a:t>
            </a:r>
          </a:p>
          <a:p>
            <a:pPr lvl="2" eaLnBrk="1" hangingPunct="1"/>
            <a:r>
              <a:rPr lang="en-US" sz="2000" dirty="0" smtClean="0"/>
              <a:t>The UNIX user is tested against the UNIX files permissions</a:t>
            </a:r>
          </a:p>
          <a:p>
            <a:pPr lvl="1" eaLnBrk="1" hangingPunct="1"/>
            <a:r>
              <a:rPr lang="en-US" sz="2200" dirty="0" smtClean="0"/>
              <a:t>An NTFS-security style volume or qtree:</a:t>
            </a:r>
          </a:p>
          <a:p>
            <a:pPr lvl="2" eaLnBrk="1" hangingPunct="1"/>
            <a:r>
              <a:rPr lang="en-US" sz="2000" dirty="0" smtClean="0"/>
              <a:t>The UNIX user and group must be mapped to a Windows user (and associated Windows groups)</a:t>
            </a:r>
          </a:p>
          <a:p>
            <a:pPr eaLnBrk="1" hangingPunct="1"/>
            <a:endParaRPr lang="en-US" sz="2400" dirty="0" smtClean="0"/>
          </a:p>
        </p:txBody>
      </p:sp>
      <p:grpSp>
        <p:nvGrpSpPr>
          <p:cNvPr id="2" name="Group 27"/>
          <p:cNvGrpSpPr>
            <a:grpSpLocks/>
          </p:cNvGrpSpPr>
          <p:nvPr/>
        </p:nvGrpSpPr>
        <p:grpSpPr bwMode="auto">
          <a:xfrm>
            <a:off x="6261100" y="3714751"/>
            <a:ext cx="2411413" cy="1941513"/>
            <a:chOff x="3989" y="2325"/>
            <a:chExt cx="1519" cy="1223"/>
          </a:xfrm>
        </p:grpSpPr>
        <p:sp>
          <p:nvSpPr>
            <p:cNvPr id="14346" name="AutoShape 5"/>
            <p:cNvSpPr>
              <a:spLocks noChangeArrowheads="1"/>
            </p:cNvSpPr>
            <p:nvPr/>
          </p:nvSpPr>
          <p:spPr bwMode="auto">
            <a:xfrm>
              <a:off x="4024" y="2965"/>
              <a:ext cx="413" cy="575"/>
            </a:xfrm>
            <a:prstGeom prst="can">
              <a:avLst>
                <a:gd name="adj" fmla="val 32492"/>
              </a:avLst>
            </a:prstGeom>
            <a:solidFill>
              <a:schemeClr val="hlink"/>
            </a:solidFill>
            <a:ln w="9525">
              <a:solidFill>
                <a:schemeClr val="bg1"/>
              </a:solidFill>
              <a:round/>
              <a:headEnd/>
              <a:tailEnd/>
            </a:ln>
          </p:spPr>
          <p:txBody>
            <a:bodyPr wrap="none" anchor="ctr"/>
            <a:lstStyle/>
            <a:p>
              <a:pPr algn="ctr">
                <a:buClr>
                  <a:schemeClr val="accent2"/>
                </a:buClr>
                <a:buFont typeface="Wingdings 2" pitchFamily="18" charset="2"/>
                <a:buNone/>
              </a:pPr>
              <a:endParaRPr lang="en-US" sz="1200" dirty="0">
                <a:solidFill>
                  <a:schemeClr val="bg1"/>
                </a:solidFill>
              </a:endParaRPr>
            </a:p>
          </p:txBody>
        </p:sp>
        <p:sp>
          <p:nvSpPr>
            <p:cNvPr id="14347" name="AutoShape 6"/>
            <p:cNvSpPr>
              <a:spLocks noChangeArrowheads="1"/>
            </p:cNvSpPr>
            <p:nvPr/>
          </p:nvSpPr>
          <p:spPr bwMode="auto">
            <a:xfrm>
              <a:off x="4952" y="2971"/>
              <a:ext cx="411" cy="577"/>
            </a:xfrm>
            <a:prstGeom prst="can">
              <a:avLst>
                <a:gd name="adj" fmla="val 32764"/>
              </a:avLst>
            </a:prstGeom>
            <a:solidFill>
              <a:schemeClr val="accent1"/>
            </a:solidFill>
            <a:ln w="9525">
              <a:solidFill>
                <a:schemeClr val="bg1"/>
              </a:solidFill>
              <a:round/>
              <a:headEnd/>
              <a:tailEnd/>
            </a:ln>
          </p:spPr>
          <p:txBody>
            <a:bodyPr wrap="none" anchor="ctr"/>
            <a:lstStyle/>
            <a:p>
              <a:pPr algn="ctr">
                <a:buClr>
                  <a:schemeClr val="accent2"/>
                </a:buClr>
                <a:buFont typeface="Wingdings 2" pitchFamily="18" charset="2"/>
                <a:buNone/>
              </a:pPr>
              <a:endParaRPr lang="en-US" sz="1200" dirty="0"/>
            </a:p>
          </p:txBody>
        </p:sp>
        <p:sp>
          <p:nvSpPr>
            <p:cNvPr id="14348" name="Text Box 10"/>
            <p:cNvSpPr txBox="1">
              <a:spLocks noChangeArrowheads="1"/>
            </p:cNvSpPr>
            <p:nvPr/>
          </p:nvSpPr>
          <p:spPr bwMode="auto">
            <a:xfrm>
              <a:off x="4890" y="3158"/>
              <a:ext cx="535" cy="233"/>
            </a:xfrm>
            <a:prstGeom prst="rect">
              <a:avLst/>
            </a:prstGeom>
            <a:noFill/>
            <a:ln w="9525">
              <a:noFill/>
              <a:miter lim="800000"/>
              <a:headEnd/>
              <a:tailEnd/>
            </a:ln>
          </p:spPr>
          <p:txBody>
            <a:bodyPr>
              <a:spAutoFit/>
            </a:bodyPr>
            <a:lstStyle/>
            <a:p>
              <a:pPr algn="ctr" eaLnBrk="0" hangingPunct="0">
                <a:buClr>
                  <a:schemeClr val="accent2"/>
                </a:buClr>
                <a:buFont typeface="Wingdings 2" pitchFamily="18" charset="2"/>
                <a:buNone/>
              </a:pPr>
              <a:r>
                <a:rPr lang="en-US" sz="1800" dirty="0"/>
                <a:t>NTFS</a:t>
              </a:r>
            </a:p>
          </p:txBody>
        </p:sp>
        <p:sp>
          <p:nvSpPr>
            <p:cNvPr id="14349" name="Text Box 11"/>
            <p:cNvSpPr txBox="1">
              <a:spLocks noChangeArrowheads="1"/>
            </p:cNvSpPr>
            <p:nvPr/>
          </p:nvSpPr>
          <p:spPr bwMode="auto">
            <a:xfrm>
              <a:off x="3989" y="3158"/>
              <a:ext cx="499" cy="231"/>
            </a:xfrm>
            <a:prstGeom prst="rect">
              <a:avLst/>
            </a:prstGeom>
            <a:noFill/>
            <a:ln w="9525">
              <a:noFill/>
              <a:miter lim="800000"/>
              <a:headEnd/>
              <a:tailEnd/>
            </a:ln>
          </p:spPr>
          <p:txBody>
            <a:bodyPr>
              <a:spAutoFit/>
            </a:bodyPr>
            <a:lstStyle/>
            <a:p>
              <a:pPr algn="ctr" eaLnBrk="0" hangingPunct="0">
                <a:buClr>
                  <a:schemeClr val="accent2"/>
                </a:buClr>
                <a:buFont typeface="Wingdings 2" pitchFamily="18" charset="2"/>
                <a:buNone/>
              </a:pPr>
              <a:r>
                <a:rPr lang="en-US" sz="1800" dirty="0">
                  <a:solidFill>
                    <a:schemeClr val="bg1"/>
                  </a:solidFill>
                </a:rPr>
                <a:t>UNIX</a:t>
              </a:r>
            </a:p>
          </p:txBody>
        </p:sp>
        <p:sp>
          <p:nvSpPr>
            <p:cNvPr id="14350" name="Text Box 14"/>
            <p:cNvSpPr txBox="1">
              <a:spLocks noChangeArrowheads="1"/>
            </p:cNvSpPr>
            <p:nvPr/>
          </p:nvSpPr>
          <p:spPr bwMode="auto">
            <a:xfrm>
              <a:off x="4808" y="2325"/>
              <a:ext cx="700" cy="407"/>
            </a:xfrm>
            <a:prstGeom prst="rect">
              <a:avLst/>
            </a:prstGeom>
            <a:noFill/>
            <a:ln w="9525">
              <a:noFill/>
              <a:miter lim="800000"/>
              <a:headEnd/>
              <a:tailEnd/>
            </a:ln>
          </p:spPr>
          <p:txBody>
            <a:bodyPr>
              <a:spAutoFit/>
            </a:bodyPr>
            <a:lstStyle/>
            <a:p>
              <a:pPr algn="ctr" eaLnBrk="0" hangingPunct="0">
                <a:buClr>
                  <a:schemeClr val="accent2"/>
                </a:buClr>
                <a:buFont typeface="Wingdings 2" pitchFamily="18" charset="2"/>
                <a:buNone/>
              </a:pPr>
              <a:r>
                <a:rPr lang="en-US" sz="1800" dirty="0"/>
                <a:t>Windows</a:t>
              </a:r>
            </a:p>
            <a:p>
              <a:pPr algn="ctr" eaLnBrk="0" hangingPunct="0">
                <a:buClr>
                  <a:schemeClr val="accent2"/>
                </a:buClr>
                <a:buFont typeface="Wingdings 2" pitchFamily="18" charset="2"/>
                <a:buNone/>
              </a:pPr>
              <a:r>
                <a:rPr lang="en-US" sz="1800" dirty="0"/>
                <a:t>User ID</a:t>
              </a:r>
            </a:p>
          </p:txBody>
        </p:sp>
        <p:cxnSp>
          <p:nvCxnSpPr>
            <p:cNvPr id="14351" name="AutoShape 24"/>
            <p:cNvCxnSpPr>
              <a:cxnSpLocks noChangeShapeType="1"/>
              <a:endCxn id="14346" idx="1"/>
            </p:cNvCxnSpPr>
            <p:nvPr/>
          </p:nvCxnSpPr>
          <p:spPr bwMode="auto">
            <a:xfrm rot="16200000" flipH="1">
              <a:off x="4144" y="2878"/>
              <a:ext cx="173" cy="0"/>
            </a:xfrm>
            <a:prstGeom prst="straightConnector1">
              <a:avLst/>
            </a:prstGeom>
            <a:noFill/>
            <a:ln w="28575">
              <a:solidFill>
                <a:schemeClr val="hlink"/>
              </a:solidFill>
              <a:round/>
              <a:headEnd/>
              <a:tailEnd type="triangle" w="med" len="med"/>
            </a:ln>
          </p:spPr>
        </p:cxnSp>
        <p:cxnSp>
          <p:nvCxnSpPr>
            <p:cNvPr id="14352" name="AutoShape 25"/>
            <p:cNvCxnSpPr>
              <a:cxnSpLocks noChangeShapeType="1"/>
              <a:endCxn id="14347" idx="1"/>
            </p:cNvCxnSpPr>
            <p:nvPr/>
          </p:nvCxnSpPr>
          <p:spPr bwMode="auto">
            <a:xfrm rot="16200000" flipH="1">
              <a:off x="5058" y="2871"/>
              <a:ext cx="195" cy="4"/>
            </a:xfrm>
            <a:prstGeom prst="straightConnector1">
              <a:avLst/>
            </a:prstGeom>
            <a:noFill/>
            <a:ln w="28575">
              <a:solidFill>
                <a:schemeClr val="hlink"/>
              </a:solidFill>
              <a:round/>
              <a:headEnd/>
              <a:tailEnd type="triangle" w="med" len="med"/>
            </a:ln>
          </p:spPr>
        </p:cxnSp>
        <p:cxnSp>
          <p:nvCxnSpPr>
            <p:cNvPr id="14353" name="AutoShape 26"/>
            <p:cNvCxnSpPr>
              <a:cxnSpLocks noChangeShapeType="1"/>
            </p:cNvCxnSpPr>
            <p:nvPr/>
          </p:nvCxnSpPr>
          <p:spPr bwMode="auto">
            <a:xfrm>
              <a:off x="4605" y="2501"/>
              <a:ext cx="155" cy="0"/>
            </a:xfrm>
            <a:prstGeom prst="straightConnector1">
              <a:avLst/>
            </a:prstGeom>
            <a:noFill/>
            <a:ln w="28575">
              <a:solidFill>
                <a:schemeClr val="hlink"/>
              </a:solidFill>
              <a:round/>
              <a:headEnd/>
              <a:tailEnd type="triangle" w="med" len="med"/>
            </a:ln>
          </p:spPr>
        </p:cxnSp>
      </p:grpSp>
      <p:sp>
        <p:nvSpPr>
          <p:cNvPr id="14343" name="Text Box 8"/>
          <p:cNvSpPr txBox="1">
            <a:spLocks noChangeArrowheads="1"/>
          </p:cNvSpPr>
          <p:nvPr/>
        </p:nvSpPr>
        <p:spPr bwMode="auto">
          <a:xfrm>
            <a:off x="6254750" y="2836863"/>
            <a:ext cx="2071688" cy="369887"/>
          </a:xfrm>
          <a:prstGeom prst="rect">
            <a:avLst/>
          </a:prstGeom>
          <a:noFill/>
          <a:ln w="9525">
            <a:noFill/>
            <a:miter lim="800000"/>
            <a:headEnd/>
            <a:tailEnd/>
          </a:ln>
        </p:spPr>
        <p:txBody>
          <a:bodyPr>
            <a:spAutoFit/>
          </a:bodyPr>
          <a:lstStyle/>
          <a:p>
            <a:pPr algn="ctr" eaLnBrk="0" hangingPunct="0">
              <a:buClr>
                <a:schemeClr val="accent2"/>
              </a:buClr>
              <a:buFont typeface="Wingdings 2" pitchFamily="18" charset="2"/>
              <a:buNone/>
            </a:pPr>
            <a:r>
              <a:rPr lang="en-US" sz="1800" dirty="0"/>
              <a:t>UNIX Host</a:t>
            </a:r>
          </a:p>
        </p:txBody>
      </p:sp>
      <p:sp>
        <p:nvSpPr>
          <p:cNvPr id="14344" name="Text Box 12"/>
          <p:cNvSpPr txBox="1">
            <a:spLocks noChangeArrowheads="1"/>
          </p:cNvSpPr>
          <p:nvPr/>
        </p:nvSpPr>
        <p:spPr bwMode="auto">
          <a:xfrm>
            <a:off x="5957661" y="3712482"/>
            <a:ext cx="1341438" cy="646113"/>
          </a:xfrm>
          <a:prstGeom prst="rect">
            <a:avLst/>
          </a:prstGeom>
          <a:noFill/>
          <a:ln w="9525">
            <a:noFill/>
            <a:miter lim="800000"/>
            <a:headEnd/>
            <a:tailEnd/>
          </a:ln>
        </p:spPr>
        <p:txBody>
          <a:bodyPr>
            <a:spAutoFit/>
          </a:bodyPr>
          <a:lstStyle/>
          <a:p>
            <a:pPr algn="ctr" eaLnBrk="0" hangingPunct="0">
              <a:buClr>
                <a:schemeClr val="accent2"/>
              </a:buClr>
              <a:buFont typeface="Wingdings 2" pitchFamily="18" charset="2"/>
              <a:buNone/>
            </a:pPr>
            <a:r>
              <a:rPr lang="en-US" sz="1800" dirty="0"/>
              <a:t>UNIX </a:t>
            </a:r>
          </a:p>
          <a:p>
            <a:pPr algn="ctr" eaLnBrk="0" hangingPunct="0">
              <a:buClr>
                <a:schemeClr val="accent2"/>
              </a:buClr>
              <a:buFont typeface="Wingdings 2" pitchFamily="18" charset="2"/>
              <a:buNone/>
            </a:pPr>
            <a:r>
              <a:rPr lang="en-US" sz="1800" dirty="0"/>
              <a:t>User</a:t>
            </a:r>
          </a:p>
        </p:txBody>
      </p:sp>
      <p:pic>
        <p:nvPicPr>
          <p:cNvPr id="14345" name="Picture 17" descr="nauil00148"/>
          <p:cNvPicPr>
            <a:picLocks noChangeAspect="1" noChangeArrowheads="1"/>
          </p:cNvPicPr>
          <p:nvPr/>
        </p:nvPicPr>
        <p:blipFill>
          <a:blip r:embed="rId3" cstate="print"/>
          <a:srcRect/>
          <a:stretch>
            <a:fillRect/>
          </a:stretch>
        </p:blipFill>
        <p:spPr bwMode="auto">
          <a:xfrm>
            <a:off x="6729413" y="1925638"/>
            <a:ext cx="1123950" cy="914400"/>
          </a:xfrm>
          <a:prstGeom prst="rect">
            <a:avLst/>
          </a:prstGeom>
          <a:noFill/>
          <a:ln w="9525">
            <a:noFill/>
            <a:miter lim="800000"/>
            <a:headEnd/>
            <a:tailEnd/>
          </a:ln>
        </p:spPr>
      </p:pic>
      <p:sp>
        <p:nvSpPr>
          <p:cNvPr id="17" name="AutoShape 9"/>
          <p:cNvSpPr>
            <a:spLocks noChangeArrowheads="1"/>
          </p:cNvSpPr>
          <p:nvPr/>
        </p:nvSpPr>
        <p:spPr bwMode="auto">
          <a:xfrm>
            <a:off x="5128079" y="2427515"/>
            <a:ext cx="955675" cy="2141992"/>
          </a:xfrm>
          <a:prstGeom prst="curvedRightArrow">
            <a:avLst>
              <a:gd name="adj1" fmla="val 41355"/>
              <a:gd name="adj2" fmla="val 78902"/>
              <a:gd name="adj3" fmla="val 44852"/>
            </a:avLst>
          </a:prstGeom>
          <a:solidFill>
            <a:schemeClr val="hlink"/>
          </a:solidFill>
          <a:ln w="12700">
            <a:noFill/>
            <a:miter lim="800000"/>
            <a:headEnd/>
            <a:tailEnd/>
          </a:ln>
        </p:spPr>
        <p:txBody>
          <a:bodyPr wrap="none" anchor="ctr"/>
          <a:lstStyle/>
          <a:p>
            <a:pPr algn="ctr">
              <a:buClr>
                <a:schemeClr val="accent2"/>
              </a:buClr>
              <a:buFont typeface="Wingdings 2" pitchFamily="18" charset="2"/>
              <a:buNone/>
            </a:pPr>
            <a:endParaRPr lang="en-US" sz="12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363" name="AutoShape 19"/>
          <p:cNvCxnSpPr>
            <a:cxnSpLocks noChangeShapeType="1"/>
            <a:endCxn id="15371" idx="1"/>
          </p:cNvCxnSpPr>
          <p:nvPr/>
        </p:nvCxnSpPr>
        <p:spPr bwMode="auto">
          <a:xfrm>
            <a:off x="5409423" y="3255963"/>
            <a:ext cx="1047750" cy="0"/>
          </a:xfrm>
          <a:prstGeom prst="straightConnector1">
            <a:avLst/>
          </a:prstGeom>
          <a:noFill/>
          <a:ln w="28575">
            <a:solidFill>
              <a:schemeClr val="bg2"/>
            </a:solidFill>
            <a:round/>
            <a:headEnd/>
            <a:tailEnd type="triangle" w="med" len="med"/>
          </a:ln>
        </p:spPr>
      </p:cxnSp>
      <p:cxnSp>
        <p:nvCxnSpPr>
          <p:cNvPr id="15364" name="AutoShape 22"/>
          <p:cNvCxnSpPr>
            <a:cxnSpLocks noChangeShapeType="1"/>
            <a:stCxn id="15371" idx="2"/>
            <a:endCxn id="15369" idx="0"/>
          </p:cNvCxnSpPr>
          <p:nvPr/>
        </p:nvCxnSpPr>
        <p:spPr bwMode="auto">
          <a:xfrm>
            <a:off x="7485873" y="4022725"/>
            <a:ext cx="0" cy="555625"/>
          </a:xfrm>
          <a:prstGeom prst="straightConnector1">
            <a:avLst/>
          </a:prstGeom>
          <a:noFill/>
          <a:ln w="28575">
            <a:solidFill>
              <a:schemeClr val="bg2"/>
            </a:solidFill>
            <a:round/>
            <a:headEnd/>
            <a:tailEnd type="triangle" w="med" len="med"/>
          </a:ln>
        </p:spPr>
      </p:cxnSp>
      <p:sp>
        <p:nvSpPr>
          <p:cNvPr id="15365" name="Rectangle 16"/>
          <p:cNvSpPr>
            <a:spLocks noGrp="1" noChangeArrowheads="1"/>
          </p:cNvSpPr>
          <p:nvPr>
            <p:ph type="title" idx="4294967295"/>
          </p:nvPr>
        </p:nvSpPr>
        <p:spPr/>
        <p:txBody>
          <a:bodyPr/>
          <a:lstStyle/>
          <a:p>
            <a:pPr eaLnBrk="1" hangingPunct="1"/>
            <a:r>
              <a:rPr lang="en-US" dirty="0" smtClean="0"/>
              <a:t>UNIX-to-Windows User Resolution</a:t>
            </a:r>
          </a:p>
        </p:txBody>
      </p:sp>
      <p:sp>
        <p:nvSpPr>
          <p:cNvPr id="15366" name="Text Box 14"/>
          <p:cNvSpPr txBox="1">
            <a:spLocks noChangeArrowheads="1"/>
          </p:cNvSpPr>
          <p:nvPr/>
        </p:nvSpPr>
        <p:spPr bwMode="auto">
          <a:xfrm>
            <a:off x="1865313" y="5588000"/>
            <a:ext cx="6513512" cy="708025"/>
          </a:xfrm>
          <a:prstGeom prst="rect">
            <a:avLst/>
          </a:prstGeom>
          <a:noFill/>
          <a:ln w="12700">
            <a:noFill/>
            <a:miter lim="800000"/>
            <a:headEnd/>
            <a:tailEnd/>
          </a:ln>
        </p:spPr>
        <p:txBody>
          <a:bodyPr>
            <a:spAutoFit/>
          </a:bodyPr>
          <a:lstStyle/>
          <a:p>
            <a:pPr algn="ctr">
              <a:buClr>
                <a:schemeClr val="accent2"/>
              </a:buClr>
              <a:buFont typeface="Wingdings 2" pitchFamily="18" charset="2"/>
              <a:buNone/>
            </a:pPr>
            <a:r>
              <a:rPr lang="en-US" b="1" dirty="0" smtClean="0"/>
              <a:t>NOTE: </a:t>
            </a:r>
            <a:r>
              <a:rPr lang="en-US" dirty="0" smtClean="0"/>
              <a:t>UNIX UID </a:t>
            </a:r>
            <a:r>
              <a:rPr lang="en-US" dirty="0"/>
              <a:t>(and GID) were assigned at user login when user name and password were </a:t>
            </a:r>
            <a:r>
              <a:rPr lang="en-US" dirty="0" smtClean="0"/>
              <a:t>authenticated</a:t>
            </a:r>
            <a:endParaRPr lang="en-US" dirty="0"/>
          </a:p>
        </p:txBody>
      </p:sp>
      <p:sp>
        <p:nvSpPr>
          <p:cNvPr id="15367" name="Text Box 5"/>
          <p:cNvSpPr txBox="1">
            <a:spLocks noChangeArrowheads="1"/>
          </p:cNvSpPr>
          <p:nvPr/>
        </p:nvSpPr>
        <p:spPr bwMode="auto">
          <a:xfrm>
            <a:off x="4344211" y="3779838"/>
            <a:ext cx="1809750" cy="366712"/>
          </a:xfrm>
          <a:prstGeom prst="rect">
            <a:avLst/>
          </a:prstGeom>
          <a:noFill/>
          <a:ln w="12700">
            <a:noFill/>
            <a:miter lim="800000"/>
            <a:headEnd/>
            <a:tailEnd/>
          </a:ln>
        </p:spPr>
        <p:txBody>
          <a:bodyPr wrap="none">
            <a:spAutoFit/>
          </a:bodyPr>
          <a:lstStyle/>
          <a:p>
            <a:pPr algn="ctr">
              <a:buClr>
                <a:schemeClr val="accent2"/>
              </a:buClr>
              <a:buFont typeface="Wingdings 2" pitchFamily="18" charset="2"/>
              <a:buNone/>
            </a:pPr>
            <a:r>
              <a:rPr lang="en-US" sz="1800" dirty="0"/>
              <a:t>Storage System</a:t>
            </a:r>
          </a:p>
        </p:txBody>
      </p:sp>
      <p:sp>
        <p:nvSpPr>
          <p:cNvPr id="15368" name="Text Box 6"/>
          <p:cNvSpPr txBox="1">
            <a:spLocks noChangeArrowheads="1"/>
          </p:cNvSpPr>
          <p:nvPr/>
        </p:nvSpPr>
        <p:spPr bwMode="auto">
          <a:xfrm>
            <a:off x="6457173" y="1271588"/>
            <a:ext cx="2055813" cy="587375"/>
          </a:xfrm>
          <a:prstGeom prst="rect">
            <a:avLst/>
          </a:prstGeom>
          <a:solidFill>
            <a:srgbClr val="58A618"/>
          </a:solidFill>
          <a:ln w="12700" algn="ctr">
            <a:noFill/>
            <a:miter lim="800000"/>
            <a:headEnd/>
            <a:tailEnd/>
          </a:ln>
        </p:spPr>
        <p:txBody>
          <a:bodyPr anchor="ctr"/>
          <a:lstStyle/>
          <a:p>
            <a:pPr algn="ctr">
              <a:buClr>
                <a:schemeClr val="accent2"/>
              </a:buClr>
              <a:buFont typeface="Wingdings 2" pitchFamily="18" charset="2"/>
              <a:buNone/>
            </a:pPr>
            <a:r>
              <a:rPr lang="en-US" sz="1600" dirty="0">
                <a:solidFill>
                  <a:schemeClr val="bg1"/>
                </a:solidFill>
                <a:ea typeface="ＭＳ Ｐゴシック" pitchFamily="34" charset="-128"/>
              </a:rPr>
              <a:t>UID to UNIX user name successful</a:t>
            </a:r>
          </a:p>
        </p:txBody>
      </p:sp>
      <p:sp>
        <p:nvSpPr>
          <p:cNvPr id="15369" name="Text Box 7"/>
          <p:cNvSpPr txBox="1">
            <a:spLocks noChangeArrowheads="1"/>
          </p:cNvSpPr>
          <p:nvPr/>
        </p:nvSpPr>
        <p:spPr bwMode="auto">
          <a:xfrm>
            <a:off x="6457173" y="4578350"/>
            <a:ext cx="2055813" cy="587375"/>
          </a:xfrm>
          <a:prstGeom prst="rect">
            <a:avLst/>
          </a:prstGeom>
          <a:solidFill>
            <a:srgbClr val="F95F00"/>
          </a:solidFill>
          <a:ln w="12700" algn="ctr">
            <a:noFill/>
            <a:miter lim="800000"/>
            <a:headEnd/>
            <a:tailEnd/>
          </a:ln>
        </p:spPr>
        <p:txBody>
          <a:bodyPr anchor="ctr"/>
          <a:lstStyle/>
          <a:p>
            <a:pPr algn="ctr">
              <a:buClr>
                <a:schemeClr val="accent2"/>
              </a:buClr>
              <a:buFont typeface="Wingdings 2" pitchFamily="18" charset="2"/>
              <a:buNone/>
            </a:pPr>
            <a:r>
              <a:rPr lang="en-US" sz="1600" dirty="0">
                <a:solidFill>
                  <a:schemeClr val="bg1"/>
                </a:solidFill>
                <a:ea typeface="ＭＳ Ｐゴシック" pitchFamily="34" charset="-128"/>
              </a:rPr>
              <a:t>UID to UNIX user name failed</a:t>
            </a:r>
          </a:p>
        </p:txBody>
      </p:sp>
      <p:sp>
        <p:nvSpPr>
          <p:cNvPr id="15370" name="Text Box 13"/>
          <p:cNvSpPr txBox="1">
            <a:spLocks noChangeArrowheads="1"/>
          </p:cNvSpPr>
          <p:nvPr/>
        </p:nvSpPr>
        <p:spPr bwMode="auto">
          <a:xfrm>
            <a:off x="3694923" y="2473325"/>
            <a:ext cx="1035050" cy="641350"/>
          </a:xfrm>
          <a:prstGeom prst="rect">
            <a:avLst/>
          </a:prstGeom>
          <a:noFill/>
          <a:ln w="12700">
            <a:noFill/>
            <a:miter lim="800000"/>
            <a:headEnd/>
            <a:tailEnd/>
          </a:ln>
        </p:spPr>
        <p:txBody>
          <a:bodyPr wrap="none">
            <a:spAutoFit/>
          </a:bodyPr>
          <a:lstStyle/>
          <a:p>
            <a:pPr algn="ctr">
              <a:buClr>
                <a:schemeClr val="accent2"/>
              </a:buClr>
              <a:buFont typeface="Wingdings 2" pitchFamily="18" charset="2"/>
              <a:buNone/>
            </a:pPr>
            <a:r>
              <a:rPr lang="en-US" sz="1800" dirty="0"/>
              <a:t>UID </a:t>
            </a:r>
            <a:br>
              <a:rPr lang="en-US" sz="1800" dirty="0"/>
            </a:br>
            <a:r>
              <a:rPr lang="en-US" sz="1800" dirty="0"/>
              <a:t>and GID</a:t>
            </a:r>
          </a:p>
        </p:txBody>
      </p:sp>
      <p:sp>
        <p:nvSpPr>
          <p:cNvPr id="15371" name="Text Box 2"/>
          <p:cNvSpPr txBox="1">
            <a:spLocks noChangeArrowheads="1"/>
          </p:cNvSpPr>
          <p:nvPr/>
        </p:nvSpPr>
        <p:spPr bwMode="auto">
          <a:xfrm>
            <a:off x="6457173" y="2487613"/>
            <a:ext cx="2055813" cy="1535112"/>
          </a:xfrm>
          <a:prstGeom prst="rect">
            <a:avLst/>
          </a:prstGeom>
          <a:solidFill>
            <a:srgbClr val="005BAE"/>
          </a:solidFill>
          <a:ln w="12700" algn="ctr">
            <a:noFill/>
            <a:miter lim="800000"/>
            <a:headEnd/>
            <a:tailEnd/>
          </a:ln>
        </p:spPr>
        <p:txBody>
          <a:bodyPr anchor="ctr"/>
          <a:lstStyle/>
          <a:p>
            <a:pPr algn="ctr">
              <a:spcBef>
                <a:spcPct val="50000"/>
              </a:spcBef>
              <a:buClr>
                <a:schemeClr val="accent2"/>
              </a:buClr>
              <a:buFont typeface="Wingdings 2" pitchFamily="18" charset="2"/>
              <a:buNone/>
            </a:pPr>
            <a:r>
              <a:rPr lang="en-US" sz="1600" dirty="0">
                <a:solidFill>
                  <a:schemeClr val="bg1"/>
                </a:solidFill>
                <a:ea typeface="ＭＳ Ｐゴシック" pitchFamily="34" charset="-128"/>
              </a:rPr>
              <a:t>Resolves UID to UNIX user name by</a:t>
            </a:r>
            <a:br>
              <a:rPr lang="en-US" sz="1600" dirty="0">
                <a:solidFill>
                  <a:schemeClr val="bg1"/>
                </a:solidFill>
                <a:ea typeface="ＭＳ Ｐゴシック" pitchFamily="34" charset="-128"/>
              </a:rPr>
            </a:br>
            <a:r>
              <a:rPr lang="en-US" sz="1600" dirty="0">
                <a:solidFill>
                  <a:schemeClr val="bg1"/>
                </a:solidFill>
                <a:ea typeface="ＭＳ Ｐゴシック" pitchFamily="34" charset="-128"/>
              </a:rPr>
              <a:t>/etc/passwd,</a:t>
            </a:r>
            <a:br>
              <a:rPr lang="en-US" sz="1600" dirty="0">
                <a:solidFill>
                  <a:schemeClr val="bg1"/>
                </a:solidFill>
                <a:ea typeface="ＭＳ Ｐゴシック" pitchFamily="34" charset="-128"/>
              </a:rPr>
            </a:br>
            <a:r>
              <a:rPr lang="en-US" sz="1600" dirty="0">
                <a:solidFill>
                  <a:schemeClr val="bg1"/>
                </a:solidFill>
                <a:ea typeface="ＭＳ Ｐゴシック" pitchFamily="34" charset="-128"/>
              </a:rPr>
              <a:t>NIS, or LDAP</a:t>
            </a:r>
          </a:p>
        </p:txBody>
      </p:sp>
      <p:sp>
        <p:nvSpPr>
          <p:cNvPr id="15372" name="Text Box 12"/>
          <p:cNvSpPr txBox="1">
            <a:spLocks noChangeArrowheads="1"/>
          </p:cNvSpPr>
          <p:nvPr/>
        </p:nvSpPr>
        <p:spPr bwMode="auto">
          <a:xfrm>
            <a:off x="1466182" y="2867025"/>
            <a:ext cx="2231916" cy="792163"/>
          </a:xfrm>
          <a:prstGeom prst="rect">
            <a:avLst/>
          </a:prstGeom>
          <a:solidFill>
            <a:schemeClr val="accent1"/>
          </a:solidFill>
          <a:ln w="12700" algn="ctr">
            <a:noFill/>
            <a:miter lim="800000"/>
            <a:headEnd/>
            <a:tailEnd/>
          </a:ln>
        </p:spPr>
        <p:txBody>
          <a:bodyPr anchor="ctr"/>
          <a:lstStyle/>
          <a:p>
            <a:pPr algn="l">
              <a:buClr>
                <a:schemeClr val="accent2"/>
              </a:buClr>
              <a:buFont typeface="Wingdings 2" pitchFamily="18" charset="2"/>
              <a:buNone/>
            </a:pPr>
            <a:r>
              <a:rPr lang="en-US" sz="1600" dirty="0" smtClean="0">
                <a:ea typeface="ＭＳ Ｐゴシック" pitchFamily="34" charset="-128"/>
                <a:cs typeface="Arial" pitchFamily="34" charset="0"/>
              </a:rPr>
              <a:t># </a:t>
            </a:r>
            <a:r>
              <a:rPr lang="en-US" sz="1600" dirty="0">
                <a:ea typeface="ＭＳ Ｐゴシック" pitchFamily="34" charset="-128"/>
                <a:cs typeface="Arial" pitchFamily="34" charset="0"/>
              </a:rPr>
              <a:t>cd /</a:t>
            </a:r>
            <a:r>
              <a:rPr lang="en-US" sz="1600" dirty="0" smtClean="0">
                <a:ea typeface="ＭＳ Ｐゴシック" pitchFamily="34" charset="-128"/>
                <a:cs typeface="Arial" pitchFamily="34" charset="0"/>
              </a:rPr>
              <a:t>mnt/home</a:t>
            </a:r>
          </a:p>
          <a:p>
            <a:pPr algn="l">
              <a:buClr>
                <a:schemeClr val="accent2"/>
              </a:buClr>
              <a:buFont typeface="Wingdings 2" pitchFamily="18" charset="2"/>
              <a:buNone/>
            </a:pPr>
            <a:r>
              <a:rPr lang="en-US" sz="1600" dirty="0" smtClean="0">
                <a:ea typeface="ＭＳ Ｐゴシック" pitchFamily="34" charset="-128"/>
                <a:cs typeface="Arial" pitchFamily="34" charset="0"/>
              </a:rPr>
              <a:t># ls     </a:t>
            </a:r>
            <a:endParaRPr lang="en-US" sz="1600" dirty="0">
              <a:ea typeface="ＭＳ Ｐゴシック" pitchFamily="34" charset="-128"/>
              <a:cs typeface="Arial" pitchFamily="34" charset="0"/>
            </a:endParaRPr>
          </a:p>
        </p:txBody>
      </p:sp>
      <p:cxnSp>
        <p:nvCxnSpPr>
          <p:cNvPr id="15373" name="AutoShape 18"/>
          <p:cNvCxnSpPr>
            <a:cxnSpLocks noChangeShapeType="1"/>
            <a:stCxn id="15372" idx="3"/>
          </p:cNvCxnSpPr>
          <p:nvPr/>
        </p:nvCxnSpPr>
        <p:spPr bwMode="auto">
          <a:xfrm flipV="1">
            <a:off x="3698098" y="3260727"/>
            <a:ext cx="1047750" cy="2380"/>
          </a:xfrm>
          <a:prstGeom prst="straightConnector1">
            <a:avLst/>
          </a:prstGeom>
          <a:noFill/>
          <a:ln w="28575">
            <a:solidFill>
              <a:schemeClr val="bg2"/>
            </a:solidFill>
            <a:round/>
            <a:headEnd/>
            <a:tailEnd type="triangle" w="med" len="med"/>
          </a:ln>
        </p:spPr>
      </p:cxnSp>
      <p:cxnSp>
        <p:nvCxnSpPr>
          <p:cNvPr id="15374" name="AutoShape 21"/>
          <p:cNvCxnSpPr>
            <a:cxnSpLocks noChangeShapeType="1"/>
            <a:stCxn id="15371" idx="0"/>
            <a:endCxn id="15368" idx="2"/>
          </p:cNvCxnSpPr>
          <p:nvPr/>
        </p:nvCxnSpPr>
        <p:spPr bwMode="auto">
          <a:xfrm flipV="1">
            <a:off x="7485873" y="1858963"/>
            <a:ext cx="0" cy="628650"/>
          </a:xfrm>
          <a:prstGeom prst="straightConnector1">
            <a:avLst/>
          </a:prstGeom>
          <a:noFill/>
          <a:ln w="28575">
            <a:solidFill>
              <a:schemeClr val="bg2"/>
            </a:solidFill>
            <a:round/>
            <a:headEnd/>
            <a:tailEnd type="triangle" w="med" len="med"/>
          </a:ln>
        </p:spPr>
      </p:cxnSp>
      <p:pic>
        <p:nvPicPr>
          <p:cNvPr id="15375" name="Picture 15" descr="nauil00022"/>
          <p:cNvPicPr>
            <a:picLocks noChangeAspect="1" noChangeArrowheads="1"/>
          </p:cNvPicPr>
          <p:nvPr/>
        </p:nvPicPr>
        <p:blipFill>
          <a:blip r:embed="rId3" cstate="print"/>
          <a:srcRect/>
          <a:stretch>
            <a:fillRect/>
          </a:stretch>
        </p:blipFill>
        <p:spPr bwMode="auto">
          <a:xfrm>
            <a:off x="4745848" y="2878138"/>
            <a:ext cx="908050" cy="7588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26"/>
          <p:cNvSpPr>
            <a:spLocks noGrp="1" noChangeArrowheads="1"/>
          </p:cNvSpPr>
          <p:nvPr>
            <p:ph type="title" idx="4294967295"/>
          </p:nvPr>
        </p:nvSpPr>
        <p:spPr/>
        <p:txBody>
          <a:bodyPr/>
          <a:lstStyle/>
          <a:p>
            <a:pPr eaLnBrk="1" hangingPunct="1"/>
            <a:r>
              <a:rPr lang="en-US" dirty="0" smtClean="0"/>
              <a:t>UNIX-to-Windows User Resolution (Cont.)</a:t>
            </a:r>
          </a:p>
        </p:txBody>
      </p:sp>
      <p:sp>
        <p:nvSpPr>
          <p:cNvPr id="16388" name="Text Box 4"/>
          <p:cNvSpPr txBox="1">
            <a:spLocks noChangeArrowheads="1"/>
          </p:cNvSpPr>
          <p:nvPr/>
        </p:nvSpPr>
        <p:spPr bwMode="auto">
          <a:xfrm>
            <a:off x="882870" y="2595563"/>
            <a:ext cx="2773144" cy="1631950"/>
          </a:xfrm>
          <a:prstGeom prst="rect">
            <a:avLst/>
          </a:prstGeom>
          <a:solidFill>
            <a:srgbClr val="005BAE"/>
          </a:solidFill>
          <a:ln w="12700" algn="ctr">
            <a:noFill/>
            <a:miter lim="800000"/>
            <a:headEnd/>
            <a:tailEnd/>
          </a:ln>
        </p:spPr>
        <p:txBody>
          <a:bodyPr anchor="ctr"/>
          <a:lstStyle/>
          <a:p>
            <a:pPr algn="ctr">
              <a:spcBef>
                <a:spcPct val="50000"/>
              </a:spcBef>
              <a:buClr>
                <a:schemeClr val="accent2"/>
              </a:buClr>
              <a:buFont typeface="Wingdings 2" pitchFamily="18" charset="2"/>
              <a:buNone/>
            </a:pPr>
            <a:r>
              <a:rPr lang="en-US" sz="1600" dirty="0">
                <a:solidFill>
                  <a:schemeClr val="bg1"/>
                </a:solidFill>
                <a:ea typeface="ＭＳ Ｐゴシック" pitchFamily="34" charset="-128"/>
              </a:rPr>
              <a:t>Look for mapped Windows user in</a:t>
            </a:r>
            <a:br>
              <a:rPr lang="en-US" sz="1600" dirty="0">
                <a:solidFill>
                  <a:schemeClr val="bg1"/>
                </a:solidFill>
                <a:ea typeface="ＭＳ Ｐゴシック" pitchFamily="34" charset="-128"/>
              </a:rPr>
            </a:br>
            <a:r>
              <a:rPr lang="en-US" sz="1600" dirty="0">
                <a:solidFill>
                  <a:schemeClr val="bg1"/>
                </a:solidFill>
                <a:ea typeface="ＭＳ Ｐゴシック" pitchFamily="34" charset="-128"/>
              </a:rPr>
              <a:t>/etc/usermap.cfg</a:t>
            </a:r>
            <a:br>
              <a:rPr lang="en-US" sz="1600" dirty="0">
                <a:solidFill>
                  <a:schemeClr val="bg1"/>
                </a:solidFill>
                <a:ea typeface="ＭＳ Ｐゴシック" pitchFamily="34" charset="-128"/>
              </a:rPr>
            </a:br>
            <a:r>
              <a:rPr lang="en-US" sz="1600" dirty="0">
                <a:solidFill>
                  <a:schemeClr val="bg1"/>
                </a:solidFill>
                <a:ea typeface="ＭＳ Ｐゴシック" pitchFamily="34" charset="-128"/>
              </a:rPr>
              <a:t>Domain\user &lt;= </a:t>
            </a:r>
            <a:r>
              <a:rPr lang="en-US" sz="1600" dirty="0" smtClean="0">
                <a:solidFill>
                  <a:schemeClr val="bg1"/>
                </a:solidFill>
                <a:ea typeface="ＭＳ Ｐゴシック" pitchFamily="34" charset="-128"/>
              </a:rPr>
              <a:t>UNIX name</a:t>
            </a:r>
            <a:endParaRPr lang="en-US" sz="1600" dirty="0">
              <a:solidFill>
                <a:schemeClr val="bg1"/>
              </a:solidFill>
              <a:ea typeface="ＭＳ Ｐゴシック" pitchFamily="34" charset="-128"/>
            </a:endParaRPr>
          </a:p>
        </p:txBody>
      </p:sp>
      <p:sp>
        <p:nvSpPr>
          <p:cNvPr id="16389" name="Text Box 8"/>
          <p:cNvSpPr txBox="1">
            <a:spLocks noChangeArrowheads="1"/>
          </p:cNvSpPr>
          <p:nvPr/>
        </p:nvSpPr>
        <p:spPr bwMode="auto">
          <a:xfrm>
            <a:off x="4054475" y="3904344"/>
            <a:ext cx="2055813" cy="587375"/>
          </a:xfrm>
          <a:prstGeom prst="rect">
            <a:avLst/>
          </a:prstGeom>
          <a:solidFill>
            <a:schemeClr val="accent1"/>
          </a:solidFill>
          <a:ln w="12700" algn="ctr">
            <a:noFill/>
            <a:miter lim="800000"/>
            <a:headEnd/>
            <a:tailEnd/>
          </a:ln>
        </p:spPr>
        <p:txBody>
          <a:bodyPr anchor="ctr"/>
          <a:lstStyle/>
          <a:p>
            <a:pPr algn="ctr">
              <a:buClr>
                <a:schemeClr val="accent2"/>
              </a:buClr>
              <a:buFont typeface="Wingdings 2" pitchFamily="18" charset="2"/>
              <a:buNone/>
            </a:pPr>
            <a:r>
              <a:rPr lang="en-US" sz="1600" dirty="0">
                <a:ea typeface="ＭＳ Ｐゴシック" pitchFamily="34" charset="-128"/>
              </a:rPr>
              <a:t>If no mapping,</a:t>
            </a:r>
          </a:p>
          <a:p>
            <a:pPr algn="ctr">
              <a:buClr>
                <a:schemeClr val="accent2"/>
              </a:buClr>
              <a:buFont typeface="Wingdings 2" pitchFamily="18" charset="2"/>
              <a:buNone/>
            </a:pPr>
            <a:r>
              <a:rPr lang="en-US" sz="1600" dirty="0">
                <a:ea typeface="ＭＳ Ｐゴシック" pitchFamily="34" charset="-128"/>
              </a:rPr>
              <a:t>try UNIX user</a:t>
            </a:r>
          </a:p>
        </p:txBody>
      </p:sp>
      <p:sp>
        <p:nvSpPr>
          <p:cNvPr id="16390" name="Text Box 9"/>
          <p:cNvSpPr txBox="1">
            <a:spLocks noChangeArrowheads="1"/>
          </p:cNvSpPr>
          <p:nvPr/>
        </p:nvSpPr>
        <p:spPr bwMode="auto">
          <a:xfrm>
            <a:off x="4054475" y="3117850"/>
            <a:ext cx="2055813" cy="585788"/>
          </a:xfrm>
          <a:prstGeom prst="rect">
            <a:avLst/>
          </a:prstGeom>
          <a:solidFill>
            <a:schemeClr val="accent1"/>
          </a:solidFill>
          <a:ln w="12700" algn="ctr">
            <a:noFill/>
            <a:miter lim="800000"/>
            <a:headEnd/>
            <a:tailEnd/>
          </a:ln>
        </p:spPr>
        <p:txBody>
          <a:bodyPr anchor="ctr"/>
          <a:lstStyle/>
          <a:p>
            <a:pPr algn="ctr">
              <a:buClr>
                <a:schemeClr val="accent2"/>
              </a:buClr>
              <a:buFont typeface="Wingdings 2" pitchFamily="18" charset="2"/>
              <a:buNone/>
            </a:pPr>
            <a:r>
              <a:rPr lang="en-US" sz="1600" dirty="0">
                <a:ea typeface="ＭＳ Ｐゴシック" pitchFamily="34" charset="-128"/>
              </a:rPr>
              <a:t>If mapping exists,</a:t>
            </a:r>
          </a:p>
          <a:p>
            <a:pPr algn="ctr">
              <a:buClr>
                <a:schemeClr val="accent2"/>
              </a:buClr>
              <a:buFont typeface="Wingdings 2" pitchFamily="18" charset="2"/>
              <a:buNone/>
            </a:pPr>
            <a:r>
              <a:rPr lang="en-US" sz="1600" dirty="0">
                <a:ea typeface="ＭＳ Ｐゴシック" pitchFamily="34" charset="-128"/>
              </a:rPr>
              <a:t>try mapped user</a:t>
            </a:r>
          </a:p>
        </p:txBody>
      </p:sp>
      <p:sp>
        <p:nvSpPr>
          <p:cNvPr id="16391" name="Text Box 10"/>
          <p:cNvSpPr txBox="1">
            <a:spLocks noChangeArrowheads="1"/>
          </p:cNvSpPr>
          <p:nvPr/>
        </p:nvSpPr>
        <p:spPr bwMode="auto">
          <a:xfrm>
            <a:off x="4054475" y="4711476"/>
            <a:ext cx="2055813" cy="358775"/>
          </a:xfrm>
          <a:prstGeom prst="rect">
            <a:avLst/>
          </a:prstGeom>
          <a:solidFill>
            <a:schemeClr val="accent1"/>
          </a:solidFill>
          <a:ln w="12700" algn="ctr">
            <a:noFill/>
            <a:miter lim="800000"/>
            <a:headEnd/>
            <a:tailEnd/>
          </a:ln>
        </p:spPr>
        <p:txBody>
          <a:bodyPr anchor="ctr"/>
          <a:lstStyle/>
          <a:p>
            <a:pPr algn="ctr">
              <a:buClr>
                <a:schemeClr val="accent2"/>
              </a:buClr>
              <a:buFont typeface="Wingdings 2" pitchFamily="18" charset="2"/>
              <a:buNone/>
            </a:pPr>
            <a:r>
              <a:rPr lang="en-US" sz="1600" dirty="0">
                <a:ea typeface="ＭＳ Ｐゴシック" pitchFamily="34" charset="-128"/>
              </a:rPr>
              <a:t>If mapped to ‘ ‘</a:t>
            </a:r>
          </a:p>
        </p:txBody>
      </p:sp>
      <p:sp>
        <p:nvSpPr>
          <p:cNvPr id="16393" name="Text Box 13"/>
          <p:cNvSpPr txBox="1">
            <a:spLocks noChangeArrowheads="1"/>
          </p:cNvSpPr>
          <p:nvPr/>
        </p:nvSpPr>
        <p:spPr bwMode="auto">
          <a:xfrm>
            <a:off x="6559550" y="2747963"/>
            <a:ext cx="2159000" cy="1323975"/>
          </a:xfrm>
          <a:prstGeom prst="rect">
            <a:avLst/>
          </a:prstGeom>
          <a:solidFill>
            <a:srgbClr val="005BAE"/>
          </a:solidFill>
          <a:ln w="12700" algn="ctr">
            <a:noFill/>
            <a:miter lim="800000"/>
            <a:headEnd/>
            <a:tailEnd/>
          </a:ln>
        </p:spPr>
        <p:txBody>
          <a:bodyPr anchor="ctr"/>
          <a:lstStyle/>
          <a:p>
            <a:pPr algn="ctr">
              <a:spcBef>
                <a:spcPct val="50000"/>
              </a:spcBef>
              <a:buClr>
                <a:schemeClr val="accent2"/>
              </a:buClr>
              <a:buFont typeface="Wingdings 2" pitchFamily="18" charset="2"/>
              <a:buNone/>
            </a:pPr>
            <a:r>
              <a:rPr lang="en-US" sz="1600" dirty="0">
                <a:solidFill>
                  <a:schemeClr val="bg1"/>
                </a:solidFill>
                <a:ea typeface="ＭＳ Ｐゴシック" pitchFamily="34" charset="-128"/>
              </a:rPr>
              <a:t>Verify Windows user by local storage system or domain</a:t>
            </a:r>
          </a:p>
        </p:txBody>
      </p:sp>
      <p:sp>
        <p:nvSpPr>
          <p:cNvPr id="16394" name="Text Box 14"/>
          <p:cNvSpPr txBox="1">
            <a:spLocks noChangeArrowheads="1"/>
          </p:cNvSpPr>
          <p:nvPr/>
        </p:nvSpPr>
        <p:spPr bwMode="auto">
          <a:xfrm>
            <a:off x="7374845" y="5321753"/>
            <a:ext cx="1725613" cy="285750"/>
          </a:xfrm>
          <a:prstGeom prst="rect">
            <a:avLst/>
          </a:prstGeom>
          <a:solidFill>
            <a:srgbClr val="58A618"/>
          </a:solidFill>
          <a:ln w="12700" algn="ctr">
            <a:noFill/>
            <a:miter lim="800000"/>
            <a:headEnd/>
            <a:tailEnd/>
          </a:ln>
        </p:spPr>
        <p:txBody>
          <a:bodyPr anchor="ctr"/>
          <a:lstStyle/>
          <a:p>
            <a:pPr algn="ctr">
              <a:buClr>
                <a:schemeClr val="accent2"/>
              </a:buClr>
              <a:buFont typeface="Wingdings 2" pitchFamily="18" charset="2"/>
              <a:buNone/>
            </a:pPr>
            <a:r>
              <a:rPr lang="en-US" sz="1600" dirty="0">
                <a:solidFill>
                  <a:schemeClr val="bg1"/>
                </a:solidFill>
                <a:ea typeface="ＭＳ Ｐゴシック" pitchFamily="34" charset="-128"/>
              </a:rPr>
              <a:t>User accepted</a:t>
            </a:r>
          </a:p>
        </p:txBody>
      </p:sp>
      <p:sp>
        <p:nvSpPr>
          <p:cNvPr id="16395" name="Text Box 17"/>
          <p:cNvSpPr txBox="1">
            <a:spLocks noChangeArrowheads="1"/>
          </p:cNvSpPr>
          <p:nvPr/>
        </p:nvSpPr>
        <p:spPr bwMode="auto">
          <a:xfrm>
            <a:off x="4317774" y="1703842"/>
            <a:ext cx="1003300" cy="571500"/>
          </a:xfrm>
          <a:prstGeom prst="rect">
            <a:avLst/>
          </a:prstGeom>
          <a:solidFill>
            <a:srgbClr val="F95F00"/>
          </a:solidFill>
          <a:ln w="12700" algn="ctr">
            <a:noFill/>
            <a:miter lim="800000"/>
            <a:headEnd/>
            <a:tailEnd/>
          </a:ln>
        </p:spPr>
        <p:txBody>
          <a:bodyPr anchor="ctr"/>
          <a:lstStyle/>
          <a:p>
            <a:pPr algn="ctr">
              <a:buClr>
                <a:schemeClr val="accent2"/>
              </a:buClr>
              <a:buFont typeface="Wingdings 2" pitchFamily="18" charset="2"/>
              <a:buNone/>
            </a:pPr>
            <a:r>
              <a:rPr lang="en-US" sz="1600" dirty="0">
                <a:solidFill>
                  <a:schemeClr val="bg1"/>
                </a:solidFill>
                <a:ea typeface="ＭＳ Ｐゴシック" pitchFamily="34" charset="-128"/>
              </a:rPr>
              <a:t>If not verified</a:t>
            </a:r>
          </a:p>
        </p:txBody>
      </p:sp>
      <p:sp>
        <p:nvSpPr>
          <p:cNvPr id="16396" name="Text Box 18"/>
          <p:cNvSpPr txBox="1">
            <a:spLocks noChangeArrowheads="1"/>
          </p:cNvSpPr>
          <p:nvPr/>
        </p:nvSpPr>
        <p:spPr bwMode="auto">
          <a:xfrm>
            <a:off x="5697538" y="1689327"/>
            <a:ext cx="3011487" cy="589416"/>
          </a:xfrm>
          <a:prstGeom prst="rect">
            <a:avLst/>
          </a:prstGeom>
          <a:solidFill>
            <a:srgbClr val="005BAE"/>
          </a:solidFill>
          <a:ln w="12700" algn="ctr">
            <a:noFill/>
            <a:miter lim="800000"/>
            <a:headEnd/>
            <a:tailEnd/>
          </a:ln>
        </p:spPr>
        <p:txBody>
          <a:bodyPr anchor="ctr"/>
          <a:lstStyle/>
          <a:p>
            <a:pPr algn="ctr">
              <a:spcBef>
                <a:spcPct val="50000"/>
              </a:spcBef>
              <a:buClr>
                <a:schemeClr val="accent2"/>
              </a:buClr>
              <a:buFont typeface="Wingdings 2" pitchFamily="18" charset="2"/>
              <a:buNone/>
            </a:pPr>
            <a:r>
              <a:rPr lang="en-US" sz="1600" dirty="0">
                <a:solidFill>
                  <a:schemeClr val="bg1"/>
                </a:solidFill>
                <a:ea typeface="ＭＳ Ｐゴシック" pitchFamily="34" charset="-128"/>
              </a:rPr>
              <a:t>Check</a:t>
            </a:r>
            <a:br>
              <a:rPr lang="en-US" sz="1600" dirty="0">
                <a:solidFill>
                  <a:schemeClr val="bg1"/>
                </a:solidFill>
                <a:ea typeface="ＭＳ Ｐゴシック" pitchFamily="34" charset="-128"/>
              </a:rPr>
            </a:br>
            <a:r>
              <a:rPr lang="en-US" sz="1600" dirty="0">
                <a:solidFill>
                  <a:schemeClr val="bg1"/>
                </a:solidFill>
                <a:ea typeface="ＭＳ Ｐゴシック" pitchFamily="34" charset="-128"/>
              </a:rPr>
              <a:t>wafl.default_nt_user</a:t>
            </a:r>
          </a:p>
        </p:txBody>
      </p:sp>
      <p:sp>
        <p:nvSpPr>
          <p:cNvPr id="16397" name="Text Box 24"/>
          <p:cNvSpPr txBox="1">
            <a:spLocks noChangeArrowheads="1"/>
          </p:cNvSpPr>
          <p:nvPr/>
        </p:nvSpPr>
        <p:spPr bwMode="auto">
          <a:xfrm>
            <a:off x="1235620" y="1730375"/>
            <a:ext cx="2012950" cy="571500"/>
          </a:xfrm>
          <a:prstGeom prst="rect">
            <a:avLst/>
          </a:prstGeom>
          <a:solidFill>
            <a:srgbClr val="58A618"/>
          </a:solidFill>
          <a:ln w="12700" algn="ctr">
            <a:noFill/>
            <a:miter lim="800000"/>
            <a:headEnd/>
            <a:tailEnd/>
          </a:ln>
        </p:spPr>
        <p:txBody>
          <a:bodyPr anchor="ctr"/>
          <a:lstStyle/>
          <a:p>
            <a:pPr algn="ctr">
              <a:buClr>
                <a:schemeClr val="accent2"/>
              </a:buClr>
              <a:buFont typeface="Wingdings 2" pitchFamily="18" charset="2"/>
              <a:buNone/>
            </a:pPr>
            <a:r>
              <a:rPr lang="en-US" sz="1600" dirty="0">
                <a:solidFill>
                  <a:schemeClr val="bg1"/>
                </a:solidFill>
                <a:ea typeface="ＭＳ Ｐゴシック" pitchFamily="34" charset="-128"/>
              </a:rPr>
              <a:t>UID to UNIX user name successful</a:t>
            </a:r>
          </a:p>
        </p:txBody>
      </p:sp>
      <p:cxnSp>
        <p:nvCxnSpPr>
          <p:cNvPr id="16398" name="AutoShape 27"/>
          <p:cNvCxnSpPr>
            <a:cxnSpLocks noChangeShapeType="1"/>
            <a:stCxn id="16397" idx="2"/>
          </p:cNvCxnSpPr>
          <p:nvPr/>
        </p:nvCxnSpPr>
        <p:spPr bwMode="auto">
          <a:xfrm rot="5400000">
            <a:off x="2085727" y="2456656"/>
            <a:ext cx="311150" cy="1587"/>
          </a:xfrm>
          <a:prstGeom prst="straightConnector1">
            <a:avLst/>
          </a:prstGeom>
          <a:noFill/>
          <a:ln w="28575">
            <a:solidFill>
              <a:schemeClr val="bg2"/>
            </a:solidFill>
            <a:round/>
            <a:headEnd/>
            <a:tailEnd type="triangle" w="med" len="med"/>
          </a:ln>
        </p:spPr>
      </p:cxnSp>
      <p:cxnSp>
        <p:nvCxnSpPr>
          <p:cNvPr id="16399" name="AutoShape 28"/>
          <p:cNvCxnSpPr>
            <a:cxnSpLocks noChangeShapeType="1"/>
            <a:stCxn id="16388" idx="3"/>
            <a:endCxn id="16390" idx="1"/>
          </p:cNvCxnSpPr>
          <p:nvPr/>
        </p:nvCxnSpPr>
        <p:spPr bwMode="auto">
          <a:xfrm flipV="1">
            <a:off x="3656014" y="3410744"/>
            <a:ext cx="398461" cy="794"/>
          </a:xfrm>
          <a:prstGeom prst="straightConnector1">
            <a:avLst/>
          </a:prstGeom>
          <a:noFill/>
          <a:ln w="28575">
            <a:solidFill>
              <a:schemeClr val="bg2"/>
            </a:solidFill>
            <a:round/>
            <a:headEnd/>
            <a:tailEnd type="triangle" w="med" len="med"/>
          </a:ln>
        </p:spPr>
      </p:cxnSp>
      <p:cxnSp>
        <p:nvCxnSpPr>
          <p:cNvPr id="16400" name="AutoShape 29"/>
          <p:cNvCxnSpPr>
            <a:cxnSpLocks noChangeShapeType="1"/>
            <a:stCxn id="16388" idx="3"/>
            <a:endCxn id="16389" idx="1"/>
          </p:cNvCxnSpPr>
          <p:nvPr/>
        </p:nvCxnSpPr>
        <p:spPr bwMode="auto">
          <a:xfrm>
            <a:off x="3656014" y="3411538"/>
            <a:ext cx="398461" cy="786494"/>
          </a:xfrm>
          <a:prstGeom prst="bentConnector3">
            <a:avLst>
              <a:gd name="adj1" fmla="val 50000"/>
            </a:avLst>
          </a:prstGeom>
          <a:noFill/>
          <a:ln w="28575">
            <a:solidFill>
              <a:schemeClr val="bg2"/>
            </a:solidFill>
            <a:miter lim="800000"/>
            <a:headEnd/>
            <a:tailEnd type="triangle" w="med" len="med"/>
          </a:ln>
        </p:spPr>
      </p:cxnSp>
      <p:cxnSp>
        <p:nvCxnSpPr>
          <p:cNvPr id="16401" name="AutoShape 30"/>
          <p:cNvCxnSpPr>
            <a:cxnSpLocks noChangeShapeType="1"/>
            <a:stCxn id="16388" idx="3"/>
            <a:endCxn id="16391" idx="1"/>
          </p:cNvCxnSpPr>
          <p:nvPr/>
        </p:nvCxnSpPr>
        <p:spPr bwMode="auto">
          <a:xfrm>
            <a:off x="3656014" y="3411538"/>
            <a:ext cx="398461" cy="1479326"/>
          </a:xfrm>
          <a:prstGeom prst="bentConnector3">
            <a:avLst>
              <a:gd name="adj1" fmla="val 50000"/>
            </a:avLst>
          </a:prstGeom>
          <a:noFill/>
          <a:ln w="28575">
            <a:solidFill>
              <a:schemeClr val="bg2"/>
            </a:solidFill>
            <a:miter lim="800000"/>
            <a:headEnd/>
            <a:tailEnd type="triangle" w="med" len="med"/>
          </a:ln>
        </p:spPr>
      </p:cxnSp>
      <p:cxnSp>
        <p:nvCxnSpPr>
          <p:cNvPr id="16402" name="AutoShape 31"/>
          <p:cNvCxnSpPr>
            <a:cxnSpLocks noChangeShapeType="1"/>
            <a:stCxn id="16390" idx="3"/>
            <a:endCxn id="16393" idx="1"/>
          </p:cNvCxnSpPr>
          <p:nvPr/>
        </p:nvCxnSpPr>
        <p:spPr bwMode="auto">
          <a:xfrm flipV="1">
            <a:off x="6110288" y="3409950"/>
            <a:ext cx="449262" cy="1588"/>
          </a:xfrm>
          <a:prstGeom prst="straightConnector1">
            <a:avLst/>
          </a:prstGeom>
          <a:noFill/>
          <a:ln w="28575">
            <a:solidFill>
              <a:schemeClr val="bg2"/>
            </a:solidFill>
            <a:round/>
            <a:headEnd/>
            <a:tailEnd type="triangle" w="med" len="med"/>
          </a:ln>
        </p:spPr>
      </p:cxnSp>
      <p:cxnSp>
        <p:nvCxnSpPr>
          <p:cNvPr id="16403" name="AutoShape 32"/>
          <p:cNvCxnSpPr>
            <a:cxnSpLocks noChangeShapeType="1"/>
            <a:stCxn id="16389" idx="3"/>
            <a:endCxn id="16393" idx="1"/>
          </p:cNvCxnSpPr>
          <p:nvPr/>
        </p:nvCxnSpPr>
        <p:spPr bwMode="auto">
          <a:xfrm flipV="1">
            <a:off x="6110288" y="3409951"/>
            <a:ext cx="449262" cy="788081"/>
          </a:xfrm>
          <a:prstGeom prst="bentConnector3">
            <a:avLst>
              <a:gd name="adj1" fmla="val 50000"/>
            </a:avLst>
          </a:prstGeom>
          <a:noFill/>
          <a:ln w="28575">
            <a:solidFill>
              <a:schemeClr val="bg2"/>
            </a:solidFill>
            <a:miter lim="800000"/>
            <a:headEnd/>
            <a:tailEnd type="triangle" w="med" len="med"/>
          </a:ln>
        </p:spPr>
      </p:cxnSp>
      <p:cxnSp>
        <p:nvCxnSpPr>
          <p:cNvPr id="16404" name="AutoShape 33"/>
          <p:cNvCxnSpPr>
            <a:cxnSpLocks noChangeShapeType="1"/>
            <a:stCxn id="16391" idx="2"/>
            <a:endCxn id="34" idx="0"/>
          </p:cNvCxnSpPr>
          <p:nvPr/>
        </p:nvCxnSpPr>
        <p:spPr bwMode="auto">
          <a:xfrm rot="5400000">
            <a:off x="4745812" y="5022587"/>
            <a:ext cx="288907" cy="384235"/>
          </a:xfrm>
          <a:prstGeom prst="bentConnector3">
            <a:avLst>
              <a:gd name="adj1" fmla="val 50000"/>
            </a:avLst>
          </a:prstGeom>
          <a:noFill/>
          <a:ln w="28575">
            <a:solidFill>
              <a:schemeClr val="bg2"/>
            </a:solidFill>
            <a:miter lim="800000"/>
            <a:headEnd/>
            <a:tailEnd type="triangle" w="med" len="med"/>
          </a:ln>
        </p:spPr>
      </p:cxnSp>
      <p:cxnSp>
        <p:nvCxnSpPr>
          <p:cNvPr id="16405" name="AutoShape 34"/>
          <p:cNvCxnSpPr>
            <a:cxnSpLocks noChangeShapeType="1"/>
            <a:endCxn id="33" idx="0"/>
          </p:cNvCxnSpPr>
          <p:nvPr/>
        </p:nvCxnSpPr>
        <p:spPr bwMode="auto">
          <a:xfrm rot="5400000">
            <a:off x="6325350" y="4197928"/>
            <a:ext cx="1268918" cy="1030096"/>
          </a:xfrm>
          <a:prstGeom prst="bentConnector3">
            <a:avLst>
              <a:gd name="adj1" fmla="val 50000"/>
            </a:avLst>
          </a:prstGeom>
          <a:noFill/>
          <a:ln w="28575">
            <a:solidFill>
              <a:schemeClr val="bg2"/>
            </a:solidFill>
            <a:miter lim="800000"/>
            <a:headEnd/>
            <a:tailEnd type="triangle" w="med" len="med"/>
          </a:ln>
        </p:spPr>
      </p:cxnSp>
      <p:cxnSp>
        <p:nvCxnSpPr>
          <p:cNvPr id="16406" name="AutoShape 35"/>
          <p:cNvCxnSpPr>
            <a:cxnSpLocks noChangeShapeType="1"/>
            <a:stCxn id="16393" idx="2"/>
            <a:endCxn id="16394" idx="0"/>
          </p:cNvCxnSpPr>
          <p:nvPr/>
        </p:nvCxnSpPr>
        <p:spPr bwMode="auto">
          <a:xfrm rot="16200000" flipH="1">
            <a:off x="7313444" y="4397544"/>
            <a:ext cx="1249815" cy="598602"/>
          </a:xfrm>
          <a:prstGeom prst="bentConnector3">
            <a:avLst>
              <a:gd name="adj1" fmla="val 50000"/>
            </a:avLst>
          </a:prstGeom>
          <a:noFill/>
          <a:ln w="28575">
            <a:solidFill>
              <a:schemeClr val="bg2"/>
            </a:solidFill>
            <a:miter lim="800000"/>
            <a:headEnd/>
            <a:tailEnd type="triangle" w="med" len="med"/>
          </a:ln>
        </p:spPr>
      </p:cxnSp>
      <p:cxnSp>
        <p:nvCxnSpPr>
          <p:cNvPr id="16407" name="AutoShape 36"/>
          <p:cNvCxnSpPr>
            <a:cxnSpLocks noChangeShapeType="1"/>
            <a:stCxn id="16393" idx="0"/>
            <a:endCxn id="16395" idx="2"/>
          </p:cNvCxnSpPr>
          <p:nvPr/>
        </p:nvCxnSpPr>
        <p:spPr bwMode="auto">
          <a:xfrm rot="16200000" flipV="1">
            <a:off x="5992927" y="1101840"/>
            <a:ext cx="472621" cy="2819626"/>
          </a:xfrm>
          <a:prstGeom prst="bentConnector3">
            <a:avLst>
              <a:gd name="adj1" fmla="val 50000"/>
            </a:avLst>
          </a:prstGeom>
          <a:noFill/>
          <a:ln w="28575">
            <a:solidFill>
              <a:schemeClr val="bg2"/>
            </a:solidFill>
            <a:miter lim="800000"/>
            <a:headEnd/>
            <a:tailEnd type="triangle" w="med" len="med"/>
          </a:ln>
        </p:spPr>
      </p:cxnSp>
      <p:cxnSp>
        <p:nvCxnSpPr>
          <p:cNvPr id="16408" name="AutoShape 37"/>
          <p:cNvCxnSpPr>
            <a:cxnSpLocks noChangeShapeType="1"/>
            <a:stCxn id="16395" idx="3"/>
            <a:endCxn id="16396" idx="1"/>
          </p:cNvCxnSpPr>
          <p:nvPr/>
        </p:nvCxnSpPr>
        <p:spPr bwMode="auto">
          <a:xfrm flipV="1">
            <a:off x="5321074" y="1984035"/>
            <a:ext cx="376464" cy="5557"/>
          </a:xfrm>
          <a:prstGeom prst="straightConnector1">
            <a:avLst/>
          </a:prstGeom>
          <a:noFill/>
          <a:ln w="28575">
            <a:solidFill>
              <a:schemeClr val="bg2"/>
            </a:solidFill>
            <a:round/>
            <a:headEnd/>
            <a:tailEnd type="triangle" w="med" len="med"/>
          </a:ln>
        </p:spPr>
      </p:cxnSp>
      <p:cxnSp>
        <p:nvCxnSpPr>
          <p:cNvPr id="16409" name="AutoShape 38"/>
          <p:cNvCxnSpPr>
            <a:cxnSpLocks noChangeShapeType="1"/>
            <a:stCxn id="16396" idx="3"/>
            <a:endCxn id="16393" idx="3"/>
          </p:cNvCxnSpPr>
          <p:nvPr/>
        </p:nvCxnSpPr>
        <p:spPr bwMode="auto">
          <a:xfrm>
            <a:off x="8709025" y="1984035"/>
            <a:ext cx="9525" cy="1425916"/>
          </a:xfrm>
          <a:prstGeom prst="bentConnector3">
            <a:avLst>
              <a:gd name="adj1" fmla="val 2500000"/>
            </a:avLst>
          </a:prstGeom>
          <a:noFill/>
          <a:ln w="28575">
            <a:solidFill>
              <a:schemeClr val="bg2"/>
            </a:solidFill>
            <a:miter lim="800000"/>
            <a:headEnd/>
            <a:tailEnd type="triangle" w="med" len="med"/>
          </a:ln>
        </p:spPr>
      </p:cxnSp>
      <p:sp>
        <p:nvSpPr>
          <p:cNvPr id="33" name="Text Box 11"/>
          <p:cNvSpPr txBox="1">
            <a:spLocks noChangeArrowheads="1"/>
          </p:cNvSpPr>
          <p:nvPr/>
        </p:nvSpPr>
        <p:spPr bwMode="auto">
          <a:xfrm>
            <a:off x="5591907" y="5347435"/>
            <a:ext cx="1705707" cy="508244"/>
          </a:xfrm>
          <a:prstGeom prst="rect">
            <a:avLst/>
          </a:prstGeom>
          <a:solidFill>
            <a:srgbClr val="F95F00"/>
          </a:solidFill>
          <a:ln w="12700" algn="ctr">
            <a:noFill/>
            <a:miter lim="800000"/>
            <a:headEnd/>
            <a:tailEnd/>
          </a:ln>
        </p:spPr>
        <p:txBody>
          <a:bodyPr anchor="ctr"/>
          <a:lstStyle/>
          <a:p>
            <a:pPr algn="ctr">
              <a:buClr>
                <a:schemeClr val="accent2"/>
              </a:buClr>
              <a:buFont typeface="Wingdings 2" pitchFamily="18" charset="2"/>
              <a:buNone/>
            </a:pPr>
            <a:r>
              <a:rPr lang="en-US" sz="1600" dirty="0" smtClean="0">
                <a:solidFill>
                  <a:schemeClr val="bg1"/>
                </a:solidFill>
                <a:ea typeface="ＭＳ Ｐゴシック" pitchFamily="34" charset="-128"/>
              </a:rPr>
              <a:t>Unauthenticated user</a:t>
            </a:r>
            <a:endParaRPr lang="en-US" sz="1600" dirty="0">
              <a:solidFill>
                <a:schemeClr val="bg1"/>
              </a:solidFill>
              <a:ea typeface="ＭＳ Ｐゴシック" pitchFamily="34" charset="-128"/>
            </a:endParaRPr>
          </a:p>
        </p:txBody>
      </p:sp>
      <p:sp>
        <p:nvSpPr>
          <p:cNvPr id="34" name="Text Box 11"/>
          <p:cNvSpPr txBox="1">
            <a:spLocks noChangeArrowheads="1"/>
          </p:cNvSpPr>
          <p:nvPr/>
        </p:nvSpPr>
        <p:spPr bwMode="auto">
          <a:xfrm>
            <a:off x="3986947" y="5359158"/>
            <a:ext cx="1422400" cy="260350"/>
          </a:xfrm>
          <a:prstGeom prst="rect">
            <a:avLst/>
          </a:prstGeom>
          <a:solidFill>
            <a:srgbClr val="F95F00"/>
          </a:solidFill>
          <a:ln w="12700" algn="ctr">
            <a:noFill/>
            <a:miter lim="800000"/>
            <a:headEnd/>
            <a:tailEnd/>
          </a:ln>
        </p:spPr>
        <p:txBody>
          <a:bodyPr anchor="ctr"/>
          <a:lstStyle/>
          <a:p>
            <a:pPr algn="ctr">
              <a:buClr>
                <a:schemeClr val="accent2"/>
              </a:buClr>
              <a:buFont typeface="Wingdings 2" pitchFamily="18" charset="2"/>
              <a:buNone/>
            </a:pPr>
            <a:r>
              <a:rPr lang="en-US" sz="1600" dirty="0">
                <a:solidFill>
                  <a:schemeClr val="bg1"/>
                </a:solidFill>
                <a:ea typeface="ＭＳ Ｐゴシック" pitchFamily="34" charset="-128"/>
              </a:rPr>
              <a:t>Invalid user</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7"/>
          <p:cNvSpPr>
            <a:spLocks noGrp="1" noChangeArrowheads="1"/>
          </p:cNvSpPr>
          <p:nvPr>
            <p:ph type="title" idx="4294967295"/>
          </p:nvPr>
        </p:nvSpPr>
        <p:spPr/>
        <p:txBody>
          <a:bodyPr/>
          <a:lstStyle/>
          <a:p>
            <a:pPr eaLnBrk="1" hangingPunct="1"/>
            <a:r>
              <a:rPr lang="en-US" dirty="0" smtClean="0"/>
              <a:t>UNIX-to-Windows User Resolution (Cont.)</a:t>
            </a:r>
          </a:p>
        </p:txBody>
      </p:sp>
      <p:sp>
        <p:nvSpPr>
          <p:cNvPr id="17412" name="Text Box 3"/>
          <p:cNvSpPr txBox="1">
            <a:spLocks noChangeArrowheads="1"/>
          </p:cNvSpPr>
          <p:nvPr/>
        </p:nvSpPr>
        <p:spPr bwMode="auto">
          <a:xfrm>
            <a:off x="3248025" y="2614613"/>
            <a:ext cx="1657350" cy="1377950"/>
          </a:xfrm>
          <a:prstGeom prst="rect">
            <a:avLst/>
          </a:prstGeom>
          <a:solidFill>
            <a:srgbClr val="F95F00"/>
          </a:solidFill>
          <a:ln w="12700" algn="ctr">
            <a:noFill/>
            <a:miter lim="800000"/>
            <a:headEnd/>
            <a:tailEnd/>
          </a:ln>
        </p:spPr>
        <p:txBody>
          <a:bodyPr anchor="ctr"/>
          <a:lstStyle/>
          <a:p>
            <a:pPr algn="ctr">
              <a:buClr>
                <a:schemeClr val="accent2"/>
              </a:buClr>
              <a:buFont typeface="Wingdings 2" pitchFamily="18" charset="2"/>
              <a:buNone/>
            </a:pPr>
            <a:r>
              <a:rPr lang="en-US" sz="1600" dirty="0">
                <a:solidFill>
                  <a:schemeClr val="bg1"/>
                </a:solidFill>
                <a:ea typeface="ＭＳ Ｐゴシック" pitchFamily="34" charset="-128"/>
              </a:rPr>
              <a:t>UID to UNIX user name </a:t>
            </a:r>
            <a:r>
              <a:rPr lang="en-US" sz="1600" dirty="0" smtClean="0">
                <a:solidFill>
                  <a:schemeClr val="bg1"/>
                </a:solidFill>
                <a:ea typeface="ＭＳ Ｐゴシック" pitchFamily="34" charset="-128"/>
              </a:rPr>
              <a:t>unauthenticated or </a:t>
            </a:r>
            <a:r>
              <a:rPr lang="en-US" sz="1600" dirty="0">
                <a:solidFill>
                  <a:schemeClr val="bg1"/>
                </a:solidFill>
                <a:ea typeface="ＭＳ Ｐゴシック" pitchFamily="34" charset="-128"/>
              </a:rPr>
              <a:t>Invalid user</a:t>
            </a:r>
          </a:p>
        </p:txBody>
      </p:sp>
      <p:sp>
        <p:nvSpPr>
          <p:cNvPr id="17413" name="Text Box 4"/>
          <p:cNvSpPr txBox="1">
            <a:spLocks noChangeArrowheads="1"/>
          </p:cNvSpPr>
          <p:nvPr/>
        </p:nvSpPr>
        <p:spPr bwMode="auto">
          <a:xfrm>
            <a:off x="5614988" y="2614613"/>
            <a:ext cx="1227137" cy="1377950"/>
          </a:xfrm>
          <a:prstGeom prst="rect">
            <a:avLst/>
          </a:prstGeom>
          <a:solidFill>
            <a:srgbClr val="9E3039"/>
          </a:solidFill>
          <a:ln w="12700" algn="ctr">
            <a:noFill/>
            <a:miter lim="800000"/>
            <a:headEnd/>
            <a:tailEnd/>
          </a:ln>
        </p:spPr>
        <p:txBody>
          <a:bodyPr wrap="none" anchor="ctr"/>
          <a:lstStyle/>
          <a:p>
            <a:pPr algn="ctr"/>
            <a:r>
              <a:rPr lang="en-US" sz="1600" dirty="0">
                <a:solidFill>
                  <a:schemeClr val="bg1"/>
                </a:solidFill>
                <a:ea typeface="ＭＳ Ｐゴシック" pitchFamily="34" charset="-128"/>
              </a:rPr>
              <a:t>Invalid</a:t>
            </a:r>
          </a:p>
          <a:p>
            <a:pPr algn="ctr"/>
            <a:r>
              <a:rPr lang="en-US" sz="1600" dirty="0">
                <a:solidFill>
                  <a:schemeClr val="bg1"/>
                </a:solidFill>
                <a:ea typeface="ＭＳ Ｐゴシック" pitchFamily="34" charset="-128"/>
              </a:rPr>
              <a:t>user</a:t>
            </a:r>
          </a:p>
          <a:p>
            <a:pPr algn="ctr"/>
            <a:r>
              <a:rPr lang="en-US" sz="1600" dirty="0">
                <a:solidFill>
                  <a:schemeClr val="bg1"/>
                </a:solidFill>
                <a:ea typeface="ＭＳ Ｐゴシック" pitchFamily="34" charset="-128"/>
              </a:rPr>
              <a:t>rejected</a:t>
            </a:r>
          </a:p>
        </p:txBody>
      </p:sp>
      <p:cxnSp>
        <p:nvCxnSpPr>
          <p:cNvPr id="17414" name="AutoShape 8"/>
          <p:cNvCxnSpPr>
            <a:cxnSpLocks noChangeShapeType="1"/>
            <a:stCxn id="17412" idx="3"/>
            <a:endCxn id="17413" idx="1"/>
          </p:cNvCxnSpPr>
          <p:nvPr/>
        </p:nvCxnSpPr>
        <p:spPr bwMode="auto">
          <a:xfrm>
            <a:off x="4905375" y="3303588"/>
            <a:ext cx="709613" cy="0"/>
          </a:xfrm>
          <a:prstGeom prst="straightConnector1">
            <a:avLst/>
          </a:prstGeom>
          <a:noFill/>
          <a:ln w="19050">
            <a:solidFill>
              <a:schemeClr val="tx1"/>
            </a:solidFill>
            <a:round/>
            <a:headEnd/>
            <a:tailEnd type="triangle" w="med" len="med"/>
          </a:ln>
        </p:spPr>
      </p:cxn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131"/>
          <p:cNvSpPr>
            <a:spLocks noGrp="1" noChangeArrowheads="1"/>
          </p:cNvSpPr>
          <p:nvPr>
            <p:ph type="title"/>
          </p:nvPr>
        </p:nvSpPr>
        <p:spPr/>
        <p:txBody>
          <a:bodyPr/>
          <a:lstStyle/>
          <a:p>
            <a:pPr eaLnBrk="1" hangingPunct="1"/>
            <a:r>
              <a:rPr lang="en-US" dirty="0" smtClean="0"/>
              <a:t>Security Styles</a:t>
            </a:r>
          </a:p>
        </p:txBody>
      </p:sp>
      <p:graphicFrame>
        <p:nvGraphicFramePr>
          <p:cNvPr id="49245" name="Group 93"/>
          <p:cNvGraphicFramePr>
            <a:graphicFrameLocks noGrp="1"/>
          </p:cNvGraphicFramePr>
          <p:nvPr>
            <p:ph idx="1"/>
          </p:nvPr>
        </p:nvGraphicFramePr>
        <p:xfrm>
          <a:off x="1106488" y="1260475"/>
          <a:ext cx="7839075" cy="5230368"/>
        </p:xfrm>
        <a:graphic>
          <a:graphicData uri="http://schemas.openxmlformats.org/drawingml/2006/table">
            <a:tbl>
              <a:tblPr/>
              <a:tblGrid>
                <a:gridCol w="1960562"/>
                <a:gridCol w="1958975"/>
                <a:gridCol w="1960563"/>
                <a:gridCol w="1958975"/>
              </a:tblGrid>
              <a:tr h="180975">
                <a:tc gridSpan="4">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2" pitchFamily="18" charset="2"/>
                        <a:buNone/>
                        <a:tabLst/>
                      </a:pPr>
                      <a:r>
                        <a:rPr kumimoji="0" lang="en-US" sz="1800" b="0" i="0" u="none" strike="noStrike" cap="none" normalizeH="0" baseline="0" dirty="0" smtClean="0">
                          <a:ln>
                            <a:noFill/>
                          </a:ln>
                          <a:solidFill>
                            <a:schemeClr val="bg1"/>
                          </a:solidFill>
                          <a:effectLst/>
                          <a:latin typeface="Arial" pitchFamily="34" charset="0"/>
                        </a:rPr>
                        <a:t>Security Styles</a:t>
                      </a:r>
                    </a:p>
                  </a:txBody>
                  <a:tcPr horzOverflow="overflow">
                    <a:lnL cap="flat">
                      <a:noFill/>
                    </a:lnL>
                    <a:lnR cap="flat">
                      <a:noFill/>
                    </a:lnR>
                    <a:lnT cap="flat">
                      <a:noFill/>
                    </a:lnT>
                    <a:lnB w="28575" cap="flat" cmpd="sng" algn="ctr">
                      <a:solidFill>
                        <a:srgbClr val="A5A5A5"/>
                      </a:solidFill>
                      <a:prstDash val="solid"/>
                      <a:round/>
                      <a:headEnd type="none" w="med" len="med"/>
                      <a:tailEnd type="none" w="med" len="med"/>
                    </a:lnB>
                    <a:lnTlToBr>
                      <a:noFill/>
                    </a:lnTlToBr>
                    <a:lnBlToTr>
                      <a:noFill/>
                    </a:lnBlToTr>
                    <a:solidFill>
                      <a:schemeClr val="hlink"/>
                    </a:solidFill>
                  </a:tcPr>
                </a:tc>
                <a:tc hMerge="1">
                  <a:txBody>
                    <a:bodyPr/>
                    <a:lstStyle/>
                    <a:p>
                      <a:endParaRPr lang="en-US"/>
                    </a:p>
                  </a:txBody>
                  <a:tcPr/>
                </a:tc>
                <a:tc hMerge="1">
                  <a:txBody>
                    <a:bodyPr/>
                    <a:lstStyle/>
                    <a:p>
                      <a:endParaRPr lang="en-US"/>
                    </a:p>
                  </a:txBody>
                  <a:tcPr/>
                </a:tc>
                <a:tc hMerge="1">
                  <a:txBody>
                    <a:bodyPr/>
                    <a:lstStyle/>
                    <a:p>
                      <a:endParaRPr lang="en-US"/>
                    </a:p>
                  </a:txBody>
                  <a:tcPr/>
                </a:tc>
              </a:tr>
              <a:tr h="276225">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2" pitchFamily="18" charset="2"/>
                        <a:buNone/>
                        <a:tabLst/>
                      </a:pPr>
                      <a:r>
                        <a:rPr kumimoji="0" lang="en-US" sz="1800" b="0" i="0" u="none" strike="noStrike" cap="none" normalizeH="0" baseline="0" dirty="0" smtClean="0">
                          <a:ln>
                            <a:noFill/>
                          </a:ln>
                          <a:solidFill>
                            <a:schemeClr val="bg1"/>
                          </a:solidFill>
                          <a:effectLst/>
                          <a:latin typeface="Arial" pitchFamily="34" charset="0"/>
                        </a:rPr>
                        <a:t>Security Style</a:t>
                      </a:r>
                    </a:p>
                  </a:txBody>
                  <a:tcPr anchor="ctr" horzOverflow="overflow">
                    <a:lnL cap="flat">
                      <a:noFill/>
                    </a:lnL>
                    <a:lnR w="28575" cap="flat" cmpd="sng" algn="ctr">
                      <a:solidFill>
                        <a:srgbClr val="A5A5A5"/>
                      </a:solidFill>
                      <a:prstDash val="solid"/>
                      <a:round/>
                      <a:headEnd type="none" w="med" len="med"/>
                      <a:tailEnd type="none" w="med" len="med"/>
                    </a:lnR>
                    <a:lnT w="28575" cap="flat" cmpd="sng" algn="ctr">
                      <a:solidFill>
                        <a:srgbClr val="A5A5A5"/>
                      </a:solidFill>
                      <a:prstDash val="solid"/>
                      <a:round/>
                      <a:headEnd type="none" w="med" len="med"/>
                      <a:tailEnd type="none" w="med" len="med"/>
                    </a:lnT>
                    <a:lnB w="28575" cap="flat" cmpd="sng" algn="ctr">
                      <a:solidFill>
                        <a:srgbClr val="A5A5A5"/>
                      </a:solid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2" pitchFamily="18" charset="2"/>
                        <a:buNone/>
                        <a:tabLst/>
                      </a:pPr>
                      <a:r>
                        <a:rPr kumimoji="0" lang="en-US" sz="1800" b="0" i="0" u="none" strike="noStrike" cap="none" normalizeH="0" baseline="0" dirty="0" smtClean="0">
                          <a:ln>
                            <a:noFill/>
                          </a:ln>
                          <a:solidFill>
                            <a:schemeClr val="bg1"/>
                          </a:solidFill>
                          <a:effectLst/>
                          <a:latin typeface="Arial" pitchFamily="34" charset="0"/>
                        </a:rPr>
                        <a:t>Hosts that can change Security/ Permissions</a:t>
                      </a:r>
                    </a:p>
                  </a:txBody>
                  <a:tcPr anchor="ctr" horzOverflow="overflow">
                    <a:lnL w="28575" cap="flat" cmpd="sng" algn="ctr">
                      <a:solidFill>
                        <a:srgbClr val="A5A5A5"/>
                      </a:solidFill>
                      <a:prstDash val="solid"/>
                      <a:round/>
                      <a:headEnd type="none" w="med" len="med"/>
                      <a:tailEnd type="none" w="med" len="med"/>
                    </a:lnL>
                    <a:lnR w="28575" cap="flat" cmpd="sng" algn="ctr">
                      <a:solidFill>
                        <a:srgbClr val="A5A5A5"/>
                      </a:solidFill>
                      <a:prstDash val="solid"/>
                      <a:round/>
                      <a:headEnd type="none" w="med" len="med"/>
                      <a:tailEnd type="none" w="med" len="med"/>
                    </a:lnR>
                    <a:lnT w="28575" cap="flat" cmpd="sng" algn="ctr">
                      <a:solidFill>
                        <a:srgbClr val="A5A5A5"/>
                      </a:solidFill>
                      <a:prstDash val="solid"/>
                      <a:round/>
                      <a:headEnd type="none" w="med" len="med"/>
                      <a:tailEnd type="none" w="med" len="med"/>
                    </a:lnT>
                    <a:lnB w="28575" cap="flat" cmpd="sng" algn="ctr">
                      <a:solidFill>
                        <a:srgbClr val="A5A5A5"/>
                      </a:solid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2" pitchFamily="18" charset="2"/>
                        <a:buNone/>
                        <a:tabLst/>
                      </a:pPr>
                      <a:r>
                        <a:rPr kumimoji="0" lang="en-US" sz="1800" b="0" i="0" u="none" strike="noStrike" cap="none" normalizeH="0" baseline="0" dirty="0" smtClean="0">
                          <a:ln>
                            <a:noFill/>
                          </a:ln>
                          <a:solidFill>
                            <a:schemeClr val="bg1"/>
                          </a:solidFill>
                          <a:effectLst/>
                          <a:latin typeface="Arial" pitchFamily="34" charset="0"/>
                        </a:rPr>
                        <a:t>CIFS Client Access Determined by</a:t>
                      </a:r>
                    </a:p>
                  </a:txBody>
                  <a:tcPr anchor="ctr" horzOverflow="overflow">
                    <a:lnL w="28575" cap="flat" cmpd="sng" algn="ctr">
                      <a:solidFill>
                        <a:srgbClr val="A5A5A5"/>
                      </a:solidFill>
                      <a:prstDash val="solid"/>
                      <a:round/>
                      <a:headEnd type="none" w="med" len="med"/>
                      <a:tailEnd type="none" w="med" len="med"/>
                    </a:lnL>
                    <a:lnR w="28575" cap="flat" cmpd="sng" algn="ctr">
                      <a:solidFill>
                        <a:srgbClr val="A5A5A5"/>
                      </a:solidFill>
                      <a:prstDash val="solid"/>
                      <a:round/>
                      <a:headEnd type="none" w="med" len="med"/>
                      <a:tailEnd type="none" w="med" len="med"/>
                    </a:lnR>
                    <a:lnT w="28575" cap="flat" cmpd="sng" algn="ctr">
                      <a:solidFill>
                        <a:srgbClr val="A5A5A5"/>
                      </a:solidFill>
                      <a:prstDash val="solid"/>
                      <a:round/>
                      <a:headEnd type="none" w="med" len="med"/>
                      <a:tailEnd type="none" w="med" len="med"/>
                    </a:lnT>
                    <a:lnB w="28575" cap="flat" cmpd="sng" algn="ctr">
                      <a:solidFill>
                        <a:srgbClr val="A5A5A5"/>
                      </a:solid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2" pitchFamily="18" charset="2"/>
                        <a:buNone/>
                        <a:tabLst/>
                      </a:pPr>
                      <a:r>
                        <a:rPr kumimoji="0" lang="en-US" sz="1800" b="0" i="0" u="none" strike="noStrike" cap="none" normalizeH="0" baseline="0" dirty="0" smtClean="0">
                          <a:ln>
                            <a:noFill/>
                          </a:ln>
                          <a:solidFill>
                            <a:schemeClr val="bg1"/>
                          </a:solidFill>
                          <a:effectLst/>
                          <a:latin typeface="Arial" pitchFamily="34" charset="0"/>
                        </a:rPr>
                        <a:t>NFS Client Access Determined by</a:t>
                      </a:r>
                    </a:p>
                  </a:txBody>
                  <a:tcPr anchor="ctr" horzOverflow="overflow">
                    <a:lnL w="28575" cap="flat" cmpd="sng" algn="ctr">
                      <a:solidFill>
                        <a:srgbClr val="A5A5A5"/>
                      </a:solidFill>
                      <a:prstDash val="solid"/>
                      <a:round/>
                      <a:headEnd type="none" w="med" len="med"/>
                      <a:tailEnd type="none" w="med" len="med"/>
                    </a:lnL>
                    <a:lnR cap="flat">
                      <a:noFill/>
                    </a:lnR>
                    <a:lnT w="28575" cap="flat" cmpd="sng" algn="ctr">
                      <a:solidFill>
                        <a:srgbClr val="A5A5A5"/>
                      </a:solidFill>
                      <a:prstDash val="solid"/>
                      <a:round/>
                      <a:headEnd type="none" w="med" len="med"/>
                      <a:tailEnd type="none" w="med" len="med"/>
                    </a:lnT>
                    <a:lnB w="28575" cap="flat" cmpd="sng" algn="ctr">
                      <a:solidFill>
                        <a:srgbClr val="A5A5A5"/>
                      </a:solidFill>
                      <a:prstDash val="solid"/>
                      <a:round/>
                      <a:headEnd type="none" w="med" len="med"/>
                      <a:tailEnd type="none" w="med" len="med"/>
                    </a:lnB>
                    <a:lnTlToBr>
                      <a:noFill/>
                    </a:lnTlToBr>
                    <a:lnBlToTr>
                      <a:noFill/>
                    </a:lnBlToTr>
                    <a:solidFill>
                      <a:schemeClr val="bg2"/>
                    </a:solidFill>
                  </a:tcPr>
                </a:tc>
              </a:tr>
              <a:tr h="498475">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2" pitchFamily="18" charset="2"/>
                        <a:buNone/>
                        <a:tabLst/>
                      </a:pPr>
                      <a:r>
                        <a:rPr kumimoji="0" lang="en-US" sz="1800" b="0" i="0" u="none" strike="noStrike" cap="none" normalizeH="0" baseline="0" dirty="0" smtClean="0">
                          <a:ln>
                            <a:noFill/>
                          </a:ln>
                          <a:solidFill>
                            <a:schemeClr val="bg1"/>
                          </a:solidFill>
                          <a:effectLst/>
                          <a:latin typeface="Courier New" pitchFamily="49" charset="0"/>
                          <a:cs typeface="Courier New" pitchFamily="49" charset="0"/>
                        </a:rPr>
                        <a:t>unix</a:t>
                      </a:r>
                    </a:p>
                  </a:txBody>
                  <a:tcPr anchor="ctr" horzOverflow="overflow">
                    <a:lnL cap="flat">
                      <a:noFill/>
                    </a:lnL>
                    <a:lnR w="28575" cap="flat" cmpd="sng" algn="ctr">
                      <a:solidFill>
                        <a:srgbClr val="A5A5A5"/>
                      </a:solidFill>
                      <a:prstDash val="solid"/>
                      <a:round/>
                      <a:headEnd type="none" w="med" len="med"/>
                      <a:tailEnd type="none" w="med" len="med"/>
                    </a:lnR>
                    <a:lnT w="28575" cap="flat" cmpd="sng" algn="ctr">
                      <a:solidFill>
                        <a:srgbClr val="A5A5A5"/>
                      </a:solidFill>
                      <a:prstDash val="solid"/>
                      <a:round/>
                      <a:headEnd type="none" w="med" len="med"/>
                      <a:tailEnd type="none" w="med" len="med"/>
                    </a:lnT>
                    <a:lnB w="28575" cap="flat" cmpd="sng" algn="ctr">
                      <a:solidFill>
                        <a:srgbClr val="A5A5A5"/>
                      </a:solid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2" pitchFamily="18" charset="2"/>
                        <a:buNone/>
                        <a:tabLst/>
                      </a:pPr>
                      <a:r>
                        <a:rPr kumimoji="0" lang="en-US" sz="1800" b="0" i="0" u="none" strike="noStrike" cap="none" normalizeH="0" baseline="0" dirty="0" smtClean="0">
                          <a:ln>
                            <a:noFill/>
                          </a:ln>
                          <a:solidFill>
                            <a:schemeClr val="tx1"/>
                          </a:solidFill>
                          <a:effectLst/>
                          <a:latin typeface="Arial" pitchFamily="34" charset="0"/>
                        </a:rPr>
                        <a:t>NFS clients</a:t>
                      </a:r>
                    </a:p>
                  </a:txBody>
                  <a:tcPr anchor="ctr" horzOverflow="overflow">
                    <a:lnL w="28575" cap="flat" cmpd="sng" algn="ctr">
                      <a:solidFill>
                        <a:srgbClr val="A5A5A5"/>
                      </a:solidFill>
                      <a:prstDash val="solid"/>
                      <a:round/>
                      <a:headEnd type="none" w="med" len="med"/>
                      <a:tailEnd type="none" w="med" len="med"/>
                    </a:lnL>
                    <a:lnR w="28575" cap="flat" cmpd="sng" algn="ctr">
                      <a:solidFill>
                        <a:srgbClr val="A5A5A5"/>
                      </a:solidFill>
                      <a:prstDash val="solid"/>
                      <a:round/>
                      <a:headEnd type="none" w="med" len="med"/>
                      <a:tailEnd type="none" w="med" len="med"/>
                    </a:lnR>
                    <a:lnT w="28575" cap="flat" cmpd="sng" algn="ctr">
                      <a:solidFill>
                        <a:srgbClr val="A5A5A5"/>
                      </a:solidFill>
                      <a:prstDash val="solid"/>
                      <a:round/>
                      <a:headEnd type="none" w="med" len="med"/>
                      <a:tailEnd type="none" w="med" len="med"/>
                    </a:lnT>
                    <a:lnB w="28575" cap="flat" cmpd="sng" algn="ctr">
                      <a:solidFill>
                        <a:srgbClr val="A5A5A5"/>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2" pitchFamily="18" charset="2"/>
                        <a:buNone/>
                        <a:tabLst/>
                      </a:pPr>
                      <a:r>
                        <a:rPr kumimoji="0" lang="en-US" sz="1800" b="0" i="0" u="none" strike="noStrike" cap="none" normalizeH="0" baseline="0" dirty="0" smtClean="0">
                          <a:ln>
                            <a:noFill/>
                          </a:ln>
                          <a:solidFill>
                            <a:schemeClr val="tx1"/>
                          </a:solidFill>
                          <a:effectLst/>
                          <a:latin typeface="Arial" pitchFamily="34" charset="0"/>
                        </a:rPr>
                        <a:t>UNIX permissions</a:t>
                      </a:r>
                    </a:p>
                    <a:p>
                      <a:pPr marL="0" marR="0" lvl="0" indent="0" algn="ctr" defTabSz="914400" rtl="0" eaLnBrk="1" fontAlgn="base" latinLnBrk="0" hangingPunct="1">
                        <a:lnSpc>
                          <a:spcPct val="100000"/>
                        </a:lnSpc>
                        <a:spcBef>
                          <a:spcPct val="20000"/>
                        </a:spcBef>
                        <a:spcAft>
                          <a:spcPct val="0"/>
                        </a:spcAft>
                        <a:buClr>
                          <a:schemeClr val="accent2"/>
                        </a:buClr>
                        <a:buSzTx/>
                        <a:buFont typeface="Wingdings 2" pitchFamily="18" charset="2"/>
                        <a:buNone/>
                        <a:tabLst/>
                      </a:pPr>
                      <a:r>
                        <a:rPr kumimoji="0" lang="en-US" sz="1800" b="0" i="0" u="none" strike="noStrike" cap="none" normalizeH="0" baseline="0" dirty="0" smtClean="0">
                          <a:ln>
                            <a:noFill/>
                          </a:ln>
                          <a:solidFill>
                            <a:schemeClr val="tx1"/>
                          </a:solidFill>
                          <a:effectLst/>
                          <a:latin typeface="Arial" pitchFamily="34" charset="0"/>
                        </a:rPr>
                        <a:t>(Windows user names mapped to UNIX account)</a:t>
                      </a:r>
                    </a:p>
                  </a:txBody>
                  <a:tcPr anchor="ctr" horzOverflow="overflow">
                    <a:lnL w="28575" cap="flat" cmpd="sng" algn="ctr">
                      <a:solidFill>
                        <a:srgbClr val="A5A5A5"/>
                      </a:solidFill>
                      <a:prstDash val="solid"/>
                      <a:round/>
                      <a:headEnd type="none" w="med" len="med"/>
                      <a:tailEnd type="none" w="med" len="med"/>
                    </a:lnL>
                    <a:lnR w="28575" cap="flat" cmpd="sng" algn="ctr">
                      <a:solidFill>
                        <a:srgbClr val="A5A5A5"/>
                      </a:solidFill>
                      <a:prstDash val="solid"/>
                      <a:round/>
                      <a:headEnd type="none" w="med" len="med"/>
                      <a:tailEnd type="none" w="med" len="med"/>
                    </a:lnR>
                    <a:lnT w="28575" cap="flat" cmpd="sng" algn="ctr">
                      <a:solidFill>
                        <a:srgbClr val="A5A5A5"/>
                      </a:solidFill>
                      <a:prstDash val="solid"/>
                      <a:round/>
                      <a:headEnd type="none" w="med" len="med"/>
                      <a:tailEnd type="none" w="med" len="med"/>
                    </a:lnT>
                    <a:lnB w="28575" cap="flat" cmpd="sng" algn="ctr">
                      <a:solidFill>
                        <a:srgbClr val="A5A5A5"/>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2" pitchFamily="18" charset="2"/>
                        <a:buNone/>
                        <a:tabLst/>
                      </a:pPr>
                      <a:r>
                        <a:rPr kumimoji="0" lang="en-US" sz="1800" b="0" i="0" u="none" strike="noStrike" cap="none" normalizeH="0" baseline="0" dirty="0" smtClean="0">
                          <a:ln>
                            <a:noFill/>
                          </a:ln>
                          <a:solidFill>
                            <a:schemeClr val="tx1"/>
                          </a:solidFill>
                          <a:effectLst/>
                          <a:latin typeface="Arial" pitchFamily="34" charset="0"/>
                        </a:rPr>
                        <a:t>UNIX permissions</a:t>
                      </a:r>
                    </a:p>
                  </a:txBody>
                  <a:tcPr anchor="ctr" horzOverflow="overflow">
                    <a:lnL w="28575" cap="flat" cmpd="sng" algn="ctr">
                      <a:solidFill>
                        <a:srgbClr val="A5A5A5"/>
                      </a:solidFill>
                      <a:prstDash val="solid"/>
                      <a:round/>
                      <a:headEnd type="none" w="med" len="med"/>
                      <a:tailEnd type="none" w="med" len="med"/>
                    </a:lnL>
                    <a:lnR cap="flat">
                      <a:noFill/>
                    </a:lnR>
                    <a:lnT w="28575" cap="flat" cmpd="sng" algn="ctr">
                      <a:solidFill>
                        <a:srgbClr val="A5A5A5"/>
                      </a:solidFill>
                      <a:prstDash val="solid"/>
                      <a:round/>
                      <a:headEnd type="none" w="med" len="med"/>
                      <a:tailEnd type="none" w="med" len="med"/>
                    </a:lnT>
                    <a:lnB w="28575" cap="flat" cmpd="sng" algn="ctr">
                      <a:solidFill>
                        <a:srgbClr val="A5A5A5"/>
                      </a:solidFill>
                      <a:prstDash val="solid"/>
                      <a:round/>
                      <a:headEnd type="none" w="med" len="med"/>
                      <a:tailEnd type="none" w="med" len="med"/>
                    </a:lnB>
                    <a:lnTlToBr>
                      <a:noFill/>
                    </a:lnTlToBr>
                    <a:lnBlToTr>
                      <a:noFill/>
                    </a:lnBlToTr>
                    <a:noFill/>
                  </a:tcPr>
                </a:tc>
              </a:tr>
              <a:tr h="180975">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2" pitchFamily="18" charset="2"/>
                        <a:buNone/>
                        <a:tabLst/>
                      </a:pPr>
                      <a:r>
                        <a:rPr kumimoji="0" lang="en-US" sz="1800" b="0" i="0" u="none" strike="noStrike" cap="none" normalizeH="0" baseline="0" dirty="0" smtClean="0">
                          <a:ln>
                            <a:noFill/>
                          </a:ln>
                          <a:solidFill>
                            <a:schemeClr val="bg1"/>
                          </a:solidFill>
                          <a:effectLst/>
                          <a:latin typeface="Courier New" pitchFamily="49" charset="0"/>
                          <a:cs typeface="Courier New" pitchFamily="49" charset="0"/>
                        </a:rPr>
                        <a:t>mixed</a:t>
                      </a:r>
                    </a:p>
                  </a:txBody>
                  <a:tcPr anchor="ctr" horzOverflow="overflow">
                    <a:lnL cap="flat">
                      <a:noFill/>
                    </a:lnL>
                    <a:lnR w="28575" cap="flat" cmpd="sng" algn="ctr">
                      <a:solidFill>
                        <a:srgbClr val="A5A5A5"/>
                      </a:solidFill>
                      <a:prstDash val="solid"/>
                      <a:round/>
                      <a:headEnd type="none" w="med" len="med"/>
                      <a:tailEnd type="none" w="med" len="med"/>
                    </a:lnR>
                    <a:lnT w="28575" cap="flat" cmpd="sng" algn="ctr">
                      <a:solidFill>
                        <a:srgbClr val="A5A5A5"/>
                      </a:solidFill>
                      <a:prstDash val="solid"/>
                      <a:round/>
                      <a:headEnd type="none" w="med" len="med"/>
                      <a:tailEnd type="none" w="med" len="med"/>
                    </a:lnT>
                    <a:lnB w="28575" cap="flat" cmpd="sng" algn="ctr">
                      <a:solidFill>
                        <a:srgbClr val="A5A5A5"/>
                      </a:solid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2" pitchFamily="18" charset="2"/>
                        <a:buNone/>
                        <a:tabLst/>
                      </a:pPr>
                      <a:r>
                        <a:rPr kumimoji="0" lang="en-US" sz="1800" b="0" i="0" u="none" strike="noStrike" cap="none" normalizeH="0" baseline="0" dirty="0" smtClean="0">
                          <a:ln>
                            <a:noFill/>
                          </a:ln>
                          <a:solidFill>
                            <a:schemeClr val="tx1"/>
                          </a:solidFill>
                          <a:effectLst/>
                          <a:latin typeface="Arial" pitchFamily="34" charset="0"/>
                        </a:rPr>
                        <a:t>NFS and CIFS clients</a:t>
                      </a:r>
                    </a:p>
                  </a:txBody>
                  <a:tcPr anchor="ctr" horzOverflow="overflow">
                    <a:lnL w="28575" cap="flat" cmpd="sng" algn="ctr">
                      <a:solidFill>
                        <a:srgbClr val="A5A5A5"/>
                      </a:solidFill>
                      <a:prstDash val="solid"/>
                      <a:round/>
                      <a:headEnd type="none" w="med" len="med"/>
                      <a:tailEnd type="none" w="med" len="med"/>
                    </a:lnL>
                    <a:lnR w="28575" cap="flat" cmpd="sng" algn="ctr">
                      <a:solidFill>
                        <a:srgbClr val="A5A5A5"/>
                      </a:solidFill>
                      <a:prstDash val="solid"/>
                      <a:round/>
                      <a:headEnd type="none" w="med" len="med"/>
                      <a:tailEnd type="none" w="med" len="med"/>
                    </a:lnR>
                    <a:lnT w="28575" cap="flat" cmpd="sng" algn="ctr">
                      <a:solidFill>
                        <a:srgbClr val="A5A5A5"/>
                      </a:solidFill>
                      <a:prstDash val="solid"/>
                      <a:round/>
                      <a:headEnd type="none" w="med" len="med"/>
                      <a:tailEnd type="none" w="med" len="med"/>
                    </a:lnT>
                    <a:lnB w="28575" cap="flat" cmpd="sng" algn="ctr">
                      <a:solidFill>
                        <a:srgbClr val="A5A5A5"/>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2" pitchFamily="18" charset="2"/>
                        <a:buNone/>
                        <a:tabLst/>
                      </a:pPr>
                      <a:r>
                        <a:rPr kumimoji="0" lang="en-US" sz="1800" b="0" i="0" u="none" strike="noStrike" cap="none" normalizeH="0" baseline="0" dirty="0" smtClean="0">
                          <a:ln>
                            <a:noFill/>
                          </a:ln>
                          <a:solidFill>
                            <a:schemeClr val="tx1"/>
                          </a:solidFill>
                          <a:effectLst/>
                          <a:latin typeface="Arial" pitchFamily="34" charset="0"/>
                        </a:rPr>
                        <a:t>Depends on the last client to set security settings (permissions)</a:t>
                      </a:r>
                    </a:p>
                  </a:txBody>
                  <a:tcPr anchor="ctr" horzOverflow="overflow">
                    <a:lnL w="28575" cap="flat" cmpd="sng" algn="ctr">
                      <a:solidFill>
                        <a:srgbClr val="A5A5A5"/>
                      </a:solidFill>
                      <a:prstDash val="solid"/>
                      <a:round/>
                      <a:headEnd type="none" w="med" len="med"/>
                      <a:tailEnd type="none" w="med" len="med"/>
                    </a:lnL>
                    <a:lnR cap="flat">
                      <a:noFill/>
                    </a:lnR>
                    <a:lnT w="28575" cap="flat" cmpd="sng" algn="ctr">
                      <a:solidFill>
                        <a:srgbClr val="A5A5A5"/>
                      </a:solidFill>
                      <a:prstDash val="solid"/>
                      <a:round/>
                      <a:headEnd type="none" w="med" len="med"/>
                      <a:tailEnd type="none" w="med" len="med"/>
                    </a:lnT>
                    <a:lnB w="28575" cap="flat" cmpd="sng" algn="ctr">
                      <a:solidFill>
                        <a:srgbClr val="A5A5A5"/>
                      </a:solidFill>
                      <a:prstDash val="solid"/>
                      <a:round/>
                      <a:headEnd type="none" w="med" len="med"/>
                      <a:tailEnd type="none" w="med" len="med"/>
                    </a:lnB>
                    <a:lnTlToBr>
                      <a:noFill/>
                    </a:lnTlToBr>
                    <a:lnBlToTr>
                      <a:noFill/>
                    </a:lnBlToTr>
                    <a:noFill/>
                  </a:tcPr>
                </a:tc>
                <a:tc hMerge="1">
                  <a:txBody>
                    <a:bodyPr/>
                    <a:lstStyle/>
                    <a:p>
                      <a:endParaRPr lang="en-US"/>
                    </a:p>
                  </a:txBody>
                  <a:tcPr/>
                </a:tc>
              </a:tr>
              <a:tr h="525463">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2" pitchFamily="18" charset="2"/>
                        <a:buNone/>
                        <a:tabLst/>
                      </a:pPr>
                      <a:r>
                        <a:rPr kumimoji="0" lang="en-US" sz="1800" b="0" i="0" u="none" strike="noStrike" cap="none" normalizeH="0" baseline="0" dirty="0" smtClean="0">
                          <a:ln>
                            <a:noFill/>
                          </a:ln>
                          <a:solidFill>
                            <a:schemeClr val="bg1"/>
                          </a:solidFill>
                          <a:effectLst/>
                          <a:latin typeface="Courier New" pitchFamily="49" charset="0"/>
                          <a:cs typeface="Courier New" pitchFamily="49" charset="0"/>
                        </a:rPr>
                        <a:t>ntfs</a:t>
                      </a:r>
                    </a:p>
                  </a:txBody>
                  <a:tcPr anchor="ctr" horzOverflow="overflow">
                    <a:lnL cap="flat">
                      <a:noFill/>
                    </a:lnL>
                    <a:lnR w="28575" cap="flat" cmpd="sng" algn="ctr">
                      <a:solidFill>
                        <a:srgbClr val="A5A5A5"/>
                      </a:solidFill>
                      <a:prstDash val="solid"/>
                      <a:round/>
                      <a:headEnd type="none" w="med" len="med"/>
                      <a:tailEnd type="none" w="med" len="med"/>
                    </a:lnR>
                    <a:lnT w="28575" cap="flat" cmpd="sng" algn="ctr">
                      <a:solidFill>
                        <a:srgbClr val="A5A5A5"/>
                      </a:solidFill>
                      <a:prstDash val="solid"/>
                      <a:round/>
                      <a:headEnd type="none" w="med" len="med"/>
                      <a:tailEnd type="none" w="med" len="med"/>
                    </a:lnT>
                    <a:lnB cap="flat">
                      <a:noFill/>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2" pitchFamily="18" charset="2"/>
                        <a:buNone/>
                        <a:tabLst/>
                      </a:pPr>
                      <a:r>
                        <a:rPr kumimoji="0" lang="en-US" sz="1800" b="0" i="0" u="none" strike="noStrike" cap="none" normalizeH="0" baseline="0" dirty="0" smtClean="0">
                          <a:ln>
                            <a:noFill/>
                          </a:ln>
                          <a:solidFill>
                            <a:schemeClr val="tx1"/>
                          </a:solidFill>
                          <a:effectLst/>
                          <a:latin typeface="Arial" pitchFamily="34" charset="0"/>
                        </a:rPr>
                        <a:t>CIFS clients</a:t>
                      </a:r>
                    </a:p>
                  </a:txBody>
                  <a:tcPr anchor="ctr" horzOverflow="overflow">
                    <a:lnL w="28575" cap="flat" cmpd="sng" algn="ctr">
                      <a:solidFill>
                        <a:srgbClr val="A5A5A5"/>
                      </a:solidFill>
                      <a:prstDash val="solid"/>
                      <a:round/>
                      <a:headEnd type="none" w="med" len="med"/>
                      <a:tailEnd type="none" w="med" len="med"/>
                    </a:lnL>
                    <a:lnR w="28575" cap="flat" cmpd="sng" algn="ctr">
                      <a:solidFill>
                        <a:srgbClr val="A5A5A5"/>
                      </a:solidFill>
                      <a:prstDash val="solid"/>
                      <a:round/>
                      <a:headEnd type="none" w="med" len="med"/>
                      <a:tailEnd type="none" w="med" len="med"/>
                    </a:lnR>
                    <a:lnT w="28575" cap="flat" cmpd="sng" algn="ctr">
                      <a:solidFill>
                        <a:srgbClr val="A5A5A5"/>
                      </a:solidFill>
                      <a:prstDash val="solid"/>
                      <a:round/>
                      <a:headEnd type="none" w="med" len="med"/>
                      <a:tailEnd type="none" w="med" len="med"/>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2" pitchFamily="18" charset="2"/>
                        <a:buNone/>
                        <a:tabLst/>
                      </a:pPr>
                      <a:r>
                        <a:rPr kumimoji="0" lang="en-US" sz="1800" b="0" i="0" u="none" strike="noStrike" cap="none" normalizeH="0" baseline="0" dirty="0" smtClean="0">
                          <a:ln>
                            <a:noFill/>
                          </a:ln>
                          <a:solidFill>
                            <a:schemeClr val="tx1"/>
                          </a:solidFill>
                          <a:effectLst/>
                          <a:latin typeface="Arial" pitchFamily="34" charset="0"/>
                        </a:rPr>
                        <a:t>Windows NTFS ACLs</a:t>
                      </a:r>
                    </a:p>
                  </a:txBody>
                  <a:tcPr anchor="ctr" horzOverflow="overflow">
                    <a:lnL w="28575" cap="flat" cmpd="sng" algn="ctr">
                      <a:solidFill>
                        <a:srgbClr val="A5A5A5"/>
                      </a:solidFill>
                      <a:prstDash val="solid"/>
                      <a:round/>
                      <a:headEnd type="none" w="med" len="med"/>
                      <a:tailEnd type="none" w="med" len="med"/>
                    </a:lnL>
                    <a:lnR w="28575" cap="flat" cmpd="sng" algn="ctr">
                      <a:solidFill>
                        <a:srgbClr val="A5A5A5"/>
                      </a:solidFill>
                      <a:prstDash val="solid"/>
                      <a:round/>
                      <a:headEnd type="none" w="med" len="med"/>
                      <a:tailEnd type="none" w="med" len="med"/>
                    </a:lnR>
                    <a:lnT w="28575" cap="flat" cmpd="sng" algn="ctr">
                      <a:solidFill>
                        <a:srgbClr val="A5A5A5"/>
                      </a:solidFill>
                      <a:prstDash val="solid"/>
                      <a:round/>
                      <a:headEnd type="none" w="med" len="med"/>
                      <a:tailEnd type="none" w="med" len="med"/>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2" pitchFamily="18" charset="2"/>
                        <a:buNone/>
                        <a:tabLst/>
                      </a:pPr>
                      <a:r>
                        <a:rPr kumimoji="0" lang="en-US" sz="1800" b="0" i="0" u="none" strike="noStrike" cap="none" normalizeH="0" baseline="0" dirty="0" smtClean="0">
                          <a:ln>
                            <a:noFill/>
                          </a:ln>
                          <a:solidFill>
                            <a:schemeClr val="tx1"/>
                          </a:solidFill>
                          <a:effectLst/>
                          <a:latin typeface="Arial" pitchFamily="34" charset="0"/>
                        </a:rPr>
                        <a:t>Windows NTFS ACLs</a:t>
                      </a:r>
                    </a:p>
                    <a:p>
                      <a:pPr marL="0" marR="0" lvl="0" indent="0" algn="ctr" defTabSz="914400" rtl="0" eaLnBrk="1" fontAlgn="base" latinLnBrk="0" hangingPunct="1">
                        <a:lnSpc>
                          <a:spcPct val="100000"/>
                        </a:lnSpc>
                        <a:spcBef>
                          <a:spcPct val="20000"/>
                        </a:spcBef>
                        <a:spcAft>
                          <a:spcPct val="0"/>
                        </a:spcAft>
                        <a:buClr>
                          <a:schemeClr val="accent2"/>
                        </a:buClr>
                        <a:buSzTx/>
                        <a:buFont typeface="Wingdings 2" pitchFamily="18" charset="2"/>
                        <a:buNone/>
                        <a:tabLst/>
                      </a:pPr>
                      <a:r>
                        <a:rPr kumimoji="0" lang="en-US" sz="1800" b="0" i="0" u="none" strike="noStrike" cap="none" normalizeH="0" baseline="0" dirty="0" smtClean="0">
                          <a:ln>
                            <a:noFill/>
                          </a:ln>
                          <a:solidFill>
                            <a:schemeClr val="tx1"/>
                          </a:solidFill>
                          <a:effectLst/>
                          <a:latin typeface="Arial" pitchFamily="34" charset="0"/>
                        </a:rPr>
                        <a:t>(UNIX user names mapped to Windows account)</a:t>
                      </a:r>
                    </a:p>
                  </a:txBody>
                  <a:tcPr anchor="ctr" horzOverflow="overflow">
                    <a:lnL w="28575" cap="flat" cmpd="sng" algn="ctr">
                      <a:solidFill>
                        <a:srgbClr val="A5A5A5"/>
                      </a:solidFill>
                      <a:prstDash val="solid"/>
                      <a:round/>
                      <a:headEnd type="none" w="med" len="med"/>
                      <a:tailEnd type="none" w="med" len="med"/>
                    </a:lnL>
                    <a:lnR cap="flat">
                      <a:noFill/>
                    </a:lnR>
                    <a:lnT w="28575" cap="flat" cmpd="sng" algn="ctr">
                      <a:solidFill>
                        <a:srgbClr val="A5A5A5"/>
                      </a:solidFill>
                      <a:prstDash val="solid"/>
                      <a:round/>
                      <a:headEnd type="none" w="med" len="med"/>
                      <a:tailEnd type="none" w="med" len="med"/>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Title 1"/>
          <p:cNvSpPr>
            <a:spLocks noGrp="1"/>
          </p:cNvSpPr>
          <p:nvPr>
            <p:ph type="title"/>
          </p:nvPr>
        </p:nvSpPr>
        <p:spPr/>
        <p:txBody>
          <a:bodyPr/>
          <a:lstStyle/>
          <a:p>
            <a:pPr eaLnBrk="1" hangingPunct="1"/>
            <a:r>
              <a:rPr lang="en-US" dirty="0" smtClean="0"/>
              <a:t>Setting Security Styles</a:t>
            </a:r>
          </a:p>
        </p:txBody>
      </p:sp>
      <p:sp>
        <p:nvSpPr>
          <p:cNvPr id="4" name="Content Placeholder 3"/>
          <p:cNvSpPr>
            <a:spLocks noGrp="1"/>
          </p:cNvSpPr>
          <p:nvPr>
            <p:ph idx="1"/>
          </p:nvPr>
        </p:nvSpPr>
        <p:spPr/>
        <p:txBody>
          <a:bodyPr/>
          <a:lstStyle/>
          <a:p>
            <a:pPr eaLnBrk="1" hangingPunct="1">
              <a:defRPr/>
            </a:pPr>
            <a:r>
              <a:rPr lang="en-US" dirty="0" smtClean="0"/>
              <a:t>To set a security style for a volume:</a:t>
            </a:r>
          </a:p>
          <a:p>
            <a:pPr lvl="1" eaLnBrk="1" hangingPunct="1">
              <a:buFont typeface="Arial" pitchFamily="34" charset="0"/>
              <a:buNone/>
              <a:defRPr/>
            </a:pPr>
            <a:r>
              <a:rPr lang="en-US" sz="2400" dirty="0" smtClean="0">
                <a:latin typeface="Courier New" pitchFamily="49" charset="0"/>
                <a:cs typeface="Courier New" pitchFamily="49" charset="0"/>
              </a:rPr>
              <a:t>system&gt; </a:t>
            </a:r>
            <a:r>
              <a:rPr lang="en-US" sz="2400" b="1" dirty="0" smtClean="0">
                <a:latin typeface="Courier New" pitchFamily="49" charset="0"/>
                <a:cs typeface="Courier New" pitchFamily="49" charset="0"/>
              </a:rPr>
              <a:t>qtree security /vol/vol0 ntfs</a:t>
            </a:r>
          </a:p>
          <a:p>
            <a:pPr eaLnBrk="1" hangingPunct="1">
              <a:defRPr/>
            </a:pPr>
            <a:r>
              <a:rPr lang="en-US" dirty="0" smtClean="0"/>
              <a:t>To set a security style for a qtree:</a:t>
            </a:r>
          </a:p>
          <a:p>
            <a:pPr eaLnBrk="1" hangingPunct="1">
              <a:buFont typeface="Wingdings 2" pitchFamily="18" charset="2"/>
              <a:buNone/>
              <a:defRPr/>
            </a:pPr>
            <a:r>
              <a:rPr lang="en-US" sz="2400" dirty="0" smtClean="0">
                <a:latin typeface="Courier New" pitchFamily="49" charset="0"/>
                <a:cs typeface="Courier New" pitchFamily="49" charset="0"/>
              </a:rPr>
              <a:t>system&gt; </a:t>
            </a:r>
            <a:r>
              <a:rPr lang="en-US" sz="2400" b="1" dirty="0" smtClean="0">
                <a:latin typeface="Courier New" pitchFamily="49" charset="0"/>
                <a:cs typeface="Courier New" pitchFamily="49" charset="0"/>
              </a:rPr>
              <a:t>qtree security /vol/vol0/q1 ntfs</a:t>
            </a:r>
            <a:endParaRPr lang="en-US" sz="2400" b="1" dirty="0" smtClean="0"/>
          </a:p>
          <a:p>
            <a:pPr eaLnBrk="1" hangingPunct="1">
              <a:defRPr/>
            </a:pPr>
            <a:r>
              <a:rPr lang="en-US" dirty="0" smtClean="0"/>
              <a:t>Changing a security resets all security permissions within a volume or qtree to default</a:t>
            </a:r>
          </a:p>
          <a:p>
            <a:pPr lvl="1" eaLnBrk="1" hangingPunct="1">
              <a:defRPr/>
            </a:pPr>
            <a:r>
              <a:rPr lang="en-US" sz="2200" dirty="0" smtClean="0">
                <a:cs typeface="Courier New" pitchFamily="49" charset="0"/>
              </a:rPr>
              <a:t>NTFS:  Everyone has read-write access</a:t>
            </a:r>
          </a:p>
          <a:p>
            <a:pPr lvl="1" eaLnBrk="1" hangingPunct="1">
              <a:defRPr/>
            </a:pPr>
            <a:r>
              <a:rPr lang="en-US" sz="2200" dirty="0" smtClean="0">
                <a:cs typeface="Courier New" pitchFamily="49" charset="0"/>
              </a:rPr>
              <a:t>UNIX:  Has user/group/world having rwx</a:t>
            </a:r>
          </a:p>
          <a:p>
            <a:pPr lvl="2" eaLnBrk="1" hangingPunct="1">
              <a:buFont typeface="Wingdings 2" pitchFamily="18" charset="2"/>
              <a:buNone/>
              <a:defRPr/>
            </a:pPr>
            <a:r>
              <a:rPr lang="en-US" sz="2000" dirty="0" smtClean="0">
                <a:latin typeface="Courier New" pitchFamily="49" charset="0"/>
                <a:cs typeface="Courier New" pitchFamily="49" charset="0"/>
              </a:rPr>
              <a:t>drwxrwxrwx  2 root  root   4096  cifs_tree1</a:t>
            </a:r>
          </a:p>
          <a:p>
            <a:pPr lvl="2" eaLnBrk="1" hangingPunct="1">
              <a:buFont typeface="Wingdings 2" pitchFamily="18" charset="2"/>
              <a:buNone/>
              <a:defRPr/>
            </a:pPr>
            <a:endParaRPr lang="en-US" sz="2000" dirty="0" smtClean="0">
              <a:cs typeface="Courier New" pitchFamily="49" charset="0"/>
            </a:endParaRPr>
          </a:p>
          <a:p>
            <a:pPr marL="298450" lvl="1" indent="-298450" eaLnBrk="1" hangingPunct="1">
              <a:buClr>
                <a:schemeClr val="accent2"/>
              </a:buClr>
              <a:buFont typeface="Arial" pitchFamily="34" charset="0"/>
              <a:buNone/>
              <a:defRPr/>
            </a:pPr>
            <a:endParaRPr lang="en-US" sz="2400" dirty="0" smtClean="0">
              <a:cs typeface="Courier New" pitchFamily="49" charset="0"/>
            </a:endParaRPr>
          </a:p>
          <a:p>
            <a:pPr marL="298450" lvl="1" indent="-298450" eaLnBrk="1" hangingPunct="1">
              <a:buClr>
                <a:schemeClr val="accent2"/>
              </a:buClr>
              <a:buFont typeface="Arial" pitchFamily="34" charset="0"/>
              <a:buNone/>
              <a:defRPr/>
            </a:pPr>
            <a:endParaRPr lang="en-US" sz="2400" dirty="0" smtClean="0">
              <a:cs typeface="Courier New" pitchFamily="49" charset="0"/>
            </a:endParaRPr>
          </a:p>
          <a:p>
            <a:pPr eaLnBrk="1" hangingPunct="1">
              <a:buFont typeface="Wingdings 2" pitchFamily="18" charset="2"/>
              <a:buNone/>
              <a:defRPr/>
            </a:pPr>
            <a:endParaRPr lang="en-US" dirty="0"/>
          </a:p>
        </p:txBody>
      </p:sp>
    </p:spTree>
  </p:cSld>
  <p:clrMapOvr>
    <a:masterClrMapping/>
  </p:clrMapOvr>
  <p:transition advClick="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1874" name="Rectangle 2"/>
          <p:cNvSpPr>
            <a:spLocks noGrp="1" noChangeArrowheads="1"/>
          </p:cNvSpPr>
          <p:nvPr>
            <p:ph type="title"/>
          </p:nvPr>
        </p:nvSpPr>
        <p:spPr/>
        <p:txBody>
          <a:bodyPr/>
          <a:lstStyle/>
          <a:p>
            <a:r>
              <a:rPr lang="en-US" dirty="0"/>
              <a:t>Verify Mappings</a:t>
            </a:r>
          </a:p>
        </p:txBody>
      </p:sp>
      <p:sp>
        <p:nvSpPr>
          <p:cNvPr id="591875" name="Rectangle 3"/>
          <p:cNvSpPr>
            <a:spLocks noGrp="1" noChangeArrowheads="1"/>
          </p:cNvSpPr>
          <p:nvPr>
            <p:ph type="body" idx="1"/>
          </p:nvPr>
        </p:nvSpPr>
        <p:spPr/>
        <p:txBody>
          <a:bodyPr/>
          <a:lstStyle/>
          <a:p>
            <a:pPr>
              <a:spcBef>
                <a:spcPct val="0"/>
              </a:spcBef>
            </a:pPr>
            <a:r>
              <a:rPr lang="en-US" dirty="0"/>
              <a:t>A Windows-to-UNIX user mapping is kept as part of the CIFS session </a:t>
            </a:r>
            <a:r>
              <a:rPr lang="en-US" dirty="0" smtClean="0"/>
              <a:t>credential</a:t>
            </a:r>
            <a:endParaRPr lang="en-US" dirty="0"/>
          </a:p>
          <a:p>
            <a:pPr lvl="1"/>
            <a:r>
              <a:rPr lang="en-US" dirty="0"/>
              <a:t>A fresh Windows-to-UNIX user mapping is required only when a new CIFS session is established for a </a:t>
            </a:r>
            <a:r>
              <a:rPr lang="en-US" dirty="0" smtClean="0"/>
              <a:t>user</a:t>
            </a:r>
            <a:endParaRPr lang="en-US" dirty="0"/>
          </a:p>
          <a:p>
            <a:pPr lvl="1"/>
            <a:r>
              <a:rPr lang="en-US" dirty="0"/>
              <a:t>Use </a:t>
            </a:r>
            <a:r>
              <a:rPr lang="en-US" dirty="0">
                <a:latin typeface="Courier New" pitchFamily="49" charset="0"/>
              </a:rPr>
              <a:t>cifs session -s</a:t>
            </a:r>
            <a:r>
              <a:rPr lang="en-US" dirty="0"/>
              <a:t> command to verify </a:t>
            </a:r>
            <a:r>
              <a:rPr lang="en-US" dirty="0" smtClean="0"/>
              <a:t>mapping</a:t>
            </a:r>
            <a:endParaRPr 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22" name="Rectangle 2"/>
          <p:cNvSpPr>
            <a:spLocks noGrp="1" noChangeArrowheads="1"/>
          </p:cNvSpPr>
          <p:nvPr>
            <p:ph type="title"/>
          </p:nvPr>
        </p:nvSpPr>
        <p:spPr/>
        <p:txBody>
          <a:bodyPr/>
          <a:lstStyle/>
          <a:p>
            <a:r>
              <a:rPr lang="en-US" dirty="0"/>
              <a:t>Multiprotocol Options	</a:t>
            </a:r>
          </a:p>
        </p:txBody>
      </p:sp>
      <p:sp>
        <p:nvSpPr>
          <p:cNvPr id="593923" name="Rectangle 3"/>
          <p:cNvSpPr>
            <a:spLocks noGrp="1" noChangeArrowheads="1"/>
          </p:cNvSpPr>
          <p:nvPr>
            <p:ph type="body" idx="1"/>
          </p:nvPr>
        </p:nvSpPr>
        <p:spPr/>
        <p:txBody>
          <a:bodyPr/>
          <a:lstStyle/>
          <a:p>
            <a:r>
              <a:rPr lang="en-US" dirty="0"/>
              <a:t>A CIFS user can access the file without disrupting UNIX </a:t>
            </a:r>
            <a:r>
              <a:rPr lang="en-US" dirty="0" smtClean="0"/>
              <a:t>permissions</a:t>
            </a:r>
            <a:endParaRPr lang="en-US" dirty="0"/>
          </a:p>
          <a:p>
            <a:r>
              <a:rPr lang="en-US" dirty="0"/>
              <a:t>A CIFS user might then attempt to set security restrictions on a file or </a:t>
            </a:r>
            <a:r>
              <a:rPr lang="en-US" dirty="0" smtClean="0"/>
              <a:t>folder</a:t>
            </a:r>
            <a:endParaRPr lang="en-US" dirty="0"/>
          </a:p>
          <a:p>
            <a:pPr lvl="1"/>
            <a:r>
              <a:rPr lang="en-US" dirty="0"/>
              <a:t>Prior to Data ONTAP 7.2, the CIFS user must have an add-on from the </a:t>
            </a:r>
            <a:r>
              <a:rPr lang="en-US" dirty="0" smtClean="0"/>
              <a:t>NOW </a:t>
            </a:r>
            <a:r>
              <a:rPr lang="en-US" dirty="0"/>
              <a:t>site called </a:t>
            </a:r>
            <a:r>
              <a:rPr lang="en-US" dirty="0" smtClean="0"/>
              <a:t>the SecureShare file locking system</a:t>
            </a:r>
            <a:endParaRPr lang="en-US" dirty="0"/>
          </a:p>
          <a:p>
            <a:pPr lvl="1"/>
            <a:r>
              <a:rPr lang="en-US" dirty="0"/>
              <a:t>Data ONTAP 7.2 and later, the CIFS user can manage security directly with </a:t>
            </a:r>
            <a:r>
              <a:rPr lang="en-US" dirty="0">
                <a:latin typeface="Courier New" pitchFamily="49" charset="0"/>
              </a:rPr>
              <a:t>cifs.preserve_unix_security</a:t>
            </a:r>
          </a:p>
          <a:p>
            <a:endParaRPr lang="en-US" dirty="0">
              <a:solidFill>
                <a:schemeClr val="hlink"/>
              </a:solidFill>
              <a:latin typeface="Courier New" pitchFamily="49"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5970" name="Rectangle 2"/>
          <p:cNvSpPr>
            <a:spLocks noGrp="1" noChangeArrowheads="1"/>
          </p:cNvSpPr>
          <p:nvPr>
            <p:ph type="title"/>
          </p:nvPr>
        </p:nvSpPr>
        <p:spPr/>
        <p:txBody>
          <a:bodyPr/>
          <a:lstStyle/>
          <a:p>
            <a:r>
              <a:rPr lang="en-US" dirty="0"/>
              <a:t>Preserving UNIX Permissions</a:t>
            </a:r>
          </a:p>
        </p:txBody>
      </p:sp>
      <p:sp>
        <p:nvSpPr>
          <p:cNvPr id="595971" name="Rectangle 3"/>
          <p:cNvSpPr>
            <a:spLocks noGrp="1" noChangeArrowheads="1"/>
          </p:cNvSpPr>
          <p:nvPr>
            <p:ph type="body" idx="1"/>
          </p:nvPr>
        </p:nvSpPr>
        <p:spPr/>
        <p:txBody>
          <a:bodyPr/>
          <a:lstStyle/>
          <a:p>
            <a:pPr marL="533400" indent="-533400"/>
            <a:r>
              <a:rPr lang="en-US" dirty="0" smtClean="0"/>
              <a:t>The</a:t>
            </a:r>
            <a:r>
              <a:rPr lang="en-US" dirty="0" smtClean="0">
                <a:latin typeface="Courier New" pitchFamily="49" charset="0"/>
              </a:rPr>
              <a:t> cifs.preserve_unix_security </a:t>
            </a:r>
            <a:r>
              <a:rPr lang="en-US" dirty="0"/>
              <a:t>option preserves UNIX permissions as files are edited and saved by Windows applications that perform the following steps:</a:t>
            </a:r>
          </a:p>
          <a:p>
            <a:pPr marL="1095375" lvl="2" indent="-457200">
              <a:buFont typeface="Wingdings 2" pitchFamily="18" charset="2"/>
              <a:buAutoNum type="arabicPeriod"/>
            </a:pPr>
            <a:r>
              <a:rPr lang="en-US" dirty="0"/>
              <a:t>Read the security properties of the </a:t>
            </a:r>
            <a:r>
              <a:rPr lang="en-US" dirty="0" smtClean="0"/>
              <a:t>file.</a:t>
            </a:r>
            <a:endParaRPr lang="en-US" dirty="0"/>
          </a:p>
          <a:p>
            <a:pPr marL="1095375" lvl="2" indent="-457200">
              <a:buFont typeface="Wingdings 2" pitchFamily="18" charset="2"/>
              <a:buAutoNum type="arabicPeriod"/>
            </a:pPr>
            <a:r>
              <a:rPr lang="en-US" dirty="0"/>
              <a:t>Create a new temporary </a:t>
            </a:r>
            <a:r>
              <a:rPr lang="en-US" dirty="0" smtClean="0"/>
              <a:t>file.</a:t>
            </a:r>
            <a:endParaRPr lang="en-US" dirty="0"/>
          </a:p>
          <a:p>
            <a:pPr marL="1095375" lvl="2" indent="-457200">
              <a:buFont typeface="Wingdings 2" pitchFamily="18" charset="2"/>
              <a:buAutoNum type="arabicPeriod"/>
            </a:pPr>
            <a:r>
              <a:rPr lang="en-US" dirty="0"/>
              <a:t>Apply those properties to the temporary </a:t>
            </a:r>
            <a:r>
              <a:rPr lang="en-US" dirty="0" smtClean="0"/>
              <a:t>file.</a:t>
            </a:r>
            <a:endParaRPr lang="en-US" dirty="0"/>
          </a:p>
          <a:p>
            <a:pPr marL="1095375" lvl="2" indent="-457200">
              <a:buFont typeface="Wingdings 2" pitchFamily="18" charset="2"/>
              <a:buAutoNum type="arabicPeriod"/>
            </a:pPr>
            <a:r>
              <a:rPr lang="en-US" dirty="0"/>
              <a:t>Rename temporary file with original file </a:t>
            </a:r>
            <a:r>
              <a:rPr lang="en-US" dirty="0" smtClean="0"/>
              <a:t>name.</a:t>
            </a:r>
            <a:endParaRPr lang="en-US" dirty="0"/>
          </a:p>
          <a:p>
            <a:pPr marL="533400" indent="-533400"/>
            <a:r>
              <a:rPr lang="en-US" dirty="0"/>
              <a:t>Windows clients that perform a security query receive a constructed ACL that exactly represents the UNIX permissions</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8018" name="Rectangle 2"/>
          <p:cNvSpPr>
            <a:spLocks noGrp="1" noChangeArrowheads="1"/>
          </p:cNvSpPr>
          <p:nvPr>
            <p:ph type="title"/>
          </p:nvPr>
        </p:nvSpPr>
        <p:spPr/>
        <p:txBody>
          <a:bodyPr/>
          <a:lstStyle/>
          <a:p>
            <a:r>
              <a:rPr lang="en-US" dirty="0"/>
              <a:t>Preserving UNIX Permissions (Cont.)</a:t>
            </a:r>
          </a:p>
        </p:txBody>
      </p:sp>
      <p:sp>
        <p:nvSpPr>
          <p:cNvPr id="598019" name="Rectangle 3"/>
          <p:cNvSpPr>
            <a:spLocks noGrp="1" noChangeArrowheads="1"/>
          </p:cNvSpPr>
          <p:nvPr>
            <p:ph type="body" idx="1"/>
          </p:nvPr>
        </p:nvSpPr>
        <p:spPr/>
        <p:txBody>
          <a:bodyPr/>
          <a:lstStyle/>
          <a:p>
            <a:pPr>
              <a:spcBef>
                <a:spcPct val="0"/>
              </a:spcBef>
            </a:pPr>
            <a:r>
              <a:rPr lang="en-US" dirty="0" smtClean="0"/>
              <a:t>The</a:t>
            </a:r>
            <a:r>
              <a:rPr lang="en-US" dirty="0" smtClean="0">
                <a:latin typeface="Courier New" pitchFamily="49" charset="0"/>
              </a:rPr>
              <a:t>cifs.preserve_unix_security</a:t>
            </a:r>
            <a:r>
              <a:rPr lang="en-US" dirty="0"/>
              <a:t>option </a:t>
            </a:r>
            <a:r>
              <a:rPr lang="en-US" dirty="0" smtClean="0"/>
              <a:t>allows </a:t>
            </a:r>
            <a:r>
              <a:rPr lang="en-US" dirty="0"/>
              <a:t>manipulation of UNIX permissions by </a:t>
            </a:r>
            <a:r>
              <a:rPr lang="en-US" dirty="0" smtClean="0"/>
              <a:t>using </a:t>
            </a:r>
            <a:r>
              <a:rPr lang="en-US" dirty="0"/>
              <a:t>the Security tab on a Windows client</a:t>
            </a:r>
          </a:p>
          <a:p>
            <a:pPr lvl="1"/>
            <a:r>
              <a:rPr lang="en-US" dirty="0"/>
              <a:t>When enabled, UNIX qtrees appear as NTFS volumes</a:t>
            </a:r>
          </a:p>
          <a:p>
            <a:pPr lvl="1"/>
            <a:r>
              <a:rPr lang="en-US" dirty="0"/>
              <a:t>The default for this option is “off”</a:t>
            </a:r>
          </a:p>
          <a:p>
            <a:pPr>
              <a:buFont typeface="Wingdings 2" pitchFamily="18" charset="2"/>
              <a:buNone/>
            </a:pPr>
            <a:endParaRPr lang="en-US" dirty="0"/>
          </a:p>
          <a:p>
            <a:pPr>
              <a:buFont typeface="Wingdings 2" pitchFamily="18" charset="2"/>
              <a:buNone/>
            </a:pPr>
            <a:r>
              <a:rPr lang="en-US" sz="2000" b="1" dirty="0"/>
              <a:t>NOTE: </a:t>
            </a:r>
            <a:r>
              <a:rPr lang="en-US" sz="2000" dirty="0"/>
              <a:t>You cannot change the owner and group from the Windows </a:t>
            </a:r>
          </a:p>
          <a:p>
            <a:pPr>
              <a:buFont typeface="Wingdings 2" pitchFamily="18" charset="2"/>
              <a:buNone/>
            </a:pPr>
            <a:r>
              <a:rPr lang="en-US" sz="2000" dirty="0"/>
              <a:t>Security </a:t>
            </a:r>
            <a:r>
              <a:rPr lang="en-US" sz="2000" dirty="0" smtClean="0"/>
              <a:t>tab</a:t>
            </a:r>
            <a:endParaRPr lang="en-US" sz="2000"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0066" name="Rectangle 2"/>
          <p:cNvSpPr>
            <a:spLocks noGrp="1" noChangeArrowheads="1"/>
          </p:cNvSpPr>
          <p:nvPr>
            <p:ph type="title"/>
          </p:nvPr>
        </p:nvSpPr>
        <p:spPr/>
        <p:txBody>
          <a:bodyPr/>
          <a:lstStyle/>
          <a:p>
            <a:r>
              <a:rPr lang="en-US" dirty="0"/>
              <a:t>File Permissions with Mapped UNIX User</a:t>
            </a:r>
          </a:p>
        </p:txBody>
      </p:sp>
      <p:pic>
        <p:nvPicPr>
          <p:cNvPr id="600067" name="Picture 4" descr="File_Permissions_3_UNIX"/>
          <p:cNvPicPr>
            <a:picLocks noChangeAspect="1" noChangeArrowheads="1"/>
          </p:cNvPicPr>
          <p:nvPr/>
        </p:nvPicPr>
        <p:blipFill>
          <a:blip r:embed="rId3" cstate="print"/>
          <a:srcRect/>
          <a:stretch>
            <a:fillRect/>
          </a:stretch>
        </p:blipFill>
        <p:spPr bwMode="auto">
          <a:xfrm>
            <a:off x="1136650" y="1266825"/>
            <a:ext cx="3735388" cy="5122863"/>
          </a:xfrm>
          <a:prstGeom prst="rect">
            <a:avLst/>
          </a:prstGeom>
          <a:noFill/>
          <a:ln w="9525">
            <a:noFill/>
            <a:miter lim="800000"/>
            <a:headEnd/>
            <a:tailEnd/>
          </a:ln>
        </p:spPr>
      </p:pic>
      <p:sp>
        <p:nvSpPr>
          <p:cNvPr id="600068" name="Text Box 5"/>
          <p:cNvSpPr txBox="1">
            <a:spLocks noChangeArrowheads="1"/>
          </p:cNvSpPr>
          <p:nvPr/>
        </p:nvSpPr>
        <p:spPr bwMode="auto">
          <a:xfrm>
            <a:off x="5070475" y="3095625"/>
            <a:ext cx="3611563" cy="1616075"/>
          </a:xfrm>
          <a:prstGeom prst="rect">
            <a:avLst/>
          </a:prstGeom>
          <a:noFill/>
          <a:ln w="12700">
            <a:noFill/>
            <a:miter lim="800000"/>
            <a:headEnd/>
            <a:tailEnd/>
          </a:ln>
        </p:spPr>
        <p:txBody>
          <a:bodyPr wrap="none">
            <a:spAutoFit/>
          </a:bodyPr>
          <a:lstStyle/>
          <a:p>
            <a:pPr algn="l">
              <a:buClrTx/>
              <a:buFontTx/>
              <a:buNone/>
            </a:pPr>
            <a:r>
              <a:rPr lang="en-US" baseline="0" dirty="0"/>
              <a:t>UNIX credentials are used</a:t>
            </a:r>
            <a:br>
              <a:rPr lang="en-US" baseline="0" dirty="0"/>
            </a:br>
            <a:r>
              <a:rPr lang="en-US" baseline="0" dirty="0"/>
              <a:t>when evaluating access</a:t>
            </a:r>
            <a:br>
              <a:rPr lang="en-US" baseline="0" dirty="0"/>
            </a:br>
            <a:r>
              <a:rPr lang="en-US" baseline="0" dirty="0"/>
              <a:t>requests by comparing</a:t>
            </a:r>
            <a:br>
              <a:rPr lang="en-US" baseline="0" dirty="0"/>
            </a:br>
            <a:r>
              <a:rPr lang="en-US" baseline="0" dirty="0"/>
              <a:t>Windows credentials against </a:t>
            </a:r>
          </a:p>
          <a:p>
            <a:pPr algn="l">
              <a:buClrTx/>
              <a:buFontTx/>
              <a:buNone/>
            </a:pPr>
            <a:r>
              <a:rPr lang="en-US" baseline="0" dirty="0"/>
              <a:t>the file or folder’s </a:t>
            </a:r>
            <a:r>
              <a:rPr lang="en-US" baseline="0" dirty="0" smtClean="0"/>
              <a:t>permissions</a:t>
            </a:r>
            <a:endParaRPr lang="en-US" baseline="0"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ChangeArrowheads="1"/>
          </p:cNvSpPr>
          <p:nvPr/>
        </p:nvSpPr>
        <p:spPr bwMode="invGray">
          <a:xfrm>
            <a:off x="1123950" y="4038600"/>
            <a:ext cx="8020050" cy="2524125"/>
          </a:xfrm>
          <a:prstGeom prst="rect">
            <a:avLst/>
          </a:prstGeom>
          <a:solidFill>
            <a:schemeClr val="hlink"/>
          </a:solidFill>
          <a:ln w="9525" algn="ctr">
            <a:noFill/>
            <a:miter lim="800000"/>
            <a:headEnd/>
            <a:tailEnd/>
          </a:ln>
        </p:spPr>
        <p:txBody>
          <a:bodyPr anchor="ctr">
            <a:spAutoFit/>
          </a:bodyPr>
          <a:lstStyle/>
          <a:p>
            <a:endParaRPr lang="en-US" dirty="0"/>
          </a:p>
        </p:txBody>
      </p:sp>
      <p:sp>
        <p:nvSpPr>
          <p:cNvPr id="18435" name="Rectangle 3"/>
          <p:cNvSpPr>
            <a:spLocks noGrp="1" noChangeArrowheads="1"/>
          </p:cNvSpPr>
          <p:nvPr>
            <p:ph type="title" idx="4294967295"/>
          </p:nvPr>
        </p:nvSpPr>
        <p:spPr>
          <a:xfrm>
            <a:off x="1006475" y="1828800"/>
            <a:ext cx="4419600" cy="2028825"/>
          </a:xfrm>
        </p:spPr>
        <p:txBody>
          <a:bodyPr anchor="b"/>
          <a:lstStyle/>
          <a:p>
            <a:r>
              <a:rPr lang="en-US" dirty="0" smtClean="0"/>
              <a:t>WAFL Credential Cache</a:t>
            </a:r>
          </a:p>
        </p:txBody>
      </p:sp>
      <p:pic>
        <p:nvPicPr>
          <p:cNvPr id="7" name="Picture 6" descr="jump.png"/>
          <p:cNvPicPr>
            <a:picLocks noChangeAspect="1"/>
          </p:cNvPicPr>
          <p:nvPr/>
        </p:nvPicPr>
        <p:blipFill>
          <a:blip r:embed="rId3" cstate="print"/>
          <a:stretch>
            <a:fillRect/>
          </a:stretch>
        </p:blipFill>
        <p:spPr>
          <a:xfrm>
            <a:off x="5396089" y="1230496"/>
            <a:ext cx="3533421" cy="1943382"/>
          </a:xfrm>
          <a:prstGeom prst="rect">
            <a:avLst/>
          </a:prstGeom>
        </p:spPr>
      </p:pic>
    </p:spTree>
  </p:cSld>
  <p:clrMapOvr>
    <a:masterClrMapping/>
  </p:clrMapOvr>
  <p:transition advClick="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WAFL Credential Cache</a:t>
            </a:r>
            <a:endParaRPr lang="en-US" dirty="0"/>
          </a:p>
        </p:txBody>
      </p:sp>
      <p:sp>
        <p:nvSpPr>
          <p:cNvPr id="3" name="Content Placeholder 2"/>
          <p:cNvSpPr>
            <a:spLocks noGrp="1"/>
          </p:cNvSpPr>
          <p:nvPr>
            <p:ph idx="1"/>
          </p:nvPr>
        </p:nvSpPr>
        <p:spPr/>
        <p:txBody>
          <a:bodyPr/>
          <a:lstStyle/>
          <a:p>
            <a:r>
              <a:rPr lang="en-US" sz="2400" dirty="0" smtClean="0"/>
              <a:t>The WAFL® Credential Cache (WCC) </a:t>
            </a:r>
          </a:p>
          <a:p>
            <a:pPr lvl="1"/>
            <a:r>
              <a:rPr lang="en-US" sz="2400" dirty="0" smtClean="0"/>
              <a:t>Caches user mappings for the UNIX UIDs and GIDs to Windows SIDs for users and groups</a:t>
            </a:r>
          </a:p>
          <a:p>
            <a:pPr lvl="1"/>
            <a:r>
              <a:rPr lang="en-US" sz="2400" dirty="0" smtClean="0"/>
              <a:t>Use the </a:t>
            </a:r>
            <a:r>
              <a:rPr lang="en-US" sz="2400" dirty="0" smtClean="0">
                <a:latin typeface="Courier New" pitchFamily="49" charset="0"/>
              </a:rPr>
              <a:t>wcc </a:t>
            </a:r>
            <a:r>
              <a:rPr lang="en-US" sz="2400" dirty="0" smtClean="0">
                <a:cs typeface="Courier New" pitchFamily="49" charset="0"/>
              </a:rPr>
              <a:t>command</a:t>
            </a:r>
            <a:r>
              <a:rPr lang="en-US" sz="2400" dirty="0" smtClean="0"/>
              <a:t> to manage the cache</a:t>
            </a:r>
          </a:p>
          <a:p>
            <a:r>
              <a:rPr lang="en-US" sz="2400" dirty="0" smtClean="0"/>
              <a:t>The </a:t>
            </a:r>
            <a:r>
              <a:rPr lang="en-US" sz="2400" dirty="0" smtClean="0">
                <a:latin typeface="Courier New" pitchFamily="49" charset="0"/>
              </a:rPr>
              <a:t>wcc –u unixname</a:t>
            </a:r>
            <a:r>
              <a:rPr lang="en-US" sz="2400" dirty="0" smtClean="0"/>
              <a:t> command</a:t>
            </a:r>
          </a:p>
          <a:p>
            <a:pPr lvl="1"/>
            <a:r>
              <a:rPr lang="en-US" sz="2400" dirty="0" smtClean="0"/>
              <a:t>Displays the Windows user mappings for the UNIX account</a:t>
            </a:r>
          </a:p>
          <a:p>
            <a:r>
              <a:rPr lang="en-US" sz="2400" dirty="0" smtClean="0"/>
              <a:t>The </a:t>
            </a:r>
            <a:r>
              <a:rPr lang="en-US" sz="2400" dirty="0" smtClean="0">
                <a:latin typeface="Courier New" pitchFamily="49" charset="0"/>
              </a:rPr>
              <a:t>wcc –s ntname</a:t>
            </a:r>
            <a:r>
              <a:rPr lang="en-US" sz="2400" dirty="0" smtClean="0"/>
              <a:t> command</a:t>
            </a:r>
          </a:p>
          <a:p>
            <a:pPr lvl="1"/>
            <a:r>
              <a:rPr lang="en-US" sz="2400" dirty="0" smtClean="0"/>
              <a:t>Displays the UNIX user mappings for the Windows account</a:t>
            </a:r>
          </a:p>
          <a:p>
            <a:r>
              <a:rPr lang="en-US" sz="2400" dirty="0" smtClean="0"/>
              <a:t>Timeout value for WCC</a:t>
            </a:r>
          </a:p>
          <a:p>
            <a:pPr lvl="1"/>
            <a:r>
              <a:rPr lang="en-US" sz="2400" dirty="0" smtClean="0">
                <a:latin typeface="Courier New" pitchFamily="49" charset="0"/>
                <a:cs typeface="Courier New" pitchFamily="49" charset="0"/>
              </a:rPr>
              <a:t>options </a:t>
            </a:r>
            <a:r>
              <a:rPr lang="en-US" sz="2400" dirty="0" err="1" smtClean="0">
                <a:latin typeface="Courier New" pitchFamily="49" charset="0"/>
                <a:cs typeface="Courier New" pitchFamily="49" charset="0"/>
              </a:rPr>
              <a:t>wafl.wcc_minutes_valid</a:t>
            </a:r>
            <a:r>
              <a:rPr lang="en-US" sz="2400" dirty="0" smtClean="0">
                <a:latin typeface="Courier New" pitchFamily="49" charset="0"/>
                <a:cs typeface="Courier New" pitchFamily="49" charset="0"/>
              </a:rPr>
              <a:t> 20</a:t>
            </a:r>
          </a:p>
        </p:txBody>
      </p:sp>
      <p:sp>
        <p:nvSpPr>
          <p:cNvPr id="4" name="TextBox 3"/>
          <p:cNvSpPr txBox="1"/>
          <p:nvPr/>
        </p:nvSpPr>
        <p:spPr>
          <a:xfrm>
            <a:off x="7402495" y="6142382"/>
            <a:ext cx="1681871" cy="400110"/>
          </a:xfrm>
          <a:prstGeom prst="rect">
            <a:avLst/>
          </a:prstGeom>
          <a:noFill/>
        </p:spPr>
        <p:txBody>
          <a:bodyPr wrap="none" rtlCol="0">
            <a:spAutoFit/>
          </a:bodyPr>
          <a:lstStyle/>
          <a:p>
            <a:r>
              <a:rPr lang="en-US" dirty="0" smtClean="0"/>
              <a:t>Default value</a:t>
            </a:r>
            <a:endParaRPr lang="en-US" dirty="0"/>
          </a:p>
        </p:txBody>
      </p:sp>
      <p:cxnSp>
        <p:nvCxnSpPr>
          <p:cNvPr id="5" name="Straight Arrow Connector 8"/>
          <p:cNvCxnSpPr>
            <a:cxnSpLocks noChangeShapeType="1"/>
          </p:cNvCxnSpPr>
          <p:nvPr/>
        </p:nvCxnSpPr>
        <p:spPr bwMode="auto">
          <a:xfrm rot="10800000">
            <a:off x="7823202" y="6023431"/>
            <a:ext cx="203198" cy="145141"/>
          </a:xfrm>
          <a:prstGeom prst="straightConnector1">
            <a:avLst/>
          </a:prstGeom>
          <a:noFill/>
          <a:ln w="22225" algn="ctr">
            <a:solidFill>
              <a:schemeClr val="hlink"/>
            </a:solidFill>
            <a:round/>
            <a:headEnd/>
            <a:tailEnd type="triangle" w="med" len="med"/>
          </a:ln>
        </p:spPr>
      </p:cxn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Courier New" pitchFamily="49" charset="0"/>
              </a:rPr>
              <a:t>wcc</a:t>
            </a:r>
            <a:r>
              <a:rPr lang="en-US" dirty="0" smtClean="0"/>
              <a:t> Command (root)</a:t>
            </a:r>
            <a:endParaRPr lang="en-US" dirty="0"/>
          </a:p>
        </p:txBody>
      </p:sp>
      <p:sp>
        <p:nvSpPr>
          <p:cNvPr id="3" name="Content Placeholder 2"/>
          <p:cNvSpPr>
            <a:spLocks noGrp="1"/>
          </p:cNvSpPr>
          <p:nvPr>
            <p:ph idx="1"/>
          </p:nvPr>
        </p:nvSpPr>
        <p:spPr/>
        <p:txBody>
          <a:bodyPr/>
          <a:lstStyle/>
          <a:p>
            <a:pPr>
              <a:lnSpc>
                <a:spcPct val="90000"/>
              </a:lnSpc>
              <a:buNone/>
            </a:pPr>
            <a:r>
              <a:rPr lang="en-US" sz="1800" dirty="0" smtClean="0">
                <a:latin typeface="Courier New" pitchFamily="49" charset="0"/>
              </a:rPr>
              <a:t>system&gt; </a:t>
            </a:r>
            <a:r>
              <a:rPr lang="en-US" sz="1800" b="1" dirty="0" smtClean="0">
                <a:latin typeface="Courier New" pitchFamily="49" charset="0"/>
              </a:rPr>
              <a:t>wcc -u root</a:t>
            </a:r>
          </a:p>
          <a:p>
            <a:pPr>
              <a:lnSpc>
                <a:spcPct val="90000"/>
              </a:lnSpc>
              <a:buNone/>
            </a:pPr>
            <a:r>
              <a:rPr lang="en-US" sz="1800" dirty="0" smtClean="0">
                <a:latin typeface="Courier New" pitchFamily="49" charset="0"/>
              </a:rPr>
              <a:t>(NT - UNIX) account name(s):(system\administrator - root)</a:t>
            </a:r>
          </a:p>
          <a:p>
            <a:pPr>
              <a:lnSpc>
                <a:spcPct val="90000"/>
              </a:lnSpc>
              <a:buNone/>
            </a:pPr>
            <a:r>
              <a:rPr lang="en-US" sz="1800" dirty="0" smtClean="0">
                <a:latin typeface="Courier New" pitchFamily="49" charset="0"/>
              </a:rPr>
              <a:t>        ***************</a:t>
            </a:r>
          </a:p>
          <a:p>
            <a:pPr>
              <a:lnSpc>
                <a:spcPct val="90000"/>
              </a:lnSpc>
              <a:buNone/>
            </a:pPr>
            <a:r>
              <a:rPr lang="en-US" sz="1800" dirty="0" smtClean="0">
                <a:latin typeface="Courier New" pitchFamily="49" charset="0"/>
              </a:rPr>
              <a:t>        UNIX uid = 0</a:t>
            </a:r>
          </a:p>
          <a:p>
            <a:pPr>
              <a:lnSpc>
                <a:spcPct val="90000"/>
              </a:lnSpc>
              <a:buNone/>
            </a:pPr>
            <a:r>
              <a:rPr lang="en-US" sz="1800" dirty="0" smtClean="0">
                <a:latin typeface="Courier New" pitchFamily="49" charset="0"/>
              </a:rPr>
              <a:t>		  user is a member of group daemon (1)</a:t>
            </a:r>
          </a:p>
          <a:p>
            <a:pPr>
              <a:lnSpc>
                <a:spcPct val="90000"/>
              </a:lnSpc>
              <a:buNone/>
            </a:pPr>
            <a:r>
              <a:rPr lang="en-US" sz="1800" dirty="0" smtClean="0">
                <a:latin typeface="Courier New" pitchFamily="49" charset="0"/>
              </a:rPr>
              <a:t>        user is a member of group daemon (1)</a:t>
            </a:r>
          </a:p>
          <a:p>
            <a:pPr>
              <a:lnSpc>
                <a:spcPct val="90000"/>
              </a:lnSpc>
              <a:buNone/>
            </a:pPr>
            <a:endParaRPr lang="en-US" sz="1800" dirty="0" smtClean="0">
              <a:latin typeface="Courier New" pitchFamily="49" charset="0"/>
            </a:endParaRPr>
          </a:p>
          <a:p>
            <a:pPr>
              <a:lnSpc>
                <a:spcPct val="90000"/>
              </a:lnSpc>
              <a:buNone/>
            </a:pPr>
            <a:r>
              <a:rPr lang="en-US" sz="1800" dirty="0" smtClean="0">
                <a:latin typeface="Courier New" pitchFamily="49" charset="0"/>
              </a:rPr>
              <a:t>        NT membership</a:t>
            </a:r>
          </a:p>
          <a:p>
            <a:pPr>
              <a:lnSpc>
                <a:spcPct val="90000"/>
              </a:lnSpc>
              <a:buNone/>
            </a:pPr>
            <a:r>
              <a:rPr lang="en-US" sz="1800" dirty="0" smtClean="0">
                <a:latin typeface="Courier New" pitchFamily="49" charset="0"/>
              </a:rPr>
              <a:t>                system\administrator</a:t>
            </a:r>
          </a:p>
          <a:p>
            <a:pPr>
              <a:lnSpc>
                <a:spcPct val="90000"/>
              </a:lnSpc>
              <a:buNone/>
            </a:pPr>
            <a:r>
              <a:rPr lang="en-US" sz="1800" dirty="0" smtClean="0">
                <a:latin typeface="Courier New" pitchFamily="49" charset="0"/>
              </a:rPr>
              <a:t>                BUILTIN\Administrators</a:t>
            </a:r>
          </a:p>
          <a:p>
            <a:pPr>
              <a:lnSpc>
                <a:spcPct val="90000"/>
              </a:lnSpc>
              <a:buNone/>
            </a:pPr>
            <a:r>
              <a:rPr lang="en-US" sz="1800" dirty="0" smtClean="0">
                <a:latin typeface="Courier New" pitchFamily="49" charset="0"/>
              </a:rPr>
              <a:t>        User is also a member of Everyone, 		             </a:t>
            </a:r>
            <a:br>
              <a:rPr lang="en-US" sz="1800" dirty="0" smtClean="0">
                <a:latin typeface="Courier New" pitchFamily="49" charset="0"/>
              </a:rPr>
            </a:br>
            <a:r>
              <a:rPr lang="en-US" sz="1800" dirty="0" smtClean="0">
                <a:latin typeface="Courier New" pitchFamily="49" charset="0"/>
              </a:rPr>
              <a:t>                 Network Users, Authenticated Users</a:t>
            </a:r>
          </a:p>
          <a:p>
            <a:pPr>
              <a:lnSpc>
                <a:spcPct val="90000"/>
              </a:lnSpc>
              <a:buNone/>
            </a:pPr>
            <a:r>
              <a:rPr lang="en-US" sz="1800" dirty="0" smtClean="0">
                <a:latin typeface="Courier New" pitchFamily="49" charset="0"/>
              </a:rPr>
              <a:t>        ***************</a:t>
            </a:r>
          </a:p>
          <a:p>
            <a:endParaRPr lang="en-US"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1" name="Rectangle 5"/>
          <p:cNvSpPr>
            <a:spLocks noGrp="1" noChangeArrowheads="1"/>
          </p:cNvSpPr>
          <p:nvPr>
            <p:ph type="title"/>
          </p:nvPr>
        </p:nvSpPr>
        <p:spPr/>
        <p:txBody>
          <a:bodyPr/>
          <a:lstStyle/>
          <a:p>
            <a:r>
              <a:rPr lang="en-US" dirty="0" err="1" smtClean="0">
                <a:latin typeface="Courier New" pitchFamily="49" charset="0"/>
              </a:rPr>
              <a:t>wcc</a:t>
            </a:r>
            <a:r>
              <a:rPr lang="en-US" dirty="0" smtClean="0">
                <a:latin typeface="Courier New" pitchFamily="49" charset="0"/>
              </a:rPr>
              <a:t> </a:t>
            </a:r>
            <a:r>
              <a:rPr lang="en-US" dirty="0" smtClean="0"/>
              <a:t>Command </a:t>
            </a:r>
            <a:r>
              <a:rPr lang="en-US" dirty="0"/>
              <a:t>(Local Administrator)</a:t>
            </a:r>
          </a:p>
        </p:txBody>
      </p:sp>
      <p:sp>
        <p:nvSpPr>
          <p:cNvPr id="83972" name="Rectangle 6"/>
          <p:cNvSpPr>
            <a:spLocks noGrp="1" noChangeArrowheads="1"/>
          </p:cNvSpPr>
          <p:nvPr>
            <p:ph type="body" idx="1"/>
          </p:nvPr>
        </p:nvSpPr>
        <p:spPr/>
        <p:txBody>
          <a:bodyPr/>
          <a:lstStyle/>
          <a:p>
            <a:pPr>
              <a:lnSpc>
                <a:spcPct val="90000"/>
              </a:lnSpc>
              <a:buFont typeface="Wingdings 2" pitchFamily="18" charset="2"/>
              <a:buNone/>
            </a:pPr>
            <a:r>
              <a:rPr lang="en-US" sz="1800" dirty="0" smtClean="0">
                <a:latin typeface="Courier New" pitchFamily="49" charset="0"/>
              </a:rPr>
              <a:t>system&gt;</a:t>
            </a:r>
            <a:r>
              <a:rPr lang="en-US" sz="1800" b="1" dirty="0" smtClean="0">
                <a:latin typeface="Courier New" pitchFamily="49" charset="0"/>
              </a:rPr>
              <a:t> wcc </a:t>
            </a:r>
            <a:r>
              <a:rPr lang="en-US" sz="1800" b="1" dirty="0">
                <a:latin typeface="Courier New" pitchFamily="49" charset="0"/>
              </a:rPr>
              <a:t>-s administrator</a:t>
            </a:r>
          </a:p>
          <a:p>
            <a:pPr>
              <a:lnSpc>
                <a:spcPct val="90000"/>
              </a:lnSpc>
              <a:buFont typeface="Wingdings 2" pitchFamily="18" charset="2"/>
              <a:buNone/>
            </a:pPr>
            <a:r>
              <a:rPr lang="en-US" sz="1800" dirty="0">
                <a:latin typeface="Courier New" pitchFamily="49" charset="0"/>
              </a:rPr>
              <a:t>(NT - UNIX) account name(s):(DEVSLU10-F1\administrator - pcuser)</a:t>
            </a:r>
          </a:p>
          <a:p>
            <a:pPr>
              <a:lnSpc>
                <a:spcPct val="90000"/>
              </a:lnSpc>
              <a:buFont typeface="Wingdings 2" pitchFamily="18" charset="2"/>
              <a:buNone/>
            </a:pPr>
            <a:r>
              <a:rPr lang="en-US" sz="1800" dirty="0">
                <a:latin typeface="Courier New" pitchFamily="49" charset="0"/>
              </a:rPr>
              <a:t>        ***************</a:t>
            </a:r>
          </a:p>
          <a:p>
            <a:pPr>
              <a:lnSpc>
                <a:spcPct val="90000"/>
              </a:lnSpc>
              <a:buFont typeface="Wingdings 2" pitchFamily="18" charset="2"/>
              <a:buNone/>
            </a:pPr>
            <a:r>
              <a:rPr lang="en-US" sz="1800" dirty="0">
                <a:latin typeface="Courier New" pitchFamily="49" charset="0"/>
              </a:rPr>
              <a:t>        UNIX uid = 65534</a:t>
            </a:r>
          </a:p>
          <a:p>
            <a:pPr>
              <a:lnSpc>
                <a:spcPct val="90000"/>
              </a:lnSpc>
              <a:buFont typeface="Wingdings 2" pitchFamily="18" charset="2"/>
              <a:buNone/>
            </a:pPr>
            <a:endParaRPr lang="en-US" sz="1800" dirty="0">
              <a:latin typeface="Courier New" pitchFamily="49" charset="0"/>
            </a:endParaRPr>
          </a:p>
          <a:p>
            <a:pPr>
              <a:lnSpc>
                <a:spcPct val="90000"/>
              </a:lnSpc>
              <a:buFont typeface="Wingdings 2" pitchFamily="18" charset="2"/>
              <a:buNone/>
            </a:pPr>
            <a:r>
              <a:rPr lang="en-US" sz="1800" dirty="0">
                <a:latin typeface="Courier New" pitchFamily="49" charset="0"/>
              </a:rPr>
              <a:t>        NT membership</a:t>
            </a:r>
          </a:p>
          <a:p>
            <a:pPr>
              <a:lnSpc>
                <a:spcPct val="90000"/>
              </a:lnSpc>
              <a:buFont typeface="Wingdings 2" pitchFamily="18" charset="2"/>
              <a:buNone/>
            </a:pPr>
            <a:r>
              <a:rPr lang="en-US" sz="1800" dirty="0">
                <a:latin typeface="Courier New" pitchFamily="49" charset="0"/>
              </a:rPr>
              <a:t>                DEVSLU10-F1\administrator</a:t>
            </a:r>
          </a:p>
          <a:p>
            <a:pPr>
              <a:lnSpc>
                <a:spcPct val="90000"/>
              </a:lnSpc>
              <a:buFont typeface="Wingdings 2" pitchFamily="18" charset="2"/>
              <a:buNone/>
            </a:pPr>
            <a:r>
              <a:rPr lang="en-US" sz="1800" dirty="0">
                <a:latin typeface="Courier New" pitchFamily="49" charset="0"/>
              </a:rPr>
              <a:t>                BUILTIN\Administrators</a:t>
            </a:r>
          </a:p>
          <a:p>
            <a:pPr>
              <a:lnSpc>
                <a:spcPct val="90000"/>
              </a:lnSpc>
              <a:buFont typeface="Wingdings 2" pitchFamily="18" charset="2"/>
              <a:buNone/>
            </a:pPr>
            <a:r>
              <a:rPr lang="en-US" sz="1800" dirty="0">
                <a:latin typeface="Courier New" pitchFamily="49" charset="0"/>
              </a:rPr>
              <a:t>        User is also a member of Everyone,</a:t>
            </a:r>
          </a:p>
          <a:p>
            <a:pPr>
              <a:lnSpc>
                <a:spcPct val="90000"/>
              </a:lnSpc>
              <a:buFont typeface="Wingdings 2" pitchFamily="18" charset="2"/>
              <a:buNone/>
            </a:pPr>
            <a:r>
              <a:rPr lang="en-US" sz="1800" dirty="0">
                <a:latin typeface="Courier New" pitchFamily="49" charset="0"/>
              </a:rPr>
              <a:t>		  Network Users,</a:t>
            </a:r>
          </a:p>
          <a:p>
            <a:pPr>
              <a:lnSpc>
                <a:spcPct val="90000"/>
              </a:lnSpc>
              <a:buFont typeface="Wingdings 2" pitchFamily="18" charset="2"/>
              <a:buNone/>
            </a:pPr>
            <a:r>
              <a:rPr lang="en-US" sz="1800" dirty="0">
                <a:latin typeface="Courier New" pitchFamily="49" charset="0"/>
              </a:rPr>
              <a:t>        Authenticated Users</a:t>
            </a:r>
          </a:p>
          <a:p>
            <a:pPr>
              <a:lnSpc>
                <a:spcPct val="90000"/>
              </a:lnSpc>
              <a:buFont typeface="Wingdings 2" pitchFamily="18" charset="2"/>
              <a:buNone/>
            </a:pPr>
            <a:r>
              <a:rPr lang="en-US" sz="1800" dirty="0">
                <a:latin typeface="Courier New" pitchFamily="49" charset="0"/>
              </a:rPr>
              <a:t>        ***************</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9" name="Rectangle 5"/>
          <p:cNvSpPr>
            <a:spLocks noGrp="1" noChangeArrowheads="1"/>
          </p:cNvSpPr>
          <p:nvPr>
            <p:ph type="title"/>
          </p:nvPr>
        </p:nvSpPr>
        <p:spPr/>
        <p:txBody>
          <a:bodyPr/>
          <a:lstStyle/>
          <a:p>
            <a:r>
              <a:rPr lang="en-US" dirty="0" err="1" smtClean="0">
                <a:latin typeface="Courier New" pitchFamily="49" charset="0"/>
              </a:rPr>
              <a:t>wcc</a:t>
            </a:r>
            <a:r>
              <a:rPr lang="en-US" dirty="0" smtClean="0">
                <a:latin typeface="Courier New" pitchFamily="49" charset="0"/>
              </a:rPr>
              <a:t> </a:t>
            </a:r>
            <a:r>
              <a:rPr lang="en-US" dirty="0" smtClean="0"/>
              <a:t>Command </a:t>
            </a:r>
            <a:r>
              <a:rPr lang="en-US" dirty="0"/>
              <a:t>(Domain Administrator)</a:t>
            </a:r>
          </a:p>
        </p:txBody>
      </p:sp>
      <p:sp>
        <p:nvSpPr>
          <p:cNvPr id="86020" name="Rectangle 6"/>
          <p:cNvSpPr>
            <a:spLocks noGrp="1" noChangeArrowheads="1"/>
          </p:cNvSpPr>
          <p:nvPr>
            <p:ph type="body" idx="1"/>
          </p:nvPr>
        </p:nvSpPr>
        <p:spPr/>
        <p:txBody>
          <a:bodyPr/>
          <a:lstStyle/>
          <a:p>
            <a:pPr>
              <a:lnSpc>
                <a:spcPct val="80000"/>
              </a:lnSpc>
              <a:buFont typeface="Wingdings 2" pitchFamily="18" charset="2"/>
              <a:buNone/>
            </a:pPr>
            <a:r>
              <a:rPr lang="en-US" sz="1800" dirty="0" smtClean="0">
                <a:latin typeface="Courier New" pitchFamily="49" charset="0"/>
              </a:rPr>
              <a:t>system&gt; </a:t>
            </a:r>
            <a:r>
              <a:rPr lang="en-US" sz="1800" b="1" dirty="0" smtClean="0">
                <a:latin typeface="Courier New" pitchFamily="49" charset="0"/>
              </a:rPr>
              <a:t>wcc </a:t>
            </a:r>
            <a:r>
              <a:rPr lang="en-US" sz="1800" b="1" dirty="0">
                <a:latin typeface="Courier New" pitchFamily="49" charset="0"/>
              </a:rPr>
              <a:t>-s development\administrator</a:t>
            </a:r>
          </a:p>
          <a:p>
            <a:pPr>
              <a:lnSpc>
                <a:spcPct val="80000"/>
              </a:lnSpc>
              <a:buFont typeface="Wingdings 2" pitchFamily="18" charset="2"/>
              <a:buNone/>
            </a:pPr>
            <a:r>
              <a:rPr lang="en-US" sz="1800" dirty="0">
                <a:latin typeface="Courier New" pitchFamily="49" charset="0"/>
              </a:rPr>
              <a:t>(NT - UNIX) account name(s): (DEVELOPMENT\Administrator - pcuser)</a:t>
            </a:r>
          </a:p>
          <a:p>
            <a:pPr>
              <a:lnSpc>
                <a:spcPct val="80000"/>
              </a:lnSpc>
              <a:buFont typeface="Wingdings 2" pitchFamily="18" charset="2"/>
              <a:buNone/>
            </a:pPr>
            <a:r>
              <a:rPr lang="en-US" sz="1800" dirty="0">
                <a:latin typeface="Courier New" pitchFamily="49" charset="0"/>
              </a:rPr>
              <a:t>        ***************</a:t>
            </a:r>
          </a:p>
          <a:p>
            <a:pPr>
              <a:lnSpc>
                <a:spcPct val="80000"/>
              </a:lnSpc>
              <a:buFont typeface="Wingdings 2" pitchFamily="18" charset="2"/>
              <a:buNone/>
            </a:pPr>
            <a:r>
              <a:rPr lang="en-US" sz="1800" dirty="0">
                <a:latin typeface="Courier New" pitchFamily="49" charset="0"/>
              </a:rPr>
              <a:t>        UNIX uid = 65534</a:t>
            </a:r>
          </a:p>
          <a:p>
            <a:pPr>
              <a:lnSpc>
                <a:spcPct val="80000"/>
              </a:lnSpc>
              <a:buFont typeface="Wingdings 2" pitchFamily="18" charset="2"/>
              <a:buNone/>
            </a:pPr>
            <a:r>
              <a:rPr lang="en-US" sz="1800" dirty="0">
                <a:latin typeface="Courier New" pitchFamily="49" charset="0"/>
              </a:rPr>
              <a:t>        NT membership</a:t>
            </a:r>
          </a:p>
          <a:p>
            <a:pPr>
              <a:lnSpc>
                <a:spcPct val="80000"/>
              </a:lnSpc>
              <a:buFont typeface="Wingdings 2" pitchFamily="18" charset="2"/>
              <a:buNone/>
            </a:pPr>
            <a:r>
              <a:rPr lang="en-US" sz="1800" dirty="0">
                <a:latin typeface="Courier New" pitchFamily="49" charset="0"/>
              </a:rPr>
              <a:t>                DEVELOPMENT\Administrator</a:t>
            </a:r>
          </a:p>
          <a:p>
            <a:pPr>
              <a:lnSpc>
                <a:spcPct val="80000"/>
              </a:lnSpc>
              <a:buFont typeface="Wingdings 2" pitchFamily="18" charset="2"/>
              <a:buNone/>
            </a:pPr>
            <a:r>
              <a:rPr lang="en-US" sz="1800" dirty="0">
                <a:latin typeface="Courier New" pitchFamily="49" charset="0"/>
              </a:rPr>
              <a:t>                DEVELOPMENT\Group Policy Creator Owners</a:t>
            </a:r>
          </a:p>
          <a:p>
            <a:pPr>
              <a:lnSpc>
                <a:spcPct val="80000"/>
              </a:lnSpc>
              <a:buFont typeface="Wingdings 2" pitchFamily="18" charset="2"/>
              <a:buNone/>
            </a:pPr>
            <a:r>
              <a:rPr lang="en-US" sz="1800" dirty="0">
                <a:latin typeface="Courier New" pitchFamily="49" charset="0"/>
              </a:rPr>
              <a:t>                DEVELOPMENT\Domain Users</a:t>
            </a:r>
          </a:p>
          <a:p>
            <a:pPr>
              <a:lnSpc>
                <a:spcPct val="80000"/>
              </a:lnSpc>
              <a:buFont typeface="Wingdings 2" pitchFamily="18" charset="2"/>
              <a:buNone/>
            </a:pPr>
            <a:r>
              <a:rPr lang="en-US" sz="1800" dirty="0">
                <a:latin typeface="Courier New" pitchFamily="49" charset="0"/>
              </a:rPr>
              <a:t>                DEVELOPMENT\Domain Admins</a:t>
            </a:r>
          </a:p>
          <a:p>
            <a:pPr>
              <a:lnSpc>
                <a:spcPct val="80000"/>
              </a:lnSpc>
              <a:buFont typeface="Wingdings 2" pitchFamily="18" charset="2"/>
              <a:buNone/>
            </a:pPr>
            <a:r>
              <a:rPr lang="en-US" sz="1800" dirty="0">
                <a:latin typeface="Courier New" pitchFamily="49" charset="0"/>
              </a:rPr>
              <a:t>                DEVELOPMENT\Enterprise Admins</a:t>
            </a:r>
          </a:p>
          <a:p>
            <a:pPr>
              <a:lnSpc>
                <a:spcPct val="80000"/>
              </a:lnSpc>
              <a:buFont typeface="Wingdings 2" pitchFamily="18" charset="2"/>
              <a:buNone/>
            </a:pPr>
            <a:r>
              <a:rPr lang="en-US" sz="1800" dirty="0">
                <a:latin typeface="Courier New" pitchFamily="49" charset="0"/>
              </a:rPr>
              <a:t>                DEVELOPMENT\Schema Admins</a:t>
            </a:r>
          </a:p>
          <a:p>
            <a:pPr>
              <a:lnSpc>
                <a:spcPct val="80000"/>
              </a:lnSpc>
              <a:buFont typeface="Wingdings 2" pitchFamily="18" charset="2"/>
              <a:buNone/>
            </a:pPr>
            <a:r>
              <a:rPr lang="en-US" sz="1800" dirty="0">
                <a:latin typeface="Courier New" pitchFamily="49" charset="0"/>
              </a:rPr>
              <a:t>                DEVELOPMENT\Debugger Users</a:t>
            </a:r>
          </a:p>
          <a:p>
            <a:pPr>
              <a:lnSpc>
                <a:spcPct val="80000"/>
              </a:lnSpc>
              <a:buFont typeface="Wingdings 2" pitchFamily="18" charset="2"/>
              <a:buNone/>
            </a:pPr>
            <a:r>
              <a:rPr lang="en-US" sz="1800" dirty="0">
                <a:latin typeface="Courier New" pitchFamily="49" charset="0"/>
              </a:rPr>
              <a:t>                BUILTIN\Users</a:t>
            </a:r>
          </a:p>
          <a:p>
            <a:pPr>
              <a:lnSpc>
                <a:spcPct val="80000"/>
              </a:lnSpc>
              <a:buFont typeface="Wingdings 2" pitchFamily="18" charset="2"/>
              <a:buNone/>
            </a:pPr>
            <a:r>
              <a:rPr lang="en-US" sz="1800" dirty="0">
                <a:latin typeface="Courier New" pitchFamily="49" charset="0"/>
              </a:rPr>
              <a:t>                BUILTIN\Administrators</a:t>
            </a:r>
          </a:p>
          <a:p>
            <a:pPr>
              <a:lnSpc>
                <a:spcPct val="80000"/>
              </a:lnSpc>
              <a:buFont typeface="Wingdings 2" pitchFamily="18" charset="2"/>
              <a:buNone/>
            </a:pPr>
            <a:r>
              <a:rPr lang="en-US" sz="1800" dirty="0">
                <a:latin typeface="Courier New" pitchFamily="49" charset="0"/>
              </a:rPr>
              <a:t>        User is also a member of Everyone, Network Users,</a:t>
            </a:r>
          </a:p>
          <a:p>
            <a:pPr>
              <a:lnSpc>
                <a:spcPct val="80000"/>
              </a:lnSpc>
              <a:buFont typeface="Wingdings 2" pitchFamily="18" charset="2"/>
              <a:buNone/>
            </a:pPr>
            <a:r>
              <a:rPr lang="en-US" sz="1800" dirty="0">
                <a:latin typeface="Courier New" pitchFamily="49" charset="0"/>
              </a:rPr>
              <a:t>        Authenticated Users</a:t>
            </a:r>
          </a:p>
          <a:p>
            <a:pPr>
              <a:lnSpc>
                <a:spcPct val="80000"/>
              </a:lnSpc>
              <a:buFont typeface="Wingdings 2" pitchFamily="18" charset="2"/>
              <a:buNone/>
            </a:pPr>
            <a:r>
              <a:rPr lang="en-US" sz="1800" dirty="0">
                <a:latin typeface="Courier New" pitchFamily="49" charset="0"/>
              </a:rPr>
              <a:t>        ***************</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ChangeArrowheads="1"/>
          </p:cNvSpPr>
          <p:nvPr/>
        </p:nvSpPr>
        <p:spPr bwMode="invGray">
          <a:xfrm>
            <a:off x="1123950" y="4038600"/>
            <a:ext cx="8020050" cy="2524125"/>
          </a:xfrm>
          <a:prstGeom prst="rect">
            <a:avLst/>
          </a:prstGeom>
          <a:solidFill>
            <a:schemeClr val="hlink"/>
          </a:solidFill>
          <a:ln w="9525" algn="ctr">
            <a:noFill/>
            <a:miter lim="800000"/>
            <a:headEnd/>
            <a:tailEnd/>
          </a:ln>
        </p:spPr>
        <p:txBody>
          <a:bodyPr anchor="ctr">
            <a:spAutoFit/>
          </a:bodyPr>
          <a:lstStyle/>
          <a:p>
            <a:endParaRPr lang="en-US" dirty="0"/>
          </a:p>
        </p:txBody>
      </p:sp>
      <p:sp>
        <p:nvSpPr>
          <p:cNvPr id="18435" name="Rectangle 3"/>
          <p:cNvSpPr>
            <a:spLocks noGrp="1" noChangeArrowheads="1"/>
          </p:cNvSpPr>
          <p:nvPr>
            <p:ph type="title" idx="4294967295"/>
          </p:nvPr>
        </p:nvSpPr>
        <p:spPr>
          <a:xfrm>
            <a:off x="1006475" y="1828800"/>
            <a:ext cx="4419600" cy="2028825"/>
          </a:xfrm>
        </p:spPr>
        <p:txBody>
          <a:bodyPr anchor="b"/>
          <a:lstStyle/>
          <a:p>
            <a:r>
              <a:rPr lang="en-US" dirty="0" smtClean="0"/>
              <a:t>Module Summary</a:t>
            </a:r>
          </a:p>
        </p:txBody>
      </p:sp>
      <p:pic>
        <p:nvPicPr>
          <p:cNvPr id="7" name="Picture 6" descr="jump.png"/>
          <p:cNvPicPr>
            <a:picLocks noChangeAspect="1"/>
          </p:cNvPicPr>
          <p:nvPr/>
        </p:nvPicPr>
        <p:blipFill>
          <a:blip r:embed="rId3" cstate="print"/>
          <a:stretch>
            <a:fillRect/>
          </a:stretch>
        </p:blipFill>
        <p:spPr>
          <a:xfrm>
            <a:off x="5396089" y="1230496"/>
            <a:ext cx="3533421" cy="1943382"/>
          </a:xfrm>
          <a:prstGeom prst="rect">
            <a:avLst/>
          </a:prstGeom>
        </p:spPr>
      </p:pic>
    </p:spTree>
  </p:cSld>
  <p:clrMapOvr>
    <a:masterClrMapping/>
  </p:clrMapOvr>
  <p:transition advClick="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6"/>
          <p:cNvSpPr>
            <a:spLocks noGrp="1" noChangeArrowheads="1"/>
          </p:cNvSpPr>
          <p:nvPr>
            <p:ph type="title" idx="4294967295"/>
          </p:nvPr>
        </p:nvSpPr>
        <p:spPr/>
        <p:txBody>
          <a:bodyPr/>
          <a:lstStyle/>
          <a:p>
            <a:r>
              <a:rPr lang="en-US" dirty="0"/>
              <a:t>Module Summary</a:t>
            </a:r>
          </a:p>
        </p:txBody>
      </p:sp>
      <p:sp>
        <p:nvSpPr>
          <p:cNvPr id="74755" name="Rectangle 7"/>
          <p:cNvSpPr>
            <a:spLocks noGrp="1" noChangeArrowheads="1"/>
          </p:cNvSpPr>
          <p:nvPr>
            <p:ph type="body" idx="4294967295"/>
          </p:nvPr>
        </p:nvSpPr>
        <p:spPr/>
        <p:txBody>
          <a:bodyPr/>
          <a:lstStyle/>
          <a:p>
            <a:pPr>
              <a:buNone/>
            </a:pPr>
            <a:r>
              <a:rPr lang="en-US" dirty="0" smtClean="0"/>
              <a:t>In this module, you should have learned to:</a:t>
            </a:r>
          </a:p>
          <a:p>
            <a:pPr lvl="0"/>
            <a:r>
              <a:rPr lang="en-US" dirty="0" smtClean="0"/>
              <a:t>Determine and verify user mappings for CIFS users accessing UNIX and MIXED volumes and qtrees</a:t>
            </a:r>
          </a:p>
          <a:p>
            <a:r>
              <a:rPr lang="en-US" dirty="0" smtClean="0"/>
              <a:t>Determine and verify user mappings for UNIX users accessing NTFS and MIXED volumes and qtrees</a:t>
            </a:r>
          </a:p>
          <a:p>
            <a:pPr lvl="0"/>
            <a:endParaRPr lang="en-US"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ChangeArrowheads="1"/>
          </p:cNvSpPr>
          <p:nvPr>
            <p:ph type="ctrTitle"/>
          </p:nvPr>
        </p:nvSpPr>
        <p:spPr/>
        <p:txBody>
          <a:bodyPr/>
          <a:lstStyle/>
          <a:p>
            <a:r>
              <a:rPr lang="en-US" dirty="0"/>
              <a:t>Exercise</a:t>
            </a:r>
          </a:p>
        </p:txBody>
      </p:sp>
      <p:sp>
        <p:nvSpPr>
          <p:cNvPr id="98307" name="Rectangle 3"/>
          <p:cNvSpPr>
            <a:spLocks noGrp="1" noChangeArrowheads="1"/>
          </p:cNvSpPr>
          <p:nvPr>
            <p:ph type="subTitle" idx="1"/>
          </p:nvPr>
        </p:nvSpPr>
        <p:spPr/>
        <p:txBody>
          <a:bodyPr/>
          <a:lstStyle/>
          <a:p>
            <a:r>
              <a:rPr lang="en-US" dirty="0"/>
              <a:t>Module </a:t>
            </a:r>
            <a:r>
              <a:rPr lang="en-US" dirty="0" smtClean="0"/>
              <a:t>10: NAS Multiprotocol</a:t>
            </a:r>
            <a:endParaRPr lang="en-US" dirty="0"/>
          </a:p>
          <a:p>
            <a:r>
              <a:rPr lang="en-US" dirty="0"/>
              <a:t>Estimated Time: </a:t>
            </a:r>
            <a:r>
              <a:rPr lang="en-US" dirty="0" smtClean="0"/>
              <a:t>30 </a:t>
            </a:r>
            <a:r>
              <a:rPr lang="en-US" dirty="0"/>
              <a:t>minutes</a:t>
            </a:r>
          </a:p>
        </p:txBody>
      </p:sp>
      <p:sp>
        <p:nvSpPr>
          <p:cNvPr id="98308" name="Rectangle 2"/>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pPr>
              <a:buClr>
                <a:schemeClr val="accent2"/>
              </a:buClr>
              <a:buFont typeface="Wingdings 2" pitchFamily="18" charset="2"/>
              <a:buNone/>
            </a:pPr>
            <a:endParaRPr lang="en-US" dirty="0"/>
          </a:p>
        </p:txBody>
      </p:sp>
      <p:sp>
        <p:nvSpPr>
          <p:cNvPr id="98309" name="Rectangle 4"/>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pPr>
              <a:buClr>
                <a:schemeClr val="accent2"/>
              </a:buClr>
              <a:buFont typeface="Wingdings 2" pitchFamily="18" charset="2"/>
              <a:buNone/>
            </a:pPr>
            <a:endParaRPr lang="en-US" dirty="0"/>
          </a:p>
        </p:txBody>
      </p:sp>
    </p:spTree>
  </p:cSld>
  <p:clrMapOvr>
    <a:masterClrMapping/>
  </p:clrMapOvr>
  <p:transition advClick="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0179" name="Rectangle 2"/>
          <p:cNvSpPr>
            <a:spLocks noGrp="1" noChangeArrowheads="1"/>
          </p:cNvSpPr>
          <p:nvPr>
            <p:ph type="title"/>
          </p:nvPr>
        </p:nvSpPr>
        <p:spPr/>
        <p:txBody>
          <a:bodyPr/>
          <a:lstStyle/>
          <a:p>
            <a:r>
              <a:rPr lang="en-US" dirty="0"/>
              <a:t>Check Your Understanding</a:t>
            </a:r>
          </a:p>
        </p:txBody>
      </p:sp>
      <p:sp>
        <p:nvSpPr>
          <p:cNvPr id="50180" name="Rectangle 3"/>
          <p:cNvSpPr>
            <a:spLocks noGrp="1" noChangeArrowheads="1"/>
          </p:cNvSpPr>
          <p:nvPr>
            <p:ph type="body" idx="1"/>
          </p:nvPr>
        </p:nvSpPr>
        <p:spPr/>
        <p:txBody>
          <a:bodyPr/>
          <a:lstStyle/>
          <a:p>
            <a:r>
              <a:rPr lang="en-US" dirty="0" smtClean="0"/>
              <a:t>A UNIX user cannot ever access a file with a Windows ACL but a Windows user can access a file with UNIX permissions. True or false?</a:t>
            </a:r>
          </a:p>
          <a:p>
            <a:r>
              <a:rPr lang="en-US" dirty="0" smtClean="0"/>
              <a:t>Windows users are only associated and resolved to a UNIX user if the Windows user is attempting to access a file with UNIX permissions. True or false?</a:t>
            </a:r>
          </a:p>
          <a:p>
            <a:r>
              <a:rPr lang="en-US" dirty="0" smtClean="0"/>
              <a:t>Which file is used to associate Windows users and UNIX users?</a:t>
            </a:r>
          </a:p>
          <a:p>
            <a:r>
              <a:rPr lang="en-US" dirty="0" smtClean="0"/>
              <a:t>Which command allows administrators to display a cached UNIX user’s mapping to a given Windows user?</a:t>
            </a:r>
            <a:endParaRPr lang="en-US" dirty="0"/>
          </a:p>
        </p:txBody>
      </p: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00354" name="Rectangle 2"/>
          <p:cNvSpPr>
            <a:spLocks noGrp="1" noChangeArrowheads="1"/>
          </p:cNvSpPr>
          <p:nvPr>
            <p:ph type="ctrTitle"/>
          </p:nvPr>
        </p:nvSpPr>
        <p:spPr/>
        <p:txBody>
          <a:bodyPr/>
          <a:lstStyle/>
          <a:p>
            <a:r>
              <a:rPr lang="en-US" dirty="0"/>
              <a:t>Answers</a:t>
            </a:r>
          </a:p>
        </p:txBody>
      </p:sp>
      <p:sp>
        <p:nvSpPr>
          <p:cNvPr id="100355" name="Rectangle 3"/>
          <p:cNvSpPr>
            <a:spLocks noGrp="1" noChangeArrowheads="1"/>
          </p:cNvSpPr>
          <p:nvPr>
            <p:ph type="subTitle" idx="1"/>
          </p:nvPr>
        </p:nvSpPr>
        <p:spPr/>
        <p:txBody>
          <a:bodyPr/>
          <a:lstStyle/>
          <a:p>
            <a:r>
              <a:rPr lang="en-US" dirty="0" smtClean="0"/>
              <a:t>Module 10: NAS Multiprotocol</a:t>
            </a:r>
            <a:endParaRPr lang="en-US" dirty="0"/>
          </a:p>
        </p:txBody>
      </p:sp>
    </p:spTree>
  </p:cSld>
  <p:clrMapOvr>
    <a:masterClrMapping/>
  </p:clrMapOvr>
  <p:transition advClick="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Check Your Understanding: Answers</a:t>
            </a:r>
            <a:endParaRPr lang="en-US" dirty="0"/>
          </a:p>
        </p:txBody>
      </p:sp>
      <p:sp>
        <p:nvSpPr>
          <p:cNvPr id="3" name="Content Placeholder 2"/>
          <p:cNvSpPr>
            <a:spLocks noGrp="1"/>
          </p:cNvSpPr>
          <p:nvPr>
            <p:ph idx="1"/>
          </p:nvPr>
        </p:nvSpPr>
        <p:spPr/>
        <p:txBody>
          <a:bodyPr/>
          <a:lstStyle/>
          <a:p>
            <a:pPr>
              <a:lnSpc>
                <a:spcPct val="80000"/>
              </a:lnSpc>
            </a:pPr>
            <a:r>
              <a:rPr lang="en-US" sz="2400" dirty="0" smtClean="0"/>
              <a:t>A UNIX user cannot ever access a file with a Windows ACL but a Windows user can access a file with UNIX permissions. True or false?</a:t>
            </a:r>
          </a:p>
          <a:p>
            <a:pPr lvl="1">
              <a:lnSpc>
                <a:spcPct val="80000"/>
              </a:lnSpc>
              <a:buNone/>
            </a:pPr>
            <a:r>
              <a:rPr lang="en-US" sz="2200" dirty="0" smtClean="0">
                <a:solidFill>
                  <a:schemeClr val="hlink"/>
                </a:solidFill>
              </a:rPr>
              <a:t>False, if NAS multiprotocol is configured correctly </a:t>
            </a:r>
          </a:p>
          <a:p>
            <a:pPr>
              <a:lnSpc>
                <a:spcPct val="80000"/>
              </a:lnSpc>
            </a:pPr>
            <a:r>
              <a:rPr lang="en-US" sz="2400" dirty="0" smtClean="0"/>
              <a:t>Windows users are only associated and resolved to a UNIX user if the Windows user is attempting to access a file with UNIX permissions. True or false?</a:t>
            </a:r>
          </a:p>
          <a:p>
            <a:pPr marL="288925" lvl="1" indent="11113">
              <a:lnSpc>
                <a:spcPct val="80000"/>
              </a:lnSpc>
              <a:buNone/>
            </a:pPr>
            <a:r>
              <a:rPr lang="en-US" sz="2200" dirty="0" smtClean="0">
                <a:solidFill>
                  <a:schemeClr val="hlink"/>
                </a:solidFill>
              </a:rPr>
              <a:t>False, Windows users are always associated with a UNIX user  </a:t>
            </a:r>
          </a:p>
          <a:p>
            <a:pPr>
              <a:lnSpc>
                <a:spcPct val="80000"/>
              </a:lnSpc>
            </a:pPr>
            <a:r>
              <a:rPr lang="en-US" sz="2400" dirty="0" smtClean="0"/>
              <a:t>Which file is used to associate Windows users and UNIX users?</a:t>
            </a:r>
          </a:p>
          <a:p>
            <a:pPr lvl="1">
              <a:lnSpc>
                <a:spcPct val="80000"/>
              </a:lnSpc>
              <a:buNone/>
            </a:pPr>
            <a:r>
              <a:rPr lang="en-US" sz="2200" dirty="0" smtClean="0">
                <a:solidFill>
                  <a:schemeClr val="hlink"/>
                </a:solidFill>
              </a:rPr>
              <a:t>/etc/usermap.cfg</a:t>
            </a:r>
          </a:p>
          <a:p>
            <a:pPr>
              <a:lnSpc>
                <a:spcPct val="80000"/>
              </a:lnSpc>
            </a:pPr>
            <a:r>
              <a:rPr lang="en-US" sz="2400" dirty="0" smtClean="0"/>
              <a:t>Which command allows administrators to display a cached UNIX user’s mapping to a given Windows user?</a:t>
            </a:r>
          </a:p>
          <a:p>
            <a:pPr lvl="1">
              <a:lnSpc>
                <a:spcPct val="80000"/>
              </a:lnSpc>
              <a:buNone/>
            </a:pPr>
            <a:r>
              <a:rPr lang="en-US" sz="2200" dirty="0" smtClean="0">
                <a:solidFill>
                  <a:schemeClr val="hlink"/>
                </a:solidFill>
                <a:latin typeface="Courier New" pitchFamily="49" charset="0"/>
              </a:rPr>
              <a:t>wwc -s ntname</a:t>
            </a:r>
          </a:p>
          <a:p>
            <a:endParaRPr lang="en-US"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2010_NetAppUMaster">
  <a:themeElements>
    <a:clrScheme name="NetAppU">
      <a:dk1>
        <a:srgbClr val="000000"/>
      </a:dk1>
      <a:lt1>
        <a:srgbClr val="FFFFFF"/>
      </a:lt1>
      <a:dk2>
        <a:srgbClr val="0085B4"/>
      </a:dk2>
      <a:lt2>
        <a:srgbClr val="565656"/>
      </a:lt2>
      <a:accent1>
        <a:srgbClr val="A5A5A5"/>
      </a:accent1>
      <a:accent2>
        <a:srgbClr val="58A618"/>
      </a:accent2>
      <a:accent3>
        <a:srgbClr val="FFFFFF"/>
      </a:accent3>
      <a:accent4>
        <a:srgbClr val="000000"/>
      </a:accent4>
      <a:accent5>
        <a:srgbClr val="CFCFCF"/>
      </a:accent5>
      <a:accent6>
        <a:srgbClr val="4F9615"/>
      </a:accent6>
      <a:hlink>
        <a:srgbClr val="005BAE"/>
      </a:hlink>
      <a:folHlink>
        <a:srgbClr val="F95F00"/>
      </a:folHlink>
    </a:clrScheme>
    <a:fontScheme name="3_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bg2"/>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
            <a:schemeClr val="accent2"/>
          </a:buClr>
          <a:buSzTx/>
          <a:buFont typeface="Wingdings 2" pitchFamily="18" charset="2"/>
          <a:buNone/>
          <a:tabLst/>
          <a:defRPr kumimoji="0" lang="en-US" sz="2000" b="0" i="0" u="none" strike="noStrike" cap="none" normalizeH="0" baseline="0" smtClean="0">
            <a:ln>
              <a:noFill/>
            </a:ln>
            <a:solidFill>
              <a:schemeClr val="tx1"/>
            </a:solidFill>
            <a:effectLst/>
            <a:latin typeface="Arial"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bg2"/>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
            <a:schemeClr val="accent2"/>
          </a:buClr>
          <a:buSzTx/>
          <a:buFont typeface="Wingdings 2" pitchFamily="18" charset="2"/>
          <a:buNone/>
          <a:tabLst/>
          <a:defRPr kumimoji="0" lang="en-US" sz="2000" b="0" i="0" u="none" strike="noStrike" cap="none" normalizeH="0" baseline="0" smtClean="0">
            <a:ln>
              <a:noFill/>
            </a:ln>
            <a:solidFill>
              <a:schemeClr val="tx1"/>
            </a:solidFill>
            <a:effectLst/>
            <a:latin typeface="Arial" pitchFamily="34" charset="0"/>
          </a:defRPr>
        </a:defPPr>
      </a:lstStyle>
    </a:lnDef>
  </a:objectDefaults>
  <a:extraClrSchemeLst>
    <a:extraClrScheme>
      <a:clrScheme name="3_Default Design 1">
        <a:dk1>
          <a:srgbClr val="000000"/>
        </a:dk1>
        <a:lt1>
          <a:srgbClr val="FFFFFF"/>
        </a:lt1>
        <a:dk2>
          <a:srgbClr val="0085B4"/>
        </a:dk2>
        <a:lt2>
          <a:srgbClr val="565656"/>
        </a:lt2>
        <a:accent1>
          <a:srgbClr val="A5A5A5"/>
        </a:accent1>
        <a:accent2>
          <a:srgbClr val="58A618"/>
        </a:accent2>
        <a:accent3>
          <a:srgbClr val="FFFFFF"/>
        </a:accent3>
        <a:accent4>
          <a:srgbClr val="000000"/>
        </a:accent4>
        <a:accent5>
          <a:srgbClr val="CFCFCF"/>
        </a:accent5>
        <a:accent6>
          <a:srgbClr val="4F9615"/>
        </a:accent6>
        <a:hlink>
          <a:srgbClr val="005BAE"/>
        </a:hlink>
        <a:folHlink>
          <a:srgbClr val="F95F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7456474352EAB47A4851619C88431FE" ma:contentTypeVersion="0" ma:contentTypeDescription="Create a new document." ma:contentTypeScope="" ma:versionID="1fccd107ecadbbffce17d5afe025696a">
  <xsd:schema xmlns:xsd="http://www.w3.org/2001/XMLSchema" xmlns:p="http://schemas.microsoft.com/office/2006/metadata/properties" targetNamespace="http://schemas.microsoft.com/office/2006/metadata/properties" ma:root="true" ma:fieldsID="4aeb20c0e3442673af7ee10786458764">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office/internal/2005/internalDocumentation"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ma:readOnly="tru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lastPrinted" minOccurs="0" maxOccurs="1" type="xsd:dateTime"/>
        <xsd:element name="contentStatus" minOccurs="0" maxOccurs="1" type="xsd:string"/>
      </xsd:all>
    </xsd:complexType>
  </xsd:schema>
</ct:contentTypeSchema>
</file>

<file path=customXml/itemProps1.xml><?xml version="1.0" encoding="utf-8"?>
<ds:datastoreItem xmlns:ds="http://schemas.openxmlformats.org/officeDocument/2006/customXml" ds:itemID="{C51D07A2-197F-4879-969B-4F42A202F866}">
  <ds:schemaRefs>
    <ds:schemaRef ds:uri="http://schemas.microsoft.com/sharepoint/v3/contenttype/forms"/>
  </ds:schemaRefs>
</ds:datastoreItem>
</file>

<file path=customXml/itemProps2.xml><?xml version="1.0" encoding="utf-8"?>
<ds:datastoreItem xmlns:ds="http://schemas.openxmlformats.org/officeDocument/2006/customXml" ds:itemID="{56660672-2C43-402E-BA27-239EFA3FF41E}">
  <ds:schemaRefs>
    <ds:schemaRef ds:uri="http://schemas.microsoft.com/office/2006/metadata/properties"/>
  </ds:schemaRefs>
</ds:datastoreItem>
</file>

<file path=customXml/itemProps3.xml><?xml version="1.0" encoding="utf-8"?>
<ds:datastoreItem xmlns:ds="http://schemas.openxmlformats.org/officeDocument/2006/customXml" ds:itemID="{A35D4EEA-9128-42AE-AF04-30DAFB72981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office/internal/2005/internalDocumentation"/>
  </ds:schemaRefs>
</ds:datastoreItem>
</file>

<file path=docProps/app.xml><?xml version="1.0" encoding="utf-8"?>
<Properties xmlns="http://schemas.openxmlformats.org/officeDocument/2006/extended-properties" xmlns:vt="http://schemas.openxmlformats.org/officeDocument/2006/docPropsVTypes">
  <Template/>
  <TotalTime>22066</TotalTime>
  <Words>2729</Words>
  <Application>Microsoft Office PowerPoint</Application>
  <PresentationFormat>Letter Paper (8.5x11 in)</PresentationFormat>
  <Paragraphs>379</Paragraphs>
  <Slides>30</Slides>
  <Notes>30</Notes>
  <HiddenSlides>2</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2010_NetAppUMaster</vt:lpstr>
      <vt:lpstr>NAS Multiprotocol</vt:lpstr>
      <vt:lpstr>Module Objectives</vt:lpstr>
      <vt:lpstr>NAS Multiprotocol</vt:lpstr>
      <vt:lpstr>Multiprotocol</vt:lpstr>
      <vt:lpstr>Security Style Interaction</vt:lpstr>
      <vt:lpstr>Windows-to-UNIX User Resolution</vt:lpstr>
      <vt:lpstr>Windows-to-UNIX User Resolution (Cont.)</vt:lpstr>
      <vt:lpstr>Windows-to-UNIX User Resolution (Cont.)</vt:lpstr>
      <vt:lpstr>UNIX User Access to Files</vt:lpstr>
      <vt:lpstr>UNIX-to-Windows User Resolution</vt:lpstr>
      <vt:lpstr>UNIX-to-Windows User Resolution (Cont.)</vt:lpstr>
      <vt:lpstr>UNIX-to-Windows User Resolution (Cont.)</vt:lpstr>
      <vt:lpstr>Security Styles</vt:lpstr>
      <vt:lpstr>Setting Security Styles</vt:lpstr>
      <vt:lpstr>Verify Mappings</vt:lpstr>
      <vt:lpstr>Multiprotocol Options </vt:lpstr>
      <vt:lpstr>Preserving UNIX Permissions</vt:lpstr>
      <vt:lpstr>Preserving UNIX Permissions (Cont.)</vt:lpstr>
      <vt:lpstr>File Permissions with Mapped UNIX User</vt:lpstr>
      <vt:lpstr>WAFL Credential Cache</vt:lpstr>
      <vt:lpstr>WAFL Credential Cache</vt:lpstr>
      <vt:lpstr>wcc Command (root)</vt:lpstr>
      <vt:lpstr>wcc Command (Local Administrator)</vt:lpstr>
      <vt:lpstr>wcc Command (Domain Administrator)</vt:lpstr>
      <vt:lpstr>Module Summary</vt:lpstr>
      <vt:lpstr>Module Summary</vt:lpstr>
      <vt:lpstr>Exercise</vt:lpstr>
      <vt:lpstr>Check Your Understanding</vt:lpstr>
      <vt:lpstr>Answers</vt:lpstr>
      <vt:lpstr>Check Your Understanding: Answers</vt:lpstr>
    </vt:vector>
  </TitlesOfParts>
  <Company>NetApp</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NAS Multiprotocol</dc:title>
  <dc:subject>Accelerated NCDA Boot Camp Data ONTAP 8.0 7-Mode</dc:subject>
  <dc:creator>Curtis Burchett</dc:creator>
  <cp:lastModifiedBy>Lenovo User</cp:lastModifiedBy>
  <cp:revision>3</cp:revision>
  <dcterms:created xsi:type="dcterms:W3CDTF">2007-11-29T22:14:11Z</dcterms:created>
  <dcterms:modified xsi:type="dcterms:W3CDTF">2010-04-17T22:43:03Z</dcterms:modified>
  <cp:category>Instructor Guide</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0x01010077456474352EAB47A4851619C88431FE</vt:lpwstr>
  </property>
  <property fmtid="{D5CDD505-2E9C-101B-9397-08002B2CF9AE}" pid="3" name="_AdHocReviewCycleID">
    <vt:i4>502688800</vt:i4>
  </property>
  <property fmtid="{D5CDD505-2E9C-101B-9397-08002B2CF9AE}" pid="4" name="_NewReviewCycle">
    <vt:lpwstr/>
  </property>
  <property fmtid="{D5CDD505-2E9C-101B-9397-08002B2CF9AE}" pid="5" name="_EmailSubject">
    <vt:lpwstr>Netapp internet docs</vt:lpwstr>
  </property>
  <property fmtid="{D5CDD505-2E9C-101B-9397-08002B2CF9AE}" pid="6" name="_AuthorEmail">
    <vt:lpwstr>avinash.shetty@credit-suisse.com</vt:lpwstr>
  </property>
  <property fmtid="{D5CDD505-2E9C-101B-9397-08002B2CF9AE}" pid="7" name="_AuthorEmailDisplayName">
    <vt:lpwstr>Shetty, Avinash</vt:lpwstr>
  </property>
</Properties>
</file>