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9"/>
  </p:notesMasterIdLst>
  <p:handoutMasterIdLst>
    <p:handoutMasterId r:id="rId40"/>
  </p:handoutMasterIdLst>
  <p:sldIdLst>
    <p:sldId id="476" r:id="rId5"/>
    <p:sldId id="477" r:id="rId6"/>
    <p:sldId id="510" r:id="rId7"/>
    <p:sldId id="479" r:id="rId8"/>
    <p:sldId id="480" r:id="rId9"/>
    <p:sldId id="481" r:id="rId10"/>
    <p:sldId id="482" r:id="rId11"/>
    <p:sldId id="511" r:id="rId12"/>
    <p:sldId id="484" r:id="rId13"/>
    <p:sldId id="485" r:id="rId14"/>
    <p:sldId id="486" r:id="rId15"/>
    <p:sldId id="487" r:id="rId16"/>
    <p:sldId id="488" r:id="rId17"/>
    <p:sldId id="489" r:id="rId18"/>
    <p:sldId id="512" r:id="rId19"/>
    <p:sldId id="491" r:id="rId20"/>
    <p:sldId id="492" r:id="rId21"/>
    <p:sldId id="493" r:id="rId22"/>
    <p:sldId id="494" r:id="rId23"/>
    <p:sldId id="495" r:id="rId24"/>
    <p:sldId id="496" r:id="rId25"/>
    <p:sldId id="497" r:id="rId26"/>
    <p:sldId id="498" r:id="rId27"/>
    <p:sldId id="499" r:id="rId28"/>
    <p:sldId id="500" r:id="rId29"/>
    <p:sldId id="501" r:id="rId30"/>
    <p:sldId id="502" r:id="rId31"/>
    <p:sldId id="503" r:id="rId32"/>
    <p:sldId id="513" r:id="rId33"/>
    <p:sldId id="505" r:id="rId34"/>
    <p:sldId id="506" r:id="rId35"/>
    <p:sldId id="507" r:id="rId36"/>
    <p:sldId id="508" r:id="rId37"/>
    <p:sldId id="509" r:id="rId38"/>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11" autoAdjust="0"/>
    <p:restoredTop sz="51323" autoAdjust="0"/>
  </p:normalViewPr>
  <p:slideViewPr>
    <p:cSldViewPr snapToGrid="0">
      <p:cViewPr varScale="1">
        <p:scale>
          <a:sx n="48" d="100"/>
          <a:sy n="48" d="100"/>
        </p:scale>
        <p:origin x="-2406" y="-90"/>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0" d="100"/>
          <a:sy n="60" d="100"/>
        </p:scale>
        <p:origin x="-2796" y="-294"/>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SAN OVERVIEW</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SAN INTRODUCTION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SAN VERSUS NAS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Operating </a:t>
            </a:r>
            <a:r>
              <a:rPr dirty="0"/>
              <a:t>systems and applications request data either at the block level or the file level. Network-attached storage (NAS) provides file-level access to data on a storage system. Access is by way of a network, using Data ONTAP® services such as CIFS and NFS. Storage area networks (SANs) provide block-level access to data on a storage system. SAN solutions can be any mixture of iSCSI or Fibre Channel (FC) protocols. When both SAN and NAS storage are present on the same storage system, it is referred to as “unified storage.”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Image Placeholder 7"/>
          <p:cNvSpPr>
            <a:spLocks noGrp="1" noRot="1" noChangeAspect="1"/>
          </p:cNvSpPr>
          <p:nvPr>
            <p:ph type="sldImg"/>
          </p:nvPr>
        </p:nvSpPr>
        <p:spPr>
          <a:xfrm>
            <a:off x="687388" y="228600"/>
            <a:ext cx="5181600" cy="3886200"/>
          </a:xfrm>
        </p:spPr>
      </p:sp>
      <p:sp>
        <p:nvSpPr>
          <p:cNvPr id="9" name="Slide Number Placeholder 8"/>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SCSI</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Small </a:t>
            </a:r>
            <a:r>
              <a:rPr dirty="0"/>
              <a:t>Computer System Interface (SCSI) is a set of standards that define commands, protocols, and interfaces used to transmit data. SCSI allows low-level “block” access to data in units of 512-byte blocks. This is highly efficient and has low overhead compared to NAS or “file” level access. SCSI has a high level of resiliency that makes it perfect for an enterprise-level protocol.</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SCSI ON HOST AND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Traditionally</a:t>
            </a:r>
            <a:r>
              <a:rPr dirty="0"/>
              <a:t>, storage is attached to a local machine. SCSI is used for transmitting data between a host and peripheral devices either through SCSI adapters or other adapters that communicate using SCSI commands.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Image Placeholder 7"/>
          <p:cNvSpPr>
            <a:spLocks noGrp="1" noRot="1" noChangeAspect="1"/>
          </p:cNvSpPr>
          <p:nvPr>
            <p:ph type="sldImg"/>
          </p:nvPr>
        </p:nvSpPr>
        <p:spPr>
          <a:xfrm>
            <a:off x="687388" y="228600"/>
            <a:ext cx="5181600" cy="3886200"/>
          </a:xfrm>
        </p:spPr>
      </p:sp>
      <p:sp>
        <p:nvSpPr>
          <p:cNvPr id="9" name="Slide Number Placeholder 8"/>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r>
              <a:rPr lang="en-US" dirty="0" smtClean="0"/>
              <a:t>LOGICAL UNIT</a:t>
            </a:r>
            <a:endParaRPr dirty="0"/>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TERMS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INITIATOR AND TARGET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Initiators</a:t>
            </a:r>
            <a:r>
              <a:rPr dirty="0"/>
              <a:t>, including Windows® and UNIX®-type hosts, are consumers or clients within a SCSI relationship. Targets, including NetApp controllers and storage arrays, present data as logical units and are the servers within a SCSI relationship.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SAN TYPES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LUNs </a:t>
            </a:r>
            <a:r>
              <a:t>on a NetApp storage system can be accessed through either a Fibre Channel (FC SAN) fabric using Fibre Channel Protocol  or an Ethernet network using the Fibre Channel over Ethernet (FCoE) or Internet SCSI (iSCSI) protocols. In all cases, the transport portals (FC, FCoE or iSCSI) carry encapsulated SCSI commands as the data transport mechanism.</a:t>
            </a:r>
          </a:p>
          <a:p>
            <a:pPr marL="0" marR="0" indent="0" algn="l" defTabSz="914400" rtl="0" eaLnBrk="0" fontAlgn="base" latinLnBrk="0" hangingPunct="0">
              <a:lnSpc>
                <a:spcPct val="100000"/>
              </a:lnSpc>
              <a:spcBef>
                <a:spcPct val="30000"/>
              </a:spcBef>
              <a:spcAft>
                <a:spcPct val="0"/>
              </a:spcAft>
              <a:buClrTx/>
              <a:buSzTx/>
              <a:buFontTx/>
              <a:buNone/>
              <a:tabLst/>
              <a:defRPr/>
            </a:pPr>
            <a:r>
              <a:t>iSCSI is an IETF standard found here:  www.ietf.org/rfc/rfc3720.txt?number=3720.</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PORTS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Data </a:t>
            </a:r>
            <a:r>
              <a:rPr dirty="0"/>
              <a:t>is communicated over ports. In an IP SAN, the data is communicated by way of Ethernet ports. In an FC SAN, the data is communicated over Fibre Channel ports.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NODE AND PRT NAMES IN FIBRE CHANNEL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In </a:t>
            </a:r>
            <a:r>
              <a:rPr dirty="0"/>
              <a:t>FC SAN, a worldwide node name (WWNN) describes a machine while a worldwide port name (WWPN) describes a physical port attached to that machine.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FC specification for the naming of nodes and ports on those nodes can be fairly complicated. Each device is given a globally unique WWNN and an associated WWPN for each port on the node. WWNNs and WWPNs are 64-bit </a:t>
            </a:r>
            <a:r>
              <a:rPr lang="en-US" dirty="0" smtClean="0"/>
              <a:t>names </a:t>
            </a:r>
            <a:r>
              <a:rPr dirty="0" smtClean="0"/>
              <a:t>made </a:t>
            </a:r>
            <a:r>
              <a:rPr dirty="0"/>
              <a:t>up of 16 hexadecimal digits grouped together in twos with a colon separating each pair (for example, 21:00:00:2b:34:26:a6:54).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first number in the address defines what the other numbers in the address represent, according to the FC specification. The first number is generally a 1, 2, or 5. In the example of QLogic® initiator host bus adapters (HBAs), the first number is generally a 2. For Emulex® initiator HBAs, the first number is generally a 1. Finally, a NetApp storage system is assigned with a 5.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NODE AND PORTALS IN ISCSI</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In </a:t>
            </a:r>
            <a:r>
              <a:rPr dirty="0"/>
              <a:t>IP SAN, the worldwide node </a:t>
            </a:r>
            <a:r>
              <a:rPr lang="en-US" dirty="0" smtClean="0"/>
              <a:t> name </a:t>
            </a:r>
            <a:r>
              <a:rPr dirty="0" smtClean="0"/>
              <a:t>(WW</a:t>
            </a:r>
            <a:r>
              <a:rPr lang="en-US" dirty="0" smtClean="0"/>
              <a:t>N</a:t>
            </a:r>
            <a:r>
              <a:rPr dirty="0" smtClean="0"/>
              <a:t>N</a:t>
            </a:r>
            <a:r>
              <a:rPr dirty="0"/>
              <a:t>) describes a machine while the portal describes a physical port. Each iSCSI node must have a node name. There are two possible node name formats.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iqn</a:t>
            </a:r>
            <a:r>
              <a:rPr b="1" cap="all" dirty="0"/>
              <a:t>-type designator</a:t>
            </a:r>
          </a:p>
          <a:p>
            <a:pPr marL="0" marR="0" indent="0" algn="l" defTabSz="914400" rtl="0" eaLnBrk="0" fontAlgn="base" latinLnBrk="0" hangingPunct="0">
              <a:lnSpc>
                <a:spcPct val="100000"/>
              </a:lnSpc>
              <a:spcBef>
                <a:spcPct val="30000"/>
              </a:spcBef>
              <a:spcAft>
                <a:spcPct val="0"/>
              </a:spcAft>
              <a:buClrTx/>
              <a:buSzTx/>
              <a:buFontTx/>
              <a:buNone/>
              <a:tabLst/>
              <a:defRPr/>
            </a:pPr>
            <a:r>
              <a:rPr dirty="0"/>
              <a:t>ISCSI Qualified Name or IQN node name is conventionally “</a:t>
            </a:r>
            <a:r>
              <a:rPr dirty="0" err="1"/>
              <a:t>iqn.yyyy-mm.backward_naming_authority</a:t>
            </a:r>
            <a:r>
              <a:rPr dirty="0"/>
              <a:t>: </a:t>
            </a:r>
            <a:r>
              <a:rPr dirty="0" err="1"/>
              <a:t>unique_device_name</a:t>
            </a:r>
            <a:r>
              <a:rPr dirty="0"/>
              <a:t>.” This is the most popular node name format and is the default used by a NetApp storage system. The components of the logical name are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Type designator, IQN, followed by a period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date when the naming authority acquired the domain name, followed by a period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name of the naming authority, optionally followed by a colon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 unique device name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eui</a:t>
            </a:r>
            <a:r>
              <a:rPr b="1" cap="all" dirty="0"/>
              <a:t>-type designator</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Extended Unique Identifier or EUI node name is “</a:t>
            </a:r>
            <a:r>
              <a:rPr dirty="0" err="1"/>
              <a:t>eui.nnnnnnnnnnnnnnnn</a:t>
            </a:r>
            <a:r>
              <a:rPr dirty="0"/>
              <a:t>.” The components of the logical name are the following:</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type designator itself, “</a:t>
            </a:r>
            <a:r>
              <a:rPr dirty="0" err="1"/>
              <a:t>eui</a:t>
            </a:r>
            <a:r>
              <a:rPr dirty="0"/>
              <a:t>,” followed by a period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Sixteen hexadecimal digits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 “eui.123456789ABCDEF0”</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r>
              <a:rPr lang="en-US" dirty="0" smtClean="0"/>
              <a:t>CONNECTIVITY BETWEEN INITIATOR</a:t>
            </a:r>
            <a:r>
              <a:rPr lang="en-US" baseline="0" dirty="0" smtClean="0"/>
              <a:t> AND TARGET</a:t>
            </a:r>
            <a:endParaRPr dirty="0"/>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IMPLEMENTING SAN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STEPS TO IMPLEMENT A SAN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INITIATOR DISCOVERY OF A TARGET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first step in a SAN implementation is discovery of a target. In IP SAN, an administrator must tell the client where to discover a target by either directly connecting by host name (IP) or discovery through a name service (</a:t>
            </a:r>
            <a:r>
              <a:rPr dirty="0" err="1"/>
              <a:t>iSNS</a:t>
            </a:r>
            <a:r>
              <a:rPr dirty="0"/>
              <a:t>). In FC SAN, if the ports are active, discovery is automatic--either directly connected or by a name service. For more information about IP SAN discovery, see module 14. For more information concerning FC SAN discovery, see module 13.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INITIATOR DISCOVERY OF A TARGET (CONT.)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INITIATOR DISCOVERY OF A TARGET (CONT.)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2. CREATE A SESSION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Sessions </a:t>
            </a:r>
            <a:r>
              <a:rPr dirty="0"/>
              <a:t>associate the initiators with targets. A session may be persisted to ensure availability after a host reboots.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3.  CREATE AN IGROUP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An </a:t>
            </a:r>
            <a:r>
              <a:rPr dirty="0"/>
              <a:t>igroup is a group of one or more initiators that have access to a target. In IP SAN, an administrator references an initiator by </a:t>
            </a:r>
            <a:r>
              <a:rPr dirty="0" smtClean="0"/>
              <a:t>WW</a:t>
            </a:r>
            <a:r>
              <a:rPr lang="en-US" dirty="0" smtClean="0"/>
              <a:t>N</a:t>
            </a:r>
            <a:r>
              <a:rPr dirty="0" smtClean="0"/>
              <a:t>N</a:t>
            </a:r>
            <a:r>
              <a:rPr dirty="0"/>
              <a:t>. In FC SAN, an administrator references an initiator by WWPN.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4. CREATE A LOGICAL UNIT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next step in implementing a SAN is to create a logical unit. A logical unit is a logical representation of a physical unit of storage. It is a collection of, or a part of, physical or virtual disks configured as a single disk. When you create a logical unit, it is automatically striped across many physical disks. Data ONTAP manages logical units at the block level, so it cannot interpret the file system or data in a logical unit.</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5.</a:t>
            </a:r>
            <a:r>
              <a:rPr lang="en-US" baseline="0" dirty="0" smtClean="0"/>
              <a:t> MAP A LOGICAL UNIT TO AN IGROUP</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logical unit is mapped to an </a:t>
            </a:r>
            <a:r>
              <a:rPr dirty="0" err="1"/>
              <a:t>igroup</a:t>
            </a:r>
            <a:r>
              <a:rPr dirty="0"/>
              <a:t> and referenced by an ID. The logical unit is then referred to as a logical unit number, or LUN.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6. FIND THE DISK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LUN is then identified by the client operating system. From the host, LUNs appear as local disks, allowing you to format and store data on them.</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6. FIND THE DISK</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If </a:t>
            </a:r>
            <a:r>
              <a:rPr dirty="0"/>
              <a:t>multiple paths exist, the LUN will appear more than once unless </a:t>
            </a:r>
            <a:r>
              <a:rPr dirty="0" err="1"/>
              <a:t>multipathing</a:t>
            </a:r>
            <a:r>
              <a:rPr dirty="0"/>
              <a:t> software is used.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7. PREPARE THE DISK FOR THE HOST OS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LUNs </a:t>
            </a:r>
            <a:r>
              <a:rPr dirty="0"/>
              <a:t>may be used as single disk or combined together using a host-based volume manager.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7. PREPARE THE DISK FOR THE HOST OS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Finally</a:t>
            </a:r>
            <a:r>
              <a:rPr dirty="0"/>
              <a:t>, the logical unit must be labeled, formatted, a file system added, and finally mounted by the client OS.</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r>
              <a:rPr lang="en-US" dirty="0" smtClean="0"/>
              <a:t>LUN</a:t>
            </a:r>
            <a:r>
              <a:rPr lang="en-US" baseline="0" dirty="0" smtClean="0"/>
              <a:t> SETUP COMPLETE</a:t>
            </a:r>
            <a:endParaRPr dirty="0"/>
          </a:p>
        </p:txBody>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SAN Overview</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12</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r>
              <a:rPr lang="en-US" sz="2400" dirty="0" smtClean="0"/>
              <a:t>Describe the differences between network-attached storage (NAS) and storage area network (SAN)</a:t>
            </a:r>
          </a:p>
          <a:p>
            <a:pPr eaLnBrk="1" hangingPunct="1"/>
            <a:r>
              <a:rPr lang="en-US" sz="2400" dirty="0" smtClean="0"/>
              <a:t>List the methods to implement a SAN environment</a:t>
            </a:r>
          </a:p>
          <a:p>
            <a:pPr eaLnBrk="1" hangingPunct="1"/>
            <a:r>
              <a:rPr lang="en-US" sz="2400" dirty="0" smtClean="0"/>
              <a:t>Define logical unit number, initiator, and target</a:t>
            </a:r>
          </a:p>
          <a:p>
            <a:pPr eaLnBrk="1" hangingPunct="1"/>
            <a:r>
              <a:rPr lang="en-US" sz="2400" dirty="0" smtClean="0"/>
              <a:t>Describe ports, worldwide node names, and worldwide port names</a:t>
            </a:r>
          </a:p>
          <a:p>
            <a:pPr eaLnBrk="1" hangingPunct="1"/>
            <a:r>
              <a:rPr lang="en-US" sz="2400" dirty="0" smtClean="0"/>
              <a:t>List the basic steps to implement a SAN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SAN Introduction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AutoShape 67"/>
          <p:cNvSpPr>
            <a:spLocks noChangeArrowheads="1"/>
          </p:cNvSpPr>
          <p:nvPr/>
        </p:nvSpPr>
        <p:spPr bwMode="gray">
          <a:xfrm>
            <a:off x="1114425" y="1566237"/>
            <a:ext cx="3838575" cy="4740275"/>
          </a:xfrm>
          <a:prstGeom prst="roundRect">
            <a:avLst>
              <a:gd name="adj" fmla="val 16667"/>
            </a:avLst>
          </a:prstGeom>
          <a:solidFill>
            <a:schemeClr val="accent1">
              <a:alpha val="50195"/>
            </a:schemeClr>
          </a:solidFill>
          <a:ln w="9525">
            <a:noFill/>
            <a:round/>
            <a:headEnd/>
            <a:tailEnd/>
          </a:ln>
        </p:spPr>
        <p:txBody>
          <a:bodyPr anchor="ctr">
            <a:spAutoFit/>
          </a:bodyPr>
          <a:lstStyle/>
          <a:p>
            <a:endParaRPr lang="en-US" dirty="0"/>
          </a:p>
        </p:txBody>
      </p:sp>
      <p:cxnSp>
        <p:nvCxnSpPr>
          <p:cNvPr id="6178" name="AutoShape 95"/>
          <p:cNvCxnSpPr>
            <a:cxnSpLocks noChangeShapeType="1"/>
          </p:cNvCxnSpPr>
          <p:nvPr/>
        </p:nvCxnSpPr>
        <p:spPr bwMode="auto">
          <a:xfrm flipV="1">
            <a:off x="3236359" y="3494728"/>
            <a:ext cx="1484312" cy="1588"/>
          </a:xfrm>
          <a:prstGeom prst="straightConnector1">
            <a:avLst/>
          </a:prstGeom>
          <a:noFill/>
          <a:ln w="28575">
            <a:solidFill>
              <a:schemeClr val="tx1"/>
            </a:solidFill>
            <a:round/>
            <a:headEnd/>
            <a:tailEnd/>
          </a:ln>
        </p:spPr>
      </p:cxnSp>
      <p:pic>
        <p:nvPicPr>
          <p:cNvPr id="6162" name="Picture 79" descr="Cloud_large"/>
          <p:cNvPicPr>
            <a:picLocks noChangeAspect="1" noChangeArrowheads="1"/>
          </p:cNvPicPr>
          <p:nvPr/>
        </p:nvPicPr>
        <p:blipFill>
          <a:blip r:embed="rId3" cstate="print"/>
          <a:srcRect/>
          <a:stretch>
            <a:fillRect/>
          </a:stretch>
        </p:blipFill>
        <p:spPr bwMode="auto">
          <a:xfrm>
            <a:off x="1484312" y="2975794"/>
            <a:ext cx="1812925" cy="955675"/>
          </a:xfrm>
          <a:prstGeom prst="rect">
            <a:avLst/>
          </a:prstGeom>
          <a:noFill/>
          <a:ln w="9525">
            <a:noFill/>
            <a:miter lim="800000"/>
            <a:headEnd/>
            <a:tailEnd/>
          </a:ln>
        </p:spPr>
      </p:pic>
      <p:sp>
        <p:nvSpPr>
          <p:cNvPr id="6147" name="Rectangle 66"/>
          <p:cNvSpPr>
            <a:spLocks noGrp="1" noChangeArrowheads="1"/>
          </p:cNvSpPr>
          <p:nvPr>
            <p:ph type="title" idx="4294967295"/>
          </p:nvPr>
        </p:nvSpPr>
        <p:spPr/>
        <p:txBody>
          <a:bodyPr/>
          <a:lstStyle/>
          <a:p>
            <a:pPr eaLnBrk="1" hangingPunct="1"/>
            <a:r>
              <a:rPr lang="en-US" dirty="0" smtClean="0"/>
              <a:t>SAN Versus NAS</a:t>
            </a:r>
          </a:p>
        </p:txBody>
      </p:sp>
      <p:sp>
        <p:nvSpPr>
          <p:cNvPr id="6148" name="AutoShape 65"/>
          <p:cNvSpPr>
            <a:spLocks noChangeArrowheads="1"/>
          </p:cNvSpPr>
          <p:nvPr/>
        </p:nvSpPr>
        <p:spPr bwMode="gray">
          <a:xfrm>
            <a:off x="5116513" y="1566237"/>
            <a:ext cx="3838575" cy="4740275"/>
          </a:xfrm>
          <a:prstGeom prst="roundRect">
            <a:avLst>
              <a:gd name="adj" fmla="val 16667"/>
            </a:avLst>
          </a:prstGeom>
          <a:solidFill>
            <a:schemeClr val="hlink">
              <a:alpha val="50195"/>
            </a:schemeClr>
          </a:solidFill>
          <a:ln w="9525">
            <a:noFill/>
            <a:round/>
            <a:headEnd/>
            <a:tailEnd/>
          </a:ln>
        </p:spPr>
        <p:txBody>
          <a:bodyPr anchor="ctr">
            <a:spAutoFit/>
          </a:bodyPr>
          <a:lstStyle/>
          <a:p>
            <a:endParaRPr lang="en-US"/>
          </a:p>
        </p:txBody>
      </p:sp>
      <p:sp>
        <p:nvSpPr>
          <p:cNvPr id="6149" name="Text Box 66"/>
          <p:cNvSpPr txBox="1">
            <a:spLocks noChangeArrowheads="1"/>
          </p:cNvSpPr>
          <p:nvPr/>
        </p:nvSpPr>
        <p:spPr bwMode="auto">
          <a:xfrm>
            <a:off x="7449704" y="4885289"/>
            <a:ext cx="713657" cy="400110"/>
          </a:xfrm>
          <a:prstGeom prst="rect">
            <a:avLst/>
          </a:prstGeom>
          <a:solidFill>
            <a:schemeClr val="hlink"/>
          </a:solidFill>
          <a:ln w="9525">
            <a:noFill/>
            <a:miter lim="800000"/>
            <a:headEnd/>
            <a:tailEnd/>
          </a:ln>
        </p:spPr>
        <p:txBody>
          <a:bodyPr wrap="none">
            <a:spAutoFit/>
          </a:bodyPr>
          <a:lstStyle/>
          <a:p>
            <a:pPr eaLnBrk="0" hangingPunct="0"/>
            <a:r>
              <a:rPr lang="en-US" dirty="0" smtClean="0">
                <a:solidFill>
                  <a:schemeClr val="bg1"/>
                </a:solidFill>
              </a:rPr>
              <a:t>SAN</a:t>
            </a:r>
            <a:endParaRPr lang="en-US" dirty="0">
              <a:solidFill>
                <a:schemeClr val="bg1"/>
              </a:solidFill>
            </a:endParaRPr>
          </a:p>
        </p:txBody>
      </p:sp>
      <p:sp>
        <p:nvSpPr>
          <p:cNvPr id="6151" name="Text Box 68"/>
          <p:cNvSpPr txBox="1">
            <a:spLocks noChangeArrowheads="1"/>
          </p:cNvSpPr>
          <p:nvPr/>
        </p:nvSpPr>
        <p:spPr bwMode="auto">
          <a:xfrm>
            <a:off x="1754547" y="4885289"/>
            <a:ext cx="713657" cy="400110"/>
          </a:xfrm>
          <a:prstGeom prst="rect">
            <a:avLst/>
          </a:prstGeom>
          <a:solidFill>
            <a:schemeClr val="bg2"/>
          </a:solidFill>
          <a:ln w="9525">
            <a:noFill/>
            <a:miter lim="800000"/>
            <a:headEnd/>
            <a:tailEnd/>
          </a:ln>
        </p:spPr>
        <p:txBody>
          <a:bodyPr wrap="none">
            <a:spAutoFit/>
          </a:bodyPr>
          <a:lstStyle/>
          <a:p>
            <a:pPr eaLnBrk="0" hangingPunct="0"/>
            <a:r>
              <a:rPr lang="en-US" dirty="0" smtClean="0">
                <a:solidFill>
                  <a:schemeClr val="bg1"/>
                </a:solidFill>
              </a:rPr>
              <a:t>NAS</a:t>
            </a:r>
            <a:endParaRPr lang="en-US" dirty="0">
              <a:solidFill>
                <a:schemeClr val="bg1"/>
              </a:solidFill>
            </a:endParaRPr>
          </a:p>
        </p:txBody>
      </p:sp>
      <p:sp>
        <p:nvSpPr>
          <p:cNvPr id="6155" name="Text Box 72"/>
          <p:cNvSpPr txBox="1">
            <a:spLocks noChangeArrowheads="1"/>
          </p:cNvSpPr>
          <p:nvPr/>
        </p:nvSpPr>
        <p:spPr bwMode="auto">
          <a:xfrm>
            <a:off x="4244009" y="5752546"/>
            <a:ext cx="1669773" cy="646331"/>
          </a:xfrm>
          <a:prstGeom prst="rect">
            <a:avLst/>
          </a:prstGeom>
          <a:noFill/>
          <a:ln w="9525">
            <a:noFill/>
            <a:miter lim="800000"/>
            <a:headEnd/>
            <a:tailEnd/>
          </a:ln>
        </p:spPr>
        <p:txBody>
          <a:bodyPr wrap="square">
            <a:spAutoFit/>
          </a:bodyPr>
          <a:lstStyle/>
          <a:p>
            <a:pPr algn="ctr" eaLnBrk="0" hangingPunct="0">
              <a:lnSpc>
                <a:spcPct val="90000"/>
              </a:lnSpc>
              <a:spcBef>
                <a:spcPct val="20000"/>
              </a:spcBef>
            </a:pPr>
            <a:r>
              <a:rPr lang="en-US" dirty="0" smtClean="0"/>
              <a:t>NetApp® FAS</a:t>
            </a:r>
            <a:endParaRPr lang="en-US" dirty="0"/>
          </a:p>
        </p:txBody>
      </p:sp>
      <p:sp>
        <p:nvSpPr>
          <p:cNvPr id="6157" name="Text Box 74"/>
          <p:cNvSpPr txBox="1">
            <a:spLocks noChangeArrowheads="1"/>
          </p:cNvSpPr>
          <p:nvPr/>
        </p:nvSpPr>
        <p:spPr bwMode="gray">
          <a:xfrm>
            <a:off x="3816268" y="2689756"/>
            <a:ext cx="699230" cy="400110"/>
          </a:xfrm>
          <a:prstGeom prst="rect">
            <a:avLst/>
          </a:prstGeom>
          <a:noFill/>
          <a:ln w="9525">
            <a:noFill/>
            <a:miter lim="800000"/>
            <a:headEnd/>
            <a:tailEnd/>
          </a:ln>
        </p:spPr>
        <p:txBody>
          <a:bodyPr wrap="none">
            <a:spAutoFit/>
          </a:bodyPr>
          <a:lstStyle/>
          <a:p>
            <a:pPr algn="l" eaLnBrk="0" hangingPunct="0"/>
            <a:r>
              <a:rPr lang="en-US" dirty="0"/>
              <a:t>NFS</a:t>
            </a:r>
          </a:p>
        </p:txBody>
      </p:sp>
      <p:sp>
        <p:nvSpPr>
          <p:cNvPr id="6158" name="Text Box 75"/>
          <p:cNvSpPr txBox="1">
            <a:spLocks noChangeArrowheads="1"/>
          </p:cNvSpPr>
          <p:nvPr/>
        </p:nvSpPr>
        <p:spPr bwMode="gray">
          <a:xfrm>
            <a:off x="3335507" y="3086987"/>
            <a:ext cx="769763" cy="400110"/>
          </a:xfrm>
          <a:prstGeom prst="rect">
            <a:avLst/>
          </a:prstGeom>
          <a:noFill/>
          <a:ln w="9525">
            <a:noFill/>
            <a:miter lim="800000"/>
            <a:headEnd/>
            <a:tailEnd/>
          </a:ln>
        </p:spPr>
        <p:txBody>
          <a:bodyPr wrap="none">
            <a:spAutoFit/>
          </a:bodyPr>
          <a:lstStyle/>
          <a:p>
            <a:pPr algn="l" eaLnBrk="0" hangingPunct="0"/>
            <a:r>
              <a:rPr lang="en-US" dirty="0"/>
              <a:t>CIFS</a:t>
            </a:r>
          </a:p>
        </p:txBody>
      </p:sp>
      <p:pic>
        <p:nvPicPr>
          <p:cNvPr id="6160" name="Picture 77" descr="Desktop"/>
          <p:cNvPicPr>
            <a:picLocks noChangeAspect="1" noChangeArrowheads="1"/>
          </p:cNvPicPr>
          <p:nvPr/>
        </p:nvPicPr>
        <p:blipFill>
          <a:blip r:embed="rId4" cstate="print"/>
          <a:srcRect/>
          <a:stretch>
            <a:fillRect/>
          </a:stretch>
        </p:blipFill>
        <p:spPr bwMode="auto">
          <a:xfrm>
            <a:off x="1893887" y="1645469"/>
            <a:ext cx="396875" cy="442912"/>
          </a:xfrm>
          <a:prstGeom prst="rect">
            <a:avLst/>
          </a:prstGeom>
          <a:noFill/>
          <a:ln w="9525">
            <a:noFill/>
            <a:miter lim="800000"/>
            <a:headEnd/>
            <a:tailEnd/>
          </a:ln>
        </p:spPr>
      </p:pic>
      <p:pic>
        <p:nvPicPr>
          <p:cNvPr id="6161" name="Picture 78" descr="Desktop"/>
          <p:cNvPicPr>
            <a:picLocks noChangeAspect="1" noChangeArrowheads="1"/>
          </p:cNvPicPr>
          <p:nvPr/>
        </p:nvPicPr>
        <p:blipFill>
          <a:blip r:embed="rId4" cstate="print"/>
          <a:srcRect/>
          <a:stretch>
            <a:fillRect/>
          </a:stretch>
        </p:blipFill>
        <p:spPr bwMode="auto">
          <a:xfrm>
            <a:off x="2509837" y="1645469"/>
            <a:ext cx="396875" cy="442912"/>
          </a:xfrm>
          <a:prstGeom prst="rect">
            <a:avLst/>
          </a:prstGeom>
          <a:noFill/>
          <a:ln w="9525">
            <a:noFill/>
            <a:miter lim="800000"/>
            <a:headEnd/>
            <a:tailEnd/>
          </a:ln>
        </p:spPr>
      </p:pic>
      <p:sp>
        <p:nvSpPr>
          <p:cNvPr id="6163" name="Rectangle 80"/>
          <p:cNvSpPr>
            <a:spLocks noChangeArrowheads="1"/>
          </p:cNvSpPr>
          <p:nvPr/>
        </p:nvSpPr>
        <p:spPr bwMode="auto">
          <a:xfrm>
            <a:off x="1762843" y="3144317"/>
            <a:ext cx="1324402" cy="707886"/>
          </a:xfrm>
          <a:prstGeom prst="rect">
            <a:avLst/>
          </a:prstGeom>
          <a:noFill/>
          <a:ln w="9525" algn="ctr">
            <a:noFill/>
            <a:miter lim="800000"/>
            <a:headEnd/>
            <a:tailEnd/>
          </a:ln>
        </p:spPr>
        <p:txBody>
          <a:bodyPr wrap="none">
            <a:spAutoFit/>
          </a:bodyPr>
          <a:lstStyle/>
          <a:p>
            <a:pPr>
              <a:buClr>
                <a:schemeClr val="accent2"/>
              </a:buClr>
              <a:buFont typeface="Wingdings 2" pitchFamily="18" charset="2"/>
              <a:buNone/>
            </a:pPr>
            <a:r>
              <a:rPr lang="en-US" dirty="0"/>
              <a:t>Corporate</a:t>
            </a:r>
            <a:br>
              <a:rPr lang="en-US" dirty="0"/>
            </a:br>
            <a:r>
              <a:rPr lang="en-US" dirty="0"/>
              <a:t>LAN</a:t>
            </a:r>
          </a:p>
        </p:txBody>
      </p:sp>
      <p:cxnSp>
        <p:nvCxnSpPr>
          <p:cNvPr id="6164" name="AutoShape 81"/>
          <p:cNvCxnSpPr>
            <a:cxnSpLocks noChangeShapeType="1"/>
          </p:cNvCxnSpPr>
          <p:nvPr/>
        </p:nvCxnSpPr>
        <p:spPr bwMode="auto">
          <a:xfrm rot="16200000" flipH="1">
            <a:off x="1797843" y="2382863"/>
            <a:ext cx="887413" cy="298450"/>
          </a:xfrm>
          <a:prstGeom prst="bentConnector3">
            <a:avLst>
              <a:gd name="adj1" fmla="val 49912"/>
            </a:avLst>
          </a:prstGeom>
          <a:noFill/>
          <a:ln w="28575">
            <a:solidFill>
              <a:schemeClr val="tx1"/>
            </a:solidFill>
            <a:miter lim="800000"/>
            <a:headEnd/>
            <a:tailEnd/>
          </a:ln>
        </p:spPr>
      </p:cxnSp>
      <p:cxnSp>
        <p:nvCxnSpPr>
          <p:cNvPr id="6165" name="AutoShape 82"/>
          <p:cNvCxnSpPr>
            <a:cxnSpLocks noChangeShapeType="1"/>
          </p:cNvCxnSpPr>
          <p:nvPr/>
        </p:nvCxnSpPr>
        <p:spPr bwMode="auto">
          <a:xfrm rot="5400000">
            <a:off x="2105818" y="2373338"/>
            <a:ext cx="887413" cy="317500"/>
          </a:xfrm>
          <a:prstGeom prst="bentConnector3">
            <a:avLst>
              <a:gd name="adj1" fmla="val 49912"/>
            </a:avLst>
          </a:prstGeom>
          <a:noFill/>
          <a:ln w="28575">
            <a:solidFill>
              <a:schemeClr val="tx1"/>
            </a:solidFill>
            <a:miter lim="800000"/>
            <a:headEnd/>
            <a:tailEnd/>
          </a:ln>
        </p:spPr>
      </p:cxnSp>
      <p:pic>
        <p:nvPicPr>
          <p:cNvPr id="6166" name="Picture 83" descr="Competitor_box"/>
          <p:cNvPicPr>
            <a:picLocks noChangeAspect="1" noChangeArrowheads="1"/>
          </p:cNvPicPr>
          <p:nvPr/>
        </p:nvPicPr>
        <p:blipFill>
          <a:blip r:embed="rId5" cstate="print"/>
          <a:srcRect/>
          <a:stretch>
            <a:fillRect/>
          </a:stretch>
        </p:blipFill>
        <p:spPr bwMode="auto">
          <a:xfrm>
            <a:off x="5345113" y="1707114"/>
            <a:ext cx="411162" cy="977900"/>
          </a:xfrm>
          <a:prstGeom prst="rect">
            <a:avLst/>
          </a:prstGeom>
          <a:noFill/>
          <a:ln w="9525">
            <a:noFill/>
            <a:miter lim="800000"/>
            <a:headEnd/>
            <a:tailEnd/>
          </a:ln>
        </p:spPr>
      </p:pic>
      <p:pic>
        <p:nvPicPr>
          <p:cNvPr id="6167" name="Picture 84" descr="Competitor_box"/>
          <p:cNvPicPr>
            <a:picLocks noChangeAspect="1" noChangeArrowheads="1"/>
          </p:cNvPicPr>
          <p:nvPr/>
        </p:nvPicPr>
        <p:blipFill>
          <a:blip r:embed="rId5" cstate="print"/>
          <a:srcRect/>
          <a:stretch>
            <a:fillRect/>
          </a:stretch>
        </p:blipFill>
        <p:spPr bwMode="auto">
          <a:xfrm>
            <a:off x="4314825" y="1707114"/>
            <a:ext cx="411163" cy="977900"/>
          </a:xfrm>
          <a:prstGeom prst="rect">
            <a:avLst/>
          </a:prstGeom>
          <a:noFill/>
          <a:ln w="9525">
            <a:noFill/>
            <a:miter lim="800000"/>
            <a:headEnd/>
            <a:tailEnd/>
          </a:ln>
        </p:spPr>
      </p:pic>
      <p:sp>
        <p:nvSpPr>
          <p:cNvPr id="6173" name="Rectangle 90"/>
          <p:cNvSpPr>
            <a:spLocks noChangeArrowheads="1"/>
          </p:cNvSpPr>
          <p:nvPr/>
        </p:nvSpPr>
        <p:spPr bwMode="auto">
          <a:xfrm>
            <a:off x="4351338" y="4578901"/>
            <a:ext cx="247650" cy="236538"/>
          </a:xfrm>
          <a:prstGeom prst="rect">
            <a:avLst/>
          </a:prstGeom>
          <a:noFill/>
          <a:ln w="28575" algn="ctr">
            <a:noFill/>
            <a:miter lim="800000"/>
            <a:headEnd/>
            <a:tailEnd/>
          </a:ln>
        </p:spPr>
        <p:txBody>
          <a:bodyPr wrap="none" anchor="ctr"/>
          <a:lstStyle/>
          <a:p>
            <a:endParaRPr lang="en-US"/>
          </a:p>
        </p:txBody>
      </p:sp>
      <p:sp>
        <p:nvSpPr>
          <p:cNvPr id="6174" name="Rectangle 91"/>
          <p:cNvSpPr>
            <a:spLocks noChangeArrowheads="1"/>
          </p:cNvSpPr>
          <p:nvPr/>
        </p:nvSpPr>
        <p:spPr bwMode="auto">
          <a:xfrm>
            <a:off x="4911725" y="4634464"/>
            <a:ext cx="247650" cy="236537"/>
          </a:xfrm>
          <a:prstGeom prst="rect">
            <a:avLst/>
          </a:prstGeom>
          <a:noFill/>
          <a:ln w="28575" algn="ctr">
            <a:noFill/>
            <a:miter lim="800000"/>
            <a:headEnd/>
            <a:tailEnd/>
          </a:ln>
        </p:spPr>
        <p:txBody>
          <a:bodyPr wrap="none" anchor="ctr"/>
          <a:lstStyle/>
          <a:p>
            <a:endParaRPr lang="en-US"/>
          </a:p>
        </p:txBody>
      </p:sp>
      <p:cxnSp>
        <p:nvCxnSpPr>
          <p:cNvPr id="6176" name="AutoShape 93"/>
          <p:cNvCxnSpPr>
            <a:cxnSpLocks noChangeShapeType="1"/>
          </p:cNvCxnSpPr>
          <p:nvPr/>
        </p:nvCxnSpPr>
        <p:spPr bwMode="auto">
          <a:xfrm rot="16200000" flipH="1">
            <a:off x="4464050" y="2742164"/>
            <a:ext cx="628650" cy="514350"/>
          </a:xfrm>
          <a:prstGeom prst="bentConnector3">
            <a:avLst>
              <a:gd name="adj1" fmla="val 50000"/>
            </a:avLst>
          </a:prstGeom>
          <a:noFill/>
          <a:ln w="28575">
            <a:solidFill>
              <a:schemeClr val="tx1"/>
            </a:solidFill>
            <a:miter lim="800000"/>
            <a:headEnd/>
            <a:tailEnd/>
          </a:ln>
        </p:spPr>
      </p:cxnSp>
      <p:cxnSp>
        <p:nvCxnSpPr>
          <p:cNvPr id="6177" name="AutoShape 94"/>
          <p:cNvCxnSpPr>
            <a:cxnSpLocks noChangeShapeType="1"/>
          </p:cNvCxnSpPr>
          <p:nvPr/>
        </p:nvCxnSpPr>
        <p:spPr bwMode="auto">
          <a:xfrm rot="5400000">
            <a:off x="4979194" y="2741370"/>
            <a:ext cx="628650" cy="515938"/>
          </a:xfrm>
          <a:prstGeom prst="bentConnector3">
            <a:avLst>
              <a:gd name="adj1" fmla="val 50000"/>
            </a:avLst>
          </a:prstGeom>
          <a:noFill/>
          <a:ln w="28575">
            <a:solidFill>
              <a:schemeClr val="tx1"/>
            </a:solidFill>
            <a:miter lim="800000"/>
            <a:headEnd/>
            <a:tailEnd/>
          </a:ln>
        </p:spPr>
      </p:cxnSp>
      <p:cxnSp>
        <p:nvCxnSpPr>
          <p:cNvPr id="6179" name="AutoShape 96"/>
          <p:cNvCxnSpPr>
            <a:cxnSpLocks noChangeShapeType="1"/>
            <a:endCxn id="6174" idx="0"/>
          </p:cNvCxnSpPr>
          <p:nvPr/>
        </p:nvCxnSpPr>
        <p:spPr bwMode="auto">
          <a:xfrm rot="5400000">
            <a:off x="4467949" y="4057802"/>
            <a:ext cx="1144264" cy="9061"/>
          </a:xfrm>
          <a:prstGeom prst="straightConnector1">
            <a:avLst/>
          </a:prstGeom>
          <a:noFill/>
          <a:ln w="28575">
            <a:solidFill>
              <a:schemeClr val="tx1"/>
            </a:solidFill>
            <a:round/>
            <a:headEnd/>
            <a:tailEnd/>
          </a:ln>
        </p:spPr>
      </p:cxnSp>
      <p:pic>
        <p:nvPicPr>
          <p:cNvPr id="6156" name="Picture 73" descr="BoxEther"/>
          <p:cNvPicPr>
            <a:picLocks noChangeAspect="1" noChangeArrowheads="1"/>
          </p:cNvPicPr>
          <p:nvPr/>
        </p:nvPicPr>
        <p:blipFill>
          <a:blip r:embed="rId6" cstate="print"/>
          <a:srcRect/>
          <a:stretch>
            <a:fillRect/>
          </a:stretch>
        </p:blipFill>
        <p:spPr bwMode="auto">
          <a:xfrm>
            <a:off x="4615542" y="3249572"/>
            <a:ext cx="857477" cy="457440"/>
          </a:xfrm>
          <a:prstGeom prst="rect">
            <a:avLst/>
          </a:prstGeom>
          <a:noFill/>
          <a:ln w="9525">
            <a:noFill/>
            <a:miter lim="800000"/>
            <a:headEnd/>
            <a:tailEnd/>
          </a:ln>
        </p:spPr>
      </p:pic>
      <p:sp>
        <p:nvSpPr>
          <p:cNvPr id="40" name="Text Box 71"/>
          <p:cNvSpPr txBox="1">
            <a:spLocks noChangeArrowheads="1"/>
          </p:cNvSpPr>
          <p:nvPr/>
        </p:nvSpPr>
        <p:spPr bwMode="gray">
          <a:xfrm>
            <a:off x="5574160" y="2670024"/>
            <a:ext cx="841897" cy="400110"/>
          </a:xfrm>
          <a:prstGeom prst="rect">
            <a:avLst/>
          </a:prstGeom>
          <a:noFill/>
          <a:ln w="9525">
            <a:noFill/>
            <a:miter lim="800000"/>
            <a:headEnd/>
            <a:tailEnd/>
          </a:ln>
        </p:spPr>
        <p:txBody>
          <a:bodyPr wrap="none">
            <a:spAutoFit/>
          </a:bodyPr>
          <a:lstStyle/>
          <a:p>
            <a:pPr algn="l" eaLnBrk="0" hangingPunct="0"/>
            <a:r>
              <a:rPr lang="en-US" dirty="0">
                <a:solidFill>
                  <a:schemeClr val="bg1"/>
                </a:solidFill>
              </a:rPr>
              <a:t>iSCSI</a:t>
            </a:r>
          </a:p>
        </p:txBody>
      </p:sp>
      <p:pic>
        <p:nvPicPr>
          <p:cNvPr id="41" name="Picture 85" descr="Competitor_box"/>
          <p:cNvPicPr>
            <a:picLocks noChangeAspect="1" noChangeArrowheads="1"/>
          </p:cNvPicPr>
          <p:nvPr/>
        </p:nvPicPr>
        <p:blipFill>
          <a:blip r:embed="rId5" cstate="print"/>
          <a:srcRect/>
          <a:stretch>
            <a:fillRect/>
          </a:stretch>
        </p:blipFill>
        <p:spPr bwMode="auto">
          <a:xfrm>
            <a:off x="7475316" y="1707114"/>
            <a:ext cx="411162" cy="977900"/>
          </a:xfrm>
          <a:prstGeom prst="rect">
            <a:avLst/>
          </a:prstGeom>
          <a:noFill/>
          <a:ln w="9525">
            <a:noFill/>
            <a:miter lim="800000"/>
            <a:headEnd/>
            <a:tailEnd/>
          </a:ln>
        </p:spPr>
      </p:pic>
      <p:pic>
        <p:nvPicPr>
          <p:cNvPr id="42" name="Picture 86" descr="Competitor_box"/>
          <p:cNvPicPr>
            <a:picLocks noChangeAspect="1" noChangeArrowheads="1"/>
          </p:cNvPicPr>
          <p:nvPr/>
        </p:nvPicPr>
        <p:blipFill>
          <a:blip r:embed="rId5" cstate="print"/>
          <a:srcRect/>
          <a:stretch>
            <a:fillRect/>
          </a:stretch>
        </p:blipFill>
        <p:spPr bwMode="auto">
          <a:xfrm>
            <a:off x="8154766" y="1707114"/>
            <a:ext cx="411162" cy="977900"/>
          </a:xfrm>
          <a:prstGeom prst="rect">
            <a:avLst/>
          </a:prstGeom>
          <a:noFill/>
          <a:ln w="9525">
            <a:noFill/>
            <a:miter lim="800000"/>
            <a:headEnd/>
            <a:tailEnd/>
          </a:ln>
        </p:spPr>
      </p:pic>
      <p:cxnSp>
        <p:nvCxnSpPr>
          <p:cNvPr id="44" name="AutoShape 88"/>
          <p:cNvCxnSpPr>
            <a:cxnSpLocks noChangeShapeType="1"/>
          </p:cNvCxnSpPr>
          <p:nvPr/>
        </p:nvCxnSpPr>
        <p:spPr bwMode="auto">
          <a:xfrm rot="16200000" flipH="1">
            <a:off x="7537228" y="2829477"/>
            <a:ext cx="630237" cy="341312"/>
          </a:xfrm>
          <a:prstGeom prst="bentConnector3">
            <a:avLst>
              <a:gd name="adj1" fmla="val 49875"/>
            </a:avLst>
          </a:prstGeom>
          <a:noFill/>
          <a:ln w="28575">
            <a:solidFill>
              <a:schemeClr val="tx1"/>
            </a:solidFill>
            <a:miter lim="800000"/>
            <a:headEnd/>
            <a:tailEnd/>
          </a:ln>
        </p:spPr>
      </p:cxnSp>
      <p:cxnSp>
        <p:nvCxnSpPr>
          <p:cNvPr id="45" name="AutoShape 89"/>
          <p:cNvCxnSpPr>
            <a:cxnSpLocks noChangeShapeType="1"/>
          </p:cNvCxnSpPr>
          <p:nvPr/>
        </p:nvCxnSpPr>
        <p:spPr bwMode="auto">
          <a:xfrm rot="5400000">
            <a:off x="7876953" y="2831064"/>
            <a:ext cx="630237" cy="338138"/>
          </a:xfrm>
          <a:prstGeom prst="bentConnector3">
            <a:avLst>
              <a:gd name="adj1" fmla="val 49875"/>
            </a:avLst>
          </a:prstGeom>
          <a:noFill/>
          <a:ln w="28575">
            <a:solidFill>
              <a:schemeClr val="tx1"/>
            </a:solidFill>
            <a:miter lim="800000"/>
            <a:headEnd/>
            <a:tailEnd/>
          </a:ln>
        </p:spPr>
      </p:cxnSp>
      <p:cxnSp>
        <p:nvCxnSpPr>
          <p:cNvPr id="47" name="AutoShape 92"/>
          <p:cNvCxnSpPr>
            <a:cxnSpLocks noChangeShapeType="1"/>
          </p:cNvCxnSpPr>
          <p:nvPr/>
        </p:nvCxnSpPr>
        <p:spPr bwMode="auto">
          <a:xfrm rot="10800000" flipV="1">
            <a:off x="5578867" y="3673347"/>
            <a:ext cx="2444138" cy="607959"/>
          </a:xfrm>
          <a:prstGeom prst="bentConnector3">
            <a:avLst>
              <a:gd name="adj1" fmla="val -23"/>
            </a:avLst>
          </a:prstGeom>
          <a:noFill/>
          <a:ln w="28575">
            <a:solidFill>
              <a:schemeClr val="tx1"/>
            </a:solidFill>
            <a:miter lim="800000"/>
            <a:headEnd/>
            <a:tailEnd/>
          </a:ln>
        </p:spPr>
      </p:cxnSp>
      <p:pic>
        <p:nvPicPr>
          <p:cNvPr id="48" name="Picture 86" descr="Competitor_box"/>
          <p:cNvPicPr>
            <a:picLocks noChangeAspect="1" noChangeArrowheads="1"/>
          </p:cNvPicPr>
          <p:nvPr/>
        </p:nvPicPr>
        <p:blipFill>
          <a:blip r:embed="rId5" cstate="print"/>
          <a:srcRect/>
          <a:stretch>
            <a:fillRect/>
          </a:stretch>
        </p:blipFill>
        <p:spPr bwMode="auto">
          <a:xfrm>
            <a:off x="6423446" y="1714372"/>
            <a:ext cx="411162" cy="977900"/>
          </a:xfrm>
          <a:prstGeom prst="rect">
            <a:avLst/>
          </a:prstGeom>
          <a:noFill/>
          <a:ln w="9525">
            <a:noFill/>
            <a:miter lim="800000"/>
            <a:headEnd/>
            <a:tailEnd/>
          </a:ln>
        </p:spPr>
      </p:pic>
      <p:cxnSp>
        <p:nvCxnSpPr>
          <p:cNvPr id="50" name="AutoShape 92"/>
          <p:cNvCxnSpPr>
            <a:cxnSpLocks noChangeShapeType="1"/>
          </p:cNvCxnSpPr>
          <p:nvPr/>
        </p:nvCxnSpPr>
        <p:spPr bwMode="auto">
          <a:xfrm rot="10800000" flipV="1">
            <a:off x="5312059" y="3931985"/>
            <a:ext cx="1314776" cy="765046"/>
          </a:xfrm>
          <a:prstGeom prst="bentConnector3">
            <a:avLst>
              <a:gd name="adj1" fmla="val 99793"/>
            </a:avLst>
          </a:prstGeom>
          <a:noFill/>
          <a:ln w="28575">
            <a:solidFill>
              <a:schemeClr val="tx1"/>
            </a:solidFill>
            <a:miter lim="800000"/>
            <a:headEnd/>
            <a:tailEnd/>
          </a:ln>
        </p:spPr>
      </p:cxnSp>
      <p:cxnSp>
        <p:nvCxnSpPr>
          <p:cNvPr id="51" name="AutoShape 95"/>
          <p:cNvCxnSpPr>
            <a:cxnSpLocks noChangeShapeType="1"/>
            <a:endCxn id="48" idx="2"/>
          </p:cNvCxnSpPr>
          <p:nvPr/>
        </p:nvCxnSpPr>
        <p:spPr bwMode="auto">
          <a:xfrm rot="5400000" flipH="1" flipV="1">
            <a:off x="6005315" y="3311913"/>
            <a:ext cx="1243352" cy="4071"/>
          </a:xfrm>
          <a:prstGeom prst="straightConnector1">
            <a:avLst/>
          </a:prstGeom>
          <a:noFill/>
          <a:ln w="28575">
            <a:solidFill>
              <a:schemeClr val="tx1"/>
            </a:solidFill>
            <a:round/>
            <a:headEnd/>
            <a:tailEnd/>
          </a:ln>
        </p:spPr>
      </p:cxnSp>
      <p:sp>
        <p:nvSpPr>
          <p:cNvPr id="52" name="Text Box 70"/>
          <p:cNvSpPr txBox="1">
            <a:spLocks noChangeArrowheads="1"/>
          </p:cNvSpPr>
          <p:nvPr/>
        </p:nvSpPr>
        <p:spPr bwMode="auto">
          <a:xfrm>
            <a:off x="5774571" y="3612881"/>
            <a:ext cx="865869" cy="369332"/>
          </a:xfrm>
          <a:prstGeom prst="rect">
            <a:avLst/>
          </a:prstGeom>
          <a:noFill/>
          <a:ln w="9525">
            <a:noFill/>
            <a:miter lim="800000"/>
            <a:headEnd/>
            <a:tailEnd/>
          </a:ln>
        </p:spPr>
        <p:txBody>
          <a:bodyPr wrap="square">
            <a:spAutoFit/>
          </a:bodyPr>
          <a:lstStyle/>
          <a:p>
            <a:pPr algn="l" eaLnBrk="0" hangingPunct="0">
              <a:lnSpc>
                <a:spcPct val="90000"/>
              </a:lnSpc>
              <a:spcBef>
                <a:spcPct val="20000"/>
              </a:spcBef>
            </a:pPr>
            <a:r>
              <a:rPr lang="en-US" dirty="0" err="1" smtClean="0">
                <a:solidFill>
                  <a:schemeClr val="bg1"/>
                </a:solidFill>
              </a:rPr>
              <a:t>FCoE</a:t>
            </a:r>
            <a:endParaRPr lang="en-US" dirty="0">
              <a:solidFill>
                <a:schemeClr val="bg1"/>
              </a:solidFill>
            </a:endParaRPr>
          </a:p>
        </p:txBody>
      </p:sp>
      <p:pic>
        <p:nvPicPr>
          <p:cNvPr id="53" name="Picture 73" descr="BoxEther"/>
          <p:cNvPicPr>
            <a:picLocks noChangeAspect="1" noChangeArrowheads="1"/>
          </p:cNvPicPr>
          <p:nvPr/>
        </p:nvPicPr>
        <p:blipFill>
          <a:blip r:embed="rId6" cstate="print"/>
          <a:srcRect/>
          <a:stretch>
            <a:fillRect/>
          </a:stretch>
        </p:blipFill>
        <p:spPr bwMode="auto">
          <a:xfrm>
            <a:off x="6197793" y="3227801"/>
            <a:ext cx="857477" cy="457440"/>
          </a:xfrm>
          <a:prstGeom prst="rect">
            <a:avLst/>
          </a:prstGeom>
          <a:noFill/>
          <a:ln w="9525">
            <a:noFill/>
            <a:miter lim="800000"/>
            <a:headEnd/>
            <a:tailEnd/>
          </a:ln>
        </p:spPr>
      </p:pic>
      <p:cxnSp>
        <p:nvCxnSpPr>
          <p:cNvPr id="63" name="AutoShape 96"/>
          <p:cNvCxnSpPr>
            <a:cxnSpLocks noChangeShapeType="1"/>
          </p:cNvCxnSpPr>
          <p:nvPr/>
        </p:nvCxnSpPr>
        <p:spPr bwMode="auto">
          <a:xfrm rot="5400000">
            <a:off x="5280915" y="4568985"/>
            <a:ext cx="595904" cy="1588"/>
          </a:xfrm>
          <a:prstGeom prst="straightConnector1">
            <a:avLst/>
          </a:prstGeom>
          <a:noFill/>
          <a:ln w="28575">
            <a:solidFill>
              <a:schemeClr val="tx1"/>
            </a:solidFill>
            <a:round/>
            <a:headEnd/>
            <a:tailEnd/>
          </a:ln>
        </p:spPr>
      </p:cxnSp>
      <p:sp>
        <p:nvSpPr>
          <p:cNvPr id="70" name="Text Box 70"/>
          <p:cNvSpPr txBox="1">
            <a:spLocks noChangeArrowheads="1"/>
          </p:cNvSpPr>
          <p:nvPr/>
        </p:nvSpPr>
        <p:spPr bwMode="auto">
          <a:xfrm>
            <a:off x="7488643" y="3919394"/>
            <a:ext cx="556022" cy="369332"/>
          </a:xfrm>
          <a:prstGeom prst="rect">
            <a:avLst/>
          </a:prstGeom>
          <a:noFill/>
          <a:ln w="9525">
            <a:noFill/>
            <a:miter lim="800000"/>
            <a:headEnd/>
            <a:tailEnd/>
          </a:ln>
        </p:spPr>
        <p:txBody>
          <a:bodyPr wrap="square">
            <a:spAutoFit/>
          </a:bodyPr>
          <a:lstStyle/>
          <a:p>
            <a:pPr algn="l" eaLnBrk="0" hangingPunct="0">
              <a:lnSpc>
                <a:spcPct val="90000"/>
              </a:lnSpc>
              <a:spcBef>
                <a:spcPct val="20000"/>
              </a:spcBef>
            </a:pPr>
            <a:r>
              <a:rPr lang="en-US" dirty="0" smtClean="0">
                <a:solidFill>
                  <a:schemeClr val="bg1"/>
                </a:solidFill>
              </a:rPr>
              <a:t>FC</a:t>
            </a:r>
            <a:endParaRPr lang="en-US" dirty="0">
              <a:solidFill>
                <a:schemeClr val="bg1"/>
              </a:solidFill>
            </a:endParaRPr>
          </a:p>
        </p:txBody>
      </p:sp>
      <p:pic>
        <p:nvPicPr>
          <p:cNvPr id="43" name="Picture 87" descr="Switch_FC_fabric"/>
          <p:cNvPicPr>
            <a:picLocks noChangeAspect="1" noChangeArrowheads="1"/>
          </p:cNvPicPr>
          <p:nvPr/>
        </p:nvPicPr>
        <p:blipFill>
          <a:blip r:embed="rId7" cstate="print"/>
          <a:srcRect/>
          <a:stretch>
            <a:fillRect/>
          </a:stretch>
        </p:blipFill>
        <p:spPr bwMode="auto">
          <a:xfrm>
            <a:off x="7643591" y="3251161"/>
            <a:ext cx="758825" cy="401638"/>
          </a:xfrm>
          <a:prstGeom prst="rect">
            <a:avLst/>
          </a:prstGeom>
          <a:noFill/>
          <a:ln w="9525">
            <a:noFill/>
            <a:miter lim="800000"/>
            <a:headEnd/>
            <a:tailEnd/>
          </a:ln>
        </p:spPr>
      </p:pic>
      <p:pic>
        <p:nvPicPr>
          <p:cNvPr id="6159" name="Picture 76" descr="Servers6"/>
          <p:cNvPicPr>
            <a:picLocks noChangeAspect="1" noChangeArrowheads="1"/>
          </p:cNvPicPr>
          <p:nvPr/>
        </p:nvPicPr>
        <p:blipFill>
          <a:blip r:embed="rId8" cstate="print"/>
          <a:srcRect/>
          <a:stretch>
            <a:fillRect/>
          </a:stretch>
        </p:blipFill>
        <p:spPr bwMode="auto">
          <a:xfrm>
            <a:off x="4036174" y="4477301"/>
            <a:ext cx="2000250" cy="1395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5"/>
          <p:cNvSpPr>
            <a:spLocks noGrp="1" noChangeArrowheads="1"/>
          </p:cNvSpPr>
          <p:nvPr>
            <p:ph type="title" idx="4294967295"/>
          </p:nvPr>
        </p:nvSpPr>
        <p:spPr/>
        <p:txBody>
          <a:bodyPr/>
          <a:lstStyle/>
          <a:p>
            <a:pPr eaLnBrk="1" hangingPunct="1"/>
            <a:r>
              <a:rPr lang="en-US" dirty="0" smtClean="0"/>
              <a:t>SCSI</a:t>
            </a:r>
          </a:p>
        </p:txBody>
      </p:sp>
      <p:sp>
        <p:nvSpPr>
          <p:cNvPr id="7172" name="Rectangle 6"/>
          <p:cNvSpPr>
            <a:spLocks noGrp="1" noChangeArrowheads="1"/>
          </p:cNvSpPr>
          <p:nvPr>
            <p:ph type="body" idx="4294967295"/>
          </p:nvPr>
        </p:nvSpPr>
        <p:spPr/>
        <p:txBody>
          <a:bodyPr/>
          <a:lstStyle/>
          <a:p>
            <a:pPr eaLnBrk="1" hangingPunct="1"/>
            <a:r>
              <a:rPr lang="en-US" dirty="0" smtClean="0"/>
              <a:t>SAN uses Small Computer System Interface (SCSI) protocol over a distance</a:t>
            </a:r>
          </a:p>
          <a:p>
            <a:pPr eaLnBrk="1" hangingPunct="1"/>
            <a:r>
              <a:rPr lang="en-US" dirty="0" smtClean="0"/>
              <a:t>SCSI features:</a:t>
            </a:r>
          </a:p>
          <a:p>
            <a:pPr lvl="1" eaLnBrk="1" hangingPunct="1"/>
            <a:r>
              <a:rPr lang="en-US" dirty="0" smtClean="0"/>
              <a:t>Block-level access</a:t>
            </a:r>
          </a:p>
          <a:p>
            <a:pPr lvl="1" eaLnBrk="1" hangingPunct="1"/>
            <a:r>
              <a:rPr lang="en-US" dirty="0" smtClean="0"/>
              <a:t>Efficiency</a:t>
            </a:r>
          </a:p>
          <a:p>
            <a:pPr lvl="1" eaLnBrk="1" hangingPunct="1"/>
            <a:r>
              <a:rPr lang="en-US" dirty="0" smtClean="0"/>
              <a:t>Lower overhead</a:t>
            </a:r>
          </a:p>
          <a:p>
            <a:pPr lvl="1" eaLnBrk="1" hangingPunct="1"/>
            <a:r>
              <a:rPr lang="en-US" dirty="0" smtClean="0"/>
              <a:t>Resiliency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6"/>
          <p:cNvSpPr>
            <a:spLocks noChangeArrowheads="1"/>
          </p:cNvSpPr>
          <p:nvPr/>
        </p:nvSpPr>
        <p:spPr bwMode="gray">
          <a:xfrm>
            <a:off x="1116013" y="40492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66" name="Straight Arrow Connector 65"/>
          <p:cNvCxnSpPr/>
          <p:nvPr/>
        </p:nvCxnSpPr>
        <p:spPr bwMode="auto">
          <a:xfrm rot="16200000" flipH="1">
            <a:off x="4782040" y="4567420"/>
            <a:ext cx="444438" cy="2668"/>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4" name="Rectangle 5"/>
          <p:cNvSpPr>
            <a:spLocks noChangeArrowheads="1"/>
          </p:cNvSpPr>
          <p:nvPr/>
        </p:nvSpPr>
        <p:spPr bwMode="gray">
          <a:xfrm>
            <a:off x="1116013" y="1254612"/>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a:stCxn id="49" idx="2"/>
          </p:cNvCxnSpPr>
          <p:nvPr/>
        </p:nvCxnSpPr>
        <p:spPr bwMode="auto">
          <a:xfrm rot="5400000">
            <a:off x="4589906" y="2001124"/>
            <a:ext cx="832173" cy="4376"/>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SCSI on Host and Controller</a:t>
            </a:r>
          </a:p>
        </p:txBody>
      </p:sp>
      <p:grpSp>
        <p:nvGrpSpPr>
          <p:cNvPr id="2" name="Group 50"/>
          <p:cNvGrpSpPr>
            <a:grpSpLocks/>
          </p:cNvGrpSpPr>
          <p:nvPr/>
        </p:nvGrpSpPr>
        <p:grpSpPr bwMode="auto">
          <a:xfrm>
            <a:off x="4805363" y="4797313"/>
            <a:ext cx="395287" cy="190500"/>
            <a:chOff x="4508" y="3013"/>
            <a:chExt cx="249" cy="120"/>
          </a:xfrm>
        </p:grpSpPr>
        <p:sp>
          <p:nvSpPr>
            <p:cNvPr id="2051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498" name="AutoShape 58"/>
          <p:cNvCxnSpPr>
            <a:cxnSpLocks noChangeShapeType="1"/>
          </p:cNvCxnSpPr>
          <p:nvPr/>
        </p:nvCxnSpPr>
        <p:spPr bwMode="gray">
          <a:xfrm flipH="1">
            <a:off x="5002213" y="4987813"/>
            <a:ext cx="1587" cy="265112"/>
          </a:xfrm>
          <a:prstGeom prst="straightConnector1">
            <a:avLst/>
          </a:prstGeom>
          <a:noFill/>
          <a:ln w="19050">
            <a:solidFill>
              <a:schemeClr val="tx1"/>
            </a:solidFill>
            <a:round/>
            <a:headEnd/>
            <a:tailEnd type="none" w="med" len="sm"/>
          </a:ln>
        </p:spPr>
      </p:cxnSp>
      <p:grpSp>
        <p:nvGrpSpPr>
          <p:cNvPr id="3" name="Group 59"/>
          <p:cNvGrpSpPr>
            <a:grpSpLocks/>
          </p:cNvGrpSpPr>
          <p:nvPr/>
        </p:nvGrpSpPr>
        <p:grpSpPr bwMode="auto">
          <a:xfrm>
            <a:off x="4805363" y="2420192"/>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10692"/>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16830" y="2851992"/>
            <a:ext cx="365125" cy="361950"/>
          </a:xfrm>
          <a:prstGeom prst="rect">
            <a:avLst/>
          </a:prstGeom>
          <a:noFill/>
          <a:ln w="9525">
            <a:noFill/>
            <a:miter lim="800000"/>
            <a:headEnd/>
            <a:tailEnd/>
          </a:ln>
        </p:spPr>
      </p:pic>
      <p:sp>
        <p:nvSpPr>
          <p:cNvPr id="44" name="TextBox 94"/>
          <p:cNvSpPr txBox="1">
            <a:spLocks noChangeArrowheads="1"/>
          </p:cNvSpPr>
          <p:nvPr/>
        </p:nvSpPr>
        <p:spPr bwMode="gray">
          <a:xfrm>
            <a:off x="7613375" y="4990007"/>
            <a:ext cx="1320396"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Controller   </a:t>
            </a:r>
            <a:endParaRPr lang="en-US" dirty="0"/>
          </a:p>
        </p:txBody>
      </p:sp>
      <p:sp>
        <p:nvSpPr>
          <p:cNvPr id="45" name="TextBox 94"/>
          <p:cNvSpPr txBox="1">
            <a:spLocks noChangeArrowheads="1"/>
          </p:cNvSpPr>
          <p:nvPr/>
        </p:nvSpPr>
        <p:spPr bwMode="gray">
          <a:xfrm>
            <a:off x="7969999" y="893823"/>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Host</a:t>
            </a:r>
            <a:endParaRPr lang="en-US" dirty="0"/>
          </a:p>
        </p:txBody>
      </p:sp>
      <p:sp>
        <p:nvSpPr>
          <p:cNvPr id="47"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48"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49"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cxnSp>
        <p:nvCxnSpPr>
          <p:cNvPr id="61" name="AutoShape 66"/>
          <p:cNvCxnSpPr>
            <a:cxnSpLocks noChangeShapeType="1"/>
          </p:cNvCxnSpPr>
          <p:nvPr/>
        </p:nvCxnSpPr>
        <p:spPr bwMode="gray">
          <a:xfrm rot="5400000">
            <a:off x="4630269" y="2496301"/>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66982"/>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19319"/>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66982"/>
            <a:ext cx="274637" cy="271462"/>
          </a:xfrm>
          <a:prstGeom prst="rect">
            <a:avLst/>
          </a:prstGeom>
          <a:noFill/>
          <a:ln w="9525">
            <a:noFill/>
            <a:miter lim="800000"/>
            <a:headEnd/>
            <a:tailEnd/>
          </a:ln>
        </p:spPr>
      </p:pic>
      <p:sp>
        <p:nvSpPr>
          <p:cNvPr id="64" name="TextBox 94"/>
          <p:cNvSpPr txBox="1">
            <a:spLocks noChangeArrowheads="1"/>
          </p:cNvSpPr>
          <p:nvPr/>
        </p:nvSpPr>
        <p:spPr bwMode="gray">
          <a:xfrm>
            <a:off x="4582391" y="4392996"/>
            <a:ext cx="820882" cy="27305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WAFL®</a:t>
            </a:r>
          </a:p>
        </p:txBody>
      </p:sp>
      <p:sp>
        <p:nvSpPr>
          <p:cNvPr id="70" name="TextBox 94"/>
          <p:cNvSpPr txBox="1">
            <a:spLocks noChangeArrowheads="1"/>
          </p:cNvSpPr>
          <p:nvPr/>
        </p:nvSpPr>
        <p:spPr bwMode="gray">
          <a:xfrm>
            <a:off x="3583735" y="6096324"/>
            <a:ext cx="2916456"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Direct-Attached Storage</a:t>
            </a:r>
            <a:endParaRPr lang="en-US" dirty="0"/>
          </a:p>
        </p:txBody>
      </p:sp>
      <p:sp>
        <p:nvSpPr>
          <p:cNvPr id="71" name="TextBox 94"/>
          <p:cNvSpPr txBox="1">
            <a:spLocks noChangeArrowheads="1"/>
          </p:cNvSpPr>
          <p:nvPr/>
        </p:nvSpPr>
        <p:spPr bwMode="gray">
          <a:xfrm>
            <a:off x="3508513" y="3206049"/>
            <a:ext cx="2982714"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Direct-Attached Devices</a:t>
            </a:r>
            <a:endParaRPr lang="en-US" dirty="0"/>
          </a:p>
        </p:txBody>
      </p:sp>
      <p:sp>
        <p:nvSpPr>
          <p:cNvPr id="72" name="TextBox 94"/>
          <p:cNvSpPr txBox="1">
            <a:spLocks noChangeArrowheads="1"/>
          </p:cNvSpPr>
          <p:nvPr/>
        </p:nvSpPr>
        <p:spPr bwMode="gray">
          <a:xfrm>
            <a:off x="1745130" y="2969614"/>
            <a:ext cx="1841500"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SCSI Adapter</a:t>
            </a:r>
          </a:p>
        </p:txBody>
      </p:sp>
      <p:cxnSp>
        <p:nvCxnSpPr>
          <p:cNvPr id="73" name="AutoShape 64"/>
          <p:cNvCxnSpPr>
            <a:cxnSpLocks noChangeShapeType="1"/>
          </p:cNvCxnSpPr>
          <p:nvPr/>
        </p:nvCxnSpPr>
        <p:spPr bwMode="gray">
          <a:xfrm flipV="1">
            <a:off x="3254188" y="2522735"/>
            <a:ext cx="1569898" cy="495252"/>
          </a:xfrm>
          <a:prstGeom prst="straightConnector1">
            <a:avLst/>
          </a:prstGeom>
          <a:noFill/>
          <a:ln w="19050">
            <a:solidFill>
              <a:schemeClr val="hlink"/>
            </a:solidFill>
            <a:round/>
            <a:headEnd/>
            <a:tailEnd type="triangle" w="med" len="sm"/>
          </a:ln>
        </p:spPr>
      </p:cxnSp>
      <p:sp>
        <p:nvSpPr>
          <p:cNvPr id="74" name="TextBox 94"/>
          <p:cNvSpPr txBox="1">
            <a:spLocks noChangeArrowheads="1"/>
          </p:cNvSpPr>
          <p:nvPr/>
        </p:nvSpPr>
        <p:spPr bwMode="gray">
          <a:xfrm>
            <a:off x="6469771" y="3503145"/>
            <a:ext cx="1825944"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Fibre </a:t>
            </a:r>
            <a:r>
              <a:rPr lang="en-US" dirty="0"/>
              <a:t>Channel</a:t>
            </a:r>
          </a:p>
        </p:txBody>
      </p:sp>
      <p:cxnSp>
        <p:nvCxnSpPr>
          <p:cNvPr id="75" name="AutoShape 65"/>
          <p:cNvCxnSpPr>
            <a:cxnSpLocks noChangeShapeType="1"/>
            <a:endCxn id="20514" idx="0"/>
          </p:cNvCxnSpPr>
          <p:nvPr/>
        </p:nvCxnSpPr>
        <p:spPr bwMode="gray">
          <a:xfrm rot="10800000" flipV="1">
            <a:off x="5201444" y="3836894"/>
            <a:ext cx="1504156" cy="1054876"/>
          </a:xfrm>
          <a:prstGeom prst="straightConnector1">
            <a:avLst/>
          </a:prstGeom>
          <a:noFill/>
          <a:ln w="19050">
            <a:solidFill>
              <a:schemeClr val="hlink"/>
            </a:solidFill>
            <a:round/>
            <a:headEnd/>
            <a:tailEnd type="triangle" w="med" len="sm"/>
          </a:ln>
        </p:spPr>
      </p:cxnSp>
      <p:sp>
        <p:nvSpPr>
          <p:cNvPr id="76" name="AutoShape 55"/>
          <p:cNvSpPr>
            <a:spLocks noChangeArrowheads="1"/>
          </p:cNvSpPr>
          <p:nvPr/>
        </p:nvSpPr>
        <p:spPr bwMode="gray">
          <a:xfrm>
            <a:off x="5387794" y="52445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77" name="AutoShape 56"/>
          <p:cNvCxnSpPr>
            <a:cxnSpLocks noChangeShapeType="1"/>
            <a:endCxn id="80" idx="1"/>
          </p:cNvCxnSpPr>
          <p:nvPr/>
        </p:nvCxnSpPr>
        <p:spPr bwMode="gray">
          <a:xfrm rot="10800000" flipV="1">
            <a:off x="4258239" y="5118847"/>
            <a:ext cx="735102" cy="116706"/>
          </a:xfrm>
          <a:prstGeom prst="bentConnector2">
            <a:avLst/>
          </a:prstGeom>
          <a:noFill/>
          <a:ln w="19050">
            <a:solidFill>
              <a:schemeClr val="tx1"/>
            </a:solidFill>
            <a:miter lim="800000"/>
            <a:headEnd/>
            <a:tailEnd type="none" w="med" len="sm"/>
          </a:ln>
        </p:spPr>
      </p:cxnSp>
      <p:cxnSp>
        <p:nvCxnSpPr>
          <p:cNvPr id="78" name="AutoShape 57"/>
          <p:cNvCxnSpPr>
            <a:cxnSpLocks noChangeShapeType="1"/>
            <a:endCxn id="76" idx="1"/>
          </p:cNvCxnSpPr>
          <p:nvPr/>
        </p:nvCxnSpPr>
        <p:spPr bwMode="gray">
          <a:xfrm>
            <a:off x="5002306" y="5118847"/>
            <a:ext cx="735110" cy="125672"/>
          </a:xfrm>
          <a:prstGeom prst="bentConnector2">
            <a:avLst/>
          </a:prstGeom>
          <a:noFill/>
          <a:ln w="19050">
            <a:solidFill>
              <a:schemeClr val="tx1"/>
            </a:solidFill>
            <a:miter lim="800000"/>
            <a:headEnd/>
            <a:tailEnd type="none" w="med" len="sm"/>
          </a:ln>
        </p:spPr>
      </p:cxnSp>
      <p:sp>
        <p:nvSpPr>
          <p:cNvPr id="79" name="AutoShape 55"/>
          <p:cNvSpPr>
            <a:spLocks noChangeArrowheads="1"/>
          </p:cNvSpPr>
          <p:nvPr/>
        </p:nvSpPr>
        <p:spPr bwMode="gray">
          <a:xfrm>
            <a:off x="4652688" y="52445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80" name="AutoShape 55"/>
          <p:cNvSpPr>
            <a:spLocks noChangeArrowheads="1"/>
          </p:cNvSpPr>
          <p:nvPr/>
        </p:nvSpPr>
        <p:spPr bwMode="gray">
          <a:xfrm>
            <a:off x="3908617" y="52355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6" name="TextBox 94"/>
          <p:cNvSpPr txBox="1">
            <a:spLocks noChangeArrowheads="1"/>
          </p:cNvSpPr>
          <p:nvPr/>
        </p:nvSpPr>
        <p:spPr bwMode="gray">
          <a:xfrm>
            <a:off x="4288221" y="404648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50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49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64" grpId="0" animBg="1"/>
      <p:bldP spid="70" grpId="0"/>
      <p:bldP spid="71" grpId="0"/>
      <p:bldP spid="72" grpId="0"/>
      <p:bldP spid="74" grpId="0"/>
      <p:bldP spid="76" grpId="0" animBg="1"/>
      <p:bldP spid="79" grpId="0" animBg="1"/>
      <p:bldP spid="80" grpId="0" animBg="1"/>
      <p:bldP spid="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6"/>
          <p:cNvSpPr>
            <a:spLocks noChangeArrowheads="1"/>
          </p:cNvSpPr>
          <p:nvPr/>
        </p:nvSpPr>
        <p:spPr bwMode="gray">
          <a:xfrm>
            <a:off x="1116013" y="40492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66" name="Straight Arrow Connector 65"/>
          <p:cNvCxnSpPr/>
          <p:nvPr/>
        </p:nvCxnSpPr>
        <p:spPr bwMode="auto">
          <a:xfrm rot="5400000">
            <a:off x="4784666" y="4567460"/>
            <a:ext cx="444438" cy="2588"/>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4" name="Rectangle 5"/>
          <p:cNvSpPr>
            <a:spLocks noChangeArrowheads="1"/>
          </p:cNvSpPr>
          <p:nvPr/>
        </p:nvSpPr>
        <p:spPr bwMode="gray">
          <a:xfrm>
            <a:off x="1116013" y="1254612"/>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p:nvPr/>
        </p:nvCxnSpPr>
        <p:spPr bwMode="auto">
          <a:xfrm rot="16200000" flipH="1">
            <a:off x="4587277" y="2002873"/>
            <a:ext cx="832172" cy="878"/>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Logical Unit</a:t>
            </a:r>
          </a:p>
        </p:txBody>
      </p:sp>
      <p:grpSp>
        <p:nvGrpSpPr>
          <p:cNvPr id="2" name="Group 50"/>
          <p:cNvGrpSpPr>
            <a:grpSpLocks/>
          </p:cNvGrpSpPr>
          <p:nvPr/>
        </p:nvGrpSpPr>
        <p:grpSpPr bwMode="auto">
          <a:xfrm>
            <a:off x="4805363" y="4797313"/>
            <a:ext cx="395287" cy="190500"/>
            <a:chOff x="4508" y="3013"/>
            <a:chExt cx="249" cy="120"/>
          </a:xfrm>
        </p:grpSpPr>
        <p:sp>
          <p:nvSpPr>
            <p:cNvPr id="2051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20495" name="AutoShape 55"/>
          <p:cNvSpPr>
            <a:spLocks noChangeArrowheads="1"/>
          </p:cNvSpPr>
          <p:nvPr/>
        </p:nvSpPr>
        <p:spPr bwMode="gray">
          <a:xfrm>
            <a:off x="5387794" y="52445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20496" name="AutoShape 56"/>
          <p:cNvCxnSpPr>
            <a:cxnSpLocks noChangeShapeType="1"/>
            <a:endCxn id="78" idx="1"/>
          </p:cNvCxnSpPr>
          <p:nvPr/>
        </p:nvCxnSpPr>
        <p:spPr bwMode="gray">
          <a:xfrm rot="10800000" flipV="1">
            <a:off x="4258239" y="5118847"/>
            <a:ext cx="735102" cy="116706"/>
          </a:xfrm>
          <a:prstGeom prst="bentConnector2">
            <a:avLst/>
          </a:prstGeom>
          <a:noFill/>
          <a:ln w="19050">
            <a:solidFill>
              <a:schemeClr val="tx1"/>
            </a:solidFill>
            <a:miter lim="800000"/>
            <a:headEnd/>
            <a:tailEnd type="none" w="med" len="sm"/>
          </a:ln>
        </p:spPr>
      </p:cxnSp>
      <p:cxnSp>
        <p:nvCxnSpPr>
          <p:cNvPr id="20497" name="AutoShape 57"/>
          <p:cNvCxnSpPr>
            <a:cxnSpLocks noChangeShapeType="1"/>
            <a:endCxn id="20495" idx="1"/>
          </p:cNvCxnSpPr>
          <p:nvPr/>
        </p:nvCxnSpPr>
        <p:spPr bwMode="gray">
          <a:xfrm>
            <a:off x="5002306" y="5118847"/>
            <a:ext cx="735110" cy="125672"/>
          </a:xfrm>
          <a:prstGeom prst="bentConnector2">
            <a:avLst/>
          </a:prstGeom>
          <a:noFill/>
          <a:ln w="19050">
            <a:solidFill>
              <a:schemeClr val="tx1"/>
            </a:solidFill>
            <a:miter lim="800000"/>
            <a:headEnd/>
            <a:tailEnd type="none" w="med" len="sm"/>
          </a:ln>
        </p:spPr>
      </p:cxnSp>
      <p:cxnSp>
        <p:nvCxnSpPr>
          <p:cNvPr id="20498" name="AutoShape 58"/>
          <p:cNvCxnSpPr>
            <a:cxnSpLocks noChangeShapeType="1"/>
          </p:cNvCxnSpPr>
          <p:nvPr/>
        </p:nvCxnSpPr>
        <p:spPr bwMode="gray">
          <a:xfrm flipH="1">
            <a:off x="5002213" y="4987813"/>
            <a:ext cx="1587" cy="265112"/>
          </a:xfrm>
          <a:prstGeom prst="straightConnector1">
            <a:avLst/>
          </a:prstGeom>
          <a:noFill/>
          <a:ln w="19050">
            <a:solidFill>
              <a:schemeClr val="tx1"/>
            </a:solidFill>
            <a:round/>
            <a:headEnd/>
            <a:tailEnd type="none" w="med" len="sm"/>
          </a:ln>
        </p:spPr>
      </p:cxnSp>
      <p:grpSp>
        <p:nvGrpSpPr>
          <p:cNvPr id="3" name="Group 59"/>
          <p:cNvGrpSpPr>
            <a:grpSpLocks/>
          </p:cNvGrpSpPr>
          <p:nvPr/>
        </p:nvGrpSpPr>
        <p:grpSpPr bwMode="auto">
          <a:xfrm>
            <a:off x="4805363" y="2420192"/>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10692"/>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lum bright="44000"/>
          </a:blip>
          <a:srcRect/>
          <a:stretch>
            <a:fillRect/>
          </a:stretch>
        </p:blipFill>
        <p:spPr bwMode="auto">
          <a:xfrm>
            <a:off x="4816830" y="2851992"/>
            <a:ext cx="365125" cy="361950"/>
          </a:xfrm>
          <a:prstGeom prst="rect">
            <a:avLst/>
          </a:prstGeom>
          <a:noFill/>
          <a:ln w="9525">
            <a:noFill/>
            <a:miter lim="800000"/>
            <a:headEnd/>
            <a:tailEnd/>
          </a:ln>
        </p:spPr>
      </p:pic>
      <p:sp>
        <p:nvSpPr>
          <p:cNvPr id="45" name="TextBox 94"/>
          <p:cNvSpPr txBox="1">
            <a:spLocks noChangeArrowheads="1"/>
          </p:cNvSpPr>
          <p:nvPr/>
        </p:nvSpPr>
        <p:spPr bwMode="gray">
          <a:xfrm>
            <a:off x="7969999" y="893823"/>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Host</a:t>
            </a:r>
            <a:endParaRPr lang="en-US" dirty="0"/>
          </a:p>
        </p:txBody>
      </p:sp>
      <p:cxnSp>
        <p:nvCxnSpPr>
          <p:cNvPr id="61" name="AutoShape 66"/>
          <p:cNvCxnSpPr>
            <a:cxnSpLocks noChangeShapeType="1"/>
          </p:cNvCxnSpPr>
          <p:nvPr/>
        </p:nvCxnSpPr>
        <p:spPr bwMode="gray">
          <a:xfrm rot="5400000">
            <a:off x="4630269" y="2496301"/>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66982"/>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19319"/>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66982"/>
            <a:ext cx="274637" cy="271462"/>
          </a:xfrm>
          <a:prstGeom prst="rect">
            <a:avLst/>
          </a:prstGeom>
          <a:noFill/>
          <a:ln w="9525">
            <a:noFill/>
            <a:miter lim="800000"/>
            <a:headEnd/>
            <a:tailEnd/>
          </a:ln>
        </p:spPr>
      </p:pic>
      <p:sp>
        <p:nvSpPr>
          <p:cNvPr id="39" name="TextBox 94"/>
          <p:cNvSpPr txBox="1">
            <a:spLocks noChangeArrowheads="1"/>
          </p:cNvSpPr>
          <p:nvPr/>
        </p:nvSpPr>
        <p:spPr bwMode="gray">
          <a:xfrm>
            <a:off x="6532750" y="5400087"/>
            <a:ext cx="2120140"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The virtual disk is a single file on the server</a:t>
            </a:r>
          </a:p>
        </p:txBody>
      </p:sp>
      <p:sp>
        <p:nvSpPr>
          <p:cNvPr id="40" name="AutoShape 77"/>
          <p:cNvSpPr>
            <a:spLocks noChangeArrowheads="1"/>
          </p:cNvSpPr>
          <p:nvPr/>
        </p:nvSpPr>
        <p:spPr bwMode="gray">
          <a:xfrm>
            <a:off x="5414682" y="549537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sp>
        <p:nvSpPr>
          <p:cNvPr id="41" name="TextBox 94"/>
          <p:cNvSpPr txBox="1">
            <a:spLocks noChangeArrowheads="1"/>
          </p:cNvSpPr>
          <p:nvPr/>
        </p:nvSpPr>
        <p:spPr bwMode="gray">
          <a:xfrm>
            <a:off x="6387754" y="2634617"/>
            <a:ext cx="2269227" cy="1323439"/>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The logical unit </a:t>
            </a:r>
          </a:p>
          <a:p>
            <a:pPr>
              <a:buClr>
                <a:schemeClr val="accent2"/>
              </a:buClr>
              <a:buFont typeface="Wingdings 2" pitchFamily="18" charset="2"/>
              <a:buNone/>
            </a:pPr>
            <a:r>
              <a:rPr lang="en-US" dirty="0"/>
              <a:t>is </a:t>
            </a:r>
            <a:r>
              <a:rPr lang="en-US" dirty="0" smtClean="0"/>
              <a:t>accessed by a </a:t>
            </a:r>
            <a:endParaRPr lang="en-US" dirty="0"/>
          </a:p>
          <a:p>
            <a:pPr>
              <a:buClr>
                <a:schemeClr val="accent2"/>
              </a:buClr>
              <a:buFont typeface="Wingdings 2" pitchFamily="18" charset="2"/>
              <a:buNone/>
            </a:pPr>
            <a:r>
              <a:rPr lang="en-US" dirty="0"/>
              <a:t>Logical Unit Number (LUN)</a:t>
            </a:r>
          </a:p>
        </p:txBody>
      </p:sp>
      <p:cxnSp>
        <p:nvCxnSpPr>
          <p:cNvPr id="42" name="AutoShape 94"/>
          <p:cNvCxnSpPr>
            <a:cxnSpLocks noChangeShapeType="1"/>
            <a:stCxn id="39" idx="1"/>
            <a:endCxn id="40" idx="4"/>
          </p:cNvCxnSpPr>
          <p:nvPr/>
        </p:nvCxnSpPr>
        <p:spPr bwMode="gray">
          <a:xfrm rot="10800000">
            <a:off x="6060142" y="5746383"/>
            <a:ext cx="472609" cy="161537"/>
          </a:xfrm>
          <a:prstGeom prst="straightConnector1">
            <a:avLst/>
          </a:prstGeom>
          <a:noFill/>
          <a:ln w="19050">
            <a:solidFill>
              <a:schemeClr val="hlink"/>
            </a:solidFill>
            <a:round/>
            <a:headEnd/>
            <a:tailEnd type="triangle" w="med" len="sm"/>
          </a:ln>
        </p:spPr>
      </p:cxnSp>
      <p:pic>
        <p:nvPicPr>
          <p:cNvPr id="43"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5440" y="2860092"/>
            <a:ext cx="365125" cy="361950"/>
          </a:xfrm>
          <a:prstGeom prst="rect">
            <a:avLst/>
          </a:prstGeom>
          <a:noFill/>
          <a:ln w="9525">
            <a:noFill/>
            <a:miter lim="800000"/>
            <a:headEnd/>
            <a:tailEnd/>
          </a:ln>
        </p:spPr>
      </p:pic>
      <p:sp>
        <p:nvSpPr>
          <p:cNvPr id="77" name="AutoShape 55"/>
          <p:cNvSpPr>
            <a:spLocks noChangeArrowheads="1"/>
          </p:cNvSpPr>
          <p:nvPr/>
        </p:nvSpPr>
        <p:spPr bwMode="gray">
          <a:xfrm>
            <a:off x="4652688" y="52445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8" name="AutoShape 55"/>
          <p:cNvSpPr>
            <a:spLocks noChangeArrowheads="1"/>
          </p:cNvSpPr>
          <p:nvPr/>
        </p:nvSpPr>
        <p:spPr bwMode="gray">
          <a:xfrm>
            <a:off x="3908617" y="52355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46" name="AutoShape 93"/>
          <p:cNvCxnSpPr>
            <a:cxnSpLocks noChangeShapeType="1"/>
          </p:cNvCxnSpPr>
          <p:nvPr/>
        </p:nvCxnSpPr>
        <p:spPr bwMode="gray">
          <a:xfrm rot="5400000">
            <a:off x="5824331" y="4094921"/>
            <a:ext cx="1630018" cy="1232454"/>
          </a:xfrm>
          <a:prstGeom prst="straightConnector1">
            <a:avLst/>
          </a:prstGeom>
          <a:noFill/>
          <a:ln w="19050">
            <a:solidFill>
              <a:schemeClr val="hlink"/>
            </a:solidFill>
            <a:round/>
            <a:headEnd/>
            <a:tailEnd type="triangle" w="med" len="sm"/>
          </a:ln>
        </p:spPr>
      </p:cxnSp>
      <p:sp>
        <p:nvSpPr>
          <p:cNvPr id="50" name="TextBox 94"/>
          <p:cNvSpPr txBox="1">
            <a:spLocks noChangeArrowheads="1"/>
          </p:cNvSpPr>
          <p:nvPr/>
        </p:nvSpPr>
        <p:spPr bwMode="gray">
          <a:xfrm>
            <a:off x="7613375" y="4990007"/>
            <a:ext cx="1320396"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Controller   </a:t>
            </a:r>
            <a:endParaRPr lang="en-US" dirty="0"/>
          </a:p>
        </p:txBody>
      </p:sp>
      <p:sp>
        <p:nvSpPr>
          <p:cNvPr id="44" name="TextBox 94"/>
          <p:cNvSpPr txBox="1">
            <a:spLocks noChangeArrowheads="1"/>
          </p:cNvSpPr>
          <p:nvPr/>
        </p:nvSpPr>
        <p:spPr bwMode="gray">
          <a:xfrm>
            <a:off x="3508513" y="3206049"/>
            <a:ext cx="2982714"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Direct-Attached Devices</a:t>
            </a:r>
            <a:endParaRPr lang="en-US" dirty="0"/>
          </a:p>
        </p:txBody>
      </p:sp>
      <p:sp>
        <p:nvSpPr>
          <p:cNvPr id="68"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69"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70"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sp>
        <p:nvSpPr>
          <p:cNvPr id="71" name="TextBox 94"/>
          <p:cNvSpPr txBox="1">
            <a:spLocks noChangeArrowheads="1"/>
          </p:cNvSpPr>
          <p:nvPr/>
        </p:nvSpPr>
        <p:spPr bwMode="gray">
          <a:xfrm>
            <a:off x="4666593" y="4392996"/>
            <a:ext cx="641131" cy="263087"/>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WAFL</a:t>
            </a:r>
            <a:endParaRPr lang="en-US" sz="1800" dirty="0"/>
          </a:p>
        </p:txBody>
      </p:sp>
      <p:sp>
        <p:nvSpPr>
          <p:cNvPr id="74" name="TextBox 94"/>
          <p:cNvSpPr txBox="1">
            <a:spLocks noChangeArrowheads="1"/>
          </p:cNvSpPr>
          <p:nvPr/>
        </p:nvSpPr>
        <p:spPr bwMode="gray">
          <a:xfrm>
            <a:off x="4288221" y="404648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2.22222E-6 -1.48739E-6 L 0.07951 0.3981 " pathEditMode="relative" rAng="0" ptsTypes="AA">
                                      <p:cBhvr>
                                        <p:cTn id="6" dur="2000" fill="hold"/>
                                        <p:tgtEl>
                                          <p:spTgt spid="43"/>
                                        </p:tgtEl>
                                        <p:attrNameLst>
                                          <p:attrName>ppt_x</p:attrName>
                                          <p:attrName>ppt_y</p:attrName>
                                        </p:attrNameLst>
                                      </p:cBhvr>
                                      <p:rCtr x="40" y="199"/>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43"/>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p:bldP spid="44" grpId="0"/>
      <p:bldP spid="7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Terms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6"/>
          <p:cNvSpPr>
            <a:spLocks noChangeArrowheads="1"/>
          </p:cNvSpPr>
          <p:nvPr/>
        </p:nvSpPr>
        <p:spPr bwMode="gray">
          <a:xfrm>
            <a:off x="1116013" y="40492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66" name="Straight Arrow Connector 65"/>
          <p:cNvCxnSpPr/>
          <p:nvPr/>
        </p:nvCxnSpPr>
        <p:spPr bwMode="auto">
          <a:xfrm rot="16200000" flipH="1">
            <a:off x="4782237" y="4567619"/>
            <a:ext cx="444438" cy="2270"/>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4" name="Rectangle 5"/>
          <p:cNvSpPr>
            <a:spLocks noChangeArrowheads="1"/>
          </p:cNvSpPr>
          <p:nvPr/>
        </p:nvSpPr>
        <p:spPr bwMode="gray">
          <a:xfrm>
            <a:off x="1116013" y="1264551"/>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p:nvPr/>
        </p:nvCxnSpPr>
        <p:spPr bwMode="auto">
          <a:xfrm rot="16200000" flipH="1">
            <a:off x="4582901" y="2008438"/>
            <a:ext cx="832173" cy="9625"/>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Initiator and Target</a:t>
            </a:r>
          </a:p>
        </p:txBody>
      </p:sp>
      <p:grpSp>
        <p:nvGrpSpPr>
          <p:cNvPr id="2" name="Group 50"/>
          <p:cNvGrpSpPr>
            <a:grpSpLocks/>
          </p:cNvGrpSpPr>
          <p:nvPr/>
        </p:nvGrpSpPr>
        <p:grpSpPr bwMode="auto">
          <a:xfrm>
            <a:off x="4805363" y="4797313"/>
            <a:ext cx="395287" cy="190500"/>
            <a:chOff x="4508" y="3013"/>
            <a:chExt cx="249" cy="120"/>
          </a:xfrm>
        </p:grpSpPr>
        <p:sp>
          <p:nvSpPr>
            <p:cNvPr id="2051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20495" name="AutoShape 55"/>
          <p:cNvSpPr>
            <a:spLocks noChangeArrowheads="1"/>
          </p:cNvSpPr>
          <p:nvPr/>
        </p:nvSpPr>
        <p:spPr bwMode="gray">
          <a:xfrm>
            <a:off x="5387794" y="52445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20496" name="AutoShape 56"/>
          <p:cNvCxnSpPr>
            <a:cxnSpLocks noChangeShapeType="1"/>
            <a:endCxn id="78" idx="1"/>
          </p:cNvCxnSpPr>
          <p:nvPr/>
        </p:nvCxnSpPr>
        <p:spPr bwMode="gray">
          <a:xfrm rot="10800000" flipV="1">
            <a:off x="4258239" y="5118847"/>
            <a:ext cx="735102" cy="116706"/>
          </a:xfrm>
          <a:prstGeom prst="bentConnector2">
            <a:avLst/>
          </a:prstGeom>
          <a:noFill/>
          <a:ln w="19050">
            <a:solidFill>
              <a:schemeClr val="tx1"/>
            </a:solidFill>
            <a:miter lim="800000"/>
            <a:headEnd/>
            <a:tailEnd type="none" w="med" len="sm"/>
          </a:ln>
        </p:spPr>
      </p:cxnSp>
      <p:cxnSp>
        <p:nvCxnSpPr>
          <p:cNvPr id="20497" name="AutoShape 57"/>
          <p:cNvCxnSpPr>
            <a:cxnSpLocks noChangeShapeType="1"/>
            <a:endCxn id="20495" idx="1"/>
          </p:cNvCxnSpPr>
          <p:nvPr/>
        </p:nvCxnSpPr>
        <p:spPr bwMode="gray">
          <a:xfrm>
            <a:off x="5002306" y="5118847"/>
            <a:ext cx="735110" cy="125672"/>
          </a:xfrm>
          <a:prstGeom prst="bentConnector2">
            <a:avLst/>
          </a:prstGeom>
          <a:noFill/>
          <a:ln w="19050">
            <a:solidFill>
              <a:schemeClr val="tx1"/>
            </a:solidFill>
            <a:miter lim="800000"/>
            <a:headEnd/>
            <a:tailEnd type="none" w="med" len="sm"/>
          </a:ln>
        </p:spPr>
      </p:cxnSp>
      <p:cxnSp>
        <p:nvCxnSpPr>
          <p:cNvPr id="20498" name="AutoShape 58"/>
          <p:cNvCxnSpPr>
            <a:cxnSpLocks noChangeShapeType="1"/>
          </p:cNvCxnSpPr>
          <p:nvPr/>
        </p:nvCxnSpPr>
        <p:spPr bwMode="gray">
          <a:xfrm flipH="1">
            <a:off x="5002213" y="4987813"/>
            <a:ext cx="1587" cy="265112"/>
          </a:xfrm>
          <a:prstGeom prst="straightConnector1">
            <a:avLst/>
          </a:prstGeom>
          <a:noFill/>
          <a:ln w="19050">
            <a:solidFill>
              <a:schemeClr val="tx1"/>
            </a:solidFill>
            <a:round/>
            <a:headEnd/>
            <a:tailEnd type="none" w="med" len="sm"/>
          </a:ln>
        </p:spPr>
      </p:cxnSp>
      <p:grpSp>
        <p:nvGrpSpPr>
          <p:cNvPr id="3" name="Group 59"/>
          <p:cNvGrpSpPr>
            <a:grpSpLocks/>
          </p:cNvGrpSpPr>
          <p:nvPr/>
        </p:nvGrpSpPr>
        <p:grpSpPr bwMode="auto">
          <a:xfrm>
            <a:off x="4805363" y="2430131"/>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20631"/>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lum/>
          </a:blip>
          <a:srcRect/>
          <a:stretch>
            <a:fillRect/>
          </a:stretch>
        </p:blipFill>
        <p:spPr bwMode="auto">
          <a:xfrm>
            <a:off x="4816830" y="2861931"/>
            <a:ext cx="365125" cy="361950"/>
          </a:xfrm>
          <a:prstGeom prst="rect">
            <a:avLst/>
          </a:prstGeom>
          <a:noFill/>
          <a:ln w="9525">
            <a:noFill/>
            <a:miter lim="800000"/>
            <a:headEnd/>
            <a:tailEnd/>
          </a:ln>
        </p:spPr>
      </p:pic>
      <p:sp>
        <p:nvSpPr>
          <p:cNvPr id="45" name="TextBox 94"/>
          <p:cNvSpPr txBox="1">
            <a:spLocks noChangeArrowheads="1"/>
          </p:cNvSpPr>
          <p:nvPr/>
        </p:nvSpPr>
        <p:spPr bwMode="gray">
          <a:xfrm>
            <a:off x="7969999" y="903762"/>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Host</a:t>
            </a:r>
            <a:endParaRPr lang="en-US" dirty="0"/>
          </a:p>
        </p:txBody>
      </p:sp>
      <p:cxnSp>
        <p:nvCxnSpPr>
          <p:cNvPr id="61" name="AutoShape 66"/>
          <p:cNvCxnSpPr>
            <a:cxnSpLocks noChangeShapeType="1"/>
          </p:cNvCxnSpPr>
          <p:nvPr/>
        </p:nvCxnSpPr>
        <p:spPr bwMode="gray">
          <a:xfrm rot="5400000">
            <a:off x="4630269" y="2506240"/>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76921"/>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29258"/>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76921"/>
            <a:ext cx="274637" cy="271462"/>
          </a:xfrm>
          <a:prstGeom prst="rect">
            <a:avLst/>
          </a:prstGeom>
          <a:noFill/>
          <a:ln w="9525">
            <a:noFill/>
            <a:miter lim="800000"/>
            <a:headEnd/>
            <a:tailEnd/>
          </a:ln>
        </p:spPr>
      </p:pic>
      <p:sp>
        <p:nvSpPr>
          <p:cNvPr id="40" name="AutoShape 77"/>
          <p:cNvSpPr>
            <a:spLocks noChangeArrowheads="1"/>
          </p:cNvSpPr>
          <p:nvPr/>
        </p:nvSpPr>
        <p:spPr bwMode="gray">
          <a:xfrm>
            <a:off x="5414682" y="549537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sp>
        <p:nvSpPr>
          <p:cNvPr id="77" name="AutoShape 55"/>
          <p:cNvSpPr>
            <a:spLocks noChangeArrowheads="1"/>
          </p:cNvSpPr>
          <p:nvPr/>
        </p:nvSpPr>
        <p:spPr bwMode="gray">
          <a:xfrm>
            <a:off x="4652688" y="52445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8" name="AutoShape 55"/>
          <p:cNvSpPr>
            <a:spLocks noChangeArrowheads="1"/>
          </p:cNvSpPr>
          <p:nvPr/>
        </p:nvSpPr>
        <p:spPr bwMode="gray">
          <a:xfrm>
            <a:off x="3908617" y="52355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0" name="TextBox 94"/>
          <p:cNvSpPr txBox="1">
            <a:spLocks noChangeArrowheads="1"/>
          </p:cNvSpPr>
          <p:nvPr/>
        </p:nvSpPr>
        <p:spPr bwMode="gray">
          <a:xfrm>
            <a:off x="6440488" y="3407530"/>
            <a:ext cx="1490662" cy="40011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dirty="0"/>
              <a:t>Target</a:t>
            </a:r>
          </a:p>
        </p:txBody>
      </p:sp>
      <p:sp>
        <p:nvSpPr>
          <p:cNvPr id="51" name="TextBox 94"/>
          <p:cNvSpPr txBox="1">
            <a:spLocks noChangeArrowheads="1"/>
          </p:cNvSpPr>
          <p:nvPr/>
        </p:nvSpPr>
        <p:spPr bwMode="gray">
          <a:xfrm>
            <a:off x="6434138" y="2892903"/>
            <a:ext cx="1503362" cy="40011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dirty="0"/>
              <a:t>Initiator</a:t>
            </a:r>
          </a:p>
        </p:txBody>
      </p:sp>
      <p:sp>
        <p:nvSpPr>
          <p:cNvPr id="52" name="Line 66"/>
          <p:cNvSpPr>
            <a:spLocks noChangeShapeType="1"/>
          </p:cNvSpPr>
          <p:nvPr/>
        </p:nvSpPr>
        <p:spPr bwMode="gray">
          <a:xfrm flipH="1">
            <a:off x="6553200" y="3772655"/>
            <a:ext cx="596900" cy="596900"/>
          </a:xfrm>
          <a:prstGeom prst="line">
            <a:avLst/>
          </a:prstGeom>
          <a:noFill/>
          <a:ln w="19050">
            <a:solidFill>
              <a:schemeClr val="hlink"/>
            </a:solidFill>
            <a:round/>
            <a:headEnd/>
            <a:tailEnd type="triangle" w="med" len="sm"/>
          </a:ln>
        </p:spPr>
        <p:txBody>
          <a:bodyPr/>
          <a:lstStyle/>
          <a:p>
            <a:endParaRPr lang="en-US"/>
          </a:p>
        </p:txBody>
      </p:sp>
      <p:sp>
        <p:nvSpPr>
          <p:cNvPr id="53" name="Line 65"/>
          <p:cNvSpPr>
            <a:spLocks noChangeShapeType="1"/>
          </p:cNvSpPr>
          <p:nvPr/>
        </p:nvSpPr>
        <p:spPr bwMode="gray">
          <a:xfrm flipH="1" flipV="1">
            <a:off x="6553200" y="2267428"/>
            <a:ext cx="596900" cy="596900"/>
          </a:xfrm>
          <a:prstGeom prst="line">
            <a:avLst/>
          </a:prstGeom>
          <a:noFill/>
          <a:ln w="19050">
            <a:solidFill>
              <a:schemeClr val="hlink"/>
            </a:solidFill>
            <a:round/>
            <a:headEnd/>
            <a:tailEnd type="triangle" w="med" len="sm"/>
          </a:ln>
        </p:spPr>
        <p:txBody>
          <a:bodyPr/>
          <a:lstStyle/>
          <a:p>
            <a:endParaRPr lang="en-US"/>
          </a:p>
        </p:txBody>
      </p:sp>
      <p:sp>
        <p:nvSpPr>
          <p:cNvPr id="41" name="TextBox 94"/>
          <p:cNvSpPr txBox="1">
            <a:spLocks noChangeArrowheads="1"/>
          </p:cNvSpPr>
          <p:nvPr/>
        </p:nvSpPr>
        <p:spPr bwMode="gray">
          <a:xfrm>
            <a:off x="7613375" y="4990007"/>
            <a:ext cx="1320396"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Controller   </a:t>
            </a:r>
            <a:endParaRPr lang="en-US" dirty="0"/>
          </a:p>
        </p:txBody>
      </p:sp>
      <p:sp>
        <p:nvSpPr>
          <p:cNvPr id="37"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38"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39"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sp>
        <p:nvSpPr>
          <p:cNvPr id="42" name="TextBox 94"/>
          <p:cNvSpPr txBox="1">
            <a:spLocks noChangeArrowheads="1"/>
          </p:cNvSpPr>
          <p:nvPr/>
        </p:nvSpPr>
        <p:spPr bwMode="gray">
          <a:xfrm>
            <a:off x="4666593" y="4392996"/>
            <a:ext cx="641131" cy="263087"/>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WAFL</a:t>
            </a:r>
            <a:endParaRPr lang="en-US" sz="1800" dirty="0"/>
          </a:p>
        </p:txBody>
      </p:sp>
      <p:sp>
        <p:nvSpPr>
          <p:cNvPr id="43" name="TextBox 94"/>
          <p:cNvSpPr txBox="1">
            <a:spLocks noChangeArrowheads="1"/>
          </p:cNvSpPr>
          <p:nvPr/>
        </p:nvSpPr>
        <p:spPr bwMode="gray">
          <a:xfrm>
            <a:off x="4288221" y="404648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animBg="1"/>
      <p:bldP spid="53"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lstStyle/>
          <a:p>
            <a:pPr eaLnBrk="1" hangingPunct="1"/>
            <a:r>
              <a:rPr lang="en-US" sz="2400" dirty="0" smtClean="0"/>
              <a:t>A SAN may be implemented using either:</a:t>
            </a:r>
          </a:p>
          <a:p>
            <a:pPr lvl="1" eaLnBrk="1" hangingPunct="1"/>
            <a:r>
              <a:rPr lang="en-US" sz="2400" dirty="0" smtClean="0"/>
              <a:t>Fibre Channel (FC) </a:t>
            </a:r>
          </a:p>
          <a:p>
            <a:pPr lvl="2" eaLnBrk="1" hangingPunct="1"/>
            <a:r>
              <a:rPr lang="en-US" sz="2000" dirty="0" smtClean="0"/>
              <a:t>Referred to as FC SAN</a:t>
            </a:r>
          </a:p>
          <a:p>
            <a:pPr lvl="2" eaLnBrk="1" hangingPunct="1"/>
            <a:r>
              <a:rPr lang="en-US" sz="2000" dirty="0" smtClean="0"/>
              <a:t>Uses Fibre Channel Protocol to communicate</a:t>
            </a:r>
          </a:p>
          <a:p>
            <a:pPr lvl="2" eaLnBrk="1" hangingPunct="1"/>
            <a:endParaRPr lang="en-US" sz="2000" dirty="0" smtClean="0"/>
          </a:p>
          <a:p>
            <a:pPr lvl="2" eaLnBrk="1" hangingPunct="1"/>
            <a:endParaRPr lang="en-US" sz="2000" dirty="0" smtClean="0"/>
          </a:p>
          <a:p>
            <a:pPr lvl="2" eaLnBrk="1" hangingPunct="1"/>
            <a:r>
              <a:rPr lang="en-US" sz="2000" dirty="0" smtClean="0"/>
              <a:t>Uses Fibre Channel over Ethernet (</a:t>
            </a:r>
            <a:r>
              <a:rPr lang="en-US" sz="2000" dirty="0" err="1" smtClean="0"/>
              <a:t>FCoE</a:t>
            </a:r>
            <a:r>
              <a:rPr lang="en-US" sz="2000" dirty="0" smtClean="0"/>
              <a:t>) to communicate</a:t>
            </a:r>
          </a:p>
          <a:p>
            <a:pPr lvl="2" eaLnBrk="1" hangingPunct="1"/>
            <a:endParaRPr lang="en-US" sz="3200" dirty="0" smtClean="0"/>
          </a:p>
          <a:p>
            <a:pPr lvl="1" eaLnBrk="1" hangingPunct="1"/>
            <a:r>
              <a:rPr lang="en-US" sz="2400" dirty="0" smtClean="0"/>
              <a:t>Internet Protocol (IP)</a:t>
            </a:r>
          </a:p>
          <a:p>
            <a:pPr lvl="2" eaLnBrk="1" hangingPunct="1"/>
            <a:r>
              <a:rPr lang="en-US" sz="2000" dirty="0" smtClean="0"/>
              <a:t>Referred to as IP SAN</a:t>
            </a:r>
          </a:p>
          <a:p>
            <a:pPr lvl="2" eaLnBrk="1" hangingPunct="1"/>
            <a:r>
              <a:rPr lang="en-US" sz="2000" dirty="0" smtClean="0"/>
              <a:t>Uses Internet SCSI (iSCSI) to communicate</a:t>
            </a:r>
            <a:endParaRPr lang="en-US" dirty="0" smtClean="0"/>
          </a:p>
        </p:txBody>
      </p:sp>
      <p:sp>
        <p:nvSpPr>
          <p:cNvPr id="13314" name="Title 1"/>
          <p:cNvSpPr>
            <a:spLocks noGrp="1"/>
          </p:cNvSpPr>
          <p:nvPr>
            <p:ph type="title"/>
          </p:nvPr>
        </p:nvSpPr>
        <p:spPr/>
        <p:txBody>
          <a:bodyPr/>
          <a:lstStyle/>
          <a:p>
            <a:pPr eaLnBrk="1" hangingPunct="1"/>
            <a:r>
              <a:rPr lang="en-US" dirty="0" smtClean="0"/>
              <a:t>SAN Types</a:t>
            </a:r>
          </a:p>
        </p:txBody>
      </p:sp>
      <p:grpSp>
        <p:nvGrpSpPr>
          <p:cNvPr id="2" name="Group 23"/>
          <p:cNvGrpSpPr/>
          <p:nvPr/>
        </p:nvGrpSpPr>
        <p:grpSpPr>
          <a:xfrm>
            <a:off x="2024077" y="5641140"/>
            <a:ext cx="5199530" cy="582703"/>
            <a:chOff x="2034016" y="5641140"/>
            <a:chExt cx="5199530" cy="582703"/>
          </a:xfrm>
        </p:grpSpPr>
        <p:sp>
          <p:nvSpPr>
            <p:cNvPr id="20" name="Can 19"/>
            <p:cNvSpPr/>
            <p:nvPr/>
          </p:nvSpPr>
          <p:spPr bwMode="auto">
            <a:xfrm rot="16200000">
              <a:off x="4342429" y="3332727"/>
              <a:ext cx="582703" cy="5199530"/>
            </a:xfrm>
            <a:prstGeom prst="can">
              <a:avLst/>
            </a:prstGeom>
            <a:solidFill>
              <a:srgbClr val="005BAE"/>
            </a:solidFill>
            <a:ln w="9525" cap="flat" cmpd="sng" algn="ctr">
              <a:solidFill>
                <a:schemeClr val="bg2"/>
              </a:solidFill>
              <a:prstDash val="solid"/>
              <a:round/>
              <a:headEnd type="none" w="med" len="med"/>
              <a:tailEnd type="none" w="med" len="med"/>
            </a:ln>
            <a:effectLst/>
          </p:spPr>
          <p:txBody>
            <a:bodyPr vert="vert"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Ethernet                                                         </a:t>
              </a:r>
              <a:endParaRPr kumimoji="0" lang="en-US" sz="2000" b="0" i="0" u="none" strike="noStrike" cap="none" normalizeH="0" baseline="0" dirty="0" smtClean="0">
                <a:ln>
                  <a:noFill/>
                </a:ln>
                <a:solidFill>
                  <a:schemeClr val="tx1"/>
                </a:solidFill>
                <a:effectLst/>
                <a:latin typeface="Arial" pitchFamily="34" charset="0"/>
              </a:endParaRPr>
            </a:p>
          </p:txBody>
        </p:sp>
        <p:sp>
          <p:nvSpPr>
            <p:cNvPr id="21" name="Rounded Rectangle 20"/>
            <p:cNvSpPr/>
            <p:nvPr/>
          </p:nvSpPr>
          <p:spPr bwMode="auto">
            <a:xfrm>
              <a:off x="3217356" y="5676999"/>
              <a:ext cx="3981916" cy="510988"/>
            </a:xfrm>
            <a:prstGeom prst="roundRect">
              <a:avLst/>
            </a:prstGeom>
            <a:solidFill>
              <a:srgbClr val="F95F0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accent3"/>
                  </a:solidFill>
                </a:rPr>
                <a:t>IP                                                   </a:t>
              </a:r>
              <a:endParaRPr kumimoji="0" lang="en-US" sz="2000" b="0" i="0" u="none" strike="noStrike" cap="none" normalizeH="0" baseline="0" dirty="0" smtClean="0">
                <a:ln>
                  <a:noFill/>
                </a:ln>
                <a:solidFill>
                  <a:schemeClr val="tx1"/>
                </a:solidFill>
                <a:effectLst/>
                <a:latin typeface="Arial" pitchFamily="34" charset="0"/>
              </a:endParaRPr>
            </a:p>
          </p:txBody>
        </p:sp>
        <p:sp>
          <p:nvSpPr>
            <p:cNvPr id="30" name="Rounded Rectangle 29"/>
            <p:cNvSpPr/>
            <p:nvPr/>
          </p:nvSpPr>
          <p:spPr bwMode="auto">
            <a:xfrm>
              <a:off x="3620768" y="5703893"/>
              <a:ext cx="3550024" cy="466165"/>
            </a:xfrm>
            <a:prstGeom prst="roundRect">
              <a:avLst/>
            </a:prstGeom>
            <a:solidFill>
              <a:srgbClr val="FFC00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TCP                                        </a:t>
              </a:r>
            </a:p>
          </p:txBody>
        </p:sp>
        <p:sp>
          <p:nvSpPr>
            <p:cNvPr id="22" name="Rounded Rectangle 21"/>
            <p:cNvSpPr/>
            <p:nvPr/>
          </p:nvSpPr>
          <p:spPr bwMode="auto">
            <a:xfrm>
              <a:off x="4355874" y="5730787"/>
              <a:ext cx="2779059" cy="412376"/>
            </a:xfrm>
            <a:prstGeom prst="roundRect">
              <a:avLst/>
            </a:prstGeom>
            <a:solidFill>
              <a:schemeClr val="accent6"/>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accent3"/>
                  </a:solidFill>
                </a:rPr>
                <a:t>iSCSI                          </a:t>
              </a:r>
              <a:endParaRPr kumimoji="0" lang="en-US" sz="2000" b="0" i="0" u="none" strike="noStrike" cap="none" normalizeH="0" baseline="0" dirty="0" smtClean="0">
                <a:ln>
                  <a:noFill/>
                </a:ln>
                <a:solidFill>
                  <a:schemeClr val="tx1"/>
                </a:solidFill>
                <a:effectLst/>
                <a:latin typeface="Arial" pitchFamily="34" charset="0"/>
              </a:endParaRPr>
            </a:p>
          </p:txBody>
        </p:sp>
        <p:sp>
          <p:nvSpPr>
            <p:cNvPr id="23" name="Rounded Rectangle 22"/>
            <p:cNvSpPr/>
            <p:nvPr/>
          </p:nvSpPr>
          <p:spPr bwMode="auto">
            <a:xfrm>
              <a:off x="5270275" y="5748715"/>
              <a:ext cx="1828799" cy="376519"/>
            </a:xfrm>
            <a:prstGeom prst="roundRect">
              <a:avLst/>
            </a:prstGeom>
            <a:solidFill>
              <a:schemeClr val="accent1"/>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SCSI</a:t>
              </a:r>
            </a:p>
          </p:txBody>
        </p:sp>
      </p:grpSp>
      <p:grpSp>
        <p:nvGrpSpPr>
          <p:cNvPr id="4" name="Group 37"/>
          <p:cNvGrpSpPr/>
          <p:nvPr/>
        </p:nvGrpSpPr>
        <p:grpSpPr>
          <a:xfrm>
            <a:off x="2024077" y="2743200"/>
            <a:ext cx="5172636" cy="582703"/>
            <a:chOff x="2106707" y="4885765"/>
            <a:chExt cx="5172636" cy="582703"/>
          </a:xfrm>
        </p:grpSpPr>
        <p:sp>
          <p:nvSpPr>
            <p:cNvPr id="39" name="Can 38"/>
            <p:cNvSpPr/>
            <p:nvPr/>
          </p:nvSpPr>
          <p:spPr bwMode="auto">
            <a:xfrm rot="16200000">
              <a:off x="4401673" y="2590799"/>
              <a:ext cx="582703" cy="5172636"/>
            </a:xfrm>
            <a:prstGeom prst="can">
              <a:avLst/>
            </a:prstGeom>
            <a:solidFill>
              <a:srgbClr val="005BAE"/>
            </a:solidFill>
            <a:ln w="9525" cap="flat" cmpd="sng" algn="ctr">
              <a:solidFill>
                <a:schemeClr val="bg2"/>
              </a:solidFill>
              <a:prstDash val="solid"/>
              <a:round/>
              <a:headEnd type="none" w="med" len="med"/>
              <a:tailEnd type="none" w="med" len="med"/>
            </a:ln>
            <a:effectLst/>
          </p:spPr>
          <p:txBody>
            <a:bodyPr vert="vert"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accent3"/>
                  </a:solidFill>
                </a:rPr>
                <a:t>Physical                                                        </a:t>
              </a:r>
              <a:endParaRPr kumimoji="0" lang="en-US" sz="2000" b="0" i="0" u="none" strike="noStrike" cap="none" normalizeH="0" baseline="0" dirty="0" smtClean="0">
                <a:ln>
                  <a:noFill/>
                </a:ln>
                <a:solidFill>
                  <a:schemeClr val="tx1"/>
                </a:solidFill>
                <a:effectLst/>
                <a:latin typeface="Arial" pitchFamily="34" charset="0"/>
              </a:endParaRPr>
            </a:p>
          </p:txBody>
        </p:sp>
        <p:sp>
          <p:nvSpPr>
            <p:cNvPr id="40" name="Rounded Rectangle 39"/>
            <p:cNvSpPr/>
            <p:nvPr/>
          </p:nvSpPr>
          <p:spPr bwMode="auto">
            <a:xfrm>
              <a:off x="3299011" y="4921624"/>
              <a:ext cx="3946058" cy="510988"/>
            </a:xfrm>
            <a:prstGeom prst="roundRect">
              <a:avLst/>
            </a:prstGeom>
            <a:solidFill>
              <a:srgbClr val="F95F0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smtClean="0">
                  <a:solidFill>
                    <a:schemeClr val="accent3"/>
                  </a:solidFill>
                </a:rPr>
                <a:t>Data                                              </a:t>
              </a:r>
              <a:endParaRPr kumimoji="0" lang="en-US" sz="2000" b="0" i="0" u="none" strike="noStrike" cap="none" normalizeH="0" baseline="0" dirty="0" smtClean="0">
                <a:ln>
                  <a:noFill/>
                </a:ln>
                <a:solidFill>
                  <a:schemeClr val="tx1"/>
                </a:solidFill>
                <a:effectLst/>
                <a:latin typeface="Arial" pitchFamily="34" charset="0"/>
              </a:endParaRPr>
            </a:p>
          </p:txBody>
        </p:sp>
        <p:sp>
          <p:nvSpPr>
            <p:cNvPr id="41" name="Rounded Rectangle 40"/>
            <p:cNvSpPr/>
            <p:nvPr/>
          </p:nvSpPr>
          <p:spPr bwMode="auto">
            <a:xfrm>
              <a:off x="4043082" y="4957482"/>
              <a:ext cx="3173508" cy="448236"/>
            </a:xfrm>
            <a:prstGeom prst="roundRect">
              <a:avLst/>
            </a:prstGeom>
            <a:solidFill>
              <a:srgbClr val="FFC00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smtClean="0">
                  <a:ln>
                    <a:noFill/>
                  </a:ln>
                  <a:solidFill>
                    <a:schemeClr val="accent3"/>
                  </a:solidFill>
                  <a:effectLst/>
                  <a:latin typeface="Arial" pitchFamily="34" charset="0"/>
                </a:rPr>
                <a:t>FC Frame                            </a:t>
              </a:r>
              <a:endParaRPr kumimoji="0" lang="en-US" sz="2000" b="0" i="0" u="none" strike="noStrike" cap="none" normalizeH="0" baseline="0" dirty="0" smtClean="0">
                <a:ln>
                  <a:noFill/>
                </a:ln>
                <a:solidFill>
                  <a:schemeClr val="accent3"/>
                </a:solidFill>
                <a:effectLst/>
                <a:latin typeface="Arial" pitchFamily="34" charset="0"/>
              </a:endParaRPr>
            </a:p>
          </p:txBody>
        </p:sp>
        <p:sp>
          <p:nvSpPr>
            <p:cNvPr id="42" name="Rounded Rectangle 41"/>
            <p:cNvSpPr/>
            <p:nvPr/>
          </p:nvSpPr>
          <p:spPr bwMode="auto">
            <a:xfrm>
              <a:off x="5316072" y="4993340"/>
              <a:ext cx="1828799" cy="376519"/>
            </a:xfrm>
            <a:prstGeom prst="roundRect">
              <a:avLst/>
            </a:prstGeom>
            <a:solidFill>
              <a:schemeClr val="accent1"/>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SCSI</a:t>
              </a:r>
            </a:p>
          </p:txBody>
        </p:sp>
      </p:grpSp>
      <p:grpSp>
        <p:nvGrpSpPr>
          <p:cNvPr id="24" name="Group 23"/>
          <p:cNvGrpSpPr/>
          <p:nvPr/>
        </p:nvGrpSpPr>
        <p:grpSpPr>
          <a:xfrm>
            <a:off x="2024077" y="3836309"/>
            <a:ext cx="5172636" cy="582703"/>
            <a:chOff x="2024077" y="3836309"/>
            <a:chExt cx="5172636" cy="582703"/>
          </a:xfrm>
        </p:grpSpPr>
        <p:sp>
          <p:nvSpPr>
            <p:cNvPr id="33" name="Can 32"/>
            <p:cNvSpPr/>
            <p:nvPr/>
          </p:nvSpPr>
          <p:spPr bwMode="auto">
            <a:xfrm rot="16200000">
              <a:off x="4319043" y="1541343"/>
              <a:ext cx="582703" cy="5172636"/>
            </a:xfrm>
            <a:prstGeom prst="can">
              <a:avLst/>
            </a:prstGeom>
            <a:solidFill>
              <a:srgbClr val="005BAE"/>
            </a:solidFill>
            <a:ln w="9525" cap="flat" cmpd="sng" algn="ctr">
              <a:solidFill>
                <a:schemeClr val="bg2"/>
              </a:solidFill>
              <a:prstDash val="solid"/>
              <a:round/>
              <a:headEnd type="none" w="med" len="med"/>
              <a:tailEnd type="none" w="med" len="med"/>
            </a:ln>
            <a:effectLst/>
          </p:spPr>
          <p:txBody>
            <a:bodyPr vert="vert"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Ethernet                                                         </a:t>
              </a:r>
              <a:endParaRPr kumimoji="0" lang="en-US" sz="2000" b="0" i="0" u="none" strike="noStrike" cap="none" normalizeH="0" baseline="0" dirty="0" smtClean="0">
                <a:ln>
                  <a:noFill/>
                </a:ln>
                <a:solidFill>
                  <a:schemeClr val="tx1"/>
                </a:solidFill>
                <a:effectLst/>
                <a:latin typeface="Arial" pitchFamily="34" charset="0"/>
              </a:endParaRPr>
            </a:p>
          </p:txBody>
        </p:sp>
        <p:sp>
          <p:nvSpPr>
            <p:cNvPr id="34" name="Rounded Rectangle 33"/>
            <p:cNvSpPr/>
            <p:nvPr/>
          </p:nvSpPr>
          <p:spPr bwMode="auto">
            <a:xfrm>
              <a:off x="3216381" y="3872168"/>
              <a:ext cx="3946058" cy="510988"/>
            </a:xfrm>
            <a:prstGeom prst="roundRect">
              <a:avLst/>
            </a:prstGeom>
            <a:solidFill>
              <a:srgbClr val="F95F0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lang="en-US" dirty="0" err="1" smtClean="0">
                  <a:solidFill>
                    <a:schemeClr val="accent3"/>
                  </a:solidFill>
                </a:rPr>
                <a:t>FCoE</a:t>
              </a:r>
              <a:endParaRPr kumimoji="0" lang="en-US" sz="2000" b="0" i="0" u="none" strike="noStrike" cap="none" normalizeH="0" baseline="0" dirty="0" smtClean="0">
                <a:ln>
                  <a:noFill/>
                </a:ln>
                <a:solidFill>
                  <a:schemeClr val="tx1"/>
                </a:solidFill>
                <a:effectLst/>
                <a:latin typeface="Arial" pitchFamily="34" charset="0"/>
              </a:endParaRPr>
            </a:p>
          </p:txBody>
        </p:sp>
        <p:sp>
          <p:nvSpPr>
            <p:cNvPr id="35" name="Rounded Rectangle 34"/>
            <p:cNvSpPr/>
            <p:nvPr/>
          </p:nvSpPr>
          <p:spPr bwMode="auto">
            <a:xfrm>
              <a:off x="3960452" y="3908026"/>
              <a:ext cx="3173508" cy="448236"/>
            </a:xfrm>
            <a:prstGeom prst="roundRect">
              <a:avLst/>
            </a:prstGeom>
            <a:solidFill>
              <a:srgbClr val="FFC00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FC Frame                           </a:t>
              </a:r>
            </a:p>
          </p:txBody>
        </p:sp>
        <p:sp>
          <p:nvSpPr>
            <p:cNvPr id="37" name="Rounded Rectangle 36"/>
            <p:cNvSpPr/>
            <p:nvPr/>
          </p:nvSpPr>
          <p:spPr bwMode="auto">
            <a:xfrm>
              <a:off x="5233442" y="3943884"/>
              <a:ext cx="1828799" cy="376519"/>
            </a:xfrm>
            <a:prstGeom prst="roundRect">
              <a:avLst/>
            </a:prstGeom>
            <a:solidFill>
              <a:schemeClr val="accent1"/>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r>
                <a:rPr kumimoji="0" lang="en-US" sz="2000" b="0" i="0" u="none" strike="noStrike" cap="none" normalizeH="0" baseline="0" dirty="0" smtClean="0">
                  <a:ln>
                    <a:noFill/>
                  </a:ln>
                  <a:solidFill>
                    <a:schemeClr val="accent3"/>
                  </a:solidFill>
                  <a:effectLst/>
                  <a:latin typeface="Arial" pitchFamily="34" charset="0"/>
                </a:rPr>
                <a:t>SCSI</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31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1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31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31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6"/>
          <p:cNvSpPr>
            <a:spLocks noChangeArrowheads="1"/>
          </p:cNvSpPr>
          <p:nvPr/>
        </p:nvSpPr>
        <p:spPr bwMode="gray">
          <a:xfrm>
            <a:off x="1116013" y="44078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66" name="Straight Arrow Connector 65"/>
          <p:cNvCxnSpPr/>
          <p:nvPr/>
        </p:nvCxnSpPr>
        <p:spPr bwMode="auto">
          <a:xfrm rot="16200000" flipH="1">
            <a:off x="4782237" y="4926219"/>
            <a:ext cx="444438" cy="2270"/>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4" name="Rectangle 5"/>
          <p:cNvSpPr>
            <a:spLocks noChangeArrowheads="1"/>
          </p:cNvSpPr>
          <p:nvPr/>
        </p:nvSpPr>
        <p:spPr bwMode="gray">
          <a:xfrm>
            <a:off x="1116013" y="1254612"/>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p:nvPr/>
        </p:nvCxnSpPr>
        <p:spPr bwMode="auto">
          <a:xfrm rot="16200000" flipH="1">
            <a:off x="4582901" y="1998499"/>
            <a:ext cx="832173" cy="9625"/>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Ports</a:t>
            </a:r>
          </a:p>
        </p:txBody>
      </p:sp>
      <p:grpSp>
        <p:nvGrpSpPr>
          <p:cNvPr id="2" name="Group 50"/>
          <p:cNvGrpSpPr>
            <a:grpSpLocks/>
          </p:cNvGrpSpPr>
          <p:nvPr/>
        </p:nvGrpSpPr>
        <p:grpSpPr bwMode="auto">
          <a:xfrm>
            <a:off x="4805363" y="5155913"/>
            <a:ext cx="395287" cy="190500"/>
            <a:chOff x="4508" y="3013"/>
            <a:chExt cx="249" cy="120"/>
          </a:xfrm>
        </p:grpSpPr>
        <p:sp>
          <p:nvSpPr>
            <p:cNvPr id="2051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496" name="AutoShape 56"/>
          <p:cNvCxnSpPr>
            <a:cxnSpLocks noChangeShapeType="1"/>
            <a:endCxn id="78" idx="1"/>
          </p:cNvCxnSpPr>
          <p:nvPr/>
        </p:nvCxnSpPr>
        <p:spPr bwMode="gray">
          <a:xfrm rot="10800000" flipV="1">
            <a:off x="4258239" y="5477447"/>
            <a:ext cx="735102" cy="116706"/>
          </a:xfrm>
          <a:prstGeom prst="bentConnector2">
            <a:avLst/>
          </a:prstGeom>
          <a:noFill/>
          <a:ln w="19050">
            <a:solidFill>
              <a:schemeClr val="tx1"/>
            </a:solidFill>
            <a:miter lim="800000"/>
            <a:headEnd/>
            <a:tailEnd type="none" w="med" len="sm"/>
          </a:ln>
        </p:spPr>
      </p:cxnSp>
      <p:cxnSp>
        <p:nvCxnSpPr>
          <p:cNvPr id="20497" name="AutoShape 57"/>
          <p:cNvCxnSpPr>
            <a:cxnSpLocks noChangeShapeType="1"/>
          </p:cNvCxnSpPr>
          <p:nvPr/>
        </p:nvCxnSpPr>
        <p:spPr bwMode="gray">
          <a:xfrm>
            <a:off x="5002306" y="5477447"/>
            <a:ext cx="735110" cy="125672"/>
          </a:xfrm>
          <a:prstGeom prst="bentConnector2">
            <a:avLst/>
          </a:prstGeom>
          <a:noFill/>
          <a:ln w="19050">
            <a:solidFill>
              <a:schemeClr val="tx1"/>
            </a:solidFill>
            <a:miter lim="800000"/>
            <a:headEnd/>
            <a:tailEnd type="none" w="med" len="sm"/>
          </a:ln>
        </p:spPr>
      </p:cxnSp>
      <p:cxnSp>
        <p:nvCxnSpPr>
          <p:cNvPr id="20498" name="AutoShape 58"/>
          <p:cNvCxnSpPr>
            <a:cxnSpLocks noChangeShapeType="1"/>
          </p:cNvCxnSpPr>
          <p:nvPr/>
        </p:nvCxnSpPr>
        <p:spPr bwMode="gray">
          <a:xfrm flipH="1">
            <a:off x="5002213" y="5346413"/>
            <a:ext cx="1587" cy="265112"/>
          </a:xfrm>
          <a:prstGeom prst="straightConnector1">
            <a:avLst/>
          </a:prstGeom>
          <a:noFill/>
          <a:ln w="19050">
            <a:solidFill>
              <a:schemeClr val="tx1"/>
            </a:solidFill>
            <a:round/>
            <a:headEnd/>
            <a:tailEnd type="none" w="med" len="sm"/>
          </a:ln>
        </p:spPr>
      </p:cxnSp>
      <p:grpSp>
        <p:nvGrpSpPr>
          <p:cNvPr id="3" name="Group 59"/>
          <p:cNvGrpSpPr>
            <a:grpSpLocks/>
          </p:cNvGrpSpPr>
          <p:nvPr/>
        </p:nvGrpSpPr>
        <p:grpSpPr bwMode="auto">
          <a:xfrm>
            <a:off x="4805363" y="2420192"/>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10692"/>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lum/>
          </a:blip>
          <a:srcRect/>
          <a:stretch>
            <a:fillRect/>
          </a:stretch>
        </p:blipFill>
        <p:spPr bwMode="auto">
          <a:xfrm>
            <a:off x="4816830" y="2851992"/>
            <a:ext cx="365125" cy="361950"/>
          </a:xfrm>
          <a:prstGeom prst="rect">
            <a:avLst/>
          </a:prstGeom>
          <a:noFill/>
          <a:ln w="9525">
            <a:noFill/>
            <a:miter lim="800000"/>
            <a:headEnd/>
            <a:tailEnd/>
          </a:ln>
        </p:spPr>
      </p:pic>
      <p:sp>
        <p:nvSpPr>
          <p:cNvPr id="44"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45" name="TextBox 94"/>
          <p:cNvSpPr txBox="1">
            <a:spLocks noChangeArrowheads="1"/>
          </p:cNvSpPr>
          <p:nvPr/>
        </p:nvSpPr>
        <p:spPr bwMode="gray">
          <a:xfrm>
            <a:off x="0" y="1639258"/>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cxnSp>
        <p:nvCxnSpPr>
          <p:cNvPr id="61" name="AutoShape 66"/>
          <p:cNvCxnSpPr>
            <a:cxnSpLocks noChangeShapeType="1"/>
          </p:cNvCxnSpPr>
          <p:nvPr/>
        </p:nvCxnSpPr>
        <p:spPr bwMode="gray">
          <a:xfrm rot="5400000">
            <a:off x="4630269" y="2496301"/>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66982"/>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19319"/>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66982"/>
            <a:ext cx="274637" cy="271462"/>
          </a:xfrm>
          <a:prstGeom prst="rect">
            <a:avLst/>
          </a:prstGeom>
          <a:noFill/>
          <a:ln w="9525">
            <a:noFill/>
            <a:miter lim="800000"/>
            <a:headEnd/>
            <a:tailEnd/>
          </a:ln>
        </p:spPr>
      </p:pic>
      <p:sp>
        <p:nvSpPr>
          <p:cNvPr id="77" name="AutoShape 55"/>
          <p:cNvSpPr>
            <a:spLocks noChangeArrowheads="1"/>
          </p:cNvSpPr>
          <p:nvPr/>
        </p:nvSpPr>
        <p:spPr bwMode="gray">
          <a:xfrm>
            <a:off x="4652688"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8" name="AutoShape 55"/>
          <p:cNvSpPr>
            <a:spLocks noChangeArrowheads="1"/>
          </p:cNvSpPr>
          <p:nvPr/>
        </p:nvSpPr>
        <p:spPr bwMode="gray">
          <a:xfrm>
            <a:off x="3908617" y="55941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39" name="Line 120"/>
          <p:cNvSpPr>
            <a:spLocks noChangeShapeType="1"/>
          </p:cNvSpPr>
          <p:nvPr/>
        </p:nvSpPr>
        <p:spPr bwMode="gray">
          <a:xfrm>
            <a:off x="1639528" y="4548850"/>
            <a:ext cx="0" cy="203200"/>
          </a:xfrm>
          <a:prstGeom prst="line">
            <a:avLst/>
          </a:prstGeom>
          <a:noFill/>
          <a:ln w="19050">
            <a:solidFill>
              <a:schemeClr val="tx1"/>
            </a:solidFill>
            <a:round/>
            <a:headEnd/>
            <a:tailEnd type="none" w="med" len="sm"/>
          </a:ln>
        </p:spPr>
        <p:txBody>
          <a:bodyPr/>
          <a:lstStyle/>
          <a:p>
            <a:endParaRPr lang="en-US"/>
          </a:p>
        </p:txBody>
      </p:sp>
      <p:sp>
        <p:nvSpPr>
          <p:cNvPr id="41" name="Line 121"/>
          <p:cNvSpPr>
            <a:spLocks noChangeShapeType="1"/>
          </p:cNvSpPr>
          <p:nvPr/>
        </p:nvSpPr>
        <p:spPr bwMode="gray">
          <a:xfrm>
            <a:off x="8319728" y="4548850"/>
            <a:ext cx="0" cy="203200"/>
          </a:xfrm>
          <a:prstGeom prst="line">
            <a:avLst/>
          </a:prstGeom>
          <a:noFill/>
          <a:ln w="19050">
            <a:solidFill>
              <a:schemeClr val="tx1"/>
            </a:solidFill>
            <a:round/>
            <a:headEnd/>
            <a:tailEnd type="none" w="med" len="sm"/>
          </a:ln>
        </p:spPr>
        <p:txBody>
          <a:bodyPr/>
          <a:lstStyle/>
          <a:p>
            <a:endParaRPr lang="en-US"/>
          </a:p>
        </p:txBody>
      </p:sp>
      <p:sp>
        <p:nvSpPr>
          <p:cNvPr id="42" name="Line 113"/>
          <p:cNvSpPr>
            <a:spLocks noChangeShapeType="1"/>
          </p:cNvSpPr>
          <p:nvPr/>
        </p:nvSpPr>
        <p:spPr bwMode="gray">
          <a:xfrm>
            <a:off x="1639528" y="2258984"/>
            <a:ext cx="0" cy="203200"/>
          </a:xfrm>
          <a:prstGeom prst="line">
            <a:avLst/>
          </a:prstGeom>
          <a:noFill/>
          <a:ln w="19050">
            <a:solidFill>
              <a:schemeClr val="tx1"/>
            </a:solidFill>
            <a:round/>
            <a:headEnd/>
            <a:tailEnd type="none" w="med" len="sm"/>
          </a:ln>
        </p:spPr>
        <p:txBody>
          <a:bodyPr/>
          <a:lstStyle/>
          <a:p>
            <a:endParaRPr lang="en-US"/>
          </a:p>
        </p:txBody>
      </p:sp>
      <p:sp>
        <p:nvSpPr>
          <p:cNvPr id="43" name="Line 114"/>
          <p:cNvSpPr>
            <a:spLocks noChangeShapeType="1"/>
          </p:cNvSpPr>
          <p:nvPr/>
        </p:nvSpPr>
        <p:spPr bwMode="gray">
          <a:xfrm>
            <a:off x="8319728" y="2258984"/>
            <a:ext cx="0" cy="203200"/>
          </a:xfrm>
          <a:prstGeom prst="line">
            <a:avLst/>
          </a:prstGeom>
          <a:noFill/>
          <a:ln w="19050">
            <a:solidFill>
              <a:schemeClr val="tx1"/>
            </a:solidFill>
            <a:round/>
            <a:headEnd/>
            <a:tailEnd type="none" w="med" len="sm"/>
          </a:ln>
        </p:spPr>
        <p:txBody>
          <a:bodyPr/>
          <a:lstStyle/>
          <a:p>
            <a:endParaRPr lang="en-US"/>
          </a:p>
        </p:txBody>
      </p:sp>
      <p:grpSp>
        <p:nvGrpSpPr>
          <p:cNvPr id="4" name="Group 55"/>
          <p:cNvGrpSpPr>
            <a:grpSpLocks/>
          </p:cNvGrpSpPr>
          <p:nvPr/>
        </p:nvGrpSpPr>
        <p:grpSpPr bwMode="auto">
          <a:xfrm>
            <a:off x="1441090" y="2419322"/>
            <a:ext cx="395288" cy="190500"/>
            <a:chOff x="4508" y="3013"/>
            <a:chExt cx="249" cy="120"/>
          </a:xfrm>
        </p:grpSpPr>
        <p:sp>
          <p:nvSpPr>
            <p:cNvPr id="54" name="Rectangle 5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5" name="Rectangle 5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8"/>
          <p:cNvGrpSpPr>
            <a:grpSpLocks/>
          </p:cNvGrpSpPr>
          <p:nvPr/>
        </p:nvGrpSpPr>
        <p:grpSpPr bwMode="auto">
          <a:xfrm>
            <a:off x="8132403" y="2419322"/>
            <a:ext cx="395287" cy="190500"/>
            <a:chOff x="4508" y="3013"/>
            <a:chExt cx="249" cy="120"/>
          </a:xfrm>
        </p:grpSpPr>
        <p:sp>
          <p:nvSpPr>
            <p:cNvPr id="57" name="Rectangle 5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8" name="Rectangle 6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6" name="Group 61"/>
          <p:cNvGrpSpPr>
            <a:grpSpLocks/>
          </p:cNvGrpSpPr>
          <p:nvPr/>
        </p:nvGrpSpPr>
        <p:grpSpPr bwMode="auto">
          <a:xfrm flipV="1">
            <a:off x="1441090" y="4405975"/>
            <a:ext cx="395288" cy="190500"/>
            <a:chOff x="4508" y="3013"/>
            <a:chExt cx="249" cy="120"/>
          </a:xfrm>
        </p:grpSpPr>
        <p:sp>
          <p:nvSpPr>
            <p:cNvPr id="68" name="Rectangle 6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9" name="Rectangle 6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7" name="Group 64"/>
          <p:cNvGrpSpPr>
            <a:grpSpLocks/>
          </p:cNvGrpSpPr>
          <p:nvPr/>
        </p:nvGrpSpPr>
        <p:grpSpPr bwMode="auto">
          <a:xfrm flipV="1">
            <a:off x="8132403" y="4405975"/>
            <a:ext cx="395287" cy="190500"/>
            <a:chOff x="4508" y="3013"/>
            <a:chExt cx="249" cy="120"/>
          </a:xfrm>
        </p:grpSpPr>
        <p:sp>
          <p:nvSpPr>
            <p:cNvPr id="72" name="Rectangle 6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73" name="Rectangle 6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74" name="Rectangle 91"/>
          <p:cNvSpPr>
            <a:spLocks noChangeArrowheads="1"/>
          </p:cNvSpPr>
          <p:nvPr/>
        </p:nvSpPr>
        <p:spPr bwMode="gray">
          <a:xfrm>
            <a:off x="1474615" y="3225678"/>
            <a:ext cx="1693092" cy="400110"/>
          </a:xfrm>
          <a:prstGeom prst="rect">
            <a:avLst/>
          </a:prstGeom>
          <a:noFill/>
          <a:ln w="19050" algn="ctr">
            <a:noFill/>
            <a:miter lim="800000"/>
            <a:headEnd/>
            <a:tailEnd type="none" w="med" len="sm"/>
          </a:ln>
        </p:spPr>
        <p:txBody>
          <a:bodyPr wrap="none">
            <a:spAutoFit/>
          </a:bodyPr>
          <a:lstStyle/>
          <a:p>
            <a:pPr algn="l"/>
            <a:r>
              <a:rPr lang="en-US" dirty="0"/>
              <a:t>Ethernet Port</a:t>
            </a:r>
          </a:p>
        </p:txBody>
      </p:sp>
      <p:sp>
        <p:nvSpPr>
          <p:cNvPr id="75" name="Rectangle 92"/>
          <p:cNvSpPr>
            <a:spLocks noChangeArrowheads="1"/>
          </p:cNvSpPr>
          <p:nvPr/>
        </p:nvSpPr>
        <p:spPr bwMode="gray">
          <a:xfrm>
            <a:off x="4527846" y="3159190"/>
            <a:ext cx="4189224" cy="707886"/>
          </a:xfrm>
          <a:prstGeom prst="rect">
            <a:avLst/>
          </a:prstGeom>
          <a:noFill/>
          <a:ln w="19050" algn="ctr">
            <a:noFill/>
            <a:miter lim="800000"/>
            <a:headEnd/>
            <a:tailEnd type="none" w="med" len="sm"/>
          </a:ln>
        </p:spPr>
        <p:txBody>
          <a:bodyPr wrap="none">
            <a:spAutoFit/>
          </a:bodyPr>
          <a:lstStyle/>
          <a:p>
            <a:pPr algn="r"/>
            <a:r>
              <a:rPr lang="en-US" dirty="0"/>
              <a:t>Fibre Channel </a:t>
            </a:r>
            <a:r>
              <a:rPr lang="en-US" dirty="0" smtClean="0"/>
              <a:t>Port or</a:t>
            </a:r>
          </a:p>
          <a:p>
            <a:pPr algn="r"/>
            <a:r>
              <a:rPr lang="en-US" dirty="0" smtClean="0"/>
              <a:t>Converged Network Adapter (CNA)</a:t>
            </a:r>
            <a:endParaRPr lang="en-US" dirty="0"/>
          </a:p>
        </p:txBody>
      </p:sp>
      <p:cxnSp>
        <p:nvCxnSpPr>
          <p:cNvPr id="76" name="AutoShape 96"/>
          <p:cNvCxnSpPr>
            <a:cxnSpLocks noChangeShapeType="1"/>
            <a:stCxn id="74" idx="0"/>
          </p:cNvCxnSpPr>
          <p:nvPr/>
        </p:nvCxnSpPr>
        <p:spPr bwMode="gray">
          <a:xfrm rot="16200000" flipV="1">
            <a:off x="1723217" y="2627733"/>
            <a:ext cx="711900" cy="483989"/>
          </a:xfrm>
          <a:prstGeom prst="straightConnector1">
            <a:avLst/>
          </a:prstGeom>
          <a:noFill/>
          <a:ln w="19050">
            <a:solidFill>
              <a:schemeClr val="hlink"/>
            </a:solidFill>
            <a:round/>
            <a:headEnd/>
            <a:tailEnd type="triangle" w="med" len="sm"/>
          </a:ln>
        </p:spPr>
      </p:cxnSp>
      <p:cxnSp>
        <p:nvCxnSpPr>
          <p:cNvPr id="79" name="AutoShape 97"/>
          <p:cNvCxnSpPr>
            <a:cxnSpLocks noChangeShapeType="1"/>
            <a:stCxn id="74" idx="2"/>
            <a:endCxn id="68" idx="0"/>
          </p:cNvCxnSpPr>
          <p:nvPr/>
        </p:nvCxnSpPr>
        <p:spPr bwMode="gray">
          <a:xfrm rot="5400000">
            <a:off x="1641052" y="3821909"/>
            <a:ext cx="876231" cy="483989"/>
          </a:xfrm>
          <a:prstGeom prst="straightConnector1">
            <a:avLst/>
          </a:prstGeom>
          <a:noFill/>
          <a:ln w="19050">
            <a:solidFill>
              <a:schemeClr val="hlink"/>
            </a:solidFill>
            <a:round/>
            <a:headEnd/>
            <a:tailEnd type="triangle" w="med" len="sm"/>
          </a:ln>
        </p:spPr>
      </p:cxnSp>
      <p:cxnSp>
        <p:nvCxnSpPr>
          <p:cNvPr id="80" name="AutoShape 98"/>
          <p:cNvCxnSpPr>
            <a:cxnSpLocks noChangeShapeType="1"/>
            <a:stCxn id="75" idx="2"/>
            <a:endCxn id="72" idx="2"/>
          </p:cNvCxnSpPr>
          <p:nvPr/>
        </p:nvCxnSpPr>
        <p:spPr bwMode="gray">
          <a:xfrm rot="16200000" flipH="1">
            <a:off x="7060356" y="3429177"/>
            <a:ext cx="634943" cy="1510739"/>
          </a:xfrm>
          <a:prstGeom prst="straightConnector1">
            <a:avLst/>
          </a:prstGeom>
          <a:noFill/>
          <a:ln w="19050">
            <a:solidFill>
              <a:schemeClr val="hlink"/>
            </a:solidFill>
            <a:round/>
            <a:headEnd/>
            <a:tailEnd type="triangle" w="med" len="sm"/>
          </a:ln>
        </p:spPr>
      </p:cxnSp>
      <p:cxnSp>
        <p:nvCxnSpPr>
          <p:cNvPr id="81" name="AutoShape 99"/>
          <p:cNvCxnSpPr>
            <a:cxnSpLocks noChangeShapeType="1"/>
            <a:stCxn id="75" idx="0"/>
          </p:cNvCxnSpPr>
          <p:nvPr/>
        </p:nvCxnSpPr>
        <p:spPr bwMode="gray">
          <a:xfrm rot="5400000" flipH="1" flipV="1">
            <a:off x="7055122" y="2081116"/>
            <a:ext cx="645411" cy="1510739"/>
          </a:xfrm>
          <a:prstGeom prst="straightConnector1">
            <a:avLst/>
          </a:prstGeom>
          <a:noFill/>
          <a:ln w="19050">
            <a:solidFill>
              <a:schemeClr val="hlink"/>
            </a:solidFill>
            <a:round/>
            <a:headEnd/>
            <a:tailEnd type="triangle" w="med" len="sm"/>
          </a:ln>
        </p:spPr>
      </p:cxnSp>
      <p:sp>
        <p:nvSpPr>
          <p:cNvPr id="84" name="TextBox 94"/>
          <p:cNvSpPr txBox="1">
            <a:spLocks noChangeArrowheads="1"/>
          </p:cNvSpPr>
          <p:nvPr/>
        </p:nvSpPr>
        <p:spPr bwMode="gray">
          <a:xfrm>
            <a:off x="7722828" y="2023659"/>
            <a:ext cx="1096962"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FC </a:t>
            </a:r>
            <a:r>
              <a:rPr lang="en-US" sz="1800" dirty="0" smtClean="0"/>
              <a:t>Driver</a:t>
            </a:r>
            <a:endParaRPr lang="en-US" sz="1800" dirty="0"/>
          </a:p>
        </p:txBody>
      </p:sp>
      <p:sp>
        <p:nvSpPr>
          <p:cNvPr id="85" name="TextBox 94"/>
          <p:cNvSpPr txBox="1">
            <a:spLocks noChangeArrowheads="1"/>
          </p:cNvSpPr>
          <p:nvPr/>
        </p:nvSpPr>
        <p:spPr bwMode="gray">
          <a:xfrm>
            <a:off x="2666760" y="2023659"/>
            <a:ext cx="1264553"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iSCSI </a:t>
            </a:r>
            <a:r>
              <a:rPr lang="en-US" sz="1800" dirty="0" smtClean="0"/>
              <a:t>Driver</a:t>
            </a:r>
            <a:endParaRPr lang="en-US" sz="1800" dirty="0"/>
          </a:p>
        </p:txBody>
      </p:sp>
      <p:sp>
        <p:nvSpPr>
          <p:cNvPr id="86" name="TextBox 94"/>
          <p:cNvSpPr txBox="1">
            <a:spLocks noChangeArrowheads="1"/>
          </p:cNvSpPr>
          <p:nvPr/>
        </p:nvSpPr>
        <p:spPr bwMode="gray">
          <a:xfrm>
            <a:off x="1148990" y="2023659"/>
            <a:ext cx="1385498"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TCP/IP </a:t>
            </a:r>
            <a:r>
              <a:rPr lang="en-US" sz="1800" dirty="0" smtClean="0"/>
              <a:t>Driver</a:t>
            </a:r>
            <a:endParaRPr lang="en-US" sz="1800" dirty="0"/>
          </a:p>
        </p:txBody>
      </p:sp>
      <p:cxnSp>
        <p:nvCxnSpPr>
          <p:cNvPr id="87" name="AutoShape 106"/>
          <p:cNvCxnSpPr>
            <a:cxnSpLocks noChangeShapeType="1"/>
            <a:stCxn id="86" idx="3"/>
            <a:endCxn id="85" idx="1"/>
          </p:cNvCxnSpPr>
          <p:nvPr/>
        </p:nvCxnSpPr>
        <p:spPr bwMode="gray">
          <a:xfrm>
            <a:off x="2534488" y="2144309"/>
            <a:ext cx="132272" cy="1588"/>
          </a:xfrm>
          <a:prstGeom prst="straightConnector1">
            <a:avLst/>
          </a:prstGeom>
          <a:noFill/>
          <a:ln w="19050">
            <a:solidFill>
              <a:schemeClr val="tx1"/>
            </a:solidFill>
            <a:round/>
            <a:headEnd/>
            <a:tailEnd type="none" w="med" len="sm"/>
          </a:ln>
        </p:spPr>
      </p:cxnSp>
      <p:cxnSp>
        <p:nvCxnSpPr>
          <p:cNvPr id="88" name="AutoShape 107"/>
          <p:cNvCxnSpPr>
            <a:cxnSpLocks noChangeShapeType="1"/>
            <a:stCxn id="85" idx="3"/>
            <a:endCxn id="70" idx="1"/>
          </p:cNvCxnSpPr>
          <p:nvPr/>
        </p:nvCxnSpPr>
        <p:spPr bwMode="gray">
          <a:xfrm flipV="1">
            <a:off x="3931313" y="2143840"/>
            <a:ext cx="430480" cy="469"/>
          </a:xfrm>
          <a:prstGeom prst="straightConnector1">
            <a:avLst/>
          </a:prstGeom>
          <a:noFill/>
          <a:ln w="19050">
            <a:solidFill>
              <a:schemeClr val="tx1"/>
            </a:solidFill>
            <a:round/>
            <a:headEnd/>
            <a:tailEnd type="none" w="med" len="sm"/>
          </a:ln>
        </p:spPr>
      </p:cxnSp>
      <p:cxnSp>
        <p:nvCxnSpPr>
          <p:cNvPr id="89" name="AutoShape 108"/>
          <p:cNvCxnSpPr>
            <a:cxnSpLocks noChangeShapeType="1"/>
            <a:stCxn id="70" idx="3"/>
            <a:endCxn id="84" idx="1"/>
          </p:cNvCxnSpPr>
          <p:nvPr/>
        </p:nvCxnSpPr>
        <p:spPr bwMode="gray">
          <a:xfrm>
            <a:off x="5612524" y="2143840"/>
            <a:ext cx="2110304" cy="469"/>
          </a:xfrm>
          <a:prstGeom prst="straightConnector1">
            <a:avLst/>
          </a:prstGeom>
          <a:noFill/>
          <a:ln w="19050">
            <a:solidFill>
              <a:schemeClr val="tx1"/>
            </a:solidFill>
            <a:round/>
            <a:headEnd/>
            <a:tailEnd type="none" w="med" len="sm"/>
          </a:ln>
        </p:spPr>
      </p:cxnSp>
      <p:sp>
        <p:nvSpPr>
          <p:cNvPr id="90" name="TextBox 94"/>
          <p:cNvSpPr txBox="1">
            <a:spLocks noChangeArrowheads="1"/>
          </p:cNvSpPr>
          <p:nvPr/>
        </p:nvSpPr>
        <p:spPr bwMode="gray">
          <a:xfrm>
            <a:off x="7722828" y="4675850"/>
            <a:ext cx="1096962"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FC </a:t>
            </a:r>
            <a:r>
              <a:rPr lang="en-US" sz="1800" dirty="0" smtClean="0"/>
              <a:t>Driver</a:t>
            </a:r>
            <a:endParaRPr lang="en-US" sz="1800" dirty="0"/>
          </a:p>
        </p:txBody>
      </p:sp>
      <p:sp>
        <p:nvSpPr>
          <p:cNvPr id="91" name="TextBox 94"/>
          <p:cNvSpPr txBox="1">
            <a:spLocks noChangeArrowheads="1"/>
          </p:cNvSpPr>
          <p:nvPr/>
        </p:nvSpPr>
        <p:spPr bwMode="gray">
          <a:xfrm>
            <a:off x="2684014" y="4675850"/>
            <a:ext cx="1265206"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iSCSI </a:t>
            </a:r>
            <a:r>
              <a:rPr lang="en-US" sz="1800" dirty="0" smtClean="0"/>
              <a:t>Driver</a:t>
            </a:r>
            <a:endParaRPr lang="en-US" sz="1800" dirty="0"/>
          </a:p>
        </p:txBody>
      </p:sp>
      <p:sp>
        <p:nvSpPr>
          <p:cNvPr id="92" name="TextBox 94"/>
          <p:cNvSpPr txBox="1">
            <a:spLocks noChangeArrowheads="1"/>
          </p:cNvSpPr>
          <p:nvPr/>
        </p:nvSpPr>
        <p:spPr bwMode="gray">
          <a:xfrm>
            <a:off x="1148990" y="4675850"/>
            <a:ext cx="1373996"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TCP/IP </a:t>
            </a:r>
            <a:r>
              <a:rPr lang="en-US" sz="1800" dirty="0" smtClean="0"/>
              <a:t>Driver</a:t>
            </a:r>
            <a:endParaRPr lang="en-US" sz="1800" dirty="0"/>
          </a:p>
        </p:txBody>
      </p:sp>
      <p:cxnSp>
        <p:nvCxnSpPr>
          <p:cNvPr id="93" name="AutoShape 123"/>
          <p:cNvCxnSpPr>
            <a:cxnSpLocks noChangeShapeType="1"/>
            <a:stCxn id="92" idx="3"/>
            <a:endCxn id="91" idx="1"/>
          </p:cNvCxnSpPr>
          <p:nvPr/>
        </p:nvCxnSpPr>
        <p:spPr bwMode="gray">
          <a:xfrm>
            <a:off x="2522986" y="4796500"/>
            <a:ext cx="161028" cy="1588"/>
          </a:xfrm>
          <a:prstGeom prst="straightConnector1">
            <a:avLst/>
          </a:prstGeom>
          <a:noFill/>
          <a:ln w="19050">
            <a:solidFill>
              <a:schemeClr val="tx1"/>
            </a:solidFill>
            <a:round/>
            <a:headEnd/>
            <a:tailEnd type="none" w="med" len="sm"/>
          </a:ln>
        </p:spPr>
      </p:cxnSp>
      <p:cxnSp>
        <p:nvCxnSpPr>
          <p:cNvPr id="94" name="AutoShape 124"/>
          <p:cNvCxnSpPr>
            <a:cxnSpLocks noChangeShapeType="1"/>
            <a:stCxn id="91" idx="3"/>
            <a:endCxn id="96" idx="1"/>
          </p:cNvCxnSpPr>
          <p:nvPr/>
        </p:nvCxnSpPr>
        <p:spPr bwMode="gray">
          <a:xfrm flipV="1">
            <a:off x="3949220" y="4595889"/>
            <a:ext cx="339001" cy="200611"/>
          </a:xfrm>
          <a:prstGeom prst="bentConnector3">
            <a:avLst>
              <a:gd name="adj1" fmla="val 50000"/>
            </a:avLst>
          </a:prstGeom>
          <a:noFill/>
          <a:ln w="19050">
            <a:solidFill>
              <a:schemeClr val="tx1"/>
            </a:solidFill>
            <a:miter lim="800000"/>
            <a:headEnd/>
            <a:tailEnd type="none" w="med" len="sm"/>
          </a:ln>
        </p:spPr>
      </p:cxnSp>
      <p:cxnSp>
        <p:nvCxnSpPr>
          <p:cNvPr id="95" name="AutoShape 125"/>
          <p:cNvCxnSpPr>
            <a:cxnSpLocks noChangeShapeType="1"/>
            <a:stCxn id="96" idx="3"/>
            <a:endCxn id="90" idx="1"/>
          </p:cNvCxnSpPr>
          <p:nvPr/>
        </p:nvCxnSpPr>
        <p:spPr bwMode="gray">
          <a:xfrm>
            <a:off x="5717627" y="4595889"/>
            <a:ext cx="2005201" cy="200611"/>
          </a:xfrm>
          <a:prstGeom prst="bentConnector3">
            <a:avLst>
              <a:gd name="adj1" fmla="val 50000"/>
            </a:avLst>
          </a:prstGeom>
          <a:noFill/>
          <a:ln w="19050">
            <a:solidFill>
              <a:schemeClr val="tx1"/>
            </a:solidFill>
            <a:miter lim="800000"/>
            <a:headEnd/>
            <a:tailEnd type="none" w="med" len="sm"/>
          </a:ln>
        </p:spPr>
      </p:cxnSp>
      <p:sp>
        <p:nvSpPr>
          <p:cNvPr id="108" name="Rectangle 100"/>
          <p:cNvSpPr>
            <a:spLocks noChangeArrowheads="1"/>
          </p:cNvSpPr>
          <p:nvPr/>
        </p:nvSpPr>
        <p:spPr bwMode="gray">
          <a:xfrm>
            <a:off x="1308743" y="5842761"/>
            <a:ext cx="713657" cy="707886"/>
          </a:xfrm>
          <a:prstGeom prst="rect">
            <a:avLst/>
          </a:prstGeom>
          <a:noFill/>
          <a:ln w="19050" algn="ctr">
            <a:noFill/>
            <a:miter lim="800000"/>
            <a:headEnd/>
            <a:tailEnd type="none" w="med" len="sm"/>
          </a:ln>
        </p:spPr>
        <p:txBody>
          <a:bodyPr wrap="none">
            <a:spAutoFit/>
          </a:bodyPr>
          <a:lstStyle/>
          <a:p>
            <a:r>
              <a:rPr lang="en-US" dirty="0" smtClean="0"/>
              <a:t>IP</a:t>
            </a:r>
          </a:p>
          <a:p>
            <a:r>
              <a:rPr lang="en-US" dirty="0" smtClean="0"/>
              <a:t>SAN</a:t>
            </a:r>
            <a:endParaRPr lang="en-US" dirty="0"/>
          </a:p>
        </p:txBody>
      </p:sp>
      <p:sp>
        <p:nvSpPr>
          <p:cNvPr id="109" name="Rectangle 101"/>
          <p:cNvSpPr>
            <a:spLocks noChangeArrowheads="1"/>
          </p:cNvSpPr>
          <p:nvPr/>
        </p:nvSpPr>
        <p:spPr bwMode="gray">
          <a:xfrm>
            <a:off x="8075130" y="5851726"/>
            <a:ext cx="713657" cy="707886"/>
          </a:xfrm>
          <a:prstGeom prst="rect">
            <a:avLst/>
          </a:prstGeom>
          <a:noFill/>
          <a:ln w="19050" algn="ctr">
            <a:noFill/>
            <a:miter lim="800000"/>
            <a:headEnd/>
            <a:tailEnd type="none" w="med" len="sm"/>
          </a:ln>
        </p:spPr>
        <p:txBody>
          <a:bodyPr wrap="none">
            <a:spAutoFit/>
          </a:bodyPr>
          <a:lstStyle/>
          <a:p>
            <a:pPr algn="r"/>
            <a:r>
              <a:rPr lang="en-US" dirty="0"/>
              <a:t>FC </a:t>
            </a:r>
            <a:endParaRPr lang="en-US" dirty="0" smtClean="0"/>
          </a:p>
          <a:p>
            <a:pPr algn="r"/>
            <a:r>
              <a:rPr lang="en-US" dirty="0" smtClean="0"/>
              <a:t>SAN</a:t>
            </a:r>
            <a:endParaRPr lang="en-US" dirty="0"/>
          </a:p>
        </p:txBody>
      </p:sp>
      <p:sp>
        <p:nvSpPr>
          <p:cNvPr id="110" name="AutoShape 55"/>
          <p:cNvSpPr>
            <a:spLocks noChangeArrowheads="1"/>
          </p:cNvSpPr>
          <p:nvPr/>
        </p:nvSpPr>
        <p:spPr bwMode="gray">
          <a:xfrm>
            <a:off x="5387794"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111" name="AutoShape 77"/>
          <p:cNvSpPr>
            <a:spLocks noChangeArrowheads="1"/>
          </p:cNvSpPr>
          <p:nvPr/>
        </p:nvSpPr>
        <p:spPr bwMode="gray">
          <a:xfrm>
            <a:off x="5414682" y="585397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sp>
        <p:nvSpPr>
          <p:cNvPr id="70"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71"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82"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sp>
        <p:nvSpPr>
          <p:cNvPr id="83" name="TextBox 94"/>
          <p:cNvSpPr txBox="1">
            <a:spLocks noChangeArrowheads="1"/>
          </p:cNvSpPr>
          <p:nvPr/>
        </p:nvSpPr>
        <p:spPr bwMode="gray">
          <a:xfrm>
            <a:off x="4666593" y="4792376"/>
            <a:ext cx="641131" cy="263087"/>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WAFL</a:t>
            </a:r>
            <a:endParaRPr lang="en-US" sz="1800" dirty="0"/>
          </a:p>
        </p:txBody>
      </p:sp>
      <p:sp>
        <p:nvSpPr>
          <p:cNvPr id="96" name="TextBox 94"/>
          <p:cNvSpPr txBox="1">
            <a:spLocks noChangeArrowheads="1"/>
          </p:cNvSpPr>
          <p:nvPr/>
        </p:nvSpPr>
        <p:spPr bwMode="gray">
          <a:xfrm>
            <a:off x="4288221" y="444586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9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ChangeArrowheads="1"/>
          </p:cNvSpPr>
          <p:nvPr/>
        </p:nvSpPr>
        <p:spPr bwMode="gray">
          <a:xfrm>
            <a:off x="1116013" y="1254612"/>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p:nvPr/>
        </p:nvCxnSpPr>
        <p:spPr bwMode="auto">
          <a:xfrm rot="16200000" flipH="1">
            <a:off x="4582901" y="1998499"/>
            <a:ext cx="832173" cy="9625"/>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Node and Port Names in Fibre Channel</a:t>
            </a:r>
          </a:p>
        </p:txBody>
      </p:sp>
      <p:grpSp>
        <p:nvGrpSpPr>
          <p:cNvPr id="2" name="Group 59"/>
          <p:cNvGrpSpPr>
            <a:grpSpLocks/>
          </p:cNvGrpSpPr>
          <p:nvPr/>
        </p:nvGrpSpPr>
        <p:grpSpPr bwMode="auto">
          <a:xfrm>
            <a:off x="4805363" y="2420192"/>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10692"/>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lum/>
          </a:blip>
          <a:srcRect/>
          <a:stretch>
            <a:fillRect/>
          </a:stretch>
        </p:blipFill>
        <p:spPr bwMode="auto">
          <a:xfrm>
            <a:off x="4816830" y="2851992"/>
            <a:ext cx="365125" cy="361950"/>
          </a:xfrm>
          <a:prstGeom prst="rect">
            <a:avLst/>
          </a:prstGeom>
          <a:noFill/>
          <a:ln w="9525">
            <a:noFill/>
            <a:miter lim="800000"/>
            <a:headEnd/>
            <a:tailEnd/>
          </a:ln>
        </p:spPr>
      </p:pic>
      <p:cxnSp>
        <p:nvCxnSpPr>
          <p:cNvPr id="61" name="AutoShape 66"/>
          <p:cNvCxnSpPr>
            <a:cxnSpLocks noChangeShapeType="1"/>
          </p:cNvCxnSpPr>
          <p:nvPr/>
        </p:nvCxnSpPr>
        <p:spPr bwMode="gray">
          <a:xfrm rot="5400000">
            <a:off x="4630269" y="2496301"/>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66982"/>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19319"/>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66982"/>
            <a:ext cx="274637" cy="271462"/>
          </a:xfrm>
          <a:prstGeom prst="rect">
            <a:avLst/>
          </a:prstGeom>
          <a:noFill/>
          <a:ln w="9525">
            <a:noFill/>
            <a:miter lim="800000"/>
            <a:headEnd/>
            <a:tailEnd/>
          </a:ln>
        </p:spPr>
      </p:pic>
      <p:grpSp>
        <p:nvGrpSpPr>
          <p:cNvPr id="3" name="Group 55"/>
          <p:cNvGrpSpPr>
            <a:grpSpLocks/>
          </p:cNvGrpSpPr>
          <p:nvPr/>
        </p:nvGrpSpPr>
        <p:grpSpPr bwMode="auto">
          <a:xfrm>
            <a:off x="1441090" y="2419322"/>
            <a:ext cx="395288" cy="190500"/>
            <a:chOff x="4508" y="3013"/>
            <a:chExt cx="249" cy="120"/>
          </a:xfrm>
        </p:grpSpPr>
        <p:sp>
          <p:nvSpPr>
            <p:cNvPr id="54" name="Rectangle 5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5" name="Rectangle 5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8"/>
          <p:cNvGrpSpPr>
            <a:grpSpLocks/>
          </p:cNvGrpSpPr>
          <p:nvPr/>
        </p:nvGrpSpPr>
        <p:grpSpPr bwMode="auto">
          <a:xfrm>
            <a:off x="8132403" y="2419322"/>
            <a:ext cx="395287" cy="190500"/>
            <a:chOff x="4508" y="3013"/>
            <a:chExt cx="249" cy="120"/>
          </a:xfrm>
        </p:grpSpPr>
        <p:sp>
          <p:nvSpPr>
            <p:cNvPr id="57" name="Rectangle 5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8" name="Rectangle 6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70" name="TextBox 69"/>
          <p:cNvSpPr txBox="1">
            <a:spLocks noChangeArrowheads="1"/>
          </p:cNvSpPr>
          <p:nvPr/>
        </p:nvSpPr>
        <p:spPr bwMode="auto">
          <a:xfrm>
            <a:off x="1483565" y="2876420"/>
            <a:ext cx="2685351"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a:t>20:00:00:2b:34:26:a6:56</a:t>
            </a:r>
          </a:p>
        </p:txBody>
      </p:sp>
      <p:sp>
        <p:nvSpPr>
          <p:cNvPr id="71" name="TextBox 48"/>
          <p:cNvSpPr txBox="1">
            <a:spLocks noChangeArrowheads="1"/>
          </p:cNvSpPr>
          <p:nvPr/>
        </p:nvSpPr>
        <p:spPr bwMode="auto">
          <a:xfrm>
            <a:off x="1483562" y="3838015"/>
            <a:ext cx="2608406"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a:t>50:0a:09:80:86:f7:c7:86</a:t>
            </a:r>
          </a:p>
        </p:txBody>
      </p:sp>
      <p:sp>
        <p:nvSpPr>
          <p:cNvPr id="96" name="TextBox 48"/>
          <p:cNvSpPr txBox="1">
            <a:spLocks noChangeArrowheads="1"/>
          </p:cNvSpPr>
          <p:nvPr/>
        </p:nvSpPr>
        <p:spPr bwMode="auto">
          <a:xfrm>
            <a:off x="6275680" y="2831604"/>
            <a:ext cx="2685351"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a:t>21:00:00:2b:34:26:a6:56</a:t>
            </a:r>
          </a:p>
        </p:txBody>
      </p:sp>
      <p:sp>
        <p:nvSpPr>
          <p:cNvPr id="97" name="TextBox 48"/>
          <p:cNvSpPr txBox="1">
            <a:spLocks noChangeArrowheads="1"/>
          </p:cNvSpPr>
          <p:nvPr/>
        </p:nvSpPr>
        <p:spPr bwMode="auto">
          <a:xfrm>
            <a:off x="6342354" y="3802172"/>
            <a:ext cx="2608406"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a:t>50:0a:09:81:86:f7:c7:86</a:t>
            </a:r>
          </a:p>
        </p:txBody>
      </p:sp>
      <p:sp>
        <p:nvSpPr>
          <p:cNvPr id="98" name="Line 74"/>
          <p:cNvSpPr>
            <a:spLocks noChangeShapeType="1"/>
          </p:cNvSpPr>
          <p:nvPr/>
        </p:nvSpPr>
        <p:spPr bwMode="gray">
          <a:xfrm flipH="1" flipV="1">
            <a:off x="8337177" y="2614576"/>
            <a:ext cx="1" cy="251012"/>
          </a:xfrm>
          <a:prstGeom prst="line">
            <a:avLst/>
          </a:prstGeom>
          <a:noFill/>
          <a:ln w="19050">
            <a:solidFill>
              <a:schemeClr val="hlink"/>
            </a:solidFill>
            <a:round/>
            <a:headEnd/>
            <a:tailEnd type="triangle" w="med" len="sm"/>
          </a:ln>
        </p:spPr>
        <p:txBody>
          <a:bodyPr/>
          <a:lstStyle/>
          <a:p>
            <a:endParaRPr lang="en-US"/>
          </a:p>
        </p:txBody>
      </p:sp>
      <p:sp>
        <p:nvSpPr>
          <p:cNvPr id="99" name="Line 75"/>
          <p:cNvSpPr>
            <a:spLocks noChangeShapeType="1"/>
          </p:cNvSpPr>
          <p:nvPr/>
        </p:nvSpPr>
        <p:spPr bwMode="gray">
          <a:xfrm>
            <a:off x="8337176" y="4150670"/>
            <a:ext cx="0" cy="251011"/>
          </a:xfrm>
          <a:prstGeom prst="line">
            <a:avLst/>
          </a:prstGeom>
          <a:noFill/>
          <a:ln w="19050">
            <a:solidFill>
              <a:schemeClr val="hlink"/>
            </a:solidFill>
            <a:round/>
            <a:headEnd/>
            <a:tailEnd type="triangle" w="med" len="sm"/>
          </a:ln>
        </p:spPr>
        <p:txBody>
          <a:bodyPr/>
          <a:lstStyle/>
          <a:p>
            <a:endParaRPr lang="en-US"/>
          </a:p>
        </p:txBody>
      </p:sp>
      <p:sp>
        <p:nvSpPr>
          <p:cNvPr id="101" name="Rectangle 77"/>
          <p:cNvSpPr>
            <a:spLocks noChangeArrowheads="1"/>
          </p:cNvSpPr>
          <p:nvPr/>
        </p:nvSpPr>
        <p:spPr bwMode="gray">
          <a:xfrm>
            <a:off x="1025196" y="3289592"/>
            <a:ext cx="3915046" cy="400110"/>
          </a:xfrm>
          <a:prstGeom prst="rect">
            <a:avLst/>
          </a:prstGeom>
          <a:noFill/>
          <a:ln w="19050" algn="ctr">
            <a:noFill/>
            <a:miter lim="800000"/>
            <a:headEnd/>
            <a:tailEnd type="none" w="med" len="sm"/>
          </a:ln>
        </p:spPr>
        <p:txBody>
          <a:bodyPr wrap="none">
            <a:spAutoFit/>
          </a:bodyPr>
          <a:lstStyle/>
          <a:p>
            <a:pPr algn="l"/>
            <a:r>
              <a:rPr lang="en-US" dirty="0"/>
              <a:t>Worldwide Node Name (WWNN)</a:t>
            </a:r>
          </a:p>
        </p:txBody>
      </p:sp>
      <p:sp>
        <p:nvSpPr>
          <p:cNvPr id="102" name="Rectangle 78"/>
          <p:cNvSpPr>
            <a:spLocks noChangeArrowheads="1"/>
          </p:cNvSpPr>
          <p:nvPr/>
        </p:nvSpPr>
        <p:spPr bwMode="gray">
          <a:xfrm>
            <a:off x="5313738" y="3288784"/>
            <a:ext cx="3756349" cy="400110"/>
          </a:xfrm>
          <a:prstGeom prst="rect">
            <a:avLst/>
          </a:prstGeom>
          <a:noFill/>
          <a:ln w="19050" algn="ctr">
            <a:noFill/>
            <a:miter lim="800000"/>
            <a:headEnd/>
            <a:tailEnd type="none" w="med" len="sm"/>
          </a:ln>
        </p:spPr>
        <p:txBody>
          <a:bodyPr wrap="none">
            <a:spAutoFit/>
          </a:bodyPr>
          <a:lstStyle/>
          <a:p>
            <a:pPr algn="l"/>
            <a:r>
              <a:rPr lang="en-US" dirty="0"/>
              <a:t>Worldwide Port Name (WWPN)</a:t>
            </a:r>
          </a:p>
        </p:txBody>
      </p:sp>
      <p:sp>
        <p:nvSpPr>
          <p:cNvPr id="103" name="Line 79"/>
          <p:cNvSpPr>
            <a:spLocks noChangeShapeType="1"/>
          </p:cNvSpPr>
          <p:nvPr/>
        </p:nvSpPr>
        <p:spPr bwMode="gray">
          <a:xfrm flipV="1">
            <a:off x="2330824" y="2229092"/>
            <a:ext cx="914400" cy="645459"/>
          </a:xfrm>
          <a:prstGeom prst="line">
            <a:avLst/>
          </a:prstGeom>
          <a:noFill/>
          <a:ln w="19050">
            <a:solidFill>
              <a:schemeClr val="hlink"/>
            </a:solidFill>
            <a:round/>
            <a:headEnd/>
            <a:tailEnd type="triangle" w="med" len="sm"/>
          </a:ln>
        </p:spPr>
        <p:txBody>
          <a:bodyPr/>
          <a:lstStyle/>
          <a:p>
            <a:endParaRPr lang="en-US"/>
          </a:p>
        </p:txBody>
      </p:sp>
      <p:sp>
        <p:nvSpPr>
          <p:cNvPr id="127" name="Rectangle 6"/>
          <p:cNvSpPr>
            <a:spLocks noChangeArrowheads="1"/>
          </p:cNvSpPr>
          <p:nvPr/>
        </p:nvSpPr>
        <p:spPr bwMode="gray">
          <a:xfrm>
            <a:off x="1116013" y="44078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128" name="Straight Arrow Connector 127"/>
          <p:cNvCxnSpPr/>
          <p:nvPr/>
        </p:nvCxnSpPr>
        <p:spPr bwMode="auto">
          <a:xfrm rot="16200000" flipH="1">
            <a:off x="4782237" y="4926219"/>
            <a:ext cx="444438" cy="2270"/>
          </a:xfrm>
          <a:prstGeom prst="straightConnector1">
            <a:avLst/>
          </a:prstGeom>
          <a:solidFill>
            <a:schemeClr val="accent1"/>
          </a:solidFill>
          <a:ln w="19050" cap="flat" cmpd="sng" algn="ctr">
            <a:solidFill>
              <a:schemeClr val="tx1"/>
            </a:solidFill>
            <a:prstDash val="solid"/>
            <a:round/>
            <a:headEnd type="none" w="med" len="med"/>
            <a:tailEnd type="none"/>
          </a:ln>
          <a:effectLst/>
        </p:spPr>
      </p:cxnSp>
      <p:grpSp>
        <p:nvGrpSpPr>
          <p:cNvPr id="5" name="Group 50"/>
          <p:cNvGrpSpPr>
            <a:grpSpLocks/>
          </p:cNvGrpSpPr>
          <p:nvPr/>
        </p:nvGrpSpPr>
        <p:grpSpPr bwMode="auto">
          <a:xfrm>
            <a:off x="4805363" y="5155913"/>
            <a:ext cx="395287" cy="190500"/>
            <a:chOff x="4508" y="3013"/>
            <a:chExt cx="249" cy="120"/>
          </a:xfrm>
        </p:grpSpPr>
        <p:sp>
          <p:nvSpPr>
            <p:cNvPr id="130"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31"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132" name="AutoShape 55"/>
          <p:cNvSpPr>
            <a:spLocks noChangeArrowheads="1"/>
          </p:cNvSpPr>
          <p:nvPr/>
        </p:nvSpPr>
        <p:spPr bwMode="gray">
          <a:xfrm>
            <a:off x="5387794"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133" name="AutoShape 56"/>
          <p:cNvCxnSpPr>
            <a:cxnSpLocks noChangeShapeType="1"/>
            <a:endCxn id="141" idx="1"/>
          </p:cNvCxnSpPr>
          <p:nvPr/>
        </p:nvCxnSpPr>
        <p:spPr bwMode="gray">
          <a:xfrm rot="10800000" flipV="1">
            <a:off x="4258239" y="5477447"/>
            <a:ext cx="735102" cy="116706"/>
          </a:xfrm>
          <a:prstGeom prst="bentConnector2">
            <a:avLst/>
          </a:prstGeom>
          <a:noFill/>
          <a:ln w="19050">
            <a:solidFill>
              <a:schemeClr val="tx1"/>
            </a:solidFill>
            <a:miter lim="800000"/>
            <a:headEnd/>
            <a:tailEnd type="none" w="med" len="sm"/>
          </a:ln>
        </p:spPr>
      </p:cxnSp>
      <p:cxnSp>
        <p:nvCxnSpPr>
          <p:cNvPr id="134" name="AutoShape 57"/>
          <p:cNvCxnSpPr>
            <a:cxnSpLocks noChangeShapeType="1"/>
            <a:endCxn id="132" idx="1"/>
          </p:cNvCxnSpPr>
          <p:nvPr/>
        </p:nvCxnSpPr>
        <p:spPr bwMode="gray">
          <a:xfrm>
            <a:off x="5002306" y="5477447"/>
            <a:ext cx="735110" cy="125672"/>
          </a:xfrm>
          <a:prstGeom prst="bentConnector2">
            <a:avLst/>
          </a:prstGeom>
          <a:noFill/>
          <a:ln w="19050">
            <a:solidFill>
              <a:schemeClr val="tx1"/>
            </a:solidFill>
            <a:miter lim="800000"/>
            <a:headEnd/>
            <a:tailEnd type="none" w="med" len="sm"/>
          </a:ln>
        </p:spPr>
      </p:cxnSp>
      <p:cxnSp>
        <p:nvCxnSpPr>
          <p:cNvPr id="135" name="AutoShape 58"/>
          <p:cNvCxnSpPr>
            <a:cxnSpLocks noChangeShapeType="1"/>
          </p:cNvCxnSpPr>
          <p:nvPr/>
        </p:nvCxnSpPr>
        <p:spPr bwMode="gray">
          <a:xfrm flipH="1">
            <a:off x="5002213" y="5346413"/>
            <a:ext cx="1587" cy="265112"/>
          </a:xfrm>
          <a:prstGeom prst="straightConnector1">
            <a:avLst/>
          </a:prstGeom>
          <a:noFill/>
          <a:ln w="19050">
            <a:solidFill>
              <a:schemeClr val="tx1"/>
            </a:solidFill>
            <a:round/>
            <a:headEnd/>
            <a:tailEnd type="none" w="med" len="sm"/>
          </a:ln>
        </p:spPr>
      </p:cxnSp>
      <p:sp>
        <p:nvSpPr>
          <p:cNvPr id="139" name="AutoShape 77"/>
          <p:cNvSpPr>
            <a:spLocks noChangeArrowheads="1"/>
          </p:cNvSpPr>
          <p:nvPr/>
        </p:nvSpPr>
        <p:spPr bwMode="gray">
          <a:xfrm>
            <a:off x="5414682" y="585397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sp>
        <p:nvSpPr>
          <p:cNvPr id="140" name="AutoShape 55"/>
          <p:cNvSpPr>
            <a:spLocks noChangeArrowheads="1"/>
          </p:cNvSpPr>
          <p:nvPr/>
        </p:nvSpPr>
        <p:spPr bwMode="gray">
          <a:xfrm>
            <a:off x="4652688"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141" name="AutoShape 55"/>
          <p:cNvSpPr>
            <a:spLocks noChangeArrowheads="1"/>
          </p:cNvSpPr>
          <p:nvPr/>
        </p:nvSpPr>
        <p:spPr bwMode="gray">
          <a:xfrm>
            <a:off x="3908617" y="55941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6" name="Group 61"/>
          <p:cNvGrpSpPr>
            <a:grpSpLocks/>
          </p:cNvGrpSpPr>
          <p:nvPr/>
        </p:nvGrpSpPr>
        <p:grpSpPr bwMode="auto">
          <a:xfrm flipV="1">
            <a:off x="1441090" y="4405975"/>
            <a:ext cx="395288" cy="190500"/>
            <a:chOff x="4508" y="3013"/>
            <a:chExt cx="249" cy="120"/>
          </a:xfrm>
        </p:grpSpPr>
        <p:sp>
          <p:nvSpPr>
            <p:cNvPr id="143" name="Rectangle 6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44" name="Rectangle 6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7" name="Group 64"/>
          <p:cNvGrpSpPr>
            <a:grpSpLocks/>
          </p:cNvGrpSpPr>
          <p:nvPr/>
        </p:nvGrpSpPr>
        <p:grpSpPr bwMode="auto">
          <a:xfrm flipV="1">
            <a:off x="8132403" y="4405975"/>
            <a:ext cx="395287" cy="190500"/>
            <a:chOff x="4508" y="3013"/>
            <a:chExt cx="249" cy="120"/>
          </a:xfrm>
        </p:grpSpPr>
        <p:sp>
          <p:nvSpPr>
            <p:cNvPr id="146" name="Rectangle 6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47" name="Rectangle 6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149" name="Rectangle 101"/>
          <p:cNvSpPr>
            <a:spLocks noChangeArrowheads="1"/>
          </p:cNvSpPr>
          <p:nvPr/>
        </p:nvSpPr>
        <p:spPr bwMode="gray">
          <a:xfrm>
            <a:off x="8075130" y="5851726"/>
            <a:ext cx="713657" cy="707886"/>
          </a:xfrm>
          <a:prstGeom prst="rect">
            <a:avLst/>
          </a:prstGeom>
          <a:noFill/>
          <a:ln w="19050" algn="ctr">
            <a:noFill/>
            <a:miter lim="800000"/>
            <a:headEnd/>
            <a:tailEnd type="none" w="med" len="sm"/>
          </a:ln>
        </p:spPr>
        <p:txBody>
          <a:bodyPr wrap="none">
            <a:spAutoFit/>
          </a:bodyPr>
          <a:lstStyle/>
          <a:p>
            <a:pPr algn="r"/>
            <a:r>
              <a:rPr lang="en-US" dirty="0"/>
              <a:t>FC </a:t>
            </a:r>
            <a:endParaRPr lang="en-US" dirty="0" smtClean="0"/>
          </a:p>
          <a:p>
            <a:pPr algn="r"/>
            <a:r>
              <a:rPr lang="en-US" dirty="0" smtClean="0"/>
              <a:t>SAN</a:t>
            </a:r>
            <a:endParaRPr lang="en-US" dirty="0"/>
          </a:p>
        </p:txBody>
      </p:sp>
      <p:sp>
        <p:nvSpPr>
          <p:cNvPr id="100" name="Line 76"/>
          <p:cNvSpPr>
            <a:spLocks noChangeShapeType="1"/>
          </p:cNvSpPr>
          <p:nvPr/>
        </p:nvSpPr>
        <p:spPr bwMode="gray">
          <a:xfrm>
            <a:off x="2187390" y="4195483"/>
            <a:ext cx="896470" cy="618564"/>
          </a:xfrm>
          <a:prstGeom prst="line">
            <a:avLst/>
          </a:prstGeom>
          <a:noFill/>
          <a:ln w="19050">
            <a:solidFill>
              <a:schemeClr val="hlink"/>
            </a:solidFill>
            <a:round/>
            <a:headEnd/>
            <a:tailEnd type="triangle" w="med" len="sm"/>
          </a:ln>
        </p:spPr>
        <p:txBody>
          <a:bodyPr/>
          <a:lstStyle/>
          <a:p>
            <a:endParaRPr lang="en-US"/>
          </a:p>
        </p:txBody>
      </p:sp>
      <p:sp>
        <p:nvSpPr>
          <p:cNvPr id="64" name="Rectangle 100"/>
          <p:cNvSpPr>
            <a:spLocks noChangeArrowheads="1"/>
          </p:cNvSpPr>
          <p:nvPr/>
        </p:nvSpPr>
        <p:spPr bwMode="gray">
          <a:xfrm>
            <a:off x="1308743" y="5842761"/>
            <a:ext cx="713657" cy="707886"/>
          </a:xfrm>
          <a:prstGeom prst="rect">
            <a:avLst/>
          </a:prstGeom>
          <a:noFill/>
          <a:ln w="19050" algn="ctr">
            <a:noFill/>
            <a:miter lim="800000"/>
            <a:headEnd/>
            <a:tailEnd type="none" w="med" len="sm"/>
          </a:ln>
        </p:spPr>
        <p:txBody>
          <a:bodyPr wrap="none">
            <a:spAutoFit/>
          </a:bodyPr>
          <a:lstStyle/>
          <a:p>
            <a:r>
              <a:rPr lang="en-US" dirty="0" smtClean="0"/>
              <a:t>IP</a:t>
            </a:r>
          </a:p>
          <a:p>
            <a:r>
              <a:rPr lang="en-US" dirty="0" smtClean="0"/>
              <a:t>SAN</a:t>
            </a:r>
            <a:endParaRPr lang="en-US" dirty="0"/>
          </a:p>
        </p:txBody>
      </p:sp>
      <p:sp>
        <p:nvSpPr>
          <p:cNvPr id="66"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67" name="TextBox 94"/>
          <p:cNvSpPr txBox="1">
            <a:spLocks noChangeArrowheads="1"/>
          </p:cNvSpPr>
          <p:nvPr/>
        </p:nvSpPr>
        <p:spPr bwMode="gray">
          <a:xfrm>
            <a:off x="0" y="1639258"/>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65"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68"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69"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sp>
        <p:nvSpPr>
          <p:cNvPr id="72" name="TextBox 94"/>
          <p:cNvSpPr txBox="1">
            <a:spLocks noChangeArrowheads="1"/>
          </p:cNvSpPr>
          <p:nvPr/>
        </p:nvSpPr>
        <p:spPr bwMode="gray">
          <a:xfrm>
            <a:off x="4666593" y="4792376"/>
            <a:ext cx="641131" cy="263087"/>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WAFL</a:t>
            </a:r>
            <a:endParaRPr lang="en-US" sz="1800" dirty="0"/>
          </a:p>
        </p:txBody>
      </p:sp>
      <p:sp>
        <p:nvSpPr>
          <p:cNvPr id="73" name="TextBox 94"/>
          <p:cNvSpPr txBox="1">
            <a:spLocks noChangeArrowheads="1"/>
          </p:cNvSpPr>
          <p:nvPr/>
        </p:nvSpPr>
        <p:spPr bwMode="gray">
          <a:xfrm>
            <a:off x="4288221" y="444586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96" grpId="0"/>
      <p:bldP spid="97" grpId="0"/>
      <p:bldP spid="98" grpId="0" animBg="1"/>
      <p:bldP spid="99" grpId="0" animBg="1"/>
      <p:bldP spid="101" grpId="0"/>
      <p:bldP spid="102" grpId="0"/>
      <p:bldP spid="103" grpId="0" animBg="1"/>
      <p:bldP spid="100" grpId="0" animBg="1"/>
      <p:bldP spid="7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ChangeArrowheads="1"/>
          </p:cNvSpPr>
          <p:nvPr/>
        </p:nvSpPr>
        <p:spPr bwMode="gray">
          <a:xfrm>
            <a:off x="1116013" y="1254612"/>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p:nvPr/>
        </p:nvCxnSpPr>
        <p:spPr bwMode="auto">
          <a:xfrm rot="16200000" flipH="1">
            <a:off x="4582901" y="1998499"/>
            <a:ext cx="832173" cy="9625"/>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Node and Portals in iSCSI</a:t>
            </a:r>
          </a:p>
        </p:txBody>
      </p:sp>
      <p:grpSp>
        <p:nvGrpSpPr>
          <p:cNvPr id="2" name="Group 59"/>
          <p:cNvGrpSpPr>
            <a:grpSpLocks/>
          </p:cNvGrpSpPr>
          <p:nvPr/>
        </p:nvGrpSpPr>
        <p:grpSpPr bwMode="auto">
          <a:xfrm>
            <a:off x="4805363" y="2420192"/>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10692"/>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lum/>
          </a:blip>
          <a:srcRect/>
          <a:stretch>
            <a:fillRect/>
          </a:stretch>
        </p:blipFill>
        <p:spPr bwMode="auto">
          <a:xfrm>
            <a:off x="4816830" y="2851992"/>
            <a:ext cx="365125" cy="361950"/>
          </a:xfrm>
          <a:prstGeom prst="rect">
            <a:avLst/>
          </a:prstGeom>
          <a:noFill/>
          <a:ln w="9525">
            <a:noFill/>
            <a:miter lim="800000"/>
            <a:headEnd/>
            <a:tailEnd/>
          </a:ln>
        </p:spPr>
      </p:pic>
      <p:cxnSp>
        <p:nvCxnSpPr>
          <p:cNvPr id="61" name="AutoShape 66"/>
          <p:cNvCxnSpPr>
            <a:cxnSpLocks noChangeShapeType="1"/>
          </p:cNvCxnSpPr>
          <p:nvPr/>
        </p:nvCxnSpPr>
        <p:spPr bwMode="gray">
          <a:xfrm rot="5400000">
            <a:off x="4630269" y="2496301"/>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66982"/>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19319"/>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66982"/>
            <a:ext cx="274637" cy="271462"/>
          </a:xfrm>
          <a:prstGeom prst="rect">
            <a:avLst/>
          </a:prstGeom>
          <a:noFill/>
          <a:ln w="9525">
            <a:noFill/>
            <a:miter lim="800000"/>
            <a:headEnd/>
            <a:tailEnd/>
          </a:ln>
        </p:spPr>
      </p:pic>
      <p:grpSp>
        <p:nvGrpSpPr>
          <p:cNvPr id="3" name="Group 55"/>
          <p:cNvGrpSpPr>
            <a:grpSpLocks/>
          </p:cNvGrpSpPr>
          <p:nvPr/>
        </p:nvGrpSpPr>
        <p:grpSpPr bwMode="auto">
          <a:xfrm>
            <a:off x="1441090" y="2419322"/>
            <a:ext cx="395288" cy="190500"/>
            <a:chOff x="4508" y="3013"/>
            <a:chExt cx="249" cy="120"/>
          </a:xfrm>
        </p:grpSpPr>
        <p:sp>
          <p:nvSpPr>
            <p:cNvPr id="54" name="Rectangle 5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5" name="Rectangle 5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8"/>
          <p:cNvGrpSpPr>
            <a:grpSpLocks/>
          </p:cNvGrpSpPr>
          <p:nvPr/>
        </p:nvGrpSpPr>
        <p:grpSpPr bwMode="auto">
          <a:xfrm>
            <a:off x="8132403" y="2419322"/>
            <a:ext cx="395287" cy="190500"/>
            <a:chOff x="4508" y="3013"/>
            <a:chExt cx="249" cy="120"/>
          </a:xfrm>
        </p:grpSpPr>
        <p:sp>
          <p:nvSpPr>
            <p:cNvPr id="57" name="Rectangle 5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8" name="Rectangle 6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67" name="TextBox 66"/>
          <p:cNvSpPr txBox="1">
            <a:spLocks noChangeArrowheads="1"/>
          </p:cNvSpPr>
          <p:nvPr/>
        </p:nvSpPr>
        <p:spPr bwMode="auto">
          <a:xfrm>
            <a:off x="1367038" y="2840569"/>
            <a:ext cx="2877711"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a:t>Local Network Connection</a:t>
            </a:r>
          </a:p>
        </p:txBody>
      </p:sp>
      <p:sp>
        <p:nvSpPr>
          <p:cNvPr id="74" name="TextBox 48"/>
          <p:cNvSpPr txBox="1">
            <a:spLocks noChangeArrowheads="1"/>
          </p:cNvSpPr>
          <p:nvPr/>
        </p:nvSpPr>
        <p:spPr bwMode="auto">
          <a:xfrm>
            <a:off x="1376003" y="3748378"/>
            <a:ext cx="2890600"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smtClean="0"/>
              <a:t>Target Portal Group (TPG)</a:t>
            </a:r>
            <a:endParaRPr lang="en-US" sz="1800" dirty="0"/>
          </a:p>
        </p:txBody>
      </p:sp>
      <p:sp>
        <p:nvSpPr>
          <p:cNvPr id="75" name="TextBox 48"/>
          <p:cNvSpPr txBox="1">
            <a:spLocks noChangeArrowheads="1"/>
          </p:cNvSpPr>
          <p:nvPr/>
        </p:nvSpPr>
        <p:spPr bwMode="auto">
          <a:xfrm>
            <a:off x="6074165" y="2840569"/>
            <a:ext cx="2595582" cy="369332"/>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800" dirty="0" smtClean="0"/>
              <a:t>iqn.1999-04.com.a:host</a:t>
            </a:r>
            <a:endParaRPr lang="en-US" sz="1800" dirty="0"/>
          </a:p>
        </p:txBody>
      </p:sp>
      <p:sp>
        <p:nvSpPr>
          <p:cNvPr id="76" name="TextBox 48"/>
          <p:cNvSpPr txBox="1">
            <a:spLocks noChangeArrowheads="1"/>
          </p:cNvSpPr>
          <p:nvPr/>
        </p:nvSpPr>
        <p:spPr bwMode="auto">
          <a:xfrm>
            <a:off x="6048861" y="3748378"/>
            <a:ext cx="3095139" cy="369332"/>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dirty="0" smtClean="0"/>
              <a:t>iqn.1998-02.com.netapp:ss1</a:t>
            </a:r>
            <a:endParaRPr lang="en-US" sz="1800" dirty="0"/>
          </a:p>
        </p:txBody>
      </p:sp>
      <p:sp>
        <p:nvSpPr>
          <p:cNvPr id="79" name="Line 94"/>
          <p:cNvSpPr>
            <a:spLocks noChangeShapeType="1"/>
          </p:cNvSpPr>
          <p:nvPr/>
        </p:nvSpPr>
        <p:spPr bwMode="gray">
          <a:xfrm flipV="1">
            <a:off x="1630563" y="2605619"/>
            <a:ext cx="0" cy="292100"/>
          </a:xfrm>
          <a:prstGeom prst="line">
            <a:avLst/>
          </a:prstGeom>
          <a:noFill/>
          <a:ln w="19050">
            <a:solidFill>
              <a:schemeClr val="hlink"/>
            </a:solidFill>
            <a:round/>
            <a:headEnd/>
            <a:tailEnd type="triangle" w="med" len="sm"/>
          </a:ln>
        </p:spPr>
        <p:txBody>
          <a:bodyPr/>
          <a:lstStyle/>
          <a:p>
            <a:endParaRPr lang="en-US"/>
          </a:p>
        </p:txBody>
      </p:sp>
      <p:sp>
        <p:nvSpPr>
          <p:cNvPr id="80" name="Line 95"/>
          <p:cNvSpPr>
            <a:spLocks noChangeShapeType="1"/>
          </p:cNvSpPr>
          <p:nvPr/>
        </p:nvSpPr>
        <p:spPr bwMode="gray">
          <a:xfrm>
            <a:off x="1639528" y="4100615"/>
            <a:ext cx="0" cy="292100"/>
          </a:xfrm>
          <a:prstGeom prst="line">
            <a:avLst/>
          </a:prstGeom>
          <a:noFill/>
          <a:ln w="19050">
            <a:solidFill>
              <a:schemeClr val="hlink"/>
            </a:solidFill>
            <a:round/>
            <a:headEnd/>
            <a:tailEnd type="triangle" w="med" len="sm"/>
          </a:ln>
        </p:spPr>
        <p:txBody>
          <a:bodyPr/>
          <a:lstStyle/>
          <a:p>
            <a:endParaRPr lang="en-US"/>
          </a:p>
        </p:txBody>
      </p:sp>
      <p:sp>
        <p:nvSpPr>
          <p:cNvPr id="84" name="Rectangle 99"/>
          <p:cNvSpPr>
            <a:spLocks noChangeArrowheads="1"/>
          </p:cNvSpPr>
          <p:nvPr/>
        </p:nvSpPr>
        <p:spPr bwMode="gray">
          <a:xfrm>
            <a:off x="1023561" y="3293664"/>
            <a:ext cx="982961" cy="400110"/>
          </a:xfrm>
          <a:prstGeom prst="rect">
            <a:avLst/>
          </a:prstGeom>
          <a:noFill/>
          <a:ln w="19050" algn="ctr">
            <a:noFill/>
            <a:miter lim="800000"/>
            <a:headEnd/>
            <a:tailEnd type="none" w="med" len="sm"/>
          </a:ln>
        </p:spPr>
        <p:txBody>
          <a:bodyPr wrap="none">
            <a:spAutoFit/>
          </a:bodyPr>
          <a:lstStyle/>
          <a:p>
            <a:r>
              <a:rPr lang="en-US" dirty="0"/>
              <a:t>Portals</a:t>
            </a:r>
          </a:p>
        </p:txBody>
      </p:sp>
      <p:sp>
        <p:nvSpPr>
          <p:cNvPr id="85" name="Rectangle 100"/>
          <p:cNvSpPr>
            <a:spLocks noChangeArrowheads="1"/>
          </p:cNvSpPr>
          <p:nvPr/>
        </p:nvSpPr>
        <p:spPr bwMode="gray">
          <a:xfrm>
            <a:off x="5232444" y="3293664"/>
            <a:ext cx="3915046" cy="400110"/>
          </a:xfrm>
          <a:prstGeom prst="rect">
            <a:avLst/>
          </a:prstGeom>
          <a:noFill/>
          <a:ln w="19050" algn="ctr">
            <a:noFill/>
            <a:miter lim="800000"/>
            <a:headEnd/>
            <a:tailEnd type="none" w="med" len="sm"/>
          </a:ln>
        </p:spPr>
        <p:txBody>
          <a:bodyPr wrap="none">
            <a:spAutoFit/>
          </a:bodyPr>
          <a:lstStyle/>
          <a:p>
            <a:r>
              <a:rPr lang="en-US" dirty="0"/>
              <a:t>Worldwide </a:t>
            </a:r>
            <a:r>
              <a:rPr lang="en-US" dirty="0" smtClean="0"/>
              <a:t>Node Name </a:t>
            </a:r>
            <a:r>
              <a:rPr lang="en-US" dirty="0"/>
              <a:t>(</a:t>
            </a:r>
            <a:r>
              <a:rPr lang="en-US" dirty="0" smtClean="0"/>
              <a:t>WWNN</a:t>
            </a:r>
            <a:r>
              <a:rPr lang="en-US" dirty="0"/>
              <a:t>)</a:t>
            </a:r>
          </a:p>
        </p:txBody>
      </p:sp>
      <p:sp>
        <p:nvSpPr>
          <p:cNvPr id="86" name="Line 101"/>
          <p:cNvSpPr>
            <a:spLocks noChangeShapeType="1"/>
          </p:cNvSpPr>
          <p:nvPr/>
        </p:nvSpPr>
        <p:spPr bwMode="gray">
          <a:xfrm flipH="1" flipV="1">
            <a:off x="6418727" y="2067727"/>
            <a:ext cx="726143" cy="824753"/>
          </a:xfrm>
          <a:prstGeom prst="line">
            <a:avLst/>
          </a:prstGeom>
          <a:noFill/>
          <a:ln w="19050">
            <a:solidFill>
              <a:schemeClr val="hlink"/>
            </a:solidFill>
            <a:round/>
            <a:headEnd/>
            <a:tailEnd type="triangle" w="med" len="sm"/>
          </a:ln>
        </p:spPr>
        <p:txBody>
          <a:bodyPr/>
          <a:lstStyle/>
          <a:p>
            <a:endParaRPr lang="en-US"/>
          </a:p>
        </p:txBody>
      </p:sp>
      <p:sp>
        <p:nvSpPr>
          <p:cNvPr id="87" name="Rectangle 6"/>
          <p:cNvSpPr>
            <a:spLocks noChangeArrowheads="1"/>
          </p:cNvSpPr>
          <p:nvPr/>
        </p:nvSpPr>
        <p:spPr bwMode="gray">
          <a:xfrm>
            <a:off x="1116013" y="44078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88" name="Straight Arrow Connector 87"/>
          <p:cNvCxnSpPr/>
          <p:nvPr/>
        </p:nvCxnSpPr>
        <p:spPr bwMode="auto">
          <a:xfrm rot="16200000" flipH="1">
            <a:off x="4782237" y="4926219"/>
            <a:ext cx="444438" cy="2270"/>
          </a:xfrm>
          <a:prstGeom prst="straightConnector1">
            <a:avLst/>
          </a:prstGeom>
          <a:solidFill>
            <a:schemeClr val="accent1"/>
          </a:solidFill>
          <a:ln w="19050" cap="flat" cmpd="sng" algn="ctr">
            <a:solidFill>
              <a:schemeClr val="tx1"/>
            </a:solidFill>
            <a:prstDash val="solid"/>
            <a:round/>
            <a:headEnd type="none" w="med" len="med"/>
            <a:tailEnd type="none"/>
          </a:ln>
          <a:effectLst/>
        </p:spPr>
      </p:cxnSp>
      <p:grpSp>
        <p:nvGrpSpPr>
          <p:cNvPr id="5" name="Group 50"/>
          <p:cNvGrpSpPr>
            <a:grpSpLocks/>
          </p:cNvGrpSpPr>
          <p:nvPr/>
        </p:nvGrpSpPr>
        <p:grpSpPr bwMode="auto">
          <a:xfrm>
            <a:off x="4805363" y="5155913"/>
            <a:ext cx="395287" cy="190500"/>
            <a:chOff x="4508" y="3013"/>
            <a:chExt cx="249" cy="120"/>
          </a:xfrm>
        </p:grpSpPr>
        <p:sp>
          <p:nvSpPr>
            <p:cNvPr id="90"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91"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92" name="AutoShape 55"/>
          <p:cNvSpPr>
            <a:spLocks noChangeArrowheads="1"/>
          </p:cNvSpPr>
          <p:nvPr/>
        </p:nvSpPr>
        <p:spPr bwMode="gray">
          <a:xfrm>
            <a:off x="5387794"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93" name="AutoShape 56"/>
          <p:cNvCxnSpPr>
            <a:cxnSpLocks noChangeShapeType="1"/>
            <a:endCxn id="109" idx="1"/>
          </p:cNvCxnSpPr>
          <p:nvPr/>
        </p:nvCxnSpPr>
        <p:spPr bwMode="gray">
          <a:xfrm rot="10800000" flipV="1">
            <a:off x="4258239" y="5477447"/>
            <a:ext cx="735102" cy="116706"/>
          </a:xfrm>
          <a:prstGeom prst="bentConnector2">
            <a:avLst/>
          </a:prstGeom>
          <a:noFill/>
          <a:ln w="19050">
            <a:solidFill>
              <a:schemeClr val="tx1"/>
            </a:solidFill>
            <a:miter lim="800000"/>
            <a:headEnd/>
            <a:tailEnd type="none" w="med" len="sm"/>
          </a:ln>
        </p:spPr>
      </p:cxnSp>
      <p:cxnSp>
        <p:nvCxnSpPr>
          <p:cNvPr id="94" name="AutoShape 57"/>
          <p:cNvCxnSpPr>
            <a:cxnSpLocks noChangeShapeType="1"/>
            <a:endCxn id="92" idx="1"/>
          </p:cNvCxnSpPr>
          <p:nvPr/>
        </p:nvCxnSpPr>
        <p:spPr bwMode="gray">
          <a:xfrm>
            <a:off x="5002306" y="5477447"/>
            <a:ext cx="735110" cy="125672"/>
          </a:xfrm>
          <a:prstGeom prst="bentConnector2">
            <a:avLst/>
          </a:prstGeom>
          <a:noFill/>
          <a:ln w="19050">
            <a:solidFill>
              <a:schemeClr val="tx1"/>
            </a:solidFill>
            <a:miter lim="800000"/>
            <a:headEnd/>
            <a:tailEnd type="none" w="med" len="sm"/>
          </a:ln>
        </p:spPr>
      </p:cxnSp>
      <p:cxnSp>
        <p:nvCxnSpPr>
          <p:cNvPr id="95" name="AutoShape 58"/>
          <p:cNvCxnSpPr>
            <a:cxnSpLocks noChangeShapeType="1"/>
          </p:cNvCxnSpPr>
          <p:nvPr/>
        </p:nvCxnSpPr>
        <p:spPr bwMode="gray">
          <a:xfrm flipH="1">
            <a:off x="5002213" y="5346413"/>
            <a:ext cx="1587" cy="265112"/>
          </a:xfrm>
          <a:prstGeom prst="straightConnector1">
            <a:avLst/>
          </a:prstGeom>
          <a:noFill/>
          <a:ln w="19050">
            <a:solidFill>
              <a:schemeClr val="tx1"/>
            </a:solidFill>
            <a:round/>
            <a:headEnd/>
            <a:tailEnd type="none" w="med" len="sm"/>
          </a:ln>
        </p:spPr>
      </p:cxnSp>
      <p:sp>
        <p:nvSpPr>
          <p:cNvPr id="107" name="AutoShape 77"/>
          <p:cNvSpPr>
            <a:spLocks noChangeArrowheads="1"/>
          </p:cNvSpPr>
          <p:nvPr/>
        </p:nvSpPr>
        <p:spPr bwMode="gray">
          <a:xfrm>
            <a:off x="5414682" y="585397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sp>
        <p:nvSpPr>
          <p:cNvPr id="108" name="AutoShape 55"/>
          <p:cNvSpPr>
            <a:spLocks noChangeArrowheads="1"/>
          </p:cNvSpPr>
          <p:nvPr/>
        </p:nvSpPr>
        <p:spPr bwMode="gray">
          <a:xfrm>
            <a:off x="4652688"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109" name="AutoShape 55"/>
          <p:cNvSpPr>
            <a:spLocks noChangeArrowheads="1"/>
          </p:cNvSpPr>
          <p:nvPr/>
        </p:nvSpPr>
        <p:spPr bwMode="gray">
          <a:xfrm>
            <a:off x="3908617" y="55941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6" name="Group 61"/>
          <p:cNvGrpSpPr>
            <a:grpSpLocks/>
          </p:cNvGrpSpPr>
          <p:nvPr/>
        </p:nvGrpSpPr>
        <p:grpSpPr bwMode="auto">
          <a:xfrm flipV="1">
            <a:off x="1441090" y="4405975"/>
            <a:ext cx="395288" cy="190500"/>
            <a:chOff x="4508" y="3013"/>
            <a:chExt cx="249" cy="120"/>
          </a:xfrm>
        </p:grpSpPr>
        <p:sp>
          <p:nvSpPr>
            <p:cNvPr id="111" name="Rectangle 6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12" name="Rectangle 6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7" name="Group 64"/>
          <p:cNvGrpSpPr>
            <a:grpSpLocks/>
          </p:cNvGrpSpPr>
          <p:nvPr/>
        </p:nvGrpSpPr>
        <p:grpSpPr bwMode="auto">
          <a:xfrm flipV="1">
            <a:off x="8132403" y="4405975"/>
            <a:ext cx="395287" cy="190500"/>
            <a:chOff x="4508" y="3013"/>
            <a:chExt cx="249" cy="120"/>
          </a:xfrm>
        </p:grpSpPr>
        <p:sp>
          <p:nvSpPr>
            <p:cNvPr id="114" name="Rectangle 6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15" name="Rectangle 6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117" name="Rectangle 101"/>
          <p:cNvSpPr>
            <a:spLocks noChangeArrowheads="1"/>
          </p:cNvSpPr>
          <p:nvPr/>
        </p:nvSpPr>
        <p:spPr bwMode="gray">
          <a:xfrm>
            <a:off x="8075130" y="5851726"/>
            <a:ext cx="713657" cy="707886"/>
          </a:xfrm>
          <a:prstGeom prst="rect">
            <a:avLst/>
          </a:prstGeom>
          <a:noFill/>
          <a:ln w="19050" algn="ctr">
            <a:noFill/>
            <a:miter lim="800000"/>
            <a:headEnd/>
            <a:tailEnd type="none" w="med" len="sm"/>
          </a:ln>
        </p:spPr>
        <p:txBody>
          <a:bodyPr wrap="none">
            <a:spAutoFit/>
          </a:bodyPr>
          <a:lstStyle/>
          <a:p>
            <a:pPr algn="r"/>
            <a:r>
              <a:rPr lang="en-US" dirty="0"/>
              <a:t>FC </a:t>
            </a:r>
            <a:endParaRPr lang="en-US" dirty="0" smtClean="0"/>
          </a:p>
          <a:p>
            <a:pPr algn="r"/>
            <a:r>
              <a:rPr lang="en-US" dirty="0" smtClean="0"/>
              <a:t>SAN</a:t>
            </a:r>
            <a:endParaRPr lang="en-US" dirty="0"/>
          </a:p>
        </p:txBody>
      </p:sp>
      <p:sp>
        <p:nvSpPr>
          <p:cNvPr id="81" name="Line 97"/>
          <p:cNvSpPr>
            <a:spLocks noChangeShapeType="1"/>
          </p:cNvSpPr>
          <p:nvPr/>
        </p:nvSpPr>
        <p:spPr bwMode="gray">
          <a:xfrm flipH="1">
            <a:off x="6445622" y="4069977"/>
            <a:ext cx="672353" cy="815788"/>
          </a:xfrm>
          <a:prstGeom prst="line">
            <a:avLst/>
          </a:prstGeom>
          <a:noFill/>
          <a:ln w="19050">
            <a:solidFill>
              <a:schemeClr val="hlink"/>
            </a:solidFill>
            <a:round/>
            <a:headEnd/>
            <a:tailEnd type="triangle" w="med" len="sm"/>
          </a:ln>
        </p:spPr>
        <p:txBody>
          <a:bodyPr/>
          <a:lstStyle/>
          <a:p>
            <a:endParaRPr lang="en-US"/>
          </a:p>
        </p:txBody>
      </p:sp>
      <p:sp>
        <p:nvSpPr>
          <p:cNvPr id="64" name="Rectangle 100"/>
          <p:cNvSpPr>
            <a:spLocks noChangeArrowheads="1"/>
          </p:cNvSpPr>
          <p:nvPr/>
        </p:nvSpPr>
        <p:spPr bwMode="gray">
          <a:xfrm>
            <a:off x="1308743" y="5842761"/>
            <a:ext cx="713657" cy="707886"/>
          </a:xfrm>
          <a:prstGeom prst="rect">
            <a:avLst/>
          </a:prstGeom>
          <a:noFill/>
          <a:ln w="19050" algn="ctr">
            <a:noFill/>
            <a:miter lim="800000"/>
            <a:headEnd/>
            <a:tailEnd type="none" w="med" len="sm"/>
          </a:ln>
        </p:spPr>
        <p:txBody>
          <a:bodyPr wrap="none">
            <a:spAutoFit/>
          </a:bodyPr>
          <a:lstStyle/>
          <a:p>
            <a:r>
              <a:rPr lang="en-US" dirty="0" smtClean="0"/>
              <a:t>IP</a:t>
            </a:r>
          </a:p>
          <a:p>
            <a:r>
              <a:rPr lang="en-US" dirty="0" smtClean="0"/>
              <a:t>SAN</a:t>
            </a:r>
            <a:endParaRPr lang="en-US" dirty="0"/>
          </a:p>
        </p:txBody>
      </p:sp>
      <p:sp>
        <p:nvSpPr>
          <p:cNvPr id="66"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68" name="TextBox 94"/>
          <p:cNvSpPr txBox="1">
            <a:spLocks noChangeArrowheads="1"/>
          </p:cNvSpPr>
          <p:nvPr/>
        </p:nvSpPr>
        <p:spPr bwMode="gray">
          <a:xfrm>
            <a:off x="0" y="1639258"/>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65"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69"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70"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sp>
        <p:nvSpPr>
          <p:cNvPr id="71" name="TextBox 94"/>
          <p:cNvSpPr txBox="1">
            <a:spLocks noChangeArrowheads="1"/>
          </p:cNvSpPr>
          <p:nvPr/>
        </p:nvSpPr>
        <p:spPr bwMode="gray">
          <a:xfrm>
            <a:off x="4666593" y="4792376"/>
            <a:ext cx="641131" cy="263087"/>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WAFL</a:t>
            </a:r>
            <a:endParaRPr lang="en-US" sz="1800" dirty="0"/>
          </a:p>
        </p:txBody>
      </p:sp>
      <p:sp>
        <p:nvSpPr>
          <p:cNvPr id="72" name="TextBox 94"/>
          <p:cNvSpPr txBox="1">
            <a:spLocks noChangeArrowheads="1"/>
          </p:cNvSpPr>
          <p:nvPr/>
        </p:nvSpPr>
        <p:spPr bwMode="gray">
          <a:xfrm>
            <a:off x="4288221" y="444586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4" grpId="0"/>
      <p:bldP spid="75" grpId="0"/>
      <p:bldP spid="76" grpId="0"/>
      <p:bldP spid="79" grpId="0" animBg="1"/>
      <p:bldP spid="80" grpId="0" animBg="1"/>
      <p:bldP spid="84" grpId="0"/>
      <p:bldP spid="85" grpId="0"/>
      <p:bldP spid="86" grpId="0" animBg="1"/>
      <p:bldP spid="81" grpId="0" animBg="1"/>
      <p:bldP spid="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6"/>
          <p:cNvSpPr>
            <a:spLocks noChangeArrowheads="1"/>
          </p:cNvSpPr>
          <p:nvPr/>
        </p:nvSpPr>
        <p:spPr bwMode="gray">
          <a:xfrm>
            <a:off x="1116013" y="4407836"/>
            <a:ext cx="7773987" cy="944926"/>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66" name="Straight Arrow Connector 65"/>
          <p:cNvCxnSpPr/>
          <p:nvPr/>
        </p:nvCxnSpPr>
        <p:spPr bwMode="auto">
          <a:xfrm rot="16200000" flipH="1">
            <a:off x="4782237" y="4926219"/>
            <a:ext cx="444438" cy="2270"/>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4" name="Rectangle 5"/>
          <p:cNvSpPr>
            <a:spLocks noChangeArrowheads="1"/>
          </p:cNvSpPr>
          <p:nvPr/>
        </p:nvSpPr>
        <p:spPr bwMode="gray">
          <a:xfrm>
            <a:off x="1116013" y="1254612"/>
            <a:ext cx="7773987" cy="1360843"/>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59" name="Straight Arrow Connector 58"/>
          <p:cNvCxnSpPr/>
          <p:nvPr/>
        </p:nvCxnSpPr>
        <p:spPr bwMode="auto">
          <a:xfrm rot="16200000" flipH="1">
            <a:off x="4582901" y="1998499"/>
            <a:ext cx="832173" cy="9625"/>
          </a:xfrm>
          <a:prstGeom prst="straightConnector1">
            <a:avLst/>
          </a:prstGeom>
          <a:solidFill>
            <a:schemeClr val="accent1"/>
          </a:solidFill>
          <a:ln w="19050" cap="flat" cmpd="sng" algn="ctr">
            <a:solidFill>
              <a:schemeClr val="tx1"/>
            </a:solidFill>
            <a:prstDash val="solid"/>
            <a:round/>
            <a:headEnd type="none" w="med" len="med"/>
            <a:tailEnd type="none"/>
          </a:ln>
          <a:effectLst/>
        </p:spPr>
      </p:cxnSp>
      <p:sp>
        <p:nvSpPr>
          <p:cNvPr id="20483" name="Rectangle 34"/>
          <p:cNvSpPr>
            <a:spLocks noGrp="1" noChangeArrowheads="1"/>
          </p:cNvSpPr>
          <p:nvPr>
            <p:ph type="title" idx="4294967295"/>
          </p:nvPr>
        </p:nvSpPr>
        <p:spPr/>
        <p:txBody>
          <a:bodyPr/>
          <a:lstStyle/>
          <a:p>
            <a:pPr eaLnBrk="1" hangingPunct="1"/>
            <a:r>
              <a:rPr lang="en-US" dirty="0" smtClean="0"/>
              <a:t>Connectivity Between Initiator and Target</a:t>
            </a:r>
          </a:p>
        </p:txBody>
      </p:sp>
      <p:grpSp>
        <p:nvGrpSpPr>
          <p:cNvPr id="2" name="Group 50"/>
          <p:cNvGrpSpPr>
            <a:grpSpLocks/>
          </p:cNvGrpSpPr>
          <p:nvPr/>
        </p:nvGrpSpPr>
        <p:grpSpPr bwMode="auto">
          <a:xfrm>
            <a:off x="4805363" y="5155913"/>
            <a:ext cx="395287" cy="190500"/>
            <a:chOff x="4508" y="3013"/>
            <a:chExt cx="249" cy="120"/>
          </a:xfrm>
        </p:grpSpPr>
        <p:sp>
          <p:nvSpPr>
            <p:cNvPr id="2051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20495" name="AutoShape 55"/>
          <p:cNvSpPr>
            <a:spLocks noChangeArrowheads="1"/>
          </p:cNvSpPr>
          <p:nvPr/>
        </p:nvSpPr>
        <p:spPr bwMode="gray">
          <a:xfrm>
            <a:off x="5387794"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cxnSp>
        <p:nvCxnSpPr>
          <p:cNvPr id="20496" name="AutoShape 56"/>
          <p:cNvCxnSpPr>
            <a:cxnSpLocks noChangeShapeType="1"/>
            <a:endCxn id="78" idx="1"/>
          </p:cNvCxnSpPr>
          <p:nvPr/>
        </p:nvCxnSpPr>
        <p:spPr bwMode="gray">
          <a:xfrm rot="10800000" flipV="1">
            <a:off x="4258239" y="5477447"/>
            <a:ext cx="735102" cy="116706"/>
          </a:xfrm>
          <a:prstGeom prst="bentConnector2">
            <a:avLst/>
          </a:prstGeom>
          <a:noFill/>
          <a:ln w="19050">
            <a:solidFill>
              <a:schemeClr val="tx1"/>
            </a:solidFill>
            <a:miter lim="800000"/>
            <a:headEnd/>
            <a:tailEnd type="none" w="med" len="sm"/>
          </a:ln>
        </p:spPr>
      </p:cxnSp>
      <p:cxnSp>
        <p:nvCxnSpPr>
          <p:cNvPr id="20497" name="AutoShape 57"/>
          <p:cNvCxnSpPr>
            <a:cxnSpLocks noChangeShapeType="1"/>
            <a:endCxn id="20495" idx="1"/>
          </p:cNvCxnSpPr>
          <p:nvPr/>
        </p:nvCxnSpPr>
        <p:spPr bwMode="gray">
          <a:xfrm>
            <a:off x="5002306" y="5477447"/>
            <a:ext cx="735110" cy="125672"/>
          </a:xfrm>
          <a:prstGeom prst="bentConnector2">
            <a:avLst/>
          </a:prstGeom>
          <a:noFill/>
          <a:ln w="19050">
            <a:solidFill>
              <a:schemeClr val="tx1"/>
            </a:solidFill>
            <a:miter lim="800000"/>
            <a:headEnd/>
            <a:tailEnd type="none" w="med" len="sm"/>
          </a:ln>
        </p:spPr>
      </p:cxnSp>
      <p:cxnSp>
        <p:nvCxnSpPr>
          <p:cNvPr id="20498" name="AutoShape 58"/>
          <p:cNvCxnSpPr>
            <a:cxnSpLocks noChangeShapeType="1"/>
          </p:cNvCxnSpPr>
          <p:nvPr/>
        </p:nvCxnSpPr>
        <p:spPr bwMode="gray">
          <a:xfrm flipH="1">
            <a:off x="5002213" y="5346413"/>
            <a:ext cx="1587" cy="265112"/>
          </a:xfrm>
          <a:prstGeom prst="straightConnector1">
            <a:avLst/>
          </a:prstGeom>
          <a:noFill/>
          <a:ln w="19050">
            <a:solidFill>
              <a:schemeClr val="tx1"/>
            </a:solidFill>
            <a:round/>
            <a:headEnd/>
            <a:tailEnd type="none" w="med" len="sm"/>
          </a:ln>
        </p:spPr>
      </p:cxnSp>
      <p:grpSp>
        <p:nvGrpSpPr>
          <p:cNvPr id="3" name="Group 59"/>
          <p:cNvGrpSpPr>
            <a:grpSpLocks/>
          </p:cNvGrpSpPr>
          <p:nvPr/>
        </p:nvGrpSpPr>
        <p:grpSpPr bwMode="auto">
          <a:xfrm>
            <a:off x="4805363" y="2420192"/>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p:cNvCxnSpPr>
          <p:nvPr/>
        </p:nvCxnSpPr>
        <p:spPr bwMode="gray">
          <a:xfrm flipH="1">
            <a:off x="5002213" y="2610692"/>
            <a:ext cx="1587" cy="265112"/>
          </a:xfrm>
          <a:prstGeom prst="straightConnector1">
            <a:avLst/>
          </a:prstGeom>
          <a:noFill/>
          <a:ln w="19050">
            <a:solidFill>
              <a:schemeClr val="tx1"/>
            </a:solidFill>
            <a:round/>
            <a:headEnd/>
            <a:tailEnd type="none" w="med" len="sm"/>
          </a:ln>
        </p:spPr>
      </p:cxnSp>
      <p:pic>
        <p:nvPicPr>
          <p:cNvPr id="1026" name="Picture 2" descr="C:\Documents and Settings\curtisb\Desktop\SAN\Images\Physical Disk.png"/>
          <p:cNvPicPr>
            <a:picLocks noChangeAspect="1" noChangeArrowheads="1"/>
          </p:cNvPicPr>
          <p:nvPr/>
        </p:nvPicPr>
        <p:blipFill>
          <a:blip r:embed="rId3" cstate="print">
            <a:lum/>
          </a:blip>
          <a:srcRect/>
          <a:stretch>
            <a:fillRect/>
          </a:stretch>
        </p:blipFill>
        <p:spPr bwMode="auto">
          <a:xfrm>
            <a:off x="4816830" y="2851992"/>
            <a:ext cx="365125" cy="361950"/>
          </a:xfrm>
          <a:prstGeom prst="rect">
            <a:avLst/>
          </a:prstGeom>
          <a:noFill/>
          <a:ln w="9525">
            <a:noFill/>
            <a:miter lim="800000"/>
            <a:headEnd/>
            <a:tailEnd/>
          </a:ln>
        </p:spPr>
      </p:pic>
      <p:cxnSp>
        <p:nvCxnSpPr>
          <p:cNvPr id="61" name="AutoShape 66"/>
          <p:cNvCxnSpPr>
            <a:cxnSpLocks noChangeShapeType="1"/>
          </p:cNvCxnSpPr>
          <p:nvPr/>
        </p:nvCxnSpPr>
        <p:spPr bwMode="gray">
          <a:xfrm rot="5400000">
            <a:off x="4630269" y="2496301"/>
            <a:ext cx="241300" cy="500062"/>
          </a:xfrm>
          <a:prstGeom prst="bentConnector3">
            <a:avLst>
              <a:gd name="adj1" fmla="val 49343"/>
            </a:avLst>
          </a:prstGeom>
          <a:noFill/>
          <a:ln w="19050">
            <a:solidFill>
              <a:schemeClr val="tx1"/>
            </a:solidFill>
            <a:miter lim="800000"/>
            <a:headEnd/>
            <a:tailEnd type="none" w="med" len="sm"/>
          </a:ln>
        </p:spPr>
      </p:cxnSp>
      <p:pic>
        <p:nvPicPr>
          <p:cNvPr id="62"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312580" y="2866982"/>
            <a:ext cx="365125" cy="361950"/>
          </a:xfrm>
          <a:prstGeom prst="rect">
            <a:avLst/>
          </a:prstGeom>
          <a:noFill/>
          <a:ln w="9525">
            <a:noFill/>
            <a:miter lim="800000"/>
            <a:headEnd/>
            <a:tailEnd/>
          </a:ln>
        </p:spPr>
      </p:pic>
      <p:cxnSp>
        <p:nvCxnSpPr>
          <p:cNvPr id="63" name="AutoShape 67"/>
          <p:cNvCxnSpPr>
            <a:cxnSpLocks noChangeShapeType="1"/>
          </p:cNvCxnSpPr>
          <p:nvPr/>
        </p:nvCxnSpPr>
        <p:spPr bwMode="gray">
          <a:xfrm rot="16200000" flipH="1">
            <a:off x="5105703" y="2519319"/>
            <a:ext cx="241300" cy="454025"/>
          </a:xfrm>
          <a:prstGeom prst="bentConnector3">
            <a:avLst>
              <a:gd name="adj1" fmla="val 49343"/>
            </a:avLst>
          </a:prstGeom>
          <a:noFill/>
          <a:ln w="19050">
            <a:solidFill>
              <a:schemeClr val="tx1"/>
            </a:solidFill>
            <a:miter lim="800000"/>
            <a:headEnd/>
            <a:tailEnd type="none" w="med" len="sm"/>
          </a:ln>
        </p:spPr>
      </p:cxnSp>
      <p:pic>
        <p:nvPicPr>
          <p:cNvPr id="60" name="Picture 53" descr="Tape_drive"/>
          <p:cNvPicPr>
            <a:picLocks noChangeAspect="1" noChangeArrowheads="1"/>
          </p:cNvPicPr>
          <p:nvPr/>
        </p:nvPicPr>
        <p:blipFill>
          <a:blip r:embed="rId4" cstate="print"/>
          <a:srcRect/>
          <a:stretch>
            <a:fillRect/>
          </a:stretch>
        </p:blipFill>
        <p:spPr bwMode="auto">
          <a:xfrm>
            <a:off x="5316863" y="2866982"/>
            <a:ext cx="274637" cy="271462"/>
          </a:xfrm>
          <a:prstGeom prst="rect">
            <a:avLst/>
          </a:prstGeom>
          <a:noFill/>
          <a:ln w="9525">
            <a:noFill/>
            <a:miter lim="800000"/>
            <a:headEnd/>
            <a:tailEnd/>
          </a:ln>
        </p:spPr>
      </p:pic>
      <p:sp>
        <p:nvSpPr>
          <p:cNvPr id="40" name="AutoShape 77"/>
          <p:cNvSpPr>
            <a:spLocks noChangeArrowheads="1"/>
          </p:cNvSpPr>
          <p:nvPr/>
        </p:nvSpPr>
        <p:spPr bwMode="gray">
          <a:xfrm>
            <a:off x="5414682" y="585397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sp>
        <p:nvSpPr>
          <p:cNvPr id="77" name="AutoShape 55"/>
          <p:cNvSpPr>
            <a:spLocks noChangeArrowheads="1"/>
          </p:cNvSpPr>
          <p:nvPr/>
        </p:nvSpPr>
        <p:spPr bwMode="gray">
          <a:xfrm>
            <a:off x="4652688" y="560311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8" name="AutoShape 55"/>
          <p:cNvSpPr>
            <a:spLocks noChangeArrowheads="1"/>
          </p:cNvSpPr>
          <p:nvPr/>
        </p:nvSpPr>
        <p:spPr bwMode="gray">
          <a:xfrm>
            <a:off x="3908617" y="559415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4" name="Group 55"/>
          <p:cNvGrpSpPr>
            <a:grpSpLocks/>
          </p:cNvGrpSpPr>
          <p:nvPr/>
        </p:nvGrpSpPr>
        <p:grpSpPr bwMode="auto">
          <a:xfrm>
            <a:off x="1441090" y="2419322"/>
            <a:ext cx="395288" cy="190500"/>
            <a:chOff x="4508" y="3013"/>
            <a:chExt cx="249" cy="120"/>
          </a:xfrm>
        </p:grpSpPr>
        <p:sp>
          <p:nvSpPr>
            <p:cNvPr id="54" name="Rectangle 5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5" name="Rectangle 5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8"/>
          <p:cNvGrpSpPr>
            <a:grpSpLocks/>
          </p:cNvGrpSpPr>
          <p:nvPr/>
        </p:nvGrpSpPr>
        <p:grpSpPr bwMode="auto">
          <a:xfrm>
            <a:off x="8132403" y="2419322"/>
            <a:ext cx="395287" cy="190500"/>
            <a:chOff x="4508" y="3013"/>
            <a:chExt cx="249" cy="120"/>
          </a:xfrm>
        </p:grpSpPr>
        <p:sp>
          <p:nvSpPr>
            <p:cNvPr id="57" name="Rectangle 5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8" name="Rectangle 6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6" name="Group 61"/>
          <p:cNvGrpSpPr>
            <a:grpSpLocks/>
          </p:cNvGrpSpPr>
          <p:nvPr/>
        </p:nvGrpSpPr>
        <p:grpSpPr bwMode="auto">
          <a:xfrm flipV="1">
            <a:off x="1441090" y="4405975"/>
            <a:ext cx="395288" cy="190500"/>
            <a:chOff x="4508" y="3013"/>
            <a:chExt cx="249" cy="120"/>
          </a:xfrm>
        </p:grpSpPr>
        <p:sp>
          <p:nvSpPr>
            <p:cNvPr id="68" name="Rectangle 6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9" name="Rectangle 6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7" name="Group 64"/>
          <p:cNvGrpSpPr>
            <a:grpSpLocks/>
          </p:cNvGrpSpPr>
          <p:nvPr/>
        </p:nvGrpSpPr>
        <p:grpSpPr bwMode="auto">
          <a:xfrm flipV="1">
            <a:off x="8132403" y="4405975"/>
            <a:ext cx="395287" cy="190500"/>
            <a:chOff x="4508" y="3013"/>
            <a:chExt cx="249" cy="120"/>
          </a:xfrm>
        </p:grpSpPr>
        <p:sp>
          <p:nvSpPr>
            <p:cNvPr id="72" name="Rectangle 6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73" name="Rectangle 6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83" name="Rectangle 101"/>
          <p:cNvSpPr>
            <a:spLocks noChangeArrowheads="1"/>
          </p:cNvSpPr>
          <p:nvPr/>
        </p:nvSpPr>
        <p:spPr bwMode="gray">
          <a:xfrm>
            <a:off x="8075130" y="5851726"/>
            <a:ext cx="713657" cy="707886"/>
          </a:xfrm>
          <a:prstGeom prst="rect">
            <a:avLst/>
          </a:prstGeom>
          <a:noFill/>
          <a:ln w="19050" algn="ctr">
            <a:noFill/>
            <a:miter lim="800000"/>
            <a:headEnd/>
            <a:tailEnd type="none" w="med" len="sm"/>
          </a:ln>
        </p:spPr>
        <p:txBody>
          <a:bodyPr wrap="none">
            <a:spAutoFit/>
          </a:bodyPr>
          <a:lstStyle/>
          <a:p>
            <a:pPr algn="r"/>
            <a:r>
              <a:rPr lang="en-US" dirty="0"/>
              <a:t>FC </a:t>
            </a:r>
            <a:endParaRPr lang="en-US" dirty="0" smtClean="0"/>
          </a:p>
          <a:p>
            <a:pPr algn="r"/>
            <a:r>
              <a:rPr lang="en-US" dirty="0" smtClean="0"/>
              <a:t>SAN</a:t>
            </a:r>
            <a:endParaRPr lang="en-US" dirty="0"/>
          </a:p>
        </p:txBody>
      </p:sp>
      <p:cxnSp>
        <p:nvCxnSpPr>
          <p:cNvPr id="71" name="AutoShape 61"/>
          <p:cNvCxnSpPr>
            <a:cxnSpLocks noChangeShapeType="1"/>
          </p:cNvCxnSpPr>
          <p:nvPr/>
        </p:nvCxnSpPr>
        <p:spPr bwMode="gray">
          <a:xfrm>
            <a:off x="1648493" y="2559153"/>
            <a:ext cx="0" cy="1858962"/>
          </a:xfrm>
          <a:prstGeom prst="straightConnector1">
            <a:avLst/>
          </a:prstGeom>
          <a:noFill/>
          <a:ln w="19050">
            <a:solidFill>
              <a:schemeClr val="tx1"/>
            </a:solidFill>
            <a:round/>
            <a:headEnd/>
            <a:tailEnd type="none" w="med" len="sm"/>
          </a:ln>
        </p:spPr>
      </p:cxnSp>
      <p:cxnSp>
        <p:nvCxnSpPr>
          <p:cNvPr id="87" name="AutoShape 62"/>
          <p:cNvCxnSpPr>
            <a:cxnSpLocks noChangeShapeType="1"/>
          </p:cNvCxnSpPr>
          <p:nvPr/>
        </p:nvCxnSpPr>
        <p:spPr bwMode="gray">
          <a:xfrm>
            <a:off x="8339805" y="2559153"/>
            <a:ext cx="0" cy="1858962"/>
          </a:xfrm>
          <a:prstGeom prst="straightConnector1">
            <a:avLst/>
          </a:prstGeom>
          <a:noFill/>
          <a:ln w="19050">
            <a:solidFill>
              <a:schemeClr val="tx1"/>
            </a:solidFill>
            <a:round/>
            <a:headEnd/>
            <a:tailEnd type="none" w="med" len="sm"/>
          </a:ln>
        </p:spPr>
      </p:cxnSp>
      <p:pic>
        <p:nvPicPr>
          <p:cNvPr id="90" name="Picture 69" descr="BoxEther"/>
          <p:cNvPicPr>
            <a:picLocks noChangeAspect="1" noChangeArrowheads="1"/>
          </p:cNvPicPr>
          <p:nvPr/>
        </p:nvPicPr>
        <p:blipFill>
          <a:blip r:embed="rId5" cstate="print"/>
          <a:srcRect/>
          <a:stretch>
            <a:fillRect/>
          </a:stretch>
        </p:blipFill>
        <p:spPr bwMode="auto">
          <a:xfrm>
            <a:off x="8512469" y="3300945"/>
            <a:ext cx="631531" cy="452438"/>
          </a:xfrm>
          <a:prstGeom prst="rect">
            <a:avLst/>
          </a:prstGeom>
          <a:noFill/>
          <a:ln w="9525">
            <a:noFill/>
            <a:miter lim="800000"/>
            <a:headEnd/>
            <a:tailEnd/>
          </a:ln>
        </p:spPr>
      </p:pic>
      <p:sp>
        <p:nvSpPr>
          <p:cNvPr id="92" name="Rectangle 43"/>
          <p:cNvSpPr>
            <a:spLocks noChangeArrowheads="1"/>
          </p:cNvSpPr>
          <p:nvPr/>
        </p:nvSpPr>
        <p:spPr bwMode="gray">
          <a:xfrm>
            <a:off x="8873298" y="2733087"/>
            <a:ext cx="243807" cy="2286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cxnSp>
        <p:nvCxnSpPr>
          <p:cNvPr id="93" name="AutoShape 102"/>
          <p:cNvCxnSpPr>
            <a:cxnSpLocks noChangeShapeType="1"/>
          </p:cNvCxnSpPr>
          <p:nvPr/>
        </p:nvCxnSpPr>
        <p:spPr bwMode="gray">
          <a:xfrm flipH="1">
            <a:off x="1140493" y="2618787"/>
            <a:ext cx="508000" cy="700087"/>
          </a:xfrm>
          <a:prstGeom prst="straightConnector1">
            <a:avLst/>
          </a:prstGeom>
          <a:noFill/>
          <a:ln w="19050">
            <a:solidFill>
              <a:schemeClr val="tx1"/>
            </a:solidFill>
            <a:round/>
            <a:headEnd/>
            <a:tailEnd type="none" w="med" len="sm"/>
          </a:ln>
        </p:spPr>
      </p:cxnSp>
      <p:cxnSp>
        <p:nvCxnSpPr>
          <p:cNvPr id="94" name="AutoShape 103"/>
          <p:cNvCxnSpPr>
            <a:cxnSpLocks noChangeShapeType="1"/>
          </p:cNvCxnSpPr>
          <p:nvPr/>
        </p:nvCxnSpPr>
        <p:spPr bwMode="gray">
          <a:xfrm>
            <a:off x="1140493" y="3711678"/>
            <a:ext cx="508000" cy="706437"/>
          </a:xfrm>
          <a:prstGeom prst="straightConnector1">
            <a:avLst/>
          </a:prstGeom>
          <a:noFill/>
          <a:ln w="19050">
            <a:solidFill>
              <a:schemeClr val="tx1"/>
            </a:solidFill>
            <a:round/>
            <a:headEnd/>
            <a:tailEnd type="none" w="med" len="sm"/>
          </a:ln>
        </p:spPr>
      </p:cxnSp>
      <p:cxnSp>
        <p:nvCxnSpPr>
          <p:cNvPr id="95" name="AutoShape 104"/>
          <p:cNvCxnSpPr>
            <a:cxnSpLocks noChangeShapeType="1"/>
            <a:endCxn id="109" idx="2"/>
          </p:cNvCxnSpPr>
          <p:nvPr/>
        </p:nvCxnSpPr>
        <p:spPr bwMode="gray">
          <a:xfrm rot="16200000" flipV="1">
            <a:off x="792384" y="2970765"/>
            <a:ext cx="410976" cy="285243"/>
          </a:xfrm>
          <a:prstGeom prst="straightConnector1">
            <a:avLst/>
          </a:prstGeom>
          <a:noFill/>
          <a:ln w="19050">
            <a:solidFill>
              <a:schemeClr val="tx1"/>
            </a:solidFill>
            <a:round/>
            <a:headEnd/>
            <a:tailEnd type="none" w="med" len="sm"/>
          </a:ln>
        </p:spPr>
      </p:cxnSp>
      <p:cxnSp>
        <p:nvCxnSpPr>
          <p:cNvPr id="96" name="AutoShape 105"/>
          <p:cNvCxnSpPr>
            <a:cxnSpLocks noChangeShapeType="1"/>
          </p:cNvCxnSpPr>
          <p:nvPr/>
        </p:nvCxnSpPr>
        <p:spPr bwMode="gray">
          <a:xfrm>
            <a:off x="8339805" y="2618787"/>
            <a:ext cx="484188" cy="700087"/>
          </a:xfrm>
          <a:prstGeom prst="straightConnector1">
            <a:avLst/>
          </a:prstGeom>
          <a:noFill/>
          <a:ln w="19050">
            <a:solidFill>
              <a:schemeClr val="tx1"/>
            </a:solidFill>
            <a:round/>
            <a:headEnd/>
            <a:tailEnd type="none" w="med" len="sm"/>
          </a:ln>
        </p:spPr>
      </p:cxnSp>
      <p:cxnSp>
        <p:nvCxnSpPr>
          <p:cNvPr id="97" name="AutoShape 106"/>
          <p:cNvCxnSpPr>
            <a:cxnSpLocks noChangeShapeType="1"/>
            <a:endCxn id="90" idx="2"/>
          </p:cNvCxnSpPr>
          <p:nvPr/>
        </p:nvCxnSpPr>
        <p:spPr bwMode="gray">
          <a:xfrm rot="5400000" flipH="1" flipV="1">
            <a:off x="8221837" y="3871352"/>
            <a:ext cx="724367" cy="488430"/>
          </a:xfrm>
          <a:prstGeom prst="straightConnector1">
            <a:avLst/>
          </a:prstGeom>
          <a:noFill/>
          <a:ln w="19050">
            <a:solidFill>
              <a:schemeClr val="tx1"/>
            </a:solidFill>
            <a:round/>
            <a:headEnd/>
            <a:tailEnd type="none" w="med" len="sm"/>
          </a:ln>
        </p:spPr>
      </p:cxnSp>
      <p:cxnSp>
        <p:nvCxnSpPr>
          <p:cNvPr id="98" name="AutoShape 107"/>
          <p:cNvCxnSpPr>
            <a:cxnSpLocks noChangeShapeType="1"/>
            <a:endCxn id="92" idx="2"/>
          </p:cNvCxnSpPr>
          <p:nvPr/>
        </p:nvCxnSpPr>
        <p:spPr bwMode="gray">
          <a:xfrm rot="5400000" flipH="1" flipV="1">
            <a:off x="8731003" y="3054677"/>
            <a:ext cx="357188" cy="171209"/>
          </a:xfrm>
          <a:prstGeom prst="straightConnector1">
            <a:avLst/>
          </a:prstGeom>
          <a:noFill/>
          <a:ln w="19050">
            <a:solidFill>
              <a:schemeClr val="tx1"/>
            </a:solidFill>
            <a:round/>
            <a:headEnd/>
            <a:tailEnd type="none" w="med" len="sm"/>
          </a:ln>
        </p:spPr>
      </p:cxnSp>
      <p:sp>
        <p:nvSpPr>
          <p:cNvPr id="99" name="TextBox 98"/>
          <p:cNvSpPr txBox="1">
            <a:spLocks noChangeArrowheads="1"/>
          </p:cNvSpPr>
          <p:nvPr/>
        </p:nvSpPr>
        <p:spPr bwMode="auto">
          <a:xfrm>
            <a:off x="3872955" y="3302999"/>
            <a:ext cx="2351927"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Directly </a:t>
            </a:r>
            <a:r>
              <a:rPr lang="en-US" dirty="0" smtClean="0"/>
              <a:t>connected</a:t>
            </a:r>
            <a:endParaRPr lang="en-US" dirty="0"/>
          </a:p>
        </p:txBody>
      </p:sp>
      <p:sp>
        <p:nvSpPr>
          <p:cNvPr id="100" name="TextBox 99"/>
          <p:cNvSpPr txBox="1">
            <a:spLocks noChangeArrowheads="1"/>
          </p:cNvSpPr>
          <p:nvPr/>
        </p:nvSpPr>
        <p:spPr bwMode="auto">
          <a:xfrm>
            <a:off x="3853502" y="3631957"/>
            <a:ext cx="2435282" cy="707886"/>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dirty="0"/>
              <a:t>Connected </a:t>
            </a:r>
            <a:r>
              <a:rPr lang="en-US" dirty="0" smtClean="0"/>
              <a:t>through </a:t>
            </a:r>
          </a:p>
          <a:p>
            <a:pPr>
              <a:buClr>
                <a:schemeClr val="accent2"/>
              </a:buClr>
              <a:buFont typeface="Wingdings 2" pitchFamily="18" charset="2"/>
              <a:buNone/>
            </a:pPr>
            <a:r>
              <a:rPr lang="en-US" dirty="0" smtClean="0"/>
              <a:t>a switch</a:t>
            </a:r>
            <a:endParaRPr lang="en-US" dirty="0"/>
          </a:p>
        </p:txBody>
      </p:sp>
      <p:sp>
        <p:nvSpPr>
          <p:cNvPr id="101" name="Line 112"/>
          <p:cNvSpPr>
            <a:spLocks noChangeShapeType="1"/>
          </p:cNvSpPr>
          <p:nvPr/>
        </p:nvSpPr>
        <p:spPr bwMode="gray">
          <a:xfrm flipH="1" flipV="1">
            <a:off x="1653254" y="2928348"/>
            <a:ext cx="2187161" cy="480391"/>
          </a:xfrm>
          <a:prstGeom prst="line">
            <a:avLst/>
          </a:prstGeom>
          <a:noFill/>
          <a:ln w="19050">
            <a:solidFill>
              <a:schemeClr val="hlink"/>
            </a:solidFill>
            <a:round/>
            <a:headEnd/>
            <a:tailEnd type="triangle" w="med" len="sm"/>
          </a:ln>
        </p:spPr>
        <p:txBody>
          <a:bodyPr/>
          <a:lstStyle/>
          <a:p>
            <a:endParaRPr lang="en-US"/>
          </a:p>
        </p:txBody>
      </p:sp>
      <p:sp>
        <p:nvSpPr>
          <p:cNvPr id="102" name="Line 113"/>
          <p:cNvSpPr>
            <a:spLocks noChangeShapeType="1"/>
          </p:cNvSpPr>
          <p:nvPr/>
        </p:nvSpPr>
        <p:spPr bwMode="gray">
          <a:xfrm flipH="1" flipV="1">
            <a:off x="1526254" y="3601447"/>
            <a:ext cx="2135257" cy="194918"/>
          </a:xfrm>
          <a:prstGeom prst="line">
            <a:avLst/>
          </a:prstGeom>
          <a:noFill/>
          <a:ln w="19050">
            <a:solidFill>
              <a:schemeClr val="hlink"/>
            </a:solidFill>
            <a:round/>
            <a:headEnd/>
            <a:tailEnd type="triangle" w="med" len="sm"/>
          </a:ln>
        </p:spPr>
        <p:txBody>
          <a:bodyPr/>
          <a:lstStyle/>
          <a:p>
            <a:endParaRPr lang="en-US"/>
          </a:p>
        </p:txBody>
      </p:sp>
      <p:sp>
        <p:nvSpPr>
          <p:cNvPr id="103" name="Line 116"/>
          <p:cNvSpPr>
            <a:spLocks noChangeShapeType="1"/>
          </p:cNvSpPr>
          <p:nvPr/>
        </p:nvSpPr>
        <p:spPr bwMode="gray">
          <a:xfrm flipV="1">
            <a:off x="6186051" y="2928349"/>
            <a:ext cx="2147404" cy="500270"/>
          </a:xfrm>
          <a:prstGeom prst="line">
            <a:avLst/>
          </a:prstGeom>
          <a:noFill/>
          <a:ln w="19050">
            <a:solidFill>
              <a:schemeClr val="hlink"/>
            </a:solidFill>
            <a:round/>
            <a:headEnd/>
            <a:tailEnd type="triangle" w="med" len="sm"/>
          </a:ln>
        </p:spPr>
        <p:txBody>
          <a:bodyPr/>
          <a:lstStyle/>
          <a:p>
            <a:endParaRPr lang="en-US"/>
          </a:p>
        </p:txBody>
      </p:sp>
      <p:sp>
        <p:nvSpPr>
          <p:cNvPr id="104" name="Line 117"/>
          <p:cNvSpPr>
            <a:spLocks noChangeShapeType="1"/>
          </p:cNvSpPr>
          <p:nvPr/>
        </p:nvSpPr>
        <p:spPr bwMode="gray">
          <a:xfrm flipV="1">
            <a:off x="6474285" y="3601447"/>
            <a:ext cx="1986169" cy="194918"/>
          </a:xfrm>
          <a:prstGeom prst="line">
            <a:avLst/>
          </a:prstGeom>
          <a:noFill/>
          <a:ln w="19050">
            <a:solidFill>
              <a:schemeClr val="hlink"/>
            </a:solidFill>
            <a:round/>
            <a:headEnd/>
            <a:tailEnd type="triangle" w="med" len="sm"/>
          </a:ln>
        </p:spPr>
        <p:txBody>
          <a:bodyPr/>
          <a:lstStyle/>
          <a:p>
            <a:endParaRPr lang="en-US"/>
          </a:p>
        </p:txBody>
      </p:sp>
      <p:pic>
        <p:nvPicPr>
          <p:cNvPr id="108" name="Picture 69" descr="BoxEther"/>
          <p:cNvPicPr>
            <a:picLocks noChangeAspect="1" noChangeArrowheads="1"/>
          </p:cNvPicPr>
          <p:nvPr/>
        </p:nvPicPr>
        <p:blipFill>
          <a:blip r:embed="rId5" cstate="print"/>
          <a:srcRect/>
          <a:stretch>
            <a:fillRect/>
          </a:stretch>
        </p:blipFill>
        <p:spPr bwMode="auto">
          <a:xfrm>
            <a:off x="820751" y="3291980"/>
            <a:ext cx="631531" cy="452438"/>
          </a:xfrm>
          <a:prstGeom prst="rect">
            <a:avLst/>
          </a:prstGeom>
          <a:noFill/>
          <a:ln w="9525">
            <a:noFill/>
            <a:miter lim="800000"/>
            <a:headEnd/>
            <a:tailEnd/>
          </a:ln>
        </p:spPr>
      </p:pic>
      <p:sp>
        <p:nvSpPr>
          <p:cNvPr id="109" name="Rectangle 43"/>
          <p:cNvSpPr>
            <a:spLocks noChangeArrowheads="1"/>
          </p:cNvSpPr>
          <p:nvPr/>
        </p:nvSpPr>
        <p:spPr bwMode="gray">
          <a:xfrm>
            <a:off x="733346" y="2679299"/>
            <a:ext cx="243807" cy="2286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67" name="Rectangle 100"/>
          <p:cNvSpPr>
            <a:spLocks noChangeArrowheads="1"/>
          </p:cNvSpPr>
          <p:nvPr/>
        </p:nvSpPr>
        <p:spPr bwMode="gray">
          <a:xfrm>
            <a:off x="1308743" y="5842761"/>
            <a:ext cx="713657" cy="707886"/>
          </a:xfrm>
          <a:prstGeom prst="rect">
            <a:avLst/>
          </a:prstGeom>
          <a:noFill/>
          <a:ln w="19050" algn="ctr">
            <a:noFill/>
            <a:miter lim="800000"/>
            <a:headEnd/>
            <a:tailEnd type="none" w="med" len="sm"/>
          </a:ln>
        </p:spPr>
        <p:txBody>
          <a:bodyPr wrap="none">
            <a:spAutoFit/>
          </a:bodyPr>
          <a:lstStyle/>
          <a:p>
            <a:r>
              <a:rPr lang="en-US" dirty="0" smtClean="0"/>
              <a:t>IP</a:t>
            </a:r>
          </a:p>
          <a:p>
            <a:r>
              <a:rPr lang="en-US" dirty="0" smtClean="0"/>
              <a:t>SAN</a:t>
            </a:r>
            <a:endParaRPr lang="en-US" dirty="0"/>
          </a:p>
        </p:txBody>
      </p:sp>
      <p:sp>
        <p:nvSpPr>
          <p:cNvPr id="74"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75" name="TextBox 94"/>
          <p:cNvSpPr txBox="1">
            <a:spLocks noChangeArrowheads="1"/>
          </p:cNvSpPr>
          <p:nvPr/>
        </p:nvSpPr>
        <p:spPr bwMode="gray">
          <a:xfrm>
            <a:off x="0" y="1639258"/>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70" name="TextBox 94"/>
          <p:cNvSpPr txBox="1">
            <a:spLocks noChangeArrowheads="1"/>
          </p:cNvSpPr>
          <p:nvPr/>
        </p:nvSpPr>
        <p:spPr bwMode="gray">
          <a:xfrm>
            <a:off x="4361793" y="1997015"/>
            <a:ext cx="1250731"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SCSI Driver</a:t>
            </a:r>
            <a:endParaRPr lang="en-US" sz="1200" dirty="0"/>
          </a:p>
        </p:txBody>
      </p:sp>
      <p:sp>
        <p:nvSpPr>
          <p:cNvPr id="76" name="TextBox 94"/>
          <p:cNvSpPr txBox="1">
            <a:spLocks noChangeArrowheads="1"/>
          </p:cNvSpPr>
          <p:nvPr/>
        </p:nvSpPr>
        <p:spPr bwMode="gray">
          <a:xfrm>
            <a:off x="4382814" y="1644924"/>
            <a:ext cx="1229710"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File System</a:t>
            </a:r>
            <a:endParaRPr lang="en-US" sz="1200" dirty="0"/>
          </a:p>
        </p:txBody>
      </p:sp>
      <p:sp>
        <p:nvSpPr>
          <p:cNvPr id="79" name="TextBox 94"/>
          <p:cNvSpPr txBox="1">
            <a:spLocks noChangeArrowheads="1"/>
          </p:cNvSpPr>
          <p:nvPr/>
        </p:nvSpPr>
        <p:spPr bwMode="gray">
          <a:xfrm>
            <a:off x="4445876" y="1293577"/>
            <a:ext cx="1124607" cy="293649"/>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Application</a:t>
            </a:r>
            <a:endParaRPr lang="en-US" sz="1200" dirty="0"/>
          </a:p>
        </p:txBody>
      </p:sp>
      <p:sp>
        <p:nvSpPr>
          <p:cNvPr id="80" name="TextBox 94"/>
          <p:cNvSpPr txBox="1">
            <a:spLocks noChangeArrowheads="1"/>
          </p:cNvSpPr>
          <p:nvPr/>
        </p:nvSpPr>
        <p:spPr bwMode="gray">
          <a:xfrm>
            <a:off x="4666593" y="4792376"/>
            <a:ext cx="641131" cy="263087"/>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smtClean="0"/>
              <a:t>WAFL</a:t>
            </a:r>
            <a:endParaRPr lang="en-US" sz="1800" dirty="0"/>
          </a:p>
        </p:txBody>
      </p:sp>
      <p:sp>
        <p:nvSpPr>
          <p:cNvPr id="81" name="TextBox 94"/>
          <p:cNvSpPr txBox="1">
            <a:spLocks noChangeArrowheads="1"/>
          </p:cNvSpPr>
          <p:nvPr/>
        </p:nvSpPr>
        <p:spPr bwMode="gray">
          <a:xfrm>
            <a:off x="4288221" y="4445863"/>
            <a:ext cx="1429406" cy="300052"/>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800" dirty="0"/>
              <a:t>SAN Services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fade">
                                      <p:cBhvr>
                                        <p:cTn id="10" dur="500"/>
                                        <p:tgtEl>
                                          <p:spTgt spid="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par>
                                <p:cTn id="14" presetID="10" presetClass="entr" presetSubtype="0" fill="hold" nodeType="withEffect">
                                  <p:stCondLst>
                                    <p:cond delay="0"/>
                                  </p:stCondLst>
                                  <p:childTnLst>
                                    <p:set>
                                      <p:cBhvr>
                                        <p:cTn id="15" dur="1" fill="hold">
                                          <p:stCondLst>
                                            <p:cond delay="0"/>
                                          </p:stCondLst>
                                        </p:cTn>
                                        <p:tgtEl>
                                          <p:spTgt spid="87"/>
                                        </p:tgtEl>
                                        <p:attrNameLst>
                                          <p:attrName>style.visibility</p:attrName>
                                        </p:attrNameLst>
                                      </p:cBhvr>
                                      <p:to>
                                        <p:strVal val="visible"/>
                                      </p:to>
                                    </p:set>
                                    <p:animEffect transition="in" filter="fade">
                                      <p:cBhvr>
                                        <p:cTn id="16" dur="500"/>
                                        <p:tgtEl>
                                          <p:spTgt spid="87"/>
                                        </p:tgtEl>
                                      </p:cBhvr>
                                    </p:animEffect>
                                  </p:childTnLst>
                                </p:cTn>
                              </p:par>
                              <p:par>
                                <p:cTn id="17" presetID="10"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101"/>
                                        </p:tgtEl>
                                      </p:cBhvr>
                                    </p:animEffect>
                                    <p:set>
                                      <p:cBhvr>
                                        <p:cTn id="24" dur="1" fill="hold">
                                          <p:stCondLst>
                                            <p:cond delay="499"/>
                                          </p:stCondLst>
                                        </p:cTn>
                                        <p:tgtEl>
                                          <p:spTgt spid="101"/>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99"/>
                                        </p:tgtEl>
                                      </p:cBhvr>
                                    </p:animEffect>
                                    <p:set>
                                      <p:cBhvr>
                                        <p:cTn id="27" dur="1" fill="hold">
                                          <p:stCondLst>
                                            <p:cond delay="499"/>
                                          </p:stCondLst>
                                        </p:cTn>
                                        <p:tgtEl>
                                          <p:spTgt spid="99"/>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03"/>
                                        </p:tgtEl>
                                      </p:cBhvr>
                                    </p:animEffect>
                                    <p:set>
                                      <p:cBhvr>
                                        <p:cTn id="30" dur="1" fill="hold">
                                          <p:stCondLst>
                                            <p:cond delay="499"/>
                                          </p:stCondLst>
                                        </p:cTn>
                                        <p:tgtEl>
                                          <p:spTgt spid="103"/>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87"/>
                                        </p:tgtEl>
                                      </p:cBhvr>
                                    </p:animEffect>
                                    <p:set>
                                      <p:cBhvr>
                                        <p:cTn id="33" dur="1" fill="hold">
                                          <p:stCondLst>
                                            <p:cond delay="499"/>
                                          </p:stCondLst>
                                        </p:cTn>
                                        <p:tgtEl>
                                          <p:spTgt spid="87"/>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71"/>
                                        </p:tgtEl>
                                      </p:cBhvr>
                                    </p:animEffect>
                                    <p:set>
                                      <p:cBhvr>
                                        <p:cTn id="36" dur="1" fill="hold">
                                          <p:stCondLst>
                                            <p:cond delay="499"/>
                                          </p:stCondLst>
                                        </p:cTn>
                                        <p:tgtEl>
                                          <p:spTgt spid="71"/>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fade">
                                      <p:cBhvr>
                                        <p:cTn id="39" dur="500"/>
                                        <p:tgtEl>
                                          <p:spTgt spid="10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2"/>
                                        </p:tgtEl>
                                        <p:attrNameLst>
                                          <p:attrName>style.visibility</p:attrName>
                                        </p:attrNameLst>
                                      </p:cBhvr>
                                      <p:to>
                                        <p:strVal val="visible"/>
                                      </p:to>
                                    </p:set>
                                    <p:animEffect transition="in" filter="fade">
                                      <p:cBhvr>
                                        <p:cTn id="45" dur="500"/>
                                        <p:tgtEl>
                                          <p:spTgt spid="102"/>
                                        </p:tgtEl>
                                      </p:cBhvr>
                                    </p:animEffect>
                                  </p:childTnLst>
                                </p:cTn>
                              </p:par>
                              <p:par>
                                <p:cTn id="46" presetID="10" presetClass="entr" presetSubtype="0" fill="hold" nodeType="withEffect">
                                  <p:stCondLst>
                                    <p:cond delay="0"/>
                                  </p:stCondLst>
                                  <p:childTnLst>
                                    <p:set>
                                      <p:cBhvr>
                                        <p:cTn id="47" dur="1" fill="hold">
                                          <p:stCondLst>
                                            <p:cond delay="0"/>
                                          </p:stCondLst>
                                        </p:cTn>
                                        <p:tgtEl>
                                          <p:spTgt spid="94"/>
                                        </p:tgtEl>
                                        <p:attrNameLst>
                                          <p:attrName>style.visibility</p:attrName>
                                        </p:attrNameLst>
                                      </p:cBhvr>
                                      <p:to>
                                        <p:strVal val="visible"/>
                                      </p:to>
                                    </p:set>
                                    <p:animEffect transition="in" filter="fade">
                                      <p:cBhvr>
                                        <p:cTn id="48" dur="500"/>
                                        <p:tgtEl>
                                          <p:spTgt spid="94"/>
                                        </p:tgtEl>
                                      </p:cBhvr>
                                    </p:animEffect>
                                  </p:childTnLst>
                                </p:cTn>
                              </p:par>
                              <p:par>
                                <p:cTn id="49" presetID="10" presetClass="entr" presetSubtype="0" fill="hold" nodeType="with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500"/>
                                        <p:tgtEl>
                                          <p:spTgt spid="93"/>
                                        </p:tgtEl>
                                      </p:cBhvr>
                                    </p:animEffect>
                                  </p:childTnLst>
                                </p:cTn>
                              </p:par>
                              <p:par>
                                <p:cTn id="52" presetID="10" presetClass="entr" presetSubtype="0" fill="hold" nodeType="withEffect">
                                  <p:stCondLst>
                                    <p:cond delay="0"/>
                                  </p:stCondLst>
                                  <p:childTnLst>
                                    <p:set>
                                      <p:cBhvr>
                                        <p:cTn id="53" dur="1" fill="hold">
                                          <p:stCondLst>
                                            <p:cond delay="0"/>
                                          </p:stCondLst>
                                        </p:cTn>
                                        <p:tgtEl>
                                          <p:spTgt spid="95"/>
                                        </p:tgtEl>
                                        <p:attrNameLst>
                                          <p:attrName>style.visibility</p:attrName>
                                        </p:attrNameLst>
                                      </p:cBhvr>
                                      <p:to>
                                        <p:strVal val="visible"/>
                                      </p:to>
                                    </p:set>
                                    <p:animEffect transition="in" filter="fade">
                                      <p:cBhvr>
                                        <p:cTn id="54" dur="500"/>
                                        <p:tgtEl>
                                          <p:spTgt spid="95"/>
                                        </p:tgtEl>
                                      </p:cBhvr>
                                    </p:animEffect>
                                  </p:childTnLst>
                                </p:cTn>
                              </p:par>
                              <p:par>
                                <p:cTn id="55" presetID="10" presetClass="entr" presetSubtype="0"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fade">
                                      <p:cBhvr>
                                        <p:cTn id="57" dur="500"/>
                                        <p:tgtEl>
                                          <p:spTgt spid="90"/>
                                        </p:tgtEl>
                                      </p:cBhvr>
                                    </p:animEffect>
                                  </p:childTnLst>
                                </p:cTn>
                              </p:par>
                              <p:par>
                                <p:cTn id="58" presetID="10" presetClass="entr" presetSubtype="0" fill="hold" nodeType="withEffect">
                                  <p:stCondLst>
                                    <p:cond delay="0"/>
                                  </p:stCondLst>
                                  <p:childTnLst>
                                    <p:set>
                                      <p:cBhvr>
                                        <p:cTn id="59" dur="1" fill="hold">
                                          <p:stCondLst>
                                            <p:cond delay="0"/>
                                          </p:stCondLst>
                                        </p:cTn>
                                        <p:tgtEl>
                                          <p:spTgt spid="97"/>
                                        </p:tgtEl>
                                        <p:attrNameLst>
                                          <p:attrName>style.visibility</p:attrName>
                                        </p:attrNameLst>
                                      </p:cBhvr>
                                      <p:to>
                                        <p:strVal val="visible"/>
                                      </p:to>
                                    </p:set>
                                    <p:animEffect transition="in" filter="fade">
                                      <p:cBhvr>
                                        <p:cTn id="60" dur="500"/>
                                        <p:tgtEl>
                                          <p:spTgt spid="97"/>
                                        </p:tgtEl>
                                      </p:cBhvr>
                                    </p:animEffect>
                                  </p:childTnLst>
                                </p:cTn>
                              </p:par>
                              <p:par>
                                <p:cTn id="61" presetID="10" presetClass="entr" presetSubtype="0" fill="hold"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par>
                                <p:cTn id="64" presetID="10" presetClass="entr" presetSubtype="0" fill="hold" nodeType="withEffect">
                                  <p:stCondLst>
                                    <p:cond delay="0"/>
                                  </p:stCondLst>
                                  <p:childTnLst>
                                    <p:set>
                                      <p:cBhvr>
                                        <p:cTn id="65" dur="1" fill="hold">
                                          <p:stCondLst>
                                            <p:cond delay="0"/>
                                          </p:stCondLst>
                                        </p:cTn>
                                        <p:tgtEl>
                                          <p:spTgt spid="98"/>
                                        </p:tgtEl>
                                        <p:attrNameLst>
                                          <p:attrName>style.visibility</p:attrName>
                                        </p:attrNameLst>
                                      </p:cBhvr>
                                      <p:to>
                                        <p:strVal val="visible"/>
                                      </p:to>
                                    </p:set>
                                    <p:animEffect transition="in" filter="fade">
                                      <p:cBhvr>
                                        <p:cTn id="66" dur="500"/>
                                        <p:tgtEl>
                                          <p:spTgt spid="9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2"/>
                                        </p:tgtEl>
                                        <p:attrNameLst>
                                          <p:attrName>style.visibility</p:attrName>
                                        </p:attrNameLst>
                                      </p:cBhvr>
                                      <p:to>
                                        <p:strVal val="visible"/>
                                      </p:to>
                                    </p:set>
                                    <p:animEffect transition="in" filter="fade">
                                      <p:cBhvr>
                                        <p:cTn id="69" dur="500"/>
                                        <p:tgtEl>
                                          <p:spTgt spid="92"/>
                                        </p:tgtEl>
                                      </p:cBhvr>
                                    </p:animEffect>
                                  </p:childTnLst>
                                </p:cTn>
                              </p:par>
                              <p:par>
                                <p:cTn id="70" presetID="10" presetClass="entr" presetSubtype="0" fill="hold" nodeType="withEffect">
                                  <p:stCondLst>
                                    <p:cond delay="0"/>
                                  </p:stCondLst>
                                  <p:childTnLst>
                                    <p:set>
                                      <p:cBhvr>
                                        <p:cTn id="71" dur="1" fill="hold">
                                          <p:stCondLst>
                                            <p:cond delay="0"/>
                                          </p:stCondLst>
                                        </p:cTn>
                                        <p:tgtEl>
                                          <p:spTgt spid="108"/>
                                        </p:tgtEl>
                                        <p:attrNameLst>
                                          <p:attrName>style.visibility</p:attrName>
                                        </p:attrNameLst>
                                      </p:cBhvr>
                                      <p:to>
                                        <p:strVal val="visible"/>
                                      </p:to>
                                    </p:set>
                                    <p:animEffect transition="in" filter="fade">
                                      <p:cBhvr>
                                        <p:cTn id="72" dur="500"/>
                                        <p:tgtEl>
                                          <p:spTgt spid="10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fade">
                                      <p:cBhvr>
                                        <p:cTn id="75" dur="500"/>
                                        <p:tgtEl>
                                          <p:spTgt spid="109"/>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9" grpId="0"/>
      <p:bldP spid="99" grpId="1"/>
      <p:bldP spid="100" grpId="0"/>
      <p:bldP spid="101" grpId="0" animBg="1"/>
      <p:bldP spid="101" grpId="1" animBg="1"/>
      <p:bldP spid="102" grpId="0" animBg="1"/>
      <p:bldP spid="103" grpId="0" animBg="1"/>
      <p:bldP spid="103" grpId="1" animBg="1"/>
      <p:bldP spid="104" grpId="0" animBg="1"/>
      <p:bldP spid="109" grpId="0" animBg="1"/>
      <p:bldP spid="8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Implementing SAN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t>Steps to Implement a SAN</a:t>
            </a:r>
          </a:p>
        </p:txBody>
      </p:sp>
      <p:sp>
        <p:nvSpPr>
          <p:cNvPr id="19459" name="Content Placeholder 2"/>
          <p:cNvSpPr>
            <a:spLocks noGrp="1"/>
          </p:cNvSpPr>
          <p:nvPr>
            <p:ph idx="1"/>
          </p:nvPr>
        </p:nvSpPr>
        <p:spPr/>
        <p:txBody>
          <a:bodyPr/>
          <a:lstStyle/>
          <a:p>
            <a:pPr marL="514350" indent="-514350" eaLnBrk="1" hangingPunct="1">
              <a:buFont typeface="Arial" charset="0"/>
              <a:buAutoNum type="arabicPeriod"/>
            </a:pPr>
            <a:r>
              <a:rPr lang="en-US" dirty="0" smtClean="0"/>
              <a:t>Have an initiator discover a target portal</a:t>
            </a:r>
          </a:p>
          <a:p>
            <a:pPr marL="514350" indent="-514350" eaLnBrk="1" hangingPunct="1">
              <a:buFont typeface="Arial" charset="0"/>
              <a:buAutoNum type="arabicPeriod"/>
            </a:pPr>
            <a:r>
              <a:rPr lang="en-US" dirty="0" smtClean="0"/>
              <a:t>Create a session between the initiator with the target and make the bindings persistent between reboots if required</a:t>
            </a:r>
          </a:p>
          <a:p>
            <a:pPr marL="514350" indent="-514350" eaLnBrk="1" hangingPunct="1">
              <a:buFont typeface="Arial" charset="0"/>
              <a:buAutoNum type="arabicPeriod"/>
            </a:pPr>
            <a:r>
              <a:rPr lang="en-US" dirty="0" smtClean="0"/>
              <a:t>Create an igroup on the storage system if necessary</a:t>
            </a:r>
          </a:p>
          <a:p>
            <a:pPr marL="514350" indent="-514350" eaLnBrk="1" hangingPunct="1">
              <a:buFont typeface="Arial" charset="0"/>
              <a:buAutoNum type="arabicPeriod"/>
            </a:pPr>
            <a:r>
              <a:rPr lang="en-US" dirty="0" smtClean="0"/>
              <a:t>Create a LUN on the storage system</a:t>
            </a:r>
          </a:p>
          <a:p>
            <a:pPr marL="514350" indent="-514350" eaLnBrk="1" hangingPunct="1">
              <a:buFont typeface="Arial" charset="0"/>
              <a:buAutoNum type="arabicPeriod"/>
            </a:pPr>
            <a:r>
              <a:rPr lang="en-US" dirty="0" smtClean="0"/>
              <a:t>Map the LUN to an igroup on the storage system</a:t>
            </a:r>
          </a:p>
          <a:p>
            <a:pPr marL="514350" indent="-514350" eaLnBrk="1" hangingPunct="1">
              <a:buFont typeface="Arial" charset="0"/>
              <a:buAutoNum type="arabicPeriod"/>
            </a:pPr>
            <a:r>
              <a:rPr lang="en-US" dirty="0" smtClean="0"/>
              <a:t>Find the LUN on the host</a:t>
            </a:r>
          </a:p>
          <a:p>
            <a:pPr marL="514350" indent="-514350" eaLnBrk="1" hangingPunct="1">
              <a:buFont typeface="Arial" charset="0"/>
              <a:buAutoNum type="arabicPeriod"/>
            </a:pPr>
            <a:r>
              <a:rPr lang="en-US" dirty="0" smtClean="0"/>
              <a:t>Prepare the disk for the host OS if necessary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a:xfrm>
            <a:off x="990600" y="104775"/>
            <a:ext cx="8153400" cy="914400"/>
          </a:xfrm>
        </p:spPr>
        <p:txBody>
          <a:bodyPr/>
          <a:lstStyle/>
          <a:p>
            <a:pPr eaLnBrk="1" hangingPunct="1"/>
            <a:r>
              <a:rPr lang="en-US" dirty="0" smtClean="0"/>
              <a:t>1. Initiator Discovery of a Target </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048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36"/>
          <p:cNvGrpSpPr>
            <a:grpSpLocks/>
          </p:cNvGrpSpPr>
          <p:nvPr/>
        </p:nvGrpSpPr>
        <p:grpSpPr bwMode="auto">
          <a:xfrm>
            <a:off x="1460500" y="2090738"/>
            <a:ext cx="395288" cy="190500"/>
            <a:chOff x="4508" y="3013"/>
            <a:chExt cx="249" cy="120"/>
          </a:xfrm>
        </p:grpSpPr>
        <p:sp>
          <p:nvSpPr>
            <p:cNvPr id="20522"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23"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39"/>
          <p:cNvGrpSpPr>
            <a:grpSpLocks/>
          </p:cNvGrpSpPr>
          <p:nvPr/>
        </p:nvGrpSpPr>
        <p:grpSpPr bwMode="auto">
          <a:xfrm>
            <a:off x="8151813" y="2090738"/>
            <a:ext cx="395287" cy="190500"/>
            <a:chOff x="4508" y="3013"/>
            <a:chExt cx="249" cy="120"/>
          </a:xfrm>
        </p:grpSpPr>
        <p:sp>
          <p:nvSpPr>
            <p:cNvPr id="20520"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21"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42"/>
          <p:cNvGrpSpPr>
            <a:grpSpLocks/>
          </p:cNvGrpSpPr>
          <p:nvPr/>
        </p:nvGrpSpPr>
        <p:grpSpPr bwMode="auto">
          <a:xfrm flipV="1">
            <a:off x="1460500" y="3883025"/>
            <a:ext cx="395288" cy="190500"/>
            <a:chOff x="4508" y="3013"/>
            <a:chExt cx="249" cy="120"/>
          </a:xfrm>
        </p:grpSpPr>
        <p:sp>
          <p:nvSpPr>
            <p:cNvPr id="20518"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9"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45"/>
          <p:cNvGrpSpPr>
            <a:grpSpLocks/>
          </p:cNvGrpSpPr>
          <p:nvPr/>
        </p:nvGrpSpPr>
        <p:grpSpPr bwMode="auto">
          <a:xfrm flipV="1">
            <a:off x="8151813" y="3883025"/>
            <a:ext cx="395287" cy="190500"/>
            <a:chOff x="4508" y="3013"/>
            <a:chExt cx="249" cy="120"/>
          </a:xfrm>
        </p:grpSpPr>
        <p:sp>
          <p:nvSpPr>
            <p:cNvPr id="20516"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7"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490" name="AutoShape 48"/>
          <p:cNvCxnSpPr>
            <a:cxnSpLocks noChangeShapeType="1"/>
            <a:stCxn id="20523" idx="3"/>
            <a:endCxn id="20519"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0491" name="AutoShape 49"/>
          <p:cNvCxnSpPr>
            <a:cxnSpLocks noChangeShapeType="1"/>
            <a:stCxn id="20521" idx="3"/>
            <a:endCxn id="20517" idx="3"/>
          </p:cNvCxnSpPr>
          <p:nvPr/>
        </p:nvCxnSpPr>
        <p:spPr bwMode="gray">
          <a:xfrm>
            <a:off x="8350250" y="2281238"/>
            <a:ext cx="0" cy="1604962"/>
          </a:xfrm>
          <a:prstGeom prst="straightConnector1">
            <a:avLst/>
          </a:prstGeom>
          <a:noFill/>
          <a:ln w="19050">
            <a:solidFill>
              <a:schemeClr val="tx1"/>
            </a:solidFill>
            <a:round/>
            <a:headEnd/>
            <a:tailEnd type="none" w="med" len="sm"/>
          </a:ln>
        </p:spPr>
      </p:cxnSp>
      <p:grpSp>
        <p:nvGrpSpPr>
          <p:cNvPr id="6"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050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050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0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08" name="TextBox 94"/>
          <p:cNvSpPr txBox="1">
            <a:spLocks noChangeArrowheads="1"/>
          </p:cNvSpPr>
          <p:nvPr/>
        </p:nvSpPr>
        <p:spPr bwMode="gray">
          <a:xfrm>
            <a:off x="2447166" y="2362064"/>
            <a:ext cx="2174529" cy="1477328"/>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a:t>Must tell host where to discover the target by either </a:t>
            </a:r>
            <a:r>
              <a:rPr lang="en-US" sz="1800" dirty="0" smtClean="0"/>
              <a:t>host name (IP) or by a name service</a:t>
            </a:r>
            <a:endParaRPr lang="en-US" sz="1800" dirty="0"/>
          </a:p>
        </p:txBody>
      </p:sp>
      <p:sp>
        <p:nvSpPr>
          <p:cNvPr id="20509" name="Line 71"/>
          <p:cNvSpPr>
            <a:spLocks noChangeShapeType="1"/>
          </p:cNvSpPr>
          <p:nvPr/>
        </p:nvSpPr>
        <p:spPr bwMode="gray">
          <a:xfrm flipH="1" flipV="1">
            <a:off x="1668462" y="2717798"/>
            <a:ext cx="875954" cy="204306"/>
          </a:xfrm>
          <a:prstGeom prst="line">
            <a:avLst/>
          </a:prstGeom>
          <a:noFill/>
          <a:ln w="19050">
            <a:solidFill>
              <a:schemeClr val="hlink"/>
            </a:solidFill>
            <a:round/>
            <a:headEnd/>
            <a:tailEnd type="triangle" w="med" len="sm"/>
          </a:ln>
        </p:spPr>
        <p:txBody>
          <a:bodyPr/>
          <a:lstStyle/>
          <a:p>
            <a:endParaRPr lang="en-US"/>
          </a:p>
        </p:txBody>
      </p:sp>
      <p:sp>
        <p:nvSpPr>
          <p:cNvPr id="20510" name="Line 72"/>
          <p:cNvSpPr>
            <a:spLocks noChangeShapeType="1"/>
          </p:cNvSpPr>
          <p:nvPr/>
        </p:nvSpPr>
        <p:spPr bwMode="gray">
          <a:xfrm flipV="1">
            <a:off x="7603435" y="2717799"/>
            <a:ext cx="740465" cy="313636"/>
          </a:xfrm>
          <a:prstGeom prst="line">
            <a:avLst/>
          </a:prstGeom>
          <a:noFill/>
          <a:ln w="19050">
            <a:solidFill>
              <a:schemeClr val="hlink"/>
            </a:solidFill>
            <a:round/>
            <a:headEnd/>
            <a:tailEnd type="triangle" w="med" len="sm"/>
          </a:ln>
        </p:spPr>
        <p:txBody>
          <a:bodyPr/>
          <a:lstStyle/>
          <a:p>
            <a:endParaRPr lang="en-US"/>
          </a:p>
        </p:txBody>
      </p:sp>
      <p:sp>
        <p:nvSpPr>
          <p:cNvPr id="20511" name="TextBox 94"/>
          <p:cNvSpPr txBox="1">
            <a:spLocks noChangeArrowheads="1"/>
          </p:cNvSpPr>
          <p:nvPr/>
        </p:nvSpPr>
        <p:spPr bwMode="gray">
          <a:xfrm>
            <a:off x="5565913" y="2355091"/>
            <a:ext cx="2165349" cy="1477328"/>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a:t>When ports are active, discovery is </a:t>
            </a:r>
            <a:r>
              <a:rPr lang="en-US" sz="1800" dirty="0" smtClean="0"/>
              <a:t>automatic either direct connected or by a name service</a:t>
            </a:r>
            <a:endParaRPr lang="en-US" sz="1800" dirty="0"/>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3"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46"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cxnSp>
        <p:nvCxnSpPr>
          <p:cNvPr id="47" name="AutoShape 49"/>
          <p:cNvCxnSpPr>
            <a:cxnSpLocks noChangeShapeType="1"/>
            <a:stCxn id="20521" idx="3"/>
          </p:cNvCxnSpPr>
          <p:nvPr/>
        </p:nvCxnSpPr>
        <p:spPr bwMode="gray">
          <a:xfrm rot="16200000" flipH="1">
            <a:off x="8167084" y="2462022"/>
            <a:ext cx="772459" cy="406127"/>
          </a:xfrm>
          <a:prstGeom prst="straightConnector1">
            <a:avLst/>
          </a:prstGeom>
          <a:noFill/>
          <a:ln w="19050">
            <a:solidFill>
              <a:schemeClr val="tx1"/>
            </a:solidFill>
            <a:round/>
            <a:headEnd/>
            <a:tailEnd type="none" w="med" len="sm"/>
          </a:ln>
        </p:spPr>
      </p:cxnSp>
      <p:cxnSp>
        <p:nvCxnSpPr>
          <p:cNvPr id="60" name="AutoShape 49"/>
          <p:cNvCxnSpPr>
            <a:cxnSpLocks noChangeShapeType="1"/>
            <a:endCxn id="20517" idx="3"/>
          </p:cNvCxnSpPr>
          <p:nvPr/>
        </p:nvCxnSpPr>
        <p:spPr bwMode="gray">
          <a:xfrm rot="5400000">
            <a:off x="8141237" y="3280208"/>
            <a:ext cx="814213" cy="396185"/>
          </a:xfrm>
          <a:prstGeom prst="straightConnector1">
            <a:avLst/>
          </a:prstGeom>
          <a:noFill/>
          <a:ln w="19050">
            <a:solidFill>
              <a:schemeClr val="tx1"/>
            </a:solidFill>
            <a:round/>
            <a:headEnd/>
            <a:tailEnd type="none" w="med" len="sm"/>
          </a:ln>
        </p:spPr>
      </p:cxnSp>
      <p:pic>
        <p:nvPicPr>
          <p:cNvPr id="45" name="Picture 41" descr="cloud_small"/>
          <p:cNvPicPr>
            <a:picLocks noChangeAspect="1" noChangeArrowheads="1"/>
          </p:cNvPicPr>
          <p:nvPr/>
        </p:nvPicPr>
        <p:blipFill>
          <a:blip r:embed="rId4" cstate="print"/>
          <a:srcRect/>
          <a:stretch>
            <a:fillRect/>
          </a:stretch>
        </p:blipFill>
        <p:spPr bwMode="auto">
          <a:xfrm>
            <a:off x="8507896" y="2822713"/>
            <a:ext cx="616226" cy="437322"/>
          </a:xfrm>
          <a:prstGeom prst="rect">
            <a:avLst/>
          </a:prstGeom>
          <a:noFill/>
        </p:spPr>
      </p:pic>
      <p:cxnSp>
        <p:nvCxnSpPr>
          <p:cNvPr id="65" name="AutoShape 49"/>
          <p:cNvCxnSpPr>
            <a:cxnSpLocks noChangeShapeType="1"/>
            <a:stCxn id="20523" idx="3"/>
          </p:cNvCxnSpPr>
          <p:nvPr/>
        </p:nvCxnSpPr>
        <p:spPr bwMode="gray">
          <a:xfrm rot="5400000">
            <a:off x="1034618" y="2486631"/>
            <a:ext cx="832094" cy="416547"/>
          </a:xfrm>
          <a:prstGeom prst="straightConnector1">
            <a:avLst/>
          </a:prstGeom>
          <a:noFill/>
          <a:ln w="19050">
            <a:solidFill>
              <a:schemeClr val="tx1"/>
            </a:solidFill>
            <a:round/>
            <a:headEnd/>
            <a:tailEnd type="none" w="med" len="sm"/>
          </a:ln>
        </p:spPr>
      </p:cxnSp>
      <p:cxnSp>
        <p:nvCxnSpPr>
          <p:cNvPr id="66" name="AutoShape 49"/>
          <p:cNvCxnSpPr>
            <a:cxnSpLocks noChangeShapeType="1"/>
            <a:endCxn id="20519" idx="3"/>
          </p:cNvCxnSpPr>
          <p:nvPr/>
        </p:nvCxnSpPr>
        <p:spPr bwMode="gray">
          <a:xfrm rot="16200000" flipH="1">
            <a:off x="1033618" y="3260086"/>
            <a:ext cx="863910" cy="386729"/>
          </a:xfrm>
          <a:prstGeom prst="straightConnector1">
            <a:avLst/>
          </a:prstGeom>
          <a:noFill/>
          <a:ln w="19050">
            <a:solidFill>
              <a:schemeClr val="tx1"/>
            </a:solidFill>
            <a:round/>
            <a:headEnd/>
            <a:tailEnd type="none" w="med" len="sm"/>
          </a:ln>
        </p:spPr>
      </p:cxnSp>
      <p:pic>
        <p:nvPicPr>
          <p:cNvPr id="67" name="Picture 41" descr="cloud_small"/>
          <p:cNvPicPr>
            <a:picLocks noChangeAspect="1" noChangeArrowheads="1"/>
          </p:cNvPicPr>
          <p:nvPr/>
        </p:nvPicPr>
        <p:blipFill>
          <a:blip r:embed="rId4" cstate="print"/>
          <a:srcRect/>
          <a:stretch>
            <a:fillRect/>
          </a:stretch>
        </p:blipFill>
        <p:spPr bwMode="auto">
          <a:xfrm>
            <a:off x="887897" y="2796210"/>
            <a:ext cx="616226" cy="43732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a:xfrm>
            <a:off x="990600" y="104775"/>
            <a:ext cx="8153400" cy="914400"/>
          </a:xfrm>
        </p:spPr>
        <p:txBody>
          <a:bodyPr/>
          <a:lstStyle/>
          <a:p>
            <a:pPr eaLnBrk="1" hangingPunct="1"/>
            <a:r>
              <a:rPr lang="en-US" dirty="0" smtClean="0"/>
              <a:t>1. Initiator Discovery of a Target  (Cont.) </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048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36"/>
          <p:cNvGrpSpPr>
            <a:grpSpLocks/>
          </p:cNvGrpSpPr>
          <p:nvPr/>
        </p:nvGrpSpPr>
        <p:grpSpPr bwMode="auto">
          <a:xfrm>
            <a:off x="1460500" y="2090738"/>
            <a:ext cx="395288" cy="190500"/>
            <a:chOff x="4508" y="3013"/>
            <a:chExt cx="249" cy="120"/>
          </a:xfrm>
        </p:grpSpPr>
        <p:sp>
          <p:nvSpPr>
            <p:cNvPr id="20522"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23"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39"/>
          <p:cNvGrpSpPr>
            <a:grpSpLocks/>
          </p:cNvGrpSpPr>
          <p:nvPr/>
        </p:nvGrpSpPr>
        <p:grpSpPr bwMode="auto">
          <a:xfrm>
            <a:off x="8151813" y="2087880"/>
            <a:ext cx="395287" cy="193358"/>
            <a:chOff x="4508" y="3013"/>
            <a:chExt cx="249" cy="120"/>
          </a:xfrm>
        </p:grpSpPr>
        <p:sp>
          <p:nvSpPr>
            <p:cNvPr id="20520"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21"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42"/>
          <p:cNvGrpSpPr>
            <a:grpSpLocks/>
          </p:cNvGrpSpPr>
          <p:nvPr/>
        </p:nvGrpSpPr>
        <p:grpSpPr bwMode="auto">
          <a:xfrm flipV="1">
            <a:off x="1460500" y="3883025"/>
            <a:ext cx="395288" cy="190500"/>
            <a:chOff x="4508" y="3013"/>
            <a:chExt cx="249" cy="120"/>
          </a:xfrm>
        </p:grpSpPr>
        <p:sp>
          <p:nvSpPr>
            <p:cNvPr id="20518"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9"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45"/>
          <p:cNvGrpSpPr>
            <a:grpSpLocks/>
          </p:cNvGrpSpPr>
          <p:nvPr/>
        </p:nvGrpSpPr>
        <p:grpSpPr bwMode="auto">
          <a:xfrm flipV="1">
            <a:off x="8151813" y="3879024"/>
            <a:ext cx="395287" cy="201484"/>
            <a:chOff x="4508" y="3013"/>
            <a:chExt cx="249" cy="120"/>
          </a:xfrm>
        </p:grpSpPr>
        <p:sp>
          <p:nvSpPr>
            <p:cNvPr id="20516"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7"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490" name="AutoShape 48"/>
          <p:cNvCxnSpPr>
            <a:cxnSpLocks noChangeShapeType="1"/>
            <a:stCxn id="20523" idx="3"/>
            <a:endCxn id="20519"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0491" name="AutoShape 49"/>
          <p:cNvCxnSpPr>
            <a:cxnSpLocks noChangeShapeType="1"/>
            <a:stCxn id="20521" idx="3"/>
            <a:endCxn id="20517" idx="3"/>
          </p:cNvCxnSpPr>
          <p:nvPr/>
        </p:nvCxnSpPr>
        <p:spPr bwMode="gray">
          <a:xfrm rot="5400000">
            <a:off x="7548889" y="3080182"/>
            <a:ext cx="1602722" cy="1588"/>
          </a:xfrm>
          <a:prstGeom prst="straightConnector1">
            <a:avLst/>
          </a:prstGeom>
          <a:noFill/>
          <a:ln w="19050">
            <a:solidFill>
              <a:schemeClr val="tx1"/>
            </a:solidFill>
            <a:round/>
            <a:headEnd/>
            <a:tailEnd type="none" w="med" len="sm"/>
          </a:ln>
        </p:spPr>
      </p:cxnSp>
      <p:grpSp>
        <p:nvGrpSpPr>
          <p:cNvPr id="6"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050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050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0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09" name="Line 71"/>
          <p:cNvSpPr>
            <a:spLocks noChangeShapeType="1"/>
          </p:cNvSpPr>
          <p:nvPr/>
        </p:nvSpPr>
        <p:spPr bwMode="gray">
          <a:xfrm flipH="1">
            <a:off x="1722119" y="3017518"/>
            <a:ext cx="2682239" cy="1"/>
          </a:xfrm>
          <a:prstGeom prst="line">
            <a:avLst/>
          </a:prstGeom>
          <a:noFill/>
          <a:ln w="19050">
            <a:solidFill>
              <a:schemeClr val="hlink"/>
            </a:solidFill>
            <a:round/>
            <a:headEnd/>
            <a:tailEnd type="triangle" w="med" len="sm"/>
          </a:ln>
        </p:spPr>
        <p:txBody>
          <a:bodyPr/>
          <a:lstStyle/>
          <a:p>
            <a:endParaRPr lang="en-US"/>
          </a:p>
        </p:txBody>
      </p:sp>
      <p:sp>
        <p:nvSpPr>
          <p:cNvPr id="20510" name="Line 72"/>
          <p:cNvSpPr>
            <a:spLocks noChangeShapeType="1"/>
          </p:cNvSpPr>
          <p:nvPr/>
        </p:nvSpPr>
        <p:spPr bwMode="gray">
          <a:xfrm>
            <a:off x="5684383" y="3038635"/>
            <a:ext cx="2652793" cy="7123"/>
          </a:xfrm>
          <a:prstGeom prst="line">
            <a:avLst/>
          </a:prstGeom>
          <a:noFill/>
          <a:ln w="19050">
            <a:solidFill>
              <a:schemeClr val="hlink"/>
            </a:solidFill>
            <a:round/>
            <a:headEnd/>
            <a:tailEnd type="triangle" w="med" len="sm"/>
          </a:ln>
        </p:spPr>
        <p:txBody>
          <a:bodyPr/>
          <a:lstStyle/>
          <a:p>
            <a:endParaRPr lang="en-US"/>
          </a:p>
        </p:txBody>
      </p:sp>
      <p:sp>
        <p:nvSpPr>
          <p:cNvPr id="20511" name="TextBox 94"/>
          <p:cNvSpPr txBox="1">
            <a:spLocks noChangeArrowheads="1"/>
          </p:cNvSpPr>
          <p:nvPr/>
        </p:nvSpPr>
        <p:spPr bwMode="gray">
          <a:xfrm>
            <a:off x="4382819" y="2850175"/>
            <a:ext cx="1397862" cy="369332"/>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smtClean="0"/>
              <a:t>Single path</a:t>
            </a:r>
            <a:endParaRPr lang="en-US" sz="1800" dirty="0"/>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3" name="Line 72"/>
          <p:cNvSpPr>
            <a:spLocks noChangeShapeType="1"/>
          </p:cNvSpPr>
          <p:nvPr/>
        </p:nvSpPr>
        <p:spPr bwMode="gray">
          <a:xfrm flipV="1">
            <a:off x="5778631" y="3314698"/>
            <a:ext cx="2558545" cy="3537"/>
          </a:xfrm>
          <a:prstGeom prst="line">
            <a:avLst/>
          </a:prstGeom>
          <a:noFill/>
          <a:ln w="19050">
            <a:solidFill>
              <a:schemeClr val="hlink"/>
            </a:solidFill>
            <a:round/>
            <a:headEnd/>
            <a:tailEnd type="triangle" w="med" len="sm"/>
          </a:ln>
        </p:spPr>
        <p:txBody>
          <a:bodyPr/>
          <a:lstStyle/>
          <a:p>
            <a:endParaRPr lang="en-US"/>
          </a:p>
        </p:txBody>
      </p:sp>
      <p:sp>
        <p:nvSpPr>
          <p:cNvPr id="54" name="TextBox 94"/>
          <p:cNvSpPr txBox="1">
            <a:spLocks noChangeArrowheads="1"/>
          </p:cNvSpPr>
          <p:nvPr/>
        </p:nvSpPr>
        <p:spPr bwMode="gray">
          <a:xfrm>
            <a:off x="4275498" y="3157592"/>
            <a:ext cx="1662842" cy="369332"/>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smtClean="0"/>
              <a:t>Multiple paths</a:t>
            </a:r>
            <a:endParaRPr lang="en-US" sz="1800" dirty="0"/>
          </a:p>
        </p:txBody>
      </p:sp>
      <p:sp>
        <p:nvSpPr>
          <p:cNvPr id="55" name="Line 72"/>
          <p:cNvSpPr>
            <a:spLocks noChangeShapeType="1"/>
          </p:cNvSpPr>
          <p:nvPr/>
        </p:nvSpPr>
        <p:spPr bwMode="gray">
          <a:xfrm>
            <a:off x="5788058" y="3407790"/>
            <a:ext cx="2123043" cy="3230"/>
          </a:xfrm>
          <a:prstGeom prst="line">
            <a:avLst/>
          </a:prstGeom>
          <a:noFill/>
          <a:ln w="19050">
            <a:solidFill>
              <a:schemeClr val="hlink"/>
            </a:solidFill>
            <a:round/>
            <a:headEnd/>
            <a:tailEnd type="triangle" w="med" len="sm"/>
          </a:ln>
        </p:spPr>
        <p:txBody>
          <a:bodyPr/>
          <a:lstStyle/>
          <a:p>
            <a:endParaRPr lang="en-US"/>
          </a:p>
        </p:txBody>
      </p:sp>
      <p:sp>
        <p:nvSpPr>
          <p:cNvPr id="56" name="Line 72"/>
          <p:cNvSpPr>
            <a:spLocks noChangeShapeType="1"/>
          </p:cNvSpPr>
          <p:nvPr/>
        </p:nvSpPr>
        <p:spPr bwMode="gray">
          <a:xfrm flipH="1">
            <a:off x="1721224" y="3313522"/>
            <a:ext cx="2596252" cy="1178"/>
          </a:xfrm>
          <a:prstGeom prst="line">
            <a:avLst/>
          </a:prstGeom>
          <a:noFill/>
          <a:ln w="19050">
            <a:solidFill>
              <a:schemeClr val="hlink"/>
            </a:solidFill>
            <a:round/>
            <a:headEnd/>
            <a:tailEnd type="triangle" w="med" len="sm"/>
          </a:ln>
        </p:spPr>
        <p:txBody>
          <a:bodyPr/>
          <a:lstStyle/>
          <a:p>
            <a:endParaRPr lang="en-US"/>
          </a:p>
        </p:txBody>
      </p:sp>
      <p:sp>
        <p:nvSpPr>
          <p:cNvPr id="57" name="Line 72"/>
          <p:cNvSpPr>
            <a:spLocks noChangeShapeType="1"/>
          </p:cNvSpPr>
          <p:nvPr/>
        </p:nvSpPr>
        <p:spPr bwMode="gray">
          <a:xfrm flipH="1">
            <a:off x="2106201" y="3408827"/>
            <a:ext cx="2223750" cy="2192"/>
          </a:xfrm>
          <a:prstGeom prst="line">
            <a:avLst/>
          </a:prstGeom>
          <a:noFill/>
          <a:ln w="19050">
            <a:solidFill>
              <a:schemeClr val="hlink"/>
            </a:solidFill>
            <a:round/>
            <a:headEnd/>
            <a:tailEnd type="triangle" w="med" len="sm"/>
          </a:ln>
        </p:spPr>
        <p:txBody>
          <a:bodyPr/>
          <a:lstStyle/>
          <a:p>
            <a:endParaRPr lang="en-US"/>
          </a:p>
        </p:txBody>
      </p:sp>
      <p:grpSp>
        <p:nvGrpSpPr>
          <p:cNvPr id="7" name="Group 42"/>
          <p:cNvGrpSpPr>
            <a:grpSpLocks/>
          </p:cNvGrpSpPr>
          <p:nvPr/>
        </p:nvGrpSpPr>
        <p:grpSpPr bwMode="auto">
          <a:xfrm flipV="1">
            <a:off x="1859476" y="3883629"/>
            <a:ext cx="395288" cy="192424"/>
            <a:chOff x="4508" y="3013"/>
            <a:chExt cx="249" cy="120"/>
          </a:xfrm>
        </p:grpSpPr>
        <p:sp>
          <p:nvSpPr>
            <p:cNvPr id="58"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9"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8" name="Group 42"/>
          <p:cNvGrpSpPr>
            <a:grpSpLocks/>
          </p:cNvGrpSpPr>
          <p:nvPr/>
        </p:nvGrpSpPr>
        <p:grpSpPr bwMode="auto">
          <a:xfrm flipV="1">
            <a:off x="7765404" y="3881919"/>
            <a:ext cx="395288" cy="198458"/>
            <a:chOff x="4508" y="3013"/>
            <a:chExt cx="249" cy="120"/>
          </a:xfrm>
        </p:grpSpPr>
        <p:sp>
          <p:nvSpPr>
            <p:cNvPr id="61"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2"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9" name="Group 36"/>
          <p:cNvGrpSpPr>
            <a:grpSpLocks/>
          </p:cNvGrpSpPr>
          <p:nvPr/>
        </p:nvGrpSpPr>
        <p:grpSpPr bwMode="auto">
          <a:xfrm>
            <a:off x="1849205" y="2092271"/>
            <a:ext cx="395288" cy="187255"/>
            <a:chOff x="4508" y="3013"/>
            <a:chExt cx="249" cy="120"/>
          </a:xfrm>
        </p:grpSpPr>
        <p:sp>
          <p:nvSpPr>
            <p:cNvPr id="64"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5"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10" name="Group 36"/>
          <p:cNvGrpSpPr>
            <a:grpSpLocks/>
          </p:cNvGrpSpPr>
          <p:nvPr/>
        </p:nvGrpSpPr>
        <p:grpSpPr bwMode="auto">
          <a:xfrm>
            <a:off x="7756846" y="2089026"/>
            <a:ext cx="395288" cy="190500"/>
            <a:chOff x="4508" y="3013"/>
            <a:chExt cx="249" cy="120"/>
          </a:xfrm>
        </p:grpSpPr>
        <p:sp>
          <p:nvSpPr>
            <p:cNvPr id="67"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8"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69" name="AutoShape 49"/>
          <p:cNvCxnSpPr>
            <a:cxnSpLocks noChangeShapeType="1"/>
            <a:stCxn id="68" idx="3"/>
            <a:endCxn id="62" idx="3"/>
          </p:cNvCxnSpPr>
          <p:nvPr/>
        </p:nvCxnSpPr>
        <p:spPr bwMode="gray">
          <a:xfrm rot="16200000" flipH="1">
            <a:off x="7155936" y="3076493"/>
            <a:ext cx="1607255" cy="8558"/>
          </a:xfrm>
          <a:prstGeom prst="straightConnector1">
            <a:avLst/>
          </a:prstGeom>
          <a:noFill/>
          <a:ln w="19050">
            <a:solidFill>
              <a:schemeClr val="tx1"/>
            </a:solidFill>
            <a:round/>
            <a:headEnd/>
            <a:tailEnd type="none" w="med" len="sm"/>
          </a:ln>
        </p:spPr>
      </p:cxnSp>
      <p:cxnSp>
        <p:nvCxnSpPr>
          <p:cNvPr id="72" name="AutoShape 49"/>
          <p:cNvCxnSpPr>
            <a:cxnSpLocks noChangeShapeType="1"/>
            <a:stCxn id="65" idx="3"/>
            <a:endCxn id="59" idx="3"/>
          </p:cNvCxnSpPr>
          <p:nvPr/>
        </p:nvCxnSpPr>
        <p:spPr bwMode="gray">
          <a:xfrm rot="16200000" flipH="1">
            <a:off x="1248354" y="3076474"/>
            <a:ext cx="1608849" cy="10271"/>
          </a:xfrm>
          <a:prstGeom prst="straightConnector1">
            <a:avLst/>
          </a:prstGeom>
          <a:noFill/>
          <a:ln w="19050">
            <a:solidFill>
              <a:schemeClr val="tx1"/>
            </a:solidFill>
            <a:round/>
            <a:headEnd/>
            <a:tailEnd type="none" w="med" len="sm"/>
          </a:ln>
        </p:spPr>
      </p:cxnSp>
      <p:sp>
        <p:nvSpPr>
          <p:cNvPr id="73"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5"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6"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11" name="Group 50"/>
          <p:cNvGrpSpPr>
            <a:grpSpLocks/>
          </p:cNvGrpSpPr>
          <p:nvPr/>
        </p:nvGrpSpPr>
        <p:grpSpPr bwMode="auto">
          <a:xfrm>
            <a:off x="4805363" y="5380038"/>
            <a:ext cx="395287" cy="190500"/>
            <a:chOff x="4508" y="3013"/>
            <a:chExt cx="249" cy="120"/>
          </a:xfrm>
        </p:grpSpPr>
        <p:sp>
          <p:nvSpPr>
            <p:cNvPr id="78"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79"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80" name="AutoShape 56"/>
          <p:cNvCxnSpPr>
            <a:cxnSpLocks noChangeShapeType="1"/>
            <a:stCxn id="79" idx="3"/>
            <a:endCxn id="76"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81" name="AutoShape 57"/>
          <p:cNvCxnSpPr>
            <a:cxnSpLocks noChangeShapeType="1"/>
            <a:stCxn id="79" idx="3"/>
            <a:endCxn id="73"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82" name="AutoShape 58"/>
          <p:cNvCxnSpPr>
            <a:cxnSpLocks noChangeShapeType="1"/>
            <a:stCxn id="79"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70"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71"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20509"/>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20511"/>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05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9" grpId="0" animBg="1"/>
      <p:bldP spid="20510" grpId="0" animBg="1"/>
      <p:bldP spid="20511" grpId="0"/>
      <p:bldP spid="53" grpId="0" animBg="1"/>
      <p:bldP spid="54" grpId="0"/>
      <p:bldP spid="55" grpId="0" animBg="1"/>
      <p:bldP spid="56" grpId="0" animBg="1"/>
      <p:bldP spid="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a:xfrm>
            <a:off x="990600" y="104775"/>
            <a:ext cx="8153400" cy="914400"/>
          </a:xfrm>
        </p:spPr>
        <p:txBody>
          <a:bodyPr/>
          <a:lstStyle/>
          <a:p>
            <a:pPr eaLnBrk="1" hangingPunct="1"/>
            <a:r>
              <a:rPr lang="en-US" dirty="0" smtClean="0"/>
              <a:t>1. Initiator Discovery of a Target  (Cont.) </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36"/>
          <p:cNvGrpSpPr>
            <a:grpSpLocks/>
          </p:cNvGrpSpPr>
          <p:nvPr/>
        </p:nvGrpSpPr>
        <p:grpSpPr bwMode="auto">
          <a:xfrm>
            <a:off x="1460500" y="2090738"/>
            <a:ext cx="395288" cy="190500"/>
            <a:chOff x="4508" y="3013"/>
            <a:chExt cx="249" cy="120"/>
          </a:xfrm>
        </p:grpSpPr>
        <p:sp>
          <p:nvSpPr>
            <p:cNvPr id="20522"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23"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39"/>
          <p:cNvGrpSpPr>
            <a:grpSpLocks/>
          </p:cNvGrpSpPr>
          <p:nvPr/>
        </p:nvGrpSpPr>
        <p:grpSpPr bwMode="auto">
          <a:xfrm>
            <a:off x="8151813" y="2087880"/>
            <a:ext cx="395287" cy="193358"/>
            <a:chOff x="4508" y="3013"/>
            <a:chExt cx="249" cy="120"/>
          </a:xfrm>
        </p:grpSpPr>
        <p:sp>
          <p:nvSpPr>
            <p:cNvPr id="20520"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21"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050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70"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71"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73" name="AutoShape 55"/>
          <p:cNvSpPr>
            <a:spLocks noChangeArrowheads="1"/>
          </p:cNvSpPr>
          <p:nvPr/>
        </p:nvSpPr>
        <p:spPr bwMode="gray">
          <a:xfrm>
            <a:off x="3075523" y="5674840"/>
            <a:ext cx="320750" cy="477482"/>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5" name="AutoShape 55"/>
          <p:cNvSpPr>
            <a:spLocks noChangeArrowheads="1"/>
          </p:cNvSpPr>
          <p:nvPr/>
        </p:nvSpPr>
        <p:spPr bwMode="gray">
          <a:xfrm>
            <a:off x="2738322" y="5674839"/>
            <a:ext cx="320750" cy="477483"/>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76" name="AutoShape 55"/>
          <p:cNvSpPr>
            <a:spLocks noChangeArrowheads="1"/>
          </p:cNvSpPr>
          <p:nvPr/>
        </p:nvSpPr>
        <p:spPr bwMode="gray">
          <a:xfrm>
            <a:off x="2397010" y="5665874"/>
            <a:ext cx="320750" cy="496387"/>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20485" name="Rectangle 6"/>
          <p:cNvSpPr>
            <a:spLocks noChangeArrowheads="1"/>
          </p:cNvSpPr>
          <p:nvPr/>
        </p:nvSpPr>
        <p:spPr bwMode="gray">
          <a:xfrm>
            <a:off x="1116014" y="3875088"/>
            <a:ext cx="3566006"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0501" name="TextBox 94"/>
          <p:cNvSpPr txBox="1">
            <a:spLocks noChangeArrowheads="1"/>
          </p:cNvSpPr>
          <p:nvPr/>
        </p:nvSpPr>
        <p:spPr bwMode="gray">
          <a:xfrm>
            <a:off x="1203064" y="4076700"/>
            <a:ext cx="933848" cy="30480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400" dirty="0"/>
              <a:t>Ethernet</a:t>
            </a:r>
          </a:p>
        </p:txBody>
      </p:sp>
      <p:sp>
        <p:nvSpPr>
          <p:cNvPr id="20503" name="TextBox 94"/>
          <p:cNvSpPr txBox="1">
            <a:spLocks noChangeArrowheads="1"/>
          </p:cNvSpPr>
          <p:nvPr/>
        </p:nvSpPr>
        <p:spPr bwMode="gray">
          <a:xfrm>
            <a:off x="3776870" y="4076700"/>
            <a:ext cx="914400" cy="52322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400" dirty="0" smtClean="0"/>
              <a:t>Fibre </a:t>
            </a:r>
            <a:r>
              <a:rPr lang="en-US" sz="1400" dirty="0"/>
              <a:t>Channel</a:t>
            </a:r>
          </a:p>
        </p:txBody>
      </p:sp>
      <p:cxnSp>
        <p:nvCxnSpPr>
          <p:cNvPr id="80" name="AutoShape 56"/>
          <p:cNvCxnSpPr>
            <a:cxnSpLocks noChangeShapeType="1"/>
            <a:stCxn id="79" idx="3"/>
            <a:endCxn id="76" idx="0"/>
          </p:cNvCxnSpPr>
          <p:nvPr/>
        </p:nvCxnSpPr>
        <p:spPr bwMode="gray">
          <a:xfrm rot="5400000">
            <a:off x="2634291" y="5491251"/>
            <a:ext cx="188185" cy="341996"/>
          </a:xfrm>
          <a:prstGeom prst="bentConnector3">
            <a:avLst>
              <a:gd name="adj1" fmla="val 50000"/>
            </a:avLst>
          </a:prstGeom>
          <a:noFill/>
          <a:ln w="19050">
            <a:solidFill>
              <a:schemeClr val="tx1"/>
            </a:solidFill>
            <a:miter lim="800000"/>
            <a:headEnd/>
            <a:tailEnd type="none" w="med" len="sm"/>
          </a:ln>
        </p:spPr>
      </p:cxnSp>
      <p:cxnSp>
        <p:nvCxnSpPr>
          <p:cNvPr id="81" name="AutoShape 57"/>
          <p:cNvCxnSpPr>
            <a:cxnSpLocks noChangeShapeType="1"/>
            <a:stCxn id="79" idx="3"/>
            <a:endCxn id="73" idx="0"/>
          </p:cNvCxnSpPr>
          <p:nvPr/>
        </p:nvCxnSpPr>
        <p:spPr bwMode="gray">
          <a:xfrm rot="16200000" flipH="1">
            <a:off x="2969064" y="5498473"/>
            <a:ext cx="197151" cy="336517"/>
          </a:xfrm>
          <a:prstGeom prst="bentConnector3">
            <a:avLst>
              <a:gd name="adj1" fmla="val 50000"/>
            </a:avLst>
          </a:prstGeom>
          <a:noFill/>
          <a:ln w="19050">
            <a:solidFill>
              <a:schemeClr val="tx1"/>
            </a:solidFill>
            <a:miter lim="800000"/>
            <a:headEnd/>
            <a:tailEnd type="none" w="med" len="sm"/>
          </a:ln>
        </p:spPr>
      </p:cxnSp>
      <p:cxnSp>
        <p:nvCxnSpPr>
          <p:cNvPr id="82" name="AutoShape 58"/>
          <p:cNvCxnSpPr>
            <a:cxnSpLocks noChangeShapeType="1"/>
            <a:stCxn id="79" idx="3"/>
            <a:endCxn id="75" idx="0"/>
          </p:cNvCxnSpPr>
          <p:nvPr/>
        </p:nvCxnSpPr>
        <p:spPr bwMode="gray">
          <a:xfrm rot="5400000">
            <a:off x="2800464" y="5666390"/>
            <a:ext cx="197150" cy="684"/>
          </a:xfrm>
          <a:prstGeom prst="straightConnector1">
            <a:avLst/>
          </a:prstGeom>
          <a:noFill/>
          <a:ln w="19050">
            <a:solidFill>
              <a:schemeClr val="tx1"/>
            </a:solidFill>
            <a:round/>
            <a:headEnd/>
            <a:tailEnd type="none" w="med" len="sm"/>
          </a:ln>
        </p:spPr>
      </p:cxnSp>
      <p:sp>
        <p:nvSpPr>
          <p:cNvPr id="111" name="Rectangle 44"/>
          <p:cNvSpPr>
            <a:spLocks noChangeArrowheads="1"/>
          </p:cNvSpPr>
          <p:nvPr/>
        </p:nvSpPr>
        <p:spPr bwMode="gray">
          <a:xfrm rot="16200000" flipV="1">
            <a:off x="1608138" y="3836573"/>
            <a:ext cx="101600" cy="179388"/>
          </a:xfrm>
          <a:prstGeom prst="rect">
            <a:avLst/>
          </a:prstGeom>
          <a:solidFill>
            <a:schemeClr val="bg2"/>
          </a:solidFill>
          <a:ln w="12700">
            <a:solidFill>
              <a:schemeClr val="tx1"/>
            </a:solidFill>
            <a:miter lim="800000"/>
            <a:headEnd/>
            <a:tailEnd/>
          </a:ln>
        </p:spPr>
        <p:txBody>
          <a:bodyPr wrap="none" anchor="ctr"/>
          <a:lstStyle/>
          <a:p>
            <a:endParaRPr lang="en-US"/>
          </a:p>
        </p:txBody>
      </p:sp>
      <p:grpSp>
        <p:nvGrpSpPr>
          <p:cNvPr id="5" name="Group 42"/>
          <p:cNvGrpSpPr>
            <a:grpSpLocks/>
          </p:cNvGrpSpPr>
          <p:nvPr/>
        </p:nvGrpSpPr>
        <p:grpSpPr bwMode="auto">
          <a:xfrm flipV="1">
            <a:off x="1460500" y="3873500"/>
            <a:ext cx="395288" cy="190500"/>
            <a:chOff x="4508" y="3019"/>
            <a:chExt cx="249" cy="120"/>
          </a:xfrm>
        </p:grpSpPr>
        <p:sp>
          <p:nvSpPr>
            <p:cNvPr id="113" name="Rectangle 43"/>
            <p:cNvSpPr>
              <a:spLocks noChangeArrowheads="1"/>
            </p:cNvSpPr>
            <p:nvPr/>
          </p:nvSpPr>
          <p:spPr bwMode="gray">
            <a:xfrm rot="5400000">
              <a:off x="4573" y="2954"/>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14"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6" name="Group 42"/>
          <p:cNvGrpSpPr>
            <a:grpSpLocks/>
          </p:cNvGrpSpPr>
          <p:nvPr/>
        </p:nvGrpSpPr>
        <p:grpSpPr bwMode="auto">
          <a:xfrm flipV="1">
            <a:off x="4028111" y="3876398"/>
            <a:ext cx="395288" cy="190500"/>
            <a:chOff x="4508" y="3013"/>
            <a:chExt cx="249" cy="120"/>
          </a:xfrm>
        </p:grpSpPr>
        <p:sp>
          <p:nvSpPr>
            <p:cNvPr id="116"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17"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
        <p:nvSpPr>
          <p:cNvPr id="122" name="AutoShape 55"/>
          <p:cNvSpPr>
            <a:spLocks noChangeArrowheads="1"/>
          </p:cNvSpPr>
          <p:nvPr/>
        </p:nvSpPr>
        <p:spPr bwMode="gray">
          <a:xfrm>
            <a:off x="7193636" y="5698031"/>
            <a:ext cx="320750" cy="477482"/>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123" name="AutoShape 55"/>
          <p:cNvSpPr>
            <a:spLocks noChangeArrowheads="1"/>
          </p:cNvSpPr>
          <p:nvPr/>
        </p:nvSpPr>
        <p:spPr bwMode="gray">
          <a:xfrm>
            <a:off x="6856435" y="5698030"/>
            <a:ext cx="320750" cy="477483"/>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124" name="AutoShape 55"/>
          <p:cNvSpPr>
            <a:spLocks noChangeArrowheads="1"/>
          </p:cNvSpPr>
          <p:nvPr/>
        </p:nvSpPr>
        <p:spPr bwMode="gray">
          <a:xfrm>
            <a:off x="6515123" y="5689065"/>
            <a:ext cx="320750" cy="496387"/>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125" name="Rectangle 6"/>
          <p:cNvSpPr>
            <a:spLocks noChangeArrowheads="1"/>
          </p:cNvSpPr>
          <p:nvPr/>
        </p:nvSpPr>
        <p:spPr bwMode="gray">
          <a:xfrm>
            <a:off x="5234127" y="3898279"/>
            <a:ext cx="3566006"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126" name="TextBox 94"/>
          <p:cNvSpPr txBox="1">
            <a:spLocks noChangeArrowheads="1"/>
          </p:cNvSpPr>
          <p:nvPr/>
        </p:nvSpPr>
        <p:spPr bwMode="gray">
          <a:xfrm>
            <a:off x="5301299" y="4099891"/>
            <a:ext cx="933848" cy="30480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400" dirty="0"/>
              <a:t>Ethernet</a:t>
            </a:r>
          </a:p>
        </p:txBody>
      </p:sp>
      <p:sp>
        <p:nvSpPr>
          <p:cNvPr id="127" name="TextBox 94"/>
          <p:cNvSpPr txBox="1">
            <a:spLocks noChangeArrowheads="1"/>
          </p:cNvSpPr>
          <p:nvPr/>
        </p:nvSpPr>
        <p:spPr bwMode="gray">
          <a:xfrm>
            <a:off x="7894983" y="4099891"/>
            <a:ext cx="914400" cy="52322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400" dirty="0" smtClean="0"/>
              <a:t>Fibre </a:t>
            </a:r>
            <a:r>
              <a:rPr lang="en-US" sz="1400" dirty="0"/>
              <a:t>Channel</a:t>
            </a:r>
          </a:p>
        </p:txBody>
      </p:sp>
      <p:cxnSp>
        <p:nvCxnSpPr>
          <p:cNvPr id="129" name="AutoShape 56"/>
          <p:cNvCxnSpPr>
            <a:cxnSpLocks noChangeShapeType="1"/>
            <a:stCxn id="142" idx="3"/>
            <a:endCxn id="124" idx="0"/>
          </p:cNvCxnSpPr>
          <p:nvPr/>
        </p:nvCxnSpPr>
        <p:spPr bwMode="gray">
          <a:xfrm rot="5400000">
            <a:off x="6752404" y="5514442"/>
            <a:ext cx="188185" cy="341996"/>
          </a:xfrm>
          <a:prstGeom prst="bentConnector3">
            <a:avLst>
              <a:gd name="adj1" fmla="val 50000"/>
            </a:avLst>
          </a:prstGeom>
          <a:noFill/>
          <a:ln w="19050">
            <a:solidFill>
              <a:schemeClr val="tx1"/>
            </a:solidFill>
            <a:miter lim="800000"/>
            <a:headEnd/>
            <a:tailEnd type="none" w="med" len="sm"/>
          </a:ln>
        </p:spPr>
      </p:cxnSp>
      <p:cxnSp>
        <p:nvCxnSpPr>
          <p:cNvPr id="130" name="AutoShape 57"/>
          <p:cNvCxnSpPr>
            <a:cxnSpLocks noChangeShapeType="1"/>
            <a:stCxn id="142" idx="3"/>
            <a:endCxn id="122" idx="0"/>
          </p:cNvCxnSpPr>
          <p:nvPr/>
        </p:nvCxnSpPr>
        <p:spPr bwMode="gray">
          <a:xfrm rot="16200000" flipH="1">
            <a:off x="7087177" y="5521664"/>
            <a:ext cx="197151" cy="336517"/>
          </a:xfrm>
          <a:prstGeom prst="bentConnector3">
            <a:avLst>
              <a:gd name="adj1" fmla="val 50000"/>
            </a:avLst>
          </a:prstGeom>
          <a:noFill/>
          <a:ln w="19050">
            <a:solidFill>
              <a:schemeClr val="tx1"/>
            </a:solidFill>
            <a:miter lim="800000"/>
            <a:headEnd/>
            <a:tailEnd type="none" w="med" len="sm"/>
          </a:ln>
        </p:spPr>
      </p:cxnSp>
      <p:cxnSp>
        <p:nvCxnSpPr>
          <p:cNvPr id="131" name="AutoShape 58"/>
          <p:cNvCxnSpPr>
            <a:cxnSpLocks noChangeShapeType="1"/>
            <a:stCxn id="142" idx="3"/>
            <a:endCxn id="123" idx="0"/>
          </p:cNvCxnSpPr>
          <p:nvPr/>
        </p:nvCxnSpPr>
        <p:spPr bwMode="gray">
          <a:xfrm rot="5400000">
            <a:off x="6918577" y="5689581"/>
            <a:ext cx="197150" cy="684"/>
          </a:xfrm>
          <a:prstGeom prst="straightConnector1">
            <a:avLst/>
          </a:prstGeom>
          <a:noFill/>
          <a:ln w="19050">
            <a:solidFill>
              <a:schemeClr val="tx1"/>
            </a:solidFill>
            <a:round/>
            <a:headEnd/>
            <a:tailEnd type="none" w="med" len="sm"/>
          </a:ln>
        </p:spPr>
      </p:cxnSp>
      <p:sp>
        <p:nvSpPr>
          <p:cNvPr id="140" name="Rectangle 44"/>
          <p:cNvSpPr>
            <a:spLocks noChangeArrowheads="1"/>
          </p:cNvSpPr>
          <p:nvPr/>
        </p:nvSpPr>
        <p:spPr bwMode="gray">
          <a:xfrm rot="16200000" flipV="1">
            <a:off x="5726251" y="3859764"/>
            <a:ext cx="101600" cy="179388"/>
          </a:xfrm>
          <a:prstGeom prst="rect">
            <a:avLst/>
          </a:prstGeom>
          <a:solidFill>
            <a:schemeClr val="bg2"/>
          </a:solidFill>
          <a:ln w="12700">
            <a:solidFill>
              <a:schemeClr val="tx1"/>
            </a:solidFill>
            <a:miter lim="800000"/>
            <a:headEnd/>
            <a:tailEnd/>
          </a:ln>
        </p:spPr>
        <p:txBody>
          <a:bodyPr wrap="none" anchor="ctr"/>
          <a:lstStyle/>
          <a:p>
            <a:endParaRPr lang="en-US"/>
          </a:p>
        </p:txBody>
      </p:sp>
      <p:grpSp>
        <p:nvGrpSpPr>
          <p:cNvPr id="7" name="Group 42"/>
          <p:cNvGrpSpPr>
            <a:grpSpLocks/>
          </p:cNvGrpSpPr>
          <p:nvPr/>
        </p:nvGrpSpPr>
        <p:grpSpPr bwMode="auto">
          <a:xfrm flipV="1">
            <a:off x="5558735" y="3896691"/>
            <a:ext cx="395288" cy="190500"/>
            <a:chOff x="4508" y="3019"/>
            <a:chExt cx="249" cy="120"/>
          </a:xfrm>
        </p:grpSpPr>
        <p:sp>
          <p:nvSpPr>
            <p:cNvPr id="137" name="Rectangle 43"/>
            <p:cNvSpPr>
              <a:spLocks noChangeArrowheads="1"/>
            </p:cNvSpPr>
            <p:nvPr/>
          </p:nvSpPr>
          <p:spPr bwMode="gray">
            <a:xfrm rot="5400000">
              <a:off x="4573" y="2954"/>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38"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8" name="Group 42"/>
          <p:cNvGrpSpPr>
            <a:grpSpLocks/>
          </p:cNvGrpSpPr>
          <p:nvPr/>
        </p:nvGrpSpPr>
        <p:grpSpPr bwMode="auto">
          <a:xfrm flipV="1">
            <a:off x="8146224" y="3899589"/>
            <a:ext cx="395288" cy="190500"/>
            <a:chOff x="4508" y="3013"/>
            <a:chExt cx="249" cy="120"/>
          </a:xfrm>
        </p:grpSpPr>
        <p:sp>
          <p:nvSpPr>
            <p:cNvPr id="135"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136"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197" name="AutoShape 48"/>
          <p:cNvCxnSpPr>
            <a:cxnSpLocks noChangeShapeType="1"/>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198" name="AutoShape 49"/>
          <p:cNvCxnSpPr>
            <a:cxnSpLocks noChangeShapeType="1"/>
            <a:endCxn id="136" idx="3"/>
          </p:cNvCxnSpPr>
          <p:nvPr/>
        </p:nvCxnSpPr>
        <p:spPr bwMode="gray">
          <a:xfrm rot="5400000">
            <a:off x="7536676" y="3087601"/>
            <a:ext cx="1622355" cy="6382"/>
          </a:xfrm>
          <a:prstGeom prst="straightConnector1">
            <a:avLst/>
          </a:prstGeom>
          <a:noFill/>
          <a:ln w="19050">
            <a:solidFill>
              <a:schemeClr val="tx1"/>
            </a:solidFill>
            <a:round/>
            <a:headEnd/>
            <a:tailEnd type="none" w="med" len="sm"/>
          </a:ln>
        </p:spPr>
      </p:cxnSp>
      <p:grpSp>
        <p:nvGrpSpPr>
          <p:cNvPr id="9" name="Group 42"/>
          <p:cNvGrpSpPr>
            <a:grpSpLocks/>
          </p:cNvGrpSpPr>
          <p:nvPr/>
        </p:nvGrpSpPr>
        <p:grpSpPr bwMode="auto">
          <a:xfrm rot="16200000" flipV="1">
            <a:off x="5134665" y="4655377"/>
            <a:ext cx="395288" cy="190500"/>
            <a:chOff x="4508" y="3019"/>
            <a:chExt cx="249" cy="120"/>
          </a:xfrm>
        </p:grpSpPr>
        <p:sp>
          <p:nvSpPr>
            <p:cNvPr id="202" name="Rectangle 43"/>
            <p:cNvSpPr>
              <a:spLocks noChangeArrowheads="1"/>
            </p:cNvSpPr>
            <p:nvPr/>
          </p:nvSpPr>
          <p:spPr bwMode="gray">
            <a:xfrm rot="5400000">
              <a:off x="4573" y="2954"/>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3"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10" name="Group 42"/>
          <p:cNvGrpSpPr>
            <a:grpSpLocks/>
          </p:cNvGrpSpPr>
          <p:nvPr/>
        </p:nvGrpSpPr>
        <p:grpSpPr bwMode="auto">
          <a:xfrm rot="5400000" flipV="1">
            <a:off x="4382605" y="4655377"/>
            <a:ext cx="395288" cy="190500"/>
            <a:chOff x="4508" y="3019"/>
            <a:chExt cx="249" cy="120"/>
          </a:xfrm>
        </p:grpSpPr>
        <p:sp>
          <p:nvSpPr>
            <p:cNvPr id="205" name="Rectangle 43"/>
            <p:cNvSpPr>
              <a:spLocks noChangeArrowheads="1"/>
            </p:cNvSpPr>
            <p:nvPr/>
          </p:nvSpPr>
          <p:spPr bwMode="gray">
            <a:xfrm rot="5400000">
              <a:off x="4573" y="2954"/>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06"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07" name="AutoShape 48"/>
          <p:cNvCxnSpPr>
            <a:cxnSpLocks noChangeShapeType="1"/>
            <a:stCxn id="203" idx="3"/>
            <a:endCxn id="206" idx="3"/>
          </p:cNvCxnSpPr>
          <p:nvPr/>
        </p:nvCxnSpPr>
        <p:spPr bwMode="gray">
          <a:xfrm rot="10800000" flipV="1">
            <a:off x="4663593" y="4749833"/>
            <a:ext cx="585372" cy="1588"/>
          </a:xfrm>
          <a:prstGeom prst="straightConnector1">
            <a:avLst/>
          </a:prstGeom>
          <a:noFill/>
          <a:ln w="19050">
            <a:solidFill>
              <a:schemeClr val="tx1"/>
            </a:solidFill>
            <a:round/>
            <a:headEnd/>
            <a:tailEnd type="none" w="med" len="sm"/>
          </a:ln>
        </p:spPr>
      </p:cxnSp>
      <p:sp>
        <p:nvSpPr>
          <p:cNvPr id="210" name="TextBox 94"/>
          <p:cNvSpPr txBox="1">
            <a:spLocks noChangeArrowheads="1"/>
          </p:cNvSpPr>
          <p:nvPr/>
        </p:nvSpPr>
        <p:spPr bwMode="gray">
          <a:xfrm>
            <a:off x="4067503" y="5595317"/>
            <a:ext cx="1797269" cy="923330"/>
          </a:xfrm>
          <a:prstGeom prst="rect">
            <a:avLst/>
          </a:prstGeom>
          <a:noFill/>
          <a:ln w="9525">
            <a:noFill/>
            <a:miter lim="800000"/>
            <a:headEnd/>
            <a:tailEnd/>
          </a:ln>
        </p:spPr>
        <p:txBody>
          <a:bodyPr wrap="square">
            <a:spAutoFit/>
          </a:bodyPr>
          <a:lstStyle/>
          <a:p>
            <a:pPr algn="ctr">
              <a:buClr>
                <a:schemeClr val="accent2"/>
              </a:buClr>
              <a:buFont typeface="Wingdings 2" pitchFamily="18" charset="2"/>
              <a:buNone/>
            </a:pPr>
            <a:r>
              <a:rPr lang="en-US" sz="1800" dirty="0" smtClean="0"/>
              <a:t>High-availability</a:t>
            </a:r>
          </a:p>
          <a:p>
            <a:pPr algn="ctr">
              <a:buClr>
                <a:schemeClr val="accent2"/>
              </a:buClr>
              <a:buFont typeface="Wingdings 2" pitchFamily="18" charset="2"/>
              <a:buNone/>
            </a:pPr>
            <a:r>
              <a:rPr lang="en-US" sz="1800" dirty="0" smtClean="0"/>
              <a:t>controller configuration</a:t>
            </a:r>
            <a:endParaRPr lang="en-US" sz="1800" dirty="0"/>
          </a:p>
        </p:txBody>
      </p:sp>
      <p:sp>
        <p:nvSpPr>
          <p:cNvPr id="211" name="Line 72"/>
          <p:cNvSpPr>
            <a:spLocks noChangeShapeType="1"/>
          </p:cNvSpPr>
          <p:nvPr/>
        </p:nvSpPr>
        <p:spPr bwMode="gray">
          <a:xfrm>
            <a:off x="6530010" y="3011555"/>
            <a:ext cx="1739347" cy="1"/>
          </a:xfrm>
          <a:prstGeom prst="line">
            <a:avLst/>
          </a:prstGeom>
          <a:noFill/>
          <a:ln w="19050">
            <a:solidFill>
              <a:schemeClr val="hlink"/>
            </a:solidFill>
            <a:round/>
            <a:headEnd/>
            <a:tailEnd type="triangle" w="med" len="sm"/>
          </a:ln>
        </p:spPr>
        <p:txBody>
          <a:bodyPr/>
          <a:lstStyle/>
          <a:p>
            <a:endParaRPr lang="en-US"/>
          </a:p>
        </p:txBody>
      </p:sp>
      <p:sp>
        <p:nvSpPr>
          <p:cNvPr id="212" name="TextBox 94"/>
          <p:cNvSpPr txBox="1">
            <a:spLocks noChangeArrowheads="1"/>
          </p:cNvSpPr>
          <p:nvPr/>
        </p:nvSpPr>
        <p:spPr bwMode="gray">
          <a:xfrm>
            <a:off x="5030802" y="2870054"/>
            <a:ext cx="1884362" cy="646331"/>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800" dirty="0" smtClean="0"/>
              <a:t>FC connects </a:t>
            </a:r>
          </a:p>
          <a:p>
            <a:pPr>
              <a:buClr>
                <a:schemeClr val="accent2"/>
              </a:buClr>
              <a:buFont typeface="Wingdings 2" pitchFamily="18" charset="2"/>
              <a:buNone/>
            </a:pPr>
            <a:r>
              <a:rPr lang="en-US" sz="1800" dirty="0" smtClean="0"/>
              <a:t>over the IC</a:t>
            </a:r>
            <a:endParaRPr lang="en-US" sz="1800" dirty="0"/>
          </a:p>
        </p:txBody>
      </p:sp>
      <p:sp>
        <p:nvSpPr>
          <p:cNvPr id="213" name="Line 72"/>
          <p:cNvSpPr>
            <a:spLocks noChangeShapeType="1"/>
          </p:cNvSpPr>
          <p:nvPr/>
        </p:nvSpPr>
        <p:spPr bwMode="gray">
          <a:xfrm flipH="1">
            <a:off x="4989442" y="3488635"/>
            <a:ext cx="318054" cy="1143000"/>
          </a:xfrm>
          <a:prstGeom prst="line">
            <a:avLst/>
          </a:prstGeom>
          <a:noFill/>
          <a:ln w="19050">
            <a:solidFill>
              <a:schemeClr val="hlink"/>
            </a:solidFill>
            <a:round/>
            <a:headEnd/>
            <a:tailEnd type="triangle" w="med" len="sm"/>
          </a:ln>
        </p:spPr>
        <p:txBody>
          <a:bodyPr/>
          <a:lstStyle/>
          <a:p>
            <a:endParaRPr lang="en-US"/>
          </a:p>
        </p:txBody>
      </p:sp>
      <p:sp>
        <p:nvSpPr>
          <p:cNvPr id="216" name="Line 72"/>
          <p:cNvSpPr>
            <a:spLocks noChangeShapeType="1"/>
          </p:cNvSpPr>
          <p:nvPr/>
        </p:nvSpPr>
        <p:spPr bwMode="gray">
          <a:xfrm flipH="1" flipV="1">
            <a:off x="1699587" y="3011555"/>
            <a:ext cx="1500812" cy="2"/>
          </a:xfrm>
          <a:prstGeom prst="line">
            <a:avLst/>
          </a:prstGeom>
          <a:noFill/>
          <a:ln w="19050">
            <a:solidFill>
              <a:schemeClr val="hlink"/>
            </a:solidFill>
            <a:round/>
            <a:headEnd/>
            <a:tailEnd type="triangle" w="med" len="sm"/>
          </a:ln>
        </p:spPr>
        <p:txBody>
          <a:bodyPr/>
          <a:lstStyle/>
          <a:p>
            <a:endParaRPr lang="en-US"/>
          </a:p>
        </p:txBody>
      </p:sp>
      <p:sp>
        <p:nvSpPr>
          <p:cNvPr id="217" name="TextBox 94"/>
          <p:cNvSpPr txBox="1">
            <a:spLocks noChangeArrowheads="1"/>
          </p:cNvSpPr>
          <p:nvPr/>
        </p:nvSpPr>
        <p:spPr bwMode="gray">
          <a:xfrm>
            <a:off x="3160408" y="2870054"/>
            <a:ext cx="1800469" cy="646331"/>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smtClean="0"/>
              <a:t>iSCSI does not connect over IC</a:t>
            </a:r>
            <a:endParaRPr lang="en-US" sz="1800" dirty="0"/>
          </a:p>
        </p:txBody>
      </p:sp>
      <p:sp>
        <p:nvSpPr>
          <p:cNvPr id="219" name="Line 72"/>
          <p:cNvSpPr>
            <a:spLocks noChangeShapeType="1"/>
          </p:cNvSpPr>
          <p:nvPr/>
        </p:nvSpPr>
        <p:spPr bwMode="gray">
          <a:xfrm>
            <a:off x="4611755" y="3478696"/>
            <a:ext cx="308113" cy="1152939"/>
          </a:xfrm>
          <a:prstGeom prst="line">
            <a:avLst/>
          </a:prstGeom>
          <a:noFill/>
          <a:ln w="19050">
            <a:solidFill>
              <a:srgbClr val="FF0000"/>
            </a:solidFill>
            <a:round/>
            <a:headEnd/>
            <a:tailEnd type="triangle" w="med" len="sm"/>
          </a:ln>
        </p:spPr>
        <p:txBody>
          <a:bodyPr/>
          <a:lstStyle/>
          <a:p>
            <a:endParaRPr lang="en-US"/>
          </a:p>
        </p:txBody>
      </p:sp>
      <p:grpSp>
        <p:nvGrpSpPr>
          <p:cNvPr id="11" name="Group 42"/>
          <p:cNvGrpSpPr>
            <a:grpSpLocks/>
          </p:cNvGrpSpPr>
          <p:nvPr/>
        </p:nvGrpSpPr>
        <p:grpSpPr bwMode="auto">
          <a:xfrm rot="10800000" flipV="1">
            <a:off x="2696265" y="5367682"/>
            <a:ext cx="395288" cy="190500"/>
            <a:chOff x="4508" y="3019"/>
            <a:chExt cx="249" cy="120"/>
          </a:xfrm>
        </p:grpSpPr>
        <p:sp>
          <p:nvSpPr>
            <p:cNvPr id="77" name="Rectangle 43"/>
            <p:cNvSpPr>
              <a:spLocks noChangeArrowheads="1"/>
            </p:cNvSpPr>
            <p:nvPr/>
          </p:nvSpPr>
          <p:spPr bwMode="gray">
            <a:xfrm rot="5400000">
              <a:off x="4573" y="2954"/>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83"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12" name="Group 42"/>
          <p:cNvGrpSpPr>
            <a:grpSpLocks/>
          </p:cNvGrpSpPr>
          <p:nvPr/>
        </p:nvGrpSpPr>
        <p:grpSpPr bwMode="auto">
          <a:xfrm rot="10800000" flipV="1">
            <a:off x="6824317" y="5400812"/>
            <a:ext cx="395288" cy="190500"/>
            <a:chOff x="4508" y="3019"/>
            <a:chExt cx="249" cy="120"/>
          </a:xfrm>
        </p:grpSpPr>
        <p:sp>
          <p:nvSpPr>
            <p:cNvPr id="85" name="Rectangle 43"/>
            <p:cNvSpPr>
              <a:spLocks noChangeArrowheads="1"/>
            </p:cNvSpPr>
            <p:nvPr/>
          </p:nvSpPr>
          <p:spPr bwMode="gray">
            <a:xfrm rot="5400000">
              <a:off x="4573" y="2954"/>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86"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0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13"/>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98"/>
                                        </p:tgtEl>
                                        <p:attrNameLst>
                                          <p:attrName>style.visibility</p:attrName>
                                        </p:attrNameLst>
                                      </p:cBhvr>
                                      <p:to>
                                        <p:strVal val="hidden"/>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21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1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9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1" grpId="1" animBg="1"/>
      <p:bldP spid="212" grpId="0"/>
      <p:bldP spid="212" grpId="1"/>
      <p:bldP spid="213" grpId="0" animBg="1"/>
      <p:bldP spid="213" grpId="1" animBg="1"/>
      <p:bldP spid="2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3"/>
          <p:cNvSpPr>
            <a:spLocks noGrp="1" noChangeArrowheads="1"/>
          </p:cNvSpPr>
          <p:nvPr>
            <p:ph type="title" idx="4294967295"/>
          </p:nvPr>
        </p:nvSpPr>
        <p:spPr/>
        <p:txBody>
          <a:bodyPr/>
          <a:lstStyle/>
          <a:p>
            <a:pPr eaLnBrk="1" hangingPunct="1"/>
            <a:r>
              <a:rPr lang="en-US" dirty="0" smtClean="0"/>
              <a:t>2. Create a Session</a:t>
            </a:r>
          </a:p>
        </p:txBody>
      </p:sp>
      <p:sp>
        <p:nvSpPr>
          <p:cNvPr id="21508"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1509"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35"/>
          <p:cNvGrpSpPr>
            <a:grpSpLocks/>
          </p:cNvGrpSpPr>
          <p:nvPr/>
        </p:nvGrpSpPr>
        <p:grpSpPr bwMode="auto">
          <a:xfrm>
            <a:off x="1460500" y="2090738"/>
            <a:ext cx="395288" cy="190500"/>
            <a:chOff x="4508" y="3013"/>
            <a:chExt cx="249" cy="120"/>
          </a:xfrm>
        </p:grpSpPr>
        <p:sp>
          <p:nvSpPr>
            <p:cNvPr id="21545" name="Rectangle 3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1546" name="Rectangle 3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38"/>
          <p:cNvGrpSpPr>
            <a:grpSpLocks/>
          </p:cNvGrpSpPr>
          <p:nvPr/>
        </p:nvGrpSpPr>
        <p:grpSpPr bwMode="auto">
          <a:xfrm>
            <a:off x="8151813" y="2090738"/>
            <a:ext cx="395287" cy="190500"/>
            <a:chOff x="4508" y="3013"/>
            <a:chExt cx="249" cy="120"/>
          </a:xfrm>
        </p:grpSpPr>
        <p:sp>
          <p:nvSpPr>
            <p:cNvPr id="21543" name="Rectangle 3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1544" name="Rectangle 4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41"/>
          <p:cNvGrpSpPr>
            <a:grpSpLocks/>
          </p:cNvGrpSpPr>
          <p:nvPr/>
        </p:nvGrpSpPr>
        <p:grpSpPr bwMode="auto">
          <a:xfrm flipV="1">
            <a:off x="1460500" y="3883025"/>
            <a:ext cx="395288" cy="190500"/>
            <a:chOff x="4508" y="3013"/>
            <a:chExt cx="249" cy="120"/>
          </a:xfrm>
        </p:grpSpPr>
        <p:sp>
          <p:nvSpPr>
            <p:cNvPr id="21541" name="Rectangle 4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1542" name="Rectangle 4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44"/>
          <p:cNvGrpSpPr>
            <a:grpSpLocks/>
          </p:cNvGrpSpPr>
          <p:nvPr/>
        </p:nvGrpSpPr>
        <p:grpSpPr bwMode="auto">
          <a:xfrm flipV="1">
            <a:off x="8151813" y="3883025"/>
            <a:ext cx="395287" cy="190500"/>
            <a:chOff x="4508" y="3013"/>
            <a:chExt cx="249" cy="120"/>
          </a:xfrm>
        </p:grpSpPr>
        <p:sp>
          <p:nvSpPr>
            <p:cNvPr id="21539" name="Rectangle 4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1540" name="Rectangle 4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1514" name="AutoShape 47"/>
          <p:cNvCxnSpPr>
            <a:cxnSpLocks noChangeShapeType="1"/>
            <a:stCxn id="21546" idx="3"/>
            <a:endCxn id="21542"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1515" name="AutoShape 48"/>
          <p:cNvCxnSpPr>
            <a:cxnSpLocks noChangeShapeType="1"/>
            <a:stCxn id="21544" idx="3"/>
            <a:endCxn id="21540" idx="3"/>
          </p:cNvCxnSpPr>
          <p:nvPr/>
        </p:nvCxnSpPr>
        <p:spPr bwMode="gray">
          <a:xfrm>
            <a:off x="8350250" y="2281238"/>
            <a:ext cx="0" cy="1604962"/>
          </a:xfrm>
          <a:prstGeom prst="straightConnector1">
            <a:avLst/>
          </a:prstGeom>
          <a:noFill/>
          <a:ln w="19050">
            <a:solidFill>
              <a:schemeClr val="tx1"/>
            </a:solidFill>
            <a:round/>
            <a:headEnd/>
            <a:tailEnd type="none" w="med" len="sm"/>
          </a:ln>
        </p:spPr>
      </p:cxnSp>
      <p:grpSp>
        <p:nvGrpSpPr>
          <p:cNvPr id="6" name="Group 60"/>
          <p:cNvGrpSpPr>
            <a:grpSpLocks/>
          </p:cNvGrpSpPr>
          <p:nvPr/>
        </p:nvGrpSpPr>
        <p:grpSpPr bwMode="auto">
          <a:xfrm>
            <a:off x="4805363" y="2090738"/>
            <a:ext cx="395287" cy="190500"/>
            <a:chOff x="4508" y="3013"/>
            <a:chExt cx="249" cy="120"/>
          </a:xfrm>
        </p:grpSpPr>
        <p:sp>
          <p:nvSpPr>
            <p:cNvPr id="21535" name="Rectangle 6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1536" name="Rectangle 6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1524" name="AutoShape 63"/>
          <p:cNvCxnSpPr>
            <a:cxnSpLocks noChangeShapeType="1"/>
            <a:stCxn id="21536"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1525"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1526"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1527"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1528"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1532" name="TextBox 94"/>
          <p:cNvSpPr txBox="1">
            <a:spLocks noChangeArrowheads="1"/>
          </p:cNvSpPr>
          <p:nvPr/>
        </p:nvSpPr>
        <p:spPr bwMode="gray">
          <a:xfrm>
            <a:off x="1953491" y="3022197"/>
            <a:ext cx="6117742" cy="646331"/>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sz="1800" dirty="0" smtClean="0"/>
              <a:t>A session associates an initiator </a:t>
            </a:r>
            <a:r>
              <a:rPr lang="en-US" sz="1800" dirty="0"/>
              <a:t>with </a:t>
            </a:r>
            <a:r>
              <a:rPr lang="en-US" sz="1800" dirty="0" smtClean="0"/>
              <a:t>a target; </a:t>
            </a:r>
            <a:r>
              <a:rPr lang="en-US" sz="1800" dirty="0"/>
              <a:t>persisting the </a:t>
            </a:r>
            <a:r>
              <a:rPr lang="en-US" sz="1800" dirty="0" smtClean="0"/>
              <a:t>session </a:t>
            </a:r>
            <a:r>
              <a:rPr lang="en-US" sz="1800" dirty="0"/>
              <a:t>is possible to ensure </a:t>
            </a:r>
            <a:r>
              <a:rPr lang="en-US" sz="1800" dirty="0" smtClean="0"/>
              <a:t>consistency </a:t>
            </a:r>
            <a:r>
              <a:rPr lang="en-US" sz="1800" dirty="0"/>
              <a:t>after reboot</a:t>
            </a:r>
          </a:p>
        </p:txBody>
      </p:sp>
      <p:sp>
        <p:nvSpPr>
          <p:cNvPr id="21533" name="Line 77"/>
          <p:cNvSpPr>
            <a:spLocks noChangeShapeType="1"/>
          </p:cNvSpPr>
          <p:nvPr/>
        </p:nvSpPr>
        <p:spPr bwMode="gray">
          <a:xfrm flipH="1" flipV="1">
            <a:off x="1668463" y="2717800"/>
            <a:ext cx="488328" cy="293757"/>
          </a:xfrm>
          <a:prstGeom prst="line">
            <a:avLst/>
          </a:prstGeom>
          <a:noFill/>
          <a:ln w="19050">
            <a:solidFill>
              <a:schemeClr val="hlink"/>
            </a:solidFill>
            <a:round/>
            <a:headEnd/>
            <a:tailEnd type="triangle" w="med" len="sm"/>
          </a:ln>
        </p:spPr>
        <p:txBody>
          <a:bodyPr/>
          <a:lstStyle/>
          <a:p>
            <a:endParaRPr lang="en-US"/>
          </a:p>
        </p:txBody>
      </p:sp>
      <p:sp>
        <p:nvSpPr>
          <p:cNvPr id="21534" name="Line 78"/>
          <p:cNvSpPr>
            <a:spLocks noChangeShapeType="1"/>
          </p:cNvSpPr>
          <p:nvPr/>
        </p:nvSpPr>
        <p:spPr bwMode="gray">
          <a:xfrm flipV="1">
            <a:off x="7782339" y="2678044"/>
            <a:ext cx="561561" cy="353391"/>
          </a:xfrm>
          <a:prstGeom prst="line">
            <a:avLst/>
          </a:prstGeom>
          <a:noFill/>
          <a:ln w="19050">
            <a:solidFill>
              <a:schemeClr val="hlink"/>
            </a:solidFill>
            <a:round/>
            <a:headEnd/>
            <a:tailEnd type="triangle" w="med" len="sm"/>
          </a:ln>
        </p:spPr>
        <p:txBody>
          <a:bodyPr/>
          <a:lstStyle/>
          <a:p>
            <a:endParaRPr lang="en-US"/>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45"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47"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48"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50"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1"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52" name="AutoShape 56"/>
          <p:cNvCxnSpPr>
            <a:cxnSpLocks noChangeShapeType="1"/>
            <a:stCxn id="51" idx="3"/>
            <a:endCxn id="48"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3" name="AutoShape 57"/>
          <p:cNvCxnSpPr>
            <a:cxnSpLocks noChangeShapeType="1"/>
            <a:stCxn id="51" idx="3"/>
            <a:endCxn id="45"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4" name="AutoShape 58"/>
          <p:cNvCxnSpPr>
            <a:cxnSpLocks noChangeShapeType="1"/>
            <a:stCxn id="51"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3"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44"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6"/>
          <p:cNvSpPr>
            <a:spLocks noGrp="1" noChangeArrowheads="1"/>
          </p:cNvSpPr>
          <p:nvPr>
            <p:ph type="title" idx="4294967295"/>
          </p:nvPr>
        </p:nvSpPr>
        <p:spPr/>
        <p:txBody>
          <a:bodyPr/>
          <a:lstStyle/>
          <a:p>
            <a:pPr eaLnBrk="1" hangingPunct="1"/>
            <a:r>
              <a:rPr lang="en-US" dirty="0" smtClean="0"/>
              <a:t>3.  Create an </a:t>
            </a:r>
            <a:r>
              <a:rPr lang="en-US" dirty="0" err="1" smtClean="0"/>
              <a:t>igroup</a:t>
            </a:r>
            <a:endParaRPr lang="en-US" dirty="0" smtClean="0"/>
          </a:p>
        </p:txBody>
      </p:sp>
      <p:sp>
        <p:nvSpPr>
          <p:cNvPr id="22532"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2533"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38"/>
          <p:cNvGrpSpPr>
            <a:grpSpLocks/>
          </p:cNvGrpSpPr>
          <p:nvPr/>
        </p:nvGrpSpPr>
        <p:grpSpPr bwMode="auto">
          <a:xfrm>
            <a:off x="1460500" y="2090738"/>
            <a:ext cx="395288" cy="190500"/>
            <a:chOff x="4508" y="3013"/>
            <a:chExt cx="249" cy="120"/>
          </a:xfrm>
        </p:grpSpPr>
        <p:sp>
          <p:nvSpPr>
            <p:cNvPr id="22572" name="Rectangle 3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2573" name="Rectangle 4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1"/>
          <p:cNvGrpSpPr>
            <a:grpSpLocks/>
          </p:cNvGrpSpPr>
          <p:nvPr/>
        </p:nvGrpSpPr>
        <p:grpSpPr bwMode="auto">
          <a:xfrm>
            <a:off x="8151813" y="2090738"/>
            <a:ext cx="395287" cy="190500"/>
            <a:chOff x="4508" y="3013"/>
            <a:chExt cx="249" cy="120"/>
          </a:xfrm>
        </p:grpSpPr>
        <p:sp>
          <p:nvSpPr>
            <p:cNvPr id="22570" name="Rectangle 4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2571" name="Rectangle 4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44"/>
          <p:cNvGrpSpPr>
            <a:grpSpLocks/>
          </p:cNvGrpSpPr>
          <p:nvPr/>
        </p:nvGrpSpPr>
        <p:grpSpPr bwMode="auto">
          <a:xfrm flipV="1">
            <a:off x="1460500" y="3883025"/>
            <a:ext cx="395288" cy="190500"/>
            <a:chOff x="4508" y="3013"/>
            <a:chExt cx="249" cy="120"/>
          </a:xfrm>
        </p:grpSpPr>
        <p:sp>
          <p:nvSpPr>
            <p:cNvPr id="22568" name="Rectangle 4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2569" name="Rectangle 4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47"/>
          <p:cNvGrpSpPr>
            <a:grpSpLocks/>
          </p:cNvGrpSpPr>
          <p:nvPr/>
        </p:nvGrpSpPr>
        <p:grpSpPr bwMode="auto">
          <a:xfrm flipV="1">
            <a:off x="8151813" y="3883025"/>
            <a:ext cx="395287" cy="190500"/>
            <a:chOff x="4508" y="3013"/>
            <a:chExt cx="249" cy="120"/>
          </a:xfrm>
        </p:grpSpPr>
        <p:sp>
          <p:nvSpPr>
            <p:cNvPr id="22566" name="Rectangle 48"/>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2567" name="Rectangle 49"/>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2538" name="AutoShape 50"/>
          <p:cNvCxnSpPr>
            <a:cxnSpLocks noChangeShapeType="1"/>
            <a:stCxn id="22573" idx="3"/>
            <a:endCxn id="22569"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2539" name="AutoShape 51"/>
          <p:cNvCxnSpPr>
            <a:cxnSpLocks noChangeShapeType="1"/>
            <a:stCxn id="22571" idx="3"/>
            <a:endCxn id="22567"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2547"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2548"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dirty="0" err="1"/>
              <a:t>My_FC_igroup</a:t>
            </a:r>
            <a:endParaRPr lang="en-US" sz="1400" dirty="0"/>
          </a:p>
          <a:p>
            <a:pPr>
              <a:buClr>
                <a:schemeClr val="accent2"/>
              </a:buClr>
              <a:buFont typeface="Wingdings 2" pitchFamily="18" charset="2"/>
              <a:buNone/>
            </a:pPr>
            <a:r>
              <a:rPr lang="en-US" sz="1400" dirty="0"/>
              <a:t>21:00:00:2b:34:26:a6:56 </a:t>
            </a:r>
            <a:br>
              <a:rPr lang="en-US" sz="1400" dirty="0"/>
            </a:br>
            <a:r>
              <a:rPr lang="en-US" sz="1400" dirty="0"/>
              <a:t>OS Type: Windows</a:t>
            </a:r>
          </a:p>
        </p:txBody>
      </p:sp>
      <p:grpSp>
        <p:nvGrpSpPr>
          <p:cNvPr id="6" name="Group 63"/>
          <p:cNvGrpSpPr>
            <a:grpSpLocks/>
          </p:cNvGrpSpPr>
          <p:nvPr/>
        </p:nvGrpSpPr>
        <p:grpSpPr bwMode="auto">
          <a:xfrm>
            <a:off x="4805363" y="2090738"/>
            <a:ext cx="395287" cy="190500"/>
            <a:chOff x="4508" y="3013"/>
            <a:chExt cx="249" cy="120"/>
          </a:xfrm>
        </p:grpSpPr>
        <p:sp>
          <p:nvSpPr>
            <p:cNvPr id="22562" name="Rectangle 64"/>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2563" name="Rectangle 65"/>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2550" name="AutoShape 66"/>
          <p:cNvCxnSpPr>
            <a:cxnSpLocks noChangeShapeType="1"/>
            <a:stCxn id="2256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255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255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255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255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2557" name="TextBox 94"/>
          <p:cNvSpPr txBox="1">
            <a:spLocks noChangeArrowheads="1"/>
          </p:cNvSpPr>
          <p:nvPr/>
        </p:nvSpPr>
        <p:spPr bwMode="gray">
          <a:xfrm>
            <a:off x="1032734" y="5798047"/>
            <a:ext cx="2639882" cy="646331"/>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dirty="0"/>
              <a:t>Place </a:t>
            </a:r>
            <a:r>
              <a:rPr lang="en-US" sz="1800" dirty="0" smtClean="0"/>
              <a:t>WWNN (</a:t>
            </a:r>
            <a:r>
              <a:rPr lang="en-US" sz="1800" dirty="0" err="1" smtClean="0"/>
              <a:t>iqn</a:t>
            </a:r>
            <a:r>
              <a:rPr lang="en-US" sz="1800" dirty="0" smtClean="0"/>
              <a:t> / </a:t>
            </a:r>
            <a:r>
              <a:rPr lang="en-US" sz="1800" dirty="0" err="1" smtClean="0"/>
              <a:t>eui</a:t>
            </a:r>
            <a:r>
              <a:rPr lang="en-US" sz="1800" dirty="0" smtClean="0"/>
              <a:t>) in </a:t>
            </a:r>
            <a:r>
              <a:rPr lang="en-US" sz="1800" dirty="0" err="1"/>
              <a:t>igroups</a:t>
            </a:r>
            <a:r>
              <a:rPr lang="en-US" sz="1800" dirty="0"/>
              <a:t> for iSCSI</a:t>
            </a:r>
          </a:p>
        </p:txBody>
      </p:sp>
      <p:sp>
        <p:nvSpPr>
          <p:cNvPr id="22558" name="TextBox 94"/>
          <p:cNvSpPr txBox="1">
            <a:spLocks noChangeArrowheads="1"/>
          </p:cNvSpPr>
          <p:nvPr/>
        </p:nvSpPr>
        <p:spPr bwMode="gray">
          <a:xfrm>
            <a:off x="6429980" y="5795122"/>
            <a:ext cx="1837427" cy="646331"/>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dirty="0"/>
              <a:t>Place WWPN in </a:t>
            </a:r>
            <a:r>
              <a:rPr lang="en-US" sz="1800" dirty="0" err="1"/>
              <a:t>igroups</a:t>
            </a:r>
            <a:r>
              <a:rPr lang="en-US" sz="1800" dirty="0"/>
              <a:t> for </a:t>
            </a:r>
            <a:r>
              <a:rPr lang="en-US" sz="1800" dirty="0" smtClean="0"/>
              <a:t>FC</a:t>
            </a:r>
            <a:endParaRPr lang="en-US" sz="1800" dirty="0"/>
          </a:p>
        </p:txBody>
      </p:sp>
      <p:cxnSp>
        <p:nvCxnSpPr>
          <p:cNvPr id="22560" name="AutoShape 80"/>
          <p:cNvCxnSpPr>
            <a:cxnSpLocks noChangeShapeType="1"/>
            <a:stCxn id="22558" idx="0"/>
            <a:endCxn id="22548" idx="2"/>
          </p:cNvCxnSpPr>
          <p:nvPr/>
        </p:nvCxnSpPr>
        <p:spPr bwMode="gray">
          <a:xfrm rot="16200000" flipV="1">
            <a:off x="6799761" y="5246189"/>
            <a:ext cx="626222" cy="471644"/>
          </a:xfrm>
          <a:prstGeom prst="straightConnector1">
            <a:avLst/>
          </a:prstGeom>
          <a:noFill/>
          <a:ln w="19050">
            <a:solidFill>
              <a:schemeClr val="hlink"/>
            </a:solidFill>
            <a:round/>
            <a:headEnd/>
            <a:tailEnd type="triangle" w="med" len="sm"/>
          </a:ln>
        </p:spPr>
      </p:cxnSp>
      <p:cxnSp>
        <p:nvCxnSpPr>
          <p:cNvPr id="22561" name="AutoShape 81"/>
          <p:cNvCxnSpPr>
            <a:cxnSpLocks noChangeShapeType="1"/>
            <a:stCxn id="22557" idx="0"/>
          </p:cNvCxnSpPr>
          <p:nvPr/>
        </p:nvCxnSpPr>
        <p:spPr bwMode="gray">
          <a:xfrm rot="5400000" flipH="1" flipV="1">
            <a:off x="2293509" y="5240781"/>
            <a:ext cx="616433" cy="498101"/>
          </a:xfrm>
          <a:prstGeom prst="straightConnector1">
            <a:avLst/>
          </a:prstGeom>
          <a:noFill/>
          <a:ln w="19050">
            <a:solidFill>
              <a:schemeClr val="hlink"/>
            </a:solidFill>
            <a:round/>
            <a:headEnd/>
            <a:tailEnd type="triangl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6"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47"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7"/>
          <p:cNvSpPr>
            <a:spLocks noGrp="1" noChangeArrowheads="1"/>
          </p:cNvSpPr>
          <p:nvPr>
            <p:ph type="title" idx="4294967295"/>
          </p:nvPr>
        </p:nvSpPr>
        <p:spPr/>
        <p:txBody>
          <a:bodyPr/>
          <a:lstStyle/>
          <a:p>
            <a:pPr eaLnBrk="1" hangingPunct="1"/>
            <a:r>
              <a:rPr lang="en-US" dirty="0" smtClean="0"/>
              <a:t>4.  Create a Logical Unit</a:t>
            </a:r>
          </a:p>
        </p:txBody>
      </p:sp>
      <p:sp>
        <p:nvSpPr>
          <p:cNvPr id="23556"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3557"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39"/>
          <p:cNvGrpSpPr>
            <a:grpSpLocks/>
          </p:cNvGrpSpPr>
          <p:nvPr/>
        </p:nvGrpSpPr>
        <p:grpSpPr bwMode="auto">
          <a:xfrm>
            <a:off x="1460500" y="2090738"/>
            <a:ext cx="395288" cy="190500"/>
            <a:chOff x="4508" y="3013"/>
            <a:chExt cx="249" cy="120"/>
          </a:xfrm>
        </p:grpSpPr>
        <p:sp>
          <p:nvSpPr>
            <p:cNvPr id="23597"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3598"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2"/>
          <p:cNvGrpSpPr>
            <a:grpSpLocks/>
          </p:cNvGrpSpPr>
          <p:nvPr/>
        </p:nvGrpSpPr>
        <p:grpSpPr bwMode="auto">
          <a:xfrm>
            <a:off x="8151813" y="2090738"/>
            <a:ext cx="395287" cy="190500"/>
            <a:chOff x="4508" y="3013"/>
            <a:chExt cx="249" cy="120"/>
          </a:xfrm>
        </p:grpSpPr>
        <p:sp>
          <p:nvSpPr>
            <p:cNvPr id="23595"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3596"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45"/>
          <p:cNvGrpSpPr>
            <a:grpSpLocks/>
          </p:cNvGrpSpPr>
          <p:nvPr/>
        </p:nvGrpSpPr>
        <p:grpSpPr bwMode="auto">
          <a:xfrm flipV="1">
            <a:off x="1460500" y="3883025"/>
            <a:ext cx="395288" cy="190500"/>
            <a:chOff x="4508" y="3013"/>
            <a:chExt cx="249" cy="120"/>
          </a:xfrm>
        </p:grpSpPr>
        <p:sp>
          <p:nvSpPr>
            <p:cNvPr id="23593"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3594"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48"/>
          <p:cNvGrpSpPr>
            <a:grpSpLocks/>
          </p:cNvGrpSpPr>
          <p:nvPr/>
        </p:nvGrpSpPr>
        <p:grpSpPr bwMode="auto">
          <a:xfrm flipV="1">
            <a:off x="8151813" y="3883025"/>
            <a:ext cx="395287" cy="190500"/>
            <a:chOff x="4508" y="3013"/>
            <a:chExt cx="249" cy="120"/>
          </a:xfrm>
        </p:grpSpPr>
        <p:sp>
          <p:nvSpPr>
            <p:cNvPr id="23591" name="Rectangle 4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3592" name="Rectangle 5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3562" name="AutoShape 51"/>
          <p:cNvCxnSpPr>
            <a:cxnSpLocks noChangeShapeType="1"/>
            <a:stCxn id="23598" idx="3"/>
            <a:endCxn id="23594"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3563" name="AutoShape 52"/>
          <p:cNvCxnSpPr>
            <a:cxnSpLocks noChangeShapeType="1"/>
            <a:stCxn id="23596" idx="3"/>
            <a:endCxn id="23592"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3571"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3572"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My_FC_igroup</a:t>
            </a:r>
          </a:p>
          <a:p>
            <a:pPr>
              <a:buClr>
                <a:schemeClr val="accent2"/>
              </a:buClr>
              <a:buFont typeface="Wingdings 2" pitchFamily="18" charset="2"/>
              <a:buNone/>
            </a:pPr>
            <a:r>
              <a:rPr lang="en-US" sz="1400"/>
              <a:t>21:00:00:2b:34:26:a6:56 </a:t>
            </a:r>
            <a:br>
              <a:rPr lang="en-US" sz="1400"/>
            </a:br>
            <a:r>
              <a:rPr lang="en-US" sz="1400"/>
              <a:t>OS Type: Windows</a:t>
            </a:r>
          </a:p>
        </p:txBody>
      </p:sp>
      <p:grpSp>
        <p:nvGrpSpPr>
          <p:cNvPr id="6" name="Group 64"/>
          <p:cNvGrpSpPr>
            <a:grpSpLocks/>
          </p:cNvGrpSpPr>
          <p:nvPr/>
        </p:nvGrpSpPr>
        <p:grpSpPr bwMode="auto">
          <a:xfrm>
            <a:off x="4805363" y="2090738"/>
            <a:ext cx="395287" cy="190500"/>
            <a:chOff x="4508" y="3013"/>
            <a:chExt cx="249" cy="120"/>
          </a:xfrm>
        </p:grpSpPr>
        <p:sp>
          <p:nvSpPr>
            <p:cNvPr id="23587" name="Rectangle 6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3588" name="Rectangle 6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3574" name="AutoShape 67"/>
          <p:cNvCxnSpPr>
            <a:cxnSpLocks noChangeShapeType="1"/>
            <a:stCxn id="23588"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3575"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3576"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3577"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3578"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3581" name="TextBox 94"/>
          <p:cNvSpPr txBox="1">
            <a:spLocks noChangeArrowheads="1"/>
          </p:cNvSpPr>
          <p:nvPr/>
        </p:nvSpPr>
        <p:spPr bwMode="gray">
          <a:xfrm>
            <a:off x="795130" y="5641975"/>
            <a:ext cx="3240157" cy="369332"/>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dirty="0"/>
              <a:t>Create a Logical </a:t>
            </a:r>
            <a:r>
              <a:rPr lang="en-US" sz="1800" dirty="0" smtClean="0"/>
              <a:t>Unit</a:t>
            </a:r>
            <a:endParaRPr lang="en-US" sz="1800" dirty="0"/>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49"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1"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2"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5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56" name="AutoShape 56"/>
          <p:cNvCxnSpPr>
            <a:cxnSpLocks noChangeShapeType="1"/>
            <a:stCxn id="55" idx="3"/>
            <a:endCxn id="52"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7" name="AutoShape 57"/>
          <p:cNvCxnSpPr>
            <a:cxnSpLocks noChangeShapeType="1"/>
            <a:stCxn id="55" idx="3"/>
            <a:endCxn id="49"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8" name="AutoShape 58"/>
          <p:cNvCxnSpPr>
            <a:cxnSpLocks noChangeShapeType="1"/>
            <a:stCxn id="55"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cxnSp>
        <p:nvCxnSpPr>
          <p:cNvPr id="23585" name="AutoShape 81"/>
          <p:cNvCxnSpPr>
            <a:cxnSpLocks noChangeShapeType="1"/>
            <a:stCxn id="23581" idx="2"/>
          </p:cNvCxnSpPr>
          <p:nvPr/>
        </p:nvCxnSpPr>
        <p:spPr bwMode="gray">
          <a:xfrm rot="16200000" flipH="1">
            <a:off x="3106107" y="5320408"/>
            <a:ext cx="138501" cy="1520297"/>
          </a:xfrm>
          <a:prstGeom prst="bentConnector2">
            <a:avLst/>
          </a:prstGeom>
          <a:noFill/>
          <a:ln w="19050">
            <a:solidFill>
              <a:schemeClr val="hlink"/>
            </a:solidFill>
            <a:miter lim="800000"/>
            <a:headEnd/>
            <a:tailEnd type="triangle" w="med" len="sm"/>
          </a:ln>
        </p:spPr>
      </p:cxnSp>
      <p:cxnSp>
        <p:nvCxnSpPr>
          <p:cNvPr id="23586" name="AutoShape 82"/>
          <p:cNvCxnSpPr>
            <a:cxnSpLocks noChangeShapeType="1"/>
            <a:stCxn id="23581" idx="2"/>
          </p:cNvCxnSpPr>
          <p:nvPr/>
        </p:nvCxnSpPr>
        <p:spPr bwMode="gray">
          <a:xfrm rot="16200000" flipH="1">
            <a:off x="3868107" y="4558408"/>
            <a:ext cx="416406" cy="3322203"/>
          </a:xfrm>
          <a:prstGeom prst="bentConnector3">
            <a:avLst>
              <a:gd name="adj1" fmla="val 120452"/>
            </a:avLst>
          </a:prstGeom>
          <a:noFill/>
          <a:ln w="19050">
            <a:solidFill>
              <a:schemeClr val="hlink"/>
            </a:solidFill>
            <a:miter lim="800000"/>
            <a:headEnd/>
            <a:tailEnd type="triangle" w="med" len="sm"/>
          </a:ln>
        </p:spPr>
      </p:cxnSp>
      <p:sp>
        <p:nvSpPr>
          <p:cNvPr id="47"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48"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46"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53"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1"/>
          <p:cNvSpPr>
            <a:spLocks noGrp="1" noChangeArrowheads="1"/>
          </p:cNvSpPr>
          <p:nvPr>
            <p:ph type="title" idx="4294967295"/>
          </p:nvPr>
        </p:nvSpPr>
        <p:spPr/>
        <p:txBody>
          <a:bodyPr/>
          <a:lstStyle/>
          <a:p>
            <a:pPr eaLnBrk="1" hangingPunct="1"/>
            <a:r>
              <a:rPr lang="en-US" dirty="0" smtClean="0"/>
              <a:t>5.  Map a Logical Unit to an igroup</a:t>
            </a:r>
          </a:p>
        </p:txBody>
      </p:sp>
      <p:sp>
        <p:nvSpPr>
          <p:cNvPr id="24580"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4581"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43"/>
          <p:cNvGrpSpPr>
            <a:grpSpLocks/>
          </p:cNvGrpSpPr>
          <p:nvPr/>
        </p:nvGrpSpPr>
        <p:grpSpPr bwMode="auto">
          <a:xfrm>
            <a:off x="1460500" y="2090738"/>
            <a:ext cx="395288" cy="190500"/>
            <a:chOff x="4508" y="3013"/>
            <a:chExt cx="249" cy="120"/>
          </a:xfrm>
        </p:grpSpPr>
        <p:sp>
          <p:nvSpPr>
            <p:cNvPr id="24622" name="Rectangle 44"/>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4623" name="Rectangle 45"/>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6"/>
          <p:cNvGrpSpPr>
            <a:grpSpLocks/>
          </p:cNvGrpSpPr>
          <p:nvPr/>
        </p:nvGrpSpPr>
        <p:grpSpPr bwMode="auto">
          <a:xfrm>
            <a:off x="8151813" y="2090738"/>
            <a:ext cx="395287" cy="190500"/>
            <a:chOff x="4508" y="3013"/>
            <a:chExt cx="249" cy="120"/>
          </a:xfrm>
        </p:grpSpPr>
        <p:sp>
          <p:nvSpPr>
            <p:cNvPr id="24620" name="Rectangle 4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4621" name="Rectangle 4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49"/>
          <p:cNvGrpSpPr>
            <a:grpSpLocks/>
          </p:cNvGrpSpPr>
          <p:nvPr/>
        </p:nvGrpSpPr>
        <p:grpSpPr bwMode="auto">
          <a:xfrm flipV="1">
            <a:off x="1460500" y="3883025"/>
            <a:ext cx="395288" cy="190500"/>
            <a:chOff x="4508" y="3013"/>
            <a:chExt cx="249" cy="120"/>
          </a:xfrm>
        </p:grpSpPr>
        <p:sp>
          <p:nvSpPr>
            <p:cNvPr id="24618" name="Rectangle 5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4619" name="Rectangle 5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2"/>
          <p:cNvGrpSpPr>
            <a:grpSpLocks/>
          </p:cNvGrpSpPr>
          <p:nvPr/>
        </p:nvGrpSpPr>
        <p:grpSpPr bwMode="auto">
          <a:xfrm flipV="1">
            <a:off x="8151813" y="3883025"/>
            <a:ext cx="395287" cy="190500"/>
            <a:chOff x="4508" y="3013"/>
            <a:chExt cx="249" cy="120"/>
          </a:xfrm>
        </p:grpSpPr>
        <p:sp>
          <p:nvSpPr>
            <p:cNvPr id="24616" name="Rectangle 5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4617" name="Rectangle 5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4586" name="AutoShape 55"/>
          <p:cNvCxnSpPr>
            <a:cxnSpLocks noChangeShapeType="1"/>
            <a:stCxn id="24623" idx="3"/>
            <a:endCxn id="24619"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4587" name="AutoShape 56"/>
          <p:cNvCxnSpPr>
            <a:cxnSpLocks noChangeShapeType="1"/>
            <a:stCxn id="24621" idx="3"/>
            <a:endCxn id="24617"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4595"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4596"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My_FC_igroup</a:t>
            </a:r>
          </a:p>
          <a:p>
            <a:pPr>
              <a:buClr>
                <a:schemeClr val="accent2"/>
              </a:buClr>
              <a:buFont typeface="Wingdings 2" pitchFamily="18" charset="2"/>
              <a:buNone/>
            </a:pPr>
            <a:r>
              <a:rPr lang="en-US" sz="1400"/>
              <a:t>21:00:00:2b:34:26:a6:56 </a:t>
            </a:r>
            <a:br>
              <a:rPr lang="en-US" sz="1400"/>
            </a:br>
            <a:r>
              <a:rPr lang="en-US" sz="1400"/>
              <a:t>OS Type: Windows</a:t>
            </a:r>
          </a:p>
        </p:txBody>
      </p:sp>
      <p:grpSp>
        <p:nvGrpSpPr>
          <p:cNvPr id="6" name="Group 68"/>
          <p:cNvGrpSpPr>
            <a:grpSpLocks/>
          </p:cNvGrpSpPr>
          <p:nvPr/>
        </p:nvGrpSpPr>
        <p:grpSpPr bwMode="auto">
          <a:xfrm>
            <a:off x="4805363" y="2090738"/>
            <a:ext cx="395287" cy="190500"/>
            <a:chOff x="4508" y="3013"/>
            <a:chExt cx="249" cy="120"/>
          </a:xfrm>
        </p:grpSpPr>
        <p:sp>
          <p:nvSpPr>
            <p:cNvPr id="24612" name="Rectangle 6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4613" name="Rectangle 7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4598" name="AutoShape 72"/>
          <p:cNvCxnSpPr>
            <a:cxnSpLocks noChangeShapeType="1"/>
            <a:stCxn id="246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4599"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4600"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4601"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4602"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4605" name="TextBox 94"/>
          <p:cNvSpPr txBox="1">
            <a:spLocks noChangeArrowheads="1"/>
          </p:cNvSpPr>
          <p:nvPr/>
        </p:nvSpPr>
        <p:spPr bwMode="gray">
          <a:xfrm>
            <a:off x="3003920" y="3011018"/>
            <a:ext cx="4016988" cy="707886"/>
          </a:xfrm>
          <a:prstGeom prst="rect">
            <a:avLst/>
          </a:prstGeom>
          <a:noFill/>
          <a:ln w="9525">
            <a:noFill/>
            <a:miter lim="800000"/>
            <a:headEnd/>
            <a:tailEnd/>
          </a:ln>
        </p:spPr>
        <p:txBody>
          <a:bodyPr wrap="square">
            <a:spAutoFit/>
          </a:bodyPr>
          <a:lstStyle/>
          <a:p>
            <a:r>
              <a:rPr lang="en-US" dirty="0"/>
              <a:t>Map a </a:t>
            </a:r>
            <a:r>
              <a:rPr lang="en-US" dirty="0" smtClean="0"/>
              <a:t>logical unit </a:t>
            </a:r>
            <a:r>
              <a:rPr lang="en-US" dirty="0"/>
              <a:t>to </a:t>
            </a:r>
            <a:r>
              <a:rPr lang="en-US" dirty="0" smtClean="0"/>
              <a:t>an </a:t>
            </a:r>
            <a:r>
              <a:rPr lang="en-US" dirty="0" err="1" smtClean="0"/>
              <a:t>igroup</a:t>
            </a:r>
            <a:r>
              <a:rPr lang="en-US" dirty="0" smtClean="0"/>
              <a:t> by assigning a logical unit number</a:t>
            </a:r>
          </a:p>
        </p:txBody>
      </p:sp>
      <p:cxnSp>
        <p:nvCxnSpPr>
          <p:cNvPr id="24609" name="AutoShape 90"/>
          <p:cNvCxnSpPr>
            <a:cxnSpLocks noChangeShapeType="1"/>
            <a:endCxn id="24596"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4610" name="AutoShape 91"/>
          <p:cNvCxnSpPr>
            <a:cxnSpLocks noChangeShapeType="1"/>
            <a:endCxn id="24595"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2"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4"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5"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57"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8"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59" name="AutoShape 56"/>
          <p:cNvCxnSpPr>
            <a:cxnSpLocks noChangeShapeType="1"/>
            <a:stCxn id="58" idx="3"/>
            <a:endCxn id="55"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60" name="AutoShape 57"/>
          <p:cNvCxnSpPr>
            <a:cxnSpLocks noChangeShapeType="1"/>
            <a:stCxn id="58" idx="3"/>
            <a:endCxn id="52"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61" name="AutoShape 58"/>
          <p:cNvCxnSpPr>
            <a:cxnSpLocks noChangeShapeType="1"/>
            <a:stCxn id="58"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49" name="TextBox 48"/>
          <p:cNvSpPr txBox="1"/>
          <p:nvPr/>
        </p:nvSpPr>
        <p:spPr>
          <a:xfrm>
            <a:off x="992226" y="1152938"/>
            <a:ext cx="5367368" cy="400110"/>
          </a:xfrm>
          <a:prstGeom prst="rect">
            <a:avLst/>
          </a:prstGeom>
          <a:noFill/>
        </p:spPr>
        <p:txBody>
          <a:bodyPr wrap="none" rtlCol="0">
            <a:spAutoFit/>
          </a:bodyPr>
          <a:lstStyle/>
          <a:p>
            <a:r>
              <a:rPr lang="en-US" b="1" dirty="0" smtClean="0"/>
              <a:t>NOTE: </a:t>
            </a:r>
            <a:r>
              <a:rPr lang="en-US" dirty="0" smtClean="0"/>
              <a:t>This step is also called LUN masking</a:t>
            </a:r>
            <a:endParaRPr lang="en-US" dirty="0"/>
          </a:p>
        </p:txBody>
      </p:sp>
      <p:sp>
        <p:nvSpPr>
          <p:cNvPr id="50"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51"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63" name="TextBox 94"/>
          <p:cNvSpPr txBox="1">
            <a:spLocks noChangeArrowheads="1"/>
          </p:cNvSpPr>
          <p:nvPr/>
        </p:nvSpPr>
        <p:spPr bwMode="gray">
          <a:xfrm>
            <a:off x="2735263" y="5665788"/>
            <a:ext cx="311150"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1</a:t>
            </a:r>
          </a:p>
        </p:txBody>
      </p:sp>
      <p:sp>
        <p:nvSpPr>
          <p:cNvPr id="64" name="TextBox 94"/>
          <p:cNvSpPr txBox="1">
            <a:spLocks noChangeArrowheads="1"/>
          </p:cNvSpPr>
          <p:nvPr/>
        </p:nvSpPr>
        <p:spPr bwMode="gray">
          <a:xfrm>
            <a:off x="6945313" y="5627688"/>
            <a:ext cx="338137"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2</a:t>
            </a:r>
          </a:p>
        </p:txBody>
      </p:sp>
      <p:sp>
        <p:nvSpPr>
          <p:cNvPr id="56"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65"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3"/>
          <p:cNvSpPr>
            <a:spLocks noGrp="1" noChangeArrowheads="1"/>
          </p:cNvSpPr>
          <p:nvPr>
            <p:ph type="title" idx="4294967295"/>
          </p:nvPr>
        </p:nvSpPr>
        <p:spPr/>
        <p:txBody>
          <a:bodyPr/>
          <a:lstStyle/>
          <a:p>
            <a:pPr eaLnBrk="1" hangingPunct="1"/>
            <a:r>
              <a:rPr lang="en-US" dirty="0" smtClean="0"/>
              <a:t>6.  Find the Disk</a:t>
            </a:r>
          </a:p>
        </p:txBody>
      </p:sp>
      <p:sp>
        <p:nvSpPr>
          <p:cNvPr id="2560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560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45"/>
          <p:cNvGrpSpPr>
            <a:grpSpLocks/>
          </p:cNvGrpSpPr>
          <p:nvPr/>
        </p:nvGrpSpPr>
        <p:grpSpPr bwMode="auto">
          <a:xfrm>
            <a:off x="1460500" y="2090738"/>
            <a:ext cx="395288" cy="190500"/>
            <a:chOff x="4508" y="3013"/>
            <a:chExt cx="249" cy="120"/>
          </a:xfrm>
        </p:grpSpPr>
        <p:sp>
          <p:nvSpPr>
            <p:cNvPr id="25651"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52"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8"/>
          <p:cNvGrpSpPr>
            <a:grpSpLocks/>
          </p:cNvGrpSpPr>
          <p:nvPr/>
        </p:nvGrpSpPr>
        <p:grpSpPr bwMode="auto">
          <a:xfrm>
            <a:off x="8151813" y="2090738"/>
            <a:ext cx="395287" cy="190500"/>
            <a:chOff x="4508" y="3013"/>
            <a:chExt cx="249" cy="120"/>
          </a:xfrm>
        </p:grpSpPr>
        <p:sp>
          <p:nvSpPr>
            <p:cNvPr id="25649" name="Rectangle 4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50" name="Rectangle 5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1"/>
          <p:cNvGrpSpPr>
            <a:grpSpLocks/>
          </p:cNvGrpSpPr>
          <p:nvPr/>
        </p:nvGrpSpPr>
        <p:grpSpPr bwMode="auto">
          <a:xfrm flipV="1">
            <a:off x="1460500" y="3883025"/>
            <a:ext cx="395288" cy="190500"/>
            <a:chOff x="4508" y="3013"/>
            <a:chExt cx="249" cy="120"/>
          </a:xfrm>
        </p:grpSpPr>
        <p:sp>
          <p:nvSpPr>
            <p:cNvPr id="25647" name="Rectangle 5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48" name="Rectangle 5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4"/>
          <p:cNvGrpSpPr>
            <a:grpSpLocks/>
          </p:cNvGrpSpPr>
          <p:nvPr/>
        </p:nvGrpSpPr>
        <p:grpSpPr bwMode="auto">
          <a:xfrm flipV="1">
            <a:off x="8151813" y="3883025"/>
            <a:ext cx="395287" cy="190500"/>
            <a:chOff x="4508" y="3013"/>
            <a:chExt cx="249" cy="120"/>
          </a:xfrm>
        </p:grpSpPr>
        <p:sp>
          <p:nvSpPr>
            <p:cNvPr id="25645" name="Rectangle 5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46" name="Rectangle 5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5610" name="AutoShape 57"/>
          <p:cNvCxnSpPr>
            <a:cxnSpLocks noChangeShapeType="1"/>
            <a:stCxn id="25652" idx="3"/>
            <a:endCxn id="25648"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5611" name="AutoShape 58"/>
          <p:cNvCxnSpPr>
            <a:cxnSpLocks noChangeShapeType="1"/>
            <a:stCxn id="25650" idx="3"/>
            <a:endCxn id="25646"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5619"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5620"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My_FC_igroup</a:t>
            </a:r>
          </a:p>
          <a:p>
            <a:pPr>
              <a:buClr>
                <a:schemeClr val="accent2"/>
              </a:buClr>
              <a:buFont typeface="Wingdings 2" pitchFamily="18" charset="2"/>
              <a:buNone/>
            </a:pPr>
            <a:r>
              <a:rPr lang="en-US" sz="1400"/>
              <a:t>21:00:00:2b:34:26:a6:56 </a:t>
            </a:r>
            <a:br>
              <a:rPr lang="en-US" sz="1400"/>
            </a:br>
            <a:r>
              <a:rPr lang="en-US" sz="1400"/>
              <a:t>OS Type: Windows</a:t>
            </a:r>
          </a:p>
        </p:txBody>
      </p:sp>
      <p:grpSp>
        <p:nvGrpSpPr>
          <p:cNvPr id="6" name="Group 70"/>
          <p:cNvGrpSpPr>
            <a:grpSpLocks/>
          </p:cNvGrpSpPr>
          <p:nvPr/>
        </p:nvGrpSpPr>
        <p:grpSpPr bwMode="auto">
          <a:xfrm>
            <a:off x="4805363" y="2090738"/>
            <a:ext cx="395287" cy="190500"/>
            <a:chOff x="4508" y="3013"/>
            <a:chExt cx="249" cy="120"/>
          </a:xfrm>
        </p:grpSpPr>
        <p:sp>
          <p:nvSpPr>
            <p:cNvPr id="25641" name="Rectangle 7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42" name="Rectangle 7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5622" name="AutoShape 73"/>
          <p:cNvCxnSpPr>
            <a:cxnSpLocks noChangeShapeType="1"/>
            <a:stCxn id="25642"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5623"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5624"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5625"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5626"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5629" name="TextBox 94"/>
          <p:cNvSpPr txBox="1">
            <a:spLocks noChangeArrowheads="1"/>
          </p:cNvSpPr>
          <p:nvPr/>
        </p:nvSpPr>
        <p:spPr bwMode="gray">
          <a:xfrm>
            <a:off x="2735263" y="5665788"/>
            <a:ext cx="311150"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1</a:t>
            </a:r>
          </a:p>
        </p:txBody>
      </p:sp>
      <p:sp>
        <p:nvSpPr>
          <p:cNvPr id="25630" name="TextBox 94"/>
          <p:cNvSpPr txBox="1">
            <a:spLocks noChangeArrowheads="1"/>
          </p:cNvSpPr>
          <p:nvPr/>
        </p:nvSpPr>
        <p:spPr bwMode="gray">
          <a:xfrm>
            <a:off x="6945313" y="5627688"/>
            <a:ext cx="338137"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2</a:t>
            </a:r>
          </a:p>
        </p:txBody>
      </p:sp>
      <p:cxnSp>
        <p:nvCxnSpPr>
          <p:cNvPr id="25633" name="AutoShape 84"/>
          <p:cNvCxnSpPr>
            <a:cxnSpLocks noChangeShapeType="1"/>
            <a:endCxn id="25620"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5634" name="AutoShape 85"/>
          <p:cNvCxnSpPr>
            <a:cxnSpLocks noChangeShapeType="1"/>
            <a:endCxn id="25619"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5"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7"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8"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60"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1"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62" name="AutoShape 56"/>
          <p:cNvCxnSpPr>
            <a:cxnSpLocks noChangeShapeType="1"/>
            <a:stCxn id="61" idx="3"/>
            <a:endCxn id="58"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63" name="AutoShape 57"/>
          <p:cNvCxnSpPr>
            <a:cxnSpLocks noChangeShapeType="1"/>
            <a:stCxn id="61" idx="3"/>
            <a:endCxn id="55"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64" name="AutoShape 58"/>
          <p:cNvCxnSpPr>
            <a:cxnSpLocks noChangeShapeType="1"/>
            <a:stCxn id="61"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grpSp>
        <p:nvGrpSpPr>
          <p:cNvPr id="8" name="Group 86"/>
          <p:cNvGrpSpPr/>
          <p:nvPr/>
        </p:nvGrpSpPr>
        <p:grpSpPr>
          <a:xfrm>
            <a:off x="3125097" y="2207264"/>
            <a:ext cx="1548128" cy="1541818"/>
            <a:chOff x="3125097" y="2187386"/>
            <a:chExt cx="1548128" cy="1541818"/>
          </a:xfrm>
        </p:grpSpPr>
        <p:sp>
          <p:nvSpPr>
            <p:cNvPr id="67" name="TextBox 66"/>
            <p:cNvSpPr txBox="1"/>
            <p:nvPr/>
          </p:nvSpPr>
          <p:spPr>
            <a:xfrm>
              <a:off x="3125097" y="2187386"/>
              <a:ext cx="228930" cy="369332"/>
            </a:xfrm>
            <a:prstGeom prst="rect">
              <a:avLst/>
            </a:prstGeom>
            <a:noFill/>
          </p:spPr>
          <p:txBody>
            <a:bodyPr wrap="square" rtlCol="0">
              <a:spAutoFit/>
            </a:bodyPr>
            <a:lstStyle/>
            <a:p>
              <a:r>
                <a:rPr lang="en-US" sz="1800" dirty="0" smtClean="0"/>
                <a:t>/</a:t>
              </a:r>
              <a:endParaRPr lang="en-US" sz="1800" dirty="0"/>
            </a:p>
          </p:txBody>
        </p:sp>
        <p:sp>
          <p:nvSpPr>
            <p:cNvPr id="68" name="TextBox 67"/>
            <p:cNvSpPr txBox="1"/>
            <p:nvPr/>
          </p:nvSpPr>
          <p:spPr>
            <a:xfrm>
              <a:off x="3711102" y="2651986"/>
              <a:ext cx="962123" cy="1077218"/>
            </a:xfrm>
            <a:prstGeom prst="rect">
              <a:avLst/>
            </a:prstGeom>
            <a:noFill/>
          </p:spPr>
          <p:txBody>
            <a:bodyPr wrap="none" rtlCol="0">
              <a:spAutoFit/>
            </a:bodyPr>
            <a:lstStyle/>
            <a:p>
              <a:pPr algn="l"/>
              <a:r>
                <a:rPr lang="en-US" sz="1600" dirty="0" smtClean="0"/>
                <a:t>dev</a:t>
              </a:r>
            </a:p>
            <a:p>
              <a:pPr algn="l"/>
              <a:r>
                <a:rPr lang="en-US" sz="1600" dirty="0" smtClean="0"/>
                <a:t>  - disk 1</a:t>
              </a:r>
            </a:p>
            <a:p>
              <a:pPr algn="l"/>
              <a:r>
                <a:rPr lang="en-US" sz="1600" dirty="0" smtClean="0"/>
                <a:t>  - disk 2</a:t>
              </a:r>
            </a:p>
            <a:p>
              <a:pPr algn="l"/>
              <a:r>
                <a:rPr lang="en-US" sz="1600" dirty="0" smtClean="0"/>
                <a:t>  - disk 3</a:t>
              </a:r>
              <a:endParaRPr lang="en-US" sz="1600" dirty="0"/>
            </a:p>
          </p:txBody>
        </p:sp>
        <p:cxnSp>
          <p:nvCxnSpPr>
            <p:cNvPr id="75" name="Straight Connector 74"/>
            <p:cNvCxnSpPr/>
            <p:nvPr/>
          </p:nvCxnSpPr>
          <p:spPr bwMode="auto">
            <a:xfrm>
              <a:off x="3219450" y="2617470"/>
              <a:ext cx="751915" cy="225"/>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7" name="Straight Connector 76"/>
            <p:cNvCxnSpPr/>
            <p:nvPr/>
          </p:nvCxnSpPr>
          <p:spPr bwMode="auto">
            <a:xfrm rot="5400000">
              <a:off x="3914775" y="266509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80" name="Straight Connector 79"/>
            <p:cNvCxnSpPr/>
            <p:nvPr/>
          </p:nvCxnSpPr>
          <p:spPr bwMode="auto">
            <a:xfrm rot="5400000">
              <a:off x="3171825" y="257365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sp>
        <p:nvSpPr>
          <p:cNvPr id="82" name="Line 77"/>
          <p:cNvSpPr>
            <a:spLocks noChangeShapeType="1"/>
          </p:cNvSpPr>
          <p:nvPr/>
        </p:nvSpPr>
        <p:spPr bwMode="gray">
          <a:xfrm flipV="1">
            <a:off x="4602736" y="2838447"/>
            <a:ext cx="228281" cy="158325"/>
          </a:xfrm>
          <a:prstGeom prst="line">
            <a:avLst/>
          </a:prstGeom>
          <a:noFill/>
          <a:ln w="19050">
            <a:solidFill>
              <a:schemeClr val="hlink"/>
            </a:solidFill>
            <a:round/>
            <a:headEnd/>
            <a:tailEnd type="triangle" w="med" len="sm"/>
          </a:ln>
        </p:spPr>
        <p:txBody>
          <a:bodyPr/>
          <a:lstStyle/>
          <a:p>
            <a:endParaRPr lang="en-US"/>
          </a:p>
        </p:txBody>
      </p:sp>
      <p:sp>
        <p:nvSpPr>
          <p:cNvPr id="83" name="TextBox 82"/>
          <p:cNvSpPr txBox="1"/>
          <p:nvPr/>
        </p:nvSpPr>
        <p:spPr>
          <a:xfrm>
            <a:off x="4649745" y="3082290"/>
            <a:ext cx="3648756" cy="400110"/>
          </a:xfrm>
          <a:prstGeom prst="rect">
            <a:avLst/>
          </a:prstGeom>
          <a:noFill/>
        </p:spPr>
        <p:txBody>
          <a:bodyPr wrap="none" rtlCol="0">
            <a:spAutoFit/>
          </a:bodyPr>
          <a:lstStyle/>
          <a:p>
            <a:r>
              <a:rPr lang="en-US" dirty="0" err="1" smtClean="0"/>
              <a:t>LUNa</a:t>
            </a:r>
            <a:r>
              <a:rPr lang="en-US" dirty="0" smtClean="0"/>
              <a:t> is identified by client OS</a:t>
            </a:r>
            <a:endParaRPr lang="en-US" dirty="0"/>
          </a:p>
        </p:txBody>
      </p:sp>
      <p:sp>
        <p:nvSpPr>
          <p:cNvPr id="84" name="TextBox 83"/>
          <p:cNvSpPr txBox="1"/>
          <p:nvPr/>
        </p:nvSpPr>
        <p:spPr>
          <a:xfrm>
            <a:off x="4664986" y="3333750"/>
            <a:ext cx="3648756" cy="400110"/>
          </a:xfrm>
          <a:prstGeom prst="rect">
            <a:avLst/>
          </a:prstGeom>
          <a:noFill/>
        </p:spPr>
        <p:txBody>
          <a:bodyPr wrap="none" rtlCol="0">
            <a:spAutoFit/>
          </a:bodyPr>
          <a:lstStyle/>
          <a:p>
            <a:r>
              <a:rPr lang="en-US" dirty="0" err="1" smtClean="0"/>
              <a:t>LUNb</a:t>
            </a:r>
            <a:r>
              <a:rPr lang="en-US" dirty="0" smtClean="0"/>
              <a:t> is identified by client OS</a:t>
            </a:r>
            <a:endParaRPr lang="en-US" dirty="0"/>
          </a:p>
        </p:txBody>
      </p:sp>
      <p:sp>
        <p:nvSpPr>
          <p:cNvPr id="85" name="Line 77"/>
          <p:cNvSpPr>
            <a:spLocks noChangeShapeType="1"/>
          </p:cNvSpPr>
          <p:nvPr/>
        </p:nvSpPr>
        <p:spPr bwMode="gray">
          <a:xfrm flipH="1">
            <a:off x="4572001" y="3299458"/>
            <a:ext cx="156210" cy="1"/>
          </a:xfrm>
          <a:prstGeom prst="line">
            <a:avLst/>
          </a:prstGeom>
          <a:noFill/>
          <a:ln w="19050">
            <a:solidFill>
              <a:schemeClr val="hlink"/>
            </a:solidFill>
            <a:round/>
            <a:headEnd/>
            <a:tailEnd type="triangle" w="med" len="sm"/>
          </a:ln>
        </p:spPr>
        <p:txBody>
          <a:bodyPr/>
          <a:lstStyle/>
          <a:p>
            <a:endParaRPr lang="en-US"/>
          </a:p>
        </p:txBody>
      </p:sp>
      <p:sp>
        <p:nvSpPr>
          <p:cNvPr id="86" name="Line 77"/>
          <p:cNvSpPr>
            <a:spLocks noChangeShapeType="1"/>
          </p:cNvSpPr>
          <p:nvPr/>
        </p:nvSpPr>
        <p:spPr bwMode="gray">
          <a:xfrm flipH="1">
            <a:off x="4572001" y="3539488"/>
            <a:ext cx="156210" cy="1"/>
          </a:xfrm>
          <a:prstGeom prst="line">
            <a:avLst/>
          </a:prstGeom>
          <a:noFill/>
          <a:ln w="19050">
            <a:solidFill>
              <a:schemeClr val="hlink"/>
            </a:solidFill>
            <a:round/>
            <a:headEnd/>
            <a:tailEnd type="triangle" w="med" len="sm"/>
          </a:ln>
        </p:spPr>
        <p:txBody>
          <a:bodyPr/>
          <a:lstStyle/>
          <a:p>
            <a:endParaRPr lang="en-US"/>
          </a:p>
        </p:txBody>
      </p:sp>
      <p:sp>
        <p:nvSpPr>
          <p:cNvPr id="70"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71"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59"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66"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3"/>
          <p:cNvSpPr>
            <a:spLocks noGrp="1" noChangeArrowheads="1"/>
          </p:cNvSpPr>
          <p:nvPr>
            <p:ph type="title" idx="4294967295"/>
          </p:nvPr>
        </p:nvSpPr>
        <p:spPr/>
        <p:txBody>
          <a:bodyPr/>
          <a:lstStyle/>
          <a:p>
            <a:pPr eaLnBrk="1" hangingPunct="1"/>
            <a:r>
              <a:rPr lang="en-US" dirty="0" smtClean="0"/>
              <a:t>6.  Find the Disk (Cont.)</a:t>
            </a:r>
          </a:p>
        </p:txBody>
      </p:sp>
      <p:sp>
        <p:nvSpPr>
          <p:cNvPr id="2560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560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45"/>
          <p:cNvGrpSpPr>
            <a:grpSpLocks/>
          </p:cNvGrpSpPr>
          <p:nvPr/>
        </p:nvGrpSpPr>
        <p:grpSpPr bwMode="auto">
          <a:xfrm>
            <a:off x="1460500" y="2090738"/>
            <a:ext cx="395288" cy="190500"/>
            <a:chOff x="4508" y="3013"/>
            <a:chExt cx="249" cy="120"/>
          </a:xfrm>
        </p:grpSpPr>
        <p:sp>
          <p:nvSpPr>
            <p:cNvPr id="25651"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52"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8"/>
          <p:cNvGrpSpPr>
            <a:grpSpLocks/>
          </p:cNvGrpSpPr>
          <p:nvPr/>
        </p:nvGrpSpPr>
        <p:grpSpPr bwMode="auto">
          <a:xfrm>
            <a:off x="8151813" y="2090738"/>
            <a:ext cx="395287" cy="190500"/>
            <a:chOff x="4508" y="3013"/>
            <a:chExt cx="249" cy="120"/>
          </a:xfrm>
        </p:grpSpPr>
        <p:sp>
          <p:nvSpPr>
            <p:cNvPr id="25649" name="Rectangle 4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50" name="Rectangle 5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1"/>
          <p:cNvGrpSpPr>
            <a:grpSpLocks/>
          </p:cNvGrpSpPr>
          <p:nvPr/>
        </p:nvGrpSpPr>
        <p:grpSpPr bwMode="auto">
          <a:xfrm flipV="1">
            <a:off x="1460500" y="3883025"/>
            <a:ext cx="395288" cy="190500"/>
            <a:chOff x="4508" y="3013"/>
            <a:chExt cx="249" cy="120"/>
          </a:xfrm>
        </p:grpSpPr>
        <p:sp>
          <p:nvSpPr>
            <p:cNvPr id="25647" name="Rectangle 5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48" name="Rectangle 5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4"/>
          <p:cNvGrpSpPr>
            <a:grpSpLocks/>
          </p:cNvGrpSpPr>
          <p:nvPr/>
        </p:nvGrpSpPr>
        <p:grpSpPr bwMode="auto">
          <a:xfrm flipV="1">
            <a:off x="8151813" y="3883025"/>
            <a:ext cx="395287" cy="190500"/>
            <a:chOff x="4508" y="3013"/>
            <a:chExt cx="249" cy="120"/>
          </a:xfrm>
        </p:grpSpPr>
        <p:sp>
          <p:nvSpPr>
            <p:cNvPr id="25645" name="Rectangle 5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46" name="Rectangle 5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5610" name="AutoShape 57"/>
          <p:cNvCxnSpPr>
            <a:cxnSpLocks noChangeShapeType="1"/>
            <a:stCxn id="25652" idx="3"/>
            <a:endCxn id="25648"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5611" name="AutoShape 58"/>
          <p:cNvCxnSpPr>
            <a:cxnSpLocks noChangeShapeType="1"/>
            <a:stCxn id="25650" idx="3"/>
            <a:endCxn id="25646"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5619"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5620"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300" dirty="0" err="1"/>
              <a:t>My_FC_igroup</a:t>
            </a:r>
            <a:endParaRPr lang="en-US" sz="1300" dirty="0"/>
          </a:p>
          <a:p>
            <a:pPr>
              <a:buClr>
                <a:schemeClr val="accent2"/>
              </a:buClr>
              <a:buFont typeface="Wingdings 2" pitchFamily="18" charset="2"/>
              <a:buNone/>
            </a:pPr>
            <a:r>
              <a:rPr lang="en-US" sz="1300" dirty="0"/>
              <a:t>21:00:00:2b:34:26:a6:56 </a:t>
            </a:r>
            <a:endParaRPr lang="en-US" sz="1300" dirty="0" smtClean="0"/>
          </a:p>
          <a:p>
            <a:r>
              <a:rPr lang="en-US" sz="1300" dirty="0" smtClean="0"/>
              <a:t>21:00:00:2b:34:26:a6:57 </a:t>
            </a:r>
            <a:r>
              <a:rPr lang="en-US" sz="1300" dirty="0"/>
              <a:t/>
            </a:r>
            <a:br>
              <a:rPr lang="en-US" sz="1300" dirty="0"/>
            </a:br>
            <a:r>
              <a:rPr lang="en-US" sz="1300" dirty="0"/>
              <a:t>OS Type: Windows</a:t>
            </a:r>
          </a:p>
        </p:txBody>
      </p:sp>
      <p:grpSp>
        <p:nvGrpSpPr>
          <p:cNvPr id="6" name="Group 70"/>
          <p:cNvGrpSpPr>
            <a:grpSpLocks/>
          </p:cNvGrpSpPr>
          <p:nvPr/>
        </p:nvGrpSpPr>
        <p:grpSpPr bwMode="auto">
          <a:xfrm>
            <a:off x="4805363" y="2090738"/>
            <a:ext cx="395287" cy="190500"/>
            <a:chOff x="4508" y="3013"/>
            <a:chExt cx="249" cy="120"/>
          </a:xfrm>
        </p:grpSpPr>
        <p:sp>
          <p:nvSpPr>
            <p:cNvPr id="25641" name="Rectangle 7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5642" name="Rectangle 7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5622" name="AutoShape 73"/>
          <p:cNvCxnSpPr>
            <a:cxnSpLocks noChangeShapeType="1"/>
            <a:stCxn id="25642"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5623"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5624"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5625"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5626"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5629" name="TextBox 94"/>
          <p:cNvSpPr txBox="1">
            <a:spLocks noChangeArrowheads="1"/>
          </p:cNvSpPr>
          <p:nvPr/>
        </p:nvSpPr>
        <p:spPr bwMode="gray">
          <a:xfrm>
            <a:off x="2735263" y="5665788"/>
            <a:ext cx="311150"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1</a:t>
            </a:r>
          </a:p>
        </p:txBody>
      </p:sp>
      <p:sp>
        <p:nvSpPr>
          <p:cNvPr id="25630" name="TextBox 94"/>
          <p:cNvSpPr txBox="1">
            <a:spLocks noChangeArrowheads="1"/>
          </p:cNvSpPr>
          <p:nvPr/>
        </p:nvSpPr>
        <p:spPr bwMode="gray">
          <a:xfrm>
            <a:off x="6945313" y="5627688"/>
            <a:ext cx="338137"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2</a:t>
            </a:r>
          </a:p>
        </p:txBody>
      </p:sp>
      <p:cxnSp>
        <p:nvCxnSpPr>
          <p:cNvPr id="25633" name="AutoShape 84"/>
          <p:cNvCxnSpPr>
            <a:cxnSpLocks noChangeShapeType="1"/>
            <a:endCxn id="25620"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5634" name="AutoShape 85"/>
          <p:cNvCxnSpPr>
            <a:cxnSpLocks noChangeShapeType="1"/>
            <a:endCxn id="25619"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sp>
        <p:nvSpPr>
          <p:cNvPr id="25638" name="TextBox 94"/>
          <p:cNvSpPr txBox="1">
            <a:spLocks noChangeArrowheads="1"/>
          </p:cNvSpPr>
          <p:nvPr/>
        </p:nvSpPr>
        <p:spPr bwMode="gray">
          <a:xfrm>
            <a:off x="5555533" y="2437333"/>
            <a:ext cx="2537383" cy="1323439"/>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If multiple paths exist, the same LUN might appear more than once</a:t>
            </a:r>
            <a:endParaRPr lang="en-US" dirty="0"/>
          </a:p>
        </p:txBody>
      </p:sp>
      <p:sp>
        <p:nvSpPr>
          <p:cNvPr id="25639" name="Line 92"/>
          <p:cNvSpPr>
            <a:spLocks noChangeShapeType="1"/>
          </p:cNvSpPr>
          <p:nvPr/>
        </p:nvSpPr>
        <p:spPr bwMode="gray">
          <a:xfrm flipH="1">
            <a:off x="5245437" y="3331779"/>
            <a:ext cx="335556" cy="153182"/>
          </a:xfrm>
          <a:prstGeom prst="line">
            <a:avLst/>
          </a:prstGeom>
          <a:noFill/>
          <a:ln w="19050">
            <a:solidFill>
              <a:schemeClr val="hlink"/>
            </a:solidFill>
            <a:round/>
            <a:headEnd/>
            <a:tailEnd type="triangle" w="med" len="sm"/>
          </a:ln>
        </p:spPr>
        <p:txBody>
          <a:bodyPr/>
          <a:lstStyle/>
          <a:p>
            <a:endParaRPr lang="en-US"/>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grpSp>
        <p:nvGrpSpPr>
          <p:cNvPr id="7" name="Group 42"/>
          <p:cNvGrpSpPr>
            <a:grpSpLocks/>
          </p:cNvGrpSpPr>
          <p:nvPr/>
        </p:nvGrpSpPr>
        <p:grpSpPr bwMode="auto">
          <a:xfrm flipV="1">
            <a:off x="1859476" y="3883631"/>
            <a:ext cx="395288" cy="198458"/>
            <a:chOff x="4508" y="3013"/>
            <a:chExt cx="249" cy="120"/>
          </a:xfrm>
        </p:grpSpPr>
        <p:sp>
          <p:nvSpPr>
            <p:cNvPr id="61"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3"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8" name="Group 42"/>
          <p:cNvGrpSpPr>
            <a:grpSpLocks/>
          </p:cNvGrpSpPr>
          <p:nvPr/>
        </p:nvGrpSpPr>
        <p:grpSpPr bwMode="auto">
          <a:xfrm flipV="1">
            <a:off x="7765404" y="3881919"/>
            <a:ext cx="395288" cy="198458"/>
            <a:chOff x="4508" y="3013"/>
            <a:chExt cx="249" cy="120"/>
          </a:xfrm>
        </p:grpSpPr>
        <p:sp>
          <p:nvSpPr>
            <p:cNvPr id="65" name="Rectangle 43"/>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6" name="Rectangle 44"/>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9" name="Group 36"/>
          <p:cNvGrpSpPr>
            <a:grpSpLocks/>
          </p:cNvGrpSpPr>
          <p:nvPr/>
        </p:nvGrpSpPr>
        <p:grpSpPr bwMode="auto">
          <a:xfrm>
            <a:off x="1849205" y="2089026"/>
            <a:ext cx="395288" cy="190500"/>
            <a:chOff x="4508" y="3013"/>
            <a:chExt cx="249" cy="120"/>
          </a:xfrm>
        </p:grpSpPr>
        <p:sp>
          <p:nvSpPr>
            <p:cNvPr id="68"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9"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10" name="Group 36"/>
          <p:cNvGrpSpPr>
            <a:grpSpLocks/>
          </p:cNvGrpSpPr>
          <p:nvPr/>
        </p:nvGrpSpPr>
        <p:grpSpPr bwMode="auto">
          <a:xfrm>
            <a:off x="7756846" y="2089026"/>
            <a:ext cx="395288" cy="190500"/>
            <a:chOff x="4508" y="3013"/>
            <a:chExt cx="249" cy="120"/>
          </a:xfrm>
        </p:grpSpPr>
        <p:sp>
          <p:nvSpPr>
            <p:cNvPr id="71" name="Rectangle 37"/>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72" name="Rectangle 38"/>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73" name="AutoShape 49"/>
          <p:cNvCxnSpPr>
            <a:cxnSpLocks noChangeShapeType="1"/>
            <a:stCxn id="72" idx="3"/>
            <a:endCxn id="66" idx="3"/>
          </p:cNvCxnSpPr>
          <p:nvPr/>
        </p:nvCxnSpPr>
        <p:spPr bwMode="gray">
          <a:xfrm rot="16200000" flipH="1">
            <a:off x="7155936" y="3076493"/>
            <a:ext cx="1607255" cy="8558"/>
          </a:xfrm>
          <a:prstGeom prst="straightConnector1">
            <a:avLst/>
          </a:prstGeom>
          <a:noFill/>
          <a:ln w="19050">
            <a:solidFill>
              <a:schemeClr val="tx1"/>
            </a:solidFill>
            <a:round/>
            <a:headEnd/>
            <a:tailEnd type="none" w="med" len="sm"/>
          </a:ln>
        </p:spPr>
      </p:cxnSp>
      <p:cxnSp>
        <p:nvCxnSpPr>
          <p:cNvPr id="74" name="AutoShape 49"/>
          <p:cNvCxnSpPr>
            <a:cxnSpLocks noChangeShapeType="1"/>
            <a:stCxn id="69" idx="3"/>
            <a:endCxn id="63" idx="3"/>
          </p:cNvCxnSpPr>
          <p:nvPr/>
        </p:nvCxnSpPr>
        <p:spPr bwMode="gray">
          <a:xfrm rot="16200000" flipH="1">
            <a:off x="1248295" y="3076492"/>
            <a:ext cx="1608967" cy="10271"/>
          </a:xfrm>
          <a:prstGeom prst="straightConnector1">
            <a:avLst/>
          </a:prstGeom>
          <a:noFill/>
          <a:ln w="19050">
            <a:solidFill>
              <a:schemeClr val="tx1"/>
            </a:solidFill>
            <a:round/>
            <a:headEnd/>
            <a:tailEnd type="none" w="med" len="sm"/>
          </a:ln>
        </p:spPr>
      </p:cxnSp>
      <p:sp>
        <p:nvSpPr>
          <p:cNvPr id="62" name="12-Point Star 61"/>
          <p:cNvSpPr/>
          <p:nvPr/>
        </p:nvSpPr>
        <p:spPr bwMode="auto">
          <a:xfrm rot="20939264">
            <a:off x="619034" y="1739616"/>
            <a:ext cx="2317328" cy="2052366"/>
          </a:xfrm>
          <a:prstGeom prst="star12">
            <a:avLst/>
          </a:prstGeom>
          <a:solidFill>
            <a:schemeClr val="tx2"/>
          </a:solidFill>
          <a:ln w="19050" algn="ctr">
            <a:solidFill>
              <a:schemeClr val="tx1"/>
            </a:solidFill>
            <a:miter lim="800000"/>
            <a:headEnd/>
            <a:tailEnd type="none" w="med" len="sm"/>
          </a:ln>
          <a:effectLst/>
        </p:spPr>
        <p:txBody>
          <a:bodyPr wrap="none" anchor="ctr"/>
          <a:lstStyle/>
          <a:p>
            <a:pPr marL="0" marR="0" indent="0" defTabSz="914400" eaLnBrk="1" latinLnBrk="0" hangingPunct="1">
              <a:lnSpc>
                <a:spcPct val="100000"/>
              </a:lnSpc>
              <a:buSzTx/>
              <a:buFont typeface="Wingdings 2" pitchFamily="18" charset="2"/>
              <a:buNone/>
              <a:tabLst/>
            </a:pPr>
            <a:r>
              <a:rPr lang="en-US" sz="1600" dirty="0" smtClean="0">
                <a:solidFill>
                  <a:schemeClr val="bg1"/>
                </a:solidFill>
              </a:rPr>
              <a:t>Solution:</a:t>
            </a:r>
          </a:p>
          <a:p>
            <a:pPr marL="0" marR="0" indent="0" defTabSz="914400" eaLnBrk="1" latinLnBrk="0" hangingPunct="1">
              <a:lnSpc>
                <a:spcPct val="100000"/>
              </a:lnSpc>
              <a:buSzTx/>
              <a:buFont typeface="Wingdings 2" pitchFamily="18" charset="2"/>
              <a:buNone/>
              <a:tabLst/>
            </a:pPr>
            <a:r>
              <a:rPr lang="en-US" sz="1600" dirty="0" smtClean="0">
                <a:solidFill>
                  <a:schemeClr val="bg1"/>
                </a:solidFill>
              </a:rPr>
              <a:t>Use multipathing</a:t>
            </a:r>
          </a:p>
          <a:p>
            <a:pPr marL="0" marR="0" indent="0" defTabSz="914400" eaLnBrk="1" latinLnBrk="0" hangingPunct="1">
              <a:lnSpc>
                <a:spcPct val="100000"/>
              </a:lnSpc>
              <a:buSzTx/>
              <a:buFont typeface="Wingdings 2" pitchFamily="18" charset="2"/>
              <a:buNone/>
              <a:tabLst/>
            </a:pPr>
            <a:r>
              <a:rPr lang="en-US" sz="1600" dirty="0" smtClean="0">
                <a:solidFill>
                  <a:schemeClr val="bg1"/>
                </a:solidFill>
              </a:rPr>
              <a:t>software</a:t>
            </a:r>
          </a:p>
        </p:txBody>
      </p:sp>
      <p:grpSp>
        <p:nvGrpSpPr>
          <p:cNvPr id="11" name="Group 76"/>
          <p:cNvGrpSpPr/>
          <p:nvPr/>
        </p:nvGrpSpPr>
        <p:grpSpPr>
          <a:xfrm>
            <a:off x="3125097" y="2207264"/>
            <a:ext cx="2619720" cy="1541818"/>
            <a:chOff x="3125097" y="2187386"/>
            <a:chExt cx="2422775" cy="1541818"/>
          </a:xfrm>
        </p:grpSpPr>
        <p:sp>
          <p:nvSpPr>
            <p:cNvPr id="78" name="TextBox 77"/>
            <p:cNvSpPr txBox="1"/>
            <p:nvPr/>
          </p:nvSpPr>
          <p:spPr>
            <a:xfrm>
              <a:off x="3125097" y="2187386"/>
              <a:ext cx="228930" cy="369332"/>
            </a:xfrm>
            <a:prstGeom prst="rect">
              <a:avLst/>
            </a:prstGeom>
            <a:noFill/>
          </p:spPr>
          <p:txBody>
            <a:bodyPr wrap="square" rtlCol="0">
              <a:spAutoFit/>
            </a:bodyPr>
            <a:lstStyle/>
            <a:p>
              <a:r>
                <a:rPr lang="en-US" sz="1800" dirty="0" smtClean="0"/>
                <a:t>/</a:t>
              </a:r>
              <a:endParaRPr lang="en-US" sz="1800" dirty="0"/>
            </a:p>
          </p:txBody>
        </p:sp>
        <p:sp>
          <p:nvSpPr>
            <p:cNvPr id="79" name="TextBox 78"/>
            <p:cNvSpPr txBox="1"/>
            <p:nvPr/>
          </p:nvSpPr>
          <p:spPr>
            <a:xfrm>
              <a:off x="3526972" y="2651986"/>
              <a:ext cx="2020900" cy="1077218"/>
            </a:xfrm>
            <a:prstGeom prst="rect">
              <a:avLst/>
            </a:prstGeom>
            <a:noFill/>
          </p:spPr>
          <p:txBody>
            <a:bodyPr wrap="square" rtlCol="0">
              <a:spAutoFit/>
            </a:bodyPr>
            <a:lstStyle/>
            <a:p>
              <a:pPr algn="l"/>
              <a:r>
                <a:rPr lang="en-US" sz="1600" dirty="0" smtClean="0"/>
                <a:t>dev</a:t>
              </a:r>
            </a:p>
            <a:p>
              <a:pPr algn="l"/>
              <a:r>
                <a:rPr lang="en-US" sz="1600" dirty="0" smtClean="0"/>
                <a:t>  - disk 1</a:t>
              </a:r>
            </a:p>
            <a:p>
              <a:pPr algn="l"/>
              <a:r>
                <a:rPr lang="en-US" sz="1600" dirty="0" smtClean="0"/>
                <a:t>  - disk 2  - disk 4 </a:t>
              </a:r>
            </a:p>
            <a:p>
              <a:pPr algn="l"/>
              <a:r>
                <a:rPr lang="en-US" sz="1600" dirty="0" smtClean="0"/>
                <a:t>  - disk 3  - disk 5</a:t>
              </a:r>
            </a:p>
          </p:txBody>
        </p:sp>
        <p:cxnSp>
          <p:nvCxnSpPr>
            <p:cNvPr id="80" name="Straight Connector 79"/>
            <p:cNvCxnSpPr/>
            <p:nvPr/>
          </p:nvCxnSpPr>
          <p:spPr bwMode="auto">
            <a:xfrm>
              <a:off x="3219450" y="2617470"/>
              <a:ext cx="751915" cy="225"/>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81" name="Straight Connector 80"/>
            <p:cNvCxnSpPr/>
            <p:nvPr/>
          </p:nvCxnSpPr>
          <p:spPr bwMode="auto">
            <a:xfrm rot="5400000">
              <a:off x="3914775" y="266509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82" name="Straight Connector 81"/>
            <p:cNvCxnSpPr/>
            <p:nvPr/>
          </p:nvCxnSpPr>
          <p:spPr bwMode="auto">
            <a:xfrm rot="5400000">
              <a:off x="3171825" y="257365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sp>
        <p:nvSpPr>
          <p:cNvPr id="83" name="Line 92"/>
          <p:cNvSpPr>
            <a:spLocks noChangeShapeType="1"/>
          </p:cNvSpPr>
          <p:nvPr/>
        </p:nvSpPr>
        <p:spPr bwMode="gray">
          <a:xfrm flipH="1">
            <a:off x="5193483" y="2961861"/>
            <a:ext cx="372430" cy="155683"/>
          </a:xfrm>
          <a:prstGeom prst="line">
            <a:avLst/>
          </a:prstGeom>
          <a:noFill/>
          <a:ln w="19050">
            <a:solidFill>
              <a:schemeClr val="hlink"/>
            </a:solidFill>
            <a:round/>
            <a:headEnd/>
            <a:tailEnd type="triangle" w="med" len="sm"/>
          </a:ln>
        </p:spPr>
        <p:txBody>
          <a:bodyPr/>
          <a:lstStyle/>
          <a:p>
            <a:endParaRPr lang="en-US"/>
          </a:p>
        </p:txBody>
      </p:sp>
      <p:sp>
        <p:nvSpPr>
          <p:cNvPr id="84"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86"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87"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12" name="Group 50"/>
          <p:cNvGrpSpPr>
            <a:grpSpLocks/>
          </p:cNvGrpSpPr>
          <p:nvPr/>
        </p:nvGrpSpPr>
        <p:grpSpPr bwMode="auto">
          <a:xfrm>
            <a:off x="4805363" y="5380038"/>
            <a:ext cx="395287" cy="190500"/>
            <a:chOff x="4508" y="3013"/>
            <a:chExt cx="249" cy="120"/>
          </a:xfrm>
        </p:grpSpPr>
        <p:sp>
          <p:nvSpPr>
            <p:cNvPr id="89"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90"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91" name="AutoShape 56"/>
          <p:cNvCxnSpPr>
            <a:cxnSpLocks noChangeShapeType="1"/>
            <a:stCxn id="90" idx="3"/>
            <a:endCxn id="87"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92" name="AutoShape 57"/>
          <p:cNvCxnSpPr>
            <a:cxnSpLocks noChangeShapeType="1"/>
            <a:stCxn id="90" idx="3"/>
            <a:endCxn id="84"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93" name="AutoShape 58"/>
          <p:cNvCxnSpPr>
            <a:cxnSpLocks noChangeShapeType="1"/>
            <a:stCxn id="90"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75"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76"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77"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88"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3"/>
          <p:cNvSpPr>
            <a:spLocks noGrp="1" noChangeArrowheads="1"/>
          </p:cNvSpPr>
          <p:nvPr>
            <p:ph type="title" idx="4294967295"/>
          </p:nvPr>
        </p:nvSpPr>
        <p:spPr/>
        <p:txBody>
          <a:bodyPr/>
          <a:lstStyle/>
          <a:p>
            <a:pPr eaLnBrk="1" hangingPunct="1"/>
            <a:r>
              <a:rPr lang="en-US" dirty="0" smtClean="0"/>
              <a:t>7.  Prepare the Disk for the Host OS</a:t>
            </a:r>
            <a:endParaRPr lang="en-US" strike="sngStrike" dirty="0" smtClean="0">
              <a:solidFill>
                <a:srgbClr val="7030A0"/>
              </a:solidFill>
            </a:endParaRPr>
          </a:p>
        </p:txBody>
      </p:sp>
      <p:sp>
        <p:nvSpPr>
          <p:cNvPr id="26628"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6629"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45"/>
          <p:cNvGrpSpPr>
            <a:grpSpLocks/>
          </p:cNvGrpSpPr>
          <p:nvPr/>
        </p:nvGrpSpPr>
        <p:grpSpPr bwMode="auto">
          <a:xfrm>
            <a:off x="1460500" y="2090738"/>
            <a:ext cx="395288" cy="190500"/>
            <a:chOff x="4508" y="3013"/>
            <a:chExt cx="249" cy="120"/>
          </a:xfrm>
        </p:grpSpPr>
        <p:sp>
          <p:nvSpPr>
            <p:cNvPr id="26675"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6"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8"/>
          <p:cNvGrpSpPr>
            <a:grpSpLocks/>
          </p:cNvGrpSpPr>
          <p:nvPr/>
        </p:nvGrpSpPr>
        <p:grpSpPr bwMode="auto">
          <a:xfrm>
            <a:off x="8151813" y="2090738"/>
            <a:ext cx="395287" cy="190500"/>
            <a:chOff x="4508" y="3013"/>
            <a:chExt cx="249" cy="120"/>
          </a:xfrm>
        </p:grpSpPr>
        <p:sp>
          <p:nvSpPr>
            <p:cNvPr id="26673" name="Rectangle 4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4" name="Rectangle 5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1"/>
          <p:cNvGrpSpPr>
            <a:grpSpLocks/>
          </p:cNvGrpSpPr>
          <p:nvPr/>
        </p:nvGrpSpPr>
        <p:grpSpPr bwMode="auto">
          <a:xfrm flipV="1">
            <a:off x="1460500" y="3883025"/>
            <a:ext cx="395288" cy="190500"/>
            <a:chOff x="4508" y="3013"/>
            <a:chExt cx="249" cy="120"/>
          </a:xfrm>
        </p:grpSpPr>
        <p:sp>
          <p:nvSpPr>
            <p:cNvPr id="26671" name="Rectangle 5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2" name="Rectangle 5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4"/>
          <p:cNvGrpSpPr>
            <a:grpSpLocks/>
          </p:cNvGrpSpPr>
          <p:nvPr/>
        </p:nvGrpSpPr>
        <p:grpSpPr bwMode="auto">
          <a:xfrm flipV="1">
            <a:off x="8151813" y="3883025"/>
            <a:ext cx="395287" cy="190500"/>
            <a:chOff x="4508" y="3013"/>
            <a:chExt cx="249" cy="120"/>
          </a:xfrm>
        </p:grpSpPr>
        <p:sp>
          <p:nvSpPr>
            <p:cNvPr id="26669" name="Rectangle 5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0" name="Rectangle 5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6634" name="AutoShape 57"/>
          <p:cNvCxnSpPr>
            <a:cxnSpLocks noChangeShapeType="1"/>
            <a:stCxn id="26676" idx="3"/>
            <a:endCxn id="26672"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6635" name="AutoShape 58"/>
          <p:cNvCxnSpPr>
            <a:cxnSpLocks noChangeShapeType="1"/>
            <a:stCxn id="26674" idx="3"/>
            <a:endCxn id="26670"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6643"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6644"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My_FC_igroup</a:t>
            </a:r>
          </a:p>
          <a:p>
            <a:pPr>
              <a:buClr>
                <a:schemeClr val="accent2"/>
              </a:buClr>
              <a:buFont typeface="Wingdings 2" pitchFamily="18" charset="2"/>
              <a:buNone/>
            </a:pPr>
            <a:r>
              <a:rPr lang="en-US" sz="1400"/>
              <a:t>21:00:00:2b:34:26:a6:56 </a:t>
            </a:r>
            <a:br>
              <a:rPr lang="en-US" sz="1400"/>
            </a:br>
            <a:r>
              <a:rPr lang="en-US" sz="1400"/>
              <a:t>OS Type: Windows</a:t>
            </a:r>
          </a:p>
        </p:txBody>
      </p:sp>
      <p:grpSp>
        <p:nvGrpSpPr>
          <p:cNvPr id="6" name="Group 70"/>
          <p:cNvGrpSpPr>
            <a:grpSpLocks/>
          </p:cNvGrpSpPr>
          <p:nvPr/>
        </p:nvGrpSpPr>
        <p:grpSpPr bwMode="auto">
          <a:xfrm>
            <a:off x="4805363" y="2090738"/>
            <a:ext cx="395287" cy="190500"/>
            <a:chOff x="4508" y="3013"/>
            <a:chExt cx="249" cy="120"/>
          </a:xfrm>
        </p:grpSpPr>
        <p:sp>
          <p:nvSpPr>
            <p:cNvPr id="26665" name="Rectangle 7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66" name="Rectangle 7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6646" name="AutoShape 73"/>
          <p:cNvCxnSpPr>
            <a:cxnSpLocks noChangeShapeType="1"/>
            <a:stCxn id="26666"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6647"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6648"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6649"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6650"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cxnSp>
        <p:nvCxnSpPr>
          <p:cNvPr id="26657" name="AutoShape 84"/>
          <p:cNvCxnSpPr>
            <a:cxnSpLocks noChangeShapeType="1"/>
            <a:endCxn id="26644"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6658" name="AutoShape 85"/>
          <p:cNvCxnSpPr>
            <a:cxnSpLocks noChangeShapeType="1"/>
            <a:endCxn id="26643"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sp>
        <p:nvSpPr>
          <p:cNvPr id="26662" name="TextBox 94"/>
          <p:cNvSpPr txBox="1">
            <a:spLocks noChangeArrowheads="1"/>
          </p:cNvSpPr>
          <p:nvPr/>
        </p:nvSpPr>
        <p:spPr bwMode="gray">
          <a:xfrm>
            <a:off x="5267739" y="2417733"/>
            <a:ext cx="2883924" cy="1323439"/>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Treat LUNs as a single disk or combine together using a volume manager</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26680" name="TextBox 94"/>
          <p:cNvSpPr txBox="1">
            <a:spLocks noChangeArrowheads="1"/>
          </p:cNvSpPr>
          <p:nvPr/>
        </p:nvSpPr>
        <p:spPr bwMode="gray">
          <a:xfrm>
            <a:off x="2735263" y="5665788"/>
            <a:ext cx="311150"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1</a:t>
            </a:r>
          </a:p>
        </p:txBody>
      </p:sp>
      <p:sp>
        <p:nvSpPr>
          <p:cNvPr id="26681" name="TextBox 94"/>
          <p:cNvSpPr txBox="1">
            <a:spLocks noChangeArrowheads="1"/>
          </p:cNvSpPr>
          <p:nvPr/>
        </p:nvSpPr>
        <p:spPr bwMode="gray">
          <a:xfrm>
            <a:off x="6945313" y="5627688"/>
            <a:ext cx="338137"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2</a:t>
            </a:r>
          </a:p>
        </p:txBody>
      </p:sp>
      <p:sp>
        <p:nvSpPr>
          <p:cNvPr id="55"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7"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8"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60"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1"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62" name="AutoShape 56"/>
          <p:cNvCxnSpPr>
            <a:cxnSpLocks noChangeShapeType="1"/>
            <a:stCxn id="61" idx="3"/>
            <a:endCxn id="58"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63" name="AutoShape 57"/>
          <p:cNvCxnSpPr>
            <a:cxnSpLocks noChangeShapeType="1"/>
            <a:stCxn id="61" idx="3"/>
            <a:endCxn id="55"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64" name="AutoShape 58"/>
          <p:cNvCxnSpPr>
            <a:cxnSpLocks noChangeShapeType="1"/>
            <a:stCxn id="61"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grpSp>
        <p:nvGrpSpPr>
          <p:cNvPr id="8" name="Group 65"/>
          <p:cNvGrpSpPr/>
          <p:nvPr/>
        </p:nvGrpSpPr>
        <p:grpSpPr>
          <a:xfrm>
            <a:off x="3125097" y="2207264"/>
            <a:ext cx="1548128" cy="1541818"/>
            <a:chOff x="3125097" y="2187386"/>
            <a:chExt cx="1548128" cy="1541818"/>
          </a:xfrm>
        </p:grpSpPr>
        <p:sp>
          <p:nvSpPr>
            <p:cNvPr id="74" name="TextBox 73"/>
            <p:cNvSpPr txBox="1"/>
            <p:nvPr/>
          </p:nvSpPr>
          <p:spPr>
            <a:xfrm>
              <a:off x="3125097" y="2187386"/>
              <a:ext cx="228930" cy="369332"/>
            </a:xfrm>
            <a:prstGeom prst="rect">
              <a:avLst/>
            </a:prstGeom>
            <a:noFill/>
          </p:spPr>
          <p:txBody>
            <a:bodyPr wrap="square" rtlCol="0">
              <a:spAutoFit/>
            </a:bodyPr>
            <a:lstStyle/>
            <a:p>
              <a:r>
                <a:rPr lang="en-US" sz="1800" dirty="0" smtClean="0"/>
                <a:t>/</a:t>
              </a:r>
              <a:endParaRPr lang="en-US" sz="1800" dirty="0"/>
            </a:p>
          </p:txBody>
        </p:sp>
        <p:sp>
          <p:nvSpPr>
            <p:cNvPr id="75" name="TextBox 74"/>
            <p:cNvSpPr txBox="1"/>
            <p:nvPr/>
          </p:nvSpPr>
          <p:spPr>
            <a:xfrm>
              <a:off x="3711102" y="2651986"/>
              <a:ext cx="962123" cy="1077218"/>
            </a:xfrm>
            <a:prstGeom prst="rect">
              <a:avLst/>
            </a:prstGeom>
            <a:noFill/>
          </p:spPr>
          <p:txBody>
            <a:bodyPr wrap="none" rtlCol="0">
              <a:spAutoFit/>
            </a:bodyPr>
            <a:lstStyle/>
            <a:p>
              <a:pPr algn="l"/>
              <a:r>
                <a:rPr lang="en-US" sz="1600" dirty="0" smtClean="0"/>
                <a:t>dev</a:t>
              </a:r>
            </a:p>
            <a:p>
              <a:pPr algn="l"/>
              <a:r>
                <a:rPr lang="en-US" sz="1600" dirty="0" smtClean="0"/>
                <a:t>  - disk 1</a:t>
              </a:r>
            </a:p>
            <a:p>
              <a:pPr algn="l"/>
              <a:r>
                <a:rPr lang="en-US" sz="1600" dirty="0" smtClean="0"/>
                <a:t>  - disk 2</a:t>
              </a:r>
            </a:p>
            <a:p>
              <a:pPr algn="l"/>
              <a:r>
                <a:rPr lang="en-US" sz="1600" dirty="0" smtClean="0"/>
                <a:t>  - disk 3</a:t>
              </a:r>
              <a:endParaRPr lang="en-US" sz="1600" dirty="0"/>
            </a:p>
          </p:txBody>
        </p:sp>
        <p:cxnSp>
          <p:nvCxnSpPr>
            <p:cNvPr id="76" name="Straight Connector 75"/>
            <p:cNvCxnSpPr/>
            <p:nvPr/>
          </p:nvCxnSpPr>
          <p:spPr bwMode="auto">
            <a:xfrm>
              <a:off x="3219450" y="2617470"/>
              <a:ext cx="751915" cy="225"/>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7" name="Straight Connector 76"/>
            <p:cNvCxnSpPr/>
            <p:nvPr/>
          </p:nvCxnSpPr>
          <p:spPr bwMode="auto">
            <a:xfrm rot="5400000">
              <a:off x="3914775" y="266509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8" name="Straight Connector 77"/>
            <p:cNvCxnSpPr/>
            <p:nvPr/>
          </p:nvCxnSpPr>
          <p:spPr bwMode="auto">
            <a:xfrm rot="5400000">
              <a:off x="3171825" y="257365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sp>
        <p:nvSpPr>
          <p:cNvPr id="81"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82"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79"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80"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3"/>
          <p:cNvSpPr>
            <a:spLocks noGrp="1" noChangeArrowheads="1"/>
          </p:cNvSpPr>
          <p:nvPr>
            <p:ph type="title" idx="4294967295"/>
          </p:nvPr>
        </p:nvSpPr>
        <p:spPr/>
        <p:txBody>
          <a:bodyPr/>
          <a:lstStyle/>
          <a:p>
            <a:pPr eaLnBrk="1" hangingPunct="1"/>
            <a:r>
              <a:rPr lang="en-US" dirty="0" smtClean="0"/>
              <a:t>7.  Prepare the Disk for the Host OS (Cont.)</a:t>
            </a:r>
          </a:p>
        </p:txBody>
      </p:sp>
      <p:sp>
        <p:nvSpPr>
          <p:cNvPr id="26628"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6629"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45"/>
          <p:cNvGrpSpPr>
            <a:grpSpLocks/>
          </p:cNvGrpSpPr>
          <p:nvPr/>
        </p:nvGrpSpPr>
        <p:grpSpPr bwMode="auto">
          <a:xfrm>
            <a:off x="1460500" y="2090738"/>
            <a:ext cx="395288" cy="190500"/>
            <a:chOff x="4508" y="3013"/>
            <a:chExt cx="249" cy="120"/>
          </a:xfrm>
        </p:grpSpPr>
        <p:sp>
          <p:nvSpPr>
            <p:cNvPr id="26675"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6"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8"/>
          <p:cNvGrpSpPr>
            <a:grpSpLocks/>
          </p:cNvGrpSpPr>
          <p:nvPr/>
        </p:nvGrpSpPr>
        <p:grpSpPr bwMode="auto">
          <a:xfrm>
            <a:off x="8151813" y="2090738"/>
            <a:ext cx="395287" cy="190500"/>
            <a:chOff x="4508" y="3013"/>
            <a:chExt cx="249" cy="120"/>
          </a:xfrm>
        </p:grpSpPr>
        <p:sp>
          <p:nvSpPr>
            <p:cNvPr id="26673" name="Rectangle 49"/>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4" name="Rectangle 50"/>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1"/>
          <p:cNvGrpSpPr>
            <a:grpSpLocks/>
          </p:cNvGrpSpPr>
          <p:nvPr/>
        </p:nvGrpSpPr>
        <p:grpSpPr bwMode="auto">
          <a:xfrm flipV="1">
            <a:off x="1460500" y="3883025"/>
            <a:ext cx="395288" cy="190500"/>
            <a:chOff x="4508" y="3013"/>
            <a:chExt cx="249" cy="120"/>
          </a:xfrm>
        </p:grpSpPr>
        <p:sp>
          <p:nvSpPr>
            <p:cNvPr id="26671" name="Rectangle 52"/>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2" name="Rectangle 53"/>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4"/>
          <p:cNvGrpSpPr>
            <a:grpSpLocks/>
          </p:cNvGrpSpPr>
          <p:nvPr/>
        </p:nvGrpSpPr>
        <p:grpSpPr bwMode="auto">
          <a:xfrm flipV="1">
            <a:off x="8151813" y="3883025"/>
            <a:ext cx="395287" cy="190500"/>
            <a:chOff x="4508" y="3013"/>
            <a:chExt cx="249" cy="120"/>
          </a:xfrm>
        </p:grpSpPr>
        <p:sp>
          <p:nvSpPr>
            <p:cNvPr id="26669" name="Rectangle 5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70" name="Rectangle 5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6634" name="AutoShape 57"/>
          <p:cNvCxnSpPr>
            <a:cxnSpLocks noChangeShapeType="1"/>
            <a:stCxn id="26676" idx="3"/>
            <a:endCxn id="26672"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6635" name="AutoShape 58"/>
          <p:cNvCxnSpPr>
            <a:cxnSpLocks noChangeShapeType="1"/>
            <a:stCxn id="26674" idx="3"/>
            <a:endCxn id="26670"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6643"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6644"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My_FC_igroup</a:t>
            </a:r>
          </a:p>
          <a:p>
            <a:pPr>
              <a:buClr>
                <a:schemeClr val="accent2"/>
              </a:buClr>
              <a:buFont typeface="Wingdings 2" pitchFamily="18" charset="2"/>
              <a:buNone/>
            </a:pPr>
            <a:r>
              <a:rPr lang="en-US" sz="1400"/>
              <a:t>21:00:00:2b:34:26:a6:56 </a:t>
            </a:r>
            <a:br>
              <a:rPr lang="en-US" sz="1400"/>
            </a:br>
            <a:r>
              <a:rPr lang="en-US" sz="1400"/>
              <a:t>OS Type: Windows</a:t>
            </a:r>
          </a:p>
        </p:txBody>
      </p:sp>
      <p:grpSp>
        <p:nvGrpSpPr>
          <p:cNvPr id="6" name="Group 70"/>
          <p:cNvGrpSpPr>
            <a:grpSpLocks/>
          </p:cNvGrpSpPr>
          <p:nvPr/>
        </p:nvGrpSpPr>
        <p:grpSpPr bwMode="auto">
          <a:xfrm>
            <a:off x="4805363" y="2090738"/>
            <a:ext cx="395287" cy="190500"/>
            <a:chOff x="4508" y="3013"/>
            <a:chExt cx="249" cy="120"/>
          </a:xfrm>
        </p:grpSpPr>
        <p:sp>
          <p:nvSpPr>
            <p:cNvPr id="26665" name="Rectangle 7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6666" name="Rectangle 7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6646" name="AutoShape 73"/>
          <p:cNvCxnSpPr>
            <a:cxnSpLocks noChangeShapeType="1"/>
            <a:stCxn id="26666"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6647"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6648"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6649"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6650"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cxnSp>
        <p:nvCxnSpPr>
          <p:cNvPr id="26657" name="AutoShape 84"/>
          <p:cNvCxnSpPr>
            <a:cxnSpLocks noChangeShapeType="1"/>
            <a:endCxn id="26644"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6658" name="AutoShape 85"/>
          <p:cNvCxnSpPr>
            <a:cxnSpLocks noChangeShapeType="1"/>
            <a:endCxn id="26643"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sp>
        <p:nvSpPr>
          <p:cNvPr id="26662" name="TextBox 94"/>
          <p:cNvSpPr txBox="1">
            <a:spLocks noChangeArrowheads="1"/>
          </p:cNvSpPr>
          <p:nvPr/>
        </p:nvSpPr>
        <p:spPr bwMode="gray">
          <a:xfrm>
            <a:off x="5338995" y="2647622"/>
            <a:ext cx="2920424"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Label, format, add a file system, </a:t>
            </a:r>
            <a:r>
              <a:rPr lang="en-US" dirty="0" smtClean="0"/>
              <a:t>and mount </a:t>
            </a:r>
            <a:r>
              <a:rPr lang="en-US" dirty="0"/>
              <a:t>the LUN per the OS</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26680" name="TextBox 94"/>
          <p:cNvSpPr txBox="1">
            <a:spLocks noChangeArrowheads="1"/>
          </p:cNvSpPr>
          <p:nvPr/>
        </p:nvSpPr>
        <p:spPr bwMode="gray">
          <a:xfrm>
            <a:off x="2735263" y="5665788"/>
            <a:ext cx="311150"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1</a:t>
            </a:r>
          </a:p>
        </p:txBody>
      </p:sp>
      <p:sp>
        <p:nvSpPr>
          <p:cNvPr id="26681" name="TextBox 94"/>
          <p:cNvSpPr txBox="1">
            <a:spLocks noChangeArrowheads="1"/>
          </p:cNvSpPr>
          <p:nvPr/>
        </p:nvSpPr>
        <p:spPr bwMode="gray">
          <a:xfrm>
            <a:off x="6945313" y="5627688"/>
            <a:ext cx="338137"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2</a:t>
            </a:r>
          </a:p>
        </p:txBody>
      </p:sp>
      <p:sp>
        <p:nvSpPr>
          <p:cNvPr id="55"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6"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57"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8"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60"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61"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62" name="AutoShape 56"/>
          <p:cNvCxnSpPr>
            <a:cxnSpLocks noChangeShapeType="1"/>
            <a:stCxn id="61" idx="3"/>
            <a:endCxn id="58"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63" name="AutoShape 57"/>
          <p:cNvCxnSpPr>
            <a:cxnSpLocks noChangeShapeType="1"/>
            <a:stCxn id="61" idx="3"/>
            <a:endCxn id="55"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64" name="AutoShape 58"/>
          <p:cNvCxnSpPr>
            <a:cxnSpLocks noChangeShapeType="1"/>
            <a:stCxn id="61"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65"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grpSp>
        <p:nvGrpSpPr>
          <p:cNvPr id="8" name="Group 78"/>
          <p:cNvGrpSpPr/>
          <p:nvPr/>
        </p:nvGrpSpPr>
        <p:grpSpPr>
          <a:xfrm>
            <a:off x="1940994" y="2207264"/>
            <a:ext cx="2732231" cy="1541818"/>
            <a:chOff x="1940994" y="2187386"/>
            <a:chExt cx="2732231" cy="1541818"/>
          </a:xfrm>
        </p:grpSpPr>
        <p:grpSp>
          <p:nvGrpSpPr>
            <p:cNvPr id="9" name="Group 75"/>
            <p:cNvGrpSpPr/>
            <p:nvPr/>
          </p:nvGrpSpPr>
          <p:grpSpPr>
            <a:xfrm>
              <a:off x="2335530" y="2187386"/>
              <a:ext cx="2337695" cy="1541818"/>
              <a:chOff x="2335530" y="2187386"/>
              <a:chExt cx="2337695" cy="1541818"/>
            </a:xfrm>
          </p:grpSpPr>
          <p:grpSp>
            <p:nvGrpSpPr>
              <p:cNvPr id="10" name="Group 65"/>
              <p:cNvGrpSpPr/>
              <p:nvPr/>
            </p:nvGrpSpPr>
            <p:grpSpPr>
              <a:xfrm>
                <a:off x="3125097" y="2187386"/>
                <a:ext cx="1548128" cy="1541818"/>
                <a:chOff x="3125097" y="2187386"/>
                <a:chExt cx="1548128" cy="1541818"/>
              </a:xfrm>
            </p:grpSpPr>
            <p:sp>
              <p:nvSpPr>
                <p:cNvPr id="67" name="TextBox 66"/>
                <p:cNvSpPr txBox="1"/>
                <p:nvPr/>
              </p:nvSpPr>
              <p:spPr>
                <a:xfrm>
                  <a:off x="3125097" y="2187386"/>
                  <a:ext cx="228930" cy="369332"/>
                </a:xfrm>
                <a:prstGeom prst="rect">
                  <a:avLst/>
                </a:prstGeom>
                <a:noFill/>
              </p:spPr>
              <p:txBody>
                <a:bodyPr wrap="square" rtlCol="0">
                  <a:spAutoFit/>
                </a:bodyPr>
                <a:lstStyle/>
                <a:p>
                  <a:r>
                    <a:rPr lang="en-US" sz="1800" dirty="0" smtClean="0"/>
                    <a:t>/</a:t>
                  </a:r>
                  <a:endParaRPr lang="en-US" sz="1800" dirty="0"/>
                </a:p>
              </p:txBody>
            </p:sp>
            <p:sp>
              <p:nvSpPr>
                <p:cNvPr id="68" name="TextBox 67"/>
                <p:cNvSpPr txBox="1"/>
                <p:nvPr/>
              </p:nvSpPr>
              <p:spPr>
                <a:xfrm>
                  <a:off x="3711102" y="2651986"/>
                  <a:ext cx="962123" cy="1077218"/>
                </a:xfrm>
                <a:prstGeom prst="rect">
                  <a:avLst/>
                </a:prstGeom>
                <a:noFill/>
              </p:spPr>
              <p:txBody>
                <a:bodyPr wrap="none" rtlCol="0">
                  <a:spAutoFit/>
                </a:bodyPr>
                <a:lstStyle/>
                <a:p>
                  <a:pPr algn="l"/>
                  <a:r>
                    <a:rPr lang="en-US" sz="1600" dirty="0" smtClean="0"/>
                    <a:t>dev</a:t>
                  </a:r>
                </a:p>
                <a:p>
                  <a:pPr algn="l"/>
                  <a:r>
                    <a:rPr lang="en-US" sz="1600" dirty="0" smtClean="0"/>
                    <a:t>  - disk 1</a:t>
                  </a:r>
                </a:p>
                <a:p>
                  <a:pPr algn="l"/>
                  <a:r>
                    <a:rPr lang="en-US" sz="1600" dirty="0" smtClean="0"/>
                    <a:t>  - disk 2</a:t>
                  </a:r>
                </a:p>
                <a:p>
                  <a:pPr algn="l"/>
                  <a:r>
                    <a:rPr lang="en-US" sz="1600" dirty="0" smtClean="0"/>
                    <a:t>  - disk 3</a:t>
                  </a:r>
                  <a:endParaRPr lang="en-US" sz="1600" dirty="0"/>
                </a:p>
              </p:txBody>
            </p:sp>
            <p:cxnSp>
              <p:nvCxnSpPr>
                <p:cNvPr id="69" name="Straight Connector 68"/>
                <p:cNvCxnSpPr/>
                <p:nvPr/>
              </p:nvCxnSpPr>
              <p:spPr bwMode="auto">
                <a:xfrm>
                  <a:off x="3219450" y="2617470"/>
                  <a:ext cx="751915" cy="225"/>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0" name="Straight Connector 69"/>
                <p:cNvCxnSpPr/>
                <p:nvPr/>
              </p:nvCxnSpPr>
              <p:spPr bwMode="auto">
                <a:xfrm rot="5400000">
                  <a:off x="3914775" y="266509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1" name="Straight Connector 70"/>
                <p:cNvCxnSpPr/>
                <p:nvPr/>
              </p:nvCxnSpPr>
              <p:spPr bwMode="auto">
                <a:xfrm rot="5400000">
                  <a:off x="3171825" y="257365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cxnSp>
            <p:nvCxnSpPr>
              <p:cNvPr id="72" name="Straight Connector 71"/>
              <p:cNvCxnSpPr/>
              <p:nvPr/>
            </p:nvCxnSpPr>
            <p:spPr bwMode="auto">
              <a:xfrm>
                <a:off x="2335530" y="2617470"/>
                <a:ext cx="89535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3" name="Straight Connector 72"/>
              <p:cNvCxnSpPr/>
              <p:nvPr/>
            </p:nvCxnSpPr>
            <p:spPr bwMode="auto">
              <a:xfrm rot="5400000">
                <a:off x="3090539" y="2667753"/>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5" name="Straight Connector 74"/>
              <p:cNvCxnSpPr/>
              <p:nvPr/>
            </p:nvCxnSpPr>
            <p:spPr bwMode="auto">
              <a:xfrm rot="5400000">
                <a:off x="2284423" y="2666409"/>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sp>
          <p:nvSpPr>
            <p:cNvPr id="77" name="TextBox 76"/>
            <p:cNvSpPr txBox="1"/>
            <p:nvPr/>
          </p:nvSpPr>
          <p:spPr>
            <a:xfrm>
              <a:off x="2733474" y="2609850"/>
              <a:ext cx="889987" cy="646331"/>
            </a:xfrm>
            <a:prstGeom prst="rect">
              <a:avLst/>
            </a:prstGeom>
            <a:noFill/>
          </p:spPr>
          <p:txBody>
            <a:bodyPr wrap="none" rtlCol="0">
              <a:spAutoFit/>
            </a:bodyPr>
            <a:lstStyle/>
            <a:p>
              <a:r>
                <a:rPr lang="en-US" sz="1800" dirty="0" smtClean="0"/>
                <a:t>mount </a:t>
              </a:r>
            </a:p>
            <a:p>
              <a:r>
                <a:rPr lang="en-US" sz="1800" dirty="0" err="1" smtClean="0"/>
                <a:t>lunb</a:t>
              </a:r>
              <a:endParaRPr lang="en-US" sz="1800" dirty="0"/>
            </a:p>
          </p:txBody>
        </p:sp>
        <p:sp>
          <p:nvSpPr>
            <p:cNvPr id="78" name="TextBox 77"/>
            <p:cNvSpPr txBox="1"/>
            <p:nvPr/>
          </p:nvSpPr>
          <p:spPr>
            <a:xfrm>
              <a:off x="1940994" y="2602230"/>
              <a:ext cx="889987" cy="646331"/>
            </a:xfrm>
            <a:prstGeom prst="rect">
              <a:avLst/>
            </a:prstGeom>
            <a:noFill/>
          </p:spPr>
          <p:txBody>
            <a:bodyPr wrap="none" rtlCol="0">
              <a:spAutoFit/>
            </a:bodyPr>
            <a:lstStyle/>
            <a:p>
              <a:r>
                <a:rPr lang="en-US" sz="1800" dirty="0" smtClean="0"/>
                <a:t>mount </a:t>
              </a:r>
            </a:p>
            <a:p>
              <a:r>
                <a:rPr lang="en-US" sz="1800" dirty="0" err="1" smtClean="0"/>
                <a:t>luna</a:t>
              </a:r>
              <a:endParaRPr lang="en-US" sz="1800" dirty="0"/>
            </a:p>
          </p:txBody>
        </p:sp>
      </p:grpSp>
      <p:sp>
        <p:nvSpPr>
          <p:cNvPr id="91" name="Line 92"/>
          <p:cNvSpPr>
            <a:spLocks noChangeShapeType="1"/>
          </p:cNvSpPr>
          <p:nvPr/>
        </p:nvSpPr>
        <p:spPr bwMode="gray">
          <a:xfrm flipH="1" flipV="1">
            <a:off x="2753138" y="2892287"/>
            <a:ext cx="2673625" cy="99391"/>
          </a:xfrm>
          <a:prstGeom prst="line">
            <a:avLst/>
          </a:prstGeom>
          <a:noFill/>
          <a:ln w="19050">
            <a:solidFill>
              <a:schemeClr val="hlink"/>
            </a:solidFill>
            <a:round/>
            <a:headEnd/>
            <a:tailEnd type="triangle" w="med" len="sm"/>
          </a:ln>
        </p:spPr>
        <p:txBody>
          <a:bodyPr/>
          <a:lstStyle/>
          <a:p>
            <a:endParaRPr lang="en-US"/>
          </a:p>
        </p:txBody>
      </p:sp>
      <p:sp>
        <p:nvSpPr>
          <p:cNvPr id="92" name="Line 92"/>
          <p:cNvSpPr>
            <a:spLocks noChangeShapeType="1"/>
          </p:cNvSpPr>
          <p:nvPr/>
        </p:nvSpPr>
        <p:spPr bwMode="gray">
          <a:xfrm flipH="1" flipV="1">
            <a:off x="3478695" y="3130825"/>
            <a:ext cx="1977887" cy="89452"/>
          </a:xfrm>
          <a:prstGeom prst="line">
            <a:avLst/>
          </a:prstGeom>
          <a:noFill/>
          <a:ln w="19050">
            <a:solidFill>
              <a:schemeClr val="hlink"/>
            </a:solidFill>
            <a:round/>
            <a:headEnd/>
            <a:tailEnd type="triangle" w="med" len="sm"/>
          </a:ln>
        </p:spPr>
        <p:txBody>
          <a:bodyPr/>
          <a:lstStyle/>
          <a:p>
            <a:endParaRPr lang="en-US"/>
          </a:p>
        </p:txBody>
      </p:sp>
      <p:sp>
        <p:nvSpPr>
          <p:cNvPr id="81"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82"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42"/>
          <p:cNvSpPr>
            <a:spLocks noGrp="1" noChangeArrowheads="1"/>
          </p:cNvSpPr>
          <p:nvPr>
            <p:ph type="title" idx="4294967295"/>
          </p:nvPr>
        </p:nvSpPr>
        <p:spPr/>
        <p:txBody>
          <a:bodyPr/>
          <a:lstStyle/>
          <a:p>
            <a:pPr eaLnBrk="1" hangingPunct="1"/>
            <a:r>
              <a:rPr lang="en-US" dirty="0" smtClean="0"/>
              <a:t>LUN Setup Complete</a:t>
            </a:r>
          </a:p>
        </p:txBody>
      </p:sp>
      <p:sp>
        <p:nvSpPr>
          <p:cNvPr id="27652"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sp>
        <p:nvSpPr>
          <p:cNvPr id="27653"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a:p>
        </p:txBody>
      </p:sp>
      <p:grpSp>
        <p:nvGrpSpPr>
          <p:cNvPr id="2" name="Group 44"/>
          <p:cNvGrpSpPr>
            <a:grpSpLocks/>
          </p:cNvGrpSpPr>
          <p:nvPr/>
        </p:nvGrpSpPr>
        <p:grpSpPr bwMode="auto">
          <a:xfrm>
            <a:off x="1460500" y="2090738"/>
            <a:ext cx="395288" cy="190500"/>
            <a:chOff x="4508" y="3013"/>
            <a:chExt cx="249" cy="120"/>
          </a:xfrm>
        </p:grpSpPr>
        <p:sp>
          <p:nvSpPr>
            <p:cNvPr id="27698" name="Rectangle 45"/>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7699" name="Rectangle 46"/>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3" name="Group 47"/>
          <p:cNvGrpSpPr>
            <a:grpSpLocks/>
          </p:cNvGrpSpPr>
          <p:nvPr/>
        </p:nvGrpSpPr>
        <p:grpSpPr bwMode="auto">
          <a:xfrm>
            <a:off x="8151813" y="2090738"/>
            <a:ext cx="395287" cy="190500"/>
            <a:chOff x="4508" y="3013"/>
            <a:chExt cx="249" cy="120"/>
          </a:xfrm>
        </p:grpSpPr>
        <p:sp>
          <p:nvSpPr>
            <p:cNvPr id="27696" name="Rectangle 48"/>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7697" name="Rectangle 49"/>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4" name="Group 50"/>
          <p:cNvGrpSpPr>
            <a:grpSpLocks/>
          </p:cNvGrpSpPr>
          <p:nvPr/>
        </p:nvGrpSpPr>
        <p:grpSpPr bwMode="auto">
          <a:xfrm flipV="1">
            <a:off x="1460500" y="3883025"/>
            <a:ext cx="395288" cy="190500"/>
            <a:chOff x="4508" y="3013"/>
            <a:chExt cx="249" cy="120"/>
          </a:xfrm>
        </p:grpSpPr>
        <p:sp>
          <p:nvSpPr>
            <p:cNvPr id="27694"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7695"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grpSp>
        <p:nvGrpSpPr>
          <p:cNvPr id="5" name="Group 53"/>
          <p:cNvGrpSpPr>
            <a:grpSpLocks/>
          </p:cNvGrpSpPr>
          <p:nvPr/>
        </p:nvGrpSpPr>
        <p:grpSpPr bwMode="auto">
          <a:xfrm flipV="1">
            <a:off x="8151813" y="3883025"/>
            <a:ext cx="395287" cy="190500"/>
            <a:chOff x="4508" y="3013"/>
            <a:chExt cx="249" cy="120"/>
          </a:xfrm>
        </p:grpSpPr>
        <p:sp>
          <p:nvSpPr>
            <p:cNvPr id="27692" name="Rectangle 54"/>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7693" name="Rectangle 55"/>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7658" name="AutoShape 56"/>
          <p:cNvCxnSpPr>
            <a:cxnSpLocks noChangeShapeType="1"/>
            <a:stCxn id="27699" idx="3"/>
            <a:endCxn id="27695" idx="3"/>
          </p:cNvCxnSpPr>
          <p:nvPr/>
        </p:nvCxnSpPr>
        <p:spPr bwMode="gray">
          <a:xfrm>
            <a:off x="1658938" y="2281238"/>
            <a:ext cx="0" cy="1604962"/>
          </a:xfrm>
          <a:prstGeom prst="straightConnector1">
            <a:avLst/>
          </a:prstGeom>
          <a:noFill/>
          <a:ln w="19050">
            <a:solidFill>
              <a:schemeClr val="tx1"/>
            </a:solidFill>
            <a:round/>
            <a:headEnd/>
            <a:tailEnd type="none" w="med" len="sm"/>
          </a:ln>
        </p:spPr>
      </p:cxnSp>
      <p:cxnSp>
        <p:nvCxnSpPr>
          <p:cNvPr id="27659" name="AutoShape 57"/>
          <p:cNvCxnSpPr>
            <a:cxnSpLocks noChangeShapeType="1"/>
            <a:stCxn id="27697" idx="3"/>
            <a:endCxn id="27693" idx="3"/>
          </p:cNvCxnSpPr>
          <p:nvPr/>
        </p:nvCxnSpPr>
        <p:spPr bwMode="gray">
          <a:xfrm>
            <a:off x="8350250" y="2281238"/>
            <a:ext cx="0" cy="1604962"/>
          </a:xfrm>
          <a:prstGeom prst="straightConnector1">
            <a:avLst/>
          </a:prstGeom>
          <a:noFill/>
          <a:ln w="19050">
            <a:solidFill>
              <a:schemeClr val="tx1"/>
            </a:solidFill>
            <a:round/>
            <a:headEnd/>
            <a:tailEnd type="none" w="med" len="sm"/>
          </a:ln>
        </p:spPr>
      </p:cxnSp>
      <p:sp>
        <p:nvSpPr>
          <p:cNvPr id="27667" name="Rectangle 80"/>
          <p:cNvSpPr>
            <a:spLocks noChangeArrowheads="1"/>
          </p:cNvSpPr>
          <p:nvPr/>
        </p:nvSpPr>
        <p:spPr bwMode="gray">
          <a:xfrm>
            <a:off x="14605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My_IP_igroup</a:t>
            </a:r>
          </a:p>
          <a:p>
            <a:pPr>
              <a:buClr>
                <a:schemeClr val="accent2"/>
              </a:buClr>
              <a:buFont typeface="Wingdings 2" pitchFamily="18" charset="2"/>
              <a:buNone/>
            </a:pPr>
            <a:r>
              <a:rPr lang="en-US" sz="1400"/>
              <a:t>iqn.1999-04.com.a:system</a:t>
            </a:r>
          </a:p>
          <a:p>
            <a:pPr>
              <a:buClr>
                <a:schemeClr val="accent2"/>
              </a:buClr>
              <a:buFont typeface="Wingdings 2" pitchFamily="18" charset="2"/>
              <a:buNone/>
            </a:pPr>
            <a:r>
              <a:rPr lang="en-US" sz="1400"/>
              <a:t>OS Type:  Windows</a:t>
            </a:r>
          </a:p>
        </p:txBody>
      </p:sp>
      <p:sp>
        <p:nvSpPr>
          <p:cNvPr id="27668" name="Rectangle 80"/>
          <p:cNvSpPr>
            <a:spLocks noChangeArrowheads="1"/>
          </p:cNvSpPr>
          <p:nvPr/>
        </p:nvSpPr>
        <p:spPr bwMode="gray">
          <a:xfrm>
            <a:off x="5207000" y="4394200"/>
            <a:ext cx="3340100" cy="774700"/>
          </a:xfrm>
          <a:prstGeom prst="rect">
            <a:avLst/>
          </a:prstGeom>
          <a:solidFill>
            <a:srgbClr val="DDDDDD"/>
          </a:solidFill>
          <a:ln w="12700" algn="ctr">
            <a:solidFill>
              <a:schemeClr val="tx1"/>
            </a:solidFill>
            <a:round/>
            <a:headEnd/>
            <a:tailEnd/>
          </a:ln>
        </p:spPr>
        <p:txBody>
          <a:bodyPr wrap="none" anchor="ctr"/>
          <a:lstStyle/>
          <a:p>
            <a:pPr>
              <a:buClr>
                <a:schemeClr val="accent2"/>
              </a:buClr>
              <a:buFont typeface="Wingdings 2" pitchFamily="18" charset="2"/>
              <a:buNone/>
            </a:pPr>
            <a:r>
              <a:rPr lang="en-US" sz="1400"/>
              <a:t>My_FC_igroup</a:t>
            </a:r>
          </a:p>
          <a:p>
            <a:pPr>
              <a:buClr>
                <a:schemeClr val="accent2"/>
              </a:buClr>
              <a:buFont typeface="Wingdings 2" pitchFamily="18" charset="2"/>
              <a:buNone/>
            </a:pPr>
            <a:r>
              <a:rPr lang="en-US" sz="1400"/>
              <a:t>21:00:00:2b:34:26:a6:56 </a:t>
            </a:r>
            <a:br>
              <a:rPr lang="en-US" sz="1400"/>
            </a:br>
            <a:r>
              <a:rPr lang="en-US" sz="1400"/>
              <a:t>OS Type: Windows</a:t>
            </a:r>
          </a:p>
        </p:txBody>
      </p:sp>
      <p:grpSp>
        <p:nvGrpSpPr>
          <p:cNvPr id="6" name="Group 69"/>
          <p:cNvGrpSpPr>
            <a:grpSpLocks/>
          </p:cNvGrpSpPr>
          <p:nvPr/>
        </p:nvGrpSpPr>
        <p:grpSpPr bwMode="auto">
          <a:xfrm>
            <a:off x="4805363" y="2090738"/>
            <a:ext cx="395287" cy="190500"/>
            <a:chOff x="4508" y="3013"/>
            <a:chExt cx="249" cy="120"/>
          </a:xfrm>
        </p:grpSpPr>
        <p:sp>
          <p:nvSpPr>
            <p:cNvPr id="27688" name="Rectangle 7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27689" name="Rectangle 7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27670" name="AutoShape 72"/>
          <p:cNvCxnSpPr>
            <a:cxnSpLocks noChangeShapeType="1"/>
            <a:stCxn id="27689"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7671" name="TextBox 94"/>
          <p:cNvSpPr txBox="1">
            <a:spLocks noChangeArrowheads="1"/>
          </p:cNvSpPr>
          <p:nvPr/>
        </p:nvSpPr>
        <p:spPr bwMode="gray">
          <a:xfrm>
            <a:off x="1154113" y="40767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7672" name="TextBox 94"/>
          <p:cNvSpPr txBox="1">
            <a:spLocks noChangeArrowheads="1"/>
          </p:cNvSpPr>
          <p:nvPr/>
        </p:nvSpPr>
        <p:spPr bwMode="gray">
          <a:xfrm>
            <a:off x="1154113" y="1752600"/>
            <a:ext cx="9953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a:t>Ethernet</a:t>
            </a:r>
          </a:p>
        </p:txBody>
      </p:sp>
      <p:sp>
        <p:nvSpPr>
          <p:cNvPr id="2767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767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cxnSp>
        <p:nvCxnSpPr>
          <p:cNvPr id="27681" name="AutoShape 83"/>
          <p:cNvCxnSpPr>
            <a:cxnSpLocks noChangeShapeType="1"/>
            <a:endCxn id="27668" idx="2"/>
          </p:cNvCxnSpPr>
          <p:nvPr/>
        </p:nvCxnSpPr>
        <p:spPr bwMode="gray">
          <a:xfrm flipV="1">
            <a:off x="5899150" y="5168900"/>
            <a:ext cx="977900" cy="955675"/>
          </a:xfrm>
          <a:prstGeom prst="bentConnector2">
            <a:avLst/>
          </a:prstGeom>
          <a:noFill/>
          <a:ln w="19050">
            <a:solidFill>
              <a:schemeClr val="hlink"/>
            </a:solidFill>
            <a:miter lim="800000"/>
            <a:headEnd/>
            <a:tailEnd type="triangle" w="med" len="sm"/>
          </a:ln>
        </p:spPr>
      </p:cxnSp>
      <p:cxnSp>
        <p:nvCxnSpPr>
          <p:cNvPr id="27682" name="AutoShape 84"/>
          <p:cNvCxnSpPr>
            <a:cxnSpLocks noChangeShapeType="1"/>
            <a:endCxn id="27667" idx="2"/>
          </p:cNvCxnSpPr>
          <p:nvPr/>
        </p:nvCxnSpPr>
        <p:spPr bwMode="gray">
          <a:xfrm rot="10800000">
            <a:off x="3130550" y="5168900"/>
            <a:ext cx="976313" cy="955675"/>
          </a:xfrm>
          <a:prstGeom prst="bentConnector2">
            <a:avLst/>
          </a:prstGeom>
          <a:noFill/>
          <a:ln w="19050">
            <a:solidFill>
              <a:schemeClr val="hlink"/>
            </a:solidFill>
            <a:miter lim="800000"/>
            <a:headEnd/>
            <a:tailEnd type="triangle" w="med" len="sm"/>
          </a:ln>
        </p:spPr>
      </p:cxnSp>
      <p:sp>
        <p:nvSpPr>
          <p:cNvPr id="27686" name="TextBox 94"/>
          <p:cNvSpPr txBox="1">
            <a:spLocks noChangeArrowheads="1"/>
          </p:cNvSpPr>
          <p:nvPr/>
        </p:nvSpPr>
        <p:spPr bwMode="gray">
          <a:xfrm>
            <a:off x="4481513" y="1739900"/>
            <a:ext cx="1033462" cy="241300"/>
          </a:xfrm>
          <a:prstGeom prst="rect">
            <a:avLst/>
          </a:prstGeom>
          <a:solidFill>
            <a:srgbClr val="DDDDDD"/>
          </a:solidFill>
          <a:ln w="12700" algn="ctr">
            <a:solidFill>
              <a:schemeClr val="tx1"/>
            </a:solidFill>
            <a:miter lim="800000"/>
            <a:headEnd/>
            <a:tailEnd/>
          </a:ln>
        </p:spPr>
        <p:txBody>
          <a:bodyPr wrap="none" lIns="0" tIns="0" rIns="0" bIns="0" anchor="ctr"/>
          <a:lstStyle/>
          <a:p>
            <a:pPr>
              <a:buClr>
                <a:schemeClr val="accent2"/>
              </a:buClr>
              <a:buFont typeface="Wingdings 2" pitchFamily="18" charset="2"/>
              <a:buNone/>
            </a:pPr>
            <a:r>
              <a:rPr lang="en-US" sz="1400"/>
              <a:t> File System</a:t>
            </a:r>
          </a:p>
        </p:txBody>
      </p:sp>
      <p:cxnSp>
        <p:nvCxnSpPr>
          <p:cNvPr id="27687" name="AutoShape 91"/>
          <p:cNvCxnSpPr>
            <a:cxnSpLocks noChangeShapeType="1"/>
            <a:stCxn id="27686" idx="2"/>
            <a:endCxn id="27688" idx="1"/>
          </p:cNvCxnSpPr>
          <p:nvPr/>
        </p:nvCxnSpPr>
        <p:spPr bwMode="gray">
          <a:xfrm>
            <a:off x="4999038" y="1981200"/>
            <a:ext cx="4762" cy="111125"/>
          </a:xfrm>
          <a:prstGeom prst="straightConnector1">
            <a:avLst/>
          </a:prstGeom>
          <a:noFill/>
          <a:ln w="12700">
            <a:solidFill>
              <a:schemeClr val="tx1"/>
            </a:solidFill>
            <a:round/>
            <a:headEnd/>
            <a:tailEnd type="triangle" w="med" len="sm"/>
          </a:ln>
        </p:spPr>
      </p:cxn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27703" name="TextBox 94"/>
          <p:cNvSpPr txBox="1">
            <a:spLocks noChangeArrowheads="1"/>
          </p:cNvSpPr>
          <p:nvPr/>
        </p:nvSpPr>
        <p:spPr bwMode="gray">
          <a:xfrm>
            <a:off x="2735263" y="5665788"/>
            <a:ext cx="311150"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1</a:t>
            </a:r>
          </a:p>
        </p:txBody>
      </p:sp>
      <p:sp>
        <p:nvSpPr>
          <p:cNvPr id="27704" name="TextBox 94"/>
          <p:cNvSpPr txBox="1">
            <a:spLocks noChangeArrowheads="1"/>
          </p:cNvSpPr>
          <p:nvPr/>
        </p:nvSpPr>
        <p:spPr bwMode="gray">
          <a:xfrm>
            <a:off x="6945313" y="5627688"/>
            <a:ext cx="338137" cy="400110"/>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dirty="0"/>
              <a:t>2</a:t>
            </a:r>
          </a:p>
        </p:txBody>
      </p:sp>
      <p:sp>
        <p:nvSpPr>
          <p:cNvPr id="52"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4"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sp>
        <p:nvSpPr>
          <p:cNvPr id="55"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a:p>
        </p:txBody>
      </p:sp>
      <p:grpSp>
        <p:nvGrpSpPr>
          <p:cNvPr id="7" name="Group 50"/>
          <p:cNvGrpSpPr>
            <a:grpSpLocks/>
          </p:cNvGrpSpPr>
          <p:nvPr/>
        </p:nvGrpSpPr>
        <p:grpSpPr bwMode="auto">
          <a:xfrm>
            <a:off x="4805363" y="5380038"/>
            <a:ext cx="395287" cy="190500"/>
            <a:chOff x="4508" y="3013"/>
            <a:chExt cx="249" cy="120"/>
          </a:xfrm>
        </p:grpSpPr>
        <p:sp>
          <p:nvSpPr>
            <p:cNvPr id="57"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a:p>
          </p:txBody>
        </p:sp>
        <p:sp>
          <p:nvSpPr>
            <p:cNvPr id="58"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a:p>
          </p:txBody>
        </p:sp>
      </p:grpSp>
      <p:cxnSp>
        <p:nvCxnSpPr>
          <p:cNvPr id="59" name="AutoShape 56"/>
          <p:cNvCxnSpPr>
            <a:cxnSpLocks noChangeShapeType="1"/>
            <a:stCxn id="58" idx="3"/>
            <a:endCxn id="55"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60" name="AutoShape 57"/>
          <p:cNvCxnSpPr>
            <a:cxnSpLocks noChangeShapeType="1"/>
            <a:stCxn id="58" idx="3"/>
            <a:endCxn id="52"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61" name="AutoShape 58"/>
          <p:cNvCxnSpPr>
            <a:cxnSpLocks noChangeShapeType="1"/>
            <a:stCxn id="58"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grpSp>
        <p:nvGrpSpPr>
          <p:cNvPr id="8" name="Group 62"/>
          <p:cNvGrpSpPr/>
          <p:nvPr/>
        </p:nvGrpSpPr>
        <p:grpSpPr>
          <a:xfrm>
            <a:off x="1940994" y="2207264"/>
            <a:ext cx="2732231" cy="1541818"/>
            <a:chOff x="1940994" y="2187386"/>
            <a:chExt cx="2732231" cy="1541818"/>
          </a:xfrm>
        </p:grpSpPr>
        <p:grpSp>
          <p:nvGrpSpPr>
            <p:cNvPr id="9" name="Group 75"/>
            <p:cNvGrpSpPr/>
            <p:nvPr/>
          </p:nvGrpSpPr>
          <p:grpSpPr>
            <a:xfrm>
              <a:off x="2335530" y="2187386"/>
              <a:ext cx="2337695" cy="1541818"/>
              <a:chOff x="2335530" y="2187386"/>
              <a:chExt cx="2337695" cy="1541818"/>
            </a:xfrm>
          </p:grpSpPr>
          <p:grpSp>
            <p:nvGrpSpPr>
              <p:cNvPr id="10" name="Group 65"/>
              <p:cNvGrpSpPr/>
              <p:nvPr/>
            </p:nvGrpSpPr>
            <p:grpSpPr>
              <a:xfrm>
                <a:off x="3125097" y="2187386"/>
                <a:ext cx="1548128" cy="1541818"/>
                <a:chOff x="3125097" y="2187386"/>
                <a:chExt cx="1548128" cy="1541818"/>
              </a:xfrm>
            </p:grpSpPr>
            <p:sp>
              <p:nvSpPr>
                <p:cNvPr id="71" name="TextBox 70"/>
                <p:cNvSpPr txBox="1"/>
                <p:nvPr/>
              </p:nvSpPr>
              <p:spPr>
                <a:xfrm>
                  <a:off x="3125097" y="2187386"/>
                  <a:ext cx="228930" cy="369332"/>
                </a:xfrm>
                <a:prstGeom prst="rect">
                  <a:avLst/>
                </a:prstGeom>
                <a:noFill/>
              </p:spPr>
              <p:txBody>
                <a:bodyPr wrap="square" rtlCol="0">
                  <a:spAutoFit/>
                </a:bodyPr>
                <a:lstStyle/>
                <a:p>
                  <a:r>
                    <a:rPr lang="en-US" sz="1800" dirty="0" smtClean="0"/>
                    <a:t>/</a:t>
                  </a:r>
                  <a:endParaRPr lang="en-US" sz="1800" dirty="0"/>
                </a:p>
              </p:txBody>
            </p:sp>
            <p:sp>
              <p:nvSpPr>
                <p:cNvPr id="72" name="TextBox 71"/>
                <p:cNvSpPr txBox="1"/>
                <p:nvPr/>
              </p:nvSpPr>
              <p:spPr>
                <a:xfrm>
                  <a:off x="3711102" y="2651986"/>
                  <a:ext cx="962123" cy="1077218"/>
                </a:xfrm>
                <a:prstGeom prst="rect">
                  <a:avLst/>
                </a:prstGeom>
                <a:noFill/>
              </p:spPr>
              <p:txBody>
                <a:bodyPr wrap="none" rtlCol="0">
                  <a:spAutoFit/>
                </a:bodyPr>
                <a:lstStyle/>
                <a:p>
                  <a:pPr algn="l"/>
                  <a:r>
                    <a:rPr lang="en-US" sz="1600" dirty="0" smtClean="0"/>
                    <a:t>dev</a:t>
                  </a:r>
                </a:p>
                <a:p>
                  <a:pPr algn="l"/>
                  <a:r>
                    <a:rPr lang="en-US" sz="1600" dirty="0" smtClean="0"/>
                    <a:t>  - disk 1</a:t>
                  </a:r>
                </a:p>
                <a:p>
                  <a:pPr algn="l"/>
                  <a:r>
                    <a:rPr lang="en-US" sz="1600" dirty="0" smtClean="0"/>
                    <a:t>  - disk 2</a:t>
                  </a:r>
                </a:p>
                <a:p>
                  <a:pPr algn="l"/>
                  <a:r>
                    <a:rPr lang="en-US" sz="1600" dirty="0" smtClean="0"/>
                    <a:t>  - disk 3</a:t>
                  </a:r>
                  <a:endParaRPr lang="en-US" sz="1600" dirty="0"/>
                </a:p>
              </p:txBody>
            </p:sp>
            <p:cxnSp>
              <p:nvCxnSpPr>
                <p:cNvPr id="73" name="Straight Connector 72"/>
                <p:cNvCxnSpPr/>
                <p:nvPr/>
              </p:nvCxnSpPr>
              <p:spPr bwMode="auto">
                <a:xfrm>
                  <a:off x="3219450" y="2617470"/>
                  <a:ext cx="751915" cy="225"/>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4" name="Straight Connector 73"/>
                <p:cNvCxnSpPr/>
                <p:nvPr/>
              </p:nvCxnSpPr>
              <p:spPr bwMode="auto">
                <a:xfrm rot="5400000">
                  <a:off x="3914775" y="266509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5" name="Straight Connector 74"/>
                <p:cNvCxnSpPr/>
                <p:nvPr/>
              </p:nvCxnSpPr>
              <p:spPr bwMode="auto">
                <a:xfrm rot="5400000">
                  <a:off x="3171825" y="2573655"/>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cxnSp>
            <p:nvCxnSpPr>
              <p:cNvPr id="68" name="Straight Connector 67"/>
              <p:cNvCxnSpPr/>
              <p:nvPr/>
            </p:nvCxnSpPr>
            <p:spPr bwMode="auto">
              <a:xfrm>
                <a:off x="2335530" y="2617470"/>
                <a:ext cx="89535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69" name="Straight Connector 68"/>
              <p:cNvCxnSpPr/>
              <p:nvPr/>
            </p:nvCxnSpPr>
            <p:spPr bwMode="auto">
              <a:xfrm rot="5400000">
                <a:off x="3090539" y="2667753"/>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cxnSp>
            <p:nvCxnSpPr>
              <p:cNvPr id="70" name="Straight Connector 69"/>
              <p:cNvCxnSpPr/>
              <p:nvPr/>
            </p:nvCxnSpPr>
            <p:spPr bwMode="auto">
              <a:xfrm rot="5400000">
                <a:off x="2284423" y="2666409"/>
                <a:ext cx="102870" cy="0"/>
              </a:xfrm>
              <a:prstGeom prst="line">
                <a:avLst/>
              </a:prstGeom>
              <a:solidFill>
                <a:schemeClr val="accent1"/>
              </a:solidFill>
              <a:ln w="19050" cap="flat" cmpd="sng" algn="ctr">
                <a:solidFill>
                  <a:schemeClr val="bg2"/>
                </a:solidFill>
                <a:prstDash val="solid"/>
                <a:round/>
                <a:headEnd type="none" w="med" len="med"/>
                <a:tailEnd type="none" w="med" len="med"/>
              </a:ln>
              <a:effectLst/>
            </p:spPr>
          </p:cxnSp>
        </p:grpSp>
        <p:sp>
          <p:nvSpPr>
            <p:cNvPr id="65" name="TextBox 64"/>
            <p:cNvSpPr txBox="1"/>
            <p:nvPr/>
          </p:nvSpPr>
          <p:spPr>
            <a:xfrm>
              <a:off x="2733474" y="2609850"/>
              <a:ext cx="889987" cy="646331"/>
            </a:xfrm>
            <a:prstGeom prst="rect">
              <a:avLst/>
            </a:prstGeom>
            <a:noFill/>
          </p:spPr>
          <p:txBody>
            <a:bodyPr wrap="none" rtlCol="0">
              <a:spAutoFit/>
            </a:bodyPr>
            <a:lstStyle/>
            <a:p>
              <a:r>
                <a:rPr lang="en-US" sz="1800" dirty="0" smtClean="0"/>
                <a:t>mount </a:t>
              </a:r>
            </a:p>
            <a:p>
              <a:r>
                <a:rPr lang="en-US" sz="1800" dirty="0" err="1" smtClean="0"/>
                <a:t>lunb</a:t>
              </a:r>
              <a:endParaRPr lang="en-US" sz="1800" dirty="0"/>
            </a:p>
          </p:txBody>
        </p:sp>
        <p:sp>
          <p:nvSpPr>
            <p:cNvPr id="66" name="TextBox 65"/>
            <p:cNvSpPr txBox="1"/>
            <p:nvPr/>
          </p:nvSpPr>
          <p:spPr>
            <a:xfrm>
              <a:off x="1940994" y="2602230"/>
              <a:ext cx="889987" cy="646331"/>
            </a:xfrm>
            <a:prstGeom prst="rect">
              <a:avLst/>
            </a:prstGeom>
            <a:noFill/>
          </p:spPr>
          <p:txBody>
            <a:bodyPr wrap="none" rtlCol="0">
              <a:spAutoFit/>
            </a:bodyPr>
            <a:lstStyle/>
            <a:p>
              <a:r>
                <a:rPr lang="en-US" sz="1800" dirty="0" smtClean="0"/>
                <a:t>mount </a:t>
              </a:r>
            </a:p>
            <a:p>
              <a:r>
                <a:rPr lang="en-US" sz="1800" dirty="0" err="1" smtClean="0"/>
                <a:t>luna</a:t>
              </a:r>
              <a:endParaRPr lang="en-US" sz="1800" dirty="0"/>
            </a:p>
          </p:txBody>
        </p:sp>
      </p:grpSp>
      <p:sp>
        <p:nvSpPr>
          <p:cNvPr id="78" name="TextBox 94"/>
          <p:cNvSpPr txBox="1">
            <a:spLocks noChangeArrowheads="1"/>
          </p:cNvSpPr>
          <p:nvPr/>
        </p:nvSpPr>
        <p:spPr bwMode="gray">
          <a:xfrm>
            <a:off x="0" y="4384511"/>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79" name="TextBox 94"/>
          <p:cNvSpPr txBox="1">
            <a:spLocks noChangeArrowheads="1"/>
          </p:cNvSpPr>
          <p:nvPr/>
        </p:nvSpPr>
        <p:spPr bwMode="gray">
          <a:xfrm>
            <a:off x="0" y="1768467"/>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
        <p:nvSpPr>
          <p:cNvPr id="76" name="AutoShape 77"/>
          <p:cNvSpPr>
            <a:spLocks noChangeArrowheads="1"/>
          </p:cNvSpPr>
          <p:nvPr/>
        </p:nvSpPr>
        <p:spPr bwMode="gray">
          <a:xfrm>
            <a:off x="5414682" y="5925690"/>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LUNb</a:t>
            </a:r>
            <a:endParaRPr lang="en-US" sz="1600" dirty="0">
              <a:solidFill>
                <a:schemeClr val="bg1"/>
              </a:solidFill>
            </a:endParaRPr>
          </a:p>
        </p:txBody>
      </p:sp>
      <p:sp>
        <p:nvSpPr>
          <p:cNvPr id="77" name="AutoShape 77"/>
          <p:cNvSpPr>
            <a:spLocks noChangeArrowheads="1"/>
          </p:cNvSpPr>
          <p:nvPr/>
        </p:nvSpPr>
        <p:spPr bwMode="gray">
          <a:xfrm>
            <a:off x="3935506" y="5898796"/>
            <a:ext cx="645459" cy="502023"/>
          </a:xfrm>
          <a:prstGeom prst="can">
            <a:avLst>
              <a:gd name="adj" fmla="val 25000"/>
            </a:avLst>
          </a:prstGeom>
          <a:solidFill>
            <a:schemeClr val="tx2"/>
          </a:solidFill>
          <a:ln w="12700">
            <a:solidFill>
              <a:schemeClr val="bg1"/>
            </a:solidFill>
            <a:round/>
            <a:headEnd/>
            <a:tailEnd/>
          </a:ln>
        </p:spPr>
        <p:txBody>
          <a:bodyPr wrap="none" anchor="ctr"/>
          <a:lstStyle/>
          <a:p>
            <a:r>
              <a:rPr lang="en-US" sz="1600" dirty="0" err="1" smtClean="0">
                <a:solidFill>
                  <a:schemeClr val="bg1"/>
                </a:solidFill>
              </a:rPr>
              <a:t>LUNa</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r>
              <a:rPr lang="en-US" sz="2400" dirty="0" smtClean="0"/>
              <a:t>Describe the differences between network-attached storage (NAS) and storage area network (SAN)</a:t>
            </a:r>
          </a:p>
          <a:p>
            <a:pPr eaLnBrk="1" hangingPunct="1"/>
            <a:r>
              <a:rPr lang="en-US" sz="2400" dirty="0" smtClean="0"/>
              <a:t>List the methods to implement a SAN environment</a:t>
            </a:r>
          </a:p>
          <a:p>
            <a:pPr eaLnBrk="1" hangingPunct="1"/>
            <a:r>
              <a:rPr lang="en-US" sz="2400" dirty="0" smtClean="0"/>
              <a:t>Define logical unit number, initiator, and target</a:t>
            </a:r>
          </a:p>
          <a:p>
            <a:pPr eaLnBrk="1" hangingPunct="1"/>
            <a:r>
              <a:rPr lang="en-US" sz="2400" dirty="0" smtClean="0"/>
              <a:t>Describe ports, worldwide node names, and worldwide port names</a:t>
            </a:r>
          </a:p>
          <a:p>
            <a:pPr eaLnBrk="1" hangingPunct="1"/>
            <a:r>
              <a:rPr lang="en-US" sz="2400" dirty="0" smtClean="0"/>
              <a:t>List the basic steps to implement a SAN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12: SAN Overview</a:t>
            </a:r>
            <a:endParaRPr lang="en-US" dirty="0"/>
          </a:p>
          <a:p>
            <a:r>
              <a:rPr lang="en-US" dirty="0"/>
              <a:t>Estimated Time: </a:t>
            </a:r>
            <a:r>
              <a:rPr lang="en-US" dirty="0" smtClean="0"/>
              <a:t>15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If NAS provides file-level access, then SAN provides what?</a:t>
            </a:r>
          </a:p>
          <a:p>
            <a:r>
              <a:rPr lang="en-US" dirty="0" smtClean="0"/>
              <a:t>What is it called when NAS and SAN are both implemented on a NetApp storage system?</a:t>
            </a:r>
          </a:p>
          <a:p>
            <a:pPr eaLnBrk="1" hangingPunct="1">
              <a:spcBef>
                <a:spcPts val="600"/>
              </a:spcBef>
            </a:pPr>
            <a:r>
              <a:rPr lang="en-US" dirty="0" smtClean="0"/>
              <a:t>The initiator is on the host and the target is on the storage system. True or false?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12: SAN Overview</a:t>
            </a:r>
            <a:endParaRPr lang="en-US" dirty="0"/>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spcBef>
                <a:spcPts val="600"/>
              </a:spcBef>
            </a:pPr>
            <a:r>
              <a:rPr lang="en-US" dirty="0" smtClean="0"/>
              <a:t>If NAS provides file-level access, then SAN provides what?</a:t>
            </a:r>
          </a:p>
          <a:p>
            <a:pPr lvl="1" eaLnBrk="1" hangingPunct="1">
              <a:spcBef>
                <a:spcPts val="600"/>
              </a:spcBef>
            </a:pPr>
            <a:r>
              <a:rPr lang="en-US" dirty="0" smtClean="0">
                <a:solidFill>
                  <a:schemeClr val="hlink"/>
                </a:solidFill>
              </a:rPr>
              <a:t>Block-level access to data on storage</a:t>
            </a:r>
          </a:p>
          <a:p>
            <a:pPr eaLnBrk="1" hangingPunct="1">
              <a:spcBef>
                <a:spcPts val="600"/>
              </a:spcBef>
            </a:pPr>
            <a:r>
              <a:rPr lang="en-US" dirty="0" smtClean="0"/>
              <a:t>What is it called when NAS and SAN are both implemented on a NetApp storage system?</a:t>
            </a:r>
          </a:p>
          <a:p>
            <a:pPr lvl="1" eaLnBrk="1" hangingPunct="1">
              <a:spcBef>
                <a:spcPts val="600"/>
              </a:spcBef>
            </a:pPr>
            <a:r>
              <a:rPr lang="en-US" dirty="0" smtClean="0">
                <a:solidFill>
                  <a:schemeClr val="hlink"/>
                </a:solidFill>
              </a:rPr>
              <a:t>Unified storage</a:t>
            </a:r>
          </a:p>
          <a:p>
            <a:pPr eaLnBrk="1" hangingPunct="1">
              <a:spcBef>
                <a:spcPts val="600"/>
              </a:spcBef>
            </a:pPr>
            <a:r>
              <a:rPr lang="en-US" dirty="0" smtClean="0"/>
              <a:t>The initiator is on the host and the target is on the storage system. True or false? </a:t>
            </a:r>
          </a:p>
          <a:p>
            <a:pPr lvl="1" eaLnBrk="1" hangingPunct="1">
              <a:spcBef>
                <a:spcPts val="600"/>
              </a:spcBef>
            </a:pPr>
            <a:r>
              <a:rPr lang="en-US" dirty="0" smtClean="0">
                <a:solidFill>
                  <a:schemeClr val="hlink"/>
                </a:solidFill>
              </a:rPr>
              <a:t>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FC8DC61C-3006-46A4-83A3-0B86308D09A2}"/>
</file>

<file path=docProps/app.xml><?xml version="1.0" encoding="utf-8"?>
<Properties xmlns="http://schemas.openxmlformats.org/officeDocument/2006/extended-properties" xmlns:vt="http://schemas.openxmlformats.org/officeDocument/2006/docPropsVTypes">
  <Template/>
  <TotalTime>22010</TotalTime>
  <Words>2499</Words>
  <Application>Microsoft Office PowerPoint</Application>
  <PresentationFormat>Letter Paper (8.5x11 in)</PresentationFormat>
  <Paragraphs>531</Paragraphs>
  <Slides>34</Slides>
  <Notes>34</Notes>
  <HiddenSlides>2</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2010_NetAppUMaster</vt:lpstr>
      <vt:lpstr>SAN Overview</vt:lpstr>
      <vt:lpstr>Module Objectives</vt:lpstr>
      <vt:lpstr>SAN Introduction</vt:lpstr>
      <vt:lpstr>SAN Versus NAS</vt:lpstr>
      <vt:lpstr>SCSI</vt:lpstr>
      <vt:lpstr>SCSI on Host and Controller</vt:lpstr>
      <vt:lpstr>Logical Unit</vt:lpstr>
      <vt:lpstr>Terms</vt:lpstr>
      <vt:lpstr>Initiator and Target</vt:lpstr>
      <vt:lpstr>SAN Types</vt:lpstr>
      <vt:lpstr>Ports</vt:lpstr>
      <vt:lpstr>Node and Port Names in Fibre Channel</vt:lpstr>
      <vt:lpstr>Node and Portals in iSCSI</vt:lpstr>
      <vt:lpstr>Connectivity Between Initiator and Target</vt:lpstr>
      <vt:lpstr>Implementing SAN</vt:lpstr>
      <vt:lpstr>Steps to Implement a SAN</vt:lpstr>
      <vt:lpstr>1. Initiator Discovery of a Target </vt:lpstr>
      <vt:lpstr>1. Initiator Discovery of a Target  (Cont.) </vt:lpstr>
      <vt:lpstr>1. Initiator Discovery of a Target  (Cont.) </vt:lpstr>
      <vt:lpstr>2. Create a Session</vt:lpstr>
      <vt:lpstr>3.  Create an igroup</vt:lpstr>
      <vt:lpstr>4.  Create a Logical Unit</vt:lpstr>
      <vt:lpstr>5.  Map a Logical Unit to an igroup</vt:lpstr>
      <vt:lpstr>6.  Find the Disk</vt:lpstr>
      <vt:lpstr>6.  Find the Disk (Cont.)</vt:lpstr>
      <vt:lpstr>7.  Prepare the Disk for the Host OS</vt:lpstr>
      <vt:lpstr>7.  Prepare the Disk for the Host OS (Cont.)</vt:lpstr>
      <vt:lpstr>LUN Setup Complete</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Overview</dc:title>
  <dc:subject>Accelerated NCDA Boot Camp Data ONTAP 8.0 7-Mode</dc:subject>
  <dc:creator>Curtis Burchett</dc:creator>
  <cp:lastModifiedBy>Lenovo User</cp:lastModifiedBy>
  <cp:revision>4</cp:revision>
  <dcterms:created xsi:type="dcterms:W3CDTF">2007-11-29T22:14:11Z</dcterms:created>
  <dcterms:modified xsi:type="dcterms:W3CDTF">2010-04-17T22:50:21Z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1183800184</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