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7"/>
  </p:notesMasterIdLst>
  <p:handoutMasterIdLst>
    <p:handoutMasterId r:id="rId38"/>
  </p:handoutMasterIdLst>
  <p:sldIdLst>
    <p:sldId id="476" r:id="rId5"/>
    <p:sldId id="477" r:id="rId6"/>
    <p:sldId id="507" r:id="rId7"/>
    <p:sldId id="479" r:id="rId8"/>
    <p:sldId id="480" r:id="rId9"/>
    <p:sldId id="481" r:id="rId10"/>
    <p:sldId id="482" r:id="rId11"/>
    <p:sldId id="483" r:id="rId12"/>
    <p:sldId id="484" r:id="rId13"/>
    <p:sldId id="485" r:id="rId14"/>
    <p:sldId id="486" r:id="rId15"/>
    <p:sldId id="487" r:id="rId16"/>
    <p:sldId id="508" r:id="rId17"/>
    <p:sldId id="489" r:id="rId18"/>
    <p:sldId id="490" r:id="rId19"/>
    <p:sldId id="491" r:id="rId20"/>
    <p:sldId id="492" r:id="rId21"/>
    <p:sldId id="493" r:id="rId22"/>
    <p:sldId id="494" r:id="rId23"/>
    <p:sldId id="495" r:id="rId24"/>
    <p:sldId id="496" r:id="rId25"/>
    <p:sldId id="509" r:id="rId26"/>
    <p:sldId id="498" r:id="rId27"/>
    <p:sldId id="499" r:id="rId28"/>
    <p:sldId id="511" r:id="rId29"/>
    <p:sldId id="500" r:id="rId30"/>
    <p:sldId id="510" r:id="rId31"/>
    <p:sldId id="502" r:id="rId32"/>
    <p:sldId id="503" r:id="rId33"/>
    <p:sldId id="504" r:id="rId34"/>
    <p:sldId id="505" r:id="rId35"/>
    <p:sldId id="506" r:id="rId36"/>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57143" autoAdjust="0"/>
  </p:normalViewPr>
  <p:slideViewPr>
    <p:cSldViewPr snapToGrid="0">
      <p:cViewPr varScale="1">
        <p:scale>
          <a:sx n="53" d="100"/>
          <a:sy n="53" d="100"/>
        </p:scale>
        <p:origin x="-2256" y="-102"/>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0" d="100"/>
          <a:sy n="60" d="100"/>
        </p:scale>
        <p:origin x="-2796" y="-294"/>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LUN ACCESS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LUN ACCESS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LUN ACCESS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CREATE AN IGROUP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If </a:t>
            </a:r>
            <a:r>
              <a:rPr dirty="0"/>
              <a:t>necessary, create an igroup to provide access to a LUN.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Initiator groups (</a:t>
            </a:r>
            <a:r>
              <a:rPr dirty="0" err="1"/>
              <a:t>igroups</a:t>
            </a:r>
            <a:r>
              <a:rPr dirty="0"/>
              <a:t>) are tables of host identifiers (FC WWPNs or iSCSI WWNs) that are used to control access to LUNs. Typically, you want all of the host's host bus adapters (HBAs) or software initiators to have access to a LUN. If you are using multipathing software or have clustered hosts, each HBA or software initiator of each clustered host needs redundant paths to the same LUN.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create </a:t>
            </a:r>
            <a:r>
              <a:rPr dirty="0" err="1"/>
              <a:t>igroups</a:t>
            </a:r>
            <a:r>
              <a:rPr dirty="0"/>
              <a:t> that specify which initiators have access to the LUNs either before or after you create LUNs, but you must create </a:t>
            </a:r>
            <a:r>
              <a:rPr dirty="0" err="1"/>
              <a:t>igroups</a:t>
            </a:r>
            <a:r>
              <a:rPr dirty="0"/>
              <a:t> before you can map a LUN to an igroup.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Initiator groups can have multiple initiators, and multiple </a:t>
            </a:r>
            <a:r>
              <a:rPr dirty="0" err="1"/>
              <a:t>igroups</a:t>
            </a:r>
            <a:r>
              <a:rPr dirty="0"/>
              <a:t> can have the same initiator. However, you cannot map a LUN to multiple </a:t>
            </a:r>
            <a:r>
              <a:rPr dirty="0" err="1"/>
              <a:t>igroups</a:t>
            </a:r>
            <a:r>
              <a:rPr dirty="0"/>
              <a:t> that have the same initiator.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smtClean="0"/>
              <a:t>An </a:t>
            </a:r>
            <a:r>
              <a:rPr dirty="0"/>
              <a:t>initiator cannot be a member of </a:t>
            </a:r>
            <a:r>
              <a:rPr dirty="0" err="1"/>
              <a:t>igroups</a:t>
            </a:r>
            <a:r>
              <a:rPr dirty="0"/>
              <a:t> of differing operating systems types (</a:t>
            </a:r>
            <a:r>
              <a:rPr dirty="0" err="1"/>
              <a:t>ostypes</a:t>
            </a:r>
            <a:r>
              <a:rPr dirty="0"/>
              <a:t>). Also, a given igroup can be used for FC or iSCSI, but not both.</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STEPS</a:t>
            </a:r>
            <a:r>
              <a:rPr lang="en-US" baseline="0" dirty="0" smtClean="0"/>
              <a:t> TO CREATE AN IGROUP</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Use </a:t>
            </a:r>
            <a:r>
              <a:rPr dirty="0"/>
              <a:t>the </a:t>
            </a:r>
            <a:r>
              <a:rPr dirty="0">
                <a:latin typeface="Courier New" pitchFamily="49" charset="0"/>
              </a:rPr>
              <a:t>igroup create</a:t>
            </a:r>
            <a:r>
              <a:rPr dirty="0"/>
              <a:t> command to configure an igroup on a storage system. Note that you add nodes to the igroup and, therefore, the optional step of listing the currently connected initiators is provided in the first step.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 CONFIGURATION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2. CREATE A LOGICAL UNIT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LUNs </a:t>
            </a:r>
            <a:r>
              <a:rPr dirty="0"/>
              <a:t>may exist in any volume or qtree. When creating traditional or flexible volumes that contain LUNs, follow these guidelines: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Do not create any LUNs in the system’s root volume. Data ONTAP® uses this volume to administer the storage system. The default root volume is /</a:t>
            </a:r>
            <a:r>
              <a:rPr dirty="0" err="1"/>
              <a:t>vol</a:t>
            </a:r>
            <a:r>
              <a:rPr dirty="0"/>
              <a:t>/vol0.</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Ensure that no other files or directories exist in a volume that contains a LUN. If this is not possible and you are storing LUNs and files in the same volume, use a separate qtree to contain the LUNs.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If multiple hosts share the same volume, create a qtree on the volume to store all LUNs for the same host. This is a recommended best practice that simplifies LUN administration and tracking.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smtClean="0"/>
              <a:t>To </a:t>
            </a:r>
            <a:r>
              <a:rPr dirty="0"/>
              <a:t>simplify management, use naming conventions for LUNs and volumes that reflect their ownership or the way that they are used.</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STEPS TO CREATE A LUN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STEPS TO CREATE A LUN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Use </a:t>
            </a:r>
            <a:r>
              <a:rPr dirty="0"/>
              <a:t>the </a:t>
            </a:r>
            <a:r>
              <a:rPr dirty="0" err="1">
                <a:latin typeface="Courier New" pitchFamily="49" charset="0"/>
              </a:rPr>
              <a:t>lun</a:t>
            </a:r>
            <a:r>
              <a:rPr dirty="0">
                <a:latin typeface="Courier New" pitchFamily="49" charset="0"/>
              </a:rPr>
              <a:t> create</a:t>
            </a:r>
            <a:r>
              <a:rPr dirty="0"/>
              <a:t> command to create a LUN.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host </a:t>
            </a:r>
            <a:r>
              <a:rPr dirty="0" err="1"/>
              <a:t>ostype</a:t>
            </a:r>
            <a:r>
              <a:rPr dirty="0"/>
              <a:t> indicates the type of operating system running on the host that accesses the LUN, which also determines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Geometry used to access data on the LUN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Minimum LUN sizes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Layout of data for multiprotocol access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3. MAP A</a:t>
            </a:r>
            <a:r>
              <a:rPr lang="en-US" baseline="0" dirty="0" smtClean="0"/>
              <a:t> LOGICAL UNIT TO AN IGROUP</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When </a:t>
            </a:r>
            <a:r>
              <a:rPr dirty="0"/>
              <a:t>you map the LUN to the </a:t>
            </a:r>
            <a:r>
              <a:rPr dirty="0" err="1"/>
              <a:t>igroup</a:t>
            </a:r>
            <a:r>
              <a:rPr dirty="0"/>
              <a:t>, you grant the initiators in the </a:t>
            </a:r>
            <a:r>
              <a:rPr dirty="0" err="1"/>
              <a:t>igroup</a:t>
            </a:r>
            <a:r>
              <a:rPr dirty="0"/>
              <a:t> access to the LUN. If you do not map a LUN, the LUN is not accessible to any hosts. Data ONTAP maintains a separate LUN map for each </a:t>
            </a:r>
            <a:r>
              <a:rPr dirty="0" err="1"/>
              <a:t>igroup</a:t>
            </a:r>
            <a:r>
              <a:rPr dirty="0"/>
              <a:t> to support a large number of hosts and to enforce access control.</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STEPS TO MASK THE LUN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Use </a:t>
            </a:r>
            <a:r>
              <a:rPr dirty="0"/>
              <a:t>the </a:t>
            </a:r>
            <a:r>
              <a:rPr dirty="0" err="1">
                <a:latin typeface="Courier New" pitchFamily="49" charset="0"/>
              </a:rPr>
              <a:t>lun</a:t>
            </a:r>
            <a:r>
              <a:rPr dirty="0">
                <a:latin typeface="Courier New" pitchFamily="49" charset="0"/>
              </a:rPr>
              <a:t> map </a:t>
            </a:r>
            <a:r>
              <a:rPr dirty="0"/>
              <a:t>command to map an </a:t>
            </a:r>
            <a:r>
              <a:rPr dirty="0" err="1"/>
              <a:t>igroup</a:t>
            </a:r>
            <a:r>
              <a:rPr dirty="0"/>
              <a:t> to a LUN.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map a LUN to an </a:t>
            </a:r>
            <a:r>
              <a:rPr dirty="0" err="1"/>
              <a:t>igroup</a:t>
            </a:r>
            <a:r>
              <a:rPr dirty="0"/>
              <a:t> by specifying the following attributes: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LUN name</a:t>
            </a:r>
          </a:p>
          <a:p>
            <a:pPr marL="0" marR="0" indent="0" algn="l" defTabSz="914400" rtl="0" eaLnBrk="0" fontAlgn="base" latinLnBrk="0" hangingPunct="0">
              <a:lnSpc>
                <a:spcPct val="100000"/>
              </a:lnSpc>
              <a:spcBef>
                <a:spcPct val="30000"/>
              </a:spcBef>
              <a:spcAft>
                <a:spcPct val="0"/>
              </a:spcAft>
              <a:buClrTx/>
              <a:buSzTx/>
              <a:buFontTx/>
              <a:buNone/>
              <a:tabLst/>
              <a:defRPr/>
            </a:pPr>
            <a:r>
              <a:rPr dirty="0"/>
              <a:t>Specify the path name of the LUN to be mapped.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Initiator group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Specify the name of the </a:t>
            </a:r>
            <a:r>
              <a:rPr dirty="0" err="1"/>
              <a:t>igroup</a:t>
            </a:r>
            <a:r>
              <a:rPr dirty="0"/>
              <a:t> that contains the hosts that will access the LUN.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LUN ID</a:t>
            </a:r>
          </a:p>
          <a:p>
            <a:pPr marL="0" marR="0" indent="0" algn="l" defTabSz="914400" rtl="0" eaLnBrk="0" fontAlgn="base" latinLnBrk="0" hangingPunct="0">
              <a:lnSpc>
                <a:spcPct val="100000"/>
              </a:lnSpc>
              <a:spcBef>
                <a:spcPct val="30000"/>
              </a:spcBef>
              <a:spcAft>
                <a:spcPct val="0"/>
              </a:spcAft>
              <a:buClrTx/>
              <a:buSzTx/>
              <a:buFontTx/>
              <a:buNone/>
              <a:tabLst/>
              <a:defRPr/>
            </a:pPr>
            <a:r>
              <a:rPr dirty="0"/>
              <a:t>Assign a number for the LUN ID, or accept the default LUN ID. Typically, the default LUN ID begins with 0 and increases in increments of one as each additional LUN is created. The host associates the LUN ID with the location and path name of the LUN. The range of valid LUN ID numbers depends on the host. For detailed information, see the documentation provided with your host utilities kit.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a:t>
            </a:r>
            <a:r>
              <a:rPr lang="en-US" baseline="0" dirty="0" smtClean="0"/>
              <a:t> SETUP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 STEPS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4. FIND THE LUN ON WINDOWS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On </a:t>
            </a:r>
            <a:r>
              <a:rPr dirty="0"/>
              <a:t>a Windows host, you must partition and format any new LUN. To perform these tasks on Windows, use the Disk Management tool. First, access Computer Management by right-clicking My Computer and selecting Manage. Select Disk Management.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The Disk Management tool will see and treat the LUN as though it is a local disk.</a:t>
            </a:r>
          </a:p>
          <a:p>
            <a:pPr marL="0" marR="0" indent="0" algn="l" defTabSz="914400" rtl="0" eaLnBrk="0" fontAlgn="base" latinLnBrk="0" hangingPunct="0">
              <a:lnSpc>
                <a:spcPct val="100000"/>
              </a:lnSpc>
              <a:spcBef>
                <a:spcPct val="30000"/>
              </a:spcBef>
              <a:spcAft>
                <a:spcPct val="0"/>
              </a:spcAft>
              <a:buClrTx/>
              <a:buSzTx/>
              <a:buFontTx/>
              <a:buNone/>
              <a:tabLst/>
              <a:defRPr/>
            </a:pPr>
            <a:r>
              <a:rPr dirty="0"/>
              <a:t>Within Computer Management, expand Storage and double-click Disk Management. In order for Disk Management to discover the new LUNs (virtual disks), select Action &gt; Rescan Disks. From the Action menu, you can see tasks that may be performed on the new disk(s).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4. FIND THE LUN ON WINDOWS</a:t>
            </a:r>
            <a:r>
              <a:rPr lang="en-US" baseline="0" dirty="0"/>
              <a:t> </a:t>
            </a:r>
            <a:r>
              <a:rPr lang="en-US" baseline="0" dirty="0" smtClean="0"/>
              <a:t>(CONT.)</a:t>
            </a:r>
            <a:endParaRPr lang="en-US" dirty="0" smtClean="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PREPARING THE LUN FOR WINDOWS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disk must be brought online before we can use it. To bring the disk online, right-click “Disk #” and select Online.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PREPARING THE LUN FOR WINDOWS</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disk must be initialized before it is formatted and partitioned. To initialize a disk, right-click “Disk #” and select Initialize. The administrator may select either a Master Boot Record (MBR) or a GUID Partition Table (GPT).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PREPARING THE LUN FOR WINDOWS</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In </a:t>
            </a:r>
            <a:r>
              <a:rPr dirty="0"/>
              <a:t>Windows Server 2003, to partition the disk, select Action &gt; All Tasks &gt; Create Partition or right-click the unallocated box and select Create Partition.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Windows Server 2008, to partition the disk, select Action &gt; All Tasks &gt; New Simple Volume or right-click the unallocated box and select New Simple Volume.</a:t>
            </a:r>
          </a:p>
          <a:p>
            <a:pPr marL="0" marR="0" indent="0" algn="l" defTabSz="914400" rtl="0" eaLnBrk="0" fontAlgn="base" latinLnBrk="0" hangingPunct="0">
              <a:lnSpc>
                <a:spcPct val="100000"/>
              </a:lnSpc>
              <a:spcBef>
                <a:spcPct val="30000"/>
              </a:spcBef>
              <a:spcAft>
                <a:spcPct val="0"/>
              </a:spcAft>
              <a:buClrTx/>
              <a:buSzTx/>
              <a:buFontTx/>
              <a:buNone/>
              <a:tabLst/>
              <a:defRPr/>
            </a:pPr>
            <a:r>
              <a:rPr dirty="0"/>
              <a:t>After the disk is initialized, partitioned, and formatted, you should test access to the disk by navigating to it and creating a file.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The presentation displays the Windows Server 2008 version of the wizard. There are only cosmetic changes between the Windows Server 2003 and Windows Server 2008 version.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PREPARING THE LUN FOR WINDOWS</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PREPARING THE LUN FOR WINDOWS</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 HAT SETUP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 HAT STEPS</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4. FIND</a:t>
            </a:r>
            <a:r>
              <a:rPr lang="en-US" baseline="0" dirty="0" smtClean="0"/>
              <a:t> THE LUN AND 5. PREPARE THE LUN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dirty="0" smtClean="0"/>
              <a:t>SINGLE DISK CONFIGURATION</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MORE INFORMATION</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LUN Access</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15</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r>
              <a:rPr lang="en-US" dirty="0" smtClean="0"/>
              <a:t>Describe the steps to allow a Windows® Server 2008 R2 initiator to access a LUN on a storage system</a:t>
            </a:r>
          </a:p>
          <a:p>
            <a:r>
              <a:rPr lang="en-US" dirty="0" smtClean="0"/>
              <a:t>Describe the steps to allow a Red Hat® initiator to access a LUN on a storage system</a:t>
            </a:r>
          </a:p>
          <a:p>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LUN Access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idx="4294967295"/>
          </p:nvPr>
        </p:nvSpPr>
        <p:spPr/>
        <p:txBody>
          <a:bodyPr/>
          <a:lstStyle/>
          <a:p>
            <a:r>
              <a:rPr lang="en-US" dirty="0"/>
              <a:t>LUN Access</a:t>
            </a:r>
          </a:p>
        </p:txBody>
      </p:sp>
      <p:sp>
        <p:nvSpPr>
          <p:cNvPr id="18435" name="Rectangle 7"/>
          <p:cNvSpPr>
            <a:spLocks noGrp="1" noChangeArrowheads="1"/>
          </p:cNvSpPr>
          <p:nvPr>
            <p:ph type="body" idx="4294967295"/>
          </p:nvPr>
        </p:nvSpPr>
        <p:spPr/>
        <p:txBody>
          <a:bodyPr/>
          <a:lstStyle/>
          <a:p>
            <a:pPr marL="533400" indent="-533400">
              <a:buFont typeface="Wingdings 2" pitchFamily="18" charset="2"/>
              <a:buNone/>
            </a:pPr>
            <a:r>
              <a:rPr lang="en-US" dirty="0"/>
              <a:t>To connect an initiator to a target’s LUN:</a:t>
            </a:r>
          </a:p>
          <a:p>
            <a:pPr marL="533400" indent="-533400">
              <a:buFont typeface="Wingdings 2" pitchFamily="18" charset="2"/>
              <a:buAutoNum type="arabicPeriod"/>
            </a:pPr>
            <a:r>
              <a:rPr lang="en-US" dirty="0"/>
              <a:t>Create an igroup if </a:t>
            </a:r>
            <a:r>
              <a:rPr lang="en-US" dirty="0" smtClean="0"/>
              <a:t>necessary</a:t>
            </a:r>
            <a:endParaRPr lang="en-US" dirty="0"/>
          </a:p>
          <a:p>
            <a:pPr marL="533400" indent="-533400">
              <a:buFont typeface="Wingdings 2" pitchFamily="18" charset="2"/>
              <a:buAutoNum type="arabicPeriod"/>
            </a:pPr>
            <a:r>
              <a:rPr lang="en-US" dirty="0"/>
              <a:t>Create the </a:t>
            </a:r>
            <a:r>
              <a:rPr lang="en-US" dirty="0" smtClean="0"/>
              <a:t>LUN</a:t>
            </a:r>
            <a:endParaRPr lang="en-US" dirty="0"/>
          </a:p>
          <a:p>
            <a:pPr marL="533400" indent="-533400">
              <a:buFont typeface="Wingdings 2" pitchFamily="18" charset="2"/>
              <a:buAutoNum type="arabicPeriod"/>
            </a:pPr>
            <a:r>
              <a:rPr lang="en-US" dirty="0"/>
              <a:t>Map the LUN to the </a:t>
            </a:r>
            <a:r>
              <a:rPr lang="en-US" dirty="0" smtClean="0"/>
              <a:t>igroup</a:t>
            </a:r>
            <a:endParaRPr lang="en-US" dirty="0"/>
          </a:p>
          <a:p>
            <a:pPr marL="533400" indent="-533400">
              <a:buFont typeface="Wingdings 2" pitchFamily="18" charset="2"/>
              <a:buAutoNum type="arabicPeriod"/>
            </a:pPr>
            <a:r>
              <a:rPr lang="en-US" dirty="0"/>
              <a:t>Find the LUN on the </a:t>
            </a:r>
            <a:r>
              <a:rPr lang="en-US" dirty="0" smtClean="0"/>
              <a:t>initiator</a:t>
            </a:r>
            <a:endParaRPr lang="en-US" dirty="0"/>
          </a:p>
          <a:p>
            <a:pPr marL="533400" indent="-533400">
              <a:buFont typeface="Wingdings 2" pitchFamily="18" charset="2"/>
              <a:buAutoNum type="arabicPeriod"/>
            </a:pPr>
            <a:r>
              <a:rPr lang="en-US" dirty="0"/>
              <a:t>Prepare the LUN as a new disk on the </a:t>
            </a:r>
            <a:r>
              <a:rPr lang="en-US" dirty="0" smtClean="0"/>
              <a:t>initiator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6"/>
          <p:cNvSpPr>
            <a:spLocks noGrp="1" noChangeArrowheads="1"/>
          </p:cNvSpPr>
          <p:nvPr>
            <p:ph type="title" idx="4294967295"/>
          </p:nvPr>
        </p:nvSpPr>
        <p:spPr/>
        <p:txBody>
          <a:bodyPr/>
          <a:lstStyle/>
          <a:p>
            <a:pPr eaLnBrk="1" hangingPunct="1"/>
            <a:r>
              <a:rPr lang="en-US" dirty="0" smtClean="0"/>
              <a:t>1.  Create an Igroup</a:t>
            </a:r>
          </a:p>
        </p:txBody>
      </p:sp>
      <p:sp>
        <p:nvSpPr>
          <p:cNvPr id="22532"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2533"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38"/>
          <p:cNvGrpSpPr>
            <a:grpSpLocks/>
          </p:cNvGrpSpPr>
          <p:nvPr/>
        </p:nvGrpSpPr>
        <p:grpSpPr bwMode="auto">
          <a:xfrm>
            <a:off x="1460500" y="2090738"/>
            <a:ext cx="395288" cy="190500"/>
            <a:chOff x="4508" y="3013"/>
            <a:chExt cx="249" cy="120"/>
          </a:xfrm>
        </p:grpSpPr>
        <p:sp>
          <p:nvSpPr>
            <p:cNvPr id="22572" name="Rectangle 3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2573" name="Rectangle 4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1"/>
          <p:cNvGrpSpPr>
            <a:grpSpLocks/>
          </p:cNvGrpSpPr>
          <p:nvPr/>
        </p:nvGrpSpPr>
        <p:grpSpPr bwMode="auto">
          <a:xfrm>
            <a:off x="8151813" y="2090738"/>
            <a:ext cx="395287" cy="190500"/>
            <a:chOff x="4508" y="3013"/>
            <a:chExt cx="249" cy="120"/>
          </a:xfrm>
        </p:grpSpPr>
        <p:sp>
          <p:nvSpPr>
            <p:cNvPr id="22570" name="Rectangle 4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2571" name="Rectangle 4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4" name="Group 44"/>
          <p:cNvGrpSpPr>
            <a:grpSpLocks/>
          </p:cNvGrpSpPr>
          <p:nvPr/>
        </p:nvGrpSpPr>
        <p:grpSpPr bwMode="auto">
          <a:xfrm flipV="1">
            <a:off x="1460500" y="3883025"/>
            <a:ext cx="395288" cy="190500"/>
            <a:chOff x="4508" y="3013"/>
            <a:chExt cx="249" cy="120"/>
          </a:xfrm>
        </p:grpSpPr>
        <p:sp>
          <p:nvSpPr>
            <p:cNvPr id="22568" name="Rectangle 4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2569" name="Rectangle 4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5" name="Group 47"/>
          <p:cNvGrpSpPr>
            <a:grpSpLocks/>
          </p:cNvGrpSpPr>
          <p:nvPr/>
        </p:nvGrpSpPr>
        <p:grpSpPr bwMode="auto">
          <a:xfrm flipV="1">
            <a:off x="8151813" y="3883025"/>
            <a:ext cx="395287" cy="190500"/>
            <a:chOff x="4508" y="3013"/>
            <a:chExt cx="249" cy="120"/>
          </a:xfrm>
        </p:grpSpPr>
        <p:sp>
          <p:nvSpPr>
            <p:cNvPr id="22566" name="Rectangle 48"/>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2567" name="Rectangle 49"/>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2538" name="AutoShape 50"/>
          <p:cNvCxnSpPr>
            <a:cxnSpLocks noChangeShapeType="1"/>
            <a:stCxn id="22573" idx="3"/>
            <a:endCxn id="2256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2539" name="AutoShape 51"/>
          <p:cNvCxnSpPr>
            <a:cxnSpLocks noChangeShapeType="1"/>
            <a:stCxn id="22571" idx="3"/>
            <a:endCxn id="22567"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2547"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dirty="0"/>
              <a:t>My_IP_igroup</a:t>
            </a:r>
          </a:p>
          <a:p>
            <a:pPr>
              <a:buClr>
                <a:schemeClr val="accent2"/>
              </a:buClr>
              <a:buFont typeface="Wingdings 2" pitchFamily="18" charset="2"/>
              <a:buNone/>
            </a:pPr>
            <a:r>
              <a:rPr lang="en-US" sz="1400" dirty="0"/>
              <a:t>iqn.1999-04.com.a:system</a:t>
            </a:r>
          </a:p>
          <a:p>
            <a:pPr>
              <a:buClr>
                <a:schemeClr val="accent2"/>
              </a:buClr>
              <a:buFont typeface="Wingdings 2" pitchFamily="18" charset="2"/>
              <a:buNone/>
            </a:pPr>
            <a:r>
              <a:rPr lang="en-US" sz="1400" dirty="0"/>
              <a:t>OS Type:  Windows</a:t>
            </a:r>
          </a:p>
        </p:txBody>
      </p:sp>
      <p:sp>
        <p:nvSpPr>
          <p:cNvPr id="22548"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dirty="0"/>
              <a:t>My_FC_igroup</a:t>
            </a:r>
          </a:p>
          <a:p>
            <a:pPr>
              <a:buClr>
                <a:schemeClr val="accent2"/>
              </a:buClr>
              <a:buFont typeface="Wingdings 2" pitchFamily="18" charset="2"/>
              <a:buNone/>
            </a:pPr>
            <a:r>
              <a:rPr lang="en-US" sz="1400" dirty="0"/>
              <a:t>21:00:00:2b:34:26:a6:56 </a:t>
            </a:r>
            <a:br>
              <a:rPr lang="en-US" sz="1400" dirty="0"/>
            </a:br>
            <a:r>
              <a:rPr lang="en-US" sz="1400" dirty="0"/>
              <a:t>OS Type: Windows</a:t>
            </a:r>
          </a:p>
        </p:txBody>
      </p:sp>
      <p:grpSp>
        <p:nvGrpSpPr>
          <p:cNvPr id="6" name="Group 63"/>
          <p:cNvGrpSpPr>
            <a:grpSpLocks/>
          </p:cNvGrpSpPr>
          <p:nvPr/>
        </p:nvGrpSpPr>
        <p:grpSpPr bwMode="auto">
          <a:xfrm>
            <a:off x="4805363" y="2090738"/>
            <a:ext cx="395287" cy="190500"/>
            <a:chOff x="4508" y="3013"/>
            <a:chExt cx="249" cy="120"/>
          </a:xfrm>
        </p:grpSpPr>
        <p:sp>
          <p:nvSpPr>
            <p:cNvPr id="22562" name="Rectangle 64"/>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2563" name="Rectangle 65"/>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2550" name="AutoShape 66"/>
          <p:cNvCxnSpPr>
            <a:cxnSpLocks noChangeShapeType="1"/>
            <a:stCxn id="2256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255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255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255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255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2557" name="TextBox 94"/>
          <p:cNvSpPr txBox="1">
            <a:spLocks noChangeArrowheads="1"/>
          </p:cNvSpPr>
          <p:nvPr/>
        </p:nvSpPr>
        <p:spPr bwMode="gray">
          <a:xfrm>
            <a:off x="1050323" y="5798047"/>
            <a:ext cx="2718487" cy="646331"/>
          </a:xfrm>
          <a:prstGeom prst="rect">
            <a:avLst/>
          </a:prstGeom>
          <a:noFill/>
          <a:ln w="9525">
            <a:noFill/>
            <a:miter lim="800000"/>
            <a:headEnd/>
            <a:tailEnd/>
          </a:ln>
        </p:spPr>
        <p:txBody>
          <a:bodyPr wrap="square">
            <a:spAutoFit/>
          </a:bodyPr>
          <a:lstStyle/>
          <a:p>
            <a:pPr>
              <a:buClr>
                <a:schemeClr val="accent2"/>
              </a:buClr>
            </a:pPr>
            <a:r>
              <a:rPr lang="en-US" sz="1800" dirty="0"/>
              <a:t>Place </a:t>
            </a:r>
            <a:r>
              <a:rPr lang="en-US" sz="1800" dirty="0" smtClean="0"/>
              <a:t>WWNN (IQN or eui) </a:t>
            </a:r>
            <a:r>
              <a:rPr lang="en-US" sz="1800" dirty="0"/>
              <a:t>in igroups for iSCSI</a:t>
            </a:r>
          </a:p>
        </p:txBody>
      </p:sp>
      <p:sp>
        <p:nvSpPr>
          <p:cNvPr id="22558" name="TextBox 94"/>
          <p:cNvSpPr txBox="1">
            <a:spLocks noChangeArrowheads="1"/>
          </p:cNvSpPr>
          <p:nvPr/>
        </p:nvSpPr>
        <p:spPr bwMode="gray">
          <a:xfrm>
            <a:off x="6455768" y="5824939"/>
            <a:ext cx="1837427" cy="646331"/>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dirty="0"/>
              <a:t>Place WWPN in igroups for </a:t>
            </a:r>
            <a:r>
              <a:rPr lang="en-US" sz="1800" dirty="0" smtClean="0"/>
              <a:t>FC</a:t>
            </a:r>
            <a:endParaRPr lang="en-US" sz="1800" dirty="0"/>
          </a:p>
        </p:txBody>
      </p:sp>
      <p:cxnSp>
        <p:nvCxnSpPr>
          <p:cNvPr id="22560" name="AutoShape 80"/>
          <p:cNvCxnSpPr>
            <a:cxnSpLocks noChangeShapeType="1"/>
            <a:stCxn id="22558" idx="0"/>
            <a:endCxn id="22548" idx="2"/>
          </p:cNvCxnSpPr>
          <p:nvPr/>
        </p:nvCxnSpPr>
        <p:spPr bwMode="gray">
          <a:xfrm rot="16200000" flipV="1">
            <a:off x="6797747" y="5248204"/>
            <a:ext cx="656039" cy="497432"/>
          </a:xfrm>
          <a:prstGeom prst="straightConnector1">
            <a:avLst/>
          </a:prstGeom>
          <a:noFill/>
          <a:ln w="19050">
            <a:solidFill>
              <a:schemeClr val="hlink"/>
            </a:solidFill>
            <a:round/>
            <a:headEnd/>
            <a:tailEnd type="triangle" w="med" len="sm"/>
          </a:ln>
        </p:spPr>
      </p:cxnSp>
      <p:cxnSp>
        <p:nvCxnSpPr>
          <p:cNvPr id="22561" name="AutoShape 81"/>
          <p:cNvCxnSpPr>
            <a:cxnSpLocks noChangeShapeType="1"/>
            <a:stCxn id="22557" idx="0"/>
          </p:cNvCxnSpPr>
          <p:nvPr/>
        </p:nvCxnSpPr>
        <p:spPr bwMode="gray">
          <a:xfrm rot="5400000" flipH="1" flipV="1">
            <a:off x="2321953" y="5269223"/>
            <a:ext cx="616438" cy="441210"/>
          </a:xfrm>
          <a:prstGeom prst="straightConnector1">
            <a:avLst/>
          </a:prstGeom>
          <a:noFill/>
          <a:ln w="19050">
            <a:solidFill>
              <a:schemeClr val="hlink"/>
            </a:solidFill>
            <a:round/>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7"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8" name="Line 90"/>
          <p:cNvSpPr>
            <a:spLocks noChangeShapeType="1"/>
          </p:cNvSpPr>
          <p:nvPr/>
        </p:nvSpPr>
        <p:spPr bwMode="gray">
          <a:xfrm>
            <a:off x="2458994" y="2162432"/>
            <a:ext cx="42905" cy="2511168"/>
          </a:xfrm>
          <a:prstGeom prst="line">
            <a:avLst/>
          </a:prstGeom>
          <a:noFill/>
          <a:ln w="19050">
            <a:solidFill>
              <a:schemeClr val="hlink"/>
            </a:solidFill>
            <a:round/>
            <a:headEnd/>
            <a:tailEnd type="triangle" w="med" len="sm"/>
          </a:ln>
          <a:effectLst/>
        </p:spPr>
        <p:txBody>
          <a:bodyPr/>
          <a:lstStyle/>
          <a:p>
            <a:endParaRPr lang="en-US" dirty="0"/>
          </a:p>
        </p:txBody>
      </p:sp>
      <p:sp>
        <p:nvSpPr>
          <p:cNvPr id="49" name="Line 91"/>
          <p:cNvSpPr>
            <a:spLocks noChangeShapeType="1"/>
          </p:cNvSpPr>
          <p:nvPr/>
        </p:nvSpPr>
        <p:spPr bwMode="gray">
          <a:xfrm flipH="1">
            <a:off x="7215808" y="2235200"/>
            <a:ext cx="1140791" cy="2416313"/>
          </a:xfrm>
          <a:prstGeom prst="line">
            <a:avLst/>
          </a:prstGeom>
          <a:noFill/>
          <a:ln w="19050">
            <a:solidFill>
              <a:schemeClr val="hlink"/>
            </a:solidFill>
            <a:round/>
            <a:headEnd/>
            <a:tailEnd type="triangle" w="med" len="sm"/>
          </a:ln>
          <a:effectLst/>
        </p:spPr>
        <p:txBody>
          <a:bodyPr/>
          <a:lstStyle/>
          <a:p>
            <a:endParaRPr lang="en-US" dirty="0"/>
          </a:p>
        </p:txBody>
      </p:sp>
      <p:sp>
        <p:nvSpPr>
          <p:cNvPr id="51"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54"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dirty="0"/>
              <a:t>Steps to Create an </a:t>
            </a:r>
            <a:r>
              <a:rPr lang="en-US" dirty="0" smtClean="0"/>
              <a:t>Igroup</a:t>
            </a:r>
            <a:endParaRPr lang="en-US" dirty="0"/>
          </a:p>
        </p:txBody>
      </p:sp>
      <p:sp>
        <p:nvSpPr>
          <p:cNvPr id="20483" name="Content Placeholder 2"/>
          <p:cNvSpPr>
            <a:spLocks noGrp="1"/>
          </p:cNvSpPr>
          <p:nvPr>
            <p:ph idx="4294967295"/>
          </p:nvPr>
        </p:nvSpPr>
        <p:spPr>
          <a:xfrm>
            <a:off x="990600" y="1123950"/>
            <a:ext cx="8153400" cy="5353050"/>
          </a:xfrm>
        </p:spPr>
        <p:txBody>
          <a:bodyPr/>
          <a:lstStyle/>
          <a:p>
            <a:pPr marL="514350" indent="-514350">
              <a:buFont typeface="Arial" charset="0"/>
              <a:buAutoNum type="arabicPeriod"/>
            </a:pPr>
            <a:r>
              <a:rPr lang="en-US" sz="2400" dirty="0"/>
              <a:t>Optionally, verify initiators </a:t>
            </a:r>
            <a:r>
              <a:rPr lang="en-US" sz="2400" dirty="0" smtClean="0"/>
              <a:t>connectivity:</a:t>
            </a:r>
            <a:endParaRPr lang="en-US" sz="2400" dirty="0"/>
          </a:p>
          <a:p>
            <a:pPr lvl="1" indent="-7938"/>
            <a:r>
              <a:rPr lang="en-US" sz="2000" dirty="0" smtClean="0">
                <a:latin typeface="Courier New" pitchFamily="49" charset="0"/>
                <a:cs typeface="Courier New" pitchFamily="49" charset="0"/>
              </a:rPr>
              <a:t> fcp </a:t>
            </a:r>
            <a:r>
              <a:rPr lang="en-US" sz="2000" dirty="0">
                <a:latin typeface="Courier New" pitchFamily="49" charset="0"/>
                <a:cs typeface="Courier New" pitchFamily="49" charset="0"/>
              </a:rPr>
              <a:t>show initiators</a:t>
            </a:r>
          </a:p>
          <a:p>
            <a:pPr lvl="1" indent="-7938"/>
            <a:r>
              <a:rPr lang="en-US" sz="2000" dirty="0" smtClean="0">
                <a:latin typeface="Courier New" pitchFamily="49" charset="0"/>
                <a:cs typeface="Courier New" pitchFamily="49" charset="0"/>
              </a:rPr>
              <a:t> iscsi </a:t>
            </a:r>
            <a:r>
              <a:rPr lang="en-US" sz="2000" dirty="0">
                <a:latin typeface="Courier New" pitchFamily="49" charset="0"/>
                <a:cs typeface="Courier New" pitchFamily="49" charset="0"/>
              </a:rPr>
              <a:t>initiators show</a:t>
            </a:r>
          </a:p>
          <a:p>
            <a:pPr marL="514350" indent="-514350">
              <a:buFont typeface="Arial" charset="0"/>
              <a:buAutoNum type="arabicPeriod"/>
            </a:pPr>
            <a:r>
              <a:rPr lang="en-US" sz="2400" dirty="0"/>
              <a:t>Create the igroup and place the initiators into the </a:t>
            </a:r>
            <a:r>
              <a:rPr lang="en-US" sz="2400" dirty="0" smtClean="0"/>
              <a:t>igroup:</a:t>
            </a:r>
            <a:endParaRPr lang="en-US" sz="2400" dirty="0"/>
          </a:p>
          <a:p>
            <a:pPr lvl="1" indent="-7938"/>
            <a:r>
              <a:rPr lang="en-US" sz="2000" dirty="0" smtClean="0">
                <a:latin typeface="Courier New" pitchFamily="49" charset="0"/>
                <a:cs typeface="Courier New" pitchFamily="49" charset="0"/>
              </a:rPr>
              <a:t> igroup </a:t>
            </a:r>
            <a:r>
              <a:rPr lang="en-US" sz="2000" dirty="0">
                <a:latin typeface="Courier New" pitchFamily="49" charset="0"/>
                <a:cs typeface="Courier New" pitchFamily="49" charset="0"/>
              </a:rPr>
              <a:t>create {-i|-f} -t </a:t>
            </a:r>
            <a:r>
              <a:rPr lang="en-US" sz="2000" i="1" dirty="0" smtClean="0">
                <a:latin typeface="Courier New" pitchFamily="49" charset="0"/>
                <a:cs typeface="Courier New" pitchFamily="49" charset="0"/>
              </a:rPr>
              <a:t>ostype </a:t>
            </a:r>
            <a:br>
              <a:rPr lang="en-US" sz="2000" i="1" dirty="0" smtClean="0">
                <a:latin typeface="Courier New" pitchFamily="49" charset="0"/>
                <a:cs typeface="Courier New" pitchFamily="49" charset="0"/>
              </a:rPr>
            </a:br>
            <a:r>
              <a:rPr lang="en-US" sz="2000" i="1" dirty="0" smtClean="0">
                <a:latin typeface="Courier New" pitchFamily="49" charset="0"/>
                <a:cs typeface="Courier New" pitchFamily="49" charset="0"/>
              </a:rPr>
              <a:t>                       igroup_name</a:t>
            </a:r>
            <a:r>
              <a:rPr lang="en-US" sz="2000" dirty="0" smtClean="0">
                <a:latin typeface="Courier New" pitchFamily="49" charset="0"/>
                <a:cs typeface="Courier New" pitchFamily="49" charset="0"/>
              </a:rPr>
              <a:t>[</a:t>
            </a:r>
            <a:r>
              <a:rPr lang="en-US" sz="2000" i="1" dirty="0" smtClean="0">
                <a:latin typeface="Courier New" pitchFamily="49" charset="0"/>
                <a:cs typeface="Courier New" pitchFamily="49" charset="0"/>
              </a:rPr>
              <a:t>node</a:t>
            </a:r>
            <a:r>
              <a:rPr lang="en-US" sz="2000" i="1" dirty="0">
                <a:latin typeface="Courier New" pitchFamily="49" charset="0"/>
                <a:cs typeface="Courier New" pitchFamily="49" charset="0"/>
              </a:rPr>
              <a:t>, node…</a:t>
            </a:r>
            <a:r>
              <a:rPr lang="en-US" sz="2000" dirty="0">
                <a:latin typeface="Courier New" pitchFamily="49" charset="0"/>
                <a:cs typeface="Courier New" pitchFamily="49" charset="0"/>
              </a:rPr>
              <a:t>]</a:t>
            </a:r>
          </a:p>
          <a:p>
            <a:pPr marL="914400" lvl="2" indent="-163513"/>
            <a:r>
              <a:rPr lang="en-US" sz="1600" i="1" dirty="0" err="1" smtClean="0">
                <a:latin typeface="Courier New" pitchFamily="49" charset="0"/>
                <a:cs typeface="Courier New" pitchFamily="49" charset="0"/>
              </a:rPr>
              <a:t>i</a:t>
            </a:r>
            <a:r>
              <a:rPr lang="en-US" sz="1600" i="1" dirty="0" smtClean="0">
                <a:latin typeface="Courier New" pitchFamily="49" charset="0"/>
                <a:cs typeface="Courier New" pitchFamily="49" charset="0"/>
              </a:rPr>
              <a:t> </a:t>
            </a:r>
            <a:r>
              <a:rPr lang="en-US" sz="1600" dirty="0" smtClean="0"/>
              <a:t>= </a:t>
            </a:r>
            <a:r>
              <a:rPr lang="en-US" sz="1600" dirty="0"/>
              <a:t>iSCSI igroup</a:t>
            </a:r>
          </a:p>
          <a:p>
            <a:pPr marL="914400" lvl="2" indent="-163513"/>
            <a:r>
              <a:rPr lang="en-US" sz="1600" i="1" dirty="0" smtClean="0">
                <a:latin typeface="Courier New" pitchFamily="49" charset="0"/>
                <a:cs typeface="Courier New" pitchFamily="49" charset="0"/>
              </a:rPr>
              <a:t>f </a:t>
            </a:r>
            <a:r>
              <a:rPr lang="en-US" sz="1600" dirty="0" smtClean="0"/>
              <a:t>= </a:t>
            </a:r>
            <a:r>
              <a:rPr lang="en-US" sz="1600" dirty="0"/>
              <a:t>FC igroup</a:t>
            </a:r>
          </a:p>
          <a:p>
            <a:pPr marL="914400" lvl="2" indent="-163513"/>
            <a:r>
              <a:rPr lang="en-US" sz="1600" i="1" dirty="0">
                <a:latin typeface="Courier New" pitchFamily="49" charset="0"/>
                <a:cs typeface="Courier New" pitchFamily="49" charset="0"/>
              </a:rPr>
              <a:t>ostype</a:t>
            </a:r>
            <a:r>
              <a:rPr lang="en-US" sz="1600" dirty="0"/>
              <a:t>= solaris, windows, hpux, aix, linux, netware, </a:t>
            </a:r>
            <a:r>
              <a:rPr lang="en-US" sz="1600" dirty="0" err="1" smtClean="0"/>
              <a:t>vmware</a:t>
            </a:r>
            <a:r>
              <a:rPr lang="en-US" sz="1600" dirty="0" smtClean="0"/>
              <a:t>, </a:t>
            </a:r>
            <a:r>
              <a:rPr lang="en-US" sz="1600" dirty="0" err="1" smtClean="0"/>
              <a:t>hyper_v</a:t>
            </a:r>
            <a:r>
              <a:rPr lang="en-US" sz="1600" dirty="0" smtClean="0"/>
              <a:t>, </a:t>
            </a:r>
            <a:r>
              <a:rPr lang="en-US" sz="1600" dirty="0" err="1" smtClean="0"/>
              <a:t>xen</a:t>
            </a:r>
            <a:endParaRPr lang="en-US" sz="1600" dirty="0"/>
          </a:p>
          <a:p>
            <a:pPr marL="914400" lvl="2" indent="-163513"/>
            <a:r>
              <a:rPr lang="en-US" sz="1600" i="1" dirty="0">
                <a:latin typeface="Courier New" pitchFamily="49" charset="0"/>
                <a:cs typeface="Courier New" pitchFamily="49" charset="0"/>
              </a:rPr>
              <a:t>node</a:t>
            </a:r>
          </a:p>
          <a:p>
            <a:pPr marL="1254125" lvl="3" indent="-225425"/>
            <a:r>
              <a:rPr lang="en-US" sz="1400" dirty="0"/>
              <a:t>iSCSI type has worldwide node </a:t>
            </a:r>
            <a:r>
              <a:rPr lang="en-US" sz="1400" dirty="0" smtClean="0"/>
              <a:t>(WWNN - IQN or eui)</a:t>
            </a:r>
            <a:endParaRPr lang="en-US" sz="1400" dirty="0"/>
          </a:p>
          <a:p>
            <a:pPr marL="1254125" lvl="3" indent="-225425"/>
            <a:r>
              <a:rPr lang="en-US" sz="1400" dirty="0"/>
              <a:t>FC type has worldwide port name (WWPN - may be aliased)</a:t>
            </a:r>
          </a:p>
          <a:p>
            <a:pPr marL="514350" indent="-514350">
              <a:buFont typeface="Arial" charset="0"/>
              <a:buAutoNum type="arabicPeriod"/>
            </a:pPr>
            <a:r>
              <a:rPr lang="en-US" sz="2400" dirty="0"/>
              <a:t>Verify the </a:t>
            </a:r>
            <a:r>
              <a:rPr lang="en-US" sz="2400" dirty="0" smtClean="0"/>
              <a:t>igroup:</a:t>
            </a:r>
            <a:endParaRPr lang="en-US" sz="2400" dirty="0"/>
          </a:p>
          <a:p>
            <a:pPr lvl="1" indent="-7938"/>
            <a:r>
              <a:rPr lang="en-US" sz="2000" dirty="0" smtClean="0">
                <a:latin typeface="Courier New" pitchFamily="49" charset="0"/>
                <a:cs typeface="Courier New" pitchFamily="49" charset="0"/>
              </a:rPr>
              <a:t> igroup </a:t>
            </a:r>
            <a:r>
              <a:rPr lang="en-US" sz="2000" dirty="0">
                <a:latin typeface="Courier New" pitchFamily="49" charset="0"/>
                <a:cs typeface="Courier New" pitchFamily="49" charset="0"/>
              </a:rPr>
              <a:t>show</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idx="4294967295"/>
          </p:nvPr>
        </p:nvSpPr>
        <p:spPr/>
        <p:txBody>
          <a:bodyPr/>
          <a:lstStyle/>
          <a:p>
            <a:r>
              <a:rPr lang="en-US" dirty="0"/>
              <a:t>Data ONTAP Configuration</a:t>
            </a:r>
          </a:p>
        </p:txBody>
      </p:sp>
      <p:sp>
        <p:nvSpPr>
          <p:cNvPr id="50179" name="Content Placeholder 2"/>
          <p:cNvSpPr>
            <a:spLocks noGrp="1"/>
          </p:cNvSpPr>
          <p:nvPr>
            <p:ph idx="4294967295"/>
          </p:nvPr>
        </p:nvSpPr>
        <p:spPr/>
        <p:txBody>
          <a:bodyPr/>
          <a:lstStyle/>
          <a:p>
            <a:r>
              <a:rPr lang="en-US" dirty="0" smtClean="0"/>
              <a:t>Add WWPNs </a:t>
            </a:r>
            <a:r>
              <a:rPr lang="en-US" dirty="0"/>
              <a:t>to </a:t>
            </a:r>
            <a:r>
              <a:rPr lang="en-US" dirty="0" smtClean="0"/>
              <a:t>igroup:</a:t>
            </a:r>
            <a:endParaRPr lang="en-US" dirty="0"/>
          </a:p>
          <a:p>
            <a:pPr>
              <a:buNone/>
            </a:pPr>
            <a:r>
              <a:rPr lang="en-US" sz="2000" dirty="0" smtClean="0">
                <a:latin typeface="Courier New" pitchFamily="49" charset="0"/>
                <a:cs typeface="Courier New" pitchFamily="49" charset="0"/>
              </a:rPr>
              <a:t>system&gt; </a:t>
            </a:r>
            <a:r>
              <a:rPr lang="en-US" sz="2000" b="1" dirty="0" smtClean="0">
                <a:latin typeface="Courier New" pitchFamily="49" charset="0"/>
                <a:cs typeface="Courier New" pitchFamily="49" charset="0"/>
              </a:rPr>
              <a:t>igroup create -f -t windows iWIN_fcp</a:t>
            </a:r>
            <a:endParaRPr lang="en-US" sz="1400" b="1" dirty="0" smtClean="0">
              <a:latin typeface="Courier New" pitchFamily="49" charset="0"/>
              <a:cs typeface="Courier New" pitchFamily="49" charset="0"/>
            </a:endParaRPr>
          </a:p>
          <a:p>
            <a:pPr>
              <a:buFont typeface="Wingdings 2" pitchFamily="18" charset="2"/>
              <a:buNone/>
            </a:pPr>
            <a:r>
              <a:rPr lang="en-US" sz="2000" dirty="0" smtClean="0">
                <a:latin typeface="Courier New" pitchFamily="49" charset="0"/>
                <a:cs typeface="Courier New" pitchFamily="49" charset="0"/>
              </a:rPr>
              <a:t>system&gt; </a:t>
            </a:r>
            <a:r>
              <a:rPr lang="en-US" sz="2000" b="1" dirty="0">
                <a:latin typeface="Courier New" pitchFamily="49" charset="0"/>
                <a:cs typeface="Courier New" pitchFamily="49" charset="0"/>
              </a:rPr>
              <a:t>igroup add </a:t>
            </a:r>
            <a:r>
              <a:rPr lang="en-US" sz="2000" b="1" dirty="0" smtClean="0">
                <a:latin typeface="Courier New" pitchFamily="49" charset="0"/>
                <a:cs typeface="Courier New" pitchFamily="49" charset="0"/>
              </a:rPr>
              <a:t>iWIN_fcp WIN1-FC WIN2-FC</a:t>
            </a:r>
            <a:endParaRPr lang="en-US" sz="2000" b="1" dirty="0">
              <a:latin typeface="Courier New" pitchFamily="49" charset="0"/>
              <a:cs typeface="Courier New" pitchFamily="49" charset="0"/>
            </a:endParaRPr>
          </a:p>
          <a:p>
            <a:r>
              <a:rPr lang="en-US" dirty="0" smtClean="0">
                <a:cs typeface="Courier New" pitchFamily="49" charset="0"/>
              </a:rPr>
              <a:t>Verify igroup:</a:t>
            </a:r>
          </a:p>
          <a:p>
            <a:pPr>
              <a:buNone/>
            </a:pPr>
            <a:r>
              <a:rPr lang="en-US" sz="2000" dirty="0" smtClean="0">
                <a:latin typeface="Courier New" pitchFamily="49" charset="0"/>
                <a:cs typeface="Courier New" pitchFamily="49" charset="0"/>
              </a:rPr>
              <a:t>system&gt; </a:t>
            </a:r>
            <a:r>
              <a:rPr lang="en-US" sz="2000" b="1" dirty="0" smtClean="0">
                <a:latin typeface="Courier New" pitchFamily="49" charset="0"/>
                <a:cs typeface="Courier New" pitchFamily="49" charset="0"/>
              </a:rPr>
              <a:t>igroup show -v</a:t>
            </a:r>
          </a:p>
          <a:p>
            <a:pPr>
              <a:buNone/>
            </a:pPr>
            <a:r>
              <a:rPr lang="en-US" sz="2000" dirty="0" smtClean="0">
                <a:latin typeface="Courier New" pitchFamily="49" charset="0"/>
                <a:cs typeface="Courier New" pitchFamily="49" charset="0"/>
              </a:rPr>
              <a:t>iWIN_fcp (FCP) (ostype: windows):</a:t>
            </a:r>
          </a:p>
          <a:p>
            <a:pPr>
              <a:buNone/>
            </a:pPr>
            <a:r>
              <a:rPr lang="en-US" sz="2000" dirty="0" smtClean="0">
                <a:latin typeface="Courier New" pitchFamily="49" charset="0"/>
                <a:cs typeface="Courier New" pitchFamily="49" charset="0"/>
              </a:rPr>
              <a:t>    10:00:00:00:c9:6b:77:b3 (logged in on: 0d, 0c)</a:t>
            </a:r>
          </a:p>
          <a:p>
            <a:pPr>
              <a:buNone/>
            </a:pPr>
            <a:r>
              <a:rPr lang="en-US" sz="2000" dirty="0" smtClean="0">
                <a:latin typeface="Courier New" pitchFamily="49" charset="0"/>
                <a:cs typeface="Courier New" pitchFamily="49" charset="0"/>
              </a:rPr>
              <a:t>        WWPN Alias(es): WIN1-FC</a:t>
            </a:r>
          </a:p>
          <a:p>
            <a:pPr>
              <a:buNone/>
            </a:pPr>
            <a:r>
              <a:rPr lang="en-US" sz="2000" dirty="0" smtClean="0">
                <a:latin typeface="Courier New" pitchFamily="49" charset="0"/>
                <a:cs typeface="Courier New" pitchFamily="49" charset="0"/>
              </a:rPr>
              <a:t>    10:00:00:00:c9:6b:77:b4 (logged in on: 0d, 0c)</a:t>
            </a:r>
          </a:p>
          <a:p>
            <a:pPr>
              <a:buNone/>
            </a:pPr>
            <a:r>
              <a:rPr lang="en-US" sz="2000" dirty="0" smtClean="0">
                <a:latin typeface="Courier New" pitchFamily="49" charset="0"/>
                <a:cs typeface="Courier New" pitchFamily="49" charset="0"/>
              </a:rPr>
              <a:t>        WWPN Alias(es): WIN2-FC</a:t>
            </a:r>
          </a:p>
          <a:p>
            <a:endParaRPr lang="en-US" sz="1400" dirty="0"/>
          </a:p>
        </p:txBody>
      </p:sp>
      <p:sp>
        <p:nvSpPr>
          <p:cNvPr id="50184" name="TextBox 13"/>
          <p:cNvSpPr txBox="1">
            <a:spLocks noChangeArrowheads="1"/>
          </p:cNvSpPr>
          <p:nvPr/>
        </p:nvSpPr>
        <p:spPr bwMode="auto">
          <a:xfrm>
            <a:off x="5963637" y="5382998"/>
            <a:ext cx="2651688" cy="707886"/>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b="1" dirty="0"/>
              <a:t>NOTE</a:t>
            </a:r>
            <a:r>
              <a:rPr lang="en-US" b="1" dirty="0" smtClean="0"/>
              <a:t>: </a:t>
            </a:r>
            <a:r>
              <a:rPr lang="en-US" dirty="0" smtClean="0"/>
              <a:t>Connected</a:t>
            </a:r>
            <a:endParaRPr lang="en-US" dirty="0"/>
          </a:p>
          <a:p>
            <a:pPr algn="l">
              <a:buClr>
                <a:schemeClr val="accent2"/>
              </a:buClr>
              <a:buFont typeface="Wingdings 2" pitchFamily="18" charset="2"/>
              <a:buNone/>
            </a:pPr>
            <a:r>
              <a:rPr lang="en-US" dirty="0" smtClean="0"/>
              <a:t>using paths displayed</a:t>
            </a:r>
            <a:endParaRPr lang="en-US" dirty="0"/>
          </a:p>
        </p:txBody>
      </p:sp>
      <p:sp>
        <p:nvSpPr>
          <p:cNvPr id="50189" name="Rectangle 13"/>
          <p:cNvSpPr>
            <a:spLocks noChangeArrowheads="1"/>
          </p:cNvSpPr>
          <p:nvPr/>
        </p:nvSpPr>
        <p:spPr bwMode="auto">
          <a:xfrm>
            <a:off x="7512908" y="4345888"/>
            <a:ext cx="1223319" cy="34968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0191" name="AutoShape 15"/>
          <p:cNvCxnSpPr>
            <a:cxnSpLocks noChangeShapeType="1"/>
            <a:stCxn id="50184" idx="0"/>
            <a:endCxn id="50189" idx="2"/>
          </p:cNvCxnSpPr>
          <p:nvPr/>
        </p:nvCxnSpPr>
        <p:spPr bwMode="auto">
          <a:xfrm rot="5400000" flipH="1" flipV="1">
            <a:off x="7363309" y="4621740"/>
            <a:ext cx="687430" cy="835087"/>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7"/>
          <p:cNvSpPr>
            <a:spLocks noGrp="1" noChangeArrowheads="1"/>
          </p:cNvSpPr>
          <p:nvPr>
            <p:ph type="title" idx="4294967295"/>
          </p:nvPr>
        </p:nvSpPr>
        <p:spPr/>
        <p:txBody>
          <a:bodyPr/>
          <a:lstStyle/>
          <a:p>
            <a:pPr eaLnBrk="1" hangingPunct="1"/>
            <a:r>
              <a:rPr lang="en-US" dirty="0" smtClean="0"/>
              <a:t>2.  Create a Logical Unit</a:t>
            </a:r>
          </a:p>
        </p:txBody>
      </p:sp>
      <p:sp>
        <p:nvSpPr>
          <p:cNvPr id="23556"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3557"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r>
              <a:rPr lang="en-US" dirty="0" smtClean="0"/>
              <a:t>LUNs may exist in any volumes or qtrees</a:t>
            </a:r>
          </a:p>
          <a:p>
            <a:r>
              <a:rPr lang="en-US" dirty="0" smtClean="0"/>
              <a:t>with no NAS data</a:t>
            </a:r>
            <a:endParaRPr lang="en-US" dirty="0"/>
          </a:p>
        </p:txBody>
      </p:sp>
      <p:grpSp>
        <p:nvGrpSpPr>
          <p:cNvPr id="2" name="Group 39"/>
          <p:cNvGrpSpPr>
            <a:grpSpLocks/>
          </p:cNvGrpSpPr>
          <p:nvPr/>
        </p:nvGrpSpPr>
        <p:grpSpPr bwMode="auto">
          <a:xfrm>
            <a:off x="1460500" y="2090738"/>
            <a:ext cx="395288" cy="190500"/>
            <a:chOff x="4508" y="3013"/>
            <a:chExt cx="249" cy="120"/>
          </a:xfrm>
        </p:grpSpPr>
        <p:sp>
          <p:nvSpPr>
            <p:cNvPr id="23597"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3598"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2"/>
          <p:cNvGrpSpPr>
            <a:grpSpLocks/>
          </p:cNvGrpSpPr>
          <p:nvPr/>
        </p:nvGrpSpPr>
        <p:grpSpPr bwMode="auto">
          <a:xfrm>
            <a:off x="8151813" y="2090738"/>
            <a:ext cx="395287" cy="190500"/>
            <a:chOff x="4508" y="3013"/>
            <a:chExt cx="249" cy="120"/>
          </a:xfrm>
        </p:grpSpPr>
        <p:sp>
          <p:nvSpPr>
            <p:cNvPr id="23595"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359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4" name="Group 45"/>
          <p:cNvGrpSpPr>
            <a:grpSpLocks/>
          </p:cNvGrpSpPr>
          <p:nvPr/>
        </p:nvGrpSpPr>
        <p:grpSpPr bwMode="auto">
          <a:xfrm flipV="1">
            <a:off x="1460500" y="3883025"/>
            <a:ext cx="395288" cy="190500"/>
            <a:chOff x="4508" y="3013"/>
            <a:chExt cx="249" cy="120"/>
          </a:xfrm>
        </p:grpSpPr>
        <p:sp>
          <p:nvSpPr>
            <p:cNvPr id="23593"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3594"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5" name="Group 48"/>
          <p:cNvGrpSpPr>
            <a:grpSpLocks/>
          </p:cNvGrpSpPr>
          <p:nvPr/>
        </p:nvGrpSpPr>
        <p:grpSpPr bwMode="auto">
          <a:xfrm flipV="1">
            <a:off x="8151813" y="3883025"/>
            <a:ext cx="395287" cy="190500"/>
            <a:chOff x="4508" y="3013"/>
            <a:chExt cx="249" cy="120"/>
          </a:xfrm>
        </p:grpSpPr>
        <p:sp>
          <p:nvSpPr>
            <p:cNvPr id="23591"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3592"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3562" name="AutoShape 51"/>
          <p:cNvCxnSpPr>
            <a:cxnSpLocks noChangeShapeType="1"/>
            <a:stCxn id="23598" idx="3"/>
            <a:endCxn id="23594"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3563" name="AutoShape 52"/>
          <p:cNvCxnSpPr>
            <a:cxnSpLocks noChangeShapeType="1"/>
            <a:stCxn id="23596" idx="3"/>
            <a:endCxn id="23592" idx="3"/>
          </p:cNvCxnSpPr>
          <p:nvPr/>
        </p:nvCxnSpPr>
        <p:spPr bwMode="gray">
          <a:xfrm>
            <a:off x="8350250" y="2281238"/>
            <a:ext cx="0" cy="1604962"/>
          </a:xfrm>
          <a:prstGeom prst="straightConnector1">
            <a:avLst/>
          </a:prstGeom>
          <a:noFill/>
          <a:ln w="19050">
            <a:solidFill>
              <a:schemeClr val="tx1"/>
            </a:solidFill>
            <a:round/>
            <a:headEnd/>
            <a:tailEnd type="none" w="med" len="sm"/>
          </a:ln>
        </p:spPr>
      </p:cxnSp>
      <p:grpSp>
        <p:nvGrpSpPr>
          <p:cNvPr id="6" name="Group 64"/>
          <p:cNvGrpSpPr>
            <a:grpSpLocks/>
          </p:cNvGrpSpPr>
          <p:nvPr/>
        </p:nvGrpSpPr>
        <p:grpSpPr bwMode="auto">
          <a:xfrm>
            <a:off x="4805363" y="2090738"/>
            <a:ext cx="395287" cy="190500"/>
            <a:chOff x="4508" y="3013"/>
            <a:chExt cx="249" cy="120"/>
          </a:xfrm>
        </p:grpSpPr>
        <p:sp>
          <p:nvSpPr>
            <p:cNvPr id="23587"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3588"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3574" name="AutoShape 67"/>
          <p:cNvCxnSpPr>
            <a:cxnSpLocks noChangeShapeType="1"/>
            <a:stCxn id="23588"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3575"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3576"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3577"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3578"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49"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0"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smtClean="0">
                <a:solidFill>
                  <a:schemeClr val="bg1"/>
                </a:solidFill>
              </a:rPr>
              <a:t>LUNb</a:t>
            </a:r>
            <a:endParaRPr lang="en-US" sz="1600" dirty="0">
              <a:solidFill>
                <a:schemeClr val="bg1"/>
              </a:solidFill>
            </a:endParaRPr>
          </a:p>
        </p:txBody>
      </p:sp>
      <p:sp>
        <p:nvSpPr>
          <p:cNvPr id="51"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7" name="Group 50"/>
          <p:cNvGrpSpPr>
            <a:grpSpLocks/>
          </p:cNvGrpSpPr>
          <p:nvPr/>
        </p:nvGrpSpPr>
        <p:grpSpPr bwMode="auto">
          <a:xfrm>
            <a:off x="4805363" y="5380038"/>
            <a:ext cx="395287" cy="190500"/>
            <a:chOff x="4508" y="3013"/>
            <a:chExt cx="249" cy="120"/>
          </a:xfrm>
        </p:grpSpPr>
        <p:sp>
          <p:nvSpPr>
            <p:cNvPr id="5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6" name="AutoShape 56"/>
          <p:cNvCxnSpPr>
            <a:cxnSpLocks noChangeShapeType="1"/>
            <a:stCxn id="55" idx="3"/>
            <a:endCxn id="52"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7" name="AutoShape 57"/>
          <p:cNvCxnSpPr>
            <a:cxnSpLocks noChangeShapeType="1"/>
            <a:stCxn id="55" idx="3"/>
            <a:endCxn id="49"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8" name="AutoShape 58"/>
          <p:cNvCxnSpPr>
            <a:cxnSpLocks noChangeShapeType="1"/>
            <a:stCxn id="55"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59"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smtClean="0">
                <a:solidFill>
                  <a:schemeClr val="bg1"/>
                </a:solidFill>
              </a:rPr>
              <a:t>LUNa</a:t>
            </a:r>
            <a:endParaRPr lang="en-US" sz="1600" dirty="0">
              <a:solidFill>
                <a:schemeClr val="bg1"/>
              </a:solidFill>
            </a:endParaRPr>
          </a:p>
        </p:txBody>
      </p:sp>
      <p:sp>
        <p:nvSpPr>
          <p:cNvPr id="53" name="TextBox 94"/>
          <p:cNvSpPr txBox="1">
            <a:spLocks noChangeArrowheads="1"/>
          </p:cNvSpPr>
          <p:nvPr/>
        </p:nvSpPr>
        <p:spPr bwMode="gray">
          <a:xfrm>
            <a:off x="679621" y="5822181"/>
            <a:ext cx="2977121" cy="707886"/>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nl-NL" dirty="0" err="1" smtClean="0"/>
              <a:t>LUNa</a:t>
            </a:r>
            <a:r>
              <a:rPr lang="nl-NL" dirty="0" smtClean="0"/>
              <a:t> </a:t>
            </a:r>
            <a:r>
              <a:rPr lang="en-US" dirty="0" smtClean="0"/>
              <a:t>exists</a:t>
            </a:r>
            <a:r>
              <a:rPr lang="nl-NL" dirty="0" smtClean="0"/>
              <a:t> in vol1 </a:t>
            </a:r>
            <a:r>
              <a:rPr lang="nl-NL" dirty="0"/>
              <a:t>in </a:t>
            </a:r>
            <a:r>
              <a:rPr lang="nl-NL" dirty="0" smtClean="0"/>
              <a:t>aggr1 </a:t>
            </a:r>
            <a:r>
              <a:rPr lang="nl-NL" dirty="0"/>
              <a:t>/</a:t>
            </a:r>
            <a:r>
              <a:rPr lang="nl-NL" dirty="0" smtClean="0"/>
              <a:t>vol/vol1/</a:t>
            </a:r>
            <a:r>
              <a:rPr lang="nl-NL" dirty="0" err="1" smtClean="0"/>
              <a:t>LUNa.lun</a:t>
            </a:r>
            <a:endParaRPr lang="en-US" dirty="0"/>
          </a:p>
        </p:txBody>
      </p:sp>
      <p:sp>
        <p:nvSpPr>
          <p:cNvPr id="61" name="TextBox 94"/>
          <p:cNvSpPr txBox="1">
            <a:spLocks noChangeArrowheads="1"/>
          </p:cNvSpPr>
          <p:nvPr/>
        </p:nvSpPr>
        <p:spPr bwMode="gray">
          <a:xfrm>
            <a:off x="6054811" y="5825139"/>
            <a:ext cx="3089189"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nl-NL" dirty="0" err="1" smtClean="0"/>
              <a:t>LUNb</a:t>
            </a:r>
            <a:r>
              <a:rPr lang="nl-NL" dirty="0" smtClean="0"/>
              <a:t> </a:t>
            </a:r>
            <a:r>
              <a:rPr lang="en-US" dirty="0" smtClean="0"/>
              <a:t>exists</a:t>
            </a:r>
            <a:r>
              <a:rPr lang="nl-NL" dirty="0" smtClean="0"/>
              <a:t> in vol2 </a:t>
            </a:r>
            <a:r>
              <a:rPr lang="nl-NL" dirty="0"/>
              <a:t>in aggr1 </a:t>
            </a:r>
            <a:r>
              <a:rPr lang="nl-NL" dirty="0" smtClean="0"/>
              <a:t>/</a:t>
            </a:r>
            <a:r>
              <a:rPr lang="en-US" dirty="0" err="1" smtClean="0"/>
              <a:t>vol</a:t>
            </a:r>
            <a:r>
              <a:rPr lang="en-US" dirty="0" smtClean="0"/>
              <a:t>/vol2/LUNb.lun</a:t>
            </a:r>
            <a:endParaRPr lang="en-US" dirty="0"/>
          </a:p>
        </p:txBody>
      </p:sp>
      <p:sp>
        <p:nvSpPr>
          <p:cNvPr id="62" name="AutoShape 85"/>
          <p:cNvSpPr>
            <a:spLocks noChangeArrowheads="1"/>
          </p:cNvSpPr>
          <p:nvPr/>
        </p:nvSpPr>
        <p:spPr bwMode="gray">
          <a:xfrm rot="20896739">
            <a:off x="772298" y="1164538"/>
            <a:ext cx="2070100" cy="2070100"/>
          </a:xfrm>
          <a:prstGeom prst="star16">
            <a:avLst>
              <a:gd name="adj" fmla="val 37500"/>
            </a:avLst>
          </a:prstGeom>
          <a:solidFill>
            <a:schemeClr val="tx2"/>
          </a:solidFill>
          <a:ln w="19050" algn="ctr">
            <a:solidFill>
              <a:schemeClr val="tx1"/>
            </a:solidFill>
            <a:miter lim="800000"/>
            <a:headEnd/>
            <a:tailEnd type="none" w="med" len="sm"/>
          </a:ln>
          <a:effectLst/>
        </p:spPr>
        <p:txBody>
          <a:bodyPr wrap="none" anchor="ctr"/>
          <a:lstStyle/>
          <a:p>
            <a:r>
              <a:rPr lang="en-US" sz="1400" dirty="0" smtClean="0">
                <a:solidFill>
                  <a:schemeClr val="bg1"/>
                </a:solidFill>
              </a:rPr>
              <a:t>Do </a:t>
            </a:r>
            <a:r>
              <a:rPr lang="en-US" sz="1400" dirty="0">
                <a:solidFill>
                  <a:schemeClr val="bg1"/>
                </a:solidFill>
              </a:rPr>
              <a:t>not put </a:t>
            </a:r>
            <a:r>
              <a:rPr lang="en-US" sz="1400" dirty="0" smtClean="0">
                <a:solidFill>
                  <a:schemeClr val="bg1"/>
                </a:solidFill>
              </a:rPr>
              <a:t/>
            </a:r>
            <a:br>
              <a:rPr lang="en-US" sz="1400" dirty="0" smtClean="0">
                <a:solidFill>
                  <a:schemeClr val="bg1"/>
                </a:solidFill>
              </a:rPr>
            </a:br>
            <a:r>
              <a:rPr lang="en-US" sz="1400" dirty="0" smtClean="0">
                <a:solidFill>
                  <a:schemeClr val="bg1"/>
                </a:solidFill>
              </a:rPr>
              <a:t>LUNs in </a:t>
            </a:r>
            <a:br>
              <a:rPr lang="en-US" sz="1400" dirty="0" smtClean="0">
                <a:solidFill>
                  <a:schemeClr val="bg1"/>
                </a:solidFill>
              </a:rPr>
            </a:br>
            <a:r>
              <a:rPr lang="en-US" sz="1400" dirty="0" smtClean="0">
                <a:solidFill>
                  <a:schemeClr val="bg1"/>
                </a:solidFill>
              </a:rPr>
              <a:t>root </a:t>
            </a:r>
            <a:r>
              <a:rPr lang="en-US" sz="1400" dirty="0">
                <a:solidFill>
                  <a:schemeClr val="bg1"/>
                </a:solidFill>
              </a:rPr>
              <a:t>volume</a:t>
            </a:r>
            <a:endParaRPr lang="en-US" sz="1800" dirty="0">
              <a:solidFill>
                <a:schemeClr val="bg1"/>
              </a:solidFill>
            </a:endParaRPr>
          </a:p>
        </p:txBody>
      </p:sp>
      <p:sp>
        <p:nvSpPr>
          <p:cNvPr id="45"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6"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Create a LUN</a:t>
            </a:r>
            <a:endParaRPr lang="en-US" dirty="0"/>
          </a:p>
        </p:txBody>
      </p:sp>
      <p:sp>
        <p:nvSpPr>
          <p:cNvPr id="3" name="Content Placeholder 2"/>
          <p:cNvSpPr>
            <a:spLocks noGrp="1"/>
          </p:cNvSpPr>
          <p:nvPr>
            <p:ph idx="1"/>
          </p:nvPr>
        </p:nvSpPr>
        <p:spPr/>
        <p:txBody>
          <a:bodyPr/>
          <a:lstStyle/>
          <a:p>
            <a:r>
              <a:rPr lang="en-US" dirty="0" smtClean="0"/>
              <a:t>Create the aggregate for the LUN:</a:t>
            </a:r>
          </a:p>
          <a:p>
            <a:pPr>
              <a:buNone/>
            </a:pPr>
            <a:r>
              <a:rPr lang="en-US" sz="2400" dirty="0" smtClean="0">
                <a:latin typeface="Courier New" pitchFamily="49" charset="0"/>
                <a:cs typeface="Courier New" pitchFamily="49" charset="0"/>
              </a:rPr>
              <a:t>system&gt; </a:t>
            </a:r>
            <a:r>
              <a:rPr lang="en-US" sz="2400" b="1" dirty="0" smtClean="0">
                <a:latin typeface="Courier New" pitchFamily="49" charset="0"/>
                <a:cs typeface="Courier New" pitchFamily="49" charset="0"/>
              </a:rPr>
              <a:t>aggr create aggr_SAN 7</a:t>
            </a:r>
          </a:p>
          <a:p>
            <a:r>
              <a:rPr lang="en-US" dirty="0" smtClean="0"/>
              <a:t>Create the volume for the LUN:</a:t>
            </a:r>
          </a:p>
          <a:p>
            <a:pPr>
              <a:buNone/>
            </a:pPr>
            <a:r>
              <a:rPr lang="en-US" sz="2400" dirty="0" smtClean="0">
                <a:latin typeface="Courier New" pitchFamily="49" charset="0"/>
                <a:cs typeface="Courier New" pitchFamily="49" charset="0"/>
              </a:rPr>
              <a:t>system&gt; </a:t>
            </a:r>
            <a:r>
              <a:rPr lang="en-US" sz="2400" b="1" dirty="0" smtClean="0">
                <a:latin typeface="Courier New" pitchFamily="49" charset="0"/>
                <a:cs typeface="Courier New" pitchFamily="49" charset="0"/>
              </a:rPr>
              <a:t>vol create vol_SAN0 aggr_SAN 10g</a:t>
            </a:r>
          </a:p>
          <a:p>
            <a:r>
              <a:rPr lang="en-US" dirty="0" smtClean="0"/>
              <a:t>Set Snapshot™ policy for the volume: </a:t>
            </a:r>
            <a:br>
              <a:rPr lang="en-US" dirty="0" smtClean="0"/>
            </a:br>
            <a:r>
              <a:rPr lang="en-US" sz="2400" dirty="0" smtClean="0"/>
              <a:t>(more on this in Module 13) </a:t>
            </a:r>
            <a:endParaRPr lang="en-US" dirty="0" smtClean="0"/>
          </a:p>
          <a:p>
            <a:pPr>
              <a:buNone/>
            </a:pPr>
            <a:r>
              <a:rPr lang="en-US" sz="2400" dirty="0" smtClean="0">
                <a:latin typeface="Courier New" pitchFamily="49" charset="0"/>
                <a:cs typeface="Courier New" pitchFamily="49" charset="0"/>
              </a:rPr>
              <a:t>system&gt; </a:t>
            </a:r>
            <a:r>
              <a:rPr lang="en-US" sz="2400" b="1" dirty="0" smtClean="0">
                <a:latin typeface="Courier New" pitchFamily="49" charset="0"/>
                <a:cs typeface="Courier New" pitchFamily="49" charset="0"/>
              </a:rPr>
              <a:t>snap reserve vol_SAN0 0</a:t>
            </a:r>
          </a:p>
          <a:p>
            <a:pPr>
              <a:buNone/>
            </a:pPr>
            <a:r>
              <a:rPr lang="en-US" sz="2400" dirty="0" smtClean="0">
                <a:latin typeface="Courier New" pitchFamily="49" charset="0"/>
                <a:cs typeface="Courier New" pitchFamily="49" charset="0"/>
              </a:rPr>
              <a:t>system&gt; </a:t>
            </a:r>
            <a:r>
              <a:rPr lang="en-US" sz="2400" b="1" dirty="0" smtClean="0">
                <a:latin typeface="Courier New" pitchFamily="49" charset="0"/>
                <a:cs typeface="Courier New" pitchFamily="49" charset="0"/>
              </a:rPr>
              <a:t>vol options vol_SAN0 nosnap on</a:t>
            </a:r>
          </a:p>
          <a:p>
            <a:r>
              <a:rPr lang="en-US" dirty="0" smtClean="0"/>
              <a:t>Optional:  Create a qtree for the LUN:</a:t>
            </a:r>
          </a:p>
          <a:p>
            <a:pPr>
              <a:buNone/>
            </a:pPr>
            <a:r>
              <a:rPr lang="en-US" sz="2400" dirty="0" smtClean="0">
                <a:latin typeface="Courier New" pitchFamily="49" charset="0"/>
                <a:cs typeface="Courier New" pitchFamily="49" charset="0"/>
              </a:rPr>
              <a:t>system&gt; </a:t>
            </a:r>
            <a:r>
              <a:rPr lang="en-US" sz="2400" b="1" dirty="0" smtClean="0">
                <a:latin typeface="Courier New" pitchFamily="49" charset="0"/>
                <a:cs typeface="Courier New" pitchFamily="49" charset="0"/>
              </a:rPr>
              <a:t>qtree create /vol/vol_SAN0/qtSAN0</a:t>
            </a:r>
            <a:endParaRPr lang="en-US" sz="24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idx="4294967295"/>
          </p:nvPr>
        </p:nvSpPr>
        <p:spPr/>
        <p:txBody>
          <a:bodyPr/>
          <a:lstStyle/>
          <a:p>
            <a:r>
              <a:rPr lang="en-US" dirty="0"/>
              <a:t>Steps to Create a </a:t>
            </a:r>
            <a:r>
              <a:rPr lang="en-US" dirty="0" smtClean="0"/>
              <a:t>LUN (Cont.)</a:t>
            </a:r>
            <a:endParaRPr lang="en-US" dirty="0"/>
          </a:p>
        </p:txBody>
      </p:sp>
      <p:sp>
        <p:nvSpPr>
          <p:cNvPr id="22531" name="Content Placeholder 2"/>
          <p:cNvSpPr>
            <a:spLocks noGrp="1"/>
          </p:cNvSpPr>
          <p:nvPr>
            <p:ph idx="4294967295"/>
          </p:nvPr>
        </p:nvSpPr>
        <p:spPr/>
        <p:txBody>
          <a:bodyPr/>
          <a:lstStyle/>
          <a:p>
            <a:pPr marL="514350" indent="-514350">
              <a:buFont typeface="Arial" charset="0"/>
              <a:buAutoNum type="arabicPeriod"/>
            </a:pPr>
            <a:r>
              <a:rPr lang="en-US" sz="2400" dirty="0"/>
              <a:t>Create a </a:t>
            </a:r>
            <a:r>
              <a:rPr lang="en-US" sz="2400" dirty="0" smtClean="0"/>
              <a:t>LUN:</a:t>
            </a:r>
            <a:endParaRPr lang="en-US" sz="2400" dirty="0"/>
          </a:p>
          <a:p>
            <a:pPr marL="852488" lvl="1" indent="-223838"/>
            <a:r>
              <a:rPr lang="en-US" sz="2400" dirty="0">
                <a:latin typeface="Courier New" pitchFamily="49" charset="0"/>
                <a:cs typeface="Courier New" pitchFamily="49" charset="0"/>
              </a:rPr>
              <a:t>lun create -s </a:t>
            </a:r>
            <a:r>
              <a:rPr lang="en-US" sz="2400" i="1" dirty="0">
                <a:latin typeface="Courier New" pitchFamily="49" charset="0"/>
                <a:cs typeface="Courier New" pitchFamily="49" charset="0"/>
              </a:rPr>
              <a:t>size </a:t>
            </a:r>
            <a:r>
              <a:rPr lang="en-US" sz="2400" dirty="0">
                <a:latin typeface="Courier New" pitchFamily="49" charset="0"/>
                <a:cs typeface="Courier New" pitchFamily="49" charset="0"/>
              </a:rPr>
              <a:t>-t </a:t>
            </a:r>
            <a:r>
              <a:rPr lang="en-US" sz="2400" i="1" dirty="0" smtClean="0">
                <a:latin typeface="Courier New" pitchFamily="49" charset="0"/>
                <a:cs typeface="Courier New" pitchFamily="49" charset="0"/>
              </a:rPr>
              <a:t>ostype lun_path</a:t>
            </a:r>
            <a:endParaRPr lang="en-US" sz="2400" i="1" dirty="0">
              <a:latin typeface="Courier New" pitchFamily="49" charset="0"/>
              <a:cs typeface="Courier New" pitchFamily="49" charset="0"/>
            </a:endParaRPr>
          </a:p>
          <a:p>
            <a:pPr marL="1141413" lvl="2" indent="-174625"/>
            <a:r>
              <a:rPr lang="en-US" sz="2000" i="1" dirty="0">
                <a:latin typeface="Courier New" pitchFamily="49" charset="0"/>
                <a:cs typeface="Courier New" pitchFamily="49" charset="0"/>
              </a:rPr>
              <a:t>size </a:t>
            </a:r>
            <a:r>
              <a:rPr lang="en-US" sz="2000" i="1" dirty="0"/>
              <a:t>= </a:t>
            </a:r>
            <a:r>
              <a:rPr lang="en-US" sz="2000" dirty="0"/>
              <a:t>in bytes by default  </a:t>
            </a:r>
          </a:p>
          <a:p>
            <a:pPr marL="1428750" lvl="3" indent="-173038"/>
            <a:r>
              <a:rPr lang="en-US" sz="1800" dirty="0" smtClean="0"/>
              <a:t>Use </a:t>
            </a:r>
            <a:r>
              <a:rPr lang="en-US" sz="1800" dirty="0"/>
              <a:t>m for megabytes</a:t>
            </a:r>
          </a:p>
          <a:p>
            <a:pPr marL="1428750" lvl="3" indent="-173038"/>
            <a:r>
              <a:rPr lang="en-US" sz="1800" dirty="0"/>
              <a:t>U</a:t>
            </a:r>
            <a:r>
              <a:rPr lang="en-US" sz="1800" dirty="0" smtClean="0"/>
              <a:t>se </a:t>
            </a:r>
            <a:r>
              <a:rPr lang="en-US" sz="1800" dirty="0"/>
              <a:t>g for gigabytes</a:t>
            </a:r>
          </a:p>
          <a:p>
            <a:pPr marL="1428750" lvl="3" indent="-173038">
              <a:buFont typeface="Arial" charset="0"/>
              <a:buNone/>
            </a:pPr>
            <a:r>
              <a:rPr lang="en-US" sz="1800" dirty="0"/>
              <a:t>NOTE:  LUN sizing is discussed in detail in Module </a:t>
            </a:r>
            <a:r>
              <a:rPr lang="en-US" sz="1800" dirty="0" smtClean="0"/>
              <a:t>13</a:t>
            </a:r>
            <a:endParaRPr lang="en-US" sz="1800" dirty="0"/>
          </a:p>
          <a:p>
            <a:pPr marL="1141413" lvl="2" indent="-174625"/>
            <a:r>
              <a:rPr lang="en-US" sz="2000" i="1" dirty="0">
                <a:latin typeface="Courier New" pitchFamily="49" charset="0"/>
                <a:cs typeface="Courier New" pitchFamily="49" charset="0"/>
              </a:rPr>
              <a:t>ostype</a:t>
            </a:r>
            <a:r>
              <a:rPr lang="en-US" sz="2000" i="1" dirty="0"/>
              <a:t> = </a:t>
            </a:r>
            <a:r>
              <a:rPr lang="en-US" sz="2000" dirty="0"/>
              <a:t>solaris, </a:t>
            </a:r>
            <a:r>
              <a:rPr lang="en-US" sz="2000" dirty="0" err="1" smtClean="0"/>
              <a:t>vld</a:t>
            </a:r>
            <a:r>
              <a:rPr lang="en-US" sz="2000" dirty="0" smtClean="0"/>
              <a:t>, windows</a:t>
            </a:r>
            <a:r>
              <a:rPr lang="en-US" sz="2000" dirty="0"/>
              <a:t>, hpux, aix, linux, netware, </a:t>
            </a:r>
            <a:r>
              <a:rPr lang="en-US" sz="2000" dirty="0" err="1" smtClean="0"/>
              <a:t>vmware</a:t>
            </a:r>
            <a:r>
              <a:rPr lang="en-US" sz="2000" dirty="0"/>
              <a:t>, windows_gpt, </a:t>
            </a:r>
            <a:r>
              <a:rPr lang="en-US" sz="2000" dirty="0" smtClean="0"/>
              <a:t>windows_2008, </a:t>
            </a:r>
            <a:r>
              <a:rPr lang="en-US" sz="2000" dirty="0" err="1" smtClean="0"/>
              <a:t>openvms</a:t>
            </a:r>
            <a:r>
              <a:rPr lang="en-US" sz="2000" dirty="0" smtClean="0"/>
              <a:t>, </a:t>
            </a:r>
            <a:r>
              <a:rPr lang="en-US" sz="2000" dirty="0" err="1" smtClean="0"/>
              <a:t>xen</a:t>
            </a:r>
            <a:r>
              <a:rPr lang="en-US" sz="2000" dirty="0" smtClean="0"/>
              <a:t>, </a:t>
            </a:r>
            <a:r>
              <a:rPr lang="en-US" sz="2000" dirty="0" err="1" smtClean="0"/>
              <a:t>hyper_v</a:t>
            </a:r>
            <a:r>
              <a:rPr lang="en-US" sz="2000" dirty="0" smtClean="0"/>
              <a:t>, and </a:t>
            </a:r>
            <a:r>
              <a:rPr lang="en-US" sz="2000" dirty="0" err="1" smtClean="0"/>
              <a:t>solaris_efi</a:t>
            </a:r>
            <a:endParaRPr lang="en-US" sz="2000" dirty="0"/>
          </a:p>
          <a:p>
            <a:pPr marL="1141413" lvl="2" indent="-174625"/>
            <a:r>
              <a:rPr lang="en-US" sz="2000" i="1" dirty="0">
                <a:latin typeface="Courier New" pitchFamily="49" charset="0"/>
                <a:cs typeface="Courier New" pitchFamily="49" charset="0"/>
              </a:rPr>
              <a:t>lun_path</a:t>
            </a:r>
          </a:p>
          <a:p>
            <a:pPr marL="1428750" lvl="3" indent="-173038"/>
            <a:r>
              <a:rPr lang="en-US" sz="1800" dirty="0"/>
              <a:t>LUN path begins with /vol/{VolumeName}/[qtreeName]</a:t>
            </a:r>
          </a:p>
          <a:p>
            <a:pPr marL="1428750" lvl="3" indent="-173038"/>
            <a:r>
              <a:rPr lang="en-US" sz="1800" dirty="0"/>
              <a:t>Last portion of path is the LUN Name</a:t>
            </a:r>
          </a:p>
          <a:p>
            <a:pPr marL="1428750" lvl="3" indent="-173038"/>
            <a:r>
              <a:rPr lang="en-US" sz="1800" dirty="0"/>
              <a:t>Example:  /</a:t>
            </a:r>
            <a:r>
              <a:rPr lang="en-US" sz="1800" dirty="0" smtClean="0"/>
              <a:t>vol/vol_SAN0/qtSAN0/lun0</a:t>
            </a:r>
            <a:endParaRPr lang="en-US" sz="1800" dirty="0"/>
          </a:p>
          <a:p>
            <a:pPr marL="514350" indent="-514350">
              <a:buFont typeface="Arial" charset="0"/>
              <a:buAutoNum type="arabicPeriod"/>
            </a:pPr>
            <a:r>
              <a:rPr lang="en-US" sz="2400" dirty="0"/>
              <a:t>Verify the </a:t>
            </a:r>
            <a:r>
              <a:rPr lang="en-US" sz="2400" dirty="0" smtClean="0"/>
              <a:t>LUN:</a:t>
            </a:r>
            <a:endParaRPr lang="en-US" sz="2400" dirty="0"/>
          </a:p>
          <a:p>
            <a:pPr marL="852488" lvl="1" indent="-223838"/>
            <a:r>
              <a:rPr lang="en-US" sz="2400" dirty="0">
                <a:latin typeface="Courier New" pitchFamily="49" charset="0"/>
                <a:cs typeface="Courier New" pitchFamily="49" charset="0"/>
              </a:rPr>
              <a:t>lun show</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1"/>
          <p:cNvSpPr>
            <a:spLocks noGrp="1" noChangeArrowheads="1"/>
          </p:cNvSpPr>
          <p:nvPr>
            <p:ph type="title" idx="4294967295"/>
          </p:nvPr>
        </p:nvSpPr>
        <p:spPr/>
        <p:txBody>
          <a:bodyPr/>
          <a:lstStyle/>
          <a:p>
            <a:pPr eaLnBrk="1" hangingPunct="1"/>
            <a:r>
              <a:rPr lang="en-US" dirty="0" smtClean="0"/>
              <a:t>3.  Map a Logical Unit to an Igroup</a:t>
            </a:r>
          </a:p>
        </p:txBody>
      </p:sp>
      <p:sp>
        <p:nvSpPr>
          <p:cNvPr id="24580"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4581"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43"/>
          <p:cNvGrpSpPr>
            <a:grpSpLocks/>
          </p:cNvGrpSpPr>
          <p:nvPr/>
        </p:nvGrpSpPr>
        <p:grpSpPr bwMode="auto">
          <a:xfrm>
            <a:off x="1460500" y="2090738"/>
            <a:ext cx="395288" cy="190500"/>
            <a:chOff x="4508" y="3013"/>
            <a:chExt cx="249" cy="120"/>
          </a:xfrm>
        </p:grpSpPr>
        <p:sp>
          <p:nvSpPr>
            <p:cNvPr id="24622" name="Rectangle 44"/>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4623" name="Rectangle 45"/>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6"/>
          <p:cNvGrpSpPr>
            <a:grpSpLocks/>
          </p:cNvGrpSpPr>
          <p:nvPr/>
        </p:nvGrpSpPr>
        <p:grpSpPr bwMode="auto">
          <a:xfrm>
            <a:off x="8151813" y="2090738"/>
            <a:ext cx="395287" cy="190500"/>
            <a:chOff x="4508" y="3013"/>
            <a:chExt cx="249" cy="120"/>
          </a:xfrm>
        </p:grpSpPr>
        <p:sp>
          <p:nvSpPr>
            <p:cNvPr id="24620" name="Rectangle 4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4621" name="Rectangle 4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4" name="Group 49"/>
          <p:cNvGrpSpPr>
            <a:grpSpLocks/>
          </p:cNvGrpSpPr>
          <p:nvPr/>
        </p:nvGrpSpPr>
        <p:grpSpPr bwMode="auto">
          <a:xfrm flipV="1">
            <a:off x="1460500" y="3883025"/>
            <a:ext cx="395288" cy="190500"/>
            <a:chOff x="4508" y="3013"/>
            <a:chExt cx="249" cy="120"/>
          </a:xfrm>
        </p:grpSpPr>
        <p:sp>
          <p:nvSpPr>
            <p:cNvPr id="24618" name="Rectangle 5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4619" name="Rectangle 5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5" name="Group 52"/>
          <p:cNvGrpSpPr>
            <a:grpSpLocks/>
          </p:cNvGrpSpPr>
          <p:nvPr/>
        </p:nvGrpSpPr>
        <p:grpSpPr bwMode="auto">
          <a:xfrm flipV="1">
            <a:off x="8151813" y="3883025"/>
            <a:ext cx="395287" cy="190500"/>
            <a:chOff x="4508" y="3013"/>
            <a:chExt cx="249" cy="120"/>
          </a:xfrm>
        </p:grpSpPr>
        <p:sp>
          <p:nvSpPr>
            <p:cNvPr id="24616" name="Rectangle 5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4617" name="Rectangle 5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4586" name="AutoShape 55"/>
          <p:cNvCxnSpPr>
            <a:cxnSpLocks noChangeShapeType="1"/>
            <a:stCxn id="24623" idx="3"/>
            <a:endCxn id="2461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4587" name="AutoShape 56"/>
          <p:cNvCxnSpPr>
            <a:cxnSpLocks noChangeShapeType="1"/>
            <a:stCxn id="24621" idx="3"/>
            <a:endCxn id="24617"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4595"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dirty="0"/>
              <a:t>My_IP_igroup</a:t>
            </a:r>
          </a:p>
          <a:p>
            <a:pPr>
              <a:buClr>
                <a:schemeClr val="accent2"/>
              </a:buClr>
              <a:buFont typeface="Wingdings 2" pitchFamily="18" charset="2"/>
              <a:buNone/>
            </a:pPr>
            <a:r>
              <a:rPr lang="en-US" sz="1400" dirty="0"/>
              <a:t>iqn.1999-04.com.a:system</a:t>
            </a:r>
          </a:p>
          <a:p>
            <a:pPr>
              <a:buClr>
                <a:schemeClr val="accent2"/>
              </a:buClr>
              <a:buFont typeface="Wingdings 2" pitchFamily="18" charset="2"/>
              <a:buNone/>
            </a:pPr>
            <a:r>
              <a:rPr lang="en-US" sz="1400" dirty="0"/>
              <a:t>OS Type:  Windows</a:t>
            </a:r>
          </a:p>
        </p:txBody>
      </p:sp>
      <p:sp>
        <p:nvSpPr>
          <p:cNvPr id="24596"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dirty="0"/>
              <a:t>My_FC_igroup</a:t>
            </a:r>
          </a:p>
          <a:p>
            <a:pPr>
              <a:buClr>
                <a:schemeClr val="accent2"/>
              </a:buClr>
              <a:buFont typeface="Wingdings 2" pitchFamily="18" charset="2"/>
              <a:buNone/>
            </a:pPr>
            <a:r>
              <a:rPr lang="en-US" sz="1400" dirty="0"/>
              <a:t>21:00:00:2b:34:26:a6:56 </a:t>
            </a:r>
            <a:br>
              <a:rPr lang="en-US" sz="1400" dirty="0"/>
            </a:br>
            <a:r>
              <a:rPr lang="en-US" sz="1400" dirty="0"/>
              <a:t>OS Type: Windows</a:t>
            </a:r>
          </a:p>
        </p:txBody>
      </p:sp>
      <p:grpSp>
        <p:nvGrpSpPr>
          <p:cNvPr id="6" name="Group 68"/>
          <p:cNvGrpSpPr>
            <a:grpSpLocks/>
          </p:cNvGrpSpPr>
          <p:nvPr/>
        </p:nvGrpSpPr>
        <p:grpSpPr bwMode="auto">
          <a:xfrm>
            <a:off x="4805363" y="2090738"/>
            <a:ext cx="395287" cy="190500"/>
            <a:chOff x="4508" y="3013"/>
            <a:chExt cx="249" cy="120"/>
          </a:xfrm>
        </p:grpSpPr>
        <p:sp>
          <p:nvSpPr>
            <p:cNvPr id="24612" name="Rectangle 6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4613" name="Rectangle 7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4598" name="AutoShape 72"/>
          <p:cNvCxnSpPr>
            <a:cxnSpLocks noChangeShapeType="1"/>
            <a:stCxn id="246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4599"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4600"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4601"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4602"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4605" name="TextBox 94"/>
          <p:cNvSpPr txBox="1">
            <a:spLocks noChangeArrowheads="1"/>
          </p:cNvSpPr>
          <p:nvPr/>
        </p:nvSpPr>
        <p:spPr bwMode="gray">
          <a:xfrm>
            <a:off x="2530969" y="3011018"/>
            <a:ext cx="4966447" cy="707886"/>
          </a:xfrm>
          <a:prstGeom prst="rect">
            <a:avLst/>
          </a:prstGeom>
          <a:noFill/>
          <a:ln w="9525">
            <a:noFill/>
            <a:miter lim="800000"/>
            <a:headEnd/>
            <a:tailEnd/>
          </a:ln>
        </p:spPr>
        <p:txBody>
          <a:bodyPr wrap="square">
            <a:spAutoFit/>
          </a:bodyPr>
          <a:lstStyle/>
          <a:p>
            <a:r>
              <a:rPr lang="en-US" dirty="0"/>
              <a:t>Map a </a:t>
            </a:r>
            <a:r>
              <a:rPr lang="en-US" dirty="0" smtClean="0"/>
              <a:t>logical unit </a:t>
            </a:r>
            <a:r>
              <a:rPr lang="en-US" dirty="0"/>
              <a:t>to </a:t>
            </a:r>
            <a:r>
              <a:rPr lang="en-US" dirty="0" smtClean="0"/>
              <a:t>an igroup by assigning a logical unit number</a:t>
            </a:r>
          </a:p>
        </p:txBody>
      </p:sp>
      <p:cxnSp>
        <p:nvCxnSpPr>
          <p:cNvPr id="24609" name="AutoShape 90"/>
          <p:cNvCxnSpPr>
            <a:cxnSpLocks noChangeShapeType="1"/>
            <a:endCxn id="24596"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4610" name="AutoShape 91"/>
          <p:cNvCxnSpPr>
            <a:cxnSpLocks noChangeShapeType="1"/>
            <a:endCxn id="24595"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24627" name="Text Box 51"/>
          <p:cNvSpPr txBox="1">
            <a:spLocks noChangeArrowheads="1"/>
          </p:cNvSpPr>
          <p:nvPr/>
        </p:nvSpPr>
        <p:spPr bwMode="gray">
          <a:xfrm>
            <a:off x="2795588" y="5697538"/>
            <a:ext cx="325437" cy="396875"/>
          </a:xfrm>
          <a:prstGeom prst="rect">
            <a:avLst/>
          </a:prstGeom>
          <a:noFill/>
          <a:ln w="19050" algn="ctr">
            <a:noFill/>
            <a:miter lim="800000"/>
            <a:headEnd/>
            <a:tailEnd type="none" w="med" len="sm"/>
          </a:ln>
          <a:effectLst/>
        </p:spPr>
        <p:txBody>
          <a:bodyPr>
            <a:spAutoFit/>
          </a:bodyPr>
          <a:lstStyle/>
          <a:p>
            <a:r>
              <a:rPr lang="en-US" dirty="0"/>
              <a:t>1</a:t>
            </a:r>
          </a:p>
        </p:txBody>
      </p:sp>
      <p:sp>
        <p:nvSpPr>
          <p:cNvPr id="24628" name="Text Box 52"/>
          <p:cNvSpPr txBox="1">
            <a:spLocks noChangeArrowheads="1"/>
          </p:cNvSpPr>
          <p:nvPr/>
        </p:nvSpPr>
        <p:spPr bwMode="gray">
          <a:xfrm>
            <a:off x="6875463" y="5665788"/>
            <a:ext cx="325437" cy="396875"/>
          </a:xfrm>
          <a:prstGeom prst="rect">
            <a:avLst/>
          </a:prstGeom>
          <a:noFill/>
          <a:ln w="19050" algn="ctr">
            <a:noFill/>
            <a:miter lim="800000"/>
            <a:headEnd/>
            <a:tailEnd type="none" w="med" len="sm"/>
          </a:ln>
          <a:effectLst/>
        </p:spPr>
        <p:txBody>
          <a:bodyPr wrap="none">
            <a:spAutoFit/>
          </a:bodyPr>
          <a:lstStyle/>
          <a:p>
            <a:r>
              <a:rPr lang="en-US" dirty="0"/>
              <a:t>2</a:t>
            </a:r>
          </a:p>
        </p:txBody>
      </p:sp>
      <p:sp>
        <p:nvSpPr>
          <p:cNvPr id="52"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smtClean="0">
                <a:solidFill>
                  <a:schemeClr val="bg1"/>
                </a:solidFill>
              </a:rPr>
              <a:t>LUNb</a:t>
            </a:r>
            <a:endParaRPr lang="en-US" sz="1600" dirty="0">
              <a:solidFill>
                <a:schemeClr val="bg1"/>
              </a:solidFill>
            </a:endParaRPr>
          </a:p>
        </p:txBody>
      </p:sp>
      <p:sp>
        <p:nvSpPr>
          <p:cNvPr id="54"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5"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7" name="Group 50"/>
          <p:cNvGrpSpPr>
            <a:grpSpLocks/>
          </p:cNvGrpSpPr>
          <p:nvPr/>
        </p:nvGrpSpPr>
        <p:grpSpPr bwMode="auto">
          <a:xfrm>
            <a:off x="4805363" y="5380038"/>
            <a:ext cx="395287" cy="190500"/>
            <a:chOff x="4508" y="3013"/>
            <a:chExt cx="249" cy="120"/>
          </a:xfrm>
        </p:grpSpPr>
        <p:sp>
          <p:nvSpPr>
            <p:cNvPr id="57"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8"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9" name="AutoShape 56"/>
          <p:cNvCxnSpPr>
            <a:cxnSpLocks noChangeShapeType="1"/>
            <a:stCxn id="58" idx="3"/>
            <a:endCxn id="55"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0" name="AutoShape 57"/>
          <p:cNvCxnSpPr>
            <a:cxnSpLocks noChangeShapeType="1"/>
            <a:stCxn id="58" idx="3"/>
            <a:endCxn id="52"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1" name="AutoShape 58"/>
          <p:cNvCxnSpPr>
            <a:cxnSpLocks noChangeShapeType="1"/>
            <a:stCxn id="58"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62"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smtClean="0">
                <a:solidFill>
                  <a:schemeClr val="bg1"/>
                </a:solidFill>
              </a:rPr>
              <a:t>LUNa</a:t>
            </a:r>
            <a:endParaRPr lang="en-US" sz="1600" dirty="0">
              <a:solidFill>
                <a:schemeClr val="bg1"/>
              </a:solidFill>
            </a:endParaRPr>
          </a:p>
        </p:txBody>
      </p:sp>
      <p:sp>
        <p:nvSpPr>
          <p:cNvPr id="49" name="TextBox 48"/>
          <p:cNvSpPr txBox="1"/>
          <p:nvPr/>
        </p:nvSpPr>
        <p:spPr>
          <a:xfrm>
            <a:off x="960986" y="1183704"/>
            <a:ext cx="5437900" cy="400110"/>
          </a:xfrm>
          <a:prstGeom prst="rect">
            <a:avLst/>
          </a:prstGeom>
          <a:noFill/>
        </p:spPr>
        <p:txBody>
          <a:bodyPr wrap="none" rtlCol="0">
            <a:spAutoFit/>
          </a:bodyPr>
          <a:lstStyle/>
          <a:p>
            <a:r>
              <a:rPr lang="en-US" b="1" dirty="0" smtClean="0"/>
              <a:t>NOTE:  </a:t>
            </a:r>
            <a:r>
              <a:rPr lang="en-US" dirty="0" smtClean="0"/>
              <a:t>This step is also called LUN masking</a:t>
            </a:r>
            <a:endParaRPr lang="en-US" dirty="0"/>
          </a:p>
        </p:txBody>
      </p:sp>
      <p:sp>
        <p:nvSpPr>
          <p:cNvPr id="56"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63"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p:txBody>
          <a:bodyPr/>
          <a:lstStyle/>
          <a:p>
            <a:r>
              <a:rPr lang="en-US" dirty="0"/>
              <a:t>Steps to </a:t>
            </a:r>
            <a:r>
              <a:rPr lang="en-US" dirty="0" smtClean="0"/>
              <a:t>Mask the LUN</a:t>
            </a:r>
            <a:endParaRPr lang="en-US" dirty="0"/>
          </a:p>
        </p:txBody>
      </p:sp>
      <p:sp>
        <p:nvSpPr>
          <p:cNvPr id="24579" name="Content Placeholder 2"/>
          <p:cNvSpPr>
            <a:spLocks noGrp="1"/>
          </p:cNvSpPr>
          <p:nvPr>
            <p:ph idx="4294967295"/>
          </p:nvPr>
        </p:nvSpPr>
        <p:spPr/>
        <p:txBody>
          <a:bodyPr/>
          <a:lstStyle/>
          <a:p>
            <a:pPr marL="514350" indent="-514350">
              <a:buFont typeface="Arial" charset="0"/>
              <a:buAutoNum type="arabicPeriod"/>
            </a:pPr>
            <a:r>
              <a:rPr lang="en-US" dirty="0"/>
              <a:t>Map a LUN to an </a:t>
            </a:r>
            <a:r>
              <a:rPr lang="en-US" dirty="0" smtClean="0"/>
              <a:t>igroup:</a:t>
            </a:r>
            <a:endParaRPr lang="en-US" dirty="0"/>
          </a:p>
          <a:p>
            <a:pPr marL="801688" lvl="1" indent="-173038"/>
            <a:r>
              <a:rPr lang="en-US" sz="2400" dirty="0" smtClean="0">
                <a:latin typeface="Courier New" pitchFamily="49" charset="0"/>
                <a:cs typeface="Courier New" pitchFamily="49" charset="0"/>
              </a:rPr>
              <a:t> lun </a:t>
            </a:r>
            <a:r>
              <a:rPr lang="en-US" sz="2400" dirty="0">
                <a:latin typeface="Courier New" pitchFamily="49" charset="0"/>
                <a:cs typeface="Courier New" pitchFamily="49" charset="0"/>
              </a:rPr>
              <a:t>map </a:t>
            </a:r>
            <a:r>
              <a:rPr lang="en-US" sz="2400" i="1" dirty="0" smtClean="0">
                <a:latin typeface="Courier New" pitchFamily="49" charset="0"/>
                <a:cs typeface="Courier New" pitchFamily="49" charset="0"/>
              </a:rPr>
              <a:t>lun_path igroup_name </a:t>
            </a:r>
            <a:r>
              <a:rPr lang="en-US" sz="2400" dirty="0" smtClean="0">
                <a:latin typeface="Courier New" pitchFamily="49" charset="0"/>
                <a:cs typeface="Courier New" pitchFamily="49" charset="0"/>
              </a:rPr>
              <a:t>[</a:t>
            </a:r>
            <a:r>
              <a:rPr lang="en-US" sz="2400" i="1" dirty="0" smtClean="0">
                <a:latin typeface="Courier New" pitchFamily="49" charset="0"/>
                <a:cs typeface="Courier New" pitchFamily="49" charset="0"/>
              </a:rPr>
              <a:t>lun_id</a:t>
            </a:r>
            <a:r>
              <a:rPr lang="en-US" sz="2400" dirty="0">
                <a:latin typeface="Courier New" pitchFamily="49" charset="0"/>
                <a:cs typeface="Courier New" pitchFamily="49" charset="0"/>
              </a:rPr>
              <a:t>]</a:t>
            </a:r>
          </a:p>
          <a:p>
            <a:pPr marL="1254125" lvl="2" indent="-285750"/>
            <a:r>
              <a:rPr lang="en-US" sz="2000" i="1" dirty="0">
                <a:latin typeface="Courier New" pitchFamily="49" charset="0"/>
                <a:cs typeface="Courier New" pitchFamily="49" charset="0"/>
              </a:rPr>
              <a:t>lun_path </a:t>
            </a:r>
            <a:r>
              <a:rPr lang="en-US" sz="2000" i="1" dirty="0"/>
              <a:t>= </a:t>
            </a:r>
            <a:r>
              <a:rPr lang="en-US" sz="2000" dirty="0"/>
              <a:t>path name of a LUN</a:t>
            </a:r>
          </a:p>
          <a:p>
            <a:pPr marL="1254125" lvl="2" indent="-285750"/>
            <a:r>
              <a:rPr lang="en-US" sz="2000" i="1" dirty="0">
                <a:latin typeface="Courier New" pitchFamily="49" charset="0"/>
                <a:cs typeface="Courier New" pitchFamily="49" charset="0"/>
              </a:rPr>
              <a:t>igroup_name</a:t>
            </a:r>
            <a:r>
              <a:rPr lang="en-US" sz="2000" i="1" dirty="0"/>
              <a:t> = </a:t>
            </a:r>
            <a:r>
              <a:rPr lang="en-US" sz="2000" dirty="0"/>
              <a:t>name of an initiator group</a:t>
            </a:r>
          </a:p>
          <a:p>
            <a:pPr marL="1254125" lvl="2" indent="-285750"/>
            <a:r>
              <a:rPr lang="en-US" sz="2000" i="1" dirty="0">
                <a:latin typeface="Courier New" pitchFamily="49" charset="0"/>
                <a:cs typeface="Courier New" pitchFamily="49" charset="0"/>
              </a:rPr>
              <a:t>lun_id </a:t>
            </a:r>
            <a:r>
              <a:rPr lang="en-US" sz="2000" i="1" dirty="0"/>
              <a:t>= </a:t>
            </a:r>
            <a:r>
              <a:rPr lang="en-US" sz="2000" dirty="0"/>
              <a:t>unique identification number that the initiator uses when the LUN is mapped to it</a:t>
            </a:r>
          </a:p>
          <a:p>
            <a:pPr marL="1601788" lvl="3" indent="-225425"/>
            <a:r>
              <a:rPr lang="en-US" dirty="0"/>
              <a:t>If not entered, automatically assigned</a:t>
            </a:r>
          </a:p>
          <a:p>
            <a:pPr marL="1254125" lvl="2" indent="-285750"/>
            <a:r>
              <a:rPr lang="en-US" sz="2000" dirty="0"/>
              <a:t>Example:	</a:t>
            </a:r>
          </a:p>
          <a:p>
            <a:pPr marL="1254125" lvl="2" indent="-285750">
              <a:buFont typeface="Wingdings 2" pitchFamily="18" charset="2"/>
              <a:buNone/>
            </a:pPr>
            <a:r>
              <a:rPr lang="en-US" sz="1800" dirty="0">
                <a:latin typeface="Courier New" pitchFamily="49" charset="0"/>
                <a:cs typeface="Courier New" pitchFamily="49" charset="0"/>
              </a:rPr>
              <a:t>lun map /</a:t>
            </a:r>
            <a:r>
              <a:rPr lang="en-US" sz="1800" dirty="0" smtClean="0">
                <a:latin typeface="Courier New" pitchFamily="49" charset="0"/>
                <a:cs typeface="Courier New" pitchFamily="49" charset="0"/>
              </a:rPr>
              <a:t>vol/vol1/qtree1/luna My_IP_igroup </a:t>
            </a:r>
            <a:r>
              <a:rPr lang="en-US" sz="1800" dirty="0">
                <a:latin typeface="Courier New" pitchFamily="49" charset="0"/>
                <a:cs typeface="Courier New" pitchFamily="49" charset="0"/>
              </a:rPr>
              <a:t>1</a:t>
            </a:r>
          </a:p>
          <a:p>
            <a:pPr marL="514350" indent="-514350">
              <a:buFont typeface="Arial" charset="0"/>
              <a:buAutoNum type="arabicPeriod"/>
            </a:pPr>
            <a:r>
              <a:rPr lang="en-US" dirty="0"/>
              <a:t>Verify the LUN </a:t>
            </a:r>
            <a:r>
              <a:rPr lang="en-US" dirty="0" smtClean="0"/>
              <a:t>mapping:</a:t>
            </a:r>
            <a:endParaRPr lang="en-US" dirty="0"/>
          </a:p>
          <a:p>
            <a:pPr marL="801688" lvl="1" indent="-173038"/>
            <a:r>
              <a:rPr lang="en-US" sz="2400" dirty="0" smtClean="0">
                <a:latin typeface="Courier New" pitchFamily="49" charset="0"/>
                <a:cs typeface="Courier New" pitchFamily="49" charset="0"/>
              </a:rPr>
              <a:t>lun </a:t>
            </a:r>
            <a:r>
              <a:rPr lang="en-US" sz="2400" dirty="0">
                <a:latin typeface="Courier New" pitchFamily="49" charset="0"/>
                <a:cs typeface="Courier New" pitchFamily="49" charset="0"/>
              </a:rPr>
              <a:t>show –m</a:t>
            </a:r>
            <a:endParaRPr lang="en-US"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Windows Setup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title" idx="4294967295"/>
          </p:nvPr>
        </p:nvSpPr>
        <p:spPr/>
        <p:txBody>
          <a:bodyPr/>
          <a:lstStyle/>
          <a:p>
            <a:r>
              <a:rPr lang="en-US" dirty="0"/>
              <a:t>Windows Steps</a:t>
            </a:r>
          </a:p>
        </p:txBody>
      </p:sp>
      <p:sp>
        <p:nvSpPr>
          <p:cNvPr id="37891" name="Rectangle 7"/>
          <p:cNvSpPr>
            <a:spLocks noGrp="1" noChangeArrowheads="1"/>
          </p:cNvSpPr>
          <p:nvPr>
            <p:ph type="body" idx="4294967295"/>
          </p:nvPr>
        </p:nvSpPr>
        <p:spPr/>
        <p:txBody>
          <a:bodyPr/>
          <a:lstStyle/>
          <a:p>
            <a:pPr marL="533400" indent="-533400">
              <a:lnSpc>
                <a:spcPct val="90000"/>
              </a:lnSpc>
              <a:buFont typeface="Wingdings 2" pitchFamily="18" charset="2"/>
              <a:buNone/>
            </a:pPr>
            <a:r>
              <a:rPr lang="en-US" dirty="0"/>
              <a:t>To connect an initiator to a target’s LUN:</a:t>
            </a:r>
          </a:p>
          <a:p>
            <a:pPr marL="533400" indent="-533400">
              <a:lnSpc>
                <a:spcPct val="90000"/>
              </a:lnSpc>
              <a:buFont typeface="Wingdings 2" pitchFamily="18" charset="2"/>
              <a:buAutoNum type="arabicPeriod"/>
            </a:pPr>
            <a:r>
              <a:rPr lang="en-US" dirty="0">
                <a:solidFill>
                  <a:schemeClr val="accent1"/>
                </a:solidFill>
              </a:rPr>
              <a:t>Create an </a:t>
            </a:r>
            <a:r>
              <a:rPr lang="en-US" dirty="0" smtClean="0">
                <a:solidFill>
                  <a:schemeClr val="accent1"/>
                </a:solidFill>
              </a:rPr>
              <a:t>igroup</a:t>
            </a:r>
            <a:endParaRPr lang="en-US" dirty="0">
              <a:solidFill>
                <a:schemeClr val="accent1"/>
              </a:solidFill>
            </a:endParaRPr>
          </a:p>
          <a:p>
            <a:pPr marL="533400" indent="-533400">
              <a:lnSpc>
                <a:spcPct val="90000"/>
              </a:lnSpc>
              <a:buFont typeface="Wingdings 2" pitchFamily="18" charset="2"/>
              <a:buAutoNum type="arabicPeriod"/>
            </a:pPr>
            <a:r>
              <a:rPr lang="en-US" dirty="0">
                <a:solidFill>
                  <a:schemeClr val="accent1"/>
                </a:solidFill>
              </a:rPr>
              <a:t>Create the </a:t>
            </a:r>
            <a:r>
              <a:rPr lang="en-US" dirty="0" smtClean="0">
                <a:solidFill>
                  <a:schemeClr val="accent1"/>
                </a:solidFill>
              </a:rPr>
              <a:t>LUN</a:t>
            </a:r>
            <a:endParaRPr lang="en-US" dirty="0">
              <a:solidFill>
                <a:schemeClr val="accent1"/>
              </a:solidFill>
            </a:endParaRPr>
          </a:p>
          <a:p>
            <a:pPr marL="533400" indent="-533400">
              <a:lnSpc>
                <a:spcPct val="90000"/>
              </a:lnSpc>
              <a:buFont typeface="Wingdings 2" pitchFamily="18" charset="2"/>
              <a:buAutoNum type="arabicPeriod"/>
            </a:pPr>
            <a:r>
              <a:rPr lang="en-US" dirty="0">
                <a:solidFill>
                  <a:schemeClr val="accent1"/>
                </a:solidFill>
              </a:rPr>
              <a:t>Map the LUN to the </a:t>
            </a:r>
            <a:r>
              <a:rPr lang="en-US" dirty="0" smtClean="0">
                <a:solidFill>
                  <a:schemeClr val="accent1"/>
                </a:solidFill>
              </a:rPr>
              <a:t>igroup</a:t>
            </a:r>
            <a:endParaRPr lang="en-US" dirty="0">
              <a:solidFill>
                <a:schemeClr val="accent1"/>
              </a:solidFill>
            </a:endParaRPr>
          </a:p>
          <a:p>
            <a:pPr marL="533400" indent="-533400">
              <a:lnSpc>
                <a:spcPct val="90000"/>
              </a:lnSpc>
              <a:buFont typeface="Wingdings 2" pitchFamily="18" charset="2"/>
              <a:buAutoNum type="arabicPeriod"/>
            </a:pPr>
            <a:r>
              <a:rPr lang="en-US" dirty="0"/>
              <a:t>Find the LUN on the </a:t>
            </a:r>
            <a:r>
              <a:rPr lang="en-US" dirty="0" smtClean="0"/>
              <a:t>initiator</a:t>
            </a:r>
            <a:endParaRPr lang="en-US" dirty="0"/>
          </a:p>
          <a:p>
            <a:pPr marL="533400" indent="-533400">
              <a:lnSpc>
                <a:spcPct val="90000"/>
              </a:lnSpc>
              <a:buFont typeface="Wingdings 2" pitchFamily="18" charset="2"/>
              <a:buAutoNum type="arabicPeriod"/>
            </a:pPr>
            <a:r>
              <a:rPr lang="en-US" dirty="0"/>
              <a:t>Prepare the LUN as a new disk on the </a:t>
            </a:r>
            <a:r>
              <a:rPr lang="en-US" dirty="0" smtClean="0"/>
              <a:t>initiator</a:t>
            </a:r>
            <a:endParaRPr lang="en-US" dirty="0"/>
          </a:p>
          <a:p>
            <a:pPr marL="533400" indent="-533400">
              <a:lnSpc>
                <a:spcPct val="90000"/>
              </a:lnSpc>
            </a:pPr>
            <a:endParaRPr lang="en-US" dirty="0"/>
          </a:p>
          <a:p>
            <a:pPr marL="533400" indent="-533400">
              <a:lnSpc>
                <a:spcPct val="90000"/>
              </a:lnSpc>
            </a:pPr>
            <a:endParaRPr lang="en-US" dirty="0"/>
          </a:p>
          <a:p>
            <a:pPr marL="533400" indent="-533400">
              <a:lnSpc>
                <a:spcPct val="90000"/>
              </a:lnSpc>
              <a:buFont typeface="Wingdings 2" pitchFamily="18" charset="2"/>
              <a:buNone/>
            </a:pP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Grp="1" noChangeArrowheads="1"/>
          </p:cNvSpPr>
          <p:nvPr>
            <p:ph type="title" idx="4294967295"/>
          </p:nvPr>
        </p:nvSpPr>
        <p:spPr/>
        <p:txBody>
          <a:bodyPr/>
          <a:lstStyle/>
          <a:p>
            <a:r>
              <a:rPr lang="en-US" dirty="0"/>
              <a:t>4.  Find the LUN on Windows </a:t>
            </a:r>
          </a:p>
        </p:txBody>
      </p:sp>
      <p:sp>
        <p:nvSpPr>
          <p:cNvPr id="38915" name="Rectangle 12"/>
          <p:cNvSpPr>
            <a:spLocks noGrp="1" noChangeArrowheads="1"/>
          </p:cNvSpPr>
          <p:nvPr>
            <p:ph type="body" idx="4294967295"/>
          </p:nvPr>
        </p:nvSpPr>
        <p:spPr/>
        <p:txBody>
          <a:bodyPr/>
          <a:lstStyle/>
          <a:p>
            <a:r>
              <a:rPr lang="en-US" sz="2400" dirty="0"/>
              <a:t>Using the Disk Management Tool, “Rescan Disks”</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pic>
        <p:nvPicPr>
          <p:cNvPr id="38916" name="Picture 4" descr="C:\Documents and Settings\curtisb\Desktop\SAN\Images\DiskManage1.bmp"/>
          <p:cNvPicPr>
            <a:picLocks noChangeAspect="1" noChangeArrowheads="1"/>
          </p:cNvPicPr>
          <p:nvPr/>
        </p:nvPicPr>
        <p:blipFill>
          <a:blip r:embed="rId3" cstate="print"/>
          <a:stretch>
            <a:fillRect/>
          </a:stretch>
        </p:blipFill>
        <p:spPr bwMode="auto">
          <a:xfrm>
            <a:off x="1566855" y="1574704"/>
            <a:ext cx="6300464" cy="3819525"/>
          </a:xfrm>
          <a:prstGeom prst="rect">
            <a:avLst/>
          </a:prstGeom>
          <a:noFill/>
          <a:ln w="9525">
            <a:noFill/>
            <a:miter lim="800000"/>
            <a:headEnd/>
            <a:tailEnd/>
          </a:ln>
        </p:spPr>
      </p:pic>
      <p:sp>
        <p:nvSpPr>
          <p:cNvPr id="8" name="TextBox 7"/>
          <p:cNvSpPr txBox="1">
            <a:spLocks noChangeArrowheads="1"/>
          </p:cNvSpPr>
          <p:nvPr/>
        </p:nvSpPr>
        <p:spPr bwMode="auto">
          <a:xfrm>
            <a:off x="3622076" y="5597259"/>
            <a:ext cx="2939361" cy="707886"/>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a:t>Right-click and choose </a:t>
            </a:r>
          </a:p>
          <a:p>
            <a:pPr algn="l">
              <a:buClr>
                <a:schemeClr val="accent2"/>
              </a:buClr>
              <a:buFont typeface="Wingdings 2" pitchFamily="18" charset="2"/>
              <a:buNone/>
            </a:pPr>
            <a:r>
              <a:rPr lang="en-US" dirty="0"/>
              <a:t>“Rescan Disks”</a:t>
            </a:r>
          </a:p>
        </p:txBody>
      </p:sp>
      <p:sp>
        <p:nvSpPr>
          <p:cNvPr id="11" name="TextBox 10"/>
          <p:cNvSpPr txBox="1">
            <a:spLocks noChangeArrowheads="1"/>
          </p:cNvSpPr>
          <p:nvPr/>
        </p:nvSpPr>
        <p:spPr bwMode="auto">
          <a:xfrm>
            <a:off x="1460350" y="4089734"/>
            <a:ext cx="1680268"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Select Disk</a:t>
            </a:r>
          </a:p>
          <a:p>
            <a:pPr>
              <a:buClr>
                <a:schemeClr val="accent2"/>
              </a:buClr>
              <a:buFont typeface="Wingdings 2" pitchFamily="18" charset="2"/>
              <a:buNone/>
            </a:pPr>
            <a:r>
              <a:rPr lang="en-US" dirty="0"/>
              <a:t>Management</a:t>
            </a:r>
          </a:p>
        </p:txBody>
      </p:sp>
      <p:pic>
        <p:nvPicPr>
          <p:cNvPr id="1029" name="Picture 5" descr="C:\Documents and Settings\curtisb\Desktop\SAN\Images\ScanforDisks.bmp"/>
          <p:cNvPicPr>
            <a:picLocks noChangeAspect="1" noChangeArrowheads="1"/>
          </p:cNvPicPr>
          <p:nvPr/>
        </p:nvPicPr>
        <p:blipFill>
          <a:blip r:embed="rId4" cstate="print"/>
          <a:srcRect/>
          <a:stretch>
            <a:fillRect/>
          </a:stretch>
        </p:blipFill>
        <p:spPr bwMode="auto">
          <a:xfrm>
            <a:off x="3538841" y="3227722"/>
            <a:ext cx="3295650" cy="838200"/>
          </a:xfrm>
          <a:prstGeom prst="rect">
            <a:avLst/>
          </a:prstGeom>
          <a:noFill/>
          <a:ln w="9525">
            <a:noFill/>
            <a:miter lim="800000"/>
            <a:headEnd/>
            <a:tailEnd/>
          </a:ln>
        </p:spPr>
      </p:pic>
      <p:sp>
        <p:nvSpPr>
          <p:cNvPr id="38923" name="Rectangle 11"/>
          <p:cNvSpPr>
            <a:spLocks noChangeArrowheads="1"/>
          </p:cNvSpPr>
          <p:nvPr/>
        </p:nvSpPr>
        <p:spPr bwMode="auto">
          <a:xfrm>
            <a:off x="1856777" y="2994359"/>
            <a:ext cx="887413" cy="173038"/>
          </a:xfrm>
          <a:prstGeom prst="rect">
            <a:avLst/>
          </a:prstGeom>
          <a:noFill/>
          <a:ln w="19050">
            <a:solidFill>
              <a:schemeClr val="hlink"/>
            </a:solidFill>
            <a:miter lim="800000"/>
            <a:headEnd/>
            <a:tailEnd/>
          </a:ln>
          <a:effectLst/>
        </p:spPr>
        <p:txBody>
          <a:bodyPr wrap="none" anchor="ctr"/>
          <a:lstStyle/>
          <a:p>
            <a:endParaRPr lang="en-US" dirty="0"/>
          </a:p>
        </p:txBody>
      </p:sp>
      <p:cxnSp>
        <p:nvCxnSpPr>
          <p:cNvPr id="38924" name="AutoShape 12"/>
          <p:cNvCxnSpPr>
            <a:cxnSpLocks noChangeShapeType="1"/>
            <a:stCxn id="11" idx="0"/>
            <a:endCxn id="38923" idx="2"/>
          </p:cNvCxnSpPr>
          <p:nvPr/>
        </p:nvCxnSpPr>
        <p:spPr bwMode="auto">
          <a:xfrm rot="5400000" flipH="1" flipV="1">
            <a:off x="1839316" y="3628566"/>
            <a:ext cx="922337" cy="1588"/>
          </a:xfrm>
          <a:prstGeom prst="straightConnector1">
            <a:avLst/>
          </a:prstGeom>
          <a:noFill/>
          <a:ln w="19050">
            <a:solidFill>
              <a:schemeClr val="hlink"/>
            </a:solidFill>
            <a:round/>
            <a:headEnd/>
            <a:tailEnd type="triangle" w="med" len="sm"/>
          </a:ln>
          <a:effectLst/>
        </p:spPr>
      </p:cxnSp>
      <p:cxnSp>
        <p:nvCxnSpPr>
          <p:cNvPr id="38925" name="AutoShape 13"/>
          <p:cNvCxnSpPr>
            <a:cxnSpLocks noChangeShapeType="1"/>
            <a:stCxn id="8" idx="1"/>
            <a:endCxn id="38923" idx="3"/>
          </p:cNvCxnSpPr>
          <p:nvPr/>
        </p:nvCxnSpPr>
        <p:spPr bwMode="auto">
          <a:xfrm rot="10800000">
            <a:off x="2744190" y="3080878"/>
            <a:ext cx="877886" cy="2870324"/>
          </a:xfrm>
          <a:prstGeom prst="bentConnector3">
            <a:avLst>
              <a:gd name="adj1" fmla="val 50000"/>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Content Placeholder 2"/>
          <p:cNvSpPr>
            <a:spLocks noGrp="1"/>
          </p:cNvSpPr>
          <p:nvPr>
            <p:ph idx="4294967295"/>
          </p:nvPr>
        </p:nvSpPr>
        <p:spPr/>
        <p:txBody>
          <a:bodyPr/>
          <a:lstStyle/>
          <a:p>
            <a:r>
              <a:rPr lang="en-US" sz="2400" dirty="0"/>
              <a:t>The LUN appears</a:t>
            </a:r>
          </a:p>
        </p:txBody>
      </p:sp>
      <p:sp>
        <p:nvSpPr>
          <p:cNvPr id="39938" name="Title 1"/>
          <p:cNvSpPr>
            <a:spLocks noGrp="1"/>
          </p:cNvSpPr>
          <p:nvPr>
            <p:ph type="title" idx="4294967295"/>
          </p:nvPr>
        </p:nvSpPr>
        <p:spPr/>
        <p:txBody>
          <a:bodyPr/>
          <a:lstStyle/>
          <a:p>
            <a:r>
              <a:rPr lang="en-US" dirty="0"/>
              <a:t>4.  Find the LUN on Windows (Cont.) </a:t>
            </a:r>
          </a:p>
        </p:txBody>
      </p:sp>
      <p:pic>
        <p:nvPicPr>
          <p:cNvPr id="39939" name="Picture 2" descr="C:\Documents and Settings\curtisb\Desktop\SAN\Images\DiskManage2.bmp"/>
          <p:cNvPicPr>
            <a:picLocks noChangeAspect="1" noChangeArrowheads="1"/>
          </p:cNvPicPr>
          <p:nvPr/>
        </p:nvPicPr>
        <p:blipFill>
          <a:blip r:embed="rId3" cstate="print"/>
          <a:stretch>
            <a:fillRect/>
          </a:stretch>
        </p:blipFill>
        <p:spPr bwMode="auto">
          <a:xfrm>
            <a:off x="1571042" y="1574713"/>
            <a:ext cx="6276897" cy="3805238"/>
          </a:xfrm>
          <a:prstGeom prst="rect">
            <a:avLst/>
          </a:prstGeom>
          <a:noFill/>
          <a:ln w="9525">
            <a:noFill/>
            <a:miter lim="800000"/>
            <a:headEnd/>
            <a:tailEnd/>
          </a:ln>
        </p:spPr>
      </p:pic>
      <p:sp>
        <p:nvSpPr>
          <p:cNvPr id="11" name="TextBox 10"/>
          <p:cNvSpPr txBox="1">
            <a:spLocks noChangeArrowheads="1"/>
          </p:cNvSpPr>
          <p:nvPr/>
        </p:nvSpPr>
        <p:spPr bwMode="auto">
          <a:xfrm>
            <a:off x="1572623" y="4411019"/>
            <a:ext cx="1282723"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The LUN </a:t>
            </a:r>
          </a:p>
          <a:p>
            <a:pPr>
              <a:buClr>
                <a:schemeClr val="accent2"/>
              </a:buClr>
              <a:buFont typeface="Wingdings 2" pitchFamily="18" charset="2"/>
              <a:buNone/>
            </a:pPr>
            <a:r>
              <a:rPr lang="en-US" dirty="0"/>
              <a:t>is offline</a:t>
            </a:r>
            <a:endParaRPr lang="en-US" sz="1600" dirty="0"/>
          </a:p>
        </p:txBody>
      </p:sp>
      <p:sp>
        <p:nvSpPr>
          <p:cNvPr id="39948" name="Rectangle 12"/>
          <p:cNvSpPr>
            <a:spLocks noChangeArrowheads="1"/>
          </p:cNvSpPr>
          <p:nvPr/>
        </p:nvSpPr>
        <p:spPr bwMode="auto">
          <a:xfrm>
            <a:off x="2965622" y="3768811"/>
            <a:ext cx="717378" cy="59312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9950" name="AutoShape 14"/>
          <p:cNvCxnSpPr>
            <a:cxnSpLocks noChangeShapeType="1"/>
            <a:stCxn id="11" idx="0"/>
            <a:endCxn id="39948" idx="1"/>
          </p:cNvCxnSpPr>
          <p:nvPr/>
        </p:nvCxnSpPr>
        <p:spPr bwMode="auto">
          <a:xfrm rot="5400000" flipH="1" flipV="1">
            <a:off x="2416980" y="3862378"/>
            <a:ext cx="345646" cy="751637"/>
          </a:xfrm>
          <a:prstGeom prst="bentConnector2">
            <a:avLst/>
          </a:prstGeom>
          <a:noFill/>
          <a:ln w="19050">
            <a:solidFill>
              <a:schemeClr val="hlink"/>
            </a:solidFill>
            <a:miter lim="800000"/>
            <a:headEnd/>
            <a:tailEnd type="triangle" w="med" len="sm"/>
          </a:ln>
          <a:effectLst/>
        </p:spPr>
      </p:cxnSp>
      <p:pic>
        <p:nvPicPr>
          <p:cNvPr id="1027" name="Picture 3" descr="C:\Documents and Settings\curtisb\Desktop\SAN Implemetation Workshop\Images\Module 4\e4-500.bmp"/>
          <p:cNvPicPr>
            <a:picLocks noChangeAspect="1" noChangeArrowheads="1"/>
          </p:cNvPicPr>
          <p:nvPr/>
        </p:nvPicPr>
        <p:blipFill>
          <a:blip r:embed="rId4" cstate="print"/>
          <a:srcRect/>
          <a:stretch>
            <a:fillRect/>
          </a:stretch>
        </p:blipFill>
        <p:spPr bwMode="auto">
          <a:xfrm>
            <a:off x="5756363" y="2519111"/>
            <a:ext cx="3016936" cy="3593580"/>
          </a:xfrm>
          <a:prstGeom prst="rect">
            <a:avLst/>
          </a:prstGeom>
          <a:noFill/>
        </p:spPr>
      </p:pic>
      <p:cxnSp>
        <p:nvCxnSpPr>
          <p:cNvPr id="39951" name="AutoShape 15"/>
          <p:cNvCxnSpPr>
            <a:cxnSpLocks noChangeShapeType="1"/>
            <a:stCxn id="39948" idx="3"/>
            <a:endCxn id="39949" idx="1"/>
          </p:cNvCxnSpPr>
          <p:nvPr/>
        </p:nvCxnSpPr>
        <p:spPr bwMode="auto">
          <a:xfrm flipV="1">
            <a:off x="3683000" y="3771901"/>
            <a:ext cx="2705100" cy="293472"/>
          </a:xfrm>
          <a:prstGeom prst="bentConnector3">
            <a:avLst>
              <a:gd name="adj1" fmla="val 50000"/>
            </a:avLst>
          </a:prstGeom>
          <a:noFill/>
          <a:ln w="19050">
            <a:solidFill>
              <a:schemeClr val="hlink"/>
            </a:solidFill>
            <a:miter lim="800000"/>
            <a:headEnd/>
            <a:tailEnd type="triangle" w="med" len="sm"/>
          </a:ln>
          <a:effectLst/>
        </p:spPr>
      </p:cxnSp>
      <p:sp>
        <p:nvSpPr>
          <p:cNvPr id="39949" name="Rectangle 13"/>
          <p:cNvSpPr>
            <a:spLocks noChangeArrowheads="1"/>
          </p:cNvSpPr>
          <p:nvPr/>
        </p:nvSpPr>
        <p:spPr bwMode="auto">
          <a:xfrm>
            <a:off x="6388100" y="3671888"/>
            <a:ext cx="1671638" cy="20002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Content Placeholder 2"/>
          <p:cNvSpPr>
            <a:spLocks noGrp="1"/>
          </p:cNvSpPr>
          <p:nvPr>
            <p:ph idx="4294967295"/>
          </p:nvPr>
        </p:nvSpPr>
        <p:spPr/>
        <p:txBody>
          <a:bodyPr/>
          <a:lstStyle/>
          <a:p>
            <a:r>
              <a:rPr lang="en-US" sz="2400" dirty="0"/>
              <a:t>Make the LUN online</a:t>
            </a:r>
          </a:p>
        </p:txBody>
      </p:sp>
      <p:pic>
        <p:nvPicPr>
          <p:cNvPr id="40971" name="Picture 2" descr="C:\Documents and Settings\curtisb\Desktop\SAN\Images\DiskManage3.bmp"/>
          <p:cNvPicPr>
            <a:picLocks noChangeAspect="1" noChangeArrowheads="1"/>
          </p:cNvPicPr>
          <p:nvPr/>
        </p:nvPicPr>
        <p:blipFill>
          <a:blip r:embed="rId3" cstate="print"/>
          <a:stretch>
            <a:fillRect/>
          </a:stretch>
        </p:blipFill>
        <p:spPr bwMode="auto">
          <a:xfrm>
            <a:off x="1569155" y="1574712"/>
            <a:ext cx="6255948" cy="3792538"/>
          </a:xfrm>
          <a:prstGeom prst="rect">
            <a:avLst/>
          </a:prstGeom>
          <a:noFill/>
          <a:ln w="9525">
            <a:noFill/>
            <a:miter lim="800000"/>
            <a:headEnd/>
            <a:tailEnd/>
          </a:ln>
        </p:spPr>
      </p:pic>
      <p:sp>
        <p:nvSpPr>
          <p:cNvPr id="40962" name="Title 1"/>
          <p:cNvSpPr>
            <a:spLocks noGrp="1"/>
          </p:cNvSpPr>
          <p:nvPr>
            <p:ph type="title" idx="4294967295"/>
          </p:nvPr>
        </p:nvSpPr>
        <p:spPr/>
        <p:txBody>
          <a:bodyPr/>
          <a:lstStyle/>
          <a:p>
            <a:pPr marL="342900" indent="-342900"/>
            <a:r>
              <a:rPr lang="en-US" dirty="0"/>
              <a:t>5. Preparing the LUN for Windows</a:t>
            </a:r>
          </a:p>
        </p:txBody>
      </p:sp>
      <p:sp>
        <p:nvSpPr>
          <p:cNvPr id="40967" name="TextBox 8"/>
          <p:cNvSpPr txBox="1">
            <a:spLocks noChangeArrowheads="1"/>
          </p:cNvSpPr>
          <p:nvPr/>
        </p:nvSpPr>
        <p:spPr bwMode="auto">
          <a:xfrm>
            <a:off x="3638336" y="5528962"/>
            <a:ext cx="2428832"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1" dirty="0" smtClean="0"/>
              <a:t>NOTE: </a:t>
            </a:r>
            <a:r>
              <a:rPr lang="en-US" dirty="0"/>
              <a:t>The LUN </a:t>
            </a:r>
          </a:p>
          <a:p>
            <a:pPr>
              <a:buClr>
                <a:schemeClr val="accent2"/>
              </a:buClr>
              <a:buFont typeface="Wingdings 2" pitchFamily="18" charset="2"/>
              <a:buNone/>
            </a:pPr>
            <a:r>
              <a:rPr lang="en-US" dirty="0"/>
              <a:t>is not initialized</a:t>
            </a:r>
          </a:p>
        </p:txBody>
      </p:sp>
      <p:sp>
        <p:nvSpPr>
          <p:cNvPr id="40973" name="Rectangle 13"/>
          <p:cNvSpPr>
            <a:spLocks noChangeArrowheads="1"/>
          </p:cNvSpPr>
          <p:nvPr/>
        </p:nvSpPr>
        <p:spPr bwMode="auto">
          <a:xfrm>
            <a:off x="2940908" y="3760229"/>
            <a:ext cx="729735" cy="56463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11" name="TextBox 10"/>
          <p:cNvSpPr txBox="1">
            <a:spLocks noChangeArrowheads="1"/>
          </p:cNvSpPr>
          <p:nvPr/>
        </p:nvSpPr>
        <p:spPr bwMode="auto">
          <a:xfrm>
            <a:off x="1417333" y="4373949"/>
            <a:ext cx="1667444" cy="707886"/>
          </a:xfrm>
          <a:prstGeom prst="rect">
            <a:avLst/>
          </a:prstGeom>
          <a:noFill/>
          <a:ln w="9525">
            <a:noFill/>
            <a:miter lim="800000"/>
            <a:headEnd/>
            <a:tailEnd/>
          </a:ln>
        </p:spPr>
        <p:txBody>
          <a:bodyPr wrap="none">
            <a:spAutoFit/>
          </a:bodyPr>
          <a:lstStyle/>
          <a:p>
            <a:r>
              <a:rPr lang="en-US" dirty="0"/>
              <a:t>Right-click,</a:t>
            </a:r>
          </a:p>
          <a:p>
            <a:r>
              <a:rPr lang="en-US" dirty="0"/>
              <a:t>select Online</a:t>
            </a:r>
          </a:p>
        </p:txBody>
      </p:sp>
      <p:cxnSp>
        <p:nvCxnSpPr>
          <p:cNvPr id="40975" name="AutoShape 15"/>
          <p:cNvCxnSpPr>
            <a:cxnSpLocks noChangeShapeType="1"/>
            <a:stCxn id="11" idx="0"/>
            <a:endCxn id="40973" idx="1"/>
          </p:cNvCxnSpPr>
          <p:nvPr/>
        </p:nvCxnSpPr>
        <p:spPr bwMode="auto">
          <a:xfrm rot="5400000" flipH="1" flipV="1">
            <a:off x="2430280" y="3863322"/>
            <a:ext cx="331402" cy="689853"/>
          </a:xfrm>
          <a:prstGeom prst="bentConnector2">
            <a:avLst/>
          </a:prstGeom>
          <a:noFill/>
          <a:ln w="19050">
            <a:solidFill>
              <a:schemeClr val="hlink"/>
            </a:solidFill>
            <a:miter lim="800000"/>
            <a:headEnd/>
            <a:tailEnd type="triangle" w="med" len="sm"/>
          </a:ln>
          <a:effectLst/>
        </p:spPr>
      </p:cxnSp>
      <p:cxnSp>
        <p:nvCxnSpPr>
          <p:cNvPr id="40976" name="AutoShape 16"/>
          <p:cNvCxnSpPr>
            <a:cxnSpLocks noChangeShapeType="1"/>
            <a:stCxn id="40967" idx="1"/>
            <a:endCxn id="40973" idx="2"/>
          </p:cNvCxnSpPr>
          <p:nvPr/>
        </p:nvCxnSpPr>
        <p:spPr bwMode="auto">
          <a:xfrm rot="10800000">
            <a:off x="3305776" y="4324865"/>
            <a:ext cx="332560" cy="1558041"/>
          </a:xfrm>
          <a:prstGeom prst="bentConnector2">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2" descr="C:\Documents and Settings\curtisb\Desktop\SAN\Images\DiskManage4.bmp"/>
          <p:cNvPicPr>
            <a:picLocks noChangeAspect="1" noChangeArrowheads="1"/>
          </p:cNvPicPr>
          <p:nvPr/>
        </p:nvPicPr>
        <p:blipFill>
          <a:blip r:embed="rId3" cstate="print"/>
          <a:stretch>
            <a:fillRect/>
          </a:stretch>
        </p:blipFill>
        <p:spPr bwMode="auto">
          <a:xfrm>
            <a:off x="1552071" y="1574712"/>
            <a:ext cx="6276897" cy="3805238"/>
          </a:xfrm>
          <a:prstGeom prst="rect">
            <a:avLst/>
          </a:prstGeom>
          <a:noFill/>
          <a:ln w="9525">
            <a:noFill/>
            <a:miter lim="800000"/>
            <a:headEnd/>
            <a:tailEnd/>
          </a:ln>
        </p:spPr>
      </p:pic>
      <p:pic>
        <p:nvPicPr>
          <p:cNvPr id="2050" name="Picture 2" descr="C:\Documents and Settings\curtisb\Desktop\SAN Implemetation Workshop\Images\Module 4\e4-4.bmp"/>
          <p:cNvPicPr>
            <a:picLocks noChangeAspect="1" noChangeArrowheads="1"/>
          </p:cNvPicPr>
          <p:nvPr/>
        </p:nvPicPr>
        <p:blipFill>
          <a:blip r:embed="rId4" cstate="print"/>
          <a:srcRect/>
          <a:stretch>
            <a:fillRect/>
          </a:stretch>
        </p:blipFill>
        <p:spPr bwMode="auto">
          <a:xfrm>
            <a:off x="5040227" y="3558103"/>
            <a:ext cx="3857625" cy="2867025"/>
          </a:xfrm>
          <a:prstGeom prst="rect">
            <a:avLst/>
          </a:prstGeom>
          <a:noFill/>
        </p:spPr>
      </p:pic>
      <p:sp>
        <p:nvSpPr>
          <p:cNvPr id="41986" name="Title 1"/>
          <p:cNvSpPr>
            <a:spLocks noGrp="1"/>
          </p:cNvSpPr>
          <p:nvPr>
            <p:ph type="title" idx="4294967295"/>
          </p:nvPr>
        </p:nvSpPr>
        <p:spPr/>
        <p:txBody>
          <a:bodyPr/>
          <a:lstStyle/>
          <a:p>
            <a:r>
              <a:rPr lang="en-US" dirty="0"/>
              <a:t>5. Preparing the LUN for Windows (Cont.)</a:t>
            </a:r>
          </a:p>
        </p:txBody>
      </p:sp>
      <p:sp>
        <p:nvSpPr>
          <p:cNvPr id="41987" name="Content Placeholder 2"/>
          <p:cNvSpPr>
            <a:spLocks noGrp="1"/>
          </p:cNvSpPr>
          <p:nvPr>
            <p:ph idx="4294967295"/>
          </p:nvPr>
        </p:nvSpPr>
        <p:spPr/>
        <p:txBody>
          <a:bodyPr/>
          <a:lstStyle/>
          <a:p>
            <a:r>
              <a:rPr lang="en-US" sz="2400" dirty="0"/>
              <a:t>Initialize the LUN in Windows Server </a:t>
            </a:r>
            <a:r>
              <a:rPr lang="en-US" sz="2400" dirty="0" smtClean="0"/>
              <a:t>2008 </a:t>
            </a:r>
            <a:endParaRPr lang="en-US" sz="2400" dirty="0"/>
          </a:p>
        </p:txBody>
      </p:sp>
      <p:sp>
        <p:nvSpPr>
          <p:cNvPr id="41989" name="TextBox 5"/>
          <p:cNvSpPr txBox="1">
            <a:spLocks noChangeArrowheads="1"/>
          </p:cNvSpPr>
          <p:nvPr/>
        </p:nvSpPr>
        <p:spPr bwMode="auto">
          <a:xfrm>
            <a:off x="431927" y="4058831"/>
            <a:ext cx="1447800" cy="1015663"/>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dirty="0"/>
              <a:t>Right-click,</a:t>
            </a:r>
          </a:p>
          <a:p>
            <a:pPr>
              <a:buClr>
                <a:schemeClr val="accent2"/>
              </a:buClr>
              <a:buFont typeface="Wingdings 2" pitchFamily="18" charset="2"/>
              <a:buNone/>
            </a:pPr>
            <a:r>
              <a:rPr lang="en-US" dirty="0"/>
              <a:t>select Initialize</a:t>
            </a:r>
          </a:p>
        </p:txBody>
      </p:sp>
      <p:sp>
        <p:nvSpPr>
          <p:cNvPr id="41995" name="TextBox 16"/>
          <p:cNvSpPr txBox="1">
            <a:spLocks noChangeArrowheads="1"/>
          </p:cNvSpPr>
          <p:nvPr/>
        </p:nvSpPr>
        <p:spPr bwMode="auto">
          <a:xfrm>
            <a:off x="1519882" y="5583410"/>
            <a:ext cx="3336324"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1" dirty="0"/>
              <a:t>NOTE:  </a:t>
            </a:r>
            <a:r>
              <a:rPr lang="en-US" dirty="0"/>
              <a:t>MBR is the default</a:t>
            </a:r>
          </a:p>
        </p:txBody>
      </p:sp>
      <p:sp>
        <p:nvSpPr>
          <p:cNvPr id="41997" name="Rectangle 13"/>
          <p:cNvSpPr>
            <a:spLocks noChangeArrowheads="1"/>
          </p:cNvSpPr>
          <p:nvPr/>
        </p:nvSpPr>
        <p:spPr bwMode="auto">
          <a:xfrm>
            <a:off x="2915172" y="3803655"/>
            <a:ext cx="757237" cy="52228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1998" name="AutoShape 14"/>
          <p:cNvCxnSpPr>
            <a:cxnSpLocks noChangeShapeType="1"/>
            <a:stCxn id="41989" idx="0"/>
            <a:endCxn id="41997" idx="1"/>
          </p:cNvCxnSpPr>
          <p:nvPr/>
        </p:nvCxnSpPr>
        <p:spPr bwMode="auto">
          <a:xfrm rot="16200000" flipH="1">
            <a:off x="2032515" y="3182143"/>
            <a:ext cx="5968" cy="1759345"/>
          </a:xfrm>
          <a:prstGeom prst="bentConnector4">
            <a:avLst>
              <a:gd name="adj1" fmla="val -3830429"/>
              <a:gd name="adj2" fmla="val 70573"/>
            </a:avLst>
          </a:prstGeom>
          <a:noFill/>
          <a:ln w="19050">
            <a:solidFill>
              <a:schemeClr val="hlink"/>
            </a:solidFill>
            <a:miter lim="800000"/>
            <a:headEnd/>
            <a:tailEnd type="triangle" w="med" len="sm"/>
          </a:ln>
          <a:effectLst/>
        </p:spPr>
      </p:cxnSp>
      <p:sp>
        <p:nvSpPr>
          <p:cNvPr id="42000" name="Rectangle 16"/>
          <p:cNvSpPr>
            <a:spLocks noChangeArrowheads="1"/>
          </p:cNvSpPr>
          <p:nvPr/>
        </p:nvSpPr>
        <p:spPr bwMode="auto">
          <a:xfrm>
            <a:off x="5159375" y="4210050"/>
            <a:ext cx="3552825" cy="18256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2001" name="AutoShape 17"/>
          <p:cNvCxnSpPr>
            <a:cxnSpLocks noChangeShapeType="1"/>
            <a:stCxn id="41989" idx="3"/>
            <a:endCxn id="42000" idx="1"/>
          </p:cNvCxnSpPr>
          <p:nvPr/>
        </p:nvCxnSpPr>
        <p:spPr bwMode="auto">
          <a:xfrm flipV="1">
            <a:off x="1879727" y="4301332"/>
            <a:ext cx="3279648" cy="265331"/>
          </a:xfrm>
          <a:prstGeom prst="bentConnector3">
            <a:avLst>
              <a:gd name="adj1" fmla="val 84652"/>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Documents and Settings\curtisb\Desktop\SAN\Images\DiskManage4.bmp"/>
          <p:cNvPicPr>
            <a:picLocks noChangeAspect="1" noChangeArrowheads="1"/>
          </p:cNvPicPr>
          <p:nvPr/>
        </p:nvPicPr>
        <p:blipFill>
          <a:blip r:embed="rId3" cstate="print"/>
          <a:stretch>
            <a:fillRect/>
          </a:stretch>
        </p:blipFill>
        <p:spPr bwMode="auto">
          <a:xfrm>
            <a:off x="1552071" y="1927413"/>
            <a:ext cx="6276897" cy="3805238"/>
          </a:xfrm>
          <a:prstGeom prst="rect">
            <a:avLst/>
          </a:prstGeom>
          <a:noFill/>
          <a:ln w="9525">
            <a:noFill/>
            <a:miter lim="800000"/>
            <a:headEnd/>
            <a:tailEnd/>
          </a:ln>
        </p:spPr>
      </p:pic>
      <p:sp>
        <p:nvSpPr>
          <p:cNvPr id="45058" name="Rectangle 11"/>
          <p:cNvSpPr>
            <a:spLocks noGrp="1" noChangeArrowheads="1"/>
          </p:cNvSpPr>
          <p:nvPr>
            <p:ph type="title" idx="4294967295"/>
          </p:nvPr>
        </p:nvSpPr>
        <p:spPr/>
        <p:txBody>
          <a:bodyPr/>
          <a:lstStyle/>
          <a:p>
            <a:r>
              <a:rPr lang="en-US" dirty="0"/>
              <a:t>5. Preparing the LUN for Windows (Cont.)</a:t>
            </a:r>
          </a:p>
        </p:txBody>
      </p:sp>
      <p:sp>
        <p:nvSpPr>
          <p:cNvPr id="45059" name="Rectangle 12"/>
          <p:cNvSpPr>
            <a:spLocks noGrp="1" noChangeArrowheads="1"/>
          </p:cNvSpPr>
          <p:nvPr>
            <p:ph type="body" idx="4294967295"/>
          </p:nvPr>
        </p:nvSpPr>
        <p:spPr/>
        <p:txBody>
          <a:bodyPr/>
          <a:lstStyle/>
          <a:p>
            <a:r>
              <a:rPr lang="en-US" sz="2400" dirty="0"/>
              <a:t>Windows Server 2008 has Disk Management’s New Simple Volume Wizard </a:t>
            </a:r>
          </a:p>
        </p:txBody>
      </p:sp>
      <p:sp>
        <p:nvSpPr>
          <p:cNvPr id="45061" name="TextBox 5"/>
          <p:cNvSpPr txBox="1">
            <a:spLocks noChangeArrowheads="1"/>
          </p:cNvSpPr>
          <p:nvPr/>
        </p:nvSpPr>
        <p:spPr bwMode="auto">
          <a:xfrm>
            <a:off x="1307413" y="4151871"/>
            <a:ext cx="1752600" cy="1323439"/>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Right-click,</a:t>
            </a:r>
          </a:p>
          <a:p>
            <a:pPr>
              <a:buClr>
                <a:schemeClr val="accent2"/>
              </a:buClr>
              <a:buFont typeface="Wingdings 2" pitchFamily="18" charset="2"/>
              <a:buNone/>
            </a:pPr>
            <a:r>
              <a:rPr lang="en-US" dirty="0"/>
              <a:t>select </a:t>
            </a:r>
          </a:p>
          <a:p>
            <a:pPr>
              <a:buClr>
                <a:schemeClr val="accent2"/>
              </a:buClr>
              <a:buFont typeface="Wingdings 2" pitchFamily="18" charset="2"/>
              <a:buNone/>
            </a:pPr>
            <a:r>
              <a:rPr lang="en-US" dirty="0"/>
              <a:t>New Simple Volume</a:t>
            </a:r>
          </a:p>
        </p:txBody>
      </p:sp>
      <p:pic>
        <p:nvPicPr>
          <p:cNvPr id="45063" name="Picture 2" descr="C:\a\Module 4\DiskWizard1.bmp"/>
          <p:cNvPicPr>
            <a:picLocks noChangeAspect="1" noChangeArrowheads="1"/>
          </p:cNvPicPr>
          <p:nvPr/>
        </p:nvPicPr>
        <p:blipFill>
          <a:blip r:embed="rId4" cstate="print"/>
          <a:srcRect/>
          <a:stretch>
            <a:fillRect/>
          </a:stretch>
        </p:blipFill>
        <p:spPr bwMode="auto">
          <a:xfrm>
            <a:off x="4125913" y="2560638"/>
            <a:ext cx="4791075" cy="3676650"/>
          </a:xfrm>
          <a:prstGeom prst="rect">
            <a:avLst/>
          </a:prstGeom>
          <a:noFill/>
          <a:ln w="9525">
            <a:noFill/>
            <a:miter lim="800000"/>
            <a:headEnd/>
            <a:tailEnd/>
          </a:ln>
        </p:spPr>
      </p:pic>
      <p:sp>
        <p:nvSpPr>
          <p:cNvPr id="45065" name="TextBox 11"/>
          <p:cNvSpPr txBox="1">
            <a:spLocks noChangeArrowheads="1"/>
          </p:cNvSpPr>
          <p:nvPr/>
        </p:nvSpPr>
        <p:spPr bwMode="auto">
          <a:xfrm>
            <a:off x="5834359" y="4541838"/>
            <a:ext cx="2696572"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The wizard will launch</a:t>
            </a:r>
          </a:p>
        </p:txBody>
      </p:sp>
      <p:sp>
        <p:nvSpPr>
          <p:cNvPr id="45067" name="Rectangle 11"/>
          <p:cNvSpPr>
            <a:spLocks noChangeArrowheads="1"/>
          </p:cNvSpPr>
          <p:nvPr/>
        </p:nvSpPr>
        <p:spPr bwMode="auto">
          <a:xfrm>
            <a:off x="2925763" y="4138613"/>
            <a:ext cx="757237" cy="522287"/>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5068" name="AutoShape 12"/>
          <p:cNvCxnSpPr>
            <a:cxnSpLocks noChangeShapeType="1"/>
            <a:stCxn id="45061" idx="3"/>
            <a:endCxn id="45067" idx="2"/>
          </p:cNvCxnSpPr>
          <p:nvPr/>
        </p:nvCxnSpPr>
        <p:spPr bwMode="auto">
          <a:xfrm flipV="1">
            <a:off x="3060013" y="4660900"/>
            <a:ext cx="244369" cy="152691"/>
          </a:xfrm>
          <a:prstGeom prst="bentConnector2">
            <a:avLst/>
          </a:prstGeom>
          <a:noFill/>
          <a:ln w="19050">
            <a:solidFill>
              <a:schemeClr val="hlink"/>
            </a:solidFill>
            <a:miter lim="800000"/>
            <a:headEnd/>
            <a:tailEnd type="triangle" w="med" len="sm"/>
          </a:ln>
          <a:effectLst/>
        </p:spPr>
      </p:cxnSp>
      <p:cxnSp>
        <p:nvCxnSpPr>
          <p:cNvPr id="45069" name="AutoShape 13"/>
          <p:cNvCxnSpPr>
            <a:cxnSpLocks noChangeShapeType="1"/>
            <a:stCxn id="45067" idx="3"/>
            <a:endCxn id="0" idx="1"/>
          </p:cNvCxnSpPr>
          <p:nvPr/>
        </p:nvCxnSpPr>
        <p:spPr bwMode="auto">
          <a:xfrm flipV="1">
            <a:off x="3692525" y="4398963"/>
            <a:ext cx="433388" cy="1587"/>
          </a:xfrm>
          <a:prstGeom prst="bentConnector3">
            <a:avLst>
              <a:gd name="adj1" fmla="val 48718"/>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p:txBody>
          <a:bodyPr/>
          <a:lstStyle/>
          <a:p>
            <a:r>
              <a:rPr lang="en-US" dirty="0"/>
              <a:t>5. Preparing the LUN for Windows (Cont.)</a:t>
            </a:r>
          </a:p>
        </p:txBody>
      </p:sp>
      <p:sp>
        <p:nvSpPr>
          <p:cNvPr id="46083" name="Content Placeholder 2"/>
          <p:cNvSpPr>
            <a:spLocks noGrp="1"/>
          </p:cNvSpPr>
          <p:nvPr>
            <p:ph idx="4294967295"/>
          </p:nvPr>
        </p:nvSpPr>
        <p:spPr/>
        <p:txBody>
          <a:bodyPr/>
          <a:lstStyle/>
          <a:p>
            <a:r>
              <a:rPr lang="en-US" sz="2400" dirty="0"/>
              <a:t>New Simple Volume Wizard (Cont.)</a:t>
            </a:r>
          </a:p>
        </p:txBody>
      </p:sp>
      <p:pic>
        <p:nvPicPr>
          <p:cNvPr id="46084" name="Picture 2" descr="C:\a\Module 4\DiskWizard2.bmp"/>
          <p:cNvPicPr>
            <a:picLocks noChangeAspect="1" noChangeArrowheads="1"/>
          </p:cNvPicPr>
          <p:nvPr/>
        </p:nvPicPr>
        <p:blipFill>
          <a:blip r:embed="rId3" cstate="print"/>
          <a:srcRect/>
          <a:stretch>
            <a:fillRect/>
          </a:stretch>
        </p:blipFill>
        <p:spPr bwMode="auto">
          <a:xfrm>
            <a:off x="1411288" y="2720975"/>
            <a:ext cx="4791075" cy="3676650"/>
          </a:xfrm>
          <a:prstGeom prst="rect">
            <a:avLst/>
          </a:prstGeom>
          <a:noFill/>
          <a:ln w="9525">
            <a:noFill/>
            <a:miter lim="800000"/>
            <a:headEnd/>
            <a:tailEnd/>
          </a:ln>
        </p:spPr>
      </p:pic>
      <p:pic>
        <p:nvPicPr>
          <p:cNvPr id="46085" name="Picture 3" descr="C:\a\Module 4\DiskWizard3.bmp"/>
          <p:cNvPicPr>
            <a:picLocks noChangeAspect="1" noChangeArrowheads="1"/>
          </p:cNvPicPr>
          <p:nvPr/>
        </p:nvPicPr>
        <p:blipFill>
          <a:blip r:embed="rId4" cstate="print"/>
          <a:srcRect/>
          <a:stretch>
            <a:fillRect/>
          </a:stretch>
        </p:blipFill>
        <p:spPr bwMode="auto">
          <a:xfrm>
            <a:off x="4125913" y="1685925"/>
            <a:ext cx="4791075" cy="3676650"/>
          </a:xfrm>
          <a:prstGeom prst="rect">
            <a:avLst/>
          </a:prstGeom>
          <a:noFill/>
          <a:ln w="9525">
            <a:noFill/>
            <a:miter lim="800000"/>
            <a:headEnd/>
            <a:tailEnd/>
          </a:ln>
        </p:spPr>
      </p:pic>
      <p:sp>
        <p:nvSpPr>
          <p:cNvPr id="46086" name="TextBox 6"/>
          <p:cNvSpPr txBox="1">
            <a:spLocks noChangeArrowheads="1"/>
          </p:cNvSpPr>
          <p:nvPr/>
        </p:nvSpPr>
        <p:spPr bwMode="auto">
          <a:xfrm>
            <a:off x="6314191" y="5614988"/>
            <a:ext cx="2448106"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Specify the method </a:t>
            </a:r>
            <a:endParaRPr lang="en-US" dirty="0" smtClean="0"/>
          </a:p>
          <a:p>
            <a:pPr>
              <a:buClr>
                <a:schemeClr val="accent2"/>
              </a:buClr>
              <a:buFont typeface="Wingdings 2" pitchFamily="18" charset="2"/>
              <a:buNone/>
            </a:pPr>
            <a:r>
              <a:rPr lang="en-US" dirty="0" smtClean="0"/>
              <a:t>to </a:t>
            </a:r>
            <a:r>
              <a:rPr lang="en-US" dirty="0"/>
              <a:t>mount</a:t>
            </a:r>
          </a:p>
        </p:txBody>
      </p:sp>
      <p:sp>
        <p:nvSpPr>
          <p:cNvPr id="46088" name="TextBox 14"/>
          <p:cNvSpPr txBox="1">
            <a:spLocks noChangeArrowheads="1"/>
          </p:cNvSpPr>
          <p:nvPr/>
        </p:nvSpPr>
        <p:spPr bwMode="auto">
          <a:xfrm>
            <a:off x="1296192" y="2125663"/>
            <a:ext cx="2877711"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Specify the volume size</a:t>
            </a:r>
          </a:p>
        </p:txBody>
      </p:sp>
      <p:sp>
        <p:nvSpPr>
          <p:cNvPr id="46091" name="Line 11"/>
          <p:cNvSpPr>
            <a:spLocks noChangeShapeType="1"/>
          </p:cNvSpPr>
          <p:nvPr/>
        </p:nvSpPr>
        <p:spPr bwMode="auto">
          <a:xfrm>
            <a:off x="2784475" y="2451100"/>
            <a:ext cx="0" cy="260350"/>
          </a:xfrm>
          <a:prstGeom prst="line">
            <a:avLst/>
          </a:prstGeom>
          <a:noFill/>
          <a:ln w="19050">
            <a:solidFill>
              <a:schemeClr val="hlink"/>
            </a:solidFill>
            <a:round/>
            <a:headEnd/>
            <a:tailEnd type="triangle" w="med" len="sm"/>
          </a:ln>
          <a:effectLst/>
        </p:spPr>
        <p:txBody>
          <a:bodyPr/>
          <a:lstStyle/>
          <a:p>
            <a:endParaRPr lang="en-US" dirty="0"/>
          </a:p>
        </p:txBody>
      </p:sp>
      <p:sp>
        <p:nvSpPr>
          <p:cNvPr id="46092" name="Line 12"/>
          <p:cNvSpPr>
            <a:spLocks noChangeShapeType="1"/>
          </p:cNvSpPr>
          <p:nvPr/>
        </p:nvSpPr>
        <p:spPr bwMode="auto">
          <a:xfrm flipV="1">
            <a:off x="7537450" y="5359400"/>
            <a:ext cx="0" cy="296863"/>
          </a:xfrm>
          <a:prstGeom prst="line">
            <a:avLst/>
          </a:prstGeom>
          <a:noFill/>
          <a:ln w="19050">
            <a:solidFill>
              <a:schemeClr val="hlink"/>
            </a:solidFill>
            <a:round/>
            <a:headEnd/>
            <a:tailEnd type="triangle" w="med" len="sm"/>
          </a:ln>
          <a:effectLst/>
        </p:spPr>
        <p:txBody>
          <a:bodyPr/>
          <a:lstStyle/>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Content Placeholder 2"/>
          <p:cNvSpPr>
            <a:spLocks noGrp="1"/>
          </p:cNvSpPr>
          <p:nvPr>
            <p:ph idx="4294967295"/>
          </p:nvPr>
        </p:nvSpPr>
        <p:spPr/>
        <p:txBody>
          <a:bodyPr/>
          <a:lstStyle/>
          <a:p>
            <a:r>
              <a:rPr lang="en-US" sz="2400" dirty="0"/>
              <a:t>New Simple Volume Wizard (Cont.)</a:t>
            </a:r>
          </a:p>
        </p:txBody>
      </p:sp>
      <p:pic>
        <p:nvPicPr>
          <p:cNvPr id="47106" name="Picture 3" descr="C:\a\Module 4\DiskWizard4.bmp"/>
          <p:cNvPicPr>
            <a:picLocks noChangeAspect="1" noChangeArrowheads="1"/>
          </p:cNvPicPr>
          <p:nvPr/>
        </p:nvPicPr>
        <p:blipFill>
          <a:blip r:embed="rId3" cstate="print"/>
          <a:srcRect/>
          <a:stretch>
            <a:fillRect/>
          </a:stretch>
        </p:blipFill>
        <p:spPr bwMode="auto">
          <a:xfrm>
            <a:off x="1123950" y="2727325"/>
            <a:ext cx="4791075" cy="3676650"/>
          </a:xfrm>
          <a:prstGeom prst="rect">
            <a:avLst/>
          </a:prstGeom>
          <a:noFill/>
          <a:ln w="9525">
            <a:noFill/>
            <a:miter lim="800000"/>
            <a:headEnd/>
            <a:tailEnd/>
          </a:ln>
        </p:spPr>
      </p:pic>
      <p:pic>
        <p:nvPicPr>
          <p:cNvPr id="47107" name="Picture 4" descr="C:\a\Module 4\DiskWizard5.bmp"/>
          <p:cNvPicPr>
            <a:picLocks noChangeAspect="1" noChangeArrowheads="1"/>
          </p:cNvPicPr>
          <p:nvPr/>
        </p:nvPicPr>
        <p:blipFill>
          <a:blip r:embed="rId4" cstate="print"/>
          <a:srcRect/>
          <a:stretch>
            <a:fillRect/>
          </a:stretch>
        </p:blipFill>
        <p:spPr bwMode="auto">
          <a:xfrm>
            <a:off x="4125913" y="1685925"/>
            <a:ext cx="4791075" cy="3676650"/>
          </a:xfrm>
          <a:prstGeom prst="rect">
            <a:avLst/>
          </a:prstGeom>
          <a:noFill/>
          <a:ln w="9525">
            <a:noFill/>
            <a:miter lim="800000"/>
            <a:headEnd/>
            <a:tailEnd/>
          </a:ln>
        </p:spPr>
      </p:pic>
      <p:sp>
        <p:nvSpPr>
          <p:cNvPr id="47108" name="Title 1"/>
          <p:cNvSpPr>
            <a:spLocks noGrp="1"/>
          </p:cNvSpPr>
          <p:nvPr>
            <p:ph type="title" idx="4294967295"/>
          </p:nvPr>
        </p:nvSpPr>
        <p:spPr/>
        <p:txBody>
          <a:bodyPr/>
          <a:lstStyle/>
          <a:p>
            <a:r>
              <a:rPr lang="en-US" dirty="0"/>
              <a:t>5. Preparing the LUN for Windows (Cont.)</a:t>
            </a:r>
          </a:p>
        </p:txBody>
      </p:sp>
      <p:sp>
        <p:nvSpPr>
          <p:cNvPr id="47110" name="TextBox 6"/>
          <p:cNvSpPr txBox="1">
            <a:spLocks noChangeArrowheads="1"/>
          </p:cNvSpPr>
          <p:nvPr/>
        </p:nvSpPr>
        <p:spPr bwMode="auto">
          <a:xfrm>
            <a:off x="6142542" y="5600700"/>
            <a:ext cx="2791406"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Verify the configuration</a:t>
            </a:r>
          </a:p>
          <a:p>
            <a:pPr>
              <a:buClr>
                <a:schemeClr val="accent2"/>
              </a:buClr>
              <a:buFont typeface="Wingdings 2" pitchFamily="18" charset="2"/>
              <a:buNone/>
            </a:pPr>
            <a:r>
              <a:rPr lang="en-US" dirty="0"/>
              <a:t>and finish</a:t>
            </a:r>
          </a:p>
        </p:txBody>
      </p:sp>
      <p:sp>
        <p:nvSpPr>
          <p:cNvPr id="47116" name="Line 12"/>
          <p:cNvSpPr>
            <a:spLocks noChangeShapeType="1"/>
          </p:cNvSpPr>
          <p:nvPr/>
        </p:nvSpPr>
        <p:spPr bwMode="auto">
          <a:xfrm flipV="1">
            <a:off x="7537450" y="5359400"/>
            <a:ext cx="0" cy="296863"/>
          </a:xfrm>
          <a:prstGeom prst="line">
            <a:avLst/>
          </a:prstGeom>
          <a:noFill/>
          <a:ln w="19050">
            <a:solidFill>
              <a:schemeClr val="hlink"/>
            </a:solidFill>
            <a:round/>
            <a:headEnd/>
            <a:tailEnd type="triangle" w="med" len="sm"/>
          </a:ln>
          <a:effectLst/>
        </p:spPr>
        <p:txBody>
          <a:bodyPr/>
          <a:lstStyle/>
          <a:p>
            <a:endParaRPr lang="en-US" dirty="0"/>
          </a:p>
        </p:txBody>
      </p:sp>
      <p:sp>
        <p:nvSpPr>
          <p:cNvPr id="47117" name="TextBox 14"/>
          <p:cNvSpPr txBox="1">
            <a:spLocks noChangeArrowheads="1"/>
          </p:cNvSpPr>
          <p:nvPr/>
        </p:nvSpPr>
        <p:spPr bwMode="auto">
          <a:xfrm>
            <a:off x="1659817" y="2125663"/>
            <a:ext cx="2247731"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Specify the format</a:t>
            </a:r>
          </a:p>
        </p:txBody>
      </p:sp>
      <p:sp>
        <p:nvSpPr>
          <p:cNvPr id="47118" name="Line 14"/>
          <p:cNvSpPr>
            <a:spLocks noChangeShapeType="1"/>
          </p:cNvSpPr>
          <p:nvPr/>
        </p:nvSpPr>
        <p:spPr bwMode="auto">
          <a:xfrm>
            <a:off x="2784475" y="2451100"/>
            <a:ext cx="0" cy="260350"/>
          </a:xfrm>
          <a:prstGeom prst="line">
            <a:avLst/>
          </a:prstGeom>
          <a:noFill/>
          <a:ln w="19050">
            <a:solidFill>
              <a:schemeClr val="hlink"/>
            </a:solidFill>
            <a:round/>
            <a:headEnd/>
            <a:tailEnd type="triangle" w="med" len="sm"/>
          </a:ln>
          <a:effectLst/>
        </p:spPr>
        <p:txBody>
          <a:bodyPr/>
          <a:lstStyle/>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Red Hat Setup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title" idx="4294967295"/>
          </p:nvPr>
        </p:nvSpPr>
        <p:spPr/>
        <p:txBody>
          <a:bodyPr/>
          <a:lstStyle/>
          <a:p>
            <a:r>
              <a:rPr lang="en-US" dirty="0" smtClean="0"/>
              <a:t>Red Hat </a:t>
            </a:r>
            <a:r>
              <a:rPr lang="en-US" dirty="0"/>
              <a:t>Steps</a:t>
            </a:r>
          </a:p>
        </p:txBody>
      </p:sp>
      <p:sp>
        <p:nvSpPr>
          <p:cNvPr id="37891" name="Rectangle 7"/>
          <p:cNvSpPr>
            <a:spLocks noGrp="1" noChangeArrowheads="1"/>
          </p:cNvSpPr>
          <p:nvPr>
            <p:ph type="body" idx="4294967295"/>
          </p:nvPr>
        </p:nvSpPr>
        <p:spPr/>
        <p:txBody>
          <a:bodyPr/>
          <a:lstStyle/>
          <a:p>
            <a:pPr marL="533400" indent="-533400">
              <a:lnSpc>
                <a:spcPct val="90000"/>
              </a:lnSpc>
              <a:buFont typeface="Wingdings 2" pitchFamily="18" charset="2"/>
              <a:buNone/>
            </a:pPr>
            <a:r>
              <a:rPr lang="en-US" dirty="0"/>
              <a:t>To connect an initiator to a target’s LUN:</a:t>
            </a:r>
          </a:p>
          <a:p>
            <a:pPr marL="533400" indent="-533400">
              <a:lnSpc>
                <a:spcPct val="90000"/>
              </a:lnSpc>
              <a:buFont typeface="Wingdings 2" pitchFamily="18" charset="2"/>
              <a:buAutoNum type="arabicPeriod"/>
            </a:pPr>
            <a:r>
              <a:rPr lang="en-US" dirty="0">
                <a:solidFill>
                  <a:schemeClr val="accent1"/>
                </a:solidFill>
              </a:rPr>
              <a:t>Create an </a:t>
            </a:r>
            <a:r>
              <a:rPr lang="en-US" dirty="0" smtClean="0">
                <a:solidFill>
                  <a:schemeClr val="accent1"/>
                </a:solidFill>
              </a:rPr>
              <a:t>igroup</a:t>
            </a:r>
            <a:endParaRPr lang="en-US" dirty="0">
              <a:solidFill>
                <a:schemeClr val="accent1"/>
              </a:solidFill>
            </a:endParaRPr>
          </a:p>
          <a:p>
            <a:pPr marL="533400" indent="-533400">
              <a:lnSpc>
                <a:spcPct val="90000"/>
              </a:lnSpc>
              <a:buFont typeface="Wingdings 2" pitchFamily="18" charset="2"/>
              <a:buAutoNum type="arabicPeriod"/>
            </a:pPr>
            <a:r>
              <a:rPr lang="en-US" dirty="0">
                <a:solidFill>
                  <a:schemeClr val="accent1"/>
                </a:solidFill>
              </a:rPr>
              <a:t>Create the </a:t>
            </a:r>
            <a:r>
              <a:rPr lang="en-US" dirty="0" smtClean="0">
                <a:solidFill>
                  <a:schemeClr val="accent1"/>
                </a:solidFill>
              </a:rPr>
              <a:t>LUN</a:t>
            </a:r>
            <a:endParaRPr lang="en-US" dirty="0">
              <a:solidFill>
                <a:schemeClr val="accent1"/>
              </a:solidFill>
            </a:endParaRPr>
          </a:p>
          <a:p>
            <a:pPr marL="533400" indent="-533400">
              <a:lnSpc>
                <a:spcPct val="90000"/>
              </a:lnSpc>
              <a:buFont typeface="Wingdings 2" pitchFamily="18" charset="2"/>
              <a:buAutoNum type="arabicPeriod"/>
            </a:pPr>
            <a:r>
              <a:rPr lang="en-US" dirty="0">
                <a:solidFill>
                  <a:schemeClr val="accent1"/>
                </a:solidFill>
              </a:rPr>
              <a:t>Map the LUN to the </a:t>
            </a:r>
            <a:r>
              <a:rPr lang="en-US" dirty="0" smtClean="0">
                <a:solidFill>
                  <a:schemeClr val="accent1"/>
                </a:solidFill>
              </a:rPr>
              <a:t>igroup</a:t>
            </a:r>
            <a:endParaRPr lang="en-US" dirty="0">
              <a:solidFill>
                <a:schemeClr val="accent1"/>
              </a:solidFill>
            </a:endParaRPr>
          </a:p>
          <a:p>
            <a:pPr marL="533400" indent="-533400">
              <a:lnSpc>
                <a:spcPct val="90000"/>
              </a:lnSpc>
              <a:buFont typeface="Wingdings 2" pitchFamily="18" charset="2"/>
              <a:buAutoNum type="arabicPeriod"/>
            </a:pPr>
            <a:r>
              <a:rPr lang="en-US" dirty="0"/>
              <a:t>Find the LUN on the </a:t>
            </a:r>
            <a:r>
              <a:rPr lang="en-US" dirty="0" smtClean="0"/>
              <a:t>initiator</a:t>
            </a:r>
            <a:endParaRPr lang="en-US" dirty="0"/>
          </a:p>
          <a:p>
            <a:pPr marL="533400" indent="-533400">
              <a:lnSpc>
                <a:spcPct val="90000"/>
              </a:lnSpc>
              <a:buFont typeface="Wingdings 2" pitchFamily="18" charset="2"/>
              <a:buAutoNum type="arabicPeriod"/>
            </a:pPr>
            <a:r>
              <a:rPr lang="en-US" dirty="0"/>
              <a:t>Prepare the LUN as a new disk on the </a:t>
            </a:r>
            <a:r>
              <a:rPr lang="en-US" dirty="0" smtClean="0"/>
              <a:t>initiator</a:t>
            </a:r>
            <a:endParaRPr lang="en-US" dirty="0"/>
          </a:p>
          <a:p>
            <a:pPr marL="533400" indent="-533400">
              <a:lnSpc>
                <a:spcPct val="90000"/>
              </a:lnSpc>
            </a:pPr>
            <a:endParaRPr lang="en-US" dirty="0"/>
          </a:p>
          <a:p>
            <a:pPr marL="533400" indent="-533400">
              <a:lnSpc>
                <a:spcPct val="90000"/>
              </a:lnSpc>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Grp="1" noChangeArrowheads="1"/>
          </p:cNvSpPr>
          <p:nvPr>
            <p:ph type="title" idx="4294967295"/>
          </p:nvPr>
        </p:nvSpPr>
        <p:spPr/>
        <p:txBody>
          <a:bodyPr/>
          <a:lstStyle/>
          <a:p>
            <a:r>
              <a:rPr lang="en-US" dirty="0" smtClean="0"/>
              <a:t>4. Find the LUN and 5. Prepare the LUN</a:t>
            </a:r>
            <a:endParaRPr lang="en-US" dirty="0"/>
          </a:p>
        </p:txBody>
      </p:sp>
      <p:sp>
        <p:nvSpPr>
          <p:cNvPr id="38915" name="Rectangle 12"/>
          <p:cNvSpPr>
            <a:spLocks noGrp="1" noChangeArrowheads="1"/>
          </p:cNvSpPr>
          <p:nvPr>
            <p:ph type="body" idx="4294967295"/>
          </p:nvPr>
        </p:nvSpPr>
        <p:spPr>
          <a:xfrm>
            <a:off x="990600" y="1123950"/>
            <a:ext cx="8153400" cy="5353050"/>
          </a:xfrm>
        </p:spPr>
        <p:txBody>
          <a:bodyPr/>
          <a:lstStyle/>
          <a:p>
            <a:r>
              <a:rPr lang="en-US" sz="2400" dirty="0" smtClean="0"/>
              <a:t>Rescan HBA </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cd /usr/sbin/lpfc</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./lun_scan</a:t>
            </a:r>
          </a:p>
          <a:p>
            <a:r>
              <a:rPr lang="en-US" sz="2400" dirty="0" smtClean="0"/>
              <a:t>Use the </a:t>
            </a:r>
            <a:r>
              <a:rPr lang="en-US" sz="2400" dirty="0" smtClean="0">
                <a:latin typeface="Courier New" pitchFamily="49" charset="0"/>
                <a:cs typeface="Courier New" pitchFamily="49" charset="0"/>
              </a:rPr>
              <a:t>fdisk -l </a:t>
            </a:r>
            <a:r>
              <a:rPr lang="en-US" sz="2400" dirty="0" smtClean="0"/>
              <a:t>command</a:t>
            </a:r>
            <a:endParaRPr lang="en-US" sz="2400" dirty="0"/>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fdisk -l</a:t>
            </a:r>
          </a:p>
          <a:p>
            <a:pPr>
              <a:buNone/>
            </a:pPr>
            <a:r>
              <a:rPr lang="en-US" sz="1600" dirty="0" smtClean="0">
                <a:latin typeface="Courier New" pitchFamily="49" charset="0"/>
                <a:cs typeface="Courier New" pitchFamily="49" charset="0"/>
              </a:rPr>
              <a:t>...</a:t>
            </a:r>
          </a:p>
          <a:p>
            <a:pPr>
              <a:buNone/>
            </a:pPr>
            <a:r>
              <a:rPr lang="en-US" sz="2000" dirty="0" smtClean="0">
                <a:latin typeface="Courier New" pitchFamily="49" charset="0"/>
                <a:cs typeface="Courier New" pitchFamily="49" charset="0"/>
              </a:rPr>
              <a:t>Disk </a:t>
            </a:r>
            <a:r>
              <a:rPr lang="en-US" sz="1800" dirty="0" smtClean="0">
                <a:latin typeface="Courier New" pitchFamily="49" charset="0"/>
                <a:cs typeface="Courier New" pitchFamily="49" charset="0"/>
              </a:rPr>
              <a:t>/dev/sdb</a:t>
            </a:r>
            <a:r>
              <a:rPr lang="en-US" sz="2000" dirty="0" smtClean="0">
                <a:latin typeface="Courier New" pitchFamily="49" charset="0"/>
                <a:cs typeface="Courier New" pitchFamily="49" charset="0"/>
              </a:rPr>
              <a:t>: 2147 MB, 2147483648 bytes</a:t>
            </a:r>
          </a:p>
          <a:p>
            <a:pPr>
              <a:buNone/>
            </a:pPr>
            <a:r>
              <a:rPr lang="en-US" sz="2000" dirty="0" smtClean="0">
                <a:latin typeface="Courier New" pitchFamily="49" charset="0"/>
                <a:cs typeface="Courier New" pitchFamily="49" charset="0"/>
              </a:rPr>
              <a:t>67 heads, 62 sectors/track, 1009 cylinders</a:t>
            </a:r>
          </a:p>
          <a:p>
            <a:pPr>
              <a:buNone/>
            </a:pPr>
            <a:r>
              <a:rPr lang="en-US" sz="2000" dirty="0" smtClean="0">
                <a:latin typeface="Courier New" pitchFamily="49" charset="0"/>
                <a:cs typeface="Courier New" pitchFamily="49" charset="0"/>
              </a:rPr>
              <a:t>Units = cylinders of 4154 * 512 = 2126848 bytes</a:t>
            </a:r>
          </a:p>
          <a:p>
            <a:pPr>
              <a:buNone/>
            </a:pPr>
            <a:r>
              <a:rPr lang="en-US" sz="2000" dirty="0" smtClean="0">
                <a:latin typeface="Courier New" pitchFamily="49" charset="0"/>
                <a:cs typeface="Courier New" pitchFamily="49" charset="0"/>
              </a:rPr>
              <a:t>Disk </a:t>
            </a:r>
            <a:r>
              <a:rPr lang="en-US" sz="1800" dirty="0" smtClean="0">
                <a:latin typeface="Courier New" pitchFamily="49" charset="0"/>
                <a:cs typeface="Courier New" pitchFamily="49" charset="0"/>
              </a:rPr>
              <a:t>/dev/sdb </a:t>
            </a:r>
            <a:r>
              <a:rPr lang="en-US" sz="2000" dirty="0" smtClean="0">
                <a:latin typeface="Courier New" pitchFamily="49" charset="0"/>
                <a:cs typeface="Courier New" pitchFamily="49" charset="0"/>
              </a:rPr>
              <a:t>doesn't contain a valid partition table</a:t>
            </a:r>
          </a:p>
          <a:p>
            <a:pPr>
              <a:buNone/>
            </a:pPr>
            <a:r>
              <a:rPr lang="en-US" sz="2000" dirty="0" smtClean="0">
                <a:latin typeface="Courier New" pitchFamily="49" charset="0"/>
                <a:cs typeface="Courier New" pitchFamily="49" charset="0"/>
              </a:rPr>
              <a:t>Disk </a:t>
            </a:r>
            <a:r>
              <a:rPr lang="en-US" sz="1800" dirty="0" smtClean="0">
                <a:latin typeface="Courier New" pitchFamily="49" charset="0"/>
                <a:cs typeface="Courier New" pitchFamily="49" charset="0"/>
              </a:rPr>
              <a:t>/dev/sdc</a:t>
            </a:r>
            <a:r>
              <a:rPr lang="en-US" sz="2000" dirty="0" smtClean="0">
                <a:latin typeface="Courier New" pitchFamily="49" charset="0"/>
                <a:cs typeface="Courier New" pitchFamily="49" charset="0"/>
              </a:rPr>
              <a:t>: 2147 MB, 2147483648 bytes</a:t>
            </a:r>
          </a:p>
          <a:p>
            <a:pPr>
              <a:buNone/>
            </a:pPr>
            <a:r>
              <a:rPr lang="en-US" sz="2000" dirty="0" smtClean="0">
                <a:latin typeface="Courier New" pitchFamily="49" charset="0"/>
                <a:cs typeface="Courier New" pitchFamily="49" charset="0"/>
              </a:rPr>
              <a:t>67 heads, 62 sectors/track, 1009 cylinders</a:t>
            </a:r>
          </a:p>
          <a:p>
            <a:pPr>
              <a:buNone/>
            </a:pPr>
            <a:r>
              <a:rPr lang="en-US" sz="2000" dirty="0" smtClean="0">
                <a:latin typeface="Courier New" pitchFamily="49" charset="0"/>
                <a:cs typeface="Courier New" pitchFamily="49" charset="0"/>
              </a:rPr>
              <a:t>Units = cylinders of 4154 * 512 = 2126848 bytes</a:t>
            </a:r>
          </a:p>
          <a:p>
            <a:pPr>
              <a:buNone/>
            </a:pPr>
            <a:r>
              <a:rPr lang="en-US" sz="2000" dirty="0" smtClean="0">
                <a:latin typeface="Courier New" pitchFamily="49" charset="0"/>
                <a:cs typeface="Courier New" pitchFamily="49" charset="0"/>
              </a:rPr>
              <a:t>Disk </a:t>
            </a:r>
            <a:r>
              <a:rPr lang="en-US" sz="1800" dirty="0" smtClean="0">
                <a:latin typeface="Courier New" pitchFamily="49" charset="0"/>
                <a:cs typeface="Courier New" pitchFamily="49" charset="0"/>
              </a:rPr>
              <a:t>/dev/sdc </a:t>
            </a:r>
            <a:r>
              <a:rPr lang="en-US" sz="2000" dirty="0" smtClean="0">
                <a:latin typeface="Courier New" pitchFamily="49" charset="0"/>
                <a:cs typeface="Courier New" pitchFamily="49" charset="0"/>
              </a:rPr>
              <a:t>doesn't contain a valid partition table</a:t>
            </a:r>
          </a:p>
          <a:p>
            <a:pPr>
              <a:buNone/>
            </a:pPr>
            <a:r>
              <a:rPr lang="en-US" sz="1600" dirty="0" smtClean="0">
                <a:latin typeface="Courier New" pitchFamily="49" charset="0"/>
                <a:cs typeface="Courier New" pitchFamily="49" charset="0"/>
              </a:rPr>
              <a:t>...</a:t>
            </a:r>
            <a:endParaRPr lang="en-US" sz="2400" dirty="0"/>
          </a:p>
        </p:txBody>
      </p:sp>
      <p:cxnSp>
        <p:nvCxnSpPr>
          <p:cNvPr id="5" name="AutoShape 12"/>
          <p:cNvCxnSpPr>
            <a:cxnSpLocks noChangeShapeType="1"/>
          </p:cNvCxnSpPr>
          <p:nvPr/>
        </p:nvCxnSpPr>
        <p:spPr bwMode="auto">
          <a:xfrm rot="10800000" flipV="1">
            <a:off x="5189847" y="2545491"/>
            <a:ext cx="1000889" cy="753761"/>
          </a:xfrm>
          <a:prstGeom prst="straightConnector1">
            <a:avLst/>
          </a:prstGeom>
          <a:noFill/>
          <a:ln w="19050">
            <a:solidFill>
              <a:schemeClr val="hlink"/>
            </a:solidFill>
            <a:round/>
            <a:headEnd/>
            <a:tailEnd type="triangle" w="med" len="sm"/>
          </a:ln>
          <a:effectLst/>
        </p:spPr>
      </p:cxnSp>
      <p:sp>
        <p:nvSpPr>
          <p:cNvPr id="6" name="TextBox 5"/>
          <p:cNvSpPr txBox="1"/>
          <p:nvPr/>
        </p:nvSpPr>
        <p:spPr>
          <a:xfrm>
            <a:off x="6130873" y="1983487"/>
            <a:ext cx="2576921" cy="1323439"/>
          </a:xfrm>
          <a:prstGeom prst="rect">
            <a:avLst/>
          </a:prstGeom>
          <a:noFill/>
        </p:spPr>
        <p:txBody>
          <a:bodyPr wrap="square" rtlCol="0">
            <a:spAutoFit/>
          </a:bodyPr>
          <a:lstStyle/>
          <a:p>
            <a:r>
              <a:rPr lang="en-US" dirty="0" smtClean="0"/>
              <a:t>The LUN shows up eight times... sdb - sdi; </a:t>
            </a:r>
            <a:r>
              <a:rPr lang="en-US" dirty="0" smtClean="0">
                <a:latin typeface="+mn-lt"/>
                <a:cs typeface="Courier New" pitchFamily="49" charset="0"/>
              </a:rPr>
              <a:t>therefore use multipath</a:t>
            </a:r>
            <a:endParaRPr lang="en-US" dirty="0">
              <a:latin typeface="+mn-lt"/>
              <a:cs typeface="Courier New" pitchFamily="49"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Disk Configuration</a:t>
            </a:r>
            <a:endParaRPr lang="en-US" dirty="0"/>
          </a:p>
        </p:txBody>
      </p:sp>
      <p:sp>
        <p:nvSpPr>
          <p:cNvPr id="3" name="Content Placeholder 2"/>
          <p:cNvSpPr>
            <a:spLocks noGrp="1"/>
          </p:cNvSpPr>
          <p:nvPr>
            <p:ph idx="1"/>
          </p:nvPr>
        </p:nvSpPr>
        <p:spPr/>
        <p:txBody>
          <a:bodyPr/>
          <a:lstStyle/>
          <a:p>
            <a:r>
              <a:rPr lang="en-US" dirty="0" smtClean="0"/>
              <a:t>Format a device:</a:t>
            </a:r>
          </a:p>
          <a:p>
            <a:pPr>
              <a:buNone/>
            </a:pPr>
            <a:r>
              <a:rPr lang="en-US" sz="2000"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fdisk</a:t>
            </a:r>
            <a:r>
              <a:rPr lang="en-US" sz="2000" b="1" dirty="0" smtClean="0">
                <a:latin typeface="Courier New" pitchFamily="49" charset="0"/>
                <a:cs typeface="Courier New" pitchFamily="49" charset="0"/>
              </a:rPr>
              <a:t> /dev/</a:t>
            </a:r>
            <a:r>
              <a:rPr lang="en-US" sz="2000" b="1" dirty="0" err="1" smtClean="0">
                <a:latin typeface="Courier New" pitchFamily="49" charset="0"/>
                <a:cs typeface="Courier New" pitchFamily="49" charset="0"/>
              </a:rPr>
              <a:t>sda</a:t>
            </a:r>
            <a:endParaRPr lang="en-US" sz="2400" b="1" dirty="0" smtClean="0">
              <a:latin typeface="Courier New" pitchFamily="49" charset="0"/>
              <a:cs typeface="Courier New" pitchFamily="49" charset="0"/>
            </a:endParaRPr>
          </a:p>
          <a:p>
            <a:pPr>
              <a:buNone/>
            </a:pPr>
            <a:r>
              <a:rPr lang="en-US" sz="2000" dirty="0" smtClean="0">
                <a:latin typeface="Courier New" pitchFamily="49" charset="0"/>
                <a:cs typeface="Courier New" pitchFamily="49" charset="0"/>
              </a:rPr>
              <a:t>  Command (m for help): n</a:t>
            </a:r>
          </a:p>
          <a:p>
            <a:pPr>
              <a:buNone/>
            </a:pPr>
            <a:r>
              <a:rPr lang="en-US" sz="2000" dirty="0" smtClean="0">
                <a:latin typeface="Courier New" pitchFamily="49" charset="0"/>
                <a:cs typeface="Courier New" pitchFamily="49" charset="0"/>
              </a:rPr>
              <a:t>  Command action</a:t>
            </a:r>
          </a:p>
          <a:p>
            <a:pPr>
              <a:buNone/>
            </a:pPr>
            <a:r>
              <a:rPr lang="en-US" sz="2000" dirty="0" smtClean="0">
                <a:latin typeface="Courier New" pitchFamily="49" charset="0"/>
                <a:cs typeface="Courier New" pitchFamily="49" charset="0"/>
              </a:rPr>
              <a:t>    e   extended</a:t>
            </a:r>
          </a:p>
          <a:p>
            <a:pPr>
              <a:buNone/>
            </a:pPr>
            <a:r>
              <a:rPr lang="en-US" sz="2000" dirty="0" smtClean="0">
                <a:latin typeface="Courier New" pitchFamily="49" charset="0"/>
                <a:cs typeface="Courier New" pitchFamily="49" charset="0"/>
              </a:rPr>
              <a:t>    p   primary partition (1-4)</a:t>
            </a:r>
          </a:p>
          <a:p>
            <a:pPr>
              <a:buNone/>
            </a:pPr>
            <a:r>
              <a:rPr lang="en-US" sz="2000" b="1" dirty="0" smtClean="0">
                <a:latin typeface="Courier New" pitchFamily="49" charset="0"/>
                <a:cs typeface="Courier New" pitchFamily="49" charset="0"/>
              </a:rPr>
              <a:t>  p</a:t>
            </a:r>
          </a:p>
          <a:p>
            <a:pPr>
              <a:buNone/>
            </a:pPr>
            <a:r>
              <a:rPr lang="en-US" sz="2000" dirty="0" smtClean="0">
                <a:latin typeface="Courier New" pitchFamily="49" charset="0"/>
                <a:cs typeface="Courier New" pitchFamily="49" charset="0"/>
              </a:rPr>
              <a:t>  Partition number (1-4): </a:t>
            </a:r>
            <a:r>
              <a:rPr lang="en-US" sz="2000" b="1" dirty="0" smtClean="0">
                <a:latin typeface="Courier New" pitchFamily="49" charset="0"/>
                <a:cs typeface="Courier New" pitchFamily="49" charset="0"/>
              </a:rPr>
              <a:t>1</a:t>
            </a:r>
          </a:p>
          <a:p>
            <a:pPr>
              <a:buNone/>
            </a:pPr>
            <a:r>
              <a:rPr lang="en-US" sz="2000" dirty="0" smtClean="0">
                <a:latin typeface="Courier New" pitchFamily="49" charset="0"/>
                <a:cs typeface="Courier New" pitchFamily="49" charset="0"/>
              </a:rPr>
              <a:t>  First cylinder (1-261, default 1): </a:t>
            </a:r>
            <a:r>
              <a:rPr lang="en-US" sz="2000" b="1" dirty="0" smtClean="0">
                <a:latin typeface="Courier New" pitchFamily="49" charset="0"/>
                <a:cs typeface="Courier New" pitchFamily="49" charset="0"/>
              </a:rPr>
              <a:t>1</a:t>
            </a:r>
          </a:p>
          <a:p>
            <a:pPr>
              <a:buNone/>
            </a:pPr>
            <a:r>
              <a:rPr lang="en-US" sz="2000" dirty="0" smtClean="0">
                <a:latin typeface="Courier New" pitchFamily="49" charset="0"/>
                <a:cs typeface="Courier New" pitchFamily="49" charset="0"/>
              </a:rPr>
              <a:t>  Last cylinder or +size or +</a:t>
            </a:r>
            <a:r>
              <a:rPr lang="en-US" sz="2000" dirty="0" err="1" smtClean="0">
                <a:latin typeface="Courier New" pitchFamily="49" charset="0"/>
                <a:cs typeface="Courier New" pitchFamily="49" charset="0"/>
              </a:rPr>
              <a:t>sizeM</a:t>
            </a:r>
            <a:r>
              <a:rPr lang="en-US" sz="2000" dirty="0" smtClean="0">
                <a:latin typeface="Courier New" pitchFamily="49" charset="0"/>
                <a:cs typeface="Courier New" pitchFamily="49" charset="0"/>
              </a:rPr>
              <a:t> or +</a:t>
            </a:r>
            <a:r>
              <a:rPr lang="en-US" sz="2000" dirty="0" err="1" smtClean="0">
                <a:latin typeface="Courier New" pitchFamily="49" charset="0"/>
                <a:cs typeface="Courier New" pitchFamily="49" charset="0"/>
              </a:rPr>
              <a:t>sizeK</a:t>
            </a:r>
            <a:r>
              <a:rPr lang="en-US" sz="2000" dirty="0" smtClean="0">
                <a:latin typeface="Courier New" pitchFamily="49" charset="0"/>
                <a:cs typeface="Courier New" pitchFamily="49" charset="0"/>
              </a:rPr>
              <a:t> </a:t>
            </a:r>
            <a:br>
              <a:rPr lang="en-US" sz="2000" dirty="0" smtClean="0">
                <a:latin typeface="Courier New" pitchFamily="49" charset="0"/>
                <a:cs typeface="Courier New" pitchFamily="49" charset="0"/>
              </a:rPr>
            </a:br>
            <a:r>
              <a:rPr lang="en-US" sz="2000" dirty="0" smtClean="0">
                <a:latin typeface="Courier New" pitchFamily="49" charset="0"/>
                <a:cs typeface="Courier New" pitchFamily="49" charset="0"/>
              </a:rPr>
              <a:t>(1-261, default 261): </a:t>
            </a:r>
            <a:r>
              <a:rPr lang="en-US" sz="2000" b="1" dirty="0" smtClean="0">
                <a:latin typeface="Courier New" pitchFamily="49" charset="0"/>
                <a:cs typeface="Courier New" pitchFamily="49" charset="0"/>
              </a:rPr>
              <a:t>261</a:t>
            </a:r>
          </a:p>
          <a:p>
            <a:pPr>
              <a:buNone/>
            </a:pPr>
            <a:r>
              <a:rPr lang="en-US" sz="2000" dirty="0" smtClean="0">
                <a:latin typeface="Courier New" pitchFamily="49" charset="0"/>
                <a:cs typeface="Courier New" pitchFamily="49" charset="0"/>
              </a:rPr>
              <a:t>  Command (m for help):</a:t>
            </a:r>
            <a:r>
              <a:rPr lang="en-US" sz="2000" b="1" dirty="0" smtClean="0">
                <a:latin typeface="Courier New" pitchFamily="49" charset="0"/>
                <a:cs typeface="Courier New" pitchFamily="49" charset="0"/>
              </a:rPr>
              <a:t> t</a:t>
            </a:r>
          </a:p>
          <a:p>
            <a:pPr>
              <a:buNone/>
            </a:pPr>
            <a:r>
              <a:rPr lang="en-US" sz="2000" dirty="0" smtClean="0">
                <a:latin typeface="Courier New" pitchFamily="49" charset="0"/>
                <a:cs typeface="Courier New" pitchFamily="49" charset="0"/>
              </a:rPr>
              <a:t>	Hex code (type L to list codes): </a:t>
            </a:r>
            <a:r>
              <a:rPr lang="en-US" sz="2000" b="1" dirty="0" smtClean="0">
                <a:latin typeface="Courier New" pitchFamily="49" charset="0"/>
                <a:cs typeface="Courier New" pitchFamily="49" charset="0"/>
              </a:rPr>
              <a:t>83</a:t>
            </a:r>
            <a:r>
              <a:rPr lang="en-US" sz="2000" dirty="0" smtClean="0">
                <a:latin typeface="Courier New" pitchFamily="49" charset="0"/>
                <a:cs typeface="Courier New" pitchFamily="49" charset="0"/>
              </a:rPr>
              <a:t> </a:t>
            </a:r>
          </a:p>
          <a:p>
            <a:pPr>
              <a:buNone/>
            </a:pPr>
            <a:r>
              <a:rPr lang="en-US" sz="2000" dirty="0" smtClean="0">
                <a:latin typeface="Courier New" pitchFamily="49" charset="0"/>
                <a:cs typeface="Courier New" pitchFamily="49" charset="0"/>
              </a:rPr>
              <a:t>  Command (m for help): </a:t>
            </a:r>
            <a:r>
              <a:rPr lang="en-US" sz="2000" b="1" dirty="0" smtClean="0">
                <a:latin typeface="Courier New" pitchFamily="49" charset="0"/>
                <a:cs typeface="Courier New" pitchFamily="49" charset="0"/>
              </a:rPr>
              <a:t>w</a:t>
            </a:r>
            <a:endParaRPr lang="en-US" sz="2000" b="1"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a:t>
            </a:r>
            <a:endParaRPr lang="en-US" dirty="0"/>
          </a:p>
        </p:txBody>
      </p:sp>
      <p:sp>
        <p:nvSpPr>
          <p:cNvPr id="3" name="Content Placeholder 2"/>
          <p:cNvSpPr>
            <a:spLocks noGrp="1"/>
          </p:cNvSpPr>
          <p:nvPr>
            <p:ph idx="1"/>
          </p:nvPr>
        </p:nvSpPr>
        <p:spPr/>
        <p:txBody>
          <a:bodyPr/>
          <a:lstStyle/>
          <a:p>
            <a:r>
              <a:rPr lang="en-US" dirty="0" smtClean="0"/>
              <a:t>Additional resources are available in the </a:t>
            </a:r>
            <a:br>
              <a:rPr lang="en-US" dirty="0" smtClean="0"/>
            </a:br>
            <a:r>
              <a:rPr lang="en-US" i="1" dirty="0" smtClean="0"/>
              <a:t>SAN Implementation Workshop</a:t>
            </a:r>
            <a:r>
              <a:rPr lang="en-US" dirty="0" smtClean="0"/>
              <a:t> instructor-led course available from NetApp</a:t>
            </a:r>
          </a:p>
          <a:p>
            <a:pPr lvl="1"/>
            <a:r>
              <a:rPr lang="en-US" dirty="0" smtClean="0"/>
              <a:t>Using dynamic disks within Microsoft Windows 2008 R2</a:t>
            </a:r>
          </a:p>
          <a:p>
            <a:pPr lvl="1"/>
            <a:r>
              <a:rPr lang="en-US" dirty="0" smtClean="0"/>
              <a:t>Configure FC and iSCSI accessed LUN in VMware® vSphere™</a:t>
            </a:r>
          </a:p>
          <a:p>
            <a:pPr lvl="1"/>
            <a:r>
              <a:rPr lang="en-US" dirty="0" smtClean="0"/>
              <a:t>DM-Multipath configuration in Red Hat Enterprise Linux®</a:t>
            </a:r>
          </a:p>
          <a:p>
            <a:pPr lvl="1"/>
            <a:r>
              <a:rPr lang="en-US" dirty="0" smtClean="0"/>
              <a:t>LUN Provisioning Guidelines, including thin provisioning best practices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Describe the steps to allow a WindowsServer 2008 R2 initiator to access a LUN on a </a:t>
            </a:r>
            <a:br>
              <a:rPr lang="en-US" dirty="0" smtClean="0"/>
            </a:br>
            <a:r>
              <a:rPr lang="en-US" dirty="0" smtClean="0"/>
              <a:t>storage system</a:t>
            </a:r>
          </a:p>
          <a:p>
            <a:r>
              <a:rPr lang="en-US" dirty="0" smtClean="0"/>
              <a:t>Describe the steps to allow a Red Hat initiator to access a LUN on a storage system</a:t>
            </a:r>
          </a:p>
          <a:p>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15: LUN Access</a:t>
            </a:r>
            <a:endParaRPr lang="en-US" dirty="0"/>
          </a:p>
          <a:p>
            <a:r>
              <a:rPr lang="en-US" dirty="0"/>
              <a:t>Estimated Time: </a:t>
            </a:r>
            <a:r>
              <a:rPr lang="en-US" dirty="0" smtClean="0"/>
              <a:t>45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pPr eaLnBrk="1" hangingPunct="1"/>
            <a:r>
              <a:rPr lang="en-US" dirty="0" smtClean="0"/>
              <a:t>What is an igroup?</a:t>
            </a:r>
          </a:p>
          <a:p>
            <a:pPr eaLnBrk="1" hangingPunct="1"/>
            <a:r>
              <a:rPr lang="en-US" dirty="0" smtClean="0"/>
              <a:t>How does an FC igroup differ from an iSCSI igroup?</a:t>
            </a:r>
          </a:p>
          <a:p>
            <a:pPr eaLnBrk="1" hangingPunct="1"/>
            <a:r>
              <a:rPr lang="en-US" dirty="0" smtClean="0"/>
              <a:t>Can you add a LUN to a different igroup using the LUN ID?</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15: LUN Access</a:t>
            </a:r>
            <a:endParaRPr lang="en-US" dirty="0"/>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dirty="0" smtClean="0"/>
              <a:t>What is an igroup?</a:t>
            </a:r>
          </a:p>
          <a:p>
            <a:pPr lvl="1" eaLnBrk="1" hangingPunct="1"/>
            <a:r>
              <a:rPr lang="en-US" dirty="0" smtClean="0">
                <a:solidFill>
                  <a:schemeClr val="hlink"/>
                </a:solidFill>
              </a:rPr>
              <a:t>A group of one or more initiators</a:t>
            </a:r>
          </a:p>
          <a:p>
            <a:pPr eaLnBrk="1" hangingPunct="1"/>
            <a:r>
              <a:rPr lang="en-US" dirty="0" smtClean="0"/>
              <a:t>How does an FC igroup differ from an iSCSI igroup?</a:t>
            </a:r>
          </a:p>
          <a:p>
            <a:pPr lvl="1" eaLnBrk="1" hangingPunct="1"/>
            <a:r>
              <a:rPr lang="en-US" dirty="0" smtClean="0">
                <a:solidFill>
                  <a:srgbClr val="005BAE"/>
                </a:solidFill>
              </a:rPr>
              <a:t>An FC igroup contains initiator’s WWPN</a:t>
            </a:r>
          </a:p>
          <a:p>
            <a:pPr lvl="1" eaLnBrk="1" hangingPunct="1"/>
            <a:r>
              <a:rPr lang="en-US" dirty="0" smtClean="0">
                <a:solidFill>
                  <a:srgbClr val="005BAE"/>
                </a:solidFill>
              </a:rPr>
              <a:t>An iSCSI </a:t>
            </a:r>
            <a:r>
              <a:rPr lang="en-US" dirty="0" smtClean="0">
                <a:solidFill>
                  <a:schemeClr val="hlink"/>
                </a:solidFill>
              </a:rPr>
              <a:t>igroup contains initiator’s WWNN</a:t>
            </a:r>
          </a:p>
          <a:p>
            <a:pPr eaLnBrk="1" hangingPunct="1"/>
            <a:r>
              <a:rPr lang="en-US" dirty="0" smtClean="0"/>
              <a:t>Can you add a LUN to a different igroup using the LUN ID?</a:t>
            </a:r>
          </a:p>
          <a:p>
            <a:pPr lvl="1" eaLnBrk="1" hangingPunct="1"/>
            <a:r>
              <a:rPr lang="en-US" dirty="0" smtClean="0">
                <a:solidFill>
                  <a:schemeClr val="hlink"/>
                </a:solidFill>
              </a:rPr>
              <a:t>Yes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1A94C1F1-3C69-40DE-AB73-5813833CF15A}"/>
</file>

<file path=docProps/app.xml><?xml version="1.0" encoding="utf-8"?>
<Properties xmlns="http://schemas.openxmlformats.org/officeDocument/2006/extended-properties" xmlns:vt="http://schemas.openxmlformats.org/officeDocument/2006/docPropsVTypes">
  <Template/>
  <TotalTime>22077</TotalTime>
  <Words>2300</Words>
  <Application>Microsoft Office PowerPoint</Application>
  <PresentationFormat>Letter Paper (8.5x11 in)</PresentationFormat>
  <Paragraphs>355</Paragraphs>
  <Slides>32</Slides>
  <Notes>32</Notes>
  <HiddenSlides>2</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2010_NetAppUMaster</vt:lpstr>
      <vt:lpstr>LUN Access</vt:lpstr>
      <vt:lpstr>Module Objectives</vt:lpstr>
      <vt:lpstr>LUN Access Overview</vt:lpstr>
      <vt:lpstr>LUN Access</vt:lpstr>
      <vt:lpstr>1.  Create an Igroup</vt:lpstr>
      <vt:lpstr>Steps to Create an Igroup</vt:lpstr>
      <vt:lpstr>Data ONTAP Configuration</vt:lpstr>
      <vt:lpstr>2.  Create a Logical Unit</vt:lpstr>
      <vt:lpstr>Steps to Create a LUN</vt:lpstr>
      <vt:lpstr>Steps to Create a LUN (Cont.)</vt:lpstr>
      <vt:lpstr>3.  Map a Logical Unit to an Igroup</vt:lpstr>
      <vt:lpstr>Steps to Mask the LUN</vt:lpstr>
      <vt:lpstr>Windows Setup</vt:lpstr>
      <vt:lpstr>Windows Steps</vt:lpstr>
      <vt:lpstr>4.  Find the LUN on Windows </vt:lpstr>
      <vt:lpstr>4.  Find the LUN on Windows (Cont.) </vt:lpstr>
      <vt:lpstr>5. Preparing the LUN for Windows</vt:lpstr>
      <vt:lpstr>5. Preparing the LUN for Windows (Cont.)</vt:lpstr>
      <vt:lpstr>5. Preparing the LUN for Windows (Cont.)</vt:lpstr>
      <vt:lpstr>5. Preparing the LUN for Windows (Cont.)</vt:lpstr>
      <vt:lpstr>5. Preparing the LUN for Windows (Cont.)</vt:lpstr>
      <vt:lpstr>Red Hat Setup</vt:lpstr>
      <vt:lpstr>Red Hat Steps</vt:lpstr>
      <vt:lpstr>4. Find the LUN and 5. Prepare the LUN</vt:lpstr>
      <vt:lpstr>Single Disk Configuration</vt:lpstr>
      <vt:lpstr>More Information</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 Access</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2010-04-17T23:09:33Z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