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23.xml" ContentType="application/vnd.openxmlformats-officedocument.presentationml.notesSlide+xml"/>
  <Override PartName="/ppt/diagrams/data6.xml" ContentType="application/vnd.openxmlformats-officedocument.drawingml.diagramData+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5"/>
  </p:notesMasterIdLst>
  <p:handoutMasterIdLst>
    <p:handoutMasterId r:id="rId36"/>
  </p:handoutMasterIdLst>
  <p:sldIdLst>
    <p:sldId id="476" r:id="rId5"/>
    <p:sldId id="477" r:id="rId6"/>
    <p:sldId id="478" r:id="rId7"/>
    <p:sldId id="479" r:id="rId8"/>
    <p:sldId id="480" r:id="rId9"/>
    <p:sldId id="481" r:id="rId10"/>
    <p:sldId id="482" r:id="rId11"/>
    <p:sldId id="508" r:id="rId12"/>
    <p:sldId id="505" r:id="rId13"/>
    <p:sldId id="484" r:id="rId14"/>
    <p:sldId id="485" r:id="rId15"/>
    <p:sldId id="486" r:id="rId16"/>
    <p:sldId id="487" r:id="rId17"/>
    <p:sldId id="488" r:id="rId18"/>
    <p:sldId id="489" r:id="rId19"/>
    <p:sldId id="490" r:id="rId20"/>
    <p:sldId id="506" r:id="rId21"/>
    <p:sldId id="492" r:id="rId22"/>
    <p:sldId id="493" r:id="rId23"/>
    <p:sldId id="494" r:id="rId24"/>
    <p:sldId id="495" r:id="rId25"/>
    <p:sldId id="496" r:id="rId26"/>
    <p:sldId id="497" r:id="rId27"/>
    <p:sldId id="498" r:id="rId28"/>
    <p:sldId id="507" r:id="rId29"/>
    <p:sldId id="500" r:id="rId30"/>
    <p:sldId id="501" r:id="rId31"/>
    <p:sldId id="502" r:id="rId32"/>
    <p:sldId id="503" r:id="rId33"/>
    <p:sldId id="504" r:id="rId34"/>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4123" autoAdjust="0"/>
  </p:normalViewPr>
  <p:slideViewPr>
    <p:cSldViewPr snapToGrid="0">
      <p:cViewPr varScale="1">
        <p:scale>
          <a:sx n="60" d="100"/>
          <a:sy n="60" d="100"/>
        </p:scale>
        <p:origin x="-2046" y="-96"/>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9" d="100"/>
          <a:sy n="69" d="100"/>
        </p:scale>
        <p:origin x="-3324" y="-366"/>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1" qsCatId="simple" csTypeId="urn:microsoft.com/office/officeart/2005/8/colors/accent1_2#1" csCatId="accent1" phldr="1"/>
      <dgm:spPr/>
    </dgm:pt>
    <dgm:pt modelId="{0534F3E5-7651-4E56-9E44-B64923061E4F}">
      <dgm:prSet phldrT="[Text]" custT="1"/>
      <dgm:spPr/>
      <dgm:t>
        <a:bodyPr/>
        <a:lstStyle/>
        <a:p>
          <a:r>
            <a:rPr lang="en-US" sz="2300" dirty="0" smtClean="0"/>
            <a:t>Loss of Cable</a:t>
          </a:r>
          <a:endParaRPr lang="en-US" sz="230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dirty="0" smtClean="0"/>
            <a:t>Loss of Shelf</a:t>
          </a:r>
          <a:endParaRPr lang="en-US" sz="230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BE5BF737-B0C0-4345-95FB-82FC39176A56}" type="presOf" srcId="{D35DDAB1-14DD-449B-93DF-184DA7391696}" destId="{CBD48D7B-6188-4D23-9A06-B2827DE88084}"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02E47F90-6DB4-4CD3-B79A-56EE10D0036E}" type="presOf" srcId="{0534F3E5-7651-4E56-9E44-B64923061E4F}" destId="{5C0A8FC8-AEE1-4B21-832F-3DB9FCC486F4}" srcOrd="0" destOrd="0" presId="urn:microsoft.com/office/officeart/2005/8/layout/arrow2"/>
    <dgm:cxn modelId="{8D8361A1-85AA-4031-AB35-B063A5CE0FA3}" type="presOf" srcId="{6AE6C16C-6187-4DF8-A044-34AD5C61F8B4}" destId="{7A167C21-A050-4BCE-A67C-BBBAA898D30B}" srcOrd="0" destOrd="0" presId="urn:microsoft.com/office/officeart/2005/8/layout/arrow2"/>
    <dgm:cxn modelId="{DCE252E8-72F2-4A3E-8D52-6EC084A3D3C4}" type="presOf" srcId="{2F09563B-9550-4A33-83BE-F43F18DE4801}" destId="{90504CEC-3A32-4FEC-8FAB-012918C81A42}"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131396AE-38C9-4152-871E-0635C663001E}" type="presOf" srcId="{B27EDFAC-8D27-4728-BEDE-135F73DC8574}" destId="{F49AFEB4-4554-46CE-B801-0C8FD40371B3}"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387C54B-24FD-486F-8EBC-41FF57402557}" type="presOf" srcId="{FD6C0993-67B1-42C1-8B7F-B6367A268714}" destId="{18C89940-63FD-40F2-B0B4-CC39A003C550}"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E30FF480-F2FF-431F-A149-92FC5D346D3F}" type="presParOf" srcId="{7A167C21-A050-4BCE-A67C-BBBAA898D30B}" destId="{4A8DD3C9-8D2E-4D98-A269-55ACD8D3E9D8}" srcOrd="0" destOrd="0" presId="urn:microsoft.com/office/officeart/2005/8/layout/arrow2"/>
    <dgm:cxn modelId="{7701CFB5-7345-4316-84D0-85DA3E30E1E0}" type="presParOf" srcId="{7A167C21-A050-4BCE-A67C-BBBAA898D30B}" destId="{2D5EAF53-0A7E-4080-A986-C610A1A4EE4F}" srcOrd="1" destOrd="0" presId="urn:microsoft.com/office/officeart/2005/8/layout/arrow2"/>
    <dgm:cxn modelId="{A2148F1B-A88E-4374-8638-8F89867A8354}" type="presParOf" srcId="{2D5EAF53-0A7E-4080-A986-C610A1A4EE4F}" destId="{20C20B81-DF54-4957-91B3-F6EA924DE5B8}" srcOrd="0" destOrd="0" presId="urn:microsoft.com/office/officeart/2005/8/layout/arrow2"/>
    <dgm:cxn modelId="{0DF40C88-9CD4-481A-876A-986F09864FDC}" type="presParOf" srcId="{2D5EAF53-0A7E-4080-A986-C610A1A4EE4F}" destId="{5C0A8FC8-AEE1-4B21-832F-3DB9FCC486F4}" srcOrd="1" destOrd="0" presId="urn:microsoft.com/office/officeart/2005/8/layout/arrow2"/>
    <dgm:cxn modelId="{9D78E760-1770-4DB6-BF5D-BB4D13B74BD7}" type="presParOf" srcId="{2D5EAF53-0A7E-4080-A986-C610A1A4EE4F}" destId="{12521E11-655A-46F3-81AF-3DB61FFD24B6}" srcOrd="2" destOrd="0" presId="urn:microsoft.com/office/officeart/2005/8/layout/arrow2"/>
    <dgm:cxn modelId="{CF054AEC-B0BC-4901-BC0A-2024FC8AADA8}" type="presParOf" srcId="{2D5EAF53-0A7E-4080-A986-C610A1A4EE4F}" destId="{90504CEC-3A32-4FEC-8FAB-012918C81A42}" srcOrd="3" destOrd="0" presId="urn:microsoft.com/office/officeart/2005/8/layout/arrow2"/>
    <dgm:cxn modelId="{D05032D0-3DC0-49C9-A71F-0AE6C92DCF3A}" type="presParOf" srcId="{2D5EAF53-0A7E-4080-A986-C610A1A4EE4F}" destId="{1430353D-FAD7-448F-9C48-452E9320675B}" srcOrd="4" destOrd="0" presId="urn:microsoft.com/office/officeart/2005/8/layout/arrow2"/>
    <dgm:cxn modelId="{5E057071-0F90-4C2D-B80C-1D0E747A8E9E}" type="presParOf" srcId="{2D5EAF53-0A7E-4080-A986-C610A1A4EE4F}" destId="{F49AFEB4-4554-46CE-B801-0C8FD40371B3}" srcOrd="5" destOrd="0" presId="urn:microsoft.com/office/officeart/2005/8/layout/arrow2"/>
    <dgm:cxn modelId="{949F926C-5212-4BDB-BFB2-F29BC5667BEF}" type="presParOf" srcId="{2D5EAF53-0A7E-4080-A986-C610A1A4EE4F}" destId="{B90CE359-B087-47E1-8819-906A09E50C6A}" srcOrd="6" destOrd="0" presId="urn:microsoft.com/office/officeart/2005/8/layout/arrow2"/>
    <dgm:cxn modelId="{EB766985-5F68-4A9F-86A3-B2AC3C69EB0B}" type="presParOf" srcId="{2D5EAF53-0A7E-4080-A986-C610A1A4EE4F}" destId="{CBD48D7B-6188-4D23-9A06-B2827DE88084}" srcOrd="7" destOrd="0" presId="urn:microsoft.com/office/officeart/2005/8/layout/arrow2"/>
    <dgm:cxn modelId="{7F26B4EB-4688-4C85-8926-6EF9E75D4E55}" type="presParOf" srcId="{2D5EAF53-0A7E-4080-A986-C610A1A4EE4F}" destId="{9BC03D35-43B9-402F-BB1B-9861ED2AF90C}" srcOrd="8" destOrd="0" presId="urn:microsoft.com/office/officeart/2005/8/layout/arrow2"/>
    <dgm:cxn modelId="{3F9136B8-94F2-478D-88B7-088746447596}"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2" qsCatId="simple" csTypeId="urn:microsoft.com/office/officeart/2005/8/colors/accent1_2#2" csCatId="accent1" phldr="1"/>
      <dgm:spPr/>
    </dgm:pt>
    <dgm:pt modelId="{0534F3E5-7651-4E56-9E44-B64923061E4F}">
      <dgm:prSet phldrT="[Text]" custT="1"/>
      <dgm:spPr/>
      <dgm:t>
        <a:bodyPr/>
        <a:lstStyle/>
        <a:p>
          <a:r>
            <a:rPr lang="en-US" sz="2300" b="1" dirty="0" smtClean="0"/>
            <a:t>Loss of Cable</a:t>
          </a:r>
          <a:endParaRPr lang="en-US" sz="2300" b="1"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dirty="0" smtClean="0"/>
            <a:t>Loss of Shelf</a:t>
          </a:r>
          <a:endParaRPr lang="en-US" sz="230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2"/>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7232">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3B549878-B3A0-4B3A-B41B-F3CBAC7D8B6B}" type="presOf" srcId="{6AE6C16C-6187-4DF8-A044-34AD5C61F8B4}" destId="{7A167C21-A050-4BCE-A67C-BBBAA898D30B}" srcOrd="0" destOrd="0" presId="urn:microsoft.com/office/officeart/2005/8/layout/arrow2"/>
    <dgm:cxn modelId="{ED88DDFB-AA3B-453A-9A78-7F5BF76792AA}" type="presOf" srcId="{D35DDAB1-14DD-449B-93DF-184DA7391696}" destId="{CBD48D7B-6188-4D23-9A06-B2827DE88084}" srcOrd="0" destOrd="0" presId="urn:microsoft.com/office/officeart/2005/8/layout/arrow2"/>
    <dgm:cxn modelId="{BF44AA4C-50FE-4E1B-8E29-27D5CDD76994}" type="presOf" srcId="{FD6C0993-67B1-42C1-8B7F-B6367A268714}" destId="{18C89940-63FD-40F2-B0B4-CC39A003C550}"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BA27725B-8719-4CD5-8594-CDB68BFA8898}" type="presOf" srcId="{B27EDFAC-8D27-4728-BEDE-135F73DC8574}" destId="{F49AFEB4-4554-46CE-B801-0C8FD40371B3}"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E16302F2-9DBA-4044-8741-3057DDB488B8}" type="presOf" srcId="{0534F3E5-7651-4E56-9E44-B64923061E4F}" destId="{5C0A8FC8-AEE1-4B21-832F-3DB9FCC486F4}"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3CF4BEEC-07A6-42BC-8F0D-F966AE839339}" type="presOf" srcId="{2F09563B-9550-4A33-83BE-F43F18DE4801}" destId="{90504CEC-3A32-4FEC-8FAB-012918C81A42}" srcOrd="0" destOrd="0" presId="urn:microsoft.com/office/officeart/2005/8/layout/arrow2"/>
    <dgm:cxn modelId="{23179CAD-5A13-416C-9616-4E826B16893F}" type="presParOf" srcId="{7A167C21-A050-4BCE-A67C-BBBAA898D30B}" destId="{4A8DD3C9-8D2E-4D98-A269-55ACD8D3E9D8}" srcOrd="0" destOrd="0" presId="urn:microsoft.com/office/officeart/2005/8/layout/arrow2"/>
    <dgm:cxn modelId="{B9A901F9-E3ED-4700-A795-5A3F0E7CDF1A}" type="presParOf" srcId="{7A167C21-A050-4BCE-A67C-BBBAA898D30B}" destId="{2D5EAF53-0A7E-4080-A986-C610A1A4EE4F}" srcOrd="1" destOrd="0" presId="urn:microsoft.com/office/officeart/2005/8/layout/arrow2"/>
    <dgm:cxn modelId="{D551C4B1-6D99-4E57-A78A-985E11758F76}" type="presParOf" srcId="{2D5EAF53-0A7E-4080-A986-C610A1A4EE4F}" destId="{20C20B81-DF54-4957-91B3-F6EA924DE5B8}" srcOrd="0" destOrd="0" presId="urn:microsoft.com/office/officeart/2005/8/layout/arrow2"/>
    <dgm:cxn modelId="{05D52CCD-413D-4DD2-9E65-B0C4C9FA35CA}" type="presParOf" srcId="{2D5EAF53-0A7E-4080-A986-C610A1A4EE4F}" destId="{5C0A8FC8-AEE1-4B21-832F-3DB9FCC486F4}" srcOrd="1" destOrd="0" presId="urn:microsoft.com/office/officeart/2005/8/layout/arrow2"/>
    <dgm:cxn modelId="{D5628004-7969-480D-AD66-8EB8FC56AF75}" type="presParOf" srcId="{2D5EAF53-0A7E-4080-A986-C610A1A4EE4F}" destId="{12521E11-655A-46F3-81AF-3DB61FFD24B6}" srcOrd="2" destOrd="0" presId="urn:microsoft.com/office/officeart/2005/8/layout/arrow2"/>
    <dgm:cxn modelId="{1BD53477-678C-4152-B274-E73BE18D1FF6}" type="presParOf" srcId="{2D5EAF53-0A7E-4080-A986-C610A1A4EE4F}" destId="{90504CEC-3A32-4FEC-8FAB-012918C81A42}" srcOrd="3" destOrd="0" presId="urn:microsoft.com/office/officeart/2005/8/layout/arrow2"/>
    <dgm:cxn modelId="{E1CC6AD3-89F7-443E-8B4F-61FE4FC14A80}" type="presParOf" srcId="{2D5EAF53-0A7E-4080-A986-C610A1A4EE4F}" destId="{1430353D-FAD7-448F-9C48-452E9320675B}" srcOrd="4" destOrd="0" presId="urn:microsoft.com/office/officeart/2005/8/layout/arrow2"/>
    <dgm:cxn modelId="{2D8C02FA-3F3A-4C7A-8BCE-A96EC4CD46C6}" type="presParOf" srcId="{2D5EAF53-0A7E-4080-A986-C610A1A4EE4F}" destId="{F49AFEB4-4554-46CE-B801-0C8FD40371B3}" srcOrd="5" destOrd="0" presId="urn:microsoft.com/office/officeart/2005/8/layout/arrow2"/>
    <dgm:cxn modelId="{8A6FE95E-BEDA-497B-A16A-8F35DBA081AB}" type="presParOf" srcId="{2D5EAF53-0A7E-4080-A986-C610A1A4EE4F}" destId="{B90CE359-B087-47E1-8819-906A09E50C6A}" srcOrd="6" destOrd="0" presId="urn:microsoft.com/office/officeart/2005/8/layout/arrow2"/>
    <dgm:cxn modelId="{05FE9951-B33F-43F1-A30B-7E3B0B6E0310}" type="presParOf" srcId="{2D5EAF53-0A7E-4080-A986-C610A1A4EE4F}" destId="{CBD48D7B-6188-4D23-9A06-B2827DE88084}" srcOrd="7" destOrd="0" presId="urn:microsoft.com/office/officeart/2005/8/layout/arrow2"/>
    <dgm:cxn modelId="{E1BF2293-E291-4B4D-87F3-64D95A638327}" type="presParOf" srcId="{2D5EAF53-0A7E-4080-A986-C610A1A4EE4F}" destId="{9BC03D35-43B9-402F-BB1B-9861ED2AF90C}" srcOrd="8" destOrd="0" presId="urn:microsoft.com/office/officeart/2005/8/layout/arrow2"/>
    <dgm:cxn modelId="{372B519B-169D-472C-915A-47D5437C4712}"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3" qsCatId="simple" csTypeId="urn:microsoft.com/office/officeart/2005/8/colors/accent1_2#3"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1" dirty="0" smtClean="0"/>
            <a:t>Loss of Shelf</a:t>
          </a:r>
          <a:endParaRPr lang="en-US" sz="2300" b="1"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2"/>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73311910-3709-4B1B-B7D2-DA842DA134B9}" type="presOf" srcId="{FD6C0993-67B1-42C1-8B7F-B6367A268714}" destId="{18C89940-63FD-40F2-B0B4-CC39A003C550}" srcOrd="0" destOrd="0" presId="urn:microsoft.com/office/officeart/2005/8/layout/arrow2"/>
    <dgm:cxn modelId="{237CEC41-9054-4E0D-9800-7AAF20500B77}" type="presOf" srcId="{2F09563B-9550-4A33-83BE-F43F18DE4801}" destId="{90504CEC-3A32-4FEC-8FAB-012918C81A42}" srcOrd="0" destOrd="0" presId="urn:microsoft.com/office/officeart/2005/8/layout/arrow2"/>
    <dgm:cxn modelId="{CF29F86F-18C9-4292-81CB-1DFC952B4A59}" type="presOf" srcId="{D35DDAB1-14DD-449B-93DF-184DA7391696}" destId="{CBD48D7B-6188-4D23-9A06-B2827DE88084}" srcOrd="0" destOrd="0" presId="urn:microsoft.com/office/officeart/2005/8/layout/arrow2"/>
    <dgm:cxn modelId="{1DF30048-F149-4C84-8F7F-CB2DDF36474C}" type="presOf" srcId="{6AE6C16C-6187-4DF8-A044-34AD5C61F8B4}" destId="{7A167C21-A050-4BCE-A67C-BBBAA898D30B}"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8476C74E-58AA-4662-A6A1-B7E96855E165}" type="presOf" srcId="{0534F3E5-7651-4E56-9E44-B64923061E4F}" destId="{5C0A8FC8-AEE1-4B21-832F-3DB9FCC486F4}"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C1999EF6-FCA6-4BE8-9CCC-D57BFD28D2B9}" type="presOf" srcId="{B27EDFAC-8D27-4728-BEDE-135F73DC8574}" destId="{F49AFEB4-4554-46CE-B801-0C8FD40371B3}"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6146E163-3E33-4AB5-900C-2933794564CD}" type="presParOf" srcId="{7A167C21-A050-4BCE-A67C-BBBAA898D30B}" destId="{4A8DD3C9-8D2E-4D98-A269-55ACD8D3E9D8}" srcOrd="0" destOrd="0" presId="urn:microsoft.com/office/officeart/2005/8/layout/arrow2"/>
    <dgm:cxn modelId="{94A06674-5D8D-4B04-809C-074030F0EB95}" type="presParOf" srcId="{7A167C21-A050-4BCE-A67C-BBBAA898D30B}" destId="{2D5EAF53-0A7E-4080-A986-C610A1A4EE4F}" srcOrd="1" destOrd="0" presId="urn:microsoft.com/office/officeart/2005/8/layout/arrow2"/>
    <dgm:cxn modelId="{78ED0A86-68E6-4730-9438-59B3F324A369}" type="presParOf" srcId="{2D5EAF53-0A7E-4080-A986-C610A1A4EE4F}" destId="{20C20B81-DF54-4957-91B3-F6EA924DE5B8}" srcOrd="0" destOrd="0" presId="urn:microsoft.com/office/officeart/2005/8/layout/arrow2"/>
    <dgm:cxn modelId="{5AAE8D1F-32BA-4BFC-ADF8-60746E4A6308}" type="presParOf" srcId="{2D5EAF53-0A7E-4080-A986-C610A1A4EE4F}" destId="{5C0A8FC8-AEE1-4B21-832F-3DB9FCC486F4}" srcOrd="1" destOrd="0" presId="urn:microsoft.com/office/officeart/2005/8/layout/arrow2"/>
    <dgm:cxn modelId="{085C2AD1-612D-4972-AA9D-9C73A2DB505D}" type="presParOf" srcId="{2D5EAF53-0A7E-4080-A986-C610A1A4EE4F}" destId="{12521E11-655A-46F3-81AF-3DB61FFD24B6}" srcOrd="2" destOrd="0" presId="urn:microsoft.com/office/officeart/2005/8/layout/arrow2"/>
    <dgm:cxn modelId="{A44BD2AA-7E80-4250-8822-FB900C51DC0D}" type="presParOf" srcId="{2D5EAF53-0A7E-4080-A986-C610A1A4EE4F}" destId="{90504CEC-3A32-4FEC-8FAB-012918C81A42}" srcOrd="3" destOrd="0" presId="urn:microsoft.com/office/officeart/2005/8/layout/arrow2"/>
    <dgm:cxn modelId="{F5822BCD-5B0E-47DC-B2DF-975D1CE8ABE4}" type="presParOf" srcId="{2D5EAF53-0A7E-4080-A986-C610A1A4EE4F}" destId="{1430353D-FAD7-448F-9C48-452E9320675B}" srcOrd="4" destOrd="0" presId="urn:microsoft.com/office/officeart/2005/8/layout/arrow2"/>
    <dgm:cxn modelId="{26472379-48AB-4D2B-ADF3-2911FBD2059A}" type="presParOf" srcId="{2D5EAF53-0A7E-4080-A986-C610A1A4EE4F}" destId="{F49AFEB4-4554-46CE-B801-0C8FD40371B3}" srcOrd="5" destOrd="0" presId="urn:microsoft.com/office/officeart/2005/8/layout/arrow2"/>
    <dgm:cxn modelId="{56A05CF2-76D7-4530-8BCC-2002CD9BF2DA}" type="presParOf" srcId="{2D5EAF53-0A7E-4080-A986-C610A1A4EE4F}" destId="{B90CE359-B087-47E1-8819-906A09E50C6A}" srcOrd="6" destOrd="0" presId="urn:microsoft.com/office/officeart/2005/8/layout/arrow2"/>
    <dgm:cxn modelId="{E65A98BB-30D8-4CE4-92D7-E589819057C5}" type="presParOf" srcId="{2D5EAF53-0A7E-4080-A986-C610A1A4EE4F}" destId="{CBD48D7B-6188-4D23-9A06-B2827DE88084}" srcOrd="7" destOrd="0" presId="urn:microsoft.com/office/officeart/2005/8/layout/arrow2"/>
    <dgm:cxn modelId="{FC0B2D28-717B-4384-90D9-5D9A1AFDCD97}" type="presParOf" srcId="{2D5EAF53-0A7E-4080-A986-C610A1A4EE4F}" destId="{9BC03D35-43B9-402F-BB1B-9861ED2AF90C}" srcOrd="8" destOrd="0" presId="urn:microsoft.com/office/officeart/2005/8/layout/arrow2"/>
    <dgm:cxn modelId="{D6F8011A-6C74-48F2-A819-42FAA75F3CA9}"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4" qsCatId="simple" csTypeId="urn:microsoft.com/office/officeart/2005/8/colors/accent1_2#4"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1" dirty="0" smtClean="0"/>
            <a:t>Loss of Controller </a:t>
          </a:r>
          <a:endParaRPr lang="en-US" sz="2300" b="1"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dirty="0" smtClean="0"/>
            <a:t>Loss of Building</a:t>
          </a:r>
          <a:endParaRPr lang="en-US" sz="230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2"/>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8FB63EF9-D272-4402-ADA8-583266807483}" type="presOf" srcId="{D35DDAB1-14DD-449B-93DF-184DA7391696}" destId="{CBD48D7B-6188-4D23-9A06-B2827DE88084}" srcOrd="0" destOrd="0" presId="urn:microsoft.com/office/officeart/2005/8/layout/arrow2"/>
    <dgm:cxn modelId="{78C5D0E5-84F4-4927-9F51-D3B90258B405}" type="presOf" srcId="{B27EDFAC-8D27-4728-BEDE-135F73DC8574}" destId="{F49AFEB4-4554-46CE-B801-0C8FD40371B3}" srcOrd="0" destOrd="0" presId="urn:microsoft.com/office/officeart/2005/8/layout/arrow2"/>
    <dgm:cxn modelId="{E518C812-1D03-4600-86B0-D35D93A74588}" srcId="{6AE6C16C-6187-4DF8-A044-34AD5C61F8B4}" destId="{D35DDAB1-14DD-449B-93DF-184DA7391696}" srcOrd="3" destOrd="0" parTransId="{921C0E74-7332-48BB-ACE9-A985969BB494}" sibTransId="{6202770F-7BCE-4623-A7A4-7BD61187F117}"/>
    <dgm:cxn modelId="{C9E52CCB-CE50-4E36-A1B8-6FC7A5DF14C0}" type="presOf" srcId="{2F09563B-9550-4A33-83BE-F43F18DE4801}" destId="{90504CEC-3A32-4FEC-8FAB-012918C81A42}"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A8BDB132-F4DB-4418-A980-80FD0864531F}" type="presOf" srcId="{0534F3E5-7651-4E56-9E44-B64923061E4F}" destId="{5C0A8FC8-AEE1-4B21-832F-3DB9FCC486F4}"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34235825-1E62-4197-939A-85DE8FFB36E9}" type="presOf" srcId="{6AE6C16C-6187-4DF8-A044-34AD5C61F8B4}" destId="{7A167C21-A050-4BCE-A67C-BBBAA898D30B}" srcOrd="0" destOrd="0" presId="urn:microsoft.com/office/officeart/2005/8/layout/arrow2"/>
    <dgm:cxn modelId="{DAECC097-C693-4610-9A04-13E8D8B20608}" type="presOf" srcId="{FD6C0993-67B1-42C1-8B7F-B6367A268714}" destId="{18C89940-63FD-40F2-B0B4-CC39A003C550}"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99F5A8B2-6CC7-44D0-AD86-387CC4457932}" type="presParOf" srcId="{7A167C21-A050-4BCE-A67C-BBBAA898D30B}" destId="{4A8DD3C9-8D2E-4D98-A269-55ACD8D3E9D8}" srcOrd="0" destOrd="0" presId="urn:microsoft.com/office/officeart/2005/8/layout/arrow2"/>
    <dgm:cxn modelId="{BF4B9BFB-6394-47F3-B8AF-11888740C12F}" type="presParOf" srcId="{7A167C21-A050-4BCE-A67C-BBBAA898D30B}" destId="{2D5EAF53-0A7E-4080-A986-C610A1A4EE4F}" srcOrd="1" destOrd="0" presId="urn:microsoft.com/office/officeart/2005/8/layout/arrow2"/>
    <dgm:cxn modelId="{259311F9-6B2A-4D14-9992-C4F8D7B137CA}" type="presParOf" srcId="{2D5EAF53-0A7E-4080-A986-C610A1A4EE4F}" destId="{20C20B81-DF54-4957-91B3-F6EA924DE5B8}" srcOrd="0" destOrd="0" presId="urn:microsoft.com/office/officeart/2005/8/layout/arrow2"/>
    <dgm:cxn modelId="{095B610F-9DD2-485D-B06F-74BE7DE25415}" type="presParOf" srcId="{2D5EAF53-0A7E-4080-A986-C610A1A4EE4F}" destId="{5C0A8FC8-AEE1-4B21-832F-3DB9FCC486F4}" srcOrd="1" destOrd="0" presId="urn:microsoft.com/office/officeart/2005/8/layout/arrow2"/>
    <dgm:cxn modelId="{A54D6497-0BC2-4E8B-8134-2904AACC911C}" type="presParOf" srcId="{2D5EAF53-0A7E-4080-A986-C610A1A4EE4F}" destId="{12521E11-655A-46F3-81AF-3DB61FFD24B6}" srcOrd="2" destOrd="0" presId="urn:microsoft.com/office/officeart/2005/8/layout/arrow2"/>
    <dgm:cxn modelId="{F45FAAAE-7488-41C4-96E7-DBDD3DCB0DAD}" type="presParOf" srcId="{2D5EAF53-0A7E-4080-A986-C610A1A4EE4F}" destId="{90504CEC-3A32-4FEC-8FAB-012918C81A42}" srcOrd="3" destOrd="0" presId="urn:microsoft.com/office/officeart/2005/8/layout/arrow2"/>
    <dgm:cxn modelId="{3B24D035-995C-4420-97E4-F51B66F17EE6}" type="presParOf" srcId="{2D5EAF53-0A7E-4080-A986-C610A1A4EE4F}" destId="{1430353D-FAD7-448F-9C48-452E9320675B}" srcOrd="4" destOrd="0" presId="urn:microsoft.com/office/officeart/2005/8/layout/arrow2"/>
    <dgm:cxn modelId="{A50675B2-DDD2-4802-8832-15A26109D2EE}" type="presParOf" srcId="{2D5EAF53-0A7E-4080-A986-C610A1A4EE4F}" destId="{F49AFEB4-4554-46CE-B801-0C8FD40371B3}" srcOrd="5" destOrd="0" presId="urn:microsoft.com/office/officeart/2005/8/layout/arrow2"/>
    <dgm:cxn modelId="{18290456-4A72-437F-BE80-8DA255246B54}" type="presParOf" srcId="{2D5EAF53-0A7E-4080-A986-C610A1A4EE4F}" destId="{B90CE359-B087-47E1-8819-906A09E50C6A}" srcOrd="6" destOrd="0" presId="urn:microsoft.com/office/officeart/2005/8/layout/arrow2"/>
    <dgm:cxn modelId="{98E6FF43-28BC-4A52-B68B-F712706C90C8}" type="presParOf" srcId="{2D5EAF53-0A7E-4080-A986-C610A1A4EE4F}" destId="{CBD48D7B-6188-4D23-9A06-B2827DE88084}" srcOrd="7" destOrd="0" presId="urn:microsoft.com/office/officeart/2005/8/layout/arrow2"/>
    <dgm:cxn modelId="{7EA70CD3-61BC-4010-AB73-4626CB69D672}" type="presParOf" srcId="{2D5EAF53-0A7E-4080-A986-C610A1A4EE4F}" destId="{9BC03D35-43B9-402F-BB1B-9861ED2AF90C}" srcOrd="8" destOrd="0" presId="urn:microsoft.com/office/officeart/2005/8/layout/arrow2"/>
    <dgm:cxn modelId="{82799269-DE1B-433F-9EF7-65FB9D00D076}"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5" qsCatId="simple" csTypeId="urn:microsoft.com/office/officeart/2005/8/colors/accent1_2#5"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1" dirty="0" smtClean="0"/>
            <a:t>Loss of Building</a:t>
          </a:r>
          <a:endParaRPr lang="en-US" sz="2300" b="1"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2"/>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blipFill rotWithShape="0">
          <a:blip xmlns:r="http://schemas.openxmlformats.org/officeDocument/2006/relationships" r:embed="rId1"/>
          <a:stretch>
            <a:fillRect/>
          </a:stretch>
        </a:blip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104AE4B3-6235-44EE-AF45-5FB02116CAA8}" type="presOf" srcId="{6AE6C16C-6187-4DF8-A044-34AD5C61F8B4}" destId="{7A167C21-A050-4BCE-A67C-BBBAA898D30B}"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A8531BBC-E128-45AB-8550-13597BE737BA}" type="presOf" srcId="{B27EDFAC-8D27-4728-BEDE-135F73DC8574}" destId="{F49AFEB4-4554-46CE-B801-0C8FD40371B3}" srcOrd="0" destOrd="0" presId="urn:microsoft.com/office/officeart/2005/8/layout/arrow2"/>
    <dgm:cxn modelId="{28DBE966-1A0E-4EFB-ADEA-E38445A36512}" type="presOf" srcId="{FD6C0993-67B1-42C1-8B7F-B6367A268714}" destId="{18C89940-63FD-40F2-B0B4-CC39A003C550}"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40970178-DB5F-421A-BCA7-86AE9D8B2CCD}" type="presOf" srcId="{2F09563B-9550-4A33-83BE-F43F18DE4801}" destId="{90504CEC-3A32-4FEC-8FAB-012918C81A42}" srcOrd="0" destOrd="0" presId="urn:microsoft.com/office/officeart/2005/8/layout/arrow2"/>
    <dgm:cxn modelId="{B5D70C39-8EF4-4D94-95B6-90B01D88A84A}" srcId="{6AE6C16C-6187-4DF8-A044-34AD5C61F8B4}" destId="{2F09563B-9550-4A33-83BE-F43F18DE4801}" srcOrd="1" destOrd="0" parTransId="{1F95B70B-C27B-4B67-BC54-8ED7E46AA521}" sibTransId="{AFEB5F5A-A093-4242-ADC2-D71D4E1F9F30}"/>
    <dgm:cxn modelId="{5EBD8CA7-1C18-4F29-92B0-4E4AAC526F5E}" type="presOf" srcId="{D35DDAB1-14DD-449B-93DF-184DA7391696}" destId="{CBD48D7B-6188-4D23-9A06-B2827DE88084}"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BCE280A3-1A37-4447-8FD0-C5BD28664928}" srcId="{6AE6C16C-6187-4DF8-A044-34AD5C61F8B4}" destId="{FD6C0993-67B1-42C1-8B7F-B6367A268714}" srcOrd="4" destOrd="0" parTransId="{BB129977-FEC8-433D-BBCB-12CCEFF8677C}" sibTransId="{E53FDF88-8DC1-40F4-B505-2BF3779685F8}"/>
    <dgm:cxn modelId="{354AB4A8-9837-4459-BF8F-0BD426BB06D1}" type="presOf" srcId="{0534F3E5-7651-4E56-9E44-B64923061E4F}" destId="{5C0A8FC8-AEE1-4B21-832F-3DB9FCC486F4}" srcOrd="0" destOrd="0" presId="urn:microsoft.com/office/officeart/2005/8/layout/arrow2"/>
    <dgm:cxn modelId="{862C8345-BA25-4269-B311-321006171C26}" type="presParOf" srcId="{7A167C21-A050-4BCE-A67C-BBBAA898D30B}" destId="{4A8DD3C9-8D2E-4D98-A269-55ACD8D3E9D8}" srcOrd="0" destOrd="0" presId="urn:microsoft.com/office/officeart/2005/8/layout/arrow2"/>
    <dgm:cxn modelId="{BB4C7965-9D8B-437A-919B-4E99D6E480B6}" type="presParOf" srcId="{7A167C21-A050-4BCE-A67C-BBBAA898D30B}" destId="{2D5EAF53-0A7E-4080-A986-C610A1A4EE4F}" srcOrd="1" destOrd="0" presId="urn:microsoft.com/office/officeart/2005/8/layout/arrow2"/>
    <dgm:cxn modelId="{E5863C78-C286-4DAF-A823-4A04FB90201A}" type="presParOf" srcId="{2D5EAF53-0A7E-4080-A986-C610A1A4EE4F}" destId="{20C20B81-DF54-4957-91B3-F6EA924DE5B8}" srcOrd="0" destOrd="0" presId="urn:microsoft.com/office/officeart/2005/8/layout/arrow2"/>
    <dgm:cxn modelId="{4936F9CB-7710-4CCC-A8D6-B63C35674C69}" type="presParOf" srcId="{2D5EAF53-0A7E-4080-A986-C610A1A4EE4F}" destId="{5C0A8FC8-AEE1-4B21-832F-3DB9FCC486F4}" srcOrd="1" destOrd="0" presId="urn:microsoft.com/office/officeart/2005/8/layout/arrow2"/>
    <dgm:cxn modelId="{5EB2597D-5D49-4003-BAF3-73407E70F8EB}" type="presParOf" srcId="{2D5EAF53-0A7E-4080-A986-C610A1A4EE4F}" destId="{12521E11-655A-46F3-81AF-3DB61FFD24B6}" srcOrd="2" destOrd="0" presId="urn:microsoft.com/office/officeart/2005/8/layout/arrow2"/>
    <dgm:cxn modelId="{30AC57C9-1154-4D81-9D0F-A39AC6F4C4F7}" type="presParOf" srcId="{2D5EAF53-0A7E-4080-A986-C610A1A4EE4F}" destId="{90504CEC-3A32-4FEC-8FAB-012918C81A42}" srcOrd="3" destOrd="0" presId="urn:microsoft.com/office/officeart/2005/8/layout/arrow2"/>
    <dgm:cxn modelId="{B7F036B4-EAEC-4D33-903C-59D9F36EF28C}" type="presParOf" srcId="{2D5EAF53-0A7E-4080-A986-C610A1A4EE4F}" destId="{1430353D-FAD7-448F-9C48-452E9320675B}" srcOrd="4" destOrd="0" presId="urn:microsoft.com/office/officeart/2005/8/layout/arrow2"/>
    <dgm:cxn modelId="{C21B2BFE-2F9E-43CA-8A49-AAD01F224D96}" type="presParOf" srcId="{2D5EAF53-0A7E-4080-A986-C610A1A4EE4F}" destId="{F49AFEB4-4554-46CE-B801-0C8FD40371B3}" srcOrd="5" destOrd="0" presId="urn:microsoft.com/office/officeart/2005/8/layout/arrow2"/>
    <dgm:cxn modelId="{BA01B779-99E9-4CAD-9D5B-0C172DFD85AE}" type="presParOf" srcId="{2D5EAF53-0A7E-4080-A986-C610A1A4EE4F}" destId="{B90CE359-B087-47E1-8819-906A09E50C6A}" srcOrd="6" destOrd="0" presId="urn:microsoft.com/office/officeart/2005/8/layout/arrow2"/>
    <dgm:cxn modelId="{FA28DA83-20EE-48AD-9701-C9D9054D47BF}" type="presParOf" srcId="{2D5EAF53-0A7E-4080-A986-C610A1A4EE4F}" destId="{CBD48D7B-6188-4D23-9A06-B2827DE88084}" srcOrd="7" destOrd="0" presId="urn:microsoft.com/office/officeart/2005/8/layout/arrow2"/>
    <dgm:cxn modelId="{7C35519B-1B26-4CA6-B959-7D51CC478DE1}" type="presParOf" srcId="{2D5EAF53-0A7E-4080-A986-C610A1A4EE4F}" destId="{9BC03D35-43B9-402F-BB1B-9861ED2AF90C}" srcOrd="8" destOrd="0" presId="urn:microsoft.com/office/officeart/2005/8/layout/arrow2"/>
    <dgm:cxn modelId="{F24BC292-BB56-4276-9A1F-07EC76C2D389}"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6" qsCatId="simple" csTypeId="urn:microsoft.com/office/officeart/2005/8/colors/accent1_2#6"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0" dirty="0" smtClean="0"/>
            <a:t>Loss of Building</a:t>
          </a:r>
          <a:endParaRPr lang="en-US" sz="2300" b="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b="1" dirty="0" smtClean="0"/>
            <a:t>Loss of Site </a:t>
          </a:r>
          <a:endParaRPr lang="en-US" sz="2300" b="1"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1"/>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2"/>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E518C812-1D03-4600-86B0-D35D93A74588}" srcId="{6AE6C16C-6187-4DF8-A044-34AD5C61F8B4}" destId="{D35DDAB1-14DD-449B-93DF-184DA7391696}" srcOrd="3" destOrd="0" parTransId="{921C0E74-7332-48BB-ACE9-A985969BB494}" sibTransId="{6202770F-7BCE-4623-A7A4-7BD61187F117}"/>
    <dgm:cxn modelId="{A203A43A-85E6-4E69-86C6-63C2C9A6E94D}" type="presOf" srcId="{0534F3E5-7651-4E56-9E44-B64923061E4F}" destId="{5C0A8FC8-AEE1-4B21-832F-3DB9FCC486F4}"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6749D043-7CBE-43B3-B92E-3A94117E3FA3}" type="presOf" srcId="{FD6C0993-67B1-42C1-8B7F-B6367A268714}" destId="{18C89940-63FD-40F2-B0B4-CC39A003C550}" srcOrd="0" destOrd="0" presId="urn:microsoft.com/office/officeart/2005/8/layout/arrow2"/>
    <dgm:cxn modelId="{85F6D08A-5B8D-4C9D-94E7-7AFC37EF837C}" type="presOf" srcId="{D35DDAB1-14DD-449B-93DF-184DA7391696}" destId="{CBD48D7B-6188-4D23-9A06-B2827DE88084}" srcOrd="0" destOrd="0" presId="urn:microsoft.com/office/officeart/2005/8/layout/arrow2"/>
    <dgm:cxn modelId="{3C96F4AE-9490-4267-849F-89DF31D279F4}" srcId="{6AE6C16C-6187-4DF8-A044-34AD5C61F8B4}" destId="{B27EDFAC-8D27-4728-BEDE-135F73DC8574}" srcOrd="2" destOrd="0" parTransId="{8866E9A3-8899-47DD-B018-F647C5EC6F6C}" sibTransId="{EAAD164E-8A6D-445F-BC20-E4C2DEEEF110}"/>
    <dgm:cxn modelId="{B5D70C39-8EF4-4D94-95B6-90B01D88A84A}" srcId="{6AE6C16C-6187-4DF8-A044-34AD5C61F8B4}" destId="{2F09563B-9550-4A33-83BE-F43F18DE4801}" srcOrd="1" destOrd="0" parTransId="{1F95B70B-C27B-4B67-BC54-8ED7E46AA521}" sibTransId="{AFEB5F5A-A093-4242-ADC2-D71D4E1F9F30}"/>
    <dgm:cxn modelId="{12A28DB2-DF63-4F75-BB07-117EB8F93EEB}" type="presOf" srcId="{2F09563B-9550-4A33-83BE-F43F18DE4801}" destId="{90504CEC-3A32-4FEC-8FAB-012918C81A42}" srcOrd="0" destOrd="0" presId="urn:microsoft.com/office/officeart/2005/8/layout/arrow2"/>
    <dgm:cxn modelId="{1E611628-6C16-4151-91C2-AFB5D61D01F0}" type="presOf" srcId="{B27EDFAC-8D27-4728-BEDE-135F73DC8574}" destId="{F49AFEB4-4554-46CE-B801-0C8FD40371B3}"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CB860734-8C8E-4F83-BFC8-55BF1ABE07BD}" type="presOf" srcId="{6AE6C16C-6187-4DF8-A044-34AD5C61F8B4}" destId="{7A167C21-A050-4BCE-A67C-BBBAA898D30B}"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D1BB9FB2-ADCA-4D78-8FAD-1694DCC51FA3}" type="presParOf" srcId="{7A167C21-A050-4BCE-A67C-BBBAA898D30B}" destId="{4A8DD3C9-8D2E-4D98-A269-55ACD8D3E9D8}" srcOrd="0" destOrd="0" presId="urn:microsoft.com/office/officeart/2005/8/layout/arrow2"/>
    <dgm:cxn modelId="{30BBF2BF-CADE-4200-9CD7-4B1FCCDE1E63}" type="presParOf" srcId="{7A167C21-A050-4BCE-A67C-BBBAA898D30B}" destId="{2D5EAF53-0A7E-4080-A986-C610A1A4EE4F}" srcOrd="1" destOrd="0" presId="urn:microsoft.com/office/officeart/2005/8/layout/arrow2"/>
    <dgm:cxn modelId="{E7C7E244-D504-4930-AED9-54A0162C83A9}" type="presParOf" srcId="{2D5EAF53-0A7E-4080-A986-C610A1A4EE4F}" destId="{20C20B81-DF54-4957-91B3-F6EA924DE5B8}" srcOrd="0" destOrd="0" presId="urn:microsoft.com/office/officeart/2005/8/layout/arrow2"/>
    <dgm:cxn modelId="{A4F739AF-6A57-407C-85A9-9805C8FCD9A2}" type="presParOf" srcId="{2D5EAF53-0A7E-4080-A986-C610A1A4EE4F}" destId="{5C0A8FC8-AEE1-4B21-832F-3DB9FCC486F4}" srcOrd="1" destOrd="0" presId="urn:microsoft.com/office/officeart/2005/8/layout/arrow2"/>
    <dgm:cxn modelId="{AA660219-38D8-40B2-9152-5824453AD32B}" type="presParOf" srcId="{2D5EAF53-0A7E-4080-A986-C610A1A4EE4F}" destId="{12521E11-655A-46F3-81AF-3DB61FFD24B6}" srcOrd="2" destOrd="0" presId="urn:microsoft.com/office/officeart/2005/8/layout/arrow2"/>
    <dgm:cxn modelId="{C1280C3B-B186-418A-AC86-C61425DADB63}" type="presParOf" srcId="{2D5EAF53-0A7E-4080-A986-C610A1A4EE4F}" destId="{90504CEC-3A32-4FEC-8FAB-012918C81A42}" srcOrd="3" destOrd="0" presId="urn:microsoft.com/office/officeart/2005/8/layout/arrow2"/>
    <dgm:cxn modelId="{03F6DCA9-DA91-4B46-B4B4-73E2E24C73D7}" type="presParOf" srcId="{2D5EAF53-0A7E-4080-A986-C610A1A4EE4F}" destId="{1430353D-FAD7-448F-9C48-452E9320675B}" srcOrd="4" destOrd="0" presId="urn:microsoft.com/office/officeart/2005/8/layout/arrow2"/>
    <dgm:cxn modelId="{8DD6D31B-83DA-45BE-8406-A49238F5A91C}" type="presParOf" srcId="{2D5EAF53-0A7E-4080-A986-C610A1A4EE4F}" destId="{F49AFEB4-4554-46CE-B801-0C8FD40371B3}" srcOrd="5" destOrd="0" presId="urn:microsoft.com/office/officeart/2005/8/layout/arrow2"/>
    <dgm:cxn modelId="{6DE8FA57-FF2C-422D-AA9C-EDCB4BD98DDF}" type="presParOf" srcId="{2D5EAF53-0A7E-4080-A986-C610A1A4EE4F}" destId="{B90CE359-B087-47E1-8819-906A09E50C6A}" srcOrd="6" destOrd="0" presId="urn:microsoft.com/office/officeart/2005/8/layout/arrow2"/>
    <dgm:cxn modelId="{92459ED2-B6AA-4802-AF13-FB6431183C39}" type="presParOf" srcId="{2D5EAF53-0A7E-4080-A986-C610A1A4EE4F}" destId="{CBD48D7B-6188-4D23-9A06-B2827DE88084}" srcOrd="7" destOrd="0" presId="urn:microsoft.com/office/officeart/2005/8/layout/arrow2"/>
    <dgm:cxn modelId="{4384E719-C4AF-489A-86C5-E282E8404ACD}" type="presParOf" srcId="{2D5EAF53-0A7E-4080-A986-C610A1A4EE4F}" destId="{9BC03D35-43B9-402F-BB1B-9861ED2AF90C}" srcOrd="8" destOrd="0" presId="urn:microsoft.com/office/officeart/2005/8/layout/arrow2"/>
    <dgm:cxn modelId="{DA37B104-3E91-4FB4-A14B-640777B17CBA}"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7" qsCatId="simple" csTypeId="urn:microsoft.com/office/officeart/2005/8/colors/accent1_2#7"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0" dirty="0" smtClean="0"/>
            <a:t>Loss of Building</a:t>
          </a:r>
          <a:endParaRPr lang="en-US" sz="2300" b="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b="0" dirty="0" smtClean="0"/>
            <a:t>Loss </a:t>
          </a:r>
          <a:br>
            <a:rPr lang="en-US" sz="2300" b="0" dirty="0" smtClean="0"/>
          </a:br>
          <a:r>
            <a:rPr lang="en-US" sz="2300" b="0" dirty="0" smtClean="0"/>
            <a:t>of Site </a:t>
          </a:r>
          <a:endParaRPr lang="en-US" sz="2300" b="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1"/>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1"/>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3C96F4AE-9490-4267-849F-89DF31D279F4}" srcId="{6AE6C16C-6187-4DF8-A044-34AD5C61F8B4}" destId="{B27EDFAC-8D27-4728-BEDE-135F73DC8574}" srcOrd="2" destOrd="0" parTransId="{8866E9A3-8899-47DD-B018-F647C5EC6F6C}" sibTransId="{EAAD164E-8A6D-445F-BC20-E4C2DEEEF110}"/>
    <dgm:cxn modelId="{DA990168-B134-4BEC-BAE4-8C4AFD71111A}" type="presOf" srcId="{6AE6C16C-6187-4DF8-A044-34AD5C61F8B4}" destId="{7A167C21-A050-4BCE-A67C-BBBAA898D30B}" srcOrd="0" destOrd="0" presId="urn:microsoft.com/office/officeart/2005/8/layout/arrow2"/>
    <dgm:cxn modelId="{6F883C12-0204-4435-A3CD-583A22BD299A}" type="presOf" srcId="{B27EDFAC-8D27-4728-BEDE-135F73DC8574}" destId="{F49AFEB4-4554-46CE-B801-0C8FD40371B3}" srcOrd="0" destOrd="0" presId="urn:microsoft.com/office/officeart/2005/8/layout/arrow2"/>
    <dgm:cxn modelId="{E518C812-1D03-4600-86B0-D35D93A74588}" srcId="{6AE6C16C-6187-4DF8-A044-34AD5C61F8B4}" destId="{D35DDAB1-14DD-449B-93DF-184DA7391696}" srcOrd="3" destOrd="0" parTransId="{921C0E74-7332-48BB-ACE9-A985969BB494}" sibTransId="{6202770F-7BCE-4623-A7A4-7BD61187F117}"/>
    <dgm:cxn modelId="{3490FC30-1820-4A95-99BD-45ADFB0DDEF9}" srcId="{6AE6C16C-6187-4DF8-A044-34AD5C61F8B4}" destId="{0534F3E5-7651-4E56-9E44-B64923061E4F}" srcOrd="0" destOrd="0" parTransId="{6DEA5D75-E31D-43BB-834F-DB420802268C}" sibTransId="{FE8B2414-423B-4727-9BF9-D2081AE4BE24}"/>
    <dgm:cxn modelId="{217E1E1D-471F-4F4E-9365-F7048CC2971A}" type="presOf" srcId="{FD6C0993-67B1-42C1-8B7F-B6367A268714}" destId="{18C89940-63FD-40F2-B0B4-CC39A003C550}" srcOrd="0" destOrd="0" presId="urn:microsoft.com/office/officeart/2005/8/layout/arrow2"/>
    <dgm:cxn modelId="{5BE27B6A-D31E-4FC5-AEFB-E7856C402FD1}" srcId="{6AE6C16C-6187-4DF8-A044-34AD5C61F8B4}" destId="{BDB9A5C5-193D-49C5-A7BB-02D8BF3DAE7E}" srcOrd="5" destOrd="0" parTransId="{7F678BCF-BA38-4D0F-A4C5-5FAB260EFCF1}" sibTransId="{93E2173A-396D-4D26-9AF8-52A6F1A86A4D}"/>
    <dgm:cxn modelId="{6B8BDBFC-8D63-4D4F-81E0-994AD68CF89E}" type="presOf" srcId="{0534F3E5-7651-4E56-9E44-B64923061E4F}" destId="{5C0A8FC8-AEE1-4B21-832F-3DB9FCC486F4}" srcOrd="0" destOrd="0" presId="urn:microsoft.com/office/officeart/2005/8/layout/arrow2"/>
    <dgm:cxn modelId="{B5D70C39-8EF4-4D94-95B6-90B01D88A84A}" srcId="{6AE6C16C-6187-4DF8-A044-34AD5C61F8B4}" destId="{2F09563B-9550-4A33-83BE-F43F18DE4801}" srcOrd="1" destOrd="0" parTransId="{1F95B70B-C27B-4B67-BC54-8ED7E46AA521}" sibTransId="{AFEB5F5A-A093-4242-ADC2-D71D4E1F9F30}"/>
    <dgm:cxn modelId="{E6545C39-164E-4E09-BD30-FEF97FED532B}" type="presOf" srcId="{D35DDAB1-14DD-449B-93DF-184DA7391696}" destId="{CBD48D7B-6188-4D23-9A06-B2827DE88084}" srcOrd="0" destOrd="0" presId="urn:microsoft.com/office/officeart/2005/8/layout/arrow2"/>
    <dgm:cxn modelId="{E64C1F22-899A-4DBA-A918-1CEF7E9A160E}" type="presOf" srcId="{2F09563B-9550-4A33-83BE-F43F18DE4801}" destId="{90504CEC-3A32-4FEC-8FAB-012918C81A42}"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A64ED24A-42E2-4DF8-93BE-705BF9BD3FC5}" type="presParOf" srcId="{7A167C21-A050-4BCE-A67C-BBBAA898D30B}" destId="{4A8DD3C9-8D2E-4D98-A269-55ACD8D3E9D8}" srcOrd="0" destOrd="0" presId="urn:microsoft.com/office/officeart/2005/8/layout/arrow2"/>
    <dgm:cxn modelId="{E6930897-D056-4022-8159-9201A16AF581}" type="presParOf" srcId="{7A167C21-A050-4BCE-A67C-BBBAA898D30B}" destId="{2D5EAF53-0A7E-4080-A986-C610A1A4EE4F}" srcOrd="1" destOrd="0" presId="urn:microsoft.com/office/officeart/2005/8/layout/arrow2"/>
    <dgm:cxn modelId="{6D6B9CDF-263E-4E02-895B-CDF915426FFB}" type="presParOf" srcId="{2D5EAF53-0A7E-4080-A986-C610A1A4EE4F}" destId="{20C20B81-DF54-4957-91B3-F6EA924DE5B8}" srcOrd="0" destOrd="0" presId="urn:microsoft.com/office/officeart/2005/8/layout/arrow2"/>
    <dgm:cxn modelId="{44FD6B8D-57E8-4117-958E-9061BC53741C}" type="presParOf" srcId="{2D5EAF53-0A7E-4080-A986-C610A1A4EE4F}" destId="{5C0A8FC8-AEE1-4B21-832F-3DB9FCC486F4}" srcOrd="1" destOrd="0" presId="urn:microsoft.com/office/officeart/2005/8/layout/arrow2"/>
    <dgm:cxn modelId="{88F7D168-8A88-454B-BD2A-BC7593D3B913}" type="presParOf" srcId="{2D5EAF53-0A7E-4080-A986-C610A1A4EE4F}" destId="{12521E11-655A-46F3-81AF-3DB61FFD24B6}" srcOrd="2" destOrd="0" presId="urn:microsoft.com/office/officeart/2005/8/layout/arrow2"/>
    <dgm:cxn modelId="{1CCE5E42-A94E-40A8-94BB-D38729302FD2}" type="presParOf" srcId="{2D5EAF53-0A7E-4080-A986-C610A1A4EE4F}" destId="{90504CEC-3A32-4FEC-8FAB-012918C81A42}" srcOrd="3" destOrd="0" presId="urn:microsoft.com/office/officeart/2005/8/layout/arrow2"/>
    <dgm:cxn modelId="{D74EC991-84D6-46EB-ABFF-3F3A7C837B8E}" type="presParOf" srcId="{2D5EAF53-0A7E-4080-A986-C610A1A4EE4F}" destId="{1430353D-FAD7-448F-9C48-452E9320675B}" srcOrd="4" destOrd="0" presId="urn:microsoft.com/office/officeart/2005/8/layout/arrow2"/>
    <dgm:cxn modelId="{8A875000-2EC6-41BC-B4F7-7F765E715558}" type="presParOf" srcId="{2D5EAF53-0A7E-4080-A986-C610A1A4EE4F}" destId="{F49AFEB4-4554-46CE-B801-0C8FD40371B3}" srcOrd="5" destOrd="0" presId="urn:microsoft.com/office/officeart/2005/8/layout/arrow2"/>
    <dgm:cxn modelId="{F8D1160F-5BD8-4C1B-BFEB-C656F5807B0A}" type="presParOf" srcId="{2D5EAF53-0A7E-4080-A986-C610A1A4EE4F}" destId="{B90CE359-B087-47E1-8819-906A09E50C6A}" srcOrd="6" destOrd="0" presId="urn:microsoft.com/office/officeart/2005/8/layout/arrow2"/>
    <dgm:cxn modelId="{70EFC26A-4041-4741-B337-DB80CFA952DD}" type="presParOf" srcId="{2D5EAF53-0A7E-4080-A986-C610A1A4EE4F}" destId="{CBD48D7B-6188-4D23-9A06-B2827DE88084}" srcOrd="7" destOrd="0" presId="urn:microsoft.com/office/officeart/2005/8/layout/arrow2"/>
    <dgm:cxn modelId="{8B36DF74-CB2C-4CAD-B691-47B3EEDE347E}" type="presParOf" srcId="{2D5EAF53-0A7E-4080-A986-C610A1A4EE4F}" destId="{9BC03D35-43B9-402F-BB1B-9861ED2AF90C}" srcOrd="8" destOrd="0" presId="urn:microsoft.com/office/officeart/2005/8/layout/arrow2"/>
    <dgm:cxn modelId="{34399886-05E3-4D81-8924-429AC60A0DCE}" type="presParOf" srcId="{2D5EAF53-0A7E-4080-A986-C610A1A4EE4F}" destId="{18C89940-63FD-40F2-B0B4-CC39A003C550}" srcOrd="9" destOrd="0" presId="urn:microsoft.com/office/officeart/2005/8/layout/arrow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kern="1200" dirty="0" smtClean="0"/>
            <a:t>Loss of Cable</a:t>
          </a:r>
          <a:endParaRPr lang="en-US" sz="230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kern="1200" dirty="0" smtClean="0"/>
            <a:t>Loss of Shelf</a:t>
          </a:r>
          <a:endParaRPr lang="en-US" sz="230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Cable</a:t>
          </a:r>
          <a:endParaRPr lang="en-US" sz="2300" b="1"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kern="1200" dirty="0" smtClean="0"/>
            <a:t>Loss of Shelf</a:t>
          </a:r>
          <a:endParaRPr lang="en-US" sz="230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50131"/>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50131"/>
        <a:ext cx="1292880" cy="73422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Shelf</a:t>
          </a:r>
          <a:endParaRPr lang="en-US" sz="2300" b="1"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Controller </a:t>
          </a:r>
          <a:endParaRPr lang="en-US" sz="2300" b="1"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kern="1200" dirty="0" smtClean="0"/>
            <a:t>Loss of Building</a:t>
          </a:r>
          <a:endParaRPr lang="en-US" sz="230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Building</a:t>
          </a:r>
          <a:endParaRPr lang="en-US" sz="2300" b="1"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Building</a:t>
          </a:r>
          <a:endParaRPr lang="en-US" sz="2300" b="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Site </a:t>
          </a:r>
          <a:endParaRPr lang="en-US" sz="2300" b="1" kern="1200" dirty="0"/>
        </a:p>
      </dsp:txBody>
      <dsp:txXfrm>
        <a:off x="4574525" y="1361279"/>
        <a:ext cx="1292880" cy="734227"/>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Building</a:t>
          </a:r>
          <a:endParaRPr lang="en-US" sz="2300" b="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b="0" kern="1200" dirty="0" smtClean="0"/>
            <a:t>Loss </a:t>
          </a:r>
          <a:br>
            <a:rPr lang="en-US" sz="2300" b="0" kern="1200" dirty="0" smtClean="0"/>
          </a:br>
          <a:r>
            <a:rPr lang="en-US" sz="2300" b="0" kern="1200" dirty="0" smtClean="0"/>
            <a:t>of Site </a:t>
          </a:r>
          <a:endParaRPr lang="en-US" sz="2300" b="0" kern="1200" dirty="0"/>
        </a:p>
      </dsp:txBody>
      <dsp:txXfrm>
        <a:off x="4574525" y="1361279"/>
        <a:ext cx="1292880" cy="73422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AVAILABILITY OVERVIEW</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r>
              <a:rPr lang="en-US" smtClean="0"/>
              <a:t>AVAILABILITY</a:t>
            </a:r>
          </a:p>
          <a:p>
            <a:endParaRPr lang="en-US" smtClean="0"/>
          </a:p>
          <a:p>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DISASTER RECOVERY PLAN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Disaster </a:t>
            </a:r>
            <a:r>
              <a:t>recovery by definition includes the process, policies, and procedures related to the recovery of data, the continuation of data, as well as preparing for a data loss disaster.  There are several approaches to protect data and maintain data availability in the face of hardware, software, or even site failures. However, before you deploy a backup strategy, purchase redundant hardware components, or replicate data between sites, you need to set up a disaster recovery plan.</a:t>
            </a:r>
          </a:p>
          <a:p>
            <a:pPr marL="0" marR="0" indent="0" algn="l" defTabSz="914400" rtl="0" eaLnBrk="0" fontAlgn="base" latinLnBrk="0" hangingPunct="0">
              <a:lnSpc>
                <a:spcPct val="100000"/>
              </a:lnSpc>
              <a:spcBef>
                <a:spcPct val="30000"/>
              </a:spcBef>
              <a:spcAft>
                <a:spcPct val="0"/>
              </a:spcAft>
              <a:buClrTx/>
              <a:buSzTx/>
              <a:buFontTx/>
              <a:buNone/>
              <a:tabLst/>
              <a:defRPr/>
            </a:pPr>
            <a:r>
              <a:t>A disaster recovery plan ensures the continuity of operations, the availability of critical resources and lists how to recover vital business operations successfully and quickly in the event of a disaster. The disaster recovery solution must be well-planned, rehearsed, tested, and documented before a disaster occurs.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6394174" y="9307722"/>
            <a:ext cx="892866" cy="239374"/>
          </a:xfrm>
          <a:prstGeom prst="rect">
            <a:avLst/>
          </a:prstGeom>
          <a:noFill/>
          <a:ln w="9525">
            <a:noFill/>
            <a:miter lim="800000"/>
            <a:headEnd/>
            <a:tailEnd/>
          </a:ln>
        </p:spPr>
        <p:txBody>
          <a:bodyPr lIns="96653" tIns="48327" rIns="96653" bIns="48327" anchor="b"/>
          <a:lstStyle/>
          <a:p>
            <a:pPr algn="r" defTabSz="966621"/>
            <a:endParaRPr lang="en-US" sz="1000" dirty="0"/>
          </a:p>
        </p:txBody>
      </p:sp>
      <p:sp>
        <p:nvSpPr>
          <p:cNvPr id="111620" name="Rectangle 3"/>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STANDARD</a:t>
            </a:r>
            <a:r>
              <a:rPr lang="en-US" baseline="0" dirty="0" smtClean="0"/>
              <a:t> DISASTER RECOVERY METRICS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There </a:t>
            </a:r>
            <a:r>
              <a:rPr dirty="0"/>
              <a:t>are two basic recovery measures: recovery point and recovery time.  Recovery point is a measure backwards in time from the data loss event that shows when data was last backed up or protected off-site.  Recovery time is a measure forward in time from the data loss event; it is the accumulated time required to bring an application back online and re-create any lost transactions.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Recovery Point Objectives (RPOs) and Recovery Time Objectives (RTOs) are the key elements in any recovery design.  The traditionally accepted RPO and RTO are 24 hours, but this is changing with new technology and business requirements, including laws for some industries that require a near zero RPO.</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architecting a solution, administrators will need to identify the RPO and RTO targets.  To do this, you need to assess the economic impact of incidents and disruptions that result from denial of access by way of systems, services, and facilities.  This process might already be part of an organization’s ongoing business impact analysis or risk analysis process.</a:t>
            </a:r>
          </a:p>
          <a:p>
            <a:pPr marL="0" marR="0" indent="0" algn="l" defTabSz="914400" rtl="0" eaLnBrk="0" fontAlgn="base" latinLnBrk="0" hangingPunct="0">
              <a:lnSpc>
                <a:spcPct val="100000"/>
              </a:lnSpc>
              <a:spcBef>
                <a:spcPct val="30000"/>
              </a:spcBef>
              <a:spcAft>
                <a:spcPct val="0"/>
              </a:spcAft>
              <a:buClrTx/>
              <a:buSzTx/>
              <a:buFontTx/>
              <a:buNone/>
              <a:tabLst/>
              <a:defRPr/>
            </a:pPr>
            <a:r>
              <a:rPr dirty="0"/>
              <a:t>Keep in mind that not all data has the same value or needs the same level of protection. </a:t>
            </a:r>
          </a:p>
        </p:txBody>
      </p:sp>
      <p:sp>
        <p:nvSpPr>
          <p:cNvPr id="7" name="Slide Image Placeholder 6"/>
          <p:cNvSpPr>
            <a:spLocks noGrp="1" noRot="1" noChangeAspect="1"/>
          </p:cNvSpPr>
          <p:nvPr>
            <p:ph type="sldImg"/>
          </p:nvPr>
        </p:nvSpPr>
        <p:spPr>
          <a:xfrm>
            <a:off x="687388" y="228600"/>
            <a:ext cx="5181600" cy="3886200"/>
          </a:xfrm>
        </p:spPr>
      </p:sp>
      <p:sp>
        <p:nvSpPr>
          <p:cNvPr id="10" name="Slide Number Placeholder 9"/>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CONSIDERATIONS FOR DISASTER RECOVERY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rPr dirty="0"/>
              <a:t>deciding which type of disaster recovery solution to implement, you have to consider the following:</a:t>
            </a:r>
          </a:p>
          <a:p>
            <a:pPr marL="0" marR="0" indent="0" algn="l" defTabSz="914400" rtl="0" eaLnBrk="0" fontAlgn="base" latinLnBrk="0" hangingPunct="0">
              <a:lnSpc>
                <a:spcPct val="100000"/>
              </a:lnSpc>
              <a:spcBef>
                <a:spcPct val="30000"/>
              </a:spcBef>
              <a:spcAft>
                <a:spcPct val="0"/>
              </a:spcAft>
              <a:buClrTx/>
              <a:buSzTx/>
              <a:buFontTx/>
              <a:buNone/>
              <a:tabLst/>
              <a:defRPr/>
            </a:pPr>
            <a:r>
              <a:rPr dirty="0"/>
              <a:t>How far away from the primary storage site will the disaster recovery site be located? The distance between the main production center and the disaster recovery site depends on the likely geographic impact of the disaster.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Which applications need protection?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What are the RPO and the RTO in case of a disaster?</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RPO</a:t>
            </a:r>
            <a:r>
              <a:rPr dirty="0"/>
              <a:t> is the maximum age of the data that the company must be able to recover in the event of a disaster. This parameter defines the amount of time for which work may be lost in the event of an unplanned outage at the primary site. It is used to define how frequently data is replicated to the disaster recovery site. A zero RPO implies no data loss, which can only be addressed by a synchronous replication solution. For higher RPO, an asynchronous replication solution with RPO in minutes or hours is flexible and cost-effective.</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RTO </a:t>
            </a:r>
            <a:r>
              <a:rPr dirty="0"/>
              <a:t>is the length of time required to recover from a disaster. This parameter defines how quickly you need to fail over to a disaster recovery site —in seconds, minutes, hours, or days.  Customers have to typically make tradeoffs between RPO, RTO, and cost. The target storage, the networking infrastructure, the software license and the deployment costs all contribute to the total cost of the overall disaster recovery solution.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r>
              <a:rPr lang="en-US" dirty="0" smtClean="0"/>
              <a:t>DISASTER RECOVERY SOLUTIONS</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dirty="0" smtClean="0"/>
              <a:t>AVAILABILITY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AVAILABILITY</a:t>
            </a:r>
            <a:r>
              <a:rPr lang="en-US" baseline="0" dirty="0" smtClean="0"/>
              <a:t>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BACKUP AND RECOVERY SPECTRUM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SnapRestore </a:t>
            </a:r>
            <a:r>
              <a:t>enables you to quickly revert a local volume or a file on a storage system to the state it was in when a particular Snapshot copy was taken. In most cases, reverting a file or volume is much faster than restoring files from tape or copying files from a Snapshot copy to the active file system.</a:t>
            </a:r>
          </a:p>
          <a:p>
            <a:pPr marL="0" marR="0" indent="0" algn="l" defTabSz="914400" rtl="0" eaLnBrk="0" fontAlgn="base" latinLnBrk="0" hangingPunct="0">
              <a:lnSpc>
                <a:spcPct val="100000"/>
              </a:lnSpc>
              <a:spcBef>
                <a:spcPct val="30000"/>
              </a:spcBef>
              <a:spcAft>
                <a:spcPct val="0"/>
              </a:spcAft>
              <a:buClrTx/>
              <a:buSzTx/>
              <a:buFontTx/>
              <a:buNone/>
              <a:tabLst/>
              <a:defRPr/>
            </a:pPr>
            <a:r>
              <a:t>You use SnapRestore to recover from data corruption. If a primary storage system application corrupts data files in a volume, you can revert the volume or specified files in the volume to a Snapshot copy taken before the data corruption. You can also use SnapRestore if you are testing a volume or file and want to restore that volume or file to pretest conditions.</a:t>
            </a:r>
          </a:p>
          <a:p>
            <a:pPr marL="0" marR="0" indent="0" algn="l" defTabSz="914400" rtl="0" eaLnBrk="0" fontAlgn="base" latinLnBrk="0" hangingPunct="0">
              <a:lnSpc>
                <a:spcPct val="100000"/>
              </a:lnSpc>
              <a:spcBef>
                <a:spcPct val="30000"/>
              </a:spcBef>
              <a:spcAft>
                <a:spcPct val="0"/>
              </a:spcAft>
              <a:buClrTx/>
              <a:buSzTx/>
              <a:buFontTx/>
              <a:buNone/>
              <a:tabLst/>
              <a:defRPr/>
            </a:pPr>
            <a:r>
              <a:t>You must purchase and install the </a:t>
            </a:r>
            <a:r>
              <a:rPr>
                <a:latin typeface="Courier New" pitchFamily="49" charset="0"/>
              </a:rPr>
              <a:t>snaprestore</a:t>
            </a:r>
            <a:r>
              <a:t> license code to enable and use the SnapRestore service.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NDMPCOPY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a:t>
            </a:r>
            <a:r>
              <a:rPr smtClean="0">
                <a:latin typeface="Courier New" pitchFamily="49" charset="0"/>
              </a:rPr>
              <a:t> </a:t>
            </a:r>
            <a:r>
              <a:rPr>
                <a:latin typeface="Courier New" pitchFamily="49" charset="0"/>
              </a:rPr>
              <a:t>ndmpcopy </a:t>
            </a:r>
            <a:r>
              <a:t>command enables you to transfer file system data between storage systems that support NDMP v3 or v4, and the UNIX® file system (UFS) dump format.</a:t>
            </a:r>
          </a:p>
          <a:p>
            <a:pPr marL="0" marR="0" indent="0" algn="l" defTabSz="914400" rtl="0" eaLnBrk="0" fontAlgn="base" latinLnBrk="0" hangingPunct="0">
              <a:lnSpc>
                <a:spcPct val="100000"/>
              </a:lnSpc>
              <a:spcBef>
                <a:spcPct val="30000"/>
              </a:spcBef>
              <a:spcAft>
                <a:spcPct val="0"/>
              </a:spcAft>
              <a:buClrTx/>
              <a:buSzTx/>
              <a:buFontTx/>
              <a:buNone/>
              <a:tabLst/>
              <a:defRPr/>
            </a:pPr>
            <a:r>
              <a:t>Using the</a:t>
            </a:r>
            <a:r>
              <a:rPr>
                <a:latin typeface="Courier New" pitchFamily="49" charset="0"/>
              </a:rPr>
              <a:t> ndmpcopy </a:t>
            </a:r>
            <a:r>
              <a:t>command, you can carry out both full and incremental data transfers. However, incremental transfers are limited to a maximum of two levels (one full and no more than two incremental). You can transfer full or partial volumes, qtrees, or directories, but not individual files.</a:t>
            </a:r>
          </a:p>
          <a:p>
            <a:pPr marL="0" marR="0" indent="0" algn="l" defTabSz="914400" rtl="0" eaLnBrk="0" fontAlgn="base" latinLnBrk="0" hangingPunct="0">
              <a:lnSpc>
                <a:spcPct val="100000"/>
              </a:lnSpc>
              <a:spcBef>
                <a:spcPct val="30000"/>
              </a:spcBef>
              <a:spcAft>
                <a:spcPct val="0"/>
              </a:spcAft>
              <a:buClrTx/>
              <a:buSzTx/>
              <a:buFontTx/>
              <a:buNone/>
              <a:tabLst/>
              <a:defRPr/>
            </a:pPr>
            <a:r>
              <a:t>To copy data within a storage system or between storage systems using </a:t>
            </a:r>
            <a:r>
              <a:rPr>
                <a:latin typeface="Courier New" pitchFamily="49" charset="0"/>
              </a:rPr>
              <a:t>ndmpcopy, </a:t>
            </a:r>
            <a:r>
              <a:t>use the following command from the source or the destination system, or from a storage system that is not the source or the destination: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system&gt; ndmpcopy [options] </a:t>
            </a:r>
            <a:r>
              <a:rPr i="1">
                <a:latin typeface="Courier New" pitchFamily="49" charset="0"/>
              </a:rPr>
              <a:t>source_hostname:source_path destination_hostname:destination_path</a:t>
            </a:r>
          </a:p>
          <a:p>
            <a:pPr lvl="1">
              <a:buFont typeface="Arial" pitchFamily="34" charset="0"/>
              <a:buChar char="•"/>
              <a:defRPr/>
            </a:pPr>
            <a:r>
              <a:t>Where </a:t>
            </a:r>
            <a:r>
              <a:rPr i="1"/>
              <a:t>source_hostname</a:t>
            </a:r>
            <a:r>
              <a:t> and </a:t>
            </a:r>
            <a:r>
              <a:rPr i="1"/>
              <a:t>destination_hostname</a:t>
            </a:r>
            <a:r>
              <a:t> can be host names or IP addresses. If </a:t>
            </a:r>
            <a:r>
              <a:rPr i="1"/>
              <a:t>destination_path</a:t>
            </a:r>
            <a:r>
              <a:t> does not specify a volume (or specifies a nonexistent volume), the root volume is used.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SnapVault </a:t>
            </a:r>
            <a:r>
              <a:t>is a disk-based storage backup feature of Data ONTAP®. SnapVault enables data stored on multiple storage systems to be backed up to a central, secondary storage system quickly and efficiently as read-only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t>In event of data loss or corruption on a storage system, backed-up data can be restored from the SnapVault secondary with less downtime and uncertainty than is associated with conventional tape backup and restore operations.</a:t>
            </a:r>
          </a:p>
          <a:p>
            <a:pPr marL="0" marR="0" indent="0" algn="l" defTabSz="914400" rtl="0" eaLnBrk="0" fontAlgn="base" latinLnBrk="0" hangingPunct="0">
              <a:lnSpc>
                <a:spcPct val="100000"/>
              </a:lnSpc>
              <a:spcBef>
                <a:spcPct val="30000"/>
              </a:spcBef>
              <a:spcAft>
                <a:spcPct val="0"/>
              </a:spcAft>
              <a:buClrTx/>
              <a:buSzTx/>
              <a:buFontTx/>
              <a:buNone/>
              <a:tabLst/>
              <a:defRPr/>
            </a:pPr>
            <a:r>
              <a:t>Additionally, users who wish to perform a restore of their own data may do so without the intervention of a system administrator. The SnapVault secondary may be configured with NFS exports and CIFS shares to let users copy the file from the Snapshot copy to the correct location.</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TAPE DUMPS AND RESTORES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NDMP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NDMP is an open standard for centralized control of data management across the enterprise. NDMP enables backup software vendors to provide support for NetApp storage systems without having to port client code.</a:t>
            </a:r>
          </a:p>
          <a:p>
            <a:pPr marL="0" marR="0" indent="0" algn="l" defTabSz="914400" rtl="0" eaLnBrk="0" fontAlgn="base" latinLnBrk="0" hangingPunct="0">
              <a:lnSpc>
                <a:spcPct val="100000"/>
              </a:lnSpc>
              <a:spcBef>
                <a:spcPct val="30000"/>
              </a:spcBef>
              <a:spcAft>
                <a:spcPct val="0"/>
              </a:spcAft>
              <a:buClrTx/>
              <a:buSzTx/>
              <a:buFontTx/>
              <a:buNone/>
              <a:tabLst/>
              <a:defRPr/>
            </a:pPr>
            <a:r>
              <a:t>An NDMP-compliant solution separates the flow of backup and restore control information from the flow of data to and from the backup media. These solutions invoke the Data ONTAP® operating system’s native dump, and restore to back up data from, and restore data to a NetApp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t>NDMP also provides low-level control of tape devices and media changers.</a:t>
            </a:r>
          </a:p>
          <a:p>
            <a:pPr marL="0" marR="0" indent="0" algn="l" defTabSz="914400" rtl="0" eaLnBrk="0" fontAlgn="base" latinLnBrk="0" hangingPunct="0">
              <a:lnSpc>
                <a:spcPct val="100000"/>
              </a:lnSpc>
              <a:spcBef>
                <a:spcPct val="30000"/>
              </a:spcBef>
              <a:spcAft>
                <a:spcPct val="0"/>
              </a:spcAft>
              <a:buClrTx/>
              <a:buSzTx/>
              <a:buFontTx/>
              <a:buNone/>
              <a:tabLst/>
              <a:defRPr/>
            </a:pPr>
            <a:r>
              <a:t>Using data protection services through backup applications that support NDMP offers a number of advantages: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Provides sophisticated scheduling of data protection operations across multiple storage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Provides media management and tape inventory management services to eliminate or minimize manual tape handling during data protection operations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Supports data catalogue services that simplify the process of locating specific recovery data; Direct Access Recovery optimizes the access of specific data from large backup tape sets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Supports multiple topology configurations, allowing efficient sharing of secondary storage resources (tape library) through the use of three-way network data connections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SYSTEM AVAILABILITY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Slide Number Placeholder 3"/>
          <p:cNvSpPr txBox="1">
            <a:spLocks noGrp="1"/>
          </p:cNvSpPr>
          <p:nvPr/>
        </p:nvSpPr>
        <p:spPr bwMode="auto">
          <a:xfrm>
            <a:off x="0" y="8904393"/>
            <a:ext cx="7315200" cy="480387"/>
          </a:xfrm>
          <a:prstGeom prst="rect">
            <a:avLst/>
          </a:prstGeom>
          <a:noFill/>
          <a:ln w="9525">
            <a:noFill/>
            <a:miter lim="800000"/>
            <a:headEnd/>
            <a:tailEnd/>
          </a:ln>
        </p:spPr>
        <p:txBody>
          <a:bodyPr lIns="94839" tIns="47419" rIns="94839" bIns="47419" anchor="b"/>
          <a:lstStyle/>
          <a:p>
            <a:pPr defTabSz="849704">
              <a:tabLst>
                <a:tab pos="3573369" algn="ctr"/>
                <a:tab pos="6684012" algn="r"/>
              </a:tabLst>
            </a:pPr>
            <a:r>
              <a:rPr lang="en-US" sz="1000" dirty="0"/>
              <a:t>		13-</a:t>
            </a:r>
            <a:fld id="{59760601-30DC-4D2F-9FD8-94E2F6E5D9C2}" type="slidenum">
              <a:rPr lang="en-US" sz="1000"/>
              <a:pPr defTabSz="849704">
                <a:tabLst>
                  <a:tab pos="3573369" algn="ctr"/>
                  <a:tab pos="6684012" algn="r"/>
                </a:tabLst>
              </a:pPr>
              <a:t>18</a:t>
            </a:fld>
            <a:endParaRPr lang="en-US" sz="1000" dirty="0"/>
          </a:p>
        </p:txBody>
      </p:sp>
      <p:sp>
        <p:nvSpPr>
          <p:cNvPr id="7" name="Slide Image Placeholder 6"/>
          <p:cNvSpPr>
            <a:spLocks noGrp="1" noRot="1" noChangeAspect="1"/>
          </p:cNvSpPr>
          <p:nvPr>
            <p:ph type="sldImg"/>
          </p:nvPr>
        </p:nvSpPr>
        <p:spPr>
          <a:xfrm>
            <a:off x="687388" y="228600"/>
            <a:ext cx="5181600" cy="3886200"/>
          </a:xfrm>
        </p:spPr>
      </p:sp>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SYSTEM AVAILABILITY SPECTRUM</a:t>
            </a:r>
            <a:endParaRPr dirty="0"/>
          </a:p>
        </p:txBody>
      </p:sp>
      <p:sp>
        <p:nvSpPr>
          <p:cNvPr id="9" name="Slide Number Placeholder 8"/>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CABLE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SHELF</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BUILDING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SITE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REGION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AD0829D0-ED82-4A0E-8960-86638500F773}"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6"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 id="2147484054" r:id="rId14"/>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Availability Overview</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16</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lnSpc>
                <a:spcPct val="90000"/>
              </a:lnSpc>
            </a:pPr>
            <a:r>
              <a:rPr lang="en-US" sz="2400" dirty="0" smtClean="0"/>
              <a:t>List the methods to back up and recover data for data availability</a:t>
            </a:r>
          </a:p>
          <a:p>
            <a:pPr eaLnBrk="1" hangingPunct="1">
              <a:lnSpc>
                <a:spcPct val="90000"/>
              </a:lnSpc>
            </a:pPr>
            <a:r>
              <a:rPr lang="en-US" sz="2400" dirty="0" smtClean="0"/>
              <a:t>Describe the methods to ensure system availability</a:t>
            </a:r>
          </a:p>
          <a:p>
            <a:pPr eaLnBrk="1" hangingPunct="1">
              <a:lnSpc>
                <a:spcPct val="90000"/>
              </a:lnSpc>
              <a:buNone/>
            </a:pPr>
            <a:endParaRPr lang="en-US"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a:t>
            </a:r>
            <a:endParaRPr lang="en-US" dirty="0"/>
          </a:p>
        </p:txBody>
      </p:sp>
      <p:sp>
        <p:nvSpPr>
          <p:cNvPr id="3" name="Content Placeholder 2"/>
          <p:cNvSpPr>
            <a:spLocks noGrp="1"/>
          </p:cNvSpPr>
          <p:nvPr>
            <p:ph idx="1"/>
          </p:nvPr>
        </p:nvSpPr>
        <p:spPr/>
        <p:txBody>
          <a:bodyPr/>
          <a:lstStyle/>
          <a:p>
            <a:r>
              <a:rPr lang="en-US" dirty="0" smtClean="0"/>
              <a:t>Data storage providers need to be able to guarantee availability of user data</a:t>
            </a:r>
          </a:p>
          <a:p>
            <a:r>
              <a:rPr lang="en-US" dirty="0" smtClean="0"/>
              <a:t>To accomplish this, storage administrators need to develop a disaster recovery plan including:</a:t>
            </a:r>
          </a:p>
          <a:p>
            <a:pPr lvl="1"/>
            <a:r>
              <a:rPr lang="en-US" dirty="0" smtClean="0"/>
              <a:t>A backup strategy for data availability</a:t>
            </a:r>
          </a:p>
          <a:p>
            <a:pPr lvl="1"/>
            <a:r>
              <a:rPr lang="en-US" dirty="0" smtClean="0"/>
              <a:t>A system availability plan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Disaster Recovery Plan</a:t>
            </a:r>
          </a:p>
        </p:txBody>
      </p:sp>
      <p:sp>
        <p:nvSpPr>
          <p:cNvPr id="10244" name="Rectangle 3"/>
          <p:cNvSpPr>
            <a:spLocks noGrp="1" noChangeArrowheads="1"/>
          </p:cNvSpPr>
          <p:nvPr>
            <p:ph type="body" idx="1"/>
          </p:nvPr>
        </p:nvSpPr>
        <p:spPr/>
        <p:txBody>
          <a:bodyPr/>
          <a:lstStyle/>
          <a:p>
            <a:pPr eaLnBrk="1" hangingPunct="1"/>
            <a:r>
              <a:rPr lang="en-US" dirty="0" smtClean="0"/>
              <a:t>Before you deploy a backup strategy, you need to set up a disaster recovery plan to: </a:t>
            </a:r>
          </a:p>
          <a:p>
            <a:pPr lvl="1" eaLnBrk="1" hangingPunct="1"/>
            <a:r>
              <a:rPr lang="en-US" dirty="0" smtClean="0"/>
              <a:t>Ensure continuity of operations </a:t>
            </a:r>
          </a:p>
          <a:p>
            <a:pPr lvl="1" eaLnBrk="1" hangingPunct="1"/>
            <a:r>
              <a:rPr lang="en-US" dirty="0" smtClean="0"/>
              <a:t>Guarantee availability of critical resources</a:t>
            </a:r>
          </a:p>
          <a:p>
            <a:pPr lvl="1" eaLnBrk="1" hangingPunct="1"/>
            <a:r>
              <a:rPr lang="en-US" dirty="0" smtClean="0"/>
              <a:t>Quickly recover vital business data </a:t>
            </a:r>
          </a:p>
          <a:p>
            <a:pPr eaLnBrk="1" hangingPunct="1"/>
            <a:r>
              <a:rPr lang="en-US" dirty="0" smtClean="0"/>
              <a:t>The disaster recovery solution must be well-planned, rehearsed, tested, and documented before a disaster occurs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pPr eaLnBrk="1" hangingPunct="1"/>
            <a:r>
              <a:rPr lang="en-US" dirty="0" smtClean="0"/>
              <a:t>Standard Disaster Recovery Metrics</a:t>
            </a:r>
          </a:p>
        </p:txBody>
      </p:sp>
      <p:sp>
        <p:nvSpPr>
          <p:cNvPr id="110595" name="Rectangle 3"/>
          <p:cNvSpPr>
            <a:spLocks noGrp="1" noChangeArrowheads="1"/>
          </p:cNvSpPr>
          <p:nvPr>
            <p:ph type="body" idx="4294967295"/>
          </p:nvPr>
        </p:nvSpPr>
        <p:spPr/>
        <p:txBody>
          <a:bodyPr/>
          <a:lstStyle/>
          <a:p>
            <a:pPr eaLnBrk="1" hangingPunct="1">
              <a:lnSpc>
                <a:spcPct val="90000"/>
              </a:lnSpc>
            </a:pPr>
            <a:r>
              <a:rPr lang="en-US" dirty="0" smtClean="0"/>
              <a:t>Two basic recovery measures</a:t>
            </a:r>
          </a:p>
          <a:p>
            <a:pPr lvl="1" eaLnBrk="1" hangingPunct="1">
              <a:lnSpc>
                <a:spcPct val="90000"/>
              </a:lnSpc>
              <a:buClr>
                <a:schemeClr val="tx1"/>
              </a:buClr>
            </a:pPr>
            <a:r>
              <a:rPr lang="en-US" b="1" dirty="0" smtClean="0">
                <a:solidFill>
                  <a:srgbClr val="0085B4"/>
                </a:solidFill>
              </a:rPr>
              <a:t>Recovery Point Objective (RPO)</a:t>
            </a:r>
            <a:r>
              <a:rPr lang="en-US" dirty="0" smtClean="0"/>
              <a:t>– a measure backward in time from when the data was last protected</a:t>
            </a:r>
          </a:p>
          <a:p>
            <a:pPr lvl="1" eaLnBrk="1" hangingPunct="1">
              <a:lnSpc>
                <a:spcPct val="90000"/>
              </a:lnSpc>
              <a:buClr>
                <a:schemeClr val="tx1"/>
              </a:buClr>
            </a:pPr>
            <a:r>
              <a:rPr lang="en-US" b="1" dirty="0" smtClean="0">
                <a:solidFill>
                  <a:srgbClr val="0085B4"/>
                </a:solidFill>
              </a:rPr>
              <a:t>Recovery Time Objective (RTO)</a:t>
            </a:r>
            <a:r>
              <a:rPr lang="en-US" dirty="0" smtClean="0"/>
              <a:t>– a measure forward in time from the data loss event plus the accumulated time required to bring an application back online and re-create any lost transactions</a:t>
            </a:r>
          </a:p>
          <a:p>
            <a:pPr eaLnBrk="1" hangingPunct="1">
              <a:lnSpc>
                <a:spcPct val="90000"/>
              </a:lnSpc>
              <a:buClr>
                <a:schemeClr val="tx1"/>
              </a:buClr>
            </a:pPr>
            <a:r>
              <a:rPr lang="en-US" dirty="0" smtClean="0"/>
              <a:t>The amount of data replicated over a bandwidth size is used to predict the RPO</a:t>
            </a:r>
          </a:p>
          <a:p>
            <a:pPr eaLnBrk="1" hangingPunct="1">
              <a:lnSpc>
                <a:spcPct val="90000"/>
              </a:lnSpc>
              <a:buClr>
                <a:schemeClr val="tx1"/>
              </a:buClr>
            </a:pPr>
            <a:r>
              <a:rPr lang="en-US" dirty="0" smtClean="0"/>
              <a:t>The choice of a solution architecture helps determine the RTO</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Considerations for Disaster Recovery</a:t>
            </a:r>
          </a:p>
        </p:txBody>
      </p:sp>
      <p:sp>
        <p:nvSpPr>
          <p:cNvPr id="11268" name="Rectangle 3"/>
          <p:cNvSpPr>
            <a:spLocks noGrp="1" noChangeArrowheads="1"/>
          </p:cNvSpPr>
          <p:nvPr>
            <p:ph type="body" sz="half" idx="1"/>
          </p:nvPr>
        </p:nvSpPr>
        <p:spPr>
          <a:xfrm>
            <a:off x="990600" y="1123950"/>
            <a:ext cx="7915275" cy="4991100"/>
          </a:xfrm>
        </p:spPr>
        <p:txBody>
          <a:bodyPr/>
          <a:lstStyle/>
          <a:p>
            <a:pPr eaLnBrk="1" hangingPunct="1"/>
            <a:r>
              <a:rPr lang="en-US" dirty="0" smtClean="0"/>
              <a:t>When deploying a disaster recovery solution, consider:</a:t>
            </a:r>
          </a:p>
          <a:p>
            <a:pPr lvl="1" eaLnBrk="1" hangingPunct="1"/>
            <a:r>
              <a:rPr lang="en-US" dirty="0" smtClean="0"/>
              <a:t>The distance between the data center and the disaster recovery site</a:t>
            </a:r>
          </a:p>
          <a:p>
            <a:pPr lvl="1" eaLnBrk="1" hangingPunct="1"/>
            <a:r>
              <a:rPr lang="en-US" dirty="0" smtClean="0"/>
              <a:t>Which data needs protection</a:t>
            </a:r>
          </a:p>
          <a:p>
            <a:pPr lvl="1" eaLnBrk="1" hangingPunct="1"/>
            <a:r>
              <a:rPr lang="en-US" dirty="0" smtClean="0"/>
              <a:t>The RPO</a:t>
            </a:r>
          </a:p>
          <a:p>
            <a:pPr lvl="2" eaLnBrk="1" hangingPunct="1"/>
            <a:r>
              <a:rPr lang="en-US" altLang="ja-JP" dirty="0" smtClean="0">
                <a:ea typeface="ＭＳ Ｐゴシック" charset="-128"/>
              </a:rPr>
              <a:t>The maximum age of the data to be recovered </a:t>
            </a:r>
            <a:endParaRPr lang="en-US" dirty="0" smtClean="0"/>
          </a:p>
          <a:p>
            <a:pPr lvl="1" eaLnBrk="1" hangingPunct="1"/>
            <a:r>
              <a:rPr lang="en-US" dirty="0" smtClean="0"/>
              <a:t>The RTO</a:t>
            </a:r>
          </a:p>
          <a:p>
            <a:pPr lvl="2" eaLnBrk="1" hangingPunct="1"/>
            <a:r>
              <a:rPr lang="en-US" altLang="ja-JP" dirty="0" smtClean="0">
                <a:ea typeface="ＭＳ Ｐゴシック" charset="-128"/>
              </a:rPr>
              <a:t>The length of time required to recover  </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1029"/>
          <p:cNvSpPr>
            <a:spLocks noChangeArrowheads="1"/>
          </p:cNvSpPr>
          <p:nvPr/>
        </p:nvSpPr>
        <p:spPr bwMode="auto">
          <a:xfrm>
            <a:off x="2455640" y="1515145"/>
            <a:ext cx="1279525" cy="3657600"/>
          </a:xfrm>
          <a:prstGeom prst="rect">
            <a:avLst/>
          </a:prstGeom>
          <a:solidFill>
            <a:srgbClr val="A5A5A5"/>
          </a:solidFill>
          <a:ln w="9525" algn="ctr">
            <a:noFill/>
            <a:miter lim="800000"/>
            <a:headEnd/>
            <a:tailEnd/>
          </a:ln>
        </p:spPr>
        <p:txBody>
          <a:bodyPr anchor="ctr">
            <a:spAutoFit/>
          </a:bodyPr>
          <a:lstStyle/>
          <a:p>
            <a:endParaRPr lang="en-US" dirty="0"/>
          </a:p>
        </p:txBody>
      </p:sp>
      <p:sp>
        <p:nvSpPr>
          <p:cNvPr id="43" name="Rectangle 1029"/>
          <p:cNvSpPr>
            <a:spLocks noChangeArrowheads="1"/>
          </p:cNvSpPr>
          <p:nvPr/>
        </p:nvSpPr>
        <p:spPr bwMode="auto">
          <a:xfrm>
            <a:off x="3872316" y="1528024"/>
            <a:ext cx="1279525" cy="3657600"/>
          </a:xfrm>
          <a:prstGeom prst="rect">
            <a:avLst/>
          </a:prstGeom>
          <a:solidFill>
            <a:srgbClr val="A5A5A5"/>
          </a:solidFill>
          <a:ln w="9525" algn="ctr">
            <a:noFill/>
            <a:miter lim="800000"/>
            <a:headEnd/>
            <a:tailEnd/>
          </a:ln>
        </p:spPr>
        <p:txBody>
          <a:bodyPr anchor="ctr">
            <a:spAutoFit/>
          </a:bodyPr>
          <a:lstStyle/>
          <a:p>
            <a:endParaRPr lang="en-US" dirty="0"/>
          </a:p>
        </p:txBody>
      </p:sp>
      <p:sp>
        <p:nvSpPr>
          <p:cNvPr id="553988" name="Rectangle 1028"/>
          <p:cNvSpPr>
            <a:spLocks noChangeArrowheads="1"/>
          </p:cNvSpPr>
          <p:nvPr/>
        </p:nvSpPr>
        <p:spPr bwMode="auto">
          <a:xfrm>
            <a:off x="6707188" y="1557516"/>
            <a:ext cx="1327150" cy="3657600"/>
          </a:xfrm>
          <a:prstGeom prst="rect">
            <a:avLst/>
          </a:prstGeom>
          <a:solidFill>
            <a:srgbClr val="A5A5A5"/>
          </a:solidFill>
          <a:ln w="9525" algn="ctr">
            <a:noFill/>
            <a:miter lim="800000"/>
            <a:headEnd/>
            <a:tailEnd/>
          </a:ln>
        </p:spPr>
        <p:txBody>
          <a:bodyPr wrap="square" anchor="ctr">
            <a:spAutoFit/>
          </a:bodyPr>
          <a:lstStyle/>
          <a:p>
            <a:endParaRPr lang="en-US" dirty="0"/>
          </a:p>
        </p:txBody>
      </p:sp>
      <p:sp>
        <p:nvSpPr>
          <p:cNvPr id="553989" name="Rectangle 1029"/>
          <p:cNvSpPr>
            <a:spLocks noChangeArrowheads="1"/>
          </p:cNvSpPr>
          <p:nvPr/>
        </p:nvSpPr>
        <p:spPr bwMode="auto">
          <a:xfrm>
            <a:off x="5291138" y="1543049"/>
            <a:ext cx="1279525" cy="3657600"/>
          </a:xfrm>
          <a:prstGeom prst="rect">
            <a:avLst/>
          </a:prstGeom>
          <a:solidFill>
            <a:srgbClr val="A5A5A5"/>
          </a:solidFill>
          <a:ln w="9525" algn="ctr">
            <a:noFill/>
            <a:miter lim="800000"/>
            <a:headEnd/>
            <a:tailEnd/>
          </a:ln>
        </p:spPr>
        <p:txBody>
          <a:bodyPr anchor="ctr">
            <a:spAutoFit/>
          </a:bodyPr>
          <a:lstStyle/>
          <a:p>
            <a:endParaRPr lang="en-US" dirty="0"/>
          </a:p>
        </p:txBody>
      </p:sp>
      <p:sp>
        <p:nvSpPr>
          <p:cNvPr id="179205" name="Rectangle 1031"/>
          <p:cNvSpPr>
            <a:spLocks noChangeArrowheads="1"/>
          </p:cNvSpPr>
          <p:nvPr/>
        </p:nvSpPr>
        <p:spPr bwMode="gray">
          <a:xfrm>
            <a:off x="673100" y="1266825"/>
            <a:ext cx="7680325" cy="5248275"/>
          </a:xfrm>
          <a:prstGeom prst="rect">
            <a:avLst/>
          </a:prstGeom>
          <a:noFill/>
          <a:ln w="9525">
            <a:solidFill>
              <a:schemeClr val="bg1"/>
            </a:solidFill>
            <a:miter lim="800000"/>
            <a:headEnd/>
            <a:tailEnd/>
          </a:ln>
        </p:spPr>
        <p:txBody>
          <a:bodyPr wrap="none" anchor="ctr"/>
          <a:lstStyle/>
          <a:p>
            <a:pPr>
              <a:buClrTx/>
              <a:buFontTx/>
              <a:buNone/>
            </a:pPr>
            <a:endParaRPr lang="en-US" dirty="0"/>
          </a:p>
        </p:txBody>
      </p:sp>
      <p:sp>
        <p:nvSpPr>
          <p:cNvPr id="179206" name="Oval 1032"/>
          <p:cNvSpPr>
            <a:spLocks noChangeArrowheads="1"/>
          </p:cNvSpPr>
          <p:nvPr/>
        </p:nvSpPr>
        <p:spPr bwMode="gray">
          <a:xfrm>
            <a:off x="4017963" y="1630363"/>
            <a:ext cx="973137"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200" dirty="0"/>
              <a:t>Data Vault </a:t>
            </a:r>
          </a:p>
          <a:p>
            <a:pPr algn="ctr">
              <a:buClrTx/>
              <a:buFontTx/>
              <a:buNone/>
            </a:pPr>
            <a:r>
              <a:rPr lang="en-US" sz="1200" dirty="0" smtClean="0"/>
              <a:t>w/ Tier </a:t>
            </a:r>
            <a:r>
              <a:rPr lang="en-US" sz="1200" dirty="0"/>
              <a:t>Copy</a:t>
            </a:r>
          </a:p>
        </p:txBody>
      </p:sp>
      <p:sp>
        <p:nvSpPr>
          <p:cNvPr id="179207" name="Rectangle 1033"/>
          <p:cNvSpPr>
            <a:spLocks noChangeArrowheads="1"/>
          </p:cNvSpPr>
          <p:nvPr/>
        </p:nvSpPr>
        <p:spPr bwMode="gray">
          <a:xfrm>
            <a:off x="806450" y="1516063"/>
            <a:ext cx="7392988" cy="1506537"/>
          </a:xfrm>
          <a:prstGeom prst="rect">
            <a:avLst/>
          </a:prstGeom>
          <a:noFill/>
          <a:ln w="9525">
            <a:solidFill>
              <a:schemeClr val="bg1"/>
            </a:solidFill>
            <a:prstDash val="lgDash"/>
            <a:miter lim="800000"/>
            <a:headEnd/>
            <a:tailEnd/>
          </a:ln>
        </p:spPr>
        <p:txBody>
          <a:bodyPr wrap="none" anchor="ctr"/>
          <a:lstStyle/>
          <a:p>
            <a:endParaRPr lang="en-US" dirty="0"/>
          </a:p>
        </p:txBody>
      </p:sp>
      <p:sp>
        <p:nvSpPr>
          <p:cNvPr id="179208" name="Text Box 1034"/>
          <p:cNvSpPr txBox="1">
            <a:spLocks noChangeArrowheads="1"/>
          </p:cNvSpPr>
          <p:nvPr/>
        </p:nvSpPr>
        <p:spPr bwMode="gray">
          <a:xfrm>
            <a:off x="950913" y="1560513"/>
            <a:ext cx="1350962" cy="1200150"/>
          </a:xfrm>
          <a:prstGeom prst="rect">
            <a:avLst/>
          </a:prstGeom>
          <a:noFill/>
          <a:ln w="9525">
            <a:noFill/>
            <a:miter lim="800000"/>
            <a:headEnd/>
            <a:tailEnd/>
          </a:ln>
        </p:spPr>
        <p:txBody>
          <a:bodyPr wrap="none">
            <a:spAutoFit/>
          </a:bodyPr>
          <a:lstStyle/>
          <a:p>
            <a:pPr algn="r">
              <a:buClrTx/>
              <a:buFontTx/>
              <a:buNone/>
            </a:pPr>
            <a:r>
              <a:rPr lang="en-US" sz="1800" dirty="0">
                <a:solidFill>
                  <a:schemeClr val="bg1"/>
                </a:solidFill>
              </a:rPr>
              <a:t>Data</a:t>
            </a:r>
          </a:p>
          <a:p>
            <a:pPr algn="r">
              <a:buClrTx/>
              <a:buFontTx/>
              <a:buNone/>
            </a:pPr>
            <a:r>
              <a:rPr lang="en-US" sz="1800" dirty="0">
                <a:solidFill>
                  <a:schemeClr val="bg1"/>
                </a:solidFill>
              </a:rPr>
              <a:t>Recovery</a:t>
            </a:r>
          </a:p>
          <a:p>
            <a:pPr algn="r">
              <a:buClrTx/>
              <a:buFontTx/>
              <a:buNone/>
            </a:pPr>
            <a:r>
              <a:rPr lang="en-US" sz="1800" dirty="0">
                <a:solidFill>
                  <a:schemeClr val="bg1"/>
                </a:solidFill>
              </a:rPr>
              <a:t>Techniques</a:t>
            </a:r>
          </a:p>
          <a:p>
            <a:pPr algn="r">
              <a:buClrTx/>
              <a:buFontTx/>
              <a:buNone/>
            </a:pPr>
            <a:r>
              <a:rPr lang="en-US" sz="1800" dirty="0">
                <a:solidFill>
                  <a:schemeClr val="bg1"/>
                </a:solidFill>
              </a:rPr>
              <a:t>(RPO)</a:t>
            </a:r>
          </a:p>
        </p:txBody>
      </p:sp>
      <p:sp>
        <p:nvSpPr>
          <p:cNvPr id="179209" name="Oval 1035"/>
          <p:cNvSpPr>
            <a:spLocks noChangeArrowheads="1"/>
          </p:cNvSpPr>
          <p:nvPr/>
        </p:nvSpPr>
        <p:spPr bwMode="gray">
          <a:xfrm>
            <a:off x="2590800" y="1630363"/>
            <a:ext cx="974725"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400" dirty="0"/>
              <a:t>Tape /</a:t>
            </a:r>
          </a:p>
          <a:p>
            <a:pPr algn="ctr">
              <a:buClrTx/>
              <a:buFontTx/>
              <a:buNone/>
            </a:pPr>
            <a:r>
              <a:rPr lang="en-US" sz="1400" dirty="0"/>
              <a:t>VTape</a:t>
            </a:r>
          </a:p>
        </p:txBody>
      </p:sp>
      <p:sp>
        <p:nvSpPr>
          <p:cNvPr id="179210" name="Oval 1036"/>
          <p:cNvSpPr>
            <a:spLocks noChangeArrowheads="1"/>
          </p:cNvSpPr>
          <p:nvPr/>
        </p:nvSpPr>
        <p:spPr bwMode="gray">
          <a:xfrm>
            <a:off x="5443538" y="1630363"/>
            <a:ext cx="973137"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400" dirty="0"/>
              <a:t>Data</a:t>
            </a:r>
          </a:p>
          <a:p>
            <a:pPr algn="ctr">
              <a:buClrTx/>
              <a:buFontTx/>
              <a:buNone/>
            </a:pPr>
            <a:r>
              <a:rPr lang="en-US" sz="1400" dirty="0"/>
              <a:t>Vault</a:t>
            </a:r>
          </a:p>
        </p:txBody>
      </p:sp>
      <p:sp>
        <p:nvSpPr>
          <p:cNvPr id="179211" name="Oval 1037"/>
          <p:cNvSpPr>
            <a:spLocks noChangeArrowheads="1"/>
          </p:cNvSpPr>
          <p:nvPr/>
        </p:nvSpPr>
        <p:spPr bwMode="gray">
          <a:xfrm>
            <a:off x="6869113" y="1630363"/>
            <a:ext cx="973137" cy="1000125"/>
          </a:xfrm>
          <a:prstGeom prst="ellipse">
            <a:avLst/>
          </a:prstGeom>
          <a:solidFill>
            <a:schemeClr val="bg1"/>
          </a:solidFill>
          <a:ln w="9525">
            <a:solidFill>
              <a:schemeClr val="tx1"/>
            </a:solidFill>
            <a:round/>
            <a:headEnd/>
            <a:tailEnd/>
          </a:ln>
        </p:spPr>
        <p:txBody>
          <a:bodyPr wrap="none" anchor="ctr"/>
          <a:lstStyle/>
          <a:p>
            <a:pPr algn="ctr">
              <a:buClrTx/>
              <a:buFontTx/>
              <a:buNone/>
            </a:pPr>
            <a:r>
              <a:rPr lang="en-US" sz="1200" dirty="0"/>
              <a:t>Data</a:t>
            </a:r>
          </a:p>
          <a:p>
            <a:pPr algn="ctr">
              <a:buClrTx/>
              <a:buFontTx/>
              <a:buNone/>
            </a:pPr>
            <a:r>
              <a:rPr lang="en-US" sz="1200" dirty="0"/>
              <a:t>Replication</a:t>
            </a:r>
          </a:p>
        </p:txBody>
      </p:sp>
      <p:sp>
        <p:nvSpPr>
          <p:cNvPr id="179212" name="Rectangle 1038"/>
          <p:cNvSpPr>
            <a:spLocks noChangeArrowheads="1"/>
          </p:cNvSpPr>
          <p:nvPr/>
        </p:nvSpPr>
        <p:spPr bwMode="gray">
          <a:xfrm>
            <a:off x="809625" y="5282531"/>
            <a:ext cx="7389813" cy="1230313"/>
          </a:xfrm>
          <a:prstGeom prst="rect">
            <a:avLst/>
          </a:prstGeom>
          <a:noFill/>
          <a:ln w="9525">
            <a:solidFill>
              <a:schemeClr val="bg1"/>
            </a:solidFill>
            <a:prstDash val="lgDash"/>
            <a:miter lim="800000"/>
            <a:headEnd/>
            <a:tailEnd/>
          </a:ln>
        </p:spPr>
        <p:txBody>
          <a:bodyPr wrap="none" anchor="ctr"/>
          <a:lstStyle/>
          <a:p>
            <a:endParaRPr lang="en-US" dirty="0"/>
          </a:p>
        </p:txBody>
      </p:sp>
      <p:sp>
        <p:nvSpPr>
          <p:cNvPr id="179213" name="Text Box 1039"/>
          <p:cNvSpPr txBox="1">
            <a:spLocks noChangeArrowheads="1"/>
          </p:cNvSpPr>
          <p:nvPr/>
        </p:nvSpPr>
        <p:spPr bwMode="gray">
          <a:xfrm>
            <a:off x="1322388" y="5633369"/>
            <a:ext cx="979487" cy="646112"/>
          </a:xfrm>
          <a:prstGeom prst="rect">
            <a:avLst/>
          </a:prstGeom>
          <a:noFill/>
          <a:ln w="9525">
            <a:noFill/>
            <a:miter lim="800000"/>
            <a:headEnd/>
            <a:tailEnd/>
          </a:ln>
        </p:spPr>
        <p:txBody>
          <a:bodyPr wrap="none">
            <a:spAutoFit/>
          </a:bodyPr>
          <a:lstStyle/>
          <a:p>
            <a:pPr algn="r">
              <a:buClrTx/>
              <a:buFontTx/>
              <a:buNone/>
            </a:pPr>
            <a:r>
              <a:rPr lang="en-US" sz="1800" dirty="0">
                <a:solidFill>
                  <a:schemeClr val="bg1"/>
                </a:solidFill>
              </a:rPr>
              <a:t>Hosting</a:t>
            </a:r>
          </a:p>
          <a:p>
            <a:pPr algn="r">
              <a:buClrTx/>
              <a:buFontTx/>
              <a:buNone/>
            </a:pPr>
            <a:r>
              <a:rPr lang="en-US" sz="1800" dirty="0">
                <a:solidFill>
                  <a:schemeClr val="bg1"/>
                </a:solidFill>
              </a:rPr>
              <a:t>Options</a:t>
            </a:r>
          </a:p>
        </p:txBody>
      </p:sp>
      <p:sp>
        <p:nvSpPr>
          <p:cNvPr id="179214" name="Oval 1040"/>
          <p:cNvSpPr>
            <a:spLocks noChangeArrowheads="1"/>
          </p:cNvSpPr>
          <p:nvPr/>
        </p:nvSpPr>
        <p:spPr bwMode="gray">
          <a:xfrm>
            <a:off x="2616558" y="5412706"/>
            <a:ext cx="974725"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300" dirty="0" smtClean="0">
                <a:solidFill>
                  <a:schemeClr val="bg1"/>
                </a:solidFill>
              </a:rPr>
              <a:t>NDMP </a:t>
            </a:r>
            <a:br>
              <a:rPr lang="en-US" sz="1300" dirty="0" smtClean="0">
                <a:solidFill>
                  <a:schemeClr val="bg1"/>
                </a:solidFill>
              </a:rPr>
            </a:br>
            <a:r>
              <a:rPr lang="en-US" sz="1300" dirty="0" smtClean="0">
                <a:solidFill>
                  <a:schemeClr val="bg1"/>
                </a:solidFill>
              </a:rPr>
              <a:t>with 3</a:t>
            </a:r>
            <a:r>
              <a:rPr lang="en-US" sz="1300" baseline="30000" dirty="0" smtClean="0">
                <a:solidFill>
                  <a:schemeClr val="bg1"/>
                </a:solidFill>
              </a:rPr>
              <a:t>rd</a:t>
            </a:r>
            <a:r>
              <a:rPr lang="en-US" sz="1300" dirty="0" smtClean="0">
                <a:solidFill>
                  <a:schemeClr val="bg1"/>
                </a:solidFill>
              </a:rPr>
              <a:t> party </a:t>
            </a:r>
          </a:p>
          <a:p>
            <a:pPr algn="ctr">
              <a:buClrTx/>
              <a:buFontTx/>
              <a:buNone/>
            </a:pPr>
            <a:r>
              <a:rPr lang="en-US" sz="1300" dirty="0" smtClean="0">
                <a:solidFill>
                  <a:schemeClr val="bg1"/>
                </a:solidFill>
              </a:rPr>
              <a:t>or</a:t>
            </a:r>
          </a:p>
          <a:p>
            <a:pPr algn="ctr">
              <a:buClrTx/>
              <a:buFontTx/>
              <a:buNone/>
            </a:pPr>
            <a:r>
              <a:rPr lang="en-US" sz="1300" dirty="0" smtClean="0">
                <a:solidFill>
                  <a:schemeClr val="bg1"/>
                </a:solidFill>
              </a:rPr>
              <a:t>VTL</a:t>
            </a:r>
          </a:p>
        </p:txBody>
      </p:sp>
      <p:sp>
        <p:nvSpPr>
          <p:cNvPr id="179215" name="Oval 1041"/>
          <p:cNvSpPr>
            <a:spLocks noChangeArrowheads="1"/>
          </p:cNvSpPr>
          <p:nvPr/>
        </p:nvSpPr>
        <p:spPr bwMode="gray">
          <a:xfrm>
            <a:off x="5443538" y="5412706"/>
            <a:ext cx="973137"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400" dirty="0" smtClean="0">
                <a:solidFill>
                  <a:schemeClr val="bg1"/>
                </a:solidFill>
              </a:rPr>
              <a:t>SnapVault</a:t>
            </a:r>
            <a:endParaRPr lang="en-US" sz="1400" dirty="0">
              <a:solidFill>
                <a:schemeClr val="bg1"/>
              </a:solidFill>
            </a:endParaRPr>
          </a:p>
        </p:txBody>
      </p:sp>
      <p:sp>
        <p:nvSpPr>
          <p:cNvPr id="179216" name="Oval 1042"/>
          <p:cNvSpPr>
            <a:spLocks noChangeArrowheads="1"/>
          </p:cNvSpPr>
          <p:nvPr/>
        </p:nvSpPr>
        <p:spPr bwMode="gray">
          <a:xfrm>
            <a:off x="6869113" y="5412706"/>
            <a:ext cx="973137"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400" dirty="0" smtClean="0">
                <a:solidFill>
                  <a:schemeClr val="bg1"/>
                </a:solidFill>
              </a:rPr>
              <a:t>SnapMirror</a:t>
            </a:r>
            <a:endParaRPr lang="en-US" sz="1400" dirty="0">
              <a:solidFill>
                <a:schemeClr val="bg1"/>
              </a:solidFill>
            </a:endParaRPr>
          </a:p>
        </p:txBody>
      </p:sp>
      <p:sp>
        <p:nvSpPr>
          <p:cNvPr id="179217" name="Oval 1043"/>
          <p:cNvSpPr>
            <a:spLocks noChangeArrowheads="1"/>
          </p:cNvSpPr>
          <p:nvPr/>
        </p:nvSpPr>
        <p:spPr bwMode="gray">
          <a:xfrm>
            <a:off x="4043721" y="5412706"/>
            <a:ext cx="973137" cy="1000125"/>
          </a:xfrm>
          <a:prstGeom prst="ellipse">
            <a:avLst/>
          </a:prstGeom>
          <a:solidFill>
            <a:srgbClr val="005BAE"/>
          </a:solidFill>
          <a:ln w="9525">
            <a:solidFill>
              <a:schemeClr val="hlink"/>
            </a:solidFill>
            <a:round/>
            <a:headEnd/>
            <a:tailEnd/>
          </a:ln>
        </p:spPr>
        <p:txBody>
          <a:bodyPr wrap="none" anchor="ctr"/>
          <a:lstStyle/>
          <a:p>
            <a:pPr algn="ctr">
              <a:buClrTx/>
              <a:buFontTx/>
              <a:buNone/>
            </a:pPr>
            <a:r>
              <a:rPr lang="en-US" sz="1400" dirty="0" smtClean="0">
                <a:solidFill>
                  <a:schemeClr val="bg1"/>
                </a:solidFill>
              </a:rPr>
              <a:t>SnapVault</a:t>
            </a:r>
            <a:br>
              <a:rPr lang="en-US" sz="1400" dirty="0" smtClean="0">
                <a:solidFill>
                  <a:schemeClr val="bg1"/>
                </a:solidFill>
              </a:rPr>
            </a:br>
            <a:r>
              <a:rPr lang="en-US" sz="1400" dirty="0" smtClean="0">
                <a:solidFill>
                  <a:schemeClr val="bg1"/>
                </a:solidFill>
              </a:rPr>
              <a:t>with</a:t>
            </a:r>
          </a:p>
          <a:p>
            <a:pPr algn="ctr">
              <a:buClrTx/>
              <a:buFontTx/>
              <a:buNone/>
            </a:pPr>
            <a:r>
              <a:rPr lang="en-US" sz="1400" dirty="0" smtClean="0">
                <a:solidFill>
                  <a:schemeClr val="bg1"/>
                </a:solidFill>
              </a:rPr>
              <a:t>SnapMirror</a:t>
            </a:r>
            <a:endParaRPr lang="en-US" sz="1400" dirty="0">
              <a:solidFill>
                <a:schemeClr val="bg1"/>
              </a:solidFill>
            </a:endParaRPr>
          </a:p>
        </p:txBody>
      </p:sp>
      <p:sp>
        <p:nvSpPr>
          <p:cNvPr id="179218" name="Rectangle 1044"/>
          <p:cNvSpPr>
            <a:spLocks noChangeArrowheads="1"/>
          </p:cNvSpPr>
          <p:nvPr/>
        </p:nvSpPr>
        <p:spPr bwMode="gray">
          <a:xfrm>
            <a:off x="809625" y="3259138"/>
            <a:ext cx="7389813" cy="1619250"/>
          </a:xfrm>
          <a:prstGeom prst="rect">
            <a:avLst/>
          </a:prstGeom>
          <a:noFill/>
          <a:ln w="9525">
            <a:solidFill>
              <a:schemeClr val="bg1"/>
            </a:solidFill>
            <a:prstDash val="lgDash"/>
            <a:miter lim="800000"/>
            <a:headEnd/>
            <a:tailEnd/>
          </a:ln>
        </p:spPr>
        <p:txBody>
          <a:bodyPr wrap="none" anchor="ctr"/>
          <a:lstStyle/>
          <a:p>
            <a:endParaRPr lang="en-US" dirty="0"/>
          </a:p>
        </p:txBody>
      </p:sp>
      <p:sp>
        <p:nvSpPr>
          <p:cNvPr id="179219" name="Text Box 1045"/>
          <p:cNvSpPr txBox="1">
            <a:spLocks noChangeArrowheads="1"/>
          </p:cNvSpPr>
          <p:nvPr/>
        </p:nvSpPr>
        <p:spPr bwMode="gray">
          <a:xfrm>
            <a:off x="890588" y="3411538"/>
            <a:ext cx="1441450" cy="923925"/>
          </a:xfrm>
          <a:prstGeom prst="rect">
            <a:avLst/>
          </a:prstGeom>
          <a:noFill/>
          <a:ln w="9525">
            <a:noFill/>
            <a:miter lim="800000"/>
            <a:headEnd/>
            <a:tailEnd/>
          </a:ln>
        </p:spPr>
        <p:txBody>
          <a:bodyPr wrap="none">
            <a:spAutoFit/>
          </a:bodyPr>
          <a:lstStyle/>
          <a:p>
            <a:pPr algn="r">
              <a:buClrTx/>
              <a:buFontTx/>
              <a:buNone/>
            </a:pPr>
            <a:r>
              <a:rPr lang="en-US" sz="1800" dirty="0">
                <a:solidFill>
                  <a:schemeClr val="bg1"/>
                </a:solidFill>
              </a:rPr>
              <a:t>Equipment</a:t>
            </a:r>
          </a:p>
          <a:p>
            <a:pPr algn="r">
              <a:buClrTx/>
              <a:buFontTx/>
              <a:buNone/>
            </a:pPr>
            <a:r>
              <a:rPr lang="en-US" sz="1800" dirty="0">
                <a:solidFill>
                  <a:schemeClr val="bg1"/>
                </a:solidFill>
              </a:rPr>
              <a:t>Provisioning</a:t>
            </a:r>
          </a:p>
          <a:p>
            <a:pPr algn="r">
              <a:buClrTx/>
              <a:buFontTx/>
              <a:buNone/>
            </a:pPr>
            <a:r>
              <a:rPr lang="en-US" sz="1800" dirty="0">
                <a:solidFill>
                  <a:schemeClr val="bg1"/>
                </a:solidFill>
              </a:rPr>
              <a:t>(RTO)</a:t>
            </a:r>
          </a:p>
        </p:txBody>
      </p:sp>
      <p:sp>
        <p:nvSpPr>
          <p:cNvPr id="179220" name="Oval 1046"/>
          <p:cNvSpPr>
            <a:spLocks noChangeArrowheads="1"/>
          </p:cNvSpPr>
          <p:nvPr/>
        </p:nvSpPr>
        <p:spPr bwMode="gray">
          <a:xfrm>
            <a:off x="2590800" y="3373438"/>
            <a:ext cx="974725" cy="1000125"/>
          </a:xfrm>
          <a:prstGeom prst="ellipse">
            <a:avLst/>
          </a:prstGeom>
          <a:solidFill>
            <a:srgbClr val="0085B4"/>
          </a:solidFill>
          <a:ln w="9525">
            <a:noFill/>
            <a:round/>
            <a:headEnd/>
            <a:tailEnd/>
          </a:ln>
        </p:spPr>
        <p:txBody>
          <a:bodyPr wrap="none" anchor="ctr"/>
          <a:lstStyle/>
          <a:p>
            <a:pPr algn="ctr">
              <a:buClrTx/>
              <a:buFontTx/>
              <a:buNone/>
            </a:pPr>
            <a:r>
              <a:rPr lang="en-US" sz="1200" dirty="0" smtClean="0">
                <a:solidFill>
                  <a:schemeClr val="bg1"/>
                </a:solidFill>
              </a:rPr>
              <a:t>Tape or </a:t>
            </a:r>
          </a:p>
          <a:p>
            <a:pPr algn="ctr">
              <a:buClrTx/>
              <a:buFontTx/>
              <a:buNone/>
            </a:pPr>
            <a:r>
              <a:rPr lang="en-US" sz="1200" dirty="0" smtClean="0">
                <a:solidFill>
                  <a:schemeClr val="bg1"/>
                </a:solidFill>
              </a:rPr>
              <a:t>Disk-to-Disk</a:t>
            </a:r>
            <a:endParaRPr lang="en-US" sz="1200" dirty="0">
              <a:solidFill>
                <a:schemeClr val="bg1"/>
              </a:solidFill>
            </a:endParaRPr>
          </a:p>
        </p:txBody>
      </p:sp>
      <p:sp>
        <p:nvSpPr>
          <p:cNvPr id="179221" name="Oval 1047"/>
          <p:cNvSpPr>
            <a:spLocks noChangeArrowheads="1"/>
          </p:cNvSpPr>
          <p:nvPr/>
        </p:nvSpPr>
        <p:spPr bwMode="gray">
          <a:xfrm>
            <a:off x="5443538" y="3373438"/>
            <a:ext cx="973137" cy="1000125"/>
          </a:xfrm>
          <a:prstGeom prst="ellipse">
            <a:avLst/>
          </a:prstGeom>
          <a:solidFill>
            <a:srgbClr val="0085B4"/>
          </a:solidFill>
          <a:ln w="9525">
            <a:noFill/>
            <a:round/>
            <a:headEnd/>
            <a:tailEnd/>
          </a:ln>
        </p:spPr>
        <p:txBody>
          <a:bodyPr wrap="none" anchor="ctr"/>
          <a:lstStyle/>
          <a:p>
            <a:pPr algn="ctr">
              <a:buClrTx/>
              <a:buFontTx/>
              <a:buNone/>
            </a:pPr>
            <a:r>
              <a:rPr lang="en-US" sz="1100" dirty="0">
                <a:solidFill>
                  <a:schemeClr val="bg1"/>
                </a:solidFill>
              </a:rPr>
              <a:t>Re-Leveraged</a:t>
            </a:r>
          </a:p>
          <a:p>
            <a:pPr algn="ctr">
              <a:buClrTx/>
              <a:buFontTx/>
              <a:buNone/>
            </a:pPr>
            <a:r>
              <a:rPr lang="en-US" sz="1100" dirty="0">
                <a:solidFill>
                  <a:schemeClr val="bg1"/>
                </a:solidFill>
              </a:rPr>
              <a:t>Resources</a:t>
            </a:r>
          </a:p>
        </p:txBody>
      </p:sp>
      <p:sp>
        <p:nvSpPr>
          <p:cNvPr id="179222" name="Oval 1048"/>
          <p:cNvSpPr>
            <a:spLocks noChangeArrowheads="1"/>
          </p:cNvSpPr>
          <p:nvPr/>
        </p:nvSpPr>
        <p:spPr bwMode="gray">
          <a:xfrm>
            <a:off x="6869113" y="3373438"/>
            <a:ext cx="973137" cy="1000125"/>
          </a:xfrm>
          <a:prstGeom prst="ellipse">
            <a:avLst/>
          </a:prstGeom>
          <a:solidFill>
            <a:srgbClr val="0085B4"/>
          </a:solidFill>
          <a:ln w="9525">
            <a:noFill/>
            <a:round/>
            <a:headEnd/>
            <a:tailEnd/>
          </a:ln>
        </p:spPr>
        <p:txBody>
          <a:bodyPr wrap="none" anchor="ctr"/>
          <a:lstStyle/>
          <a:p>
            <a:pPr algn="ctr">
              <a:buClrTx/>
              <a:buFontTx/>
              <a:buNone/>
            </a:pPr>
            <a:r>
              <a:rPr lang="en-US" sz="1400" dirty="0">
                <a:solidFill>
                  <a:schemeClr val="bg1"/>
                </a:solidFill>
              </a:rPr>
              <a:t>Standby </a:t>
            </a:r>
          </a:p>
        </p:txBody>
      </p:sp>
      <p:sp>
        <p:nvSpPr>
          <p:cNvPr id="179223" name="Oval 1049"/>
          <p:cNvSpPr>
            <a:spLocks noChangeArrowheads="1"/>
          </p:cNvSpPr>
          <p:nvPr/>
        </p:nvSpPr>
        <p:spPr bwMode="gray">
          <a:xfrm>
            <a:off x="4017963" y="3373438"/>
            <a:ext cx="973137" cy="1000125"/>
          </a:xfrm>
          <a:prstGeom prst="ellipse">
            <a:avLst/>
          </a:prstGeom>
          <a:solidFill>
            <a:srgbClr val="0085B4"/>
          </a:solidFill>
          <a:ln w="9525">
            <a:noFill/>
            <a:round/>
            <a:headEnd/>
            <a:tailEnd/>
          </a:ln>
        </p:spPr>
        <p:txBody>
          <a:bodyPr wrap="none" anchor="ctr"/>
          <a:lstStyle/>
          <a:p>
            <a:pPr algn="ctr">
              <a:buClrTx/>
              <a:buFontTx/>
              <a:buNone/>
            </a:pPr>
            <a:r>
              <a:rPr lang="en-US" sz="1200" dirty="0">
                <a:solidFill>
                  <a:schemeClr val="bg1"/>
                </a:solidFill>
              </a:rPr>
              <a:t>Hot </a:t>
            </a:r>
            <a:r>
              <a:rPr lang="en-US" sz="1200" dirty="0" smtClean="0">
                <a:solidFill>
                  <a:schemeClr val="bg1"/>
                </a:solidFill>
              </a:rPr>
              <a:t>Site</a:t>
            </a:r>
            <a:endParaRPr lang="en-US" sz="1200" dirty="0">
              <a:solidFill>
                <a:schemeClr val="bg1"/>
              </a:solidFill>
            </a:endParaRPr>
          </a:p>
        </p:txBody>
      </p:sp>
      <p:sp>
        <p:nvSpPr>
          <p:cNvPr id="554010" name="Text Box 1050"/>
          <p:cNvSpPr txBox="1">
            <a:spLocks noChangeArrowheads="1"/>
          </p:cNvSpPr>
          <p:nvPr/>
        </p:nvSpPr>
        <p:spPr bwMode="auto">
          <a:xfrm>
            <a:off x="2730500" y="4389438"/>
            <a:ext cx="714375"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30-76</a:t>
            </a:r>
          </a:p>
          <a:p>
            <a:pPr algn="ctr" eaLnBrk="0" hangingPunct="0">
              <a:buClr>
                <a:srgbClr val="990033"/>
              </a:buClr>
              <a:buFontTx/>
              <a:buNone/>
            </a:pPr>
            <a:r>
              <a:rPr lang="en-US" sz="1400" dirty="0"/>
              <a:t>Hours</a:t>
            </a:r>
          </a:p>
        </p:txBody>
      </p:sp>
      <p:sp>
        <p:nvSpPr>
          <p:cNvPr id="554011" name="Text Box 1051"/>
          <p:cNvSpPr txBox="1">
            <a:spLocks noChangeArrowheads="1"/>
          </p:cNvSpPr>
          <p:nvPr/>
        </p:nvSpPr>
        <p:spPr bwMode="auto">
          <a:xfrm>
            <a:off x="4113213" y="4389438"/>
            <a:ext cx="803275"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12-48</a:t>
            </a:r>
          </a:p>
          <a:p>
            <a:pPr algn="ctr" eaLnBrk="0" hangingPunct="0">
              <a:buClr>
                <a:srgbClr val="990033"/>
              </a:buClr>
              <a:buFontTx/>
              <a:buNone/>
            </a:pPr>
            <a:r>
              <a:rPr lang="en-US" sz="1400" dirty="0"/>
              <a:t>Hours</a:t>
            </a:r>
          </a:p>
        </p:txBody>
      </p:sp>
      <p:sp>
        <p:nvSpPr>
          <p:cNvPr id="554012" name="Text Box 1052"/>
          <p:cNvSpPr txBox="1">
            <a:spLocks noChangeArrowheads="1"/>
          </p:cNvSpPr>
          <p:nvPr/>
        </p:nvSpPr>
        <p:spPr bwMode="auto">
          <a:xfrm>
            <a:off x="5473700" y="4403725"/>
            <a:ext cx="914400"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4-12</a:t>
            </a:r>
          </a:p>
          <a:p>
            <a:pPr algn="ctr" eaLnBrk="0" hangingPunct="0">
              <a:buClr>
                <a:srgbClr val="990033"/>
              </a:buClr>
              <a:buFontTx/>
              <a:buNone/>
            </a:pPr>
            <a:r>
              <a:rPr lang="en-US" sz="1400" dirty="0"/>
              <a:t>Hours</a:t>
            </a:r>
          </a:p>
        </p:txBody>
      </p:sp>
      <p:sp>
        <p:nvSpPr>
          <p:cNvPr id="554013" name="Text Box 1053"/>
          <p:cNvSpPr txBox="1">
            <a:spLocks noChangeArrowheads="1"/>
          </p:cNvSpPr>
          <p:nvPr/>
        </p:nvSpPr>
        <p:spPr bwMode="auto">
          <a:xfrm>
            <a:off x="6964363" y="4359275"/>
            <a:ext cx="777875" cy="523875"/>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0-4</a:t>
            </a:r>
          </a:p>
          <a:p>
            <a:pPr algn="ctr" eaLnBrk="0" hangingPunct="0">
              <a:buClr>
                <a:srgbClr val="990033"/>
              </a:buClr>
              <a:buFontTx/>
              <a:buNone/>
            </a:pPr>
            <a:r>
              <a:rPr lang="en-US" sz="1400" dirty="0"/>
              <a:t>Hours</a:t>
            </a:r>
          </a:p>
        </p:txBody>
      </p:sp>
      <p:sp>
        <p:nvSpPr>
          <p:cNvPr id="554017" name="Text Box 1057"/>
          <p:cNvSpPr txBox="1">
            <a:spLocks noChangeArrowheads="1"/>
          </p:cNvSpPr>
          <p:nvPr/>
        </p:nvSpPr>
        <p:spPr bwMode="gray">
          <a:xfrm>
            <a:off x="920750" y="4376738"/>
            <a:ext cx="1468438" cy="523875"/>
          </a:xfrm>
          <a:prstGeom prst="rect">
            <a:avLst/>
          </a:prstGeom>
          <a:noFill/>
          <a:ln w="9525">
            <a:noFill/>
            <a:miter lim="800000"/>
            <a:headEnd/>
            <a:tailEnd/>
          </a:ln>
        </p:spPr>
        <p:txBody>
          <a:bodyPr wrap="none">
            <a:spAutoFit/>
          </a:bodyPr>
          <a:lstStyle/>
          <a:p>
            <a:pPr algn="r">
              <a:buClrTx/>
              <a:buFontTx/>
              <a:buNone/>
            </a:pPr>
            <a:r>
              <a:rPr lang="en-US" sz="1400" dirty="0"/>
              <a:t>Sample </a:t>
            </a:r>
          </a:p>
          <a:p>
            <a:pPr algn="r">
              <a:buClrTx/>
              <a:buFontTx/>
              <a:buNone/>
            </a:pPr>
            <a:r>
              <a:rPr lang="en-US" sz="1400" dirty="0"/>
              <a:t>Recovery Times</a:t>
            </a:r>
          </a:p>
        </p:txBody>
      </p:sp>
      <p:sp>
        <p:nvSpPr>
          <p:cNvPr id="554018" name="Text Box 1058"/>
          <p:cNvSpPr txBox="1">
            <a:spLocks noChangeArrowheads="1"/>
          </p:cNvSpPr>
          <p:nvPr/>
        </p:nvSpPr>
        <p:spPr bwMode="auto">
          <a:xfrm>
            <a:off x="2498271" y="2688546"/>
            <a:ext cx="1257299" cy="307777"/>
          </a:xfrm>
          <a:prstGeom prst="rect">
            <a:avLst/>
          </a:prstGeom>
          <a:noFill/>
          <a:ln w="9525" algn="ctr">
            <a:noFill/>
            <a:miter lim="800000"/>
            <a:headEnd/>
            <a:tailEnd/>
          </a:ln>
        </p:spPr>
        <p:txBody>
          <a:bodyPr wrap="square">
            <a:spAutoFit/>
          </a:bodyPr>
          <a:lstStyle/>
          <a:p>
            <a:pPr algn="ctr" eaLnBrk="0" hangingPunct="0">
              <a:buClr>
                <a:srgbClr val="990033"/>
              </a:buClr>
              <a:buFontTx/>
              <a:buNone/>
            </a:pPr>
            <a:r>
              <a:rPr lang="en-US" sz="1400" dirty="0" smtClean="0"/>
              <a:t>8-24</a:t>
            </a:r>
            <a:r>
              <a:rPr lang="en-US" sz="1400" dirty="0"/>
              <a:t> </a:t>
            </a:r>
            <a:r>
              <a:rPr lang="en-US" sz="1400" dirty="0" smtClean="0"/>
              <a:t>Hours</a:t>
            </a:r>
            <a:endParaRPr lang="en-US" sz="1400" dirty="0"/>
          </a:p>
        </p:txBody>
      </p:sp>
      <p:sp>
        <p:nvSpPr>
          <p:cNvPr id="554019" name="Text Box 1059"/>
          <p:cNvSpPr txBox="1">
            <a:spLocks noChangeArrowheads="1"/>
          </p:cNvSpPr>
          <p:nvPr/>
        </p:nvSpPr>
        <p:spPr bwMode="auto">
          <a:xfrm>
            <a:off x="4141788" y="2688546"/>
            <a:ext cx="803275" cy="304800"/>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Near 0</a:t>
            </a:r>
          </a:p>
        </p:txBody>
      </p:sp>
      <p:sp>
        <p:nvSpPr>
          <p:cNvPr id="554020" name="Text Box 1060"/>
          <p:cNvSpPr txBox="1">
            <a:spLocks noChangeArrowheads="1"/>
          </p:cNvSpPr>
          <p:nvPr/>
        </p:nvSpPr>
        <p:spPr bwMode="gray">
          <a:xfrm>
            <a:off x="754063" y="2709863"/>
            <a:ext cx="1711325" cy="304800"/>
          </a:xfrm>
          <a:prstGeom prst="rect">
            <a:avLst/>
          </a:prstGeom>
          <a:noFill/>
          <a:ln w="9525">
            <a:noFill/>
            <a:miter lim="800000"/>
            <a:headEnd/>
            <a:tailEnd/>
          </a:ln>
        </p:spPr>
        <p:txBody>
          <a:bodyPr wrap="none">
            <a:spAutoFit/>
          </a:bodyPr>
          <a:lstStyle/>
          <a:p>
            <a:pPr algn="r">
              <a:buClrTx/>
              <a:buFontTx/>
              <a:buNone/>
            </a:pPr>
            <a:r>
              <a:rPr lang="en-US" sz="1400" dirty="0"/>
              <a:t>Sample Data Loss</a:t>
            </a:r>
          </a:p>
        </p:txBody>
      </p:sp>
      <p:sp>
        <p:nvSpPr>
          <p:cNvPr id="554021" name="Text Box 1061"/>
          <p:cNvSpPr txBox="1">
            <a:spLocks noChangeArrowheads="1"/>
          </p:cNvSpPr>
          <p:nvPr/>
        </p:nvSpPr>
        <p:spPr bwMode="auto">
          <a:xfrm>
            <a:off x="5551488" y="2688546"/>
            <a:ext cx="803275" cy="304800"/>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Near 0</a:t>
            </a:r>
          </a:p>
        </p:txBody>
      </p:sp>
      <p:sp>
        <p:nvSpPr>
          <p:cNvPr id="554022" name="Text Box 1062"/>
          <p:cNvSpPr txBox="1">
            <a:spLocks noChangeArrowheads="1"/>
          </p:cNvSpPr>
          <p:nvPr/>
        </p:nvSpPr>
        <p:spPr bwMode="auto">
          <a:xfrm>
            <a:off x="6980238" y="2688546"/>
            <a:ext cx="803275" cy="304800"/>
          </a:xfrm>
          <a:prstGeom prst="rect">
            <a:avLst/>
          </a:prstGeom>
          <a:noFill/>
          <a:ln w="9525" algn="ctr">
            <a:noFill/>
            <a:miter lim="800000"/>
            <a:headEnd/>
            <a:tailEnd/>
          </a:ln>
        </p:spPr>
        <p:txBody>
          <a:bodyPr>
            <a:spAutoFit/>
          </a:bodyPr>
          <a:lstStyle/>
          <a:p>
            <a:pPr algn="ctr" eaLnBrk="0" hangingPunct="0">
              <a:buClr>
                <a:srgbClr val="990033"/>
              </a:buClr>
              <a:buFontTx/>
              <a:buNone/>
            </a:pPr>
            <a:r>
              <a:rPr lang="en-US" sz="1400" dirty="0"/>
              <a:t>Near 0</a:t>
            </a:r>
          </a:p>
        </p:txBody>
      </p:sp>
      <p:sp>
        <p:nvSpPr>
          <p:cNvPr id="179237" name="Text Box 1063"/>
          <p:cNvSpPr txBox="1">
            <a:spLocks noChangeArrowheads="1"/>
          </p:cNvSpPr>
          <p:nvPr/>
        </p:nvSpPr>
        <p:spPr bwMode="gray">
          <a:xfrm>
            <a:off x="1094736" y="5560344"/>
            <a:ext cx="1018227" cy="646331"/>
          </a:xfrm>
          <a:prstGeom prst="rect">
            <a:avLst/>
          </a:prstGeom>
          <a:noFill/>
          <a:ln w="9525">
            <a:noFill/>
            <a:miter lim="800000"/>
            <a:headEnd/>
            <a:tailEnd/>
          </a:ln>
        </p:spPr>
        <p:txBody>
          <a:bodyPr wrap="none">
            <a:spAutoFit/>
          </a:bodyPr>
          <a:lstStyle/>
          <a:p>
            <a:pPr algn="r">
              <a:buClrTx/>
              <a:buFontTx/>
              <a:buNone/>
            </a:pPr>
            <a:r>
              <a:rPr lang="en-US" sz="1800" dirty="0" smtClean="0"/>
              <a:t>NetApp</a:t>
            </a:r>
          </a:p>
          <a:p>
            <a:pPr algn="r">
              <a:buClrTx/>
              <a:buFontTx/>
              <a:buNone/>
            </a:pPr>
            <a:r>
              <a:rPr lang="en-US" sz="1800" dirty="0" smtClean="0"/>
              <a:t>Solution</a:t>
            </a:r>
            <a:endParaRPr lang="en-US" sz="1800" dirty="0"/>
          </a:p>
        </p:txBody>
      </p:sp>
      <p:sp>
        <p:nvSpPr>
          <p:cNvPr id="179238" name="Rectangle 1064"/>
          <p:cNvSpPr>
            <a:spLocks noGrp="1" noChangeArrowheads="1"/>
          </p:cNvSpPr>
          <p:nvPr>
            <p:ph type="title" idx="4294967295"/>
          </p:nvPr>
        </p:nvSpPr>
        <p:spPr/>
        <p:txBody>
          <a:bodyPr/>
          <a:lstStyle/>
          <a:p>
            <a:pPr eaLnBrk="1" hangingPunct="1"/>
            <a:r>
              <a:rPr lang="en-US" dirty="0" smtClean="0"/>
              <a:t>Disaster Recovery Solutions</a:t>
            </a:r>
          </a:p>
        </p:txBody>
      </p:sp>
      <p:sp>
        <p:nvSpPr>
          <p:cNvPr id="179239" name="Text Box 1065"/>
          <p:cNvSpPr txBox="1">
            <a:spLocks noChangeArrowheads="1"/>
          </p:cNvSpPr>
          <p:nvPr/>
        </p:nvSpPr>
        <p:spPr bwMode="gray">
          <a:xfrm>
            <a:off x="965200" y="1430338"/>
            <a:ext cx="1350963" cy="1200150"/>
          </a:xfrm>
          <a:prstGeom prst="rect">
            <a:avLst/>
          </a:prstGeom>
          <a:noFill/>
          <a:ln w="9525">
            <a:noFill/>
            <a:miter lim="800000"/>
            <a:headEnd/>
            <a:tailEnd/>
          </a:ln>
        </p:spPr>
        <p:txBody>
          <a:bodyPr wrap="none">
            <a:spAutoFit/>
          </a:bodyPr>
          <a:lstStyle/>
          <a:p>
            <a:pPr algn="r">
              <a:buClrTx/>
              <a:buFontTx/>
              <a:buNone/>
            </a:pPr>
            <a:r>
              <a:rPr lang="en-US" sz="1800" dirty="0"/>
              <a:t>Data</a:t>
            </a:r>
          </a:p>
          <a:p>
            <a:pPr algn="r">
              <a:buClrTx/>
              <a:buFontTx/>
              <a:buNone/>
            </a:pPr>
            <a:r>
              <a:rPr lang="en-US" sz="1800" dirty="0"/>
              <a:t>Recovery</a:t>
            </a:r>
          </a:p>
          <a:p>
            <a:pPr algn="r">
              <a:buClrTx/>
              <a:buFontTx/>
              <a:buNone/>
            </a:pPr>
            <a:r>
              <a:rPr lang="en-US" sz="1800" dirty="0"/>
              <a:t>Techniques</a:t>
            </a:r>
          </a:p>
          <a:p>
            <a:pPr algn="r">
              <a:buClrTx/>
              <a:buFontTx/>
              <a:buNone/>
            </a:pPr>
            <a:r>
              <a:rPr lang="en-US" sz="1800" dirty="0"/>
              <a:t>(RPO)</a:t>
            </a:r>
          </a:p>
        </p:txBody>
      </p:sp>
      <p:sp>
        <p:nvSpPr>
          <p:cNvPr id="179240" name="Text Box 1066"/>
          <p:cNvSpPr txBox="1">
            <a:spLocks noChangeArrowheads="1"/>
          </p:cNvSpPr>
          <p:nvPr/>
        </p:nvSpPr>
        <p:spPr bwMode="gray">
          <a:xfrm>
            <a:off x="815975" y="3113088"/>
            <a:ext cx="1441450" cy="923925"/>
          </a:xfrm>
          <a:prstGeom prst="rect">
            <a:avLst/>
          </a:prstGeom>
          <a:noFill/>
          <a:ln w="9525">
            <a:noFill/>
            <a:miter lim="800000"/>
            <a:headEnd/>
            <a:tailEnd/>
          </a:ln>
        </p:spPr>
        <p:txBody>
          <a:bodyPr wrap="none">
            <a:spAutoFit/>
          </a:bodyPr>
          <a:lstStyle/>
          <a:p>
            <a:pPr algn="r">
              <a:buClrTx/>
              <a:buFontTx/>
              <a:buNone/>
            </a:pPr>
            <a:r>
              <a:rPr lang="en-US" sz="1800" dirty="0"/>
              <a:t>Equipment</a:t>
            </a:r>
          </a:p>
          <a:p>
            <a:pPr algn="r">
              <a:buClrTx/>
              <a:buFontTx/>
              <a:buNone/>
            </a:pPr>
            <a:r>
              <a:rPr lang="en-US" sz="1800" dirty="0"/>
              <a:t>Provisioning</a:t>
            </a:r>
          </a:p>
          <a:p>
            <a:pPr algn="r">
              <a:buClrTx/>
              <a:buFontTx/>
              <a:buNone/>
            </a:pPr>
            <a:r>
              <a:rPr lang="en-US" sz="1800" dirty="0"/>
              <a:t>(RTO)</a:t>
            </a:r>
          </a:p>
        </p:txBody>
      </p:sp>
      <p:sp>
        <p:nvSpPr>
          <p:cNvPr id="38" name="TextBox 37"/>
          <p:cNvSpPr txBox="1"/>
          <p:nvPr/>
        </p:nvSpPr>
        <p:spPr>
          <a:xfrm>
            <a:off x="6903077" y="4894354"/>
            <a:ext cx="869149" cy="338554"/>
          </a:xfrm>
          <a:prstGeom prst="rect">
            <a:avLst/>
          </a:prstGeom>
          <a:noFill/>
        </p:spPr>
        <p:txBody>
          <a:bodyPr wrap="none" rtlCol="0">
            <a:spAutoFit/>
          </a:bodyPr>
          <a:lstStyle/>
          <a:p>
            <a:r>
              <a:rPr lang="en-US" sz="1600" dirty="0" smtClean="0"/>
              <a:t>Internal</a:t>
            </a:r>
            <a:endParaRPr lang="en-US" sz="1600" dirty="0"/>
          </a:p>
        </p:txBody>
      </p:sp>
      <p:sp>
        <p:nvSpPr>
          <p:cNvPr id="39" name="Text Box 1060"/>
          <p:cNvSpPr txBox="1">
            <a:spLocks noChangeArrowheads="1"/>
          </p:cNvSpPr>
          <p:nvPr/>
        </p:nvSpPr>
        <p:spPr bwMode="gray">
          <a:xfrm>
            <a:off x="952672" y="4910002"/>
            <a:ext cx="1459054" cy="307777"/>
          </a:xfrm>
          <a:prstGeom prst="rect">
            <a:avLst/>
          </a:prstGeom>
          <a:noFill/>
          <a:ln w="9525">
            <a:noFill/>
            <a:miter lim="800000"/>
            <a:headEnd/>
            <a:tailEnd/>
          </a:ln>
        </p:spPr>
        <p:txBody>
          <a:bodyPr wrap="none">
            <a:spAutoFit/>
          </a:bodyPr>
          <a:lstStyle/>
          <a:p>
            <a:pPr algn="r">
              <a:buClrTx/>
              <a:buFontTx/>
              <a:buNone/>
            </a:pPr>
            <a:r>
              <a:rPr lang="en-US" sz="1400" dirty="0" smtClean="0"/>
              <a:t>Hosting Options</a:t>
            </a:r>
            <a:endParaRPr lang="en-US" sz="1400" dirty="0"/>
          </a:p>
        </p:txBody>
      </p:sp>
      <p:sp>
        <p:nvSpPr>
          <p:cNvPr id="40" name="TextBox 39"/>
          <p:cNvSpPr txBox="1"/>
          <p:nvPr/>
        </p:nvSpPr>
        <p:spPr>
          <a:xfrm>
            <a:off x="5329707" y="4894354"/>
            <a:ext cx="1289135" cy="338554"/>
          </a:xfrm>
          <a:prstGeom prst="rect">
            <a:avLst/>
          </a:prstGeom>
          <a:noFill/>
        </p:spPr>
        <p:txBody>
          <a:bodyPr wrap="none" rtlCol="0">
            <a:spAutoFit/>
          </a:bodyPr>
          <a:lstStyle/>
          <a:p>
            <a:r>
              <a:rPr lang="en-US" sz="1600" dirty="0" smtClean="0"/>
              <a:t>Co-Location</a:t>
            </a:r>
            <a:endParaRPr lang="en-US" sz="1600" dirty="0"/>
          </a:p>
        </p:txBody>
      </p:sp>
      <p:sp>
        <p:nvSpPr>
          <p:cNvPr id="41" name="TextBox 40"/>
          <p:cNvSpPr txBox="1"/>
          <p:nvPr/>
        </p:nvSpPr>
        <p:spPr>
          <a:xfrm>
            <a:off x="4104070" y="4894354"/>
            <a:ext cx="914033" cy="338554"/>
          </a:xfrm>
          <a:prstGeom prst="rect">
            <a:avLst/>
          </a:prstGeom>
          <a:noFill/>
        </p:spPr>
        <p:txBody>
          <a:bodyPr wrap="none" rtlCol="0">
            <a:spAutoFit/>
          </a:bodyPr>
          <a:lstStyle/>
          <a:p>
            <a:r>
              <a:rPr lang="en-US" sz="1600" dirty="0" smtClean="0"/>
              <a:t>Hot Site</a:t>
            </a:r>
            <a:endParaRPr lang="en-US" sz="1600" dirty="0"/>
          </a:p>
        </p:txBody>
      </p:sp>
      <p:sp>
        <p:nvSpPr>
          <p:cNvPr id="42" name="TextBox 41"/>
          <p:cNvSpPr txBox="1"/>
          <p:nvPr/>
        </p:nvSpPr>
        <p:spPr>
          <a:xfrm>
            <a:off x="2672370" y="4894354"/>
            <a:ext cx="787395" cy="338554"/>
          </a:xfrm>
          <a:prstGeom prst="rect">
            <a:avLst/>
          </a:prstGeom>
          <a:noFill/>
        </p:spPr>
        <p:txBody>
          <a:bodyPr wrap="none" rtlCol="0">
            <a:spAutoFit/>
          </a:bodyPr>
          <a:lstStyle/>
          <a:p>
            <a:r>
              <a:rPr lang="en-US" sz="1600" dirty="0" smtClean="0"/>
              <a:t>Mobile</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988"/>
                                        </p:tgtEl>
                                        <p:attrNameLst>
                                          <p:attrName>style.visibility</p:attrName>
                                        </p:attrNameLst>
                                      </p:cBhvr>
                                      <p:to>
                                        <p:strVal val="visible"/>
                                      </p:to>
                                    </p:set>
                                    <p:animEffect transition="in" filter="fade">
                                      <p:cBhvr>
                                        <p:cTn id="7" dur="500"/>
                                        <p:tgtEl>
                                          <p:spTgt spid="5539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4020"/>
                                        </p:tgtEl>
                                        <p:attrNameLst>
                                          <p:attrName>style.visibility</p:attrName>
                                        </p:attrNameLst>
                                      </p:cBhvr>
                                      <p:to>
                                        <p:strVal val="visible"/>
                                      </p:to>
                                    </p:set>
                                    <p:animEffect transition="in" filter="fade">
                                      <p:cBhvr>
                                        <p:cTn id="10" dur="500"/>
                                        <p:tgtEl>
                                          <p:spTgt spid="5540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4017"/>
                                        </p:tgtEl>
                                        <p:attrNameLst>
                                          <p:attrName>style.visibility</p:attrName>
                                        </p:attrNameLst>
                                      </p:cBhvr>
                                      <p:to>
                                        <p:strVal val="visible"/>
                                      </p:to>
                                    </p:set>
                                    <p:animEffect transition="in" filter="fade">
                                      <p:cBhvr>
                                        <p:cTn id="13" dur="500"/>
                                        <p:tgtEl>
                                          <p:spTgt spid="5540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4022"/>
                                        </p:tgtEl>
                                        <p:attrNameLst>
                                          <p:attrName>style.visibility</p:attrName>
                                        </p:attrNameLst>
                                      </p:cBhvr>
                                      <p:to>
                                        <p:strVal val="visible"/>
                                      </p:to>
                                    </p:set>
                                    <p:animEffect transition="in" filter="fade">
                                      <p:cBhvr>
                                        <p:cTn id="16" dur="500"/>
                                        <p:tgtEl>
                                          <p:spTgt spid="5540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4013"/>
                                        </p:tgtEl>
                                        <p:attrNameLst>
                                          <p:attrName>style.visibility</p:attrName>
                                        </p:attrNameLst>
                                      </p:cBhvr>
                                      <p:to>
                                        <p:strVal val="visible"/>
                                      </p:to>
                                    </p:set>
                                    <p:animEffect transition="in" filter="fade">
                                      <p:cBhvr>
                                        <p:cTn id="19" dur="500"/>
                                        <p:tgtEl>
                                          <p:spTgt spid="5540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92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92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553988"/>
                                        </p:tgtEl>
                                      </p:cBhvr>
                                    </p:animEffect>
                                    <p:set>
                                      <p:cBhvr>
                                        <p:cTn id="33" dur="1" fill="hold">
                                          <p:stCondLst>
                                            <p:cond delay="499"/>
                                          </p:stCondLst>
                                        </p:cTn>
                                        <p:tgtEl>
                                          <p:spTgt spid="553988"/>
                                        </p:tgtEl>
                                        <p:attrNameLst>
                                          <p:attrName>style.visibility</p:attrName>
                                        </p:attrNameLst>
                                      </p:cBhvr>
                                      <p:to>
                                        <p:strVal val="hidden"/>
                                      </p:to>
                                    </p:se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553989"/>
                                        </p:tgtEl>
                                        <p:attrNameLst>
                                          <p:attrName>style.visibility</p:attrName>
                                        </p:attrNameLst>
                                      </p:cBhvr>
                                      <p:to>
                                        <p:strVal val="visible"/>
                                      </p:to>
                                    </p:set>
                                    <p:animEffect transition="in" filter="fade">
                                      <p:cBhvr>
                                        <p:cTn id="37" dur="500"/>
                                        <p:tgtEl>
                                          <p:spTgt spid="55398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54021"/>
                                        </p:tgtEl>
                                        <p:attrNameLst>
                                          <p:attrName>style.visibility</p:attrName>
                                        </p:attrNameLst>
                                      </p:cBhvr>
                                      <p:to>
                                        <p:strVal val="visible"/>
                                      </p:to>
                                    </p:set>
                                    <p:animEffect transition="in" filter="fade">
                                      <p:cBhvr>
                                        <p:cTn id="40" dur="500"/>
                                        <p:tgtEl>
                                          <p:spTgt spid="5540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54012"/>
                                        </p:tgtEl>
                                        <p:attrNameLst>
                                          <p:attrName>style.visibility</p:attrName>
                                        </p:attrNameLst>
                                      </p:cBhvr>
                                      <p:to>
                                        <p:strVal val="visible"/>
                                      </p:to>
                                    </p:set>
                                    <p:animEffect transition="in" filter="fade">
                                      <p:cBhvr>
                                        <p:cTn id="43" dur="500"/>
                                        <p:tgtEl>
                                          <p:spTgt spid="554012"/>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79215"/>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553989"/>
                                        </p:tgtEl>
                                      </p:cBhvr>
                                    </p:animEffect>
                                    <p:set>
                                      <p:cBhvr>
                                        <p:cTn id="52" dur="1" fill="hold">
                                          <p:stCondLst>
                                            <p:cond delay="499"/>
                                          </p:stCondLst>
                                        </p:cTn>
                                        <p:tgtEl>
                                          <p:spTgt spid="553989"/>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554019"/>
                                        </p:tgtEl>
                                        <p:attrNameLst>
                                          <p:attrName>style.visibility</p:attrName>
                                        </p:attrNameLst>
                                      </p:cBhvr>
                                      <p:to>
                                        <p:strVal val="visible"/>
                                      </p:to>
                                    </p:set>
                                    <p:animEffect transition="in" filter="fade">
                                      <p:cBhvr>
                                        <p:cTn id="55" dur="500"/>
                                        <p:tgtEl>
                                          <p:spTgt spid="5540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4011"/>
                                        </p:tgtEl>
                                        <p:attrNameLst>
                                          <p:attrName>style.visibility</p:attrName>
                                        </p:attrNameLst>
                                      </p:cBhvr>
                                      <p:to>
                                        <p:strVal val="visible"/>
                                      </p:to>
                                    </p:set>
                                    <p:animEffect transition="in" filter="fade">
                                      <p:cBhvr>
                                        <p:cTn id="58" dur="500"/>
                                        <p:tgtEl>
                                          <p:spTgt spid="554011"/>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9217"/>
                                        </p:tgtEl>
                                        <p:attrNameLst>
                                          <p:attrName>style.visibility</p:attrName>
                                        </p:attrNameLst>
                                      </p:cBhvr>
                                      <p:to>
                                        <p:strVal val="visible"/>
                                      </p:to>
                                    </p:se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1" nodeType="clickEffect">
                                  <p:stCondLst>
                                    <p:cond delay="0"/>
                                  </p:stCondLst>
                                  <p:childTnLst>
                                    <p:animEffect transition="out" filter="fade">
                                      <p:cBhvr>
                                        <p:cTn id="70" dur="500"/>
                                        <p:tgtEl>
                                          <p:spTgt spid="43"/>
                                        </p:tgtEl>
                                      </p:cBhvr>
                                    </p:animEffect>
                                    <p:set>
                                      <p:cBhvr>
                                        <p:cTn id="71" dur="1" fill="hold">
                                          <p:stCondLst>
                                            <p:cond delay="499"/>
                                          </p:stCondLst>
                                        </p:cTn>
                                        <p:tgtEl>
                                          <p:spTgt spid="43"/>
                                        </p:tgtEl>
                                        <p:attrNameLst>
                                          <p:attrName>style.visibility</p:attrName>
                                        </p:attrNameLst>
                                      </p:cBhvr>
                                      <p:to>
                                        <p:strVal val="hidden"/>
                                      </p:to>
                                    </p:set>
                                  </p:childTnLst>
                                </p:cTn>
                              </p:par>
                              <p:par>
                                <p:cTn id="72" presetID="1" presetClass="entr" presetSubtype="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childTnLst>
                                </p:cTn>
                              </p:par>
                              <p:par>
                                <p:cTn id="74" presetID="10" presetClass="entr" presetSubtype="0" fill="hold" grpId="0" nodeType="withEffect">
                                  <p:stCondLst>
                                    <p:cond delay="0"/>
                                  </p:stCondLst>
                                  <p:childTnLst>
                                    <p:set>
                                      <p:cBhvr>
                                        <p:cTn id="75" dur="1" fill="hold">
                                          <p:stCondLst>
                                            <p:cond delay="0"/>
                                          </p:stCondLst>
                                        </p:cTn>
                                        <p:tgtEl>
                                          <p:spTgt spid="554010"/>
                                        </p:tgtEl>
                                        <p:attrNameLst>
                                          <p:attrName>style.visibility</p:attrName>
                                        </p:attrNameLst>
                                      </p:cBhvr>
                                      <p:to>
                                        <p:strVal val="visible"/>
                                      </p:to>
                                    </p:set>
                                    <p:animEffect transition="in" filter="fade">
                                      <p:cBhvr>
                                        <p:cTn id="76" dur="500"/>
                                        <p:tgtEl>
                                          <p:spTgt spid="55401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54018"/>
                                        </p:tgtEl>
                                        <p:attrNameLst>
                                          <p:attrName>style.visibility</p:attrName>
                                        </p:attrNameLst>
                                      </p:cBhvr>
                                      <p:to>
                                        <p:strVal val="visible"/>
                                      </p:to>
                                    </p:set>
                                    <p:animEffect transition="in" filter="fade">
                                      <p:cBhvr>
                                        <p:cTn id="79" dur="500"/>
                                        <p:tgtEl>
                                          <p:spTgt spid="554018"/>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179214"/>
                                        </p:tgtEl>
                                        <p:attrNameLst>
                                          <p:attrName>style.visibility</p:attrName>
                                        </p:attrNameLst>
                                      </p:cBhvr>
                                      <p:to>
                                        <p:strVal val="visible"/>
                                      </p:to>
                                    </p:se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1" nodeType="clickEffect">
                                  <p:stCondLst>
                                    <p:cond delay="0"/>
                                  </p:stCondLst>
                                  <p:childTnLst>
                                    <p:animEffect transition="out" filter="fade">
                                      <p:cBhvr>
                                        <p:cTn id="89" dur="500"/>
                                        <p:tgtEl>
                                          <p:spTgt spid="44"/>
                                        </p:tgtEl>
                                      </p:cBhvr>
                                    </p:animEffect>
                                    <p:set>
                                      <p:cBhvr>
                                        <p:cTn id="90" dur="1" fill="hold">
                                          <p:stCondLst>
                                            <p:cond delay="49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3" grpId="0" animBg="1"/>
      <p:bldP spid="43" grpId="1" animBg="1"/>
      <p:bldP spid="553988" grpId="0" animBg="1"/>
      <p:bldP spid="553988" grpId="1" animBg="1"/>
      <p:bldP spid="553989" grpId="0" animBg="1"/>
      <p:bldP spid="553989" grpId="1" animBg="1"/>
      <p:bldP spid="179214" grpId="0" animBg="1"/>
      <p:bldP spid="179215" grpId="0" animBg="1"/>
      <p:bldP spid="179216" grpId="0" animBg="1"/>
      <p:bldP spid="179217" grpId="0" animBg="1"/>
      <p:bldP spid="554010" grpId="0"/>
      <p:bldP spid="554011" grpId="0"/>
      <p:bldP spid="554012" grpId="0"/>
      <p:bldP spid="554013" grpId="0"/>
      <p:bldP spid="554017" grpId="0"/>
      <p:bldP spid="554018" grpId="0"/>
      <p:bldP spid="554019" grpId="0"/>
      <p:bldP spid="554020" grpId="0"/>
      <p:bldP spid="554021" grpId="0"/>
      <p:bldP spid="554022" grpId="0"/>
      <p:bldP spid="179237" grpId="0"/>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Availability </a:t>
            </a:r>
            <a:endParaRPr lang="en-US" dirty="0"/>
          </a:p>
        </p:txBody>
      </p:sp>
      <p:sp>
        <p:nvSpPr>
          <p:cNvPr id="3" name="Content Placeholder 2"/>
          <p:cNvSpPr>
            <a:spLocks noGrp="1"/>
          </p:cNvSpPr>
          <p:nvPr>
            <p:ph idx="1"/>
          </p:nvPr>
        </p:nvSpPr>
        <p:spPr/>
        <p:txBody>
          <a:bodyPr/>
          <a:lstStyle/>
          <a:p>
            <a:r>
              <a:rPr lang="en-US" dirty="0" smtClean="0"/>
              <a:t>We will discuss the following:</a:t>
            </a:r>
          </a:p>
          <a:p>
            <a:pPr lvl="1"/>
            <a:r>
              <a:rPr lang="en-US" dirty="0" smtClean="0"/>
              <a:t>Data availability overview</a:t>
            </a:r>
          </a:p>
          <a:p>
            <a:pPr lvl="2"/>
            <a:r>
              <a:rPr lang="en-US" dirty="0" smtClean="0"/>
              <a:t>through backup and recovery techniques</a:t>
            </a:r>
          </a:p>
          <a:p>
            <a:pPr lvl="1"/>
            <a:r>
              <a:rPr lang="en-US" dirty="0" smtClean="0"/>
              <a:t>System availability overview</a:t>
            </a:r>
          </a:p>
          <a:p>
            <a:pPr lvl="2"/>
            <a:r>
              <a:rPr lang="en-US" dirty="0" smtClean="0"/>
              <a:t>through business continuous techniques</a:t>
            </a:r>
          </a:p>
          <a:p>
            <a:pPr lvl="2"/>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Data Availability</a:t>
            </a:r>
            <a:br>
              <a:rPr lang="en-US" dirty="0" smtClean="0"/>
            </a:br>
            <a:r>
              <a:rPr lang="en-US" dirty="0" smtClean="0"/>
              <a:t>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p:txBody>
          <a:bodyPr/>
          <a:lstStyle/>
          <a:p>
            <a:pPr eaLnBrk="1" hangingPunct="1"/>
            <a:r>
              <a:rPr lang="en-US" dirty="0" smtClean="0"/>
              <a:t>Backup and Recovery Spectrum</a:t>
            </a:r>
          </a:p>
        </p:txBody>
      </p:sp>
      <p:sp>
        <p:nvSpPr>
          <p:cNvPr id="7172"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a:t>
            </a:r>
            <a:r>
              <a:rPr lang="en-US" sz="1800" dirty="0" smtClean="0">
                <a:solidFill>
                  <a:schemeClr val="bg1"/>
                </a:solidFill>
              </a:rPr>
              <a:t>Recover files</a:t>
            </a:r>
            <a:endParaRPr lang="en-US" sz="1800" dirty="0">
              <a:solidFill>
                <a:schemeClr val="bg1"/>
              </a:solidFill>
            </a:endParaRPr>
          </a:p>
        </p:txBody>
      </p:sp>
      <p:grpSp>
        <p:nvGrpSpPr>
          <p:cNvPr id="2" name="Group 30"/>
          <p:cNvGrpSpPr>
            <a:grpSpLocks/>
          </p:cNvGrpSpPr>
          <p:nvPr/>
        </p:nvGrpSpPr>
        <p:grpSpPr bwMode="auto">
          <a:xfrm>
            <a:off x="1560513" y="1855788"/>
            <a:ext cx="5410200" cy="1092200"/>
            <a:chOff x="1088" y="1141"/>
            <a:chExt cx="3408" cy="688"/>
          </a:xfrm>
        </p:grpSpPr>
        <p:sp>
          <p:nvSpPr>
            <p:cNvPr id="7186" name="Rounded Rectangle 24"/>
            <p:cNvSpPr>
              <a:spLocks noChangeArrowheads="1"/>
            </p:cNvSpPr>
            <p:nvPr/>
          </p:nvSpPr>
          <p:spPr bwMode="auto">
            <a:xfrm>
              <a:off x="1088" y="1342"/>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smtClean="0">
                  <a:solidFill>
                    <a:schemeClr val="bg1"/>
                  </a:solidFill>
                </a:rPr>
                <a:t>- Recover single file, volume, or aggregate</a:t>
              </a:r>
              <a:endParaRPr lang="en-US" sz="1800" dirty="0">
                <a:solidFill>
                  <a:schemeClr val="bg1"/>
                </a:solidFill>
              </a:endParaRPr>
            </a:p>
          </p:txBody>
        </p:sp>
        <p:sp>
          <p:nvSpPr>
            <p:cNvPr id="7187" name="Down Arrow 22"/>
            <p:cNvSpPr>
              <a:spLocks noChangeArrowheads="1"/>
            </p:cNvSpPr>
            <p:nvPr/>
          </p:nvSpPr>
          <p:spPr bwMode="auto">
            <a:xfrm>
              <a:off x="3911" y="1141"/>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3" name="Group 29"/>
          <p:cNvGrpSpPr>
            <a:grpSpLocks/>
          </p:cNvGrpSpPr>
          <p:nvPr/>
        </p:nvGrpSpPr>
        <p:grpSpPr bwMode="auto">
          <a:xfrm>
            <a:off x="1985963" y="2738438"/>
            <a:ext cx="5410200" cy="1092200"/>
            <a:chOff x="1356" y="1704"/>
            <a:chExt cx="3408" cy="688"/>
          </a:xfrm>
        </p:grpSpPr>
        <p:sp>
          <p:nvSpPr>
            <p:cNvPr id="7184" name="Rounded Rectangle 24"/>
            <p:cNvSpPr>
              <a:spLocks noChangeArrowheads="1"/>
            </p:cNvSpPr>
            <p:nvPr/>
          </p:nvSpPr>
          <p:spPr bwMode="auto">
            <a:xfrm>
              <a:off x="1356" y="1905"/>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Local/Remote Storage</a:t>
              </a:r>
            </a:p>
            <a:p>
              <a:pPr lvl="1" algn="l"/>
              <a:r>
                <a:rPr lang="en-US" sz="1800" dirty="0">
                  <a:solidFill>
                    <a:schemeClr val="bg1"/>
                  </a:solidFill>
                </a:rPr>
                <a:t>- Recover files</a:t>
              </a:r>
            </a:p>
          </p:txBody>
        </p:sp>
        <p:sp>
          <p:nvSpPr>
            <p:cNvPr id="7185" name="Down Arrow 22"/>
            <p:cNvSpPr>
              <a:spLocks noChangeArrowheads="1"/>
            </p:cNvSpPr>
            <p:nvPr/>
          </p:nvSpPr>
          <p:spPr bwMode="auto">
            <a:xfrm>
              <a:off x="4179" y="1704"/>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4" name="Group 28"/>
          <p:cNvGrpSpPr>
            <a:grpSpLocks/>
          </p:cNvGrpSpPr>
          <p:nvPr/>
        </p:nvGrpSpPr>
        <p:grpSpPr bwMode="auto">
          <a:xfrm>
            <a:off x="2370138" y="3621088"/>
            <a:ext cx="5410200" cy="1092200"/>
            <a:chOff x="1598" y="2235"/>
            <a:chExt cx="3408" cy="688"/>
          </a:xfrm>
        </p:grpSpPr>
        <p:sp>
          <p:nvSpPr>
            <p:cNvPr id="7182" name="Rounded Rectangle 24"/>
            <p:cNvSpPr>
              <a:spLocks noChangeArrowheads="1"/>
            </p:cNvSpPr>
            <p:nvPr/>
          </p:nvSpPr>
          <p:spPr bwMode="auto">
            <a:xfrm>
              <a:off x="1598" y="2436"/>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Remote Storage</a:t>
              </a:r>
            </a:p>
            <a:p>
              <a:pPr lvl="1" algn="l"/>
              <a:r>
                <a:rPr lang="en-US" sz="1800" dirty="0">
                  <a:solidFill>
                    <a:schemeClr val="bg1"/>
                  </a:solidFill>
                </a:rPr>
                <a:t>- Recover qtrees, directories, or files</a:t>
              </a:r>
            </a:p>
          </p:txBody>
        </p:sp>
        <p:sp>
          <p:nvSpPr>
            <p:cNvPr id="7183" name="Down Arrow 22"/>
            <p:cNvSpPr>
              <a:spLocks noChangeArrowheads="1"/>
            </p:cNvSpPr>
            <p:nvPr/>
          </p:nvSpPr>
          <p:spPr bwMode="auto">
            <a:xfrm>
              <a:off x="4421" y="2235"/>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5" name="Group 27"/>
          <p:cNvGrpSpPr>
            <a:grpSpLocks/>
          </p:cNvGrpSpPr>
          <p:nvPr/>
        </p:nvGrpSpPr>
        <p:grpSpPr bwMode="auto">
          <a:xfrm>
            <a:off x="2743200" y="4503738"/>
            <a:ext cx="5410200" cy="1092200"/>
            <a:chOff x="1833" y="2797"/>
            <a:chExt cx="3408" cy="688"/>
          </a:xfrm>
        </p:grpSpPr>
        <p:sp>
          <p:nvSpPr>
            <p:cNvPr id="7180" name="Rounded Rectangle 24"/>
            <p:cNvSpPr>
              <a:spLocks noChangeArrowheads="1"/>
            </p:cNvSpPr>
            <p:nvPr/>
          </p:nvSpPr>
          <p:spPr bwMode="auto">
            <a:xfrm>
              <a:off x="1833" y="2998"/>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or Remote Tape</a:t>
              </a:r>
            </a:p>
            <a:p>
              <a:pPr lvl="1" algn="l"/>
              <a:r>
                <a:rPr lang="en-US" sz="1800" dirty="0">
                  <a:solidFill>
                    <a:schemeClr val="bg1"/>
                  </a:solidFill>
                </a:rPr>
                <a:t>- Recover directories or files</a:t>
              </a:r>
            </a:p>
          </p:txBody>
        </p:sp>
        <p:sp>
          <p:nvSpPr>
            <p:cNvPr id="7181" name="Down Arrow 22"/>
            <p:cNvSpPr>
              <a:spLocks noChangeArrowheads="1"/>
            </p:cNvSpPr>
            <p:nvPr/>
          </p:nvSpPr>
          <p:spPr bwMode="auto">
            <a:xfrm>
              <a:off x="4656" y="2797"/>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grpSp>
        <p:nvGrpSpPr>
          <p:cNvPr id="6" name="Group 26"/>
          <p:cNvGrpSpPr>
            <a:grpSpLocks/>
          </p:cNvGrpSpPr>
          <p:nvPr/>
        </p:nvGrpSpPr>
        <p:grpSpPr bwMode="auto">
          <a:xfrm>
            <a:off x="3160713" y="5386388"/>
            <a:ext cx="5410200" cy="1092200"/>
            <a:chOff x="2096" y="3365"/>
            <a:chExt cx="3408" cy="688"/>
          </a:xfrm>
        </p:grpSpPr>
        <p:sp>
          <p:nvSpPr>
            <p:cNvPr id="7178" name="Rounded Rectangle 24"/>
            <p:cNvSpPr>
              <a:spLocks noChangeArrowheads="1"/>
            </p:cNvSpPr>
            <p:nvPr/>
          </p:nvSpPr>
          <p:spPr bwMode="auto">
            <a:xfrm>
              <a:off x="2096" y="3566"/>
              <a:ext cx="3408" cy="487"/>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with Third-Party Tools</a:t>
              </a:r>
            </a:p>
            <a:p>
              <a:pPr lvl="1" algn="l"/>
              <a:r>
                <a:rPr lang="en-US" sz="1800" dirty="0">
                  <a:solidFill>
                    <a:schemeClr val="bg1"/>
                  </a:solidFill>
                </a:rPr>
                <a:t>- Recover qtrees, directories, or files</a:t>
              </a:r>
            </a:p>
          </p:txBody>
        </p:sp>
        <p:sp>
          <p:nvSpPr>
            <p:cNvPr id="7179" name="Down Arrow 22"/>
            <p:cNvSpPr>
              <a:spLocks noChangeArrowheads="1"/>
            </p:cNvSpPr>
            <p:nvPr/>
          </p:nvSpPr>
          <p:spPr bwMode="auto">
            <a:xfrm>
              <a:off x="4919" y="3365"/>
              <a:ext cx="316" cy="317"/>
            </a:xfrm>
            <a:prstGeom prst="downArrow">
              <a:avLst>
                <a:gd name="adj1" fmla="val 55000"/>
                <a:gd name="adj2" fmla="val 45142"/>
              </a:avLst>
            </a:prstGeom>
            <a:solidFill>
              <a:schemeClr val="accent2"/>
            </a:solidFill>
            <a:ln w="9525" algn="ctr">
              <a:noFill/>
              <a:miter lim="800000"/>
              <a:headEnd/>
              <a:tailEnd/>
            </a:ln>
          </p:spPr>
          <p:txBody>
            <a:bodyPr/>
            <a:lstStyle/>
            <a:p>
              <a:endParaRPr lang="en-US" dirty="0"/>
            </a:p>
          </p:txBody>
        </p:sp>
      </p:gr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5"/>
          <p:cNvSpPr>
            <a:spLocks noGrp="1"/>
          </p:cNvSpPr>
          <p:nvPr>
            <p:ph idx="1"/>
          </p:nvPr>
        </p:nvSpPr>
        <p:spPr>
          <a:xfrm>
            <a:off x="990600" y="1123950"/>
            <a:ext cx="4849813" cy="5353050"/>
          </a:xfrm>
        </p:spPr>
        <p:txBody>
          <a:bodyPr/>
          <a:lstStyle/>
          <a:p>
            <a:pPr eaLnBrk="1" hangingPunct="1"/>
            <a:endParaRPr lang="en-US" dirty="0" smtClean="0"/>
          </a:p>
          <a:p>
            <a:pPr eaLnBrk="1" hangingPunct="1"/>
            <a:endParaRPr lang="en-US" dirty="0" smtClean="0"/>
          </a:p>
          <a:p>
            <a:pPr eaLnBrk="1" hangingPunct="1"/>
            <a:r>
              <a:rPr lang="en-US" sz="2400" dirty="0" smtClean="0"/>
              <a:t>Administrators may back up and recover files quickly--almost instantaneously--with Snapshot™ copies</a:t>
            </a:r>
          </a:p>
          <a:p>
            <a:pPr eaLnBrk="1" hangingPunct="1"/>
            <a:r>
              <a:rPr lang="en-US" sz="2400" dirty="0" smtClean="0"/>
              <a:t>NOTE:  Snapshot copies do not replace standard backups to another media location</a:t>
            </a:r>
          </a:p>
        </p:txBody>
      </p:sp>
      <p:sp>
        <p:nvSpPr>
          <p:cNvPr id="15364" name="Title 1"/>
          <p:cNvSpPr>
            <a:spLocks noGrp="1"/>
          </p:cNvSpPr>
          <p:nvPr>
            <p:ph type="title"/>
          </p:nvPr>
        </p:nvSpPr>
        <p:spPr/>
        <p:txBody>
          <a:bodyPr/>
          <a:lstStyle/>
          <a:p>
            <a:pPr eaLnBrk="1" hangingPunct="1"/>
            <a:r>
              <a:rPr lang="en-US" dirty="0" smtClean="0"/>
              <a:t>Snapshot Copies</a:t>
            </a:r>
          </a:p>
        </p:txBody>
      </p:sp>
      <p:pic>
        <p:nvPicPr>
          <p:cNvPr id="15365" name="Picture 16" descr="FAS6000_Series"/>
          <p:cNvPicPr>
            <a:picLocks noChangeAspect="1" noChangeArrowheads="1"/>
          </p:cNvPicPr>
          <p:nvPr/>
        </p:nvPicPr>
        <p:blipFill>
          <a:blip r:embed="rId3" cstate="print"/>
          <a:srcRect/>
          <a:stretch>
            <a:fillRect/>
          </a:stretch>
        </p:blipFill>
        <p:spPr bwMode="auto">
          <a:xfrm>
            <a:off x="6977063" y="3262313"/>
            <a:ext cx="1376362" cy="661987"/>
          </a:xfrm>
          <a:prstGeom prst="rect">
            <a:avLst/>
          </a:prstGeom>
          <a:noFill/>
          <a:ln w="9525">
            <a:noFill/>
            <a:miter lim="800000"/>
            <a:headEnd/>
            <a:tailEnd/>
          </a:ln>
        </p:spPr>
      </p:pic>
      <p:sp>
        <p:nvSpPr>
          <p:cNvPr id="15366" name="Rectangle 7"/>
          <p:cNvSpPr>
            <a:spLocks noChangeArrowheads="1"/>
          </p:cNvSpPr>
          <p:nvPr/>
        </p:nvSpPr>
        <p:spPr bwMode="auto">
          <a:xfrm>
            <a:off x="6837363" y="2616200"/>
            <a:ext cx="2097087" cy="3516313"/>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5367" name="Text Box 22"/>
          <p:cNvSpPr txBox="1">
            <a:spLocks noChangeArrowheads="1"/>
          </p:cNvSpPr>
          <p:nvPr/>
        </p:nvSpPr>
        <p:spPr bwMode="auto">
          <a:xfrm>
            <a:off x="7173913" y="2632075"/>
            <a:ext cx="1552575" cy="396875"/>
          </a:xfrm>
          <a:prstGeom prst="rect">
            <a:avLst/>
          </a:prstGeom>
          <a:noFill/>
          <a:ln w="12700">
            <a:noFill/>
            <a:miter lim="800000"/>
            <a:headEnd/>
            <a:tailEnd/>
          </a:ln>
        </p:spPr>
        <p:txBody>
          <a:bodyPr wrap="none" anchor="ctr">
            <a:spAutoFit/>
          </a:bodyPr>
          <a:lstStyle/>
          <a:p>
            <a:pPr algn="ctr"/>
            <a:r>
              <a:rPr lang="en-US" dirty="0"/>
              <a:t>Data Center</a:t>
            </a:r>
          </a:p>
        </p:txBody>
      </p:sp>
      <p:cxnSp>
        <p:nvCxnSpPr>
          <p:cNvPr id="15368" name="Shape 12"/>
          <p:cNvCxnSpPr>
            <a:cxnSpLocks noChangeShapeType="1"/>
          </p:cNvCxnSpPr>
          <p:nvPr/>
        </p:nvCxnSpPr>
        <p:spPr bwMode="auto">
          <a:xfrm rot="16200000" flipH="1">
            <a:off x="7334250" y="3592513"/>
            <a:ext cx="661987" cy="1588"/>
          </a:xfrm>
          <a:prstGeom prst="curvedConnector5">
            <a:avLst>
              <a:gd name="adj1" fmla="val -45583"/>
              <a:gd name="adj2" fmla="val 64641713"/>
              <a:gd name="adj3" fmla="val 151106"/>
            </a:avLst>
          </a:prstGeom>
          <a:noFill/>
          <a:ln w="28575" algn="ctr">
            <a:solidFill>
              <a:srgbClr val="FF6600"/>
            </a:solidFill>
            <a:prstDash val="sysDot"/>
            <a:round/>
            <a:headEnd/>
            <a:tailEnd type="triangle" w="med" len="med"/>
          </a:ln>
        </p:spPr>
      </p:cxnSp>
      <p:sp>
        <p:nvSpPr>
          <p:cNvPr id="15369"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Recover files</a:t>
            </a:r>
          </a:p>
        </p:txBody>
      </p:sp>
      <p:pic>
        <p:nvPicPr>
          <p:cNvPr id="15370" name="Picture 32" descr="SnapShot_Copies_v1"/>
          <p:cNvPicPr>
            <a:picLocks noChangeAspect="1" noChangeArrowheads="1"/>
          </p:cNvPicPr>
          <p:nvPr/>
        </p:nvPicPr>
        <p:blipFill>
          <a:blip r:embed="rId4" cstate="print"/>
          <a:srcRect/>
          <a:stretch>
            <a:fillRect/>
          </a:stretch>
        </p:blipFill>
        <p:spPr bwMode="auto">
          <a:xfrm>
            <a:off x="8421688" y="3359150"/>
            <a:ext cx="447675" cy="447675"/>
          </a:xfrm>
          <a:prstGeom prst="rect">
            <a:avLst/>
          </a:prstGeom>
          <a:noFill/>
          <a:ln w="9525">
            <a:noFill/>
            <a:miter lim="800000"/>
            <a:headEnd/>
            <a:tailEnd/>
          </a:ln>
        </p:spPr>
      </p:pic>
      <p:sp>
        <p:nvSpPr>
          <p:cNvPr id="11" name="32-Point Star 10"/>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17</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pPr eaLnBrk="1" hangingPunct="1"/>
            <a:r>
              <a:rPr lang="en-US" dirty="0" smtClean="0"/>
              <a:t>SnapRestore</a:t>
            </a:r>
          </a:p>
        </p:txBody>
      </p:sp>
      <p:sp>
        <p:nvSpPr>
          <p:cNvPr id="8196" name="Content Placeholder 5"/>
          <p:cNvSpPr>
            <a:spLocks noGrp="1"/>
          </p:cNvSpPr>
          <p:nvPr>
            <p:ph idx="1"/>
          </p:nvPr>
        </p:nvSpPr>
        <p:spPr/>
        <p:txBody>
          <a:bodyPr/>
          <a:lstStyle/>
          <a:p>
            <a:pPr eaLnBrk="1" hangingPunct="1"/>
            <a:endParaRPr lang="en-US" dirty="0" smtClean="0"/>
          </a:p>
          <a:p>
            <a:pPr eaLnBrk="1" hangingPunct="1"/>
            <a:endParaRPr lang="en-US" dirty="0" smtClean="0"/>
          </a:p>
          <a:p>
            <a:pPr eaLnBrk="1" hangingPunct="1"/>
            <a:r>
              <a:rPr lang="en-US" sz="2400" dirty="0" smtClean="0"/>
              <a:t>SnapRestore® reverts a file system back to any specified Snapshot copy or restores single file from a Snapshot copy</a:t>
            </a:r>
          </a:p>
          <a:p>
            <a:pPr lvl="1" eaLnBrk="1" hangingPunct="1"/>
            <a:r>
              <a:rPr lang="en-US" sz="2400" dirty="0" smtClean="0"/>
              <a:t>Fast online restores of files, volumes, and aggregate</a:t>
            </a:r>
          </a:p>
          <a:p>
            <a:pPr lvl="1" eaLnBrk="1" hangingPunct="1"/>
            <a:r>
              <a:rPr lang="en-US" sz="2400" dirty="0" smtClean="0"/>
              <a:t>Multiple recovery points</a:t>
            </a:r>
          </a:p>
          <a:p>
            <a:pPr lvl="1" eaLnBrk="1" hangingPunct="1"/>
            <a:r>
              <a:rPr lang="en-US" sz="2400" dirty="0" smtClean="0"/>
              <a:t>Easy recovery process based on a single command input</a:t>
            </a:r>
          </a:p>
          <a:p>
            <a:pPr lvl="1" eaLnBrk="1" hangingPunct="1"/>
            <a:r>
              <a:rPr lang="en-US" sz="2400" dirty="0" smtClean="0"/>
              <a:t>Requires the </a:t>
            </a:r>
            <a:r>
              <a:rPr lang="en-US" sz="2400" dirty="0" smtClean="0">
                <a:latin typeface="Courier New" pitchFamily="49" charset="0"/>
              </a:rPr>
              <a:t>snaprestore</a:t>
            </a:r>
            <a:r>
              <a:rPr lang="en-US" sz="2400" dirty="0" smtClean="0"/>
              <a:t> license code</a:t>
            </a:r>
          </a:p>
          <a:p>
            <a:pPr eaLnBrk="1" hangingPunct="1"/>
            <a:r>
              <a:rPr lang="en-US" sz="2400" dirty="0" smtClean="0"/>
              <a:t>Use SnapRestore to recover from data corruption or to revert a file system</a:t>
            </a:r>
          </a:p>
        </p:txBody>
      </p:sp>
      <p:sp>
        <p:nvSpPr>
          <p:cNvPr id="8197"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Recover single file, volume, or aggregate</a:t>
            </a:r>
          </a:p>
        </p:txBody>
      </p:sp>
      <p:sp>
        <p:nvSpPr>
          <p:cNvPr id="5" name="32-Point Star 4"/>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18</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5"/>
          <p:cNvSpPr>
            <a:spLocks noGrp="1"/>
          </p:cNvSpPr>
          <p:nvPr>
            <p:ph idx="1"/>
          </p:nvPr>
        </p:nvSpPr>
        <p:spPr>
          <a:xfrm>
            <a:off x="990600" y="1123950"/>
            <a:ext cx="5873750" cy="5353050"/>
          </a:xfrm>
        </p:spPr>
        <p:txBody>
          <a:bodyPr/>
          <a:lstStyle/>
          <a:p>
            <a:pPr eaLnBrk="1" hangingPunct="1"/>
            <a:endParaRPr lang="en-US" dirty="0" smtClean="0"/>
          </a:p>
          <a:p>
            <a:pPr eaLnBrk="1" hangingPunct="1"/>
            <a:endParaRPr lang="en-US" dirty="0" smtClean="0"/>
          </a:p>
          <a:p>
            <a:pPr eaLnBrk="1" hangingPunct="1"/>
            <a:r>
              <a:rPr lang="en-US" sz="2000" dirty="0" smtClean="0"/>
              <a:t>The </a:t>
            </a:r>
            <a:r>
              <a:rPr lang="en-US" sz="2000" dirty="0" smtClean="0">
                <a:latin typeface="Courier New" pitchFamily="49" charset="0"/>
              </a:rPr>
              <a:t>ndmpcopy</a:t>
            </a:r>
            <a:r>
              <a:rPr lang="en-US" sz="2000" dirty="0" smtClean="0"/>
              <a:t> command:</a:t>
            </a:r>
          </a:p>
          <a:p>
            <a:pPr lvl="1" eaLnBrk="1" hangingPunct="1"/>
            <a:r>
              <a:rPr lang="en-US" sz="2000" dirty="0" smtClean="0"/>
              <a:t>Used to transfer data between storage systems that support NDMP v3 or v4 </a:t>
            </a:r>
          </a:p>
          <a:p>
            <a:pPr lvl="2" eaLnBrk="1" hangingPunct="1">
              <a:buNone/>
            </a:pPr>
            <a:r>
              <a:rPr lang="en-US" sz="1800" dirty="0" smtClean="0">
                <a:latin typeface="Courier New" pitchFamily="49" charset="0"/>
                <a:cs typeface="Courier New" pitchFamily="49" charset="0"/>
              </a:rPr>
              <a:t>system&gt; </a:t>
            </a:r>
            <a:r>
              <a:rPr lang="en-US" sz="1800" b="1" dirty="0" smtClean="0">
                <a:latin typeface="Courier New" pitchFamily="49" charset="0"/>
                <a:cs typeface="Courier New" pitchFamily="49" charset="0"/>
              </a:rPr>
              <a:t>ndmpd on</a:t>
            </a:r>
          </a:p>
          <a:p>
            <a:pPr lvl="1" eaLnBrk="1" hangingPunct="1"/>
            <a:r>
              <a:rPr lang="en-US" sz="2000" dirty="0" smtClean="0"/>
              <a:t>Can carry out full and incremental transfers</a:t>
            </a:r>
          </a:p>
          <a:p>
            <a:pPr lvl="1" eaLnBrk="1" hangingPunct="1"/>
            <a:r>
              <a:rPr lang="en-US" sz="2000" dirty="0" smtClean="0"/>
              <a:t>Limits incremental transfers to a maximum </a:t>
            </a:r>
            <a:br>
              <a:rPr lang="en-US" sz="2000" dirty="0" smtClean="0"/>
            </a:br>
            <a:r>
              <a:rPr lang="en-US" sz="2000" dirty="0" smtClean="0"/>
              <a:t>of two levels (one full and up to two incremental)</a:t>
            </a:r>
          </a:p>
          <a:p>
            <a:pPr lvl="1" eaLnBrk="1" hangingPunct="1"/>
            <a:r>
              <a:rPr lang="en-US" sz="2000" dirty="0" smtClean="0"/>
              <a:t>Applies NetApp® to NetApp only</a:t>
            </a:r>
          </a:p>
          <a:p>
            <a:pPr lvl="1" eaLnBrk="1" hangingPunct="1"/>
            <a:r>
              <a:rPr lang="en-US" sz="2000" dirty="0" smtClean="0"/>
              <a:t>Syntax:</a:t>
            </a:r>
            <a:br>
              <a:rPr lang="en-US" sz="2000" dirty="0" smtClean="0"/>
            </a:br>
            <a:r>
              <a:rPr lang="en-US" sz="2000" dirty="0" smtClean="0">
                <a:latin typeface="Courier New" pitchFamily="49" charset="0"/>
              </a:rPr>
              <a:t>system&gt; ndmpcopy [options]</a:t>
            </a:r>
            <a:br>
              <a:rPr lang="en-US" sz="2000" dirty="0" smtClean="0">
                <a:latin typeface="Courier New" pitchFamily="49" charset="0"/>
              </a:rPr>
            </a:br>
            <a:r>
              <a:rPr lang="en-US" sz="2000" i="1" dirty="0" smtClean="0">
                <a:latin typeface="Courier New" pitchFamily="49" charset="0"/>
              </a:rPr>
              <a:t>source_host:source_path</a:t>
            </a:r>
            <a:br>
              <a:rPr lang="en-US" sz="2000" i="1" dirty="0" smtClean="0">
                <a:latin typeface="Courier New" pitchFamily="49" charset="0"/>
              </a:rPr>
            </a:br>
            <a:r>
              <a:rPr lang="en-US" sz="2000" i="1" dirty="0" smtClean="0">
                <a:latin typeface="Courier New" pitchFamily="49" charset="0"/>
              </a:rPr>
              <a:t>destination_host:destination_path</a:t>
            </a:r>
          </a:p>
        </p:txBody>
      </p:sp>
      <p:sp>
        <p:nvSpPr>
          <p:cNvPr id="16388" name="Title 1"/>
          <p:cNvSpPr>
            <a:spLocks noGrp="1"/>
          </p:cNvSpPr>
          <p:nvPr>
            <p:ph type="title"/>
          </p:nvPr>
        </p:nvSpPr>
        <p:spPr/>
        <p:txBody>
          <a:bodyPr/>
          <a:lstStyle/>
          <a:p>
            <a:pPr eaLnBrk="1" hangingPunct="1"/>
            <a:r>
              <a:rPr lang="en-US" dirty="0" smtClean="0">
                <a:latin typeface="Courier New" pitchFamily="49" charset="0"/>
                <a:cs typeface="Courier New" pitchFamily="49" charset="0"/>
              </a:rPr>
              <a:t>ndmpcopy</a:t>
            </a:r>
            <a:r>
              <a:rPr lang="en-US" dirty="0" smtClean="0"/>
              <a:t> Command</a:t>
            </a:r>
          </a:p>
        </p:txBody>
      </p:sp>
      <p:pic>
        <p:nvPicPr>
          <p:cNvPr id="16389" name="Picture 16" descr="FAS6000_Series"/>
          <p:cNvPicPr>
            <a:picLocks noChangeAspect="1" noChangeArrowheads="1"/>
          </p:cNvPicPr>
          <p:nvPr/>
        </p:nvPicPr>
        <p:blipFill>
          <a:blip r:embed="rId3" cstate="print"/>
          <a:srcRect/>
          <a:stretch>
            <a:fillRect/>
          </a:stretch>
        </p:blipFill>
        <p:spPr bwMode="auto">
          <a:xfrm>
            <a:off x="6977063" y="3262313"/>
            <a:ext cx="1376362" cy="661987"/>
          </a:xfrm>
          <a:prstGeom prst="rect">
            <a:avLst/>
          </a:prstGeom>
          <a:noFill/>
          <a:ln w="9525">
            <a:noFill/>
            <a:miter lim="800000"/>
            <a:headEnd/>
            <a:tailEnd/>
          </a:ln>
        </p:spPr>
      </p:pic>
      <p:sp>
        <p:nvSpPr>
          <p:cNvPr id="16390" name="Rectangle 7"/>
          <p:cNvSpPr>
            <a:spLocks noChangeArrowheads="1"/>
          </p:cNvSpPr>
          <p:nvPr/>
        </p:nvSpPr>
        <p:spPr bwMode="auto">
          <a:xfrm>
            <a:off x="6837363" y="2616200"/>
            <a:ext cx="2097087" cy="3516313"/>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6391" name="Text Box 22"/>
          <p:cNvSpPr txBox="1">
            <a:spLocks noChangeArrowheads="1"/>
          </p:cNvSpPr>
          <p:nvPr/>
        </p:nvSpPr>
        <p:spPr bwMode="auto">
          <a:xfrm>
            <a:off x="7173913" y="2632075"/>
            <a:ext cx="1552575" cy="396875"/>
          </a:xfrm>
          <a:prstGeom prst="rect">
            <a:avLst/>
          </a:prstGeom>
          <a:noFill/>
          <a:ln w="12700">
            <a:noFill/>
            <a:miter lim="800000"/>
            <a:headEnd/>
            <a:tailEnd/>
          </a:ln>
        </p:spPr>
        <p:txBody>
          <a:bodyPr wrap="none" anchor="ctr">
            <a:spAutoFit/>
          </a:bodyPr>
          <a:lstStyle/>
          <a:p>
            <a:pPr algn="ctr"/>
            <a:r>
              <a:rPr lang="en-US" dirty="0"/>
              <a:t>Data Center</a:t>
            </a:r>
          </a:p>
        </p:txBody>
      </p:sp>
      <p:pic>
        <p:nvPicPr>
          <p:cNvPr id="16392" name="Picture 16" descr="FAS6000_Series"/>
          <p:cNvPicPr>
            <a:picLocks noChangeAspect="1" noChangeArrowheads="1"/>
          </p:cNvPicPr>
          <p:nvPr/>
        </p:nvPicPr>
        <p:blipFill>
          <a:blip r:embed="rId3" cstate="print"/>
          <a:srcRect/>
          <a:stretch>
            <a:fillRect/>
          </a:stretch>
        </p:blipFill>
        <p:spPr bwMode="auto">
          <a:xfrm>
            <a:off x="7007225" y="5365750"/>
            <a:ext cx="1376363" cy="661988"/>
          </a:xfrm>
          <a:prstGeom prst="rect">
            <a:avLst/>
          </a:prstGeom>
          <a:noFill/>
          <a:ln w="9525">
            <a:noFill/>
            <a:miter lim="800000"/>
            <a:headEnd/>
            <a:tailEnd/>
          </a:ln>
        </p:spPr>
      </p:pic>
      <p:sp>
        <p:nvSpPr>
          <p:cNvPr id="16393" name="Line 26"/>
          <p:cNvSpPr>
            <a:spLocks noChangeShapeType="1"/>
          </p:cNvSpPr>
          <p:nvPr/>
        </p:nvSpPr>
        <p:spPr bwMode="auto">
          <a:xfrm>
            <a:off x="7678738" y="3949700"/>
            <a:ext cx="11112" cy="1476375"/>
          </a:xfrm>
          <a:prstGeom prst="line">
            <a:avLst/>
          </a:prstGeom>
          <a:noFill/>
          <a:ln w="28575">
            <a:solidFill>
              <a:srgbClr val="FF6600"/>
            </a:solidFill>
            <a:prstDash val="sysDot"/>
            <a:round/>
            <a:headEnd/>
            <a:tailEnd type="triangle" w="med" len="med"/>
          </a:ln>
        </p:spPr>
        <p:txBody>
          <a:bodyPr/>
          <a:lstStyle/>
          <a:p>
            <a:endParaRPr lang="en-US" dirty="0"/>
          </a:p>
        </p:txBody>
      </p:sp>
      <p:cxnSp>
        <p:nvCxnSpPr>
          <p:cNvPr id="16394" name="Shape 17"/>
          <p:cNvCxnSpPr>
            <a:cxnSpLocks noChangeShapeType="1"/>
          </p:cNvCxnSpPr>
          <p:nvPr/>
        </p:nvCxnSpPr>
        <p:spPr bwMode="auto">
          <a:xfrm rot="16200000" flipH="1">
            <a:off x="7334250" y="3592513"/>
            <a:ext cx="661987" cy="1588"/>
          </a:xfrm>
          <a:prstGeom prst="curvedConnector5">
            <a:avLst>
              <a:gd name="adj1" fmla="val -45583"/>
              <a:gd name="adj2" fmla="val 64641713"/>
              <a:gd name="adj3" fmla="val 151106"/>
            </a:avLst>
          </a:prstGeom>
          <a:noFill/>
          <a:ln w="28575" algn="ctr">
            <a:solidFill>
              <a:srgbClr val="FF6600"/>
            </a:solidFill>
            <a:prstDash val="sysDot"/>
            <a:round/>
            <a:headEnd/>
            <a:tailEnd type="triangle" w="med" len="med"/>
          </a:ln>
        </p:spPr>
      </p:cxnSp>
      <p:sp>
        <p:nvSpPr>
          <p:cNvPr id="16395"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Local/Remote Storage</a:t>
            </a:r>
          </a:p>
          <a:p>
            <a:pPr lvl="1" algn="l"/>
            <a:r>
              <a:rPr lang="en-US" sz="1800" dirty="0">
                <a:solidFill>
                  <a:schemeClr val="bg1"/>
                </a:solidFill>
              </a:rPr>
              <a:t>- Recover files</a:t>
            </a:r>
          </a:p>
        </p:txBody>
      </p:sp>
      <p:pic>
        <p:nvPicPr>
          <p:cNvPr id="16396" name="Picture 32" descr="SnapShot_Copies_v1"/>
          <p:cNvPicPr>
            <a:picLocks noChangeAspect="1" noChangeArrowheads="1"/>
          </p:cNvPicPr>
          <p:nvPr/>
        </p:nvPicPr>
        <p:blipFill>
          <a:blip r:embed="rId4" cstate="print"/>
          <a:srcRect/>
          <a:stretch>
            <a:fillRect/>
          </a:stretch>
        </p:blipFill>
        <p:spPr bwMode="auto">
          <a:xfrm>
            <a:off x="8421688" y="3359150"/>
            <a:ext cx="447675" cy="447675"/>
          </a:xfrm>
          <a:prstGeom prst="rect">
            <a:avLst/>
          </a:prstGeom>
          <a:noFill/>
          <a:ln w="9525">
            <a:noFill/>
            <a:miter lim="800000"/>
            <a:headEnd/>
            <a:tailEnd/>
          </a:ln>
        </p:spPr>
      </p:pic>
      <p:pic>
        <p:nvPicPr>
          <p:cNvPr id="16397" name="Picture 32" descr="SnapShot_Copies_v1"/>
          <p:cNvPicPr>
            <a:picLocks noChangeAspect="1" noChangeArrowheads="1"/>
          </p:cNvPicPr>
          <p:nvPr/>
        </p:nvPicPr>
        <p:blipFill>
          <a:blip r:embed="rId4" cstate="print"/>
          <a:srcRect/>
          <a:stretch>
            <a:fillRect/>
          </a:stretch>
        </p:blipFill>
        <p:spPr bwMode="auto">
          <a:xfrm>
            <a:off x="7431088" y="4498975"/>
            <a:ext cx="447675" cy="447675"/>
          </a:xfrm>
          <a:prstGeom prst="rect">
            <a:avLst/>
          </a:prstGeom>
          <a:noFill/>
          <a:ln w="9525">
            <a:noFill/>
            <a:miter lim="800000"/>
            <a:headEnd/>
            <a:tailEnd/>
          </a:ln>
        </p:spPr>
      </p:pic>
      <p:sp>
        <p:nvSpPr>
          <p:cNvPr id="13" name="32-Point Star 12"/>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3" descr="FAS6000"/>
          <p:cNvPicPr>
            <a:picLocks noChangeAspect="1" noChangeArrowheads="1"/>
          </p:cNvPicPr>
          <p:nvPr/>
        </p:nvPicPr>
        <p:blipFill>
          <a:blip r:embed="rId3" cstate="print"/>
          <a:srcRect/>
          <a:stretch>
            <a:fillRect/>
          </a:stretch>
        </p:blipFill>
        <p:spPr bwMode="auto">
          <a:xfrm>
            <a:off x="7708900" y="2941638"/>
            <a:ext cx="976313" cy="3009900"/>
          </a:xfrm>
          <a:prstGeom prst="rect">
            <a:avLst/>
          </a:prstGeom>
          <a:noFill/>
          <a:ln w="9525">
            <a:noFill/>
            <a:miter lim="800000"/>
            <a:headEnd/>
            <a:tailEnd/>
          </a:ln>
        </p:spPr>
      </p:pic>
      <p:sp>
        <p:nvSpPr>
          <p:cNvPr id="17412" name="Content Placeholder 5"/>
          <p:cNvSpPr>
            <a:spLocks noGrp="1"/>
          </p:cNvSpPr>
          <p:nvPr>
            <p:ph idx="1"/>
          </p:nvPr>
        </p:nvSpPr>
        <p:spPr>
          <a:xfrm>
            <a:off x="1001713" y="1123950"/>
            <a:ext cx="3654425" cy="5353050"/>
          </a:xfrm>
        </p:spPr>
        <p:txBody>
          <a:bodyPr/>
          <a:lstStyle/>
          <a:p>
            <a:pPr eaLnBrk="1" hangingPunct="1"/>
            <a:endParaRPr lang="en-US" dirty="0" smtClean="0"/>
          </a:p>
          <a:p>
            <a:pPr eaLnBrk="1" hangingPunct="1"/>
            <a:endParaRPr lang="en-US" dirty="0" smtClean="0"/>
          </a:p>
          <a:p>
            <a:pPr eaLnBrk="1" hangingPunct="1"/>
            <a:r>
              <a:rPr lang="en-US" sz="2400" dirty="0" smtClean="0"/>
              <a:t>SnapVault® is the NetApp embedded disk-to-disk backup and archival software</a:t>
            </a:r>
          </a:p>
          <a:p>
            <a:pPr eaLnBrk="1" hangingPunct="1"/>
            <a:r>
              <a:rPr lang="en-US" sz="2400" dirty="0" smtClean="0"/>
              <a:t>Administrators may back up and recover:</a:t>
            </a:r>
          </a:p>
          <a:p>
            <a:pPr lvl="1" eaLnBrk="1" hangingPunct="1"/>
            <a:r>
              <a:rPr lang="en-US" sz="2400" dirty="0" smtClean="0"/>
              <a:t>Qtrees</a:t>
            </a:r>
          </a:p>
          <a:p>
            <a:pPr lvl="1" eaLnBrk="1" hangingPunct="1"/>
            <a:r>
              <a:rPr lang="en-US" sz="2400" dirty="0" smtClean="0"/>
              <a:t>Directories on </a:t>
            </a:r>
            <a:br>
              <a:rPr lang="en-US" sz="2400" dirty="0" smtClean="0"/>
            </a:br>
            <a:r>
              <a:rPr lang="en-US" sz="2400" dirty="0" smtClean="0"/>
              <a:t>non NetApp storage </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SnapVault</a:t>
            </a:r>
            <a:endParaRPr lang="en-US" dirty="0">
              <a:latin typeface="+mn-lt"/>
            </a:endParaRPr>
          </a:p>
        </p:txBody>
      </p:sp>
      <p:sp>
        <p:nvSpPr>
          <p:cNvPr id="17414" name="Rectangle 7"/>
          <p:cNvSpPr>
            <a:spLocks noChangeArrowheads="1"/>
          </p:cNvSpPr>
          <p:nvPr/>
        </p:nvSpPr>
        <p:spPr bwMode="auto">
          <a:xfrm>
            <a:off x="4546600" y="2360613"/>
            <a:ext cx="1670050" cy="4151312"/>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15" name="Line 11"/>
          <p:cNvSpPr>
            <a:spLocks noChangeShapeType="1"/>
          </p:cNvSpPr>
          <p:nvPr/>
        </p:nvSpPr>
        <p:spPr bwMode="auto">
          <a:xfrm>
            <a:off x="5942013" y="5543550"/>
            <a:ext cx="1836737" cy="3175"/>
          </a:xfrm>
          <a:prstGeom prst="line">
            <a:avLst/>
          </a:prstGeom>
          <a:noFill/>
          <a:ln w="28575">
            <a:solidFill>
              <a:srgbClr val="FF6600"/>
            </a:solidFill>
            <a:prstDash val="sysDot"/>
            <a:round/>
            <a:headEnd/>
            <a:tailEnd type="triangle" w="med" len="med"/>
          </a:ln>
        </p:spPr>
        <p:txBody>
          <a:bodyPr/>
          <a:lstStyle/>
          <a:p>
            <a:endParaRPr lang="en-US" dirty="0"/>
          </a:p>
        </p:txBody>
      </p:sp>
      <p:sp>
        <p:nvSpPr>
          <p:cNvPr id="17416" name="Text Box 19"/>
          <p:cNvSpPr txBox="1">
            <a:spLocks noChangeArrowheads="1"/>
          </p:cNvSpPr>
          <p:nvPr/>
        </p:nvSpPr>
        <p:spPr bwMode="auto">
          <a:xfrm>
            <a:off x="4624388" y="4576763"/>
            <a:ext cx="1535112" cy="517525"/>
          </a:xfrm>
          <a:prstGeom prst="rect">
            <a:avLst/>
          </a:prstGeom>
          <a:noFill/>
          <a:ln w="12700">
            <a:noFill/>
            <a:miter lim="800000"/>
            <a:headEnd/>
            <a:tailEnd/>
          </a:ln>
        </p:spPr>
        <p:txBody>
          <a:bodyPr wrap="none" anchor="ctr">
            <a:spAutoFit/>
          </a:bodyPr>
          <a:lstStyle/>
          <a:p>
            <a:pPr algn="ctr"/>
            <a:r>
              <a:rPr lang="en-US" sz="1400" dirty="0"/>
              <a:t>Primary</a:t>
            </a:r>
          </a:p>
          <a:p>
            <a:pPr algn="ctr"/>
            <a:r>
              <a:rPr lang="en-US" sz="1400" dirty="0"/>
              <a:t>Storage Systems</a:t>
            </a:r>
          </a:p>
        </p:txBody>
      </p:sp>
      <p:sp>
        <p:nvSpPr>
          <p:cNvPr id="17417" name="Text Box 20"/>
          <p:cNvSpPr txBox="1">
            <a:spLocks noChangeArrowheads="1"/>
          </p:cNvSpPr>
          <p:nvPr/>
        </p:nvSpPr>
        <p:spPr bwMode="auto">
          <a:xfrm>
            <a:off x="7450138" y="6010275"/>
            <a:ext cx="1446212" cy="517525"/>
          </a:xfrm>
          <a:prstGeom prst="rect">
            <a:avLst/>
          </a:prstGeom>
          <a:noFill/>
          <a:ln w="12700">
            <a:noFill/>
            <a:miter lim="800000"/>
            <a:headEnd/>
            <a:tailEnd/>
          </a:ln>
        </p:spPr>
        <p:txBody>
          <a:bodyPr wrap="none" anchor="ctr">
            <a:spAutoFit/>
          </a:bodyPr>
          <a:lstStyle/>
          <a:p>
            <a:pPr algn="ctr"/>
            <a:r>
              <a:rPr lang="en-US" sz="1400" dirty="0"/>
              <a:t>Secondary</a:t>
            </a:r>
          </a:p>
          <a:p>
            <a:pPr algn="ctr"/>
            <a:r>
              <a:rPr lang="en-US" sz="1400" dirty="0"/>
              <a:t>Storage System</a:t>
            </a:r>
          </a:p>
        </p:txBody>
      </p:sp>
      <p:sp>
        <p:nvSpPr>
          <p:cNvPr id="17418" name="Text Box 21"/>
          <p:cNvSpPr txBox="1">
            <a:spLocks noChangeArrowheads="1"/>
          </p:cNvSpPr>
          <p:nvPr/>
        </p:nvSpPr>
        <p:spPr bwMode="auto">
          <a:xfrm>
            <a:off x="6218238" y="5692775"/>
            <a:ext cx="1181100" cy="730250"/>
          </a:xfrm>
          <a:prstGeom prst="rect">
            <a:avLst/>
          </a:prstGeom>
          <a:noFill/>
          <a:ln w="0">
            <a:noFill/>
            <a:miter lim="800000"/>
            <a:headEnd/>
            <a:tailEnd/>
          </a:ln>
        </p:spPr>
        <p:txBody>
          <a:bodyPr anchor="ctr">
            <a:spAutoFit/>
          </a:bodyPr>
          <a:lstStyle/>
          <a:p>
            <a:pPr algn="ctr"/>
            <a:r>
              <a:rPr lang="en-US" sz="1400" dirty="0">
                <a:solidFill>
                  <a:srgbClr val="FF6600"/>
                </a:solidFill>
              </a:rPr>
              <a:t>Open Systems SnapVault</a:t>
            </a:r>
          </a:p>
        </p:txBody>
      </p:sp>
      <p:sp>
        <p:nvSpPr>
          <p:cNvPr id="17419" name="Text Box 22"/>
          <p:cNvSpPr txBox="1">
            <a:spLocks noChangeArrowheads="1"/>
          </p:cNvSpPr>
          <p:nvPr/>
        </p:nvSpPr>
        <p:spPr bwMode="auto">
          <a:xfrm>
            <a:off x="4608513" y="2401888"/>
            <a:ext cx="1552575" cy="396875"/>
          </a:xfrm>
          <a:prstGeom prst="rect">
            <a:avLst/>
          </a:prstGeom>
          <a:noFill/>
          <a:ln w="12700">
            <a:noFill/>
            <a:miter lim="800000"/>
            <a:headEnd/>
            <a:tailEnd/>
          </a:ln>
        </p:spPr>
        <p:txBody>
          <a:bodyPr wrap="none" anchor="ctr">
            <a:spAutoFit/>
          </a:bodyPr>
          <a:lstStyle/>
          <a:p>
            <a:pPr algn="ctr"/>
            <a:r>
              <a:rPr lang="en-US" dirty="0"/>
              <a:t>Data Center</a:t>
            </a:r>
          </a:p>
        </p:txBody>
      </p:sp>
      <p:sp>
        <p:nvSpPr>
          <p:cNvPr id="17420" name="Rectangle 23"/>
          <p:cNvSpPr>
            <a:spLocks noChangeArrowheads="1"/>
          </p:cNvSpPr>
          <p:nvPr/>
        </p:nvSpPr>
        <p:spPr bwMode="auto">
          <a:xfrm>
            <a:off x="7404100" y="2338388"/>
            <a:ext cx="1530350" cy="4184650"/>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21" name="Text Box 24"/>
          <p:cNvSpPr txBox="1">
            <a:spLocks noChangeArrowheads="1"/>
          </p:cNvSpPr>
          <p:nvPr/>
        </p:nvSpPr>
        <p:spPr bwMode="auto">
          <a:xfrm>
            <a:off x="7454900" y="2322513"/>
            <a:ext cx="1414463" cy="701675"/>
          </a:xfrm>
          <a:prstGeom prst="rect">
            <a:avLst/>
          </a:prstGeom>
          <a:noFill/>
          <a:ln w="12700">
            <a:noFill/>
            <a:miter lim="800000"/>
            <a:headEnd/>
            <a:tailEnd/>
          </a:ln>
        </p:spPr>
        <p:txBody>
          <a:bodyPr anchor="ctr">
            <a:spAutoFit/>
          </a:bodyPr>
          <a:lstStyle/>
          <a:p>
            <a:pPr algn="ctr"/>
            <a:r>
              <a:rPr lang="en-US" dirty="0"/>
              <a:t>Central Repository</a:t>
            </a:r>
          </a:p>
        </p:txBody>
      </p:sp>
      <p:sp>
        <p:nvSpPr>
          <p:cNvPr id="17422" name="Line 26"/>
          <p:cNvSpPr>
            <a:spLocks noChangeShapeType="1"/>
          </p:cNvSpPr>
          <p:nvPr/>
        </p:nvSpPr>
        <p:spPr bwMode="auto">
          <a:xfrm flipV="1">
            <a:off x="5942013" y="4097338"/>
            <a:ext cx="18319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3" name="Text Box 28"/>
          <p:cNvSpPr txBox="1">
            <a:spLocks noChangeArrowheads="1"/>
          </p:cNvSpPr>
          <p:nvPr/>
        </p:nvSpPr>
        <p:spPr bwMode="auto">
          <a:xfrm>
            <a:off x="6223000" y="4287838"/>
            <a:ext cx="118268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4" name="Line 29"/>
          <p:cNvSpPr>
            <a:spLocks noChangeShapeType="1"/>
          </p:cNvSpPr>
          <p:nvPr/>
        </p:nvSpPr>
        <p:spPr bwMode="auto">
          <a:xfrm flipV="1">
            <a:off x="5967413" y="3300413"/>
            <a:ext cx="17938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5" name="Text Box 31"/>
          <p:cNvSpPr txBox="1">
            <a:spLocks noChangeArrowheads="1"/>
          </p:cNvSpPr>
          <p:nvPr/>
        </p:nvSpPr>
        <p:spPr bwMode="auto">
          <a:xfrm>
            <a:off x="6223000" y="3490913"/>
            <a:ext cx="117633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6" name="Rectangle 70"/>
          <p:cNvSpPr>
            <a:spLocks noChangeArrowheads="1"/>
          </p:cNvSpPr>
          <p:nvPr/>
        </p:nvSpPr>
        <p:spPr bwMode="auto">
          <a:xfrm>
            <a:off x="5030788" y="2774950"/>
            <a:ext cx="739775" cy="274638"/>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FAS1</a:t>
            </a:r>
            <a:endParaRPr lang="en-US" sz="1200" dirty="0"/>
          </a:p>
        </p:txBody>
      </p:sp>
      <p:sp>
        <p:nvSpPr>
          <p:cNvPr id="17427" name="Rectangle 70"/>
          <p:cNvSpPr>
            <a:spLocks noChangeArrowheads="1"/>
          </p:cNvSpPr>
          <p:nvPr/>
        </p:nvSpPr>
        <p:spPr bwMode="auto">
          <a:xfrm>
            <a:off x="5030788" y="3590925"/>
            <a:ext cx="739775" cy="276225"/>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FAS2</a:t>
            </a:r>
            <a:endParaRPr lang="en-US" sz="1200" dirty="0"/>
          </a:p>
        </p:txBody>
      </p:sp>
      <p:pic>
        <p:nvPicPr>
          <p:cNvPr id="17428" name="Picture 16" descr="FAS6000_Series"/>
          <p:cNvPicPr>
            <a:picLocks noChangeAspect="1" noChangeArrowheads="1"/>
          </p:cNvPicPr>
          <p:nvPr/>
        </p:nvPicPr>
        <p:blipFill>
          <a:blip r:embed="rId4" cstate="print"/>
          <a:srcRect/>
          <a:stretch>
            <a:fillRect/>
          </a:stretch>
        </p:blipFill>
        <p:spPr bwMode="auto">
          <a:xfrm>
            <a:off x="4691063" y="2995613"/>
            <a:ext cx="1376362" cy="661987"/>
          </a:xfrm>
          <a:prstGeom prst="rect">
            <a:avLst/>
          </a:prstGeom>
          <a:noFill/>
          <a:ln w="9525">
            <a:noFill/>
            <a:miter lim="800000"/>
            <a:headEnd/>
            <a:tailEnd/>
          </a:ln>
        </p:spPr>
      </p:pic>
      <p:pic>
        <p:nvPicPr>
          <p:cNvPr id="17429" name="Picture 16" descr="FAS6000_Series"/>
          <p:cNvPicPr>
            <a:picLocks noChangeAspect="1" noChangeArrowheads="1"/>
          </p:cNvPicPr>
          <p:nvPr/>
        </p:nvPicPr>
        <p:blipFill>
          <a:blip r:embed="rId4" cstate="print"/>
          <a:srcRect/>
          <a:stretch>
            <a:fillRect/>
          </a:stretch>
        </p:blipFill>
        <p:spPr bwMode="auto">
          <a:xfrm>
            <a:off x="4711700" y="3825875"/>
            <a:ext cx="1376363" cy="661988"/>
          </a:xfrm>
          <a:prstGeom prst="rect">
            <a:avLst/>
          </a:prstGeom>
          <a:noFill/>
          <a:ln w="9525">
            <a:noFill/>
            <a:miter lim="800000"/>
            <a:headEnd/>
            <a:tailEnd/>
          </a:ln>
        </p:spPr>
      </p:pic>
      <p:pic>
        <p:nvPicPr>
          <p:cNvPr id="17430" name="Picture 8" descr="workgroup_servers_4blade"/>
          <p:cNvPicPr>
            <a:picLocks noChangeAspect="1" noChangeArrowheads="1"/>
          </p:cNvPicPr>
          <p:nvPr/>
        </p:nvPicPr>
        <p:blipFill>
          <a:blip r:embed="rId5" cstate="print"/>
          <a:srcRect/>
          <a:stretch>
            <a:fillRect/>
          </a:stretch>
        </p:blipFill>
        <p:spPr bwMode="auto">
          <a:xfrm>
            <a:off x="4616450" y="5164138"/>
            <a:ext cx="1389063" cy="758825"/>
          </a:xfrm>
          <a:prstGeom prst="rect">
            <a:avLst/>
          </a:prstGeom>
          <a:noFill/>
          <a:ln w="9525">
            <a:noFill/>
            <a:miter lim="800000"/>
            <a:headEnd/>
            <a:tailEnd/>
          </a:ln>
        </p:spPr>
      </p:pic>
      <p:pic>
        <p:nvPicPr>
          <p:cNvPr id="17431" name="Picture 16" descr="unix_database_server_generic"/>
          <p:cNvPicPr>
            <a:picLocks noChangeAspect="1" noChangeArrowheads="1"/>
          </p:cNvPicPr>
          <p:nvPr/>
        </p:nvPicPr>
        <p:blipFill>
          <a:blip r:embed="rId6" cstate="print"/>
          <a:srcRect/>
          <a:stretch>
            <a:fillRect/>
          </a:stretch>
        </p:blipFill>
        <p:spPr bwMode="auto">
          <a:xfrm>
            <a:off x="5370513" y="5322888"/>
            <a:ext cx="811212" cy="738187"/>
          </a:xfrm>
          <a:prstGeom prst="rect">
            <a:avLst/>
          </a:prstGeom>
          <a:noFill/>
          <a:ln w="9525">
            <a:noFill/>
            <a:miter lim="800000"/>
            <a:headEnd/>
            <a:tailEnd/>
          </a:ln>
        </p:spPr>
      </p:pic>
      <p:sp>
        <p:nvSpPr>
          <p:cNvPr id="17432" name="Text Box 19"/>
          <p:cNvSpPr txBox="1">
            <a:spLocks noChangeArrowheads="1"/>
          </p:cNvSpPr>
          <p:nvPr/>
        </p:nvSpPr>
        <p:spPr bwMode="auto">
          <a:xfrm>
            <a:off x="4822825" y="5997575"/>
            <a:ext cx="1200150" cy="517525"/>
          </a:xfrm>
          <a:prstGeom prst="rect">
            <a:avLst/>
          </a:prstGeom>
          <a:noFill/>
          <a:ln w="12700">
            <a:noFill/>
            <a:miter lim="800000"/>
            <a:headEnd/>
            <a:tailEnd/>
          </a:ln>
        </p:spPr>
        <p:txBody>
          <a:bodyPr wrap="none" anchor="ctr">
            <a:spAutoFit/>
          </a:bodyPr>
          <a:lstStyle/>
          <a:p>
            <a:pPr algn="ctr"/>
            <a:r>
              <a:rPr lang="en-US" sz="1400" dirty="0"/>
              <a:t>Non NetApp </a:t>
            </a:r>
          </a:p>
          <a:p>
            <a:pPr algn="ctr"/>
            <a:r>
              <a:rPr lang="en-US" sz="1400" dirty="0"/>
              <a:t>Storage</a:t>
            </a:r>
          </a:p>
        </p:txBody>
      </p:sp>
      <p:sp>
        <p:nvSpPr>
          <p:cNvPr id="17433"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Remote Storage</a:t>
            </a:r>
          </a:p>
          <a:p>
            <a:pPr lvl="1" algn="l"/>
            <a:r>
              <a:rPr lang="en-US" sz="1800" dirty="0">
                <a:solidFill>
                  <a:schemeClr val="bg1"/>
                </a:solidFill>
              </a:rPr>
              <a:t>- Recover qtrees, directories, or files</a:t>
            </a:r>
          </a:p>
        </p:txBody>
      </p:sp>
      <p:pic>
        <p:nvPicPr>
          <p:cNvPr id="17434" name="Picture 40" descr="SnapVault_v1"/>
          <p:cNvPicPr>
            <a:picLocks noChangeAspect="1" noChangeArrowheads="1"/>
          </p:cNvPicPr>
          <p:nvPr/>
        </p:nvPicPr>
        <p:blipFill>
          <a:blip r:embed="rId7" cstate="print"/>
          <a:srcRect/>
          <a:stretch>
            <a:fillRect/>
          </a:stretch>
        </p:blipFill>
        <p:spPr bwMode="auto">
          <a:xfrm>
            <a:off x="6443663" y="3055938"/>
            <a:ext cx="765175" cy="471487"/>
          </a:xfrm>
          <a:prstGeom prst="rect">
            <a:avLst/>
          </a:prstGeom>
          <a:noFill/>
          <a:ln w="9525">
            <a:noFill/>
            <a:miter lim="800000"/>
            <a:headEnd/>
            <a:tailEnd/>
          </a:ln>
        </p:spPr>
      </p:pic>
      <p:pic>
        <p:nvPicPr>
          <p:cNvPr id="17435" name="Picture 40" descr="SnapVault_v1"/>
          <p:cNvPicPr>
            <a:picLocks noChangeAspect="1" noChangeArrowheads="1"/>
          </p:cNvPicPr>
          <p:nvPr/>
        </p:nvPicPr>
        <p:blipFill>
          <a:blip r:embed="rId7" cstate="print"/>
          <a:srcRect/>
          <a:stretch>
            <a:fillRect/>
          </a:stretch>
        </p:blipFill>
        <p:spPr bwMode="auto">
          <a:xfrm>
            <a:off x="6443663" y="3868738"/>
            <a:ext cx="765175" cy="471487"/>
          </a:xfrm>
          <a:prstGeom prst="rect">
            <a:avLst/>
          </a:prstGeom>
          <a:noFill/>
          <a:ln w="9525">
            <a:noFill/>
            <a:miter lim="800000"/>
            <a:headEnd/>
            <a:tailEnd/>
          </a:ln>
        </p:spPr>
      </p:pic>
      <p:pic>
        <p:nvPicPr>
          <p:cNvPr id="17436" name="Picture 40" descr="SnapVault_v1"/>
          <p:cNvPicPr>
            <a:picLocks noChangeAspect="1" noChangeArrowheads="1"/>
          </p:cNvPicPr>
          <p:nvPr/>
        </p:nvPicPr>
        <p:blipFill>
          <a:blip r:embed="rId7" cstate="print"/>
          <a:srcRect/>
          <a:stretch>
            <a:fillRect/>
          </a:stretch>
        </p:blipFill>
        <p:spPr bwMode="auto">
          <a:xfrm>
            <a:off x="6443663" y="5302250"/>
            <a:ext cx="765175" cy="471488"/>
          </a:xfrm>
          <a:prstGeom prst="rect">
            <a:avLst/>
          </a:prstGeom>
          <a:noFill/>
          <a:ln w="9525">
            <a:noFill/>
            <a:miter lim="800000"/>
            <a:headEnd/>
            <a:tailEnd/>
          </a:ln>
        </p:spPr>
      </p:pic>
      <p:pic>
        <p:nvPicPr>
          <p:cNvPr id="17437" name="Picture 32" descr="SnapShot_Copies_v1"/>
          <p:cNvPicPr>
            <a:picLocks noChangeAspect="1" noChangeArrowheads="1"/>
          </p:cNvPicPr>
          <p:nvPr/>
        </p:nvPicPr>
        <p:blipFill>
          <a:blip r:embed="rId8" cstate="print"/>
          <a:srcRect/>
          <a:stretch>
            <a:fillRect/>
          </a:stretch>
        </p:blipFill>
        <p:spPr bwMode="auto">
          <a:xfrm>
            <a:off x="7985125" y="3400425"/>
            <a:ext cx="447675" cy="447675"/>
          </a:xfrm>
          <a:prstGeom prst="rect">
            <a:avLst/>
          </a:prstGeom>
          <a:noFill/>
          <a:ln w="9525">
            <a:noFill/>
            <a:miter lim="800000"/>
            <a:headEnd/>
            <a:tailEnd/>
          </a:ln>
        </p:spPr>
      </p:pic>
      <p:sp>
        <p:nvSpPr>
          <p:cNvPr id="29" name="32-Point Star 28"/>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19</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5"/>
          <p:cNvSpPr>
            <a:spLocks noGrp="1"/>
          </p:cNvSpPr>
          <p:nvPr>
            <p:ph idx="1"/>
          </p:nvPr>
        </p:nvSpPr>
        <p:spPr>
          <a:xfrm>
            <a:off x="990600" y="1123950"/>
            <a:ext cx="4532313" cy="5353050"/>
          </a:xfrm>
        </p:spPr>
        <p:txBody>
          <a:bodyPr/>
          <a:lstStyle/>
          <a:p>
            <a:pPr eaLnBrk="1" hangingPunct="1"/>
            <a:endParaRPr lang="en-US" dirty="0" smtClean="0"/>
          </a:p>
          <a:p>
            <a:pPr eaLnBrk="1" hangingPunct="1"/>
            <a:endParaRPr lang="en-US" dirty="0" smtClean="0"/>
          </a:p>
          <a:p>
            <a:pPr eaLnBrk="1" hangingPunct="1"/>
            <a:r>
              <a:rPr lang="en-US" dirty="0" smtClean="0"/>
              <a:t>NetApp provides support for:</a:t>
            </a:r>
          </a:p>
          <a:p>
            <a:pPr lvl="1" eaLnBrk="1" hangingPunct="1"/>
            <a:r>
              <a:rPr lang="en-US" dirty="0" smtClean="0"/>
              <a:t>Classical tape backup and recovery</a:t>
            </a:r>
          </a:p>
          <a:p>
            <a:pPr lvl="1" eaLnBrk="1" hangingPunct="1"/>
            <a:r>
              <a:rPr lang="en-US" dirty="0" smtClean="0"/>
              <a:t>Virtual Tape Library (VTL)</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Tape Dumps and Restores</a:t>
            </a:r>
            <a:endParaRPr lang="en-US" dirty="0">
              <a:latin typeface="+mn-lt"/>
            </a:endParaRPr>
          </a:p>
        </p:txBody>
      </p:sp>
      <p:pic>
        <p:nvPicPr>
          <p:cNvPr id="18437" name="Picture 16" descr="FAS6000_Series"/>
          <p:cNvPicPr>
            <a:picLocks noChangeAspect="1" noChangeArrowheads="1"/>
          </p:cNvPicPr>
          <p:nvPr/>
        </p:nvPicPr>
        <p:blipFill>
          <a:blip r:embed="rId3" cstate="print"/>
          <a:srcRect/>
          <a:stretch>
            <a:fillRect/>
          </a:stretch>
        </p:blipFill>
        <p:spPr bwMode="auto">
          <a:xfrm>
            <a:off x="5734050" y="3152775"/>
            <a:ext cx="1376363" cy="661988"/>
          </a:xfrm>
          <a:prstGeom prst="rect">
            <a:avLst/>
          </a:prstGeom>
          <a:noFill/>
          <a:ln w="9525">
            <a:noFill/>
            <a:miter lim="800000"/>
            <a:headEnd/>
            <a:tailEnd/>
          </a:ln>
        </p:spPr>
      </p:pic>
      <p:sp>
        <p:nvSpPr>
          <p:cNvPr id="18438" name="Rectangle 7"/>
          <p:cNvSpPr>
            <a:spLocks noChangeArrowheads="1"/>
          </p:cNvSpPr>
          <p:nvPr/>
        </p:nvSpPr>
        <p:spPr bwMode="auto">
          <a:xfrm>
            <a:off x="5483225" y="2506663"/>
            <a:ext cx="3451225" cy="3870325"/>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8439" name="Text Box 22"/>
          <p:cNvSpPr txBox="1">
            <a:spLocks noChangeArrowheads="1"/>
          </p:cNvSpPr>
          <p:nvPr/>
        </p:nvSpPr>
        <p:spPr bwMode="auto">
          <a:xfrm>
            <a:off x="6564313" y="2536825"/>
            <a:ext cx="1552575" cy="396875"/>
          </a:xfrm>
          <a:prstGeom prst="rect">
            <a:avLst/>
          </a:prstGeom>
          <a:noFill/>
          <a:ln w="12700">
            <a:noFill/>
            <a:miter lim="800000"/>
            <a:headEnd/>
            <a:tailEnd/>
          </a:ln>
        </p:spPr>
        <p:txBody>
          <a:bodyPr wrap="none" anchor="ctr">
            <a:spAutoFit/>
          </a:bodyPr>
          <a:lstStyle/>
          <a:p>
            <a:pPr algn="ctr"/>
            <a:r>
              <a:rPr lang="en-US" dirty="0"/>
              <a:t>Data Center</a:t>
            </a:r>
          </a:p>
        </p:txBody>
      </p:sp>
      <p:sp>
        <p:nvSpPr>
          <p:cNvPr id="18440" name="Line 26"/>
          <p:cNvSpPr>
            <a:spLocks noChangeShapeType="1"/>
          </p:cNvSpPr>
          <p:nvPr/>
        </p:nvSpPr>
        <p:spPr bwMode="auto">
          <a:xfrm>
            <a:off x="6423025" y="3841750"/>
            <a:ext cx="0" cy="1255713"/>
          </a:xfrm>
          <a:prstGeom prst="line">
            <a:avLst/>
          </a:prstGeom>
          <a:noFill/>
          <a:ln w="28575">
            <a:solidFill>
              <a:srgbClr val="FF6600"/>
            </a:solidFill>
            <a:prstDash val="sysDot"/>
            <a:round/>
            <a:headEnd/>
            <a:tailEnd type="triangle" w="med" len="med"/>
          </a:ln>
        </p:spPr>
        <p:txBody>
          <a:bodyPr/>
          <a:lstStyle/>
          <a:p>
            <a:endParaRPr lang="en-US" dirty="0"/>
          </a:p>
        </p:txBody>
      </p:sp>
      <p:pic>
        <p:nvPicPr>
          <p:cNvPr id="18441" name="Picture 15" descr="VTL600_VTL700"/>
          <p:cNvPicPr>
            <a:picLocks noChangeAspect="1" noChangeArrowheads="1"/>
          </p:cNvPicPr>
          <p:nvPr/>
        </p:nvPicPr>
        <p:blipFill>
          <a:blip r:embed="rId4" cstate="print"/>
          <a:srcRect/>
          <a:stretch>
            <a:fillRect/>
          </a:stretch>
        </p:blipFill>
        <p:spPr bwMode="auto">
          <a:xfrm>
            <a:off x="7905750" y="2998788"/>
            <a:ext cx="939800" cy="2890837"/>
          </a:xfrm>
          <a:prstGeom prst="rect">
            <a:avLst/>
          </a:prstGeom>
          <a:noFill/>
          <a:ln w="9525">
            <a:noFill/>
            <a:miter lim="800000"/>
            <a:headEnd/>
            <a:tailEnd/>
          </a:ln>
        </p:spPr>
      </p:pic>
      <p:pic>
        <p:nvPicPr>
          <p:cNvPr id="18442" name="Picture 24" descr="tape_drive"/>
          <p:cNvPicPr>
            <a:picLocks noChangeAspect="1" noChangeArrowheads="1"/>
          </p:cNvPicPr>
          <p:nvPr/>
        </p:nvPicPr>
        <p:blipFill>
          <a:blip r:embed="rId5" cstate="print"/>
          <a:srcRect/>
          <a:stretch>
            <a:fillRect/>
          </a:stretch>
        </p:blipFill>
        <p:spPr bwMode="auto">
          <a:xfrm>
            <a:off x="5975350" y="5091113"/>
            <a:ext cx="939800" cy="792162"/>
          </a:xfrm>
          <a:prstGeom prst="rect">
            <a:avLst/>
          </a:prstGeom>
          <a:noFill/>
          <a:ln w="9525">
            <a:noFill/>
            <a:miter lim="800000"/>
            <a:headEnd/>
            <a:tailEnd/>
          </a:ln>
        </p:spPr>
      </p:pic>
      <p:sp>
        <p:nvSpPr>
          <p:cNvPr id="18443" name="Line 29"/>
          <p:cNvSpPr>
            <a:spLocks noChangeShapeType="1"/>
          </p:cNvSpPr>
          <p:nvPr/>
        </p:nvSpPr>
        <p:spPr bwMode="auto">
          <a:xfrm>
            <a:off x="7092950" y="3427413"/>
            <a:ext cx="779463" cy="22225"/>
          </a:xfrm>
          <a:prstGeom prst="line">
            <a:avLst/>
          </a:prstGeom>
          <a:noFill/>
          <a:ln w="28575">
            <a:solidFill>
              <a:srgbClr val="FF6600"/>
            </a:solidFill>
            <a:prstDash val="sysDot"/>
            <a:round/>
            <a:headEnd/>
            <a:tailEnd type="triangle" w="med" len="med"/>
          </a:ln>
        </p:spPr>
        <p:txBody>
          <a:bodyPr/>
          <a:lstStyle/>
          <a:p>
            <a:endParaRPr lang="en-US" dirty="0"/>
          </a:p>
        </p:txBody>
      </p:sp>
      <p:sp>
        <p:nvSpPr>
          <p:cNvPr id="18444" name="Text Box 20"/>
          <p:cNvSpPr txBox="1">
            <a:spLocks noChangeArrowheads="1"/>
          </p:cNvSpPr>
          <p:nvPr/>
        </p:nvSpPr>
        <p:spPr bwMode="auto">
          <a:xfrm>
            <a:off x="8018463" y="5862638"/>
            <a:ext cx="776287" cy="517525"/>
          </a:xfrm>
          <a:prstGeom prst="rect">
            <a:avLst/>
          </a:prstGeom>
          <a:noFill/>
          <a:ln w="12700">
            <a:noFill/>
            <a:miter lim="800000"/>
            <a:headEnd/>
            <a:tailEnd/>
          </a:ln>
        </p:spPr>
        <p:txBody>
          <a:bodyPr wrap="none" anchor="ctr">
            <a:spAutoFit/>
          </a:bodyPr>
          <a:lstStyle/>
          <a:p>
            <a:pPr algn="ctr"/>
            <a:r>
              <a:rPr lang="en-US" sz="1400" dirty="0"/>
              <a:t>VTL</a:t>
            </a:r>
          </a:p>
          <a:p>
            <a:pPr algn="ctr"/>
            <a:r>
              <a:rPr lang="en-US" sz="1400" dirty="0"/>
              <a:t>System</a:t>
            </a:r>
          </a:p>
        </p:txBody>
      </p:sp>
      <p:sp>
        <p:nvSpPr>
          <p:cNvPr id="18445" name="Text Box 20"/>
          <p:cNvSpPr txBox="1">
            <a:spLocks noChangeArrowheads="1"/>
          </p:cNvSpPr>
          <p:nvPr/>
        </p:nvSpPr>
        <p:spPr bwMode="auto">
          <a:xfrm>
            <a:off x="6091238" y="5868988"/>
            <a:ext cx="776287" cy="517525"/>
          </a:xfrm>
          <a:prstGeom prst="rect">
            <a:avLst/>
          </a:prstGeom>
          <a:noFill/>
          <a:ln w="12700">
            <a:noFill/>
            <a:miter lim="800000"/>
            <a:headEnd/>
            <a:tailEnd/>
          </a:ln>
        </p:spPr>
        <p:txBody>
          <a:bodyPr wrap="none" anchor="ctr">
            <a:spAutoFit/>
          </a:bodyPr>
          <a:lstStyle/>
          <a:p>
            <a:pPr algn="ctr"/>
            <a:r>
              <a:rPr lang="en-US" sz="1400" dirty="0"/>
              <a:t>Tape</a:t>
            </a:r>
          </a:p>
          <a:p>
            <a:pPr algn="ctr"/>
            <a:r>
              <a:rPr lang="en-US" sz="1400" dirty="0"/>
              <a:t>System</a:t>
            </a:r>
          </a:p>
        </p:txBody>
      </p:sp>
      <p:sp>
        <p:nvSpPr>
          <p:cNvPr id="18446"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or Remote Storage</a:t>
            </a:r>
          </a:p>
          <a:p>
            <a:pPr lvl="1" algn="l"/>
            <a:r>
              <a:rPr lang="en-US" sz="1800" dirty="0">
                <a:solidFill>
                  <a:schemeClr val="bg1"/>
                </a:solidFill>
              </a:rPr>
              <a:t>- Recover directories or files</a:t>
            </a:r>
          </a:p>
        </p:txBody>
      </p:sp>
      <p:pic>
        <p:nvPicPr>
          <p:cNvPr id="18447" name="Picture 32" descr="SnapShot_Copies_v1"/>
          <p:cNvPicPr>
            <a:picLocks noChangeAspect="1" noChangeArrowheads="1"/>
          </p:cNvPicPr>
          <p:nvPr/>
        </p:nvPicPr>
        <p:blipFill>
          <a:blip r:embed="rId6" cstate="print"/>
          <a:srcRect/>
          <a:stretch>
            <a:fillRect/>
          </a:stretch>
        </p:blipFill>
        <p:spPr bwMode="auto">
          <a:xfrm>
            <a:off x="7212013" y="3233738"/>
            <a:ext cx="447675" cy="447675"/>
          </a:xfrm>
          <a:prstGeom prst="rect">
            <a:avLst/>
          </a:prstGeom>
          <a:noFill/>
          <a:ln w="9525">
            <a:noFill/>
            <a:miter lim="800000"/>
            <a:headEnd/>
            <a:tailEnd/>
          </a:ln>
        </p:spPr>
      </p:pic>
      <p:pic>
        <p:nvPicPr>
          <p:cNvPr id="18448" name="Picture 32" descr="SnapShot_Copies_v1"/>
          <p:cNvPicPr>
            <a:picLocks noChangeAspect="1" noChangeArrowheads="1"/>
          </p:cNvPicPr>
          <p:nvPr/>
        </p:nvPicPr>
        <p:blipFill>
          <a:blip r:embed="rId6" cstate="print"/>
          <a:srcRect/>
          <a:stretch>
            <a:fillRect/>
          </a:stretch>
        </p:blipFill>
        <p:spPr bwMode="auto">
          <a:xfrm>
            <a:off x="6230938" y="4156075"/>
            <a:ext cx="447675" cy="447675"/>
          </a:xfrm>
          <a:prstGeom prst="rect">
            <a:avLst/>
          </a:prstGeom>
          <a:noFill/>
          <a:ln w="9525">
            <a:noFill/>
            <a:miter lim="800000"/>
            <a:headEnd/>
            <a:tailEnd/>
          </a:ln>
        </p:spPr>
      </p:pic>
      <p:sp>
        <p:nvSpPr>
          <p:cNvPr id="16" name="32-Point Star 15"/>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5"/>
          <p:cNvSpPr>
            <a:spLocks noGrp="1"/>
          </p:cNvSpPr>
          <p:nvPr>
            <p:ph idx="1"/>
          </p:nvPr>
        </p:nvSpPr>
        <p:spPr/>
        <p:txBody>
          <a:bodyPr/>
          <a:lstStyle/>
          <a:p>
            <a:pPr eaLnBrk="1" hangingPunct="1"/>
            <a:endParaRPr lang="en-US" dirty="0" smtClean="0"/>
          </a:p>
          <a:p>
            <a:pPr eaLnBrk="1" hangingPunct="1"/>
            <a:endParaRPr lang="en-US" dirty="0" smtClean="0"/>
          </a:p>
          <a:p>
            <a:pPr eaLnBrk="1" hangingPunct="1">
              <a:spcBef>
                <a:spcPct val="0"/>
              </a:spcBef>
            </a:pPr>
            <a:r>
              <a:rPr lang="en-US" dirty="0" smtClean="0"/>
              <a:t>NDMP is an open standard that allows backup applications to control native backup and recovery functions on NetApp storage systems and other NDMP servers</a:t>
            </a:r>
          </a:p>
          <a:p>
            <a:pPr eaLnBrk="1" hangingPunct="1"/>
            <a:r>
              <a:rPr lang="en-US" dirty="0" smtClean="0"/>
              <a:t>NDMP-compliant backup applications interact with the </a:t>
            </a:r>
            <a:r>
              <a:rPr lang="en-US" dirty="0" smtClean="0">
                <a:latin typeface="Courier New" pitchFamily="49" charset="0"/>
              </a:rPr>
              <a:t>ndmpd</a:t>
            </a:r>
            <a:r>
              <a:rPr lang="en-US" dirty="0" smtClean="0"/>
              <a:t> process on the storage system</a:t>
            </a:r>
          </a:p>
          <a:p>
            <a:pPr eaLnBrk="1" hangingPunct="1"/>
            <a:r>
              <a:rPr lang="en-US" dirty="0" smtClean="0"/>
              <a:t>NDMP requests from backup applications prompt the storage system to invoke native </a:t>
            </a:r>
            <a:r>
              <a:rPr lang="en-US" dirty="0" smtClean="0">
                <a:latin typeface="Courier New" pitchFamily="49" charset="0"/>
                <a:cs typeface="Courier New" pitchFamily="49" charset="0"/>
              </a:rPr>
              <a:t>dump</a:t>
            </a:r>
            <a:r>
              <a:rPr lang="en-US" dirty="0" smtClean="0"/>
              <a:t> and </a:t>
            </a:r>
            <a:r>
              <a:rPr lang="en-US" dirty="0" smtClean="0">
                <a:latin typeface="Courier New" pitchFamily="49" charset="0"/>
                <a:cs typeface="Courier New" pitchFamily="49" charset="0"/>
              </a:rPr>
              <a:t>restore</a:t>
            </a:r>
            <a:r>
              <a:rPr lang="en-US" dirty="0" smtClean="0"/>
              <a:t> commands to initiate backups and restores</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NDMP</a:t>
            </a:r>
            <a:endParaRPr lang="en-US" dirty="0">
              <a:latin typeface="+mn-lt"/>
            </a:endParaRPr>
          </a:p>
        </p:txBody>
      </p:sp>
      <p:sp>
        <p:nvSpPr>
          <p:cNvPr id="22533"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with Third-Party Tools</a:t>
            </a:r>
          </a:p>
          <a:p>
            <a:pPr lvl="1" algn="l"/>
            <a:r>
              <a:rPr lang="en-US" sz="1800" dirty="0">
                <a:solidFill>
                  <a:schemeClr val="bg1"/>
                </a:solidFill>
              </a:rPr>
              <a:t>- Recover qtrees, directories, or files</a:t>
            </a:r>
          </a:p>
        </p:txBody>
      </p:sp>
      <p:sp>
        <p:nvSpPr>
          <p:cNvPr id="5" name="32-Point Star 4"/>
          <p:cNvSpPr/>
          <p:nvPr/>
        </p:nvSpPr>
        <p:spPr bwMode="auto">
          <a:xfrm rot="608667">
            <a:off x="6121100" y="570151"/>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System Availability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446212" y="1687551"/>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436" name="Title 1"/>
          <p:cNvSpPr>
            <a:spLocks noGrp="1"/>
          </p:cNvSpPr>
          <p:nvPr>
            <p:ph type="title" idx="4294967295"/>
          </p:nvPr>
        </p:nvSpPr>
        <p:spPr/>
        <p:txBody>
          <a:bodyPr/>
          <a:lstStyle/>
          <a:p>
            <a:pPr eaLnBrk="1" hangingPunct="1"/>
            <a:r>
              <a:rPr lang="en-US" dirty="0" smtClean="0"/>
              <a:t>System Availability </a:t>
            </a:r>
            <a:r>
              <a:rPr lang="en-US" dirty="0" smtClean="0"/>
              <a:t>Spectrum </a:t>
            </a:r>
          </a:p>
        </p:txBody>
      </p:sp>
      <p:sp>
        <p:nvSpPr>
          <p:cNvPr id="18437" name="Content Placeholder 2"/>
          <p:cNvSpPr>
            <a:spLocks noGrp="1"/>
          </p:cNvSpPr>
          <p:nvPr>
            <p:ph idx="4294967295"/>
          </p:nvPr>
        </p:nvSpPr>
        <p:spPr/>
        <p:txBody>
          <a:bodyPr/>
          <a:lstStyle/>
          <a:p>
            <a:pPr eaLnBrk="1" hangingPunct="1"/>
            <a:r>
              <a:rPr lang="en-US" dirty="0" smtClean="0"/>
              <a:t>High availability is the process of providing solutions that increase storage </a:t>
            </a:r>
            <a:br>
              <a:rPr lang="en-US" dirty="0" smtClean="0"/>
            </a:br>
            <a:r>
              <a:rPr lang="en-US" dirty="0" smtClean="0"/>
              <a:t>resiliency </a:t>
            </a:r>
          </a:p>
        </p:txBody>
      </p:sp>
      <p:sp>
        <p:nvSpPr>
          <p:cNvPr id="18438" name="TextBox 8"/>
          <p:cNvSpPr txBox="1">
            <a:spLocks noChangeArrowheads="1"/>
          </p:cNvSpPr>
          <p:nvPr/>
        </p:nvSpPr>
        <p:spPr bwMode="auto">
          <a:xfrm>
            <a:off x="5262563" y="5040313"/>
            <a:ext cx="3476625" cy="101600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smtClean="0"/>
              <a:t>NetApp </a:t>
            </a:r>
            <a:r>
              <a:rPr lang="en-US" dirty="0"/>
              <a:t>provides solutions</a:t>
            </a:r>
          </a:p>
          <a:p>
            <a:pPr algn="ctr">
              <a:buClr>
                <a:schemeClr val="accent2"/>
              </a:buClr>
              <a:buFont typeface="Wingdings 2" pitchFamily="18" charset="2"/>
              <a:buNone/>
            </a:pPr>
            <a:r>
              <a:rPr lang="en-US" dirty="0"/>
              <a:t>to overcome all these </a:t>
            </a:r>
          </a:p>
          <a:p>
            <a:pPr algn="ctr">
              <a:buClr>
                <a:schemeClr val="accent2"/>
              </a:buClr>
              <a:buFont typeface="Wingdings 2" pitchFamily="18" charset="2"/>
              <a:buNone/>
            </a:pPr>
            <a:r>
              <a:rPr lang="en-US" dirty="0"/>
              <a:t>business continuity problems</a:t>
            </a:r>
          </a:p>
        </p:txBody>
      </p:sp>
      <p:sp>
        <p:nvSpPr>
          <p:cNvPr id="14" name="Oval 13"/>
          <p:cNvSpPr/>
          <p:nvPr/>
        </p:nvSpPr>
        <p:spPr>
          <a:xfrm>
            <a:off x="7046913" y="2598738"/>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0"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Rectangle 12"/>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p:txBody>
          <a:bodyPr/>
          <a:lstStyle/>
          <a:p>
            <a:pPr eaLnBrk="1" hangingPunct="1"/>
            <a:r>
              <a:rPr lang="en-US" dirty="0" smtClean="0"/>
              <a:t>Loss of Cable</a:t>
            </a:r>
          </a:p>
        </p:txBody>
      </p:sp>
      <p:sp>
        <p:nvSpPr>
          <p:cNvPr id="19460" name="Content Placeholder 2"/>
          <p:cNvSpPr>
            <a:spLocks noGrp="1"/>
          </p:cNvSpPr>
          <p:nvPr>
            <p:ph idx="1"/>
          </p:nvPr>
        </p:nvSpPr>
        <p:spPr/>
        <p:txBody>
          <a:bodyPr/>
          <a:lstStyle/>
          <a:p>
            <a:pPr eaLnBrk="1" hangingPunct="1"/>
            <a:r>
              <a:rPr lang="en-US" dirty="0" smtClean="0"/>
              <a:t>Loss of a cable between the storage system and a shelf can be overcome by </a:t>
            </a:r>
            <a:br>
              <a:rPr lang="en-US" dirty="0" smtClean="0"/>
            </a:br>
            <a:r>
              <a:rPr lang="en-US" dirty="0" smtClean="0"/>
              <a:t>shelf multipathing  </a:t>
            </a:r>
          </a:p>
        </p:txBody>
      </p:sp>
      <p:graphicFrame>
        <p:nvGraphicFramePr>
          <p:cNvPr id="4" name="Diagram 3"/>
          <p:cNvGraphicFramePr/>
          <p:nvPr/>
        </p:nvGraphicFramePr>
        <p:xfrm>
          <a:off x="1446212" y="16891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3" name="Rectangle 12"/>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
        <p:nvSpPr>
          <p:cNvPr id="14" name="Oval 13"/>
          <p:cNvSpPr/>
          <p:nvPr/>
        </p:nvSpPr>
        <p:spPr>
          <a:xfrm>
            <a:off x="7046913" y="26003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32-Point Star 8"/>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pPr eaLnBrk="1" hangingPunct="1"/>
            <a:r>
              <a:rPr lang="en-US" dirty="0" smtClean="0"/>
              <a:t>Loss of Shelf</a:t>
            </a:r>
          </a:p>
        </p:txBody>
      </p:sp>
      <p:sp>
        <p:nvSpPr>
          <p:cNvPr id="20484" name="Content Placeholder 2"/>
          <p:cNvSpPr>
            <a:spLocks noGrp="1"/>
          </p:cNvSpPr>
          <p:nvPr>
            <p:ph idx="1"/>
          </p:nvPr>
        </p:nvSpPr>
        <p:spPr/>
        <p:txBody>
          <a:bodyPr/>
          <a:lstStyle/>
          <a:p>
            <a:pPr eaLnBrk="1" hangingPunct="1"/>
            <a:r>
              <a:rPr lang="en-US" dirty="0" smtClean="0"/>
              <a:t>Loss of a shelf can be overcome by implementing SyncMirror®</a:t>
            </a:r>
            <a:endParaRPr lang="en-US" baseline="30000" dirty="0" smtClean="0"/>
          </a:p>
          <a:p>
            <a:pPr lvl="1" eaLnBrk="1" hangingPunct="1"/>
            <a:r>
              <a:rPr lang="en-US" dirty="0" smtClean="0"/>
              <a:t>A RAID 1 implementation </a:t>
            </a:r>
            <a:br>
              <a:rPr lang="en-US" dirty="0" smtClean="0"/>
            </a:br>
            <a:r>
              <a:rPr lang="en-US" dirty="0" smtClean="0"/>
              <a:t>where the RAID groups </a:t>
            </a:r>
            <a:br>
              <a:rPr lang="en-US" dirty="0" smtClean="0"/>
            </a:br>
            <a:r>
              <a:rPr lang="en-US" dirty="0" smtClean="0"/>
              <a:t>are mirrored</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DOTA</a:t>
            </a:r>
          </a:p>
        </p:txBody>
      </p:sp>
      <p:grpSp>
        <p:nvGrpSpPr>
          <p:cNvPr id="11"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p:txBody>
          <a:bodyPr/>
          <a:lstStyle/>
          <a:p>
            <a:pPr eaLnBrk="1" hangingPunct="1"/>
            <a:r>
              <a:rPr lang="en-US" dirty="0" smtClean="0"/>
              <a:t>Loss of Controller</a:t>
            </a:r>
          </a:p>
        </p:txBody>
      </p:sp>
      <p:sp>
        <p:nvSpPr>
          <p:cNvPr id="24580" name="Content Placeholder 2"/>
          <p:cNvSpPr>
            <a:spLocks noGrp="1"/>
          </p:cNvSpPr>
          <p:nvPr>
            <p:ph idx="1"/>
          </p:nvPr>
        </p:nvSpPr>
        <p:spPr/>
        <p:txBody>
          <a:bodyPr/>
          <a:lstStyle/>
          <a:p>
            <a:pPr eaLnBrk="1" hangingPunct="1"/>
            <a:r>
              <a:rPr lang="en-US" dirty="0" smtClean="0"/>
              <a:t>Loss of a controller may be overcome by configuring a high-availability pair</a:t>
            </a:r>
          </a:p>
        </p:txBody>
      </p:sp>
      <p:graphicFrame>
        <p:nvGraphicFramePr>
          <p:cNvPr id="4" name="Diagram 3"/>
          <p:cNvGraphicFramePr/>
          <p:nvPr/>
        </p:nvGraphicFramePr>
        <p:xfrm>
          <a:off x="1446212" y="16891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7046913" y="26003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21</a:t>
            </a:r>
          </a:p>
        </p:txBody>
      </p:sp>
      <p:grpSp>
        <p:nvGrpSpPr>
          <p:cNvPr id="11"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p:txBody>
          <a:bodyPr/>
          <a:lstStyle/>
          <a:p>
            <a:pPr eaLnBrk="1" hangingPunct="1"/>
            <a:r>
              <a:rPr lang="en-US" dirty="0" smtClean="0"/>
              <a:t>Loss of Building</a:t>
            </a:r>
          </a:p>
        </p:txBody>
      </p:sp>
      <p:sp>
        <p:nvSpPr>
          <p:cNvPr id="48132" name="Content Placeholder 2"/>
          <p:cNvSpPr>
            <a:spLocks noGrp="1"/>
          </p:cNvSpPr>
          <p:nvPr>
            <p:ph idx="1"/>
          </p:nvPr>
        </p:nvSpPr>
        <p:spPr/>
        <p:txBody>
          <a:bodyPr/>
          <a:lstStyle/>
          <a:p>
            <a:pPr eaLnBrk="1" hangingPunct="1"/>
            <a:r>
              <a:rPr lang="en-US" dirty="0" smtClean="0"/>
              <a:t>Loss of a entire building can be overcome by implementing stretch MetroCluster</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22</a:t>
            </a:r>
          </a:p>
        </p:txBody>
      </p:sp>
      <p:grpSp>
        <p:nvGrpSpPr>
          <p:cNvPr id="11" name="Group 10"/>
          <p:cNvGrpSpPr>
            <a:grpSpLocks/>
          </p:cNvGrpSpPr>
          <p:nvPr/>
        </p:nvGrpSpPr>
        <p:grpSpPr bwMode="auto">
          <a:xfrm>
            <a:off x="7416230" y="2757488"/>
            <a:ext cx="1446213" cy="733425"/>
            <a:chOff x="4599913" y="1323188"/>
            <a:chExt cx="1140491" cy="734227"/>
          </a:xfrm>
        </p:grpSpPr>
        <p:sp>
          <p:nvSpPr>
            <p:cNvPr id="12" name="Rectangle 11"/>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p:txBody>
          <a:bodyPr/>
          <a:lstStyle/>
          <a:p>
            <a:pPr eaLnBrk="1" hangingPunct="1"/>
            <a:r>
              <a:rPr lang="en-US" dirty="0" smtClean="0"/>
              <a:t>Loss of Site</a:t>
            </a:r>
          </a:p>
        </p:txBody>
      </p:sp>
      <p:sp>
        <p:nvSpPr>
          <p:cNvPr id="49156" name="Content Placeholder 2"/>
          <p:cNvSpPr>
            <a:spLocks noGrp="1"/>
          </p:cNvSpPr>
          <p:nvPr>
            <p:ph idx="1"/>
          </p:nvPr>
        </p:nvSpPr>
        <p:spPr/>
        <p:txBody>
          <a:bodyPr/>
          <a:lstStyle/>
          <a:p>
            <a:pPr eaLnBrk="1" hangingPunct="1"/>
            <a:r>
              <a:rPr lang="en-US" dirty="0" smtClean="0"/>
              <a:t>Loss of a site can be overcome by implementing fabric-attached </a:t>
            </a:r>
            <a:br>
              <a:rPr lang="en-US" dirty="0" smtClean="0"/>
            </a:br>
            <a:r>
              <a:rPr lang="en-US" dirty="0" smtClean="0"/>
              <a:t>MetroCluster</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32-Point Star 14"/>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22</a:t>
            </a:r>
          </a:p>
        </p:txBody>
      </p:sp>
      <p:grpSp>
        <p:nvGrpSpPr>
          <p:cNvPr id="10" name="Group 10"/>
          <p:cNvGrpSpPr>
            <a:grpSpLocks/>
          </p:cNvGrpSpPr>
          <p:nvPr/>
        </p:nvGrpSpPr>
        <p:grpSpPr bwMode="auto">
          <a:xfrm>
            <a:off x="7416230" y="2757488"/>
            <a:ext cx="1446213" cy="733425"/>
            <a:chOff x="4599913" y="1323188"/>
            <a:chExt cx="1140491" cy="734227"/>
          </a:xfrm>
        </p:grpSpPr>
        <p:sp>
          <p:nvSpPr>
            <p:cNvPr id="11" name="Rectangle 10"/>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angle 11"/>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le 1"/>
          <p:cNvSpPr>
            <a:spLocks noGrp="1"/>
          </p:cNvSpPr>
          <p:nvPr>
            <p:ph type="title"/>
          </p:nvPr>
        </p:nvSpPr>
        <p:spPr/>
        <p:txBody>
          <a:bodyPr/>
          <a:lstStyle/>
          <a:p>
            <a:pPr eaLnBrk="1" hangingPunct="1"/>
            <a:r>
              <a:rPr lang="en-US" dirty="0" smtClean="0"/>
              <a:t>Loss of Region</a:t>
            </a:r>
          </a:p>
        </p:txBody>
      </p:sp>
      <p:sp>
        <p:nvSpPr>
          <p:cNvPr id="50180" name="Content Placeholder 2"/>
          <p:cNvSpPr>
            <a:spLocks noGrp="1"/>
          </p:cNvSpPr>
          <p:nvPr>
            <p:ph idx="1"/>
          </p:nvPr>
        </p:nvSpPr>
        <p:spPr/>
        <p:txBody>
          <a:bodyPr/>
          <a:lstStyle/>
          <a:p>
            <a:pPr eaLnBrk="1" hangingPunct="1"/>
            <a:r>
              <a:rPr lang="en-US" dirty="0" smtClean="0"/>
              <a:t>Loss of a region can be overcome by implementing SnapMirror®</a:t>
            </a:r>
            <a:endParaRPr lang="en-US" baseline="30000" dirty="0" smtClean="0"/>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7046913" y="2587625"/>
            <a:ext cx="638175" cy="663575"/>
          </a:xfrm>
          <a:prstGeom prst="ellipse">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32-Point Star 11"/>
          <p:cNvSpPr/>
          <p:nvPr/>
        </p:nvSpPr>
        <p:spPr bwMode="auto">
          <a:xfrm rot="608667">
            <a:off x="6519133" y="4442904"/>
            <a:ext cx="1871831" cy="1742739"/>
          </a:xfrm>
          <a:prstGeom prst="star32">
            <a:avLst/>
          </a:prstGeom>
          <a:solidFill>
            <a:srgbClr val="005BAE"/>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Covered</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bg1"/>
                </a:solidFill>
              </a:rPr>
              <a:t>in </a:t>
            </a:r>
          </a:p>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bg1"/>
                </a:solidFill>
                <a:effectLst/>
                <a:latin typeface="Arial" pitchFamily="34" charset="0"/>
              </a:rPr>
              <a:t>Module 23</a:t>
            </a:r>
          </a:p>
        </p:txBody>
      </p:sp>
      <p:grpSp>
        <p:nvGrpSpPr>
          <p:cNvPr id="13" name="Group 10"/>
          <p:cNvGrpSpPr>
            <a:grpSpLocks/>
          </p:cNvGrpSpPr>
          <p:nvPr/>
        </p:nvGrpSpPr>
        <p:grpSpPr bwMode="auto">
          <a:xfrm>
            <a:off x="7416230" y="2757488"/>
            <a:ext cx="1446213" cy="733425"/>
            <a:chOff x="4599913" y="1323188"/>
            <a:chExt cx="1140491" cy="734227"/>
          </a:xfrm>
        </p:grpSpPr>
        <p:sp>
          <p:nvSpPr>
            <p:cNvPr id="14" name="Rectangle 13"/>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Rectangle 14"/>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lnSpc>
                <a:spcPct val="90000"/>
              </a:lnSpc>
            </a:pPr>
            <a:r>
              <a:rPr lang="en-US" sz="2400" dirty="0" smtClean="0"/>
              <a:t>List the methods to back up and recover data for data availability</a:t>
            </a:r>
          </a:p>
          <a:p>
            <a:pPr eaLnBrk="1" hangingPunct="1">
              <a:lnSpc>
                <a:spcPct val="90000"/>
              </a:lnSpc>
            </a:pPr>
            <a:r>
              <a:rPr lang="en-US" sz="2400" dirty="0" smtClean="0"/>
              <a:t>Describe the methods to ensure system availability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smtClean="0"/>
              <a:t>Exercise</a:t>
            </a:r>
            <a:endParaRPr lang="en-US" dirty="0"/>
          </a:p>
        </p:txBody>
      </p:sp>
      <p:sp>
        <p:nvSpPr>
          <p:cNvPr id="98307" name="Rectangle 3"/>
          <p:cNvSpPr>
            <a:spLocks noGrp="1" noChangeArrowheads="1"/>
          </p:cNvSpPr>
          <p:nvPr>
            <p:ph type="subTitle" idx="1"/>
          </p:nvPr>
        </p:nvSpPr>
        <p:spPr/>
        <p:txBody>
          <a:bodyPr/>
          <a:lstStyle/>
          <a:p>
            <a:r>
              <a:rPr lang="en-US" dirty="0"/>
              <a:t>Module </a:t>
            </a:r>
            <a:r>
              <a:rPr lang="en-US" dirty="0" smtClean="0"/>
              <a:t>16: Availability Overview</a:t>
            </a:r>
            <a:endParaRPr lang="en-US" dirty="0"/>
          </a:p>
          <a:p>
            <a:r>
              <a:rPr lang="en-US" dirty="0"/>
              <a:t>Estimated Time: </a:t>
            </a:r>
            <a:r>
              <a:rPr lang="en-US" dirty="0" smtClean="0"/>
              <a:t>15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Which Data ONTAP solutions would you use for backup and rapid recovery?</a:t>
            </a:r>
          </a:p>
          <a:p>
            <a:r>
              <a:rPr lang="en-US" dirty="0" smtClean="0"/>
              <a:t>Which Data ONTAP solutions would you use for system availability?</a:t>
            </a:r>
          </a:p>
          <a:p>
            <a:endParaRPr lang="en-US"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16: Availability Overview</a:t>
            </a:r>
            <a:endParaRPr lang="en-US"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sz="2400" dirty="0" smtClean="0"/>
              <a:t>Which Data ONTAP solutions would you use for backup and rapid recovery?</a:t>
            </a:r>
          </a:p>
          <a:p>
            <a:pPr lvl="1" eaLnBrk="1" hangingPunct="1">
              <a:spcBef>
                <a:spcPts val="600"/>
              </a:spcBef>
            </a:pPr>
            <a:r>
              <a:rPr lang="en-US" sz="2400" dirty="0" smtClean="0">
                <a:solidFill>
                  <a:schemeClr val="hlink"/>
                </a:solidFill>
              </a:rPr>
              <a:t>Snapshot copies </a:t>
            </a:r>
          </a:p>
          <a:p>
            <a:pPr lvl="1" eaLnBrk="1" hangingPunct="1">
              <a:spcBef>
                <a:spcPts val="600"/>
              </a:spcBef>
            </a:pPr>
            <a:r>
              <a:rPr lang="en-US" sz="2400" dirty="0" smtClean="0">
                <a:solidFill>
                  <a:schemeClr val="hlink"/>
                </a:solidFill>
              </a:rPr>
              <a:t>SnapRestore</a:t>
            </a:r>
          </a:p>
          <a:p>
            <a:pPr lvl="1" eaLnBrk="1" hangingPunct="1">
              <a:spcBef>
                <a:spcPts val="600"/>
              </a:spcBef>
            </a:pPr>
            <a:r>
              <a:rPr lang="en-US" sz="2400" dirty="0" smtClean="0">
                <a:solidFill>
                  <a:schemeClr val="hlink"/>
                </a:solidFill>
              </a:rPr>
              <a:t>SnapVault </a:t>
            </a:r>
          </a:p>
          <a:p>
            <a:pPr eaLnBrk="1" hangingPunct="1"/>
            <a:r>
              <a:rPr lang="en-US" sz="2400" dirty="0" smtClean="0"/>
              <a:t>Which Data ONTAP solutions would you use for system availability?</a:t>
            </a:r>
          </a:p>
          <a:p>
            <a:pPr lvl="1">
              <a:spcBef>
                <a:spcPts val="600"/>
              </a:spcBef>
            </a:pPr>
            <a:r>
              <a:rPr lang="en-US" sz="2400" dirty="0" smtClean="0">
                <a:solidFill>
                  <a:srgbClr val="005BAE"/>
                </a:solidFill>
              </a:rPr>
              <a:t>Shelf multipathing</a:t>
            </a:r>
          </a:p>
          <a:p>
            <a:pPr lvl="1" eaLnBrk="1" hangingPunct="1">
              <a:spcBef>
                <a:spcPts val="600"/>
              </a:spcBef>
            </a:pPr>
            <a:r>
              <a:rPr lang="en-US" sz="2400" dirty="0" smtClean="0">
                <a:solidFill>
                  <a:schemeClr val="hlink"/>
                </a:solidFill>
              </a:rPr>
              <a:t>SyncMirror</a:t>
            </a:r>
          </a:p>
          <a:p>
            <a:pPr lvl="1" eaLnBrk="1" hangingPunct="1">
              <a:spcBef>
                <a:spcPts val="600"/>
              </a:spcBef>
            </a:pPr>
            <a:r>
              <a:rPr lang="en-US" sz="2400" dirty="0" smtClean="0">
                <a:solidFill>
                  <a:schemeClr val="hlink"/>
                </a:solidFill>
              </a:rPr>
              <a:t>High-availability</a:t>
            </a:r>
          </a:p>
          <a:p>
            <a:pPr lvl="1" eaLnBrk="1" hangingPunct="1">
              <a:spcBef>
                <a:spcPts val="600"/>
              </a:spcBef>
            </a:pPr>
            <a:r>
              <a:rPr lang="en-US" sz="2400" dirty="0" smtClean="0">
                <a:solidFill>
                  <a:schemeClr val="hlink"/>
                </a:solidFill>
              </a:rPr>
              <a:t>MetroCluster</a:t>
            </a:r>
          </a:p>
          <a:p>
            <a:pPr lvl="1" eaLnBrk="1" hangingPunct="1">
              <a:spcBef>
                <a:spcPts val="600"/>
              </a:spcBef>
            </a:pPr>
            <a:r>
              <a:rPr lang="en-US" sz="2400" dirty="0" smtClean="0">
                <a:solidFill>
                  <a:schemeClr val="hlink"/>
                </a:solidFill>
              </a:rPr>
              <a:t>SnapMirror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374DB2C0-48DA-415A-BC66-FB52FA3729D4}"/>
</file>

<file path=docProps/app.xml><?xml version="1.0" encoding="utf-8"?>
<Properties xmlns="http://schemas.openxmlformats.org/officeDocument/2006/extended-properties" xmlns:vt="http://schemas.openxmlformats.org/officeDocument/2006/docPropsVTypes">
  <Template/>
  <TotalTime>22066</TotalTime>
  <Words>2532</Words>
  <Application>Microsoft Office PowerPoint</Application>
  <PresentationFormat>Letter Paper (8.5x11 in)</PresentationFormat>
  <Paragraphs>411</Paragraphs>
  <Slides>30</Slides>
  <Notes>30</Notes>
  <HiddenSlides>2</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2010_NetAppUMaster</vt:lpstr>
      <vt:lpstr>Availability Overview</vt:lpstr>
      <vt:lpstr>Module Objectives</vt:lpstr>
      <vt:lpstr>Availability</vt:lpstr>
      <vt:lpstr>Disaster Recovery Plan</vt:lpstr>
      <vt:lpstr>Standard Disaster Recovery Metrics</vt:lpstr>
      <vt:lpstr>Considerations for Disaster Recovery</vt:lpstr>
      <vt:lpstr>Disaster Recovery Solutions</vt:lpstr>
      <vt:lpstr>Availability </vt:lpstr>
      <vt:lpstr>Data Availability Overview</vt:lpstr>
      <vt:lpstr>Backup and Recovery Spectrum</vt:lpstr>
      <vt:lpstr>Snapshot Copies</vt:lpstr>
      <vt:lpstr>SnapRestore</vt:lpstr>
      <vt:lpstr>ndmpcopy Command</vt:lpstr>
      <vt:lpstr>SnapVault</vt:lpstr>
      <vt:lpstr>Tape Dumps and Restores</vt:lpstr>
      <vt:lpstr>NDMP</vt:lpstr>
      <vt:lpstr>System Availability Overview</vt:lpstr>
      <vt:lpstr>System Availability Spectrum </vt:lpstr>
      <vt:lpstr>Loss of Cable</vt:lpstr>
      <vt:lpstr>Loss of Shelf</vt:lpstr>
      <vt:lpstr>Loss of Controller</vt:lpstr>
      <vt:lpstr>Loss of Building</vt:lpstr>
      <vt:lpstr>Loss of Site</vt:lpstr>
      <vt:lpstr>Loss of Region</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Availability Overview</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2010-04-17T23:12:07Z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