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49"/>
  </p:notesMasterIdLst>
  <p:handoutMasterIdLst>
    <p:handoutMasterId r:id="rId50"/>
  </p:handoutMasterIdLst>
  <p:sldIdLst>
    <p:sldId id="476" r:id="rId5"/>
    <p:sldId id="477" r:id="rId6"/>
    <p:sldId id="523" r:id="rId7"/>
    <p:sldId id="479" r:id="rId8"/>
    <p:sldId id="480" r:id="rId9"/>
    <p:sldId id="481" r:id="rId10"/>
    <p:sldId id="524" r:id="rId11"/>
    <p:sldId id="483" r:id="rId12"/>
    <p:sldId id="484" r:id="rId13"/>
    <p:sldId id="485" r:id="rId14"/>
    <p:sldId id="486" r:id="rId15"/>
    <p:sldId id="487" r:id="rId16"/>
    <p:sldId id="488" r:id="rId17"/>
    <p:sldId id="489" r:id="rId18"/>
    <p:sldId id="490" r:id="rId19"/>
    <p:sldId id="491" r:id="rId20"/>
    <p:sldId id="492" r:id="rId21"/>
    <p:sldId id="493" r:id="rId22"/>
    <p:sldId id="525" r:id="rId23"/>
    <p:sldId id="495" r:id="rId24"/>
    <p:sldId id="496" r:id="rId25"/>
    <p:sldId id="497" r:id="rId26"/>
    <p:sldId id="529" r:id="rId27"/>
    <p:sldId id="498" r:id="rId28"/>
    <p:sldId id="499" r:id="rId29"/>
    <p:sldId id="500" r:id="rId30"/>
    <p:sldId id="526" r:id="rId31"/>
    <p:sldId id="506" r:id="rId32"/>
    <p:sldId id="507" r:id="rId33"/>
    <p:sldId id="508" r:id="rId34"/>
    <p:sldId id="528" r:id="rId35"/>
    <p:sldId id="510" r:id="rId36"/>
    <p:sldId id="511" r:id="rId37"/>
    <p:sldId id="512" r:id="rId38"/>
    <p:sldId id="513" r:id="rId39"/>
    <p:sldId id="514" r:id="rId40"/>
    <p:sldId id="515" r:id="rId41"/>
    <p:sldId id="516" r:id="rId42"/>
    <p:sldId id="527" r:id="rId43"/>
    <p:sldId id="518" r:id="rId44"/>
    <p:sldId id="519" r:id="rId45"/>
    <p:sldId id="520" r:id="rId46"/>
    <p:sldId id="521" r:id="rId47"/>
    <p:sldId id="522" r:id="rId48"/>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68758" autoAdjust="0"/>
  </p:normalViewPr>
  <p:slideViewPr>
    <p:cSldViewPr snapToGrid="0">
      <p:cViewPr>
        <p:scale>
          <a:sx n="60" d="100"/>
          <a:sy n="60" d="100"/>
        </p:scale>
        <p:origin x="-2046" y="-198"/>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9912"/>
    </p:cViewPr>
  </p:sorterViewPr>
  <p:notesViewPr>
    <p:cSldViewPr snapToGrid="0">
      <p:cViewPr>
        <p:scale>
          <a:sx n="87" d="100"/>
          <a:sy n="87" d="100"/>
        </p:scale>
        <p:origin x="-1458" y="786"/>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8" name="Slide Number Placeholder 7"/>
          <p:cNvSpPr>
            <a:spLocks noGrp="1"/>
          </p:cNvSpPr>
          <p:nvPr>
            <p:ph type="sldNum" sz="quarter" idx="10"/>
          </p:nvPr>
        </p:nvSpPr>
        <p:spPr/>
        <p:txBody>
          <a:bodyPr/>
          <a:lstStyle/>
          <a:p>
            <a:fld id="{9884764F-6734-4E98-BA4A-4193F051EE6C}" type="slidenum">
              <a:rPr lang="en-US" smtClean="0"/>
              <a:pPr/>
              <a:t>2</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a:t>
            </a:r>
            <a:r>
              <a:rPr lang="en-US" baseline="0" dirty="0" smtClean="0"/>
              <a:t> OVERVIEW</a:t>
            </a:r>
            <a:endParaRPr dirty="0"/>
          </a:p>
        </p:txBody>
      </p:sp>
      <p:sp>
        <p:nvSpPr>
          <p:cNvPr id="12" name="Slide Image Placeholder 11"/>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SnapVault </a:t>
            </a:r>
            <a:r>
              <a:t>is a disk-based storage backup feature of Data ONTAP. SnapVault enables data stored on multiple storage systems to be backed up to a central, secondary storage system quickly and efficiently as read-only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t>In the event of data loss or corruption on a storage system, backed-up data can be restored from the SnapVault secondary with less downtime and uncertainty than is associated with conventional tape backup and restore operations.</a:t>
            </a:r>
          </a:p>
          <a:p>
            <a:pPr marL="0" marR="0" indent="0" algn="l" defTabSz="914400" rtl="0" eaLnBrk="0" fontAlgn="base" latinLnBrk="0" hangingPunct="0">
              <a:lnSpc>
                <a:spcPct val="100000"/>
              </a:lnSpc>
              <a:spcBef>
                <a:spcPct val="30000"/>
              </a:spcBef>
              <a:spcAft>
                <a:spcPct val="0"/>
              </a:spcAft>
              <a:buClrTx/>
              <a:buSzTx/>
              <a:buFontTx/>
              <a:buNone/>
              <a:tabLst/>
              <a:defRPr/>
            </a:pPr>
            <a:r>
              <a:t>Additionally, users who wish to perform a restore of their own data may do so without the intervention of a system administrator. The SnapVault secondary may be configured with NFS exports and CIFS shares to let users copy the file from the Snapshot copy to the correct location.</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THEORY OF OPERATION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On </a:t>
            </a:r>
            <a:r>
              <a:t>storage systems running Data ONTAP, the qtree is the basic unit of SnapVault backup and restore. SnapVault backs up specified qtrees on the primary system to associated qtrees on the SnapVault secondary system. If data needs to be restored to the primary system, SnapVault transfers the specified versions of the qtrees back to their associated primary qtrees.</a:t>
            </a:r>
          </a:p>
          <a:p>
            <a:pPr marL="0" marR="0" indent="0" algn="l" defTabSz="914400" rtl="0" eaLnBrk="0" fontAlgn="base" latinLnBrk="0" hangingPunct="0">
              <a:lnSpc>
                <a:spcPct val="100000"/>
              </a:lnSpc>
              <a:spcBef>
                <a:spcPct val="30000"/>
              </a:spcBef>
              <a:spcAft>
                <a:spcPct val="0"/>
              </a:spcAft>
              <a:buClrTx/>
              <a:buSzTx/>
              <a:buFontTx/>
              <a:buNone/>
              <a:tabLst/>
              <a:defRPr/>
            </a:pPr>
            <a:r>
              <a:t>The non-qtree part of a primary system volume can be replicated to a SnapVault secondary qtree. Non-qtree data is any data on a storage system that is not contained in a qtree. The backed-up data can be restored to a qtree on the primary system, but cannot be restored as non-qtree data.</a:t>
            </a:r>
          </a:p>
          <a:p>
            <a:pPr marL="0" marR="0" indent="0" algn="l" defTabSz="914400" rtl="0" eaLnBrk="0" fontAlgn="base" latinLnBrk="0" hangingPunct="0">
              <a:lnSpc>
                <a:spcPct val="100000"/>
              </a:lnSpc>
              <a:spcBef>
                <a:spcPct val="30000"/>
              </a:spcBef>
              <a:spcAft>
                <a:spcPct val="0"/>
              </a:spcAft>
              <a:buClrTx/>
              <a:buSzTx/>
              <a:buFontTx/>
              <a:buNone/>
              <a:tabLst/>
              <a:defRPr/>
            </a:pPr>
            <a:r>
              <a:t>You can also back up a primary volume to a qtree on the secondary system. Any qtrees in the primary volume become directories in the secondary qtree. SnapVault cannot restore the data back to a volume. When restoring data, what was a source volume is restored as a qtree. </a:t>
            </a:r>
          </a:p>
          <a:p>
            <a:pPr marL="0" marR="0" indent="0" algn="l" defTabSz="914400" rtl="0" eaLnBrk="0" fontAlgn="base" latinLnBrk="0" hangingPunct="0">
              <a:lnSpc>
                <a:spcPct val="100000"/>
              </a:lnSpc>
              <a:spcBef>
                <a:spcPct val="30000"/>
              </a:spcBef>
              <a:spcAft>
                <a:spcPct val="0"/>
              </a:spcAft>
              <a:buClrTx/>
              <a:buSzTx/>
              <a:buFontTx/>
              <a:buNone/>
              <a:tabLst/>
              <a:defRPr/>
            </a:pPr>
            <a:r>
              <a:t>Note that volume-to-qtree backups are not supported for volumes containing Data ONTAP LUNs.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INITIAL TRANSFER AND BACKUP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Initial </a:t>
            </a:r>
            <a:r>
              <a:rPr b="1" cap="all" dirty="0"/>
              <a:t>transfer</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response to the </a:t>
            </a:r>
            <a:r>
              <a:rPr dirty="0" err="1">
                <a:latin typeface="Courier New" pitchFamily="49" charset="0"/>
              </a:rPr>
              <a:t>snapvault</a:t>
            </a:r>
            <a:r>
              <a:rPr dirty="0">
                <a:latin typeface="Courier New" pitchFamily="49" charset="0"/>
              </a:rPr>
              <a:t> start</a:t>
            </a:r>
            <a:r>
              <a:rPr dirty="0"/>
              <a:t> command, the secondary system requests initial transfers of qtrees specified for backup from the primary system volume to the secondary system volume. These transfers establish SnapVault relationships between the primary and secondary qtrees. To initialize qtrees, you do not need to create the qtrees on the secondary; the qtrees are created when the baseline transfers are started.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Incremental backup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response to the </a:t>
            </a:r>
            <a:r>
              <a:rPr dirty="0" err="1">
                <a:latin typeface="Courier New" pitchFamily="49" charset="0"/>
              </a:rPr>
              <a:t>snapvault</a:t>
            </a:r>
            <a:r>
              <a:rPr dirty="0">
                <a:latin typeface="Courier New" pitchFamily="49" charset="0"/>
              </a:rPr>
              <a:t> snap </a:t>
            </a:r>
            <a:r>
              <a:rPr dirty="0" err="1">
                <a:latin typeface="Courier New" pitchFamily="49" charset="0"/>
              </a:rPr>
              <a:t>sched</a:t>
            </a:r>
            <a:r>
              <a:rPr dirty="0"/>
              <a:t> command-line input, the primary system creates scheduled SnapVault Snapshot copies of the volume containing the qtrees to be backed up.</a:t>
            </a:r>
          </a:p>
          <a:p>
            <a:pPr marL="0" marR="0" indent="0" algn="l" defTabSz="914400" rtl="0" eaLnBrk="0" fontAlgn="base" latinLnBrk="0" hangingPunct="0">
              <a:lnSpc>
                <a:spcPct val="100000"/>
              </a:lnSpc>
              <a:spcBef>
                <a:spcPct val="30000"/>
              </a:spcBef>
              <a:spcAft>
                <a:spcPct val="0"/>
              </a:spcAft>
              <a:buClrTx/>
              <a:buSzTx/>
              <a:buFontTx/>
              <a:buNone/>
              <a:tabLst/>
              <a:defRPr/>
            </a:pPr>
            <a:r>
              <a:rPr dirty="0"/>
              <a:t>In response to the </a:t>
            </a:r>
            <a:r>
              <a:rPr dirty="0" err="1">
                <a:latin typeface="Courier New" pitchFamily="49" charset="0"/>
              </a:rPr>
              <a:t>snapvault</a:t>
            </a:r>
            <a:r>
              <a:rPr dirty="0">
                <a:latin typeface="Courier New" pitchFamily="49" charset="0"/>
              </a:rPr>
              <a:t> snap </a:t>
            </a:r>
            <a:r>
              <a:rPr dirty="0" err="1">
                <a:latin typeface="Courier New" pitchFamily="49" charset="0"/>
              </a:rPr>
              <a:t>sched</a:t>
            </a:r>
            <a:r>
              <a:rPr dirty="0">
                <a:latin typeface="Courier New" pitchFamily="49" charset="0"/>
              </a:rPr>
              <a:t> –x</a:t>
            </a:r>
            <a:r>
              <a:rPr dirty="0"/>
              <a:t> command-line input, the secondary system carries out scheduled update transfers and Snapshot copies creation.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For each secondary </a:t>
            </a:r>
            <a:r>
              <a:rPr dirty="0" err="1"/>
              <a:t>qtree</a:t>
            </a:r>
            <a:r>
              <a:rPr dirty="0"/>
              <a:t>, SnapVault retrieves, from the Snapshot data of each corresponding primary </a:t>
            </a:r>
            <a:r>
              <a:rPr dirty="0" err="1"/>
              <a:t>qtree</a:t>
            </a:r>
            <a:r>
              <a:rPr dirty="0"/>
              <a:t>, the incremental changes to the primary qtrees made since the last data transfer. Only the changed data blocks are sent to the secondary.</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the transfer is completed, the secondary takes a Snapshot copy of its own volume. Note that SnapVault does not transfer Snapshot copies; it only transfers selected data from within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fld id="{9884764F-6734-4E98-BA4A-4193F051EE6C}" type="slidenum">
              <a:rPr lang="en-US" smtClean="0"/>
              <a:pPr/>
              <a:t>6</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 CONFIGURATION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PREREQUISITES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t>must purchase and install a separate SnapVault license for each primary (</a:t>
            </a:r>
            <a:r>
              <a:rPr>
                <a:latin typeface="Courier New" pitchFamily="49" charset="0"/>
              </a:rPr>
              <a:t>sv_ontap_pri</a:t>
            </a:r>
            <a:r>
              <a:t>) and secondary (</a:t>
            </a:r>
            <a:r>
              <a:rPr>
                <a:latin typeface="Courier New" pitchFamily="49" charset="0"/>
              </a:rPr>
              <a:t>sv_ontap_sec</a:t>
            </a:r>
            <a:r>
              <a:t>) storage system. </a:t>
            </a:r>
          </a:p>
          <a:p>
            <a:pPr marL="0" marR="0" indent="0" algn="l" defTabSz="914400" rtl="0" eaLnBrk="0" fontAlgn="base" latinLnBrk="0" hangingPunct="0">
              <a:lnSpc>
                <a:spcPct val="100000"/>
              </a:lnSpc>
              <a:spcBef>
                <a:spcPct val="30000"/>
              </a:spcBef>
              <a:spcAft>
                <a:spcPct val="0"/>
              </a:spcAft>
              <a:buClrTx/>
              <a:buSzTx/>
              <a:buFontTx/>
              <a:buNone/>
              <a:tabLst/>
              <a:defRPr/>
            </a:pPr>
            <a:r>
              <a:t>SnapVault evaluation licenses are available upon request on the NOW™ (NetApp on the Web) site: </a:t>
            </a:r>
            <a:r>
              <a:rPr i="1"/>
              <a:t>now.netapp.com/eservice/evallicense</a:t>
            </a:r>
          </a:p>
          <a:p>
            <a:pPr marL="0" marR="0" indent="0" algn="l" defTabSz="914400" rtl="0" eaLnBrk="0" fontAlgn="base" latinLnBrk="0" hangingPunct="0">
              <a:lnSpc>
                <a:spcPct val="100000"/>
              </a:lnSpc>
              <a:spcBef>
                <a:spcPct val="30000"/>
              </a:spcBef>
              <a:spcAft>
                <a:spcPct val="0"/>
              </a:spcAft>
              <a:buClrTx/>
              <a:buSzTx/>
              <a:buFontTx/>
              <a:buNone/>
              <a:tabLst/>
              <a:defRPr/>
            </a:pPr>
            <a:r>
              <a:t>In Data ONTAP 7.3 and later, you can install both the </a:t>
            </a:r>
            <a:r>
              <a:rPr>
                <a:latin typeface="Courier New" pitchFamily="49" charset="0"/>
              </a:rPr>
              <a:t>sv_ontap_pri</a:t>
            </a:r>
            <a:r>
              <a:t> and the </a:t>
            </a:r>
            <a:r>
              <a:rPr>
                <a:latin typeface="Courier New" pitchFamily="49" charset="0"/>
              </a:rPr>
              <a:t>sv_ontap_sec </a:t>
            </a:r>
            <a:r>
              <a:t>licenses on the same storage system. This system is then able to send and receive SnapVault backups, whether from other appliances or locally within itself.</a:t>
            </a:r>
          </a:p>
          <a:p>
            <a:pPr marL="0" marR="0" indent="0" algn="l" defTabSz="914400" rtl="0" eaLnBrk="0" fontAlgn="base" latinLnBrk="0" hangingPunct="0">
              <a:lnSpc>
                <a:spcPct val="100000"/>
              </a:lnSpc>
              <a:spcBef>
                <a:spcPct val="30000"/>
              </a:spcBef>
              <a:spcAft>
                <a:spcPct val="0"/>
              </a:spcAft>
              <a:buClrTx/>
              <a:buSzTx/>
              <a:buFontTx/>
              <a:buNone/>
              <a:tabLst/>
              <a:defRPr/>
            </a:pPr>
            <a:r>
              <a:rPr b="1"/>
              <a:t>NOTE:</a:t>
            </a:r>
          </a:p>
          <a:p>
            <a:pPr marL="0" marR="0" indent="0" algn="l" defTabSz="914400" rtl="0" eaLnBrk="0" fontAlgn="base" latinLnBrk="0" hangingPunct="0">
              <a:lnSpc>
                <a:spcPct val="100000"/>
              </a:lnSpc>
              <a:spcBef>
                <a:spcPct val="30000"/>
              </a:spcBef>
              <a:spcAft>
                <a:spcPct val="0"/>
              </a:spcAft>
              <a:buClrTx/>
              <a:buSzTx/>
              <a:buFontTx/>
              <a:buNone/>
              <a:tabLst/>
              <a:defRPr/>
            </a:pPr>
            <a:r>
              <a:t>You cannot mix primary and secondary qtrees in the same volume, as this is unsupported and causes undesirable effects.</a:t>
            </a:r>
          </a:p>
          <a:p>
            <a:pPr marL="0" marR="0" indent="0" algn="l" defTabSz="914400" rtl="0" eaLnBrk="0" fontAlgn="base" latinLnBrk="0" hangingPunct="0">
              <a:lnSpc>
                <a:spcPct val="100000"/>
              </a:lnSpc>
              <a:spcBef>
                <a:spcPct val="30000"/>
              </a:spcBef>
              <a:spcAft>
                <a:spcPct val="0"/>
              </a:spcAft>
              <a:buClrTx/>
              <a:buSzTx/>
              <a:buFontTx/>
              <a:buNone/>
              <a:tabLst/>
              <a:defRPr/>
            </a:pPr>
            <a:r>
              <a:t>You cannot license a SnapVault secondary and a SnapVault primary on the same node of an active-active configured system.</a:t>
            </a:r>
          </a:p>
          <a:p>
            <a:pPr marL="0" marR="0" indent="0" algn="l" defTabSz="914400" rtl="0" eaLnBrk="0" fontAlgn="base" latinLnBrk="0" hangingPunct="0">
              <a:lnSpc>
                <a:spcPct val="100000"/>
              </a:lnSpc>
              <a:spcBef>
                <a:spcPct val="30000"/>
              </a:spcBef>
              <a:spcAft>
                <a:spcPct val="0"/>
              </a:spcAft>
              <a:buClrTx/>
              <a:buSzTx/>
              <a:buFontTx/>
              <a:buNone/>
              <a:tabLst/>
              <a:defRPr/>
            </a:pPr>
            <a:r>
              <a:t>Optionally, you can increase the number of possible concurrent streams on FAS2040, FAS3040, FAS3070, FAS3100 and FAS6000 storage systems by installing the </a:t>
            </a:r>
            <a:r>
              <a:rPr>
                <a:latin typeface="Courier New" pitchFamily="49" charset="0"/>
              </a:rPr>
              <a:t>nearstore_option</a:t>
            </a:r>
            <a:r>
              <a:t> license. This license should not be installed on these storage systems if they are intended to handle primary application workloads. </a:t>
            </a:r>
          </a:p>
          <a:p>
            <a:pPr marL="0" marR="0" indent="0" algn="l" defTabSz="914400" rtl="0" eaLnBrk="0" fontAlgn="base" latinLnBrk="0" hangingPunct="0">
              <a:lnSpc>
                <a:spcPct val="100000"/>
              </a:lnSpc>
              <a:spcBef>
                <a:spcPct val="30000"/>
              </a:spcBef>
              <a:spcAft>
                <a:spcPct val="0"/>
              </a:spcAft>
              <a:buClrTx/>
              <a:buSzTx/>
              <a:buFontTx/>
              <a:buNone/>
              <a:tabLst/>
              <a:defRPr/>
            </a:pPr>
            <a:r>
              <a:t>Port 10566 must be open in both directions for SnapVault backup and restore operations.</a:t>
            </a:r>
          </a:p>
          <a:p>
            <a:pPr marL="0" marR="0" indent="0" algn="l" defTabSz="914400" rtl="0" eaLnBrk="0" fontAlgn="base" latinLnBrk="0" hangingPunct="0">
              <a:lnSpc>
                <a:spcPct val="100000"/>
              </a:lnSpc>
              <a:spcBef>
                <a:spcPct val="30000"/>
              </a:spcBef>
              <a:spcAft>
                <a:spcPct val="0"/>
              </a:spcAft>
              <a:buClrTx/>
              <a:buSzTx/>
              <a:buFontTx/>
              <a:buNone/>
              <a:tabLst/>
              <a:defRPr/>
            </a:pPr>
            <a:r>
              <a:t>If NDMP is in use for control management, then port 10000 must be open on the primary and the secondary systems.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CONFIGURATION PROCESS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1. HARDWARE AND BACKUP REQUIREMENTS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2. CONFIGURATION OF PRIMARY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2. CONFIGURATION OF PRIMARY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Turn </a:t>
            </a:r>
            <a:r>
              <a:t>off the normal Snapshot schedules, which will be replaced by SnapVault Snapshot schedules.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 sched vol1 0 0 0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 sched oracle 0 0 0 </a:t>
            </a:r>
          </a:p>
          <a:p>
            <a:pPr marL="0" marR="0" indent="0" algn="l" defTabSz="914400" rtl="0" eaLnBrk="0" fontAlgn="base" latinLnBrk="0" hangingPunct="0">
              <a:lnSpc>
                <a:spcPct val="100000"/>
              </a:lnSpc>
              <a:spcBef>
                <a:spcPct val="30000"/>
              </a:spcBef>
              <a:spcAft>
                <a:spcPct val="0"/>
              </a:spcAft>
              <a:buClrTx/>
              <a:buSzTx/>
              <a:buFontTx/>
              <a:buNone/>
              <a:tabLst/>
              <a:defRPr/>
            </a:pPr>
            <a:r>
              <a:t>Set up schedules for the home directory hourly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snapvault snap sched vol1 sv_hourly 22@0-22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takes a Snapshot copy every hour, except for 11:00 p.m. It keeps nearly a full day of hourly copies, and combined with the daily or weekly backups at 11:00 p.m., ensures that copies from the most recent 23 hours are always available. </a:t>
            </a:r>
          </a:p>
          <a:p>
            <a:pPr marL="0" marR="0" indent="0" algn="l" defTabSz="914400" rtl="0" eaLnBrk="0" fontAlgn="base" latinLnBrk="0" hangingPunct="0">
              <a:lnSpc>
                <a:spcPct val="100000"/>
              </a:lnSpc>
              <a:spcBef>
                <a:spcPct val="30000"/>
              </a:spcBef>
              <a:spcAft>
                <a:spcPct val="0"/>
              </a:spcAft>
              <a:buClrTx/>
              <a:buSzTx/>
              <a:buFontTx/>
              <a:buNone/>
              <a:tabLst/>
              <a:defRPr/>
            </a:pPr>
            <a:r>
              <a:t>Set up schedules for the home directory daily Snapshot copies.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snapvault snap sched vol1 sv_daily 7@23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takes a Snapshot copy once each night at 11:00 p.m. and retains the seven most recent copies.  </a:t>
            </a:r>
          </a:p>
          <a:p>
            <a:pPr marL="0" marR="0" indent="0" algn="l" defTabSz="914400" rtl="0" eaLnBrk="0" fontAlgn="base" latinLnBrk="0" hangingPunct="0">
              <a:lnSpc>
                <a:spcPct val="100000"/>
              </a:lnSpc>
              <a:spcBef>
                <a:spcPct val="30000"/>
              </a:spcBef>
              <a:spcAft>
                <a:spcPct val="0"/>
              </a:spcAft>
              <a:buClrTx/>
              <a:buSzTx/>
              <a:buFontTx/>
              <a:buNone/>
              <a:tabLst/>
              <a:defRPr/>
            </a:pPr>
            <a:r>
              <a:t>The schedules created in Step 3 and Step 4 give 22 hourly and 7 daily Snapshot copies on the source to recover from before needing to access any copies on the secondary. This enables more rapid restores. However, it is not necessary to retain a large number of copies on the primary; higher retention levels are configured on the secondary. </a:t>
            </a:r>
          </a:p>
        </p:txBody>
      </p:sp>
      <p:sp>
        <p:nvSpPr>
          <p:cNvPr id="7" name="Slide Number Placeholder 6"/>
          <p:cNvSpPr>
            <a:spLocks noGrp="1"/>
          </p:cNvSpPr>
          <p:nvPr>
            <p:ph type="sldNum" sz="quarter" idx="10"/>
          </p:nvPr>
        </p:nvSpPr>
        <p:spPr/>
        <p:txBody>
          <a:bodyPr/>
          <a:lstStyle/>
          <a:p>
            <a:fld id="{9884764F-6734-4E98-BA4A-4193F051EE6C}" type="slidenum">
              <a:rPr lang="en-US" smtClean="0"/>
              <a:pPr/>
              <a:t>12</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Create </a:t>
            </a:r>
            <a:r>
              <a:t>a FlexVol volume for use as a SnapVault destination.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aggr create sv_flex 10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vol create vault sv_flex 100g </a:t>
            </a:r>
          </a:p>
          <a:p>
            <a:pPr marL="0" marR="0" indent="0" algn="l" defTabSz="914400" rtl="0" eaLnBrk="0" fontAlgn="base" latinLnBrk="0" hangingPunct="0">
              <a:lnSpc>
                <a:spcPct val="100000"/>
              </a:lnSpc>
              <a:spcBef>
                <a:spcPct val="30000"/>
              </a:spcBef>
              <a:spcAft>
                <a:spcPct val="0"/>
              </a:spcAft>
              <a:buClrTx/>
              <a:buSzTx/>
              <a:buFontTx/>
              <a:buNone/>
              <a:tabLst/>
              <a:defRPr/>
            </a:pPr>
            <a:r>
              <a:t>The size of the volume should be determined by how much data you need to store and other site-specific requirements, such as the number of Snapshot copies to retain and the rate of change for the data on the primary FAS system.  </a:t>
            </a:r>
          </a:p>
          <a:p>
            <a:pPr marL="0" marR="0" indent="0" algn="l" defTabSz="914400" rtl="0" eaLnBrk="0" fontAlgn="base" latinLnBrk="0" hangingPunct="0">
              <a:lnSpc>
                <a:spcPct val="100000"/>
              </a:lnSpc>
              <a:spcBef>
                <a:spcPct val="30000"/>
              </a:spcBef>
              <a:spcAft>
                <a:spcPct val="0"/>
              </a:spcAft>
              <a:buClrTx/>
              <a:buSzTx/>
              <a:buFontTx/>
              <a:buNone/>
              <a:tabLst/>
              <a:defRPr/>
            </a:pPr>
            <a:r>
              <a:t>Depending on site requirements, you may want to create several different SnapVault destination volumes. You may find it easiest to use different destination volumes for datasets with different schedules and Snapshot copy retention needs. </a:t>
            </a:r>
          </a:p>
          <a:p>
            <a:pPr marL="0" marR="0" indent="0" algn="l" defTabSz="914400" rtl="0" eaLnBrk="0" fontAlgn="base" latinLnBrk="0" hangingPunct="0">
              <a:lnSpc>
                <a:spcPct val="100000"/>
              </a:lnSpc>
              <a:spcBef>
                <a:spcPct val="30000"/>
              </a:spcBef>
              <a:spcAft>
                <a:spcPct val="0"/>
              </a:spcAft>
              <a:buClrTx/>
              <a:buSzTx/>
              <a:buFontTx/>
              <a:buNone/>
              <a:tabLst/>
              <a:defRPr/>
            </a:pPr>
            <a:r>
              <a:t>Optional: Set the Snapshot reserve to zero on the SnapVault destination volume.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 reserve vault 0 </a:t>
            </a:r>
          </a:p>
          <a:p>
            <a:pPr marL="0" marR="0" indent="0" algn="l" defTabSz="914400" rtl="0" eaLnBrk="0" fontAlgn="base" latinLnBrk="0" hangingPunct="0">
              <a:lnSpc>
                <a:spcPct val="100000"/>
              </a:lnSpc>
              <a:spcBef>
                <a:spcPct val="30000"/>
              </a:spcBef>
              <a:spcAft>
                <a:spcPct val="0"/>
              </a:spcAft>
              <a:buClrTx/>
              <a:buSzTx/>
              <a:buFontTx/>
              <a:buNone/>
              <a:tabLst/>
              <a:defRPr/>
            </a:pPr>
            <a:r>
              <a:t>Due to the nature of backups using SnapVault, a destination volume that has been in use for a significant amount of time often has four or five times as many blocks allocated to Snapshot copies as it does to the active file system. Because this is the reverse of a normal production environment, many users find that it is easier to keep track of available disk space on the SnapVault secondary if SnapReserve is effectively turned off.  </a:t>
            </a:r>
          </a:p>
          <a:p>
            <a:pPr marL="0" marR="0" indent="0" algn="l" defTabSz="914400" rtl="0" eaLnBrk="0" fontAlgn="base" latinLnBrk="0" hangingPunct="0">
              <a:lnSpc>
                <a:spcPct val="100000"/>
              </a:lnSpc>
              <a:spcBef>
                <a:spcPct val="30000"/>
              </a:spcBef>
              <a:spcAft>
                <a:spcPct val="0"/>
              </a:spcAft>
              <a:buClrTx/>
              <a:buSzTx/>
              <a:buFontTx/>
              <a:buNone/>
              <a:tabLst/>
              <a:defRPr/>
            </a:pPr>
            <a:r>
              <a:t>Turn off the normal Snapshot schedules, which will be replaced by SnapVault Snapshot schedules.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 sched vault 0 0 0 </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Set </a:t>
            </a:r>
            <a:r>
              <a:t>up schedules for the hourly backups.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snap sched -x vault sv_hourly 4@0-22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checks all primary qtrees backed up to the vault volume once per hour for a new Snapshot copy called sv_hourly.0. If it finds such a copy, it updates the SnapVault qtrees with new data from the primary and then takes a Snapshot copy on the destination volume, called sv_hourly.0.  </a:t>
            </a:r>
          </a:p>
          <a:p>
            <a:pPr marL="0" marR="0" indent="0" algn="l" defTabSz="914400" rtl="0" eaLnBrk="0" fontAlgn="base" latinLnBrk="0" hangingPunct="0">
              <a:lnSpc>
                <a:spcPct val="100000"/>
              </a:lnSpc>
              <a:spcBef>
                <a:spcPct val="30000"/>
              </a:spcBef>
              <a:spcAft>
                <a:spcPct val="0"/>
              </a:spcAft>
              <a:buClrTx/>
              <a:buSzTx/>
              <a:buFontTx/>
              <a:buNone/>
              <a:tabLst/>
              <a:defRPr/>
            </a:pPr>
            <a:r>
              <a:t>Note that you are keeping only the four most recent hourly Snapshot copies on the SnapVault secondary. A user who wants to recover from a backup made within the past day has 23 backups to choose from on the primary FAS system and has no need to restore from the SnapVault secondary. Keeping four hourly Snapshot copies on the secondary merely ensures that you have at least the most recent four backups in the event of a major problem affecting the primary system.  </a:t>
            </a:r>
          </a:p>
          <a:p>
            <a:pPr marL="0" marR="0" indent="0" algn="l" defTabSz="914400" rtl="0" eaLnBrk="0" fontAlgn="base" latinLnBrk="0" hangingPunct="0">
              <a:lnSpc>
                <a:spcPct val="100000"/>
              </a:lnSpc>
              <a:spcBef>
                <a:spcPct val="30000"/>
              </a:spcBef>
              <a:spcAft>
                <a:spcPct val="0"/>
              </a:spcAft>
              <a:buClrTx/>
              <a:buSzTx/>
              <a:buFontTx/>
              <a:buNone/>
              <a:tabLst/>
              <a:defRPr/>
            </a:pPr>
            <a:r>
              <a:t>NOTE:</a:t>
            </a:r>
            <a:r>
              <a:rPr b="1"/>
              <a:t>  </a:t>
            </a:r>
            <a:r>
              <a:t>If you don’t use the -x option, the secondary does not contact the primary and transfer the Snapshot copy. A Snapshot copy of the destination volume is merely created.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Set </a:t>
            </a:r>
            <a:r>
              <a:t>up schedules for the daily backups.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snap sched -x vault sv_daily 12@23@sun-fri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checks all primary qtrees backed up to the vault volume once each day at 11:00 p.m. (except on Saturdays) for a new Snapshot copy called sv_daily.0. If it finds such a copy, it updates the SnapVault qtrees with new data from the primary and then takes a Snapshot copy on the destination volume, called sv_daily.0.  </a:t>
            </a:r>
          </a:p>
          <a:p>
            <a:pPr marL="0" marR="0" indent="0" algn="l" defTabSz="914400" rtl="0" eaLnBrk="0" fontAlgn="base" latinLnBrk="0" hangingPunct="0">
              <a:lnSpc>
                <a:spcPct val="100000"/>
              </a:lnSpc>
              <a:spcBef>
                <a:spcPct val="30000"/>
              </a:spcBef>
              <a:spcAft>
                <a:spcPct val="0"/>
              </a:spcAft>
              <a:buClrTx/>
              <a:buSzTx/>
              <a:buFontTx/>
              <a:buNone/>
              <a:tabLst/>
              <a:defRPr/>
            </a:pPr>
            <a:r>
              <a:t>In this example, you maintain the most recent 12 daily backups, which, combined with the most recent 2 weekly backups (see next page).</a:t>
            </a: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3. CONFIGURATION OF SECONDARY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Set </a:t>
            </a:r>
            <a:r>
              <a:t>up schedules for the weekly backups. </a:t>
            </a:r>
          </a:p>
          <a:p>
            <a:pPr marL="0" marR="0" indent="0" algn="l" defTabSz="914400" rtl="0" eaLnBrk="0" fontAlgn="base" latinLnBrk="0" hangingPunct="0">
              <a:lnSpc>
                <a:spcPct val="100000"/>
              </a:lnSpc>
              <a:spcBef>
                <a:spcPct val="30000"/>
              </a:spcBef>
              <a:spcAft>
                <a:spcPct val="0"/>
              </a:spcAft>
              <a:buClrTx/>
              <a:buSzTx/>
              <a:buFontTx/>
              <a:buNone/>
              <a:tabLst/>
              <a:defRPr/>
            </a:pPr>
            <a:r>
              <a:rPr b="1">
                <a:latin typeface="Courier New" pitchFamily="49" charset="0"/>
              </a:rPr>
              <a:t>sec&gt; snapvault snap sched vault sv_weekly 13@23@sat </a:t>
            </a:r>
          </a:p>
          <a:p>
            <a:pPr marL="0" marR="0" indent="0" algn="l" defTabSz="914400" rtl="0" eaLnBrk="0" fontAlgn="base" latinLnBrk="0" hangingPunct="0">
              <a:lnSpc>
                <a:spcPct val="100000"/>
              </a:lnSpc>
              <a:spcBef>
                <a:spcPct val="30000"/>
              </a:spcBef>
              <a:spcAft>
                <a:spcPct val="0"/>
              </a:spcAft>
              <a:buClrTx/>
              <a:buSzTx/>
              <a:buFontTx/>
              <a:buNone/>
              <a:tabLst/>
              <a:defRPr/>
            </a:pPr>
            <a:r>
              <a:t>This schedule creates a Snapshot copy of the vault volume at 11:00 p.m. each Saturday for a new Snapshot copy called sv_weekly.0. There is no need to create the weekly schedule on the primary. Because you have all the data on the secondary for this Snapshot copy, you will simply create and retain the weekly copies on the secondary only.  </a:t>
            </a:r>
          </a:p>
          <a:p>
            <a:pPr marL="0" marR="0" indent="0" algn="l" defTabSz="914400" rtl="0" eaLnBrk="0" fontAlgn="base" latinLnBrk="0" hangingPunct="0">
              <a:lnSpc>
                <a:spcPct val="100000"/>
              </a:lnSpc>
              <a:spcBef>
                <a:spcPct val="30000"/>
              </a:spcBef>
              <a:spcAft>
                <a:spcPct val="0"/>
              </a:spcAft>
              <a:buClrTx/>
              <a:buSzTx/>
              <a:buFontTx/>
              <a:buNone/>
              <a:tabLst/>
              <a:defRPr/>
            </a:pPr>
            <a:r>
              <a:t>In this example, you maintain the most recent 13 weekly backups, for a full 3 months of online backups.  </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4. PERFORM THE INITIAL BASELINE TRANSFER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At </a:t>
            </a:r>
            <a:r>
              <a:t>this point, you have configured schedules on both the primary and secondary systems, and SnapVault is enabled and running. However, SnapVault does not yet know which qtrees to back up, or where to store them on the secondary. Snapshot copies will be taken on the primary, but no data will be transferred to the secondary.  </a:t>
            </a:r>
          </a:p>
          <a:p>
            <a:pPr marL="0" marR="0" indent="0" algn="l" defTabSz="914400" rtl="0" eaLnBrk="0" fontAlgn="base" latinLnBrk="0" hangingPunct="0">
              <a:lnSpc>
                <a:spcPct val="100000"/>
              </a:lnSpc>
              <a:spcBef>
                <a:spcPct val="30000"/>
              </a:spcBef>
              <a:spcAft>
                <a:spcPct val="0"/>
              </a:spcAft>
              <a:buClrTx/>
              <a:buSzTx/>
              <a:buFontTx/>
              <a:buNone/>
              <a:tabLst/>
              <a:defRPr/>
            </a:pPr>
            <a:r>
              <a:t>To provide SnapVault with this information, use the </a:t>
            </a:r>
            <a:r>
              <a:rPr>
                <a:latin typeface="Courier New" pitchFamily="49" charset="0"/>
              </a:rPr>
              <a:t>SnapVault start </a:t>
            </a:r>
            <a:r>
              <a:t>command on the secondary: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start -S pri:/vol/vol1/users </a:t>
            </a:r>
            <a:r>
              <a:t/>
            </a:r>
            <a:br/>
            <a:r>
              <a:rPr b="1">
                <a:latin typeface="Courier New" pitchFamily="49" charset="0"/>
              </a:rPr>
              <a:t>                       /vol/vault/pri_users</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start -S pri:/vol/oracle/- /vol/vault/oracle  </a:t>
            </a:r>
          </a:p>
          <a:p>
            <a:pPr marL="0" marR="0" indent="0" algn="l" defTabSz="914400" rtl="0" eaLnBrk="0" fontAlgn="base" latinLnBrk="0" hangingPunct="0">
              <a:lnSpc>
                <a:spcPct val="100000"/>
              </a:lnSpc>
              <a:spcBef>
                <a:spcPct val="30000"/>
              </a:spcBef>
              <a:spcAft>
                <a:spcPct val="0"/>
              </a:spcAft>
              <a:buClrTx/>
              <a:buSzTx/>
              <a:buFontTx/>
              <a:buNone/>
              <a:tabLst/>
              <a:defRPr/>
            </a:pPr>
            <a:r>
              <a:t>If you later create another qtree called otherusers in the vol1 volume on the primary, it can be completely configured for backups with a single command:  </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start -S </a:t>
            </a:r>
            <a:r>
              <a:t/>
            </a:r>
            <a:br/>
            <a:r>
              <a:rPr b="1">
                <a:latin typeface="Courier New" pitchFamily="49" charset="0"/>
              </a:rPr>
              <a:t>             pri:/vol/vol1/otherusers/vol/vault/pri_otherusers</a:t>
            </a:r>
          </a:p>
          <a:p>
            <a:pPr marL="0" marR="0" indent="0" algn="l" defTabSz="914400" rtl="0" eaLnBrk="0" fontAlgn="base" latinLnBrk="0" hangingPunct="0">
              <a:lnSpc>
                <a:spcPct val="100000"/>
              </a:lnSpc>
              <a:spcBef>
                <a:spcPct val="30000"/>
              </a:spcBef>
              <a:spcAft>
                <a:spcPct val="0"/>
              </a:spcAft>
              <a:buClrTx/>
              <a:buSzTx/>
              <a:buFontTx/>
              <a:buNone/>
              <a:tabLst/>
              <a:defRPr/>
            </a:pPr>
            <a:r>
              <a:t>No additional steps are needed because the Snapshot schedules are already configured on both the primary and secondary for that volume.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SNAPVAULT ADMINISTRATION</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 ADMINISTRATION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TRANSFER STATUS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LISTING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Use </a:t>
            </a:r>
            <a:r>
              <a:t>the </a:t>
            </a:r>
            <a:r>
              <a:rPr>
                <a:latin typeface="Courier New" pitchFamily="49" charset="0"/>
              </a:rPr>
              <a:t>snapvault status </a:t>
            </a:r>
            <a:r>
              <a:t>command either from the primary or the secondary system to check the status of a data transfer, and to see how recently a qtree has been updated.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snapvault status [option] </a:t>
            </a:r>
            <a:r>
              <a:rPr i="1">
                <a:latin typeface="Courier New" pitchFamily="49" charset="0"/>
              </a:rPr>
              <a:t>hostname</a:t>
            </a:r>
            <a:r>
              <a:rPr>
                <a:latin typeface="Courier New" pitchFamily="49" charset="0"/>
              </a:rPr>
              <a:t>:/vol/</a:t>
            </a:r>
            <a:r>
              <a:rPr i="1">
                <a:latin typeface="Courier New" pitchFamily="49" charset="0"/>
              </a:rPr>
              <a:t>vol_name</a:t>
            </a:r>
            <a:r>
              <a:rPr>
                <a:latin typeface="Courier New" pitchFamily="49" charset="0"/>
              </a:rPr>
              <a:t>/</a:t>
            </a:r>
            <a:r>
              <a:rPr i="1">
                <a:latin typeface="Courier New" pitchFamily="49" charset="0"/>
              </a:rPr>
              <a:t>qtree_name</a:t>
            </a:r>
            <a:r>
              <a:rPr>
                <a:latin typeface="Courier New" pitchFamily="49" charset="0"/>
              </a:rPr>
              <a:t>  </a:t>
            </a:r>
          </a:p>
          <a:p>
            <a:pPr marL="0" marR="0" indent="0" algn="l" defTabSz="914400" rtl="0" eaLnBrk="0" fontAlgn="base" latinLnBrk="0" hangingPunct="0">
              <a:lnSpc>
                <a:spcPct val="100000"/>
              </a:lnSpc>
              <a:spcBef>
                <a:spcPct val="30000"/>
              </a:spcBef>
              <a:spcAft>
                <a:spcPct val="0"/>
              </a:spcAft>
              <a:buClrTx/>
              <a:buSzTx/>
              <a:buFontTx/>
              <a:buNone/>
              <a:tabLst/>
              <a:defRPr/>
            </a:pPr>
            <a:r>
              <a:t>Options can be one or more of the following:</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-c </a:t>
            </a:r>
            <a:r>
              <a:t>lists all the secondary system qtrees, their corresponding primary system qtrees, maximum speed of scheduled transfers, and maximum number of times SnapVault attempts to start a scheduled transfer before skipping that transfer. This option can be run only from the secondary system.</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-l </a:t>
            </a:r>
            <a:r>
              <a:t>displays the long format of the output, which contains more detailed information.</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 </a:t>
            </a:r>
            <a:r>
              <a:t>lists all the Snapshot copies scheduled on the primary or secondary storage system. Information includes volume, Snapshot copy base name, current status, and Snapshot copy schedule.</a:t>
            </a:r>
          </a:p>
          <a:p>
            <a:pPr marL="0" marR="0" indent="0" algn="l" defTabSz="914400" rtl="0" eaLnBrk="0" fontAlgn="base" latinLnBrk="0" hangingPunct="0">
              <a:lnSpc>
                <a:spcPct val="100000"/>
              </a:lnSpc>
              <a:spcBef>
                <a:spcPct val="30000"/>
              </a:spcBef>
              <a:spcAft>
                <a:spcPct val="0"/>
              </a:spcAft>
              <a:buClrTx/>
              <a:buSzTx/>
              <a:buFontTx/>
              <a:buNone/>
              <a:tabLst/>
              <a:defRPr/>
            </a:pPr>
            <a:r>
              <a:t>For details on the </a:t>
            </a:r>
            <a:r>
              <a:rPr>
                <a:latin typeface="Courier New" pitchFamily="49" charset="0"/>
              </a:rPr>
              <a:t>snapvault status </a:t>
            </a:r>
            <a:r>
              <a:t>command output, refer to the </a:t>
            </a:r>
            <a:r>
              <a:rPr i="1"/>
              <a:t>Data ONTAP Data Protection Online Backup and Recovery Guide</a:t>
            </a:r>
            <a:r>
              <a:t>.</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228600"/>
            <a:ext cx="5181600" cy="3886200"/>
          </a:xfrm>
        </p:spPr>
      </p:sp>
      <p:sp>
        <p:nvSpPr>
          <p:cNvPr id="3" name="Notes Placeholder 2"/>
          <p:cNvSpPr>
            <a:spLocks noGrp="1"/>
          </p:cNvSpPr>
          <p:nvPr>
            <p:ph type="body" idx="1"/>
          </p:nvPr>
        </p:nvSpPr>
        <p:spPr/>
        <p:txBody>
          <a:bodyPr>
            <a:normAutofit/>
          </a:bodyPr>
          <a:lstStyle/>
          <a:p>
            <a:r>
              <a:rPr lang="en-US" smtClean="0"/>
              <a:t>SNAPVAULT QTREE SNAPSHOT COPIES</a:t>
            </a:r>
          </a:p>
          <a:p>
            <a:endParaRPr lang="en-US" smtClean="0"/>
          </a:p>
          <a:p>
            <a:endParaRPr lang="en-US"/>
          </a:p>
        </p:txBody>
      </p:sp>
      <p:sp>
        <p:nvSpPr>
          <p:cNvPr id="4" name="Slide Number Placeholder 3"/>
          <p:cNvSpPr>
            <a:spLocks noGrp="1"/>
          </p:cNvSpPr>
          <p:nvPr>
            <p:ph type="sldNum" sz="quarter" idx="10"/>
          </p:nvPr>
        </p:nvSpPr>
        <p:spPr/>
        <p:txBody>
          <a:bodyPr/>
          <a:lstStyle/>
          <a:p>
            <a:pPr>
              <a:defRPr/>
            </a:pPr>
            <a:fld id="{9884764F-6734-4E98-BA4A-4193F051EE6C}" type="slidenum">
              <a:rPr lang="en-US" smtClean="0"/>
              <a:pPr>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MANUALLY UPDATING THE 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Update </a:t>
            </a:r>
            <a:r>
              <a:t>information in the primary source location of /vol/vol1/users. Normally, we would have to wait for a scheduled Snapshot to occur before data would be backed to the vault. We can force an unscheduled update by issuing the following command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update /vol/vol1/users</a:t>
            </a:r>
          </a:p>
          <a:p>
            <a:pPr marL="0" marR="0" indent="0" algn="l" defTabSz="914400" rtl="0" eaLnBrk="0" fontAlgn="base" latinLnBrk="0" hangingPunct="0">
              <a:lnSpc>
                <a:spcPct val="100000"/>
              </a:lnSpc>
              <a:spcBef>
                <a:spcPct val="30000"/>
              </a:spcBef>
              <a:spcAft>
                <a:spcPct val="0"/>
              </a:spcAft>
              <a:buClrTx/>
              <a:buSzTx/>
              <a:buFontTx/>
              <a:buNone/>
              <a:tabLst/>
              <a:defRPr/>
            </a:pPr>
            <a:r>
              <a:t>SnapVault updates the qtree on the secondary storage system with the data from a new Snapshot copy of the qtree it creates on the primary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 list –o /vol/vault/pri_users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MANUAL SNAPSHOT COPIES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Because </a:t>
            </a:r>
            <a:r>
              <a:t>we just carried out a manual update of a secondary qtree, we might want to immediately incorporate that update into the retained Snapshot copies on the secondary storage system.</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sec&gt; </a:t>
            </a:r>
            <a:r>
              <a:rPr b="1">
                <a:latin typeface="Courier New" pitchFamily="49" charset="0"/>
              </a:rPr>
              <a:t>snapvault snap create vol1 sv_nightly</a:t>
            </a:r>
          </a:p>
          <a:p>
            <a:pPr marL="0" marR="0" indent="0" algn="l" defTabSz="914400" rtl="0" eaLnBrk="0" fontAlgn="base" latinLnBrk="0" hangingPunct="0">
              <a:lnSpc>
                <a:spcPct val="100000"/>
              </a:lnSpc>
              <a:spcBef>
                <a:spcPct val="30000"/>
              </a:spcBef>
              <a:spcAft>
                <a:spcPct val="0"/>
              </a:spcAft>
              <a:buClrTx/>
              <a:buSzTx/>
              <a:buFontTx/>
              <a:buNone/>
              <a:tabLst/>
              <a:defRPr/>
            </a:pPr>
            <a:r>
              <a:t>SnapVault creates a new Snapshot copy and, based on the specified Snapshot copy basename, numbers it just as if that Snapshot copy had been created by the SnapVault schedule process. SnapVault names the new Snapshot copy sv_nightly.0, renames the older Snapshot copies, and deletes the oldest sv_nightly Snapshot copy. </a:t>
            </a:r>
          </a:p>
          <a:p>
            <a:pPr marL="0" marR="0" indent="0" algn="l" defTabSz="914400" rtl="0" eaLnBrk="0" fontAlgn="base" latinLnBrk="0" hangingPunct="0">
              <a:lnSpc>
                <a:spcPct val="100000"/>
              </a:lnSpc>
              <a:spcBef>
                <a:spcPct val="30000"/>
              </a:spcBef>
              <a:spcAft>
                <a:spcPct val="0"/>
              </a:spcAft>
              <a:buClrTx/>
              <a:buSzTx/>
              <a:buFontTx/>
              <a:buNone/>
              <a:tabLst/>
              <a:defRPr/>
            </a:pPr>
            <a:r>
              <a:t>The </a:t>
            </a:r>
            <a:r>
              <a:rPr>
                <a:latin typeface="Courier New" pitchFamily="49" charset="0"/>
              </a:rPr>
              <a:t>snapvault snap create </a:t>
            </a:r>
            <a:r>
              <a:t>command does not update the data in the secondary storage system qtree from the data in the primary storage system prior to creating the new Snapshot copy.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LOG FILES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SnapVault logs record whether the transfer finished successfully or failed. If there is a problem with the updates, it is useful to look at the log file to see what has happened since the last successful update. The logs include the start and end of each transfer, along with the amount of data transferred.</a:t>
            </a:r>
          </a:p>
          <a:p>
            <a:pPr marL="0" marR="0" indent="0" algn="l" defTabSz="914400" rtl="0" eaLnBrk="0" fontAlgn="base" latinLnBrk="0" hangingPunct="0">
              <a:lnSpc>
                <a:spcPct val="100000"/>
              </a:lnSpc>
              <a:spcBef>
                <a:spcPct val="30000"/>
              </a:spcBef>
              <a:spcAft>
                <a:spcPct val="0"/>
              </a:spcAft>
              <a:buClrTx/>
              <a:buSzTx/>
              <a:buFontTx/>
              <a:buNone/>
              <a:tabLst/>
              <a:defRPr/>
            </a:pPr>
            <a:r>
              <a:t>The SnapVault logs’ information is stored on the primary and secondary storage systems root volume, in the /etc/log/snapmirror file.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27</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APPLICATION-CONSISTENT BACKUP</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NAMED SNAPSHOT FEATURE FOR SNAPVAULT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This </a:t>
            </a:r>
            <a:r>
              <a:t>feature allows customers to back up data using SnapVault from any arbitrary Snapshot copy at the disaster recovery site.</a:t>
            </a:r>
          </a:p>
          <a:p>
            <a:pPr marL="0" marR="0" indent="0" algn="l" defTabSz="914400" rtl="0" eaLnBrk="0" fontAlgn="base" latinLnBrk="0" hangingPunct="0">
              <a:lnSpc>
                <a:spcPct val="100000"/>
              </a:lnSpc>
              <a:spcBef>
                <a:spcPct val="30000"/>
              </a:spcBef>
              <a:spcAft>
                <a:spcPct val="0"/>
              </a:spcAft>
              <a:buClrTx/>
              <a:buSzTx/>
              <a:buFontTx/>
              <a:buNone/>
              <a:tabLst/>
              <a:defRPr/>
            </a:pPr>
            <a:r>
              <a:t>In Data ONTAP 7.3.1 and earlier releases, SnapVault could not back up data from a specified Snapshot copy that was residing on the volume SnapMirror® destination volume. SnapVault would only transfer data from the latest Snapshot copy that was created by volume SnapMirror. </a:t>
            </a:r>
          </a:p>
          <a:p>
            <a:pPr marL="0" marR="0" indent="0" algn="l" defTabSz="914400" rtl="0" eaLnBrk="0" fontAlgn="base" latinLnBrk="0" hangingPunct="0">
              <a:lnSpc>
                <a:spcPct val="100000"/>
              </a:lnSpc>
              <a:spcBef>
                <a:spcPct val="30000"/>
              </a:spcBef>
              <a:spcAft>
                <a:spcPct val="0"/>
              </a:spcAft>
              <a:buClrTx/>
              <a:buSzTx/>
              <a:buFontTx/>
              <a:buNone/>
              <a:tabLst/>
              <a:defRPr/>
            </a:pPr>
            <a:r>
              <a:t>In Data ONTAP 8.0, SnapVault can back up data from any arbitrary Snapshot copy (either a user-specified or scheduled Snapshot copy) from the volume SnapMirror destination. The SnapVault backup from the disaster recovery site continues to be the same as the SnapVault backup from primary storage system to secondary, with following restrictions:</a:t>
            </a:r>
          </a:p>
          <a:p>
            <a:pPr marL="0" marR="0" indent="0" algn="l" defTabSz="914400" rtl="0" eaLnBrk="0" fontAlgn="base" latinLnBrk="0" hangingPunct="0">
              <a:lnSpc>
                <a:spcPct val="100000"/>
              </a:lnSpc>
              <a:spcBef>
                <a:spcPct val="30000"/>
              </a:spcBef>
              <a:spcAft>
                <a:spcPct val="0"/>
              </a:spcAft>
              <a:buClrTx/>
              <a:buSzTx/>
              <a:buFontTx/>
              <a:buNone/>
              <a:tabLst/>
              <a:defRPr/>
            </a:pPr>
            <a:r>
              <a:t>For a SnapVault scheduled update from the disaster recovery site, administrators need to set up the SnapVault primary schedule at the volume SnapMirror source. </a:t>
            </a:r>
          </a:p>
          <a:p>
            <a:pPr marL="0" marR="0" indent="0" algn="l" defTabSz="914400" rtl="0" eaLnBrk="0" fontAlgn="base" latinLnBrk="0" hangingPunct="0">
              <a:lnSpc>
                <a:spcPct val="100000"/>
              </a:lnSpc>
              <a:spcBef>
                <a:spcPct val="30000"/>
              </a:spcBef>
              <a:spcAft>
                <a:spcPct val="0"/>
              </a:spcAft>
              <a:buClrTx/>
              <a:buSzTx/>
              <a:buFontTx/>
              <a:buNone/>
              <a:tabLst/>
              <a:defRPr/>
            </a:pPr>
            <a:r>
              <a:t>In the case of a SnapVault update from a named Snapshot (that is, </a:t>
            </a:r>
            <a:r>
              <a:rPr>
                <a:latin typeface="Courier New" pitchFamily="49" charset="0"/>
              </a:rPr>
              <a:t>snapvault update -s &lt;</a:t>
            </a:r>
            <a:r>
              <a:rPr i="1">
                <a:latin typeface="Courier New" pitchFamily="49" charset="0"/>
              </a:rPr>
              <a:t>snapname</a:t>
            </a:r>
            <a:r>
              <a:rPr>
                <a:latin typeface="Courier New" pitchFamily="49" charset="0"/>
              </a:rPr>
              <a:t>&gt;)</a:t>
            </a:r>
            <a:r>
              <a:t>,</a:t>
            </a:r>
            <a:r>
              <a:rPr>
                <a:latin typeface="Courier New" pitchFamily="49" charset="0"/>
              </a:rPr>
              <a:t> </a:t>
            </a:r>
            <a:r>
              <a:t>the administrator needs to make sure that the named Snapshot copy exists at the volume SnapMirror source. To prevent any Snapshot copy from getting deleted by Data ONTAP applications, use the new </a:t>
            </a:r>
            <a:r>
              <a:rPr>
                <a:latin typeface="Courier New" pitchFamily="49" charset="0"/>
              </a:rPr>
              <a:t>snapvault preserve </a:t>
            </a:r>
            <a:r>
              <a:t>command. </a:t>
            </a:r>
          </a:p>
          <a:p>
            <a:pPr marL="0" marR="0" indent="0" algn="l" defTabSz="914400" rtl="0" eaLnBrk="0" fontAlgn="base" latinLnBrk="0" hangingPunct="0">
              <a:lnSpc>
                <a:spcPct val="100000"/>
              </a:lnSpc>
              <a:spcBef>
                <a:spcPct val="30000"/>
              </a:spcBef>
              <a:spcAft>
                <a:spcPct val="0"/>
              </a:spcAft>
              <a:buClrTx/>
              <a:buSzTx/>
              <a:buFontTx/>
              <a:buNone/>
              <a:tabLst/>
              <a:defRPr/>
            </a:pPr>
            <a:r>
              <a:t>Data ONTAP 8.0 only supports SnapVault in 7-Mode.</a:t>
            </a: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 PRESERVATIONS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SNAPVAULT PRESERVATIONS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Number Placeholder 5"/>
          <p:cNvSpPr>
            <a:spLocks noGrp="1"/>
          </p:cNvSpPr>
          <p:nvPr>
            <p:ph type="sldNum" sz="quarter" idx="10"/>
          </p:nvPr>
        </p:nvSpPr>
        <p:spPr/>
        <p:txBody>
          <a:bodyPr/>
          <a:lstStyle/>
          <a:p>
            <a:fld id="{9884764F-6734-4E98-BA4A-4193F051EE6C}" type="slidenum">
              <a:rPr lang="en-US" smtClean="0"/>
              <a:pPr/>
              <a:t>30</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RESTORE DATA FROM</a:t>
            </a:r>
            <a:r>
              <a:rPr lang="en-US" baseline="0" dirty="0" smtClean="0"/>
              <a:t> SECONDARY TO PRIMARY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SINGLE-FILE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Users </a:t>
            </a:r>
            <a:r>
              <a:t>who wish to perform a restore of their own data may do so without the intervention of a system administrator. The SnapVault secondary may be configured with NFS exports and CIFS shares to let users copy the file from the Snapshot copy to the correct location.</a:t>
            </a:r>
          </a:p>
          <a:p>
            <a:pPr marL="0" marR="0" indent="0" algn="l" defTabSz="914400" rtl="0" eaLnBrk="0" fontAlgn="base" latinLnBrk="0" hangingPunct="0">
              <a:lnSpc>
                <a:spcPct val="100000"/>
              </a:lnSpc>
              <a:spcBef>
                <a:spcPct val="30000"/>
              </a:spcBef>
              <a:spcAft>
                <a:spcPct val="0"/>
              </a:spcAft>
              <a:buClrTx/>
              <a:buSzTx/>
              <a:buFontTx/>
              <a:buNone/>
              <a:tabLst/>
              <a:defRPr/>
            </a:pPr>
            <a:r>
              <a:t>NOTE:</a:t>
            </a:r>
            <a:r>
              <a:rPr b="1"/>
              <a:t> </a:t>
            </a:r>
            <a:r>
              <a:t>SnapVault backups transfer all of the file permissions and access control lists held by the original data; if users were not authorized to access a file on the original file system, they will not be authorized to access the backup copies of that file. This allows self-service restores to be performed safely.</a:t>
            </a:r>
          </a:p>
          <a:p>
            <a:pPr marL="0" marR="0" indent="0" algn="l" defTabSz="914400" rtl="0" eaLnBrk="0" fontAlgn="base" latinLnBrk="0" hangingPunct="0">
              <a:lnSpc>
                <a:spcPct val="100000"/>
              </a:lnSpc>
              <a:spcBef>
                <a:spcPct val="30000"/>
              </a:spcBef>
              <a:spcAft>
                <a:spcPct val="0"/>
              </a:spcAft>
              <a:buClrTx/>
              <a:buSzTx/>
              <a:buFontTx/>
              <a:buNone/>
              <a:tabLst/>
              <a:defRPr/>
            </a:pPr>
            <a:r>
              <a:t>To restore a single file, you can also use the Data ONTAP </a:t>
            </a:r>
            <a:r>
              <a:rPr>
                <a:latin typeface="Courier New" pitchFamily="49" charset="0"/>
              </a:rPr>
              <a:t>ndmpcopy</a:t>
            </a:r>
            <a:r>
              <a:t> command or the NetApp Protection Manager software (if deployed).</a:t>
            </a:r>
          </a:p>
          <a:p>
            <a:pPr marL="0" marR="0" indent="0" algn="l" defTabSz="914400" rtl="0" eaLnBrk="0" fontAlgn="base" latinLnBrk="0" hangingPunct="0">
              <a:lnSpc>
                <a:spcPct val="100000"/>
              </a:lnSpc>
              <a:spcBef>
                <a:spcPct val="30000"/>
              </a:spcBef>
              <a:spcAft>
                <a:spcPct val="0"/>
              </a:spcAft>
              <a:buClrTx/>
              <a:buSzTx/>
              <a:buFontTx/>
              <a:buNone/>
              <a:tabLst/>
              <a:defRPr/>
            </a:pPr>
            <a:r>
              <a:t>For information on the </a:t>
            </a:r>
            <a:r>
              <a:rPr>
                <a:latin typeface="Courier New" pitchFamily="49" charset="0"/>
              </a:rPr>
              <a:t>ndmpcopy</a:t>
            </a:r>
            <a:r>
              <a:t> command, refer to the </a:t>
            </a:r>
            <a:r>
              <a:rPr i="1"/>
              <a:t>Data ONTAP na_ndmpcopy</a:t>
            </a:r>
            <a:r>
              <a:t> manual page.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QTREE OR VOLUME QTREE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You </a:t>
            </a:r>
            <a:r>
              <a:rPr dirty="0"/>
              <a:t>use the </a:t>
            </a:r>
            <a:r>
              <a:rPr dirty="0" err="1">
                <a:latin typeface="Courier New" pitchFamily="49" charset="0"/>
              </a:rPr>
              <a:t>snapvault</a:t>
            </a:r>
            <a:r>
              <a:rPr dirty="0">
                <a:latin typeface="Courier New" pitchFamily="49" charset="0"/>
              </a:rPr>
              <a:t> restore </a:t>
            </a:r>
            <a:r>
              <a:rPr dirty="0"/>
              <a:t>command to restore a backed-up qtree saved to the secondary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Starting with Data ONTAP 7.3 and later, you can restore the data to an existing qtree on the primary storage system using a baseline restore or incremental restore.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snapvault</a:t>
            </a:r>
            <a:r>
              <a:rPr dirty="0">
                <a:latin typeface="Courier New" pitchFamily="49" charset="0"/>
              </a:rPr>
              <a:t> restore [option] -s </a:t>
            </a:r>
            <a:r>
              <a:rPr i="1" dirty="0" err="1">
                <a:latin typeface="Courier New" pitchFamily="49" charset="0"/>
              </a:rPr>
              <a:t>snapname</a:t>
            </a:r>
            <a:r>
              <a:rPr dirty="0">
                <a:latin typeface="Courier New" pitchFamily="49" charset="0"/>
              </a:rPr>
              <a:t> –S </a:t>
            </a:r>
            <a:r>
              <a:rPr dirty="0"/>
              <a:t/>
            </a:r>
            <a:br>
              <a:rPr dirty="0"/>
            </a:br>
            <a:r>
              <a:rPr dirty="0">
                <a:latin typeface="Courier New" pitchFamily="49" charset="0"/>
              </a:rPr>
              <a:t>              </a:t>
            </a:r>
            <a:r>
              <a:rPr i="1" dirty="0" err="1">
                <a:latin typeface="Courier New" pitchFamily="49" charset="0"/>
              </a:rPr>
              <a:t>sec_system</a:t>
            </a:r>
            <a:r>
              <a:rPr dirty="0">
                <a:latin typeface="Courier New" pitchFamily="49" charset="0"/>
              </a:rPr>
              <a:t>:/</a:t>
            </a:r>
            <a:r>
              <a:rPr dirty="0" err="1">
                <a:latin typeface="Courier New" pitchFamily="49" charset="0"/>
              </a:rPr>
              <a:t>vol</a:t>
            </a:r>
            <a:r>
              <a:rPr dirty="0">
                <a:latin typeface="Courier New" pitchFamily="49" charset="0"/>
              </a:rPr>
              <a:t>/</a:t>
            </a:r>
            <a:r>
              <a:rPr i="1" dirty="0" err="1">
                <a:latin typeface="Courier New" pitchFamily="49" charset="0"/>
              </a:rPr>
              <a:t>volnam</a:t>
            </a:r>
            <a:r>
              <a:rPr dirty="0" err="1">
                <a:latin typeface="Courier New" pitchFamily="49" charset="0"/>
              </a:rPr>
              <a:t>e</a:t>
            </a:r>
            <a:r>
              <a:rPr dirty="0">
                <a:latin typeface="Courier New" pitchFamily="49" charset="0"/>
              </a:rPr>
              <a:t>/</a:t>
            </a:r>
            <a:r>
              <a:rPr i="1" dirty="0" err="1">
                <a:latin typeface="Courier New" pitchFamily="49" charset="0"/>
              </a:rPr>
              <a:t>sec_qtree</a:t>
            </a:r>
            <a:r>
              <a:rPr dirty="0"/>
              <a:t/>
            </a:r>
            <a:br>
              <a:rPr dirty="0"/>
            </a:br>
            <a:r>
              <a:rPr i="1" dirty="0">
                <a:latin typeface="Courier New" pitchFamily="49" charset="0"/>
              </a:rPr>
              <a:t>              </a:t>
            </a:r>
            <a:r>
              <a:rPr i="1" dirty="0" err="1">
                <a:latin typeface="Courier New" pitchFamily="49" charset="0"/>
              </a:rPr>
              <a:t>pri_system</a:t>
            </a:r>
            <a:r>
              <a:rPr dirty="0">
                <a:latin typeface="Courier New" pitchFamily="49" charset="0"/>
              </a:rPr>
              <a:t>:/</a:t>
            </a:r>
            <a:r>
              <a:rPr dirty="0" err="1">
                <a:latin typeface="Courier New" pitchFamily="49" charset="0"/>
              </a:rPr>
              <a:t>vol</a:t>
            </a:r>
            <a:r>
              <a:rPr dirty="0">
                <a:latin typeface="Courier New" pitchFamily="49" charset="0"/>
              </a:rPr>
              <a:t>/</a:t>
            </a:r>
            <a:r>
              <a:rPr i="1" dirty="0" err="1">
                <a:latin typeface="Courier New" pitchFamily="49" charset="0"/>
              </a:rPr>
              <a:t>volname</a:t>
            </a:r>
            <a:r>
              <a:rPr dirty="0">
                <a:latin typeface="Courier New" pitchFamily="49" charset="0"/>
              </a:rPr>
              <a:t>/</a:t>
            </a:r>
            <a:r>
              <a:rPr i="1" dirty="0" err="1">
                <a:latin typeface="Courier New" pitchFamily="49" charset="0"/>
              </a:rPr>
              <a:t>pri_qtree</a:t>
            </a:r>
            <a:endParaRPr i="1"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t>Options can be one or more of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a:t>
            </a:r>
            <a:r>
              <a:rPr dirty="0">
                <a:latin typeface="Courier New" pitchFamily="49" charset="0"/>
              </a:rPr>
              <a:t> -f </a:t>
            </a:r>
            <a:r>
              <a:rPr dirty="0"/>
              <a:t>option forces the command to proceed without first asking for confirmation from the user.</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a:t>
            </a:r>
            <a:r>
              <a:rPr dirty="0">
                <a:latin typeface="Courier New" pitchFamily="49" charset="0"/>
              </a:rPr>
              <a:t> -k </a:t>
            </a:r>
            <a:r>
              <a:rPr dirty="0"/>
              <a:t>option sets the maximum transfer rate in kilobytes per second.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a:t>
            </a:r>
            <a:r>
              <a:rPr dirty="0">
                <a:latin typeface="Courier New" pitchFamily="49" charset="0"/>
              </a:rPr>
              <a:t>-r </a:t>
            </a:r>
            <a:r>
              <a:rPr dirty="0"/>
              <a:t>option attempts an incremental restore. The incremental restore can be used to revert the changes made to a primary system qtree since any backed-up version on the secondary system.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a:t>
            </a:r>
            <a:r>
              <a:rPr dirty="0">
                <a:latin typeface="Courier New" pitchFamily="49" charset="0"/>
              </a:rPr>
              <a:t> -s </a:t>
            </a:r>
            <a:r>
              <a:rPr dirty="0"/>
              <a:t>option specifies that the restore operation must be from the Snapshot </a:t>
            </a:r>
            <a:r>
              <a:rPr i="1" dirty="0" err="1"/>
              <a:t>snapname</a:t>
            </a:r>
            <a:r>
              <a:rPr i="1" dirty="0"/>
              <a:t> </a:t>
            </a:r>
            <a:r>
              <a:rPr dirty="0"/>
              <a:t>on the secondary system.</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The </a:t>
            </a:r>
            <a:r>
              <a:rPr dirty="0">
                <a:latin typeface="Courier New" pitchFamily="49" charset="0"/>
              </a:rPr>
              <a:t>-w </a:t>
            </a:r>
            <a:r>
              <a:rPr dirty="0"/>
              <a:t>option causes the command not to return after the baseline transfer starts. Instead, it waits until the transfer completes (or fails). At that time, it prints the completion status and then returns.</a:t>
            </a:r>
          </a:p>
          <a:p>
            <a:pPr marL="0" marR="0" indent="0" algn="l" defTabSz="914400" rtl="0" eaLnBrk="0" fontAlgn="base" latinLnBrk="0" hangingPunct="0">
              <a:lnSpc>
                <a:spcPct val="100000"/>
              </a:lnSpc>
              <a:spcBef>
                <a:spcPct val="30000"/>
              </a:spcBef>
              <a:spcAft>
                <a:spcPct val="0"/>
              </a:spcAft>
              <a:buClrTx/>
              <a:buSzTx/>
              <a:buFontTx/>
              <a:buNone/>
              <a:tabLst/>
              <a:defRPr/>
            </a:pPr>
            <a:r>
              <a:rPr dirty="0"/>
              <a:t>Starting with Data ONTAP 7.3 and later, the SCSI connectivity of applications to all LUNs within the qtree being restored will be maintained throughout the restore process in order to make the restore operation </a:t>
            </a:r>
            <a:r>
              <a:rPr b="1" dirty="0"/>
              <a:t>nondisruptive </a:t>
            </a:r>
            <a:r>
              <a:rPr dirty="0"/>
              <a:t>to applications. However, I/O operations will not be allowed during the restore operation. Only baseline restores and incremental restores can be </a:t>
            </a:r>
            <a:r>
              <a:rPr/>
              <a:t>nondisruptive</a:t>
            </a:r>
            <a:r>
              <a:rPr smtClean="0"/>
              <a:t>.</a:t>
            </a:r>
            <a:endParaRPr dirty="0"/>
          </a:p>
        </p:txBody>
      </p:sp>
      <p:sp>
        <p:nvSpPr>
          <p:cNvPr id="7" name="Slide Number Placeholder 6"/>
          <p:cNvSpPr>
            <a:spLocks noGrp="1"/>
          </p:cNvSpPr>
          <p:nvPr>
            <p:ph type="sldNum" sz="quarter" idx="10"/>
          </p:nvPr>
        </p:nvSpPr>
        <p:spPr/>
        <p:txBody>
          <a:bodyPr/>
          <a:lstStyle/>
          <a:p>
            <a:fld id="{9884764F-6734-4E98-BA4A-4193F051EE6C}" type="slidenum">
              <a:rPr lang="en-US" smtClean="0"/>
              <a:pPr/>
              <a:t>33</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BASELINE RESTORE OF A QTREE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In </a:t>
            </a:r>
            <a:r>
              <a:t>this scenario, we have users home directories and an Oracle® database backup to SnapVault.  Let us assume the database has become corrupt. The database logs are stored properly on another volume and what we want to do is to restore the database from the vault and then replay the database log files to get it back up to the point of corruption. We intend to restore a primary qtree to the exact qtree location on the primary storage system from which we backed it up, therefore we need to delete the existing qtree first from the primary storage system. We will delete the qtree by way of the regular CIFS or NFS routine.</a:t>
            </a:r>
          </a:p>
          <a:p>
            <a:pPr marL="0" marR="0" indent="0" algn="l" defTabSz="914400" rtl="0" eaLnBrk="0" fontAlgn="base" latinLnBrk="0" hangingPunct="0">
              <a:lnSpc>
                <a:spcPct val="100000"/>
              </a:lnSpc>
              <a:spcBef>
                <a:spcPct val="30000"/>
              </a:spcBef>
              <a:spcAft>
                <a:spcPct val="0"/>
              </a:spcAft>
              <a:buClrTx/>
              <a:buSzTx/>
              <a:buFontTx/>
              <a:buNone/>
              <a:tabLst/>
              <a:defRPr/>
            </a:pPr>
            <a:r>
              <a:t>We will now restore the qtree from the secondary to the primary by issuing the following command:</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snapvault restore –S sec:/vol/vault/oracle /vol/oracle</a:t>
            </a:r>
          </a:p>
          <a:p>
            <a:pPr marL="0" marR="0" indent="0" algn="l" defTabSz="914400" rtl="0" eaLnBrk="0" fontAlgn="base" latinLnBrk="0" hangingPunct="0">
              <a:lnSpc>
                <a:spcPct val="100000"/>
              </a:lnSpc>
              <a:spcBef>
                <a:spcPct val="30000"/>
              </a:spcBef>
              <a:spcAft>
                <a:spcPct val="0"/>
              </a:spcAft>
              <a:buClrTx/>
              <a:buSzTx/>
              <a:buFontTx/>
              <a:buNone/>
              <a:tabLst/>
              <a:defRPr/>
            </a:pPr>
            <a:r>
              <a:t>We can now replay the database logs to recover the complete database.</a:t>
            </a:r>
          </a:p>
          <a:p>
            <a:pPr marL="0" marR="0" indent="0" algn="l" defTabSz="914400" rtl="0" eaLnBrk="0" fontAlgn="base" latinLnBrk="0" hangingPunct="0">
              <a:lnSpc>
                <a:spcPct val="100000"/>
              </a:lnSpc>
              <a:spcBef>
                <a:spcPct val="30000"/>
              </a:spcBef>
              <a:spcAft>
                <a:spcPct val="0"/>
              </a:spcAft>
              <a:buClrTx/>
              <a:buSzTx/>
              <a:buFontTx/>
              <a:buNone/>
              <a:tabLst/>
              <a:defRPr/>
            </a:pPr>
            <a:r>
              <a:t>Use the </a:t>
            </a:r>
            <a:r>
              <a:rPr>
                <a:latin typeface="Courier New" pitchFamily="49" charset="0"/>
              </a:rPr>
              <a:t>-f </a:t>
            </a:r>
            <a:r>
              <a:t>flag to override the confirmation prompt and directly proceed with the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INCREMENTAL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SnapVault </a:t>
            </a:r>
            <a:r>
              <a:rPr dirty="0"/>
              <a:t>incremental restore is based on qtree SnapMirror </a:t>
            </a:r>
            <a:r>
              <a:rPr dirty="0" err="1"/>
              <a:t>resync</a:t>
            </a:r>
            <a:r>
              <a:rPr dirty="0"/>
              <a:t>-style Snapshot copy negotiation.</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primary qtree is </a:t>
            </a:r>
            <a:r>
              <a:rPr dirty="0" err="1"/>
              <a:t>resynced</a:t>
            </a:r>
            <a:r>
              <a:rPr dirty="0"/>
              <a:t> to the specified Snapshot copy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a:t>
            </a:r>
            <a:r>
              <a:rPr dirty="0" err="1"/>
              <a:t>resync</a:t>
            </a:r>
            <a:r>
              <a:rPr dirty="0"/>
              <a:t> rolls back the primary qtree to the specified Snapshot copy and an incremental restore transfer is initiated from the specified Snapshot copy.</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restore operation transfers only incremental changes from the secondary qtree to the specified primary qtree.</a:t>
            </a:r>
          </a:p>
          <a:p>
            <a:pPr marL="0" marR="0" indent="0" algn="l" defTabSz="914400" rtl="0" eaLnBrk="0" fontAlgn="base" latinLnBrk="0" hangingPunct="0">
              <a:lnSpc>
                <a:spcPct val="100000"/>
              </a:lnSpc>
              <a:spcBef>
                <a:spcPct val="30000"/>
              </a:spcBef>
              <a:spcAft>
                <a:spcPct val="0"/>
              </a:spcAft>
              <a:buClrTx/>
              <a:buSzTx/>
              <a:buFontTx/>
              <a:buNone/>
              <a:tabLst/>
              <a:defRPr/>
            </a:pPr>
            <a:r>
              <a:rPr dirty="0"/>
              <a:t>You use the new</a:t>
            </a:r>
            <a:r>
              <a:rPr dirty="0">
                <a:latin typeface="Courier New" pitchFamily="49" charset="0"/>
              </a:rPr>
              <a:t> -r </a:t>
            </a:r>
            <a:r>
              <a:rPr dirty="0"/>
              <a:t>option to perform a SnapVault incremental restore.</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Example:</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pri</a:t>
            </a:r>
            <a:r>
              <a:rPr dirty="0">
                <a:latin typeface="Courier New" pitchFamily="49" charset="0"/>
              </a:rPr>
              <a:t>&gt; </a:t>
            </a:r>
            <a:r>
              <a:rPr b="1" dirty="0" err="1">
                <a:latin typeface="Courier New" pitchFamily="49" charset="0"/>
              </a:rPr>
              <a:t>snapvault</a:t>
            </a:r>
            <a:r>
              <a:rPr b="1" dirty="0">
                <a:latin typeface="Courier New" pitchFamily="49" charset="0"/>
              </a:rPr>
              <a:t> restore -r -S sec:/</a:t>
            </a:r>
            <a:r>
              <a:rPr b="1" dirty="0" err="1">
                <a:latin typeface="Courier New" pitchFamily="49" charset="0"/>
              </a:rPr>
              <a:t>vol</a:t>
            </a:r>
            <a:r>
              <a:rPr b="1" dirty="0">
                <a:latin typeface="Courier New" pitchFamily="49" charset="0"/>
              </a:rPr>
              <a:t>/vault/</a:t>
            </a:r>
            <a:r>
              <a:rPr b="1" dirty="0" err="1">
                <a:latin typeface="Courier New" pitchFamily="49" charset="0"/>
              </a:rPr>
              <a:t>pri_users</a:t>
            </a:r>
            <a:r>
              <a:rPr b="1" dirty="0">
                <a:latin typeface="Courier New" pitchFamily="49" charset="0"/>
              </a:rPr>
              <a:t> /</a:t>
            </a:r>
            <a:r>
              <a:rPr b="1" dirty="0" err="1">
                <a:latin typeface="Courier New" pitchFamily="49" charset="0"/>
              </a:rPr>
              <a:t>vol</a:t>
            </a:r>
            <a:r>
              <a:rPr b="1" dirty="0">
                <a:latin typeface="Courier New" pitchFamily="49" charset="0"/>
              </a:rPr>
              <a:t>/vol1/users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Restore will overwrite existing data in /</a:t>
            </a:r>
            <a:r>
              <a:rPr dirty="0" err="1">
                <a:latin typeface="Courier New" pitchFamily="49" charset="0"/>
              </a:rPr>
              <a:t>vol</a:t>
            </a:r>
            <a:r>
              <a:rPr dirty="0">
                <a:latin typeface="Courier New" pitchFamily="49" charset="0"/>
              </a:rPr>
              <a:t>/</a:t>
            </a:r>
            <a:r>
              <a:rPr dirty="0" err="1">
                <a:latin typeface="Courier New" pitchFamily="49" charset="0"/>
              </a:rPr>
              <a:t>volname</a:t>
            </a:r>
            <a:r>
              <a:rPr dirty="0">
                <a:latin typeface="Courier New" pitchFamily="49" charset="0"/>
              </a:rPr>
              <a:t>/</a:t>
            </a:r>
            <a:r>
              <a:rPr dirty="0" err="1">
                <a:latin typeface="Courier New" pitchFamily="49" charset="0"/>
              </a:rPr>
              <a:t>pri_qtree</a:t>
            </a:r>
            <a:endParaRPr dirty="0">
              <a:latin typeface="Courier New" pitchFamily="49"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Are you sure you want to continue (yes/no)? </a:t>
            </a:r>
            <a:r>
              <a:rPr b="1" dirty="0">
                <a:latin typeface="Courier New" pitchFamily="49" charset="0"/>
              </a:rPr>
              <a:t>Yes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Transfer started.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Monitor progress with '</a:t>
            </a:r>
            <a:r>
              <a:rPr dirty="0" err="1">
                <a:latin typeface="Courier New" pitchFamily="49" charset="0"/>
              </a:rPr>
              <a:t>snapvault</a:t>
            </a:r>
            <a:r>
              <a:rPr dirty="0">
                <a:latin typeface="Courier New" pitchFamily="49" charset="0"/>
              </a:rPr>
              <a:t> status' or the </a:t>
            </a:r>
            <a:r>
              <a:rPr dirty="0" err="1">
                <a:latin typeface="Courier New" pitchFamily="49" charset="0"/>
              </a:rPr>
              <a:t>snapmirror</a:t>
            </a:r>
            <a:r>
              <a:rPr dirty="0">
                <a:latin typeface="Courier New" pitchFamily="49" charset="0"/>
              </a:rPr>
              <a:t> log.</a:t>
            </a:r>
          </a:p>
          <a:p>
            <a:pPr marL="0" marR="0" indent="0" algn="l" defTabSz="914400" rtl="0" eaLnBrk="0" fontAlgn="base" latinLnBrk="0" hangingPunct="0">
              <a:lnSpc>
                <a:spcPct val="100000"/>
              </a:lnSpc>
              <a:spcBef>
                <a:spcPct val="30000"/>
              </a:spcBef>
              <a:spcAft>
                <a:spcPct val="0"/>
              </a:spcAft>
              <a:buClrTx/>
              <a:buSzTx/>
              <a:buFontTx/>
              <a:buNone/>
              <a:tabLst/>
              <a:defRPr/>
            </a:pPr>
            <a:r>
              <a:rPr dirty="0"/>
              <a:t>When you want to restore over an existing primary qtree, it is recommended that you first attempt an incremental restore. If the incremental restore fails due to lack of common Snapshot copies, then attempt an in-place baseline restore. This is because the incremental restore is a more efficient restore</a:t>
            </a:r>
            <a:r>
              <a:rPr dirty="0" smtClean="0"/>
              <a:t>.</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35</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NONDISRUPTIVE 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SCSI </a:t>
            </a:r>
            <a:r>
              <a:t>connectivity to the LUNs is maintained throughout the in-place and incremental restores by way of the following process:</a:t>
            </a:r>
          </a:p>
          <a:p>
            <a:pPr marL="0" marR="0" indent="0" algn="l" defTabSz="914400" rtl="0" eaLnBrk="0" fontAlgn="base" latinLnBrk="0" hangingPunct="0">
              <a:lnSpc>
                <a:spcPct val="100000"/>
              </a:lnSpc>
              <a:spcBef>
                <a:spcPct val="30000"/>
              </a:spcBef>
              <a:spcAft>
                <a:spcPct val="0"/>
              </a:spcAft>
              <a:buClrTx/>
              <a:buSzTx/>
              <a:buFontTx/>
              <a:buNone/>
              <a:tabLst/>
              <a:defRPr/>
            </a:pPr>
            <a:r>
              <a:t>The primary qtree is made read-only. The LUNs’ attributes in the primary qtree are reserved in a temporary staging area. LUN maps are updated. External SCSI requests are processed using the information stored in the staging area. Hosts see the same LUNs with the same drive letters at all times.</a:t>
            </a:r>
          </a:p>
          <a:p>
            <a:pPr marL="0" marR="0" indent="0" algn="l" defTabSz="914400" rtl="0" eaLnBrk="0" fontAlgn="base" latinLnBrk="0" hangingPunct="0">
              <a:lnSpc>
                <a:spcPct val="100000"/>
              </a:lnSpc>
              <a:spcBef>
                <a:spcPct val="30000"/>
              </a:spcBef>
              <a:spcAft>
                <a:spcPct val="0"/>
              </a:spcAft>
              <a:buClrTx/>
              <a:buSzTx/>
              <a:buFontTx/>
              <a:buNone/>
              <a:tabLst/>
              <a:defRPr/>
            </a:pPr>
            <a:r>
              <a:t>To display the LUNS in the preserved staging qtrees, use the command </a:t>
            </a:r>
            <a:r>
              <a:rPr>
                <a:latin typeface="Courier New" pitchFamily="49" charset="0"/>
              </a:rPr>
              <a:t>lun show staging </a:t>
            </a:r>
            <a:r>
              <a:t>command.</a:t>
            </a:r>
          </a:p>
          <a:p>
            <a:pPr marL="0" marR="0" indent="0" algn="l" defTabSz="914400" rtl="0" eaLnBrk="0" fontAlgn="base" latinLnBrk="0" hangingPunct="0">
              <a:lnSpc>
                <a:spcPct val="100000"/>
              </a:lnSpc>
              <a:spcBef>
                <a:spcPct val="30000"/>
              </a:spcBef>
              <a:spcAft>
                <a:spcPct val="0"/>
              </a:spcAft>
              <a:buClrTx/>
              <a:buSzTx/>
              <a:buFontTx/>
              <a:buNone/>
              <a:tabLst/>
              <a:defRPr/>
            </a:pPr>
            <a:r>
              <a:t>Example:</a:t>
            </a:r>
          </a:p>
          <a:p>
            <a:pPr marL="0" marR="0" indent="0" algn="l" defTabSz="914400" rtl="0" eaLnBrk="0" fontAlgn="base" latinLnBrk="0" hangingPunct="0">
              <a:lnSpc>
                <a:spcPct val="100000"/>
              </a:lnSpc>
              <a:spcBef>
                <a:spcPct val="30000"/>
              </a:spcBef>
              <a:spcAft>
                <a:spcPct val="0"/>
              </a:spcAft>
              <a:buClrTx/>
              <a:buSzTx/>
              <a:buFontTx/>
              <a:buNone/>
              <a:tabLst/>
              <a:defRPr/>
            </a:pPr>
            <a:r>
              <a:t>Original LUN location: /vol/san_vol1/qtree1/LUN1</a:t>
            </a:r>
          </a:p>
          <a:p>
            <a:pPr marL="0" marR="0" indent="0" algn="l" defTabSz="914400" rtl="0" eaLnBrk="0" fontAlgn="base" latinLnBrk="0" hangingPunct="0">
              <a:lnSpc>
                <a:spcPct val="100000"/>
              </a:lnSpc>
              <a:spcBef>
                <a:spcPct val="30000"/>
              </a:spcBef>
              <a:spcAft>
                <a:spcPct val="0"/>
              </a:spcAft>
              <a:buClrTx/>
              <a:buSzTx/>
              <a:buFontTx/>
              <a:buNone/>
              <a:tabLst/>
              <a:defRPr/>
            </a:pPr>
            <a:r>
              <a:t>Staging qtree naming convention: </a:t>
            </a:r>
            <a:r>
              <a:rPr>
                <a:latin typeface="Courier New" pitchFamily="49" charset="0"/>
              </a:rPr>
              <a:t>/vol/&lt;vol_name&gt;/Staging_&lt;Volume_UUID&gt;_&lt;Transaction_ID&gt;</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pri&gt; </a:t>
            </a:r>
            <a:r>
              <a:rPr b="1">
                <a:latin typeface="Courier New" pitchFamily="49" charset="0"/>
              </a:rPr>
              <a:t>lun show staging</a:t>
            </a:r>
          </a:p>
          <a:p>
            <a:pPr marL="0" marR="0" indent="0" algn="l" defTabSz="914400" rtl="0" eaLnBrk="0" fontAlgn="base" latinLnBrk="0" hangingPunct="0">
              <a:lnSpc>
                <a:spcPct val="100000"/>
              </a:lnSpc>
              <a:spcBef>
                <a:spcPct val="30000"/>
              </a:spcBef>
              <a:spcAft>
                <a:spcPct val="0"/>
              </a:spcAft>
              <a:buClrTx/>
              <a:buSzTx/>
              <a:buFontTx/>
              <a:buNone/>
              <a:tabLst/>
              <a:defRPr/>
            </a:pPr>
            <a:r>
              <a:rPr>
                <a:latin typeface="Courier New" pitchFamily="49" charset="0"/>
              </a:rPr>
              <a:t>/vol/san_vol1/Staging_19e45590-8948-11dc-bb15-00a09802437a_199999999999999999/LUN1 100m (104857600) (r/w,online,mapped)</a:t>
            </a:r>
          </a:p>
          <a:p>
            <a:pPr marL="0" marR="0" indent="0" algn="l" defTabSz="914400" rtl="0" eaLnBrk="0" fontAlgn="base" latinLnBrk="0" hangingPunct="0">
              <a:lnSpc>
                <a:spcPct val="100000"/>
              </a:lnSpc>
              <a:spcBef>
                <a:spcPct val="30000"/>
              </a:spcBef>
              <a:spcAft>
                <a:spcPct val="0"/>
              </a:spcAft>
              <a:buClrTx/>
              <a:buSzTx/>
              <a:buFontTx/>
              <a:buNone/>
              <a:tabLst/>
              <a:defRPr/>
            </a:pPr>
            <a:r>
              <a:t>When the restore has completed, the LUNs’ attributes that are stored in the staging area are applied to the restored LUNs. The primary qtree is ‘broken’ to be write-enabled, and I/O operations are resumed to the restored LUNs.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10" name="Slide Number Placeholder 9"/>
          <p:cNvSpPr>
            <a:spLocks noGrp="1"/>
          </p:cNvSpPr>
          <p:nvPr>
            <p:ph type="sldNum" sz="quarter" idx="10"/>
          </p:nvPr>
        </p:nvSpPr>
        <p:spPr/>
        <p:txBody>
          <a:bodyPr/>
          <a:lstStyle/>
          <a:p>
            <a:fld id="{9884764F-6734-4E98-BA4A-4193F051EE6C}" type="slidenum">
              <a:rPr lang="en-US" smtClean="0"/>
              <a:pPr/>
              <a:t>36</a:t>
            </a:fld>
            <a:endParaRPr lang="en-US" dirty="0"/>
          </a:p>
        </p:txBody>
      </p:sp>
      <p:sp>
        <p:nvSpPr>
          <p:cNvPr id="13" name="Slide Image Placeholder 12"/>
          <p:cNvSpPr>
            <a:spLocks noGrp="1" noRot="1" noChangeAspect="1"/>
          </p:cNvSpPr>
          <p:nvPr>
            <p:ph type="sldImg"/>
          </p:nvPr>
        </p:nvSpPr>
        <p:spPr>
          <a:xfrm>
            <a:off x="687388" y="228600"/>
            <a:ext cx="5181600" cy="3886200"/>
          </a:xfr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LUN CLONE BACKUP</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t>integrated with Data ONTAP, SnapDrive® for Windows® or SnapDrive for Windows with Microsoft® Volume Shadow Copy Service creates two Snapshot copies upon LUN backup:</a:t>
            </a:r>
          </a:p>
          <a:p>
            <a:pPr marL="0" marR="0" indent="0" algn="l" defTabSz="914400" rtl="0" eaLnBrk="0" fontAlgn="base" latinLnBrk="0" hangingPunct="0">
              <a:lnSpc>
                <a:spcPct val="100000"/>
              </a:lnSpc>
              <a:spcBef>
                <a:spcPct val="30000"/>
              </a:spcBef>
              <a:spcAft>
                <a:spcPct val="0"/>
              </a:spcAft>
              <a:buClrTx/>
              <a:buSzTx/>
              <a:buFontTx/>
              <a:buNone/>
              <a:tabLst/>
              <a:defRPr/>
            </a:pPr>
            <a:r>
              <a:t>A backing Snapshot copy containing the LUN to be cloned</a:t>
            </a:r>
          </a:p>
          <a:p>
            <a:pPr marL="0" marR="0" indent="0" algn="l" defTabSz="914400" rtl="0" eaLnBrk="0" fontAlgn="base" latinLnBrk="0" hangingPunct="0">
              <a:lnSpc>
                <a:spcPct val="100000"/>
              </a:lnSpc>
              <a:spcBef>
                <a:spcPct val="30000"/>
              </a:spcBef>
              <a:spcAft>
                <a:spcPct val="0"/>
              </a:spcAft>
              <a:buClrTx/>
              <a:buSzTx/>
              <a:buFontTx/>
              <a:buNone/>
              <a:tabLst/>
              <a:defRPr/>
            </a:pPr>
            <a:r>
              <a:t>A backup Snapshot copy containing both the LUN and the clone</a:t>
            </a:r>
          </a:p>
          <a:p>
            <a:pPr marL="0" marR="0" indent="0" algn="l" defTabSz="914400" rtl="0" eaLnBrk="0" fontAlgn="base" latinLnBrk="0" hangingPunct="0">
              <a:lnSpc>
                <a:spcPct val="100000"/>
              </a:lnSpc>
              <a:spcBef>
                <a:spcPct val="30000"/>
              </a:spcBef>
              <a:spcAft>
                <a:spcPct val="0"/>
              </a:spcAft>
              <a:buClrTx/>
              <a:buSzTx/>
              <a:buFontTx/>
              <a:buNone/>
              <a:tabLst/>
              <a:defRPr/>
            </a:pPr>
            <a:r>
              <a:t>In versions of Data ONTAP earlier than 7.3, SnapVault backs up a LUN clone as a new LUN during the initial baseline transfer. Therefore, the LUN clone and its backing LUN get replicated as two separate LUNs on the secondary.</a:t>
            </a:r>
          </a:p>
          <a:p>
            <a:pPr marL="0" marR="0" indent="0" algn="l" defTabSz="914400" rtl="0" eaLnBrk="0" fontAlgn="base" latinLnBrk="0" hangingPunct="0">
              <a:lnSpc>
                <a:spcPct val="100000"/>
              </a:lnSpc>
              <a:spcBef>
                <a:spcPct val="30000"/>
              </a:spcBef>
              <a:spcAft>
                <a:spcPct val="0"/>
              </a:spcAft>
              <a:buClrTx/>
              <a:buSzTx/>
              <a:buFontTx/>
              <a:buNone/>
              <a:tabLst/>
              <a:defRPr/>
            </a:pPr>
            <a:r>
              <a:t>With Data ONTAP 7.3 or later, SnapVault is able to back up LUN clones in optimized mode using SnapDrive for Windows. The LUN clones are transferred as clones and space savings with the parent LUN is preserved. The SnapVault initial baseline transfer is performed at the command-line interface but after the SnapVault relationship is handed off to SnapDrive for Windows, transfers must not be run from the command-line interface.</a:t>
            </a:r>
          </a:p>
          <a:p>
            <a:pPr marL="0" marR="0" indent="0" algn="l" defTabSz="914400" rtl="0" eaLnBrk="0" fontAlgn="base" latinLnBrk="0" hangingPunct="0">
              <a:lnSpc>
                <a:spcPct val="100000"/>
              </a:lnSpc>
              <a:spcBef>
                <a:spcPct val="30000"/>
              </a:spcBef>
              <a:spcAft>
                <a:spcPct val="0"/>
              </a:spcAft>
              <a:buClrTx/>
              <a:buSzTx/>
              <a:buFontTx/>
              <a:buNone/>
              <a:tabLst/>
              <a:defRPr/>
            </a:pPr>
            <a:r>
              <a:t>On the secondary, the backing Snapshot copy is locked after the backup Snapshot copy is transferred.</a:t>
            </a:r>
          </a:p>
          <a:p>
            <a:pPr marL="0" marR="0" indent="0" algn="l" defTabSz="914400" rtl="0" eaLnBrk="0" fontAlgn="base" latinLnBrk="0" hangingPunct="0">
              <a:lnSpc>
                <a:spcPct val="100000"/>
              </a:lnSpc>
              <a:spcBef>
                <a:spcPct val="30000"/>
              </a:spcBef>
              <a:spcAft>
                <a:spcPct val="0"/>
              </a:spcAft>
              <a:buClrTx/>
              <a:buSzTx/>
              <a:buFontTx/>
              <a:buNone/>
              <a:tabLst/>
              <a:defRPr/>
            </a:pPr>
            <a:r>
              <a:rPr b="1" cap="all"/>
              <a:t>Limitations:</a:t>
            </a:r>
          </a:p>
          <a:p>
            <a:pPr marL="0" marR="0" indent="0" algn="l" defTabSz="914400" rtl="0" eaLnBrk="0" fontAlgn="base" latinLnBrk="0" hangingPunct="0">
              <a:lnSpc>
                <a:spcPct val="100000"/>
              </a:lnSpc>
              <a:spcBef>
                <a:spcPct val="30000"/>
              </a:spcBef>
              <a:spcAft>
                <a:spcPct val="0"/>
              </a:spcAft>
              <a:buClrTx/>
              <a:buSzTx/>
              <a:buFontTx/>
              <a:buNone/>
              <a:tabLst/>
              <a:defRPr/>
            </a:pPr>
            <a:r>
              <a:t>In optimized mode, the primary qtree must not contain LUN clones.</a:t>
            </a:r>
          </a:p>
          <a:p>
            <a:pPr marL="0" marR="0" indent="0" algn="l" defTabSz="914400" rtl="0" eaLnBrk="0" fontAlgn="base" latinLnBrk="0" hangingPunct="0">
              <a:lnSpc>
                <a:spcPct val="100000"/>
              </a:lnSpc>
              <a:spcBef>
                <a:spcPct val="30000"/>
              </a:spcBef>
              <a:spcAft>
                <a:spcPct val="0"/>
              </a:spcAft>
              <a:buClrTx/>
              <a:buSzTx/>
              <a:buFontTx/>
              <a:buNone/>
              <a:tabLst/>
              <a:defRPr/>
            </a:pPr>
            <a:r>
              <a:t>The transfer fails if the backing Snapshot copy is missing on the secondary. </a:t>
            </a:r>
          </a:p>
          <a:p>
            <a:pPr marL="0" marR="0" indent="0" algn="l" defTabSz="914400" rtl="0" eaLnBrk="0" fontAlgn="base" latinLnBrk="0" hangingPunct="0">
              <a:lnSpc>
                <a:spcPct val="100000"/>
              </a:lnSpc>
              <a:spcBef>
                <a:spcPct val="30000"/>
              </a:spcBef>
              <a:spcAft>
                <a:spcPct val="0"/>
              </a:spcAft>
              <a:buClrTx/>
              <a:buSzTx/>
              <a:buFontTx/>
              <a:buNone/>
              <a:tabLst/>
              <a:defRPr/>
            </a:pPr>
            <a:r>
              <a:t>A SnapVault restore will also fail if the backing Snapshot copy is missing on the primary. </a:t>
            </a:r>
          </a:p>
          <a:p>
            <a:pPr marL="0" marR="0" indent="0" algn="l" defTabSz="914400" rtl="0" eaLnBrk="0" fontAlgn="base" latinLnBrk="0" hangingPunct="0">
              <a:lnSpc>
                <a:spcPct val="100000"/>
              </a:lnSpc>
              <a:spcBef>
                <a:spcPct val="30000"/>
              </a:spcBef>
              <a:spcAft>
                <a:spcPct val="0"/>
              </a:spcAft>
              <a:buClrTx/>
              <a:buSzTx/>
              <a:buFontTx/>
              <a:buNone/>
              <a:tabLst/>
              <a:defRPr/>
            </a:pPr>
            <a:r>
              <a:t>Finally, in optimized mode, cascades from volume SnapMirror destinations are not supported.</a:t>
            </a:r>
          </a:p>
        </p:txBody>
      </p:sp>
      <p:sp>
        <p:nvSpPr>
          <p:cNvPr id="4" name="Slide Number Placeholder 3"/>
          <p:cNvSpPr>
            <a:spLocks noGrp="1"/>
          </p:cNvSpPr>
          <p:nvPr>
            <p:ph type="sldNum" sz="quarter" idx="10"/>
          </p:nvPr>
        </p:nvSpPr>
        <p:spPr/>
        <p:txBody>
          <a:bodyPr/>
          <a:lstStyle/>
          <a:p>
            <a:fld id="{9884764F-6734-4E98-BA4A-4193F051EE6C}" type="slidenum">
              <a:rPr lang="en-US" smtClean="0"/>
              <a:pPr/>
              <a:t>37</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RESTARTING OR RELEASING SNAPVAULT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rPr dirty="0"/>
              <a:t>you use the </a:t>
            </a:r>
            <a:r>
              <a:rPr dirty="0" err="1">
                <a:latin typeface="Courier New" pitchFamily="49" charset="0"/>
              </a:rPr>
              <a:t>snapvault</a:t>
            </a:r>
            <a:r>
              <a:rPr dirty="0">
                <a:latin typeface="Courier New" pitchFamily="49" charset="0"/>
              </a:rPr>
              <a:t> restore</a:t>
            </a:r>
            <a:r>
              <a:rPr dirty="0"/>
              <a:t> command to restore a primary qtree, SnapVault places a residual SnapVault Snapshot copy on the volume of the restored primary qtree. This Snapshot copy is not automatically deleted. If you have configured this volume to retain the maximum 255 Snapshot copies allowed by Data ONTAP, you must manually delete this residual Snapshot copy, or else no new Snapshot copies can be created.</a:t>
            </a:r>
          </a:p>
          <a:p>
            <a:pPr marL="0" marR="0" indent="0" algn="l" defTabSz="914400" rtl="0" eaLnBrk="0" fontAlgn="base" latinLnBrk="0" hangingPunct="0">
              <a:lnSpc>
                <a:spcPct val="100000"/>
              </a:lnSpc>
              <a:spcBef>
                <a:spcPct val="30000"/>
              </a:spcBef>
              <a:spcAft>
                <a:spcPct val="0"/>
              </a:spcAft>
              <a:buClrTx/>
              <a:buSzTx/>
              <a:buFontTx/>
              <a:buNone/>
              <a:tabLst/>
              <a:defRPr/>
            </a:pPr>
            <a:r>
              <a:rPr dirty="0"/>
              <a:t>We now will remove a residual SnapVault Snapshot copy to insure a proper functioning SnapVault relationship.</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pri</a:t>
            </a:r>
            <a:r>
              <a:rPr dirty="0">
                <a:latin typeface="Courier New" pitchFamily="49" charset="0"/>
              </a:rPr>
              <a:t>&gt; </a:t>
            </a:r>
            <a:r>
              <a:rPr b="1" dirty="0">
                <a:latin typeface="Courier New" pitchFamily="49" charset="0"/>
              </a:rPr>
              <a:t>snap list oracle</a:t>
            </a:r>
          </a:p>
          <a:p>
            <a:pPr marL="0" marR="0" indent="0" algn="l" defTabSz="914400" rtl="0" eaLnBrk="0" fontAlgn="base" latinLnBrk="0" hangingPunct="0">
              <a:lnSpc>
                <a:spcPct val="100000"/>
              </a:lnSpc>
              <a:spcBef>
                <a:spcPct val="30000"/>
              </a:spcBef>
              <a:spcAft>
                <a:spcPct val="0"/>
              </a:spcAft>
              <a:buClrTx/>
              <a:buSzTx/>
              <a:buFontTx/>
              <a:buNone/>
              <a:tabLst/>
              <a:defRPr/>
            </a:pPr>
            <a:r>
              <a:rPr dirty="0"/>
              <a:t>Find the residual Snapshot. It is will be distinguished by the following syntax: </a:t>
            </a:r>
            <a:r>
              <a:rPr i="1" dirty="0" err="1"/>
              <a:t>Primaryhost</a:t>
            </a:r>
            <a:r>
              <a:rPr i="1" dirty="0"/>
              <a:t> (</a:t>
            </a:r>
            <a:r>
              <a:rPr i="1" dirty="0" err="1"/>
              <a:t>nvram</a:t>
            </a:r>
            <a:r>
              <a:rPr i="1" dirty="0"/>
              <a:t>-id)_primaryvolume_restoredqtree</a:t>
            </a:r>
            <a:r>
              <a:rPr dirty="0"/>
              <a:t>-dst.2 For example:  </a:t>
            </a:r>
            <a:r>
              <a:rPr dirty="0" err="1"/>
              <a:t>priv</a:t>
            </a:r>
            <a:r>
              <a:rPr dirty="0"/>
              <a:t> (1990911275)_oracle_tree-sec.2</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Remove this qtree with the following command:</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latin typeface="Courier New" pitchFamily="49" charset="0"/>
              </a:rPr>
              <a:t>pri</a:t>
            </a:r>
            <a:r>
              <a:rPr dirty="0">
                <a:latin typeface="Courier New" pitchFamily="49" charset="0"/>
              </a:rPr>
              <a:t>&gt; </a:t>
            </a:r>
            <a:r>
              <a:rPr b="1" dirty="0">
                <a:latin typeface="Courier New" pitchFamily="49" charset="0"/>
              </a:rPr>
              <a:t>snap delete oracle </a:t>
            </a:r>
            <a:r>
              <a:rPr b="1" dirty="0" err="1">
                <a:latin typeface="Courier New" pitchFamily="49" charset="0"/>
              </a:rPr>
              <a:t>pri</a:t>
            </a:r>
            <a:r>
              <a:rPr b="1" dirty="0">
                <a:latin typeface="Courier New" pitchFamily="49" charset="0"/>
              </a:rPr>
              <a:t>(1990911275)_oracle-sec.2</a:t>
            </a:r>
          </a:p>
        </p:txBody>
      </p:sp>
      <p:sp>
        <p:nvSpPr>
          <p:cNvPr id="7" name="Slide Number Placeholder 6"/>
          <p:cNvSpPr>
            <a:spLocks noGrp="1"/>
          </p:cNvSpPr>
          <p:nvPr>
            <p:ph type="sldNum" sz="quarter" idx="10"/>
          </p:nvPr>
        </p:nvSpPr>
        <p:spPr/>
        <p:txBody>
          <a:bodyPr/>
          <a:lstStyle/>
          <a:p>
            <a:fld id="{9884764F-6734-4E98-BA4A-4193F051EE6C}" type="slidenum">
              <a:rPr lang="en-US" smtClean="0"/>
              <a:pPr/>
              <a:t>38</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39</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8" name="Slide Number Placeholder 7"/>
          <p:cNvSpPr>
            <a:spLocks noGrp="1"/>
          </p:cNvSpPr>
          <p:nvPr>
            <p:ph type="sldNum" sz="quarter" idx="10"/>
          </p:nvPr>
        </p:nvSpPr>
        <p:spPr/>
        <p:txBody>
          <a:bodyPr/>
          <a:lstStyle/>
          <a:p>
            <a:fld id="{9884764F-6734-4E98-BA4A-4193F051EE6C}" type="slidenum">
              <a:rPr lang="en-US" smtClean="0"/>
              <a:pPr/>
              <a:t>40</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7" name="Slide Number Placeholder 6"/>
          <p:cNvSpPr>
            <a:spLocks noGrp="1"/>
          </p:cNvSpPr>
          <p:nvPr>
            <p:ph type="sldNum" sz="quarter" idx="10"/>
          </p:nvPr>
        </p:nvSpPr>
        <p:spPr/>
        <p:txBody>
          <a:bodyPr/>
          <a:lstStyle/>
          <a:p>
            <a:fld id="{9884764F-6734-4E98-BA4A-4193F051EE6C}" type="slidenum">
              <a:rPr lang="en-US" smtClean="0"/>
              <a:pPr/>
              <a:t>41</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8" name="Slide Number Placeholder 7"/>
          <p:cNvSpPr>
            <a:spLocks noGrp="1"/>
          </p:cNvSpPr>
          <p:nvPr>
            <p:ph type="sldNum" sz="quarter" idx="10"/>
          </p:nvPr>
        </p:nvSpPr>
        <p:spPr/>
        <p:txBody>
          <a:bodyPr/>
          <a:lstStyle/>
          <a:p>
            <a:fld id="{9884764F-6734-4E98-BA4A-4193F051EE6C}" type="slidenum">
              <a:rPr lang="en-US" smtClean="0"/>
              <a:pPr/>
              <a:t>42</a:t>
            </a:fld>
            <a:endParaRPr lang="en-US" dirty="0"/>
          </a:p>
        </p:txBody>
      </p:sp>
      <p:sp>
        <p:nvSpPr>
          <p:cNvPr id="11" name="Slide Image Placeholder 10"/>
          <p:cNvSpPr>
            <a:spLocks noGrp="1" noRot="1" noChangeAspect="1"/>
          </p:cNvSpPr>
          <p:nvPr>
            <p:ph type="sldImg"/>
          </p:nvPr>
        </p:nvSpPr>
        <p:spPr>
          <a:xfrm>
            <a:off x="687388" y="228600"/>
            <a:ext cx="5181600" cy="3886200"/>
          </a:xfr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44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SnapVault</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19</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r>
              <a:rPr lang="en-US" sz="2400" dirty="0" smtClean="0"/>
              <a:t>Describe SnapVault® components and benefits</a:t>
            </a:r>
          </a:p>
          <a:p>
            <a:pPr eaLnBrk="1" hangingPunct="1"/>
            <a:r>
              <a:rPr lang="en-US" sz="2400" dirty="0" smtClean="0"/>
              <a:t>Configure SnapVault on primary and secondary systems</a:t>
            </a:r>
          </a:p>
          <a:p>
            <a:pPr eaLnBrk="1" hangingPunct="1"/>
            <a:r>
              <a:rPr lang="en-US" sz="2400" dirty="0" smtClean="0"/>
              <a:t>Administer SnapVault on primary and secondary systems</a:t>
            </a:r>
          </a:p>
          <a:p>
            <a:r>
              <a:rPr lang="en-US" sz="2400" dirty="0" smtClean="0"/>
              <a:t>Describe the application-consistent backup feature available in Data ONTAP® 8.0 7-Mode</a:t>
            </a:r>
          </a:p>
          <a:p>
            <a:r>
              <a:rPr lang="en-US" sz="2400" dirty="0" smtClean="0"/>
              <a:t>Restore data from secondary to primary systems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SnapVault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13" descr="FAS6000"/>
          <p:cNvPicPr>
            <a:picLocks noChangeAspect="1" noChangeArrowheads="1"/>
          </p:cNvPicPr>
          <p:nvPr/>
        </p:nvPicPr>
        <p:blipFill>
          <a:blip r:embed="rId3" cstate="print"/>
          <a:srcRect/>
          <a:stretch>
            <a:fillRect/>
          </a:stretch>
        </p:blipFill>
        <p:spPr bwMode="auto">
          <a:xfrm>
            <a:off x="7708900" y="2941638"/>
            <a:ext cx="976313" cy="3009900"/>
          </a:xfrm>
          <a:prstGeom prst="rect">
            <a:avLst/>
          </a:prstGeom>
          <a:noFill/>
          <a:ln w="9525">
            <a:noFill/>
            <a:miter lim="800000"/>
            <a:headEnd/>
            <a:tailEnd/>
          </a:ln>
        </p:spPr>
      </p:pic>
      <p:sp>
        <p:nvSpPr>
          <p:cNvPr id="17412" name="Content Placeholder 5"/>
          <p:cNvSpPr>
            <a:spLocks noGrp="1"/>
          </p:cNvSpPr>
          <p:nvPr>
            <p:ph idx="1"/>
          </p:nvPr>
        </p:nvSpPr>
        <p:spPr>
          <a:xfrm>
            <a:off x="1001713" y="1123950"/>
            <a:ext cx="3654425" cy="5353050"/>
          </a:xfrm>
        </p:spPr>
        <p:txBody>
          <a:bodyPr/>
          <a:lstStyle/>
          <a:p>
            <a:pPr eaLnBrk="1" hangingPunct="1"/>
            <a:endParaRPr lang="en-US" dirty="0" smtClean="0"/>
          </a:p>
          <a:p>
            <a:pPr eaLnBrk="1" hangingPunct="1"/>
            <a:endParaRPr lang="en-US" dirty="0" smtClean="0"/>
          </a:p>
          <a:p>
            <a:pPr eaLnBrk="1" hangingPunct="1">
              <a:lnSpc>
                <a:spcPct val="80000"/>
              </a:lnSpc>
            </a:pPr>
            <a:r>
              <a:rPr lang="en-US" sz="2400" dirty="0" smtClean="0"/>
              <a:t>Back up multiple storage systems to a central secondary system</a:t>
            </a:r>
          </a:p>
          <a:p>
            <a:pPr eaLnBrk="1" hangingPunct="1">
              <a:lnSpc>
                <a:spcPct val="80000"/>
              </a:lnSpc>
            </a:pPr>
            <a:r>
              <a:rPr lang="en-US" sz="2400" dirty="0" smtClean="0"/>
              <a:t>Minimize media consumption and system overhead through incremental backup</a:t>
            </a:r>
          </a:p>
          <a:p>
            <a:pPr eaLnBrk="1" hangingPunct="1">
              <a:lnSpc>
                <a:spcPct val="80000"/>
              </a:lnSpc>
            </a:pPr>
            <a:r>
              <a:rPr lang="en-US" sz="2400" dirty="0" smtClean="0"/>
              <a:t>Allow users to browse backed-up files online to perform restoration upon request</a:t>
            </a:r>
          </a:p>
        </p:txBody>
      </p:sp>
      <p:sp>
        <p:nvSpPr>
          <p:cNvPr id="2" name="Title 1"/>
          <p:cNvSpPr>
            <a:spLocks noGrp="1"/>
          </p:cNvSpPr>
          <p:nvPr>
            <p:ph type="title"/>
          </p:nvPr>
        </p:nvSpPr>
        <p:spPr/>
        <p:txBody>
          <a:bodyPr/>
          <a:lstStyle/>
          <a:p>
            <a:pPr eaLnBrk="1" hangingPunct="1">
              <a:defRPr/>
            </a:pPr>
            <a:r>
              <a:rPr lang="en-US" dirty="0" smtClean="0">
                <a:latin typeface="+mn-lt"/>
                <a:cs typeface="Courier New" pitchFamily="49" charset="0"/>
              </a:rPr>
              <a:t>SnapVault</a:t>
            </a:r>
            <a:endParaRPr lang="en-US" dirty="0">
              <a:latin typeface="+mn-lt"/>
            </a:endParaRPr>
          </a:p>
        </p:txBody>
      </p:sp>
      <p:sp>
        <p:nvSpPr>
          <p:cNvPr id="17414" name="Rectangle 7"/>
          <p:cNvSpPr>
            <a:spLocks noChangeArrowheads="1"/>
          </p:cNvSpPr>
          <p:nvPr/>
        </p:nvSpPr>
        <p:spPr bwMode="auto">
          <a:xfrm>
            <a:off x="4546600" y="2360613"/>
            <a:ext cx="1670050" cy="4151312"/>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15" name="Line 11"/>
          <p:cNvSpPr>
            <a:spLocks noChangeShapeType="1"/>
          </p:cNvSpPr>
          <p:nvPr/>
        </p:nvSpPr>
        <p:spPr bwMode="auto">
          <a:xfrm>
            <a:off x="5942013" y="5543550"/>
            <a:ext cx="1836737" cy="3175"/>
          </a:xfrm>
          <a:prstGeom prst="line">
            <a:avLst/>
          </a:prstGeom>
          <a:noFill/>
          <a:ln w="28575">
            <a:solidFill>
              <a:srgbClr val="FF6600"/>
            </a:solidFill>
            <a:prstDash val="sysDot"/>
            <a:round/>
            <a:headEnd/>
            <a:tailEnd type="triangle" w="med" len="med"/>
          </a:ln>
        </p:spPr>
        <p:txBody>
          <a:bodyPr/>
          <a:lstStyle/>
          <a:p>
            <a:endParaRPr lang="en-US" dirty="0"/>
          </a:p>
        </p:txBody>
      </p:sp>
      <p:sp>
        <p:nvSpPr>
          <p:cNvPr id="17416" name="Text Box 19"/>
          <p:cNvSpPr txBox="1">
            <a:spLocks noChangeArrowheads="1"/>
          </p:cNvSpPr>
          <p:nvPr/>
        </p:nvSpPr>
        <p:spPr bwMode="auto">
          <a:xfrm>
            <a:off x="4624388" y="4576763"/>
            <a:ext cx="1535112" cy="517525"/>
          </a:xfrm>
          <a:prstGeom prst="rect">
            <a:avLst/>
          </a:prstGeom>
          <a:noFill/>
          <a:ln w="12700">
            <a:noFill/>
            <a:miter lim="800000"/>
            <a:headEnd/>
            <a:tailEnd/>
          </a:ln>
        </p:spPr>
        <p:txBody>
          <a:bodyPr wrap="none" anchor="ctr">
            <a:spAutoFit/>
          </a:bodyPr>
          <a:lstStyle/>
          <a:p>
            <a:pPr algn="ctr"/>
            <a:r>
              <a:rPr lang="en-US" sz="1400" dirty="0"/>
              <a:t>Primary</a:t>
            </a:r>
          </a:p>
          <a:p>
            <a:pPr algn="ctr"/>
            <a:r>
              <a:rPr lang="en-US" sz="1400" dirty="0"/>
              <a:t>Storage Systems</a:t>
            </a:r>
          </a:p>
        </p:txBody>
      </p:sp>
      <p:sp>
        <p:nvSpPr>
          <p:cNvPr id="17417" name="Text Box 20"/>
          <p:cNvSpPr txBox="1">
            <a:spLocks noChangeArrowheads="1"/>
          </p:cNvSpPr>
          <p:nvPr/>
        </p:nvSpPr>
        <p:spPr bwMode="auto">
          <a:xfrm>
            <a:off x="7450138" y="6010275"/>
            <a:ext cx="1446212" cy="517525"/>
          </a:xfrm>
          <a:prstGeom prst="rect">
            <a:avLst/>
          </a:prstGeom>
          <a:noFill/>
          <a:ln w="12700">
            <a:noFill/>
            <a:miter lim="800000"/>
            <a:headEnd/>
            <a:tailEnd/>
          </a:ln>
        </p:spPr>
        <p:txBody>
          <a:bodyPr wrap="none" anchor="ctr">
            <a:spAutoFit/>
          </a:bodyPr>
          <a:lstStyle/>
          <a:p>
            <a:pPr algn="ctr"/>
            <a:r>
              <a:rPr lang="en-US" sz="1400" dirty="0"/>
              <a:t>Secondary</a:t>
            </a:r>
          </a:p>
          <a:p>
            <a:pPr algn="ctr"/>
            <a:r>
              <a:rPr lang="en-US" sz="1400" dirty="0"/>
              <a:t>Storage System</a:t>
            </a:r>
          </a:p>
        </p:txBody>
      </p:sp>
      <p:sp>
        <p:nvSpPr>
          <p:cNvPr id="17418" name="Text Box 21"/>
          <p:cNvSpPr txBox="1">
            <a:spLocks noChangeArrowheads="1"/>
          </p:cNvSpPr>
          <p:nvPr/>
        </p:nvSpPr>
        <p:spPr bwMode="auto">
          <a:xfrm>
            <a:off x="6218238" y="5692775"/>
            <a:ext cx="1181100" cy="730250"/>
          </a:xfrm>
          <a:prstGeom prst="rect">
            <a:avLst/>
          </a:prstGeom>
          <a:noFill/>
          <a:ln w="0">
            <a:noFill/>
            <a:miter lim="800000"/>
            <a:headEnd/>
            <a:tailEnd/>
          </a:ln>
        </p:spPr>
        <p:txBody>
          <a:bodyPr anchor="ctr">
            <a:spAutoFit/>
          </a:bodyPr>
          <a:lstStyle/>
          <a:p>
            <a:pPr algn="ctr"/>
            <a:r>
              <a:rPr lang="en-US" sz="1400" dirty="0">
                <a:solidFill>
                  <a:srgbClr val="FF6600"/>
                </a:solidFill>
              </a:rPr>
              <a:t>Open Systems SnapVault</a:t>
            </a:r>
          </a:p>
        </p:txBody>
      </p:sp>
      <p:sp>
        <p:nvSpPr>
          <p:cNvPr id="17419" name="Text Box 22"/>
          <p:cNvSpPr txBox="1">
            <a:spLocks noChangeArrowheads="1"/>
          </p:cNvSpPr>
          <p:nvPr/>
        </p:nvSpPr>
        <p:spPr bwMode="auto">
          <a:xfrm>
            <a:off x="4608513" y="2401888"/>
            <a:ext cx="1552575" cy="396875"/>
          </a:xfrm>
          <a:prstGeom prst="rect">
            <a:avLst/>
          </a:prstGeom>
          <a:noFill/>
          <a:ln w="12700">
            <a:noFill/>
            <a:miter lim="800000"/>
            <a:headEnd/>
            <a:tailEnd/>
          </a:ln>
        </p:spPr>
        <p:txBody>
          <a:bodyPr wrap="none" anchor="ctr">
            <a:spAutoFit/>
          </a:bodyPr>
          <a:lstStyle/>
          <a:p>
            <a:pPr algn="ctr"/>
            <a:r>
              <a:rPr lang="en-US" dirty="0"/>
              <a:t>Data Center</a:t>
            </a:r>
          </a:p>
        </p:txBody>
      </p:sp>
      <p:sp>
        <p:nvSpPr>
          <p:cNvPr id="17420" name="Rectangle 23"/>
          <p:cNvSpPr>
            <a:spLocks noChangeArrowheads="1"/>
          </p:cNvSpPr>
          <p:nvPr/>
        </p:nvSpPr>
        <p:spPr bwMode="auto">
          <a:xfrm>
            <a:off x="7404100" y="2338388"/>
            <a:ext cx="1530350" cy="4184650"/>
          </a:xfrm>
          <a:prstGeom prst="rect">
            <a:avLst/>
          </a:prstGeom>
          <a:noFill/>
          <a:ln w="28575">
            <a:solidFill>
              <a:srgbClr val="565656"/>
            </a:solidFill>
            <a:prstDash val="dash"/>
            <a:miter lim="800000"/>
            <a:headEnd/>
            <a:tailEnd/>
          </a:ln>
        </p:spPr>
        <p:txBody>
          <a:bodyPr wrap="none" anchor="ctr"/>
          <a:lstStyle/>
          <a:p>
            <a:pPr algn="ctr">
              <a:buClr>
                <a:schemeClr val="accent2"/>
              </a:buClr>
              <a:buFont typeface="Wingdings 2" pitchFamily="18" charset="2"/>
              <a:buNone/>
            </a:pPr>
            <a:endParaRPr lang="en-US" dirty="0"/>
          </a:p>
        </p:txBody>
      </p:sp>
      <p:sp>
        <p:nvSpPr>
          <p:cNvPr id="17421" name="Text Box 24"/>
          <p:cNvSpPr txBox="1">
            <a:spLocks noChangeArrowheads="1"/>
          </p:cNvSpPr>
          <p:nvPr/>
        </p:nvSpPr>
        <p:spPr bwMode="auto">
          <a:xfrm>
            <a:off x="7454900" y="2322513"/>
            <a:ext cx="1414463" cy="701675"/>
          </a:xfrm>
          <a:prstGeom prst="rect">
            <a:avLst/>
          </a:prstGeom>
          <a:noFill/>
          <a:ln w="12700">
            <a:noFill/>
            <a:miter lim="800000"/>
            <a:headEnd/>
            <a:tailEnd/>
          </a:ln>
        </p:spPr>
        <p:txBody>
          <a:bodyPr anchor="ctr">
            <a:spAutoFit/>
          </a:bodyPr>
          <a:lstStyle/>
          <a:p>
            <a:pPr algn="ctr"/>
            <a:r>
              <a:rPr lang="en-US" dirty="0"/>
              <a:t>Central Repository</a:t>
            </a:r>
          </a:p>
        </p:txBody>
      </p:sp>
      <p:sp>
        <p:nvSpPr>
          <p:cNvPr id="17422" name="Line 26"/>
          <p:cNvSpPr>
            <a:spLocks noChangeShapeType="1"/>
          </p:cNvSpPr>
          <p:nvPr/>
        </p:nvSpPr>
        <p:spPr bwMode="auto">
          <a:xfrm flipV="1">
            <a:off x="5942013" y="4097338"/>
            <a:ext cx="18319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3" name="Text Box 28"/>
          <p:cNvSpPr txBox="1">
            <a:spLocks noChangeArrowheads="1"/>
          </p:cNvSpPr>
          <p:nvPr/>
        </p:nvSpPr>
        <p:spPr bwMode="auto">
          <a:xfrm>
            <a:off x="6223000" y="4287838"/>
            <a:ext cx="118268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4" name="Line 29"/>
          <p:cNvSpPr>
            <a:spLocks noChangeShapeType="1"/>
          </p:cNvSpPr>
          <p:nvPr/>
        </p:nvSpPr>
        <p:spPr bwMode="auto">
          <a:xfrm flipV="1">
            <a:off x="5967413" y="3300413"/>
            <a:ext cx="1793875" cy="0"/>
          </a:xfrm>
          <a:prstGeom prst="line">
            <a:avLst/>
          </a:prstGeom>
          <a:noFill/>
          <a:ln w="28575">
            <a:solidFill>
              <a:srgbClr val="FF6600"/>
            </a:solidFill>
            <a:prstDash val="sysDot"/>
            <a:round/>
            <a:headEnd/>
            <a:tailEnd type="triangle" w="med" len="med"/>
          </a:ln>
        </p:spPr>
        <p:txBody>
          <a:bodyPr/>
          <a:lstStyle/>
          <a:p>
            <a:endParaRPr lang="en-US" dirty="0"/>
          </a:p>
        </p:txBody>
      </p:sp>
      <p:sp>
        <p:nvSpPr>
          <p:cNvPr id="17425" name="Text Box 31"/>
          <p:cNvSpPr txBox="1">
            <a:spLocks noChangeArrowheads="1"/>
          </p:cNvSpPr>
          <p:nvPr/>
        </p:nvSpPr>
        <p:spPr bwMode="auto">
          <a:xfrm>
            <a:off x="6223000" y="3490913"/>
            <a:ext cx="1176338" cy="307975"/>
          </a:xfrm>
          <a:prstGeom prst="rect">
            <a:avLst/>
          </a:prstGeom>
          <a:noFill/>
          <a:ln w="0">
            <a:noFill/>
            <a:miter lim="800000"/>
            <a:headEnd/>
            <a:tailEnd/>
          </a:ln>
        </p:spPr>
        <p:txBody>
          <a:bodyPr anchor="ctr">
            <a:spAutoFit/>
          </a:bodyPr>
          <a:lstStyle/>
          <a:p>
            <a:pPr algn="ctr"/>
            <a:r>
              <a:rPr lang="en-US" sz="1400" dirty="0">
                <a:solidFill>
                  <a:srgbClr val="FF6600"/>
                </a:solidFill>
              </a:rPr>
              <a:t>SnapVault</a:t>
            </a:r>
          </a:p>
        </p:txBody>
      </p:sp>
      <p:sp>
        <p:nvSpPr>
          <p:cNvPr id="17426" name="Rectangle 70"/>
          <p:cNvSpPr>
            <a:spLocks noChangeArrowheads="1"/>
          </p:cNvSpPr>
          <p:nvPr/>
        </p:nvSpPr>
        <p:spPr bwMode="auto">
          <a:xfrm>
            <a:off x="5030788" y="2774950"/>
            <a:ext cx="739775" cy="274638"/>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FAS1</a:t>
            </a:r>
            <a:endParaRPr lang="en-US" sz="1200" dirty="0"/>
          </a:p>
        </p:txBody>
      </p:sp>
      <p:sp>
        <p:nvSpPr>
          <p:cNvPr id="17427" name="Rectangle 70"/>
          <p:cNvSpPr>
            <a:spLocks noChangeArrowheads="1"/>
          </p:cNvSpPr>
          <p:nvPr/>
        </p:nvSpPr>
        <p:spPr bwMode="auto">
          <a:xfrm>
            <a:off x="5030788" y="3590925"/>
            <a:ext cx="739775" cy="276225"/>
          </a:xfrm>
          <a:prstGeom prst="rect">
            <a:avLst/>
          </a:prstGeom>
          <a:noFill/>
          <a:ln w="12700">
            <a:noFill/>
            <a:miter lim="800000"/>
            <a:headEnd/>
            <a:tailEnd/>
          </a:ln>
        </p:spPr>
        <p:txBody>
          <a:bodyPr>
            <a:spAutoFit/>
          </a:bodyPr>
          <a:lstStyle/>
          <a:p>
            <a:pPr algn="ctr"/>
            <a:r>
              <a:rPr lang="en-US" altLang="ja-JP" sz="1200" dirty="0">
                <a:ea typeface="ＭＳ Ｐゴシック" pitchFamily="34" charset="-128"/>
              </a:rPr>
              <a:t>FAS2</a:t>
            </a:r>
            <a:endParaRPr lang="en-US" sz="1200" dirty="0"/>
          </a:p>
        </p:txBody>
      </p:sp>
      <p:pic>
        <p:nvPicPr>
          <p:cNvPr id="17428" name="Picture 16" descr="FAS6000_Series"/>
          <p:cNvPicPr>
            <a:picLocks noChangeAspect="1" noChangeArrowheads="1"/>
          </p:cNvPicPr>
          <p:nvPr/>
        </p:nvPicPr>
        <p:blipFill>
          <a:blip r:embed="rId4" cstate="print"/>
          <a:srcRect/>
          <a:stretch>
            <a:fillRect/>
          </a:stretch>
        </p:blipFill>
        <p:spPr bwMode="auto">
          <a:xfrm>
            <a:off x="4691063" y="2995613"/>
            <a:ext cx="1376362" cy="661987"/>
          </a:xfrm>
          <a:prstGeom prst="rect">
            <a:avLst/>
          </a:prstGeom>
          <a:noFill/>
          <a:ln w="9525">
            <a:noFill/>
            <a:miter lim="800000"/>
            <a:headEnd/>
            <a:tailEnd/>
          </a:ln>
        </p:spPr>
      </p:pic>
      <p:pic>
        <p:nvPicPr>
          <p:cNvPr id="17429" name="Picture 16" descr="FAS6000_Series"/>
          <p:cNvPicPr>
            <a:picLocks noChangeAspect="1" noChangeArrowheads="1"/>
          </p:cNvPicPr>
          <p:nvPr/>
        </p:nvPicPr>
        <p:blipFill>
          <a:blip r:embed="rId4" cstate="print"/>
          <a:srcRect/>
          <a:stretch>
            <a:fillRect/>
          </a:stretch>
        </p:blipFill>
        <p:spPr bwMode="auto">
          <a:xfrm>
            <a:off x="4711700" y="3825875"/>
            <a:ext cx="1376363" cy="661988"/>
          </a:xfrm>
          <a:prstGeom prst="rect">
            <a:avLst/>
          </a:prstGeom>
          <a:noFill/>
          <a:ln w="9525">
            <a:noFill/>
            <a:miter lim="800000"/>
            <a:headEnd/>
            <a:tailEnd/>
          </a:ln>
        </p:spPr>
      </p:pic>
      <p:pic>
        <p:nvPicPr>
          <p:cNvPr id="17430" name="Picture 8" descr="workgroup_servers_4blade"/>
          <p:cNvPicPr>
            <a:picLocks noChangeAspect="1" noChangeArrowheads="1"/>
          </p:cNvPicPr>
          <p:nvPr/>
        </p:nvPicPr>
        <p:blipFill>
          <a:blip r:embed="rId5" cstate="print"/>
          <a:srcRect/>
          <a:stretch>
            <a:fillRect/>
          </a:stretch>
        </p:blipFill>
        <p:spPr bwMode="auto">
          <a:xfrm>
            <a:off x="4616450" y="5164138"/>
            <a:ext cx="1389063" cy="758825"/>
          </a:xfrm>
          <a:prstGeom prst="rect">
            <a:avLst/>
          </a:prstGeom>
          <a:noFill/>
          <a:ln w="9525">
            <a:noFill/>
            <a:miter lim="800000"/>
            <a:headEnd/>
            <a:tailEnd/>
          </a:ln>
        </p:spPr>
      </p:pic>
      <p:pic>
        <p:nvPicPr>
          <p:cNvPr id="17431" name="Picture 16" descr="unix_database_server_generic"/>
          <p:cNvPicPr>
            <a:picLocks noChangeAspect="1" noChangeArrowheads="1"/>
          </p:cNvPicPr>
          <p:nvPr/>
        </p:nvPicPr>
        <p:blipFill>
          <a:blip r:embed="rId6" cstate="print"/>
          <a:srcRect/>
          <a:stretch>
            <a:fillRect/>
          </a:stretch>
        </p:blipFill>
        <p:spPr bwMode="auto">
          <a:xfrm>
            <a:off x="5370513" y="5322888"/>
            <a:ext cx="811212" cy="738187"/>
          </a:xfrm>
          <a:prstGeom prst="rect">
            <a:avLst/>
          </a:prstGeom>
          <a:noFill/>
          <a:ln w="9525">
            <a:noFill/>
            <a:miter lim="800000"/>
            <a:headEnd/>
            <a:tailEnd/>
          </a:ln>
        </p:spPr>
      </p:pic>
      <p:sp>
        <p:nvSpPr>
          <p:cNvPr id="17432" name="Text Box 19"/>
          <p:cNvSpPr txBox="1">
            <a:spLocks noChangeArrowheads="1"/>
          </p:cNvSpPr>
          <p:nvPr/>
        </p:nvSpPr>
        <p:spPr bwMode="auto">
          <a:xfrm>
            <a:off x="4822825" y="5997575"/>
            <a:ext cx="1200150" cy="517525"/>
          </a:xfrm>
          <a:prstGeom prst="rect">
            <a:avLst/>
          </a:prstGeom>
          <a:noFill/>
          <a:ln w="12700">
            <a:noFill/>
            <a:miter lim="800000"/>
            <a:headEnd/>
            <a:tailEnd/>
          </a:ln>
        </p:spPr>
        <p:txBody>
          <a:bodyPr wrap="none" anchor="ctr">
            <a:spAutoFit/>
          </a:bodyPr>
          <a:lstStyle/>
          <a:p>
            <a:pPr algn="ctr"/>
            <a:r>
              <a:rPr lang="en-US" sz="1400" dirty="0"/>
              <a:t>Non NetApp </a:t>
            </a:r>
          </a:p>
          <a:p>
            <a:pPr algn="ctr"/>
            <a:r>
              <a:rPr lang="en-US" sz="1400" dirty="0"/>
              <a:t>Storage</a:t>
            </a:r>
          </a:p>
        </p:txBody>
      </p:sp>
      <p:sp>
        <p:nvSpPr>
          <p:cNvPr id="17433"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Remote Storage</a:t>
            </a:r>
          </a:p>
          <a:p>
            <a:pPr lvl="1" algn="l"/>
            <a:r>
              <a:rPr lang="en-US" sz="1800" dirty="0">
                <a:solidFill>
                  <a:schemeClr val="bg1"/>
                </a:solidFill>
              </a:rPr>
              <a:t>- Recover qtrees, directories, or files</a:t>
            </a:r>
          </a:p>
        </p:txBody>
      </p:sp>
      <p:pic>
        <p:nvPicPr>
          <p:cNvPr id="17434" name="Picture 40" descr="SnapVault_v1"/>
          <p:cNvPicPr>
            <a:picLocks noChangeAspect="1" noChangeArrowheads="1"/>
          </p:cNvPicPr>
          <p:nvPr/>
        </p:nvPicPr>
        <p:blipFill>
          <a:blip r:embed="rId7" cstate="print"/>
          <a:srcRect/>
          <a:stretch>
            <a:fillRect/>
          </a:stretch>
        </p:blipFill>
        <p:spPr bwMode="auto">
          <a:xfrm>
            <a:off x="6443663" y="3055938"/>
            <a:ext cx="765175" cy="471487"/>
          </a:xfrm>
          <a:prstGeom prst="rect">
            <a:avLst/>
          </a:prstGeom>
          <a:noFill/>
          <a:ln w="9525">
            <a:noFill/>
            <a:miter lim="800000"/>
            <a:headEnd/>
            <a:tailEnd/>
          </a:ln>
        </p:spPr>
      </p:pic>
      <p:pic>
        <p:nvPicPr>
          <p:cNvPr id="17435" name="Picture 40" descr="SnapVault_v1"/>
          <p:cNvPicPr>
            <a:picLocks noChangeAspect="1" noChangeArrowheads="1"/>
          </p:cNvPicPr>
          <p:nvPr/>
        </p:nvPicPr>
        <p:blipFill>
          <a:blip r:embed="rId7" cstate="print"/>
          <a:srcRect/>
          <a:stretch>
            <a:fillRect/>
          </a:stretch>
        </p:blipFill>
        <p:spPr bwMode="auto">
          <a:xfrm>
            <a:off x="6443663" y="3868738"/>
            <a:ext cx="765175" cy="471487"/>
          </a:xfrm>
          <a:prstGeom prst="rect">
            <a:avLst/>
          </a:prstGeom>
          <a:noFill/>
          <a:ln w="9525">
            <a:noFill/>
            <a:miter lim="800000"/>
            <a:headEnd/>
            <a:tailEnd/>
          </a:ln>
        </p:spPr>
      </p:pic>
      <p:pic>
        <p:nvPicPr>
          <p:cNvPr id="17436" name="Picture 40" descr="SnapVault_v1"/>
          <p:cNvPicPr>
            <a:picLocks noChangeAspect="1" noChangeArrowheads="1"/>
          </p:cNvPicPr>
          <p:nvPr/>
        </p:nvPicPr>
        <p:blipFill>
          <a:blip r:embed="rId7" cstate="print"/>
          <a:srcRect/>
          <a:stretch>
            <a:fillRect/>
          </a:stretch>
        </p:blipFill>
        <p:spPr bwMode="auto">
          <a:xfrm>
            <a:off x="6443663" y="5302250"/>
            <a:ext cx="765175" cy="471488"/>
          </a:xfrm>
          <a:prstGeom prst="rect">
            <a:avLst/>
          </a:prstGeom>
          <a:noFill/>
          <a:ln w="9525">
            <a:noFill/>
            <a:miter lim="800000"/>
            <a:headEnd/>
            <a:tailEnd/>
          </a:ln>
        </p:spPr>
      </p:pic>
      <p:pic>
        <p:nvPicPr>
          <p:cNvPr id="17437" name="Picture 32" descr="SnapShot_Copies_v1"/>
          <p:cNvPicPr>
            <a:picLocks noChangeAspect="1" noChangeArrowheads="1"/>
          </p:cNvPicPr>
          <p:nvPr/>
        </p:nvPicPr>
        <p:blipFill>
          <a:blip r:embed="rId8" cstate="print"/>
          <a:srcRect/>
          <a:stretch>
            <a:fillRect/>
          </a:stretch>
        </p:blipFill>
        <p:spPr bwMode="auto">
          <a:xfrm>
            <a:off x="7985125" y="3400425"/>
            <a:ext cx="447675" cy="447675"/>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dirty="0" smtClean="0"/>
              <a:t>Theory of Operation</a:t>
            </a:r>
          </a:p>
        </p:txBody>
      </p:sp>
      <p:sp>
        <p:nvSpPr>
          <p:cNvPr id="6148" name="Rectangle 3"/>
          <p:cNvSpPr>
            <a:spLocks noGrp="1" noChangeArrowheads="1"/>
          </p:cNvSpPr>
          <p:nvPr>
            <p:ph type="body" idx="1"/>
          </p:nvPr>
        </p:nvSpPr>
        <p:spPr>
          <a:xfrm>
            <a:off x="1009650" y="1333500"/>
            <a:ext cx="3619500" cy="4391025"/>
          </a:xfrm>
        </p:spPr>
        <p:txBody>
          <a:bodyPr/>
          <a:lstStyle/>
          <a:p>
            <a:pPr eaLnBrk="1" hangingPunct="1">
              <a:lnSpc>
                <a:spcPct val="90000"/>
              </a:lnSpc>
            </a:pPr>
            <a:r>
              <a:rPr lang="en-US" sz="2200" dirty="0" smtClean="0"/>
              <a:t>The qtree is the basic unit of SnapVault backup and restore</a:t>
            </a:r>
          </a:p>
          <a:p>
            <a:pPr eaLnBrk="1" hangingPunct="1">
              <a:lnSpc>
                <a:spcPct val="90000"/>
              </a:lnSpc>
            </a:pPr>
            <a:r>
              <a:rPr lang="en-US" sz="2200" dirty="0" smtClean="0"/>
              <a:t>You can back up a primary qtree, non-qtree data, and volume data to a qtree on the secondary system</a:t>
            </a:r>
          </a:p>
          <a:p>
            <a:pPr eaLnBrk="1" hangingPunct="1">
              <a:lnSpc>
                <a:spcPct val="90000"/>
              </a:lnSpc>
            </a:pPr>
            <a:r>
              <a:rPr lang="en-US" sz="2200" dirty="0" smtClean="0"/>
              <a:t>If necessary, data is restored from the secondary qtrees back to their associated primary qtrees</a:t>
            </a:r>
          </a:p>
        </p:txBody>
      </p:sp>
      <p:sp>
        <p:nvSpPr>
          <p:cNvPr id="6149" name="Line 4"/>
          <p:cNvSpPr>
            <a:spLocks noChangeShapeType="1"/>
          </p:cNvSpPr>
          <p:nvPr/>
        </p:nvSpPr>
        <p:spPr bwMode="auto">
          <a:xfrm flipV="1">
            <a:off x="6211888" y="3195638"/>
            <a:ext cx="1231900" cy="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6150" name="Text Box 6"/>
          <p:cNvSpPr txBox="1">
            <a:spLocks noChangeArrowheads="1"/>
          </p:cNvSpPr>
          <p:nvPr/>
        </p:nvSpPr>
        <p:spPr bwMode="auto">
          <a:xfrm>
            <a:off x="6235700" y="3414713"/>
            <a:ext cx="1035050" cy="274637"/>
          </a:xfrm>
          <a:prstGeom prst="rect">
            <a:avLst/>
          </a:prstGeom>
          <a:noFill/>
          <a:ln w="0">
            <a:noFill/>
            <a:miter lim="800000"/>
            <a:headEnd/>
            <a:tailEnd/>
          </a:ln>
        </p:spPr>
        <p:txBody>
          <a:bodyPr anchor="ctr">
            <a:spAutoFit/>
          </a:bodyPr>
          <a:lstStyle/>
          <a:p>
            <a:pPr>
              <a:buClrTx/>
              <a:buFontTx/>
              <a:buNone/>
            </a:pPr>
            <a:r>
              <a:rPr lang="en-US" sz="1200" dirty="0">
                <a:solidFill>
                  <a:srgbClr val="FF6600"/>
                </a:solidFill>
              </a:rPr>
              <a:t>SnapVault</a:t>
            </a:r>
          </a:p>
        </p:txBody>
      </p:sp>
      <p:sp>
        <p:nvSpPr>
          <p:cNvPr id="6151" name="AutoShape 8"/>
          <p:cNvSpPr>
            <a:spLocks noChangeArrowheads="1"/>
          </p:cNvSpPr>
          <p:nvPr/>
        </p:nvSpPr>
        <p:spPr bwMode="auto">
          <a:xfrm>
            <a:off x="5170488" y="2351719"/>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6152" name="Rectangle 9"/>
          <p:cNvSpPr>
            <a:spLocks noChangeArrowheads="1"/>
          </p:cNvSpPr>
          <p:nvPr/>
        </p:nvSpPr>
        <p:spPr bwMode="auto">
          <a:xfrm>
            <a:off x="5148263" y="2554919"/>
            <a:ext cx="688975" cy="3968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qtree_a</a:t>
            </a:r>
          </a:p>
          <a:p>
            <a:pPr eaLnBrk="0" hangingPunct="0">
              <a:buClrTx/>
              <a:buFontTx/>
              <a:buNone/>
            </a:pPr>
            <a:r>
              <a:rPr lang="en-US" sz="1000" dirty="0">
                <a:solidFill>
                  <a:schemeClr val="bg1"/>
                </a:solidFill>
              </a:rPr>
              <a:t>qtree_b</a:t>
            </a:r>
          </a:p>
        </p:txBody>
      </p:sp>
      <p:sp>
        <p:nvSpPr>
          <p:cNvPr id="6153" name="Rectangle 10"/>
          <p:cNvSpPr>
            <a:spLocks noChangeArrowheads="1"/>
          </p:cNvSpPr>
          <p:nvPr/>
        </p:nvSpPr>
        <p:spPr bwMode="auto">
          <a:xfrm>
            <a:off x="5233988" y="2326319"/>
            <a:ext cx="527050"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6154" name="Rectangle 11"/>
          <p:cNvSpPr>
            <a:spLocks noChangeArrowheads="1"/>
          </p:cNvSpPr>
          <p:nvPr/>
        </p:nvSpPr>
        <p:spPr bwMode="auto">
          <a:xfrm>
            <a:off x="4962525" y="2080257"/>
            <a:ext cx="1041400" cy="971550"/>
          </a:xfrm>
          <a:prstGeom prst="rect">
            <a:avLst/>
          </a:prstGeom>
          <a:noFill/>
          <a:ln w="12700">
            <a:solidFill>
              <a:schemeClr val="tx1"/>
            </a:solidFill>
            <a:prstDash val="dash"/>
            <a:miter lim="800000"/>
            <a:headEnd/>
            <a:tailEnd/>
          </a:ln>
        </p:spPr>
        <p:txBody>
          <a:bodyPr wrap="none" anchor="ctr"/>
          <a:lstStyle/>
          <a:p>
            <a:endParaRPr lang="en-US" dirty="0"/>
          </a:p>
        </p:txBody>
      </p:sp>
      <p:sp>
        <p:nvSpPr>
          <p:cNvPr id="6155" name="Rectangle 12"/>
          <p:cNvSpPr>
            <a:spLocks noChangeArrowheads="1"/>
          </p:cNvSpPr>
          <p:nvPr/>
        </p:nvSpPr>
        <p:spPr bwMode="auto">
          <a:xfrm>
            <a:off x="5214938" y="2094544"/>
            <a:ext cx="546100" cy="244475"/>
          </a:xfrm>
          <a:prstGeom prst="rect">
            <a:avLst/>
          </a:prstGeom>
          <a:noFill/>
          <a:ln w="12700">
            <a:noFill/>
            <a:miter lim="800000"/>
            <a:headEnd/>
            <a:tailEnd/>
          </a:ln>
        </p:spPr>
        <p:txBody>
          <a:bodyPr>
            <a:spAutoFit/>
          </a:bodyPr>
          <a:lstStyle/>
          <a:p>
            <a:pPr eaLnBrk="0" hangingPunct="0">
              <a:buClrTx/>
              <a:buFontTx/>
              <a:buNone/>
            </a:pPr>
            <a:r>
              <a:rPr lang="en-US" sz="1000" dirty="0"/>
              <a:t>FAS1</a:t>
            </a:r>
          </a:p>
        </p:txBody>
      </p:sp>
      <p:sp>
        <p:nvSpPr>
          <p:cNvPr id="6156" name="AutoShape 13"/>
          <p:cNvSpPr>
            <a:spLocks noChangeArrowheads="1"/>
          </p:cNvSpPr>
          <p:nvPr/>
        </p:nvSpPr>
        <p:spPr bwMode="auto">
          <a:xfrm>
            <a:off x="5170488" y="3447094"/>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6157" name="Rectangle 14"/>
          <p:cNvSpPr>
            <a:spLocks noChangeArrowheads="1"/>
          </p:cNvSpPr>
          <p:nvPr/>
        </p:nvSpPr>
        <p:spPr bwMode="auto">
          <a:xfrm>
            <a:off x="5065713" y="3659819"/>
            <a:ext cx="825500" cy="274638"/>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/vol/vol2/</a:t>
            </a:r>
            <a:r>
              <a:rPr lang="en-US" sz="1200" dirty="0">
                <a:solidFill>
                  <a:schemeClr val="bg1"/>
                </a:solidFill>
              </a:rPr>
              <a:t>-</a:t>
            </a:r>
          </a:p>
        </p:txBody>
      </p:sp>
      <p:sp>
        <p:nvSpPr>
          <p:cNvPr id="6158" name="Rectangle 15"/>
          <p:cNvSpPr>
            <a:spLocks noChangeArrowheads="1"/>
          </p:cNvSpPr>
          <p:nvPr/>
        </p:nvSpPr>
        <p:spPr bwMode="auto">
          <a:xfrm>
            <a:off x="4962525" y="3175632"/>
            <a:ext cx="1041400" cy="971550"/>
          </a:xfrm>
          <a:prstGeom prst="rect">
            <a:avLst/>
          </a:prstGeom>
          <a:noFill/>
          <a:ln w="12700">
            <a:solidFill>
              <a:schemeClr val="tx1"/>
            </a:solidFill>
            <a:prstDash val="dash"/>
            <a:miter lim="800000"/>
            <a:headEnd/>
            <a:tailEnd/>
          </a:ln>
        </p:spPr>
        <p:txBody>
          <a:bodyPr wrap="none" anchor="ctr"/>
          <a:lstStyle/>
          <a:p>
            <a:endParaRPr lang="en-US" dirty="0"/>
          </a:p>
        </p:txBody>
      </p:sp>
      <p:sp>
        <p:nvSpPr>
          <p:cNvPr id="6159" name="Rectangle 16"/>
          <p:cNvSpPr>
            <a:spLocks noChangeArrowheads="1"/>
          </p:cNvSpPr>
          <p:nvPr/>
        </p:nvSpPr>
        <p:spPr bwMode="auto">
          <a:xfrm>
            <a:off x="5214938" y="3189919"/>
            <a:ext cx="546100" cy="244475"/>
          </a:xfrm>
          <a:prstGeom prst="rect">
            <a:avLst/>
          </a:prstGeom>
          <a:noFill/>
          <a:ln w="12700">
            <a:noFill/>
            <a:miter lim="800000"/>
            <a:headEnd/>
            <a:tailEnd/>
          </a:ln>
        </p:spPr>
        <p:txBody>
          <a:bodyPr>
            <a:spAutoFit/>
          </a:bodyPr>
          <a:lstStyle/>
          <a:p>
            <a:pPr eaLnBrk="0" hangingPunct="0">
              <a:buClrTx/>
              <a:buFontTx/>
              <a:buNone/>
            </a:pPr>
            <a:r>
              <a:rPr lang="en-US" sz="1000" dirty="0"/>
              <a:t>FAS2</a:t>
            </a:r>
          </a:p>
        </p:txBody>
      </p:sp>
      <p:sp>
        <p:nvSpPr>
          <p:cNvPr id="6164" name="Rectangle 21"/>
          <p:cNvSpPr>
            <a:spLocks noChangeArrowheads="1"/>
          </p:cNvSpPr>
          <p:nvPr/>
        </p:nvSpPr>
        <p:spPr bwMode="auto">
          <a:xfrm>
            <a:off x="4812590" y="4251452"/>
            <a:ext cx="1376363" cy="460375"/>
          </a:xfrm>
          <a:prstGeom prst="rect">
            <a:avLst/>
          </a:prstGeom>
          <a:noFill/>
          <a:ln w="12700">
            <a:noFill/>
            <a:miter lim="800000"/>
            <a:headEnd/>
            <a:tailEnd/>
          </a:ln>
        </p:spPr>
        <p:txBody>
          <a:bodyPr>
            <a:spAutoFit/>
          </a:bodyPr>
          <a:lstStyle/>
          <a:p>
            <a:pPr eaLnBrk="0" hangingPunct="0">
              <a:buClrTx/>
              <a:buFontTx/>
              <a:buNone/>
            </a:pPr>
            <a:r>
              <a:rPr lang="en-US" sz="1200" dirty="0"/>
              <a:t>Primary </a:t>
            </a:r>
          </a:p>
          <a:p>
            <a:pPr eaLnBrk="0" hangingPunct="0">
              <a:buClrTx/>
              <a:buFontTx/>
              <a:buNone/>
            </a:pPr>
            <a:r>
              <a:rPr lang="en-US" sz="1200" dirty="0"/>
              <a:t>Storage Systems</a:t>
            </a:r>
          </a:p>
        </p:txBody>
      </p:sp>
      <p:sp>
        <p:nvSpPr>
          <p:cNvPr id="6165" name="AutoShape 23"/>
          <p:cNvSpPr>
            <a:spLocks noChangeArrowheads="1"/>
          </p:cNvSpPr>
          <p:nvPr/>
        </p:nvSpPr>
        <p:spPr bwMode="auto">
          <a:xfrm>
            <a:off x="7650163" y="2184400"/>
            <a:ext cx="996950" cy="1782763"/>
          </a:xfrm>
          <a:prstGeom prst="can">
            <a:avLst>
              <a:gd name="adj" fmla="val 46667"/>
            </a:avLst>
          </a:prstGeom>
          <a:solidFill>
            <a:srgbClr val="565656"/>
          </a:solidFill>
          <a:ln w="12700">
            <a:solidFill>
              <a:schemeClr val="bg1"/>
            </a:solidFill>
            <a:round/>
            <a:headEnd/>
            <a:tailEnd/>
          </a:ln>
        </p:spPr>
        <p:txBody>
          <a:bodyPr wrap="none" anchor="ctr"/>
          <a:lstStyle/>
          <a:p>
            <a:endParaRPr lang="en-US" dirty="0"/>
          </a:p>
        </p:txBody>
      </p:sp>
      <p:sp>
        <p:nvSpPr>
          <p:cNvPr id="6166" name="Rectangle 24"/>
          <p:cNvSpPr>
            <a:spLocks noChangeArrowheads="1"/>
          </p:cNvSpPr>
          <p:nvPr/>
        </p:nvSpPr>
        <p:spPr bwMode="auto">
          <a:xfrm>
            <a:off x="7675563" y="2816225"/>
            <a:ext cx="927100" cy="677108"/>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qtree_a</a:t>
            </a:r>
          </a:p>
          <a:p>
            <a:pPr eaLnBrk="0" hangingPunct="0">
              <a:buClrTx/>
              <a:buFontTx/>
              <a:buNone/>
            </a:pPr>
            <a:endParaRPr lang="en-US" sz="400" dirty="0">
              <a:solidFill>
                <a:schemeClr val="bg1"/>
              </a:solidFill>
            </a:endParaRPr>
          </a:p>
          <a:p>
            <a:pPr eaLnBrk="0" hangingPunct="0">
              <a:buClrTx/>
              <a:buFontTx/>
              <a:buNone/>
            </a:pPr>
            <a:r>
              <a:rPr lang="en-US" sz="1000" dirty="0">
                <a:solidFill>
                  <a:schemeClr val="bg1"/>
                </a:solidFill>
              </a:rPr>
              <a:t>qtree_b</a:t>
            </a:r>
          </a:p>
          <a:p>
            <a:pPr eaLnBrk="0" hangingPunct="0">
              <a:buClrTx/>
              <a:buFontTx/>
              <a:buNone/>
            </a:pPr>
            <a:endParaRPr lang="en-US" sz="400" dirty="0">
              <a:solidFill>
                <a:schemeClr val="bg1"/>
              </a:solidFill>
            </a:endParaRPr>
          </a:p>
          <a:p>
            <a:pPr eaLnBrk="0" hangingPunct="0">
              <a:buClrTx/>
              <a:buFontTx/>
              <a:buNone/>
            </a:pPr>
            <a:r>
              <a:rPr lang="en-US" sz="1000" dirty="0" smtClean="0">
                <a:solidFill>
                  <a:schemeClr val="bg1"/>
                </a:solidFill>
              </a:rPr>
              <a:t>qtree_vol2</a:t>
            </a:r>
            <a:endParaRPr lang="en-US" sz="1000" dirty="0">
              <a:solidFill>
                <a:schemeClr val="bg1"/>
              </a:solidFill>
            </a:endParaRPr>
          </a:p>
        </p:txBody>
      </p:sp>
      <p:sp>
        <p:nvSpPr>
          <p:cNvPr id="6167" name="Rectangle 25"/>
          <p:cNvSpPr>
            <a:spLocks noChangeArrowheads="1"/>
          </p:cNvSpPr>
          <p:nvPr/>
        </p:nvSpPr>
        <p:spPr bwMode="auto">
          <a:xfrm>
            <a:off x="7875588" y="2339975"/>
            <a:ext cx="517525"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6168" name="Rectangle 26"/>
          <p:cNvSpPr>
            <a:spLocks noChangeArrowheads="1"/>
          </p:cNvSpPr>
          <p:nvPr/>
        </p:nvSpPr>
        <p:spPr bwMode="auto">
          <a:xfrm>
            <a:off x="7480300" y="4003675"/>
            <a:ext cx="1322388" cy="460375"/>
          </a:xfrm>
          <a:prstGeom prst="rect">
            <a:avLst/>
          </a:prstGeom>
          <a:noFill/>
          <a:ln w="12700">
            <a:noFill/>
            <a:miter lim="800000"/>
            <a:headEnd/>
            <a:tailEnd/>
          </a:ln>
        </p:spPr>
        <p:txBody>
          <a:bodyPr>
            <a:spAutoFit/>
          </a:bodyPr>
          <a:lstStyle/>
          <a:p>
            <a:pPr eaLnBrk="0" hangingPunct="0">
              <a:buClrTx/>
              <a:buFontTx/>
              <a:buNone/>
            </a:pPr>
            <a:r>
              <a:rPr lang="en-US" sz="1200" dirty="0"/>
              <a:t>Secondary </a:t>
            </a:r>
          </a:p>
          <a:p>
            <a:pPr eaLnBrk="0" hangingPunct="0">
              <a:buClrTx/>
              <a:buFontTx/>
              <a:buNone/>
            </a:pPr>
            <a:r>
              <a:rPr lang="en-US" sz="1200" dirty="0"/>
              <a:t>Storage System</a:t>
            </a:r>
          </a:p>
        </p:txBody>
      </p:sp>
      <p:sp>
        <p:nvSpPr>
          <p:cNvPr id="6169" name="Rectangle 11"/>
          <p:cNvSpPr>
            <a:spLocks noChangeArrowheads="1"/>
          </p:cNvSpPr>
          <p:nvPr/>
        </p:nvSpPr>
        <p:spPr bwMode="auto">
          <a:xfrm>
            <a:off x="4792663" y="1865944"/>
            <a:ext cx="1381125" cy="2835163"/>
          </a:xfrm>
          <a:prstGeom prst="rect">
            <a:avLst/>
          </a:prstGeom>
          <a:noFill/>
          <a:ln w="12700">
            <a:solidFill>
              <a:schemeClr val="tx1"/>
            </a:solidFill>
            <a:miter lim="800000"/>
            <a:headEnd/>
            <a:tailEnd/>
          </a:ln>
        </p:spPr>
        <p:txBody>
          <a:bodyPr wrap="none" anchor="ctr"/>
          <a:lstStyle/>
          <a:p>
            <a:endParaRPr lang="en-US" dirty="0"/>
          </a:p>
        </p:txBody>
      </p:sp>
      <p:sp>
        <p:nvSpPr>
          <p:cNvPr id="6170" name="Rectangle 11"/>
          <p:cNvSpPr>
            <a:spLocks noChangeArrowheads="1"/>
          </p:cNvSpPr>
          <p:nvPr/>
        </p:nvSpPr>
        <p:spPr bwMode="auto">
          <a:xfrm>
            <a:off x="7458075" y="2041525"/>
            <a:ext cx="1381125" cy="2487613"/>
          </a:xfrm>
          <a:prstGeom prst="rect">
            <a:avLst/>
          </a:prstGeom>
          <a:noFill/>
          <a:ln w="12700">
            <a:solidFill>
              <a:schemeClr val="tx1"/>
            </a:solidFill>
            <a:miter lim="800000"/>
            <a:headEnd/>
            <a:tailEnd/>
          </a:ln>
        </p:spPr>
        <p:txBody>
          <a:bodyPr wrap="none" anchor="ctr"/>
          <a:lstStyle/>
          <a:p>
            <a:endParaRPr lang="en-US" dirty="0"/>
          </a:p>
        </p:txBody>
      </p:sp>
      <p:pic>
        <p:nvPicPr>
          <p:cNvPr id="6171" name="Picture 55" descr="SnapVault_right"/>
          <p:cNvPicPr>
            <a:picLocks noChangeAspect="1" noChangeArrowheads="1"/>
          </p:cNvPicPr>
          <p:nvPr/>
        </p:nvPicPr>
        <p:blipFill>
          <a:blip r:embed="rId3" cstate="print"/>
          <a:srcRect/>
          <a:stretch>
            <a:fillRect/>
          </a:stretch>
        </p:blipFill>
        <p:spPr bwMode="auto">
          <a:xfrm>
            <a:off x="6384925" y="2921000"/>
            <a:ext cx="696913" cy="492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pPr eaLnBrk="1" hangingPunct="1"/>
            <a:r>
              <a:rPr lang="en-US" dirty="0" smtClean="0"/>
              <a:t>Initial Transfer and Backup</a:t>
            </a:r>
          </a:p>
        </p:txBody>
      </p:sp>
      <p:sp>
        <p:nvSpPr>
          <p:cNvPr id="7172" name="Rectangle 3"/>
          <p:cNvSpPr>
            <a:spLocks noGrp="1" noChangeArrowheads="1"/>
          </p:cNvSpPr>
          <p:nvPr>
            <p:ph type="body" idx="1"/>
          </p:nvPr>
        </p:nvSpPr>
        <p:spPr/>
        <p:txBody>
          <a:bodyPr/>
          <a:lstStyle/>
          <a:p>
            <a:pPr eaLnBrk="1" hangingPunct="1"/>
            <a:r>
              <a:rPr lang="en-US" dirty="0" smtClean="0"/>
              <a:t>The initial transfer establishes the relationship between the primary and the secondary qtrees</a:t>
            </a:r>
          </a:p>
          <a:p>
            <a:pPr eaLnBrk="1" hangingPunct="1"/>
            <a:r>
              <a:rPr lang="en-US" dirty="0" smtClean="0"/>
              <a:t>Incremental backup</a:t>
            </a:r>
          </a:p>
          <a:p>
            <a:pPr lvl="1" eaLnBrk="1" hangingPunct="1"/>
            <a:r>
              <a:rPr lang="en-US" dirty="0" smtClean="0"/>
              <a:t>The primary creates scheduled SnapVault Snapshot copies of the volume containing the qtrees to be backed up</a:t>
            </a:r>
          </a:p>
          <a:p>
            <a:pPr lvl="1" eaLnBrk="1" hangingPunct="1"/>
            <a:r>
              <a:rPr lang="en-US" altLang="ja-JP" dirty="0" smtClean="0">
                <a:ea typeface="ＭＳ Ｐゴシック" charset="-128"/>
              </a:rPr>
              <a:t>The secondary carries out scheduled updates</a:t>
            </a:r>
          </a:p>
          <a:p>
            <a:pPr lvl="2" eaLnBrk="1" hangingPunct="1"/>
            <a:r>
              <a:rPr lang="en-US" dirty="0" smtClean="0"/>
              <a:t>Changed blocks are retrieved from the Snapshot copy of each primary qtree</a:t>
            </a:r>
          </a:p>
          <a:p>
            <a:pPr lvl="2" eaLnBrk="1" hangingPunct="1"/>
            <a:r>
              <a:rPr lang="en-US" dirty="0" smtClean="0"/>
              <a:t>When transfers complete, the secondary takes a Snapshot copy of its own volume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SnapVault Configuration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Prerequisites</a:t>
            </a:r>
          </a:p>
        </p:txBody>
      </p:sp>
      <p:sp>
        <p:nvSpPr>
          <p:cNvPr id="10244" name="Rectangle 3"/>
          <p:cNvSpPr>
            <a:spLocks noGrp="1" noChangeArrowheads="1"/>
          </p:cNvSpPr>
          <p:nvPr>
            <p:ph type="body" idx="1"/>
          </p:nvPr>
        </p:nvSpPr>
        <p:spPr/>
        <p:txBody>
          <a:bodyPr/>
          <a:lstStyle/>
          <a:p>
            <a:pPr eaLnBrk="1" hangingPunct="1"/>
            <a:r>
              <a:rPr lang="en-US" sz="2600" dirty="0" smtClean="0"/>
              <a:t>A separate license for the primary, </a:t>
            </a:r>
            <a:r>
              <a:rPr lang="en-US" sz="2600" dirty="0" smtClean="0">
                <a:latin typeface="Courier New" pitchFamily="49" charset="0"/>
              </a:rPr>
              <a:t>sv_ontap_pri</a:t>
            </a:r>
            <a:r>
              <a:rPr lang="en-US" sz="2600" dirty="0" smtClean="0"/>
              <a:t>, and for the secondary, </a:t>
            </a:r>
            <a:r>
              <a:rPr lang="en-US" sz="2600" dirty="0" smtClean="0">
                <a:latin typeface="Courier New" pitchFamily="49" charset="0"/>
              </a:rPr>
              <a:t>sv_ontap_sec</a:t>
            </a:r>
            <a:r>
              <a:rPr lang="en-US" sz="2600" dirty="0" smtClean="0"/>
              <a:t>, is required</a:t>
            </a:r>
          </a:p>
          <a:p>
            <a:pPr lvl="1" eaLnBrk="1" hangingPunct="1"/>
            <a:r>
              <a:rPr lang="en-US" sz="2400" dirty="0" smtClean="0"/>
              <a:t>In Data ONTAP 7.3 and later, you can install both licenses on the same storage system</a:t>
            </a:r>
          </a:p>
          <a:p>
            <a:pPr eaLnBrk="1" hangingPunct="1"/>
            <a:r>
              <a:rPr lang="en-US" sz="2600" dirty="0" smtClean="0"/>
              <a:t>You can increase the number of concurrent transfers by installing the </a:t>
            </a:r>
            <a:r>
              <a:rPr lang="en-US" sz="2600" dirty="0" smtClean="0">
                <a:latin typeface="Courier New" pitchFamily="49" charset="0"/>
              </a:rPr>
              <a:t>nearstore_option</a:t>
            </a:r>
            <a:r>
              <a:rPr lang="en-US" sz="2600" dirty="0" smtClean="0"/>
              <a:t> license</a:t>
            </a:r>
          </a:p>
          <a:p>
            <a:pPr eaLnBrk="1" hangingPunct="1"/>
            <a:r>
              <a:rPr lang="en-US" sz="2600" dirty="0" smtClean="0"/>
              <a:t>TCP port 10566 must be open on both sides and 10000 as well for central management (optional)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Configuration Process</a:t>
            </a:r>
          </a:p>
        </p:txBody>
      </p:sp>
      <p:sp>
        <p:nvSpPr>
          <p:cNvPr id="11268" name="Rectangle 3"/>
          <p:cNvSpPr>
            <a:spLocks noGrp="1" noChangeArrowheads="1"/>
          </p:cNvSpPr>
          <p:nvPr>
            <p:ph type="body" idx="1"/>
          </p:nvPr>
        </p:nvSpPr>
        <p:spPr/>
        <p:txBody>
          <a:bodyPr/>
          <a:lstStyle/>
          <a:p>
            <a:pPr marL="457200" indent="-457200" eaLnBrk="1" hangingPunct="1">
              <a:buFont typeface="Wingdings 2" pitchFamily="18" charset="2"/>
              <a:buAutoNum type="arabicPeriod"/>
            </a:pPr>
            <a:r>
              <a:rPr lang="en-US" dirty="0" smtClean="0"/>
              <a:t>Identify the primary and secondary systems and the backup requirements</a:t>
            </a:r>
          </a:p>
          <a:p>
            <a:pPr marL="457200" indent="-457200" eaLnBrk="1" hangingPunct="1">
              <a:buFont typeface="Wingdings 2" pitchFamily="18" charset="2"/>
              <a:buAutoNum type="arabicPeriod"/>
            </a:pPr>
            <a:r>
              <a:rPr lang="en-US" dirty="0" smtClean="0"/>
              <a:t>Configure the SnapVault primary</a:t>
            </a:r>
          </a:p>
          <a:p>
            <a:pPr marL="457200" indent="-457200" eaLnBrk="1" hangingPunct="1">
              <a:buFont typeface="Wingdings 2" pitchFamily="18" charset="2"/>
              <a:buAutoNum type="arabicPeriod"/>
            </a:pPr>
            <a:r>
              <a:rPr lang="en-US" dirty="0" smtClean="0"/>
              <a:t>Configure the SnapVault secondary</a:t>
            </a:r>
          </a:p>
          <a:p>
            <a:pPr marL="457200" indent="-457200" eaLnBrk="1" hangingPunct="1">
              <a:buFont typeface="Wingdings 2" pitchFamily="18" charset="2"/>
              <a:buAutoNum type="arabicPeriod"/>
            </a:pPr>
            <a:r>
              <a:rPr lang="en-US" dirty="0" smtClean="0"/>
              <a:t>Perform the initial baseline transfer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Hardware and Backup Requirements</a:t>
            </a:r>
            <a:endParaRPr lang="en-US" dirty="0"/>
          </a:p>
        </p:txBody>
      </p:sp>
      <p:sp>
        <p:nvSpPr>
          <p:cNvPr id="3" name="Content Placeholder 2"/>
          <p:cNvSpPr>
            <a:spLocks noGrp="1"/>
          </p:cNvSpPr>
          <p:nvPr>
            <p:ph idx="1"/>
          </p:nvPr>
        </p:nvSpPr>
        <p:spPr>
          <a:xfrm>
            <a:off x="990600" y="1123950"/>
            <a:ext cx="3753522" cy="5353050"/>
          </a:xfrm>
        </p:spPr>
        <p:txBody>
          <a:bodyPr/>
          <a:lstStyle/>
          <a:p>
            <a:r>
              <a:rPr lang="en-US" sz="2400" dirty="0" smtClean="0"/>
              <a:t>Identify the primary and secondary storage systems</a:t>
            </a:r>
          </a:p>
          <a:p>
            <a:pPr lvl="1"/>
            <a:r>
              <a:rPr lang="en-US" sz="2200" dirty="0" smtClean="0"/>
              <a:t>Console prompts:</a:t>
            </a:r>
          </a:p>
          <a:p>
            <a:pPr lvl="2"/>
            <a:r>
              <a:rPr lang="en-US" sz="2000" dirty="0" smtClean="0"/>
              <a:t>Primary:  </a:t>
            </a:r>
            <a:r>
              <a:rPr lang="en-US" sz="2000" dirty="0" smtClean="0">
                <a:latin typeface="Courier New" pitchFamily="49" charset="0"/>
                <a:cs typeface="Courier New" pitchFamily="49" charset="0"/>
              </a:rPr>
              <a:t>pri&gt;</a:t>
            </a:r>
          </a:p>
          <a:p>
            <a:pPr lvl="2"/>
            <a:r>
              <a:rPr lang="en-US" sz="2000" dirty="0" smtClean="0"/>
              <a:t>Secondary:  </a:t>
            </a:r>
            <a:r>
              <a:rPr lang="en-US" sz="2000" dirty="0" smtClean="0">
                <a:latin typeface="Courier New" pitchFamily="49" charset="0"/>
                <a:cs typeface="Courier New" pitchFamily="49" charset="0"/>
              </a:rPr>
              <a:t>sec&gt;</a:t>
            </a:r>
          </a:p>
          <a:p>
            <a:r>
              <a:rPr lang="en-US" sz="2400" dirty="0" smtClean="0"/>
              <a:t>Identify the qtrees and volumes that you are going to back up</a:t>
            </a:r>
          </a:p>
          <a:p>
            <a:pPr lvl="1"/>
            <a:r>
              <a:rPr lang="en-US" sz="2200" dirty="0" smtClean="0"/>
              <a:t>For example:</a:t>
            </a:r>
          </a:p>
          <a:p>
            <a:pPr lvl="2"/>
            <a:r>
              <a:rPr lang="en-US" sz="2000" dirty="0" smtClean="0"/>
              <a:t>Qtree: /vol/vol1/users</a:t>
            </a:r>
          </a:p>
          <a:p>
            <a:pPr lvl="2"/>
            <a:r>
              <a:rPr lang="en-US" sz="2000" dirty="0" smtClean="0"/>
              <a:t>Volume:  /</a:t>
            </a:r>
            <a:r>
              <a:rPr lang="en-US" sz="2000" dirty="0" err="1" smtClean="0"/>
              <a:t>vol</a:t>
            </a:r>
            <a:r>
              <a:rPr lang="en-US" sz="2000" dirty="0" smtClean="0"/>
              <a:t>/oracle</a:t>
            </a:r>
          </a:p>
        </p:txBody>
      </p:sp>
      <p:sp>
        <p:nvSpPr>
          <p:cNvPr id="4" name="Line 4"/>
          <p:cNvSpPr>
            <a:spLocks noChangeShapeType="1"/>
          </p:cNvSpPr>
          <p:nvPr/>
        </p:nvSpPr>
        <p:spPr bwMode="auto">
          <a:xfrm flipV="1">
            <a:off x="6211888" y="3195638"/>
            <a:ext cx="1231900" cy="0"/>
          </a:xfrm>
          <a:prstGeom prst="line">
            <a:avLst/>
          </a:prstGeom>
          <a:noFill/>
          <a:ln w="38100">
            <a:solidFill>
              <a:srgbClr val="FF6600"/>
            </a:solidFill>
            <a:prstDash val="sysDot"/>
            <a:round/>
            <a:headEnd type="none" w="sm" len="sm"/>
            <a:tailEnd type="triangle" w="lg" len="lg"/>
          </a:ln>
        </p:spPr>
        <p:txBody>
          <a:bodyPr wrap="none" anchor="ctr"/>
          <a:lstStyle/>
          <a:p>
            <a:endParaRPr lang="en-US" dirty="0"/>
          </a:p>
        </p:txBody>
      </p:sp>
      <p:sp>
        <p:nvSpPr>
          <p:cNvPr id="5" name="Text Box 6"/>
          <p:cNvSpPr txBox="1">
            <a:spLocks noChangeArrowheads="1"/>
          </p:cNvSpPr>
          <p:nvPr/>
        </p:nvSpPr>
        <p:spPr bwMode="auto">
          <a:xfrm>
            <a:off x="6235700" y="3414713"/>
            <a:ext cx="1035050" cy="274637"/>
          </a:xfrm>
          <a:prstGeom prst="rect">
            <a:avLst/>
          </a:prstGeom>
          <a:noFill/>
          <a:ln w="0">
            <a:noFill/>
            <a:miter lim="800000"/>
            <a:headEnd/>
            <a:tailEnd/>
          </a:ln>
        </p:spPr>
        <p:txBody>
          <a:bodyPr anchor="ctr">
            <a:spAutoFit/>
          </a:bodyPr>
          <a:lstStyle/>
          <a:p>
            <a:pPr>
              <a:buClrTx/>
              <a:buFontTx/>
              <a:buNone/>
            </a:pPr>
            <a:r>
              <a:rPr lang="en-US" sz="1200" dirty="0">
                <a:solidFill>
                  <a:srgbClr val="FF6600"/>
                </a:solidFill>
              </a:rPr>
              <a:t>SnapVault</a:t>
            </a:r>
          </a:p>
        </p:txBody>
      </p:sp>
      <p:sp>
        <p:nvSpPr>
          <p:cNvPr id="6" name="AutoShape 8"/>
          <p:cNvSpPr>
            <a:spLocks noChangeArrowheads="1"/>
          </p:cNvSpPr>
          <p:nvPr/>
        </p:nvSpPr>
        <p:spPr bwMode="auto">
          <a:xfrm>
            <a:off x="5170488" y="2351719"/>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7" name="Rectangle 9"/>
          <p:cNvSpPr>
            <a:spLocks noChangeArrowheads="1"/>
          </p:cNvSpPr>
          <p:nvPr/>
        </p:nvSpPr>
        <p:spPr bwMode="auto">
          <a:xfrm>
            <a:off x="5148263" y="2554919"/>
            <a:ext cx="688975" cy="246221"/>
          </a:xfrm>
          <a:prstGeom prst="rect">
            <a:avLst/>
          </a:prstGeom>
          <a:noFill/>
          <a:ln w="12700">
            <a:noFill/>
            <a:miter lim="800000"/>
            <a:headEnd/>
            <a:tailEnd/>
          </a:ln>
        </p:spPr>
        <p:txBody>
          <a:bodyPr>
            <a:spAutoFit/>
          </a:bodyPr>
          <a:lstStyle/>
          <a:p>
            <a:pPr eaLnBrk="0" hangingPunct="0">
              <a:buClrTx/>
              <a:buFontTx/>
              <a:buNone/>
            </a:pPr>
            <a:r>
              <a:rPr lang="en-US" sz="1000" dirty="0" smtClean="0">
                <a:solidFill>
                  <a:schemeClr val="bg1"/>
                </a:solidFill>
              </a:rPr>
              <a:t>users</a:t>
            </a:r>
            <a:endParaRPr lang="en-US" sz="1000" dirty="0">
              <a:solidFill>
                <a:schemeClr val="bg1"/>
              </a:solidFill>
            </a:endParaRPr>
          </a:p>
        </p:txBody>
      </p:sp>
      <p:sp>
        <p:nvSpPr>
          <p:cNvPr id="8" name="Rectangle 10"/>
          <p:cNvSpPr>
            <a:spLocks noChangeArrowheads="1"/>
          </p:cNvSpPr>
          <p:nvPr/>
        </p:nvSpPr>
        <p:spPr bwMode="auto">
          <a:xfrm>
            <a:off x="5233988" y="2326319"/>
            <a:ext cx="527050"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10" name="Rectangle 12"/>
          <p:cNvSpPr>
            <a:spLocks noChangeArrowheads="1"/>
          </p:cNvSpPr>
          <p:nvPr/>
        </p:nvSpPr>
        <p:spPr bwMode="auto">
          <a:xfrm>
            <a:off x="4612502" y="5505614"/>
            <a:ext cx="1024498" cy="369332"/>
          </a:xfrm>
          <a:prstGeom prst="rect">
            <a:avLst/>
          </a:prstGeom>
          <a:noFill/>
          <a:ln w="12700">
            <a:noFill/>
            <a:miter lim="800000"/>
            <a:headEnd/>
            <a:tailEnd/>
          </a:ln>
        </p:spPr>
        <p:txBody>
          <a:bodyPr wrap="square">
            <a:spAutoFit/>
          </a:bodyPr>
          <a:lstStyle/>
          <a:p>
            <a:pPr eaLnBrk="0" hangingPunct="0">
              <a:buClrTx/>
              <a:buFontTx/>
              <a:buNone/>
            </a:pPr>
            <a:r>
              <a:rPr lang="en-US" sz="1800" dirty="0" smtClean="0">
                <a:latin typeface="Courier New" pitchFamily="49" charset="0"/>
                <a:cs typeface="Courier New" pitchFamily="49" charset="0"/>
              </a:rPr>
              <a:t>pri&gt;</a:t>
            </a:r>
            <a:endParaRPr lang="en-US" sz="1800" dirty="0">
              <a:latin typeface="Courier New" pitchFamily="49" charset="0"/>
              <a:cs typeface="Courier New" pitchFamily="49" charset="0"/>
            </a:endParaRPr>
          </a:p>
        </p:txBody>
      </p:sp>
      <p:sp>
        <p:nvSpPr>
          <p:cNvPr id="12" name="Rectangle 14"/>
          <p:cNvSpPr>
            <a:spLocks noChangeArrowheads="1"/>
          </p:cNvSpPr>
          <p:nvPr/>
        </p:nvSpPr>
        <p:spPr bwMode="auto">
          <a:xfrm>
            <a:off x="5065713" y="3659819"/>
            <a:ext cx="825500" cy="274638"/>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/vol/vol2/</a:t>
            </a:r>
            <a:r>
              <a:rPr lang="en-US" sz="1200" dirty="0">
                <a:solidFill>
                  <a:schemeClr val="bg1"/>
                </a:solidFill>
              </a:rPr>
              <a:t>-</a:t>
            </a:r>
          </a:p>
        </p:txBody>
      </p:sp>
      <p:sp>
        <p:nvSpPr>
          <p:cNvPr id="15" name="Rectangle 21"/>
          <p:cNvSpPr>
            <a:spLocks noChangeArrowheads="1"/>
          </p:cNvSpPr>
          <p:nvPr/>
        </p:nvSpPr>
        <p:spPr bwMode="auto">
          <a:xfrm>
            <a:off x="4812590" y="4240694"/>
            <a:ext cx="1376363" cy="460375"/>
          </a:xfrm>
          <a:prstGeom prst="rect">
            <a:avLst/>
          </a:prstGeom>
          <a:noFill/>
          <a:ln w="12700">
            <a:noFill/>
            <a:miter lim="800000"/>
            <a:headEnd/>
            <a:tailEnd/>
          </a:ln>
        </p:spPr>
        <p:txBody>
          <a:bodyPr>
            <a:spAutoFit/>
          </a:bodyPr>
          <a:lstStyle/>
          <a:p>
            <a:pPr eaLnBrk="0" hangingPunct="0">
              <a:buClrTx/>
              <a:buFontTx/>
              <a:buNone/>
            </a:pPr>
            <a:r>
              <a:rPr lang="en-US" sz="1200" dirty="0"/>
              <a:t>Primary </a:t>
            </a:r>
          </a:p>
          <a:p>
            <a:pPr eaLnBrk="0" hangingPunct="0">
              <a:buClrTx/>
              <a:buFontTx/>
              <a:buNone/>
            </a:pPr>
            <a:r>
              <a:rPr lang="en-US" sz="1200" dirty="0"/>
              <a:t>Storage </a:t>
            </a:r>
            <a:r>
              <a:rPr lang="en-US" sz="1200" dirty="0" smtClean="0"/>
              <a:t>System</a:t>
            </a:r>
            <a:endParaRPr lang="en-US" sz="1200" dirty="0"/>
          </a:p>
        </p:txBody>
      </p:sp>
      <p:sp>
        <p:nvSpPr>
          <p:cNvPr id="16" name="AutoShape 23"/>
          <p:cNvSpPr>
            <a:spLocks noChangeArrowheads="1"/>
          </p:cNvSpPr>
          <p:nvPr/>
        </p:nvSpPr>
        <p:spPr bwMode="auto">
          <a:xfrm>
            <a:off x="7650163" y="2184400"/>
            <a:ext cx="996950" cy="1782763"/>
          </a:xfrm>
          <a:prstGeom prst="can">
            <a:avLst>
              <a:gd name="adj" fmla="val 46667"/>
            </a:avLst>
          </a:prstGeom>
          <a:solidFill>
            <a:srgbClr val="565656"/>
          </a:solidFill>
          <a:ln w="12700">
            <a:solidFill>
              <a:schemeClr val="bg1"/>
            </a:solidFill>
            <a:round/>
            <a:headEnd/>
            <a:tailEnd/>
          </a:ln>
        </p:spPr>
        <p:txBody>
          <a:bodyPr wrap="none" anchor="ctr"/>
          <a:lstStyle/>
          <a:p>
            <a:endParaRPr lang="en-US" dirty="0"/>
          </a:p>
        </p:txBody>
      </p:sp>
      <p:sp>
        <p:nvSpPr>
          <p:cNvPr id="17" name="Rectangle 24"/>
          <p:cNvSpPr>
            <a:spLocks noChangeArrowheads="1"/>
          </p:cNvSpPr>
          <p:nvPr/>
        </p:nvSpPr>
        <p:spPr bwMode="auto">
          <a:xfrm>
            <a:off x="7675563" y="2816225"/>
            <a:ext cx="927100" cy="461665"/>
          </a:xfrm>
          <a:prstGeom prst="rect">
            <a:avLst/>
          </a:prstGeom>
          <a:noFill/>
          <a:ln w="12700">
            <a:noFill/>
            <a:miter lim="800000"/>
            <a:headEnd/>
            <a:tailEnd/>
          </a:ln>
        </p:spPr>
        <p:txBody>
          <a:bodyPr>
            <a:spAutoFit/>
          </a:bodyPr>
          <a:lstStyle/>
          <a:p>
            <a:pPr eaLnBrk="0" hangingPunct="0">
              <a:buClrTx/>
              <a:buFontTx/>
              <a:buNone/>
            </a:pPr>
            <a:r>
              <a:rPr lang="en-US" sz="1000" dirty="0" smtClean="0">
                <a:solidFill>
                  <a:schemeClr val="bg1"/>
                </a:solidFill>
              </a:rPr>
              <a:t>users</a:t>
            </a:r>
            <a:endParaRPr lang="en-US" sz="1000" dirty="0">
              <a:solidFill>
                <a:schemeClr val="bg1"/>
              </a:solidFill>
            </a:endParaRPr>
          </a:p>
          <a:p>
            <a:pPr eaLnBrk="0" hangingPunct="0">
              <a:buClrTx/>
              <a:buFontTx/>
              <a:buNone/>
            </a:pPr>
            <a:endParaRPr lang="en-US" sz="400" dirty="0">
              <a:solidFill>
                <a:schemeClr val="bg1"/>
              </a:solidFill>
            </a:endParaRPr>
          </a:p>
          <a:p>
            <a:pPr eaLnBrk="0" hangingPunct="0">
              <a:buClrTx/>
              <a:buFontTx/>
              <a:buNone/>
            </a:pPr>
            <a:r>
              <a:rPr lang="en-US" sz="1000" dirty="0" smtClean="0">
                <a:solidFill>
                  <a:schemeClr val="bg1"/>
                </a:solidFill>
              </a:rPr>
              <a:t>Oracle</a:t>
            </a:r>
            <a:endParaRPr lang="en-US" sz="1000" dirty="0">
              <a:solidFill>
                <a:schemeClr val="bg1"/>
              </a:solidFill>
            </a:endParaRPr>
          </a:p>
        </p:txBody>
      </p:sp>
      <p:sp>
        <p:nvSpPr>
          <p:cNvPr id="18" name="Rectangle 25"/>
          <p:cNvSpPr>
            <a:spLocks noChangeArrowheads="1"/>
          </p:cNvSpPr>
          <p:nvPr/>
        </p:nvSpPr>
        <p:spPr bwMode="auto">
          <a:xfrm>
            <a:off x="7875588" y="2339975"/>
            <a:ext cx="517525" cy="244475"/>
          </a:xfrm>
          <a:prstGeom prst="rect">
            <a:avLst/>
          </a:prstGeom>
          <a:noFill/>
          <a:ln w="12700">
            <a:noFill/>
            <a:miter lim="800000"/>
            <a:headEnd/>
            <a:tailEnd/>
          </a:ln>
        </p:spPr>
        <p:txBody>
          <a:bodyPr>
            <a:spAutoFit/>
          </a:bodyPr>
          <a:lstStyle/>
          <a:p>
            <a:pPr eaLnBrk="0" hangingPunct="0">
              <a:buClrTx/>
              <a:buFontTx/>
              <a:buNone/>
            </a:pPr>
            <a:r>
              <a:rPr lang="en-US" sz="1000" dirty="0">
                <a:solidFill>
                  <a:schemeClr val="bg1"/>
                </a:solidFill>
              </a:rPr>
              <a:t>VOL1</a:t>
            </a:r>
          </a:p>
        </p:txBody>
      </p:sp>
      <p:sp>
        <p:nvSpPr>
          <p:cNvPr id="19" name="Rectangle 26"/>
          <p:cNvSpPr>
            <a:spLocks noChangeArrowheads="1"/>
          </p:cNvSpPr>
          <p:nvPr/>
        </p:nvSpPr>
        <p:spPr bwMode="auto">
          <a:xfrm>
            <a:off x="7480300" y="4240351"/>
            <a:ext cx="1322388" cy="460375"/>
          </a:xfrm>
          <a:prstGeom prst="rect">
            <a:avLst/>
          </a:prstGeom>
          <a:noFill/>
          <a:ln w="12700">
            <a:noFill/>
            <a:miter lim="800000"/>
            <a:headEnd/>
            <a:tailEnd/>
          </a:ln>
        </p:spPr>
        <p:txBody>
          <a:bodyPr>
            <a:spAutoFit/>
          </a:bodyPr>
          <a:lstStyle/>
          <a:p>
            <a:pPr eaLnBrk="0" hangingPunct="0">
              <a:buClrTx/>
              <a:buFontTx/>
              <a:buNone/>
            </a:pPr>
            <a:r>
              <a:rPr lang="en-US" sz="1200" dirty="0"/>
              <a:t>Secondary </a:t>
            </a:r>
          </a:p>
          <a:p>
            <a:pPr eaLnBrk="0" hangingPunct="0">
              <a:buClrTx/>
              <a:buFontTx/>
              <a:buNone/>
            </a:pPr>
            <a:r>
              <a:rPr lang="en-US" sz="1200" dirty="0"/>
              <a:t>Storage System</a:t>
            </a:r>
          </a:p>
        </p:txBody>
      </p:sp>
      <p:sp>
        <p:nvSpPr>
          <p:cNvPr id="20" name="Rectangle 11"/>
          <p:cNvSpPr>
            <a:spLocks noChangeArrowheads="1"/>
          </p:cNvSpPr>
          <p:nvPr/>
        </p:nvSpPr>
        <p:spPr bwMode="auto">
          <a:xfrm>
            <a:off x="4792663" y="1865944"/>
            <a:ext cx="1381125" cy="2835163"/>
          </a:xfrm>
          <a:prstGeom prst="rect">
            <a:avLst/>
          </a:prstGeom>
          <a:noFill/>
          <a:ln w="12700">
            <a:solidFill>
              <a:schemeClr val="tx1"/>
            </a:solidFill>
            <a:miter lim="800000"/>
            <a:headEnd/>
            <a:tailEnd/>
          </a:ln>
        </p:spPr>
        <p:txBody>
          <a:bodyPr wrap="none" anchor="ctr"/>
          <a:lstStyle/>
          <a:p>
            <a:endParaRPr lang="en-US" dirty="0"/>
          </a:p>
        </p:txBody>
      </p:sp>
      <p:pic>
        <p:nvPicPr>
          <p:cNvPr id="22" name="Picture 55" descr="SnapVault_right"/>
          <p:cNvPicPr>
            <a:picLocks noChangeAspect="1" noChangeArrowheads="1"/>
          </p:cNvPicPr>
          <p:nvPr/>
        </p:nvPicPr>
        <p:blipFill>
          <a:blip r:embed="rId3" cstate="print"/>
          <a:srcRect/>
          <a:stretch>
            <a:fillRect/>
          </a:stretch>
        </p:blipFill>
        <p:spPr bwMode="auto">
          <a:xfrm>
            <a:off x="6384925" y="2921000"/>
            <a:ext cx="696913" cy="492125"/>
          </a:xfrm>
          <a:prstGeom prst="rect">
            <a:avLst/>
          </a:prstGeom>
          <a:noFill/>
          <a:ln w="9525">
            <a:noFill/>
            <a:miter lim="800000"/>
            <a:headEnd/>
            <a:tailEnd/>
          </a:ln>
        </p:spPr>
      </p:pic>
      <p:pic>
        <p:nvPicPr>
          <p:cNvPr id="23" name="Picture 16" descr="FAS6000_Series"/>
          <p:cNvPicPr>
            <a:picLocks noChangeAspect="1" noChangeArrowheads="1"/>
          </p:cNvPicPr>
          <p:nvPr/>
        </p:nvPicPr>
        <p:blipFill>
          <a:blip r:embed="rId4" cstate="print"/>
          <a:srcRect/>
          <a:stretch>
            <a:fillRect/>
          </a:stretch>
        </p:blipFill>
        <p:spPr bwMode="auto">
          <a:xfrm>
            <a:off x="4809396" y="4781383"/>
            <a:ext cx="1376362" cy="661987"/>
          </a:xfrm>
          <a:prstGeom prst="rect">
            <a:avLst/>
          </a:prstGeom>
          <a:noFill/>
          <a:ln w="9525">
            <a:noFill/>
            <a:miter lim="800000"/>
            <a:headEnd/>
            <a:tailEnd/>
          </a:ln>
        </p:spPr>
      </p:pic>
      <p:pic>
        <p:nvPicPr>
          <p:cNvPr id="24" name="Picture 16" descr="FAS6000_Series"/>
          <p:cNvPicPr>
            <a:picLocks noChangeAspect="1" noChangeArrowheads="1"/>
          </p:cNvPicPr>
          <p:nvPr/>
        </p:nvPicPr>
        <p:blipFill>
          <a:blip r:embed="rId4" cstate="print"/>
          <a:srcRect/>
          <a:stretch>
            <a:fillRect/>
          </a:stretch>
        </p:blipFill>
        <p:spPr bwMode="auto">
          <a:xfrm>
            <a:off x="7455777" y="4759867"/>
            <a:ext cx="1376362" cy="661987"/>
          </a:xfrm>
          <a:prstGeom prst="rect">
            <a:avLst/>
          </a:prstGeom>
          <a:noFill/>
          <a:ln w="9525">
            <a:noFill/>
            <a:miter lim="800000"/>
            <a:headEnd/>
            <a:tailEnd/>
          </a:ln>
        </p:spPr>
      </p:pic>
      <p:sp>
        <p:nvSpPr>
          <p:cNvPr id="25" name="Rectangle 11"/>
          <p:cNvSpPr>
            <a:spLocks noChangeArrowheads="1"/>
          </p:cNvSpPr>
          <p:nvPr/>
        </p:nvSpPr>
        <p:spPr bwMode="auto">
          <a:xfrm>
            <a:off x="7440919" y="1867732"/>
            <a:ext cx="1381125" cy="2835163"/>
          </a:xfrm>
          <a:prstGeom prst="rect">
            <a:avLst/>
          </a:prstGeom>
          <a:noFill/>
          <a:ln w="12700">
            <a:solidFill>
              <a:schemeClr val="tx1"/>
            </a:solidFill>
            <a:miter lim="800000"/>
            <a:headEnd/>
            <a:tailEnd/>
          </a:ln>
        </p:spPr>
        <p:txBody>
          <a:bodyPr wrap="none" anchor="ctr"/>
          <a:lstStyle/>
          <a:p>
            <a:endParaRPr lang="en-US" dirty="0"/>
          </a:p>
        </p:txBody>
      </p:sp>
      <p:sp>
        <p:nvSpPr>
          <p:cNvPr id="26" name="AutoShape 8"/>
          <p:cNvSpPr>
            <a:spLocks noChangeArrowheads="1"/>
          </p:cNvSpPr>
          <p:nvPr/>
        </p:nvSpPr>
        <p:spPr bwMode="auto">
          <a:xfrm>
            <a:off x="5172281" y="3224882"/>
            <a:ext cx="644525" cy="658813"/>
          </a:xfrm>
          <a:prstGeom prst="can">
            <a:avLst>
              <a:gd name="adj" fmla="val 26676"/>
            </a:avLst>
          </a:prstGeom>
          <a:solidFill>
            <a:srgbClr val="565656"/>
          </a:solidFill>
          <a:ln w="12700">
            <a:solidFill>
              <a:schemeClr val="bg1"/>
            </a:solidFill>
            <a:round/>
            <a:headEnd/>
            <a:tailEnd/>
          </a:ln>
        </p:spPr>
        <p:txBody>
          <a:bodyPr wrap="none" anchor="ctr"/>
          <a:lstStyle/>
          <a:p>
            <a:endParaRPr lang="en-US" dirty="0"/>
          </a:p>
        </p:txBody>
      </p:sp>
      <p:sp>
        <p:nvSpPr>
          <p:cNvPr id="28" name="Rectangle 10"/>
          <p:cNvSpPr>
            <a:spLocks noChangeArrowheads="1"/>
          </p:cNvSpPr>
          <p:nvPr/>
        </p:nvSpPr>
        <p:spPr bwMode="auto">
          <a:xfrm>
            <a:off x="5217458" y="3199482"/>
            <a:ext cx="580913" cy="246221"/>
          </a:xfrm>
          <a:prstGeom prst="rect">
            <a:avLst/>
          </a:prstGeom>
          <a:noFill/>
          <a:ln w="12700">
            <a:noFill/>
            <a:miter lim="800000"/>
            <a:headEnd/>
            <a:tailEnd/>
          </a:ln>
        </p:spPr>
        <p:txBody>
          <a:bodyPr wrap="square">
            <a:spAutoFit/>
          </a:bodyPr>
          <a:lstStyle/>
          <a:p>
            <a:pPr eaLnBrk="0" hangingPunct="0">
              <a:buClrTx/>
              <a:buFontTx/>
              <a:buNone/>
            </a:pPr>
            <a:r>
              <a:rPr lang="en-US" sz="1000" dirty="0" smtClean="0">
                <a:solidFill>
                  <a:schemeClr val="bg1"/>
                </a:solidFill>
              </a:rPr>
              <a:t>Oracle</a:t>
            </a:r>
            <a:endParaRPr lang="en-US" sz="1000" dirty="0">
              <a:solidFill>
                <a:schemeClr val="bg1"/>
              </a:solidFill>
            </a:endParaRPr>
          </a:p>
        </p:txBody>
      </p:sp>
      <p:sp>
        <p:nvSpPr>
          <p:cNvPr id="29" name="Rectangle 12"/>
          <p:cNvSpPr>
            <a:spLocks noChangeArrowheads="1"/>
          </p:cNvSpPr>
          <p:nvPr/>
        </p:nvSpPr>
        <p:spPr bwMode="auto">
          <a:xfrm>
            <a:off x="7357497" y="5505614"/>
            <a:ext cx="1024498" cy="369332"/>
          </a:xfrm>
          <a:prstGeom prst="rect">
            <a:avLst/>
          </a:prstGeom>
          <a:noFill/>
          <a:ln w="12700">
            <a:noFill/>
            <a:miter lim="800000"/>
            <a:headEnd/>
            <a:tailEnd/>
          </a:ln>
        </p:spPr>
        <p:txBody>
          <a:bodyPr wrap="square">
            <a:spAutoFit/>
          </a:bodyPr>
          <a:lstStyle/>
          <a:p>
            <a:pPr eaLnBrk="0" hangingPunct="0">
              <a:buClrTx/>
              <a:buFontTx/>
              <a:buNone/>
            </a:pPr>
            <a:r>
              <a:rPr lang="en-US" sz="1800" dirty="0" smtClean="0">
                <a:latin typeface="Courier New" pitchFamily="49" charset="0"/>
                <a:cs typeface="Courier New" pitchFamily="49" charset="0"/>
              </a:rPr>
              <a:t>sec&gt;</a:t>
            </a:r>
            <a:endParaRPr lang="en-US" sz="1800" dirty="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Configuration of Primary </a:t>
            </a:r>
            <a:endParaRPr lang="en-US" dirty="0"/>
          </a:p>
        </p:txBody>
      </p:sp>
      <p:sp>
        <p:nvSpPr>
          <p:cNvPr id="3" name="Content Placeholder 2"/>
          <p:cNvSpPr>
            <a:spLocks noGrp="1"/>
          </p:cNvSpPr>
          <p:nvPr>
            <p:ph idx="1"/>
          </p:nvPr>
        </p:nvSpPr>
        <p:spPr/>
        <p:txBody>
          <a:bodyPr/>
          <a:lstStyle/>
          <a:p>
            <a:r>
              <a:rPr lang="en-US" dirty="0" smtClean="0"/>
              <a:t>License SnapVault:</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license add XXXXXXX</a:t>
            </a:r>
            <a:endParaRPr lang="en-US" b="1" dirty="0" smtClean="0"/>
          </a:p>
          <a:p>
            <a:r>
              <a:rPr lang="en-US" dirty="0" smtClean="0"/>
              <a:t>Enable SnapVault:</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options snapvault.enable on</a:t>
            </a:r>
            <a:endParaRPr lang="en-US" b="1" dirty="0" smtClean="0"/>
          </a:p>
          <a:p>
            <a:r>
              <a:rPr lang="en-US" dirty="0" smtClean="0"/>
              <a:t>Allow secondary to access primary:</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options snapvault.access host=sec</a:t>
            </a:r>
            <a:endParaRPr lang="en-US" b="1" dirty="0" smtClean="0"/>
          </a:p>
          <a:p>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Configuration of Primary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SnapVault uses it own Snapshot copies so unless necessary, disable the normal Snapshot schedule</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 sched vol1 0 0 0</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 sched oracle 0 0 0 </a:t>
            </a:r>
            <a:endParaRPr lang="en-US" b="1" dirty="0" smtClean="0"/>
          </a:p>
          <a:p>
            <a:r>
              <a:rPr lang="en-US" sz="2400" dirty="0" smtClean="0"/>
              <a:t>Set up SnapVault Snapshot schedule</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snapvault snap sched vol1 sv_hourly 22@0-22</a:t>
            </a:r>
            <a:endParaRPr lang="en-US" sz="2400" b="1" dirty="0" smtClean="0"/>
          </a:p>
          <a:p>
            <a:pPr lvl="1"/>
            <a:r>
              <a:rPr lang="en-US" sz="2400" dirty="0" smtClean="0"/>
              <a:t>This schedule is for the home directories volume vol1</a:t>
            </a:r>
          </a:p>
          <a:p>
            <a:pPr lvl="2"/>
            <a:r>
              <a:rPr lang="en-US" sz="2000" dirty="0" smtClean="0"/>
              <a:t>Creates hourly Snapshot copies, except 11:00 p.m.</a:t>
            </a:r>
          </a:p>
          <a:p>
            <a:pPr lvl="2"/>
            <a:r>
              <a:rPr lang="en-US" sz="2000" dirty="0" smtClean="0"/>
              <a:t>Keeps nearly a full day of hourly copies</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snapvault snap sched vol1 sv_daily 7@23</a:t>
            </a:r>
            <a:endParaRPr lang="en-US" sz="2000" b="1" dirty="0" smtClean="0"/>
          </a:p>
          <a:p>
            <a:pPr lvl="1"/>
            <a:r>
              <a:rPr lang="en-US" sz="2400" dirty="0" smtClean="0"/>
              <a:t>This schedule is for the home directories volume vol1</a:t>
            </a:r>
          </a:p>
          <a:p>
            <a:pPr lvl="2"/>
            <a:r>
              <a:rPr lang="en-US" sz="2000" dirty="0" smtClean="0"/>
              <a:t>Creates daily Snapshot copy at 11:00 p.m.</a:t>
            </a:r>
          </a:p>
          <a:p>
            <a:pPr lvl="2"/>
            <a:r>
              <a:rPr lang="en-US" sz="2000" dirty="0" smtClean="0"/>
              <a:t>Retains a week’s worth of daily copies</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a:t>
            </a:r>
            <a:endParaRPr lang="en-US" dirty="0"/>
          </a:p>
        </p:txBody>
      </p:sp>
      <p:sp>
        <p:nvSpPr>
          <p:cNvPr id="3" name="Content Placeholder 2"/>
          <p:cNvSpPr>
            <a:spLocks noGrp="1"/>
          </p:cNvSpPr>
          <p:nvPr>
            <p:ph idx="1"/>
          </p:nvPr>
        </p:nvSpPr>
        <p:spPr/>
        <p:txBody>
          <a:bodyPr/>
          <a:lstStyle/>
          <a:p>
            <a:r>
              <a:rPr lang="en-US" dirty="0" smtClean="0"/>
              <a:t>License SnapVault:</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license add XXXXXXX</a:t>
            </a:r>
            <a:endParaRPr lang="en-US" b="1" dirty="0" smtClean="0"/>
          </a:p>
          <a:p>
            <a:r>
              <a:rPr lang="en-US" dirty="0" smtClean="0"/>
              <a:t>Enable SnapVault:</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options snapvault.enable on</a:t>
            </a:r>
            <a:endParaRPr lang="en-US" b="1" dirty="0" smtClean="0"/>
          </a:p>
          <a:p>
            <a:r>
              <a:rPr lang="en-US" dirty="0" smtClean="0"/>
              <a:t>Allow primary to access secondary:</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options snapvault.access host=pri</a:t>
            </a:r>
            <a:endParaRPr lang="en-US" b="1"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dirty="0" smtClean="0"/>
              <a:t>Create SnapVault destination FlexVol® volume:</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aggr create sv_flex 10</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vol create vault sv_flex 100g</a:t>
            </a:r>
            <a:endParaRPr lang="en-US" b="1" dirty="0" smtClean="0"/>
          </a:p>
          <a:p>
            <a:r>
              <a:rPr lang="en-US" dirty="0" smtClean="0"/>
              <a:t>Optional:  Set Snapshot reserve to zero</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 reserve vault 0</a:t>
            </a:r>
            <a:endParaRPr lang="en-US" b="1" dirty="0" smtClean="0">
              <a:latin typeface="Courier New" pitchFamily="49" charset="0"/>
              <a:cs typeface="Courier New" pitchFamily="49" charset="0"/>
            </a:endParaRPr>
          </a:p>
          <a:p>
            <a:r>
              <a:rPr lang="en-US" dirty="0" smtClean="0"/>
              <a:t>Turn off normal Snapshot copies schedule</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 sched vault 0 0 0</a:t>
            </a:r>
            <a:endParaRPr lang="en-US" b="1" dirty="0" smtClean="0">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Set up SnapVault Snapshot schedule</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snap sched -x vault </a:t>
            </a:r>
            <a:r>
              <a:rPr lang="en-US" sz="2000" b="1" dirty="0" err="1" smtClean="0">
                <a:latin typeface="Courier New" pitchFamily="49" charset="0"/>
                <a:cs typeface="Courier New" pitchFamily="49" charset="0"/>
              </a:rPr>
              <a:t>sv_hourly</a:t>
            </a:r>
            <a:r>
              <a:rPr lang="en-US" sz="2000" b="1" dirty="0" smtClean="0">
                <a:latin typeface="Courier New" pitchFamily="49" charset="0"/>
                <a:cs typeface="Courier New" pitchFamily="49" charset="0"/>
              </a:rPr>
              <a:t> </a:t>
            </a:r>
          </a:p>
          <a:p>
            <a:pPr>
              <a:buNone/>
            </a:pPr>
            <a:r>
              <a:rPr lang="en-US" sz="2000" b="1" dirty="0" smtClean="0">
                <a:latin typeface="Courier New" pitchFamily="49" charset="0"/>
                <a:cs typeface="Courier New" pitchFamily="49" charset="0"/>
              </a:rPr>
              <a:t>							 4@0-22</a:t>
            </a:r>
            <a:endParaRPr lang="en-US" sz="1900" b="1" dirty="0" smtClean="0"/>
          </a:p>
          <a:p>
            <a:pPr lvl="1"/>
            <a:r>
              <a:rPr lang="en-US" sz="2400" dirty="0" smtClean="0"/>
              <a:t>This schedule checks all primary qtrees once per hour for a new Snapshot copy called sv_hourly.0</a:t>
            </a:r>
          </a:p>
          <a:p>
            <a:pPr lvl="2"/>
            <a:r>
              <a:rPr lang="en-US" sz="2000" dirty="0" smtClean="0"/>
              <a:t>Maintains 4 most recent copies</a:t>
            </a:r>
          </a:p>
          <a:p>
            <a:pPr lvl="2">
              <a:buNone/>
            </a:pPr>
            <a:endParaRPr lang="en-US" sz="1800"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Set up SnapVault Snapshot schedule (Cont.)</a:t>
            </a:r>
            <a:endParaRPr lang="en-US" sz="1800" dirty="0" smtClean="0"/>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snap sched -x vault sv_daily </a:t>
            </a:r>
          </a:p>
          <a:p>
            <a:pPr lvl="1">
              <a:buNone/>
            </a:pPr>
            <a:r>
              <a:rPr lang="en-US" sz="2000" b="1" dirty="0" smtClean="0">
                <a:latin typeface="Courier New" pitchFamily="49" charset="0"/>
                <a:cs typeface="Courier New" pitchFamily="49" charset="0"/>
              </a:rPr>
              <a:t>							12@23@sun-fri</a:t>
            </a:r>
            <a:endParaRPr lang="en-US" sz="2000" b="1" dirty="0" smtClean="0"/>
          </a:p>
          <a:p>
            <a:pPr lvl="1"/>
            <a:r>
              <a:rPr lang="en-US" sz="2400" dirty="0" smtClean="0"/>
              <a:t>This schedule checks all primary qtrees each day at 11:00 p.m. for a new Snapshot copy called sv_daily.0</a:t>
            </a:r>
          </a:p>
          <a:p>
            <a:pPr lvl="2"/>
            <a:r>
              <a:rPr lang="en-US" sz="2000" dirty="0" smtClean="0"/>
              <a:t>Retains 12 most recent copies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Configuration of Secondary (Cont.)</a:t>
            </a:r>
            <a:endParaRPr lang="en-US" dirty="0"/>
          </a:p>
        </p:txBody>
      </p:sp>
      <p:sp>
        <p:nvSpPr>
          <p:cNvPr id="3" name="Content Placeholder 2"/>
          <p:cNvSpPr>
            <a:spLocks noGrp="1"/>
          </p:cNvSpPr>
          <p:nvPr>
            <p:ph idx="1"/>
          </p:nvPr>
        </p:nvSpPr>
        <p:spPr>
          <a:xfrm>
            <a:off x="990600" y="1123950"/>
            <a:ext cx="8153400" cy="5353050"/>
          </a:xfrm>
        </p:spPr>
        <p:txBody>
          <a:bodyPr/>
          <a:lstStyle/>
          <a:p>
            <a:r>
              <a:rPr lang="en-US" sz="2400" dirty="0" smtClean="0"/>
              <a:t>Set up SnapVault Snapshot schedule (Cont.)</a:t>
            </a:r>
            <a:endParaRPr lang="en-US" sz="1800" dirty="0" smtClean="0"/>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snap sched vault sv_weekly </a:t>
            </a:r>
          </a:p>
          <a:p>
            <a:pPr lvl="1">
              <a:buNone/>
            </a:pPr>
            <a:r>
              <a:rPr lang="en-US" sz="2000" b="1" dirty="0" smtClean="0">
                <a:latin typeface="Courier New" pitchFamily="49" charset="0"/>
                <a:cs typeface="Courier New" pitchFamily="49" charset="0"/>
              </a:rPr>
              <a:t>							13@23@sat</a:t>
            </a:r>
            <a:endParaRPr lang="en-US" sz="2000" b="1" dirty="0" smtClean="0"/>
          </a:p>
          <a:p>
            <a:pPr lvl="1"/>
            <a:r>
              <a:rPr lang="en-US" sz="2400" dirty="0" smtClean="0"/>
              <a:t>This schedule creates a Snapshot copy of vault volume at 11:00 p.m. each Saturday for a new Snapshot copy called sv_weekly.0</a:t>
            </a:r>
          </a:p>
          <a:p>
            <a:pPr lvl="2"/>
            <a:r>
              <a:rPr lang="en-US" sz="2000" dirty="0" smtClean="0"/>
              <a:t>Retains 13 most recent copies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Perform the Initial Baseline Transfer  </a:t>
            </a:r>
            <a:endParaRPr lang="en-US" dirty="0"/>
          </a:p>
        </p:txBody>
      </p:sp>
      <p:sp>
        <p:nvSpPr>
          <p:cNvPr id="3" name="Content Placeholder 2"/>
          <p:cNvSpPr>
            <a:spLocks noGrp="1"/>
          </p:cNvSpPr>
          <p:nvPr>
            <p:ph idx="1"/>
          </p:nvPr>
        </p:nvSpPr>
        <p:spPr/>
        <p:txBody>
          <a:bodyPr/>
          <a:lstStyle/>
          <a:p>
            <a:r>
              <a:rPr lang="en-US" dirty="0" smtClean="0"/>
              <a:t>Initiate baseline for /vol/vol1/users on primary</a:t>
            </a:r>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start -S pri:/vol/vol1/users </a:t>
            </a:r>
          </a:p>
          <a:p>
            <a:pPr lvl="1">
              <a:buNone/>
            </a:pPr>
            <a:r>
              <a:rPr lang="en-US" sz="2000" b="1" dirty="0" smtClean="0">
                <a:latin typeface="Courier New" pitchFamily="49" charset="0"/>
                <a:cs typeface="Courier New" pitchFamily="49" charset="0"/>
              </a:rPr>
              <a:t>					/vol/vault/pri_users</a:t>
            </a:r>
            <a:endParaRPr lang="en-US" b="1" dirty="0" smtClean="0"/>
          </a:p>
          <a:p>
            <a:endParaRPr lang="en-US" dirty="0" smtClean="0"/>
          </a:p>
          <a:p>
            <a:r>
              <a:rPr lang="en-US" dirty="0" smtClean="0"/>
              <a:t>Initiate baseline for /vol/oracle on primary</a:t>
            </a:r>
          </a:p>
          <a:p>
            <a:pPr lvl="1">
              <a:buNone/>
            </a:pP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snapvault start -S pri:/vol/oracle/- </a:t>
            </a:r>
          </a:p>
          <a:p>
            <a:pPr lvl="1">
              <a:buNone/>
            </a:pPr>
            <a:r>
              <a:rPr lang="en-US" sz="2000" b="1" dirty="0" smtClean="0">
                <a:latin typeface="Courier New" pitchFamily="49" charset="0"/>
                <a:cs typeface="Courier New" pitchFamily="49" charset="0"/>
              </a:rPr>
              <a:t>					/vol/vault/oracle</a:t>
            </a:r>
            <a:endParaRPr lang="en-US" b="1" dirty="0" smtClean="0"/>
          </a:p>
          <a:p>
            <a:pPr>
              <a:buNone/>
            </a:pP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SnapVault Administration</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SnapVault Administration</a:t>
            </a:r>
            <a:endParaRPr lang="en-US" dirty="0"/>
          </a:p>
        </p:txBody>
      </p:sp>
      <p:sp>
        <p:nvSpPr>
          <p:cNvPr id="3" name="Content Placeholder 2"/>
          <p:cNvSpPr>
            <a:spLocks noGrp="1"/>
          </p:cNvSpPr>
          <p:nvPr>
            <p:ph idx="1"/>
          </p:nvPr>
        </p:nvSpPr>
        <p:spPr/>
        <p:txBody>
          <a:bodyPr/>
          <a:lstStyle/>
          <a:p>
            <a:r>
              <a:rPr lang="en-US" dirty="0" smtClean="0"/>
              <a:t>After the initial relationship and schedule has been created between the primary and secondary, the storage administrator can:</a:t>
            </a:r>
          </a:p>
          <a:p>
            <a:pPr lvl="1"/>
            <a:r>
              <a:rPr lang="en-US" dirty="0" smtClean="0"/>
              <a:t>Check the status of the transfer</a:t>
            </a:r>
          </a:p>
          <a:p>
            <a:pPr lvl="1"/>
            <a:r>
              <a:rPr lang="en-US" dirty="0" smtClean="0"/>
              <a:t>Display a list of vaulted Snapshot copies</a:t>
            </a:r>
          </a:p>
          <a:p>
            <a:pPr lvl="1"/>
            <a:r>
              <a:rPr lang="en-US" dirty="0" smtClean="0"/>
              <a:t>Manually update individual datasets</a:t>
            </a:r>
          </a:p>
          <a:p>
            <a:pPr lvl="1"/>
            <a:r>
              <a:rPr lang="en-US" dirty="0" smtClean="0"/>
              <a:t>Create a Snapshot copy of the vault</a:t>
            </a:r>
          </a:p>
          <a:p>
            <a:pPr lvl="1"/>
            <a:r>
              <a:rPr lang="en-US" dirty="0" smtClean="0"/>
              <a:t>Verify information using SnapVault logs</a:t>
            </a:r>
          </a:p>
          <a:p>
            <a:pPr lvl="1"/>
            <a:r>
              <a:rPr lang="en-US" dirty="0" smtClean="0"/>
              <a:t>Configure Data ONTAP deduplication with SnapVault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 Status</a:t>
            </a:r>
            <a:endParaRPr lang="en-US" dirty="0"/>
          </a:p>
        </p:txBody>
      </p:sp>
      <p:sp>
        <p:nvSpPr>
          <p:cNvPr id="3" name="Content Placeholder 2"/>
          <p:cNvSpPr>
            <a:spLocks noGrp="1"/>
          </p:cNvSpPr>
          <p:nvPr>
            <p:ph idx="1"/>
          </p:nvPr>
        </p:nvSpPr>
        <p:spPr/>
        <p:txBody>
          <a:bodyPr/>
          <a:lstStyle/>
          <a:p>
            <a:r>
              <a:rPr lang="en-US" dirty="0" smtClean="0"/>
              <a:t>To check the status of the most recent transfer:</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a:t>
            </a:r>
            <a:endParaRPr lang="en-US" dirty="0" smtClean="0"/>
          </a:p>
          <a:p>
            <a:r>
              <a:rPr lang="en-US" dirty="0" smtClean="0"/>
              <a:t>To get detailed information on recent transfer:</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 -l</a:t>
            </a:r>
            <a:endParaRPr lang="en-US" sz="2000" dirty="0" smtClean="0"/>
          </a:p>
          <a:p>
            <a:r>
              <a:rPr lang="en-US" dirty="0" smtClean="0"/>
              <a:t>To list all Snapshot copies scheduled:</a:t>
            </a:r>
          </a:p>
          <a:p>
            <a:pPr>
              <a:buNone/>
            </a:pPr>
            <a:r>
              <a:rPr lang="en-US" sz="2000" dirty="0" smtClean="0">
                <a:latin typeface="Courier New" pitchFamily="49" charset="0"/>
                <a:cs typeface="Courier New" pitchFamily="49" charset="0"/>
              </a:rPr>
              <a:t>	</a:t>
            </a:r>
            <a:r>
              <a:rPr lang="en-US" sz="2000" dirty="0" err="1" smtClean="0">
                <a:latin typeface="Courier New" pitchFamily="49" charset="0"/>
                <a:cs typeface="Courier New" pitchFamily="49" charset="0"/>
              </a:rPr>
              <a:t>pri</a:t>
            </a:r>
            <a:r>
              <a:rPr lang="en-US" sz="2000" dirty="0" smtClean="0">
                <a:latin typeface="Courier New" pitchFamily="49" charset="0"/>
                <a:cs typeface="Courier New" pitchFamily="49" charset="0"/>
              </a:rPr>
              <a:t>&gt; </a:t>
            </a:r>
            <a:r>
              <a:rPr lang="en-US" sz="2000" b="1" dirty="0" smtClean="0">
                <a:latin typeface="Courier New" pitchFamily="49" charset="0"/>
                <a:cs typeface="Courier New" pitchFamily="49" charset="0"/>
              </a:rPr>
              <a:t>snapvault status -s</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 -s</a:t>
            </a:r>
            <a:endParaRPr lang="en-US" dirty="0" smtClean="0"/>
          </a:p>
          <a:p>
            <a:r>
              <a:rPr lang="en-US" dirty="0" smtClean="0"/>
              <a:t>To list the configuration of all secondary qtrees:</a:t>
            </a:r>
          </a:p>
          <a:p>
            <a:pPr>
              <a:buNone/>
            </a:pPr>
            <a:r>
              <a:rPr lang="en-US" sz="2000" dirty="0" smtClean="0">
                <a:latin typeface="Courier New" pitchFamily="49" charset="0"/>
                <a:cs typeface="Courier New" pitchFamily="49" charset="0"/>
              </a:rPr>
              <a:t>	sec&gt; </a:t>
            </a:r>
            <a:r>
              <a:rPr lang="en-US" sz="2000" b="1" dirty="0" smtClean="0">
                <a:latin typeface="Courier New" pitchFamily="49" charset="0"/>
                <a:cs typeface="Courier New" pitchFamily="49" charset="0"/>
              </a:rPr>
              <a:t>snapvault status -c</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dirty="0" smtClean="0"/>
              <a:t>Listing Snapshot Copies</a:t>
            </a:r>
          </a:p>
        </p:txBody>
      </p:sp>
      <p:sp>
        <p:nvSpPr>
          <p:cNvPr id="14340" name="Rectangle 3"/>
          <p:cNvSpPr>
            <a:spLocks noGrp="1" noChangeArrowheads="1"/>
          </p:cNvSpPr>
          <p:nvPr>
            <p:ph type="body" idx="1"/>
          </p:nvPr>
        </p:nvSpPr>
        <p:spPr/>
        <p:txBody>
          <a:bodyPr/>
          <a:lstStyle/>
          <a:p>
            <a:pPr eaLnBrk="1" hangingPunct="1"/>
            <a:r>
              <a:rPr lang="en-US" sz="2600" dirty="0" smtClean="0"/>
              <a:t>List Snapshot copies for source on the primary:</a:t>
            </a:r>
            <a:endParaRPr lang="en-US" dirty="0" smtClean="0"/>
          </a:p>
          <a:p>
            <a:pPr lvl="1" eaLnBrk="1" hangingPunct="1">
              <a:buFont typeface="Arial" charset="0"/>
              <a:buNone/>
            </a:pPr>
            <a:r>
              <a:rPr lang="nl-NL" sz="2000" dirty="0" err="1" smtClean="0">
                <a:latin typeface="Courier New" pitchFamily="49" charset="0"/>
              </a:rPr>
              <a:t>pri</a:t>
            </a:r>
            <a:r>
              <a:rPr lang="nl-NL" sz="2000" dirty="0" smtClean="0">
                <a:latin typeface="Courier New" pitchFamily="49" charset="0"/>
              </a:rPr>
              <a:t>&gt; </a:t>
            </a:r>
            <a:r>
              <a:rPr lang="nl-NL" sz="2000" b="1" dirty="0" smtClean="0">
                <a:latin typeface="Courier New" pitchFamily="49" charset="0"/>
              </a:rPr>
              <a:t>snap list -q vol1</a:t>
            </a:r>
          </a:p>
          <a:p>
            <a:pPr lvl="1" eaLnBrk="1" hangingPunct="1">
              <a:buFont typeface="Arial" charset="0"/>
              <a:buNone/>
            </a:pPr>
            <a:r>
              <a:rPr lang="nl-NL" sz="1600" dirty="0" smtClean="0">
                <a:latin typeface="Courier New" pitchFamily="49" charset="0"/>
              </a:rPr>
              <a:t>Volume vol1 </a:t>
            </a:r>
            <a:r>
              <a:rPr lang="en-US" sz="1600" dirty="0" smtClean="0">
                <a:latin typeface="Courier New" pitchFamily="49" charset="0"/>
              </a:rPr>
              <a:t>working...</a:t>
            </a:r>
          </a:p>
          <a:p>
            <a:pPr lvl="1" eaLnBrk="1" hangingPunct="1">
              <a:buFont typeface="Arial" charset="0"/>
              <a:buNone/>
            </a:pPr>
            <a:r>
              <a:rPr lang="en-US" sz="1600" dirty="0" smtClean="0">
                <a:latin typeface="Courier New" pitchFamily="49" charset="0"/>
              </a:rPr>
              <a:t>qtree       contents    date          source</a:t>
            </a:r>
          </a:p>
          <a:p>
            <a:pPr lvl="1" eaLnBrk="1" hangingPunct="1">
              <a:buFont typeface="Arial" charset="0"/>
              <a:buNone/>
            </a:pPr>
            <a:r>
              <a:rPr lang="nl-NL" sz="1600" dirty="0" smtClean="0">
                <a:latin typeface="Courier New" pitchFamily="49" charset="0"/>
              </a:rPr>
              <a:t>--------    ---------   --------      -------</a:t>
            </a:r>
          </a:p>
          <a:p>
            <a:pPr lvl="1" eaLnBrk="1" hangingPunct="1">
              <a:buFont typeface="Arial" charset="0"/>
              <a:buNone/>
            </a:pPr>
            <a:r>
              <a:rPr lang="nl-NL" sz="1600" dirty="0" err="1" smtClean="0">
                <a:latin typeface="Courier New" pitchFamily="49" charset="0"/>
              </a:rPr>
              <a:t>sv</a:t>
            </a:r>
            <a:r>
              <a:rPr lang="nl-NL" sz="1600" dirty="0" smtClean="0">
                <a:latin typeface="Courier New" pitchFamily="49" charset="0"/>
              </a:rPr>
              <a:t>_hourly.0 (Jan 22 15:00)</a:t>
            </a:r>
          </a:p>
          <a:p>
            <a:pPr lvl="1" eaLnBrk="1" hangingPunct="1">
              <a:buFont typeface="Arial" charset="0"/>
              <a:buNone/>
            </a:pPr>
            <a:r>
              <a:rPr lang="nl-NL" sz="1600" dirty="0" err="1" smtClean="0">
                <a:latin typeface="Courier New" pitchFamily="49" charset="0"/>
              </a:rPr>
              <a:t>users</a:t>
            </a:r>
            <a:r>
              <a:rPr lang="nl-NL" sz="1600" dirty="0" smtClean="0">
                <a:latin typeface="Courier New" pitchFamily="49" charset="0"/>
              </a:rPr>
              <a:t>       Replica     Jan 22 15:00  </a:t>
            </a:r>
            <a:r>
              <a:rPr lang="nl-NL" sz="1600" dirty="0" err="1" smtClean="0">
                <a:latin typeface="Courier New" pitchFamily="49" charset="0"/>
              </a:rPr>
              <a:t>pri</a:t>
            </a:r>
            <a:r>
              <a:rPr lang="nl-NL" sz="1600" dirty="0" smtClean="0">
                <a:latin typeface="Courier New" pitchFamily="49" charset="0"/>
              </a:rPr>
              <a:t>:/vol/vol1/user</a:t>
            </a:r>
            <a:endParaRPr lang="en-US" sz="2600" dirty="0" smtClean="0"/>
          </a:p>
          <a:p>
            <a:pPr eaLnBrk="1" hangingPunct="1"/>
            <a:r>
              <a:rPr lang="en-US" sz="2600" dirty="0" smtClean="0"/>
              <a:t>List Snapshot copies for qtrees on the secondary:</a:t>
            </a:r>
          </a:p>
          <a:p>
            <a:pPr lvl="1" eaLnBrk="1" hangingPunct="1">
              <a:buFont typeface="Arial" charset="0"/>
              <a:buNone/>
            </a:pPr>
            <a:endParaRPr lang="nl-NL" sz="700" dirty="0" smtClean="0">
              <a:latin typeface="Courier New" pitchFamily="49" charset="0"/>
            </a:endParaRPr>
          </a:p>
          <a:p>
            <a:pPr lvl="1">
              <a:buNone/>
            </a:pPr>
            <a:r>
              <a:rPr lang="nl-NL" sz="2000" dirty="0" smtClean="0">
                <a:latin typeface="Courier New" pitchFamily="49" charset="0"/>
              </a:rPr>
              <a:t>sec&gt; </a:t>
            </a:r>
            <a:r>
              <a:rPr lang="nl-NL" sz="2000" b="1" dirty="0" smtClean="0">
                <a:latin typeface="Courier New" pitchFamily="49" charset="0"/>
              </a:rPr>
              <a:t>snap list -q </a:t>
            </a:r>
            <a:r>
              <a:rPr lang="nl-NL" sz="2000" b="1" dirty="0" err="1" smtClean="0">
                <a:latin typeface="Courier New" pitchFamily="49" charset="0"/>
              </a:rPr>
              <a:t>vault</a:t>
            </a:r>
            <a:endParaRPr lang="nl-NL" sz="2000" b="1" dirty="0" smtClean="0">
              <a:latin typeface="Courier New" pitchFamily="49" charset="0"/>
            </a:endParaRPr>
          </a:p>
          <a:p>
            <a:pPr lvl="1">
              <a:buNone/>
            </a:pPr>
            <a:r>
              <a:rPr lang="nl-NL" sz="1600" b="1" dirty="0" err="1" smtClean="0"/>
              <a:t>or</a:t>
            </a:r>
          </a:p>
          <a:p>
            <a:pPr lvl="1">
              <a:buNone/>
            </a:pPr>
            <a:r>
              <a:rPr lang="nl-NL" sz="2000" dirty="0" smtClean="0">
                <a:latin typeface="Courier New" pitchFamily="49" charset="0"/>
              </a:rPr>
              <a:t>sec&gt; </a:t>
            </a:r>
            <a:r>
              <a:rPr lang="nl-NL" sz="2000" b="1" dirty="0" smtClean="0">
                <a:latin typeface="Courier New" pitchFamily="49" charset="0"/>
              </a:rPr>
              <a:t>snap list -o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pri</a:t>
            </a:r>
            <a:r>
              <a:rPr lang="nl-NL" sz="2000" b="1" dirty="0" smtClean="0">
                <a:latin typeface="Courier New" pitchFamily="49" charset="0"/>
              </a:rPr>
              <a:t>_</a:t>
            </a:r>
            <a:r>
              <a:rPr lang="nl-NL" sz="2000" b="1" dirty="0" err="1" smtClean="0">
                <a:latin typeface="Courier New" pitchFamily="49" charset="0"/>
              </a:rPr>
              <a:t>users</a:t>
            </a:r>
            <a:endParaRPr lang="nl-NL" sz="2000" b="1" dirty="0" smtClean="0">
              <a:latin typeface="Courier New" pitchFamily="49" charset="0"/>
            </a:endParaRPr>
          </a:p>
          <a:p>
            <a:pPr lvl="1">
              <a:buNone/>
            </a:pPr>
            <a:r>
              <a:rPr lang="nl-NL" sz="2000" dirty="0" smtClean="0">
                <a:latin typeface="Courier New" pitchFamily="49" charset="0"/>
              </a:rPr>
              <a:t>sec&gt; </a:t>
            </a:r>
            <a:r>
              <a:rPr lang="nl-NL" sz="2000" b="1" dirty="0" smtClean="0">
                <a:latin typeface="Courier New" pitchFamily="49" charset="0"/>
              </a:rPr>
              <a:t>snap list -o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endParaRPr lang="nl-NL" sz="2000" b="1" dirty="0" smtClean="0">
              <a:latin typeface="Courier New" pitchFamily="49" charset="0"/>
            </a:endParaRPr>
          </a:p>
          <a:p>
            <a:pPr lvl="1" eaLnBrk="1" hangingPunct="1">
              <a:buFont typeface="Arial" charset="0"/>
              <a:buNone/>
            </a:pPr>
            <a:endParaRPr lang="nl-NL" sz="1600" dirty="0" smtClean="0">
              <a:latin typeface="Courier New" pitchFamily="49"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SnapVault Qtree Snapshot Copies</a:t>
            </a:r>
            <a:endParaRPr lang="en-US" dirty="0"/>
          </a:p>
        </p:txBody>
      </p:sp>
      <p:sp>
        <p:nvSpPr>
          <p:cNvPr id="3" name="Content Placeholder 2"/>
          <p:cNvSpPr>
            <a:spLocks noGrp="1"/>
          </p:cNvSpPr>
          <p:nvPr>
            <p:ph idx="1"/>
          </p:nvPr>
        </p:nvSpPr>
        <p:spPr>
          <a:xfrm>
            <a:off x="990600" y="1123950"/>
            <a:ext cx="8153400" cy="5353050"/>
          </a:xfrm>
        </p:spPr>
        <p:txBody>
          <a:bodyPr/>
          <a:lstStyle/>
          <a:p>
            <a:r>
              <a:rPr lang="en-US" dirty="0" smtClean="0"/>
              <a:t>Example output of </a:t>
            </a:r>
            <a:r>
              <a:rPr lang="en-US" dirty="0" smtClean="0">
                <a:latin typeface="Courier New" pitchFamily="49" charset="0"/>
                <a:cs typeface="Courier New" pitchFamily="49" charset="0"/>
              </a:rPr>
              <a:t>snap list -o</a:t>
            </a:r>
            <a:r>
              <a:rPr lang="en-US" dirty="0" smtClean="0"/>
              <a:t>:</a:t>
            </a:r>
          </a:p>
          <a:p>
            <a:pPr marL="173038" indent="-173038">
              <a:buNone/>
            </a:pPr>
            <a:r>
              <a:rPr lang="en-US" dirty="0" smtClean="0"/>
              <a:t> 	</a:t>
            </a:r>
            <a:r>
              <a:rPr lang="en-US" sz="2000" dirty="0" smtClean="0">
                <a:latin typeface="Courier New" pitchFamily="49" charset="0"/>
                <a:cs typeface="Courier New" pitchFamily="49" charset="0"/>
              </a:rPr>
              <a:t>sec&gt; </a:t>
            </a:r>
            <a:r>
              <a:rPr lang="en-US" sz="2000" b="1" dirty="0" smtClean="0">
                <a:latin typeface="Courier New" pitchFamily="49" charset="0"/>
                <a:cs typeface="Courier New" pitchFamily="49" charset="0"/>
              </a:rPr>
              <a:t>snap list -o /</a:t>
            </a:r>
            <a:r>
              <a:rPr lang="en-US" sz="2000" b="1" dirty="0" err="1" smtClean="0">
                <a:latin typeface="Courier New" pitchFamily="49" charset="0"/>
                <a:cs typeface="Courier New" pitchFamily="49" charset="0"/>
              </a:rPr>
              <a:t>vol</a:t>
            </a:r>
            <a:r>
              <a:rPr lang="en-US" sz="2000" b="1" dirty="0" smtClean="0">
                <a:latin typeface="Courier New" pitchFamily="49" charset="0"/>
                <a:cs typeface="Courier New" pitchFamily="49" charset="0"/>
              </a:rPr>
              <a:t>/vault/oracle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1800" dirty="0" smtClean="0">
                <a:latin typeface="Courier New" pitchFamily="49" charset="0"/>
                <a:cs typeface="Courier New" pitchFamily="49" charset="0"/>
              </a:rPr>
              <a:t>Qtree /</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/vault/oracle</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working... </a:t>
            </a:r>
            <a:r>
              <a:rPr lang="en-US" sz="2000" dirty="0" smtClean="0">
                <a:latin typeface="Courier New" pitchFamily="49" charset="0"/>
                <a:cs typeface="Courier New" pitchFamily="49" charset="0"/>
              </a:rPr>
              <a:t/>
            </a:r>
            <a:br>
              <a:rPr lang="en-US" sz="2000" dirty="0" smtClean="0">
                <a:latin typeface="Courier New" pitchFamily="49" charset="0"/>
                <a:cs typeface="Courier New" pitchFamily="49" charset="0"/>
              </a:rPr>
            </a:br>
            <a:r>
              <a:rPr lang="en-US" sz="1800" dirty="0" smtClean="0">
                <a:latin typeface="Courier New" pitchFamily="49" charset="0"/>
                <a:cs typeface="Courier New" pitchFamily="49" charset="0"/>
              </a:rPr>
              <a:t>date         source          name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 --------        --------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Nov 18 18:55 </a:t>
            </a: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/oracle sv_hourly.0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Nov 18 18:55 </a:t>
            </a: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/oracle sec(0007462703)_vault-base.0 </a:t>
            </a:r>
            <a:br>
              <a:rPr lang="en-US" sz="1800" dirty="0" smtClean="0">
                <a:latin typeface="Courier New" pitchFamily="49" charset="0"/>
                <a:cs typeface="Courier New" pitchFamily="49" charset="0"/>
              </a:rPr>
            </a:br>
            <a:r>
              <a:rPr lang="en-US" sz="1800" dirty="0" smtClean="0">
                <a:latin typeface="Courier New" pitchFamily="49" charset="0"/>
                <a:cs typeface="Courier New" pitchFamily="49" charset="0"/>
              </a:rPr>
              <a:t>Nov 18 18:50 </a:t>
            </a: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a:t>
            </a:r>
            <a:r>
              <a:rPr lang="en-US" sz="1800" dirty="0" err="1" smtClean="0">
                <a:latin typeface="Courier New" pitchFamily="49" charset="0"/>
                <a:cs typeface="Courier New" pitchFamily="49" charset="0"/>
              </a:rPr>
              <a:t>vol</a:t>
            </a:r>
            <a:r>
              <a:rPr lang="en-US" sz="1800" dirty="0" smtClean="0">
                <a:latin typeface="Courier New" pitchFamily="49" charset="0"/>
                <a:cs typeface="Courier New" pitchFamily="49" charset="0"/>
              </a:rPr>
              <a:t>/oracle sv_nightly.0 </a:t>
            </a:r>
            <a:endParaRPr lang="en-US" dirty="0">
              <a:latin typeface="Courier New" pitchFamily="49" charset="0"/>
              <a:cs typeface="Courier New" pitchFamily="49"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Manually Updating the Vault</a:t>
            </a:r>
            <a:endParaRPr lang="en-US" dirty="0"/>
          </a:p>
        </p:txBody>
      </p:sp>
      <p:sp>
        <p:nvSpPr>
          <p:cNvPr id="3" name="Content Placeholder 2"/>
          <p:cNvSpPr>
            <a:spLocks noGrp="1"/>
          </p:cNvSpPr>
          <p:nvPr>
            <p:ph idx="1"/>
          </p:nvPr>
        </p:nvSpPr>
        <p:spPr/>
        <p:txBody>
          <a:bodyPr/>
          <a:lstStyle/>
          <a:p>
            <a:r>
              <a:rPr lang="en-US" dirty="0" smtClean="0"/>
              <a:t>After data on the primary has updated, administrators can initiate a manual update of the secondary vault by:</a:t>
            </a:r>
          </a:p>
          <a:p>
            <a:pPr>
              <a:buNone/>
            </a:pPr>
            <a:r>
              <a:rPr lang="nl-NL" sz="2000" dirty="0" smtClean="0">
                <a:latin typeface="Courier New" pitchFamily="49" charset="0"/>
              </a:rPr>
              <a:t>	sec&gt; </a:t>
            </a:r>
            <a:r>
              <a:rPr lang="nl-NL" sz="2000" b="1" dirty="0" err="1" smtClean="0">
                <a:latin typeface="Courier New" pitchFamily="49" charset="0"/>
              </a:rPr>
              <a:t>snapvault</a:t>
            </a:r>
            <a:r>
              <a:rPr lang="nl-NL" sz="2000" b="1" dirty="0" smtClean="0">
                <a:latin typeface="Courier New" pitchFamily="49" charset="0"/>
              </a:rPr>
              <a:t> update /vol/vol1/</a:t>
            </a:r>
            <a:r>
              <a:rPr lang="nl-NL" sz="2000" b="1" dirty="0" err="1" smtClean="0">
                <a:latin typeface="Courier New" pitchFamily="49" charset="0"/>
              </a:rPr>
              <a:t>users</a:t>
            </a:r>
            <a:endParaRPr lang="nl-NL" sz="2000" b="1" dirty="0" smtClean="0">
              <a:latin typeface="Courier New" pitchFamily="49" charset="0"/>
            </a:endParaRPr>
          </a:p>
          <a:p>
            <a:pPr lvl="1"/>
            <a:r>
              <a:rPr lang="en-US" sz="2200" dirty="0" smtClean="0"/>
              <a:t>NOTE:Normally, we would have to wait for a scheduled Snapshot to occur before the data would be backed to the vault</a:t>
            </a:r>
            <a:endParaRPr lang="en-US" sz="3000" dirty="0" smtClean="0"/>
          </a:p>
          <a:p>
            <a:r>
              <a:rPr lang="en-US" dirty="0" smtClean="0"/>
              <a:t>Verify:  </a:t>
            </a:r>
          </a:p>
          <a:p>
            <a:pPr marL="298450" lvl="1" indent="-298450">
              <a:buClr>
                <a:schemeClr val="accent2"/>
              </a:buClr>
              <a:buNone/>
            </a:pPr>
            <a:r>
              <a:rPr lang="nl-NL" sz="2000" dirty="0" smtClean="0">
                <a:latin typeface="Courier New" pitchFamily="49" charset="0"/>
              </a:rPr>
              <a:t>	sec&gt; </a:t>
            </a:r>
            <a:r>
              <a:rPr lang="nl-NL" sz="2000" b="1" dirty="0" smtClean="0">
                <a:latin typeface="Courier New" pitchFamily="49" charset="0"/>
              </a:rPr>
              <a:t>snap list -o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pri</a:t>
            </a:r>
            <a:r>
              <a:rPr lang="nl-NL" sz="2000" b="1" dirty="0" smtClean="0">
                <a:latin typeface="Courier New" pitchFamily="49" charset="0"/>
              </a:rPr>
              <a:t>_</a:t>
            </a:r>
            <a:r>
              <a:rPr lang="nl-NL" sz="2000" b="1" dirty="0" err="1" smtClean="0">
                <a:latin typeface="Courier New" pitchFamily="49" charset="0"/>
              </a:rPr>
              <a:t>users</a:t>
            </a:r>
            <a:endParaRPr lang="nl-NL" sz="2000" b="1" dirty="0" smtClean="0">
              <a:latin typeface="Courier New" pitchFamily="49" charset="0"/>
            </a:endParaRPr>
          </a:p>
          <a:p>
            <a:pPr marL="298450" lvl="1" indent="-298450">
              <a:buClr>
                <a:schemeClr val="accent2"/>
              </a:buClr>
              <a:buNone/>
            </a:pPr>
            <a:endParaRPr lang="nl-NL" sz="2000" b="1" dirty="0" smtClean="0">
              <a:latin typeface="Courier New" pitchFamily="49" charset="0"/>
            </a:endParaRPr>
          </a:p>
          <a:p>
            <a:endParaRPr lang="en-US" dirty="0" smtClean="0"/>
          </a:p>
          <a:p>
            <a:pPr lvl="1">
              <a:buNone/>
            </a:pPr>
            <a:endParaRPr lang="en-US" dirty="0"/>
          </a:p>
        </p:txBody>
      </p:sp>
      <p:sp>
        <p:nvSpPr>
          <p:cNvPr id="4" name="TextBox 3"/>
          <p:cNvSpPr txBox="1"/>
          <p:nvPr/>
        </p:nvSpPr>
        <p:spPr>
          <a:xfrm>
            <a:off x="6898358" y="1982819"/>
            <a:ext cx="2023311" cy="400110"/>
          </a:xfrm>
          <a:prstGeom prst="rect">
            <a:avLst/>
          </a:prstGeom>
          <a:noFill/>
        </p:spPr>
        <p:txBody>
          <a:bodyPr wrap="none" rtlCol="0">
            <a:spAutoFit/>
          </a:bodyPr>
          <a:lstStyle/>
          <a:p>
            <a:r>
              <a:rPr lang="en-US" dirty="0" smtClean="0"/>
              <a:t>Primary location</a:t>
            </a:r>
            <a:endParaRPr lang="en-US" dirty="0"/>
          </a:p>
        </p:txBody>
      </p:sp>
      <p:sp>
        <p:nvSpPr>
          <p:cNvPr id="5" name="Line 14"/>
          <p:cNvSpPr>
            <a:spLocks noChangeShapeType="1"/>
          </p:cNvSpPr>
          <p:nvPr/>
        </p:nvSpPr>
        <p:spPr bwMode="auto">
          <a:xfrm flipH="1">
            <a:off x="6700344" y="2330143"/>
            <a:ext cx="281367" cy="176574"/>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Manual Snapshot Copies</a:t>
            </a:r>
            <a:endParaRPr lang="en-US" dirty="0"/>
          </a:p>
        </p:txBody>
      </p:sp>
      <p:sp>
        <p:nvSpPr>
          <p:cNvPr id="3" name="Content Placeholder 2"/>
          <p:cNvSpPr>
            <a:spLocks noGrp="1"/>
          </p:cNvSpPr>
          <p:nvPr>
            <p:ph idx="1"/>
          </p:nvPr>
        </p:nvSpPr>
        <p:spPr/>
        <p:txBody>
          <a:bodyPr/>
          <a:lstStyle/>
          <a:p>
            <a:r>
              <a:rPr lang="en-US" dirty="0" smtClean="0"/>
              <a:t>Like any volume managed by Data ONTAP, the storage administrator may create a Snapshot copy of the vault volume</a:t>
            </a:r>
          </a:p>
          <a:p>
            <a:pPr lvl="1">
              <a:buNone/>
            </a:pPr>
            <a:r>
              <a:rPr lang="nl-NL" sz="2000" dirty="0" smtClean="0">
                <a:latin typeface="Courier New" pitchFamily="49" charset="0"/>
              </a:rPr>
              <a:t>sec&gt; </a:t>
            </a:r>
            <a:r>
              <a:rPr lang="nl-NL" sz="2000" b="1" dirty="0" err="1" smtClean="0">
                <a:latin typeface="Courier New" pitchFamily="49" charset="0"/>
              </a:rPr>
              <a:t>snapvault</a:t>
            </a:r>
            <a:r>
              <a:rPr lang="nl-NL" sz="2000" b="1" dirty="0" smtClean="0">
                <a:latin typeface="Courier New" pitchFamily="49" charset="0"/>
              </a:rPr>
              <a:t> snap </a:t>
            </a:r>
            <a:r>
              <a:rPr lang="nl-NL" sz="2000" b="1" dirty="0" err="1" smtClean="0">
                <a:latin typeface="Courier New" pitchFamily="49" charset="0"/>
              </a:rPr>
              <a:t>create</a:t>
            </a:r>
            <a:r>
              <a:rPr lang="nl-NL" sz="2000" b="1" dirty="0" smtClean="0">
                <a:latin typeface="Courier New" pitchFamily="49" charset="0"/>
              </a:rPr>
              <a:t> vol1 </a:t>
            </a:r>
            <a:r>
              <a:rPr lang="nl-NL" sz="2000" b="1" dirty="0" err="1" smtClean="0">
                <a:latin typeface="Courier New" pitchFamily="49" charset="0"/>
              </a:rPr>
              <a:t>sv</a:t>
            </a:r>
            <a:r>
              <a:rPr lang="nl-NL" sz="2000" b="1" dirty="0" smtClean="0">
                <a:latin typeface="Courier New" pitchFamily="49" charset="0"/>
              </a:rPr>
              <a:t>_</a:t>
            </a:r>
            <a:r>
              <a:rPr lang="nl-NL" sz="2000" b="1" dirty="0" err="1" smtClean="0">
                <a:latin typeface="Courier New" pitchFamily="49" charset="0"/>
              </a:rPr>
              <a:t>nightly</a:t>
            </a:r>
            <a:endParaRPr lang="en-US" sz="2000" dirty="0" smtClean="0"/>
          </a:p>
          <a:p>
            <a:pPr lvl="1">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dirty="0" smtClean="0"/>
              <a:t>Log Files</a:t>
            </a:r>
          </a:p>
        </p:txBody>
      </p:sp>
      <p:sp>
        <p:nvSpPr>
          <p:cNvPr id="15364" name="Rectangle 3"/>
          <p:cNvSpPr>
            <a:spLocks noGrp="1" noChangeArrowheads="1"/>
          </p:cNvSpPr>
          <p:nvPr>
            <p:ph type="body" idx="1"/>
          </p:nvPr>
        </p:nvSpPr>
        <p:spPr/>
        <p:txBody>
          <a:bodyPr/>
          <a:lstStyle/>
          <a:p>
            <a:pPr eaLnBrk="1" hangingPunct="1"/>
            <a:r>
              <a:rPr lang="en-US" sz="2400" dirty="0" smtClean="0"/>
              <a:t>SnapVault logs are stored on the root volume, in the </a:t>
            </a:r>
            <a:r>
              <a:rPr lang="en-US" sz="2400" dirty="0" smtClean="0">
                <a:latin typeface="Courier New" pitchFamily="49" charset="0"/>
              </a:rPr>
              <a:t>/etc/log/snapmirror</a:t>
            </a:r>
            <a:r>
              <a:rPr lang="en-US" sz="2400" dirty="0" smtClean="0"/>
              <a:t> file</a:t>
            </a:r>
            <a:endParaRPr lang="nl-NL" sz="2400" dirty="0" smtClean="0">
              <a:latin typeface="Courier New" pitchFamily="49" charset="0"/>
            </a:endParaRPr>
          </a:p>
          <a:p>
            <a:pPr lvl="1"/>
            <a:r>
              <a:rPr lang="en-US" sz="2200" dirty="0" smtClean="0"/>
              <a:t>For example, on the primary</a:t>
            </a:r>
          </a:p>
          <a:p>
            <a:pPr lvl="1" eaLnBrk="1" hangingPunct="1">
              <a:buFont typeface="Arial" charset="0"/>
              <a:buNone/>
            </a:pPr>
            <a:r>
              <a:rPr lang="nl-NL" sz="1600" b="1" dirty="0" err="1" smtClean="0">
                <a:latin typeface="Courier New" pitchFamily="49" charset="0"/>
              </a:rPr>
              <a:t>pri</a:t>
            </a:r>
            <a:r>
              <a:rPr lang="nl-NL" sz="1600" dirty="0" smtClean="0">
                <a:latin typeface="Courier New" pitchFamily="49" charset="0"/>
              </a:rPr>
              <a:t> Wed Jan 22 08:55:52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err="1" smtClean="0">
                <a:latin typeface="Courier New" pitchFamily="49" charset="0"/>
              </a:rPr>
              <a:t>Request</a:t>
            </a:r>
            <a:r>
              <a:rPr lang="nl-NL" sz="1600" dirty="0" smtClean="0">
                <a:latin typeface="Courier New" pitchFamily="49" charset="0"/>
              </a:rPr>
              <a:t>(192.168.30.6)</a:t>
            </a:r>
          </a:p>
          <a:p>
            <a:pPr lvl="1" eaLnBrk="1" hangingPunct="1">
              <a:buFont typeface="Arial" charset="0"/>
              <a:buNone/>
            </a:pPr>
            <a:r>
              <a:rPr lang="nl-NL" sz="1600" b="1" dirty="0" err="1" smtClean="0">
                <a:latin typeface="Courier New" pitchFamily="49" charset="0"/>
              </a:rPr>
              <a:t>pri</a:t>
            </a:r>
            <a:r>
              <a:rPr lang="nl-NL" sz="1600" dirty="0" smtClean="0">
                <a:latin typeface="Courier New" pitchFamily="49" charset="0"/>
              </a:rPr>
              <a:t> Wed Jan 22 08:55:53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Start</a:t>
            </a:r>
          </a:p>
          <a:p>
            <a:pPr lvl="1" eaLnBrk="1" hangingPunct="1">
              <a:buFont typeface="Arial" charset="0"/>
              <a:buNone/>
            </a:pPr>
            <a:r>
              <a:rPr lang="nl-NL" sz="1600" b="1" dirty="0" err="1" smtClean="0">
                <a:latin typeface="Courier New" pitchFamily="49" charset="0"/>
              </a:rPr>
              <a:t>pri</a:t>
            </a:r>
            <a:r>
              <a:rPr lang="nl-NL" sz="1600" dirty="0" smtClean="0">
                <a:latin typeface="Courier New" pitchFamily="49" charset="0"/>
              </a:rPr>
              <a:t> Wed Jan 22 08:57:31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End (36900 KB)</a:t>
            </a:r>
            <a:endParaRPr lang="en-US" sz="1600" dirty="0" smtClean="0">
              <a:latin typeface="Courier New" pitchFamily="49" charset="0"/>
            </a:endParaRPr>
          </a:p>
          <a:p>
            <a:pPr lvl="1"/>
            <a:r>
              <a:rPr lang="en-US" sz="2200" dirty="0" smtClean="0"/>
              <a:t>For example, on the secondary</a:t>
            </a:r>
            <a:endParaRPr lang="nl-NL" sz="2200" dirty="0" smtClean="0">
              <a:latin typeface="Courier New" pitchFamily="49" charset="0"/>
            </a:endParaRPr>
          </a:p>
          <a:p>
            <a:pPr lvl="1" eaLnBrk="1" hangingPunct="1">
              <a:buFont typeface="Arial" charset="0"/>
              <a:buNone/>
            </a:pPr>
            <a:r>
              <a:rPr lang="nl-NL" sz="1600" b="1" dirty="0" smtClean="0">
                <a:latin typeface="Courier New" pitchFamily="49" charset="0"/>
              </a:rPr>
              <a:t>sec</a:t>
            </a:r>
            <a:r>
              <a:rPr lang="nl-NL" sz="1600" dirty="0" smtClean="0">
                <a:latin typeface="Courier New" pitchFamily="49" charset="0"/>
              </a:rPr>
              <a:t> Wed Jan 22 08:56:28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err="1" smtClean="0">
                <a:latin typeface="Courier New" pitchFamily="49" charset="0"/>
              </a:rPr>
              <a:t>Request</a:t>
            </a:r>
            <a:r>
              <a:rPr lang="nl-NL" sz="1600" b="1" dirty="0" smtClean="0">
                <a:latin typeface="Courier New" pitchFamily="49" charset="0"/>
              </a:rPr>
              <a:t> (</a:t>
            </a:r>
            <a:r>
              <a:rPr lang="nl-NL" sz="1600" b="1" dirty="0" err="1" smtClean="0">
                <a:latin typeface="Courier New" pitchFamily="49" charset="0"/>
              </a:rPr>
              <a:t>Initialize</a:t>
            </a:r>
            <a:r>
              <a:rPr lang="nl-NL" sz="1600" b="1" dirty="0" smtClean="0">
                <a:latin typeface="Courier New" pitchFamily="49" charset="0"/>
              </a:rPr>
              <a:t>)</a:t>
            </a:r>
          </a:p>
          <a:p>
            <a:pPr lvl="1" eaLnBrk="1" hangingPunct="1">
              <a:buFont typeface="Arial" charset="0"/>
              <a:buNone/>
            </a:pPr>
            <a:r>
              <a:rPr lang="nl-NL" sz="1600" b="1" dirty="0" smtClean="0">
                <a:latin typeface="Courier New" pitchFamily="49" charset="0"/>
              </a:rPr>
              <a:t>sec</a:t>
            </a:r>
            <a:r>
              <a:rPr lang="nl-NL" sz="1600" dirty="0" smtClean="0">
                <a:latin typeface="Courier New" pitchFamily="49" charset="0"/>
              </a:rPr>
              <a:t> Wed Jan 22 08:56:30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Start</a:t>
            </a:r>
          </a:p>
          <a:p>
            <a:pPr lvl="1" eaLnBrk="1" hangingPunct="1">
              <a:buFont typeface="Arial" charset="0"/>
              <a:buNone/>
            </a:pPr>
            <a:r>
              <a:rPr lang="nl-NL" sz="1600" b="1" dirty="0" smtClean="0">
                <a:latin typeface="Courier New" pitchFamily="49" charset="0"/>
              </a:rPr>
              <a:t>sec</a:t>
            </a:r>
            <a:r>
              <a:rPr lang="nl-NL" sz="1600" dirty="0" smtClean="0">
                <a:latin typeface="Courier New" pitchFamily="49" charset="0"/>
              </a:rPr>
              <a:t> Wed Jan 22 08:58:08 PDT </a:t>
            </a:r>
            <a:r>
              <a:rPr lang="nl-NL" sz="1600" dirty="0" err="1" smtClean="0">
                <a:latin typeface="Courier New" pitchFamily="49" charset="0"/>
              </a:rPr>
              <a:t>pri</a:t>
            </a:r>
            <a:r>
              <a:rPr lang="nl-NL" sz="1600" dirty="0" smtClean="0">
                <a:latin typeface="Courier New" pitchFamily="49" charset="0"/>
              </a:rPr>
              <a:t>:/vol/vol1/</a:t>
            </a:r>
            <a:r>
              <a:rPr lang="nl-NL" sz="1600" dirty="0" err="1" smtClean="0">
                <a:latin typeface="Courier New" pitchFamily="49" charset="0"/>
              </a:rPr>
              <a:t>users</a:t>
            </a:r>
            <a:r>
              <a:rPr lang="nl-NL" sz="1600" dirty="0" smtClean="0">
                <a:latin typeface="Courier New" pitchFamily="49" charset="0"/>
              </a:rPr>
              <a:t> sec:/vol/</a:t>
            </a:r>
            <a:r>
              <a:rPr lang="nl-NL" sz="1600" dirty="0" err="1" smtClean="0">
                <a:latin typeface="Courier New" pitchFamily="49" charset="0"/>
              </a:rPr>
              <a:t>vault</a:t>
            </a:r>
            <a:r>
              <a:rPr lang="nl-NL" sz="1600" dirty="0" smtClean="0">
                <a:latin typeface="Courier New" pitchFamily="49" charset="0"/>
              </a:rPr>
              <a:t>/</a:t>
            </a:r>
            <a:r>
              <a:rPr lang="nl-NL" sz="1600" dirty="0" err="1" smtClean="0">
                <a:latin typeface="Courier New" pitchFamily="49" charset="0"/>
              </a:rPr>
              <a:t>pri</a:t>
            </a:r>
            <a:r>
              <a:rPr lang="nl-NL" sz="1600" dirty="0" smtClean="0">
                <a:latin typeface="Courier New" pitchFamily="49" charset="0"/>
              </a:rPr>
              <a:t>_</a:t>
            </a:r>
            <a:r>
              <a:rPr lang="nl-NL" sz="1600" dirty="0" err="1" smtClean="0">
                <a:latin typeface="Courier New" pitchFamily="49" charset="0"/>
              </a:rPr>
              <a:t>users</a:t>
            </a:r>
            <a:r>
              <a:rPr lang="nl-NL" sz="1600" b="1" dirty="0" smtClean="0">
                <a:latin typeface="Courier New" pitchFamily="49" charset="0"/>
              </a:rPr>
              <a:t>End (36084 KB)</a:t>
            </a:r>
            <a:endParaRPr lang="en-US" sz="1600" b="1" dirty="0" smtClean="0">
              <a:latin typeface="Courier New" pitchFamily="49"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Application-Consistent Backup</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Named Snapshot Feature for SnapVault </a:t>
            </a:r>
          </a:p>
        </p:txBody>
      </p:sp>
      <p:sp>
        <p:nvSpPr>
          <p:cNvPr id="7171" name="Content Placeholder 3"/>
          <p:cNvSpPr>
            <a:spLocks noGrp="1"/>
          </p:cNvSpPr>
          <p:nvPr>
            <p:ph idx="1"/>
          </p:nvPr>
        </p:nvSpPr>
        <p:spPr/>
        <p:txBody>
          <a:bodyPr/>
          <a:lstStyle/>
          <a:p>
            <a:r>
              <a:rPr lang="en-US" dirty="0" smtClean="0"/>
              <a:t>Data ONTAP 7.3.1 and earlier could not back up data from a user-specified Snapshot copy on the destination</a:t>
            </a:r>
          </a:p>
          <a:p>
            <a:pPr lvl="1"/>
            <a:r>
              <a:rPr lang="en-US" dirty="0" smtClean="0"/>
              <a:t>Backups used the last created Snapshot copy</a:t>
            </a:r>
          </a:p>
          <a:p>
            <a:r>
              <a:rPr lang="en-US" dirty="0" smtClean="0"/>
              <a:t>Data ONTAP 8.0 7-Mode SnapVault allows the administrator to choose the Snapshot copy to transfer</a:t>
            </a:r>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SnapVault Preservations </a:t>
            </a:r>
          </a:p>
        </p:txBody>
      </p:sp>
      <p:sp>
        <p:nvSpPr>
          <p:cNvPr id="7171" name="Content Placeholder 3"/>
          <p:cNvSpPr>
            <a:spLocks noGrp="1"/>
          </p:cNvSpPr>
          <p:nvPr>
            <p:ph idx="1"/>
          </p:nvPr>
        </p:nvSpPr>
        <p:spPr>
          <a:xfrm>
            <a:off x="990600" y="1123950"/>
            <a:ext cx="8153400" cy="5353050"/>
          </a:xfrm>
        </p:spPr>
        <p:txBody>
          <a:bodyPr/>
          <a:lstStyle/>
          <a:p>
            <a:r>
              <a:rPr lang="en-US" dirty="0" smtClean="0"/>
              <a:t>Creating </a:t>
            </a:r>
            <a:r>
              <a:rPr lang="en-US" dirty="0" err="1" smtClean="0"/>
              <a:t>Presevations</a:t>
            </a:r>
            <a:r>
              <a:rPr lang="en-US" dirty="0" smtClean="0"/>
              <a:t>:</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preserve</a:t>
            </a:r>
          </a:p>
          <a:p>
            <a:pPr>
              <a:buNone/>
            </a:pPr>
            <a:r>
              <a:rPr lang="en-US" sz="1800" dirty="0" smtClean="0">
                <a:latin typeface="Courier New" pitchFamily="49" charset="0"/>
                <a:cs typeface="Courier New" pitchFamily="49" charset="0"/>
              </a:rPr>
              <a:t>usage: snapvault snap preserve </a:t>
            </a:r>
            <a:r>
              <a:rPr lang="en-US" sz="1800" i="1" dirty="0" err="1" smtClean="0">
                <a:latin typeface="Courier New" pitchFamily="49" charset="0"/>
                <a:cs typeface="Courier New" pitchFamily="49" charset="0"/>
              </a:rPr>
              <a:t>volname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snapname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tagname</a:t>
            </a:r>
            <a:r>
              <a:rPr lang="en-US" sz="1800" dirty="0" smtClean="0">
                <a:latin typeface="Courier New" pitchFamily="49" charset="0"/>
                <a:cs typeface="Courier New" pitchFamily="49" charset="0"/>
              </a:rPr>
              <a:t>] </a:t>
            </a:r>
          </a:p>
          <a:p>
            <a:pPr>
              <a:buNone/>
            </a:pPr>
            <a:endParaRPr lang="en-US" sz="1800" dirty="0" smtClean="0">
              <a:latin typeface="Courier New" pitchFamily="49" charset="0"/>
              <a:cs typeface="Courier New" pitchFamily="49" charset="0"/>
            </a:endParaRP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preserve oracle snap1 oracle</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 list oracle</a:t>
            </a:r>
          </a:p>
          <a:p>
            <a:pPr>
              <a:buNone/>
            </a:pPr>
            <a:r>
              <a:rPr lang="en-US" sz="1800" dirty="0" smtClean="0">
                <a:latin typeface="Courier New" pitchFamily="49" charset="0"/>
                <a:cs typeface="Courier New" pitchFamily="49" charset="0"/>
              </a:rPr>
              <a:t>Volume oracle </a:t>
            </a:r>
          </a:p>
          <a:p>
            <a:pPr>
              <a:buNone/>
            </a:pPr>
            <a:r>
              <a:rPr lang="en-US" sz="1800" dirty="0" smtClean="0">
                <a:latin typeface="Courier New" pitchFamily="49" charset="0"/>
                <a:cs typeface="Courier New" pitchFamily="49" charset="0"/>
              </a:rPr>
              <a:t>working... </a:t>
            </a:r>
          </a:p>
          <a:p>
            <a:pPr>
              <a:buNone/>
            </a:pPr>
            <a:r>
              <a:rPr lang="en-US" sz="1800" dirty="0" smtClean="0">
                <a:latin typeface="Courier New" pitchFamily="49" charset="0"/>
                <a:cs typeface="Courier New" pitchFamily="49" charset="0"/>
              </a:rPr>
              <a:t>%/used 	%/total 	date 		name </a:t>
            </a:r>
          </a:p>
          <a:p>
            <a:pPr>
              <a:buNone/>
            </a:pPr>
            <a:r>
              <a:rPr lang="en-US" sz="1800" dirty="0" smtClean="0">
                <a:latin typeface="Courier New" pitchFamily="49" charset="0"/>
                <a:cs typeface="Courier New" pitchFamily="49" charset="0"/>
              </a:rPr>
              <a:t>------ 	------- 	--- 		-----</a:t>
            </a:r>
          </a:p>
          <a:p>
            <a:pPr>
              <a:buNone/>
            </a:pPr>
            <a:r>
              <a:rPr lang="en-US" sz="1800" dirty="0" smtClean="0">
                <a:latin typeface="Courier New" pitchFamily="49" charset="0"/>
                <a:cs typeface="Courier New" pitchFamily="49" charset="0"/>
              </a:rPr>
              <a:t> 29%(29%)	0%( 0%) 	Jun 24 08:07 	snap1(</a:t>
            </a:r>
            <a:r>
              <a:rPr lang="en-US" sz="1800" dirty="0" err="1" smtClean="0">
                <a:latin typeface="Courier New" pitchFamily="49" charset="0"/>
                <a:cs typeface="Courier New" pitchFamily="49" charset="0"/>
              </a:rPr>
              <a:t>acs</a:t>
            </a:r>
            <a:r>
              <a:rPr lang="en-US" sz="1800" dirty="0" smtClean="0">
                <a:latin typeface="Courier New" pitchFamily="49" charset="0"/>
                <a:cs typeface="Courier New" pitchFamily="49" charset="0"/>
              </a:rPr>
              <a:t>)</a:t>
            </a:r>
            <a:endParaRPr lang="en-US" sz="1800" dirty="0" smtClean="0"/>
          </a:p>
        </p:txBody>
      </p:sp>
      <p:sp>
        <p:nvSpPr>
          <p:cNvPr id="4" name="TextBox 3"/>
          <p:cNvSpPr txBox="1"/>
          <p:nvPr/>
        </p:nvSpPr>
        <p:spPr>
          <a:xfrm>
            <a:off x="3752194" y="5249916"/>
            <a:ext cx="5072479" cy="707886"/>
          </a:xfrm>
          <a:prstGeom prst="rect">
            <a:avLst/>
          </a:prstGeom>
          <a:noFill/>
        </p:spPr>
        <p:txBody>
          <a:bodyPr wrap="none" rtlCol="0">
            <a:spAutoFit/>
          </a:bodyPr>
          <a:lstStyle/>
          <a:p>
            <a:r>
              <a:rPr lang="en-US" dirty="0" smtClean="0"/>
              <a:t>This is not the tag name; </a:t>
            </a:r>
          </a:p>
          <a:p>
            <a:r>
              <a:rPr lang="en-US" dirty="0" smtClean="0"/>
              <a:t>stands for Application-Consistent Snapshot</a:t>
            </a:r>
            <a:endParaRPr lang="en-US" dirty="0"/>
          </a:p>
        </p:txBody>
      </p:sp>
      <p:sp>
        <p:nvSpPr>
          <p:cNvPr id="5" name="Line 14"/>
          <p:cNvSpPr>
            <a:spLocks noChangeShapeType="1"/>
          </p:cNvSpPr>
          <p:nvPr/>
        </p:nvSpPr>
        <p:spPr bwMode="auto">
          <a:xfrm flipV="1">
            <a:off x="6716109" y="4918841"/>
            <a:ext cx="630621" cy="425668"/>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dirty="0" smtClean="0"/>
              <a:t>SnapVault Preservations (Cont.)</a:t>
            </a:r>
          </a:p>
        </p:txBody>
      </p:sp>
      <p:sp>
        <p:nvSpPr>
          <p:cNvPr id="7171" name="Content Placeholder 3"/>
          <p:cNvSpPr>
            <a:spLocks noGrp="1"/>
          </p:cNvSpPr>
          <p:nvPr>
            <p:ph idx="1"/>
          </p:nvPr>
        </p:nvSpPr>
        <p:spPr/>
        <p:txBody>
          <a:bodyPr/>
          <a:lstStyle/>
          <a:p>
            <a:r>
              <a:rPr lang="en-US" dirty="0" smtClean="0"/>
              <a:t>Viewing Preservations:</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err="1" smtClean="0">
                <a:latin typeface="Courier New" pitchFamily="49" charset="0"/>
                <a:cs typeface="Courier New" pitchFamily="49" charset="0"/>
              </a:rPr>
              <a:t>snapvault</a:t>
            </a:r>
            <a:r>
              <a:rPr lang="en-US" sz="1800" b="1" dirty="0" smtClean="0">
                <a:latin typeface="Courier New" pitchFamily="49" charset="0"/>
                <a:cs typeface="Courier New" pitchFamily="49" charset="0"/>
              </a:rPr>
              <a:t> snap preservations oracle </a:t>
            </a:r>
          </a:p>
          <a:p>
            <a:pPr>
              <a:buNone/>
            </a:pPr>
            <a:r>
              <a:rPr lang="en-US" sz="1800" dirty="0" err="1" smtClean="0">
                <a:latin typeface="Courier New" pitchFamily="49" charset="0"/>
                <a:cs typeface="Courier New" pitchFamily="49" charset="0"/>
              </a:rPr>
              <a:t>snapid</a:t>
            </a:r>
            <a:r>
              <a:rPr lang="en-US" sz="1800" dirty="0" smtClean="0">
                <a:latin typeface="Courier New" pitchFamily="49" charset="0"/>
                <a:cs typeface="Courier New" pitchFamily="49" charset="0"/>
              </a:rPr>
              <a:t>      </a:t>
            </a:r>
            <a:r>
              <a:rPr lang="en-US" sz="1800" dirty="0" err="1" smtClean="0">
                <a:latin typeface="Courier New" pitchFamily="49" charset="0"/>
                <a:cs typeface="Courier New" pitchFamily="49" charset="0"/>
              </a:rPr>
              <a:t>snapname</a:t>
            </a:r>
            <a:r>
              <a:rPr lang="en-US" sz="1800"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 </a:t>
            </a:r>
          </a:p>
          <a:p>
            <a:pPr>
              <a:buNone/>
            </a:pPr>
            <a:r>
              <a:rPr lang="en-US" sz="1800" dirty="0" smtClean="0">
                <a:latin typeface="Courier New" pitchFamily="49" charset="0"/>
                <a:cs typeface="Courier New" pitchFamily="49" charset="0"/>
              </a:rPr>
              <a:t>1 		     snap1 </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err="1" smtClean="0">
                <a:latin typeface="Courier New" pitchFamily="49" charset="0"/>
                <a:cs typeface="Courier New" pitchFamily="49" charset="0"/>
              </a:rPr>
              <a:t>snapvault</a:t>
            </a:r>
            <a:r>
              <a:rPr lang="en-US" sz="1800" b="1" dirty="0" smtClean="0">
                <a:latin typeface="Courier New" pitchFamily="49" charset="0"/>
                <a:cs typeface="Courier New" pitchFamily="49" charset="0"/>
              </a:rPr>
              <a:t> snap preservations primary snap1</a:t>
            </a:r>
          </a:p>
          <a:p>
            <a:pPr>
              <a:buNone/>
            </a:pPr>
            <a:r>
              <a:rPr lang="en-US" sz="1800" dirty="0" smtClean="0">
                <a:latin typeface="Courier New" pitchFamily="49" charset="0"/>
                <a:cs typeface="Courier New" pitchFamily="49" charset="0"/>
              </a:rPr>
              <a:t>type 		</a:t>
            </a:r>
            <a:r>
              <a:rPr lang="en-US" sz="1800" dirty="0" err="1" smtClean="0">
                <a:latin typeface="Courier New" pitchFamily="49" charset="0"/>
                <a:cs typeface="Courier New" pitchFamily="49" charset="0"/>
              </a:rPr>
              <a:t>tagname</a:t>
            </a:r>
            <a:r>
              <a:rPr lang="en-US" sz="1800" dirty="0" smtClean="0">
                <a:latin typeface="Courier New" pitchFamily="49" charset="0"/>
                <a:cs typeface="Courier New" pitchFamily="49" charset="0"/>
              </a:rPr>
              <a:t> </a:t>
            </a:r>
          </a:p>
          <a:p>
            <a:pPr>
              <a:buNone/>
            </a:pPr>
            <a:r>
              <a:rPr lang="en-US" sz="1800" dirty="0" smtClean="0">
                <a:latin typeface="Courier New" pitchFamily="49" charset="0"/>
                <a:cs typeface="Courier New" pitchFamily="49" charset="0"/>
              </a:rPr>
              <a:t>---------- 	------------ </a:t>
            </a:r>
          </a:p>
          <a:p>
            <a:pPr>
              <a:buNone/>
            </a:pPr>
            <a:r>
              <a:rPr lang="en-US" sz="1800" dirty="0" err="1" smtClean="0">
                <a:latin typeface="Courier New" pitchFamily="49" charset="0"/>
                <a:cs typeface="Courier New" pitchFamily="49" charset="0"/>
              </a:rPr>
              <a:t>cli</a:t>
            </a:r>
            <a:r>
              <a:rPr lang="en-US" sz="1800" dirty="0" smtClean="0">
                <a:latin typeface="Courier New" pitchFamily="49" charset="0"/>
                <a:cs typeface="Courier New" pitchFamily="49" charset="0"/>
              </a:rPr>
              <a:t>        	oracle </a:t>
            </a:r>
            <a:endParaRPr lang="en-US" sz="1800" dirty="0" smtClean="0"/>
          </a:p>
          <a:p>
            <a:r>
              <a:rPr lang="en-US" dirty="0" smtClean="0"/>
              <a:t>Removing Preservations:</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unpreserve</a:t>
            </a:r>
          </a:p>
          <a:p>
            <a:pPr>
              <a:buNone/>
            </a:pPr>
            <a:r>
              <a:rPr lang="en-US" sz="1800" dirty="0" smtClean="0">
                <a:latin typeface="Courier New" pitchFamily="49" charset="0"/>
                <a:cs typeface="Courier New" pitchFamily="49" charset="0"/>
              </a:rPr>
              <a:t>usage: snapvault snap </a:t>
            </a:r>
            <a:r>
              <a:rPr lang="en-US" sz="1800" dirty="0" err="1" smtClean="0">
                <a:latin typeface="Courier New" pitchFamily="49" charset="0"/>
                <a:cs typeface="Courier New" pitchFamily="49" charset="0"/>
              </a:rPr>
              <a:t>unpreserve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volname</a:t>
            </a:r>
            <a:r>
              <a:rPr lang="en-US" sz="1800" dirty="0" smtClean="0">
                <a:latin typeface="Courier New" pitchFamily="49" charset="0"/>
                <a:cs typeface="Courier New" pitchFamily="49" charset="0"/>
              </a:rPr>
              <a:t> </a:t>
            </a:r>
            <a:r>
              <a:rPr lang="en-US" sz="1800" i="1" dirty="0" err="1" smtClean="0">
                <a:latin typeface="Courier New" pitchFamily="49" charset="0"/>
                <a:cs typeface="Courier New" pitchFamily="49" charset="0"/>
              </a:rPr>
              <a:t>snapname</a:t>
            </a:r>
            <a:r>
              <a:rPr lang="en-US" sz="1800" i="1" dirty="0" smtClean="0">
                <a:latin typeface="Courier New" pitchFamily="49" charset="0"/>
                <a:cs typeface="Courier New" pitchFamily="49" charset="0"/>
              </a:rPr>
              <a:t> </a:t>
            </a:r>
            <a:r>
              <a:rPr lang="en-US" sz="1800" dirty="0" smtClean="0">
                <a:latin typeface="Courier New" pitchFamily="49" charset="0"/>
                <a:cs typeface="Courier New" pitchFamily="49" charset="0"/>
              </a:rPr>
              <a:t>{[</a:t>
            </a:r>
            <a:r>
              <a:rPr lang="en-US" sz="1800" i="1" dirty="0" err="1" smtClean="0">
                <a:latin typeface="Courier New" pitchFamily="49" charset="0"/>
                <a:cs typeface="Courier New" pitchFamily="49" charset="0"/>
              </a:rPr>
              <a:t>tagname</a:t>
            </a:r>
            <a:r>
              <a:rPr lang="en-US" sz="1800" dirty="0" smtClean="0">
                <a:latin typeface="Courier New" pitchFamily="49" charset="0"/>
                <a:cs typeface="Courier New" pitchFamily="49" charset="0"/>
              </a:rPr>
              <a:t>] | [-all]} </a:t>
            </a:r>
          </a:p>
          <a:p>
            <a:pPr>
              <a:buNone/>
            </a:pPr>
            <a:r>
              <a:rPr lang="en-US" sz="1800" dirty="0" err="1" smtClean="0">
                <a:latin typeface="Courier New" pitchFamily="49" charset="0"/>
                <a:cs typeface="Courier New" pitchFamily="49" charset="0"/>
              </a:rPr>
              <a:t>pri</a:t>
            </a:r>
            <a:r>
              <a:rPr lang="en-US" sz="1800" dirty="0" smtClean="0">
                <a:latin typeface="Courier New" pitchFamily="49" charset="0"/>
                <a:cs typeface="Courier New" pitchFamily="49" charset="0"/>
              </a:rPr>
              <a:t>&gt; </a:t>
            </a:r>
            <a:r>
              <a:rPr lang="en-US" sz="1800" b="1" dirty="0" smtClean="0">
                <a:latin typeface="Courier New" pitchFamily="49" charset="0"/>
                <a:cs typeface="Courier New" pitchFamily="49" charset="0"/>
              </a:rPr>
              <a:t>snapvault snap </a:t>
            </a:r>
            <a:r>
              <a:rPr lang="en-US" sz="1800" b="1" dirty="0" err="1" smtClean="0">
                <a:latin typeface="Courier New" pitchFamily="49" charset="0"/>
                <a:cs typeface="Courier New" pitchFamily="49" charset="0"/>
              </a:rPr>
              <a:t>unpreserve</a:t>
            </a:r>
            <a:r>
              <a:rPr lang="en-US" sz="1800" b="1" dirty="0" smtClean="0">
                <a:latin typeface="Courier New" pitchFamily="49" charset="0"/>
                <a:cs typeface="Courier New" pitchFamily="49" charset="0"/>
              </a:rPr>
              <a:t> oracle snap1 oracle</a:t>
            </a: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Restore Data from Secondary to Primary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dirty="0" smtClean="0"/>
              <a:t>Single-File Restore</a:t>
            </a:r>
          </a:p>
        </p:txBody>
      </p:sp>
      <p:sp>
        <p:nvSpPr>
          <p:cNvPr id="17412" name="Rectangle 3"/>
          <p:cNvSpPr>
            <a:spLocks noGrp="1" noChangeArrowheads="1"/>
          </p:cNvSpPr>
          <p:nvPr>
            <p:ph type="body" idx="1"/>
          </p:nvPr>
        </p:nvSpPr>
        <p:spPr/>
        <p:txBody>
          <a:bodyPr/>
          <a:lstStyle/>
          <a:p>
            <a:pPr marL="457200" indent="-457200"/>
            <a:r>
              <a:rPr lang="en-US" dirty="0" smtClean="0"/>
              <a:t>To restore a single file from a secondary to a primary you can:</a:t>
            </a:r>
          </a:p>
          <a:p>
            <a:pPr marL="795338" lvl="1" indent="-457200"/>
            <a:r>
              <a:rPr lang="en-US" dirty="0" smtClean="0"/>
              <a:t>Copy the file from a Snapshot copy using CIFS or NFS; or</a:t>
            </a:r>
          </a:p>
          <a:p>
            <a:pPr marL="795338" lvl="1" indent="-457200"/>
            <a:r>
              <a:rPr lang="en-US" dirty="0" smtClean="0"/>
              <a:t>Issue the Data ONTAP </a:t>
            </a:r>
            <a:r>
              <a:rPr lang="en-US" dirty="0" smtClean="0">
                <a:latin typeface="Courier New" pitchFamily="49" charset="0"/>
              </a:rPr>
              <a:t>ndmpcopy</a:t>
            </a:r>
            <a:r>
              <a:rPr lang="en-US" dirty="0" smtClean="0"/>
              <a:t> command from the primary system; or</a:t>
            </a:r>
          </a:p>
          <a:p>
            <a:pPr marL="795338" lvl="1" indent="-457200"/>
            <a:r>
              <a:rPr lang="en-US" dirty="0" smtClean="0"/>
              <a:t>Use NetApp Protection Manager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Qtree or Volume Qtree</a:t>
            </a:r>
            <a:endParaRPr lang="en-US" dirty="0"/>
          </a:p>
        </p:txBody>
      </p:sp>
      <p:sp>
        <p:nvSpPr>
          <p:cNvPr id="3" name="Content Placeholder 2"/>
          <p:cNvSpPr>
            <a:spLocks noGrp="1"/>
          </p:cNvSpPr>
          <p:nvPr>
            <p:ph idx="1"/>
          </p:nvPr>
        </p:nvSpPr>
        <p:spPr/>
        <p:txBody>
          <a:bodyPr/>
          <a:lstStyle/>
          <a:p>
            <a:r>
              <a:rPr lang="en-US" sz="2400" dirty="0" smtClean="0"/>
              <a:t>In the event of data loss on the primary, restoring data involves two steps:</a:t>
            </a:r>
          </a:p>
          <a:p>
            <a:pPr marL="814388" lvl="1" indent="-514350">
              <a:buFont typeface="+mj-lt"/>
              <a:buAutoNum type="arabicPeriod"/>
            </a:pPr>
            <a:r>
              <a:rPr lang="en-US" sz="2200" dirty="0" smtClean="0"/>
              <a:t>Use the </a:t>
            </a:r>
            <a:r>
              <a:rPr lang="en-US" sz="2200" dirty="0" err="1" smtClean="0">
                <a:latin typeface="Courier New" pitchFamily="49" charset="0"/>
                <a:cs typeface="Courier New" pitchFamily="49" charset="0"/>
              </a:rPr>
              <a:t>snapvault</a:t>
            </a:r>
            <a:r>
              <a:rPr lang="en-US" sz="2200" dirty="0" smtClean="0">
                <a:latin typeface="Courier New" pitchFamily="49" charset="0"/>
                <a:cs typeface="Courier New" pitchFamily="49" charset="0"/>
              </a:rPr>
              <a:t> restore -S </a:t>
            </a:r>
            <a:r>
              <a:rPr lang="en-US" sz="2200" dirty="0" smtClean="0"/>
              <a:t>command to restore a backed-up qtree from its last saved update</a:t>
            </a:r>
          </a:p>
          <a:p>
            <a:pPr marL="814388" lvl="1" indent="-514350">
              <a:buFont typeface="+mj-lt"/>
              <a:buAutoNum type="arabicPeriod"/>
            </a:pPr>
            <a:r>
              <a:rPr lang="en-US" sz="2200" dirty="0" smtClean="0"/>
              <a:t>Use the </a:t>
            </a:r>
            <a:r>
              <a:rPr lang="en-US" sz="2200" dirty="0" err="1" smtClean="0">
                <a:latin typeface="Courier New" pitchFamily="49" charset="0"/>
                <a:cs typeface="Courier New" pitchFamily="49" charset="0"/>
              </a:rPr>
              <a:t>snapvault</a:t>
            </a:r>
            <a:r>
              <a:rPr lang="en-US" sz="2200" dirty="0" smtClean="0">
                <a:latin typeface="Courier New" pitchFamily="49" charset="0"/>
                <a:cs typeface="Courier New" pitchFamily="49" charset="0"/>
              </a:rPr>
              <a:t> start -r </a:t>
            </a:r>
            <a:r>
              <a:rPr lang="en-US" sz="2200" dirty="0" smtClean="0"/>
              <a:t>command to restart the SnapVault backup relationship or release it with the </a:t>
            </a:r>
            <a:r>
              <a:rPr lang="en-US" sz="2200" dirty="0" smtClean="0">
                <a:latin typeface="Courier New" pitchFamily="49" charset="0"/>
                <a:cs typeface="Courier New" pitchFamily="49" charset="0"/>
              </a:rPr>
              <a:t>snapvault release </a:t>
            </a:r>
            <a:r>
              <a:rPr lang="en-US" sz="2200" dirty="0" smtClean="0"/>
              <a:t>command</a:t>
            </a:r>
          </a:p>
          <a:p>
            <a:pPr marL="457200" indent="-457200" eaLnBrk="1" hangingPunct="1"/>
            <a:r>
              <a:rPr lang="en-US" altLang="ja-JP" sz="2400" dirty="0" smtClean="0">
                <a:ea typeface="ＭＳ Ｐゴシック" charset="-128"/>
              </a:rPr>
              <a:t>Administrators</a:t>
            </a:r>
            <a:r>
              <a:rPr lang="en-US" sz="2400" dirty="0" smtClean="0"/>
              <a:t> can restore the data to an existing qtree on the primary system using:</a:t>
            </a:r>
          </a:p>
          <a:p>
            <a:pPr marL="719138" lvl="1" indent="-419100" eaLnBrk="1" hangingPunct="1"/>
            <a:r>
              <a:rPr lang="en-US" sz="2200" dirty="0" smtClean="0"/>
              <a:t>Baseline restore </a:t>
            </a:r>
          </a:p>
          <a:p>
            <a:pPr marL="719138" lvl="1" indent="-419100" eaLnBrk="1" hangingPunct="1"/>
            <a:r>
              <a:rPr lang="en-US" sz="2200" dirty="0" smtClean="0"/>
              <a:t>Incremental restore</a:t>
            </a:r>
          </a:p>
          <a:p>
            <a:pPr marL="1019175" lvl="2" indent="-381000" eaLnBrk="1" hangingPunct="1"/>
            <a:r>
              <a:rPr lang="en-US" sz="2000" dirty="0" smtClean="0"/>
              <a:t>Restores data in a nondisruptive way for datasets containing LUNs</a:t>
            </a:r>
          </a:p>
          <a:p>
            <a:pPr marL="4762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Baseline Restore of a Qtree</a:t>
            </a:r>
            <a:endParaRPr lang="en-US" dirty="0"/>
          </a:p>
        </p:txBody>
      </p:sp>
      <p:sp>
        <p:nvSpPr>
          <p:cNvPr id="3" name="Content Placeholder 2"/>
          <p:cNvSpPr>
            <a:spLocks noGrp="1"/>
          </p:cNvSpPr>
          <p:nvPr>
            <p:ph idx="1"/>
          </p:nvPr>
        </p:nvSpPr>
        <p:spPr/>
        <p:txBody>
          <a:bodyPr/>
          <a:lstStyle/>
          <a:p>
            <a:r>
              <a:rPr lang="en-US" dirty="0" smtClean="0"/>
              <a:t>To restore a qtree:</a:t>
            </a:r>
          </a:p>
          <a:p>
            <a:pPr marL="298450" lvl="1" indent="-298450">
              <a:buClr>
                <a:schemeClr val="accent2"/>
              </a:buClr>
              <a:buNone/>
            </a:pPr>
            <a:r>
              <a:rPr lang="nl-NL" sz="2000" dirty="0" smtClean="0">
                <a:latin typeface="Courier New" pitchFamily="49" charset="0"/>
              </a:rPr>
              <a:t>	</a:t>
            </a:r>
            <a:r>
              <a:rPr lang="nl-NL" sz="2000" dirty="0" err="1" smtClean="0">
                <a:latin typeface="Courier New" pitchFamily="49" charset="0"/>
              </a:rPr>
              <a:t>pri</a:t>
            </a:r>
            <a:r>
              <a:rPr lang="nl-NL" sz="2000" dirty="0" smtClean="0">
                <a:latin typeface="Courier New" pitchFamily="49" charset="0"/>
              </a:rPr>
              <a:t>&gt; </a:t>
            </a:r>
            <a:r>
              <a:rPr lang="nl-NL" sz="2000" b="1" dirty="0" err="1" smtClean="0">
                <a:latin typeface="Courier New" pitchFamily="49" charset="0"/>
              </a:rPr>
              <a:t>snapvault</a:t>
            </a:r>
            <a:r>
              <a:rPr lang="nl-NL" sz="2000" b="1" dirty="0" smtClean="0">
                <a:latin typeface="Courier New" pitchFamily="49" charset="0"/>
              </a:rPr>
              <a:t> </a:t>
            </a:r>
            <a:r>
              <a:rPr lang="nl-NL" sz="2000" b="1" dirty="0" err="1" smtClean="0">
                <a:latin typeface="Courier New" pitchFamily="49" charset="0"/>
              </a:rPr>
              <a:t>restore</a:t>
            </a:r>
            <a:r>
              <a:rPr lang="nl-NL" sz="2000" b="1" dirty="0" smtClean="0">
                <a:latin typeface="Courier New" pitchFamily="49" charset="0"/>
              </a:rPr>
              <a:t> -S sec:/vol/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endParaRPr lang="nl-NL" sz="2000" b="1" dirty="0" smtClean="0">
              <a:latin typeface="Courier New" pitchFamily="49" charset="0"/>
            </a:endParaRPr>
          </a:p>
          <a:p>
            <a:pPr marL="298450" lvl="1" indent="-298450">
              <a:buClr>
                <a:schemeClr val="accent2"/>
              </a:buClr>
              <a:buNone/>
            </a:pPr>
            <a:r>
              <a:rPr lang="nl-NL" sz="2000" b="1" dirty="0" smtClean="0">
                <a:latin typeface="Courier New" pitchFamily="49" charset="0"/>
              </a:rPr>
              <a:t>						/vol/</a:t>
            </a:r>
            <a:r>
              <a:rPr lang="nl-NL" sz="2000" b="1" dirty="0" err="1" smtClean="0">
                <a:latin typeface="Courier New" pitchFamily="49" charset="0"/>
              </a:rPr>
              <a:t>oracle</a:t>
            </a:r>
            <a:endParaRPr lang="en-US" dirty="0" smtClean="0"/>
          </a:p>
          <a:p>
            <a:pPr lvl="1"/>
            <a:endParaRPr lang="en-US" dirty="0" smtClean="0"/>
          </a:p>
          <a:p>
            <a:pPr>
              <a:buNone/>
            </a:pPr>
            <a:r>
              <a:rPr lang="en-US" sz="2000" dirty="0" smtClean="0">
                <a:latin typeface="Courier New" pitchFamily="49" charset="0"/>
              </a:rPr>
              <a:t>	Restore will overwrite existing data in </a:t>
            </a:r>
          </a:p>
          <a:p>
            <a:pPr>
              <a:buNone/>
            </a:pPr>
            <a:r>
              <a:rPr lang="en-US" sz="2000" dirty="0" smtClean="0">
                <a:latin typeface="Courier New" pitchFamily="49" charset="0"/>
              </a:rPr>
              <a:t>	/vol/oracle.</a:t>
            </a:r>
          </a:p>
          <a:p>
            <a:pPr>
              <a:buNone/>
            </a:pPr>
            <a:r>
              <a:rPr lang="en-US" sz="2000" dirty="0" smtClean="0">
                <a:latin typeface="Courier New" pitchFamily="49" charset="0"/>
              </a:rPr>
              <a:t>	Are you sure you want to continue (yes/no)? </a:t>
            </a:r>
            <a:r>
              <a:rPr lang="en-US" sz="2000" b="1" dirty="0" smtClean="0">
                <a:latin typeface="Courier New" pitchFamily="49" charset="0"/>
              </a:rPr>
              <a:t>Yes</a:t>
            </a:r>
          </a:p>
          <a:p>
            <a:pPr lvl="1" eaLnBrk="1" hangingPunct="1">
              <a:buFont typeface="Arial" charset="0"/>
              <a:buNone/>
            </a:pPr>
            <a:r>
              <a:rPr lang="en-US" sz="2000" dirty="0" smtClean="0">
                <a:latin typeface="Courier New" pitchFamily="49" charset="0"/>
              </a:rPr>
              <a:t>Transfer started.</a:t>
            </a:r>
          </a:p>
          <a:p>
            <a:pPr lvl="1" eaLnBrk="1" hangingPunct="1">
              <a:buFont typeface="Arial" charset="0"/>
              <a:buNone/>
            </a:pPr>
            <a:r>
              <a:rPr lang="en-US" sz="2000" dirty="0" smtClean="0">
                <a:latin typeface="Courier New" pitchFamily="49" charset="0"/>
              </a:rPr>
              <a:t>Monitor progress with 'snapvault status' or the</a:t>
            </a:r>
          </a:p>
          <a:p>
            <a:pPr lvl="1" eaLnBrk="1" hangingPunct="1">
              <a:buFont typeface="Arial" charset="0"/>
              <a:buNone/>
            </a:pPr>
            <a:r>
              <a:rPr lang="en-US" sz="2000" dirty="0" smtClean="0">
                <a:latin typeface="Courier New" pitchFamily="49" charset="0"/>
              </a:rPr>
              <a:t>snapmirror log.</a:t>
            </a:r>
          </a:p>
          <a:p>
            <a:pPr lvl="1"/>
            <a:r>
              <a:rPr lang="en-US" dirty="0" smtClean="0"/>
              <a:t>We can replay the database logs (stored on a separate volume) to recover the complete database</a:t>
            </a:r>
          </a:p>
        </p:txBody>
      </p:sp>
      <p:sp>
        <p:nvSpPr>
          <p:cNvPr id="4" name="TextBox 3"/>
          <p:cNvSpPr txBox="1"/>
          <p:nvPr/>
        </p:nvSpPr>
        <p:spPr>
          <a:xfrm>
            <a:off x="7195880" y="860503"/>
            <a:ext cx="1723550" cy="707886"/>
          </a:xfrm>
          <a:prstGeom prst="rect">
            <a:avLst/>
          </a:prstGeom>
          <a:noFill/>
        </p:spPr>
        <p:txBody>
          <a:bodyPr wrap="none" rtlCol="0">
            <a:spAutoFit/>
          </a:bodyPr>
          <a:lstStyle/>
          <a:p>
            <a:r>
              <a:rPr lang="en-US" dirty="0" smtClean="0"/>
              <a:t>Restore from</a:t>
            </a:r>
          </a:p>
          <a:p>
            <a:r>
              <a:rPr lang="en-US" dirty="0" smtClean="0"/>
              <a:t>secondary</a:t>
            </a:r>
            <a:endParaRPr lang="en-US" dirty="0"/>
          </a:p>
        </p:txBody>
      </p:sp>
      <p:sp>
        <p:nvSpPr>
          <p:cNvPr id="5" name="Line 14"/>
          <p:cNvSpPr>
            <a:spLocks noChangeShapeType="1"/>
          </p:cNvSpPr>
          <p:nvPr/>
        </p:nvSpPr>
        <p:spPr bwMode="auto">
          <a:xfrm flipH="1">
            <a:off x="6905296" y="1361956"/>
            <a:ext cx="305108" cy="261892"/>
          </a:xfrm>
          <a:prstGeom prst="line">
            <a:avLst/>
          </a:prstGeom>
          <a:noFill/>
          <a:ln w="19050">
            <a:solidFill>
              <a:schemeClr val="hlink"/>
            </a:solidFill>
            <a:round/>
            <a:headEnd/>
            <a:tailEnd type="triangle" w="med" len="sm"/>
          </a:ln>
        </p:spPr>
        <p:txBody>
          <a:bodyPr/>
          <a:lstStyle/>
          <a:p>
            <a:endParaRPr lang="en-US" dirty="0"/>
          </a:p>
        </p:txBody>
      </p:sp>
      <p:sp>
        <p:nvSpPr>
          <p:cNvPr id="6" name="TextBox 5"/>
          <p:cNvSpPr txBox="1"/>
          <p:nvPr/>
        </p:nvSpPr>
        <p:spPr>
          <a:xfrm>
            <a:off x="7514810" y="2289045"/>
            <a:ext cx="1436612" cy="707886"/>
          </a:xfrm>
          <a:prstGeom prst="rect">
            <a:avLst/>
          </a:prstGeom>
          <a:noFill/>
        </p:spPr>
        <p:txBody>
          <a:bodyPr wrap="none" rtlCol="0">
            <a:spAutoFit/>
          </a:bodyPr>
          <a:lstStyle/>
          <a:p>
            <a:r>
              <a:rPr lang="en-US" dirty="0" smtClean="0"/>
              <a:t>Restore to </a:t>
            </a:r>
            <a:br>
              <a:rPr lang="en-US" dirty="0" smtClean="0"/>
            </a:br>
            <a:r>
              <a:rPr lang="en-US" dirty="0" smtClean="0"/>
              <a:t>primary</a:t>
            </a:r>
            <a:endParaRPr lang="en-US" dirty="0"/>
          </a:p>
        </p:txBody>
      </p:sp>
      <p:sp>
        <p:nvSpPr>
          <p:cNvPr id="7" name="Line 14"/>
          <p:cNvSpPr>
            <a:spLocks noChangeShapeType="1"/>
          </p:cNvSpPr>
          <p:nvPr/>
        </p:nvSpPr>
        <p:spPr bwMode="auto">
          <a:xfrm flipH="1" flipV="1">
            <a:off x="7078717" y="2364828"/>
            <a:ext cx="409904" cy="204951"/>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dirty="0" smtClean="0"/>
              <a:t>Incremental Restore</a:t>
            </a:r>
          </a:p>
        </p:txBody>
      </p:sp>
      <p:sp>
        <p:nvSpPr>
          <p:cNvPr id="20484" name="Rectangle 3"/>
          <p:cNvSpPr>
            <a:spLocks noGrp="1" noChangeArrowheads="1"/>
          </p:cNvSpPr>
          <p:nvPr>
            <p:ph type="body" idx="1"/>
          </p:nvPr>
        </p:nvSpPr>
        <p:spPr>
          <a:xfrm>
            <a:off x="990600" y="1123950"/>
            <a:ext cx="8153400" cy="5353050"/>
          </a:xfrm>
        </p:spPr>
        <p:txBody>
          <a:bodyPr/>
          <a:lstStyle/>
          <a:p>
            <a:pPr eaLnBrk="1" hangingPunct="1"/>
            <a:r>
              <a:rPr lang="en-US" sz="2600" dirty="0" smtClean="0"/>
              <a:t>Transfers only incremental changes from the secondary qtree to the specified primary qtree</a:t>
            </a:r>
          </a:p>
          <a:p>
            <a:pPr eaLnBrk="1" hangingPunct="1">
              <a:buFont typeface="Wingdings 2" pitchFamily="18" charset="2"/>
              <a:buNone/>
            </a:pPr>
            <a:r>
              <a:rPr lang="en-US" sz="2000" dirty="0" smtClean="0">
                <a:latin typeface="Courier New" pitchFamily="49" charset="0"/>
              </a:rPr>
              <a:t>  pri&gt; </a:t>
            </a:r>
            <a:r>
              <a:rPr lang="en-US" sz="2000" b="1" dirty="0" smtClean="0">
                <a:latin typeface="Courier New" pitchFamily="49" charset="0"/>
              </a:rPr>
              <a:t>snapvault restore -r –S </a:t>
            </a:r>
          </a:p>
          <a:p>
            <a:pPr eaLnBrk="1" hangingPunct="1">
              <a:buFont typeface="Wingdings 2" pitchFamily="18" charset="2"/>
              <a:buNone/>
            </a:pPr>
            <a:r>
              <a:rPr lang="en-US" sz="2000" b="1" dirty="0" smtClean="0">
                <a:latin typeface="Courier New" pitchFamily="49" charset="0"/>
              </a:rPr>
              <a:t>			sec:/vol/vault/pri_users /vol/vol1/users</a:t>
            </a:r>
          </a:p>
          <a:p>
            <a:pPr eaLnBrk="1" hangingPunct="1">
              <a:buFont typeface="Wingdings 2" pitchFamily="18" charset="2"/>
              <a:buNone/>
            </a:pPr>
            <a:r>
              <a:rPr lang="en-US" sz="2000" dirty="0" smtClean="0">
                <a:latin typeface="Courier New" pitchFamily="49" charset="0"/>
              </a:rPr>
              <a:t>  Restore will overwrite existing data in /vol/vol1/users</a:t>
            </a:r>
          </a:p>
          <a:p>
            <a:pPr lvl="1" eaLnBrk="1" hangingPunct="1">
              <a:buFont typeface="Arial" charset="0"/>
              <a:buNone/>
            </a:pPr>
            <a:r>
              <a:rPr lang="en-US" sz="2000" dirty="0" smtClean="0">
                <a:latin typeface="Courier New" pitchFamily="49" charset="0"/>
              </a:rPr>
              <a:t>Are you sure you want to continue (yes/no) ? </a:t>
            </a:r>
            <a:r>
              <a:rPr lang="en-US" sz="2000" b="1" dirty="0" smtClean="0">
                <a:latin typeface="Courier New" pitchFamily="49" charset="0"/>
              </a:rPr>
              <a:t>Yes</a:t>
            </a:r>
          </a:p>
          <a:p>
            <a:pPr lvl="1" eaLnBrk="1" hangingPunct="1">
              <a:buFont typeface="Arial" charset="0"/>
              <a:buNone/>
            </a:pPr>
            <a:r>
              <a:rPr lang="en-US" sz="2000" dirty="0" smtClean="0">
                <a:latin typeface="Courier New" pitchFamily="49" charset="0"/>
              </a:rPr>
              <a:t>Transfer started.</a:t>
            </a:r>
          </a:p>
          <a:p>
            <a:pPr lvl="1" eaLnBrk="1" hangingPunct="1">
              <a:buFont typeface="Arial" charset="0"/>
              <a:buNone/>
            </a:pPr>
            <a:r>
              <a:rPr lang="en-US" sz="2000" dirty="0" smtClean="0">
                <a:latin typeface="Courier New" pitchFamily="49" charset="0"/>
              </a:rPr>
              <a:t>Monitor progress with 'snapvault status' or the</a:t>
            </a:r>
          </a:p>
          <a:p>
            <a:pPr lvl="1" eaLnBrk="1" hangingPunct="1">
              <a:buFont typeface="Arial" charset="0"/>
              <a:buNone/>
            </a:pPr>
            <a:r>
              <a:rPr lang="en-US" sz="2000" dirty="0" smtClean="0">
                <a:latin typeface="Courier New" pitchFamily="49" charset="0"/>
              </a:rPr>
              <a:t>snapmirror log.</a:t>
            </a:r>
          </a:p>
          <a:p>
            <a:pPr eaLnBrk="1" hangingPunct="1"/>
            <a:r>
              <a:rPr lang="en-US" sz="2600" dirty="0" smtClean="0"/>
              <a:t>If the incremental restore fails due to a lack of common Snapshot </a:t>
            </a:r>
            <a:r>
              <a:rPr lang="en-US" altLang="ja-JP" sz="2600" dirty="0" smtClean="0">
                <a:ea typeface="ＭＳ Ｐゴシック" charset="-128"/>
              </a:rPr>
              <a:t>copies, attempt an in-place baseline restore</a:t>
            </a:r>
            <a:endParaRPr lang="en-US" sz="2600" dirty="0" smtClean="0">
              <a:ea typeface="ＭＳ Ｐゴシック" charset="-12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Nondisruptive Restore</a:t>
            </a:r>
          </a:p>
        </p:txBody>
      </p:sp>
      <p:sp>
        <p:nvSpPr>
          <p:cNvPr id="21508" name="Rectangle 3"/>
          <p:cNvSpPr>
            <a:spLocks noGrp="1" noChangeArrowheads="1"/>
          </p:cNvSpPr>
          <p:nvPr>
            <p:ph type="body" idx="1"/>
          </p:nvPr>
        </p:nvSpPr>
        <p:spPr/>
        <p:txBody>
          <a:bodyPr/>
          <a:lstStyle/>
          <a:p>
            <a:pPr marL="533400" indent="-533400" eaLnBrk="1" hangingPunct="1"/>
            <a:r>
              <a:rPr lang="en-US" altLang="ja-JP" dirty="0" smtClean="0">
                <a:ea typeface="ＭＳ Ｐゴシック" charset="-128"/>
              </a:rPr>
              <a:t>SCSI connectivity to the LUNs is maintained throughout the in-place baseline and incremental restores</a:t>
            </a:r>
            <a:endParaRPr lang="en-US" sz="3200" dirty="0" smtClean="0"/>
          </a:p>
          <a:p>
            <a:pPr marL="795338" lvl="1" indent="-495300" eaLnBrk="1" hangingPunct="1"/>
            <a:r>
              <a:rPr lang="en-US" dirty="0" smtClean="0"/>
              <a:t>The LUNs’ attributes in the primary qtree are reserved in a temporary staging area</a:t>
            </a:r>
          </a:p>
          <a:p>
            <a:pPr marL="795338" lvl="1" indent="-495300" eaLnBrk="1" hangingPunct="1">
              <a:buFont typeface="Arial" charset="0"/>
              <a:buNone/>
            </a:pPr>
            <a:r>
              <a:rPr lang="en-US" sz="2000" dirty="0" smtClean="0">
                <a:latin typeface="Courier New" pitchFamily="49" charset="0"/>
              </a:rPr>
              <a:t>	pri&gt; </a:t>
            </a:r>
            <a:r>
              <a:rPr lang="en-US" sz="2000" b="1" dirty="0" smtClean="0">
                <a:latin typeface="Courier New" pitchFamily="49" charset="0"/>
              </a:rPr>
              <a:t>lun show staging</a:t>
            </a:r>
          </a:p>
          <a:p>
            <a:pPr marL="795338" lvl="1" indent="-495300" eaLnBrk="1" hangingPunct="1">
              <a:buFont typeface="Arial" charset="0"/>
              <a:buNone/>
            </a:pPr>
            <a:r>
              <a:rPr lang="en-US" sz="2000" dirty="0" smtClean="0">
                <a:latin typeface="Courier New" pitchFamily="49" charset="0"/>
              </a:rPr>
              <a:t>	/vol/san_vol1/Staging_19e45590-8948-11dc-bb15-00a09802437a_199999999999999999/LUN1    100m (104857600) (r/w, online, mapped)</a:t>
            </a:r>
            <a:endParaRPr lang="en-US" dirty="0" smtClean="0"/>
          </a:p>
          <a:p>
            <a:pPr marL="795338" lvl="1" indent="-495300" eaLnBrk="1" hangingPunct="1"/>
            <a:r>
              <a:rPr lang="en-US" dirty="0" smtClean="0"/>
              <a:t>When the restore completed, </a:t>
            </a:r>
            <a:r>
              <a:rPr lang="en-US" altLang="ja-JP" dirty="0" smtClean="0">
                <a:ea typeface="ＭＳ Ｐゴシック" charset="-128"/>
              </a:rPr>
              <a:t>the LUNs’ attributes are applied to the restored LUNs</a:t>
            </a:r>
            <a:endParaRPr lang="en-US" sz="2200" dirty="0" smtClean="0">
              <a:latin typeface="Courier New" pitchFamily="49"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dirty="0" smtClean="0"/>
              <a:t>LUN Clone Backup</a:t>
            </a:r>
          </a:p>
        </p:txBody>
      </p:sp>
      <p:sp>
        <p:nvSpPr>
          <p:cNvPr id="23556" name="Rectangle 3"/>
          <p:cNvSpPr>
            <a:spLocks noGrp="1" noChangeArrowheads="1"/>
          </p:cNvSpPr>
          <p:nvPr>
            <p:ph type="body" idx="1"/>
          </p:nvPr>
        </p:nvSpPr>
        <p:spPr/>
        <p:txBody>
          <a:bodyPr/>
          <a:lstStyle/>
          <a:p>
            <a:r>
              <a:rPr lang="en-US" sz="2600" dirty="0" smtClean="0"/>
              <a:t>With Data ONTAP 7.3 and later, SnapVault is able to back up LUN clones in optimized mode using SnapDrive® for Windows®</a:t>
            </a:r>
          </a:p>
          <a:p>
            <a:pPr lvl="1"/>
            <a:r>
              <a:rPr lang="en-US" sz="2400" dirty="0" smtClean="0"/>
              <a:t>LUN clones are transferred as clones</a:t>
            </a:r>
          </a:p>
          <a:p>
            <a:pPr lvl="1"/>
            <a:r>
              <a:rPr lang="en-US" sz="2400" dirty="0" smtClean="0"/>
              <a:t>Space savings with the parent LUN is preserved</a:t>
            </a:r>
          </a:p>
          <a:p>
            <a:pPr lvl="1"/>
            <a:r>
              <a:rPr lang="en-US" sz="2400" dirty="0" smtClean="0"/>
              <a:t>After the SnapVault relationship is handed off to SnapDrive for Windows, update transfers must not be run from the command-line interface</a:t>
            </a:r>
          </a:p>
          <a:p>
            <a:pPr lvl="1"/>
            <a:r>
              <a:rPr lang="en-US" sz="2400" dirty="0" smtClean="0"/>
              <a:t>The backing Snapshot copy is locked on the secondary after thebackup Snapshot copy is transferred</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Restarting or Releasing SnapVault</a:t>
            </a:r>
            <a:endParaRPr lang="en-US" dirty="0"/>
          </a:p>
        </p:txBody>
      </p:sp>
      <p:sp>
        <p:nvSpPr>
          <p:cNvPr id="3" name="Content Placeholder 2"/>
          <p:cNvSpPr>
            <a:spLocks noGrp="1"/>
          </p:cNvSpPr>
          <p:nvPr>
            <p:ph idx="1"/>
          </p:nvPr>
        </p:nvSpPr>
        <p:spPr/>
        <p:txBody>
          <a:bodyPr/>
          <a:lstStyle/>
          <a:p>
            <a:r>
              <a:rPr lang="en-US" dirty="0" smtClean="0"/>
              <a:t>Remove a residual SnapVault Snapshot copy </a:t>
            </a:r>
          </a:p>
          <a:p>
            <a:pPr marL="298450" lvl="1" indent="-298450">
              <a:buClr>
                <a:schemeClr val="accent2"/>
              </a:buClr>
              <a:buNone/>
            </a:pPr>
            <a:r>
              <a:rPr lang="nl-NL" sz="2000" dirty="0" smtClean="0">
                <a:latin typeface="Courier New" pitchFamily="49" charset="0"/>
              </a:rPr>
              <a:t>	</a:t>
            </a:r>
            <a:r>
              <a:rPr lang="nl-NL" sz="2000" dirty="0" err="1" smtClean="0">
                <a:latin typeface="Courier New" pitchFamily="49" charset="0"/>
              </a:rPr>
              <a:t>pri</a:t>
            </a:r>
            <a:r>
              <a:rPr lang="nl-NL" sz="2000" dirty="0" smtClean="0">
                <a:latin typeface="Courier New" pitchFamily="49" charset="0"/>
              </a:rPr>
              <a:t>&gt; </a:t>
            </a:r>
            <a:r>
              <a:rPr lang="nl-NL" sz="2000" b="1" dirty="0" smtClean="0">
                <a:latin typeface="Courier New" pitchFamily="49" charset="0"/>
              </a:rPr>
              <a:t>snap list </a:t>
            </a:r>
            <a:r>
              <a:rPr lang="nl-NL" sz="2000" b="1" dirty="0" err="1" smtClean="0">
                <a:latin typeface="Courier New" pitchFamily="49" charset="0"/>
              </a:rPr>
              <a:t>oracle</a:t>
            </a:r>
            <a:endParaRPr lang="nl-NL" sz="2000" b="1" dirty="0" smtClean="0">
              <a:latin typeface="Courier New" pitchFamily="49" charset="0"/>
            </a:endParaRPr>
          </a:p>
          <a:p>
            <a:pPr marL="298450" lvl="1" indent="-298450">
              <a:buClr>
                <a:schemeClr val="accent2"/>
              </a:buClr>
              <a:buNone/>
            </a:pPr>
            <a:endParaRPr lang="nl-NL" sz="2000" b="1" dirty="0" smtClean="0">
              <a:latin typeface="Courier New" pitchFamily="49" charset="0"/>
            </a:endParaRPr>
          </a:p>
          <a:p>
            <a:pPr marL="298450" lvl="1" indent="-298450">
              <a:buClr>
                <a:schemeClr val="accent2"/>
              </a:buClr>
              <a:buNone/>
            </a:pPr>
            <a:r>
              <a:rPr lang="nl-NL" sz="2000" dirty="0" smtClean="0">
                <a:latin typeface="Courier New" pitchFamily="49" charset="0"/>
              </a:rPr>
              <a:t>	</a:t>
            </a:r>
            <a:r>
              <a:rPr lang="nl-NL" sz="2000" dirty="0" err="1" smtClean="0">
                <a:latin typeface="Courier New" pitchFamily="49" charset="0"/>
              </a:rPr>
              <a:t>pri</a:t>
            </a:r>
            <a:r>
              <a:rPr lang="nl-NL" sz="2000" dirty="0" smtClean="0">
                <a:latin typeface="Courier New" pitchFamily="49" charset="0"/>
              </a:rPr>
              <a:t>&gt; </a:t>
            </a:r>
            <a:r>
              <a:rPr lang="nl-NL" sz="2000" b="1" dirty="0" smtClean="0">
                <a:latin typeface="Courier New" pitchFamily="49" charset="0"/>
              </a:rPr>
              <a:t>snap delete </a:t>
            </a:r>
            <a:r>
              <a:rPr lang="nl-NL" sz="1800" b="1" dirty="0" err="1" smtClean="0">
                <a:latin typeface="Courier New" pitchFamily="49" charset="0"/>
              </a:rPr>
              <a:t>oraclepri</a:t>
            </a:r>
            <a:r>
              <a:rPr lang="nl-NL" sz="1800" b="1" dirty="0" smtClean="0">
                <a:latin typeface="Courier New" pitchFamily="49" charset="0"/>
              </a:rPr>
              <a:t>(1990911275)_oracle-sec.2</a:t>
            </a:r>
            <a:endParaRPr lang="en-US" dirty="0" smtClean="0"/>
          </a:p>
          <a:p>
            <a:endParaRPr lang="en-US" dirty="0" smtClean="0"/>
          </a:p>
          <a:p>
            <a:r>
              <a:rPr lang="en-US" dirty="0" smtClean="0"/>
              <a:t>To restart the SnapVault backup relationship:</a:t>
            </a:r>
          </a:p>
          <a:p>
            <a:pPr>
              <a:buNone/>
            </a:pPr>
            <a:r>
              <a:rPr lang="nl-NL" sz="2000" dirty="0" smtClean="0">
                <a:latin typeface="Courier New" pitchFamily="49" charset="0"/>
              </a:rPr>
              <a:t>	sec&gt; </a:t>
            </a:r>
            <a:r>
              <a:rPr lang="nl-NL" sz="2000" b="1" dirty="0" err="1" smtClean="0">
                <a:latin typeface="Courier New" pitchFamily="49" charset="0"/>
              </a:rPr>
              <a:t>snapvault</a:t>
            </a:r>
            <a:r>
              <a:rPr lang="nl-NL" sz="2000" b="1" dirty="0" smtClean="0">
                <a:latin typeface="Courier New" pitchFamily="49" charset="0"/>
              </a:rPr>
              <a:t> start -r -S </a:t>
            </a:r>
            <a:r>
              <a:rPr lang="nl-NL" sz="2000" b="1" dirty="0" err="1" smtClean="0">
                <a:latin typeface="Courier New" pitchFamily="49" charset="0"/>
              </a:rPr>
              <a:t>pri</a:t>
            </a:r>
            <a:r>
              <a:rPr lang="nl-NL" sz="2000" b="1" dirty="0" smtClean="0">
                <a:latin typeface="Courier New" pitchFamily="49" charset="0"/>
              </a:rPr>
              <a:t>:/vol/</a:t>
            </a:r>
            <a:r>
              <a:rPr lang="nl-NL" sz="2000" b="1" dirty="0" err="1" smtClean="0">
                <a:latin typeface="Courier New" pitchFamily="49" charset="0"/>
              </a:rPr>
              <a:t>oracle</a:t>
            </a:r>
            <a:endParaRPr lang="nl-NL" sz="2000" b="1" dirty="0" smtClean="0">
              <a:latin typeface="Courier New" pitchFamily="49" charset="0"/>
            </a:endParaRPr>
          </a:p>
          <a:p>
            <a:pPr>
              <a:buNone/>
            </a:pPr>
            <a:r>
              <a:rPr lang="nl-NL" sz="2000" b="1" dirty="0" smtClean="0">
                <a:latin typeface="Courier New" pitchFamily="49" charset="0"/>
              </a:rPr>
              <a:t>					sec:/vol/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endParaRPr lang="en-US" dirty="0" smtClean="0"/>
          </a:p>
          <a:p>
            <a:r>
              <a:rPr lang="en-US" dirty="0" smtClean="0"/>
              <a:t>To remove the SnapVault backup relationship:</a:t>
            </a:r>
          </a:p>
          <a:p>
            <a:pPr>
              <a:buNone/>
            </a:pPr>
            <a:r>
              <a:rPr lang="nl-NL" sz="2000" dirty="0" smtClean="0">
                <a:latin typeface="Courier New" pitchFamily="49" charset="0"/>
              </a:rPr>
              <a:t>	sec&gt; </a:t>
            </a:r>
            <a:r>
              <a:rPr lang="nl-NL" sz="2000" b="1" dirty="0" err="1" smtClean="0">
                <a:latin typeface="Courier New" pitchFamily="49" charset="0"/>
              </a:rPr>
              <a:t>snapvault</a:t>
            </a:r>
            <a:r>
              <a:rPr lang="nl-NL" sz="2000" b="1" dirty="0" smtClean="0">
                <a:latin typeface="Courier New" pitchFamily="49" charset="0"/>
              </a:rPr>
              <a:t> release /vol/</a:t>
            </a:r>
            <a:r>
              <a:rPr lang="nl-NL" sz="2000" b="1" dirty="0" err="1" smtClean="0">
                <a:latin typeface="Courier New" pitchFamily="49" charset="0"/>
              </a:rPr>
              <a:t>vault</a:t>
            </a:r>
            <a:r>
              <a:rPr lang="nl-NL" sz="2000" b="1" dirty="0" smtClean="0">
                <a:latin typeface="Courier New" pitchFamily="49" charset="0"/>
              </a:rPr>
              <a:t>/</a:t>
            </a:r>
            <a:r>
              <a:rPr lang="nl-NL" sz="2000" b="1" dirty="0" err="1" smtClean="0">
                <a:latin typeface="Courier New" pitchFamily="49" charset="0"/>
              </a:rPr>
              <a:t>oracle</a:t>
            </a:r>
            <a:r>
              <a:rPr lang="nl-NL" sz="2000" b="1" dirty="0" smtClean="0">
                <a:latin typeface="Courier New" pitchFamily="49" charset="0"/>
              </a:rPr>
              <a:t/>
            </a:r>
            <a:br>
              <a:rPr lang="nl-NL" sz="2000" b="1" dirty="0" smtClean="0">
                <a:latin typeface="Courier New" pitchFamily="49" charset="0"/>
              </a:rPr>
            </a:br>
            <a:r>
              <a:rPr lang="nl-NL" sz="2000" b="1" dirty="0" smtClean="0">
                <a:latin typeface="Courier New" pitchFamily="49" charset="0"/>
              </a:rPr>
              <a:t>                      </a:t>
            </a:r>
            <a:r>
              <a:rPr lang="nl-NL" sz="2000" b="1" dirty="0" err="1" smtClean="0">
                <a:latin typeface="Courier New" pitchFamily="49" charset="0"/>
              </a:rPr>
              <a:t>pri</a:t>
            </a:r>
            <a:r>
              <a:rPr lang="nl-NL" sz="2000" b="1" dirty="0" smtClean="0">
                <a:latin typeface="Courier New" pitchFamily="49" charset="0"/>
              </a:rPr>
              <a:t>:/vol/</a:t>
            </a:r>
            <a:r>
              <a:rPr lang="nl-NL" sz="2000" b="1" dirty="0" err="1" smtClean="0">
                <a:latin typeface="Courier New" pitchFamily="49" charset="0"/>
              </a:rPr>
              <a:t>oracle</a:t>
            </a:r>
            <a:endParaRPr lang="en-US" dirty="0"/>
          </a:p>
        </p:txBody>
      </p:sp>
      <p:sp>
        <p:nvSpPr>
          <p:cNvPr id="4" name="TextBox 3"/>
          <p:cNvSpPr txBox="1"/>
          <p:nvPr/>
        </p:nvSpPr>
        <p:spPr>
          <a:xfrm>
            <a:off x="6859438" y="1650387"/>
            <a:ext cx="1951175" cy="707886"/>
          </a:xfrm>
          <a:prstGeom prst="rect">
            <a:avLst/>
          </a:prstGeom>
          <a:noFill/>
        </p:spPr>
        <p:txBody>
          <a:bodyPr wrap="square" rtlCol="0">
            <a:spAutoFit/>
          </a:bodyPr>
          <a:lstStyle/>
          <a:p>
            <a:r>
              <a:rPr lang="en-US" dirty="0" smtClean="0"/>
              <a:t>Snapshot copy </a:t>
            </a:r>
          </a:p>
          <a:p>
            <a:r>
              <a:rPr lang="en-US" dirty="0" smtClean="0"/>
              <a:t>to delete</a:t>
            </a:r>
            <a:endParaRPr lang="en-US" dirty="0"/>
          </a:p>
        </p:txBody>
      </p:sp>
      <p:sp>
        <p:nvSpPr>
          <p:cNvPr id="5" name="Line 14"/>
          <p:cNvSpPr>
            <a:spLocks noChangeShapeType="1"/>
          </p:cNvSpPr>
          <p:nvPr/>
        </p:nvSpPr>
        <p:spPr bwMode="auto">
          <a:xfrm flipH="1">
            <a:off x="6443830" y="2078018"/>
            <a:ext cx="442856" cy="288663"/>
          </a:xfrm>
          <a:prstGeom prst="line">
            <a:avLst/>
          </a:prstGeom>
          <a:noFill/>
          <a:ln w="19050">
            <a:solidFill>
              <a:schemeClr val="hlink"/>
            </a:solidFill>
            <a:round/>
            <a:headEnd/>
            <a:tailEnd type="triangle" w="med" len="sm"/>
          </a:ln>
        </p:spPr>
        <p:txBody>
          <a:bodyPr/>
          <a:lstStyle/>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r>
              <a:rPr lang="en-US" sz="2400" dirty="0" smtClean="0"/>
              <a:t>Describe SnapVault components and benefits</a:t>
            </a:r>
          </a:p>
          <a:p>
            <a:pPr eaLnBrk="1" hangingPunct="1"/>
            <a:r>
              <a:rPr lang="en-US" sz="2400" dirty="0" smtClean="0"/>
              <a:t>Configure SnapVault on primary and secondary systems</a:t>
            </a:r>
          </a:p>
          <a:p>
            <a:pPr eaLnBrk="1" hangingPunct="1"/>
            <a:r>
              <a:rPr lang="en-US" sz="2400" dirty="0" smtClean="0"/>
              <a:t>Administer SnapVault on primary and secondary systems</a:t>
            </a:r>
          </a:p>
          <a:p>
            <a:r>
              <a:rPr lang="en-US" sz="2400" dirty="0" smtClean="0"/>
              <a:t>Describe the application-consistent backup feature available in Data ONTAP 8.0 7-Mode</a:t>
            </a:r>
          </a:p>
          <a:p>
            <a:r>
              <a:rPr lang="en-US" sz="2400" dirty="0" smtClean="0"/>
              <a:t>Restore data from secondary to primary systems</a:t>
            </a:r>
          </a:p>
          <a:p>
            <a:pPr eaLnBrk="1" hangingPunct="1"/>
            <a:endParaRPr lang="en-US" sz="24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19: SnapVault</a:t>
            </a:r>
            <a:endParaRPr lang="en-US" dirty="0"/>
          </a:p>
          <a:p>
            <a:r>
              <a:rPr lang="en-US" dirty="0"/>
              <a:t>Estimated Time: </a:t>
            </a:r>
            <a:r>
              <a:rPr lang="en-US" dirty="0" smtClean="0"/>
              <a:t>30 minutes</a:t>
            </a:r>
            <a:endParaRPr lang="en-US" dirty="0"/>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pPr eaLnBrk="1" hangingPunct="1"/>
            <a:r>
              <a:rPr lang="en-US" dirty="0" smtClean="0"/>
              <a:t>What is the basic unit for a SnapVault backup and restore?</a:t>
            </a:r>
          </a:p>
          <a:p>
            <a:pPr eaLnBrk="1" hangingPunct="1"/>
            <a:r>
              <a:rPr lang="en-US" altLang="ja-JP" dirty="0" smtClean="0">
                <a:ea typeface="ＭＳ Ｐゴシック" charset="-128"/>
              </a:rPr>
              <a:t>True or false? In Data ONTAP 7.3 and later, you can install both the </a:t>
            </a:r>
            <a:r>
              <a:rPr lang="en-US" altLang="ja-JP" dirty="0" smtClean="0">
                <a:latin typeface="Courier New" pitchFamily="49" charset="0"/>
                <a:ea typeface="ＭＳ Ｐゴシック" charset="-128"/>
              </a:rPr>
              <a:t>sv_ontap_pri</a:t>
            </a:r>
            <a:r>
              <a:rPr lang="en-US" altLang="ja-JP" dirty="0" smtClean="0">
                <a:ea typeface="ＭＳ Ｐゴシック" charset="-128"/>
              </a:rPr>
              <a:t> and the </a:t>
            </a:r>
            <a:r>
              <a:rPr lang="en-US" altLang="ja-JP" dirty="0" smtClean="0">
                <a:latin typeface="Courier New" pitchFamily="49" charset="0"/>
                <a:ea typeface="ＭＳ Ｐゴシック" charset="-128"/>
              </a:rPr>
              <a:t>sv_ontap_sec</a:t>
            </a:r>
            <a:r>
              <a:rPr lang="en-US" altLang="ja-JP" dirty="0" smtClean="0">
                <a:ea typeface="ＭＳ Ｐゴシック" charset="-128"/>
              </a:rPr>
              <a:t> licenses on the same storage system.</a:t>
            </a:r>
            <a:endParaRPr lang="en-US" dirty="0" smtClean="0"/>
          </a:p>
          <a:p>
            <a:pPr eaLnBrk="1" hangingPunct="1"/>
            <a:r>
              <a:rPr lang="en-US" dirty="0" smtClean="0"/>
              <a:t>Which </a:t>
            </a:r>
            <a:r>
              <a:rPr lang="en-US" dirty="0" smtClean="0">
                <a:latin typeface="Courier New" pitchFamily="49" charset="0"/>
              </a:rPr>
              <a:t>snapvault</a:t>
            </a:r>
            <a:r>
              <a:rPr lang="en-US" dirty="0" smtClean="0"/>
              <a:t> command and option would you use to perform an incremental restore?</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19: SnapVault</a:t>
            </a:r>
            <a:endParaRPr lang="en-US" dirty="0"/>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sz="2400" dirty="0" smtClean="0"/>
              <a:t>What is the basic unit for a SnapVault backup and restore?</a:t>
            </a:r>
          </a:p>
          <a:p>
            <a:pPr lvl="1" eaLnBrk="1" hangingPunct="1">
              <a:spcBef>
                <a:spcPts val="600"/>
              </a:spcBef>
            </a:pPr>
            <a:r>
              <a:rPr lang="en-US" sz="2400" dirty="0" smtClean="0">
                <a:solidFill>
                  <a:schemeClr val="hlink"/>
                </a:solidFill>
              </a:rPr>
              <a:t>qtree</a:t>
            </a:r>
          </a:p>
          <a:p>
            <a:pPr eaLnBrk="1" hangingPunct="1"/>
            <a:r>
              <a:rPr lang="en-US" altLang="ja-JP" sz="2400" dirty="0" smtClean="0">
                <a:ea typeface="ＭＳ Ｐゴシック" charset="-128"/>
              </a:rPr>
              <a:t>True or false? In Data ONTAP 7.3 and later, you can install both the </a:t>
            </a:r>
            <a:r>
              <a:rPr lang="en-US" altLang="ja-JP" sz="2400" dirty="0" smtClean="0">
                <a:latin typeface="Courier New" pitchFamily="49" charset="0"/>
                <a:ea typeface="ＭＳ Ｐゴシック" charset="-128"/>
              </a:rPr>
              <a:t>sv_ontap_pri</a:t>
            </a:r>
            <a:r>
              <a:rPr lang="en-US" altLang="ja-JP" sz="2400" dirty="0" smtClean="0">
                <a:ea typeface="ＭＳ Ｐゴシック" charset="-128"/>
              </a:rPr>
              <a:t> and the </a:t>
            </a:r>
            <a:r>
              <a:rPr lang="en-US" altLang="ja-JP" sz="2400" dirty="0" smtClean="0">
                <a:latin typeface="Courier New" pitchFamily="49" charset="0"/>
                <a:ea typeface="ＭＳ Ｐゴシック" charset="-128"/>
              </a:rPr>
              <a:t>sv_ontap_sec</a:t>
            </a:r>
            <a:r>
              <a:rPr lang="en-US" altLang="ja-JP" sz="2400" dirty="0" smtClean="0">
                <a:ea typeface="ＭＳ Ｐゴシック" charset="-128"/>
              </a:rPr>
              <a:t> licenses on the same storage system.</a:t>
            </a:r>
            <a:endParaRPr lang="en-US" sz="2400" dirty="0" smtClean="0"/>
          </a:p>
          <a:p>
            <a:pPr lvl="1" eaLnBrk="1" hangingPunct="1">
              <a:spcBef>
                <a:spcPts val="600"/>
              </a:spcBef>
            </a:pPr>
            <a:r>
              <a:rPr lang="en-US" sz="2400" dirty="0" smtClean="0">
                <a:solidFill>
                  <a:schemeClr val="hlink"/>
                </a:solidFill>
              </a:rPr>
              <a:t>True</a:t>
            </a:r>
          </a:p>
          <a:p>
            <a:pPr eaLnBrk="1" hangingPunct="1"/>
            <a:r>
              <a:rPr lang="en-US" sz="2400" dirty="0" smtClean="0"/>
              <a:t>Which </a:t>
            </a:r>
            <a:r>
              <a:rPr lang="en-US" sz="2400" dirty="0" smtClean="0">
                <a:latin typeface="Courier New" pitchFamily="49" charset="0"/>
              </a:rPr>
              <a:t>snapvault</a:t>
            </a:r>
            <a:r>
              <a:rPr lang="en-US" sz="2400" dirty="0" smtClean="0"/>
              <a:t> command and option would you use to perform an incremental restore?</a:t>
            </a:r>
          </a:p>
          <a:p>
            <a:pPr lvl="1" eaLnBrk="1" hangingPunct="1">
              <a:spcBef>
                <a:spcPts val="600"/>
              </a:spcBef>
            </a:pPr>
            <a:r>
              <a:rPr lang="en-US" sz="2400" dirty="0" smtClean="0">
                <a:solidFill>
                  <a:srgbClr val="005BAE"/>
                </a:solidFill>
                <a:latin typeface="Courier New" pitchFamily="49" charset="0"/>
              </a:rPr>
              <a:t>pri&gt; snapvault restore -r -S sec:/vol/volname/sec_qtree /vol/volname/pri_qtree</a:t>
            </a:r>
            <a:endParaRPr lang="en-US" sz="2400" dirty="0" smtClean="0">
              <a:solidFill>
                <a:srgbClr val="005BAE"/>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4DF4BEEE0D634C96C2BA4C27346A6A" ma:contentTypeVersion="0" ma:contentTypeDescription="Create a new document." ma:contentTypeScope="" ma:versionID="c16847618546d2e73100d24c4fef8abb">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C45EE4-8DA1-49D7-B4AF-A3239AE66D70}"/>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22153</TotalTime>
  <Words>5042</Words>
  <Application>Microsoft Office PowerPoint</Application>
  <PresentationFormat>Letter Paper (8.5x11 in)</PresentationFormat>
  <Paragraphs>591</Paragraphs>
  <Slides>44</Slides>
  <Notes>44</Notes>
  <HiddenSlides>2</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2010_NetAppUMaster</vt:lpstr>
      <vt:lpstr>SnapVault</vt:lpstr>
      <vt:lpstr>Module Objectives</vt:lpstr>
      <vt:lpstr>SnapVault Overview</vt:lpstr>
      <vt:lpstr>SnapVault</vt:lpstr>
      <vt:lpstr>Theory of Operation</vt:lpstr>
      <vt:lpstr>Initial Transfer and Backup</vt:lpstr>
      <vt:lpstr>SnapVault Configuration</vt:lpstr>
      <vt:lpstr>Prerequisites</vt:lpstr>
      <vt:lpstr>Configuration Process</vt:lpstr>
      <vt:lpstr>1. Hardware and Backup Requirements</vt:lpstr>
      <vt:lpstr>2. Configuration of Primary </vt:lpstr>
      <vt:lpstr>2. Configuration of Primary (Cont.)</vt:lpstr>
      <vt:lpstr>3. Configuration of Secondary</vt:lpstr>
      <vt:lpstr>3. Configuration of Secondary (Cont.)</vt:lpstr>
      <vt:lpstr>3. Configuration of Secondary (Cont.)</vt:lpstr>
      <vt:lpstr>3. Configuration of Secondary (Cont.)</vt:lpstr>
      <vt:lpstr>3. Configuration of Secondary (Cont.)</vt:lpstr>
      <vt:lpstr>4. Perform the Initial Baseline Transfer  </vt:lpstr>
      <vt:lpstr>SnapVault Administration</vt:lpstr>
      <vt:lpstr>SnapVault Administration</vt:lpstr>
      <vt:lpstr>Transfer Status</vt:lpstr>
      <vt:lpstr>Listing Snapshot Copies</vt:lpstr>
      <vt:lpstr>SnapVault Qtree Snapshot Copies</vt:lpstr>
      <vt:lpstr>Manually Updating the Vault</vt:lpstr>
      <vt:lpstr>Manual Snapshot Copies</vt:lpstr>
      <vt:lpstr>Log Files</vt:lpstr>
      <vt:lpstr>Application-Consistent Backup</vt:lpstr>
      <vt:lpstr>Named Snapshot Feature for SnapVault </vt:lpstr>
      <vt:lpstr>SnapVault Preservations </vt:lpstr>
      <vt:lpstr>SnapVault Preservations (Cont.)</vt:lpstr>
      <vt:lpstr>Restore Data from Secondary to Primary</vt:lpstr>
      <vt:lpstr>Single-File Restore</vt:lpstr>
      <vt:lpstr>Qtree or Volume Qtree</vt:lpstr>
      <vt:lpstr>Baseline Restore of a Qtree</vt:lpstr>
      <vt:lpstr>Incremental Restore</vt:lpstr>
      <vt:lpstr>Nondisruptive Restore</vt:lpstr>
      <vt:lpstr>LUN Clone Backup</vt:lpstr>
      <vt:lpstr>Restarting or Releasing SnapVault</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SnapVault</dc:title>
  <dc:subject>Accelerated NCDA Boot Camp Data ONTAP 8.0 7-Mode</dc:subject>
  <dc:creator>Curtis Burchett</dc:creator>
  <cp:lastModifiedBy>Lenovo User</cp:lastModifiedBy>
  <cp:revision>3</cp:revision>
  <dcterms:created xsi:type="dcterms:W3CDTF">2007-11-29T22:14:11Z</dcterms:created>
  <dcterms:modified xsi:type="dcterms:W3CDTF">2010-04-17T23:18:27Z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0x010100C34DF4BEEE0D634C96C2BA4C27346A6A</vt:lpwstr>
  </property>
</Properties>
</file>