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5"/>
  </p:notesMasterIdLst>
  <p:handoutMasterIdLst>
    <p:handoutMasterId r:id="rId46"/>
  </p:handoutMasterIdLst>
  <p:sldIdLst>
    <p:sldId id="476" r:id="rId5"/>
    <p:sldId id="477" r:id="rId6"/>
    <p:sldId id="516" r:id="rId7"/>
    <p:sldId id="479" r:id="rId8"/>
    <p:sldId id="480" r:id="rId9"/>
    <p:sldId id="481" r:id="rId10"/>
    <p:sldId id="482" r:id="rId11"/>
    <p:sldId id="517" r:id="rId12"/>
    <p:sldId id="484" r:id="rId13"/>
    <p:sldId id="485" r:id="rId14"/>
    <p:sldId id="486" r:id="rId15"/>
    <p:sldId id="487" r:id="rId16"/>
    <p:sldId id="488" r:id="rId17"/>
    <p:sldId id="489" r:id="rId18"/>
    <p:sldId id="490" r:id="rId19"/>
    <p:sldId id="491" r:id="rId20"/>
    <p:sldId id="492" r:id="rId21"/>
    <p:sldId id="493" r:id="rId22"/>
    <p:sldId id="518" r:id="rId23"/>
    <p:sldId id="497" r:id="rId24"/>
    <p:sldId id="521" r:id="rId25"/>
    <p:sldId id="498" r:id="rId26"/>
    <p:sldId id="499" r:id="rId27"/>
    <p:sldId id="500" r:id="rId28"/>
    <p:sldId id="501" r:id="rId29"/>
    <p:sldId id="502" r:id="rId30"/>
    <p:sldId id="503" r:id="rId31"/>
    <p:sldId id="519" r:id="rId32"/>
    <p:sldId id="505" r:id="rId33"/>
    <p:sldId id="506" r:id="rId34"/>
    <p:sldId id="507" r:id="rId35"/>
    <p:sldId id="523" r:id="rId36"/>
    <p:sldId id="508" r:id="rId37"/>
    <p:sldId id="509" r:id="rId38"/>
    <p:sldId id="520" r:id="rId39"/>
    <p:sldId id="511" r:id="rId40"/>
    <p:sldId id="512" r:id="rId41"/>
    <p:sldId id="513" r:id="rId42"/>
    <p:sldId id="514" r:id="rId43"/>
    <p:sldId id="515" r:id="rId44"/>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32" autoAdjust="0"/>
    <p:restoredTop sz="66069" autoAdjust="0"/>
  </p:normalViewPr>
  <p:slideViewPr>
    <p:cSldViewPr snapToGrid="0">
      <p:cViewPr varScale="1">
        <p:scale>
          <a:sx n="62" d="100"/>
          <a:sy n="62" d="100"/>
        </p:scale>
        <p:origin x="-1986" y="-90"/>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140" y="930"/>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OPEN SYSTEMS</a:t>
            </a:r>
            <a:r>
              <a:rPr lang="en-US" baseline="0" dirty="0" smtClean="0"/>
              <a:t> SNAPVAULT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OPEN SYSTEMS SNAPVAULT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otes Placeholder 9"/>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OPEN SYSTEMS 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Open </a:t>
            </a:r>
            <a:r>
              <a:t>Systems SnapVault is a disk-to-disk data protection solution that takes advantage of the NetApp SnapVault technology to protect data residing on the following platforms:</a:t>
            </a:r>
          </a:p>
          <a:p>
            <a:pPr marL="0" marR="0" indent="0" algn="l" defTabSz="914400" rtl="0" eaLnBrk="0" fontAlgn="base" latinLnBrk="0" hangingPunct="0">
              <a:lnSpc>
                <a:spcPct val="100000"/>
              </a:lnSpc>
              <a:spcBef>
                <a:spcPct val="30000"/>
              </a:spcBef>
              <a:spcAft>
                <a:spcPct val="0"/>
              </a:spcAft>
              <a:buClrTx/>
              <a:buSzTx/>
              <a:buFontTx/>
              <a:buNone/>
              <a:tabLst/>
              <a:defRPr/>
            </a:pPr>
            <a:r>
              <a:t>Microsoft Windows</a:t>
            </a:r>
          </a:p>
          <a:p>
            <a:pPr marL="0" marR="0" indent="0" algn="l" defTabSz="914400" rtl="0" eaLnBrk="0" fontAlgn="base" latinLnBrk="0" hangingPunct="0">
              <a:lnSpc>
                <a:spcPct val="100000"/>
              </a:lnSpc>
              <a:spcBef>
                <a:spcPct val="30000"/>
              </a:spcBef>
              <a:spcAft>
                <a:spcPct val="0"/>
              </a:spcAft>
              <a:buClrTx/>
              <a:buSzTx/>
              <a:buFontTx/>
              <a:buNone/>
              <a:tabLst/>
              <a:defRPr/>
            </a:pPr>
            <a:r>
              <a:t>Red Hat® Enterprise Linux</a:t>
            </a:r>
          </a:p>
          <a:p>
            <a:pPr marL="0" marR="0" indent="0" algn="l" defTabSz="914400" rtl="0" eaLnBrk="0" fontAlgn="base" latinLnBrk="0" hangingPunct="0">
              <a:lnSpc>
                <a:spcPct val="100000"/>
              </a:lnSpc>
              <a:spcBef>
                <a:spcPct val="30000"/>
              </a:spcBef>
              <a:spcAft>
                <a:spcPct val="0"/>
              </a:spcAft>
              <a:buClrTx/>
              <a:buSzTx/>
              <a:buFontTx/>
              <a:buNone/>
              <a:tabLst/>
              <a:defRPr/>
            </a:pPr>
            <a:r>
              <a:t>Novell® SUSE® Linux Enterprise Server</a:t>
            </a:r>
          </a:p>
          <a:p>
            <a:pPr marL="0" marR="0" indent="0" algn="l" defTabSz="914400" rtl="0" eaLnBrk="0" fontAlgn="base" latinLnBrk="0" hangingPunct="0">
              <a:lnSpc>
                <a:spcPct val="100000"/>
              </a:lnSpc>
              <a:spcBef>
                <a:spcPct val="30000"/>
              </a:spcBef>
              <a:spcAft>
                <a:spcPct val="0"/>
              </a:spcAft>
              <a:buClrTx/>
              <a:buSzTx/>
              <a:buFontTx/>
              <a:buNone/>
              <a:tabLst/>
              <a:defRPr/>
            </a:pPr>
            <a:r>
              <a:t>Sun™ Solaris</a:t>
            </a:r>
          </a:p>
          <a:p>
            <a:pPr marL="0" marR="0" indent="0" algn="l" defTabSz="914400" rtl="0" eaLnBrk="0" fontAlgn="base" latinLnBrk="0" hangingPunct="0">
              <a:lnSpc>
                <a:spcPct val="100000"/>
              </a:lnSpc>
              <a:spcBef>
                <a:spcPct val="30000"/>
              </a:spcBef>
              <a:spcAft>
                <a:spcPct val="0"/>
              </a:spcAft>
              <a:buClrTx/>
              <a:buSzTx/>
              <a:buFontTx/>
              <a:buNone/>
              <a:tabLst/>
              <a:defRPr/>
            </a:pPr>
            <a:r>
              <a:t>IBM® AIX®</a:t>
            </a:r>
          </a:p>
          <a:p>
            <a:pPr marL="0" marR="0" indent="0" algn="l" defTabSz="914400" rtl="0" eaLnBrk="0" fontAlgn="base" latinLnBrk="0" hangingPunct="0">
              <a:lnSpc>
                <a:spcPct val="100000"/>
              </a:lnSpc>
              <a:spcBef>
                <a:spcPct val="30000"/>
              </a:spcBef>
              <a:spcAft>
                <a:spcPct val="0"/>
              </a:spcAft>
              <a:buClrTx/>
              <a:buSzTx/>
              <a:buFontTx/>
              <a:buNone/>
              <a:tabLst/>
              <a:defRPr/>
            </a:pPr>
            <a:r>
              <a:t>HP HP-UX®</a:t>
            </a:r>
          </a:p>
          <a:p>
            <a:pPr marL="0" marR="0" indent="0" algn="l" defTabSz="914400" rtl="0" eaLnBrk="0" fontAlgn="base" latinLnBrk="0" hangingPunct="0">
              <a:lnSpc>
                <a:spcPct val="100000"/>
              </a:lnSpc>
              <a:spcBef>
                <a:spcPct val="30000"/>
              </a:spcBef>
              <a:spcAft>
                <a:spcPct val="0"/>
              </a:spcAft>
              <a:buClrTx/>
              <a:buSzTx/>
              <a:buFontTx/>
              <a:buNone/>
              <a:tabLst/>
              <a:defRPr/>
            </a:pPr>
            <a:r>
              <a:t>VMware® ESX Server</a:t>
            </a:r>
          </a:p>
          <a:p>
            <a:pPr marL="0" marR="0" indent="0" algn="l" defTabSz="914400" rtl="0" eaLnBrk="0" fontAlgn="base" latinLnBrk="0" hangingPunct="0">
              <a:lnSpc>
                <a:spcPct val="100000"/>
              </a:lnSpc>
              <a:spcBef>
                <a:spcPct val="30000"/>
              </a:spcBef>
              <a:spcAft>
                <a:spcPct val="0"/>
              </a:spcAft>
              <a:buClrTx/>
              <a:buSzTx/>
              <a:buFontTx/>
              <a:buNone/>
              <a:tabLst/>
              <a:defRPr/>
            </a:pPr>
            <a:r>
              <a:t>For a complete list of currently supported versions of these platforms, refer to the </a:t>
            </a:r>
            <a:r>
              <a:rPr i="1"/>
              <a:t>Open Systems SnapVault 2.6 Installation and Administration Guide </a:t>
            </a:r>
            <a:r>
              <a:t>on the NOW (NetApp on the Web) site.</a:t>
            </a:r>
          </a:p>
          <a:p>
            <a:pPr marL="0" marR="0" indent="0" algn="l" defTabSz="914400" rtl="0" eaLnBrk="0" fontAlgn="base" latinLnBrk="0" hangingPunct="0">
              <a:lnSpc>
                <a:spcPct val="100000"/>
              </a:lnSpc>
              <a:spcBef>
                <a:spcPct val="30000"/>
              </a:spcBef>
              <a:spcAft>
                <a:spcPct val="0"/>
              </a:spcAft>
              <a:buClrTx/>
              <a:buSzTx/>
              <a:buFontTx/>
              <a:buNone/>
              <a:tabLst/>
              <a:defRPr/>
            </a:pPr>
            <a:r>
              <a:t>The Open Systems SnapVault agent software module is installed on the primary and enables the system to back up its data to the secondary.</a:t>
            </a:r>
          </a:p>
          <a:p>
            <a:pPr marL="0" marR="0" indent="0" algn="l" defTabSz="914400" rtl="0" eaLnBrk="0" fontAlgn="base" latinLnBrk="0" hangingPunct="0">
              <a:lnSpc>
                <a:spcPct val="100000"/>
              </a:lnSpc>
              <a:spcBef>
                <a:spcPct val="30000"/>
              </a:spcBef>
              <a:spcAft>
                <a:spcPct val="0"/>
              </a:spcAft>
              <a:buClrTx/>
              <a:buSzTx/>
              <a:buFontTx/>
              <a:buNone/>
              <a:tabLst/>
              <a:defRPr/>
            </a:pPr>
            <a:r>
              <a:t>The secondary system is a NetApp storage appliance, such as a NearStore system. The secondary backs up the primary data using the Data ONTAP SnapVault technology.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THEORY OF OPERATION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directory is the basic unit of Open Systems SnapVault backup. Each directory, file, or drive you want to back up from a primary is backed up to its own qtree on the SnapVault secondary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t>For the first backup, you perform an </a:t>
            </a:r>
            <a:r>
              <a:rPr b="1"/>
              <a:t>initial </a:t>
            </a:r>
            <a:r>
              <a:t>baseline transfer of the identified directory or file. This transfer establishes the SnapVault relationship between the Open Systems SnapVault primary directory or file and its mapped SnapVault secondary qtree.</a:t>
            </a:r>
          </a:p>
          <a:p>
            <a:pPr marL="0" marR="0" indent="0" algn="l" defTabSz="914400" rtl="0" eaLnBrk="0" fontAlgn="base" latinLnBrk="0" hangingPunct="0">
              <a:lnSpc>
                <a:spcPct val="100000"/>
              </a:lnSpc>
              <a:spcBef>
                <a:spcPct val="30000"/>
              </a:spcBef>
              <a:spcAft>
                <a:spcPct val="0"/>
              </a:spcAft>
              <a:buClrTx/>
              <a:buSzTx/>
              <a:buFontTx/>
              <a:buNone/>
              <a:tabLst/>
              <a:defRPr/>
            </a:pPr>
            <a:r>
              <a:t>Subsequent transfers can either be initiated manually or configured for automatic scheduled updates. You specify the </a:t>
            </a:r>
            <a:r>
              <a:rPr b="1"/>
              <a:t>schedules </a:t>
            </a:r>
            <a:r>
              <a:t>on the secondary using the Data ONTAP </a:t>
            </a:r>
            <a:r>
              <a:rPr>
                <a:latin typeface="Courier New" pitchFamily="49" charset="0"/>
              </a:rPr>
              <a:t>snapvault</a:t>
            </a:r>
            <a:r>
              <a:t> command or using an NDMP-based management application such as Protection Manager or a third-party NDMP-based supported application.</a:t>
            </a:r>
          </a:p>
          <a:p>
            <a:pPr marL="0" marR="0" indent="0" algn="l" defTabSz="914400" rtl="0" eaLnBrk="0" fontAlgn="base" latinLnBrk="0" hangingPunct="0">
              <a:lnSpc>
                <a:spcPct val="100000"/>
              </a:lnSpc>
              <a:spcBef>
                <a:spcPct val="30000"/>
              </a:spcBef>
              <a:spcAft>
                <a:spcPct val="0"/>
              </a:spcAft>
              <a:buClrTx/>
              <a:buSzTx/>
              <a:buFontTx/>
              <a:buNone/>
              <a:tabLst/>
              <a:defRPr/>
            </a:pPr>
            <a:r>
              <a:t>Upon an </a:t>
            </a:r>
            <a:r>
              <a:rPr b="1"/>
              <a:t>incremental </a:t>
            </a:r>
            <a:r>
              <a:t>update request, the Open Systems SnapVault primary determines whether the directory or file has changed since the last successful transfer by examining the file modification time. If block-level incremental (BLI) is enabled (for Windows platforms only), Open Systems SnapVault determines which blocks’ data changed and sends only those modified blocks to the secondary. After the secondary qtree is updated, SnapVault creates a Snapshot copy of the volume for archiving.</a:t>
            </a:r>
          </a:p>
          <a:p>
            <a:pPr marL="0" marR="0" indent="0" algn="l" defTabSz="914400" rtl="0" eaLnBrk="0" fontAlgn="base" latinLnBrk="0" hangingPunct="0">
              <a:lnSpc>
                <a:spcPct val="100000"/>
              </a:lnSpc>
              <a:spcBef>
                <a:spcPct val="30000"/>
              </a:spcBef>
              <a:spcAft>
                <a:spcPct val="0"/>
              </a:spcAft>
              <a:buClrTx/>
              <a:buSzTx/>
              <a:buFontTx/>
              <a:buNone/>
              <a:tabLst/>
              <a:defRPr/>
            </a:pPr>
            <a:r>
              <a:t>If a directory or file data needs to be restored to the primary, SnapVault retrieves the data from one specified Snapshot copy and transfers the data back to the primary system that requests it.</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CENTRAL MANAGEMENT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Open </a:t>
            </a:r>
            <a:r>
              <a:t>Systems SnapVault can be managed from a variety of management applications. These applications use the NDMP protocol, TCP port 10000, to communicate with the Open Systems SnapVault clients and the storage systems over a TCP/IP network. Backup schedules, retention policies, backup control, and monitoring are centrally configured on these applications.</a:t>
            </a:r>
          </a:p>
          <a:p>
            <a:pPr marL="0" marR="0" indent="0" algn="l" defTabSz="914400" rtl="0" eaLnBrk="0" fontAlgn="base" latinLnBrk="0" hangingPunct="0">
              <a:lnSpc>
                <a:spcPct val="100000"/>
              </a:lnSpc>
              <a:spcBef>
                <a:spcPct val="30000"/>
              </a:spcBef>
              <a:spcAft>
                <a:spcPct val="0"/>
              </a:spcAft>
              <a:buClrTx/>
              <a:buSzTx/>
              <a:buFontTx/>
              <a:buNone/>
              <a:tabLst/>
              <a:defRPr/>
            </a:pPr>
            <a:r>
              <a:t>The applications that you can use to manage Open Systems SnapVault are as follows:</a:t>
            </a:r>
          </a:p>
          <a:p>
            <a:pPr marL="0" marR="0" indent="0" algn="l" defTabSz="914400" rtl="0" eaLnBrk="0" fontAlgn="base" latinLnBrk="0" hangingPunct="0">
              <a:lnSpc>
                <a:spcPct val="100000"/>
              </a:lnSpc>
              <a:spcBef>
                <a:spcPct val="30000"/>
              </a:spcBef>
              <a:spcAft>
                <a:spcPct val="0"/>
              </a:spcAft>
              <a:buClrTx/>
              <a:buSzTx/>
              <a:buFontTx/>
              <a:buNone/>
              <a:tabLst/>
              <a:defRPr/>
            </a:pPr>
            <a:r>
              <a:t>NetApp Protection Manager</a:t>
            </a:r>
          </a:p>
          <a:p>
            <a:pPr marL="0" marR="0" indent="0" algn="l" defTabSz="914400" rtl="0" eaLnBrk="0" fontAlgn="base" latinLnBrk="0" hangingPunct="0">
              <a:lnSpc>
                <a:spcPct val="100000"/>
              </a:lnSpc>
              <a:spcBef>
                <a:spcPct val="30000"/>
              </a:spcBef>
              <a:spcAft>
                <a:spcPct val="0"/>
              </a:spcAft>
              <a:buClrTx/>
              <a:buSzTx/>
              <a:buFontTx/>
              <a:buNone/>
              <a:tabLst/>
              <a:defRPr/>
            </a:pPr>
            <a:r>
              <a:t>BakBone, NetVault</a:t>
            </a:r>
          </a:p>
          <a:p>
            <a:pPr marL="0" marR="0" indent="0" algn="l" defTabSz="914400" rtl="0" eaLnBrk="0" fontAlgn="base" latinLnBrk="0" hangingPunct="0">
              <a:lnSpc>
                <a:spcPct val="100000"/>
              </a:lnSpc>
              <a:spcBef>
                <a:spcPct val="30000"/>
              </a:spcBef>
              <a:spcAft>
                <a:spcPct val="0"/>
              </a:spcAft>
              <a:buClrTx/>
              <a:buSzTx/>
              <a:buFontTx/>
              <a:buNone/>
              <a:tabLst/>
              <a:defRPr/>
            </a:pPr>
            <a:r>
              <a:t>Syncsort Backup Express</a:t>
            </a:r>
          </a:p>
          <a:p>
            <a:pPr marL="0" marR="0" indent="0" algn="l" defTabSz="914400" rtl="0" eaLnBrk="0" fontAlgn="base" latinLnBrk="0" hangingPunct="0">
              <a:lnSpc>
                <a:spcPct val="100000"/>
              </a:lnSpc>
              <a:spcBef>
                <a:spcPct val="30000"/>
              </a:spcBef>
              <a:spcAft>
                <a:spcPct val="0"/>
              </a:spcAft>
              <a:buClrTx/>
              <a:buSzTx/>
              <a:buFontTx/>
              <a:buNone/>
              <a:tabLst/>
              <a:defRPr/>
            </a:pPr>
            <a:r>
              <a:t>CommVault Galaxy</a:t>
            </a:r>
          </a:p>
          <a:p>
            <a:pPr marL="0" marR="0" indent="0" algn="l" defTabSz="914400" rtl="0" eaLnBrk="0" fontAlgn="base" latinLnBrk="0" hangingPunct="0">
              <a:lnSpc>
                <a:spcPct val="100000"/>
              </a:lnSpc>
              <a:spcBef>
                <a:spcPct val="30000"/>
              </a:spcBef>
              <a:spcAft>
                <a:spcPct val="0"/>
              </a:spcAft>
              <a:buClrTx/>
              <a:buSzTx/>
              <a:buFontTx/>
              <a:buNone/>
              <a:tabLst/>
              <a:defRPr/>
            </a:pPr>
            <a:r>
              <a:t>NOTE: The NetApp Host Agent is required to manage Open Systems SnapVault using Protection Manager and it is packaged with the Open Systems SnapVault software module.</a:t>
            </a:r>
          </a:p>
          <a:p>
            <a:pPr marL="0" marR="0" indent="0" algn="l" defTabSz="914400" rtl="0" eaLnBrk="0" fontAlgn="base" latinLnBrk="0" hangingPunct="0">
              <a:lnSpc>
                <a:spcPct val="100000"/>
              </a:lnSpc>
              <a:spcBef>
                <a:spcPct val="30000"/>
              </a:spcBef>
              <a:spcAft>
                <a:spcPct val="0"/>
              </a:spcAft>
              <a:buClrTx/>
              <a:buSzTx/>
              <a:buFontTx/>
              <a:buNone/>
              <a:tabLst/>
              <a:defRPr/>
            </a:pPr>
            <a:r>
              <a:t>For more information on central management using the NetApp Protection Manager, refer to the </a:t>
            </a:r>
            <a:r>
              <a:rPr i="1"/>
              <a:t>Protection Manager</a:t>
            </a:r>
            <a:r>
              <a:t> module of this course.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INTEGRATED BACKUP AND DR SOLUTION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Open Systems SnapVault primary systems have the same advantages as any other primary systems in a data protection and disaster recovery scenario.</a:t>
            </a:r>
          </a:p>
          <a:p>
            <a:pPr marL="0" marR="0" indent="0" algn="l" defTabSz="914400" rtl="0" eaLnBrk="0" fontAlgn="base" latinLnBrk="0" hangingPunct="0">
              <a:lnSpc>
                <a:spcPct val="100000"/>
              </a:lnSpc>
              <a:spcBef>
                <a:spcPct val="30000"/>
              </a:spcBef>
              <a:spcAft>
                <a:spcPct val="0"/>
              </a:spcAft>
              <a:buClrTx/>
              <a:buSzTx/>
              <a:buFontTx/>
              <a:buNone/>
              <a:tabLst/>
              <a:defRPr/>
            </a:pPr>
            <a:r>
              <a:t>You can protect the SnapVault secondary system from disasters by using the SnapMirror feature. The configuration involves setting up SnapMirror relationships from the volumes on the SnapVault secondary system to volumes on a remote (tertiary) NetApp storage system, as shown in the illustration.</a:t>
            </a:r>
          </a:p>
          <a:p>
            <a:pPr marL="0" marR="0" indent="0" algn="l" defTabSz="914400" rtl="0" eaLnBrk="0" fontAlgn="base" latinLnBrk="0" hangingPunct="0">
              <a:lnSpc>
                <a:spcPct val="100000"/>
              </a:lnSpc>
              <a:spcBef>
                <a:spcPct val="30000"/>
              </a:spcBef>
              <a:spcAft>
                <a:spcPct val="0"/>
              </a:spcAft>
              <a:buClrTx/>
              <a:buSzTx/>
              <a:buFontTx/>
              <a:buNone/>
              <a:tabLst/>
              <a:defRPr/>
            </a:pPr>
            <a:r>
              <a:t>If the SnapVault secondary becomes unusable because of a disaster, you can manually redirect the subsequent Open Systems SnapVault transfers to the tertiary system. Effectively, the tertiary system becomes the new SnapVault secondary, and the Open Systems SnapVault transfers continue using the most recent Snapshot copy common to both the primary and tertiary storage systems.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OSSV FEATURES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BACKING UP OPEN FILES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Open </a:t>
            </a:r>
            <a:r>
              <a:t>File Manager (OFM) allows Windows Server 2000 files that are open and in use to be backed up with only a very short disruption to users or their current applications. OFM is automatically installed at the same time the Open Systems SnapVault agent for Windows 2000 Server is installed. OFM is then enabled as soon as the Open Systems SnapVault agent installation completes, the primary system is rebooted, and the OFM component, </a:t>
            </a:r>
            <a:r>
              <a:rPr>
                <a:latin typeface="Courier New" pitchFamily="49" charset="0"/>
              </a:rPr>
              <a:t>sv_windows_ofm_pri</a:t>
            </a:r>
            <a:r>
              <a:t> is licensed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t>When an update is invoked, a Snapshot copy of the drive to be backed up is taken by OFM. To do so, OFM produces a temporary drive letter, and the Open Systems SnapVault agent backs up the files from that temporary drive’s Snapshot copy. OFM supports one active Snapshot copy per disk volume letter. If multiple drives are backed up simultaneously, backups will proceed, but the drives will be backed up sequentially.</a:t>
            </a:r>
          </a:p>
          <a:p>
            <a:pPr marL="0" marR="0" indent="0" algn="l" defTabSz="914400" rtl="0" eaLnBrk="0" fontAlgn="base" latinLnBrk="0" hangingPunct="0">
              <a:lnSpc>
                <a:spcPct val="100000"/>
              </a:lnSpc>
              <a:spcBef>
                <a:spcPct val="30000"/>
              </a:spcBef>
              <a:spcAft>
                <a:spcPct val="0"/>
              </a:spcAft>
              <a:buClrTx/>
              <a:buSzTx/>
              <a:buFontTx/>
              <a:buNone/>
              <a:tabLst/>
              <a:defRPr/>
            </a:pPr>
            <a:r>
              <a:t>Microsoft Windows Server 2003 provides a native Snapshot copy mechanism as part of the Volume Shadow Copy Service (VSS). VSS Snapshot copy functionality is integrated with the Open Systems SnapVault agent as a standard feature. Unlike the OFM implementation, it is possible to have multiple copies of a shadow copy per drive.</a:t>
            </a:r>
          </a:p>
          <a:p>
            <a:pPr marL="0" marR="0" indent="0" algn="l" defTabSz="914400" rtl="0" eaLnBrk="0" fontAlgn="base" latinLnBrk="0" hangingPunct="0">
              <a:lnSpc>
                <a:spcPct val="100000"/>
              </a:lnSpc>
              <a:spcBef>
                <a:spcPct val="30000"/>
              </a:spcBef>
              <a:spcAft>
                <a:spcPct val="0"/>
              </a:spcAft>
              <a:buClrTx/>
              <a:buSzTx/>
              <a:buFontTx/>
              <a:buNone/>
              <a:tabLst/>
              <a:defRPr/>
            </a:pPr>
            <a:r>
              <a:t>OFM and VSS tunable parameters and drive exclusions can be configured using the Open Systems SnapVault Configurator. OFM and VSS settings should be changed only for troubleshooting. Open file backup can be disabled from the secondary using the </a:t>
            </a:r>
            <a:r>
              <a:rPr>
                <a:latin typeface="Courier New" pitchFamily="49" charset="0"/>
              </a:rPr>
              <a:t>snapvault modify –o back_up_open_files=off</a:t>
            </a:r>
            <a:r>
              <a:t>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COPIES MANAGEMENT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Common </a:t>
            </a:r>
            <a:r>
              <a:t>Snapshot copies management ensures that the same Snapshot copy is used for backup.</a:t>
            </a:r>
          </a:p>
          <a:p>
            <a:pPr marL="0" marR="0" indent="0" algn="l" defTabSz="914400" rtl="0" eaLnBrk="0" fontAlgn="base" latinLnBrk="0" hangingPunct="0">
              <a:lnSpc>
                <a:spcPct val="100000"/>
              </a:lnSpc>
              <a:spcBef>
                <a:spcPct val="30000"/>
              </a:spcBef>
              <a:spcAft>
                <a:spcPct val="0"/>
              </a:spcAft>
              <a:buClrTx/>
              <a:buSzTx/>
              <a:buFontTx/>
              <a:buNone/>
              <a:tabLst/>
              <a:defRPr/>
            </a:pPr>
            <a:r>
              <a:t>In releases earlier than Open Systems SnapVault 2.5, whenever the transfer of files failed, the Snapshot copies were deleted and a new Snapshot copy was created during the transfer restart. </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2.5 has the ability to retain old Snapshot copies and to use these copies subsequently during transfer restarts. There are two possible configurations for common Snapshot copies management:</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MaxCPRestartWaitTime</a:t>
            </a:r>
            <a:r>
              <a:t> is the maximum waiting time (default is 10 minutes) a Snapshot copy is retained after the transfer failure. If the transfer of files restarts after the maximum waiting time, the Snapshot copy is lost and needs to be created again.</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FailCPRestartOnNewSnapshot</a:t>
            </a:r>
            <a:r>
              <a:t> is the corresponding Snapshot copy is not available during restart of a transfer due to a system restart, elapsed time, or Open Systems SnapVault restart, either you allow the transfer to continue using a new Snapshot copy or abort the transfer. When the value is set to TRUE, the transfer is aborted.</a:t>
            </a:r>
          </a:p>
          <a:p>
            <a:pPr marL="0" marR="0" indent="0" algn="l" defTabSz="914400" rtl="0" eaLnBrk="0" fontAlgn="base" latinLnBrk="0" hangingPunct="0">
              <a:lnSpc>
                <a:spcPct val="100000"/>
              </a:lnSpc>
              <a:spcBef>
                <a:spcPct val="30000"/>
              </a:spcBef>
              <a:spcAft>
                <a:spcPct val="0"/>
              </a:spcAft>
              <a:buClrTx/>
              <a:buSzTx/>
              <a:buFontTx/>
              <a:buNone/>
              <a:tabLst/>
              <a:defRPr/>
            </a:pPr>
            <a:r>
              <a:t>When the value is set to FALSE, a new Snapshot copy is created and the transfer continues.</a:t>
            </a:r>
          </a:p>
          <a:p>
            <a:pPr marL="0" marR="0" indent="0" algn="l" defTabSz="914400" rtl="0" eaLnBrk="0" fontAlgn="base" latinLnBrk="0" hangingPunct="0">
              <a:lnSpc>
                <a:spcPct val="100000"/>
              </a:lnSpc>
              <a:spcBef>
                <a:spcPct val="30000"/>
              </a:spcBef>
              <a:spcAft>
                <a:spcPct val="0"/>
              </a:spcAft>
              <a:buClrTx/>
              <a:buSzTx/>
              <a:buFontTx/>
              <a:buNone/>
              <a:tabLst/>
              <a:defRPr/>
            </a:pPr>
            <a:r>
              <a:t>Use the </a:t>
            </a:r>
            <a:r>
              <a:rPr>
                <a:latin typeface="Courier New" pitchFamily="49" charset="0"/>
              </a:rPr>
              <a:t>svsetstanza</a:t>
            </a:r>
            <a:r>
              <a:t> command or edit the snapvault.cfg file on the Open Systems SnapVault primary system to set the </a:t>
            </a:r>
            <a:r>
              <a:rPr>
                <a:latin typeface="Courier New" pitchFamily="49" charset="0"/>
              </a:rPr>
              <a:t>FailCPRestartOnNewSnapshot </a:t>
            </a:r>
            <a:r>
              <a:t>value.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CHECKPOINTS FOR RESTART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t>an Open Systems SnapVault backup process fails, checkpoint restart support allows the backup transfer (baseline or update) to be resumed from the last valid recorded checkpoint. Checkpoints are recorded by the Open Systems SnapVault primary when certain predetermined conditions or periodic intervals are met. The Open Systems SnapVault primary records the checkpoints and sends them to the SnapVault secondary system. </a:t>
            </a:r>
          </a:p>
          <a:p>
            <a:pPr marL="0" marR="0" indent="0" algn="l" defTabSz="914400" rtl="0" eaLnBrk="0" fontAlgn="base" latinLnBrk="0" hangingPunct="0">
              <a:lnSpc>
                <a:spcPct val="100000"/>
              </a:lnSpc>
              <a:spcBef>
                <a:spcPct val="30000"/>
              </a:spcBef>
              <a:spcAft>
                <a:spcPct val="0"/>
              </a:spcAft>
              <a:buClrTx/>
              <a:buSzTx/>
              <a:buFontTx/>
              <a:buNone/>
              <a:tabLst/>
              <a:defRPr/>
            </a:pPr>
            <a:r>
              <a:t>Checkpoint restarts are not used to resynchronize an Open Systems SnapVault relationship after a restore or to re-establish an Open Systems SnapVault broken relationship.</a:t>
            </a:r>
          </a:p>
          <a:p>
            <a:pPr marL="0" marR="0" indent="0" algn="l" defTabSz="914400" rtl="0" eaLnBrk="0" fontAlgn="base" latinLnBrk="0" hangingPunct="0">
              <a:lnSpc>
                <a:spcPct val="100000"/>
              </a:lnSpc>
              <a:spcBef>
                <a:spcPct val="30000"/>
              </a:spcBef>
              <a:spcAft>
                <a:spcPct val="0"/>
              </a:spcAft>
              <a:buClrTx/>
              <a:buSzTx/>
              <a:buFontTx/>
              <a:buNone/>
              <a:tabLst/>
              <a:defRPr/>
            </a:pPr>
            <a:r>
              <a:t>In releases earlier than Open Systems SnapVault 2.5, checkpoints were taken either at five-minute intervals or at the end of a file. This resulted in sending all the file data again, if there was a transfer failure for a large file.</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2.5 and later releases support the following improvements in the checkpoint mechanism:</a:t>
            </a:r>
          </a:p>
          <a:p>
            <a:pPr marL="0" marR="0" indent="0" algn="l" defTabSz="914400" rtl="0" eaLnBrk="0" fontAlgn="base" latinLnBrk="0" hangingPunct="0">
              <a:lnSpc>
                <a:spcPct val="100000"/>
              </a:lnSpc>
              <a:spcBef>
                <a:spcPct val="30000"/>
              </a:spcBef>
              <a:spcAft>
                <a:spcPct val="0"/>
              </a:spcAft>
              <a:buClrTx/>
              <a:buSzTx/>
              <a:buFontTx/>
              <a:buNone/>
              <a:tabLst/>
              <a:defRPr/>
            </a:pPr>
            <a:r>
              <a:t>Enabling checkpoints at block levels inside files: This enhancement is useful when the dataset contains large files (greater than 100 MB). Checkpoints are allowed inside files; therefore you can restart the transfer even from the middle of a file.</a:t>
            </a:r>
          </a:p>
          <a:p>
            <a:pPr marL="0" marR="0" indent="0" algn="l" defTabSz="914400" rtl="0" eaLnBrk="0" fontAlgn="base" latinLnBrk="0" hangingPunct="0">
              <a:lnSpc>
                <a:spcPct val="100000"/>
              </a:lnSpc>
              <a:spcBef>
                <a:spcPct val="30000"/>
              </a:spcBef>
              <a:spcAft>
                <a:spcPct val="0"/>
              </a:spcAft>
              <a:buClrTx/>
              <a:buSzTx/>
              <a:buFontTx/>
              <a:buNone/>
              <a:tabLst/>
              <a:defRPr/>
            </a:pPr>
            <a:r>
              <a:t>Configuring checkpoint interval:  You can configure the checkpoint interval by editing the snapvault.cfg file on the Open Systems SnapVault primary system. The default value is set to 300 seconds (5 minutes), and the minimum value is 60 seconds.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BLOCK-LEVEL INCREMENTAL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rPr dirty="0"/>
              <a:t>block-level incremental (BLI) backup recognizes that a file has changed based on a </a:t>
            </a:r>
            <a:r>
              <a:rPr b="1" dirty="0"/>
              <a:t>timestamp and checksum </a:t>
            </a:r>
            <a:r>
              <a:rPr dirty="0"/>
              <a:t>algorithm. It also determines exactly which blocks in the file have changed, and then backs up only those blocks to the SnapVault secondary system. </a:t>
            </a:r>
          </a:p>
          <a:p>
            <a:pPr marL="0" marR="0" indent="0" algn="l" defTabSz="914400" rtl="0" eaLnBrk="0" fontAlgn="base" latinLnBrk="0" hangingPunct="0">
              <a:lnSpc>
                <a:spcPct val="100000"/>
              </a:lnSpc>
              <a:spcBef>
                <a:spcPct val="30000"/>
              </a:spcBef>
              <a:spcAft>
                <a:spcPct val="0"/>
              </a:spcAft>
              <a:buClrTx/>
              <a:buSzTx/>
              <a:buFontTx/>
              <a:buNone/>
              <a:tabLst/>
              <a:defRPr/>
            </a:pPr>
            <a:r>
              <a:rPr dirty="0"/>
              <a:t>Checksum database files are stored in the Open Systems SnapVault agent internal database directory. Each Open Systems SnapVault relationship has its own checksum file directory. Disk storage requirements to maintain the computed checksum values on the primary are expected to be approximately 2% of the baseline backup size.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BLI can operate at three levels: OFF, HIGH, or LOW. Those values are configurable in the Open Systems SnapVault </a:t>
            </a:r>
            <a:r>
              <a:rPr dirty="0" err="1"/>
              <a:t>Configurator</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t>OFF: No checksums are calculated. Full files are transferred once identified as being changed files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HIGH (default): Always computes checksums (initial and incremental transfers)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LOW: Computes checksums on first incremental and subsequent transfers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Applications such as Microsoft Word, Microsoft Excel®, and Microsoft PowerPoint® (referred to as name-based applications) modify files by inserting new data blocks in the file and rewriting all subsequent data blocks in the file to new positions in the file. As the modified file is considered new, a backup of all the rewritten blocks and a recalculation of checksum would be required.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Open Systems SnapVault agents work around this issue by recognizing files by name in addition to identifying the file by the file-system location. You can disable BLI backups for certain name-based applications with the Open Systems SnapVault </a:t>
            </a:r>
            <a:r>
              <a:rPr dirty="0" err="1" smtClean="0"/>
              <a:t>Configurator</a:t>
            </a:r>
            <a:r>
              <a:rPr lang="en-US" dirty="0"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EXCLUDE LISTS AND ENCRYPTED FILES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Backup </a:t>
            </a:r>
            <a:r>
              <a:t>exclusion lists are used by the Open Systems SnapVault agent to exclude specified files, directories, sub-directories, and entire paths from backups.</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supports two types of exclusion lists:</a:t>
            </a:r>
          </a:p>
          <a:p>
            <a:pPr marL="0" marR="0" indent="0" algn="l" defTabSz="914400" rtl="0" eaLnBrk="0" fontAlgn="base" latinLnBrk="0" hangingPunct="0">
              <a:lnSpc>
                <a:spcPct val="100000"/>
              </a:lnSpc>
              <a:spcBef>
                <a:spcPct val="30000"/>
              </a:spcBef>
              <a:spcAft>
                <a:spcPct val="0"/>
              </a:spcAft>
              <a:buClrTx/>
              <a:buSzTx/>
              <a:buFontTx/>
              <a:buNone/>
              <a:tabLst/>
              <a:defRPr/>
            </a:pPr>
            <a:r>
              <a:t>File exclusion list entries consist of single-path elements. A file or directory is excluded if the file name or any path element matches a file exclusion entry in the list. The file exclusion list is in the </a:t>
            </a:r>
            <a:r>
              <a:rPr i="1"/>
              <a:t>install_dir</a:t>
            </a:r>
            <a:r>
              <a:t>/etc/file-exclude.txt file.</a:t>
            </a:r>
          </a:p>
          <a:p>
            <a:pPr marL="0" marR="0" indent="0" algn="l" defTabSz="914400" rtl="0" eaLnBrk="0" fontAlgn="base" latinLnBrk="0" hangingPunct="0">
              <a:lnSpc>
                <a:spcPct val="100000"/>
              </a:lnSpc>
              <a:spcBef>
                <a:spcPct val="30000"/>
              </a:spcBef>
              <a:spcAft>
                <a:spcPct val="0"/>
              </a:spcAft>
              <a:buClrTx/>
              <a:buSzTx/>
              <a:buFontTx/>
              <a:buNone/>
              <a:tabLst/>
              <a:defRPr/>
            </a:pPr>
            <a:r>
              <a:t>Path exclusion list entries consist of complete file system paths to either a directory or a file.  The path exclusion list is in the </a:t>
            </a:r>
            <a:r>
              <a:rPr i="1"/>
              <a:t>install_dir</a:t>
            </a:r>
            <a:r>
              <a:t>/etc/path-exclude.txt file.</a:t>
            </a:r>
          </a:p>
          <a:p>
            <a:pPr marL="0" marR="0" indent="0" algn="l" defTabSz="914400" rtl="0" eaLnBrk="0" fontAlgn="base" latinLnBrk="0" hangingPunct="0">
              <a:lnSpc>
                <a:spcPct val="100000"/>
              </a:lnSpc>
              <a:spcBef>
                <a:spcPct val="30000"/>
              </a:spcBef>
              <a:spcAft>
                <a:spcPct val="0"/>
              </a:spcAft>
              <a:buClrTx/>
              <a:buSzTx/>
              <a:buFontTx/>
              <a:buNone/>
              <a:tabLst/>
              <a:defRPr/>
            </a:pPr>
            <a:r>
              <a:t>Refer to the </a:t>
            </a:r>
            <a:r>
              <a:rPr i="1"/>
              <a:t>Open Systems SnapVault Installation and Administration Guide</a:t>
            </a:r>
            <a:r>
              <a:t> for details on supported characters and wildcards for those file entries.</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is capable of backing up and restoring Encrypted File System, or EFS files, on Windows platforms. However, you cannot use block-level incremental backup to back up EFS files. Any time an EFS file is modified; Open Systems SnapVault backs up the entire EFS file.</a:t>
            </a:r>
          </a:p>
          <a:p>
            <a:pPr marL="0" marR="0" indent="0" algn="l" defTabSz="914400" rtl="0" eaLnBrk="0" fontAlgn="base" latinLnBrk="0" hangingPunct="0">
              <a:lnSpc>
                <a:spcPct val="100000"/>
              </a:lnSpc>
              <a:spcBef>
                <a:spcPct val="30000"/>
              </a:spcBef>
              <a:spcAft>
                <a:spcPct val="0"/>
              </a:spcAft>
              <a:buClrTx/>
              <a:buSzTx/>
              <a:buFontTx/>
              <a:buNone/>
              <a:tabLst/>
              <a:defRPr/>
            </a:pPr>
            <a:r>
              <a:t>The following are the requirements for backing up and restoring EFS files:</a:t>
            </a:r>
          </a:p>
          <a:p>
            <a:pPr marL="0" marR="0" indent="0" algn="l" defTabSz="914400" rtl="0" eaLnBrk="0" fontAlgn="base" latinLnBrk="0" hangingPunct="0">
              <a:lnSpc>
                <a:spcPct val="100000"/>
              </a:lnSpc>
              <a:spcBef>
                <a:spcPct val="30000"/>
              </a:spcBef>
              <a:spcAft>
                <a:spcPct val="0"/>
              </a:spcAft>
              <a:buClrTx/>
              <a:buSzTx/>
              <a:buFontTx/>
              <a:buNone/>
              <a:tabLst/>
              <a:defRPr/>
            </a:pPr>
            <a:r>
              <a:t>You cannot use a block-level incremental backup to back up EFS files. Any time an EFS file is modified, Open Systems SnapVault backs up the entire EFS file. </a:t>
            </a:r>
          </a:p>
          <a:p>
            <a:pPr marL="0" marR="0" indent="0" algn="l" defTabSz="914400" rtl="0" eaLnBrk="0" fontAlgn="base" latinLnBrk="0" hangingPunct="0">
              <a:lnSpc>
                <a:spcPct val="100000"/>
              </a:lnSpc>
              <a:spcBef>
                <a:spcPct val="30000"/>
              </a:spcBef>
              <a:spcAft>
                <a:spcPct val="0"/>
              </a:spcAft>
              <a:buClrTx/>
              <a:buSzTx/>
              <a:buFontTx/>
              <a:buNone/>
              <a:tabLst/>
              <a:defRPr/>
            </a:pPr>
            <a:r>
              <a:t>There must be a sufficient amount of free space in the target Windows volume. EFS-encrypted file restore requires the Open Systems SnapVault agent to create a temporary file that is equal to or greater than the size of the EFS-encrypted file that is being replaced.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OPEN SYSTEMS SNAPVAULT DATABASE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Open Systems SnapVault database consists of a set of files that contain information about the Open Systems SnapVault relationship between a primary and a secondary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History file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BLI checksums file (if BLI is enabled)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Checkpoint file (if a backup transfer had failed with a checkpoint)</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the Open Systems SnapVault database becomes corrupt or gets out-of-sync with the secondary, data transfers fail and you will be forced to initiate a baseline transfer. However, if you have a valid backup of the database, you can restore it and continue with subsequent transfers.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By default, backup of the Open Systems SnapVault database occurs automatically every time data is transferred. A compressed file of the database is created and transferred to the secondary. The file is named Open Systems </a:t>
            </a:r>
            <a:r>
              <a:rPr dirty="0" err="1"/>
              <a:t>SnapVault_DATABASE_BACKUP</a:t>
            </a:r>
            <a:r>
              <a:rPr dirty="0"/>
              <a:t> and stored in the root of the destination </a:t>
            </a:r>
            <a:r>
              <a:rPr dirty="0" smtClean="0"/>
              <a:t>qtree.</a:t>
            </a:r>
            <a:r>
              <a:rPr lang="en-US" baseline="0" dirty="0" smtClean="0"/>
              <a:t> </a:t>
            </a:r>
            <a:r>
              <a:rPr dirty="0" smtClean="0"/>
              <a:t>There </a:t>
            </a:r>
            <a:r>
              <a:rPr dirty="0"/>
              <a:t>are three backup levels of the Open Systems SnapVault database: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BLI (default): Backs up the history file and its corresponding BLI checksum file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DB only: Backs up only the history file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NONE: Disables the automatic database backup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restore the database, issue the </a:t>
            </a:r>
            <a:r>
              <a:rPr dirty="0" err="1">
                <a:latin typeface="Courier New" pitchFamily="49" charset="0"/>
              </a:rPr>
              <a:t>snapvault</a:t>
            </a:r>
            <a:r>
              <a:rPr dirty="0">
                <a:latin typeface="Courier New" pitchFamily="49" charset="0"/>
              </a:rPr>
              <a:t> restore </a:t>
            </a:r>
            <a:r>
              <a:rPr dirty="0"/>
              <a:t>command from the Open Systems SnapVault primary, including the file name Open Systems </a:t>
            </a:r>
            <a:r>
              <a:rPr dirty="0" err="1"/>
              <a:t>SnapVault_DATABASE_BACKUP</a:t>
            </a:r>
            <a:r>
              <a:rPr dirty="0"/>
              <a:t> in the path. </a:t>
            </a:r>
            <a:r>
              <a:rPr dirty="0" smtClean="0"/>
              <a:t>After </a:t>
            </a:r>
            <a:r>
              <a:rPr dirty="0"/>
              <a:t>the database file is restored, Open Systems SnapVault decompresses it and places the files where Open Systems SnapVault database files are located for the relationship. Data transfers can be performed from this point onward. However, if the file system was modified between the backup and the restore operations, you will have to resynchronize the relationship</a:t>
            </a:r>
            <a:r>
              <a:rPr dirty="0"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STATE AND EVENT LOG BACKUP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rPr dirty="0"/>
              <a:t>can back up and restore various components of the Windows 2000 Server and Windows Server 2003 system state. These components may include: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Registry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COM+ Class Registration database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System files and settings, including the boot files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Certificate Services database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IIS </a:t>
            </a:r>
            <a:r>
              <a:rPr dirty="0" err="1"/>
              <a:t>Metadirectory</a:t>
            </a:r>
            <a:endParaRPr dirty="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System files that are under Windows file protection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Performance counters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System state data on domain controllers (Active Directory and SYSVOL data)</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can add backups of Windows system state data to existing Open Systems SnapVault backup schedules and use the backups to restore a system to an earlier state. You can also use an Open Systems SnapVault system state data backup in conjunction with complete file system backups as part of a disaster-recovery plan.</a:t>
            </a:r>
          </a:p>
          <a:p>
            <a:pPr marL="0" marR="0" indent="0" algn="l" defTabSz="914400" rtl="0" eaLnBrk="0" fontAlgn="base" latinLnBrk="0" hangingPunct="0">
              <a:lnSpc>
                <a:spcPct val="100000"/>
              </a:lnSpc>
              <a:spcBef>
                <a:spcPct val="30000"/>
              </a:spcBef>
              <a:spcAft>
                <a:spcPct val="0"/>
              </a:spcAft>
              <a:buClrTx/>
              <a:buSzTx/>
              <a:buFontTx/>
              <a:buNone/>
              <a:tabLst/>
              <a:defRPr/>
            </a:pPr>
            <a:r>
              <a:rPr dirty="0"/>
              <a:t>With Open Systems SnapVault support for Windows Event Log, you can maintain the records of all the events that occur in the system. It is necessary to record the events to help you carry out tasks such as troubleshooting problems or capacity planning.</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can enable or disable support for Windows Event Log as part of the system state backup using the Open Systems SnapVault </a:t>
            </a:r>
            <a:r>
              <a:rPr dirty="0" err="1"/>
              <a:t>Configurator</a:t>
            </a:r>
            <a:r>
              <a:rPr dirty="0"/>
              <a:t>. Application, Security, and System event log backup are configurable options.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Incremental updates of Event Log files are not supported. Every update does a full backup of event logs.</a:t>
            </a: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92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OPEN SYSTEMS SNAPVAULT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In </a:t>
            </a:r>
            <a:r>
              <a:t>the event of data loss or corruption on the Open Systems SnapVault primary system, the administrator can restore a directory or a file, the entire system, or files from a tape device.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Restoring a directory or a file</a:t>
            </a:r>
          </a:p>
          <a:p>
            <a:pPr marL="0" marR="0" indent="0" algn="l" defTabSz="914400" rtl="0" eaLnBrk="0" fontAlgn="base" latinLnBrk="0" hangingPunct="0">
              <a:lnSpc>
                <a:spcPct val="100000"/>
              </a:lnSpc>
              <a:spcBef>
                <a:spcPct val="30000"/>
              </a:spcBef>
              <a:spcAft>
                <a:spcPct val="0"/>
              </a:spcAft>
              <a:buClrTx/>
              <a:buSzTx/>
              <a:buFontTx/>
              <a:buNone/>
              <a:tabLst/>
              <a:defRPr/>
            </a:pPr>
            <a:r>
              <a:t>You can copy files from the secondary storage system to the Open Systems SnapVault primary system using NFS or CIFS. Some Windows and UNIX attributes are not preserved using this method, such as Windows sparse files, Windows EFS data, and UNIX access control lists.</a:t>
            </a:r>
          </a:p>
          <a:p>
            <a:pPr marL="0" marR="0" indent="0" algn="l" defTabSz="914400" rtl="0" eaLnBrk="0" fontAlgn="base" latinLnBrk="0" hangingPunct="0">
              <a:lnSpc>
                <a:spcPct val="100000"/>
              </a:lnSpc>
              <a:spcBef>
                <a:spcPct val="30000"/>
              </a:spcBef>
              <a:spcAft>
                <a:spcPct val="0"/>
              </a:spcAft>
              <a:buClrTx/>
              <a:buSzTx/>
              <a:buFontTx/>
              <a:buNone/>
              <a:tabLst/>
              <a:defRPr/>
            </a:pPr>
            <a:r>
              <a:t>You can also use the </a:t>
            </a:r>
            <a:r>
              <a:rPr>
                <a:latin typeface="Courier New" pitchFamily="49" charset="0"/>
              </a:rPr>
              <a:t>snapvault restore </a:t>
            </a:r>
            <a:r>
              <a:t>command from the Open Systems SnapVault primary command-line interface.</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snapvault restore –s sv_snapshot –S sec_hostname:/vol/sec_vol/sec_qtree/file.doc prim_hostname:dirpath</a:t>
            </a:r>
          </a:p>
          <a:p>
            <a:pPr marL="0" marR="0" indent="0" algn="l" defTabSz="914400" rtl="0" eaLnBrk="0" fontAlgn="base" latinLnBrk="0" hangingPunct="0">
              <a:lnSpc>
                <a:spcPct val="100000"/>
              </a:lnSpc>
              <a:spcBef>
                <a:spcPct val="30000"/>
              </a:spcBef>
              <a:spcAft>
                <a:spcPct val="0"/>
              </a:spcAft>
              <a:buClrTx/>
              <a:buSzTx/>
              <a:buFontTx/>
              <a:buNone/>
              <a:tabLst/>
              <a:defRPr/>
            </a:pPr>
            <a:r>
              <a:t>You can also use the NetApp Operations Manager restore wizard or supported NDMP management software.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Restoring an entire primary system</a:t>
            </a:r>
          </a:p>
          <a:p>
            <a:pPr marL="0" marR="0" indent="0" algn="l" defTabSz="914400" rtl="0" eaLnBrk="0" fontAlgn="base" latinLnBrk="0" hangingPunct="0">
              <a:lnSpc>
                <a:spcPct val="100000"/>
              </a:lnSpc>
              <a:spcBef>
                <a:spcPct val="30000"/>
              </a:spcBef>
              <a:spcAft>
                <a:spcPct val="0"/>
              </a:spcAft>
              <a:buClrTx/>
              <a:buSzTx/>
              <a:buFontTx/>
              <a:buNone/>
              <a:tabLst/>
              <a:defRPr/>
            </a:pPr>
            <a:r>
              <a:t>You can restore an entire primary system from a SnapVault secondary, but there must be an operating system on the Open Systems SnapVault primary’s disk.</a:t>
            </a:r>
          </a:p>
          <a:p>
            <a:pPr marL="0" marR="0" indent="0" algn="l" defTabSz="914400" rtl="0" eaLnBrk="0" fontAlgn="base" latinLnBrk="0" hangingPunct="0">
              <a:lnSpc>
                <a:spcPct val="100000"/>
              </a:lnSpc>
              <a:spcBef>
                <a:spcPct val="30000"/>
              </a:spcBef>
              <a:spcAft>
                <a:spcPct val="0"/>
              </a:spcAft>
              <a:buClrTx/>
              <a:buSzTx/>
              <a:buFontTx/>
              <a:buNone/>
              <a:tabLst/>
              <a:defRPr/>
            </a:pPr>
            <a:r>
              <a:t>1.Reinstall the operating system on the primary.</a:t>
            </a:r>
          </a:p>
          <a:p>
            <a:pPr marL="0" marR="0" indent="0" algn="l" defTabSz="914400" rtl="0" eaLnBrk="0" fontAlgn="base" latinLnBrk="0" hangingPunct="0">
              <a:lnSpc>
                <a:spcPct val="100000"/>
              </a:lnSpc>
              <a:spcBef>
                <a:spcPct val="30000"/>
              </a:spcBef>
              <a:spcAft>
                <a:spcPct val="0"/>
              </a:spcAft>
              <a:buClrTx/>
              <a:buSzTx/>
              <a:buFontTx/>
              <a:buNone/>
              <a:tabLst/>
              <a:defRPr/>
            </a:pPr>
            <a:r>
              <a:t>2.Reformat the file system just as the original file system was formatted.</a:t>
            </a:r>
          </a:p>
          <a:p>
            <a:pPr marL="0" marR="0" indent="0" algn="l" defTabSz="914400" rtl="0" eaLnBrk="0" fontAlgn="base" latinLnBrk="0" hangingPunct="0">
              <a:lnSpc>
                <a:spcPct val="100000"/>
              </a:lnSpc>
              <a:spcBef>
                <a:spcPct val="30000"/>
              </a:spcBef>
              <a:spcAft>
                <a:spcPct val="0"/>
              </a:spcAft>
              <a:buClrTx/>
              <a:buSzTx/>
              <a:buFontTx/>
              <a:buNone/>
              <a:tabLst/>
              <a:defRPr/>
            </a:pPr>
            <a:r>
              <a:t>3.Install the Open Systems SnapVault agent.</a:t>
            </a:r>
          </a:p>
          <a:p>
            <a:pPr marL="0" marR="0" indent="0" algn="l" defTabSz="914400" rtl="0" eaLnBrk="0" fontAlgn="base" latinLnBrk="0" hangingPunct="0">
              <a:lnSpc>
                <a:spcPct val="100000"/>
              </a:lnSpc>
              <a:spcBef>
                <a:spcPct val="30000"/>
              </a:spcBef>
              <a:spcAft>
                <a:spcPct val="0"/>
              </a:spcAft>
              <a:buClrTx/>
              <a:buSzTx/>
              <a:buFontTx/>
              <a:buNone/>
              <a:tabLst/>
              <a:defRPr/>
            </a:pPr>
            <a:r>
              <a:t>4.(Optional) Restore the Windows system state data of the Open Systems SnapVault primary if you backed it up.</a:t>
            </a:r>
          </a:p>
          <a:p>
            <a:pPr marL="0" marR="0" indent="0" algn="l" defTabSz="914400" rtl="0" eaLnBrk="0" fontAlgn="base" latinLnBrk="0" hangingPunct="0">
              <a:lnSpc>
                <a:spcPct val="100000"/>
              </a:lnSpc>
              <a:spcBef>
                <a:spcPct val="30000"/>
              </a:spcBef>
              <a:spcAft>
                <a:spcPct val="0"/>
              </a:spcAft>
              <a:buClrTx/>
              <a:buSzTx/>
              <a:buFontTx/>
              <a:buNone/>
              <a:tabLst/>
              <a:defRPr/>
            </a:pPr>
            <a:r>
              <a:t>5.Restore the backed-up directories using the </a:t>
            </a:r>
            <a:r>
              <a:rPr>
                <a:latin typeface="Courier New" pitchFamily="49" charset="0"/>
              </a:rPr>
              <a:t>snapvault restore </a:t>
            </a:r>
            <a:r>
              <a:t>command.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Restoring to a primary system from tape</a:t>
            </a:r>
          </a:p>
          <a:p>
            <a:pPr marL="0" marR="0" indent="0" algn="l" defTabSz="914400" rtl="0" eaLnBrk="0" fontAlgn="base" latinLnBrk="0" hangingPunct="0">
              <a:lnSpc>
                <a:spcPct val="100000"/>
              </a:lnSpc>
              <a:spcBef>
                <a:spcPct val="30000"/>
              </a:spcBef>
              <a:spcAft>
                <a:spcPct val="0"/>
              </a:spcAft>
              <a:buClrTx/>
              <a:buSzTx/>
              <a:buFontTx/>
              <a:buNone/>
              <a:tabLst/>
              <a:defRPr/>
            </a:pPr>
            <a:r>
              <a:t>The process of restoring from tape to a primary system involves first restoring the data from the tape to a secondary and then restoring from that secondary to the Open Systems SnapVault primary.</a:t>
            </a:r>
          </a:p>
          <a:p>
            <a:pPr marL="0" marR="0" indent="0" algn="l" defTabSz="914400" rtl="0" eaLnBrk="0" fontAlgn="base" latinLnBrk="0" hangingPunct="0">
              <a:lnSpc>
                <a:spcPct val="100000"/>
              </a:lnSpc>
              <a:spcBef>
                <a:spcPct val="30000"/>
              </a:spcBef>
              <a:spcAft>
                <a:spcPct val="0"/>
              </a:spcAft>
              <a:buClrTx/>
              <a:buSzTx/>
              <a:buFontTx/>
              <a:buNone/>
              <a:tabLst/>
              <a:defRPr/>
            </a:pPr>
            <a:r>
              <a:t>1.Mount the tape that has the files that need to be restored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t>2.Use the Data ONTAP</a:t>
            </a:r>
            <a:r>
              <a:rPr>
                <a:latin typeface="Courier New" pitchFamily="49" charset="0"/>
              </a:rPr>
              <a:t> restore </a:t>
            </a:r>
            <a:r>
              <a:t>command to restore from the tape to the SnapVault secondary. </a:t>
            </a:r>
          </a:p>
          <a:p>
            <a:pPr marL="0" marR="0" indent="0" algn="l" defTabSz="914400" rtl="0" eaLnBrk="0" fontAlgn="base" latinLnBrk="0" hangingPunct="0">
              <a:lnSpc>
                <a:spcPct val="100000"/>
              </a:lnSpc>
              <a:spcBef>
                <a:spcPct val="30000"/>
              </a:spcBef>
              <a:spcAft>
                <a:spcPct val="0"/>
              </a:spcAft>
              <a:buClrTx/>
              <a:buSzTx/>
              <a:buFontTx/>
              <a:buNone/>
              <a:tabLst/>
              <a:defRPr/>
            </a:pPr>
            <a:r>
              <a:t>3. Restore the files from the secondary to the NFS or CIFS primary using the </a:t>
            </a:r>
            <a:r>
              <a:rPr>
                <a:latin typeface="Courier New" pitchFamily="49" charset="0"/>
              </a:rPr>
              <a:t>snapvault restore </a:t>
            </a:r>
            <a:r>
              <a:t>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cap="all" smtClean="0"/>
              <a:t>RESTORE LIMITATIONS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smtClean="0"/>
              <a:t>Restoring </a:t>
            </a:r>
            <a:r>
              <a:rPr b="1" cap="all" dirty="0"/>
              <a:t>to a directory that is part of a SnapVault relationship</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you attempt to restore files to a directory involved in a SnapVault relationship using the </a:t>
            </a:r>
            <a:r>
              <a:rPr dirty="0" err="1">
                <a:latin typeface="Courier New" pitchFamily="49" charset="0"/>
              </a:rPr>
              <a:t>snapvault</a:t>
            </a:r>
            <a:r>
              <a:rPr dirty="0">
                <a:latin typeface="Courier New" pitchFamily="49" charset="0"/>
              </a:rPr>
              <a:t> restore </a:t>
            </a:r>
            <a:r>
              <a:rPr dirty="0"/>
              <a:t>command, the attempt fails with the message: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Invalid Qtree/Snapshot requested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Directory in wrong phase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Error performing restore. Check </a:t>
            </a:r>
            <a:r>
              <a:rPr dirty="0" err="1">
                <a:latin typeface="Courier New" pitchFamily="49" charset="0"/>
              </a:rPr>
              <a:t>snapvault</a:t>
            </a:r>
            <a:r>
              <a:rPr dirty="0">
                <a:latin typeface="Courier New" pitchFamily="49" charset="0"/>
              </a:rPr>
              <a:t> log.</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following information is logged in the SnapVault log files: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Invalid Qtree/Snapshot requested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Directory in wrong phase</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can restore to such a directory by first releasing the SnapVault backup relationship using the </a:t>
            </a:r>
            <a:r>
              <a:rPr dirty="0" err="1">
                <a:latin typeface="Courier New" pitchFamily="49" charset="0"/>
              </a:rPr>
              <a:t>snapvault</a:t>
            </a:r>
            <a:r>
              <a:rPr dirty="0">
                <a:latin typeface="Courier New" pitchFamily="49" charset="0"/>
              </a:rPr>
              <a:t> release </a:t>
            </a:r>
            <a:r>
              <a:rPr dirty="0"/>
              <a:t>command from the primary:</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snapvault</a:t>
            </a:r>
            <a:r>
              <a:rPr dirty="0">
                <a:latin typeface="Courier New" pitchFamily="49" charset="0"/>
              </a:rPr>
              <a:t> release </a:t>
            </a:r>
            <a:r>
              <a:rPr i="1" dirty="0">
                <a:latin typeface="Courier New" pitchFamily="49" charset="0"/>
              </a:rPr>
              <a:t>pathname </a:t>
            </a:r>
            <a:r>
              <a:rPr i="1" dirty="0" err="1">
                <a:latin typeface="Courier New" pitchFamily="49" charset="0"/>
              </a:rPr>
              <a:t>sec_hostname</a:t>
            </a:r>
            <a:r>
              <a:rPr i="1" dirty="0">
                <a:latin typeface="Courier New" pitchFamily="49" charset="0"/>
              </a:rPr>
              <a:t>:/</a:t>
            </a:r>
            <a:r>
              <a:rPr i="1" dirty="0" err="1">
                <a:latin typeface="Courier New" pitchFamily="49" charset="0"/>
              </a:rPr>
              <a:t>vol</a:t>
            </a:r>
            <a:r>
              <a:rPr i="1" dirty="0">
                <a:latin typeface="Courier New" pitchFamily="49" charset="0"/>
              </a:rPr>
              <a:t>/</a:t>
            </a:r>
            <a:r>
              <a:rPr i="1" dirty="0" err="1">
                <a:latin typeface="Courier New" pitchFamily="49" charset="0"/>
              </a:rPr>
              <a:t>sec_vol</a:t>
            </a:r>
            <a:r>
              <a:rPr i="1" dirty="0">
                <a:latin typeface="Courier New" pitchFamily="49" charset="0"/>
              </a:rPr>
              <a:t>/</a:t>
            </a:r>
            <a:r>
              <a:rPr i="1" dirty="0" err="1">
                <a:latin typeface="Courier New" pitchFamily="49" charset="0"/>
              </a:rPr>
              <a:t>sec_qtree</a:t>
            </a:r>
            <a:endParaRPr i="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Alternatively, you can restore the files to a new location on the primary system.</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Restoring NTFS-compressed files and directories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Open Systems SnapVault does not restore the compressed attribute on a Windows file if both the following conditions are true:</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file has a compressed attribute set.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file has a sparse or compressed alternate data stream attached.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the case of compressed directories, the compressed attributes are lost when restored, regardless of the alternate data streams</a:t>
            </a:r>
            <a:r>
              <a:rPr dirty="0"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RESYNCHRONIZATION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t>the Open Systems SnapVault primary and the secondary systems become unsynchronized, the relationship needs to be resynchronized to be able to continue incremental backups.</a:t>
            </a:r>
          </a:p>
          <a:p>
            <a:pPr marL="0" marR="0" indent="0" algn="l" defTabSz="914400" rtl="0" eaLnBrk="0" fontAlgn="base" latinLnBrk="0" hangingPunct="0">
              <a:lnSpc>
                <a:spcPct val="100000"/>
              </a:lnSpc>
              <a:spcBef>
                <a:spcPct val="30000"/>
              </a:spcBef>
              <a:spcAft>
                <a:spcPct val="0"/>
              </a:spcAft>
              <a:buClrTx/>
              <a:buSzTx/>
              <a:buFontTx/>
              <a:buNone/>
              <a:tabLst/>
              <a:defRPr/>
            </a:pPr>
            <a:r>
              <a:t>An Open Systems SnapVault relationship can get out of sync when:</a:t>
            </a:r>
          </a:p>
          <a:p>
            <a:pPr marL="0" marR="0" indent="0" algn="l" defTabSz="914400" rtl="0" eaLnBrk="0" fontAlgn="base" latinLnBrk="0" hangingPunct="0">
              <a:lnSpc>
                <a:spcPct val="100000"/>
              </a:lnSpc>
              <a:spcBef>
                <a:spcPct val="30000"/>
              </a:spcBef>
              <a:spcAft>
                <a:spcPct val="0"/>
              </a:spcAft>
              <a:buClrTx/>
              <a:buSzTx/>
              <a:buFontTx/>
              <a:buNone/>
              <a:tabLst/>
              <a:defRPr/>
            </a:pPr>
            <a:r>
              <a:t>An older version of the Open Systems SnapVault database is restored to the Open Systems SnapVault primary system.</a:t>
            </a:r>
          </a:p>
          <a:p>
            <a:pPr marL="0" marR="0" indent="0" algn="l" defTabSz="914400" rtl="0" eaLnBrk="0" fontAlgn="base" latinLnBrk="0" hangingPunct="0">
              <a:lnSpc>
                <a:spcPct val="100000"/>
              </a:lnSpc>
              <a:spcBef>
                <a:spcPct val="30000"/>
              </a:spcBef>
              <a:spcAft>
                <a:spcPct val="0"/>
              </a:spcAft>
              <a:buClrTx/>
              <a:buSzTx/>
              <a:buFontTx/>
              <a:buNone/>
              <a:tabLst/>
              <a:defRPr/>
            </a:pPr>
            <a:r>
              <a:t>Data is restored using the </a:t>
            </a:r>
            <a:r>
              <a:rPr>
                <a:latin typeface="Courier New" pitchFamily="49" charset="0"/>
              </a:rPr>
              <a:t>snapvault restore </a:t>
            </a:r>
            <a:r>
              <a:t>command.</a:t>
            </a:r>
          </a:p>
          <a:p>
            <a:pPr marL="0" marR="0" indent="0" algn="l" defTabSz="914400" rtl="0" eaLnBrk="0" fontAlgn="base" latinLnBrk="0" hangingPunct="0">
              <a:lnSpc>
                <a:spcPct val="100000"/>
              </a:lnSpc>
              <a:spcBef>
                <a:spcPct val="30000"/>
              </a:spcBef>
              <a:spcAft>
                <a:spcPct val="0"/>
              </a:spcAft>
              <a:buClrTx/>
              <a:buSzTx/>
              <a:buFontTx/>
              <a:buNone/>
              <a:tabLst/>
              <a:defRPr/>
            </a:pPr>
            <a:r>
              <a:t>The state of the destination qtree in an Open Systems SnapVault relationship is changed to read-writable, because such an operation breaks the Open Systems SnapVault relationship.</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resynchronization is supported from Data ONTAP 7.2 and Open Systems SnapVault 2.2 and later releases.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Resynchronizing a broken relationship</a:t>
            </a:r>
          </a:p>
          <a:p>
            <a:pPr marL="0" marR="0" indent="0" algn="l" defTabSz="914400" rtl="0" eaLnBrk="0" fontAlgn="base" latinLnBrk="0" hangingPunct="0">
              <a:lnSpc>
                <a:spcPct val="100000"/>
              </a:lnSpc>
              <a:spcBef>
                <a:spcPct val="30000"/>
              </a:spcBef>
              <a:spcAft>
                <a:spcPct val="0"/>
              </a:spcAft>
              <a:buClrTx/>
              <a:buSzTx/>
              <a:buFontTx/>
              <a:buNone/>
              <a:tabLst/>
              <a:defRPr/>
            </a:pPr>
            <a:r>
              <a:t>To resynchronize a broken Open Systems SnapVault relationship, on the SnapVault secondary, enter the following command: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Secondary&gt; snapvault start -r -S </a:t>
            </a:r>
            <a:r>
              <a:rPr i="1">
                <a:latin typeface="Courier New" pitchFamily="49" charset="0"/>
              </a:rPr>
              <a:t>prim_hostname</a:t>
            </a:r>
            <a:r>
              <a:rPr>
                <a:latin typeface="Courier New" pitchFamily="49" charset="0"/>
              </a:rPr>
              <a:t>:</a:t>
            </a:r>
            <a:r>
              <a:rPr i="1">
                <a:latin typeface="Courier New" pitchFamily="49" charset="0"/>
              </a:rPr>
              <a:t>dirpathsec_hostname</a:t>
            </a:r>
            <a:r>
              <a:rPr>
                <a:latin typeface="Courier New" pitchFamily="49" charset="0"/>
              </a:rPr>
              <a:t>:/vol/</a:t>
            </a:r>
            <a:r>
              <a:rPr i="1">
                <a:latin typeface="Courier New" pitchFamily="49" charset="0"/>
              </a:rPr>
              <a:t>sec_vol</a:t>
            </a:r>
            <a:r>
              <a:rPr>
                <a:latin typeface="Courier New" pitchFamily="49" charset="0"/>
              </a:rPr>
              <a:t>/</a:t>
            </a:r>
            <a:r>
              <a:rPr i="1">
                <a:latin typeface="Courier New" pitchFamily="49" charset="0"/>
              </a:rPr>
              <a:t>sec_qtree</a:t>
            </a:r>
          </a:p>
          <a:p>
            <a:pPr marL="0" marR="0" indent="0" algn="l" defTabSz="914400" rtl="0" eaLnBrk="0" fontAlgn="base" latinLnBrk="0" hangingPunct="0">
              <a:lnSpc>
                <a:spcPct val="100000"/>
              </a:lnSpc>
              <a:spcBef>
                <a:spcPct val="30000"/>
              </a:spcBef>
              <a:spcAft>
                <a:spcPct val="0"/>
              </a:spcAft>
              <a:buClrTx/>
              <a:buSzTx/>
              <a:buFontTx/>
              <a:buNone/>
              <a:tabLst/>
              <a:defRPr/>
            </a:pPr>
            <a:r>
              <a:t>NOTE: Open Systems SnapVault does not support resynchronizing restored subdirectories and single files.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Resynchronizing after a snapvault restore</a:t>
            </a:r>
          </a:p>
          <a:p>
            <a:pPr marL="0" marR="0" indent="0" algn="l" defTabSz="914400" rtl="0" eaLnBrk="0" fontAlgn="base" latinLnBrk="0" hangingPunct="0">
              <a:lnSpc>
                <a:spcPct val="100000"/>
              </a:lnSpc>
              <a:spcBef>
                <a:spcPct val="30000"/>
              </a:spcBef>
              <a:spcAft>
                <a:spcPct val="0"/>
              </a:spcAft>
              <a:buClrTx/>
              <a:buSzTx/>
              <a:buFontTx/>
              <a:buNone/>
              <a:tabLst/>
              <a:defRPr/>
            </a:pPr>
            <a:r>
              <a:t>After data is restored using the </a:t>
            </a:r>
            <a:r>
              <a:rPr>
                <a:latin typeface="Courier New" pitchFamily="49" charset="0"/>
              </a:rPr>
              <a:t>snapvault restore </a:t>
            </a:r>
            <a:r>
              <a:t>command, if you want to perform subsequent incremental backups from the restored location to the same qtree on the secondary storage system, you must resynchronize the relationship.</a:t>
            </a:r>
          </a:p>
          <a:p>
            <a:pPr marL="0" marR="0" indent="0" algn="l" defTabSz="914400" rtl="0" eaLnBrk="0" fontAlgn="base" latinLnBrk="0" hangingPunct="0">
              <a:lnSpc>
                <a:spcPct val="100000"/>
              </a:lnSpc>
              <a:spcBef>
                <a:spcPct val="30000"/>
              </a:spcBef>
              <a:spcAft>
                <a:spcPct val="0"/>
              </a:spcAft>
              <a:buClrTx/>
              <a:buSzTx/>
              <a:buFontTx/>
              <a:buNone/>
              <a:tabLst/>
              <a:defRPr/>
            </a:pPr>
            <a:r>
              <a:t>Before restoring, enable the </a:t>
            </a:r>
            <a:r>
              <a:rPr i="1"/>
              <a:t>Enable restart/resync on restore </a:t>
            </a:r>
            <a:r>
              <a:t>check box in the Open Systems SnapVault Configurator. By default this option is not selected. </a:t>
            </a:r>
          </a:p>
          <a:p>
            <a:pPr marL="0" marR="0" indent="0" algn="l" defTabSz="914400" rtl="0" eaLnBrk="0" fontAlgn="base" latinLnBrk="0" hangingPunct="0">
              <a:lnSpc>
                <a:spcPct val="100000"/>
              </a:lnSpc>
              <a:spcBef>
                <a:spcPct val="30000"/>
              </a:spcBef>
              <a:spcAft>
                <a:spcPct val="0"/>
              </a:spcAft>
              <a:buClrTx/>
              <a:buSzTx/>
              <a:buFontTx/>
              <a:buNone/>
              <a:tabLst/>
              <a:defRPr/>
            </a:pPr>
            <a:r>
              <a:t>If you selected this option before you performed the </a:t>
            </a:r>
            <a:r>
              <a:rPr>
                <a:latin typeface="Courier New" pitchFamily="49" charset="0"/>
              </a:rPr>
              <a:t>snapvault restore</a:t>
            </a:r>
            <a:r>
              <a:t>, you can resynchronize the SnapVault backup relationship with the </a:t>
            </a:r>
            <a:r>
              <a:rPr>
                <a:latin typeface="Courier New" pitchFamily="49" charset="0"/>
              </a:rPr>
              <a:t>snapvault start –r </a:t>
            </a:r>
            <a:r>
              <a:t>command after the restore has completed.</a:t>
            </a:r>
          </a:p>
          <a:p>
            <a:pPr marL="0" marR="0" indent="0" algn="l" defTabSz="914400" rtl="0" eaLnBrk="0" fontAlgn="base" latinLnBrk="0" hangingPunct="0">
              <a:lnSpc>
                <a:spcPct val="100000"/>
              </a:lnSpc>
              <a:spcBef>
                <a:spcPct val="30000"/>
              </a:spcBef>
              <a:spcAft>
                <a:spcPct val="0"/>
              </a:spcAft>
              <a:buClrTx/>
              <a:buSzTx/>
              <a:buFontTx/>
              <a:buNone/>
              <a:tabLst/>
              <a:defRPr/>
            </a:pPr>
            <a:r>
              <a:t>If you did not select this option before performing the SnapVault restore, you will have to initialize the relationship after the restore using the </a:t>
            </a:r>
            <a:r>
              <a:rPr>
                <a:latin typeface="Courier New" pitchFamily="49" charset="0"/>
              </a:rPr>
              <a:t>snapvault start </a:t>
            </a:r>
            <a:r>
              <a:t>command from the SnapVault secondary.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OPEN</a:t>
            </a:r>
            <a:r>
              <a:rPr lang="en-US" baseline="0" dirty="0" smtClean="0"/>
              <a:t> SYSTEM SNAPVAULT DEPLOYMENT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INSTALLING OPEN SYSTEMS 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Open Systems SnapVault agent can be installed from the CD-ROM or from the </a:t>
            </a:r>
            <a:r>
              <a:rPr i="1" dirty="0"/>
              <a:t>Download Software</a:t>
            </a:r>
            <a:r>
              <a:rPr dirty="0"/>
              <a:t> page on the NOW site. Refer to the </a:t>
            </a:r>
            <a:r>
              <a:rPr i="1" dirty="0"/>
              <a:t>Open Systems SnapVault Release Notes</a:t>
            </a:r>
            <a:r>
              <a:rPr dirty="0"/>
              <a:t> and the</a:t>
            </a:r>
            <a:r>
              <a:rPr i="1" dirty="0"/>
              <a:t> Installation and Administration Guide </a:t>
            </a:r>
            <a:r>
              <a:rPr dirty="0"/>
              <a:t>for details on the installation process for Windows and UNIX-based systems.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Open Systems SnapVault agent installation will store the Open Systems SnapVault database, a set of executables, the logs file, and the Exclude Lists files on the primary. On a Windows primary, the default installation path is the C:\Program Files directory. On UNIX systems, the default installation location is the /</a:t>
            </a:r>
            <a:r>
              <a:rPr dirty="0" err="1"/>
              <a:t>usr</a:t>
            </a:r>
            <a:r>
              <a:rPr dirty="0"/>
              <a:t> directory. During the installation process, you will be prompted to enter the NDMP account to connect to the primary system, the NDMP listening port, and the host name or IP address of the secondary system. At the end of the installation routine, the </a:t>
            </a:r>
            <a:r>
              <a:rPr dirty="0" err="1"/>
              <a:t>svinstallcheck</a:t>
            </a:r>
            <a:r>
              <a:rPr dirty="0"/>
              <a:t> utility will verify successful installation and make sure that the services are running properly.</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Unattended Installation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Unattended installation enables you to install or upgrade Open Systems SnapVault software over a large number of Open Systems platforms with minimal user intervention. To perform an unattended installation of Open Systems SnapVault, an installation script and other supporting files are required. A utility called </a:t>
            </a:r>
            <a:r>
              <a:rPr dirty="0" err="1"/>
              <a:t>svconfigpackager</a:t>
            </a:r>
            <a:r>
              <a:rPr dirty="0"/>
              <a:t> is available in the Open Systems SnapVault software. When run on an Open Systems SnapVault primary system, the utility saves the current configuration settings to a file. In addition, this utility can create an installation script that, in conjunction with the configuration settings file and other files, can be used to perform unattended installations or upgrades.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Ensure that the TCP ports 10000 (for central management using NDMP) and 10566 (QSMSERVER) are open before Open Systems SnapVault is installed. For NetApp Host Agent, HTTP port 4092 and HTTPS port 4093 must be open as well.</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W2K8R2: FIREWALL CONFIGURATION</a:t>
            </a:r>
          </a:p>
          <a:p>
            <a:endParaRPr lang="en-US" smtClean="0"/>
          </a:p>
          <a:p>
            <a:endParaRPr lang="en-US"/>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OPEN SYSTEMS SNAPVAULT PRIMARY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t>use the Open Systems SnapVault Configurator utility to verify and to modify the Open Systems SnapVault configuration parameters.</a:t>
            </a:r>
          </a:p>
          <a:p>
            <a:pPr marL="0" marR="0" indent="0" algn="l" defTabSz="914400" rtl="0" eaLnBrk="0" fontAlgn="base" latinLnBrk="0" hangingPunct="0">
              <a:lnSpc>
                <a:spcPct val="100000"/>
              </a:lnSpc>
              <a:spcBef>
                <a:spcPct val="30000"/>
              </a:spcBef>
              <a:spcAft>
                <a:spcPct val="0"/>
              </a:spcAft>
              <a:buClrTx/>
              <a:buSzTx/>
              <a:buFontTx/>
              <a:buNone/>
              <a:tabLst/>
              <a:defRPr/>
            </a:pPr>
            <a:r>
              <a:t>The Configurator utility is automatically installed during the Open Systems SnapVault agent installation and can be invoked from the </a:t>
            </a:r>
            <a:r>
              <a:rPr i="1"/>
              <a:t>Windows &gt; Start &gt; Programs</a:t>
            </a:r>
            <a:r>
              <a:t> menu or from the command line. The svconfigurator.exe program is located in the </a:t>
            </a:r>
            <a:r>
              <a:rPr i="1"/>
              <a:t>Install_dir/</a:t>
            </a:r>
            <a:r>
              <a:t>bin directory.</a:t>
            </a:r>
          </a:p>
          <a:p>
            <a:pPr marL="0" marR="0" indent="0" algn="l" defTabSz="914400" rtl="0" eaLnBrk="0" fontAlgn="base" latinLnBrk="0" hangingPunct="0">
              <a:lnSpc>
                <a:spcPct val="100000"/>
              </a:lnSpc>
              <a:spcBef>
                <a:spcPct val="30000"/>
              </a:spcBef>
              <a:spcAft>
                <a:spcPct val="0"/>
              </a:spcAft>
              <a:buClrTx/>
              <a:buSzTx/>
              <a:buFontTx/>
              <a:buNone/>
              <a:tabLst/>
              <a:defRPr/>
            </a:pPr>
            <a:r>
              <a:t>From the Configurator, you can perform the following actions:</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Machine tab</a:t>
            </a:r>
            <a:r>
              <a:t> displays information about the version of Open Systems SnapVault agent software, and primary system machine information such as the IP address and OS version.</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Service tab</a:t>
            </a:r>
            <a:r>
              <a:t> allows you to stop and start the Open Systems SnapVault services.</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General tab</a:t>
            </a:r>
            <a:r>
              <a:t> enables you to generate debugging files and to modify the default db, tmp, and trace directories locations.</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Trace Level tab</a:t>
            </a:r>
            <a:r>
              <a:t> is used to choose which process to take traces of and the trace level. The Trace Level tab is used in conjunction with the General tab.</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SnapVault tab</a:t>
            </a:r>
            <a:r>
              <a:t> allows you to specify the SnapVault secondary hostname or IP address and to modify some important parameters such as the BLI level, OFM, VSS, and NDMP parameters.</a:t>
            </a:r>
          </a:p>
          <a:p>
            <a:pPr marL="0" marR="0" indent="0" algn="l" defTabSz="914400" rtl="0" eaLnBrk="0" fontAlgn="base" latinLnBrk="0" hangingPunct="0">
              <a:lnSpc>
                <a:spcPct val="100000"/>
              </a:lnSpc>
              <a:spcBef>
                <a:spcPct val="30000"/>
              </a:spcBef>
              <a:spcAft>
                <a:spcPct val="0"/>
              </a:spcAft>
              <a:buClrTx/>
              <a:buSzTx/>
              <a:buFontTx/>
              <a:buNone/>
              <a:tabLst/>
              <a:defRPr/>
            </a:pPr>
            <a:r>
              <a:t>Alternatively, you can use the </a:t>
            </a:r>
            <a:r>
              <a:rPr b="1"/>
              <a:t>svsetstanza</a:t>
            </a:r>
            <a:r>
              <a:t> utility from the primary for configuration purposes instead of using the Configurator. The </a:t>
            </a:r>
            <a:r>
              <a:rPr>
                <a:latin typeface="Courier New" pitchFamily="49" charset="0"/>
              </a:rPr>
              <a:t>svsetstanza </a:t>
            </a:r>
            <a:r>
              <a:t>command is located in the </a:t>
            </a:r>
            <a:r>
              <a:rPr i="1"/>
              <a:t>install_dir</a:t>
            </a:r>
            <a:r>
              <a:t>/util directory.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LICENSING OPEN SYSTEMS 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Open Systems SnapVault licenses are installed on the secondary storage system to which they are backed up. You will need to install the following licenses on the SnapVault secondary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SnapVault secondary </a:t>
            </a:r>
            <a:r>
              <a:rPr dirty="0" err="1">
                <a:latin typeface="Courier New" pitchFamily="49" charset="0"/>
              </a:rPr>
              <a:t>sv_ontap_sec</a:t>
            </a:r>
            <a:r>
              <a:rPr dirty="0">
                <a:latin typeface="Courier New" pitchFamily="49" charset="0"/>
              </a:rPr>
              <a:t> </a:t>
            </a:r>
            <a:r>
              <a:rPr dirty="0"/>
              <a:t>license.</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Open Systems SnapVault primary licenses for the platforms you want to back up to the secondary storage system. The following is a list of the primary licenses: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smtClean="0">
                <a:latin typeface="Courier New" pitchFamily="49" charset="0"/>
              </a:rPr>
              <a:t>sv_windows_ofm_pri</a:t>
            </a:r>
            <a:r>
              <a:rPr lang="en-US" dirty="0" smtClean="0">
                <a:latin typeface="Courier New" pitchFamily="49" charset="0"/>
              </a:rPr>
              <a:t> </a:t>
            </a:r>
            <a:r>
              <a:rPr dirty="0" smtClean="0"/>
              <a:t>(</a:t>
            </a:r>
            <a:r>
              <a:rPr dirty="0"/>
              <a:t>to use OFM for Windows 2000 Server)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a:latin typeface="Courier New" pitchFamily="49" charset="0"/>
              </a:rPr>
              <a:t>sv_windows_pri</a:t>
            </a:r>
            <a:r>
              <a:rPr dirty="0"/>
              <a:t> (for Windows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smtClean="0">
                <a:latin typeface="Courier New" pitchFamily="49" charset="0"/>
              </a:rPr>
              <a:t>sv_unix_pri</a:t>
            </a:r>
            <a:r>
              <a:rPr lang="en-US" dirty="0" smtClean="0">
                <a:latin typeface="Courier New" pitchFamily="49" charset="0"/>
              </a:rPr>
              <a:t> </a:t>
            </a:r>
            <a:r>
              <a:rPr dirty="0" smtClean="0"/>
              <a:t>(</a:t>
            </a:r>
            <a:r>
              <a:rPr dirty="0"/>
              <a:t>for UNIX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smtClean="0">
                <a:latin typeface="Courier New" pitchFamily="49" charset="0"/>
              </a:rPr>
              <a:t>sv_linux_pri</a:t>
            </a:r>
            <a:r>
              <a:rPr lang="en-US" dirty="0" smtClean="0">
                <a:latin typeface="Courier New" pitchFamily="49" charset="0"/>
              </a:rPr>
              <a:t> </a:t>
            </a:r>
            <a:r>
              <a:rPr dirty="0" smtClean="0"/>
              <a:t>(</a:t>
            </a:r>
            <a:r>
              <a:rPr dirty="0"/>
              <a:t>for Linux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smtClean="0">
                <a:latin typeface="Courier New" pitchFamily="49" charset="0"/>
              </a:rPr>
              <a:t>sv_vmware_pri</a:t>
            </a:r>
            <a:r>
              <a:rPr lang="en-US" dirty="0" smtClean="0">
                <a:latin typeface="Courier New" pitchFamily="49" charset="0"/>
              </a:rPr>
              <a:t> </a:t>
            </a:r>
            <a:r>
              <a:rPr dirty="0" smtClean="0"/>
              <a:t>(</a:t>
            </a:r>
            <a:r>
              <a:rPr dirty="0"/>
              <a:t>for VMware ESX Server)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Licensing of the Open Systems SnapVault primary is based on the platform. Stored on the secondary, these licenses are independent and do not tie in to the serial number of the secondary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Evaluation licenses are available on the NOW site.</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CONFIGURING SNAPVAULT SECONDARY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SnapVault secondary configuration steps are identical to the ones used to configure SnapVault in a NetApp storage systems environment.</a:t>
            </a:r>
          </a:p>
          <a:p>
            <a:pPr marL="0" marR="0" indent="0" algn="l" defTabSz="914400" rtl="0" eaLnBrk="0" fontAlgn="base" latinLnBrk="0" hangingPunct="0">
              <a:lnSpc>
                <a:spcPct val="100000"/>
              </a:lnSpc>
              <a:spcBef>
                <a:spcPct val="30000"/>
              </a:spcBef>
              <a:spcAft>
                <a:spcPct val="0"/>
              </a:spcAft>
              <a:buClrTx/>
              <a:buSzTx/>
              <a:buFontTx/>
              <a:buNone/>
              <a:tabLst/>
              <a:defRPr/>
            </a:pPr>
            <a:r>
              <a:rPr dirty="0"/>
              <a:t>1. Install the required licenses: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sec&gt; license add &lt;</a:t>
            </a:r>
            <a:r>
              <a:rPr i="1" dirty="0" err="1">
                <a:latin typeface="Courier New" pitchFamily="49" charset="0"/>
              </a:rPr>
              <a:t>license_code</a:t>
            </a:r>
            <a:r>
              <a:rPr dirty="0">
                <a:latin typeface="Courier New" pitchFamily="49" charset="0"/>
              </a:rPr>
              <a:t>&gt;</a:t>
            </a:r>
          </a:p>
          <a:p>
            <a:pPr marL="0" marR="0" indent="0" algn="l" defTabSz="914400" rtl="0" eaLnBrk="0" fontAlgn="base" latinLnBrk="0" hangingPunct="0">
              <a:lnSpc>
                <a:spcPct val="100000"/>
              </a:lnSpc>
              <a:spcBef>
                <a:spcPct val="30000"/>
              </a:spcBef>
              <a:spcAft>
                <a:spcPct val="0"/>
              </a:spcAft>
              <a:buClrTx/>
              <a:buSzTx/>
              <a:buFontTx/>
              <a:buNone/>
              <a:tabLst/>
              <a:defRPr/>
            </a:pPr>
            <a:r>
              <a:rPr dirty="0"/>
              <a:t>2.Ensure that the NDMP service is enabled: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sec&gt; </a:t>
            </a:r>
            <a:r>
              <a:rPr b="1" dirty="0">
                <a:latin typeface="Courier New" pitchFamily="49" charset="0"/>
              </a:rPr>
              <a:t>options </a:t>
            </a:r>
            <a:r>
              <a:rPr b="1" dirty="0" err="1">
                <a:latin typeface="Courier New" pitchFamily="49" charset="0"/>
              </a:rPr>
              <a:t>ndmpd.enable</a:t>
            </a:r>
            <a:r>
              <a:rPr b="1" dirty="0">
                <a:latin typeface="Courier New" pitchFamily="49" charset="0"/>
              </a:rPr>
              <a:t> 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3.Specify the names or IP addresses of the Open Systems SnapVault primary systems to back up and restore: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sec&gt; options </a:t>
            </a:r>
            <a:r>
              <a:rPr dirty="0" err="1">
                <a:latin typeface="Courier New" pitchFamily="49" charset="0"/>
              </a:rPr>
              <a:t>snapvault.access</a:t>
            </a:r>
            <a:r>
              <a:rPr dirty="0">
                <a:latin typeface="Courier New" pitchFamily="49" charset="0"/>
              </a:rPr>
              <a:t> host=</a:t>
            </a:r>
            <a:r>
              <a:rPr i="1" dirty="0">
                <a:latin typeface="Courier New" pitchFamily="49" charset="0"/>
              </a:rPr>
              <a:t>prim_host1, prim_host2</a:t>
            </a:r>
          </a:p>
          <a:p>
            <a:pPr marL="0" marR="0" indent="0" algn="l" defTabSz="914400" rtl="0" eaLnBrk="0" fontAlgn="base" latinLnBrk="0" hangingPunct="0">
              <a:lnSpc>
                <a:spcPct val="100000"/>
              </a:lnSpc>
              <a:spcBef>
                <a:spcPct val="30000"/>
              </a:spcBef>
              <a:spcAft>
                <a:spcPct val="0"/>
              </a:spcAft>
              <a:buClrTx/>
              <a:buSzTx/>
              <a:buFontTx/>
              <a:buNone/>
              <a:tabLst/>
              <a:defRPr/>
            </a:pPr>
            <a:r>
              <a:rPr dirty="0"/>
              <a:t>4.For each Open Systems SnapVault platform directory or file to be backed up to the SnapVault secondary, execute an initial baseline transfer:</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sec</a:t>
            </a:r>
            <a:r>
              <a:rPr dirty="0" smtClean="0">
                <a:latin typeface="Courier New" pitchFamily="49" charset="0"/>
              </a:rPr>
              <a:t>&gt;</a:t>
            </a:r>
            <a:r>
              <a:rPr lang="en-US" dirty="0" smtClean="0">
                <a:latin typeface="Courier New" pitchFamily="49" charset="0"/>
              </a:rPr>
              <a:t> </a:t>
            </a:r>
            <a:r>
              <a:rPr dirty="0" err="1" smtClean="0">
                <a:latin typeface="Courier New" pitchFamily="49" charset="0"/>
              </a:rPr>
              <a:t>snapvault</a:t>
            </a:r>
            <a:r>
              <a:rPr dirty="0" smtClean="0">
                <a:latin typeface="Courier New" pitchFamily="49" charset="0"/>
              </a:rPr>
              <a:t> </a:t>
            </a:r>
            <a:r>
              <a:rPr dirty="0">
                <a:latin typeface="Courier New" pitchFamily="49" charset="0"/>
              </a:rPr>
              <a:t>start -S </a:t>
            </a:r>
            <a:r>
              <a:rPr i="1" dirty="0" err="1">
                <a:latin typeface="Courier New" pitchFamily="49" charset="0"/>
              </a:rPr>
              <a:t>prim_hostname:dirpath</a:t>
            </a:r>
            <a:r>
              <a:rPr dirty="0"/>
              <a:t/>
            </a:r>
            <a:br>
              <a:rPr dirty="0"/>
            </a:br>
            <a:r>
              <a:rPr i="1" dirty="0">
                <a:latin typeface="Courier New" pitchFamily="49" charset="0"/>
              </a:rPr>
              <a:t>                    </a:t>
            </a:r>
            <a:r>
              <a:rPr i="1" dirty="0" err="1">
                <a:latin typeface="Courier New" pitchFamily="49" charset="0"/>
              </a:rPr>
              <a:t>sec_hostname</a:t>
            </a:r>
            <a:r>
              <a:rPr dirty="0">
                <a:latin typeface="Courier New" pitchFamily="49" charset="0"/>
              </a:rPr>
              <a:t>:/</a:t>
            </a:r>
            <a:r>
              <a:rPr dirty="0" err="1">
                <a:latin typeface="Courier New" pitchFamily="49" charset="0"/>
              </a:rPr>
              <a:t>vol</a:t>
            </a:r>
            <a:r>
              <a:rPr dirty="0">
                <a:latin typeface="Courier New" pitchFamily="49" charset="0"/>
              </a:rPr>
              <a:t>/</a:t>
            </a:r>
            <a:r>
              <a:rPr i="1" dirty="0" err="1">
                <a:latin typeface="Courier New" pitchFamily="49" charset="0"/>
              </a:rPr>
              <a:t>sec_vol</a:t>
            </a:r>
            <a:r>
              <a:rPr dirty="0">
                <a:latin typeface="Courier New" pitchFamily="49" charset="0"/>
              </a:rPr>
              <a:t>/</a:t>
            </a:r>
            <a:r>
              <a:rPr i="1" dirty="0" err="1">
                <a:latin typeface="Courier New" pitchFamily="49" charset="0"/>
              </a:rPr>
              <a:t>sec_qtree</a:t>
            </a:r>
            <a:endParaRPr i="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Schedule incremental updates.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For 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sec&gt; </a:t>
            </a:r>
            <a:r>
              <a:rPr b="1" dirty="0" err="1">
                <a:latin typeface="Courier New" pitchFamily="49" charset="0"/>
              </a:rPr>
              <a:t>snapvault</a:t>
            </a:r>
            <a:r>
              <a:rPr b="1" dirty="0">
                <a:latin typeface="Courier New" pitchFamily="49" charset="0"/>
              </a:rPr>
              <a:t> snap </a:t>
            </a:r>
            <a:r>
              <a:rPr b="1" dirty="0" err="1">
                <a:latin typeface="Courier New" pitchFamily="49" charset="0"/>
              </a:rPr>
              <a:t>sched</a:t>
            </a:r>
            <a:r>
              <a:rPr b="1" dirty="0">
                <a:latin typeface="Courier New" pitchFamily="49" charset="0"/>
              </a:rPr>
              <a:t> -x vol1 </a:t>
            </a:r>
            <a:r>
              <a:rPr b="1" dirty="0" err="1">
                <a:latin typeface="Courier New" pitchFamily="49" charset="0"/>
              </a:rPr>
              <a:t>sv_hourly</a:t>
            </a:r>
            <a:r>
              <a:rPr b="1" dirty="0">
                <a:latin typeface="Courier New" pitchFamily="49" charset="0"/>
              </a:rPr>
              <a:t> 11@mon-fri@7-18</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a:t>
            </a:r>
            <a:r>
              <a:rPr dirty="0">
                <a:latin typeface="Courier New" pitchFamily="49" charset="0"/>
              </a:rPr>
              <a:t> -x </a:t>
            </a:r>
            <a:r>
              <a:rPr dirty="0"/>
              <a:t>parameter causes SnapVault to copy new or modified files from the Open Systems SnapVault system directory or file to their associated qtrees on the secondary. After all the secondary qtrees on the specified volume have been updated, the SnapVault secondary then creates a Snapshot copy of this volume for archiving.</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MONITOR TRANSFERS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Use </a:t>
            </a:r>
            <a:r>
              <a:t>the </a:t>
            </a:r>
            <a:r>
              <a:rPr>
                <a:latin typeface="Courier New" pitchFamily="49" charset="0"/>
              </a:rPr>
              <a:t>snapvault status </a:t>
            </a:r>
            <a:r>
              <a:t>command to verify whether a transfer is in progress, the state of the destination, and how long ago the last successful transfer took place.</a:t>
            </a:r>
          </a:p>
          <a:p>
            <a:pPr marL="0" marR="0" indent="0" algn="l" defTabSz="914400" rtl="0" eaLnBrk="0" fontAlgn="base" latinLnBrk="0" hangingPunct="0">
              <a:lnSpc>
                <a:spcPct val="100000"/>
              </a:lnSpc>
              <a:spcBef>
                <a:spcPct val="30000"/>
              </a:spcBef>
              <a:spcAft>
                <a:spcPct val="0"/>
              </a:spcAft>
              <a:buClrTx/>
              <a:buSzTx/>
              <a:buFontTx/>
              <a:buNone/>
              <a:tabLst/>
              <a:defRPr/>
            </a:pPr>
            <a:r>
              <a:t>If the</a:t>
            </a:r>
            <a:r>
              <a:rPr>
                <a:latin typeface="Courier New" pitchFamily="49" charset="0"/>
              </a:rPr>
              <a:t> -l </a:t>
            </a:r>
            <a:r>
              <a:t>option is given, the output displays more detailed information such as the total files to transfer, how many were transferred, which file is currently transferring, and the transfer error ID, if any error occurred.</a:t>
            </a:r>
          </a:p>
          <a:p>
            <a:pPr marL="0" marR="0" indent="0" algn="l" defTabSz="914400" rtl="0" eaLnBrk="0" fontAlgn="base" latinLnBrk="0" hangingPunct="0">
              <a:lnSpc>
                <a:spcPct val="100000"/>
              </a:lnSpc>
              <a:spcBef>
                <a:spcPct val="30000"/>
              </a:spcBef>
              <a:spcAft>
                <a:spcPct val="0"/>
              </a:spcAft>
              <a:buClrTx/>
              <a:buSzTx/>
              <a:buFontTx/>
              <a:buNone/>
              <a:tabLst/>
              <a:defRPr/>
            </a:pPr>
            <a:r>
              <a:t>For details on the </a:t>
            </a:r>
            <a:r>
              <a:rPr>
                <a:latin typeface="Courier New" pitchFamily="49" charset="0"/>
              </a:rPr>
              <a:t>snapvault status </a:t>
            </a:r>
            <a:r>
              <a:t>command output and options, refer to the Data ONTAP </a:t>
            </a:r>
            <a:r>
              <a:rPr i="1"/>
              <a:t>Data Protection Online Backup and Recovery Guide</a:t>
            </a:r>
            <a:r>
              <a:t>.</a:t>
            </a:r>
          </a:p>
          <a:p>
            <a:pPr marL="0" marR="0" indent="0" algn="l" defTabSz="914400" rtl="0" eaLnBrk="0" fontAlgn="base" latinLnBrk="0" hangingPunct="0">
              <a:lnSpc>
                <a:spcPct val="100000"/>
              </a:lnSpc>
              <a:spcBef>
                <a:spcPct val="30000"/>
              </a:spcBef>
              <a:spcAft>
                <a:spcPct val="0"/>
              </a:spcAft>
              <a:buClrTx/>
              <a:buSzTx/>
              <a:buFontTx/>
              <a:buNone/>
              <a:tabLst/>
              <a:defRPr/>
            </a:pPr>
            <a:r>
              <a:t>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OPEN SYSTEMS SNAPVAULT COMMANDS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SnapVault commands available from the Open Systems SnapVault primary command-line interface are identical to the ones supported on a SnapVault storage primary system. The SnapVault commands are stored in the </a:t>
            </a:r>
            <a:r>
              <a:rPr i="1"/>
              <a:t>Install_dir</a:t>
            </a:r>
            <a:r>
              <a:t>/bin directory. Refer to the SnapVault module of this course for details on the following SnapVault commands syntax:</a:t>
            </a:r>
          </a:p>
          <a:p>
            <a:pPr marL="0" marR="0" indent="0" algn="l" defTabSz="914400" rtl="0" eaLnBrk="0" fontAlgn="base" latinLnBrk="0" hangingPunct="0">
              <a:lnSpc>
                <a:spcPct val="100000"/>
              </a:lnSpc>
              <a:spcBef>
                <a:spcPct val="30000"/>
              </a:spcBef>
              <a:spcAft>
                <a:spcPct val="0"/>
              </a:spcAft>
              <a:buClrTx/>
              <a:buSzTx/>
              <a:buFontTx/>
              <a:buNone/>
              <a:tabLst/>
              <a:defRPr/>
            </a:pPr>
            <a:r>
              <a:t>Use the </a:t>
            </a:r>
            <a:r>
              <a:rPr>
                <a:latin typeface="Courier New" pitchFamily="49" charset="0"/>
              </a:rPr>
              <a:t>status</a:t>
            </a:r>
            <a:r>
              <a:t> command to monitor the status of an Open Systems SnapVault backup or restore.</a:t>
            </a:r>
          </a:p>
          <a:p>
            <a:pPr marL="0" marR="0" indent="0" algn="l" defTabSz="914400" rtl="0" eaLnBrk="0" fontAlgn="base" latinLnBrk="0" hangingPunct="0">
              <a:lnSpc>
                <a:spcPct val="100000"/>
              </a:lnSpc>
              <a:spcBef>
                <a:spcPct val="30000"/>
              </a:spcBef>
              <a:spcAft>
                <a:spcPct val="0"/>
              </a:spcAft>
              <a:buClrTx/>
              <a:buSzTx/>
              <a:buFontTx/>
              <a:buNone/>
              <a:tabLst/>
              <a:defRPr/>
            </a:pPr>
            <a:r>
              <a:t>Issue the </a:t>
            </a:r>
            <a:r>
              <a:rPr>
                <a:latin typeface="Courier New" pitchFamily="49" charset="0"/>
              </a:rPr>
              <a:t>destinations</a:t>
            </a:r>
            <a:r>
              <a:t> command to list all the known destinations for this Open Systems SnapVault primary system.</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a:latin typeface="Courier New" pitchFamily="49" charset="0"/>
              </a:rPr>
              <a:t>abort</a:t>
            </a:r>
            <a:r>
              <a:t> command allows you to stop a restore transfer from the secondary to the primary system.</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a:latin typeface="Courier New" pitchFamily="49" charset="0"/>
              </a:rPr>
              <a:t>release</a:t>
            </a:r>
            <a:r>
              <a:t> command allows you to release relationships that have been stopped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t>In the event of data loss or corruption on the primary system, use the </a:t>
            </a:r>
            <a:r>
              <a:rPr>
                <a:latin typeface="Courier New" pitchFamily="49" charset="0"/>
              </a:rPr>
              <a:t>restore</a:t>
            </a:r>
            <a:r>
              <a:t> command to restore the affected file, directory, drive, or even the entire system.</a:t>
            </a:r>
          </a:p>
          <a:p>
            <a:pPr marL="0" marR="0" indent="0" algn="l" defTabSz="914400" rtl="0" eaLnBrk="0" fontAlgn="base" latinLnBrk="0" hangingPunct="0">
              <a:lnSpc>
                <a:spcPct val="100000"/>
              </a:lnSpc>
              <a:spcBef>
                <a:spcPct val="30000"/>
              </a:spcBef>
              <a:spcAft>
                <a:spcPct val="0"/>
              </a:spcAft>
              <a:buClrTx/>
              <a:buSzTx/>
              <a:buFontTx/>
              <a:buNone/>
              <a:tabLst/>
              <a:defRPr/>
            </a:pPr>
            <a:r>
              <a:t>Use the </a:t>
            </a:r>
            <a:r>
              <a:rPr>
                <a:latin typeface="Courier New" pitchFamily="49" charset="0"/>
              </a:rPr>
              <a:t>service</a:t>
            </a:r>
            <a:r>
              <a:t> command to manage the Open Systems SnapVault service.</a:t>
            </a:r>
          </a:p>
          <a:p>
            <a:pPr marL="0" marR="0" indent="0" algn="l" defTabSz="914400" rtl="0" eaLnBrk="0" fontAlgn="base" latinLnBrk="0" hangingPunct="0">
              <a:lnSpc>
                <a:spcPct val="100000"/>
              </a:lnSpc>
              <a:spcBef>
                <a:spcPct val="30000"/>
              </a:spcBef>
              <a:spcAft>
                <a:spcPct val="0"/>
              </a:spcAft>
              <a:buClrTx/>
              <a:buSzTx/>
              <a:buFontTx/>
              <a:buNone/>
              <a:tabLst/>
              <a:defRPr/>
            </a:pPr>
            <a:r>
              <a:t>Issue the </a:t>
            </a:r>
            <a:r>
              <a:rPr>
                <a:latin typeface="Courier New" pitchFamily="49" charset="0"/>
              </a:rPr>
              <a:t>diag</a:t>
            </a:r>
            <a:r>
              <a:t> command to display details of a given error number.</a:t>
            </a:r>
          </a:p>
          <a:p>
            <a:pPr marL="0" marR="0" indent="0" algn="l" defTabSz="914400" rtl="0" eaLnBrk="0" fontAlgn="base" latinLnBrk="0" hangingPunct="0">
              <a:lnSpc>
                <a:spcPct val="100000"/>
              </a:lnSpc>
              <a:spcBef>
                <a:spcPct val="30000"/>
              </a:spcBef>
              <a:spcAft>
                <a:spcPct val="0"/>
              </a:spcAft>
              <a:buClrTx/>
              <a:buSzTx/>
              <a:buFontTx/>
              <a:buNone/>
              <a:tabLst/>
              <a:defRPr/>
            </a:pPr>
            <a:r>
              <a:t>NOTE:</a:t>
            </a:r>
            <a:r>
              <a:rPr b="1"/>
              <a:t> </a:t>
            </a:r>
            <a:r>
              <a:t>The </a:t>
            </a:r>
            <a:r>
              <a:rPr>
                <a:latin typeface="Courier New" pitchFamily="49" charset="0"/>
              </a:rPr>
              <a:t>service</a:t>
            </a:r>
            <a:r>
              <a:t> and </a:t>
            </a:r>
            <a:r>
              <a:rPr>
                <a:latin typeface="Courier New" pitchFamily="49" charset="0"/>
              </a:rPr>
              <a:t>diag</a:t>
            </a:r>
            <a:r>
              <a:t> commands are specific to Open Systems SnapVault primary systems.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LOG FILES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t>can find the operational status and problem reports of the Open Systems SnapVault primary system in the log file named </a:t>
            </a:r>
            <a:r>
              <a:rPr i="1"/>
              <a:t>snapvault</a:t>
            </a:r>
            <a:r>
              <a:t>. </a:t>
            </a:r>
          </a:p>
          <a:p>
            <a:pPr marL="0" marR="0" indent="0" algn="l" defTabSz="914400" rtl="0" eaLnBrk="0" fontAlgn="base" latinLnBrk="0" hangingPunct="0">
              <a:lnSpc>
                <a:spcPct val="100000"/>
              </a:lnSpc>
              <a:spcBef>
                <a:spcPct val="30000"/>
              </a:spcBef>
              <a:spcAft>
                <a:spcPct val="0"/>
              </a:spcAft>
              <a:buClrTx/>
              <a:buSzTx/>
              <a:buFontTx/>
              <a:buNone/>
              <a:tabLst/>
              <a:defRPr/>
            </a:pPr>
            <a:r>
              <a:t>On the Open Systems SnapVault primary, the log files are found: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On a Windows primary, in the C:\Program Files\netapp\snapvault\etc directory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On a UNIX-based primary, in the /usr/snapvault directory</a:t>
            </a:r>
          </a:p>
          <a:p>
            <a:pPr marL="0" marR="0" indent="0" algn="l" defTabSz="914400" rtl="0" eaLnBrk="0" fontAlgn="base" latinLnBrk="0" hangingPunct="0">
              <a:lnSpc>
                <a:spcPct val="100000"/>
              </a:lnSpc>
              <a:spcBef>
                <a:spcPct val="30000"/>
              </a:spcBef>
              <a:spcAft>
                <a:spcPct val="0"/>
              </a:spcAft>
              <a:buClrTx/>
              <a:buSzTx/>
              <a:buFontTx/>
              <a:buNone/>
              <a:tabLst/>
              <a:defRPr/>
            </a:pPr>
            <a:r>
              <a:t>A new file is created daily at midnight or as soon after midnight as the first subsequent activity on the system takes place; the existing file is not archived until a new one is created.</a:t>
            </a:r>
          </a:p>
          <a:p>
            <a:pPr marL="0" marR="0" indent="0" algn="l" defTabSz="914400" rtl="0" eaLnBrk="0" fontAlgn="base" latinLnBrk="0" hangingPunct="0">
              <a:lnSpc>
                <a:spcPct val="100000"/>
              </a:lnSpc>
              <a:spcBef>
                <a:spcPct val="30000"/>
              </a:spcBef>
              <a:spcAft>
                <a:spcPct val="0"/>
              </a:spcAft>
              <a:buClrTx/>
              <a:buSzTx/>
              <a:buFontTx/>
              <a:buNone/>
              <a:tabLst/>
              <a:defRPr/>
            </a:pPr>
            <a:r>
              <a:t>The current file has no extension. The archived files have the </a:t>
            </a:r>
            <a:r>
              <a:rPr i="1"/>
              <a:t>.yyyymmdd </a:t>
            </a:r>
            <a:r>
              <a:t>extension, where </a:t>
            </a:r>
            <a:r>
              <a:rPr i="1"/>
              <a:t>yyyy </a:t>
            </a:r>
            <a:r>
              <a:t>is the year, </a:t>
            </a:r>
            <a:r>
              <a:rPr i="1"/>
              <a:t>mm </a:t>
            </a:r>
            <a:r>
              <a:t>is the month, and </a:t>
            </a:r>
            <a:r>
              <a:rPr i="1"/>
              <a:t>dd </a:t>
            </a:r>
            <a:r>
              <a:t>is the date when the file was created.</a:t>
            </a:r>
          </a:p>
          <a:p>
            <a:pPr marL="0" marR="0" indent="0" algn="l" defTabSz="914400" rtl="0" eaLnBrk="0" fontAlgn="base" latinLnBrk="0" hangingPunct="0">
              <a:lnSpc>
                <a:spcPct val="100000"/>
              </a:lnSpc>
              <a:spcBef>
                <a:spcPct val="30000"/>
              </a:spcBef>
              <a:spcAft>
                <a:spcPct val="0"/>
              </a:spcAft>
              <a:buClrTx/>
              <a:buSzTx/>
              <a:buFontTx/>
              <a:buNone/>
              <a:tabLst/>
              <a:defRPr/>
            </a:pPr>
            <a:r>
              <a:t>Note that the log file is created during the initial baseline transfer, not by the install process. Therefore, if you search for the log file after completing the installation, but before you back up data for the first time, you will not find the log file.</a:t>
            </a:r>
          </a:p>
          <a:p>
            <a:pPr marL="0" marR="0" indent="0" algn="l" defTabSz="914400" rtl="0" eaLnBrk="0" fontAlgn="base" latinLnBrk="0" hangingPunct="0">
              <a:lnSpc>
                <a:spcPct val="100000"/>
              </a:lnSpc>
              <a:spcBef>
                <a:spcPct val="30000"/>
              </a:spcBef>
              <a:spcAft>
                <a:spcPct val="0"/>
              </a:spcAft>
              <a:buClrTx/>
              <a:buSzTx/>
              <a:buFontTx/>
              <a:buNone/>
              <a:tabLst/>
              <a:defRPr/>
            </a:pPr>
            <a:r>
              <a:t>On the secondary storage system, the SnapVault log files are stored in the /etc/log/snapmirror file in the root volume.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BEST PRACTICES AND TROUBLESHOOTING</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CONSIDERATIONS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Open </a:t>
            </a:r>
            <a:r>
              <a:t>Systems SnapVault does not back up remote NFS or CIFS file systems that have been mounted on or mapped to UNIX or Windows primary systems.</a:t>
            </a:r>
          </a:p>
          <a:p>
            <a:pPr marL="0" marR="0" indent="0" algn="l" defTabSz="914400" rtl="0" eaLnBrk="0" fontAlgn="base" latinLnBrk="0" hangingPunct="0">
              <a:lnSpc>
                <a:spcPct val="100000"/>
              </a:lnSpc>
              <a:spcBef>
                <a:spcPct val="30000"/>
              </a:spcBef>
              <a:spcAft>
                <a:spcPct val="0"/>
              </a:spcAft>
              <a:buClrTx/>
              <a:buSzTx/>
              <a:buFontTx/>
              <a:buNone/>
              <a:tabLst/>
              <a:defRPr/>
            </a:pPr>
            <a:r>
              <a:t>The Open Systems SnapVault database space requirements depend on the BLI level, the number of files, average file size, and number of directories to back up. Use the Free Space Estimator utility to ensure that there is sufficient space on the Open Systems SnapVault install drive to be able to perform an incremental update. Note that if OFM (Windows 2000 Server) is used, the file systems being backed up must have at least 15% disk space free in the drive being backed up. If free space is not available, disable OFM for those drives.</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supports a maximum of </a:t>
            </a:r>
            <a:r>
              <a:rPr b="1"/>
              <a:t>16</a:t>
            </a:r>
            <a:r>
              <a:t> simultaneous transfers from a primary system. You should plan your backup schedules such that 16 or fewer transfers occur at the same time.</a:t>
            </a:r>
          </a:p>
          <a:p>
            <a:pPr marL="0" marR="0" indent="0" algn="l" defTabSz="914400" rtl="0" eaLnBrk="0" fontAlgn="base" latinLnBrk="0" hangingPunct="0">
              <a:lnSpc>
                <a:spcPct val="100000"/>
              </a:lnSpc>
              <a:spcBef>
                <a:spcPct val="30000"/>
              </a:spcBef>
              <a:spcAft>
                <a:spcPct val="0"/>
              </a:spcAft>
              <a:buClrTx/>
              <a:buSzTx/>
              <a:buFontTx/>
              <a:buNone/>
              <a:tabLst/>
              <a:defRPr/>
            </a:pPr>
            <a:r>
              <a:t>When using Open Systems SnapVault, there is always some overhead to be transferred for files in the Open Systems SnapVault relationship that have been modified. The Open Systems SnapVault primary will send one 4-KB header for every file and directory that exists in the relationship. In addition, for files and directories that are larger than 2 MB, an additional 4-KB header is transferred for every 2 MB. </a:t>
            </a:r>
          </a:p>
          <a:p>
            <a:pPr marL="0" marR="0" indent="0" algn="l" defTabSz="914400" rtl="0" eaLnBrk="0" fontAlgn="base" latinLnBrk="0" hangingPunct="0">
              <a:lnSpc>
                <a:spcPct val="100000"/>
              </a:lnSpc>
              <a:spcBef>
                <a:spcPct val="30000"/>
              </a:spcBef>
              <a:spcAft>
                <a:spcPct val="0"/>
              </a:spcAft>
              <a:buClrTx/>
              <a:buSzTx/>
              <a:buFontTx/>
              <a:buNone/>
              <a:tabLst/>
              <a:defRPr/>
            </a:pPr>
            <a:r>
              <a:t>A large number of small files may degrade performance and also result in a large amount of overhead data sent over the network. If a large number of files are not likely to be modified, consider changing the BLI level to LOW.</a:t>
            </a:r>
          </a:p>
          <a:p>
            <a:pPr marL="0" marR="0" indent="0" algn="l" defTabSz="914400" rtl="0" eaLnBrk="0" fontAlgn="base" latinLnBrk="0" hangingPunct="0">
              <a:lnSpc>
                <a:spcPct val="100000"/>
              </a:lnSpc>
              <a:spcBef>
                <a:spcPct val="30000"/>
              </a:spcBef>
              <a:spcAft>
                <a:spcPct val="0"/>
              </a:spcAft>
              <a:buClrTx/>
              <a:buSzTx/>
              <a:buFontTx/>
              <a:buNone/>
              <a:tabLst/>
              <a:defRPr/>
            </a:pPr>
            <a:r>
              <a:t>Open Systems SnapVault is not integrated with any database backup APIs. The database files need to be dismounted prior to using Open Systems SnapVault to back them up. If users want to use the “hot backup mode” method, they will need to script it and test it themselves and ensure that the procedure works reliably in their environment.</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ERROR MESSAGES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rPr dirty="0"/>
              <a:t>can diagnose and troubleshoot Open Systems SnapVault issues by collecting and analyzing the error messages logged on the Open Systems SnapVault primary (</a:t>
            </a:r>
            <a:r>
              <a:rPr i="1" dirty="0" err="1"/>
              <a:t>Install_dir</a:t>
            </a:r>
            <a:r>
              <a:rPr dirty="0"/>
              <a:t>/</a:t>
            </a:r>
            <a:r>
              <a:rPr dirty="0" err="1"/>
              <a:t>snapvault</a:t>
            </a:r>
            <a:r>
              <a:rPr dirty="0"/>
              <a:t>) and on the SnapVault secondary (/etc/log/</a:t>
            </a:r>
            <a:r>
              <a:rPr dirty="0" err="1"/>
              <a:t>snapmirror</a:t>
            </a:r>
            <a:r>
              <a:rPr dirty="0"/>
              <a:t>) systems.</a:t>
            </a:r>
          </a:p>
          <a:p>
            <a:pPr marL="0" marR="0" indent="0" algn="l" defTabSz="914400" rtl="0" eaLnBrk="0" fontAlgn="base" latinLnBrk="0" hangingPunct="0">
              <a:lnSpc>
                <a:spcPct val="100000"/>
              </a:lnSpc>
              <a:spcBef>
                <a:spcPct val="30000"/>
              </a:spcBef>
              <a:spcAft>
                <a:spcPct val="0"/>
              </a:spcAft>
              <a:buClrTx/>
              <a:buSzTx/>
              <a:buFontTx/>
              <a:buNone/>
              <a:tabLst/>
              <a:defRPr/>
            </a:pPr>
            <a:r>
              <a:rPr dirty="0"/>
              <a:t>On the Open Systems SnapVault primary command-line interface, use the </a:t>
            </a:r>
            <a:r>
              <a:rPr dirty="0" err="1">
                <a:latin typeface="Courier New" pitchFamily="49" charset="0"/>
              </a:rPr>
              <a:t>snapvaultdiag</a:t>
            </a:r>
            <a:r>
              <a:rPr dirty="0">
                <a:latin typeface="Courier New" pitchFamily="49" charset="0"/>
              </a:rPr>
              <a:t> &lt;</a:t>
            </a:r>
            <a:r>
              <a:rPr i="1" dirty="0" err="1">
                <a:latin typeface="Courier New" pitchFamily="49" charset="0"/>
              </a:rPr>
              <a:t>err_num</a:t>
            </a:r>
            <a:r>
              <a:rPr dirty="0">
                <a:latin typeface="Courier New" pitchFamily="49" charset="0"/>
              </a:rPr>
              <a:t>&gt; </a:t>
            </a:r>
            <a:r>
              <a:rPr dirty="0"/>
              <a:t>command to display details for </a:t>
            </a:r>
            <a:r>
              <a:rPr dirty="0" err="1">
                <a:latin typeface="Courier New" pitchFamily="49" charset="0"/>
              </a:rPr>
              <a:t>snapvault</a:t>
            </a:r>
            <a:r>
              <a:rPr dirty="0">
                <a:latin typeface="Courier New" pitchFamily="49" charset="0"/>
              </a:rPr>
              <a:t> status –l </a:t>
            </a:r>
            <a:r>
              <a:rPr dirty="0"/>
              <a:t> a given error code. The error code number is displayed in the command output.</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a:t>
            </a:r>
            <a:r>
              <a:rPr dirty="0" err="1">
                <a:latin typeface="Courier New" pitchFamily="49" charset="0"/>
              </a:rPr>
              <a:t>snapvaultdiag</a:t>
            </a:r>
            <a:r>
              <a:rPr dirty="0">
                <a:latin typeface="Courier New" pitchFamily="49" charset="0"/>
              </a:rPr>
              <a:t> 3016</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Type: Error</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Message: A network error has occurred.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Possible cause: The network socket was closed unexpectedly or the transfer was aborted by the user.</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Possible action to take: Verify network connectivity between the Open Systems SnapVault primary system and the secondary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Error codes range: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1000-1999: Information messages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2000-2999: Warning messages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3000-3999: Errors causing an abort of the transfer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Note that not all the values in the range are used. A complete list of error codes, strings, causes and action is available in the </a:t>
            </a:r>
            <a:r>
              <a:rPr i="1" dirty="0"/>
              <a:t>Open Systems SnapVault Installation and Administration Guide</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DATA COLLECTION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rPr dirty="0"/>
              <a:t>contacting NetApp Technical Support, you can either provide a set of files and command outputs, or run the Open Systems SnapVault INFO tool on the affected Open Systems SnapVault primary to collect a complete set of information from the primary and the secondary systems. The Open Systems SnapVault INFO tool is packaged with Open Systems SnapVault, and two versions are available: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Open Systems SnapVault INFO.exe for Windows 2000 Server and Windows Server 2003 Open Systems SnapVault primary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Open Systems SnapVault INFO.pl for Linux and UNIX-based Open Systems SnapVault primary systems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Open Systems SnapVault INFO tool writes the data to the output directory as a text file in a specific format. Also, it collects the </a:t>
            </a:r>
            <a:r>
              <a:rPr dirty="0" err="1"/>
              <a:t>ChangeLog</a:t>
            </a:r>
            <a:r>
              <a:rPr dirty="0"/>
              <a:t> and trace files to this output directory if either the -q (for Windows) or -all (for all platforms) option is given, as illustrated in this 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Open Systems SnapVaultINFO.exe [ -s </a:t>
            </a:r>
            <a:r>
              <a:rPr i="1" dirty="0">
                <a:latin typeface="Courier New" pitchFamily="49" charset="0"/>
              </a:rPr>
              <a:t>secondary </a:t>
            </a:r>
            <a:r>
              <a:rPr dirty="0">
                <a:latin typeface="Courier New" pitchFamily="49" charset="0"/>
              </a:rPr>
              <a:t>] [ -l </a:t>
            </a:r>
            <a:r>
              <a:rPr i="1" dirty="0" err="1">
                <a:latin typeface="Courier New" pitchFamily="49" charset="0"/>
              </a:rPr>
              <a:t>username</a:t>
            </a:r>
            <a:r>
              <a:rPr dirty="0" err="1">
                <a:latin typeface="Courier New" pitchFamily="49" charset="0"/>
              </a:rPr>
              <a:t>:</a:t>
            </a:r>
            <a:r>
              <a:rPr i="1" dirty="0" err="1">
                <a:latin typeface="Courier New" pitchFamily="49" charset="0"/>
              </a:rPr>
              <a:t>password</a:t>
            </a:r>
            <a:r>
              <a:rPr dirty="0">
                <a:latin typeface="Courier New" pitchFamily="49" charset="0"/>
              </a:rPr>
              <a:t>] [-q </a:t>
            </a:r>
            <a:r>
              <a:rPr i="1" dirty="0" err="1">
                <a:latin typeface="Courier New" pitchFamily="49" charset="0"/>
              </a:rPr>
              <a:t>qtreeid</a:t>
            </a:r>
            <a:r>
              <a:rPr dirty="0">
                <a:latin typeface="Courier New" pitchFamily="49" charset="0"/>
              </a:rPr>
              <a:t>][-all] </a:t>
            </a:r>
            <a:r>
              <a:rPr i="1" dirty="0" err="1">
                <a:latin typeface="Courier New" pitchFamily="49" charset="0"/>
              </a:rPr>
              <a:t>Output_Dir</a:t>
            </a:r>
            <a:endParaRPr i="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t>ChangeLog</a:t>
            </a:r>
            <a:r>
              <a:rPr dirty="0"/>
              <a:t> file captures duplicate inode issues and metadata corruption at run time. The </a:t>
            </a:r>
            <a:r>
              <a:rPr dirty="0" err="1"/>
              <a:t>ChangeLog</a:t>
            </a:r>
            <a:r>
              <a:rPr dirty="0"/>
              <a:t> capture is enabled by default in snapvault.cfg file.</a:t>
            </a:r>
          </a:p>
          <a:p>
            <a:pPr marL="0" marR="0" indent="0" algn="l" defTabSz="914400" rtl="0" eaLnBrk="0" fontAlgn="base" latinLnBrk="0" hangingPunct="0">
              <a:lnSpc>
                <a:spcPct val="100000"/>
              </a:lnSpc>
              <a:spcBef>
                <a:spcPct val="30000"/>
              </a:spcBef>
              <a:spcAft>
                <a:spcPct val="0"/>
              </a:spcAft>
              <a:buClrTx/>
              <a:buSzTx/>
              <a:buFontTx/>
              <a:buNone/>
              <a:tabLst/>
              <a:defRPr/>
            </a:pPr>
            <a:r>
              <a:rPr dirty="0"/>
              <a:t>NetApp Technical Support may ask you to enable Open Systems SnapVault debugging to troubleshoot the </a:t>
            </a:r>
            <a:r>
              <a:rPr dirty="0" smtClean="0"/>
              <a:t>issue.</a:t>
            </a:r>
            <a:r>
              <a:rPr lang="en-US" baseline="0" dirty="0" smtClean="0"/>
              <a:t> </a:t>
            </a:r>
            <a:r>
              <a:rPr dirty="0" smtClean="0"/>
              <a:t>The </a:t>
            </a:r>
            <a:r>
              <a:rPr dirty="0"/>
              <a:t>traces collected are automatically compressed into a .bin extension </a:t>
            </a:r>
            <a:r>
              <a:rPr dirty="0" smtClean="0"/>
              <a:t>file.</a:t>
            </a:r>
            <a:r>
              <a:rPr lang="en-US" baseline="0" dirty="0" smtClean="0"/>
              <a:t> </a:t>
            </a:r>
            <a:r>
              <a:rPr dirty="0" smtClean="0"/>
              <a:t>When </a:t>
            </a:r>
            <a:r>
              <a:rPr dirty="0"/>
              <a:t>generating debug files, ensure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Disable the generation of these files after you have sent a batch to Technical Support.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Delete the debug files from the system after you have sent them to Technical Support to minimize the impact on </a:t>
            </a:r>
            <a:r>
              <a:rPr/>
              <a:t>performance</a:t>
            </a:r>
            <a:r>
              <a:rPr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BASELINE TRANSFER ASSISTANCE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 </a:t>
            </a:r>
            <a:r>
              <a:t>LREP is a tool used to initialize Open Systems SnapVault data transfers using a portable device and without traversing the network.</a:t>
            </a:r>
          </a:p>
          <a:p>
            <a:pPr marL="0" marR="0" indent="0" algn="l" defTabSz="914400" rtl="0" eaLnBrk="0" fontAlgn="base" latinLnBrk="0" hangingPunct="0">
              <a:lnSpc>
                <a:spcPct val="100000"/>
              </a:lnSpc>
              <a:spcBef>
                <a:spcPct val="30000"/>
              </a:spcBef>
              <a:spcAft>
                <a:spcPct val="0"/>
              </a:spcAft>
              <a:buClrTx/>
              <a:buSzTx/>
              <a:buFontTx/>
              <a:buNone/>
              <a:tabLst/>
              <a:defRPr/>
            </a:pPr>
            <a:r>
              <a:t>You can then ship the portable device to the location where the SnapVault secondary is, and move the data from the portable device to the secondary. After the relationship between the primary and secondary systems is established and modified, incremental transfers can occur directly. You can also restore data from the secondary storage system to the primary system using LREP.</a:t>
            </a:r>
          </a:p>
          <a:p>
            <a:pPr marL="0" marR="0" indent="0" algn="l" defTabSz="914400" rtl="0" eaLnBrk="0" fontAlgn="base" latinLnBrk="0" hangingPunct="0">
              <a:lnSpc>
                <a:spcPct val="100000"/>
              </a:lnSpc>
              <a:spcBef>
                <a:spcPct val="30000"/>
              </a:spcBef>
              <a:spcAft>
                <a:spcPct val="0"/>
              </a:spcAft>
              <a:buClrTx/>
              <a:buSzTx/>
              <a:buFontTx/>
              <a:buNone/>
              <a:tabLst/>
              <a:defRPr/>
            </a:pPr>
            <a:r>
              <a:t>The LREP tool consists of two utilities: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lrep_reader: Used at the remote office to write data from the Open Systems SnapVault primary system to the portable device.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lrep_writer: Used at the location of the SnapVault secondary storage system to write data from the portable device to the secondary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t>LREP enables the </a:t>
            </a:r>
            <a:r>
              <a:rPr b="1"/>
              <a:t>compression</a:t>
            </a:r>
            <a:r>
              <a:t> of data using a zlib library. Compression of LREP data is done in the memory before the data is written to the disk. </a:t>
            </a:r>
          </a:p>
          <a:p>
            <a:pPr marL="0" marR="0" indent="0" algn="l" defTabSz="914400" rtl="0" eaLnBrk="0" fontAlgn="base" latinLnBrk="0" hangingPunct="0">
              <a:lnSpc>
                <a:spcPct val="100000"/>
              </a:lnSpc>
              <a:spcBef>
                <a:spcPct val="30000"/>
              </a:spcBef>
              <a:spcAft>
                <a:spcPct val="0"/>
              </a:spcAft>
              <a:buClrTx/>
              <a:buSzTx/>
              <a:buFontTx/>
              <a:buNone/>
              <a:tabLst/>
              <a:defRPr/>
            </a:pPr>
            <a:r>
              <a:t>The Advanced Encryption Standard algorithm is used to encrypt and decrypt the LREP data. </a:t>
            </a:r>
          </a:p>
          <a:p>
            <a:pPr marL="0" marR="0" indent="0" algn="l" defTabSz="914400" rtl="0" eaLnBrk="0" fontAlgn="base" latinLnBrk="0" hangingPunct="0">
              <a:lnSpc>
                <a:spcPct val="100000"/>
              </a:lnSpc>
              <a:spcBef>
                <a:spcPct val="30000"/>
              </a:spcBef>
              <a:spcAft>
                <a:spcPct val="0"/>
              </a:spcAft>
              <a:buClrTx/>
              <a:buSzTx/>
              <a:buFontTx/>
              <a:buNone/>
              <a:tabLst/>
              <a:defRPr/>
            </a:pPr>
            <a:r>
              <a:t>LREP 2.0 is packaged with Open Systems SnapVault 2.5 and later. You can also download the LREP tool from the NOW site. The tool can be run on Windows 2000/2003, Linux, and UNIX-based platforms.</a:t>
            </a:r>
          </a:p>
          <a:p>
            <a:pPr marL="0" marR="0" indent="0" algn="l" defTabSz="914400" rtl="0" eaLnBrk="0" fontAlgn="base" latinLnBrk="0" hangingPunct="0">
              <a:lnSpc>
                <a:spcPct val="100000"/>
              </a:lnSpc>
              <a:spcBef>
                <a:spcPct val="30000"/>
              </a:spcBef>
              <a:spcAft>
                <a:spcPct val="0"/>
              </a:spcAft>
              <a:buClrTx/>
              <a:buSzTx/>
              <a:buFontTx/>
              <a:buNone/>
              <a:tabLst/>
              <a:defRPr/>
            </a:pPr>
            <a:r>
              <a:t>For details on how to back up and restore Open Systems SnapVault data using LREP, refer to </a:t>
            </a:r>
            <a:r>
              <a:rPr i="1"/>
              <a:t>Logical Replication (LREP) Tool 2.0 User Guide</a:t>
            </a:r>
            <a:r>
              <a:t> on the NOW site.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BASELINE TRANSFER ASSISTANCE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LREP tool can also be used to perform </a:t>
            </a:r>
            <a:r>
              <a:rPr dirty="0" smtClean="0"/>
              <a:t>Snap</a:t>
            </a:r>
            <a:r>
              <a:rPr lang="en-US" dirty="0" smtClean="0"/>
              <a:t>Vault </a:t>
            </a:r>
            <a:r>
              <a:rPr dirty="0" smtClean="0"/>
              <a:t>initial </a:t>
            </a:r>
            <a:r>
              <a:rPr dirty="0"/>
              <a:t>transfers using a portable device (</a:t>
            </a:r>
            <a:r>
              <a:rPr dirty="0" smtClean="0"/>
              <a:t>tape</a:t>
            </a:r>
            <a:r>
              <a:rPr lang="en-US" baseline="0" dirty="0" smtClean="0"/>
              <a:t> or </a:t>
            </a:r>
            <a:r>
              <a:rPr dirty="0" smtClean="0"/>
              <a:t>external drive) </a:t>
            </a:r>
            <a:r>
              <a:rPr dirty="0"/>
              <a:t>and without traversing the network. This process is often referred to as seeding the baseline transfer. LREP applies only to </a:t>
            </a:r>
            <a:r>
              <a:rPr lang="en-US" dirty="0" smtClean="0"/>
              <a:t>SnapVault.</a:t>
            </a:r>
            <a:r>
              <a:rPr lang="en-US" baseline="0" dirty="0" smtClean="0"/>
              <a:t> </a:t>
            </a:r>
            <a:r>
              <a:rPr dirty="0" smtClean="0"/>
              <a:t>The </a:t>
            </a:r>
            <a:r>
              <a:rPr dirty="0"/>
              <a:t>LREP tool set is downloadable from the NOW site.</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illustration sets up a </a:t>
            </a:r>
            <a:r>
              <a:rPr lang="en-US" dirty="0" smtClean="0"/>
              <a:t>SnapVault </a:t>
            </a:r>
            <a:r>
              <a:rPr dirty="0" smtClean="0"/>
              <a:t>baseline </a:t>
            </a:r>
            <a:r>
              <a:rPr dirty="0"/>
              <a:t>transfer from FAS1 (source system at the data center) to FAS2 (destination system at the remote office) using the LREP utilities.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a:t>
            </a:r>
            <a:r>
              <a:rPr dirty="0" smtClean="0"/>
              <a:t>Install </a:t>
            </a:r>
            <a:r>
              <a:rPr dirty="0"/>
              <a:t>the </a:t>
            </a:r>
            <a:r>
              <a:rPr dirty="0" err="1"/>
              <a:t>lrep_reader</a:t>
            </a:r>
            <a:r>
              <a:rPr dirty="0"/>
              <a:t> utility on Client1 at the data center.</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2. </a:t>
            </a:r>
            <a:r>
              <a:rPr dirty="0" smtClean="0"/>
              <a:t>Run </a:t>
            </a:r>
            <a:r>
              <a:rPr dirty="0"/>
              <a:t>the </a:t>
            </a:r>
            <a:r>
              <a:rPr dirty="0" err="1"/>
              <a:t>lrep_reader</a:t>
            </a:r>
            <a:r>
              <a:rPr dirty="0"/>
              <a:t> utility from Client1 to </a:t>
            </a:r>
            <a:r>
              <a:rPr dirty="0" err="1">
                <a:latin typeface="Courier New" pitchFamily="49" charset="0"/>
              </a:rPr>
              <a:t>snapmirror</a:t>
            </a:r>
            <a:r>
              <a:rPr dirty="0">
                <a:latin typeface="Courier New" pitchFamily="49" charset="0"/>
              </a:rPr>
              <a:t> initialize</a:t>
            </a:r>
            <a:r>
              <a:rPr dirty="0"/>
              <a:t> from the source to the portable </a:t>
            </a:r>
            <a:r>
              <a:rPr dirty="0" smtClean="0"/>
              <a:t>media.</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3. </a:t>
            </a:r>
            <a:r>
              <a:rPr dirty="0" smtClean="0"/>
              <a:t>The </a:t>
            </a:r>
            <a:r>
              <a:rPr lang="en-US" dirty="0" smtClean="0"/>
              <a:t>portable</a:t>
            </a:r>
            <a:r>
              <a:rPr lang="en-US" baseline="0" dirty="0" smtClean="0"/>
              <a:t> media</a:t>
            </a:r>
            <a:r>
              <a:rPr dirty="0" smtClean="0"/>
              <a:t> </a:t>
            </a:r>
            <a:r>
              <a:rPr dirty="0"/>
              <a:t>is then transferred to the remote office.</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4. </a:t>
            </a:r>
            <a:r>
              <a:rPr dirty="0" smtClean="0"/>
              <a:t>The </a:t>
            </a:r>
            <a:r>
              <a:rPr dirty="0" err="1"/>
              <a:t>lrep_writer</a:t>
            </a:r>
            <a:r>
              <a:rPr dirty="0"/>
              <a:t> utility is installed on Client2 at the remote office.</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 </a:t>
            </a:r>
            <a:r>
              <a:rPr dirty="0" smtClean="0"/>
              <a:t>Run </a:t>
            </a:r>
            <a:r>
              <a:rPr dirty="0" err="1"/>
              <a:t>lrep_writer</a:t>
            </a:r>
            <a:r>
              <a:rPr dirty="0"/>
              <a:t> utility from Client2 to reconstruct the replication streams by reading from files, which were created by </a:t>
            </a:r>
            <a:r>
              <a:rPr dirty="0" err="1"/>
              <a:t>lrep_reader</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6. </a:t>
            </a:r>
            <a:r>
              <a:rPr dirty="0" smtClean="0"/>
              <a:t>From </a:t>
            </a:r>
            <a:r>
              <a:rPr dirty="0"/>
              <a:t>the destination, run the </a:t>
            </a:r>
            <a:r>
              <a:rPr dirty="0" err="1">
                <a:latin typeface="Courier New" pitchFamily="49" charset="0"/>
              </a:rPr>
              <a:t>snapmirror</a:t>
            </a:r>
            <a:r>
              <a:rPr dirty="0">
                <a:latin typeface="Courier New" pitchFamily="49" charset="0"/>
              </a:rPr>
              <a:t> initialize</a:t>
            </a:r>
            <a:r>
              <a:rPr dirty="0"/>
              <a:t> command to read the logical replication stream data from the </a:t>
            </a:r>
            <a:r>
              <a:rPr dirty="0" err="1" smtClean="0"/>
              <a:t>lrep_writer</a:t>
            </a:r>
            <a:r>
              <a:rPr dirty="0" smtClean="0"/>
              <a:t>.</a:t>
            </a:r>
            <a:r>
              <a:rPr lang="en-US" baseline="0" dirty="0" smtClean="0"/>
              <a:t>  </a:t>
            </a:r>
            <a:r>
              <a:rPr smtClean="0"/>
              <a:t>The </a:t>
            </a:r>
            <a:r>
              <a:rPr lang="en-US" smtClean="0"/>
              <a:t>SnapVault </a:t>
            </a:r>
            <a:r>
              <a:rPr smtClean="0"/>
              <a:t>initial </a:t>
            </a:r>
            <a:r>
              <a:rPr dirty="0"/>
              <a:t>transfer completes. Edit the </a:t>
            </a:r>
            <a:r>
              <a:rPr dirty="0" err="1"/>
              <a:t>snapmirror.conf</a:t>
            </a:r>
            <a:r>
              <a:rPr dirty="0"/>
              <a:t> file to reflect the correct source storage system</a:t>
            </a:r>
            <a:r>
              <a:rPr dirty="0" smtClean="0"/>
              <a: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sz="1100" b="1" kern="1200" cap="all" baseline="0" dirty="0" smtClean="0">
                <a:solidFill>
                  <a:schemeClr val="tx1"/>
                </a:solidFill>
                <a:latin typeface="Times New Roman" pitchFamily="18" charset="0"/>
                <a:ea typeface="+mn-ea"/>
                <a:cs typeface="+mn-cs"/>
              </a:rPr>
              <a:t>Supported platforms</a:t>
            </a:r>
            <a:endParaRPr lang="en-US" sz="1100" kern="1200" cap="all" baseline="0" dirty="0" smtClean="0">
              <a:solidFill>
                <a:schemeClr val="tx1"/>
              </a:solidFill>
              <a:latin typeface="Times New Roman" pitchFamily="18" charset="0"/>
              <a:ea typeface="+mn-ea"/>
              <a:cs typeface="+mn-cs"/>
            </a:endParaRPr>
          </a:p>
          <a:p>
            <a:r>
              <a:rPr lang="en-US" sz="1100" kern="1200" dirty="0" smtClean="0">
                <a:solidFill>
                  <a:schemeClr val="tx1"/>
                </a:solidFill>
                <a:latin typeface="Times New Roman" pitchFamily="18" charset="0"/>
                <a:ea typeface="+mn-ea"/>
                <a:cs typeface="+mn-cs"/>
              </a:rPr>
              <a:t>The LREP tool is supported on the following operating systems:</a:t>
            </a:r>
          </a:p>
          <a:p>
            <a:pPr>
              <a:buFont typeface="Arial" pitchFamily="34" charset="0"/>
              <a:buChar char="•"/>
            </a:pPr>
            <a:r>
              <a:rPr lang="en-US" sz="1100" kern="1200" dirty="0" smtClean="0">
                <a:solidFill>
                  <a:schemeClr val="tx1"/>
                </a:solidFill>
                <a:latin typeface="Times New Roman" pitchFamily="18" charset="0"/>
                <a:ea typeface="+mn-ea"/>
                <a:cs typeface="+mn-cs"/>
              </a:rPr>
              <a:t> Windows 2000, Windows Server 2003, and Windows Storage Server 2003 on x86 and x86-64/EM64T platforms</a:t>
            </a:r>
          </a:p>
          <a:p>
            <a:pPr>
              <a:buFont typeface="Arial" pitchFamily="34" charset="0"/>
              <a:buChar char="•"/>
            </a:pPr>
            <a:r>
              <a:rPr lang="en-US" sz="1100" kern="1200" dirty="0" smtClean="0">
                <a:solidFill>
                  <a:schemeClr val="tx1"/>
                </a:solidFill>
                <a:latin typeface="Times New Roman" pitchFamily="18" charset="0"/>
                <a:ea typeface="+mn-ea"/>
                <a:cs typeface="+mn-cs"/>
              </a:rPr>
              <a:t> Red Hat Enterprise Linux 4.0 for x86 and x86-64/EM64T</a:t>
            </a:r>
          </a:p>
          <a:p>
            <a:pPr>
              <a:buFont typeface="Arial" pitchFamily="34" charset="0"/>
              <a:buChar char="•"/>
            </a:pP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Red Hat Enterprise Linux 5.0 for x86 and x86-64/EM64T</a:t>
            </a:r>
          </a:p>
          <a:p>
            <a:pPr>
              <a:buFont typeface="Arial" pitchFamily="34" charset="0"/>
              <a:buChar char="•"/>
            </a:pPr>
            <a:r>
              <a:rPr lang="en-US" sz="1100" kern="1200" baseline="0" dirty="0" smtClean="0">
                <a:solidFill>
                  <a:schemeClr val="tx1"/>
                </a:solidFill>
                <a:latin typeface="Times New Roman" pitchFamily="18" charset="0"/>
                <a:ea typeface="+mn-ea"/>
                <a:cs typeface="+mn-cs"/>
              </a:rPr>
              <a:t> </a:t>
            </a:r>
            <a:r>
              <a:rPr lang="en-US" sz="1100" kern="1200" dirty="0" err="1" smtClean="0">
                <a:solidFill>
                  <a:schemeClr val="tx1"/>
                </a:solidFill>
                <a:latin typeface="Times New Roman" pitchFamily="18" charset="0"/>
                <a:ea typeface="+mn-ea"/>
                <a:cs typeface="+mn-cs"/>
              </a:rPr>
              <a:t>SuSE®</a:t>
            </a:r>
            <a:r>
              <a:rPr lang="en-US" sz="1100" kern="1200" dirty="0" smtClean="0">
                <a:solidFill>
                  <a:schemeClr val="tx1"/>
                </a:solidFill>
                <a:latin typeface="Times New Roman" pitchFamily="18" charset="0"/>
                <a:ea typeface="+mn-ea"/>
                <a:cs typeface="+mn-cs"/>
              </a:rPr>
              <a:t> Linux Enterprise Server 9 for x86 and x86-64/EM64T</a:t>
            </a:r>
          </a:p>
          <a:p>
            <a:pPr>
              <a:buFont typeface="Arial" pitchFamily="34" charset="0"/>
              <a:buChar char="•"/>
            </a:pPr>
            <a:r>
              <a:rPr lang="en-US" sz="1100" kern="1200" baseline="0" dirty="0" smtClean="0">
                <a:solidFill>
                  <a:schemeClr val="tx1"/>
                </a:solidFill>
                <a:latin typeface="Times New Roman" pitchFamily="18" charset="0"/>
                <a:ea typeface="+mn-ea"/>
                <a:cs typeface="+mn-cs"/>
              </a:rPr>
              <a:t> </a:t>
            </a:r>
            <a:r>
              <a:rPr lang="en-US" sz="1100" kern="1200" dirty="0" err="1" smtClean="0">
                <a:solidFill>
                  <a:schemeClr val="tx1"/>
                </a:solidFill>
                <a:latin typeface="Times New Roman" pitchFamily="18" charset="0"/>
                <a:ea typeface="+mn-ea"/>
                <a:cs typeface="+mn-cs"/>
              </a:rPr>
              <a:t>SuSE</a:t>
            </a:r>
            <a:r>
              <a:rPr lang="en-US" sz="1100" kern="1200" dirty="0" smtClean="0">
                <a:solidFill>
                  <a:schemeClr val="tx1"/>
                </a:solidFill>
                <a:latin typeface="Times New Roman" pitchFamily="18" charset="0"/>
                <a:ea typeface="+mn-ea"/>
                <a:cs typeface="+mn-cs"/>
              </a:rPr>
              <a:t> Linux Enterprise Server 10 for x86 and x86-64/EM64T</a:t>
            </a:r>
          </a:p>
          <a:p>
            <a:pPr>
              <a:buFont typeface="Arial" pitchFamily="34" charset="0"/>
              <a:buChar char="•"/>
            </a:pP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Solaris™ 9 and 10 on UltraSPARC systems</a:t>
            </a:r>
          </a:p>
          <a:p>
            <a:pPr>
              <a:buFont typeface="Arial" pitchFamily="34" charset="0"/>
              <a:buChar char="•"/>
            </a:pP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AIX 5L™ 5.1, 5.2, and 5.3 on IBM® PowerPC® and IBM POWER™ processor-based systems</a:t>
            </a:r>
          </a:p>
          <a:p>
            <a:pPr>
              <a:buFont typeface="Arial" pitchFamily="34" charset="0"/>
              <a:buChar char="•"/>
            </a:pPr>
            <a:r>
              <a:rPr lang="en-US" sz="1100" kern="1200" baseline="0" dirty="0" smtClean="0">
                <a:solidFill>
                  <a:schemeClr val="tx1"/>
                </a:solidFill>
                <a:latin typeface="Times New Roman" pitchFamily="18" charset="0"/>
                <a:ea typeface="+mn-ea"/>
                <a:cs typeface="+mn-cs"/>
              </a:rPr>
              <a:t> </a:t>
            </a:r>
            <a:r>
              <a:rPr lang="en-US" sz="1100" kern="1200" dirty="0" smtClean="0">
                <a:solidFill>
                  <a:schemeClr val="tx1"/>
                </a:solidFill>
                <a:latin typeface="Times New Roman" pitchFamily="18" charset="0"/>
                <a:ea typeface="+mn-ea"/>
                <a:cs typeface="+mn-cs"/>
              </a:rPr>
              <a:t>HP-UX® 11.23 and HP-UX 11.31 on PA-RISC® based systems.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DOCUMENTS AND REFERENCES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For </a:t>
            </a:r>
            <a:r>
              <a:t>more information, see the NOW site.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5.pn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Open Systems </a:t>
            </a:r>
            <a:br>
              <a:rPr lang="en-US" dirty="0" smtClean="0"/>
            </a:br>
            <a:r>
              <a:rPr lang="en-US" dirty="0" smtClean="0"/>
              <a:t>SnapVault</a:t>
            </a:r>
            <a:endParaRPr lang="en-US" strike="sngStrike" dirty="0">
              <a:solidFill>
                <a:srgbClr val="7030A0"/>
              </a:solidFill>
            </a:endParaRPr>
          </a:p>
        </p:txBody>
      </p:sp>
      <p:sp>
        <p:nvSpPr>
          <p:cNvPr id="3078" name="Rectangle 6"/>
          <p:cNvSpPr>
            <a:spLocks noGrp="1" noChangeArrowheads="1"/>
          </p:cNvSpPr>
          <p:nvPr>
            <p:ph type="subTitle" idx="1"/>
          </p:nvPr>
        </p:nvSpPr>
        <p:spPr/>
        <p:txBody>
          <a:bodyPr/>
          <a:lstStyle/>
          <a:p>
            <a:r>
              <a:rPr lang="en-US" dirty="0"/>
              <a:t>Module </a:t>
            </a:r>
            <a:r>
              <a:rPr lang="en-US" dirty="0" smtClean="0"/>
              <a:t>20</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lnSpc>
                <a:spcPct val="90000"/>
              </a:lnSpc>
            </a:pPr>
            <a:r>
              <a:rPr lang="en-US" sz="2400" dirty="0" smtClean="0"/>
              <a:t>Describe how Open Systems SnapVault® integrates with Data ONTAP® SnapVault</a:t>
            </a:r>
          </a:p>
          <a:p>
            <a:pPr eaLnBrk="1" hangingPunct="1">
              <a:lnSpc>
                <a:spcPct val="90000"/>
              </a:lnSpc>
            </a:pPr>
            <a:r>
              <a:rPr lang="en-US" sz="2400" dirty="0" smtClean="0"/>
              <a:t>List Open Systems SnapVault advanced features</a:t>
            </a:r>
          </a:p>
          <a:p>
            <a:pPr eaLnBrk="1" hangingPunct="1">
              <a:lnSpc>
                <a:spcPct val="90000"/>
              </a:lnSpc>
            </a:pPr>
            <a:r>
              <a:rPr lang="en-US" sz="2400" dirty="0" smtClean="0"/>
              <a:t>Configure and administer Open Systems SnapVault </a:t>
            </a:r>
          </a:p>
          <a:p>
            <a:pPr eaLnBrk="1" hangingPunct="1">
              <a:lnSpc>
                <a:spcPct val="90000"/>
              </a:lnSpc>
            </a:pPr>
            <a:r>
              <a:rPr lang="en-US" sz="2400" dirty="0" smtClean="0"/>
              <a:t>Perform Open Systems SnapVault backup and restore operations</a:t>
            </a:r>
          </a:p>
          <a:p>
            <a:pPr eaLnBrk="1" hangingPunct="1">
              <a:lnSpc>
                <a:spcPct val="90000"/>
              </a:lnSpc>
            </a:pPr>
            <a:r>
              <a:rPr lang="en-US" sz="2400" dirty="0" smtClean="0"/>
              <a:t>Troubleshoot and resolve Open Systems SnapVault transfer failures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Open Systems SnapVault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dirty="0" smtClean="0"/>
              <a:t>Open Systems SnapVault</a:t>
            </a:r>
          </a:p>
        </p:txBody>
      </p:sp>
      <p:sp>
        <p:nvSpPr>
          <p:cNvPr id="5124" name="Rectangle 3"/>
          <p:cNvSpPr>
            <a:spLocks noGrp="1" noChangeArrowheads="1"/>
          </p:cNvSpPr>
          <p:nvPr>
            <p:ph type="body" idx="1"/>
          </p:nvPr>
        </p:nvSpPr>
        <p:spPr>
          <a:xfrm>
            <a:off x="990600" y="1123950"/>
            <a:ext cx="3810000" cy="5200650"/>
          </a:xfrm>
        </p:spPr>
        <p:txBody>
          <a:bodyPr/>
          <a:lstStyle/>
          <a:p>
            <a:pPr eaLnBrk="1" hangingPunct="1">
              <a:lnSpc>
                <a:spcPct val="90000"/>
              </a:lnSpc>
            </a:pPr>
            <a:r>
              <a:rPr lang="en-US" sz="2400" dirty="0" smtClean="0"/>
              <a:t>The primary is a Microsoft® Windows® or a UNIX®-based open system</a:t>
            </a:r>
          </a:p>
          <a:p>
            <a:pPr eaLnBrk="1" hangingPunct="1">
              <a:lnSpc>
                <a:spcPct val="90000"/>
              </a:lnSpc>
            </a:pPr>
            <a:r>
              <a:rPr lang="en-US" sz="2400" dirty="0" smtClean="0"/>
              <a:t>The </a:t>
            </a:r>
            <a:r>
              <a:rPr lang="en-US" sz="2600" dirty="0" smtClean="0"/>
              <a:t>Open Systems SnapVault </a:t>
            </a:r>
            <a:r>
              <a:rPr lang="en-US" sz="2400" dirty="0" smtClean="0"/>
              <a:t>agent is installed on the primary and enables the system to back up its data to the secondary</a:t>
            </a:r>
          </a:p>
          <a:p>
            <a:pPr eaLnBrk="1" hangingPunct="1">
              <a:lnSpc>
                <a:spcPct val="90000"/>
              </a:lnSpc>
            </a:pPr>
            <a:r>
              <a:rPr lang="en-US" sz="2400" dirty="0" smtClean="0"/>
              <a:t>The secondary backs up the primary data using the Data ONTAP SnapVault technology</a:t>
            </a:r>
          </a:p>
        </p:txBody>
      </p:sp>
      <p:sp>
        <p:nvSpPr>
          <p:cNvPr id="5125" name="Line 19"/>
          <p:cNvSpPr>
            <a:spLocks noChangeShapeType="1"/>
          </p:cNvSpPr>
          <p:nvPr/>
        </p:nvSpPr>
        <p:spPr bwMode="auto">
          <a:xfrm>
            <a:off x="6608763" y="1989138"/>
            <a:ext cx="1152525" cy="93345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5126" name="Text Box 42"/>
          <p:cNvSpPr txBox="1">
            <a:spLocks noChangeArrowheads="1"/>
          </p:cNvSpPr>
          <p:nvPr/>
        </p:nvSpPr>
        <p:spPr bwMode="auto">
          <a:xfrm>
            <a:off x="7578725" y="4649788"/>
            <a:ext cx="1277938" cy="646112"/>
          </a:xfrm>
          <a:prstGeom prst="rect">
            <a:avLst/>
          </a:prstGeom>
          <a:noFill/>
          <a:ln w="12700">
            <a:noFill/>
            <a:miter lim="800000"/>
            <a:headEnd/>
            <a:tailEnd/>
          </a:ln>
        </p:spPr>
        <p:txBody>
          <a:bodyPr wrap="none" anchor="ctr">
            <a:spAutoFit/>
          </a:bodyPr>
          <a:lstStyle/>
          <a:p>
            <a:pPr>
              <a:buClrTx/>
              <a:buFontTx/>
              <a:buNone/>
            </a:pPr>
            <a:r>
              <a:rPr lang="en-US" sz="1200" dirty="0"/>
              <a:t>SnapVault </a:t>
            </a:r>
          </a:p>
          <a:p>
            <a:pPr>
              <a:buClrTx/>
              <a:buFontTx/>
              <a:buNone/>
            </a:pPr>
            <a:r>
              <a:rPr lang="en-US" sz="1200" dirty="0"/>
              <a:t>Secondary</a:t>
            </a:r>
          </a:p>
          <a:p>
            <a:pPr>
              <a:buClrTx/>
              <a:buFontTx/>
              <a:buNone/>
            </a:pPr>
            <a:r>
              <a:rPr lang="en-US" sz="1200" dirty="0"/>
              <a:t>Storage System</a:t>
            </a:r>
          </a:p>
        </p:txBody>
      </p:sp>
      <p:sp>
        <p:nvSpPr>
          <p:cNvPr id="5127" name="Text Box 43"/>
          <p:cNvSpPr txBox="1">
            <a:spLocks noChangeArrowheads="1"/>
          </p:cNvSpPr>
          <p:nvPr/>
        </p:nvSpPr>
        <p:spPr bwMode="auto">
          <a:xfrm>
            <a:off x="5101177" y="4921250"/>
            <a:ext cx="1460986" cy="830997"/>
          </a:xfrm>
          <a:prstGeom prst="rect">
            <a:avLst/>
          </a:prstGeom>
          <a:noFill/>
          <a:ln w="12700">
            <a:noFill/>
            <a:miter lim="800000"/>
            <a:headEnd/>
            <a:tailEnd/>
          </a:ln>
        </p:spPr>
        <p:txBody>
          <a:bodyPr wrap="square" anchor="ctr">
            <a:spAutoFit/>
          </a:bodyPr>
          <a:lstStyle/>
          <a:p>
            <a:pPr>
              <a:buClrTx/>
              <a:buFontTx/>
              <a:buNone/>
            </a:pPr>
            <a:r>
              <a:rPr lang="en-US" sz="1200" dirty="0"/>
              <a:t>Primary Systems </a:t>
            </a:r>
          </a:p>
          <a:p>
            <a:pPr>
              <a:buClrTx/>
              <a:buFontTx/>
              <a:buNone/>
            </a:pPr>
            <a:r>
              <a:rPr lang="en-US" sz="1200" dirty="0"/>
              <a:t>running </a:t>
            </a:r>
            <a:r>
              <a:rPr lang="en-US" sz="1200" dirty="0" smtClean="0"/>
              <a:t>         Open Systems SnapVault </a:t>
            </a:r>
            <a:endParaRPr lang="en-US" sz="1200" dirty="0"/>
          </a:p>
        </p:txBody>
      </p:sp>
      <p:sp>
        <p:nvSpPr>
          <p:cNvPr id="5128" name="Text Box 44"/>
          <p:cNvSpPr txBox="1">
            <a:spLocks noChangeArrowheads="1"/>
          </p:cNvSpPr>
          <p:nvPr/>
        </p:nvSpPr>
        <p:spPr bwMode="auto">
          <a:xfrm>
            <a:off x="5311775" y="2852738"/>
            <a:ext cx="1046163" cy="276225"/>
          </a:xfrm>
          <a:prstGeom prst="rect">
            <a:avLst/>
          </a:prstGeom>
          <a:noFill/>
          <a:ln w="12700">
            <a:noFill/>
            <a:miter lim="800000"/>
            <a:headEnd/>
            <a:tailEnd/>
          </a:ln>
        </p:spPr>
        <p:txBody>
          <a:bodyPr wrap="none" anchor="ctr">
            <a:spAutoFit/>
          </a:bodyPr>
          <a:lstStyle/>
          <a:p>
            <a:pPr>
              <a:buClrTx/>
              <a:buFontTx/>
              <a:buNone/>
            </a:pPr>
            <a:r>
              <a:rPr lang="en-US" sz="1200" dirty="0"/>
              <a:t>Linux Server</a:t>
            </a:r>
          </a:p>
        </p:txBody>
      </p:sp>
      <p:sp>
        <p:nvSpPr>
          <p:cNvPr id="5129" name="Text Box 45"/>
          <p:cNvSpPr txBox="1">
            <a:spLocks noChangeArrowheads="1"/>
          </p:cNvSpPr>
          <p:nvPr/>
        </p:nvSpPr>
        <p:spPr bwMode="auto">
          <a:xfrm>
            <a:off x="5202238" y="3703638"/>
            <a:ext cx="1301750" cy="276225"/>
          </a:xfrm>
          <a:prstGeom prst="rect">
            <a:avLst/>
          </a:prstGeom>
          <a:noFill/>
          <a:ln w="12700">
            <a:noFill/>
            <a:miter lim="800000"/>
            <a:headEnd/>
            <a:tailEnd/>
          </a:ln>
        </p:spPr>
        <p:txBody>
          <a:bodyPr wrap="none" anchor="ctr">
            <a:spAutoFit/>
          </a:bodyPr>
          <a:lstStyle/>
          <a:p>
            <a:pPr>
              <a:buClrTx/>
              <a:buFontTx/>
              <a:buNone/>
            </a:pPr>
            <a:r>
              <a:rPr lang="en-US" sz="1200" dirty="0"/>
              <a:t>Windows Server</a:t>
            </a:r>
          </a:p>
        </p:txBody>
      </p:sp>
      <p:sp>
        <p:nvSpPr>
          <p:cNvPr id="5130" name="Text Box 46"/>
          <p:cNvSpPr txBox="1">
            <a:spLocks noChangeArrowheads="1"/>
          </p:cNvSpPr>
          <p:nvPr/>
        </p:nvSpPr>
        <p:spPr bwMode="auto">
          <a:xfrm>
            <a:off x="5307013" y="4554538"/>
            <a:ext cx="1062037" cy="274637"/>
          </a:xfrm>
          <a:prstGeom prst="rect">
            <a:avLst/>
          </a:prstGeom>
          <a:noFill/>
          <a:ln w="12700">
            <a:noFill/>
            <a:miter lim="800000"/>
            <a:headEnd/>
            <a:tailEnd/>
          </a:ln>
        </p:spPr>
        <p:txBody>
          <a:bodyPr wrap="none" anchor="ctr">
            <a:spAutoFit/>
          </a:bodyPr>
          <a:lstStyle/>
          <a:p>
            <a:pPr>
              <a:buClrTx/>
              <a:buFontTx/>
              <a:buNone/>
            </a:pPr>
            <a:r>
              <a:rPr lang="en-US" sz="1200" dirty="0"/>
              <a:t>UNIX Server</a:t>
            </a:r>
          </a:p>
        </p:txBody>
      </p:sp>
      <p:sp>
        <p:nvSpPr>
          <p:cNvPr id="5131" name="Rectangle 51"/>
          <p:cNvSpPr>
            <a:spLocks noChangeArrowheads="1"/>
          </p:cNvSpPr>
          <p:nvPr/>
        </p:nvSpPr>
        <p:spPr bwMode="auto">
          <a:xfrm>
            <a:off x="5102225" y="1474788"/>
            <a:ext cx="1501775" cy="3390900"/>
          </a:xfrm>
          <a:prstGeom prst="rect">
            <a:avLst/>
          </a:prstGeom>
          <a:noFill/>
          <a:ln w="12700">
            <a:solidFill>
              <a:srgbClr val="565656"/>
            </a:solidFill>
            <a:prstDash val="dash"/>
            <a:miter lim="800000"/>
            <a:headEnd/>
            <a:tailEnd/>
          </a:ln>
        </p:spPr>
        <p:txBody>
          <a:bodyPr wrap="none" anchor="ctr"/>
          <a:lstStyle/>
          <a:p>
            <a:endParaRPr lang="en-US" dirty="0"/>
          </a:p>
        </p:txBody>
      </p:sp>
      <p:sp>
        <p:nvSpPr>
          <p:cNvPr id="5132" name="Line 55"/>
          <p:cNvSpPr>
            <a:spLocks noChangeShapeType="1"/>
          </p:cNvSpPr>
          <p:nvPr/>
        </p:nvSpPr>
        <p:spPr bwMode="auto">
          <a:xfrm>
            <a:off x="6592888" y="2732088"/>
            <a:ext cx="1158875" cy="37465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5133" name="Line 56"/>
          <p:cNvSpPr>
            <a:spLocks noChangeShapeType="1"/>
          </p:cNvSpPr>
          <p:nvPr/>
        </p:nvSpPr>
        <p:spPr bwMode="auto">
          <a:xfrm flipV="1">
            <a:off x="6630988" y="3402013"/>
            <a:ext cx="1133475" cy="95250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pic>
        <p:nvPicPr>
          <p:cNvPr id="5134" name="Picture 61" descr="server with storage"/>
          <p:cNvPicPr>
            <a:picLocks noChangeAspect="1" noChangeArrowheads="1"/>
          </p:cNvPicPr>
          <p:nvPr/>
        </p:nvPicPr>
        <p:blipFill>
          <a:blip r:embed="rId3" cstate="print"/>
          <a:srcRect/>
          <a:stretch>
            <a:fillRect/>
          </a:stretch>
        </p:blipFill>
        <p:spPr bwMode="auto">
          <a:xfrm>
            <a:off x="5640388" y="1647825"/>
            <a:ext cx="392112" cy="439738"/>
          </a:xfrm>
          <a:prstGeom prst="rect">
            <a:avLst/>
          </a:prstGeom>
          <a:noFill/>
          <a:ln w="9525">
            <a:noFill/>
            <a:miter lim="800000"/>
            <a:headEnd/>
            <a:tailEnd/>
          </a:ln>
        </p:spPr>
      </p:pic>
      <p:sp>
        <p:nvSpPr>
          <p:cNvPr id="5135" name="Text Box 62"/>
          <p:cNvSpPr txBox="1">
            <a:spLocks noChangeArrowheads="1"/>
          </p:cNvSpPr>
          <p:nvPr/>
        </p:nvSpPr>
        <p:spPr bwMode="auto">
          <a:xfrm>
            <a:off x="5334000" y="2092325"/>
            <a:ext cx="1003300" cy="274638"/>
          </a:xfrm>
          <a:prstGeom prst="rect">
            <a:avLst/>
          </a:prstGeom>
          <a:noFill/>
          <a:ln w="12700">
            <a:noFill/>
            <a:miter lim="800000"/>
            <a:headEnd/>
            <a:tailEnd/>
          </a:ln>
        </p:spPr>
        <p:txBody>
          <a:bodyPr wrap="none" anchor="ctr">
            <a:spAutoFit/>
          </a:bodyPr>
          <a:lstStyle/>
          <a:p>
            <a:pPr>
              <a:buClrTx/>
              <a:buFontTx/>
              <a:buNone/>
            </a:pPr>
            <a:r>
              <a:rPr lang="en-US" sz="1200" dirty="0"/>
              <a:t>ESX Server</a:t>
            </a:r>
          </a:p>
        </p:txBody>
      </p:sp>
      <p:sp>
        <p:nvSpPr>
          <p:cNvPr id="5136" name="Line 63"/>
          <p:cNvSpPr>
            <a:spLocks noChangeShapeType="1"/>
          </p:cNvSpPr>
          <p:nvPr/>
        </p:nvSpPr>
        <p:spPr bwMode="auto">
          <a:xfrm flipV="1">
            <a:off x="6630988" y="3224213"/>
            <a:ext cx="1133475" cy="38735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pic>
        <p:nvPicPr>
          <p:cNvPr id="5137" name="Picture 49" descr="NearStore_R200"/>
          <p:cNvPicPr>
            <a:picLocks noChangeAspect="1" noChangeArrowheads="1"/>
          </p:cNvPicPr>
          <p:nvPr/>
        </p:nvPicPr>
        <p:blipFill>
          <a:blip r:embed="rId4" cstate="print"/>
          <a:srcRect/>
          <a:stretch>
            <a:fillRect/>
          </a:stretch>
        </p:blipFill>
        <p:spPr bwMode="auto">
          <a:xfrm>
            <a:off x="7874000" y="2017713"/>
            <a:ext cx="708025" cy="2514600"/>
          </a:xfrm>
          <a:prstGeom prst="rect">
            <a:avLst/>
          </a:prstGeom>
          <a:noFill/>
          <a:ln w="9525">
            <a:noFill/>
            <a:miter lim="800000"/>
            <a:headEnd/>
            <a:tailEnd/>
          </a:ln>
        </p:spPr>
      </p:pic>
      <p:pic>
        <p:nvPicPr>
          <p:cNvPr id="5138" name="Picture 51" descr="Snapshot_copies_3"/>
          <p:cNvPicPr>
            <a:picLocks noChangeAspect="1" noChangeArrowheads="1"/>
          </p:cNvPicPr>
          <p:nvPr/>
        </p:nvPicPr>
        <p:blipFill>
          <a:blip r:embed="rId5" cstate="print"/>
          <a:srcRect/>
          <a:stretch>
            <a:fillRect/>
          </a:stretch>
        </p:blipFill>
        <p:spPr bwMode="auto">
          <a:xfrm>
            <a:off x="7970838" y="2198688"/>
            <a:ext cx="520700" cy="647700"/>
          </a:xfrm>
          <a:prstGeom prst="rect">
            <a:avLst/>
          </a:prstGeom>
          <a:noFill/>
          <a:ln w="9525">
            <a:noFill/>
            <a:miter lim="800000"/>
            <a:headEnd/>
            <a:tailEnd/>
          </a:ln>
        </p:spPr>
      </p:pic>
      <p:pic>
        <p:nvPicPr>
          <p:cNvPr id="5139" name="Picture 30" descr="unix server"/>
          <p:cNvPicPr>
            <a:picLocks noChangeAspect="1" noChangeArrowheads="1"/>
          </p:cNvPicPr>
          <p:nvPr/>
        </p:nvPicPr>
        <p:blipFill>
          <a:blip r:embed="rId6" cstate="print"/>
          <a:srcRect/>
          <a:stretch>
            <a:fillRect/>
          </a:stretch>
        </p:blipFill>
        <p:spPr bwMode="auto">
          <a:xfrm>
            <a:off x="5635625" y="4076700"/>
            <a:ext cx="401638" cy="450850"/>
          </a:xfrm>
          <a:prstGeom prst="rect">
            <a:avLst/>
          </a:prstGeom>
          <a:noFill/>
          <a:ln w="9525">
            <a:noFill/>
            <a:miter lim="800000"/>
            <a:headEnd/>
            <a:tailEnd/>
          </a:ln>
        </p:spPr>
      </p:pic>
      <p:pic>
        <p:nvPicPr>
          <p:cNvPr id="5140" name="Picture 88" descr="Server_Windows"/>
          <p:cNvPicPr>
            <a:picLocks noChangeAspect="1" noChangeArrowheads="1"/>
          </p:cNvPicPr>
          <p:nvPr/>
        </p:nvPicPr>
        <p:blipFill>
          <a:blip r:embed="rId7" cstate="print"/>
          <a:srcRect/>
          <a:stretch>
            <a:fillRect/>
          </a:stretch>
        </p:blipFill>
        <p:spPr bwMode="auto">
          <a:xfrm>
            <a:off x="5629275" y="3275013"/>
            <a:ext cx="446088" cy="347662"/>
          </a:xfrm>
          <a:prstGeom prst="rect">
            <a:avLst/>
          </a:prstGeom>
          <a:noFill/>
          <a:ln w="9525">
            <a:noFill/>
            <a:miter lim="800000"/>
            <a:headEnd/>
            <a:tailEnd/>
          </a:ln>
        </p:spPr>
      </p:pic>
      <p:pic>
        <p:nvPicPr>
          <p:cNvPr id="5141" name="Picture 89" descr="Server_workgroup1"/>
          <p:cNvPicPr>
            <a:picLocks noChangeAspect="1" noChangeArrowheads="1"/>
          </p:cNvPicPr>
          <p:nvPr/>
        </p:nvPicPr>
        <p:blipFill>
          <a:blip r:embed="rId8" cstate="print"/>
          <a:srcRect/>
          <a:stretch>
            <a:fillRect/>
          </a:stretch>
        </p:blipFill>
        <p:spPr bwMode="auto">
          <a:xfrm>
            <a:off x="5338763" y="2592388"/>
            <a:ext cx="987425" cy="15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dirty="0" smtClean="0"/>
              <a:t>Theory of Operation</a:t>
            </a:r>
          </a:p>
        </p:txBody>
      </p:sp>
      <p:sp>
        <p:nvSpPr>
          <p:cNvPr id="6148" name="Rectangle 3"/>
          <p:cNvSpPr>
            <a:spLocks noGrp="1" noChangeArrowheads="1"/>
          </p:cNvSpPr>
          <p:nvPr>
            <p:ph type="body" idx="1"/>
          </p:nvPr>
        </p:nvSpPr>
        <p:spPr>
          <a:xfrm>
            <a:off x="990600" y="1123950"/>
            <a:ext cx="7785100" cy="2444750"/>
          </a:xfrm>
        </p:spPr>
        <p:txBody>
          <a:bodyPr/>
          <a:lstStyle/>
          <a:p>
            <a:pPr eaLnBrk="1" hangingPunct="1">
              <a:lnSpc>
                <a:spcPct val="80000"/>
              </a:lnSpc>
            </a:pPr>
            <a:r>
              <a:rPr lang="en-US" altLang="ja-JP" sz="2400" dirty="0" smtClean="0">
                <a:ea typeface="ＭＳ Ｐゴシック" charset="-128"/>
              </a:rPr>
              <a:t>The directory is the basic unit of </a:t>
            </a:r>
            <a:r>
              <a:rPr lang="en-US" sz="2400" dirty="0" smtClean="0"/>
              <a:t>Open Systems SnapVault </a:t>
            </a:r>
            <a:r>
              <a:rPr lang="en-US" altLang="ja-JP" sz="2400" dirty="0" smtClean="0">
                <a:ea typeface="ＭＳ Ｐゴシック" charset="-128"/>
              </a:rPr>
              <a:t>backup</a:t>
            </a:r>
            <a:endParaRPr lang="en-US" sz="2400" dirty="0" smtClean="0"/>
          </a:p>
          <a:p>
            <a:pPr eaLnBrk="1" hangingPunct="1">
              <a:lnSpc>
                <a:spcPct val="80000"/>
              </a:lnSpc>
            </a:pPr>
            <a:r>
              <a:rPr lang="en-US" sz="2400" dirty="0" smtClean="0"/>
              <a:t>Incremental update is based on </a:t>
            </a:r>
            <a:r>
              <a:rPr lang="en-US" altLang="ja-JP" sz="2400" dirty="0" smtClean="0">
                <a:ea typeface="ＭＳ Ｐゴシック" charset="-128"/>
              </a:rPr>
              <a:t>file modification time </a:t>
            </a:r>
            <a:endParaRPr lang="en-US" sz="2400" dirty="0" smtClean="0"/>
          </a:p>
          <a:p>
            <a:pPr lvl="1" eaLnBrk="1" hangingPunct="1">
              <a:lnSpc>
                <a:spcPct val="80000"/>
              </a:lnSpc>
            </a:pPr>
            <a:r>
              <a:rPr lang="en-US" sz="2200" dirty="0" smtClean="0"/>
              <a:t>If block-level incremental is enabled, only changed blocks are transferred</a:t>
            </a:r>
          </a:p>
          <a:p>
            <a:pPr eaLnBrk="1" hangingPunct="1">
              <a:lnSpc>
                <a:spcPct val="80000"/>
              </a:lnSpc>
            </a:pPr>
            <a:r>
              <a:rPr lang="en-US" sz="2400" dirty="0" smtClean="0"/>
              <a:t>Snapshot copy creation for archiving takes place on the SnapVault secondary</a:t>
            </a:r>
          </a:p>
        </p:txBody>
      </p:sp>
      <p:sp>
        <p:nvSpPr>
          <p:cNvPr id="6149" name="Rectangle 7"/>
          <p:cNvSpPr>
            <a:spLocks noChangeArrowheads="1"/>
          </p:cNvSpPr>
          <p:nvPr/>
        </p:nvSpPr>
        <p:spPr bwMode="auto">
          <a:xfrm>
            <a:off x="2058988" y="5419725"/>
            <a:ext cx="771525" cy="457200"/>
          </a:xfrm>
          <a:prstGeom prst="rect">
            <a:avLst/>
          </a:prstGeom>
          <a:noFill/>
          <a:ln w="12700">
            <a:noFill/>
            <a:miter lim="800000"/>
            <a:headEnd/>
            <a:tailEnd/>
          </a:ln>
        </p:spPr>
        <p:txBody>
          <a:bodyPr>
            <a:spAutoFit/>
          </a:bodyPr>
          <a:lstStyle/>
          <a:p>
            <a:pPr eaLnBrk="0" hangingPunct="0">
              <a:buClrTx/>
              <a:buFontTx/>
              <a:buNone/>
            </a:pPr>
            <a:r>
              <a:rPr lang="en-US" sz="1200" dirty="0"/>
              <a:t>UNIX</a:t>
            </a:r>
          </a:p>
          <a:p>
            <a:pPr eaLnBrk="0" hangingPunct="0">
              <a:buClrTx/>
              <a:buFontTx/>
              <a:buNone/>
            </a:pPr>
            <a:r>
              <a:rPr lang="en-US" sz="1200" dirty="0" smtClean="0"/>
              <a:t>server</a:t>
            </a:r>
            <a:endParaRPr lang="en-US" sz="1200" dirty="0"/>
          </a:p>
        </p:txBody>
      </p:sp>
      <p:sp>
        <p:nvSpPr>
          <p:cNvPr id="6150" name="Rectangle 8"/>
          <p:cNvSpPr>
            <a:spLocks noChangeArrowheads="1"/>
          </p:cNvSpPr>
          <p:nvPr/>
        </p:nvSpPr>
        <p:spPr bwMode="auto">
          <a:xfrm>
            <a:off x="2030413" y="3927475"/>
            <a:ext cx="1644650" cy="304800"/>
          </a:xfrm>
          <a:prstGeom prst="rect">
            <a:avLst/>
          </a:prstGeom>
          <a:noFill/>
          <a:ln w="12700">
            <a:noFill/>
            <a:miter lim="800000"/>
            <a:headEnd/>
            <a:tailEnd/>
          </a:ln>
        </p:spPr>
        <p:txBody>
          <a:bodyPr>
            <a:spAutoFit/>
          </a:bodyPr>
          <a:lstStyle/>
          <a:p>
            <a:pPr eaLnBrk="0" hangingPunct="0">
              <a:buClrTx/>
              <a:buFontTx/>
              <a:buNone/>
            </a:pPr>
            <a:r>
              <a:rPr lang="en-US" sz="1400" dirty="0"/>
              <a:t>Primary Systems</a:t>
            </a:r>
          </a:p>
        </p:txBody>
      </p:sp>
      <p:sp>
        <p:nvSpPr>
          <p:cNvPr id="6151" name="AutoShape 9"/>
          <p:cNvSpPr>
            <a:spLocks noChangeArrowheads="1"/>
          </p:cNvSpPr>
          <p:nvPr/>
        </p:nvSpPr>
        <p:spPr bwMode="auto">
          <a:xfrm>
            <a:off x="2887663" y="4241800"/>
            <a:ext cx="727075" cy="871538"/>
          </a:xfrm>
          <a:prstGeom prst="can">
            <a:avLst>
              <a:gd name="adj" fmla="val 31282"/>
            </a:avLst>
          </a:prstGeom>
          <a:solidFill>
            <a:srgbClr val="565656"/>
          </a:solidFill>
          <a:ln w="12700">
            <a:solidFill>
              <a:schemeClr val="bg1"/>
            </a:solidFill>
            <a:round/>
            <a:headEnd/>
            <a:tailEnd/>
          </a:ln>
        </p:spPr>
        <p:txBody>
          <a:bodyPr wrap="none" anchor="ctr"/>
          <a:lstStyle/>
          <a:p>
            <a:endParaRPr lang="en-US" dirty="0"/>
          </a:p>
        </p:txBody>
      </p:sp>
      <p:sp>
        <p:nvSpPr>
          <p:cNvPr id="6152" name="Rectangle 10"/>
          <p:cNvSpPr>
            <a:spLocks noChangeArrowheads="1"/>
          </p:cNvSpPr>
          <p:nvPr/>
        </p:nvSpPr>
        <p:spPr bwMode="auto">
          <a:xfrm>
            <a:off x="2897188" y="4591050"/>
            <a:ext cx="720725" cy="274638"/>
          </a:xfrm>
          <a:prstGeom prst="rect">
            <a:avLst/>
          </a:prstGeom>
          <a:noFill/>
          <a:ln w="12700">
            <a:noFill/>
            <a:miter lim="800000"/>
            <a:headEnd/>
            <a:tailEnd/>
          </a:ln>
        </p:spPr>
        <p:txBody>
          <a:bodyPr>
            <a:spAutoFit/>
          </a:bodyPr>
          <a:lstStyle/>
          <a:p>
            <a:pPr eaLnBrk="0" hangingPunct="0">
              <a:buClrTx/>
              <a:buFontTx/>
              <a:buNone/>
            </a:pPr>
            <a:r>
              <a:rPr lang="en-US" sz="1200" dirty="0">
                <a:solidFill>
                  <a:schemeClr val="bg1"/>
                </a:solidFill>
              </a:rPr>
              <a:t>C:\data</a:t>
            </a:r>
          </a:p>
        </p:txBody>
      </p:sp>
      <p:sp>
        <p:nvSpPr>
          <p:cNvPr id="6153" name="Rectangle 11"/>
          <p:cNvSpPr>
            <a:spLocks noChangeArrowheads="1"/>
          </p:cNvSpPr>
          <p:nvPr/>
        </p:nvSpPr>
        <p:spPr bwMode="auto">
          <a:xfrm>
            <a:off x="2033588" y="4479925"/>
            <a:ext cx="822325" cy="457200"/>
          </a:xfrm>
          <a:prstGeom prst="rect">
            <a:avLst/>
          </a:prstGeom>
          <a:noFill/>
          <a:ln w="12700">
            <a:noFill/>
            <a:miter lim="800000"/>
            <a:headEnd/>
            <a:tailEnd/>
          </a:ln>
        </p:spPr>
        <p:txBody>
          <a:bodyPr>
            <a:spAutoFit/>
          </a:bodyPr>
          <a:lstStyle/>
          <a:p>
            <a:pPr eaLnBrk="0" hangingPunct="0">
              <a:buClrTx/>
              <a:buFontTx/>
              <a:buNone/>
            </a:pPr>
            <a:r>
              <a:rPr lang="en-US" sz="1200" dirty="0"/>
              <a:t>Windows </a:t>
            </a:r>
            <a:r>
              <a:rPr lang="en-US" sz="1200" dirty="0" smtClean="0"/>
              <a:t>server</a:t>
            </a:r>
            <a:endParaRPr lang="en-US" sz="1200" dirty="0"/>
          </a:p>
        </p:txBody>
      </p:sp>
      <p:sp>
        <p:nvSpPr>
          <p:cNvPr id="6154" name="AutoShape 12"/>
          <p:cNvSpPr>
            <a:spLocks noChangeArrowheads="1"/>
          </p:cNvSpPr>
          <p:nvPr/>
        </p:nvSpPr>
        <p:spPr bwMode="auto">
          <a:xfrm>
            <a:off x="2887663" y="5181600"/>
            <a:ext cx="727075" cy="871538"/>
          </a:xfrm>
          <a:prstGeom prst="can">
            <a:avLst>
              <a:gd name="adj" fmla="val 31282"/>
            </a:avLst>
          </a:prstGeom>
          <a:solidFill>
            <a:srgbClr val="565656"/>
          </a:solidFill>
          <a:ln w="12700">
            <a:solidFill>
              <a:schemeClr val="bg1"/>
            </a:solidFill>
            <a:round/>
            <a:headEnd/>
            <a:tailEnd/>
          </a:ln>
        </p:spPr>
        <p:txBody>
          <a:bodyPr wrap="none" anchor="ctr"/>
          <a:lstStyle/>
          <a:p>
            <a:endParaRPr lang="en-US" dirty="0"/>
          </a:p>
        </p:txBody>
      </p:sp>
      <p:sp>
        <p:nvSpPr>
          <p:cNvPr id="6155" name="Rectangle 13"/>
          <p:cNvSpPr>
            <a:spLocks noChangeArrowheads="1"/>
          </p:cNvSpPr>
          <p:nvPr/>
        </p:nvSpPr>
        <p:spPr bwMode="auto">
          <a:xfrm>
            <a:off x="2884488" y="5543550"/>
            <a:ext cx="720725" cy="274638"/>
          </a:xfrm>
          <a:prstGeom prst="rect">
            <a:avLst/>
          </a:prstGeom>
          <a:noFill/>
          <a:ln w="12700">
            <a:noFill/>
            <a:miter lim="800000"/>
            <a:headEnd/>
            <a:tailEnd/>
          </a:ln>
        </p:spPr>
        <p:txBody>
          <a:bodyPr>
            <a:spAutoFit/>
          </a:bodyPr>
          <a:lstStyle/>
          <a:p>
            <a:pPr eaLnBrk="0" hangingPunct="0">
              <a:buClrTx/>
              <a:buFontTx/>
              <a:buNone/>
            </a:pPr>
            <a:r>
              <a:rPr lang="en-US" sz="1200" dirty="0">
                <a:solidFill>
                  <a:schemeClr val="bg1"/>
                </a:solidFill>
              </a:rPr>
              <a:t>/usr</a:t>
            </a:r>
          </a:p>
        </p:txBody>
      </p:sp>
      <p:sp>
        <p:nvSpPr>
          <p:cNvPr id="6156" name="Rectangle 16"/>
          <p:cNvSpPr>
            <a:spLocks noChangeArrowheads="1"/>
          </p:cNvSpPr>
          <p:nvPr/>
        </p:nvSpPr>
        <p:spPr bwMode="auto">
          <a:xfrm>
            <a:off x="5065713" y="3937000"/>
            <a:ext cx="2127250" cy="523875"/>
          </a:xfrm>
          <a:prstGeom prst="rect">
            <a:avLst/>
          </a:prstGeom>
          <a:noFill/>
          <a:ln w="12700">
            <a:noFill/>
            <a:miter lim="800000"/>
            <a:headEnd/>
            <a:tailEnd/>
          </a:ln>
        </p:spPr>
        <p:txBody>
          <a:bodyPr>
            <a:spAutoFit/>
          </a:bodyPr>
          <a:lstStyle/>
          <a:p>
            <a:pPr eaLnBrk="0" hangingPunct="0">
              <a:buClrTx/>
              <a:buFontTx/>
              <a:buNone/>
            </a:pPr>
            <a:r>
              <a:rPr lang="en-US" sz="1400" dirty="0"/>
              <a:t>SnapVault Secondary Storage System</a:t>
            </a:r>
          </a:p>
        </p:txBody>
      </p:sp>
      <p:sp>
        <p:nvSpPr>
          <p:cNvPr id="6157" name="Rectangle 17"/>
          <p:cNvSpPr>
            <a:spLocks noChangeArrowheads="1"/>
          </p:cNvSpPr>
          <p:nvPr/>
        </p:nvSpPr>
        <p:spPr bwMode="auto">
          <a:xfrm>
            <a:off x="6259513" y="5172075"/>
            <a:ext cx="1250950" cy="457200"/>
          </a:xfrm>
          <a:prstGeom prst="rect">
            <a:avLst/>
          </a:prstGeom>
          <a:noFill/>
          <a:ln w="12700">
            <a:noFill/>
            <a:miter lim="800000"/>
            <a:headEnd/>
            <a:tailEnd/>
          </a:ln>
        </p:spPr>
        <p:txBody>
          <a:bodyPr>
            <a:spAutoFit/>
          </a:bodyPr>
          <a:lstStyle/>
          <a:p>
            <a:pPr algn="l" eaLnBrk="0" hangingPunct="0">
              <a:buClrTx/>
              <a:buFontTx/>
              <a:buNone/>
            </a:pPr>
            <a:r>
              <a:rPr lang="en-US" sz="1200" dirty="0"/>
              <a:t>Read-only qtrees replica</a:t>
            </a:r>
          </a:p>
        </p:txBody>
      </p:sp>
      <p:sp>
        <p:nvSpPr>
          <p:cNvPr id="6158" name="AutoShape 18"/>
          <p:cNvSpPr>
            <a:spLocks noChangeArrowheads="1"/>
          </p:cNvSpPr>
          <p:nvPr/>
        </p:nvSpPr>
        <p:spPr bwMode="auto">
          <a:xfrm>
            <a:off x="4935538" y="4495800"/>
            <a:ext cx="1031875" cy="1443038"/>
          </a:xfrm>
          <a:prstGeom prst="can">
            <a:avLst>
              <a:gd name="adj" fmla="val 36496"/>
            </a:avLst>
          </a:prstGeom>
          <a:solidFill>
            <a:srgbClr val="565656"/>
          </a:solidFill>
          <a:ln w="12700">
            <a:solidFill>
              <a:schemeClr val="bg1"/>
            </a:solidFill>
            <a:round/>
            <a:headEnd/>
            <a:tailEnd/>
          </a:ln>
        </p:spPr>
        <p:txBody>
          <a:bodyPr wrap="none" anchor="ctr"/>
          <a:lstStyle/>
          <a:p>
            <a:endParaRPr lang="en-US" dirty="0"/>
          </a:p>
        </p:txBody>
      </p:sp>
      <p:sp>
        <p:nvSpPr>
          <p:cNvPr id="6159" name="Rectangle 19"/>
          <p:cNvSpPr>
            <a:spLocks noChangeArrowheads="1"/>
          </p:cNvSpPr>
          <p:nvPr/>
        </p:nvSpPr>
        <p:spPr bwMode="auto">
          <a:xfrm>
            <a:off x="4984750" y="5387975"/>
            <a:ext cx="923925" cy="274638"/>
          </a:xfrm>
          <a:prstGeom prst="rect">
            <a:avLst/>
          </a:prstGeom>
          <a:noFill/>
          <a:ln w="12700">
            <a:noFill/>
            <a:miter lim="800000"/>
            <a:headEnd/>
            <a:tailEnd/>
          </a:ln>
        </p:spPr>
        <p:txBody>
          <a:bodyPr>
            <a:spAutoFit/>
          </a:bodyPr>
          <a:lstStyle/>
          <a:p>
            <a:pPr eaLnBrk="0" hangingPunct="0">
              <a:buClrTx/>
              <a:buFontTx/>
              <a:buNone/>
            </a:pPr>
            <a:r>
              <a:rPr lang="en-US" sz="1200" dirty="0">
                <a:solidFill>
                  <a:schemeClr val="bg1"/>
                </a:solidFill>
              </a:rPr>
              <a:t>qtree_usr</a:t>
            </a:r>
          </a:p>
        </p:txBody>
      </p:sp>
      <p:sp>
        <p:nvSpPr>
          <p:cNvPr id="6160" name="AutoShape 20"/>
          <p:cNvSpPr>
            <a:spLocks/>
          </p:cNvSpPr>
          <p:nvPr/>
        </p:nvSpPr>
        <p:spPr bwMode="auto">
          <a:xfrm rot="10800000">
            <a:off x="6010275" y="5005388"/>
            <a:ext cx="238125" cy="785812"/>
          </a:xfrm>
          <a:prstGeom prst="leftBrace">
            <a:avLst>
              <a:gd name="adj1" fmla="val 27500"/>
              <a:gd name="adj2" fmla="val 50000"/>
            </a:avLst>
          </a:prstGeom>
          <a:noFill/>
          <a:ln w="19050">
            <a:solidFill>
              <a:schemeClr val="tx1"/>
            </a:solidFill>
            <a:round/>
            <a:headEnd/>
            <a:tailEnd/>
          </a:ln>
        </p:spPr>
        <p:txBody>
          <a:bodyPr wrap="none" anchor="ctr"/>
          <a:lstStyle/>
          <a:p>
            <a:endParaRPr lang="en-US" dirty="0"/>
          </a:p>
        </p:txBody>
      </p:sp>
      <p:sp>
        <p:nvSpPr>
          <p:cNvPr id="6161" name="Rectangle 21"/>
          <p:cNvSpPr>
            <a:spLocks noChangeArrowheads="1"/>
          </p:cNvSpPr>
          <p:nvPr/>
        </p:nvSpPr>
        <p:spPr bwMode="auto">
          <a:xfrm>
            <a:off x="6265863" y="4565650"/>
            <a:ext cx="1292225" cy="457200"/>
          </a:xfrm>
          <a:prstGeom prst="rect">
            <a:avLst/>
          </a:prstGeom>
          <a:noFill/>
          <a:ln w="12700">
            <a:noFill/>
            <a:miter lim="800000"/>
            <a:headEnd/>
            <a:tailEnd/>
          </a:ln>
        </p:spPr>
        <p:txBody>
          <a:bodyPr>
            <a:spAutoFit/>
          </a:bodyPr>
          <a:lstStyle/>
          <a:p>
            <a:pPr algn="l" eaLnBrk="0" hangingPunct="0">
              <a:buClrTx/>
              <a:buFontTx/>
              <a:buNone/>
            </a:pPr>
            <a:r>
              <a:rPr lang="en-US" sz="1200" dirty="0"/>
              <a:t>Online/writable volume</a:t>
            </a:r>
          </a:p>
        </p:txBody>
      </p:sp>
      <p:sp>
        <p:nvSpPr>
          <p:cNvPr id="6162" name="Line 22"/>
          <p:cNvSpPr>
            <a:spLocks noChangeShapeType="1"/>
          </p:cNvSpPr>
          <p:nvPr/>
        </p:nvSpPr>
        <p:spPr bwMode="auto">
          <a:xfrm flipV="1">
            <a:off x="5975350" y="4822825"/>
            <a:ext cx="330200" cy="0"/>
          </a:xfrm>
          <a:prstGeom prst="line">
            <a:avLst/>
          </a:prstGeom>
          <a:noFill/>
          <a:ln w="19050">
            <a:solidFill>
              <a:schemeClr val="tx1"/>
            </a:solidFill>
            <a:round/>
            <a:headEnd type="triangle" w="med" len="med"/>
            <a:tailEnd/>
          </a:ln>
        </p:spPr>
        <p:txBody>
          <a:bodyPr wrap="none" anchor="ctr"/>
          <a:lstStyle/>
          <a:p>
            <a:endParaRPr lang="en-US" dirty="0"/>
          </a:p>
        </p:txBody>
      </p:sp>
      <p:sp>
        <p:nvSpPr>
          <p:cNvPr id="6163" name="Rectangle 23"/>
          <p:cNvSpPr>
            <a:spLocks noChangeArrowheads="1"/>
          </p:cNvSpPr>
          <p:nvPr/>
        </p:nvSpPr>
        <p:spPr bwMode="auto">
          <a:xfrm>
            <a:off x="4995863" y="4581525"/>
            <a:ext cx="898525" cy="274638"/>
          </a:xfrm>
          <a:prstGeom prst="rect">
            <a:avLst/>
          </a:prstGeom>
          <a:noFill/>
          <a:ln w="12700">
            <a:noFill/>
            <a:miter lim="800000"/>
            <a:headEnd/>
            <a:tailEnd/>
          </a:ln>
        </p:spPr>
        <p:txBody>
          <a:bodyPr>
            <a:spAutoFit/>
          </a:bodyPr>
          <a:lstStyle/>
          <a:p>
            <a:pPr eaLnBrk="0" hangingPunct="0">
              <a:buClrTx/>
              <a:buFontTx/>
              <a:buNone/>
            </a:pPr>
            <a:r>
              <a:rPr lang="en-US" sz="1200" dirty="0">
                <a:solidFill>
                  <a:schemeClr val="bg1"/>
                </a:solidFill>
              </a:rPr>
              <a:t>/vol/vol1</a:t>
            </a:r>
          </a:p>
        </p:txBody>
      </p:sp>
      <p:sp>
        <p:nvSpPr>
          <p:cNvPr id="6164" name="Rectangle 24"/>
          <p:cNvSpPr>
            <a:spLocks noChangeArrowheads="1"/>
          </p:cNvSpPr>
          <p:nvPr/>
        </p:nvSpPr>
        <p:spPr bwMode="auto">
          <a:xfrm>
            <a:off x="4914900" y="4994275"/>
            <a:ext cx="1025525" cy="274638"/>
          </a:xfrm>
          <a:prstGeom prst="rect">
            <a:avLst/>
          </a:prstGeom>
          <a:noFill/>
          <a:ln w="12700">
            <a:noFill/>
            <a:miter lim="800000"/>
            <a:headEnd/>
            <a:tailEnd/>
          </a:ln>
        </p:spPr>
        <p:txBody>
          <a:bodyPr>
            <a:spAutoFit/>
          </a:bodyPr>
          <a:lstStyle/>
          <a:p>
            <a:pPr eaLnBrk="0" hangingPunct="0">
              <a:buClrTx/>
              <a:buFontTx/>
              <a:buNone/>
            </a:pPr>
            <a:r>
              <a:rPr lang="en-US" sz="1200" dirty="0">
                <a:solidFill>
                  <a:schemeClr val="bg1"/>
                </a:solidFill>
              </a:rPr>
              <a:t>qtree_data</a:t>
            </a:r>
          </a:p>
        </p:txBody>
      </p:sp>
      <p:sp>
        <p:nvSpPr>
          <p:cNvPr id="6165" name="Rectangle 11"/>
          <p:cNvSpPr>
            <a:spLocks noChangeArrowheads="1"/>
          </p:cNvSpPr>
          <p:nvPr/>
        </p:nvSpPr>
        <p:spPr bwMode="auto">
          <a:xfrm>
            <a:off x="2035175" y="3870325"/>
            <a:ext cx="1714500" cy="2332038"/>
          </a:xfrm>
          <a:prstGeom prst="rect">
            <a:avLst/>
          </a:prstGeom>
          <a:noFill/>
          <a:ln w="12700">
            <a:solidFill>
              <a:schemeClr val="tx1"/>
            </a:solidFill>
            <a:miter lim="800000"/>
            <a:headEnd/>
            <a:tailEnd/>
          </a:ln>
        </p:spPr>
        <p:txBody>
          <a:bodyPr wrap="none" anchor="ctr"/>
          <a:lstStyle/>
          <a:p>
            <a:endParaRPr lang="en-US" dirty="0"/>
          </a:p>
        </p:txBody>
      </p:sp>
      <p:sp>
        <p:nvSpPr>
          <p:cNvPr id="6166" name="Rectangle 11"/>
          <p:cNvSpPr>
            <a:spLocks noChangeArrowheads="1"/>
          </p:cNvSpPr>
          <p:nvPr/>
        </p:nvSpPr>
        <p:spPr bwMode="auto">
          <a:xfrm>
            <a:off x="4778375" y="3870325"/>
            <a:ext cx="2763838" cy="2332038"/>
          </a:xfrm>
          <a:prstGeom prst="rect">
            <a:avLst/>
          </a:prstGeom>
          <a:noFill/>
          <a:ln w="12700">
            <a:solidFill>
              <a:schemeClr val="tx1"/>
            </a:solidFill>
            <a:miter lim="800000"/>
            <a:headEnd/>
            <a:tailEnd/>
          </a:ln>
        </p:spPr>
        <p:txBody>
          <a:bodyPr wrap="none" anchor="ctr"/>
          <a:lstStyle/>
          <a:p>
            <a:endParaRPr lang="en-US" dirty="0"/>
          </a:p>
        </p:txBody>
      </p:sp>
      <p:sp>
        <p:nvSpPr>
          <p:cNvPr id="6167" name="Line 14"/>
          <p:cNvSpPr>
            <a:spLocks noChangeShapeType="1"/>
          </p:cNvSpPr>
          <p:nvPr/>
        </p:nvSpPr>
        <p:spPr bwMode="auto">
          <a:xfrm>
            <a:off x="3646488" y="4821238"/>
            <a:ext cx="1260475" cy="29210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6168" name="Line 15"/>
          <p:cNvSpPr>
            <a:spLocks noChangeShapeType="1"/>
          </p:cNvSpPr>
          <p:nvPr/>
        </p:nvSpPr>
        <p:spPr bwMode="auto">
          <a:xfrm flipV="1">
            <a:off x="3633788" y="5519738"/>
            <a:ext cx="1285875" cy="21590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dirty="0" smtClean="0"/>
              <a:t>Central Management</a:t>
            </a:r>
          </a:p>
        </p:txBody>
      </p:sp>
      <p:sp>
        <p:nvSpPr>
          <p:cNvPr id="7172" name="Rectangle 3"/>
          <p:cNvSpPr>
            <a:spLocks noGrp="1" noChangeArrowheads="1"/>
          </p:cNvSpPr>
          <p:nvPr>
            <p:ph type="body" idx="1"/>
          </p:nvPr>
        </p:nvSpPr>
        <p:spPr/>
        <p:txBody>
          <a:bodyPr/>
          <a:lstStyle/>
          <a:p>
            <a:pPr eaLnBrk="1" hangingPunct="1"/>
            <a:r>
              <a:rPr lang="en-US" dirty="0" smtClean="0"/>
              <a:t>Open Systems SnapVault backup schedules, retention policies, backup control, and monitoring can be centrally managed by the following NDMP-based applications:</a:t>
            </a:r>
          </a:p>
          <a:p>
            <a:pPr lvl="1" eaLnBrk="1" hangingPunct="1"/>
            <a:r>
              <a:rPr lang="en-US" dirty="0" smtClean="0"/>
              <a:t>NetApp Protection Manager</a:t>
            </a:r>
          </a:p>
          <a:p>
            <a:pPr lvl="1" eaLnBrk="1" hangingPunct="1"/>
            <a:r>
              <a:rPr lang="en-US" dirty="0" smtClean="0"/>
              <a:t>BakBone</a:t>
            </a:r>
            <a:r>
              <a:rPr lang="en-US" baseline="30000" dirty="0" smtClean="0"/>
              <a:t>®</a:t>
            </a:r>
            <a:r>
              <a:rPr lang="en-US" dirty="0" smtClean="0"/>
              <a:t> NetVault</a:t>
            </a:r>
            <a:r>
              <a:rPr lang="en-US" baseline="30000" dirty="0" smtClean="0"/>
              <a:t>®</a:t>
            </a:r>
          </a:p>
          <a:p>
            <a:pPr lvl="1" eaLnBrk="1" hangingPunct="1"/>
            <a:r>
              <a:rPr lang="en-US" dirty="0" smtClean="0"/>
              <a:t>Syncsort</a:t>
            </a:r>
            <a:r>
              <a:rPr lang="en-US" baseline="30000" dirty="0" smtClean="0"/>
              <a:t>®</a:t>
            </a:r>
            <a:r>
              <a:rPr lang="en-US" dirty="0" smtClean="0"/>
              <a:t> Backup Express</a:t>
            </a:r>
            <a:endParaRPr lang="en-US" baseline="30000" dirty="0" smtClean="0"/>
          </a:p>
          <a:p>
            <a:pPr lvl="1" eaLnBrk="1" hangingPunct="1"/>
            <a:r>
              <a:rPr lang="en-US" dirty="0" smtClean="0"/>
              <a:t>CommVault</a:t>
            </a:r>
            <a:r>
              <a:rPr lang="en-US" baseline="30000" dirty="0" smtClean="0"/>
              <a:t>® </a:t>
            </a:r>
            <a:r>
              <a:rPr lang="en-US" dirty="0" smtClean="0"/>
              <a:t>Galaxy</a:t>
            </a:r>
            <a:r>
              <a:rPr lang="en-US" baseline="30000" dirty="0" smtClean="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smtClean="0"/>
              <a:t>Integrated Backup and DR Solution</a:t>
            </a:r>
          </a:p>
        </p:txBody>
      </p:sp>
      <p:sp>
        <p:nvSpPr>
          <p:cNvPr id="8196" name="Rectangle 3"/>
          <p:cNvSpPr>
            <a:spLocks noGrp="1" noChangeArrowheads="1"/>
          </p:cNvSpPr>
          <p:nvPr>
            <p:ph type="body" idx="1"/>
          </p:nvPr>
        </p:nvSpPr>
        <p:spPr>
          <a:xfrm>
            <a:off x="990600" y="1123950"/>
            <a:ext cx="7924800" cy="1860550"/>
          </a:xfrm>
        </p:spPr>
        <p:txBody>
          <a:bodyPr/>
          <a:lstStyle/>
          <a:p>
            <a:pPr eaLnBrk="1" hangingPunct="1">
              <a:lnSpc>
                <a:spcPct val="90000"/>
              </a:lnSpc>
            </a:pPr>
            <a:r>
              <a:rPr lang="en-US" sz="2400" dirty="0" smtClean="0"/>
              <a:t>SnapVault based backup copies are replicated through SnapMirror® to a disaster recovery, or DR, site</a:t>
            </a:r>
          </a:p>
          <a:p>
            <a:pPr eaLnBrk="1" hangingPunct="1">
              <a:lnSpc>
                <a:spcPct val="90000"/>
              </a:lnSpc>
            </a:pPr>
            <a:r>
              <a:rPr lang="en-US" sz="2400" dirty="0" smtClean="0"/>
              <a:t>If the SnapVault secondary becomes unusable, you can redirect the subsequent Open Systems SnapVault transfers to the tertiary storage system</a:t>
            </a:r>
          </a:p>
        </p:txBody>
      </p:sp>
      <p:sp>
        <p:nvSpPr>
          <p:cNvPr id="8197" name="Text Box 49"/>
          <p:cNvSpPr txBox="1">
            <a:spLocks noChangeArrowheads="1"/>
          </p:cNvSpPr>
          <p:nvPr/>
        </p:nvSpPr>
        <p:spPr bwMode="auto">
          <a:xfrm>
            <a:off x="1414833" y="3829050"/>
            <a:ext cx="1586547" cy="646331"/>
          </a:xfrm>
          <a:prstGeom prst="rect">
            <a:avLst/>
          </a:prstGeom>
          <a:noFill/>
          <a:ln w="12700">
            <a:noFill/>
            <a:miter lim="800000"/>
            <a:headEnd/>
            <a:tailEnd/>
          </a:ln>
        </p:spPr>
        <p:txBody>
          <a:bodyPr wrap="square" anchor="ctr">
            <a:spAutoFit/>
          </a:bodyPr>
          <a:lstStyle/>
          <a:p>
            <a:pPr>
              <a:buClrTx/>
              <a:buFontTx/>
              <a:buNone/>
            </a:pPr>
            <a:r>
              <a:rPr lang="en-US" sz="1200" dirty="0"/>
              <a:t>Primary </a:t>
            </a:r>
            <a:r>
              <a:rPr lang="en-US" sz="1200" dirty="0" smtClean="0"/>
              <a:t>Open Systems SnapVault</a:t>
            </a:r>
            <a:endParaRPr lang="en-US" sz="1200" dirty="0"/>
          </a:p>
          <a:p>
            <a:pPr>
              <a:buClrTx/>
              <a:buFontTx/>
              <a:buNone/>
            </a:pPr>
            <a:r>
              <a:rPr lang="en-US" sz="1200" dirty="0"/>
              <a:t>Systems</a:t>
            </a:r>
          </a:p>
        </p:txBody>
      </p:sp>
      <p:sp>
        <p:nvSpPr>
          <p:cNvPr id="8198" name="Text Box 51"/>
          <p:cNvSpPr txBox="1">
            <a:spLocks noChangeArrowheads="1"/>
          </p:cNvSpPr>
          <p:nvPr/>
        </p:nvSpPr>
        <p:spPr bwMode="auto">
          <a:xfrm>
            <a:off x="1438275" y="5075238"/>
            <a:ext cx="855663" cy="274637"/>
          </a:xfrm>
          <a:prstGeom prst="rect">
            <a:avLst/>
          </a:prstGeom>
          <a:noFill/>
          <a:ln w="12700">
            <a:noFill/>
            <a:miter lim="800000"/>
            <a:headEnd/>
            <a:tailEnd/>
          </a:ln>
        </p:spPr>
        <p:txBody>
          <a:bodyPr wrap="none" anchor="ctr">
            <a:spAutoFit/>
          </a:bodyPr>
          <a:lstStyle/>
          <a:p>
            <a:pPr>
              <a:buClrTx/>
              <a:buFontTx/>
              <a:buNone/>
            </a:pPr>
            <a:r>
              <a:rPr lang="en-US" sz="1200" b="1" dirty="0">
                <a:solidFill>
                  <a:schemeClr val="bg1"/>
                </a:solidFill>
              </a:rPr>
              <a:t>Windows</a:t>
            </a:r>
            <a:endParaRPr lang="en-US" sz="1200" b="1" dirty="0"/>
          </a:p>
        </p:txBody>
      </p:sp>
      <p:sp>
        <p:nvSpPr>
          <p:cNvPr id="8199" name="Line 4"/>
          <p:cNvSpPr>
            <a:spLocks noChangeShapeType="1"/>
          </p:cNvSpPr>
          <p:nvPr/>
        </p:nvSpPr>
        <p:spPr bwMode="auto">
          <a:xfrm flipV="1">
            <a:off x="5160963" y="4727575"/>
            <a:ext cx="1481137" cy="3175"/>
          </a:xfrm>
          <a:prstGeom prst="line">
            <a:avLst/>
          </a:prstGeom>
          <a:noFill/>
          <a:ln w="38100">
            <a:solidFill>
              <a:srgbClr val="005BAE"/>
            </a:solidFill>
            <a:round/>
            <a:headEnd type="triangle" w="med" len="med"/>
            <a:tailEnd type="triangle" w="med" len="med"/>
          </a:ln>
        </p:spPr>
        <p:txBody>
          <a:bodyPr wrap="none" anchor="ctr"/>
          <a:lstStyle/>
          <a:p>
            <a:endParaRPr lang="en-US" dirty="0"/>
          </a:p>
        </p:txBody>
      </p:sp>
      <p:sp>
        <p:nvSpPr>
          <p:cNvPr id="8200" name="Rectangle 5"/>
          <p:cNvSpPr>
            <a:spLocks noChangeArrowheads="1"/>
          </p:cNvSpPr>
          <p:nvPr/>
        </p:nvSpPr>
        <p:spPr bwMode="auto">
          <a:xfrm>
            <a:off x="1374775" y="3252788"/>
            <a:ext cx="3994150" cy="3057525"/>
          </a:xfrm>
          <a:prstGeom prst="rect">
            <a:avLst/>
          </a:prstGeom>
          <a:noFill/>
          <a:ln w="12700">
            <a:solidFill>
              <a:schemeClr val="tx1"/>
            </a:solidFill>
            <a:prstDash val="dash"/>
            <a:miter lim="800000"/>
            <a:headEnd/>
            <a:tailEnd/>
          </a:ln>
        </p:spPr>
        <p:txBody>
          <a:bodyPr wrap="none" anchor="ctr"/>
          <a:lstStyle/>
          <a:p>
            <a:endParaRPr lang="en-US" dirty="0"/>
          </a:p>
        </p:txBody>
      </p:sp>
      <p:sp>
        <p:nvSpPr>
          <p:cNvPr id="8201" name="Text Box 7"/>
          <p:cNvSpPr txBox="1">
            <a:spLocks noChangeArrowheads="1"/>
          </p:cNvSpPr>
          <p:nvPr/>
        </p:nvSpPr>
        <p:spPr bwMode="auto">
          <a:xfrm>
            <a:off x="1354138" y="3248025"/>
            <a:ext cx="1036637" cy="274638"/>
          </a:xfrm>
          <a:prstGeom prst="rect">
            <a:avLst/>
          </a:prstGeom>
          <a:noFill/>
          <a:ln w="12700">
            <a:noFill/>
            <a:miter lim="800000"/>
            <a:headEnd/>
            <a:tailEnd/>
          </a:ln>
        </p:spPr>
        <p:txBody>
          <a:bodyPr wrap="none" anchor="ctr">
            <a:spAutoFit/>
          </a:bodyPr>
          <a:lstStyle/>
          <a:p>
            <a:pPr>
              <a:buClrTx/>
              <a:buFontTx/>
              <a:buNone/>
            </a:pPr>
            <a:r>
              <a:rPr lang="en-US" sz="1200" dirty="0"/>
              <a:t>Data Center</a:t>
            </a:r>
          </a:p>
        </p:txBody>
      </p:sp>
      <p:sp>
        <p:nvSpPr>
          <p:cNvPr id="8202" name="Text Box 8"/>
          <p:cNvSpPr txBox="1">
            <a:spLocks noChangeArrowheads="1"/>
          </p:cNvSpPr>
          <p:nvPr/>
        </p:nvSpPr>
        <p:spPr bwMode="auto">
          <a:xfrm>
            <a:off x="7531100" y="3213100"/>
            <a:ext cx="708025" cy="274638"/>
          </a:xfrm>
          <a:prstGeom prst="rect">
            <a:avLst/>
          </a:prstGeom>
          <a:noFill/>
          <a:ln w="12700">
            <a:noFill/>
            <a:miter lim="800000"/>
            <a:headEnd/>
            <a:tailEnd/>
          </a:ln>
        </p:spPr>
        <p:txBody>
          <a:bodyPr wrap="none" anchor="ctr">
            <a:spAutoFit/>
          </a:bodyPr>
          <a:lstStyle/>
          <a:p>
            <a:pPr>
              <a:buClrTx/>
              <a:buFontTx/>
              <a:buNone/>
            </a:pPr>
            <a:r>
              <a:rPr lang="en-US" sz="1200" dirty="0"/>
              <a:t>DR site</a:t>
            </a:r>
          </a:p>
        </p:txBody>
      </p:sp>
      <p:sp>
        <p:nvSpPr>
          <p:cNvPr id="8203" name="Rectangle 9"/>
          <p:cNvSpPr>
            <a:spLocks noChangeArrowheads="1"/>
          </p:cNvSpPr>
          <p:nvPr/>
        </p:nvSpPr>
        <p:spPr bwMode="auto">
          <a:xfrm>
            <a:off x="5734050" y="4356100"/>
            <a:ext cx="463550" cy="247650"/>
          </a:xfrm>
          <a:prstGeom prst="rect">
            <a:avLst/>
          </a:prstGeom>
          <a:solidFill>
            <a:schemeClr val="bg1"/>
          </a:solidFill>
          <a:ln w="12700">
            <a:noFill/>
            <a:miter lim="800000"/>
            <a:headEnd/>
            <a:tailEnd/>
          </a:ln>
        </p:spPr>
        <p:txBody>
          <a:bodyPr wrap="none" anchor="ctr"/>
          <a:lstStyle/>
          <a:p>
            <a:endParaRPr lang="en-US" dirty="0"/>
          </a:p>
        </p:txBody>
      </p:sp>
      <p:sp>
        <p:nvSpPr>
          <p:cNvPr id="8204" name="Text Box 14"/>
          <p:cNvSpPr txBox="1">
            <a:spLocks noChangeArrowheads="1"/>
          </p:cNvSpPr>
          <p:nvPr/>
        </p:nvSpPr>
        <p:spPr bwMode="auto">
          <a:xfrm>
            <a:off x="5394325" y="4991100"/>
            <a:ext cx="1019175" cy="457200"/>
          </a:xfrm>
          <a:prstGeom prst="rect">
            <a:avLst/>
          </a:prstGeom>
          <a:noFill/>
          <a:ln w="0">
            <a:noFill/>
            <a:miter lim="800000"/>
            <a:headEnd/>
            <a:tailEnd/>
          </a:ln>
        </p:spPr>
        <p:txBody>
          <a:bodyPr anchor="ctr">
            <a:spAutoFit/>
          </a:bodyPr>
          <a:lstStyle/>
          <a:p>
            <a:pPr>
              <a:buClrTx/>
              <a:buFontTx/>
              <a:buNone/>
            </a:pPr>
            <a:r>
              <a:rPr lang="en-US" sz="1200" dirty="0">
                <a:solidFill>
                  <a:srgbClr val="005BAE"/>
                </a:solidFill>
              </a:rPr>
              <a:t>Volume</a:t>
            </a:r>
          </a:p>
          <a:p>
            <a:pPr>
              <a:buClrTx/>
              <a:buFontTx/>
              <a:buNone/>
            </a:pPr>
            <a:r>
              <a:rPr lang="en-US" sz="1200" dirty="0">
                <a:solidFill>
                  <a:srgbClr val="005BAE"/>
                </a:solidFill>
              </a:rPr>
              <a:t>SnapMirror</a:t>
            </a:r>
          </a:p>
        </p:txBody>
      </p:sp>
      <p:sp>
        <p:nvSpPr>
          <p:cNvPr id="8205" name="Line 15"/>
          <p:cNvSpPr>
            <a:spLocks noChangeShapeType="1"/>
          </p:cNvSpPr>
          <p:nvPr/>
        </p:nvSpPr>
        <p:spPr bwMode="auto">
          <a:xfrm flipV="1">
            <a:off x="2643188" y="4795838"/>
            <a:ext cx="1543050" cy="1905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8206" name="Text Box 16"/>
          <p:cNvSpPr txBox="1">
            <a:spLocks noChangeArrowheads="1"/>
          </p:cNvSpPr>
          <p:nvPr/>
        </p:nvSpPr>
        <p:spPr bwMode="auto">
          <a:xfrm>
            <a:off x="2686050" y="5043488"/>
            <a:ext cx="1035050" cy="274637"/>
          </a:xfrm>
          <a:prstGeom prst="rect">
            <a:avLst/>
          </a:prstGeom>
          <a:noFill/>
          <a:ln w="0">
            <a:noFill/>
            <a:miter lim="800000"/>
            <a:headEnd/>
            <a:tailEnd/>
          </a:ln>
        </p:spPr>
        <p:txBody>
          <a:bodyPr anchor="ctr">
            <a:spAutoFit/>
          </a:bodyPr>
          <a:lstStyle/>
          <a:p>
            <a:pPr>
              <a:buClrTx/>
              <a:buFontTx/>
              <a:buNone/>
            </a:pPr>
            <a:r>
              <a:rPr lang="en-US" sz="1200" dirty="0">
                <a:solidFill>
                  <a:srgbClr val="FF6600"/>
                </a:solidFill>
              </a:rPr>
              <a:t>SnapVault</a:t>
            </a:r>
          </a:p>
        </p:txBody>
      </p:sp>
      <p:sp>
        <p:nvSpPr>
          <p:cNvPr id="8207" name="Line 18"/>
          <p:cNvSpPr>
            <a:spLocks noChangeShapeType="1"/>
          </p:cNvSpPr>
          <p:nvPr/>
        </p:nvSpPr>
        <p:spPr bwMode="auto">
          <a:xfrm flipV="1">
            <a:off x="2640013" y="5697538"/>
            <a:ext cx="1558925" cy="1270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8208" name="Text Box 19"/>
          <p:cNvSpPr txBox="1">
            <a:spLocks noChangeArrowheads="1"/>
          </p:cNvSpPr>
          <p:nvPr/>
        </p:nvSpPr>
        <p:spPr bwMode="auto">
          <a:xfrm>
            <a:off x="2720975" y="5919788"/>
            <a:ext cx="1035050" cy="274637"/>
          </a:xfrm>
          <a:prstGeom prst="rect">
            <a:avLst/>
          </a:prstGeom>
          <a:noFill/>
          <a:ln w="0">
            <a:noFill/>
            <a:miter lim="800000"/>
            <a:headEnd/>
            <a:tailEnd/>
          </a:ln>
        </p:spPr>
        <p:txBody>
          <a:bodyPr anchor="ctr">
            <a:spAutoFit/>
          </a:bodyPr>
          <a:lstStyle/>
          <a:p>
            <a:pPr>
              <a:buClrTx/>
              <a:buFontTx/>
              <a:buNone/>
            </a:pPr>
            <a:r>
              <a:rPr lang="en-US" sz="1200" dirty="0">
                <a:solidFill>
                  <a:srgbClr val="FF6600"/>
                </a:solidFill>
              </a:rPr>
              <a:t>SnapVault</a:t>
            </a:r>
          </a:p>
        </p:txBody>
      </p:sp>
      <p:sp>
        <p:nvSpPr>
          <p:cNvPr id="8209" name="Text Box 21"/>
          <p:cNvSpPr txBox="1">
            <a:spLocks noChangeArrowheads="1"/>
          </p:cNvSpPr>
          <p:nvPr/>
        </p:nvSpPr>
        <p:spPr bwMode="auto">
          <a:xfrm>
            <a:off x="4194175" y="5549900"/>
            <a:ext cx="927100" cy="523875"/>
          </a:xfrm>
          <a:prstGeom prst="rect">
            <a:avLst/>
          </a:prstGeom>
          <a:noFill/>
          <a:ln w="12700">
            <a:noFill/>
            <a:miter lim="800000"/>
            <a:headEnd/>
            <a:tailEnd/>
          </a:ln>
        </p:spPr>
        <p:txBody>
          <a:bodyPr>
            <a:spAutoFit/>
          </a:bodyPr>
          <a:lstStyle/>
          <a:p>
            <a:pPr>
              <a:spcBef>
                <a:spcPct val="50000"/>
              </a:spcBef>
              <a:buClrTx/>
              <a:buFontTx/>
              <a:buNone/>
            </a:pPr>
            <a:r>
              <a:rPr lang="en-US" sz="1400" dirty="0">
                <a:solidFill>
                  <a:schemeClr val="bg1"/>
                </a:solidFill>
              </a:rPr>
              <a:t>SV/SM Bundle</a:t>
            </a:r>
          </a:p>
        </p:txBody>
      </p:sp>
      <p:sp>
        <p:nvSpPr>
          <p:cNvPr id="8210" name="Text Box 23"/>
          <p:cNvSpPr txBox="1">
            <a:spLocks noChangeArrowheads="1"/>
          </p:cNvSpPr>
          <p:nvPr/>
        </p:nvSpPr>
        <p:spPr bwMode="auto">
          <a:xfrm>
            <a:off x="1438275" y="5075238"/>
            <a:ext cx="806450" cy="276225"/>
          </a:xfrm>
          <a:prstGeom prst="rect">
            <a:avLst/>
          </a:prstGeom>
          <a:noFill/>
          <a:ln w="12700">
            <a:noFill/>
            <a:miter lim="800000"/>
            <a:headEnd/>
            <a:tailEnd/>
          </a:ln>
        </p:spPr>
        <p:txBody>
          <a:bodyPr wrap="none" anchor="ctr">
            <a:spAutoFit/>
          </a:bodyPr>
          <a:lstStyle/>
          <a:p>
            <a:pPr>
              <a:buClrTx/>
              <a:buFontTx/>
              <a:buNone/>
            </a:pPr>
            <a:r>
              <a:rPr lang="en-US" sz="1200" dirty="0">
                <a:solidFill>
                  <a:schemeClr val="bg1"/>
                </a:solidFill>
              </a:rPr>
              <a:t>Windows</a:t>
            </a:r>
            <a:endParaRPr lang="en-US" sz="1200" dirty="0"/>
          </a:p>
        </p:txBody>
      </p:sp>
      <p:sp>
        <p:nvSpPr>
          <p:cNvPr id="8211" name="Text Box 31"/>
          <p:cNvSpPr txBox="1">
            <a:spLocks noChangeArrowheads="1"/>
          </p:cNvSpPr>
          <p:nvPr/>
        </p:nvSpPr>
        <p:spPr bwMode="auto">
          <a:xfrm>
            <a:off x="6743700" y="5537200"/>
            <a:ext cx="927100" cy="523875"/>
          </a:xfrm>
          <a:prstGeom prst="rect">
            <a:avLst/>
          </a:prstGeom>
          <a:noFill/>
          <a:ln w="12700">
            <a:noFill/>
            <a:miter lim="800000"/>
            <a:headEnd/>
            <a:tailEnd/>
          </a:ln>
        </p:spPr>
        <p:txBody>
          <a:bodyPr>
            <a:spAutoFit/>
          </a:bodyPr>
          <a:lstStyle/>
          <a:p>
            <a:pPr>
              <a:spcBef>
                <a:spcPct val="50000"/>
              </a:spcBef>
              <a:buClrTx/>
              <a:buFontTx/>
              <a:buNone/>
            </a:pPr>
            <a:r>
              <a:rPr lang="en-US" sz="1400" dirty="0">
                <a:solidFill>
                  <a:schemeClr val="bg1"/>
                </a:solidFill>
              </a:rPr>
              <a:t>SV/SM Bundle</a:t>
            </a:r>
          </a:p>
        </p:txBody>
      </p:sp>
      <p:pic>
        <p:nvPicPr>
          <p:cNvPr id="8214" name="Picture 49" descr="NearStore_R200"/>
          <p:cNvPicPr>
            <a:picLocks noChangeAspect="1" noChangeArrowheads="1"/>
          </p:cNvPicPr>
          <p:nvPr/>
        </p:nvPicPr>
        <p:blipFill>
          <a:blip r:embed="rId3" cstate="print"/>
          <a:srcRect/>
          <a:stretch>
            <a:fillRect/>
          </a:stretch>
        </p:blipFill>
        <p:spPr bwMode="auto">
          <a:xfrm>
            <a:off x="4286250" y="3395663"/>
            <a:ext cx="790575" cy="2813050"/>
          </a:xfrm>
          <a:prstGeom prst="rect">
            <a:avLst/>
          </a:prstGeom>
          <a:noFill/>
          <a:ln w="9525">
            <a:noFill/>
            <a:miter lim="800000"/>
            <a:headEnd/>
            <a:tailEnd/>
          </a:ln>
        </p:spPr>
      </p:pic>
      <p:pic>
        <p:nvPicPr>
          <p:cNvPr id="8215" name="Picture 51" descr="Snapshot_copies_3"/>
          <p:cNvPicPr>
            <a:picLocks noChangeAspect="1" noChangeArrowheads="1"/>
          </p:cNvPicPr>
          <p:nvPr/>
        </p:nvPicPr>
        <p:blipFill>
          <a:blip r:embed="rId4" cstate="print"/>
          <a:srcRect/>
          <a:stretch>
            <a:fillRect/>
          </a:stretch>
        </p:blipFill>
        <p:spPr bwMode="auto">
          <a:xfrm>
            <a:off x="4422775" y="3784600"/>
            <a:ext cx="485775" cy="604838"/>
          </a:xfrm>
          <a:prstGeom prst="rect">
            <a:avLst/>
          </a:prstGeom>
          <a:noFill/>
          <a:ln w="9525">
            <a:noFill/>
            <a:miter lim="800000"/>
            <a:headEnd/>
            <a:tailEnd/>
          </a:ln>
        </p:spPr>
      </p:pic>
      <p:sp>
        <p:nvSpPr>
          <p:cNvPr id="8216" name="Text Box 40"/>
          <p:cNvSpPr txBox="1">
            <a:spLocks noChangeArrowheads="1"/>
          </p:cNvSpPr>
          <p:nvPr/>
        </p:nvSpPr>
        <p:spPr bwMode="auto">
          <a:xfrm>
            <a:off x="4177067" y="5275617"/>
            <a:ext cx="990600" cy="830997"/>
          </a:xfrm>
          <a:prstGeom prst="rect">
            <a:avLst/>
          </a:prstGeom>
          <a:noFill/>
          <a:ln w="12700">
            <a:noFill/>
            <a:miter lim="800000"/>
            <a:headEnd/>
            <a:tailEnd/>
          </a:ln>
        </p:spPr>
        <p:txBody>
          <a:bodyPr>
            <a:spAutoFit/>
          </a:bodyPr>
          <a:lstStyle/>
          <a:p>
            <a:pPr>
              <a:spcBef>
                <a:spcPct val="50000"/>
              </a:spcBef>
              <a:buClrTx/>
              <a:buFontTx/>
              <a:buNone/>
            </a:pPr>
            <a:r>
              <a:rPr lang="en-US" sz="1200" dirty="0" smtClean="0">
                <a:solidFill>
                  <a:schemeClr val="bg1"/>
                </a:solidFill>
              </a:rPr>
              <a:t>SnapVault</a:t>
            </a:r>
          </a:p>
          <a:p>
            <a:pPr>
              <a:spcBef>
                <a:spcPct val="50000"/>
              </a:spcBef>
              <a:buClrTx/>
              <a:buFontTx/>
              <a:buNone/>
            </a:pPr>
            <a:r>
              <a:rPr lang="en-US" sz="1200" dirty="0" smtClean="0">
                <a:solidFill>
                  <a:schemeClr val="bg1"/>
                </a:solidFill>
              </a:rPr>
              <a:t>SnapMirror</a:t>
            </a:r>
          </a:p>
          <a:p>
            <a:pPr>
              <a:spcBef>
                <a:spcPct val="50000"/>
              </a:spcBef>
              <a:buClrTx/>
              <a:buFontTx/>
              <a:buNone/>
            </a:pPr>
            <a:r>
              <a:rPr lang="en-US" sz="1200" dirty="0">
                <a:solidFill>
                  <a:schemeClr val="bg1"/>
                </a:solidFill>
              </a:rPr>
              <a:t>Bundle</a:t>
            </a:r>
            <a:endParaRPr lang="en-US" sz="1400" dirty="0">
              <a:solidFill>
                <a:schemeClr val="bg1"/>
              </a:solidFill>
            </a:endParaRPr>
          </a:p>
        </p:txBody>
      </p:sp>
      <p:pic>
        <p:nvPicPr>
          <p:cNvPr id="8217" name="Picture 49" descr="NearStore_R200"/>
          <p:cNvPicPr>
            <a:picLocks noChangeAspect="1" noChangeArrowheads="1"/>
          </p:cNvPicPr>
          <p:nvPr/>
        </p:nvPicPr>
        <p:blipFill>
          <a:blip r:embed="rId3" cstate="print"/>
          <a:srcRect/>
          <a:stretch>
            <a:fillRect/>
          </a:stretch>
        </p:blipFill>
        <p:spPr bwMode="auto">
          <a:xfrm>
            <a:off x="6746875" y="3395663"/>
            <a:ext cx="788988" cy="2813050"/>
          </a:xfrm>
          <a:prstGeom prst="rect">
            <a:avLst/>
          </a:prstGeom>
          <a:noFill/>
          <a:ln w="9525">
            <a:noFill/>
            <a:miter lim="800000"/>
            <a:headEnd/>
            <a:tailEnd/>
          </a:ln>
        </p:spPr>
      </p:pic>
      <p:pic>
        <p:nvPicPr>
          <p:cNvPr id="8218" name="Picture 51" descr="Snapshot_copies_3"/>
          <p:cNvPicPr>
            <a:picLocks noChangeAspect="1" noChangeArrowheads="1"/>
          </p:cNvPicPr>
          <p:nvPr/>
        </p:nvPicPr>
        <p:blipFill>
          <a:blip r:embed="rId4" cstate="print"/>
          <a:srcRect/>
          <a:stretch>
            <a:fillRect/>
          </a:stretch>
        </p:blipFill>
        <p:spPr bwMode="auto">
          <a:xfrm>
            <a:off x="6881813" y="3784600"/>
            <a:ext cx="485775" cy="604838"/>
          </a:xfrm>
          <a:prstGeom prst="rect">
            <a:avLst/>
          </a:prstGeom>
          <a:noFill/>
          <a:ln w="9525">
            <a:noFill/>
            <a:miter lim="800000"/>
            <a:headEnd/>
            <a:tailEnd/>
          </a:ln>
        </p:spPr>
      </p:pic>
      <p:pic>
        <p:nvPicPr>
          <p:cNvPr id="8220" name="Picture 55" descr="SnapVault_right"/>
          <p:cNvPicPr>
            <a:picLocks noChangeAspect="1" noChangeArrowheads="1"/>
          </p:cNvPicPr>
          <p:nvPr/>
        </p:nvPicPr>
        <p:blipFill>
          <a:blip r:embed="rId5" cstate="print"/>
          <a:srcRect/>
          <a:stretch>
            <a:fillRect/>
          </a:stretch>
        </p:blipFill>
        <p:spPr bwMode="auto">
          <a:xfrm>
            <a:off x="2884488" y="4551363"/>
            <a:ext cx="695325" cy="492125"/>
          </a:xfrm>
          <a:prstGeom prst="rect">
            <a:avLst/>
          </a:prstGeom>
          <a:noFill/>
          <a:ln w="9525">
            <a:noFill/>
            <a:miter lim="800000"/>
            <a:headEnd/>
            <a:tailEnd/>
          </a:ln>
        </p:spPr>
      </p:pic>
      <p:pic>
        <p:nvPicPr>
          <p:cNvPr id="8221" name="Picture 59" descr="SnapMirror"/>
          <p:cNvPicPr>
            <a:picLocks noChangeAspect="1" noChangeArrowheads="1"/>
          </p:cNvPicPr>
          <p:nvPr/>
        </p:nvPicPr>
        <p:blipFill>
          <a:blip r:embed="rId6" cstate="print"/>
          <a:srcRect/>
          <a:stretch>
            <a:fillRect/>
          </a:stretch>
        </p:blipFill>
        <p:spPr bwMode="auto">
          <a:xfrm>
            <a:off x="5646738" y="4411663"/>
            <a:ext cx="555625" cy="519112"/>
          </a:xfrm>
          <a:prstGeom prst="rect">
            <a:avLst/>
          </a:prstGeom>
          <a:noFill/>
          <a:ln w="9525">
            <a:noFill/>
            <a:miter lim="800000"/>
            <a:headEnd/>
            <a:tailEnd/>
          </a:ln>
        </p:spPr>
      </p:pic>
      <p:pic>
        <p:nvPicPr>
          <p:cNvPr id="8222" name="Picture 57" descr="SnapVault_right"/>
          <p:cNvPicPr>
            <a:picLocks noChangeAspect="1" noChangeArrowheads="1"/>
          </p:cNvPicPr>
          <p:nvPr/>
        </p:nvPicPr>
        <p:blipFill>
          <a:blip r:embed="rId5" cstate="print"/>
          <a:srcRect/>
          <a:stretch>
            <a:fillRect/>
          </a:stretch>
        </p:blipFill>
        <p:spPr bwMode="auto">
          <a:xfrm>
            <a:off x="2884488" y="5437188"/>
            <a:ext cx="695325" cy="492125"/>
          </a:xfrm>
          <a:prstGeom prst="rect">
            <a:avLst/>
          </a:prstGeom>
          <a:noFill/>
          <a:ln w="9525">
            <a:noFill/>
            <a:miter lim="800000"/>
            <a:headEnd/>
            <a:tailEnd/>
          </a:ln>
        </p:spPr>
      </p:pic>
      <p:sp>
        <p:nvSpPr>
          <p:cNvPr id="8223" name="Rectangle 6"/>
          <p:cNvSpPr>
            <a:spLocks noChangeArrowheads="1"/>
          </p:cNvSpPr>
          <p:nvPr/>
        </p:nvSpPr>
        <p:spPr bwMode="auto">
          <a:xfrm>
            <a:off x="6438900" y="3214688"/>
            <a:ext cx="1770063" cy="3082925"/>
          </a:xfrm>
          <a:prstGeom prst="rect">
            <a:avLst/>
          </a:prstGeom>
          <a:noFill/>
          <a:ln w="12700">
            <a:solidFill>
              <a:schemeClr val="tx1"/>
            </a:solidFill>
            <a:prstDash val="dash"/>
            <a:miter lim="800000"/>
            <a:headEnd/>
            <a:tailEnd/>
          </a:ln>
        </p:spPr>
        <p:txBody>
          <a:bodyPr wrap="none" anchor="ctr"/>
          <a:lstStyle/>
          <a:p>
            <a:endParaRPr lang="en-US" dirty="0"/>
          </a:p>
        </p:txBody>
      </p:sp>
      <p:sp>
        <p:nvSpPr>
          <p:cNvPr id="31" name="Text Box 40"/>
          <p:cNvSpPr txBox="1">
            <a:spLocks noChangeArrowheads="1"/>
          </p:cNvSpPr>
          <p:nvPr/>
        </p:nvSpPr>
        <p:spPr bwMode="auto">
          <a:xfrm>
            <a:off x="6653195" y="5277405"/>
            <a:ext cx="990600" cy="830997"/>
          </a:xfrm>
          <a:prstGeom prst="rect">
            <a:avLst/>
          </a:prstGeom>
          <a:noFill/>
          <a:ln w="12700">
            <a:noFill/>
            <a:miter lim="800000"/>
            <a:headEnd/>
            <a:tailEnd/>
          </a:ln>
        </p:spPr>
        <p:txBody>
          <a:bodyPr>
            <a:spAutoFit/>
          </a:bodyPr>
          <a:lstStyle/>
          <a:p>
            <a:pPr>
              <a:spcBef>
                <a:spcPct val="50000"/>
              </a:spcBef>
              <a:buClrTx/>
              <a:buFontTx/>
              <a:buNone/>
            </a:pPr>
            <a:r>
              <a:rPr lang="en-US" sz="1200" dirty="0" smtClean="0">
                <a:solidFill>
                  <a:schemeClr val="bg1"/>
                </a:solidFill>
              </a:rPr>
              <a:t>SnapVault</a:t>
            </a:r>
          </a:p>
          <a:p>
            <a:pPr>
              <a:spcBef>
                <a:spcPct val="50000"/>
              </a:spcBef>
              <a:buClrTx/>
              <a:buFontTx/>
              <a:buNone/>
            </a:pPr>
            <a:r>
              <a:rPr lang="en-US" sz="1200" dirty="0" smtClean="0">
                <a:solidFill>
                  <a:schemeClr val="bg1"/>
                </a:solidFill>
              </a:rPr>
              <a:t>SnapMirror</a:t>
            </a:r>
          </a:p>
          <a:p>
            <a:pPr>
              <a:spcBef>
                <a:spcPct val="50000"/>
              </a:spcBef>
              <a:buClrTx/>
              <a:buFontTx/>
              <a:buNone/>
            </a:pPr>
            <a:r>
              <a:rPr lang="en-US" sz="1200" dirty="0">
                <a:solidFill>
                  <a:schemeClr val="bg1"/>
                </a:solidFill>
              </a:rPr>
              <a:t>Bundle</a:t>
            </a:r>
            <a:endParaRPr lang="en-US" sz="1400" dirty="0">
              <a:solidFill>
                <a:schemeClr val="bg1"/>
              </a:solidFill>
            </a:endParaRPr>
          </a:p>
        </p:txBody>
      </p:sp>
      <p:pic>
        <p:nvPicPr>
          <p:cNvPr id="32" name="Picture 61" descr="server with storage"/>
          <p:cNvPicPr>
            <a:picLocks noChangeAspect="1" noChangeArrowheads="1"/>
          </p:cNvPicPr>
          <p:nvPr/>
        </p:nvPicPr>
        <p:blipFill>
          <a:blip r:embed="rId7" cstate="print"/>
          <a:srcRect/>
          <a:stretch>
            <a:fillRect/>
          </a:stretch>
        </p:blipFill>
        <p:spPr bwMode="auto">
          <a:xfrm>
            <a:off x="1889798" y="4468516"/>
            <a:ext cx="686526" cy="769911"/>
          </a:xfrm>
          <a:prstGeom prst="rect">
            <a:avLst/>
          </a:prstGeom>
          <a:noFill/>
          <a:ln w="9525">
            <a:noFill/>
            <a:miter lim="800000"/>
            <a:headEnd/>
            <a:tailEnd/>
          </a:ln>
        </p:spPr>
      </p:pic>
      <p:pic>
        <p:nvPicPr>
          <p:cNvPr id="33" name="Picture 30" descr="unix server"/>
          <p:cNvPicPr>
            <a:picLocks noChangeAspect="1" noChangeArrowheads="1"/>
          </p:cNvPicPr>
          <p:nvPr/>
        </p:nvPicPr>
        <p:blipFill>
          <a:blip r:embed="rId8" cstate="print"/>
          <a:srcRect/>
          <a:stretch>
            <a:fillRect/>
          </a:stretch>
        </p:blipFill>
        <p:spPr bwMode="auto">
          <a:xfrm>
            <a:off x="1900533" y="5332062"/>
            <a:ext cx="687684" cy="7719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OSSV Features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Backing Up Open Files</a:t>
            </a:r>
          </a:p>
        </p:txBody>
      </p:sp>
      <p:sp>
        <p:nvSpPr>
          <p:cNvPr id="10244" name="Rectangle 3"/>
          <p:cNvSpPr>
            <a:spLocks noGrp="1" noChangeArrowheads="1"/>
          </p:cNvSpPr>
          <p:nvPr>
            <p:ph type="body" idx="1"/>
          </p:nvPr>
        </p:nvSpPr>
        <p:spPr/>
        <p:txBody>
          <a:bodyPr/>
          <a:lstStyle/>
          <a:p>
            <a:pPr eaLnBrk="1" hangingPunct="1"/>
            <a:r>
              <a:rPr lang="en-US" sz="2400" dirty="0" smtClean="0"/>
              <a:t>Open File Manager (OFM)</a:t>
            </a:r>
          </a:p>
          <a:p>
            <a:pPr lvl="1" eaLnBrk="1" hangingPunct="1"/>
            <a:r>
              <a:rPr lang="en-US" sz="2200" dirty="0" smtClean="0"/>
              <a:t>Backs up open files on W2K platforms</a:t>
            </a:r>
          </a:p>
          <a:p>
            <a:pPr lvl="1" eaLnBrk="1" hangingPunct="1"/>
            <a:r>
              <a:rPr lang="en-US" sz="2200" dirty="0" smtClean="0"/>
              <a:t>Requires the </a:t>
            </a:r>
            <a:r>
              <a:rPr lang="en-US" sz="2200" dirty="0" smtClean="0">
                <a:latin typeface="Courier New" pitchFamily="49" charset="0"/>
              </a:rPr>
              <a:t>sv_windows_ofm_pri</a:t>
            </a:r>
            <a:r>
              <a:rPr lang="en-US" sz="2200" dirty="0" smtClean="0"/>
              <a:t> license</a:t>
            </a:r>
          </a:p>
          <a:p>
            <a:pPr lvl="1" eaLnBrk="1" hangingPunct="1"/>
            <a:r>
              <a:rPr lang="en-US" sz="2200" dirty="0" smtClean="0"/>
              <a:t>Supports one active Snapshot copy per drive</a:t>
            </a:r>
          </a:p>
          <a:p>
            <a:pPr eaLnBrk="1" hangingPunct="1"/>
            <a:r>
              <a:rPr lang="en-US" sz="2400" dirty="0" smtClean="0"/>
              <a:t>Volume Shadow Copy Service (VSS)</a:t>
            </a:r>
          </a:p>
          <a:p>
            <a:pPr lvl="1" eaLnBrk="1" hangingPunct="1"/>
            <a:r>
              <a:rPr lang="en-US" sz="2200" dirty="0" smtClean="0"/>
              <a:t>Backs up open files on W2K3 platforms</a:t>
            </a:r>
          </a:p>
          <a:p>
            <a:pPr eaLnBrk="1" hangingPunct="1"/>
            <a:r>
              <a:rPr lang="en-US" altLang="ja-JP" sz="2400" dirty="0" smtClean="0">
                <a:ea typeface="ＭＳ Ｐゴシック" charset="-128"/>
              </a:rPr>
              <a:t>OFM and VSS</a:t>
            </a:r>
          </a:p>
          <a:p>
            <a:pPr lvl="1" eaLnBrk="1" hangingPunct="1"/>
            <a:r>
              <a:rPr lang="en-US" sz="2200" dirty="0" smtClean="0"/>
              <a:t>Are integrated with the Open Systems SnapVault agent</a:t>
            </a:r>
          </a:p>
          <a:p>
            <a:pPr lvl="1" eaLnBrk="1" hangingPunct="1"/>
            <a:r>
              <a:rPr lang="en-US" sz="2200" dirty="0" smtClean="0"/>
              <a:t>Are tunable </a:t>
            </a:r>
            <a:r>
              <a:rPr lang="en-US" altLang="ja-JP" sz="2200" dirty="0" smtClean="0">
                <a:ea typeface="ＭＳ Ｐゴシック" charset="-128"/>
              </a:rPr>
              <a:t>using the Open Systems SnapVault Configurator</a:t>
            </a:r>
          </a:p>
          <a:p>
            <a:r>
              <a:rPr lang="en-US" altLang="ja-JP" sz="2400" dirty="0" smtClean="0">
                <a:ea typeface="ＭＳ Ｐゴシック" charset="-128"/>
              </a:rPr>
              <a:t>To disable open files backup on the secondary:</a:t>
            </a:r>
            <a:endParaRPr lang="en-US" sz="2400" dirty="0" smtClean="0"/>
          </a:p>
          <a:p>
            <a:pPr lvl="1" eaLnBrk="1" hangingPunct="1">
              <a:buFont typeface="Arial" charset="0"/>
              <a:buNone/>
            </a:pPr>
            <a:r>
              <a:rPr lang="en-US" altLang="ja-JP" sz="2200" dirty="0" smtClean="0">
                <a:latin typeface="Courier New" pitchFamily="49" charset="0"/>
                <a:ea typeface="ＭＳ Ｐゴシック" charset="-128"/>
              </a:rPr>
              <a:t>	snapvault modify –o back_up_open_files=off</a:t>
            </a:r>
            <a:endParaRPr lang="en-US" sz="2200" dirty="0" smtClean="0">
              <a:latin typeface="Courier New" pitchFamily="49" charset="0"/>
              <a:ea typeface="ＭＳ Ｐゴシック"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Snapshot Copies Management</a:t>
            </a:r>
          </a:p>
        </p:txBody>
      </p:sp>
      <p:sp>
        <p:nvSpPr>
          <p:cNvPr id="11268" name="Rectangle 3"/>
          <p:cNvSpPr>
            <a:spLocks noGrp="1" noChangeArrowheads="1"/>
          </p:cNvSpPr>
          <p:nvPr>
            <p:ph type="body" idx="1"/>
          </p:nvPr>
        </p:nvSpPr>
        <p:spPr/>
        <p:txBody>
          <a:bodyPr/>
          <a:lstStyle/>
          <a:p>
            <a:pPr eaLnBrk="1" hangingPunct="1"/>
            <a:r>
              <a:rPr lang="en-US" sz="2000" dirty="0" smtClean="0"/>
              <a:t>Open Systems SnapVault has the ability to retain Snapshot copies</a:t>
            </a:r>
          </a:p>
          <a:p>
            <a:pPr eaLnBrk="1" hangingPunct="1"/>
            <a:r>
              <a:rPr lang="en-US" sz="2000" dirty="0" smtClean="0"/>
              <a:t>There are two possible configurations for common Snapshot management: </a:t>
            </a:r>
          </a:p>
          <a:p>
            <a:pPr eaLnBrk="1" hangingPunct="1">
              <a:buFont typeface="Wingdings 2" pitchFamily="18" charset="2"/>
              <a:buNone/>
            </a:pPr>
            <a:r>
              <a:rPr lang="en-US" sz="2200" dirty="0" smtClean="0">
                <a:latin typeface="Courier New" pitchFamily="49" charset="0"/>
              </a:rPr>
              <a:t> 	</a:t>
            </a:r>
            <a:r>
              <a:rPr lang="en-US" sz="2200" dirty="0" err="1" smtClean="0">
                <a:latin typeface="Courier New" pitchFamily="49" charset="0"/>
              </a:rPr>
              <a:t>MaxCPRestartWaitTime</a:t>
            </a:r>
            <a:endParaRPr lang="en-US" sz="2200" dirty="0" smtClean="0">
              <a:latin typeface="Courier New" pitchFamily="49" charset="0"/>
            </a:endParaRPr>
          </a:p>
          <a:p>
            <a:pPr lvl="1" eaLnBrk="1" hangingPunct="1"/>
            <a:r>
              <a:rPr lang="en-US" sz="2000" dirty="0" smtClean="0"/>
              <a:t>Set the maximum waiting time a Snapshot copy is retained after a transfer failure; default is 10 minutes</a:t>
            </a:r>
          </a:p>
          <a:p>
            <a:pPr lvl="1" eaLnBrk="1" hangingPunct="1">
              <a:buFont typeface="Arial" charset="0"/>
              <a:buNone/>
            </a:pPr>
            <a:r>
              <a:rPr lang="en-US" sz="2200" dirty="0" smtClean="0">
                <a:latin typeface="Courier New" pitchFamily="49" charset="0"/>
              </a:rPr>
              <a:t>FailCPRestartOnNewSnapshot</a:t>
            </a:r>
            <a:endParaRPr lang="en-US" sz="2000" dirty="0" smtClean="0">
              <a:latin typeface="Courier New" pitchFamily="49" charset="0"/>
            </a:endParaRPr>
          </a:p>
          <a:p>
            <a:pPr lvl="1" eaLnBrk="1" hangingPunct="1"/>
            <a:r>
              <a:rPr lang="en-US" sz="2000" dirty="0" smtClean="0"/>
              <a:t>If a Snapshot copy is not available during restart</a:t>
            </a:r>
          </a:p>
          <a:p>
            <a:pPr lvl="2" eaLnBrk="1" hangingPunct="1"/>
            <a:r>
              <a:rPr lang="en-US" sz="2000" dirty="0" smtClean="0"/>
              <a:t>When set to </a:t>
            </a:r>
            <a:r>
              <a:rPr lang="en-US" sz="2000" dirty="0" smtClean="0">
                <a:latin typeface="Courier New" pitchFamily="49" charset="0"/>
              </a:rPr>
              <a:t>FALSE, </a:t>
            </a:r>
            <a:r>
              <a:rPr lang="en-US" sz="2000" dirty="0" smtClean="0"/>
              <a:t>the transfer to continues using a new Snapshot copy </a:t>
            </a:r>
          </a:p>
          <a:p>
            <a:pPr lvl="2" eaLnBrk="1" hangingPunct="1"/>
            <a:r>
              <a:rPr lang="en-US" sz="2000" dirty="0" smtClean="0"/>
              <a:t>When set to </a:t>
            </a:r>
            <a:r>
              <a:rPr lang="en-US" sz="2000" dirty="0" smtClean="0">
                <a:latin typeface="Courier New" pitchFamily="49" charset="0"/>
              </a:rPr>
              <a:t>TRUE</a:t>
            </a:r>
            <a:r>
              <a:rPr lang="en-US" sz="2000" dirty="0" smtClean="0"/>
              <a:t> the transfer is aborted</a:t>
            </a:r>
          </a:p>
          <a:p>
            <a:pPr eaLnBrk="1" hangingPunct="1"/>
            <a:r>
              <a:rPr lang="en-US" sz="2400" dirty="0" smtClean="0"/>
              <a:t>Use the </a:t>
            </a:r>
            <a:r>
              <a:rPr lang="en-US" sz="2400" dirty="0" smtClean="0">
                <a:latin typeface="Courier New" pitchFamily="49" charset="0"/>
              </a:rPr>
              <a:t>svsetstanza</a:t>
            </a:r>
            <a:r>
              <a:rPr lang="en-US" sz="2400" dirty="0" smtClean="0"/>
              <a:t> command or edit the </a:t>
            </a:r>
            <a:r>
              <a:rPr lang="en-US" sz="2400" dirty="0" smtClean="0">
                <a:latin typeface="Courier New" pitchFamily="49" charset="0"/>
              </a:rPr>
              <a:t>snapvault.cfg</a:t>
            </a:r>
            <a:r>
              <a:rPr lang="en-US" sz="2400" dirty="0" smtClean="0"/>
              <a:t> file to change these values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dirty="0" smtClean="0"/>
              <a:t>Checkpoints for Restart</a:t>
            </a:r>
          </a:p>
        </p:txBody>
      </p:sp>
      <p:sp>
        <p:nvSpPr>
          <p:cNvPr id="12292" name="Rectangle 3"/>
          <p:cNvSpPr>
            <a:spLocks noGrp="1" noChangeArrowheads="1"/>
          </p:cNvSpPr>
          <p:nvPr>
            <p:ph type="body" idx="1"/>
          </p:nvPr>
        </p:nvSpPr>
        <p:spPr/>
        <p:txBody>
          <a:bodyPr/>
          <a:lstStyle/>
          <a:p>
            <a:pPr eaLnBrk="1" hangingPunct="1"/>
            <a:r>
              <a:rPr lang="en-US" dirty="0" smtClean="0"/>
              <a:t>Allows a failed transfer to resume from the last valid recorded checkpoint</a:t>
            </a:r>
          </a:p>
          <a:p>
            <a:pPr lvl="1" eaLnBrk="1" hangingPunct="1"/>
            <a:r>
              <a:rPr lang="en-US" dirty="0" smtClean="0"/>
              <a:t>Not used to resynchronize a broken relationship or to resume operations after a restore</a:t>
            </a:r>
          </a:p>
          <a:p>
            <a:pPr eaLnBrk="1" hangingPunct="1"/>
            <a:r>
              <a:rPr lang="en-US" dirty="0" smtClean="0"/>
              <a:t>Supports checkpoints at block levels inside files</a:t>
            </a:r>
            <a:endParaRPr lang="en-US" sz="3200" dirty="0" smtClean="0"/>
          </a:p>
          <a:p>
            <a:pPr lvl="1" eaLnBrk="1" hangingPunct="1"/>
            <a:r>
              <a:rPr lang="en-US" dirty="0" smtClean="0"/>
              <a:t>A failed transfer can restart even from the middle of a file</a:t>
            </a:r>
          </a:p>
          <a:p>
            <a:pPr eaLnBrk="1" hangingPunct="1"/>
            <a:r>
              <a:rPr lang="en-US" dirty="0" smtClean="0"/>
              <a:t>Configure checkpoint interval</a:t>
            </a:r>
          </a:p>
          <a:p>
            <a:pPr lvl="1" eaLnBrk="1" hangingPunct="1"/>
            <a:r>
              <a:rPr lang="en-US" dirty="0" smtClean="0"/>
              <a:t>Default 300 seconds (5 minutes)</a:t>
            </a:r>
          </a:p>
          <a:p>
            <a:pPr lvl="1" eaLnBrk="1" hangingPunct="1"/>
            <a:r>
              <a:rPr lang="en-US" dirty="0" smtClean="0"/>
              <a:t>Minimum 60 seconds</a:t>
            </a:r>
            <a:endParaRPr lang="en-US"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dirty="0" smtClean="0"/>
              <a:t>Block-Level Incremental</a:t>
            </a:r>
          </a:p>
        </p:txBody>
      </p:sp>
      <p:sp>
        <p:nvSpPr>
          <p:cNvPr id="13316" name="Rectangle 3"/>
          <p:cNvSpPr>
            <a:spLocks noGrp="1" noChangeArrowheads="1"/>
          </p:cNvSpPr>
          <p:nvPr>
            <p:ph type="body" idx="1"/>
          </p:nvPr>
        </p:nvSpPr>
        <p:spPr/>
        <p:txBody>
          <a:bodyPr/>
          <a:lstStyle/>
          <a:p>
            <a:pPr eaLnBrk="1" hangingPunct="1"/>
            <a:r>
              <a:rPr lang="en-US" sz="2600" dirty="0" smtClean="0"/>
              <a:t>Block-level incremental (</a:t>
            </a:r>
            <a:r>
              <a:rPr lang="en-US" altLang="ja-JP" sz="2600" dirty="0" smtClean="0">
                <a:ea typeface="ＭＳ Ｐゴシック" charset="-128"/>
              </a:rPr>
              <a:t>BLI) backup recognizes that a file has changed based on timestamp and checksum algorithm</a:t>
            </a:r>
            <a:endParaRPr lang="en-US" sz="2600" dirty="0" smtClean="0">
              <a:ea typeface="Arial Unicode MS" pitchFamily="34" charset="-128"/>
              <a:cs typeface="Arial Unicode MS" pitchFamily="34" charset="-128"/>
            </a:endParaRPr>
          </a:p>
          <a:p>
            <a:pPr eaLnBrk="1" hangingPunct="1"/>
            <a:r>
              <a:rPr lang="en-US" sz="2600" dirty="0" smtClean="0">
                <a:ea typeface="Arial Unicode MS" pitchFamily="34" charset="-128"/>
                <a:cs typeface="Arial Unicode MS" pitchFamily="34" charset="-128"/>
              </a:rPr>
              <a:t>BLI backup levels</a:t>
            </a:r>
          </a:p>
          <a:p>
            <a:pPr lvl="1" eaLnBrk="1" hangingPunct="1"/>
            <a:r>
              <a:rPr lang="en-US" sz="2400" dirty="0" smtClean="0"/>
              <a:t>OFF: </a:t>
            </a:r>
            <a:r>
              <a:rPr lang="en-US" dirty="0" smtClean="0"/>
              <a:t>No checksums computation</a:t>
            </a:r>
          </a:p>
          <a:p>
            <a:pPr lvl="1" eaLnBrk="1" hangingPunct="1"/>
            <a:r>
              <a:rPr lang="en-US" sz="2400" dirty="0" smtClean="0"/>
              <a:t>HIGH: </a:t>
            </a:r>
            <a:r>
              <a:rPr lang="en-US" altLang="ja-JP" dirty="0" smtClean="0">
                <a:ea typeface="ＭＳ Ｐゴシック" charset="-128"/>
              </a:rPr>
              <a:t>Computes checksums on initial transfers and incremental updates (default)</a:t>
            </a:r>
          </a:p>
          <a:p>
            <a:pPr lvl="1" eaLnBrk="1" hangingPunct="1"/>
            <a:r>
              <a:rPr lang="en-US" sz="2400" dirty="0" smtClean="0"/>
              <a:t>LOW: </a:t>
            </a:r>
            <a:r>
              <a:rPr lang="en-US" altLang="ja-JP" dirty="0" smtClean="0">
                <a:ea typeface="ＭＳ Ｐゴシック" charset="-128"/>
              </a:rPr>
              <a:t>Computes checksums on first and subsequent incremental updates</a:t>
            </a:r>
            <a:endParaRPr lang="en-US" sz="2400" dirty="0" smtClean="0"/>
          </a:p>
          <a:p>
            <a:pPr eaLnBrk="1" hangingPunct="1"/>
            <a:r>
              <a:rPr lang="en-US" sz="2600" dirty="0" smtClean="0"/>
              <a:t>Name-based BLI</a:t>
            </a:r>
          </a:p>
          <a:p>
            <a:pPr lvl="1" eaLnBrk="1" hangingPunct="1"/>
            <a:r>
              <a:rPr lang="en-US" sz="2400" dirty="0" smtClean="0"/>
              <a:t>Addresses known issues on file modification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dirty="0" smtClean="0"/>
              <a:t>Exclude Lists and Encrypted Files</a:t>
            </a:r>
          </a:p>
        </p:txBody>
      </p:sp>
      <p:sp>
        <p:nvSpPr>
          <p:cNvPr id="14340" name="Rectangle 3"/>
          <p:cNvSpPr>
            <a:spLocks noGrp="1" noChangeArrowheads="1"/>
          </p:cNvSpPr>
          <p:nvPr>
            <p:ph type="body" idx="1"/>
          </p:nvPr>
        </p:nvSpPr>
        <p:spPr/>
        <p:txBody>
          <a:bodyPr/>
          <a:lstStyle/>
          <a:p>
            <a:pPr eaLnBrk="1" hangingPunct="1">
              <a:lnSpc>
                <a:spcPct val="90000"/>
              </a:lnSpc>
            </a:pPr>
            <a:r>
              <a:rPr lang="en-US" dirty="0" smtClean="0"/>
              <a:t>Exclude lists</a:t>
            </a:r>
          </a:p>
          <a:p>
            <a:pPr lvl="1" eaLnBrk="1" hangingPunct="1">
              <a:lnSpc>
                <a:spcPct val="90000"/>
              </a:lnSpc>
            </a:pPr>
            <a:r>
              <a:rPr lang="en-US" dirty="0" smtClean="0"/>
              <a:t>Excludes specified files, directories, sub-directories and paths from backups</a:t>
            </a:r>
          </a:p>
          <a:p>
            <a:pPr eaLnBrk="1" hangingPunct="1">
              <a:lnSpc>
                <a:spcPct val="90000"/>
              </a:lnSpc>
            </a:pPr>
            <a:r>
              <a:rPr lang="en-US" dirty="0" smtClean="0"/>
              <a:t>Support for Encrypted File System (EFS) files backup and restore</a:t>
            </a:r>
          </a:p>
          <a:p>
            <a:pPr lvl="1" eaLnBrk="1" hangingPunct="1">
              <a:lnSpc>
                <a:spcPct val="90000"/>
              </a:lnSpc>
            </a:pPr>
            <a:r>
              <a:rPr lang="en-US" dirty="0" smtClean="0"/>
              <a:t>BLI does not support EFS files backup </a:t>
            </a:r>
          </a:p>
          <a:p>
            <a:pPr lvl="1" eaLnBrk="1" hangingPunct="1">
              <a:lnSpc>
                <a:spcPct val="90000"/>
              </a:lnSpc>
            </a:pPr>
            <a:r>
              <a:rPr lang="en-US" dirty="0" smtClean="0"/>
              <a:t>Ensure that there is sufficient free space in the target volume to restore EFS files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dirty="0" smtClean="0"/>
              <a:t>Open Systems SnapVault Database</a:t>
            </a:r>
          </a:p>
        </p:txBody>
      </p:sp>
      <p:sp>
        <p:nvSpPr>
          <p:cNvPr id="15364" name="Rectangle 3"/>
          <p:cNvSpPr>
            <a:spLocks noGrp="1" noChangeArrowheads="1"/>
          </p:cNvSpPr>
          <p:nvPr>
            <p:ph type="body" idx="1"/>
          </p:nvPr>
        </p:nvSpPr>
        <p:spPr>
          <a:xfrm>
            <a:off x="990600" y="1123950"/>
            <a:ext cx="8153400" cy="5353050"/>
          </a:xfrm>
        </p:spPr>
        <p:txBody>
          <a:bodyPr/>
          <a:lstStyle/>
          <a:p>
            <a:pPr eaLnBrk="1" hangingPunct="1"/>
            <a:r>
              <a:rPr lang="en-US" sz="2400" dirty="0" smtClean="0"/>
              <a:t>Allows restoration of the Open Systems SnapVaultdatabase without the need to initiate a baseline transfer</a:t>
            </a:r>
          </a:p>
          <a:p>
            <a:pPr eaLnBrk="1" hangingPunct="1"/>
            <a:r>
              <a:rPr lang="en-US" sz="2400" dirty="0" smtClean="0"/>
              <a:t>On the Open Systems SnapVault primary, the database resides in </a:t>
            </a:r>
            <a:r>
              <a:rPr lang="en-US" sz="2000" i="1" dirty="0" smtClean="0">
                <a:latin typeface="Courier New" pitchFamily="49" charset="0"/>
              </a:rPr>
              <a:t>install_dir</a:t>
            </a:r>
            <a:r>
              <a:rPr lang="en-US" sz="2000" dirty="0" smtClean="0">
                <a:latin typeface="Courier New" pitchFamily="49" charset="0"/>
              </a:rPr>
              <a:t>\snapvault\db\QsmDatabase</a:t>
            </a:r>
            <a:endParaRPr lang="en-US" sz="2200" dirty="0" smtClean="0">
              <a:latin typeface="Courier New" pitchFamily="49" charset="0"/>
            </a:endParaRPr>
          </a:p>
          <a:p>
            <a:pPr lvl="1" eaLnBrk="1" hangingPunct="1"/>
            <a:r>
              <a:rPr lang="en-US" sz="2200" dirty="0" smtClean="0"/>
              <a:t>By default the Open Systems SnapVault database is backed up upon each transfer</a:t>
            </a:r>
            <a:endParaRPr lang="en-US" sz="2100" dirty="0" smtClean="0"/>
          </a:p>
          <a:p>
            <a:pPr eaLnBrk="1" hangingPunct="1"/>
            <a:r>
              <a:rPr lang="en-US" sz="2400" dirty="0" smtClean="0"/>
              <a:t>On the secondary, database backup is stored under the qtree root as OSSV_DATABASE_BACKUP</a:t>
            </a:r>
          </a:p>
          <a:p>
            <a:pPr eaLnBrk="1" hangingPunct="1"/>
            <a:r>
              <a:rPr lang="en-US" sz="2400" dirty="0" smtClean="0"/>
              <a:t>Backup levels: BLI (default), DB only, and NONE</a:t>
            </a:r>
          </a:p>
          <a:p>
            <a:pPr eaLnBrk="1" hangingPunct="1"/>
            <a:r>
              <a:rPr lang="en-US" sz="2400" dirty="0" smtClean="0"/>
              <a:t>If the file system was modified between backup and restore, you must resync the relationship</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System State and Event Log Backup</a:t>
            </a:r>
          </a:p>
        </p:txBody>
      </p:sp>
      <p:sp>
        <p:nvSpPr>
          <p:cNvPr id="16388" name="Rectangle 3"/>
          <p:cNvSpPr>
            <a:spLocks noGrp="1" noChangeArrowheads="1"/>
          </p:cNvSpPr>
          <p:nvPr>
            <p:ph type="body" idx="1"/>
          </p:nvPr>
        </p:nvSpPr>
        <p:spPr/>
        <p:txBody>
          <a:bodyPr/>
          <a:lstStyle/>
          <a:p>
            <a:pPr eaLnBrk="1" hangingPunct="1"/>
            <a:r>
              <a:rPr lang="en-US" sz="2600" dirty="0" smtClean="0"/>
              <a:t>Open Systems SnapVault supports W2K, W2K3, and W2K8 system state backup and restore</a:t>
            </a:r>
          </a:p>
          <a:p>
            <a:pPr lvl="1" eaLnBrk="1" hangingPunct="1"/>
            <a:r>
              <a:rPr lang="en-US" sz="2400" dirty="0" smtClean="0"/>
              <a:t>Allows to restore a system to an earlier state</a:t>
            </a:r>
          </a:p>
          <a:p>
            <a:pPr lvl="1" eaLnBrk="1" hangingPunct="1"/>
            <a:r>
              <a:rPr lang="en-US" sz="2400" dirty="0" smtClean="0"/>
              <a:t>Subsequent backups use BLI when enabled</a:t>
            </a:r>
          </a:p>
          <a:p>
            <a:pPr eaLnBrk="1" hangingPunct="1"/>
            <a:r>
              <a:rPr lang="en-US" sz="2600" dirty="0" smtClean="0"/>
              <a:t>System state backup can include Windows Event Log</a:t>
            </a:r>
          </a:p>
          <a:p>
            <a:pPr lvl="1" eaLnBrk="1" hangingPunct="1"/>
            <a:r>
              <a:rPr lang="en-US" sz="2400" dirty="0" smtClean="0"/>
              <a:t>Used for troubleshooting problems or capacity planning</a:t>
            </a:r>
          </a:p>
          <a:p>
            <a:pPr lvl="1" eaLnBrk="1" hangingPunct="1"/>
            <a:r>
              <a:rPr lang="en-US" sz="2400" dirty="0" smtClean="0"/>
              <a:t>Application, Security, and System event log backup are configurable options</a:t>
            </a:r>
          </a:p>
          <a:p>
            <a:pPr lvl="1" eaLnBrk="1" hangingPunct="1"/>
            <a:r>
              <a:rPr lang="en-US" sz="2400" dirty="0" smtClean="0"/>
              <a:t>Incremental updates of Windows Event Log files are not supported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dirty="0" smtClean="0"/>
              <a:t>Open Systems SnapVault Restore</a:t>
            </a:r>
          </a:p>
        </p:txBody>
      </p:sp>
      <p:sp>
        <p:nvSpPr>
          <p:cNvPr id="17412" name="Rectangle 3"/>
          <p:cNvSpPr>
            <a:spLocks noGrp="1" noChangeArrowheads="1"/>
          </p:cNvSpPr>
          <p:nvPr>
            <p:ph type="body" idx="1"/>
          </p:nvPr>
        </p:nvSpPr>
        <p:spPr/>
        <p:txBody>
          <a:bodyPr/>
          <a:lstStyle/>
          <a:p>
            <a:pPr eaLnBrk="1" hangingPunct="1"/>
            <a:r>
              <a:rPr lang="en-US" dirty="0" smtClean="0"/>
              <a:t>Methods to restore a directory or a file:</a:t>
            </a:r>
          </a:p>
          <a:p>
            <a:pPr lvl="1" eaLnBrk="1" hangingPunct="1"/>
            <a:r>
              <a:rPr lang="en-US" dirty="0" smtClean="0"/>
              <a:t>Copy file or directory using CIFS or NFS</a:t>
            </a:r>
          </a:p>
          <a:p>
            <a:pPr lvl="1" eaLnBrk="1" hangingPunct="1"/>
            <a:r>
              <a:rPr lang="en-US" dirty="0" smtClean="0"/>
              <a:t>Use the </a:t>
            </a:r>
            <a:r>
              <a:rPr lang="en-US" dirty="0" smtClean="0">
                <a:latin typeface="Courier New" pitchFamily="49" charset="0"/>
              </a:rPr>
              <a:t>snapvault restore</a:t>
            </a:r>
            <a:r>
              <a:rPr lang="en-US" dirty="0" smtClean="0"/>
              <a:t> command</a:t>
            </a:r>
          </a:p>
          <a:p>
            <a:pPr lvl="1" eaLnBrk="1" hangingPunct="1"/>
            <a:r>
              <a:rPr lang="en-US" dirty="0" smtClean="0"/>
              <a:t>Use NetApp Operations Manager</a:t>
            </a:r>
          </a:p>
          <a:p>
            <a:pPr eaLnBrk="1" hangingPunct="1"/>
            <a:r>
              <a:rPr lang="en-US" dirty="0" smtClean="0"/>
              <a:t>Restoring an entire primary system</a:t>
            </a:r>
          </a:p>
          <a:p>
            <a:pPr lvl="1" eaLnBrk="1" hangingPunct="1"/>
            <a:r>
              <a:rPr lang="en-US" dirty="0" smtClean="0"/>
              <a:t>There must an operating system on the disk</a:t>
            </a:r>
          </a:p>
          <a:p>
            <a:pPr eaLnBrk="1" hangingPunct="1"/>
            <a:r>
              <a:rPr lang="en-US" dirty="0" smtClean="0"/>
              <a:t>Restoring files to a primary system from tape</a:t>
            </a:r>
          </a:p>
          <a:p>
            <a:pPr lvl="1" eaLnBrk="1" hangingPunct="1"/>
            <a:r>
              <a:rPr lang="en-US" altLang="ja-JP" dirty="0" smtClean="0">
                <a:ea typeface="ＭＳ Ｐゴシック" charset="-128"/>
              </a:rPr>
              <a:t>First restore the data from the tape to the secondary and then restore from that secondary to the </a:t>
            </a:r>
            <a:r>
              <a:rPr lang="en-US" dirty="0" smtClean="0"/>
              <a:t>Open Systems SnapVault </a:t>
            </a:r>
            <a:r>
              <a:rPr lang="en-US" altLang="ja-JP" dirty="0" smtClean="0">
                <a:ea typeface="ＭＳ Ｐゴシック" charset="-128"/>
              </a:rPr>
              <a:t>primary</a:t>
            </a:r>
            <a:endParaRPr lang="en-US" sz="2400" dirty="0" smtClean="0">
              <a:ea typeface="ＭＳ Ｐゴシック"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dirty="0" smtClean="0"/>
              <a:t>Restore Limitations</a:t>
            </a:r>
          </a:p>
        </p:txBody>
      </p:sp>
      <p:sp>
        <p:nvSpPr>
          <p:cNvPr id="18436" name="Rectangle 3"/>
          <p:cNvSpPr>
            <a:spLocks noGrp="1" noChangeArrowheads="1"/>
          </p:cNvSpPr>
          <p:nvPr>
            <p:ph type="body" idx="1"/>
          </p:nvPr>
        </p:nvSpPr>
        <p:spPr/>
        <p:txBody>
          <a:bodyPr/>
          <a:lstStyle/>
          <a:p>
            <a:pPr eaLnBrk="1" hangingPunct="1"/>
            <a:r>
              <a:rPr lang="en-US" dirty="0" smtClean="0"/>
              <a:t>When restoring using the </a:t>
            </a:r>
            <a:r>
              <a:rPr lang="en-US" dirty="0" smtClean="0">
                <a:latin typeface="Courier New" pitchFamily="49" charset="0"/>
              </a:rPr>
              <a:t>snapvault restore</a:t>
            </a:r>
            <a:r>
              <a:rPr lang="en-US" dirty="0" smtClean="0"/>
              <a:t> command, restoring files to a directory that is part of a SnapVault relationship is not allowed</a:t>
            </a:r>
          </a:p>
          <a:p>
            <a:pPr lvl="1" eaLnBrk="1" hangingPunct="1"/>
            <a:r>
              <a:rPr lang="en-US" dirty="0" smtClean="0"/>
              <a:t>You have to release the SnapVault backup relationship from the primary before performing the restore to the same location</a:t>
            </a:r>
          </a:p>
          <a:p>
            <a:pPr lvl="1" eaLnBrk="1" hangingPunct="1"/>
            <a:r>
              <a:rPr lang="en-US" dirty="0" smtClean="0"/>
              <a:t>Or you can restore the files to a new location</a:t>
            </a:r>
          </a:p>
          <a:p>
            <a:pPr eaLnBrk="1" hangingPunct="1"/>
            <a:r>
              <a:rPr lang="en-US" dirty="0" smtClean="0"/>
              <a:t>NTFS compressed files and directories lose compressed attributes when restored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dirty="0" smtClean="0"/>
              <a:t>Resynchronization</a:t>
            </a:r>
          </a:p>
        </p:txBody>
      </p:sp>
      <p:sp>
        <p:nvSpPr>
          <p:cNvPr id="19460" name="Rectangle 3"/>
          <p:cNvSpPr>
            <a:spLocks noGrp="1" noChangeArrowheads="1"/>
          </p:cNvSpPr>
          <p:nvPr>
            <p:ph type="body" idx="1"/>
          </p:nvPr>
        </p:nvSpPr>
        <p:spPr/>
        <p:txBody>
          <a:bodyPr/>
          <a:lstStyle/>
          <a:p>
            <a:pPr marL="457200" indent="-457200" eaLnBrk="1" hangingPunct="1"/>
            <a:r>
              <a:rPr lang="en-US" dirty="0" smtClean="0"/>
              <a:t>Resync a broken relationship</a:t>
            </a:r>
          </a:p>
          <a:p>
            <a:pPr marL="719138" lvl="1" indent="-419100" eaLnBrk="1" hangingPunct="1"/>
            <a:r>
              <a:rPr lang="en-US" dirty="0" smtClean="0"/>
              <a:t>Use the </a:t>
            </a:r>
            <a:r>
              <a:rPr lang="en-US" dirty="0" smtClean="0">
                <a:latin typeface="Courier New" pitchFamily="49" charset="0"/>
              </a:rPr>
              <a:t>snapvault start –r</a:t>
            </a:r>
            <a:r>
              <a:rPr lang="en-US" dirty="0" smtClean="0"/>
              <a:t> command</a:t>
            </a:r>
          </a:p>
          <a:p>
            <a:pPr marL="719138" lvl="1" indent="-419100" eaLnBrk="1" hangingPunct="1"/>
            <a:r>
              <a:rPr lang="en-US" dirty="0" smtClean="0"/>
              <a:t>Does not support resync of restored subdirectories and single files</a:t>
            </a:r>
          </a:p>
          <a:p>
            <a:pPr marL="457200" indent="-457200" eaLnBrk="1" hangingPunct="1"/>
            <a:r>
              <a:rPr lang="en-US" dirty="0" smtClean="0"/>
              <a:t>To resync after </a:t>
            </a:r>
            <a:r>
              <a:rPr lang="en-US" dirty="0" smtClean="0">
                <a:latin typeface="Courier New" pitchFamily="49" charset="0"/>
              </a:rPr>
              <a:t>snapvault restore:</a:t>
            </a:r>
          </a:p>
          <a:p>
            <a:pPr marL="1019175" lvl="2" indent="-381000" eaLnBrk="1" hangingPunct="1">
              <a:buFont typeface="Arial" charset="0"/>
              <a:buAutoNum type="arabicPeriod"/>
            </a:pPr>
            <a:r>
              <a:rPr lang="en-US" sz="2600" dirty="0" smtClean="0"/>
              <a:t>Select the “Enable restart/resync on restore” option on the primary before performing the restore.</a:t>
            </a:r>
          </a:p>
          <a:p>
            <a:pPr marL="1019175" lvl="2" indent="-381000" eaLnBrk="1" hangingPunct="1">
              <a:buFont typeface="Arial" charset="0"/>
              <a:buAutoNum type="arabicPeriod"/>
            </a:pPr>
            <a:r>
              <a:rPr lang="en-US" sz="2600" dirty="0" smtClean="0"/>
              <a:t>Use the </a:t>
            </a:r>
            <a:r>
              <a:rPr lang="en-US" sz="2600" dirty="0" smtClean="0">
                <a:latin typeface="Courier New" pitchFamily="49" charset="0"/>
              </a:rPr>
              <a:t>snapvault start –r</a:t>
            </a:r>
            <a:r>
              <a:rPr lang="en-US" sz="2600" dirty="0" smtClean="0"/>
              <a:t> command to resynchronize the relationship.</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Open Systems SnapVault Deployment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dirty="0" smtClean="0"/>
              <a:t>Installing Open Systems SnapVault</a:t>
            </a:r>
          </a:p>
        </p:txBody>
      </p:sp>
      <p:sp>
        <p:nvSpPr>
          <p:cNvPr id="22532" name="Rectangle 3"/>
          <p:cNvSpPr>
            <a:spLocks noGrp="1" noChangeArrowheads="1"/>
          </p:cNvSpPr>
          <p:nvPr>
            <p:ph type="body" idx="1"/>
          </p:nvPr>
        </p:nvSpPr>
        <p:spPr/>
        <p:txBody>
          <a:bodyPr/>
          <a:lstStyle/>
          <a:p>
            <a:pPr eaLnBrk="1" hangingPunct="1"/>
            <a:r>
              <a:rPr lang="en-US" sz="2600" dirty="0" smtClean="0"/>
              <a:t>Install the Open Systems SnapVault agent on Windows or UNIX-based systems</a:t>
            </a:r>
          </a:p>
          <a:p>
            <a:pPr lvl="1" eaLnBrk="1" hangingPunct="1"/>
            <a:r>
              <a:rPr lang="en-US" sz="2400" dirty="0" smtClean="0"/>
              <a:t>Download from the NOW site</a:t>
            </a:r>
          </a:p>
          <a:p>
            <a:pPr eaLnBrk="1" hangingPunct="1"/>
            <a:r>
              <a:rPr lang="en-US" sz="2600" dirty="0" smtClean="0"/>
              <a:t>Automatic post-installation check</a:t>
            </a:r>
          </a:p>
          <a:p>
            <a:pPr lvl="1" eaLnBrk="1" hangingPunct="1"/>
            <a:r>
              <a:rPr lang="en-US" sz="2400" dirty="0" smtClean="0">
                <a:latin typeface="Courier New" pitchFamily="49" charset="0"/>
              </a:rPr>
              <a:t>svinstallcheck</a:t>
            </a:r>
          </a:p>
          <a:p>
            <a:pPr eaLnBrk="1" hangingPunct="1"/>
            <a:r>
              <a:rPr lang="en-US" sz="2600" dirty="0" smtClean="0"/>
              <a:t>Unattended installation</a:t>
            </a:r>
          </a:p>
          <a:p>
            <a:pPr lvl="1" eaLnBrk="1" hangingPunct="1"/>
            <a:r>
              <a:rPr lang="en-US" sz="2400" dirty="0" smtClean="0"/>
              <a:t>Supported on all platforms on which Open Systems SnapVault is supported </a:t>
            </a:r>
          </a:p>
          <a:p>
            <a:pPr lvl="1" eaLnBrk="1" hangingPunct="1"/>
            <a:r>
              <a:rPr lang="en-US" sz="2400" dirty="0" smtClean="0"/>
              <a:t>Use </a:t>
            </a:r>
            <a:r>
              <a:rPr lang="en-US" sz="2400" dirty="0" smtClean="0">
                <a:latin typeface="Courier New" pitchFamily="49" charset="0"/>
              </a:rPr>
              <a:t>svconfigpackager</a:t>
            </a:r>
            <a:r>
              <a:rPr lang="en-US" sz="2400" dirty="0" smtClean="0"/>
              <a:t> to create install image</a:t>
            </a:r>
          </a:p>
          <a:p>
            <a:pPr eaLnBrk="1" hangingPunct="1"/>
            <a:r>
              <a:rPr lang="en-US" sz="2600" dirty="0" smtClean="0"/>
              <a:t>Open TCP ports 10000 and 10566 before install</a:t>
            </a:r>
            <a:endParaRPr lang="en-US" sz="2600" dirty="0" smtClean="0">
              <a:latin typeface="Courier New" pitchFamily="49"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curtisb\Desktop\ANCDA\Images\OSSV\ossv2.png"/>
          <p:cNvPicPr>
            <a:picLocks noChangeAspect="1" noChangeArrowheads="1"/>
          </p:cNvPicPr>
          <p:nvPr/>
        </p:nvPicPr>
        <p:blipFill>
          <a:blip r:embed="rId3" cstate="print"/>
          <a:srcRect/>
          <a:stretch>
            <a:fillRect/>
          </a:stretch>
        </p:blipFill>
        <p:spPr bwMode="auto">
          <a:xfrm>
            <a:off x="2579203" y="2053972"/>
            <a:ext cx="6293057" cy="4449388"/>
          </a:xfrm>
          <a:prstGeom prst="rect">
            <a:avLst/>
          </a:prstGeom>
          <a:noFill/>
        </p:spPr>
      </p:pic>
      <p:sp>
        <p:nvSpPr>
          <p:cNvPr id="2" name="Title 1"/>
          <p:cNvSpPr>
            <a:spLocks noGrp="1"/>
          </p:cNvSpPr>
          <p:nvPr>
            <p:ph type="title"/>
          </p:nvPr>
        </p:nvSpPr>
        <p:spPr/>
        <p:txBody>
          <a:bodyPr/>
          <a:lstStyle/>
          <a:p>
            <a:r>
              <a:rPr lang="en-US" dirty="0" smtClean="0"/>
              <a:t>W2k8R2: Firewall Configuration</a:t>
            </a:r>
            <a:endParaRPr lang="en-US" dirty="0"/>
          </a:p>
        </p:txBody>
      </p:sp>
      <p:sp>
        <p:nvSpPr>
          <p:cNvPr id="3" name="Content Placeholder 2"/>
          <p:cNvSpPr>
            <a:spLocks noGrp="1"/>
          </p:cNvSpPr>
          <p:nvPr>
            <p:ph idx="1"/>
          </p:nvPr>
        </p:nvSpPr>
        <p:spPr/>
        <p:txBody>
          <a:bodyPr/>
          <a:lstStyle/>
          <a:p>
            <a:r>
              <a:rPr lang="en-US" dirty="0" smtClean="0"/>
              <a:t>Windows Server 2008 R2 has a built-in firewall that must be configured to allow SnapVault traffic</a:t>
            </a:r>
            <a:endParaRPr lang="en-US" dirty="0"/>
          </a:p>
        </p:txBody>
      </p:sp>
      <p:pic>
        <p:nvPicPr>
          <p:cNvPr id="1026" name="Picture 2" descr="C:\Documents and Settings\curtisb\Desktop\ANCDA\Images\OSSV\ossv4.png"/>
          <p:cNvPicPr>
            <a:picLocks noChangeAspect="1" noChangeArrowheads="1"/>
          </p:cNvPicPr>
          <p:nvPr/>
        </p:nvPicPr>
        <p:blipFill>
          <a:blip r:embed="rId4" cstate="print"/>
          <a:srcRect/>
          <a:stretch>
            <a:fillRect/>
          </a:stretch>
        </p:blipFill>
        <p:spPr bwMode="auto">
          <a:xfrm>
            <a:off x="4410785" y="3139049"/>
            <a:ext cx="3876675" cy="3100622"/>
          </a:xfrm>
          <a:prstGeom prst="rect">
            <a:avLst/>
          </a:prstGeom>
          <a:noFill/>
        </p:spPr>
      </p:pic>
      <p:sp>
        <p:nvSpPr>
          <p:cNvPr id="6" name="TextBox 5"/>
          <p:cNvSpPr txBox="1"/>
          <p:nvPr/>
        </p:nvSpPr>
        <p:spPr>
          <a:xfrm>
            <a:off x="304800" y="3108960"/>
            <a:ext cx="1907895" cy="1631216"/>
          </a:xfrm>
          <a:prstGeom prst="rect">
            <a:avLst/>
          </a:prstGeom>
          <a:noFill/>
        </p:spPr>
        <p:txBody>
          <a:bodyPr wrap="none" rtlCol="0">
            <a:spAutoFit/>
          </a:bodyPr>
          <a:lstStyle/>
          <a:p>
            <a:r>
              <a:rPr lang="en-US" dirty="0" smtClean="0"/>
              <a:t>Create an</a:t>
            </a:r>
          </a:p>
          <a:p>
            <a:r>
              <a:rPr lang="en-US" dirty="0" smtClean="0"/>
              <a:t>inbound rule </a:t>
            </a:r>
          </a:p>
          <a:p>
            <a:r>
              <a:rPr lang="en-US" dirty="0" smtClean="0"/>
              <a:t>and add</a:t>
            </a:r>
          </a:p>
          <a:p>
            <a:r>
              <a:rPr lang="en-US" dirty="0" smtClean="0"/>
              <a:t>the appropriate</a:t>
            </a:r>
          </a:p>
          <a:p>
            <a:r>
              <a:rPr lang="en-US" dirty="0" smtClean="0"/>
              <a:t>ports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z="3200" dirty="0" smtClean="0"/>
              <a:t>Open Systems SnapVault </a:t>
            </a:r>
            <a:r>
              <a:rPr lang="en-US" dirty="0" smtClean="0"/>
              <a:t>Primary</a:t>
            </a:r>
          </a:p>
        </p:txBody>
      </p:sp>
      <p:sp>
        <p:nvSpPr>
          <p:cNvPr id="23556" name="Rectangle 3"/>
          <p:cNvSpPr>
            <a:spLocks noGrp="1" noChangeArrowheads="1"/>
          </p:cNvSpPr>
          <p:nvPr>
            <p:ph type="body" idx="1"/>
          </p:nvPr>
        </p:nvSpPr>
        <p:spPr>
          <a:xfrm>
            <a:off x="990600" y="1123950"/>
            <a:ext cx="2984500" cy="5060950"/>
          </a:xfrm>
        </p:spPr>
        <p:txBody>
          <a:bodyPr/>
          <a:lstStyle/>
          <a:p>
            <a:pPr eaLnBrk="1" hangingPunct="1"/>
            <a:r>
              <a:rPr lang="en-US" sz="2200" dirty="0" smtClean="0"/>
              <a:t>Use the Open Systems SnapVault Configurator GUI to verify and modify  Open Systems SnapVault parameters</a:t>
            </a:r>
          </a:p>
          <a:p>
            <a:pPr eaLnBrk="1" hangingPunct="1"/>
            <a:r>
              <a:rPr lang="en-US" sz="2200" dirty="0" smtClean="0"/>
              <a:t>The </a:t>
            </a:r>
            <a:r>
              <a:rPr lang="en-US" sz="2200" dirty="0" smtClean="0">
                <a:latin typeface="Courier New" pitchFamily="49" charset="0"/>
              </a:rPr>
              <a:t>svsetstanza</a:t>
            </a:r>
            <a:r>
              <a:rPr lang="en-US" sz="2200" dirty="0" smtClean="0"/>
              <a:t> command is an alternative to the Open Systems SnapVault Configurator utility</a:t>
            </a:r>
          </a:p>
        </p:txBody>
      </p:sp>
      <p:pic>
        <p:nvPicPr>
          <p:cNvPr id="23557" name="Picture 5"/>
          <p:cNvPicPr>
            <a:picLocks noChangeAspect="1" noChangeArrowheads="1"/>
          </p:cNvPicPr>
          <p:nvPr/>
        </p:nvPicPr>
        <p:blipFill>
          <a:blip r:embed="rId3" cstate="print"/>
          <a:srcRect/>
          <a:stretch>
            <a:fillRect/>
          </a:stretch>
        </p:blipFill>
        <p:spPr bwMode="auto">
          <a:xfrm>
            <a:off x="3962400" y="1200150"/>
            <a:ext cx="5029200" cy="4935538"/>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dirty="0" smtClean="0"/>
              <a:t>Licensing Open Systems SnapVault</a:t>
            </a:r>
          </a:p>
        </p:txBody>
      </p:sp>
      <p:sp>
        <p:nvSpPr>
          <p:cNvPr id="24580" name="Rectangle 3"/>
          <p:cNvSpPr>
            <a:spLocks noGrp="1" noChangeArrowheads="1"/>
          </p:cNvSpPr>
          <p:nvPr>
            <p:ph type="body" idx="1"/>
          </p:nvPr>
        </p:nvSpPr>
        <p:spPr/>
        <p:txBody>
          <a:bodyPr/>
          <a:lstStyle/>
          <a:p>
            <a:pPr eaLnBrk="1" hangingPunct="1"/>
            <a:r>
              <a:rPr lang="en-US" altLang="ja-JP" dirty="0" smtClean="0">
                <a:ea typeface="ＭＳ Ｐゴシック" charset="-128"/>
              </a:rPr>
              <a:t>The Open Systems SnapVault licenses are installed on the SnapVault secondary to which Open Systems are backed up </a:t>
            </a:r>
            <a:endParaRPr lang="en-US" sz="3200" dirty="0" smtClean="0"/>
          </a:p>
          <a:p>
            <a:pPr eaLnBrk="1" hangingPunct="1"/>
            <a:r>
              <a:rPr lang="en-US" dirty="0" smtClean="0"/>
              <a:t>Open Systems SnapVault licenses</a:t>
            </a:r>
          </a:p>
          <a:p>
            <a:pPr lvl="1" eaLnBrk="1" hangingPunct="1"/>
            <a:r>
              <a:rPr lang="en-US" dirty="0" smtClean="0"/>
              <a:t>Not based on serial numbers but on platform and on the number of hosts managed</a:t>
            </a:r>
          </a:p>
          <a:p>
            <a:pPr lvl="1" eaLnBrk="1" hangingPunct="1"/>
            <a:r>
              <a:rPr lang="en-US" dirty="0" smtClean="0"/>
              <a:t>Evaluation licenses available on NOW site</a:t>
            </a:r>
          </a:p>
          <a:p>
            <a:pPr eaLnBrk="1" hangingPunct="1"/>
            <a:r>
              <a:rPr lang="en-US" dirty="0" smtClean="0"/>
              <a:t>No limit on number of Open Systems SnapVault nodes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dirty="0" smtClean="0"/>
              <a:t>Configuring SnapVault Secondary</a:t>
            </a:r>
          </a:p>
        </p:txBody>
      </p:sp>
      <p:sp>
        <p:nvSpPr>
          <p:cNvPr id="25604" name="Rectangle 3"/>
          <p:cNvSpPr>
            <a:spLocks noGrp="1" noChangeArrowheads="1"/>
          </p:cNvSpPr>
          <p:nvPr>
            <p:ph type="body" idx="1"/>
          </p:nvPr>
        </p:nvSpPr>
        <p:spPr/>
        <p:txBody>
          <a:bodyPr/>
          <a:lstStyle/>
          <a:p>
            <a:pPr marL="457200" indent="-457200" eaLnBrk="1" hangingPunct="1"/>
            <a:r>
              <a:rPr lang="en-US" dirty="0" smtClean="0"/>
              <a:t>SnapVault secondary configuration steps are identical to the ones used in a SnapVault storage systems deployment:</a:t>
            </a:r>
          </a:p>
          <a:p>
            <a:pPr marL="1019175" lvl="2" indent="-381000" eaLnBrk="1" hangingPunct="1">
              <a:buFont typeface="Arial" charset="0"/>
              <a:buAutoNum type="arabicPeriod"/>
            </a:pPr>
            <a:r>
              <a:rPr lang="en-US" sz="2600" dirty="0" smtClean="0"/>
              <a:t>Install the required licenses</a:t>
            </a:r>
          </a:p>
          <a:p>
            <a:pPr marL="1019175" lvl="2" indent="-381000" eaLnBrk="1" hangingPunct="1">
              <a:buFont typeface="Arial" charset="0"/>
              <a:buAutoNum type="arabicPeriod"/>
            </a:pPr>
            <a:r>
              <a:rPr lang="en-US" sz="2600" dirty="0" smtClean="0"/>
              <a:t>Enable the NDMP service</a:t>
            </a:r>
          </a:p>
          <a:p>
            <a:pPr marL="1019175" lvl="2" indent="-381000" eaLnBrk="1" hangingPunct="1">
              <a:buFont typeface="Arial" charset="0"/>
              <a:buAutoNum type="arabicPeriod"/>
            </a:pPr>
            <a:r>
              <a:rPr lang="en-US" sz="2600" dirty="0" smtClean="0"/>
              <a:t>Specify </a:t>
            </a:r>
            <a:r>
              <a:rPr lang="en-US" altLang="ja-JP" sz="2600" dirty="0" smtClean="0">
                <a:ea typeface="ＭＳ Ｐゴシック" charset="-128"/>
              </a:rPr>
              <a:t>Open Systems SnapVault primary systems to back up</a:t>
            </a:r>
            <a:endParaRPr lang="en-US" sz="2600" dirty="0" smtClean="0"/>
          </a:p>
          <a:p>
            <a:pPr marL="1019175" lvl="2" indent="-381000" eaLnBrk="1" hangingPunct="1">
              <a:buFont typeface="Arial" charset="0"/>
              <a:buAutoNum type="arabicPeriod"/>
            </a:pPr>
            <a:r>
              <a:rPr lang="en-US" sz="2600" dirty="0" smtClean="0"/>
              <a:t>Initialize the baseline transfer</a:t>
            </a:r>
          </a:p>
          <a:p>
            <a:pPr marL="1019175" lvl="2" indent="-381000" eaLnBrk="1" hangingPunct="1">
              <a:buFont typeface="Arial" charset="0"/>
              <a:buAutoNum type="arabicPeriod"/>
            </a:pPr>
            <a:r>
              <a:rPr lang="en-US" sz="2600" dirty="0" smtClean="0"/>
              <a:t>Schedule updates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US" dirty="0" smtClean="0"/>
              <a:t>Monitor Transfers</a:t>
            </a:r>
          </a:p>
        </p:txBody>
      </p:sp>
      <p:sp>
        <p:nvSpPr>
          <p:cNvPr id="26628" name="Rectangle 3"/>
          <p:cNvSpPr>
            <a:spLocks noGrp="1" noChangeArrowheads="1"/>
          </p:cNvSpPr>
          <p:nvPr>
            <p:ph type="body" idx="1"/>
          </p:nvPr>
        </p:nvSpPr>
        <p:spPr/>
        <p:txBody>
          <a:bodyPr/>
          <a:lstStyle/>
          <a:p>
            <a:pPr marL="457200" indent="-457200" eaLnBrk="1" hangingPunct="1">
              <a:lnSpc>
                <a:spcPct val="80000"/>
              </a:lnSpc>
            </a:pPr>
            <a:r>
              <a:rPr lang="en-US" sz="2400" dirty="0" smtClean="0"/>
              <a:t>Use the </a:t>
            </a:r>
            <a:r>
              <a:rPr lang="en-US" sz="2400" dirty="0" smtClean="0">
                <a:latin typeface="Courier New" pitchFamily="49" charset="0"/>
              </a:rPr>
              <a:t>snapvault status</a:t>
            </a:r>
            <a:r>
              <a:rPr lang="en-US" sz="2400" dirty="0" smtClean="0"/>
              <a:t> command to monitor the transfer progress, status and lag</a:t>
            </a:r>
            <a:endParaRPr lang="en-US" sz="2400" dirty="0" smtClean="0">
              <a:latin typeface="Courier New" pitchFamily="49" charset="0"/>
            </a:endParaRPr>
          </a:p>
          <a:p>
            <a:pPr marL="1019175" lvl="2" indent="-381000" eaLnBrk="1" hangingPunct="1">
              <a:lnSpc>
                <a:spcPct val="80000"/>
              </a:lnSpc>
              <a:buFont typeface="Wingdings 2" pitchFamily="18" charset="2"/>
              <a:buNone/>
            </a:pPr>
            <a:endParaRPr lang="en-US" sz="700" dirty="0" smtClean="0"/>
          </a:p>
          <a:p>
            <a:pPr marL="1019175" lvl="2" indent="-381000" eaLnBrk="1" hangingPunct="1">
              <a:lnSpc>
                <a:spcPct val="80000"/>
              </a:lnSpc>
              <a:buFont typeface="Wingdings 2" pitchFamily="18" charset="2"/>
              <a:buNone/>
            </a:pPr>
            <a:r>
              <a:rPr lang="en-US" sz="1400" dirty="0" smtClean="0">
                <a:latin typeface="Courier New" pitchFamily="49" charset="0"/>
              </a:rPr>
              <a:t>C:\&gt; </a:t>
            </a:r>
            <a:r>
              <a:rPr lang="en-US" sz="1400" b="1" dirty="0" smtClean="0">
                <a:latin typeface="Courier New" pitchFamily="49" charset="0"/>
              </a:rPr>
              <a:t>snapvault status -l c:\data</a:t>
            </a:r>
          </a:p>
          <a:p>
            <a:pPr marL="1019175" lvl="2" indent="-381000" eaLnBrk="1" hangingPunct="1">
              <a:lnSpc>
                <a:spcPct val="80000"/>
              </a:lnSpc>
              <a:buFont typeface="Wingdings 2" pitchFamily="18" charset="2"/>
              <a:buNone/>
            </a:pPr>
            <a:r>
              <a:rPr lang="en-US" sz="1400" dirty="0" smtClean="0">
                <a:latin typeface="Courier New" pitchFamily="49" charset="0"/>
              </a:rPr>
              <a:t>Source:                       W2K3-Client:c:\data</a:t>
            </a:r>
          </a:p>
          <a:p>
            <a:pPr marL="1019175" lvl="2" indent="-381000" eaLnBrk="1" hangingPunct="1">
              <a:lnSpc>
                <a:spcPct val="80000"/>
              </a:lnSpc>
              <a:buFont typeface="Wingdings 2" pitchFamily="18" charset="2"/>
              <a:buNone/>
            </a:pPr>
            <a:r>
              <a:rPr lang="en-US" sz="1400" dirty="0" smtClean="0">
                <a:latin typeface="Courier New" pitchFamily="49" charset="0"/>
              </a:rPr>
              <a:t>Destination:                  system:/vol/vol1/backup-windows</a:t>
            </a:r>
          </a:p>
          <a:p>
            <a:pPr marL="1019175" lvl="2" indent="-381000" eaLnBrk="1" hangingPunct="1">
              <a:lnSpc>
                <a:spcPct val="80000"/>
              </a:lnSpc>
              <a:buFont typeface="Wingdings 2" pitchFamily="18" charset="2"/>
              <a:buNone/>
            </a:pPr>
            <a:r>
              <a:rPr lang="en-US" sz="1400" dirty="0" smtClean="0">
                <a:latin typeface="Courier New" pitchFamily="49" charset="0"/>
              </a:rPr>
              <a:t>Status:                       Transferring</a:t>
            </a:r>
          </a:p>
          <a:p>
            <a:pPr marL="1019175" lvl="2" indent="-381000" eaLnBrk="1" hangingPunct="1">
              <a:lnSpc>
                <a:spcPct val="80000"/>
              </a:lnSpc>
              <a:buFont typeface="Wingdings 2" pitchFamily="18" charset="2"/>
              <a:buNone/>
            </a:pPr>
            <a:r>
              <a:rPr lang="en-US" sz="1400" dirty="0" smtClean="0">
                <a:latin typeface="Courier New" pitchFamily="49" charset="0"/>
              </a:rPr>
              <a:t>State:                        Source</a:t>
            </a:r>
          </a:p>
          <a:p>
            <a:pPr marL="1019175" lvl="2" indent="-381000" eaLnBrk="1" hangingPunct="1">
              <a:lnSpc>
                <a:spcPct val="80000"/>
              </a:lnSpc>
              <a:buFont typeface="Wingdings 2" pitchFamily="18" charset="2"/>
              <a:buNone/>
            </a:pPr>
            <a:r>
              <a:rPr lang="en-US" sz="1400" dirty="0" smtClean="0">
                <a:latin typeface="Courier New" pitchFamily="49" charset="0"/>
              </a:rPr>
              <a:t>Lag:                          -</a:t>
            </a:r>
          </a:p>
          <a:p>
            <a:pPr marL="1019175" lvl="2" indent="-381000" eaLnBrk="1" hangingPunct="1">
              <a:lnSpc>
                <a:spcPct val="80000"/>
              </a:lnSpc>
              <a:buFont typeface="Wingdings 2" pitchFamily="18" charset="2"/>
              <a:buNone/>
            </a:pPr>
            <a:r>
              <a:rPr lang="en-US" sz="1400" dirty="0" smtClean="0">
                <a:latin typeface="Courier New" pitchFamily="49" charset="0"/>
              </a:rPr>
              <a:t>Mirror Timestamp:             -</a:t>
            </a:r>
          </a:p>
          <a:p>
            <a:pPr marL="1019175" lvl="2" indent="-381000" eaLnBrk="1" hangingPunct="1">
              <a:lnSpc>
                <a:spcPct val="80000"/>
              </a:lnSpc>
              <a:buFont typeface="Wingdings 2" pitchFamily="18" charset="2"/>
              <a:buNone/>
            </a:pPr>
            <a:r>
              <a:rPr lang="en-US" sz="1400" dirty="0" smtClean="0">
                <a:latin typeface="Courier New" pitchFamily="49" charset="0"/>
              </a:rPr>
              <a:t>Base Snapshot:                -</a:t>
            </a:r>
          </a:p>
          <a:p>
            <a:pPr marL="1019175" lvl="2" indent="-381000" eaLnBrk="1" hangingPunct="1">
              <a:lnSpc>
                <a:spcPct val="80000"/>
              </a:lnSpc>
              <a:buFont typeface="Wingdings 2" pitchFamily="18" charset="2"/>
              <a:buNone/>
            </a:pPr>
            <a:r>
              <a:rPr lang="en-US" sz="1400" dirty="0" smtClean="0">
                <a:latin typeface="Courier New" pitchFamily="49" charset="0"/>
              </a:rPr>
              <a:t>Current Transfer Type:        -</a:t>
            </a:r>
          </a:p>
          <a:p>
            <a:pPr marL="1019175" lvl="2" indent="-381000" eaLnBrk="1" hangingPunct="1">
              <a:lnSpc>
                <a:spcPct val="80000"/>
              </a:lnSpc>
              <a:buFont typeface="Wingdings 2" pitchFamily="18" charset="2"/>
              <a:buNone/>
            </a:pPr>
            <a:r>
              <a:rPr lang="en-US" sz="1400" dirty="0" smtClean="0">
                <a:latin typeface="Courier New" pitchFamily="49" charset="0"/>
              </a:rPr>
              <a:t>Contents:                     -</a:t>
            </a:r>
          </a:p>
          <a:p>
            <a:pPr marL="1019175" lvl="2" indent="-381000" eaLnBrk="1" hangingPunct="1">
              <a:lnSpc>
                <a:spcPct val="80000"/>
              </a:lnSpc>
              <a:buFont typeface="Wingdings 2" pitchFamily="18" charset="2"/>
              <a:buNone/>
            </a:pPr>
            <a:r>
              <a:rPr lang="en-US" sz="1400" dirty="0" smtClean="0">
                <a:latin typeface="Courier New" pitchFamily="49" charset="0"/>
              </a:rPr>
              <a:t>Last Transfer Type:           -</a:t>
            </a:r>
          </a:p>
          <a:p>
            <a:pPr marL="1019175" lvl="2" indent="-381000" eaLnBrk="1" hangingPunct="1">
              <a:lnSpc>
                <a:spcPct val="80000"/>
              </a:lnSpc>
              <a:buFont typeface="Wingdings 2" pitchFamily="18" charset="2"/>
              <a:buNone/>
            </a:pPr>
            <a:r>
              <a:rPr lang="en-US" sz="1400" dirty="0" smtClean="0">
                <a:latin typeface="Courier New" pitchFamily="49" charset="0"/>
              </a:rPr>
              <a:t>Last Transfer From:           -</a:t>
            </a:r>
          </a:p>
          <a:p>
            <a:pPr marL="1019175" lvl="2" indent="-381000" eaLnBrk="1" hangingPunct="1">
              <a:lnSpc>
                <a:spcPct val="80000"/>
              </a:lnSpc>
              <a:buFont typeface="Wingdings 2" pitchFamily="18" charset="2"/>
              <a:buNone/>
            </a:pPr>
            <a:r>
              <a:rPr lang="en-US" sz="1400" dirty="0" smtClean="0">
                <a:latin typeface="Courier New" pitchFamily="49" charset="0"/>
              </a:rPr>
              <a:t>Bytes transferred so far:     18 MB</a:t>
            </a:r>
          </a:p>
          <a:p>
            <a:pPr marL="1019175" lvl="2" indent="-381000" eaLnBrk="1" hangingPunct="1">
              <a:lnSpc>
                <a:spcPct val="80000"/>
              </a:lnSpc>
              <a:buFont typeface="Wingdings 2" pitchFamily="18" charset="2"/>
              <a:buNone/>
            </a:pPr>
            <a:r>
              <a:rPr lang="en-US" sz="1400" dirty="0" smtClean="0">
                <a:latin typeface="Courier New" pitchFamily="49" charset="0"/>
              </a:rPr>
              <a:t>Transfer Time Elapsed:        00:00:21</a:t>
            </a:r>
          </a:p>
          <a:p>
            <a:pPr marL="1019175" lvl="2" indent="-381000" eaLnBrk="1" hangingPunct="1">
              <a:lnSpc>
                <a:spcPct val="80000"/>
              </a:lnSpc>
              <a:buFont typeface="Wingdings 2" pitchFamily="18" charset="2"/>
              <a:buNone/>
            </a:pPr>
            <a:r>
              <a:rPr lang="en-US" sz="1400" dirty="0" smtClean="0">
                <a:latin typeface="Courier New" pitchFamily="49" charset="0"/>
              </a:rPr>
              <a:t>Total files to transfer:      12</a:t>
            </a:r>
          </a:p>
          <a:p>
            <a:pPr marL="1019175" lvl="2" indent="-381000" eaLnBrk="1" hangingPunct="1">
              <a:lnSpc>
                <a:spcPct val="80000"/>
              </a:lnSpc>
              <a:buFont typeface="Wingdings 2" pitchFamily="18" charset="2"/>
              <a:buNone/>
            </a:pPr>
            <a:r>
              <a:rPr lang="en-US" sz="1400" dirty="0" smtClean="0">
                <a:latin typeface="Courier New" pitchFamily="49" charset="0"/>
              </a:rPr>
              <a:t>Total files transferred:      7</a:t>
            </a:r>
          </a:p>
          <a:p>
            <a:pPr marL="1019175" lvl="2" indent="-381000" eaLnBrk="1" hangingPunct="1">
              <a:lnSpc>
                <a:spcPct val="80000"/>
              </a:lnSpc>
              <a:buFont typeface="Wingdings 2" pitchFamily="18" charset="2"/>
              <a:buNone/>
            </a:pPr>
            <a:r>
              <a:rPr lang="en-US" sz="1400" dirty="0" smtClean="0">
                <a:latin typeface="Courier New" pitchFamily="49" charset="0"/>
              </a:rPr>
              <a:t>Current File Size:            8323815</a:t>
            </a:r>
          </a:p>
          <a:p>
            <a:pPr marL="1019175" lvl="2" indent="-381000" eaLnBrk="1" hangingPunct="1">
              <a:lnSpc>
                <a:spcPct val="80000"/>
              </a:lnSpc>
              <a:buFont typeface="Wingdings 2" pitchFamily="18" charset="2"/>
              <a:buNone/>
            </a:pPr>
            <a:r>
              <a:rPr lang="en-US" sz="1400" dirty="0" smtClean="0">
                <a:latin typeface="Courier New" pitchFamily="49" charset="0"/>
              </a:rPr>
              <a:t>Current File Progress:        2097152</a:t>
            </a:r>
          </a:p>
          <a:p>
            <a:pPr marL="1019175" lvl="2" indent="-381000" eaLnBrk="1" hangingPunct="1">
              <a:lnSpc>
                <a:spcPct val="80000"/>
              </a:lnSpc>
              <a:buFont typeface="Wingdings 2" pitchFamily="18" charset="2"/>
              <a:buNone/>
            </a:pPr>
            <a:r>
              <a:rPr lang="en-US" sz="1400" dirty="0" smtClean="0">
                <a:latin typeface="Courier New" pitchFamily="49" charset="0"/>
              </a:rPr>
              <a:t>Current File Name:            c:\data\file1</a:t>
            </a:r>
          </a:p>
          <a:p>
            <a:pPr marL="1019175" lvl="2" indent="-381000" eaLnBrk="1" hangingPunct="1">
              <a:lnSpc>
                <a:spcPct val="80000"/>
              </a:lnSpc>
              <a:buFont typeface="Wingdings 2" pitchFamily="18" charset="2"/>
              <a:buNone/>
            </a:pPr>
            <a:r>
              <a:rPr lang="en-US" sz="1400" dirty="0" smtClean="0">
                <a:latin typeface="Courier New" pitchFamily="49" charset="0"/>
              </a:rPr>
              <a:t>Transfer Error ID:            -</a:t>
            </a:r>
          </a:p>
          <a:p>
            <a:pPr marL="1019175" lvl="2" indent="-381000" eaLnBrk="1" hangingPunct="1">
              <a:lnSpc>
                <a:spcPct val="80000"/>
              </a:lnSpc>
              <a:buFont typeface="Wingdings 2" pitchFamily="18" charset="2"/>
              <a:buNone/>
            </a:pPr>
            <a:r>
              <a:rPr lang="en-US" sz="1400" dirty="0" smtClean="0">
                <a:latin typeface="Courier New" pitchFamily="49" charset="0"/>
              </a:rPr>
              <a:t>Transfer Error Message: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dirty="0" smtClean="0"/>
              <a:t>Open Systems SnapVault Commands</a:t>
            </a:r>
          </a:p>
        </p:txBody>
      </p:sp>
      <p:sp>
        <p:nvSpPr>
          <p:cNvPr id="27652" name="Rectangle 3"/>
          <p:cNvSpPr>
            <a:spLocks noGrp="1" noChangeArrowheads="1"/>
          </p:cNvSpPr>
          <p:nvPr>
            <p:ph type="body" idx="1"/>
          </p:nvPr>
        </p:nvSpPr>
        <p:spPr/>
        <p:txBody>
          <a:bodyPr/>
          <a:lstStyle/>
          <a:p>
            <a:pPr eaLnBrk="1" hangingPunct="1"/>
            <a:r>
              <a:rPr lang="en-US" altLang="ja-JP" dirty="0" smtClean="0">
                <a:ea typeface="ＭＳ Ｐゴシック" charset="-128"/>
              </a:rPr>
              <a:t>The SnapVault commands available from the Open Systems SnapVault primary command-line interface are identical to the ones supported on a SnapVault storage primary system</a:t>
            </a:r>
            <a:endParaRPr lang="en-US" dirty="0" smtClean="0"/>
          </a:p>
          <a:p>
            <a:pPr lvl="1" eaLnBrk="1" hangingPunct="1">
              <a:buFont typeface="Arial" charset="0"/>
              <a:buNone/>
            </a:pPr>
            <a:endParaRPr lang="en-US" sz="700" dirty="0" smtClean="0"/>
          </a:p>
          <a:p>
            <a:pPr lvl="1" eaLnBrk="1" hangingPunct="1">
              <a:buFont typeface="Arial" charset="0"/>
              <a:buNone/>
            </a:pPr>
            <a:r>
              <a:rPr lang="en-US" sz="2000" dirty="0" smtClean="0">
                <a:latin typeface="Courier New" pitchFamily="49" charset="0"/>
              </a:rPr>
              <a:t>C:\Program Files\netapp\snapvault\bin&gt; </a:t>
            </a:r>
            <a:r>
              <a:rPr lang="en-US" sz="2000" b="1" dirty="0" smtClean="0">
                <a:latin typeface="Courier New" pitchFamily="49" charset="0"/>
              </a:rPr>
              <a:t>snapvault</a:t>
            </a:r>
          </a:p>
          <a:p>
            <a:pPr lvl="1" eaLnBrk="1" hangingPunct="1">
              <a:buFont typeface="Arial" charset="0"/>
              <a:buNone/>
            </a:pPr>
            <a:r>
              <a:rPr lang="en-US" sz="2000" dirty="0" smtClean="0">
                <a:latin typeface="Courier New" pitchFamily="49" charset="0"/>
              </a:rPr>
              <a:t>The following commands are available; for more</a:t>
            </a:r>
          </a:p>
          <a:p>
            <a:pPr lvl="1" eaLnBrk="1" hangingPunct="1">
              <a:buFont typeface="Arial" charset="0"/>
              <a:buNone/>
            </a:pPr>
            <a:r>
              <a:rPr lang="en-US" sz="2000" dirty="0" smtClean="0">
                <a:latin typeface="Courier New" pitchFamily="49" charset="0"/>
              </a:rPr>
              <a:t>information type "snapvault help &lt;command&gt;"</a:t>
            </a:r>
          </a:p>
          <a:p>
            <a:pPr lvl="1" eaLnBrk="1" hangingPunct="1">
              <a:buFont typeface="Arial" charset="0"/>
              <a:buNone/>
            </a:pPr>
            <a:r>
              <a:rPr lang="en-US" sz="2000" dirty="0" smtClean="0">
                <a:latin typeface="Courier New" pitchFamily="49" charset="0"/>
              </a:rPr>
              <a:t>abort    destinations    help     release</a:t>
            </a:r>
          </a:p>
          <a:p>
            <a:pPr lvl="1" eaLnBrk="1" hangingPunct="1">
              <a:buFont typeface="Arial" charset="0"/>
              <a:buNone/>
            </a:pPr>
            <a:r>
              <a:rPr lang="en-US" sz="2000" dirty="0" smtClean="0">
                <a:latin typeface="Courier New" pitchFamily="49" charset="0"/>
              </a:rPr>
              <a:t>restore  status          service  diag</a:t>
            </a:r>
          </a:p>
          <a:p>
            <a:pPr lvl="1" eaLnBrk="1" hangingPunct="1">
              <a:buFont typeface="Arial" charset="0"/>
              <a:buNone/>
            </a:pPr>
            <a:endParaRPr lang="en-US" sz="700" dirty="0" smtClean="0"/>
          </a:p>
          <a:p>
            <a:pPr lvl="1" eaLnBrk="1" hangingPunct="1"/>
            <a:r>
              <a:rPr lang="en-US" sz="2400" dirty="0" smtClean="0"/>
              <a:t>The </a:t>
            </a:r>
            <a:r>
              <a:rPr lang="en-US" sz="2400" dirty="0" smtClean="0">
                <a:latin typeface="Courier New" pitchFamily="49" charset="0"/>
              </a:rPr>
              <a:t>service</a:t>
            </a:r>
            <a:r>
              <a:rPr lang="en-US" sz="2400" dirty="0" smtClean="0"/>
              <a:t> and </a:t>
            </a:r>
            <a:r>
              <a:rPr lang="en-US" sz="2400" dirty="0" smtClean="0">
                <a:latin typeface="Courier New" pitchFamily="49" charset="0"/>
              </a:rPr>
              <a:t>diag</a:t>
            </a:r>
            <a:r>
              <a:rPr lang="en-US" sz="2400" dirty="0" smtClean="0"/>
              <a:t> commands are specific to Open Systems SnapVault primary systems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dirty="0" smtClean="0"/>
              <a:t>Log Files</a:t>
            </a:r>
          </a:p>
        </p:txBody>
      </p:sp>
      <p:sp>
        <p:nvSpPr>
          <p:cNvPr id="28676" name="Rectangle 3"/>
          <p:cNvSpPr>
            <a:spLocks noGrp="1" noChangeArrowheads="1"/>
          </p:cNvSpPr>
          <p:nvPr>
            <p:ph type="body" idx="1"/>
          </p:nvPr>
        </p:nvSpPr>
        <p:spPr/>
        <p:txBody>
          <a:bodyPr/>
          <a:lstStyle/>
          <a:p>
            <a:pPr eaLnBrk="1" hangingPunct="1"/>
            <a:r>
              <a:rPr lang="en-US" altLang="ja-JP" dirty="0" smtClean="0">
                <a:ea typeface="ＭＳ Ｐゴシック" charset="-128"/>
              </a:rPr>
              <a:t>Open Systems SnapVault primary log files</a:t>
            </a:r>
            <a:endParaRPr lang="en-US" dirty="0" smtClean="0"/>
          </a:p>
          <a:p>
            <a:pPr lvl="1" eaLnBrk="1" hangingPunct="1"/>
            <a:r>
              <a:rPr lang="en-US" dirty="0" smtClean="0"/>
              <a:t>Windows primary</a:t>
            </a:r>
          </a:p>
          <a:p>
            <a:pPr lvl="1" eaLnBrk="1" hangingPunct="1">
              <a:buFont typeface="Arial" charset="0"/>
              <a:buNone/>
            </a:pPr>
            <a:r>
              <a:rPr lang="en-US" altLang="ja-JP" sz="2400" dirty="0" smtClean="0">
                <a:latin typeface="Courier New" pitchFamily="49" charset="0"/>
                <a:ea typeface="ＭＳ Ｐゴシック" charset="-128"/>
              </a:rPr>
              <a:t>C:\Program Files\netapp\</a:t>
            </a:r>
            <a:r>
              <a:rPr lang="en-US" sz="2400" dirty="0" smtClean="0">
                <a:latin typeface="Courier New" pitchFamily="49" charset="0"/>
              </a:rPr>
              <a:t>snapvault\etc</a:t>
            </a:r>
          </a:p>
          <a:p>
            <a:pPr lvl="1" eaLnBrk="1" hangingPunct="1"/>
            <a:r>
              <a:rPr lang="en-US" dirty="0" smtClean="0"/>
              <a:t>UNIX-based primary</a:t>
            </a:r>
          </a:p>
          <a:p>
            <a:pPr lvl="1" eaLnBrk="1" hangingPunct="1">
              <a:buFont typeface="Arial" charset="0"/>
              <a:buNone/>
            </a:pPr>
            <a:r>
              <a:rPr lang="en-US" sz="2400" dirty="0" smtClean="0">
                <a:latin typeface="Courier New" pitchFamily="49" charset="0"/>
              </a:rPr>
              <a:t>	/usr/snapvault</a:t>
            </a:r>
          </a:p>
          <a:p>
            <a:pPr lvl="1" eaLnBrk="1" hangingPunct="1"/>
            <a:r>
              <a:rPr lang="en-US" altLang="ja-JP" dirty="0" smtClean="0">
                <a:ea typeface="ＭＳ Ｐゴシック" charset="-128"/>
              </a:rPr>
              <a:t>A new file is created daily at midnight</a:t>
            </a:r>
          </a:p>
          <a:p>
            <a:pPr lvl="2" eaLnBrk="1" hangingPunct="1"/>
            <a:r>
              <a:rPr lang="en-US" dirty="0" smtClean="0"/>
              <a:t>File is named </a:t>
            </a:r>
            <a:r>
              <a:rPr lang="en-US" dirty="0" smtClean="0">
                <a:solidFill>
                  <a:srgbClr val="A5A5A5"/>
                </a:solidFill>
              </a:rPr>
              <a:t>snapvault.</a:t>
            </a:r>
            <a:r>
              <a:rPr lang="en-US" altLang="ja-JP" dirty="0" smtClean="0">
                <a:solidFill>
                  <a:srgbClr val="A5A5A5"/>
                </a:solidFill>
                <a:ea typeface="ＭＳ Ｐゴシック" charset="-128"/>
              </a:rPr>
              <a:t>yyyymmdd</a:t>
            </a:r>
          </a:p>
          <a:p>
            <a:pPr lvl="2" eaLnBrk="1" hangingPunct="1"/>
            <a:r>
              <a:rPr lang="en-US" dirty="0" smtClean="0"/>
              <a:t>No extension for the current file</a:t>
            </a:r>
            <a:endParaRPr lang="da-DK" dirty="0" smtClean="0">
              <a:latin typeface="Courier New" pitchFamily="49" charset="0"/>
            </a:endParaRPr>
          </a:p>
          <a:p>
            <a:pPr eaLnBrk="1" hangingPunct="1"/>
            <a:r>
              <a:rPr lang="en-US" dirty="0" smtClean="0"/>
              <a:t>SnapVault secondary log files</a:t>
            </a:r>
          </a:p>
          <a:p>
            <a:pPr lvl="1" eaLnBrk="1" hangingPunct="1"/>
            <a:r>
              <a:rPr lang="en-US" dirty="0" smtClean="0"/>
              <a:t>Root volume: </a:t>
            </a:r>
            <a:r>
              <a:rPr lang="en-US" dirty="0" smtClean="0">
                <a:latin typeface="Courier New" pitchFamily="49" charset="0"/>
              </a:rPr>
              <a:t>/etc/log/snapmirror</a:t>
            </a:r>
            <a:endParaRPr lang="da-DK" dirty="0" smtClean="0">
              <a:latin typeface="Courier New" pitchFamily="49"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Best Practices and Troubleshooting</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pPr eaLnBrk="1" hangingPunct="1"/>
            <a:r>
              <a:rPr lang="en-US" dirty="0" smtClean="0"/>
              <a:t>Considerations</a:t>
            </a:r>
          </a:p>
        </p:txBody>
      </p:sp>
      <p:sp>
        <p:nvSpPr>
          <p:cNvPr id="41988" name="Rectangle 3"/>
          <p:cNvSpPr>
            <a:spLocks noGrp="1" noChangeArrowheads="1"/>
          </p:cNvSpPr>
          <p:nvPr>
            <p:ph type="body" idx="1"/>
          </p:nvPr>
        </p:nvSpPr>
        <p:spPr/>
        <p:txBody>
          <a:bodyPr/>
          <a:lstStyle/>
          <a:p>
            <a:pPr eaLnBrk="1" hangingPunct="1"/>
            <a:r>
              <a:rPr lang="en-US" sz="2600" dirty="0" smtClean="0"/>
              <a:t>Open Systems SnapVault does not back up NFS mountpoints and CIFS shares</a:t>
            </a:r>
          </a:p>
          <a:p>
            <a:pPr eaLnBrk="1" hangingPunct="1"/>
            <a:r>
              <a:rPr lang="en-US" sz="2600" dirty="0" smtClean="0"/>
              <a:t>Open Systems SnapVault built-in databases require free space</a:t>
            </a:r>
          </a:p>
          <a:p>
            <a:pPr lvl="1" eaLnBrk="1" hangingPunct="1"/>
            <a:r>
              <a:rPr lang="en-US" altLang="ja-JP" sz="2400" dirty="0" smtClean="0">
                <a:ea typeface="ＭＳ Ｐゴシック" charset="-128"/>
              </a:rPr>
              <a:t>Use the Free Space Estimator utility</a:t>
            </a:r>
          </a:p>
          <a:p>
            <a:pPr eaLnBrk="1" hangingPunct="1"/>
            <a:r>
              <a:rPr lang="en-US" sz="2600" dirty="0" smtClean="0"/>
              <a:t>OFM requires at least 15% disk free space in the drive being backed up</a:t>
            </a:r>
          </a:p>
          <a:p>
            <a:pPr eaLnBrk="1" hangingPunct="1"/>
            <a:r>
              <a:rPr lang="en-US" sz="2600" dirty="0" smtClean="0"/>
              <a:t>Supports maximum 16 concurrent transfers </a:t>
            </a:r>
          </a:p>
          <a:p>
            <a:pPr eaLnBrk="1" hangingPunct="1"/>
            <a:r>
              <a:rPr lang="en-US" sz="2600" dirty="0" smtClean="0"/>
              <a:t>Large </a:t>
            </a:r>
            <a:r>
              <a:rPr lang="en-US" altLang="ja-JP" sz="2600" dirty="0" smtClean="0">
                <a:ea typeface="ＭＳ Ｐゴシック" charset="-128"/>
              </a:rPr>
              <a:t>number of small files may impact performance</a:t>
            </a:r>
          </a:p>
          <a:p>
            <a:pPr eaLnBrk="1" hangingPunct="1"/>
            <a:r>
              <a:rPr lang="en-US" sz="2600" dirty="0" smtClean="0"/>
              <a:t>Application database must be dismounted before Open Systems SnapVault backups are initiated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dirty="0" smtClean="0"/>
              <a:t>Error Messages</a:t>
            </a:r>
          </a:p>
        </p:txBody>
      </p:sp>
      <p:sp>
        <p:nvSpPr>
          <p:cNvPr id="43012" name="Rectangle 3"/>
          <p:cNvSpPr>
            <a:spLocks noGrp="1" noChangeArrowheads="1"/>
          </p:cNvSpPr>
          <p:nvPr>
            <p:ph type="body" idx="1"/>
          </p:nvPr>
        </p:nvSpPr>
        <p:spPr>
          <a:xfrm>
            <a:off x="990600" y="1123950"/>
            <a:ext cx="8153400" cy="5353050"/>
          </a:xfrm>
        </p:spPr>
        <p:txBody>
          <a:bodyPr/>
          <a:lstStyle/>
          <a:p>
            <a:pPr eaLnBrk="1" hangingPunct="1"/>
            <a:r>
              <a:rPr lang="en-US" sz="2600" dirty="0" smtClean="0"/>
              <a:t>Collect error messages logged on the Open Systems SnapVault primary and the SnapVault secondary:</a:t>
            </a:r>
          </a:p>
          <a:p>
            <a:pPr lvl="1" eaLnBrk="1" hangingPunct="1">
              <a:buFont typeface="Arial" charset="0"/>
              <a:buNone/>
            </a:pPr>
            <a:r>
              <a:rPr lang="en-US" sz="2400" dirty="0" smtClean="0">
                <a:latin typeface="Courier New" pitchFamily="49" charset="0"/>
              </a:rPr>
              <a:t>snapvault status –l</a:t>
            </a:r>
          </a:p>
          <a:p>
            <a:pPr lvl="1" eaLnBrk="1" hangingPunct="1">
              <a:buFont typeface="Arial" charset="0"/>
              <a:buNone/>
            </a:pPr>
            <a:r>
              <a:rPr lang="en-US" sz="2400" dirty="0" smtClean="0">
                <a:latin typeface="Courier New" pitchFamily="49" charset="0"/>
              </a:rPr>
              <a:t>/etc/log/snapmirror</a:t>
            </a:r>
          </a:p>
          <a:p>
            <a:pPr lvl="1" eaLnBrk="1" hangingPunct="1">
              <a:buFont typeface="Arial" charset="0"/>
              <a:buNone/>
            </a:pPr>
            <a:r>
              <a:rPr lang="en-US" sz="2400" dirty="0" smtClean="0">
                <a:latin typeface="Courier New" pitchFamily="49" charset="0"/>
              </a:rPr>
              <a:t>C:\</a:t>
            </a:r>
            <a:r>
              <a:rPr lang="en-US" sz="2400" i="1" dirty="0" smtClean="0">
                <a:latin typeface="Courier New" pitchFamily="49" charset="0"/>
              </a:rPr>
              <a:t>Install_dir</a:t>
            </a:r>
            <a:r>
              <a:rPr lang="en-US" sz="2400" dirty="0" smtClean="0">
                <a:latin typeface="Courier New" pitchFamily="49" charset="0"/>
              </a:rPr>
              <a:t>\snapvault\etc </a:t>
            </a:r>
            <a:r>
              <a:rPr lang="en-US" sz="2000" dirty="0" smtClean="0">
                <a:cs typeface="Courier New" pitchFamily="49" charset="0"/>
              </a:rPr>
              <a:t>(Windows example)</a:t>
            </a:r>
            <a:endParaRPr lang="en-US" sz="2400" dirty="0" smtClean="0">
              <a:cs typeface="Courier New" pitchFamily="49" charset="0"/>
            </a:endParaRPr>
          </a:p>
          <a:p>
            <a:pPr eaLnBrk="1" hangingPunct="1"/>
            <a:r>
              <a:rPr lang="en-US" sz="2600" dirty="0" smtClean="0"/>
              <a:t>On the primary, use the </a:t>
            </a:r>
            <a:r>
              <a:rPr lang="en-US" sz="2600" dirty="0" smtClean="0">
                <a:latin typeface="Courier New" pitchFamily="49" charset="0"/>
              </a:rPr>
              <a:t>snapvault diag &lt;err_num&gt;</a:t>
            </a:r>
            <a:r>
              <a:rPr lang="en-US" sz="2600" dirty="0" smtClean="0"/>
              <a:t> to display details for a given error number</a:t>
            </a:r>
            <a:endParaRPr lang="en-US" sz="2600" b="1" dirty="0" smtClean="0"/>
          </a:p>
          <a:p>
            <a:pPr eaLnBrk="1" hangingPunct="1"/>
            <a:r>
              <a:rPr lang="en-US" sz="2600" dirty="0" smtClean="0"/>
              <a:t>Error messages, causes, and actions are listed in the </a:t>
            </a:r>
            <a:r>
              <a:rPr lang="en-US" sz="2600" i="1" dirty="0" smtClean="0"/>
              <a:t>Open Systems SnapVault Installation and Administration Guide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lstStyle/>
          <a:p>
            <a:pPr eaLnBrk="1" hangingPunct="1"/>
            <a:r>
              <a:rPr lang="en-US" dirty="0" smtClean="0"/>
              <a:t>Data Collection</a:t>
            </a:r>
          </a:p>
        </p:txBody>
      </p:sp>
      <p:sp>
        <p:nvSpPr>
          <p:cNvPr id="44036" name="Rectangle 3"/>
          <p:cNvSpPr>
            <a:spLocks noGrp="1" noChangeArrowheads="1"/>
          </p:cNvSpPr>
          <p:nvPr>
            <p:ph type="body" idx="1"/>
          </p:nvPr>
        </p:nvSpPr>
        <p:spPr/>
        <p:txBody>
          <a:bodyPr/>
          <a:lstStyle/>
          <a:p>
            <a:pPr eaLnBrk="1" hangingPunct="1"/>
            <a:r>
              <a:rPr lang="en-US" sz="2600" dirty="0" smtClean="0"/>
              <a:t>OSSVINFO tool </a:t>
            </a:r>
          </a:p>
          <a:p>
            <a:pPr lvl="1" eaLnBrk="1" hangingPunct="1"/>
            <a:r>
              <a:rPr lang="en-US" sz="2400" dirty="0" smtClean="0"/>
              <a:t>Collects a complete set of information, commands outputs, and optionally ChangeLog and trace files </a:t>
            </a:r>
          </a:p>
          <a:p>
            <a:pPr lvl="1" eaLnBrk="1" hangingPunct="1"/>
            <a:r>
              <a:rPr lang="en-US" sz="2400" dirty="0" smtClean="0"/>
              <a:t>Packaged with the Open Systems SnapVault agent:</a:t>
            </a:r>
          </a:p>
          <a:p>
            <a:pPr lvl="2" eaLnBrk="1" hangingPunct="1"/>
            <a:r>
              <a:rPr lang="en-US" sz="2200" dirty="0" smtClean="0">
                <a:latin typeface="Courier New" pitchFamily="49" charset="0"/>
              </a:rPr>
              <a:t>OSSVINFO.exe</a:t>
            </a:r>
            <a:r>
              <a:rPr lang="en-US" sz="2200" dirty="0" smtClean="0"/>
              <a:t> for W2K and W2K3</a:t>
            </a:r>
          </a:p>
          <a:p>
            <a:pPr lvl="2" eaLnBrk="1" hangingPunct="1"/>
            <a:r>
              <a:rPr lang="en-US" sz="2200" dirty="0" smtClean="0">
                <a:latin typeface="Courier New" pitchFamily="49" charset="0"/>
              </a:rPr>
              <a:t>OSSVINFO.pl</a:t>
            </a:r>
            <a:r>
              <a:rPr lang="en-US" sz="2200" dirty="0" smtClean="0"/>
              <a:t> for Linux and UNIX-based</a:t>
            </a:r>
          </a:p>
          <a:p>
            <a:pPr eaLnBrk="1" hangingPunct="1"/>
            <a:r>
              <a:rPr lang="en-US" sz="2600" dirty="0" smtClean="0"/>
              <a:t>Generate debug information</a:t>
            </a:r>
          </a:p>
          <a:p>
            <a:pPr lvl="1" eaLnBrk="1" hangingPunct="1"/>
            <a:r>
              <a:rPr lang="en-US" sz="2400" dirty="0" smtClean="0"/>
              <a:t>Traces are </a:t>
            </a:r>
            <a:r>
              <a:rPr lang="en-US" altLang="ja-JP" sz="2400" dirty="0" smtClean="0">
                <a:ea typeface="ＭＳ Ｐゴシック" charset="-128"/>
              </a:rPr>
              <a:t>compressed into a </a:t>
            </a:r>
            <a:r>
              <a:rPr lang="en-US" altLang="ja-JP" sz="2400" dirty="0" smtClean="0">
                <a:latin typeface="Courier New" pitchFamily="49" charset="0"/>
                <a:ea typeface="ＭＳ Ｐゴシック" charset="-128"/>
              </a:rPr>
              <a:t>.bin</a:t>
            </a:r>
            <a:r>
              <a:rPr lang="en-US" altLang="ja-JP" sz="2400" dirty="0" smtClean="0">
                <a:ea typeface="ＭＳ Ｐゴシック" charset="-128"/>
              </a:rPr>
              <a:t> file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Baseline Transfer Assistance</a:t>
            </a:r>
          </a:p>
        </p:txBody>
      </p:sp>
      <p:sp>
        <p:nvSpPr>
          <p:cNvPr id="20484" name="Rectangle 3"/>
          <p:cNvSpPr>
            <a:spLocks noGrp="1" noChangeArrowheads="1"/>
          </p:cNvSpPr>
          <p:nvPr>
            <p:ph type="body" idx="1"/>
          </p:nvPr>
        </p:nvSpPr>
        <p:spPr/>
        <p:txBody>
          <a:bodyPr/>
          <a:lstStyle/>
          <a:p>
            <a:pPr eaLnBrk="1" hangingPunct="1"/>
            <a:r>
              <a:rPr lang="en-US" sz="2600" dirty="0" smtClean="0"/>
              <a:t>Logical replication, or LREP, is used to initialize SnapVault or Open Systems SnapVault data transfers over low-bandwidth connections using a portable device</a:t>
            </a:r>
          </a:p>
          <a:p>
            <a:pPr eaLnBrk="1" hangingPunct="1"/>
            <a:r>
              <a:rPr lang="en-US" sz="2600" dirty="0" smtClean="0"/>
              <a:t>Two utilities</a:t>
            </a:r>
          </a:p>
          <a:p>
            <a:pPr lvl="1" eaLnBrk="1" hangingPunct="1"/>
            <a:r>
              <a:rPr lang="en-US" sz="2400" dirty="0" err="1" smtClean="0"/>
              <a:t>lrep_reader</a:t>
            </a:r>
            <a:endParaRPr lang="en-US" sz="2400" dirty="0" smtClean="0"/>
          </a:p>
          <a:p>
            <a:pPr lvl="1" eaLnBrk="1" hangingPunct="1"/>
            <a:r>
              <a:rPr lang="en-US" sz="2400" dirty="0" err="1" smtClean="0"/>
              <a:t>lrep_writer</a:t>
            </a:r>
            <a:r>
              <a:rPr lang="en-US" sz="2400" dirty="0" smtClean="0"/>
              <a:t> </a:t>
            </a:r>
          </a:p>
          <a:p>
            <a:pPr eaLnBrk="1" hangingPunct="1"/>
            <a:r>
              <a:rPr lang="en-US" sz="2600" dirty="0" smtClean="0"/>
              <a:t>Supports Open Systems SnapVault data restore, data compression and encryption</a:t>
            </a:r>
          </a:p>
          <a:p>
            <a:pPr eaLnBrk="1" hangingPunct="1"/>
            <a:r>
              <a:rPr lang="en-US" sz="2600" dirty="0" smtClean="0"/>
              <a:t>LREP 2.0 is packaged with Open Systems SnapVault 2.5 and later releases and is also downloadable from the NOW site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pPr eaLnBrk="1" hangingPunct="1"/>
            <a:r>
              <a:rPr lang="en-US" dirty="0" smtClean="0"/>
              <a:t>Baseline Transfer Assistance (Cont.)</a:t>
            </a:r>
          </a:p>
        </p:txBody>
      </p:sp>
      <p:sp>
        <p:nvSpPr>
          <p:cNvPr id="40965" name="Rectangle 3"/>
          <p:cNvSpPr>
            <a:spLocks noGrp="1" noChangeArrowheads="1"/>
          </p:cNvSpPr>
          <p:nvPr>
            <p:ph type="body" idx="1"/>
          </p:nvPr>
        </p:nvSpPr>
        <p:spPr>
          <a:xfrm>
            <a:off x="990600" y="1123950"/>
            <a:ext cx="7967420" cy="2000250"/>
          </a:xfrm>
        </p:spPr>
        <p:txBody>
          <a:bodyPr/>
          <a:lstStyle/>
          <a:p>
            <a:pPr eaLnBrk="1" hangingPunct="1"/>
            <a:r>
              <a:rPr lang="en-US" sz="2400" dirty="0" smtClean="0"/>
              <a:t>Open Systems SnapVault and SnapVault primaries are supported</a:t>
            </a:r>
          </a:p>
          <a:p>
            <a:pPr eaLnBrk="1" hangingPunct="1"/>
            <a:r>
              <a:rPr lang="en-US" sz="2400" dirty="0" smtClean="0"/>
              <a:t>LREP is downloadable from the NOW site</a:t>
            </a:r>
          </a:p>
        </p:txBody>
      </p:sp>
      <p:sp>
        <p:nvSpPr>
          <p:cNvPr id="40966" name="Oval 57"/>
          <p:cNvSpPr>
            <a:spLocks noChangeArrowheads="1"/>
          </p:cNvSpPr>
          <p:nvPr/>
        </p:nvSpPr>
        <p:spPr bwMode="gray">
          <a:xfrm>
            <a:off x="2192020" y="3812540"/>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2</a:t>
            </a:r>
          </a:p>
        </p:txBody>
      </p:sp>
      <p:sp>
        <p:nvSpPr>
          <p:cNvPr id="40967" name="Oval 58"/>
          <p:cNvSpPr>
            <a:spLocks noChangeArrowheads="1"/>
          </p:cNvSpPr>
          <p:nvPr/>
        </p:nvSpPr>
        <p:spPr bwMode="gray">
          <a:xfrm>
            <a:off x="7275830" y="3832225"/>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5</a:t>
            </a:r>
          </a:p>
        </p:txBody>
      </p:sp>
      <p:sp>
        <p:nvSpPr>
          <p:cNvPr id="40968" name="Oval 59"/>
          <p:cNvSpPr>
            <a:spLocks noChangeArrowheads="1"/>
          </p:cNvSpPr>
          <p:nvPr/>
        </p:nvSpPr>
        <p:spPr bwMode="gray">
          <a:xfrm>
            <a:off x="4726940" y="3298190"/>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3</a:t>
            </a:r>
          </a:p>
        </p:txBody>
      </p:sp>
      <p:sp>
        <p:nvSpPr>
          <p:cNvPr id="40969" name="Oval 60"/>
          <p:cNvSpPr>
            <a:spLocks noChangeArrowheads="1"/>
          </p:cNvSpPr>
          <p:nvPr/>
        </p:nvSpPr>
        <p:spPr bwMode="gray">
          <a:xfrm>
            <a:off x="5997575" y="4232275"/>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6</a:t>
            </a:r>
          </a:p>
        </p:txBody>
      </p:sp>
      <p:pic>
        <p:nvPicPr>
          <p:cNvPr id="40971" name="Picture 62" descr="desktop pc"/>
          <p:cNvPicPr>
            <a:picLocks noChangeAspect="1" noChangeArrowheads="1"/>
          </p:cNvPicPr>
          <p:nvPr/>
        </p:nvPicPr>
        <p:blipFill>
          <a:blip r:embed="rId3" cstate="print"/>
          <a:srcRect/>
          <a:stretch>
            <a:fillRect/>
          </a:stretch>
        </p:blipFill>
        <p:spPr bwMode="auto">
          <a:xfrm>
            <a:off x="1581150" y="3559175"/>
            <a:ext cx="360363" cy="403225"/>
          </a:xfrm>
          <a:prstGeom prst="rect">
            <a:avLst/>
          </a:prstGeom>
          <a:noFill/>
          <a:ln w="9525">
            <a:noFill/>
            <a:miter lim="800000"/>
            <a:headEnd/>
            <a:tailEnd/>
          </a:ln>
        </p:spPr>
      </p:pic>
      <p:pic>
        <p:nvPicPr>
          <p:cNvPr id="40972" name="Picture 63" descr="desktop pc"/>
          <p:cNvPicPr>
            <a:picLocks noChangeAspect="1" noChangeArrowheads="1"/>
          </p:cNvPicPr>
          <p:nvPr/>
        </p:nvPicPr>
        <p:blipFill>
          <a:blip r:embed="rId3" cstate="print"/>
          <a:srcRect/>
          <a:stretch>
            <a:fillRect/>
          </a:stretch>
        </p:blipFill>
        <p:spPr bwMode="auto">
          <a:xfrm>
            <a:off x="7887970" y="3521075"/>
            <a:ext cx="360363" cy="403225"/>
          </a:xfrm>
          <a:prstGeom prst="rect">
            <a:avLst/>
          </a:prstGeom>
          <a:noFill/>
          <a:ln w="9525">
            <a:noFill/>
            <a:miter lim="800000"/>
            <a:headEnd/>
            <a:tailEnd/>
          </a:ln>
        </p:spPr>
      </p:pic>
      <p:sp>
        <p:nvSpPr>
          <p:cNvPr id="40974" name="Text Box 66"/>
          <p:cNvSpPr txBox="1">
            <a:spLocks noChangeArrowheads="1"/>
          </p:cNvSpPr>
          <p:nvPr/>
        </p:nvSpPr>
        <p:spPr bwMode="auto">
          <a:xfrm>
            <a:off x="1173163" y="4025900"/>
            <a:ext cx="1052512" cy="266700"/>
          </a:xfrm>
          <a:prstGeom prst="rect">
            <a:avLst/>
          </a:prstGeom>
          <a:noFill/>
          <a:ln w="9525">
            <a:noFill/>
            <a:miter lim="800000"/>
            <a:headEnd/>
            <a:tailEnd/>
          </a:ln>
        </p:spPr>
        <p:txBody>
          <a:bodyPr/>
          <a:lstStyle/>
          <a:p>
            <a:pPr algn="l">
              <a:buClrTx/>
              <a:buFontTx/>
              <a:buNone/>
            </a:pPr>
            <a:r>
              <a:rPr lang="en-US" altLang="ja-JP" sz="1200" b="0" dirty="0">
                <a:latin typeface="Arial" charset="0"/>
                <a:ea typeface="ＭＳ Ｐゴシック" charset="-128"/>
              </a:rPr>
              <a:t>lrep_reader</a:t>
            </a:r>
            <a:endParaRPr lang="en-US" sz="1200" b="0" i="1" dirty="0">
              <a:latin typeface="Arial" charset="0"/>
            </a:endParaRPr>
          </a:p>
        </p:txBody>
      </p:sp>
      <p:sp>
        <p:nvSpPr>
          <p:cNvPr id="40975" name="Text Box 67"/>
          <p:cNvSpPr txBox="1">
            <a:spLocks noChangeArrowheads="1"/>
          </p:cNvSpPr>
          <p:nvPr/>
        </p:nvSpPr>
        <p:spPr bwMode="auto">
          <a:xfrm>
            <a:off x="7653338" y="3952875"/>
            <a:ext cx="1049337" cy="266700"/>
          </a:xfrm>
          <a:prstGeom prst="rect">
            <a:avLst/>
          </a:prstGeom>
          <a:noFill/>
          <a:ln w="9525">
            <a:noFill/>
            <a:miter lim="800000"/>
            <a:headEnd/>
            <a:tailEnd/>
          </a:ln>
        </p:spPr>
        <p:txBody>
          <a:bodyPr/>
          <a:lstStyle/>
          <a:p>
            <a:pPr algn="r">
              <a:buClrTx/>
              <a:buFontTx/>
              <a:buNone/>
            </a:pPr>
            <a:r>
              <a:rPr lang="en-US" altLang="ja-JP" sz="1200" b="0" dirty="0">
                <a:latin typeface="Arial" charset="0"/>
                <a:ea typeface="ＭＳ Ｐゴシック" charset="-128"/>
              </a:rPr>
              <a:t>lrep_writer</a:t>
            </a:r>
            <a:endParaRPr lang="en-US" sz="1200" b="0" i="1" dirty="0">
              <a:latin typeface="Arial" charset="0"/>
            </a:endParaRPr>
          </a:p>
        </p:txBody>
      </p:sp>
      <p:sp>
        <p:nvSpPr>
          <p:cNvPr id="40976" name="Oval 68"/>
          <p:cNvSpPr>
            <a:spLocks noChangeArrowheads="1"/>
          </p:cNvSpPr>
          <p:nvPr/>
        </p:nvSpPr>
        <p:spPr bwMode="gray">
          <a:xfrm>
            <a:off x="1297940" y="3573780"/>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1</a:t>
            </a:r>
          </a:p>
        </p:txBody>
      </p:sp>
      <p:sp>
        <p:nvSpPr>
          <p:cNvPr id="40977" name="Oval 69"/>
          <p:cNvSpPr>
            <a:spLocks noChangeArrowheads="1"/>
          </p:cNvSpPr>
          <p:nvPr/>
        </p:nvSpPr>
        <p:spPr bwMode="gray">
          <a:xfrm>
            <a:off x="8180705" y="3571240"/>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4</a:t>
            </a:r>
          </a:p>
        </p:txBody>
      </p:sp>
      <p:sp>
        <p:nvSpPr>
          <p:cNvPr id="40978" name="Freeform 70"/>
          <p:cNvSpPr>
            <a:spLocks/>
          </p:cNvSpPr>
          <p:nvPr/>
        </p:nvSpPr>
        <p:spPr bwMode="auto">
          <a:xfrm rot="10838607" flipH="1">
            <a:off x="1939925" y="3832225"/>
            <a:ext cx="398463" cy="361950"/>
          </a:xfrm>
          <a:custGeom>
            <a:avLst/>
            <a:gdLst>
              <a:gd name="T0" fmla="*/ 104144 w 616"/>
              <a:gd name="T1" fmla="*/ 151117 h 594"/>
              <a:gd name="T2" fmla="*/ 398463 w 616"/>
              <a:gd name="T3" fmla="*/ 0 h 594"/>
              <a:gd name="T4" fmla="*/ 205053 w 616"/>
              <a:gd name="T5" fmla="*/ 151117 h 594"/>
              <a:gd name="T6" fmla="*/ 267798 w 616"/>
              <a:gd name="T7" fmla="*/ 200474 h 594"/>
              <a:gd name="T8" fmla="*/ 0 w 616"/>
              <a:gd name="T9" fmla="*/ 361950 h 594"/>
              <a:gd name="T10" fmla="*/ 182413 w 616"/>
              <a:gd name="T11" fmla="*/ 196818 h 594"/>
              <a:gd name="T12" fmla="*/ 104144 w 616"/>
              <a:gd name="T13" fmla="*/ 151117 h 594"/>
              <a:gd name="T14" fmla="*/ 0 60000 65536"/>
              <a:gd name="T15" fmla="*/ 0 60000 65536"/>
              <a:gd name="T16" fmla="*/ 0 60000 65536"/>
              <a:gd name="T17" fmla="*/ 0 60000 65536"/>
              <a:gd name="T18" fmla="*/ 0 60000 65536"/>
              <a:gd name="T19" fmla="*/ 0 60000 65536"/>
              <a:gd name="T20" fmla="*/ 0 60000 65536"/>
              <a:gd name="T21" fmla="*/ 0 w 616"/>
              <a:gd name="T22" fmla="*/ 0 h 594"/>
              <a:gd name="T23" fmla="*/ 616 w 616"/>
              <a:gd name="T24" fmla="*/ 594 h 5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6" h="594">
                <a:moveTo>
                  <a:pt x="161" y="248"/>
                </a:moveTo>
                <a:lnTo>
                  <a:pt x="616" y="0"/>
                </a:lnTo>
                <a:lnTo>
                  <a:pt x="317" y="248"/>
                </a:lnTo>
                <a:lnTo>
                  <a:pt x="414" y="329"/>
                </a:lnTo>
                <a:lnTo>
                  <a:pt x="0" y="594"/>
                </a:lnTo>
                <a:lnTo>
                  <a:pt x="282" y="323"/>
                </a:lnTo>
                <a:lnTo>
                  <a:pt x="161" y="248"/>
                </a:lnTo>
                <a:close/>
              </a:path>
            </a:pathLst>
          </a:custGeom>
          <a:solidFill>
            <a:srgbClr val="0085B4"/>
          </a:solidFill>
          <a:ln w="9525">
            <a:noFill/>
            <a:round/>
            <a:headEnd/>
            <a:tailEnd/>
          </a:ln>
        </p:spPr>
        <p:txBody>
          <a:bodyPr anchor="ctr"/>
          <a:lstStyle/>
          <a:p>
            <a:endParaRPr lang="en-US" b="0" dirty="0"/>
          </a:p>
        </p:txBody>
      </p:sp>
      <p:sp>
        <p:nvSpPr>
          <p:cNvPr id="40979" name="Text Box 71"/>
          <p:cNvSpPr txBox="1">
            <a:spLocks noChangeArrowheads="1"/>
          </p:cNvSpPr>
          <p:nvPr/>
        </p:nvSpPr>
        <p:spPr bwMode="auto">
          <a:xfrm>
            <a:off x="1354138" y="3302000"/>
            <a:ext cx="827087" cy="190500"/>
          </a:xfrm>
          <a:prstGeom prst="rect">
            <a:avLst/>
          </a:prstGeom>
          <a:noFill/>
          <a:ln w="9525">
            <a:noFill/>
            <a:miter lim="800000"/>
            <a:headEnd/>
            <a:tailEnd/>
          </a:ln>
        </p:spPr>
        <p:txBody>
          <a:bodyPr/>
          <a:lstStyle/>
          <a:p>
            <a:pPr>
              <a:buClrTx/>
              <a:buFontTx/>
              <a:buNone/>
            </a:pPr>
            <a:r>
              <a:rPr lang="en-US" altLang="ja-JP" sz="1000" b="0" dirty="0">
                <a:latin typeface="Arial" charset="0"/>
                <a:ea typeface="ＭＳ Ｐゴシック" charset="-128"/>
              </a:rPr>
              <a:t>Client1</a:t>
            </a:r>
            <a:endParaRPr lang="en-US" sz="1000" b="0" i="1" dirty="0">
              <a:latin typeface="Arial" charset="0"/>
            </a:endParaRPr>
          </a:p>
        </p:txBody>
      </p:sp>
      <p:sp>
        <p:nvSpPr>
          <p:cNvPr id="40980" name="Text Box 72"/>
          <p:cNvSpPr txBox="1">
            <a:spLocks noChangeArrowheads="1"/>
          </p:cNvSpPr>
          <p:nvPr/>
        </p:nvSpPr>
        <p:spPr bwMode="auto">
          <a:xfrm>
            <a:off x="7997508" y="3284220"/>
            <a:ext cx="582611" cy="190500"/>
          </a:xfrm>
          <a:prstGeom prst="rect">
            <a:avLst/>
          </a:prstGeom>
          <a:noFill/>
          <a:ln w="9525">
            <a:noFill/>
            <a:miter lim="800000"/>
            <a:headEnd/>
            <a:tailEnd/>
          </a:ln>
        </p:spPr>
        <p:txBody>
          <a:bodyPr/>
          <a:lstStyle/>
          <a:p>
            <a:pPr>
              <a:buClrTx/>
              <a:buFontTx/>
              <a:buNone/>
            </a:pPr>
            <a:r>
              <a:rPr lang="en-US" altLang="ja-JP" sz="1000" b="0" dirty="0">
                <a:latin typeface="Arial" charset="0"/>
                <a:ea typeface="ＭＳ Ｐゴシック" charset="-128"/>
              </a:rPr>
              <a:t>Client2</a:t>
            </a:r>
            <a:endParaRPr lang="en-US" sz="1000" b="0" i="1" dirty="0">
              <a:latin typeface="Arial" charset="0"/>
            </a:endParaRPr>
          </a:p>
        </p:txBody>
      </p:sp>
      <p:sp>
        <p:nvSpPr>
          <p:cNvPr id="40981" name="Line 73"/>
          <p:cNvSpPr>
            <a:spLocks noChangeShapeType="1"/>
          </p:cNvSpPr>
          <p:nvPr/>
        </p:nvSpPr>
        <p:spPr bwMode="auto">
          <a:xfrm flipV="1">
            <a:off x="3845878" y="3753485"/>
            <a:ext cx="2162175" cy="0"/>
          </a:xfrm>
          <a:prstGeom prst="line">
            <a:avLst/>
          </a:prstGeom>
          <a:noFill/>
          <a:ln w="25400">
            <a:solidFill>
              <a:srgbClr val="FF6600"/>
            </a:solidFill>
            <a:prstDash val="sysDot"/>
            <a:round/>
            <a:headEnd type="none" w="sm" len="sm"/>
            <a:tailEnd type="triangle" w="lg" len="lg"/>
          </a:ln>
        </p:spPr>
        <p:txBody>
          <a:bodyPr wrap="none" anchor="ctr"/>
          <a:lstStyle/>
          <a:p>
            <a:endParaRPr lang="en-US" dirty="0"/>
          </a:p>
        </p:txBody>
      </p:sp>
      <p:sp>
        <p:nvSpPr>
          <p:cNvPr id="40984" name="Text Box 76"/>
          <p:cNvSpPr txBox="1">
            <a:spLocks noChangeArrowheads="1"/>
          </p:cNvSpPr>
          <p:nvPr/>
        </p:nvSpPr>
        <p:spPr bwMode="auto">
          <a:xfrm>
            <a:off x="5462588" y="4559300"/>
            <a:ext cx="893762" cy="285750"/>
          </a:xfrm>
          <a:prstGeom prst="rect">
            <a:avLst/>
          </a:prstGeom>
          <a:noFill/>
          <a:ln w="9525">
            <a:noFill/>
            <a:miter lim="800000"/>
            <a:headEnd/>
            <a:tailEnd/>
          </a:ln>
        </p:spPr>
        <p:txBody>
          <a:bodyPr/>
          <a:lstStyle/>
          <a:p>
            <a:pPr algn="l">
              <a:buClrTx/>
              <a:buFontTx/>
              <a:buNone/>
            </a:pPr>
            <a:r>
              <a:rPr lang="en-US" altLang="ja-JP" sz="1000" b="0" dirty="0">
                <a:latin typeface="Arial" charset="0"/>
                <a:ea typeface="ＭＳ Ｐゴシック" charset="-128"/>
              </a:rPr>
              <a:t>connection</a:t>
            </a:r>
            <a:endParaRPr lang="en-US" sz="1000" b="0" i="1" dirty="0">
              <a:latin typeface="Arial" charset="0"/>
            </a:endParaRPr>
          </a:p>
        </p:txBody>
      </p:sp>
      <p:sp>
        <p:nvSpPr>
          <p:cNvPr id="40985" name="Text Box 77"/>
          <p:cNvSpPr txBox="1">
            <a:spLocks noChangeArrowheads="1"/>
          </p:cNvSpPr>
          <p:nvPr/>
        </p:nvSpPr>
        <p:spPr bwMode="auto">
          <a:xfrm>
            <a:off x="3294063" y="4552950"/>
            <a:ext cx="1179512" cy="285750"/>
          </a:xfrm>
          <a:prstGeom prst="rect">
            <a:avLst/>
          </a:prstGeom>
          <a:noFill/>
          <a:ln w="9525">
            <a:noFill/>
            <a:miter lim="800000"/>
            <a:headEnd/>
            <a:tailEnd/>
          </a:ln>
        </p:spPr>
        <p:txBody>
          <a:bodyPr/>
          <a:lstStyle/>
          <a:p>
            <a:pPr algn="r">
              <a:buClrTx/>
              <a:buFontTx/>
              <a:buNone/>
            </a:pPr>
            <a:r>
              <a:rPr lang="en-US" altLang="ja-JP" sz="1000" b="0" dirty="0">
                <a:latin typeface="Arial" charset="0"/>
                <a:ea typeface="ＭＳ Ｐゴシック" charset="-128"/>
              </a:rPr>
              <a:t>Low-bandwidth </a:t>
            </a:r>
            <a:endParaRPr lang="en-US" sz="1000" b="0" i="1" dirty="0">
              <a:latin typeface="Arial" charset="0"/>
            </a:endParaRPr>
          </a:p>
        </p:txBody>
      </p:sp>
      <p:sp>
        <p:nvSpPr>
          <p:cNvPr id="40986" name="Text Box 78"/>
          <p:cNvSpPr txBox="1">
            <a:spLocks noChangeArrowheads="1"/>
          </p:cNvSpPr>
          <p:nvPr/>
        </p:nvSpPr>
        <p:spPr bwMode="auto">
          <a:xfrm>
            <a:off x="2947988" y="3212465"/>
            <a:ext cx="1090612" cy="304800"/>
          </a:xfrm>
          <a:prstGeom prst="rect">
            <a:avLst/>
          </a:prstGeom>
          <a:noFill/>
          <a:ln w="9525">
            <a:noFill/>
            <a:miter lim="800000"/>
            <a:headEnd/>
            <a:tailEnd/>
          </a:ln>
        </p:spPr>
        <p:txBody>
          <a:bodyPr/>
          <a:lstStyle/>
          <a:p>
            <a:pPr algn="r">
              <a:buClrTx/>
              <a:buFontTx/>
              <a:buNone/>
            </a:pPr>
            <a:r>
              <a:rPr lang="en-US" altLang="ja-JP" sz="1200" b="0" dirty="0">
                <a:latin typeface="Arial" charset="0"/>
                <a:ea typeface="ＭＳ Ｐゴシック" charset="-128"/>
              </a:rPr>
              <a:t>Data Center</a:t>
            </a:r>
            <a:endParaRPr lang="en-US" sz="1200" b="0" i="1" dirty="0">
              <a:latin typeface="Arial" charset="0"/>
            </a:endParaRPr>
          </a:p>
        </p:txBody>
      </p:sp>
      <p:sp>
        <p:nvSpPr>
          <p:cNvPr id="40987" name="Text Box 79"/>
          <p:cNvSpPr txBox="1">
            <a:spLocks noChangeArrowheads="1"/>
          </p:cNvSpPr>
          <p:nvPr/>
        </p:nvSpPr>
        <p:spPr bwMode="auto">
          <a:xfrm>
            <a:off x="5811838" y="3199765"/>
            <a:ext cx="1293812" cy="317500"/>
          </a:xfrm>
          <a:prstGeom prst="rect">
            <a:avLst/>
          </a:prstGeom>
          <a:noFill/>
          <a:ln w="9525">
            <a:noFill/>
            <a:miter lim="800000"/>
            <a:headEnd/>
            <a:tailEnd/>
          </a:ln>
        </p:spPr>
        <p:txBody>
          <a:bodyPr/>
          <a:lstStyle/>
          <a:p>
            <a:pPr algn="l">
              <a:buClrTx/>
              <a:buFontTx/>
              <a:buNone/>
            </a:pPr>
            <a:r>
              <a:rPr lang="en-US" sz="1200" b="0" dirty="0">
                <a:latin typeface="Arial" charset="0"/>
              </a:rPr>
              <a:t>Remote Office</a:t>
            </a:r>
          </a:p>
        </p:txBody>
      </p:sp>
      <p:sp>
        <p:nvSpPr>
          <p:cNvPr id="40988" name="Line 88"/>
          <p:cNvSpPr>
            <a:spLocks noChangeShapeType="1"/>
          </p:cNvSpPr>
          <p:nvPr/>
        </p:nvSpPr>
        <p:spPr bwMode="auto">
          <a:xfrm>
            <a:off x="2511425" y="4948238"/>
            <a:ext cx="0" cy="434975"/>
          </a:xfrm>
          <a:prstGeom prst="line">
            <a:avLst/>
          </a:prstGeom>
          <a:noFill/>
          <a:ln w="25400">
            <a:solidFill>
              <a:schemeClr val="tx1"/>
            </a:solidFill>
            <a:round/>
            <a:headEnd/>
            <a:tailEnd/>
          </a:ln>
        </p:spPr>
        <p:txBody>
          <a:bodyPr wrap="none" anchor="ctr"/>
          <a:lstStyle/>
          <a:p>
            <a:endParaRPr lang="en-US" dirty="0"/>
          </a:p>
        </p:txBody>
      </p:sp>
      <p:sp>
        <p:nvSpPr>
          <p:cNvPr id="40989" name="Line 89"/>
          <p:cNvSpPr>
            <a:spLocks noChangeShapeType="1"/>
          </p:cNvSpPr>
          <p:nvPr/>
        </p:nvSpPr>
        <p:spPr bwMode="auto">
          <a:xfrm flipV="1">
            <a:off x="3078163" y="4546600"/>
            <a:ext cx="3614737" cy="0"/>
          </a:xfrm>
          <a:prstGeom prst="line">
            <a:avLst/>
          </a:prstGeom>
          <a:noFill/>
          <a:ln w="25400">
            <a:solidFill>
              <a:schemeClr val="tx1"/>
            </a:solidFill>
            <a:round/>
            <a:headEnd/>
            <a:tailEnd/>
          </a:ln>
        </p:spPr>
        <p:txBody>
          <a:bodyPr wrap="none" anchor="ctr"/>
          <a:lstStyle/>
          <a:p>
            <a:endParaRPr lang="en-US" dirty="0"/>
          </a:p>
        </p:txBody>
      </p:sp>
      <p:pic>
        <p:nvPicPr>
          <p:cNvPr id="40990" name="Picture 90" descr="network cloud"/>
          <p:cNvPicPr>
            <a:picLocks noChangeAspect="1" noChangeArrowheads="1"/>
          </p:cNvPicPr>
          <p:nvPr/>
        </p:nvPicPr>
        <p:blipFill>
          <a:blip r:embed="rId4" cstate="print"/>
          <a:srcRect/>
          <a:stretch>
            <a:fillRect/>
          </a:stretch>
        </p:blipFill>
        <p:spPr bwMode="auto">
          <a:xfrm>
            <a:off x="4471988" y="4259263"/>
            <a:ext cx="1017587" cy="611187"/>
          </a:xfrm>
          <a:prstGeom prst="rect">
            <a:avLst/>
          </a:prstGeom>
          <a:noFill/>
          <a:ln w="9525">
            <a:noFill/>
            <a:miter lim="800000"/>
            <a:headEnd/>
            <a:tailEnd/>
          </a:ln>
        </p:spPr>
      </p:pic>
      <p:pic>
        <p:nvPicPr>
          <p:cNvPr id="40991" name="Picture 91" descr="snapmirror"/>
          <p:cNvPicPr>
            <a:picLocks noChangeAspect="1" noChangeArrowheads="1"/>
          </p:cNvPicPr>
          <p:nvPr/>
        </p:nvPicPr>
        <p:blipFill>
          <a:blip r:embed="rId5" cstate="print"/>
          <a:srcRect/>
          <a:stretch>
            <a:fillRect/>
          </a:stretch>
        </p:blipFill>
        <p:spPr bwMode="auto">
          <a:xfrm>
            <a:off x="4802188" y="4384675"/>
            <a:ext cx="393700" cy="365125"/>
          </a:xfrm>
          <a:prstGeom prst="rect">
            <a:avLst/>
          </a:prstGeom>
          <a:noFill/>
          <a:ln w="9525">
            <a:noFill/>
            <a:miter lim="800000"/>
            <a:headEnd/>
            <a:tailEnd/>
          </a:ln>
        </p:spPr>
      </p:pic>
      <p:sp>
        <p:nvSpPr>
          <p:cNvPr id="40992" name="Text Box 92"/>
          <p:cNvSpPr txBox="1">
            <a:spLocks noChangeArrowheads="1"/>
          </p:cNvSpPr>
          <p:nvPr/>
        </p:nvSpPr>
        <p:spPr bwMode="auto">
          <a:xfrm>
            <a:off x="4404043" y="4905375"/>
            <a:ext cx="1143317" cy="393700"/>
          </a:xfrm>
          <a:prstGeom prst="rect">
            <a:avLst/>
          </a:prstGeom>
          <a:noFill/>
          <a:ln w="9525">
            <a:noFill/>
            <a:miter lim="800000"/>
            <a:headEnd/>
            <a:tailEnd/>
          </a:ln>
        </p:spPr>
        <p:txBody>
          <a:bodyPr/>
          <a:lstStyle/>
          <a:p>
            <a:pPr>
              <a:buClrTx/>
              <a:buFontTx/>
              <a:buNone/>
            </a:pPr>
            <a:r>
              <a:rPr lang="en-US" altLang="ja-JP" sz="1600" b="0" dirty="0" smtClean="0">
                <a:solidFill>
                  <a:srgbClr val="0085B4"/>
                </a:solidFill>
                <a:latin typeface="Arial" charset="0"/>
                <a:ea typeface="ＭＳ Ｐゴシック" charset="-128"/>
              </a:rPr>
              <a:t>SnapVault</a:t>
            </a:r>
            <a:endParaRPr lang="en-US" sz="1600" b="0" i="1" dirty="0">
              <a:solidFill>
                <a:srgbClr val="0085B4"/>
              </a:solidFill>
              <a:latin typeface="Arial" charset="0"/>
            </a:endParaRPr>
          </a:p>
        </p:txBody>
      </p:sp>
      <p:sp>
        <p:nvSpPr>
          <p:cNvPr id="40993" name="Line 93"/>
          <p:cNvSpPr>
            <a:spLocks noChangeShapeType="1"/>
          </p:cNvSpPr>
          <p:nvPr/>
        </p:nvSpPr>
        <p:spPr bwMode="auto">
          <a:xfrm>
            <a:off x="7300913" y="4892675"/>
            <a:ext cx="0" cy="434975"/>
          </a:xfrm>
          <a:prstGeom prst="line">
            <a:avLst/>
          </a:prstGeom>
          <a:noFill/>
          <a:ln w="25400">
            <a:solidFill>
              <a:schemeClr val="tx1"/>
            </a:solidFill>
            <a:round/>
            <a:headEnd/>
            <a:tailEnd/>
          </a:ln>
        </p:spPr>
        <p:txBody>
          <a:bodyPr wrap="none" anchor="ctr"/>
          <a:lstStyle/>
          <a:p>
            <a:endParaRPr lang="en-US" dirty="0"/>
          </a:p>
        </p:txBody>
      </p:sp>
      <p:sp>
        <p:nvSpPr>
          <p:cNvPr id="40994" name="Oval 96"/>
          <p:cNvSpPr>
            <a:spLocks noChangeArrowheads="1"/>
          </p:cNvSpPr>
          <p:nvPr/>
        </p:nvSpPr>
        <p:spPr bwMode="gray">
          <a:xfrm>
            <a:off x="3244850" y="4232275"/>
            <a:ext cx="234950" cy="244475"/>
          </a:xfrm>
          <a:prstGeom prst="ellipse">
            <a:avLst/>
          </a:prstGeom>
          <a:noFill/>
          <a:ln w="12700">
            <a:noFill/>
            <a:round/>
            <a:headEnd/>
            <a:tailEnd/>
          </a:ln>
        </p:spPr>
        <p:txBody>
          <a:bodyPr wrap="none" anchor="ctr"/>
          <a:lstStyle/>
          <a:p>
            <a:pPr eaLnBrk="0" hangingPunct="0">
              <a:buClrTx/>
              <a:buFontTx/>
              <a:buNone/>
            </a:pPr>
            <a:r>
              <a:rPr lang="en-US" sz="1600" b="0" dirty="0">
                <a:latin typeface="Arial" charset="0"/>
              </a:rPr>
              <a:t>5</a:t>
            </a:r>
          </a:p>
        </p:txBody>
      </p:sp>
      <p:sp>
        <p:nvSpPr>
          <p:cNvPr id="40996" name="Line 98"/>
          <p:cNvSpPr>
            <a:spLocks noChangeShapeType="1"/>
          </p:cNvSpPr>
          <p:nvPr/>
        </p:nvSpPr>
        <p:spPr bwMode="auto">
          <a:xfrm>
            <a:off x="1965960" y="3733800"/>
            <a:ext cx="883920" cy="0"/>
          </a:xfrm>
          <a:prstGeom prst="line">
            <a:avLst/>
          </a:prstGeom>
          <a:noFill/>
          <a:ln w="25400">
            <a:solidFill>
              <a:srgbClr val="FF6600"/>
            </a:solidFill>
            <a:round/>
            <a:headEnd type="none" w="sm" len="sm"/>
            <a:tailEnd type="triangle" w="lg" len="lg"/>
          </a:ln>
        </p:spPr>
        <p:txBody>
          <a:bodyPr wrap="none" anchor="ctr"/>
          <a:lstStyle/>
          <a:p>
            <a:endParaRPr lang="en-US" dirty="0"/>
          </a:p>
        </p:txBody>
      </p:sp>
      <p:sp>
        <p:nvSpPr>
          <p:cNvPr id="40997" name="Rectangle 99"/>
          <p:cNvSpPr>
            <a:spLocks noChangeArrowheads="1"/>
          </p:cNvSpPr>
          <p:nvPr/>
        </p:nvSpPr>
        <p:spPr bwMode="auto">
          <a:xfrm>
            <a:off x="5762625" y="3173413"/>
            <a:ext cx="2917825" cy="3041650"/>
          </a:xfrm>
          <a:prstGeom prst="rect">
            <a:avLst/>
          </a:prstGeom>
          <a:noFill/>
          <a:ln w="12700">
            <a:solidFill>
              <a:schemeClr val="tx1"/>
            </a:solidFill>
            <a:prstDash val="dash"/>
            <a:miter lim="800000"/>
            <a:headEnd/>
            <a:tailEnd/>
          </a:ln>
        </p:spPr>
        <p:txBody>
          <a:bodyPr wrap="none" anchor="ctr"/>
          <a:lstStyle/>
          <a:p>
            <a:endParaRPr lang="en-US" b="0" dirty="0"/>
          </a:p>
        </p:txBody>
      </p:sp>
      <p:pic>
        <p:nvPicPr>
          <p:cNvPr id="40998" name="Picture 101" descr="volume"/>
          <p:cNvPicPr>
            <a:picLocks noChangeAspect="1" noChangeArrowheads="1"/>
          </p:cNvPicPr>
          <p:nvPr/>
        </p:nvPicPr>
        <p:blipFill>
          <a:blip r:embed="rId6" cstate="print"/>
          <a:srcRect/>
          <a:stretch>
            <a:fillRect/>
          </a:stretch>
        </p:blipFill>
        <p:spPr bwMode="auto">
          <a:xfrm>
            <a:off x="7027863" y="5337175"/>
            <a:ext cx="531812" cy="596900"/>
          </a:xfrm>
          <a:prstGeom prst="rect">
            <a:avLst/>
          </a:prstGeom>
          <a:noFill/>
          <a:ln w="9525">
            <a:noFill/>
            <a:miter lim="800000"/>
            <a:headEnd/>
            <a:tailEnd/>
          </a:ln>
        </p:spPr>
      </p:pic>
      <p:sp>
        <p:nvSpPr>
          <p:cNvPr id="40999" name="Text Box 102"/>
          <p:cNvSpPr txBox="1">
            <a:spLocks noChangeArrowheads="1"/>
          </p:cNvSpPr>
          <p:nvPr/>
        </p:nvSpPr>
        <p:spPr bwMode="auto">
          <a:xfrm>
            <a:off x="6972757" y="5502275"/>
            <a:ext cx="700087" cy="317500"/>
          </a:xfrm>
          <a:prstGeom prst="rect">
            <a:avLst/>
          </a:prstGeom>
          <a:noFill/>
          <a:ln w="9525">
            <a:noFill/>
            <a:miter lim="800000"/>
            <a:headEnd/>
            <a:tailEnd/>
          </a:ln>
        </p:spPr>
        <p:txBody>
          <a:bodyPr/>
          <a:lstStyle/>
          <a:p>
            <a:pPr>
              <a:buClrTx/>
              <a:buFontTx/>
              <a:buNone/>
            </a:pPr>
            <a:r>
              <a:rPr lang="en-US" altLang="ja-JP" sz="1200" b="0" dirty="0">
                <a:solidFill>
                  <a:schemeClr val="bg1"/>
                </a:solidFill>
                <a:latin typeface="Arial" charset="0"/>
                <a:ea typeface="ＭＳ Ｐゴシック" charset="-128"/>
              </a:rPr>
              <a:t>qtree1</a:t>
            </a:r>
            <a:endParaRPr lang="en-US" sz="1200" b="0" i="1" dirty="0">
              <a:solidFill>
                <a:schemeClr val="bg1"/>
              </a:solidFill>
              <a:latin typeface="Arial" charset="0"/>
            </a:endParaRPr>
          </a:p>
        </p:txBody>
      </p:sp>
      <p:pic>
        <p:nvPicPr>
          <p:cNvPr id="41000" name="Picture 103" descr="volume"/>
          <p:cNvPicPr>
            <a:picLocks noChangeAspect="1" noChangeArrowheads="1"/>
          </p:cNvPicPr>
          <p:nvPr/>
        </p:nvPicPr>
        <p:blipFill>
          <a:blip r:embed="rId6" cstate="print"/>
          <a:srcRect/>
          <a:stretch>
            <a:fillRect/>
          </a:stretch>
        </p:blipFill>
        <p:spPr bwMode="auto">
          <a:xfrm>
            <a:off x="2227263" y="5413375"/>
            <a:ext cx="531812" cy="596900"/>
          </a:xfrm>
          <a:prstGeom prst="rect">
            <a:avLst/>
          </a:prstGeom>
          <a:noFill/>
          <a:ln w="9525">
            <a:noFill/>
            <a:miter lim="800000"/>
            <a:headEnd/>
            <a:tailEnd/>
          </a:ln>
        </p:spPr>
      </p:pic>
      <p:sp>
        <p:nvSpPr>
          <p:cNvPr id="41001" name="Text Box 104"/>
          <p:cNvSpPr txBox="1">
            <a:spLocks noChangeArrowheads="1"/>
          </p:cNvSpPr>
          <p:nvPr/>
        </p:nvSpPr>
        <p:spPr bwMode="auto">
          <a:xfrm>
            <a:off x="2172157" y="5578475"/>
            <a:ext cx="700087" cy="317500"/>
          </a:xfrm>
          <a:prstGeom prst="rect">
            <a:avLst/>
          </a:prstGeom>
          <a:noFill/>
          <a:ln w="9525">
            <a:noFill/>
            <a:miter lim="800000"/>
            <a:headEnd/>
            <a:tailEnd/>
          </a:ln>
        </p:spPr>
        <p:txBody>
          <a:bodyPr/>
          <a:lstStyle/>
          <a:p>
            <a:pPr>
              <a:buClrTx/>
              <a:buFontTx/>
              <a:buNone/>
            </a:pPr>
            <a:r>
              <a:rPr lang="en-US" altLang="ja-JP" sz="1200" b="0" dirty="0">
                <a:solidFill>
                  <a:schemeClr val="bg1"/>
                </a:solidFill>
                <a:latin typeface="Arial" charset="0"/>
                <a:ea typeface="ＭＳ Ｐゴシック" charset="-128"/>
              </a:rPr>
              <a:t>qtree1</a:t>
            </a:r>
            <a:endParaRPr lang="en-US" sz="1200" b="0" i="1" dirty="0">
              <a:solidFill>
                <a:schemeClr val="bg1"/>
              </a:solidFill>
              <a:latin typeface="Arial" charset="0"/>
            </a:endParaRPr>
          </a:p>
        </p:txBody>
      </p:sp>
      <p:sp>
        <p:nvSpPr>
          <p:cNvPr id="41003" name="Freeform 107"/>
          <p:cNvSpPr>
            <a:spLocks/>
          </p:cNvSpPr>
          <p:nvPr/>
        </p:nvSpPr>
        <p:spPr bwMode="auto">
          <a:xfrm rot="16972993" flipH="1">
            <a:off x="7485377" y="3901605"/>
            <a:ext cx="405982" cy="298415"/>
          </a:xfrm>
          <a:custGeom>
            <a:avLst/>
            <a:gdLst>
              <a:gd name="T0" fmla="*/ 124060 w 616"/>
              <a:gd name="T1" fmla="*/ 129908 h 594"/>
              <a:gd name="T2" fmla="*/ 474663 w 616"/>
              <a:gd name="T3" fmla="*/ 0 h 594"/>
              <a:gd name="T4" fmla="*/ 244267 w 616"/>
              <a:gd name="T5" fmla="*/ 129908 h 594"/>
              <a:gd name="T6" fmla="*/ 319010 w 616"/>
              <a:gd name="T7" fmla="*/ 172337 h 594"/>
              <a:gd name="T8" fmla="*/ 0 w 616"/>
              <a:gd name="T9" fmla="*/ 311150 h 594"/>
              <a:gd name="T10" fmla="*/ 217297 w 616"/>
              <a:gd name="T11" fmla="*/ 169194 h 594"/>
              <a:gd name="T12" fmla="*/ 124060 w 616"/>
              <a:gd name="T13" fmla="*/ 129908 h 594"/>
              <a:gd name="T14" fmla="*/ 0 60000 65536"/>
              <a:gd name="T15" fmla="*/ 0 60000 65536"/>
              <a:gd name="T16" fmla="*/ 0 60000 65536"/>
              <a:gd name="T17" fmla="*/ 0 60000 65536"/>
              <a:gd name="T18" fmla="*/ 0 60000 65536"/>
              <a:gd name="T19" fmla="*/ 0 60000 65536"/>
              <a:gd name="T20" fmla="*/ 0 60000 65536"/>
              <a:gd name="T21" fmla="*/ 0 w 616"/>
              <a:gd name="T22" fmla="*/ 0 h 594"/>
              <a:gd name="T23" fmla="*/ 616 w 616"/>
              <a:gd name="T24" fmla="*/ 594 h 5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6" h="594">
                <a:moveTo>
                  <a:pt x="161" y="248"/>
                </a:moveTo>
                <a:lnTo>
                  <a:pt x="616" y="0"/>
                </a:lnTo>
                <a:lnTo>
                  <a:pt x="317" y="248"/>
                </a:lnTo>
                <a:lnTo>
                  <a:pt x="414" y="329"/>
                </a:lnTo>
                <a:lnTo>
                  <a:pt x="0" y="594"/>
                </a:lnTo>
                <a:lnTo>
                  <a:pt x="282" y="323"/>
                </a:lnTo>
                <a:lnTo>
                  <a:pt x="161" y="248"/>
                </a:lnTo>
                <a:close/>
              </a:path>
            </a:pathLst>
          </a:custGeom>
          <a:solidFill>
            <a:srgbClr val="0085B4"/>
          </a:solidFill>
          <a:ln w="9525">
            <a:noFill/>
            <a:round/>
            <a:headEnd/>
            <a:tailEnd/>
          </a:ln>
        </p:spPr>
        <p:txBody>
          <a:bodyPr anchor="ctr"/>
          <a:lstStyle/>
          <a:p>
            <a:endParaRPr lang="en-US" b="0" dirty="0"/>
          </a:p>
        </p:txBody>
      </p:sp>
      <p:sp>
        <p:nvSpPr>
          <p:cNvPr id="41004" name="Rectangle 108"/>
          <p:cNvSpPr>
            <a:spLocks noChangeArrowheads="1"/>
          </p:cNvSpPr>
          <p:nvPr/>
        </p:nvSpPr>
        <p:spPr bwMode="auto">
          <a:xfrm>
            <a:off x="1165225" y="3201988"/>
            <a:ext cx="2917825" cy="3041650"/>
          </a:xfrm>
          <a:prstGeom prst="rect">
            <a:avLst/>
          </a:prstGeom>
          <a:noFill/>
          <a:ln w="12700">
            <a:solidFill>
              <a:schemeClr val="tx1"/>
            </a:solidFill>
            <a:prstDash val="dash"/>
            <a:miter lim="800000"/>
            <a:headEnd/>
            <a:tailEnd/>
          </a:ln>
        </p:spPr>
        <p:txBody>
          <a:bodyPr wrap="none" anchor="ctr"/>
          <a:lstStyle/>
          <a:p>
            <a:endParaRPr lang="en-US" b="0" dirty="0"/>
          </a:p>
        </p:txBody>
      </p:sp>
      <p:pic>
        <p:nvPicPr>
          <p:cNvPr id="41006" name="Picture 54" descr="FAS900"/>
          <p:cNvPicPr>
            <a:picLocks noChangeAspect="1" noChangeArrowheads="1"/>
          </p:cNvPicPr>
          <p:nvPr/>
        </p:nvPicPr>
        <p:blipFill>
          <a:blip r:embed="rId7" cstate="print"/>
          <a:srcRect/>
          <a:stretch>
            <a:fillRect/>
          </a:stretch>
        </p:blipFill>
        <p:spPr bwMode="auto">
          <a:xfrm>
            <a:off x="6761163" y="4264025"/>
            <a:ext cx="996950" cy="615950"/>
          </a:xfrm>
          <a:prstGeom prst="rect">
            <a:avLst/>
          </a:prstGeom>
          <a:noFill/>
          <a:ln w="9525">
            <a:noFill/>
            <a:miter lim="800000"/>
            <a:headEnd/>
            <a:tailEnd/>
          </a:ln>
        </p:spPr>
      </p:pic>
      <p:sp>
        <p:nvSpPr>
          <p:cNvPr id="41007" name="Rectangle 69"/>
          <p:cNvSpPr>
            <a:spLocks noChangeArrowheads="1"/>
          </p:cNvSpPr>
          <p:nvPr/>
        </p:nvSpPr>
        <p:spPr bwMode="auto">
          <a:xfrm>
            <a:off x="7400608" y="4882198"/>
            <a:ext cx="739775" cy="336550"/>
          </a:xfrm>
          <a:prstGeom prst="rect">
            <a:avLst/>
          </a:prstGeom>
          <a:noFill/>
          <a:ln w="12700">
            <a:noFill/>
            <a:miter lim="800000"/>
            <a:headEnd/>
            <a:tailEnd/>
          </a:ln>
        </p:spPr>
        <p:txBody>
          <a:bodyPr>
            <a:spAutoFit/>
          </a:bodyPr>
          <a:lstStyle/>
          <a:p>
            <a:pPr algn="r">
              <a:buClrTx/>
              <a:buFontTx/>
              <a:buNone/>
            </a:pPr>
            <a:r>
              <a:rPr lang="en-US" altLang="ja-JP" sz="1600" b="0" dirty="0">
                <a:latin typeface="Arial" charset="0"/>
                <a:ea typeface="ＭＳ Ｐゴシック" charset="-128"/>
              </a:rPr>
              <a:t>FAS2</a:t>
            </a:r>
            <a:endParaRPr lang="en-US" sz="1600" b="0" dirty="0">
              <a:latin typeface="Arial" charset="0"/>
            </a:endParaRPr>
          </a:p>
        </p:txBody>
      </p:sp>
      <p:sp>
        <p:nvSpPr>
          <p:cNvPr id="41008" name="Rectangle 70"/>
          <p:cNvSpPr>
            <a:spLocks noChangeArrowheads="1"/>
          </p:cNvSpPr>
          <p:nvPr/>
        </p:nvSpPr>
        <p:spPr bwMode="auto">
          <a:xfrm>
            <a:off x="2590165" y="4942840"/>
            <a:ext cx="739775" cy="336550"/>
          </a:xfrm>
          <a:prstGeom prst="rect">
            <a:avLst/>
          </a:prstGeom>
          <a:noFill/>
          <a:ln w="12700">
            <a:noFill/>
            <a:miter lim="800000"/>
            <a:headEnd/>
            <a:tailEnd/>
          </a:ln>
        </p:spPr>
        <p:txBody>
          <a:bodyPr>
            <a:spAutoFit/>
          </a:bodyPr>
          <a:lstStyle/>
          <a:p>
            <a:pPr algn="r">
              <a:buClrTx/>
              <a:buFontTx/>
              <a:buNone/>
            </a:pPr>
            <a:r>
              <a:rPr lang="en-US" altLang="ja-JP" sz="1600" b="0" dirty="0">
                <a:latin typeface="Arial" charset="0"/>
                <a:ea typeface="ＭＳ Ｐゴシック" charset="-128"/>
              </a:rPr>
              <a:t>FAS1</a:t>
            </a:r>
            <a:endParaRPr lang="en-US" sz="1600" b="0" dirty="0">
              <a:latin typeface="Arial" charset="0"/>
            </a:endParaRPr>
          </a:p>
        </p:txBody>
      </p:sp>
      <p:grpSp>
        <p:nvGrpSpPr>
          <p:cNvPr id="60" name="Group 59"/>
          <p:cNvGrpSpPr/>
          <p:nvPr/>
        </p:nvGrpSpPr>
        <p:grpSpPr>
          <a:xfrm>
            <a:off x="2976880" y="3540760"/>
            <a:ext cx="798829" cy="543561"/>
            <a:chOff x="2900680" y="3525520"/>
            <a:chExt cx="798829" cy="543561"/>
          </a:xfrm>
        </p:grpSpPr>
        <p:pic>
          <p:nvPicPr>
            <p:cNvPr id="52" name="Picture 36" descr="Hard-Disk"/>
            <p:cNvPicPr>
              <a:picLocks noChangeAspect="1" noChangeArrowheads="1"/>
            </p:cNvPicPr>
            <p:nvPr/>
          </p:nvPicPr>
          <p:blipFill>
            <a:blip r:embed="rId8" cstate="print"/>
            <a:srcRect/>
            <a:stretch>
              <a:fillRect/>
            </a:stretch>
          </p:blipFill>
          <p:spPr bwMode="auto">
            <a:xfrm>
              <a:off x="2900680" y="3525520"/>
              <a:ext cx="627063" cy="438150"/>
            </a:xfrm>
            <a:prstGeom prst="rect">
              <a:avLst/>
            </a:prstGeom>
            <a:noFill/>
          </p:spPr>
        </p:pic>
        <p:pic>
          <p:nvPicPr>
            <p:cNvPr id="49" name="Picture 24" descr="tape_drive"/>
            <p:cNvPicPr>
              <a:picLocks noChangeAspect="1" noChangeArrowheads="1"/>
            </p:cNvPicPr>
            <p:nvPr/>
          </p:nvPicPr>
          <p:blipFill>
            <a:blip r:embed="rId9" cstate="print"/>
            <a:srcRect/>
            <a:stretch>
              <a:fillRect/>
            </a:stretch>
          </p:blipFill>
          <p:spPr bwMode="auto">
            <a:xfrm>
              <a:off x="3290338" y="3723641"/>
              <a:ext cx="409171" cy="345440"/>
            </a:xfrm>
            <a:prstGeom prst="rect">
              <a:avLst/>
            </a:prstGeom>
            <a:noFill/>
          </p:spPr>
        </p:pic>
      </p:grpSp>
      <p:sp>
        <p:nvSpPr>
          <p:cNvPr id="58" name="Line 98"/>
          <p:cNvSpPr>
            <a:spLocks noChangeShapeType="1"/>
          </p:cNvSpPr>
          <p:nvPr/>
        </p:nvSpPr>
        <p:spPr bwMode="auto">
          <a:xfrm>
            <a:off x="6888480" y="3733800"/>
            <a:ext cx="883920" cy="0"/>
          </a:xfrm>
          <a:prstGeom prst="line">
            <a:avLst/>
          </a:prstGeom>
          <a:noFill/>
          <a:ln w="25400">
            <a:solidFill>
              <a:srgbClr val="FF6600"/>
            </a:solidFill>
            <a:round/>
            <a:headEnd type="none" w="sm" len="sm"/>
            <a:tailEnd type="triangle" w="lg" len="lg"/>
          </a:ln>
        </p:spPr>
        <p:txBody>
          <a:bodyPr wrap="none" anchor="ctr"/>
          <a:lstStyle/>
          <a:p>
            <a:endParaRPr lang="en-US" dirty="0"/>
          </a:p>
        </p:txBody>
      </p:sp>
      <p:pic>
        <p:nvPicPr>
          <p:cNvPr id="59" name="Picture 49" descr="truck"/>
          <p:cNvPicPr>
            <a:picLocks noChangeAspect="1" noChangeArrowheads="1"/>
          </p:cNvPicPr>
          <p:nvPr/>
        </p:nvPicPr>
        <p:blipFill>
          <a:blip r:embed="rId10" cstate="print"/>
          <a:srcRect/>
          <a:stretch>
            <a:fillRect/>
          </a:stretch>
        </p:blipFill>
        <p:spPr bwMode="auto">
          <a:xfrm>
            <a:off x="4671695" y="3562033"/>
            <a:ext cx="581025" cy="381000"/>
          </a:xfrm>
          <a:prstGeom prst="rect">
            <a:avLst/>
          </a:prstGeom>
          <a:noFill/>
        </p:spPr>
      </p:pic>
      <p:grpSp>
        <p:nvGrpSpPr>
          <p:cNvPr id="61" name="Group 60"/>
          <p:cNvGrpSpPr/>
          <p:nvPr/>
        </p:nvGrpSpPr>
        <p:grpSpPr>
          <a:xfrm>
            <a:off x="6085840" y="3540760"/>
            <a:ext cx="798829" cy="543561"/>
            <a:chOff x="2900680" y="3525520"/>
            <a:chExt cx="798829" cy="543561"/>
          </a:xfrm>
        </p:grpSpPr>
        <p:pic>
          <p:nvPicPr>
            <p:cNvPr id="62" name="Picture 36" descr="Hard-Disk"/>
            <p:cNvPicPr>
              <a:picLocks noChangeAspect="1" noChangeArrowheads="1"/>
            </p:cNvPicPr>
            <p:nvPr/>
          </p:nvPicPr>
          <p:blipFill>
            <a:blip r:embed="rId8" cstate="print"/>
            <a:srcRect/>
            <a:stretch>
              <a:fillRect/>
            </a:stretch>
          </p:blipFill>
          <p:spPr bwMode="auto">
            <a:xfrm>
              <a:off x="2900680" y="3525520"/>
              <a:ext cx="627063" cy="438150"/>
            </a:xfrm>
            <a:prstGeom prst="rect">
              <a:avLst/>
            </a:prstGeom>
            <a:noFill/>
          </p:spPr>
        </p:pic>
        <p:pic>
          <p:nvPicPr>
            <p:cNvPr id="63" name="Picture 24" descr="tape_drive"/>
            <p:cNvPicPr>
              <a:picLocks noChangeAspect="1" noChangeArrowheads="1"/>
            </p:cNvPicPr>
            <p:nvPr/>
          </p:nvPicPr>
          <p:blipFill>
            <a:blip r:embed="rId9" cstate="print"/>
            <a:srcRect/>
            <a:stretch>
              <a:fillRect/>
            </a:stretch>
          </p:blipFill>
          <p:spPr bwMode="auto">
            <a:xfrm>
              <a:off x="3290338" y="3723641"/>
              <a:ext cx="409171" cy="345440"/>
            </a:xfrm>
            <a:prstGeom prst="rect">
              <a:avLst/>
            </a:prstGeom>
            <a:noFill/>
          </p:spPr>
        </p:pic>
      </p:grpSp>
      <p:pic>
        <p:nvPicPr>
          <p:cNvPr id="50" name="Picture 61" descr="server with storage"/>
          <p:cNvPicPr>
            <a:picLocks noChangeAspect="1" noChangeArrowheads="1"/>
          </p:cNvPicPr>
          <p:nvPr/>
        </p:nvPicPr>
        <p:blipFill>
          <a:blip r:embed="rId11" cstate="print"/>
          <a:srcRect/>
          <a:stretch>
            <a:fillRect/>
          </a:stretch>
        </p:blipFill>
        <p:spPr bwMode="auto">
          <a:xfrm>
            <a:off x="1734815" y="4391025"/>
            <a:ext cx="686526" cy="769911"/>
          </a:xfrm>
          <a:prstGeom prst="rect">
            <a:avLst/>
          </a:prstGeom>
          <a:noFill/>
          <a:ln w="9525">
            <a:noFill/>
            <a:miter lim="800000"/>
            <a:headEnd/>
            <a:tailEnd/>
          </a:ln>
        </p:spPr>
      </p:pic>
      <p:pic>
        <p:nvPicPr>
          <p:cNvPr id="41005" name="Picture 54" descr="FAS900"/>
          <p:cNvPicPr>
            <a:picLocks noChangeAspect="1" noChangeArrowheads="1"/>
          </p:cNvPicPr>
          <p:nvPr/>
        </p:nvPicPr>
        <p:blipFill>
          <a:blip r:embed="rId7" cstate="print"/>
          <a:srcRect/>
          <a:stretch>
            <a:fillRect/>
          </a:stretch>
        </p:blipFill>
        <p:spPr bwMode="auto">
          <a:xfrm>
            <a:off x="1998663" y="4298950"/>
            <a:ext cx="996950" cy="615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dirty="0" smtClean="0"/>
              <a:t>Documents and References</a:t>
            </a:r>
          </a:p>
        </p:txBody>
      </p:sp>
      <p:sp>
        <p:nvSpPr>
          <p:cNvPr id="117763" name="Rectangle 3"/>
          <p:cNvSpPr>
            <a:spLocks noGrp="1" noChangeArrowheads="1"/>
          </p:cNvSpPr>
          <p:nvPr>
            <p:ph type="body" idx="1"/>
          </p:nvPr>
        </p:nvSpPr>
        <p:spPr/>
        <p:txBody>
          <a:bodyPr/>
          <a:lstStyle/>
          <a:p>
            <a:r>
              <a:rPr lang="en-US" sz="2400" i="1" dirty="0" smtClean="0"/>
              <a:t>Open Systems SnapVault Installation and Administration Guide</a:t>
            </a:r>
          </a:p>
          <a:p>
            <a:r>
              <a:rPr lang="en-US" sz="2400" i="1" dirty="0" smtClean="0"/>
              <a:t>Open Systems SnapVault Release Notes</a:t>
            </a:r>
          </a:p>
          <a:p>
            <a:r>
              <a:rPr lang="en-US" sz="2400" i="1" dirty="0" smtClean="0"/>
              <a:t>Enabling Rapid Recovery with SnapVault </a:t>
            </a:r>
            <a:r>
              <a:rPr lang="en-US" sz="2400" dirty="0" smtClean="0">
                <a:solidFill>
                  <a:schemeClr val="tx2"/>
                </a:solidFill>
              </a:rPr>
              <a:t>http://</a:t>
            </a:r>
            <a:r>
              <a:rPr lang="en-US" sz="2200" dirty="0" smtClean="0">
                <a:solidFill>
                  <a:schemeClr val="tx2"/>
                </a:solidFill>
              </a:rPr>
              <a:t>media.netapp.com/documents/tr-3252.pdf</a:t>
            </a:r>
          </a:p>
          <a:p>
            <a:r>
              <a:rPr lang="en-US" sz="2400" i="1" dirty="0" smtClean="0"/>
              <a:t>Open Systems SnapVault Best Practices Guide</a:t>
            </a:r>
          </a:p>
          <a:p>
            <a:pPr>
              <a:buFont typeface="Wingdings 2" pitchFamily="18" charset="2"/>
              <a:buNone/>
            </a:pPr>
            <a:r>
              <a:rPr lang="en-US" sz="2400" dirty="0" smtClean="0">
                <a:solidFill>
                  <a:schemeClr val="tx2"/>
                </a:solidFill>
              </a:rPr>
              <a:t>    http://media.netapp.com/documents/tr-3466.pdf</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r>
              <a:rPr lang="en-US" sz="2400" dirty="0" smtClean="0"/>
              <a:t>Describe how Open Systems SnapVault integrates with Data ONTAP SnapVault</a:t>
            </a:r>
          </a:p>
          <a:p>
            <a:pPr eaLnBrk="1" hangingPunct="1"/>
            <a:r>
              <a:rPr lang="en-US" sz="2400" dirty="0" smtClean="0"/>
              <a:t>List Open Systems SnapVault advanced features</a:t>
            </a:r>
          </a:p>
          <a:p>
            <a:pPr eaLnBrk="1" hangingPunct="1"/>
            <a:r>
              <a:rPr lang="en-US" sz="2400" dirty="0" smtClean="0"/>
              <a:t>Configure and administer Open Systems SnapVault </a:t>
            </a:r>
          </a:p>
          <a:p>
            <a:pPr eaLnBrk="1" hangingPunct="1"/>
            <a:r>
              <a:rPr lang="en-US" sz="2400" dirty="0" smtClean="0"/>
              <a:t>Perform Open Systems SnapVault backup and restore operations</a:t>
            </a:r>
          </a:p>
          <a:p>
            <a:pPr eaLnBrk="1" hangingPunct="1"/>
            <a:r>
              <a:rPr lang="en-US" sz="2400" dirty="0" smtClean="0"/>
              <a:t>Troubleshoot and resolve Open Systems SnapVault transfer failures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smtClean="0"/>
              <a:t>Module 20: Open Systems SnapVault</a:t>
            </a:r>
          </a:p>
          <a:p>
            <a:r>
              <a:rPr lang="en-US" dirty="0" smtClean="0"/>
              <a:t>Estimated </a:t>
            </a:r>
            <a:r>
              <a:rPr lang="en-US" dirty="0"/>
              <a:t>Time: </a:t>
            </a:r>
            <a:r>
              <a:rPr lang="en-US" dirty="0" smtClean="0"/>
              <a:t>30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pPr eaLnBrk="1" hangingPunct="1"/>
            <a:r>
              <a:rPr lang="en-US" dirty="0" smtClean="0"/>
              <a:t>What is the basic unit of an Open Systems SnapVault backup?</a:t>
            </a:r>
          </a:p>
          <a:p>
            <a:pPr eaLnBrk="1" hangingPunct="1"/>
            <a:r>
              <a:rPr lang="en-US" dirty="0" smtClean="0"/>
              <a:t>True or false? A separate license is required to be able to back up open files on Windows Server platforms.</a:t>
            </a:r>
          </a:p>
          <a:p>
            <a:pPr eaLnBrk="1" hangingPunct="1"/>
            <a:r>
              <a:rPr lang="en-US" dirty="0" smtClean="0"/>
              <a:t>Which command and utility would you use to configure or modify Open Systems SnapVault parameters?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20: Open Systems SnapVault</a:t>
            </a:r>
            <a:endParaRPr lang="en-US" dirty="0"/>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dirty="0" smtClean="0"/>
              <a:t>What is the basic unit of an Open Systems SnapVault backup?</a:t>
            </a:r>
          </a:p>
          <a:p>
            <a:pPr lvl="1" eaLnBrk="1" hangingPunct="1">
              <a:spcBef>
                <a:spcPts val="600"/>
              </a:spcBef>
            </a:pPr>
            <a:r>
              <a:rPr lang="en-US" dirty="0" smtClean="0">
                <a:solidFill>
                  <a:schemeClr val="hlink"/>
                </a:solidFill>
              </a:rPr>
              <a:t>The directory</a:t>
            </a:r>
          </a:p>
          <a:p>
            <a:pPr eaLnBrk="1" hangingPunct="1"/>
            <a:r>
              <a:rPr lang="en-US" dirty="0" smtClean="0"/>
              <a:t>True or false? A separate license is required to be able to back up open files on Windows Server platforms.</a:t>
            </a:r>
          </a:p>
          <a:p>
            <a:pPr lvl="1" eaLnBrk="1" hangingPunct="1">
              <a:spcBef>
                <a:spcPts val="600"/>
              </a:spcBef>
            </a:pPr>
            <a:r>
              <a:rPr lang="en-US" dirty="0" smtClean="0">
                <a:solidFill>
                  <a:schemeClr val="hlink"/>
                </a:solidFill>
              </a:rPr>
              <a:t>True: </a:t>
            </a:r>
            <a:r>
              <a:rPr lang="en-US" dirty="0" smtClean="0">
                <a:solidFill>
                  <a:srgbClr val="005BAE"/>
                </a:solidFill>
                <a:cs typeface="Times New Roman" pitchFamily="18" charset="0"/>
              </a:rPr>
              <a:t>sv_windows_ofm_pri is the required license</a:t>
            </a:r>
            <a:endParaRPr lang="en-US" dirty="0" smtClean="0">
              <a:solidFill>
                <a:srgbClr val="005BAE"/>
              </a:solidFill>
            </a:endParaRPr>
          </a:p>
          <a:p>
            <a:pPr eaLnBrk="1" hangingPunct="1"/>
            <a:r>
              <a:rPr lang="en-US" dirty="0" smtClean="0"/>
              <a:t>Which command and utility would you use to configure or modify Open Systems SnapVault parameters?</a:t>
            </a:r>
          </a:p>
          <a:p>
            <a:pPr lvl="1" eaLnBrk="1" hangingPunct="1">
              <a:spcBef>
                <a:spcPts val="600"/>
              </a:spcBef>
            </a:pPr>
            <a:r>
              <a:rPr lang="en-US" dirty="0" smtClean="0">
                <a:solidFill>
                  <a:srgbClr val="005BAE"/>
                </a:solidFill>
                <a:cs typeface="Times New Roman" pitchFamily="18" charset="0"/>
              </a:rPr>
              <a:t>Configurator utility GUI and </a:t>
            </a:r>
            <a:r>
              <a:rPr lang="en-US" dirty="0" err="1" smtClean="0">
                <a:solidFill>
                  <a:srgbClr val="005BAE"/>
                </a:solidFill>
                <a:latin typeface="Courier New" pitchFamily="49" charset="0"/>
                <a:cs typeface="Courier New" pitchFamily="49" charset="0"/>
              </a:rPr>
              <a:t>svsetstanza</a:t>
            </a:r>
            <a:r>
              <a:rPr lang="en-US" dirty="0" smtClean="0">
                <a:solidFill>
                  <a:srgbClr val="005BAE"/>
                </a:solidFill>
                <a:cs typeface="Times New Roman" pitchFamily="18" charset="0"/>
              </a:rPr>
              <a:t> </a:t>
            </a:r>
            <a:endParaRPr lang="en-US" dirty="0" smtClean="0">
              <a:solidFill>
                <a:srgbClr val="005BAE"/>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412C6E-D7B6-4929-ABD6-E65956F9324A}"/>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24351</TotalTime>
  <Words>8046</Words>
  <Application>Microsoft Office PowerPoint</Application>
  <PresentationFormat>Letter Paper (8.5x11 in)</PresentationFormat>
  <Paragraphs>670</Paragraphs>
  <Slides>40</Slides>
  <Notes>40</Notes>
  <HiddenSlides>2</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2010_NetAppUMaster</vt:lpstr>
      <vt:lpstr>Open Systems  SnapVault</vt:lpstr>
      <vt:lpstr>Module Objectives</vt:lpstr>
      <vt:lpstr>Open Systems SnapVault Overview</vt:lpstr>
      <vt:lpstr>Open Systems SnapVault</vt:lpstr>
      <vt:lpstr>Theory of Operation</vt:lpstr>
      <vt:lpstr>Central Management</vt:lpstr>
      <vt:lpstr>Integrated Backup and DR Solution</vt:lpstr>
      <vt:lpstr>OSSV Features</vt:lpstr>
      <vt:lpstr>Backing Up Open Files</vt:lpstr>
      <vt:lpstr>Snapshot Copies Management</vt:lpstr>
      <vt:lpstr>Checkpoints for Restart</vt:lpstr>
      <vt:lpstr>Block-Level Incremental</vt:lpstr>
      <vt:lpstr>Exclude Lists and Encrypted Files</vt:lpstr>
      <vt:lpstr>Open Systems SnapVault Database</vt:lpstr>
      <vt:lpstr>System State and Event Log Backup</vt:lpstr>
      <vt:lpstr>Open Systems SnapVault Restore</vt:lpstr>
      <vt:lpstr>Restore Limitations</vt:lpstr>
      <vt:lpstr>Resynchronization</vt:lpstr>
      <vt:lpstr>Open Systems SnapVault Deployment</vt:lpstr>
      <vt:lpstr>Installing Open Systems SnapVault</vt:lpstr>
      <vt:lpstr>W2k8R2: Firewall Configuration</vt:lpstr>
      <vt:lpstr>Open Systems SnapVault Primary</vt:lpstr>
      <vt:lpstr>Licensing Open Systems SnapVault</vt:lpstr>
      <vt:lpstr>Configuring SnapVault Secondary</vt:lpstr>
      <vt:lpstr>Monitor Transfers</vt:lpstr>
      <vt:lpstr>Open Systems SnapVault Commands</vt:lpstr>
      <vt:lpstr>Log Files</vt:lpstr>
      <vt:lpstr>Best Practices and Troubleshooting</vt:lpstr>
      <vt:lpstr>Considerations</vt:lpstr>
      <vt:lpstr>Error Messages</vt:lpstr>
      <vt:lpstr>Data Collection</vt:lpstr>
      <vt:lpstr>Baseline Transfer Assistance</vt:lpstr>
      <vt:lpstr>Baseline Transfer Assistance (Cont.)</vt:lpstr>
      <vt:lpstr>Documents and References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Systems SnapVault </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2010-04-17T23:20:10Z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