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67.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70.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notesSlides/notesSlide68.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diagrams/quickStyle1.xml" ContentType="application/vnd.openxmlformats-officedocument.drawingml.diagramStyl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5" r:id="rId4"/>
  </p:sldMasterIdLst>
  <p:notesMasterIdLst>
    <p:notesMasterId r:id="rId75"/>
  </p:notesMasterIdLst>
  <p:handoutMasterIdLst>
    <p:handoutMasterId r:id="rId76"/>
  </p:handoutMasterIdLst>
  <p:sldIdLst>
    <p:sldId id="476" r:id="rId5"/>
    <p:sldId id="477" r:id="rId6"/>
    <p:sldId id="478" r:id="rId7"/>
    <p:sldId id="479" r:id="rId8"/>
    <p:sldId id="480" r:id="rId9"/>
    <p:sldId id="481" r:id="rId10"/>
    <p:sldId id="546" r:id="rId11"/>
    <p:sldId id="483" r:id="rId12"/>
    <p:sldId id="484" r:id="rId13"/>
    <p:sldId id="485" r:id="rId14"/>
    <p:sldId id="486" r:id="rId15"/>
    <p:sldId id="487" r:id="rId16"/>
    <p:sldId id="488" r:id="rId17"/>
    <p:sldId id="547" r:id="rId18"/>
    <p:sldId id="490" r:id="rId19"/>
    <p:sldId id="491" r:id="rId20"/>
    <p:sldId id="492" r:id="rId21"/>
    <p:sldId id="493" r:id="rId22"/>
    <p:sldId id="494" r:id="rId23"/>
    <p:sldId id="495" r:id="rId24"/>
    <p:sldId id="496" r:id="rId25"/>
    <p:sldId id="497" r:id="rId26"/>
    <p:sldId id="498" r:id="rId27"/>
    <p:sldId id="499" r:id="rId28"/>
    <p:sldId id="500" r:id="rId29"/>
    <p:sldId id="501" r:id="rId30"/>
    <p:sldId id="548" r:id="rId31"/>
    <p:sldId id="503" r:id="rId32"/>
    <p:sldId id="504" r:id="rId33"/>
    <p:sldId id="505" r:id="rId34"/>
    <p:sldId id="506" r:id="rId35"/>
    <p:sldId id="507" r:id="rId36"/>
    <p:sldId id="508" r:id="rId37"/>
    <p:sldId id="509" r:id="rId38"/>
    <p:sldId id="510" r:id="rId39"/>
    <p:sldId id="549" r:id="rId40"/>
    <p:sldId id="512" r:id="rId41"/>
    <p:sldId id="513" r:id="rId42"/>
    <p:sldId id="514" r:id="rId43"/>
    <p:sldId id="515" r:id="rId44"/>
    <p:sldId id="516" r:id="rId45"/>
    <p:sldId id="517" r:id="rId46"/>
    <p:sldId id="518" r:id="rId47"/>
    <p:sldId id="519" r:id="rId48"/>
    <p:sldId id="520" r:id="rId49"/>
    <p:sldId id="521" r:id="rId50"/>
    <p:sldId id="522" r:id="rId51"/>
    <p:sldId id="553" r:id="rId52"/>
    <p:sldId id="554" r:id="rId53"/>
    <p:sldId id="555" r:id="rId54"/>
    <p:sldId id="556" r:id="rId55"/>
    <p:sldId id="557" r:id="rId56"/>
    <p:sldId id="558" r:id="rId57"/>
    <p:sldId id="559" r:id="rId58"/>
    <p:sldId id="560" r:id="rId59"/>
    <p:sldId id="550" r:id="rId60"/>
    <p:sldId id="524" r:id="rId61"/>
    <p:sldId id="525" r:id="rId62"/>
    <p:sldId id="526" r:id="rId63"/>
    <p:sldId id="527" r:id="rId64"/>
    <p:sldId id="528" r:id="rId65"/>
    <p:sldId id="529" r:id="rId66"/>
    <p:sldId id="530" r:id="rId67"/>
    <p:sldId id="552" r:id="rId68"/>
    <p:sldId id="540" r:id="rId69"/>
    <p:sldId id="541" r:id="rId70"/>
    <p:sldId id="542" r:id="rId71"/>
    <p:sldId id="543" r:id="rId72"/>
    <p:sldId id="544" r:id="rId73"/>
    <p:sldId id="545" r:id="rId74"/>
  </p:sldIdLst>
  <p:sldSz cx="9144000" cy="6858000" type="letter"/>
  <p:notesSz cx="7315200" cy="9601200"/>
  <p:defaultTextStyle>
    <a:defPPr>
      <a:defRPr lang="en-US"/>
    </a:defPPr>
    <a:lvl1pPr algn="l" rtl="0" fontAlgn="base">
      <a:spcBef>
        <a:spcPct val="0"/>
      </a:spcBef>
      <a:spcAft>
        <a:spcPct val="0"/>
      </a:spcAft>
      <a:defRPr sz="2000" kern="1200">
        <a:solidFill>
          <a:schemeClr val="tx1"/>
        </a:solidFill>
        <a:latin typeface="Arial" pitchFamily="34" charset="0"/>
        <a:ea typeface="+mn-ea"/>
        <a:cs typeface="+mn-cs"/>
      </a:defRPr>
    </a:lvl1pPr>
    <a:lvl2pPr marL="457200" algn="l" rtl="0" fontAlgn="base">
      <a:spcBef>
        <a:spcPct val="0"/>
      </a:spcBef>
      <a:spcAft>
        <a:spcPct val="0"/>
      </a:spcAft>
      <a:defRPr sz="2000" kern="1200">
        <a:solidFill>
          <a:schemeClr val="tx1"/>
        </a:solidFill>
        <a:latin typeface="Arial" pitchFamily="34" charset="0"/>
        <a:ea typeface="+mn-ea"/>
        <a:cs typeface="+mn-cs"/>
      </a:defRPr>
    </a:lvl2pPr>
    <a:lvl3pPr marL="914400" algn="l" rtl="0" fontAlgn="base">
      <a:spcBef>
        <a:spcPct val="0"/>
      </a:spcBef>
      <a:spcAft>
        <a:spcPct val="0"/>
      </a:spcAft>
      <a:defRPr sz="2000" kern="1200">
        <a:solidFill>
          <a:schemeClr val="tx1"/>
        </a:solidFill>
        <a:latin typeface="Arial" pitchFamily="34" charset="0"/>
        <a:ea typeface="+mn-ea"/>
        <a:cs typeface="+mn-cs"/>
      </a:defRPr>
    </a:lvl3pPr>
    <a:lvl4pPr marL="1371600" algn="l" rtl="0" fontAlgn="base">
      <a:spcBef>
        <a:spcPct val="0"/>
      </a:spcBef>
      <a:spcAft>
        <a:spcPct val="0"/>
      </a:spcAft>
      <a:defRPr sz="2000" kern="1200">
        <a:solidFill>
          <a:schemeClr val="tx1"/>
        </a:solidFill>
        <a:latin typeface="Arial" pitchFamily="34" charset="0"/>
        <a:ea typeface="+mn-ea"/>
        <a:cs typeface="+mn-cs"/>
      </a:defRPr>
    </a:lvl4pPr>
    <a:lvl5pPr marL="1828800" algn="l" rtl="0" fontAlgn="base">
      <a:spcBef>
        <a:spcPct val="0"/>
      </a:spcBef>
      <a:spcAft>
        <a:spcPct val="0"/>
      </a:spcAft>
      <a:defRPr sz="2000" kern="1200">
        <a:solidFill>
          <a:schemeClr val="tx1"/>
        </a:solidFill>
        <a:latin typeface="Arial" pitchFamily="34" charset="0"/>
        <a:ea typeface="+mn-ea"/>
        <a:cs typeface="+mn-cs"/>
      </a:defRPr>
    </a:lvl5pPr>
    <a:lvl6pPr marL="2286000" algn="l" defTabSz="914400" rtl="0" eaLnBrk="1" latinLnBrk="0" hangingPunct="1">
      <a:defRPr sz="2000" kern="1200">
        <a:solidFill>
          <a:schemeClr val="tx1"/>
        </a:solidFill>
        <a:latin typeface="Arial" pitchFamily="34" charset="0"/>
        <a:ea typeface="+mn-ea"/>
        <a:cs typeface="+mn-cs"/>
      </a:defRPr>
    </a:lvl6pPr>
    <a:lvl7pPr marL="2743200" algn="l" defTabSz="914400" rtl="0" eaLnBrk="1" latinLnBrk="0" hangingPunct="1">
      <a:defRPr sz="2000" kern="1200">
        <a:solidFill>
          <a:schemeClr val="tx1"/>
        </a:solidFill>
        <a:latin typeface="Arial" pitchFamily="34" charset="0"/>
        <a:ea typeface="+mn-ea"/>
        <a:cs typeface="+mn-cs"/>
      </a:defRPr>
    </a:lvl7pPr>
    <a:lvl8pPr marL="3200400" algn="l" defTabSz="914400" rtl="0" eaLnBrk="1" latinLnBrk="0" hangingPunct="1">
      <a:defRPr sz="2000" kern="1200">
        <a:solidFill>
          <a:schemeClr val="tx1"/>
        </a:solidFill>
        <a:latin typeface="Arial" pitchFamily="34" charset="0"/>
        <a:ea typeface="+mn-ea"/>
        <a:cs typeface="+mn-cs"/>
      </a:defRPr>
    </a:lvl8pPr>
    <a:lvl9pPr marL="3657600" algn="l" defTabSz="914400" rtl="0" eaLnBrk="1" latinLnBrk="0" hangingPunct="1">
      <a:defRPr sz="2000" kern="1200">
        <a:solidFill>
          <a:schemeClr val="tx1"/>
        </a:solidFill>
        <a:latin typeface="Arial" pitchFamily="34"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ucedo" initials="s" lastIdx="1" clrIdx="0"/>
  <p:cmAuthor id="1" name="Brian O'Keefe" initials="BDO" lastIdx="5"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DFEFE"/>
    <a:srgbClr val="FEFFFE"/>
    <a:srgbClr val="FFFEFE"/>
    <a:srgbClr val="FFFFFE"/>
    <a:srgbClr val="FFFEFF"/>
    <a:srgbClr val="FEFFFF"/>
    <a:srgbClr val="9E3039"/>
    <a:srgbClr val="614D7D"/>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02" autoAdjust="0"/>
    <p:restoredTop sz="70899" autoAdjust="0"/>
  </p:normalViewPr>
  <p:slideViewPr>
    <p:cSldViewPr snapToGrid="0">
      <p:cViewPr>
        <p:scale>
          <a:sx n="66" d="100"/>
          <a:sy n="66" d="100"/>
        </p:scale>
        <p:origin x="-1908" y="-132"/>
      </p:cViewPr>
      <p:guideLst>
        <p:guide orient="horz" pos="444"/>
        <p:guide orient="horz" pos="795"/>
        <p:guide pos="709"/>
        <p:guide pos="5621"/>
        <p:guide pos="324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8334"/>
    </p:cViewPr>
  </p:sorterViewPr>
  <p:notesViewPr>
    <p:cSldViewPr snapToGrid="0">
      <p:cViewPr>
        <p:scale>
          <a:sx n="130" d="100"/>
          <a:sy n="130" d="100"/>
        </p:scale>
        <p:origin x="-474" y="1776"/>
      </p:cViewPr>
      <p:guideLst>
        <p:guide orient="horz" pos="2775"/>
        <p:guide pos="434"/>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handoutMaster" Target="handoutMasters/handoutMaster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diagrams/colors1.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E6C16C-6187-4DF8-A044-34AD5C61F8B4}" type="doc">
      <dgm:prSet loTypeId="urn:microsoft.com/office/officeart/2005/8/layout/arrow2" loCatId="process" qsTypeId="urn:microsoft.com/office/officeart/2005/8/quickstyle/simple1#7" qsCatId="simple" csTypeId="urn:microsoft.com/office/officeart/2005/8/colors/accent1_2#7" csCatId="accent1" phldr="1"/>
      <dgm:spPr/>
    </dgm:pt>
    <dgm:pt modelId="{0534F3E5-7651-4E56-9E44-B64923061E4F}">
      <dgm:prSet phldrT="[Text]" custT="1"/>
      <dgm:spPr/>
      <dgm:t>
        <a:bodyPr/>
        <a:lstStyle/>
        <a:p>
          <a:r>
            <a:rPr lang="en-US" sz="2300" b="0" dirty="0" smtClean="0"/>
            <a:t>Loss of Cable</a:t>
          </a:r>
          <a:endParaRPr lang="en-US" sz="2300" b="0" dirty="0"/>
        </a:p>
      </dgm:t>
    </dgm:pt>
    <dgm:pt modelId="{6DEA5D75-E31D-43BB-834F-DB420802268C}" type="parTrans" cxnId="{3490FC30-1820-4A95-99BD-45ADFB0DDEF9}">
      <dgm:prSet/>
      <dgm:spPr/>
      <dgm:t>
        <a:bodyPr/>
        <a:lstStyle/>
        <a:p>
          <a:endParaRPr lang="en-US"/>
        </a:p>
      </dgm:t>
    </dgm:pt>
    <dgm:pt modelId="{FE8B2414-423B-4727-9BF9-D2081AE4BE24}" type="sibTrans" cxnId="{3490FC30-1820-4A95-99BD-45ADFB0DDEF9}">
      <dgm:prSet/>
      <dgm:spPr/>
      <dgm:t>
        <a:bodyPr/>
        <a:lstStyle/>
        <a:p>
          <a:endParaRPr lang="en-US"/>
        </a:p>
      </dgm:t>
    </dgm:pt>
    <dgm:pt modelId="{2F09563B-9550-4A33-83BE-F43F18DE4801}">
      <dgm:prSet phldrT="[Text]" custT="1"/>
      <dgm:spPr/>
      <dgm:t>
        <a:bodyPr/>
        <a:lstStyle/>
        <a:p>
          <a:r>
            <a:rPr lang="en-US" sz="2300" b="0" dirty="0" smtClean="0"/>
            <a:t>Loss of Shelf</a:t>
          </a:r>
          <a:endParaRPr lang="en-US" sz="2300" b="0" dirty="0"/>
        </a:p>
      </dgm:t>
    </dgm:pt>
    <dgm:pt modelId="{1F95B70B-C27B-4B67-BC54-8ED7E46AA521}" type="parTrans" cxnId="{B5D70C39-8EF4-4D94-95B6-90B01D88A84A}">
      <dgm:prSet/>
      <dgm:spPr/>
      <dgm:t>
        <a:bodyPr/>
        <a:lstStyle/>
        <a:p>
          <a:endParaRPr lang="en-US"/>
        </a:p>
      </dgm:t>
    </dgm:pt>
    <dgm:pt modelId="{AFEB5F5A-A093-4242-ADC2-D71D4E1F9F30}" type="sibTrans" cxnId="{B5D70C39-8EF4-4D94-95B6-90B01D88A84A}">
      <dgm:prSet/>
      <dgm:spPr/>
      <dgm:t>
        <a:bodyPr/>
        <a:lstStyle/>
        <a:p>
          <a:endParaRPr lang="en-US"/>
        </a:p>
      </dgm:t>
    </dgm:pt>
    <dgm:pt modelId="{B27EDFAC-8D27-4728-BEDE-135F73DC8574}">
      <dgm:prSet phldrT="[Text]" custT="1"/>
      <dgm:spPr/>
      <dgm:t>
        <a:bodyPr/>
        <a:lstStyle/>
        <a:p>
          <a:r>
            <a:rPr lang="en-US" sz="2300" b="0" dirty="0" smtClean="0"/>
            <a:t>Loss of Controller </a:t>
          </a:r>
          <a:endParaRPr lang="en-US" sz="2300" b="0" dirty="0"/>
        </a:p>
      </dgm:t>
    </dgm:pt>
    <dgm:pt modelId="{8866E9A3-8899-47DD-B018-F647C5EC6F6C}" type="parTrans" cxnId="{3C96F4AE-9490-4267-849F-89DF31D279F4}">
      <dgm:prSet/>
      <dgm:spPr/>
      <dgm:t>
        <a:bodyPr/>
        <a:lstStyle/>
        <a:p>
          <a:endParaRPr lang="en-US"/>
        </a:p>
      </dgm:t>
    </dgm:pt>
    <dgm:pt modelId="{EAAD164E-8A6D-445F-BC20-E4C2DEEEF110}" type="sibTrans" cxnId="{3C96F4AE-9490-4267-849F-89DF31D279F4}">
      <dgm:prSet/>
      <dgm:spPr/>
      <dgm:t>
        <a:bodyPr/>
        <a:lstStyle/>
        <a:p>
          <a:endParaRPr lang="en-US"/>
        </a:p>
      </dgm:t>
    </dgm:pt>
    <dgm:pt modelId="{D35DDAB1-14DD-449B-93DF-184DA7391696}">
      <dgm:prSet phldrT="[Text]" custT="1"/>
      <dgm:spPr/>
      <dgm:t>
        <a:bodyPr/>
        <a:lstStyle/>
        <a:p>
          <a:r>
            <a:rPr lang="en-US" sz="2300" b="0" dirty="0" smtClean="0"/>
            <a:t>Loss of Building</a:t>
          </a:r>
          <a:endParaRPr lang="en-US" sz="2300" b="0" dirty="0"/>
        </a:p>
      </dgm:t>
    </dgm:pt>
    <dgm:pt modelId="{921C0E74-7332-48BB-ACE9-A985969BB494}" type="parTrans" cxnId="{E518C812-1D03-4600-86B0-D35D93A74588}">
      <dgm:prSet/>
      <dgm:spPr/>
      <dgm:t>
        <a:bodyPr/>
        <a:lstStyle/>
        <a:p>
          <a:endParaRPr lang="en-US"/>
        </a:p>
      </dgm:t>
    </dgm:pt>
    <dgm:pt modelId="{6202770F-7BCE-4623-A7A4-7BD61187F117}" type="sibTrans" cxnId="{E518C812-1D03-4600-86B0-D35D93A74588}">
      <dgm:prSet/>
      <dgm:spPr/>
      <dgm:t>
        <a:bodyPr/>
        <a:lstStyle/>
        <a:p>
          <a:endParaRPr lang="en-US"/>
        </a:p>
      </dgm:t>
    </dgm:pt>
    <dgm:pt modelId="{FD6C0993-67B1-42C1-8B7F-B6367A268714}">
      <dgm:prSet phldrT="[Text]" custT="1"/>
      <dgm:spPr/>
      <dgm:t>
        <a:bodyPr/>
        <a:lstStyle/>
        <a:p>
          <a:r>
            <a:rPr lang="en-US" sz="2300" b="0" dirty="0" smtClean="0"/>
            <a:t>Loss </a:t>
          </a:r>
          <a:br>
            <a:rPr lang="en-US" sz="2300" b="0" dirty="0" smtClean="0"/>
          </a:br>
          <a:r>
            <a:rPr lang="en-US" sz="2300" b="0" dirty="0" smtClean="0"/>
            <a:t>of Site </a:t>
          </a:r>
          <a:endParaRPr lang="en-US" sz="2300" b="0" dirty="0"/>
        </a:p>
      </dgm:t>
    </dgm:pt>
    <dgm:pt modelId="{BB129977-FEC8-433D-BBCB-12CCEFF8677C}" type="parTrans" cxnId="{BCE280A3-1A37-4447-8FD0-C5BD28664928}">
      <dgm:prSet/>
      <dgm:spPr/>
      <dgm:t>
        <a:bodyPr/>
        <a:lstStyle/>
        <a:p>
          <a:endParaRPr lang="en-US"/>
        </a:p>
      </dgm:t>
    </dgm:pt>
    <dgm:pt modelId="{E53FDF88-8DC1-40F4-B505-2BF3779685F8}" type="sibTrans" cxnId="{BCE280A3-1A37-4447-8FD0-C5BD28664928}">
      <dgm:prSet/>
      <dgm:spPr/>
      <dgm:t>
        <a:bodyPr/>
        <a:lstStyle/>
        <a:p>
          <a:endParaRPr lang="en-US"/>
        </a:p>
      </dgm:t>
    </dgm:pt>
    <dgm:pt modelId="{BDB9A5C5-193D-49C5-A7BB-02D8BF3DAE7E}">
      <dgm:prSet phldrT="[Text]"/>
      <dgm:spPr/>
      <dgm:t>
        <a:bodyPr/>
        <a:lstStyle/>
        <a:p>
          <a:endParaRPr lang="en-US" dirty="0"/>
        </a:p>
      </dgm:t>
    </dgm:pt>
    <dgm:pt modelId="{7F678BCF-BA38-4D0F-A4C5-5FAB260EFCF1}" type="parTrans" cxnId="{5BE27B6A-D31E-4FC5-AEFB-E7856C402FD1}">
      <dgm:prSet/>
      <dgm:spPr/>
      <dgm:t>
        <a:bodyPr/>
        <a:lstStyle/>
        <a:p>
          <a:endParaRPr lang="en-US"/>
        </a:p>
      </dgm:t>
    </dgm:pt>
    <dgm:pt modelId="{93E2173A-396D-4D26-9AF8-52A6F1A86A4D}" type="sibTrans" cxnId="{5BE27B6A-D31E-4FC5-AEFB-E7856C402FD1}">
      <dgm:prSet/>
      <dgm:spPr/>
      <dgm:t>
        <a:bodyPr/>
        <a:lstStyle/>
        <a:p>
          <a:endParaRPr lang="en-US"/>
        </a:p>
      </dgm:t>
    </dgm:pt>
    <dgm:pt modelId="{7A167C21-A050-4BCE-A67C-BBBAA898D30B}" type="pres">
      <dgm:prSet presAssocID="{6AE6C16C-6187-4DF8-A044-34AD5C61F8B4}" presName="arrowDiagram" presStyleCnt="0">
        <dgm:presLayoutVars>
          <dgm:chMax val="5"/>
          <dgm:dir/>
          <dgm:resizeHandles val="exact"/>
        </dgm:presLayoutVars>
      </dgm:prSet>
      <dgm:spPr/>
    </dgm:pt>
    <dgm:pt modelId="{4A8DD3C9-8D2E-4D98-A269-55ACD8D3E9D8}" type="pres">
      <dgm:prSet presAssocID="{6AE6C16C-6187-4DF8-A044-34AD5C61F8B4}" presName="arrow" presStyleLbl="bgShp" presStyleIdx="0" presStyleCnt="1"/>
      <dgm:spPr/>
    </dgm:pt>
    <dgm:pt modelId="{2D5EAF53-0A7E-4080-A986-C610A1A4EE4F}" type="pres">
      <dgm:prSet presAssocID="{6AE6C16C-6187-4DF8-A044-34AD5C61F8B4}" presName="arrowDiagram5" presStyleCnt="0"/>
      <dgm:spPr/>
    </dgm:pt>
    <dgm:pt modelId="{20C20B81-DF54-4957-91B3-F6EA924DE5B8}" type="pres">
      <dgm:prSet presAssocID="{0534F3E5-7651-4E56-9E44-B64923061E4F}" presName="bullet5a" presStyleLbl="node1" presStyleIdx="0" presStyleCnt="5" custLinFactY="3344" custLinFactNeighborX="-88580" custLinFactNeighborY="100000"/>
      <dgm:spPr>
        <a:solidFill>
          <a:schemeClr val="accent1"/>
        </a:solidFill>
      </dgm:spPr>
    </dgm:pt>
    <dgm:pt modelId="{5C0A8FC8-AEE1-4B21-832F-3DB9FCC486F4}" type="pres">
      <dgm:prSet presAssocID="{0534F3E5-7651-4E56-9E44-B64923061E4F}" presName="textBox5a" presStyleLbl="revTx" presStyleIdx="0" presStyleCnt="5" custScaleX="133829" custScaleY="75771" custLinFactNeighborX="10368" custLinFactNeighborY="-5207">
        <dgm:presLayoutVars>
          <dgm:bulletEnabled val="1"/>
        </dgm:presLayoutVars>
      </dgm:prSet>
      <dgm:spPr/>
      <dgm:t>
        <a:bodyPr/>
        <a:lstStyle/>
        <a:p>
          <a:endParaRPr lang="en-US"/>
        </a:p>
      </dgm:t>
    </dgm:pt>
    <dgm:pt modelId="{12521E11-655A-46F3-81AF-3DB61FFD24B6}" type="pres">
      <dgm:prSet presAssocID="{2F09563B-9550-4A33-83BE-F43F18DE4801}" presName="bullet5b" presStyleLbl="node1" presStyleIdx="1" presStyleCnt="5" custLinFactX="-100000" custLinFactY="65062" custLinFactNeighborX="-107506" custLinFactNeighborY="100000"/>
      <dgm:spPr>
        <a:solidFill>
          <a:schemeClr val="accent1"/>
        </a:solidFill>
      </dgm:spPr>
    </dgm:pt>
    <dgm:pt modelId="{90504CEC-3A32-4FEC-8FAB-012918C81A42}" type="pres">
      <dgm:prSet presAssocID="{2F09563B-9550-4A33-83BE-F43F18DE4801}" presName="textBox5b" presStyleLbl="revTx" presStyleIdx="1" presStyleCnt="5" custScaleX="102612" custScaleY="62080" custLinFactNeighborX="-41933" custLinFactNeighborY="-4903">
        <dgm:presLayoutVars>
          <dgm:bulletEnabled val="1"/>
        </dgm:presLayoutVars>
      </dgm:prSet>
      <dgm:spPr/>
      <dgm:t>
        <a:bodyPr/>
        <a:lstStyle/>
        <a:p>
          <a:endParaRPr lang="en-US"/>
        </a:p>
      </dgm:t>
    </dgm:pt>
    <dgm:pt modelId="{1430353D-FAD7-448F-9C48-452E9320675B}" type="pres">
      <dgm:prSet presAssocID="{B27EDFAC-8D27-4728-BEDE-135F73DC8574}" presName="bullet5c" presStyleLbl="node1" presStyleIdx="2" presStyleCnt="5" custLinFactX="-100000" custLinFactY="30872" custLinFactNeighborX="-151132" custLinFactNeighborY="100000"/>
      <dgm:spPr>
        <a:solidFill>
          <a:schemeClr val="accent1"/>
        </a:solidFill>
      </dgm:spPr>
    </dgm:pt>
    <dgm:pt modelId="{F49AFEB4-4554-46CE-B801-0C8FD40371B3}" type="pres">
      <dgm:prSet presAssocID="{B27EDFAC-8D27-4728-BEDE-135F73DC8574}" presName="textBox5c" presStyleLbl="revTx" presStyleIdx="2" presStyleCnt="5" custScaleX="111614" custScaleY="29430" custLinFactNeighborX="-56301" custLinFactNeighborY="-22505">
        <dgm:presLayoutVars>
          <dgm:bulletEnabled val="1"/>
        </dgm:presLayoutVars>
      </dgm:prSet>
      <dgm:spPr/>
      <dgm:t>
        <a:bodyPr/>
        <a:lstStyle/>
        <a:p>
          <a:endParaRPr lang="en-US"/>
        </a:p>
      </dgm:t>
    </dgm:pt>
    <dgm:pt modelId="{B90CE359-B087-47E1-8819-906A09E50C6A}" type="pres">
      <dgm:prSet presAssocID="{D35DDAB1-14DD-449B-93DF-184DA7391696}" presName="bullet5d" presStyleLbl="node1" presStyleIdx="3" presStyleCnt="5" custLinFactX="-100000" custLinFactNeighborX="-154670" custLinFactNeighborY="87628"/>
      <dgm:spPr>
        <a:solidFill>
          <a:schemeClr val="accent1"/>
        </a:solidFill>
      </dgm:spPr>
    </dgm:pt>
    <dgm:pt modelId="{CBD48D7B-6188-4D23-9A06-B2827DE88084}" type="pres">
      <dgm:prSet presAssocID="{D35DDAB1-14DD-449B-93DF-184DA7391696}" presName="textBox5d" presStyleLbl="revTx" presStyleIdx="3" presStyleCnt="5" custScaleY="34673" custLinFactNeighborX="-78947" custLinFactNeighborY="-23923">
        <dgm:presLayoutVars>
          <dgm:bulletEnabled val="1"/>
        </dgm:presLayoutVars>
      </dgm:prSet>
      <dgm:spPr/>
      <dgm:t>
        <a:bodyPr/>
        <a:lstStyle/>
        <a:p>
          <a:endParaRPr lang="en-US"/>
        </a:p>
      </dgm:t>
    </dgm:pt>
    <dgm:pt modelId="{9BC03D35-43B9-402F-BB1B-9861ED2AF90C}" type="pres">
      <dgm:prSet presAssocID="{FD6C0993-67B1-42C1-8B7F-B6367A268714}" presName="bullet5e" presStyleLbl="node1" presStyleIdx="4" presStyleCnt="5" custLinFactX="-100000" custLinFactNeighborX="-138551" custLinFactNeighborY="45131"/>
      <dgm:spPr>
        <a:solidFill>
          <a:schemeClr val="accent1"/>
        </a:solidFill>
      </dgm:spPr>
      <dgm:t>
        <a:bodyPr/>
        <a:lstStyle/>
        <a:p>
          <a:endParaRPr lang="en-US"/>
        </a:p>
      </dgm:t>
    </dgm:pt>
    <dgm:pt modelId="{18C89940-63FD-40F2-B0B4-CC39A003C550}" type="pres">
      <dgm:prSet presAssocID="{FD6C0993-67B1-42C1-8B7F-B6367A268714}" presName="textBox5e" presStyleLbl="revTx" presStyleIdx="4" presStyleCnt="5" custScaleX="86419" custScaleY="21338" custLinFactX="-1019" custLinFactNeighborX="-100000" custLinFactNeighborY="-36908">
        <dgm:presLayoutVars>
          <dgm:bulletEnabled val="1"/>
        </dgm:presLayoutVars>
      </dgm:prSet>
      <dgm:spPr/>
      <dgm:t>
        <a:bodyPr/>
        <a:lstStyle/>
        <a:p>
          <a:endParaRPr lang="en-US"/>
        </a:p>
      </dgm:t>
    </dgm:pt>
  </dgm:ptLst>
  <dgm:cxnLst>
    <dgm:cxn modelId="{5957A2EE-FECE-41DC-9B56-FEA98E33CCCF}" type="presOf" srcId="{0534F3E5-7651-4E56-9E44-B64923061E4F}" destId="{5C0A8FC8-AEE1-4B21-832F-3DB9FCC486F4}" srcOrd="0" destOrd="0" presId="urn:microsoft.com/office/officeart/2005/8/layout/arrow2"/>
    <dgm:cxn modelId="{6F15AD44-9A1E-4D61-B9F9-7ACFAFCCE96D}" type="presOf" srcId="{FD6C0993-67B1-42C1-8B7F-B6367A268714}" destId="{18C89940-63FD-40F2-B0B4-CC39A003C550}" srcOrd="0" destOrd="0" presId="urn:microsoft.com/office/officeart/2005/8/layout/arrow2"/>
    <dgm:cxn modelId="{E518C812-1D03-4600-86B0-D35D93A74588}" srcId="{6AE6C16C-6187-4DF8-A044-34AD5C61F8B4}" destId="{D35DDAB1-14DD-449B-93DF-184DA7391696}" srcOrd="3" destOrd="0" parTransId="{921C0E74-7332-48BB-ACE9-A985969BB494}" sibTransId="{6202770F-7BCE-4623-A7A4-7BD61187F117}"/>
    <dgm:cxn modelId="{B6CF851E-D38D-4664-9220-E9B59183F984}" type="presOf" srcId="{B27EDFAC-8D27-4728-BEDE-135F73DC8574}" destId="{F49AFEB4-4554-46CE-B801-0C8FD40371B3}" srcOrd="0" destOrd="0" presId="urn:microsoft.com/office/officeart/2005/8/layout/arrow2"/>
    <dgm:cxn modelId="{3490FC30-1820-4A95-99BD-45ADFB0DDEF9}" srcId="{6AE6C16C-6187-4DF8-A044-34AD5C61F8B4}" destId="{0534F3E5-7651-4E56-9E44-B64923061E4F}" srcOrd="0" destOrd="0" parTransId="{6DEA5D75-E31D-43BB-834F-DB420802268C}" sibTransId="{FE8B2414-423B-4727-9BF9-D2081AE4BE24}"/>
    <dgm:cxn modelId="{3C96F4AE-9490-4267-849F-89DF31D279F4}" srcId="{6AE6C16C-6187-4DF8-A044-34AD5C61F8B4}" destId="{B27EDFAC-8D27-4728-BEDE-135F73DC8574}" srcOrd="2" destOrd="0" parTransId="{8866E9A3-8899-47DD-B018-F647C5EC6F6C}" sibTransId="{EAAD164E-8A6D-445F-BC20-E4C2DEEEF110}"/>
    <dgm:cxn modelId="{B5D70C39-8EF4-4D94-95B6-90B01D88A84A}" srcId="{6AE6C16C-6187-4DF8-A044-34AD5C61F8B4}" destId="{2F09563B-9550-4A33-83BE-F43F18DE4801}" srcOrd="1" destOrd="0" parTransId="{1F95B70B-C27B-4B67-BC54-8ED7E46AA521}" sibTransId="{AFEB5F5A-A093-4242-ADC2-D71D4E1F9F30}"/>
    <dgm:cxn modelId="{020009A6-17B9-4125-A301-2200AE1E5377}" type="presOf" srcId="{D35DDAB1-14DD-449B-93DF-184DA7391696}" destId="{CBD48D7B-6188-4D23-9A06-B2827DE88084}" srcOrd="0" destOrd="0" presId="urn:microsoft.com/office/officeart/2005/8/layout/arrow2"/>
    <dgm:cxn modelId="{A83F98BB-590A-43EE-B5B2-9479CDE238AF}" type="presOf" srcId="{6AE6C16C-6187-4DF8-A044-34AD5C61F8B4}" destId="{7A167C21-A050-4BCE-A67C-BBBAA898D30B}" srcOrd="0" destOrd="0" presId="urn:microsoft.com/office/officeart/2005/8/layout/arrow2"/>
    <dgm:cxn modelId="{36BBA56E-F17D-408E-AA6E-885C6D05BB6C}" type="presOf" srcId="{2F09563B-9550-4A33-83BE-F43F18DE4801}" destId="{90504CEC-3A32-4FEC-8FAB-012918C81A42}" srcOrd="0" destOrd="0" presId="urn:microsoft.com/office/officeart/2005/8/layout/arrow2"/>
    <dgm:cxn modelId="{5BE27B6A-D31E-4FC5-AEFB-E7856C402FD1}" srcId="{6AE6C16C-6187-4DF8-A044-34AD5C61F8B4}" destId="{BDB9A5C5-193D-49C5-A7BB-02D8BF3DAE7E}" srcOrd="5" destOrd="0" parTransId="{7F678BCF-BA38-4D0F-A4C5-5FAB260EFCF1}" sibTransId="{93E2173A-396D-4D26-9AF8-52A6F1A86A4D}"/>
    <dgm:cxn modelId="{BCE280A3-1A37-4447-8FD0-C5BD28664928}" srcId="{6AE6C16C-6187-4DF8-A044-34AD5C61F8B4}" destId="{FD6C0993-67B1-42C1-8B7F-B6367A268714}" srcOrd="4" destOrd="0" parTransId="{BB129977-FEC8-433D-BBCB-12CCEFF8677C}" sibTransId="{E53FDF88-8DC1-40F4-B505-2BF3779685F8}"/>
    <dgm:cxn modelId="{7C5A161F-5A4C-452B-BE57-1D6870FEB707}" type="presParOf" srcId="{7A167C21-A050-4BCE-A67C-BBBAA898D30B}" destId="{4A8DD3C9-8D2E-4D98-A269-55ACD8D3E9D8}" srcOrd="0" destOrd="0" presId="urn:microsoft.com/office/officeart/2005/8/layout/arrow2"/>
    <dgm:cxn modelId="{5E9E3007-6C90-4B4A-A5F4-581932B55946}" type="presParOf" srcId="{7A167C21-A050-4BCE-A67C-BBBAA898D30B}" destId="{2D5EAF53-0A7E-4080-A986-C610A1A4EE4F}" srcOrd="1" destOrd="0" presId="urn:microsoft.com/office/officeart/2005/8/layout/arrow2"/>
    <dgm:cxn modelId="{72080343-238F-4EA2-A34F-7B3636645095}" type="presParOf" srcId="{2D5EAF53-0A7E-4080-A986-C610A1A4EE4F}" destId="{20C20B81-DF54-4957-91B3-F6EA924DE5B8}" srcOrd="0" destOrd="0" presId="urn:microsoft.com/office/officeart/2005/8/layout/arrow2"/>
    <dgm:cxn modelId="{61C08E94-CB81-45CA-9D30-64CC765F13BB}" type="presParOf" srcId="{2D5EAF53-0A7E-4080-A986-C610A1A4EE4F}" destId="{5C0A8FC8-AEE1-4B21-832F-3DB9FCC486F4}" srcOrd="1" destOrd="0" presId="urn:microsoft.com/office/officeart/2005/8/layout/arrow2"/>
    <dgm:cxn modelId="{23FF29BC-937A-46D6-81DA-6C41DE4549BB}" type="presParOf" srcId="{2D5EAF53-0A7E-4080-A986-C610A1A4EE4F}" destId="{12521E11-655A-46F3-81AF-3DB61FFD24B6}" srcOrd="2" destOrd="0" presId="urn:microsoft.com/office/officeart/2005/8/layout/arrow2"/>
    <dgm:cxn modelId="{9334575F-A298-495C-B8E5-1FB467BEC118}" type="presParOf" srcId="{2D5EAF53-0A7E-4080-A986-C610A1A4EE4F}" destId="{90504CEC-3A32-4FEC-8FAB-012918C81A42}" srcOrd="3" destOrd="0" presId="urn:microsoft.com/office/officeart/2005/8/layout/arrow2"/>
    <dgm:cxn modelId="{58C08628-BE79-4E58-81BC-A6A63183361A}" type="presParOf" srcId="{2D5EAF53-0A7E-4080-A986-C610A1A4EE4F}" destId="{1430353D-FAD7-448F-9C48-452E9320675B}" srcOrd="4" destOrd="0" presId="urn:microsoft.com/office/officeart/2005/8/layout/arrow2"/>
    <dgm:cxn modelId="{35BCEBF4-640B-4B5A-95D9-C40FBCE2A56E}" type="presParOf" srcId="{2D5EAF53-0A7E-4080-A986-C610A1A4EE4F}" destId="{F49AFEB4-4554-46CE-B801-0C8FD40371B3}" srcOrd="5" destOrd="0" presId="urn:microsoft.com/office/officeart/2005/8/layout/arrow2"/>
    <dgm:cxn modelId="{66EB3D0F-40DB-4B75-AD2B-EDF2D1309592}" type="presParOf" srcId="{2D5EAF53-0A7E-4080-A986-C610A1A4EE4F}" destId="{B90CE359-B087-47E1-8819-906A09E50C6A}" srcOrd="6" destOrd="0" presId="urn:microsoft.com/office/officeart/2005/8/layout/arrow2"/>
    <dgm:cxn modelId="{0262CB16-9076-434C-9FA1-FA730330B1B6}" type="presParOf" srcId="{2D5EAF53-0A7E-4080-A986-C610A1A4EE4F}" destId="{CBD48D7B-6188-4D23-9A06-B2827DE88084}" srcOrd="7" destOrd="0" presId="urn:microsoft.com/office/officeart/2005/8/layout/arrow2"/>
    <dgm:cxn modelId="{3FED0AD5-189F-4212-91BA-6420E4497A28}" type="presParOf" srcId="{2D5EAF53-0A7E-4080-A986-C610A1A4EE4F}" destId="{9BC03D35-43B9-402F-BB1B-9861ED2AF90C}" srcOrd="8" destOrd="0" presId="urn:microsoft.com/office/officeart/2005/8/layout/arrow2"/>
    <dgm:cxn modelId="{751D7926-8574-40C8-A8CA-A80D7B3727EC}" type="presParOf" srcId="{2D5EAF53-0A7E-4080-A986-C610A1A4EE4F}" destId="{18C89940-63FD-40F2-B0B4-CC39A003C550}" srcOrd="9" destOrd="0" presId="urn:microsoft.com/office/officeart/2005/8/layout/arrow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8DD3C9-8D2E-4D98-A269-55ACD8D3E9D8}">
      <dsp:nvSpPr>
        <dsp:cNvPr id="0" name=""/>
        <dsp:cNvSpPr/>
      </dsp:nvSpPr>
      <dsp:spPr>
        <a:xfrm>
          <a:off x="0" y="43656"/>
          <a:ext cx="7480300" cy="4675187"/>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C20B81-DF54-4957-91B3-F6EA924DE5B8}">
      <dsp:nvSpPr>
        <dsp:cNvPr id="0" name=""/>
        <dsp:cNvSpPr/>
      </dsp:nvSpPr>
      <dsp:spPr>
        <a:xfrm>
          <a:off x="584410" y="3697925"/>
          <a:ext cx="172046" cy="172046"/>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0A8FC8-AEE1-4B21-832F-3DB9FCC486F4}">
      <dsp:nvSpPr>
        <dsp:cNvPr id="0" name=""/>
        <dsp:cNvSpPr/>
      </dsp:nvSpPr>
      <dsp:spPr>
        <a:xfrm>
          <a:off x="758682" y="3683008"/>
          <a:ext cx="1311416" cy="8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164"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Cable</a:t>
          </a:r>
          <a:endParaRPr lang="en-US" sz="2300" b="0" kern="1200" dirty="0"/>
        </a:p>
      </dsp:txBody>
      <dsp:txXfrm>
        <a:off x="758682" y="3683008"/>
        <a:ext cx="1311416" cy="843099"/>
      </dsp:txXfrm>
    </dsp:sp>
    <dsp:sp modelId="{12521E11-655A-46F3-81AF-3DB61FFD24B6}">
      <dsp:nvSpPr>
        <dsp:cNvPr id="0" name=""/>
        <dsp:cNvSpPr/>
      </dsp:nvSpPr>
      <dsp:spPr>
        <a:xfrm>
          <a:off x="1109312" y="3069791"/>
          <a:ext cx="269290" cy="269290"/>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04CEC-3A32-4FEC-8FAB-012918C81A42}">
      <dsp:nvSpPr>
        <dsp:cNvPr id="0" name=""/>
        <dsp:cNvSpPr/>
      </dsp:nvSpPr>
      <dsp:spPr>
        <a:xfrm>
          <a:off x="1265840" y="3035303"/>
          <a:ext cx="1274163" cy="12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692"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Shelf</a:t>
          </a:r>
          <a:endParaRPr lang="en-US" sz="2300" b="0" kern="1200" dirty="0"/>
        </a:p>
      </dsp:txBody>
      <dsp:txXfrm>
        <a:off x="1265840" y="3035303"/>
        <a:ext cx="1274163" cy="1216087"/>
      </dsp:txXfrm>
    </dsp:sp>
    <dsp:sp modelId="{1430353D-FAD7-448F-9C48-452E9320675B}">
      <dsp:nvSpPr>
        <dsp:cNvPr id="0" name=""/>
        <dsp:cNvSpPr/>
      </dsp:nvSpPr>
      <dsp:spPr>
        <a:xfrm>
          <a:off x="1963254" y="2381762"/>
          <a:ext cx="359054" cy="359054"/>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9AFEB4-4554-46CE-B801-0C8FD40371B3}">
      <dsp:nvSpPr>
        <dsp:cNvPr id="0" name=""/>
        <dsp:cNvSpPr/>
      </dsp:nvSpPr>
      <dsp:spPr>
        <a:xfrm>
          <a:off x="2147830" y="2427177"/>
          <a:ext cx="1611368" cy="773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255"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Controller </a:t>
          </a:r>
          <a:endParaRPr lang="en-US" sz="2300" b="0" kern="1200" dirty="0"/>
        </a:p>
      </dsp:txBody>
      <dsp:txXfrm>
        <a:off x="2147830" y="2427177"/>
        <a:ext cx="1611368" cy="773260"/>
      </dsp:txXfrm>
    </dsp:sp>
    <dsp:sp modelId="{B90CE359-B087-47E1-8819-906A09E50C6A}">
      <dsp:nvSpPr>
        <dsp:cNvPr id="0" name=""/>
        <dsp:cNvSpPr/>
      </dsp:nvSpPr>
      <dsp:spPr>
        <a:xfrm>
          <a:off x="3075185" y="1760978"/>
          <a:ext cx="463778" cy="463778"/>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D48D7B-6188-4D23-9A06-B2827DE88084}">
      <dsp:nvSpPr>
        <dsp:cNvPr id="0" name=""/>
        <dsp:cNvSpPr/>
      </dsp:nvSpPr>
      <dsp:spPr>
        <a:xfrm>
          <a:off x="3307085" y="1860253"/>
          <a:ext cx="1496060" cy="1086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5747"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Building</a:t>
          </a:r>
          <a:endParaRPr lang="en-US" sz="2300" b="0" kern="1200" dirty="0"/>
        </a:p>
      </dsp:txBody>
      <dsp:txXfrm>
        <a:off x="3307085" y="1860253"/>
        <a:ext cx="1496060" cy="1086088"/>
      </dsp:txXfrm>
    </dsp:sp>
    <dsp:sp modelId="{9BC03D35-43B9-402F-BB1B-9861ED2AF90C}">
      <dsp:nvSpPr>
        <dsp:cNvPr id="0" name=""/>
        <dsp:cNvSpPr/>
      </dsp:nvSpPr>
      <dsp:spPr>
        <a:xfrm>
          <a:off x="4279066" y="1249132"/>
          <a:ext cx="590943" cy="590943"/>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C89940-63FD-40F2-B0B4-CC39A003C550}">
      <dsp:nvSpPr>
        <dsp:cNvPr id="0" name=""/>
        <dsp:cNvSpPr/>
      </dsp:nvSpPr>
      <dsp:spPr>
        <a:xfrm>
          <a:off x="4574525" y="1361279"/>
          <a:ext cx="1292880" cy="734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3129" tIns="0" rIns="0" bIns="0" numCol="1" spcCol="1270" anchor="t" anchorCtr="0">
          <a:noAutofit/>
        </a:bodyPr>
        <a:lstStyle/>
        <a:p>
          <a:pPr lvl="0" algn="l" defTabSz="1022350">
            <a:lnSpc>
              <a:spcPct val="90000"/>
            </a:lnSpc>
            <a:spcBef>
              <a:spcPct val="0"/>
            </a:spcBef>
            <a:spcAft>
              <a:spcPct val="35000"/>
            </a:spcAft>
          </a:pPr>
          <a:r>
            <a:rPr lang="en-US" sz="2300" b="0" kern="1200" dirty="0" smtClean="0"/>
            <a:t>Loss </a:t>
          </a:r>
          <a:br>
            <a:rPr lang="en-US" sz="2300" b="0" kern="1200" dirty="0" smtClean="0"/>
          </a:br>
          <a:r>
            <a:rPr lang="en-US" sz="2300" b="0" kern="1200" dirty="0" smtClean="0"/>
            <a:t>of Site </a:t>
          </a:r>
          <a:endParaRPr lang="en-US" sz="2300" b="0" kern="1200" dirty="0"/>
        </a:p>
      </dsp:txBody>
      <dsp:txXfrm>
        <a:off x="4574525" y="1361279"/>
        <a:ext cx="1292880" cy="734227"/>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image" Target="../media/image5.emf"/><Relationship Id="rId4"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Box 20"/>
          <p:cNvSpPr txBox="1">
            <a:spLocks noChangeArrowheads="1"/>
          </p:cNvSpPr>
          <p:nvPr/>
        </p:nvSpPr>
        <p:spPr bwMode="hidden">
          <a:xfrm>
            <a:off x="635843" y="9348788"/>
            <a:ext cx="4405052" cy="107722"/>
          </a:xfrm>
          <a:prstGeom prst="rect">
            <a:avLst/>
          </a:prstGeom>
          <a:noFill/>
          <a:ln w="9525" algn="ctr">
            <a:noFill/>
            <a:miter lim="800000"/>
            <a:headEnd/>
            <a:tailEnd/>
          </a:ln>
          <a:effectLst/>
        </p:spPr>
        <p:txBody>
          <a:bodyPr wrap="none" lIns="0" tIns="0" rIns="0" bIns="0">
            <a:spAutoFit/>
          </a:bodyPr>
          <a:lstStyle/>
          <a:p>
            <a:pPr defTabSz="966621">
              <a:defRPr/>
            </a:pPr>
            <a:r>
              <a:rPr lang="en-US" sz="700" dirty="0">
                <a:solidFill>
                  <a:srgbClr val="000000"/>
                </a:solidFill>
                <a:ea typeface="Times" charset="-52"/>
                <a:cs typeface="Times New Roman" pitchFamily="18" charset="0"/>
              </a:rPr>
              <a:t>© </a:t>
            </a:r>
            <a:r>
              <a:rPr lang="en-US" sz="700" dirty="0" smtClean="0">
                <a:solidFill>
                  <a:srgbClr val="000000"/>
                </a:solidFill>
                <a:ea typeface="Times" charset="-52"/>
                <a:cs typeface="Times New Roman" pitchFamily="18" charset="0"/>
              </a:rPr>
              <a:t>2010 NetApp, Inc. </a:t>
            </a:r>
            <a:r>
              <a:rPr lang="en-US" sz="700" dirty="0">
                <a:solidFill>
                  <a:srgbClr val="000000"/>
                </a:solidFill>
                <a:ea typeface="Times" charset="-52"/>
                <a:cs typeface="Times New Roman" pitchFamily="18" charset="0"/>
              </a:rPr>
              <a:t>This material is intended for training use only. Not authorized for reproduction purposes. </a:t>
            </a:r>
          </a:p>
        </p:txBody>
      </p:sp>
      <p:sp>
        <p:nvSpPr>
          <p:cNvPr id="5" name="Slide Number Placeholder 4"/>
          <p:cNvSpPr>
            <a:spLocks noGrp="1"/>
          </p:cNvSpPr>
          <p:nvPr>
            <p:ph type="sldNum" sz="quarter" idx="3"/>
          </p:nvPr>
        </p:nvSpPr>
        <p:spPr>
          <a:xfrm>
            <a:off x="6266310" y="9161463"/>
            <a:ext cx="498475" cy="339725"/>
          </a:xfrm>
          <a:prstGeom prst="rect">
            <a:avLst/>
          </a:prstGeom>
        </p:spPr>
        <p:txBody>
          <a:bodyPr vert="horz" lIns="94851" tIns="47425" rIns="94851" bIns="47425" rtlCol="0" anchor="b"/>
          <a:lstStyle>
            <a:lvl1pPr algn="r">
              <a:defRPr sz="700"/>
            </a:lvl1pPr>
          </a:lstStyle>
          <a:p>
            <a:pPr>
              <a:defRPr/>
            </a:pPr>
            <a:fld id="{9884764F-6734-4E98-BA4A-4193F051EE6C}"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4"/>
          <p:cNvSpPr>
            <a:spLocks noGrp="1" noRot="1" noChangeAspect="1" noChangeArrowheads="1" noTextEdit="1"/>
          </p:cNvSpPr>
          <p:nvPr>
            <p:ph type="sldImg" idx="2"/>
          </p:nvPr>
        </p:nvSpPr>
        <p:spPr bwMode="auto">
          <a:xfrm>
            <a:off x="685800" y="228600"/>
            <a:ext cx="5184648" cy="38862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88974" y="4389120"/>
            <a:ext cx="6172200" cy="48006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noProof="0" dirty="0" smtClean="0"/>
              <a:t>Click to edit Master text styles</a:t>
            </a:r>
          </a:p>
          <a:p>
            <a:pPr lvl="1"/>
            <a:r>
              <a:rPr lang="en-US" noProof="0" dirty="0" smtClean="0"/>
              <a:t> Second level</a:t>
            </a:r>
          </a:p>
          <a:p>
            <a:pPr lvl="2"/>
            <a:r>
              <a:rPr lang="en-US" noProof="0" dirty="0" smtClean="0"/>
              <a:t> Third level</a:t>
            </a:r>
          </a:p>
          <a:p>
            <a:pPr lvl="3"/>
            <a:r>
              <a:rPr lang="en-US" noProof="0" dirty="0" smtClean="0"/>
              <a:t> Fourth level</a:t>
            </a:r>
          </a:p>
          <a:p>
            <a:pPr lvl="1"/>
            <a:endParaRPr lang="en-US" noProof="0" dirty="0" smtClean="0"/>
          </a:p>
        </p:txBody>
      </p:sp>
      <p:sp>
        <p:nvSpPr>
          <p:cNvPr id="7188" name="Text Box 20"/>
          <p:cNvSpPr txBox="1">
            <a:spLocks noChangeArrowheads="1"/>
          </p:cNvSpPr>
          <p:nvPr/>
        </p:nvSpPr>
        <p:spPr bwMode="hidden">
          <a:xfrm>
            <a:off x="795338" y="9348788"/>
            <a:ext cx="4405052" cy="107722"/>
          </a:xfrm>
          <a:prstGeom prst="rect">
            <a:avLst/>
          </a:prstGeom>
          <a:noFill/>
          <a:ln w="9525" algn="ctr">
            <a:noFill/>
            <a:miter lim="800000"/>
            <a:headEnd/>
            <a:tailEnd/>
          </a:ln>
          <a:effectLst/>
        </p:spPr>
        <p:txBody>
          <a:bodyPr wrap="none" lIns="0" tIns="0" rIns="0" bIns="0">
            <a:spAutoFit/>
          </a:bodyPr>
          <a:lstStyle/>
          <a:p>
            <a:pPr defTabSz="966621">
              <a:defRPr/>
            </a:pPr>
            <a:r>
              <a:rPr lang="en-US" sz="700" dirty="0">
                <a:solidFill>
                  <a:srgbClr val="000000"/>
                </a:solidFill>
                <a:ea typeface="Times" charset="-52"/>
                <a:cs typeface="Times New Roman" pitchFamily="18" charset="0"/>
              </a:rPr>
              <a:t>© </a:t>
            </a:r>
            <a:r>
              <a:rPr lang="en-US" sz="700" dirty="0" smtClean="0">
                <a:solidFill>
                  <a:srgbClr val="000000"/>
                </a:solidFill>
                <a:ea typeface="Times" charset="-52"/>
                <a:cs typeface="Times New Roman" pitchFamily="18" charset="0"/>
              </a:rPr>
              <a:t>2010 NetApp, Inc. </a:t>
            </a:r>
            <a:r>
              <a:rPr lang="en-US" sz="700" dirty="0">
                <a:solidFill>
                  <a:srgbClr val="000000"/>
                </a:solidFill>
                <a:ea typeface="Times" charset="-52"/>
                <a:cs typeface="Times New Roman" pitchFamily="18" charset="0"/>
              </a:rPr>
              <a:t>This material is intended for training use only. Not authorized for reproduction purposes. </a:t>
            </a:r>
          </a:p>
        </p:txBody>
      </p:sp>
      <p:sp>
        <p:nvSpPr>
          <p:cNvPr id="5" name="Slide Number Placeholder 4"/>
          <p:cNvSpPr>
            <a:spLocks noGrp="1"/>
          </p:cNvSpPr>
          <p:nvPr>
            <p:ph type="sldNum" sz="quarter" idx="5"/>
          </p:nvPr>
        </p:nvSpPr>
        <p:spPr>
          <a:xfrm>
            <a:off x="6170613" y="9161463"/>
            <a:ext cx="498475" cy="339725"/>
          </a:xfrm>
          <a:prstGeom prst="rect">
            <a:avLst/>
          </a:prstGeom>
        </p:spPr>
        <p:txBody>
          <a:bodyPr vert="horz" lIns="94851" tIns="47425" rIns="94851" bIns="47425" rtlCol="0" anchor="b"/>
          <a:lstStyle>
            <a:lvl1pPr algn="r">
              <a:defRPr sz="700"/>
            </a:lvl1pPr>
          </a:lstStyle>
          <a:p>
            <a:pPr>
              <a:defRPr/>
            </a:pPr>
            <a:fld id="{9884764F-6734-4E98-BA4A-4193F051EE6C}"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100" kern="1200">
        <a:solidFill>
          <a:schemeClr val="tx1"/>
        </a:solidFill>
        <a:latin typeface="Times New Roman" pitchFamily="18" charset="0"/>
        <a:ea typeface="+mn-ea"/>
        <a:cs typeface="+mn-cs"/>
      </a:defRPr>
    </a:lvl1pPr>
    <a:lvl2pPr marL="168275" algn="l" rtl="0" eaLnBrk="0" fontAlgn="base" hangingPunct="0">
      <a:spcBef>
        <a:spcPct val="30000"/>
      </a:spcBef>
      <a:spcAft>
        <a:spcPct val="0"/>
      </a:spcAft>
      <a:buFont typeface="Times New Roman" pitchFamily="18" charset="0"/>
      <a:buChar char="–"/>
      <a:defRPr sz="1100" kern="1200">
        <a:solidFill>
          <a:schemeClr val="tx1"/>
        </a:solidFill>
        <a:latin typeface="Times New Roman" pitchFamily="18" charset="0"/>
        <a:ea typeface="+mn-ea"/>
        <a:cs typeface="+mn-cs"/>
      </a:defRPr>
    </a:lvl2pPr>
    <a:lvl3pPr marL="349250" algn="l" rtl="0" eaLnBrk="0" fontAlgn="base" hangingPunct="0">
      <a:spcBef>
        <a:spcPct val="30000"/>
      </a:spcBef>
      <a:spcAft>
        <a:spcPct val="0"/>
      </a:spcAft>
      <a:buFont typeface="Wingdings" pitchFamily="2" charset="2"/>
      <a:buChar char="§"/>
      <a:defRPr sz="1100" kern="1200">
        <a:solidFill>
          <a:schemeClr val="tx1"/>
        </a:solidFill>
        <a:latin typeface="Times New Roman" pitchFamily="18" charset="0"/>
        <a:ea typeface="+mn-ea"/>
        <a:cs typeface="+mn-cs"/>
      </a:defRPr>
    </a:lvl3pPr>
    <a:lvl4pPr marL="517525" algn="l" rtl="0" eaLnBrk="0" fontAlgn="base" hangingPunct="0">
      <a:spcBef>
        <a:spcPct val="30000"/>
      </a:spcBef>
      <a:spcAft>
        <a:spcPct val="0"/>
      </a:spcAft>
      <a:buFont typeface="Times New Roman" pitchFamily="18" charset="0"/>
      <a:buChar char="–"/>
      <a:defRPr sz="1100" kern="1200">
        <a:solidFill>
          <a:schemeClr val="tx1"/>
        </a:solidFill>
        <a:latin typeface="Times New Roman" pitchFamily="18" charset="0"/>
        <a:ea typeface="+mn-ea"/>
        <a:cs typeface="+mn-cs"/>
      </a:defRPr>
    </a:lvl4pPr>
    <a:lvl5pPr marL="2057400" indent="-228600" algn="l" rtl="0" eaLnBrk="0" fontAlgn="base" hangingPunct="0">
      <a:spcBef>
        <a:spcPct val="30000"/>
      </a:spcBef>
      <a:spcAft>
        <a:spcPct val="0"/>
      </a:spcAft>
      <a:buFont typeface="Wingdings" pitchFamily="2" charset="2"/>
      <a:buChar char="§"/>
      <a:defRPr sz="11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SNAPMIRROR</a:t>
            </a:r>
            <a:endParaRPr dirty="0"/>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 OBJECTIVES</a:t>
            </a:r>
            <a:endParaRPr dirty="0"/>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LOSS OF REGION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SNAPMIRROR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FEATURES AND BENEFITS OF SNAPMIRROR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SnapMirror </a:t>
            </a:r>
            <a:r>
              <a:t>provides a fast and flexible enterprise solution for replicating data over local area, wide area, and Fibre Channel networks. SnapMirror addresses multiple application areas such as mission-critical data protection, and business continuance in case of a disaster.</a:t>
            </a:r>
          </a:p>
          <a:p>
            <a:pPr marL="0" marR="0" indent="0" algn="l" defTabSz="914400" rtl="0" eaLnBrk="0" fontAlgn="base" latinLnBrk="0" hangingPunct="0">
              <a:lnSpc>
                <a:spcPct val="100000"/>
              </a:lnSpc>
              <a:spcBef>
                <a:spcPct val="30000"/>
              </a:spcBef>
              <a:spcAft>
                <a:spcPct val="0"/>
              </a:spcAft>
              <a:buClrTx/>
              <a:buSzTx/>
              <a:buFontTx/>
              <a:buNone/>
              <a:tabLst/>
              <a:defRPr/>
            </a:pPr>
            <a:r>
              <a:t>Data </a:t>
            </a:r>
            <a:r>
              <a:rPr b="1"/>
              <a:t>migration</a:t>
            </a:r>
            <a:r>
              <a:t> from one storage system to another can be done without interrupting network service.</a:t>
            </a:r>
          </a:p>
          <a:p>
            <a:pPr marL="0" marR="0" indent="0" algn="l" defTabSz="914400" rtl="0" eaLnBrk="0" fontAlgn="base" latinLnBrk="0" hangingPunct="0">
              <a:lnSpc>
                <a:spcPct val="100000"/>
              </a:lnSpc>
              <a:spcBef>
                <a:spcPct val="30000"/>
              </a:spcBef>
              <a:spcAft>
                <a:spcPct val="0"/>
              </a:spcAft>
              <a:buClrTx/>
              <a:buSzTx/>
              <a:buFontTx/>
              <a:buNone/>
              <a:tabLst/>
              <a:defRPr/>
            </a:pPr>
            <a:r>
              <a:t>SnapMirror replication allows the </a:t>
            </a:r>
            <a:r>
              <a:rPr b="1"/>
              <a:t>distribution</a:t>
            </a:r>
            <a:r>
              <a:t> of large amounts of data to remote sites as a read-only replica. Remote data access provides fast access to data by local clients.</a:t>
            </a:r>
          </a:p>
          <a:p>
            <a:pPr marL="0" marR="0" indent="0" algn="l" defTabSz="914400" rtl="0" eaLnBrk="0" fontAlgn="base" latinLnBrk="0" hangingPunct="0">
              <a:lnSpc>
                <a:spcPct val="100000"/>
              </a:lnSpc>
              <a:spcBef>
                <a:spcPct val="30000"/>
              </a:spcBef>
              <a:spcAft>
                <a:spcPct val="0"/>
              </a:spcAft>
              <a:buClrTx/>
              <a:buSzTx/>
              <a:buFontTx/>
              <a:buNone/>
              <a:tabLst/>
              <a:defRPr/>
            </a:pPr>
            <a:r>
              <a:t>If critical data is replicated to a different location, in case of a </a:t>
            </a:r>
            <a:r>
              <a:rPr b="1"/>
              <a:t>disaster</a:t>
            </a:r>
            <a:r>
              <a:t> at the source site, the replica can be made available to clients across the network until the damage caused by the disaster is repaired.</a:t>
            </a:r>
          </a:p>
          <a:p>
            <a:pPr marL="0" marR="0" indent="0" algn="l" defTabSz="914400" rtl="0" eaLnBrk="0" fontAlgn="base" latinLnBrk="0" hangingPunct="0">
              <a:lnSpc>
                <a:spcPct val="100000"/>
              </a:lnSpc>
              <a:spcBef>
                <a:spcPct val="30000"/>
              </a:spcBef>
              <a:spcAft>
                <a:spcPct val="0"/>
              </a:spcAft>
              <a:buClrTx/>
              <a:buSzTx/>
              <a:buFontTx/>
              <a:buNone/>
              <a:tabLst/>
              <a:defRPr/>
            </a:pPr>
            <a:r>
              <a:t>Additionally, as the source data can be replicated at a time chosen by systems administrators, the solution </a:t>
            </a:r>
            <a:r>
              <a:rPr b="1"/>
              <a:t>minimizes network utilization</a:t>
            </a:r>
            <a:r>
              <a:t>. </a:t>
            </a:r>
          </a:p>
          <a:p>
            <a:pPr marL="0" marR="0" indent="0" algn="l" defTabSz="914400" rtl="0" eaLnBrk="0" fontAlgn="base" latinLnBrk="0" hangingPunct="0">
              <a:lnSpc>
                <a:spcPct val="100000"/>
              </a:lnSpc>
              <a:spcBef>
                <a:spcPct val="30000"/>
              </a:spcBef>
              <a:spcAft>
                <a:spcPct val="0"/>
              </a:spcAft>
              <a:buClrTx/>
              <a:buSzTx/>
              <a:buFontTx/>
              <a:buNone/>
              <a:tabLst/>
              <a:defRPr/>
            </a:pPr>
            <a:r>
              <a:t>SnapMirror is also used for </a:t>
            </a:r>
            <a:r>
              <a:rPr b="1"/>
              <a:t>backup offloading</a:t>
            </a:r>
            <a:r>
              <a:t>. SnapMirror technology attaches the off-site storage device to the SnapMirror destination system, offloading tape backup overhead from production servers.</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REPLICATION MODES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rPr dirty="0"/>
              <a:t>Data ONTAP SnapMirror feature enables an administrator to replicate data either asynchronously or synchronously.</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SnapMirror </a:t>
            </a:r>
            <a:r>
              <a:rPr b="1" dirty="0" err="1"/>
              <a:t>Async</a:t>
            </a:r>
            <a:r>
              <a:rPr dirty="0"/>
              <a:t> mode replicates Snapshot copies from a source volume or qtree to a destination volume or qtree. Incremental updates are based on a schedule or are performed manually using the </a:t>
            </a:r>
            <a:r>
              <a:rPr dirty="0" err="1">
                <a:latin typeface="Courier New" pitchFamily="49" charset="0"/>
              </a:rPr>
              <a:t>snapmirror</a:t>
            </a:r>
            <a:r>
              <a:rPr dirty="0">
                <a:latin typeface="Courier New" pitchFamily="49" charset="0"/>
              </a:rPr>
              <a:t> update </a:t>
            </a:r>
            <a:r>
              <a:rPr dirty="0"/>
              <a:t>command. </a:t>
            </a:r>
            <a:r>
              <a:rPr dirty="0" err="1"/>
              <a:t>Async</a:t>
            </a:r>
            <a:r>
              <a:rPr dirty="0"/>
              <a:t> mode works with both volume SnapMirror and qtree SnapMirror.</a:t>
            </a:r>
          </a:p>
          <a:p>
            <a:pPr marL="0" marR="0" indent="0" algn="l" defTabSz="914400" rtl="0" eaLnBrk="0" fontAlgn="base" latinLnBrk="0" hangingPunct="0">
              <a:lnSpc>
                <a:spcPct val="100000"/>
              </a:lnSpc>
              <a:spcBef>
                <a:spcPct val="30000"/>
              </a:spcBef>
              <a:spcAft>
                <a:spcPct val="0"/>
              </a:spcAft>
              <a:buClrTx/>
              <a:buSzTx/>
              <a:buFontTx/>
              <a:buNone/>
              <a:tabLst/>
              <a:defRPr/>
            </a:pPr>
            <a:r>
              <a:rPr dirty="0"/>
              <a:t>SnapMirror </a:t>
            </a:r>
            <a:r>
              <a:rPr b="1" dirty="0"/>
              <a:t>Sync</a:t>
            </a:r>
            <a:r>
              <a:rPr dirty="0"/>
              <a:t> mode replicates writes from a source volume to a destination volume at the same time it is written to the source volume. SnapMirror Sync is used in environments that have zero tolerance for data loss.</a:t>
            </a:r>
          </a:p>
          <a:p>
            <a:pPr marL="0" marR="0" indent="0" algn="l" defTabSz="914400" rtl="0" eaLnBrk="0" fontAlgn="base" latinLnBrk="0" hangingPunct="0">
              <a:lnSpc>
                <a:spcPct val="100000"/>
              </a:lnSpc>
              <a:spcBef>
                <a:spcPct val="30000"/>
              </a:spcBef>
              <a:spcAft>
                <a:spcPct val="0"/>
              </a:spcAft>
              <a:buClrTx/>
              <a:buSzTx/>
              <a:buFontTx/>
              <a:buNone/>
              <a:tabLst/>
              <a:defRPr/>
            </a:pPr>
            <a:r>
              <a:rPr dirty="0"/>
              <a:t>SnapMirror </a:t>
            </a:r>
            <a:r>
              <a:rPr b="1" dirty="0"/>
              <a:t>Semi-Sync</a:t>
            </a:r>
            <a:r>
              <a:rPr dirty="0"/>
              <a:t> provides a middle-ground solution that keeps the source and destination systems more closely synchronized than </a:t>
            </a:r>
            <a:r>
              <a:rPr dirty="0" err="1"/>
              <a:t>Async</a:t>
            </a:r>
            <a:r>
              <a:rPr dirty="0"/>
              <a:t> mode, but with less impact on performance.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7</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VOLUME AND QTREE</a:t>
            </a:r>
            <a:r>
              <a:rPr lang="en-US" baseline="0" dirty="0" smtClean="0"/>
              <a:t> SNAPMIRROR</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VOLUME SNAPMIRROR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Volume </a:t>
            </a:r>
            <a:r>
              <a:t>SnapMirror enables block-for-block replication. The entire volume, including its qtrees, and all the associated Snapshot copies, are replicated to the destination volume.</a:t>
            </a:r>
          </a:p>
          <a:p>
            <a:pPr marL="0" marR="0" indent="0" algn="l" defTabSz="914400" rtl="0" eaLnBrk="0" fontAlgn="base" latinLnBrk="0" hangingPunct="0">
              <a:lnSpc>
                <a:spcPct val="100000"/>
              </a:lnSpc>
              <a:spcBef>
                <a:spcPct val="30000"/>
              </a:spcBef>
              <a:spcAft>
                <a:spcPct val="0"/>
              </a:spcAft>
              <a:buClrTx/>
              <a:buSzTx/>
              <a:buFontTx/>
              <a:buNone/>
              <a:tabLst/>
              <a:defRPr/>
            </a:pPr>
            <a:r>
              <a:t>Volume SnapMirror can be initialized using a tape device and a volume’s replica can be cascaded in a series.</a:t>
            </a:r>
          </a:p>
          <a:p>
            <a:pPr marL="0" marR="0" indent="0" algn="l" defTabSz="914400" rtl="0" eaLnBrk="0" fontAlgn="base" latinLnBrk="0" hangingPunct="0">
              <a:lnSpc>
                <a:spcPct val="100000"/>
              </a:lnSpc>
              <a:spcBef>
                <a:spcPct val="30000"/>
              </a:spcBef>
              <a:spcAft>
                <a:spcPct val="0"/>
              </a:spcAft>
              <a:buClrTx/>
              <a:buSzTx/>
              <a:buFontTx/>
              <a:buNone/>
              <a:tabLst/>
              <a:defRPr/>
            </a:pPr>
            <a:r>
              <a:t>Volume SnapMirror can be asynchronous, synchronous, or semi-synchronous.</a:t>
            </a:r>
          </a:p>
          <a:p>
            <a:pPr marL="0" marR="0" indent="0" algn="l" defTabSz="914400" rtl="0" eaLnBrk="0" fontAlgn="base" latinLnBrk="0" hangingPunct="0">
              <a:lnSpc>
                <a:spcPct val="100000"/>
              </a:lnSpc>
              <a:spcBef>
                <a:spcPct val="30000"/>
              </a:spcBef>
              <a:spcAft>
                <a:spcPct val="0"/>
              </a:spcAft>
              <a:buClrTx/>
              <a:buSzTx/>
              <a:buFontTx/>
              <a:buNone/>
              <a:tabLst/>
              <a:defRPr/>
            </a:pPr>
            <a:r>
              <a:t>The source volumes are visible, accessible, and writable by the clients.</a:t>
            </a:r>
          </a:p>
          <a:p>
            <a:pPr marL="0" marR="0" indent="0" algn="l" defTabSz="914400" rtl="0" eaLnBrk="0" fontAlgn="base" latinLnBrk="0" hangingPunct="0">
              <a:lnSpc>
                <a:spcPct val="100000"/>
              </a:lnSpc>
              <a:spcBef>
                <a:spcPct val="30000"/>
              </a:spcBef>
              <a:spcAft>
                <a:spcPct val="0"/>
              </a:spcAft>
              <a:buClrTx/>
              <a:buSzTx/>
              <a:buFontTx/>
              <a:buNone/>
              <a:tabLst/>
              <a:defRPr/>
            </a:pPr>
            <a:r>
              <a:t>The destination volumes are visible, accessible, and read-only and usually on a separate system to which the source volumes are replicated. </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INITIAL TRANSFER AND REPLICATION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To </a:t>
            </a:r>
            <a:r>
              <a:rPr dirty="0"/>
              <a:t>initialize a volume, you first have to restrict the destination volume in which the replica will reside. During the baseline transfer, the source storage system takes a Snapshot copy of the volume. All data blocks referenced by this Snapshot copy, including volume metadata such as language translation settings, as well as all Snapshot copies of the volume, are transferred and written to the destination volume.</a:t>
            </a:r>
          </a:p>
          <a:p>
            <a:pPr marL="0" marR="0" indent="0" algn="l" defTabSz="914400" rtl="0" eaLnBrk="0" fontAlgn="base" latinLnBrk="0" hangingPunct="0">
              <a:lnSpc>
                <a:spcPct val="100000"/>
              </a:lnSpc>
              <a:spcBef>
                <a:spcPct val="30000"/>
              </a:spcBef>
              <a:spcAft>
                <a:spcPct val="0"/>
              </a:spcAft>
              <a:buClrTx/>
              <a:buSzTx/>
              <a:buFontTx/>
              <a:buNone/>
              <a:tabLst/>
              <a:defRPr/>
            </a:pPr>
            <a:r>
              <a:rPr dirty="0"/>
              <a:t>After the initialization completes, the source and destination file systems have one Snapshot copy in common. Updates occur from this point and are based on the schedule specified in a flat-text configuration file known as the </a:t>
            </a:r>
            <a:r>
              <a:rPr dirty="0" err="1"/>
              <a:t>snapmirror.conf</a:t>
            </a:r>
            <a:r>
              <a:rPr dirty="0"/>
              <a:t> file or by using the </a:t>
            </a:r>
            <a:r>
              <a:rPr dirty="0" err="1">
                <a:latin typeface="Courier New" pitchFamily="49" charset="0"/>
              </a:rPr>
              <a:t>snapmirror</a:t>
            </a:r>
            <a:r>
              <a:rPr dirty="0">
                <a:latin typeface="Courier New" pitchFamily="49" charset="0"/>
              </a:rPr>
              <a:t> update</a:t>
            </a:r>
            <a:r>
              <a:rPr dirty="0">
                <a:latin typeface="+mn-lt"/>
                <a:cs typeface="Courier New" pitchFamily="49" charset="0"/>
              </a:rPr>
              <a:t> </a:t>
            </a:r>
            <a:r>
              <a:rPr dirty="0"/>
              <a:t>command</a:t>
            </a:r>
            <a:r>
              <a:rPr dirty="0" smtClean="0"/>
              <a:t>.</a:t>
            </a:r>
            <a:endParaRPr dirty="0"/>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REQUIREMENTS AND LIMITATIONS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With </a:t>
            </a:r>
            <a:r>
              <a:t>volume SnapMirror, the destination must run a version of Data ONTAP that is equal to or more recent than the source. In addition, the source and destination must be on the same Data ONTAP release.</a:t>
            </a:r>
          </a:p>
          <a:p>
            <a:pPr marL="0" marR="0" indent="0" algn="l" defTabSz="914400" rtl="0" eaLnBrk="0" fontAlgn="base" latinLnBrk="0" hangingPunct="0">
              <a:lnSpc>
                <a:spcPct val="100000"/>
              </a:lnSpc>
              <a:spcBef>
                <a:spcPct val="30000"/>
              </a:spcBef>
              <a:spcAft>
                <a:spcPct val="0"/>
              </a:spcAft>
              <a:buClrTx/>
              <a:buSzTx/>
              <a:buFontTx/>
              <a:buNone/>
              <a:tabLst/>
              <a:defRPr/>
            </a:pPr>
            <a:r>
              <a:t>Volume SnapMirror replication can only occur with volumes of the same type: both traditional volumes or both flexible volumes.</a:t>
            </a:r>
          </a:p>
          <a:p>
            <a:pPr marL="0" marR="0" indent="0" algn="l" defTabSz="914400" rtl="0" eaLnBrk="0" fontAlgn="base" latinLnBrk="0" hangingPunct="0">
              <a:lnSpc>
                <a:spcPct val="100000"/>
              </a:lnSpc>
              <a:spcBef>
                <a:spcPct val="30000"/>
              </a:spcBef>
              <a:spcAft>
                <a:spcPct val="0"/>
              </a:spcAft>
              <a:buClrTx/>
              <a:buSzTx/>
              <a:buFontTx/>
              <a:buNone/>
              <a:tabLst/>
              <a:defRPr/>
            </a:pPr>
            <a:r>
              <a:t>Volume SnapMirror requires that the size of the destination volume be equal to or greater than the size of the source volume.  Administrators can thin provision the destination so that it appears to be equal to or greater than the size of the source volume.</a:t>
            </a:r>
          </a:p>
          <a:p>
            <a:pPr marL="0" marR="0" indent="0" algn="l" defTabSz="914400" rtl="0" eaLnBrk="0" fontAlgn="base" latinLnBrk="0" hangingPunct="0">
              <a:lnSpc>
                <a:spcPct val="100000"/>
              </a:lnSpc>
              <a:spcBef>
                <a:spcPct val="30000"/>
              </a:spcBef>
              <a:spcAft>
                <a:spcPct val="0"/>
              </a:spcAft>
              <a:buClrTx/>
              <a:buSzTx/>
              <a:buFontTx/>
              <a:buNone/>
              <a:tabLst/>
              <a:defRPr/>
            </a:pPr>
            <a:r>
              <a:t>The source volume disk’s checksum type (block or zone checksum) must be identical to the destination disk’s checksum type.</a:t>
            </a:r>
          </a:p>
          <a:p>
            <a:pPr marL="0" marR="0" indent="0" algn="l" defTabSz="914400" rtl="0" eaLnBrk="0" fontAlgn="base" latinLnBrk="0" hangingPunct="0">
              <a:lnSpc>
                <a:spcPct val="100000"/>
              </a:lnSpc>
              <a:spcBef>
                <a:spcPct val="30000"/>
              </a:spcBef>
              <a:spcAft>
                <a:spcPct val="0"/>
              </a:spcAft>
              <a:buClrTx/>
              <a:buSzTx/>
              <a:buFontTx/>
              <a:buNone/>
              <a:tabLst/>
              <a:defRPr/>
            </a:pPr>
            <a:r>
              <a:t>NOTE:</a:t>
            </a:r>
            <a:r>
              <a:rPr b="1"/>
              <a:t> </a:t>
            </a:r>
            <a:r>
              <a:t>For traditional volume, disks’ checksum type, size, and geometry must be identical. The destination volume has to contain the same number of disks and the same size disks as the source volumes, allowing more efficient deployment of resources. This limitation applies only to traditional volumes.</a:t>
            </a:r>
          </a:p>
          <a:p>
            <a:pPr marL="0" marR="0" indent="0" algn="l" defTabSz="914400" rtl="0" eaLnBrk="0" fontAlgn="base" latinLnBrk="0" hangingPunct="0">
              <a:lnSpc>
                <a:spcPct val="100000"/>
              </a:lnSpc>
              <a:spcBef>
                <a:spcPct val="30000"/>
              </a:spcBef>
              <a:spcAft>
                <a:spcPct val="0"/>
              </a:spcAft>
              <a:buClrTx/>
              <a:buSzTx/>
              <a:buFontTx/>
              <a:buNone/>
              <a:tabLst/>
              <a:defRPr/>
            </a:pPr>
            <a:r>
              <a:t>Quotas cannot be enabled on destination volume.</a:t>
            </a:r>
          </a:p>
          <a:p>
            <a:pPr marL="0" marR="0" indent="0" algn="l" defTabSz="914400" rtl="0" eaLnBrk="0" fontAlgn="base" latinLnBrk="0" hangingPunct="0">
              <a:lnSpc>
                <a:spcPct val="100000"/>
              </a:lnSpc>
              <a:spcBef>
                <a:spcPct val="30000"/>
              </a:spcBef>
              <a:spcAft>
                <a:spcPct val="0"/>
              </a:spcAft>
              <a:buClrTx/>
              <a:buSzTx/>
              <a:buFontTx/>
              <a:buNone/>
              <a:tabLst/>
              <a:defRPr/>
            </a:pPr>
            <a:r>
              <a:t>It is recommended that you allow a range of TCP ports from 10565 to 10569.</a:t>
            </a: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QTREE SNAPMIRROR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Qtree </a:t>
            </a:r>
            <a:r>
              <a:t>SnapMirror is a logical replication. All the files and directories in the source file system are created in the target destination qtree. </a:t>
            </a:r>
          </a:p>
          <a:p>
            <a:pPr marL="0" marR="0" indent="0" algn="l" defTabSz="914400" rtl="0" eaLnBrk="0" fontAlgn="base" latinLnBrk="0" hangingPunct="0">
              <a:lnSpc>
                <a:spcPct val="100000"/>
              </a:lnSpc>
              <a:spcBef>
                <a:spcPct val="30000"/>
              </a:spcBef>
              <a:spcAft>
                <a:spcPct val="0"/>
              </a:spcAft>
              <a:buClrTx/>
              <a:buSzTx/>
              <a:buFontTx/>
              <a:buNone/>
              <a:tabLst/>
              <a:defRPr/>
            </a:pPr>
            <a:r>
              <a:t>Qtree SnapMirror replication occurs between qtrees regardless of the type of the volume (traditional or flexible). You can mirror qtrees using SnapMirror from a traditional volume to a flexible volume and from a flexible volume to a traditional volume. Note that volume size and the disk geometry do not make any difference for qtree SnapMirror.</a:t>
            </a:r>
          </a:p>
          <a:p>
            <a:pPr marL="0" marR="0" indent="0" algn="l" defTabSz="914400" rtl="0" eaLnBrk="0" fontAlgn="base" latinLnBrk="0" hangingPunct="0">
              <a:lnSpc>
                <a:spcPct val="100000"/>
              </a:lnSpc>
              <a:spcBef>
                <a:spcPct val="30000"/>
              </a:spcBef>
              <a:spcAft>
                <a:spcPct val="0"/>
              </a:spcAft>
              <a:buClrTx/>
              <a:buSzTx/>
              <a:buFontTx/>
              <a:buNone/>
              <a:tabLst/>
              <a:defRPr/>
            </a:pPr>
            <a:r>
              <a:t>Qtrees from different sources can be replicated to a destination and qtree SnapMirror replication can occur between different releases of Data ONTAP.</a:t>
            </a:r>
          </a:p>
          <a:p>
            <a:pPr marL="0" marR="0" indent="0" algn="l" defTabSz="914400" rtl="0" eaLnBrk="0" fontAlgn="base" latinLnBrk="0" hangingPunct="0">
              <a:lnSpc>
                <a:spcPct val="100000"/>
              </a:lnSpc>
              <a:spcBef>
                <a:spcPct val="30000"/>
              </a:spcBef>
              <a:spcAft>
                <a:spcPct val="0"/>
              </a:spcAft>
              <a:buClrTx/>
              <a:buSzTx/>
              <a:buFontTx/>
              <a:buNone/>
              <a:tabLst/>
              <a:defRPr/>
            </a:pPr>
            <a:r>
              <a:t>With qtree SnapMirror, the source volume and qtree are online and writable. The destination qtree is read-only, while the destination volume remains writable and may contain replicated qtrees from multiple source volumes, and qtrees or nontree data not managed by SnapMirror.</a:t>
            </a:r>
          </a:p>
          <a:p>
            <a:pPr marL="0" marR="0" indent="0" algn="l" defTabSz="914400" rtl="0" eaLnBrk="0" fontAlgn="base" latinLnBrk="0" hangingPunct="0">
              <a:lnSpc>
                <a:spcPct val="100000"/>
              </a:lnSpc>
              <a:spcBef>
                <a:spcPct val="30000"/>
              </a:spcBef>
              <a:spcAft>
                <a:spcPct val="0"/>
              </a:spcAft>
              <a:buClrTx/>
              <a:buSzTx/>
              <a:buFontTx/>
              <a:buNone/>
              <a:tabLst/>
              <a:defRPr/>
            </a:pPr>
            <a:r>
              <a:t>NOTE:</a:t>
            </a:r>
            <a:r>
              <a:rPr b="1"/>
              <a:t> </a:t>
            </a:r>
            <a:r>
              <a:t>Unlike volume SnapMirror, qtree SnapMirror does not require that the size of the destination volume be equal to or greater than the size of the source qtree.</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INITIAL TRANSFER AND REPLICATION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To </a:t>
            </a:r>
            <a:r>
              <a:t>initialize a qtree, you do not need to create a destination qtree; the qtree is automatically created when the baseline transfer is started. The baseline transfer is created when qtree SnapMirror creates a Snapshot copy of the source volume that contains the qtree to be replicated. This Snapshot copy contains all the source volume data, including both the data in the qtree to be replicated and the metadata.</a:t>
            </a:r>
          </a:p>
          <a:p>
            <a:pPr marL="0" marR="0" indent="0" algn="l" defTabSz="914400" rtl="0" eaLnBrk="0" fontAlgn="base" latinLnBrk="0" hangingPunct="0">
              <a:lnSpc>
                <a:spcPct val="100000"/>
              </a:lnSpc>
              <a:spcBef>
                <a:spcPct val="30000"/>
              </a:spcBef>
              <a:spcAft>
                <a:spcPct val="0"/>
              </a:spcAft>
              <a:buClrTx/>
              <a:buSzTx/>
              <a:buFontTx/>
              <a:buNone/>
              <a:tabLst/>
              <a:defRPr/>
            </a:pPr>
            <a:r>
              <a:t>After the initialization completes, the source and destination file systems have one Snapshot copy in common. Updates occur from this point and are based on the schedule specified in a flat-text configuration file known as the snapmirror.conf file or by using the </a:t>
            </a:r>
            <a:r>
              <a:rPr>
                <a:latin typeface="Courier New" pitchFamily="49" charset="0"/>
              </a:rPr>
              <a:t>snapmirror update </a:t>
            </a:r>
            <a:r>
              <a:t>command.</a:t>
            </a:r>
          </a:p>
          <a:p>
            <a:pPr marL="0" marR="0" indent="0" algn="l" defTabSz="914400" rtl="0" eaLnBrk="0" fontAlgn="base" latinLnBrk="0" hangingPunct="0">
              <a:lnSpc>
                <a:spcPct val="100000"/>
              </a:lnSpc>
              <a:spcBef>
                <a:spcPct val="30000"/>
              </a:spcBef>
              <a:spcAft>
                <a:spcPct val="0"/>
              </a:spcAft>
              <a:buClrTx/>
              <a:buSzTx/>
              <a:buFontTx/>
              <a:buNone/>
              <a:tabLst/>
              <a:defRPr/>
            </a:pPr>
            <a:r>
              <a:t>Qtree SnapMirror determines changed data by first looking through the inode file for inodes that have changed and then looking through the changed inodes of the replicated qtree for changed data blocks. Only new or changed blocks associated with the designated qtree are transferred to the destination. Qtree SnapMirror does not transfer the Snapshot copy from the source to the destination. When the transfer completes, qtree SnapMirror creates a Snapshot copy of the destination volume associated with the replicated qtree.</a:t>
            </a: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REQUIREMENTS AND LIMITATIONS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Qtree </a:t>
            </a:r>
            <a:r>
              <a:t>SnapMirror is available in asynchronous mode only. The destination volume must contain 5% more free space than the source qtree. A destination qtree cannot be the /etc file. Qtree SnapMirror cannot be initialized using a tape device and does not support cascading of mirrors. Qtree SnapMirror performance is impacted by deep directory structure and large number (tens of millions) of small files replicated. </a:t>
            </a:r>
          </a:p>
          <a:p>
            <a:pPr marL="0" marR="0" indent="0" algn="l" defTabSz="914400" rtl="0" eaLnBrk="0" fontAlgn="base" latinLnBrk="0" hangingPunct="0">
              <a:lnSpc>
                <a:spcPct val="100000"/>
              </a:lnSpc>
              <a:spcBef>
                <a:spcPct val="30000"/>
              </a:spcBef>
              <a:spcAft>
                <a:spcPct val="0"/>
              </a:spcAft>
              <a:buClrTx/>
              <a:buSzTx/>
              <a:buFontTx/>
              <a:buNone/>
              <a:tabLst/>
              <a:defRPr/>
            </a:pPr>
            <a:r>
              <a:t>To determine changed data, qtree SnapMirror looks at the inode file and defines which inodes are in the qtree of interest and which inodes have changed. If the inode file is large, but the inodes of interest are few, qtree SnapMirror spends a lot of time going through the inode file to find very few changes.</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14</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SNAPMIRROR</a:t>
            </a:r>
            <a:r>
              <a:rPr lang="en-US" baseline="0" dirty="0" smtClean="0"/>
              <a:t> DEPLOYMENT</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LICENSING SNAPMIRROR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SnapMirror </a:t>
            </a:r>
            <a:r>
              <a:t>requires a </a:t>
            </a:r>
            <a:r>
              <a:rPr>
                <a:latin typeface="Courier New" pitchFamily="49" charset="0"/>
              </a:rPr>
              <a:t>snapmirror </a:t>
            </a:r>
            <a:r>
              <a:t>license on both the source and the destination storage systems. If the SnapMirror source and destination are on the same storage system, only one license is to be installed.</a:t>
            </a:r>
          </a:p>
          <a:p>
            <a:pPr marL="0" marR="0" indent="0" algn="l" defTabSz="914400" rtl="0" eaLnBrk="0" fontAlgn="base" latinLnBrk="0" hangingPunct="0">
              <a:lnSpc>
                <a:spcPct val="100000"/>
              </a:lnSpc>
              <a:spcBef>
                <a:spcPct val="30000"/>
              </a:spcBef>
              <a:spcAft>
                <a:spcPct val="0"/>
              </a:spcAft>
              <a:buClrTx/>
              <a:buSzTx/>
              <a:buFontTx/>
              <a:buNone/>
              <a:tabLst/>
              <a:defRPr/>
            </a:pPr>
            <a:r>
              <a:t>SnapMirror Sync and Semi-Sync require an additional </a:t>
            </a:r>
            <a:r>
              <a:rPr>
                <a:latin typeface="Courier New" pitchFamily="49" charset="0"/>
              </a:rPr>
              <a:t>snapmirror_sync</a:t>
            </a:r>
            <a:r>
              <a:rPr b="1">
                <a:latin typeface="Courier New" pitchFamily="49" charset="0"/>
              </a:rPr>
              <a:t> </a:t>
            </a:r>
            <a:r>
              <a:t>free license available in the </a:t>
            </a:r>
            <a:r>
              <a:rPr i="1"/>
              <a:t>Data ONTAP Data Protection Online Backup and Recovery Guide </a:t>
            </a:r>
            <a:r>
              <a:t>on the NOW site.</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CONFIGURATION PROCESS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t>SnapMirror configuration process consists of the following four steps:</a:t>
            </a:r>
          </a:p>
          <a:p>
            <a:pPr marL="0" marR="0" indent="0" algn="l" defTabSz="914400" rtl="0" eaLnBrk="0" fontAlgn="base" latinLnBrk="0" hangingPunct="0">
              <a:lnSpc>
                <a:spcPct val="100000"/>
              </a:lnSpc>
              <a:spcBef>
                <a:spcPct val="30000"/>
              </a:spcBef>
              <a:spcAft>
                <a:spcPct val="0"/>
              </a:spcAft>
              <a:buClrTx/>
              <a:buSzTx/>
              <a:buFontTx/>
              <a:buNone/>
              <a:tabLst/>
              <a:defRPr/>
            </a:pPr>
            <a:r>
              <a:t>1.Install the SnapMirror license on the source and destination systems: </a:t>
            </a:r>
            <a:r>
              <a:rPr>
                <a:latin typeface="Courier New" pitchFamily="49" charset="0"/>
              </a:rPr>
              <a:t>license add</a:t>
            </a:r>
            <a:r>
              <a:rPr i="1">
                <a:latin typeface="Courier New" pitchFamily="49" charset="0"/>
              </a:rPr>
              <a:t> &lt;code&gt;</a:t>
            </a:r>
          </a:p>
          <a:p>
            <a:pPr marL="0" marR="0" indent="0" algn="l" defTabSz="914400" rtl="0" eaLnBrk="0" fontAlgn="base" latinLnBrk="0" hangingPunct="0">
              <a:lnSpc>
                <a:spcPct val="100000"/>
              </a:lnSpc>
              <a:spcBef>
                <a:spcPct val="30000"/>
              </a:spcBef>
              <a:spcAft>
                <a:spcPct val="0"/>
              </a:spcAft>
              <a:buClrTx/>
              <a:buSzTx/>
              <a:buFontTx/>
              <a:buNone/>
              <a:tabLst/>
              <a:defRPr/>
            </a:pPr>
            <a:r>
              <a:t>2.On the source, specify the host name or IP address of the SnapMirror destination systems you wish to authorize to replicate this source system.</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options snapmirror.access host=d</a:t>
            </a:r>
            <a:r>
              <a:rPr i="1">
                <a:latin typeface="Courier New" pitchFamily="49" charset="0"/>
              </a:rPr>
              <a:t>st_hostname1,dst_hostname2</a:t>
            </a:r>
          </a:p>
          <a:p>
            <a:pPr marL="0" marR="0" indent="0" algn="l" defTabSz="914400" rtl="0" eaLnBrk="0" fontAlgn="base" latinLnBrk="0" hangingPunct="0">
              <a:lnSpc>
                <a:spcPct val="100000"/>
              </a:lnSpc>
              <a:spcBef>
                <a:spcPct val="30000"/>
              </a:spcBef>
              <a:spcAft>
                <a:spcPct val="0"/>
              </a:spcAft>
              <a:buClrTx/>
              <a:buSzTx/>
              <a:buFontTx/>
              <a:buNone/>
              <a:tabLst/>
              <a:defRPr/>
            </a:pPr>
            <a:r>
              <a:t>3.For each source volume or qtree to replicate, perform an initial baseline transfer.  For volume SnapMirror, restrict the </a:t>
            </a:r>
            <a:r>
              <a:rPr b="1"/>
              <a:t>destination</a:t>
            </a:r>
            <a:r>
              <a:t> volume first: vol restrict </a:t>
            </a:r>
            <a:r>
              <a:rPr i="1"/>
              <a:t>dst_vol</a:t>
            </a:r>
          </a:p>
          <a:p>
            <a:pPr marL="0" marR="0" indent="0" algn="l" defTabSz="914400" rtl="0" eaLnBrk="0" fontAlgn="base" latinLnBrk="0" hangingPunct="0">
              <a:lnSpc>
                <a:spcPct val="100000"/>
              </a:lnSpc>
              <a:spcBef>
                <a:spcPct val="30000"/>
              </a:spcBef>
              <a:spcAft>
                <a:spcPct val="0"/>
              </a:spcAft>
              <a:buClrTx/>
              <a:buSzTx/>
              <a:buFontTx/>
              <a:buNone/>
              <a:tabLst/>
              <a:defRPr/>
            </a:pPr>
            <a:r>
              <a:t>Then initialize the volume SnapMirror baseline, using the following syntax on the </a:t>
            </a:r>
            <a:r>
              <a:rPr b="1"/>
              <a:t>destination</a:t>
            </a:r>
            <a:r>
              <a:t>: </a:t>
            </a:r>
            <a:br/>
            <a:r>
              <a:rPr>
                <a:latin typeface="Courier New" pitchFamily="49" charset="0"/>
              </a:rPr>
              <a:t>snapmirror initialize -S </a:t>
            </a:r>
            <a:r>
              <a:rPr i="1">
                <a:latin typeface="Courier New" pitchFamily="49" charset="0"/>
              </a:rPr>
              <a:t>src_hostname</a:t>
            </a:r>
            <a:r>
              <a:rPr>
                <a:latin typeface="Courier New" pitchFamily="49" charset="0"/>
              </a:rPr>
              <a:t>:</a:t>
            </a:r>
            <a:r>
              <a:rPr i="1">
                <a:latin typeface="Courier New" pitchFamily="49" charset="0"/>
              </a:rPr>
              <a:t>src_v</a:t>
            </a:r>
            <a:r>
              <a:t/>
            </a:r>
            <a:br/>
            <a:r>
              <a:rPr i="1">
                <a:latin typeface="Courier New" pitchFamily="49" charset="0"/>
              </a:rPr>
              <a:t>                         oldst_hostname</a:t>
            </a:r>
            <a:r>
              <a:rPr>
                <a:latin typeface="Courier New" pitchFamily="49" charset="0"/>
              </a:rPr>
              <a:t>:</a:t>
            </a:r>
            <a:r>
              <a:rPr i="1">
                <a:latin typeface="Courier New" pitchFamily="49" charset="0"/>
              </a:rPr>
              <a:t>dst_vol</a:t>
            </a:r>
          </a:p>
          <a:p>
            <a:pPr marL="0" marR="0" indent="0" algn="l" defTabSz="914400" rtl="0" eaLnBrk="0" fontAlgn="base" latinLnBrk="0" hangingPunct="0">
              <a:lnSpc>
                <a:spcPct val="100000"/>
              </a:lnSpc>
              <a:spcBef>
                <a:spcPct val="30000"/>
              </a:spcBef>
              <a:spcAft>
                <a:spcPct val="0"/>
              </a:spcAft>
              <a:buClrTx/>
              <a:buSzTx/>
              <a:buFontTx/>
              <a:buNone/>
              <a:tabLst/>
              <a:defRPr/>
            </a:pPr>
            <a:r>
              <a:t>For a qtree SnapMirror baseline transfer, use the following syntax on the </a:t>
            </a:r>
            <a:r>
              <a:rPr b="1"/>
              <a:t>destination</a:t>
            </a:r>
            <a:r>
              <a:t>:</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snapmirror initialize –S </a:t>
            </a:r>
            <a:r>
              <a:rPr i="1">
                <a:latin typeface="Courier New" pitchFamily="49" charset="0"/>
              </a:rPr>
              <a:t>src_hostname:/vol/src_vol/src_qtree</a:t>
            </a:r>
            <a:r>
              <a:t/>
            </a:r>
            <a:br/>
            <a:r>
              <a:rPr i="1">
                <a:latin typeface="Courier New" pitchFamily="49" charset="0"/>
              </a:rPr>
              <a:t>                         dst_hostname:/</a:t>
            </a:r>
            <a:r>
              <a:rPr>
                <a:latin typeface="Courier New" pitchFamily="49" charset="0"/>
              </a:rPr>
              <a:t>vol/</a:t>
            </a:r>
            <a:r>
              <a:rPr i="1">
                <a:latin typeface="Courier New" pitchFamily="49" charset="0"/>
              </a:rPr>
              <a:t>dst_vol</a:t>
            </a:r>
            <a:r>
              <a:rPr>
                <a:latin typeface="Courier New" pitchFamily="49" charset="0"/>
              </a:rPr>
              <a:t>/d</a:t>
            </a:r>
            <a:r>
              <a:rPr i="1">
                <a:latin typeface="Courier New" pitchFamily="49" charset="0"/>
              </a:rPr>
              <a:t>st_qtree</a:t>
            </a:r>
          </a:p>
          <a:p>
            <a:pPr marL="0" marR="0" indent="0" algn="l" defTabSz="914400" rtl="0" eaLnBrk="0" fontAlgn="base" latinLnBrk="0" hangingPunct="0">
              <a:lnSpc>
                <a:spcPct val="100000"/>
              </a:lnSpc>
              <a:spcBef>
                <a:spcPct val="30000"/>
              </a:spcBef>
              <a:spcAft>
                <a:spcPct val="0"/>
              </a:spcAft>
              <a:buClrTx/>
              <a:buSzTx/>
              <a:buFontTx/>
              <a:buNone/>
              <a:tabLst/>
              <a:defRPr/>
            </a:pPr>
            <a:r>
              <a:t>4.After the initial transfer completes, set the SnapMirror mode of replication by creating the </a:t>
            </a:r>
            <a:r>
              <a:rPr b="1"/>
              <a:t>/etc/snapmirror.conf</a:t>
            </a:r>
            <a:r>
              <a:t> file in the destination’s root volume.</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SNAPMIRROR.CONF</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t>snapmirror.conf configuration file entries define the relationship between the source and the destination, the mode of replication, and the arguments that control SnapMirror when replicating data. The syntax for entries in the snapmirror.conf file is as follows</a:t>
            </a:r>
            <a:r>
              <a:rPr i="1"/>
              <a:t>:</a:t>
            </a:r>
          </a:p>
          <a:p>
            <a:pPr marL="0" marR="0" indent="0" algn="l" defTabSz="914400" rtl="0" eaLnBrk="0" fontAlgn="base" latinLnBrk="0" hangingPunct="0">
              <a:lnSpc>
                <a:spcPct val="100000"/>
              </a:lnSpc>
              <a:spcBef>
                <a:spcPct val="30000"/>
              </a:spcBef>
              <a:spcAft>
                <a:spcPct val="0"/>
              </a:spcAft>
              <a:buClrTx/>
              <a:buSzTx/>
              <a:buFontTx/>
              <a:buNone/>
              <a:tabLst/>
              <a:defRPr/>
            </a:pPr>
            <a:r>
              <a:rPr i="1">
                <a:latin typeface="Courier New" pitchFamily="49" charset="0"/>
              </a:rPr>
              <a:t>src_system</a:t>
            </a:r>
            <a:r>
              <a:rPr>
                <a:latin typeface="Courier New" pitchFamily="49" charset="0"/>
              </a:rPr>
              <a:t>:/vol/</a:t>
            </a:r>
            <a:r>
              <a:rPr i="1">
                <a:latin typeface="Courier New" pitchFamily="49" charset="0"/>
              </a:rPr>
              <a:t>src_vol</a:t>
            </a:r>
            <a:r>
              <a:rPr>
                <a:latin typeface="Courier New" pitchFamily="49" charset="0"/>
              </a:rPr>
              <a:t>/[</a:t>
            </a:r>
            <a:r>
              <a:rPr i="1">
                <a:latin typeface="Courier New" pitchFamily="49" charset="0"/>
              </a:rPr>
              <a:t>src_qtree</a:t>
            </a:r>
            <a:r>
              <a:rPr>
                <a:latin typeface="Courier New" pitchFamily="49" charset="0"/>
              </a:rPr>
              <a:t>] </a:t>
            </a:r>
            <a:r>
              <a:rPr i="1">
                <a:latin typeface="Courier New" pitchFamily="49" charset="0"/>
              </a:rPr>
              <a:t>dest_system</a:t>
            </a:r>
            <a:r>
              <a:rPr>
                <a:latin typeface="Courier New" pitchFamily="49" charset="0"/>
              </a:rPr>
              <a:t>:/vol/</a:t>
            </a:r>
            <a:r>
              <a:rPr i="1">
                <a:latin typeface="Courier New" pitchFamily="49" charset="0"/>
              </a:rPr>
              <a:t>dest_vol</a:t>
            </a:r>
            <a:r>
              <a:rPr>
                <a:latin typeface="Courier New" pitchFamily="49" charset="0"/>
              </a:rPr>
              <a:t>[/</a:t>
            </a:r>
            <a:r>
              <a:rPr i="1">
                <a:latin typeface="Courier New" pitchFamily="49" charset="0"/>
              </a:rPr>
              <a:t>dest_qtree</a:t>
            </a:r>
            <a:r>
              <a:rPr>
                <a:latin typeface="Courier New" pitchFamily="49" charset="0"/>
              </a:rPr>
              <a:t>] [arguments] [schedule]</a:t>
            </a:r>
          </a:p>
          <a:p>
            <a:pPr marL="0" marR="0" indent="0" algn="l" defTabSz="914400" rtl="0" eaLnBrk="0" fontAlgn="base" latinLnBrk="0" hangingPunct="0">
              <a:lnSpc>
                <a:spcPct val="100000"/>
              </a:lnSpc>
              <a:spcBef>
                <a:spcPct val="30000"/>
              </a:spcBef>
              <a:spcAft>
                <a:spcPct val="0"/>
              </a:spcAft>
              <a:buClrTx/>
              <a:buSzTx/>
              <a:buFontTx/>
              <a:buNone/>
              <a:tabLst/>
              <a:defRPr/>
            </a:pPr>
            <a:r>
              <a:t>The </a:t>
            </a:r>
            <a:r>
              <a:rPr b="1"/>
              <a:t>arguments</a:t>
            </a:r>
            <a:r>
              <a:t> field lets you define the transfer speed and the restart mode. In this field you can also enable checksum, set the synchronicity level and the visibility interval. A dash (-) indicates that all arguments’ default values apply. The </a:t>
            </a:r>
            <a:r>
              <a:rPr b="1"/>
              <a:t>schedule </a:t>
            </a:r>
            <a:r>
              <a:t>consists of four space-separated fields in order: </a:t>
            </a:r>
            <a:r>
              <a:rPr i="1"/>
              <a:t>minute, hour, day_of_month, and day_of_week.</a:t>
            </a:r>
          </a:p>
          <a:p>
            <a:pPr marL="0" marR="0" indent="0" algn="l" defTabSz="914400" rtl="0" eaLnBrk="0" fontAlgn="base" latinLnBrk="0" hangingPunct="0">
              <a:lnSpc>
                <a:spcPct val="100000"/>
              </a:lnSpc>
              <a:spcBef>
                <a:spcPct val="30000"/>
              </a:spcBef>
              <a:spcAft>
                <a:spcPct val="0"/>
              </a:spcAft>
              <a:buClrTx/>
              <a:buSzTx/>
              <a:buFontTx/>
              <a:buNone/>
              <a:tabLst/>
              <a:defRPr/>
            </a:pPr>
            <a:r>
              <a:t>All possible values can be applied with an asterisk (*). A single dash (-) means “never” and prevents this schedule entry from executing.</a:t>
            </a:r>
          </a:p>
          <a:p>
            <a:pPr marL="0" marR="0" indent="0" algn="l" defTabSz="914400" rtl="0" eaLnBrk="0" fontAlgn="base" latinLnBrk="0" hangingPunct="0">
              <a:lnSpc>
                <a:spcPct val="100000"/>
              </a:lnSpc>
              <a:spcBef>
                <a:spcPct val="30000"/>
              </a:spcBef>
              <a:spcAft>
                <a:spcPct val="0"/>
              </a:spcAft>
              <a:buClrTx/>
              <a:buSzTx/>
              <a:buFontTx/>
              <a:buNone/>
              <a:tabLst/>
              <a:defRPr/>
            </a:pPr>
            <a:r>
              <a:t>NOTE:</a:t>
            </a:r>
            <a:r>
              <a:rPr b="1"/>
              <a:t> </a:t>
            </a:r>
            <a:r>
              <a:t>SnapMirror updates can be scheduled to occur as frequently as every minute.</a:t>
            </a:r>
          </a:p>
          <a:p>
            <a:pPr marL="0" marR="0" indent="0" algn="l" defTabSz="914400" rtl="0" eaLnBrk="0" fontAlgn="base" latinLnBrk="0" hangingPunct="0">
              <a:lnSpc>
                <a:spcPct val="100000"/>
              </a:lnSpc>
              <a:spcBef>
                <a:spcPct val="30000"/>
              </a:spcBef>
              <a:spcAft>
                <a:spcPct val="0"/>
              </a:spcAft>
              <a:buClrTx/>
              <a:buSzTx/>
              <a:buFontTx/>
              <a:buNone/>
              <a:tabLst/>
              <a:defRPr/>
            </a:pPr>
            <a:r>
              <a:t>For more information on the snapmirror.conf file entries, refer to the </a:t>
            </a:r>
            <a:r>
              <a:rPr i="1"/>
              <a:t>Data ONTAP Data Protection Online Backup and Recovery Guide</a:t>
            </a:r>
            <a:r>
              <a:t>.</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latin typeface="Courier New" pitchFamily="49" charset="0"/>
              </a:rPr>
              <a:t>SNAPMIRROR.CONF  FILE EXAMPLES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latin typeface="Courier New" pitchFamily="49"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smtClean="0">
                <a:latin typeface="Courier New" pitchFamily="49" charset="0"/>
              </a:rPr>
              <a:t>src</a:t>
            </a:r>
            <a:r>
              <a:rPr>
                <a:latin typeface="Courier New" pitchFamily="49" charset="0"/>
              </a:rPr>
              <a:t>:/vol/vol1/q1 dst:/vol/vol1/q1 – 15 * * *</a:t>
            </a:r>
          </a:p>
          <a:p>
            <a:pPr marL="0" marR="0" indent="0" algn="l" defTabSz="914400" rtl="0" eaLnBrk="0" fontAlgn="base" latinLnBrk="0" hangingPunct="0">
              <a:lnSpc>
                <a:spcPct val="100000"/>
              </a:lnSpc>
              <a:spcBef>
                <a:spcPct val="30000"/>
              </a:spcBef>
              <a:spcAft>
                <a:spcPct val="0"/>
              </a:spcAft>
              <a:buClrTx/>
              <a:buSzTx/>
              <a:buFontTx/>
              <a:buNone/>
              <a:tabLst/>
              <a:defRPr/>
            </a:pPr>
            <a:r>
              <a:t>The source qtree q1 is replicated to the destination qtree q1 every hour on the hour 15 minutes past the hour, every day of the week, and every day of the month.</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src:vol2 dst:vol2 kbs=2000 10 8,20 * *</a:t>
            </a:r>
          </a:p>
          <a:p>
            <a:pPr marL="0" marR="0" indent="0" algn="l" defTabSz="914400" rtl="0" eaLnBrk="0" fontAlgn="base" latinLnBrk="0" hangingPunct="0">
              <a:lnSpc>
                <a:spcPct val="100000"/>
              </a:lnSpc>
              <a:spcBef>
                <a:spcPct val="30000"/>
              </a:spcBef>
              <a:spcAft>
                <a:spcPct val="0"/>
              </a:spcAft>
              <a:buClrTx/>
              <a:buSzTx/>
              <a:buFontTx/>
              <a:buNone/>
              <a:tabLst/>
              <a:defRPr/>
            </a:pPr>
            <a:r>
              <a:t>The source volume vol2 is replicated to the destination volume vol2 at 10 minutes past 8:00 a.m. and 8:00 p.m. every day of the month and every day of the week. In other words, the source volume vol2 is replicated at 8:10 a.m. and 8:10 p.m. Data ONTAP can use a maximum of 2,000 kilobytes per second to transfer data.</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MONITORING TRANSFER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Use </a:t>
            </a:r>
            <a:r>
              <a:t>the </a:t>
            </a:r>
            <a:r>
              <a:rPr>
                <a:latin typeface="Courier New" pitchFamily="49" charset="0"/>
              </a:rPr>
              <a:t>snapmirror status </a:t>
            </a:r>
            <a:r>
              <a:t>command either from the source or the destination storage system to monitor the transfer progress, check relationships state and status, and control the transfer lag (age of backup).</a:t>
            </a:r>
          </a:p>
          <a:p>
            <a:pPr marL="0" marR="0" indent="0" algn="l" defTabSz="914400" rtl="0" eaLnBrk="0" fontAlgn="base" latinLnBrk="0" hangingPunct="0">
              <a:lnSpc>
                <a:spcPct val="100000"/>
              </a:lnSpc>
              <a:spcBef>
                <a:spcPct val="30000"/>
              </a:spcBef>
              <a:spcAft>
                <a:spcPct val="0"/>
              </a:spcAft>
              <a:buClrTx/>
              <a:buSzTx/>
              <a:buFontTx/>
              <a:buNone/>
              <a:tabLst/>
              <a:defRPr/>
            </a:pPr>
            <a:r>
              <a:t>Command syntax:</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snapmirror status [options] [</a:t>
            </a:r>
            <a:r>
              <a:rPr i="1">
                <a:latin typeface="Courier New" pitchFamily="49" charset="0"/>
              </a:rPr>
              <a:t>system:][path]…]</a:t>
            </a:r>
          </a:p>
          <a:p>
            <a:pPr marL="0" marR="0" indent="0" algn="l" defTabSz="914400" rtl="0" eaLnBrk="0" fontAlgn="base" latinLnBrk="0" hangingPunct="0">
              <a:lnSpc>
                <a:spcPct val="100000"/>
              </a:lnSpc>
              <a:spcBef>
                <a:spcPct val="30000"/>
              </a:spcBef>
              <a:spcAft>
                <a:spcPct val="0"/>
              </a:spcAft>
              <a:buClrTx/>
              <a:buSzTx/>
              <a:buFontTx/>
              <a:buNone/>
              <a:tabLst/>
              <a:defRPr/>
            </a:pPr>
            <a:r>
              <a:t>The value for </a:t>
            </a:r>
            <a:r>
              <a:rPr i="1"/>
              <a:t>options</a:t>
            </a:r>
            <a:r>
              <a:t> can be -l or -q</a:t>
            </a:r>
          </a:p>
          <a:p>
            <a:pPr marL="0" marR="0" indent="0" algn="l" defTabSz="914400" rtl="0" eaLnBrk="0" fontAlgn="base" latinLnBrk="0" hangingPunct="0">
              <a:lnSpc>
                <a:spcPct val="100000"/>
              </a:lnSpc>
              <a:spcBef>
                <a:spcPct val="30000"/>
              </a:spcBef>
              <a:spcAft>
                <a:spcPct val="0"/>
              </a:spcAft>
              <a:buClrTx/>
              <a:buSzTx/>
              <a:buFontTx/>
              <a:buNone/>
              <a:tabLst/>
              <a:defRPr/>
            </a:pPr>
            <a:r>
              <a:t>The -l option displays the long format of the output.</a:t>
            </a:r>
          </a:p>
          <a:p>
            <a:pPr marL="0" marR="0" indent="0" algn="l" defTabSz="914400" rtl="0" eaLnBrk="0" fontAlgn="base" latinLnBrk="0" hangingPunct="0">
              <a:lnSpc>
                <a:spcPct val="100000"/>
              </a:lnSpc>
              <a:spcBef>
                <a:spcPct val="30000"/>
              </a:spcBef>
              <a:spcAft>
                <a:spcPct val="0"/>
              </a:spcAft>
              <a:buClrTx/>
              <a:buSzTx/>
              <a:buFontTx/>
              <a:buNone/>
              <a:tabLst/>
              <a:defRPr/>
            </a:pPr>
            <a:r>
              <a:t>The -q option displays which volumes or qtrees are quiesced or quiescing.</a:t>
            </a:r>
          </a:p>
          <a:p>
            <a:pPr marL="0" marR="0" indent="0" algn="l" defTabSz="914400" rtl="0" eaLnBrk="0" fontAlgn="base" latinLnBrk="0" hangingPunct="0">
              <a:lnSpc>
                <a:spcPct val="100000"/>
              </a:lnSpc>
              <a:spcBef>
                <a:spcPct val="30000"/>
              </a:spcBef>
              <a:spcAft>
                <a:spcPct val="0"/>
              </a:spcAft>
              <a:buClrTx/>
              <a:buSzTx/>
              <a:buFontTx/>
              <a:buNone/>
              <a:tabLst/>
              <a:defRPr/>
            </a:pPr>
            <a:r>
              <a:t>The </a:t>
            </a:r>
            <a:r>
              <a:rPr>
                <a:latin typeface="Courier New" pitchFamily="49" charset="0"/>
              </a:rPr>
              <a:t>snapmirrorquiesce </a:t>
            </a:r>
            <a:r>
              <a:t>command waits for all existing transfers to both volumes and qtrees to complete and blocks any further updates. If a qtree is not in a stable state (is in transition), the </a:t>
            </a:r>
            <a:r>
              <a:rPr>
                <a:latin typeface="Courier New" pitchFamily="49" charset="0"/>
              </a:rPr>
              <a:t>snapmirrorquiesce </a:t>
            </a:r>
            <a:r>
              <a:t>command forces it into a stable state. You can quiesce only volumes and qtrees that are online and that are SnapMirror destinations. You cannot quiesce a restricted or offline volume or a qtree in a restricted or offline volume.</a:t>
            </a:r>
          </a:p>
          <a:p>
            <a:pPr marL="0" marR="0" indent="0" algn="l" defTabSz="914400" rtl="0" eaLnBrk="0" fontAlgn="base" latinLnBrk="0" hangingPunct="0">
              <a:lnSpc>
                <a:spcPct val="100000"/>
              </a:lnSpc>
              <a:spcBef>
                <a:spcPct val="30000"/>
              </a:spcBef>
              <a:spcAft>
                <a:spcPct val="0"/>
              </a:spcAft>
              <a:buClrTx/>
              <a:buSzTx/>
              <a:buFontTx/>
              <a:buNone/>
              <a:tabLst/>
              <a:defRPr/>
            </a:pPr>
            <a:r>
              <a:t>For details on the </a:t>
            </a:r>
            <a:r>
              <a:rPr>
                <a:latin typeface="Courier New" pitchFamily="49" charset="0"/>
              </a:rPr>
              <a:t>snapmirror status </a:t>
            </a:r>
            <a:r>
              <a:t>command output, refer to the </a:t>
            </a:r>
            <a:r>
              <a:rPr i="1"/>
              <a:t>Data ONTAP Data Protection Online Backup and Recovery</a:t>
            </a:r>
            <a:r>
              <a:t> </a:t>
            </a:r>
            <a:r>
              <a:rPr i="1"/>
              <a:t>Guide</a:t>
            </a:r>
            <a:r>
              <a:t>.</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LISTING SNAPSHOT COPIES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Use </a:t>
            </a:r>
            <a:r>
              <a:t>the </a:t>
            </a:r>
            <a:r>
              <a:rPr>
                <a:latin typeface="Courier New" pitchFamily="49" charset="0"/>
              </a:rPr>
              <a:t>snap list</a:t>
            </a:r>
            <a:r>
              <a:t> command to list all Snapshot copies, including the SnapMirror Snapshot copies stored in the source and the destination volumes.</a:t>
            </a:r>
          </a:p>
          <a:p>
            <a:pPr marL="0" marR="0" indent="0" algn="l" defTabSz="914400" rtl="0" eaLnBrk="0" fontAlgn="base" latinLnBrk="0" hangingPunct="0">
              <a:lnSpc>
                <a:spcPct val="100000"/>
              </a:lnSpc>
              <a:spcBef>
                <a:spcPct val="30000"/>
              </a:spcBef>
              <a:spcAft>
                <a:spcPct val="0"/>
              </a:spcAft>
              <a:buClrTx/>
              <a:buSzTx/>
              <a:buFontTx/>
              <a:buNone/>
              <a:tabLst/>
              <a:defRPr/>
            </a:pPr>
            <a:r>
              <a:t>SnapMirror Snapshot copies are distinguished from system Snapshot copies by a more elaborate naming convention. The default name of a SnapMirror volume Snapshot copy is as follows:</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dest_system(sysid)_name.number</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dest_system </a:t>
            </a:r>
            <a:r>
              <a:t>is the host name of the destination storage system</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sysid </a:t>
            </a:r>
            <a:r>
              <a:t>is the destination system ID number</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name</a:t>
            </a:r>
            <a:r>
              <a:t> is the name of the destination volume</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number</a:t>
            </a:r>
            <a:r>
              <a:t> is the number of successful transfers for the Snapshot copy, starting at 1. Data ONTAP increments this number for each transfer.</a:t>
            </a:r>
          </a:p>
          <a:p>
            <a:pPr marL="0" marR="0" indent="0" algn="l" defTabSz="914400" rtl="0" eaLnBrk="0" fontAlgn="base" latinLnBrk="0" hangingPunct="0">
              <a:lnSpc>
                <a:spcPct val="100000"/>
              </a:lnSpc>
              <a:spcBef>
                <a:spcPct val="30000"/>
              </a:spcBef>
              <a:spcAft>
                <a:spcPct val="0"/>
              </a:spcAft>
              <a:buClrTx/>
              <a:buSzTx/>
              <a:buFontTx/>
              <a:buNone/>
              <a:tabLst/>
              <a:defRPr/>
            </a:pPr>
            <a:r>
              <a:t>The </a:t>
            </a:r>
            <a:r>
              <a:rPr>
                <a:latin typeface="Courier New" pitchFamily="49" charset="0"/>
              </a:rPr>
              <a:t>snap list</a:t>
            </a:r>
            <a:r>
              <a:t> command displays the keyword </a:t>
            </a:r>
            <a:r>
              <a:rPr b="1" i="1"/>
              <a:t>snapmirror</a:t>
            </a:r>
            <a:r>
              <a:t> next to the necessary Snapshot copy. </a:t>
            </a:r>
          </a:p>
          <a:p>
            <a:pPr marL="0" marR="0" indent="0" algn="l" defTabSz="914400" rtl="0" eaLnBrk="0" fontAlgn="base" latinLnBrk="0" hangingPunct="0">
              <a:lnSpc>
                <a:spcPct val="100000"/>
              </a:lnSpc>
              <a:spcBef>
                <a:spcPct val="30000"/>
              </a:spcBef>
              <a:spcAft>
                <a:spcPct val="0"/>
              </a:spcAft>
              <a:buClrTx/>
              <a:buSzTx/>
              <a:buFontTx/>
              <a:buNone/>
              <a:tabLst/>
              <a:defRPr/>
            </a:pPr>
            <a:r>
              <a:t>CAUTION: Do not delete Snapshot copies that SnapMirror creates in the source volume. The most recent SnapMirror Snapshot copy is referred to as the newest common Snapshot copy. Incremental changes to the destination depend on this Snapshot copy. If SnapMirror cannot find the required Snapshot copy on the source, it cannot perform incremental changes to the destination. The affected relationship will have to be reinitialized.</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LOG FILES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t>SnapMirror logs record whether the transfer finished successfully or failed. If there is a problem with the updates, it is useful to look at the log file to see what has happened since the last successful update. The logs include the start and end of each transfer, along with the amount of data transferred.</a:t>
            </a:r>
          </a:p>
          <a:p>
            <a:pPr marL="0" marR="0" indent="0" algn="l" defTabSz="914400" rtl="0" eaLnBrk="0" fontAlgn="base" latinLnBrk="0" hangingPunct="0">
              <a:lnSpc>
                <a:spcPct val="100000"/>
              </a:lnSpc>
              <a:spcBef>
                <a:spcPct val="30000"/>
              </a:spcBef>
              <a:spcAft>
                <a:spcPct val="0"/>
              </a:spcAft>
              <a:buClrTx/>
              <a:buSzTx/>
              <a:buFontTx/>
              <a:buNone/>
              <a:tabLst/>
              <a:defRPr/>
            </a:pPr>
            <a:r>
              <a:t>Use the option </a:t>
            </a:r>
            <a:r>
              <a:rPr>
                <a:latin typeface="Courier New" pitchFamily="49" charset="0"/>
              </a:rPr>
              <a:t>snapmirror.log.enable </a:t>
            </a:r>
            <a:r>
              <a:t>to record SnapMirror data transfer logs. By default, the option is on.</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options snapmirror.log.enable [on|off]</a:t>
            </a:r>
          </a:p>
          <a:p>
            <a:pPr marL="0" marR="0" indent="0" algn="l" defTabSz="914400" rtl="0" eaLnBrk="0" fontAlgn="base" latinLnBrk="0" hangingPunct="0">
              <a:lnSpc>
                <a:spcPct val="100000"/>
              </a:lnSpc>
              <a:spcBef>
                <a:spcPct val="30000"/>
              </a:spcBef>
              <a:spcAft>
                <a:spcPct val="0"/>
              </a:spcAft>
              <a:buClrTx/>
              <a:buSzTx/>
              <a:buFontTx/>
              <a:buNone/>
              <a:tabLst/>
              <a:defRPr/>
            </a:pPr>
            <a:r>
              <a:t>Log files are stored on the source and the destination storage system’s root volume, in the /etc/logs/snapmirror directory. </a:t>
            </a:r>
          </a:p>
          <a:p>
            <a:pPr marL="0" marR="0" indent="0" algn="l" defTabSz="914400" rtl="0" eaLnBrk="0" fontAlgn="base" latinLnBrk="0" hangingPunct="0">
              <a:lnSpc>
                <a:spcPct val="100000"/>
              </a:lnSpc>
              <a:spcBef>
                <a:spcPct val="30000"/>
              </a:spcBef>
              <a:spcAft>
                <a:spcPct val="0"/>
              </a:spcAft>
              <a:buClrTx/>
              <a:buSzTx/>
              <a:buFontTx/>
              <a:buNone/>
              <a:tabLst/>
              <a:defRPr/>
            </a:pPr>
            <a:r>
              <a:t>A new log file is generated every week as snapmirror.0. Older log files are renamed snapmirror.[1-5] and the oldest log file is deleted.</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NEARSTORE PERSONALITY</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NearStore</a:t>
            </a:r>
            <a:r>
              <a:t>® Personality allows you to utilize FAS systems as secondary systems. This feature requires the </a:t>
            </a:r>
            <a:r>
              <a:rPr>
                <a:latin typeface="Courier New" pitchFamily="49" charset="0"/>
              </a:rPr>
              <a:t>nearstore_option</a:t>
            </a:r>
            <a:r>
              <a:t> license.</a:t>
            </a:r>
          </a:p>
          <a:p>
            <a:pPr marL="0" marR="0" indent="0" algn="l" defTabSz="914400" rtl="0" eaLnBrk="0" fontAlgn="base" latinLnBrk="0" hangingPunct="0">
              <a:lnSpc>
                <a:spcPct val="100000"/>
              </a:lnSpc>
              <a:spcBef>
                <a:spcPct val="30000"/>
              </a:spcBef>
              <a:spcAft>
                <a:spcPct val="0"/>
              </a:spcAft>
              <a:buClrTx/>
              <a:buSzTx/>
              <a:buFontTx/>
              <a:buNone/>
              <a:tabLst/>
              <a:defRPr/>
            </a:pPr>
            <a:r>
              <a:t>When enabled, the </a:t>
            </a:r>
            <a:r>
              <a:rPr>
                <a:latin typeface="Courier New" pitchFamily="49" charset="0"/>
              </a:rPr>
              <a:t>nearstore_option </a:t>
            </a:r>
            <a:r>
              <a:t>license increases the number of possible concurrent destination qtree SnapMirror and SnapVault® replications by optimizing the transfer resources required for those replications. This license should not be installed on these storage systems if they intend to handle primary application workloads. </a:t>
            </a:r>
          </a:p>
          <a:p>
            <a:pPr marL="0" marR="0" indent="0" algn="l" defTabSz="914400" rtl="0" eaLnBrk="0" fontAlgn="base" latinLnBrk="0" hangingPunct="0">
              <a:lnSpc>
                <a:spcPct val="100000"/>
              </a:lnSpc>
              <a:spcBef>
                <a:spcPct val="30000"/>
              </a:spcBef>
              <a:spcAft>
                <a:spcPct val="0"/>
              </a:spcAft>
              <a:buClrTx/>
              <a:buSzTx/>
              <a:buFontTx/>
              <a:buNone/>
              <a:tabLst/>
              <a:defRPr/>
            </a:pPr>
            <a:r>
              <a:t>For more information on transfer resources required for NearStore replications, refer to the latest Data ONTAP </a:t>
            </a:r>
            <a:r>
              <a:rPr i="1"/>
              <a:t>Data Protection Online Backup and Recovery Guide</a:t>
            </a:r>
            <a:r>
              <a:t> on the NOW site.</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CONCURRENT TRANSFERS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Each </a:t>
            </a:r>
            <a:r>
              <a:t>storage system model supports a maximum number of simultaneous replication operations. </a:t>
            </a:r>
          </a:p>
          <a:p>
            <a:pPr marL="0" marR="0" indent="0" algn="l" defTabSz="914400" rtl="0" eaLnBrk="0" fontAlgn="base" latinLnBrk="0" hangingPunct="0">
              <a:lnSpc>
                <a:spcPct val="100000"/>
              </a:lnSpc>
              <a:spcBef>
                <a:spcPct val="30000"/>
              </a:spcBef>
              <a:spcAft>
                <a:spcPct val="0"/>
              </a:spcAft>
              <a:buClrTx/>
              <a:buSzTx/>
              <a:buFontTx/>
              <a:buNone/>
              <a:tabLst/>
              <a:defRPr/>
            </a:pPr>
            <a:r>
              <a:t>In Data ONTAP 7.3, the volume SnapMirror and qtree SnapMirror maximum stream counts are increased for certain platforms. This enhancement allows customers to accommodate the use of large numbers of flexible volumes and multiple concurrent transfers.</a:t>
            </a:r>
          </a:p>
          <a:p>
            <a:pPr marL="0" marR="0" indent="0" algn="l" defTabSz="914400" rtl="0" eaLnBrk="0" fontAlgn="base" latinLnBrk="0" hangingPunct="0">
              <a:lnSpc>
                <a:spcPct val="100000"/>
              </a:lnSpc>
              <a:spcBef>
                <a:spcPct val="30000"/>
              </a:spcBef>
              <a:spcAft>
                <a:spcPct val="0"/>
              </a:spcAft>
              <a:buClrTx/>
              <a:buSzTx/>
              <a:buFontTx/>
              <a:buNone/>
              <a:tabLst/>
              <a:defRPr/>
            </a:pPr>
            <a:r>
              <a:t>The new concurrent stream counts apply only to the </a:t>
            </a:r>
            <a:r>
              <a:rPr>
                <a:latin typeface="Courier New" pitchFamily="49" charset="0"/>
              </a:rPr>
              <a:t>snapmirror initialize </a:t>
            </a:r>
            <a:r>
              <a:t>and the </a:t>
            </a:r>
            <a:r>
              <a:rPr>
                <a:latin typeface="Courier New" pitchFamily="49" charset="0"/>
              </a:rPr>
              <a:t>snapmirror update </a:t>
            </a:r>
            <a:r>
              <a:t>Data ONTAP commands.</a:t>
            </a:r>
          </a:p>
          <a:p>
            <a:pPr marL="0" marR="0" indent="0" algn="l" defTabSz="914400" rtl="0" eaLnBrk="0" fontAlgn="base" latinLnBrk="0" hangingPunct="0">
              <a:lnSpc>
                <a:spcPct val="100000"/>
              </a:lnSpc>
              <a:spcBef>
                <a:spcPct val="30000"/>
              </a:spcBef>
              <a:spcAft>
                <a:spcPct val="0"/>
              </a:spcAft>
              <a:buClrTx/>
              <a:buSzTx/>
              <a:buFontTx/>
              <a:buNone/>
              <a:tabLst/>
              <a:defRPr/>
            </a:pPr>
            <a:r>
              <a:t>Refer to the latest </a:t>
            </a:r>
            <a:r>
              <a:rPr i="1"/>
              <a:t>Data ONTAP Online Data Protection Backup and Recovery Guide</a:t>
            </a:r>
            <a:r>
              <a:t> for new supported stream counts.</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MANAGING TRANSFERS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In </a:t>
            </a:r>
            <a:r>
              <a:t>Data ONTAP 7.3, you can specify the number of volume SnapMirror transfers for which you want resources by using the following Data ONTAP option:</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options replication.volume.reserved_transfers &lt;</a:t>
            </a:r>
            <a:r>
              <a:rPr i="1">
                <a:latin typeface="Courier New" pitchFamily="49" charset="0"/>
              </a:rPr>
              <a:t>n</a:t>
            </a:r>
            <a:r>
              <a:rPr>
                <a:latin typeface="Courier New" pitchFamily="49" charset="0"/>
              </a:rPr>
              <a:t>&gt;</a:t>
            </a:r>
          </a:p>
          <a:p>
            <a:pPr marL="0" marR="0" indent="0" algn="l" defTabSz="914400" rtl="0" eaLnBrk="0" fontAlgn="base" latinLnBrk="0" hangingPunct="0">
              <a:lnSpc>
                <a:spcPct val="100000"/>
              </a:lnSpc>
              <a:spcBef>
                <a:spcPct val="30000"/>
              </a:spcBef>
              <a:spcAft>
                <a:spcPct val="0"/>
              </a:spcAft>
              <a:buClrTx/>
              <a:buSzTx/>
              <a:buFontTx/>
              <a:buNone/>
              <a:tabLst/>
              <a:defRPr/>
            </a:pPr>
            <a:r>
              <a:t>&lt;</a:t>
            </a:r>
            <a:r>
              <a:rPr i="1"/>
              <a:t>n</a:t>
            </a:r>
            <a:r>
              <a:t>&gt; is the number of volume SnapMirror transfers for which you want resources reserved. </a:t>
            </a:r>
          </a:p>
          <a:p>
            <a:pPr marL="0" marR="0" indent="0" algn="l" defTabSz="914400" rtl="0" eaLnBrk="0" fontAlgn="base" latinLnBrk="0" hangingPunct="0">
              <a:lnSpc>
                <a:spcPct val="100000"/>
              </a:lnSpc>
              <a:spcBef>
                <a:spcPct val="30000"/>
              </a:spcBef>
              <a:spcAft>
                <a:spcPct val="0"/>
              </a:spcAft>
              <a:buClrTx/>
              <a:buSzTx/>
              <a:buFontTx/>
              <a:buNone/>
              <a:tabLst/>
              <a:defRPr/>
            </a:pPr>
            <a:r>
              <a:t>The default value is 0.</a:t>
            </a:r>
          </a:p>
          <a:p>
            <a:pPr marL="0" marR="0" indent="0" algn="l" defTabSz="914400" rtl="0" eaLnBrk="0" fontAlgn="base" latinLnBrk="0" hangingPunct="0">
              <a:lnSpc>
                <a:spcPct val="100000"/>
              </a:lnSpc>
              <a:spcBef>
                <a:spcPct val="30000"/>
              </a:spcBef>
              <a:spcAft>
                <a:spcPct val="0"/>
              </a:spcAft>
              <a:buClrTx/>
              <a:buSzTx/>
              <a:buFontTx/>
              <a:buNone/>
              <a:tabLst/>
              <a:defRPr/>
            </a:pPr>
            <a:r>
              <a:t>The reason for reserving transfers is that reserved resources will not be available for other replication types like qtree SnapMirror or SnapVault transfers.</a:t>
            </a:r>
          </a:p>
          <a:p>
            <a:pPr marL="0" marR="0" indent="0" algn="l" defTabSz="914400" rtl="0" eaLnBrk="0" fontAlgn="base" latinLnBrk="0" hangingPunct="0">
              <a:lnSpc>
                <a:spcPct val="100000"/>
              </a:lnSpc>
              <a:spcBef>
                <a:spcPct val="30000"/>
              </a:spcBef>
              <a:spcAft>
                <a:spcPct val="0"/>
              </a:spcAft>
              <a:buClrTx/>
              <a:buSzTx/>
              <a:buFontTx/>
              <a:buNone/>
              <a:tabLst/>
              <a:defRPr/>
            </a:pPr>
            <a:r>
              <a:t>The stream count setting was increased in Data ONTAP 7.3. You can revert back to the previous stream count setting by using the following option:</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options replication.volume.transfer_limits [current | previous]</a:t>
            </a:r>
          </a:p>
          <a:p>
            <a:pPr marL="0" marR="0" indent="0" algn="l" defTabSz="914400" rtl="0" eaLnBrk="0" fontAlgn="base" latinLnBrk="0" hangingPunct="0">
              <a:lnSpc>
                <a:spcPct val="100000"/>
              </a:lnSpc>
              <a:spcBef>
                <a:spcPct val="30000"/>
              </a:spcBef>
              <a:spcAft>
                <a:spcPct val="0"/>
              </a:spcAft>
              <a:buClrTx/>
              <a:buSzTx/>
              <a:buFontTx/>
              <a:buNone/>
              <a:tabLst/>
              <a:defRPr/>
            </a:pPr>
            <a:r>
              <a:t>If the value is set to current, the maximum for the current release will be used. If the value is set to previous, the maximum for Data ONTAP 7.2.0 will be used. The default value is current.</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THROTTLING NETWORK</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Throttle </a:t>
            </a:r>
            <a:r>
              <a:t>network usage can be configured on a per transfer basis, using the kbs argument in the snapmirror.conf.</a:t>
            </a:r>
          </a:p>
          <a:p>
            <a:pPr marL="0" marR="0" indent="0" algn="l" defTabSz="914400" rtl="0" eaLnBrk="0" fontAlgn="base" latinLnBrk="0" hangingPunct="0">
              <a:lnSpc>
                <a:spcPct val="100000"/>
              </a:lnSpc>
              <a:spcBef>
                <a:spcPct val="30000"/>
              </a:spcBef>
              <a:spcAft>
                <a:spcPct val="0"/>
              </a:spcAft>
              <a:buClrTx/>
              <a:buSzTx/>
              <a:buFontTx/>
              <a:buNone/>
              <a:tabLst/>
              <a:defRPr/>
            </a:pPr>
            <a:r>
              <a:rPr b="1"/>
              <a:t>Dynamic throttle</a:t>
            </a:r>
            <a:r>
              <a:t> allows you to change the throttle value for a SnapMirror relationship while the transfer is active. This feature is available from Data ONTAP 7.1 and later.</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snapmirror throttle &lt;n&gt; dst_hostname:dst_path</a:t>
            </a:r>
          </a:p>
          <a:p>
            <a:pPr marL="0" marR="0" indent="0" algn="l" defTabSz="914400" rtl="0" eaLnBrk="0" fontAlgn="base" latinLnBrk="0" hangingPunct="0">
              <a:lnSpc>
                <a:spcPct val="100000"/>
              </a:lnSpc>
              <a:spcBef>
                <a:spcPct val="30000"/>
              </a:spcBef>
              <a:spcAft>
                <a:spcPct val="0"/>
              </a:spcAft>
              <a:buClrTx/>
              <a:buSzTx/>
              <a:buFontTx/>
              <a:buNone/>
              <a:tabLst/>
              <a:defRPr/>
            </a:pPr>
            <a:r>
              <a:t>&lt;n&gt; is the new throttle value in kilobytes per second</a:t>
            </a:r>
          </a:p>
          <a:p>
            <a:pPr marL="0" marR="0" indent="0" algn="l" defTabSz="914400" rtl="0" eaLnBrk="0" fontAlgn="base" latinLnBrk="0" hangingPunct="0">
              <a:lnSpc>
                <a:spcPct val="100000"/>
              </a:lnSpc>
              <a:spcBef>
                <a:spcPct val="30000"/>
              </a:spcBef>
              <a:spcAft>
                <a:spcPct val="0"/>
              </a:spcAft>
              <a:buClrTx/>
              <a:buSzTx/>
              <a:buFontTx/>
              <a:buNone/>
              <a:tabLst/>
              <a:defRPr/>
            </a:pPr>
            <a:r>
              <a:rPr b="1"/>
              <a:t>System-wide throttling</a:t>
            </a:r>
            <a:r>
              <a:t> is available from Data ONTAP 7.2 and later and limits the total bandwidth used by all transfers at any time (SnapMirror and SnapVault transfers).</a:t>
            </a:r>
          </a:p>
          <a:p>
            <a:pPr marL="0" marR="0" indent="0" algn="l" defTabSz="914400" rtl="0" eaLnBrk="0" fontAlgn="base" latinLnBrk="0" hangingPunct="0">
              <a:lnSpc>
                <a:spcPct val="100000"/>
              </a:lnSpc>
              <a:spcBef>
                <a:spcPct val="30000"/>
              </a:spcBef>
              <a:spcAft>
                <a:spcPct val="0"/>
              </a:spcAft>
              <a:buClrTx/>
              <a:buSzTx/>
              <a:buFontTx/>
              <a:buNone/>
              <a:tabLst/>
              <a:defRPr/>
            </a:pPr>
            <a:r>
              <a:t>There are three options.</a:t>
            </a:r>
          </a:p>
          <a:p>
            <a:pPr marL="0" marR="0" indent="0" algn="l" defTabSz="914400" rtl="0" eaLnBrk="0" fontAlgn="base" latinLnBrk="0" hangingPunct="0">
              <a:lnSpc>
                <a:spcPct val="100000"/>
              </a:lnSpc>
              <a:spcBef>
                <a:spcPct val="30000"/>
              </a:spcBef>
              <a:spcAft>
                <a:spcPct val="0"/>
              </a:spcAft>
              <a:buClrTx/>
              <a:buSzTx/>
              <a:buFontTx/>
              <a:buNone/>
              <a:tabLst/>
              <a:defRPr/>
            </a:pPr>
            <a:r>
              <a:t>Enable or disable system-wide throttling on all systems: </a:t>
            </a:r>
            <a:r>
              <a:rPr>
                <a:latin typeface="Courier New" pitchFamily="49" charset="0"/>
              </a:rPr>
              <a:t>replication.throttle.enable [on|off]</a:t>
            </a:r>
          </a:p>
          <a:p>
            <a:pPr marL="0" marR="0" indent="0" algn="l" defTabSz="914400" rtl="0" eaLnBrk="0" fontAlgn="base" latinLnBrk="0" hangingPunct="0">
              <a:lnSpc>
                <a:spcPct val="100000"/>
              </a:lnSpc>
              <a:spcBef>
                <a:spcPct val="30000"/>
              </a:spcBef>
              <a:spcAft>
                <a:spcPct val="0"/>
              </a:spcAft>
              <a:buClrTx/>
              <a:buSzTx/>
              <a:buFontTx/>
              <a:buNone/>
              <a:tabLst/>
              <a:defRPr/>
            </a:pPr>
            <a:r>
              <a:t>Set maximum bandwidth for all incoming transfers: </a:t>
            </a:r>
            <a:r>
              <a:rPr>
                <a:latin typeface="Courier New" pitchFamily="49" charset="0"/>
              </a:rPr>
              <a:t>replication.throttle.incoming.max_kbs &lt;</a:t>
            </a:r>
            <a:r>
              <a:rPr i="1">
                <a:latin typeface="Courier New" pitchFamily="49" charset="0"/>
              </a:rPr>
              <a:t>value</a:t>
            </a:r>
            <a:r>
              <a:rPr>
                <a:latin typeface="Courier New" pitchFamily="49" charset="0"/>
              </a:rPr>
              <a:t>&gt;</a:t>
            </a:r>
          </a:p>
          <a:p>
            <a:pPr marL="0" marR="0" indent="0" algn="l" defTabSz="914400" rtl="0" eaLnBrk="0" fontAlgn="base" latinLnBrk="0" hangingPunct="0">
              <a:lnSpc>
                <a:spcPct val="100000"/>
              </a:lnSpc>
              <a:spcBef>
                <a:spcPct val="30000"/>
              </a:spcBef>
              <a:spcAft>
                <a:spcPct val="0"/>
              </a:spcAft>
              <a:buClrTx/>
              <a:buSzTx/>
              <a:buFontTx/>
              <a:buNone/>
              <a:tabLst/>
              <a:defRPr/>
            </a:pPr>
            <a:r>
              <a:t>Set maximum bandwidth for all outgoing transfers: </a:t>
            </a:r>
            <a:r>
              <a:rPr>
                <a:latin typeface="Courier New" pitchFamily="49" charset="0"/>
              </a:rPr>
              <a:t>replication.throttle.outgoing.max_kbs &lt;</a:t>
            </a:r>
            <a:r>
              <a:rPr i="1">
                <a:latin typeface="Courier New" pitchFamily="49" charset="0"/>
              </a:rPr>
              <a:t>value</a:t>
            </a:r>
            <a:r>
              <a:rPr>
                <a:latin typeface="Courier New" pitchFamily="49" charset="0"/>
              </a:rPr>
              <a:t>&gt;</a:t>
            </a:r>
          </a:p>
          <a:p>
            <a:pPr marL="0" marR="0" indent="0" algn="l" defTabSz="914400" rtl="0" eaLnBrk="0" fontAlgn="base" latinLnBrk="0" hangingPunct="0">
              <a:lnSpc>
                <a:spcPct val="100000"/>
              </a:lnSpc>
              <a:spcBef>
                <a:spcPct val="30000"/>
              </a:spcBef>
              <a:spcAft>
                <a:spcPct val="0"/>
              </a:spcAft>
              <a:buClrTx/>
              <a:buSzTx/>
              <a:buFontTx/>
              <a:buNone/>
              <a:tabLst/>
              <a:defRPr/>
            </a:pPr>
            <a:r>
              <a:t>The default value is unlimited, which means there is no limit on total bandwidth used. Valid transfer rate values are 1 to 125,000 kilobytes per second.</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SPACE GUARANTEE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In </a:t>
            </a:r>
            <a:r>
              <a:t>Data ONTAP 7.3 and later, space is guaranteed for SnapMirror destination flexible volumes. This new feature preallocates space in the aggregate for the volume. However, it is still possible for transfers to fail when the aggregate is full. When you create a flexible volume</a:t>
            </a:r>
            <a:r>
              <a:rPr b="1"/>
              <a:t>, </a:t>
            </a:r>
            <a:r>
              <a:t>by default its </a:t>
            </a:r>
            <a:r>
              <a:rPr i="1"/>
              <a:t>volume</a:t>
            </a:r>
            <a:r>
              <a:t> guarantee is enabled.</a:t>
            </a:r>
          </a:p>
          <a:p>
            <a:pPr marL="0" marR="0" indent="0" algn="l" defTabSz="914400" rtl="0" eaLnBrk="0" fontAlgn="base" latinLnBrk="0" hangingPunct="0">
              <a:lnSpc>
                <a:spcPct val="100000"/>
              </a:lnSpc>
              <a:spcBef>
                <a:spcPct val="30000"/>
              </a:spcBef>
              <a:spcAft>
                <a:spcPct val="0"/>
              </a:spcAft>
              <a:buClrTx/>
              <a:buSzTx/>
              <a:buFontTx/>
              <a:buNone/>
              <a:tabLst/>
              <a:defRPr/>
            </a:pPr>
            <a:r>
              <a:t>Support for space guarantee on the SnapMirror destination volume allows for maintenance of this guarantee after the initial baseline transfer is completed. The destination volume is set to an internal guarantee type called Replica (RAID label). The guarantee is also maintained when the volume is offline. When the SnapMirror destination storage system is upgraded to Data ONTAP 7.3 or later, you can enable or disable the space guarantee on the existing SnapMirror destination volumes using the </a:t>
            </a:r>
            <a:r>
              <a:rPr>
                <a:latin typeface="Courier New" pitchFamily="49" charset="0"/>
              </a:rPr>
              <a:t>vol options </a:t>
            </a:r>
            <a:r>
              <a:t>command. Note that file guarantee is not supported on SnapMirror destination volumes.</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dst&gt; vol options </a:t>
            </a:r>
            <a:r>
              <a:rPr i="1">
                <a:latin typeface="Courier New" pitchFamily="49" charset="0"/>
              </a:rPr>
              <a:t>vol_name</a:t>
            </a:r>
            <a:r>
              <a:rPr>
                <a:latin typeface="Courier New" pitchFamily="49" charset="0"/>
              </a:rPr>
              <a:t> guarantee [volume | none]</a:t>
            </a:r>
          </a:p>
          <a:p>
            <a:pPr marL="0" marR="0" indent="0" algn="l" defTabSz="914400" rtl="0" eaLnBrk="0" fontAlgn="base" latinLnBrk="0" hangingPunct="0">
              <a:lnSpc>
                <a:spcPct val="100000"/>
              </a:lnSpc>
              <a:spcBef>
                <a:spcPct val="30000"/>
              </a:spcBef>
              <a:spcAft>
                <a:spcPct val="0"/>
              </a:spcAft>
              <a:buClrTx/>
              <a:buSzTx/>
              <a:buFontTx/>
              <a:buNone/>
              <a:tabLst/>
              <a:defRPr/>
            </a:pPr>
            <a:r>
              <a:t>An </a:t>
            </a:r>
            <a:r>
              <a:rPr i="1"/>
              <a:t>upgraded_replica</a:t>
            </a:r>
            <a:r>
              <a:t> volume option is added to display if a volume is an upgraded SnapMirror destination as a part of the </a:t>
            </a:r>
            <a:r>
              <a:rPr>
                <a:latin typeface="Courier New" pitchFamily="49" charset="0"/>
              </a:rPr>
              <a:t>vol status </a:t>
            </a:r>
            <a:r>
              <a:t>command.</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dst&gt; vol status</a:t>
            </a:r>
            <a:r>
              <a:t/>
            </a:r>
            <a:br/>
            <a:r>
              <a:rPr>
                <a:latin typeface="Courier New" pitchFamily="49" charset="0"/>
              </a:rPr>
              <a:t>Volume   State   Status         Options</a:t>
            </a:r>
            <a:r>
              <a:t/>
            </a:r>
            <a:br/>
            <a:r>
              <a:rPr>
                <a:latin typeface="Courier New" pitchFamily="49" charset="0"/>
              </a:rPr>
              <a:t>dst_vol  online  raid_dp, flex  snapmirrored=on,</a:t>
            </a:r>
            <a:r>
              <a:t/>
            </a:r>
            <a:br/>
            <a:r>
              <a:rPr>
                <a:latin typeface="Courier New" pitchFamily="49" charset="0"/>
              </a:rPr>
              <a:t>                                snapmirroredupgraded_replica,</a:t>
            </a:r>
            <a:r>
              <a:t/>
            </a:r>
            <a:br/>
            <a:r>
              <a:rPr>
                <a:latin typeface="Courier New" pitchFamily="49" charset="0"/>
              </a:rPr>
              <a:t>                 read-only      fs_size_fixed=on,</a:t>
            </a:r>
            <a:r>
              <a:t/>
            </a:r>
            <a:br/>
            <a:r>
              <a:rPr>
                <a:latin typeface="Courier New" pitchFamily="49" charset="0"/>
              </a:rPr>
              <a:t>                            guarantee=volume(disabled)</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vol0     online  raid4    root</a:t>
            </a: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27</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SYNCHRONOUS SNAPMIRROR</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SYNC MODE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SnapMirror </a:t>
            </a:r>
            <a:r>
              <a:t>in synchronous mode is a mode of replication that sends updates from the source to the destination as they occur, rather than according to a predetermined schedule. This guarantees that data written on the source system is protected on the destination even if the entire source system fails.</a:t>
            </a:r>
          </a:p>
          <a:p>
            <a:pPr marL="0" marR="0" indent="0" algn="l" defTabSz="914400" rtl="0" eaLnBrk="0" fontAlgn="base" latinLnBrk="0" hangingPunct="0">
              <a:lnSpc>
                <a:spcPct val="100000"/>
              </a:lnSpc>
              <a:spcBef>
                <a:spcPct val="30000"/>
              </a:spcBef>
              <a:spcAft>
                <a:spcPct val="0"/>
              </a:spcAft>
              <a:buClrTx/>
              <a:buSzTx/>
              <a:buFontTx/>
              <a:buNone/>
              <a:tabLst/>
              <a:defRPr/>
            </a:pPr>
            <a:r>
              <a:t>Volume SnapMirror Async is the base of SnapMirror Sync. The first step involved in SnapMirror sync mode replication is a one-time baseline transfer of the source volume. When the baseline transfer is completed, SnapMirror transitions through a series of states, becoming more and more synchronous until the relationship gets in synchronous mode.</a:t>
            </a:r>
          </a:p>
          <a:p>
            <a:pPr marL="0" marR="0" indent="0" algn="l" defTabSz="914400" rtl="0" eaLnBrk="0" fontAlgn="base" latinLnBrk="0" hangingPunct="0">
              <a:lnSpc>
                <a:spcPct val="100000"/>
              </a:lnSpc>
              <a:spcBef>
                <a:spcPct val="30000"/>
              </a:spcBef>
              <a:spcAft>
                <a:spcPct val="0"/>
              </a:spcAft>
              <a:buClrTx/>
              <a:buSzTx/>
              <a:buFontTx/>
              <a:buNone/>
              <a:tabLst/>
              <a:defRPr/>
            </a:pPr>
            <a:r>
              <a:t>To configure SnapMirror Sync mode, the schedule field is replaced by sync in the snapmirror.conf configuration file.</a:t>
            </a:r>
          </a:p>
          <a:p>
            <a:pPr marL="0" marR="0" indent="0" algn="l" defTabSz="914400" rtl="0" eaLnBrk="0" fontAlgn="base" latinLnBrk="0" hangingPunct="0">
              <a:lnSpc>
                <a:spcPct val="100000"/>
              </a:lnSpc>
              <a:spcBef>
                <a:spcPct val="30000"/>
              </a:spcBef>
              <a:spcAft>
                <a:spcPct val="0"/>
              </a:spcAft>
              <a:buClrTx/>
              <a:buSzTx/>
              <a:buFontTx/>
              <a:buNone/>
              <a:tabLst/>
              <a:defRPr/>
            </a:pPr>
            <a:r>
              <a:t>Example: </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SystemA:vol1 SystemB:vol1 – sync</a:t>
            </a:r>
          </a:p>
          <a:p>
            <a:pPr marL="0" marR="0" indent="0" algn="l" defTabSz="914400" rtl="0" eaLnBrk="0" fontAlgn="base" latinLnBrk="0" hangingPunct="0">
              <a:lnSpc>
                <a:spcPct val="100000"/>
              </a:lnSpc>
              <a:spcBef>
                <a:spcPct val="30000"/>
              </a:spcBef>
              <a:spcAft>
                <a:spcPct val="0"/>
              </a:spcAft>
              <a:buClrTx/>
              <a:buSzTx/>
              <a:buFontTx/>
              <a:buNone/>
              <a:tabLst/>
              <a:defRPr/>
            </a:pPr>
            <a:r>
              <a:t>Note that when changes are made to the snapmirror.conf file for a SnapMirror Sync entry, the SnapMirror relationship will go out of sync momentarily and then attempt to return to synchronous state.</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0" dirty="0" smtClean="0"/>
              <a:t>CP AND NVLOG FORWARDING</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1"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b="1" dirty="0" smtClean="0"/>
              <a:t>SnapMirror </a:t>
            </a:r>
            <a:r>
              <a:rPr b="1" dirty="0"/>
              <a:t>Sync forwards all consistency point (CP) </a:t>
            </a:r>
            <a:r>
              <a:rPr dirty="0"/>
              <a:t>writes to the destination to keep consistency between the source and the destination volumes.</a:t>
            </a:r>
          </a:p>
          <a:p>
            <a:pPr marL="0" marR="0" indent="0" algn="l" defTabSz="914400" rtl="0" eaLnBrk="0" fontAlgn="base" latinLnBrk="0" hangingPunct="0">
              <a:lnSpc>
                <a:spcPct val="100000"/>
              </a:lnSpc>
              <a:spcBef>
                <a:spcPct val="30000"/>
              </a:spcBef>
              <a:spcAft>
                <a:spcPct val="0"/>
              </a:spcAft>
              <a:buClrTx/>
              <a:buSzTx/>
              <a:buFontTx/>
              <a:buNone/>
              <a:tabLst/>
              <a:defRPr/>
            </a:pPr>
            <a:r>
              <a:rPr dirty="0"/>
              <a:t>A CP is generally taken when the NVRAM is half-full, when the timer generates a CP (10 seconds), and when a Snapshot copy is created although other events can cause a CP.</a:t>
            </a:r>
          </a:p>
          <a:p>
            <a:pPr marL="0" marR="0" indent="0" algn="l" defTabSz="914400" rtl="0" eaLnBrk="0" fontAlgn="base" latinLnBrk="0" hangingPunct="0">
              <a:lnSpc>
                <a:spcPct val="100000"/>
              </a:lnSpc>
              <a:spcBef>
                <a:spcPct val="30000"/>
              </a:spcBef>
              <a:spcAft>
                <a:spcPct val="0"/>
              </a:spcAft>
              <a:buClrTx/>
              <a:buSzTx/>
              <a:buFontTx/>
              <a:buNone/>
              <a:tabLst/>
              <a:defRPr/>
            </a:pPr>
            <a:r>
              <a:rPr dirty="0"/>
              <a:t>Before Data ONTAP 7.2.2, the source CP will not complete until the destination had completed its CP. With Data ONTAP 7.2.2 and later, CPs are not synchronized but are forwarded to the destination and data is saved in memory.</a:t>
            </a:r>
          </a:p>
          <a:p>
            <a:pPr marL="0" marR="0" indent="0" algn="l" defTabSz="914400" rtl="0" eaLnBrk="0" fontAlgn="base" latinLnBrk="0" hangingPunct="0">
              <a:lnSpc>
                <a:spcPct val="100000"/>
              </a:lnSpc>
              <a:spcBef>
                <a:spcPct val="30000"/>
              </a:spcBef>
              <a:spcAft>
                <a:spcPct val="0"/>
              </a:spcAft>
              <a:buClrTx/>
              <a:buSzTx/>
              <a:buFontTx/>
              <a:buNone/>
              <a:tabLst/>
              <a:defRPr/>
            </a:pPr>
            <a:r>
              <a:rPr b="1" dirty="0"/>
              <a:t>SnapMirror Sync forwards the NVRAM logs</a:t>
            </a:r>
            <a:r>
              <a:rPr dirty="0"/>
              <a:t> to the destination to ensure that NVRAM operations on the source are replicated to the destination for replay in case of a disaster on the source system.</a:t>
            </a:r>
          </a:p>
          <a:p>
            <a:pPr marL="0" marR="0" indent="0" algn="l" defTabSz="914400" rtl="0" eaLnBrk="0" fontAlgn="base" latinLnBrk="0" hangingPunct="0">
              <a:lnSpc>
                <a:spcPct val="100000"/>
              </a:lnSpc>
              <a:spcBef>
                <a:spcPct val="30000"/>
              </a:spcBef>
              <a:spcAft>
                <a:spcPct val="0"/>
              </a:spcAft>
              <a:buClrTx/>
              <a:buSzTx/>
              <a:buFontTx/>
              <a:buNone/>
              <a:tabLst/>
              <a:defRPr/>
            </a:pPr>
            <a:r>
              <a:rPr dirty="0"/>
              <a:t>NVLOG data is treated as a stream of writes to a pair of special files named the NVLOG files /etc/</a:t>
            </a:r>
            <a:r>
              <a:rPr dirty="0" err="1"/>
              <a:t>sync_snapmirror_nvlog</a:t>
            </a:r>
            <a:r>
              <a:rPr dirty="0"/>
              <a:t>/&lt;</a:t>
            </a:r>
            <a:r>
              <a:rPr dirty="0" err="1"/>
              <a:t>dstfsid</a:t>
            </a:r>
            <a:r>
              <a:rPr dirty="0"/>
              <a:t>&gt;.log[0|1]</a:t>
            </a:r>
          </a:p>
          <a:p>
            <a:pPr marL="0" marR="0" indent="0" algn="l" defTabSz="914400" rtl="0" eaLnBrk="0" fontAlgn="base" latinLnBrk="0" hangingPunct="0">
              <a:lnSpc>
                <a:spcPct val="100000"/>
              </a:lnSpc>
              <a:spcBef>
                <a:spcPct val="30000"/>
              </a:spcBef>
              <a:spcAft>
                <a:spcPct val="0"/>
              </a:spcAft>
              <a:buClrTx/>
              <a:buSzTx/>
              <a:buFontTx/>
              <a:buNone/>
              <a:tabLst/>
              <a:defRPr/>
            </a:pPr>
            <a:r>
              <a:rPr dirty="0"/>
              <a:t>Before Data ONTAP 7.2.2, NVLOG files are written in the root volume of the destination system. With Data ONTAP 7.2.2 and later, NVLOG files are written in the parent aggregate of the destination volume.</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5" name="Slide Image Placeholder 4"/>
          <p:cNvSpPr>
            <a:spLocks noGrp="1" noRot="1" noChangeAspect="1"/>
          </p:cNvSpPr>
          <p:nvPr>
            <p:ph type="sldImg"/>
          </p:nvPr>
        </p:nvSpPr>
        <p:spPr>
          <a:xfrm>
            <a:off x="687388" y="228600"/>
            <a:ext cx="5181600" cy="3886200"/>
          </a:xfrm>
        </p:spPr>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THEORY OF OPERATION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Client </a:t>
            </a:r>
            <a:r>
              <a:t>writes are acknowledged after the writes have been logged to the NVRAM on the source and to the NVLOG files on the destination. Because the source waits for each transaction to be acknowledged from the destination before moving forward, it may impact client application performance.</a:t>
            </a:r>
          </a:p>
          <a:p>
            <a:pPr marL="0" marR="0" indent="0" algn="l" defTabSz="914400" rtl="0" eaLnBrk="0" fontAlgn="base" latinLnBrk="0" hangingPunct="0">
              <a:lnSpc>
                <a:spcPct val="100000"/>
              </a:lnSpc>
              <a:spcBef>
                <a:spcPct val="30000"/>
              </a:spcBef>
              <a:spcAft>
                <a:spcPct val="0"/>
              </a:spcAft>
              <a:buClrTx/>
              <a:buSzTx/>
              <a:buFontTx/>
              <a:buNone/>
              <a:tabLst/>
              <a:defRPr/>
            </a:pPr>
            <a:r>
              <a:t>The source system receives a write request from a client. The request is journaled in the system’s NVRAM and recorded in cache memory.</a:t>
            </a:r>
          </a:p>
          <a:p>
            <a:pPr marL="0" marR="0" indent="0" algn="l" defTabSz="914400" rtl="0" eaLnBrk="0" fontAlgn="base" latinLnBrk="0" hangingPunct="0">
              <a:lnSpc>
                <a:spcPct val="100000"/>
              </a:lnSpc>
              <a:spcBef>
                <a:spcPct val="30000"/>
              </a:spcBef>
              <a:spcAft>
                <a:spcPct val="0"/>
              </a:spcAft>
              <a:buClrTx/>
              <a:buSzTx/>
              <a:buFontTx/>
              <a:buNone/>
              <a:tabLst/>
              <a:defRPr/>
            </a:pPr>
            <a:r>
              <a:t>The request and the NVLOG metadata are forwarded to the SnapMirror destination system where they are also journaled in NVRAM and cache memory. </a:t>
            </a:r>
          </a:p>
          <a:p>
            <a:pPr marL="0" marR="0" indent="0" algn="l" defTabSz="914400" rtl="0" eaLnBrk="0" fontAlgn="base" latinLnBrk="0" hangingPunct="0">
              <a:lnSpc>
                <a:spcPct val="100000"/>
              </a:lnSpc>
              <a:spcBef>
                <a:spcPct val="30000"/>
              </a:spcBef>
              <a:spcAft>
                <a:spcPct val="0"/>
              </a:spcAft>
              <a:buClrTx/>
              <a:buSzTx/>
              <a:buFontTx/>
              <a:buNone/>
              <a:tabLst/>
              <a:defRPr/>
            </a:pPr>
            <a:r>
              <a:t>The destination responds to the source system.</a:t>
            </a:r>
          </a:p>
          <a:p>
            <a:pPr marL="0" marR="0" indent="0" algn="l" defTabSz="914400" rtl="0" eaLnBrk="0" fontAlgn="base" latinLnBrk="0" hangingPunct="0">
              <a:lnSpc>
                <a:spcPct val="100000"/>
              </a:lnSpc>
              <a:spcBef>
                <a:spcPct val="30000"/>
              </a:spcBef>
              <a:spcAft>
                <a:spcPct val="0"/>
              </a:spcAft>
              <a:buClrTx/>
              <a:buSzTx/>
              <a:buFontTx/>
              <a:buNone/>
              <a:tabLst/>
              <a:defRPr/>
            </a:pPr>
            <a:r>
              <a:t>Data ONTAP acknowledges the write to the client system, and the application that requested the write is free to continue processing.</a:t>
            </a:r>
          </a:p>
          <a:p>
            <a:pPr marL="0" marR="0" indent="0" algn="l" defTabSz="914400" rtl="0" eaLnBrk="0" fontAlgn="base" latinLnBrk="0" hangingPunct="0">
              <a:lnSpc>
                <a:spcPct val="100000"/>
              </a:lnSpc>
              <a:spcBef>
                <a:spcPct val="30000"/>
              </a:spcBef>
              <a:spcAft>
                <a:spcPct val="0"/>
              </a:spcAft>
              <a:buClrTx/>
              <a:buSzTx/>
              <a:buFontTx/>
              <a:buNone/>
              <a:tabLst/>
              <a:defRPr/>
            </a:pPr>
            <a:r>
              <a:t>When a consistency point is triggered, Data ONTAP uses the transaction data in cache memory to build a list of data block changes that need to be written to disk. </a:t>
            </a:r>
          </a:p>
          <a:p>
            <a:pPr marL="0" marR="0" indent="0" algn="l" defTabSz="914400" rtl="0" eaLnBrk="0" fontAlgn="base" latinLnBrk="0" hangingPunct="0">
              <a:lnSpc>
                <a:spcPct val="100000"/>
              </a:lnSpc>
              <a:spcBef>
                <a:spcPct val="30000"/>
              </a:spcBef>
              <a:spcAft>
                <a:spcPct val="0"/>
              </a:spcAft>
              <a:buClrTx/>
              <a:buSzTx/>
              <a:buFontTx/>
              <a:buNone/>
              <a:tabLst/>
              <a:defRPr/>
            </a:pPr>
            <a:r>
              <a:t>This list of data blocks is sent to the destination, which initiates its own write to disk and returns an acknowledgment to the WAFL® software on the source system.</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SEMI-SYNC MODE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Versions </a:t>
            </a:r>
            <a:r>
              <a:t>of Data ONTAP earlier than 7.3, allowed for Semi-Sync mode, which provided different synchronicity levels to control synchronicity versus performance. </a:t>
            </a:r>
          </a:p>
          <a:p>
            <a:pPr marL="0" marR="0" indent="0" algn="l" defTabSz="914400" rtl="0" eaLnBrk="0" fontAlgn="base" latinLnBrk="0" hangingPunct="0">
              <a:lnSpc>
                <a:spcPct val="100000"/>
              </a:lnSpc>
              <a:spcBef>
                <a:spcPct val="30000"/>
              </a:spcBef>
              <a:spcAft>
                <a:spcPct val="0"/>
              </a:spcAft>
              <a:buClrTx/>
              <a:buSzTx/>
              <a:buFontTx/>
              <a:buNone/>
              <a:tabLst/>
              <a:defRPr/>
            </a:pPr>
            <a:r>
              <a:t>The field in the configuration file that controls the synchronicity level is the outstanding argument. This variable allows you to modify the amount of time or the number of operations a destination waits before sending a write acknowledgment to the source.</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outstanding={</a:t>
            </a:r>
            <a:r>
              <a:rPr i="1">
                <a:latin typeface="Courier New" pitchFamily="49" charset="0"/>
              </a:rPr>
              <a:t>x</a:t>
            </a:r>
            <a:r>
              <a:rPr>
                <a:latin typeface="Courier New" pitchFamily="49" charset="0"/>
              </a:rPr>
              <a:t> ops | </a:t>
            </a:r>
            <a:r>
              <a:rPr i="1">
                <a:latin typeface="Courier New" pitchFamily="49" charset="0"/>
              </a:rPr>
              <a:t>x</a:t>
            </a:r>
            <a:r>
              <a:rPr>
                <a:latin typeface="Courier New" pitchFamily="49" charset="0"/>
              </a:rPr>
              <a:t> ms | </a:t>
            </a:r>
            <a:r>
              <a:rPr i="1">
                <a:latin typeface="Courier New" pitchFamily="49" charset="0"/>
              </a:rPr>
              <a:t>x</a:t>
            </a:r>
            <a:r>
              <a:rPr>
                <a:latin typeface="Courier New" pitchFamily="49" charset="0"/>
              </a:rPr>
              <a:t> s}</a:t>
            </a:r>
          </a:p>
          <a:p>
            <a:pPr marL="0" marR="0" indent="0" algn="l" defTabSz="914400" rtl="0" eaLnBrk="0" fontAlgn="base" latinLnBrk="0" hangingPunct="0">
              <a:lnSpc>
                <a:spcPct val="100000"/>
              </a:lnSpc>
              <a:spcBef>
                <a:spcPct val="30000"/>
              </a:spcBef>
              <a:spcAft>
                <a:spcPct val="0"/>
              </a:spcAft>
              <a:buClrTx/>
              <a:buSzTx/>
              <a:buFontTx/>
              <a:buNone/>
              <a:tabLst/>
              <a:defRPr/>
            </a:pPr>
            <a:r>
              <a:t>Default is no value: SnapMirror operates in a fully synchronous manner.</a:t>
            </a:r>
          </a:p>
          <a:p>
            <a:pPr marL="0" marR="0" indent="0" algn="l" defTabSz="914400" rtl="0" eaLnBrk="0" fontAlgn="base" latinLnBrk="0" hangingPunct="0">
              <a:lnSpc>
                <a:spcPct val="100000"/>
              </a:lnSpc>
              <a:spcBef>
                <a:spcPct val="30000"/>
              </a:spcBef>
              <a:spcAft>
                <a:spcPct val="0"/>
              </a:spcAft>
              <a:buClrTx/>
              <a:buSzTx/>
              <a:buFontTx/>
              <a:buNone/>
              <a:tabLst/>
              <a:defRPr/>
            </a:pPr>
            <a:r>
              <a:t>The ops suffix allows </a:t>
            </a:r>
            <a:r>
              <a:rPr i="1"/>
              <a:t>x</a:t>
            </a:r>
            <a:r>
              <a:t> number of outstanding write operations before forcing the clients to wait for an acknowledgment.</a:t>
            </a:r>
          </a:p>
          <a:p>
            <a:pPr marL="0" marR="0" indent="0" algn="l" defTabSz="914400" rtl="0" eaLnBrk="0" fontAlgn="base" latinLnBrk="0" hangingPunct="0">
              <a:lnSpc>
                <a:spcPct val="100000"/>
              </a:lnSpc>
              <a:spcBef>
                <a:spcPct val="30000"/>
              </a:spcBef>
              <a:spcAft>
                <a:spcPct val="0"/>
              </a:spcAft>
              <a:buClrTx/>
              <a:buSzTx/>
              <a:buFontTx/>
              <a:buNone/>
              <a:tabLst/>
              <a:defRPr/>
            </a:pPr>
            <a:r>
              <a:t>s or ms defines the amount of time (seconds or milliseconds) a destination waits before sending a write acknowledgment.</a:t>
            </a:r>
          </a:p>
          <a:p>
            <a:pPr marL="0" marR="0" indent="0" algn="l" defTabSz="914400" rtl="0" eaLnBrk="0" fontAlgn="base" latinLnBrk="0" hangingPunct="0">
              <a:lnSpc>
                <a:spcPct val="100000"/>
              </a:lnSpc>
              <a:spcBef>
                <a:spcPct val="30000"/>
              </a:spcBef>
              <a:spcAft>
                <a:spcPct val="0"/>
              </a:spcAft>
              <a:buClrTx/>
              <a:buSzTx/>
              <a:buFontTx/>
              <a:buNone/>
              <a:tabLst/>
              <a:defRPr/>
            </a:pPr>
            <a:r>
              <a:t>When the outstanding value is </a:t>
            </a:r>
            <a:r>
              <a:rPr b="1"/>
              <a:t>less than 10 seconds</a:t>
            </a:r>
            <a:r>
              <a:t>, the source forwards the NVLOG like it would in sync mode, but it does not wait for the acknowledgment from the destination system. This provides performance improvement for the client writing to the source volume. However, there is a possibility of data loss during that interval should the source crash prior to forwarding the NVLOG.</a:t>
            </a:r>
          </a:p>
          <a:p>
            <a:pPr marL="0" marR="0" indent="0" algn="l" defTabSz="914400" rtl="0" eaLnBrk="0" fontAlgn="base" latinLnBrk="0" hangingPunct="0">
              <a:lnSpc>
                <a:spcPct val="100000"/>
              </a:lnSpc>
              <a:spcBef>
                <a:spcPct val="30000"/>
              </a:spcBef>
              <a:spcAft>
                <a:spcPct val="0"/>
              </a:spcAft>
              <a:buClrTx/>
              <a:buSzTx/>
              <a:buFontTx/>
              <a:buNone/>
              <a:tabLst/>
              <a:defRPr/>
            </a:pPr>
            <a:r>
              <a:t>When the outstanding value is set to </a:t>
            </a:r>
            <a:r>
              <a:rPr b="1"/>
              <a:t>10 seconds or more</a:t>
            </a:r>
            <a:r>
              <a:t>, only the CP streams are forwarded to the destination; NVLOG data is not forwarded. Eliminating NVLOG forwarding reduces the load on the storage systems.</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31</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SEMI-SYNC MODE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In </a:t>
            </a:r>
            <a:r>
              <a:rPr dirty="0"/>
              <a:t>Data ONTAP 7.3, the outstanding argument is deprecated. To configure Semi-Sync mode, replace the schedule field by Semi-Sync in the </a:t>
            </a:r>
            <a:r>
              <a:rPr dirty="0" err="1"/>
              <a:t>snapmirror.conf</a:t>
            </a:r>
            <a:r>
              <a:rPr dirty="0"/>
              <a:t> file.</a:t>
            </a:r>
          </a:p>
          <a:p>
            <a:pPr marL="0" marR="0" indent="0" algn="l" defTabSz="914400" rtl="0" eaLnBrk="0" fontAlgn="base" latinLnBrk="0" hangingPunct="0">
              <a:lnSpc>
                <a:spcPct val="100000"/>
              </a:lnSpc>
              <a:spcBef>
                <a:spcPct val="30000"/>
              </a:spcBef>
              <a:spcAft>
                <a:spcPct val="0"/>
              </a:spcAft>
              <a:buClrTx/>
              <a:buSzTx/>
              <a:buFontTx/>
              <a:buNone/>
              <a:tabLst/>
              <a:defRPr/>
            </a:pPr>
            <a:r>
              <a:rPr dirty="0"/>
              <a:t>Example: </a:t>
            </a:r>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latin typeface="Courier New" pitchFamily="49" charset="0"/>
              </a:rPr>
              <a:t>src</a:t>
            </a:r>
            <a:r>
              <a:rPr dirty="0" smtClean="0">
                <a:latin typeface="Courier New" pitchFamily="49" charset="0"/>
              </a:rPr>
              <a:t>:vol1 </a:t>
            </a:r>
            <a:r>
              <a:rPr lang="en-US" dirty="0" smtClean="0">
                <a:latin typeface="Courier New" pitchFamily="49" charset="0"/>
              </a:rPr>
              <a:t>dst</a:t>
            </a:r>
            <a:r>
              <a:rPr dirty="0" smtClean="0">
                <a:latin typeface="Courier New" pitchFamily="49" charset="0"/>
              </a:rPr>
              <a:t>:vol1 </a:t>
            </a:r>
            <a:r>
              <a:rPr dirty="0">
                <a:latin typeface="Courier New" pitchFamily="49" charset="0"/>
              </a:rPr>
              <a:t>– semi-sync</a:t>
            </a:r>
          </a:p>
          <a:p>
            <a:pPr marL="0" marR="0" indent="0" algn="l" defTabSz="914400" rtl="0" eaLnBrk="0" fontAlgn="base" latinLnBrk="0" hangingPunct="0">
              <a:lnSpc>
                <a:spcPct val="100000"/>
              </a:lnSpc>
              <a:spcBef>
                <a:spcPct val="30000"/>
              </a:spcBef>
              <a:spcAft>
                <a:spcPct val="0"/>
              </a:spcAft>
              <a:buClrTx/>
              <a:buSzTx/>
              <a:buFontTx/>
              <a:buNone/>
              <a:tabLst/>
              <a:defRPr/>
            </a:pPr>
            <a:r>
              <a:rPr dirty="0"/>
              <a:t>Only the CP streams are forwarded to the destination. NVLOG data is not forwarded. This mode minimizes performance impact on client applications, reduces storage systems’ processing power, and saves bandwidth.</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32</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4"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DEPLOYMENT EXAMPLES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Example </a:t>
            </a:r>
            <a:r>
              <a:rPr dirty="0"/>
              <a:t>1: </a:t>
            </a:r>
            <a:r>
              <a:rPr dirty="0" err="1"/>
              <a:t>Qtree</a:t>
            </a:r>
            <a:r>
              <a:rPr dirty="0"/>
              <a:t> SnapMirror</a:t>
            </a:r>
          </a:p>
          <a:p>
            <a:pPr marL="0" marR="0" indent="0" algn="l" defTabSz="914400" rtl="0" eaLnBrk="0" fontAlgn="base" latinLnBrk="0" hangingPunct="0">
              <a:lnSpc>
                <a:spcPct val="100000"/>
              </a:lnSpc>
              <a:spcBef>
                <a:spcPct val="30000"/>
              </a:spcBef>
              <a:spcAft>
                <a:spcPct val="0"/>
              </a:spcAft>
              <a:buClrTx/>
              <a:buSzTx/>
              <a:buFontTx/>
              <a:buNone/>
              <a:tabLst/>
              <a:defRPr/>
            </a:pPr>
            <a:r>
              <a:rPr dirty="0" err="1">
                <a:latin typeface="Courier New" pitchFamily="49" charset="0"/>
              </a:rPr>
              <a:t>src</a:t>
            </a:r>
            <a:r>
              <a:rPr dirty="0">
                <a:latin typeface="Courier New" pitchFamily="49" charset="0"/>
              </a:rPr>
              <a:t>:/</a:t>
            </a:r>
            <a:r>
              <a:rPr dirty="0" err="1">
                <a:latin typeface="Courier New" pitchFamily="49" charset="0"/>
              </a:rPr>
              <a:t>vol</a:t>
            </a:r>
            <a:r>
              <a:rPr dirty="0">
                <a:latin typeface="Courier New" pitchFamily="49" charset="0"/>
              </a:rPr>
              <a:t>/vol1/q1 </a:t>
            </a:r>
            <a:r>
              <a:rPr dirty="0" err="1">
                <a:latin typeface="Courier New" pitchFamily="49" charset="0"/>
              </a:rPr>
              <a:t>dst</a:t>
            </a:r>
            <a:r>
              <a:rPr dirty="0">
                <a:latin typeface="Courier New" pitchFamily="49" charset="0"/>
              </a:rPr>
              <a:t>:/</a:t>
            </a:r>
            <a:r>
              <a:rPr dirty="0" err="1">
                <a:latin typeface="Courier New" pitchFamily="49" charset="0"/>
              </a:rPr>
              <a:t>vol</a:t>
            </a:r>
            <a:r>
              <a:rPr dirty="0">
                <a:latin typeface="Courier New" pitchFamily="49" charset="0"/>
              </a:rPr>
              <a:t>/vol1/q1 – 15 * * *</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source </a:t>
            </a:r>
            <a:r>
              <a:rPr dirty="0" err="1"/>
              <a:t>qtree</a:t>
            </a:r>
            <a:r>
              <a:rPr dirty="0"/>
              <a:t> q1 is replicated to the destination </a:t>
            </a:r>
            <a:r>
              <a:rPr dirty="0" err="1"/>
              <a:t>qtree</a:t>
            </a:r>
            <a:r>
              <a:rPr dirty="0"/>
              <a:t> q1 every 15 minutes, every day of the week and every day of the month.</a:t>
            </a:r>
          </a:p>
          <a:p>
            <a:pPr marL="0" marR="0" indent="0" algn="l" defTabSz="914400" rtl="0" eaLnBrk="0" fontAlgn="base" latinLnBrk="0" hangingPunct="0">
              <a:lnSpc>
                <a:spcPct val="100000"/>
              </a:lnSpc>
              <a:spcBef>
                <a:spcPct val="30000"/>
              </a:spcBef>
              <a:spcAft>
                <a:spcPct val="0"/>
              </a:spcAft>
              <a:buClrTx/>
              <a:buSzTx/>
              <a:buFontTx/>
              <a:buNone/>
              <a:tabLst/>
              <a:defRPr/>
            </a:pPr>
            <a:r>
              <a:rPr dirty="0"/>
              <a:t>Example 2: Volume SnapMirror</a:t>
            </a:r>
          </a:p>
          <a:p>
            <a:pPr marL="0" marR="0" indent="0" algn="l" defTabSz="914400" rtl="0" eaLnBrk="0" fontAlgn="base" latinLnBrk="0" hangingPunct="0">
              <a:lnSpc>
                <a:spcPct val="100000"/>
              </a:lnSpc>
              <a:spcBef>
                <a:spcPct val="30000"/>
              </a:spcBef>
              <a:spcAft>
                <a:spcPct val="0"/>
              </a:spcAft>
              <a:buClrTx/>
              <a:buSzTx/>
              <a:buFontTx/>
              <a:buNone/>
              <a:tabLst/>
              <a:defRPr/>
            </a:pPr>
            <a:r>
              <a:rPr dirty="0">
                <a:latin typeface="Courier New" pitchFamily="49" charset="0"/>
              </a:rPr>
              <a:t>src:vol2 dst:vol2 </a:t>
            </a:r>
            <a:r>
              <a:rPr dirty="0" err="1">
                <a:latin typeface="Courier New" pitchFamily="49" charset="0"/>
              </a:rPr>
              <a:t>kbs</a:t>
            </a:r>
            <a:r>
              <a:rPr dirty="0">
                <a:latin typeface="Courier New" pitchFamily="49" charset="0"/>
              </a:rPr>
              <a:t>=2000 10 8,20 * *</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source volume vol2 is replicated to the destination volume vol2 at 10 minutes past 8:00 a.m. and 8:00 p.m. every day.  In other words, the source volume vol2 is replicated daily at 8:10 a.m. and 8:10 p.m. Data ONTAP can use a maximum of 2,000 kilobytes per second to transfer data for this relation.</a:t>
            </a:r>
          </a:p>
          <a:p>
            <a:pPr marL="0" marR="0" indent="0" algn="l" defTabSz="914400" rtl="0" eaLnBrk="0" fontAlgn="base" latinLnBrk="0" hangingPunct="0">
              <a:lnSpc>
                <a:spcPct val="100000"/>
              </a:lnSpc>
              <a:spcBef>
                <a:spcPct val="30000"/>
              </a:spcBef>
              <a:spcAft>
                <a:spcPct val="0"/>
              </a:spcAft>
              <a:buClrTx/>
              <a:buSzTx/>
              <a:buFontTx/>
              <a:buNone/>
              <a:tabLst/>
              <a:defRPr/>
            </a:pPr>
            <a:r>
              <a:rPr dirty="0"/>
              <a:t>Example 3: SnapMirror Sync</a:t>
            </a:r>
          </a:p>
          <a:p>
            <a:pPr marL="0" marR="0" indent="0" algn="l" defTabSz="914400" rtl="0" eaLnBrk="0" fontAlgn="base" latinLnBrk="0" hangingPunct="0">
              <a:lnSpc>
                <a:spcPct val="100000"/>
              </a:lnSpc>
              <a:spcBef>
                <a:spcPct val="30000"/>
              </a:spcBef>
              <a:spcAft>
                <a:spcPct val="0"/>
              </a:spcAft>
              <a:buClrTx/>
              <a:buSzTx/>
              <a:buFontTx/>
              <a:buNone/>
              <a:tabLst/>
              <a:defRPr/>
            </a:pPr>
            <a:r>
              <a:rPr dirty="0">
                <a:latin typeface="Courier New" pitchFamily="49" charset="0"/>
              </a:rPr>
              <a:t>src:vol3 dst:vol3 – sync</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source volume vol3 is synchronously replicated to the destination volume vol3.</a:t>
            </a:r>
          </a:p>
          <a:p>
            <a:pPr marL="0" marR="0" indent="0" algn="l" defTabSz="914400" rtl="0" eaLnBrk="0" fontAlgn="base" latinLnBrk="0" hangingPunct="0">
              <a:lnSpc>
                <a:spcPct val="100000"/>
              </a:lnSpc>
              <a:spcBef>
                <a:spcPct val="30000"/>
              </a:spcBef>
              <a:spcAft>
                <a:spcPct val="0"/>
              </a:spcAft>
              <a:buClrTx/>
              <a:buSzTx/>
              <a:buFontTx/>
              <a:buNone/>
              <a:tabLst/>
              <a:defRPr/>
            </a:pPr>
            <a:r>
              <a:rPr dirty="0"/>
              <a:t>Example 4: SnapMirror Semi-Sync</a:t>
            </a:r>
          </a:p>
          <a:p>
            <a:pPr marL="0" marR="0" indent="0" algn="l" defTabSz="914400" rtl="0" eaLnBrk="0" fontAlgn="base" latinLnBrk="0" hangingPunct="0">
              <a:lnSpc>
                <a:spcPct val="100000"/>
              </a:lnSpc>
              <a:spcBef>
                <a:spcPct val="30000"/>
              </a:spcBef>
              <a:spcAft>
                <a:spcPct val="0"/>
              </a:spcAft>
              <a:buClrTx/>
              <a:buSzTx/>
              <a:buFontTx/>
              <a:buNone/>
              <a:tabLst/>
              <a:defRPr/>
            </a:pPr>
            <a:r>
              <a:rPr dirty="0">
                <a:latin typeface="Courier New" pitchFamily="49" charset="0"/>
              </a:rPr>
              <a:t>src:vol4 dst:vol4 – semi-sync</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source volume vol4 is replicated to the destination volume vol4 in Semi-Sync mode. Only the CP-Sync mechanism is used. NVLOG data is not forwarded to the destination.</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5" name="Slide Image Placeholder 4"/>
          <p:cNvSpPr>
            <a:spLocks noGrp="1" noRot="1" noChangeAspect="1"/>
          </p:cNvSpPr>
          <p:nvPr>
            <p:ph type="sldImg"/>
          </p:nvPr>
        </p:nvSpPr>
        <p:spPr>
          <a:xfrm>
            <a:off x="687388" y="228600"/>
            <a:ext cx="5181600" cy="3886200"/>
          </a:xfrm>
        </p:spPr>
      </p:sp>
      <p:sp>
        <p:nvSpPr>
          <p:cNvPr id="7" name="Slide Number Placeholder 6"/>
          <p:cNvSpPr>
            <a:spLocks noGrp="1"/>
          </p:cNvSpPr>
          <p:nvPr>
            <p:ph type="sldNum" sz="quarter" idx="10"/>
          </p:nvPr>
        </p:nvSpPr>
        <p:spPr/>
        <p:txBody>
          <a:bodyPr/>
          <a:lstStyle/>
          <a:p>
            <a:pPr>
              <a:defRPr/>
            </a:pPr>
            <a:fld id="{9884764F-6734-4E98-BA4A-4193F051EE6C}" type="slidenum">
              <a:rPr lang="en-US" smtClean="0"/>
              <a:pPr>
                <a:defRPr/>
              </a:pPr>
              <a:t>33</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PERFORMANCE TUNING</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In </a:t>
            </a:r>
            <a:r>
              <a:t>Sync mode, changes are shown on the destination only after the source takes a Snapshot copy of the source volume (every three minutes by default) and then transfers it to the destination. To control the view of the data on the destination, you use the </a:t>
            </a:r>
            <a:r>
              <a:rPr>
                <a:latin typeface="Courier New" pitchFamily="49" charset="0"/>
              </a:rPr>
              <a:t>visibility_interval </a:t>
            </a:r>
            <a:r>
              <a:t>argument in the snapmirror.conf file. If </a:t>
            </a:r>
            <a:r>
              <a:rPr>
                <a:latin typeface="Courier New" pitchFamily="49" charset="0"/>
              </a:rPr>
              <a:t>visibility_interval</a:t>
            </a:r>
            <a:r>
              <a:t> is set too low, the source system will be kept very busy creating Snapshot copies and this can impact performance. Changing the </a:t>
            </a:r>
            <a:r>
              <a:rPr>
                <a:latin typeface="Courier New" pitchFamily="49" charset="0"/>
              </a:rPr>
              <a:t>visibility_interval</a:t>
            </a:r>
            <a:r>
              <a:t> default value of three minutes is not recommended.</a:t>
            </a:r>
          </a:p>
          <a:p>
            <a:pPr marL="0" marR="0" indent="0" algn="l" defTabSz="914400" rtl="0" eaLnBrk="0" fontAlgn="base" latinLnBrk="0" hangingPunct="0">
              <a:lnSpc>
                <a:spcPct val="100000"/>
              </a:lnSpc>
              <a:spcBef>
                <a:spcPct val="30000"/>
              </a:spcBef>
              <a:spcAft>
                <a:spcPct val="0"/>
              </a:spcAft>
              <a:buClrTx/>
              <a:buSzTx/>
              <a:buFontTx/>
              <a:buNone/>
              <a:tabLst/>
              <a:defRPr/>
            </a:pPr>
            <a:r>
              <a:t>In versions of Data ONTAP earlier than 7.2.2, NVLOG data is written in the root volume. This may impact on how quickly NVLOG data may be committed to disk. For traditional volumes, ensure that the root volume spans enough disks. Note that with Data ONTAP 7.2.2 and later, the NVLOG files are written in the destination volume’s parent aggregate.</a:t>
            </a:r>
          </a:p>
          <a:p>
            <a:pPr marL="0" marR="0" indent="0" algn="l" defTabSz="914400" rtl="0" eaLnBrk="0" fontAlgn="base" latinLnBrk="0" hangingPunct="0">
              <a:lnSpc>
                <a:spcPct val="100000"/>
              </a:lnSpc>
              <a:spcBef>
                <a:spcPct val="30000"/>
              </a:spcBef>
              <a:spcAft>
                <a:spcPct val="0"/>
              </a:spcAft>
              <a:buClrTx/>
              <a:buSzTx/>
              <a:buFontTx/>
              <a:buNone/>
              <a:tabLst/>
              <a:defRPr/>
            </a:pPr>
            <a:r>
              <a:t>The checksums algorithm is used to protect SnapMirror transmitted data. Cyclic redundancy check checksums, also known as crc32c, are computed by the CPU on the destination storage system and may have undesired effects on performance. TCP checksums are computed directly on the network interface card, or NIC, and are less CPU-intensive; therefore the TCP checksums computation is the recommended method.</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34</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REQUIREMENTS AND LIMITATIONS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SnapMirror </a:t>
            </a:r>
            <a:r>
              <a:t>Sync can only be used on volumes, not qtrees.</a:t>
            </a:r>
          </a:p>
          <a:p>
            <a:pPr marL="0" marR="0" indent="0" algn="l" defTabSz="914400" rtl="0" eaLnBrk="0" fontAlgn="base" latinLnBrk="0" hangingPunct="0">
              <a:lnSpc>
                <a:spcPct val="100000"/>
              </a:lnSpc>
              <a:spcBef>
                <a:spcPct val="30000"/>
              </a:spcBef>
              <a:spcAft>
                <a:spcPct val="0"/>
              </a:spcAft>
              <a:buClrTx/>
              <a:buSzTx/>
              <a:buFontTx/>
              <a:buNone/>
              <a:tabLst/>
              <a:defRPr/>
            </a:pPr>
            <a:r>
              <a:t>SnapMirror Sync follows the same volume type matrix as volume SnapMirror. Replication must be from traditional volume to traditional volume or flexible volume to flexible volume.</a:t>
            </a:r>
          </a:p>
          <a:p>
            <a:pPr marL="0" marR="0" indent="0" algn="l" defTabSz="914400" rtl="0" eaLnBrk="0" fontAlgn="base" latinLnBrk="0" hangingPunct="0">
              <a:lnSpc>
                <a:spcPct val="100000"/>
              </a:lnSpc>
              <a:spcBef>
                <a:spcPct val="30000"/>
              </a:spcBef>
              <a:spcAft>
                <a:spcPct val="0"/>
              </a:spcAft>
              <a:buClrTx/>
              <a:buSzTx/>
              <a:buFontTx/>
              <a:buNone/>
              <a:tabLst/>
              <a:defRPr/>
            </a:pPr>
            <a:r>
              <a:t>Bidirectional SnapMirror Sync is supported on storage systems using Data ONTAP 7.2.1 and later.</a:t>
            </a:r>
          </a:p>
          <a:p>
            <a:pPr marL="0" marR="0" indent="0" algn="l" defTabSz="914400" rtl="0" eaLnBrk="0" fontAlgn="base" latinLnBrk="0" hangingPunct="0">
              <a:lnSpc>
                <a:spcPct val="100000"/>
              </a:lnSpc>
              <a:spcBef>
                <a:spcPct val="30000"/>
              </a:spcBef>
              <a:spcAft>
                <a:spcPct val="0"/>
              </a:spcAft>
              <a:buClrTx/>
              <a:buSzTx/>
              <a:buFontTx/>
              <a:buNone/>
              <a:tabLst/>
              <a:defRPr/>
            </a:pPr>
            <a:r>
              <a:t>Replications are allowed only between identical storage system platforms running the same major Data ONTAP release.</a:t>
            </a:r>
          </a:p>
          <a:p>
            <a:pPr marL="0" marR="0" indent="0" algn="l" defTabSz="914400" rtl="0" eaLnBrk="0" fontAlgn="base" latinLnBrk="0" hangingPunct="0">
              <a:lnSpc>
                <a:spcPct val="100000"/>
              </a:lnSpc>
              <a:spcBef>
                <a:spcPct val="30000"/>
              </a:spcBef>
              <a:spcAft>
                <a:spcPct val="0"/>
              </a:spcAft>
              <a:buClrTx/>
              <a:buSzTx/>
              <a:buFontTx/>
              <a:buNone/>
              <a:tabLst/>
              <a:defRPr/>
            </a:pPr>
            <a:r>
              <a:t>One source system cannot have SnapMirror Sync relationships to multiple destination systems.</a:t>
            </a:r>
          </a:p>
          <a:p>
            <a:pPr marL="0" marR="0" indent="0" algn="l" defTabSz="914400" rtl="0" eaLnBrk="0" fontAlgn="base" latinLnBrk="0" hangingPunct="0">
              <a:lnSpc>
                <a:spcPct val="100000"/>
              </a:lnSpc>
              <a:spcBef>
                <a:spcPct val="30000"/>
              </a:spcBef>
              <a:spcAft>
                <a:spcPct val="0"/>
              </a:spcAft>
              <a:buClrTx/>
              <a:buSzTx/>
              <a:buFontTx/>
              <a:buNone/>
              <a:tabLst/>
              <a:defRPr/>
            </a:pPr>
            <a:r>
              <a:t>Cascading sync relationships is not supported.</a:t>
            </a:r>
          </a:p>
          <a:p>
            <a:pPr marL="0" marR="0" indent="0" algn="l" defTabSz="914400" rtl="0" eaLnBrk="0" fontAlgn="base" latinLnBrk="0" hangingPunct="0">
              <a:lnSpc>
                <a:spcPct val="100000"/>
              </a:lnSpc>
              <a:spcBef>
                <a:spcPct val="30000"/>
              </a:spcBef>
              <a:spcAft>
                <a:spcPct val="0"/>
              </a:spcAft>
              <a:buClrTx/>
              <a:buSzTx/>
              <a:buFontTx/>
              <a:buNone/>
              <a:tabLst/>
              <a:defRPr/>
            </a:pPr>
            <a:r>
              <a:t>The source and destination of the SnapMirror Sync relationship cannot be on the same storage system, such as: SystemA:src_vol-&gt;SystemA:dst_vol</a:t>
            </a:r>
          </a:p>
          <a:p>
            <a:pPr marL="0" marR="0" indent="0" algn="l" defTabSz="914400" rtl="0" eaLnBrk="0" fontAlgn="base" latinLnBrk="0" hangingPunct="0">
              <a:lnSpc>
                <a:spcPct val="100000"/>
              </a:lnSpc>
              <a:spcBef>
                <a:spcPct val="30000"/>
              </a:spcBef>
              <a:spcAft>
                <a:spcPct val="0"/>
              </a:spcAft>
              <a:buClrTx/>
              <a:buSzTx/>
              <a:buFontTx/>
              <a:buNone/>
              <a:tabLst/>
              <a:defRPr/>
            </a:pPr>
            <a:r>
              <a:t>A high availability configuration cannot have SnapMirror Sync relationships from one half of the configuration to the other half of the configuration.</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35</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36</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ADVANCED FEATURES</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SNAPMIRROR OVER MULTIPLE PATHS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SnapMirror </a:t>
            </a:r>
            <a:r>
              <a:t>supports up to two paths for a particular SnapMirror relationship. The paths can be Ethernet, Fibre Channel, or a combination of Ethernet and Fibre Channel.</a:t>
            </a:r>
          </a:p>
          <a:p>
            <a:pPr marL="0" marR="0" indent="0" algn="l" defTabSz="914400" rtl="0" eaLnBrk="0" fontAlgn="base" latinLnBrk="0" hangingPunct="0">
              <a:lnSpc>
                <a:spcPct val="100000"/>
              </a:lnSpc>
              <a:spcBef>
                <a:spcPct val="30000"/>
              </a:spcBef>
              <a:spcAft>
                <a:spcPct val="0"/>
              </a:spcAft>
              <a:buClrTx/>
              <a:buSzTx/>
              <a:buFontTx/>
              <a:buNone/>
              <a:tabLst/>
              <a:defRPr/>
            </a:pPr>
            <a:r>
              <a:t>Multiple paths are supported by SnapMirror Async and Sync replication modes.</a:t>
            </a:r>
          </a:p>
          <a:p>
            <a:pPr marL="0" marR="0" indent="0" algn="l" defTabSz="914400" rtl="0" eaLnBrk="0" fontAlgn="base" latinLnBrk="0" hangingPunct="0">
              <a:lnSpc>
                <a:spcPct val="100000"/>
              </a:lnSpc>
              <a:spcBef>
                <a:spcPct val="30000"/>
              </a:spcBef>
              <a:spcAft>
                <a:spcPct val="0"/>
              </a:spcAft>
              <a:buClrTx/>
              <a:buSzTx/>
              <a:buFontTx/>
              <a:buNone/>
              <a:tabLst/>
              <a:defRPr/>
            </a:pPr>
            <a:r>
              <a:t>The two paths can be used in one of two modes:</a:t>
            </a:r>
          </a:p>
          <a:p>
            <a:pPr marL="0" marR="0" indent="0" algn="l" defTabSz="914400" rtl="0" eaLnBrk="0" fontAlgn="base" latinLnBrk="0" hangingPunct="0">
              <a:lnSpc>
                <a:spcPct val="100000"/>
              </a:lnSpc>
              <a:spcBef>
                <a:spcPct val="30000"/>
              </a:spcBef>
              <a:spcAft>
                <a:spcPct val="0"/>
              </a:spcAft>
              <a:buClrTx/>
              <a:buSzTx/>
              <a:buFontTx/>
              <a:buNone/>
              <a:tabLst/>
              <a:defRPr/>
            </a:pPr>
            <a:r>
              <a:t>Multiplexing mode: SnapMirror uses both paths at the same time, essentially load balancing the transfers. If one path fails, the transfers occur on the remaining path. After the failed path is repaired, the transfers resume using both paths.</a:t>
            </a:r>
          </a:p>
          <a:p>
            <a:pPr marL="0" marR="0" indent="0" algn="l" defTabSz="914400" rtl="0" eaLnBrk="0" fontAlgn="base" latinLnBrk="0" hangingPunct="0">
              <a:lnSpc>
                <a:spcPct val="100000"/>
              </a:lnSpc>
              <a:spcBef>
                <a:spcPct val="30000"/>
              </a:spcBef>
              <a:spcAft>
                <a:spcPct val="0"/>
              </a:spcAft>
              <a:buClrTx/>
              <a:buSzTx/>
              <a:buFontTx/>
              <a:buNone/>
              <a:tabLst/>
              <a:defRPr/>
            </a:pPr>
            <a:r>
              <a:t>Failover mode: SnapMirror uses the first specified path as the desired path and uses the second specified path only after the first path fails.</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37</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CONFIGURING MULTIPLE PATHS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To </a:t>
            </a:r>
            <a:r>
              <a:t>implement multiple paths between the source and destination storage system, edit the snapmirror.conf file to add a connection name line that defines the mode of the connection and what the two connections are. Then, edit the schedule entry to reflect the new connection name as the source system. </a:t>
            </a:r>
          </a:p>
          <a:p>
            <a:pPr marL="0" marR="0" indent="0" algn="l" defTabSz="914400" rtl="0" eaLnBrk="0" fontAlgn="base" latinLnBrk="0" hangingPunct="0">
              <a:lnSpc>
                <a:spcPct val="100000"/>
              </a:lnSpc>
              <a:spcBef>
                <a:spcPct val="30000"/>
              </a:spcBef>
              <a:spcAft>
                <a:spcPct val="0"/>
              </a:spcAft>
              <a:buClrTx/>
              <a:buSzTx/>
              <a:buFontTx/>
              <a:buNone/>
              <a:tabLst/>
              <a:defRPr/>
            </a:pPr>
            <a:r>
              <a:t>In this following illustration, the source volume vol1 on the storage system FAS1 is synchronously replicated to the destination volume vol1 on the storage system FAS2. Two gigabit Ethernet paths are configured and replication occurs using both connections in multiplexing mode as specified in the snapmirror.conf file.</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FAS1_conf = multi (FAS1-e0a,FAS2-e0a) (FAS1-e0b,FAS2-e0b)</a:t>
            </a:r>
          </a:p>
          <a:p>
            <a:pPr marL="0" marR="0" indent="0" algn="l" defTabSz="914400" rtl="0" eaLnBrk="0" fontAlgn="base" latinLnBrk="0" hangingPunct="0">
              <a:lnSpc>
                <a:spcPct val="100000"/>
              </a:lnSpc>
              <a:spcBef>
                <a:spcPct val="30000"/>
              </a:spcBef>
              <a:spcAft>
                <a:spcPct val="0"/>
              </a:spcAft>
              <a:buClrTx/>
              <a:buSzTx/>
              <a:buFontTx/>
              <a:buNone/>
              <a:tabLst/>
              <a:defRPr/>
            </a:pPr>
            <a:r>
              <a:t>The first entry defines the connection name (FAS1_conf), the mode of the connection (multi) and what the two connections are (FAS1-e0a connected to FAS2-e0a and FAS1-e0b connected to FAS2-e0b).</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FAS1_conf:vol1 FAS2:vol1 – sync</a:t>
            </a:r>
          </a:p>
          <a:p>
            <a:pPr marL="0" marR="0" indent="0" algn="l" defTabSz="914400" rtl="0" eaLnBrk="0" fontAlgn="base" latinLnBrk="0" hangingPunct="0">
              <a:lnSpc>
                <a:spcPct val="100000"/>
              </a:lnSpc>
              <a:spcBef>
                <a:spcPct val="30000"/>
              </a:spcBef>
              <a:spcAft>
                <a:spcPct val="0"/>
              </a:spcAft>
              <a:buClrTx/>
              <a:buSzTx/>
              <a:buFontTx/>
              <a:buNone/>
              <a:tabLst/>
              <a:defRPr/>
            </a:pPr>
            <a:r>
              <a:t>The second entry defines the sync relationship for volume vol1.</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38</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SNAPMIRROR OVER FIBRE CHANNEL</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SnapMirror </a:t>
            </a:r>
            <a:r>
              <a:rPr dirty="0"/>
              <a:t>over Fibre Channel enables you to use the SnapMirror </a:t>
            </a:r>
            <a:r>
              <a:rPr dirty="0" err="1"/>
              <a:t>Async</a:t>
            </a:r>
            <a:r>
              <a:rPr dirty="0"/>
              <a:t> and Sync features over a Fibre Channel SAN environment. </a:t>
            </a:r>
          </a:p>
          <a:p>
            <a:pPr marL="0" marR="0" indent="0" algn="l" defTabSz="914400" rtl="0" eaLnBrk="0" fontAlgn="base" latinLnBrk="0" hangingPunct="0">
              <a:lnSpc>
                <a:spcPct val="100000"/>
              </a:lnSpc>
              <a:spcBef>
                <a:spcPct val="30000"/>
              </a:spcBef>
              <a:spcAft>
                <a:spcPct val="0"/>
              </a:spcAft>
              <a:buClrTx/>
              <a:buSzTx/>
              <a:buFontTx/>
              <a:buNone/>
              <a:tabLst/>
              <a:defRPr/>
            </a:pPr>
            <a:r>
              <a:rPr dirty="0"/>
              <a:t>SnapMirror over FC requires at least one Fibre Channel switch in the data path. The supported switch vendors are </a:t>
            </a:r>
            <a:r>
              <a:rPr smtClean="0"/>
              <a:t>Cisco</a:t>
            </a:r>
            <a:r>
              <a:rPr lang="en-US" baseline="0" smtClean="0"/>
              <a:t> or </a:t>
            </a:r>
            <a:r>
              <a:rPr smtClean="0"/>
              <a:t>Brocade</a:t>
            </a:r>
            <a:r>
              <a:rPr dirty="0" smtClean="0"/>
              <a:t>. </a:t>
            </a:r>
            <a:r>
              <a:rPr dirty="0"/>
              <a:t>To comply with SnapMirror over Fibre Channel certification, use only switches from one vendor in the SnapMirror data path. Supported switches and firmware versions are specified in </a:t>
            </a:r>
            <a:r>
              <a:rPr i="1" dirty="0"/>
              <a:t>Requirements for SnapMirror Over Fibre Channel Transport (Asynchronous, Synchronous, and Semi-synchronous modes)</a:t>
            </a:r>
            <a:r>
              <a:rPr dirty="0"/>
              <a:t> on the NOW site.</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storage system must be configured with NetApp X1024 FC HBA (two 2-GB ports) or X1124 (two 4-GB ports) for IP over Fibre Channel functionality. The adapters translate the SnapMirror IP packets to and from FC frames and supports the multiple path configurations. </a:t>
            </a:r>
          </a:p>
          <a:p>
            <a:pPr marL="0" marR="0" indent="0" algn="l" defTabSz="914400" rtl="0" eaLnBrk="0" fontAlgn="base" latinLnBrk="0" hangingPunct="0">
              <a:lnSpc>
                <a:spcPct val="100000"/>
              </a:lnSpc>
              <a:spcBef>
                <a:spcPct val="30000"/>
              </a:spcBef>
              <a:spcAft>
                <a:spcPct val="0"/>
              </a:spcAft>
              <a:buClrTx/>
              <a:buSzTx/>
              <a:buFontTx/>
              <a:buNone/>
              <a:tabLst/>
              <a:defRPr/>
            </a:pPr>
            <a:r>
              <a:rPr dirty="0"/>
              <a:t>To begin the SnapMirror over FC configuration process, first configure the FC NIC adapters and connect the systems to the Fibre Channel switches. Optionally, you can set up multiple SnapMirror traffic zones. SnapMirror traffic must be configured within dedicated zones. After the switches have been set up, configure SnapMirror and baseline the initial transfers. For details on SnapMirror over Fibre Channel configuration steps, refer to the latest </a:t>
            </a:r>
            <a:r>
              <a:rPr i="1" dirty="0"/>
              <a:t>Data ONTAP Data Protection Online Backup and Recovery Guide</a:t>
            </a:r>
            <a:r>
              <a:rPr dirty="0"/>
              <a:t> on the NOW site.</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39</a:t>
            </a:fld>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SNAPMIRROR TO TAPE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SnapMirror </a:t>
            </a:r>
            <a:r>
              <a:t>to tape is a deployment that supports SnapMirror replication over low-bandwidth connections by accommodating the initial transfer between the source and the destination systems using a physically transported tape. When baseline transfer has been carried out with the local tape device, incremental SnapMirror updates can be performed over the network. The SnapMirror-to-tape function is available for volume replication only.</a:t>
            </a:r>
          </a:p>
          <a:p>
            <a:pPr marL="0" marR="0" indent="0" algn="l" defTabSz="914400" rtl="0" eaLnBrk="0" fontAlgn="base" latinLnBrk="0" hangingPunct="0">
              <a:lnSpc>
                <a:spcPct val="100000"/>
              </a:lnSpc>
              <a:spcBef>
                <a:spcPct val="30000"/>
              </a:spcBef>
              <a:spcAft>
                <a:spcPct val="0"/>
              </a:spcAft>
              <a:buClrTx/>
              <a:buSzTx/>
              <a:buFontTx/>
              <a:buNone/>
              <a:tabLst/>
              <a:defRPr/>
            </a:pPr>
            <a:r>
              <a:t>On the source system, use the </a:t>
            </a:r>
            <a:r>
              <a:rPr>
                <a:latin typeface="Courier New" pitchFamily="49" charset="0"/>
              </a:rPr>
              <a:t>smtape backup </a:t>
            </a:r>
            <a:r>
              <a:t>command to copy all volume Snapshot copies, including the base Snapshot copy, to tape.  If more than one backup tape is necessary, use the </a:t>
            </a:r>
            <a:r>
              <a:rPr>
                <a:latin typeface="Courier New" pitchFamily="49" charset="0"/>
              </a:rPr>
              <a:t>smtape continue </a:t>
            </a:r>
            <a:r>
              <a:t>command  to continue the copying on a new tape.  </a:t>
            </a:r>
          </a:p>
          <a:p>
            <a:pPr marL="0" marR="0" indent="0" algn="l" defTabSz="914400" rtl="0" eaLnBrk="0" fontAlgn="base" latinLnBrk="0" hangingPunct="0">
              <a:lnSpc>
                <a:spcPct val="100000"/>
              </a:lnSpc>
              <a:spcBef>
                <a:spcPct val="30000"/>
              </a:spcBef>
              <a:spcAft>
                <a:spcPct val="0"/>
              </a:spcAft>
              <a:buClrTx/>
              <a:buSzTx/>
              <a:buFontTx/>
              <a:buNone/>
              <a:tabLst/>
              <a:defRPr/>
            </a:pPr>
            <a:r>
              <a:t>Physically transport the backup tapes from the source system to the destination system.</a:t>
            </a:r>
          </a:p>
          <a:p>
            <a:pPr marL="0" marR="0" indent="0" algn="l" defTabSz="914400" rtl="0" eaLnBrk="0" fontAlgn="base" latinLnBrk="0" hangingPunct="0">
              <a:lnSpc>
                <a:spcPct val="100000"/>
              </a:lnSpc>
              <a:spcBef>
                <a:spcPct val="30000"/>
              </a:spcBef>
              <a:spcAft>
                <a:spcPct val="0"/>
              </a:spcAft>
              <a:buClrTx/>
              <a:buSzTx/>
              <a:buFontTx/>
              <a:buNone/>
              <a:tabLst/>
              <a:defRPr/>
            </a:pPr>
            <a:r>
              <a:t>On the destination system, use the </a:t>
            </a:r>
            <a:r>
              <a:rPr>
                <a:latin typeface="Courier New" pitchFamily="49" charset="0"/>
              </a:rPr>
              <a:t>vol create </a:t>
            </a:r>
            <a:r>
              <a:t>and </a:t>
            </a:r>
            <a:r>
              <a:rPr>
                <a:latin typeface="Courier New" pitchFamily="49" charset="0"/>
              </a:rPr>
              <a:t>vol restrict </a:t>
            </a:r>
            <a:r>
              <a:t>commands to set up a SnapMirror target volume. </a:t>
            </a:r>
          </a:p>
          <a:p>
            <a:pPr marL="0" marR="0" indent="0" algn="l" defTabSz="914400" rtl="0" eaLnBrk="0" fontAlgn="base" latinLnBrk="0" hangingPunct="0">
              <a:lnSpc>
                <a:spcPct val="100000"/>
              </a:lnSpc>
              <a:spcBef>
                <a:spcPct val="30000"/>
              </a:spcBef>
              <a:spcAft>
                <a:spcPct val="0"/>
              </a:spcAft>
              <a:buClrTx/>
              <a:buSzTx/>
              <a:buFontTx/>
              <a:buNone/>
              <a:tabLst/>
              <a:defRPr/>
            </a:pPr>
            <a:r>
              <a:t>Use the </a:t>
            </a:r>
            <a:r>
              <a:rPr>
                <a:latin typeface="Courier New" pitchFamily="49" charset="0"/>
              </a:rPr>
              <a:t>smtape restore </a:t>
            </a:r>
            <a:r>
              <a:t>command to copy the initial SnapMirror tape to the destination system.  If the backup spans more than one tape, use the </a:t>
            </a:r>
            <a:r>
              <a:rPr>
                <a:latin typeface="Courier New" pitchFamily="49" charset="0"/>
              </a:rPr>
              <a:t>smtape continue </a:t>
            </a:r>
            <a:r>
              <a:t>command  to continue the restore on a subsequent tape.</a:t>
            </a:r>
          </a:p>
          <a:p>
            <a:pPr marL="0" marR="0" indent="0" algn="l" defTabSz="914400" rtl="0" eaLnBrk="0" fontAlgn="base" latinLnBrk="0" hangingPunct="0">
              <a:lnSpc>
                <a:spcPct val="100000"/>
              </a:lnSpc>
              <a:spcBef>
                <a:spcPct val="30000"/>
              </a:spcBef>
              <a:spcAft>
                <a:spcPct val="0"/>
              </a:spcAft>
              <a:buClrTx/>
              <a:buSzTx/>
              <a:buFontTx/>
              <a:buNone/>
              <a:tabLst/>
              <a:defRPr/>
            </a:pPr>
            <a:r>
              <a:t>Use the </a:t>
            </a:r>
            <a:r>
              <a:rPr>
                <a:latin typeface="Courier New" pitchFamily="49" charset="0"/>
              </a:rPr>
              <a:t>snapmirror update </a:t>
            </a:r>
            <a:r>
              <a:t>command to trigger an incremental update from the source to the destination system over the low-bandwidth connection, or edit the snapmirror.conf file to set up an incremental update schedule from the source to the destination volume.</a:t>
            </a:r>
          </a:p>
          <a:p>
            <a:pPr marL="0" marR="0" indent="0" algn="l" defTabSz="914400" rtl="0" eaLnBrk="0" fontAlgn="base" latinLnBrk="0" hangingPunct="0">
              <a:lnSpc>
                <a:spcPct val="100000"/>
              </a:lnSpc>
              <a:spcBef>
                <a:spcPct val="30000"/>
              </a:spcBef>
              <a:spcAft>
                <a:spcPct val="0"/>
              </a:spcAft>
              <a:buClrTx/>
              <a:buSzTx/>
              <a:buFontTx/>
              <a:buNone/>
              <a:tabLst/>
              <a:defRPr/>
            </a:pPr>
            <a:r>
              <a:t>Finally, use the </a:t>
            </a:r>
            <a:r>
              <a:rPr>
                <a:latin typeface="Courier New" pitchFamily="49" charset="0"/>
              </a:rPr>
              <a:t>snapmirror release </a:t>
            </a:r>
            <a:r>
              <a:t>command to eliminate the source-to-tape relationship and associated Snapshot copy.</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40</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CONVERTING A REPLICA TO A WRITABLE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You </a:t>
            </a:r>
            <a:r>
              <a:t>might want to convert a read-only replica to a writable qtree or volume to migrate data to a new location or in case of a disaster, when the source becomes unavailable and you wish to redirect a CIFS or NFS client’s access to the destination.</a:t>
            </a:r>
          </a:p>
          <a:p>
            <a:pPr marL="0" marR="0" indent="0" algn="l" defTabSz="914400" rtl="0" eaLnBrk="0" fontAlgn="base" latinLnBrk="0" hangingPunct="0">
              <a:lnSpc>
                <a:spcPct val="100000"/>
              </a:lnSpc>
              <a:spcBef>
                <a:spcPct val="30000"/>
              </a:spcBef>
              <a:spcAft>
                <a:spcPct val="0"/>
              </a:spcAft>
              <a:buClrTx/>
              <a:buSzTx/>
              <a:buFontTx/>
              <a:buNone/>
              <a:tabLst/>
              <a:defRPr/>
            </a:pPr>
            <a:r>
              <a:t>To convert a replica to a read/write volume or qtree, use the </a:t>
            </a:r>
            <a:r>
              <a:rPr>
                <a:latin typeface="Courier New" pitchFamily="49" charset="0"/>
              </a:rPr>
              <a:t>snapmirror break </a:t>
            </a:r>
            <a:r>
              <a:t>command: </a:t>
            </a:r>
            <a:r>
              <a:rPr>
                <a:latin typeface="Courier New" pitchFamily="49" charset="0"/>
              </a:rPr>
              <a:t>snapmirror break dst_vol</a:t>
            </a:r>
          </a:p>
          <a:p>
            <a:pPr marL="0" marR="0" indent="0" algn="l" defTabSz="914400" rtl="0" eaLnBrk="0" fontAlgn="base" latinLnBrk="0" hangingPunct="0">
              <a:lnSpc>
                <a:spcPct val="100000"/>
              </a:lnSpc>
              <a:spcBef>
                <a:spcPct val="30000"/>
              </a:spcBef>
              <a:spcAft>
                <a:spcPct val="0"/>
              </a:spcAft>
              <a:buClrTx/>
              <a:buSzTx/>
              <a:buFontTx/>
              <a:buNone/>
              <a:tabLst/>
              <a:defRPr/>
            </a:pPr>
            <a:r>
              <a:t>Note that to convert a qtree replica to be writable, you must first quiesce the destination qtree:  </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snapmirror quiesce /vol/dst_vol/dst_qtree</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snapmirror break /vol/dst_vol/dst_qtree</a:t>
            </a:r>
          </a:p>
          <a:p>
            <a:pPr marL="0" marR="0" indent="0" algn="l" defTabSz="914400" rtl="0" eaLnBrk="0" fontAlgn="base" latinLnBrk="0" hangingPunct="0">
              <a:lnSpc>
                <a:spcPct val="100000"/>
              </a:lnSpc>
              <a:spcBef>
                <a:spcPct val="30000"/>
              </a:spcBef>
              <a:spcAft>
                <a:spcPct val="0"/>
              </a:spcAft>
              <a:buClrTx/>
              <a:buSzTx/>
              <a:buFontTx/>
              <a:buNone/>
              <a:tabLst/>
              <a:defRPr/>
            </a:pPr>
            <a:r>
              <a:t>After breaking a SnapMirror relationship, to resume incremental updates, use the </a:t>
            </a:r>
            <a:r>
              <a:rPr>
                <a:latin typeface="Courier New" pitchFamily="49" charset="0"/>
              </a:rPr>
              <a:t>snapmirror resync</a:t>
            </a:r>
            <a:r>
              <a:t> command. To avoid losing data, always resync from the storage system that has the </a:t>
            </a:r>
            <a:r>
              <a:rPr i="1"/>
              <a:t>less</a:t>
            </a:r>
            <a:r>
              <a:t> up-to-date file system:  </a:t>
            </a:r>
            <a:r>
              <a:rPr>
                <a:latin typeface="Courier New" pitchFamily="49" charset="0"/>
              </a:rPr>
              <a:t>snapmirror resync </a:t>
            </a:r>
            <a:r>
              <a:rPr i="1">
                <a:latin typeface="Courier New" pitchFamily="49" charset="0"/>
              </a:rPr>
              <a:t>dst_hostname</a:t>
            </a:r>
            <a:r>
              <a:rPr>
                <a:latin typeface="Courier New" pitchFamily="49" charset="0"/>
              </a:rPr>
              <a:t>:</a:t>
            </a:r>
            <a:r>
              <a:rPr i="1">
                <a:latin typeface="Courier New" pitchFamily="49" charset="0"/>
              </a:rPr>
              <a:t>dst_vol</a:t>
            </a:r>
          </a:p>
          <a:p>
            <a:pPr marL="0" marR="0" indent="0" algn="l" defTabSz="914400" rtl="0" eaLnBrk="0" fontAlgn="base" latinLnBrk="0" hangingPunct="0">
              <a:lnSpc>
                <a:spcPct val="100000"/>
              </a:lnSpc>
              <a:spcBef>
                <a:spcPct val="30000"/>
              </a:spcBef>
              <a:spcAft>
                <a:spcPct val="0"/>
              </a:spcAft>
              <a:buClrTx/>
              <a:buSzTx/>
              <a:buFontTx/>
              <a:buNone/>
              <a:tabLst/>
              <a:defRPr/>
            </a:pPr>
            <a:r>
              <a:t>SnapMirror identifies the newest common Snapshot copy created for the last successful update. This Snapshot copy will be used as the basis for resynchronization.</a:t>
            </a:r>
          </a:p>
          <a:p>
            <a:pPr marL="0" marR="0" indent="0" algn="l" defTabSz="914400" rtl="0" eaLnBrk="0" fontAlgn="base" latinLnBrk="0" hangingPunct="0">
              <a:lnSpc>
                <a:spcPct val="100000"/>
              </a:lnSpc>
              <a:spcBef>
                <a:spcPct val="30000"/>
              </a:spcBef>
              <a:spcAft>
                <a:spcPct val="0"/>
              </a:spcAft>
              <a:buClrTx/>
              <a:buSzTx/>
              <a:buFontTx/>
              <a:buNone/>
              <a:tabLst/>
              <a:defRPr/>
            </a:pPr>
            <a:r>
              <a:t>To make the break permanent, release the volume or the qtree relationship from its immediate source:  </a:t>
            </a:r>
            <a:r>
              <a:rPr>
                <a:latin typeface="Courier New" pitchFamily="49" charset="0"/>
              </a:rPr>
              <a:t>snapmirror release.</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41</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4"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REESTABLISHING</a:t>
            </a:r>
            <a:r>
              <a:rPr lang="en-US" baseline="0" dirty="0" smtClean="0"/>
              <a:t> THE BROKEN RELATIONSHIP</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You </a:t>
            </a:r>
            <a:r>
              <a:rPr dirty="0"/>
              <a:t>can use the </a:t>
            </a:r>
            <a:r>
              <a:rPr dirty="0" err="1">
                <a:latin typeface="Courier New" pitchFamily="49" charset="0"/>
              </a:rPr>
              <a:t>snapmirror</a:t>
            </a:r>
            <a:r>
              <a:rPr dirty="0">
                <a:latin typeface="Courier New" pitchFamily="49" charset="0"/>
              </a:rPr>
              <a:t> </a:t>
            </a:r>
            <a:r>
              <a:rPr dirty="0" err="1">
                <a:latin typeface="Courier New" pitchFamily="49" charset="0"/>
              </a:rPr>
              <a:t>resync</a:t>
            </a:r>
            <a:r>
              <a:rPr dirty="0">
                <a:latin typeface="Courier New" pitchFamily="49" charset="0"/>
              </a:rPr>
              <a:t> </a:t>
            </a:r>
            <a:r>
              <a:rPr dirty="0"/>
              <a:t>command to restore or redefine a SnapMirror source or destination relationship that was broken with the </a:t>
            </a:r>
            <a:r>
              <a:rPr dirty="0" err="1">
                <a:latin typeface="Courier New" pitchFamily="49" charset="0"/>
              </a:rPr>
              <a:t>snapmirror</a:t>
            </a:r>
            <a:r>
              <a:rPr dirty="0">
                <a:latin typeface="Courier New" pitchFamily="49" charset="0"/>
              </a:rPr>
              <a:t> break </a:t>
            </a:r>
            <a:r>
              <a:rPr dirty="0"/>
              <a:t>command.</a:t>
            </a:r>
          </a:p>
          <a:p>
            <a:pPr marL="0" marR="0" indent="0" algn="l" defTabSz="914400" rtl="0" eaLnBrk="0" fontAlgn="base" latinLnBrk="0" hangingPunct="0">
              <a:lnSpc>
                <a:spcPct val="100000"/>
              </a:lnSpc>
              <a:spcBef>
                <a:spcPct val="30000"/>
              </a:spcBef>
              <a:spcAft>
                <a:spcPct val="0"/>
              </a:spcAft>
              <a:buClrTx/>
              <a:buSzTx/>
              <a:buFontTx/>
              <a:buNone/>
              <a:tabLst/>
              <a:defRPr/>
            </a:pPr>
            <a:r>
              <a:rPr b="1" dirty="0"/>
              <a:t>Applied to the original destination</a:t>
            </a:r>
            <a:r>
              <a:rPr dirty="0"/>
              <a:t>—the </a:t>
            </a:r>
            <a:r>
              <a:rPr dirty="0" err="1">
                <a:latin typeface="Courier New" pitchFamily="49" charset="0"/>
              </a:rPr>
              <a:t>snapmirror</a:t>
            </a:r>
            <a:r>
              <a:rPr dirty="0">
                <a:latin typeface="Courier New" pitchFamily="49" charset="0"/>
              </a:rPr>
              <a:t> </a:t>
            </a:r>
            <a:r>
              <a:rPr dirty="0" err="1">
                <a:latin typeface="Courier New" pitchFamily="49" charset="0"/>
              </a:rPr>
              <a:t>resync</a:t>
            </a:r>
            <a:r>
              <a:rPr dirty="0">
                <a:latin typeface="Courier New" pitchFamily="49" charset="0"/>
              </a:rPr>
              <a:t> </a:t>
            </a:r>
            <a:r>
              <a:rPr dirty="0"/>
              <a:t>command will put a volume or </a:t>
            </a:r>
            <a:r>
              <a:rPr dirty="0" err="1"/>
              <a:t>qtree</a:t>
            </a:r>
            <a:r>
              <a:rPr dirty="0"/>
              <a:t> back into a SnapMirror relationship and resynchronize its contents with the source without repeating the initial transfer. </a:t>
            </a:r>
          </a:p>
          <a:p>
            <a:pPr marL="0" marR="0" indent="0" algn="l" defTabSz="914400" rtl="0" eaLnBrk="0" fontAlgn="base" latinLnBrk="0" hangingPunct="0">
              <a:lnSpc>
                <a:spcPct val="100000"/>
              </a:lnSpc>
              <a:spcBef>
                <a:spcPct val="30000"/>
              </a:spcBef>
              <a:spcAft>
                <a:spcPct val="0"/>
              </a:spcAft>
              <a:buClrTx/>
              <a:buSzTx/>
              <a:buFontTx/>
              <a:buNone/>
              <a:tabLst/>
              <a:defRPr/>
            </a:pPr>
            <a:r>
              <a:rPr b="1" dirty="0"/>
              <a:t>Applied to the source volume</a:t>
            </a:r>
            <a:r>
              <a:rPr dirty="0"/>
              <a:t>—the </a:t>
            </a:r>
            <a:r>
              <a:rPr dirty="0" err="1">
                <a:latin typeface="Courier New" pitchFamily="49" charset="0"/>
              </a:rPr>
              <a:t>snapmirror</a:t>
            </a:r>
            <a:r>
              <a:rPr dirty="0">
                <a:latin typeface="Courier New" pitchFamily="49" charset="0"/>
              </a:rPr>
              <a:t> </a:t>
            </a:r>
            <a:r>
              <a:rPr dirty="0" err="1">
                <a:latin typeface="Courier New" pitchFamily="49" charset="0"/>
              </a:rPr>
              <a:t>resync</a:t>
            </a:r>
            <a:r>
              <a:rPr dirty="0">
                <a:latin typeface="Courier New" pitchFamily="49" charset="0"/>
              </a:rPr>
              <a:t> </a:t>
            </a:r>
            <a:r>
              <a:rPr dirty="0"/>
              <a:t>command can turn the source volume into a copy of the original destination volume. In this way, the roles of source and destination can be reversed.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5" name="Slide Image Placeholder 4"/>
          <p:cNvSpPr>
            <a:spLocks noGrp="1" noRot="1" noChangeAspect="1"/>
          </p:cNvSpPr>
          <p:nvPr>
            <p:ph type="sldImg"/>
          </p:nvPr>
        </p:nvSpPr>
        <p:spPr>
          <a:xfrm>
            <a:off x="687388" y="228600"/>
            <a:ext cx="5181600" cy="3886200"/>
          </a:xfrm>
        </p:spPr>
      </p:sp>
      <p:sp>
        <p:nvSpPr>
          <p:cNvPr id="7" name="Slide Number Placeholder 6"/>
          <p:cNvSpPr>
            <a:spLocks noGrp="1"/>
          </p:cNvSpPr>
          <p:nvPr>
            <p:ph type="sldNum" sz="quarter" idx="10"/>
          </p:nvPr>
        </p:nvSpPr>
        <p:spPr/>
        <p:txBody>
          <a:bodyPr/>
          <a:lstStyle/>
          <a:p>
            <a:pPr>
              <a:defRPr/>
            </a:pPr>
            <a:fld id="{9884764F-6734-4E98-BA4A-4193F051EE6C}" type="slidenum">
              <a:rPr lang="en-US" smtClean="0"/>
              <a:pPr>
                <a:defRPr/>
              </a:pPr>
              <a:t>42</a:t>
            </a:fld>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6"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REESTABLISHING</a:t>
            </a:r>
            <a:r>
              <a:rPr lang="en-US" baseline="0" dirty="0" smtClean="0"/>
              <a:t> THE RELATIONSHIP (CONT.)</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You </a:t>
            </a:r>
            <a:r>
              <a:rPr dirty="0"/>
              <a:t>can use the </a:t>
            </a:r>
            <a:r>
              <a:rPr dirty="0" err="1">
                <a:latin typeface="Courier New" pitchFamily="49" charset="0"/>
              </a:rPr>
              <a:t>snapmirror</a:t>
            </a:r>
            <a:r>
              <a:rPr dirty="0">
                <a:latin typeface="Courier New" pitchFamily="49" charset="0"/>
              </a:rPr>
              <a:t> </a:t>
            </a:r>
            <a:r>
              <a:rPr dirty="0" err="1">
                <a:latin typeface="Courier New" pitchFamily="49" charset="0"/>
              </a:rPr>
              <a:t>resync</a:t>
            </a:r>
            <a:r>
              <a:rPr dirty="0">
                <a:latin typeface="Courier New" pitchFamily="49" charset="0"/>
              </a:rPr>
              <a:t> </a:t>
            </a:r>
            <a:r>
              <a:rPr dirty="0"/>
              <a:t>command to restore or redefine a SnapMirror source or destination relationship that was broken with the </a:t>
            </a:r>
            <a:r>
              <a:rPr dirty="0" err="1">
                <a:latin typeface="Courier New" pitchFamily="49" charset="0"/>
              </a:rPr>
              <a:t>snapmirror</a:t>
            </a:r>
            <a:r>
              <a:rPr dirty="0">
                <a:latin typeface="Courier New" pitchFamily="49" charset="0"/>
              </a:rPr>
              <a:t> break </a:t>
            </a:r>
            <a:r>
              <a:rPr dirty="0"/>
              <a:t>command.</a:t>
            </a:r>
          </a:p>
          <a:p>
            <a:pPr marL="0" marR="0" indent="0" algn="l" defTabSz="914400" rtl="0" eaLnBrk="0" fontAlgn="base" latinLnBrk="0" hangingPunct="0">
              <a:lnSpc>
                <a:spcPct val="100000"/>
              </a:lnSpc>
              <a:spcBef>
                <a:spcPct val="30000"/>
              </a:spcBef>
              <a:spcAft>
                <a:spcPct val="0"/>
              </a:spcAft>
              <a:buClrTx/>
              <a:buSzTx/>
              <a:buFontTx/>
              <a:buNone/>
              <a:tabLst/>
              <a:defRPr/>
            </a:pPr>
            <a:r>
              <a:rPr b="1" dirty="0"/>
              <a:t>Applied to the original destination</a:t>
            </a:r>
            <a:r>
              <a:rPr dirty="0"/>
              <a:t>—the </a:t>
            </a:r>
            <a:r>
              <a:rPr dirty="0" err="1">
                <a:latin typeface="Courier New" pitchFamily="49" charset="0"/>
              </a:rPr>
              <a:t>snapmirror</a:t>
            </a:r>
            <a:r>
              <a:rPr dirty="0">
                <a:latin typeface="Courier New" pitchFamily="49" charset="0"/>
              </a:rPr>
              <a:t> </a:t>
            </a:r>
            <a:r>
              <a:rPr dirty="0" err="1">
                <a:latin typeface="Courier New" pitchFamily="49" charset="0"/>
              </a:rPr>
              <a:t>resync</a:t>
            </a:r>
            <a:r>
              <a:rPr dirty="0">
                <a:latin typeface="Courier New" pitchFamily="49" charset="0"/>
              </a:rPr>
              <a:t> </a:t>
            </a:r>
            <a:r>
              <a:rPr dirty="0"/>
              <a:t>command will put a volume or </a:t>
            </a:r>
            <a:r>
              <a:rPr dirty="0" err="1"/>
              <a:t>qtree</a:t>
            </a:r>
            <a:r>
              <a:rPr dirty="0"/>
              <a:t> back into a SnapMirror relationship and resynchronize its contents with the source without repeating the initial transfer. </a:t>
            </a:r>
          </a:p>
          <a:p>
            <a:pPr marL="0" marR="0" indent="0" algn="l" defTabSz="914400" rtl="0" eaLnBrk="0" fontAlgn="base" latinLnBrk="0" hangingPunct="0">
              <a:lnSpc>
                <a:spcPct val="100000"/>
              </a:lnSpc>
              <a:spcBef>
                <a:spcPct val="30000"/>
              </a:spcBef>
              <a:spcAft>
                <a:spcPct val="0"/>
              </a:spcAft>
              <a:buClrTx/>
              <a:buSzTx/>
              <a:buFontTx/>
              <a:buNone/>
              <a:tabLst/>
              <a:defRPr/>
            </a:pPr>
            <a:r>
              <a:rPr b="1" dirty="0"/>
              <a:t>Applied to the source volume</a:t>
            </a:r>
            <a:r>
              <a:rPr dirty="0"/>
              <a:t>—the </a:t>
            </a:r>
            <a:r>
              <a:rPr dirty="0" err="1">
                <a:latin typeface="Courier New" pitchFamily="49" charset="0"/>
              </a:rPr>
              <a:t>snapmirror</a:t>
            </a:r>
            <a:r>
              <a:rPr dirty="0">
                <a:latin typeface="Courier New" pitchFamily="49" charset="0"/>
              </a:rPr>
              <a:t> </a:t>
            </a:r>
            <a:r>
              <a:rPr dirty="0" err="1">
                <a:latin typeface="Courier New" pitchFamily="49" charset="0"/>
              </a:rPr>
              <a:t>resync</a:t>
            </a:r>
            <a:r>
              <a:rPr dirty="0">
                <a:latin typeface="Courier New" pitchFamily="49" charset="0"/>
              </a:rPr>
              <a:t> </a:t>
            </a:r>
            <a:r>
              <a:rPr dirty="0"/>
              <a:t>command can turn the source volume into a copy of the original destination volume. In this way, the roles of source and destination can be reversed. </a:t>
            </a:r>
          </a:p>
          <a:p>
            <a:pPr marL="0" marR="0" indent="0" algn="l" defTabSz="914400" rtl="0" eaLnBrk="0" fontAlgn="base" latinLnBrk="0" hangingPunct="0">
              <a:lnSpc>
                <a:spcPct val="100000"/>
              </a:lnSpc>
              <a:spcBef>
                <a:spcPct val="30000"/>
              </a:spcBef>
              <a:spcAft>
                <a:spcPct val="0"/>
              </a:spcAft>
              <a:buClrTx/>
              <a:buSzTx/>
              <a:buFontTx/>
              <a:buNone/>
              <a:tabLst/>
              <a:defRPr/>
            </a:pPr>
            <a:r>
              <a:rPr b="1" cap="all" dirty="0"/>
              <a:t>Considerations</a:t>
            </a:r>
          </a:p>
          <a:p>
            <a:pPr marL="0" marR="0" indent="0" algn="l" defTabSz="914400" rtl="0" eaLnBrk="0" fontAlgn="base" latinLnBrk="0" hangingPunct="0">
              <a:lnSpc>
                <a:spcPct val="100000"/>
              </a:lnSpc>
              <a:spcBef>
                <a:spcPct val="30000"/>
              </a:spcBef>
              <a:spcAft>
                <a:spcPct val="0"/>
              </a:spcAft>
              <a:buClrTx/>
              <a:buSzTx/>
              <a:buFontTx/>
              <a:buNone/>
              <a:tabLst/>
              <a:defRPr/>
            </a:pPr>
            <a:r>
              <a:rPr dirty="0"/>
              <a:t>You might want to resynchronize a source and a destination volume or </a:t>
            </a:r>
            <a:r>
              <a:rPr dirty="0" err="1"/>
              <a:t>qtree</a:t>
            </a:r>
            <a:r>
              <a:rPr dirty="0"/>
              <a:t> when: </a:t>
            </a:r>
          </a:p>
          <a:p>
            <a:pPr marL="0" marR="0" indent="0" algn="l" defTabSz="914400" rtl="0" eaLnBrk="0" fontAlgn="base" latinLnBrk="0" hangingPunct="0">
              <a:lnSpc>
                <a:spcPct val="100000"/>
              </a:lnSpc>
              <a:spcBef>
                <a:spcPct val="30000"/>
              </a:spcBef>
              <a:spcAft>
                <a:spcPct val="0"/>
              </a:spcAft>
              <a:buClrTx/>
              <a:buSzTx/>
              <a:buFontTx/>
              <a:buNone/>
              <a:tabLst/>
              <a:defRPr/>
            </a:pPr>
            <a:r>
              <a:rPr dirty="0"/>
              <a:t>You are changing the current source to a different volume or </a:t>
            </a:r>
            <a:r>
              <a:rPr dirty="0" err="1"/>
              <a:t>qtree</a:t>
            </a:r>
            <a:r>
              <a:rPr dirty="0"/>
              <a:t>. </a:t>
            </a:r>
          </a:p>
          <a:p>
            <a:pPr marL="0" marR="0" indent="0" algn="l" defTabSz="914400" rtl="0" eaLnBrk="0" fontAlgn="base" latinLnBrk="0" hangingPunct="0">
              <a:lnSpc>
                <a:spcPct val="100000"/>
              </a:lnSpc>
              <a:spcBef>
                <a:spcPct val="30000"/>
              </a:spcBef>
              <a:spcAft>
                <a:spcPct val="0"/>
              </a:spcAft>
              <a:buClrTx/>
              <a:buSzTx/>
              <a:buFontTx/>
              <a:buNone/>
              <a:tabLst/>
              <a:defRPr/>
            </a:pPr>
            <a:r>
              <a:rPr dirty="0"/>
              <a:t>You make a destination volume writable for application testing, and then want to make it a SnapMirror destination again. </a:t>
            </a:r>
          </a:p>
          <a:p>
            <a:pPr marL="0" marR="0" indent="0" algn="l" defTabSz="914400" rtl="0" eaLnBrk="0" fontAlgn="base" latinLnBrk="0" hangingPunct="0">
              <a:lnSpc>
                <a:spcPct val="100000"/>
              </a:lnSpc>
              <a:spcBef>
                <a:spcPct val="30000"/>
              </a:spcBef>
              <a:spcAft>
                <a:spcPct val="0"/>
              </a:spcAft>
              <a:buClrTx/>
              <a:buSzTx/>
              <a:buFontTx/>
              <a:buNone/>
              <a:tabLst/>
              <a:defRPr/>
            </a:pPr>
            <a:r>
              <a:rPr dirty="0"/>
              <a:t>You need to recover from a disaster that disabled the source. </a:t>
            </a:r>
          </a:p>
          <a:p>
            <a:pPr marL="0" marR="0" indent="0" algn="l" defTabSz="914400" rtl="0" eaLnBrk="0" fontAlgn="base" latinLnBrk="0" hangingPunct="0">
              <a:lnSpc>
                <a:spcPct val="100000"/>
              </a:lnSpc>
              <a:spcBef>
                <a:spcPct val="30000"/>
              </a:spcBef>
              <a:spcAft>
                <a:spcPct val="0"/>
              </a:spcAft>
              <a:buClrTx/>
              <a:buSzTx/>
              <a:buFontTx/>
              <a:buNone/>
              <a:tabLst/>
              <a:defRPr/>
            </a:pPr>
            <a:r>
              <a:rPr dirty="0"/>
              <a:t>You want to reverse the functions of the source and the destination.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5" name="Slide Image Placeholder 4"/>
          <p:cNvSpPr>
            <a:spLocks noGrp="1" noRot="1" noChangeAspect="1"/>
          </p:cNvSpPr>
          <p:nvPr>
            <p:ph type="sldImg"/>
          </p:nvPr>
        </p:nvSpPr>
        <p:spPr>
          <a:xfrm>
            <a:off x="687388" y="228600"/>
            <a:ext cx="5181600" cy="3886200"/>
          </a:xfrm>
        </p:spPr>
      </p:sp>
      <p:sp>
        <p:nvSpPr>
          <p:cNvPr id="7" name="Slide Number Placeholder 6"/>
          <p:cNvSpPr>
            <a:spLocks noGrp="1"/>
          </p:cNvSpPr>
          <p:nvPr>
            <p:ph type="sldNum" sz="quarter" idx="10"/>
          </p:nvPr>
        </p:nvSpPr>
        <p:spPr/>
        <p:txBody>
          <a:bodyPr/>
          <a:lstStyle/>
          <a:p>
            <a:pPr>
              <a:defRPr/>
            </a:pPr>
            <a:fld id="{9884764F-6734-4E98-BA4A-4193F051EE6C}" type="slidenum">
              <a:rPr lang="en-US" smtClean="0"/>
              <a:pPr>
                <a:defRPr/>
              </a:pPr>
              <a:t>43</a:t>
            </a:fld>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20"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REESTABLISHING</a:t>
            </a:r>
            <a:r>
              <a:rPr lang="en-US" baseline="0" dirty="0" smtClean="0"/>
              <a:t> THE BREAK PERMANENT</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To </a:t>
            </a:r>
            <a:r>
              <a:rPr dirty="0"/>
              <a:t>permanently end a SnapMirror relationship between a source and destination pair of volumes or qtrees, you need to use different commands on the source and destination storage systems.</a:t>
            </a:r>
          </a:p>
          <a:p>
            <a:pPr marL="0" marR="0" indent="0" algn="l" defTabSz="914400" rtl="0" eaLnBrk="0" fontAlgn="base" latinLnBrk="0" hangingPunct="0">
              <a:lnSpc>
                <a:spcPct val="100000"/>
              </a:lnSpc>
              <a:spcBef>
                <a:spcPct val="30000"/>
              </a:spcBef>
              <a:spcAft>
                <a:spcPct val="0"/>
              </a:spcAft>
              <a:buClrTx/>
              <a:buSzTx/>
              <a:buFontTx/>
              <a:buNone/>
              <a:tabLst/>
              <a:defRPr/>
            </a:pPr>
            <a:r>
              <a:rPr b="1" cap="all" dirty="0"/>
              <a:t>Considerations</a:t>
            </a:r>
          </a:p>
          <a:p>
            <a:pPr marL="0" marR="0" indent="0" algn="l" defTabSz="914400" rtl="0" eaLnBrk="0" fontAlgn="base" latinLnBrk="0" hangingPunct="0">
              <a:lnSpc>
                <a:spcPct val="100000"/>
              </a:lnSpc>
              <a:spcBef>
                <a:spcPct val="30000"/>
              </a:spcBef>
              <a:spcAft>
                <a:spcPct val="0"/>
              </a:spcAft>
              <a:buClrTx/>
              <a:buSzTx/>
              <a:buFontTx/>
              <a:buNone/>
              <a:tabLst/>
              <a:defRPr/>
            </a:pPr>
            <a:r>
              <a:rPr dirty="0"/>
              <a:t>Source system—Use the </a:t>
            </a:r>
            <a:r>
              <a:rPr dirty="0" err="1">
                <a:latin typeface="Courier New" pitchFamily="49" charset="0"/>
              </a:rPr>
              <a:t>snapmirror</a:t>
            </a:r>
            <a:r>
              <a:rPr dirty="0">
                <a:latin typeface="Courier New" pitchFamily="49" charset="0"/>
              </a:rPr>
              <a:t> release </a:t>
            </a:r>
            <a:r>
              <a:rPr dirty="0"/>
              <a:t>command. Releasing a source from a destination volume or </a:t>
            </a:r>
            <a:r>
              <a:rPr dirty="0" err="1"/>
              <a:t>qtree</a:t>
            </a:r>
            <a:r>
              <a:rPr dirty="0"/>
              <a:t> allows the source to delete its base Snapshot copy for the SnapMirror relationship. </a:t>
            </a:r>
          </a:p>
          <a:p>
            <a:pPr marL="0" marR="0" indent="0" algn="l" defTabSz="914400" rtl="0" eaLnBrk="0" fontAlgn="base" latinLnBrk="0" hangingPunct="0">
              <a:lnSpc>
                <a:spcPct val="100000"/>
              </a:lnSpc>
              <a:spcBef>
                <a:spcPct val="30000"/>
              </a:spcBef>
              <a:spcAft>
                <a:spcPct val="0"/>
              </a:spcAft>
              <a:buClrTx/>
              <a:buSzTx/>
              <a:buFontTx/>
              <a:buNone/>
              <a:tabLst/>
              <a:defRPr/>
            </a:pPr>
            <a:r>
              <a:rPr dirty="0"/>
              <a:t>Destination system—Use the </a:t>
            </a:r>
            <a:r>
              <a:rPr dirty="0" err="1">
                <a:latin typeface="Courier New" pitchFamily="49" charset="0"/>
              </a:rPr>
              <a:t>snapmirror</a:t>
            </a:r>
            <a:r>
              <a:rPr dirty="0">
                <a:latin typeface="Courier New" pitchFamily="49" charset="0"/>
              </a:rPr>
              <a:t> break </a:t>
            </a:r>
            <a:r>
              <a:rPr dirty="0"/>
              <a:t>command. After breaking the relationship, you need to scrub the destination with additional steps. Unless these extra steps are taken, the Snapshot copies associated with the broken relationship remain stored on the destination system, and a </a:t>
            </a:r>
            <a:r>
              <a:rPr dirty="0" err="1">
                <a:latin typeface="Courier New" pitchFamily="49" charset="0"/>
              </a:rPr>
              <a:t>snapmirror</a:t>
            </a:r>
            <a:r>
              <a:rPr dirty="0">
                <a:latin typeface="Courier New" pitchFamily="49" charset="0"/>
              </a:rPr>
              <a:t> status </a:t>
            </a:r>
            <a:r>
              <a:rPr dirty="0"/>
              <a:t>command will continue to list the former destination object as a current destination object.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5" name="Slide Image Placeholder 4"/>
          <p:cNvSpPr>
            <a:spLocks noGrp="1" noRot="1" noChangeAspect="1"/>
          </p:cNvSpPr>
          <p:nvPr>
            <p:ph type="sldImg"/>
          </p:nvPr>
        </p:nvSpPr>
        <p:spPr>
          <a:xfrm>
            <a:off x="687388" y="228600"/>
            <a:ext cx="5181600" cy="3886200"/>
          </a:xfrm>
        </p:spPr>
      </p:sp>
      <p:sp>
        <p:nvSpPr>
          <p:cNvPr id="7" name="Slide Number Placeholder 6"/>
          <p:cNvSpPr>
            <a:spLocks noGrp="1"/>
          </p:cNvSpPr>
          <p:nvPr>
            <p:ph type="sldNum" sz="quarter" idx="10"/>
          </p:nvPr>
        </p:nvSpPr>
        <p:spPr/>
        <p:txBody>
          <a:bodyPr/>
          <a:lstStyle/>
          <a:p>
            <a:pPr>
              <a:defRPr/>
            </a:pPr>
            <a:fld id="{9884764F-6734-4E98-BA4A-4193F051EE6C}" type="slidenum">
              <a:rPr lang="en-US" smtClean="0"/>
              <a:pPr>
                <a:defRPr/>
              </a:pPr>
              <a:t>44</a:t>
            </a:fld>
            <a:endParaRPr 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MIGRATING SNAPMIRROR VOLUMES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SnapMirror </a:t>
            </a:r>
            <a:r>
              <a:rPr dirty="0"/>
              <a:t>can migrate data between volumes and redirect NFS clients to the new volume without rebooting the storage system or remounting the volume on NFS clients. The migration must be run on two volumes that are currently the source volume and destination volume in a SnapMirror relationship.</a:t>
            </a:r>
          </a:p>
          <a:p>
            <a:pPr marL="0" marR="0" indent="0" algn="l" defTabSz="914400" rtl="0" eaLnBrk="0" fontAlgn="base" latinLnBrk="0" hangingPunct="0">
              <a:lnSpc>
                <a:spcPct val="100000"/>
              </a:lnSpc>
              <a:spcBef>
                <a:spcPct val="30000"/>
              </a:spcBef>
              <a:spcAft>
                <a:spcPct val="0"/>
              </a:spcAft>
              <a:buClrTx/>
              <a:buSzTx/>
              <a:buFontTx/>
              <a:buNone/>
              <a:tabLst/>
              <a:defRPr/>
            </a:pPr>
            <a:r>
              <a:rPr dirty="0"/>
              <a:t>You use the </a:t>
            </a:r>
            <a:r>
              <a:rPr dirty="0" err="1">
                <a:latin typeface="Courier New" pitchFamily="49" charset="0"/>
              </a:rPr>
              <a:t>snapmirror</a:t>
            </a:r>
            <a:r>
              <a:rPr dirty="0">
                <a:latin typeface="Courier New" pitchFamily="49" charset="0"/>
              </a:rPr>
              <a:t> migrate </a:t>
            </a:r>
            <a:r>
              <a:rPr dirty="0"/>
              <a:t>command on the storage system, which holds the source volume.</a:t>
            </a:r>
          </a:p>
          <a:p>
            <a:pPr marL="0" marR="0" indent="0" algn="l" defTabSz="914400" rtl="0" eaLnBrk="0" fontAlgn="base" latinLnBrk="0" hangingPunct="0">
              <a:lnSpc>
                <a:spcPct val="100000"/>
              </a:lnSpc>
              <a:spcBef>
                <a:spcPct val="30000"/>
              </a:spcBef>
              <a:spcAft>
                <a:spcPct val="0"/>
              </a:spcAft>
              <a:buClrTx/>
              <a:buSzTx/>
              <a:buFontTx/>
              <a:buNone/>
              <a:tabLst/>
              <a:defRPr/>
            </a:pPr>
            <a:r>
              <a:rPr dirty="0" err="1">
                <a:latin typeface="Courier New" pitchFamily="49" charset="0"/>
              </a:rPr>
              <a:t>snapmirror</a:t>
            </a:r>
            <a:r>
              <a:rPr dirty="0">
                <a:latin typeface="Courier New" pitchFamily="49" charset="0"/>
              </a:rPr>
              <a:t> migrate </a:t>
            </a:r>
            <a:r>
              <a:rPr dirty="0" err="1">
                <a:latin typeface="Courier New" pitchFamily="49" charset="0"/>
              </a:rPr>
              <a:t>src_hostname:src_volume</a:t>
            </a:r>
            <a:r>
              <a:rPr dirty="0">
                <a:latin typeface="Courier New" pitchFamily="49" charset="0"/>
              </a:rPr>
              <a:t> </a:t>
            </a:r>
            <a:r>
              <a:rPr dirty="0"/>
              <a:t/>
            </a:r>
            <a:br>
              <a:rPr dirty="0"/>
            </a:br>
            <a:r>
              <a:rPr dirty="0">
                <a:latin typeface="Courier New" pitchFamily="49" charset="0"/>
              </a:rPr>
              <a:t>                   </a:t>
            </a:r>
            <a:r>
              <a:rPr dirty="0" err="1">
                <a:latin typeface="Courier New" pitchFamily="49" charset="0"/>
              </a:rPr>
              <a:t>dst_hostname:dst_volume</a:t>
            </a:r>
            <a:endParaRPr dirty="0">
              <a:latin typeface="Courier New" pitchFamily="49"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dirty="0"/>
              <a:t>The SnapMirror migration process does the following:</a:t>
            </a:r>
          </a:p>
          <a:p>
            <a:pPr marL="0" marR="0" indent="0" algn="l" defTabSz="914400" rtl="0" eaLnBrk="0" fontAlgn="base" latinLnBrk="0" hangingPunct="0">
              <a:lnSpc>
                <a:spcPct val="100000"/>
              </a:lnSpc>
              <a:spcBef>
                <a:spcPct val="30000"/>
              </a:spcBef>
              <a:spcAft>
                <a:spcPct val="0"/>
              </a:spcAft>
              <a:buClrTx/>
              <a:buSzTx/>
              <a:buFontTx/>
              <a:buNone/>
              <a:tabLst/>
              <a:defRPr/>
            </a:pPr>
            <a:r>
              <a:rPr dirty="0"/>
              <a:t>Performs a SnapMirror incremental transfer to the destination volume</a:t>
            </a:r>
          </a:p>
          <a:p>
            <a:pPr marL="0" marR="0" indent="0" algn="l" defTabSz="914400" rtl="0" eaLnBrk="0" fontAlgn="base" latinLnBrk="0" hangingPunct="0">
              <a:lnSpc>
                <a:spcPct val="100000"/>
              </a:lnSpc>
              <a:spcBef>
                <a:spcPct val="30000"/>
              </a:spcBef>
              <a:spcAft>
                <a:spcPct val="0"/>
              </a:spcAft>
              <a:buClrTx/>
              <a:buSzTx/>
              <a:buFontTx/>
              <a:buNone/>
              <a:tabLst/>
              <a:defRPr/>
            </a:pPr>
            <a:r>
              <a:rPr dirty="0"/>
              <a:t>Stops NFS and CIFS services to the source volume</a:t>
            </a:r>
          </a:p>
          <a:p>
            <a:pPr marL="0" marR="0" indent="0" algn="l" defTabSz="914400" rtl="0" eaLnBrk="0" fontAlgn="base" latinLnBrk="0" hangingPunct="0">
              <a:lnSpc>
                <a:spcPct val="100000"/>
              </a:lnSpc>
              <a:spcBef>
                <a:spcPct val="30000"/>
              </a:spcBef>
              <a:spcAft>
                <a:spcPct val="0"/>
              </a:spcAft>
              <a:buClrTx/>
              <a:buSzTx/>
              <a:buFontTx/>
              <a:buNone/>
              <a:tabLst/>
              <a:defRPr/>
            </a:pPr>
            <a:r>
              <a:rPr dirty="0"/>
              <a:t>Migrates NFS file handles to the destination volume</a:t>
            </a:r>
          </a:p>
          <a:p>
            <a:pPr marL="0" marR="0" indent="0" algn="l" defTabSz="914400" rtl="0" eaLnBrk="0" fontAlgn="base" latinLnBrk="0" hangingPunct="0">
              <a:lnSpc>
                <a:spcPct val="100000"/>
              </a:lnSpc>
              <a:spcBef>
                <a:spcPct val="30000"/>
              </a:spcBef>
              <a:spcAft>
                <a:spcPct val="0"/>
              </a:spcAft>
              <a:buClrTx/>
              <a:buSzTx/>
              <a:buFontTx/>
              <a:buNone/>
              <a:tabLst/>
              <a:defRPr/>
            </a:pPr>
            <a:r>
              <a:rPr dirty="0"/>
              <a:t>Makes the source volume restricted</a:t>
            </a:r>
          </a:p>
          <a:p>
            <a:pPr marL="0" marR="0" indent="0" algn="l" defTabSz="914400" rtl="0" eaLnBrk="0" fontAlgn="base" latinLnBrk="0" hangingPunct="0">
              <a:lnSpc>
                <a:spcPct val="100000"/>
              </a:lnSpc>
              <a:spcBef>
                <a:spcPct val="30000"/>
              </a:spcBef>
              <a:spcAft>
                <a:spcPct val="0"/>
              </a:spcAft>
              <a:buClrTx/>
              <a:buSzTx/>
              <a:buFontTx/>
              <a:buNone/>
              <a:tabLst/>
              <a:defRPr/>
            </a:pPr>
            <a:r>
              <a:rPr dirty="0"/>
              <a:t>Makes the destination volume read-write</a:t>
            </a:r>
          </a:p>
          <a:p>
            <a:pPr marL="0" marR="0" indent="0" algn="l" defTabSz="914400" rtl="0" eaLnBrk="0" fontAlgn="base" latinLnBrk="0" hangingPunct="0">
              <a:lnSpc>
                <a:spcPct val="100000"/>
              </a:lnSpc>
              <a:spcBef>
                <a:spcPct val="30000"/>
              </a:spcBef>
              <a:spcAft>
                <a:spcPct val="0"/>
              </a:spcAft>
              <a:buClrTx/>
              <a:buSzTx/>
              <a:buFontTx/>
              <a:buNone/>
              <a:tabLst/>
              <a:defRPr/>
            </a:pPr>
            <a:r>
              <a:rPr dirty="0"/>
              <a:t>Note that SnapMirror does not transfer IP addresses, license keys, or quota information. You must remount on the NFS clients. SnapMirror does not migrate CIFS clients. You must reestablish CIFS client sessions after migrating data to the destination volume.</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45</a:t>
            </a:fld>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CASCADING SNAPMIRROR VOLUMES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Instead </a:t>
            </a:r>
            <a:r>
              <a:rPr dirty="0"/>
              <a:t>of propagating data from one central master site to many destinations, which would require expensive network connections and excessive CPU time, you can propagate data from one volume to another volume and from that one to the next, in a series. </a:t>
            </a:r>
          </a:p>
          <a:p>
            <a:pPr marL="0" marR="0" indent="0" algn="l" defTabSz="914400" rtl="0" eaLnBrk="0" fontAlgn="base" latinLnBrk="0" hangingPunct="0">
              <a:lnSpc>
                <a:spcPct val="100000"/>
              </a:lnSpc>
              <a:spcBef>
                <a:spcPct val="30000"/>
              </a:spcBef>
              <a:spcAft>
                <a:spcPct val="0"/>
              </a:spcAft>
              <a:buClrTx/>
              <a:buSzTx/>
              <a:buFontTx/>
              <a:buNone/>
              <a:tabLst/>
              <a:defRPr/>
            </a:pPr>
            <a:r>
              <a:rPr dirty="0"/>
              <a:t>In a volumes cascade, SnapMirror creates and retains the Snapshot copies on the original source volume. The SnapMirror Snapshot copies are cascaded down the line to be able to replicate the volumes on each destination system.</a:t>
            </a:r>
          </a:p>
          <a:p>
            <a:pPr marL="0" marR="0" indent="0" algn="l" defTabSz="914400" rtl="0" eaLnBrk="0" fontAlgn="base" latinLnBrk="0" hangingPunct="0">
              <a:lnSpc>
                <a:spcPct val="100000"/>
              </a:lnSpc>
              <a:spcBef>
                <a:spcPct val="30000"/>
              </a:spcBef>
              <a:spcAft>
                <a:spcPct val="0"/>
              </a:spcAft>
              <a:buClrTx/>
              <a:buSzTx/>
              <a:buFontTx/>
              <a:buNone/>
              <a:tabLst/>
              <a:defRPr/>
            </a:pPr>
            <a:r>
              <a:rPr dirty="0"/>
              <a:t>In this illustration, volume vol1 on storage system FAS1 is replicated to seven storage systems. To set up cascading volumes on each storage system as shown in the diagram, the </a:t>
            </a:r>
            <a:r>
              <a:rPr dirty="0" err="1"/>
              <a:t>snapmirror.conf</a:t>
            </a:r>
            <a:r>
              <a:rPr dirty="0"/>
              <a:t> file would look like this:</a:t>
            </a:r>
          </a:p>
          <a:p>
            <a:pPr marL="0" marR="0" indent="0" algn="l" defTabSz="914400" rtl="0" eaLnBrk="0" fontAlgn="base" latinLnBrk="0" hangingPunct="0">
              <a:lnSpc>
                <a:spcPct val="100000"/>
              </a:lnSpc>
              <a:spcBef>
                <a:spcPct val="30000"/>
              </a:spcBef>
              <a:spcAft>
                <a:spcPct val="0"/>
              </a:spcAft>
              <a:buClrTx/>
              <a:buSzTx/>
              <a:buFontTx/>
              <a:buNone/>
              <a:tabLst/>
              <a:defRPr/>
            </a:pPr>
            <a:r>
              <a:rPr dirty="0">
                <a:latin typeface="Courier New" pitchFamily="49" charset="0"/>
              </a:rPr>
              <a:t>FAS1:vol1 FAS7:vol1 – 15 * * 1,2,3,4,5</a:t>
            </a:r>
          </a:p>
          <a:p>
            <a:pPr marL="0" marR="0" indent="0" algn="l" defTabSz="914400" rtl="0" eaLnBrk="0" fontAlgn="base" latinLnBrk="0" hangingPunct="0">
              <a:lnSpc>
                <a:spcPct val="100000"/>
              </a:lnSpc>
              <a:spcBef>
                <a:spcPct val="30000"/>
              </a:spcBef>
              <a:spcAft>
                <a:spcPct val="0"/>
              </a:spcAft>
              <a:buClrTx/>
              <a:buSzTx/>
              <a:buFontTx/>
              <a:buNone/>
              <a:tabLst/>
              <a:defRPr/>
            </a:pPr>
            <a:r>
              <a:rPr dirty="0">
                <a:latin typeface="Courier New" pitchFamily="49" charset="0"/>
              </a:rPr>
              <a:t>FAS1:vol1 FAS2:vol1 - 15 * * 1,2,3,4,5</a:t>
            </a:r>
          </a:p>
          <a:p>
            <a:pPr marL="0" marR="0" indent="0" algn="l" defTabSz="914400" rtl="0" eaLnBrk="0" fontAlgn="base" latinLnBrk="0" hangingPunct="0">
              <a:lnSpc>
                <a:spcPct val="100000"/>
              </a:lnSpc>
              <a:spcBef>
                <a:spcPct val="30000"/>
              </a:spcBef>
              <a:spcAft>
                <a:spcPct val="0"/>
              </a:spcAft>
              <a:buClrTx/>
              <a:buSzTx/>
              <a:buFontTx/>
              <a:buNone/>
              <a:tabLst/>
              <a:defRPr/>
            </a:pPr>
            <a:r>
              <a:rPr dirty="0">
                <a:latin typeface="Courier New" pitchFamily="49" charset="0"/>
              </a:rPr>
              <a:t>FAS7:vol1 FAS8:vol1 - 25 * * 1,2,3,4,5</a:t>
            </a:r>
          </a:p>
          <a:p>
            <a:pPr marL="0" marR="0" indent="0" algn="l" defTabSz="914400" rtl="0" eaLnBrk="0" fontAlgn="base" latinLnBrk="0" hangingPunct="0">
              <a:lnSpc>
                <a:spcPct val="100000"/>
              </a:lnSpc>
              <a:spcBef>
                <a:spcPct val="30000"/>
              </a:spcBef>
              <a:spcAft>
                <a:spcPct val="0"/>
              </a:spcAft>
              <a:buClrTx/>
              <a:buSzTx/>
              <a:buFontTx/>
              <a:buNone/>
              <a:tabLst/>
              <a:defRPr/>
            </a:pPr>
            <a:r>
              <a:rPr dirty="0">
                <a:latin typeface="Courier New" pitchFamily="49" charset="0"/>
              </a:rPr>
              <a:t>FAS2:vol1 FAS3:vol1 – 35 * * 1,2,3,4,5</a:t>
            </a:r>
          </a:p>
          <a:p>
            <a:pPr marL="0" marR="0" indent="0" algn="l" defTabSz="914400" rtl="0" eaLnBrk="0" fontAlgn="base" latinLnBrk="0" hangingPunct="0">
              <a:lnSpc>
                <a:spcPct val="100000"/>
              </a:lnSpc>
              <a:spcBef>
                <a:spcPct val="30000"/>
              </a:spcBef>
              <a:spcAft>
                <a:spcPct val="0"/>
              </a:spcAft>
              <a:buClrTx/>
              <a:buSzTx/>
              <a:buFontTx/>
              <a:buNone/>
              <a:tabLst/>
              <a:defRPr/>
            </a:pPr>
            <a:r>
              <a:rPr dirty="0">
                <a:latin typeface="Courier New" pitchFamily="49" charset="0"/>
              </a:rPr>
              <a:t>FAS2:vol1 FAS4:vol1 – 35 * * 1,2,3,4,5</a:t>
            </a:r>
          </a:p>
          <a:p>
            <a:pPr marL="0" marR="0" indent="0" algn="l" defTabSz="914400" rtl="0" eaLnBrk="0" fontAlgn="base" latinLnBrk="0" hangingPunct="0">
              <a:lnSpc>
                <a:spcPct val="100000"/>
              </a:lnSpc>
              <a:spcBef>
                <a:spcPct val="30000"/>
              </a:spcBef>
              <a:spcAft>
                <a:spcPct val="0"/>
              </a:spcAft>
              <a:buClrTx/>
              <a:buSzTx/>
              <a:buFontTx/>
              <a:buNone/>
              <a:tabLst/>
              <a:defRPr/>
            </a:pPr>
            <a:r>
              <a:rPr dirty="0">
                <a:latin typeface="Courier New" pitchFamily="49" charset="0"/>
              </a:rPr>
              <a:t>FAS3:vol1 FAS5:vol1 – 45 * * 1,2,3,4,5</a:t>
            </a:r>
          </a:p>
          <a:p>
            <a:pPr marL="0" marR="0" indent="0" algn="l" defTabSz="914400" rtl="0" eaLnBrk="0" fontAlgn="base" latinLnBrk="0" hangingPunct="0">
              <a:lnSpc>
                <a:spcPct val="100000"/>
              </a:lnSpc>
              <a:spcBef>
                <a:spcPct val="30000"/>
              </a:spcBef>
              <a:spcAft>
                <a:spcPct val="0"/>
              </a:spcAft>
              <a:buClrTx/>
              <a:buSzTx/>
              <a:buFontTx/>
              <a:buNone/>
              <a:tabLst/>
              <a:defRPr/>
            </a:pPr>
            <a:r>
              <a:rPr dirty="0">
                <a:latin typeface="Courier New" pitchFamily="49" charset="0"/>
              </a:rPr>
              <a:t>FAS3:vol1 FAS6:vol1 – 45 * * 1,2,3,4,5</a:t>
            </a:r>
          </a:p>
          <a:p>
            <a:pPr marL="0" marR="0" indent="0" algn="l" defTabSz="914400" rtl="0" eaLnBrk="0" fontAlgn="base" latinLnBrk="0" hangingPunct="0">
              <a:lnSpc>
                <a:spcPct val="100000"/>
              </a:lnSpc>
              <a:spcBef>
                <a:spcPct val="30000"/>
              </a:spcBef>
              <a:spcAft>
                <a:spcPct val="0"/>
              </a:spcAft>
              <a:buClrTx/>
              <a:buSzTx/>
              <a:buFontTx/>
              <a:buNone/>
              <a:tabLst/>
              <a:defRPr/>
            </a:pPr>
            <a:r>
              <a:rPr dirty="0"/>
              <a:t>To remove a destination from the cascade, use the </a:t>
            </a:r>
            <a:r>
              <a:rPr dirty="0" err="1">
                <a:latin typeface="Courier New" pitchFamily="49" charset="0"/>
              </a:rPr>
              <a:t>snapmirror</a:t>
            </a:r>
            <a:r>
              <a:rPr dirty="0">
                <a:latin typeface="Courier New" pitchFamily="49" charset="0"/>
              </a:rPr>
              <a:t> release </a:t>
            </a:r>
            <a:r>
              <a:rPr dirty="0"/>
              <a:t>command from the immediate source. SnapMirror will delete the Snapshot copies associated with that destination.</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46</a:t>
            </a:fld>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CASCADE SUPPORT MATRIX</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Not </a:t>
            </a:r>
            <a:r>
              <a:t>all cascading configurations are supported. The following limitations apply to both traditional and flexible volumes as of Data ONTAP 7.2.2 and later.</a:t>
            </a:r>
          </a:p>
          <a:p>
            <a:pPr marL="0" marR="0" indent="0" algn="l" defTabSz="914400" rtl="0" eaLnBrk="0" fontAlgn="base" latinLnBrk="0" hangingPunct="0">
              <a:lnSpc>
                <a:spcPct val="100000"/>
              </a:lnSpc>
              <a:spcBef>
                <a:spcPct val="30000"/>
              </a:spcBef>
              <a:spcAft>
                <a:spcPct val="0"/>
              </a:spcAft>
              <a:buClrTx/>
              <a:buSzTx/>
              <a:buFontTx/>
              <a:buNone/>
              <a:tabLst/>
              <a:defRPr/>
            </a:pPr>
            <a:r>
              <a:t>This table can be reduced to two simple rules:</a:t>
            </a:r>
          </a:p>
          <a:p>
            <a:pPr marL="0" marR="0" indent="0" algn="l" defTabSz="914400" rtl="0" eaLnBrk="0" fontAlgn="base" latinLnBrk="0" hangingPunct="0">
              <a:lnSpc>
                <a:spcPct val="100000"/>
              </a:lnSpc>
              <a:spcBef>
                <a:spcPct val="30000"/>
              </a:spcBef>
              <a:spcAft>
                <a:spcPct val="0"/>
              </a:spcAft>
              <a:buClrTx/>
              <a:buSzTx/>
              <a:buFontTx/>
              <a:buNone/>
              <a:tabLst/>
              <a:defRPr/>
            </a:pPr>
            <a:r>
              <a:t>1. Synchronous SnapMirror is allowed only on the source.</a:t>
            </a:r>
          </a:p>
          <a:p>
            <a:pPr marL="0" marR="0" indent="0" algn="l" defTabSz="914400" rtl="0" eaLnBrk="0" fontAlgn="base" latinLnBrk="0" hangingPunct="0">
              <a:lnSpc>
                <a:spcPct val="100000"/>
              </a:lnSpc>
              <a:spcBef>
                <a:spcPct val="30000"/>
              </a:spcBef>
              <a:spcAft>
                <a:spcPct val="0"/>
              </a:spcAft>
              <a:buClrTx/>
              <a:buSzTx/>
              <a:buFontTx/>
              <a:buNone/>
              <a:tabLst/>
              <a:defRPr/>
            </a:pPr>
            <a:r>
              <a:t>2. Qtree SnapMirror cannot cascade more than one hop.</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47</a:t>
            </a:fld>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48</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SNAPMIRROR INTERACTIONS</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SNAPRESTORE AND SNAPMIRROR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49</a:t>
            </a:fld>
            <a:endParaRPr 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SNAPVAULT AND SNAPMIRROR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50</a:t>
            </a:fld>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SNAPVAULT VERSUS SNAPMIRROR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51</a:t>
            </a:fld>
            <a:endParaRPr 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PROTECTING SNAPVAULT WITH SNAPMIRROR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52</a:t>
            </a:fld>
            <a:endParaRPr 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CONSIDERATIONS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53</a:t>
            </a:fld>
            <a:endParaRPr 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SNAPMIRROR AND SNAPVAULT FOR DR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54</a:t>
            </a:fld>
            <a:endParaRPr lang="en-US"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RECOVER FROM SITE AND REGIONAL DISASTERS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55</a:t>
            </a:fld>
            <a:endParaRPr 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56</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SNAPMIRROR PERFORMANCE</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VOLUME SNAPMIRROR PERFORMANCE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Volume </a:t>
            </a:r>
            <a:r>
              <a:rPr dirty="0"/>
              <a:t>SnapMirror performance is centered on the update frequency, the network bandwidth, and the storage system utilization. Volume SnapMirror </a:t>
            </a:r>
            <a:r>
              <a:rPr dirty="0" err="1"/>
              <a:t>Async</a:t>
            </a:r>
            <a:r>
              <a:rPr dirty="0"/>
              <a:t> performance is particularly affected by the volume size, the rate of data changed, and the disk geometry for traditional volumes.</a:t>
            </a:r>
          </a:p>
          <a:p>
            <a:pPr marL="0" marR="0" indent="0" algn="l" defTabSz="914400" rtl="0" eaLnBrk="0" fontAlgn="base" latinLnBrk="0" hangingPunct="0">
              <a:lnSpc>
                <a:spcPct val="100000"/>
              </a:lnSpc>
              <a:spcBef>
                <a:spcPct val="30000"/>
              </a:spcBef>
              <a:spcAft>
                <a:spcPct val="0"/>
              </a:spcAft>
              <a:buClrTx/>
              <a:buSzTx/>
              <a:buFontTx/>
              <a:buNone/>
              <a:tabLst/>
              <a:defRPr/>
            </a:pPr>
            <a:r>
              <a:rPr b="1" cap="all" dirty="0"/>
              <a:t>Disk geometry</a:t>
            </a:r>
          </a:p>
          <a:p>
            <a:pPr marL="0" marR="0" indent="0" algn="l" defTabSz="914400" rtl="0" eaLnBrk="0" fontAlgn="base" latinLnBrk="0" hangingPunct="0">
              <a:lnSpc>
                <a:spcPct val="100000"/>
              </a:lnSpc>
              <a:spcBef>
                <a:spcPct val="30000"/>
              </a:spcBef>
              <a:spcAft>
                <a:spcPct val="0"/>
              </a:spcAft>
              <a:buClrTx/>
              <a:buSzTx/>
              <a:buFontTx/>
              <a:buNone/>
              <a:tabLst/>
              <a:defRPr/>
            </a:pPr>
            <a:r>
              <a:rPr dirty="0"/>
              <a:t>For versions of Data ONTAP earlier than 7.0 and traditional volumes, it is recommended that the source and destination volumes contain disks of the same size, and be organized in the same RAID group configuration to gain optimal performance. For flexible volumes, disk geometry matching is no longer a consideration.</a:t>
            </a:r>
          </a:p>
          <a:p>
            <a:pPr marL="0" marR="0" indent="0" algn="l" defTabSz="914400" rtl="0" eaLnBrk="0" fontAlgn="base" latinLnBrk="0" hangingPunct="0">
              <a:lnSpc>
                <a:spcPct val="100000"/>
              </a:lnSpc>
              <a:spcBef>
                <a:spcPct val="30000"/>
              </a:spcBef>
              <a:spcAft>
                <a:spcPct val="0"/>
              </a:spcAft>
              <a:buClrTx/>
              <a:buSzTx/>
              <a:buFontTx/>
              <a:buNone/>
              <a:tabLst/>
              <a:defRPr/>
            </a:pPr>
            <a:r>
              <a:rPr b="1" cap="all" dirty="0"/>
              <a:t>Snapshot COPY creation and update frequency</a:t>
            </a:r>
          </a:p>
          <a:p>
            <a:pPr marL="0" marR="0" indent="0" algn="l" defTabSz="914400" rtl="0" eaLnBrk="0" fontAlgn="base" latinLnBrk="0" hangingPunct="0">
              <a:lnSpc>
                <a:spcPct val="100000"/>
              </a:lnSpc>
              <a:spcBef>
                <a:spcPct val="30000"/>
              </a:spcBef>
              <a:spcAft>
                <a:spcPct val="0"/>
              </a:spcAft>
              <a:buClrTx/>
              <a:buSzTx/>
              <a:buFontTx/>
              <a:buNone/>
              <a:tabLst/>
              <a:defRPr/>
            </a:pPr>
            <a:r>
              <a:rPr dirty="0"/>
              <a:t>SnapMirror creates a Snapshot copy before every update and deletes a Snapshot copy at the end. On heavily loaded storage systems, Snapshot copy creation time can stretch out and restricts the frequency of SnapMirror updates. Stretched SnapMirror schedules result in SnapMirror creating many Snapshot copies on the source storage system at the same time, which can impact client access. For this reason staggered SnapMirror schedules are recommended to avoid system blockages.</a:t>
            </a:r>
          </a:p>
          <a:p>
            <a:pPr marL="0" marR="0" indent="0" algn="l" defTabSz="914400" rtl="0" eaLnBrk="0" fontAlgn="base" latinLnBrk="0" hangingPunct="0">
              <a:lnSpc>
                <a:spcPct val="100000"/>
              </a:lnSpc>
              <a:spcBef>
                <a:spcPct val="30000"/>
              </a:spcBef>
              <a:spcAft>
                <a:spcPct val="0"/>
              </a:spcAft>
              <a:buClrTx/>
              <a:buSzTx/>
              <a:buFontTx/>
              <a:buNone/>
              <a:tabLst/>
              <a:defRPr/>
            </a:pPr>
            <a:r>
              <a:rPr b="1" cap="all" dirty="0"/>
              <a:t>Volume size and changed blocks</a:t>
            </a:r>
          </a:p>
          <a:p>
            <a:pPr marL="0" marR="0" indent="0" algn="l" defTabSz="914400" rtl="0" eaLnBrk="0" fontAlgn="base" latinLnBrk="0" hangingPunct="0">
              <a:lnSpc>
                <a:spcPct val="100000"/>
              </a:lnSpc>
              <a:spcBef>
                <a:spcPct val="30000"/>
              </a:spcBef>
              <a:spcAft>
                <a:spcPct val="0"/>
              </a:spcAft>
              <a:buClrTx/>
              <a:buSzTx/>
              <a:buFontTx/>
              <a:buNone/>
              <a:tabLst/>
              <a:defRPr/>
            </a:pPr>
            <a:r>
              <a:rPr dirty="0"/>
              <a:t>To perform an incremental update, the block map in the new Snapshot copy is compared to the block map in the baseline Snapshot copy. The time required to determine the block changes depends on the volume size. With Data ONTAP 7.0 and later, you can use the </a:t>
            </a:r>
            <a:r>
              <a:rPr dirty="0">
                <a:latin typeface="Courier New" pitchFamily="49" charset="0"/>
              </a:rPr>
              <a:t>snap delta </a:t>
            </a:r>
            <a:r>
              <a:rPr dirty="0"/>
              <a:t>command to determine the rate of data change between Snapshot copies on a </a:t>
            </a:r>
            <a:r>
              <a:rPr/>
              <a:t>volume</a:t>
            </a:r>
            <a:r>
              <a:rPr smtClean="0"/>
              <a:t>.</a:t>
            </a:r>
            <a:endParaRPr dirty="0"/>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57</a:t>
            </a:fld>
            <a:endParaRPr lang="en-US"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QTREE SNAPMIRROR PERFORMANCE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Qtree </a:t>
            </a:r>
            <a:r>
              <a:t>SnapMirror performance is impacted by deep directory structure and large numbers, such as tens of millions, of small files replicated.</a:t>
            </a:r>
          </a:p>
          <a:p>
            <a:pPr marL="0" marR="0" indent="0" algn="l" defTabSz="914400" rtl="0" eaLnBrk="0" fontAlgn="base" latinLnBrk="0" hangingPunct="0">
              <a:lnSpc>
                <a:spcPct val="100000"/>
              </a:lnSpc>
              <a:spcBef>
                <a:spcPct val="30000"/>
              </a:spcBef>
              <a:spcAft>
                <a:spcPct val="0"/>
              </a:spcAft>
              <a:buClrTx/>
              <a:buSzTx/>
              <a:buFontTx/>
              <a:buNone/>
              <a:tabLst/>
              <a:defRPr/>
            </a:pPr>
            <a:r>
              <a:rPr b="1" cap="all"/>
              <a:t>Directory structures and large numbers of small files</a:t>
            </a:r>
          </a:p>
          <a:p>
            <a:pPr marL="0" marR="0" indent="0" algn="l" defTabSz="914400" rtl="0" eaLnBrk="0" fontAlgn="base" latinLnBrk="0" hangingPunct="0">
              <a:lnSpc>
                <a:spcPct val="100000"/>
              </a:lnSpc>
              <a:spcBef>
                <a:spcPct val="30000"/>
              </a:spcBef>
              <a:spcAft>
                <a:spcPct val="0"/>
              </a:spcAft>
              <a:buClrTx/>
              <a:buSzTx/>
              <a:buFontTx/>
              <a:buNone/>
              <a:tabLst/>
              <a:defRPr/>
            </a:pPr>
            <a:r>
              <a:t>To determine changed data, qtree SnapMirror looks at the inode file and defines which inodes are in the qtree of interest and which inodes have changed. If the inode file is large, but the inodes of interest are few, qtree SnapMirror spends a lot of time going through the inode file to find very few changes. Disk I/Os used to access the data become small and inefficient.</a:t>
            </a:r>
          </a:p>
          <a:p>
            <a:pPr marL="0" marR="0" indent="0" algn="l" defTabSz="914400" rtl="0" eaLnBrk="0" fontAlgn="base" latinLnBrk="0" hangingPunct="0">
              <a:lnSpc>
                <a:spcPct val="100000"/>
              </a:lnSpc>
              <a:spcBef>
                <a:spcPct val="30000"/>
              </a:spcBef>
              <a:spcAft>
                <a:spcPct val="0"/>
              </a:spcAft>
              <a:buClrTx/>
              <a:buSzTx/>
              <a:buFontTx/>
              <a:buNone/>
              <a:tabLst/>
              <a:defRPr/>
            </a:pPr>
            <a:r>
              <a:rPr b="1" cap="all"/>
              <a:t>Transfer size</a:t>
            </a:r>
          </a:p>
          <a:p>
            <a:pPr marL="0" marR="0" indent="0" algn="l" defTabSz="914400" rtl="0" eaLnBrk="0" fontAlgn="base" latinLnBrk="0" hangingPunct="0">
              <a:lnSpc>
                <a:spcPct val="100000"/>
              </a:lnSpc>
              <a:spcBef>
                <a:spcPct val="30000"/>
              </a:spcBef>
              <a:spcAft>
                <a:spcPct val="0"/>
              </a:spcAft>
              <a:buClrTx/>
              <a:buSzTx/>
              <a:buFontTx/>
              <a:buNone/>
              <a:tabLst/>
              <a:defRPr/>
            </a:pPr>
            <a:r>
              <a:t>When a qtree SnapMirror update is transferring, the </a:t>
            </a:r>
            <a:r>
              <a:rPr>
                <a:latin typeface="Courier New" pitchFamily="49" charset="0"/>
              </a:rPr>
              <a:t>snapmirror status –l </a:t>
            </a:r>
            <a:r>
              <a:t>command shows how many kilobytes have been transferred so far; the value may be greater than the expected delta (changes expected). This overhead is due to metadata transfer, for example: 4-KB header, file creation, deletion, ACLs, and so on.</a:t>
            </a:r>
          </a:p>
          <a:p>
            <a:pPr marL="0" marR="0" indent="0" algn="l" defTabSz="914400" rtl="0" eaLnBrk="0" fontAlgn="base" latinLnBrk="0" hangingPunct="0">
              <a:lnSpc>
                <a:spcPct val="100000"/>
              </a:lnSpc>
              <a:spcBef>
                <a:spcPct val="30000"/>
              </a:spcBef>
              <a:spcAft>
                <a:spcPct val="0"/>
              </a:spcAft>
              <a:buClrTx/>
              <a:buSzTx/>
              <a:buFontTx/>
              <a:buNone/>
              <a:tabLst/>
              <a:defRPr/>
            </a:pPr>
            <a:r>
              <a:t>When the update has completed, you can use the Data ONTAP </a:t>
            </a:r>
            <a:r>
              <a:rPr>
                <a:latin typeface="Courier New" pitchFamily="49" charset="0"/>
              </a:rPr>
              <a:t>df </a:t>
            </a:r>
            <a:r>
              <a:t>command for the destination volume to verify that the expected change size is correct.</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58</a:t>
            </a:fld>
            <a:endParaRPr lang="en-US"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CONCURRENT TRANSFER LIMITATION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t>transfer fails when the system reaches the maximum number of simultaneous replication operations. Each transfer beyond the limit will reattempt to run once per minute.</a:t>
            </a:r>
          </a:p>
          <a:p>
            <a:pPr marL="0" marR="0" indent="0" algn="l" defTabSz="914400" rtl="0" eaLnBrk="0" fontAlgn="base" latinLnBrk="0" hangingPunct="0">
              <a:lnSpc>
                <a:spcPct val="100000"/>
              </a:lnSpc>
              <a:spcBef>
                <a:spcPct val="30000"/>
              </a:spcBef>
              <a:spcAft>
                <a:spcPct val="0"/>
              </a:spcAft>
              <a:buClrTx/>
              <a:buSzTx/>
              <a:buFontTx/>
              <a:buNone/>
              <a:tabLst/>
              <a:defRPr/>
            </a:pPr>
            <a:r>
              <a:t>To optimize SnapMirror deployment, it is recommended that the schedules be staggered. For qtree SnapMirror, if there are too many qtrees per destination volume, the solution is to re-baseline those qtrees to another volume.</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59</a:t>
            </a:fld>
            <a:endParaRPr lang="en-US"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CPU UTILIZATION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SnapMirror </a:t>
            </a:r>
            <a:r>
              <a:t>consumes available CPU cycles on a storage system.</a:t>
            </a:r>
          </a:p>
          <a:p>
            <a:pPr marL="0" marR="0" indent="0" algn="l" defTabSz="914400" rtl="0" eaLnBrk="0" fontAlgn="base" latinLnBrk="0" hangingPunct="0">
              <a:lnSpc>
                <a:spcPct val="100000"/>
              </a:lnSpc>
              <a:spcBef>
                <a:spcPct val="30000"/>
              </a:spcBef>
              <a:spcAft>
                <a:spcPct val="0"/>
              </a:spcAft>
              <a:buClrTx/>
              <a:buSzTx/>
              <a:buFontTx/>
              <a:buNone/>
              <a:tabLst/>
              <a:defRPr/>
            </a:pPr>
            <a:r>
              <a:t>When the source storage system shows that the CPU utilization is up to 100%, it does not mean that the system performance or the SnapMirror throughput is degraded.</a:t>
            </a:r>
          </a:p>
          <a:p>
            <a:pPr marL="0" marR="0" indent="0" algn="l" defTabSz="914400" rtl="0" eaLnBrk="0" fontAlgn="base" latinLnBrk="0" hangingPunct="0">
              <a:lnSpc>
                <a:spcPct val="100000"/>
              </a:lnSpc>
              <a:spcBef>
                <a:spcPct val="30000"/>
              </a:spcBef>
              <a:spcAft>
                <a:spcPct val="0"/>
              </a:spcAft>
              <a:buClrTx/>
              <a:buSzTx/>
              <a:buFontTx/>
              <a:buNone/>
              <a:tabLst/>
              <a:defRPr/>
            </a:pPr>
            <a:r>
              <a:t>SnapMirror may have some impact, but in the majority of cases, it is not very significant.</a:t>
            </a:r>
          </a:p>
          <a:p>
            <a:pPr marL="0" marR="0" indent="0" algn="l" defTabSz="914400" rtl="0" eaLnBrk="0" fontAlgn="base" latinLnBrk="0" hangingPunct="0">
              <a:lnSpc>
                <a:spcPct val="100000"/>
              </a:lnSpc>
              <a:spcBef>
                <a:spcPct val="30000"/>
              </a:spcBef>
              <a:spcAft>
                <a:spcPct val="0"/>
              </a:spcAft>
              <a:buClrTx/>
              <a:buSzTx/>
              <a:buFontTx/>
              <a:buNone/>
              <a:tabLst/>
              <a:defRPr/>
            </a:pPr>
            <a:r>
              <a:t>You can monitor storage system CPU using Operations Manager Performance Advisor or the Data ONTAP </a:t>
            </a:r>
            <a:r>
              <a:rPr>
                <a:latin typeface="Courier New" pitchFamily="49" charset="0"/>
              </a:rPr>
              <a:t>sysstat </a:t>
            </a:r>
            <a:r>
              <a:t>command.</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60</a:t>
            </a:fld>
            <a:endParaRPr 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SYSTEM ACTIVITIES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On </a:t>
            </a:r>
            <a:r>
              <a:t>heavily loaded systems, SnapMirror competes with other processes and may impact response times.</a:t>
            </a:r>
          </a:p>
          <a:p>
            <a:pPr marL="0" marR="0" indent="0" algn="l" defTabSz="914400" rtl="0" eaLnBrk="0" fontAlgn="base" latinLnBrk="0" hangingPunct="0">
              <a:lnSpc>
                <a:spcPct val="100000"/>
              </a:lnSpc>
              <a:spcBef>
                <a:spcPct val="30000"/>
              </a:spcBef>
              <a:spcAft>
                <a:spcPct val="0"/>
              </a:spcAft>
              <a:buClrTx/>
              <a:buSzTx/>
              <a:buFontTx/>
              <a:buNone/>
              <a:tabLst/>
              <a:defRPr/>
            </a:pPr>
            <a:r>
              <a:t>To address this problem you can set the system priority to High or Very High on dedicated storage systems for SnapMirror replication using FlexShare® software.</a:t>
            </a:r>
          </a:p>
          <a:p>
            <a:pPr marL="0" marR="0" indent="0" algn="l" defTabSz="914400" rtl="0" eaLnBrk="0" fontAlgn="base" latinLnBrk="0" hangingPunct="0">
              <a:lnSpc>
                <a:spcPct val="100000"/>
              </a:lnSpc>
              <a:spcBef>
                <a:spcPct val="30000"/>
              </a:spcBef>
              <a:spcAft>
                <a:spcPct val="0"/>
              </a:spcAft>
              <a:buClrTx/>
              <a:buSzTx/>
              <a:buFontTx/>
              <a:buNone/>
              <a:tabLst/>
              <a:defRPr/>
            </a:pPr>
            <a:r>
              <a:t>You can also schedule SnapMirror updates at times when NFS or CIFS traffic is low and reduce the frequency of updates. </a:t>
            </a:r>
          </a:p>
          <a:p>
            <a:pPr marL="0" marR="0" indent="0" algn="l" defTabSz="914400" rtl="0" eaLnBrk="0" fontAlgn="base" latinLnBrk="0" hangingPunct="0">
              <a:lnSpc>
                <a:spcPct val="100000"/>
              </a:lnSpc>
              <a:spcBef>
                <a:spcPct val="30000"/>
              </a:spcBef>
              <a:spcAft>
                <a:spcPct val="0"/>
              </a:spcAft>
              <a:buClrTx/>
              <a:buSzTx/>
              <a:buFontTx/>
              <a:buNone/>
              <a:tabLst/>
              <a:defRPr/>
            </a:pPr>
            <a:r>
              <a:t>Finally, consider upgrading to a more powerful NetApp controller when the system resources become the system blockage.</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61</a:t>
            </a:fld>
            <a:endParaRPr lang="en-US"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NETWORK DISTANCE AND BANDWIDTH</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When </a:t>
            </a:r>
            <a:r>
              <a:t>deploying SnapMirror, you have to consider the round-trip travel time of a packet from the source to the destination storage system, because network distance causes write latency. The round trip has a latency of approximately 2 milliseconds if the source and the destination storage systems are 100 miles apart.</a:t>
            </a:r>
          </a:p>
          <a:p>
            <a:pPr marL="0" marR="0" indent="0" algn="l" defTabSz="914400" rtl="0" eaLnBrk="0" fontAlgn="base" latinLnBrk="0" hangingPunct="0">
              <a:lnSpc>
                <a:spcPct val="100000"/>
              </a:lnSpc>
              <a:spcBef>
                <a:spcPct val="30000"/>
              </a:spcBef>
              <a:spcAft>
                <a:spcPct val="0"/>
              </a:spcAft>
              <a:buClrTx/>
              <a:buSzTx/>
              <a:buFontTx/>
              <a:buNone/>
              <a:tabLst/>
              <a:defRPr/>
            </a:pPr>
            <a:r>
              <a:t>Networking issues impacting SnapMirror performance can be addressed by limiting the bandwidth using the system-wide or per-transfer network throttle features. </a:t>
            </a:r>
          </a:p>
          <a:p>
            <a:pPr marL="0" marR="0" indent="0" algn="l" defTabSz="914400" rtl="0" eaLnBrk="0" fontAlgn="base" latinLnBrk="0" hangingPunct="0">
              <a:lnSpc>
                <a:spcPct val="100000"/>
              </a:lnSpc>
              <a:spcBef>
                <a:spcPct val="30000"/>
              </a:spcBef>
              <a:spcAft>
                <a:spcPct val="0"/>
              </a:spcAft>
              <a:buClrTx/>
              <a:buSzTx/>
              <a:buFontTx/>
              <a:buNone/>
              <a:tabLst/>
              <a:defRPr/>
            </a:pPr>
            <a:r>
              <a:t>Networking issues can also be addressed by using a dedicated path for SnapMirror transfers or using multiple paths for load balancing and failover.</a:t>
            </a:r>
          </a:p>
          <a:p>
            <a:pPr marL="0" marR="0" indent="0" algn="l" defTabSz="914400" rtl="0" eaLnBrk="0" fontAlgn="base" latinLnBrk="0" hangingPunct="0">
              <a:lnSpc>
                <a:spcPct val="100000"/>
              </a:lnSpc>
              <a:spcBef>
                <a:spcPct val="30000"/>
              </a:spcBef>
              <a:spcAft>
                <a:spcPct val="0"/>
              </a:spcAft>
              <a:buClrTx/>
              <a:buSzTx/>
              <a:buFontTx/>
              <a:buNone/>
              <a:tabLst/>
              <a:defRPr/>
            </a:pPr>
            <a:r>
              <a:t>If the network still does not perform up to expectations, look for typical network problems. For example, duplex mismatches can cause networks to be very slow.</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62</a:t>
            </a:fld>
            <a:endParaRPr lang="en-US"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Notes Placeholder 11"/>
          <p:cNvSpPr>
            <a:spLocks noGrp="1"/>
          </p:cNvSpPr>
          <p:nvPr>
            <p:ph type="body" sz="quarter" idx="10"/>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DOCUMENTS AND REFERENCES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You </a:t>
            </a:r>
            <a:r>
              <a:t>can obtain additional information about SnapVault and related technologies from the following:</a:t>
            </a:r>
          </a:p>
          <a:p>
            <a:pPr marL="0" marR="0" indent="0" algn="l" defTabSz="914400" rtl="0" eaLnBrk="0" fontAlgn="base" latinLnBrk="0" hangingPunct="0">
              <a:lnSpc>
                <a:spcPct val="100000"/>
              </a:lnSpc>
              <a:spcBef>
                <a:spcPct val="30000"/>
              </a:spcBef>
              <a:spcAft>
                <a:spcPct val="0"/>
              </a:spcAft>
              <a:buClrTx/>
              <a:buSzTx/>
              <a:buFontTx/>
              <a:buNone/>
              <a:tabLst/>
              <a:defRPr/>
            </a:pPr>
            <a:r>
              <a:rPr b="1" cap="all"/>
              <a:t>Manual</a:t>
            </a:r>
          </a:p>
          <a:p>
            <a:pPr marL="0" marR="0" indent="0" algn="l" defTabSz="914400" rtl="0" eaLnBrk="0" fontAlgn="base" latinLnBrk="0" hangingPunct="0">
              <a:lnSpc>
                <a:spcPct val="100000"/>
              </a:lnSpc>
              <a:spcBef>
                <a:spcPct val="30000"/>
              </a:spcBef>
              <a:spcAft>
                <a:spcPct val="0"/>
              </a:spcAft>
              <a:buClrTx/>
              <a:buSzTx/>
              <a:buFontTx/>
              <a:buNone/>
              <a:tabLst/>
              <a:defRPr/>
            </a:pPr>
            <a:r>
              <a:rPr i="1"/>
              <a:t>Data ONTAP Data Protection Online Backup and Recovery Guide</a:t>
            </a:r>
          </a:p>
          <a:p>
            <a:pPr marL="0" marR="0" indent="0" algn="l" defTabSz="914400" rtl="0" eaLnBrk="0" fontAlgn="base" latinLnBrk="0" hangingPunct="0">
              <a:lnSpc>
                <a:spcPct val="100000"/>
              </a:lnSpc>
              <a:spcBef>
                <a:spcPct val="30000"/>
              </a:spcBef>
              <a:spcAft>
                <a:spcPct val="0"/>
              </a:spcAft>
              <a:buClrTx/>
              <a:buSzTx/>
              <a:buFontTx/>
              <a:buNone/>
              <a:tabLst/>
              <a:defRPr/>
            </a:pPr>
            <a:r>
              <a:rPr b="1" cap="all"/>
              <a:t>Technical Reports</a:t>
            </a:r>
          </a:p>
          <a:p>
            <a:pPr marL="0" marR="0" indent="0" algn="l" defTabSz="914400" rtl="0" eaLnBrk="0" fontAlgn="base" latinLnBrk="0" hangingPunct="0">
              <a:lnSpc>
                <a:spcPct val="100000"/>
              </a:lnSpc>
              <a:spcBef>
                <a:spcPct val="30000"/>
              </a:spcBef>
              <a:spcAft>
                <a:spcPct val="0"/>
              </a:spcAft>
              <a:buClrTx/>
              <a:buSzTx/>
              <a:buFontTx/>
              <a:buNone/>
              <a:tabLst/>
              <a:defRPr/>
            </a:pPr>
            <a:r>
              <a:t>TR-3446: </a:t>
            </a:r>
            <a:r>
              <a:rPr i="1"/>
              <a:t>SnapMirror Async Overview and Best Practices Guide</a:t>
            </a:r>
          </a:p>
          <a:p>
            <a:pPr marL="0" marR="0" indent="0" algn="l" defTabSz="914400" rtl="0" eaLnBrk="0" fontAlgn="base" latinLnBrk="0" hangingPunct="0">
              <a:lnSpc>
                <a:spcPct val="100000"/>
              </a:lnSpc>
              <a:spcBef>
                <a:spcPct val="30000"/>
              </a:spcBef>
              <a:spcAft>
                <a:spcPct val="0"/>
              </a:spcAft>
              <a:buClrTx/>
              <a:buSzTx/>
              <a:buFontTx/>
              <a:buNone/>
              <a:tabLst/>
              <a:defRPr/>
            </a:pPr>
            <a:r>
              <a:t>TR-3326: </a:t>
            </a:r>
            <a:r>
              <a:rPr i="1"/>
              <a:t>SnapMirror Sync and SnapMirror Semi-Sync Overview and Design Considerations</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13" name="Slide Image Placeholder 12"/>
          <p:cNvSpPr>
            <a:spLocks noGrp="1" noRot="1" noChangeAspect="1"/>
          </p:cNvSpPr>
          <p:nvPr>
            <p:ph type="sldImg"/>
          </p:nvPr>
        </p:nvSpPr>
        <p:spPr>
          <a:xfrm>
            <a:off x="687388" y="228600"/>
            <a:ext cx="5181600" cy="3886200"/>
          </a:xfrm>
        </p:spPr>
      </p:sp>
      <p:sp>
        <p:nvSpPr>
          <p:cNvPr id="14" name="Notes Placeholder 13"/>
          <p:cNvSpPr>
            <a:spLocks noGrp="1"/>
          </p:cNvSpPr>
          <p:nvPr>
            <p:ph type="body" idx="1"/>
          </p:nvPr>
        </p:nvSpPr>
        <p:spPr/>
        <p:txBody>
          <a:bodyPr>
            <a:normAutofit/>
          </a:bodyPr>
          <a:lstStyle/>
          <a:p>
            <a:r>
              <a:rPr lang="en-US" smtClean="0"/>
              <a:t>DOCUMENTS AND REFERENCES</a:t>
            </a:r>
          </a:p>
          <a:p>
            <a:endParaRPr lang="en-US" smtClean="0"/>
          </a:p>
          <a:p>
            <a:endParaRPr lang="en-US" dirty="0" smtClean="0"/>
          </a:p>
          <a:p>
            <a:endParaRPr lang="en-US" dirty="0" smtClean="0"/>
          </a:p>
          <a:p>
            <a:endParaRPr lang="en-US" dirty="0"/>
          </a:p>
        </p:txBody>
      </p:sp>
      <p:sp>
        <p:nvSpPr>
          <p:cNvPr id="16" name="Slide Number Placeholder 15"/>
          <p:cNvSpPr>
            <a:spLocks noGrp="1"/>
          </p:cNvSpPr>
          <p:nvPr>
            <p:ph type="sldNum" sz="quarter" idx="11"/>
          </p:nvPr>
        </p:nvSpPr>
        <p:spPr/>
        <p:txBody>
          <a:bodyPr/>
          <a:lstStyle/>
          <a:p>
            <a:pPr>
              <a:defRPr/>
            </a:pPr>
            <a:fld id="{9884764F-6734-4E98-BA4A-4193F051EE6C}" type="slidenum">
              <a:rPr lang="en-US" smtClean="0"/>
              <a:pPr>
                <a:defRPr/>
              </a:pPr>
              <a:t>63</a:t>
            </a:fld>
            <a:endParaRPr lang="en-US"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64</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 SUMMARY</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 SUMMARY</a:t>
            </a:r>
            <a:endParaRPr dirty="0"/>
          </a:p>
        </p:txBody>
      </p:sp>
      <p:sp>
        <p:nvSpPr>
          <p:cNvPr id="5" name="Slide Image Placeholder 4"/>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65</a:t>
            </a:fld>
            <a:endParaRPr lang="en-US"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2"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EXERCISE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Please </a:t>
            </a:r>
            <a:r>
              <a:rPr dirty="0"/>
              <a:t>refer to your Exercise Guide for more instruction.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6" name="Slide Image Placeholder 5"/>
          <p:cNvSpPr>
            <a:spLocks noGrp="1" noRot="1" noChangeAspect="1"/>
          </p:cNvSpPr>
          <p:nvPr>
            <p:ph type="sldImg"/>
          </p:nvPr>
        </p:nvSpPr>
        <p:spPr>
          <a:xfrm>
            <a:off x="687388" y="228600"/>
            <a:ext cx="5181600" cy="3886200"/>
          </a:xfrm>
        </p:spPr>
      </p:sp>
      <p:sp>
        <p:nvSpPr>
          <p:cNvPr id="7" name="Slide Number Placeholder 6"/>
          <p:cNvSpPr>
            <a:spLocks noGrp="1"/>
          </p:cNvSpPr>
          <p:nvPr>
            <p:ph type="sldNum" sz="quarter" idx="10"/>
          </p:nvPr>
        </p:nvSpPr>
        <p:spPr/>
        <p:txBody>
          <a:bodyPr/>
          <a:lstStyle/>
          <a:p>
            <a:pPr>
              <a:defRPr/>
            </a:pPr>
            <a:fld id="{9884764F-6734-4E98-BA4A-4193F051EE6C}" type="slidenum">
              <a:rPr lang="en-US" smtClean="0"/>
              <a:pPr>
                <a:defRPr/>
              </a:pPr>
              <a:t>66</a:t>
            </a:fld>
            <a:endParaRPr lang="en-US"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CHECK YOUR UNDERSTANDING</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67</a:t>
            </a:fld>
            <a:endParaRPr lang="en-US"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ANSWERS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Please </a:t>
            </a:r>
            <a:r>
              <a:rPr dirty="0"/>
              <a:t>refer to your Exercise Guide for more instruction.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6" name="Slide Image Placeholder 5"/>
          <p:cNvSpPr>
            <a:spLocks noGrp="1" noRot="1" noChangeAspect="1"/>
          </p:cNvSpPr>
          <p:nvPr>
            <p:ph type="sldImg"/>
          </p:nvPr>
        </p:nvSpPr>
        <p:spPr>
          <a:xfrm>
            <a:off x="687388" y="228600"/>
            <a:ext cx="5181600" cy="3886200"/>
          </a:xfrm>
        </p:spPr>
      </p:sp>
      <p:sp>
        <p:nvSpPr>
          <p:cNvPr id="7" name="Slide Number Placeholder 6"/>
          <p:cNvSpPr>
            <a:spLocks noGrp="1"/>
          </p:cNvSpPr>
          <p:nvPr>
            <p:ph type="sldNum" sz="quarter" idx="10"/>
          </p:nvPr>
        </p:nvSpPr>
        <p:spPr/>
        <p:txBody>
          <a:bodyPr/>
          <a:lstStyle/>
          <a:p>
            <a:pPr>
              <a:defRPr/>
            </a:pPr>
            <a:fld id="{9884764F-6734-4E98-BA4A-4193F051EE6C}" type="slidenum">
              <a:rPr lang="en-US" smtClean="0"/>
              <a:pPr>
                <a:defRPr/>
              </a:pPr>
              <a:t>68</a:t>
            </a:fld>
            <a:endParaRPr lang="en-US"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CHECK YOUR UNDERSTANDING: ANSWERS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69</a:t>
            </a:fld>
            <a:endParaRPr lang="en-US"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6"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CHECK YOUR UNDERSTANDING: ANSWERS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7" name="Slide Number Placeholder 6"/>
          <p:cNvSpPr>
            <a:spLocks noGrp="1"/>
          </p:cNvSpPr>
          <p:nvPr>
            <p:ph type="sldNum" sz="quarter" idx="10"/>
          </p:nvPr>
        </p:nvSpPr>
        <p:spPr/>
        <p:txBody>
          <a:bodyPr/>
          <a:lstStyle/>
          <a:p>
            <a:pPr>
              <a:defRPr/>
            </a:pPr>
            <a:fld id="{9884764F-6734-4E98-BA4A-4193F051EE6C}" type="slidenum">
              <a:rPr lang="en-US" smtClean="0"/>
              <a:pPr>
                <a:defRPr/>
              </a:pPr>
              <a:t>70</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FFFFFF"/>
        </a:solidFill>
        <a:effectLst/>
      </p:bgPr>
    </p:bg>
    <p:spTree>
      <p:nvGrpSpPr>
        <p:cNvPr id="1" name=""/>
        <p:cNvGrpSpPr/>
        <p:nvPr/>
      </p:nvGrpSpPr>
      <p:grpSpPr>
        <a:xfrm>
          <a:off x="0" y="0"/>
          <a:ext cx="0" cy="0"/>
          <a:chOff x="0" y="0"/>
          <a:chExt cx="0" cy="0"/>
        </a:xfrm>
      </p:grpSpPr>
      <p:sp>
        <p:nvSpPr>
          <p:cNvPr id="5" name="Freeform 3"/>
          <p:cNvSpPr>
            <a:spLocks/>
          </p:cNvSpPr>
          <p:nvPr userDrawn="1"/>
        </p:nvSpPr>
        <p:spPr bwMode="invGray">
          <a:xfrm>
            <a:off x="1447800" y="0"/>
            <a:ext cx="7696200" cy="6858000"/>
          </a:xfrm>
          <a:custGeom>
            <a:avLst/>
            <a:gdLst/>
            <a:ahLst/>
            <a:cxnLst>
              <a:cxn ang="0">
                <a:pos x="0" y="4320"/>
              </a:cxn>
              <a:cxn ang="0">
                <a:pos x="0" y="0"/>
              </a:cxn>
              <a:cxn ang="0">
                <a:pos x="4848" y="0"/>
              </a:cxn>
              <a:cxn ang="0">
                <a:pos x="4848" y="4320"/>
              </a:cxn>
              <a:cxn ang="0">
                <a:pos x="4608" y="4320"/>
              </a:cxn>
              <a:cxn ang="0">
                <a:pos x="4608" y="1344"/>
              </a:cxn>
              <a:cxn ang="0">
                <a:pos x="2880" y="1344"/>
              </a:cxn>
              <a:cxn ang="0">
                <a:pos x="2880" y="4320"/>
              </a:cxn>
              <a:cxn ang="0">
                <a:pos x="0" y="4320"/>
              </a:cxn>
            </a:cxnLst>
            <a:rect l="0" t="0" r="r" b="b"/>
            <a:pathLst>
              <a:path w="4848" h="4320">
                <a:moveTo>
                  <a:pt x="0" y="4320"/>
                </a:moveTo>
                <a:lnTo>
                  <a:pt x="0" y="0"/>
                </a:lnTo>
                <a:lnTo>
                  <a:pt x="4848" y="0"/>
                </a:lnTo>
                <a:lnTo>
                  <a:pt x="4848" y="4320"/>
                </a:lnTo>
                <a:lnTo>
                  <a:pt x="4608" y="4320"/>
                </a:lnTo>
                <a:lnTo>
                  <a:pt x="4608" y="1344"/>
                </a:lnTo>
                <a:lnTo>
                  <a:pt x="2880" y="1344"/>
                </a:lnTo>
                <a:lnTo>
                  <a:pt x="2880" y="4320"/>
                </a:lnTo>
                <a:lnTo>
                  <a:pt x="0" y="4320"/>
                </a:lnTo>
                <a:close/>
              </a:path>
            </a:pathLst>
          </a:custGeom>
          <a:solidFill>
            <a:schemeClr val="hlink"/>
          </a:solidFill>
          <a:ln w="9525" cap="flat" cmpd="sng">
            <a:noFill/>
            <a:prstDash val="solid"/>
            <a:round/>
            <a:headEnd/>
            <a:tailEnd/>
          </a:ln>
          <a:effectLst/>
        </p:spPr>
        <p:txBody>
          <a:bodyPr wrap="none" anchor="ctr">
            <a:spAutoFit/>
          </a:bodyPr>
          <a:lstStyle/>
          <a:p>
            <a:pPr algn="ctr">
              <a:buClr>
                <a:schemeClr val="accent2"/>
              </a:buClr>
              <a:buFont typeface="Wingdings 2" pitchFamily="18" charset="2"/>
              <a:buNone/>
              <a:defRPr/>
            </a:pPr>
            <a:endParaRPr lang="en-US" dirty="0"/>
          </a:p>
        </p:txBody>
      </p:sp>
      <p:sp>
        <p:nvSpPr>
          <p:cNvPr id="38918" name="Rectangle 6"/>
          <p:cNvSpPr>
            <a:spLocks noGrp="1" noChangeArrowheads="1"/>
          </p:cNvSpPr>
          <p:nvPr>
            <p:ph type="subTitle" idx="1"/>
          </p:nvPr>
        </p:nvSpPr>
        <p:spPr bwMode="black">
          <a:xfrm>
            <a:off x="1533525" y="4410075"/>
            <a:ext cx="4343400" cy="1685925"/>
          </a:xfrm>
        </p:spPr>
        <p:txBody>
          <a:bodyPr/>
          <a:lstStyle>
            <a:lvl1pPr marL="0" indent="0">
              <a:buFont typeface="Wingdings 2" pitchFamily="18" charset="2"/>
              <a:buNone/>
              <a:defRPr sz="2000">
                <a:solidFill>
                  <a:schemeClr val="bg1"/>
                </a:solidFill>
              </a:defRPr>
            </a:lvl1pPr>
          </a:lstStyle>
          <a:p>
            <a:r>
              <a:rPr lang="en-US"/>
              <a:t>Click to edit Master subtitle style</a:t>
            </a:r>
          </a:p>
        </p:txBody>
      </p:sp>
      <p:sp>
        <p:nvSpPr>
          <p:cNvPr id="38919" name="Rectangle 7"/>
          <p:cNvSpPr>
            <a:spLocks noGrp="1" noChangeArrowheads="1"/>
          </p:cNvSpPr>
          <p:nvPr>
            <p:ph type="ctrTitle"/>
          </p:nvPr>
        </p:nvSpPr>
        <p:spPr bwMode="black">
          <a:xfrm>
            <a:off x="1524000" y="2006600"/>
            <a:ext cx="4343400" cy="2003425"/>
          </a:xfrm>
        </p:spPr>
        <p:txBody>
          <a:bodyPr tIns="45720" bIns="45720" anchor="b"/>
          <a:lstStyle>
            <a:lvl1pPr>
              <a:defRPr sz="3400">
                <a:solidFill>
                  <a:schemeClr val="bg1"/>
                </a:solidFill>
              </a:defRPr>
            </a:lvl1pPr>
          </a:lstStyle>
          <a:p>
            <a:r>
              <a:rPr lang="en-US"/>
              <a:t>Click to edit Master title style</a:t>
            </a:r>
          </a:p>
        </p:txBody>
      </p:sp>
      <p:sp>
        <p:nvSpPr>
          <p:cNvPr id="9" name="Rectangle 8"/>
          <p:cNvSpPr>
            <a:spLocks noGrp="1" noChangeArrowheads="1"/>
          </p:cNvSpPr>
          <p:nvPr>
            <p:ph type="ftr" sz="quarter" idx="10"/>
          </p:nvPr>
        </p:nvSpPr>
        <p:spPr>
          <a:xfrm>
            <a:off x="1546225" y="6600825"/>
            <a:ext cx="4397375" cy="228600"/>
          </a:xfrm>
        </p:spPr>
        <p:txBody>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12" name="Picture 11" descr="na_logotag_vrt_2c_rgb_sm.png"/>
          <p:cNvPicPr>
            <a:picLocks noChangeAspect="1"/>
          </p:cNvPicPr>
          <p:nvPr userDrawn="1"/>
        </p:nvPicPr>
        <p:blipFill>
          <a:blip r:embed="rId2" cstate="print"/>
          <a:stretch>
            <a:fillRect/>
          </a:stretch>
        </p:blipFill>
        <p:spPr>
          <a:xfrm>
            <a:off x="40887" y="69246"/>
            <a:ext cx="1344168" cy="1707093"/>
          </a:xfrm>
          <a:prstGeom prst="rect">
            <a:avLst/>
          </a:prstGeom>
        </p:spPr>
      </p:pic>
      <p:pic>
        <p:nvPicPr>
          <p:cNvPr id="11" name="Picture 10" descr="na_tagR_1c-rev_rgb.png"/>
          <p:cNvPicPr>
            <a:picLocks noChangeAspect="1"/>
          </p:cNvPicPr>
          <p:nvPr userDrawn="1"/>
        </p:nvPicPr>
        <p:blipFill>
          <a:blip r:embed="rId3" cstate="print"/>
          <a:stretch>
            <a:fillRect/>
          </a:stretch>
        </p:blipFill>
        <p:spPr>
          <a:xfrm>
            <a:off x="6678709" y="1000695"/>
            <a:ext cx="2286000" cy="584835"/>
          </a:xfrm>
          <a:prstGeom prst="rect">
            <a:avLst/>
          </a:prstGeom>
        </p:spPr>
      </p:pic>
      <p:pic>
        <p:nvPicPr>
          <p:cNvPr id="15" name="Picture 14" descr="wing.png"/>
          <p:cNvPicPr>
            <a:picLocks noChangeAspect="1"/>
          </p:cNvPicPr>
          <p:nvPr userDrawn="1"/>
        </p:nvPicPr>
        <p:blipFill>
          <a:blip r:embed="rId4" cstate="print"/>
          <a:stretch>
            <a:fillRect/>
          </a:stretch>
        </p:blipFill>
        <p:spPr>
          <a:xfrm>
            <a:off x="3903936" y="3827930"/>
            <a:ext cx="4864666" cy="147021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ubtitle Slide">
    <p:bg>
      <p:bgPr>
        <a:solidFill>
          <a:srgbClr val="FFFFFF"/>
        </a:solidFill>
        <a:effectLst/>
      </p:bgPr>
    </p:bg>
    <p:spTree>
      <p:nvGrpSpPr>
        <p:cNvPr id="1" name=""/>
        <p:cNvGrpSpPr/>
        <p:nvPr/>
      </p:nvGrpSpPr>
      <p:grpSpPr>
        <a:xfrm>
          <a:off x="0" y="0"/>
          <a:ext cx="0" cy="0"/>
          <a:chOff x="0" y="0"/>
          <a:chExt cx="0" cy="0"/>
        </a:xfrm>
      </p:grpSpPr>
      <p:sp>
        <p:nvSpPr>
          <p:cNvPr id="9" name="Rectangle 8"/>
          <p:cNvSpPr>
            <a:spLocks noGrp="1" noChangeArrowheads="1"/>
          </p:cNvSpPr>
          <p:nvPr>
            <p:ph type="ftr" sz="quarter" idx="10"/>
          </p:nvPr>
        </p:nvSpPr>
        <p:spPr>
          <a:xfrm>
            <a:off x="1546225" y="6600825"/>
            <a:ext cx="4397375" cy="228600"/>
          </a:xfrm>
        </p:spPr>
        <p:txBody>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11" name="Picture 10" descr="na_tagR_1c-rev_rgb.png"/>
          <p:cNvPicPr>
            <a:picLocks noChangeAspect="1"/>
          </p:cNvPicPr>
          <p:nvPr userDrawn="1"/>
        </p:nvPicPr>
        <p:blipFill>
          <a:blip r:embed="rId2" cstate="print"/>
          <a:stretch>
            <a:fillRect/>
          </a:stretch>
        </p:blipFill>
        <p:spPr>
          <a:xfrm>
            <a:off x="6678709" y="1000695"/>
            <a:ext cx="2286000" cy="584835"/>
          </a:xfrm>
          <a:prstGeom prst="rect">
            <a:avLst/>
          </a:prstGeom>
        </p:spPr>
      </p:pic>
      <p:sp>
        <p:nvSpPr>
          <p:cNvPr id="10" name="Rectangle 2"/>
          <p:cNvSpPr>
            <a:spLocks noChangeArrowheads="1"/>
          </p:cNvSpPr>
          <p:nvPr userDrawn="1"/>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4" name="Slide Number Placeholder 4"/>
          <p:cNvSpPr>
            <a:spLocks noGrp="1"/>
          </p:cNvSpPr>
          <p:nvPr userDrawn="1">
            <p:ph type="sldNum" sz="quarter" idx="11"/>
          </p:nvPr>
        </p:nvSpPr>
        <p:spPr>
          <a:xfrm>
            <a:off x="8305800" y="6597650"/>
            <a:ext cx="685800" cy="228600"/>
          </a:xfrm>
          <a:noFill/>
        </p:spPr>
        <p:txBody>
          <a:bodyPr/>
          <a:lstStyle/>
          <a:p>
            <a:fld id="{B16028E5-E08D-449F-84F1-7657E6E1EFEF}" type="slidenum">
              <a:rPr lang="en-US" smtClean="0"/>
              <a:pPr/>
              <a:t>‹#›</a:t>
            </a:fld>
            <a:endParaRPr lang="en-US" dirty="0" smtClean="0"/>
          </a:p>
        </p:txBody>
      </p:sp>
      <p:pic>
        <p:nvPicPr>
          <p:cNvPr id="16" name="Picture 15" descr="jump.png"/>
          <p:cNvPicPr>
            <a:picLocks noChangeAspect="1"/>
          </p:cNvPicPr>
          <p:nvPr userDrawn="1"/>
        </p:nvPicPr>
        <p:blipFill>
          <a:blip r:embed="rId3" cstate="print"/>
          <a:stretch>
            <a:fillRect/>
          </a:stretch>
        </p:blipFill>
        <p:spPr>
          <a:xfrm>
            <a:off x="5396089" y="1230496"/>
            <a:ext cx="3533421" cy="1943382"/>
          </a:xfrm>
          <a:prstGeom prst="rect">
            <a:avLst/>
          </a:prstGeom>
        </p:spPr>
      </p:pic>
      <p:pic>
        <p:nvPicPr>
          <p:cNvPr id="15" name="Picture 14" descr="na_logotag_vrt_2c_rgb_sm.png"/>
          <p:cNvPicPr>
            <a:picLocks noChangeAspect="1"/>
          </p:cNvPicPr>
          <p:nvPr userDrawn="1"/>
        </p:nvPicPr>
        <p:blipFill>
          <a:blip r:embed="rId4" cstate="print"/>
          <a:stretch>
            <a:fillRect/>
          </a:stretch>
        </p:blipFill>
        <p:spPr>
          <a:xfrm>
            <a:off x="125127" y="73989"/>
            <a:ext cx="859536" cy="1091610"/>
          </a:xfrm>
          <a:prstGeom prst="rect">
            <a:avLst/>
          </a:prstGeom>
        </p:spPr>
      </p:pic>
      <p:sp>
        <p:nvSpPr>
          <p:cNvPr id="18" name="Title 17"/>
          <p:cNvSpPr>
            <a:spLocks noGrp="1"/>
          </p:cNvSpPr>
          <p:nvPr>
            <p:ph type="title"/>
          </p:nvPr>
        </p:nvSpPr>
        <p:spPr>
          <a:xfrm>
            <a:off x="1123950" y="1262064"/>
            <a:ext cx="4025900" cy="2742908"/>
          </a:xfrm>
          <a:noFill/>
          <a:ln w="9525">
            <a:noFill/>
            <a:miter lim="800000"/>
            <a:headEnd/>
            <a:tailEnd/>
          </a:ln>
        </p:spPr>
        <p:txBody>
          <a:bodyPr vert="horz" wrap="square" lIns="91440" tIns="0" rIns="91440" bIns="0" numCol="1" anchor="b" anchorCtr="0" compatLnSpc="1">
            <a:prstTxWarp prst="textNoShape">
              <a:avLst/>
            </a:prstTxWarp>
          </a:bodyPr>
          <a:lstStyle>
            <a:lvl1pPr algn="l" rtl="0" eaLnBrk="0" fontAlgn="base" hangingPunct="0">
              <a:spcBef>
                <a:spcPct val="0"/>
              </a:spcBef>
              <a:spcAft>
                <a:spcPct val="0"/>
              </a:spcAft>
              <a:defRPr lang="en-US" sz="3000" b="1" dirty="0">
                <a:solidFill>
                  <a:schemeClr val="tx1"/>
                </a:solidFill>
                <a:latin typeface="+mj-lt"/>
                <a:ea typeface="+mj-ea"/>
                <a:cs typeface="+mj-cs"/>
              </a:defRPr>
            </a:lvl1pPr>
          </a:lstStyle>
          <a:p>
            <a:r>
              <a:rPr lang="en-US" dirty="0"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5A215FA5-3C60-46E0-B474-67F17A5F2E76}" type="slidenum">
              <a:rPr lang="en-US"/>
              <a:pPr>
                <a:defRPr/>
              </a:pPr>
              <a:t>‹#›</a:t>
            </a:fld>
            <a:endParaRPr lang="en-US" dirty="0"/>
          </a:p>
        </p:txBody>
      </p:sp>
      <p:sp>
        <p:nvSpPr>
          <p:cNvPr id="5"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itle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90600" y="1123950"/>
            <a:ext cx="3886200" cy="5353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5029200" y="1123950"/>
            <a:ext cx="3886200" cy="5353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fld id="{C0721F76-E55F-4874-A991-2DD9494AE5AA}" type="slidenum">
              <a:rPr lang="en-US"/>
              <a:pPr>
                <a:defRPr/>
              </a:pPr>
              <a:t>‹#›</a:t>
            </a:fld>
            <a:endParaRPr lang="en-US" dirty="0"/>
          </a:p>
        </p:txBody>
      </p:sp>
      <p:sp>
        <p:nvSpPr>
          <p:cNvPr id="6"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Content Left, Picture Righ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
        <p:nvSpPr>
          <p:cNvPr id="5" name="Content Placeholder 2"/>
          <p:cNvSpPr>
            <a:spLocks noGrp="1"/>
          </p:cNvSpPr>
          <p:nvPr>
            <p:ph idx="1"/>
          </p:nvPr>
        </p:nvSpPr>
        <p:spPr>
          <a:xfrm>
            <a:off x="5024257" y="1124711"/>
            <a:ext cx="3849624" cy="5349240"/>
          </a:xfrm>
        </p:spPr>
        <p:txBody>
          <a:bodyPr/>
          <a:lstStyle>
            <a:lvl1pPr>
              <a:defRPr sz="2800"/>
            </a:lvl1pPr>
            <a:lvl2pPr>
              <a:defRPr sz="26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2"/>
          <p:cNvSpPr>
            <a:spLocks noGrp="1"/>
          </p:cNvSpPr>
          <p:nvPr>
            <p:ph type="body" sz="half" idx="12"/>
          </p:nvPr>
        </p:nvSpPr>
        <p:spPr>
          <a:xfrm>
            <a:off x="990600" y="1123950"/>
            <a:ext cx="3849414" cy="53530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Content Right, Picture Lef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
        <p:nvSpPr>
          <p:cNvPr id="11" name="Text Placeholder 2"/>
          <p:cNvSpPr>
            <a:spLocks noGrp="1"/>
          </p:cNvSpPr>
          <p:nvPr>
            <p:ph type="body" sz="half" idx="1"/>
          </p:nvPr>
        </p:nvSpPr>
        <p:spPr>
          <a:xfrm>
            <a:off x="5028028" y="1123950"/>
            <a:ext cx="3849414" cy="53530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2"/>
          <p:cNvSpPr>
            <a:spLocks noGrp="1"/>
          </p:cNvSpPr>
          <p:nvPr>
            <p:ph idx="12"/>
          </p:nvPr>
        </p:nvSpPr>
        <p:spPr>
          <a:xfrm>
            <a:off x="996517" y="1124713"/>
            <a:ext cx="3925107" cy="5349240"/>
          </a:xfrm>
        </p:spPr>
        <p:txBody>
          <a:bodyPr/>
          <a:lstStyle>
            <a:lvl1pPr>
              <a:defRPr sz="2800"/>
            </a:lvl1pPr>
            <a:lvl2pPr>
              <a:defRPr sz="26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123950"/>
            <a:ext cx="3886200" cy="5353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029200" y="1123950"/>
            <a:ext cx="3886200" cy="2600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029200" y="3876675"/>
            <a:ext cx="3886200" cy="2600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0"/>
          </p:nvPr>
        </p:nvSpPr>
        <p:spPr>
          <a:xfrm>
            <a:off x="8305800" y="6597650"/>
            <a:ext cx="685800" cy="228600"/>
          </a:xfrm>
        </p:spPr>
        <p:txBody>
          <a:bodyPr/>
          <a:lstStyle>
            <a:lvl1pPr>
              <a:defRPr/>
            </a:lvl1pPr>
          </a:lstStyle>
          <a:p>
            <a:fld id="{B6770D2A-363C-46E9-AC56-4120BF0F6FF1}" type="slidenum">
              <a:rPr lang="en-US"/>
              <a:pPr/>
              <a:t>‹#›</a:t>
            </a:fld>
            <a:endParaRPr lang="en-US" dirty="0"/>
          </a:p>
        </p:txBody>
      </p:sp>
      <p:sp>
        <p:nvSpPr>
          <p:cNvPr id="7" name="Footer Placeholder 6"/>
          <p:cNvSpPr>
            <a:spLocks noGrp="1"/>
          </p:cNvSpPr>
          <p:nvPr>
            <p:ph type="ftr" sz="quarter" idx="11"/>
          </p:nvPr>
        </p:nvSpPr>
        <p:spPr>
          <a:xfrm>
            <a:off x="3352800" y="6600825"/>
            <a:ext cx="4876800" cy="228600"/>
          </a:xfrm>
        </p:spPr>
        <p:txBody>
          <a:bodyPr/>
          <a:lstStyle>
            <a:lvl1pPr>
              <a:defRPr/>
            </a:lvl1pPr>
          </a:lstStyle>
          <a:p>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5" name="Text Placeholder 4"/>
          <p:cNvSpPr>
            <a:spLocks noGrp="1"/>
          </p:cNvSpPr>
          <p:nvPr>
            <p:ph type="body" sz="quarter" idx="3"/>
          </p:nvPr>
        </p:nvSpPr>
        <p:spPr>
          <a:xfrm>
            <a:off x="5033305" y="1097817"/>
            <a:ext cx="3712464" cy="746077"/>
          </a:xfrm>
        </p:spPr>
        <p:txBody>
          <a:bodyPr anchor="b"/>
          <a:lstStyle>
            <a:lvl1pPr marL="0" indent="0">
              <a:buNone/>
              <a:defRPr sz="20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5033303" y="1870064"/>
            <a:ext cx="3712464" cy="4393481"/>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Title 1"/>
          <p:cNvSpPr>
            <a:spLocks noGrp="1"/>
          </p:cNvSpPr>
          <p:nvPr>
            <p:ph type="title"/>
          </p:nvPr>
        </p:nvSpPr>
        <p:spPr>
          <a:xfrm>
            <a:off x="996517" y="104775"/>
            <a:ext cx="7885112" cy="914400"/>
          </a:xfrm>
        </p:spPr>
        <p:txBody>
          <a:bodyPr/>
          <a:lstStyle/>
          <a:p>
            <a:r>
              <a:rPr lang="en-US" smtClean="0"/>
              <a:t>Click to edit Master title style</a:t>
            </a:r>
            <a:endParaRPr lang="en-US"/>
          </a:p>
        </p:txBody>
      </p:sp>
      <p:sp>
        <p:nvSpPr>
          <p:cNvPr id="13" name="Text Placeholder 4"/>
          <p:cNvSpPr>
            <a:spLocks noGrp="1"/>
          </p:cNvSpPr>
          <p:nvPr>
            <p:ph type="body" sz="quarter" idx="12"/>
          </p:nvPr>
        </p:nvSpPr>
        <p:spPr>
          <a:xfrm>
            <a:off x="996517" y="1097817"/>
            <a:ext cx="3715273" cy="746077"/>
          </a:xfrm>
        </p:spPr>
        <p:txBody>
          <a:bodyPr anchor="b"/>
          <a:lstStyle>
            <a:lvl1pPr marL="0" indent="0">
              <a:buNone/>
              <a:defRPr sz="20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4" name="Content Placeholder 5"/>
          <p:cNvSpPr>
            <a:spLocks noGrp="1"/>
          </p:cNvSpPr>
          <p:nvPr>
            <p:ph sz="quarter" idx="13"/>
          </p:nvPr>
        </p:nvSpPr>
        <p:spPr>
          <a:xfrm>
            <a:off x="996517" y="1870059"/>
            <a:ext cx="3715272" cy="4393481"/>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4"/>
          <p:cNvSpPr>
            <a:spLocks noGrp="1" noChangeArrowheads="1"/>
          </p:cNvSpPr>
          <p:nvPr>
            <p:ph type="sldNum" sz="quarter" idx="14"/>
          </p:nvPr>
        </p:nvSpPr>
        <p:spPr>
          <a:ln/>
        </p:spPr>
        <p:txBody>
          <a:bodyPr/>
          <a:lstStyle>
            <a:lvl1pPr>
              <a:defRPr/>
            </a:lvl1pPr>
          </a:lstStyle>
          <a:p>
            <a:pPr>
              <a:defRPr/>
            </a:pPr>
            <a:fld id="{A64A0DA7-FE8A-4558-8CC0-1AC86978114B}" type="slidenum">
              <a:rPr lang="en-US"/>
              <a:pPr>
                <a:defRPr/>
              </a:pPr>
              <a:t>‹#›</a:t>
            </a:fld>
            <a:endParaRPr lang="en-US" dirty="0"/>
          </a:p>
        </p:txBody>
      </p:sp>
      <p:sp>
        <p:nvSpPr>
          <p:cNvPr id="8" name="Rectangle 7"/>
          <p:cNvSpPr>
            <a:spLocks noGrp="1" noChangeArrowheads="1"/>
          </p:cNvSpPr>
          <p:nvPr>
            <p:ph type="ftr" sz="quarter" idx="15"/>
          </p:nvPr>
        </p:nvSpPr>
        <p:spPr>
          <a:ln/>
        </p:spPr>
        <p:txBody>
          <a:bodyPr/>
          <a:lstStyle>
            <a:lvl1pPr>
              <a:defRPr/>
            </a:lvl1pPr>
          </a:lstStyle>
          <a:p>
            <a:pPr>
              <a:defRPr/>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op, Bottom 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
        <p:nvSpPr>
          <p:cNvPr id="5" name="Content Placeholder 2"/>
          <p:cNvSpPr>
            <a:spLocks noGrp="1"/>
          </p:cNvSpPr>
          <p:nvPr>
            <p:ph idx="1"/>
          </p:nvPr>
        </p:nvSpPr>
        <p:spPr>
          <a:xfrm>
            <a:off x="990600" y="1128896"/>
            <a:ext cx="7924800" cy="232869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Content Placeholder 2"/>
          <p:cNvSpPr>
            <a:spLocks noGrp="1"/>
          </p:cNvSpPr>
          <p:nvPr>
            <p:ph idx="12"/>
          </p:nvPr>
        </p:nvSpPr>
        <p:spPr>
          <a:xfrm>
            <a:off x="987552" y="3657634"/>
            <a:ext cx="7924800" cy="232869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3" name="Chart Placeholder 2"/>
          <p:cNvSpPr>
            <a:spLocks noGrp="1"/>
          </p:cNvSpPr>
          <p:nvPr>
            <p:ph type="chart" idx="1"/>
          </p:nvPr>
        </p:nvSpPr>
        <p:spPr>
          <a:xfrm>
            <a:off x="990600" y="1123950"/>
            <a:ext cx="7924800" cy="5353050"/>
          </a:xfrm>
        </p:spPr>
        <p:txBody>
          <a:bodyPr/>
          <a:lstStyle/>
          <a:p>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
        <p:nvSpPr>
          <p:cNvPr id="7" name="Picture Placeholder 2"/>
          <p:cNvSpPr>
            <a:spLocks noGrp="1"/>
          </p:cNvSpPr>
          <p:nvPr>
            <p:ph type="pic" idx="12" hasCustomPrompt="1"/>
          </p:nvPr>
        </p:nvSpPr>
        <p:spPr>
          <a:xfrm>
            <a:off x="996517" y="1124712"/>
            <a:ext cx="7927848" cy="5349240"/>
          </a:xfrm>
        </p:spPr>
        <p:txBody>
          <a:bodyPr/>
          <a:lstStyle>
            <a:lvl1pPr marL="0" indent="0">
              <a:buFont typeface="Wingdings 2" pitchFamily="18" charset="2"/>
              <a:buChar char=""/>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 Picture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BF3C33FB-264B-4CB4-A9EE-6D20CD36E512}" type="slidenum">
              <a:rPr lang="en-US"/>
              <a:pPr>
                <a:defRPr/>
              </a:pPr>
              <a:t>‹#›</a:t>
            </a:fld>
            <a:endParaRPr lang="en-US" dirty="0"/>
          </a:p>
        </p:txBody>
      </p:sp>
      <p:sp>
        <p:nvSpPr>
          <p:cNvPr id="3"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123950"/>
            <a:ext cx="3886200" cy="5353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29200" y="1123950"/>
            <a:ext cx="3886200" cy="5353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fld id="{9E53CC9E-48EC-481D-B529-8BF2B1E17FB8}" type="slidenum">
              <a:rPr lang="en-US"/>
              <a:pPr/>
              <a:t>‹#›</a:t>
            </a:fld>
            <a:endParaRPr lang="en-US" dirty="0"/>
          </a:p>
        </p:txBody>
      </p:sp>
      <p:sp>
        <p:nvSpPr>
          <p:cNvPr id="6" name="Rectangle 7"/>
          <p:cNvSpPr>
            <a:spLocks noGrp="1" noChangeArrowheads="1"/>
          </p:cNvSpPr>
          <p:nvPr>
            <p:ph type="ftr" sz="quarter" idx="11"/>
          </p:nvPr>
        </p:nvSpPr>
        <p:spPr>
          <a:ln/>
        </p:spPr>
        <p:txBody>
          <a:bodyPr/>
          <a:lstStyle>
            <a:lvl1pPr>
              <a:defRPr/>
            </a:lvl1pPr>
          </a:lstStyle>
          <a:p>
            <a:endParaRPr lang="en-US" dirty="0"/>
          </a:p>
        </p:txBody>
      </p:sp>
    </p:spTree>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rgbClr val="FFFFFF"/>
        </a:solidFill>
        <a:effectLst/>
      </p:bgPr>
    </p:bg>
    <p:spTree>
      <p:nvGrpSpPr>
        <p:cNvPr id="1" name=""/>
        <p:cNvGrpSpPr/>
        <p:nvPr/>
      </p:nvGrpSpPr>
      <p:grpSpPr>
        <a:xfrm>
          <a:off x="0" y="0"/>
          <a:ext cx="0" cy="0"/>
          <a:chOff x="0" y="0"/>
          <a:chExt cx="0" cy="0"/>
        </a:xfrm>
      </p:grpSpPr>
      <p:sp>
        <p:nvSpPr>
          <p:cNvPr id="37890" name="Rectangle 2"/>
          <p:cNvSpPr>
            <a:spLocks noChangeArrowheads="1"/>
          </p:cNvSpPr>
          <p:nvPr userDrawn="1"/>
        </p:nvSpPr>
        <p:spPr bwMode="hidden">
          <a:xfrm>
            <a:off x="1123950" y="6553200"/>
            <a:ext cx="8020050" cy="304800"/>
          </a:xfrm>
          <a:prstGeom prst="rect">
            <a:avLst/>
          </a:prstGeom>
          <a:solidFill>
            <a:schemeClr val="hlink"/>
          </a:solidFill>
          <a:ln w="9525" algn="ctr">
            <a:noFill/>
            <a:miter lim="800000"/>
            <a:headEnd/>
            <a:tailEnd/>
          </a:ln>
          <a:effectLst/>
        </p:spPr>
        <p:txBody>
          <a:bodyPr anchor="ctr">
            <a:spAutoFit/>
          </a:bodyPr>
          <a:lstStyle/>
          <a:p>
            <a:pPr algn="ctr">
              <a:buClr>
                <a:schemeClr val="accent2"/>
              </a:buClr>
              <a:buFont typeface="Wingdings 2" pitchFamily="18" charset="2"/>
              <a:buNone/>
              <a:defRPr/>
            </a:pPr>
            <a:endParaRPr lang="en-US" dirty="0"/>
          </a:p>
        </p:txBody>
      </p:sp>
      <p:sp>
        <p:nvSpPr>
          <p:cNvPr id="1027" name="Rectangle 3"/>
          <p:cNvSpPr>
            <a:spLocks noGrp="1" noChangeArrowheads="1"/>
          </p:cNvSpPr>
          <p:nvPr>
            <p:ph type="title"/>
          </p:nvPr>
        </p:nvSpPr>
        <p:spPr bwMode="auto">
          <a:xfrm>
            <a:off x="990600" y="104775"/>
            <a:ext cx="8020050" cy="914400"/>
          </a:xfrm>
          <a:prstGeom prst="rect">
            <a:avLst/>
          </a:prstGeom>
          <a:noFill/>
          <a:ln w="9525">
            <a:noFill/>
            <a:miter lim="800000"/>
            <a:headEnd/>
            <a:tailEnd/>
          </a:ln>
        </p:spPr>
        <p:txBody>
          <a:bodyPr vert="horz" wrap="square" lIns="91440" tIns="0" rIns="91440" bIns="0" numCol="1" anchor="ctr" anchorCtr="0" compatLnSpc="1">
            <a:prstTxWarp prst="textNoShape">
              <a:avLst/>
            </a:prstTxWarp>
          </a:bodyPr>
          <a:lstStyle/>
          <a:p>
            <a:pPr lvl="0"/>
            <a:r>
              <a:rPr lang="en-US" smtClean="0"/>
              <a:t>Click to edit Master title style</a:t>
            </a:r>
          </a:p>
        </p:txBody>
      </p:sp>
      <p:sp>
        <p:nvSpPr>
          <p:cNvPr id="37892" name="Rectangle 4"/>
          <p:cNvSpPr>
            <a:spLocks noGrp="1" noChangeArrowheads="1"/>
          </p:cNvSpPr>
          <p:nvPr>
            <p:ph type="sldNum" sz="quarter" idx="4"/>
          </p:nvPr>
        </p:nvSpPr>
        <p:spPr bwMode="auto">
          <a:xfrm>
            <a:off x="8305800" y="6597650"/>
            <a:ext cx="6858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buClrTx/>
              <a:buFontTx/>
              <a:buNone/>
              <a:defRPr sz="1000" b="1">
                <a:solidFill>
                  <a:schemeClr val="accent1"/>
                </a:solidFill>
              </a:defRPr>
            </a:lvl1pPr>
          </a:lstStyle>
          <a:p>
            <a:pPr>
              <a:defRPr/>
            </a:pPr>
            <a:fld id="{9591DB6E-0D5D-4D7A-9857-6BD0762ACB61}" type="slidenum">
              <a:rPr lang="en-US"/>
              <a:pPr>
                <a:defRPr/>
              </a:pPr>
              <a:t>‹#›</a:t>
            </a:fld>
            <a:endParaRPr lang="en-US" dirty="0"/>
          </a:p>
        </p:txBody>
      </p:sp>
      <p:sp>
        <p:nvSpPr>
          <p:cNvPr id="1029" name="Rectangle 5"/>
          <p:cNvSpPr>
            <a:spLocks noGrp="1" noChangeArrowheads="1"/>
          </p:cNvSpPr>
          <p:nvPr>
            <p:ph type="body" idx="1"/>
          </p:nvPr>
        </p:nvSpPr>
        <p:spPr bwMode="auto">
          <a:xfrm>
            <a:off x="990600" y="1123950"/>
            <a:ext cx="7924800" cy="53530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37894" name="Text Box 6"/>
          <p:cNvSpPr txBox="1">
            <a:spLocks noChangeArrowheads="1"/>
          </p:cNvSpPr>
          <p:nvPr userDrawn="1"/>
        </p:nvSpPr>
        <p:spPr bwMode="auto">
          <a:xfrm>
            <a:off x="1190625" y="6651625"/>
            <a:ext cx="2276264" cy="153888"/>
          </a:xfrm>
          <a:prstGeom prst="rect">
            <a:avLst/>
          </a:prstGeom>
          <a:noFill/>
          <a:ln w="9525" algn="ctr">
            <a:noFill/>
            <a:miter lim="800000"/>
            <a:headEnd/>
            <a:tailEnd/>
          </a:ln>
          <a:effectLst/>
        </p:spPr>
        <p:txBody>
          <a:bodyPr wrap="none" lIns="0" tIns="0" rIns="0" bIns="0">
            <a:spAutoFit/>
          </a:bodyPr>
          <a:lstStyle/>
          <a:p>
            <a:pPr>
              <a:defRPr/>
            </a:pPr>
            <a:r>
              <a:rPr lang="en-US" sz="1000" dirty="0">
                <a:solidFill>
                  <a:schemeClr val="accent1"/>
                </a:solidFill>
                <a:cs typeface="Arial" pitchFamily="34" charset="0"/>
              </a:rPr>
              <a:t>© </a:t>
            </a:r>
            <a:r>
              <a:rPr lang="en-US" sz="1000" dirty="0" smtClean="0">
                <a:solidFill>
                  <a:schemeClr val="accent1"/>
                </a:solidFill>
              </a:rPr>
              <a:t>2010</a:t>
            </a:r>
            <a:r>
              <a:rPr lang="en-US" sz="1000" baseline="0" dirty="0" smtClean="0">
                <a:solidFill>
                  <a:schemeClr val="accent1"/>
                </a:solidFill>
              </a:rPr>
              <a:t> </a:t>
            </a:r>
            <a:r>
              <a:rPr lang="en-US" sz="1000" dirty="0" smtClean="0">
                <a:solidFill>
                  <a:schemeClr val="accent1"/>
                </a:solidFill>
              </a:rPr>
              <a:t>NetApp, Inc.  </a:t>
            </a:r>
            <a:r>
              <a:rPr lang="en-US" sz="1000" dirty="0">
                <a:solidFill>
                  <a:schemeClr val="accent1"/>
                </a:solidFill>
              </a:rPr>
              <a:t>All rights reserved.</a:t>
            </a:r>
          </a:p>
        </p:txBody>
      </p:sp>
      <p:sp>
        <p:nvSpPr>
          <p:cNvPr id="10" name="Rectangle 7"/>
          <p:cNvSpPr>
            <a:spLocks noGrp="1" noChangeArrowheads="1"/>
          </p:cNvSpPr>
          <p:nvPr>
            <p:ph type="ftr" sz="quarter" idx="3"/>
          </p:nvPr>
        </p:nvSpPr>
        <p:spPr>
          <a:xfrm>
            <a:off x="3429000" y="6600825"/>
            <a:ext cx="4800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9" name="Picture 8" descr="na_logotag_vrt_2c_rgb_sm.png"/>
          <p:cNvPicPr>
            <a:picLocks noChangeAspect="1"/>
          </p:cNvPicPr>
          <p:nvPr userDrawn="1"/>
        </p:nvPicPr>
        <p:blipFill>
          <a:blip r:embed="rId16" cstate="print"/>
          <a:stretch>
            <a:fillRect/>
          </a:stretch>
        </p:blipFill>
        <p:spPr>
          <a:xfrm>
            <a:off x="125127" y="73989"/>
            <a:ext cx="859536" cy="1091610"/>
          </a:xfrm>
          <a:prstGeom prst="rect">
            <a:avLst/>
          </a:prstGeom>
        </p:spPr>
      </p:pic>
    </p:spTree>
  </p:cSld>
  <p:clrMap bg1="lt1" tx1="dk1" bg2="lt2" tx2="dk2" accent1="accent1" accent2="accent2" accent3="accent3" accent4="accent4" accent5="accent5" accent6="accent6" hlink="hlink" folHlink="folHlink"/>
  <p:sldLayoutIdLst>
    <p:sldLayoutId id="2147484043" r:id="rId1"/>
    <p:sldLayoutId id="2147484053" r:id="rId2"/>
    <p:sldLayoutId id="2147484033" r:id="rId3"/>
    <p:sldLayoutId id="2147484045" r:id="rId4"/>
    <p:sldLayoutId id="2147484035" r:id="rId5"/>
    <p:sldLayoutId id="2147484037" r:id="rId6"/>
    <p:sldLayoutId id="2147484052" r:id="rId7"/>
    <p:sldLayoutId id="2147484048" r:id="rId8"/>
    <p:sldLayoutId id="2147484036" r:id="rId9"/>
    <p:sldLayoutId id="2147484044" r:id="rId10"/>
    <p:sldLayoutId id="2147484046" r:id="rId11"/>
    <p:sldLayoutId id="2147484049" r:id="rId12"/>
    <p:sldLayoutId id="2147484038" r:id="rId13"/>
    <p:sldLayoutId id="2147484054" r:id="rId14"/>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3000" b="1">
          <a:solidFill>
            <a:schemeClr val="tx1"/>
          </a:solidFill>
          <a:latin typeface="+mj-lt"/>
          <a:ea typeface="+mj-ea"/>
          <a:cs typeface="+mj-cs"/>
        </a:defRPr>
      </a:lvl1pPr>
      <a:lvl2pPr algn="l" rtl="0" eaLnBrk="0" fontAlgn="base" hangingPunct="0">
        <a:spcBef>
          <a:spcPct val="0"/>
        </a:spcBef>
        <a:spcAft>
          <a:spcPct val="0"/>
        </a:spcAft>
        <a:defRPr sz="3000" b="1">
          <a:solidFill>
            <a:schemeClr val="tx1"/>
          </a:solidFill>
          <a:latin typeface="Arial" pitchFamily="34" charset="0"/>
        </a:defRPr>
      </a:lvl2pPr>
      <a:lvl3pPr algn="l" rtl="0" eaLnBrk="0" fontAlgn="base" hangingPunct="0">
        <a:spcBef>
          <a:spcPct val="0"/>
        </a:spcBef>
        <a:spcAft>
          <a:spcPct val="0"/>
        </a:spcAft>
        <a:defRPr sz="3000" b="1">
          <a:solidFill>
            <a:schemeClr val="tx1"/>
          </a:solidFill>
          <a:latin typeface="Arial" pitchFamily="34" charset="0"/>
        </a:defRPr>
      </a:lvl3pPr>
      <a:lvl4pPr algn="l" rtl="0" eaLnBrk="0" fontAlgn="base" hangingPunct="0">
        <a:spcBef>
          <a:spcPct val="0"/>
        </a:spcBef>
        <a:spcAft>
          <a:spcPct val="0"/>
        </a:spcAft>
        <a:defRPr sz="3000" b="1">
          <a:solidFill>
            <a:schemeClr val="tx1"/>
          </a:solidFill>
          <a:latin typeface="Arial" pitchFamily="34" charset="0"/>
        </a:defRPr>
      </a:lvl4pPr>
      <a:lvl5pPr algn="l" rtl="0" eaLnBrk="0" fontAlgn="base" hangingPunct="0">
        <a:spcBef>
          <a:spcPct val="0"/>
        </a:spcBef>
        <a:spcAft>
          <a:spcPct val="0"/>
        </a:spcAft>
        <a:defRPr sz="3000" b="1">
          <a:solidFill>
            <a:schemeClr val="tx1"/>
          </a:solidFill>
          <a:latin typeface="Arial" pitchFamily="34" charset="0"/>
        </a:defRPr>
      </a:lvl5pPr>
      <a:lvl6pPr marL="457200" algn="l" rtl="0" fontAlgn="base">
        <a:spcBef>
          <a:spcPct val="0"/>
        </a:spcBef>
        <a:spcAft>
          <a:spcPct val="0"/>
        </a:spcAft>
        <a:defRPr sz="3000" b="1">
          <a:solidFill>
            <a:schemeClr val="tx1"/>
          </a:solidFill>
          <a:latin typeface="Arial" pitchFamily="34" charset="0"/>
        </a:defRPr>
      </a:lvl6pPr>
      <a:lvl7pPr marL="914400" algn="l" rtl="0" fontAlgn="base">
        <a:spcBef>
          <a:spcPct val="0"/>
        </a:spcBef>
        <a:spcAft>
          <a:spcPct val="0"/>
        </a:spcAft>
        <a:defRPr sz="3000" b="1">
          <a:solidFill>
            <a:schemeClr val="tx1"/>
          </a:solidFill>
          <a:latin typeface="Arial" pitchFamily="34" charset="0"/>
        </a:defRPr>
      </a:lvl7pPr>
      <a:lvl8pPr marL="1371600" algn="l" rtl="0" fontAlgn="base">
        <a:spcBef>
          <a:spcPct val="0"/>
        </a:spcBef>
        <a:spcAft>
          <a:spcPct val="0"/>
        </a:spcAft>
        <a:defRPr sz="3000" b="1">
          <a:solidFill>
            <a:schemeClr val="tx1"/>
          </a:solidFill>
          <a:latin typeface="Arial" pitchFamily="34" charset="0"/>
        </a:defRPr>
      </a:lvl8pPr>
      <a:lvl9pPr marL="1828800" algn="l" rtl="0" fontAlgn="base">
        <a:spcBef>
          <a:spcPct val="0"/>
        </a:spcBef>
        <a:spcAft>
          <a:spcPct val="0"/>
        </a:spcAft>
        <a:defRPr sz="3000" b="1">
          <a:solidFill>
            <a:schemeClr val="tx1"/>
          </a:solidFill>
          <a:latin typeface="Arial" pitchFamily="34" charset="0"/>
        </a:defRPr>
      </a:lvl9pPr>
    </p:titleStyle>
    <p:bodyStyle>
      <a:lvl1pPr marL="298450" indent="-298450" algn="l" rtl="0" eaLnBrk="0" fontAlgn="base" hangingPunct="0">
        <a:spcBef>
          <a:spcPct val="20000"/>
        </a:spcBef>
        <a:spcAft>
          <a:spcPct val="0"/>
        </a:spcAft>
        <a:buClr>
          <a:schemeClr val="accent2"/>
        </a:buClr>
        <a:buFont typeface="Wingdings 2" pitchFamily="18" charset="2"/>
        <a:buChar char="¡"/>
        <a:defRPr sz="2800">
          <a:solidFill>
            <a:schemeClr val="tx1"/>
          </a:solidFill>
          <a:latin typeface="+mn-lt"/>
          <a:ea typeface="+mn-ea"/>
          <a:cs typeface="+mn-cs"/>
        </a:defRPr>
      </a:lvl1pPr>
      <a:lvl2pPr marL="636588" indent="-336550" algn="l" rtl="0" eaLnBrk="0" fontAlgn="base" hangingPunct="0">
        <a:spcBef>
          <a:spcPct val="20000"/>
        </a:spcBef>
        <a:spcAft>
          <a:spcPct val="0"/>
        </a:spcAft>
        <a:buFont typeface="Arial" pitchFamily="34" charset="0"/>
        <a:buChar char="–"/>
        <a:defRPr sz="2600">
          <a:solidFill>
            <a:schemeClr val="tx1"/>
          </a:solidFill>
          <a:latin typeface="+mn-lt"/>
        </a:defRPr>
      </a:lvl2pPr>
      <a:lvl3pPr marL="927100" indent="-288925" algn="l" rtl="0" eaLnBrk="0" fontAlgn="base" hangingPunct="0">
        <a:spcBef>
          <a:spcPct val="20000"/>
        </a:spcBef>
        <a:spcAft>
          <a:spcPct val="0"/>
        </a:spcAft>
        <a:buFont typeface="Wingdings 2" pitchFamily="18" charset="2"/>
        <a:buChar char="¡"/>
        <a:defRPr sz="2400">
          <a:solidFill>
            <a:schemeClr val="tx1"/>
          </a:solidFill>
          <a:latin typeface="+mn-lt"/>
        </a:defRPr>
      </a:lvl3pPr>
      <a:lvl4pPr marL="1236663" indent="-307975" algn="l" rtl="0" eaLnBrk="0" fontAlgn="base" hangingPunct="0">
        <a:spcBef>
          <a:spcPct val="20000"/>
        </a:spcBef>
        <a:spcAft>
          <a:spcPct val="0"/>
        </a:spcAft>
        <a:buFont typeface="Arial" pitchFamily="34" charset="0"/>
        <a:buChar char="–"/>
        <a:defRPr sz="2000">
          <a:solidFill>
            <a:schemeClr val="tx1"/>
          </a:solidFill>
          <a:latin typeface="+mn-lt"/>
        </a:defRPr>
      </a:lvl4pPr>
      <a:lvl5pPr marL="1504950" indent="-266700" algn="l" rtl="0" eaLnBrk="0" fontAlgn="base" hangingPunct="0">
        <a:spcBef>
          <a:spcPct val="20000"/>
        </a:spcBef>
        <a:spcAft>
          <a:spcPct val="0"/>
        </a:spcAft>
        <a:buFont typeface="Wingdings 2" pitchFamily="18" charset="2"/>
        <a:buChar char="¡"/>
        <a:defRPr sz="2000">
          <a:solidFill>
            <a:schemeClr val="tx1"/>
          </a:solidFill>
          <a:latin typeface="+mn-lt"/>
        </a:defRPr>
      </a:lvl5pPr>
      <a:lvl6pPr marL="1962150" indent="-266700" algn="l" rtl="0" fontAlgn="base">
        <a:spcBef>
          <a:spcPct val="20000"/>
        </a:spcBef>
        <a:spcAft>
          <a:spcPct val="0"/>
        </a:spcAft>
        <a:buFont typeface="Wingdings 2" pitchFamily="18" charset="2"/>
        <a:buChar char="¡"/>
        <a:defRPr sz="2000">
          <a:solidFill>
            <a:schemeClr val="tx1"/>
          </a:solidFill>
          <a:latin typeface="+mn-lt"/>
        </a:defRPr>
      </a:lvl6pPr>
      <a:lvl7pPr marL="2419350" indent="-266700" algn="l" rtl="0" fontAlgn="base">
        <a:spcBef>
          <a:spcPct val="20000"/>
        </a:spcBef>
        <a:spcAft>
          <a:spcPct val="0"/>
        </a:spcAft>
        <a:buFont typeface="Wingdings 2" pitchFamily="18" charset="2"/>
        <a:buChar char="¡"/>
        <a:defRPr sz="2000">
          <a:solidFill>
            <a:schemeClr val="tx1"/>
          </a:solidFill>
          <a:latin typeface="+mn-lt"/>
        </a:defRPr>
      </a:lvl7pPr>
      <a:lvl8pPr marL="2876550" indent="-266700" algn="l" rtl="0" fontAlgn="base">
        <a:spcBef>
          <a:spcPct val="20000"/>
        </a:spcBef>
        <a:spcAft>
          <a:spcPct val="0"/>
        </a:spcAft>
        <a:buFont typeface="Wingdings 2" pitchFamily="18" charset="2"/>
        <a:buChar char="¡"/>
        <a:defRPr sz="2000">
          <a:solidFill>
            <a:schemeClr val="tx1"/>
          </a:solidFill>
          <a:latin typeface="+mn-lt"/>
        </a:defRPr>
      </a:lvl8pPr>
      <a:lvl9pPr marL="3333750" indent="-266700" algn="l" rtl="0" fontAlgn="base">
        <a:spcBef>
          <a:spcPct val="20000"/>
        </a:spcBef>
        <a:spcAft>
          <a:spcPct val="0"/>
        </a:spcAft>
        <a:buFont typeface="Wingdings 2" pitchFamily="18"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4.xml"/><Relationship Id="rId7" Type="http://schemas.openxmlformats.org/officeDocument/2006/relationships/oleObject" Target="../embeddings/oleObject4.bin"/><Relationship Id="rId12" Type="http://schemas.openxmlformats.org/officeDocument/2006/relationships/image" Target="../media/image9.png"/><Relationship Id="rId2" Type="http://schemas.openxmlformats.org/officeDocument/2006/relationships/slideLayout" Target="../slideLayouts/slideLayout3.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oleObject" Target="../embeddings/oleObject8.bin"/><Relationship Id="rId5" Type="http://schemas.openxmlformats.org/officeDocument/2006/relationships/oleObject" Target="../embeddings/oleObject2.bin"/><Relationship Id="rId10" Type="http://schemas.openxmlformats.org/officeDocument/2006/relationships/oleObject" Target="../embeddings/oleObject7.bin"/><Relationship Id="rId4" Type="http://schemas.openxmlformats.org/officeDocument/2006/relationships/oleObject" Target="../embeddings/oleObject1.bin"/><Relationship Id="rId9" Type="http://schemas.openxmlformats.org/officeDocument/2006/relationships/oleObject" Target="../embeddings/oleObject6.bin"/></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8.xml"/><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40.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0.png"/><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2.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3.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11.png"/></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4.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22.png"/><Relationship Id="rId2" Type="http://schemas.openxmlformats.org/officeDocument/2006/relationships/notesSlide" Target="../notesSlides/notesSlide52.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22.png"/><Relationship Id="rId2" Type="http://schemas.openxmlformats.org/officeDocument/2006/relationships/notesSlide" Target="../notesSlides/notesSlide54.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5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22.png"/><Relationship Id="rId2" Type="http://schemas.openxmlformats.org/officeDocument/2006/relationships/notesSlide" Target="../notesSlides/notesSlide55.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6.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8.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4.xml"/><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5"/>
          <p:cNvSpPr>
            <a:spLocks noGrp="1" noChangeArrowheads="1"/>
          </p:cNvSpPr>
          <p:nvPr>
            <p:ph type="ctrTitle"/>
          </p:nvPr>
        </p:nvSpPr>
        <p:spPr/>
        <p:txBody>
          <a:bodyPr/>
          <a:lstStyle/>
          <a:p>
            <a:r>
              <a:rPr lang="en-US" dirty="0" smtClean="0"/>
              <a:t>SnapMirror</a:t>
            </a:r>
            <a:endParaRPr lang="en-US" dirty="0"/>
          </a:p>
        </p:txBody>
      </p:sp>
      <p:sp>
        <p:nvSpPr>
          <p:cNvPr id="3078" name="Rectangle 6"/>
          <p:cNvSpPr>
            <a:spLocks noGrp="1" noChangeArrowheads="1"/>
          </p:cNvSpPr>
          <p:nvPr>
            <p:ph type="subTitle" idx="1"/>
          </p:nvPr>
        </p:nvSpPr>
        <p:spPr/>
        <p:txBody>
          <a:bodyPr/>
          <a:lstStyle/>
          <a:p>
            <a:r>
              <a:rPr lang="en-US" dirty="0"/>
              <a:t>Module </a:t>
            </a:r>
            <a:r>
              <a:rPr lang="en-US" dirty="0" smtClean="0"/>
              <a:t>23</a:t>
            </a:r>
            <a:endParaRPr lang="en-US" dirty="0"/>
          </a:p>
          <a:p>
            <a:r>
              <a:rPr lang="en-US" dirty="0" smtClean="0"/>
              <a:t>Accelerated NCDA Boot Camp </a:t>
            </a:r>
            <a:br>
              <a:rPr lang="en-US" dirty="0" smtClean="0"/>
            </a:br>
            <a:r>
              <a:rPr lang="en-US" dirty="0" smtClean="0"/>
              <a:t>Data ONTAP 8.0 7-Mode</a:t>
            </a:r>
          </a:p>
          <a:p>
            <a:endParaRPr lang="en-US" dirty="0"/>
          </a:p>
          <a:p>
            <a:endParaRPr lang="en-US" dirty="0"/>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Grp="1" noChangeArrowheads="1"/>
          </p:cNvSpPr>
          <p:nvPr>
            <p:ph type="title" idx="4294967295"/>
          </p:nvPr>
        </p:nvSpPr>
        <p:spPr/>
        <p:txBody>
          <a:bodyPr/>
          <a:lstStyle/>
          <a:p>
            <a:r>
              <a:rPr lang="en-US" dirty="0" smtClean="0"/>
              <a:t>Module Objectives</a:t>
            </a:r>
            <a:endParaRPr lang="en-US" dirty="0"/>
          </a:p>
        </p:txBody>
      </p:sp>
      <p:sp>
        <p:nvSpPr>
          <p:cNvPr id="17411" name="Rectangle 6"/>
          <p:cNvSpPr>
            <a:spLocks noGrp="1" noChangeArrowheads="1"/>
          </p:cNvSpPr>
          <p:nvPr>
            <p:ph type="body" idx="4294967295"/>
          </p:nvPr>
        </p:nvSpPr>
        <p:spPr/>
        <p:txBody>
          <a:bodyPr/>
          <a:lstStyle/>
          <a:p>
            <a:pPr>
              <a:buFont typeface="Wingdings 2" pitchFamily="18" charset="2"/>
              <a:buNone/>
            </a:pPr>
            <a:r>
              <a:rPr lang="en-US" dirty="0" smtClean="0"/>
              <a:t>By </a:t>
            </a:r>
            <a:r>
              <a:rPr lang="en-US" dirty="0"/>
              <a:t>the end of this module, you should be able to</a:t>
            </a:r>
            <a:r>
              <a:rPr lang="en-US" dirty="0" smtClean="0"/>
              <a:t>:</a:t>
            </a:r>
          </a:p>
          <a:p>
            <a:pPr eaLnBrk="1" hangingPunct="1"/>
            <a:r>
              <a:rPr lang="en-US" sz="2400" dirty="0" smtClean="0"/>
              <a:t>Explain the SnapMirror® Async, Sync, and Semi-Sync modes of operation</a:t>
            </a:r>
          </a:p>
          <a:p>
            <a:pPr eaLnBrk="1" hangingPunct="1"/>
            <a:r>
              <a:rPr lang="en-US" sz="2400" dirty="0" smtClean="0"/>
              <a:t>Describe how volume SnapMirror and qtree SnapMirror replicate data</a:t>
            </a:r>
          </a:p>
          <a:p>
            <a:pPr eaLnBrk="1" hangingPunct="1"/>
            <a:r>
              <a:rPr lang="en-US" sz="2400" dirty="0" smtClean="0"/>
              <a:t>Configure SnapMirror </a:t>
            </a:r>
          </a:p>
          <a:p>
            <a:pPr eaLnBrk="1" hangingPunct="1"/>
            <a:r>
              <a:rPr lang="en-US" sz="2400" dirty="0" smtClean="0"/>
              <a:t>Perform advanced SnapMirror operations</a:t>
            </a:r>
          </a:p>
          <a:p>
            <a:pPr eaLnBrk="1" hangingPunct="1"/>
            <a:r>
              <a:rPr lang="en-US" sz="2400" dirty="0" smtClean="0"/>
              <a:t>Explain SnapMirror performance impact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Title 1"/>
          <p:cNvSpPr>
            <a:spLocks noGrp="1"/>
          </p:cNvSpPr>
          <p:nvPr>
            <p:ph type="title"/>
          </p:nvPr>
        </p:nvSpPr>
        <p:spPr/>
        <p:txBody>
          <a:bodyPr/>
          <a:lstStyle/>
          <a:p>
            <a:pPr eaLnBrk="1" hangingPunct="1"/>
            <a:r>
              <a:rPr lang="en-US" dirty="0" smtClean="0"/>
              <a:t>Loss of Region</a:t>
            </a:r>
          </a:p>
        </p:txBody>
      </p:sp>
      <p:sp>
        <p:nvSpPr>
          <p:cNvPr id="50180" name="Content Placeholder 2"/>
          <p:cNvSpPr>
            <a:spLocks noGrp="1"/>
          </p:cNvSpPr>
          <p:nvPr>
            <p:ph idx="1"/>
          </p:nvPr>
        </p:nvSpPr>
        <p:spPr/>
        <p:txBody>
          <a:bodyPr/>
          <a:lstStyle/>
          <a:p>
            <a:pPr eaLnBrk="1" hangingPunct="1"/>
            <a:r>
              <a:rPr lang="en-US" dirty="0" smtClean="0"/>
              <a:t>Loss of a region can be overcome by implementing SnapMirror</a:t>
            </a:r>
            <a:endParaRPr lang="en-US" baseline="30000" dirty="0" smtClean="0"/>
          </a:p>
        </p:txBody>
      </p:sp>
      <p:graphicFrame>
        <p:nvGraphicFramePr>
          <p:cNvPr id="4" name="Diagram 3"/>
          <p:cNvGraphicFramePr/>
          <p:nvPr/>
        </p:nvGraphicFramePr>
        <p:xfrm>
          <a:off x="1446212" y="1676400"/>
          <a:ext cx="7480300" cy="4762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Oval 4"/>
          <p:cNvSpPr/>
          <p:nvPr/>
        </p:nvSpPr>
        <p:spPr>
          <a:xfrm>
            <a:off x="7046913" y="2587625"/>
            <a:ext cx="638175" cy="663575"/>
          </a:xfrm>
          <a:prstGeom prst="ellipse">
            <a:avLst/>
          </a:prstGeom>
          <a:solidFill>
            <a:schemeClr val="accent2"/>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2" name="Group 5"/>
          <p:cNvGrpSpPr>
            <a:grpSpLocks/>
          </p:cNvGrpSpPr>
          <p:nvPr/>
        </p:nvGrpSpPr>
        <p:grpSpPr bwMode="auto">
          <a:xfrm>
            <a:off x="7416800" y="2744788"/>
            <a:ext cx="1446213" cy="733425"/>
            <a:chOff x="4599913" y="1323188"/>
            <a:chExt cx="1140491" cy="734227"/>
          </a:xfrm>
        </p:grpSpPr>
        <p:sp>
          <p:nvSpPr>
            <p:cNvPr id="7" name="Rectangle 6"/>
            <p:cNvSpPr/>
            <p:nvPr/>
          </p:nvSpPr>
          <p:spPr>
            <a:xfrm>
              <a:off x="4599913" y="1323188"/>
              <a:ext cx="1140491" cy="7342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8" name="Rectangle 7"/>
            <p:cNvSpPr/>
            <p:nvPr/>
          </p:nvSpPr>
          <p:spPr>
            <a:xfrm>
              <a:off x="4599913" y="1323188"/>
              <a:ext cx="1140491" cy="7342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313129" tIns="0" rIns="0" bIns="0" spcCol="1270"/>
            <a:lstStyle/>
            <a:p>
              <a:pPr defTabSz="977900">
                <a:lnSpc>
                  <a:spcPct val="90000"/>
                </a:lnSpc>
                <a:spcAft>
                  <a:spcPct val="35000"/>
                </a:spcAft>
                <a:buClr>
                  <a:schemeClr val="accent2"/>
                </a:buClr>
                <a:buFont typeface="Wingdings 2" pitchFamily="18" charset="2"/>
                <a:buNone/>
                <a:defRPr/>
              </a:pPr>
              <a:r>
                <a:rPr lang="en-US" sz="2300" dirty="0"/>
                <a:t>Loss of Region </a:t>
              </a:r>
            </a:p>
          </p:txBody>
        </p:sp>
      </p:grpSp>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9" name="Content Placeholder 2"/>
          <p:cNvSpPr>
            <a:spLocks noGrp="1"/>
          </p:cNvSpPr>
          <p:nvPr>
            <p:ph idx="1"/>
          </p:nvPr>
        </p:nvSpPr>
        <p:spPr/>
        <p:txBody>
          <a:bodyPr/>
          <a:lstStyle/>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buFont typeface="Wingdings 2" pitchFamily="18" charset="2"/>
              <a:buNone/>
            </a:pPr>
            <a:endParaRPr lang="en-US" dirty="0" smtClean="0"/>
          </a:p>
          <a:p>
            <a:pPr eaLnBrk="1" hangingPunct="1">
              <a:buFont typeface="Wingdings 2" pitchFamily="18" charset="2"/>
              <a:buNone/>
            </a:pPr>
            <a:endParaRPr lang="en-US" dirty="0" smtClean="0"/>
          </a:p>
          <a:p>
            <a:pPr eaLnBrk="1" hangingPunct="1">
              <a:buNone/>
            </a:pPr>
            <a:endParaRPr lang="en-US" sz="2000" dirty="0" smtClean="0"/>
          </a:p>
          <a:p>
            <a:pPr eaLnBrk="1" hangingPunct="1"/>
            <a:r>
              <a:rPr lang="en-US" sz="2000" dirty="0" smtClean="0"/>
              <a:t>SnapMirror allows mirroring volumes or qtrees </a:t>
            </a:r>
          </a:p>
        </p:txBody>
      </p:sp>
      <p:sp>
        <p:nvSpPr>
          <p:cNvPr id="12301" name="TextBox 52"/>
          <p:cNvSpPr txBox="1">
            <a:spLocks noChangeArrowheads="1"/>
          </p:cNvSpPr>
          <p:nvPr/>
        </p:nvSpPr>
        <p:spPr bwMode="auto">
          <a:xfrm>
            <a:off x="6713538" y="1317625"/>
            <a:ext cx="1201737" cy="396875"/>
          </a:xfrm>
          <a:prstGeom prst="rect">
            <a:avLst/>
          </a:prstGeom>
          <a:noFill/>
          <a:ln w="9525">
            <a:noFill/>
            <a:miter lim="800000"/>
            <a:headEnd/>
            <a:tailEnd/>
          </a:ln>
        </p:spPr>
        <p:txBody>
          <a:bodyPr wrap="none">
            <a:spAutoFit/>
          </a:bodyPr>
          <a:lstStyle/>
          <a:p>
            <a:pPr algn="ctr">
              <a:buClr>
                <a:schemeClr val="accent2"/>
              </a:buClr>
              <a:buFont typeface="Wingdings 2" pitchFamily="18" charset="2"/>
              <a:buNone/>
            </a:pPr>
            <a:r>
              <a:rPr lang="en-US" dirty="0"/>
              <a:t>Region 2</a:t>
            </a:r>
          </a:p>
        </p:txBody>
      </p:sp>
      <p:grpSp>
        <p:nvGrpSpPr>
          <p:cNvPr id="2" name="Group 43"/>
          <p:cNvGrpSpPr>
            <a:grpSpLocks/>
          </p:cNvGrpSpPr>
          <p:nvPr/>
        </p:nvGrpSpPr>
        <p:grpSpPr bwMode="auto">
          <a:xfrm>
            <a:off x="5822950" y="4108450"/>
            <a:ext cx="2932113" cy="1298575"/>
            <a:chOff x="5957947" y="4086052"/>
            <a:chExt cx="2932112" cy="1297796"/>
          </a:xfrm>
        </p:grpSpPr>
        <p:graphicFrame>
          <p:nvGraphicFramePr>
            <p:cNvPr id="12295" name="Object 7"/>
            <p:cNvGraphicFramePr>
              <a:graphicFrameLocks noChangeAspect="1"/>
            </p:cNvGraphicFramePr>
            <p:nvPr/>
          </p:nvGraphicFramePr>
          <p:xfrm>
            <a:off x="5957947" y="4086052"/>
            <a:ext cx="2932112" cy="1270000"/>
          </p:xfrm>
          <a:graphic>
            <a:graphicData uri="http://schemas.openxmlformats.org/presentationml/2006/ole">
              <p:oleObj spid="_x0000_s1031" name="Visio" r:id="rId4" imgW="1765935" imgH="655796" progId="">
                <p:embed/>
              </p:oleObj>
            </a:graphicData>
          </a:graphic>
        </p:graphicFrame>
        <p:graphicFrame>
          <p:nvGraphicFramePr>
            <p:cNvPr id="12296" name="Object 8"/>
            <p:cNvGraphicFramePr>
              <a:graphicFrameLocks noChangeAspect="1"/>
            </p:cNvGraphicFramePr>
            <p:nvPr/>
          </p:nvGraphicFramePr>
          <p:xfrm>
            <a:off x="6944592" y="4105131"/>
            <a:ext cx="890588" cy="736600"/>
          </p:xfrm>
          <a:graphic>
            <a:graphicData uri="http://schemas.openxmlformats.org/presentationml/2006/ole">
              <p:oleObj spid="_x0000_s1032" name="Visio" r:id="rId5" imgW="528161" imgH="373856" progId="">
                <p:embed/>
              </p:oleObj>
            </a:graphicData>
          </a:graphic>
        </p:graphicFrame>
        <p:graphicFrame>
          <p:nvGraphicFramePr>
            <p:cNvPr id="12297" name="Object 9"/>
            <p:cNvGraphicFramePr>
              <a:graphicFrameLocks noChangeAspect="1"/>
            </p:cNvGraphicFramePr>
            <p:nvPr/>
          </p:nvGraphicFramePr>
          <p:xfrm>
            <a:off x="6958157" y="4593273"/>
            <a:ext cx="893763" cy="790575"/>
          </p:xfrm>
          <a:graphic>
            <a:graphicData uri="http://schemas.openxmlformats.org/presentationml/2006/ole">
              <p:oleObj spid="_x0000_s1033" name="Visio" r:id="rId6" imgW="528161" imgH="406718" progId="">
                <p:embed/>
              </p:oleObj>
            </a:graphicData>
          </a:graphic>
        </p:graphicFrame>
      </p:grpSp>
      <p:graphicFrame>
        <p:nvGraphicFramePr>
          <p:cNvPr id="12290" name="Object 6"/>
          <p:cNvGraphicFramePr>
            <a:graphicFrameLocks noChangeAspect="1"/>
          </p:cNvGraphicFramePr>
          <p:nvPr/>
        </p:nvGraphicFramePr>
        <p:xfrm>
          <a:off x="5816600" y="1711325"/>
          <a:ext cx="2947988" cy="2090738"/>
        </p:xfrm>
        <a:graphic>
          <a:graphicData uri="http://schemas.openxmlformats.org/presentationml/2006/ole">
            <p:oleObj spid="_x0000_s1026" name="Visio" r:id="rId7" imgW="1765935" imgH="1141095" progId="">
              <p:embed/>
            </p:oleObj>
          </a:graphicData>
        </a:graphic>
      </p:graphicFrame>
      <p:graphicFrame>
        <p:nvGraphicFramePr>
          <p:cNvPr id="12291" name="Object 2"/>
          <p:cNvGraphicFramePr>
            <a:graphicFrameLocks noChangeAspect="1"/>
          </p:cNvGraphicFramePr>
          <p:nvPr/>
        </p:nvGraphicFramePr>
        <p:xfrm>
          <a:off x="1322388" y="1674813"/>
          <a:ext cx="2947987" cy="2090737"/>
        </p:xfrm>
        <a:graphic>
          <a:graphicData uri="http://schemas.openxmlformats.org/presentationml/2006/ole">
            <p:oleObj spid="_x0000_s1027" name="Visio" r:id="rId8" imgW="1765935" imgH="1141095" progId="">
              <p:embed/>
            </p:oleObj>
          </a:graphicData>
        </a:graphic>
      </p:graphicFrame>
      <p:grpSp>
        <p:nvGrpSpPr>
          <p:cNvPr id="3" name="Group 5"/>
          <p:cNvGrpSpPr>
            <a:grpSpLocks/>
          </p:cNvGrpSpPr>
          <p:nvPr/>
        </p:nvGrpSpPr>
        <p:grpSpPr bwMode="auto">
          <a:xfrm>
            <a:off x="1323975" y="4083050"/>
            <a:ext cx="2932113" cy="1303338"/>
            <a:chOff x="5480812" y="3937969"/>
            <a:chExt cx="3795081" cy="1458187"/>
          </a:xfrm>
        </p:grpSpPr>
        <p:graphicFrame>
          <p:nvGraphicFramePr>
            <p:cNvPr id="12292" name="Object 3"/>
            <p:cNvGraphicFramePr>
              <a:graphicFrameLocks noChangeAspect="1"/>
            </p:cNvGraphicFramePr>
            <p:nvPr/>
          </p:nvGraphicFramePr>
          <p:xfrm>
            <a:off x="5480812" y="3937969"/>
            <a:ext cx="3795081" cy="1420775"/>
          </p:xfrm>
          <a:graphic>
            <a:graphicData uri="http://schemas.openxmlformats.org/presentationml/2006/ole">
              <p:oleObj spid="_x0000_s1028" name="Visio" r:id="rId9" imgW="1765935" imgH="655796" progId="">
                <p:embed/>
              </p:oleObj>
            </a:graphicData>
          </a:graphic>
        </p:graphicFrame>
        <p:graphicFrame>
          <p:nvGraphicFramePr>
            <p:cNvPr id="12293" name="Object 4"/>
            <p:cNvGraphicFramePr>
              <a:graphicFrameLocks noChangeAspect="1"/>
            </p:cNvGraphicFramePr>
            <p:nvPr/>
          </p:nvGraphicFramePr>
          <p:xfrm>
            <a:off x="6765006" y="3972558"/>
            <a:ext cx="1153187" cy="823003"/>
          </p:xfrm>
          <a:graphic>
            <a:graphicData uri="http://schemas.openxmlformats.org/presentationml/2006/ole">
              <p:oleObj spid="_x0000_s1029" name="Visio" r:id="rId10" imgW="528161" imgH="373856" progId="">
                <p:embed/>
              </p:oleObj>
            </a:graphicData>
          </a:graphic>
        </p:graphicFrame>
        <p:graphicFrame>
          <p:nvGraphicFramePr>
            <p:cNvPr id="12294" name="Object 5"/>
            <p:cNvGraphicFramePr>
              <a:graphicFrameLocks noChangeAspect="1"/>
            </p:cNvGraphicFramePr>
            <p:nvPr/>
          </p:nvGraphicFramePr>
          <p:xfrm>
            <a:off x="6819059" y="4511173"/>
            <a:ext cx="1155911" cy="884983"/>
          </p:xfrm>
          <a:graphic>
            <a:graphicData uri="http://schemas.openxmlformats.org/presentationml/2006/ole">
              <p:oleObj spid="_x0000_s1030" name="Visio" r:id="rId11" imgW="528161" imgH="406718" progId="">
                <p:embed/>
              </p:oleObj>
            </a:graphicData>
          </a:graphic>
        </p:graphicFrame>
      </p:grpSp>
      <p:cxnSp>
        <p:nvCxnSpPr>
          <p:cNvPr id="12305" name="Elbow Connector 15"/>
          <p:cNvCxnSpPr>
            <a:cxnSpLocks noChangeShapeType="1"/>
          </p:cNvCxnSpPr>
          <p:nvPr/>
        </p:nvCxnSpPr>
        <p:spPr bwMode="auto">
          <a:xfrm>
            <a:off x="2035175" y="3290888"/>
            <a:ext cx="1003300" cy="749300"/>
          </a:xfrm>
          <a:prstGeom prst="bentConnector3">
            <a:avLst>
              <a:gd name="adj1" fmla="val 50000"/>
            </a:avLst>
          </a:prstGeom>
          <a:noFill/>
          <a:ln w="50800" algn="ctr">
            <a:solidFill>
              <a:schemeClr val="folHlink"/>
            </a:solidFill>
            <a:round/>
            <a:headEnd/>
            <a:tailEnd/>
          </a:ln>
        </p:spPr>
      </p:cxnSp>
      <p:cxnSp>
        <p:nvCxnSpPr>
          <p:cNvPr id="12306" name="Straight Connector 22"/>
          <p:cNvCxnSpPr>
            <a:cxnSpLocks noChangeShapeType="1"/>
          </p:cNvCxnSpPr>
          <p:nvPr/>
        </p:nvCxnSpPr>
        <p:spPr bwMode="auto">
          <a:xfrm rot="16200000" flipH="1">
            <a:off x="1953419" y="3182144"/>
            <a:ext cx="209550" cy="7938"/>
          </a:xfrm>
          <a:prstGeom prst="line">
            <a:avLst/>
          </a:prstGeom>
          <a:noFill/>
          <a:ln w="50800" algn="ctr">
            <a:solidFill>
              <a:schemeClr val="folHlink"/>
            </a:solidFill>
            <a:round/>
            <a:headEnd/>
            <a:tailEnd/>
          </a:ln>
        </p:spPr>
      </p:cxnSp>
      <p:cxnSp>
        <p:nvCxnSpPr>
          <p:cNvPr id="12307" name="Straight Connector 23"/>
          <p:cNvCxnSpPr>
            <a:cxnSpLocks noChangeShapeType="1"/>
          </p:cNvCxnSpPr>
          <p:nvPr/>
        </p:nvCxnSpPr>
        <p:spPr bwMode="auto">
          <a:xfrm rot="16200000" flipH="1">
            <a:off x="2913063" y="4129088"/>
            <a:ext cx="223837" cy="1587"/>
          </a:xfrm>
          <a:prstGeom prst="line">
            <a:avLst/>
          </a:prstGeom>
          <a:noFill/>
          <a:ln w="50800" algn="ctr">
            <a:solidFill>
              <a:schemeClr val="folHlink"/>
            </a:solidFill>
            <a:round/>
            <a:headEnd/>
            <a:tailEnd/>
          </a:ln>
        </p:spPr>
      </p:cxnSp>
      <p:sp>
        <p:nvSpPr>
          <p:cNvPr id="12308" name="Title 1"/>
          <p:cNvSpPr>
            <a:spLocks noGrp="1"/>
          </p:cNvSpPr>
          <p:nvPr>
            <p:ph type="title"/>
          </p:nvPr>
        </p:nvSpPr>
        <p:spPr/>
        <p:txBody>
          <a:bodyPr/>
          <a:lstStyle/>
          <a:p>
            <a:pPr eaLnBrk="1" hangingPunct="1"/>
            <a:r>
              <a:rPr lang="en-US" dirty="0" smtClean="0"/>
              <a:t>SnapMirror</a:t>
            </a:r>
          </a:p>
        </p:txBody>
      </p:sp>
      <p:sp>
        <p:nvSpPr>
          <p:cNvPr id="12309" name="TextBox 50"/>
          <p:cNvSpPr txBox="1">
            <a:spLocks noChangeArrowheads="1"/>
          </p:cNvSpPr>
          <p:nvPr/>
        </p:nvSpPr>
        <p:spPr bwMode="auto">
          <a:xfrm>
            <a:off x="2192338" y="1317625"/>
            <a:ext cx="1201737" cy="396875"/>
          </a:xfrm>
          <a:prstGeom prst="rect">
            <a:avLst/>
          </a:prstGeom>
          <a:noFill/>
          <a:ln w="9525">
            <a:noFill/>
            <a:miter lim="800000"/>
            <a:headEnd/>
            <a:tailEnd/>
          </a:ln>
        </p:spPr>
        <p:txBody>
          <a:bodyPr wrap="none">
            <a:spAutoFit/>
          </a:bodyPr>
          <a:lstStyle/>
          <a:p>
            <a:pPr algn="ctr">
              <a:buClr>
                <a:schemeClr val="accent2"/>
              </a:buClr>
              <a:buFont typeface="Wingdings 2" pitchFamily="18" charset="2"/>
              <a:buNone/>
            </a:pPr>
            <a:r>
              <a:rPr lang="en-US" dirty="0"/>
              <a:t>Region 1</a:t>
            </a:r>
          </a:p>
        </p:txBody>
      </p:sp>
      <p:cxnSp>
        <p:nvCxnSpPr>
          <p:cNvPr id="12310" name="Elbow Connector 28"/>
          <p:cNvCxnSpPr>
            <a:cxnSpLocks noChangeShapeType="1"/>
          </p:cNvCxnSpPr>
          <p:nvPr/>
        </p:nvCxnSpPr>
        <p:spPr bwMode="auto">
          <a:xfrm>
            <a:off x="6530975" y="3336925"/>
            <a:ext cx="1003300" cy="747713"/>
          </a:xfrm>
          <a:prstGeom prst="bentConnector3">
            <a:avLst>
              <a:gd name="adj1" fmla="val 50000"/>
            </a:avLst>
          </a:prstGeom>
          <a:noFill/>
          <a:ln w="50800" algn="ctr">
            <a:solidFill>
              <a:schemeClr val="folHlink"/>
            </a:solidFill>
            <a:round/>
            <a:headEnd/>
            <a:tailEnd/>
          </a:ln>
        </p:spPr>
      </p:cxnSp>
      <p:cxnSp>
        <p:nvCxnSpPr>
          <p:cNvPr id="12311" name="Straight Connector 29"/>
          <p:cNvCxnSpPr>
            <a:cxnSpLocks noChangeShapeType="1"/>
          </p:cNvCxnSpPr>
          <p:nvPr/>
        </p:nvCxnSpPr>
        <p:spPr bwMode="auto">
          <a:xfrm rot="16200000" flipH="1">
            <a:off x="6448425" y="3228975"/>
            <a:ext cx="209550" cy="6350"/>
          </a:xfrm>
          <a:prstGeom prst="line">
            <a:avLst/>
          </a:prstGeom>
          <a:noFill/>
          <a:ln w="50800" algn="ctr">
            <a:solidFill>
              <a:schemeClr val="folHlink"/>
            </a:solidFill>
            <a:round/>
            <a:headEnd/>
            <a:tailEnd/>
          </a:ln>
        </p:spPr>
      </p:cxnSp>
      <p:cxnSp>
        <p:nvCxnSpPr>
          <p:cNvPr id="12312" name="Straight Connector 30"/>
          <p:cNvCxnSpPr>
            <a:cxnSpLocks noChangeShapeType="1"/>
          </p:cNvCxnSpPr>
          <p:nvPr/>
        </p:nvCxnSpPr>
        <p:spPr bwMode="auto">
          <a:xfrm rot="16200000" flipH="1">
            <a:off x="7408863" y="4173537"/>
            <a:ext cx="222250" cy="3175"/>
          </a:xfrm>
          <a:prstGeom prst="line">
            <a:avLst/>
          </a:prstGeom>
          <a:noFill/>
          <a:ln w="50800" algn="ctr">
            <a:solidFill>
              <a:schemeClr val="folHlink"/>
            </a:solidFill>
            <a:round/>
            <a:headEnd/>
            <a:tailEnd/>
          </a:ln>
        </p:spPr>
      </p:cxnSp>
      <p:pic>
        <p:nvPicPr>
          <p:cNvPr id="12313" name="Picture 26" descr="nauil00081"/>
          <p:cNvPicPr>
            <a:picLocks noChangeAspect="1" noChangeArrowheads="1"/>
          </p:cNvPicPr>
          <p:nvPr/>
        </p:nvPicPr>
        <p:blipFill>
          <a:blip r:embed="rId12" cstate="print"/>
          <a:srcRect/>
          <a:stretch>
            <a:fillRect/>
          </a:stretch>
        </p:blipFill>
        <p:spPr bwMode="auto">
          <a:xfrm>
            <a:off x="4584700" y="2921000"/>
            <a:ext cx="901700" cy="603250"/>
          </a:xfrm>
          <a:prstGeom prst="rect">
            <a:avLst/>
          </a:prstGeom>
          <a:noFill/>
          <a:ln w="9525">
            <a:noFill/>
            <a:miter lim="800000"/>
            <a:headEnd/>
            <a:tailEnd/>
          </a:ln>
        </p:spPr>
      </p:pic>
      <p:sp>
        <p:nvSpPr>
          <p:cNvPr id="25" name="Rectangle 24"/>
          <p:cNvSpPr/>
          <p:nvPr/>
        </p:nvSpPr>
        <p:spPr>
          <a:xfrm>
            <a:off x="2155083" y="2261389"/>
            <a:ext cx="1107997" cy="400110"/>
          </a:xfrm>
          <a:prstGeom prst="rect">
            <a:avLst/>
          </a:prstGeom>
          <a:solidFill>
            <a:schemeClr val="bg1"/>
          </a:solidFill>
          <a:ln w="19050">
            <a:solidFill>
              <a:srgbClr val="005BAE"/>
            </a:solidFill>
          </a:ln>
        </p:spPr>
        <p:txBody>
          <a:bodyPr wrap="none">
            <a:spAutoFit/>
          </a:bodyPr>
          <a:lstStyle/>
          <a:p>
            <a:r>
              <a:rPr lang="en-US" dirty="0" smtClean="0">
                <a:latin typeface="Courier New" pitchFamily="49" charset="0"/>
              </a:rPr>
              <a:t>Source</a:t>
            </a:r>
            <a:endParaRPr lang="en-US" dirty="0">
              <a:latin typeface="Courier New" pitchFamily="49" charset="0"/>
            </a:endParaRPr>
          </a:p>
        </p:txBody>
      </p:sp>
      <p:sp>
        <p:nvSpPr>
          <p:cNvPr id="26" name="Rectangle 25"/>
          <p:cNvSpPr/>
          <p:nvPr/>
        </p:nvSpPr>
        <p:spPr>
          <a:xfrm>
            <a:off x="6372621" y="2247953"/>
            <a:ext cx="1877438" cy="400110"/>
          </a:xfrm>
          <a:prstGeom prst="rect">
            <a:avLst/>
          </a:prstGeom>
          <a:solidFill>
            <a:schemeClr val="bg1"/>
          </a:solidFill>
          <a:ln w="19050">
            <a:solidFill>
              <a:srgbClr val="005BAE"/>
            </a:solidFill>
          </a:ln>
        </p:spPr>
        <p:txBody>
          <a:bodyPr wrap="none">
            <a:spAutoFit/>
          </a:bodyPr>
          <a:lstStyle/>
          <a:p>
            <a:r>
              <a:rPr lang="en-US" dirty="0" smtClean="0">
                <a:latin typeface="Courier New" pitchFamily="49" charset="0"/>
              </a:rPr>
              <a:t>Destination</a:t>
            </a:r>
            <a:endParaRPr lang="en-US" dirty="0">
              <a:latin typeface="Courier New" pitchFamily="49" charset="0"/>
            </a:endParaRPr>
          </a:p>
        </p:txBody>
      </p:sp>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eaLnBrk="1" hangingPunct="1"/>
            <a:r>
              <a:rPr lang="en-US" dirty="0" smtClean="0"/>
              <a:t>Features and Benefits of SnapMirror</a:t>
            </a:r>
          </a:p>
        </p:txBody>
      </p:sp>
      <p:sp>
        <p:nvSpPr>
          <p:cNvPr id="5124" name="Rectangle 3"/>
          <p:cNvSpPr>
            <a:spLocks noGrp="1" noChangeArrowheads="1"/>
          </p:cNvSpPr>
          <p:nvPr>
            <p:ph type="body" idx="1"/>
          </p:nvPr>
        </p:nvSpPr>
        <p:spPr/>
        <p:txBody>
          <a:bodyPr/>
          <a:lstStyle/>
          <a:p>
            <a:pPr eaLnBrk="1" hangingPunct="1"/>
            <a:r>
              <a:rPr lang="en-US" dirty="0" smtClean="0"/>
              <a:t>A fast and flexible enterprise solution that addresses critical applications areas:</a:t>
            </a:r>
          </a:p>
          <a:p>
            <a:pPr lvl="1" eaLnBrk="1" hangingPunct="1"/>
            <a:r>
              <a:rPr lang="en-US" dirty="0" smtClean="0"/>
              <a:t>Data migration</a:t>
            </a:r>
          </a:p>
          <a:p>
            <a:pPr lvl="1" eaLnBrk="1" hangingPunct="1"/>
            <a:r>
              <a:rPr lang="en-US" dirty="0" smtClean="0"/>
              <a:t>Data replication</a:t>
            </a:r>
          </a:p>
          <a:p>
            <a:pPr lvl="1" eaLnBrk="1" hangingPunct="1"/>
            <a:r>
              <a:rPr lang="en-US" dirty="0" smtClean="0"/>
              <a:t>Remote access and load sharing</a:t>
            </a:r>
          </a:p>
          <a:p>
            <a:pPr lvl="1" eaLnBrk="1" hangingPunct="1"/>
            <a:r>
              <a:rPr lang="en-US" dirty="0" smtClean="0"/>
              <a:t>Disaster recovery</a:t>
            </a:r>
          </a:p>
          <a:p>
            <a:pPr lvl="1" eaLnBrk="1" hangingPunct="1"/>
            <a:r>
              <a:rPr lang="en-US" dirty="0" smtClean="0"/>
              <a:t>Remote tape archival</a:t>
            </a:r>
          </a:p>
          <a:p>
            <a:pPr lvl="1" eaLnBrk="1" hangingPunct="1"/>
            <a:endParaRPr lang="en-US"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pPr eaLnBrk="1" hangingPunct="1"/>
            <a:r>
              <a:rPr lang="en-US" dirty="0" smtClean="0"/>
              <a:t>Replication Modes</a:t>
            </a:r>
          </a:p>
        </p:txBody>
      </p:sp>
      <p:sp>
        <p:nvSpPr>
          <p:cNvPr id="6148" name="Rectangle 3"/>
          <p:cNvSpPr>
            <a:spLocks noGrp="1" noChangeArrowheads="1"/>
          </p:cNvSpPr>
          <p:nvPr>
            <p:ph type="body" idx="1"/>
          </p:nvPr>
        </p:nvSpPr>
        <p:spPr/>
        <p:txBody>
          <a:bodyPr/>
          <a:lstStyle/>
          <a:p>
            <a:pPr eaLnBrk="1" hangingPunct="1"/>
            <a:r>
              <a:rPr lang="en-US" dirty="0" smtClean="0"/>
              <a:t>Async</a:t>
            </a:r>
          </a:p>
          <a:p>
            <a:pPr lvl="1" eaLnBrk="1" hangingPunct="1"/>
            <a:r>
              <a:rPr lang="en-US" dirty="0" smtClean="0"/>
              <a:t>Replicates Snapshot™ copies from a source volume or qtree to a destination volume or qtree</a:t>
            </a:r>
          </a:p>
          <a:p>
            <a:pPr lvl="1" eaLnBrk="1" hangingPunct="1"/>
            <a:r>
              <a:rPr lang="en-US" dirty="0" smtClean="0"/>
              <a:t>Incremental updates are based on schedules</a:t>
            </a:r>
          </a:p>
          <a:p>
            <a:pPr eaLnBrk="1" hangingPunct="1"/>
            <a:r>
              <a:rPr lang="en-US" dirty="0" smtClean="0"/>
              <a:t>Sync</a:t>
            </a:r>
          </a:p>
          <a:p>
            <a:pPr lvl="1" eaLnBrk="1" hangingPunct="1"/>
            <a:r>
              <a:rPr lang="en-US" dirty="0" smtClean="0"/>
              <a:t>Replicates writes from a source volume to a secondary volume at the same time it is written to the source volume</a:t>
            </a:r>
          </a:p>
          <a:p>
            <a:pPr eaLnBrk="1" hangingPunct="1"/>
            <a:r>
              <a:rPr lang="en-US" dirty="0" smtClean="0"/>
              <a:t>Semi-Sync</a:t>
            </a:r>
          </a:p>
          <a:p>
            <a:pPr lvl="1" eaLnBrk="1" hangingPunct="1"/>
            <a:r>
              <a:rPr lang="en-US" dirty="0" smtClean="0"/>
              <a:t>Minimizes source system performance impact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Volume and </a:t>
            </a:r>
            <a:r>
              <a:rPr lang="en-US" dirty="0" err="1" smtClean="0"/>
              <a:t>Qtree</a:t>
            </a:r>
            <a:r>
              <a:rPr lang="en-US" dirty="0" smtClean="0"/>
              <a:t> SnapMirror</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6"/>
          <p:cNvSpPr>
            <a:spLocks noChangeArrowheads="1"/>
          </p:cNvSpPr>
          <p:nvPr/>
        </p:nvSpPr>
        <p:spPr bwMode="auto">
          <a:xfrm>
            <a:off x="7334250" y="3516313"/>
            <a:ext cx="1654175" cy="2381250"/>
          </a:xfrm>
          <a:prstGeom prst="rect">
            <a:avLst/>
          </a:prstGeom>
          <a:solidFill>
            <a:schemeClr val="bg1"/>
          </a:solidFill>
          <a:ln w="12700" algn="ctr">
            <a:solidFill>
              <a:schemeClr val="tx1"/>
            </a:solidFill>
            <a:round/>
            <a:headEnd/>
            <a:tailEnd/>
          </a:ln>
        </p:spPr>
        <p:txBody>
          <a:bodyPr wrap="none" anchor="ctr"/>
          <a:lstStyle/>
          <a:p>
            <a:endParaRPr lang="en-US" dirty="0"/>
          </a:p>
        </p:txBody>
      </p:sp>
      <p:sp>
        <p:nvSpPr>
          <p:cNvPr id="8195" name="Rectangle 25"/>
          <p:cNvSpPr>
            <a:spLocks noChangeArrowheads="1"/>
          </p:cNvSpPr>
          <p:nvPr/>
        </p:nvSpPr>
        <p:spPr bwMode="auto">
          <a:xfrm>
            <a:off x="4540250" y="3516313"/>
            <a:ext cx="1654175" cy="2381250"/>
          </a:xfrm>
          <a:prstGeom prst="rect">
            <a:avLst/>
          </a:prstGeom>
          <a:solidFill>
            <a:schemeClr val="bg1"/>
          </a:solidFill>
          <a:ln w="12700" algn="ctr">
            <a:solidFill>
              <a:schemeClr val="tx1"/>
            </a:solidFill>
            <a:round/>
            <a:headEnd/>
            <a:tailEnd/>
          </a:ln>
        </p:spPr>
        <p:txBody>
          <a:bodyPr wrap="none" anchor="ctr"/>
          <a:lstStyle/>
          <a:p>
            <a:endParaRPr lang="en-US" dirty="0"/>
          </a:p>
        </p:txBody>
      </p:sp>
      <p:sp>
        <p:nvSpPr>
          <p:cNvPr id="8196" name="Rectangle 2"/>
          <p:cNvSpPr>
            <a:spLocks noGrp="1" noChangeArrowheads="1"/>
          </p:cNvSpPr>
          <p:nvPr>
            <p:ph type="title"/>
          </p:nvPr>
        </p:nvSpPr>
        <p:spPr/>
        <p:txBody>
          <a:bodyPr/>
          <a:lstStyle/>
          <a:p>
            <a:pPr eaLnBrk="1" hangingPunct="1"/>
            <a:r>
              <a:rPr lang="en-US" dirty="0" smtClean="0"/>
              <a:t>Volume SnapMirror</a:t>
            </a:r>
          </a:p>
        </p:txBody>
      </p:sp>
      <p:sp>
        <p:nvSpPr>
          <p:cNvPr id="8197" name="Rectangle 3"/>
          <p:cNvSpPr>
            <a:spLocks noGrp="1" noChangeArrowheads="1"/>
          </p:cNvSpPr>
          <p:nvPr>
            <p:ph idx="1"/>
          </p:nvPr>
        </p:nvSpPr>
        <p:spPr>
          <a:xfrm>
            <a:off x="990600" y="1123950"/>
            <a:ext cx="7924800" cy="3816350"/>
          </a:xfrm>
        </p:spPr>
        <p:txBody>
          <a:bodyPr/>
          <a:lstStyle/>
          <a:p>
            <a:pPr eaLnBrk="1" hangingPunct="1">
              <a:lnSpc>
                <a:spcPct val="90000"/>
              </a:lnSpc>
            </a:pPr>
            <a:r>
              <a:rPr lang="en-US" dirty="0" smtClean="0"/>
              <a:t>Block-for-block replication</a:t>
            </a:r>
          </a:p>
          <a:p>
            <a:pPr eaLnBrk="1" hangingPunct="1">
              <a:lnSpc>
                <a:spcPct val="90000"/>
              </a:lnSpc>
            </a:pPr>
            <a:r>
              <a:rPr lang="en-US" dirty="0" smtClean="0"/>
              <a:t>Supports Async, Sync, and Semi-Sync</a:t>
            </a:r>
          </a:p>
          <a:p>
            <a:pPr eaLnBrk="1" hangingPunct="1">
              <a:lnSpc>
                <a:spcPct val="90000"/>
              </a:lnSpc>
            </a:pPr>
            <a:r>
              <a:rPr lang="en-US" dirty="0" smtClean="0"/>
              <a:t>Can be initialized using a tape device</a:t>
            </a:r>
          </a:p>
          <a:p>
            <a:pPr eaLnBrk="1" hangingPunct="1">
              <a:lnSpc>
                <a:spcPct val="90000"/>
              </a:lnSpc>
            </a:pPr>
            <a:r>
              <a:rPr lang="en-US" dirty="0" smtClean="0"/>
              <a:t>Support volume cascade in a series</a:t>
            </a:r>
          </a:p>
          <a:p>
            <a:pPr eaLnBrk="1" hangingPunct="1"/>
            <a:r>
              <a:rPr lang="en-US" dirty="0" smtClean="0"/>
              <a:t>Source volume</a:t>
            </a:r>
          </a:p>
          <a:p>
            <a:pPr lvl="1" eaLnBrk="1" hangingPunct="1"/>
            <a:r>
              <a:rPr lang="en-US" dirty="0" smtClean="0"/>
              <a:t>Online/writable</a:t>
            </a:r>
          </a:p>
          <a:p>
            <a:pPr eaLnBrk="1" hangingPunct="1"/>
            <a:r>
              <a:rPr lang="en-US" dirty="0" smtClean="0"/>
              <a:t>Destination volume</a:t>
            </a:r>
          </a:p>
          <a:p>
            <a:pPr lvl="1" eaLnBrk="1" hangingPunct="1"/>
            <a:r>
              <a:rPr lang="en-US" dirty="0" smtClean="0"/>
              <a:t>Online/read-only</a:t>
            </a:r>
          </a:p>
        </p:txBody>
      </p:sp>
      <p:sp>
        <p:nvSpPr>
          <p:cNvPr id="8199" name="Line 4"/>
          <p:cNvSpPr>
            <a:spLocks noChangeShapeType="1"/>
          </p:cNvSpPr>
          <p:nvPr/>
        </p:nvSpPr>
        <p:spPr bwMode="auto">
          <a:xfrm>
            <a:off x="6246813" y="4613275"/>
            <a:ext cx="1050925" cy="9525"/>
          </a:xfrm>
          <a:prstGeom prst="line">
            <a:avLst/>
          </a:prstGeom>
          <a:noFill/>
          <a:ln w="38100">
            <a:solidFill>
              <a:srgbClr val="0085B4"/>
            </a:solidFill>
            <a:prstDash val="sysDot"/>
            <a:round/>
            <a:headEnd/>
            <a:tailEnd type="triangle" w="med" len="med"/>
          </a:ln>
        </p:spPr>
        <p:txBody>
          <a:bodyPr wrap="none" anchor="ctr"/>
          <a:lstStyle/>
          <a:p>
            <a:endParaRPr lang="en-US" dirty="0"/>
          </a:p>
        </p:txBody>
      </p:sp>
      <p:sp>
        <p:nvSpPr>
          <p:cNvPr id="8200" name="Rectangle 5"/>
          <p:cNvSpPr>
            <a:spLocks noChangeArrowheads="1"/>
          </p:cNvSpPr>
          <p:nvPr/>
        </p:nvSpPr>
        <p:spPr bwMode="auto">
          <a:xfrm>
            <a:off x="6200775" y="4878388"/>
            <a:ext cx="1128713" cy="457200"/>
          </a:xfrm>
          <a:prstGeom prst="rect">
            <a:avLst/>
          </a:prstGeom>
          <a:noFill/>
          <a:ln w="12700">
            <a:noFill/>
            <a:miter lim="800000"/>
            <a:headEnd/>
            <a:tailEnd/>
          </a:ln>
        </p:spPr>
        <p:txBody>
          <a:bodyPr>
            <a:spAutoFit/>
          </a:bodyPr>
          <a:lstStyle/>
          <a:p>
            <a:pPr eaLnBrk="0" hangingPunct="0">
              <a:buClrTx/>
              <a:buFontTx/>
              <a:buNone/>
            </a:pPr>
            <a:r>
              <a:rPr lang="en-US" sz="1200" b="0" dirty="0">
                <a:solidFill>
                  <a:srgbClr val="0085B4"/>
                </a:solidFill>
                <a:latin typeface="Arial" charset="0"/>
              </a:rPr>
              <a:t>Volume</a:t>
            </a:r>
          </a:p>
          <a:p>
            <a:pPr eaLnBrk="0" hangingPunct="0">
              <a:buClrTx/>
              <a:buFontTx/>
              <a:buNone/>
            </a:pPr>
            <a:r>
              <a:rPr lang="en-US" sz="1200" b="0" dirty="0">
                <a:solidFill>
                  <a:srgbClr val="0085B4"/>
                </a:solidFill>
                <a:latin typeface="Arial" charset="0"/>
              </a:rPr>
              <a:t>SnapMirror</a:t>
            </a:r>
          </a:p>
        </p:txBody>
      </p:sp>
      <p:pic>
        <p:nvPicPr>
          <p:cNvPr id="8201" name="Picture 6" descr="snapmirror"/>
          <p:cNvPicPr>
            <a:picLocks noChangeAspect="1" noChangeArrowheads="1"/>
          </p:cNvPicPr>
          <p:nvPr/>
        </p:nvPicPr>
        <p:blipFill>
          <a:blip r:embed="rId3" cstate="print"/>
          <a:srcRect/>
          <a:stretch>
            <a:fillRect/>
          </a:stretch>
        </p:blipFill>
        <p:spPr bwMode="auto">
          <a:xfrm>
            <a:off x="6507163" y="4341813"/>
            <a:ext cx="517525" cy="541337"/>
          </a:xfrm>
          <a:prstGeom prst="rect">
            <a:avLst/>
          </a:prstGeom>
          <a:noFill/>
          <a:ln w="9525">
            <a:noFill/>
            <a:miter lim="800000"/>
            <a:headEnd/>
            <a:tailEnd/>
          </a:ln>
        </p:spPr>
      </p:pic>
      <p:sp>
        <p:nvSpPr>
          <p:cNvPr id="8202" name="Rectangle 8"/>
          <p:cNvSpPr>
            <a:spLocks noChangeArrowheads="1"/>
          </p:cNvSpPr>
          <p:nvPr/>
        </p:nvSpPr>
        <p:spPr bwMode="auto">
          <a:xfrm>
            <a:off x="7442200" y="3549650"/>
            <a:ext cx="1479550" cy="523875"/>
          </a:xfrm>
          <a:prstGeom prst="rect">
            <a:avLst/>
          </a:prstGeom>
          <a:noFill/>
          <a:ln w="12700">
            <a:noFill/>
            <a:miter lim="800000"/>
            <a:headEnd/>
            <a:tailEnd/>
          </a:ln>
        </p:spPr>
        <p:txBody>
          <a:bodyPr>
            <a:spAutoFit/>
          </a:bodyPr>
          <a:lstStyle/>
          <a:p>
            <a:pPr eaLnBrk="0" hangingPunct="0">
              <a:buClrTx/>
              <a:buFontTx/>
              <a:buNone/>
            </a:pPr>
            <a:r>
              <a:rPr lang="en-US" sz="1400" b="0" dirty="0">
                <a:latin typeface="Arial" charset="0"/>
              </a:rPr>
              <a:t>Destination</a:t>
            </a:r>
          </a:p>
          <a:p>
            <a:pPr eaLnBrk="0" hangingPunct="0">
              <a:buClrTx/>
              <a:buFontTx/>
              <a:buNone/>
            </a:pPr>
            <a:r>
              <a:rPr lang="en-US" sz="1400" b="0" dirty="0">
                <a:latin typeface="Arial" charset="0"/>
              </a:rPr>
              <a:t>Storage System</a:t>
            </a:r>
          </a:p>
        </p:txBody>
      </p:sp>
      <p:sp>
        <p:nvSpPr>
          <p:cNvPr id="8203" name="Rectangle 9"/>
          <p:cNvSpPr>
            <a:spLocks noChangeArrowheads="1"/>
          </p:cNvSpPr>
          <p:nvPr/>
        </p:nvSpPr>
        <p:spPr bwMode="auto">
          <a:xfrm>
            <a:off x="8154988" y="4727575"/>
            <a:ext cx="908050" cy="396875"/>
          </a:xfrm>
          <a:prstGeom prst="rect">
            <a:avLst/>
          </a:prstGeom>
          <a:noFill/>
          <a:ln w="12700">
            <a:noFill/>
            <a:miter lim="800000"/>
            <a:headEnd/>
            <a:tailEnd/>
          </a:ln>
        </p:spPr>
        <p:txBody>
          <a:bodyPr>
            <a:spAutoFit/>
          </a:bodyPr>
          <a:lstStyle/>
          <a:p>
            <a:pPr algn="ctr" eaLnBrk="0" hangingPunct="0">
              <a:buClrTx/>
              <a:buFontTx/>
              <a:buNone/>
            </a:pPr>
            <a:r>
              <a:rPr lang="en-US" sz="1000" b="0" dirty="0">
                <a:latin typeface="Arial" charset="0"/>
              </a:rPr>
              <a:t>online </a:t>
            </a:r>
          </a:p>
          <a:p>
            <a:pPr algn="ctr" eaLnBrk="0" hangingPunct="0">
              <a:buClrTx/>
              <a:buFontTx/>
              <a:buNone/>
            </a:pPr>
            <a:r>
              <a:rPr lang="en-US" sz="1000" b="0" dirty="0">
                <a:latin typeface="Arial" charset="0"/>
              </a:rPr>
              <a:t>read-only</a:t>
            </a:r>
          </a:p>
        </p:txBody>
      </p:sp>
      <p:sp>
        <p:nvSpPr>
          <p:cNvPr id="8204" name="AutoShape 10"/>
          <p:cNvSpPr>
            <a:spLocks/>
          </p:cNvSpPr>
          <p:nvPr/>
        </p:nvSpPr>
        <p:spPr bwMode="auto">
          <a:xfrm rot="10800000">
            <a:off x="8029575" y="4183063"/>
            <a:ext cx="314325" cy="1490662"/>
          </a:xfrm>
          <a:prstGeom prst="leftBrace">
            <a:avLst>
              <a:gd name="adj1" fmla="val 39520"/>
              <a:gd name="adj2" fmla="val 50000"/>
            </a:avLst>
          </a:prstGeom>
          <a:noFill/>
          <a:ln w="12700">
            <a:solidFill>
              <a:schemeClr val="tx1"/>
            </a:solidFill>
            <a:round/>
            <a:headEnd/>
            <a:tailEnd/>
          </a:ln>
        </p:spPr>
        <p:txBody>
          <a:bodyPr wrap="none" anchor="ctr"/>
          <a:lstStyle/>
          <a:p>
            <a:endParaRPr lang="en-US" b="0" dirty="0"/>
          </a:p>
        </p:txBody>
      </p:sp>
      <p:sp>
        <p:nvSpPr>
          <p:cNvPr id="8205" name="AutoShape 11"/>
          <p:cNvSpPr>
            <a:spLocks noChangeArrowheads="1"/>
          </p:cNvSpPr>
          <p:nvPr/>
        </p:nvSpPr>
        <p:spPr bwMode="auto">
          <a:xfrm>
            <a:off x="7443788" y="4219575"/>
            <a:ext cx="615950" cy="677863"/>
          </a:xfrm>
          <a:prstGeom prst="can">
            <a:avLst>
              <a:gd name="adj" fmla="val 28720"/>
            </a:avLst>
          </a:prstGeom>
          <a:solidFill>
            <a:srgbClr val="777777"/>
          </a:solidFill>
          <a:ln w="12700">
            <a:solidFill>
              <a:schemeClr val="bg1"/>
            </a:solidFill>
            <a:round/>
            <a:headEnd/>
            <a:tailEnd/>
          </a:ln>
        </p:spPr>
        <p:txBody>
          <a:bodyPr wrap="none" anchor="ctr"/>
          <a:lstStyle/>
          <a:p>
            <a:endParaRPr lang="en-US" b="0" dirty="0"/>
          </a:p>
        </p:txBody>
      </p:sp>
      <p:sp>
        <p:nvSpPr>
          <p:cNvPr id="8206" name="Rectangle 12"/>
          <p:cNvSpPr>
            <a:spLocks noChangeArrowheads="1"/>
          </p:cNvSpPr>
          <p:nvPr/>
        </p:nvSpPr>
        <p:spPr bwMode="auto">
          <a:xfrm>
            <a:off x="7469188" y="4498975"/>
            <a:ext cx="584200" cy="274638"/>
          </a:xfrm>
          <a:prstGeom prst="rect">
            <a:avLst/>
          </a:prstGeom>
          <a:noFill/>
          <a:ln w="12700">
            <a:noFill/>
            <a:miter lim="800000"/>
            <a:headEnd/>
            <a:tailEnd/>
          </a:ln>
        </p:spPr>
        <p:txBody>
          <a:bodyPr>
            <a:spAutoFit/>
          </a:bodyPr>
          <a:lstStyle/>
          <a:p>
            <a:pPr eaLnBrk="0" hangingPunct="0">
              <a:buClrTx/>
              <a:buFontTx/>
              <a:buNone/>
            </a:pPr>
            <a:r>
              <a:rPr lang="en-US" sz="1200" b="0" dirty="0">
                <a:solidFill>
                  <a:schemeClr val="bg1"/>
                </a:solidFill>
                <a:latin typeface="Arial" charset="0"/>
              </a:rPr>
              <a:t>VOL1</a:t>
            </a:r>
          </a:p>
        </p:txBody>
      </p:sp>
      <p:sp>
        <p:nvSpPr>
          <p:cNvPr id="8207" name="AutoShape 13"/>
          <p:cNvSpPr>
            <a:spLocks noChangeArrowheads="1"/>
          </p:cNvSpPr>
          <p:nvPr/>
        </p:nvSpPr>
        <p:spPr bwMode="auto">
          <a:xfrm>
            <a:off x="7434263" y="4933950"/>
            <a:ext cx="615950" cy="677863"/>
          </a:xfrm>
          <a:prstGeom prst="can">
            <a:avLst>
              <a:gd name="adj" fmla="val 28720"/>
            </a:avLst>
          </a:prstGeom>
          <a:solidFill>
            <a:srgbClr val="777777"/>
          </a:solidFill>
          <a:ln w="12700">
            <a:solidFill>
              <a:schemeClr val="bg1"/>
            </a:solidFill>
            <a:round/>
            <a:headEnd/>
            <a:tailEnd/>
          </a:ln>
        </p:spPr>
        <p:txBody>
          <a:bodyPr wrap="none" anchor="ctr"/>
          <a:lstStyle/>
          <a:p>
            <a:endParaRPr lang="en-US" b="0" dirty="0"/>
          </a:p>
        </p:txBody>
      </p:sp>
      <p:sp>
        <p:nvSpPr>
          <p:cNvPr id="8208" name="Rectangle 14"/>
          <p:cNvSpPr>
            <a:spLocks noChangeArrowheads="1"/>
          </p:cNvSpPr>
          <p:nvPr/>
        </p:nvSpPr>
        <p:spPr bwMode="auto">
          <a:xfrm>
            <a:off x="7459663" y="5213350"/>
            <a:ext cx="584200" cy="274638"/>
          </a:xfrm>
          <a:prstGeom prst="rect">
            <a:avLst/>
          </a:prstGeom>
          <a:noFill/>
          <a:ln w="12700">
            <a:noFill/>
            <a:miter lim="800000"/>
            <a:headEnd/>
            <a:tailEnd/>
          </a:ln>
        </p:spPr>
        <p:txBody>
          <a:bodyPr>
            <a:spAutoFit/>
          </a:bodyPr>
          <a:lstStyle/>
          <a:p>
            <a:pPr eaLnBrk="0" hangingPunct="0">
              <a:buClrTx/>
              <a:buFontTx/>
              <a:buNone/>
            </a:pPr>
            <a:r>
              <a:rPr lang="en-US" sz="1200" b="0" dirty="0">
                <a:solidFill>
                  <a:schemeClr val="bg1"/>
                </a:solidFill>
                <a:latin typeface="Arial" charset="0"/>
              </a:rPr>
              <a:t>VOL2</a:t>
            </a:r>
          </a:p>
        </p:txBody>
      </p:sp>
      <p:sp>
        <p:nvSpPr>
          <p:cNvPr id="8209" name="Rectangle 16"/>
          <p:cNvSpPr>
            <a:spLocks noChangeArrowheads="1"/>
          </p:cNvSpPr>
          <p:nvPr/>
        </p:nvSpPr>
        <p:spPr bwMode="auto">
          <a:xfrm>
            <a:off x="4643438" y="3535363"/>
            <a:ext cx="1479550" cy="523875"/>
          </a:xfrm>
          <a:prstGeom prst="rect">
            <a:avLst/>
          </a:prstGeom>
          <a:noFill/>
          <a:ln w="12700">
            <a:noFill/>
            <a:miter lim="800000"/>
            <a:headEnd/>
            <a:tailEnd/>
          </a:ln>
        </p:spPr>
        <p:txBody>
          <a:bodyPr>
            <a:spAutoFit/>
          </a:bodyPr>
          <a:lstStyle/>
          <a:p>
            <a:pPr eaLnBrk="0" hangingPunct="0">
              <a:buClrTx/>
              <a:buFontTx/>
              <a:buNone/>
            </a:pPr>
            <a:r>
              <a:rPr lang="en-US" sz="1400" b="0" dirty="0">
                <a:latin typeface="Arial" charset="0"/>
              </a:rPr>
              <a:t>Source </a:t>
            </a:r>
          </a:p>
          <a:p>
            <a:pPr eaLnBrk="0" hangingPunct="0">
              <a:buClrTx/>
              <a:buFontTx/>
              <a:buNone/>
            </a:pPr>
            <a:r>
              <a:rPr lang="en-US" sz="1400" b="0" dirty="0">
                <a:latin typeface="Arial" charset="0"/>
              </a:rPr>
              <a:t>Storage System</a:t>
            </a:r>
          </a:p>
        </p:txBody>
      </p:sp>
      <p:sp>
        <p:nvSpPr>
          <p:cNvPr id="8210" name="Rectangle 17"/>
          <p:cNvSpPr>
            <a:spLocks noChangeArrowheads="1"/>
          </p:cNvSpPr>
          <p:nvPr/>
        </p:nvSpPr>
        <p:spPr bwMode="auto">
          <a:xfrm>
            <a:off x="4400550" y="4756150"/>
            <a:ext cx="860425" cy="396875"/>
          </a:xfrm>
          <a:prstGeom prst="rect">
            <a:avLst/>
          </a:prstGeom>
          <a:noFill/>
          <a:ln w="12700">
            <a:noFill/>
            <a:miter lim="800000"/>
            <a:headEnd/>
            <a:tailEnd/>
          </a:ln>
        </p:spPr>
        <p:txBody>
          <a:bodyPr>
            <a:spAutoFit/>
          </a:bodyPr>
          <a:lstStyle/>
          <a:p>
            <a:pPr algn="ctr" eaLnBrk="0" hangingPunct="0">
              <a:buClrTx/>
              <a:buFontTx/>
              <a:buNone/>
            </a:pPr>
            <a:r>
              <a:rPr lang="en-US" sz="1000" b="0" dirty="0">
                <a:latin typeface="Arial" charset="0"/>
              </a:rPr>
              <a:t> online </a:t>
            </a:r>
          </a:p>
          <a:p>
            <a:pPr algn="ctr" eaLnBrk="0" hangingPunct="0">
              <a:buClrTx/>
              <a:buFontTx/>
              <a:buNone/>
            </a:pPr>
            <a:r>
              <a:rPr lang="en-US" sz="1000" b="0" dirty="0">
                <a:latin typeface="Arial" charset="0"/>
              </a:rPr>
              <a:t>writable</a:t>
            </a:r>
          </a:p>
        </p:txBody>
      </p:sp>
      <p:sp>
        <p:nvSpPr>
          <p:cNvPr id="8211" name="AutoShape 18"/>
          <p:cNvSpPr>
            <a:spLocks/>
          </p:cNvSpPr>
          <p:nvPr/>
        </p:nvSpPr>
        <p:spPr bwMode="auto">
          <a:xfrm>
            <a:off x="5080000" y="4202113"/>
            <a:ext cx="314325" cy="1490662"/>
          </a:xfrm>
          <a:prstGeom prst="leftBrace">
            <a:avLst>
              <a:gd name="adj1" fmla="val 39520"/>
              <a:gd name="adj2" fmla="val 50000"/>
            </a:avLst>
          </a:prstGeom>
          <a:noFill/>
          <a:ln w="12700">
            <a:solidFill>
              <a:schemeClr val="tx1"/>
            </a:solidFill>
            <a:round/>
            <a:headEnd/>
            <a:tailEnd/>
          </a:ln>
        </p:spPr>
        <p:txBody>
          <a:bodyPr wrap="none" anchor="ctr"/>
          <a:lstStyle/>
          <a:p>
            <a:endParaRPr lang="en-US" b="0" dirty="0"/>
          </a:p>
        </p:txBody>
      </p:sp>
      <p:sp>
        <p:nvSpPr>
          <p:cNvPr id="8212" name="AutoShape 19"/>
          <p:cNvSpPr>
            <a:spLocks noChangeArrowheads="1"/>
          </p:cNvSpPr>
          <p:nvPr/>
        </p:nvSpPr>
        <p:spPr bwMode="auto">
          <a:xfrm>
            <a:off x="5418138" y="4257675"/>
            <a:ext cx="615950" cy="677863"/>
          </a:xfrm>
          <a:prstGeom prst="can">
            <a:avLst>
              <a:gd name="adj" fmla="val 28720"/>
            </a:avLst>
          </a:prstGeom>
          <a:solidFill>
            <a:srgbClr val="777777"/>
          </a:solidFill>
          <a:ln w="12700">
            <a:solidFill>
              <a:schemeClr val="bg1"/>
            </a:solidFill>
            <a:round/>
            <a:headEnd/>
            <a:tailEnd/>
          </a:ln>
        </p:spPr>
        <p:txBody>
          <a:bodyPr wrap="none" anchor="ctr"/>
          <a:lstStyle/>
          <a:p>
            <a:endParaRPr lang="en-US" b="0" dirty="0"/>
          </a:p>
        </p:txBody>
      </p:sp>
      <p:sp>
        <p:nvSpPr>
          <p:cNvPr id="8213" name="AutoShape 20"/>
          <p:cNvSpPr>
            <a:spLocks noChangeArrowheads="1"/>
          </p:cNvSpPr>
          <p:nvPr/>
        </p:nvSpPr>
        <p:spPr bwMode="auto">
          <a:xfrm>
            <a:off x="5418138" y="4991100"/>
            <a:ext cx="615950" cy="677863"/>
          </a:xfrm>
          <a:prstGeom prst="can">
            <a:avLst>
              <a:gd name="adj" fmla="val 28720"/>
            </a:avLst>
          </a:prstGeom>
          <a:solidFill>
            <a:srgbClr val="777777"/>
          </a:solidFill>
          <a:ln w="12700">
            <a:solidFill>
              <a:schemeClr val="bg1"/>
            </a:solidFill>
            <a:round/>
            <a:headEnd/>
            <a:tailEnd/>
          </a:ln>
        </p:spPr>
        <p:txBody>
          <a:bodyPr wrap="none" anchor="ctr"/>
          <a:lstStyle/>
          <a:p>
            <a:endParaRPr lang="en-US" b="0" dirty="0"/>
          </a:p>
        </p:txBody>
      </p:sp>
      <p:sp>
        <p:nvSpPr>
          <p:cNvPr id="8214" name="Rectangle 21"/>
          <p:cNvSpPr>
            <a:spLocks noChangeArrowheads="1"/>
          </p:cNvSpPr>
          <p:nvPr/>
        </p:nvSpPr>
        <p:spPr bwMode="auto">
          <a:xfrm>
            <a:off x="5443538" y="5270500"/>
            <a:ext cx="584200" cy="274638"/>
          </a:xfrm>
          <a:prstGeom prst="rect">
            <a:avLst/>
          </a:prstGeom>
          <a:noFill/>
          <a:ln w="12700">
            <a:noFill/>
            <a:miter lim="800000"/>
            <a:headEnd/>
            <a:tailEnd/>
          </a:ln>
        </p:spPr>
        <p:txBody>
          <a:bodyPr>
            <a:spAutoFit/>
          </a:bodyPr>
          <a:lstStyle/>
          <a:p>
            <a:pPr eaLnBrk="0" hangingPunct="0">
              <a:buClrTx/>
              <a:buFontTx/>
              <a:buNone/>
            </a:pPr>
            <a:r>
              <a:rPr lang="en-US" sz="1200" b="0" dirty="0">
                <a:solidFill>
                  <a:schemeClr val="bg1"/>
                </a:solidFill>
                <a:latin typeface="Arial" charset="0"/>
              </a:rPr>
              <a:t>VOL2</a:t>
            </a:r>
          </a:p>
        </p:txBody>
      </p:sp>
      <p:sp>
        <p:nvSpPr>
          <p:cNvPr id="8215" name="Rectangle 22"/>
          <p:cNvSpPr>
            <a:spLocks noChangeArrowheads="1"/>
          </p:cNvSpPr>
          <p:nvPr/>
        </p:nvSpPr>
        <p:spPr bwMode="auto">
          <a:xfrm>
            <a:off x="5434013" y="4498975"/>
            <a:ext cx="584200" cy="274638"/>
          </a:xfrm>
          <a:prstGeom prst="rect">
            <a:avLst/>
          </a:prstGeom>
          <a:noFill/>
          <a:ln w="12700">
            <a:noFill/>
            <a:miter lim="800000"/>
            <a:headEnd/>
            <a:tailEnd/>
          </a:ln>
        </p:spPr>
        <p:txBody>
          <a:bodyPr>
            <a:spAutoFit/>
          </a:bodyPr>
          <a:lstStyle/>
          <a:p>
            <a:pPr eaLnBrk="0" hangingPunct="0">
              <a:buClrTx/>
              <a:buFontTx/>
              <a:buNone/>
            </a:pPr>
            <a:r>
              <a:rPr lang="en-US" sz="1200" b="0" dirty="0">
                <a:solidFill>
                  <a:schemeClr val="bg1"/>
                </a:solidFill>
                <a:latin typeface="Arial" charset="0"/>
              </a:rPr>
              <a:t>VOL1</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p:txBody>
          <a:bodyPr/>
          <a:lstStyle/>
          <a:p>
            <a:pPr eaLnBrk="1" hangingPunct="1"/>
            <a:r>
              <a:rPr lang="en-US" dirty="0" smtClean="0"/>
              <a:t>Initial Transfer and Replication</a:t>
            </a:r>
          </a:p>
        </p:txBody>
      </p:sp>
      <p:sp>
        <p:nvSpPr>
          <p:cNvPr id="9220" name="Rectangle 3"/>
          <p:cNvSpPr>
            <a:spLocks noGrp="1" noChangeArrowheads="1"/>
          </p:cNvSpPr>
          <p:nvPr>
            <p:ph type="body" idx="1"/>
          </p:nvPr>
        </p:nvSpPr>
        <p:spPr/>
        <p:txBody>
          <a:bodyPr/>
          <a:lstStyle/>
          <a:p>
            <a:pPr eaLnBrk="1" hangingPunct="1"/>
            <a:r>
              <a:rPr lang="en-US" sz="2600" dirty="0" smtClean="0"/>
              <a:t>Initial baseline transfer</a:t>
            </a:r>
          </a:p>
          <a:p>
            <a:pPr lvl="1" eaLnBrk="1" hangingPunct="1"/>
            <a:r>
              <a:rPr lang="en-US" sz="2400" dirty="0" smtClean="0"/>
              <a:t>Create a non-root restricted destination volume</a:t>
            </a:r>
          </a:p>
          <a:p>
            <a:pPr lvl="1" eaLnBrk="1" hangingPunct="1"/>
            <a:r>
              <a:rPr lang="en-US" sz="2400" dirty="0" smtClean="0"/>
              <a:t>All data in all Snapshot copies on the source are transferred to the destination volume</a:t>
            </a:r>
          </a:p>
          <a:p>
            <a:pPr lvl="1" eaLnBrk="1" hangingPunct="1"/>
            <a:r>
              <a:rPr lang="en-US" sz="2400" dirty="0" smtClean="0"/>
              <a:t>Read-only destination volume brought online after initial transfer completed</a:t>
            </a:r>
          </a:p>
          <a:p>
            <a:pPr eaLnBrk="1" hangingPunct="1"/>
            <a:r>
              <a:rPr lang="en-US" sz="2600" dirty="0" smtClean="0"/>
              <a:t>Replication</a:t>
            </a:r>
          </a:p>
          <a:p>
            <a:pPr lvl="1" eaLnBrk="1" hangingPunct="1"/>
            <a:r>
              <a:rPr lang="en-US" sz="2400" dirty="0" smtClean="0"/>
              <a:t>Scheduled process updates the mirror</a:t>
            </a:r>
          </a:p>
          <a:p>
            <a:pPr lvl="1" eaLnBrk="1" hangingPunct="1"/>
            <a:r>
              <a:rPr lang="en-US" sz="2400" dirty="0" smtClean="0"/>
              <a:t>Current Snapshot copy is compared with the previous Snapshot copy</a:t>
            </a:r>
          </a:p>
          <a:p>
            <a:pPr lvl="1" eaLnBrk="1" hangingPunct="1"/>
            <a:r>
              <a:rPr lang="en-US" sz="2400" dirty="0" smtClean="0"/>
              <a:t>Changes are synchronized from source to destination</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p:txBody>
          <a:bodyPr/>
          <a:lstStyle/>
          <a:p>
            <a:pPr eaLnBrk="1" hangingPunct="1"/>
            <a:r>
              <a:rPr lang="en-US" dirty="0" smtClean="0"/>
              <a:t>Requirements and Limitations</a:t>
            </a:r>
          </a:p>
        </p:txBody>
      </p:sp>
      <p:sp>
        <p:nvSpPr>
          <p:cNvPr id="10244" name="Rectangle 3"/>
          <p:cNvSpPr>
            <a:spLocks noGrp="1" noChangeArrowheads="1"/>
          </p:cNvSpPr>
          <p:nvPr>
            <p:ph type="body" idx="1"/>
          </p:nvPr>
        </p:nvSpPr>
        <p:spPr/>
        <p:txBody>
          <a:bodyPr/>
          <a:lstStyle/>
          <a:p>
            <a:pPr eaLnBrk="1" hangingPunct="1"/>
            <a:r>
              <a:rPr lang="en-US" sz="2600" dirty="0" smtClean="0"/>
              <a:t>Destination’s Data ONTAP® version must be equal to or more recent than the source</a:t>
            </a:r>
          </a:p>
          <a:p>
            <a:pPr eaLnBrk="1" hangingPunct="1"/>
            <a:r>
              <a:rPr lang="en-US" sz="2600" dirty="0" smtClean="0"/>
              <a:t>Like-to-like transfers only: flex-to-flex</a:t>
            </a:r>
          </a:p>
          <a:p>
            <a:pPr eaLnBrk="1" hangingPunct="1"/>
            <a:r>
              <a:rPr lang="en-US" sz="2600" dirty="0" smtClean="0"/>
              <a:t>Destination volume capacity equal to or greater than source</a:t>
            </a:r>
          </a:p>
          <a:p>
            <a:pPr eaLnBrk="1" hangingPunct="1"/>
            <a:r>
              <a:rPr lang="en-US" sz="2600" dirty="0" smtClean="0"/>
              <a:t>Quota cannot be enabled on destination volume</a:t>
            </a:r>
          </a:p>
          <a:p>
            <a:pPr eaLnBrk="1" hangingPunct="1"/>
            <a:r>
              <a:rPr lang="en-US" sz="2600" dirty="0" smtClean="0"/>
              <a:t>TCP port range 10565–10569 must be open</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5"/>
          <p:cNvSpPr>
            <a:spLocks noChangeArrowheads="1"/>
          </p:cNvSpPr>
          <p:nvPr/>
        </p:nvSpPr>
        <p:spPr bwMode="auto">
          <a:xfrm>
            <a:off x="5181600" y="3983038"/>
            <a:ext cx="2452688" cy="1865312"/>
          </a:xfrm>
          <a:prstGeom prst="rect">
            <a:avLst/>
          </a:prstGeom>
          <a:solidFill>
            <a:schemeClr val="bg1"/>
          </a:solidFill>
          <a:ln w="12700" algn="ctr">
            <a:solidFill>
              <a:schemeClr val="tx1"/>
            </a:solidFill>
            <a:round/>
            <a:headEnd/>
            <a:tailEnd/>
          </a:ln>
        </p:spPr>
        <p:txBody>
          <a:bodyPr wrap="none" anchor="ctr"/>
          <a:lstStyle/>
          <a:p>
            <a:endParaRPr lang="en-US" dirty="0"/>
          </a:p>
        </p:txBody>
      </p:sp>
      <p:sp>
        <p:nvSpPr>
          <p:cNvPr id="11267" name="Rectangle 24"/>
          <p:cNvSpPr>
            <a:spLocks noChangeArrowheads="1"/>
          </p:cNvSpPr>
          <p:nvPr/>
        </p:nvSpPr>
        <p:spPr bwMode="auto">
          <a:xfrm>
            <a:off x="1403350" y="3983038"/>
            <a:ext cx="2452688" cy="1865312"/>
          </a:xfrm>
          <a:prstGeom prst="rect">
            <a:avLst/>
          </a:prstGeom>
          <a:solidFill>
            <a:schemeClr val="bg1"/>
          </a:solidFill>
          <a:ln w="12700" algn="ctr">
            <a:solidFill>
              <a:schemeClr val="tx1"/>
            </a:solidFill>
            <a:round/>
            <a:headEnd/>
            <a:tailEnd/>
          </a:ln>
        </p:spPr>
        <p:txBody>
          <a:bodyPr wrap="none" anchor="ctr"/>
          <a:lstStyle/>
          <a:p>
            <a:endParaRPr lang="en-US" dirty="0"/>
          </a:p>
        </p:txBody>
      </p:sp>
      <p:sp>
        <p:nvSpPr>
          <p:cNvPr id="11269" name="Rectangle 2"/>
          <p:cNvSpPr>
            <a:spLocks noGrp="1" noChangeArrowheads="1"/>
          </p:cNvSpPr>
          <p:nvPr>
            <p:ph type="title"/>
          </p:nvPr>
        </p:nvSpPr>
        <p:spPr/>
        <p:txBody>
          <a:bodyPr/>
          <a:lstStyle/>
          <a:p>
            <a:pPr eaLnBrk="1" hangingPunct="1"/>
            <a:r>
              <a:rPr lang="en-US" dirty="0" smtClean="0"/>
              <a:t>Qtree SnapMirror</a:t>
            </a:r>
          </a:p>
        </p:txBody>
      </p:sp>
      <p:sp>
        <p:nvSpPr>
          <p:cNvPr id="11270" name="Rectangle 3"/>
          <p:cNvSpPr>
            <a:spLocks noGrp="1" noChangeArrowheads="1"/>
          </p:cNvSpPr>
          <p:nvPr>
            <p:ph type="body" idx="1"/>
          </p:nvPr>
        </p:nvSpPr>
        <p:spPr>
          <a:xfrm>
            <a:off x="990600" y="1123950"/>
            <a:ext cx="7924800" cy="2314575"/>
          </a:xfrm>
        </p:spPr>
        <p:txBody>
          <a:bodyPr/>
          <a:lstStyle/>
          <a:p>
            <a:pPr eaLnBrk="1" hangingPunct="1">
              <a:lnSpc>
                <a:spcPct val="90000"/>
              </a:lnSpc>
            </a:pPr>
            <a:r>
              <a:rPr lang="en-US" dirty="0" smtClean="0"/>
              <a:t>Logical replication</a:t>
            </a:r>
          </a:p>
          <a:p>
            <a:pPr eaLnBrk="1" hangingPunct="1">
              <a:lnSpc>
                <a:spcPct val="90000"/>
              </a:lnSpc>
            </a:pPr>
            <a:r>
              <a:rPr lang="en-US" dirty="0" smtClean="0"/>
              <a:t>Independent of the type of volume</a:t>
            </a:r>
          </a:p>
          <a:p>
            <a:pPr eaLnBrk="1" hangingPunct="1">
              <a:lnSpc>
                <a:spcPct val="90000"/>
              </a:lnSpc>
            </a:pPr>
            <a:r>
              <a:rPr lang="en-US" dirty="0" smtClean="0"/>
              <a:t>Source volume and qtree are online/writable</a:t>
            </a:r>
          </a:p>
          <a:p>
            <a:pPr eaLnBrk="1" hangingPunct="1">
              <a:lnSpc>
                <a:spcPct val="90000"/>
              </a:lnSpc>
            </a:pPr>
            <a:r>
              <a:rPr lang="en-US" dirty="0" smtClean="0"/>
              <a:t>Destination volume is online/writable</a:t>
            </a:r>
          </a:p>
          <a:p>
            <a:pPr eaLnBrk="1" hangingPunct="1">
              <a:lnSpc>
                <a:spcPct val="90000"/>
              </a:lnSpc>
            </a:pPr>
            <a:r>
              <a:rPr lang="en-US" dirty="0" smtClean="0"/>
              <a:t>Destination qtree is read-only</a:t>
            </a:r>
          </a:p>
        </p:txBody>
      </p:sp>
      <p:sp>
        <p:nvSpPr>
          <p:cNvPr id="11271" name="Rectangle 5"/>
          <p:cNvSpPr>
            <a:spLocks noChangeArrowheads="1"/>
          </p:cNvSpPr>
          <p:nvPr/>
        </p:nvSpPr>
        <p:spPr bwMode="auto">
          <a:xfrm>
            <a:off x="3856038" y="5110163"/>
            <a:ext cx="1325562" cy="457200"/>
          </a:xfrm>
          <a:prstGeom prst="rect">
            <a:avLst/>
          </a:prstGeom>
          <a:noFill/>
          <a:ln w="12700">
            <a:noFill/>
            <a:miter lim="800000"/>
            <a:headEnd/>
            <a:tailEnd/>
          </a:ln>
        </p:spPr>
        <p:txBody>
          <a:bodyPr>
            <a:spAutoFit/>
          </a:bodyPr>
          <a:lstStyle/>
          <a:p>
            <a:pPr eaLnBrk="0" hangingPunct="0">
              <a:buClrTx/>
              <a:buFontTx/>
              <a:buNone/>
            </a:pPr>
            <a:r>
              <a:rPr lang="en-US" sz="1200" b="0" dirty="0">
                <a:solidFill>
                  <a:srgbClr val="0085B4"/>
                </a:solidFill>
                <a:latin typeface="Arial" charset="0"/>
              </a:rPr>
              <a:t>Qtree</a:t>
            </a:r>
          </a:p>
          <a:p>
            <a:pPr eaLnBrk="0" hangingPunct="0">
              <a:buClrTx/>
              <a:buFontTx/>
              <a:buNone/>
            </a:pPr>
            <a:r>
              <a:rPr lang="en-US" sz="1200" b="0" dirty="0">
                <a:solidFill>
                  <a:srgbClr val="0085B4"/>
                </a:solidFill>
                <a:latin typeface="Arial" charset="0"/>
              </a:rPr>
              <a:t>SnapMirror</a:t>
            </a:r>
          </a:p>
        </p:txBody>
      </p:sp>
      <p:sp>
        <p:nvSpPr>
          <p:cNvPr id="11272" name="Rectangle 15"/>
          <p:cNvSpPr>
            <a:spLocks noChangeArrowheads="1"/>
          </p:cNvSpPr>
          <p:nvPr/>
        </p:nvSpPr>
        <p:spPr bwMode="auto">
          <a:xfrm>
            <a:off x="5724525" y="4038600"/>
            <a:ext cx="1479550" cy="523875"/>
          </a:xfrm>
          <a:prstGeom prst="rect">
            <a:avLst/>
          </a:prstGeom>
          <a:noFill/>
          <a:ln w="12700">
            <a:noFill/>
            <a:miter lim="800000"/>
            <a:headEnd/>
            <a:tailEnd/>
          </a:ln>
        </p:spPr>
        <p:txBody>
          <a:bodyPr>
            <a:spAutoFit/>
          </a:bodyPr>
          <a:lstStyle/>
          <a:p>
            <a:pPr eaLnBrk="0" hangingPunct="0">
              <a:buClrTx/>
              <a:buFontTx/>
              <a:buNone/>
            </a:pPr>
            <a:r>
              <a:rPr lang="en-US" sz="1400" b="0" dirty="0">
                <a:latin typeface="Arial" charset="0"/>
              </a:rPr>
              <a:t>Destination</a:t>
            </a:r>
          </a:p>
          <a:p>
            <a:pPr eaLnBrk="0" hangingPunct="0">
              <a:buClrTx/>
              <a:buFontTx/>
              <a:buNone/>
            </a:pPr>
            <a:r>
              <a:rPr lang="en-US" sz="1400" b="0" dirty="0">
                <a:latin typeface="Arial" charset="0"/>
              </a:rPr>
              <a:t>Storage System</a:t>
            </a:r>
          </a:p>
        </p:txBody>
      </p:sp>
      <p:sp>
        <p:nvSpPr>
          <p:cNvPr id="11273" name="Rectangle 16"/>
          <p:cNvSpPr>
            <a:spLocks noChangeArrowheads="1"/>
          </p:cNvSpPr>
          <p:nvPr/>
        </p:nvSpPr>
        <p:spPr bwMode="auto">
          <a:xfrm>
            <a:off x="6424613" y="5184775"/>
            <a:ext cx="1098550" cy="396875"/>
          </a:xfrm>
          <a:prstGeom prst="rect">
            <a:avLst/>
          </a:prstGeom>
          <a:noFill/>
          <a:ln w="12700">
            <a:noFill/>
            <a:miter lim="800000"/>
            <a:headEnd/>
            <a:tailEnd/>
          </a:ln>
        </p:spPr>
        <p:txBody>
          <a:bodyPr>
            <a:spAutoFit/>
          </a:bodyPr>
          <a:lstStyle/>
          <a:p>
            <a:pPr algn="l" eaLnBrk="0" hangingPunct="0">
              <a:buClrTx/>
              <a:buFontTx/>
              <a:buNone/>
            </a:pPr>
            <a:r>
              <a:rPr lang="en-US" sz="1000" b="0" dirty="0">
                <a:latin typeface="Arial" charset="0"/>
              </a:rPr>
              <a:t>Read-only qtrees replica</a:t>
            </a:r>
          </a:p>
        </p:txBody>
      </p:sp>
      <p:sp>
        <p:nvSpPr>
          <p:cNvPr id="11274" name="AutoShape 17"/>
          <p:cNvSpPr>
            <a:spLocks noChangeArrowheads="1"/>
          </p:cNvSpPr>
          <p:nvPr/>
        </p:nvSpPr>
        <p:spPr bwMode="auto">
          <a:xfrm>
            <a:off x="5468938" y="4737100"/>
            <a:ext cx="777875" cy="935038"/>
          </a:xfrm>
          <a:prstGeom prst="can">
            <a:avLst>
              <a:gd name="adj" fmla="val 31370"/>
            </a:avLst>
          </a:prstGeom>
          <a:solidFill>
            <a:srgbClr val="777777"/>
          </a:solidFill>
          <a:ln w="12700">
            <a:solidFill>
              <a:schemeClr val="bg1"/>
            </a:solidFill>
            <a:round/>
            <a:headEnd/>
            <a:tailEnd/>
          </a:ln>
        </p:spPr>
        <p:txBody>
          <a:bodyPr wrap="none" anchor="ctr"/>
          <a:lstStyle/>
          <a:p>
            <a:endParaRPr lang="en-US" b="0" dirty="0"/>
          </a:p>
        </p:txBody>
      </p:sp>
      <p:sp>
        <p:nvSpPr>
          <p:cNvPr id="11275" name="Rectangle 18"/>
          <p:cNvSpPr>
            <a:spLocks noChangeArrowheads="1"/>
          </p:cNvSpPr>
          <p:nvPr/>
        </p:nvSpPr>
        <p:spPr bwMode="auto">
          <a:xfrm>
            <a:off x="5522913" y="5083175"/>
            <a:ext cx="669925" cy="549275"/>
          </a:xfrm>
          <a:prstGeom prst="rect">
            <a:avLst/>
          </a:prstGeom>
          <a:noFill/>
          <a:ln w="12700">
            <a:noFill/>
            <a:miter lim="800000"/>
            <a:headEnd/>
            <a:tailEnd/>
          </a:ln>
        </p:spPr>
        <p:txBody>
          <a:bodyPr>
            <a:spAutoFit/>
          </a:bodyPr>
          <a:lstStyle/>
          <a:p>
            <a:pPr eaLnBrk="0" hangingPunct="0">
              <a:buClrTx/>
              <a:buFontTx/>
              <a:buNone/>
            </a:pPr>
            <a:r>
              <a:rPr lang="en-US" sz="1000" b="0" dirty="0">
                <a:solidFill>
                  <a:schemeClr val="bg1"/>
                </a:solidFill>
                <a:latin typeface="Arial" charset="0"/>
              </a:rPr>
              <a:t>qtree_a</a:t>
            </a:r>
          </a:p>
          <a:p>
            <a:pPr eaLnBrk="0" hangingPunct="0">
              <a:buClrTx/>
              <a:buFontTx/>
              <a:buNone/>
            </a:pPr>
            <a:r>
              <a:rPr lang="en-US" sz="1000" b="0" dirty="0">
                <a:solidFill>
                  <a:schemeClr val="bg1"/>
                </a:solidFill>
                <a:latin typeface="Arial" charset="0"/>
              </a:rPr>
              <a:t>qtree_b</a:t>
            </a:r>
          </a:p>
          <a:p>
            <a:pPr eaLnBrk="0" hangingPunct="0">
              <a:buClrTx/>
              <a:buFontTx/>
              <a:buNone/>
            </a:pPr>
            <a:r>
              <a:rPr lang="en-US" sz="1000" b="0" dirty="0">
                <a:solidFill>
                  <a:schemeClr val="bg1"/>
                </a:solidFill>
                <a:latin typeface="Arial" charset="0"/>
              </a:rPr>
              <a:t>qtree_c</a:t>
            </a:r>
          </a:p>
        </p:txBody>
      </p:sp>
      <p:sp>
        <p:nvSpPr>
          <p:cNvPr id="11276" name="AutoShape 19"/>
          <p:cNvSpPr>
            <a:spLocks/>
          </p:cNvSpPr>
          <p:nvPr/>
        </p:nvSpPr>
        <p:spPr bwMode="auto">
          <a:xfrm rot="10800000">
            <a:off x="6264275" y="5119688"/>
            <a:ext cx="200025" cy="519112"/>
          </a:xfrm>
          <a:prstGeom prst="leftBrace">
            <a:avLst>
              <a:gd name="adj1" fmla="val 21627"/>
              <a:gd name="adj2" fmla="val 50000"/>
            </a:avLst>
          </a:prstGeom>
          <a:noFill/>
          <a:ln w="12700">
            <a:solidFill>
              <a:schemeClr val="tx1"/>
            </a:solidFill>
            <a:round/>
            <a:headEnd/>
            <a:tailEnd/>
          </a:ln>
        </p:spPr>
        <p:txBody>
          <a:bodyPr wrap="none" anchor="ctr"/>
          <a:lstStyle/>
          <a:p>
            <a:endParaRPr lang="en-US" b="0" dirty="0"/>
          </a:p>
        </p:txBody>
      </p:sp>
      <p:sp>
        <p:nvSpPr>
          <p:cNvPr id="11277" name="Rectangle 20"/>
          <p:cNvSpPr>
            <a:spLocks noChangeArrowheads="1"/>
          </p:cNvSpPr>
          <p:nvPr/>
        </p:nvSpPr>
        <p:spPr bwMode="auto">
          <a:xfrm>
            <a:off x="6481763" y="4794250"/>
            <a:ext cx="1127125" cy="396875"/>
          </a:xfrm>
          <a:prstGeom prst="rect">
            <a:avLst/>
          </a:prstGeom>
          <a:noFill/>
          <a:ln w="12700">
            <a:noFill/>
            <a:miter lim="800000"/>
            <a:headEnd/>
            <a:tailEnd/>
          </a:ln>
        </p:spPr>
        <p:txBody>
          <a:bodyPr>
            <a:spAutoFit/>
          </a:bodyPr>
          <a:lstStyle/>
          <a:p>
            <a:pPr algn="l" eaLnBrk="0" hangingPunct="0">
              <a:buClrTx/>
              <a:buFontTx/>
              <a:buNone/>
            </a:pPr>
            <a:r>
              <a:rPr lang="en-US" sz="1000" b="0" dirty="0">
                <a:latin typeface="Arial" charset="0"/>
              </a:rPr>
              <a:t>Online/writable volume</a:t>
            </a:r>
          </a:p>
        </p:txBody>
      </p:sp>
      <p:sp>
        <p:nvSpPr>
          <p:cNvPr id="11278" name="Line 21"/>
          <p:cNvSpPr>
            <a:spLocks noChangeShapeType="1"/>
          </p:cNvSpPr>
          <p:nvPr/>
        </p:nvSpPr>
        <p:spPr bwMode="auto">
          <a:xfrm flipV="1">
            <a:off x="6280150" y="4949825"/>
            <a:ext cx="241300" cy="0"/>
          </a:xfrm>
          <a:prstGeom prst="line">
            <a:avLst/>
          </a:prstGeom>
          <a:noFill/>
          <a:ln w="19050">
            <a:solidFill>
              <a:schemeClr val="tx1"/>
            </a:solidFill>
            <a:round/>
            <a:headEnd type="triangle" w="med" len="med"/>
            <a:tailEnd/>
          </a:ln>
        </p:spPr>
        <p:txBody>
          <a:bodyPr wrap="none" anchor="ctr"/>
          <a:lstStyle/>
          <a:p>
            <a:endParaRPr lang="en-US" dirty="0"/>
          </a:p>
        </p:txBody>
      </p:sp>
      <p:sp>
        <p:nvSpPr>
          <p:cNvPr id="11279" name="Rectangle 22"/>
          <p:cNvSpPr>
            <a:spLocks noChangeArrowheads="1"/>
          </p:cNvSpPr>
          <p:nvPr/>
        </p:nvSpPr>
        <p:spPr bwMode="auto">
          <a:xfrm>
            <a:off x="5580063" y="4759325"/>
            <a:ext cx="517525" cy="244475"/>
          </a:xfrm>
          <a:prstGeom prst="rect">
            <a:avLst/>
          </a:prstGeom>
          <a:noFill/>
          <a:ln w="12700">
            <a:noFill/>
            <a:miter lim="800000"/>
            <a:headEnd/>
            <a:tailEnd/>
          </a:ln>
        </p:spPr>
        <p:txBody>
          <a:bodyPr>
            <a:spAutoFit/>
          </a:bodyPr>
          <a:lstStyle/>
          <a:p>
            <a:pPr eaLnBrk="0" hangingPunct="0">
              <a:buClrTx/>
              <a:buFontTx/>
              <a:buNone/>
            </a:pPr>
            <a:r>
              <a:rPr lang="en-US" sz="1000" b="0" dirty="0">
                <a:solidFill>
                  <a:schemeClr val="bg1"/>
                </a:solidFill>
                <a:latin typeface="Arial" charset="0"/>
              </a:rPr>
              <a:t>VOL1</a:t>
            </a:r>
          </a:p>
        </p:txBody>
      </p:sp>
      <p:sp>
        <p:nvSpPr>
          <p:cNvPr id="11280" name="Rectangle 24"/>
          <p:cNvSpPr>
            <a:spLocks noChangeArrowheads="1"/>
          </p:cNvSpPr>
          <p:nvPr/>
        </p:nvSpPr>
        <p:spPr bwMode="auto">
          <a:xfrm>
            <a:off x="1373188" y="4784725"/>
            <a:ext cx="1127125" cy="549275"/>
          </a:xfrm>
          <a:prstGeom prst="rect">
            <a:avLst/>
          </a:prstGeom>
          <a:noFill/>
          <a:ln w="12700">
            <a:noFill/>
            <a:miter lim="800000"/>
            <a:headEnd/>
            <a:tailEnd/>
          </a:ln>
        </p:spPr>
        <p:txBody>
          <a:bodyPr>
            <a:spAutoFit/>
          </a:bodyPr>
          <a:lstStyle/>
          <a:p>
            <a:pPr algn="r" eaLnBrk="0" hangingPunct="0">
              <a:buClrTx/>
              <a:buFontTx/>
              <a:buNone/>
            </a:pPr>
            <a:r>
              <a:rPr lang="en-US" sz="1000" b="0" dirty="0">
                <a:latin typeface="Arial" charset="0"/>
              </a:rPr>
              <a:t>Online/writable</a:t>
            </a:r>
          </a:p>
          <a:p>
            <a:pPr algn="r" eaLnBrk="0" hangingPunct="0">
              <a:buClrTx/>
              <a:buFontTx/>
              <a:buNone/>
            </a:pPr>
            <a:r>
              <a:rPr lang="en-US" sz="1000" b="0" dirty="0">
                <a:latin typeface="Arial" charset="0"/>
              </a:rPr>
              <a:t>volume and qtrees</a:t>
            </a:r>
          </a:p>
        </p:txBody>
      </p:sp>
      <p:sp>
        <p:nvSpPr>
          <p:cNvPr id="11281" name="Rectangle 25"/>
          <p:cNvSpPr>
            <a:spLocks noChangeArrowheads="1"/>
          </p:cNvSpPr>
          <p:nvPr/>
        </p:nvSpPr>
        <p:spPr bwMode="auto">
          <a:xfrm>
            <a:off x="1919288" y="4029075"/>
            <a:ext cx="1479550" cy="523875"/>
          </a:xfrm>
          <a:prstGeom prst="rect">
            <a:avLst/>
          </a:prstGeom>
          <a:noFill/>
          <a:ln w="12700">
            <a:noFill/>
            <a:miter lim="800000"/>
            <a:headEnd/>
            <a:tailEnd/>
          </a:ln>
        </p:spPr>
        <p:txBody>
          <a:bodyPr>
            <a:spAutoFit/>
          </a:bodyPr>
          <a:lstStyle/>
          <a:p>
            <a:pPr eaLnBrk="0" hangingPunct="0">
              <a:buClrTx/>
              <a:buFontTx/>
              <a:buNone/>
            </a:pPr>
            <a:r>
              <a:rPr lang="en-US" sz="1400" b="0" dirty="0">
                <a:latin typeface="Arial" charset="0"/>
              </a:rPr>
              <a:t>Source </a:t>
            </a:r>
          </a:p>
          <a:p>
            <a:pPr eaLnBrk="0" hangingPunct="0">
              <a:buClrTx/>
              <a:buFontTx/>
              <a:buNone/>
            </a:pPr>
            <a:r>
              <a:rPr lang="en-US" sz="1400" b="0" dirty="0">
                <a:latin typeface="Arial" charset="0"/>
              </a:rPr>
              <a:t>Storage System</a:t>
            </a:r>
          </a:p>
        </p:txBody>
      </p:sp>
      <p:sp>
        <p:nvSpPr>
          <p:cNvPr id="11282" name="AutoShape 27"/>
          <p:cNvSpPr>
            <a:spLocks noChangeArrowheads="1"/>
          </p:cNvSpPr>
          <p:nvPr/>
        </p:nvSpPr>
        <p:spPr bwMode="auto">
          <a:xfrm>
            <a:off x="2798763" y="4699000"/>
            <a:ext cx="777875" cy="935038"/>
          </a:xfrm>
          <a:prstGeom prst="can">
            <a:avLst>
              <a:gd name="adj" fmla="val 31370"/>
            </a:avLst>
          </a:prstGeom>
          <a:solidFill>
            <a:srgbClr val="777777"/>
          </a:solidFill>
          <a:ln w="12700">
            <a:solidFill>
              <a:schemeClr val="bg1"/>
            </a:solidFill>
            <a:round/>
            <a:headEnd/>
            <a:tailEnd/>
          </a:ln>
        </p:spPr>
        <p:txBody>
          <a:bodyPr wrap="none" anchor="ctr"/>
          <a:lstStyle/>
          <a:p>
            <a:endParaRPr lang="en-US" b="0" dirty="0"/>
          </a:p>
        </p:txBody>
      </p:sp>
      <p:sp>
        <p:nvSpPr>
          <p:cNvPr id="11283" name="Rectangle 28"/>
          <p:cNvSpPr>
            <a:spLocks noChangeArrowheads="1"/>
          </p:cNvSpPr>
          <p:nvPr/>
        </p:nvSpPr>
        <p:spPr bwMode="auto">
          <a:xfrm>
            <a:off x="2833688" y="5035550"/>
            <a:ext cx="669925" cy="549275"/>
          </a:xfrm>
          <a:prstGeom prst="rect">
            <a:avLst/>
          </a:prstGeom>
          <a:noFill/>
          <a:ln w="12700">
            <a:noFill/>
            <a:miter lim="800000"/>
            <a:headEnd/>
            <a:tailEnd/>
          </a:ln>
        </p:spPr>
        <p:txBody>
          <a:bodyPr>
            <a:spAutoFit/>
          </a:bodyPr>
          <a:lstStyle/>
          <a:p>
            <a:pPr eaLnBrk="0" hangingPunct="0">
              <a:buClrTx/>
              <a:buFontTx/>
              <a:buNone/>
            </a:pPr>
            <a:r>
              <a:rPr lang="en-US" sz="1000" b="0" dirty="0">
                <a:solidFill>
                  <a:schemeClr val="bg1"/>
                </a:solidFill>
                <a:latin typeface="Arial" charset="0"/>
              </a:rPr>
              <a:t>qtree_a</a:t>
            </a:r>
          </a:p>
          <a:p>
            <a:pPr eaLnBrk="0" hangingPunct="0">
              <a:buClrTx/>
              <a:buFontTx/>
              <a:buNone/>
            </a:pPr>
            <a:r>
              <a:rPr lang="en-US" sz="1000" b="0" dirty="0">
                <a:solidFill>
                  <a:schemeClr val="bg1"/>
                </a:solidFill>
                <a:latin typeface="Arial" charset="0"/>
              </a:rPr>
              <a:t>qtree_b</a:t>
            </a:r>
          </a:p>
          <a:p>
            <a:pPr eaLnBrk="0" hangingPunct="0">
              <a:buClrTx/>
              <a:buFontTx/>
              <a:buNone/>
            </a:pPr>
            <a:r>
              <a:rPr lang="en-US" sz="1000" b="0" dirty="0">
                <a:solidFill>
                  <a:schemeClr val="bg1"/>
                </a:solidFill>
                <a:latin typeface="Arial" charset="0"/>
              </a:rPr>
              <a:t>qtree_c</a:t>
            </a:r>
          </a:p>
        </p:txBody>
      </p:sp>
      <p:sp>
        <p:nvSpPr>
          <p:cNvPr id="11284" name="Rectangle 29"/>
          <p:cNvSpPr>
            <a:spLocks noChangeArrowheads="1"/>
          </p:cNvSpPr>
          <p:nvPr/>
        </p:nvSpPr>
        <p:spPr bwMode="auto">
          <a:xfrm>
            <a:off x="2919413" y="4730750"/>
            <a:ext cx="517525" cy="244475"/>
          </a:xfrm>
          <a:prstGeom prst="rect">
            <a:avLst/>
          </a:prstGeom>
          <a:noFill/>
          <a:ln w="12700">
            <a:noFill/>
            <a:miter lim="800000"/>
            <a:headEnd/>
            <a:tailEnd/>
          </a:ln>
        </p:spPr>
        <p:txBody>
          <a:bodyPr>
            <a:spAutoFit/>
          </a:bodyPr>
          <a:lstStyle/>
          <a:p>
            <a:pPr eaLnBrk="0" hangingPunct="0">
              <a:buClrTx/>
              <a:buFontTx/>
              <a:buNone/>
            </a:pPr>
            <a:r>
              <a:rPr lang="en-US" sz="1000" b="0" dirty="0">
                <a:solidFill>
                  <a:schemeClr val="bg1"/>
                </a:solidFill>
                <a:latin typeface="Arial" charset="0"/>
              </a:rPr>
              <a:t>VOL1</a:t>
            </a:r>
          </a:p>
        </p:txBody>
      </p:sp>
      <p:sp>
        <p:nvSpPr>
          <p:cNvPr id="11285" name="AutoShape 31"/>
          <p:cNvSpPr>
            <a:spLocks/>
          </p:cNvSpPr>
          <p:nvPr/>
        </p:nvSpPr>
        <p:spPr bwMode="auto">
          <a:xfrm>
            <a:off x="2517775" y="4672013"/>
            <a:ext cx="314325" cy="1004887"/>
          </a:xfrm>
          <a:prstGeom prst="leftBrace">
            <a:avLst>
              <a:gd name="adj1" fmla="val 26641"/>
              <a:gd name="adj2" fmla="val 50000"/>
            </a:avLst>
          </a:prstGeom>
          <a:noFill/>
          <a:ln w="12700">
            <a:solidFill>
              <a:schemeClr val="tx1"/>
            </a:solidFill>
            <a:round/>
            <a:headEnd/>
            <a:tailEnd/>
          </a:ln>
        </p:spPr>
        <p:txBody>
          <a:bodyPr wrap="none" anchor="ctr"/>
          <a:lstStyle/>
          <a:p>
            <a:endParaRPr lang="en-US" b="0" dirty="0"/>
          </a:p>
        </p:txBody>
      </p:sp>
      <p:sp>
        <p:nvSpPr>
          <p:cNvPr id="11286" name="Line 4"/>
          <p:cNvSpPr>
            <a:spLocks noChangeShapeType="1"/>
          </p:cNvSpPr>
          <p:nvPr/>
        </p:nvSpPr>
        <p:spPr bwMode="auto">
          <a:xfrm flipV="1">
            <a:off x="3894138" y="4873625"/>
            <a:ext cx="1252537" cy="0"/>
          </a:xfrm>
          <a:prstGeom prst="line">
            <a:avLst/>
          </a:prstGeom>
          <a:noFill/>
          <a:ln w="38100">
            <a:solidFill>
              <a:srgbClr val="0085B4"/>
            </a:solidFill>
            <a:prstDash val="sysDot"/>
            <a:round/>
            <a:headEnd/>
            <a:tailEnd type="triangle" w="med" len="med"/>
          </a:ln>
        </p:spPr>
        <p:txBody>
          <a:bodyPr wrap="none" anchor="ctr"/>
          <a:lstStyle/>
          <a:p>
            <a:endParaRPr lang="en-US" dirty="0"/>
          </a:p>
        </p:txBody>
      </p:sp>
      <p:pic>
        <p:nvPicPr>
          <p:cNvPr id="11287" name="Picture 6" descr="snapmirror"/>
          <p:cNvPicPr>
            <a:picLocks noChangeAspect="1" noChangeArrowheads="1"/>
          </p:cNvPicPr>
          <p:nvPr/>
        </p:nvPicPr>
        <p:blipFill>
          <a:blip r:embed="rId3" cstate="print"/>
          <a:srcRect/>
          <a:stretch>
            <a:fillRect/>
          </a:stretch>
        </p:blipFill>
        <p:spPr bwMode="auto">
          <a:xfrm>
            <a:off x="4287838" y="4598988"/>
            <a:ext cx="501650" cy="525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p:txBody>
          <a:bodyPr/>
          <a:lstStyle/>
          <a:p>
            <a:pPr eaLnBrk="1" hangingPunct="1"/>
            <a:r>
              <a:rPr lang="en-US" dirty="0" smtClean="0"/>
              <a:t>Initial Transfer and Replication</a:t>
            </a:r>
          </a:p>
        </p:txBody>
      </p:sp>
      <p:sp>
        <p:nvSpPr>
          <p:cNvPr id="12292" name="Rectangle 3"/>
          <p:cNvSpPr>
            <a:spLocks noGrp="1" noChangeArrowheads="1"/>
          </p:cNvSpPr>
          <p:nvPr>
            <p:ph type="body" idx="1"/>
          </p:nvPr>
        </p:nvSpPr>
        <p:spPr/>
        <p:txBody>
          <a:bodyPr/>
          <a:lstStyle/>
          <a:p>
            <a:pPr eaLnBrk="1" hangingPunct="1"/>
            <a:r>
              <a:rPr lang="en-US" sz="2600" dirty="0" smtClean="0"/>
              <a:t>Initial baseline transfer</a:t>
            </a:r>
          </a:p>
          <a:p>
            <a:pPr lvl="1" eaLnBrk="1" hangingPunct="1"/>
            <a:r>
              <a:rPr lang="en-US" sz="2400" dirty="0" smtClean="0"/>
              <a:t>Destination qtree is created automatically upon first-time replication</a:t>
            </a:r>
          </a:p>
          <a:p>
            <a:pPr eaLnBrk="1" hangingPunct="1"/>
            <a:r>
              <a:rPr lang="en-US" sz="2600" dirty="0" smtClean="0"/>
              <a:t>Replication</a:t>
            </a:r>
          </a:p>
          <a:p>
            <a:pPr lvl="1" eaLnBrk="1" hangingPunct="1"/>
            <a:r>
              <a:rPr lang="en-US" sz="2400" dirty="0" smtClean="0"/>
              <a:t>Scheduled process updates the qtree replica</a:t>
            </a:r>
          </a:p>
          <a:p>
            <a:pPr lvl="1" eaLnBrk="1" hangingPunct="1"/>
            <a:r>
              <a:rPr lang="en-US" sz="2400" dirty="0" smtClean="0"/>
              <a:t>Current Snapshot copy is compared with the previous Snapshot copy</a:t>
            </a:r>
          </a:p>
          <a:p>
            <a:pPr lvl="1" eaLnBrk="1" hangingPunct="1"/>
            <a:r>
              <a:rPr lang="en-US" sz="2400" dirty="0" smtClean="0"/>
              <a:t>Only changed blocks (identified through the </a:t>
            </a:r>
            <a:r>
              <a:rPr lang="en-US" sz="2400" dirty="0" err="1" smtClean="0"/>
              <a:t>inodes</a:t>
            </a:r>
            <a:r>
              <a:rPr lang="en-US" sz="2400" dirty="0" smtClean="0"/>
              <a:t>) are transferred to the destination; Snapshot copy is not transferred</a:t>
            </a:r>
          </a:p>
          <a:p>
            <a:pPr lvl="1" eaLnBrk="1" hangingPunct="1"/>
            <a:r>
              <a:rPr lang="en-US" sz="2400" dirty="0" smtClean="0"/>
              <a:t>When transfer completes, qtree SnapMirror creates a Snapshot copy associated with the qtree replica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p:txBody>
          <a:bodyPr/>
          <a:lstStyle/>
          <a:p>
            <a:pPr eaLnBrk="1" hangingPunct="1"/>
            <a:r>
              <a:rPr lang="en-US" dirty="0" smtClean="0"/>
              <a:t>Requirements and Limitations</a:t>
            </a:r>
          </a:p>
        </p:txBody>
      </p:sp>
      <p:sp>
        <p:nvSpPr>
          <p:cNvPr id="13316" name="Rectangle 3"/>
          <p:cNvSpPr>
            <a:spLocks noGrp="1" noChangeArrowheads="1"/>
          </p:cNvSpPr>
          <p:nvPr>
            <p:ph type="body" idx="1"/>
          </p:nvPr>
        </p:nvSpPr>
        <p:spPr/>
        <p:txBody>
          <a:bodyPr/>
          <a:lstStyle/>
          <a:p>
            <a:pPr eaLnBrk="1" hangingPunct="1"/>
            <a:r>
              <a:rPr lang="en-US" dirty="0" smtClean="0"/>
              <a:t>Supports Async mode only</a:t>
            </a:r>
          </a:p>
          <a:p>
            <a:pPr eaLnBrk="1" hangingPunct="1"/>
            <a:r>
              <a:rPr lang="en-US" dirty="0" smtClean="0"/>
              <a:t>Destination volume must have 5% extra space</a:t>
            </a:r>
          </a:p>
          <a:p>
            <a:pPr eaLnBrk="1" hangingPunct="1"/>
            <a:r>
              <a:rPr lang="en-US" dirty="0" smtClean="0"/>
              <a:t>Destination qtree cannot be </a:t>
            </a:r>
            <a:r>
              <a:rPr lang="en-US" dirty="0" smtClean="0">
                <a:latin typeface="Courier New" pitchFamily="49" charset="0"/>
              </a:rPr>
              <a:t>/etc</a:t>
            </a:r>
          </a:p>
          <a:p>
            <a:pPr eaLnBrk="1" hangingPunct="1"/>
            <a:r>
              <a:rPr lang="en-US" dirty="0" smtClean="0"/>
              <a:t>Cannot be initialized using a tape device</a:t>
            </a:r>
          </a:p>
          <a:p>
            <a:pPr eaLnBrk="1" hangingPunct="1"/>
            <a:r>
              <a:rPr lang="en-US" dirty="0" smtClean="0"/>
              <a:t>Does not support cascading of mirrors</a:t>
            </a:r>
          </a:p>
          <a:p>
            <a:pPr eaLnBrk="1" hangingPunct="1"/>
            <a:r>
              <a:rPr lang="en-US" dirty="0" smtClean="0"/>
              <a:t>Deep directory structure and large number of small files may impact performance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SnapMirror Deployment</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p:txBody>
          <a:bodyPr/>
          <a:lstStyle/>
          <a:p>
            <a:pPr eaLnBrk="1" hangingPunct="1"/>
            <a:r>
              <a:rPr lang="en-US" dirty="0" smtClean="0"/>
              <a:t>Licensing SnapMirror</a:t>
            </a:r>
          </a:p>
        </p:txBody>
      </p:sp>
      <p:sp>
        <p:nvSpPr>
          <p:cNvPr id="23556" name="Rectangle 3"/>
          <p:cNvSpPr>
            <a:spLocks noGrp="1" noChangeArrowheads="1"/>
          </p:cNvSpPr>
          <p:nvPr>
            <p:ph type="body" idx="1"/>
          </p:nvPr>
        </p:nvSpPr>
        <p:spPr/>
        <p:txBody>
          <a:bodyPr/>
          <a:lstStyle/>
          <a:p>
            <a:pPr eaLnBrk="1" hangingPunct="1"/>
            <a:r>
              <a:rPr lang="en-US" dirty="0" smtClean="0"/>
              <a:t>One </a:t>
            </a:r>
            <a:r>
              <a:rPr lang="en-US" dirty="0" smtClean="0">
                <a:latin typeface="Courier New" pitchFamily="49" charset="0"/>
              </a:rPr>
              <a:t>snapmirror</a:t>
            </a:r>
            <a:r>
              <a:rPr lang="en-US" dirty="0" smtClean="0"/>
              <a:t> license is required per source and destination storage system</a:t>
            </a:r>
          </a:p>
          <a:p>
            <a:pPr lvl="1" eaLnBrk="1" hangingPunct="1"/>
            <a:r>
              <a:rPr lang="en-US" dirty="0" smtClean="0"/>
              <a:t>Evaluation license keys are available upon request on the NOW™ (NetApp® on the Web) site</a:t>
            </a:r>
          </a:p>
          <a:p>
            <a:pPr eaLnBrk="1" hangingPunct="1"/>
            <a:r>
              <a:rPr lang="en-US" dirty="0" smtClean="0"/>
              <a:t>SnapMirror Sync and Semi-Sync require the additional </a:t>
            </a:r>
            <a:r>
              <a:rPr lang="en-US" dirty="0" smtClean="0">
                <a:latin typeface="Courier New" pitchFamily="49" charset="0"/>
              </a:rPr>
              <a:t>snapmirror_sync</a:t>
            </a:r>
            <a:r>
              <a:rPr lang="en-US" dirty="0" smtClean="0"/>
              <a:t> license</a:t>
            </a:r>
          </a:p>
          <a:p>
            <a:pPr lvl="1" eaLnBrk="1" hangingPunct="1"/>
            <a:r>
              <a:rPr lang="en-US" dirty="0" smtClean="0"/>
              <a:t>Special license keys are available in the </a:t>
            </a:r>
            <a:br>
              <a:rPr lang="en-US" dirty="0" smtClean="0"/>
            </a:br>
            <a:r>
              <a:rPr lang="en-US" i="1" dirty="0" smtClean="0"/>
              <a:t>Data ONTAP Data Protection Online Backup and Recovery Guide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p:txBody>
          <a:bodyPr/>
          <a:lstStyle/>
          <a:p>
            <a:pPr eaLnBrk="1" hangingPunct="1"/>
            <a:r>
              <a:rPr lang="en-US" dirty="0" smtClean="0"/>
              <a:t>Configuration Process</a:t>
            </a:r>
          </a:p>
        </p:txBody>
      </p:sp>
      <p:sp>
        <p:nvSpPr>
          <p:cNvPr id="24580" name="Rectangle 3"/>
          <p:cNvSpPr>
            <a:spLocks noGrp="1" noChangeArrowheads="1"/>
          </p:cNvSpPr>
          <p:nvPr>
            <p:ph type="body" idx="1"/>
          </p:nvPr>
        </p:nvSpPr>
        <p:spPr/>
        <p:txBody>
          <a:bodyPr/>
          <a:lstStyle/>
          <a:p>
            <a:pPr marL="457200" indent="-457200" eaLnBrk="1" hangingPunct="1">
              <a:buFont typeface="Wingdings 2" pitchFamily="18" charset="2"/>
              <a:buAutoNum type="arabicPeriod"/>
            </a:pPr>
            <a:r>
              <a:rPr lang="en-US" dirty="0" smtClean="0"/>
              <a:t>Install the SnapMirror license</a:t>
            </a:r>
          </a:p>
          <a:p>
            <a:pPr marL="457200" indent="-457200" eaLnBrk="1" hangingPunct="1">
              <a:buFont typeface="Wingdings 2" pitchFamily="18" charset="2"/>
              <a:buAutoNum type="arabicPeriod"/>
            </a:pPr>
            <a:r>
              <a:rPr lang="en-US" dirty="0" smtClean="0"/>
              <a:t>Set SnapMirror access</a:t>
            </a:r>
          </a:p>
          <a:p>
            <a:pPr marL="457200" indent="-457200" eaLnBrk="1" hangingPunct="1">
              <a:buFont typeface="Wingdings 2" pitchFamily="18" charset="2"/>
              <a:buAutoNum type="arabicPeriod"/>
            </a:pPr>
            <a:r>
              <a:rPr lang="en-US" dirty="0" smtClean="0"/>
              <a:t>Perform the initial baseline transfer</a:t>
            </a:r>
          </a:p>
          <a:p>
            <a:pPr marL="457200" indent="-457200" eaLnBrk="1" hangingPunct="1">
              <a:buFont typeface="Wingdings 2" pitchFamily="18" charset="2"/>
              <a:buAutoNum type="arabicPeriod"/>
            </a:pPr>
            <a:r>
              <a:rPr lang="en-US" dirty="0" smtClean="0"/>
              <a:t>Create the </a:t>
            </a:r>
            <a:r>
              <a:rPr lang="en-US" dirty="0" smtClean="0">
                <a:latin typeface="Courier New" pitchFamily="49" charset="0"/>
              </a:rPr>
              <a:t>snapmirror.conf</a:t>
            </a:r>
            <a:r>
              <a:rPr lang="en-US" dirty="0" smtClean="0"/>
              <a:t> configuration file to set the SnapMirror mode of replication</a:t>
            </a:r>
            <a:br>
              <a:rPr lang="en-US" dirty="0" smtClean="0"/>
            </a:br>
            <a:endParaRPr lang="en-US" dirty="0" smtClean="0"/>
          </a:p>
          <a:p>
            <a:pPr marL="457200" lvl="1" indent="0" eaLnBrk="1" hangingPunct="1">
              <a:buClr>
                <a:schemeClr val="tx1"/>
              </a:buClr>
              <a:buFont typeface="Wingdings 2" pitchFamily="18" charset="2"/>
              <a:buNone/>
            </a:pPr>
            <a:r>
              <a:rPr lang="en-US" b="1" dirty="0" smtClean="0"/>
              <a:t>NOTE: </a:t>
            </a:r>
            <a:r>
              <a:rPr lang="en-US" dirty="0" smtClean="0"/>
              <a:t>The </a:t>
            </a:r>
            <a:r>
              <a:rPr lang="en-US" dirty="0" smtClean="0">
                <a:latin typeface="Courier New" pitchFamily="49" charset="0"/>
              </a:rPr>
              <a:t>snapmirror.conf</a:t>
            </a:r>
            <a:r>
              <a:rPr lang="en-US" dirty="0" smtClean="0"/>
              <a:t> configuration file resides on the destination</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p:txBody>
          <a:bodyPr/>
          <a:lstStyle/>
          <a:p>
            <a:pPr eaLnBrk="1" hangingPunct="1"/>
            <a:r>
              <a:rPr lang="en-US" dirty="0" smtClean="0">
                <a:latin typeface="Courier New" pitchFamily="49" charset="0"/>
              </a:rPr>
              <a:t>snapmirror.conf</a:t>
            </a:r>
          </a:p>
        </p:txBody>
      </p:sp>
      <p:sp>
        <p:nvSpPr>
          <p:cNvPr id="25604" name="Line 5"/>
          <p:cNvSpPr>
            <a:spLocks noChangeShapeType="1"/>
          </p:cNvSpPr>
          <p:nvPr/>
        </p:nvSpPr>
        <p:spPr bwMode="auto">
          <a:xfrm rot="10800000" flipH="1" flipV="1">
            <a:off x="1698625" y="2581275"/>
            <a:ext cx="1495425" cy="0"/>
          </a:xfrm>
          <a:prstGeom prst="line">
            <a:avLst/>
          </a:prstGeom>
          <a:noFill/>
          <a:ln w="19050">
            <a:solidFill>
              <a:schemeClr val="tx1"/>
            </a:solidFill>
            <a:round/>
            <a:headEnd/>
            <a:tailEnd/>
          </a:ln>
        </p:spPr>
        <p:txBody>
          <a:bodyPr wrap="none" anchor="ctr"/>
          <a:lstStyle/>
          <a:p>
            <a:endParaRPr lang="en-US" dirty="0"/>
          </a:p>
        </p:txBody>
      </p:sp>
      <p:sp>
        <p:nvSpPr>
          <p:cNvPr id="25605" name="Line 6"/>
          <p:cNvSpPr>
            <a:spLocks noChangeShapeType="1"/>
          </p:cNvSpPr>
          <p:nvPr/>
        </p:nvSpPr>
        <p:spPr bwMode="auto">
          <a:xfrm rot="10800000">
            <a:off x="1706563" y="2346325"/>
            <a:ext cx="0" cy="238125"/>
          </a:xfrm>
          <a:prstGeom prst="line">
            <a:avLst/>
          </a:prstGeom>
          <a:noFill/>
          <a:ln w="19050">
            <a:solidFill>
              <a:schemeClr val="tx1"/>
            </a:solidFill>
            <a:round/>
            <a:headEnd/>
            <a:tailEnd/>
          </a:ln>
        </p:spPr>
        <p:txBody>
          <a:bodyPr wrap="none" anchor="ctr"/>
          <a:lstStyle/>
          <a:p>
            <a:endParaRPr lang="en-US" dirty="0"/>
          </a:p>
        </p:txBody>
      </p:sp>
      <p:sp>
        <p:nvSpPr>
          <p:cNvPr id="25606" name="Text Box 7"/>
          <p:cNvSpPr txBox="1">
            <a:spLocks noChangeArrowheads="1"/>
          </p:cNvSpPr>
          <p:nvPr/>
        </p:nvSpPr>
        <p:spPr bwMode="auto">
          <a:xfrm>
            <a:off x="1681163" y="2114550"/>
            <a:ext cx="1566862" cy="304800"/>
          </a:xfrm>
          <a:prstGeom prst="rect">
            <a:avLst/>
          </a:prstGeom>
          <a:noFill/>
          <a:ln w="9525">
            <a:noFill/>
            <a:miter lim="800000"/>
            <a:headEnd/>
            <a:tailEnd/>
          </a:ln>
        </p:spPr>
        <p:txBody>
          <a:bodyPr/>
          <a:lstStyle/>
          <a:p>
            <a:pPr algn="ctr">
              <a:buClrTx/>
              <a:buFontTx/>
              <a:buNone/>
            </a:pPr>
            <a:r>
              <a:rPr lang="en-US" altLang="ja-JP" sz="1800" b="0" dirty="0" smtClean="0">
                <a:ea typeface="ＭＳ Ｐゴシック" charset="-128"/>
              </a:rPr>
              <a:t>src:vol1</a:t>
            </a:r>
            <a:endParaRPr lang="en-US" sz="1800" b="0" i="1" dirty="0"/>
          </a:p>
        </p:txBody>
      </p:sp>
      <p:sp>
        <p:nvSpPr>
          <p:cNvPr id="25607" name="Text Box 8"/>
          <p:cNvSpPr txBox="1">
            <a:spLocks noChangeArrowheads="1"/>
          </p:cNvSpPr>
          <p:nvPr/>
        </p:nvSpPr>
        <p:spPr bwMode="auto">
          <a:xfrm>
            <a:off x="5281613" y="2143125"/>
            <a:ext cx="233362" cy="304800"/>
          </a:xfrm>
          <a:prstGeom prst="rect">
            <a:avLst/>
          </a:prstGeom>
          <a:noFill/>
          <a:ln w="9525">
            <a:noFill/>
            <a:miter lim="800000"/>
            <a:headEnd/>
            <a:tailEnd/>
          </a:ln>
        </p:spPr>
        <p:txBody>
          <a:bodyPr/>
          <a:lstStyle/>
          <a:p>
            <a:pPr algn="ctr">
              <a:buClrTx/>
              <a:buFontTx/>
              <a:buNone/>
            </a:pPr>
            <a:r>
              <a:rPr lang="en-US" sz="1800" b="0" dirty="0"/>
              <a:t>-</a:t>
            </a:r>
          </a:p>
        </p:txBody>
      </p:sp>
      <p:sp>
        <p:nvSpPr>
          <p:cNvPr id="25608" name="Text Box 9"/>
          <p:cNvSpPr txBox="1">
            <a:spLocks noChangeArrowheads="1"/>
          </p:cNvSpPr>
          <p:nvPr/>
        </p:nvSpPr>
        <p:spPr bwMode="auto">
          <a:xfrm>
            <a:off x="6129338" y="2124075"/>
            <a:ext cx="2100262" cy="342900"/>
          </a:xfrm>
          <a:prstGeom prst="rect">
            <a:avLst/>
          </a:prstGeom>
          <a:noFill/>
          <a:ln w="9525">
            <a:noFill/>
            <a:miter lim="800000"/>
            <a:headEnd/>
            <a:tailEnd/>
          </a:ln>
        </p:spPr>
        <p:txBody>
          <a:bodyPr/>
          <a:lstStyle/>
          <a:p>
            <a:pPr>
              <a:buClrTx/>
              <a:buFontTx/>
              <a:buNone/>
            </a:pPr>
            <a:r>
              <a:rPr lang="en-US" sz="1800" b="0" dirty="0" smtClean="0"/>
              <a:t>    23     *  </a:t>
            </a:r>
            <a:r>
              <a:rPr lang="en-US" sz="1800" b="0" dirty="0"/>
              <a:t>1,3,5</a:t>
            </a:r>
          </a:p>
        </p:txBody>
      </p:sp>
      <p:sp>
        <p:nvSpPr>
          <p:cNvPr id="25609" name="Line 10"/>
          <p:cNvSpPr>
            <a:spLocks noChangeShapeType="1"/>
          </p:cNvSpPr>
          <p:nvPr/>
        </p:nvSpPr>
        <p:spPr bwMode="auto">
          <a:xfrm rot="10800000">
            <a:off x="2439988" y="2590800"/>
            <a:ext cx="0" cy="238125"/>
          </a:xfrm>
          <a:prstGeom prst="line">
            <a:avLst/>
          </a:prstGeom>
          <a:noFill/>
          <a:ln w="19050">
            <a:solidFill>
              <a:schemeClr val="tx1"/>
            </a:solidFill>
            <a:round/>
            <a:headEnd/>
            <a:tailEnd/>
          </a:ln>
        </p:spPr>
        <p:txBody>
          <a:bodyPr wrap="none" anchor="ctr"/>
          <a:lstStyle/>
          <a:p>
            <a:endParaRPr lang="en-US" dirty="0"/>
          </a:p>
        </p:txBody>
      </p:sp>
      <p:sp>
        <p:nvSpPr>
          <p:cNvPr id="25610" name="Line 11"/>
          <p:cNvSpPr>
            <a:spLocks noChangeShapeType="1"/>
          </p:cNvSpPr>
          <p:nvPr/>
        </p:nvSpPr>
        <p:spPr bwMode="auto">
          <a:xfrm rot="10800000">
            <a:off x="3189288" y="2343150"/>
            <a:ext cx="0" cy="238125"/>
          </a:xfrm>
          <a:prstGeom prst="line">
            <a:avLst/>
          </a:prstGeom>
          <a:noFill/>
          <a:ln w="19050">
            <a:solidFill>
              <a:schemeClr val="tx1"/>
            </a:solidFill>
            <a:round/>
            <a:headEnd/>
            <a:tailEnd/>
          </a:ln>
        </p:spPr>
        <p:txBody>
          <a:bodyPr wrap="none" anchor="ctr"/>
          <a:lstStyle/>
          <a:p>
            <a:endParaRPr lang="en-US" dirty="0"/>
          </a:p>
        </p:txBody>
      </p:sp>
      <p:sp>
        <p:nvSpPr>
          <p:cNvPr id="25611" name="Line 12"/>
          <p:cNvSpPr>
            <a:spLocks noChangeShapeType="1"/>
          </p:cNvSpPr>
          <p:nvPr/>
        </p:nvSpPr>
        <p:spPr bwMode="auto">
          <a:xfrm rot="10800000" flipH="1" flipV="1">
            <a:off x="3527425" y="2590800"/>
            <a:ext cx="1495425" cy="0"/>
          </a:xfrm>
          <a:prstGeom prst="line">
            <a:avLst/>
          </a:prstGeom>
          <a:noFill/>
          <a:ln w="19050">
            <a:solidFill>
              <a:schemeClr val="tx1"/>
            </a:solidFill>
            <a:round/>
            <a:headEnd/>
            <a:tailEnd/>
          </a:ln>
        </p:spPr>
        <p:txBody>
          <a:bodyPr wrap="none" anchor="ctr"/>
          <a:lstStyle/>
          <a:p>
            <a:endParaRPr lang="en-US" dirty="0"/>
          </a:p>
        </p:txBody>
      </p:sp>
      <p:sp>
        <p:nvSpPr>
          <p:cNvPr id="25612" name="Line 13"/>
          <p:cNvSpPr>
            <a:spLocks noChangeShapeType="1"/>
          </p:cNvSpPr>
          <p:nvPr/>
        </p:nvSpPr>
        <p:spPr bwMode="auto">
          <a:xfrm rot="10800000">
            <a:off x="3535363" y="2362200"/>
            <a:ext cx="0" cy="238125"/>
          </a:xfrm>
          <a:prstGeom prst="line">
            <a:avLst/>
          </a:prstGeom>
          <a:noFill/>
          <a:ln w="19050">
            <a:solidFill>
              <a:schemeClr val="tx1"/>
            </a:solidFill>
            <a:round/>
            <a:headEnd/>
            <a:tailEnd/>
          </a:ln>
        </p:spPr>
        <p:txBody>
          <a:bodyPr wrap="none" anchor="ctr"/>
          <a:lstStyle/>
          <a:p>
            <a:endParaRPr lang="en-US" dirty="0"/>
          </a:p>
        </p:txBody>
      </p:sp>
      <p:sp>
        <p:nvSpPr>
          <p:cNvPr id="25613" name="Text Box 14"/>
          <p:cNvSpPr txBox="1">
            <a:spLocks noChangeArrowheads="1"/>
          </p:cNvSpPr>
          <p:nvPr/>
        </p:nvSpPr>
        <p:spPr bwMode="auto">
          <a:xfrm>
            <a:off x="3509963" y="2124075"/>
            <a:ext cx="1566862" cy="304800"/>
          </a:xfrm>
          <a:prstGeom prst="rect">
            <a:avLst/>
          </a:prstGeom>
          <a:noFill/>
          <a:ln w="9525">
            <a:noFill/>
            <a:miter lim="800000"/>
            <a:headEnd/>
            <a:tailEnd/>
          </a:ln>
        </p:spPr>
        <p:txBody>
          <a:bodyPr/>
          <a:lstStyle/>
          <a:p>
            <a:pPr algn="ctr">
              <a:buClrTx/>
              <a:buFontTx/>
              <a:buNone/>
            </a:pPr>
            <a:r>
              <a:rPr lang="en-US" altLang="ja-JP" sz="1800" b="0" dirty="0" smtClean="0">
                <a:ea typeface="ＭＳ Ｐゴシック" charset="-128"/>
              </a:rPr>
              <a:t>dst:vol1</a:t>
            </a:r>
            <a:endParaRPr lang="en-US" sz="1800" b="0" i="1" dirty="0"/>
          </a:p>
        </p:txBody>
      </p:sp>
      <p:sp>
        <p:nvSpPr>
          <p:cNvPr id="25614" name="Line 15"/>
          <p:cNvSpPr>
            <a:spLocks noChangeShapeType="1"/>
          </p:cNvSpPr>
          <p:nvPr/>
        </p:nvSpPr>
        <p:spPr bwMode="auto">
          <a:xfrm rot="10800000">
            <a:off x="4259263" y="2609850"/>
            <a:ext cx="0" cy="238125"/>
          </a:xfrm>
          <a:prstGeom prst="line">
            <a:avLst/>
          </a:prstGeom>
          <a:noFill/>
          <a:ln w="19050">
            <a:solidFill>
              <a:schemeClr val="tx1"/>
            </a:solidFill>
            <a:round/>
            <a:headEnd/>
            <a:tailEnd/>
          </a:ln>
        </p:spPr>
        <p:txBody>
          <a:bodyPr wrap="none" anchor="ctr"/>
          <a:lstStyle/>
          <a:p>
            <a:endParaRPr lang="en-US" dirty="0"/>
          </a:p>
        </p:txBody>
      </p:sp>
      <p:sp>
        <p:nvSpPr>
          <p:cNvPr id="25615" name="Line 16"/>
          <p:cNvSpPr>
            <a:spLocks noChangeShapeType="1"/>
          </p:cNvSpPr>
          <p:nvPr/>
        </p:nvSpPr>
        <p:spPr bwMode="auto">
          <a:xfrm rot="10800000">
            <a:off x="5018088" y="2352675"/>
            <a:ext cx="0" cy="238125"/>
          </a:xfrm>
          <a:prstGeom prst="line">
            <a:avLst/>
          </a:prstGeom>
          <a:noFill/>
          <a:ln w="19050">
            <a:solidFill>
              <a:schemeClr val="tx1"/>
            </a:solidFill>
            <a:round/>
            <a:headEnd/>
            <a:tailEnd/>
          </a:ln>
        </p:spPr>
        <p:txBody>
          <a:bodyPr wrap="none" anchor="ctr"/>
          <a:lstStyle/>
          <a:p>
            <a:endParaRPr lang="en-US" dirty="0"/>
          </a:p>
        </p:txBody>
      </p:sp>
      <p:sp>
        <p:nvSpPr>
          <p:cNvPr id="25616" name="Text Box 17"/>
          <p:cNvSpPr txBox="1">
            <a:spLocks noChangeArrowheads="1"/>
          </p:cNvSpPr>
          <p:nvPr/>
        </p:nvSpPr>
        <p:spPr bwMode="auto">
          <a:xfrm>
            <a:off x="1604963" y="2838450"/>
            <a:ext cx="1662112" cy="676275"/>
          </a:xfrm>
          <a:prstGeom prst="rect">
            <a:avLst/>
          </a:prstGeom>
          <a:noFill/>
          <a:ln w="9525">
            <a:noFill/>
            <a:miter lim="800000"/>
            <a:headEnd/>
            <a:tailEnd/>
          </a:ln>
        </p:spPr>
        <p:txBody>
          <a:bodyPr/>
          <a:lstStyle/>
          <a:p>
            <a:pPr>
              <a:buClrTx/>
              <a:buFontTx/>
              <a:buNone/>
            </a:pPr>
            <a:r>
              <a:rPr lang="en-US" altLang="ja-JP" sz="1200" b="0" dirty="0">
                <a:latin typeface="Arial" charset="0"/>
                <a:ea typeface="ＭＳ Ｐゴシック" charset="-128"/>
              </a:rPr>
              <a:t>Source storage system hostname</a:t>
            </a:r>
          </a:p>
          <a:p>
            <a:pPr>
              <a:buClrTx/>
              <a:buFontTx/>
              <a:buNone/>
            </a:pPr>
            <a:r>
              <a:rPr lang="en-US" altLang="ja-JP" sz="1200" b="0" dirty="0">
                <a:latin typeface="Arial" charset="0"/>
                <a:ea typeface="ＭＳ Ｐゴシック" charset="-128"/>
              </a:rPr>
              <a:t>and source path</a:t>
            </a:r>
            <a:endParaRPr lang="en-US" sz="1200" b="0" i="1" dirty="0">
              <a:latin typeface="Arial" charset="0"/>
            </a:endParaRPr>
          </a:p>
        </p:txBody>
      </p:sp>
      <p:sp>
        <p:nvSpPr>
          <p:cNvPr id="25617" name="Text Box 18"/>
          <p:cNvSpPr txBox="1">
            <a:spLocks noChangeArrowheads="1"/>
          </p:cNvSpPr>
          <p:nvPr/>
        </p:nvSpPr>
        <p:spPr bwMode="auto">
          <a:xfrm>
            <a:off x="3367088" y="2847975"/>
            <a:ext cx="1795462" cy="676275"/>
          </a:xfrm>
          <a:prstGeom prst="rect">
            <a:avLst/>
          </a:prstGeom>
          <a:noFill/>
          <a:ln w="9525">
            <a:noFill/>
            <a:miter lim="800000"/>
            <a:headEnd/>
            <a:tailEnd/>
          </a:ln>
        </p:spPr>
        <p:txBody>
          <a:bodyPr/>
          <a:lstStyle/>
          <a:p>
            <a:pPr>
              <a:buClrTx/>
              <a:buFontTx/>
              <a:buNone/>
            </a:pPr>
            <a:r>
              <a:rPr lang="en-US" altLang="ja-JP" sz="1200" b="0" dirty="0">
                <a:latin typeface="Arial" charset="0"/>
                <a:ea typeface="ＭＳ Ｐゴシック" charset="-128"/>
              </a:rPr>
              <a:t>Destination storage system hostname</a:t>
            </a:r>
          </a:p>
          <a:p>
            <a:pPr>
              <a:buClrTx/>
              <a:buFontTx/>
              <a:buNone/>
            </a:pPr>
            <a:r>
              <a:rPr lang="en-US" altLang="ja-JP" sz="1200" b="0" dirty="0">
                <a:latin typeface="Arial" charset="0"/>
                <a:ea typeface="ＭＳ Ｐゴシック" charset="-128"/>
              </a:rPr>
              <a:t>and destination path</a:t>
            </a:r>
            <a:endParaRPr lang="en-US" sz="1200" b="0" i="1" dirty="0">
              <a:latin typeface="Arial" charset="0"/>
            </a:endParaRPr>
          </a:p>
        </p:txBody>
      </p:sp>
      <p:sp>
        <p:nvSpPr>
          <p:cNvPr id="25618" name="Line 19"/>
          <p:cNvSpPr>
            <a:spLocks noChangeShapeType="1"/>
          </p:cNvSpPr>
          <p:nvPr/>
        </p:nvSpPr>
        <p:spPr bwMode="auto">
          <a:xfrm rot="10800000">
            <a:off x="5402263" y="2457450"/>
            <a:ext cx="0" cy="1543050"/>
          </a:xfrm>
          <a:prstGeom prst="line">
            <a:avLst/>
          </a:prstGeom>
          <a:noFill/>
          <a:ln w="19050">
            <a:solidFill>
              <a:schemeClr val="tx1"/>
            </a:solidFill>
            <a:round/>
            <a:headEnd/>
            <a:tailEnd/>
          </a:ln>
        </p:spPr>
        <p:txBody>
          <a:bodyPr wrap="none" anchor="ctr"/>
          <a:lstStyle/>
          <a:p>
            <a:endParaRPr lang="en-US" dirty="0"/>
          </a:p>
        </p:txBody>
      </p:sp>
      <p:sp>
        <p:nvSpPr>
          <p:cNvPr id="25619" name="Line 20"/>
          <p:cNvSpPr>
            <a:spLocks noChangeShapeType="1"/>
          </p:cNvSpPr>
          <p:nvPr/>
        </p:nvSpPr>
        <p:spPr bwMode="auto">
          <a:xfrm rot="10800000">
            <a:off x="5964238" y="2457450"/>
            <a:ext cx="0" cy="1990725"/>
          </a:xfrm>
          <a:prstGeom prst="line">
            <a:avLst/>
          </a:prstGeom>
          <a:noFill/>
          <a:ln w="19050">
            <a:solidFill>
              <a:schemeClr val="tx1"/>
            </a:solidFill>
            <a:round/>
            <a:headEnd/>
            <a:tailEnd/>
          </a:ln>
        </p:spPr>
        <p:txBody>
          <a:bodyPr wrap="none" anchor="ctr"/>
          <a:lstStyle/>
          <a:p>
            <a:endParaRPr lang="en-US" dirty="0"/>
          </a:p>
        </p:txBody>
      </p:sp>
      <p:sp>
        <p:nvSpPr>
          <p:cNvPr id="25620" name="Line 21"/>
          <p:cNvSpPr>
            <a:spLocks noChangeShapeType="1"/>
          </p:cNvSpPr>
          <p:nvPr/>
        </p:nvSpPr>
        <p:spPr bwMode="auto">
          <a:xfrm rot="10800000">
            <a:off x="6554788" y="2514600"/>
            <a:ext cx="0" cy="2343150"/>
          </a:xfrm>
          <a:prstGeom prst="line">
            <a:avLst/>
          </a:prstGeom>
          <a:noFill/>
          <a:ln w="19050">
            <a:solidFill>
              <a:schemeClr val="tx1"/>
            </a:solidFill>
            <a:round/>
            <a:headEnd/>
            <a:tailEnd/>
          </a:ln>
        </p:spPr>
        <p:txBody>
          <a:bodyPr wrap="none" anchor="ctr"/>
          <a:lstStyle/>
          <a:p>
            <a:endParaRPr lang="en-US" dirty="0"/>
          </a:p>
        </p:txBody>
      </p:sp>
      <p:sp>
        <p:nvSpPr>
          <p:cNvPr id="25621" name="Line 22"/>
          <p:cNvSpPr>
            <a:spLocks noChangeShapeType="1"/>
          </p:cNvSpPr>
          <p:nvPr/>
        </p:nvSpPr>
        <p:spPr bwMode="auto">
          <a:xfrm rot="10800000">
            <a:off x="7050088" y="2476500"/>
            <a:ext cx="0" cy="2838450"/>
          </a:xfrm>
          <a:prstGeom prst="line">
            <a:avLst/>
          </a:prstGeom>
          <a:noFill/>
          <a:ln w="19050">
            <a:solidFill>
              <a:schemeClr val="tx1"/>
            </a:solidFill>
            <a:round/>
            <a:headEnd/>
            <a:tailEnd/>
          </a:ln>
        </p:spPr>
        <p:txBody>
          <a:bodyPr wrap="none" anchor="ctr"/>
          <a:lstStyle/>
          <a:p>
            <a:endParaRPr lang="en-US" dirty="0"/>
          </a:p>
        </p:txBody>
      </p:sp>
      <p:sp>
        <p:nvSpPr>
          <p:cNvPr id="25622" name="Line 23"/>
          <p:cNvSpPr>
            <a:spLocks noChangeShapeType="1"/>
          </p:cNvSpPr>
          <p:nvPr/>
        </p:nvSpPr>
        <p:spPr bwMode="auto">
          <a:xfrm rot="10800000" flipH="1">
            <a:off x="7180988" y="2538804"/>
            <a:ext cx="650580" cy="2783"/>
          </a:xfrm>
          <a:prstGeom prst="line">
            <a:avLst/>
          </a:prstGeom>
          <a:noFill/>
          <a:ln w="19050">
            <a:solidFill>
              <a:schemeClr val="tx1"/>
            </a:solidFill>
            <a:round/>
            <a:headEnd/>
            <a:tailEnd/>
          </a:ln>
        </p:spPr>
        <p:txBody>
          <a:bodyPr wrap="none" anchor="ctr"/>
          <a:lstStyle/>
          <a:p>
            <a:endParaRPr lang="en-US" dirty="0"/>
          </a:p>
        </p:txBody>
      </p:sp>
      <p:sp>
        <p:nvSpPr>
          <p:cNvPr id="25623" name="Line 24"/>
          <p:cNvSpPr>
            <a:spLocks noChangeShapeType="1"/>
          </p:cNvSpPr>
          <p:nvPr/>
        </p:nvSpPr>
        <p:spPr bwMode="auto">
          <a:xfrm rot="10800000" flipH="1">
            <a:off x="7567120" y="2552700"/>
            <a:ext cx="0" cy="3219450"/>
          </a:xfrm>
          <a:prstGeom prst="line">
            <a:avLst/>
          </a:prstGeom>
          <a:noFill/>
          <a:ln w="19050">
            <a:solidFill>
              <a:schemeClr val="tx1"/>
            </a:solidFill>
            <a:round/>
            <a:headEnd/>
            <a:tailEnd/>
          </a:ln>
        </p:spPr>
        <p:txBody>
          <a:bodyPr wrap="none" anchor="ctr"/>
          <a:lstStyle/>
          <a:p>
            <a:endParaRPr lang="en-US" dirty="0"/>
          </a:p>
        </p:txBody>
      </p:sp>
      <p:sp>
        <p:nvSpPr>
          <p:cNvPr id="25624" name="Line 25"/>
          <p:cNvSpPr>
            <a:spLocks noChangeShapeType="1"/>
          </p:cNvSpPr>
          <p:nvPr/>
        </p:nvSpPr>
        <p:spPr bwMode="auto">
          <a:xfrm rot="10800000">
            <a:off x="7188925" y="2314575"/>
            <a:ext cx="0" cy="238125"/>
          </a:xfrm>
          <a:prstGeom prst="line">
            <a:avLst/>
          </a:prstGeom>
          <a:noFill/>
          <a:ln w="19050">
            <a:solidFill>
              <a:schemeClr val="tx1"/>
            </a:solidFill>
            <a:round/>
            <a:headEnd/>
            <a:tailEnd/>
          </a:ln>
        </p:spPr>
        <p:txBody>
          <a:bodyPr wrap="none" anchor="ctr"/>
          <a:lstStyle/>
          <a:p>
            <a:endParaRPr lang="en-US" dirty="0"/>
          </a:p>
        </p:txBody>
      </p:sp>
      <p:sp>
        <p:nvSpPr>
          <p:cNvPr id="25625" name="Line 26"/>
          <p:cNvSpPr>
            <a:spLocks noChangeShapeType="1"/>
          </p:cNvSpPr>
          <p:nvPr/>
        </p:nvSpPr>
        <p:spPr bwMode="auto">
          <a:xfrm rot="10800000">
            <a:off x="7827840" y="2313866"/>
            <a:ext cx="0" cy="238125"/>
          </a:xfrm>
          <a:prstGeom prst="line">
            <a:avLst/>
          </a:prstGeom>
          <a:noFill/>
          <a:ln w="19050">
            <a:solidFill>
              <a:schemeClr val="tx1"/>
            </a:solidFill>
            <a:round/>
            <a:headEnd/>
            <a:tailEnd/>
          </a:ln>
        </p:spPr>
        <p:txBody>
          <a:bodyPr wrap="none" anchor="ctr"/>
          <a:lstStyle/>
          <a:p>
            <a:endParaRPr lang="en-US" dirty="0"/>
          </a:p>
        </p:txBody>
      </p:sp>
      <p:sp>
        <p:nvSpPr>
          <p:cNvPr id="25626" name="Rectangle 27"/>
          <p:cNvSpPr>
            <a:spLocks noChangeArrowheads="1"/>
          </p:cNvSpPr>
          <p:nvPr/>
        </p:nvSpPr>
        <p:spPr bwMode="auto">
          <a:xfrm>
            <a:off x="5794375" y="2106613"/>
            <a:ext cx="355600" cy="369332"/>
          </a:xfrm>
          <a:prstGeom prst="rect">
            <a:avLst/>
          </a:prstGeom>
          <a:noFill/>
          <a:ln w="9525" algn="ctr">
            <a:noFill/>
            <a:miter lim="800000"/>
            <a:headEnd/>
            <a:tailEnd/>
          </a:ln>
        </p:spPr>
        <p:txBody>
          <a:bodyPr>
            <a:spAutoFit/>
          </a:bodyPr>
          <a:lstStyle/>
          <a:p>
            <a:pPr algn="ctr"/>
            <a:r>
              <a:rPr lang="en-US" sz="1800" b="0" dirty="0"/>
              <a:t>0</a:t>
            </a:r>
          </a:p>
        </p:txBody>
      </p:sp>
      <p:sp>
        <p:nvSpPr>
          <p:cNvPr id="25627" name="Line 28"/>
          <p:cNvSpPr>
            <a:spLocks noChangeShapeType="1"/>
          </p:cNvSpPr>
          <p:nvPr/>
        </p:nvSpPr>
        <p:spPr bwMode="auto">
          <a:xfrm rot="10800000" flipH="1">
            <a:off x="4202113" y="4000500"/>
            <a:ext cx="1200150" cy="0"/>
          </a:xfrm>
          <a:prstGeom prst="line">
            <a:avLst/>
          </a:prstGeom>
          <a:noFill/>
          <a:ln w="19050">
            <a:solidFill>
              <a:schemeClr val="tx1"/>
            </a:solidFill>
            <a:round/>
            <a:headEnd/>
            <a:tailEnd/>
          </a:ln>
        </p:spPr>
        <p:txBody>
          <a:bodyPr wrap="none" anchor="ctr"/>
          <a:lstStyle/>
          <a:p>
            <a:endParaRPr lang="en-US" dirty="0"/>
          </a:p>
        </p:txBody>
      </p:sp>
      <p:sp>
        <p:nvSpPr>
          <p:cNvPr id="25628" name="Line 29"/>
          <p:cNvSpPr>
            <a:spLocks noChangeShapeType="1"/>
          </p:cNvSpPr>
          <p:nvPr/>
        </p:nvSpPr>
        <p:spPr bwMode="auto">
          <a:xfrm rot="10800000" flipH="1">
            <a:off x="3292475" y="4448175"/>
            <a:ext cx="2686050" cy="0"/>
          </a:xfrm>
          <a:prstGeom prst="line">
            <a:avLst/>
          </a:prstGeom>
          <a:noFill/>
          <a:ln w="19050">
            <a:solidFill>
              <a:schemeClr val="tx1"/>
            </a:solidFill>
            <a:round/>
            <a:headEnd/>
            <a:tailEnd/>
          </a:ln>
        </p:spPr>
        <p:txBody>
          <a:bodyPr wrap="none" anchor="ctr"/>
          <a:lstStyle/>
          <a:p>
            <a:endParaRPr lang="en-US" dirty="0"/>
          </a:p>
        </p:txBody>
      </p:sp>
      <p:sp>
        <p:nvSpPr>
          <p:cNvPr id="25629" name="Line 30"/>
          <p:cNvSpPr>
            <a:spLocks noChangeShapeType="1"/>
          </p:cNvSpPr>
          <p:nvPr/>
        </p:nvSpPr>
        <p:spPr bwMode="auto">
          <a:xfrm rot="10800000" flipH="1" flipV="1">
            <a:off x="3124200" y="4867275"/>
            <a:ext cx="3438525" cy="0"/>
          </a:xfrm>
          <a:prstGeom prst="line">
            <a:avLst/>
          </a:prstGeom>
          <a:noFill/>
          <a:ln w="19050">
            <a:solidFill>
              <a:schemeClr val="tx1"/>
            </a:solidFill>
            <a:round/>
            <a:headEnd/>
            <a:tailEnd/>
          </a:ln>
        </p:spPr>
        <p:txBody>
          <a:bodyPr wrap="none" anchor="ctr"/>
          <a:lstStyle/>
          <a:p>
            <a:endParaRPr lang="en-US" dirty="0"/>
          </a:p>
        </p:txBody>
      </p:sp>
      <p:sp>
        <p:nvSpPr>
          <p:cNvPr id="25630" name="Line 31"/>
          <p:cNvSpPr>
            <a:spLocks noChangeShapeType="1"/>
          </p:cNvSpPr>
          <p:nvPr/>
        </p:nvSpPr>
        <p:spPr bwMode="auto">
          <a:xfrm rot="10800000" flipH="1" flipV="1">
            <a:off x="5065713" y="5305425"/>
            <a:ext cx="1971675" cy="0"/>
          </a:xfrm>
          <a:prstGeom prst="line">
            <a:avLst/>
          </a:prstGeom>
          <a:noFill/>
          <a:ln w="19050">
            <a:solidFill>
              <a:schemeClr val="tx1"/>
            </a:solidFill>
            <a:round/>
            <a:headEnd/>
            <a:tailEnd/>
          </a:ln>
        </p:spPr>
        <p:txBody>
          <a:bodyPr wrap="none" anchor="ctr"/>
          <a:lstStyle/>
          <a:p>
            <a:endParaRPr lang="en-US" dirty="0"/>
          </a:p>
        </p:txBody>
      </p:sp>
      <p:sp>
        <p:nvSpPr>
          <p:cNvPr id="25631" name="Line 32"/>
          <p:cNvSpPr>
            <a:spLocks noChangeShapeType="1"/>
          </p:cNvSpPr>
          <p:nvPr/>
        </p:nvSpPr>
        <p:spPr bwMode="auto">
          <a:xfrm rot="10800000" flipH="1">
            <a:off x="5078413" y="5776855"/>
            <a:ext cx="2494971" cy="4819"/>
          </a:xfrm>
          <a:prstGeom prst="line">
            <a:avLst/>
          </a:prstGeom>
          <a:noFill/>
          <a:ln w="19050">
            <a:solidFill>
              <a:schemeClr val="tx1"/>
            </a:solidFill>
            <a:round/>
            <a:headEnd/>
            <a:tailEnd/>
          </a:ln>
        </p:spPr>
        <p:txBody>
          <a:bodyPr wrap="none" anchor="ctr"/>
          <a:lstStyle/>
          <a:p>
            <a:endParaRPr lang="en-US" dirty="0"/>
          </a:p>
        </p:txBody>
      </p:sp>
      <p:sp>
        <p:nvSpPr>
          <p:cNvPr id="25632" name="Text Box 33"/>
          <p:cNvSpPr txBox="1">
            <a:spLocks noChangeArrowheads="1"/>
          </p:cNvSpPr>
          <p:nvPr/>
        </p:nvSpPr>
        <p:spPr bwMode="auto">
          <a:xfrm>
            <a:off x="1633538" y="3848100"/>
            <a:ext cx="2595562" cy="304800"/>
          </a:xfrm>
          <a:prstGeom prst="rect">
            <a:avLst/>
          </a:prstGeom>
          <a:noFill/>
          <a:ln w="9525">
            <a:noFill/>
            <a:miter lim="800000"/>
            <a:headEnd/>
            <a:tailEnd/>
          </a:ln>
        </p:spPr>
        <p:txBody>
          <a:bodyPr/>
          <a:lstStyle/>
          <a:p>
            <a:pPr algn="l">
              <a:buClrTx/>
              <a:buFontTx/>
              <a:buNone/>
            </a:pPr>
            <a:r>
              <a:rPr lang="en-US" altLang="ja-JP" sz="1200" b="0" dirty="0">
                <a:latin typeface="Arial" charset="0"/>
                <a:ea typeface="ＭＳ Ｐゴシック" charset="-128"/>
              </a:rPr>
              <a:t>Use default values for arguments</a:t>
            </a:r>
            <a:endParaRPr lang="en-US" sz="1200" b="0" i="1" dirty="0">
              <a:latin typeface="Arial" charset="0"/>
            </a:endParaRPr>
          </a:p>
        </p:txBody>
      </p:sp>
      <p:sp>
        <p:nvSpPr>
          <p:cNvPr id="25633" name="Text Box 34"/>
          <p:cNvSpPr txBox="1">
            <a:spLocks noChangeArrowheads="1"/>
          </p:cNvSpPr>
          <p:nvPr/>
        </p:nvSpPr>
        <p:spPr bwMode="auto">
          <a:xfrm>
            <a:off x="1633538" y="4276725"/>
            <a:ext cx="1747837" cy="304800"/>
          </a:xfrm>
          <a:prstGeom prst="rect">
            <a:avLst/>
          </a:prstGeom>
          <a:noFill/>
          <a:ln w="9525">
            <a:noFill/>
            <a:miter lim="800000"/>
            <a:headEnd/>
            <a:tailEnd/>
          </a:ln>
        </p:spPr>
        <p:txBody>
          <a:bodyPr/>
          <a:lstStyle/>
          <a:p>
            <a:pPr algn="l">
              <a:buClrTx/>
              <a:buFontTx/>
              <a:buNone/>
            </a:pPr>
            <a:r>
              <a:rPr lang="en-US" altLang="ja-JP" sz="1200" b="0" dirty="0" smtClean="0">
                <a:latin typeface="Arial" charset="0"/>
                <a:ea typeface="ＭＳ Ｐゴシック" charset="-128"/>
              </a:rPr>
              <a:t>Updates on the hour</a:t>
            </a:r>
            <a:endParaRPr lang="en-US" sz="1200" b="0" i="1" dirty="0">
              <a:latin typeface="Arial" charset="0"/>
            </a:endParaRPr>
          </a:p>
        </p:txBody>
      </p:sp>
      <p:sp>
        <p:nvSpPr>
          <p:cNvPr id="25634" name="AutoShape 35"/>
          <p:cNvSpPr>
            <a:spLocks/>
          </p:cNvSpPr>
          <p:nvPr/>
        </p:nvSpPr>
        <p:spPr bwMode="auto">
          <a:xfrm rot="5400000">
            <a:off x="2313781" y="1221582"/>
            <a:ext cx="314325" cy="1490662"/>
          </a:xfrm>
          <a:prstGeom prst="leftBrace">
            <a:avLst>
              <a:gd name="adj1" fmla="val 39520"/>
              <a:gd name="adj2" fmla="val 50000"/>
            </a:avLst>
          </a:prstGeom>
          <a:noFill/>
          <a:ln w="19050">
            <a:solidFill>
              <a:schemeClr val="tx1"/>
            </a:solidFill>
            <a:round/>
            <a:headEnd/>
            <a:tailEnd/>
          </a:ln>
        </p:spPr>
        <p:txBody>
          <a:bodyPr wrap="none" anchor="ctr"/>
          <a:lstStyle/>
          <a:p>
            <a:endParaRPr lang="en-US" b="0" dirty="0"/>
          </a:p>
        </p:txBody>
      </p:sp>
      <p:sp>
        <p:nvSpPr>
          <p:cNvPr id="25635" name="AutoShape 36"/>
          <p:cNvSpPr>
            <a:spLocks/>
          </p:cNvSpPr>
          <p:nvPr/>
        </p:nvSpPr>
        <p:spPr bwMode="auto">
          <a:xfrm rot="5400000">
            <a:off x="4094956" y="1183482"/>
            <a:ext cx="314325" cy="1490662"/>
          </a:xfrm>
          <a:prstGeom prst="leftBrace">
            <a:avLst>
              <a:gd name="adj1" fmla="val 39520"/>
              <a:gd name="adj2" fmla="val 50000"/>
            </a:avLst>
          </a:prstGeom>
          <a:noFill/>
          <a:ln w="19050">
            <a:solidFill>
              <a:schemeClr val="tx1"/>
            </a:solidFill>
            <a:round/>
            <a:headEnd/>
            <a:tailEnd/>
          </a:ln>
        </p:spPr>
        <p:txBody>
          <a:bodyPr wrap="none" anchor="ctr"/>
          <a:lstStyle/>
          <a:p>
            <a:endParaRPr lang="en-US" b="0" dirty="0"/>
          </a:p>
        </p:txBody>
      </p:sp>
      <p:sp>
        <p:nvSpPr>
          <p:cNvPr id="25636" name="AutoShape 37"/>
          <p:cNvSpPr>
            <a:spLocks/>
          </p:cNvSpPr>
          <p:nvPr/>
        </p:nvSpPr>
        <p:spPr bwMode="auto">
          <a:xfrm rot="5400000">
            <a:off x="5280819" y="1693069"/>
            <a:ext cx="314325" cy="471487"/>
          </a:xfrm>
          <a:prstGeom prst="leftBrace">
            <a:avLst>
              <a:gd name="adj1" fmla="val 12500"/>
              <a:gd name="adj2" fmla="val 50000"/>
            </a:avLst>
          </a:prstGeom>
          <a:noFill/>
          <a:ln w="19050">
            <a:solidFill>
              <a:schemeClr val="tx1"/>
            </a:solidFill>
            <a:round/>
            <a:headEnd/>
            <a:tailEnd/>
          </a:ln>
        </p:spPr>
        <p:txBody>
          <a:bodyPr wrap="none" anchor="ctr"/>
          <a:lstStyle/>
          <a:p>
            <a:endParaRPr lang="en-US" b="0" dirty="0"/>
          </a:p>
        </p:txBody>
      </p:sp>
      <p:sp>
        <p:nvSpPr>
          <p:cNvPr id="25637" name="AutoShape 38"/>
          <p:cNvSpPr>
            <a:spLocks/>
          </p:cNvSpPr>
          <p:nvPr/>
        </p:nvSpPr>
        <p:spPr bwMode="auto">
          <a:xfrm rot="5400000">
            <a:off x="6741523" y="880063"/>
            <a:ext cx="314325" cy="2059399"/>
          </a:xfrm>
          <a:prstGeom prst="leftBrace">
            <a:avLst>
              <a:gd name="adj1" fmla="val 60480"/>
              <a:gd name="adj2" fmla="val 50000"/>
            </a:avLst>
          </a:prstGeom>
          <a:noFill/>
          <a:ln w="19050">
            <a:solidFill>
              <a:schemeClr val="tx1"/>
            </a:solidFill>
            <a:round/>
            <a:headEnd/>
            <a:tailEnd/>
          </a:ln>
        </p:spPr>
        <p:txBody>
          <a:bodyPr wrap="none" anchor="ctr"/>
          <a:lstStyle/>
          <a:p>
            <a:endParaRPr lang="en-US" b="0" dirty="0"/>
          </a:p>
        </p:txBody>
      </p:sp>
      <p:sp>
        <p:nvSpPr>
          <p:cNvPr id="25638" name="Text Box 39"/>
          <p:cNvSpPr txBox="1">
            <a:spLocks noChangeArrowheads="1"/>
          </p:cNvSpPr>
          <p:nvPr/>
        </p:nvSpPr>
        <p:spPr bwMode="auto">
          <a:xfrm>
            <a:off x="2138363" y="1409700"/>
            <a:ext cx="700087" cy="257175"/>
          </a:xfrm>
          <a:prstGeom prst="rect">
            <a:avLst/>
          </a:prstGeom>
          <a:noFill/>
          <a:ln w="9525">
            <a:noFill/>
            <a:miter lim="800000"/>
            <a:headEnd/>
            <a:tailEnd/>
          </a:ln>
        </p:spPr>
        <p:txBody>
          <a:bodyPr/>
          <a:lstStyle/>
          <a:p>
            <a:pPr>
              <a:buClrTx/>
              <a:buFontTx/>
              <a:buNone/>
            </a:pPr>
            <a:r>
              <a:rPr lang="en-US" altLang="ja-JP" sz="1200" b="0" dirty="0">
                <a:latin typeface="Arial" charset="0"/>
                <a:ea typeface="ＭＳ Ｐゴシック" charset="-128"/>
              </a:rPr>
              <a:t>Source</a:t>
            </a:r>
            <a:endParaRPr lang="en-US" sz="1200" b="0" i="1" dirty="0">
              <a:latin typeface="Arial" charset="0"/>
            </a:endParaRPr>
          </a:p>
        </p:txBody>
      </p:sp>
      <p:sp>
        <p:nvSpPr>
          <p:cNvPr id="25639" name="Text Box 40"/>
          <p:cNvSpPr txBox="1">
            <a:spLocks noChangeArrowheads="1"/>
          </p:cNvSpPr>
          <p:nvPr/>
        </p:nvSpPr>
        <p:spPr bwMode="auto">
          <a:xfrm>
            <a:off x="3729038" y="1419225"/>
            <a:ext cx="1042987" cy="257175"/>
          </a:xfrm>
          <a:prstGeom prst="rect">
            <a:avLst/>
          </a:prstGeom>
          <a:noFill/>
          <a:ln w="9525">
            <a:noFill/>
            <a:miter lim="800000"/>
            <a:headEnd/>
            <a:tailEnd/>
          </a:ln>
        </p:spPr>
        <p:txBody>
          <a:bodyPr/>
          <a:lstStyle/>
          <a:p>
            <a:pPr>
              <a:buClrTx/>
              <a:buFontTx/>
              <a:buNone/>
            </a:pPr>
            <a:r>
              <a:rPr lang="en-US" altLang="ja-JP" sz="1200" b="0" dirty="0">
                <a:latin typeface="Arial" charset="0"/>
                <a:ea typeface="ＭＳ Ｐゴシック" charset="-128"/>
              </a:rPr>
              <a:t>Destination</a:t>
            </a:r>
            <a:endParaRPr lang="en-US" sz="1200" b="0" i="1" dirty="0">
              <a:latin typeface="Arial" charset="0"/>
            </a:endParaRPr>
          </a:p>
        </p:txBody>
      </p:sp>
      <p:sp>
        <p:nvSpPr>
          <p:cNvPr id="25640" name="Text Box 41"/>
          <p:cNvSpPr txBox="1">
            <a:spLocks noChangeArrowheads="1"/>
          </p:cNvSpPr>
          <p:nvPr/>
        </p:nvSpPr>
        <p:spPr bwMode="auto">
          <a:xfrm>
            <a:off x="4929188" y="1419225"/>
            <a:ext cx="1014412" cy="257175"/>
          </a:xfrm>
          <a:prstGeom prst="rect">
            <a:avLst/>
          </a:prstGeom>
          <a:noFill/>
          <a:ln w="9525">
            <a:noFill/>
            <a:miter lim="800000"/>
            <a:headEnd/>
            <a:tailEnd/>
          </a:ln>
        </p:spPr>
        <p:txBody>
          <a:bodyPr/>
          <a:lstStyle/>
          <a:p>
            <a:pPr>
              <a:buClrTx/>
              <a:buFontTx/>
              <a:buNone/>
            </a:pPr>
            <a:r>
              <a:rPr lang="en-US" altLang="ja-JP" sz="1200" b="0" dirty="0">
                <a:latin typeface="Arial" charset="0"/>
                <a:ea typeface="ＭＳ Ｐゴシック" charset="-128"/>
              </a:rPr>
              <a:t>Arguments</a:t>
            </a:r>
            <a:endParaRPr lang="en-US" sz="1200" b="0" i="1" dirty="0">
              <a:latin typeface="Arial" charset="0"/>
            </a:endParaRPr>
          </a:p>
        </p:txBody>
      </p:sp>
      <p:sp>
        <p:nvSpPr>
          <p:cNvPr id="25641" name="Text Box 42"/>
          <p:cNvSpPr txBox="1">
            <a:spLocks noChangeArrowheads="1"/>
          </p:cNvSpPr>
          <p:nvPr/>
        </p:nvSpPr>
        <p:spPr bwMode="auto">
          <a:xfrm>
            <a:off x="6510338" y="1409700"/>
            <a:ext cx="1014412" cy="257175"/>
          </a:xfrm>
          <a:prstGeom prst="rect">
            <a:avLst/>
          </a:prstGeom>
          <a:noFill/>
          <a:ln w="9525">
            <a:noFill/>
            <a:miter lim="800000"/>
            <a:headEnd/>
            <a:tailEnd/>
          </a:ln>
        </p:spPr>
        <p:txBody>
          <a:bodyPr/>
          <a:lstStyle/>
          <a:p>
            <a:pPr>
              <a:buClrTx/>
              <a:buFontTx/>
              <a:buNone/>
            </a:pPr>
            <a:r>
              <a:rPr lang="en-US" altLang="ja-JP" sz="1200" b="0" dirty="0">
                <a:latin typeface="Arial" charset="0"/>
                <a:ea typeface="ＭＳ Ｐゴシック" charset="-128"/>
              </a:rPr>
              <a:t>Schedule</a:t>
            </a:r>
            <a:endParaRPr lang="en-US" sz="1200" b="0" i="1" dirty="0">
              <a:latin typeface="Arial" charset="0"/>
            </a:endParaRPr>
          </a:p>
        </p:txBody>
      </p:sp>
      <p:sp>
        <p:nvSpPr>
          <p:cNvPr id="25642" name="Text Box 43"/>
          <p:cNvSpPr txBox="1">
            <a:spLocks noChangeArrowheads="1"/>
          </p:cNvSpPr>
          <p:nvPr/>
        </p:nvSpPr>
        <p:spPr bwMode="auto">
          <a:xfrm>
            <a:off x="1633538" y="4695825"/>
            <a:ext cx="1727500" cy="304800"/>
          </a:xfrm>
          <a:prstGeom prst="rect">
            <a:avLst/>
          </a:prstGeom>
          <a:noFill/>
          <a:ln w="9525">
            <a:noFill/>
            <a:miter lim="800000"/>
            <a:headEnd/>
            <a:tailEnd/>
          </a:ln>
        </p:spPr>
        <p:txBody>
          <a:bodyPr/>
          <a:lstStyle/>
          <a:p>
            <a:pPr algn="l">
              <a:buClrTx/>
              <a:buFontTx/>
              <a:buNone/>
            </a:pPr>
            <a:r>
              <a:rPr lang="en-US" altLang="ja-JP" sz="1200" b="0" dirty="0" smtClean="0">
                <a:latin typeface="Arial" charset="0"/>
                <a:ea typeface="ＭＳ Ｐゴシック" charset="-128"/>
              </a:rPr>
              <a:t>Updates at 11 p.m.</a:t>
            </a:r>
            <a:endParaRPr lang="en-US" sz="1200" b="0" i="1" dirty="0">
              <a:latin typeface="Arial" charset="0"/>
            </a:endParaRPr>
          </a:p>
        </p:txBody>
      </p:sp>
      <p:sp>
        <p:nvSpPr>
          <p:cNvPr id="25643" name="Text Box 44"/>
          <p:cNvSpPr txBox="1">
            <a:spLocks noChangeArrowheads="1"/>
          </p:cNvSpPr>
          <p:nvPr/>
        </p:nvSpPr>
        <p:spPr bwMode="auto">
          <a:xfrm>
            <a:off x="1624013" y="5143500"/>
            <a:ext cx="3519487" cy="304800"/>
          </a:xfrm>
          <a:prstGeom prst="rect">
            <a:avLst/>
          </a:prstGeom>
          <a:noFill/>
          <a:ln w="9525">
            <a:noFill/>
            <a:miter lim="800000"/>
            <a:headEnd/>
            <a:tailEnd/>
          </a:ln>
        </p:spPr>
        <p:txBody>
          <a:bodyPr/>
          <a:lstStyle/>
          <a:p>
            <a:pPr algn="l">
              <a:buClrTx/>
              <a:buFontTx/>
              <a:buNone/>
            </a:pPr>
            <a:r>
              <a:rPr lang="en-US" altLang="ja-JP" sz="1200" b="0" dirty="0">
                <a:latin typeface="Arial" charset="0"/>
                <a:ea typeface="ＭＳ Ｐゴシック" charset="-128"/>
              </a:rPr>
              <a:t>Updates on all (applicable) days of the month</a:t>
            </a:r>
            <a:endParaRPr lang="en-US" sz="1200" b="0" i="1" dirty="0">
              <a:latin typeface="Arial" charset="0"/>
            </a:endParaRPr>
          </a:p>
        </p:txBody>
      </p:sp>
      <p:sp>
        <p:nvSpPr>
          <p:cNvPr id="25644" name="Text Box 45"/>
          <p:cNvSpPr txBox="1">
            <a:spLocks noChangeArrowheads="1"/>
          </p:cNvSpPr>
          <p:nvPr/>
        </p:nvSpPr>
        <p:spPr bwMode="auto">
          <a:xfrm>
            <a:off x="1614488" y="5610225"/>
            <a:ext cx="3529012" cy="304800"/>
          </a:xfrm>
          <a:prstGeom prst="rect">
            <a:avLst/>
          </a:prstGeom>
          <a:noFill/>
          <a:ln w="9525">
            <a:noFill/>
            <a:miter lim="800000"/>
            <a:headEnd/>
            <a:tailEnd/>
          </a:ln>
        </p:spPr>
        <p:txBody>
          <a:bodyPr/>
          <a:lstStyle/>
          <a:p>
            <a:pPr algn="l">
              <a:buClrTx/>
              <a:buFontTx/>
              <a:buNone/>
            </a:pPr>
            <a:r>
              <a:rPr lang="en-US" altLang="ja-JP" sz="1200" b="0" dirty="0">
                <a:latin typeface="Arial" charset="0"/>
                <a:ea typeface="ＭＳ Ｐゴシック" charset="-128"/>
              </a:rPr>
              <a:t>Updates on Monday, Wednesday, and Friday</a:t>
            </a:r>
            <a:endParaRPr lang="en-US" sz="1200" b="0" i="1" dirty="0">
              <a:latin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p:txBody>
          <a:bodyPr/>
          <a:lstStyle/>
          <a:p>
            <a:pPr eaLnBrk="1" hangingPunct="1"/>
            <a:r>
              <a:rPr lang="en-US" dirty="0" smtClean="0">
                <a:latin typeface="Courier New" pitchFamily="49" charset="0"/>
              </a:rPr>
              <a:t>snapmirror.conf</a:t>
            </a:r>
            <a:r>
              <a:rPr lang="en-US" dirty="0" smtClean="0"/>
              <a:t>  File Examples</a:t>
            </a:r>
          </a:p>
        </p:txBody>
      </p:sp>
      <p:sp>
        <p:nvSpPr>
          <p:cNvPr id="26628" name="Rectangle 3"/>
          <p:cNvSpPr>
            <a:spLocks noGrp="1" noChangeArrowheads="1"/>
          </p:cNvSpPr>
          <p:nvPr>
            <p:ph type="body" idx="1"/>
          </p:nvPr>
        </p:nvSpPr>
        <p:spPr/>
        <p:txBody>
          <a:bodyPr/>
          <a:lstStyle/>
          <a:p>
            <a:pPr marL="0" indent="0" eaLnBrk="1" hangingPunct="1">
              <a:buFont typeface="Wingdings 2" pitchFamily="18" charset="2"/>
              <a:buNone/>
            </a:pPr>
            <a:r>
              <a:rPr lang="en-US" dirty="0" smtClean="0"/>
              <a:t>Example entries from </a:t>
            </a:r>
            <a:r>
              <a:rPr lang="en-US" dirty="0" smtClean="0">
                <a:latin typeface="Courier New" pitchFamily="49" charset="0"/>
              </a:rPr>
              <a:t>snapmirror.conf</a:t>
            </a:r>
            <a:r>
              <a:rPr lang="en-US" dirty="0" smtClean="0"/>
              <a:t> file that resides on the destination</a:t>
            </a:r>
          </a:p>
          <a:p>
            <a:pPr eaLnBrk="1" hangingPunct="1"/>
            <a:r>
              <a:rPr lang="en-US" dirty="0" smtClean="0"/>
              <a:t>Qtree SnapMirror</a:t>
            </a:r>
          </a:p>
          <a:p>
            <a:pPr eaLnBrk="1" hangingPunct="1">
              <a:buFont typeface="Wingdings 2" pitchFamily="18" charset="2"/>
              <a:buNone/>
            </a:pPr>
            <a:r>
              <a:rPr lang="en-US" sz="2000" dirty="0" smtClean="0">
                <a:solidFill>
                  <a:srgbClr val="000000"/>
                </a:solidFill>
                <a:latin typeface="Courier New" pitchFamily="49" charset="0"/>
              </a:rPr>
              <a:t> 	</a:t>
            </a:r>
            <a:r>
              <a:rPr lang="en-US" sz="2000" dirty="0" err="1" smtClean="0">
                <a:solidFill>
                  <a:srgbClr val="000000"/>
                </a:solidFill>
                <a:latin typeface="Courier New" pitchFamily="49" charset="0"/>
              </a:rPr>
              <a:t>src</a:t>
            </a:r>
            <a:r>
              <a:rPr lang="en-US" sz="2000" dirty="0" smtClean="0">
                <a:solidFill>
                  <a:srgbClr val="000000"/>
                </a:solidFill>
                <a:latin typeface="Courier New" pitchFamily="49" charset="0"/>
              </a:rPr>
              <a:t>:/vol/vol1/q1 dst:/vol/vol1/q1 – 15 * *</a:t>
            </a:r>
            <a:r>
              <a:rPr lang="en-US" sz="2000" i="1" dirty="0" smtClean="0">
                <a:solidFill>
                  <a:srgbClr val="000000"/>
                </a:solidFill>
                <a:latin typeface="Courier New" pitchFamily="49" charset="0"/>
              </a:rPr>
              <a:t> *</a:t>
            </a:r>
          </a:p>
          <a:p>
            <a:pPr eaLnBrk="1" hangingPunct="1"/>
            <a:r>
              <a:rPr lang="en-US" dirty="0" smtClean="0"/>
              <a:t>Volume SnapMirror</a:t>
            </a:r>
          </a:p>
          <a:p>
            <a:pPr eaLnBrk="1" hangingPunct="1">
              <a:buFont typeface="Wingdings 2" pitchFamily="18" charset="2"/>
              <a:buNone/>
            </a:pPr>
            <a:r>
              <a:rPr lang="en-US" sz="2000" dirty="0" smtClean="0">
                <a:solidFill>
                  <a:srgbClr val="000000"/>
                </a:solidFill>
                <a:latin typeface="Courier New" pitchFamily="49" charset="0"/>
              </a:rPr>
              <a:t>	src:vol2 dst:vol2 kbs=2000 10 8,20 * *</a:t>
            </a:r>
            <a:endParaRPr lang="en-US" sz="2000" dirty="0" smtClean="0"/>
          </a:p>
          <a:p>
            <a:pPr eaLnBrk="1" hangingPunct="1">
              <a:buFont typeface="Wingdings 2" pitchFamily="18" charset="2"/>
              <a:buNone/>
            </a:pPr>
            <a:endParaRPr lang="en-US" sz="2000" dirty="0" smtClean="0">
              <a:solidFill>
                <a:srgbClr val="000000"/>
              </a:solidFill>
              <a:latin typeface="Courier New" pitchFamily="49"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p:txBody>
          <a:bodyPr/>
          <a:lstStyle/>
          <a:p>
            <a:pPr eaLnBrk="1" hangingPunct="1"/>
            <a:r>
              <a:rPr lang="en-US" dirty="0" smtClean="0"/>
              <a:t>Monitoring Transfer</a:t>
            </a:r>
          </a:p>
        </p:txBody>
      </p:sp>
      <p:sp>
        <p:nvSpPr>
          <p:cNvPr id="27652" name="Rectangle 3"/>
          <p:cNvSpPr>
            <a:spLocks noGrp="1" noChangeArrowheads="1"/>
          </p:cNvSpPr>
          <p:nvPr>
            <p:ph type="body" idx="1"/>
          </p:nvPr>
        </p:nvSpPr>
        <p:spPr>
          <a:xfrm>
            <a:off x="714375" y="1114425"/>
            <a:ext cx="8277225" cy="5353050"/>
          </a:xfrm>
        </p:spPr>
        <p:txBody>
          <a:bodyPr/>
          <a:lstStyle/>
          <a:p>
            <a:pPr eaLnBrk="1" hangingPunct="1"/>
            <a:r>
              <a:rPr lang="en-US" sz="2600" dirty="0" smtClean="0"/>
              <a:t>Use the </a:t>
            </a:r>
            <a:r>
              <a:rPr lang="en-US" sz="2600" dirty="0" smtClean="0">
                <a:latin typeface="Courier New" pitchFamily="49" charset="0"/>
              </a:rPr>
              <a:t>snapmirror status</a:t>
            </a:r>
            <a:r>
              <a:rPr lang="en-US" sz="2600" dirty="0" smtClean="0"/>
              <a:t> command to monitor transfer progress, check relationship status, and control the lag</a:t>
            </a:r>
          </a:p>
          <a:p>
            <a:pPr eaLnBrk="1" hangingPunct="1">
              <a:buFont typeface="Wingdings 2" pitchFamily="18" charset="2"/>
              <a:buNone/>
            </a:pPr>
            <a:endParaRPr lang="en-US" sz="1400" dirty="0" smtClean="0">
              <a:latin typeface="Courier New" pitchFamily="49" charset="0"/>
            </a:endParaRPr>
          </a:p>
          <a:p>
            <a:pPr eaLnBrk="1" hangingPunct="1">
              <a:buFont typeface="Wingdings 2" pitchFamily="18" charset="2"/>
              <a:buNone/>
            </a:pPr>
            <a:r>
              <a:rPr lang="en-US" sz="1400" dirty="0" smtClean="0">
                <a:latin typeface="Courier New" pitchFamily="49" charset="0"/>
              </a:rPr>
              <a:t>	dst&gt; </a:t>
            </a:r>
            <a:r>
              <a:rPr lang="en-US" sz="1400" b="1" dirty="0" smtClean="0">
                <a:latin typeface="Courier New" pitchFamily="49" charset="0"/>
              </a:rPr>
              <a:t>snapmirror status</a:t>
            </a:r>
          </a:p>
          <a:p>
            <a:pPr eaLnBrk="1" hangingPunct="1">
              <a:buFont typeface="Wingdings 2" pitchFamily="18" charset="2"/>
              <a:buNone/>
            </a:pPr>
            <a:r>
              <a:rPr lang="en-US" sz="1400" dirty="0" smtClean="0">
                <a:latin typeface="Courier New" pitchFamily="49" charset="0"/>
              </a:rPr>
              <a:t>	Snapmirror is on.</a:t>
            </a:r>
          </a:p>
          <a:p>
            <a:pPr eaLnBrk="1" hangingPunct="1">
              <a:buFont typeface="Wingdings 2" pitchFamily="18" charset="2"/>
              <a:buNone/>
            </a:pPr>
            <a:r>
              <a:rPr lang="en-US" sz="1400" dirty="0" smtClean="0">
                <a:latin typeface="Courier New" pitchFamily="49" charset="0"/>
              </a:rPr>
              <a:t>	Source           Destination      State        Lag      Status</a:t>
            </a:r>
          </a:p>
          <a:p>
            <a:pPr eaLnBrk="1" hangingPunct="1">
              <a:buFont typeface="Wingdings 2" pitchFamily="18" charset="2"/>
              <a:buNone/>
            </a:pPr>
            <a:r>
              <a:rPr lang="en-US" sz="1400" dirty="0" smtClean="0">
                <a:latin typeface="Courier New" pitchFamily="49" charset="0"/>
              </a:rPr>
              <a:t>	src:vol1         dst:vol1         Snapmirrored 00:05:30 Idle</a:t>
            </a:r>
          </a:p>
          <a:p>
            <a:pPr eaLnBrk="1" hangingPunct="1">
              <a:buFont typeface="Wingdings 2" pitchFamily="18" charset="2"/>
              <a:buNone/>
            </a:pPr>
            <a:r>
              <a:rPr lang="en-US" sz="1400" dirty="0" smtClean="0">
                <a:latin typeface="Courier New" pitchFamily="49" charset="0"/>
              </a:rPr>
              <a:t>	src:/vol/vol2/q1 dst:/vol/vol2/q1 Snapmirrored 00:09:53 Quiescing</a:t>
            </a:r>
          </a:p>
          <a:p>
            <a:pPr eaLnBrk="1" hangingPunct="1">
              <a:buFont typeface="Wingdings 2" pitchFamily="18" charset="2"/>
              <a:buNone/>
            </a:pPr>
            <a:r>
              <a:rPr lang="en-US" sz="1400" dirty="0" smtClean="0">
                <a:latin typeface="Courier New" pitchFamily="49" charset="0"/>
              </a:rPr>
              <a:t>	src:/vol/vol2/q2 dst:/vol/vol2/q2 Snapmirrored 00:15:20 (Transferring </a:t>
            </a:r>
            <a:br>
              <a:rPr lang="en-US" sz="1400" dirty="0" smtClean="0">
                <a:latin typeface="Courier New" pitchFamily="49" charset="0"/>
              </a:rPr>
            </a:br>
            <a:r>
              <a:rPr lang="en-US" sz="1400" dirty="0" smtClean="0">
                <a:latin typeface="Courier New" pitchFamily="49" charset="0"/>
              </a:rPr>
              <a:t>						     	12288 MB done)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p:txBody>
          <a:bodyPr/>
          <a:lstStyle/>
          <a:p>
            <a:pPr eaLnBrk="1" hangingPunct="1"/>
            <a:r>
              <a:rPr lang="en-US" dirty="0" smtClean="0"/>
              <a:t>Listing Snapshot Copies</a:t>
            </a:r>
          </a:p>
        </p:txBody>
      </p:sp>
      <p:sp>
        <p:nvSpPr>
          <p:cNvPr id="28676" name="Rectangle 3"/>
          <p:cNvSpPr>
            <a:spLocks noGrp="1" noChangeArrowheads="1"/>
          </p:cNvSpPr>
          <p:nvPr>
            <p:ph type="body" idx="1"/>
          </p:nvPr>
        </p:nvSpPr>
        <p:spPr>
          <a:xfrm>
            <a:off x="990600" y="1123950"/>
            <a:ext cx="7924800" cy="1470025"/>
          </a:xfrm>
        </p:spPr>
        <p:txBody>
          <a:bodyPr/>
          <a:lstStyle/>
          <a:p>
            <a:pPr eaLnBrk="1" hangingPunct="1"/>
            <a:r>
              <a:rPr lang="en-US" sz="2600" dirty="0" smtClean="0"/>
              <a:t>Use the </a:t>
            </a:r>
            <a:r>
              <a:rPr lang="en-US" sz="2600" dirty="0" smtClean="0">
                <a:latin typeface="Courier New" pitchFamily="49" charset="0"/>
              </a:rPr>
              <a:t>snap list</a:t>
            </a:r>
            <a:r>
              <a:rPr lang="en-US" sz="2600" dirty="0" smtClean="0"/>
              <a:t> command to monitor Snapshot copies deletion and creation</a:t>
            </a:r>
          </a:p>
          <a:p>
            <a:pPr eaLnBrk="1" hangingPunct="1"/>
            <a:r>
              <a:rPr lang="en-US" sz="2600" dirty="0" smtClean="0"/>
              <a:t>DO NOT delete SnapMirror Snapshot copy</a:t>
            </a:r>
          </a:p>
        </p:txBody>
      </p:sp>
      <p:sp>
        <p:nvSpPr>
          <p:cNvPr id="28677" name="Rectangle 4"/>
          <p:cNvSpPr>
            <a:spLocks noChangeArrowheads="1"/>
          </p:cNvSpPr>
          <p:nvPr/>
        </p:nvSpPr>
        <p:spPr bwMode="auto">
          <a:xfrm>
            <a:off x="1136650" y="2659063"/>
            <a:ext cx="7620000" cy="1739900"/>
          </a:xfrm>
          <a:prstGeom prst="rect">
            <a:avLst/>
          </a:prstGeom>
          <a:noFill/>
          <a:ln w="9525" algn="ctr">
            <a:noFill/>
            <a:miter lim="800000"/>
            <a:headEnd/>
            <a:tailEnd/>
          </a:ln>
        </p:spPr>
        <p:txBody>
          <a:bodyPr>
            <a:spAutoFit/>
          </a:bodyPr>
          <a:lstStyle/>
          <a:p>
            <a:pPr algn="l"/>
            <a:r>
              <a:rPr lang="en-US" sz="1800" b="0" dirty="0" smtClean="0">
                <a:latin typeface="Courier New" pitchFamily="49" charset="0"/>
                <a:cs typeface="Courier New" pitchFamily="49" charset="0"/>
              </a:rPr>
              <a:t>dst&gt; </a:t>
            </a:r>
            <a:r>
              <a:rPr lang="en-US" sz="1800" b="1" dirty="0">
                <a:latin typeface="Courier New" pitchFamily="49" charset="0"/>
                <a:cs typeface="Courier New" pitchFamily="49" charset="0"/>
              </a:rPr>
              <a:t>snap list vol1</a:t>
            </a:r>
          </a:p>
          <a:p>
            <a:pPr algn="l"/>
            <a:r>
              <a:rPr lang="en-US" sz="1800" b="0" dirty="0">
                <a:latin typeface="Courier New" pitchFamily="49" charset="0"/>
                <a:cs typeface="Courier New" pitchFamily="49" charset="0"/>
              </a:rPr>
              <a:t>Volume vol1  </a:t>
            </a:r>
          </a:p>
          <a:p>
            <a:pPr algn="l"/>
            <a:r>
              <a:rPr lang="en-US" sz="1800" b="0" dirty="0" smtClean="0">
                <a:latin typeface="Courier New" pitchFamily="49" charset="0"/>
                <a:cs typeface="Courier New" pitchFamily="49" charset="0"/>
              </a:rPr>
              <a:t>Date</a:t>
            </a:r>
            <a:r>
              <a:rPr lang="en-US" sz="1800" dirty="0" smtClean="0">
                <a:latin typeface="Courier New" pitchFamily="49" charset="0"/>
                <a:cs typeface="Courier New" pitchFamily="49" charset="0"/>
              </a:rPr>
              <a:t>N</a:t>
            </a:r>
            <a:r>
              <a:rPr lang="en-US" sz="1800" b="0" dirty="0" smtClean="0">
                <a:latin typeface="Courier New" pitchFamily="49" charset="0"/>
                <a:cs typeface="Courier New" pitchFamily="49" charset="0"/>
              </a:rPr>
              <a:t>ame</a:t>
            </a:r>
            <a:r>
              <a:rPr lang="en-US" sz="1800" b="0" dirty="0">
                <a:latin typeface="Courier New" pitchFamily="49" charset="0"/>
                <a:cs typeface="Courier New" pitchFamily="49" charset="0"/>
              </a:rPr>
              <a:t/>
            </a:r>
            <a:br>
              <a:rPr lang="en-US" sz="1800" b="0" dirty="0">
                <a:latin typeface="Courier New" pitchFamily="49" charset="0"/>
                <a:cs typeface="Courier New" pitchFamily="49" charset="0"/>
              </a:rPr>
            </a:br>
            <a:r>
              <a:rPr lang="en-US" sz="1800" b="0" dirty="0">
                <a:latin typeface="Courier New" pitchFamily="49" charset="0"/>
                <a:cs typeface="Courier New" pitchFamily="49" charset="0"/>
              </a:rPr>
              <a:t>--------  	 </a:t>
            </a:r>
            <a:r>
              <a:rPr lang="en-US" sz="1800" b="0" dirty="0" smtClean="0">
                <a:latin typeface="Courier New" pitchFamily="49" charset="0"/>
                <a:cs typeface="Courier New" pitchFamily="49" charset="0"/>
              </a:rPr>
              <a:t>--------</a:t>
            </a:r>
            <a:r>
              <a:rPr lang="en-US" sz="1800" b="0" dirty="0">
                <a:latin typeface="Courier New" pitchFamily="49" charset="0"/>
                <a:cs typeface="Courier New" pitchFamily="49" charset="0"/>
              </a:rPr>
              <a:t/>
            </a:r>
            <a:br>
              <a:rPr lang="en-US" sz="1800" b="0" dirty="0">
                <a:latin typeface="Courier New" pitchFamily="49" charset="0"/>
                <a:cs typeface="Courier New" pitchFamily="49" charset="0"/>
              </a:rPr>
            </a:br>
            <a:r>
              <a:rPr lang="en-US" sz="1800" b="0" dirty="0">
                <a:latin typeface="Courier New" pitchFamily="49" charset="0"/>
                <a:cs typeface="Courier New" pitchFamily="49" charset="0"/>
              </a:rPr>
              <a:t>Sep 13 21:00 </a:t>
            </a:r>
            <a:r>
              <a:rPr lang="en-US" sz="1800" b="0" dirty="0" smtClean="0">
                <a:latin typeface="Courier New" pitchFamily="49" charset="0"/>
                <a:cs typeface="Courier New" pitchFamily="49" charset="0"/>
              </a:rPr>
              <a:t> hourly.0</a:t>
            </a:r>
            <a:r>
              <a:rPr lang="en-US" sz="1800" b="0" dirty="0">
                <a:latin typeface="Courier New" pitchFamily="49" charset="0"/>
                <a:cs typeface="Courier New" pitchFamily="49" charset="0"/>
              </a:rPr>
              <a:t/>
            </a:r>
            <a:br>
              <a:rPr lang="en-US" sz="1800" b="0" dirty="0">
                <a:latin typeface="Courier New" pitchFamily="49" charset="0"/>
                <a:cs typeface="Courier New" pitchFamily="49" charset="0"/>
              </a:rPr>
            </a:br>
            <a:r>
              <a:rPr lang="en-US" sz="1800" b="0" dirty="0">
                <a:latin typeface="Courier New" pitchFamily="49" charset="0"/>
                <a:cs typeface="Courier New" pitchFamily="49" charset="0"/>
              </a:rPr>
              <a:t>Sep 13 20:45 </a:t>
            </a:r>
            <a:r>
              <a:rPr lang="en-US" sz="1800" b="0" dirty="0" smtClean="0">
                <a:latin typeface="Courier New" pitchFamily="49" charset="0"/>
                <a:cs typeface="Courier New" pitchFamily="49" charset="0"/>
              </a:rPr>
              <a:t> dst(0050404361</a:t>
            </a:r>
            <a:r>
              <a:rPr lang="en-US" sz="1800" b="0" dirty="0">
                <a:latin typeface="Courier New" pitchFamily="49" charset="0"/>
                <a:cs typeface="Courier New" pitchFamily="49" charset="0"/>
              </a:rPr>
              <a:t>)_vol1.0 (snapmirror)</a:t>
            </a:r>
          </a:p>
        </p:txBody>
      </p:sp>
      <p:sp>
        <p:nvSpPr>
          <p:cNvPr id="28678" name="Line 5"/>
          <p:cNvSpPr>
            <a:spLocks noChangeShapeType="1"/>
          </p:cNvSpPr>
          <p:nvPr/>
        </p:nvSpPr>
        <p:spPr bwMode="auto">
          <a:xfrm rot="10800000" flipH="1">
            <a:off x="3348851" y="4355123"/>
            <a:ext cx="0" cy="311150"/>
          </a:xfrm>
          <a:prstGeom prst="line">
            <a:avLst/>
          </a:prstGeom>
          <a:noFill/>
          <a:ln w="19050">
            <a:solidFill>
              <a:schemeClr val="tx1"/>
            </a:solidFill>
            <a:round/>
            <a:headEnd/>
            <a:tailEnd/>
          </a:ln>
        </p:spPr>
        <p:txBody>
          <a:bodyPr wrap="none" anchor="ctr"/>
          <a:lstStyle/>
          <a:p>
            <a:endParaRPr lang="en-US" dirty="0"/>
          </a:p>
        </p:txBody>
      </p:sp>
      <p:sp>
        <p:nvSpPr>
          <p:cNvPr id="28679" name="Line 6"/>
          <p:cNvSpPr>
            <a:spLocks noChangeShapeType="1"/>
          </p:cNvSpPr>
          <p:nvPr/>
        </p:nvSpPr>
        <p:spPr bwMode="auto">
          <a:xfrm rot="10800000" flipH="1">
            <a:off x="4208463" y="4349750"/>
            <a:ext cx="0" cy="746125"/>
          </a:xfrm>
          <a:prstGeom prst="line">
            <a:avLst/>
          </a:prstGeom>
          <a:noFill/>
          <a:ln w="19050">
            <a:solidFill>
              <a:schemeClr val="tx1"/>
            </a:solidFill>
            <a:round/>
            <a:headEnd/>
            <a:tailEnd/>
          </a:ln>
        </p:spPr>
        <p:txBody>
          <a:bodyPr wrap="none" anchor="ctr"/>
          <a:lstStyle/>
          <a:p>
            <a:endParaRPr lang="en-US" dirty="0"/>
          </a:p>
        </p:txBody>
      </p:sp>
      <p:sp>
        <p:nvSpPr>
          <p:cNvPr id="28680" name="Line 7"/>
          <p:cNvSpPr>
            <a:spLocks noChangeShapeType="1"/>
          </p:cNvSpPr>
          <p:nvPr/>
        </p:nvSpPr>
        <p:spPr bwMode="auto">
          <a:xfrm rot="10800000">
            <a:off x="5643850" y="4417658"/>
            <a:ext cx="0" cy="1111250"/>
          </a:xfrm>
          <a:prstGeom prst="line">
            <a:avLst/>
          </a:prstGeom>
          <a:noFill/>
          <a:ln w="19050">
            <a:solidFill>
              <a:schemeClr val="tx1"/>
            </a:solidFill>
            <a:round/>
            <a:headEnd/>
            <a:tailEnd/>
          </a:ln>
        </p:spPr>
        <p:txBody>
          <a:bodyPr wrap="none" anchor="ctr"/>
          <a:lstStyle/>
          <a:p>
            <a:endParaRPr lang="en-US" dirty="0"/>
          </a:p>
        </p:txBody>
      </p:sp>
      <p:sp>
        <p:nvSpPr>
          <p:cNvPr id="28681" name="Line 8"/>
          <p:cNvSpPr>
            <a:spLocks noChangeShapeType="1"/>
          </p:cNvSpPr>
          <p:nvPr/>
        </p:nvSpPr>
        <p:spPr bwMode="auto">
          <a:xfrm rot="10800000">
            <a:off x="6088062" y="4387850"/>
            <a:ext cx="0" cy="1517650"/>
          </a:xfrm>
          <a:prstGeom prst="line">
            <a:avLst/>
          </a:prstGeom>
          <a:noFill/>
          <a:ln w="19050">
            <a:solidFill>
              <a:schemeClr val="tx1"/>
            </a:solidFill>
            <a:round/>
            <a:headEnd/>
            <a:tailEnd/>
          </a:ln>
        </p:spPr>
        <p:txBody>
          <a:bodyPr wrap="none" anchor="ctr"/>
          <a:lstStyle/>
          <a:p>
            <a:endParaRPr lang="en-US" dirty="0"/>
          </a:p>
        </p:txBody>
      </p:sp>
      <p:sp>
        <p:nvSpPr>
          <p:cNvPr id="28682" name="Line 9"/>
          <p:cNvSpPr>
            <a:spLocks noChangeShapeType="1"/>
          </p:cNvSpPr>
          <p:nvPr/>
        </p:nvSpPr>
        <p:spPr bwMode="auto">
          <a:xfrm rot="10800000" flipH="1">
            <a:off x="2674937" y="4667098"/>
            <a:ext cx="682739" cy="152"/>
          </a:xfrm>
          <a:prstGeom prst="line">
            <a:avLst/>
          </a:prstGeom>
          <a:noFill/>
          <a:ln w="19050">
            <a:solidFill>
              <a:schemeClr val="tx1"/>
            </a:solidFill>
            <a:round/>
            <a:headEnd/>
            <a:tailEnd/>
          </a:ln>
        </p:spPr>
        <p:txBody>
          <a:bodyPr wrap="none" anchor="ctr"/>
          <a:lstStyle/>
          <a:p>
            <a:endParaRPr lang="en-US" dirty="0"/>
          </a:p>
        </p:txBody>
      </p:sp>
      <p:sp>
        <p:nvSpPr>
          <p:cNvPr id="28683" name="Line 10"/>
          <p:cNvSpPr>
            <a:spLocks noChangeShapeType="1"/>
          </p:cNvSpPr>
          <p:nvPr/>
        </p:nvSpPr>
        <p:spPr bwMode="auto">
          <a:xfrm rot="10800000" flipH="1">
            <a:off x="3148013" y="5089525"/>
            <a:ext cx="1060450" cy="0"/>
          </a:xfrm>
          <a:prstGeom prst="line">
            <a:avLst/>
          </a:prstGeom>
          <a:noFill/>
          <a:ln w="19050">
            <a:solidFill>
              <a:schemeClr val="tx1"/>
            </a:solidFill>
            <a:round/>
            <a:headEnd/>
            <a:tailEnd/>
          </a:ln>
        </p:spPr>
        <p:txBody>
          <a:bodyPr wrap="none" anchor="ctr"/>
          <a:lstStyle/>
          <a:p>
            <a:endParaRPr lang="en-US" dirty="0"/>
          </a:p>
        </p:txBody>
      </p:sp>
      <p:sp>
        <p:nvSpPr>
          <p:cNvPr id="28684" name="Line 11"/>
          <p:cNvSpPr>
            <a:spLocks noChangeShapeType="1"/>
          </p:cNvSpPr>
          <p:nvPr/>
        </p:nvSpPr>
        <p:spPr bwMode="auto">
          <a:xfrm rot="10800000" flipH="1" flipV="1">
            <a:off x="3362326" y="5521324"/>
            <a:ext cx="2277694" cy="1651"/>
          </a:xfrm>
          <a:prstGeom prst="line">
            <a:avLst/>
          </a:prstGeom>
          <a:noFill/>
          <a:ln w="19050">
            <a:solidFill>
              <a:schemeClr val="tx1"/>
            </a:solidFill>
            <a:round/>
            <a:headEnd/>
            <a:tailEnd/>
          </a:ln>
        </p:spPr>
        <p:txBody>
          <a:bodyPr wrap="none" anchor="ctr"/>
          <a:lstStyle/>
          <a:p>
            <a:endParaRPr lang="en-US" dirty="0"/>
          </a:p>
        </p:txBody>
      </p:sp>
      <p:sp>
        <p:nvSpPr>
          <p:cNvPr id="28685" name="Line 12"/>
          <p:cNvSpPr>
            <a:spLocks noChangeShapeType="1"/>
          </p:cNvSpPr>
          <p:nvPr/>
        </p:nvSpPr>
        <p:spPr bwMode="auto">
          <a:xfrm rot="10800000" flipH="1">
            <a:off x="4297973" y="5896051"/>
            <a:ext cx="1788273" cy="900"/>
          </a:xfrm>
          <a:prstGeom prst="line">
            <a:avLst/>
          </a:prstGeom>
          <a:noFill/>
          <a:ln w="19050">
            <a:solidFill>
              <a:schemeClr val="tx1"/>
            </a:solidFill>
            <a:round/>
            <a:headEnd/>
            <a:tailEnd/>
          </a:ln>
        </p:spPr>
        <p:txBody>
          <a:bodyPr wrap="none" anchor="ctr"/>
          <a:lstStyle/>
          <a:p>
            <a:endParaRPr lang="en-US" dirty="0"/>
          </a:p>
        </p:txBody>
      </p:sp>
      <p:sp>
        <p:nvSpPr>
          <p:cNvPr id="28686" name="Text Box 13"/>
          <p:cNvSpPr txBox="1">
            <a:spLocks noChangeArrowheads="1"/>
          </p:cNvSpPr>
          <p:nvPr/>
        </p:nvSpPr>
        <p:spPr bwMode="auto">
          <a:xfrm>
            <a:off x="1138238" y="4514850"/>
            <a:ext cx="1592262" cy="304800"/>
          </a:xfrm>
          <a:prstGeom prst="rect">
            <a:avLst/>
          </a:prstGeom>
          <a:noFill/>
          <a:ln w="9525">
            <a:noFill/>
            <a:miter lim="800000"/>
            <a:headEnd/>
            <a:tailEnd/>
          </a:ln>
        </p:spPr>
        <p:txBody>
          <a:bodyPr/>
          <a:lstStyle/>
          <a:p>
            <a:pPr algn="l">
              <a:buClrTx/>
              <a:buFontTx/>
              <a:buNone/>
            </a:pPr>
            <a:r>
              <a:rPr lang="en-US" altLang="ja-JP" sz="1200" b="0" dirty="0">
                <a:latin typeface="Arial" charset="0"/>
                <a:ea typeface="ＭＳ Ｐゴシック" charset="-128"/>
              </a:rPr>
              <a:t>Destination system</a:t>
            </a:r>
            <a:endParaRPr lang="en-US" sz="1200" b="0" i="1" dirty="0">
              <a:latin typeface="Arial" charset="0"/>
            </a:endParaRPr>
          </a:p>
        </p:txBody>
      </p:sp>
      <p:sp>
        <p:nvSpPr>
          <p:cNvPr id="28687" name="Text Box 14"/>
          <p:cNvSpPr txBox="1">
            <a:spLocks noChangeArrowheads="1"/>
          </p:cNvSpPr>
          <p:nvPr/>
        </p:nvSpPr>
        <p:spPr bwMode="auto">
          <a:xfrm>
            <a:off x="1430338" y="4943475"/>
            <a:ext cx="1849437" cy="304800"/>
          </a:xfrm>
          <a:prstGeom prst="rect">
            <a:avLst/>
          </a:prstGeom>
          <a:noFill/>
          <a:ln w="9525">
            <a:noFill/>
            <a:miter lim="800000"/>
            <a:headEnd/>
            <a:tailEnd/>
          </a:ln>
        </p:spPr>
        <p:txBody>
          <a:bodyPr/>
          <a:lstStyle/>
          <a:p>
            <a:pPr algn="l">
              <a:buClrTx/>
              <a:buFontTx/>
              <a:buNone/>
            </a:pPr>
            <a:r>
              <a:rPr lang="en-US" altLang="ja-JP" sz="1200" b="0" dirty="0">
                <a:latin typeface="Arial" charset="0"/>
                <a:ea typeface="ＭＳ Ｐゴシック" charset="-128"/>
              </a:rPr>
              <a:t>Destination system ID</a:t>
            </a:r>
            <a:endParaRPr lang="en-US" sz="1200" b="0" i="1" dirty="0">
              <a:latin typeface="Arial" charset="0"/>
            </a:endParaRPr>
          </a:p>
        </p:txBody>
      </p:sp>
      <p:sp>
        <p:nvSpPr>
          <p:cNvPr id="28688" name="Text Box 15"/>
          <p:cNvSpPr txBox="1">
            <a:spLocks noChangeArrowheads="1"/>
          </p:cNvSpPr>
          <p:nvPr/>
        </p:nvSpPr>
        <p:spPr bwMode="auto">
          <a:xfrm>
            <a:off x="1735138" y="5337175"/>
            <a:ext cx="1716087" cy="304800"/>
          </a:xfrm>
          <a:prstGeom prst="rect">
            <a:avLst/>
          </a:prstGeom>
          <a:noFill/>
          <a:ln w="9525">
            <a:noFill/>
            <a:miter lim="800000"/>
            <a:headEnd/>
            <a:tailEnd/>
          </a:ln>
        </p:spPr>
        <p:txBody>
          <a:bodyPr/>
          <a:lstStyle/>
          <a:p>
            <a:pPr algn="l">
              <a:buClrTx/>
              <a:buFontTx/>
              <a:buNone/>
            </a:pPr>
            <a:r>
              <a:rPr lang="en-US" altLang="ja-JP" sz="1200" b="0" dirty="0">
                <a:latin typeface="Arial" charset="0"/>
                <a:ea typeface="ＭＳ Ｐゴシック" charset="-128"/>
              </a:rPr>
              <a:t>Destination volume</a:t>
            </a:r>
            <a:endParaRPr lang="en-US" sz="1200" b="0" i="1" dirty="0">
              <a:latin typeface="Arial" charset="0"/>
            </a:endParaRPr>
          </a:p>
        </p:txBody>
      </p:sp>
      <p:sp>
        <p:nvSpPr>
          <p:cNvPr id="28689" name="Text Box 16"/>
          <p:cNvSpPr txBox="1">
            <a:spLocks noChangeArrowheads="1"/>
          </p:cNvSpPr>
          <p:nvPr/>
        </p:nvSpPr>
        <p:spPr bwMode="auto">
          <a:xfrm>
            <a:off x="1992313" y="5759450"/>
            <a:ext cx="2427287" cy="304800"/>
          </a:xfrm>
          <a:prstGeom prst="rect">
            <a:avLst/>
          </a:prstGeom>
          <a:noFill/>
          <a:ln w="9525">
            <a:noFill/>
            <a:miter lim="800000"/>
            <a:headEnd/>
            <a:tailEnd/>
          </a:ln>
        </p:spPr>
        <p:txBody>
          <a:bodyPr/>
          <a:lstStyle/>
          <a:p>
            <a:pPr algn="l">
              <a:buClrTx/>
              <a:buFontTx/>
              <a:buNone/>
            </a:pPr>
            <a:r>
              <a:rPr lang="en-US" altLang="ja-JP" sz="1200" b="0" dirty="0">
                <a:latin typeface="Arial" charset="0"/>
                <a:ea typeface="ＭＳ Ｐゴシック" charset="-128"/>
              </a:rPr>
              <a:t>Transfer incremental number</a:t>
            </a:r>
            <a:endParaRPr lang="en-US" sz="1200" b="0" i="1" dirty="0">
              <a:latin typeface="Arial"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p:txBody>
          <a:bodyPr/>
          <a:lstStyle/>
          <a:p>
            <a:pPr eaLnBrk="1" hangingPunct="1"/>
            <a:r>
              <a:rPr lang="en-US" dirty="0" smtClean="0"/>
              <a:t>Log Files</a:t>
            </a:r>
          </a:p>
        </p:txBody>
      </p:sp>
      <p:sp>
        <p:nvSpPr>
          <p:cNvPr id="29700" name="Rectangle 3"/>
          <p:cNvSpPr>
            <a:spLocks noGrp="1" noChangeArrowheads="1"/>
          </p:cNvSpPr>
          <p:nvPr>
            <p:ph type="body" idx="1"/>
          </p:nvPr>
        </p:nvSpPr>
        <p:spPr/>
        <p:txBody>
          <a:bodyPr/>
          <a:lstStyle/>
          <a:p>
            <a:pPr eaLnBrk="1" hangingPunct="1"/>
            <a:r>
              <a:rPr lang="en-US" dirty="0" smtClean="0"/>
              <a:t>SnapMirror logging</a:t>
            </a:r>
          </a:p>
          <a:p>
            <a:pPr eaLnBrk="1" hangingPunct="1">
              <a:buFont typeface="Wingdings 2" pitchFamily="18" charset="2"/>
              <a:buNone/>
            </a:pPr>
            <a:r>
              <a:rPr lang="en-US" sz="2600" dirty="0" smtClean="0">
                <a:latin typeface="Courier New" pitchFamily="49" charset="0"/>
              </a:rPr>
              <a:t>	options snapmirror.log.enable[on|off]</a:t>
            </a:r>
            <a:endParaRPr lang="en-US" sz="2600" dirty="0" smtClean="0"/>
          </a:p>
          <a:p>
            <a:pPr lvl="1" eaLnBrk="1" hangingPunct="1"/>
            <a:r>
              <a:rPr lang="en-US" dirty="0" smtClean="0"/>
              <a:t>The option is </a:t>
            </a:r>
            <a:r>
              <a:rPr lang="en-US" dirty="0" smtClean="0">
                <a:latin typeface="Courier New" pitchFamily="49" charset="0"/>
              </a:rPr>
              <a:t>on</a:t>
            </a:r>
            <a:r>
              <a:rPr lang="en-US" dirty="0" smtClean="0"/>
              <a:t> by default</a:t>
            </a:r>
          </a:p>
          <a:p>
            <a:pPr lvl="1" eaLnBrk="1" hangingPunct="1"/>
            <a:r>
              <a:rPr lang="en-US" dirty="0" smtClean="0"/>
              <a:t>Log files /etc/log/snapmirror.[0-5] are saved in the root volume</a:t>
            </a:r>
          </a:p>
          <a:p>
            <a:pPr eaLnBrk="1" hangingPunct="1"/>
            <a:r>
              <a:rPr lang="en-US" dirty="0" smtClean="0"/>
              <a:t>Example:</a:t>
            </a:r>
            <a:endParaRPr lang="da-DK" dirty="0" smtClean="0">
              <a:latin typeface="Courier New" pitchFamily="49" charset="0"/>
            </a:endParaRPr>
          </a:p>
          <a:p>
            <a:pPr lvl="1" eaLnBrk="1" hangingPunct="1">
              <a:buFont typeface="Arial" charset="0"/>
              <a:buNone/>
            </a:pPr>
            <a:r>
              <a:rPr lang="da-DK" sz="1200" dirty="0" err="1" smtClean="0">
                <a:latin typeface="Courier New" pitchFamily="49" charset="0"/>
              </a:rPr>
              <a:t>dst</a:t>
            </a:r>
            <a:r>
              <a:rPr lang="da-DK" sz="1200" dirty="0" smtClean="0">
                <a:latin typeface="Courier New" pitchFamily="49" charset="0"/>
              </a:rPr>
              <a:t> </a:t>
            </a:r>
            <a:r>
              <a:rPr lang="da-DK" sz="1200" dirty="0" err="1" smtClean="0">
                <a:latin typeface="Courier New" pitchFamily="49" charset="0"/>
              </a:rPr>
              <a:t>Thu</a:t>
            </a:r>
            <a:r>
              <a:rPr lang="da-DK" sz="1200" dirty="0" smtClean="0">
                <a:latin typeface="Courier New" pitchFamily="49" charset="0"/>
              </a:rPr>
              <a:t> </a:t>
            </a:r>
            <a:r>
              <a:rPr lang="da-DK" sz="1200" dirty="0" err="1" smtClean="0">
                <a:latin typeface="Courier New" pitchFamily="49" charset="0"/>
              </a:rPr>
              <a:t>Sep</a:t>
            </a:r>
            <a:r>
              <a:rPr lang="da-DK" sz="1200" dirty="0" smtClean="0">
                <a:latin typeface="Courier New" pitchFamily="49" charset="0"/>
              </a:rPr>
              <a:t> 13 20:41:09 GMT src:vol1 dst:vol1 </a:t>
            </a:r>
            <a:r>
              <a:rPr lang="da-DK" sz="1200" dirty="0" err="1" smtClean="0">
                <a:latin typeface="Courier New" pitchFamily="49" charset="0"/>
              </a:rPr>
              <a:t>Request</a:t>
            </a:r>
            <a:r>
              <a:rPr lang="da-DK" sz="1200" dirty="0" smtClean="0">
                <a:latin typeface="Courier New" pitchFamily="49" charset="0"/>
              </a:rPr>
              <a:t> (</a:t>
            </a:r>
            <a:r>
              <a:rPr lang="da-DK" sz="1200" dirty="0" err="1" smtClean="0">
                <a:latin typeface="Courier New" pitchFamily="49" charset="0"/>
              </a:rPr>
              <a:t>Initialization</a:t>
            </a:r>
            <a:r>
              <a:rPr lang="da-DK" sz="1200" dirty="0" smtClean="0">
                <a:latin typeface="Courier New" pitchFamily="49" charset="0"/>
              </a:rPr>
              <a:t>)</a:t>
            </a:r>
          </a:p>
          <a:p>
            <a:pPr lvl="1" eaLnBrk="1" hangingPunct="1">
              <a:buFont typeface="Arial" charset="0"/>
              <a:buNone/>
            </a:pPr>
            <a:r>
              <a:rPr lang="da-DK" sz="1200" dirty="0" err="1" smtClean="0">
                <a:latin typeface="Courier New" pitchFamily="49" charset="0"/>
              </a:rPr>
              <a:t>dst</a:t>
            </a:r>
            <a:r>
              <a:rPr lang="da-DK" sz="1200" dirty="0" smtClean="0">
                <a:latin typeface="Courier New" pitchFamily="49" charset="0"/>
              </a:rPr>
              <a:t> </a:t>
            </a:r>
            <a:r>
              <a:rPr lang="da-DK" sz="1200" dirty="0" err="1" smtClean="0">
                <a:latin typeface="Courier New" pitchFamily="49" charset="0"/>
              </a:rPr>
              <a:t>Thu</a:t>
            </a:r>
            <a:r>
              <a:rPr lang="da-DK" sz="1200" dirty="0" smtClean="0">
                <a:latin typeface="Courier New" pitchFamily="49" charset="0"/>
              </a:rPr>
              <a:t> </a:t>
            </a:r>
            <a:r>
              <a:rPr lang="da-DK" sz="1200" dirty="0" err="1" smtClean="0">
                <a:latin typeface="Courier New" pitchFamily="49" charset="0"/>
              </a:rPr>
              <a:t>Sep</a:t>
            </a:r>
            <a:r>
              <a:rPr lang="da-DK" sz="1200" dirty="0" smtClean="0">
                <a:latin typeface="Courier New" pitchFamily="49" charset="0"/>
              </a:rPr>
              <a:t> 13 20:41:32 GMT src:vol1 dst:vol1 Abort(Destination not </a:t>
            </a:r>
            <a:r>
              <a:rPr lang="da-DK" sz="1200" dirty="0" err="1" smtClean="0">
                <a:latin typeface="Courier New" pitchFamily="49" charset="0"/>
              </a:rPr>
              <a:t>allowed</a:t>
            </a:r>
            <a:r>
              <a:rPr lang="da-DK" sz="1200" dirty="0" smtClean="0">
                <a:latin typeface="Courier New" pitchFamily="49" charset="0"/>
              </a:rPr>
              <a:t>)</a:t>
            </a:r>
          </a:p>
          <a:p>
            <a:pPr lvl="1" eaLnBrk="1" hangingPunct="1">
              <a:buFont typeface="Arial" charset="0"/>
              <a:buNone/>
            </a:pPr>
            <a:r>
              <a:rPr lang="da-DK" sz="1200" dirty="0" err="1" smtClean="0">
                <a:latin typeface="Courier New" pitchFamily="49" charset="0"/>
              </a:rPr>
              <a:t>dst</a:t>
            </a:r>
            <a:r>
              <a:rPr lang="da-DK" sz="1200" dirty="0" smtClean="0">
                <a:latin typeface="Courier New" pitchFamily="49" charset="0"/>
              </a:rPr>
              <a:t> </a:t>
            </a:r>
            <a:r>
              <a:rPr lang="da-DK" sz="1200" dirty="0" err="1" smtClean="0">
                <a:latin typeface="Courier New" pitchFamily="49" charset="0"/>
              </a:rPr>
              <a:t>Thu</a:t>
            </a:r>
            <a:r>
              <a:rPr lang="da-DK" sz="1200" dirty="0" smtClean="0">
                <a:latin typeface="Courier New" pitchFamily="49" charset="0"/>
              </a:rPr>
              <a:t> </a:t>
            </a:r>
            <a:r>
              <a:rPr lang="da-DK" sz="1200" dirty="0" err="1" smtClean="0">
                <a:latin typeface="Courier New" pitchFamily="49" charset="0"/>
              </a:rPr>
              <a:t>Sep</a:t>
            </a:r>
            <a:r>
              <a:rPr lang="da-DK" sz="1200" dirty="0" smtClean="0">
                <a:latin typeface="Courier New" pitchFamily="49" charset="0"/>
              </a:rPr>
              <a:t> 13 20:45:31 GMT src:vol1 dst:vol1 </a:t>
            </a:r>
            <a:r>
              <a:rPr lang="da-DK" sz="1200" dirty="0" err="1" smtClean="0">
                <a:latin typeface="Courier New" pitchFamily="49" charset="0"/>
              </a:rPr>
              <a:t>Request</a:t>
            </a:r>
            <a:r>
              <a:rPr lang="da-DK" sz="1200" dirty="0" smtClean="0">
                <a:latin typeface="Courier New" pitchFamily="49" charset="0"/>
              </a:rPr>
              <a:t> (</a:t>
            </a:r>
            <a:r>
              <a:rPr lang="da-DK" sz="1200" dirty="0" err="1" smtClean="0">
                <a:latin typeface="Courier New" pitchFamily="49" charset="0"/>
              </a:rPr>
              <a:t>Initialization</a:t>
            </a:r>
            <a:r>
              <a:rPr lang="da-DK" sz="1200" dirty="0" smtClean="0">
                <a:latin typeface="Courier New" pitchFamily="49" charset="0"/>
              </a:rPr>
              <a:t>)</a:t>
            </a:r>
          </a:p>
          <a:p>
            <a:pPr lvl="1" eaLnBrk="1" hangingPunct="1">
              <a:buFont typeface="Arial" charset="0"/>
              <a:buNone/>
            </a:pPr>
            <a:r>
              <a:rPr lang="nl-NL" sz="1200" dirty="0" err="1" smtClean="0">
                <a:latin typeface="Courier New" pitchFamily="49" charset="0"/>
              </a:rPr>
              <a:t>dst</a:t>
            </a:r>
            <a:r>
              <a:rPr lang="nl-NL" sz="1200" dirty="0" smtClean="0">
                <a:latin typeface="Courier New" pitchFamily="49" charset="0"/>
              </a:rPr>
              <a:t> </a:t>
            </a:r>
            <a:r>
              <a:rPr lang="nl-NL" sz="1200" dirty="0" err="1" smtClean="0">
                <a:latin typeface="Courier New" pitchFamily="49" charset="0"/>
              </a:rPr>
              <a:t>Thu</a:t>
            </a:r>
            <a:r>
              <a:rPr lang="nl-NL" sz="1200" dirty="0" smtClean="0">
                <a:latin typeface="Courier New" pitchFamily="49" charset="0"/>
              </a:rPr>
              <a:t> </a:t>
            </a:r>
            <a:r>
              <a:rPr lang="nl-NL" sz="1200" dirty="0" err="1" smtClean="0">
                <a:latin typeface="Courier New" pitchFamily="49" charset="0"/>
              </a:rPr>
              <a:t>Sep</a:t>
            </a:r>
            <a:r>
              <a:rPr lang="nl-NL" sz="1200" dirty="0" smtClean="0">
                <a:latin typeface="Courier New" pitchFamily="49" charset="0"/>
              </a:rPr>
              <a:t> 13 20:45:35 GMT </a:t>
            </a:r>
            <a:r>
              <a:rPr lang="nl-NL" sz="1200" dirty="0" err="1" smtClean="0">
                <a:latin typeface="Courier New" pitchFamily="49" charset="0"/>
              </a:rPr>
              <a:t>src</a:t>
            </a:r>
            <a:r>
              <a:rPr lang="nl-NL" sz="1200" dirty="0" smtClean="0">
                <a:latin typeface="Courier New" pitchFamily="49" charset="0"/>
              </a:rPr>
              <a:t>:vol1 </a:t>
            </a:r>
            <a:r>
              <a:rPr lang="nl-NL" sz="1200" dirty="0" err="1" smtClean="0">
                <a:latin typeface="Courier New" pitchFamily="49" charset="0"/>
              </a:rPr>
              <a:t>dst</a:t>
            </a:r>
            <a:r>
              <a:rPr lang="nl-NL" sz="1200" dirty="0" smtClean="0">
                <a:latin typeface="Courier New" pitchFamily="49" charset="0"/>
              </a:rPr>
              <a:t>:vol1 Start</a:t>
            </a:r>
          </a:p>
          <a:p>
            <a:pPr lvl="1" eaLnBrk="1" hangingPunct="1">
              <a:buFont typeface="Arial" charset="0"/>
              <a:buNone/>
            </a:pPr>
            <a:r>
              <a:rPr lang="nl-NL" sz="1200" dirty="0" err="1" smtClean="0">
                <a:latin typeface="Courier New" pitchFamily="49" charset="0"/>
              </a:rPr>
              <a:t>dst</a:t>
            </a:r>
            <a:r>
              <a:rPr lang="nl-NL" sz="1200" dirty="0" smtClean="0">
                <a:latin typeface="Courier New" pitchFamily="49" charset="0"/>
              </a:rPr>
              <a:t> </a:t>
            </a:r>
            <a:r>
              <a:rPr lang="nl-NL" sz="1200" dirty="0" err="1" smtClean="0">
                <a:latin typeface="Courier New" pitchFamily="49" charset="0"/>
              </a:rPr>
              <a:t>Thu</a:t>
            </a:r>
            <a:r>
              <a:rPr lang="nl-NL" sz="1200" dirty="0" smtClean="0">
                <a:latin typeface="Courier New" pitchFamily="49" charset="0"/>
              </a:rPr>
              <a:t> </a:t>
            </a:r>
            <a:r>
              <a:rPr lang="nl-NL" sz="1200" dirty="0" err="1" smtClean="0">
                <a:latin typeface="Courier New" pitchFamily="49" charset="0"/>
              </a:rPr>
              <a:t>Sep</a:t>
            </a:r>
            <a:r>
              <a:rPr lang="nl-NL" sz="1200" dirty="0" smtClean="0">
                <a:latin typeface="Courier New" pitchFamily="49" charset="0"/>
              </a:rPr>
              <a:t> 13 21:10:40 GMT </a:t>
            </a:r>
            <a:r>
              <a:rPr lang="nl-NL" sz="1200" dirty="0" err="1" smtClean="0">
                <a:latin typeface="Courier New" pitchFamily="49" charset="0"/>
              </a:rPr>
              <a:t>src</a:t>
            </a:r>
            <a:r>
              <a:rPr lang="nl-NL" sz="1200" dirty="0" smtClean="0">
                <a:latin typeface="Courier New" pitchFamily="49" charset="0"/>
              </a:rPr>
              <a:t>:vol1 </a:t>
            </a:r>
            <a:r>
              <a:rPr lang="nl-NL" sz="1200" dirty="0" err="1" smtClean="0">
                <a:latin typeface="Courier New" pitchFamily="49" charset="0"/>
              </a:rPr>
              <a:t>dst</a:t>
            </a:r>
            <a:r>
              <a:rPr lang="nl-NL" sz="1200" dirty="0" smtClean="0">
                <a:latin typeface="Courier New" pitchFamily="49" charset="0"/>
              </a:rPr>
              <a:t>:vol1 End (104857600 KB)</a:t>
            </a:r>
            <a:endParaRPr lang="en-US" sz="1200"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p:txBody>
          <a:bodyPr/>
          <a:lstStyle/>
          <a:p>
            <a:pPr eaLnBrk="1" hangingPunct="1"/>
            <a:r>
              <a:rPr lang="en-US" dirty="0" smtClean="0"/>
              <a:t>NearStore Personality</a:t>
            </a:r>
          </a:p>
        </p:txBody>
      </p:sp>
      <p:sp>
        <p:nvSpPr>
          <p:cNvPr id="30724" name="Rectangle 3"/>
          <p:cNvSpPr>
            <a:spLocks noGrp="1" noChangeArrowheads="1"/>
          </p:cNvSpPr>
          <p:nvPr>
            <p:ph type="body" idx="1"/>
          </p:nvPr>
        </p:nvSpPr>
        <p:spPr/>
        <p:txBody>
          <a:bodyPr/>
          <a:lstStyle/>
          <a:p>
            <a:pPr eaLnBrk="1" hangingPunct="1"/>
            <a:r>
              <a:rPr lang="en-US" dirty="0" smtClean="0"/>
              <a:t>Converts the destination storage system to a NearStore® system</a:t>
            </a:r>
          </a:p>
          <a:p>
            <a:pPr eaLnBrk="1" hangingPunct="1"/>
            <a:r>
              <a:rPr lang="en-US" dirty="0" smtClean="0"/>
              <a:t>Increases the number of concurrent transfers on those destination systems</a:t>
            </a:r>
          </a:p>
          <a:p>
            <a:pPr eaLnBrk="1" hangingPunct="1"/>
            <a:r>
              <a:rPr lang="en-US" dirty="0" smtClean="0"/>
              <a:t>Requires the </a:t>
            </a:r>
            <a:r>
              <a:rPr lang="en-US" dirty="0" smtClean="0">
                <a:latin typeface="Courier New" pitchFamily="49" charset="0"/>
              </a:rPr>
              <a:t>nearstore_option</a:t>
            </a:r>
            <a:r>
              <a:rPr lang="en-US" dirty="0" smtClean="0"/>
              <a:t> license on the secondary and Data ONTAP 7.1 or later</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p:txBody>
          <a:bodyPr/>
          <a:lstStyle/>
          <a:p>
            <a:pPr eaLnBrk="1" hangingPunct="1"/>
            <a:r>
              <a:rPr lang="en-US" dirty="0" smtClean="0"/>
              <a:t>Concurrent Transfers</a:t>
            </a:r>
          </a:p>
        </p:txBody>
      </p:sp>
      <p:sp>
        <p:nvSpPr>
          <p:cNvPr id="31748" name="Rectangle 3"/>
          <p:cNvSpPr>
            <a:spLocks noGrp="1" noChangeArrowheads="1"/>
          </p:cNvSpPr>
          <p:nvPr>
            <p:ph type="body" sz="half" idx="1"/>
          </p:nvPr>
        </p:nvSpPr>
        <p:spPr>
          <a:xfrm>
            <a:off x="990600" y="1123950"/>
            <a:ext cx="7899400" cy="1784350"/>
          </a:xfrm>
        </p:spPr>
        <p:txBody>
          <a:bodyPr/>
          <a:lstStyle/>
          <a:p>
            <a:pPr eaLnBrk="1" hangingPunct="1"/>
            <a:r>
              <a:rPr lang="en-US" sz="2600" dirty="0" smtClean="0"/>
              <a:t>Each storage system model supports a maximum number of simultaneous replication operations</a:t>
            </a:r>
          </a:p>
          <a:p>
            <a:pPr eaLnBrk="1" hangingPunct="1"/>
            <a:r>
              <a:rPr lang="en-US" sz="2400" dirty="0" smtClean="0"/>
              <a:t>In Data ONTAP 7.3 and later, stream counts are increased for certain platforms</a:t>
            </a:r>
            <a:endParaRPr lang="en-US" sz="2600" dirty="0" smtClean="0"/>
          </a:p>
        </p:txBody>
      </p:sp>
      <p:graphicFrame>
        <p:nvGraphicFramePr>
          <p:cNvPr id="725088" name="Group 96"/>
          <p:cNvGraphicFramePr>
            <a:graphicFrameLocks noGrp="1"/>
          </p:cNvGraphicFramePr>
          <p:nvPr>
            <p:ph sz="half" idx="2"/>
          </p:nvPr>
        </p:nvGraphicFramePr>
        <p:xfrm>
          <a:off x="1235680" y="3073400"/>
          <a:ext cx="7444946" cy="3434081"/>
        </p:xfrm>
        <a:graphic>
          <a:graphicData uri="http://schemas.openxmlformats.org/drawingml/2006/table">
            <a:tbl>
              <a:tblPr/>
              <a:tblGrid>
                <a:gridCol w="1964720"/>
                <a:gridCol w="1989438"/>
                <a:gridCol w="1890584"/>
                <a:gridCol w="1600204"/>
              </a:tblGrid>
              <a:tr h="5080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 SOURCE</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a:noFill/>
                    </a:lnL>
                    <a:lnR w="28575" cap="flat" cmpd="sng" algn="ctr">
                      <a:solidFill>
                        <a:schemeClr val="bg1"/>
                      </a:solidFill>
                      <a:prstDash val="solid"/>
                      <a:round/>
                      <a:headEnd type="none" w="med" len="med"/>
                      <a:tailEnd type="none" w="med" len="med"/>
                    </a:lnR>
                    <a:lnT>
                      <a:noFill/>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 Platform</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a:noFill/>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Volume SnapMirror</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a:noFill/>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Qtree SnapMirror</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a:noFill/>
                    </a:lnR>
                    <a:lnT>
                      <a:noFill/>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r>
              <a:tr h="519113">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FAS6080</a:t>
                      </a:r>
                      <a:endParaRPr kumimoji="0" lang="en-US" sz="16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150</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128</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49688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 </a:t>
                      </a:r>
                      <a:endParaRPr kumimoji="0" lang="en-US" sz="1600" b="0" i="0" u="none" strike="noStrike" cap="none" normalizeH="0" baseline="0" dirty="0" smtClean="0">
                        <a:ln>
                          <a:noFill/>
                        </a:ln>
                        <a:solidFill>
                          <a:schemeClr val="tx1"/>
                        </a:solidFill>
                        <a:effectLst/>
                        <a:latin typeface="Arial" charset="0"/>
                      </a:endParaRP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FAS6080_nearstore</a:t>
                      </a:r>
                      <a:endParaRPr kumimoji="0" lang="en-US" sz="16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150</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512</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5080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 DESTINATION</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Platform </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Volume SnapMirror</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cs typeface="Arial" charset="0"/>
                        </a:rPr>
                        <a:t>Qtree SnapMirror</a:t>
                      </a:r>
                      <a:endParaRPr kumimoji="0" lang="en-US" sz="20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r>
              <a:tr h="495300">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FAS6080</a:t>
                      </a:r>
                      <a:endParaRPr kumimoji="0" lang="en-US" sz="16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150</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128</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5207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 </a:t>
                      </a:r>
                      <a:endParaRPr kumimoji="0" lang="en-US" sz="1600" b="0" i="0" u="none" strike="noStrike" cap="none" normalizeH="0" baseline="0" dirty="0" smtClean="0">
                        <a:ln>
                          <a:noFill/>
                        </a:ln>
                        <a:solidFill>
                          <a:schemeClr val="tx1"/>
                        </a:solidFill>
                        <a:effectLst/>
                        <a:latin typeface="Arial" charset="0"/>
                      </a:endParaRP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a:noFill/>
                    </a:lnB>
                    <a:lnTlToBr>
                      <a:noFill/>
                    </a:lnTlToBr>
                    <a:lnBlToTr>
                      <a:noFill/>
                    </a:lnBlToTr>
                    <a:solidFill>
                      <a:srgbClr val="A5A5A5">
                        <a:alpha val="50195"/>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FAS6080_nearstore</a:t>
                      </a:r>
                      <a:endParaRPr kumimoji="0" lang="en-US" sz="16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a:noFill/>
                    </a:lnB>
                    <a:lnTlToBr>
                      <a:noFill/>
                    </a:lnTlToBr>
                    <a:lnBlToTr>
                      <a:noFill/>
                    </a:lnBlToTr>
                    <a:solidFill>
                      <a:srgbClr val="A5A5A5">
                        <a:alpha val="50195"/>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300</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a:noFill/>
                    </a:lnB>
                    <a:lnTlToBr>
                      <a:noFill/>
                    </a:lnTlToBr>
                    <a:lnBlToTr>
                      <a:noFill/>
                    </a:lnBlToTr>
                    <a:solidFill>
                      <a:srgbClr val="A5A5A5">
                        <a:alpha val="50195"/>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512</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a:noFill/>
                    </a:lnB>
                    <a:lnTlToBr>
                      <a:noFill/>
                    </a:lnTlToBr>
                    <a:lnBlToTr>
                      <a:noFill/>
                    </a:lnBlToTr>
                    <a:solidFill>
                      <a:srgbClr val="A5A5A5">
                        <a:alpha val="50195"/>
                      </a:srgbClr>
                    </a:solidFill>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p:txBody>
          <a:bodyPr/>
          <a:lstStyle/>
          <a:p>
            <a:pPr eaLnBrk="1" hangingPunct="1"/>
            <a:r>
              <a:rPr lang="en-US" dirty="0" smtClean="0"/>
              <a:t>Managing Transfers</a:t>
            </a:r>
          </a:p>
        </p:txBody>
      </p:sp>
      <p:sp>
        <p:nvSpPr>
          <p:cNvPr id="32772" name="Rectangle 3"/>
          <p:cNvSpPr>
            <a:spLocks noGrp="1" noChangeArrowheads="1"/>
          </p:cNvSpPr>
          <p:nvPr>
            <p:ph type="body" idx="1"/>
          </p:nvPr>
        </p:nvSpPr>
        <p:spPr>
          <a:xfrm>
            <a:off x="990600" y="1123950"/>
            <a:ext cx="8153400" cy="5353050"/>
          </a:xfrm>
        </p:spPr>
        <p:txBody>
          <a:bodyPr/>
          <a:lstStyle/>
          <a:p>
            <a:pPr eaLnBrk="1" hangingPunct="1"/>
            <a:r>
              <a:rPr lang="en-US" sz="2400" dirty="0" smtClean="0"/>
              <a:t>In Data ONTAP 7.3 and later, use the following options to manage volume SnapMirror transfers:</a:t>
            </a:r>
          </a:p>
          <a:p>
            <a:pPr lvl="1" eaLnBrk="1" hangingPunct="1">
              <a:buFont typeface="Arial" charset="0"/>
              <a:buNone/>
            </a:pPr>
            <a:r>
              <a:rPr lang="en-US" sz="2000" dirty="0" err="1" smtClean="0">
                <a:latin typeface="Courier New" pitchFamily="49" charset="0"/>
              </a:rPr>
              <a:t>replication.volume.reserved_transfers</a:t>
            </a:r>
            <a:r>
              <a:rPr lang="en-US" sz="2000" dirty="0" smtClean="0">
                <a:latin typeface="Courier New" pitchFamily="49" charset="0"/>
              </a:rPr>
              <a:t> &lt;</a:t>
            </a:r>
            <a:r>
              <a:rPr lang="en-US" sz="2000" i="1" dirty="0" smtClean="0">
                <a:latin typeface="Courier New" pitchFamily="49" charset="0"/>
              </a:rPr>
              <a:t>n</a:t>
            </a:r>
            <a:r>
              <a:rPr lang="en-US" sz="2000" dirty="0" smtClean="0">
                <a:latin typeface="Courier New" pitchFamily="49" charset="0"/>
              </a:rPr>
              <a:t>&gt;</a:t>
            </a:r>
          </a:p>
          <a:p>
            <a:pPr lvl="1" eaLnBrk="1" hangingPunct="1"/>
            <a:r>
              <a:rPr lang="en-US" sz="2400" dirty="0" smtClean="0"/>
              <a:t>Guarantees that specified number of volume SnapMirror source/destination transfers always start</a:t>
            </a:r>
          </a:p>
          <a:p>
            <a:pPr lvl="1" eaLnBrk="1" hangingPunct="1"/>
            <a:r>
              <a:rPr lang="en-US" sz="2400" dirty="0" smtClean="0"/>
              <a:t>Default is </a:t>
            </a:r>
            <a:r>
              <a:rPr lang="en-US" sz="2400" dirty="0" smtClean="0">
                <a:latin typeface="Courier New" pitchFamily="49" charset="0"/>
              </a:rPr>
              <a:t>0</a:t>
            </a:r>
          </a:p>
          <a:p>
            <a:pPr lvl="1" eaLnBrk="1" hangingPunct="1"/>
            <a:endParaRPr lang="en-US" sz="2400" dirty="0" smtClean="0">
              <a:latin typeface="Courier New" pitchFamily="49" charset="0"/>
            </a:endParaRPr>
          </a:p>
          <a:p>
            <a:pPr lvl="1" eaLnBrk="1" hangingPunct="1">
              <a:buFont typeface="Arial" charset="0"/>
              <a:buNone/>
            </a:pPr>
            <a:r>
              <a:rPr lang="en-US" sz="2000" dirty="0" err="1" smtClean="0">
                <a:latin typeface="Courier New" pitchFamily="49" charset="0"/>
              </a:rPr>
              <a:t>replication.volume.transfer_limits</a:t>
            </a:r>
            <a:r>
              <a:rPr lang="en-US" sz="2000" dirty="0" smtClean="0">
                <a:latin typeface="Courier New" pitchFamily="49" charset="0"/>
              </a:rPr>
              <a:t/>
            </a:r>
            <a:br>
              <a:rPr lang="en-US" sz="2000" dirty="0" smtClean="0">
                <a:latin typeface="Courier New" pitchFamily="49" charset="0"/>
              </a:rPr>
            </a:br>
            <a:r>
              <a:rPr lang="en-US" sz="2000" dirty="0" smtClean="0">
                <a:latin typeface="Courier New" pitchFamily="49" charset="0"/>
              </a:rPr>
              <a:t>					[current|previous]</a:t>
            </a:r>
          </a:p>
          <a:p>
            <a:pPr lvl="1" eaLnBrk="1" hangingPunct="1"/>
            <a:r>
              <a:rPr lang="en-US" sz="2400" dirty="0" smtClean="0"/>
              <a:t>Allows reversion to stream counts from versions of Data ONTAP earlier than 7.3 </a:t>
            </a:r>
          </a:p>
          <a:p>
            <a:pPr lvl="1" eaLnBrk="1" hangingPunct="1"/>
            <a:r>
              <a:rPr lang="en-US" sz="2400" dirty="0" smtClean="0"/>
              <a:t>Default is </a:t>
            </a:r>
            <a:r>
              <a:rPr lang="en-US" sz="2400" dirty="0" smtClean="0">
                <a:latin typeface="Courier New" pitchFamily="49" charset="0"/>
              </a:rPr>
              <a:t>current</a:t>
            </a:r>
            <a:endParaRPr lang="en-US" sz="24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p:txBody>
          <a:bodyPr/>
          <a:lstStyle/>
          <a:p>
            <a:pPr eaLnBrk="1" hangingPunct="1"/>
            <a:r>
              <a:rPr lang="en-US" dirty="0" smtClean="0"/>
              <a:t>Throttling Network</a:t>
            </a:r>
          </a:p>
        </p:txBody>
      </p:sp>
      <p:sp>
        <p:nvSpPr>
          <p:cNvPr id="33796" name="Rectangle 3"/>
          <p:cNvSpPr>
            <a:spLocks noGrp="1" noChangeArrowheads="1"/>
          </p:cNvSpPr>
          <p:nvPr>
            <p:ph type="body" idx="1"/>
          </p:nvPr>
        </p:nvSpPr>
        <p:spPr/>
        <p:txBody>
          <a:bodyPr/>
          <a:lstStyle/>
          <a:p>
            <a:pPr eaLnBrk="1" hangingPunct="1"/>
            <a:r>
              <a:rPr lang="en-US" sz="2600" dirty="0" smtClean="0"/>
              <a:t>Per transfer</a:t>
            </a:r>
          </a:p>
          <a:p>
            <a:pPr lvl="1" eaLnBrk="1" hangingPunct="1"/>
            <a:r>
              <a:rPr lang="en-US" sz="2400" dirty="0" smtClean="0"/>
              <a:t>Use the </a:t>
            </a:r>
            <a:r>
              <a:rPr lang="en-US" sz="2400" dirty="0" smtClean="0">
                <a:latin typeface="Courier New" pitchFamily="49" charset="0"/>
              </a:rPr>
              <a:t>kbs</a:t>
            </a:r>
            <a:r>
              <a:rPr lang="en-US" sz="2400" dirty="0" smtClean="0"/>
              <a:t> argument in </a:t>
            </a:r>
            <a:r>
              <a:rPr lang="en-US" sz="2400" dirty="0" smtClean="0">
                <a:latin typeface="Courier New" pitchFamily="49" charset="0"/>
              </a:rPr>
              <a:t>snapmirror.conf</a:t>
            </a:r>
            <a:endParaRPr lang="en-US" sz="2400" dirty="0" smtClean="0"/>
          </a:p>
          <a:p>
            <a:pPr eaLnBrk="1" hangingPunct="1"/>
            <a:r>
              <a:rPr lang="en-US" sz="2600" dirty="0" smtClean="0"/>
              <a:t>Dynamic throttle </a:t>
            </a:r>
          </a:p>
          <a:p>
            <a:pPr lvl="1" eaLnBrk="1" hangingPunct="1"/>
            <a:r>
              <a:rPr lang="en-US" sz="2400" dirty="0" smtClean="0"/>
              <a:t>Allows changing the throttle for a SnapMirror relationship while the transfer is active</a:t>
            </a:r>
          </a:p>
          <a:p>
            <a:pPr lvl="1" eaLnBrk="1" hangingPunct="1">
              <a:buFont typeface="Arial" charset="0"/>
              <a:buNone/>
            </a:pPr>
            <a:r>
              <a:rPr lang="en-US" sz="2000" dirty="0" smtClean="0">
                <a:latin typeface="Courier New" pitchFamily="49" charset="0"/>
              </a:rPr>
              <a:t>	</a:t>
            </a:r>
            <a:r>
              <a:rPr lang="en-US" sz="2000" dirty="0" err="1" smtClean="0">
                <a:latin typeface="Courier New" pitchFamily="49" charset="0"/>
              </a:rPr>
              <a:t>snapmirror</a:t>
            </a:r>
            <a:r>
              <a:rPr lang="en-US" sz="2000" dirty="0" smtClean="0">
                <a:latin typeface="Courier New" pitchFamily="49" charset="0"/>
              </a:rPr>
              <a:t> throttle &lt;n&gt; dst_hostname:dst_path</a:t>
            </a:r>
            <a:endParaRPr lang="en-US" sz="2000" dirty="0" smtClean="0"/>
          </a:p>
          <a:p>
            <a:pPr eaLnBrk="1" hangingPunct="1"/>
            <a:r>
              <a:rPr lang="en-US" sz="2600" dirty="0" smtClean="0"/>
              <a:t>System-wide throttle</a:t>
            </a:r>
          </a:p>
          <a:p>
            <a:pPr lvl="1" eaLnBrk="1" hangingPunct="1"/>
            <a:r>
              <a:rPr lang="en-US" sz="2400" dirty="0" smtClean="0"/>
              <a:t>Limits the total bandwidth for all transfers</a:t>
            </a:r>
          </a:p>
          <a:p>
            <a:pPr lvl="1" eaLnBrk="1" hangingPunct="1">
              <a:buFont typeface="Arial" charset="0"/>
              <a:buNone/>
            </a:pPr>
            <a:r>
              <a:rPr lang="en-US" sz="2000" dirty="0" smtClean="0">
                <a:latin typeface="Courier New" pitchFamily="49" charset="0"/>
              </a:rPr>
              <a:t>	options replication.throttle.enable on</a:t>
            </a:r>
          </a:p>
          <a:p>
            <a:pPr lvl="1" eaLnBrk="1" hangingPunct="1">
              <a:buFont typeface="Arial" charset="0"/>
              <a:buNone/>
            </a:pPr>
            <a:r>
              <a:rPr lang="en-US" sz="2000" dirty="0" smtClean="0">
                <a:latin typeface="Courier New" pitchFamily="49" charset="0"/>
              </a:rPr>
              <a:t>	options replication.throttle.incoming.max_kbs</a:t>
            </a:r>
          </a:p>
          <a:p>
            <a:pPr lvl="1" eaLnBrk="1" hangingPunct="1">
              <a:buFont typeface="Arial" charset="0"/>
              <a:buNone/>
            </a:pPr>
            <a:r>
              <a:rPr lang="en-US" sz="2000" dirty="0" smtClean="0">
                <a:latin typeface="Courier New" pitchFamily="49" charset="0"/>
              </a:rPr>
              <a:t>	options replication.throttle.outgoing.max_kbs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p:txBody>
          <a:bodyPr/>
          <a:lstStyle/>
          <a:p>
            <a:pPr eaLnBrk="1" hangingPunct="1"/>
            <a:r>
              <a:rPr lang="en-US" dirty="0" smtClean="0"/>
              <a:t>Space Guarantee</a:t>
            </a:r>
          </a:p>
        </p:txBody>
      </p:sp>
      <p:sp>
        <p:nvSpPr>
          <p:cNvPr id="34820" name="Rectangle 3"/>
          <p:cNvSpPr>
            <a:spLocks noGrp="1" noChangeArrowheads="1"/>
          </p:cNvSpPr>
          <p:nvPr>
            <p:ph type="body" idx="1"/>
          </p:nvPr>
        </p:nvSpPr>
        <p:spPr/>
        <p:txBody>
          <a:bodyPr/>
          <a:lstStyle/>
          <a:p>
            <a:pPr eaLnBrk="1" hangingPunct="1"/>
            <a:r>
              <a:rPr lang="en-US" sz="2600" dirty="0" smtClean="0"/>
              <a:t>In Data ONTAP 7.3 and later, space is guaranteed for SnapMirror destination flexible volumes</a:t>
            </a:r>
          </a:p>
          <a:p>
            <a:pPr lvl="1" eaLnBrk="1" hangingPunct="1"/>
            <a:r>
              <a:rPr lang="en-US" sz="2400" dirty="0" smtClean="0"/>
              <a:t>Preallocates space in the aggregate for the volume</a:t>
            </a:r>
          </a:p>
          <a:p>
            <a:pPr lvl="1" eaLnBrk="1" hangingPunct="1"/>
            <a:r>
              <a:rPr lang="en-US" sz="2400" dirty="0" smtClean="0"/>
              <a:t>Volume guarantee is enabled by default</a:t>
            </a:r>
          </a:p>
          <a:p>
            <a:pPr lvl="1" eaLnBrk="1" hangingPunct="1"/>
            <a:r>
              <a:rPr lang="en-US" altLang="ja-JP" sz="2400" dirty="0" smtClean="0">
                <a:ea typeface="ＭＳ Ｐゴシック" charset="-128"/>
              </a:rPr>
              <a:t>Guarantee is maintained even when the volume is made offline</a:t>
            </a:r>
          </a:p>
          <a:p>
            <a:pPr eaLnBrk="1" hangingPunct="1"/>
            <a:r>
              <a:rPr lang="en-US" sz="2600" dirty="0" smtClean="0"/>
              <a:t>To enable or disable space guarantee on an existing SnapMirror destination volume:</a:t>
            </a:r>
          </a:p>
          <a:p>
            <a:pPr eaLnBrk="1" hangingPunct="1">
              <a:buFont typeface="Wingdings 2" pitchFamily="18" charset="2"/>
              <a:buNone/>
            </a:pPr>
            <a:r>
              <a:rPr lang="nl-NL" sz="2200" dirty="0" smtClean="0">
                <a:latin typeface="Courier New" pitchFamily="49" charset="0"/>
              </a:rPr>
              <a:t>	vol </a:t>
            </a:r>
            <a:r>
              <a:rPr lang="nl-NL" sz="2200" dirty="0" err="1" smtClean="0">
                <a:latin typeface="Courier New" pitchFamily="49" charset="0"/>
              </a:rPr>
              <a:t>options</a:t>
            </a:r>
            <a:r>
              <a:rPr lang="nl-NL" sz="2200" dirty="0" smtClean="0">
                <a:latin typeface="Courier New" pitchFamily="49" charset="0"/>
              </a:rPr>
              <a:t> </a:t>
            </a:r>
            <a:r>
              <a:rPr lang="nl-NL" sz="2200" i="1" dirty="0" smtClean="0">
                <a:latin typeface="Courier New" pitchFamily="49" charset="0"/>
              </a:rPr>
              <a:t>vol_name </a:t>
            </a:r>
            <a:r>
              <a:rPr lang="nl-NL" sz="2200" dirty="0" err="1" smtClean="0">
                <a:latin typeface="Courier New" pitchFamily="49" charset="0"/>
              </a:rPr>
              <a:t>guarantee</a:t>
            </a:r>
            <a:r>
              <a:rPr lang="nl-NL" sz="2200" dirty="0" smtClean="0">
                <a:latin typeface="Courier New" pitchFamily="49" charset="0"/>
              </a:rPr>
              <a:t> [volume|none]</a:t>
            </a:r>
            <a:endParaRPr lang="en-US" sz="2200" dirty="0" smtClean="0">
              <a:latin typeface="Courier New" pitchFamily="49"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Synchronous SnapMirror</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p:txBody>
          <a:bodyPr/>
          <a:lstStyle/>
          <a:p>
            <a:pPr eaLnBrk="1" hangingPunct="1"/>
            <a:r>
              <a:rPr lang="en-US" dirty="0" smtClean="0"/>
              <a:t>Sync Mode</a:t>
            </a:r>
          </a:p>
        </p:txBody>
      </p:sp>
      <p:sp>
        <p:nvSpPr>
          <p:cNvPr id="15364" name="Rectangle 3"/>
          <p:cNvSpPr>
            <a:spLocks noGrp="1" noChangeArrowheads="1"/>
          </p:cNvSpPr>
          <p:nvPr>
            <p:ph type="body" idx="1"/>
          </p:nvPr>
        </p:nvSpPr>
        <p:spPr/>
        <p:txBody>
          <a:bodyPr/>
          <a:lstStyle/>
          <a:p>
            <a:pPr eaLnBrk="1" hangingPunct="1"/>
            <a:r>
              <a:rPr lang="en-US" dirty="0" smtClean="0"/>
              <a:t>Volume SnapMirror Async is the base of SnapMirror Sync</a:t>
            </a:r>
          </a:p>
          <a:p>
            <a:pPr lvl="1" eaLnBrk="1" hangingPunct="1"/>
            <a:r>
              <a:rPr lang="en-US" dirty="0" smtClean="0"/>
              <a:t>Replicates Snapshot copies from a source volume to a secondary volume at the same time it is written to the source</a:t>
            </a:r>
          </a:p>
          <a:p>
            <a:pPr eaLnBrk="1" hangingPunct="1"/>
            <a:r>
              <a:rPr lang="en-US" dirty="0" smtClean="0"/>
              <a:t>To configure Sync mode, replace the schedule field by </a:t>
            </a:r>
            <a:r>
              <a:rPr lang="en-US" dirty="0" smtClean="0">
                <a:latin typeface="Courier New" pitchFamily="49" charset="0"/>
              </a:rPr>
              <a:t>sync</a:t>
            </a:r>
            <a:r>
              <a:rPr lang="en-US" dirty="0" smtClean="0"/>
              <a:t> in the </a:t>
            </a:r>
            <a:r>
              <a:rPr lang="en-US" dirty="0" err="1" smtClean="0">
                <a:latin typeface="Courier New" pitchFamily="49" charset="0"/>
              </a:rPr>
              <a:t>snapmirror.conf</a:t>
            </a:r>
            <a:r>
              <a:rPr lang="en-US" dirty="0" smtClean="0"/>
              <a:t> file</a:t>
            </a:r>
          </a:p>
          <a:p>
            <a:pPr lvl="1"/>
            <a:r>
              <a:rPr lang="nl-NL" dirty="0" err="1" smtClean="0">
                <a:latin typeface="Courier New" pitchFamily="49" charset="0"/>
              </a:rPr>
              <a:t>src</a:t>
            </a:r>
            <a:r>
              <a:rPr lang="nl-NL" dirty="0" smtClean="0">
                <a:latin typeface="Courier New" pitchFamily="49" charset="0"/>
              </a:rPr>
              <a:t>:vol1 </a:t>
            </a:r>
            <a:r>
              <a:rPr lang="nl-NL" dirty="0" err="1" smtClean="0">
                <a:latin typeface="Courier New" pitchFamily="49" charset="0"/>
              </a:rPr>
              <a:t>dst</a:t>
            </a:r>
            <a:r>
              <a:rPr lang="nl-NL" dirty="0" smtClean="0">
                <a:latin typeface="Courier New" pitchFamily="49" charset="0"/>
              </a:rPr>
              <a:t>:vol1 – </a:t>
            </a:r>
            <a:r>
              <a:rPr lang="nl-NL" dirty="0" err="1" smtClean="0">
                <a:latin typeface="Courier New" pitchFamily="49" charset="0"/>
              </a:rPr>
              <a:t>sync</a:t>
            </a:r>
            <a:endParaRPr lang="nl-NL" dirty="0" smtClean="0">
              <a:latin typeface="Courier New" pitchFamily="49" charset="0"/>
            </a:endParaRPr>
          </a:p>
          <a:p>
            <a:pPr lvl="1"/>
            <a:r>
              <a:rPr lang="en-US" b="1" dirty="0" smtClean="0"/>
              <a:t>NOTE:  </a:t>
            </a:r>
            <a:r>
              <a:rPr lang="en-US" dirty="0" smtClean="0"/>
              <a:t>If you edit the </a:t>
            </a:r>
            <a:r>
              <a:rPr lang="en-US" dirty="0" err="1" smtClean="0">
                <a:latin typeface="Courier New" pitchFamily="49" charset="0"/>
              </a:rPr>
              <a:t>snapmirror.conf</a:t>
            </a:r>
            <a:r>
              <a:rPr lang="en-US" dirty="0" smtClean="0">
                <a:cs typeface="Courier New" pitchFamily="49" charset="0"/>
              </a:rPr>
              <a:t> </a:t>
            </a:r>
            <a:r>
              <a:rPr lang="en-US" dirty="0" smtClean="0"/>
              <a:t>file while in </a:t>
            </a:r>
            <a:r>
              <a:rPr lang="en-US" dirty="0" smtClean="0">
                <a:latin typeface="Courier New" pitchFamily="49" charset="0"/>
                <a:cs typeface="Courier New" pitchFamily="49" charset="0"/>
              </a:rPr>
              <a:t>sync</a:t>
            </a:r>
            <a:r>
              <a:rPr lang="en-US" dirty="0" smtClean="0"/>
              <a:t> mode, the relationship will drop to </a:t>
            </a:r>
            <a:r>
              <a:rPr lang="en-US" dirty="0" err="1" smtClean="0"/>
              <a:t>async</a:t>
            </a:r>
            <a:r>
              <a:rPr lang="en-US" dirty="0" smtClean="0"/>
              <a:t> and then will attempt to re-establish </a:t>
            </a:r>
            <a:r>
              <a:rPr lang="en-US" dirty="0" smtClean="0">
                <a:latin typeface="Courier New" pitchFamily="49" charset="0"/>
                <a:cs typeface="Courier New" pitchFamily="49" charset="0"/>
              </a:rPr>
              <a:t>sync</a:t>
            </a:r>
            <a:r>
              <a:rPr lang="en-US" dirty="0" smtClean="0"/>
              <a:t> mode</a:t>
            </a:r>
          </a:p>
          <a:p>
            <a:pPr lvl="1">
              <a:buNone/>
            </a:pPr>
            <a:endParaRPr lang="en-US" dirty="0" smtClean="0">
              <a:latin typeface="Courier New" pitchFamily="49"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p:txBody>
          <a:bodyPr/>
          <a:lstStyle/>
          <a:p>
            <a:pPr eaLnBrk="1" hangingPunct="1"/>
            <a:r>
              <a:rPr lang="en-US" dirty="0" smtClean="0"/>
              <a:t>CP and NVLOG Forwarding</a:t>
            </a:r>
          </a:p>
        </p:txBody>
      </p:sp>
      <p:sp>
        <p:nvSpPr>
          <p:cNvPr id="16388" name="Rectangle 3"/>
          <p:cNvSpPr>
            <a:spLocks noGrp="1" noChangeArrowheads="1"/>
          </p:cNvSpPr>
          <p:nvPr>
            <p:ph type="body" idx="1"/>
          </p:nvPr>
        </p:nvSpPr>
        <p:spPr>
          <a:xfrm>
            <a:off x="990600" y="1123950"/>
            <a:ext cx="7848600" cy="5353050"/>
          </a:xfrm>
        </p:spPr>
        <p:txBody>
          <a:bodyPr/>
          <a:lstStyle/>
          <a:p>
            <a:pPr eaLnBrk="1" hangingPunct="1"/>
            <a:r>
              <a:rPr lang="en-US" dirty="0" smtClean="0"/>
              <a:t>SnapMirror Sync forwards consistency point (CP) to the destination to keep consistency between the source and the destination volumes</a:t>
            </a:r>
          </a:p>
          <a:p>
            <a:pPr eaLnBrk="1" hangingPunct="1"/>
            <a:r>
              <a:rPr lang="en-US" dirty="0" smtClean="0"/>
              <a:t>SnapMirror Sync also forwards the NVRAM requests to the destination</a:t>
            </a:r>
          </a:p>
          <a:p>
            <a:pPr lvl="1" eaLnBrk="1" hangingPunct="1"/>
            <a:r>
              <a:rPr lang="en-US" dirty="0" smtClean="0"/>
              <a:t>Stored in NVLOG files</a:t>
            </a:r>
          </a:p>
          <a:p>
            <a:pPr lvl="1" eaLnBrk="1" hangingPunct="1">
              <a:buFont typeface="Arial" charset="0"/>
              <a:buNone/>
            </a:pPr>
            <a:r>
              <a:rPr lang="en-US" sz="2000" dirty="0" smtClean="0">
                <a:latin typeface="Courier New" pitchFamily="49" charset="0"/>
              </a:rPr>
              <a:t>	/etc/sync_snapmirror_nvlog/&lt;dstfsid&gt;.log[0|1]</a:t>
            </a:r>
            <a:endParaRPr lang="en-US" sz="2000" dirty="0" smtClean="0"/>
          </a:p>
          <a:p>
            <a:pPr lvl="1" eaLnBrk="1" hangingPunct="1"/>
            <a:r>
              <a:rPr lang="en-US" dirty="0" smtClean="0"/>
              <a:t>NVLOG files are replayed only in disaster recovery scenario</a:t>
            </a:r>
            <a:endParaRPr lang="en-US" sz="2800"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p:txBody>
          <a:bodyPr/>
          <a:lstStyle/>
          <a:p>
            <a:pPr eaLnBrk="1" hangingPunct="1"/>
            <a:r>
              <a:rPr lang="en-US" dirty="0" smtClean="0"/>
              <a:t>Theory of Operation</a:t>
            </a:r>
          </a:p>
        </p:txBody>
      </p:sp>
      <p:sp>
        <p:nvSpPr>
          <p:cNvPr id="17412" name="Rectangle 3"/>
          <p:cNvSpPr>
            <a:spLocks noGrp="1" noChangeArrowheads="1"/>
          </p:cNvSpPr>
          <p:nvPr>
            <p:ph type="body" idx="1"/>
          </p:nvPr>
        </p:nvSpPr>
        <p:spPr>
          <a:xfrm>
            <a:off x="2427288" y="1200150"/>
            <a:ext cx="6451600" cy="2317750"/>
          </a:xfrm>
        </p:spPr>
        <p:txBody>
          <a:bodyPr/>
          <a:lstStyle/>
          <a:p>
            <a:pPr eaLnBrk="1" hangingPunct="1">
              <a:lnSpc>
                <a:spcPct val="90000"/>
              </a:lnSpc>
            </a:pPr>
            <a:r>
              <a:rPr lang="en-US" altLang="ja-JP" sz="2200" dirty="0" smtClean="0">
                <a:ea typeface="ＭＳ Ｐゴシック" charset="-128"/>
              </a:rPr>
              <a:t>Client writes are acknowledged after the writes have been logged to the NVRAM on the source and to the NVLOG files on the destination</a:t>
            </a:r>
            <a:endParaRPr lang="en-US" sz="2200" dirty="0" smtClean="0"/>
          </a:p>
          <a:p>
            <a:pPr eaLnBrk="1" hangingPunct="1">
              <a:lnSpc>
                <a:spcPct val="90000"/>
              </a:lnSpc>
            </a:pPr>
            <a:r>
              <a:rPr lang="en-US" sz="2200" dirty="0" smtClean="0"/>
              <a:t>Source waits for each transaction to be acknowledged from the destination; it may impact client application performance</a:t>
            </a:r>
            <a:endParaRPr lang="en-US" sz="2000" dirty="0" smtClean="0"/>
          </a:p>
        </p:txBody>
      </p:sp>
      <p:sp>
        <p:nvSpPr>
          <p:cNvPr id="17413" name="Text Box 4"/>
          <p:cNvSpPr txBox="1">
            <a:spLocks noChangeArrowheads="1"/>
          </p:cNvSpPr>
          <p:nvPr/>
        </p:nvSpPr>
        <p:spPr bwMode="auto">
          <a:xfrm>
            <a:off x="3340100" y="4646613"/>
            <a:ext cx="1038225" cy="379412"/>
          </a:xfrm>
          <a:prstGeom prst="rect">
            <a:avLst/>
          </a:prstGeom>
          <a:solidFill>
            <a:srgbClr val="FFFFFF"/>
          </a:solidFill>
          <a:ln w="9525">
            <a:noFill/>
            <a:miter lim="800000"/>
            <a:headEnd/>
            <a:tailEnd/>
          </a:ln>
        </p:spPr>
        <p:txBody>
          <a:bodyPr/>
          <a:lstStyle/>
          <a:p>
            <a:pPr>
              <a:buClrTx/>
              <a:buFontTx/>
              <a:buNone/>
            </a:pPr>
            <a:r>
              <a:rPr lang="en-US" altLang="ja-JP" sz="1200" b="0" dirty="0">
                <a:solidFill>
                  <a:srgbClr val="0085B4"/>
                </a:solidFill>
                <a:latin typeface="Arial" charset="0"/>
                <a:ea typeface="ＭＳ Ｐゴシック" charset="-128"/>
              </a:rPr>
              <a:t>SnapMirror </a:t>
            </a:r>
          </a:p>
          <a:p>
            <a:pPr>
              <a:buClrTx/>
              <a:buFontTx/>
              <a:buNone/>
            </a:pPr>
            <a:r>
              <a:rPr lang="en-US" altLang="ja-JP" sz="1200" b="0" dirty="0">
                <a:solidFill>
                  <a:srgbClr val="0085B4"/>
                </a:solidFill>
                <a:latin typeface="Arial" charset="0"/>
                <a:ea typeface="ＭＳ Ｐゴシック" charset="-128"/>
              </a:rPr>
              <a:t>Sync</a:t>
            </a:r>
            <a:endParaRPr lang="en-US" sz="1200" b="0" i="1" dirty="0">
              <a:solidFill>
                <a:srgbClr val="0085B4"/>
              </a:solidFill>
              <a:latin typeface="Arial" charset="0"/>
            </a:endParaRPr>
          </a:p>
        </p:txBody>
      </p:sp>
      <p:sp>
        <p:nvSpPr>
          <p:cNvPr id="704517" name="Line 5"/>
          <p:cNvSpPr>
            <a:spLocks noChangeShapeType="1"/>
          </p:cNvSpPr>
          <p:nvPr/>
        </p:nvSpPr>
        <p:spPr bwMode="auto">
          <a:xfrm flipH="1">
            <a:off x="2244725" y="4171950"/>
            <a:ext cx="3143250" cy="0"/>
          </a:xfrm>
          <a:prstGeom prst="line">
            <a:avLst/>
          </a:prstGeom>
          <a:noFill/>
          <a:ln w="28575">
            <a:solidFill>
              <a:srgbClr val="58A618"/>
            </a:solidFill>
            <a:round/>
            <a:headEnd type="none" w="sm" len="sm"/>
            <a:tailEnd type="triangle" w="lg" len="lg"/>
          </a:ln>
        </p:spPr>
        <p:txBody>
          <a:bodyPr wrap="none" anchor="ctr"/>
          <a:lstStyle/>
          <a:p>
            <a:endParaRPr lang="en-US" dirty="0"/>
          </a:p>
        </p:txBody>
      </p:sp>
      <p:sp>
        <p:nvSpPr>
          <p:cNvPr id="704519" name="Line 7"/>
          <p:cNvSpPr>
            <a:spLocks noChangeShapeType="1"/>
          </p:cNvSpPr>
          <p:nvPr/>
        </p:nvSpPr>
        <p:spPr bwMode="auto">
          <a:xfrm flipV="1">
            <a:off x="2301875" y="4457700"/>
            <a:ext cx="3057525" cy="0"/>
          </a:xfrm>
          <a:prstGeom prst="line">
            <a:avLst/>
          </a:prstGeom>
          <a:noFill/>
          <a:ln w="28575">
            <a:solidFill>
              <a:srgbClr val="FF6600"/>
            </a:solidFill>
            <a:round/>
            <a:headEnd type="none" w="sm" len="sm"/>
            <a:tailEnd type="triangle" w="lg" len="lg"/>
          </a:ln>
        </p:spPr>
        <p:txBody>
          <a:bodyPr wrap="none" anchor="ctr"/>
          <a:lstStyle/>
          <a:p>
            <a:endParaRPr lang="en-US" dirty="0"/>
          </a:p>
        </p:txBody>
      </p:sp>
      <p:pic>
        <p:nvPicPr>
          <p:cNvPr id="17416" name="Picture 9" descr="network cloud"/>
          <p:cNvPicPr>
            <a:picLocks noChangeAspect="1" noChangeArrowheads="1"/>
          </p:cNvPicPr>
          <p:nvPr/>
        </p:nvPicPr>
        <p:blipFill>
          <a:blip r:embed="rId3" cstate="print"/>
          <a:srcRect/>
          <a:stretch>
            <a:fillRect/>
          </a:stretch>
        </p:blipFill>
        <p:spPr bwMode="auto">
          <a:xfrm>
            <a:off x="3397250" y="4014788"/>
            <a:ext cx="992188" cy="593725"/>
          </a:xfrm>
          <a:prstGeom prst="rect">
            <a:avLst/>
          </a:prstGeom>
          <a:noFill/>
          <a:ln w="9525">
            <a:noFill/>
            <a:miter lim="800000"/>
            <a:headEnd/>
            <a:tailEnd/>
          </a:ln>
        </p:spPr>
      </p:pic>
      <p:pic>
        <p:nvPicPr>
          <p:cNvPr id="17417" name="Picture 10" descr="snapmirror"/>
          <p:cNvPicPr>
            <a:picLocks noChangeAspect="1" noChangeArrowheads="1"/>
          </p:cNvPicPr>
          <p:nvPr/>
        </p:nvPicPr>
        <p:blipFill>
          <a:blip r:embed="rId4" cstate="print"/>
          <a:srcRect/>
          <a:stretch>
            <a:fillRect/>
          </a:stretch>
        </p:blipFill>
        <p:spPr bwMode="auto">
          <a:xfrm>
            <a:off x="3721100" y="4179888"/>
            <a:ext cx="357188" cy="331787"/>
          </a:xfrm>
          <a:prstGeom prst="rect">
            <a:avLst/>
          </a:prstGeom>
          <a:noFill/>
          <a:ln w="9525">
            <a:noFill/>
            <a:miter lim="800000"/>
            <a:headEnd/>
            <a:tailEnd/>
          </a:ln>
        </p:spPr>
      </p:pic>
      <p:sp>
        <p:nvSpPr>
          <p:cNvPr id="704523" name="Oval 11"/>
          <p:cNvSpPr>
            <a:spLocks noChangeArrowheads="1"/>
          </p:cNvSpPr>
          <p:nvPr/>
        </p:nvSpPr>
        <p:spPr bwMode="gray">
          <a:xfrm>
            <a:off x="1419225" y="3476625"/>
            <a:ext cx="234950" cy="244475"/>
          </a:xfrm>
          <a:prstGeom prst="ellipse">
            <a:avLst/>
          </a:prstGeom>
          <a:noFill/>
          <a:ln w="12700">
            <a:noFill/>
            <a:round/>
            <a:headEnd/>
            <a:tailEnd/>
          </a:ln>
        </p:spPr>
        <p:txBody>
          <a:bodyPr wrap="none" anchor="ctr"/>
          <a:lstStyle/>
          <a:p>
            <a:pPr eaLnBrk="0" hangingPunct="0">
              <a:buClrTx/>
              <a:buFontTx/>
              <a:buNone/>
            </a:pPr>
            <a:r>
              <a:rPr lang="en-US" sz="1600" b="0" dirty="0">
                <a:latin typeface="Arial" charset="0"/>
              </a:rPr>
              <a:t>1</a:t>
            </a:r>
          </a:p>
        </p:txBody>
      </p:sp>
      <p:sp>
        <p:nvSpPr>
          <p:cNvPr id="704524" name="Oval 12"/>
          <p:cNvSpPr>
            <a:spLocks noChangeArrowheads="1"/>
          </p:cNvSpPr>
          <p:nvPr/>
        </p:nvSpPr>
        <p:spPr bwMode="gray">
          <a:xfrm>
            <a:off x="4776788" y="4195763"/>
            <a:ext cx="244475" cy="244475"/>
          </a:xfrm>
          <a:prstGeom prst="ellipse">
            <a:avLst/>
          </a:prstGeom>
          <a:noFill/>
          <a:ln w="12700">
            <a:noFill/>
            <a:round/>
            <a:headEnd/>
            <a:tailEnd/>
          </a:ln>
        </p:spPr>
        <p:txBody>
          <a:bodyPr wrap="none" anchor="ctr"/>
          <a:lstStyle/>
          <a:p>
            <a:pPr eaLnBrk="0" hangingPunct="0">
              <a:buClrTx/>
              <a:buFontTx/>
              <a:buNone/>
            </a:pPr>
            <a:r>
              <a:rPr lang="en-US" sz="1600" b="0" dirty="0">
                <a:latin typeface="Arial" charset="0"/>
              </a:rPr>
              <a:t>2</a:t>
            </a:r>
          </a:p>
        </p:txBody>
      </p:sp>
      <p:sp>
        <p:nvSpPr>
          <p:cNvPr id="704525" name="Oval 13"/>
          <p:cNvSpPr>
            <a:spLocks noChangeArrowheads="1"/>
          </p:cNvSpPr>
          <p:nvPr/>
        </p:nvSpPr>
        <p:spPr bwMode="gray">
          <a:xfrm>
            <a:off x="1666875" y="3333750"/>
            <a:ext cx="215900" cy="244475"/>
          </a:xfrm>
          <a:prstGeom prst="ellipse">
            <a:avLst/>
          </a:prstGeom>
          <a:noFill/>
          <a:ln w="12700">
            <a:noFill/>
            <a:round/>
            <a:headEnd/>
            <a:tailEnd/>
          </a:ln>
        </p:spPr>
        <p:txBody>
          <a:bodyPr wrap="none" anchor="ctr"/>
          <a:lstStyle/>
          <a:p>
            <a:pPr eaLnBrk="0" hangingPunct="0">
              <a:buClrTx/>
              <a:buFontTx/>
              <a:buNone/>
            </a:pPr>
            <a:r>
              <a:rPr lang="en-US" sz="1600" b="0" dirty="0">
                <a:latin typeface="Arial" charset="0"/>
              </a:rPr>
              <a:t>4</a:t>
            </a:r>
          </a:p>
        </p:txBody>
      </p:sp>
      <p:pic>
        <p:nvPicPr>
          <p:cNvPr id="17421" name="Picture 14" descr="deskto"/>
          <p:cNvPicPr>
            <a:picLocks noChangeAspect="1" noChangeArrowheads="1"/>
          </p:cNvPicPr>
          <p:nvPr/>
        </p:nvPicPr>
        <p:blipFill>
          <a:blip r:embed="rId5" cstate="print">
            <a:clrChange>
              <a:clrFrom>
                <a:srgbClr val="FFFFFF"/>
              </a:clrFrom>
              <a:clrTo>
                <a:srgbClr val="FFFFFF">
                  <a:alpha val="0"/>
                </a:srgbClr>
              </a:clrTo>
            </a:clrChange>
            <a:lum bright="6000"/>
          </a:blip>
          <a:srcRect b="1964"/>
          <a:stretch>
            <a:fillRect/>
          </a:stretch>
        </p:blipFill>
        <p:spPr bwMode="auto">
          <a:xfrm>
            <a:off x="1558925" y="2520950"/>
            <a:ext cx="457200" cy="495300"/>
          </a:xfrm>
          <a:prstGeom prst="rect">
            <a:avLst/>
          </a:prstGeom>
          <a:noFill/>
          <a:ln w="9525">
            <a:noFill/>
            <a:miter lim="800000"/>
            <a:headEnd/>
            <a:tailEnd/>
          </a:ln>
        </p:spPr>
      </p:pic>
      <p:sp>
        <p:nvSpPr>
          <p:cNvPr id="704527" name="Oval 15"/>
          <p:cNvSpPr>
            <a:spLocks noChangeArrowheads="1"/>
          </p:cNvSpPr>
          <p:nvPr/>
        </p:nvSpPr>
        <p:spPr bwMode="gray">
          <a:xfrm>
            <a:off x="2576513" y="3906838"/>
            <a:ext cx="244475" cy="273050"/>
          </a:xfrm>
          <a:prstGeom prst="ellipse">
            <a:avLst/>
          </a:prstGeom>
          <a:noFill/>
          <a:ln w="12700">
            <a:noFill/>
            <a:round/>
            <a:headEnd/>
            <a:tailEnd/>
          </a:ln>
        </p:spPr>
        <p:txBody>
          <a:bodyPr wrap="none" anchor="ctr"/>
          <a:lstStyle/>
          <a:p>
            <a:pPr eaLnBrk="0" hangingPunct="0">
              <a:buClrTx/>
              <a:buFontTx/>
              <a:buNone/>
            </a:pPr>
            <a:r>
              <a:rPr lang="en-US" sz="1600" b="0" dirty="0">
                <a:latin typeface="Arial" charset="0"/>
              </a:rPr>
              <a:t>3</a:t>
            </a:r>
          </a:p>
        </p:txBody>
      </p:sp>
      <p:sp>
        <p:nvSpPr>
          <p:cNvPr id="17423" name="Text Box 18"/>
          <p:cNvSpPr txBox="1">
            <a:spLocks noChangeArrowheads="1"/>
          </p:cNvSpPr>
          <p:nvPr/>
        </p:nvSpPr>
        <p:spPr bwMode="auto">
          <a:xfrm>
            <a:off x="1817688" y="4722813"/>
            <a:ext cx="471487" cy="339725"/>
          </a:xfrm>
          <a:prstGeom prst="rect">
            <a:avLst/>
          </a:prstGeom>
          <a:noFill/>
          <a:ln w="9525" algn="ctr">
            <a:noFill/>
            <a:miter lim="800000"/>
            <a:headEnd/>
            <a:tailEnd/>
          </a:ln>
        </p:spPr>
        <p:txBody>
          <a:bodyPr>
            <a:spAutoFit/>
          </a:bodyPr>
          <a:lstStyle/>
          <a:p>
            <a:pPr algn="l">
              <a:spcBef>
                <a:spcPct val="50000"/>
              </a:spcBef>
              <a:buClrTx/>
              <a:buFontTx/>
              <a:buNone/>
            </a:pPr>
            <a:r>
              <a:rPr lang="en-US" sz="1600" b="0" dirty="0">
                <a:solidFill>
                  <a:srgbClr val="FF6600"/>
                </a:solidFill>
                <a:latin typeface="Arial" charset="0"/>
              </a:rPr>
              <a:t>CP</a:t>
            </a:r>
          </a:p>
        </p:txBody>
      </p:sp>
      <p:sp>
        <p:nvSpPr>
          <p:cNvPr id="704533" name="Oval 21"/>
          <p:cNvSpPr>
            <a:spLocks noChangeArrowheads="1"/>
          </p:cNvSpPr>
          <p:nvPr/>
        </p:nvSpPr>
        <p:spPr bwMode="gray">
          <a:xfrm>
            <a:off x="5691188" y="4819650"/>
            <a:ext cx="244475" cy="273050"/>
          </a:xfrm>
          <a:prstGeom prst="ellipse">
            <a:avLst/>
          </a:prstGeom>
          <a:noFill/>
          <a:ln w="12700">
            <a:noFill/>
            <a:round/>
            <a:headEnd/>
            <a:tailEnd/>
          </a:ln>
        </p:spPr>
        <p:txBody>
          <a:bodyPr wrap="none" anchor="ctr"/>
          <a:lstStyle/>
          <a:p>
            <a:pPr eaLnBrk="0" hangingPunct="0">
              <a:buClrTx/>
              <a:buFontTx/>
              <a:buNone/>
            </a:pPr>
            <a:r>
              <a:rPr lang="en-US" sz="1600" b="0" dirty="0">
                <a:latin typeface="Arial" charset="0"/>
              </a:rPr>
              <a:t>6</a:t>
            </a:r>
          </a:p>
        </p:txBody>
      </p:sp>
      <p:sp>
        <p:nvSpPr>
          <p:cNvPr id="704534" name="Oval 22"/>
          <p:cNvSpPr>
            <a:spLocks noChangeArrowheads="1"/>
          </p:cNvSpPr>
          <p:nvPr/>
        </p:nvSpPr>
        <p:spPr bwMode="gray">
          <a:xfrm>
            <a:off x="1462088" y="4810125"/>
            <a:ext cx="244475" cy="273050"/>
          </a:xfrm>
          <a:prstGeom prst="ellipse">
            <a:avLst/>
          </a:prstGeom>
          <a:noFill/>
          <a:ln w="12700">
            <a:noFill/>
            <a:round/>
            <a:headEnd/>
            <a:tailEnd/>
          </a:ln>
        </p:spPr>
        <p:txBody>
          <a:bodyPr wrap="none" anchor="ctr"/>
          <a:lstStyle/>
          <a:p>
            <a:pPr eaLnBrk="0" hangingPunct="0">
              <a:buClrTx/>
              <a:buFontTx/>
              <a:buNone/>
            </a:pPr>
            <a:r>
              <a:rPr lang="en-US" sz="1600" b="0" dirty="0">
                <a:latin typeface="Arial" charset="0"/>
              </a:rPr>
              <a:t>5</a:t>
            </a:r>
          </a:p>
        </p:txBody>
      </p:sp>
      <p:sp>
        <p:nvSpPr>
          <p:cNvPr id="17426" name="Text Box 23"/>
          <p:cNvSpPr txBox="1">
            <a:spLocks noChangeArrowheads="1"/>
          </p:cNvSpPr>
          <p:nvPr/>
        </p:nvSpPr>
        <p:spPr bwMode="auto">
          <a:xfrm>
            <a:off x="1466850" y="2201863"/>
            <a:ext cx="646113" cy="266700"/>
          </a:xfrm>
          <a:prstGeom prst="rect">
            <a:avLst/>
          </a:prstGeom>
          <a:noFill/>
          <a:ln w="9525">
            <a:noFill/>
            <a:miter lim="800000"/>
            <a:headEnd/>
            <a:tailEnd/>
          </a:ln>
        </p:spPr>
        <p:txBody>
          <a:bodyPr/>
          <a:lstStyle/>
          <a:p>
            <a:pPr algn="l">
              <a:buClrTx/>
              <a:buFontTx/>
              <a:buNone/>
            </a:pPr>
            <a:r>
              <a:rPr lang="en-US" altLang="ja-JP" sz="1200" b="0" dirty="0">
                <a:solidFill>
                  <a:srgbClr val="000000"/>
                </a:solidFill>
                <a:latin typeface="Arial" charset="0"/>
                <a:ea typeface="ＭＳ Ｐゴシック" charset="-128"/>
              </a:rPr>
              <a:t>Client</a:t>
            </a:r>
            <a:endParaRPr lang="en-US" sz="1600" b="0" i="1" dirty="0">
              <a:latin typeface="Arial" charset="0"/>
            </a:endParaRPr>
          </a:p>
        </p:txBody>
      </p:sp>
      <p:sp>
        <p:nvSpPr>
          <p:cNvPr id="17427" name="AutoShape 24"/>
          <p:cNvSpPr>
            <a:spLocks noChangeArrowheads="1"/>
          </p:cNvSpPr>
          <p:nvPr/>
        </p:nvSpPr>
        <p:spPr bwMode="auto">
          <a:xfrm>
            <a:off x="5715000" y="5484813"/>
            <a:ext cx="444500" cy="515937"/>
          </a:xfrm>
          <a:prstGeom prst="can">
            <a:avLst>
              <a:gd name="adj" fmla="val 30291"/>
            </a:avLst>
          </a:prstGeom>
          <a:solidFill>
            <a:srgbClr val="777777"/>
          </a:solidFill>
          <a:ln w="12700">
            <a:solidFill>
              <a:schemeClr val="bg1"/>
            </a:solidFill>
            <a:round/>
            <a:headEnd/>
            <a:tailEnd/>
          </a:ln>
        </p:spPr>
        <p:txBody>
          <a:bodyPr wrap="none" anchor="ctr"/>
          <a:lstStyle/>
          <a:p>
            <a:endParaRPr lang="en-US" b="0" dirty="0"/>
          </a:p>
        </p:txBody>
      </p:sp>
      <p:sp>
        <p:nvSpPr>
          <p:cNvPr id="17428" name="Text Box 25"/>
          <p:cNvSpPr txBox="1">
            <a:spLocks noChangeArrowheads="1"/>
          </p:cNvSpPr>
          <p:nvPr/>
        </p:nvSpPr>
        <p:spPr bwMode="auto">
          <a:xfrm>
            <a:off x="5676900" y="5646738"/>
            <a:ext cx="528638" cy="257175"/>
          </a:xfrm>
          <a:prstGeom prst="rect">
            <a:avLst/>
          </a:prstGeom>
          <a:noFill/>
          <a:ln w="9525">
            <a:noFill/>
            <a:miter lim="800000"/>
            <a:headEnd/>
            <a:tailEnd/>
          </a:ln>
        </p:spPr>
        <p:txBody>
          <a:bodyPr/>
          <a:lstStyle/>
          <a:p>
            <a:pPr algn="l">
              <a:buClrTx/>
              <a:buFontTx/>
              <a:buNone/>
            </a:pPr>
            <a:r>
              <a:rPr lang="en-US" altLang="ja-JP" sz="1000" b="0" dirty="0">
                <a:solidFill>
                  <a:schemeClr val="bg1"/>
                </a:solidFill>
                <a:latin typeface="Arial" charset="0"/>
                <a:ea typeface="ＭＳ Ｐゴシック" charset="-128"/>
              </a:rPr>
              <a:t>VOL1</a:t>
            </a:r>
            <a:endParaRPr lang="en-US" sz="1000" b="0" i="1" dirty="0">
              <a:solidFill>
                <a:schemeClr val="bg1"/>
              </a:solidFill>
              <a:latin typeface="Arial" charset="0"/>
            </a:endParaRPr>
          </a:p>
        </p:txBody>
      </p:sp>
      <p:sp>
        <p:nvSpPr>
          <p:cNvPr id="17429" name="AutoShape 26"/>
          <p:cNvSpPr>
            <a:spLocks noChangeArrowheads="1"/>
          </p:cNvSpPr>
          <p:nvPr/>
        </p:nvSpPr>
        <p:spPr bwMode="auto">
          <a:xfrm>
            <a:off x="1485900" y="5468938"/>
            <a:ext cx="444500" cy="515937"/>
          </a:xfrm>
          <a:prstGeom prst="can">
            <a:avLst>
              <a:gd name="adj" fmla="val 30291"/>
            </a:avLst>
          </a:prstGeom>
          <a:solidFill>
            <a:srgbClr val="777777"/>
          </a:solidFill>
          <a:ln w="12700">
            <a:solidFill>
              <a:schemeClr val="bg1"/>
            </a:solidFill>
            <a:round/>
            <a:headEnd/>
            <a:tailEnd/>
          </a:ln>
        </p:spPr>
        <p:txBody>
          <a:bodyPr wrap="none" anchor="ctr"/>
          <a:lstStyle/>
          <a:p>
            <a:endParaRPr lang="en-US" b="0" dirty="0"/>
          </a:p>
        </p:txBody>
      </p:sp>
      <p:sp>
        <p:nvSpPr>
          <p:cNvPr id="17430" name="Text Box 27"/>
          <p:cNvSpPr txBox="1">
            <a:spLocks noChangeArrowheads="1"/>
          </p:cNvSpPr>
          <p:nvPr/>
        </p:nvSpPr>
        <p:spPr bwMode="auto">
          <a:xfrm>
            <a:off x="1450975" y="5618163"/>
            <a:ext cx="528638" cy="257175"/>
          </a:xfrm>
          <a:prstGeom prst="rect">
            <a:avLst/>
          </a:prstGeom>
          <a:noFill/>
          <a:ln w="9525">
            <a:noFill/>
            <a:miter lim="800000"/>
            <a:headEnd/>
            <a:tailEnd/>
          </a:ln>
        </p:spPr>
        <p:txBody>
          <a:bodyPr/>
          <a:lstStyle/>
          <a:p>
            <a:pPr algn="l">
              <a:buClrTx/>
              <a:buFontTx/>
              <a:buNone/>
            </a:pPr>
            <a:r>
              <a:rPr lang="en-US" altLang="ja-JP" sz="1000" b="0" dirty="0">
                <a:solidFill>
                  <a:schemeClr val="bg1"/>
                </a:solidFill>
                <a:latin typeface="Arial" charset="0"/>
                <a:ea typeface="ＭＳ Ｐゴシック" charset="-128"/>
              </a:rPr>
              <a:t>VOL1</a:t>
            </a:r>
            <a:endParaRPr lang="en-US" sz="1000" b="0" i="1" dirty="0">
              <a:solidFill>
                <a:schemeClr val="bg1"/>
              </a:solidFill>
              <a:latin typeface="Arial" charset="0"/>
            </a:endParaRPr>
          </a:p>
        </p:txBody>
      </p:sp>
      <p:pic>
        <p:nvPicPr>
          <p:cNvPr id="17431" name="Picture 54" descr="FAS900"/>
          <p:cNvPicPr>
            <a:picLocks noChangeAspect="1" noChangeArrowheads="1"/>
          </p:cNvPicPr>
          <p:nvPr/>
        </p:nvPicPr>
        <p:blipFill>
          <a:blip r:embed="rId6" cstate="print"/>
          <a:srcRect/>
          <a:stretch>
            <a:fillRect/>
          </a:stretch>
        </p:blipFill>
        <p:spPr bwMode="auto">
          <a:xfrm>
            <a:off x="5372100" y="4051300"/>
            <a:ext cx="996950" cy="615950"/>
          </a:xfrm>
          <a:prstGeom prst="rect">
            <a:avLst/>
          </a:prstGeom>
          <a:noFill/>
          <a:ln w="9525">
            <a:noFill/>
            <a:miter lim="800000"/>
            <a:headEnd/>
            <a:tailEnd/>
          </a:ln>
        </p:spPr>
      </p:pic>
      <p:pic>
        <p:nvPicPr>
          <p:cNvPr id="17432" name="Picture 54" descr="FAS900"/>
          <p:cNvPicPr>
            <a:picLocks noChangeAspect="1" noChangeArrowheads="1"/>
          </p:cNvPicPr>
          <p:nvPr/>
        </p:nvPicPr>
        <p:blipFill>
          <a:blip r:embed="rId6" cstate="print"/>
          <a:srcRect/>
          <a:stretch>
            <a:fillRect/>
          </a:stretch>
        </p:blipFill>
        <p:spPr bwMode="auto">
          <a:xfrm>
            <a:off x="1233488" y="4037013"/>
            <a:ext cx="996950" cy="615950"/>
          </a:xfrm>
          <a:prstGeom prst="rect">
            <a:avLst/>
          </a:prstGeom>
          <a:noFill/>
          <a:ln w="9525">
            <a:noFill/>
            <a:miter lim="800000"/>
            <a:headEnd/>
            <a:tailEnd/>
          </a:ln>
        </p:spPr>
      </p:pic>
      <p:sp>
        <p:nvSpPr>
          <p:cNvPr id="41" name="Line 7"/>
          <p:cNvSpPr>
            <a:spLocks noChangeShapeType="1"/>
          </p:cNvSpPr>
          <p:nvPr/>
        </p:nvSpPr>
        <p:spPr bwMode="auto">
          <a:xfrm rot="5400000" flipV="1">
            <a:off x="1352550" y="5057776"/>
            <a:ext cx="758825" cy="0"/>
          </a:xfrm>
          <a:prstGeom prst="line">
            <a:avLst/>
          </a:prstGeom>
          <a:noFill/>
          <a:ln w="28575">
            <a:solidFill>
              <a:srgbClr val="777777"/>
            </a:solidFill>
            <a:round/>
            <a:headEnd type="none" w="sm" len="sm"/>
            <a:tailEnd type="triangle" w="lg" len="lg"/>
          </a:ln>
        </p:spPr>
        <p:txBody>
          <a:bodyPr wrap="none" anchor="ctr"/>
          <a:lstStyle/>
          <a:p>
            <a:endParaRPr lang="en-US" dirty="0"/>
          </a:p>
        </p:txBody>
      </p:sp>
      <p:sp>
        <p:nvSpPr>
          <p:cNvPr id="44" name="Line 7"/>
          <p:cNvSpPr>
            <a:spLocks noChangeShapeType="1"/>
          </p:cNvSpPr>
          <p:nvPr/>
        </p:nvSpPr>
        <p:spPr bwMode="auto">
          <a:xfrm rot="5400000">
            <a:off x="1205706" y="3536157"/>
            <a:ext cx="936625" cy="1588"/>
          </a:xfrm>
          <a:prstGeom prst="line">
            <a:avLst/>
          </a:prstGeom>
          <a:noFill/>
          <a:ln w="28575">
            <a:solidFill>
              <a:srgbClr val="FF6600"/>
            </a:solidFill>
            <a:round/>
            <a:headEnd type="none" w="sm" len="sm"/>
            <a:tailEnd type="triangle" w="lg" len="lg"/>
          </a:ln>
        </p:spPr>
        <p:txBody>
          <a:bodyPr wrap="none" anchor="ctr"/>
          <a:lstStyle/>
          <a:p>
            <a:endParaRPr lang="en-US" dirty="0"/>
          </a:p>
        </p:txBody>
      </p:sp>
      <p:sp>
        <p:nvSpPr>
          <p:cNvPr id="45" name="Line 7"/>
          <p:cNvSpPr>
            <a:spLocks noChangeShapeType="1"/>
          </p:cNvSpPr>
          <p:nvPr/>
        </p:nvSpPr>
        <p:spPr bwMode="auto">
          <a:xfrm rot="5400000" flipV="1">
            <a:off x="5576887" y="5043488"/>
            <a:ext cx="758825" cy="0"/>
          </a:xfrm>
          <a:prstGeom prst="line">
            <a:avLst/>
          </a:prstGeom>
          <a:noFill/>
          <a:ln w="28575">
            <a:solidFill>
              <a:srgbClr val="777777"/>
            </a:solidFill>
            <a:round/>
            <a:headEnd type="none" w="sm" len="sm"/>
            <a:tailEnd type="triangle" w="lg" len="lg"/>
          </a:ln>
        </p:spPr>
        <p:txBody>
          <a:bodyPr wrap="none" anchor="ctr"/>
          <a:lstStyle/>
          <a:p>
            <a:endParaRPr lang="en-US" dirty="0"/>
          </a:p>
        </p:txBody>
      </p:sp>
      <p:sp>
        <p:nvSpPr>
          <p:cNvPr id="47" name="Line 7"/>
          <p:cNvSpPr>
            <a:spLocks noChangeShapeType="1"/>
          </p:cNvSpPr>
          <p:nvPr/>
        </p:nvSpPr>
        <p:spPr bwMode="auto">
          <a:xfrm rot="-5400000">
            <a:off x="1427956" y="3512344"/>
            <a:ext cx="935038" cy="6350"/>
          </a:xfrm>
          <a:prstGeom prst="line">
            <a:avLst/>
          </a:prstGeom>
          <a:noFill/>
          <a:ln w="28575">
            <a:solidFill>
              <a:srgbClr val="58A618"/>
            </a:solidFill>
            <a:round/>
            <a:headEnd type="none" w="sm" len="sm"/>
            <a:tailEnd type="triangle" w="lg" len="lg"/>
          </a:ln>
        </p:spPr>
        <p:txBody>
          <a:bodyPr wrap="none" anchor="ct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04523"/>
                                        </p:tgtEl>
                                        <p:attrNameLst>
                                          <p:attrName>style.visibility</p:attrName>
                                        </p:attrNameLst>
                                      </p:cBhvr>
                                      <p:to>
                                        <p:strVal val="visible"/>
                                      </p:to>
                                    </p:set>
                                  </p:childTnLst>
                                </p:cTn>
                              </p:par>
                              <p:par>
                                <p:cTn id="7" presetID="22" presetClass="entr" presetSubtype="1" fill="hold" grpId="0" nodeType="withEffect">
                                  <p:stCondLst>
                                    <p:cond delay="0"/>
                                  </p:stCondLst>
                                  <p:childTnLst>
                                    <p:set>
                                      <p:cBhvr>
                                        <p:cTn id="8" dur="1" fill="hold">
                                          <p:stCondLst>
                                            <p:cond delay="0"/>
                                          </p:stCondLst>
                                        </p:cTn>
                                        <p:tgtEl>
                                          <p:spTgt spid="44"/>
                                        </p:tgtEl>
                                        <p:attrNameLst>
                                          <p:attrName>style.visibility</p:attrName>
                                        </p:attrNameLst>
                                      </p:cBhvr>
                                      <p:to>
                                        <p:strVal val="visible"/>
                                      </p:to>
                                    </p:set>
                                    <p:animEffect transition="in" filter="wipe(up)">
                                      <p:cBhvr>
                                        <p:cTn id="9" dur="1000"/>
                                        <p:tgtEl>
                                          <p:spTgt spid="4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704524"/>
                                        </p:tgtEl>
                                        <p:attrNameLst>
                                          <p:attrName>style.visibility</p:attrName>
                                        </p:attrNameLst>
                                      </p:cBhvr>
                                      <p:to>
                                        <p:strVal val="visible"/>
                                      </p:to>
                                    </p:set>
                                  </p:childTnLst>
                                </p:cTn>
                              </p:par>
                              <p:par>
                                <p:cTn id="14" presetID="22" presetClass="entr" presetSubtype="8" fill="hold" grpId="0" nodeType="withEffect">
                                  <p:stCondLst>
                                    <p:cond delay="0"/>
                                  </p:stCondLst>
                                  <p:childTnLst>
                                    <p:set>
                                      <p:cBhvr>
                                        <p:cTn id="15" dur="1" fill="hold">
                                          <p:stCondLst>
                                            <p:cond delay="0"/>
                                          </p:stCondLst>
                                        </p:cTn>
                                        <p:tgtEl>
                                          <p:spTgt spid="704519"/>
                                        </p:tgtEl>
                                        <p:attrNameLst>
                                          <p:attrName>style.visibility</p:attrName>
                                        </p:attrNameLst>
                                      </p:cBhvr>
                                      <p:to>
                                        <p:strVal val="visible"/>
                                      </p:to>
                                    </p:set>
                                    <p:animEffect transition="in" filter="wipe(left)">
                                      <p:cBhvr>
                                        <p:cTn id="16" dur="2000"/>
                                        <p:tgtEl>
                                          <p:spTgt spid="704519"/>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04527"/>
                                        </p:tgtEl>
                                        <p:attrNameLst>
                                          <p:attrName>style.visibility</p:attrName>
                                        </p:attrNameLst>
                                      </p:cBhvr>
                                      <p:to>
                                        <p:strVal val="visible"/>
                                      </p:to>
                                    </p:set>
                                  </p:childTnLst>
                                </p:cTn>
                              </p:par>
                              <p:par>
                                <p:cTn id="21" presetID="22" presetClass="entr" presetSubtype="2" fill="hold" grpId="0" nodeType="withEffect">
                                  <p:stCondLst>
                                    <p:cond delay="0"/>
                                  </p:stCondLst>
                                  <p:childTnLst>
                                    <p:set>
                                      <p:cBhvr>
                                        <p:cTn id="22" dur="1" fill="hold">
                                          <p:stCondLst>
                                            <p:cond delay="0"/>
                                          </p:stCondLst>
                                        </p:cTn>
                                        <p:tgtEl>
                                          <p:spTgt spid="704517"/>
                                        </p:tgtEl>
                                        <p:attrNameLst>
                                          <p:attrName>style.visibility</p:attrName>
                                        </p:attrNameLst>
                                      </p:cBhvr>
                                      <p:to>
                                        <p:strVal val="visible"/>
                                      </p:to>
                                    </p:set>
                                    <p:animEffect transition="in" filter="wipe(right)">
                                      <p:cBhvr>
                                        <p:cTn id="23" dur="2000"/>
                                        <p:tgtEl>
                                          <p:spTgt spid="704517"/>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704525"/>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down)">
                                      <p:cBhvr>
                                        <p:cTn id="32" dur="1000"/>
                                        <p:tgtEl>
                                          <p:spTgt spid="47"/>
                                        </p:tgtEl>
                                      </p:cBhvr>
                                    </p:animEffect>
                                  </p:childTnLst>
                                </p:cTn>
                              </p:par>
                            </p:childTnLst>
                          </p:cTn>
                        </p:par>
                        <p:par>
                          <p:cTn id="33" fill="hold">
                            <p:stCondLst>
                              <p:cond delay="1000"/>
                            </p:stCondLst>
                            <p:childTnLst>
                              <p:par>
                                <p:cTn id="34" presetID="1" presetClass="entr" presetSubtype="0" fill="hold" grpId="0" nodeType="afterEffect">
                                  <p:stCondLst>
                                    <p:cond delay="0"/>
                                  </p:stCondLst>
                                  <p:childTnLst>
                                    <p:set>
                                      <p:cBhvr>
                                        <p:cTn id="35" dur="1" fill="hold">
                                          <p:stCondLst>
                                            <p:cond delay="0"/>
                                          </p:stCondLst>
                                        </p:cTn>
                                        <p:tgtEl>
                                          <p:spTgt spid="704534"/>
                                        </p:tgtEl>
                                        <p:attrNameLst>
                                          <p:attrName>style.visibility</p:attrName>
                                        </p:attrNameLst>
                                      </p:cBhvr>
                                      <p:to>
                                        <p:strVal val="visible"/>
                                      </p:to>
                                    </p:set>
                                  </p:childTnLst>
                                </p:cTn>
                              </p:par>
                              <p:par>
                                <p:cTn id="36" presetID="22" presetClass="entr" presetSubtype="1"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up)">
                                      <p:cBhvr>
                                        <p:cTn id="38" dur="1000"/>
                                        <p:tgtEl>
                                          <p:spTgt spid="41"/>
                                        </p:tgtEl>
                                      </p:cBhvr>
                                    </p:animEffect>
                                  </p:childTnLst>
                                </p:cTn>
                              </p:par>
                            </p:childTnLst>
                          </p:cTn>
                        </p:par>
                        <p:par>
                          <p:cTn id="39" fill="hold">
                            <p:stCondLst>
                              <p:cond delay="2000"/>
                            </p:stCondLst>
                            <p:childTnLst>
                              <p:par>
                                <p:cTn id="40" presetID="1" presetClass="entr" presetSubtype="0" fill="hold" grpId="0" nodeType="afterEffect">
                                  <p:stCondLst>
                                    <p:cond delay="0"/>
                                  </p:stCondLst>
                                  <p:childTnLst>
                                    <p:set>
                                      <p:cBhvr>
                                        <p:cTn id="41" dur="1" fill="hold">
                                          <p:stCondLst>
                                            <p:cond delay="0"/>
                                          </p:stCondLst>
                                        </p:cTn>
                                        <p:tgtEl>
                                          <p:spTgt spid="704533"/>
                                        </p:tgtEl>
                                        <p:attrNameLst>
                                          <p:attrName>style.visibility</p:attrName>
                                        </p:attrNameLst>
                                      </p:cBhvr>
                                      <p:to>
                                        <p:strVal val="visible"/>
                                      </p:to>
                                    </p:set>
                                  </p:childTnLst>
                                </p:cTn>
                              </p:par>
                              <p:par>
                                <p:cTn id="42" presetID="22" presetClass="entr" presetSubtype="1" fill="hold" grpId="0" nodeType="with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wipe(up)">
                                      <p:cBhvr>
                                        <p:cTn id="44"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4517" grpId="0" animBg="1"/>
      <p:bldP spid="704519" grpId="0" animBg="1"/>
      <p:bldP spid="704523" grpId="0"/>
      <p:bldP spid="704524" grpId="0"/>
      <p:bldP spid="704525" grpId="0"/>
      <p:bldP spid="704527" grpId="0"/>
      <p:bldP spid="704533" grpId="0"/>
      <p:bldP spid="704534" grpId="0"/>
      <p:bldP spid="41" grpId="0" animBg="1"/>
      <p:bldP spid="44" grpId="0" animBg="1"/>
      <p:bldP spid="45" grpId="0" animBg="1"/>
      <p:bldP spid="4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lstStyle/>
          <a:p>
            <a:pPr eaLnBrk="1" hangingPunct="1"/>
            <a:r>
              <a:rPr lang="en-US" dirty="0" smtClean="0"/>
              <a:t>Semi-Sync Mode</a:t>
            </a:r>
          </a:p>
        </p:txBody>
      </p:sp>
      <p:sp>
        <p:nvSpPr>
          <p:cNvPr id="18436" name="Rectangle 3"/>
          <p:cNvSpPr>
            <a:spLocks noGrp="1" noChangeArrowheads="1"/>
          </p:cNvSpPr>
          <p:nvPr>
            <p:ph type="body" idx="1"/>
          </p:nvPr>
        </p:nvSpPr>
        <p:spPr>
          <a:xfrm>
            <a:off x="990600" y="1123950"/>
            <a:ext cx="7924800" cy="2609850"/>
          </a:xfrm>
        </p:spPr>
        <p:txBody>
          <a:bodyPr/>
          <a:lstStyle/>
          <a:p>
            <a:pPr eaLnBrk="1" hangingPunct="1"/>
            <a:r>
              <a:rPr lang="en-US" sz="2600" dirty="0" smtClean="0"/>
              <a:t>Prior to Data ONTAP 7.3, Semi-Sync mode provided different synchronicity levels to control synchronicity versus performance</a:t>
            </a:r>
          </a:p>
          <a:p>
            <a:pPr lvl="1" eaLnBrk="1" hangingPunct="1"/>
            <a:r>
              <a:rPr lang="en-US" sz="2400" dirty="0" smtClean="0"/>
              <a:t>Use the </a:t>
            </a:r>
            <a:r>
              <a:rPr lang="en-US" sz="2400" dirty="0" smtClean="0">
                <a:latin typeface="Courier New" pitchFamily="49" charset="0"/>
              </a:rPr>
              <a:t>outstanding</a:t>
            </a:r>
            <a:r>
              <a:rPr lang="en-US" sz="2400" dirty="0" smtClean="0"/>
              <a:t> argument in the SnapMirror configuration file to set the synchronicity level</a:t>
            </a:r>
          </a:p>
          <a:p>
            <a:pPr lvl="1" eaLnBrk="1" hangingPunct="1"/>
            <a:r>
              <a:rPr lang="nl-NL" sz="2400" dirty="0" err="1" smtClean="0">
                <a:latin typeface="Courier New" pitchFamily="49" charset="0"/>
              </a:rPr>
              <a:t>src</a:t>
            </a:r>
            <a:r>
              <a:rPr lang="nl-NL" sz="2400" dirty="0" smtClean="0">
                <a:latin typeface="Courier New" pitchFamily="49" charset="0"/>
              </a:rPr>
              <a:t>:vol1 </a:t>
            </a:r>
            <a:r>
              <a:rPr lang="nl-NL" sz="2400" dirty="0" err="1" smtClean="0">
                <a:latin typeface="Courier New" pitchFamily="49" charset="0"/>
              </a:rPr>
              <a:t>dst</a:t>
            </a:r>
            <a:r>
              <a:rPr lang="nl-NL" sz="2400" dirty="0" smtClean="0">
                <a:latin typeface="Courier New" pitchFamily="49" charset="0"/>
              </a:rPr>
              <a:t>:vol1 </a:t>
            </a:r>
            <a:r>
              <a:rPr lang="nl-NL" sz="2400" dirty="0" err="1" smtClean="0">
                <a:latin typeface="Courier New" pitchFamily="49" charset="0"/>
              </a:rPr>
              <a:t>outstanding</a:t>
            </a:r>
            <a:r>
              <a:rPr lang="nl-NL" sz="2400" dirty="0" smtClean="0">
                <a:latin typeface="Courier New" pitchFamily="49" charset="0"/>
              </a:rPr>
              <a:t>=5s </a:t>
            </a:r>
            <a:r>
              <a:rPr lang="nl-NL" sz="2400" dirty="0" err="1" smtClean="0">
                <a:latin typeface="Courier New" pitchFamily="49" charset="0"/>
              </a:rPr>
              <a:t>sync</a:t>
            </a:r>
            <a:endParaRPr lang="en-US" sz="2400" dirty="0" smtClean="0">
              <a:latin typeface="Courier New" pitchFamily="49" charset="0"/>
            </a:endParaRPr>
          </a:p>
        </p:txBody>
      </p:sp>
      <p:graphicFrame>
        <p:nvGraphicFramePr>
          <p:cNvPr id="700438" name="Group 22"/>
          <p:cNvGraphicFramePr>
            <a:graphicFrameLocks noGrp="1"/>
          </p:cNvGraphicFramePr>
          <p:nvPr/>
        </p:nvGraphicFramePr>
        <p:xfrm>
          <a:off x="1323975" y="4324350"/>
          <a:ext cx="7273925" cy="1935480"/>
        </p:xfrm>
        <a:graphic>
          <a:graphicData uri="http://schemas.openxmlformats.org/drawingml/2006/table">
            <a:tbl>
              <a:tblPr/>
              <a:tblGrid>
                <a:gridCol w="1838325"/>
                <a:gridCol w="5435600"/>
              </a:tblGrid>
              <a:tr h="377825">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Value</a:t>
                      </a:r>
                    </a:p>
                  </a:txBody>
                  <a:tcPr anchor="ctr" horzOverflow="overflow">
                    <a:lnL>
                      <a:noFill/>
                    </a:lnL>
                    <a:lnR w="28575" cap="flat" cmpd="sng" algn="ctr">
                      <a:solidFill>
                        <a:schemeClr val="bg1"/>
                      </a:solidFill>
                      <a:prstDash val="solid"/>
                      <a:round/>
                      <a:headEnd type="none" w="med" len="med"/>
                      <a:tailEnd type="none" w="med" len="med"/>
                    </a:lnR>
                    <a:lnT>
                      <a:noFill/>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tx1"/>
                          </a:solidFill>
                          <a:effectLst/>
                          <a:latin typeface="Arial" charset="0"/>
                        </a:rPr>
                        <a:t>Description</a:t>
                      </a:r>
                    </a:p>
                  </a:txBody>
                  <a:tcPr anchor="ctr" horzOverflow="overflow">
                    <a:lnL w="28575" cap="flat" cmpd="sng" algn="ctr">
                      <a:solidFill>
                        <a:schemeClr val="bg1"/>
                      </a:solidFill>
                      <a:prstDash val="solid"/>
                      <a:round/>
                      <a:headEnd type="none" w="med" len="med"/>
                      <a:tailEnd type="none" w="med" len="med"/>
                    </a:lnL>
                    <a:lnR>
                      <a:noFill/>
                    </a:lnR>
                    <a:lnT>
                      <a:noFill/>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r>
              <a:tr h="3810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600" b="0" i="0" u="none" strike="noStrike" cap="none" normalizeH="0" baseline="0" dirty="0" smtClean="0">
                          <a:ln>
                            <a:noFill/>
                          </a:ln>
                          <a:solidFill>
                            <a:schemeClr val="tx1"/>
                          </a:solidFill>
                          <a:effectLst/>
                          <a:latin typeface="Arial" charset="0"/>
                        </a:rPr>
                        <a:t>No value (default)</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tx1"/>
                          </a:solidFill>
                          <a:effectLst/>
                          <a:latin typeface="Arial" charset="0"/>
                          <a:ea typeface="ＭＳ Ｐゴシック" charset="-128"/>
                        </a:rPr>
                        <a:t>SnapMirror operates in a fully synchronous manner</a:t>
                      </a:r>
                      <a:endParaRPr kumimoji="0" lang="en-US" sz="16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371475">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600" b="0" i="0" u="none" strike="noStrike" cap="none" normalizeH="0" baseline="0" dirty="0" smtClean="0">
                          <a:ln>
                            <a:noFill/>
                          </a:ln>
                          <a:solidFill>
                            <a:schemeClr val="tx1"/>
                          </a:solidFill>
                          <a:effectLst/>
                          <a:latin typeface="Courier New" pitchFamily="49" charset="0"/>
                        </a:rPr>
                        <a:t>x ops</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tx1"/>
                          </a:solidFill>
                          <a:effectLst/>
                          <a:latin typeface="Arial" charset="0"/>
                          <a:ea typeface="ＭＳ Ｐゴシック" charset="-128"/>
                        </a:rPr>
                        <a:t>Allows </a:t>
                      </a:r>
                      <a:r>
                        <a:rPr kumimoji="0" lang="en-US" altLang="ja-JP" sz="1600" b="0" i="1" u="none" strike="noStrike" cap="none" normalizeH="0" baseline="0" dirty="0" smtClean="0">
                          <a:ln>
                            <a:noFill/>
                          </a:ln>
                          <a:solidFill>
                            <a:schemeClr val="tx1"/>
                          </a:solidFill>
                          <a:effectLst/>
                          <a:latin typeface="Arial" charset="0"/>
                          <a:ea typeface="ＭＳ Ｐゴシック" charset="-128"/>
                        </a:rPr>
                        <a:t>x</a:t>
                      </a:r>
                      <a:r>
                        <a:rPr kumimoji="0" lang="en-US" altLang="ja-JP" sz="1600" b="0" i="0" u="none" strike="noStrike" cap="none" normalizeH="0" baseline="0" dirty="0" smtClean="0">
                          <a:ln>
                            <a:noFill/>
                          </a:ln>
                          <a:solidFill>
                            <a:schemeClr val="tx1"/>
                          </a:solidFill>
                          <a:effectLst/>
                          <a:latin typeface="Arial" charset="0"/>
                          <a:ea typeface="ＭＳ Ｐゴシック" charset="-128"/>
                        </a:rPr>
                        <a:t> number of outstanding write operations before forcing the clients to wait for an acknowledgment</a:t>
                      </a:r>
                      <a:endParaRPr kumimoji="0" lang="en-US" sz="16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371475">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600" b="0" i="0" u="none" strike="noStrike" cap="none" normalizeH="0" baseline="0" dirty="0" smtClean="0">
                          <a:ln>
                            <a:noFill/>
                          </a:ln>
                          <a:solidFill>
                            <a:schemeClr val="tx1"/>
                          </a:solidFill>
                          <a:effectLst/>
                          <a:latin typeface="Courier New" pitchFamily="49" charset="0"/>
                        </a:rPr>
                        <a:t>x s | x ms</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a:noFill/>
                    </a:lnB>
                    <a:lnTlToBr>
                      <a:noFill/>
                    </a:lnTlToBr>
                    <a:lnBlToTr>
                      <a:noFill/>
                    </a:lnBlToTr>
                    <a:solidFill>
                      <a:srgbClr val="A5A5A5">
                        <a:alpha val="50195"/>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Defines the amount of time (seconds or milliseconds) a destination waits before sending a write acknowledgment</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a:noFill/>
                    </a:lnB>
                    <a:lnTlToBr>
                      <a:noFill/>
                    </a:lnTlToBr>
                    <a:lnBlToTr>
                      <a:noFill/>
                    </a:lnBlToTr>
                    <a:solidFill>
                      <a:srgbClr val="A5A5A5">
                        <a:alpha val="50195"/>
                      </a:srgbClr>
                    </a:solidFill>
                  </a:tcPr>
                </a:tc>
              </a:tr>
            </a:tbl>
          </a:graphicData>
        </a:graphic>
      </p:graphicFrame>
      <p:sp>
        <p:nvSpPr>
          <p:cNvPr id="18450" name="Rectangle 21"/>
          <p:cNvSpPr>
            <a:spLocks noChangeArrowheads="1"/>
          </p:cNvSpPr>
          <p:nvPr/>
        </p:nvSpPr>
        <p:spPr bwMode="auto">
          <a:xfrm>
            <a:off x="2232025" y="3852863"/>
            <a:ext cx="5568950" cy="427037"/>
          </a:xfrm>
          <a:prstGeom prst="rect">
            <a:avLst/>
          </a:prstGeom>
          <a:noFill/>
          <a:ln w="12700">
            <a:noFill/>
            <a:miter lim="800000"/>
            <a:headEnd/>
            <a:tailEnd/>
          </a:ln>
        </p:spPr>
        <p:txBody>
          <a:bodyPr wrap="none">
            <a:spAutoFit/>
          </a:bodyPr>
          <a:lstStyle/>
          <a:p>
            <a:pPr>
              <a:spcBef>
                <a:spcPct val="20000"/>
              </a:spcBef>
            </a:pPr>
            <a:r>
              <a:rPr lang="en-US" sz="2200" b="0" dirty="0"/>
              <a:t>outstanding={</a:t>
            </a:r>
            <a:r>
              <a:rPr lang="en-US" sz="2200" b="0" i="1" dirty="0"/>
              <a:t>x</a:t>
            </a:r>
            <a:r>
              <a:rPr lang="en-US" sz="2200" b="0" dirty="0"/>
              <a:t> ops | </a:t>
            </a:r>
            <a:r>
              <a:rPr lang="en-US" sz="2200" b="0" i="1" dirty="0"/>
              <a:t>x</a:t>
            </a:r>
            <a:r>
              <a:rPr lang="en-US" sz="2200" b="0" dirty="0"/>
              <a:t> ms | </a:t>
            </a:r>
            <a:r>
              <a:rPr lang="en-US" sz="2200" b="0" i="1" dirty="0"/>
              <a:t>x</a:t>
            </a:r>
            <a:r>
              <a:rPr lang="en-US" sz="2200" b="0" dirty="0"/>
              <a:t> s}</a:t>
            </a:r>
            <a:endParaRPr lang="en-US" sz="2200" b="0" dirty="0">
              <a:latin typeface="Arial"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p:txBody>
          <a:bodyPr/>
          <a:lstStyle/>
          <a:p>
            <a:pPr eaLnBrk="1" hangingPunct="1"/>
            <a:r>
              <a:rPr lang="en-US" dirty="0" smtClean="0"/>
              <a:t>Semi-Sync Mode (Cont.)</a:t>
            </a:r>
          </a:p>
        </p:txBody>
      </p:sp>
      <p:sp>
        <p:nvSpPr>
          <p:cNvPr id="19460" name="Rectangle 3"/>
          <p:cNvSpPr>
            <a:spLocks noGrp="1" noChangeArrowheads="1"/>
          </p:cNvSpPr>
          <p:nvPr>
            <p:ph type="body" idx="1"/>
          </p:nvPr>
        </p:nvSpPr>
        <p:spPr>
          <a:xfrm>
            <a:off x="990600" y="1123950"/>
            <a:ext cx="7924800" cy="3648075"/>
          </a:xfrm>
        </p:spPr>
        <p:txBody>
          <a:bodyPr/>
          <a:lstStyle/>
          <a:p>
            <a:pPr eaLnBrk="1" hangingPunct="1"/>
            <a:r>
              <a:rPr lang="en-US" altLang="ja-JP" sz="2600" dirty="0" smtClean="0">
                <a:ea typeface="ＭＳ Ｐゴシック" charset="-128"/>
              </a:rPr>
              <a:t>In Data ONTAP 7.3 and later, the </a:t>
            </a:r>
            <a:r>
              <a:rPr lang="en-US" altLang="ja-JP" sz="2600" dirty="0" smtClean="0">
                <a:latin typeface="Courier New" pitchFamily="49" charset="0"/>
                <a:ea typeface="ＭＳ Ｐゴシック" charset="-128"/>
              </a:rPr>
              <a:t>outstanding</a:t>
            </a:r>
            <a:r>
              <a:rPr lang="en-US" altLang="ja-JP" sz="2600" dirty="0" smtClean="0">
                <a:ea typeface="ＭＳ Ｐゴシック" charset="-128"/>
              </a:rPr>
              <a:t> argument is deprecated</a:t>
            </a:r>
          </a:p>
          <a:p>
            <a:pPr eaLnBrk="1" hangingPunct="1"/>
            <a:r>
              <a:rPr lang="en-US" sz="2600" dirty="0" smtClean="0"/>
              <a:t>To configure Semi-Sync mode, replace the schedule field by </a:t>
            </a:r>
            <a:r>
              <a:rPr lang="en-US" sz="2600" dirty="0" smtClean="0">
                <a:latin typeface="Courier New" pitchFamily="49" charset="0"/>
              </a:rPr>
              <a:t>semi-sync</a:t>
            </a:r>
            <a:endParaRPr lang="en-US" sz="2600" dirty="0" smtClean="0"/>
          </a:p>
          <a:p>
            <a:pPr eaLnBrk="1" hangingPunct="1">
              <a:buFont typeface="Wingdings 2" pitchFamily="18" charset="2"/>
              <a:buNone/>
            </a:pPr>
            <a:r>
              <a:rPr lang="nl-NL" sz="2400" dirty="0" smtClean="0">
                <a:latin typeface="Courier New" pitchFamily="49" charset="0"/>
              </a:rPr>
              <a:t>	</a:t>
            </a:r>
            <a:r>
              <a:rPr lang="nl-NL" sz="2400" dirty="0" err="1" smtClean="0">
                <a:latin typeface="Courier New" pitchFamily="49" charset="0"/>
              </a:rPr>
              <a:t>src</a:t>
            </a:r>
            <a:r>
              <a:rPr lang="nl-NL" sz="2400" dirty="0" smtClean="0">
                <a:latin typeface="Courier New" pitchFamily="49" charset="0"/>
              </a:rPr>
              <a:t>:vol1 </a:t>
            </a:r>
            <a:r>
              <a:rPr lang="nl-NL" sz="2400" dirty="0" err="1" smtClean="0">
                <a:latin typeface="Courier New" pitchFamily="49" charset="0"/>
              </a:rPr>
              <a:t>dst</a:t>
            </a:r>
            <a:r>
              <a:rPr lang="nl-NL" sz="2400" dirty="0" smtClean="0">
                <a:latin typeface="Courier New" pitchFamily="49" charset="0"/>
              </a:rPr>
              <a:t>:vol1 – </a:t>
            </a:r>
            <a:r>
              <a:rPr lang="nl-NL" sz="2400" dirty="0" err="1" smtClean="0">
                <a:latin typeface="Courier New" pitchFamily="49" charset="0"/>
              </a:rPr>
              <a:t>semi-sync</a:t>
            </a:r>
            <a:endParaRPr lang="en-US" altLang="ja-JP" sz="2400" dirty="0" smtClean="0">
              <a:ea typeface="ＭＳ Ｐゴシック" charset="-128"/>
            </a:endParaRPr>
          </a:p>
          <a:p>
            <a:pPr eaLnBrk="1" hangingPunct="1"/>
            <a:r>
              <a:rPr lang="en-US" altLang="ja-JP" sz="2600" dirty="0" smtClean="0">
                <a:ea typeface="ＭＳ Ｐゴシック" charset="-128"/>
              </a:rPr>
              <a:t>Only the CP streams are forwarded to the destination; </a:t>
            </a:r>
            <a:r>
              <a:rPr lang="en-US" altLang="ja-JP" sz="2500" dirty="0" smtClean="0">
                <a:ea typeface="ＭＳ Ｐゴシック" charset="-128"/>
              </a:rPr>
              <a:t>NVLOG data is not  forwarded</a:t>
            </a:r>
          </a:p>
          <a:p>
            <a:pPr lvl="1" eaLnBrk="1" hangingPunct="1"/>
            <a:r>
              <a:rPr lang="en-US" altLang="ja-JP" sz="2400" dirty="0" smtClean="0">
                <a:ea typeface="ＭＳ Ｐゴシック" charset="-128"/>
              </a:rPr>
              <a:t>Saves processing power and bandwidth</a:t>
            </a:r>
          </a:p>
        </p:txBody>
      </p:sp>
      <p:pic>
        <p:nvPicPr>
          <p:cNvPr id="19461" name="Picture 8" descr="deskto"/>
          <p:cNvPicPr>
            <a:picLocks noChangeAspect="1" noChangeArrowheads="1"/>
          </p:cNvPicPr>
          <p:nvPr/>
        </p:nvPicPr>
        <p:blipFill>
          <a:blip r:embed="rId3" cstate="print">
            <a:clrChange>
              <a:clrFrom>
                <a:srgbClr val="FFFFFF"/>
              </a:clrFrom>
              <a:clrTo>
                <a:srgbClr val="FFFFFF">
                  <a:alpha val="0"/>
                </a:srgbClr>
              </a:clrTo>
            </a:clrChange>
            <a:lum bright="6000"/>
          </a:blip>
          <a:srcRect b="1964"/>
          <a:stretch>
            <a:fillRect/>
          </a:stretch>
        </p:blipFill>
        <p:spPr bwMode="auto">
          <a:xfrm>
            <a:off x="1252538" y="5178425"/>
            <a:ext cx="549275" cy="595313"/>
          </a:xfrm>
          <a:prstGeom prst="rect">
            <a:avLst/>
          </a:prstGeom>
          <a:noFill/>
          <a:ln w="9525">
            <a:noFill/>
            <a:miter lim="800000"/>
            <a:headEnd/>
            <a:tailEnd/>
          </a:ln>
        </p:spPr>
      </p:pic>
      <p:sp>
        <p:nvSpPr>
          <p:cNvPr id="19462" name="Line 11"/>
          <p:cNvSpPr>
            <a:spLocks noChangeShapeType="1"/>
          </p:cNvSpPr>
          <p:nvPr/>
        </p:nvSpPr>
        <p:spPr bwMode="auto">
          <a:xfrm flipV="1">
            <a:off x="1849438" y="5384800"/>
            <a:ext cx="787400" cy="0"/>
          </a:xfrm>
          <a:prstGeom prst="line">
            <a:avLst/>
          </a:prstGeom>
          <a:noFill/>
          <a:ln w="28575">
            <a:solidFill>
              <a:srgbClr val="777777"/>
            </a:solidFill>
            <a:round/>
            <a:headEnd type="none" w="sm" len="sm"/>
            <a:tailEnd type="triangle" w="lg" len="lg"/>
          </a:ln>
        </p:spPr>
        <p:txBody>
          <a:bodyPr wrap="none" anchor="ctr"/>
          <a:lstStyle/>
          <a:p>
            <a:endParaRPr lang="en-US" dirty="0"/>
          </a:p>
        </p:txBody>
      </p:sp>
      <p:sp>
        <p:nvSpPr>
          <p:cNvPr id="19463" name="Line 12"/>
          <p:cNvSpPr>
            <a:spLocks noChangeShapeType="1"/>
          </p:cNvSpPr>
          <p:nvPr/>
        </p:nvSpPr>
        <p:spPr bwMode="auto">
          <a:xfrm flipH="1">
            <a:off x="1843088" y="5565775"/>
            <a:ext cx="755650" cy="0"/>
          </a:xfrm>
          <a:prstGeom prst="line">
            <a:avLst/>
          </a:prstGeom>
          <a:noFill/>
          <a:ln w="28575">
            <a:solidFill>
              <a:srgbClr val="58A618"/>
            </a:solidFill>
            <a:round/>
            <a:headEnd type="none" w="sm" len="sm"/>
            <a:tailEnd type="triangle" w="lg" len="lg"/>
          </a:ln>
        </p:spPr>
        <p:txBody>
          <a:bodyPr wrap="none" anchor="ctr"/>
          <a:lstStyle/>
          <a:p>
            <a:endParaRPr lang="en-US" dirty="0"/>
          </a:p>
        </p:txBody>
      </p:sp>
      <p:sp>
        <p:nvSpPr>
          <p:cNvPr id="19464" name="Oval 13"/>
          <p:cNvSpPr>
            <a:spLocks noChangeArrowheads="1"/>
          </p:cNvSpPr>
          <p:nvPr/>
        </p:nvSpPr>
        <p:spPr bwMode="gray">
          <a:xfrm>
            <a:off x="2114550" y="5105400"/>
            <a:ext cx="196850" cy="206375"/>
          </a:xfrm>
          <a:prstGeom prst="ellipse">
            <a:avLst/>
          </a:prstGeom>
          <a:noFill/>
          <a:ln w="12700">
            <a:noFill/>
            <a:round/>
            <a:headEnd/>
            <a:tailEnd/>
          </a:ln>
        </p:spPr>
        <p:txBody>
          <a:bodyPr wrap="none" anchor="ctr"/>
          <a:lstStyle/>
          <a:p>
            <a:pPr eaLnBrk="0" hangingPunct="0">
              <a:buClrTx/>
              <a:buFontTx/>
              <a:buNone/>
            </a:pPr>
            <a:r>
              <a:rPr lang="en-US" sz="1200" dirty="0">
                <a:latin typeface="Arial" charset="0"/>
              </a:rPr>
              <a:t>1</a:t>
            </a:r>
          </a:p>
        </p:txBody>
      </p:sp>
      <p:sp>
        <p:nvSpPr>
          <p:cNvPr id="19465" name="Oval 14"/>
          <p:cNvSpPr>
            <a:spLocks noChangeArrowheads="1"/>
          </p:cNvSpPr>
          <p:nvPr/>
        </p:nvSpPr>
        <p:spPr bwMode="gray">
          <a:xfrm>
            <a:off x="2105025" y="5661025"/>
            <a:ext cx="196850" cy="206375"/>
          </a:xfrm>
          <a:prstGeom prst="ellipse">
            <a:avLst/>
          </a:prstGeom>
          <a:noFill/>
          <a:ln w="12700">
            <a:noFill/>
            <a:round/>
            <a:headEnd/>
            <a:tailEnd/>
          </a:ln>
        </p:spPr>
        <p:txBody>
          <a:bodyPr wrap="none" anchor="ctr"/>
          <a:lstStyle/>
          <a:p>
            <a:pPr eaLnBrk="0" hangingPunct="0">
              <a:buClrTx/>
              <a:buFontTx/>
              <a:buNone/>
            </a:pPr>
            <a:r>
              <a:rPr lang="en-US" sz="1200" dirty="0">
                <a:latin typeface="Arial" charset="0"/>
              </a:rPr>
              <a:t>2</a:t>
            </a:r>
          </a:p>
        </p:txBody>
      </p:sp>
      <p:sp>
        <p:nvSpPr>
          <p:cNvPr id="19466" name="Oval 15"/>
          <p:cNvSpPr>
            <a:spLocks noChangeArrowheads="1"/>
          </p:cNvSpPr>
          <p:nvPr/>
        </p:nvSpPr>
        <p:spPr bwMode="gray">
          <a:xfrm>
            <a:off x="4010025" y="5130800"/>
            <a:ext cx="196850" cy="206375"/>
          </a:xfrm>
          <a:prstGeom prst="ellipse">
            <a:avLst/>
          </a:prstGeom>
          <a:noFill/>
          <a:ln w="12700">
            <a:noFill/>
            <a:round/>
            <a:headEnd/>
            <a:tailEnd/>
          </a:ln>
        </p:spPr>
        <p:txBody>
          <a:bodyPr wrap="none" anchor="ctr"/>
          <a:lstStyle/>
          <a:p>
            <a:pPr eaLnBrk="0" hangingPunct="0">
              <a:buClrTx/>
              <a:buFontTx/>
              <a:buNone/>
            </a:pPr>
            <a:r>
              <a:rPr lang="en-US" sz="1200" dirty="0">
                <a:latin typeface="Arial" charset="0"/>
              </a:rPr>
              <a:t>3</a:t>
            </a:r>
          </a:p>
        </p:txBody>
      </p:sp>
      <p:sp>
        <p:nvSpPr>
          <p:cNvPr id="19467" name="Oval 16"/>
          <p:cNvSpPr>
            <a:spLocks noChangeArrowheads="1"/>
          </p:cNvSpPr>
          <p:nvPr/>
        </p:nvSpPr>
        <p:spPr bwMode="gray">
          <a:xfrm>
            <a:off x="4010025" y="5689600"/>
            <a:ext cx="196850" cy="206375"/>
          </a:xfrm>
          <a:prstGeom prst="ellipse">
            <a:avLst/>
          </a:prstGeom>
          <a:noFill/>
          <a:ln w="12700">
            <a:noFill/>
            <a:round/>
            <a:headEnd/>
            <a:tailEnd/>
          </a:ln>
        </p:spPr>
        <p:txBody>
          <a:bodyPr wrap="none" anchor="ctr"/>
          <a:lstStyle/>
          <a:p>
            <a:pPr eaLnBrk="0" hangingPunct="0">
              <a:buClrTx/>
              <a:buFontTx/>
              <a:buNone/>
            </a:pPr>
            <a:r>
              <a:rPr lang="en-US" sz="1200" dirty="0">
                <a:latin typeface="Arial" charset="0"/>
              </a:rPr>
              <a:t>4</a:t>
            </a:r>
          </a:p>
        </p:txBody>
      </p:sp>
      <p:sp>
        <p:nvSpPr>
          <p:cNvPr id="19468" name="Rectangle 22"/>
          <p:cNvSpPr>
            <a:spLocks noChangeArrowheads="1"/>
          </p:cNvSpPr>
          <p:nvPr/>
        </p:nvSpPr>
        <p:spPr bwMode="auto">
          <a:xfrm>
            <a:off x="6300788" y="5078413"/>
            <a:ext cx="2709862" cy="1038225"/>
          </a:xfrm>
          <a:prstGeom prst="rect">
            <a:avLst/>
          </a:prstGeom>
          <a:noFill/>
          <a:ln w="9525">
            <a:noFill/>
            <a:miter lim="800000"/>
            <a:headEnd/>
            <a:tailEnd/>
          </a:ln>
        </p:spPr>
        <p:txBody>
          <a:bodyPr/>
          <a:lstStyle/>
          <a:p>
            <a:pPr marL="457200" indent="-457200" algn="l">
              <a:spcBef>
                <a:spcPct val="30000"/>
              </a:spcBef>
              <a:buClr>
                <a:schemeClr val="accent1"/>
              </a:buClr>
              <a:buFont typeface="Webdings" pitchFamily="18" charset="2"/>
              <a:buNone/>
            </a:pPr>
            <a:r>
              <a:rPr lang="en-US" sz="1200" b="0" dirty="0">
                <a:latin typeface="Arial" charset="0"/>
              </a:rPr>
              <a:t>Client application writes</a:t>
            </a:r>
          </a:p>
          <a:p>
            <a:pPr marL="457200" indent="-457200" algn="l">
              <a:spcBef>
                <a:spcPct val="30000"/>
              </a:spcBef>
              <a:buClr>
                <a:schemeClr val="accent1"/>
              </a:buClr>
              <a:buFont typeface="Webdings" pitchFamily="18" charset="2"/>
              <a:buNone/>
            </a:pPr>
            <a:r>
              <a:rPr lang="en-US" sz="1200" b="0" dirty="0">
                <a:latin typeface="Arial" charset="0"/>
              </a:rPr>
              <a:t>Acknowledgment to client application</a:t>
            </a:r>
          </a:p>
          <a:p>
            <a:pPr marL="457200" indent="-457200" algn="l">
              <a:spcBef>
                <a:spcPct val="30000"/>
              </a:spcBef>
              <a:buClr>
                <a:schemeClr val="accent1"/>
              </a:buClr>
              <a:buFont typeface="Webdings" pitchFamily="18" charset="2"/>
              <a:buNone/>
            </a:pPr>
            <a:r>
              <a:rPr lang="en-US" sz="1200" b="0" dirty="0">
                <a:latin typeface="Arial" charset="0"/>
              </a:rPr>
              <a:t>Data replication</a:t>
            </a:r>
          </a:p>
          <a:p>
            <a:pPr marL="457200" indent="-457200" algn="l">
              <a:spcBef>
                <a:spcPct val="30000"/>
              </a:spcBef>
              <a:buClr>
                <a:schemeClr val="accent1"/>
              </a:buClr>
              <a:buFont typeface="Webdings" pitchFamily="18" charset="2"/>
              <a:buNone/>
            </a:pPr>
            <a:r>
              <a:rPr lang="en-US" sz="1200" b="0" dirty="0">
                <a:latin typeface="Arial" charset="0"/>
              </a:rPr>
              <a:t>Request acknowledgment</a:t>
            </a:r>
          </a:p>
        </p:txBody>
      </p:sp>
      <p:sp>
        <p:nvSpPr>
          <p:cNvPr id="19469" name="Line 23"/>
          <p:cNvSpPr>
            <a:spLocks noChangeShapeType="1"/>
          </p:cNvSpPr>
          <p:nvPr/>
        </p:nvSpPr>
        <p:spPr bwMode="auto">
          <a:xfrm flipV="1">
            <a:off x="5875338" y="5222875"/>
            <a:ext cx="409575" cy="0"/>
          </a:xfrm>
          <a:prstGeom prst="line">
            <a:avLst/>
          </a:prstGeom>
          <a:noFill/>
          <a:ln w="28575">
            <a:solidFill>
              <a:srgbClr val="777777"/>
            </a:solidFill>
            <a:round/>
            <a:headEnd type="none" w="sm" len="sm"/>
            <a:tailEnd type="none" w="lg" len="lg"/>
          </a:ln>
        </p:spPr>
        <p:txBody>
          <a:bodyPr wrap="none" anchor="ctr"/>
          <a:lstStyle/>
          <a:p>
            <a:endParaRPr lang="en-US" dirty="0"/>
          </a:p>
        </p:txBody>
      </p:sp>
      <p:sp>
        <p:nvSpPr>
          <p:cNvPr id="19470" name="Line 24"/>
          <p:cNvSpPr>
            <a:spLocks noChangeShapeType="1"/>
          </p:cNvSpPr>
          <p:nvPr/>
        </p:nvSpPr>
        <p:spPr bwMode="auto">
          <a:xfrm flipV="1">
            <a:off x="5884863" y="5676900"/>
            <a:ext cx="381000" cy="0"/>
          </a:xfrm>
          <a:prstGeom prst="line">
            <a:avLst/>
          </a:prstGeom>
          <a:noFill/>
          <a:ln w="28575">
            <a:solidFill>
              <a:srgbClr val="FF6600"/>
            </a:solidFill>
            <a:prstDash val="sysDot"/>
            <a:round/>
            <a:headEnd type="none" w="sm" len="sm"/>
            <a:tailEnd type="none" w="lg" len="lg"/>
          </a:ln>
        </p:spPr>
        <p:txBody>
          <a:bodyPr wrap="none" anchor="ctr"/>
          <a:lstStyle/>
          <a:p>
            <a:endParaRPr lang="en-US" dirty="0"/>
          </a:p>
        </p:txBody>
      </p:sp>
      <p:sp>
        <p:nvSpPr>
          <p:cNvPr id="19471" name="Line 25"/>
          <p:cNvSpPr>
            <a:spLocks noChangeShapeType="1"/>
          </p:cNvSpPr>
          <p:nvPr/>
        </p:nvSpPr>
        <p:spPr bwMode="auto">
          <a:xfrm flipH="1" flipV="1">
            <a:off x="5884863" y="5927725"/>
            <a:ext cx="361950" cy="0"/>
          </a:xfrm>
          <a:prstGeom prst="line">
            <a:avLst/>
          </a:prstGeom>
          <a:noFill/>
          <a:ln w="28575">
            <a:solidFill>
              <a:srgbClr val="005BAE"/>
            </a:solidFill>
            <a:prstDash val="sysDot"/>
            <a:round/>
            <a:headEnd type="none" w="sm" len="sm"/>
            <a:tailEnd type="none" w="lg" len="lg"/>
          </a:ln>
        </p:spPr>
        <p:txBody>
          <a:bodyPr wrap="none" anchor="ctr"/>
          <a:lstStyle/>
          <a:p>
            <a:endParaRPr lang="en-US" dirty="0"/>
          </a:p>
        </p:txBody>
      </p:sp>
      <p:sp>
        <p:nvSpPr>
          <p:cNvPr id="19472" name="Line 26"/>
          <p:cNvSpPr>
            <a:spLocks noChangeShapeType="1"/>
          </p:cNvSpPr>
          <p:nvPr/>
        </p:nvSpPr>
        <p:spPr bwMode="auto">
          <a:xfrm flipH="1">
            <a:off x="5875338" y="5448300"/>
            <a:ext cx="390525" cy="0"/>
          </a:xfrm>
          <a:prstGeom prst="line">
            <a:avLst/>
          </a:prstGeom>
          <a:noFill/>
          <a:ln w="28575">
            <a:solidFill>
              <a:srgbClr val="58A618"/>
            </a:solidFill>
            <a:round/>
            <a:headEnd type="none" w="sm" len="sm"/>
            <a:tailEnd type="none" w="lg" len="lg"/>
          </a:ln>
        </p:spPr>
        <p:txBody>
          <a:bodyPr wrap="none" anchor="ctr"/>
          <a:lstStyle/>
          <a:p>
            <a:endParaRPr lang="en-US" dirty="0"/>
          </a:p>
        </p:txBody>
      </p:sp>
      <p:sp>
        <p:nvSpPr>
          <p:cNvPr id="19473" name="Line 11"/>
          <p:cNvSpPr>
            <a:spLocks noChangeShapeType="1"/>
          </p:cNvSpPr>
          <p:nvPr/>
        </p:nvSpPr>
        <p:spPr bwMode="auto">
          <a:xfrm flipV="1">
            <a:off x="3792538" y="5403850"/>
            <a:ext cx="758825" cy="0"/>
          </a:xfrm>
          <a:prstGeom prst="line">
            <a:avLst/>
          </a:prstGeom>
          <a:noFill/>
          <a:ln w="28575">
            <a:solidFill>
              <a:srgbClr val="FF6600"/>
            </a:solidFill>
            <a:prstDash val="sysDot"/>
            <a:round/>
            <a:headEnd type="none" w="sm" len="sm"/>
            <a:tailEnd type="triangle" w="lg" len="lg"/>
          </a:ln>
        </p:spPr>
        <p:txBody>
          <a:bodyPr wrap="none" anchor="ctr"/>
          <a:lstStyle/>
          <a:p>
            <a:endParaRPr lang="en-US" dirty="0"/>
          </a:p>
        </p:txBody>
      </p:sp>
      <p:sp>
        <p:nvSpPr>
          <p:cNvPr id="19474" name="Line 12"/>
          <p:cNvSpPr>
            <a:spLocks noChangeShapeType="1"/>
          </p:cNvSpPr>
          <p:nvPr/>
        </p:nvSpPr>
        <p:spPr bwMode="auto">
          <a:xfrm flipH="1">
            <a:off x="3748088" y="5622925"/>
            <a:ext cx="727075" cy="0"/>
          </a:xfrm>
          <a:prstGeom prst="line">
            <a:avLst/>
          </a:prstGeom>
          <a:noFill/>
          <a:ln w="28575">
            <a:solidFill>
              <a:srgbClr val="005BAE"/>
            </a:solidFill>
            <a:prstDash val="sysDot"/>
            <a:round/>
            <a:headEnd type="none" w="sm" len="sm"/>
            <a:tailEnd type="triangle" w="lg" len="lg"/>
          </a:ln>
        </p:spPr>
        <p:txBody>
          <a:bodyPr wrap="none" anchor="ctr"/>
          <a:lstStyle/>
          <a:p>
            <a:endParaRPr lang="en-US" dirty="0"/>
          </a:p>
        </p:txBody>
      </p:sp>
      <p:pic>
        <p:nvPicPr>
          <p:cNvPr id="19475" name="Picture 54" descr="FAS900"/>
          <p:cNvPicPr>
            <a:picLocks noChangeAspect="1" noChangeArrowheads="1"/>
          </p:cNvPicPr>
          <p:nvPr/>
        </p:nvPicPr>
        <p:blipFill>
          <a:blip r:embed="rId4" cstate="print"/>
          <a:srcRect/>
          <a:stretch>
            <a:fillRect/>
          </a:stretch>
        </p:blipFill>
        <p:spPr bwMode="auto">
          <a:xfrm>
            <a:off x="2706688" y="5164138"/>
            <a:ext cx="996950" cy="615950"/>
          </a:xfrm>
          <a:prstGeom prst="rect">
            <a:avLst/>
          </a:prstGeom>
          <a:noFill/>
          <a:ln w="9525">
            <a:noFill/>
            <a:miter lim="800000"/>
            <a:headEnd/>
            <a:tailEnd/>
          </a:ln>
        </p:spPr>
      </p:pic>
      <p:pic>
        <p:nvPicPr>
          <p:cNvPr id="19476" name="Picture 54" descr="FAS900"/>
          <p:cNvPicPr>
            <a:picLocks noChangeAspect="1" noChangeArrowheads="1"/>
          </p:cNvPicPr>
          <p:nvPr/>
        </p:nvPicPr>
        <p:blipFill>
          <a:blip r:embed="rId4" cstate="print"/>
          <a:srcRect/>
          <a:stretch>
            <a:fillRect/>
          </a:stretch>
        </p:blipFill>
        <p:spPr bwMode="auto">
          <a:xfrm>
            <a:off x="4664075" y="5170488"/>
            <a:ext cx="996950" cy="615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idx="4294967295"/>
          </p:nvPr>
        </p:nvSpPr>
        <p:spPr/>
        <p:txBody>
          <a:bodyPr/>
          <a:lstStyle/>
          <a:p>
            <a:pPr eaLnBrk="1" hangingPunct="1"/>
            <a:r>
              <a:rPr lang="en-US" dirty="0" smtClean="0"/>
              <a:t>Deployment Examples</a:t>
            </a:r>
          </a:p>
        </p:txBody>
      </p:sp>
      <p:sp>
        <p:nvSpPr>
          <p:cNvPr id="132099" name="Rectangle 3"/>
          <p:cNvSpPr>
            <a:spLocks noGrp="1" noChangeArrowheads="1"/>
          </p:cNvSpPr>
          <p:nvPr>
            <p:ph type="body" idx="4294967295"/>
          </p:nvPr>
        </p:nvSpPr>
        <p:spPr/>
        <p:txBody>
          <a:bodyPr/>
          <a:lstStyle/>
          <a:p>
            <a:pPr marL="0" indent="0" eaLnBrk="1" hangingPunct="1">
              <a:buFont typeface="Wingdings 2" pitchFamily="18" charset="2"/>
              <a:buNone/>
            </a:pPr>
            <a:r>
              <a:rPr lang="en-US" dirty="0" smtClean="0"/>
              <a:t>Compare these entries from the destination </a:t>
            </a:r>
            <a:r>
              <a:rPr lang="en-US" dirty="0" smtClean="0">
                <a:latin typeface="Courier New" pitchFamily="49" charset="0"/>
              </a:rPr>
              <a:t>snapmirror.conf</a:t>
            </a:r>
            <a:r>
              <a:rPr lang="en-US" dirty="0" smtClean="0"/>
              <a:t> file </a:t>
            </a:r>
          </a:p>
          <a:p>
            <a:pPr eaLnBrk="1" hangingPunct="1"/>
            <a:r>
              <a:rPr lang="en-US" dirty="0" smtClean="0"/>
              <a:t>Qtree SnapMirror</a:t>
            </a:r>
          </a:p>
          <a:p>
            <a:pPr eaLnBrk="1" hangingPunct="1">
              <a:buFont typeface="Wingdings 2" pitchFamily="18" charset="2"/>
              <a:buNone/>
            </a:pPr>
            <a:r>
              <a:rPr lang="en-US" sz="2200" dirty="0" smtClean="0">
                <a:solidFill>
                  <a:srgbClr val="000000"/>
                </a:solidFill>
                <a:latin typeface="Courier New" pitchFamily="49" charset="0"/>
              </a:rPr>
              <a:t>	src:/vol/vol1/q1 dst:/vol/vol1/q1 – 15 * *</a:t>
            </a:r>
            <a:r>
              <a:rPr lang="en-US" sz="2200" i="1" dirty="0" smtClean="0">
                <a:solidFill>
                  <a:srgbClr val="000000"/>
                </a:solidFill>
                <a:latin typeface="Courier New" pitchFamily="49" charset="0"/>
              </a:rPr>
              <a:t> *</a:t>
            </a:r>
          </a:p>
          <a:p>
            <a:pPr eaLnBrk="1" hangingPunct="1"/>
            <a:r>
              <a:rPr lang="en-US" dirty="0" smtClean="0"/>
              <a:t>Volume SnapMirror</a:t>
            </a:r>
          </a:p>
          <a:p>
            <a:pPr eaLnBrk="1" hangingPunct="1">
              <a:buFont typeface="Wingdings 2" pitchFamily="18" charset="2"/>
              <a:buNone/>
            </a:pPr>
            <a:r>
              <a:rPr lang="en-US" sz="2200" dirty="0" smtClean="0">
                <a:solidFill>
                  <a:srgbClr val="000000"/>
                </a:solidFill>
                <a:latin typeface="Courier New" pitchFamily="49" charset="0"/>
              </a:rPr>
              <a:t>	src:vol2 dst:vol2 kbs=2000 10 8,20 * *</a:t>
            </a:r>
            <a:endParaRPr lang="en-US" sz="2200" dirty="0" smtClean="0"/>
          </a:p>
          <a:p>
            <a:pPr eaLnBrk="1" hangingPunct="1"/>
            <a:r>
              <a:rPr lang="en-US" dirty="0" smtClean="0"/>
              <a:t>Sync</a:t>
            </a:r>
          </a:p>
          <a:p>
            <a:pPr eaLnBrk="1" hangingPunct="1">
              <a:buFont typeface="Wingdings 2" pitchFamily="18" charset="2"/>
              <a:buNone/>
            </a:pPr>
            <a:r>
              <a:rPr lang="en-US" sz="2200" dirty="0" smtClean="0">
                <a:solidFill>
                  <a:srgbClr val="000000"/>
                </a:solidFill>
                <a:latin typeface="Courier New" pitchFamily="49" charset="0"/>
              </a:rPr>
              <a:t>	src:vol3 dst:vol3 – sync</a:t>
            </a:r>
            <a:endParaRPr lang="en-US" sz="2200" dirty="0" smtClean="0"/>
          </a:p>
          <a:p>
            <a:pPr eaLnBrk="1" hangingPunct="1"/>
            <a:r>
              <a:rPr lang="en-US" dirty="0" smtClean="0"/>
              <a:t>Semi-Sync</a:t>
            </a:r>
          </a:p>
          <a:p>
            <a:pPr eaLnBrk="1" hangingPunct="1">
              <a:buFont typeface="Wingdings 2" pitchFamily="18" charset="2"/>
              <a:buNone/>
            </a:pPr>
            <a:r>
              <a:rPr lang="en-US" sz="2200" dirty="0" smtClean="0">
                <a:solidFill>
                  <a:srgbClr val="000000"/>
                </a:solidFill>
                <a:latin typeface="Courier New" pitchFamily="49" charset="0"/>
              </a:rPr>
              <a:t>	src:vol4 dst:vol4 – semi-sync</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p:txBody>
          <a:bodyPr/>
          <a:lstStyle/>
          <a:p>
            <a:pPr eaLnBrk="1" hangingPunct="1"/>
            <a:r>
              <a:rPr lang="en-US" dirty="0" smtClean="0"/>
              <a:t>Performance Tuning</a:t>
            </a:r>
          </a:p>
        </p:txBody>
      </p:sp>
      <p:sp>
        <p:nvSpPr>
          <p:cNvPr id="20484" name="Rectangle 3"/>
          <p:cNvSpPr>
            <a:spLocks noGrp="1" noChangeArrowheads="1"/>
          </p:cNvSpPr>
          <p:nvPr>
            <p:ph type="body" idx="1"/>
          </p:nvPr>
        </p:nvSpPr>
        <p:spPr>
          <a:xfrm>
            <a:off x="990600" y="1123950"/>
            <a:ext cx="8153400" cy="5353050"/>
          </a:xfrm>
        </p:spPr>
        <p:txBody>
          <a:bodyPr/>
          <a:lstStyle/>
          <a:p>
            <a:pPr eaLnBrk="1" hangingPunct="1"/>
            <a:r>
              <a:rPr lang="en-US" sz="2600" dirty="0" smtClean="0"/>
              <a:t>Do not change the </a:t>
            </a:r>
            <a:r>
              <a:rPr lang="en-US" sz="2600" dirty="0" smtClean="0">
                <a:latin typeface="Courier New" pitchFamily="49" charset="0"/>
              </a:rPr>
              <a:t>visibility_interval</a:t>
            </a:r>
            <a:r>
              <a:rPr lang="en-US" sz="2600" dirty="0" smtClean="0"/>
              <a:t/>
            </a:r>
            <a:br>
              <a:rPr lang="en-US" sz="2600" dirty="0" smtClean="0"/>
            </a:br>
            <a:r>
              <a:rPr lang="en-US" sz="2600" dirty="0" smtClean="0"/>
              <a:t>default value (3 minutes)</a:t>
            </a:r>
          </a:p>
          <a:p>
            <a:pPr lvl="1" eaLnBrk="1" hangingPunct="1"/>
            <a:r>
              <a:rPr lang="en-US" sz="2200" dirty="0" smtClean="0"/>
              <a:t>Snapshot copies are taken more often</a:t>
            </a:r>
          </a:p>
          <a:p>
            <a:pPr eaLnBrk="1" hangingPunct="1"/>
            <a:r>
              <a:rPr lang="en-US" sz="2600" dirty="0" smtClean="0"/>
              <a:t>Before Data ONTAP 7.2.2, NVLOG files are written in the root volume </a:t>
            </a:r>
          </a:p>
          <a:p>
            <a:pPr lvl="1" eaLnBrk="1" hangingPunct="1"/>
            <a:r>
              <a:rPr lang="en-US" sz="2200" dirty="0" smtClean="0"/>
              <a:t>Impacts on how quickly NVLOG may be committed to disk</a:t>
            </a:r>
          </a:p>
          <a:p>
            <a:pPr lvl="1" eaLnBrk="1" hangingPunct="1"/>
            <a:r>
              <a:rPr lang="en-US" sz="2200" dirty="0" smtClean="0"/>
              <a:t>For traditional volume, ensure that the root volume spans enough disks</a:t>
            </a:r>
          </a:p>
          <a:p>
            <a:r>
              <a:rPr lang="en-US" sz="2600" dirty="0" smtClean="0"/>
              <a:t>After Data ONTAP 7.2.2, NVLOG files are written </a:t>
            </a:r>
            <a:br>
              <a:rPr lang="en-US" sz="2600" dirty="0" smtClean="0"/>
            </a:br>
            <a:r>
              <a:rPr lang="en-US" sz="2600" dirty="0" smtClean="0"/>
              <a:t>to destination volume’s parent aggregate</a:t>
            </a:r>
          </a:p>
          <a:p>
            <a:pPr eaLnBrk="1" hangingPunct="1"/>
            <a:r>
              <a:rPr lang="en-US" sz="2600" dirty="0" smtClean="0"/>
              <a:t>crc32 checksums are more CPU-intensive than </a:t>
            </a:r>
            <a:br>
              <a:rPr lang="en-US" sz="2600" dirty="0" smtClean="0"/>
            </a:br>
            <a:r>
              <a:rPr lang="en-US" sz="2600" dirty="0" smtClean="0"/>
              <a:t>TCP checksums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p:txBody>
          <a:bodyPr/>
          <a:lstStyle/>
          <a:p>
            <a:pPr eaLnBrk="1" hangingPunct="1"/>
            <a:r>
              <a:rPr lang="en-US" dirty="0" smtClean="0"/>
              <a:t>Requirements and Limitations</a:t>
            </a:r>
          </a:p>
        </p:txBody>
      </p:sp>
      <p:sp>
        <p:nvSpPr>
          <p:cNvPr id="21508" name="Rectangle 3"/>
          <p:cNvSpPr>
            <a:spLocks noGrp="1" noChangeArrowheads="1"/>
          </p:cNvSpPr>
          <p:nvPr>
            <p:ph type="body" idx="1"/>
          </p:nvPr>
        </p:nvSpPr>
        <p:spPr/>
        <p:txBody>
          <a:bodyPr/>
          <a:lstStyle/>
          <a:p>
            <a:pPr eaLnBrk="1" hangingPunct="1">
              <a:lnSpc>
                <a:spcPct val="90000"/>
              </a:lnSpc>
            </a:pPr>
            <a:r>
              <a:rPr lang="en-US" sz="2400" dirty="0" smtClean="0"/>
              <a:t>Supports only volume replication</a:t>
            </a:r>
          </a:p>
          <a:p>
            <a:pPr eaLnBrk="1" hangingPunct="1">
              <a:lnSpc>
                <a:spcPct val="90000"/>
              </a:lnSpc>
            </a:pPr>
            <a:r>
              <a:rPr lang="en-US" sz="2400" dirty="0" smtClean="0"/>
              <a:t>Supports bidirectional sync relationships from Data ONTAP 7.2.1 and later</a:t>
            </a:r>
          </a:p>
          <a:p>
            <a:pPr eaLnBrk="1" hangingPunct="1">
              <a:lnSpc>
                <a:spcPct val="90000"/>
              </a:lnSpc>
            </a:pPr>
            <a:r>
              <a:rPr lang="en-US" sz="2400" dirty="0" smtClean="0"/>
              <a:t>Storage system platforms must be identical and run the same major Data ONTAP release</a:t>
            </a:r>
          </a:p>
          <a:p>
            <a:pPr eaLnBrk="1" hangingPunct="1">
              <a:lnSpc>
                <a:spcPct val="90000"/>
              </a:lnSpc>
            </a:pPr>
            <a:r>
              <a:rPr lang="en-US" sz="2400" dirty="0" smtClean="0"/>
              <a:t>One source cannot have sync relationships to multiple destinations</a:t>
            </a:r>
          </a:p>
          <a:p>
            <a:pPr eaLnBrk="1" hangingPunct="1">
              <a:lnSpc>
                <a:spcPct val="90000"/>
              </a:lnSpc>
            </a:pPr>
            <a:r>
              <a:rPr lang="en-US" sz="2400" dirty="0" smtClean="0"/>
              <a:t>Cascading sync relationships are not supported</a:t>
            </a:r>
          </a:p>
          <a:p>
            <a:pPr eaLnBrk="1" hangingPunct="1">
              <a:lnSpc>
                <a:spcPct val="90000"/>
              </a:lnSpc>
            </a:pPr>
            <a:r>
              <a:rPr lang="en-US" sz="2400" dirty="0" smtClean="0"/>
              <a:t>Source and destination cannot be on the same storage system</a:t>
            </a:r>
          </a:p>
          <a:p>
            <a:pPr eaLnBrk="1" hangingPunct="1">
              <a:lnSpc>
                <a:spcPct val="90000"/>
              </a:lnSpc>
            </a:pPr>
            <a:r>
              <a:rPr lang="en-US" sz="2400" dirty="0" smtClean="0"/>
              <a:t>A high-availability configuration cannot have SnapMirror Sync relationships from one half of the configuration to the other half of the configuration</a:t>
            </a:r>
          </a:p>
          <a:p>
            <a:pPr eaLnBrk="1" hangingPunct="1">
              <a:lnSpc>
                <a:spcPct val="90000"/>
              </a:lnSpc>
            </a:pPr>
            <a:endParaRPr lang="en-US" sz="2400"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Advanced Features</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p:txBody>
          <a:bodyPr/>
          <a:lstStyle/>
          <a:p>
            <a:pPr eaLnBrk="1" hangingPunct="1"/>
            <a:r>
              <a:rPr lang="en-US" dirty="0" smtClean="0"/>
              <a:t>SnapMirror over Multiple Paths</a:t>
            </a:r>
          </a:p>
        </p:txBody>
      </p:sp>
      <p:sp>
        <p:nvSpPr>
          <p:cNvPr id="36868" name="Rectangle 3"/>
          <p:cNvSpPr>
            <a:spLocks noGrp="1" noChangeArrowheads="1"/>
          </p:cNvSpPr>
          <p:nvPr>
            <p:ph type="body" idx="1"/>
          </p:nvPr>
        </p:nvSpPr>
        <p:spPr/>
        <p:txBody>
          <a:bodyPr/>
          <a:lstStyle/>
          <a:p>
            <a:pPr eaLnBrk="1" hangingPunct="1"/>
            <a:r>
              <a:rPr lang="en-US" sz="2600" dirty="0" smtClean="0"/>
              <a:t>Allows Fibre Channel and/or Ethernet as transport</a:t>
            </a:r>
          </a:p>
          <a:p>
            <a:pPr eaLnBrk="1" hangingPunct="1"/>
            <a:r>
              <a:rPr lang="en-US" sz="2600" dirty="0" smtClean="0"/>
              <a:t>Supports Async and Sync modes</a:t>
            </a:r>
          </a:p>
          <a:p>
            <a:pPr eaLnBrk="1" hangingPunct="1"/>
            <a:r>
              <a:rPr lang="en-US" sz="2600" dirty="0" smtClean="0"/>
              <a:t>One or two paths allowed</a:t>
            </a:r>
          </a:p>
          <a:p>
            <a:pPr lvl="1" eaLnBrk="1" hangingPunct="1"/>
            <a:r>
              <a:rPr lang="en-US" sz="2400" dirty="0" smtClean="0"/>
              <a:t>Two FC NIC adapters per storage system</a:t>
            </a:r>
          </a:p>
          <a:p>
            <a:pPr lvl="1" eaLnBrk="1" hangingPunct="1"/>
            <a:r>
              <a:rPr lang="en-US" sz="2400" dirty="0" smtClean="0"/>
              <a:t>Two Ethernet NIC adapters per storage system</a:t>
            </a:r>
          </a:p>
          <a:p>
            <a:pPr lvl="1" eaLnBrk="1" hangingPunct="1"/>
            <a:r>
              <a:rPr lang="en-US" sz="2400" dirty="0" smtClean="0"/>
              <a:t>One of each per storage system</a:t>
            </a:r>
          </a:p>
          <a:p>
            <a:pPr eaLnBrk="1" hangingPunct="1"/>
            <a:r>
              <a:rPr lang="en-US" sz="2600" dirty="0" smtClean="0"/>
              <a:t>Multiplexing: both paths are used at the same time for load balancing</a:t>
            </a:r>
          </a:p>
          <a:p>
            <a:pPr eaLnBrk="1" hangingPunct="1"/>
            <a:r>
              <a:rPr lang="en-US" sz="2600" dirty="0" smtClean="0"/>
              <a:t>Failover: first path specified is active, the second path is in standby and becomes active if the first path fails</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Line 68"/>
          <p:cNvSpPr>
            <a:spLocks noChangeShapeType="1"/>
          </p:cNvSpPr>
          <p:nvPr/>
        </p:nvSpPr>
        <p:spPr bwMode="auto">
          <a:xfrm>
            <a:off x="7034213" y="4295775"/>
            <a:ext cx="0" cy="560388"/>
          </a:xfrm>
          <a:prstGeom prst="line">
            <a:avLst/>
          </a:prstGeom>
          <a:noFill/>
          <a:ln w="28575">
            <a:solidFill>
              <a:srgbClr val="777777"/>
            </a:solidFill>
            <a:round/>
            <a:headEnd/>
            <a:tailEnd/>
          </a:ln>
        </p:spPr>
        <p:txBody>
          <a:bodyPr wrap="none" anchor="ctr"/>
          <a:lstStyle/>
          <a:p>
            <a:endParaRPr lang="en-US" dirty="0"/>
          </a:p>
        </p:txBody>
      </p:sp>
      <p:sp>
        <p:nvSpPr>
          <p:cNvPr id="37891" name="Line 68"/>
          <p:cNvSpPr>
            <a:spLocks noChangeShapeType="1"/>
          </p:cNvSpPr>
          <p:nvPr/>
        </p:nvSpPr>
        <p:spPr bwMode="auto">
          <a:xfrm>
            <a:off x="2879725" y="4295775"/>
            <a:ext cx="0" cy="560388"/>
          </a:xfrm>
          <a:prstGeom prst="line">
            <a:avLst/>
          </a:prstGeom>
          <a:noFill/>
          <a:ln w="28575">
            <a:solidFill>
              <a:srgbClr val="777777"/>
            </a:solidFill>
            <a:round/>
            <a:headEnd/>
            <a:tailEnd/>
          </a:ln>
        </p:spPr>
        <p:txBody>
          <a:bodyPr wrap="none" anchor="ctr"/>
          <a:lstStyle/>
          <a:p>
            <a:endParaRPr lang="en-US" dirty="0"/>
          </a:p>
        </p:txBody>
      </p:sp>
      <p:sp>
        <p:nvSpPr>
          <p:cNvPr id="37892" name="AutoShape 24"/>
          <p:cNvSpPr>
            <a:spLocks noChangeArrowheads="1"/>
          </p:cNvSpPr>
          <p:nvPr/>
        </p:nvSpPr>
        <p:spPr bwMode="auto">
          <a:xfrm>
            <a:off x="2644775" y="4748213"/>
            <a:ext cx="444500" cy="515937"/>
          </a:xfrm>
          <a:prstGeom prst="can">
            <a:avLst>
              <a:gd name="adj" fmla="val 30291"/>
            </a:avLst>
          </a:prstGeom>
          <a:solidFill>
            <a:srgbClr val="777777"/>
          </a:solidFill>
          <a:ln w="12700">
            <a:solidFill>
              <a:schemeClr val="bg1"/>
            </a:solidFill>
            <a:round/>
            <a:headEnd/>
            <a:tailEnd/>
          </a:ln>
        </p:spPr>
        <p:txBody>
          <a:bodyPr wrap="none" anchor="ctr"/>
          <a:lstStyle/>
          <a:p>
            <a:endParaRPr lang="en-US" b="0" dirty="0"/>
          </a:p>
        </p:txBody>
      </p:sp>
      <p:pic>
        <p:nvPicPr>
          <p:cNvPr id="37893" name="Picture 54" descr="FAS900"/>
          <p:cNvPicPr>
            <a:picLocks noChangeAspect="1" noChangeArrowheads="1"/>
          </p:cNvPicPr>
          <p:nvPr/>
        </p:nvPicPr>
        <p:blipFill>
          <a:blip r:embed="rId3" cstate="print"/>
          <a:srcRect/>
          <a:stretch>
            <a:fillRect/>
          </a:stretch>
        </p:blipFill>
        <p:spPr bwMode="auto">
          <a:xfrm>
            <a:off x="2459038" y="3681413"/>
            <a:ext cx="996950" cy="615950"/>
          </a:xfrm>
          <a:prstGeom prst="rect">
            <a:avLst/>
          </a:prstGeom>
          <a:noFill/>
          <a:ln w="9525">
            <a:noFill/>
            <a:miter lim="800000"/>
            <a:headEnd/>
            <a:tailEnd/>
          </a:ln>
        </p:spPr>
      </p:pic>
      <p:pic>
        <p:nvPicPr>
          <p:cNvPr id="37894" name="Picture 54" descr="FAS900"/>
          <p:cNvPicPr>
            <a:picLocks noChangeAspect="1" noChangeArrowheads="1"/>
          </p:cNvPicPr>
          <p:nvPr/>
        </p:nvPicPr>
        <p:blipFill>
          <a:blip r:embed="rId3" cstate="print"/>
          <a:srcRect/>
          <a:stretch>
            <a:fillRect/>
          </a:stretch>
        </p:blipFill>
        <p:spPr bwMode="auto">
          <a:xfrm>
            <a:off x="6507163" y="3681413"/>
            <a:ext cx="996950" cy="615950"/>
          </a:xfrm>
          <a:prstGeom prst="rect">
            <a:avLst/>
          </a:prstGeom>
          <a:noFill/>
          <a:ln w="9525">
            <a:noFill/>
            <a:miter lim="800000"/>
            <a:headEnd/>
            <a:tailEnd/>
          </a:ln>
        </p:spPr>
      </p:pic>
      <p:sp>
        <p:nvSpPr>
          <p:cNvPr id="37896" name="Rectangle 2"/>
          <p:cNvSpPr>
            <a:spLocks noGrp="1" noChangeArrowheads="1"/>
          </p:cNvSpPr>
          <p:nvPr>
            <p:ph type="title"/>
          </p:nvPr>
        </p:nvSpPr>
        <p:spPr/>
        <p:txBody>
          <a:bodyPr/>
          <a:lstStyle/>
          <a:p>
            <a:pPr eaLnBrk="1" hangingPunct="1"/>
            <a:r>
              <a:rPr lang="en-US" dirty="0" smtClean="0"/>
              <a:t>Configuring Multiple Paths</a:t>
            </a:r>
          </a:p>
        </p:txBody>
      </p:sp>
      <p:sp>
        <p:nvSpPr>
          <p:cNvPr id="37897" name="Rectangle 3"/>
          <p:cNvSpPr>
            <a:spLocks noGrp="1" noChangeArrowheads="1"/>
          </p:cNvSpPr>
          <p:nvPr>
            <p:ph type="body" idx="1"/>
          </p:nvPr>
        </p:nvSpPr>
        <p:spPr>
          <a:xfrm>
            <a:off x="990600" y="1123950"/>
            <a:ext cx="7924800" cy="2190750"/>
          </a:xfrm>
        </p:spPr>
        <p:txBody>
          <a:bodyPr/>
          <a:lstStyle/>
          <a:p>
            <a:pPr eaLnBrk="1" hangingPunct="1">
              <a:lnSpc>
                <a:spcPct val="90000"/>
              </a:lnSpc>
            </a:pPr>
            <a:r>
              <a:rPr lang="en-US" sz="2600" dirty="0" smtClean="0"/>
              <a:t>Add a connection name line in the </a:t>
            </a:r>
            <a:r>
              <a:rPr lang="en-US" sz="2600" dirty="0" smtClean="0">
                <a:latin typeface="Courier New" pitchFamily="49" charset="0"/>
              </a:rPr>
              <a:t>snapmirror.conf</a:t>
            </a:r>
            <a:r>
              <a:rPr lang="en-US" sz="2600" dirty="0" smtClean="0"/>
              <a:t> file</a:t>
            </a:r>
          </a:p>
          <a:p>
            <a:pPr lvl="1" eaLnBrk="1" hangingPunct="1">
              <a:lnSpc>
                <a:spcPct val="90000"/>
              </a:lnSpc>
            </a:pPr>
            <a:r>
              <a:rPr lang="en-US" sz="2400" dirty="0" smtClean="0"/>
              <a:t>Define connection mode and network interfaces</a:t>
            </a:r>
          </a:p>
          <a:p>
            <a:pPr eaLnBrk="1" hangingPunct="1">
              <a:lnSpc>
                <a:spcPct val="90000"/>
              </a:lnSpc>
            </a:pPr>
            <a:r>
              <a:rPr lang="en-US" sz="2600" dirty="0" smtClean="0"/>
              <a:t>Edit the schedule entry to reflect the new connection name as the source system</a:t>
            </a:r>
          </a:p>
        </p:txBody>
      </p:sp>
      <p:sp>
        <p:nvSpPr>
          <p:cNvPr id="37898" name="Text Box 47"/>
          <p:cNvSpPr txBox="1">
            <a:spLocks noChangeArrowheads="1"/>
          </p:cNvSpPr>
          <p:nvPr/>
        </p:nvSpPr>
        <p:spPr bwMode="auto">
          <a:xfrm>
            <a:off x="1306513" y="5457825"/>
            <a:ext cx="7200900" cy="858838"/>
          </a:xfrm>
          <a:prstGeom prst="rect">
            <a:avLst/>
          </a:prstGeom>
          <a:noFill/>
          <a:ln w="9525">
            <a:noFill/>
            <a:miter lim="800000"/>
            <a:headEnd/>
            <a:tailEnd/>
          </a:ln>
        </p:spPr>
        <p:txBody>
          <a:bodyPr/>
          <a:lstStyle/>
          <a:p>
            <a:pPr algn="l">
              <a:buClrTx/>
              <a:buFontTx/>
              <a:buNone/>
            </a:pPr>
            <a:r>
              <a:rPr lang="it-IT" sz="1600" b="0"/>
              <a:t>/etc/snapmirror.conf</a:t>
            </a:r>
          </a:p>
          <a:p>
            <a:pPr algn="l">
              <a:buClrTx/>
              <a:buFontTx/>
              <a:buNone/>
            </a:pPr>
            <a:r>
              <a:rPr lang="it-IT" sz="1600" b="0"/>
              <a:t>FAS1_conf = multi (FAS1-e0a,FAS2-e0a) (FAS1-e0b,FAS2-e0b)</a:t>
            </a:r>
            <a:endParaRPr lang="nl-NL" sz="1600" b="0"/>
          </a:p>
          <a:p>
            <a:pPr algn="l">
              <a:buClrTx/>
              <a:buFontTx/>
              <a:buNone/>
            </a:pPr>
            <a:r>
              <a:rPr lang="nl-NL" sz="1600" b="0"/>
              <a:t>FAS1_conf:vol1 FAS2:vol1 – sync</a:t>
            </a:r>
          </a:p>
        </p:txBody>
      </p:sp>
      <p:sp>
        <p:nvSpPr>
          <p:cNvPr id="37899" name="Line 57"/>
          <p:cNvSpPr>
            <a:spLocks noChangeShapeType="1"/>
          </p:cNvSpPr>
          <p:nvPr/>
        </p:nvSpPr>
        <p:spPr bwMode="auto">
          <a:xfrm flipV="1">
            <a:off x="3497263" y="3873500"/>
            <a:ext cx="2916237" cy="0"/>
          </a:xfrm>
          <a:prstGeom prst="line">
            <a:avLst/>
          </a:prstGeom>
          <a:noFill/>
          <a:ln w="28575">
            <a:solidFill>
              <a:srgbClr val="777777"/>
            </a:solidFill>
            <a:round/>
            <a:headEnd/>
            <a:tailEnd/>
          </a:ln>
        </p:spPr>
        <p:txBody>
          <a:bodyPr wrap="none" anchor="ctr"/>
          <a:lstStyle/>
          <a:p>
            <a:endParaRPr lang="en-US" dirty="0"/>
          </a:p>
        </p:txBody>
      </p:sp>
      <p:sp>
        <p:nvSpPr>
          <p:cNvPr id="37900" name="Rectangle 58"/>
          <p:cNvSpPr>
            <a:spLocks noChangeArrowheads="1"/>
          </p:cNvSpPr>
          <p:nvPr/>
        </p:nvSpPr>
        <p:spPr bwMode="auto">
          <a:xfrm>
            <a:off x="2112963" y="4113213"/>
            <a:ext cx="1019175" cy="246062"/>
          </a:xfrm>
          <a:prstGeom prst="rect">
            <a:avLst/>
          </a:prstGeom>
          <a:noFill/>
          <a:ln w="12700">
            <a:noFill/>
            <a:miter lim="800000"/>
            <a:headEnd/>
            <a:tailEnd/>
          </a:ln>
        </p:spPr>
        <p:txBody>
          <a:bodyPr>
            <a:spAutoFit/>
          </a:bodyPr>
          <a:lstStyle/>
          <a:p>
            <a:pPr algn="r" eaLnBrk="0" hangingPunct="0">
              <a:buClrTx/>
              <a:buFontTx/>
              <a:buNone/>
            </a:pPr>
            <a:r>
              <a:rPr lang="en-US" sz="1000" b="0" dirty="0">
                <a:latin typeface="Arial" charset="0"/>
              </a:rPr>
              <a:t>e0a  e0b</a:t>
            </a:r>
          </a:p>
        </p:txBody>
      </p:sp>
      <p:sp>
        <p:nvSpPr>
          <p:cNvPr id="37901" name="Rectangle 59"/>
          <p:cNvSpPr>
            <a:spLocks noChangeArrowheads="1"/>
          </p:cNvSpPr>
          <p:nvPr/>
        </p:nvSpPr>
        <p:spPr bwMode="auto">
          <a:xfrm>
            <a:off x="6529388" y="4111625"/>
            <a:ext cx="1041400" cy="246063"/>
          </a:xfrm>
          <a:prstGeom prst="rect">
            <a:avLst/>
          </a:prstGeom>
          <a:noFill/>
          <a:ln w="12700">
            <a:noFill/>
            <a:miter lim="800000"/>
            <a:headEnd/>
            <a:tailEnd/>
          </a:ln>
        </p:spPr>
        <p:txBody>
          <a:bodyPr>
            <a:spAutoFit/>
          </a:bodyPr>
          <a:lstStyle/>
          <a:p>
            <a:pPr algn="l" eaLnBrk="0" hangingPunct="0">
              <a:buClrTx/>
              <a:buFontTx/>
              <a:buNone/>
            </a:pPr>
            <a:r>
              <a:rPr lang="en-US" sz="1000" b="0" dirty="0">
                <a:latin typeface="Arial" charset="0"/>
              </a:rPr>
              <a:t>e0a   e0b</a:t>
            </a:r>
          </a:p>
        </p:txBody>
      </p:sp>
      <p:sp>
        <p:nvSpPr>
          <p:cNvPr id="37902" name="Line 60"/>
          <p:cNvSpPr>
            <a:spLocks noChangeShapeType="1"/>
          </p:cNvSpPr>
          <p:nvPr/>
        </p:nvSpPr>
        <p:spPr bwMode="auto">
          <a:xfrm flipV="1">
            <a:off x="3516313" y="4159250"/>
            <a:ext cx="2903537" cy="0"/>
          </a:xfrm>
          <a:prstGeom prst="line">
            <a:avLst/>
          </a:prstGeom>
          <a:noFill/>
          <a:ln w="28575">
            <a:solidFill>
              <a:srgbClr val="777777"/>
            </a:solidFill>
            <a:round/>
            <a:headEnd/>
            <a:tailEnd/>
          </a:ln>
        </p:spPr>
        <p:txBody>
          <a:bodyPr wrap="none" anchor="ctr"/>
          <a:lstStyle/>
          <a:p>
            <a:endParaRPr lang="en-US" dirty="0"/>
          </a:p>
        </p:txBody>
      </p:sp>
      <p:pic>
        <p:nvPicPr>
          <p:cNvPr id="37903" name="Picture 61" descr="network cloud"/>
          <p:cNvPicPr>
            <a:picLocks noChangeAspect="1" noChangeArrowheads="1"/>
          </p:cNvPicPr>
          <p:nvPr/>
        </p:nvPicPr>
        <p:blipFill>
          <a:blip r:embed="rId4" cstate="print"/>
          <a:srcRect/>
          <a:stretch>
            <a:fillRect/>
          </a:stretch>
        </p:blipFill>
        <p:spPr bwMode="auto">
          <a:xfrm>
            <a:off x="4421188" y="3678238"/>
            <a:ext cx="1119187" cy="671512"/>
          </a:xfrm>
          <a:prstGeom prst="rect">
            <a:avLst/>
          </a:prstGeom>
          <a:noFill/>
          <a:ln w="9525">
            <a:noFill/>
            <a:miter lim="800000"/>
            <a:headEnd/>
            <a:tailEnd/>
          </a:ln>
        </p:spPr>
      </p:pic>
      <p:pic>
        <p:nvPicPr>
          <p:cNvPr id="37904" name="Picture 62" descr="snapmirror"/>
          <p:cNvPicPr>
            <a:picLocks noChangeAspect="1" noChangeArrowheads="1"/>
          </p:cNvPicPr>
          <p:nvPr/>
        </p:nvPicPr>
        <p:blipFill>
          <a:blip r:embed="rId5" cstate="print"/>
          <a:srcRect/>
          <a:stretch>
            <a:fillRect/>
          </a:stretch>
        </p:blipFill>
        <p:spPr bwMode="auto">
          <a:xfrm>
            <a:off x="4738688" y="3817938"/>
            <a:ext cx="469900" cy="436562"/>
          </a:xfrm>
          <a:prstGeom prst="rect">
            <a:avLst/>
          </a:prstGeom>
          <a:noFill/>
          <a:ln w="9525">
            <a:noFill/>
            <a:miter lim="800000"/>
            <a:headEnd/>
            <a:tailEnd/>
          </a:ln>
        </p:spPr>
      </p:pic>
      <p:sp>
        <p:nvSpPr>
          <p:cNvPr id="37905" name="Text Box 67"/>
          <p:cNvSpPr txBox="1">
            <a:spLocks noChangeArrowheads="1"/>
          </p:cNvSpPr>
          <p:nvPr/>
        </p:nvSpPr>
        <p:spPr bwMode="auto">
          <a:xfrm>
            <a:off x="4271963" y="4384675"/>
            <a:ext cx="1347787" cy="533400"/>
          </a:xfrm>
          <a:prstGeom prst="rect">
            <a:avLst/>
          </a:prstGeom>
          <a:noFill/>
          <a:ln w="9525">
            <a:noFill/>
            <a:miter lim="800000"/>
            <a:headEnd/>
            <a:tailEnd/>
          </a:ln>
        </p:spPr>
        <p:txBody>
          <a:bodyPr/>
          <a:lstStyle/>
          <a:p>
            <a:pPr>
              <a:buClrTx/>
              <a:buFontTx/>
              <a:buNone/>
            </a:pPr>
            <a:r>
              <a:rPr lang="en-US" altLang="ja-JP" sz="1600" b="0" dirty="0">
                <a:solidFill>
                  <a:srgbClr val="0085B4"/>
                </a:solidFill>
                <a:latin typeface="Arial" charset="0"/>
                <a:ea typeface="ＭＳ Ｐゴシック" charset="-128"/>
              </a:rPr>
              <a:t>SnapMirror Sync</a:t>
            </a:r>
            <a:endParaRPr lang="en-US" sz="1600" b="0" i="1" dirty="0">
              <a:solidFill>
                <a:srgbClr val="0085B4"/>
              </a:solidFill>
              <a:latin typeface="Arial" charset="0"/>
            </a:endParaRPr>
          </a:p>
        </p:txBody>
      </p:sp>
      <p:sp>
        <p:nvSpPr>
          <p:cNvPr id="37906" name="Rectangle 69"/>
          <p:cNvSpPr>
            <a:spLocks noChangeArrowheads="1"/>
          </p:cNvSpPr>
          <p:nvPr/>
        </p:nvSpPr>
        <p:spPr bwMode="auto">
          <a:xfrm>
            <a:off x="6642100" y="3359150"/>
            <a:ext cx="739775" cy="336550"/>
          </a:xfrm>
          <a:prstGeom prst="rect">
            <a:avLst/>
          </a:prstGeom>
          <a:noFill/>
          <a:ln w="12700">
            <a:noFill/>
            <a:miter lim="800000"/>
            <a:headEnd/>
            <a:tailEnd/>
          </a:ln>
        </p:spPr>
        <p:txBody>
          <a:bodyPr>
            <a:spAutoFit/>
          </a:bodyPr>
          <a:lstStyle/>
          <a:p>
            <a:pPr algn="r">
              <a:buClrTx/>
              <a:buFontTx/>
              <a:buNone/>
            </a:pPr>
            <a:r>
              <a:rPr lang="en-US" altLang="ja-JP" sz="1600" b="0" dirty="0">
                <a:latin typeface="Arial" charset="0"/>
                <a:ea typeface="ＭＳ Ｐゴシック" charset="-128"/>
              </a:rPr>
              <a:t>FAS2</a:t>
            </a:r>
            <a:endParaRPr lang="en-US" sz="1600" b="0" dirty="0">
              <a:latin typeface="Arial" charset="0"/>
            </a:endParaRPr>
          </a:p>
        </p:txBody>
      </p:sp>
      <p:sp>
        <p:nvSpPr>
          <p:cNvPr id="37907" name="Rectangle 70"/>
          <p:cNvSpPr>
            <a:spLocks noChangeArrowheads="1"/>
          </p:cNvSpPr>
          <p:nvPr/>
        </p:nvSpPr>
        <p:spPr bwMode="auto">
          <a:xfrm>
            <a:off x="2578100" y="3354388"/>
            <a:ext cx="739775" cy="336550"/>
          </a:xfrm>
          <a:prstGeom prst="rect">
            <a:avLst/>
          </a:prstGeom>
          <a:noFill/>
          <a:ln w="12700">
            <a:noFill/>
            <a:miter lim="800000"/>
            <a:headEnd/>
            <a:tailEnd/>
          </a:ln>
        </p:spPr>
        <p:txBody>
          <a:bodyPr>
            <a:spAutoFit/>
          </a:bodyPr>
          <a:lstStyle/>
          <a:p>
            <a:pPr algn="r">
              <a:buClrTx/>
              <a:buFontTx/>
              <a:buNone/>
            </a:pPr>
            <a:r>
              <a:rPr lang="en-US" altLang="ja-JP" sz="1600" b="0" dirty="0">
                <a:latin typeface="Arial" charset="0"/>
                <a:ea typeface="ＭＳ Ｐゴシック" charset="-128"/>
              </a:rPr>
              <a:t>FAS1</a:t>
            </a:r>
            <a:endParaRPr lang="en-US" sz="1600" b="0" dirty="0">
              <a:latin typeface="Arial" charset="0"/>
            </a:endParaRPr>
          </a:p>
        </p:txBody>
      </p:sp>
      <p:sp>
        <p:nvSpPr>
          <p:cNvPr id="37908" name="Text Box 72"/>
          <p:cNvSpPr txBox="1">
            <a:spLocks noChangeArrowheads="1"/>
          </p:cNvSpPr>
          <p:nvPr/>
        </p:nvSpPr>
        <p:spPr bwMode="auto">
          <a:xfrm>
            <a:off x="2579688" y="4930775"/>
            <a:ext cx="598487" cy="317500"/>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VOL1</a:t>
            </a:r>
            <a:endParaRPr lang="en-US" sz="1200" b="0" i="1" dirty="0">
              <a:solidFill>
                <a:schemeClr val="bg1"/>
              </a:solidFill>
              <a:latin typeface="Arial" charset="0"/>
            </a:endParaRPr>
          </a:p>
        </p:txBody>
      </p:sp>
      <p:sp>
        <p:nvSpPr>
          <p:cNvPr id="37909" name="AutoShape 24"/>
          <p:cNvSpPr>
            <a:spLocks noChangeArrowheads="1"/>
          </p:cNvSpPr>
          <p:nvPr/>
        </p:nvSpPr>
        <p:spPr bwMode="auto">
          <a:xfrm>
            <a:off x="6805613" y="4748213"/>
            <a:ext cx="444500" cy="515937"/>
          </a:xfrm>
          <a:prstGeom prst="can">
            <a:avLst>
              <a:gd name="adj" fmla="val 30291"/>
            </a:avLst>
          </a:prstGeom>
          <a:solidFill>
            <a:srgbClr val="777777"/>
          </a:solidFill>
          <a:ln w="12700">
            <a:solidFill>
              <a:schemeClr val="bg1"/>
            </a:solidFill>
            <a:round/>
            <a:headEnd/>
            <a:tailEnd/>
          </a:ln>
        </p:spPr>
        <p:txBody>
          <a:bodyPr wrap="none" anchor="ctr"/>
          <a:lstStyle/>
          <a:p>
            <a:endParaRPr lang="en-US" b="0" dirty="0"/>
          </a:p>
        </p:txBody>
      </p:sp>
      <p:sp>
        <p:nvSpPr>
          <p:cNvPr id="37910" name="Text Box 72"/>
          <p:cNvSpPr txBox="1">
            <a:spLocks noChangeArrowheads="1"/>
          </p:cNvSpPr>
          <p:nvPr/>
        </p:nvSpPr>
        <p:spPr bwMode="auto">
          <a:xfrm>
            <a:off x="6740525" y="4930775"/>
            <a:ext cx="598488" cy="317500"/>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VOL1</a:t>
            </a:r>
            <a:endParaRPr lang="en-US" sz="1200" b="0" i="1" dirty="0">
              <a:solidFill>
                <a:schemeClr val="bg1"/>
              </a:solidFill>
              <a:latin typeface="Arial"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noChangeArrowheads="1"/>
          </p:cNvSpPr>
          <p:nvPr>
            <p:ph type="title"/>
          </p:nvPr>
        </p:nvSpPr>
        <p:spPr/>
        <p:txBody>
          <a:bodyPr/>
          <a:lstStyle/>
          <a:p>
            <a:pPr eaLnBrk="1" hangingPunct="1"/>
            <a:r>
              <a:rPr lang="en-US" dirty="0" smtClean="0"/>
              <a:t>SnapMirror over Fibre Channel</a:t>
            </a:r>
          </a:p>
        </p:txBody>
      </p:sp>
      <p:sp>
        <p:nvSpPr>
          <p:cNvPr id="38916" name="Rectangle 4"/>
          <p:cNvSpPr>
            <a:spLocks noGrp="1" noChangeArrowheads="1"/>
          </p:cNvSpPr>
          <p:nvPr>
            <p:ph type="body" idx="1"/>
          </p:nvPr>
        </p:nvSpPr>
        <p:spPr>
          <a:xfrm>
            <a:off x="990600" y="1136650"/>
            <a:ext cx="7924800" cy="3257550"/>
          </a:xfrm>
        </p:spPr>
        <p:txBody>
          <a:bodyPr/>
          <a:lstStyle/>
          <a:p>
            <a:pPr eaLnBrk="1" hangingPunct="1"/>
            <a:r>
              <a:rPr lang="en-US" sz="2600" dirty="0" smtClean="0"/>
              <a:t>Source and destination must have NetApp X1024 or X1124 FC HBA (IP over FC)</a:t>
            </a:r>
          </a:p>
          <a:p>
            <a:pPr eaLnBrk="1" hangingPunct="1"/>
            <a:r>
              <a:rPr lang="en-US" sz="2600" dirty="0" smtClean="0"/>
              <a:t>At least one FC switch between the source and the destination</a:t>
            </a:r>
          </a:p>
          <a:p>
            <a:pPr lvl="1" eaLnBrk="1" hangingPunct="1"/>
            <a:r>
              <a:rPr lang="en-US" sz="2400" dirty="0" smtClean="0"/>
              <a:t>Switches must be from the same vendor</a:t>
            </a:r>
          </a:p>
          <a:p>
            <a:pPr lvl="1" eaLnBrk="1" hangingPunct="1"/>
            <a:r>
              <a:rPr lang="en-US" sz="2400" dirty="0" smtClean="0"/>
              <a:t>Supported vendors: Cisco® or Brocade®</a:t>
            </a:r>
          </a:p>
          <a:p>
            <a:pPr eaLnBrk="1" hangingPunct="1"/>
            <a:r>
              <a:rPr lang="en-US" sz="2600" dirty="0" smtClean="0"/>
              <a:t>SnapMirror traffic must use dedicated zones</a:t>
            </a:r>
          </a:p>
        </p:txBody>
      </p:sp>
      <p:sp>
        <p:nvSpPr>
          <p:cNvPr id="38917" name="Line 13"/>
          <p:cNvSpPr>
            <a:spLocks noChangeShapeType="1"/>
          </p:cNvSpPr>
          <p:nvPr/>
        </p:nvSpPr>
        <p:spPr bwMode="auto">
          <a:xfrm flipV="1">
            <a:off x="3389313" y="4987925"/>
            <a:ext cx="2763837" cy="12700"/>
          </a:xfrm>
          <a:prstGeom prst="line">
            <a:avLst/>
          </a:prstGeom>
          <a:noFill/>
          <a:ln w="28575">
            <a:solidFill>
              <a:srgbClr val="777777"/>
            </a:solidFill>
            <a:round/>
            <a:headEnd/>
            <a:tailEnd/>
          </a:ln>
        </p:spPr>
        <p:txBody>
          <a:bodyPr wrap="none" anchor="ctr"/>
          <a:lstStyle/>
          <a:p>
            <a:endParaRPr lang="en-US" dirty="0"/>
          </a:p>
        </p:txBody>
      </p:sp>
      <p:sp>
        <p:nvSpPr>
          <p:cNvPr id="38918" name="Text Box 14"/>
          <p:cNvSpPr txBox="1">
            <a:spLocks noChangeArrowheads="1"/>
          </p:cNvSpPr>
          <p:nvPr/>
        </p:nvSpPr>
        <p:spPr bwMode="auto">
          <a:xfrm>
            <a:off x="4075113" y="5908675"/>
            <a:ext cx="1236662" cy="314325"/>
          </a:xfrm>
          <a:prstGeom prst="rect">
            <a:avLst/>
          </a:prstGeom>
          <a:noFill/>
          <a:ln w="9525">
            <a:noFill/>
            <a:miter lim="800000"/>
            <a:headEnd/>
            <a:tailEnd/>
          </a:ln>
        </p:spPr>
        <p:txBody>
          <a:bodyPr/>
          <a:lstStyle/>
          <a:p>
            <a:pPr>
              <a:buClrTx/>
              <a:buFontTx/>
              <a:buNone/>
            </a:pPr>
            <a:r>
              <a:rPr lang="en-US" altLang="ja-JP" sz="1400" b="0" dirty="0">
                <a:solidFill>
                  <a:srgbClr val="0085B4"/>
                </a:solidFill>
                <a:latin typeface="Arial" charset="0"/>
                <a:ea typeface="ＭＳ Ｐゴシック" charset="-128"/>
              </a:rPr>
              <a:t>SnapMirror</a:t>
            </a:r>
            <a:endParaRPr lang="en-US" sz="1400" b="0" i="1" dirty="0">
              <a:solidFill>
                <a:srgbClr val="0085B4"/>
              </a:solidFill>
              <a:latin typeface="Arial" charset="0"/>
            </a:endParaRPr>
          </a:p>
        </p:txBody>
      </p:sp>
      <p:sp>
        <p:nvSpPr>
          <p:cNvPr id="38919" name="Rectangle 18"/>
          <p:cNvSpPr>
            <a:spLocks noChangeArrowheads="1"/>
          </p:cNvSpPr>
          <p:nvPr/>
        </p:nvSpPr>
        <p:spPr bwMode="auto">
          <a:xfrm>
            <a:off x="4089400" y="4448175"/>
            <a:ext cx="1266825" cy="274638"/>
          </a:xfrm>
          <a:prstGeom prst="rect">
            <a:avLst/>
          </a:prstGeom>
          <a:noFill/>
          <a:ln w="12700">
            <a:noFill/>
            <a:miter lim="800000"/>
            <a:headEnd/>
            <a:tailEnd/>
          </a:ln>
        </p:spPr>
        <p:txBody>
          <a:bodyPr>
            <a:spAutoFit/>
          </a:bodyPr>
          <a:lstStyle/>
          <a:p>
            <a:pPr eaLnBrk="0" hangingPunct="0">
              <a:buClrTx/>
              <a:buFontTx/>
              <a:buNone/>
            </a:pPr>
            <a:r>
              <a:rPr lang="en-US" sz="1200" b="0" dirty="0">
                <a:latin typeface="Arial" charset="0"/>
              </a:rPr>
              <a:t>FC Switches</a:t>
            </a:r>
          </a:p>
        </p:txBody>
      </p:sp>
      <p:sp>
        <p:nvSpPr>
          <p:cNvPr id="38920" name="Line 19"/>
          <p:cNvSpPr>
            <a:spLocks noChangeShapeType="1"/>
          </p:cNvSpPr>
          <p:nvPr/>
        </p:nvSpPr>
        <p:spPr bwMode="auto">
          <a:xfrm>
            <a:off x="3148013" y="5756275"/>
            <a:ext cx="3165475" cy="3175"/>
          </a:xfrm>
          <a:prstGeom prst="line">
            <a:avLst/>
          </a:prstGeom>
          <a:noFill/>
          <a:ln w="38100">
            <a:solidFill>
              <a:srgbClr val="0085B4"/>
            </a:solidFill>
            <a:prstDash val="sysDot"/>
            <a:round/>
            <a:headEnd type="none" w="sm" len="sm"/>
            <a:tailEnd type="triangle" w="lg" len="lg"/>
          </a:ln>
        </p:spPr>
        <p:txBody>
          <a:bodyPr wrap="none" anchor="ctr"/>
          <a:lstStyle/>
          <a:p>
            <a:endParaRPr lang="en-US" dirty="0"/>
          </a:p>
        </p:txBody>
      </p:sp>
      <p:sp>
        <p:nvSpPr>
          <p:cNvPr id="38921" name="Line 20"/>
          <p:cNvSpPr>
            <a:spLocks noChangeShapeType="1"/>
          </p:cNvSpPr>
          <p:nvPr/>
        </p:nvSpPr>
        <p:spPr bwMode="auto">
          <a:xfrm>
            <a:off x="6729413" y="5334000"/>
            <a:ext cx="0" cy="244475"/>
          </a:xfrm>
          <a:prstGeom prst="line">
            <a:avLst/>
          </a:prstGeom>
          <a:noFill/>
          <a:ln w="28575">
            <a:solidFill>
              <a:srgbClr val="777777"/>
            </a:solidFill>
            <a:round/>
            <a:headEnd/>
            <a:tailEnd/>
          </a:ln>
        </p:spPr>
        <p:txBody>
          <a:bodyPr wrap="none" anchor="ctr"/>
          <a:lstStyle/>
          <a:p>
            <a:endParaRPr lang="en-US" dirty="0"/>
          </a:p>
        </p:txBody>
      </p:sp>
      <p:pic>
        <p:nvPicPr>
          <p:cNvPr id="38922" name="Picture 25" descr="snapmirror"/>
          <p:cNvPicPr>
            <a:picLocks noChangeAspect="1" noChangeArrowheads="1"/>
          </p:cNvPicPr>
          <p:nvPr/>
        </p:nvPicPr>
        <p:blipFill>
          <a:blip r:embed="rId3" cstate="print"/>
          <a:srcRect/>
          <a:stretch>
            <a:fillRect/>
          </a:stretch>
        </p:blipFill>
        <p:spPr bwMode="auto">
          <a:xfrm>
            <a:off x="4478338" y="5480050"/>
            <a:ext cx="488950" cy="454025"/>
          </a:xfrm>
          <a:prstGeom prst="rect">
            <a:avLst/>
          </a:prstGeom>
          <a:noFill/>
          <a:ln w="9525">
            <a:noFill/>
            <a:miter lim="800000"/>
            <a:headEnd/>
            <a:tailEnd/>
          </a:ln>
        </p:spPr>
      </p:pic>
      <p:sp>
        <p:nvSpPr>
          <p:cNvPr id="38923" name="Line 29"/>
          <p:cNvSpPr>
            <a:spLocks noChangeShapeType="1"/>
          </p:cNvSpPr>
          <p:nvPr/>
        </p:nvSpPr>
        <p:spPr bwMode="auto">
          <a:xfrm>
            <a:off x="2805113" y="5321300"/>
            <a:ext cx="0" cy="244475"/>
          </a:xfrm>
          <a:prstGeom prst="line">
            <a:avLst/>
          </a:prstGeom>
          <a:noFill/>
          <a:ln w="28575">
            <a:solidFill>
              <a:srgbClr val="777777"/>
            </a:solidFill>
            <a:round/>
            <a:headEnd/>
            <a:tailEnd/>
          </a:ln>
        </p:spPr>
        <p:txBody>
          <a:bodyPr wrap="none" anchor="ctr"/>
          <a:lstStyle/>
          <a:p>
            <a:endParaRPr lang="en-US" dirty="0"/>
          </a:p>
        </p:txBody>
      </p:sp>
      <p:pic>
        <p:nvPicPr>
          <p:cNvPr id="38924" name="Picture 54" descr="FAS900"/>
          <p:cNvPicPr>
            <a:picLocks noChangeAspect="1" noChangeArrowheads="1"/>
          </p:cNvPicPr>
          <p:nvPr/>
        </p:nvPicPr>
        <p:blipFill>
          <a:blip r:embed="rId4" cstate="print"/>
          <a:srcRect/>
          <a:stretch>
            <a:fillRect/>
          </a:stretch>
        </p:blipFill>
        <p:spPr bwMode="auto">
          <a:xfrm>
            <a:off x="2303463" y="4638675"/>
            <a:ext cx="996950" cy="615950"/>
          </a:xfrm>
          <a:prstGeom prst="rect">
            <a:avLst/>
          </a:prstGeom>
          <a:noFill/>
          <a:ln w="9525">
            <a:noFill/>
            <a:miter lim="800000"/>
            <a:headEnd/>
            <a:tailEnd/>
          </a:ln>
        </p:spPr>
      </p:pic>
      <p:sp>
        <p:nvSpPr>
          <p:cNvPr id="38925" name="Rectangle 70"/>
          <p:cNvSpPr>
            <a:spLocks noChangeArrowheads="1"/>
          </p:cNvSpPr>
          <p:nvPr/>
        </p:nvSpPr>
        <p:spPr bwMode="auto">
          <a:xfrm>
            <a:off x="2239963" y="4360863"/>
            <a:ext cx="1127125" cy="307975"/>
          </a:xfrm>
          <a:prstGeom prst="rect">
            <a:avLst/>
          </a:prstGeom>
          <a:noFill/>
          <a:ln w="12700">
            <a:noFill/>
            <a:miter lim="800000"/>
            <a:headEnd/>
            <a:tailEnd/>
          </a:ln>
        </p:spPr>
        <p:txBody>
          <a:bodyPr>
            <a:spAutoFit/>
          </a:bodyPr>
          <a:lstStyle/>
          <a:p>
            <a:pPr>
              <a:buClrTx/>
              <a:buFontTx/>
              <a:buNone/>
            </a:pPr>
            <a:r>
              <a:rPr lang="en-US" altLang="ja-JP" sz="1400" b="0" dirty="0">
                <a:latin typeface="Arial" charset="0"/>
                <a:ea typeface="ＭＳ Ｐゴシック" charset="-128"/>
              </a:rPr>
              <a:t>FC-VI HBA</a:t>
            </a:r>
            <a:endParaRPr lang="en-US" sz="1400" b="0" dirty="0">
              <a:latin typeface="Arial" charset="0"/>
            </a:endParaRPr>
          </a:p>
        </p:txBody>
      </p:sp>
      <p:pic>
        <p:nvPicPr>
          <p:cNvPr id="38926" name="Picture 54" descr="FAS900"/>
          <p:cNvPicPr>
            <a:picLocks noChangeAspect="1" noChangeArrowheads="1"/>
          </p:cNvPicPr>
          <p:nvPr/>
        </p:nvPicPr>
        <p:blipFill>
          <a:blip r:embed="rId4" cstate="print"/>
          <a:srcRect/>
          <a:stretch>
            <a:fillRect/>
          </a:stretch>
        </p:blipFill>
        <p:spPr bwMode="auto">
          <a:xfrm>
            <a:off x="6237288" y="4638675"/>
            <a:ext cx="996950" cy="615950"/>
          </a:xfrm>
          <a:prstGeom prst="rect">
            <a:avLst/>
          </a:prstGeom>
          <a:noFill/>
          <a:ln w="9525">
            <a:noFill/>
            <a:miter lim="800000"/>
            <a:headEnd/>
            <a:tailEnd/>
          </a:ln>
        </p:spPr>
      </p:pic>
      <p:sp>
        <p:nvSpPr>
          <p:cNvPr id="38927" name="Rectangle 70"/>
          <p:cNvSpPr>
            <a:spLocks noChangeArrowheads="1"/>
          </p:cNvSpPr>
          <p:nvPr/>
        </p:nvSpPr>
        <p:spPr bwMode="auto">
          <a:xfrm>
            <a:off x="6173788" y="4360863"/>
            <a:ext cx="1127125" cy="307975"/>
          </a:xfrm>
          <a:prstGeom prst="rect">
            <a:avLst/>
          </a:prstGeom>
          <a:noFill/>
          <a:ln w="12700">
            <a:noFill/>
            <a:miter lim="800000"/>
            <a:headEnd/>
            <a:tailEnd/>
          </a:ln>
        </p:spPr>
        <p:txBody>
          <a:bodyPr>
            <a:spAutoFit/>
          </a:bodyPr>
          <a:lstStyle/>
          <a:p>
            <a:pPr>
              <a:buClrTx/>
              <a:buFontTx/>
              <a:buNone/>
            </a:pPr>
            <a:r>
              <a:rPr lang="en-US" altLang="ja-JP" sz="1400" b="0" dirty="0">
                <a:latin typeface="Arial" charset="0"/>
                <a:ea typeface="ＭＳ Ｐゴシック" charset="-128"/>
              </a:rPr>
              <a:t>FC-VI HBA</a:t>
            </a:r>
            <a:endParaRPr lang="en-US" sz="1400" b="0" dirty="0">
              <a:latin typeface="Arial" charset="0"/>
            </a:endParaRPr>
          </a:p>
        </p:txBody>
      </p:sp>
      <p:pic>
        <p:nvPicPr>
          <p:cNvPr id="38928" name="Picture 38" descr="Switch_FC_fabric"/>
          <p:cNvPicPr>
            <a:picLocks noChangeAspect="1" noChangeArrowheads="1"/>
          </p:cNvPicPr>
          <p:nvPr/>
        </p:nvPicPr>
        <p:blipFill>
          <a:blip r:embed="rId5" cstate="print"/>
          <a:srcRect/>
          <a:stretch>
            <a:fillRect/>
          </a:stretch>
        </p:blipFill>
        <p:spPr bwMode="auto">
          <a:xfrm>
            <a:off x="4313238" y="4724400"/>
            <a:ext cx="758825" cy="401638"/>
          </a:xfrm>
          <a:prstGeom prst="rect">
            <a:avLst/>
          </a:prstGeom>
          <a:noFill/>
          <a:ln w="9525">
            <a:noFill/>
            <a:miter lim="800000"/>
            <a:headEnd/>
            <a:tailEnd/>
          </a:ln>
        </p:spPr>
      </p:pic>
      <p:sp>
        <p:nvSpPr>
          <p:cNvPr id="38929" name="AutoShape 24"/>
          <p:cNvSpPr>
            <a:spLocks noChangeArrowheads="1"/>
          </p:cNvSpPr>
          <p:nvPr/>
        </p:nvSpPr>
        <p:spPr bwMode="auto">
          <a:xfrm>
            <a:off x="2581275" y="5634038"/>
            <a:ext cx="444500" cy="515937"/>
          </a:xfrm>
          <a:prstGeom prst="can">
            <a:avLst>
              <a:gd name="adj" fmla="val 30291"/>
            </a:avLst>
          </a:prstGeom>
          <a:solidFill>
            <a:srgbClr val="777777"/>
          </a:solidFill>
          <a:ln w="12700">
            <a:solidFill>
              <a:schemeClr val="bg1"/>
            </a:solidFill>
            <a:round/>
            <a:headEnd/>
            <a:tailEnd/>
          </a:ln>
        </p:spPr>
        <p:txBody>
          <a:bodyPr wrap="none" anchor="ctr"/>
          <a:lstStyle/>
          <a:p>
            <a:endParaRPr lang="en-US" b="0" dirty="0"/>
          </a:p>
        </p:txBody>
      </p:sp>
      <p:sp>
        <p:nvSpPr>
          <p:cNvPr id="38930" name="Text Box 72"/>
          <p:cNvSpPr txBox="1">
            <a:spLocks noChangeArrowheads="1"/>
          </p:cNvSpPr>
          <p:nvPr/>
        </p:nvSpPr>
        <p:spPr bwMode="auto">
          <a:xfrm>
            <a:off x="2516188" y="5816600"/>
            <a:ext cx="598487" cy="317500"/>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VOL1</a:t>
            </a:r>
            <a:endParaRPr lang="en-US" sz="1200" b="0" i="1" dirty="0">
              <a:solidFill>
                <a:schemeClr val="bg1"/>
              </a:solidFill>
              <a:latin typeface="Arial" charset="0"/>
            </a:endParaRPr>
          </a:p>
        </p:txBody>
      </p:sp>
      <p:sp>
        <p:nvSpPr>
          <p:cNvPr id="38931" name="AutoShape 24"/>
          <p:cNvSpPr>
            <a:spLocks noChangeArrowheads="1"/>
          </p:cNvSpPr>
          <p:nvPr/>
        </p:nvSpPr>
        <p:spPr bwMode="auto">
          <a:xfrm>
            <a:off x="6508750" y="5640388"/>
            <a:ext cx="444500" cy="515937"/>
          </a:xfrm>
          <a:prstGeom prst="can">
            <a:avLst>
              <a:gd name="adj" fmla="val 30291"/>
            </a:avLst>
          </a:prstGeom>
          <a:solidFill>
            <a:srgbClr val="777777"/>
          </a:solidFill>
          <a:ln w="12700">
            <a:solidFill>
              <a:schemeClr val="bg1"/>
            </a:solidFill>
            <a:round/>
            <a:headEnd/>
            <a:tailEnd/>
          </a:ln>
        </p:spPr>
        <p:txBody>
          <a:bodyPr wrap="none" anchor="ctr"/>
          <a:lstStyle/>
          <a:p>
            <a:endParaRPr lang="en-US" b="0" dirty="0"/>
          </a:p>
        </p:txBody>
      </p:sp>
      <p:sp>
        <p:nvSpPr>
          <p:cNvPr id="38932" name="Text Box 72"/>
          <p:cNvSpPr txBox="1">
            <a:spLocks noChangeArrowheads="1"/>
          </p:cNvSpPr>
          <p:nvPr/>
        </p:nvSpPr>
        <p:spPr bwMode="auto">
          <a:xfrm>
            <a:off x="7294563" y="5611813"/>
            <a:ext cx="598487" cy="317500"/>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VOL1</a:t>
            </a:r>
            <a:endParaRPr lang="en-US" sz="1200" b="0" i="1" dirty="0">
              <a:solidFill>
                <a:schemeClr val="bg1"/>
              </a:solidFill>
              <a:latin typeface="Arial"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2"/>
          <p:cNvSpPr>
            <a:spLocks noGrp="1" noChangeArrowheads="1"/>
          </p:cNvSpPr>
          <p:nvPr>
            <p:ph type="title"/>
          </p:nvPr>
        </p:nvSpPr>
        <p:spPr/>
        <p:txBody>
          <a:bodyPr/>
          <a:lstStyle/>
          <a:p>
            <a:pPr eaLnBrk="1" hangingPunct="1"/>
            <a:r>
              <a:rPr lang="en-US" dirty="0" smtClean="0"/>
              <a:t>SnapMirror to Tape</a:t>
            </a:r>
          </a:p>
        </p:txBody>
      </p:sp>
      <p:sp>
        <p:nvSpPr>
          <p:cNvPr id="39940" name="Rectangle 3"/>
          <p:cNvSpPr>
            <a:spLocks noGrp="1" noChangeArrowheads="1"/>
          </p:cNvSpPr>
          <p:nvPr>
            <p:ph type="body" idx="1"/>
          </p:nvPr>
        </p:nvSpPr>
        <p:spPr>
          <a:xfrm>
            <a:off x="990600" y="1123950"/>
            <a:ext cx="7924800" cy="1873250"/>
          </a:xfrm>
        </p:spPr>
        <p:txBody>
          <a:bodyPr/>
          <a:lstStyle/>
          <a:p>
            <a:pPr eaLnBrk="1" hangingPunct="1"/>
            <a:r>
              <a:rPr lang="en-US" sz="2400" dirty="0" smtClean="0"/>
              <a:t>Accommodates the initial transfer over low-bandwidth connections using a physically transported tape</a:t>
            </a:r>
          </a:p>
          <a:p>
            <a:pPr eaLnBrk="1" hangingPunct="1"/>
            <a:r>
              <a:rPr lang="en-US" sz="2400" dirty="0" smtClean="0"/>
              <a:t>Incremental updates are performed over the network</a:t>
            </a:r>
          </a:p>
          <a:p>
            <a:pPr eaLnBrk="1" hangingPunct="1"/>
            <a:r>
              <a:rPr lang="en-US" sz="2400" dirty="0" smtClean="0"/>
              <a:t>SnapMirror to tape supports volume replication only</a:t>
            </a:r>
          </a:p>
        </p:txBody>
      </p:sp>
      <p:sp>
        <p:nvSpPr>
          <p:cNvPr id="39941" name="Line 59"/>
          <p:cNvSpPr>
            <a:spLocks noChangeShapeType="1"/>
          </p:cNvSpPr>
          <p:nvPr/>
        </p:nvSpPr>
        <p:spPr bwMode="auto">
          <a:xfrm flipV="1">
            <a:off x="3665538" y="5153025"/>
            <a:ext cx="2162175" cy="0"/>
          </a:xfrm>
          <a:prstGeom prst="line">
            <a:avLst/>
          </a:prstGeom>
          <a:noFill/>
          <a:ln w="28575">
            <a:solidFill>
              <a:srgbClr val="FF6600"/>
            </a:solidFill>
            <a:prstDash val="sysDot"/>
            <a:round/>
            <a:headEnd type="none" w="sm" len="sm"/>
            <a:tailEnd type="triangle" w="lg" len="lg"/>
          </a:ln>
        </p:spPr>
        <p:txBody>
          <a:bodyPr wrap="none" anchor="ctr"/>
          <a:lstStyle/>
          <a:p>
            <a:endParaRPr lang="en-US" dirty="0"/>
          </a:p>
        </p:txBody>
      </p:sp>
      <p:sp>
        <p:nvSpPr>
          <p:cNvPr id="39942" name="Line 60"/>
          <p:cNvSpPr>
            <a:spLocks noChangeShapeType="1"/>
          </p:cNvSpPr>
          <p:nvPr/>
        </p:nvSpPr>
        <p:spPr bwMode="auto">
          <a:xfrm rot="10800000" flipH="1">
            <a:off x="5978525" y="4321175"/>
            <a:ext cx="0" cy="666750"/>
          </a:xfrm>
          <a:prstGeom prst="line">
            <a:avLst/>
          </a:prstGeom>
          <a:noFill/>
          <a:ln w="28575">
            <a:solidFill>
              <a:srgbClr val="FF6600"/>
            </a:solidFill>
            <a:round/>
            <a:headEnd/>
            <a:tailEnd/>
          </a:ln>
        </p:spPr>
        <p:txBody>
          <a:bodyPr wrap="none" anchor="ctr"/>
          <a:lstStyle/>
          <a:p>
            <a:endParaRPr lang="en-US" dirty="0"/>
          </a:p>
        </p:txBody>
      </p:sp>
      <p:sp>
        <p:nvSpPr>
          <p:cNvPr id="39943" name="Line 61"/>
          <p:cNvSpPr>
            <a:spLocks noChangeShapeType="1"/>
          </p:cNvSpPr>
          <p:nvPr/>
        </p:nvSpPr>
        <p:spPr bwMode="auto">
          <a:xfrm flipV="1">
            <a:off x="5967413" y="4327525"/>
            <a:ext cx="552450" cy="9525"/>
          </a:xfrm>
          <a:prstGeom prst="line">
            <a:avLst/>
          </a:prstGeom>
          <a:noFill/>
          <a:ln w="28575">
            <a:solidFill>
              <a:srgbClr val="FF6600"/>
            </a:solidFill>
            <a:round/>
            <a:headEnd type="none" w="sm" len="sm"/>
            <a:tailEnd type="triangle" w="lg" len="lg"/>
          </a:ln>
        </p:spPr>
        <p:txBody>
          <a:bodyPr wrap="none" anchor="ctr"/>
          <a:lstStyle/>
          <a:p>
            <a:endParaRPr lang="en-US" dirty="0"/>
          </a:p>
        </p:txBody>
      </p:sp>
      <p:sp>
        <p:nvSpPr>
          <p:cNvPr id="39944" name="Text Box 62"/>
          <p:cNvSpPr txBox="1">
            <a:spLocks noChangeArrowheads="1"/>
          </p:cNvSpPr>
          <p:nvPr/>
        </p:nvSpPr>
        <p:spPr bwMode="auto">
          <a:xfrm>
            <a:off x="5297488" y="4038600"/>
            <a:ext cx="893762" cy="285750"/>
          </a:xfrm>
          <a:prstGeom prst="rect">
            <a:avLst/>
          </a:prstGeom>
          <a:noFill/>
          <a:ln w="9525">
            <a:noFill/>
            <a:miter lim="800000"/>
            <a:headEnd/>
            <a:tailEnd/>
          </a:ln>
        </p:spPr>
        <p:txBody>
          <a:bodyPr/>
          <a:lstStyle/>
          <a:p>
            <a:pPr algn="l">
              <a:buClrTx/>
              <a:buFontTx/>
              <a:buNone/>
            </a:pPr>
            <a:r>
              <a:rPr lang="en-US" altLang="ja-JP" sz="1000" b="0" dirty="0">
                <a:latin typeface="Arial" charset="0"/>
                <a:ea typeface="ＭＳ Ｐゴシック" charset="-128"/>
              </a:rPr>
              <a:t>connection</a:t>
            </a:r>
            <a:endParaRPr lang="en-US" sz="1000" b="0" i="1" dirty="0">
              <a:latin typeface="Arial" charset="0"/>
            </a:endParaRPr>
          </a:p>
        </p:txBody>
      </p:sp>
      <p:sp>
        <p:nvSpPr>
          <p:cNvPr id="39945" name="Oval 63"/>
          <p:cNvSpPr>
            <a:spLocks noChangeArrowheads="1"/>
          </p:cNvSpPr>
          <p:nvPr/>
        </p:nvSpPr>
        <p:spPr bwMode="gray">
          <a:xfrm>
            <a:off x="6048375" y="4445000"/>
            <a:ext cx="234950" cy="244475"/>
          </a:xfrm>
          <a:prstGeom prst="ellipse">
            <a:avLst/>
          </a:prstGeom>
          <a:noFill/>
          <a:ln w="12700">
            <a:noFill/>
            <a:round/>
            <a:headEnd/>
            <a:tailEnd/>
          </a:ln>
        </p:spPr>
        <p:txBody>
          <a:bodyPr wrap="none" anchor="ctr"/>
          <a:lstStyle/>
          <a:p>
            <a:pPr eaLnBrk="0" hangingPunct="0">
              <a:buClrTx/>
              <a:buFontTx/>
              <a:buNone/>
            </a:pPr>
            <a:r>
              <a:rPr lang="en-US" sz="1600" b="0" dirty="0">
                <a:latin typeface="Arial" charset="0"/>
              </a:rPr>
              <a:t>3</a:t>
            </a:r>
          </a:p>
        </p:txBody>
      </p:sp>
      <p:sp>
        <p:nvSpPr>
          <p:cNvPr id="39946" name="Oval 64"/>
          <p:cNvSpPr>
            <a:spLocks noChangeArrowheads="1"/>
          </p:cNvSpPr>
          <p:nvPr/>
        </p:nvSpPr>
        <p:spPr bwMode="gray">
          <a:xfrm>
            <a:off x="4533900" y="5254625"/>
            <a:ext cx="234950" cy="244475"/>
          </a:xfrm>
          <a:prstGeom prst="ellipse">
            <a:avLst/>
          </a:prstGeom>
          <a:noFill/>
          <a:ln w="12700">
            <a:noFill/>
            <a:round/>
            <a:headEnd/>
            <a:tailEnd/>
          </a:ln>
        </p:spPr>
        <p:txBody>
          <a:bodyPr wrap="none" anchor="ctr"/>
          <a:lstStyle/>
          <a:p>
            <a:pPr eaLnBrk="0" hangingPunct="0">
              <a:buClrTx/>
              <a:buFontTx/>
              <a:buNone/>
            </a:pPr>
            <a:r>
              <a:rPr lang="en-US" sz="1600" b="0" dirty="0">
                <a:latin typeface="Arial" charset="0"/>
              </a:rPr>
              <a:t>2</a:t>
            </a:r>
          </a:p>
        </p:txBody>
      </p:sp>
      <p:sp>
        <p:nvSpPr>
          <p:cNvPr id="39947" name="Text Box 65"/>
          <p:cNvSpPr txBox="1">
            <a:spLocks noChangeArrowheads="1"/>
          </p:cNvSpPr>
          <p:nvPr/>
        </p:nvSpPr>
        <p:spPr bwMode="auto">
          <a:xfrm>
            <a:off x="3128963" y="4032250"/>
            <a:ext cx="1179512" cy="285750"/>
          </a:xfrm>
          <a:prstGeom prst="rect">
            <a:avLst/>
          </a:prstGeom>
          <a:noFill/>
          <a:ln w="9525">
            <a:noFill/>
            <a:miter lim="800000"/>
            <a:headEnd/>
            <a:tailEnd/>
          </a:ln>
        </p:spPr>
        <p:txBody>
          <a:bodyPr/>
          <a:lstStyle/>
          <a:p>
            <a:pPr algn="r">
              <a:buClrTx/>
              <a:buFontTx/>
              <a:buNone/>
            </a:pPr>
            <a:r>
              <a:rPr lang="en-US" altLang="ja-JP" sz="1000" b="0" dirty="0">
                <a:latin typeface="Arial" charset="0"/>
                <a:ea typeface="ＭＳ Ｐゴシック" charset="-128"/>
              </a:rPr>
              <a:t>Low-bandwidth </a:t>
            </a:r>
            <a:endParaRPr lang="en-US" sz="1000" b="0" i="1" dirty="0">
              <a:latin typeface="Arial" charset="0"/>
            </a:endParaRPr>
          </a:p>
        </p:txBody>
      </p:sp>
      <p:sp>
        <p:nvSpPr>
          <p:cNvPr id="39948" name="Oval 66"/>
          <p:cNvSpPr>
            <a:spLocks noChangeArrowheads="1"/>
          </p:cNvSpPr>
          <p:nvPr/>
        </p:nvSpPr>
        <p:spPr bwMode="gray">
          <a:xfrm>
            <a:off x="6223000" y="3689350"/>
            <a:ext cx="234950" cy="244475"/>
          </a:xfrm>
          <a:prstGeom prst="ellipse">
            <a:avLst/>
          </a:prstGeom>
          <a:noFill/>
          <a:ln w="12700">
            <a:noFill/>
            <a:round/>
            <a:headEnd/>
            <a:tailEnd/>
          </a:ln>
        </p:spPr>
        <p:txBody>
          <a:bodyPr wrap="none" anchor="ctr"/>
          <a:lstStyle/>
          <a:p>
            <a:pPr eaLnBrk="0" hangingPunct="0">
              <a:buClrTx/>
              <a:buFontTx/>
              <a:buNone/>
            </a:pPr>
            <a:r>
              <a:rPr lang="en-US" sz="1600" b="0" dirty="0">
                <a:latin typeface="Arial" charset="0"/>
              </a:rPr>
              <a:t>4</a:t>
            </a:r>
          </a:p>
        </p:txBody>
      </p:sp>
      <p:sp>
        <p:nvSpPr>
          <p:cNvPr id="39949" name="Text Box 67"/>
          <p:cNvSpPr txBox="1">
            <a:spLocks noChangeArrowheads="1"/>
          </p:cNvSpPr>
          <p:nvPr/>
        </p:nvSpPr>
        <p:spPr bwMode="auto">
          <a:xfrm>
            <a:off x="2981325" y="3200400"/>
            <a:ext cx="1090613" cy="304800"/>
          </a:xfrm>
          <a:prstGeom prst="rect">
            <a:avLst/>
          </a:prstGeom>
          <a:noFill/>
          <a:ln w="9525">
            <a:noFill/>
            <a:miter lim="800000"/>
            <a:headEnd/>
            <a:tailEnd/>
          </a:ln>
        </p:spPr>
        <p:txBody>
          <a:bodyPr/>
          <a:lstStyle/>
          <a:p>
            <a:pPr algn="l">
              <a:buClrTx/>
              <a:buFontTx/>
              <a:buNone/>
            </a:pPr>
            <a:r>
              <a:rPr lang="en-US" altLang="ja-JP" sz="1200" b="0" dirty="0">
                <a:latin typeface="Arial" charset="0"/>
                <a:ea typeface="ＭＳ Ｐゴシック" charset="-128"/>
              </a:rPr>
              <a:t>Data Center</a:t>
            </a:r>
            <a:endParaRPr lang="en-US" sz="1200" b="0" i="1" dirty="0">
              <a:latin typeface="Arial" charset="0"/>
            </a:endParaRPr>
          </a:p>
        </p:txBody>
      </p:sp>
      <p:sp>
        <p:nvSpPr>
          <p:cNvPr id="39950" name="Text Box 68"/>
          <p:cNvSpPr txBox="1">
            <a:spLocks noChangeArrowheads="1"/>
          </p:cNvSpPr>
          <p:nvPr/>
        </p:nvSpPr>
        <p:spPr bwMode="auto">
          <a:xfrm>
            <a:off x="5441950" y="3244850"/>
            <a:ext cx="1293813" cy="317500"/>
          </a:xfrm>
          <a:prstGeom prst="rect">
            <a:avLst/>
          </a:prstGeom>
          <a:noFill/>
          <a:ln w="9525">
            <a:noFill/>
            <a:miter lim="800000"/>
            <a:headEnd/>
            <a:tailEnd/>
          </a:ln>
        </p:spPr>
        <p:txBody>
          <a:bodyPr/>
          <a:lstStyle/>
          <a:p>
            <a:pPr algn="r">
              <a:buClrTx/>
              <a:buFontTx/>
              <a:buNone/>
            </a:pPr>
            <a:r>
              <a:rPr lang="en-US" sz="1200" b="0" dirty="0">
                <a:latin typeface="Arial" charset="0"/>
              </a:rPr>
              <a:t>Remote Office</a:t>
            </a:r>
          </a:p>
        </p:txBody>
      </p:sp>
      <p:pic>
        <p:nvPicPr>
          <p:cNvPr id="39951" name="Picture 69" descr="tape"/>
          <p:cNvPicPr>
            <a:picLocks noChangeAspect="1" noChangeArrowheads="1"/>
          </p:cNvPicPr>
          <p:nvPr/>
        </p:nvPicPr>
        <p:blipFill>
          <a:blip r:embed="rId3" cstate="print"/>
          <a:srcRect/>
          <a:stretch>
            <a:fillRect/>
          </a:stretch>
        </p:blipFill>
        <p:spPr bwMode="auto">
          <a:xfrm>
            <a:off x="5845175" y="5016500"/>
            <a:ext cx="301625" cy="277813"/>
          </a:xfrm>
          <a:prstGeom prst="rect">
            <a:avLst/>
          </a:prstGeom>
          <a:noFill/>
          <a:ln w="9525">
            <a:noFill/>
            <a:miter lim="800000"/>
            <a:headEnd/>
            <a:tailEnd/>
          </a:ln>
        </p:spPr>
      </p:pic>
      <p:sp>
        <p:nvSpPr>
          <p:cNvPr id="39952" name="Line 84"/>
          <p:cNvSpPr>
            <a:spLocks noChangeShapeType="1"/>
          </p:cNvSpPr>
          <p:nvPr/>
        </p:nvSpPr>
        <p:spPr bwMode="auto">
          <a:xfrm>
            <a:off x="2360613" y="4456113"/>
            <a:ext cx="0" cy="434975"/>
          </a:xfrm>
          <a:prstGeom prst="line">
            <a:avLst/>
          </a:prstGeom>
          <a:noFill/>
          <a:ln w="28575">
            <a:solidFill>
              <a:schemeClr val="tx1"/>
            </a:solidFill>
            <a:round/>
            <a:headEnd/>
            <a:tailEnd/>
          </a:ln>
        </p:spPr>
        <p:txBody>
          <a:bodyPr wrap="none" anchor="ctr"/>
          <a:lstStyle/>
          <a:p>
            <a:endParaRPr lang="en-US" dirty="0"/>
          </a:p>
        </p:txBody>
      </p:sp>
      <p:sp>
        <p:nvSpPr>
          <p:cNvPr id="39953" name="Line 85"/>
          <p:cNvSpPr>
            <a:spLocks noChangeShapeType="1"/>
          </p:cNvSpPr>
          <p:nvPr/>
        </p:nvSpPr>
        <p:spPr bwMode="auto">
          <a:xfrm flipV="1">
            <a:off x="2913063" y="4025900"/>
            <a:ext cx="3614737" cy="0"/>
          </a:xfrm>
          <a:prstGeom prst="line">
            <a:avLst/>
          </a:prstGeom>
          <a:noFill/>
          <a:ln w="25400">
            <a:solidFill>
              <a:schemeClr val="tx1"/>
            </a:solidFill>
            <a:round/>
            <a:headEnd/>
            <a:tailEnd/>
          </a:ln>
        </p:spPr>
        <p:txBody>
          <a:bodyPr wrap="none" anchor="ctr"/>
          <a:lstStyle/>
          <a:p>
            <a:endParaRPr lang="en-US" dirty="0"/>
          </a:p>
        </p:txBody>
      </p:sp>
      <p:pic>
        <p:nvPicPr>
          <p:cNvPr id="39954" name="Picture 86" descr="network cloud"/>
          <p:cNvPicPr>
            <a:picLocks noChangeAspect="1" noChangeArrowheads="1"/>
          </p:cNvPicPr>
          <p:nvPr/>
        </p:nvPicPr>
        <p:blipFill>
          <a:blip r:embed="rId4" cstate="print"/>
          <a:srcRect/>
          <a:stretch>
            <a:fillRect/>
          </a:stretch>
        </p:blipFill>
        <p:spPr bwMode="auto">
          <a:xfrm>
            <a:off x="4306888" y="3738563"/>
            <a:ext cx="1017587" cy="611187"/>
          </a:xfrm>
          <a:prstGeom prst="rect">
            <a:avLst/>
          </a:prstGeom>
          <a:noFill/>
          <a:ln w="9525">
            <a:noFill/>
            <a:miter lim="800000"/>
            <a:headEnd/>
            <a:tailEnd/>
          </a:ln>
        </p:spPr>
      </p:pic>
      <p:pic>
        <p:nvPicPr>
          <p:cNvPr id="39955" name="Picture 87" descr="snapmirror"/>
          <p:cNvPicPr>
            <a:picLocks noChangeAspect="1" noChangeArrowheads="1"/>
          </p:cNvPicPr>
          <p:nvPr/>
        </p:nvPicPr>
        <p:blipFill>
          <a:blip r:embed="rId5" cstate="print"/>
          <a:srcRect/>
          <a:stretch>
            <a:fillRect/>
          </a:stretch>
        </p:blipFill>
        <p:spPr bwMode="auto">
          <a:xfrm>
            <a:off x="4637088" y="3863975"/>
            <a:ext cx="393700" cy="365125"/>
          </a:xfrm>
          <a:prstGeom prst="rect">
            <a:avLst/>
          </a:prstGeom>
          <a:noFill/>
          <a:ln w="9525">
            <a:noFill/>
            <a:miter lim="800000"/>
            <a:headEnd/>
            <a:tailEnd/>
          </a:ln>
        </p:spPr>
      </p:pic>
      <p:pic>
        <p:nvPicPr>
          <p:cNvPr id="39956" name="Picture 88" descr="volume"/>
          <p:cNvPicPr>
            <a:picLocks noChangeAspect="1" noChangeArrowheads="1"/>
          </p:cNvPicPr>
          <p:nvPr/>
        </p:nvPicPr>
        <p:blipFill>
          <a:blip r:embed="rId6" cstate="print"/>
          <a:srcRect/>
          <a:stretch>
            <a:fillRect/>
          </a:stretch>
        </p:blipFill>
        <p:spPr bwMode="auto">
          <a:xfrm>
            <a:off x="6862763" y="4867275"/>
            <a:ext cx="531812" cy="596900"/>
          </a:xfrm>
          <a:prstGeom prst="rect">
            <a:avLst/>
          </a:prstGeom>
          <a:noFill/>
          <a:ln w="9525">
            <a:noFill/>
            <a:miter lim="800000"/>
            <a:headEnd/>
            <a:tailEnd/>
          </a:ln>
        </p:spPr>
      </p:pic>
      <p:sp>
        <p:nvSpPr>
          <p:cNvPr id="39957" name="Text Box 89"/>
          <p:cNvSpPr txBox="1">
            <a:spLocks noChangeArrowheads="1"/>
          </p:cNvSpPr>
          <p:nvPr/>
        </p:nvSpPr>
        <p:spPr bwMode="auto">
          <a:xfrm>
            <a:off x="6824663" y="5045075"/>
            <a:ext cx="598487" cy="317500"/>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VOL1</a:t>
            </a:r>
            <a:endParaRPr lang="en-US" sz="1200" b="0" i="1" dirty="0">
              <a:solidFill>
                <a:schemeClr val="bg1"/>
              </a:solidFill>
              <a:latin typeface="Arial" charset="0"/>
            </a:endParaRPr>
          </a:p>
        </p:txBody>
      </p:sp>
      <p:sp>
        <p:nvSpPr>
          <p:cNvPr id="39958" name="Text Box 90"/>
          <p:cNvSpPr txBox="1">
            <a:spLocks noChangeArrowheads="1"/>
          </p:cNvSpPr>
          <p:nvPr/>
        </p:nvSpPr>
        <p:spPr bwMode="auto">
          <a:xfrm>
            <a:off x="4132263" y="4384675"/>
            <a:ext cx="1296987" cy="393700"/>
          </a:xfrm>
          <a:prstGeom prst="rect">
            <a:avLst/>
          </a:prstGeom>
          <a:noFill/>
          <a:ln w="9525">
            <a:noFill/>
            <a:miter lim="800000"/>
            <a:headEnd/>
            <a:tailEnd/>
          </a:ln>
        </p:spPr>
        <p:txBody>
          <a:bodyPr/>
          <a:lstStyle/>
          <a:p>
            <a:pPr>
              <a:buClrTx/>
              <a:buFontTx/>
              <a:buNone/>
            </a:pPr>
            <a:r>
              <a:rPr lang="en-US" altLang="ja-JP" sz="1600" b="0" dirty="0">
                <a:solidFill>
                  <a:srgbClr val="0085B4"/>
                </a:solidFill>
                <a:latin typeface="Arial" charset="0"/>
                <a:ea typeface="ＭＳ Ｐゴシック" charset="-128"/>
              </a:rPr>
              <a:t>SnapMirror</a:t>
            </a:r>
            <a:endParaRPr lang="en-US" sz="1600" b="0" i="1" dirty="0">
              <a:solidFill>
                <a:srgbClr val="0085B4"/>
              </a:solidFill>
              <a:latin typeface="Arial" charset="0"/>
            </a:endParaRPr>
          </a:p>
        </p:txBody>
      </p:sp>
      <p:sp>
        <p:nvSpPr>
          <p:cNvPr id="39959" name="Line 91"/>
          <p:cNvSpPr>
            <a:spLocks noChangeShapeType="1"/>
          </p:cNvSpPr>
          <p:nvPr/>
        </p:nvSpPr>
        <p:spPr bwMode="auto">
          <a:xfrm>
            <a:off x="7135813" y="4400550"/>
            <a:ext cx="0" cy="434975"/>
          </a:xfrm>
          <a:prstGeom prst="line">
            <a:avLst/>
          </a:prstGeom>
          <a:noFill/>
          <a:ln w="28575">
            <a:solidFill>
              <a:schemeClr val="tx1"/>
            </a:solidFill>
            <a:round/>
            <a:headEnd/>
            <a:tailEnd/>
          </a:ln>
        </p:spPr>
        <p:txBody>
          <a:bodyPr wrap="none" anchor="ctr"/>
          <a:lstStyle/>
          <a:p>
            <a:endParaRPr lang="en-US" dirty="0"/>
          </a:p>
        </p:txBody>
      </p:sp>
      <p:pic>
        <p:nvPicPr>
          <p:cNvPr id="39960" name="Picture 94" descr="volume"/>
          <p:cNvPicPr>
            <a:picLocks noChangeAspect="1" noChangeArrowheads="1"/>
          </p:cNvPicPr>
          <p:nvPr/>
        </p:nvPicPr>
        <p:blipFill>
          <a:blip r:embed="rId6" cstate="print"/>
          <a:srcRect/>
          <a:stretch>
            <a:fillRect/>
          </a:stretch>
        </p:blipFill>
        <p:spPr bwMode="auto">
          <a:xfrm>
            <a:off x="2087563" y="4930775"/>
            <a:ext cx="531812" cy="596900"/>
          </a:xfrm>
          <a:prstGeom prst="rect">
            <a:avLst/>
          </a:prstGeom>
          <a:noFill/>
          <a:ln w="9525">
            <a:noFill/>
            <a:miter lim="800000"/>
            <a:headEnd/>
            <a:tailEnd/>
          </a:ln>
        </p:spPr>
      </p:pic>
      <p:sp>
        <p:nvSpPr>
          <p:cNvPr id="39961" name="Text Box 95"/>
          <p:cNvSpPr txBox="1">
            <a:spLocks noChangeArrowheads="1"/>
          </p:cNvSpPr>
          <p:nvPr/>
        </p:nvSpPr>
        <p:spPr bwMode="auto">
          <a:xfrm>
            <a:off x="2057400" y="5108575"/>
            <a:ext cx="598488" cy="317500"/>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VOL1</a:t>
            </a:r>
            <a:endParaRPr lang="en-US" sz="1200" b="0" i="1" dirty="0">
              <a:solidFill>
                <a:schemeClr val="bg1"/>
              </a:solidFill>
              <a:latin typeface="Arial" charset="0"/>
            </a:endParaRPr>
          </a:p>
        </p:txBody>
      </p:sp>
      <p:sp>
        <p:nvSpPr>
          <p:cNvPr id="39962" name="Oval 96"/>
          <p:cNvSpPr>
            <a:spLocks noChangeArrowheads="1"/>
          </p:cNvSpPr>
          <p:nvPr/>
        </p:nvSpPr>
        <p:spPr bwMode="gray">
          <a:xfrm>
            <a:off x="3079750" y="3711575"/>
            <a:ext cx="234950" cy="244475"/>
          </a:xfrm>
          <a:prstGeom prst="ellipse">
            <a:avLst/>
          </a:prstGeom>
          <a:noFill/>
          <a:ln w="12700">
            <a:noFill/>
            <a:round/>
            <a:headEnd/>
            <a:tailEnd/>
          </a:ln>
        </p:spPr>
        <p:txBody>
          <a:bodyPr wrap="none" anchor="ctr"/>
          <a:lstStyle/>
          <a:p>
            <a:pPr eaLnBrk="0" hangingPunct="0">
              <a:buClrTx/>
              <a:buFontTx/>
              <a:buNone/>
            </a:pPr>
            <a:r>
              <a:rPr lang="en-US" sz="1600" b="0" dirty="0">
                <a:latin typeface="Arial" charset="0"/>
              </a:rPr>
              <a:t>5</a:t>
            </a:r>
          </a:p>
        </p:txBody>
      </p:sp>
      <p:sp>
        <p:nvSpPr>
          <p:cNvPr id="39963" name="Line 97"/>
          <p:cNvSpPr>
            <a:spLocks noChangeShapeType="1"/>
          </p:cNvSpPr>
          <p:nvPr/>
        </p:nvSpPr>
        <p:spPr bwMode="auto">
          <a:xfrm rot="10800000" flipH="1">
            <a:off x="3022600" y="4314825"/>
            <a:ext cx="523875" cy="0"/>
          </a:xfrm>
          <a:prstGeom prst="line">
            <a:avLst/>
          </a:prstGeom>
          <a:noFill/>
          <a:ln w="28575">
            <a:solidFill>
              <a:srgbClr val="FF6600"/>
            </a:solidFill>
            <a:round/>
            <a:headEnd/>
            <a:tailEnd/>
          </a:ln>
        </p:spPr>
        <p:txBody>
          <a:bodyPr wrap="none" anchor="ctr"/>
          <a:lstStyle/>
          <a:p>
            <a:endParaRPr lang="en-US" dirty="0"/>
          </a:p>
        </p:txBody>
      </p:sp>
      <p:sp>
        <p:nvSpPr>
          <p:cNvPr id="39964" name="Line 98"/>
          <p:cNvSpPr>
            <a:spLocks noChangeShapeType="1"/>
          </p:cNvSpPr>
          <p:nvPr/>
        </p:nvSpPr>
        <p:spPr bwMode="auto">
          <a:xfrm>
            <a:off x="3532188" y="4314825"/>
            <a:ext cx="9525" cy="695325"/>
          </a:xfrm>
          <a:prstGeom prst="line">
            <a:avLst/>
          </a:prstGeom>
          <a:noFill/>
          <a:ln w="28575">
            <a:solidFill>
              <a:srgbClr val="FF6600"/>
            </a:solidFill>
            <a:round/>
            <a:headEnd type="none" w="sm" len="sm"/>
            <a:tailEnd type="triangle" w="lg" len="lg"/>
          </a:ln>
        </p:spPr>
        <p:txBody>
          <a:bodyPr wrap="none" anchor="ctr"/>
          <a:lstStyle/>
          <a:p>
            <a:endParaRPr lang="en-US" dirty="0"/>
          </a:p>
        </p:txBody>
      </p:sp>
      <p:sp>
        <p:nvSpPr>
          <p:cNvPr id="39965" name="Oval 99"/>
          <p:cNvSpPr>
            <a:spLocks noChangeArrowheads="1"/>
          </p:cNvSpPr>
          <p:nvPr/>
        </p:nvSpPr>
        <p:spPr bwMode="gray">
          <a:xfrm>
            <a:off x="3079750" y="4381500"/>
            <a:ext cx="234950" cy="244475"/>
          </a:xfrm>
          <a:prstGeom prst="ellipse">
            <a:avLst/>
          </a:prstGeom>
          <a:noFill/>
          <a:ln w="12700">
            <a:noFill/>
            <a:round/>
            <a:headEnd/>
            <a:tailEnd/>
          </a:ln>
        </p:spPr>
        <p:txBody>
          <a:bodyPr wrap="none" anchor="ctr"/>
          <a:lstStyle/>
          <a:p>
            <a:pPr eaLnBrk="0" hangingPunct="0">
              <a:buClrTx/>
              <a:buFontTx/>
              <a:buNone/>
            </a:pPr>
            <a:r>
              <a:rPr lang="en-US" sz="1600" b="0" dirty="0">
                <a:latin typeface="Arial" charset="0"/>
              </a:rPr>
              <a:t>1</a:t>
            </a:r>
          </a:p>
        </p:txBody>
      </p:sp>
      <p:pic>
        <p:nvPicPr>
          <p:cNvPr id="39966" name="Picture 100" descr="tape"/>
          <p:cNvPicPr>
            <a:picLocks noChangeAspect="1" noChangeArrowheads="1"/>
          </p:cNvPicPr>
          <p:nvPr/>
        </p:nvPicPr>
        <p:blipFill>
          <a:blip r:embed="rId3" cstate="print"/>
          <a:srcRect/>
          <a:stretch>
            <a:fillRect/>
          </a:stretch>
        </p:blipFill>
        <p:spPr bwMode="auto">
          <a:xfrm>
            <a:off x="3384550" y="5032375"/>
            <a:ext cx="301625" cy="277813"/>
          </a:xfrm>
          <a:prstGeom prst="rect">
            <a:avLst/>
          </a:prstGeom>
          <a:noFill/>
          <a:ln w="9525">
            <a:noFill/>
            <a:miter lim="800000"/>
            <a:headEnd/>
            <a:tailEnd/>
          </a:ln>
        </p:spPr>
      </p:pic>
      <p:sp>
        <p:nvSpPr>
          <p:cNvPr id="39967" name="Text Box 101"/>
          <p:cNvSpPr txBox="1">
            <a:spLocks noChangeArrowheads="1"/>
          </p:cNvSpPr>
          <p:nvPr/>
        </p:nvSpPr>
        <p:spPr bwMode="auto">
          <a:xfrm>
            <a:off x="3055938" y="5295900"/>
            <a:ext cx="922337" cy="447675"/>
          </a:xfrm>
          <a:prstGeom prst="rect">
            <a:avLst/>
          </a:prstGeom>
          <a:noFill/>
          <a:ln w="9525">
            <a:noFill/>
            <a:miter lim="800000"/>
            <a:headEnd/>
            <a:tailEnd/>
          </a:ln>
        </p:spPr>
        <p:txBody>
          <a:bodyPr/>
          <a:lstStyle/>
          <a:p>
            <a:pPr>
              <a:buClrTx/>
              <a:buFontTx/>
              <a:buNone/>
            </a:pPr>
            <a:r>
              <a:rPr lang="en-US" altLang="ja-JP" sz="1000" b="0" dirty="0">
                <a:latin typeface="Arial" charset="0"/>
                <a:ea typeface="ＭＳ Ｐゴシック" charset="-128"/>
              </a:rPr>
              <a:t>Tape</a:t>
            </a:r>
          </a:p>
          <a:p>
            <a:pPr>
              <a:buClrTx/>
              <a:buFontTx/>
              <a:buNone/>
            </a:pPr>
            <a:r>
              <a:rPr lang="en-US" altLang="ja-JP" sz="1000" b="0" dirty="0">
                <a:latin typeface="Arial" charset="0"/>
                <a:ea typeface="ＭＳ Ｐゴシック" charset="-128"/>
              </a:rPr>
              <a:t>Drive A</a:t>
            </a:r>
            <a:endParaRPr lang="en-US" sz="1000" b="0" i="1" dirty="0">
              <a:latin typeface="Arial" charset="0"/>
            </a:endParaRPr>
          </a:p>
        </p:txBody>
      </p:sp>
      <p:sp>
        <p:nvSpPr>
          <p:cNvPr id="39968" name="Text Box 102"/>
          <p:cNvSpPr txBox="1">
            <a:spLocks noChangeArrowheads="1"/>
          </p:cNvSpPr>
          <p:nvPr/>
        </p:nvSpPr>
        <p:spPr bwMode="auto">
          <a:xfrm>
            <a:off x="5494338" y="5334000"/>
            <a:ext cx="922337" cy="447675"/>
          </a:xfrm>
          <a:prstGeom prst="rect">
            <a:avLst/>
          </a:prstGeom>
          <a:noFill/>
          <a:ln w="9525">
            <a:noFill/>
            <a:miter lim="800000"/>
            <a:headEnd/>
            <a:tailEnd/>
          </a:ln>
        </p:spPr>
        <p:txBody>
          <a:bodyPr/>
          <a:lstStyle/>
          <a:p>
            <a:pPr>
              <a:buClrTx/>
              <a:buFontTx/>
              <a:buNone/>
            </a:pPr>
            <a:r>
              <a:rPr lang="en-US" altLang="ja-JP" sz="1000" b="0" dirty="0">
                <a:latin typeface="Arial" charset="0"/>
                <a:ea typeface="ＭＳ Ｐゴシック" charset="-128"/>
              </a:rPr>
              <a:t>Tape</a:t>
            </a:r>
          </a:p>
          <a:p>
            <a:pPr>
              <a:buClrTx/>
              <a:buFontTx/>
              <a:buNone/>
            </a:pPr>
            <a:r>
              <a:rPr lang="en-US" altLang="ja-JP" sz="1000" b="0" dirty="0">
                <a:latin typeface="Arial" charset="0"/>
                <a:ea typeface="ＭＳ Ｐゴシック" charset="-128"/>
              </a:rPr>
              <a:t>Drive B</a:t>
            </a:r>
            <a:endParaRPr lang="en-US" sz="1000" b="0" i="1" dirty="0">
              <a:latin typeface="Arial" charset="0"/>
            </a:endParaRPr>
          </a:p>
        </p:txBody>
      </p:sp>
      <p:sp>
        <p:nvSpPr>
          <p:cNvPr id="39969" name="Rectangle 103"/>
          <p:cNvSpPr>
            <a:spLocks noChangeArrowheads="1"/>
          </p:cNvSpPr>
          <p:nvPr/>
        </p:nvSpPr>
        <p:spPr bwMode="auto">
          <a:xfrm>
            <a:off x="1647825" y="3211513"/>
            <a:ext cx="2295525" cy="2686050"/>
          </a:xfrm>
          <a:prstGeom prst="rect">
            <a:avLst/>
          </a:prstGeom>
          <a:noFill/>
          <a:ln w="12700">
            <a:solidFill>
              <a:schemeClr val="tx1"/>
            </a:solidFill>
            <a:prstDash val="dash"/>
            <a:miter lim="800000"/>
            <a:headEnd/>
            <a:tailEnd/>
          </a:ln>
        </p:spPr>
        <p:txBody>
          <a:bodyPr wrap="none" anchor="ctr"/>
          <a:lstStyle/>
          <a:p>
            <a:endParaRPr lang="en-US" b="0" dirty="0"/>
          </a:p>
        </p:txBody>
      </p:sp>
      <p:sp>
        <p:nvSpPr>
          <p:cNvPr id="39970" name="Rectangle 104"/>
          <p:cNvSpPr>
            <a:spLocks noChangeArrowheads="1"/>
          </p:cNvSpPr>
          <p:nvPr/>
        </p:nvSpPr>
        <p:spPr bwMode="auto">
          <a:xfrm>
            <a:off x="5597525" y="3236913"/>
            <a:ext cx="2295525" cy="2686050"/>
          </a:xfrm>
          <a:prstGeom prst="rect">
            <a:avLst/>
          </a:prstGeom>
          <a:noFill/>
          <a:ln w="12700">
            <a:solidFill>
              <a:schemeClr val="tx1"/>
            </a:solidFill>
            <a:prstDash val="dash"/>
            <a:miter lim="800000"/>
            <a:headEnd/>
            <a:tailEnd/>
          </a:ln>
        </p:spPr>
        <p:txBody>
          <a:bodyPr wrap="none" anchor="ctr"/>
          <a:lstStyle/>
          <a:p>
            <a:endParaRPr lang="en-US" b="0" dirty="0"/>
          </a:p>
        </p:txBody>
      </p:sp>
      <p:pic>
        <p:nvPicPr>
          <p:cNvPr id="39971" name="Picture 98" descr="Tape_library_small"/>
          <p:cNvPicPr>
            <a:picLocks noChangeAspect="1" noChangeArrowheads="1"/>
          </p:cNvPicPr>
          <p:nvPr/>
        </p:nvPicPr>
        <p:blipFill>
          <a:blip r:embed="rId7" cstate="print"/>
          <a:srcRect/>
          <a:stretch>
            <a:fillRect/>
          </a:stretch>
        </p:blipFill>
        <p:spPr bwMode="auto">
          <a:xfrm>
            <a:off x="4470400" y="5567363"/>
            <a:ext cx="371475" cy="485775"/>
          </a:xfrm>
          <a:prstGeom prst="rect">
            <a:avLst/>
          </a:prstGeom>
          <a:noFill/>
          <a:ln w="9525">
            <a:noFill/>
            <a:miter lim="800000"/>
            <a:headEnd/>
            <a:tailEnd/>
          </a:ln>
        </p:spPr>
      </p:pic>
      <p:pic>
        <p:nvPicPr>
          <p:cNvPr id="39972" name="Picture 54" descr="FAS900"/>
          <p:cNvPicPr>
            <a:picLocks noChangeAspect="1" noChangeArrowheads="1"/>
          </p:cNvPicPr>
          <p:nvPr/>
        </p:nvPicPr>
        <p:blipFill>
          <a:blip r:embed="rId8" cstate="print"/>
          <a:srcRect/>
          <a:stretch>
            <a:fillRect/>
          </a:stretch>
        </p:blipFill>
        <p:spPr bwMode="auto">
          <a:xfrm>
            <a:off x="1843088" y="3775075"/>
            <a:ext cx="996950" cy="615950"/>
          </a:xfrm>
          <a:prstGeom prst="rect">
            <a:avLst/>
          </a:prstGeom>
          <a:noFill/>
          <a:ln w="9525">
            <a:noFill/>
            <a:miter lim="800000"/>
            <a:headEnd/>
            <a:tailEnd/>
          </a:ln>
        </p:spPr>
      </p:pic>
      <p:pic>
        <p:nvPicPr>
          <p:cNvPr id="39973" name="Picture 54" descr="FAS900"/>
          <p:cNvPicPr>
            <a:picLocks noChangeAspect="1" noChangeArrowheads="1"/>
          </p:cNvPicPr>
          <p:nvPr/>
        </p:nvPicPr>
        <p:blipFill>
          <a:blip r:embed="rId8" cstate="print"/>
          <a:srcRect/>
          <a:stretch>
            <a:fillRect/>
          </a:stretch>
        </p:blipFill>
        <p:spPr bwMode="auto">
          <a:xfrm>
            <a:off x="6605588" y="3738563"/>
            <a:ext cx="996950" cy="615950"/>
          </a:xfrm>
          <a:prstGeom prst="rect">
            <a:avLst/>
          </a:prstGeom>
          <a:noFill/>
          <a:ln w="9525">
            <a:noFill/>
            <a:miter lim="800000"/>
            <a:headEnd/>
            <a:tailEnd/>
          </a:ln>
        </p:spPr>
      </p:pic>
      <p:sp>
        <p:nvSpPr>
          <p:cNvPr id="39974" name="Rectangle 69"/>
          <p:cNvSpPr>
            <a:spLocks noChangeArrowheads="1"/>
          </p:cNvSpPr>
          <p:nvPr/>
        </p:nvSpPr>
        <p:spPr bwMode="auto">
          <a:xfrm>
            <a:off x="6742113" y="3457575"/>
            <a:ext cx="739775" cy="336550"/>
          </a:xfrm>
          <a:prstGeom prst="rect">
            <a:avLst/>
          </a:prstGeom>
          <a:noFill/>
          <a:ln w="12700">
            <a:noFill/>
            <a:miter lim="800000"/>
            <a:headEnd/>
            <a:tailEnd/>
          </a:ln>
        </p:spPr>
        <p:txBody>
          <a:bodyPr>
            <a:spAutoFit/>
          </a:bodyPr>
          <a:lstStyle/>
          <a:p>
            <a:pPr algn="r">
              <a:buClrTx/>
              <a:buFontTx/>
              <a:buNone/>
            </a:pPr>
            <a:r>
              <a:rPr lang="en-US" altLang="ja-JP" sz="1600" b="0" dirty="0">
                <a:latin typeface="Arial" charset="0"/>
                <a:ea typeface="ＭＳ Ｐゴシック" charset="-128"/>
              </a:rPr>
              <a:t>FAS2</a:t>
            </a:r>
            <a:endParaRPr lang="en-US" sz="1600" b="0" dirty="0">
              <a:latin typeface="Arial" charset="0"/>
            </a:endParaRPr>
          </a:p>
        </p:txBody>
      </p:sp>
      <p:sp>
        <p:nvSpPr>
          <p:cNvPr id="39975" name="Rectangle 70"/>
          <p:cNvSpPr>
            <a:spLocks noChangeArrowheads="1"/>
          </p:cNvSpPr>
          <p:nvPr/>
        </p:nvSpPr>
        <p:spPr bwMode="auto">
          <a:xfrm>
            <a:off x="1960563" y="3489325"/>
            <a:ext cx="739775" cy="336550"/>
          </a:xfrm>
          <a:prstGeom prst="rect">
            <a:avLst/>
          </a:prstGeom>
          <a:noFill/>
          <a:ln w="12700">
            <a:noFill/>
            <a:miter lim="800000"/>
            <a:headEnd/>
            <a:tailEnd/>
          </a:ln>
        </p:spPr>
        <p:txBody>
          <a:bodyPr>
            <a:spAutoFit/>
          </a:bodyPr>
          <a:lstStyle/>
          <a:p>
            <a:pPr algn="r">
              <a:buClrTx/>
              <a:buFontTx/>
              <a:buNone/>
            </a:pPr>
            <a:r>
              <a:rPr lang="en-US" altLang="ja-JP" sz="1600" b="0" dirty="0">
                <a:latin typeface="Arial" charset="0"/>
                <a:ea typeface="ＭＳ Ｐゴシック" charset="-128"/>
              </a:rPr>
              <a:t>FAS1</a:t>
            </a:r>
            <a:endParaRPr lang="en-US" sz="1600" b="0" dirty="0">
              <a:latin typeface="Arial"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ChangeArrowheads="1"/>
          </p:cNvSpPr>
          <p:nvPr>
            <p:ph type="title"/>
          </p:nvPr>
        </p:nvSpPr>
        <p:spPr/>
        <p:txBody>
          <a:bodyPr/>
          <a:lstStyle/>
          <a:p>
            <a:pPr eaLnBrk="1" hangingPunct="1"/>
            <a:r>
              <a:rPr lang="en-US" dirty="0" smtClean="0"/>
              <a:t>Converting a Replica to a Writable</a:t>
            </a:r>
          </a:p>
        </p:txBody>
      </p:sp>
      <p:sp>
        <p:nvSpPr>
          <p:cNvPr id="41988" name="Rectangle 3"/>
          <p:cNvSpPr>
            <a:spLocks noGrp="1" noChangeArrowheads="1"/>
          </p:cNvSpPr>
          <p:nvPr>
            <p:ph type="body" idx="1"/>
          </p:nvPr>
        </p:nvSpPr>
        <p:spPr>
          <a:xfrm>
            <a:off x="990600" y="1123950"/>
            <a:ext cx="8153400" cy="5353050"/>
          </a:xfrm>
        </p:spPr>
        <p:txBody>
          <a:bodyPr/>
          <a:lstStyle/>
          <a:p>
            <a:pPr eaLnBrk="1" hangingPunct="1"/>
            <a:r>
              <a:rPr lang="en-US" sz="2600" dirty="0" smtClean="0"/>
              <a:t>To convert a replica to a writable file system, break the SnapMirror relationship</a:t>
            </a:r>
          </a:p>
          <a:p>
            <a:pPr eaLnBrk="1" hangingPunct="1">
              <a:buFont typeface="Wingdings 2" pitchFamily="18" charset="2"/>
              <a:buNone/>
            </a:pPr>
            <a:r>
              <a:rPr lang="en-US" sz="2400" dirty="0" smtClean="0">
                <a:latin typeface="Courier New" pitchFamily="49" charset="0"/>
              </a:rPr>
              <a:t>dst&gt; snapmirror break </a:t>
            </a:r>
            <a:r>
              <a:rPr lang="en-US" sz="2400" i="1" dirty="0" smtClean="0">
                <a:latin typeface="Courier New" pitchFamily="49" charset="0"/>
              </a:rPr>
              <a:t>dst_vol</a:t>
            </a:r>
          </a:p>
          <a:p>
            <a:pPr eaLnBrk="1" hangingPunct="1"/>
            <a:r>
              <a:rPr lang="en-US" sz="2600" dirty="0" smtClean="0"/>
              <a:t>To resume the replication operations, resynchronize the broken off relationship</a:t>
            </a:r>
          </a:p>
          <a:p>
            <a:pPr eaLnBrk="1" hangingPunct="1">
              <a:buFont typeface="Wingdings 2" pitchFamily="18" charset="2"/>
              <a:buNone/>
            </a:pPr>
            <a:r>
              <a:rPr lang="en-US" sz="2400" dirty="0" smtClean="0">
                <a:latin typeface="Courier New" pitchFamily="49" charset="0"/>
              </a:rPr>
              <a:t>src&gt; </a:t>
            </a:r>
            <a:r>
              <a:rPr lang="en-US" sz="2400" dirty="0" err="1" smtClean="0">
                <a:latin typeface="Courier New" pitchFamily="49" charset="0"/>
              </a:rPr>
              <a:t>snapmirror</a:t>
            </a:r>
            <a:r>
              <a:rPr lang="en-US" sz="2400" dirty="0" smtClean="0">
                <a:latin typeface="Courier New" pitchFamily="49" charset="0"/>
              </a:rPr>
              <a:t> </a:t>
            </a:r>
            <a:r>
              <a:rPr lang="en-US" sz="2400" dirty="0" err="1" smtClean="0">
                <a:latin typeface="Courier New" pitchFamily="49" charset="0"/>
              </a:rPr>
              <a:t>resync</a:t>
            </a:r>
            <a:r>
              <a:rPr lang="en-US" sz="2400" dirty="0" smtClean="0">
                <a:latin typeface="Courier New" pitchFamily="49" charset="0"/>
              </a:rPr>
              <a:t> </a:t>
            </a:r>
            <a:r>
              <a:rPr lang="en-US" sz="2400" i="1" dirty="0" err="1" smtClean="0">
                <a:latin typeface="Courier New" pitchFamily="49" charset="0"/>
              </a:rPr>
              <a:t>dst_hostname</a:t>
            </a:r>
            <a:r>
              <a:rPr lang="en-US" sz="2400" dirty="0" err="1" smtClean="0">
                <a:latin typeface="Courier New" pitchFamily="49" charset="0"/>
              </a:rPr>
              <a:t>:</a:t>
            </a:r>
            <a:r>
              <a:rPr lang="en-US" sz="2400" i="1" dirty="0" err="1" smtClean="0">
                <a:latin typeface="Courier New" pitchFamily="49" charset="0"/>
              </a:rPr>
              <a:t>dst_vol</a:t>
            </a:r>
            <a:endParaRPr lang="en-US" sz="2400" dirty="0" smtClean="0">
              <a:latin typeface="Courier New" pitchFamily="49" charset="0"/>
            </a:endParaRPr>
          </a:p>
          <a:p>
            <a:pPr eaLnBrk="1" hangingPunct="1"/>
            <a:r>
              <a:rPr lang="en-US" sz="2600" dirty="0" smtClean="0"/>
              <a:t>To make the break permanent, release the relationship from its direct source</a:t>
            </a:r>
          </a:p>
          <a:p>
            <a:pPr eaLnBrk="1" hangingPunct="1">
              <a:buFont typeface="Wingdings 2" pitchFamily="18" charset="2"/>
              <a:buNone/>
            </a:pPr>
            <a:r>
              <a:rPr lang="en-US" sz="2400" dirty="0" smtClean="0">
                <a:latin typeface="Courier New" pitchFamily="49" charset="0"/>
              </a:rPr>
              <a:t>src&gt; snapmirror release </a:t>
            </a:r>
            <a:r>
              <a:rPr lang="en-US" sz="2400" i="1" dirty="0" err="1" smtClean="0">
                <a:latin typeface="Courier New" pitchFamily="49" charset="0"/>
              </a:rPr>
              <a:t>src_vol</a:t>
            </a:r>
            <a:r>
              <a:rPr lang="en-US" sz="2400" i="1" dirty="0" smtClean="0">
                <a:latin typeface="Courier New" pitchFamily="49" charset="0"/>
              </a:rPr>
              <a:t>   </a:t>
            </a:r>
            <a:br>
              <a:rPr lang="en-US" sz="2400" i="1" dirty="0" smtClean="0">
                <a:latin typeface="Courier New" pitchFamily="49" charset="0"/>
              </a:rPr>
            </a:br>
            <a:r>
              <a:rPr lang="en-US" sz="2400" i="1" dirty="0" smtClean="0">
                <a:latin typeface="Courier New" pitchFamily="49" charset="0"/>
              </a:rPr>
              <a:t>                      </a:t>
            </a:r>
            <a:r>
              <a:rPr lang="en-US" sz="2400" i="1" dirty="0" err="1" smtClean="0">
                <a:latin typeface="Courier New" pitchFamily="49" charset="0"/>
              </a:rPr>
              <a:t>dst_hostname:dst_vol</a:t>
            </a:r>
            <a:endParaRPr lang="en-US" sz="2400" i="1" dirty="0" smtClean="0">
              <a:latin typeface="Courier New" pitchFamily="49"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p:txBody>
          <a:bodyPr/>
          <a:lstStyle/>
          <a:p>
            <a:pPr eaLnBrk="1" hangingPunct="1"/>
            <a:r>
              <a:rPr lang="en-US" dirty="0" smtClean="0"/>
              <a:t>Reestablishing the </a:t>
            </a:r>
            <a:r>
              <a:rPr lang="en-US" dirty="0" smtClean="0"/>
              <a:t>Relationship</a:t>
            </a:r>
            <a:endParaRPr lang="en-US" dirty="0" smtClean="0"/>
          </a:p>
        </p:txBody>
      </p:sp>
      <p:sp>
        <p:nvSpPr>
          <p:cNvPr id="142339" name="Rectangle 3"/>
          <p:cNvSpPr>
            <a:spLocks noGrp="1" noChangeArrowheads="1"/>
          </p:cNvSpPr>
          <p:nvPr>
            <p:ph type="body" idx="4294967295"/>
          </p:nvPr>
        </p:nvSpPr>
        <p:spPr>
          <a:xfrm>
            <a:off x="1376363" y="1123950"/>
            <a:ext cx="7126287" cy="1474788"/>
          </a:xfrm>
        </p:spPr>
        <p:txBody>
          <a:bodyPr/>
          <a:lstStyle/>
          <a:p>
            <a:pPr eaLnBrk="1" hangingPunct="1"/>
            <a:r>
              <a:rPr lang="en-US" sz="2200" dirty="0" smtClean="0"/>
              <a:t>To resume the replication operations, resynchronize the broken-off relationship</a:t>
            </a:r>
          </a:p>
          <a:p>
            <a:pPr marL="742950" lvl="1" indent="-285750" eaLnBrk="1" hangingPunct="1">
              <a:buNone/>
            </a:pPr>
            <a:r>
              <a:rPr lang="en-US" sz="2100" dirty="0" smtClean="0"/>
              <a:t>NOTE: Changes stored on the destination during the break will be lost upon resynchronization</a:t>
            </a:r>
          </a:p>
          <a:p>
            <a:endParaRPr lang="en-US" sz="2000" dirty="0" smtClean="0">
              <a:latin typeface="Courier New" pitchFamily="49" charset="0"/>
            </a:endParaRPr>
          </a:p>
        </p:txBody>
      </p:sp>
      <p:sp>
        <p:nvSpPr>
          <p:cNvPr id="142340" name="Text Box 4"/>
          <p:cNvSpPr txBox="1">
            <a:spLocks noChangeArrowheads="1"/>
          </p:cNvSpPr>
          <p:nvPr/>
        </p:nvSpPr>
        <p:spPr bwMode="auto">
          <a:xfrm>
            <a:off x="1620332" y="2844800"/>
            <a:ext cx="6801862" cy="707886"/>
          </a:xfrm>
          <a:prstGeom prst="rect">
            <a:avLst/>
          </a:prstGeom>
          <a:noFill/>
          <a:ln w="9525" algn="ctr">
            <a:noFill/>
            <a:miter lim="800000"/>
            <a:headEnd/>
            <a:tailEnd/>
          </a:ln>
          <a:effectLst/>
        </p:spPr>
        <p:txBody>
          <a:bodyPr wrap="none">
            <a:spAutoFit/>
          </a:bodyPr>
          <a:lstStyle/>
          <a:p>
            <a:pPr>
              <a:spcBef>
                <a:spcPct val="20000"/>
              </a:spcBef>
            </a:pPr>
            <a:r>
              <a:rPr lang="en-US" b="0" dirty="0" smtClean="0">
                <a:latin typeface="Courier New" pitchFamily="49" charset="0"/>
                <a:cs typeface="Courier New" pitchFamily="49" charset="0"/>
              </a:rPr>
              <a:t>dst&gt; snapmirror </a:t>
            </a:r>
            <a:r>
              <a:rPr lang="en-US" b="0" dirty="0">
                <a:latin typeface="Courier New" pitchFamily="49" charset="0"/>
                <a:cs typeface="Courier New" pitchFamily="49" charset="0"/>
              </a:rPr>
              <a:t>resync </a:t>
            </a:r>
            <a:r>
              <a:rPr lang="en-US" b="0" i="1" dirty="0">
                <a:latin typeface="Courier New" pitchFamily="49" charset="0"/>
                <a:cs typeface="Courier New" pitchFamily="49" charset="0"/>
              </a:rPr>
              <a:t>src_hostname</a:t>
            </a:r>
            <a:r>
              <a:rPr lang="en-US" b="0" dirty="0">
                <a:latin typeface="Courier New" pitchFamily="49" charset="0"/>
                <a:cs typeface="Courier New" pitchFamily="49" charset="0"/>
              </a:rPr>
              <a:t>:</a:t>
            </a:r>
            <a:r>
              <a:rPr lang="en-US" b="0" i="1" dirty="0">
                <a:latin typeface="Courier New" pitchFamily="49" charset="0"/>
                <a:cs typeface="Courier New" pitchFamily="49" charset="0"/>
              </a:rPr>
              <a:t>src_vol</a:t>
            </a:r>
            <a:endParaRPr lang="en-US" b="0" dirty="0">
              <a:latin typeface="Courier New" pitchFamily="49" charset="0"/>
              <a:cs typeface="Courier New" pitchFamily="49" charset="0"/>
            </a:endParaRPr>
          </a:p>
          <a:p>
            <a:endParaRPr lang="en-US" dirty="0"/>
          </a:p>
        </p:txBody>
      </p:sp>
      <p:sp>
        <p:nvSpPr>
          <p:cNvPr id="142341" name="Line 68"/>
          <p:cNvSpPr>
            <a:spLocks noChangeShapeType="1"/>
          </p:cNvSpPr>
          <p:nvPr/>
        </p:nvSpPr>
        <p:spPr bwMode="auto">
          <a:xfrm>
            <a:off x="7321550" y="5092700"/>
            <a:ext cx="0" cy="687388"/>
          </a:xfrm>
          <a:prstGeom prst="line">
            <a:avLst/>
          </a:prstGeom>
          <a:noFill/>
          <a:ln w="28575">
            <a:solidFill>
              <a:srgbClr val="777777"/>
            </a:solidFill>
            <a:round/>
            <a:headEnd/>
            <a:tailEnd/>
          </a:ln>
        </p:spPr>
        <p:txBody>
          <a:bodyPr wrap="none" anchor="ctr"/>
          <a:lstStyle/>
          <a:p>
            <a:endParaRPr lang="en-US" dirty="0"/>
          </a:p>
        </p:txBody>
      </p:sp>
      <p:sp>
        <p:nvSpPr>
          <p:cNvPr id="142342" name="Line 68"/>
          <p:cNvSpPr>
            <a:spLocks noChangeShapeType="1"/>
          </p:cNvSpPr>
          <p:nvPr/>
        </p:nvSpPr>
        <p:spPr bwMode="auto">
          <a:xfrm>
            <a:off x="2801938" y="5092700"/>
            <a:ext cx="0" cy="687388"/>
          </a:xfrm>
          <a:prstGeom prst="line">
            <a:avLst/>
          </a:prstGeom>
          <a:noFill/>
          <a:ln w="28575">
            <a:solidFill>
              <a:srgbClr val="777777"/>
            </a:solidFill>
            <a:round/>
            <a:headEnd/>
            <a:tailEnd/>
          </a:ln>
        </p:spPr>
        <p:txBody>
          <a:bodyPr wrap="none" anchor="ctr"/>
          <a:lstStyle/>
          <a:p>
            <a:endParaRPr lang="en-US" dirty="0"/>
          </a:p>
        </p:txBody>
      </p:sp>
      <p:sp>
        <p:nvSpPr>
          <p:cNvPr id="142343" name="AutoShape 24"/>
          <p:cNvSpPr>
            <a:spLocks noChangeArrowheads="1"/>
          </p:cNvSpPr>
          <p:nvPr/>
        </p:nvSpPr>
        <p:spPr bwMode="auto">
          <a:xfrm>
            <a:off x="2547938" y="5648325"/>
            <a:ext cx="481012" cy="635000"/>
          </a:xfrm>
          <a:prstGeom prst="can">
            <a:avLst>
              <a:gd name="adj" fmla="val 34452"/>
            </a:avLst>
          </a:prstGeom>
          <a:solidFill>
            <a:srgbClr val="777777"/>
          </a:solidFill>
          <a:ln w="12700">
            <a:solidFill>
              <a:schemeClr val="bg1"/>
            </a:solidFill>
            <a:round/>
            <a:headEnd/>
            <a:tailEnd/>
          </a:ln>
        </p:spPr>
        <p:txBody>
          <a:bodyPr wrap="none" anchor="ctr"/>
          <a:lstStyle/>
          <a:p>
            <a:endParaRPr lang="en-US" b="0" dirty="0"/>
          </a:p>
        </p:txBody>
      </p:sp>
      <p:pic>
        <p:nvPicPr>
          <p:cNvPr id="142344" name="Picture 54" descr="FAS900"/>
          <p:cNvPicPr>
            <a:picLocks noChangeAspect="1" noChangeArrowheads="1"/>
          </p:cNvPicPr>
          <p:nvPr/>
        </p:nvPicPr>
        <p:blipFill>
          <a:blip r:embed="rId3" cstate="print"/>
          <a:srcRect/>
          <a:stretch>
            <a:fillRect/>
          </a:stretch>
        </p:blipFill>
        <p:spPr bwMode="auto">
          <a:xfrm>
            <a:off x="2343150" y="4337050"/>
            <a:ext cx="1084263" cy="757238"/>
          </a:xfrm>
          <a:prstGeom prst="rect">
            <a:avLst/>
          </a:prstGeom>
          <a:noFill/>
          <a:ln w="9525">
            <a:noFill/>
            <a:miter lim="800000"/>
            <a:headEnd/>
            <a:tailEnd/>
          </a:ln>
        </p:spPr>
      </p:pic>
      <p:pic>
        <p:nvPicPr>
          <p:cNvPr id="142345" name="Picture 54" descr="FAS900"/>
          <p:cNvPicPr>
            <a:picLocks noChangeAspect="1" noChangeArrowheads="1"/>
          </p:cNvPicPr>
          <p:nvPr/>
        </p:nvPicPr>
        <p:blipFill>
          <a:blip r:embed="rId3" cstate="print"/>
          <a:srcRect/>
          <a:stretch>
            <a:fillRect/>
          </a:stretch>
        </p:blipFill>
        <p:spPr bwMode="auto">
          <a:xfrm>
            <a:off x="6748463" y="4337050"/>
            <a:ext cx="1084262" cy="757238"/>
          </a:xfrm>
          <a:prstGeom prst="rect">
            <a:avLst/>
          </a:prstGeom>
          <a:noFill/>
          <a:ln w="9525">
            <a:noFill/>
            <a:miter lim="800000"/>
            <a:headEnd/>
            <a:tailEnd/>
          </a:ln>
        </p:spPr>
      </p:pic>
      <p:sp>
        <p:nvSpPr>
          <p:cNvPr id="142346" name="Line 57"/>
          <p:cNvSpPr>
            <a:spLocks noChangeShapeType="1"/>
          </p:cNvSpPr>
          <p:nvPr/>
        </p:nvSpPr>
        <p:spPr bwMode="auto">
          <a:xfrm flipV="1">
            <a:off x="3473450" y="4572000"/>
            <a:ext cx="3171825" cy="0"/>
          </a:xfrm>
          <a:prstGeom prst="line">
            <a:avLst/>
          </a:prstGeom>
          <a:noFill/>
          <a:ln w="28575">
            <a:solidFill>
              <a:srgbClr val="777777"/>
            </a:solidFill>
            <a:round/>
            <a:headEnd/>
            <a:tailEnd/>
          </a:ln>
        </p:spPr>
        <p:txBody>
          <a:bodyPr wrap="none" anchor="ctr"/>
          <a:lstStyle/>
          <a:p>
            <a:endParaRPr lang="en-US" dirty="0"/>
          </a:p>
        </p:txBody>
      </p:sp>
      <p:sp>
        <p:nvSpPr>
          <p:cNvPr id="142347" name="Rectangle 58"/>
          <p:cNvSpPr>
            <a:spLocks noChangeArrowheads="1"/>
          </p:cNvSpPr>
          <p:nvPr/>
        </p:nvSpPr>
        <p:spPr bwMode="auto">
          <a:xfrm>
            <a:off x="1968500" y="4867275"/>
            <a:ext cx="1109663" cy="244475"/>
          </a:xfrm>
          <a:prstGeom prst="rect">
            <a:avLst/>
          </a:prstGeom>
          <a:noFill/>
          <a:ln w="12700">
            <a:noFill/>
            <a:miter lim="800000"/>
            <a:headEnd/>
            <a:tailEnd/>
          </a:ln>
        </p:spPr>
        <p:txBody>
          <a:bodyPr>
            <a:spAutoFit/>
          </a:bodyPr>
          <a:lstStyle/>
          <a:p>
            <a:pPr algn="r" eaLnBrk="0" hangingPunct="0">
              <a:buClrTx/>
              <a:buFontTx/>
              <a:buNone/>
            </a:pPr>
            <a:r>
              <a:rPr lang="en-US" sz="1000" b="0" dirty="0">
                <a:latin typeface="Arial" charset="0"/>
              </a:rPr>
              <a:t>e0a  e0b</a:t>
            </a:r>
          </a:p>
        </p:txBody>
      </p:sp>
      <p:sp>
        <p:nvSpPr>
          <p:cNvPr id="142348" name="Rectangle 59"/>
          <p:cNvSpPr>
            <a:spLocks noChangeArrowheads="1"/>
          </p:cNvSpPr>
          <p:nvPr/>
        </p:nvSpPr>
        <p:spPr bwMode="auto">
          <a:xfrm>
            <a:off x="6772275" y="4865688"/>
            <a:ext cx="1131888" cy="242887"/>
          </a:xfrm>
          <a:prstGeom prst="rect">
            <a:avLst/>
          </a:prstGeom>
          <a:noFill/>
          <a:ln w="12700">
            <a:noFill/>
            <a:miter lim="800000"/>
            <a:headEnd/>
            <a:tailEnd/>
          </a:ln>
        </p:spPr>
        <p:txBody>
          <a:bodyPr>
            <a:spAutoFit/>
          </a:bodyPr>
          <a:lstStyle/>
          <a:p>
            <a:pPr algn="l" eaLnBrk="0" hangingPunct="0">
              <a:buClrTx/>
              <a:buFontTx/>
              <a:buNone/>
            </a:pPr>
            <a:r>
              <a:rPr lang="en-US" sz="1000" b="0" dirty="0">
                <a:latin typeface="Arial" charset="0"/>
              </a:rPr>
              <a:t>e0a   e0b</a:t>
            </a:r>
          </a:p>
        </p:txBody>
      </p:sp>
      <p:sp>
        <p:nvSpPr>
          <p:cNvPr id="142349" name="Line 60"/>
          <p:cNvSpPr>
            <a:spLocks noChangeShapeType="1"/>
          </p:cNvSpPr>
          <p:nvPr/>
        </p:nvSpPr>
        <p:spPr bwMode="auto">
          <a:xfrm flipV="1">
            <a:off x="3494088" y="4922838"/>
            <a:ext cx="3160712" cy="0"/>
          </a:xfrm>
          <a:prstGeom prst="line">
            <a:avLst/>
          </a:prstGeom>
          <a:noFill/>
          <a:ln w="28575">
            <a:solidFill>
              <a:srgbClr val="777777"/>
            </a:solidFill>
            <a:round/>
            <a:headEnd/>
            <a:tailEnd/>
          </a:ln>
        </p:spPr>
        <p:txBody>
          <a:bodyPr wrap="none" anchor="ctr"/>
          <a:lstStyle/>
          <a:p>
            <a:endParaRPr lang="en-US" dirty="0"/>
          </a:p>
        </p:txBody>
      </p:sp>
      <p:pic>
        <p:nvPicPr>
          <p:cNvPr id="142350" name="Picture 61" descr="network cloud"/>
          <p:cNvPicPr>
            <a:picLocks noChangeAspect="1" noChangeArrowheads="1"/>
          </p:cNvPicPr>
          <p:nvPr/>
        </p:nvPicPr>
        <p:blipFill>
          <a:blip r:embed="rId4" cstate="print"/>
          <a:srcRect/>
          <a:stretch>
            <a:fillRect/>
          </a:stretch>
        </p:blipFill>
        <p:spPr bwMode="auto">
          <a:xfrm>
            <a:off x="4479925" y="4332288"/>
            <a:ext cx="1216025" cy="825500"/>
          </a:xfrm>
          <a:prstGeom prst="rect">
            <a:avLst/>
          </a:prstGeom>
          <a:noFill/>
          <a:ln w="9525">
            <a:noFill/>
            <a:miter lim="800000"/>
            <a:headEnd/>
            <a:tailEnd/>
          </a:ln>
        </p:spPr>
      </p:pic>
      <p:pic>
        <p:nvPicPr>
          <p:cNvPr id="142351" name="Picture 62" descr="snapmirror"/>
          <p:cNvPicPr>
            <a:picLocks noChangeAspect="1" noChangeArrowheads="1"/>
          </p:cNvPicPr>
          <p:nvPr/>
        </p:nvPicPr>
        <p:blipFill>
          <a:blip r:embed="rId5" cstate="print"/>
          <a:srcRect/>
          <a:stretch>
            <a:fillRect/>
          </a:stretch>
        </p:blipFill>
        <p:spPr bwMode="auto">
          <a:xfrm>
            <a:off x="4824413" y="4503738"/>
            <a:ext cx="511175" cy="536575"/>
          </a:xfrm>
          <a:prstGeom prst="rect">
            <a:avLst/>
          </a:prstGeom>
          <a:noFill/>
          <a:ln w="9525">
            <a:noFill/>
            <a:miter lim="800000"/>
            <a:headEnd/>
            <a:tailEnd/>
          </a:ln>
        </p:spPr>
      </p:pic>
      <p:sp>
        <p:nvSpPr>
          <p:cNvPr id="142352" name="Text Box 67"/>
          <p:cNvSpPr txBox="1">
            <a:spLocks noChangeArrowheads="1"/>
          </p:cNvSpPr>
          <p:nvPr/>
        </p:nvSpPr>
        <p:spPr bwMode="auto">
          <a:xfrm>
            <a:off x="4316413" y="5200650"/>
            <a:ext cx="1465262" cy="657225"/>
          </a:xfrm>
          <a:prstGeom prst="rect">
            <a:avLst/>
          </a:prstGeom>
          <a:noFill/>
          <a:ln w="9525">
            <a:noFill/>
            <a:miter lim="800000"/>
            <a:headEnd/>
            <a:tailEnd/>
          </a:ln>
        </p:spPr>
        <p:txBody>
          <a:bodyPr/>
          <a:lstStyle/>
          <a:p>
            <a:pPr>
              <a:buClrTx/>
              <a:buFontTx/>
              <a:buNone/>
            </a:pPr>
            <a:r>
              <a:rPr lang="en-US" altLang="ja-JP" sz="1600" b="0" dirty="0">
                <a:solidFill>
                  <a:srgbClr val="0085B4"/>
                </a:solidFill>
                <a:latin typeface="Arial" charset="0"/>
                <a:ea typeface="ＭＳ Ｐゴシック" charset="-128"/>
              </a:rPr>
              <a:t>SnapMirror</a:t>
            </a:r>
            <a:endParaRPr lang="en-US" sz="1600" b="0" i="1" dirty="0">
              <a:solidFill>
                <a:srgbClr val="0085B4"/>
              </a:solidFill>
              <a:latin typeface="Arial" charset="0"/>
            </a:endParaRPr>
          </a:p>
        </p:txBody>
      </p:sp>
      <p:sp>
        <p:nvSpPr>
          <p:cNvPr id="142353" name="Rectangle 69"/>
          <p:cNvSpPr>
            <a:spLocks noChangeArrowheads="1"/>
          </p:cNvSpPr>
          <p:nvPr/>
        </p:nvSpPr>
        <p:spPr bwMode="auto">
          <a:xfrm>
            <a:off x="6894513" y="3940175"/>
            <a:ext cx="806450" cy="336550"/>
          </a:xfrm>
          <a:prstGeom prst="rect">
            <a:avLst/>
          </a:prstGeom>
          <a:noFill/>
          <a:ln w="12700">
            <a:noFill/>
            <a:miter lim="800000"/>
            <a:headEnd/>
            <a:tailEnd/>
          </a:ln>
        </p:spPr>
        <p:txBody>
          <a:bodyPr>
            <a:spAutoFit/>
          </a:bodyPr>
          <a:lstStyle/>
          <a:p>
            <a:pPr algn="r">
              <a:buClrTx/>
              <a:buFontTx/>
              <a:buNone/>
            </a:pPr>
            <a:endParaRPr lang="en-US" sz="1600" b="0" dirty="0">
              <a:latin typeface="Arial" charset="0"/>
            </a:endParaRPr>
          </a:p>
        </p:txBody>
      </p:sp>
      <p:sp>
        <p:nvSpPr>
          <p:cNvPr id="142354" name="Rectangle 70"/>
          <p:cNvSpPr>
            <a:spLocks noChangeArrowheads="1"/>
          </p:cNvSpPr>
          <p:nvPr/>
        </p:nvSpPr>
        <p:spPr bwMode="auto">
          <a:xfrm>
            <a:off x="2473325" y="3935413"/>
            <a:ext cx="801688" cy="334962"/>
          </a:xfrm>
          <a:prstGeom prst="rect">
            <a:avLst/>
          </a:prstGeom>
          <a:noFill/>
          <a:ln w="12700">
            <a:noFill/>
            <a:miter lim="800000"/>
            <a:headEnd/>
            <a:tailEnd/>
          </a:ln>
        </p:spPr>
        <p:txBody>
          <a:bodyPr>
            <a:spAutoFit/>
          </a:bodyPr>
          <a:lstStyle/>
          <a:p>
            <a:pPr algn="r">
              <a:buClrTx/>
              <a:buFontTx/>
              <a:buNone/>
            </a:pPr>
            <a:endParaRPr lang="en-US" sz="1600" b="0" dirty="0">
              <a:latin typeface="Arial" charset="0"/>
            </a:endParaRPr>
          </a:p>
        </p:txBody>
      </p:sp>
      <p:sp>
        <p:nvSpPr>
          <p:cNvPr id="142355" name="Text Box 72"/>
          <p:cNvSpPr txBox="1">
            <a:spLocks noChangeArrowheads="1"/>
          </p:cNvSpPr>
          <p:nvPr/>
        </p:nvSpPr>
        <p:spPr bwMode="auto">
          <a:xfrm>
            <a:off x="2474913" y="5872163"/>
            <a:ext cx="652462" cy="392112"/>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VO1</a:t>
            </a:r>
            <a:endParaRPr lang="en-US" sz="1200" b="0" i="1" dirty="0">
              <a:solidFill>
                <a:schemeClr val="bg1"/>
              </a:solidFill>
              <a:latin typeface="Arial" charset="0"/>
            </a:endParaRPr>
          </a:p>
        </p:txBody>
      </p:sp>
      <p:sp>
        <p:nvSpPr>
          <p:cNvPr id="142356" name="AutoShape 24"/>
          <p:cNvSpPr>
            <a:spLocks noChangeArrowheads="1"/>
          </p:cNvSpPr>
          <p:nvPr/>
        </p:nvSpPr>
        <p:spPr bwMode="auto">
          <a:xfrm>
            <a:off x="7072313" y="5648325"/>
            <a:ext cx="485775" cy="635000"/>
          </a:xfrm>
          <a:prstGeom prst="can">
            <a:avLst>
              <a:gd name="adj" fmla="val 34114"/>
            </a:avLst>
          </a:prstGeom>
          <a:solidFill>
            <a:srgbClr val="777777"/>
          </a:solidFill>
          <a:ln w="12700">
            <a:solidFill>
              <a:schemeClr val="bg1"/>
            </a:solidFill>
            <a:round/>
            <a:headEnd/>
            <a:tailEnd/>
          </a:ln>
        </p:spPr>
        <p:txBody>
          <a:bodyPr wrap="none" anchor="ctr"/>
          <a:lstStyle/>
          <a:p>
            <a:endParaRPr lang="en-US" b="0" dirty="0"/>
          </a:p>
        </p:txBody>
      </p:sp>
      <p:sp>
        <p:nvSpPr>
          <p:cNvPr id="142357" name="Text Box 72"/>
          <p:cNvSpPr txBox="1">
            <a:spLocks noChangeArrowheads="1"/>
          </p:cNvSpPr>
          <p:nvPr/>
        </p:nvSpPr>
        <p:spPr bwMode="auto">
          <a:xfrm>
            <a:off x="7000875" y="5872163"/>
            <a:ext cx="650875" cy="392112"/>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VOL1</a:t>
            </a:r>
            <a:endParaRPr lang="en-US" sz="1200" b="0" i="1" dirty="0">
              <a:solidFill>
                <a:schemeClr val="bg1"/>
              </a:solidFill>
              <a:latin typeface="Arial" charset="0"/>
            </a:endParaRPr>
          </a:p>
        </p:txBody>
      </p:sp>
      <p:sp>
        <p:nvSpPr>
          <p:cNvPr id="142358" name="Text Box 67"/>
          <p:cNvSpPr txBox="1">
            <a:spLocks noChangeArrowheads="1"/>
          </p:cNvSpPr>
          <p:nvPr/>
        </p:nvSpPr>
        <p:spPr bwMode="auto">
          <a:xfrm>
            <a:off x="5988050" y="3616325"/>
            <a:ext cx="2535238" cy="923925"/>
          </a:xfrm>
          <a:prstGeom prst="rect">
            <a:avLst/>
          </a:prstGeom>
          <a:noFill/>
          <a:ln w="9525">
            <a:noFill/>
            <a:miter lim="800000"/>
            <a:headEnd/>
            <a:tailEnd/>
          </a:ln>
        </p:spPr>
        <p:txBody>
          <a:bodyPr/>
          <a:lstStyle/>
          <a:p>
            <a:pPr>
              <a:buClrTx/>
              <a:buFontTx/>
              <a:buNone/>
            </a:pPr>
            <a:r>
              <a:rPr lang="en-US" altLang="ja-JP" sz="1600" b="0" dirty="0">
                <a:solidFill>
                  <a:srgbClr val="0085B4"/>
                </a:solidFill>
                <a:latin typeface="Arial" charset="0"/>
                <a:ea typeface="ＭＳ Ｐゴシック" charset="-128"/>
              </a:rPr>
              <a:t>SnapMirror</a:t>
            </a:r>
          </a:p>
          <a:p>
            <a:pPr>
              <a:buClrTx/>
              <a:buFontTx/>
              <a:buNone/>
            </a:pPr>
            <a:r>
              <a:rPr lang="en-US" altLang="ja-JP" sz="1600" b="0" dirty="0">
                <a:solidFill>
                  <a:srgbClr val="0085B4"/>
                </a:solidFill>
                <a:latin typeface="Arial" charset="0"/>
                <a:ea typeface="ＭＳ Ｐゴシック" charset="-128"/>
              </a:rPr>
              <a:t>Destination</a:t>
            </a:r>
            <a:endParaRPr lang="en-US" sz="1600" b="0" i="1" dirty="0">
              <a:solidFill>
                <a:srgbClr val="0085B4"/>
              </a:solidFill>
              <a:latin typeface="Arial" charset="0"/>
            </a:endParaRPr>
          </a:p>
        </p:txBody>
      </p:sp>
      <p:sp>
        <p:nvSpPr>
          <p:cNvPr id="142359" name="Text Box 67"/>
          <p:cNvSpPr txBox="1">
            <a:spLocks noChangeArrowheads="1"/>
          </p:cNvSpPr>
          <p:nvPr/>
        </p:nvSpPr>
        <p:spPr bwMode="auto">
          <a:xfrm>
            <a:off x="1611313" y="3603625"/>
            <a:ext cx="2532062" cy="993775"/>
          </a:xfrm>
          <a:prstGeom prst="rect">
            <a:avLst/>
          </a:prstGeom>
          <a:noFill/>
          <a:ln w="9525">
            <a:noFill/>
            <a:miter lim="800000"/>
            <a:headEnd/>
            <a:tailEnd/>
          </a:ln>
        </p:spPr>
        <p:txBody>
          <a:bodyPr/>
          <a:lstStyle/>
          <a:p>
            <a:pPr>
              <a:buClrTx/>
              <a:buFontTx/>
              <a:buNone/>
            </a:pPr>
            <a:r>
              <a:rPr lang="en-US" altLang="ja-JP" sz="1600" b="0" dirty="0">
                <a:solidFill>
                  <a:srgbClr val="0085B4"/>
                </a:solidFill>
                <a:latin typeface="Arial" charset="0"/>
                <a:ea typeface="ＭＳ Ｐゴシック" charset="-128"/>
              </a:rPr>
              <a:t>SnapMirror</a:t>
            </a:r>
          </a:p>
          <a:p>
            <a:pPr>
              <a:buClrTx/>
              <a:buFontTx/>
              <a:buNone/>
            </a:pPr>
            <a:r>
              <a:rPr lang="en-US" altLang="ja-JP" sz="1600" b="0" dirty="0">
                <a:solidFill>
                  <a:srgbClr val="0085B4"/>
                </a:solidFill>
                <a:latin typeface="Arial" charset="0"/>
                <a:ea typeface="ＭＳ Ｐゴシック" charset="-128"/>
              </a:rPr>
              <a:t>Source</a:t>
            </a:r>
            <a:endParaRPr lang="en-US" sz="1600" b="0" i="1" dirty="0">
              <a:solidFill>
                <a:srgbClr val="0085B4"/>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42340"/>
                                        </p:tgtEl>
                                        <p:attrNameLst>
                                          <p:attrName>style.visibility</p:attrName>
                                        </p:attrNameLst>
                                      </p:cBhvr>
                                      <p:to>
                                        <p:strVal val="visible"/>
                                      </p:to>
                                    </p:set>
                                    <p:anim calcmode="discrete" valueType="clr">
                                      <p:cBhvr override="childStyle">
                                        <p:cTn id="7" dur="500"/>
                                        <p:tgtEl>
                                          <p:spTgt spid="142340"/>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142340"/>
                                        </p:tgtEl>
                                        <p:attrNameLst>
                                          <p:attrName>fillcolor</p:attrName>
                                        </p:attrNameLst>
                                      </p:cBhvr>
                                      <p:tavLst>
                                        <p:tav tm="0">
                                          <p:val>
                                            <p:clrVal>
                                              <a:schemeClr val="accent2"/>
                                            </p:clrVal>
                                          </p:val>
                                        </p:tav>
                                        <p:tav tm="50000">
                                          <p:val>
                                            <p:clrVal>
                                              <a:schemeClr val="hlink"/>
                                            </p:clrVal>
                                          </p:val>
                                        </p:tav>
                                      </p:tavLst>
                                    </p:anim>
                                    <p:set>
                                      <p:cBhvr>
                                        <p:cTn id="9" dur="500"/>
                                        <p:tgtEl>
                                          <p:spTgt spid="142340"/>
                                        </p:tgtEl>
                                        <p:attrNameLst>
                                          <p:attrName>fill.type</p:attrName>
                                        </p:attrNameLst>
                                      </p:cBhvr>
                                      <p:to>
                                        <p:strVal val="solid"/>
                                      </p:to>
                                    </p:set>
                                  </p:childTnLst>
                                </p:cTn>
                              </p:par>
                              <p:par>
                                <p:cTn id="10" presetID="5" presetClass="entr" presetSubtype="10" fill="hold" nodeType="withEffect">
                                  <p:stCondLst>
                                    <p:cond delay="0"/>
                                  </p:stCondLst>
                                  <p:childTnLst>
                                    <p:set>
                                      <p:cBhvr>
                                        <p:cTn id="11" dur="1" fill="hold">
                                          <p:stCondLst>
                                            <p:cond delay="0"/>
                                          </p:stCondLst>
                                        </p:cTn>
                                        <p:tgtEl>
                                          <p:spTgt spid="142350"/>
                                        </p:tgtEl>
                                        <p:attrNameLst>
                                          <p:attrName>style.visibility</p:attrName>
                                        </p:attrNameLst>
                                      </p:cBhvr>
                                      <p:to>
                                        <p:strVal val="visible"/>
                                      </p:to>
                                    </p:set>
                                    <p:animEffect transition="in" filter="checkerboard(across)">
                                      <p:cBhvr>
                                        <p:cTn id="12" dur="2000"/>
                                        <p:tgtEl>
                                          <p:spTgt spid="142350"/>
                                        </p:tgtEl>
                                      </p:cBhvr>
                                    </p:animEffect>
                                  </p:childTnLst>
                                </p:cTn>
                              </p:par>
                              <p:par>
                                <p:cTn id="13" presetID="5" presetClass="entr" presetSubtype="10" fill="hold" nodeType="withEffect">
                                  <p:stCondLst>
                                    <p:cond delay="0"/>
                                  </p:stCondLst>
                                  <p:childTnLst>
                                    <p:set>
                                      <p:cBhvr>
                                        <p:cTn id="14" dur="1" fill="hold">
                                          <p:stCondLst>
                                            <p:cond delay="0"/>
                                          </p:stCondLst>
                                        </p:cTn>
                                        <p:tgtEl>
                                          <p:spTgt spid="142351"/>
                                        </p:tgtEl>
                                        <p:attrNameLst>
                                          <p:attrName>style.visibility</p:attrName>
                                        </p:attrNameLst>
                                      </p:cBhvr>
                                      <p:to>
                                        <p:strVal val="visible"/>
                                      </p:to>
                                    </p:set>
                                    <p:animEffect transition="in" filter="checkerboard(across)">
                                      <p:cBhvr>
                                        <p:cTn id="15" dur="2000"/>
                                        <p:tgtEl>
                                          <p:spTgt spid="142351"/>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142346"/>
                                        </p:tgtEl>
                                        <p:attrNameLst>
                                          <p:attrName>style.visibility</p:attrName>
                                        </p:attrNameLst>
                                      </p:cBhvr>
                                      <p:to>
                                        <p:strVal val="visible"/>
                                      </p:to>
                                    </p:set>
                                    <p:animEffect transition="in" filter="checkerboard(across)">
                                      <p:cBhvr>
                                        <p:cTn id="18" dur="2000"/>
                                        <p:tgtEl>
                                          <p:spTgt spid="142346"/>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142349"/>
                                        </p:tgtEl>
                                        <p:attrNameLst>
                                          <p:attrName>style.visibility</p:attrName>
                                        </p:attrNameLst>
                                      </p:cBhvr>
                                      <p:to>
                                        <p:strVal val="visible"/>
                                      </p:to>
                                    </p:set>
                                    <p:animEffect transition="in" filter="checkerboard(across)">
                                      <p:cBhvr>
                                        <p:cTn id="21" dur="2000"/>
                                        <p:tgtEl>
                                          <p:spTgt spid="142349"/>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142352"/>
                                        </p:tgtEl>
                                        <p:attrNameLst>
                                          <p:attrName>style.visibility</p:attrName>
                                        </p:attrNameLst>
                                      </p:cBhvr>
                                      <p:to>
                                        <p:strVal val="visible"/>
                                      </p:to>
                                    </p:set>
                                    <p:animEffect transition="in" filter="checkerboard(across)">
                                      <p:cBhvr>
                                        <p:cTn id="24" dur="2000"/>
                                        <p:tgtEl>
                                          <p:spTgt spid="1423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40" grpId="0"/>
      <p:bldP spid="142346" grpId="0" animBg="1"/>
      <p:bldP spid="142349" grpId="0" animBg="1"/>
      <p:bldP spid="14235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2"/>
          <p:cNvSpPr>
            <a:spLocks noGrp="1" noChangeArrowheads="1"/>
          </p:cNvSpPr>
          <p:nvPr>
            <p:ph type="title" idx="4294967295"/>
          </p:nvPr>
        </p:nvSpPr>
        <p:spPr/>
        <p:txBody>
          <a:bodyPr/>
          <a:lstStyle/>
          <a:p>
            <a:pPr eaLnBrk="1" hangingPunct="1"/>
            <a:r>
              <a:rPr lang="en-US" dirty="0" smtClean="0"/>
              <a:t>Reestablishing the </a:t>
            </a:r>
            <a:r>
              <a:rPr lang="en-US" dirty="0" smtClean="0"/>
              <a:t>Relationship (Cont.)</a:t>
            </a:r>
            <a:endParaRPr lang="en-US" dirty="0" smtClean="0"/>
          </a:p>
        </p:txBody>
      </p:sp>
      <p:sp>
        <p:nvSpPr>
          <p:cNvPr id="140292" name="Rectangle 3"/>
          <p:cNvSpPr>
            <a:spLocks noGrp="1" noChangeArrowheads="1"/>
          </p:cNvSpPr>
          <p:nvPr>
            <p:ph type="body" idx="4294967295"/>
          </p:nvPr>
        </p:nvSpPr>
        <p:spPr>
          <a:xfrm>
            <a:off x="1349375" y="1123950"/>
            <a:ext cx="7126288" cy="1474788"/>
          </a:xfrm>
        </p:spPr>
        <p:txBody>
          <a:bodyPr/>
          <a:lstStyle/>
          <a:p>
            <a:pPr eaLnBrk="1" hangingPunct="1"/>
            <a:r>
              <a:rPr lang="en-US" sz="3000" dirty="0" smtClean="0"/>
              <a:t>Resynchronizing from the original source reverses the roles of the source volume and destination volume</a:t>
            </a:r>
          </a:p>
        </p:txBody>
      </p:sp>
      <p:sp>
        <p:nvSpPr>
          <p:cNvPr id="140293" name="Line 68"/>
          <p:cNvSpPr>
            <a:spLocks noChangeShapeType="1"/>
          </p:cNvSpPr>
          <p:nvPr/>
        </p:nvSpPr>
        <p:spPr bwMode="auto">
          <a:xfrm>
            <a:off x="7321550" y="5092700"/>
            <a:ext cx="0" cy="687388"/>
          </a:xfrm>
          <a:prstGeom prst="line">
            <a:avLst/>
          </a:prstGeom>
          <a:noFill/>
          <a:ln w="28575">
            <a:solidFill>
              <a:srgbClr val="777777"/>
            </a:solidFill>
            <a:round/>
            <a:headEnd/>
            <a:tailEnd/>
          </a:ln>
        </p:spPr>
        <p:txBody>
          <a:bodyPr wrap="none" anchor="ctr"/>
          <a:lstStyle/>
          <a:p>
            <a:endParaRPr lang="en-US" dirty="0"/>
          </a:p>
        </p:txBody>
      </p:sp>
      <p:sp>
        <p:nvSpPr>
          <p:cNvPr id="140294" name="Line 68"/>
          <p:cNvSpPr>
            <a:spLocks noChangeShapeType="1"/>
          </p:cNvSpPr>
          <p:nvPr/>
        </p:nvSpPr>
        <p:spPr bwMode="auto">
          <a:xfrm>
            <a:off x="2801938" y="5092700"/>
            <a:ext cx="0" cy="687388"/>
          </a:xfrm>
          <a:prstGeom prst="line">
            <a:avLst/>
          </a:prstGeom>
          <a:noFill/>
          <a:ln w="28575">
            <a:solidFill>
              <a:srgbClr val="777777"/>
            </a:solidFill>
            <a:round/>
            <a:headEnd/>
            <a:tailEnd/>
          </a:ln>
        </p:spPr>
        <p:txBody>
          <a:bodyPr wrap="none" anchor="ctr"/>
          <a:lstStyle/>
          <a:p>
            <a:endParaRPr lang="en-US" dirty="0"/>
          </a:p>
        </p:txBody>
      </p:sp>
      <p:sp>
        <p:nvSpPr>
          <p:cNvPr id="140295" name="AutoShape 24"/>
          <p:cNvSpPr>
            <a:spLocks noChangeArrowheads="1"/>
          </p:cNvSpPr>
          <p:nvPr/>
        </p:nvSpPr>
        <p:spPr bwMode="auto">
          <a:xfrm>
            <a:off x="2547938" y="5648325"/>
            <a:ext cx="481012" cy="635000"/>
          </a:xfrm>
          <a:prstGeom prst="can">
            <a:avLst>
              <a:gd name="adj" fmla="val 34452"/>
            </a:avLst>
          </a:prstGeom>
          <a:solidFill>
            <a:srgbClr val="777777"/>
          </a:solidFill>
          <a:ln w="12700">
            <a:solidFill>
              <a:schemeClr val="bg1"/>
            </a:solidFill>
            <a:round/>
            <a:headEnd/>
            <a:tailEnd/>
          </a:ln>
        </p:spPr>
        <p:txBody>
          <a:bodyPr wrap="none" anchor="ctr"/>
          <a:lstStyle/>
          <a:p>
            <a:endParaRPr lang="en-US" b="0" dirty="0"/>
          </a:p>
        </p:txBody>
      </p:sp>
      <p:pic>
        <p:nvPicPr>
          <p:cNvPr id="140296" name="Picture 54" descr="FAS900"/>
          <p:cNvPicPr>
            <a:picLocks noChangeAspect="1" noChangeArrowheads="1"/>
          </p:cNvPicPr>
          <p:nvPr/>
        </p:nvPicPr>
        <p:blipFill>
          <a:blip r:embed="rId3" cstate="print"/>
          <a:srcRect/>
          <a:stretch>
            <a:fillRect/>
          </a:stretch>
        </p:blipFill>
        <p:spPr bwMode="auto">
          <a:xfrm>
            <a:off x="2343150" y="4337050"/>
            <a:ext cx="1084263" cy="757238"/>
          </a:xfrm>
          <a:prstGeom prst="rect">
            <a:avLst/>
          </a:prstGeom>
          <a:noFill/>
          <a:ln w="9525">
            <a:noFill/>
            <a:miter lim="800000"/>
            <a:headEnd/>
            <a:tailEnd/>
          </a:ln>
        </p:spPr>
      </p:pic>
      <p:pic>
        <p:nvPicPr>
          <p:cNvPr id="140297" name="Picture 54" descr="FAS900"/>
          <p:cNvPicPr>
            <a:picLocks noChangeAspect="1" noChangeArrowheads="1"/>
          </p:cNvPicPr>
          <p:nvPr/>
        </p:nvPicPr>
        <p:blipFill>
          <a:blip r:embed="rId3" cstate="print"/>
          <a:srcRect/>
          <a:stretch>
            <a:fillRect/>
          </a:stretch>
        </p:blipFill>
        <p:spPr bwMode="auto">
          <a:xfrm>
            <a:off x="6748463" y="4337050"/>
            <a:ext cx="1084262" cy="757238"/>
          </a:xfrm>
          <a:prstGeom prst="rect">
            <a:avLst/>
          </a:prstGeom>
          <a:noFill/>
          <a:ln w="9525">
            <a:noFill/>
            <a:miter lim="800000"/>
            <a:headEnd/>
            <a:tailEnd/>
          </a:ln>
        </p:spPr>
      </p:pic>
      <p:sp>
        <p:nvSpPr>
          <p:cNvPr id="140298" name="Line 57"/>
          <p:cNvSpPr>
            <a:spLocks noChangeShapeType="1"/>
          </p:cNvSpPr>
          <p:nvPr/>
        </p:nvSpPr>
        <p:spPr bwMode="auto">
          <a:xfrm flipV="1">
            <a:off x="3473450" y="4572000"/>
            <a:ext cx="3171825" cy="0"/>
          </a:xfrm>
          <a:prstGeom prst="line">
            <a:avLst/>
          </a:prstGeom>
          <a:noFill/>
          <a:ln w="28575">
            <a:solidFill>
              <a:srgbClr val="777777"/>
            </a:solidFill>
            <a:round/>
            <a:headEnd/>
            <a:tailEnd/>
          </a:ln>
        </p:spPr>
        <p:txBody>
          <a:bodyPr wrap="none" anchor="ctr"/>
          <a:lstStyle/>
          <a:p>
            <a:endParaRPr lang="en-US" dirty="0"/>
          </a:p>
        </p:txBody>
      </p:sp>
      <p:sp>
        <p:nvSpPr>
          <p:cNvPr id="140299" name="Rectangle 58"/>
          <p:cNvSpPr>
            <a:spLocks noChangeArrowheads="1"/>
          </p:cNvSpPr>
          <p:nvPr/>
        </p:nvSpPr>
        <p:spPr bwMode="auto">
          <a:xfrm>
            <a:off x="1968500" y="4867275"/>
            <a:ext cx="1109663" cy="244475"/>
          </a:xfrm>
          <a:prstGeom prst="rect">
            <a:avLst/>
          </a:prstGeom>
          <a:noFill/>
          <a:ln w="12700">
            <a:noFill/>
            <a:miter lim="800000"/>
            <a:headEnd/>
            <a:tailEnd/>
          </a:ln>
        </p:spPr>
        <p:txBody>
          <a:bodyPr>
            <a:spAutoFit/>
          </a:bodyPr>
          <a:lstStyle/>
          <a:p>
            <a:pPr algn="r" eaLnBrk="0" hangingPunct="0">
              <a:buClrTx/>
              <a:buFontTx/>
              <a:buNone/>
            </a:pPr>
            <a:r>
              <a:rPr lang="en-US" sz="1000" b="0" dirty="0">
                <a:latin typeface="Arial" charset="0"/>
              </a:rPr>
              <a:t>e0a  e0b</a:t>
            </a:r>
          </a:p>
        </p:txBody>
      </p:sp>
      <p:sp>
        <p:nvSpPr>
          <p:cNvPr id="140300" name="Rectangle 59"/>
          <p:cNvSpPr>
            <a:spLocks noChangeArrowheads="1"/>
          </p:cNvSpPr>
          <p:nvPr/>
        </p:nvSpPr>
        <p:spPr bwMode="auto">
          <a:xfrm>
            <a:off x="6772275" y="4865688"/>
            <a:ext cx="1131888" cy="242887"/>
          </a:xfrm>
          <a:prstGeom prst="rect">
            <a:avLst/>
          </a:prstGeom>
          <a:noFill/>
          <a:ln w="12700">
            <a:noFill/>
            <a:miter lim="800000"/>
            <a:headEnd/>
            <a:tailEnd/>
          </a:ln>
        </p:spPr>
        <p:txBody>
          <a:bodyPr>
            <a:spAutoFit/>
          </a:bodyPr>
          <a:lstStyle/>
          <a:p>
            <a:pPr algn="l" eaLnBrk="0" hangingPunct="0">
              <a:buClrTx/>
              <a:buFontTx/>
              <a:buNone/>
            </a:pPr>
            <a:r>
              <a:rPr lang="en-US" sz="1000" b="0" dirty="0">
                <a:latin typeface="Arial" charset="0"/>
              </a:rPr>
              <a:t>e0a   e0b</a:t>
            </a:r>
          </a:p>
        </p:txBody>
      </p:sp>
      <p:sp>
        <p:nvSpPr>
          <p:cNvPr id="140301" name="Line 60"/>
          <p:cNvSpPr>
            <a:spLocks noChangeShapeType="1"/>
          </p:cNvSpPr>
          <p:nvPr/>
        </p:nvSpPr>
        <p:spPr bwMode="auto">
          <a:xfrm flipV="1">
            <a:off x="3494088" y="4922838"/>
            <a:ext cx="3160712" cy="0"/>
          </a:xfrm>
          <a:prstGeom prst="line">
            <a:avLst/>
          </a:prstGeom>
          <a:noFill/>
          <a:ln w="28575">
            <a:solidFill>
              <a:srgbClr val="777777"/>
            </a:solidFill>
            <a:round/>
            <a:headEnd/>
            <a:tailEnd/>
          </a:ln>
        </p:spPr>
        <p:txBody>
          <a:bodyPr wrap="none" anchor="ctr"/>
          <a:lstStyle/>
          <a:p>
            <a:endParaRPr lang="en-US" dirty="0"/>
          </a:p>
        </p:txBody>
      </p:sp>
      <p:pic>
        <p:nvPicPr>
          <p:cNvPr id="140302" name="Picture 61" descr="network cloud"/>
          <p:cNvPicPr>
            <a:picLocks noChangeAspect="1" noChangeArrowheads="1"/>
          </p:cNvPicPr>
          <p:nvPr/>
        </p:nvPicPr>
        <p:blipFill>
          <a:blip r:embed="rId4" cstate="print"/>
          <a:srcRect/>
          <a:stretch>
            <a:fillRect/>
          </a:stretch>
        </p:blipFill>
        <p:spPr bwMode="auto">
          <a:xfrm>
            <a:off x="4479925" y="4332288"/>
            <a:ext cx="1216025" cy="825500"/>
          </a:xfrm>
          <a:prstGeom prst="rect">
            <a:avLst/>
          </a:prstGeom>
          <a:noFill/>
          <a:ln w="9525">
            <a:noFill/>
            <a:miter lim="800000"/>
            <a:headEnd/>
            <a:tailEnd/>
          </a:ln>
        </p:spPr>
      </p:pic>
      <p:pic>
        <p:nvPicPr>
          <p:cNvPr id="140303" name="Picture 62" descr="snapmirror"/>
          <p:cNvPicPr>
            <a:picLocks noChangeAspect="1" noChangeArrowheads="1"/>
          </p:cNvPicPr>
          <p:nvPr/>
        </p:nvPicPr>
        <p:blipFill>
          <a:blip r:embed="rId5" cstate="print"/>
          <a:srcRect/>
          <a:stretch>
            <a:fillRect/>
          </a:stretch>
        </p:blipFill>
        <p:spPr bwMode="auto">
          <a:xfrm>
            <a:off x="4824413" y="4503738"/>
            <a:ext cx="511175" cy="536575"/>
          </a:xfrm>
          <a:prstGeom prst="rect">
            <a:avLst/>
          </a:prstGeom>
          <a:noFill/>
          <a:ln w="9525">
            <a:noFill/>
            <a:miter lim="800000"/>
            <a:headEnd/>
            <a:tailEnd/>
          </a:ln>
        </p:spPr>
      </p:pic>
      <p:sp>
        <p:nvSpPr>
          <p:cNvPr id="140304" name="Text Box 67"/>
          <p:cNvSpPr txBox="1">
            <a:spLocks noChangeArrowheads="1"/>
          </p:cNvSpPr>
          <p:nvPr/>
        </p:nvSpPr>
        <p:spPr bwMode="auto">
          <a:xfrm>
            <a:off x="4316413" y="5200650"/>
            <a:ext cx="1465262" cy="657225"/>
          </a:xfrm>
          <a:prstGeom prst="rect">
            <a:avLst/>
          </a:prstGeom>
          <a:noFill/>
          <a:ln w="9525">
            <a:noFill/>
            <a:miter lim="800000"/>
            <a:headEnd/>
            <a:tailEnd/>
          </a:ln>
        </p:spPr>
        <p:txBody>
          <a:bodyPr/>
          <a:lstStyle/>
          <a:p>
            <a:pPr>
              <a:buClrTx/>
              <a:buFontTx/>
              <a:buNone/>
            </a:pPr>
            <a:r>
              <a:rPr lang="en-US" altLang="ja-JP" sz="1600" b="0" dirty="0">
                <a:solidFill>
                  <a:srgbClr val="0085B4"/>
                </a:solidFill>
                <a:latin typeface="Arial" charset="0"/>
                <a:ea typeface="ＭＳ Ｐゴシック" charset="-128"/>
              </a:rPr>
              <a:t>SnapMirror</a:t>
            </a:r>
            <a:endParaRPr lang="en-US" sz="1600" b="0" i="1" dirty="0">
              <a:solidFill>
                <a:srgbClr val="0085B4"/>
              </a:solidFill>
              <a:latin typeface="Arial" charset="0"/>
            </a:endParaRPr>
          </a:p>
        </p:txBody>
      </p:sp>
      <p:sp>
        <p:nvSpPr>
          <p:cNvPr id="140305" name="Rectangle 69"/>
          <p:cNvSpPr>
            <a:spLocks noChangeArrowheads="1"/>
          </p:cNvSpPr>
          <p:nvPr/>
        </p:nvSpPr>
        <p:spPr bwMode="auto">
          <a:xfrm>
            <a:off x="6894513" y="3940175"/>
            <a:ext cx="806450" cy="336550"/>
          </a:xfrm>
          <a:prstGeom prst="rect">
            <a:avLst/>
          </a:prstGeom>
          <a:noFill/>
          <a:ln w="12700">
            <a:noFill/>
            <a:miter lim="800000"/>
            <a:headEnd/>
            <a:tailEnd/>
          </a:ln>
        </p:spPr>
        <p:txBody>
          <a:bodyPr>
            <a:spAutoFit/>
          </a:bodyPr>
          <a:lstStyle/>
          <a:p>
            <a:pPr algn="r">
              <a:buClrTx/>
              <a:buFontTx/>
              <a:buNone/>
            </a:pPr>
            <a:endParaRPr lang="en-US" sz="1600" b="0" dirty="0">
              <a:latin typeface="Arial" charset="0"/>
            </a:endParaRPr>
          </a:p>
        </p:txBody>
      </p:sp>
      <p:sp>
        <p:nvSpPr>
          <p:cNvPr id="140306" name="Rectangle 70"/>
          <p:cNvSpPr>
            <a:spLocks noChangeArrowheads="1"/>
          </p:cNvSpPr>
          <p:nvPr/>
        </p:nvSpPr>
        <p:spPr bwMode="auto">
          <a:xfrm>
            <a:off x="2473325" y="3935413"/>
            <a:ext cx="801688" cy="334962"/>
          </a:xfrm>
          <a:prstGeom prst="rect">
            <a:avLst/>
          </a:prstGeom>
          <a:noFill/>
          <a:ln w="12700">
            <a:noFill/>
            <a:miter lim="800000"/>
            <a:headEnd/>
            <a:tailEnd/>
          </a:ln>
        </p:spPr>
        <p:txBody>
          <a:bodyPr>
            <a:spAutoFit/>
          </a:bodyPr>
          <a:lstStyle/>
          <a:p>
            <a:pPr algn="r">
              <a:buClrTx/>
              <a:buFontTx/>
              <a:buNone/>
            </a:pPr>
            <a:endParaRPr lang="en-US" sz="1600" b="0" dirty="0">
              <a:latin typeface="Arial" charset="0"/>
            </a:endParaRPr>
          </a:p>
        </p:txBody>
      </p:sp>
      <p:sp>
        <p:nvSpPr>
          <p:cNvPr id="140307" name="Text Box 72"/>
          <p:cNvSpPr txBox="1">
            <a:spLocks noChangeArrowheads="1"/>
          </p:cNvSpPr>
          <p:nvPr/>
        </p:nvSpPr>
        <p:spPr bwMode="auto">
          <a:xfrm>
            <a:off x="2474913" y="5872163"/>
            <a:ext cx="652462" cy="392112"/>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VO1</a:t>
            </a:r>
            <a:endParaRPr lang="en-US" sz="1200" b="0" i="1" dirty="0">
              <a:solidFill>
                <a:schemeClr val="bg1"/>
              </a:solidFill>
              <a:latin typeface="Arial" charset="0"/>
            </a:endParaRPr>
          </a:p>
        </p:txBody>
      </p:sp>
      <p:sp>
        <p:nvSpPr>
          <p:cNvPr id="140308" name="AutoShape 24"/>
          <p:cNvSpPr>
            <a:spLocks noChangeArrowheads="1"/>
          </p:cNvSpPr>
          <p:nvPr/>
        </p:nvSpPr>
        <p:spPr bwMode="auto">
          <a:xfrm>
            <a:off x="7072313" y="5648325"/>
            <a:ext cx="485775" cy="635000"/>
          </a:xfrm>
          <a:prstGeom prst="can">
            <a:avLst>
              <a:gd name="adj" fmla="val 34114"/>
            </a:avLst>
          </a:prstGeom>
          <a:solidFill>
            <a:srgbClr val="777777"/>
          </a:solidFill>
          <a:ln w="12700">
            <a:solidFill>
              <a:schemeClr val="bg1"/>
            </a:solidFill>
            <a:round/>
            <a:headEnd/>
            <a:tailEnd/>
          </a:ln>
        </p:spPr>
        <p:txBody>
          <a:bodyPr wrap="none" anchor="ctr"/>
          <a:lstStyle/>
          <a:p>
            <a:endParaRPr lang="en-US" b="0" dirty="0"/>
          </a:p>
        </p:txBody>
      </p:sp>
      <p:sp>
        <p:nvSpPr>
          <p:cNvPr id="140309" name="Text Box 72"/>
          <p:cNvSpPr txBox="1">
            <a:spLocks noChangeArrowheads="1"/>
          </p:cNvSpPr>
          <p:nvPr/>
        </p:nvSpPr>
        <p:spPr bwMode="auto">
          <a:xfrm>
            <a:off x="7000875" y="5872163"/>
            <a:ext cx="650875" cy="392112"/>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VOL1</a:t>
            </a:r>
            <a:endParaRPr lang="en-US" sz="1200" b="0" i="1" dirty="0">
              <a:solidFill>
                <a:schemeClr val="bg1"/>
              </a:solidFill>
              <a:latin typeface="Arial" charset="0"/>
            </a:endParaRPr>
          </a:p>
        </p:txBody>
      </p:sp>
      <p:sp>
        <p:nvSpPr>
          <p:cNvPr id="140310" name="Text Box 67"/>
          <p:cNvSpPr txBox="1">
            <a:spLocks noChangeArrowheads="1"/>
          </p:cNvSpPr>
          <p:nvPr/>
        </p:nvSpPr>
        <p:spPr bwMode="auto">
          <a:xfrm>
            <a:off x="6033304" y="3399510"/>
            <a:ext cx="2535237" cy="462485"/>
          </a:xfrm>
          <a:prstGeom prst="rect">
            <a:avLst/>
          </a:prstGeom>
          <a:noFill/>
          <a:ln w="9525">
            <a:noFill/>
            <a:miter lim="800000"/>
            <a:headEnd/>
            <a:tailEnd/>
          </a:ln>
        </p:spPr>
        <p:txBody>
          <a:bodyPr/>
          <a:lstStyle/>
          <a:p>
            <a:pPr>
              <a:buClrTx/>
              <a:buFontTx/>
              <a:buNone/>
            </a:pPr>
            <a:r>
              <a:rPr lang="en-US" altLang="ja-JP" sz="1600" b="0" dirty="0" smtClean="0">
                <a:solidFill>
                  <a:srgbClr val="0085B4"/>
                </a:solidFill>
                <a:latin typeface="Arial" charset="0"/>
                <a:ea typeface="ＭＳ Ｐゴシック" charset="-128"/>
              </a:rPr>
              <a:t>SnapMirror Destination</a:t>
            </a:r>
            <a:endParaRPr lang="en-US" sz="1600" b="0" i="1" dirty="0">
              <a:solidFill>
                <a:srgbClr val="0085B4"/>
              </a:solidFill>
              <a:latin typeface="Arial" charset="0"/>
            </a:endParaRPr>
          </a:p>
        </p:txBody>
      </p:sp>
      <p:sp>
        <p:nvSpPr>
          <p:cNvPr id="140311" name="Text Box 67"/>
          <p:cNvSpPr txBox="1">
            <a:spLocks noChangeArrowheads="1"/>
          </p:cNvSpPr>
          <p:nvPr/>
        </p:nvSpPr>
        <p:spPr bwMode="auto">
          <a:xfrm>
            <a:off x="1761825" y="3399510"/>
            <a:ext cx="2532063" cy="534259"/>
          </a:xfrm>
          <a:prstGeom prst="rect">
            <a:avLst/>
          </a:prstGeom>
          <a:noFill/>
          <a:ln w="9525">
            <a:noFill/>
            <a:miter lim="800000"/>
            <a:headEnd/>
            <a:tailEnd/>
          </a:ln>
        </p:spPr>
        <p:txBody>
          <a:bodyPr/>
          <a:lstStyle/>
          <a:p>
            <a:pPr>
              <a:buClrTx/>
              <a:buFontTx/>
              <a:buNone/>
            </a:pPr>
            <a:r>
              <a:rPr lang="en-US" altLang="ja-JP" sz="1600" b="0" dirty="0" smtClean="0">
                <a:solidFill>
                  <a:srgbClr val="0085B4"/>
                </a:solidFill>
                <a:latin typeface="Arial" charset="0"/>
                <a:ea typeface="ＭＳ Ｐゴシック" charset="-128"/>
              </a:rPr>
              <a:t>SnapMirror Source</a:t>
            </a:r>
            <a:endParaRPr lang="en-US" sz="1600" b="0" i="1" dirty="0">
              <a:solidFill>
                <a:srgbClr val="0085B4"/>
              </a:solidFill>
              <a:latin typeface="Arial" charset="0"/>
            </a:endParaRPr>
          </a:p>
        </p:txBody>
      </p:sp>
      <p:sp>
        <p:nvSpPr>
          <p:cNvPr id="140312" name="Text Box 67"/>
          <p:cNvSpPr txBox="1">
            <a:spLocks noChangeArrowheads="1"/>
          </p:cNvSpPr>
          <p:nvPr/>
        </p:nvSpPr>
        <p:spPr bwMode="auto">
          <a:xfrm>
            <a:off x="6040736" y="3649402"/>
            <a:ext cx="2535237" cy="923925"/>
          </a:xfrm>
          <a:prstGeom prst="rect">
            <a:avLst/>
          </a:prstGeom>
          <a:noFill/>
          <a:ln w="9525">
            <a:noFill/>
            <a:miter lim="800000"/>
            <a:headEnd/>
            <a:tailEnd/>
          </a:ln>
        </p:spPr>
        <p:txBody>
          <a:bodyPr/>
          <a:lstStyle/>
          <a:p>
            <a:pPr>
              <a:buClrTx/>
              <a:buFontTx/>
              <a:buNone/>
            </a:pPr>
            <a:r>
              <a:rPr lang="en-US" altLang="ja-JP" sz="1600" b="0" dirty="0" smtClean="0">
                <a:solidFill>
                  <a:srgbClr val="0085B4"/>
                </a:solidFill>
                <a:latin typeface="Arial" charset="0"/>
                <a:ea typeface="ＭＳ Ｐゴシック" charset="-128"/>
              </a:rPr>
              <a:t>is </a:t>
            </a:r>
            <a:r>
              <a:rPr lang="en-US" altLang="ja-JP" sz="1600" b="0" dirty="0">
                <a:solidFill>
                  <a:srgbClr val="0085B4"/>
                </a:solidFill>
                <a:latin typeface="Arial" charset="0"/>
                <a:ea typeface="ＭＳ Ｐゴシック" charset="-128"/>
              </a:rPr>
              <a:t>now</a:t>
            </a:r>
          </a:p>
          <a:p>
            <a:pPr>
              <a:buClrTx/>
              <a:buFontTx/>
              <a:buNone/>
            </a:pPr>
            <a:r>
              <a:rPr lang="en-US" altLang="ja-JP" sz="1600" b="0" dirty="0">
                <a:solidFill>
                  <a:srgbClr val="0085B4"/>
                </a:solidFill>
                <a:latin typeface="Arial" charset="0"/>
                <a:ea typeface="ＭＳ Ｐゴシック" charset="-128"/>
              </a:rPr>
              <a:t>the new source</a:t>
            </a:r>
            <a:endParaRPr lang="en-US" sz="1600" b="0" i="1" dirty="0">
              <a:solidFill>
                <a:srgbClr val="0085B4"/>
              </a:solidFill>
              <a:latin typeface="Arial" charset="0"/>
            </a:endParaRPr>
          </a:p>
        </p:txBody>
      </p:sp>
      <p:sp>
        <p:nvSpPr>
          <p:cNvPr id="140313" name="Text Box 67"/>
          <p:cNvSpPr txBox="1">
            <a:spLocks noChangeArrowheads="1"/>
          </p:cNvSpPr>
          <p:nvPr/>
        </p:nvSpPr>
        <p:spPr bwMode="auto">
          <a:xfrm>
            <a:off x="1758595" y="3649402"/>
            <a:ext cx="2535237" cy="923925"/>
          </a:xfrm>
          <a:prstGeom prst="rect">
            <a:avLst/>
          </a:prstGeom>
          <a:noFill/>
          <a:ln w="9525">
            <a:noFill/>
            <a:miter lim="800000"/>
            <a:headEnd/>
            <a:tailEnd/>
          </a:ln>
        </p:spPr>
        <p:txBody>
          <a:bodyPr/>
          <a:lstStyle/>
          <a:p>
            <a:pPr>
              <a:buClrTx/>
              <a:buFontTx/>
              <a:buNone/>
            </a:pPr>
            <a:r>
              <a:rPr lang="en-US" altLang="ja-JP" sz="1600" b="0" dirty="0" smtClean="0">
                <a:solidFill>
                  <a:srgbClr val="0085B4"/>
                </a:solidFill>
                <a:latin typeface="Arial" charset="0"/>
                <a:ea typeface="ＭＳ Ｐゴシック" charset="-128"/>
              </a:rPr>
              <a:t>is </a:t>
            </a:r>
            <a:r>
              <a:rPr lang="en-US" altLang="ja-JP" sz="1600" b="0" dirty="0">
                <a:solidFill>
                  <a:srgbClr val="0085B4"/>
                </a:solidFill>
                <a:latin typeface="Arial" charset="0"/>
                <a:ea typeface="ＭＳ Ｐゴシック" charset="-128"/>
              </a:rPr>
              <a:t>now</a:t>
            </a:r>
          </a:p>
          <a:p>
            <a:pPr>
              <a:buClrTx/>
              <a:buFontTx/>
              <a:buNone/>
            </a:pPr>
            <a:r>
              <a:rPr lang="en-US" altLang="ja-JP" sz="1600" b="0" dirty="0">
                <a:solidFill>
                  <a:srgbClr val="0085B4"/>
                </a:solidFill>
                <a:latin typeface="Arial" charset="0"/>
                <a:ea typeface="ＭＳ Ｐゴシック" charset="-128"/>
              </a:rPr>
              <a:t>the new destination</a:t>
            </a:r>
            <a:endParaRPr lang="en-US" sz="1600" b="0" i="1" dirty="0">
              <a:solidFill>
                <a:srgbClr val="0085B4"/>
              </a:solidFill>
              <a:latin typeface="Arial" charset="0"/>
            </a:endParaRPr>
          </a:p>
        </p:txBody>
      </p:sp>
      <p:sp>
        <p:nvSpPr>
          <p:cNvPr id="28" name="Text Box 4"/>
          <p:cNvSpPr txBox="1">
            <a:spLocks noChangeArrowheads="1"/>
          </p:cNvSpPr>
          <p:nvPr/>
        </p:nvSpPr>
        <p:spPr bwMode="auto">
          <a:xfrm>
            <a:off x="1497976" y="2589213"/>
            <a:ext cx="7154524" cy="707886"/>
          </a:xfrm>
          <a:prstGeom prst="rect">
            <a:avLst/>
          </a:prstGeom>
          <a:noFill/>
          <a:ln w="9525" algn="ctr">
            <a:noFill/>
            <a:miter lim="800000"/>
            <a:headEnd/>
            <a:tailEnd/>
          </a:ln>
          <a:effectLst/>
        </p:spPr>
        <p:txBody>
          <a:bodyPr wrap="none">
            <a:spAutoFit/>
          </a:bodyPr>
          <a:lstStyle/>
          <a:p>
            <a:pPr>
              <a:spcBef>
                <a:spcPct val="20000"/>
              </a:spcBef>
            </a:pPr>
            <a:r>
              <a:rPr lang="en-US" b="0" dirty="0" smtClean="0">
                <a:latin typeface="Courier New" pitchFamily="49" charset="0"/>
                <a:cs typeface="Courier New" pitchFamily="49" charset="0"/>
              </a:rPr>
              <a:t>src&gt; </a:t>
            </a:r>
            <a:r>
              <a:rPr lang="en-US" b="0" dirty="0">
                <a:latin typeface="Courier New" pitchFamily="49" charset="0"/>
                <a:cs typeface="Courier New" pitchFamily="49" charset="0"/>
              </a:rPr>
              <a:t>snapmirror resync </a:t>
            </a:r>
            <a:r>
              <a:rPr lang="en-US" b="0" i="1" dirty="0">
                <a:latin typeface="Courier New" pitchFamily="49" charset="0"/>
                <a:cs typeface="Courier New" pitchFamily="49" charset="0"/>
              </a:rPr>
              <a:t>dst_hostname</a:t>
            </a:r>
            <a:r>
              <a:rPr lang="en-US" b="0" dirty="0">
                <a:latin typeface="Courier New" pitchFamily="49" charset="0"/>
                <a:cs typeface="Courier New" pitchFamily="49" charset="0"/>
              </a:rPr>
              <a:t>:</a:t>
            </a:r>
            <a:r>
              <a:rPr lang="en-US" b="0" i="1" dirty="0">
                <a:latin typeface="Courier New" pitchFamily="49" charset="0"/>
                <a:cs typeface="Courier New" pitchFamily="49" charset="0"/>
              </a:rPr>
              <a:t>dst_vol</a:t>
            </a:r>
            <a:endParaRPr lang="en-US" b="0" dirty="0">
              <a:latin typeface="Courier New" pitchFamily="49" charset="0"/>
              <a:cs typeface="Courier New" pitchFamily="49" charset="0"/>
            </a:endParaRP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withEffect">
                                  <p:stCondLst>
                                    <p:cond delay="0"/>
                                  </p:stCondLst>
                                  <p:childTnLst>
                                    <p:set>
                                      <p:cBhvr>
                                        <p:cTn id="6" dur="1" fill="hold">
                                          <p:stCondLst>
                                            <p:cond delay="0"/>
                                          </p:stCondLst>
                                        </p:cTn>
                                        <p:tgtEl>
                                          <p:spTgt spid="140302"/>
                                        </p:tgtEl>
                                        <p:attrNameLst>
                                          <p:attrName>style.visibility</p:attrName>
                                        </p:attrNameLst>
                                      </p:cBhvr>
                                      <p:to>
                                        <p:strVal val="visible"/>
                                      </p:to>
                                    </p:set>
                                    <p:anim calcmode="lin" valueType="num">
                                      <p:cBhvr>
                                        <p:cTn id="7" dur="2000" fill="hold"/>
                                        <p:tgtEl>
                                          <p:spTgt spid="140302"/>
                                        </p:tgtEl>
                                        <p:attrNameLst>
                                          <p:attrName>ppt_h</p:attrName>
                                        </p:attrNameLst>
                                      </p:cBhvr>
                                      <p:tavLst>
                                        <p:tav tm="0">
                                          <p:val>
                                            <p:strVal val="#ppt_h/20"/>
                                          </p:val>
                                        </p:tav>
                                        <p:tav tm="50000">
                                          <p:val>
                                            <p:strVal val="#ppt_h/20"/>
                                          </p:val>
                                        </p:tav>
                                        <p:tav tm="100000">
                                          <p:val>
                                            <p:strVal val="#ppt_h"/>
                                          </p:val>
                                        </p:tav>
                                      </p:tavLst>
                                    </p:anim>
                                    <p:anim calcmode="lin" valueType="num">
                                      <p:cBhvr>
                                        <p:cTn id="8" dur="2000" fill="hold"/>
                                        <p:tgtEl>
                                          <p:spTgt spid="140302"/>
                                        </p:tgtEl>
                                        <p:attrNameLst>
                                          <p:attrName>ppt_w</p:attrName>
                                        </p:attrNameLst>
                                      </p:cBhvr>
                                      <p:tavLst>
                                        <p:tav tm="0">
                                          <p:val>
                                            <p:strVal val="#ppt_w+.3"/>
                                          </p:val>
                                        </p:tav>
                                        <p:tav tm="50000">
                                          <p:val>
                                            <p:strVal val="#ppt_w+.3"/>
                                          </p:val>
                                        </p:tav>
                                        <p:tav tm="100000">
                                          <p:val>
                                            <p:strVal val="#ppt_w"/>
                                          </p:val>
                                        </p:tav>
                                      </p:tavLst>
                                    </p:anim>
                                    <p:anim calcmode="lin" valueType="num">
                                      <p:cBhvr>
                                        <p:cTn id="9" dur="2000" fill="hold"/>
                                        <p:tgtEl>
                                          <p:spTgt spid="140302"/>
                                        </p:tgtEl>
                                        <p:attrNameLst>
                                          <p:attrName>ppt_x</p:attrName>
                                        </p:attrNameLst>
                                      </p:cBhvr>
                                      <p:tavLst>
                                        <p:tav tm="0">
                                          <p:val>
                                            <p:strVal val="#ppt_x-.3"/>
                                          </p:val>
                                        </p:tav>
                                        <p:tav tm="50000">
                                          <p:val>
                                            <p:strVal val="#ppt_x"/>
                                          </p:val>
                                        </p:tav>
                                        <p:tav tm="100000">
                                          <p:val>
                                            <p:strVal val="#ppt_x"/>
                                          </p:val>
                                        </p:tav>
                                      </p:tavLst>
                                    </p:anim>
                                    <p:anim calcmode="lin" valueType="num">
                                      <p:cBhvr>
                                        <p:cTn id="10" dur="2000" fill="hold"/>
                                        <p:tgtEl>
                                          <p:spTgt spid="140302"/>
                                        </p:tgtEl>
                                        <p:attrNameLst>
                                          <p:attrName>ppt_y</p:attrName>
                                        </p:attrNameLst>
                                      </p:cBhvr>
                                      <p:tavLst>
                                        <p:tav tm="0">
                                          <p:val>
                                            <p:strVal val="#ppt_y"/>
                                          </p:val>
                                        </p:tav>
                                        <p:tav tm="100000">
                                          <p:val>
                                            <p:strVal val="#ppt_y"/>
                                          </p:val>
                                        </p:tav>
                                      </p:tavLst>
                                    </p:anim>
                                  </p:childTnLst>
                                </p:cTn>
                              </p:par>
                              <p:par>
                                <p:cTn id="11" presetID="5" presetClass="entr" presetSubtype="10" fill="hold" nodeType="withEffect">
                                  <p:stCondLst>
                                    <p:cond delay="0"/>
                                  </p:stCondLst>
                                  <p:childTnLst>
                                    <p:set>
                                      <p:cBhvr>
                                        <p:cTn id="12" dur="1" fill="hold">
                                          <p:stCondLst>
                                            <p:cond delay="0"/>
                                          </p:stCondLst>
                                        </p:cTn>
                                        <p:tgtEl>
                                          <p:spTgt spid="140303"/>
                                        </p:tgtEl>
                                        <p:attrNameLst>
                                          <p:attrName>style.visibility</p:attrName>
                                        </p:attrNameLst>
                                      </p:cBhvr>
                                      <p:to>
                                        <p:strVal val="visible"/>
                                      </p:to>
                                    </p:set>
                                    <p:animEffect transition="in" filter="checkerboard(across)">
                                      <p:cBhvr>
                                        <p:cTn id="13" dur="5000"/>
                                        <p:tgtEl>
                                          <p:spTgt spid="140303"/>
                                        </p:tgtEl>
                                      </p:cBhvr>
                                    </p:animEffect>
                                  </p:childTnLst>
                                </p:cTn>
                              </p:par>
                              <p:par>
                                <p:cTn id="14" presetID="39" presetClass="entr" presetSubtype="0" accel="100000" fill="hold" grpId="0" nodeType="withEffect">
                                  <p:stCondLst>
                                    <p:cond delay="0"/>
                                  </p:stCondLst>
                                  <p:childTnLst>
                                    <p:set>
                                      <p:cBhvr>
                                        <p:cTn id="15" dur="1" fill="hold">
                                          <p:stCondLst>
                                            <p:cond delay="0"/>
                                          </p:stCondLst>
                                        </p:cTn>
                                        <p:tgtEl>
                                          <p:spTgt spid="140301"/>
                                        </p:tgtEl>
                                        <p:attrNameLst>
                                          <p:attrName>style.visibility</p:attrName>
                                        </p:attrNameLst>
                                      </p:cBhvr>
                                      <p:to>
                                        <p:strVal val="visible"/>
                                      </p:to>
                                    </p:set>
                                    <p:anim calcmode="lin" valueType="num">
                                      <p:cBhvr>
                                        <p:cTn id="16" dur="1000" fill="hold"/>
                                        <p:tgtEl>
                                          <p:spTgt spid="140301"/>
                                        </p:tgtEl>
                                        <p:attrNameLst>
                                          <p:attrName>ppt_h</p:attrName>
                                        </p:attrNameLst>
                                      </p:cBhvr>
                                      <p:tavLst>
                                        <p:tav tm="0">
                                          <p:val>
                                            <p:strVal val="#ppt_h/20"/>
                                          </p:val>
                                        </p:tav>
                                        <p:tav tm="50000">
                                          <p:val>
                                            <p:strVal val="#ppt_h/20"/>
                                          </p:val>
                                        </p:tav>
                                        <p:tav tm="100000">
                                          <p:val>
                                            <p:strVal val="#ppt_h"/>
                                          </p:val>
                                        </p:tav>
                                      </p:tavLst>
                                    </p:anim>
                                    <p:anim calcmode="lin" valueType="num">
                                      <p:cBhvr>
                                        <p:cTn id="17" dur="1000" fill="hold"/>
                                        <p:tgtEl>
                                          <p:spTgt spid="140301"/>
                                        </p:tgtEl>
                                        <p:attrNameLst>
                                          <p:attrName>ppt_w</p:attrName>
                                        </p:attrNameLst>
                                      </p:cBhvr>
                                      <p:tavLst>
                                        <p:tav tm="0">
                                          <p:val>
                                            <p:strVal val="#ppt_w+.3"/>
                                          </p:val>
                                        </p:tav>
                                        <p:tav tm="50000">
                                          <p:val>
                                            <p:strVal val="#ppt_w+.3"/>
                                          </p:val>
                                        </p:tav>
                                        <p:tav tm="100000">
                                          <p:val>
                                            <p:strVal val="#ppt_w"/>
                                          </p:val>
                                        </p:tav>
                                      </p:tavLst>
                                    </p:anim>
                                    <p:anim calcmode="lin" valueType="num">
                                      <p:cBhvr>
                                        <p:cTn id="18" dur="1000" fill="hold"/>
                                        <p:tgtEl>
                                          <p:spTgt spid="140301"/>
                                        </p:tgtEl>
                                        <p:attrNameLst>
                                          <p:attrName>ppt_x</p:attrName>
                                        </p:attrNameLst>
                                      </p:cBhvr>
                                      <p:tavLst>
                                        <p:tav tm="0">
                                          <p:val>
                                            <p:strVal val="#ppt_x-.3"/>
                                          </p:val>
                                        </p:tav>
                                        <p:tav tm="50000">
                                          <p:val>
                                            <p:strVal val="#ppt_x"/>
                                          </p:val>
                                        </p:tav>
                                        <p:tav tm="100000">
                                          <p:val>
                                            <p:strVal val="#ppt_x"/>
                                          </p:val>
                                        </p:tav>
                                      </p:tavLst>
                                    </p:anim>
                                    <p:anim calcmode="lin" valueType="num">
                                      <p:cBhvr>
                                        <p:cTn id="19" dur="1000" fill="hold"/>
                                        <p:tgtEl>
                                          <p:spTgt spid="140301"/>
                                        </p:tgtEl>
                                        <p:attrNameLst>
                                          <p:attrName>ppt_y</p:attrName>
                                        </p:attrNameLst>
                                      </p:cBhvr>
                                      <p:tavLst>
                                        <p:tav tm="0">
                                          <p:val>
                                            <p:strVal val="#ppt_y"/>
                                          </p:val>
                                        </p:tav>
                                        <p:tav tm="100000">
                                          <p:val>
                                            <p:strVal val="#ppt_y"/>
                                          </p:val>
                                        </p:tav>
                                      </p:tavLst>
                                    </p:anim>
                                  </p:childTnLst>
                                </p:cTn>
                              </p:par>
                              <p:par>
                                <p:cTn id="20" presetID="39" presetClass="entr" presetSubtype="0" accel="100000" fill="hold" grpId="0" nodeType="withEffect">
                                  <p:stCondLst>
                                    <p:cond delay="0"/>
                                  </p:stCondLst>
                                  <p:childTnLst>
                                    <p:set>
                                      <p:cBhvr>
                                        <p:cTn id="21" dur="1" fill="hold">
                                          <p:stCondLst>
                                            <p:cond delay="0"/>
                                          </p:stCondLst>
                                        </p:cTn>
                                        <p:tgtEl>
                                          <p:spTgt spid="140298"/>
                                        </p:tgtEl>
                                        <p:attrNameLst>
                                          <p:attrName>style.visibility</p:attrName>
                                        </p:attrNameLst>
                                      </p:cBhvr>
                                      <p:to>
                                        <p:strVal val="visible"/>
                                      </p:to>
                                    </p:set>
                                    <p:anim calcmode="lin" valueType="num">
                                      <p:cBhvr>
                                        <p:cTn id="22" dur="1000" fill="hold"/>
                                        <p:tgtEl>
                                          <p:spTgt spid="140298"/>
                                        </p:tgtEl>
                                        <p:attrNameLst>
                                          <p:attrName>ppt_h</p:attrName>
                                        </p:attrNameLst>
                                      </p:cBhvr>
                                      <p:tavLst>
                                        <p:tav tm="0">
                                          <p:val>
                                            <p:strVal val="#ppt_h/20"/>
                                          </p:val>
                                        </p:tav>
                                        <p:tav tm="50000">
                                          <p:val>
                                            <p:strVal val="#ppt_h/20"/>
                                          </p:val>
                                        </p:tav>
                                        <p:tav tm="100000">
                                          <p:val>
                                            <p:strVal val="#ppt_h"/>
                                          </p:val>
                                        </p:tav>
                                      </p:tavLst>
                                    </p:anim>
                                    <p:anim calcmode="lin" valueType="num">
                                      <p:cBhvr>
                                        <p:cTn id="23" dur="1000" fill="hold"/>
                                        <p:tgtEl>
                                          <p:spTgt spid="140298"/>
                                        </p:tgtEl>
                                        <p:attrNameLst>
                                          <p:attrName>ppt_w</p:attrName>
                                        </p:attrNameLst>
                                      </p:cBhvr>
                                      <p:tavLst>
                                        <p:tav tm="0">
                                          <p:val>
                                            <p:strVal val="#ppt_w+.3"/>
                                          </p:val>
                                        </p:tav>
                                        <p:tav tm="50000">
                                          <p:val>
                                            <p:strVal val="#ppt_w+.3"/>
                                          </p:val>
                                        </p:tav>
                                        <p:tav tm="100000">
                                          <p:val>
                                            <p:strVal val="#ppt_w"/>
                                          </p:val>
                                        </p:tav>
                                      </p:tavLst>
                                    </p:anim>
                                    <p:anim calcmode="lin" valueType="num">
                                      <p:cBhvr>
                                        <p:cTn id="24" dur="1000" fill="hold"/>
                                        <p:tgtEl>
                                          <p:spTgt spid="140298"/>
                                        </p:tgtEl>
                                        <p:attrNameLst>
                                          <p:attrName>ppt_x</p:attrName>
                                        </p:attrNameLst>
                                      </p:cBhvr>
                                      <p:tavLst>
                                        <p:tav tm="0">
                                          <p:val>
                                            <p:strVal val="#ppt_x-.3"/>
                                          </p:val>
                                        </p:tav>
                                        <p:tav tm="50000">
                                          <p:val>
                                            <p:strVal val="#ppt_x"/>
                                          </p:val>
                                        </p:tav>
                                        <p:tav tm="100000">
                                          <p:val>
                                            <p:strVal val="#ppt_x"/>
                                          </p:val>
                                        </p:tav>
                                      </p:tavLst>
                                    </p:anim>
                                    <p:anim calcmode="lin" valueType="num">
                                      <p:cBhvr>
                                        <p:cTn id="25" dur="1000" fill="hold"/>
                                        <p:tgtEl>
                                          <p:spTgt spid="140298"/>
                                        </p:tgtEl>
                                        <p:attrNameLst>
                                          <p:attrName>ppt_y</p:attrName>
                                        </p:attrNameLst>
                                      </p:cBhvr>
                                      <p:tavLst>
                                        <p:tav tm="0">
                                          <p:val>
                                            <p:strVal val="#ppt_y"/>
                                          </p:val>
                                        </p:tav>
                                        <p:tav tm="100000">
                                          <p:val>
                                            <p:strVal val="#ppt_y"/>
                                          </p:val>
                                        </p:tav>
                                      </p:tavLst>
                                    </p:anim>
                                  </p:childTnLst>
                                </p:cTn>
                              </p:par>
                              <p:par>
                                <p:cTn id="26" presetID="39" presetClass="entr" presetSubtype="0" accel="100000" fill="hold" grpId="0" nodeType="withEffect">
                                  <p:stCondLst>
                                    <p:cond delay="0"/>
                                  </p:stCondLst>
                                  <p:childTnLst>
                                    <p:set>
                                      <p:cBhvr>
                                        <p:cTn id="27" dur="1" fill="hold">
                                          <p:stCondLst>
                                            <p:cond delay="0"/>
                                          </p:stCondLst>
                                        </p:cTn>
                                        <p:tgtEl>
                                          <p:spTgt spid="140304"/>
                                        </p:tgtEl>
                                        <p:attrNameLst>
                                          <p:attrName>style.visibility</p:attrName>
                                        </p:attrNameLst>
                                      </p:cBhvr>
                                      <p:to>
                                        <p:strVal val="visible"/>
                                      </p:to>
                                    </p:set>
                                    <p:anim calcmode="lin" valueType="num">
                                      <p:cBhvr>
                                        <p:cTn id="28" dur="2000" fill="hold"/>
                                        <p:tgtEl>
                                          <p:spTgt spid="140304"/>
                                        </p:tgtEl>
                                        <p:attrNameLst>
                                          <p:attrName>ppt_h</p:attrName>
                                        </p:attrNameLst>
                                      </p:cBhvr>
                                      <p:tavLst>
                                        <p:tav tm="0">
                                          <p:val>
                                            <p:strVal val="#ppt_h/20"/>
                                          </p:val>
                                        </p:tav>
                                        <p:tav tm="50000">
                                          <p:val>
                                            <p:strVal val="#ppt_h/20"/>
                                          </p:val>
                                        </p:tav>
                                        <p:tav tm="100000">
                                          <p:val>
                                            <p:strVal val="#ppt_h"/>
                                          </p:val>
                                        </p:tav>
                                      </p:tavLst>
                                    </p:anim>
                                    <p:anim calcmode="lin" valueType="num">
                                      <p:cBhvr>
                                        <p:cTn id="29" dur="2000" fill="hold"/>
                                        <p:tgtEl>
                                          <p:spTgt spid="140304"/>
                                        </p:tgtEl>
                                        <p:attrNameLst>
                                          <p:attrName>ppt_w</p:attrName>
                                        </p:attrNameLst>
                                      </p:cBhvr>
                                      <p:tavLst>
                                        <p:tav tm="0">
                                          <p:val>
                                            <p:strVal val="#ppt_w+.3"/>
                                          </p:val>
                                        </p:tav>
                                        <p:tav tm="50000">
                                          <p:val>
                                            <p:strVal val="#ppt_w+.3"/>
                                          </p:val>
                                        </p:tav>
                                        <p:tav tm="100000">
                                          <p:val>
                                            <p:strVal val="#ppt_w"/>
                                          </p:val>
                                        </p:tav>
                                      </p:tavLst>
                                    </p:anim>
                                    <p:anim calcmode="lin" valueType="num">
                                      <p:cBhvr>
                                        <p:cTn id="30" dur="2000" fill="hold"/>
                                        <p:tgtEl>
                                          <p:spTgt spid="140304"/>
                                        </p:tgtEl>
                                        <p:attrNameLst>
                                          <p:attrName>ppt_x</p:attrName>
                                        </p:attrNameLst>
                                      </p:cBhvr>
                                      <p:tavLst>
                                        <p:tav tm="0">
                                          <p:val>
                                            <p:strVal val="#ppt_x-.3"/>
                                          </p:val>
                                        </p:tav>
                                        <p:tav tm="50000">
                                          <p:val>
                                            <p:strVal val="#ppt_x"/>
                                          </p:val>
                                        </p:tav>
                                        <p:tav tm="100000">
                                          <p:val>
                                            <p:strVal val="#ppt_x"/>
                                          </p:val>
                                        </p:tav>
                                      </p:tavLst>
                                    </p:anim>
                                    <p:anim calcmode="lin" valueType="num">
                                      <p:cBhvr>
                                        <p:cTn id="31" dur="2000" fill="hold"/>
                                        <p:tgtEl>
                                          <p:spTgt spid="140304"/>
                                        </p:tgtEl>
                                        <p:attrNameLst>
                                          <p:attrName>ppt_y</p:attrName>
                                        </p:attrNameLst>
                                      </p:cBhvr>
                                      <p:tavLst>
                                        <p:tav tm="0">
                                          <p:val>
                                            <p:strVal val="#ppt_y"/>
                                          </p:val>
                                        </p:tav>
                                        <p:tav tm="100000">
                                          <p:val>
                                            <p:strVal val="#ppt_y"/>
                                          </p:val>
                                        </p:tav>
                                      </p:tavLst>
                                    </p:anim>
                                  </p:childTnLst>
                                </p:cTn>
                              </p:par>
                              <p:par>
                                <p:cTn id="32" presetID="5" presetClass="entr" presetSubtype="10" fill="hold" grpId="0" nodeType="withEffect">
                                  <p:stCondLst>
                                    <p:cond delay="0"/>
                                  </p:stCondLst>
                                  <p:childTnLst>
                                    <p:set>
                                      <p:cBhvr>
                                        <p:cTn id="33" dur="1" fill="hold">
                                          <p:stCondLst>
                                            <p:cond delay="0"/>
                                          </p:stCondLst>
                                        </p:cTn>
                                        <p:tgtEl>
                                          <p:spTgt spid="140312"/>
                                        </p:tgtEl>
                                        <p:attrNameLst>
                                          <p:attrName>style.visibility</p:attrName>
                                        </p:attrNameLst>
                                      </p:cBhvr>
                                      <p:to>
                                        <p:strVal val="visible"/>
                                      </p:to>
                                    </p:set>
                                    <p:animEffect transition="in" filter="checkerboard(across)">
                                      <p:cBhvr>
                                        <p:cTn id="34" dur="5000"/>
                                        <p:tgtEl>
                                          <p:spTgt spid="140312"/>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140313"/>
                                        </p:tgtEl>
                                        <p:attrNameLst>
                                          <p:attrName>style.visibility</p:attrName>
                                        </p:attrNameLst>
                                      </p:cBhvr>
                                      <p:to>
                                        <p:strVal val="visible"/>
                                      </p:to>
                                    </p:set>
                                    <p:animEffect transition="in" filter="checkerboard(across)">
                                      <p:cBhvr>
                                        <p:cTn id="37" dur="5000"/>
                                        <p:tgtEl>
                                          <p:spTgt spid="1403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8" grpId="0" animBg="1"/>
      <p:bldP spid="140301" grpId="0" animBg="1"/>
      <p:bldP spid="140304" grpId="0"/>
      <p:bldP spid="140312" grpId="0"/>
      <p:bldP spid="14031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idx="4294967295"/>
          </p:nvPr>
        </p:nvSpPr>
        <p:spPr/>
        <p:txBody>
          <a:bodyPr/>
          <a:lstStyle/>
          <a:p>
            <a:pPr eaLnBrk="1" hangingPunct="1"/>
            <a:r>
              <a:rPr lang="en-US" dirty="0" smtClean="0"/>
              <a:t>Making the Break Permanent</a:t>
            </a:r>
          </a:p>
        </p:txBody>
      </p:sp>
      <p:sp>
        <p:nvSpPr>
          <p:cNvPr id="136195" name="Rectangle 3"/>
          <p:cNvSpPr>
            <a:spLocks noGrp="1" noChangeArrowheads="1"/>
          </p:cNvSpPr>
          <p:nvPr>
            <p:ph type="body" idx="4294967295"/>
          </p:nvPr>
        </p:nvSpPr>
        <p:spPr>
          <a:xfrm>
            <a:off x="990600" y="1123950"/>
            <a:ext cx="7745413" cy="1663700"/>
          </a:xfrm>
        </p:spPr>
        <p:txBody>
          <a:bodyPr/>
          <a:lstStyle/>
          <a:p>
            <a:pPr eaLnBrk="1" hangingPunct="1">
              <a:lnSpc>
                <a:spcPct val="80000"/>
              </a:lnSpc>
            </a:pPr>
            <a:r>
              <a:rPr lang="en-US" sz="2600" dirty="0" smtClean="0"/>
              <a:t>To make the break permanent, release the relationship from its direct source</a:t>
            </a:r>
          </a:p>
          <a:p>
            <a:pPr eaLnBrk="1" hangingPunct="1">
              <a:lnSpc>
                <a:spcPct val="80000"/>
              </a:lnSpc>
            </a:pPr>
            <a:endParaRPr lang="en-US" sz="2600" dirty="0" smtClean="0"/>
          </a:p>
          <a:p>
            <a:pPr eaLnBrk="1" hangingPunct="1">
              <a:lnSpc>
                <a:spcPct val="80000"/>
              </a:lnSpc>
              <a:buFont typeface="Wingdings 2" pitchFamily="18" charset="2"/>
              <a:buNone/>
            </a:pPr>
            <a:endParaRPr/>
          </a:p>
        </p:txBody>
      </p:sp>
      <p:sp>
        <p:nvSpPr>
          <p:cNvPr id="136198" name="Line 68"/>
          <p:cNvSpPr>
            <a:spLocks noChangeShapeType="1"/>
          </p:cNvSpPr>
          <p:nvPr/>
        </p:nvSpPr>
        <p:spPr bwMode="auto">
          <a:xfrm>
            <a:off x="2801938" y="5092700"/>
            <a:ext cx="0" cy="687388"/>
          </a:xfrm>
          <a:prstGeom prst="line">
            <a:avLst/>
          </a:prstGeom>
          <a:noFill/>
          <a:ln w="28575">
            <a:solidFill>
              <a:srgbClr val="777777"/>
            </a:solidFill>
            <a:round/>
            <a:headEnd/>
            <a:tailEnd/>
          </a:ln>
        </p:spPr>
        <p:txBody>
          <a:bodyPr wrap="none" anchor="ctr"/>
          <a:lstStyle/>
          <a:p>
            <a:endParaRPr lang="en-US" dirty="0"/>
          </a:p>
        </p:txBody>
      </p:sp>
      <p:sp>
        <p:nvSpPr>
          <p:cNvPr id="136199" name="AutoShape 24"/>
          <p:cNvSpPr>
            <a:spLocks noChangeArrowheads="1"/>
          </p:cNvSpPr>
          <p:nvPr/>
        </p:nvSpPr>
        <p:spPr bwMode="auto">
          <a:xfrm>
            <a:off x="2547938" y="5648325"/>
            <a:ext cx="481012" cy="635000"/>
          </a:xfrm>
          <a:prstGeom prst="can">
            <a:avLst>
              <a:gd name="adj" fmla="val 34452"/>
            </a:avLst>
          </a:prstGeom>
          <a:solidFill>
            <a:srgbClr val="777777"/>
          </a:solidFill>
          <a:ln w="12700">
            <a:solidFill>
              <a:schemeClr val="bg1"/>
            </a:solidFill>
            <a:round/>
            <a:headEnd/>
            <a:tailEnd/>
          </a:ln>
        </p:spPr>
        <p:txBody>
          <a:bodyPr wrap="none" anchor="ctr"/>
          <a:lstStyle/>
          <a:p>
            <a:endParaRPr lang="en-US" b="0" dirty="0"/>
          </a:p>
        </p:txBody>
      </p:sp>
      <p:pic>
        <p:nvPicPr>
          <p:cNvPr id="136200" name="Picture 54" descr="FAS900"/>
          <p:cNvPicPr>
            <a:picLocks noChangeAspect="1" noChangeArrowheads="1"/>
          </p:cNvPicPr>
          <p:nvPr/>
        </p:nvPicPr>
        <p:blipFill>
          <a:blip r:embed="rId3" cstate="print"/>
          <a:srcRect/>
          <a:stretch>
            <a:fillRect/>
          </a:stretch>
        </p:blipFill>
        <p:spPr bwMode="auto">
          <a:xfrm>
            <a:off x="2343150" y="4337050"/>
            <a:ext cx="1084263" cy="757238"/>
          </a:xfrm>
          <a:prstGeom prst="rect">
            <a:avLst/>
          </a:prstGeom>
          <a:noFill/>
          <a:ln w="9525">
            <a:noFill/>
            <a:miter lim="800000"/>
            <a:headEnd/>
            <a:tailEnd/>
          </a:ln>
        </p:spPr>
      </p:pic>
      <p:sp>
        <p:nvSpPr>
          <p:cNvPr id="136203" name="Rectangle 58"/>
          <p:cNvSpPr>
            <a:spLocks noChangeArrowheads="1"/>
          </p:cNvSpPr>
          <p:nvPr/>
        </p:nvSpPr>
        <p:spPr bwMode="auto">
          <a:xfrm>
            <a:off x="1968500" y="4867275"/>
            <a:ext cx="1109663" cy="244475"/>
          </a:xfrm>
          <a:prstGeom prst="rect">
            <a:avLst/>
          </a:prstGeom>
          <a:noFill/>
          <a:ln w="12700">
            <a:noFill/>
            <a:miter lim="800000"/>
            <a:headEnd/>
            <a:tailEnd/>
          </a:ln>
        </p:spPr>
        <p:txBody>
          <a:bodyPr>
            <a:spAutoFit/>
          </a:bodyPr>
          <a:lstStyle/>
          <a:p>
            <a:pPr algn="r" eaLnBrk="0" hangingPunct="0">
              <a:buClrTx/>
              <a:buFontTx/>
              <a:buNone/>
            </a:pPr>
            <a:r>
              <a:rPr lang="en-US" sz="1000" b="0" dirty="0">
                <a:latin typeface="Arial" charset="0"/>
              </a:rPr>
              <a:t>e0a  e0b</a:t>
            </a:r>
          </a:p>
        </p:txBody>
      </p:sp>
      <p:sp>
        <p:nvSpPr>
          <p:cNvPr id="136209" name="Rectangle 69"/>
          <p:cNvSpPr>
            <a:spLocks noChangeArrowheads="1"/>
          </p:cNvSpPr>
          <p:nvPr/>
        </p:nvSpPr>
        <p:spPr bwMode="auto">
          <a:xfrm>
            <a:off x="5891213" y="3940175"/>
            <a:ext cx="806450" cy="336550"/>
          </a:xfrm>
          <a:prstGeom prst="rect">
            <a:avLst/>
          </a:prstGeom>
          <a:noFill/>
          <a:ln w="12700">
            <a:noFill/>
            <a:miter lim="800000"/>
            <a:headEnd/>
            <a:tailEnd/>
          </a:ln>
        </p:spPr>
        <p:txBody>
          <a:bodyPr>
            <a:spAutoFit/>
          </a:bodyPr>
          <a:lstStyle/>
          <a:p>
            <a:pPr algn="r">
              <a:buClrTx/>
              <a:buFontTx/>
              <a:buNone/>
            </a:pPr>
            <a:endParaRPr lang="en-US" sz="1600" b="0" dirty="0">
              <a:latin typeface="Arial" charset="0"/>
            </a:endParaRPr>
          </a:p>
        </p:txBody>
      </p:sp>
      <p:sp>
        <p:nvSpPr>
          <p:cNvPr id="136210" name="Rectangle 70"/>
          <p:cNvSpPr>
            <a:spLocks noChangeArrowheads="1"/>
          </p:cNvSpPr>
          <p:nvPr/>
        </p:nvSpPr>
        <p:spPr bwMode="auto">
          <a:xfrm>
            <a:off x="2473325" y="3935413"/>
            <a:ext cx="801688" cy="334962"/>
          </a:xfrm>
          <a:prstGeom prst="rect">
            <a:avLst/>
          </a:prstGeom>
          <a:noFill/>
          <a:ln w="12700">
            <a:noFill/>
            <a:miter lim="800000"/>
            <a:headEnd/>
            <a:tailEnd/>
          </a:ln>
        </p:spPr>
        <p:txBody>
          <a:bodyPr>
            <a:spAutoFit/>
          </a:bodyPr>
          <a:lstStyle/>
          <a:p>
            <a:pPr algn="r">
              <a:buClrTx/>
              <a:buFontTx/>
              <a:buNone/>
            </a:pPr>
            <a:endParaRPr lang="en-US" sz="1600" b="0" dirty="0">
              <a:latin typeface="Arial" charset="0"/>
            </a:endParaRPr>
          </a:p>
        </p:txBody>
      </p:sp>
      <p:sp>
        <p:nvSpPr>
          <p:cNvPr id="136211" name="Text Box 72"/>
          <p:cNvSpPr txBox="1">
            <a:spLocks noChangeArrowheads="1"/>
          </p:cNvSpPr>
          <p:nvPr/>
        </p:nvSpPr>
        <p:spPr bwMode="auto">
          <a:xfrm>
            <a:off x="2474913" y="5872163"/>
            <a:ext cx="652462" cy="392112"/>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VO1</a:t>
            </a:r>
            <a:endParaRPr lang="en-US" sz="1200" b="0" i="1" dirty="0">
              <a:solidFill>
                <a:schemeClr val="bg1"/>
              </a:solidFill>
              <a:latin typeface="Arial" charset="0"/>
            </a:endParaRPr>
          </a:p>
        </p:txBody>
      </p:sp>
      <p:sp>
        <p:nvSpPr>
          <p:cNvPr id="136216" name="Rectangle 69"/>
          <p:cNvSpPr>
            <a:spLocks noChangeArrowheads="1"/>
          </p:cNvSpPr>
          <p:nvPr/>
        </p:nvSpPr>
        <p:spPr bwMode="auto">
          <a:xfrm>
            <a:off x="6913563" y="3784600"/>
            <a:ext cx="739775" cy="336550"/>
          </a:xfrm>
          <a:prstGeom prst="rect">
            <a:avLst/>
          </a:prstGeom>
          <a:noFill/>
          <a:ln w="12700">
            <a:noFill/>
            <a:miter lim="800000"/>
            <a:headEnd/>
            <a:tailEnd/>
          </a:ln>
        </p:spPr>
        <p:txBody>
          <a:bodyPr>
            <a:spAutoFit/>
          </a:bodyPr>
          <a:lstStyle/>
          <a:p>
            <a:pPr algn="r">
              <a:buClrTx/>
              <a:buFontTx/>
              <a:buNone/>
            </a:pPr>
            <a:r>
              <a:rPr lang="en-US" altLang="ja-JP" sz="1600" b="0" dirty="0">
                <a:latin typeface="Arial" charset="0"/>
                <a:ea typeface="ＭＳ Ｐゴシック" charset="-128"/>
              </a:rPr>
              <a:t>FAS2</a:t>
            </a:r>
            <a:endParaRPr lang="en-US" sz="1600" b="0" dirty="0">
              <a:latin typeface="Arial" charset="0"/>
            </a:endParaRPr>
          </a:p>
        </p:txBody>
      </p:sp>
      <p:sp>
        <p:nvSpPr>
          <p:cNvPr id="136217" name="Rectangle 70"/>
          <p:cNvSpPr>
            <a:spLocks noChangeArrowheads="1"/>
          </p:cNvSpPr>
          <p:nvPr/>
        </p:nvSpPr>
        <p:spPr bwMode="auto">
          <a:xfrm>
            <a:off x="2514600" y="3838575"/>
            <a:ext cx="739775" cy="336550"/>
          </a:xfrm>
          <a:prstGeom prst="rect">
            <a:avLst/>
          </a:prstGeom>
          <a:noFill/>
          <a:ln w="12700">
            <a:noFill/>
            <a:miter lim="800000"/>
            <a:headEnd/>
            <a:tailEnd/>
          </a:ln>
        </p:spPr>
        <p:txBody>
          <a:bodyPr>
            <a:spAutoFit/>
          </a:bodyPr>
          <a:lstStyle/>
          <a:p>
            <a:pPr algn="r">
              <a:buClrTx/>
              <a:buFontTx/>
              <a:buNone/>
            </a:pPr>
            <a:r>
              <a:rPr lang="en-US" altLang="ja-JP" sz="1600" b="0" dirty="0">
                <a:latin typeface="Arial" charset="0"/>
                <a:ea typeface="ＭＳ Ｐゴシック" charset="-128"/>
              </a:rPr>
              <a:t>FAS1</a:t>
            </a:r>
            <a:endParaRPr lang="en-US" sz="1600" b="0" dirty="0">
              <a:latin typeface="Arial" charset="0"/>
            </a:endParaRPr>
          </a:p>
        </p:txBody>
      </p:sp>
      <p:sp>
        <p:nvSpPr>
          <p:cNvPr id="136218" name="Line 57"/>
          <p:cNvSpPr>
            <a:spLocks noChangeShapeType="1"/>
          </p:cNvSpPr>
          <p:nvPr/>
        </p:nvSpPr>
        <p:spPr bwMode="auto">
          <a:xfrm flipV="1">
            <a:off x="3473450" y="4572000"/>
            <a:ext cx="3171825" cy="0"/>
          </a:xfrm>
          <a:prstGeom prst="line">
            <a:avLst/>
          </a:prstGeom>
          <a:noFill/>
          <a:ln w="28575">
            <a:solidFill>
              <a:srgbClr val="777777"/>
            </a:solidFill>
            <a:round/>
            <a:headEnd/>
            <a:tailEnd/>
          </a:ln>
        </p:spPr>
        <p:txBody>
          <a:bodyPr wrap="none" anchor="ctr"/>
          <a:lstStyle/>
          <a:p>
            <a:endParaRPr lang="en-US" dirty="0"/>
          </a:p>
        </p:txBody>
      </p:sp>
      <p:sp>
        <p:nvSpPr>
          <p:cNvPr id="136219" name="Line 60"/>
          <p:cNvSpPr>
            <a:spLocks noChangeShapeType="1"/>
          </p:cNvSpPr>
          <p:nvPr/>
        </p:nvSpPr>
        <p:spPr bwMode="auto">
          <a:xfrm flipV="1">
            <a:off x="3494088" y="4922838"/>
            <a:ext cx="3160712" cy="0"/>
          </a:xfrm>
          <a:prstGeom prst="line">
            <a:avLst/>
          </a:prstGeom>
          <a:noFill/>
          <a:ln w="28575">
            <a:solidFill>
              <a:srgbClr val="777777"/>
            </a:solidFill>
            <a:round/>
            <a:headEnd/>
            <a:tailEnd/>
          </a:ln>
        </p:spPr>
        <p:txBody>
          <a:bodyPr wrap="none" anchor="ctr"/>
          <a:lstStyle/>
          <a:p>
            <a:endParaRPr lang="en-US" dirty="0"/>
          </a:p>
        </p:txBody>
      </p:sp>
      <p:pic>
        <p:nvPicPr>
          <p:cNvPr id="136220" name="Picture 62" descr="snapmirror"/>
          <p:cNvPicPr>
            <a:picLocks noChangeAspect="1" noChangeArrowheads="1"/>
          </p:cNvPicPr>
          <p:nvPr/>
        </p:nvPicPr>
        <p:blipFill>
          <a:blip r:embed="rId4" cstate="print"/>
          <a:srcRect/>
          <a:stretch>
            <a:fillRect/>
          </a:stretch>
        </p:blipFill>
        <p:spPr bwMode="auto">
          <a:xfrm>
            <a:off x="4824413" y="4503738"/>
            <a:ext cx="511175" cy="536575"/>
          </a:xfrm>
          <a:prstGeom prst="rect">
            <a:avLst/>
          </a:prstGeom>
          <a:noFill/>
          <a:ln w="9525">
            <a:noFill/>
            <a:miter lim="800000"/>
            <a:headEnd/>
            <a:tailEnd/>
          </a:ln>
        </p:spPr>
      </p:pic>
      <p:sp>
        <p:nvSpPr>
          <p:cNvPr id="24" name="Text Box 4"/>
          <p:cNvSpPr txBox="1">
            <a:spLocks noChangeArrowheads="1"/>
          </p:cNvSpPr>
          <p:nvPr/>
        </p:nvSpPr>
        <p:spPr bwMode="auto">
          <a:xfrm>
            <a:off x="1186249" y="2564500"/>
            <a:ext cx="7389340" cy="1077218"/>
          </a:xfrm>
          <a:prstGeom prst="rect">
            <a:avLst/>
          </a:prstGeom>
          <a:noFill/>
          <a:ln w="9525" algn="ctr">
            <a:noFill/>
            <a:miter lim="800000"/>
            <a:headEnd/>
            <a:tailEnd/>
          </a:ln>
          <a:effectLst/>
        </p:spPr>
        <p:txBody>
          <a:bodyPr wrap="square">
            <a:spAutoFit/>
          </a:bodyPr>
          <a:lstStyle/>
          <a:p>
            <a:pPr algn="l">
              <a:spcBef>
                <a:spcPct val="20000"/>
              </a:spcBef>
            </a:pPr>
            <a:r>
              <a:rPr lang="en-US" b="0" dirty="0" smtClean="0">
                <a:latin typeface="Courier New" pitchFamily="49" charset="0"/>
                <a:cs typeface="Courier New" pitchFamily="49" charset="0"/>
              </a:rPr>
              <a:t>src&gt; </a:t>
            </a:r>
            <a:r>
              <a:rPr lang="en-US" dirty="0" smtClean="0">
                <a:latin typeface="Courier New" pitchFamily="49" charset="0"/>
                <a:cs typeface="Courier New" pitchFamily="49" charset="0"/>
              </a:rPr>
              <a:t>snapmirror release </a:t>
            </a:r>
            <a:r>
              <a:rPr lang="en-US" i="1" dirty="0" smtClean="0">
                <a:latin typeface="Courier New" pitchFamily="49" charset="0"/>
                <a:cs typeface="Courier New" pitchFamily="49" charset="0"/>
              </a:rPr>
              <a:t>src_vol </a:t>
            </a:r>
          </a:p>
          <a:p>
            <a:pPr algn="l">
              <a:spcBef>
                <a:spcPct val="20000"/>
              </a:spcBef>
            </a:pPr>
            <a:r>
              <a:rPr lang="en-US" i="1" dirty="0" smtClean="0">
                <a:latin typeface="Courier New" pitchFamily="49" charset="0"/>
                <a:cs typeface="Courier New" pitchFamily="49" charset="0"/>
              </a:rPr>
              <a:t>                        </a:t>
            </a:r>
            <a:r>
              <a:rPr lang="en-US" i="1" dirty="0" err="1" smtClean="0">
                <a:latin typeface="Courier New" pitchFamily="49" charset="0"/>
                <a:cs typeface="Courier New" pitchFamily="49" charset="0"/>
              </a:rPr>
              <a:t>dst_hostname:dst_vol</a:t>
            </a:r>
            <a:endParaRPr lang="en-US" b="0" dirty="0">
              <a:latin typeface="Courier New" pitchFamily="49" charset="0"/>
              <a:cs typeface="Courier New" pitchFamily="49" charset="0"/>
            </a:endParaRPr>
          </a:p>
          <a:p>
            <a:endParaRPr lang="en-US" dirty="0"/>
          </a:p>
        </p:txBody>
      </p:sp>
      <p:sp>
        <p:nvSpPr>
          <p:cNvPr id="22" name="Line 68"/>
          <p:cNvSpPr>
            <a:spLocks noChangeShapeType="1"/>
          </p:cNvSpPr>
          <p:nvPr/>
        </p:nvSpPr>
        <p:spPr bwMode="auto">
          <a:xfrm>
            <a:off x="7321550" y="5092700"/>
            <a:ext cx="0" cy="687388"/>
          </a:xfrm>
          <a:prstGeom prst="line">
            <a:avLst/>
          </a:prstGeom>
          <a:noFill/>
          <a:ln w="28575">
            <a:solidFill>
              <a:srgbClr val="777777"/>
            </a:solidFill>
            <a:round/>
            <a:headEnd/>
            <a:tailEnd/>
          </a:ln>
        </p:spPr>
        <p:txBody>
          <a:bodyPr wrap="none" anchor="ctr"/>
          <a:lstStyle/>
          <a:p>
            <a:endParaRPr lang="en-US" dirty="0"/>
          </a:p>
        </p:txBody>
      </p:sp>
      <p:pic>
        <p:nvPicPr>
          <p:cNvPr id="23" name="Picture 54" descr="FAS900"/>
          <p:cNvPicPr>
            <a:picLocks noChangeAspect="1" noChangeArrowheads="1"/>
          </p:cNvPicPr>
          <p:nvPr/>
        </p:nvPicPr>
        <p:blipFill>
          <a:blip r:embed="rId3" cstate="print"/>
          <a:srcRect/>
          <a:stretch>
            <a:fillRect/>
          </a:stretch>
        </p:blipFill>
        <p:spPr bwMode="auto">
          <a:xfrm>
            <a:off x="6748463" y="4337050"/>
            <a:ext cx="1084262" cy="757238"/>
          </a:xfrm>
          <a:prstGeom prst="rect">
            <a:avLst/>
          </a:prstGeom>
          <a:noFill/>
          <a:ln w="9525">
            <a:noFill/>
            <a:miter lim="800000"/>
            <a:headEnd/>
            <a:tailEnd/>
          </a:ln>
        </p:spPr>
      </p:pic>
      <p:sp>
        <p:nvSpPr>
          <p:cNvPr id="25" name="Rectangle 59"/>
          <p:cNvSpPr>
            <a:spLocks noChangeArrowheads="1"/>
          </p:cNvSpPr>
          <p:nvPr/>
        </p:nvSpPr>
        <p:spPr bwMode="auto">
          <a:xfrm>
            <a:off x="6772275" y="4865688"/>
            <a:ext cx="1131888" cy="242887"/>
          </a:xfrm>
          <a:prstGeom prst="rect">
            <a:avLst/>
          </a:prstGeom>
          <a:noFill/>
          <a:ln w="12700">
            <a:noFill/>
            <a:miter lim="800000"/>
            <a:headEnd/>
            <a:tailEnd/>
          </a:ln>
        </p:spPr>
        <p:txBody>
          <a:bodyPr>
            <a:spAutoFit/>
          </a:bodyPr>
          <a:lstStyle/>
          <a:p>
            <a:pPr algn="l" eaLnBrk="0" hangingPunct="0">
              <a:buClrTx/>
              <a:buFontTx/>
              <a:buNone/>
            </a:pPr>
            <a:r>
              <a:rPr lang="en-US" sz="1000" b="0" dirty="0">
                <a:latin typeface="Arial" charset="0"/>
              </a:rPr>
              <a:t>e0a   e0b</a:t>
            </a:r>
          </a:p>
        </p:txBody>
      </p:sp>
      <p:sp>
        <p:nvSpPr>
          <p:cNvPr id="26" name="AutoShape 24"/>
          <p:cNvSpPr>
            <a:spLocks noChangeArrowheads="1"/>
          </p:cNvSpPr>
          <p:nvPr/>
        </p:nvSpPr>
        <p:spPr bwMode="auto">
          <a:xfrm>
            <a:off x="7072313" y="5648325"/>
            <a:ext cx="485775" cy="635000"/>
          </a:xfrm>
          <a:prstGeom prst="can">
            <a:avLst>
              <a:gd name="adj" fmla="val 34114"/>
            </a:avLst>
          </a:prstGeom>
          <a:solidFill>
            <a:srgbClr val="777777"/>
          </a:solidFill>
          <a:ln w="12700">
            <a:solidFill>
              <a:schemeClr val="bg1"/>
            </a:solidFill>
            <a:round/>
            <a:headEnd/>
            <a:tailEnd/>
          </a:ln>
        </p:spPr>
        <p:txBody>
          <a:bodyPr wrap="none" anchor="ctr"/>
          <a:lstStyle/>
          <a:p>
            <a:endParaRPr lang="en-US" b="0" dirty="0"/>
          </a:p>
        </p:txBody>
      </p:sp>
      <p:sp>
        <p:nvSpPr>
          <p:cNvPr id="27" name="Text Box 72"/>
          <p:cNvSpPr txBox="1">
            <a:spLocks noChangeArrowheads="1"/>
          </p:cNvSpPr>
          <p:nvPr/>
        </p:nvSpPr>
        <p:spPr bwMode="auto">
          <a:xfrm>
            <a:off x="7000875" y="5872163"/>
            <a:ext cx="650875" cy="392112"/>
          </a:xfrm>
          <a:prstGeom prst="rect">
            <a:avLst/>
          </a:prstGeom>
          <a:noFill/>
          <a:ln w="9525">
            <a:noFill/>
            <a:miter lim="800000"/>
            <a:headEnd/>
            <a:tailEnd/>
          </a:ln>
        </p:spPr>
        <p:txBody>
          <a:bodyPr/>
          <a:lstStyle/>
          <a:p>
            <a:pPr>
              <a:buClrTx/>
              <a:buFontTx/>
              <a:buNone/>
            </a:pPr>
            <a:r>
              <a:rPr lang="en-US" altLang="ja-JP" sz="1200" b="0" dirty="0">
                <a:solidFill>
                  <a:schemeClr val="bg1"/>
                </a:solidFill>
                <a:latin typeface="Arial" charset="0"/>
                <a:ea typeface="ＭＳ Ｐゴシック" charset="-128"/>
              </a:rPr>
              <a:t>VOL1</a:t>
            </a:r>
            <a:endParaRPr lang="en-US" sz="1200" b="0" i="1" dirty="0">
              <a:solidFill>
                <a:schemeClr val="bg1"/>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4" fill="hold" nodeType="withEffect">
                                  <p:stCondLst>
                                    <p:cond delay="0"/>
                                  </p:stCondLst>
                                  <p:childTnLst>
                                    <p:animEffect transition="out" filter="wipe(down)">
                                      <p:cBhvr>
                                        <p:cTn id="6" dur="3000"/>
                                        <p:tgtEl>
                                          <p:spTgt spid="136220"/>
                                        </p:tgtEl>
                                      </p:cBhvr>
                                    </p:animEffect>
                                    <p:set>
                                      <p:cBhvr>
                                        <p:cTn id="7" dur="1" fill="hold">
                                          <p:stCondLst>
                                            <p:cond delay="2999"/>
                                          </p:stCondLst>
                                        </p:cTn>
                                        <p:tgtEl>
                                          <p:spTgt spid="136220"/>
                                        </p:tgtEl>
                                        <p:attrNameLst>
                                          <p:attrName>style.visibility</p:attrName>
                                        </p:attrNameLst>
                                      </p:cBhvr>
                                      <p:to>
                                        <p:strVal val="hidden"/>
                                      </p:to>
                                    </p:set>
                                  </p:childTnLst>
                                </p:cTn>
                              </p:par>
                              <p:par>
                                <p:cTn id="8" presetID="22" presetClass="exit" presetSubtype="4" fill="hold" grpId="0" nodeType="withEffect">
                                  <p:stCondLst>
                                    <p:cond delay="0"/>
                                  </p:stCondLst>
                                  <p:childTnLst>
                                    <p:animEffect transition="out" filter="wipe(down)">
                                      <p:cBhvr>
                                        <p:cTn id="9" dur="3000"/>
                                        <p:tgtEl>
                                          <p:spTgt spid="136218"/>
                                        </p:tgtEl>
                                      </p:cBhvr>
                                    </p:animEffect>
                                    <p:set>
                                      <p:cBhvr>
                                        <p:cTn id="10" dur="1" fill="hold">
                                          <p:stCondLst>
                                            <p:cond delay="2999"/>
                                          </p:stCondLst>
                                        </p:cTn>
                                        <p:tgtEl>
                                          <p:spTgt spid="136218"/>
                                        </p:tgtEl>
                                        <p:attrNameLst>
                                          <p:attrName>style.visibility</p:attrName>
                                        </p:attrNameLst>
                                      </p:cBhvr>
                                      <p:to>
                                        <p:strVal val="hidden"/>
                                      </p:to>
                                    </p:set>
                                  </p:childTnLst>
                                </p:cTn>
                              </p:par>
                              <p:par>
                                <p:cTn id="11" presetID="22" presetClass="exit" presetSubtype="4" fill="hold" grpId="0" nodeType="withEffect">
                                  <p:stCondLst>
                                    <p:cond delay="0"/>
                                  </p:stCondLst>
                                  <p:childTnLst>
                                    <p:animEffect transition="out" filter="wipe(down)">
                                      <p:cBhvr>
                                        <p:cTn id="12" dur="3000"/>
                                        <p:tgtEl>
                                          <p:spTgt spid="136219"/>
                                        </p:tgtEl>
                                      </p:cBhvr>
                                    </p:animEffect>
                                    <p:set>
                                      <p:cBhvr>
                                        <p:cTn id="13" dur="1" fill="hold">
                                          <p:stCondLst>
                                            <p:cond delay="2999"/>
                                          </p:stCondLst>
                                        </p:cTn>
                                        <p:tgtEl>
                                          <p:spTgt spid="1362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218" grpId="0" animBg="1"/>
      <p:bldP spid="13621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2"/>
          <p:cNvSpPr>
            <a:spLocks noGrp="1" noChangeArrowheads="1"/>
          </p:cNvSpPr>
          <p:nvPr>
            <p:ph type="title"/>
          </p:nvPr>
        </p:nvSpPr>
        <p:spPr/>
        <p:txBody>
          <a:bodyPr/>
          <a:lstStyle/>
          <a:p>
            <a:pPr eaLnBrk="1" hangingPunct="1"/>
            <a:r>
              <a:rPr lang="en-US" dirty="0" smtClean="0"/>
              <a:t>Migrating SnapMirror Volumes</a:t>
            </a:r>
          </a:p>
        </p:txBody>
      </p:sp>
      <p:sp>
        <p:nvSpPr>
          <p:cNvPr id="43012" name="Rectangle 3"/>
          <p:cNvSpPr>
            <a:spLocks noGrp="1" noChangeArrowheads="1"/>
          </p:cNvSpPr>
          <p:nvPr>
            <p:ph type="body" idx="1"/>
          </p:nvPr>
        </p:nvSpPr>
        <p:spPr/>
        <p:txBody>
          <a:bodyPr/>
          <a:lstStyle/>
          <a:p>
            <a:pPr marL="533400" indent="-533400" eaLnBrk="1" hangingPunct="1"/>
            <a:r>
              <a:rPr lang="en-US" sz="2600" dirty="0" smtClean="0"/>
              <a:t>Use the </a:t>
            </a:r>
            <a:r>
              <a:rPr lang="en-US" sz="2600" dirty="0" smtClean="0">
                <a:latin typeface="Courier New" pitchFamily="49" charset="0"/>
              </a:rPr>
              <a:t>snapmirror migrate</a:t>
            </a:r>
            <a:r>
              <a:rPr lang="en-US" sz="2600" dirty="0" smtClean="0"/>
              <a:t> command to migrate data between volumes that are in a SnapMirror relationship</a:t>
            </a:r>
          </a:p>
          <a:p>
            <a:pPr marL="533400" indent="-533400" eaLnBrk="1" hangingPunct="1"/>
            <a:r>
              <a:rPr lang="en-US" sz="2600" dirty="0" smtClean="0"/>
              <a:t>SnapMirror migration:</a:t>
            </a:r>
          </a:p>
          <a:p>
            <a:pPr marL="871538" lvl="1" indent="-533400"/>
            <a:r>
              <a:rPr lang="en-US" sz="2000" dirty="0" smtClean="0"/>
              <a:t>Performs a SnapMirror incremental transfer to the destination volume</a:t>
            </a:r>
          </a:p>
          <a:p>
            <a:pPr marL="871538" lvl="1" indent="-533400"/>
            <a:r>
              <a:rPr lang="en-US" sz="2200" dirty="0" smtClean="0"/>
              <a:t>Stops NFS and CIFS services to the source volume</a:t>
            </a:r>
          </a:p>
          <a:p>
            <a:pPr marL="871538" lvl="1" indent="-533400"/>
            <a:r>
              <a:rPr lang="en-US" sz="2200" dirty="0" smtClean="0"/>
              <a:t>Migrates NFS file handles to the destination volume</a:t>
            </a:r>
          </a:p>
          <a:p>
            <a:pPr marL="871538" lvl="1" indent="-533400"/>
            <a:r>
              <a:rPr lang="en-US" sz="2200" dirty="0" smtClean="0"/>
              <a:t>Makes the source volume restricted</a:t>
            </a:r>
          </a:p>
          <a:p>
            <a:pPr marL="871538" lvl="1" indent="-533400"/>
            <a:r>
              <a:rPr lang="en-US" sz="2200" dirty="0" smtClean="0"/>
              <a:t>Makes the destination volume read-write</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2"/>
          <p:cNvSpPr>
            <a:spLocks noGrp="1" noChangeArrowheads="1"/>
          </p:cNvSpPr>
          <p:nvPr>
            <p:ph type="title"/>
          </p:nvPr>
        </p:nvSpPr>
        <p:spPr/>
        <p:txBody>
          <a:bodyPr/>
          <a:lstStyle/>
          <a:p>
            <a:pPr eaLnBrk="1" hangingPunct="1"/>
            <a:r>
              <a:rPr lang="en-US" dirty="0" smtClean="0"/>
              <a:t>Cascading SnapMirror Volumes</a:t>
            </a:r>
          </a:p>
        </p:txBody>
      </p:sp>
      <p:sp>
        <p:nvSpPr>
          <p:cNvPr id="44036" name="Rectangle 3"/>
          <p:cNvSpPr>
            <a:spLocks noGrp="1" noChangeArrowheads="1"/>
          </p:cNvSpPr>
          <p:nvPr>
            <p:ph type="body" idx="1"/>
          </p:nvPr>
        </p:nvSpPr>
        <p:spPr>
          <a:xfrm>
            <a:off x="990600" y="1123950"/>
            <a:ext cx="7924800" cy="1781175"/>
          </a:xfrm>
        </p:spPr>
        <p:txBody>
          <a:bodyPr/>
          <a:lstStyle/>
          <a:p>
            <a:pPr eaLnBrk="1" hangingPunct="1">
              <a:lnSpc>
                <a:spcPct val="90000"/>
              </a:lnSpc>
            </a:pPr>
            <a:r>
              <a:rPr lang="en-US" sz="2400" dirty="0" smtClean="0"/>
              <a:t>SnapMirror creates and retains the Snapshot copies on the original source volume</a:t>
            </a:r>
          </a:p>
          <a:p>
            <a:pPr eaLnBrk="1" hangingPunct="1">
              <a:lnSpc>
                <a:spcPct val="90000"/>
              </a:lnSpc>
            </a:pPr>
            <a:r>
              <a:rPr lang="en-US" sz="2400" dirty="0" smtClean="0"/>
              <a:t>The SnapMirror Snapshot copies are cascaded down the line to replicate the volumes on each destination system</a:t>
            </a:r>
          </a:p>
        </p:txBody>
      </p:sp>
      <p:sp>
        <p:nvSpPr>
          <p:cNvPr id="44038" name="Line 5"/>
          <p:cNvSpPr>
            <a:spLocks noChangeShapeType="1"/>
          </p:cNvSpPr>
          <p:nvPr/>
        </p:nvSpPr>
        <p:spPr bwMode="auto">
          <a:xfrm>
            <a:off x="1931988" y="5492750"/>
            <a:ext cx="0" cy="228600"/>
          </a:xfrm>
          <a:prstGeom prst="line">
            <a:avLst/>
          </a:prstGeom>
          <a:noFill/>
          <a:ln w="19050">
            <a:solidFill>
              <a:schemeClr val="tx1"/>
            </a:solidFill>
            <a:round/>
            <a:headEnd/>
            <a:tailEnd/>
          </a:ln>
        </p:spPr>
        <p:txBody>
          <a:bodyPr wrap="none" anchor="ctr"/>
          <a:lstStyle/>
          <a:p>
            <a:endParaRPr lang="en-US" dirty="0"/>
          </a:p>
        </p:txBody>
      </p:sp>
      <p:sp>
        <p:nvSpPr>
          <p:cNvPr id="44039" name="Line 6"/>
          <p:cNvSpPr>
            <a:spLocks noChangeShapeType="1"/>
          </p:cNvSpPr>
          <p:nvPr/>
        </p:nvSpPr>
        <p:spPr bwMode="auto">
          <a:xfrm>
            <a:off x="2943225" y="4495800"/>
            <a:ext cx="0" cy="228600"/>
          </a:xfrm>
          <a:prstGeom prst="line">
            <a:avLst/>
          </a:prstGeom>
          <a:noFill/>
          <a:ln w="19050">
            <a:solidFill>
              <a:schemeClr val="tx1"/>
            </a:solidFill>
            <a:round/>
            <a:headEnd/>
            <a:tailEnd/>
          </a:ln>
        </p:spPr>
        <p:txBody>
          <a:bodyPr wrap="none" anchor="ctr"/>
          <a:lstStyle/>
          <a:p>
            <a:endParaRPr lang="en-US" dirty="0"/>
          </a:p>
        </p:txBody>
      </p:sp>
      <p:sp>
        <p:nvSpPr>
          <p:cNvPr id="44041" name="Line 8"/>
          <p:cNvSpPr>
            <a:spLocks noChangeShapeType="1"/>
          </p:cNvSpPr>
          <p:nvPr/>
        </p:nvSpPr>
        <p:spPr bwMode="auto">
          <a:xfrm flipH="1">
            <a:off x="6800850" y="3556000"/>
            <a:ext cx="0" cy="190500"/>
          </a:xfrm>
          <a:prstGeom prst="line">
            <a:avLst/>
          </a:prstGeom>
          <a:noFill/>
          <a:ln w="19050">
            <a:solidFill>
              <a:schemeClr val="tx1"/>
            </a:solidFill>
            <a:round/>
            <a:headEnd/>
            <a:tailEnd/>
          </a:ln>
        </p:spPr>
        <p:txBody>
          <a:bodyPr wrap="none" anchor="ctr"/>
          <a:lstStyle/>
          <a:p>
            <a:endParaRPr lang="en-US" dirty="0"/>
          </a:p>
        </p:txBody>
      </p:sp>
      <p:sp>
        <p:nvSpPr>
          <p:cNvPr id="44042" name="Line 12"/>
          <p:cNvSpPr>
            <a:spLocks noChangeShapeType="1"/>
          </p:cNvSpPr>
          <p:nvPr/>
        </p:nvSpPr>
        <p:spPr bwMode="auto">
          <a:xfrm>
            <a:off x="3952875" y="3556000"/>
            <a:ext cx="1071563" cy="0"/>
          </a:xfrm>
          <a:prstGeom prst="line">
            <a:avLst/>
          </a:prstGeom>
          <a:noFill/>
          <a:ln w="19050">
            <a:solidFill>
              <a:schemeClr val="tx1"/>
            </a:solidFill>
            <a:round/>
            <a:headEnd/>
            <a:tailEnd/>
          </a:ln>
        </p:spPr>
        <p:txBody>
          <a:bodyPr wrap="none" anchor="ctr"/>
          <a:lstStyle/>
          <a:p>
            <a:endParaRPr lang="en-US" dirty="0"/>
          </a:p>
        </p:txBody>
      </p:sp>
      <p:sp>
        <p:nvSpPr>
          <p:cNvPr id="44043" name="Line 13"/>
          <p:cNvSpPr>
            <a:spLocks noChangeShapeType="1"/>
          </p:cNvSpPr>
          <p:nvPr/>
        </p:nvSpPr>
        <p:spPr bwMode="auto">
          <a:xfrm>
            <a:off x="2943225" y="4505325"/>
            <a:ext cx="995363" cy="0"/>
          </a:xfrm>
          <a:prstGeom prst="line">
            <a:avLst/>
          </a:prstGeom>
          <a:noFill/>
          <a:ln w="19050">
            <a:solidFill>
              <a:schemeClr val="tx1"/>
            </a:solidFill>
            <a:round/>
            <a:headEnd/>
            <a:tailEnd/>
          </a:ln>
        </p:spPr>
        <p:txBody>
          <a:bodyPr wrap="none" anchor="ctr"/>
          <a:lstStyle/>
          <a:p>
            <a:endParaRPr lang="en-US" dirty="0"/>
          </a:p>
        </p:txBody>
      </p:sp>
      <p:sp>
        <p:nvSpPr>
          <p:cNvPr id="44044" name="Line 14"/>
          <p:cNvSpPr>
            <a:spLocks noChangeShapeType="1"/>
          </p:cNvSpPr>
          <p:nvPr/>
        </p:nvSpPr>
        <p:spPr bwMode="auto">
          <a:xfrm>
            <a:off x="1927225" y="5492750"/>
            <a:ext cx="1014413" cy="0"/>
          </a:xfrm>
          <a:prstGeom prst="line">
            <a:avLst/>
          </a:prstGeom>
          <a:noFill/>
          <a:ln w="19050">
            <a:solidFill>
              <a:schemeClr val="tx1"/>
            </a:solidFill>
            <a:round/>
            <a:headEnd/>
            <a:tailEnd/>
          </a:ln>
        </p:spPr>
        <p:txBody>
          <a:bodyPr wrap="none" anchor="ctr"/>
          <a:lstStyle/>
          <a:p>
            <a:endParaRPr lang="en-US" dirty="0"/>
          </a:p>
        </p:txBody>
      </p:sp>
      <p:sp>
        <p:nvSpPr>
          <p:cNvPr id="44045" name="Line 15"/>
          <p:cNvSpPr>
            <a:spLocks noChangeShapeType="1"/>
          </p:cNvSpPr>
          <p:nvPr/>
        </p:nvSpPr>
        <p:spPr bwMode="auto">
          <a:xfrm>
            <a:off x="4999038" y="3403600"/>
            <a:ext cx="0" cy="152400"/>
          </a:xfrm>
          <a:prstGeom prst="line">
            <a:avLst/>
          </a:prstGeom>
          <a:noFill/>
          <a:ln w="19050">
            <a:solidFill>
              <a:schemeClr val="tx1"/>
            </a:solidFill>
            <a:round/>
            <a:headEnd/>
            <a:tailEnd/>
          </a:ln>
        </p:spPr>
        <p:txBody>
          <a:bodyPr wrap="none" anchor="ctr"/>
          <a:lstStyle/>
          <a:p>
            <a:endParaRPr lang="en-US" dirty="0"/>
          </a:p>
        </p:txBody>
      </p:sp>
      <p:grpSp>
        <p:nvGrpSpPr>
          <p:cNvPr id="2" name="Group 34"/>
          <p:cNvGrpSpPr>
            <a:grpSpLocks/>
          </p:cNvGrpSpPr>
          <p:nvPr/>
        </p:nvGrpSpPr>
        <p:grpSpPr bwMode="auto">
          <a:xfrm>
            <a:off x="3252788" y="3727450"/>
            <a:ext cx="1423987" cy="612775"/>
            <a:chOff x="3120" y="864"/>
            <a:chExt cx="864" cy="432"/>
          </a:xfrm>
          <a:solidFill>
            <a:srgbClr val="777777"/>
          </a:solidFill>
        </p:grpSpPr>
        <p:sp>
          <p:nvSpPr>
            <p:cNvPr id="613411" name="Rectangle 35"/>
            <p:cNvSpPr>
              <a:spLocks noChangeArrowheads="1"/>
            </p:cNvSpPr>
            <p:nvPr/>
          </p:nvSpPr>
          <p:spPr bwMode="auto">
            <a:xfrm>
              <a:off x="3120" y="864"/>
              <a:ext cx="864" cy="432"/>
            </a:xfrm>
            <a:prstGeom prst="rect">
              <a:avLst/>
            </a:prstGeom>
            <a:grpFill/>
            <a:ln w="19050">
              <a:noFill/>
              <a:miter lim="800000"/>
              <a:headEnd/>
              <a:tailEnd/>
            </a:ln>
            <a:effectLst/>
          </p:spPr>
          <p:txBody>
            <a:bodyPr wrap="none" anchor="ctr"/>
            <a:lstStyle/>
            <a:p>
              <a:pPr>
                <a:defRPr/>
              </a:pPr>
              <a:endParaRPr lang="en-US" b="0" dirty="0">
                <a:solidFill>
                  <a:schemeClr val="bg1"/>
                </a:solidFill>
              </a:endParaRPr>
            </a:p>
          </p:txBody>
        </p:sp>
        <p:sp>
          <p:nvSpPr>
            <p:cNvPr id="613412" name="Text Box 36"/>
            <p:cNvSpPr txBox="1">
              <a:spLocks noChangeArrowheads="1"/>
            </p:cNvSpPr>
            <p:nvPr/>
          </p:nvSpPr>
          <p:spPr bwMode="auto">
            <a:xfrm>
              <a:off x="3168" y="960"/>
              <a:ext cx="761" cy="260"/>
            </a:xfrm>
            <a:prstGeom prst="rect">
              <a:avLst/>
            </a:prstGeom>
            <a:grpFill/>
            <a:ln w="19050">
              <a:noFill/>
              <a:miter lim="800000"/>
              <a:headEnd/>
              <a:tailEnd/>
            </a:ln>
            <a:effectLst/>
          </p:spPr>
          <p:txBody>
            <a:bodyPr>
              <a:spAutoFit/>
            </a:bodyPr>
            <a:lstStyle/>
            <a:p>
              <a:pPr eaLnBrk="0" hangingPunct="0">
                <a:buClrTx/>
                <a:buFontTx/>
                <a:buNone/>
                <a:defRPr/>
              </a:pPr>
              <a:r>
                <a:rPr lang="en-US" sz="1800" b="0" dirty="0">
                  <a:solidFill>
                    <a:schemeClr val="bg1"/>
                  </a:solidFill>
                  <a:latin typeface="Arial" charset="0"/>
                </a:rPr>
                <a:t>FAS2:vol1</a:t>
              </a:r>
            </a:p>
          </p:txBody>
        </p:sp>
      </p:grpSp>
      <p:sp>
        <p:nvSpPr>
          <p:cNvPr id="44047" name="Line 37"/>
          <p:cNvSpPr>
            <a:spLocks noChangeShapeType="1"/>
          </p:cNvSpPr>
          <p:nvPr/>
        </p:nvSpPr>
        <p:spPr bwMode="auto">
          <a:xfrm flipH="1">
            <a:off x="3952875" y="3556000"/>
            <a:ext cx="0" cy="161925"/>
          </a:xfrm>
          <a:prstGeom prst="line">
            <a:avLst/>
          </a:prstGeom>
          <a:noFill/>
          <a:ln w="19050">
            <a:solidFill>
              <a:schemeClr val="tx1"/>
            </a:solidFill>
            <a:round/>
            <a:headEnd/>
            <a:tailEnd/>
          </a:ln>
        </p:spPr>
        <p:txBody>
          <a:bodyPr wrap="none" anchor="ctr"/>
          <a:lstStyle/>
          <a:p>
            <a:endParaRPr lang="en-US" dirty="0"/>
          </a:p>
        </p:txBody>
      </p:sp>
      <p:sp>
        <p:nvSpPr>
          <p:cNvPr id="44048" name="Line 38"/>
          <p:cNvSpPr>
            <a:spLocks noChangeShapeType="1"/>
          </p:cNvSpPr>
          <p:nvPr/>
        </p:nvSpPr>
        <p:spPr bwMode="auto">
          <a:xfrm>
            <a:off x="3943350" y="4327525"/>
            <a:ext cx="0" cy="182563"/>
          </a:xfrm>
          <a:prstGeom prst="line">
            <a:avLst/>
          </a:prstGeom>
          <a:noFill/>
          <a:ln w="19050">
            <a:solidFill>
              <a:schemeClr val="tx1"/>
            </a:solidFill>
            <a:round/>
            <a:headEnd/>
            <a:tailEnd/>
          </a:ln>
        </p:spPr>
        <p:txBody>
          <a:bodyPr wrap="none" anchor="ctr"/>
          <a:lstStyle/>
          <a:p>
            <a:endParaRPr lang="en-US" dirty="0"/>
          </a:p>
        </p:txBody>
      </p:sp>
      <p:sp>
        <p:nvSpPr>
          <p:cNvPr id="44049" name="Line 39"/>
          <p:cNvSpPr>
            <a:spLocks noChangeShapeType="1"/>
          </p:cNvSpPr>
          <p:nvPr/>
        </p:nvSpPr>
        <p:spPr bwMode="auto">
          <a:xfrm flipH="1">
            <a:off x="6810375" y="4375150"/>
            <a:ext cx="0" cy="352425"/>
          </a:xfrm>
          <a:prstGeom prst="line">
            <a:avLst/>
          </a:prstGeom>
          <a:noFill/>
          <a:ln w="19050">
            <a:solidFill>
              <a:schemeClr val="tx1"/>
            </a:solidFill>
            <a:round/>
            <a:headEnd/>
            <a:tailEnd/>
          </a:ln>
        </p:spPr>
        <p:txBody>
          <a:bodyPr wrap="none" anchor="ctr"/>
          <a:lstStyle/>
          <a:p>
            <a:endParaRPr lang="en-US" dirty="0"/>
          </a:p>
        </p:txBody>
      </p:sp>
      <p:sp>
        <p:nvSpPr>
          <p:cNvPr id="44050" name="Line 40"/>
          <p:cNvSpPr>
            <a:spLocks noChangeShapeType="1"/>
          </p:cNvSpPr>
          <p:nvPr/>
        </p:nvSpPr>
        <p:spPr bwMode="auto">
          <a:xfrm>
            <a:off x="2943225" y="5337175"/>
            <a:ext cx="0" cy="161925"/>
          </a:xfrm>
          <a:prstGeom prst="line">
            <a:avLst/>
          </a:prstGeom>
          <a:noFill/>
          <a:ln w="19050">
            <a:solidFill>
              <a:schemeClr val="tx1"/>
            </a:solidFill>
            <a:round/>
            <a:headEnd/>
            <a:tailEnd/>
          </a:ln>
        </p:spPr>
        <p:txBody>
          <a:bodyPr wrap="none" anchor="ctr"/>
          <a:lstStyle/>
          <a:p>
            <a:endParaRPr lang="en-US" dirty="0"/>
          </a:p>
        </p:txBody>
      </p:sp>
      <p:grpSp>
        <p:nvGrpSpPr>
          <p:cNvPr id="3" name="Group 41"/>
          <p:cNvGrpSpPr>
            <a:grpSpLocks/>
          </p:cNvGrpSpPr>
          <p:nvPr/>
        </p:nvGrpSpPr>
        <p:grpSpPr bwMode="auto">
          <a:xfrm>
            <a:off x="4710113" y="2794000"/>
            <a:ext cx="1423987" cy="612775"/>
            <a:chOff x="3120" y="864"/>
            <a:chExt cx="864" cy="432"/>
          </a:xfrm>
          <a:solidFill>
            <a:srgbClr val="777777"/>
          </a:solidFill>
        </p:grpSpPr>
        <p:sp>
          <p:nvSpPr>
            <p:cNvPr id="613418" name="Rectangle 42"/>
            <p:cNvSpPr>
              <a:spLocks noChangeArrowheads="1"/>
            </p:cNvSpPr>
            <p:nvPr/>
          </p:nvSpPr>
          <p:spPr bwMode="auto">
            <a:xfrm>
              <a:off x="3120" y="864"/>
              <a:ext cx="864" cy="432"/>
            </a:xfrm>
            <a:prstGeom prst="rect">
              <a:avLst/>
            </a:prstGeom>
            <a:grpFill/>
            <a:ln w="19050">
              <a:noFill/>
              <a:miter lim="800000"/>
              <a:headEnd/>
              <a:tailEnd/>
            </a:ln>
            <a:effectLst/>
          </p:spPr>
          <p:txBody>
            <a:bodyPr wrap="none" anchor="ctr"/>
            <a:lstStyle/>
            <a:p>
              <a:pPr>
                <a:defRPr/>
              </a:pPr>
              <a:endParaRPr lang="en-US" b="0" dirty="0">
                <a:solidFill>
                  <a:schemeClr val="bg1"/>
                </a:solidFill>
              </a:endParaRPr>
            </a:p>
          </p:txBody>
        </p:sp>
        <p:sp>
          <p:nvSpPr>
            <p:cNvPr id="613419" name="Text Box 43"/>
            <p:cNvSpPr txBox="1">
              <a:spLocks noChangeArrowheads="1"/>
            </p:cNvSpPr>
            <p:nvPr/>
          </p:nvSpPr>
          <p:spPr bwMode="auto">
            <a:xfrm>
              <a:off x="3168" y="960"/>
              <a:ext cx="761" cy="260"/>
            </a:xfrm>
            <a:prstGeom prst="rect">
              <a:avLst/>
            </a:prstGeom>
            <a:grpFill/>
            <a:ln w="19050">
              <a:noFill/>
              <a:miter lim="800000"/>
              <a:headEnd/>
              <a:tailEnd/>
            </a:ln>
            <a:effectLst/>
          </p:spPr>
          <p:txBody>
            <a:bodyPr>
              <a:spAutoFit/>
            </a:bodyPr>
            <a:lstStyle/>
            <a:p>
              <a:pPr eaLnBrk="0" hangingPunct="0">
                <a:buClrTx/>
                <a:buFontTx/>
                <a:buNone/>
                <a:defRPr/>
              </a:pPr>
              <a:r>
                <a:rPr lang="en-US" sz="1800" b="0" dirty="0">
                  <a:solidFill>
                    <a:schemeClr val="bg1"/>
                  </a:solidFill>
                  <a:latin typeface="Arial" charset="0"/>
                </a:rPr>
                <a:t>FAS1:vol1</a:t>
              </a:r>
            </a:p>
          </p:txBody>
        </p:sp>
      </p:grpSp>
      <p:grpSp>
        <p:nvGrpSpPr>
          <p:cNvPr id="4" name="Group 44"/>
          <p:cNvGrpSpPr>
            <a:grpSpLocks/>
          </p:cNvGrpSpPr>
          <p:nvPr/>
        </p:nvGrpSpPr>
        <p:grpSpPr bwMode="auto">
          <a:xfrm>
            <a:off x="2185988" y="4718050"/>
            <a:ext cx="1423987" cy="612775"/>
            <a:chOff x="3120" y="864"/>
            <a:chExt cx="864" cy="432"/>
          </a:xfrm>
          <a:solidFill>
            <a:srgbClr val="777777"/>
          </a:solidFill>
        </p:grpSpPr>
        <p:sp>
          <p:nvSpPr>
            <p:cNvPr id="613421" name="Rectangle 45"/>
            <p:cNvSpPr>
              <a:spLocks noChangeArrowheads="1"/>
            </p:cNvSpPr>
            <p:nvPr/>
          </p:nvSpPr>
          <p:spPr bwMode="auto">
            <a:xfrm>
              <a:off x="3120" y="864"/>
              <a:ext cx="864" cy="432"/>
            </a:xfrm>
            <a:prstGeom prst="rect">
              <a:avLst/>
            </a:prstGeom>
            <a:grpFill/>
            <a:ln w="19050">
              <a:noFill/>
              <a:miter lim="800000"/>
              <a:headEnd/>
              <a:tailEnd/>
            </a:ln>
            <a:effectLst/>
          </p:spPr>
          <p:txBody>
            <a:bodyPr wrap="none" anchor="ctr"/>
            <a:lstStyle/>
            <a:p>
              <a:pPr>
                <a:defRPr/>
              </a:pPr>
              <a:endParaRPr lang="en-US" b="0" dirty="0">
                <a:solidFill>
                  <a:schemeClr val="bg1"/>
                </a:solidFill>
              </a:endParaRPr>
            </a:p>
          </p:txBody>
        </p:sp>
        <p:sp>
          <p:nvSpPr>
            <p:cNvPr id="613422" name="Text Box 46"/>
            <p:cNvSpPr txBox="1">
              <a:spLocks noChangeArrowheads="1"/>
            </p:cNvSpPr>
            <p:nvPr/>
          </p:nvSpPr>
          <p:spPr bwMode="auto">
            <a:xfrm>
              <a:off x="3168" y="960"/>
              <a:ext cx="761" cy="260"/>
            </a:xfrm>
            <a:prstGeom prst="rect">
              <a:avLst/>
            </a:prstGeom>
            <a:grpFill/>
            <a:ln w="19050">
              <a:noFill/>
              <a:miter lim="800000"/>
              <a:headEnd/>
              <a:tailEnd/>
            </a:ln>
            <a:effectLst/>
          </p:spPr>
          <p:txBody>
            <a:bodyPr>
              <a:spAutoFit/>
            </a:bodyPr>
            <a:lstStyle/>
            <a:p>
              <a:pPr eaLnBrk="0" hangingPunct="0">
                <a:buClrTx/>
                <a:buFontTx/>
                <a:buNone/>
                <a:defRPr/>
              </a:pPr>
              <a:r>
                <a:rPr lang="en-US" sz="1800" b="0" dirty="0">
                  <a:solidFill>
                    <a:schemeClr val="bg1"/>
                  </a:solidFill>
                  <a:latin typeface="Arial" charset="0"/>
                </a:rPr>
                <a:t>FAS3:vol1</a:t>
              </a:r>
            </a:p>
          </p:txBody>
        </p:sp>
      </p:grpSp>
      <p:grpSp>
        <p:nvGrpSpPr>
          <p:cNvPr id="5" name="Group 50"/>
          <p:cNvGrpSpPr>
            <a:grpSpLocks/>
          </p:cNvGrpSpPr>
          <p:nvPr/>
        </p:nvGrpSpPr>
        <p:grpSpPr bwMode="auto">
          <a:xfrm>
            <a:off x="1214438" y="5718175"/>
            <a:ext cx="1423987" cy="612775"/>
            <a:chOff x="3120" y="864"/>
            <a:chExt cx="864" cy="432"/>
          </a:xfrm>
          <a:solidFill>
            <a:srgbClr val="777777"/>
          </a:solidFill>
        </p:grpSpPr>
        <p:sp>
          <p:nvSpPr>
            <p:cNvPr id="613427" name="Rectangle 51"/>
            <p:cNvSpPr>
              <a:spLocks noChangeArrowheads="1"/>
            </p:cNvSpPr>
            <p:nvPr/>
          </p:nvSpPr>
          <p:spPr bwMode="auto">
            <a:xfrm>
              <a:off x="3120" y="864"/>
              <a:ext cx="864" cy="432"/>
            </a:xfrm>
            <a:prstGeom prst="rect">
              <a:avLst/>
            </a:prstGeom>
            <a:grpFill/>
            <a:ln w="19050">
              <a:noFill/>
              <a:miter lim="800000"/>
              <a:headEnd/>
              <a:tailEnd/>
            </a:ln>
            <a:effectLst/>
          </p:spPr>
          <p:txBody>
            <a:bodyPr wrap="none" anchor="ctr"/>
            <a:lstStyle/>
            <a:p>
              <a:pPr>
                <a:defRPr/>
              </a:pPr>
              <a:endParaRPr lang="en-US" b="0" dirty="0">
                <a:solidFill>
                  <a:schemeClr val="bg1"/>
                </a:solidFill>
              </a:endParaRPr>
            </a:p>
          </p:txBody>
        </p:sp>
        <p:sp>
          <p:nvSpPr>
            <p:cNvPr id="613428" name="Text Box 52"/>
            <p:cNvSpPr txBox="1">
              <a:spLocks noChangeArrowheads="1"/>
            </p:cNvSpPr>
            <p:nvPr/>
          </p:nvSpPr>
          <p:spPr bwMode="auto">
            <a:xfrm>
              <a:off x="3168" y="960"/>
              <a:ext cx="761" cy="260"/>
            </a:xfrm>
            <a:prstGeom prst="rect">
              <a:avLst/>
            </a:prstGeom>
            <a:grpFill/>
            <a:ln w="19050">
              <a:noFill/>
              <a:miter lim="800000"/>
              <a:headEnd/>
              <a:tailEnd/>
            </a:ln>
            <a:effectLst/>
          </p:spPr>
          <p:txBody>
            <a:bodyPr>
              <a:spAutoFit/>
            </a:bodyPr>
            <a:lstStyle/>
            <a:p>
              <a:pPr eaLnBrk="0" hangingPunct="0">
                <a:buClrTx/>
                <a:buFontTx/>
                <a:buNone/>
                <a:defRPr/>
              </a:pPr>
              <a:r>
                <a:rPr lang="en-US" sz="1800" b="0" dirty="0">
                  <a:solidFill>
                    <a:schemeClr val="bg1"/>
                  </a:solidFill>
                  <a:latin typeface="Arial" charset="0"/>
                </a:rPr>
                <a:t>FAS5:vol1</a:t>
              </a:r>
            </a:p>
          </p:txBody>
        </p:sp>
      </p:grpSp>
      <p:grpSp>
        <p:nvGrpSpPr>
          <p:cNvPr id="6" name="Group 56"/>
          <p:cNvGrpSpPr>
            <a:grpSpLocks/>
          </p:cNvGrpSpPr>
          <p:nvPr/>
        </p:nvGrpSpPr>
        <p:grpSpPr bwMode="auto">
          <a:xfrm>
            <a:off x="6100763" y="3746500"/>
            <a:ext cx="1423987" cy="612775"/>
            <a:chOff x="3120" y="864"/>
            <a:chExt cx="864" cy="432"/>
          </a:xfrm>
          <a:solidFill>
            <a:srgbClr val="777777"/>
          </a:solidFill>
        </p:grpSpPr>
        <p:sp>
          <p:nvSpPr>
            <p:cNvPr id="613433" name="Rectangle 57"/>
            <p:cNvSpPr>
              <a:spLocks noChangeArrowheads="1"/>
            </p:cNvSpPr>
            <p:nvPr/>
          </p:nvSpPr>
          <p:spPr bwMode="auto">
            <a:xfrm>
              <a:off x="3120" y="864"/>
              <a:ext cx="864" cy="432"/>
            </a:xfrm>
            <a:prstGeom prst="rect">
              <a:avLst/>
            </a:prstGeom>
            <a:grpFill/>
            <a:ln w="19050">
              <a:noFill/>
              <a:miter lim="800000"/>
              <a:headEnd/>
              <a:tailEnd/>
            </a:ln>
            <a:effectLst/>
          </p:spPr>
          <p:txBody>
            <a:bodyPr wrap="none" anchor="ctr"/>
            <a:lstStyle/>
            <a:p>
              <a:pPr>
                <a:defRPr/>
              </a:pPr>
              <a:endParaRPr lang="en-US" b="0" dirty="0">
                <a:solidFill>
                  <a:schemeClr val="bg1"/>
                </a:solidFill>
              </a:endParaRPr>
            </a:p>
          </p:txBody>
        </p:sp>
        <p:sp>
          <p:nvSpPr>
            <p:cNvPr id="613434" name="Text Box 58"/>
            <p:cNvSpPr txBox="1">
              <a:spLocks noChangeArrowheads="1"/>
            </p:cNvSpPr>
            <p:nvPr/>
          </p:nvSpPr>
          <p:spPr bwMode="auto">
            <a:xfrm>
              <a:off x="3168" y="960"/>
              <a:ext cx="761" cy="260"/>
            </a:xfrm>
            <a:prstGeom prst="rect">
              <a:avLst/>
            </a:prstGeom>
            <a:grpFill/>
            <a:ln w="19050">
              <a:noFill/>
              <a:miter lim="800000"/>
              <a:headEnd/>
              <a:tailEnd/>
            </a:ln>
            <a:effectLst/>
          </p:spPr>
          <p:txBody>
            <a:bodyPr>
              <a:spAutoFit/>
            </a:bodyPr>
            <a:lstStyle/>
            <a:p>
              <a:pPr eaLnBrk="0" hangingPunct="0">
                <a:buClrTx/>
                <a:buFontTx/>
                <a:buNone/>
                <a:defRPr/>
              </a:pPr>
              <a:r>
                <a:rPr lang="en-US" sz="1800" b="0" dirty="0">
                  <a:solidFill>
                    <a:schemeClr val="bg1"/>
                  </a:solidFill>
                  <a:latin typeface="Arial" charset="0"/>
                </a:rPr>
                <a:t>FAS7:vol1</a:t>
              </a:r>
            </a:p>
          </p:txBody>
        </p:sp>
      </p:grpSp>
      <p:grpSp>
        <p:nvGrpSpPr>
          <p:cNvPr id="7" name="Group 59"/>
          <p:cNvGrpSpPr>
            <a:grpSpLocks/>
          </p:cNvGrpSpPr>
          <p:nvPr/>
        </p:nvGrpSpPr>
        <p:grpSpPr bwMode="auto">
          <a:xfrm>
            <a:off x="6100763" y="4727575"/>
            <a:ext cx="1423987" cy="612775"/>
            <a:chOff x="3120" y="864"/>
            <a:chExt cx="864" cy="432"/>
          </a:xfrm>
          <a:solidFill>
            <a:srgbClr val="777777"/>
          </a:solidFill>
        </p:grpSpPr>
        <p:sp>
          <p:nvSpPr>
            <p:cNvPr id="613436" name="Rectangle 60"/>
            <p:cNvSpPr>
              <a:spLocks noChangeArrowheads="1"/>
            </p:cNvSpPr>
            <p:nvPr/>
          </p:nvSpPr>
          <p:spPr bwMode="auto">
            <a:xfrm>
              <a:off x="3120" y="864"/>
              <a:ext cx="864" cy="432"/>
            </a:xfrm>
            <a:prstGeom prst="rect">
              <a:avLst/>
            </a:prstGeom>
            <a:grpFill/>
            <a:ln w="19050">
              <a:noFill/>
              <a:miter lim="800000"/>
              <a:headEnd/>
              <a:tailEnd/>
            </a:ln>
            <a:effectLst/>
          </p:spPr>
          <p:txBody>
            <a:bodyPr wrap="none" anchor="ctr"/>
            <a:lstStyle/>
            <a:p>
              <a:pPr>
                <a:defRPr/>
              </a:pPr>
              <a:endParaRPr lang="en-US" b="0" dirty="0">
                <a:solidFill>
                  <a:schemeClr val="bg1"/>
                </a:solidFill>
              </a:endParaRPr>
            </a:p>
          </p:txBody>
        </p:sp>
        <p:sp>
          <p:nvSpPr>
            <p:cNvPr id="613437" name="Text Box 61"/>
            <p:cNvSpPr txBox="1">
              <a:spLocks noChangeArrowheads="1"/>
            </p:cNvSpPr>
            <p:nvPr/>
          </p:nvSpPr>
          <p:spPr bwMode="auto">
            <a:xfrm>
              <a:off x="3168" y="960"/>
              <a:ext cx="761" cy="260"/>
            </a:xfrm>
            <a:prstGeom prst="rect">
              <a:avLst/>
            </a:prstGeom>
            <a:grpFill/>
            <a:ln w="19050">
              <a:noFill/>
              <a:miter lim="800000"/>
              <a:headEnd/>
              <a:tailEnd/>
            </a:ln>
            <a:effectLst/>
          </p:spPr>
          <p:txBody>
            <a:bodyPr>
              <a:spAutoFit/>
            </a:bodyPr>
            <a:lstStyle/>
            <a:p>
              <a:pPr eaLnBrk="0" hangingPunct="0">
                <a:buClrTx/>
                <a:buFontTx/>
                <a:buNone/>
                <a:defRPr/>
              </a:pPr>
              <a:r>
                <a:rPr lang="en-US" sz="1800" b="0" dirty="0">
                  <a:solidFill>
                    <a:schemeClr val="bg1"/>
                  </a:solidFill>
                  <a:latin typeface="Arial" charset="0"/>
                </a:rPr>
                <a:t>FAS8:vol1</a:t>
              </a:r>
            </a:p>
          </p:txBody>
        </p:sp>
      </p:grpSp>
      <p:sp>
        <p:nvSpPr>
          <p:cNvPr id="44059" name="Line 15"/>
          <p:cNvSpPr>
            <a:spLocks noChangeShapeType="1"/>
          </p:cNvSpPr>
          <p:nvPr/>
        </p:nvSpPr>
        <p:spPr bwMode="auto">
          <a:xfrm>
            <a:off x="5738813" y="3408363"/>
            <a:ext cx="0" cy="152400"/>
          </a:xfrm>
          <a:prstGeom prst="line">
            <a:avLst/>
          </a:prstGeom>
          <a:noFill/>
          <a:ln w="19050">
            <a:solidFill>
              <a:schemeClr val="tx1"/>
            </a:solidFill>
            <a:round/>
            <a:headEnd/>
            <a:tailEnd/>
          </a:ln>
        </p:spPr>
        <p:txBody>
          <a:bodyPr wrap="none" anchor="ctr"/>
          <a:lstStyle/>
          <a:p>
            <a:endParaRPr lang="en-US" dirty="0"/>
          </a:p>
        </p:txBody>
      </p:sp>
      <p:sp>
        <p:nvSpPr>
          <p:cNvPr id="44061" name="Line 12"/>
          <p:cNvSpPr>
            <a:spLocks noChangeShapeType="1"/>
          </p:cNvSpPr>
          <p:nvPr/>
        </p:nvSpPr>
        <p:spPr bwMode="auto">
          <a:xfrm>
            <a:off x="5734050" y="3562350"/>
            <a:ext cx="1071563" cy="0"/>
          </a:xfrm>
          <a:prstGeom prst="line">
            <a:avLst/>
          </a:prstGeom>
          <a:noFill/>
          <a:ln w="19050">
            <a:solidFill>
              <a:schemeClr val="tx1"/>
            </a:solidFill>
            <a:round/>
            <a:headEnd/>
            <a:tailEnd/>
          </a:ln>
        </p:spPr>
        <p:txBody>
          <a:bodyPr wrap="none" anchor="ctr"/>
          <a:lstStyle/>
          <a:p>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2"/>
          <p:cNvSpPr>
            <a:spLocks noGrp="1" noChangeArrowheads="1"/>
          </p:cNvSpPr>
          <p:nvPr>
            <p:ph type="title"/>
          </p:nvPr>
        </p:nvSpPr>
        <p:spPr/>
        <p:txBody>
          <a:bodyPr/>
          <a:lstStyle/>
          <a:p>
            <a:pPr eaLnBrk="1" hangingPunct="1"/>
            <a:r>
              <a:rPr lang="en-US" dirty="0" smtClean="0"/>
              <a:t>Cascade Support Matrix</a:t>
            </a:r>
          </a:p>
        </p:txBody>
      </p:sp>
      <p:sp>
        <p:nvSpPr>
          <p:cNvPr id="45060" name="Rectangle 3"/>
          <p:cNvSpPr>
            <a:spLocks noGrp="1" noChangeArrowheads="1"/>
          </p:cNvSpPr>
          <p:nvPr>
            <p:ph type="body" sz="half" idx="1"/>
          </p:nvPr>
        </p:nvSpPr>
        <p:spPr>
          <a:xfrm>
            <a:off x="990600" y="1123950"/>
            <a:ext cx="7772400" cy="762000"/>
          </a:xfrm>
        </p:spPr>
        <p:txBody>
          <a:bodyPr/>
          <a:lstStyle/>
          <a:p>
            <a:pPr eaLnBrk="1" hangingPunct="1"/>
            <a:r>
              <a:rPr lang="en-US" sz="2000" dirty="0" smtClean="0"/>
              <a:t>SnapMirror Sync is allowed only on the source</a:t>
            </a:r>
          </a:p>
          <a:p>
            <a:pPr eaLnBrk="1" hangingPunct="1"/>
            <a:r>
              <a:rPr lang="en-US" sz="2000" dirty="0" smtClean="0"/>
              <a:t>Qtree SnapMirror cannot cascade more than one hop</a:t>
            </a:r>
          </a:p>
        </p:txBody>
      </p:sp>
      <p:graphicFrame>
        <p:nvGraphicFramePr>
          <p:cNvPr id="620681" name="Group 137"/>
          <p:cNvGraphicFramePr>
            <a:graphicFrameLocks noGrp="1"/>
          </p:cNvGraphicFramePr>
          <p:nvPr>
            <p:ph sz="half" idx="2"/>
          </p:nvPr>
        </p:nvGraphicFramePr>
        <p:xfrm>
          <a:off x="1466850" y="2012950"/>
          <a:ext cx="6238875" cy="4281488"/>
        </p:xfrm>
        <a:graphic>
          <a:graphicData uri="http://schemas.openxmlformats.org/drawingml/2006/table">
            <a:tbl>
              <a:tblPr/>
              <a:tblGrid>
                <a:gridCol w="5295900"/>
                <a:gridCol w="942975"/>
              </a:tblGrid>
              <a:tr h="390525">
                <a:tc>
                  <a:txBody>
                    <a:bodyPr/>
                    <a:lstStyle/>
                    <a:p>
                      <a:pPr marL="457200" marR="0" lvl="1" indent="0" algn="ctr" defTabSz="914400" rtl="0" eaLnBrk="1" fontAlgn="base" latinLnBrk="0" hangingPunct="1">
                        <a:lnSpc>
                          <a:spcPct val="120000"/>
                        </a:lnSpc>
                        <a:spcBef>
                          <a:spcPct val="20000"/>
                        </a:spcBef>
                        <a:spcAft>
                          <a:spcPct val="0"/>
                        </a:spcAft>
                        <a:buClrTx/>
                        <a:buSzTx/>
                        <a:buFont typeface="Arial" charset="0"/>
                        <a:buNone/>
                        <a:tabLst/>
                      </a:pPr>
                      <a:r>
                        <a:rPr kumimoji="0" lang="en-US" sz="1400" b="0" i="0" u="none" strike="noStrike" cap="none" normalizeH="0" baseline="0" dirty="0" smtClean="0">
                          <a:ln>
                            <a:noFill/>
                          </a:ln>
                          <a:solidFill>
                            <a:schemeClr val="bg1"/>
                          </a:solidFill>
                          <a:effectLst/>
                          <a:latin typeface="Arial" charset="0"/>
                        </a:rPr>
                        <a:t>Configuration of SnapMirror Relationships</a:t>
                      </a:r>
                    </a:p>
                  </a:txBody>
                  <a:tcPr anchor="ctr" horzOverflow="overflow">
                    <a:lnL>
                      <a:noFill/>
                    </a:lnL>
                    <a:lnR w="28575" cap="flat" cmpd="sng" algn="ctr">
                      <a:solidFill>
                        <a:schemeClr val="bg1"/>
                      </a:solidFill>
                      <a:prstDash val="solid"/>
                      <a:round/>
                      <a:headEnd type="none" w="med" len="med"/>
                      <a:tailEnd type="none" w="med" len="med"/>
                    </a:lnR>
                    <a:lnT>
                      <a:noFill/>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c>
                  <a:txBody>
                    <a:bodyPr/>
                    <a:lstStyle/>
                    <a:p>
                      <a:pPr marL="0" marR="0" lvl="0" indent="0" algn="ctr" defTabSz="914400" rtl="0" eaLnBrk="1" fontAlgn="base" latinLnBrk="0" hangingPunct="1">
                        <a:lnSpc>
                          <a:spcPct val="120000"/>
                        </a:lnSpc>
                        <a:spcBef>
                          <a:spcPct val="20000"/>
                        </a:spcBef>
                        <a:spcAft>
                          <a:spcPct val="0"/>
                        </a:spcAft>
                        <a:buClr>
                          <a:schemeClr val="accent2"/>
                        </a:buClr>
                        <a:buSzTx/>
                        <a:buFont typeface="Wingdings 2" pitchFamily="18" charset="2"/>
                        <a:buNone/>
                        <a:tabLst/>
                      </a:pPr>
                      <a:r>
                        <a:rPr kumimoji="0" lang="en-US" sz="1400" b="0" i="0" u="none" strike="noStrike" cap="none" normalizeH="0" baseline="0" dirty="0" smtClean="0">
                          <a:ln>
                            <a:noFill/>
                          </a:ln>
                          <a:solidFill>
                            <a:schemeClr val="bg1"/>
                          </a:solidFill>
                          <a:effectLst/>
                          <a:latin typeface="Arial" charset="0"/>
                        </a:rPr>
                        <a:t>Support</a:t>
                      </a:r>
                    </a:p>
                  </a:txBody>
                  <a:tcPr anchor="ctr" horzOverflow="overflow">
                    <a:lnL w="28575" cap="flat" cmpd="sng" algn="ctr">
                      <a:solidFill>
                        <a:schemeClr val="bg1"/>
                      </a:solidFill>
                      <a:prstDash val="solid"/>
                      <a:round/>
                      <a:headEnd type="none" w="med" len="med"/>
                      <a:tailEnd type="none" w="med" len="med"/>
                    </a:lnL>
                    <a:lnR>
                      <a:noFill/>
                    </a:lnR>
                    <a:lnT>
                      <a:noFill/>
                    </a:lnT>
                    <a:lnB w="28575" cap="flat" cmpd="sng" algn="ctr">
                      <a:solidFill>
                        <a:schemeClr val="bg1"/>
                      </a:solidFill>
                      <a:prstDash val="solid"/>
                      <a:round/>
                      <a:headEnd type="none" w="med" len="med"/>
                      <a:tailEnd type="none" w="med" len="med"/>
                    </a:lnB>
                    <a:lnTlToBr>
                      <a:noFill/>
                    </a:lnTlToBr>
                    <a:lnBlToTr>
                      <a:noFill/>
                    </a:lnBlToTr>
                    <a:solidFill>
                      <a:srgbClr val="A5A5A5"/>
                    </a:solidFill>
                  </a:tcPr>
                </a:tc>
              </a:tr>
              <a:tr h="390525">
                <a:tc>
                  <a:txBody>
                    <a:bodyPr/>
                    <a:lstStyle/>
                    <a:p>
                      <a:pPr marL="914400" marR="0" lvl="2" indent="0" algn="l" defTabSz="914400" rtl="0" eaLnBrk="1" fontAlgn="base" latinLnBrk="0" hangingPunct="1">
                        <a:lnSpc>
                          <a:spcPct val="135000"/>
                        </a:lnSpc>
                        <a:spcBef>
                          <a:spcPct val="20000"/>
                        </a:spcBef>
                        <a:spcAft>
                          <a:spcPct val="0"/>
                        </a:spcAft>
                        <a:buClrTx/>
                        <a:buSzTx/>
                        <a:buFont typeface="Wingdings 2" pitchFamily="18" charset="2"/>
                        <a:buNone/>
                        <a:tabLst/>
                      </a:pPr>
                      <a:r>
                        <a:rPr kumimoji="0" lang="en-US" sz="1400" b="0" i="0" u="none" strike="noStrike" cap="none" normalizeH="0" baseline="0" dirty="0" smtClean="0">
                          <a:ln>
                            <a:noFill/>
                          </a:ln>
                          <a:solidFill>
                            <a:schemeClr val="tx1"/>
                          </a:solidFill>
                          <a:effectLst/>
                          <a:latin typeface="Arial" charset="0"/>
                          <a:sym typeface="Wingdings" pitchFamily="2" charset="2"/>
                        </a:rPr>
                        <a:t> </a:t>
                      </a:r>
                      <a:r>
                        <a:rPr kumimoji="0" lang="en-US" sz="1400" b="0" i="0" u="none" strike="noStrike" cap="none" normalizeH="0" baseline="0" dirty="0" smtClean="0">
                          <a:ln>
                            <a:noFill/>
                          </a:ln>
                          <a:solidFill>
                            <a:srgbClr val="005BAE"/>
                          </a:solidFill>
                          <a:effectLst/>
                          <a:latin typeface="Arial" charset="0"/>
                          <a:sym typeface="Wingdings" pitchFamily="2" charset="2"/>
                        </a:rPr>
                        <a:t>SM Sync</a:t>
                      </a:r>
                      <a:r>
                        <a:rPr kumimoji="0" lang="en-US" sz="1400" b="0" i="0" u="none" strike="noStrike" cap="none" normalizeH="0" baseline="0" dirty="0" smtClean="0">
                          <a:ln>
                            <a:noFill/>
                          </a:ln>
                          <a:solidFill>
                            <a:schemeClr val="tx1"/>
                          </a:solidFill>
                          <a:effectLst/>
                          <a:latin typeface="Arial" charset="0"/>
                          <a:sym typeface="Wingdings" pitchFamily="2" charset="2"/>
                        </a:rPr>
                        <a:t>                      </a:t>
                      </a:r>
                      <a:r>
                        <a:rPr kumimoji="0" lang="en-US" sz="1400" b="0" i="0" u="none" strike="noStrike" cap="none" normalizeH="0" baseline="0" dirty="0" smtClean="0">
                          <a:ln>
                            <a:noFill/>
                          </a:ln>
                          <a:solidFill>
                            <a:srgbClr val="58A618"/>
                          </a:solidFill>
                          <a:effectLst/>
                          <a:latin typeface="Arial" charset="0"/>
                          <a:sym typeface="Wingdings" pitchFamily="2" charset="2"/>
                        </a:rPr>
                        <a:t> VSM      </a:t>
                      </a:r>
                      <a:r>
                        <a:rPr kumimoji="0" lang="en-US" sz="1400" b="0" i="0" u="none" strike="noStrike" cap="none" normalizeH="0" baseline="0" dirty="0" smtClean="0">
                          <a:ln>
                            <a:noFill/>
                          </a:ln>
                          <a:solidFill>
                            <a:schemeClr val="tx1"/>
                          </a:solidFill>
                          <a:effectLst/>
                          <a:latin typeface="Arial" charset="0"/>
                          <a:sym typeface="Wingdings" pitchFamily="2" charset="2"/>
                        </a:rPr>
                        <a:t></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400" b="1" i="0" u="none" strike="noStrike" cap="none" normalizeH="0" baseline="0" dirty="0" smtClean="0">
                          <a:ln>
                            <a:noFill/>
                          </a:ln>
                          <a:solidFill>
                            <a:srgbClr val="58A618"/>
                          </a:solidFill>
                          <a:effectLst/>
                          <a:latin typeface="Arial" charset="0"/>
                          <a:sym typeface="Wingdings 2" pitchFamily="18" charset="2"/>
                        </a:rPr>
                        <a:t></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457200">
                <a:tc>
                  <a:txBody>
                    <a:bodyPr/>
                    <a:lstStyle/>
                    <a:p>
                      <a:pPr marL="914400" marR="0" lvl="2" indent="0" algn="l" defTabSz="914400" rtl="0" eaLnBrk="1" fontAlgn="base" latinLnBrk="0" hangingPunct="1">
                        <a:lnSpc>
                          <a:spcPct val="135000"/>
                        </a:lnSpc>
                        <a:spcBef>
                          <a:spcPct val="20000"/>
                        </a:spcBef>
                        <a:spcAft>
                          <a:spcPct val="0"/>
                        </a:spcAft>
                        <a:buClrTx/>
                        <a:buSzTx/>
                        <a:buFont typeface="Wingdings 2" pitchFamily="18" charset="2"/>
                        <a:buNone/>
                        <a:tabLst/>
                      </a:pPr>
                      <a:r>
                        <a:rPr kumimoji="0" lang="en-US" sz="1400" b="0" i="0" u="none" strike="noStrike" cap="none" normalizeH="0" baseline="0" dirty="0" smtClean="0">
                          <a:ln>
                            <a:noFill/>
                          </a:ln>
                          <a:solidFill>
                            <a:schemeClr val="tx1"/>
                          </a:solidFill>
                          <a:effectLst/>
                          <a:latin typeface="Arial" charset="0"/>
                          <a:sym typeface="Wingdings" pitchFamily="2" charset="2"/>
                        </a:rPr>
                        <a:t> </a:t>
                      </a:r>
                      <a:r>
                        <a:rPr kumimoji="0" lang="en-US" sz="1400" b="0" i="0" u="none" strike="noStrike" cap="none" normalizeH="0" baseline="0" dirty="0" smtClean="0">
                          <a:ln>
                            <a:noFill/>
                          </a:ln>
                          <a:solidFill>
                            <a:srgbClr val="005BAE"/>
                          </a:solidFill>
                          <a:effectLst/>
                          <a:latin typeface="Arial" charset="0"/>
                          <a:sym typeface="Wingdings" pitchFamily="2" charset="2"/>
                        </a:rPr>
                        <a:t>SM Sync  </a:t>
                      </a:r>
                      <a:r>
                        <a:rPr kumimoji="0" lang="en-US" sz="1400" b="0" i="0" u="none" strike="noStrike" cap="none" normalizeH="0" baseline="0" dirty="0" smtClean="0">
                          <a:ln>
                            <a:noFill/>
                          </a:ln>
                          <a:solidFill>
                            <a:schemeClr val="tx1"/>
                          </a:solidFill>
                          <a:effectLst/>
                          <a:latin typeface="Arial" charset="0"/>
                          <a:sym typeface="Wingdings" pitchFamily="2" charset="2"/>
                        </a:rPr>
                        <a:t>                    </a:t>
                      </a:r>
                      <a:r>
                        <a:rPr kumimoji="0" lang="en-US" sz="1400" b="0" i="0" u="none" strike="noStrike" cap="none" normalizeH="0" baseline="0" dirty="0" smtClean="0">
                          <a:ln>
                            <a:noFill/>
                          </a:ln>
                          <a:solidFill>
                            <a:srgbClr val="005BAE"/>
                          </a:solidFill>
                          <a:effectLst/>
                          <a:latin typeface="Arial" charset="0"/>
                          <a:sym typeface="Wingdings" pitchFamily="2" charset="2"/>
                        </a:rPr>
                        <a:t>SM Sync  </a:t>
                      </a:r>
                      <a:r>
                        <a:rPr kumimoji="0" lang="en-US" sz="1400" b="0" i="0" u="none" strike="noStrike" cap="none" normalizeH="0" baseline="0" dirty="0" smtClean="0">
                          <a:ln>
                            <a:noFill/>
                          </a:ln>
                          <a:solidFill>
                            <a:schemeClr val="tx1"/>
                          </a:solidFill>
                          <a:effectLst/>
                          <a:latin typeface="Arial" charset="0"/>
                          <a:sym typeface="Wingdings" pitchFamily="2" charset="2"/>
                        </a:rPr>
                        <a:t></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400" b="1" i="0" u="none" strike="noStrike" cap="none" normalizeH="0" baseline="0" dirty="0" smtClean="0">
                          <a:ln>
                            <a:noFill/>
                          </a:ln>
                          <a:solidFill>
                            <a:srgbClr val="FF6600"/>
                          </a:solidFill>
                          <a:effectLst/>
                          <a:latin typeface="Arial" charset="0"/>
                          <a:sym typeface="Wingdings 2" pitchFamily="18" charset="2"/>
                        </a:rPr>
                        <a:t></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428625">
                <a:tc>
                  <a:txBody>
                    <a:bodyPr/>
                    <a:lstStyle/>
                    <a:p>
                      <a:pPr marL="914400" marR="0" lvl="2" indent="0" algn="l" defTabSz="914400" rtl="0" eaLnBrk="1" fontAlgn="base" latinLnBrk="0" hangingPunct="1">
                        <a:lnSpc>
                          <a:spcPct val="135000"/>
                        </a:lnSpc>
                        <a:spcBef>
                          <a:spcPct val="20000"/>
                        </a:spcBef>
                        <a:spcAft>
                          <a:spcPct val="0"/>
                        </a:spcAft>
                        <a:buClrTx/>
                        <a:buSzTx/>
                        <a:buFont typeface="Wingdings 2" pitchFamily="18" charset="2"/>
                        <a:buNone/>
                        <a:tabLst/>
                      </a:pPr>
                      <a:r>
                        <a:rPr kumimoji="0" lang="en-US" sz="1400" b="0" i="0" u="none" strike="noStrike" cap="none" normalizeH="0" baseline="0" dirty="0" smtClean="0">
                          <a:ln>
                            <a:noFill/>
                          </a:ln>
                          <a:solidFill>
                            <a:schemeClr val="tx1"/>
                          </a:solidFill>
                          <a:effectLst/>
                          <a:latin typeface="Arial" charset="0"/>
                          <a:sym typeface="Wingdings" pitchFamily="2" charset="2"/>
                        </a:rPr>
                        <a:t> </a:t>
                      </a:r>
                      <a:r>
                        <a:rPr kumimoji="0" lang="en-US" sz="1400" b="0" i="0" u="none" strike="noStrike" cap="none" normalizeH="0" baseline="0" dirty="0" smtClean="0">
                          <a:ln>
                            <a:noFill/>
                          </a:ln>
                          <a:solidFill>
                            <a:srgbClr val="005BAE"/>
                          </a:solidFill>
                          <a:effectLst/>
                          <a:latin typeface="Arial" charset="0"/>
                          <a:sym typeface="Wingdings" pitchFamily="2" charset="2"/>
                        </a:rPr>
                        <a:t>SM Sync  </a:t>
                      </a:r>
                      <a:r>
                        <a:rPr kumimoji="0" lang="en-US" sz="1400" b="0" i="0" u="none" strike="noStrike" cap="none" normalizeH="0" baseline="0" dirty="0" smtClean="0">
                          <a:ln>
                            <a:noFill/>
                          </a:ln>
                          <a:solidFill>
                            <a:schemeClr val="tx1"/>
                          </a:solidFill>
                          <a:effectLst/>
                          <a:latin typeface="Arial" charset="0"/>
                          <a:sym typeface="Wingdings" pitchFamily="2" charset="2"/>
                        </a:rPr>
                        <a:t>                       QSM</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400" b="1" i="0" u="none" strike="noStrike" cap="none" normalizeH="0" baseline="0" dirty="0" smtClean="0">
                          <a:ln>
                            <a:noFill/>
                          </a:ln>
                          <a:solidFill>
                            <a:srgbClr val="FF6600"/>
                          </a:solidFill>
                          <a:effectLst/>
                          <a:latin typeface="Arial" charset="0"/>
                          <a:sym typeface="Wingdings 2" pitchFamily="18" charset="2"/>
                        </a:rPr>
                        <a:t></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409575">
                <a:tc>
                  <a:txBody>
                    <a:bodyPr/>
                    <a:lstStyle/>
                    <a:p>
                      <a:pPr marL="914400" marR="0" lvl="2" indent="0" algn="l" defTabSz="914400" rtl="0" eaLnBrk="1" fontAlgn="base" latinLnBrk="0" hangingPunct="1">
                        <a:lnSpc>
                          <a:spcPct val="135000"/>
                        </a:lnSpc>
                        <a:spcBef>
                          <a:spcPct val="20000"/>
                        </a:spcBef>
                        <a:spcAft>
                          <a:spcPct val="0"/>
                        </a:spcAft>
                        <a:buClrTx/>
                        <a:buSzTx/>
                        <a:buFont typeface="Wingdings 2" pitchFamily="18" charset="2"/>
                        <a:buNone/>
                        <a:tabLst/>
                      </a:pPr>
                      <a:r>
                        <a:rPr kumimoji="0" lang="en-US" sz="1400" b="0" i="0" u="none" strike="noStrike" cap="none" normalizeH="0" baseline="0" dirty="0" smtClean="0">
                          <a:ln>
                            <a:noFill/>
                          </a:ln>
                          <a:solidFill>
                            <a:schemeClr val="tx1"/>
                          </a:solidFill>
                          <a:effectLst/>
                          <a:latin typeface="Arial" charset="0"/>
                          <a:sym typeface="Wingdings" pitchFamily="2" charset="2"/>
                        </a:rPr>
                        <a:t>    </a:t>
                      </a:r>
                      <a:r>
                        <a:rPr kumimoji="0" lang="en-US" sz="1400" b="0" i="0" u="none" strike="noStrike" cap="none" normalizeH="0" baseline="0" dirty="0" smtClean="0">
                          <a:ln>
                            <a:noFill/>
                          </a:ln>
                          <a:solidFill>
                            <a:srgbClr val="58A618"/>
                          </a:solidFill>
                          <a:effectLst/>
                          <a:latin typeface="Arial" charset="0"/>
                        </a:rPr>
                        <a:t>VSM  </a:t>
                      </a:r>
                      <a:r>
                        <a:rPr kumimoji="0" lang="en-US" sz="1400" b="0" i="0" u="none" strike="noStrike" cap="none" normalizeH="0" baseline="0" dirty="0" smtClean="0">
                          <a:ln>
                            <a:noFill/>
                          </a:ln>
                          <a:solidFill>
                            <a:schemeClr val="tx1"/>
                          </a:solidFill>
                          <a:effectLst/>
                          <a:latin typeface="Arial" charset="0"/>
                          <a:sym typeface="Wingdings" pitchFamily="2" charset="2"/>
                        </a:rPr>
                        <a:t>                        </a:t>
                      </a:r>
                      <a:r>
                        <a:rPr kumimoji="0" lang="en-US" sz="1400" b="0" i="0" u="none" strike="noStrike" cap="none" normalizeH="0" baseline="0" dirty="0" smtClean="0">
                          <a:ln>
                            <a:noFill/>
                          </a:ln>
                          <a:solidFill>
                            <a:srgbClr val="58A618"/>
                          </a:solidFill>
                          <a:effectLst/>
                          <a:latin typeface="Arial" charset="0"/>
                          <a:sym typeface="Wingdings" pitchFamily="2" charset="2"/>
                        </a:rPr>
                        <a:t>VSM </a:t>
                      </a:r>
                      <a:r>
                        <a:rPr kumimoji="0" lang="en-US" sz="1400" b="0" i="0" u="none" strike="noStrike" cap="none" normalizeH="0" baseline="0" dirty="0" smtClean="0">
                          <a:ln>
                            <a:noFill/>
                          </a:ln>
                          <a:solidFill>
                            <a:schemeClr val="tx1"/>
                          </a:solidFill>
                          <a:effectLst/>
                          <a:latin typeface="Arial" charset="0"/>
                          <a:sym typeface="Wingdings" pitchFamily="2" charset="2"/>
                        </a:rPr>
                        <a:t></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400" b="1" i="0" u="none" strike="noStrike" cap="none" normalizeH="0" baseline="0" dirty="0" smtClean="0">
                          <a:ln>
                            <a:noFill/>
                          </a:ln>
                          <a:solidFill>
                            <a:srgbClr val="58A618"/>
                          </a:solidFill>
                          <a:effectLst/>
                          <a:latin typeface="Arial" charset="0"/>
                          <a:sym typeface="Wingdings 2" pitchFamily="18" charset="2"/>
                        </a:rPr>
                        <a:t></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419100">
                <a:tc>
                  <a:txBody>
                    <a:bodyPr/>
                    <a:lstStyle/>
                    <a:p>
                      <a:pPr marL="914400" marR="0" lvl="2" indent="0" algn="l" defTabSz="914400" rtl="0" eaLnBrk="1" fontAlgn="base" latinLnBrk="0" hangingPunct="1">
                        <a:lnSpc>
                          <a:spcPct val="135000"/>
                        </a:lnSpc>
                        <a:spcBef>
                          <a:spcPct val="20000"/>
                        </a:spcBef>
                        <a:spcAft>
                          <a:spcPct val="0"/>
                        </a:spcAft>
                        <a:buClrTx/>
                        <a:buSzTx/>
                        <a:buFont typeface="Wingdings 2" pitchFamily="18" charset="2"/>
                        <a:buNone/>
                        <a:tabLst/>
                      </a:pPr>
                      <a:r>
                        <a:rPr kumimoji="0" lang="en-US" sz="1400" b="0" i="0" u="none" strike="noStrike" cap="none" normalizeH="0" baseline="0" dirty="0" smtClean="0">
                          <a:ln>
                            <a:noFill/>
                          </a:ln>
                          <a:solidFill>
                            <a:schemeClr val="tx1"/>
                          </a:solidFill>
                          <a:effectLst/>
                          <a:latin typeface="Arial" charset="0"/>
                          <a:sym typeface="Wingdings" pitchFamily="2" charset="2"/>
                        </a:rPr>
                        <a:t>    </a:t>
                      </a:r>
                      <a:r>
                        <a:rPr kumimoji="0" lang="en-US" sz="1400" b="0" i="0" u="none" strike="noStrike" cap="none" normalizeH="0" baseline="0" dirty="0" smtClean="0">
                          <a:ln>
                            <a:noFill/>
                          </a:ln>
                          <a:solidFill>
                            <a:srgbClr val="58A618"/>
                          </a:solidFill>
                          <a:effectLst/>
                          <a:latin typeface="Arial" charset="0"/>
                        </a:rPr>
                        <a:t>VSM</a:t>
                      </a:r>
                      <a:r>
                        <a:rPr kumimoji="0" lang="en-US" sz="1400" b="0" i="0" u="none" strike="noStrike" cap="none" normalizeH="0" baseline="0" dirty="0" smtClean="0">
                          <a:ln>
                            <a:noFill/>
                          </a:ln>
                          <a:solidFill>
                            <a:schemeClr val="tx1"/>
                          </a:solidFill>
                          <a:effectLst/>
                          <a:latin typeface="Arial" charset="0"/>
                          <a:sym typeface="Wingdings" pitchFamily="2" charset="2"/>
                        </a:rPr>
                        <a:t>                     </a:t>
                      </a:r>
                      <a:r>
                        <a:rPr kumimoji="0" lang="en-US" sz="1400" b="0" i="0" u="none" strike="noStrike" cap="none" normalizeH="0" baseline="0" dirty="0" smtClean="0">
                          <a:ln>
                            <a:noFill/>
                          </a:ln>
                          <a:solidFill>
                            <a:srgbClr val="005BAE"/>
                          </a:solidFill>
                          <a:effectLst/>
                          <a:latin typeface="Arial" charset="0"/>
                          <a:sym typeface="Wingdings" pitchFamily="2" charset="2"/>
                        </a:rPr>
                        <a:t>SM Sync </a:t>
                      </a:r>
                      <a:r>
                        <a:rPr kumimoji="0" lang="en-US" sz="1400" b="0" i="0" u="none" strike="noStrike" cap="none" normalizeH="0" baseline="0" dirty="0" smtClean="0">
                          <a:ln>
                            <a:noFill/>
                          </a:ln>
                          <a:solidFill>
                            <a:schemeClr val="tx1"/>
                          </a:solidFill>
                          <a:effectLst/>
                          <a:latin typeface="Arial" charset="0"/>
                          <a:sym typeface="Wingdings" pitchFamily="2" charset="2"/>
                        </a:rPr>
                        <a:t></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400" b="1" i="0" u="none" strike="noStrike" cap="none" normalizeH="0" baseline="0" dirty="0" smtClean="0">
                          <a:ln>
                            <a:noFill/>
                          </a:ln>
                          <a:solidFill>
                            <a:srgbClr val="FF6600"/>
                          </a:solidFill>
                          <a:effectLst/>
                          <a:latin typeface="Arial" charset="0"/>
                          <a:sym typeface="Wingdings 2" pitchFamily="18" charset="2"/>
                        </a:rPr>
                        <a:t></a:t>
                      </a:r>
                      <a:endParaRPr kumimoji="0" lang="en-US" sz="1400" b="1" i="0" u="none" strike="noStrike" cap="none" normalizeH="0" baseline="0" dirty="0" smtClean="0">
                        <a:ln>
                          <a:noFill/>
                        </a:ln>
                        <a:solidFill>
                          <a:srgbClr val="FF6600"/>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431800">
                <a:tc>
                  <a:txBody>
                    <a:bodyPr/>
                    <a:lstStyle/>
                    <a:p>
                      <a:pPr marL="914400" marR="0" lvl="2" indent="0" algn="l" defTabSz="914400" rtl="0" eaLnBrk="1" fontAlgn="base" latinLnBrk="0" hangingPunct="1">
                        <a:lnSpc>
                          <a:spcPct val="135000"/>
                        </a:lnSpc>
                        <a:spcBef>
                          <a:spcPct val="20000"/>
                        </a:spcBef>
                        <a:spcAft>
                          <a:spcPct val="0"/>
                        </a:spcAft>
                        <a:buClrTx/>
                        <a:buSzTx/>
                        <a:buFont typeface="Wingdings 2" pitchFamily="18" charset="2"/>
                        <a:buNone/>
                        <a:tabLst/>
                      </a:pPr>
                      <a:r>
                        <a:rPr kumimoji="0" lang="en-US" sz="1400" b="0" i="0" u="none" strike="noStrike" cap="none" normalizeH="0" baseline="0" dirty="0" smtClean="0">
                          <a:ln>
                            <a:noFill/>
                          </a:ln>
                          <a:solidFill>
                            <a:schemeClr val="tx1"/>
                          </a:solidFill>
                          <a:effectLst/>
                          <a:latin typeface="Arial" charset="0"/>
                          <a:sym typeface="Wingdings" pitchFamily="2" charset="2"/>
                        </a:rPr>
                        <a:t>    </a:t>
                      </a:r>
                      <a:r>
                        <a:rPr kumimoji="0" lang="en-US" sz="1400" b="0" i="0" u="none" strike="noStrike" cap="none" normalizeH="0" baseline="0" dirty="0" smtClean="0">
                          <a:ln>
                            <a:noFill/>
                          </a:ln>
                          <a:solidFill>
                            <a:srgbClr val="58A618"/>
                          </a:solidFill>
                          <a:effectLst/>
                          <a:latin typeface="Arial" charset="0"/>
                        </a:rPr>
                        <a:t>VSM</a:t>
                      </a:r>
                      <a:r>
                        <a:rPr kumimoji="0" lang="en-US" sz="1400" b="0" i="0" u="none" strike="noStrike" cap="none" normalizeH="0" baseline="0" dirty="0" smtClean="0">
                          <a:ln>
                            <a:noFill/>
                          </a:ln>
                          <a:solidFill>
                            <a:schemeClr val="tx1"/>
                          </a:solidFill>
                          <a:effectLst/>
                          <a:latin typeface="Arial" charset="0"/>
                          <a:sym typeface="Wingdings" pitchFamily="2" charset="2"/>
                        </a:rPr>
                        <a:t>                        QSM     </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400" b="1" i="0" u="none" strike="noStrike" cap="none" normalizeH="0" baseline="0" dirty="0" smtClean="0">
                          <a:ln>
                            <a:noFill/>
                          </a:ln>
                          <a:solidFill>
                            <a:srgbClr val="58A618"/>
                          </a:solidFill>
                          <a:effectLst/>
                          <a:latin typeface="Arial" charset="0"/>
                          <a:sym typeface="Wingdings 2" pitchFamily="18" charset="2"/>
                        </a:rPr>
                        <a:t></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455613">
                <a:tc>
                  <a:txBody>
                    <a:bodyPr/>
                    <a:lstStyle/>
                    <a:p>
                      <a:pPr marL="914400" marR="0" lvl="2" indent="0" algn="l" defTabSz="914400" rtl="0" eaLnBrk="1" fontAlgn="base" latinLnBrk="0" hangingPunct="1">
                        <a:lnSpc>
                          <a:spcPct val="135000"/>
                        </a:lnSpc>
                        <a:spcBef>
                          <a:spcPct val="20000"/>
                        </a:spcBef>
                        <a:spcAft>
                          <a:spcPct val="0"/>
                        </a:spcAft>
                        <a:buClrTx/>
                        <a:buSzTx/>
                        <a:buFont typeface="Wingdings 2" pitchFamily="18" charset="2"/>
                        <a:buNone/>
                        <a:tabLst/>
                      </a:pPr>
                      <a:r>
                        <a:rPr kumimoji="0" lang="en-US" sz="1400" b="0" i="0" u="none" strike="noStrike" cap="none" normalizeH="0" baseline="0" dirty="0" smtClean="0">
                          <a:ln>
                            <a:noFill/>
                          </a:ln>
                          <a:solidFill>
                            <a:schemeClr val="tx1"/>
                          </a:solidFill>
                          <a:effectLst/>
                          <a:latin typeface="Arial" charset="0"/>
                          <a:sym typeface="Wingdings" pitchFamily="2" charset="2"/>
                        </a:rPr>
                        <a:t>   </a:t>
                      </a:r>
                      <a:r>
                        <a:rPr kumimoji="0" lang="en-US" sz="1400" b="0" i="0" u="none" strike="noStrike" cap="none" normalizeH="0" baseline="0" dirty="0" smtClean="0">
                          <a:ln>
                            <a:noFill/>
                          </a:ln>
                          <a:solidFill>
                            <a:schemeClr val="tx1"/>
                          </a:solidFill>
                          <a:effectLst/>
                          <a:latin typeface="Arial" charset="0"/>
                        </a:rPr>
                        <a:t>QSM     </a:t>
                      </a:r>
                      <a:r>
                        <a:rPr kumimoji="0" lang="en-US" sz="1400" b="0" i="0" u="none" strike="noStrike" cap="none" normalizeH="0" baseline="0" dirty="0" smtClean="0">
                          <a:ln>
                            <a:noFill/>
                          </a:ln>
                          <a:solidFill>
                            <a:schemeClr val="tx1"/>
                          </a:solidFill>
                          <a:effectLst/>
                          <a:latin typeface="Arial" charset="0"/>
                          <a:sym typeface="Wingdings" pitchFamily="2" charset="2"/>
                        </a:rPr>
                        <a:t>                         </a:t>
                      </a:r>
                      <a:r>
                        <a:rPr kumimoji="0" lang="en-US" sz="1400" b="0" i="0" u="none" strike="noStrike" cap="none" normalizeH="0" baseline="0" dirty="0" smtClean="0">
                          <a:ln>
                            <a:noFill/>
                          </a:ln>
                          <a:solidFill>
                            <a:srgbClr val="58A618"/>
                          </a:solidFill>
                          <a:effectLst/>
                          <a:latin typeface="Arial" charset="0"/>
                        </a:rPr>
                        <a:t>VSM </a:t>
                      </a:r>
                      <a:r>
                        <a:rPr kumimoji="0" lang="en-US" sz="1400" b="0" i="0" u="none" strike="noStrike" cap="none" normalizeH="0" baseline="0" dirty="0" smtClean="0">
                          <a:ln>
                            <a:noFill/>
                          </a:ln>
                          <a:solidFill>
                            <a:schemeClr val="tx1"/>
                          </a:solidFill>
                          <a:effectLst/>
                          <a:latin typeface="Arial" charset="0"/>
                          <a:sym typeface="Wingdings" pitchFamily="2" charset="2"/>
                        </a:rPr>
                        <a:t></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400" b="1" i="0" u="none" strike="noStrike" cap="none" normalizeH="0" baseline="0" dirty="0" smtClean="0">
                          <a:ln>
                            <a:noFill/>
                          </a:ln>
                          <a:solidFill>
                            <a:srgbClr val="58A618"/>
                          </a:solidFill>
                          <a:effectLst/>
                          <a:latin typeface="Arial" charset="0"/>
                          <a:sym typeface="Wingdings 2" pitchFamily="18" charset="2"/>
                        </a:rPr>
                        <a:t></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466725">
                <a:tc>
                  <a:txBody>
                    <a:bodyPr/>
                    <a:lstStyle/>
                    <a:p>
                      <a:pPr marL="914400" marR="0" lvl="2" indent="0" algn="l" defTabSz="914400" rtl="0" eaLnBrk="1" fontAlgn="base" latinLnBrk="0" hangingPunct="1">
                        <a:lnSpc>
                          <a:spcPct val="135000"/>
                        </a:lnSpc>
                        <a:spcBef>
                          <a:spcPct val="20000"/>
                        </a:spcBef>
                        <a:spcAft>
                          <a:spcPct val="0"/>
                        </a:spcAft>
                        <a:buClrTx/>
                        <a:buSzTx/>
                        <a:buFont typeface="Wingdings 2" pitchFamily="18" charset="2"/>
                        <a:buNone/>
                        <a:tabLst/>
                      </a:pPr>
                      <a:r>
                        <a:rPr kumimoji="0" lang="en-US" sz="1400" b="0" i="0" u="none" strike="noStrike" cap="none" normalizeH="0" baseline="0" dirty="0" smtClean="0">
                          <a:ln>
                            <a:noFill/>
                          </a:ln>
                          <a:solidFill>
                            <a:schemeClr val="tx1"/>
                          </a:solidFill>
                          <a:effectLst/>
                          <a:latin typeface="Arial" charset="0"/>
                          <a:sym typeface="Wingdings" pitchFamily="2" charset="2"/>
                        </a:rPr>
                        <a:t>   </a:t>
                      </a:r>
                      <a:r>
                        <a:rPr kumimoji="0" lang="en-US" sz="1400" b="0" i="0" u="none" strike="noStrike" cap="none" normalizeH="0" baseline="0" dirty="0" smtClean="0">
                          <a:ln>
                            <a:noFill/>
                          </a:ln>
                          <a:solidFill>
                            <a:schemeClr val="tx1"/>
                          </a:solidFill>
                          <a:effectLst/>
                          <a:latin typeface="Arial" charset="0"/>
                        </a:rPr>
                        <a:t>QSM     </a:t>
                      </a:r>
                      <a:r>
                        <a:rPr kumimoji="0" lang="en-US" sz="1400" b="0" i="0" u="none" strike="noStrike" cap="none" normalizeH="0" baseline="0" dirty="0" smtClean="0">
                          <a:ln>
                            <a:noFill/>
                          </a:ln>
                          <a:solidFill>
                            <a:schemeClr val="tx1"/>
                          </a:solidFill>
                          <a:effectLst/>
                          <a:latin typeface="Arial" charset="0"/>
                          <a:sym typeface="Wingdings" pitchFamily="2" charset="2"/>
                        </a:rPr>
                        <a:t>                     </a:t>
                      </a:r>
                      <a:r>
                        <a:rPr kumimoji="0" lang="en-US" sz="1400" b="0" i="0" u="none" strike="noStrike" cap="none" normalizeH="0" baseline="0" dirty="0" smtClean="0">
                          <a:ln>
                            <a:noFill/>
                          </a:ln>
                          <a:solidFill>
                            <a:srgbClr val="005BAE"/>
                          </a:solidFill>
                          <a:effectLst/>
                          <a:latin typeface="Arial" charset="0"/>
                          <a:sym typeface="Wingdings" pitchFamily="2" charset="2"/>
                        </a:rPr>
                        <a:t>SM Sync  </a:t>
                      </a:r>
                      <a:r>
                        <a:rPr kumimoji="0" lang="en-US" sz="1400" b="0" i="0" u="none" strike="noStrike" cap="none" normalizeH="0" baseline="0" dirty="0" smtClean="0">
                          <a:ln>
                            <a:noFill/>
                          </a:ln>
                          <a:solidFill>
                            <a:schemeClr val="tx1"/>
                          </a:solidFill>
                          <a:effectLst/>
                          <a:latin typeface="Arial" charset="0"/>
                          <a:sym typeface="Wingdings" pitchFamily="2" charset="2"/>
                        </a:rPr>
                        <a:t></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400" b="1" i="0" u="none" strike="noStrike" cap="none" normalizeH="0" baseline="0" dirty="0" smtClean="0">
                          <a:ln>
                            <a:noFill/>
                          </a:ln>
                          <a:solidFill>
                            <a:srgbClr val="FF6600"/>
                          </a:solidFill>
                          <a:effectLst/>
                          <a:latin typeface="Arial" charset="0"/>
                          <a:sym typeface="Wingdings 2" pitchFamily="18" charset="2"/>
                        </a:rPr>
                        <a:t></a:t>
                      </a:r>
                      <a:endParaRPr kumimoji="0" lang="en-US" sz="1400" b="1" i="0" u="none" strike="noStrike" cap="none" normalizeH="0" baseline="0" dirty="0" smtClean="0">
                        <a:ln>
                          <a:noFill/>
                        </a:ln>
                        <a:solidFill>
                          <a:srgbClr val="FF6600"/>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431800">
                <a:tc>
                  <a:txBody>
                    <a:bodyPr/>
                    <a:lstStyle/>
                    <a:p>
                      <a:pPr marL="914400" marR="0" lvl="2" indent="0" algn="l" defTabSz="914400" rtl="0" eaLnBrk="1" fontAlgn="base" latinLnBrk="0" hangingPunct="1">
                        <a:lnSpc>
                          <a:spcPct val="135000"/>
                        </a:lnSpc>
                        <a:spcBef>
                          <a:spcPct val="20000"/>
                        </a:spcBef>
                        <a:spcAft>
                          <a:spcPct val="0"/>
                        </a:spcAft>
                        <a:buClrTx/>
                        <a:buSzTx/>
                        <a:buFont typeface="Wingdings 2" pitchFamily="18" charset="2"/>
                        <a:buNone/>
                        <a:tabLst/>
                      </a:pPr>
                      <a:r>
                        <a:rPr kumimoji="0" lang="en-US" sz="1400" b="0" i="0" u="none" strike="noStrike" cap="none" normalizeH="0" baseline="0" dirty="0" smtClean="0">
                          <a:ln>
                            <a:noFill/>
                          </a:ln>
                          <a:solidFill>
                            <a:schemeClr val="tx1"/>
                          </a:solidFill>
                          <a:effectLst/>
                          <a:latin typeface="Arial" charset="0"/>
                          <a:sym typeface="Wingdings" pitchFamily="2" charset="2"/>
                        </a:rPr>
                        <a:t>    </a:t>
                      </a:r>
                      <a:r>
                        <a:rPr kumimoji="0" lang="en-US" sz="1400" b="0" i="0" u="none" strike="noStrike" cap="none" normalizeH="0" baseline="0" dirty="0" smtClean="0">
                          <a:ln>
                            <a:noFill/>
                          </a:ln>
                          <a:solidFill>
                            <a:schemeClr val="tx1"/>
                          </a:solidFill>
                          <a:effectLst/>
                          <a:latin typeface="Arial" charset="0"/>
                        </a:rPr>
                        <a:t>QSM    </a:t>
                      </a:r>
                      <a:r>
                        <a:rPr kumimoji="0" lang="en-US" sz="1400" b="0" i="0" u="none" strike="noStrike" cap="none" normalizeH="0" baseline="0" dirty="0" smtClean="0">
                          <a:ln>
                            <a:noFill/>
                          </a:ln>
                          <a:solidFill>
                            <a:schemeClr val="tx1"/>
                          </a:solidFill>
                          <a:effectLst/>
                          <a:latin typeface="Arial" charset="0"/>
                          <a:sym typeface="Wingdings" pitchFamily="2" charset="2"/>
                        </a:rPr>
                        <a:t>                        QSM      </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a:noFill/>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400" b="1" i="0" u="none" strike="noStrike" cap="none" normalizeH="0" baseline="0" dirty="0" smtClean="0">
                          <a:ln>
                            <a:noFill/>
                          </a:ln>
                          <a:solidFill>
                            <a:srgbClr val="FF6600"/>
                          </a:solidFill>
                          <a:effectLst/>
                          <a:latin typeface="Arial" charset="0"/>
                          <a:sym typeface="Wingdings 2" pitchFamily="18" charset="2"/>
                        </a:rPr>
                        <a:t></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a:noFill/>
                    </a:lnB>
                    <a:lnTlToBr>
                      <a:noFill/>
                    </a:lnTlToBr>
                    <a:lnBlToTr>
                      <a:noFill/>
                    </a:lnBlToTr>
                    <a:solidFill>
                      <a:srgbClr val="A5A5A5">
                        <a:alpha val="50195"/>
                      </a:srgbClr>
                    </a:solidFill>
                  </a:tcPr>
                </a:tc>
              </a:tr>
            </a:tbl>
          </a:graphicData>
        </a:graphic>
      </p:graphicFrame>
      <p:pic>
        <p:nvPicPr>
          <p:cNvPr id="45092" name="Picture 32" descr="V-3000"/>
          <p:cNvPicPr>
            <a:picLocks noChangeAspect="1" noChangeArrowheads="1"/>
          </p:cNvPicPr>
          <p:nvPr/>
        </p:nvPicPr>
        <p:blipFill>
          <a:blip r:embed="rId3" cstate="print"/>
          <a:srcRect/>
          <a:stretch>
            <a:fillRect/>
          </a:stretch>
        </p:blipFill>
        <p:spPr bwMode="auto">
          <a:xfrm>
            <a:off x="1603375" y="2501900"/>
            <a:ext cx="665163" cy="201613"/>
          </a:xfrm>
          <a:prstGeom prst="rect">
            <a:avLst/>
          </a:prstGeom>
          <a:noFill/>
          <a:ln w="9525">
            <a:noFill/>
            <a:miter lim="800000"/>
            <a:headEnd/>
            <a:tailEnd/>
          </a:ln>
        </p:spPr>
      </p:pic>
      <p:pic>
        <p:nvPicPr>
          <p:cNvPr id="45093" name="Picture 32" descr="V-3000"/>
          <p:cNvPicPr>
            <a:picLocks noChangeAspect="1" noChangeArrowheads="1"/>
          </p:cNvPicPr>
          <p:nvPr/>
        </p:nvPicPr>
        <p:blipFill>
          <a:blip r:embed="rId3" cstate="print"/>
          <a:srcRect/>
          <a:stretch>
            <a:fillRect/>
          </a:stretch>
        </p:blipFill>
        <p:spPr bwMode="auto">
          <a:xfrm>
            <a:off x="1603375" y="2898775"/>
            <a:ext cx="665163" cy="201613"/>
          </a:xfrm>
          <a:prstGeom prst="rect">
            <a:avLst/>
          </a:prstGeom>
          <a:noFill/>
          <a:ln w="9525">
            <a:noFill/>
            <a:miter lim="800000"/>
            <a:headEnd/>
            <a:tailEnd/>
          </a:ln>
        </p:spPr>
      </p:pic>
      <p:pic>
        <p:nvPicPr>
          <p:cNvPr id="45094" name="Picture 32" descr="V-3000"/>
          <p:cNvPicPr>
            <a:picLocks noChangeAspect="1" noChangeArrowheads="1"/>
          </p:cNvPicPr>
          <p:nvPr/>
        </p:nvPicPr>
        <p:blipFill>
          <a:blip r:embed="rId3" cstate="print"/>
          <a:srcRect/>
          <a:stretch>
            <a:fillRect/>
          </a:stretch>
        </p:blipFill>
        <p:spPr bwMode="auto">
          <a:xfrm>
            <a:off x="1603375" y="3359150"/>
            <a:ext cx="665163" cy="201613"/>
          </a:xfrm>
          <a:prstGeom prst="rect">
            <a:avLst/>
          </a:prstGeom>
          <a:noFill/>
          <a:ln w="9525">
            <a:noFill/>
            <a:miter lim="800000"/>
            <a:headEnd/>
            <a:tailEnd/>
          </a:ln>
        </p:spPr>
      </p:pic>
      <p:pic>
        <p:nvPicPr>
          <p:cNvPr id="45095" name="Picture 32" descr="V-3000"/>
          <p:cNvPicPr>
            <a:picLocks noChangeAspect="1" noChangeArrowheads="1"/>
          </p:cNvPicPr>
          <p:nvPr/>
        </p:nvPicPr>
        <p:blipFill>
          <a:blip r:embed="rId3" cstate="print"/>
          <a:srcRect/>
          <a:stretch>
            <a:fillRect/>
          </a:stretch>
        </p:blipFill>
        <p:spPr bwMode="auto">
          <a:xfrm>
            <a:off x="1603375" y="3776663"/>
            <a:ext cx="665163" cy="201612"/>
          </a:xfrm>
          <a:prstGeom prst="rect">
            <a:avLst/>
          </a:prstGeom>
          <a:noFill/>
          <a:ln w="9525">
            <a:noFill/>
            <a:miter lim="800000"/>
            <a:headEnd/>
            <a:tailEnd/>
          </a:ln>
        </p:spPr>
      </p:pic>
      <p:pic>
        <p:nvPicPr>
          <p:cNvPr id="45096" name="Picture 32" descr="V-3000"/>
          <p:cNvPicPr>
            <a:picLocks noChangeAspect="1" noChangeArrowheads="1"/>
          </p:cNvPicPr>
          <p:nvPr/>
        </p:nvPicPr>
        <p:blipFill>
          <a:blip r:embed="rId3" cstate="print"/>
          <a:srcRect/>
          <a:stretch>
            <a:fillRect/>
          </a:stretch>
        </p:blipFill>
        <p:spPr bwMode="auto">
          <a:xfrm>
            <a:off x="1603375" y="4187825"/>
            <a:ext cx="665163" cy="201613"/>
          </a:xfrm>
          <a:prstGeom prst="rect">
            <a:avLst/>
          </a:prstGeom>
          <a:noFill/>
          <a:ln w="9525">
            <a:noFill/>
            <a:miter lim="800000"/>
            <a:headEnd/>
            <a:tailEnd/>
          </a:ln>
        </p:spPr>
      </p:pic>
      <p:pic>
        <p:nvPicPr>
          <p:cNvPr id="45097" name="Picture 32" descr="V-3000"/>
          <p:cNvPicPr>
            <a:picLocks noChangeAspect="1" noChangeArrowheads="1"/>
          </p:cNvPicPr>
          <p:nvPr/>
        </p:nvPicPr>
        <p:blipFill>
          <a:blip r:embed="rId3" cstate="print"/>
          <a:srcRect/>
          <a:stretch>
            <a:fillRect/>
          </a:stretch>
        </p:blipFill>
        <p:spPr bwMode="auto">
          <a:xfrm>
            <a:off x="1603375" y="4621213"/>
            <a:ext cx="665163" cy="201612"/>
          </a:xfrm>
          <a:prstGeom prst="rect">
            <a:avLst/>
          </a:prstGeom>
          <a:noFill/>
          <a:ln w="9525">
            <a:noFill/>
            <a:miter lim="800000"/>
            <a:headEnd/>
            <a:tailEnd/>
          </a:ln>
        </p:spPr>
      </p:pic>
      <p:pic>
        <p:nvPicPr>
          <p:cNvPr id="45098" name="Picture 32" descr="V-3000"/>
          <p:cNvPicPr>
            <a:picLocks noChangeAspect="1" noChangeArrowheads="1"/>
          </p:cNvPicPr>
          <p:nvPr/>
        </p:nvPicPr>
        <p:blipFill>
          <a:blip r:embed="rId3" cstate="print"/>
          <a:srcRect/>
          <a:stretch>
            <a:fillRect/>
          </a:stretch>
        </p:blipFill>
        <p:spPr bwMode="auto">
          <a:xfrm>
            <a:off x="1603375" y="5059363"/>
            <a:ext cx="665163" cy="203200"/>
          </a:xfrm>
          <a:prstGeom prst="rect">
            <a:avLst/>
          </a:prstGeom>
          <a:noFill/>
          <a:ln w="9525">
            <a:noFill/>
            <a:miter lim="800000"/>
            <a:headEnd/>
            <a:tailEnd/>
          </a:ln>
        </p:spPr>
      </p:pic>
      <p:pic>
        <p:nvPicPr>
          <p:cNvPr id="45099" name="Picture 32" descr="V-3000"/>
          <p:cNvPicPr>
            <a:picLocks noChangeAspect="1" noChangeArrowheads="1"/>
          </p:cNvPicPr>
          <p:nvPr/>
        </p:nvPicPr>
        <p:blipFill>
          <a:blip r:embed="rId3" cstate="print"/>
          <a:srcRect/>
          <a:stretch>
            <a:fillRect/>
          </a:stretch>
        </p:blipFill>
        <p:spPr bwMode="auto">
          <a:xfrm>
            <a:off x="1603375" y="5541963"/>
            <a:ext cx="665163" cy="201612"/>
          </a:xfrm>
          <a:prstGeom prst="rect">
            <a:avLst/>
          </a:prstGeom>
          <a:noFill/>
          <a:ln w="9525">
            <a:noFill/>
            <a:miter lim="800000"/>
            <a:headEnd/>
            <a:tailEnd/>
          </a:ln>
        </p:spPr>
      </p:pic>
      <p:pic>
        <p:nvPicPr>
          <p:cNvPr id="45100" name="Picture 32" descr="V-3000"/>
          <p:cNvPicPr>
            <a:picLocks noChangeAspect="1" noChangeArrowheads="1"/>
          </p:cNvPicPr>
          <p:nvPr/>
        </p:nvPicPr>
        <p:blipFill>
          <a:blip r:embed="rId3" cstate="print"/>
          <a:srcRect/>
          <a:stretch>
            <a:fillRect/>
          </a:stretch>
        </p:blipFill>
        <p:spPr bwMode="auto">
          <a:xfrm>
            <a:off x="1603375" y="5953125"/>
            <a:ext cx="665163" cy="201613"/>
          </a:xfrm>
          <a:prstGeom prst="rect">
            <a:avLst/>
          </a:prstGeom>
          <a:noFill/>
          <a:ln w="9525">
            <a:noFill/>
            <a:miter lim="800000"/>
            <a:headEnd/>
            <a:tailEnd/>
          </a:ln>
        </p:spPr>
      </p:pic>
      <p:pic>
        <p:nvPicPr>
          <p:cNvPr id="45101" name="Picture 32" descr="V-3000"/>
          <p:cNvPicPr>
            <a:picLocks noChangeAspect="1" noChangeArrowheads="1"/>
          </p:cNvPicPr>
          <p:nvPr/>
        </p:nvPicPr>
        <p:blipFill>
          <a:blip r:embed="rId3" cstate="print"/>
          <a:srcRect/>
          <a:stretch>
            <a:fillRect/>
          </a:stretch>
        </p:blipFill>
        <p:spPr bwMode="auto">
          <a:xfrm>
            <a:off x="3829050" y="2501900"/>
            <a:ext cx="665163" cy="201613"/>
          </a:xfrm>
          <a:prstGeom prst="rect">
            <a:avLst/>
          </a:prstGeom>
          <a:noFill/>
          <a:ln w="9525">
            <a:noFill/>
            <a:miter lim="800000"/>
            <a:headEnd/>
            <a:tailEnd/>
          </a:ln>
        </p:spPr>
      </p:pic>
      <p:pic>
        <p:nvPicPr>
          <p:cNvPr id="45102" name="Picture 32" descr="V-3000"/>
          <p:cNvPicPr>
            <a:picLocks noChangeAspect="1" noChangeArrowheads="1"/>
          </p:cNvPicPr>
          <p:nvPr/>
        </p:nvPicPr>
        <p:blipFill>
          <a:blip r:embed="rId3" cstate="print"/>
          <a:srcRect/>
          <a:stretch>
            <a:fillRect/>
          </a:stretch>
        </p:blipFill>
        <p:spPr bwMode="auto">
          <a:xfrm>
            <a:off x="3829050" y="2898775"/>
            <a:ext cx="665163" cy="201613"/>
          </a:xfrm>
          <a:prstGeom prst="rect">
            <a:avLst/>
          </a:prstGeom>
          <a:noFill/>
          <a:ln w="9525">
            <a:noFill/>
            <a:miter lim="800000"/>
            <a:headEnd/>
            <a:tailEnd/>
          </a:ln>
        </p:spPr>
      </p:pic>
      <p:pic>
        <p:nvPicPr>
          <p:cNvPr id="45103" name="Picture 32" descr="V-3000"/>
          <p:cNvPicPr>
            <a:picLocks noChangeAspect="1" noChangeArrowheads="1"/>
          </p:cNvPicPr>
          <p:nvPr/>
        </p:nvPicPr>
        <p:blipFill>
          <a:blip r:embed="rId3" cstate="print"/>
          <a:srcRect/>
          <a:stretch>
            <a:fillRect/>
          </a:stretch>
        </p:blipFill>
        <p:spPr bwMode="auto">
          <a:xfrm>
            <a:off x="3829050" y="3359150"/>
            <a:ext cx="665163" cy="201613"/>
          </a:xfrm>
          <a:prstGeom prst="rect">
            <a:avLst/>
          </a:prstGeom>
          <a:noFill/>
          <a:ln w="9525">
            <a:noFill/>
            <a:miter lim="800000"/>
            <a:headEnd/>
            <a:tailEnd/>
          </a:ln>
        </p:spPr>
      </p:pic>
      <p:pic>
        <p:nvPicPr>
          <p:cNvPr id="45104" name="Picture 32" descr="V-3000"/>
          <p:cNvPicPr>
            <a:picLocks noChangeAspect="1" noChangeArrowheads="1"/>
          </p:cNvPicPr>
          <p:nvPr/>
        </p:nvPicPr>
        <p:blipFill>
          <a:blip r:embed="rId3" cstate="print"/>
          <a:srcRect/>
          <a:stretch>
            <a:fillRect/>
          </a:stretch>
        </p:blipFill>
        <p:spPr bwMode="auto">
          <a:xfrm>
            <a:off x="3829050" y="3776663"/>
            <a:ext cx="665163" cy="201612"/>
          </a:xfrm>
          <a:prstGeom prst="rect">
            <a:avLst/>
          </a:prstGeom>
          <a:noFill/>
          <a:ln w="9525">
            <a:noFill/>
            <a:miter lim="800000"/>
            <a:headEnd/>
            <a:tailEnd/>
          </a:ln>
        </p:spPr>
      </p:pic>
      <p:pic>
        <p:nvPicPr>
          <p:cNvPr id="45105" name="Picture 32" descr="V-3000"/>
          <p:cNvPicPr>
            <a:picLocks noChangeAspect="1" noChangeArrowheads="1"/>
          </p:cNvPicPr>
          <p:nvPr/>
        </p:nvPicPr>
        <p:blipFill>
          <a:blip r:embed="rId3" cstate="print"/>
          <a:srcRect/>
          <a:stretch>
            <a:fillRect/>
          </a:stretch>
        </p:blipFill>
        <p:spPr bwMode="auto">
          <a:xfrm>
            <a:off x="3829050" y="4187825"/>
            <a:ext cx="665163" cy="201613"/>
          </a:xfrm>
          <a:prstGeom prst="rect">
            <a:avLst/>
          </a:prstGeom>
          <a:noFill/>
          <a:ln w="9525">
            <a:noFill/>
            <a:miter lim="800000"/>
            <a:headEnd/>
            <a:tailEnd/>
          </a:ln>
        </p:spPr>
      </p:pic>
      <p:pic>
        <p:nvPicPr>
          <p:cNvPr id="45106" name="Picture 32" descr="V-3000"/>
          <p:cNvPicPr>
            <a:picLocks noChangeAspect="1" noChangeArrowheads="1"/>
          </p:cNvPicPr>
          <p:nvPr/>
        </p:nvPicPr>
        <p:blipFill>
          <a:blip r:embed="rId3" cstate="print"/>
          <a:srcRect/>
          <a:stretch>
            <a:fillRect/>
          </a:stretch>
        </p:blipFill>
        <p:spPr bwMode="auto">
          <a:xfrm>
            <a:off x="3829050" y="4621213"/>
            <a:ext cx="665163" cy="201612"/>
          </a:xfrm>
          <a:prstGeom prst="rect">
            <a:avLst/>
          </a:prstGeom>
          <a:noFill/>
          <a:ln w="9525">
            <a:noFill/>
            <a:miter lim="800000"/>
            <a:headEnd/>
            <a:tailEnd/>
          </a:ln>
        </p:spPr>
      </p:pic>
      <p:pic>
        <p:nvPicPr>
          <p:cNvPr id="45107" name="Picture 32" descr="V-3000"/>
          <p:cNvPicPr>
            <a:picLocks noChangeAspect="1" noChangeArrowheads="1"/>
          </p:cNvPicPr>
          <p:nvPr/>
        </p:nvPicPr>
        <p:blipFill>
          <a:blip r:embed="rId3" cstate="print"/>
          <a:srcRect/>
          <a:stretch>
            <a:fillRect/>
          </a:stretch>
        </p:blipFill>
        <p:spPr bwMode="auto">
          <a:xfrm>
            <a:off x="3829050" y="5059363"/>
            <a:ext cx="665163" cy="203200"/>
          </a:xfrm>
          <a:prstGeom prst="rect">
            <a:avLst/>
          </a:prstGeom>
          <a:noFill/>
          <a:ln w="9525">
            <a:noFill/>
            <a:miter lim="800000"/>
            <a:headEnd/>
            <a:tailEnd/>
          </a:ln>
        </p:spPr>
      </p:pic>
      <p:pic>
        <p:nvPicPr>
          <p:cNvPr id="45108" name="Picture 32" descr="V-3000"/>
          <p:cNvPicPr>
            <a:picLocks noChangeAspect="1" noChangeArrowheads="1"/>
          </p:cNvPicPr>
          <p:nvPr/>
        </p:nvPicPr>
        <p:blipFill>
          <a:blip r:embed="rId3" cstate="print"/>
          <a:srcRect/>
          <a:stretch>
            <a:fillRect/>
          </a:stretch>
        </p:blipFill>
        <p:spPr bwMode="auto">
          <a:xfrm>
            <a:off x="3829050" y="5541963"/>
            <a:ext cx="665163" cy="201612"/>
          </a:xfrm>
          <a:prstGeom prst="rect">
            <a:avLst/>
          </a:prstGeom>
          <a:noFill/>
          <a:ln w="9525">
            <a:noFill/>
            <a:miter lim="800000"/>
            <a:headEnd/>
            <a:tailEnd/>
          </a:ln>
        </p:spPr>
      </p:pic>
      <p:pic>
        <p:nvPicPr>
          <p:cNvPr id="45109" name="Picture 32" descr="V-3000"/>
          <p:cNvPicPr>
            <a:picLocks noChangeAspect="1" noChangeArrowheads="1"/>
          </p:cNvPicPr>
          <p:nvPr/>
        </p:nvPicPr>
        <p:blipFill>
          <a:blip r:embed="rId3" cstate="print"/>
          <a:srcRect/>
          <a:stretch>
            <a:fillRect/>
          </a:stretch>
        </p:blipFill>
        <p:spPr bwMode="auto">
          <a:xfrm>
            <a:off x="3829050" y="5953125"/>
            <a:ext cx="665163" cy="201613"/>
          </a:xfrm>
          <a:prstGeom prst="rect">
            <a:avLst/>
          </a:prstGeom>
          <a:noFill/>
          <a:ln w="9525">
            <a:noFill/>
            <a:miter lim="800000"/>
            <a:headEnd/>
            <a:tailEnd/>
          </a:ln>
        </p:spPr>
      </p:pic>
      <p:pic>
        <p:nvPicPr>
          <p:cNvPr id="45110" name="Picture 32" descr="V-3000"/>
          <p:cNvPicPr>
            <a:picLocks noChangeAspect="1" noChangeArrowheads="1"/>
          </p:cNvPicPr>
          <p:nvPr/>
        </p:nvPicPr>
        <p:blipFill>
          <a:blip r:embed="rId3" cstate="print"/>
          <a:srcRect/>
          <a:stretch>
            <a:fillRect/>
          </a:stretch>
        </p:blipFill>
        <p:spPr bwMode="auto">
          <a:xfrm>
            <a:off x="5962650" y="2501900"/>
            <a:ext cx="665163" cy="201613"/>
          </a:xfrm>
          <a:prstGeom prst="rect">
            <a:avLst/>
          </a:prstGeom>
          <a:noFill/>
          <a:ln w="9525">
            <a:noFill/>
            <a:miter lim="800000"/>
            <a:headEnd/>
            <a:tailEnd/>
          </a:ln>
        </p:spPr>
      </p:pic>
      <p:pic>
        <p:nvPicPr>
          <p:cNvPr id="45111" name="Picture 32" descr="V-3000"/>
          <p:cNvPicPr>
            <a:picLocks noChangeAspect="1" noChangeArrowheads="1"/>
          </p:cNvPicPr>
          <p:nvPr/>
        </p:nvPicPr>
        <p:blipFill>
          <a:blip r:embed="rId3" cstate="print"/>
          <a:srcRect/>
          <a:stretch>
            <a:fillRect/>
          </a:stretch>
        </p:blipFill>
        <p:spPr bwMode="auto">
          <a:xfrm>
            <a:off x="5962650" y="2898775"/>
            <a:ext cx="665163" cy="201613"/>
          </a:xfrm>
          <a:prstGeom prst="rect">
            <a:avLst/>
          </a:prstGeom>
          <a:noFill/>
          <a:ln w="9525">
            <a:noFill/>
            <a:miter lim="800000"/>
            <a:headEnd/>
            <a:tailEnd/>
          </a:ln>
        </p:spPr>
      </p:pic>
      <p:pic>
        <p:nvPicPr>
          <p:cNvPr id="45112" name="Picture 32" descr="V-3000"/>
          <p:cNvPicPr>
            <a:picLocks noChangeAspect="1" noChangeArrowheads="1"/>
          </p:cNvPicPr>
          <p:nvPr/>
        </p:nvPicPr>
        <p:blipFill>
          <a:blip r:embed="rId3" cstate="print"/>
          <a:srcRect/>
          <a:stretch>
            <a:fillRect/>
          </a:stretch>
        </p:blipFill>
        <p:spPr bwMode="auto">
          <a:xfrm>
            <a:off x="5962650" y="3359150"/>
            <a:ext cx="665163" cy="201613"/>
          </a:xfrm>
          <a:prstGeom prst="rect">
            <a:avLst/>
          </a:prstGeom>
          <a:noFill/>
          <a:ln w="9525">
            <a:noFill/>
            <a:miter lim="800000"/>
            <a:headEnd/>
            <a:tailEnd/>
          </a:ln>
        </p:spPr>
      </p:pic>
      <p:pic>
        <p:nvPicPr>
          <p:cNvPr id="45113" name="Picture 32" descr="V-3000"/>
          <p:cNvPicPr>
            <a:picLocks noChangeAspect="1" noChangeArrowheads="1"/>
          </p:cNvPicPr>
          <p:nvPr/>
        </p:nvPicPr>
        <p:blipFill>
          <a:blip r:embed="rId3" cstate="print"/>
          <a:srcRect/>
          <a:stretch>
            <a:fillRect/>
          </a:stretch>
        </p:blipFill>
        <p:spPr bwMode="auto">
          <a:xfrm>
            <a:off x="5962650" y="3776663"/>
            <a:ext cx="665163" cy="201612"/>
          </a:xfrm>
          <a:prstGeom prst="rect">
            <a:avLst/>
          </a:prstGeom>
          <a:noFill/>
          <a:ln w="9525">
            <a:noFill/>
            <a:miter lim="800000"/>
            <a:headEnd/>
            <a:tailEnd/>
          </a:ln>
        </p:spPr>
      </p:pic>
      <p:pic>
        <p:nvPicPr>
          <p:cNvPr id="45114" name="Picture 32" descr="V-3000"/>
          <p:cNvPicPr>
            <a:picLocks noChangeAspect="1" noChangeArrowheads="1"/>
          </p:cNvPicPr>
          <p:nvPr/>
        </p:nvPicPr>
        <p:blipFill>
          <a:blip r:embed="rId3" cstate="print"/>
          <a:srcRect/>
          <a:stretch>
            <a:fillRect/>
          </a:stretch>
        </p:blipFill>
        <p:spPr bwMode="auto">
          <a:xfrm>
            <a:off x="5962650" y="4187825"/>
            <a:ext cx="665163" cy="201613"/>
          </a:xfrm>
          <a:prstGeom prst="rect">
            <a:avLst/>
          </a:prstGeom>
          <a:noFill/>
          <a:ln w="9525">
            <a:noFill/>
            <a:miter lim="800000"/>
            <a:headEnd/>
            <a:tailEnd/>
          </a:ln>
        </p:spPr>
      </p:pic>
      <p:pic>
        <p:nvPicPr>
          <p:cNvPr id="45115" name="Picture 32" descr="V-3000"/>
          <p:cNvPicPr>
            <a:picLocks noChangeAspect="1" noChangeArrowheads="1"/>
          </p:cNvPicPr>
          <p:nvPr/>
        </p:nvPicPr>
        <p:blipFill>
          <a:blip r:embed="rId3" cstate="print"/>
          <a:srcRect/>
          <a:stretch>
            <a:fillRect/>
          </a:stretch>
        </p:blipFill>
        <p:spPr bwMode="auto">
          <a:xfrm>
            <a:off x="5962650" y="4621213"/>
            <a:ext cx="665163" cy="201612"/>
          </a:xfrm>
          <a:prstGeom prst="rect">
            <a:avLst/>
          </a:prstGeom>
          <a:noFill/>
          <a:ln w="9525">
            <a:noFill/>
            <a:miter lim="800000"/>
            <a:headEnd/>
            <a:tailEnd/>
          </a:ln>
        </p:spPr>
      </p:pic>
      <p:pic>
        <p:nvPicPr>
          <p:cNvPr id="45116" name="Picture 32" descr="V-3000"/>
          <p:cNvPicPr>
            <a:picLocks noChangeAspect="1" noChangeArrowheads="1"/>
          </p:cNvPicPr>
          <p:nvPr/>
        </p:nvPicPr>
        <p:blipFill>
          <a:blip r:embed="rId3" cstate="print"/>
          <a:srcRect/>
          <a:stretch>
            <a:fillRect/>
          </a:stretch>
        </p:blipFill>
        <p:spPr bwMode="auto">
          <a:xfrm>
            <a:off x="5962650" y="5059363"/>
            <a:ext cx="665163" cy="203200"/>
          </a:xfrm>
          <a:prstGeom prst="rect">
            <a:avLst/>
          </a:prstGeom>
          <a:noFill/>
          <a:ln w="9525">
            <a:noFill/>
            <a:miter lim="800000"/>
            <a:headEnd/>
            <a:tailEnd/>
          </a:ln>
        </p:spPr>
      </p:pic>
      <p:pic>
        <p:nvPicPr>
          <p:cNvPr id="45117" name="Picture 32" descr="V-3000"/>
          <p:cNvPicPr>
            <a:picLocks noChangeAspect="1" noChangeArrowheads="1"/>
          </p:cNvPicPr>
          <p:nvPr/>
        </p:nvPicPr>
        <p:blipFill>
          <a:blip r:embed="rId3" cstate="print"/>
          <a:srcRect/>
          <a:stretch>
            <a:fillRect/>
          </a:stretch>
        </p:blipFill>
        <p:spPr bwMode="auto">
          <a:xfrm>
            <a:off x="5962650" y="5541963"/>
            <a:ext cx="665163" cy="201612"/>
          </a:xfrm>
          <a:prstGeom prst="rect">
            <a:avLst/>
          </a:prstGeom>
          <a:noFill/>
          <a:ln w="9525">
            <a:noFill/>
            <a:miter lim="800000"/>
            <a:headEnd/>
            <a:tailEnd/>
          </a:ln>
        </p:spPr>
      </p:pic>
      <p:pic>
        <p:nvPicPr>
          <p:cNvPr id="45118" name="Picture 32" descr="V-3000"/>
          <p:cNvPicPr>
            <a:picLocks noChangeAspect="1" noChangeArrowheads="1"/>
          </p:cNvPicPr>
          <p:nvPr/>
        </p:nvPicPr>
        <p:blipFill>
          <a:blip r:embed="rId3" cstate="print"/>
          <a:srcRect/>
          <a:stretch>
            <a:fillRect/>
          </a:stretch>
        </p:blipFill>
        <p:spPr bwMode="auto">
          <a:xfrm>
            <a:off x="5962650" y="5953125"/>
            <a:ext cx="665163" cy="2016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SnapMirror Interactions</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p:txBody>
          <a:bodyPr/>
          <a:lstStyle/>
          <a:p>
            <a:pPr eaLnBrk="1" hangingPunct="1"/>
            <a:r>
              <a:rPr lang="en-US" dirty="0" smtClean="0"/>
              <a:t>SnapRestore and SnapMirror</a:t>
            </a:r>
          </a:p>
        </p:txBody>
      </p:sp>
      <p:sp>
        <p:nvSpPr>
          <p:cNvPr id="20484" name="Rectangle 3"/>
          <p:cNvSpPr>
            <a:spLocks noGrp="1" noChangeArrowheads="1"/>
          </p:cNvSpPr>
          <p:nvPr>
            <p:ph type="body" idx="1"/>
          </p:nvPr>
        </p:nvSpPr>
        <p:spPr/>
        <p:txBody>
          <a:bodyPr/>
          <a:lstStyle/>
          <a:p>
            <a:pPr eaLnBrk="1" hangingPunct="1"/>
            <a:r>
              <a:rPr lang="en-US" dirty="0" smtClean="0"/>
              <a:t>You can revert a source volume but not a destination volume</a:t>
            </a:r>
          </a:p>
          <a:p>
            <a:pPr eaLnBrk="1" hangingPunct="1"/>
            <a:r>
              <a:rPr lang="en-US" dirty="0" smtClean="0"/>
              <a:t>You can revert to any Snapshot copy, including SnapMirror Snapshot copies</a:t>
            </a:r>
          </a:p>
          <a:p>
            <a:pPr eaLnBrk="1" hangingPunct="1"/>
            <a:r>
              <a:rPr lang="en-US" altLang="ja-JP" dirty="0" smtClean="0">
                <a:ea typeface="ＭＳ Ｐゴシック" charset="-128"/>
              </a:rPr>
              <a:t>DO NOT select a Snapshot copy taken before a SnapMirror Snapshot copy </a:t>
            </a:r>
            <a:endParaRPr lang="en-US" dirty="0" smtClean="0"/>
          </a:p>
          <a:p>
            <a:pPr lvl="1" eaLnBrk="1" hangingPunct="1"/>
            <a:r>
              <a:rPr lang="en-US" dirty="0" smtClean="0"/>
              <a:t>Incremental update will fail</a:t>
            </a:r>
          </a:p>
          <a:p>
            <a:pPr lvl="1" eaLnBrk="1" hangingPunct="1"/>
            <a:r>
              <a:rPr lang="en-US" dirty="0" smtClean="0"/>
              <a:t>The relationship must be reinitialized</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p:txBody>
          <a:bodyPr/>
          <a:lstStyle/>
          <a:p>
            <a:pPr eaLnBrk="1" hangingPunct="1"/>
            <a:r>
              <a:rPr lang="en-US" dirty="0" smtClean="0"/>
              <a:t>SnapVault and SnapMirror</a:t>
            </a:r>
          </a:p>
        </p:txBody>
      </p:sp>
      <p:sp>
        <p:nvSpPr>
          <p:cNvPr id="25604" name="Rectangle 3"/>
          <p:cNvSpPr>
            <a:spLocks noGrp="1" noChangeArrowheads="1"/>
          </p:cNvSpPr>
          <p:nvPr>
            <p:ph type="body" idx="1"/>
          </p:nvPr>
        </p:nvSpPr>
        <p:spPr/>
        <p:txBody>
          <a:bodyPr/>
          <a:lstStyle/>
          <a:p>
            <a:pPr eaLnBrk="1" hangingPunct="1"/>
            <a:r>
              <a:rPr lang="en-US" dirty="0" smtClean="0"/>
              <a:t>The SnapVault and SnapMirror bundle provides a consolidated data protection and disaster recovery solution</a:t>
            </a:r>
          </a:p>
          <a:p>
            <a:pPr lvl="1" eaLnBrk="1" hangingPunct="1"/>
            <a:r>
              <a:rPr lang="en-US" dirty="0" smtClean="0"/>
              <a:t>Fast and space-efficient disk-based backup</a:t>
            </a:r>
          </a:p>
          <a:p>
            <a:pPr lvl="1" eaLnBrk="1" hangingPunct="1"/>
            <a:r>
              <a:rPr lang="en-US" dirty="0" smtClean="0"/>
              <a:t>Recover from system disaster by making any online backup copy writable</a:t>
            </a:r>
          </a:p>
          <a:p>
            <a:pPr lvl="1" eaLnBrk="1" hangingPunct="1"/>
            <a:r>
              <a:rPr lang="en-US" dirty="0" smtClean="0"/>
              <a:t>Rapid disaster recovery from hourly, nightly, or weekly backup</a:t>
            </a:r>
          </a:p>
          <a:p>
            <a:pPr lvl="1" eaLnBrk="1" hangingPunct="1"/>
            <a:r>
              <a:rPr lang="en-US" dirty="0" smtClean="0"/>
              <a:t>Offsite disaster recovery by replicating backups to remote sites</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p:txBody>
          <a:bodyPr/>
          <a:lstStyle/>
          <a:p>
            <a:pPr eaLnBrk="1" hangingPunct="1"/>
            <a:r>
              <a:rPr lang="en-US" dirty="0" smtClean="0"/>
              <a:t>SnapVault Versus SnapMirror</a:t>
            </a:r>
            <a:endParaRPr lang="en-US" baseline="30000" dirty="0" smtClean="0"/>
          </a:p>
        </p:txBody>
      </p:sp>
      <p:graphicFrame>
        <p:nvGraphicFramePr>
          <p:cNvPr id="574584" name="Group 120"/>
          <p:cNvGraphicFramePr>
            <a:graphicFrameLocks noGrp="1"/>
          </p:cNvGraphicFramePr>
          <p:nvPr>
            <p:ph sz="half" idx="2"/>
          </p:nvPr>
        </p:nvGraphicFramePr>
        <p:xfrm>
          <a:off x="1130300" y="1543050"/>
          <a:ext cx="7442200" cy="4400551"/>
        </p:xfrm>
        <a:graphic>
          <a:graphicData uri="http://schemas.openxmlformats.org/drawingml/2006/table">
            <a:tbl>
              <a:tblPr/>
              <a:tblGrid>
                <a:gridCol w="1409700"/>
                <a:gridCol w="2768600"/>
                <a:gridCol w="3263900"/>
              </a:tblGrid>
              <a:tr h="476250">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endParaRPr kumimoji="0" lang="en-US" sz="2000" b="1" i="0" u="none" strike="noStrike" cap="none" normalizeH="0" baseline="0" dirty="0" smtClean="0">
                        <a:ln>
                          <a:noFill/>
                        </a:ln>
                        <a:solidFill>
                          <a:schemeClr val="tx1"/>
                        </a:solidFill>
                        <a:effectLst/>
                        <a:latin typeface="Arial" charset="0"/>
                      </a:endParaRPr>
                    </a:p>
                  </a:txBody>
                  <a:tcPr anchor="ctr" horzOverflow="overflow">
                    <a:lnL>
                      <a:noFill/>
                    </a:lnL>
                    <a:lnR w="28575" cap="flat" cmpd="sng" algn="ctr">
                      <a:solidFill>
                        <a:schemeClr val="bg1"/>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400" b="0" i="0" u="none" strike="noStrike" cap="none" normalizeH="0" baseline="0" dirty="0" smtClean="0">
                          <a:ln>
                            <a:noFill/>
                          </a:ln>
                          <a:solidFill>
                            <a:schemeClr val="tx1"/>
                          </a:solidFill>
                          <a:effectLst/>
                          <a:latin typeface="Arial" charset="0"/>
                        </a:rPr>
                        <a:t>SnapMirror</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a:noFill/>
                    </a:lnT>
                    <a:lnB>
                      <a:noFill/>
                    </a:lnB>
                    <a:lnTlToBr>
                      <a:noFill/>
                    </a:lnTlToBr>
                    <a:lnBlToTr>
                      <a:noFill/>
                    </a:lnBlToTr>
                    <a:solidFill>
                      <a:srgbClr val="A5A5A5"/>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2400" b="0" i="0" u="none" strike="noStrike" cap="none" normalizeH="0" baseline="0" dirty="0" smtClean="0">
                          <a:ln>
                            <a:noFill/>
                          </a:ln>
                          <a:solidFill>
                            <a:schemeClr val="tx1"/>
                          </a:solidFill>
                          <a:effectLst/>
                          <a:latin typeface="Arial" charset="0"/>
                        </a:rPr>
                        <a:t>SnapVault</a:t>
                      </a:r>
                    </a:p>
                  </a:txBody>
                  <a:tcPr anchor="ctr" horzOverflow="overflow">
                    <a:lnL w="28575" cap="flat" cmpd="sng" algn="ctr">
                      <a:solidFill>
                        <a:schemeClr val="bg1"/>
                      </a:solidFill>
                      <a:prstDash val="solid"/>
                      <a:round/>
                      <a:headEnd type="none" w="med" len="med"/>
                      <a:tailEnd type="none" w="med" len="med"/>
                    </a:lnL>
                    <a:lnR>
                      <a:noFill/>
                    </a:lnR>
                    <a:lnT>
                      <a:noFill/>
                    </a:lnT>
                    <a:lnB>
                      <a:noFill/>
                    </a:lnB>
                    <a:lnTlToBr>
                      <a:noFill/>
                    </a:lnTlToBr>
                    <a:lnBlToTr>
                      <a:noFill/>
                    </a:lnBlToTr>
                    <a:solidFill>
                      <a:srgbClr val="A5A5A5"/>
                    </a:solidFill>
                  </a:tcPr>
                </a:tc>
              </a:tr>
              <a:tr h="711200">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charset="0"/>
                        </a:rPr>
                        <a:t>Deployment</a:t>
                      </a:r>
                    </a:p>
                  </a:txBody>
                  <a:tcPr anchor="ctr" horzOverflow="overflow">
                    <a:lnL>
                      <a:noFill/>
                    </a:lnL>
                    <a:lnR w="28575" cap="flat" cmpd="sng" algn="ctr">
                      <a:solidFill>
                        <a:schemeClr val="bg1"/>
                      </a:solidFill>
                      <a:prstDash val="solid"/>
                      <a:round/>
                      <a:headEnd type="none" w="med" len="med"/>
                      <a:tailEnd type="none" w="med" len="med"/>
                    </a:lnR>
                    <a:lnT>
                      <a:noFill/>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charset="0"/>
                        </a:rPr>
                        <a:t>Data migration and replication</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a:noFill/>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Data archiving</a:t>
                      </a:r>
                    </a:p>
                  </a:txBody>
                  <a:tcPr anchor="ctr" horzOverflow="overflow">
                    <a:lnL w="28575" cap="flat" cmpd="sng" algn="ctr">
                      <a:solidFill>
                        <a:schemeClr val="bg1"/>
                      </a:solidFill>
                      <a:prstDash val="solid"/>
                      <a:round/>
                      <a:headEnd type="none" w="med" len="med"/>
                      <a:tailEnd type="none" w="med" len="med"/>
                    </a:lnL>
                    <a:lnR>
                      <a:noFill/>
                    </a:lnR>
                    <a:lnT>
                      <a:noFill/>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736600">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charset="0"/>
                        </a:rPr>
                        <a:t>Disaster Recovery</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altLang="ja-JP" sz="1800" b="0" i="0" u="none" strike="noStrike" cap="none" normalizeH="0" baseline="0" dirty="0" smtClean="0">
                          <a:ln>
                            <a:noFill/>
                          </a:ln>
                          <a:solidFill>
                            <a:schemeClr val="tx1"/>
                          </a:solidFill>
                          <a:effectLst/>
                          <a:latin typeface="Arial" charset="0"/>
                          <a:ea typeface="ＭＳ Ｐゴシック" charset="-128"/>
                        </a:rPr>
                        <a:t>Integrated failover capability</a:t>
                      </a:r>
                      <a:endParaRPr kumimoji="0" lang="en-US" sz="18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ja-JP" sz="1800" b="0" i="0" u="none" strike="noStrike" cap="none" normalizeH="0" baseline="0" dirty="0" smtClean="0">
                          <a:ln>
                            <a:noFill/>
                          </a:ln>
                          <a:solidFill>
                            <a:schemeClr val="tx1"/>
                          </a:solidFill>
                          <a:effectLst/>
                          <a:latin typeface="Arial" charset="0"/>
                          <a:ea typeface="ＭＳ Ｐゴシック" charset="-128"/>
                        </a:rPr>
                        <a:t>SnapMirror and SnapVault bundle is required for failover</a:t>
                      </a:r>
                      <a:endParaRPr kumimoji="0" lang="en-US" sz="24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723900">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charset="0"/>
                        </a:rPr>
                        <a:t>Cascading</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charset="0"/>
                        </a:rPr>
                        <a:t>Supports cascading volume in a series</a:t>
                      </a: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Cascading SnapVault qtrees replica is not supported</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1023938">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charset="0"/>
                        </a:rPr>
                        <a:t>Snapshot Copy</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endParaRPr kumimoji="0" lang="en-US" sz="1800" b="0" i="0" u="none" strike="noStrike" cap="none" normalizeH="0" baseline="0" dirty="0" smtClean="0">
                        <a:ln>
                          <a:noFill/>
                        </a:ln>
                        <a:solidFill>
                          <a:schemeClr val="tx1"/>
                        </a:solidFill>
                        <a:effectLst/>
                        <a:latin typeface="Arial" charset="0"/>
                      </a:endParaRP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altLang="ja-JP" sz="1800" b="0" i="0" u="none" strike="noStrike" cap="none" normalizeH="0" baseline="0" dirty="0" smtClean="0">
                          <a:ln>
                            <a:noFill/>
                          </a:ln>
                          <a:solidFill>
                            <a:schemeClr val="tx1"/>
                          </a:solidFill>
                          <a:effectLst/>
                          <a:latin typeface="Arial" charset="0"/>
                          <a:ea typeface="ＭＳ Ｐゴシック" charset="-128"/>
                        </a:rPr>
                        <a:t>Does not create Snapshot copy for archiving</a:t>
                      </a:r>
                      <a:endParaRPr kumimoji="0" lang="en-US" sz="24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Provides Snapshot copy scheduling and retention on the secondary</a:t>
                      </a: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a:noFill/>
                    </a:lnTlToBr>
                    <a:lnBlToTr>
                      <a:noFill/>
                    </a:lnBlToTr>
                    <a:solidFill>
                      <a:srgbClr val="A5A5A5">
                        <a:alpha val="50195"/>
                      </a:srgbClr>
                    </a:solidFill>
                  </a:tcPr>
                </a:tc>
              </a:tr>
              <a:tr h="728663">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sz="1800" b="0" i="0" u="none" strike="noStrike" cap="none" normalizeH="0" baseline="0" dirty="0" smtClean="0">
                          <a:ln>
                            <a:noFill/>
                          </a:ln>
                          <a:solidFill>
                            <a:schemeClr val="tx1"/>
                          </a:solidFill>
                          <a:effectLst/>
                          <a:latin typeface="Arial" charset="0"/>
                        </a:rPr>
                        <a:t>Update Frequency</a:t>
                      </a:r>
                    </a:p>
                  </a:txBody>
                  <a:tcPr anchor="ctr" horzOverflow="overflow">
                    <a:lnL>
                      <a:noFill/>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a:noFill/>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2" pitchFamily="18" charset="2"/>
                        <a:buNone/>
                        <a:tabLst/>
                      </a:pPr>
                      <a:r>
                        <a:rPr kumimoji="0" lang="en-US" altLang="ja-JP" sz="1800" b="0" i="0" u="none" strike="noStrike" cap="none" normalizeH="0" baseline="0" dirty="0" smtClean="0">
                          <a:ln>
                            <a:noFill/>
                          </a:ln>
                          <a:solidFill>
                            <a:schemeClr val="tx1"/>
                          </a:solidFill>
                          <a:effectLst/>
                          <a:latin typeface="Arial" charset="0"/>
                          <a:ea typeface="ＭＳ Ｐゴシック" charset="-128"/>
                        </a:rPr>
                        <a:t>Up to per-minute updates </a:t>
                      </a:r>
                      <a:endParaRPr kumimoji="0" lang="en-US" sz="18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a:noFill/>
                    </a:lnB>
                    <a:lnTlToBr>
                      <a:noFill/>
                    </a:lnTlToBr>
                    <a:lnBlToTr>
                      <a:noFill/>
                    </a:lnBlToTr>
                    <a:solidFill>
                      <a:srgbClr val="A5A5A5">
                        <a:alpha val="50195"/>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ja-JP" sz="1800" b="0" i="0" u="none" strike="noStrike" cap="none" normalizeH="0" baseline="0" dirty="0" smtClean="0">
                          <a:ln>
                            <a:noFill/>
                          </a:ln>
                          <a:solidFill>
                            <a:schemeClr val="tx1"/>
                          </a:solidFill>
                          <a:effectLst/>
                          <a:latin typeface="Arial" charset="0"/>
                          <a:ea typeface="ＭＳ Ｐゴシック" charset="-128"/>
                        </a:rPr>
                        <a:t>Up to per-hour updates </a:t>
                      </a:r>
                      <a:endParaRPr kumimoji="0" lang="en-US" sz="18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bg1"/>
                      </a:solid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a:noFill/>
                    </a:lnB>
                    <a:lnTlToBr>
                      <a:noFill/>
                    </a:lnTlToBr>
                    <a:lnBlToTr>
                      <a:noFill/>
                    </a:lnBlToTr>
                    <a:solidFill>
                      <a:srgbClr val="A5A5A5">
                        <a:alpha val="50195"/>
                      </a:srgbClr>
                    </a:solidFill>
                  </a:tcPr>
                </a:tc>
              </a:tr>
            </a:tbl>
          </a:graphicData>
        </a:graphic>
      </p:graphicFrame>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p:txBody>
          <a:bodyPr/>
          <a:lstStyle/>
          <a:p>
            <a:pPr eaLnBrk="1" hangingPunct="1"/>
            <a:r>
              <a:rPr lang="en-US" dirty="0" smtClean="0"/>
              <a:t>Protecting SnapVault with SnapMirror</a:t>
            </a:r>
          </a:p>
        </p:txBody>
      </p:sp>
      <p:sp>
        <p:nvSpPr>
          <p:cNvPr id="27652" name="Rectangle 3"/>
          <p:cNvSpPr>
            <a:spLocks noGrp="1" noChangeArrowheads="1"/>
          </p:cNvSpPr>
          <p:nvPr>
            <p:ph type="body" idx="1"/>
          </p:nvPr>
        </p:nvSpPr>
        <p:spPr>
          <a:xfrm>
            <a:off x="990600" y="1123950"/>
            <a:ext cx="7924800" cy="1860550"/>
          </a:xfrm>
        </p:spPr>
        <p:txBody>
          <a:bodyPr/>
          <a:lstStyle/>
          <a:p>
            <a:pPr eaLnBrk="1" hangingPunct="1">
              <a:lnSpc>
                <a:spcPct val="90000"/>
              </a:lnSpc>
            </a:pPr>
            <a:r>
              <a:rPr lang="en-US" sz="2400" dirty="0" smtClean="0"/>
              <a:t>This solution consists of replicating SnapVault based backup copies through SnapMirror to a disaster-recoverysite to provide:</a:t>
            </a:r>
          </a:p>
          <a:p>
            <a:pPr lvl="1" eaLnBrk="1" hangingPunct="1">
              <a:lnSpc>
                <a:spcPct val="90000"/>
              </a:lnSpc>
            </a:pPr>
            <a:r>
              <a:rPr lang="en-US" sz="2200" dirty="0" smtClean="0"/>
              <a:t>Backup and standby service for SnapVault</a:t>
            </a:r>
          </a:p>
          <a:p>
            <a:pPr lvl="1" eaLnBrk="1" hangingPunct="1">
              <a:lnSpc>
                <a:spcPct val="90000"/>
              </a:lnSpc>
            </a:pPr>
            <a:r>
              <a:rPr lang="en-US" sz="2200" dirty="0" smtClean="0"/>
              <a:t>Backup and restore protection for SnapVault</a:t>
            </a:r>
          </a:p>
        </p:txBody>
      </p:sp>
      <p:sp>
        <p:nvSpPr>
          <p:cNvPr id="27653" name="Line 4"/>
          <p:cNvSpPr>
            <a:spLocks noChangeShapeType="1"/>
          </p:cNvSpPr>
          <p:nvPr/>
        </p:nvSpPr>
        <p:spPr bwMode="auto">
          <a:xfrm flipV="1">
            <a:off x="5160963" y="4727575"/>
            <a:ext cx="1481137" cy="3175"/>
          </a:xfrm>
          <a:prstGeom prst="line">
            <a:avLst/>
          </a:prstGeom>
          <a:noFill/>
          <a:ln w="38100">
            <a:solidFill>
              <a:srgbClr val="005BAE"/>
            </a:solidFill>
            <a:round/>
            <a:headEnd type="triangle" w="med" len="med"/>
            <a:tailEnd type="triangle" w="med" len="med"/>
          </a:ln>
        </p:spPr>
        <p:txBody>
          <a:bodyPr wrap="none" anchor="ctr"/>
          <a:lstStyle/>
          <a:p>
            <a:endParaRPr lang="en-US" dirty="0"/>
          </a:p>
        </p:txBody>
      </p:sp>
      <p:sp>
        <p:nvSpPr>
          <p:cNvPr id="27654" name="Rectangle 5"/>
          <p:cNvSpPr>
            <a:spLocks noChangeArrowheads="1"/>
          </p:cNvSpPr>
          <p:nvPr/>
        </p:nvSpPr>
        <p:spPr bwMode="auto">
          <a:xfrm>
            <a:off x="1374775" y="3252788"/>
            <a:ext cx="3994150" cy="3057525"/>
          </a:xfrm>
          <a:prstGeom prst="rect">
            <a:avLst/>
          </a:prstGeom>
          <a:noFill/>
          <a:ln w="12700">
            <a:solidFill>
              <a:schemeClr val="tx1"/>
            </a:solidFill>
            <a:prstDash val="dash"/>
            <a:miter lim="800000"/>
            <a:headEnd/>
            <a:tailEnd/>
          </a:ln>
        </p:spPr>
        <p:txBody>
          <a:bodyPr wrap="none" anchor="ctr"/>
          <a:lstStyle/>
          <a:p>
            <a:endParaRPr lang="en-US" dirty="0"/>
          </a:p>
        </p:txBody>
      </p:sp>
      <p:sp>
        <p:nvSpPr>
          <p:cNvPr id="27655" name="Rectangle 6"/>
          <p:cNvSpPr>
            <a:spLocks noChangeArrowheads="1"/>
          </p:cNvSpPr>
          <p:nvPr/>
        </p:nvSpPr>
        <p:spPr bwMode="auto">
          <a:xfrm>
            <a:off x="6438900" y="3214688"/>
            <a:ext cx="1770063" cy="3082925"/>
          </a:xfrm>
          <a:prstGeom prst="rect">
            <a:avLst/>
          </a:prstGeom>
          <a:noFill/>
          <a:ln w="12700">
            <a:solidFill>
              <a:schemeClr val="tx1"/>
            </a:solidFill>
            <a:prstDash val="dash"/>
            <a:miter lim="800000"/>
            <a:headEnd/>
            <a:tailEnd/>
          </a:ln>
        </p:spPr>
        <p:txBody>
          <a:bodyPr wrap="none" anchor="ctr"/>
          <a:lstStyle/>
          <a:p>
            <a:endParaRPr lang="en-US" dirty="0"/>
          </a:p>
        </p:txBody>
      </p:sp>
      <p:sp>
        <p:nvSpPr>
          <p:cNvPr id="27656" name="Text Box 7"/>
          <p:cNvSpPr txBox="1">
            <a:spLocks noChangeArrowheads="1"/>
          </p:cNvSpPr>
          <p:nvPr/>
        </p:nvSpPr>
        <p:spPr bwMode="auto">
          <a:xfrm>
            <a:off x="1354138" y="3248025"/>
            <a:ext cx="1036637" cy="274638"/>
          </a:xfrm>
          <a:prstGeom prst="rect">
            <a:avLst/>
          </a:prstGeom>
          <a:noFill/>
          <a:ln w="12700">
            <a:noFill/>
            <a:miter lim="800000"/>
            <a:headEnd/>
            <a:tailEnd/>
          </a:ln>
        </p:spPr>
        <p:txBody>
          <a:bodyPr wrap="none" anchor="ctr">
            <a:spAutoFit/>
          </a:bodyPr>
          <a:lstStyle/>
          <a:p>
            <a:pPr>
              <a:buClrTx/>
              <a:buFontTx/>
              <a:buNone/>
            </a:pPr>
            <a:r>
              <a:rPr lang="en-US" sz="1200" dirty="0"/>
              <a:t>Data Center</a:t>
            </a:r>
          </a:p>
        </p:txBody>
      </p:sp>
      <p:sp>
        <p:nvSpPr>
          <p:cNvPr id="27657" name="Text Box 8"/>
          <p:cNvSpPr txBox="1">
            <a:spLocks noChangeArrowheads="1"/>
          </p:cNvSpPr>
          <p:nvPr/>
        </p:nvSpPr>
        <p:spPr bwMode="auto">
          <a:xfrm>
            <a:off x="7531100" y="3213100"/>
            <a:ext cx="708025" cy="274638"/>
          </a:xfrm>
          <a:prstGeom prst="rect">
            <a:avLst/>
          </a:prstGeom>
          <a:noFill/>
          <a:ln w="12700">
            <a:noFill/>
            <a:miter lim="800000"/>
            <a:headEnd/>
            <a:tailEnd/>
          </a:ln>
        </p:spPr>
        <p:txBody>
          <a:bodyPr wrap="none" anchor="ctr">
            <a:spAutoFit/>
          </a:bodyPr>
          <a:lstStyle/>
          <a:p>
            <a:pPr>
              <a:buClrTx/>
              <a:buFontTx/>
              <a:buNone/>
            </a:pPr>
            <a:r>
              <a:rPr lang="en-US" sz="1200" dirty="0"/>
              <a:t>DR site</a:t>
            </a:r>
          </a:p>
        </p:txBody>
      </p:sp>
      <p:sp>
        <p:nvSpPr>
          <p:cNvPr id="27658" name="Rectangle 9"/>
          <p:cNvSpPr>
            <a:spLocks noChangeArrowheads="1"/>
          </p:cNvSpPr>
          <p:nvPr/>
        </p:nvSpPr>
        <p:spPr bwMode="auto">
          <a:xfrm>
            <a:off x="5734050" y="4356100"/>
            <a:ext cx="463550" cy="247650"/>
          </a:xfrm>
          <a:prstGeom prst="rect">
            <a:avLst/>
          </a:prstGeom>
          <a:solidFill>
            <a:schemeClr val="bg1"/>
          </a:solidFill>
          <a:ln w="12700">
            <a:noFill/>
            <a:miter lim="800000"/>
            <a:headEnd/>
            <a:tailEnd/>
          </a:ln>
        </p:spPr>
        <p:txBody>
          <a:bodyPr wrap="none" anchor="ctr"/>
          <a:lstStyle/>
          <a:p>
            <a:endParaRPr lang="en-US" dirty="0"/>
          </a:p>
        </p:txBody>
      </p:sp>
      <p:sp>
        <p:nvSpPr>
          <p:cNvPr id="27659" name="Text Box 14"/>
          <p:cNvSpPr txBox="1">
            <a:spLocks noChangeArrowheads="1"/>
          </p:cNvSpPr>
          <p:nvPr/>
        </p:nvSpPr>
        <p:spPr bwMode="auto">
          <a:xfrm>
            <a:off x="5394325" y="4991100"/>
            <a:ext cx="1019175" cy="457200"/>
          </a:xfrm>
          <a:prstGeom prst="rect">
            <a:avLst/>
          </a:prstGeom>
          <a:noFill/>
          <a:ln w="0">
            <a:noFill/>
            <a:miter lim="800000"/>
            <a:headEnd/>
            <a:tailEnd/>
          </a:ln>
        </p:spPr>
        <p:txBody>
          <a:bodyPr anchor="ctr">
            <a:spAutoFit/>
          </a:bodyPr>
          <a:lstStyle/>
          <a:p>
            <a:pPr>
              <a:buClrTx/>
              <a:buFontTx/>
              <a:buNone/>
            </a:pPr>
            <a:r>
              <a:rPr lang="en-US" sz="1200" dirty="0">
                <a:solidFill>
                  <a:srgbClr val="005BAE"/>
                </a:solidFill>
              </a:rPr>
              <a:t>Volume</a:t>
            </a:r>
          </a:p>
          <a:p>
            <a:pPr>
              <a:buClrTx/>
              <a:buFontTx/>
              <a:buNone/>
            </a:pPr>
            <a:r>
              <a:rPr lang="en-US" sz="1200" dirty="0">
                <a:solidFill>
                  <a:srgbClr val="005BAE"/>
                </a:solidFill>
              </a:rPr>
              <a:t>SnapMirror</a:t>
            </a:r>
          </a:p>
        </p:txBody>
      </p:sp>
      <p:sp>
        <p:nvSpPr>
          <p:cNvPr id="27660" name="Line 15"/>
          <p:cNvSpPr>
            <a:spLocks noChangeShapeType="1"/>
          </p:cNvSpPr>
          <p:nvPr/>
        </p:nvSpPr>
        <p:spPr bwMode="auto">
          <a:xfrm flipV="1">
            <a:off x="2643188" y="4795838"/>
            <a:ext cx="1543050" cy="19050"/>
          </a:xfrm>
          <a:prstGeom prst="line">
            <a:avLst/>
          </a:prstGeom>
          <a:noFill/>
          <a:ln w="38100">
            <a:solidFill>
              <a:srgbClr val="FF6600"/>
            </a:solidFill>
            <a:prstDash val="sysDot"/>
            <a:round/>
            <a:headEnd type="none" w="sm" len="sm"/>
            <a:tailEnd type="triangle" w="lg" len="lg"/>
          </a:ln>
        </p:spPr>
        <p:txBody>
          <a:bodyPr wrap="none" anchor="ctr"/>
          <a:lstStyle/>
          <a:p>
            <a:endParaRPr lang="en-US" dirty="0"/>
          </a:p>
        </p:txBody>
      </p:sp>
      <p:sp>
        <p:nvSpPr>
          <p:cNvPr id="27661" name="Text Box 16"/>
          <p:cNvSpPr txBox="1">
            <a:spLocks noChangeArrowheads="1"/>
          </p:cNvSpPr>
          <p:nvPr/>
        </p:nvSpPr>
        <p:spPr bwMode="auto">
          <a:xfrm>
            <a:off x="2686050" y="5043488"/>
            <a:ext cx="1035050" cy="274637"/>
          </a:xfrm>
          <a:prstGeom prst="rect">
            <a:avLst/>
          </a:prstGeom>
          <a:noFill/>
          <a:ln w="0">
            <a:noFill/>
            <a:miter lim="800000"/>
            <a:headEnd/>
            <a:tailEnd/>
          </a:ln>
        </p:spPr>
        <p:txBody>
          <a:bodyPr anchor="ctr">
            <a:spAutoFit/>
          </a:bodyPr>
          <a:lstStyle/>
          <a:p>
            <a:pPr>
              <a:buClrTx/>
              <a:buFontTx/>
              <a:buNone/>
            </a:pPr>
            <a:r>
              <a:rPr lang="en-US" sz="1200" dirty="0">
                <a:solidFill>
                  <a:srgbClr val="FF6600"/>
                </a:solidFill>
              </a:rPr>
              <a:t>SnapVault</a:t>
            </a:r>
          </a:p>
        </p:txBody>
      </p:sp>
      <p:sp>
        <p:nvSpPr>
          <p:cNvPr id="27662" name="Line 18"/>
          <p:cNvSpPr>
            <a:spLocks noChangeShapeType="1"/>
          </p:cNvSpPr>
          <p:nvPr/>
        </p:nvSpPr>
        <p:spPr bwMode="auto">
          <a:xfrm flipV="1">
            <a:off x="2640013" y="5697538"/>
            <a:ext cx="1558925" cy="12700"/>
          </a:xfrm>
          <a:prstGeom prst="line">
            <a:avLst/>
          </a:prstGeom>
          <a:noFill/>
          <a:ln w="38100">
            <a:solidFill>
              <a:srgbClr val="FF6600"/>
            </a:solidFill>
            <a:prstDash val="sysDot"/>
            <a:round/>
            <a:headEnd type="none" w="sm" len="sm"/>
            <a:tailEnd type="triangle" w="lg" len="lg"/>
          </a:ln>
        </p:spPr>
        <p:txBody>
          <a:bodyPr wrap="none" anchor="ctr"/>
          <a:lstStyle/>
          <a:p>
            <a:endParaRPr lang="en-US" dirty="0"/>
          </a:p>
        </p:txBody>
      </p:sp>
      <p:sp>
        <p:nvSpPr>
          <p:cNvPr id="27663" name="Text Box 19"/>
          <p:cNvSpPr txBox="1">
            <a:spLocks noChangeArrowheads="1"/>
          </p:cNvSpPr>
          <p:nvPr/>
        </p:nvSpPr>
        <p:spPr bwMode="auto">
          <a:xfrm>
            <a:off x="2720975" y="5919788"/>
            <a:ext cx="1035050" cy="274637"/>
          </a:xfrm>
          <a:prstGeom prst="rect">
            <a:avLst/>
          </a:prstGeom>
          <a:noFill/>
          <a:ln w="0">
            <a:noFill/>
            <a:miter lim="800000"/>
            <a:headEnd/>
            <a:tailEnd/>
          </a:ln>
        </p:spPr>
        <p:txBody>
          <a:bodyPr anchor="ctr">
            <a:spAutoFit/>
          </a:bodyPr>
          <a:lstStyle/>
          <a:p>
            <a:pPr>
              <a:buClrTx/>
              <a:buFontTx/>
              <a:buNone/>
            </a:pPr>
            <a:r>
              <a:rPr lang="en-US" sz="1200" dirty="0">
                <a:solidFill>
                  <a:srgbClr val="FF6600"/>
                </a:solidFill>
              </a:rPr>
              <a:t>SnapVault</a:t>
            </a:r>
          </a:p>
        </p:txBody>
      </p:sp>
      <p:sp>
        <p:nvSpPr>
          <p:cNvPr id="27664" name="Text Box 21"/>
          <p:cNvSpPr txBox="1">
            <a:spLocks noChangeArrowheads="1"/>
          </p:cNvSpPr>
          <p:nvPr/>
        </p:nvSpPr>
        <p:spPr bwMode="auto">
          <a:xfrm>
            <a:off x="4194175" y="5549900"/>
            <a:ext cx="927100" cy="523875"/>
          </a:xfrm>
          <a:prstGeom prst="rect">
            <a:avLst/>
          </a:prstGeom>
          <a:noFill/>
          <a:ln w="12700">
            <a:noFill/>
            <a:miter lim="800000"/>
            <a:headEnd/>
            <a:tailEnd/>
          </a:ln>
        </p:spPr>
        <p:txBody>
          <a:bodyPr>
            <a:spAutoFit/>
          </a:bodyPr>
          <a:lstStyle/>
          <a:p>
            <a:pPr>
              <a:spcBef>
                <a:spcPct val="50000"/>
              </a:spcBef>
              <a:buClrTx/>
              <a:buFontTx/>
              <a:buNone/>
            </a:pPr>
            <a:r>
              <a:rPr lang="en-US" sz="1400" dirty="0">
                <a:solidFill>
                  <a:schemeClr val="bg1"/>
                </a:solidFill>
              </a:rPr>
              <a:t>SV/SM Bundle</a:t>
            </a:r>
          </a:p>
        </p:txBody>
      </p:sp>
      <p:sp>
        <p:nvSpPr>
          <p:cNvPr id="27665" name="Text Box 23"/>
          <p:cNvSpPr txBox="1">
            <a:spLocks noChangeArrowheads="1"/>
          </p:cNvSpPr>
          <p:nvPr/>
        </p:nvSpPr>
        <p:spPr bwMode="auto">
          <a:xfrm>
            <a:off x="1438275" y="5075238"/>
            <a:ext cx="806450" cy="276225"/>
          </a:xfrm>
          <a:prstGeom prst="rect">
            <a:avLst/>
          </a:prstGeom>
          <a:noFill/>
          <a:ln w="12700">
            <a:noFill/>
            <a:miter lim="800000"/>
            <a:headEnd/>
            <a:tailEnd/>
          </a:ln>
        </p:spPr>
        <p:txBody>
          <a:bodyPr wrap="none" anchor="ctr">
            <a:spAutoFit/>
          </a:bodyPr>
          <a:lstStyle/>
          <a:p>
            <a:pPr>
              <a:buClrTx/>
              <a:buFontTx/>
              <a:buNone/>
            </a:pPr>
            <a:r>
              <a:rPr lang="en-US" sz="1200" dirty="0">
                <a:solidFill>
                  <a:schemeClr val="bg1"/>
                </a:solidFill>
              </a:rPr>
              <a:t>Windows</a:t>
            </a:r>
            <a:endParaRPr lang="en-US" sz="1200" dirty="0"/>
          </a:p>
        </p:txBody>
      </p:sp>
      <p:sp>
        <p:nvSpPr>
          <p:cNvPr id="27666" name="Text Box 31"/>
          <p:cNvSpPr txBox="1">
            <a:spLocks noChangeArrowheads="1"/>
          </p:cNvSpPr>
          <p:nvPr/>
        </p:nvSpPr>
        <p:spPr bwMode="auto">
          <a:xfrm>
            <a:off x="6743700" y="5537200"/>
            <a:ext cx="927100" cy="523875"/>
          </a:xfrm>
          <a:prstGeom prst="rect">
            <a:avLst/>
          </a:prstGeom>
          <a:noFill/>
          <a:ln w="12700">
            <a:noFill/>
            <a:miter lim="800000"/>
            <a:headEnd/>
            <a:tailEnd/>
          </a:ln>
        </p:spPr>
        <p:txBody>
          <a:bodyPr>
            <a:spAutoFit/>
          </a:bodyPr>
          <a:lstStyle/>
          <a:p>
            <a:pPr>
              <a:spcBef>
                <a:spcPct val="50000"/>
              </a:spcBef>
              <a:buClrTx/>
              <a:buFontTx/>
              <a:buNone/>
            </a:pPr>
            <a:r>
              <a:rPr lang="en-US" sz="1400" dirty="0">
                <a:solidFill>
                  <a:schemeClr val="bg1"/>
                </a:solidFill>
              </a:rPr>
              <a:t>SV/SM Bundle</a:t>
            </a:r>
          </a:p>
        </p:txBody>
      </p:sp>
      <p:pic>
        <p:nvPicPr>
          <p:cNvPr id="27667" name="Picture 54" descr="FAS900"/>
          <p:cNvPicPr>
            <a:picLocks noChangeAspect="1" noChangeArrowheads="1"/>
          </p:cNvPicPr>
          <p:nvPr/>
        </p:nvPicPr>
        <p:blipFill>
          <a:blip r:embed="rId3" cstate="print"/>
          <a:srcRect/>
          <a:stretch>
            <a:fillRect/>
          </a:stretch>
        </p:blipFill>
        <p:spPr bwMode="auto">
          <a:xfrm>
            <a:off x="1657350" y="4510088"/>
            <a:ext cx="996950" cy="615950"/>
          </a:xfrm>
          <a:prstGeom prst="rect">
            <a:avLst/>
          </a:prstGeom>
          <a:noFill/>
          <a:ln w="9525">
            <a:noFill/>
            <a:miter lim="800000"/>
            <a:headEnd/>
            <a:tailEnd/>
          </a:ln>
        </p:spPr>
      </p:pic>
      <p:sp>
        <p:nvSpPr>
          <p:cNvPr id="27668" name="Rectangle 70"/>
          <p:cNvSpPr>
            <a:spLocks noChangeArrowheads="1"/>
          </p:cNvSpPr>
          <p:nvPr/>
        </p:nvSpPr>
        <p:spPr bwMode="auto">
          <a:xfrm>
            <a:off x="1600200" y="4283075"/>
            <a:ext cx="1108075" cy="276225"/>
          </a:xfrm>
          <a:prstGeom prst="rect">
            <a:avLst/>
          </a:prstGeom>
          <a:noFill/>
          <a:ln w="12700">
            <a:noFill/>
            <a:miter lim="800000"/>
            <a:headEnd/>
            <a:tailEnd/>
          </a:ln>
        </p:spPr>
        <p:txBody>
          <a:bodyPr>
            <a:spAutoFit/>
          </a:bodyPr>
          <a:lstStyle/>
          <a:p>
            <a:pPr>
              <a:buClrTx/>
              <a:buFontTx/>
              <a:buNone/>
            </a:pPr>
            <a:r>
              <a:rPr lang="en-US" altLang="ja-JP" sz="1200" dirty="0">
                <a:ea typeface="ＭＳ Ｐゴシック" charset="-128"/>
              </a:rPr>
              <a:t>SV Primary</a:t>
            </a:r>
            <a:endParaRPr lang="en-US" sz="1200" dirty="0"/>
          </a:p>
        </p:txBody>
      </p:sp>
      <p:pic>
        <p:nvPicPr>
          <p:cNvPr id="27669" name="Picture 54" descr="FAS900"/>
          <p:cNvPicPr>
            <a:picLocks noChangeAspect="1" noChangeArrowheads="1"/>
          </p:cNvPicPr>
          <p:nvPr/>
        </p:nvPicPr>
        <p:blipFill>
          <a:blip r:embed="rId3" cstate="print"/>
          <a:srcRect/>
          <a:stretch>
            <a:fillRect/>
          </a:stretch>
        </p:blipFill>
        <p:spPr bwMode="auto">
          <a:xfrm>
            <a:off x="1657350" y="5432425"/>
            <a:ext cx="996950" cy="615950"/>
          </a:xfrm>
          <a:prstGeom prst="rect">
            <a:avLst/>
          </a:prstGeom>
          <a:noFill/>
          <a:ln w="9525">
            <a:noFill/>
            <a:miter lim="800000"/>
            <a:headEnd/>
            <a:tailEnd/>
          </a:ln>
        </p:spPr>
      </p:pic>
      <p:sp>
        <p:nvSpPr>
          <p:cNvPr id="27670" name="Rectangle 70"/>
          <p:cNvSpPr>
            <a:spLocks noChangeArrowheads="1"/>
          </p:cNvSpPr>
          <p:nvPr/>
        </p:nvSpPr>
        <p:spPr bwMode="auto">
          <a:xfrm>
            <a:off x="1600200" y="5203825"/>
            <a:ext cx="1108075" cy="277813"/>
          </a:xfrm>
          <a:prstGeom prst="rect">
            <a:avLst/>
          </a:prstGeom>
          <a:noFill/>
          <a:ln w="12700">
            <a:noFill/>
            <a:miter lim="800000"/>
            <a:headEnd/>
            <a:tailEnd/>
          </a:ln>
        </p:spPr>
        <p:txBody>
          <a:bodyPr>
            <a:spAutoFit/>
          </a:bodyPr>
          <a:lstStyle/>
          <a:p>
            <a:pPr>
              <a:buClrTx/>
              <a:buFontTx/>
              <a:buNone/>
            </a:pPr>
            <a:r>
              <a:rPr lang="en-US" altLang="ja-JP" sz="1200" dirty="0">
                <a:ea typeface="ＭＳ Ｐゴシック" charset="-128"/>
              </a:rPr>
              <a:t>SV Primary</a:t>
            </a:r>
            <a:endParaRPr lang="en-US" sz="1200" dirty="0"/>
          </a:p>
        </p:txBody>
      </p:sp>
      <p:pic>
        <p:nvPicPr>
          <p:cNvPr id="27671" name="Picture 49" descr="NearStore_R200"/>
          <p:cNvPicPr>
            <a:picLocks noChangeAspect="1" noChangeArrowheads="1"/>
          </p:cNvPicPr>
          <p:nvPr/>
        </p:nvPicPr>
        <p:blipFill>
          <a:blip r:embed="rId4" cstate="print"/>
          <a:srcRect/>
          <a:stretch>
            <a:fillRect/>
          </a:stretch>
        </p:blipFill>
        <p:spPr bwMode="auto">
          <a:xfrm>
            <a:off x="4286250" y="3395663"/>
            <a:ext cx="790575" cy="2813050"/>
          </a:xfrm>
          <a:prstGeom prst="rect">
            <a:avLst/>
          </a:prstGeom>
          <a:noFill/>
          <a:ln w="9525">
            <a:noFill/>
            <a:miter lim="800000"/>
            <a:headEnd/>
            <a:tailEnd/>
          </a:ln>
        </p:spPr>
      </p:pic>
      <p:pic>
        <p:nvPicPr>
          <p:cNvPr id="27672" name="Picture 51" descr="Snapshot_copies_3"/>
          <p:cNvPicPr>
            <a:picLocks noChangeAspect="1" noChangeArrowheads="1"/>
          </p:cNvPicPr>
          <p:nvPr/>
        </p:nvPicPr>
        <p:blipFill>
          <a:blip r:embed="rId5" cstate="print"/>
          <a:srcRect/>
          <a:stretch>
            <a:fillRect/>
          </a:stretch>
        </p:blipFill>
        <p:spPr bwMode="auto">
          <a:xfrm>
            <a:off x="4422775" y="3784600"/>
            <a:ext cx="485775" cy="604838"/>
          </a:xfrm>
          <a:prstGeom prst="rect">
            <a:avLst/>
          </a:prstGeom>
          <a:noFill/>
          <a:ln w="9525">
            <a:noFill/>
            <a:miter lim="800000"/>
            <a:headEnd/>
            <a:tailEnd/>
          </a:ln>
        </p:spPr>
      </p:pic>
      <p:pic>
        <p:nvPicPr>
          <p:cNvPr id="27674" name="Picture 49" descr="NearStore_R200"/>
          <p:cNvPicPr>
            <a:picLocks noChangeAspect="1" noChangeArrowheads="1"/>
          </p:cNvPicPr>
          <p:nvPr/>
        </p:nvPicPr>
        <p:blipFill>
          <a:blip r:embed="rId4" cstate="print"/>
          <a:srcRect/>
          <a:stretch>
            <a:fillRect/>
          </a:stretch>
        </p:blipFill>
        <p:spPr bwMode="auto">
          <a:xfrm>
            <a:off x="6746875" y="3395663"/>
            <a:ext cx="788988" cy="2813050"/>
          </a:xfrm>
          <a:prstGeom prst="rect">
            <a:avLst/>
          </a:prstGeom>
          <a:noFill/>
          <a:ln w="9525">
            <a:noFill/>
            <a:miter lim="800000"/>
            <a:headEnd/>
            <a:tailEnd/>
          </a:ln>
        </p:spPr>
      </p:pic>
      <p:pic>
        <p:nvPicPr>
          <p:cNvPr id="27675" name="Picture 51" descr="Snapshot_copies_3"/>
          <p:cNvPicPr>
            <a:picLocks noChangeAspect="1" noChangeArrowheads="1"/>
          </p:cNvPicPr>
          <p:nvPr/>
        </p:nvPicPr>
        <p:blipFill>
          <a:blip r:embed="rId5" cstate="print"/>
          <a:srcRect/>
          <a:stretch>
            <a:fillRect/>
          </a:stretch>
        </p:blipFill>
        <p:spPr bwMode="auto">
          <a:xfrm>
            <a:off x="6881813" y="3784600"/>
            <a:ext cx="485775" cy="604838"/>
          </a:xfrm>
          <a:prstGeom prst="rect">
            <a:avLst/>
          </a:prstGeom>
          <a:noFill/>
          <a:ln w="9525">
            <a:noFill/>
            <a:miter lim="800000"/>
            <a:headEnd/>
            <a:tailEnd/>
          </a:ln>
        </p:spPr>
      </p:pic>
      <p:sp>
        <p:nvSpPr>
          <p:cNvPr id="27676" name="Text Box 40"/>
          <p:cNvSpPr txBox="1">
            <a:spLocks noChangeArrowheads="1"/>
          </p:cNvSpPr>
          <p:nvPr/>
        </p:nvSpPr>
        <p:spPr bwMode="auto">
          <a:xfrm>
            <a:off x="6748461" y="5264605"/>
            <a:ext cx="755423" cy="522288"/>
          </a:xfrm>
          <a:prstGeom prst="rect">
            <a:avLst/>
          </a:prstGeom>
          <a:solidFill>
            <a:schemeClr val="bg1"/>
          </a:solidFill>
          <a:ln w="12700">
            <a:solidFill>
              <a:schemeClr val="tx2"/>
            </a:solidFill>
            <a:miter lim="800000"/>
            <a:headEnd/>
            <a:tailEnd/>
          </a:ln>
        </p:spPr>
        <p:txBody>
          <a:bodyPr wrap="square">
            <a:spAutoFit/>
          </a:bodyPr>
          <a:lstStyle/>
          <a:p>
            <a:pPr>
              <a:spcBef>
                <a:spcPct val="50000"/>
              </a:spcBef>
              <a:buClrTx/>
              <a:buFontTx/>
              <a:buNone/>
            </a:pPr>
            <a:r>
              <a:rPr lang="en-US" sz="1400" dirty="0"/>
              <a:t>SV/SM Bundle</a:t>
            </a:r>
          </a:p>
        </p:txBody>
      </p:sp>
      <p:pic>
        <p:nvPicPr>
          <p:cNvPr id="27677" name="Picture 55" descr="SnapVault_right"/>
          <p:cNvPicPr>
            <a:picLocks noChangeAspect="1" noChangeArrowheads="1"/>
          </p:cNvPicPr>
          <p:nvPr/>
        </p:nvPicPr>
        <p:blipFill>
          <a:blip r:embed="rId6" cstate="print"/>
          <a:srcRect/>
          <a:stretch>
            <a:fillRect/>
          </a:stretch>
        </p:blipFill>
        <p:spPr bwMode="auto">
          <a:xfrm>
            <a:off x="2884488" y="4551363"/>
            <a:ext cx="695325" cy="492125"/>
          </a:xfrm>
          <a:prstGeom prst="rect">
            <a:avLst/>
          </a:prstGeom>
          <a:noFill/>
          <a:ln w="9525">
            <a:noFill/>
            <a:miter lim="800000"/>
            <a:headEnd/>
            <a:tailEnd/>
          </a:ln>
        </p:spPr>
      </p:pic>
      <p:pic>
        <p:nvPicPr>
          <p:cNvPr id="27678" name="Picture 59" descr="SnapMirror"/>
          <p:cNvPicPr>
            <a:picLocks noChangeAspect="1" noChangeArrowheads="1"/>
          </p:cNvPicPr>
          <p:nvPr/>
        </p:nvPicPr>
        <p:blipFill>
          <a:blip r:embed="rId7" cstate="print"/>
          <a:srcRect/>
          <a:stretch>
            <a:fillRect/>
          </a:stretch>
        </p:blipFill>
        <p:spPr bwMode="auto">
          <a:xfrm>
            <a:off x="5646738" y="4411663"/>
            <a:ext cx="555625" cy="519112"/>
          </a:xfrm>
          <a:prstGeom prst="rect">
            <a:avLst/>
          </a:prstGeom>
          <a:noFill/>
          <a:ln w="9525">
            <a:noFill/>
            <a:miter lim="800000"/>
            <a:headEnd/>
            <a:tailEnd/>
          </a:ln>
        </p:spPr>
      </p:pic>
      <p:pic>
        <p:nvPicPr>
          <p:cNvPr id="27679" name="Picture 57" descr="SnapVault_right"/>
          <p:cNvPicPr>
            <a:picLocks noChangeAspect="1" noChangeArrowheads="1"/>
          </p:cNvPicPr>
          <p:nvPr/>
        </p:nvPicPr>
        <p:blipFill>
          <a:blip r:embed="rId6" cstate="print"/>
          <a:srcRect/>
          <a:stretch>
            <a:fillRect/>
          </a:stretch>
        </p:blipFill>
        <p:spPr bwMode="auto">
          <a:xfrm>
            <a:off x="2884488" y="5437188"/>
            <a:ext cx="695325" cy="492125"/>
          </a:xfrm>
          <a:prstGeom prst="rect">
            <a:avLst/>
          </a:prstGeom>
          <a:noFill/>
          <a:ln w="9525">
            <a:noFill/>
            <a:miter lim="800000"/>
            <a:headEnd/>
            <a:tailEnd/>
          </a:ln>
        </p:spPr>
      </p:pic>
      <p:sp>
        <p:nvSpPr>
          <p:cNvPr id="31" name="Text Box 40"/>
          <p:cNvSpPr txBox="1">
            <a:spLocks noChangeArrowheads="1"/>
          </p:cNvSpPr>
          <p:nvPr/>
        </p:nvSpPr>
        <p:spPr bwMode="auto">
          <a:xfrm>
            <a:off x="4288290" y="5264605"/>
            <a:ext cx="755423" cy="522288"/>
          </a:xfrm>
          <a:prstGeom prst="rect">
            <a:avLst/>
          </a:prstGeom>
          <a:solidFill>
            <a:schemeClr val="bg1"/>
          </a:solidFill>
          <a:ln w="12700">
            <a:solidFill>
              <a:schemeClr val="tx2"/>
            </a:solidFill>
            <a:miter lim="800000"/>
            <a:headEnd/>
            <a:tailEnd/>
          </a:ln>
        </p:spPr>
        <p:txBody>
          <a:bodyPr wrap="square">
            <a:spAutoFit/>
          </a:bodyPr>
          <a:lstStyle/>
          <a:p>
            <a:pPr>
              <a:spcBef>
                <a:spcPct val="50000"/>
              </a:spcBef>
              <a:buClrTx/>
              <a:buFontTx/>
              <a:buNone/>
            </a:pPr>
            <a:r>
              <a:rPr lang="en-US" sz="1400" dirty="0"/>
              <a:t>SV/SM Bundle</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p:txBody>
          <a:bodyPr/>
          <a:lstStyle/>
          <a:p>
            <a:pPr eaLnBrk="1" hangingPunct="1"/>
            <a:r>
              <a:rPr lang="en-US" dirty="0" smtClean="0"/>
              <a:t>Considerations</a:t>
            </a:r>
          </a:p>
        </p:txBody>
      </p:sp>
      <p:sp>
        <p:nvSpPr>
          <p:cNvPr id="28676" name="Rectangle 3"/>
          <p:cNvSpPr>
            <a:spLocks noGrp="1" noChangeArrowheads="1"/>
          </p:cNvSpPr>
          <p:nvPr>
            <p:ph type="body" idx="1"/>
          </p:nvPr>
        </p:nvSpPr>
        <p:spPr/>
        <p:txBody>
          <a:bodyPr/>
          <a:lstStyle/>
          <a:p>
            <a:pPr eaLnBrk="1" hangingPunct="1"/>
            <a:r>
              <a:rPr lang="en-US" dirty="0" smtClean="0"/>
              <a:t>If a new SnapVault update is triggered before the volume SnapMirror transfer has completed, then the ongoing transfer will abort</a:t>
            </a:r>
          </a:p>
          <a:p>
            <a:pPr eaLnBrk="1" hangingPunct="1"/>
            <a:r>
              <a:rPr lang="en-US" dirty="0" smtClean="0"/>
              <a:t>Transfers fail when the storage system reaches the maximum simultaneous transfers supported</a:t>
            </a:r>
          </a:p>
          <a:p>
            <a:pPr eaLnBrk="1" hangingPunct="1"/>
            <a:r>
              <a:rPr lang="en-US" dirty="0" smtClean="0"/>
              <a:t>In both cases, ensure that SnapMirror and  SnapVault schedules do not overlap and do not stretch</a:t>
            </a:r>
          </a:p>
          <a:p>
            <a:pPr eaLnBrk="1" hangingPunct="1"/>
            <a:endParaRPr lang="en-US"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Line 2"/>
          <p:cNvSpPr>
            <a:spLocks noChangeShapeType="1"/>
          </p:cNvSpPr>
          <p:nvPr/>
        </p:nvSpPr>
        <p:spPr bwMode="auto">
          <a:xfrm flipV="1">
            <a:off x="2806700" y="4108450"/>
            <a:ext cx="1701800" cy="0"/>
          </a:xfrm>
          <a:prstGeom prst="line">
            <a:avLst/>
          </a:prstGeom>
          <a:noFill/>
          <a:ln w="38100">
            <a:solidFill>
              <a:srgbClr val="005BAE"/>
            </a:solidFill>
            <a:round/>
            <a:headEnd type="triangle" w="med" len="med"/>
            <a:tailEnd type="triangle" w="med" len="med"/>
          </a:ln>
        </p:spPr>
        <p:txBody>
          <a:bodyPr wrap="none" anchor="ctr"/>
          <a:lstStyle/>
          <a:p>
            <a:endParaRPr lang="en-US" dirty="0"/>
          </a:p>
        </p:txBody>
      </p:sp>
      <p:sp>
        <p:nvSpPr>
          <p:cNvPr id="29700" name="Rectangle 3"/>
          <p:cNvSpPr>
            <a:spLocks noGrp="1" noChangeArrowheads="1"/>
          </p:cNvSpPr>
          <p:nvPr>
            <p:ph type="title"/>
          </p:nvPr>
        </p:nvSpPr>
        <p:spPr/>
        <p:txBody>
          <a:bodyPr/>
          <a:lstStyle/>
          <a:p>
            <a:pPr eaLnBrk="1" hangingPunct="1"/>
            <a:r>
              <a:rPr lang="en-US" dirty="0" smtClean="0"/>
              <a:t>SnapMirror and SnapVault for DR</a:t>
            </a:r>
          </a:p>
        </p:txBody>
      </p:sp>
      <p:sp>
        <p:nvSpPr>
          <p:cNvPr id="29701" name="Rectangle 16"/>
          <p:cNvSpPr>
            <a:spLocks noChangeArrowheads="1"/>
          </p:cNvSpPr>
          <p:nvPr/>
        </p:nvSpPr>
        <p:spPr bwMode="auto">
          <a:xfrm>
            <a:off x="6810375" y="2843213"/>
            <a:ext cx="1681163" cy="3181350"/>
          </a:xfrm>
          <a:prstGeom prst="rect">
            <a:avLst/>
          </a:prstGeom>
          <a:noFill/>
          <a:ln w="12700">
            <a:solidFill>
              <a:schemeClr val="tx1"/>
            </a:solidFill>
            <a:prstDash val="dash"/>
            <a:miter lim="800000"/>
            <a:headEnd/>
            <a:tailEnd/>
          </a:ln>
        </p:spPr>
        <p:txBody>
          <a:bodyPr wrap="none" anchor="ctr"/>
          <a:lstStyle/>
          <a:p>
            <a:endParaRPr lang="en-US" dirty="0"/>
          </a:p>
        </p:txBody>
      </p:sp>
      <p:sp>
        <p:nvSpPr>
          <p:cNvPr id="29702" name="Text Box 17"/>
          <p:cNvSpPr txBox="1">
            <a:spLocks noChangeArrowheads="1"/>
          </p:cNvSpPr>
          <p:nvPr/>
        </p:nvSpPr>
        <p:spPr bwMode="auto">
          <a:xfrm>
            <a:off x="1562100" y="2928938"/>
            <a:ext cx="1336675" cy="338137"/>
          </a:xfrm>
          <a:prstGeom prst="rect">
            <a:avLst/>
          </a:prstGeom>
          <a:noFill/>
          <a:ln w="12700">
            <a:noFill/>
            <a:miter lim="800000"/>
            <a:headEnd/>
            <a:tailEnd/>
          </a:ln>
        </p:spPr>
        <p:txBody>
          <a:bodyPr wrap="none" anchor="ctr">
            <a:spAutoFit/>
          </a:bodyPr>
          <a:lstStyle/>
          <a:p>
            <a:pPr>
              <a:buClrTx/>
              <a:buFontTx/>
              <a:buNone/>
            </a:pPr>
            <a:r>
              <a:rPr lang="en-US" sz="1600" dirty="0"/>
              <a:t>Data Center</a:t>
            </a:r>
          </a:p>
        </p:txBody>
      </p:sp>
      <p:sp>
        <p:nvSpPr>
          <p:cNvPr id="29703" name="Text Box 18"/>
          <p:cNvSpPr txBox="1">
            <a:spLocks noChangeArrowheads="1"/>
          </p:cNvSpPr>
          <p:nvPr/>
        </p:nvSpPr>
        <p:spPr bwMode="auto">
          <a:xfrm>
            <a:off x="6811963" y="2890838"/>
            <a:ext cx="1687512" cy="338137"/>
          </a:xfrm>
          <a:prstGeom prst="rect">
            <a:avLst/>
          </a:prstGeom>
          <a:noFill/>
          <a:ln w="12700">
            <a:noFill/>
            <a:miter lim="800000"/>
            <a:headEnd/>
            <a:tailEnd/>
          </a:ln>
        </p:spPr>
        <p:txBody>
          <a:bodyPr anchor="ctr">
            <a:spAutoFit/>
          </a:bodyPr>
          <a:lstStyle/>
          <a:p>
            <a:pPr>
              <a:buClrTx/>
              <a:buFontTx/>
              <a:buNone/>
            </a:pPr>
            <a:r>
              <a:rPr lang="en-US" sz="1600" dirty="0"/>
              <a:t>Standby DR </a:t>
            </a:r>
            <a:r>
              <a:rPr lang="en-US" sz="1600" dirty="0" smtClean="0"/>
              <a:t>Site</a:t>
            </a:r>
            <a:endParaRPr lang="en-US" sz="1600" dirty="0"/>
          </a:p>
        </p:txBody>
      </p:sp>
      <p:sp>
        <p:nvSpPr>
          <p:cNvPr id="29704" name="Rectangle 34"/>
          <p:cNvSpPr>
            <a:spLocks noGrp="1" noChangeArrowheads="1"/>
          </p:cNvSpPr>
          <p:nvPr>
            <p:ph type="body" idx="1"/>
          </p:nvPr>
        </p:nvSpPr>
        <p:spPr>
          <a:xfrm>
            <a:off x="990600" y="1123950"/>
            <a:ext cx="7924800" cy="1651000"/>
          </a:xfrm>
          <a:noFill/>
        </p:spPr>
        <p:txBody>
          <a:bodyPr/>
          <a:lstStyle/>
          <a:p>
            <a:pPr eaLnBrk="1" hangingPunct="1">
              <a:lnSpc>
                <a:spcPct val="90000"/>
              </a:lnSpc>
            </a:pPr>
            <a:r>
              <a:rPr lang="en-US" sz="2200" dirty="0" smtClean="0"/>
              <a:t>In this solution, data at the production center is replicated at the volume level to a SnapMirror destination system</a:t>
            </a:r>
          </a:p>
          <a:p>
            <a:pPr eaLnBrk="1" hangingPunct="1">
              <a:lnSpc>
                <a:spcPct val="90000"/>
              </a:lnSpc>
            </a:pPr>
            <a:r>
              <a:rPr lang="en-US" sz="2200" dirty="0" smtClean="0"/>
              <a:t>Then the SnapMirror replicas are protected at the qtree level to a tertiary appliance at the DR site using SnapVault</a:t>
            </a:r>
          </a:p>
        </p:txBody>
      </p:sp>
      <p:sp>
        <p:nvSpPr>
          <p:cNvPr id="29705" name="Line 38"/>
          <p:cNvSpPr>
            <a:spLocks noChangeShapeType="1"/>
          </p:cNvSpPr>
          <p:nvPr/>
        </p:nvSpPr>
        <p:spPr bwMode="auto">
          <a:xfrm flipV="1">
            <a:off x="5418138" y="4506913"/>
            <a:ext cx="1692275" cy="0"/>
          </a:xfrm>
          <a:prstGeom prst="line">
            <a:avLst/>
          </a:prstGeom>
          <a:noFill/>
          <a:ln w="38100">
            <a:solidFill>
              <a:srgbClr val="FF6600"/>
            </a:solidFill>
            <a:prstDash val="sysDot"/>
            <a:round/>
            <a:headEnd type="none" w="sm" len="sm"/>
            <a:tailEnd type="triangle" w="lg" len="lg"/>
          </a:ln>
        </p:spPr>
        <p:txBody>
          <a:bodyPr wrap="none" anchor="ctr"/>
          <a:lstStyle/>
          <a:p>
            <a:endParaRPr lang="en-US" dirty="0"/>
          </a:p>
        </p:txBody>
      </p:sp>
      <p:sp>
        <p:nvSpPr>
          <p:cNvPr id="29706" name="Line 45"/>
          <p:cNvSpPr>
            <a:spLocks noChangeShapeType="1"/>
          </p:cNvSpPr>
          <p:nvPr/>
        </p:nvSpPr>
        <p:spPr bwMode="auto">
          <a:xfrm flipV="1">
            <a:off x="2819400" y="5276850"/>
            <a:ext cx="1701800" cy="0"/>
          </a:xfrm>
          <a:prstGeom prst="line">
            <a:avLst/>
          </a:prstGeom>
          <a:noFill/>
          <a:ln w="38100">
            <a:solidFill>
              <a:srgbClr val="005BAE"/>
            </a:solidFill>
            <a:round/>
            <a:headEnd type="triangle" w="med" len="med"/>
            <a:tailEnd type="triangle" w="med" len="med"/>
          </a:ln>
        </p:spPr>
        <p:txBody>
          <a:bodyPr wrap="none" anchor="ctr"/>
          <a:lstStyle/>
          <a:p>
            <a:endParaRPr lang="en-US" dirty="0"/>
          </a:p>
        </p:txBody>
      </p:sp>
      <p:sp>
        <p:nvSpPr>
          <p:cNvPr id="29707" name="Rectangle 46"/>
          <p:cNvSpPr>
            <a:spLocks noChangeArrowheads="1"/>
          </p:cNvSpPr>
          <p:nvPr/>
        </p:nvSpPr>
        <p:spPr bwMode="auto">
          <a:xfrm>
            <a:off x="4191000" y="2849563"/>
            <a:ext cx="1520825" cy="3171825"/>
          </a:xfrm>
          <a:prstGeom prst="rect">
            <a:avLst/>
          </a:prstGeom>
          <a:noFill/>
          <a:ln w="12700">
            <a:solidFill>
              <a:schemeClr val="tx1"/>
            </a:solidFill>
            <a:prstDash val="dash"/>
            <a:miter lim="800000"/>
            <a:headEnd/>
            <a:tailEnd/>
          </a:ln>
        </p:spPr>
        <p:txBody>
          <a:bodyPr wrap="none" anchor="ctr"/>
          <a:lstStyle/>
          <a:p>
            <a:endParaRPr lang="en-US" dirty="0"/>
          </a:p>
        </p:txBody>
      </p:sp>
      <p:sp>
        <p:nvSpPr>
          <p:cNvPr id="29708" name="Rectangle 47"/>
          <p:cNvSpPr>
            <a:spLocks noChangeArrowheads="1"/>
          </p:cNvSpPr>
          <p:nvPr/>
        </p:nvSpPr>
        <p:spPr bwMode="auto">
          <a:xfrm>
            <a:off x="1438275" y="2881313"/>
            <a:ext cx="1577975" cy="3133725"/>
          </a:xfrm>
          <a:prstGeom prst="rect">
            <a:avLst/>
          </a:prstGeom>
          <a:noFill/>
          <a:ln w="12700">
            <a:solidFill>
              <a:schemeClr val="tx1"/>
            </a:solidFill>
            <a:prstDash val="dash"/>
            <a:miter lim="800000"/>
            <a:headEnd/>
            <a:tailEnd/>
          </a:ln>
        </p:spPr>
        <p:txBody>
          <a:bodyPr wrap="none" anchor="ctr"/>
          <a:lstStyle/>
          <a:p>
            <a:endParaRPr lang="en-US" dirty="0"/>
          </a:p>
        </p:txBody>
      </p:sp>
      <p:sp>
        <p:nvSpPr>
          <p:cNvPr id="29709" name="Text Box 52"/>
          <p:cNvSpPr txBox="1">
            <a:spLocks noChangeArrowheads="1"/>
          </p:cNvSpPr>
          <p:nvPr/>
        </p:nvSpPr>
        <p:spPr bwMode="auto">
          <a:xfrm>
            <a:off x="4322763" y="2895600"/>
            <a:ext cx="1255472" cy="338554"/>
          </a:xfrm>
          <a:prstGeom prst="rect">
            <a:avLst/>
          </a:prstGeom>
          <a:noFill/>
          <a:ln w="12700">
            <a:noFill/>
            <a:miter lim="800000"/>
            <a:headEnd/>
            <a:tailEnd/>
          </a:ln>
        </p:spPr>
        <p:txBody>
          <a:bodyPr wrap="none" anchor="ctr">
            <a:spAutoFit/>
          </a:bodyPr>
          <a:lstStyle/>
          <a:p>
            <a:pPr>
              <a:buClrTx/>
              <a:buFontTx/>
              <a:buNone/>
            </a:pPr>
            <a:r>
              <a:rPr lang="en-US" sz="1600" dirty="0"/>
              <a:t>Nearby </a:t>
            </a:r>
            <a:r>
              <a:rPr lang="en-US" sz="1600" dirty="0" smtClean="0"/>
              <a:t>Site</a:t>
            </a:r>
            <a:endParaRPr lang="en-US" sz="1600" dirty="0"/>
          </a:p>
        </p:txBody>
      </p:sp>
      <p:sp>
        <p:nvSpPr>
          <p:cNvPr id="29710" name="Text Box 55"/>
          <p:cNvSpPr txBox="1">
            <a:spLocks noChangeArrowheads="1"/>
          </p:cNvSpPr>
          <p:nvPr/>
        </p:nvSpPr>
        <p:spPr bwMode="auto">
          <a:xfrm>
            <a:off x="3105150" y="4360863"/>
            <a:ext cx="1019175" cy="457200"/>
          </a:xfrm>
          <a:prstGeom prst="rect">
            <a:avLst/>
          </a:prstGeom>
          <a:noFill/>
          <a:ln w="0">
            <a:noFill/>
            <a:miter lim="800000"/>
            <a:headEnd/>
            <a:tailEnd/>
          </a:ln>
        </p:spPr>
        <p:txBody>
          <a:bodyPr anchor="ctr">
            <a:spAutoFit/>
          </a:bodyPr>
          <a:lstStyle/>
          <a:p>
            <a:pPr>
              <a:buClrTx/>
              <a:buFontTx/>
              <a:buNone/>
            </a:pPr>
            <a:r>
              <a:rPr lang="en-US" sz="1200" dirty="0">
                <a:solidFill>
                  <a:srgbClr val="005BAE"/>
                </a:solidFill>
              </a:rPr>
              <a:t>Volume</a:t>
            </a:r>
          </a:p>
          <a:p>
            <a:pPr>
              <a:buClrTx/>
              <a:buFontTx/>
              <a:buNone/>
            </a:pPr>
            <a:r>
              <a:rPr lang="en-US" sz="1200" dirty="0">
                <a:solidFill>
                  <a:srgbClr val="005BAE"/>
                </a:solidFill>
              </a:rPr>
              <a:t>SnapMirror</a:t>
            </a:r>
          </a:p>
        </p:txBody>
      </p:sp>
      <p:sp>
        <p:nvSpPr>
          <p:cNvPr id="29711" name="Text Box 56"/>
          <p:cNvSpPr txBox="1">
            <a:spLocks noChangeArrowheads="1"/>
          </p:cNvSpPr>
          <p:nvPr/>
        </p:nvSpPr>
        <p:spPr bwMode="auto">
          <a:xfrm>
            <a:off x="5749925" y="4738688"/>
            <a:ext cx="1019175" cy="274637"/>
          </a:xfrm>
          <a:prstGeom prst="rect">
            <a:avLst/>
          </a:prstGeom>
          <a:noFill/>
          <a:ln w="0">
            <a:noFill/>
            <a:miter lim="800000"/>
            <a:headEnd/>
            <a:tailEnd/>
          </a:ln>
        </p:spPr>
        <p:txBody>
          <a:bodyPr anchor="ctr">
            <a:spAutoFit/>
          </a:bodyPr>
          <a:lstStyle/>
          <a:p>
            <a:pPr>
              <a:buClrTx/>
              <a:buFontTx/>
              <a:buNone/>
            </a:pPr>
            <a:r>
              <a:rPr lang="en-US" sz="1200" dirty="0">
                <a:solidFill>
                  <a:srgbClr val="FF6600"/>
                </a:solidFill>
              </a:rPr>
              <a:t>SnapVault</a:t>
            </a:r>
          </a:p>
        </p:txBody>
      </p:sp>
      <p:sp>
        <p:nvSpPr>
          <p:cNvPr id="29712" name="Text Box 65"/>
          <p:cNvSpPr txBox="1">
            <a:spLocks noChangeArrowheads="1"/>
          </p:cNvSpPr>
          <p:nvPr/>
        </p:nvSpPr>
        <p:spPr bwMode="auto">
          <a:xfrm>
            <a:off x="7118350" y="5194300"/>
            <a:ext cx="927100" cy="523875"/>
          </a:xfrm>
          <a:prstGeom prst="rect">
            <a:avLst/>
          </a:prstGeom>
          <a:noFill/>
          <a:ln w="12700">
            <a:noFill/>
            <a:miter lim="800000"/>
            <a:headEnd/>
            <a:tailEnd/>
          </a:ln>
        </p:spPr>
        <p:txBody>
          <a:bodyPr>
            <a:spAutoFit/>
          </a:bodyPr>
          <a:lstStyle/>
          <a:p>
            <a:pPr>
              <a:spcBef>
                <a:spcPct val="50000"/>
              </a:spcBef>
              <a:buClrTx/>
              <a:buFontTx/>
              <a:buNone/>
            </a:pPr>
            <a:r>
              <a:rPr lang="en-US" sz="1400" dirty="0">
                <a:solidFill>
                  <a:schemeClr val="bg1"/>
                </a:solidFill>
              </a:rPr>
              <a:t>SV/SM Bundle</a:t>
            </a:r>
          </a:p>
        </p:txBody>
      </p:sp>
      <p:sp>
        <p:nvSpPr>
          <p:cNvPr id="29713" name="Text Box 77"/>
          <p:cNvSpPr txBox="1">
            <a:spLocks noChangeArrowheads="1"/>
          </p:cNvSpPr>
          <p:nvPr/>
        </p:nvSpPr>
        <p:spPr bwMode="auto">
          <a:xfrm>
            <a:off x="4537075" y="5213350"/>
            <a:ext cx="927100" cy="523875"/>
          </a:xfrm>
          <a:prstGeom prst="rect">
            <a:avLst/>
          </a:prstGeom>
          <a:noFill/>
          <a:ln w="12700">
            <a:noFill/>
            <a:miter lim="800000"/>
            <a:headEnd/>
            <a:tailEnd/>
          </a:ln>
        </p:spPr>
        <p:txBody>
          <a:bodyPr>
            <a:spAutoFit/>
          </a:bodyPr>
          <a:lstStyle/>
          <a:p>
            <a:pPr>
              <a:spcBef>
                <a:spcPct val="50000"/>
              </a:spcBef>
              <a:buClrTx/>
              <a:buFontTx/>
              <a:buNone/>
            </a:pPr>
            <a:r>
              <a:rPr lang="en-US" sz="1400" dirty="0">
                <a:solidFill>
                  <a:schemeClr val="bg1"/>
                </a:solidFill>
              </a:rPr>
              <a:t>SV/SM Bundle</a:t>
            </a:r>
          </a:p>
        </p:txBody>
      </p:sp>
      <p:pic>
        <p:nvPicPr>
          <p:cNvPr id="29714" name="Picture 54" descr="FAS900"/>
          <p:cNvPicPr>
            <a:picLocks noChangeAspect="1" noChangeArrowheads="1"/>
          </p:cNvPicPr>
          <p:nvPr/>
        </p:nvPicPr>
        <p:blipFill>
          <a:blip r:embed="rId3" cstate="print"/>
          <a:srcRect/>
          <a:stretch>
            <a:fillRect/>
          </a:stretch>
        </p:blipFill>
        <p:spPr bwMode="auto">
          <a:xfrm>
            <a:off x="1763713" y="3844925"/>
            <a:ext cx="996950" cy="615950"/>
          </a:xfrm>
          <a:prstGeom prst="rect">
            <a:avLst/>
          </a:prstGeom>
          <a:noFill/>
          <a:ln w="9525">
            <a:noFill/>
            <a:miter lim="800000"/>
            <a:headEnd/>
            <a:tailEnd/>
          </a:ln>
        </p:spPr>
      </p:pic>
      <p:sp>
        <p:nvSpPr>
          <p:cNvPr id="29715" name="Rectangle 70"/>
          <p:cNvSpPr>
            <a:spLocks noChangeArrowheads="1"/>
          </p:cNvSpPr>
          <p:nvPr/>
        </p:nvSpPr>
        <p:spPr bwMode="auto">
          <a:xfrm>
            <a:off x="1706563" y="3446463"/>
            <a:ext cx="1108075" cy="461962"/>
          </a:xfrm>
          <a:prstGeom prst="rect">
            <a:avLst/>
          </a:prstGeom>
          <a:noFill/>
          <a:ln w="12700">
            <a:noFill/>
            <a:miter lim="800000"/>
            <a:headEnd/>
            <a:tailEnd/>
          </a:ln>
        </p:spPr>
        <p:txBody>
          <a:bodyPr>
            <a:spAutoFit/>
          </a:bodyPr>
          <a:lstStyle/>
          <a:p>
            <a:pPr>
              <a:buClrTx/>
              <a:buFontTx/>
              <a:buNone/>
            </a:pPr>
            <a:r>
              <a:rPr lang="en-US" altLang="ja-JP" sz="1200" dirty="0">
                <a:ea typeface="ＭＳ Ｐゴシック" charset="-128"/>
              </a:rPr>
              <a:t>SnapMirror Source</a:t>
            </a:r>
            <a:endParaRPr lang="en-US" sz="1200" dirty="0"/>
          </a:p>
        </p:txBody>
      </p:sp>
      <p:grpSp>
        <p:nvGrpSpPr>
          <p:cNvPr id="2" name="Group 54"/>
          <p:cNvGrpSpPr>
            <a:grpSpLocks/>
          </p:cNvGrpSpPr>
          <p:nvPr/>
        </p:nvGrpSpPr>
        <p:grpSpPr bwMode="auto">
          <a:xfrm>
            <a:off x="4576763" y="3278188"/>
            <a:ext cx="739775" cy="2632075"/>
            <a:chOff x="4556091" y="3154325"/>
            <a:chExt cx="789689" cy="2812773"/>
          </a:xfrm>
        </p:grpSpPr>
        <p:pic>
          <p:nvPicPr>
            <p:cNvPr id="29727" name="Picture 49" descr="NearStore_R200"/>
            <p:cNvPicPr>
              <a:picLocks noChangeAspect="1" noChangeArrowheads="1"/>
            </p:cNvPicPr>
            <p:nvPr/>
          </p:nvPicPr>
          <p:blipFill>
            <a:blip r:embed="rId4" cstate="print"/>
            <a:srcRect/>
            <a:stretch>
              <a:fillRect/>
            </a:stretch>
          </p:blipFill>
          <p:spPr bwMode="auto">
            <a:xfrm>
              <a:off x="4556091" y="3154325"/>
              <a:ext cx="789689" cy="2812773"/>
            </a:xfrm>
            <a:prstGeom prst="rect">
              <a:avLst/>
            </a:prstGeom>
            <a:noFill/>
            <a:ln w="9525">
              <a:noFill/>
              <a:miter lim="800000"/>
              <a:headEnd/>
              <a:tailEnd/>
            </a:ln>
          </p:spPr>
        </p:pic>
        <p:pic>
          <p:nvPicPr>
            <p:cNvPr id="29728" name="Picture 51" descr="Snapshot_copies_3"/>
            <p:cNvPicPr>
              <a:picLocks noChangeAspect="1" noChangeArrowheads="1"/>
            </p:cNvPicPr>
            <p:nvPr/>
          </p:nvPicPr>
          <p:blipFill>
            <a:blip r:embed="rId5" cstate="print"/>
            <a:srcRect/>
            <a:stretch>
              <a:fillRect/>
            </a:stretch>
          </p:blipFill>
          <p:spPr bwMode="auto">
            <a:xfrm>
              <a:off x="4691950" y="3544383"/>
              <a:ext cx="485962" cy="604810"/>
            </a:xfrm>
            <a:prstGeom prst="rect">
              <a:avLst/>
            </a:prstGeom>
            <a:noFill/>
            <a:ln w="9525">
              <a:noFill/>
              <a:miter lim="800000"/>
              <a:headEnd/>
              <a:tailEnd/>
            </a:ln>
          </p:spPr>
        </p:pic>
      </p:grpSp>
      <p:pic>
        <p:nvPicPr>
          <p:cNvPr id="29718" name="Picture 54" descr="FAS900"/>
          <p:cNvPicPr>
            <a:picLocks noChangeAspect="1" noChangeArrowheads="1"/>
          </p:cNvPicPr>
          <p:nvPr/>
        </p:nvPicPr>
        <p:blipFill>
          <a:blip r:embed="rId3" cstate="print"/>
          <a:srcRect/>
          <a:stretch>
            <a:fillRect/>
          </a:stretch>
        </p:blipFill>
        <p:spPr bwMode="auto">
          <a:xfrm>
            <a:off x="1763713" y="5027613"/>
            <a:ext cx="996950" cy="615950"/>
          </a:xfrm>
          <a:prstGeom prst="rect">
            <a:avLst/>
          </a:prstGeom>
          <a:noFill/>
          <a:ln w="9525">
            <a:noFill/>
            <a:miter lim="800000"/>
            <a:headEnd/>
            <a:tailEnd/>
          </a:ln>
        </p:spPr>
      </p:pic>
      <p:sp>
        <p:nvSpPr>
          <p:cNvPr id="29719" name="Rectangle 70"/>
          <p:cNvSpPr>
            <a:spLocks noChangeArrowheads="1"/>
          </p:cNvSpPr>
          <p:nvPr/>
        </p:nvSpPr>
        <p:spPr bwMode="auto">
          <a:xfrm>
            <a:off x="1706563" y="4630738"/>
            <a:ext cx="1108075" cy="461962"/>
          </a:xfrm>
          <a:prstGeom prst="rect">
            <a:avLst/>
          </a:prstGeom>
          <a:noFill/>
          <a:ln w="12700">
            <a:noFill/>
            <a:miter lim="800000"/>
            <a:headEnd/>
            <a:tailEnd/>
          </a:ln>
        </p:spPr>
        <p:txBody>
          <a:bodyPr>
            <a:spAutoFit/>
          </a:bodyPr>
          <a:lstStyle/>
          <a:p>
            <a:pPr>
              <a:buClrTx/>
              <a:buFontTx/>
              <a:buNone/>
            </a:pPr>
            <a:r>
              <a:rPr lang="en-US" altLang="ja-JP" sz="1200" dirty="0">
                <a:ea typeface="ＭＳ Ｐゴシック" charset="-128"/>
              </a:rPr>
              <a:t>SnapMirror Source</a:t>
            </a:r>
            <a:endParaRPr lang="en-US" sz="1200" dirty="0"/>
          </a:p>
        </p:txBody>
      </p:sp>
      <p:pic>
        <p:nvPicPr>
          <p:cNvPr id="29720" name="Picture 55" descr="SnapVault_right"/>
          <p:cNvPicPr>
            <a:picLocks noChangeAspect="1" noChangeArrowheads="1"/>
          </p:cNvPicPr>
          <p:nvPr/>
        </p:nvPicPr>
        <p:blipFill>
          <a:blip r:embed="rId6" cstate="print"/>
          <a:srcRect/>
          <a:stretch>
            <a:fillRect/>
          </a:stretch>
        </p:blipFill>
        <p:spPr bwMode="auto">
          <a:xfrm>
            <a:off x="5924550" y="4238625"/>
            <a:ext cx="696913" cy="493713"/>
          </a:xfrm>
          <a:prstGeom prst="rect">
            <a:avLst/>
          </a:prstGeom>
          <a:noFill/>
          <a:ln w="9525">
            <a:noFill/>
            <a:miter lim="800000"/>
            <a:headEnd/>
            <a:tailEnd/>
          </a:ln>
        </p:spPr>
      </p:pic>
      <p:pic>
        <p:nvPicPr>
          <p:cNvPr id="29721" name="Picture 59" descr="SnapMirror"/>
          <p:cNvPicPr>
            <a:picLocks noChangeAspect="1" noChangeArrowheads="1"/>
          </p:cNvPicPr>
          <p:nvPr/>
        </p:nvPicPr>
        <p:blipFill>
          <a:blip r:embed="rId7" cstate="print"/>
          <a:srcRect/>
          <a:stretch>
            <a:fillRect/>
          </a:stretch>
        </p:blipFill>
        <p:spPr bwMode="auto">
          <a:xfrm>
            <a:off x="3392488" y="3787775"/>
            <a:ext cx="555625" cy="519113"/>
          </a:xfrm>
          <a:prstGeom prst="rect">
            <a:avLst/>
          </a:prstGeom>
          <a:noFill/>
          <a:ln w="9525">
            <a:noFill/>
            <a:miter lim="800000"/>
            <a:headEnd/>
            <a:tailEnd/>
          </a:ln>
        </p:spPr>
      </p:pic>
      <p:pic>
        <p:nvPicPr>
          <p:cNvPr id="29722" name="Picture 59" descr="SnapMirror"/>
          <p:cNvPicPr>
            <a:picLocks noChangeAspect="1" noChangeArrowheads="1"/>
          </p:cNvPicPr>
          <p:nvPr/>
        </p:nvPicPr>
        <p:blipFill>
          <a:blip r:embed="rId7" cstate="print"/>
          <a:srcRect/>
          <a:stretch>
            <a:fillRect/>
          </a:stretch>
        </p:blipFill>
        <p:spPr bwMode="auto">
          <a:xfrm>
            <a:off x="3392488" y="4964113"/>
            <a:ext cx="555625" cy="519112"/>
          </a:xfrm>
          <a:prstGeom prst="rect">
            <a:avLst/>
          </a:prstGeom>
          <a:noFill/>
          <a:ln w="9525">
            <a:noFill/>
            <a:miter lim="800000"/>
            <a:headEnd/>
            <a:tailEnd/>
          </a:ln>
        </p:spPr>
      </p:pic>
      <p:grpSp>
        <p:nvGrpSpPr>
          <p:cNvPr id="3" name="Group 55"/>
          <p:cNvGrpSpPr>
            <a:grpSpLocks/>
          </p:cNvGrpSpPr>
          <p:nvPr/>
        </p:nvGrpSpPr>
        <p:grpSpPr bwMode="auto">
          <a:xfrm>
            <a:off x="7334250" y="3278188"/>
            <a:ext cx="739775" cy="2632075"/>
            <a:chOff x="4556091" y="3154325"/>
            <a:chExt cx="789689" cy="2812773"/>
          </a:xfrm>
        </p:grpSpPr>
        <p:pic>
          <p:nvPicPr>
            <p:cNvPr id="29725" name="Picture 49" descr="NearStore_R200"/>
            <p:cNvPicPr>
              <a:picLocks noChangeAspect="1" noChangeArrowheads="1"/>
            </p:cNvPicPr>
            <p:nvPr/>
          </p:nvPicPr>
          <p:blipFill>
            <a:blip r:embed="rId4" cstate="print"/>
            <a:srcRect/>
            <a:stretch>
              <a:fillRect/>
            </a:stretch>
          </p:blipFill>
          <p:spPr bwMode="auto">
            <a:xfrm>
              <a:off x="4556091" y="3154325"/>
              <a:ext cx="789689" cy="2812773"/>
            </a:xfrm>
            <a:prstGeom prst="rect">
              <a:avLst/>
            </a:prstGeom>
            <a:noFill/>
            <a:ln w="9525">
              <a:noFill/>
              <a:miter lim="800000"/>
              <a:headEnd/>
              <a:tailEnd/>
            </a:ln>
          </p:spPr>
        </p:pic>
        <p:pic>
          <p:nvPicPr>
            <p:cNvPr id="29726" name="Picture 51" descr="Snapshot_copies_3"/>
            <p:cNvPicPr>
              <a:picLocks noChangeAspect="1" noChangeArrowheads="1"/>
            </p:cNvPicPr>
            <p:nvPr/>
          </p:nvPicPr>
          <p:blipFill>
            <a:blip r:embed="rId5" cstate="print"/>
            <a:srcRect/>
            <a:stretch>
              <a:fillRect/>
            </a:stretch>
          </p:blipFill>
          <p:spPr bwMode="auto">
            <a:xfrm>
              <a:off x="4691950" y="3544383"/>
              <a:ext cx="485962" cy="604810"/>
            </a:xfrm>
            <a:prstGeom prst="rect">
              <a:avLst/>
            </a:prstGeom>
            <a:noFill/>
            <a:ln w="9525">
              <a:noFill/>
              <a:miter lim="800000"/>
              <a:headEnd/>
              <a:tailEnd/>
            </a:ln>
          </p:spPr>
        </p:pic>
      </p:grpSp>
      <p:sp>
        <p:nvSpPr>
          <p:cNvPr id="33" name="Text Box 40"/>
          <p:cNvSpPr txBox="1">
            <a:spLocks noChangeArrowheads="1"/>
          </p:cNvSpPr>
          <p:nvPr/>
        </p:nvSpPr>
        <p:spPr bwMode="auto">
          <a:xfrm>
            <a:off x="7206732" y="4896789"/>
            <a:ext cx="993839" cy="830997"/>
          </a:xfrm>
          <a:prstGeom prst="rect">
            <a:avLst/>
          </a:prstGeom>
          <a:solidFill>
            <a:schemeClr val="bg1"/>
          </a:solidFill>
          <a:ln w="12700">
            <a:solidFill>
              <a:schemeClr val="tx2"/>
            </a:solidFill>
            <a:miter lim="800000"/>
            <a:headEnd/>
            <a:tailEnd/>
          </a:ln>
        </p:spPr>
        <p:txBody>
          <a:bodyPr wrap="square">
            <a:spAutoFit/>
          </a:bodyPr>
          <a:lstStyle/>
          <a:p>
            <a:pPr>
              <a:spcBef>
                <a:spcPct val="50000"/>
              </a:spcBef>
              <a:buClrTx/>
              <a:buFontTx/>
              <a:buNone/>
            </a:pPr>
            <a:r>
              <a:rPr lang="en-US" sz="1200" dirty="0" smtClean="0"/>
              <a:t>SnapVault and SnapMirror</a:t>
            </a:r>
            <a:br>
              <a:rPr lang="en-US" sz="1200" dirty="0" smtClean="0"/>
            </a:br>
            <a:r>
              <a:rPr lang="en-US" sz="1200" dirty="0"/>
              <a:t>Bundle</a:t>
            </a:r>
          </a:p>
        </p:txBody>
      </p:sp>
      <p:sp>
        <p:nvSpPr>
          <p:cNvPr id="34" name="Text Box 40"/>
          <p:cNvSpPr txBox="1">
            <a:spLocks noChangeArrowheads="1"/>
          </p:cNvSpPr>
          <p:nvPr/>
        </p:nvSpPr>
        <p:spPr bwMode="auto">
          <a:xfrm>
            <a:off x="4463532" y="4896789"/>
            <a:ext cx="993839" cy="830997"/>
          </a:xfrm>
          <a:prstGeom prst="rect">
            <a:avLst/>
          </a:prstGeom>
          <a:solidFill>
            <a:schemeClr val="bg1"/>
          </a:solidFill>
          <a:ln w="12700">
            <a:solidFill>
              <a:schemeClr val="tx2"/>
            </a:solidFill>
            <a:miter lim="800000"/>
            <a:headEnd/>
            <a:tailEnd/>
          </a:ln>
        </p:spPr>
        <p:txBody>
          <a:bodyPr wrap="square">
            <a:spAutoFit/>
          </a:bodyPr>
          <a:lstStyle/>
          <a:p>
            <a:pPr>
              <a:spcBef>
                <a:spcPct val="50000"/>
              </a:spcBef>
              <a:buClrTx/>
              <a:buFontTx/>
              <a:buNone/>
            </a:pPr>
            <a:r>
              <a:rPr lang="en-US" sz="1200" dirty="0" smtClean="0"/>
              <a:t>SnapVault and SnapMirror</a:t>
            </a:r>
            <a:br>
              <a:rPr lang="en-US" sz="1200" dirty="0" smtClean="0"/>
            </a:br>
            <a:r>
              <a:rPr lang="en-US" sz="1200" dirty="0"/>
              <a:t>Bundle</a:t>
            </a: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p:txBody>
          <a:bodyPr/>
          <a:lstStyle/>
          <a:p>
            <a:pPr eaLnBrk="1" hangingPunct="1"/>
            <a:r>
              <a:rPr lang="en-US" dirty="0" smtClean="0"/>
              <a:t>Recover from Site and Regional Disasters</a:t>
            </a:r>
          </a:p>
        </p:txBody>
      </p:sp>
      <p:sp>
        <p:nvSpPr>
          <p:cNvPr id="30724" name="Rectangle 3"/>
          <p:cNvSpPr>
            <a:spLocks noGrp="1" noChangeArrowheads="1"/>
          </p:cNvSpPr>
          <p:nvPr>
            <p:ph type="body" idx="1"/>
          </p:nvPr>
        </p:nvSpPr>
        <p:spPr>
          <a:xfrm>
            <a:off x="990600" y="1123950"/>
            <a:ext cx="7924800" cy="1676400"/>
          </a:xfrm>
        </p:spPr>
        <p:txBody>
          <a:bodyPr/>
          <a:lstStyle/>
          <a:p>
            <a:pPr>
              <a:lnSpc>
                <a:spcPct val="80000"/>
              </a:lnSpc>
            </a:pPr>
            <a:r>
              <a:rPr lang="en-US" sz="2000" dirty="0" smtClean="0"/>
              <a:t>In the event of a site disaster, you can fail over SnapMirror to the nearby destination system and fail back without requiring a complete data transfer</a:t>
            </a:r>
          </a:p>
          <a:p>
            <a:pPr eaLnBrk="1" hangingPunct="1">
              <a:lnSpc>
                <a:spcPct val="80000"/>
              </a:lnSpc>
            </a:pPr>
            <a:r>
              <a:rPr lang="en-US" sz="2000" dirty="0" smtClean="0"/>
              <a:t>In the event of a regional disaster, you can fail over SnapVault to the tertiary device and then resume vault operations after recovery</a:t>
            </a:r>
          </a:p>
        </p:txBody>
      </p:sp>
      <p:sp>
        <p:nvSpPr>
          <p:cNvPr id="30725" name="Line 2"/>
          <p:cNvSpPr>
            <a:spLocks noChangeShapeType="1"/>
          </p:cNvSpPr>
          <p:nvPr/>
        </p:nvSpPr>
        <p:spPr bwMode="auto">
          <a:xfrm flipV="1">
            <a:off x="2806700" y="4108450"/>
            <a:ext cx="1701800" cy="0"/>
          </a:xfrm>
          <a:prstGeom prst="line">
            <a:avLst/>
          </a:prstGeom>
          <a:noFill/>
          <a:ln w="38100">
            <a:solidFill>
              <a:srgbClr val="005BAE"/>
            </a:solidFill>
            <a:round/>
            <a:headEnd type="triangle" w="med" len="med"/>
            <a:tailEnd type="triangle" w="med" len="med"/>
          </a:ln>
        </p:spPr>
        <p:txBody>
          <a:bodyPr wrap="none" anchor="ctr"/>
          <a:lstStyle/>
          <a:p>
            <a:endParaRPr lang="en-US" dirty="0"/>
          </a:p>
        </p:txBody>
      </p:sp>
      <p:sp>
        <p:nvSpPr>
          <p:cNvPr id="30726" name="Rectangle 16"/>
          <p:cNvSpPr>
            <a:spLocks noChangeArrowheads="1"/>
          </p:cNvSpPr>
          <p:nvPr/>
        </p:nvSpPr>
        <p:spPr bwMode="auto">
          <a:xfrm>
            <a:off x="6810375" y="2843213"/>
            <a:ext cx="1681163" cy="3181350"/>
          </a:xfrm>
          <a:prstGeom prst="rect">
            <a:avLst/>
          </a:prstGeom>
          <a:noFill/>
          <a:ln w="12700">
            <a:solidFill>
              <a:schemeClr val="tx1"/>
            </a:solidFill>
            <a:prstDash val="dash"/>
            <a:miter lim="800000"/>
            <a:headEnd/>
            <a:tailEnd/>
          </a:ln>
        </p:spPr>
        <p:txBody>
          <a:bodyPr wrap="none" anchor="ctr"/>
          <a:lstStyle/>
          <a:p>
            <a:endParaRPr lang="en-US" dirty="0"/>
          </a:p>
        </p:txBody>
      </p:sp>
      <p:sp>
        <p:nvSpPr>
          <p:cNvPr id="30727" name="Text Box 17"/>
          <p:cNvSpPr txBox="1">
            <a:spLocks noChangeArrowheads="1"/>
          </p:cNvSpPr>
          <p:nvPr/>
        </p:nvSpPr>
        <p:spPr bwMode="auto">
          <a:xfrm>
            <a:off x="1562100" y="2928938"/>
            <a:ext cx="1336675" cy="338137"/>
          </a:xfrm>
          <a:prstGeom prst="rect">
            <a:avLst/>
          </a:prstGeom>
          <a:noFill/>
          <a:ln w="12700">
            <a:noFill/>
            <a:miter lim="800000"/>
            <a:headEnd/>
            <a:tailEnd/>
          </a:ln>
        </p:spPr>
        <p:txBody>
          <a:bodyPr wrap="none" anchor="ctr">
            <a:spAutoFit/>
          </a:bodyPr>
          <a:lstStyle/>
          <a:p>
            <a:pPr>
              <a:buClrTx/>
              <a:buFontTx/>
              <a:buNone/>
            </a:pPr>
            <a:r>
              <a:rPr lang="en-US" sz="1600" dirty="0"/>
              <a:t>Data Center</a:t>
            </a:r>
          </a:p>
        </p:txBody>
      </p:sp>
      <p:sp>
        <p:nvSpPr>
          <p:cNvPr id="30728" name="Text Box 18"/>
          <p:cNvSpPr txBox="1">
            <a:spLocks noChangeArrowheads="1"/>
          </p:cNvSpPr>
          <p:nvPr/>
        </p:nvSpPr>
        <p:spPr bwMode="auto">
          <a:xfrm>
            <a:off x="6811963" y="2890838"/>
            <a:ext cx="1687512" cy="338137"/>
          </a:xfrm>
          <a:prstGeom prst="rect">
            <a:avLst/>
          </a:prstGeom>
          <a:noFill/>
          <a:ln w="12700">
            <a:noFill/>
            <a:miter lim="800000"/>
            <a:headEnd/>
            <a:tailEnd/>
          </a:ln>
        </p:spPr>
        <p:txBody>
          <a:bodyPr anchor="ctr">
            <a:spAutoFit/>
          </a:bodyPr>
          <a:lstStyle/>
          <a:p>
            <a:pPr>
              <a:buClrTx/>
              <a:buFontTx/>
              <a:buNone/>
            </a:pPr>
            <a:r>
              <a:rPr lang="en-US" sz="1600" dirty="0"/>
              <a:t>Standby DR </a:t>
            </a:r>
            <a:r>
              <a:rPr lang="en-US" sz="1600" dirty="0" smtClean="0"/>
              <a:t>Site</a:t>
            </a:r>
            <a:endParaRPr lang="en-US" sz="1600" dirty="0"/>
          </a:p>
        </p:txBody>
      </p:sp>
      <p:sp>
        <p:nvSpPr>
          <p:cNvPr id="30729" name="Line 38"/>
          <p:cNvSpPr>
            <a:spLocks noChangeShapeType="1"/>
          </p:cNvSpPr>
          <p:nvPr/>
        </p:nvSpPr>
        <p:spPr bwMode="auto">
          <a:xfrm flipV="1">
            <a:off x="5418138" y="4506913"/>
            <a:ext cx="1692275" cy="0"/>
          </a:xfrm>
          <a:prstGeom prst="line">
            <a:avLst/>
          </a:prstGeom>
          <a:noFill/>
          <a:ln w="38100">
            <a:solidFill>
              <a:srgbClr val="FF6600"/>
            </a:solidFill>
            <a:prstDash val="sysDot"/>
            <a:round/>
            <a:headEnd type="none" w="sm" len="sm"/>
            <a:tailEnd type="triangle" w="lg" len="lg"/>
          </a:ln>
        </p:spPr>
        <p:txBody>
          <a:bodyPr wrap="none" anchor="ctr"/>
          <a:lstStyle/>
          <a:p>
            <a:endParaRPr lang="en-US" dirty="0"/>
          </a:p>
        </p:txBody>
      </p:sp>
      <p:sp>
        <p:nvSpPr>
          <p:cNvPr id="30730" name="Line 45"/>
          <p:cNvSpPr>
            <a:spLocks noChangeShapeType="1"/>
          </p:cNvSpPr>
          <p:nvPr/>
        </p:nvSpPr>
        <p:spPr bwMode="auto">
          <a:xfrm flipV="1">
            <a:off x="2819400" y="5276850"/>
            <a:ext cx="1701800" cy="0"/>
          </a:xfrm>
          <a:prstGeom prst="line">
            <a:avLst/>
          </a:prstGeom>
          <a:noFill/>
          <a:ln w="38100">
            <a:solidFill>
              <a:srgbClr val="005BAE"/>
            </a:solidFill>
            <a:round/>
            <a:headEnd type="triangle" w="med" len="med"/>
            <a:tailEnd type="triangle" w="med" len="med"/>
          </a:ln>
        </p:spPr>
        <p:txBody>
          <a:bodyPr wrap="none" anchor="ctr"/>
          <a:lstStyle/>
          <a:p>
            <a:endParaRPr lang="en-US" dirty="0"/>
          </a:p>
        </p:txBody>
      </p:sp>
      <p:sp>
        <p:nvSpPr>
          <p:cNvPr id="30731" name="Rectangle 46"/>
          <p:cNvSpPr>
            <a:spLocks noChangeArrowheads="1"/>
          </p:cNvSpPr>
          <p:nvPr/>
        </p:nvSpPr>
        <p:spPr bwMode="auto">
          <a:xfrm>
            <a:off x="4191000" y="2849563"/>
            <a:ext cx="1520825" cy="3171825"/>
          </a:xfrm>
          <a:prstGeom prst="rect">
            <a:avLst/>
          </a:prstGeom>
          <a:noFill/>
          <a:ln w="12700">
            <a:solidFill>
              <a:schemeClr val="tx1"/>
            </a:solidFill>
            <a:prstDash val="dash"/>
            <a:miter lim="800000"/>
            <a:headEnd/>
            <a:tailEnd/>
          </a:ln>
        </p:spPr>
        <p:txBody>
          <a:bodyPr wrap="none" anchor="ctr"/>
          <a:lstStyle/>
          <a:p>
            <a:endParaRPr lang="en-US" dirty="0"/>
          </a:p>
        </p:txBody>
      </p:sp>
      <p:sp>
        <p:nvSpPr>
          <p:cNvPr id="30732" name="Rectangle 47"/>
          <p:cNvSpPr>
            <a:spLocks noChangeArrowheads="1"/>
          </p:cNvSpPr>
          <p:nvPr/>
        </p:nvSpPr>
        <p:spPr bwMode="auto">
          <a:xfrm>
            <a:off x="1438275" y="2881313"/>
            <a:ext cx="1577975" cy="3133725"/>
          </a:xfrm>
          <a:prstGeom prst="rect">
            <a:avLst/>
          </a:prstGeom>
          <a:noFill/>
          <a:ln w="12700">
            <a:solidFill>
              <a:schemeClr val="tx1"/>
            </a:solidFill>
            <a:prstDash val="dash"/>
            <a:miter lim="800000"/>
            <a:headEnd/>
            <a:tailEnd/>
          </a:ln>
        </p:spPr>
        <p:txBody>
          <a:bodyPr wrap="none" anchor="ctr"/>
          <a:lstStyle/>
          <a:p>
            <a:endParaRPr lang="en-US" dirty="0"/>
          </a:p>
        </p:txBody>
      </p:sp>
      <p:sp>
        <p:nvSpPr>
          <p:cNvPr id="30733" name="Text Box 52"/>
          <p:cNvSpPr txBox="1">
            <a:spLocks noChangeArrowheads="1"/>
          </p:cNvSpPr>
          <p:nvPr/>
        </p:nvSpPr>
        <p:spPr bwMode="auto">
          <a:xfrm>
            <a:off x="4322763" y="2895600"/>
            <a:ext cx="1255473" cy="338554"/>
          </a:xfrm>
          <a:prstGeom prst="rect">
            <a:avLst/>
          </a:prstGeom>
          <a:noFill/>
          <a:ln w="12700">
            <a:noFill/>
            <a:miter lim="800000"/>
            <a:headEnd/>
            <a:tailEnd/>
          </a:ln>
        </p:spPr>
        <p:txBody>
          <a:bodyPr wrap="none" anchor="ctr">
            <a:spAutoFit/>
          </a:bodyPr>
          <a:lstStyle/>
          <a:p>
            <a:pPr>
              <a:buClrTx/>
              <a:buFontTx/>
              <a:buNone/>
            </a:pPr>
            <a:r>
              <a:rPr lang="en-US" sz="1600" dirty="0"/>
              <a:t>Nearby </a:t>
            </a:r>
            <a:r>
              <a:rPr lang="en-US" sz="1600" dirty="0" smtClean="0"/>
              <a:t>Site</a:t>
            </a:r>
            <a:endParaRPr lang="en-US" sz="1600" dirty="0"/>
          </a:p>
        </p:txBody>
      </p:sp>
      <p:sp>
        <p:nvSpPr>
          <p:cNvPr id="30734" name="Text Box 55"/>
          <p:cNvSpPr txBox="1">
            <a:spLocks noChangeArrowheads="1"/>
          </p:cNvSpPr>
          <p:nvPr/>
        </p:nvSpPr>
        <p:spPr bwMode="auto">
          <a:xfrm>
            <a:off x="3105150" y="4360863"/>
            <a:ext cx="1019175" cy="457200"/>
          </a:xfrm>
          <a:prstGeom prst="rect">
            <a:avLst/>
          </a:prstGeom>
          <a:noFill/>
          <a:ln w="0">
            <a:noFill/>
            <a:miter lim="800000"/>
            <a:headEnd/>
            <a:tailEnd/>
          </a:ln>
        </p:spPr>
        <p:txBody>
          <a:bodyPr anchor="ctr">
            <a:spAutoFit/>
          </a:bodyPr>
          <a:lstStyle/>
          <a:p>
            <a:pPr>
              <a:buClrTx/>
              <a:buFontTx/>
              <a:buNone/>
            </a:pPr>
            <a:r>
              <a:rPr lang="en-US" sz="1200" dirty="0">
                <a:solidFill>
                  <a:srgbClr val="005BAE"/>
                </a:solidFill>
              </a:rPr>
              <a:t>Volume</a:t>
            </a:r>
          </a:p>
          <a:p>
            <a:pPr>
              <a:buClrTx/>
              <a:buFontTx/>
              <a:buNone/>
            </a:pPr>
            <a:r>
              <a:rPr lang="en-US" sz="1200" dirty="0">
                <a:solidFill>
                  <a:srgbClr val="005BAE"/>
                </a:solidFill>
              </a:rPr>
              <a:t>SnapMirror</a:t>
            </a:r>
          </a:p>
        </p:txBody>
      </p:sp>
      <p:sp>
        <p:nvSpPr>
          <p:cNvPr id="30735" name="Text Box 56"/>
          <p:cNvSpPr txBox="1">
            <a:spLocks noChangeArrowheads="1"/>
          </p:cNvSpPr>
          <p:nvPr/>
        </p:nvSpPr>
        <p:spPr bwMode="auto">
          <a:xfrm>
            <a:off x="5749925" y="4738688"/>
            <a:ext cx="1019175" cy="274637"/>
          </a:xfrm>
          <a:prstGeom prst="rect">
            <a:avLst/>
          </a:prstGeom>
          <a:noFill/>
          <a:ln w="0">
            <a:noFill/>
            <a:miter lim="800000"/>
            <a:headEnd/>
            <a:tailEnd/>
          </a:ln>
        </p:spPr>
        <p:txBody>
          <a:bodyPr anchor="ctr">
            <a:spAutoFit/>
          </a:bodyPr>
          <a:lstStyle/>
          <a:p>
            <a:pPr>
              <a:buClrTx/>
              <a:buFontTx/>
              <a:buNone/>
            </a:pPr>
            <a:r>
              <a:rPr lang="en-US" sz="1200" dirty="0">
                <a:solidFill>
                  <a:srgbClr val="FF6600"/>
                </a:solidFill>
              </a:rPr>
              <a:t>SnapVault</a:t>
            </a:r>
          </a:p>
        </p:txBody>
      </p:sp>
      <p:sp>
        <p:nvSpPr>
          <p:cNvPr id="30736" name="Text Box 65"/>
          <p:cNvSpPr txBox="1">
            <a:spLocks noChangeArrowheads="1"/>
          </p:cNvSpPr>
          <p:nvPr/>
        </p:nvSpPr>
        <p:spPr bwMode="auto">
          <a:xfrm>
            <a:off x="7118350" y="5194300"/>
            <a:ext cx="927100" cy="523875"/>
          </a:xfrm>
          <a:prstGeom prst="rect">
            <a:avLst/>
          </a:prstGeom>
          <a:noFill/>
          <a:ln w="12700">
            <a:noFill/>
            <a:miter lim="800000"/>
            <a:headEnd/>
            <a:tailEnd/>
          </a:ln>
        </p:spPr>
        <p:txBody>
          <a:bodyPr>
            <a:spAutoFit/>
          </a:bodyPr>
          <a:lstStyle/>
          <a:p>
            <a:pPr>
              <a:spcBef>
                <a:spcPct val="50000"/>
              </a:spcBef>
              <a:buClrTx/>
              <a:buFontTx/>
              <a:buNone/>
            </a:pPr>
            <a:r>
              <a:rPr lang="en-US" sz="1400" dirty="0">
                <a:solidFill>
                  <a:schemeClr val="bg1"/>
                </a:solidFill>
              </a:rPr>
              <a:t>SV/SM Bundle</a:t>
            </a:r>
          </a:p>
        </p:txBody>
      </p:sp>
      <p:sp>
        <p:nvSpPr>
          <p:cNvPr id="30737" name="Text Box 77"/>
          <p:cNvSpPr txBox="1">
            <a:spLocks noChangeArrowheads="1"/>
          </p:cNvSpPr>
          <p:nvPr/>
        </p:nvSpPr>
        <p:spPr bwMode="auto">
          <a:xfrm>
            <a:off x="4537075" y="5213350"/>
            <a:ext cx="927100" cy="523875"/>
          </a:xfrm>
          <a:prstGeom prst="rect">
            <a:avLst/>
          </a:prstGeom>
          <a:noFill/>
          <a:ln w="12700">
            <a:noFill/>
            <a:miter lim="800000"/>
            <a:headEnd/>
            <a:tailEnd/>
          </a:ln>
        </p:spPr>
        <p:txBody>
          <a:bodyPr>
            <a:spAutoFit/>
          </a:bodyPr>
          <a:lstStyle/>
          <a:p>
            <a:pPr>
              <a:spcBef>
                <a:spcPct val="50000"/>
              </a:spcBef>
              <a:buClrTx/>
              <a:buFontTx/>
              <a:buNone/>
            </a:pPr>
            <a:r>
              <a:rPr lang="en-US" sz="1400" dirty="0">
                <a:solidFill>
                  <a:schemeClr val="bg1"/>
                </a:solidFill>
              </a:rPr>
              <a:t>SV/SM Bundle</a:t>
            </a:r>
          </a:p>
        </p:txBody>
      </p:sp>
      <p:pic>
        <p:nvPicPr>
          <p:cNvPr id="30738" name="Picture 54" descr="FAS900"/>
          <p:cNvPicPr>
            <a:picLocks noChangeAspect="1" noChangeArrowheads="1"/>
          </p:cNvPicPr>
          <p:nvPr/>
        </p:nvPicPr>
        <p:blipFill>
          <a:blip r:embed="rId3" cstate="print"/>
          <a:srcRect/>
          <a:stretch>
            <a:fillRect/>
          </a:stretch>
        </p:blipFill>
        <p:spPr bwMode="auto">
          <a:xfrm>
            <a:off x="1763713" y="3844925"/>
            <a:ext cx="996950" cy="615950"/>
          </a:xfrm>
          <a:prstGeom prst="rect">
            <a:avLst/>
          </a:prstGeom>
          <a:noFill/>
          <a:ln w="9525">
            <a:noFill/>
            <a:miter lim="800000"/>
            <a:headEnd/>
            <a:tailEnd/>
          </a:ln>
        </p:spPr>
      </p:pic>
      <p:sp>
        <p:nvSpPr>
          <p:cNvPr id="30739" name="Rectangle 70"/>
          <p:cNvSpPr>
            <a:spLocks noChangeArrowheads="1"/>
          </p:cNvSpPr>
          <p:nvPr/>
        </p:nvSpPr>
        <p:spPr bwMode="auto">
          <a:xfrm>
            <a:off x="1706563" y="3446463"/>
            <a:ext cx="1108075" cy="461962"/>
          </a:xfrm>
          <a:prstGeom prst="rect">
            <a:avLst/>
          </a:prstGeom>
          <a:noFill/>
          <a:ln w="12700">
            <a:noFill/>
            <a:miter lim="800000"/>
            <a:headEnd/>
            <a:tailEnd/>
          </a:ln>
        </p:spPr>
        <p:txBody>
          <a:bodyPr>
            <a:spAutoFit/>
          </a:bodyPr>
          <a:lstStyle/>
          <a:p>
            <a:pPr>
              <a:buClrTx/>
              <a:buFontTx/>
              <a:buNone/>
            </a:pPr>
            <a:r>
              <a:rPr lang="en-US" altLang="ja-JP" sz="1200" dirty="0">
                <a:ea typeface="ＭＳ Ｐゴシック" charset="-128"/>
              </a:rPr>
              <a:t>SnapMirror Source</a:t>
            </a:r>
            <a:endParaRPr lang="en-US" sz="1200" dirty="0"/>
          </a:p>
        </p:txBody>
      </p:sp>
      <p:grpSp>
        <p:nvGrpSpPr>
          <p:cNvPr id="2" name="Group 62"/>
          <p:cNvGrpSpPr>
            <a:grpSpLocks/>
          </p:cNvGrpSpPr>
          <p:nvPr/>
        </p:nvGrpSpPr>
        <p:grpSpPr bwMode="auto">
          <a:xfrm>
            <a:off x="4576763" y="3278188"/>
            <a:ext cx="739775" cy="2632075"/>
            <a:chOff x="4556091" y="3154325"/>
            <a:chExt cx="789689" cy="2812773"/>
          </a:xfrm>
        </p:grpSpPr>
        <p:pic>
          <p:nvPicPr>
            <p:cNvPr id="30754" name="Picture 49" descr="NearStore_R200"/>
            <p:cNvPicPr>
              <a:picLocks noChangeAspect="1" noChangeArrowheads="1"/>
            </p:cNvPicPr>
            <p:nvPr/>
          </p:nvPicPr>
          <p:blipFill>
            <a:blip r:embed="rId4" cstate="print"/>
            <a:srcRect/>
            <a:stretch>
              <a:fillRect/>
            </a:stretch>
          </p:blipFill>
          <p:spPr bwMode="auto">
            <a:xfrm>
              <a:off x="4556091" y="3154325"/>
              <a:ext cx="789689" cy="2812773"/>
            </a:xfrm>
            <a:prstGeom prst="rect">
              <a:avLst/>
            </a:prstGeom>
            <a:noFill/>
            <a:ln w="9525">
              <a:noFill/>
              <a:miter lim="800000"/>
              <a:headEnd/>
              <a:tailEnd/>
            </a:ln>
          </p:spPr>
        </p:pic>
        <p:pic>
          <p:nvPicPr>
            <p:cNvPr id="30755" name="Picture 51" descr="Snapshot_copies_3"/>
            <p:cNvPicPr>
              <a:picLocks noChangeAspect="1" noChangeArrowheads="1"/>
            </p:cNvPicPr>
            <p:nvPr/>
          </p:nvPicPr>
          <p:blipFill>
            <a:blip r:embed="rId5" cstate="print"/>
            <a:srcRect/>
            <a:stretch>
              <a:fillRect/>
            </a:stretch>
          </p:blipFill>
          <p:spPr bwMode="auto">
            <a:xfrm>
              <a:off x="4691950" y="3544383"/>
              <a:ext cx="485962" cy="604810"/>
            </a:xfrm>
            <a:prstGeom prst="rect">
              <a:avLst/>
            </a:prstGeom>
            <a:noFill/>
            <a:ln w="9525">
              <a:noFill/>
              <a:miter lim="800000"/>
              <a:headEnd/>
              <a:tailEnd/>
            </a:ln>
          </p:spPr>
        </p:pic>
      </p:grpSp>
      <p:pic>
        <p:nvPicPr>
          <p:cNvPr id="30742" name="Picture 54" descr="FAS900"/>
          <p:cNvPicPr>
            <a:picLocks noChangeAspect="1" noChangeArrowheads="1"/>
          </p:cNvPicPr>
          <p:nvPr/>
        </p:nvPicPr>
        <p:blipFill>
          <a:blip r:embed="rId3" cstate="print"/>
          <a:srcRect/>
          <a:stretch>
            <a:fillRect/>
          </a:stretch>
        </p:blipFill>
        <p:spPr bwMode="auto">
          <a:xfrm>
            <a:off x="1763713" y="5027613"/>
            <a:ext cx="996950" cy="615950"/>
          </a:xfrm>
          <a:prstGeom prst="rect">
            <a:avLst/>
          </a:prstGeom>
          <a:noFill/>
          <a:ln w="9525">
            <a:noFill/>
            <a:miter lim="800000"/>
            <a:headEnd/>
            <a:tailEnd/>
          </a:ln>
        </p:spPr>
      </p:pic>
      <p:sp>
        <p:nvSpPr>
          <p:cNvPr id="30743" name="Rectangle 70"/>
          <p:cNvSpPr>
            <a:spLocks noChangeArrowheads="1"/>
          </p:cNvSpPr>
          <p:nvPr/>
        </p:nvSpPr>
        <p:spPr bwMode="auto">
          <a:xfrm>
            <a:off x="1706563" y="4630738"/>
            <a:ext cx="1108075" cy="461962"/>
          </a:xfrm>
          <a:prstGeom prst="rect">
            <a:avLst/>
          </a:prstGeom>
          <a:noFill/>
          <a:ln w="12700">
            <a:noFill/>
            <a:miter lim="800000"/>
            <a:headEnd/>
            <a:tailEnd/>
          </a:ln>
        </p:spPr>
        <p:txBody>
          <a:bodyPr>
            <a:spAutoFit/>
          </a:bodyPr>
          <a:lstStyle/>
          <a:p>
            <a:pPr>
              <a:buClrTx/>
              <a:buFontTx/>
              <a:buNone/>
            </a:pPr>
            <a:r>
              <a:rPr lang="en-US" altLang="ja-JP" sz="1200" dirty="0">
                <a:ea typeface="ＭＳ Ｐゴシック" charset="-128"/>
              </a:rPr>
              <a:t>SnapMirror Source</a:t>
            </a:r>
            <a:endParaRPr lang="en-US" sz="1200" dirty="0"/>
          </a:p>
        </p:txBody>
      </p:sp>
      <p:pic>
        <p:nvPicPr>
          <p:cNvPr id="30744" name="Picture 55" descr="SnapVault_right"/>
          <p:cNvPicPr>
            <a:picLocks noChangeAspect="1" noChangeArrowheads="1"/>
          </p:cNvPicPr>
          <p:nvPr/>
        </p:nvPicPr>
        <p:blipFill>
          <a:blip r:embed="rId6" cstate="print"/>
          <a:srcRect/>
          <a:stretch>
            <a:fillRect/>
          </a:stretch>
        </p:blipFill>
        <p:spPr bwMode="auto">
          <a:xfrm>
            <a:off x="5924550" y="4238625"/>
            <a:ext cx="696913" cy="493713"/>
          </a:xfrm>
          <a:prstGeom prst="rect">
            <a:avLst/>
          </a:prstGeom>
          <a:noFill/>
          <a:ln w="9525">
            <a:noFill/>
            <a:miter lim="800000"/>
            <a:headEnd/>
            <a:tailEnd/>
          </a:ln>
        </p:spPr>
      </p:pic>
      <p:pic>
        <p:nvPicPr>
          <p:cNvPr id="30745" name="Picture 59" descr="SnapMirror"/>
          <p:cNvPicPr>
            <a:picLocks noChangeAspect="1" noChangeArrowheads="1"/>
          </p:cNvPicPr>
          <p:nvPr/>
        </p:nvPicPr>
        <p:blipFill>
          <a:blip r:embed="rId7" cstate="print"/>
          <a:srcRect/>
          <a:stretch>
            <a:fillRect/>
          </a:stretch>
        </p:blipFill>
        <p:spPr bwMode="auto">
          <a:xfrm>
            <a:off x="3392488" y="3787775"/>
            <a:ext cx="555625" cy="519113"/>
          </a:xfrm>
          <a:prstGeom prst="rect">
            <a:avLst/>
          </a:prstGeom>
          <a:noFill/>
          <a:ln w="9525">
            <a:noFill/>
            <a:miter lim="800000"/>
            <a:headEnd/>
            <a:tailEnd/>
          </a:ln>
        </p:spPr>
      </p:pic>
      <p:pic>
        <p:nvPicPr>
          <p:cNvPr id="30746" name="Picture 59" descr="SnapMirror"/>
          <p:cNvPicPr>
            <a:picLocks noChangeAspect="1" noChangeArrowheads="1"/>
          </p:cNvPicPr>
          <p:nvPr/>
        </p:nvPicPr>
        <p:blipFill>
          <a:blip r:embed="rId7" cstate="print"/>
          <a:srcRect/>
          <a:stretch>
            <a:fillRect/>
          </a:stretch>
        </p:blipFill>
        <p:spPr bwMode="auto">
          <a:xfrm>
            <a:off x="3392488" y="4964113"/>
            <a:ext cx="555625" cy="519112"/>
          </a:xfrm>
          <a:prstGeom prst="rect">
            <a:avLst/>
          </a:prstGeom>
          <a:noFill/>
          <a:ln w="9525">
            <a:noFill/>
            <a:miter lim="800000"/>
            <a:headEnd/>
            <a:tailEnd/>
          </a:ln>
        </p:spPr>
      </p:pic>
      <p:grpSp>
        <p:nvGrpSpPr>
          <p:cNvPr id="3" name="Group 71"/>
          <p:cNvGrpSpPr>
            <a:grpSpLocks/>
          </p:cNvGrpSpPr>
          <p:nvPr/>
        </p:nvGrpSpPr>
        <p:grpSpPr bwMode="auto">
          <a:xfrm>
            <a:off x="7334250" y="3278188"/>
            <a:ext cx="739775" cy="2632075"/>
            <a:chOff x="4556091" y="3154325"/>
            <a:chExt cx="789689" cy="2812773"/>
          </a:xfrm>
        </p:grpSpPr>
        <p:pic>
          <p:nvPicPr>
            <p:cNvPr id="30752" name="Picture 49" descr="NearStore_R200"/>
            <p:cNvPicPr>
              <a:picLocks noChangeAspect="1" noChangeArrowheads="1"/>
            </p:cNvPicPr>
            <p:nvPr/>
          </p:nvPicPr>
          <p:blipFill>
            <a:blip r:embed="rId4" cstate="print"/>
            <a:srcRect/>
            <a:stretch>
              <a:fillRect/>
            </a:stretch>
          </p:blipFill>
          <p:spPr bwMode="auto">
            <a:xfrm>
              <a:off x="4556091" y="3154325"/>
              <a:ext cx="789689" cy="2812773"/>
            </a:xfrm>
            <a:prstGeom prst="rect">
              <a:avLst/>
            </a:prstGeom>
            <a:noFill/>
            <a:ln w="9525">
              <a:noFill/>
              <a:miter lim="800000"/>
              <a:headEnd/>
              <a:tailEnd/>
            </a:ln>
          </p:spPr>
        </p:pic>
        <p:pic>
          <p:nvPicPr>
            <p:cNvPr id="30753" name="Picture 51" descr="Snapshot_copies_3"/>
            <p:cNvPicPr>
              <a:picLocks noChangeAspect="1" noChangeArrowheads="1"/>
            </p:cNvPicPr>
            <p:nvPr/>
          </p:nvPicPr>
          <p:blipFill>
            <a:blip r:embed="rId5" cstate="print"/>
            <a:srcRect/>
            <a:stretch>
              <a:fillRect/>
            </a:stretch>
          </p:blipFill>
          <p:spPr bwMode="auto">
            <a:xfrm>
              <a:off x="4691950" y="3544383"/>
              <a:ext cx="485962" cy="604810"/>
            </a:xfrm>
            <a:prstGeom prst="rect">
              <a:avLst/>
            </a:prstGeom>
            <a:noFill/>
            <a:ln w="9525">
              <a:noFill/>
              <a:miter lim="800000"/>
              <a:headEnd/>
              <a:tailEnd/>
            </a:ln>
          </p:spPr>
        </p:pic>
      </p:grpSp>
      <p:pic>
        <p:nvPicPr>
          <p:cNvPr id="30749" name="Picture 76" descr="Failure"/>
          <p:cNvPicPr>
            <a:picLocks noChangeAspect="1" noChangeArrowheads="1"/>
          </p:cNvPicPr>
          <p:nvPr/>
        </p:nvPicPr>
        <p:blipFill>
          <a:blip r:embed="rId8" cstate="print"/>
          <a:srcRect/>
          <a:stretch>
            <a:fillRect/>
          </a:stretch>
        </p:blipFill>
        <p:spPr bwMode="auto">
          <a:xfrm>
            <a:off x="1860550" y="3754438"/>
            <a:ext cx="831850" cy="839787"/>
          </a:xfrm>
          <a:prstGeom prst="rect">
            <a:avLst/>
          </a:prstGeom>
          <a:noFill/>
          <a:ln w="9525">
            <a:noFill/>
            <a:miter lim="800000"/>
            <a:headEnd/>
            <a:tailEnd/>
          </a:ln>
        </p:spPr>
      </p:pic>
      <p:pic>
        <p:nvPicPr>
          <p:cNvPr id="30750" name="Picture 76" descr="Failure"/>
          <p:cNvPicPr>
            <a:picLocks noChangeAspect="1" noChangeArrowheads="1"/>
          </p:cNvPicPr>
          <p:nvPr/>
        </p:nvPicPr>
        <p:blipFill>
          <a:blip r:embed="rId8" cstate="print"/>
          <a:srcRect/>
          <a:stretch>
            <a:fillRect/>
          </a:stretch>
        </p:blipFill>
        <p:spPr bwMode="auto">
          <a:xfrm>
            <a:off x="1860550" y="4910138"/>
            <a:ext cx="831850" cy="839787"/>
          </a:xfrm>
          <a:prstGeom prst="rect">
            <a:avLst/>
          </a:prstGeom>
          <a:noFill/>
          <a:ln w="9525">
            <a:noFill/>
            <a:miter lim="800000"/>
            <a:headEnd/>
            <a:tailEnd/>
          </a:ln>
        </p:spPr>
      </p:pic>
      <p:pic>
        <p:nvPicPr>
          <p:cNvPr id="30751" name="Picture 77" descr="Failure"/>
          <p:cNvPicPr>
            <a:picLocks noChangeAspect="1" noChangeArrowheads="1"/>
          </p:cNvPicPr>
          <p:nvPr/>
        </p:nvPicPr>
        <p:blipFill>
          <a:blip r:embed="rId8" cstate="print"/>
          <a:srcRect/>
          <a:stretch>
            <a:fillRect/>
          </a:stretch>
        </p:blipFill>
        <p:spPr bwMode="auto">
          <a:xfrm>
            <a:off x="4511675" y="4173538"/>
            <a:ext cx="831850" cy="839787"/>
          </a:xfrm>
          <a:prstGeom prst="rect">
            <a:avLst/>
          </a:prstGeom>
          <a:noFill/>
          <a:ln w="9525">
            <a:noFill/>
            <a:miter lim="800000"/>
            <a:headEnd/>
            <a:tailEnd/>
          </a:ln>
        </p:spPr>
      </p:pic>
      <p:sp>
        <p:nvSpPr>
          <p:cNvPr id="36" name="Text Box 40"/>
          <p:cNvSpPr txBox="1">
            <a:spLocks noChangeArrowheads="1"/>
          </p:cNvSpPr>
          <p:nvPr/>
        </p:nvSpPr>
        <p:spPr bwMode="auto">
          <a:xfrm>
            <a:off x="4463532" y="4896789"/>
            <a:ext cx="993839" cy="830997"/>
          </a:xfrm>
          <a:prstGeom prst="rect">
            <a:avLst/>
          </a:prstGeom>
          <a:solidFill>
            <a:schemeClr val="bg1"/>
          </a:solidFill>
          <a:ln w="12700">
            <a:solidFill>
              <a:schemeClr val="tx2"/>
            </a:solidFill>
            <a:miter lim="800000"/>
            <a:headEnd/>
            <a:tailEnd/>
          </a:ln>
        </p:spPr>
        <p:txBody>
          <a:bodyPr wrap="square">
            <a:spAutoFit/>
          </a:bodyPr>
          <a:lstStyle/>
          <a:p>
            <a:pPr>
              <a:spcBef>
                <a:spcPct val="50000"/>
              </a:spcBef>
              <a:buClrTx/>
              <a:buFontTx/>
              <a:buNone/>
            </a:pPr>
            <a:r>
              <a:rPr lang="en-US" sz="1200" dirty="0" smtClean="0"/>
              <a:t>SnapVault and SnapMirror</a:t>
            </a:r>
            <a:br>
              <a:rPr lang="en-US" sz="1200" dirty="0" smtClean="0"/>
            </a:br>
            <a:r>
              <a:rPr lang="en-US" sz="1200" dirty="0"/>
              <a:t>Bundle</a:t>
            </a:r>
          </a:p>
        </p:txBody>
      </p:sp>
      <p:sp>
        <p:nvSpPr>
          <p:cNvPr id="38" name="Text Box 40"/>
          <p:cNvSpPr txBox="1">
            <a:spLocks noChangeArrowheads="1"/>
          </p:cNvSpPr>
          <p:nvPr/>
        </p:nvSpPr>
        <p:spPr bwMode="auto">
          <a:xfrm>
            <a:off x="7206732" y="4896789"/>
            <a:ext cx="993839" cy="830997"/>
          </a:xfrm>
          <a:prstGeom prst="rect">
            <a:avLst/>
          </a:prstGeom>
          <a:solidFill>
            <a:schemeClr val="bg1"/>
          </a:solidFill>
          <a:ln w="12700">
            <a:solidFill>
              <a:schemeClr val="tx2"/>
            </a:solidFill>
            <a:miter lim="800000"/>
            <a:headEnd/>
            <a:tailEnd/>
          </a:ln>
        </p:spPr>
        <p:txBody>
          <a:bodyPr wrap="square">
            <a:spAutoFit/>
          </a:bodyPr>
          <a:lstStyle/>
          <a:p>
            <a:pPr>
              <a:spcBef>
                <a:spcPct val="50000"/>
              </a:spcBef>
              <a:buClrTx/>
              <a:buFontTx/>
              <a:buNone/>
            </a:pPr>
            <a:r>
              <a:rPr lang="en-US" sz="1200" dirty="0" smtClean="0"/>
              <a:t>SnapVault and SnapMirror</a:t>
            </a:r>
            <a:br>
              <a:rPr lang="en-US" sz="1200" dirty="0" smtClean="0"/>
            </a:br>
            <a:r>
              <a:rPr lang="en-US" sz="1200" dirty="0"/>
              <a:t>Bundle</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SnapMirror Performance</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ChangeArrowheads="1"/>
          </p:cNvSpPr>
          <p:nvPr>
            <p:ph type="title"/>
          </p:nvPr>
        </p:nvSpPr>
        <p:spPr/>
        <p:txBody>
          <a:bodyPr/>
          <a:lstStyle/>
          <a:p>
            <a:pPr eaLnBrk="1" hangingPunct="1"/>
            <a:r>
              <a:rPr lang="en-US" dirty="0" smtClean="0"/>
              <a:t>Volume SnapMirror Performance</a:t>
            </a:r>
          </a:p>
        </p:txBody>
      </p:sp>
      <p:sp>
        <p:nvSpPr>
          <p:cNvPr id="47108" name="Rectangle 3"/>
          <p:cNvSpPr>
            <a:spLocks noGrp="1" noChangeArrowheads="1"/>
          </p:cNvSpPr>
          <p:nvPr>
            <p:ph type="body" idx="1"/>
          </p:nvPr>
        </p:nvSpPr>
        <p:spPr/>
        <p:txBody>
          <a:bodyPr/>
          <a:lstStyle/>
          <a:p>
            <a:pPr eaLnBrk="1" hangingPunct="1"/>
            <a:r>
              <a:rPr lang="en-US" dirty="0" smtClean="0"/>
              <a:t>With SnapMirror Async, performance tends to be centered on:</a:t>
            </a:r>
          </a:p>
          <a:p>
            <a:pPr lvl="1" eaLnBrk="1" hangingPunct="1"/>
            <a:r>
              <a:rPr lang="en-US" dirty="0" smtClean="0"/>
              <a:t>Update frequency</a:t>
            </a:r>
          </a:p>
          <a:p>
            <a:pPr lvl="1" eaLnBrk="1" hangingPunct="1"/>
            <a:r>
              <a:rPr lang="en-US" dirty="0" smtClean="0"/>
              <a:t>Having enough network bandwidth</a:t>
            </a:r>
          </a:p>
          <a:p>
            <a:pPr lvl="1" eaLnBrk="1" hangingPunct="1"/>
            <a:r>
              <a:rPr lang="en-US" dirty="0" smtClean="0"/>
              <a:t>Storage system utilization</a:t>
            </a:r>
          </a:p>
          <a:p>
            <a:pPr eaLnBrk="1" hangingPunct="1"/>
            <a:r>
              <a:rPr lang="en-US" dirty="0" smtClean="0"/>
              <a:t>Volume SnapMirror Async performance is particularly affected by:</a:t>
            </a:r>
          </a:p>
          <a:p>
            <a:pPr lvl="1" eaLnBrk="1" hangingPunct="1"/>
            <a:r>
              <a:rPr lang="en-US" dirty="0" smtClean="0"/>
              <a:t>Volume size and rate of data changed</a:t>
            </a:r>
          </a:p>
          <a:p>
            <a:pPr lvl="1" eaLnBrk="1" hangingPunct="1"/>
            <a:r>
              <a:rPr lang="en-US" dirty="0" smtClean="0"/>
              <a:t>Storage system utilization</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58"/>
          <p:cNvSpPr>
            <a:spLocks noChangeArrowheads="1"/>
          </p:cNvSpPr>
          <p:nvPr/>
        </p:nvSpPr>
        <p:spPr bwMode="auto">
          <a:xfrm>
            <a:off x="5592763" y="3430588"/>
            <a:ext cx="2027237" cy="2579687"/>
          </a:xfrm>
          <a:prstGeom prst="rect">
            <a:avLst/>
          </a:prstGeom>
          <a:solidFill>
            <a:schemeClr val="bg1"/>
          </a:solidFill>
          <a:ln w="12700" algn="ctr">
            <a:solidFill>
              <a:schemeClr val="tx1"/>
            </a:solidFill>
            <a:round/>
            <a:headEnd/>
            <a:tailEnd/>
          </a:ln>
        </p:spPr>
        <p:txBody>
          <a:bodyPr wrap="none" anchor="ctr"/>
          <a:lstStyle/>
          <a:p>
            <a:endParaRPr lang="en-US" dirty="0"/>
          </a:p>
        </p:txBody>
      </p:sp>
      <p:sp>
        <p:nvSpPr>
          <p:cNvPr id="48131" name="Rectangle 57"/>
          <p:cNvSpPr>
            <a:spLocks noChangeArrowheads="1"/>
          </p:cNvSpPr>
          <p:nvPr/>
        </p:nvSpPr>
        <p:spPr bwMode="auto">
          <a:xfrm>
            <a:off x="1538288" y="3430588"/>
            <a:ext cx="2027237" cy="2579687"/>
          </a:xfrm>
          <a:prstGeom prst="rect">
            <a:avLst/>
          </a:prstGeom>
          <a:solidFill>
            <a:schemeClr val="bg1"/>
          </a:solidFill>
          <a:ln w="12700" algn="ctr">
            <a:solidFill>
              <a:schemeClr val="tx1"/>
            </a:solidFill>
            <a:round/>
            <a:headEnd/>
            <a:tailEnd/>
          </a:ln>
        </p:spPr>
        <p:txBody>
          <a:bodyPr wrap="none" anchor="ctr"/>
          <a:lstStyle/>
          <a:p>
            <a:endParaRPr lang="en-US" dirty="0"/>
          </a:p>
        </p:txBody>
      </p:sp>
      <p:sp>
        <p:nvSpPr>
          <p:cNvPr id="48133" name="Rectangle 2"/>
          <p:cNvSpPr>
            <a:spLocks noGrp="1" noChangeArrowheads="1"/>
          </p:cNvSpPr>
          <p:nvPr>
            <p:ph type="title"/>
          </p:nvPr>
        </p:nvSpPr>
        <p:spPr/>
        <p:txBody>
          <a:bodyPr/>
          <a:lstStyle/>
          <a:p>
            <a:pPr eaLnBrk="1" hangingPunct="1"/>
            <a:r>
              <a:rPr lang="en-US" dirty="0" smtClean="0"/>
              <a:t>Qtree SnapMirror Performance</a:t>
            </a:r>
          </a:p>
        </p:txBody>
      </p:sp>
      <p:sp>
        <p:nvSpPr>
          <p:cNvPr id="48134" name="Rectangle 3"/>
          <p:cNvSpPr>
            <a:spLocks noGrp="1" noChangeArrowheads="1"/>
          </p:cNvSpPr>
          <p:nvPr>
            <p:ph type="body" idx="1"/>
          </p:nvPr>
        </p:nvSpPr>
        <p:spPr>
          <a:xfrm>
            <a:off x="990600" y="1123950"/>
            <a:ext cx="7924800" cy="2054225"/>
          </a:xfrm>
        </p:spPr>
        <p:txBody>
          <a:bodyPr/>
          <a:lstStyle/>
          <a:p>
            <a:pPr eaLnBrk="1" hangingPunct="1"/>
            <a:r>
              <a:rPr lang="en-US" dirty="0" smtClean="0"/>
              <a:t>Qtree SnapMirror performance is impacted by:</a:t>
            </a:r>
          </a:p>
          <a:p>
            <a:pPr lvl="1" eaLnBrk="1" hangingPunct="1"/>
            <a:r>
              <a:rPr lang="en-US" dirty="0" smtClean="0"/>
              <a:t>Directory structure</a:t>
            </a:r>
          </a:p>
          <a:p>
            <a:pPr lvl="1" eaLnBrk="1" hangingPunct="1"/>
            <a:r>
              <a:rPr lang="en-US" dirty="0" smtClean="0"/>
              <a:t>Large number (tens of millions) of small files</a:t>
            </a:r>
          </a:p>
          <a:p>
            <a:pPr lvl="1" eaLnBrk="1" hangingPunct="1"/>
            <a:r>
              <a:rPr lang="en-US" dirty="0" smtClean="0"/>
              <a:t>Transfer size</a:t>
            </a:r>
          </a:p>
        </p:txBody>
      </p:sp>
      <p:sp>
        <p:nvSpPr>
          <p:cNvPr id="48135" name="Line 4"/>
          <p:cNvSpPr>
            <a:spLocks noChangeShapeType="1"/>
          </p:cNvSpPr>
          <p:nvPr/>
        </p:nvSpPr>
        <p:spPr bwMode="auto">
          <a:xfrm>
            <a:off x="3705225" y="4705350"/>
            <a:ext cx="1724025" cy="1588"/>
          </a:xfrm>
          <a:prstGeom prst="line">
            <a:avLst/>
          </a:prstGeom>
          <a:noFill/>
          <a:ln w="50800">
            <a:solidFill>
              <a:srgbClr val="0085B4"/>
            </a:solidFill>
            <a:prstDash val="sysDot"/>
            <a:round/>
            <a:headEnd/>
            <a:tailEnd type="triangle" w="med" len="med"/>
          </a:ln>
        </p:spPr>
        <p:txBody>
          <a:bodyPr wrap="none" anchor="ctr"/>
          <a:lstStyle/>
          <a:p>
            <a:endParaRPr lang="en-US" dirty="0"/>
          </a:p>
        </p:txBody>
      </p:sp>
      <p:sp>
        <p:nvSpPr>
          <p:cNvPr id="48136" name="Rectangle 5"/>
          <p:cNvSpPr>
            <a:spLocks noChangeArrowheads="1"/>
          </p:cNvSpPr>
          <p:nvPr/>
        </p:nvSpPr>
        <p:spPr bwMode="auto">
          <a:xfrm>
            <a:off x="3990975" y="5024438"/>
            <a:ext cx="1177925" cy="523875"/>
          </a:xfrm>
          <a:prstGeom prst="rect">
            <a:avLst/>
          </a:prstGeom>
          <a:noFill/>
          <a:ln w="12700">
            <a:noFill/>
            <a:miter lim="800000"/>
            <a:headEnd/>
            <a:tailEnd/>
          </a:ln>
        </p:spPr>
        <p:txBody>
          <a:bodyPr>
            <a:spAutoFit/>
          </a:bodyPr>
          <a:lstStyle/>
          <a:p>
            <a:pPr eaLnBrk="0" hangingPunct="0">
              <a:buClrTx/>
              <a:buFontTx/>
              <a:buNone/>
            </a:pPr>
            <a:r>
              <a:rPr lang="en-US" sz="1400" b="0" dirty="0">
                <a:solidFill>
                  <a:srgbClr val="0085B4"/>
                </a:solidFill>
                <a:latin typeface="Arial" charset="0"/>
              </a:rPr>
              <a:t>Qtree SnapMirror</a:t>
            </a:r>
          </a:p>
        </p:txBody>
      </p:sp>
      <p:pic>
        <p:nvPicPr>
          <p:cNvPr id="48137" name="Picture 6" descr="snapmirror"/>
          <p:cNvPicPr>
            <a:picLocks noChangeAspect="1" noChangeArrowheads="1"/>
          </p:cNvPicPr>
          <p:nvPr/>
        </p:nvPicPr>
        <p:blipFill>
          <a:blip r:embed="rId3" cstate="print"/>
          <a:srcRect/>
          <a:stretch>
            <a:fillRect/>
          </a:stretch>
        </p:blipFill>
        <p:spPr bwMode="auto">
          <a:xfrm>
            <a:off x="4281488" y="4379913"/>
            <a:ext cx="631825" cy="661987"/>
          </a:xfrm>
          <a:prstGeom prst="rect">
            <a:avLst/>
          </a:prstGeom>
          <a:noFill/>
          <a:ln w="9525">
            <a:noFill/>
            <a:miter lim="800000"/>
            <a:headEnd/>
            <a:tailEnd/>
          </a:ln>
        </p:spPr>
      </p:pic>
      <p:sp>
        <p:nvSpPr>
          <p:cNvPr id="48138" name="Rectangle 57"/>
          <p:cNvSpPr>
            <a:spLocks noChangeArrowheads="1"/>
          </p:cNvSpPr>
          <p:nvPr/>
        </p:nvSpPr>
        <p:spPr bwMode="auto">
          <a:xfrm>
            <a:off x="1738313" y="3492500"/>
            <a:ext cx="1546225" cy="523875"/>
          </a:xfrm>
          <a:prstGeom prst="rect">
            <a:avLst/>
          </a:prstGeom>
          <a:noFill/>
          <a:ln w="12700">
            <a:noFill/>
            <a:miter lim="800000"/>
            <a:headEnd/>
            <a:tailEnd/>
          </a:ln>
        </p:spPr>
        <p:txBody>
          <a:bodyPr>
            <a:spAutoFit/>
          </a:bodyPr>
          <a:lstStyle/>
          <a:p>
            <a:pPr eaLnBrk="0" hangingPunct="0">
              <a:buClrTx/>
              <a:buFontTx/>
              <a:buNone/>
            </a:pPr>
            <a:r>
              <a:rPr lang="en-US" sz="1400" b="0" dirty="0">
                <a:latin typeface="Arial" charset="0"/>
              </a:rPr>
              <a:t>Source </a:t>
            </a:r>
          </a:p>
          <a:p>
            <a:pPr eaLnBrk="0" hangingPunct="0">
              <a:buClrTx/>
              <a:buFontTx/>
              <a:buNone/>
            </a:pPr>
            <a:r>
              <a:rPr lang="en-US" sz="1400" b="0" dirty="0">
                <a:latin typeface="Arial" charset="0"/>
              </a:rPr>
              <a:t>Storage System</a:t>
            </a:r>
          </a:p>
        </p:txBody>
      </p:sp>
      <p:sp>
        <p:nvSpPr>
          <p:cNvPr id="48139" name="AutoShape 58"/>
          <p:cNvSpPr>
            <a:spLocks noChangeArrowheads="1"/>
          </p:cNvSpPr>
          <p:nvPr/>
        </p:nvSpPr>
        <p:spPr bwMode="auto">
          <a:xfrm>
            <a:off x="1871663" y="4032250"/>
            <a:ext cx="1346200" cy="1849438"/>
          </a:xfrm>
          <a:prstGeom prst="can">
            <a:avLst>
              <a:gd name="adj" fmla="val 32062"/>
            </a:avLst>
          </a:prstGeom>
          <a:solidFill>
            <a:srgbClr val="777777"/>
          </a:solidFill>
          <a:ln w="19050">
            <a:solidFill>
              <a:schemeClr val="bg1"/>
            </a:solidFill>
            <a:round/>
            <a:headEnd/>
            <a:tailEnd/>
          </a:ln>
        </p:spPr>
        <p:txBody>
          <a:bodyPr wrap="none" anchor="ctr"/>
          <a:lstStyle/>
          <a:p>
            <a:endParaRPr lang="en-US" b="0" dirty="0"/>
          </a:p>
        </p:txBody>
      </p:sp>
      <p:sp>
        <p:nvSpPr>
          <p:cNvPr id="48140" name="Rectangle 59"/>
          <p:cNvSpPr>
            <a:spLocks noChangeArrowheads="1"/>
          </p:cNvSpPr>
          <p:nvPr/>
        </p:nvSpPr>
        <p:spPr bwMode="auto">
          <a:xfrm>
            <a:off x="2081213" y="4149725"/>
            <a:ext cx="955675"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/vol/vol1/q1</a:t>
            </a:r>
          </a:p>
        </p:txBody>
      </p:sp>
      <p:sp>
        <p:nvSpPr>
          <p:cNvPr id="48141" name="Line 60"/>
          <p:cNvSpPr>
            <a:spLocks noChangeShapeType="1"/>
          </p:cNvSpPr>
          <p:nvPr/>
        </p:nvSpPr>
        <p:spPr bwMode="auto">
          <a:xfrm>
            <a:off x="2533650" y="4610100"/>
            <a:ext cx="180975" cy="266700"/>
          </a:xfrm>
          <a:prstGeom prst="line">
            <a:avLst/>
          </a:prstGeom>
          <a:noFill/>
          <a:ln w="12700">
            <a:solidFill>
              <a:schemeClr val="tx1"/>
            </a:solidFill>
            <a:round/>
            <a:headEnd/>
            <a:tailEnd/>
          </a:ln>
        </p:spPr>
        <p:txBody>
          <a:bodyPr wrap="none" anchor="ctr"/>
          <a:lstStyle/>
          <a:p>
            <a:endParaRPr lang="en-US" dirty="0"/>
          </a:p>
        </p:txBody>
      </p:sp>
      <p:sp>
        <p:nvSpPr>
          <p:cNvPr id="48142" name="Rectangle 61"/>
          <p:cNvSpPr>
            <a:spLocks noChangeArrowheads="1"/>
          </p:cNvSpPr>
          <p:nvPr/>
        </p:nvSpPr>
        <p:spPr bwMode="auto">
          <a:xfrm>
            <a:off x="2347913" y="4397375"/>
            <a:ext cx="403225"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a:t>
            </a:r>
          </a:p>
        </p:txBody>
      </p:sp>
      <p:sp>
        <p:nvSpPr>
          <p:cNvPr id="48143" name="Line 62"/>
          <p:cNvSpPr>
            <a:spLocks noChangeShapeType="1"/>
          </p:cNvSpPr>
          <p:nvPr/>
        </p:nvSpPr>
        <p:spPr bwMode="auto">
          <a:xfrm flipH="1">
            <a:off x="2352675" y="4600575"/>
            <a:ext cx="180975" cy="276225"/>
          </a:xfrm>
          <a:prstGeom prst="line">
            <a:avLst/>
          </a:prstGeom>
          <a:noFill/>
          <a:ln w="12700">
            <a:solidFill>
              <a:schemeClr val="tx1"/>
            </a:solidFill>
            <a:round/>
            <a:headEnd/>
            <a:tailEnd/>
          </a:ln>
        </p:spPr>
        <p:txBody>
          <a:bodyPr wrap="none" anchor="ctr"/>
          <a:lstStyle/>
          <a:p>
            <a:endParaRPr lang="en-US" dirty="0"/>
          </a:p>
        </p:txBody>
      </p:sp>
      <p:sp>
        <p:nvSpPr>
          <p:cNvPr id="48144" name="Rectangle 63"/>
          <p:cNvSpPr>
            <a:spLocks noChangeArrowheads="1"/>
          </p:cNvSpPr>
          <p:nvPr/>
        </p:nvSpPr>
        <p:spPr bwMode="auto">
          <a:xfrm>
            <a:off x="2119313" y="4826000"/>
            <a:ext cx="431800"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dir1</a:t>
            </a:r>
          </a:p>
        </p:txBody>
      </p:sp>
      <p:sp>
        <p:nvSpPr>
          <p:cNvPr id="48145" name="Rectangle 64"/>
          <p:cNvSpPr>
            <a:spLocks noChangeArrowheads="1"/>
          </p:cNvSpPr>
          <p:nvPr/>
        </p:nvSpPr>
        <p:spPr bwMode="auto">
          <a:xfrm>
            <a:off x="2509838" y="4816475"/>
            <a:ext cx="450850"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dir2</a:t>
            </a:r>
          </a:p>
        </p:txBody>
      </p:sp>
      <p:sp>
        <p:nvSpPr>
          <p:cNvPr id="48146" name="Rectangle 65"/>
          <p:cNvSpPr>
            <a:spLocks noChangeArrowheads="1"/>
          </p:cNvSpPr>
          <p:nvPr/>
        </p:nvSpPr>
        <p:spPr bwMode="auto">
          <a:xfrm>
            <a:off x="2433638" y="5245100"/>
            <a:ext cx="498475"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dir5</a:t>
            </a:r>
          </a:p>
        </p:txBody>
      </p:sp>
      <p:sp>
        <p:nvSpPr>
          <p:cNvPr id="48147" name="Rectangle 66"/>
          <p:cNvSpPr>
            <a:spLocks noChangeArrowheads="1"/>
          </p:cNvSpPr>
          <p:nvPr/>
        </p:nvSpPr>
        <p:spPr bwMode="auto">
          <a:xfrm>
            <a:off x="2709863" y="5245100"/>
            <a:ext cx="498475"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dir6</a:t>
            </a:r>
          </a:p>
        </p:txBody>
      </p:sp>
      <p:sp>
        <p:nvSpPr>
          <p:cNvPr id="48148" name="Rectangle 67"/>
          <p:cNvSpPr>
            <a:spLocks noChangeArrowheads="1"/>
          </p:cNvSpPr>
          <p:nvPr/>
        </p:nvSpPr>
        <p:spPr bwMode="auto">
          <a:xfrm>
            <a:off x="1852613" y="5245100"/>
            <a:ext cx="450850"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dir3</a:t>
            </a:r>
          </a:p>
        </p:txBody>
      </p:sp>
      <p:sp>
        <p:nvSpPr>
          <p:cNvPr id="48149" name="Rectangle 68"/>
          <p:cNvSpPr>
            <a:spLocks noChangeArrowheads="1"/>
          </p:cNvSpPr>
          <p:nvPr/>
        </p:nvSpPr>
        <p:spPr bwMode="auto">
          <a:xfrm>
            <a:off x="2176463" y="5245100"/>
            <a:ext cx="431800"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dir4</a:t>
            </a:r>
          </a:p>
        </p:txBody>
      </p:sp>
      <p:sp>
        <p:nvSpPr>
          <p:cNvPr id="48150" name="Line 69"/>
          <p:cNvSpPr>
            <a:spLocks noChangeShapeType="1"/>
          </p:cNvSpPr>
          <p:nvPr/>
        </p:nvSpPr>
        <p:spPr bwMode="auto">
          <a:xfrm>
            <a:off x="2257425" y="5038725"/>
            <a:ext cx="180975" cy="266700"/>
          </a:xfrm>
          <a:prstGeom prst="line">
            <a:avLst/>
          </a:prstGeom>
          <a:noFill/>
          <a:ln w="12700">
            <a:solidFill>
              <a:schemeClr val="tx1"/>
            </a:solidFill>
            <a:round/>
            <a:headEnd/>
            <a:tailEnd/>
          </a:ln>
        </p:spPr>
        <p:txBody>
          <a:bodyPr wrap="none" anchor="ctr"/>
          <a:lstStyle/>
          <a:p>
            <a:endParaRPr lang="en-US" dirty="0"/>
          </a:p>
        </p:txBody>
      </p:sp>
      <p:sp>
        <p:nvSpPr>
          <p:cNvPr id="48151" name="Line 70"/>
          <p:cNvSpPr>
            <a:spLocks noChangeShapeType="1"/>
          </p:cNvSpPr>
          <p:nvPr/>
        </p:nvSpPr>
        <p:spPr bwMode="auto">
          <a:xfrm flipH="1">
            <a:off x="2076450" y="5029200"/>
            <a:ext cx="180975" cy="276225"/>
          </a:xfrm>
          <a:prstGeom prst="line">
            <a:avLst/>
          </a:prstGeom>
          <a:noFill/>
          <a:ln w="12700">
            <a:solidFill>
              <a:schemeClr val="tx1"/>
            </a:solidFill>
            <a:round/>
            <a:headEnd/>
            <a:tailEnd/>
          </a:ln>
        </p:spPr>
        <p:txBody>
          <a:bodyPr wrap="none" anchor="ctr"/>
          <a:lstStyle/>
          <a:p>
            <a:endParaRPr lang="en-US" dirty="0"/>
          </a:p>
        </p:txBody>
      </p:sp>
      <p:sp>
        <p:nvSpPr>
          <p:cNvPr id="48152" name="Line 71"/>
          <p:cNvSpPr>
            <a:spLocks noChangeShapeType="1"/>
          </p:cNvSpPr>
          <p:nvPr/>
        </p:nvSpPr>
        <p:spPr bwMode="auto">
          <a:xfrm>
            <a:off x="2828925" y="5019675"/>
            <a:ext cx="180975" cy="266700"/>
          </a:xfrm>
          <a:prstGeom prst="line">
            <a:avLst/>
          </a:prstGeom>
          <a:noFill/>
          <a:ln w="12700">
            <a:solidFill>
              <a:schemeClr val="tx1"/>
            </a:solidFill>
            <a:round/>
            <a:headEnd/>
            <a:tailEnd/>
          </a:ln>
        </p:spPr>
        <p:txBody>
          <a:bodyPr wrap="none" anchor="ctr"/>
          <a:lstStyle/>
          <a:p>
            <a:endParaRPr lang="en-US" dirty="0"/>
          </a:p>
        </p:txBody>
      </p:sp>
      <p:sp>
        <p:nvSpPr>
          <p:cNvPr id="48153" name="Line 72"/>
          <p:cNvSpPr>
            <a:spLocks noChangeShapeType="1"/>
          </p:cNvSpPr>
          <p:nvPr/>
        </p:nvSpPr>
        <p:spPr bwMode="auto">
          <a:xfrm flipH="1">
            <a:off x="2647950" y="5010150"/>
            <a:ext cx="180975" cy="276225"/>
          </a:xfrm>
          <a:prstGeom prst="line">
            <a:avLst/>
          </a:prstGeom>
          <a:noFill/>
          <a:ln w="12700">
            <a:solidFill>
              <a:schemeClr val="tx1"/>
            </a:solidFill>
            <a:round/>
            <a:headEnd/>
            <a:tailEnd/>
          </a:ln>
        </p:spPr>
        <p:txBody>
          <a:bodyPr wrap="none" anchor="ctr"/>
          <a:lstStyle/>
          <a:p>
            <a:endParaRPr lang="en-US" dirty="0"/>
          </a:p>
        </p:txBody>
      </p:sp>
      <p:sp>
        <p:nvSpPr>
          <p:cNvPr id="48154" name="Line 73"/>
          <p:cNvSpPr>
            <a:spLocks noChangeShapeType="1"/>
          </p:cNvSpPr>
          <p:nvPr/>
        </p:nvSpPr>
        <p:spPr bwMode="auto">
          <a:xfrm>
            <a:off x="2400300" y="5476875"/>
            <a:ext cx="95250" cy="276225"/>
          </a:xfrm>
          <a:prstGeom prst="line">
            <a:avLst/>
          </a:prstGeom>
          <a:noFill/>
          <a:ln w="12700">
            <a:solidFill>
              <a:schemeClr val="tx1"/>
            </a:solidFill>
            <a:round/>
            <a:headEnd/>
            <a:tailEnd/>
          </a:ln>
        </p:spPr>
        <p:txBody>
          <a:bodyPr wrap="none" anchor="ctr"/>
          <a:lstStyle/>
          <a:p>
            <a:endParaRPr lang="en-US" dirty="0"/>
          </a:p>
        </p:txBody>
      </p:sp>
      <p:sp>
        <p:nvSpPr>
          <p:cNvPr id="48155" name="Line 74"/>
          <p:cNvSpPr>
            <a:spLocks noChangeShapeType="1"/>
          </p:cNvSpPr>
          <p:nvPr/>
        </p:nvSpPr>
        <p:spPr bwMode="auto">
          <a:xfrm flipH="1">
            <a:off x="2286000" y="5467350"/>
            <a:ext cx="114300" cy="285750"/>
          </a:xfrm>
          <a:prstGeom prst="line">
            <a:avLst/>
          </a:prstGeom>
          <a:noFill/>
          <a:ln w="12700">
            <a:solidFill>
              <a:schemeClr val="tx1"/>
            </a:solidFill>
            <a:round/>
            <a:headEnd/>
            <a:tailEnd/>
          </a:ln>
        </p:spPr>
        <p:txBody>
          <a:bodyPr wrap="none" anchor="ctr"/>
          <a:lstStyle/>
          <a:p>
            <a:endParaRPr lang="en-US" dirty="0"/>
          </a:p>
        </p:txBody>
      </p:sp>
      <p:sp>
        <p:nvSpPr>
          <p:cNvPr id="48156" name="Line 75"/>
          <p:cNvSpPr>
            <a:spLocks noChangeShapeType="1"/>
          </p:cNvSpPr>
          <p:nvPr/>
        </p:nvSpPr>
        <p:spPr bwMode="auto">
          <a:xfrm>
            <a:off x="2981325" y="5467350"/>
            <a:ext cx="95250" cy="257175"/>
          </a:xfrm>
          <a:prstGeom prst="line">
            <a:avLst/>
          </a:prstGeom>
          <a:noFill/>
          <a:ln w="12700">
            <a:solidFill>
              <a:schemeClr val="tx1"/>
            </a:solidFill>
            <a:round/>
            <a:headEnd/>
            <a:tailEnd/>
          </a:ln>
        </p:spPr>
        <p:txBody>
          <a:bodyPr wrap="none" anchor="ctr"/>
          <a:lstStyle/>
          <a:p>
            <a:endParaRPr lang="en-US" dirty="0"/>
          </a:p>
        </p:txBody>
      </p:sp>
      <p:sp>
        <p:nvSpPr>
          <p:cNvPr id="48157" name="Line 76"/>
          <p:cNvSpPr>
            <a:spLocks noChangeShapeType="1"/>
          </p:cNvSpPr>
          <p:nvPr/>
        </p:nvSpPr>
        <p:spPr bwMode="auto">
          <a:xfrm flipH="1">
            <a:off x="2867025" y="5457825"/>
            <a:ext cx="114300" cy="285750"/>
          </a:xfrm>
          <a:prstGeom prst="line">
            <a:avLst/>
          </a:prstGeom>
          <a:noFill/>
          <a:ln w="12700">
            <a:solidFill>
              <a:schemeClr val="tx1"/>
            </a:solidFill>
            <a:round/>
            <a:headEnd/>
            <a:tailEnd/>
          </a:ln>
        </p:spPr>
        <p:txBody>
          <a:bodyPr wrap="none" anchor="ctr"/>
          <a:lstStyle/>
          <a:p>
            <a:endParaRPr lang="en-US" dirty="0"/>
          </a:p>
        </p:txBody>
      </p:sp>
      <p:sp>
        <p:nvSpPr>
          <p:cNvPr id="48158" name="Line 77"/>
          <p:cNvSpPr>
            <a:spLocks noChangeShapeType="1"/>
          </p:cNvSpPr>
          <p:nvPr/>
        </p:nvSpPr>
        <p:spPr bwMode="auto">
          <a:xfrm>
            <a:off x="2676525" y="5467350"/>
            <a:ext cx="95250" cy="276225"/>
          </a:xfrm>
          <a:prstGeom prst="line">
            <a:avLst/>
          </a:prstGeom>
          <a:noFill/>
          <a:ln w="12700">
            <a:solidFill>
              <a:schemeClr val="tx1"/>
            </a:solidFill>
            <a:round/>
            <a:headEnd/>
            <a:tailEnd/>
          </a:ln>
        </p:spPr>
        <p:txBody>
          <a:bodyPr wrap="none" anchor="ctr"/>
          <a:lstStyle/>
          <a:p>
            <a:endParaRPr lang="en-US" dirty="0"/>
          </a:p>
        </p:txBody>
      </p:sp>
      <p:sp>
        <p:nvSpPr>
          <p:cNvPr id="48159" name="Line 78"/>
          <p:cNvSpPr>
            <a:spLocks noChangeShapeType="1"/>
          </p:cNvSpPr>
          <p:nvPr/>
        </p:nvSpPr>
        <p:spPr bwMode="auto">
          <a:xfrm flipH="1">
            <a:off x="2562225" y="5457825"/>
            <a:ext cx="114300" cy="285750"/>
          </a:xfrm>
          <a:prstGeom prst="line">
            <a:avLst/>
          </a:prstGeom>
          <a:noFill/>
          <a:ln w="12700">
            <a:solidFill>
              <a:schemeClr val="tx1"/>
            </a:solidFill>
            <a:round/>
            <a:headEnd/>
            <a:tailEnd/>
          </a:ln>
        </p:spPr>
        <p:txBody>
          <a:bodyPr wrap="none" anchor="ctr"/>
          <a:lstStyle/>
          <a:p>
            <a:endParaRPr lang="en-US" dirty="0"/>
          </a:p>
        </p:txBody>
      </p:sp>
      <p:sp>
        <p:nvSpPr>
          <p:cNvPr id="48160" name="Line 79"/>
          <p:cNvSpPr>
            <a:spLocks noChangeShapeType="1"/>
          </p:cNvSpPr>
          <p:nvPr/>
        </p:nvSpPr>
        <p:spPr bwMode="auto">
          <a:xfrm>
            <a:off x="2095500" y="5457825"/>
            <a:ext cx="95250" cy="276225"/>
          </a:xfrm>
          <a:prstGeom prst="line">
            <a:avLst/>
          </a:prstGeom>
          <a:noFill/>
          <a:ln w="12700">
            <a:solidFill>
              <a:schemeClr val="tx1"/>
            </a:solidFill>
            <a:round/>
            <a:headEnd/>
            <a:tailEnd/>
          </a:ln>
        </p:spPr>
        <p:txBody>
          <a:bodyPr wrap="none" anchor="ctr"/>
          <a:lstStyle/>
          <a:p>
            <a:endParaRPr lang="en-US" dirty="0"/>
          </a:p>
        </p:txBody>
      </p:sp>
      <p:sp>
        <p:nvSpPr>
          <p:cNvPr id="48161" name="Line 80"/>
          <p:cNvSpPr>
            <a:spLocks noChangeShapeType="1"/>
          </p:cNvSpPr>
          <p:nvPr/>
        </p:nvSpPr>
        <p:spPr bwMode="auto">
          <a:xfrm flipH="1">
            <a:off x="1990725" y="5448300"/>
            <a:ext cx="104775" cy="266700"/>
          </a:xfrm>
          <a:prstGeom prst="line">
            <a:avLst/>
          </a:prstGeom>
          <a:noFill/>
          <a:ln w="12700">
            <a:solidFill>
              <a:schemeClr val="tx1"/>
            </a:solidFill>
            <a:round/>
            <a:headEnd/>
            <a:tailEnd/>
          </a:ln>
        </p:spPr>
        <p:txBody>
          <a:bodyPr wrap="none" anchor="ctr"/>
          <a:lstStyle/>
          <a:p>
            <a:endParaRPr lang="en-US" dirty="0"/>
          </a:p>
        </p:txBody>
      </p:sp>
      <p:sp>
        <p:nvSpPr>
          <p:cNvPr id="48162" name="Rectangle 82"/>
          <p:cNvSpPr>
            <a:spLocks noChangeArrowheads="1"/>
          </p:cNvSpPr>
          <p:nvPr/>
        </p:nvSpPr>
        <p:spPr bwMode="auto">
          <a:xfrm>
            <a:off x="5872163" y="3492500"/>
            <a:ext cx="1470025" cy="523875"/>
          </a:xfrm>
          <a:prstGeom prst="rect">
            <a:avLst/>
          </a:prstGeom>
          <a:noFill/>
          <a:ln w="12700">
            <a:noFill/>
            <a:miter lim="800000"/>
            <a:headEnd/>
            <a:tailEnd/>
          </a:ln>
        </p:spPr>
        <p:txBody>
          <a:bodyPr>
            <a:spAutoFit/>
          </a:bodyPr>
          <a:lstStyle/>
          <a:p>
            <a:pPr eaLnBrk="0" hangingPunct="0">
              <a:buClrTx/>
              <a:buFontTx/>
              <a:buNone/>
            </a:pPr>
            <a:r>
              <a:rPr lang="en-US" sz="1400" b="0" dirty="0">
                <a:latin typeface="Arial" charset="0"/>
              </a:rPr>
              <a:t>Destination</a:t>
            </a:r>
          </a:p>
          <a:p>
            <a:pPr eaLnBrk="0" hangingPunct="0">
              <a:buClrTx/>
              <a:buFontTx/>
              <a:buNone/>
            </a:pPr>
            <a:r>
              <a:rPr lang="en-US" sz="1400" b="0" dirty="0">
                <a:latin typeface="Arial" charset="0"/>
              </a:rPr>
              <a:t>Storage System</a:t>
            </a:r>
          </a:p>
        </p:txBody>
      </p:sp>
      <p:sp>
        <p:nvSpPr>
          <p:cNvPr id="48163" name="AutoShape 83"/>
          <p:cNvSpPr>
            <a:spLocks noChangeArrowheads="1"/>
          </p:cNvSpPr>
          <p:nvPr/>
        </p:nvSpPr>
        <p:spPr bwMode="auto">
          <a:xfrm>
            <a:off x="5919788" y="4041775"/>
            <a:ext cx="1346200" cy="1849438"/>
          </a:xfrm>
          <a:prstGeom prst="can">
            <a:avLst>
              <a:gd name="adj" fmla="val 32062"/>
            </a:avLst>
          </a:prstGeom>
          <a:solidFill>
            <a:srgbClr val="777777"/>
          </a:solidFill>
          <a:ln w="19050">
            <a:solidFill>
              <a:schemeClr val="bg1"/>
            </a:solidFill>
            <a:round/>
            <a:headEnd/>
            <a:tailEnd/>
          </a:ln>
        </p:spPr>
        <p:txBody>
          <a:bodyPr wrap="none" anchor="ctr"/>
          <a:lstStyle/>
          <a:p>
            <a:endParaRPr lang="en-US" b="0" dirty="0"/>
          </a:p>
        </p:txBody>
      </p:sp>
      <p:sp>
        <p:nvSpPr>
          <p:cNvPr id="48164" name="Rectangle 84"/>
          <p:cNvSpPr>
            <a:spLocks noChangeArrowheads="1"/>
          </p:cNvSpPr>
          <p:nvPr/>
        </p:nvSpPr>
        <p:spPr bwMode="auto">
          <a:xfrm>
            <a:off x="6167438" y="4140200"/>
            <a:ext cx="955675"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/vol/vol1/q1</a:t>
            </a:r>
          </a:p>
        </p:txBody>
      </p:sp>
      <p:sp>
        <p:nvSpPr>
          <p:cNvPr id="48165" name="Line 85"/>
          <p:cNvSpPr>
            <a:spLocks noChangeShapeType="1"/>
          </p:cNvSpPr>
          <p:nvPr/>
        </p:nvSpPr>
        <p:spPr bwMode="auto">
          <a:xfrm>
            <a:off x="6619875" y="4600575"/>
            <a:ext cx="180975" cy="266700"/>
          </a:xfrm>
          <a:prstGeom prst="line">
            <a:avLst/>
          </a:prstGeom>
          <a:noFill/>
          <a:ln w="12700">
            <a:solidFill>
              <a:schemeClr val="tx1"/>
            </a:solidFill>
            <a:round/>
            <a:headEnd/>
            <a:tailEnd/>
          </a:ln>
        </p:spPr>
        <p:txBody>
          <a:bodyPr wrap="none" anchor="ctr"/>
          <a:lstStyle/>
          <a:p>
            <a:endParaRPr lang="en-US" dirty="0"/>
          </a:p>
        </p:txBody>
      </p:sp>
      <p:sp>
        <p:nvSpPr>
          <p:cNvPr id="48166" name="Rectangle 86"/>
          <p:cNvSpPr>
            <a:spLocks noChangeArrowheads="1"/>
          </p:cNvSpPr>
          <p:nvPr/>
        </p:nvSpPr>
        <p:spPr bwMode="auto">
          <a:xfrm>
            <a:off x="6434138" y="4387850"/>
            <a:ext cx="403225"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a:t>
            </a:r>
          </a:p>
        </p:txBody>
      </p:sp>
      <p:sp>
        <p:nvSpPr>
          <p:cNvPr id="48167" name="Line 87"/>
          <p:cNvSpPr>
            <a:spLocks noChangeShapeType="1"/>
          </p:cNvSpPr>
          <p:nvPr/>
        </p:nvSpPr>
        <p:spPr bwMode="auto">
          <a:xfrm flipH="1">
            <a:off x="6438900" y="4591050"/>
            <a:ext cx="180975" cy="276225"/>
          </a:xfrm>
          <a:prstGeom prst="line">
            <a:avLst/>
          </a:prstGeom>
          <a:noFill/>
          <a:ln w="12700">
            <a:solidFill>
              <a:schemeClr val="tx1"/>
            </a:solidFill>
            <a:round/>
            <a:headEnd/>
            <a:tailEnd/>
          </a:ln>
        </p:spPr>
        <p:txBody>
          <a:bodyPr wrap="none" anchor="ctr"/>
          <a:lstStyle/>
          <a:p>
            <a:endParaRPr lang="en-US" dirty="0"/>
          </a:p>
        </p:txBody>
      </p:sp>
      <p:sp>
        <p:nvSpPr>
          <p:cNvPr id="48168" name="Rectangle 88"/>
          <p:cNvSpPr>
            <a:spLocks noChangeArrowheads="1"/>
          </p:cNvSpPr>
          <p:nvPr/>
        </p:nvSpPr>
        <p:spPr bwMode="auto">
          <a:xfrm>
            <a:off x="6205538" y="4816475"/>
            <a:ext cx="431800"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dir1</a:t>
            </a:r>
          </a:p>
        </p:txBody>
      </p:sp>
      <p:sp>
        <p:nvSpPr>
          <p:cNvPr id="48169" name="Rectangle 89"/>
          <p:cNvSpPr>
            <a:spLocks noChangeArrowheads="1"/>
          </p:cNvSpPr>
          <p:nvPr/>
        </p:nvSpPr>
        <p:spPr bwMode="auto">
          <a:xfrm>
            <a:off x="6596063" y="4806950"/>
            <a:ext cx="450850"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dir2</a:t>
            </a:r>
          </a:p>
        </p:txBody>
      </p:sp>
      <p:sp>
        <p:nvSpPr>
          <p:cNvPr id="48170" name="Rectangle 90"/>
          <p:cNvSpPr>
            <a:spLocks noChangeArrowheads="1"/>
          </p:cNvSpPr>
          <p:nvPr/>
        </p:nvSpPr>
        <p:spPr bwMode="auto">
          <a:xfrm>
            <a:off x="6519863" y="5235575"/>
            <a:ext cx="498475"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dir5</a:t>
            </a:r>
          </a:p>
        </p:txBody>
      </p:sp>
      <p:sp>
        <p:nvSpPr>
          <p:cNvPr id="48171" name="Rectangle 91"/>
          <p:cNvSpPr>
            <a:spLocks noChangeArrowheads="1"/>
          </p:cNvSpPr>
          <p:nvPr/>
        </p:nvSpPr>
        <p:spPr bwMode="auto">
          <a:xfrm>
            <a:off x="5938838" y="5235575"/>
            <a:ext cx="450850"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dir3</a:t>
            </a:r>
          </a:p>
        </p:txBody>
      </p:sp>
      <p:sp>
        <p:nvSpPr>
          <p:cNvPr id="48172" name="Rectangle 92"/>
          <p:cNvSpPr>
            <a:spLocks noChangeArrowheads="1"/>
          </p:cNvSpPr>
          <p:nvPr/>
        </p:nvSpPr>
        <p:spPr bwMode="auto">
          <a:xfrm>
            <a:off x="6262688" y="5235575"/>
            <a:ext cx="431800"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dir4</a:t>
            </a:r>
          </a:p>
        </p:txBody>
      </p:sp>
      <p:sp>
        <p:nvSpPr>
          <p:cNvPr id="48173" name="Line 93"/>
          <p:cNvSpPr>
            <a:spLocks noChangeShapeType="1"/>
          </p:cNvSpPr>
          <p:nvPr/>
        </p:nvSpPr>
        <p:spPr bwMode="auto">
          <a:xfrm>
            <a:off x="6343650" y="5029200"/>
            <a:ext cx="180975" cy="266700"/>
          </a:xfrm>
          <a:prstGeom prst="line">
            <a:avLst/>
          </a:prstGeom>
          <a:noFill/>
          <a:ln w="12700">
            <a:solidFill>
              <a:schemeClr val="tx1"/>
            </a:solidFill>
            <a:round/>
            <a:headEnd/>
            <a:tailEnd/>
          </a:ln>
        </p:spPr>
        <p:txBody>
          <a:bodyPr wrap="none" anchor="ctr"/>
          <a:lstStyle/>
          <a:p>
            <a:endParaRPr lang="en-US" dirty="0"/>
          </a:p>
        </p:txBody>
      </p:sp>
      <p:sp>
        <p:nvSpPr>
          <p:cNvPr id="48174" name="Line 94"/>
          <p:cNvSpPr>
            <a:spLocks noChangeShapeType="1"/>
          </p:cNvSpPr>
          <p:nvPr/>
        </p:nvSpPr>
        <p:spPr bwMode="auto">
          <a:xfrm flipH="1">
            <a:off x="6162675" y="5019675"/>
            <a:ext cx="180975" cy="276225"/>
          </a:xfrm>
          <a:prstGeom prst="line">
            <a:avLst/>
          </a:prstGeom>
          <a:noFill/>
          <a:ln w="12700">
            <a:solidFill>
              <a:schemeClr val="tx1"/>
            </a:solidFill>
            <a:round/>
            <a:headEnd/>
            <a:tailEnd/>
          </a:ln>
        </p:spPr>
        <p:txBody>
          <a:bodyPr wrap="none" anchor="ctr"/>
          <a:lstStyle/>
          <a:p>
            <a:endParaRPr lang="en-US" dirty="0"/>
          </a:p>
        </p:txBody>
      </p:sp>
      <p:sp>
        <p:nvSpPr>
          <p:cNvPr id="48175" name="Line 95"/>
          <p:cNvSpPr>
            <a:spLocks noChangeShapeType="1"/>
          </p:cNvSpPr>
          <p:nvPr/>
        </p:nvSpPr>
        <p:spPr bwMode="auto">
          <a:xfrm>
            <a:off x="6915150" y="5010150"/>
            <a:ext cx="180975" cy="266700"/>
          </a:xfrm>
          <a:prstGeom prst="line">
            <a:avLst/>
          </a:prstGeom>
          <a:noFill/>
          <a:ln w="12700">
            <a:solidFill>
              <a:schemeClr val="tx1"/>
            </a:solidFill>
            <a:round/>
            <a:headEnd/>
            <a:tailEnd/>
          </a:ln>
        </p:spPr>
        <p:txBody>
          <a:bodyPr wrap="none" anchor="ctr"/>
          <a:lstStyle/>
          <a:p>
            <a:endParaRPr lang="en-US" dirty="0"/>
          </a:p>
        </p:txBody>
      </p:sp>
      <p:sp>
        <p:nvSpPr>
          <p:cNvPr id="48176" name="Line 96"/>
          <p:cNvSpPr>
            <a:spLocks noChangeShapeType="1"/>
          </p:cNvSpPr>
          <p:nvPr/>
        </p:nvSpPr>
        <p:spPr bwMode="auto">
          <a:xfrm flipH="1">
            <a:off x="6734175" y="5000625"/>
            <a:ext cx="180975" cy="276225"/>
          </a:xfrm>
          <a:prstGeom prst="line">
            <a:avLst/>
          </a:prstGeom>
          <a:noFill/>
          <a:ln w="12700">
            <a:solidFill>
              <a:schemeClr val="tx1"/>
            </a:solidFill>
            <a:round/>
            <a:headEnd/>
            <a:tailEnd/>
          </a:ln>
        </p:spPr>
        <p:txBody>
          <a:bodyPr wrap="none" anchor="ctr"/>
          <a:lstStyle/>
          <a:p>
            <a:endParaRPr lang="en-US" dirty="0"/>
          </a:p>
        </p:txBody>
      </p:sp>
      <p:sp>
        <p:nvSpPr>
          <p:cNvPr id="48177" name="Line 97"/>
          <p:cNvSpPr>
            <a:spLocks noChangeShapeType="1"/>
          </p:cNvSpPr>
          <p:nvPr/>
        </p:nvSpPr>
        <p:spPr bwMode="auto">
          <a:xfrm>
            <a:off x="6486525" y="5467350"/>
            <a:ext cx="95250" cy="276225"/>
          </a:xfrm>
          <a:prstGeom prst="line">
            <a:avLst/>
          </a:prstGeom>
          <a:noFill/>
          <a:ln w="12700">
            <a:solidFill>
              <a:schemeClr val="tx1"/>
            </a:solidFill>
            <a:round/>
            <a:headEnd/>
            <a:tailEnd/>
          </a:ln>
        </p:spPr>
        <p:txBody>
          <a:bodyPr wrap="none" anchor="ctr"/>
          <a:lstStyle/>
          <a:p>
            <a:endParaRPr lang="en-US" dirty="0"/>
          </a:p>
        </p:txBody>
      </p:sp>
      <p:sp>
        <p:nvSpPr>
          <p:cNvPr id="48178" name="Line 98"/>
          <p:cNvSpPr>
            <a:spLocks noChangeShapeType="1"/>
          </p:cNvSpPr>
          <p:nvPr/>
        </p:nvSpPr>
        <p:spPr bwMode="auto">
          <a:xfrm flipH="1">
            <a:off x="6372225" y="5457825"/>
            <a:ext cx="114300" cy="285750"/>
          </a:xfrm>
          <a:prstGeom prst="line">
            <a:avLst/>
          </a:prstGeom>
          <a:noFill/>
          <a:ln w="12700">
            <a:solidFill>
              <a:schemeClr val="tx1"/>
            </a:solidFill>
            <a:round/>
            <a:headEnd/>
            <a:tailEnd/>
          </a:ln>
        </p:spPr>
        <p:txBody>
          <a:bodyPr wrap="none" anchor="ctr"/>
          <a:lstStyle/>
          <a:p>
            <a:endParaRPr lang="en-US" dirty="0"/>
          </a:p>
        </p:txBody>
      </p:sp>
      <p:sp>
        <p:nvSpPr>
          <p:cNvPr id="48179" name="Line 99"/>
          <p:cNvSpPr>
            <a:spLocks noChangeShapeType="1"/>
          </p:cNvSpPr>
          <p:nvPr/>
        </p:nvSpPr>
        <p:spPr bwMode="auto">
          <a:xfrm>
            <a:off x="7067550" y="5457825"/>
            <a:ext cx="95250" cy="257175"/>
          </a:xfrm>
          <a:prstGeom prst="line">
            <a:avLst/>
          </a:prstGeom>
          <a:noFill/>
          <a:ln w="12700">
            <a:solidFill>
              <a:schemeClr val="tx1"/>
            </a:solidFill>
            <a:round/>
            <a:headEnd/>
            <a:tailEnd/>
          </a:ln>
        </p:spPr>
        <p:txBody>
          <a:bodyPr wrap="none" anchor="ctr"/>
          <a:lstStyle/>
          <a:p>
            <a:endParaRPr lang="en-US" dirty="0"/>
          </a:p>
        </p:txBody>
      </p:sp>
      <p:sp>
        <p:nvSpPr>
          <p:cNvPr id="48180" name="Line 100"/>
          <p:cNvSpPr>
            <a:spLocks noChangeShapeType="1"/>
          </p:cNvSpPr>
          <p:nvPr/>
        </p:nvSpPr>
        <p:spPr bwMode="auto">
          <a:xfrm flipH="1">
            <a:off x="6953250" y="5448300"/>
            <a:ext cx="114300" cy="285750"/>
          </a:xfrm>
          <a:prstGeom prst="line">
            <a:avLst/>
          </a:prstGeom>
          <a:noFill/>
          <a:ln w="12700">
            <a:solidFill>
              <a:schemeClr val="tx1"/>
            </a:solidFill>
            <a:round/>
            <a:headEnd/>
            <a:tailEnd/>
          </a:ln>
        </p:spPr>
        <p:txBody>
          <a:bodyPr wrap="none" anchor="ctr"/>
          <a:lstStyle/>
          <a:p>
            <a:endParaRPr lang="en-US" dirty="0"/>
          </a:p>
        </p:txBody>
      </p:sp>
      <p:sp>
        <p:nvSpPr>
          <p:cNvPr id="48181" name="Line 101"/>
          <p:cNvSpPr>
            <a:spLocks noChangeShapeType="1"/>
          </p:cNvSpPr>
          <p:nvPr/>
        </p:nvSpPr>
        <p:spPr bwMode="auto">
          <a:xfrm>
            <a:off x="6762750" y="5457825"/>
            <a:ext cx="95250" cy="276225"/>
          </a:xfrm>
          <a:prstGeom prst="line">
            <a:avLst/>
          </a:prstGeom>
          <a:noFill/>
          <a:ln w="12700">
            <a:solidFill>
              <a:schemeClr val="tx1"/>
            </a:solidFill>
            <a:round/>
            <a:headEnd/>
            <a:tailEnd/>
          </a:ln>
        </p:spPr>
        <p:txBody>
          <a:bodyPr wrap="none" anchor="ctr"/>
          <a:lstStyle/>
          <a:p>
            <a:endParaRPr lang="en-US" dirty="0"/>
          </a:p>
        </p:txBody>
      </p:sp>
      <p:sp>
        <p:nvSpPr>
          <p:cNvPr id="48182" name="Line 102"/>
          <p:cNvSpPr>
            <a:spLocks noChangeShapeType="1"/>
          </p:cNvSpPr>
          <p:nvPr/>
        </p:nvSpPr>
        <p:spPr bwMode="auto">
          <a:xfrm flipH="1">
            <a:off x="6648450" y="5448300"/>
            <a:ext cx="114300" cy="285750"/>
          </a:xfrm>
          <a:prstGeom prst="line">
            <a:avLst/>
          </a:prstGeom>
          <a:noFill/>
          <a:ln w="12700">
            <a:solidFill>
              <a:schemeClr val="tx1"/>
            </a:solidFill>
            <a:round/>
            <a:headEnd/>
            <a:tailEnd/>
          </a:ln>
        </p:spPr>
        <p:txBody>
          <a:bodyPr wrap="none" anchor="ctr"/>
          <a:lstStyle/>
          <a:p>
            <a:endParaRPr lang="en-US" dirty="0"/>
          </a:p>
        </p:txBody>
      </p:sp>
      <p:sp>
        <p:nvSpPr>
          <p:cNvPr id="48183" name="Line 103"/>
          <p:cNvSpPr>
            <a:spLocks noChangeShapeType="1"/>
          </p:cNvSpPr>
          <p:nvPr/>
        </p:nvSpPr>
        <p:spPr bwMode="auto">
          <a:xfrm>
            <a:off x="6181725" y="5448300"/>
            <a:ext cx="95250" cy="276225"/>
          </a:xfrm>
          <a:prstGeom prst="line">
            <a:avLst/>
          </a:prstGeom>
          <a:noFill/>
          <a:ln w="12700">
            <a:solidFill>
              <a:schemeClr val="tx1"/>
            </a:solidFill>
            <a:round/>
            <a:headEnd/>
            <a:tailEnd/>
          </a:ln>
        </p:spPr>
        <p:txBody>
          <a:bodyPr wrap="none" anchor="ctr"/>
          <a:lstStyle/>
          <a:p>
            <a:endParaRPr lang="en-US" dirty="0"/>
          </a:p>
        </p:txBody>
      </p:sp>
      <p:sp>
        <p:nvSpPr>
          <p:cNvPr id="48184" name="Line 104"/>
          <p:cNvSpPr>
            <a:spLocks noChangeShapeType="1"/>
          </p:cNvSpPr>
          <p:nvPr/>
        </p:nvSpPr>
        <p:spPr bwMode="auto">
          <a:xfrm flipH="1">
            <a:off x="6076950" y="5438775"/>
            <a:ext cx="104775" cy="266700"/>
          </a:xfrm>
          <a:prstGeom prst="line">
            <a:avLst/>
          </a:prstGeom>
          <a:noFill/>
          <a:ln w="12700">
            <a:solidFill>
              <a:schemeClr val="tx1"/>
            </a:solidFill>
            <a:round/>
            <a:headEnd/>
            <a:tailEnd/>
          </a:ln>
        </p:spPr>
        <p:txBody>
          <a:bodyPr wrap="none" anchor="ctr"/>
          <a:lstStyle/>
          <a:p>
            <a:endParaRPr lang="en-US" dirty="0"/>
          </a:p>
        </p:txBody>
      </p:sp>
      <p:sp>
        <p:nvSpPr>
          <p:cNvPr id="48185" name="Rectangle 105"/>
          <p:cNvSpPr>
            <a:spLocks noChangeArrowheads="1"/>
          </p:cNvSpPr>
          <p:nvPr/>
        </p:nvSpPr>
        <p:spPr bwMode="auto">
          <a:xfrm>
            <a:off x="6815138" y="5235575"/>
            <a:ext cx="498475" cy="244475"/>
          </a:xfrm>
          <a:prstGeom prst="rect">
            <a:avLst/>
          </a:prstGeom>
          <a:noFill/>
          <a:ln w="12700">
            <a:noFill/>
            <a:miter lim="800000"/>
            <a:headEnd/>
            <a:tailEnd/>
          </a:ln>
        </p:spPr>
        <p:txBody>
          <a:bodyPr>
            <a:spAutoFit/>
          </a:bodyPr>
          <a:lstStyle/>
          <a:p>
            <a:pPr eaLnBrk="0" hangingPunct="0">
              <a:buClrTx/>
              <a:buFontTx/>
              <a:buNone/>
            </a:pPr>
            <a:r>
              <a:rPr lang="en-US" sz="1000" b="0" dirty="0">
                <a:latin typeface="Arial" charset="0"/>
              </a:rPr>
              <a:t>dir6</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Grp="1" noChangeArrowheads="1"/>
          </p:cNvSpPr>
          <p:nvPr>
            <p:ph type="title"/>
          </p:nvPr>
        </p:nvSpPr>
        <p:spPr/>
        <p:txBody>
          <a:bodyPr/>
          <a:lstStyle/>
          <a:p>
            <a:pPr eaLnBrk="1" hangingPunct="1"/>
            <a:r>
              <a:rPr lang="en-US" dirty="0" smtClean="0"/>
              <a:t>Concurrent Transfer Limitation</a:t>
            </a:r>
          </a:p>
        </p:txBody>
      </p:sp>
      <p:sp>
        <p:nvSpPr>
          <p:cNvPr id="49156" name="Rectangle 3"/>
          <p:cNvSpPr>
            <a:spLocks noGrp="1" noChangeArrowheads="1"/>
          </p:cNvSpPr>
          <p:nvPr>
            <p:ph type="body" idx="1"/>
          </p:nvPr>
        </p:nvSpPr>
        <p:spPr/>
        <p:txBody>
          <a:bodyPr/>
          <a:lstStyle/>
          <a:p>
            <a:pPr eaLnBrk="1" hangingPunct="1"/>
            <a:r>
              <a:rPr lang="en-US" dirty="0" smtClean="0"/>
              <a:t>Updates fail when the system exceeds the maximum simultaneous replication operations it supports</a:t>
            </a:r>
          </a:p>
          <a:p>
            <a:pPr lvl="1" eaLnBrk="1" hangingPunct="1"/>
            <a:r>
              <a:rPr lang="en-US" dirty="0" smtClean="0"/>
              <a:t>Each transfer beyond the limit will reattempt to run once per minute</a:t>
            </a:r>
          </a:p>
          <a:p>
            <a:pPr eaLnBrk="1" hangingPunct="1"/>
            <a:r>
              <a:rPr lang="en-US" dirty="0" smtClean="0"/>
              <a:t>To optimize:</a:t>
            </a:r>
          </a:p>
          <a:p>
            <a:pPr lvl="1" eaLnBrk="1" hangingPunct="1"/>
            <a:r>
              <a:rPr lang="en-US" dirty="0" smtClean="0"/>
              <a:t>Stagger update schedules</a:t>
            </a:r>
          </a:p>
          <a:p>
            <a:pPr lvl="1" eaLnBrk="1" hangingPunct="1"/>
            <a:r>
              <a:rPr lang="en-US" dirty="0" smtClean="0"/>
              <a:t>For qtree SnapMirror, if there are too many qtrees per destination volume, rebaseline those qtrees to another volume</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2"/>
          <p:cNvSpPr>
            <a:spLocks noGrp="1" noChangeArrowheads="1"/>
          </p:cNvSpPr>
          <p:nvPr>
            <p:ph type="title"/>
          </p:nvPr>
        </p:nvSpPr>
        <p:spPr/>
        <p:txBody>
          <a:bodyPr/>
          <a:lstStyle/>
          <a:p>
            <a:pPr eaLnBrk="1" hangingPunct="1"/>
            <a:r>
              <a:rPr lang="en-US" dirty="0" smtClean="0"/>
              <a:t>CPU Utilization</a:t>
            </a:r>
          </a:p>
        </p:txBody>
      </p:sp>
      <p:sp>
        <p:nvSpPr>
          <p:cNvPr id="50180" name="Rectangle 3"/>
          <p:cNvSpPr>
            <a:spLocks noGrp="1" noChangeArrowheads="1"/>
          </p:cNvSpPr>
          <p:nvPr>
            <p:ph type="body" idx="1"/>
          </p:nvPr>
        </p:nvSpPr>
        <p:spPr/>
        <p:txBody>
          <a:bodyPr/>
          <a:lstStyle/>
          <a:p>
            <a:pPr eaLnBrk="1" hangingPunct="1"/>
            <a:r>
              <a:rPr lang="en-US" dirty="0" smtClean="0"/>
              <a:t>SnapMirror consumes available CPU cycles on a storage system</a:t>
            </a:r>
          </a:p>
          <a:p>
            <a:pPr lvl="1" eaLnBrk="1" hangingPunct="1"/>
            <a:r>
              <a:rPr lang="en-US" dirty="0" smtClean="0"/>
              <a:t>100% CPU utilization does not mean that  performance is degraded</a:t>
            </a:r>
          </a:p>
          <a:p>
            <a:pPr lvl="1" eaLnBrk="1" hangingPunct="1"/>
            <a:r>
              <a:rPr lang="en-US" dirty="0" smtClean="0"/>
              <a:t>SnapMirror may have some impact, but in the majority of cases, it is NOT very significant</a:t>
            </a:r>
          </a:p>
          <a:p>
            <a:pPr eaLnBrk="1" hangingPunct="1"/>
            <a:r>
              <a:rPr lang="en-US" dirty="0" smtClean="0"/>
              <a:t>Monitor storage system CPU using</a:t>
            </a:r>
          </a:p>
          <a:p>
            <a:pPr lvl="1" eaLnBrk="1" hangingPunct="1"/>
            <a:r>
              <a:rPr lang="en-US" dirty="0" smtClean="0"/>
              <a:t>Operations Manager Performance Advisor </a:t>
            </a:r>
          </a:p>
          <a:p>
            <a:pPr lvl="1" eaLnBrk="1" hangingPunct="1"/>
            <a:r>
              <a:rPr lang="en-US" dirty="0" smtClean="0"/>
              <a:t>Data ONTAP </a:t>
            </a:r>
            <a:r>
              <a:rPr lang="en-US" dirty="0" smtClean="0">
                <a:latin typeface="Courier New" pitchFamily="49" charset="0"/>
              </a:rPr>
              <a:t>sysstat</a:t>
            </a:r>
            <a:r>
              <a:rPr lang="en-US" dirty="0" smtClean="0"/>
              <a:t> command</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2"/>
          <p:cNvSpPr>
            <a:spLocks noGrp="1" noChangeArrowheads="1"/>
          </p:cNvSpPr>
          <p:nvPr>
            <p:ph type="title"/>
          </p:nvPr>
        </p:nvSpPr>
        <p:spPr/>
        <p:txBody>
          <a:bodyPr/>
          <a:lstStyle/>
          <a:p>
            <a:pPr eaLnBrk="1" hangingPunct="1"/>
            <a:r>
              <a:rPr lang="en-US" dirty="0" smtClean="0"/>
              <a:t>System Activities</a:t>
            </a:r>
          </a:p>
        </p:txBody>
      </p:sp>
      <p:sp>
        <p:nvSpPr>
          <p:cNvPr id="51204" name="Rectangle 3"/>
          <p:cNvSpPr>
            <a:spLocks noGrp="1" noChangeArrowheads="1"/>
          </p:cNvSpPr>
          <p:nvPr>
            <p:ph type="body" idx="1"/>
          </p:nvPr>
        </p:nvSpPr>
        <p:spPr/>
        <p:txBody>
          <a:bodyPr/>
          <a:lstStyle/>
          <a:p>
            <a:pPr eaLnBrk="1" hangingPunct="1"/>
            <a:r>
              <a:rPr lang="en-US" dirty="0" smtClean="0"/>
              <a:t>On heavily loaded systems, SnapMirror competes with other processes and may impact response times</a:t>
            </a:r>
          </a:p>
          <a:p>
            <a:pPr eaLnBrk="1" hangingPunct="1"/>
            <a:r>
              <a:rPr lang="en-US" dirty="0" smtClean="0"/>
              <a:t>To address this problem consider these  alternatives:</a:t>
            </a:r>
          </a:p>
          <a:p>
            <a:pPr lvl="1" eaLnBrk="1" hangingPunct="1"/>
            <a:r>
              <a:rPr lang="en-US" dirty="0" smtClean="0"/>
              <a:t>Use FlexShare® software</a:t>
            </a:r>
          </a:p>
          <a:p>
            <a:pPr lvl="1" eaLnBrk="1" hangingPunct="1"/>
            <a:r>
              <a:rPr lang="en-US" dirty="0" smtClean="0"/>
              <a:t>Schedule SnapMirror updates at times when NFS or CIFS traffic is low</a:t>
            </a:r>
          </a:p>
          <a:p>
            <a:pPr lvl="1" eaLnBrk="1" hangingPunct="1"/>
            <a:r>
              <a:rPr lang="en-US" dirty="0" smtClean="0"/>
              <a:t>Reduce update frequency</a:t>
            </a:r>
          </a:p>
          <a:p>
            <a:pPr lvl="1" eaLnBrk="1" hangingPunct="1"/>
            <a:r>
              <a:rPr lang="en-US" dirty="0" smtClean="0"/>
              <a:t>Upgrade to a more powerful NetApp controller</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2"/>
          <p:cNvSpPr>
            <a:spLocks noGrp="1" noChangeArrowheads="1"/>
          </p:cNvSpPr>
          <p:nvPr>
            <p:ph type="title"/>
          </p:nvPr>
        </p:nvSpPr>
        <p:spPr/>
        <p:txBody>
          <a:bodyPr/>
          <a:lstStyle/>
          <a:p>
            <a:pPr eaLnBrk="1" hangingPunct="1"/>
            <a:r>
              <a:rPr lang="en-US" dirty="0" smtClean="0"/>
              <a:t>Network Distance and Bandwidth</a:t>
            </a:r>
          </a:p>
        </p:txBody>
      </p:sp>
      <p:sp>
        <p:nvSpPr>
          <p:cNvPr id="52228" name="Rectangle 3"/>
          <p:cNvSpPr>
            <a:spLocks noGrp="1" noChangeArrowheads="1"/>
          </p:cNvSpPr>
          <p:nvPr>
            <p:ph type="body" idx="1"/>
          </p:nvPr>
        </p:nvSpPr>
        <p:spPr/>
        <p:txBody>
          <a:bodyPr/>
          <a:lstStyle/>
          <a:p>
            <a:pPr eaLnBrk="1" hangingPunct="1"/>
            <a:r>
              <a:rPr lang="en-US" dirty="0" smtClean="0"/>
              <a:t>Network distance causes write latency</a:t>
            </a:r>
          </a:p>
          <a:p>
            <a:pPr eaLnBrk="1" hangingPunct="1"/>
            <a:r>
              <a:rPr lang="en-US" dirty="0" smtClean="0"/>
              <a:t>To address network issues:</a:t>
            </a:r>
          </a:p>
          <a:p>
            <a:pPr lvl="1" eaLnBrk="1" hangingPunct="1"/>
            <a:r>
              <a:rPr lang="en-US" dirty="0" smtClean="0"/>
              <a:t>Limit the bandwidth using network throttle features</a:t>
            </a:r>
          </a:p>
          <a:p>
            <a:pPr lvl="1" eaLnBrk="1" hangingPunct="1"/>
            <a:r>
              <a:rPr lang="en-US" dirty="0" smtClean="0"/>
              <a:t>Utilize a dedicated network for SnapMirror</a:t>
            </a:r>
          </a:p>
          <a:p>
            <a:pPr lvl="1" eaLnBrk="1" hangingPunct="1"/>
            <a:r>
              <a:rPr lang="en-US" dirty="0" smtClean="0"/>
              <a:t>Use multipath for load balancing/failover</a:t>
            </a:r>
          </a:p>
          <a:p>
            <a:pPr lvl="1" eaLnBrk="1" hangingPunct="1"/>
            <a:r>
              <a:rPr lang="en-US" dirty="0" smtClean="0"/>
              <a:t>Look for typical network problems</a:t>
            </a:r>
          </a:p>
          <a:p>
            <a:pPr lvl="2" eaLnBrk="1" hangingPunct="1"/>
            <a:r>
              <a:rPr lang="en-US" dirty="0" smtClean="0"/>
              <a:t>For example, duplex mismatches</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2"/>
          <p:cNvSpPr>
            <a:spLocks noGrp="1" noChangeArrowheads="1"/>
          </p:cNvSpPr>
          <p:nvPr>
            <p:ph type="title"/>
          </p:nvPr>
        </p:nvSpPr>
        <p:spPr/>
        <p:txBody>
          <a:bodyPr/>
          <a:lstStyle/>
          <a:p>
            <a:pPr eaLnBrk="1" hangingPunct="1"/>
            <a:r>
              <a:rPr lang="en-US" dirty="0" smtClean="0"/>
              <a:t>Documents and References</a:t>
            </a:r>
          </a:p>
        </p:txBody>
      </p:sp>
      <p:sp>
        <p:nvSpPr>
          <p:cNvPr id="53252" name="Rectangle 3"/>
          <p:cNvSpPr>
            <a:spLocks noGrp="1" noChangeArrowheads="1"/>
          </p:cNvSpPr>
          <p:nvPr>
            <p:ph type="body" idx="1"/>
          </p:nvPr>
        </p:nvSpPr>
        <p:spPr/>
        <p:txBody>
          <a:bodyPr/>
          <a:lstStyle/>
          <a:p>
            <a:pPr eaLnBrk="1" hangingPunct="1"/>
            <a:r>
              <a:rPr lang="en-US" i="1" dirty="0" smtClean="0"/>
              <a:t>Data ONTAP Data Protection Online Backup and Recovery Guide </a:t>
            </a:r>
          </a:p>
          <a:p>
            <a:pPr eaLnBrk="1" hangingPunct="1"/>
            <a:r>
              <a:rPr lang="en-US" i="1" dirty="0" smtClean="0"/>
              <a:t>SnapMirror Async Overview and Best Practices Guide</a:t>
            </a:r>
          </a:p>
          <a:p>
            <a:pPr lvl="1">
              <a:buClr>
                <a:schemeClr val="tx1"/>
              </a:buClr>
            </a:pPr>
            <a:r>
              <a:rPr lang="en-US" sz="2400" dirty="0" smtClean="0">
                <a:solidFill>
                  <a:schemeClr val="tx2"/>
                </a:solidFill>
              </a:rPr>
              <a:t>http://media.netapp.com/documents/tr-3446.pdf</a:t>
            </a:r>
          </a:p>
          <a:p>
            <a:pPr eaLnBrk="1" hangingPunct="1"/>
            <a:r>
              <a:rPr lang="en-US" i="1" dirty="0" smtClean="0"/>
              <a:t>SnapMirror Sync and SnapMirror Semi-Sync Overview and Design Considerations</a:t>
            </a:r>
          </a:p>
          <a:p>
            <a:pPr lvl="1"/>
            <a:r>
              <a:rPr lang="en-US" sz="2200" dirty="0" smtClean="0">
                <a:solidFill>
                  <a:schemeClr val="tx2"/>
                </a:solidFill>
              </a:rPr>
              <a:t>http://media.netapp.com/documents/tr-3326.pdf</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Module Summary</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6"/>
          <p:cNvSpPr>
            <a:spLocks noGrp="1" noChangeArrowheads="1"/>
          </p:cNvSpPr>
          <p:nvPr>
            <p:ph type="title" idx="4294967295"/>
          </p:nvPr>
        </p:nvSpPr>
        <p:spPr/>
        <p:txBody>
          <a:bodyPr/>
          <a:lstStyle/>
          <a:p>
            <a:r>
              <a:rPr lang="en-US" dirty="0"/>
              <a:t>Module Summary</a:t>
            </a:r>
          </a:p>
        </p:txBody>
      </p:sp>
      <p:sp>
        <p:nvSpPr>
          <p:cNvPr id="74755" name="Rectangle 7"/>
          <p:cNvSpPr>
            <a:spLocks noGrp="1" noChangeArrowheads="1"/>
          </p:cNvSpPr>
          <p:nvPr>
            <p:ph type="body" idx="4294967295"/>
          </p:nvPr>
        </p:nvSpPr>
        <p:spPr/>
        <p:txBody>
          <a:bodyPr/>
          <a:lstStyle/>
          <a:p>
            <a:pPr>
              <a:buNone/>
            </a:pPr>
            <a:r>
              <a:rPr lang="en-US" dirty="0" smtClean="0"/>
              <a:t>In this module, you should have learned to:</a:t>
            </a:r>
          </a:p>
          <a:p>
            <a:pPr eaLnBrk="1" hangingPunct="1"/>
            <a:r>
              <a:rPr lang="en-US" sz="2400" dirty="0" smtClean="0"/>
              <a:t>Explain the SnapMirror Async, Sync, and Semi-Sync modes of operation</a:t>
            </a:r>
          </a:p>
          <a:p>
            <a:pPr eaLnBrk="1" hangingPunct="1"/>
            <a:r>
              <a:rPr lang="en-US" sz="2400" dirty="0" smtClean="0"/>
              <a:t>Describe how volume SnapMirror and qtree SnapMirror replicate data</a:t>
            </a:r>
          </a:p>
          <a:p>
            <a:pPr eaLnBrk="1" hangingPunct="1"/>
            <a:r>
              <a:rPr lang="en-US" sz="2400" dirty="0" smtClean="0"/>
              <a:t>Configure SnapMirror </a:t>
            </a:r>
          </a:p>
          <a:p>
            <a:pPr eaLnBrk="1" hangingPunct="1"/>
            <a:r>
              <a:rPr lang="en-US" sz="2400" dirty="0" smtClean="0"/>
              <a:t>Perform advanced SnapMirror operations</a:t>
            </a:r>
          </a:p>
          <a:p>
            <a:pPr eaLnBrk="1" hangingPunct="1"/>
            <a:r>
              <a:rPr lang="en-US" sz="2400" dirty="0" smtClean="0"/>
              <a:t>Explain SnapMirror performance impact</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ctrTitle"/>
          </p:nvPr>
        </p:nvSpPr>
        <p:spPr/>
        <p:txBody>
          <a:bodyPr/>
          <a:lstStyle/>
          <a:p>
            <a:r>
              <a:rPr lang="en-US" dirty="0"/>
              <a:t>Exercise</a:t>
            </a:r>
          </a:p>
        </p:txBody>
      </p:sp>
      <p:sp>
        <p:nvSpPr>
          <p:cNvPr id="98307" name="Rectangle 3"/>
          <p:cNvSpPr>
            <a:spLocks noGrp="1" noChangeArrowheads="1"/>
          </p:cNvSpPr>
          <p:nvPr>
            <p:ph type="subTitle" idx="1"/>
          </p:nvPr>
        </p:nvSpPr>
        <p:spPr/>
        <p:txBody>
          <a:bodyPr/>
          <a:lstStyle/>
          <a:p>
            <a:r>
              <a:rPr lang="en-US" dirty="0"/>
              <a:t>Module </a:t>
            </a:r>
            <a:r>
              <a:rPr lang="en-US" dirty="0" smtClean="0"/>
              <a:t>23: SnapMirror</a:t>
            </a:r>
            <a:endParaRPr lang="en-US" dirty="0"/>
          </a:p>
          <a:p>
            <a:r>
              <a:rPr lang="en-US" dirty="0"/>
              <a:t>Estimated Time: </a:t>
            </a:r>
            <a:r>
              <a:rPr lang="en-US" dirty="0" smtClean="0"/>
              <a:t>45 </a:t>
            </a:r>
            <a:r>
              <a:rPr lang="en-US" dirty="0"/>
              <a:t>minutes</a:t>
            </a:r>
          </a:p>
        </p:txBody>
      </p:sp>
      <p:sp>
        <p:nvSpPr>
          <p:cNvPr id="98308"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buClr>
                <a:schemeClr val="accent2"/>
              </a:buClr>
              <a:buFont typeface="Wingdings 2" pitchFamily="18" charset="2"/>
              <a:buNone/>
            </a:pPr>
            <a:endParaRPr lang="en-US" dirty="0"/>
          </a:p>
        </p:txBody>
      </p:sp>
      <p:sp>
        <p:nvSpPr>
          <p:cNvPr id="98309"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buClr>
                <a:schemeClr val="accent2"/>
              </a:buClr>
              <a:buFont typeface="Wingdings 2" pitchFamily="18" charset="2"/>
              <a:buNone/>
            </a:pPr>
            <a:endParaRPr lang="en-US" dirty="0"/>
          </a:p>
        </p:txBody>
      </p:sp>
    </p:spTree>
  </p:cSld>
  <p:clrMapOvr>
    <a:masterClrMapping/>
  </p:clrMapOvr>
  <p:transition advClick="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0179" name="Rectangle 2"/>
          <p:cNvSpPr>
            <a:spLocks noGrp="1" noChangeArrowheads="1"/>
          </p:cNvSpPr>
          <p:nvPr>
            <p:ph type="title"/>
          </p:nvPr>
        </p:nvSpPr>
        <p:spPr/>
        <p:txBody>
          <a:bodyPr/>
          <a:lstStyle/>
          <a:p>
            <a:r>
              <a:rPr lang="en-US" dirty="0"/>
              <a:t>Check Your Understanding</a:t>
            </a:r>
          </a:p>
        </p:txBody>
      </p:sp>
      <p:sp>
        <p:nvSpPr>
          <p:cNvPr id="50180" name="Rectangle 3"/>
          <p:cNvSpPr>
            <a:spLocks noGrp="1" noChangeArrowheads="1"/>
          </p:cNvSpPr>
          <p:nvPr>
            <p:ph type="body" idx="1"/>
          </p:nvPr>
        </p:nvSpPr>
        <p:spPr/>
        <p:txBody>
          <a:bodyPr/>
          <a:lstStyle/>
          <a:p>
            <a:pPr eaLnBrk="1" hangingPunct="1"/>
            <a:r>
              <a:rPr lang="en-US" sz="2400" dirty="0" smtClean="0"/>
              <a:t>What are the main differences between volume and qtree SnapMirror?</a:t>
            </a:r>
          </a:p>
          <a:p>
            <a:pPr eaLnBrk="1" hangingPunct="1"/>
            <a:r>
              <a:rPr lang="en-US" sz="2400" dirty="0" smtClean="0"/>
              <a:t>True or false? When the </a:t>
            </a:r>
            <a:r>
              <a:rPr lang="en-US" sz="2400" dirty="0" smtClean="0">
                <a:latin typeface="Courier New" pitchFamily="49" charset="0"/>
              </a:rPr>
              <a:t>visibility_interval</a:t>
            </a:r>
            <a:r>
              <a:rPr lang="en-US" sz="2400" dirty="0" smtClean="0"/>
              <a:t>is reached it causes the source system to create a Snapshot copy.</a:t>
            </a:r>
          </a:p>
          <a:p>
            <a:r>
              <a:rPr lang="en-US" sz="2400" dirty="0" smtClean="0"/>
              <a:t>True or false? Ethernet and FC interfaces may be logically combined in multi-mode or failover mode.</a:t>
            </a: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0354" name="Rectangle 2"/>
          <p:cNvSpPr>
            <a:spLocks noGrp="1" noChangeArrowheads="1"/>
          </p:cNvSpPr>
          <p:nvPr>
            <p:ph type="ctrTitle"/>
          </p:nvPr>
        </p:nvSpPr>
        <p:spPr/>
        <p:txBody>
          <a:bodyPr/>
          <a:lstStyle/>
          <a:p>
            <a:r>
              <a:rPr lang="en-US" dirty="0"/>
              <a:t>Answers</a:t>
            </a:r>
          </a:p>
        </p:txBody>
      </p:sp>
      <p:sp>
        <p:nvSpPr>
          <p:cNvPr id="100355" name="Rectangle 3"/>
          <p:cNvSpPr>
            <a:spLocks noGrp="1" noChangeArrowheads="1"/>
          </p:cNvSpPr>
          <p:nvPr>
            <p:ph type="subTitle" idx="1"/>
          </p:nvPr>
        </p:nvSpPr>
        <p:spPr/>
        <p:txBody>
          <a:bodyPr/>
          <a:lstStyle/>
          <a:p>
            <a:r>
              <a:rPr lang="en-US" dirty="0" smtClean="0"/>
              <a:t>Module 23: SnapMirror</a:t>
            </a:r>
            <a:endParaRPr lang="en-US" dirty="0"/>
          </a:p>
        </p:txBody>
      </p:sp>
    </p:spTree>
  </p:cSld>
  <p:clrMapOvr>
    <a:masterClrMapping/>
  </p:clrMapOvr>
  <p:transition advClick="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Check Your Understanding: Answers</a:t>
            </a:r>
            <a:endParaRPr lang="en-US" dirty="0"/>
          </a:p>
        </p:txBody>
      </p:sp>
      <p:sp>
        <p:nvSpPr>
          <p:cNvPr id="3" name="Content Placeholder 2"/>
          <p:cNvSpPr>
            <a:spLocks noGrp="1"/>
          </p:cNvSpPr>
          <p:nvPr>
            <p:ph idx="1"/>
          </p:nvPr>
        </p:nvSpPr>
        <p:spPr/>
        <p:txBody>
          <a:bodyPr/>
          <a:lstStyle/>
          <a:p>
            <a:pPr eaLnBrk="1" hangingPunct="1"/>
            <a:r>
              <a:rPr lang="en-US" dirty="0" smtClean="0"/>
              <a:t>What are the main differences between volume and qtree SnapMirror?</a:t>
            </a:r>
            <a:endParaRPr lang="en-US" dirty="0" smtClean="0">
              <a:solidFill>
                <a:srgbClr val="005BAE"/>
              </a:solidFill>
            </a:endParaRPr>
          </a:p>
          <a:p>
            <a:pPr lvl="1"/>
            <a:r>
              <a:rPr lang="en-US" dirty="0" smtClean="0">
                <a:solidFill>
                  <a:srgbClr val="005BAE"/>
                </a:solidFill>
              </a:rPr>
              <a:t>Volume SnapMirror destination volume is read-only; with qtree SnapMirror, only the qtree replica is read-only</a:t>
            </a:r>
          </a:p>
          <a:p>
            <a:pPr lvl="1"/>
            <a:r>
              <a:rPr lang="en-US" dirty="0" smtClean="0">
                <a:solidFill>
                  <a:srgbClr val="005BAE"/>
                </a:solidFill>
              </a:rPr>
              <a:t>Volume SnapMirror is a block-for-block replication; qtree SnapMirror is a logical replication</a:t>
            </a:r>
          </a:p>
          <a:p>
            <a:pPr lvl="1"/>
            <a:r>
              <a:rPr lang="en-US" dirty="0" smtClean="0">
                <a:solidFill>
                  <a:srgbClr val="005BAE"/>
                </a:solidFill>
              </a:rPr>
              <a:t>Volume SnapMirror replicates all Snapshot copies from the source volume to the destination volume; qtree SnapMirror does not transfer Snapshot copies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7" name="Rectangle 2"/>
          <p:cNvSpPr>
            <a:spLocks noGrp="1" noChangeArrowheads="1"/>
          </p:cNvSpPr>
          <p:nvPr>
            <p:ph type="title"/>
          </p:nvPr>
        </p:nvSpPr>
        <p:spPr/>
        <p:txBody>
          <a:bodyPr/>
          <a:lstStyle/>
          <a:p>
            <a:pPr eaLnBrk="1" hangingPunct="1"/>
            <a:r>
              <a:rPr lang="en-US" dirty="0" smtClean="0"/>
              <a:t>Check Your Understanding: Answers (Cont.)</a:t>
            </a:r>
          </a:p>
        </p:txBody>
      </p:sp>
      <p:sp>
        <p:nvSpPr>
          <p:cNvPr id="690179" name="Rectangle 3"/>
          <p:cNvSpPr>
            <a:spLocks noGrp="1" noChangeArrowheads="1"/>
          </p:cNvSpPr>
          <p:nvPr>
            <p:ph type="body" idx="1"/>
          </p:nvPr>
        </p:nvSpPr>
        <p:spPr/>
        <p:txBody>
          <a:bodyPr/>
          <a:lstStyle/>
          <a:p>
            <a:pPr eaLnBrk="1" hangingPunct="1"/>
            <a:r>
              <a:rPr lang="en-US" sz="2400" dirty="0" smtClean="0"/>
              <a:t>True or false? When the </a:t>
            </a:r>
            <a:r>
              <a:rPr lang="en-US" sz="2400" dirty="0" smtClean="0">
                <a:latin typeface="Courier New" pitchFamily="49" charset="0"/>
              </a:rPr>
              <a:t>visibility_interval</a:t>
            </a:r>
            <a:r>
              <a:rPr lang="en-US" sz="2400" dirty="0" smtClean="0"/>
              <a:t> is reached it causes the source system to create a Snapshot copy.</a:t>
            </a:r>
          </a:p>
          <a:p>
            <a:pPr lvl="1"/>
            <a:r>
              <a:rPr lang="en-US" dirty="0" smtClean="0">
                <a:solidFill>
                  <a:srgbClr val="005BAE"/>
                </a:solidFill>
              </a:rPr>
              <a:t>True</a:t>
            </a:r>
          </a:p>
          <a:p>
            <a:r>
              <a:rPr lang="en-US" sz="2400" dirty="0" smtClean="0"/>
              <a:t>True or false? Ethernet and FC interfaces may be logically combined in multi-mode or failover mode.</a:t>
            </a:r>
          </a:p>
          <a:p>
            <a:pPr lvl="1"/>
            <a:r>
              <a:rPr lang="en-US" dirty="0" smtClean="0">
                <a:solidFill>
                  <a:srgbClr val="005BAE"/>
                </a:solidFill>
              </a:rPr>
              <a:t>True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9017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9017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9017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2010_NetAppUMaster">
  <a:themeElements>
    <a:clrScheme name="NetAppU">
      <a:dk1>
        <a:srgbClr val="000000"/>
      </a:dk1>
      <a:lt1>
        <a:srgbClr val="FFFFFF"/>
      </a:lt1>
      <a:dk2>
        <a:srgbClr val="0085B4"/>
      </a:dk2>
      <a:lt2>
        <a:srgbClr val="565656"/>
      </a:lt2>
      <a:accent1>
        <a:srgbClr val="A5A5A5"/>
      </a:accent1>
      <a:accent2>
        <a:srgbClr val="58A618"/>
      </a:accent2>
      <a:accent3>
        <a:srgbClr val="FFFFFF"/>
      </a:accent3>
      <a:accent4>
        <a:srgbClr val="000000"/>
      </a:accent4>
      <a:accent5>
        <a:srgbClr val="CFCFCF"/>
      </a:accent5>
      <a:accent6>
        <a:srgbClr val="4F9615"/>
      </a:accent6>
      <a:hlink>
        <a:srgbClr val="005BAE"/>
      </a:hlink>
      <a:folHlink>
        <a:srgbClr val="F95F00"/>
      </a:folHlink>
    </a:clrScheme>
    <a:fontScheme name="3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defRPr kumimoji="0" lang="en-US" sz="20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defRPr kumimoji="0" lang="en-US" sz="20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3_Default Design 1">
        <a:dk1>
          <a:srgbClr val="000000"/>
        </a:dk1>
        <a:lt1>
          <a:srgbClr val="FFFFFF"/>
        </a:lt1>
        <a:dk2>
          <a:srgbClr val="0085B4"/>
        </a:dk2>
        <a:lt2>
          <a:srgbClr val="565656"/>
        </a:lt2>
        <a:accent1>
          <a:srgbClr val="A5A5A5"/>
        </a:accent1>
        <a:accent2>
          <a:srgbClr val="58A618"/>
        </a:accent2>
        <a:accent3>
          <a:srgbClr val="FFFFFF"/>
        </a:accent3>
        <a:accent4>
          <a:srgbClr val="000000"/>
        </a:accent4>
        <a:accent5>
          <a:srgbClr val="CFCFCF"/>
        </a:accent5>
        <a:accent6>
          <a:srgbClr val="4F9615"/>
        </a:accent6>
        <a:hlink>
          <a:srgbClr val="005BAE"/>
        </a:hlink>
        <a:folHlink>
          <a:srgbClr val="F95F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7456474352EAB47A4851619C88431FE" ma:contentTypeVersion="0" ma:contentTypeDescription="Create a new document." ma:contentTypeScope="" ma:versionID="1fccd107ecadbbffce17d5afe025696a">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p:properties>
</file>

<file path=customXml/itemProps1.xml><?xml version="1.0" encoding="utf-8"?>
<ds:datastoreItem xmlns:ds="http://schemas.openxmlformats.org/officeDocument/2006/customXml" ds:itemID="{A35D4EEA-9128-42AE-AF04-30DAFB7298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C51D07A2-197F-4879-969B-4F42A202F866}">
  <ds:schemaRefs>
    <ds:schemaRef ds:uri="http://schemas.microsoft.com/sharepoint/v3/contenttype/forms"/>
  </ds:schemaRefs>
</ds:datastoreItem>
</file>

<file path=customXml/itemProps3.xml><?xml version="1.0" encoding="utf-8"?>
<ds:datastoreItem xmlns:ds="http://schemas.openxmlformats.org/officeDocument/2006/customXml" ds:itemID="{56660672-2C43-402E-BA27-239EFA3FF41E}">
  <ds:schemaRef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22171</TotalTime>
  <Words>10120</Words>
  <Application>Microsoft Office PowerPoint</Application>
  <PresentationFormat>Letter Paper (8.5x11 in)</PresentationFormat>
  <Paragraphs>1109</Paragraphs>
  <Slides>70</Slides>
  <Notes>70</Notes>
  <HiddenSlides>2</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70</vt:i4>
      </vt:variant>
    </vt:vector>
  </HeadingPairs>
  <TitlesOfParts>
    <vt:vector size="72" baseType="lpstr">
      <vt:lpstr>2010_NetAppUMaster</vt:lpstr>
      <vt:lpstr>Visio</vt:lpstr>
      <vt:lpstr>SnapMirror</vt:lpstr>
      <vt:lpstr>Module Objectives</vt:lpstr>
      <vt:lpstr>Loss of Region</vt:lpstr>
      <vt:lpstr>SnapMirror</vt:lpstr>
      <vt:lpstr>Features and Benefits of SnapMirror</vt:lpstr>
      <vt:lpstr>Replication Modes</vt:lpstr>
      <vt:lpstr>Volume and Qtree SnapMirror</vt:lpstr>
      <vt:lpstr>Volume SnapMirror</vt:lpstr>
      <vt:lpstr>Initial Transfer and Replication</vt:lpstr>
      <vt:lpstr>Requirements and Limitations</vt:lpstr>
      <vt:lpstr>Qtree SnapMirror</vt:lpstr>
      <vt:lpstr>Initial Transfer and Replication</vt:lpstr>
      <vt:lpstr>Requirements and Limitations</vt:lpstr>
      <vt:lpstr>SnapMirror Deployment</vt:lpstr>
      <vt:lpstr>Licensing SnapMirror</vt:lpstr>
      <vt:lpstr>Configuration Process</vt:lpstr>
      <vt:lpstr>snapmirror.conf</vt:lpstr>
      <vt:lpstr>snapmirror.conf  File Examples</vt:lpstr>
      <vt:lpstr>Monitoring Transfer</vt:lpstr>
      <vt:lpstr>Listing Snapshot Copies</vt:lpstr>
      <vt:lpstr>Log Files</vt:lpstr>
      <vt:lpstr>NearStore Personality</vt:lpstr>
      <vt:lpstr>Concurrent Transfers</vt:lpstr>
      <vt:lpstr>Managing Transfers</vt:lpstr>
      <vt:lpstr>Throttling Network</vt:lpstr>
      <vt:lpstr>Space Guarantee</vt:lpstr>
      <vt:lpstr>Synchronous SnapMirror</vt:lpstr>
      <vt:lpstr>Sync Mode</vt:lpstr>
      <vt:lpstr>CP and NVLOG Forwarding</vt:lpstr>
      <vt:lpstr>Theory of Operation</vt:lpstr>
      <vt:lpstr>Semi-Sync Mode</vt:lpstr>
      <vt:lpstr>Semi-Sync Mode (Cont.)</vt:lpstr>
      <vt:lpstr>Deployment Examples</vt:lpstr>
      <vt:lpstr>Performance Tuning</vt:lpstr>
      <vt:lpstr>Requirements and Limitations</vt:lpstr>
      <vt:lpstr>Advanced Features</vt:lpstr>
      <vt:lpstr>SnapMirror over Multiple Paths</vt:lpstr>
      <vt:lpstr>Configuring Multiple Paths</vt:lpstr>
      <vt:lpstr>SnapMirror over Fibre Channel</vt:lpstr>
      <vt:lpstr>SnapMirror to Tape</vt:lpstr>
      <vt:lpstr>Converting a Replica to a Writable</vt:lpstr>
      <vt:lpstr>Reestablishing the Relationship</vt:lpstr>
      <vt:lpstr>Reestablishing the Relationship (Cont.)</vt:lpstr>
      <vt:lpstr>Making the Break Permanent</vt:lpstr>
      <vt:lpstr>Migrating SnapMirror Volumes</vt:lpstr>
      <vt:lpstr>Cascading SnapMirror Volumes</vt:lpstr>
      <vt:lpstr>Cascade Support Matrix</vt:lpstr>
      <vt:lpstr>SnapMirror Interactions</vt:lpstr>
      <vt:lpstr>SnapRestore and SnapMirror</vt:lpstr>
      <vt:lpstr>SnapVault and SnapMirror</vt:lpstr>
      <vt:lpstr>SnapVault Versus SnapMirror</vt:lpstr>
      <vt:lpstr>Protecting SnapVault with SnapMirror</vt:lpstr>
      <vt:lpstr>Considerations</vt:lpstr>
      <vt:lpstr>SnapMirror and SnapVault for DR</vt:lpstr>
      <vt:lpstr>Recover from Site and Regional Disasters</vt:lpstr>
      <vt:lpstr>SnapMirror Performance</vt:lpstr>
      <vt:lpstr>Volume SnapMirror Performance</vt:lpstr>
      <vt:lpstr>Qtree SnapMirror Performance</vt:lpstr>
      <vt:lpstr>Concurrent Transfer Limitation</vt:lpstr>
      <vt:lpstr>CPU Utilization</vt:lpstr>
      <vt:lpstr>System Activities</vt:lpstr>
      <vt:lpstr>Network Distance and Bandwidth</vt:lpstr>
      <vt:lpstr>Documents and References</vt:lpstr>
      <vt:lpstr>Module Summary</vt:lpstr>
      <vt:lpstr>Module Summary</vt:lpstr>
      <vt:lpstr>Exercise</vt:lpstr>
      <vt:lpstr>Check Your Understanding</vt:lpstr>
      <vt:lpstr>Answers</vt:lpstr>
      <vt:lpstr>Check Your Understanding: Answers</vt:lpstr>
      <vt:lpstr>Check Your Understanding: Answers (Cont.)</vt:lpstr>
    </vt:vector>
  </TitlesOfParts>
  <Company>NetApp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SnapMirror</dc:title>
  <dc:subject>Accelerated NCDA Boot Camp Data ONTAP 8.0 7-Mode</dc:subject>
  <dc:creator>Curtis Burchett</dc:creator>
  <cp:lastModifiedBy>Lenovo User</cp:lastModifiedBy>
  <cp:revision>3</cp:revision>
  <dcterms:created xsi:type="dcterms:W3CDTF">2007-11-29T22:14:11Z</dcterms:created>
  <dcterms:modified xsi:type="dcterms:W3CDTF">2010-04-17T23:46:39Z</dcterms:modified>
  <cp:category>Instructor Guide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0x01010077456474352EAB47A4851619C88431FE</vt:lpwstr>
  </property>
</Properties>
</file>