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8"/>
  </p:notesMasterIdLst>
  <p:handoutMasterIdLst>
    <p:handoutMasterId r:id="rId49"/>
  </p:handoutMasterIdLst>
  <p:sldIdLst>
    <p:sldId id="476" r:id="rId5"/>
    <p:sldId id="477" r:id="rId6"/>
    <p:sldId id="519" r:id="rId7"/>
    <p:sldId id="479" r:id="rId8"/>
    <p:sldId id="520" r:id="rId9"/>
    <p:sldId id="481" r:id="rId10"/>
    <p:sldId id="482" r:id="rId11"/>
    <p:sldId id="483" r:id="rId12"/>
    <p:sldId id="484" r:id="rId13"/>
    <p:sldId id="485" r:id="rId14"/>
    <p:sldId id="486" r:id="rId15"/>
    <p:sldId id="487" r:id="rId16"/>
    <p:sldId id="488" r:id="rId17"/>
    <p:sldId id="489" r:id="rId18"/>
    <p:sldId id="490" r:id="rId19"/>
    <p:sldId id="491" r:id="rId20"/>
    <p:sldId id="521" r:id="rId21"/>
    <p:sldId id="493" r:id="rId22"/>
    <p:sldId id="494" r:id="rId23"/>
    <p:sldId id="522" r:id="rId24"/>
    <p:sldId id="496" r:id="rId25"/>
    <p:sldId id="497" r:id="rId26"/>
    <p:sldId id="498" r:id="rId27"/>
    <p:sldId id="499" r:id="rId28"/>
    <p:sldId id="500" r:id="rId29"/>
    <p:sldId id="501" r:id="rId30"/>
    <p:sldId id="523" r:id="rId31"/>
    <p:sldId id="503" r:id="rId32"/>
    <p:sldId id="504" r:id="rId33"/>
    <p:sldId id="505" r:id="rId34"/>
    <p:sldId id="524" r:id="rId35"/>
    <p:sldId id="507" r:id="rId36"/>
    <p:sldId id="508" r:id="rId37"/>
    <p:sldId id="509" r:id="rId38"/>
    <p:sldId id="525" r:id="rId39"/>
    <p:sldId id="511" r:id="rId40"/>
    <p:sldId id="512" r:id="rId41"/>
    <p:sldId id="526" r:id="rId42"/>
    <p:sldId id="514" r:id="rId43"/>
    <p:sldId id="515" r:id="rId44"/>
    <p:sldId id="516" r:id="rId45"/>
    <p:sldId id="517" r:id="rId46"/>
    <p:sldId id="518" r:id="rId47"/>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5957" autoAdjust="0"/>
  </p:normalViewPr>
  <p:slideViewPr>
    <p:cSldViewPr snapToGrid="0">
      <p:cViewPr>
        <p:scale>
          <a:sx n="57" d="100"/>
          <a:sy n="57" d="100"/>
        </p:scale>
        <p:origin x="-2136" y="-204"/>
      </p:cViewPr>
      <p:guideLst>
        <p:guide orient="horz" pos="444"/>
        <p:guide orient="horz" pos="795"/>
        <p:guide pos="709"/>
        <p:guide pos="5621"/>
        <p:guide pos="3244"/>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3126"/>
    </p:cViewPr>
  </p:sorterViewPr>
  <p:notesViewPr>
    <p:cSldViewPr snapToGrid="0">
      <p:cViewPr>
        <p:scale>
          <a:sx n="95" d="100"/>
          <a:sy n="95" d="100"/>
        </p:scale>
        <p:origin x="-2088" y="432"/>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now.netapp.com/NOW/knowledge/docs/ontap/rel732_vs/html/ontap/sysadmin/GUID-89A9ACCA-501C-42DB-949B-B57B9AFBB.B98.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WORKGROUP</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SETUP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CONFIGURING CIFS USING CIFS SETUP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10"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WINS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Windows </a:t>
            </a:r>
            <a:r>
              <a:rPr dirty="0"/>
              <a:t>Internet Name Service (WINS) is Microsoft’s implementation of NetBIOS Name Server on Windows. As of Windows 2000 Server, DNS is preferred over WINS, particularly for Active Directory. WINS servers </a:t>
            </a:r>
            <a:r>
              <a:rPr lang="en-US" dirty="0" smtClean="0"/>
              <a:t>are required for </a:t>
            </a:r>
            <a:r>
              <a:rPr dirty="0" smtClean="0"/>
              <a:t>support</a:t>
            </a:r>
            <a:r>
              <a:rPr lang="en-US" dirty="0" smtClean="0"/>
              <a:t>ing</a:t>
            </a:r>
            <a:r>
              <a:rPr dirty="0" smtClean="0"/>
              <a:t> </a:t>
            </a:r>
            <a:r>
              <a:rPr dirty="0"/>
              <a:t>pre-Windows 2000 Server and mixed Windows 2000 Server installs.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8"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INITIAL QUESTIONS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If </a:t>
            </a:r>
            <a:r>
              <a:t>the storage system will be in a Windows-only environment, selecting the NTFS-only option configures the storage system to be most compliant with Microsoft® environments. </a:t>
            </a:r>
            <a:r>
              <a:rPr b="1"/>
              <a:t>NOTE: </a:t>
            </a:r>
            <a:r>
              <a:t>All existing volumes will be converted to NTFS, but qtrees are unaffected.    </a:t>
            </a:r>
          </a:p>
          <a:p>
            <a:pPr marL="0" marR="0" indent="0" algn="l" defTabSz="914400" rtl="0" eaLnBrk="0" fontAlgn="base" latinLnBrk="0" hangingPunct="0">
              <a:lnSpc>
                <a:spcPct val="100000"/>
              </a:lnSpc>
              <a:spcBef>
                <a:spcPct val="30000"/>
              </a:spcBef>
              <a:spcAft>
                <a:spcPct val="0"/>
              </a:spcAft>
              <a:buClrTx/>
              <a:buSzTx/>
              <a:buFontTx/>
              <a:buNone/>
              <a:tabLst/>
              <a:defRPr/>
            </a:pPr>
            <a:r>
              <a:t>If the storage will participate in both Windows and non-Windows environments, the storage system should be configured as multiprotocol.  </a:t>
            </a:r>
          </a:p>
          <a:p>
            <a:pPr marL="0" marR="0" indent="0" algn="l" defTabSz="914400" rtl="0" eaLnBrk="0" fontAlgn="base" latinLnBrk="0" hangingPunct="0">
              <a:lnSpc>
                <a:spcPct val="100000"/>
              </a:lnSpc>
              <a:spcBef>
                <a:spcPct val="30000"/>
              </a:spcBef>
              <a:spcAft>
                <a:spcPct val="0"/>
              </a:spcAft>
              <a:buClrTx/>
              <a:buSzTx/>
              <a:buFontTx/>
              <a:buNone/>
              <a:tabLst/>
              <a:defRPr/>
            </a:pPr>
            <a:r>
              <a:t>When storage system has both NFS and CIFS are licensed, option 1 will be Multiprotocol.  If only CIFS is licensed, option 1 will be NTFS-only as shown.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6"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RESULTS OF NTFS-ONLY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After </a:t>
            </a:r>
            <a:r>
              <a:t>running the </a:t>
            </a:r>
            <a:r>
              <a:rPr>
                <a:latin typeface="Courier New" pitchFamily="49" charset="0"/>
              </a:rPr>
              <a:t>cifs setup</a:t>
            </a:r>
            <a:r>
              <a:t> command, the </a:t>
            </a:r>
            <a:r>
              <a:rPr>
                <a:latin typeface="Courier New" pitchFamily="49" charset="0"/>
              </a:rPr>
              <a:t>options wafl</a:t>
            </a:r>
            <a:r>
              <a:t> command is run. The option wafl.default_security_style is changed from UNIX® to NTFS. This causes all new volumes to default to NTFS security style.  </a:t>
            </a:r>
          </a:p>
          <a:p>
            <a:pPr marL="0" marR="0" indent="0" algn="l" defTabSz="914400" rtl="0" eaLnBrk="0" fontAlgn="base" latinLnBrk="0" hangingPunct="0">
              <a:lnSpc>
                <a:spcPct val="100000"/>
              </a:lnSpc>
              <a:spcBef>
                <a:spcPct val="30000"/>
              </a:spcBef>
              <a:spcAft>
                <a:spcPct val="0"/>
              </a:spcAft>
              <a:buClrTx/>
              <a:buSzTx/>
              <a:buFontTx/>
              <a:buNone/>
              <a:tabLst/>
              <a:defRPr/>
            </a:pPr>
            <a:r>
              <a:t>Additionally, the nt_admin_priv_map_to_root option changes from </a:t>
            </a:r>
            <a:r>
              <a:rPr b="1"/>
              <a:t>on</a:t>
            </a:r>
            <a:r>
              <a:t> to </a:t>
            </a:r>
            <a:r>
              <a:rPr b="1"/>
              <a:t>off</a:t>
            </a:r>
            <a:r>
              <a: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4"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SWITCHING BACK TO MULTIPROTOCOL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Although </a:t>
            </a:r>
            <a:r>
              <a:t>you can change a storage system from NTFS-only to multiprotocol using the </a:t>
            </a:r>
            <a:r>
              <a:rPr>
                <a:latin typeface="Courier New" pitchFamily="49" charset="0"/>
              </a:rPr>
              <a:t>cifs</a:t>
            </a:r>
            <a:r>
              <a:t> </a:t>
            </a:r>
            <a:r>
              <a:rPr>
                <a:latin typeface="Courier New" pitchFamily="49" charset="0"/>
              </a:rPr>
              <a:t>setup</a:t>
            </a:r>
            <a:r>
              <a:t> command, you can achieve the same effect more easily by simply setting the </a:t>
            </a:r>
            <a:r>
              <a:rPr>
                <a:latin typeface="Courier New" pitchFamily="49" charset="0"/>
              </a:rPr>
              <a:t>wafl.default_security_style</a:t>
            </a:r>
            <a:r>
              <a:t> option to </a:t>
            </a:r>
            <a:r>
              <a:rPr>
                <a:latin typeface="Courier New" pitchFamily="49" charset="0"/>
              </a:rPr>
              <a:t>unix</a:t>
            </a:r>
            <a:r>
              <a:t>.</a:t>
            </a:r>
          </a:p>
          <a:p>
            <a:pPr marL="0" marR="0" indent="0" algn="l" defTabSz="914400" rtl="0" eaLnBrk="0" fontAlgn="base" latinLnBrk="0" hangingPunct="0">
              <a:lnSpc>
                <a:spcPct val="100000"/>
              </a:lnSpc>
              <a:spcBef>
                <a:spcPct val="30000"/>
              </a:spcBef>
              <a:spcAft>
                <a:spcPct val="0"/>
              </a:spcAft>
              <a:buClrTx/>
              <a:buSzTx/>
              <a:buFontTx/>
              <a:buNone/>
              <a:tabLst/>
              <a:defRPr/>
            </a:pPr>
            <a:r>
              <a:t>The results of changing an NTFS-only storage system to a multiprotocol storage system are as follows: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Existing ACLs remain unchanged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security style of all volumes and qtrees remains unchanged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When you create a volume, its default security style is UNIX</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a:t>
            </a:r>
            <a:r>
              <a:rPr>
                <a:latin typeface="Courier New" pitchFamily="49" charset="0"/>
              </a:rPr>
              <a:t>wafl.default_security_style</a:t>
            </a:r>
            <a:r>
              <a:t> option is set to UNIX</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702"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SWITCHING BACK TO MULTIPROTOCOL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Because </a:t>
            </a:r>
            <a:r>
              <a:t>the security style of the root volume remains NTFS after you change the storage system from NTFS-only to multiprotocol, you might be denied access to the root volume when you connect from UNIX as root.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can gain access if the ACL for the root volume allows full control for the Windows user that maps to root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You also can gain access by setting the </a:t>
            </a:r>
            <a:r>
              <a:rPr>
                <a:latin typeface="Courier New" pitchFamily="49" charset="0"/>
              </a:rPr>
              <a:t>cifs.nfs_root_ignore_acl</a:t>
            </a:r>
            <a:r>
              <a:t> option to </a:t>
            </a:r>
            <a:r>
              <a:rPr>
                <a:latin typeface="Courier New" pitchFamily="49" charset="0"/>
              </a:rPr>
              <a:t>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When this option is on, ACLs will not affect root access from the Network File System (NFS)</a:t>
            </a:r>
          </a:p>
          <a:p>
            <a:pPr lvl="1">
              <a:buFont typeface="Arial" pitchFamily="34" charset="0"/>
              <a:buChar char="•"/>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50"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ROOT USER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With </a:t>
            </a:r>
            <a:r>
              <a:rPr dirty="0"/>
              <a:t>respect to CIFS, the root user is used in a non-Windows (UNIX) workgroup only and when authentication is performed with the /etc/</a:t>
            </a:r>
            <a:r>
              <a:rPr dirty="0" err="1"/>
              <a:t>passwd</a:t>
            </a:r>
            <a:r>
              <a:rPr dirty="0"/>
              <a:t> file.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This is the root user that was created in the /etc/</a:t>
            </a:r>
            <a:r>
              <a:rPr dirty="0" err="1"/>
              <a:t>passwd</a:t>
            </a:r>
            <a:r>
              <a:rPr dirty="0"/>
              <a:t> file. With respect to CIFS, this root user is used in a non-Windows workgroup only and when authentication is performed with the /etc/</a:t>
            </a:r>
            <a:r>
              <a:rPr dirty="0" err="1"/>
              <a:t>passwd</a:t>
            </a:r>
            <a:r>
              <a:rPr dirty="0"/>
              <a:t> file.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SERVER NAME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6"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AUTHENTICATION METHODS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If </a:t>
            </a:r>
            <a:r>
              <a:rPr dirty="0"/>
              <a:t>you plan to have the storage system join a Windows domain and make use of that domain's users and groups, you should choose Option 1 or 2. Options 3 and 4 are authentication methods that do not require the use of domain controllers, but may still require other systems for full functionality.</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 1: Use this option if the storage system is joining an Active </a:t>
            </a:r>
            <a:r>
              <a:rPr dirty="0" smtClean="0"/>
              <a:t>Directory</a:t>
            </a:r>
            <a:r>
              <a:rPr lang="en-US" baseline="0" dirty="0" smtClean="0"/>
              <a:t> Native Mode.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Option 2: Use this option if the storage system is joining a Windows NT® 4-based domain or an Active </a:t>
            </a:r>
            <a:r>
              <a:rPr lang="en-US" dirty="0" smtClean="0"/>
              <a:t>Directory Mixed Mode.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Option 3: Use this option if you want to join a Windows Workgroup and do not want to depend on external domain controllers. You will need to define a set of local users on the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 4: Use this option for a non-Windows Workgroup that uses UNIX style authentication. This style requires the use of cleartext passwords from Windows clients.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WORKGROUP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42"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WORKGROUP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local administrator account can be locally authenticated by way of CIFS authentication and has privileges to administer CIFS on the storage system. The local users and passwords are stored in the storage system registry file.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WORKGROUP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CONFIGURING CIFS USING NETAPP</a:t>
            </a:r>
            <a:r>
              <a:rPr lang="en-US" baseline="0" dirty="0" smtClean="0"/>
              <a:t> SYSTEM MANAGER</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RESULTS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8"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SERVER FILES CREATED DURING SETUP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During </a:t>
            </a:r>
            <a:r>
              <a:t>the CLI </a:t>
            </a:r>
            <a:r>
              <a:rPr>
                <a:latin typeface="Courier New" pitchFamily="49" charset="0"/>
              </a:rPr>
              <a:t>cifs setup</a:t>
            </a:r>
            <a:r>
              <a:t> script or NetApp System Manager’s CIFS Setup Wizard, CIFS support and configuration files are created in the </a:t>
            </a:r>
            <a:r>
              <a:rPr b="1"/>
              <a:t>/etc</a:t>
            </a:r>
            <a:r>
              <a:t> directory. The number and content of the files are dependent on the environment. </a:t>
            </a:r>
          </a:p>
          <a:p>
            <a:pPr marL="0" marR="0" indent="0" algn="l" defTabSz="914400" rtl="0" eaLnBrk="0" fontAlgn="base" latinLnBrk="0" hangingPunct="0">
              <a:lnSpc>
                <a:spcPct val="100000"/>
              </a:lnSpc>
              <a:spcBef>
                <a:spcPct val="30000"/>
              </a:spcBef>
              <a:spcAft>
                <a:spcPct val="0"/>
              </a:spcAft>
              <a:buClrTx/>
              <a:buSzTx/>
              <a:buFontTx/>
              <a:buNone/>
              <a:tabLst/>
              <a:defRPr/>
            </a:pPr>
            <a:r>
              <a:t>The following are files that are common to all environments: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a:t> /etc/cifsconfig_setup.cfg</a:t>
            </a:r>
            <a:r>
              <a:t> (stores the CIFS setup configuration)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a:t> /etc/usermap.cfg</a:t>
            </a:r>
            <a:r>
              <a:t> (multiprotocol support for mapping users of NFS and CIFS)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a:t> /etc/passwd</a:t>
            </a:r>
            <a:r>
              <a:t> (multiprotocol and UNIX workgroup)</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a:t> /etc/cifsconfig_shares.cfg</a:t>
            </a:r>
            <a:r>
              <a:t> (default shares definitions)</a:t>
            </a:r>
          </a:p>
          <a:p>
            <a:pPr marL="0" marR="0" indent="0" algn="l" defTabSz="914400" rtl="0" eaLnBrk="0" fontAlgn="base" latinLnBrk="0" hangingPunct="0">
              <a:lnSpc>
                <a:spcPct val="100000"/>
              </a:lnSpc>
              <a:spcBef>
                <a:spcPct val="30000"/>
              </a:spcBef>
              <a:spcAft>
                <a:spcPct val="0"/>
              </a:spcAft>
              <a:buClrTx/>
              <a:buSzTx/>
              <a:buFontTx/>
              <a:buNone/>
              <a:tabLst/>
              <a:defRPr/>
            </a:pPr>
            <a:r>
              <a:t>Additional files are created depending on the environment as in a workgroup (Windows or non-Windows) or a Windows domain.</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6"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/ETC/CIFSCONFIG_SETUP.CFG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following shows the contents of an /etc/cifsconfig_setup.cfg file:</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dirty="0" err="1">
                <a:latin typeface="Courier New" pitchFamily="49" charset="0"/>
              </a:rPr>
              <a:t>rdfile</a:t>
            </a:r>
            <a:r>
              <a:rPr dirty="0">
                <a:latin typeface="Courier New" pitchFamily="49" charset="0"/>
              </a:rPr>
              <a:t> /etc/cifsconfig_setup.cfg</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#Generated automatically by </a:t>
            </a:r>
            <a:r>
              <a:rPr dirty="0" err="1">
                <a:latin typeface="Courier New" pitchFamily="49" charset="0"/>
              </a:rPr>
              <a:t>cifs</a:t>
            </a:r>
            <a:r>
              <a:rPr dirty="0">
                <a:latin typeface="Courier New" pitchFamily="49" charset="0"/>
              </a:rPr>
              <a:t> </a:t>
            </a:r>
            <a:r>
              <a:rPr dirty="0" smtClean="0">
                <a:latin typeface="Courier New" pitchFamily="49" charset="0"/>
              </a:rPr>
              <a:t>commands</a:t>
            </a:r>
            <a:endParaRPr lang="en-US"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b="1" dirty="0" err="1" smtClean="0">
                <a:latin typeface="Courier New" pitchFamily="49" charset="0"/>
              </a:rPr>
              <a:t>cifs</a:t>
            </a:r>
            <a:r>
              <a:rPr b="1" dirty="0" smtClean="0">
                <a:latin typeface="Courier New" pitchFamily="49" charset="0"/>
              </a:rPr>
              <a:t> </a:t>
            </a:r>
            <a:r>
              <a:rPr b="1" dirty="0">
                <a:latin typeface="Courier New" pitchFamily="49" charset="0"/>
              </a:rPr>
              <a:t>setup -security </a:t>
            </a:r>
            <a:r>
              <a:rPr b="1" dirty="0" err="1">
                <a:latin typeface="Courier New" pitchFamily="49" charset="0"/>
              </a:rPr>
              <a:t>unix</a:t>
            </a:r>
            <a:r>
              <a:rPr b="1" dirty="0">
                <a:latin typeface="Courier New" pitchFamily="49" charset="0"/>
              </a:rPr>
              <a:t>  -cp 0  -</a:t>
            </a:r>
            <a:r>
              <a:rPr b="1" dirty="0" err="1">
                <a:latin typeface="Courier New" pitchFamily="49" charset="0"/>
              </a:rPr>
              <a:t>NTFSonly</a:t>
            </a:r>
            <a:endParaRPr b="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The content of the file varies depending on the environment that is selected. This file is used each time CIFS service is started and persists across reboots.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4"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/ETC/PASSWD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NOTE</a:t>
            </a:r>
            <a:r>
              <a:rPr b="1" dirty="0"/>
              <a:t>: </a:t>
            </a:r>
            <a:r>
              <a:rPr dirty="0"/>
              <a:t>This root user was created during CIFS setup for the /etc/</a:t>
            </a:r>
            <a:r>
              <a:rPr dirty="0" err="1"/>
              <a:t>passwd</a:t>
            </a:r>
            <a:r>
              <a:rPr dirty="0"/>
              <a:t> file. This is not for the storage system user “root” that is used for system administration.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82"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DEFAULT SHARES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These </a:t>
            </a:r>
            <a:r>
              <a:rPr dirty="0"/>
              <a:t>are the three default share definitions: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C$</a:t>
            </a:r>
            <a:r>
              <a:rPr dirty="0"/>
              <a:t> is /</a:t>
            </a:r>
            <a:r>
              <a:rPr dirty="0" err="1"/>
              <a:t>vol</a:t>
            </a:r>
            <a:r>
              <a:rPr dirty="0"/>
              <a:t>/&lt;root volume&gt;. This is a hidden “admin share” to root of the root</a:t>
            </a:r>
            <a:r>
              <a:rPr b="1" dirty="0"/>
              <a:t> </a:t>
            </a:r>
            <a:r>
              <a:rPr dirty="0"/>
              <a:t>volume.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ETC$ </a:t>
            </a:r>
            <a:r>
              <a:rPr dirty="0"/>
              <a:t>is /</a:t>
            </a:r>
            <a:r>
              <a:rPr dirty="0" err="1"/>
              <a:t>vol</a:t>
            </a:r>
            <a:r>
              <a:rPr dirty="0"/>
              <a:t> /&lt;root volume&gt;/etc. This is a hidden “admin share” to the /etc directory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on the root volume. The /etc directory stores storage system configuration files, executables that are required to boot the system, and some log files.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HOME</a:t>
            </a:r>
            <a:r>
              <a:rPr dirty="0"/>
              <a:t> is /</a:t>
            </a:r>
            <a:r>
              <a:rPr dirty="0" err="1"/>
              <a:t>vol</a:t>
            </a:r>
            <a:r>
              <a:rPr dirty="0"/>
              <a:t> /&lt;root volume&gt;/home. This share is </a:t>
            </a:r>
            <a:r>
              <a:rPr lang="en-US" dirty="0" smtClean="0"/>
              <a:t>the </a:t>
            </a:r>
            <a:r>
              <a:rPr dirty="0" smtClean="0"/>
              <a:t>path </a:t>
            </a:r>
            <a:r>
              <a:rPr dirty="0"/>
              <a:t>to the /home directory on the root volume that is accessible to everyone.</a:t>
            </a:r>
          </a:p>
          <a:p>
            <a:pPr marL="0" marR="0" indent="0" algn="l" defTabSz="914400" rtl="0" eaLnBrk="0" fontAlgn="base" latinLnBrk="0" hangingPunct="0">
              <a:lnSpc>
                <a:spcPct val="100000"/>
              </a:lnSpc>
              <a:spcBef>
                <a:spcPct val="30000"/>
              </a:spcBef>
              <a:spcAft>
                <a:spcPct val="0"/>
              </a:spcAft>
              <a:buClrTx/>
              <a:buSzTx/>
              <a:buFontTx/>
              <a:buNone/>
              <a:tabLst/>
              <a:defRPr/>
            </a:pPr>
            <a:r>
              <a:rPr dirty="0"/>
              <a:t>A hidden share means that it is not visible when browsing. An “admin share” </a:t>
            </a:r>
            <a:r>
              <a:rPr lang="en-US" dirty="0" smtClean="0"/>
              <a:t>is </a:t>
            </a:r>
            <a:r>
              <a:rPr dirty="0" smtClean="0"/>
              <a:t>only</a:t>
            </a:r>
            <a:r>
              <a:rPr lang="en-US" baseline="0" dirty="0" smtClean="0"/>
              <a:t> </a:t>
            </a:r>
            <a:r>
              <a:rPr dirty="0" smtClean="0"/>
              <a:t>available </a:t>
            </a:r>
            <a:r>
              <a:rPr dirty="0"/>
              <a:t>to users who are members of an administrator group.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storage system default root volume is /</a:t>
            </a:r>
            <a:r>
              <a:rPr dirty="0" err="1" smtClean="0"/>
              <a:t>vol</a:t>
            </a:r>
            <a:r>
              <a:rPr dirty="0" smtClean="0"/>
              <a:t>/vol0. </a:t>
            </a:r>
            <a:r>
              <a:rPr dirty="0"/>
              <a:t>You </a:t>
            </a:r>
            <a:r>
              <a:rPr dirty="0" smtClean="0"/>
              <a:t>can </a:t>
            </a:r>
            <a:r>
              <a:rPr dirty="0"/>
              <a:t>change which volume on your storage system is used as the root volume or create a new one and in the process designate a different name for the root volume. The root volume contains special directories and configuration files for administering the storage system.</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30"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/ETC/CIFSCONFIG_SHARE.CFG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HOME share </a:t>
            </a:r>
            <a:r>
              <a:rPr lang="en-US" dirty="0" smtClean="0"/>
              <a:t>is unique because it </a:t>
            </a:r>
            <a:r>
              <a:rPr dirty="0" smtClean="0"/>
              <a:t>maps </a:t>
            </a:r>
            <a:r>
              <a:rPr dirty="0"/>
              <a:t>to the user who is trying to log in. The security descriptors on the user’s home directory apply.</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8" name="Rectangle 6"/>
          <p:cNvSpPr>
            <a:spLocks noGrp="1" noChangeArrowheads="1"/>
          </p:cNvSpPr>
          <p:nvPr>
            <p:ph type="body" idx="1"/>
          </p:nvPr>
        </p:nvSpPr>
        <p:spPr/>
        <p:txBody>
          <a:bodyPr>
            <a:normAutofit/>
          </a:bodyPr>
          <a:lstStyle/>
          <a:p>
            <a:pPr>
              <a:defRPr/>
            </a:pPr>
            <a:r>
              <a:rPr lang="en-US" smtClean="0"/>
              <a:t>/ETC/LCLGROUPS.CFG FILE</a:t>
            </a:r>
          </a:p>
          <a:p>
            <a:pPr>
              <a:defRPr/>
            </a:pPr>
            <a:endParaRPr lang="en-US" smtClean="0"/>
          </a:p>
          <a:p>
            <a:pPr>
              <a:defRPr/>
            </a:pPr>
            <a:r>
              <a:rPr smtClean="0"/>
              <a:t>The </a:t>
            </a:r>
            <a:r>
              <a:rPr dirty="0" smtClean="0">
                <a:latin typeface="Courier New" pitchFamily="49" charset="0"/>
              </a:rPr>
              <a:t>lclgroups.cfg</a:t>
            </a:r>
            <a:r>
              <a:rPr lang="en-US" dirty="0" smtClean="0">
                <a:latin typeface="+mn-lt"/>
                <a:cs typeface="Courier New" pitchFamily="49" charset="0"/>
              </a:rPr>
              <a:t> </a:t>
            </a:r>
            <a:r>
              <a:rPr lang="en-US" dirty="0" smtClean="0"/>
              <a:t>maps groups to RIDs.  A RID is a unique number that is generated when a group or user is created.  For more information, check out this link in NOW:  </a:t>
            </a:r>
            <a:r>
              <a:rPr lang="en-US" u="sng" dirty="0" smtClean="0">
                <a:hlinkClick r:id="rId3"/>
              </a:rPr>
              <a:t>http://</a:t>
            </a:r>
            <a:r>
              <a:rPr lang="en-US" dirty="0" smtClean="0">
                <a:hlinkClick r:id="rId3"/>
              </a:rPr>
              <a:t>now.netapp.com/NOW/knowledge/docs/ontap/rel732_vs/html/ontap/sysadmin/GUID-89A9ACCA-501C-42DB-949B-B57B9AFBB.B98.html</a:t>
            </a:r>
            <a:r>
              <a:rPr lang="en-US"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SIDS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6"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LOOKUP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Security </a:t>
            </a:r>
            <a:r>
              <a:rPr dirty="0"/>
              <a:t>IDs (SIDs) can be converted to user and group IDs using the command-line interface </a:t>
            </a:r>
            <a:r>
              <a:rPr dirty="0" smtClean="0"/>
              <a:t>or</a:t>
            </a:r>
            <a:r>
              <a:rPr lang="en-US" dirty="0" smtClean="0"/>
              <a:t> </a:t>
            </a:r>
            <a:r>
              <a:rPr dirty="0" smtClean="0"/>
              <a:t>NetApp </a:t>
            </a:r>
            <a:r>
              <a:rPr dirty="0"/>
              <a:t>System Manager.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following examples demonstrate conversion using the command-line interface with the </a:t>
            </a:r>
            <a:r>
              <a:rPr dirty="0" err="1">
                <a:latin typeface="Courier New" pitchFamily="49" charset="0"/>
              </a:rPr>
              <a:t>cifs</a:t>
            </a:r>
            <a:r>
              <a:rPr dirty="0">
                <a:latin typeface="Courier New" pitchFamily="49" charset="0"/>
              </a:rPr>
              <a:t> lookup</a:t>
            </a:r>
            <a:r>
              <a:rPr dirty="0"/>
              <a:t> 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lookup </a:t>
            </a:r>
            <a:r>
              <a:rPr b="1" dirty="0" smtClean="0">
                <a:latin typeface="Courier New" pitchFamily="49" charset="0"/>
              </a:rPr>
              <a:t>S-1-5-32-544</a:t>
            </a:r>
            <a:r>
              <a:rPr lang="en-US" b="1" dirty="0" smtClean="0">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latin typeface="Courier New" pitchFamily="49" charset="0"/>
              </a:rPr>
              <a:t>name </a:t>
            </a:r>
            <a:r>
              <a:rPr dirty="0">
                <a:latin typeface="Courier New" pitchFamily="49" charset="0"/>
              </a:rPr>
              <a:t>= BUILTIN\Administrators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SID S-1-5-32-544 is the name “BUILTIN\Administrators.”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lookup </a:t>
            </a:r>
            <a:r>
              <a:rPr b="1" dirty="0" smtClean="0">
                <a:latin typeface="Courier New" pitchFamily="49" charset="0"/>
              </a:rPr>
              <a:t>S-1-5-21-265246955-68147109-1151652928-500</a:t>
            </a:r>
            <a:r>
              <a:rPr lang="en-US" b="1" dirty="0" smtClean="0">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latin typeface="Courier New" pitchFamily="49" charset="0"/>
              </a:rPr>
              <a:t>name </a:t>
            </a:r>
            <a:r>
              <a:rPr b="1" dirty="0">
                <a:latin typeface="Courier New" pitchFamily="49" charset="0"/>
              </a:rPr>
              <a:t>= system\administrator</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This is the SID for the local administrator, system’s administrator, which also is listed in the /etc/lclgroups.cfg file.</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22"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SID CACHE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CIFS </a:t>
            </a:r>
            <a:r>
              <a:rPr dirty="0"/>
              <a:t>frequently is required to map SIDs to user and group names and vice versa for user authentication, quota management, console command processing, and various remote procedure call responses. The SID-to-name map cache contains entries that map SIDs to pre-Windows 2000 Server user and group names.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storage system obtains the SID-to-name mapping information by querying the domain controller. To minimize multiple lookups of the same names, SID-to-name information received from the domain controller is saved in the SID-to-name map cache on the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SID-to-name map cache is enabled on the storage system by default. You can manually control the cache by changing the lifetime of the entries, clearing entries, or turning the SID-to-name map caching off or on. The cache persists if CIFS is terminated or restarted, but it does not persist across a reboot or a takeover and giveback.</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the storage system requires SID-to-name mapping information, it first looks for a matching entry in the SID-to-name map cache. If a matching entry is not found or if an expired matching entry is found, the storage system queries the appropriate domain controller for current mapping information. If the domain controller is not available, an expired mapping entry might be used by the storage system</a:t>
            </a:r>
            <a:r>
              <a:rPr dirty="0" smtClean="0"/>
              <a: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Defaults</a:t>
            </a:r>
            <a:r>
              <a:rPr lang="en-US" baseline="0" dirty="0" smtClean="0"/>
              <a:t> </a:t>
            </a:r>
            <a:r>
              <a:rPr lang="en-US" dirty="0" smtClean="0"/>
              <a:t>for the SID</a:t>
            </a:r>
            <a:r>
              <a:rPr lang="en-US" baseline="0" dirty="0" smtClean="0"/>
              <a:t> </a:t>
            </a:r>
            <a:r>
              <a:rPr lang="en-US" dirty="0" smtClean="0"/>
              <a:t>cache</a:t>
            </a:r>
            <a:r>
              <a:rPr lang="en-US" baseline="0" dirty="0" smtClean="0"/>
              <a:t> lifetime is 1440 minutes (24 hours) with a minimum value of 20 minutes and a maximum value of 100080 minutes (168 hours).  </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NETAPP SYSTEM MANAGER: SID LOOK 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NETBIOS</a:t>
            </a:r>
            <a:r>
              <a:rPr lang="en-US" baseline="0" dirty="0" smtClean="0"/>
              <a:t> ALIASES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70"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NETBIOS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a:t>
            </a:r>
            <a:r>
              <a:rPr smtClean="0"/>
              <a:t>etwork </a:t>
            </a:r>
            <a:r>
              <a:rPr dirty="0"/>
              <a:t>Basic </a:t>
            </a:r>
            <a:r>
              <a:rPr dirty="0" err="1"/>
              <a:t>Input/Output</a:t>
            </a:r>
            <a:r>
              <a:rPr dirty="0"/>
              <a:t> System, or NetBIOS, is an application programming interface (API) that provides simple networking services, enabling users to share and use one another’s resources easily.</a:t>
            </a:r>
          </a:p>
          <a:p>
            <a:pPr marL="0" marR="0" indent="0" algn="l" defTabSz="914400" rtl="0" eaLnBrk="0" fontAlgn="base" latinLnBrk="0" hangingPunct="0">
              <a:lnSpc>
                <a:spcPct val="100000"/>
              </a:lnSpc>
              <a:spcBef>
                <a:spcPct val="30000"/>
              </a:spcBef>
              <a:spcAft>
                <a:spcPct val="0"/>
              </a:spcAft>
              <a:buClrTx/>
              <a:buSzTx/>
              <a:buFontTx/>
              <a:buNone/>
              <a:tabLst/>
              <a:defRPr/>
            </a:pPr>
            <a:r>
              <a:rPr dirty="0"/>
              <a:t>NetBIOS over TCP/IP (NBT or </a:t>
            </a:r>
            <a:r>
              <a:rPr dirty="0" err="1"/>
              <a:t>NetBT</a:t>
            </a:r>
            <a:r>
              <a:rPr dirty="0"/>
              <a:t>) is the standard protocol used for CIFS prior to Windows 2000 Server. The NetBIOS Name Server (NBNS) protocol is part of the NetBIOS over TCP/IP family of protocols. For more information about the NetBIOS over TCP/IP, see chapter 11 of </a:t>
            </a:r>
            <a:r>
              <a:rPr i="1" dirty="0"/>
              <a:t>TCP/IP Fundamentals for Microsoft Windows</a:t>
            </a:r>
            <a:r>
              <a:rPr dirty="0"/>
              <a:t> located at:  www.microsoft.com/downloads/details.aspx?familyid=c76296fd-61c9-4079-a0bb-582bca4a846f&amp;displaylang=en.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8"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NETBIOS</a:t>
            </a:r>
            <a:r>
              <a:rPr lang="en-US" baseline="0" dirty="0" smtClean="0"/>
              <a:t> ALIASES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/etc/cifs_nbalias.cfg configuration file contains the NetBIOS aliases for the storage system. A NetBIOS alias allows the storage system to be accessed by a Windows client using an alternate name for the storage system. To list the current NetBIOS aliases, do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dirty="0" err="1">
                <a:latin typeface="Courier New" pitchFamily="49" charset="0"/>
              </a:rPr>
              <a:t>cifs</a:t>
            </a:r>
            <a:r>
              <a:rPr dirty="0">
                <a:latin typeface="Courier New" pitchFamily="49" charset="0"/>
              </a:rPr>
              <a:t> </a:t>
            </a:r>
            <a:r>
              <a:rPr dirty="0" err="1">
                <a:latin typeface="Courier New" pitchFamily="49" charset="0"/>
              </a:rPr>
              <a:t>nbalias</a:t>
            </a:r>
            <a:r>
              <a:rPr dirty="0"/>
              <a:t/>
            </a:r>
            <a:br>
              <a:rPr dirty="0"/>
            </a:br>
            <a:r>
              <a:rPr dirty="0">
                <a:latin typeface="Courier New" pitchFamily="49" charset="0"/>
              </a:rPr>
              <a:t>No NetBIOS aliases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dirty="0" err="1">
                <a:latin typeface="Courier New" pitchFamily="49" charset="0"/>
              </a:rPr>
              <a:t>rdfile</a:t>
            </a:r>
            <a:r>
              <a:rPr dirty="0">
                <a:latin typeface="Courier New" pitchFamily="49" charset="0"/>
              </a:rPr>
              <a:t> /etc/cifs_nbalias.cfg</a:t>
            </a:r>
            <a:r>
              <a:rPr dirty="0"/>
              <a:t/>
            </a:r>
            <a:br>
              <a:rPr dirty="0"/>
            </a:br>
            <a:r>
              <a:rPr dirty="0">
                <a:latin typeface="Courier New" pitchFamily="49" charset="0"/>
              </a:rPr>
              <a:t># After editing this file, use the console command</a:t>
            </a:r>
            <a:r>
              <a:rPr dirty="0"/>
              <a:t/>
            </a:r>
            <a:br>
              <a:rPr dirty="0"/>
            </a:br>
            <a:r>
              <a:rPr dirty="0">
                <a:latin typeface="Courier New" pitchFamily="49" charset="0"/>
              </a:rPr>
              <a:t># "</a:t>
            </a:r>
            <a:r>
              <a:rPr dirty="0" err="1" smtClean="0">
                <a:latin typeface="Courier New" pitchFamily="49" charset="0"/>
              </a:rPr>
              <a:t>cifs</a:t>
            </a:r>
            <a:r>
              <a:rPr lang="en-US" dirty="0" smtClean="0">
                <a:latin typeface="Courier New" pitchFamily="49" charset="0"/>
              </a:rPr>
              <a:t> </a:t>
            </a:r>
            <a:r>
              <a:rPr dirty="0" err="1" smtClean="0">
                <a:latin typeface="Courier New" pitchFamily="49" charset="0"/>
              </a:rPr>
              <a:t>nbalias</a:t>
            </a:r>
            <a:r>
              <a:rPr dirty="0" smtClean="0">
                <a:latin typeface="Courier New" pitchFamily="49" charset="0"/>
              </a:rPr>
              <a:t> </a:t>
            </a:r>
            <a:r>
              <a:rPr dirty="0">
                <a:latin typeface="Courier New" pitchFamily="49" charset="0"/>
              </a:rPr>
              <a:t>load"</a:t>
            </a:r>
            <a:r>
              <a:rPr dirty="0"/>
              <a:t/>
            </a:r>
            <a:br>
              <a:rPr dirty="0"/>
            </a:br>
            <a:r>
              <a:rPr dirty="0">
                <a:latin typeface="Courier New" pitchFamily="49" charset="0"/>
              </a:rPr>
              <a:t># to make the filer process the entries in this file.</a:t>
            </a:r>
            <a:r>
              <a:rPr dirty="0"/>
              <a:t/>
            </a:r>
            <a:br>
              <a:rPr dirty="0"/>
            </a:br>
            <a:r>
              <a:rPr dirty="0">
                <a:latin typeface="Courier New" pitchFamily="49" charset="0"/>
              </a:rPr>
              <a:t>#</a:t>
            </a:r>
            <a:r>
              <a:rPr dirty="0"/>
              <a:t/>
            </a:r>
            <a:br>
              <a:rPr dirty="0"/>
            </a:br>
            <a:r>
              <a:rPr dirty="0">
                <a:latin typeface="Courier New" pitchFamily="49" charset="0"/>
              </a:rPr>
              <a:t># Note that the "#" character is valid in a CIFS# NetBIOS alias.</a:t>
            </a:r>
            <a:r>
              <a:rPr dirty="0"/>
              <a:t/>
            </a:r>
            <a:br>
              <a:rPr dirty="0"/>
            </a:br>
            <a:r>
              <a:rPr dirty="0">
                <a:latin typeface="Courier New" pitchFamily="49" charset="0"/>
              </a:rPr>
              <a:t># Therefore the "#" character is only treated as a# comment in this file if it is in the first column.</a:t>
            </a:r>
            <a:r>
              <a:rPr dirty="0"/>
              <a:t/>
            </a:r>
            <a:br>
              <a:rPr dirty="0"/>
            </a:br>
            <a:r>
              <a:rPr dirty="0" smtClean="0">
                <a:latin typeface="Courier New" pitchFamily="49" charset="0"/>
              </a:rPr>
              <a:t>grumpy</a:t>
            </a:r>
            <a:endParaRPr lang="en-US"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latin typeface="Courier New" pitchFamily="49" charset="0"/>
              </a:rPr>
              <a:t>happy     </a:t>
            </a:r>
            <a:r>
              <a:rPr b="1" i="1" dirty="0"/>
              <a:t>[Edit and add the NetBIOS aliases.]</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NETBIOS ALIASES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After </a:t>
            </a:r>
            <a:r>
              <a:t>the /etc/cifs_nbalias.cfg file has been edited with the proper NetBIOS aliases, use the </a:t>
            </a:r>
            <a:r>
              <a:rPr>
                <a:latin typeface="Courier New" pitchFamily="49" charset="0"/>
              </a:rPr>
              <a:t>cifs nbalias load</a:t>
            </a:r>
            <a:r>
              <a:t> command to register the update with the WINS server.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TERMINATING AND RESTARTING CIFS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STOPPING AND RESTARTING CIFS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STOPPING AND RESTARTING CIFS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a:t>
            </a:r>
            <a:r>
              <a:rPr lang="en-US" baseline="0" dirty="0" smtClean="0"/>
              <a:t>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a:t>
            </a:r>
            <a:r>
              <a:rPr lang="en-US" baseline="0" dirty="0" smtClean="0"/>
              <a:t> SUMMARY</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CIFS Workgroups</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6</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dirty="0" smtClean="0"/>
              <a:t>License CIFS on a storage system</a:t>
            </a:r>
          </a:p>
          <a:p>
            <a:r>
              <a:rPr lang="en-US" dirty="0" smtClean="0"/>
              <a:t>Join a storage system to a Windows® workgroup environment using the </a:t>
            </a:r>
            <a:r>
              <a:rPr lang="en-US" dirty="0" smtClean="0">
                <a:latin typeface="Courier New" pitchFamily="49" charset="0"/>
              </a:rPr>
              <a:t>cifs setup</a:t>
            </a:r>
            <a:r>
              <a:rPr lang="en-US" dirty="0" smtClean="0"/>
              <a:t> command</a:t>
            </a:r>
          </a:p>
          <a:p>
            <a:r>
              <a:rPr lang="en-US" dirty="0" smtClean="0"/>
              <a:t>Observe the results of </a:t>
            </a:r>
            <a:r>
              <a:rPr lang="en-US" dirty="0" smtClean="0">
                <a:latin typeface="Courier New" pitchFamily="49" charset="0"/>
              </a:rPr>
              <a:t>cifs setup</a:t>
            </a:r>
          </a:p>
          <a:p>
            <a:r>
              <a:rPr lang="en-US" dirty="0" smtClean="0"/>
              <a:t>Manage newly created configuration files for the CIFS workgroup environment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Setup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rrowheads="1"/>
          </p:cNvSpPr>
          <p:nvPr>
            <p:ph type="title"/>
          </p:nvPr>
        </p:nvSpPr>
        <p:spPr/>
        <p:txBody>
          <a:bodyPr/>
          <a:lstStyle/>
          <a:p>
            <a:pPr eaLnBrk="1" hangingPunct="1"/>
            <a:r>
              <a:rPr lang="en-US" dirty="0" smtClean="0"/>
              <a:t>CLI: CIFS Setup</a:t>
            </a:r>
          </a:p>
        </p:txBody>
      </p:sp>
      <p:sp>
        <p:nvSpPr>
          <p:cNvPr id="11268" name="Rectangle 6"/>
          <p:cNvSpPr>
            <a:spLocks noGrp="1" noChangeArrowheads="1"/>
          </p:cNvSpPr>
          <p:nvPr>
            <p:ph type="body" idx="1"/>
          </p:nvPr>
        </p:nvSpPr>
        <p:spPr/>
        <p:txBody>
          <a:bodyPr/>
          <a:lstStyle/>
          <a:p>
            <a:pPr marL="533400" indent="-533400" eaLnBrk="1" hangingPunct="1">
              <a:spcBef>
                <a:spcPct val="0"/>
              </a:spcBef>
            </a:pPr>
            <a:r>
              <a:rPr lang="en-US" dirty="0" smtClean="0"/>
              <a:t>To prepare a storage system to support Windows client users, complete the following steps: </a:t>
            </a:r>
          </a:p>
          <a:p>
            <a:pPr marL="871538" lvl="1" indent="-533400" eaLnBrk="1" hangingPunct="1">
              <a:buFont typeface="Wingdings 2" pitchFamily="18" charset="2"/>
              <a:buAutoNum type="arabicPeriod"/>
            </a:pPr>
            <a:r>
              <a:rPr lang="en-US" dirty="0" smtClean="0"/>
              <a:t>License CIFS</a:t>
            </a:r>
          </a:p>
          <a:p>
            <a:pPr marL="871538" lvl="1" indent="-533400" eaLnBrk="1" hangingPunct="1">
              <a:buFont typeface="Wingdings 2" pitchFamily="18" charset="2"/>
              <a:buAutoNum type="arabicPeriod"/>
            </a:pPr>
            <a:r>
              <a:rPr lang="en-US" dirty="0" smtClean="0"/>
              <a:t>Perform the initial CIFS configuration by running the </a:t>
            </a:r>
            <a:r>
              <a:rPr lang="en-US" dirty="0" smtClean="0">
                <a:latin typeface="Courier New" pitchFamily="49" charset="0"/>
              </a:rPr>
              <a:t>cifs setup</a:t>
            </a:r>
            <a:r>
              <a:rPr lang="en-US" dirty="0" smtClean="0"/>
              <a:t> program or using NetApp® System Manager</a:t>
            </a:r>
          </a:p>
          <a:p>
            <a:pPr marL="533400" indent="-533400" eaLnBrk="1" hangingPunct="1"/>
            <a:r>
              <a:rPr lang="en-US" dirty="0" smtClean="0"/>
              <a:t>If the setup is successful, the CIFS server starts automatically</a:t>
            </a:r>
          </a:p>
          <a:p>
            <a:pPr marL="1162050" lvl="2" indent="-533400" eaLnBrk="1" hangingPunct="1">
              <a:buFont typeface="Wingdings 2" pitchFamily="18" charset="2"/>
              <a:buAutoNum type="arabicPeriod"/>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Configuring CIFS Using </a:t>
            </a:r>
            <a:r>
              <a:rPr lang="en-US" dirty="0" err="1" smtClean="0">
                <a:latin typeface="Courier New" pitchFamily="49" charset="0"/>
              </a:rPr>
              <a:t>cifs</a:t>
            </a:r>
            <a:r>
              <a:rPr lang="en-US" dirty="0" smtClean="0">
                <a:latin typeface="Courier New" pitchFamily="49" charset="0"/>
              </a:rPr>
              <a:t> setup</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0" name="Rectangle 10"/>
          <p:cNvSpPr>
            <a:spLocks noGrp="1" noChangeArrowheads="1"/>
          </p:cNvSpPr>
          <p:nvPr>
            <p:ph type="body" idx="1"/>
          </p:nvPr>
        </p:nvSpPr>
        <p:spPr/>
        <p:txBody>
          <a:bodyPr/>
          <a:lstStyle/>
          <a:p>
            <a:r>
              <a:rPr lang="en-US" dirty="0"/>
              <a:t>During </a:t>
            </a:r>
            <a:r>
              <a:rPr lang="en-US" dirty="0">
                <a:latin typeface="Courier New" pitchFamily="49" charset="0"/>
                <a:cs typeface="Courier New" pitchFamily="49" charset="0"/>
              </a:rPr>
              <a:t>cifs setup</a:t>
            </a:r>
            <a:r>
              <a:rPr lang="en-US" dirty="0"/>
              <a:t/>
            </a:r>
            <a:br>
              <a:rPr lang="en-US" dirty="0"/>
            </a:br>
            <a:endParaRPr lang="en-US" dirty="0"/>
          </a:p>
          <a:p>
            <a:pPr>
              <a:buFont typeface="Wingdings 2" pitchFamily="18" charset="2"/>
              <a:buNone/>
            </a:pPr>
            <a:r>
              <a:rPr lang="en-US" sz="1800" dirty="0">
                <a:latin typeface="Courier New" pitchFamily="49" charset="0"/>
              </a:rPr>
              <a:t>	system&gt; </a:t>
            </a:r>
            <a:r>
              <a:rPr lang="en-US" sz="1800" b="1" dirty="0">
                <a:latin typeface="Courier New" pitchFamily="49" charset="0"/>
              </a:rPr>
              <a:t>cifs setup</a:t>
            </a:r>
          </a:p>
          <a:p>
            <a:pPr>
              <a:buFont typeface="Wingdings 2" pitchFamily="18" charset="2"/>
              <a:buNone/>
            </a:pPr>
            <a:r>
              <a:rPr lang="en-US" sz="1800" dirty="0">
                <a:latin typeface="Courier New" pitchFamily="49" charset="0"/>
              </a:rPr>
              <a:t>	This process will enable CIFS access to the filer</a:t>
            </a:r>
          </a:p>
          <a:p>
            <a:pPr>
              <a:buFont typeface="Wingdings 2" pitchFamily="18" charset="2"/>
              <a:buNone/>
            </a:pPr>
            <a:r>
              <a:rPr lang="en-US" sz="1800" dirty="0">
                <a:latin typeface="Courier New" pitchFamily="49" charset="0"/>
              </a:rPr>
              <a:t>	from a Windows system.</a:t>
            </a:r>
            <a:br>
              <a:rPr lang="en-US" sz="1800" dirty="0">
                <a:latin typeface="Courier New" pitchFamily="49" charset="0"/>
              </a:rPr>
            </a:br>
            <a:endParaRPr lang="en-US" sz="1800" dirty="0">
              <a:latin typeface="Courier New" pitchFamily="49" charset="0"/>
            </a:endParaRPr>
          </a:p>
          <a:p>
            <a:pPr>
              <a:buFont typeface="Wingdings 2" pitchFamily="18" charset="2"/>
              <a:buNone/>
            </a:pPr>
            <a:r>
              <a:rPr lang="en-US" sz="1800" b="1" dirty="0">
                <a:latin typeface="Courier New" pitchFamily="49" charset="0"/>
              </a:rPr>
              <a:t>	Note:</a:t>
            </a:r>
            <a:r>
              <a:rPr lang="en-US" sz="1800" dirty="0">
                <a:latin typeface="Courier New" pitchFamily="49" charset="0"/>
              </a:rPr>
              <a:t> Use "?" for help at any prompt and Ctrl C to exit without committing changes.</a:t>
            </a:r>
            <a:br>
              <a:rPr lang="en-US" sz="1800" dirty="0">
                <a:latin typeface="Courier New" pitchFamily="49" charset="0"/>
              </a:rPr>
            </a:br>
            <a:endParaRPr lang="en-US" sz="1800" dirty="0">
              <a:latin typeface="Courier New" pitchFamily="49" charset="0"/>
            </a:endParaRPr>
          </a:p>
          <a:p>
            <a:pPr>
              <a:buFont typeface="Wingdings 2" pitchFamily="18" charset="2"/>
              <a:buNone/>
            </a:pPr>
            <a:r>
              <a:rPr lang="en-US" sz="1800" dirty="0">
                <a:latin typeface="Courier New" pitchFamily="49" charset="0"/>
              </a:rPr>
              <a:t>	Your filer does not have WINS configured and is </a:t>
            </a:r>
          </a:p>
          <a:p>
            <a:pPr>
              <a:buFont typeface="Wingdings 2" pitchFamily="18" charset="2"/>
              <a:buNone/>
            </a:pPr>
            <a:r>
              <a:rPr lang="en-US" sz="1800" dirty="0">
                <a:latin typeface="Courier New" pitchFamily="49" charset="0"/>
              </a:rPr>
              <a:t>	visible only to clients on the same subnet.</a:t>
            </a:r>
          </a:p>
          <a:p>
            <a:pPr>
              <a:buFont typeface="Wingdings 2" pitchFamily="18" charset="2"/>
              <a:buNone/>
            </a:pPr>
            <a:r>
              <a:rPr lang="en-US" sz="1800" dirty="0">
                <a:latin typeface="Courier New" pitchFamily="49" charset="0"/>
              </a:rPr>
              <a:t>	Do you want to make the system visible via WINS?</a:t>
            </a:r>
          </a:p>
          <a:p>
            <a:pPr>
              <a:buFont typeface="Wingdings 2" pitchFamily="18" charset="2"/>
              <a:buNone/>
            </a:pPr>
            <a:r>
              <a:rPr lang="en-US" sz="1800" dirty="0">
                <a:latin typeface="Courier New" pitchFamily="49" charset="0"/>
              </a:rPr>
              <a:t>	[n]:</a:t>
            </a:r>
          </a:p>
        </p:txBody>
      </p:sp>
      <p:sp>
        <p:nvSpPr>
          <p:cNvPr id="532489" name="Rectangle 9"/>
          <p:cNvSpPr>
            <a:spLocks noGrp="1" noChangeArrowheads="1"/>
          </p:cNvSpPr>
          <p:nvPr>
            <p:ph type="title"/>
          </p:nvPr>
        </p:nvSpPr>
        <p:spPr/>
        <p:txBody>
          <a:bodyPr/>
          <a:lstStyle/>
          <a:p>
            <a:r>
              <a:rPr lang="en-US" dirty="0" smtClean="0"/>
              <a:t>CLI </a:t>
            </a:r>
            <a:r>
              <a:rPr lang="en-US" dirty="0" err="1" smtClean="0">
                <a:latin typeface="Courier New" pitchFamily="49" charset="0"/>
              </a:rPr>
              <a:t>cifs</a:t>
            </a:r>
            <a:r>
              <a:rPr lang="en-US" dirty="0" smtClean="0">
                <a:latin typeface="Courier New" pitchFamily="49" charset="0"/>
              </a:rPr>
              <a:t> setup: </a:t>
            </a:r>
            <a:r>
              <a:rPr lang="en-US" dirty="0" smtClean="0"/>
              <a:t>WINS</a:t>
            </a:r>
            <a:endParaRPr lang="en-US" dirty="0"/>
          </a:p>
        </p:txBody>
      </p:sp>
      <p:sp>
        <p:nvSpPr>
          <p:cNvPr id="532493" name="Rectangle 5"/>
          <p:cNvSpPr>
            <a:spLocks noChangeArrowheads="1"/>
          </p:cNvSpPr>
          <p:nvPr/>
        </p:nvSpPr>
        <p:spPr bwMode="auto">
          <a:xfrm>
            <a:off x="1117600" y="3257550"/>
            <a:ext cx="7820025" cy="749300"/>
          </a:xfrm>
          <a:prstGeom prst="rect">
            <a:avLst/>
          </a:prstGeom>
          <a:noFill/>
          <a:ln w="19050">
            <a:solidFill>
              <a:schemeClr val="hlink"/>
            </a:solidFill>
            <a:miter lim="800000"/>
            <a:headEnd/>
            <a:tailEnd/>
          </a:ln>
        </p:spPr>
        <p:txBody>
          <a:bodyPr wrap="none" anchor="ctr"/>
          <a:lstStyle/>
          <a:p>
            <a:pPr>
              <a:buClrTx/>
              <a:buFontTx/>
              <a:buNone/>
            </a:pP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7" name="Rectangle 9"/>
          <p:cNvSpPr>
            <a:spLocks noGrp="1" noChangeArrowheads="1"/>
          </p:cNvSpPr>
          <p:nvPr>
            <p:ph type="title"/>
          </p:nvPr>
        </p:nvSpPr>
        <p:spPr/>
        <p:txBody>
          <a:bodyPr/>
          <a:lstStyle/>
          <a:p>
            <a:r>
              <a:rPr lang="en-US" dirty="0" smtClean="0"/>
              <a:t>CLI </a:t>
            </a:r>
            <a:r>
              <a:rPr lang="en-US" dirty="0" smtClean="0">
                <a:latin typeface="Courier New" pitchFamily="49" charset="0"/>
              </a:rPr>
              <a:t>cifs </a:t>
            </a:r>
            <a:r>
              <a:rPr lang="en-US" dirty="0">
                <a:latin typeface="Courier New" pitchFamily="49" charset="0"/>
              </a:rPr>
              <a:t>setup:</a:t>
            </a:r>
            <a:r>
              <a:rPr lang="en-US" dirty="0"/>
              <a:t> Initial Questions</a:t>
            </a:r>
          </a:p>
        </p:txBody>
      </p:sp>
      <p:sp>
        <p:nvSpPr>
          <p:cNvPr id="534538" name="Rectangle 10"/>
          <p:cNvSpPr>
            <a:spLocks noGrp="1" noChangeArrowheads="1"/>
          </p:cNvSpPr>
          <p:nvPr>
            <p:ph type="body" idx="1"/>
          </p:nvPr>
        </p:nvSpPr>
        <p:spPr/>
        <p:txBody>
          <a:bodyPr/>
          <a:lstStyle/>
          <a:p>
            <a:r>
              <a:rPr lang="en-US" dirty="0"/>
              <a:t>During </a:t>
            </a:r>
            <a:r>
              <a:rPr lang="en-US" dirty="0">
                <a:latin typeface="Courier New" pitchFamily="49" charset="0"/>
              </a:rPr>
              <a:t>cifs setup</a:t>
            </a:r>
            <a:r>
              <a:rPr lang="en-US" dirty="0"/>
              <a:t> (Cont.)</a:t>
            </a:r>
            <a:br>
              <a:rPr lang="en-US" dirty="0"/>
            </a:br>
            <a:endParaRPr lang="en-US" dirty="0"/>
          </a:p>
          <a:p>
            <a:pPr>
              <a:spcBef>
                <a:spcPct val="0"/>
              </a:spcBef>
              <a:buClrTx/>
              <a:buFontTx/>
              <a:buNone/>
            </a:pPr>
            <a:r>
              <a:rPr lang="en-US" sz="1800" dirty="0" smtClean="0">
                <a:latin typeface="Courier New" pitchFamily="49" charset="0"/>
              </a:rPr>
              <a:t>  A </a:t>
            </a:r>
            <a:r>
              <a:rPr lang="en-US" sz="1800" dirty="0">
                <a:latin typeface="Courier New" pitchFamily="49" charset="0"/>
              </a:rPr>
              <a:t>filer can be configured for multiprotocol access, </a:t>
            </a:r>
          </a:p>
          <a:p>
            <a:pPr>
              <a:spcBef>
                <a:spcPct val="0"/>
              </a:spcBef>
              <a:buClrTx/>
              <a:buFontTx/>
              <a:buNone/>
            </a:pPr>
            <a:r>
              <a:rPr lang="en-US" sz="1800" dirty="0">
                <a:latin typeface="Courier New" pitchFamily="49" charset="0"/>
              </a:rPr>
              <a:t>	or as an NTFS-only filer. Since NFS, DAFS, VLD, </a:t>
            </a:r>
          </a:p>
          <a:p>
            <a:pPr>
              <a:spcBef>
                <a:spcPct val="0"/>
              </a:spcBef>
              <a:buClrTx/>
              <a:buFontTx/>
              <a:buNone/>
            </a:pPr>
            <a:r>
              <a:rPr lang="en-US" sz="1800" dirty="0">
                <a:latin typeface="Courier New" pitchFamily="49" charset="0"/>
              </a:rPr>
              <a:t>	FCP, and iSCSI are not licensed on this filer, we </a:t>
            </a:r>
          </a:p>
          <a:p>
            <a:pPr>
              <a:spcBef>
                <a:spcPct val="0"/>
              </a:spcBef>
              <a:buClrTx/>
              <a:buFontTx/>
              <a:buNone/>
            </a:pPr>
            <a:r>
              <a:rPr lang="en-US" sz="1800" dirty="0">
                <a:latin typeface="Courier New" pitchFamily="49" charset="0"/>
              </a:rPr>
              <a:t>	recommend that you configure this filer as an NTFS-only filer</a:t>
            </a:r>
          </a:p>
          <a:p>
            <a:pPr>
              <a:spcBef>
                <a:spcPct val="0"/>
              </a:spcBef>
              <a:buClrTx/>
              <a:buFontTx/>
              <a:buNone/>
            </a:pPr>
            <a:endParaRPr lang="en-US" sz="800" dirty="0">
              <a:latin typeface="Courier New" pitchFamily="49" charset="0"/>
            </a:endParaRPr>
          </a:p>
          <a:p>
            <a:pPr>
              <a:spcBef>
                <a:spcPct val="0"/>
              </a:spcBef>
              <a:buClrTx/>
              <a:buFontTx/>
              <a:buNone/>
            </a:pPr>
            <a:r>
              <a:rPr lang="en-US" sz="1800" dirty="0" smtClean="0">
                <a:latin typeface="Courier New" pitchFamily="49" charset="0"/>
              </a:rPr>
              <a:t>  (</a:t>
            </a:r>
            <a:r>
              <a:rPr lang="en-US" sz="1800" dirty="0">
                <a:latin typeface="Courier New" pitchFamily="49" charset="0"/>
              </a:rPr>
              <a:t>1) NTFS-only filer</a:t>
            </a:r>
          </a:p>
          <a:p>
            <a:pPr>
              <a:spcBef>
                <a:spcPct val="0"/>
              </a:spcBef>
              <a:buClrTx/>
              <a:buFontTx/>
              <a:buNone/>
            </a:pPr>
            <a:r>
              <a:rPr lang="en-US" sz="1800" dirty="0">
                <a:latin typeface="Courier New" pitchFamily="49" charset="0"/>
              </a:rPr>
              <a:t>	</a:t>
            </a:r>
            <a:r>
              <a:rPr lang="en-US" sz="1800" dirty="0" smtClean="0">
                <a:latin typeface="Courier New" pitchFamily="49" charset="0"/>
              </a:rPr>
              <a:t>(</a:t>
            </a:r>
            <a:r>
              <a:rPr lang="en-US" sz="1800" dirty="0">
                <a:latin typeface="Courier New" pitchFamily="49" charset="0"/>
              </a:rPr>
              <a:t>2) Multiprotocol filer</a:t>
            </a:r>
          </a:p>
          <a:p>
            <a:pPr>
              <a:spcBef>
                <a:spcPct val="0"/>
              </a:spcBef>
              <a:buClrTx/>
              <a:buFontTx/>
              <a:buNone/>
            </a:pPr>
            <a:endParaRPr lang="en-US" sz="800" dirty="0">
              <a:latin typeface="Courier New" pitchFamily="49" charset="0"/>
            </a:endParaRPr>
          </a:p>
          <a:p>
            <a:pPr>
              <a:spcBef>
                <a:spcPct val="0"/>
              </a:spcBef>
              <a:buClrTx/>
              <a:buFontTx/>
              <a:buNone/>
            </a:pPr>
            <a:r>
              <a:rPr lang="en-US" sz="1800" dirty="0">
                <a:latin typeface="Courier New" pitchFamily="49" charset="0"/>
              </a:rPr>
              <a:t>	Selection (1-2)? [1]:</a:t>
            </a:r>
          </a:p>
          <a:p>
            <a:pPr>
              <a:buFont typeface="Wingdings 2" pitchFamily="18" charset="2"/>
              <a:buNone/>
            </a:pPr>
            <a:endParaRPr lang="en-US" dirty="0"/>
          </a:p>
          <a:p>
            <a:endParaRPr lang="en-US" dirty="0"/>
          </a:p>
        </p:txBody>
      </p:sp>
      <p:sp>
        <p:nvSpPr>
          <p:cNvPr id="534535" name="Text Box 8"/>
          <p:cNvSpPr txBox="1">
            <a:spLocks noChangeArrowheads="1"/>
          </p:cNvSpPr>
          <p:nvPr/>
        </p:nvSpPr>
        <p:spPr bwMode="auto">
          <a:xfrm>
            <a:off x="5486158" y="3473432"/>
            <a:ext cx="2978150" cy="646331"/>
          </a:xfrm>
          <a:prstGeom prst="rect">
            <a:avLst/>
          </a:prstGeom>
          <a:noFill/>
          <a:ln w="12700">
            <a:noFill/>
            <a:miter lim="800000"/>
            <a:headEnd/>
            <a:tailEnd/>
          </a:ln>
        </p:spPr>
        <p:txBody>
          <a:bodyPr>
            <a:spAutoFit/>
          </a:bodyPr>
          <a:lstStyle/>
          <a:p>
            <a:pPr algn="l">
              <a:buClrTx/>
              <a:buFontTx/>
              <a:buNone/>
            </a:pPr>
            <a:r>
              <a:rPr lang="en-US" sz="1800" dirty="0"/>
              <a:t>This list varies depending</a:t>
            </a:r>
          </a:p>
          <a:p>
            <a:pPr algn="l">
              <a:buClrTx/>
              <a:buFontTx/>
              <a:buNone/>
            </a:pPr>
            <a:r>
              <a:rPr lang="en-US" sz="1800" dirty="0"/>
              <a:t>on other licensed </a:t>
            </a:r>
            <a:r>
              <a:rPr lang="en-US" sz="1800" dirty="0" smtClean="0"/>
              <a:t>protocols</a:t>
            </a:r>
            <a:endParaRPr lang="en-US" sz="1800" dirty="0"/>
          </a:p>
        </p:txBody>
      </p:sp>
      <p:cxnSp>
        <p:nvCxnSpPr>
          <p:cNvPr id="6" name="Straight Arrow Connector 11"/>
          <p:cNvCxnSpPr>
            <a:cxnSpLocks noChangeShapeType="1"/>
          </p:cNvCxnSpPr>
          <p:nvPr/>
        </p:nvCxnSpPr>
        <p:spPr bwMode="auto">
          <a:xfrm rot="16200000" flipV="1">
            <a:off x="6325497" y="3001383"/>
            <a:ext cx="914400" cy="10757"/>
          </a:xfrm>
          <a:prstGeom prst="straightConnector1">
            <a:avLst/>
          </a:prstGeom>
          <a:noFill/>
          <a:ln w="22225" algn="ctr">
            <a:solidFill>
              <a:schemeClr val="hlink"/>
            </a:solidFill>
            <a:round/>
            <a:headEnd/>
            <a:tailEnd type="triangle" w="med" len="med"/>
          </a:ln>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668" name="Rectangle 92"/>
          <p:cNvSpPr>
            <a:spLocks noGrp="1" noChangeArrowheads="1"/>
          </p:cNvSpPr>
          <p:nvPr>
            <p:ph type="title"/>
          </p:nvPr>
        </p:nvSpPr>
        <p:spPr/>
        <p:txBody>
          <a:bodyPr/>
          <a:lstStyle/>
          <a:p>
            <a:r>
              <a:rPr lang="en-US" dirty="0"/>
              <a:t>Results of </a:t>
            </a:r>
            <a:r>
              <a:rPr lang="en-US" dirty="0" smtClean="0"/>
              <a:t>NTFS-Only</a:t>
            </a:r>
            <a:endParaRPr lang="en-US" dirty="0"/>
          </a:p>
        </p:txBody>
      </p:sp>
      <p:sp>
        <p:nvSpPr>
          <p:cNvPr id="536669" name="Rectangle 93"/>
          <p:cNvSpPr>
            <a:spLocks noGrp="1" noChangeArrowheads="1"/>
          </p:cNvSpPr>
          <p:nvPr>
            <p:ph type="body" idx="1"/>
          </p:nvPr>
        </p:nvSpPr>
        <p:spPr>
          <a:xfrm>
            <a:off x="990600" y="1123950"/>
            <a:ext cx="8153400" cy="5353050"/>
          </a:xfrm>
        </p:spPr>
        <p:txBody>
          <a:bodyPr/>
          <a:lstStyle/>
          <a:p>
            <a:r>
              <a:rPr lang="en-US" dirty="0"/>
              <a:t>NTFS-only security style changes as a result of </a:t>
            </a:r>
            <a:r>
              <a:rPr lang="en-US" dirty="0">
                <a:latin typeface="Courier New" pitchFamily="49" charset="0"/>
              </a:rPr>
              <a:t>cifs </a:t>
            </a:r>
            <a:r>
              <a:rPr lang="en-US" dirty="0" smtClean="0">
                <a:latin typeface="Courier New" pitchFamily="49" charset="0"/>
              </a:rPr>
              <a:t>setup</a:t>
            </a:r>
            <a:endParaRPr lang="en-US" dirty="0"/>
          </a:p>
          <a:p>
            <a:pPr lvl="1"/>
            <a:endParaRPr lang="en-US" dirty="0"/>
          </a:p>
          <a:p>
            <a:pPr lvl="1"/>
            <a:endParaRPr lang="en-US" dirty="0"/>
          </a:p>
          <a:p>
            <a:pPr lvl="1"/>
            <a:endParaRPr lang="en-US" dirty="0"/>
          </a:p>
          <a:p>
            <a:pPr lvl="1"/>
            <a:endParaRPr lang="en-US" dirty="0"/>
          </a:p>
          <a:p>
            <a:pPr lvl="1">
              <a:buFont typeface="Arial" pitchFamily="34" charset="0"/>
              <a:buNone/>
            </a:pPr>
            <a:endParaRPr lang="en-US" dirty="0"/>
          </a:p>
          <a:p>
            <a:r>
              <a:rPr lang="en-US" dirty="0"/>
              <a:t>Verify by </a:t>
            </a:r>
            <a:r>
              <a:rPr lang="en-US" dirty="0">
                <a:latin typeface="Courier New" pitchFamily="49" charset="0"/>
              </a:rPr>
              <a:t>options </a:t>
            </a:r>
            <a:r>
              <a:rPr lang="en-US" dirty="0" err="1" smtClean="0">
                <a:latin typeface="Courier New" pitchFamily="49" charset="0"/>
              </a:rPr>
              <a:t>wafl</a:t>
            </a:r>
            <a:r>
              <a:rPr lang="en-US" dirty="0" smtClean="0">
                <a:cs typeface="Courier New" pitchFamily="49" charset="0"/>
              </a:rPr>
              <a:t> </a:t>
            </a:r>
            <a:r>
              <a:rPr lang="en-US" dirty="0" smtClean="0"/>
              <a:t>command</a:t>
            </a:r>
          </a:p>
          <a:p>
            <a:pPr>
              <a:buNone/>
            </a:pPr>
            <a:endParaRPr dirty="0"/>
          </a:p>
          <a:p>
            <a:pPr marL="290513" lvl="1" indent="0">
              <a:buNone/>
            </a:pPr>
            <a:r>
              <a:rPr lang="en-US" b="1" dirty="0" smtClean="0"/>
              <a:t>NOTE: </a:t>
            </a:r>
            <a:r>
              <a:rPr lang="en-US" sz="2200" dirty="0" smtClean="0"/>
              <a:t>NTFS-only</a:t>
            </a:r>
            <a:r>
              <a:rPr lang="en-US" dirty="0" smtClean="0"/>
              <a:t> will change all existing volumes’ security style </a:t>
            </a:r>
            <a:endParaRPr lang="en-US" dirty="0"/>
          </a:p>
        </p:txBody>
      </p:sp>
      <p:graphicFrame>
        <p:nvGraphicFramePr>
          <p:cNvPr id="536695" name="Group 119"/>
          <p:cNvGraphicFramePr>
            <a:graphicFrameLocks noGrp="1"/>
          </p:cNvGraphicFramePr>
          <p:nvPr>
            <p:ph sz="half" idx="4294967295"/>
          </p:nvPr>
        </p:nvGraphicFramePr>
        <p:xfrm>
          <a:off x="1420813" y="2430463"/>
          <a:ext cx="7378700" cy="1663066"/>
        </p:xfrm>
        <a:graphic>
          <a:graphicData uri="http://schemas.openxmlformats.org/drawingml/2006/table">
            <a:tbl>
              <a:tblPr/>
              <a:tblGrid>
                <a:gridCol w="4791075"/>
                <a:gridCol w="1293812"/>
                <a:gridCol w="1293813"/>
              </a:tblGrid>
              <a:tr h="6683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hlink"/>
                          </a:solidFill>
                          <a:effectLst/>
                          <a:latin typeface="Arial" pitchFamily="34" charset="0"/>
                        </a:rPr>
                        <a:t>Option</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hlink"/>
                          </a:solidFill>
                          <a:effectLst/>
                          <a:latin typeface="Arial" pitchFamily="34" charset="0"/>
                        </a:rPr>
                        <a:t>Defaults Before</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hlink"/>
                          </a:solidFill>
                          <a:effectLst/>
                          <a:latin typeface="Arial" pitchFamily="34" charset="0"/>
                        </a:rPr>
                        <a:t>Values After</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r h="4810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wafl.default_security_style</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pitchFamily="34" charset="0"/>
                        </a:rPr>
                        <a:t>unix</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pitchFamily="34" charset="0"/>
                        </a:rPr>
                        <a:t>ntfs</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r h="4810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Courier New" pitchFamily="49" charset="0"/>
                        </a:rPr>
                        <a:t>wafl.nt_admin_priv_map_to_root</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pitchFamily="34" charset="0"/>
                        </a:rPr>
                        <a:t>on</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pitchFamily="34" charset="0"/>
                        </a:rPr>
                        <a:t>off</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9" name="Rectangle 5"/>
          <p:cNvSpPr>
            <a:spLocks noGrp="1" noChangeArrowheads="1"/>
          </p:cNvSpPr>
          <p:nvPr>
            <p:ph type="title"/>
          </p:nvPr>
        </p:nvSpPr>
        <p:spPr/>
        <p:txBody>
          <a:bodyPr/>
          <a:lstStyle/>
          <a:p>
            <a:r>
              <a:rPr lang="en-US" dirty="0"/>
              <a:t>Switching Back to Multiprotocol</a:t>
            </a:r>
          </a:p>
        </p:txBody>
      </p:sp>
      <p:sp>
        <p:nvSpPr>
          <p:cNvPr id="538630" name="Rectangle 6"/>
          <p:cNvSpPr>
            <a:spLocks noGrp="1" noChangeArrowheads="1"/>
          </p:cNvSpPr>
          <p:nvPr>
            <p:ph type="body" idx="1"/>
          </p:nvPr>
        </p:nvSpPr>
        <p:spPr>
          <a:xfrm>
            <a:off x="990600" y="1123950"/>
            <a:ext cx="8153400" cy="5353050"/>
          </a:xfrm>
        </p:spPr>
        <p:txBody>
          <a:bodyPr/>
          <a:lstStyle/>
          <a:p>
            <a:r>
              <a:rPr lang="en-US" dirty="0"/>
              <a:t>To switch back to multiprotocol:</a:t>
            </a:r>
          </a:p>
          <a:p>
            <a:pPr lvl="1"/>
            <a:r>
              <a:rPr lang="en-US" dirty="0"/>
              <a:t>Use </a:t>
            </a:r>
            <a:r>
              <a:rPr lang="en-US" dirty="0" err="1" smtClean="0">
                <a:latin typeface="Courier New" pitchFamily="49" charset="0"/>
              </a:rPr>
              <a:t>cifs</a:t>
            </a:r>
            <a:r>
              <a:rPr lang="en-US" dirty="0" smtClean="0">
                <a:latin typeface="Courier New" pitchFamily="49" charset="0"/>
              </a:rPr>
              <a:t> setup </a:t>
            </a:r>
            <a:r>
              <a:rPr lang="en-US" dirty="0" smtClean="0"/>
              <a:t>and select multiprotocol</a:t>
            </a:r>
            <a:endParaRPr lang="en-US" dirty="0" smtClean="0">
              <a:latin typeface="Courier New" pitchFamily="49" charset="0"/>
            </a:endParaRPr>
          </a:p>
          <a:p>
            <a:pPr lvl="2"/>
            <a:r>
              <a:rPr lang="en-US" dirty="0" smtClean="0"/>
              <a:t>Switches </a:t>
            </a:r>
            <a:r>
              <a:rPr lang="en-US" dirty="0" err="1" smtClean="0">
                <a:latin typeface="Courier New" pitchFamily="49" charset="0"/>
              </a:rPr>
              <a:t>wafl.default_security_style</a:t>
            </a:r>
            <a:r>
              <a:rPr lang="en-US" dirty="0" smtClean="0">
                <a:cs typeface="Courier New" pitchFamily="49" charset="0"/>
              </a:rPr>
              <a:t> to </a:t>
            </a:r>
            <a:r>
              <a:rPr lang="en-US" dirty="0" err="1" smtClean="0">
                <a:latin typeface="Courier New" pitchFamily="49" charset="0"/>
              </a:rPr>
              <a:t>unix</a:t>
            </a:r>
            <a:endParaRPr lang="en-US" dirty="0" smtClean="0">
              <a:latin typeface="Courier New" pitchFamily="49" charset="0"/>
            </a:endParaRPr>
          </a:p>
          <a:p>
            <a:pPr lvl="2"/>
            <a:r>
              <a:rPr lang="en-US" dirty="0" smtClean="0"/>
              <a:t>Switches </a:t>
            </a:r>
            <a:r>
              <a:rPr lang="en-US" dirty="0" err="1" smtClean="0">
                <a:latin typeface="Courier New" pitchFamily="49" charset="0"/>
              </a:rPr>
              <a:t>wafl.nt_admin_priv_map_to_root</a:t>
            </a:r>
            <a:r>
              <a:rPr lang="en-US" dirty="0" smtClean="0">
                <a:cs typeface="Courier New" pitchFamily="49" charset="0"/>
              </a:rPr>
              <a:t> to </a:t>
            </a:r>
            <a:r>
              <a:rPr lang="en-US" dirty="0" smtClean="0">
                <a:latin typeface="Courier New" pitchFamily="49" charset="0"/>
              </a:rPr>
              <a:t>on</a:t>
            </a:r>
            <a:endParaRPr lang="en-US" dirty="0">
              <a:latin typeface="Courier New" pitchFamily="49" charset="0"/>
            </a:endParaRPr>
          </a:p>
          <a:p>
            <a:r>
              <a:rPr lang="en-US" dirty="0" smtClean="0"/>
              <a:t>Results </a:t>
            </a:r>
            <a:r>
              <a:rPr lang="en-US" dirty="0"/>
              <a:t>of switching NTFS-only to multiprotocol:</a:t>
            </a:r>
          </a:p>
          <a:p>
            <a:pPr lvl="1"/>
            <a:r>
              <a:rPr lang="en-US" dirty="0" smtClean="0"/>
              <a:t>Existing ACLs (if any) are </a:t>
            </a:r>
            <a:r>
              <a:rPr lang="en-US" dirty="0"/>
              <a:t>unchanged</a:t>
            </a:r>
          </a:p>
          <a:p>
            <a:pPr lvl="1"/>
            <a:r>
              <a:rPr lang="en-US" dirty="0"/>
              <a:t>Security style of volumes and qtrees remains unchanged</a:t>
            </a:r>
          </a:p>
          <a:p>
            <a:pPr lvl="1"/>
            <a:r>
              <a:rPr lang="en-US" dirty="0"/>
              <a:t>New volumes have security style of UNIX</a:t>
            </a:r>
          </a:p>
          <a:p>
            <a:pPr lv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9" name="Rectangle 7"/>
          <p:cNvSpPr>
            <a:spLocks noGrp="1" noChangeArrowheads="1"/>
          </p:cNvSpPr>
          <p:nvPr>
            <p:ph type="title"/>
          </p:nvPr>
        </p:nvSpPr>
        <p:spPr/>
        <p:txBody>
          <a:bodyPr/>
          <a:lstStyle/>
          <a:p>
            <a:r>
              <a:rPr lang="en-US" dirty="0"/>
              <a:t>Switching Back to Multiprotocol (Cont.)</a:t>
            </a:r>
          </a:p>
        </p:txBody>
      </p:sp>
      <p:sp>
        <p:nvSpPr>
          <p:cNvPr id="540680" name="Rectangle 8"/>
          <p:cNvSpPr>
            <a:spLocks noGrp="1" noChangeArrowheads="1"/>
          </p:cNvSpPr>
          <p:nvPr>
            <p:ph type="body" idx="1"/>
          </p:nvPr>
        </p:nvSpPr>
        <p:spPr/>
        <p:txBody>
          <a:bodyPr/>
          <a:lstStyle/>
          <a:p>
            <a:pPr>
              <a:buFont typeface="Wingdings 2" pitchFamily="18" charset="2"/>
              <a:buNone/>
            </a:pPr>
            <a:r>
              <a:rPr lang="en-US" dirty="0"/>
              <a:t>Root volume security style will remain </a:t>
            </a:r>
            <a:r>
              <a:rPr lang="en-US" dirty="0">
                <a:latin typeface="Courier New" pitchFamily="49" charset="0"/>
              </a:rPr>
              <a:t>ntfs</a:t>
            </a:r>
          </a:p>
          <a:p>
            <a:r>
              <a:rPr lang="en-US" dirty="0"/>
              <a:t>UNIX root user might be denied access </a:t>
            </a:r>
          </a:p>
          <a:p>
            <a:r>
              <a:rPr lang="en-US" dirty="0"/>
              <a:t>You can gain access:</a:t>
            </a:r>
          </a:p>
          <a:p>
            <a:pPr lvl="1"/>
            <a:r>
              <a:rPr lang="en-US" dirty="0"/>
              <a:t> Map of Windows user to UNIX root </a:t>
            </a:r>
            <a:r>
              <a:rPr lang="en-US" dirty="0" smtClean="0"/>
              <a:t/>
            </a:r>
            <a:br>
              <a:rPr lang="en-US" dirty="0" smtClean="0"/>
            </a:br>
            <a:r>
              <a:rPr lang="en-US" dirty="0" smtClean="0"/>
              <a:t>(</a:t>
            </a:r>
            <a:r>
              <a:rPr lang="en-US" i="1" dirty="0" smtClean="0"/>
              <a:t>Discussed </a:t>
            </a:r>
            <a:r>
              <a:rPr lang="en-US" i="1" dirty="0"/>
              <a:t>in Module </a:t>
            </a:r>
            <a:r>
              <a:rPr lang="en-US" i="1" dirty="0" smtClean="0"/>
              <a:t>10)</a:t>
            </a:r>
            <a:endParaRPr lang="en-US" i="1" dirty="0"/>
          </a:p>
          <a:p>
            <a:pPr lvl="1"/>
            <a:r>
              <a:rPr lang="en-US" dirty="0">
                <a:latin typeface="Courier New" pitchFamily="49" charset="0"/>
              </a:rPr>
              <a:t>cifs.nfs_root_ignore_acl 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2" name="Rectangle 12"/>
          <p:cNvSpPr>
            <a:spLocks noGrp="1" noChangeArrowheads="1"/>
          </p:cNvSpPr>
          <p:nvPr>
            <p:ph type="title"/>
          </p:nvPr>
        </p:nvSpPr>
        <p:spPr/>
        <p:txBody>
          <a:bodyPr/>
          <a:lstStyle/>
          <a:p>
            <a:r>
              <a:rPr lang="en-US" dirty="0" smtClean="0"/>
              <a:t>CLI </a:t>
            </a:r>
            <a:r>
              <a:rPr lang="en-US" dirty="0" smtClean="0">
                <a:latin typeface="Courier New" pitchFamily="49" charset="0"/>
              </a:rPr>
              <a:t>cifs </a:t>
            </a:r>
            <a:r>
              <a:rPr lang="en-US" dirty="0">
                <a:latin typeface="Courier New" pitchFamily="49" charset="0"/>
              </a:rPr>
              <a:t>setup:</a:t>
            </a:r>
            <a:r>
              <a:rPr lang="en-US" dirty="0"/>
              <a:t> Root User</a:t>
            </a:r>
          </a:p>
        </p:txBody>
      </p:sp>
      <p:sp>
        <p:nvSpPr>
          <p:cNvPr id="542733" name="Rectangle 13"/>
          <p:cNvSpPr>
            <a:spLocks noGrp="1" noChangeArrowheads="1"/>
          </p:cNvSpPr>
          <p:nvPr>
            <p:ph type="body" idx="1"/>
          </p:nvPr>
        </p:nvSpPr>
        <p:spPr/>
        <p:txBody>
          <a:bodyPr/>
          <a:lstStyle/>
          <a:p>
            <a:r>
              <a:rPr lang="en-US" dirty="0"/>
              <a:t>During </a:t>
            </a:r>
            <a:r>
              <a:rPr lang="en-US" dirty="0" smtClean="0"/>
              <a:t>CIFS setup </a:t>
            </a:r>
            <a:r>
              <a:rPr lang="en-US" dirty="0"/>
              <a:t>(Cont.):</a:t>
            </a:r>
            <a:r>
              <a:rPr lang="en-US" sz="2400" dirty="0"/>
              <a:t/>
            </a:r>
            <a:br>
              <a:rPr lang="en-US" sz="2400" dirty="0"/>
            </a:br>
            <a:endParaRPr lang="en-US" sz="2400" dirty="0"/>
          </a:p>
          <a:p>
            <a:pPr>
              <a:spcBef>
                <a:spcPct val="0"/>
              </a:spcBef>
              <a:buClrTx/>
              <a:buFontTx/>
              <a:buNone/>
            </a:pPr>
            <a:r>
              <a:rPr lang="en-US" sz="1600" dirty="0">
                <a:latin typeface="Courier New" pitchFamily="49" charset="0"/>
              </a:rPr>
              <a:t>CIFS requires local /etc/passwd and /etc/group files and default files will be created.  The default passwd file contains entries for 'root','pcuser', and 'nobody'.</a:t>
            </a:r>
          </a:p>
          <a:p>
            <a:pPr>
              <a:spcBef>
                <a:spcPct val="0"/>
              </a:spcBef>
              <a:buClrTx/>
              <a:buFontTx/>
              <a:buNone/>
            </a:pPr>
            <a:endParaRPr lang="en-US" sz="1600" dirty="0">
              <a:latin typeface="Courier New" pitchFamily="49" charset="0"/>
            </a:endParaRPr>
          </a:p>
          <a:p>
            <a:pPr>
              <a:spcBef>
                <a:spcPct val="0"/>
              </a:spcBef>
              <a:buClrTx/>
              <a:buFontTx/>
              <a:buNone/>
            </a:pPr>
            <a:endParaRPr lang="en-US" sz="1600" b="1" dirty="0">
              <a:latin typeface="Courier New" pitchFamily="49" charset="0"/>
            </a:endParaRPr>
          </a:p>
          <a:p>
            <a:pPr>
              <a:spcBef>
                <a:spcPct val="0"/>
              </a:spcBef>
              <a:buClrTx/>
              <a:buFontTx/>
              <a:buNone/>
            </a:pPr>
            <a:r>
              <a:rPr lang="en-US" sz="2000" b="1" dirty="0" smtClean="0"/>
              <a:t>NOTE: </a:t>
            </a:r>
            <a:r>
              <a:rPr lang="en-US" sz="2000" dirty="0" smtClean="0"/>
              <a:t>These </a:t>
            </a:r>
            <a:r>
              <a:rPr lang="en-US" sz="2000" dirty="0"/>
              <a:t>files are used during CIFS authentication processing </a:t>
            </a:r>
            <a:r>
              <a:rPr lang="en-US" sz="2000" dirty="0" smtClean="0"/>
              <a:t>when mapping </a:t>
            </a:r>
            <a:r>
              <a:rPr lang="en-US" sz="2000" dirty="0"/>
              <a:t>Windows users to UNIX users even if it is NTFS-only security </a:t>
            </a:r>
            <a:r>
              <a:rPr lang="en-US" sz="2000" dirty="0" smtClean="0"/>
              <a:t>style.</a:t>
            </a:r>
            <a:endParaRPr lang="en-US" sz="2000" dirty="0"/>
          </a:p>
          <a:p>
            <a:pPr>
              <a:spcBef>
                <a:spcPct val="0"/>
              </a:spcBef>
              <a:buClrTx/>
              <a:buFontTx/>
              <a:buNone/>
            </a:pPr>
            <a:endParaRPr lang="en-US" sz="1600" dirty="0">
              <a:latin typeface="Courier New" pitchFamily="49" charset="0"/>
            </a:endParaRPr>
          </a:p>
          <a:p>
            <a:pPr>
              <a:spcBef>
                <a:spcPct val="0"/>
              </a:spcBef>
              <a:buClrTx/>
              <a:buFontTx/>
              <a:buNone/>
            </a:pPr>
            <a:endParaRPr lang="en-US" sz="1600" b="1" dirty="0">
              <a:latin typeface="Courier New" pitchFamily="49" charset="0"/>
            </a:endParaRPr>
          </a:p>
          <a:p>
            <a:pPr>
              <a:spcBef>
                <a:spcPct val="0"/>
              </a:spcBef>
              <a:buClrTx/>
              <a:buFontTx/>
              <a:buNone/>
            </a:pPr>
            <a:r>
              <a:rPr lang="en-US" sz="1600" dirty="0">
                <a:latin typeface="Courier New" pitchFamily="49" charset="0"/>
              </a:rPr>
              <a:t>	Enter the password for the root user [ ]:</a:t>
            </a:r>
          </a:p>
          <a:p>
            <a:pPr>
              <a:spcBef>
                <a:spcPct val="0"/>
              </a:spcBef>
              <a:buClrTx/>
              <a:buFontTx/>
              <a:buNone/>
            </a:pPr>
            <a:r>
              <a:rPr lang="en-US" sz="1600" dirty="0">
                <a:latin typeface="Courier New" pitchFamily="49" charset="0"/>
              </a:rPr>
              <a:t>	Retype the password:</a:t>
            </a:r>
          </a:p>
          <a:p>
            <a:pPr>
              <a:spcBef>
                <a:spcPct val="0"/>
              </a:spcBef>
              <a:buClrTx/>
              <a:buFontTx/>
              <a:buNone/>
            </a:pPr>
            <a:endParaRPr lang="en-US" sz="1600" dirty="0">
              <a:latin typeface="Courier New" pitchFamily="49" charset="0"/>
            </a:endParaRPr>
          </a:p>
          <a:p>
            <a:pPr>
              <a:spcBef>
                <a:spcPct val="0"/>
              </a:spcBef>
              <a:buClrTx/>
              <a:buFontTx/>
              <a:buNone/>
            </a:pPr>
            <a:endParaRPr lang="en-US" sz="1800" dirty="0" smtClean="0"/>
          </a:p>
          <a:p>
            <a:pPr>
              <a:spcBef>
                <a:spcPct val="0"/>
              </a:spcBef>
              <a:buClrTx/>
              <a:buFontTx/>
              <a:buNone/>
            </a:pPr>
            <a:endParaRPr lang="en-US" sz="2400" dirty="0"/>
          </a:p>
        </p:txBody>
      </p:sp>
      <p:sp>
        <p:nvSpPr>
          <p:cNvPr id="542725" name="Line 5"/>
          <p:cNvSpPr>
            <a:spLocks noChangeShapeType="1"/>
          </p:cNvSpPr>
          <p:nvPr/>
        </p:nvSpPr>
        <p:spPr bwMode="auto">
          <a:xfrm flipV="1">
            <a:off x="6511544" y="4711863"/>
            <a:ext cx="373343" cy="1009"/>
          </a:xfrm>
          <a:prstGeom prst="line">
            <a:avLst/>
          </a:prstGeom>
          <a:noFill/>
          <a:ln w="28575">
            <a:solidFill>
              <a:schemeClr val="hlink"/>
            </a:solidFill>
            <a:round/>
            <a:headEnd type="triangle" w="med" len="med"/>
            <a:tailEnd/>
          </a:ln>
        </p:spPr>
        <p:txBody>
          <a:bodyPr wrap="none" anchor="ctr"/>
          <a:lstStyle/>
          <a:p>
            <a:endParaRPr lang="en-US" dirty="0"/>
          </a:p>
        </p:txBody>
      </p:sp>
      <p:sp>
        <p:nvSpPr>
          <p:cNvPr id="542726" name="Line 6"/>
          <p:cNvSpPr>
            <a:spLocks noChangeShapeType="1"/>
          </p:cNvSpPr>
          <p:nvPr/>
        </p:nvSpPr>
        <p:spPr bwMode="auto">
          <a:xfrm flipH="1">
            <a:off x="5690786" y="4959289"/>
            <a:ext cx="1151070" cy="0"/>
          </a:xfrm>
          <a:prstGeom prst="line">
            <a:avLst/>
          </a:prstGeom>
          <a:noFill/>
          <a:ln w="28575">
            <a:solidFill>
              <a:schemeClr val="hlink"/>
            </a:solidFill>
            <a:round/>
            <a:headEnd/>
            <a:tailEnd type="triangle" w="med" len="med"/>
          </a:ln>
        </p:spPr>
        <p:txBody>
          <a:bodyPr wrap="none" anchor="ctr"/>
          <a:lstStyle/>
          <a:p>
            <a:endParaRPr lang="en-US" dirty="0"/>
          </a:p>
        </p:txBody>
      </p:sp>
      <p:sp>
        <p:nvSpPr>
          <p:cNvPr id="542727" name="Text Box 7"/>
          <p:cNvSpPr txBox="1">
            <a:spLocks noChangeArrowheads="1"/>
          </p:cNvSpPr>
          <p:nvPr/>
        </p:nvSpPr>
        <p:spPr bwMode="auto">
          <a:xfrm>
            <a:off x="6903899" y="4463429"/>
            <a:ext cx="2003425" cy="825500"/>
          </a:xfrm>
          <a:prstGeom prst="rect">
            <a:avLst/>
          </a:prstGeom>
          <a:noFill/>
          <a:ln w="12700">
            <a:noFill/>
            <a:miter lim="800000"/>
            <a:headEnd/>
            <a:tailEnd/>
          </a:ln>
        </p:spPr>
        <p:txBody>
          <a:bodyPr>
            <a:spAutoFit/>
          </a:bodyPr>
          <a:lstStyle/>
          <a:p>
            <a:pPr algn="l">
              <a:buClrTx/>
              <a:buFontTx/>
              <a:buNone/>
            </a:pPr>
            <a:r>
              <a:rPr lang="en-US" sz="1600" dirty="0"/>
              <a:t>The password is entered, but it is not </a:t>
            </a:r>
            <a:r>
              <a:rPr lang="en-US" sz="1600" dirty="0" smtClean="0"/>
              <a:t>displayed</a:t>
            </a:r>
            <a:endParaRPr lang="en-US" sz="1600" dirty="0"/>
          </a:p>
        </p:txBody>
      </p:sp>
      <p:sp>
        <p:nvSpPr>
          <p:cNvPr id="542730" name="AutoShape 13"/>
          <p:cNvSpPr>
            <a:spLocks/>
          </p:cNvSpPr>
          <p:nvPr/>
        </p:nvSpPr>
        <p:spPr bwMode="auto">
          <a:xfrm rot="5400000">
            <a:off x="4661694" y="-600868"/>
            <a:ext cx="292100" cy="6913562"/>
          </a:xfrm>
          <a:prstGeom prst="rightBrace">
            <a:avLst>
              <a:gd name="adj1" fmla="val 65417"/>
              <a:gd name="adj2" fmla="val 50000"/>
            </a:avLst>
          </a:prstGeom>
          <a:noFill/>
          <a:ln w="28575">
            <a:solidFill>
              <a:schemeClr val="hlink"/>
            </a:solidFill>
            <a:round/>
            <a:headEnd/>
            <a:tailEnd/>
          </a:ln>
        </p:spPr>
        <p:txBody>
          <a:bodyPr wrap="none" anchor="ctr"/>
          <a:lstStyle/>
          <a:p>
            <a:pPr>
              <a:buClrTx/>
              <a:buFontTx/>
              <a:buNone/>
            </a:pPr>
            <a:endParaRPr lang="en-US" sz="1600" dirty="0">
              <a:solidFill>
                <a:srgbClr val="DC46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1" name="Rectangle 2"/>
          <p:cNvSpPr>
            <a:spLocks noGrp="1" noChangeArrowheads="1"/>
          </p:cNvSpPr>
          <p:nvPr>
            <p:ph type="title"/>
          </p:nvPr>
        </p:nvSpPr>
        <p:spPr/>
        <p:txBody>
          <a:bodyPr tIns="45720" bIns="45720"/>
          <a:lstStyle/>
          <a:p>
            <a:r>
              <a:rPr lang="en-US" dirty="0" smtClean="0"/>
              <a:t>CLI </a:t>
            </a:r>
            <a:r>
              <a:rPr lang="en-US" dirty="0" smtClean="0">
                <a:latin typeface="Courier New" pitchFamily="49" charset="0"/>
              </a:rPr>
              <a:t>cifs </a:t>
            </a:r>
            <a:r>
              <a:rPr lang="en-US" dirty="0">
                <a:latin typeface="Courier New" pitchFamily="49" charset="0"/>
              </a:rPr>
              <a:t>setup</a:t>
            </a:r>
            <a:r>
              <a:rPr lang="en-US" dirty="0"/>
              <a:t>:  Server Name</a:t>
            </a:r>
          </a:p>
        </p:txBody>
      </p:sp>
      <p:sp>
        <p:nvSpPr>
          <p:cNvPr id="544773" name="Rectangle 10"/>
          <p:cNvSpPr>
            <a:spLocks noGrp="1" noChangeArrowheads="1"/>
          </p:cNvSpPr>
          <p:nvPr>
            <p:ph type="body" idx="1"/>
          </p:nvPr>
        </p:nvSpPr>
        <p:spPr>
          <a:noFill/>
        </p:spPr>
        <p:txBody>
          <a:bodyPr/>
          <a:lstStyle/>
          <a:p>
            <a:r>
              <a:rPr lang="en-US" dirty="0"/>
              <a:t>During </a:t>
            </a:r>
            <a:r>
              <a:rPr lang="en-US" dirty="0" smtClean="0"/>
              <a:t>CIFS setup </a:t>
            </a:r>
            <a:r>
              <a:rPr lang="en-US" dirty="0"/>
              <a:t>(Cont.):</a:t>
            </a:r>
            <a:br>
              <a:rPr lang="en-US" dirty="0"/>
            </a:br>
            <a:endParaRPr lang="en-US" dirty="0"/>
          </a:p>
          <a:p>
            <a:pPr>
              <a:buFont typeface="Wingdings 2" pitchFamily="18" charset="2"/>
              <a:buNone/>
            </a:pPr>
            <a:r>
              <a:rPr lang="en-US" sz="1600" dirty="0">
                <a:latin typeface="Courier New" pitchFamily="49" charset="0"/>
              </a:rPr>
              <a:t>	The default name for this CIFS server is ' system '.</a:t>
            </a:r>
          </a:p>
          <a:p>
            <a:pPr>
              <a:buFont typeface="Wingdings 2" pitchFamily="18" charset="2"/>
              <a:buNone/>
            </a:pPr>
            <a:r>
              <a:rPr lang="en-US" sz="1600" dirty="0">
                <a:latin typeface="Courier New" pitchFamily="49" charset="0"/>
              </a:rPr>
              <a:t>	would you like to change this name? [n]:</a:t>
            </a:r>
          </a:p>
        </p:txBody>
      </p:sp>
      <p:sp>
        <p:nvSpPr>
          <p:cNvPr id="4" name="Line 6"/>
          <p:cNvSpPr>
            <a:spLocks noChangeShapeType="1"/>
          </p:cNvSpPr>
          <p:nvPr/>
        </p:nvSpPr>
        <p:spPr bwMode="auto">
          <a:xfrm flipV="1">
            <a:off x="6282466" y="2398954"/>
            <a:ext cx="548640" cy="1075765"/>
          </a:xfrm>
          <a:prstGeom prst="line">
            <a:avLst/>
          </a:prstGeom>
          <a:noFill/>
          <a:ln w="28575">
            <a:solidFill>
              <a:schemeClr val="hlink"/>
            </a:solidFill>
            <a:round/>
            <a:headEnd/>
            <a:tailEnd type="triangle" w="med" len="med"/>
          </a:ln>
        </p:spPr>
        <p:txBody>
          <a:bodyPr wrap="none" anchor="ctr"/>
          <a:lstStyle/>
          <a:p>
            <a:endParaRPr lang="en-US" dirty="0"/>
          </a:p>
        </p:txBody>
      </p:sp>
      <p:sp>
        <p:nvSpPr>
          <p:cNvPr id="5" name="Text Box 7"/>
          <p:cNvSpPr txBox="1">
            <a:spLocks noChangeArrowheads="1"/>
          </p:cNvSpPr>
          <p:nvPr/>
        </p:nvSpPr>
        <p:spPr bwMode="auto">
          <a:xfrm>
            <a:off x="4066392" y="3495241"/>
            <a:ext cx="3958814" cy="1015663"/>
          </a:xfrm>
          <a:prstGeom prst="rect">
            <a:avLst/>
          </a:prstGeom>
          <a:noFill/>
          <a:ln w="12700">
            <a:noFill/>
            <a:miter lim="800000"/>
            <a:headEnd/>
            <a:tailEnd/>
          </a:ln>
        </p:spPr>
        <p:txBody>
          <a:bodyPr wrap="square">
            <a:spAutoFit/>
          </a:bodyPr>
          <a:lstStyle/>
          <a:p>
            <a:pPr algn="l">
              <a:buClrTx/>
              <a:buFontTx/>
              <a:buNone/>
            </a:pPr>
            <a:r>
              <a:rPr lang="en-US" dirty="0" smtClean="0"/>
              <a:t>System’s name should be the same as registered in the infrastructures DNS server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22" name="Rectangle 6"/>
          <p:cNvSpPr>
            <a:spLocks noGrp="1" noChangeArrowheads="1"/>
          </p:cNvSpPr>
          <p:nvPr>
            <p:ph type="title"/>
          </p:nvPr>
        </p:nvSpPr>
        <p:spPr/>
        <p:txBody>
          <a:bodyPr/>
          <a:lstStyle/>
          <a:p>
            <a:r>
              <a:rPr lang="en-US" dirty="0"/>
              <a:t>CIFS Authentication Methods</a:t>
            </a:r>
          </a:p>
        </p:txBody>
      </p:sp>
      <p:sp>
        <p:nvSpPr>
          <p:cNvPr id="546823" name="Rectangle 7"/>
          <p:cNvSpPr>
            <a:spLocks noGrp="1" noChangeArrowheads="1"/>
          </p:cNvSpPr>
          <p:nvPr>
            <p:ph type="body" idx="1"/>
          </p:nvPr>
        </p:nvSpPr>
        <p:spPr/>
        <p:txBody>
          <a:bodyPr/>
          <a:lstStyle/>
          <a:p>
            <a:pPr marL="533400" indent="-533400"/>
            <a:r>
              <a:rPr lang="en-US" dirty="0"/>
              <a:t>During </a:t>
            </a:r>
            <a:r>
              <a:rPr lang="en-US" dirty="0" smtClean="0"/>
              <a:t>CIFS setup </a:t>
            </a:r>
            <a:r>
              <a:rPr lang="en-US" dirty="0"/>
              <a:t>(Cont.):</a:t>
            </a:r>
          </a:p>
          <a:p>
            <a:pPr marL="533400" indent="-533400">
              <a:buFont typeface="Wingdings 2" pitchFamily="18" charset="2"/>
              <a:buNone/>
            </a:pPr>
            <a:r>
              <a:rPr lang="en-US" sz="2000" dirty="0">
                <a:latin typeface="Courier New" pitchFamily="49" charset="0"/>
              </a:rPr>
              <a:t>	Data ONTAP CIFS services support four styles of user authentication.</a:t>
            </a:r>
          </a:p>
          <a:p>
            <a:pPr marL="533400" indent="-533400">
              <a:buFont typeface="Wingdings 2" pitchFamily="18" charset="2"/>
              <a:buNone/>
            </a:pPr>
            <a:r>
              <a:rPr lang="en-US" sz="2000" dirty="0">
                <a:latin typeface="Courier New" pitchFamily="49" charset="0"/>
              </a:rPr>
              <a:t>	Choose the one from the list below that best suits your situation.</a:t>
            </a:r>
          </a:p>
          <a:p>
            <a:pPr marL="1095375" lvl="2" indent="-457200">
              <a:buFont typeface="Wingdings 2" pitchFamily="18" charset="2"/>
              <a:buAutoNum type="arabicPeriod"/>
            </a:pPr>
            <a:r>
              <a:rPr lang="en-US" sz="2000" dirty="0">
                <a:latin typeface="Courier New" pitchFamily="49" charset="0"/>
              </a:rPr>
              <a:t>Active Directory domain authentication (Active Directory domains only)</a:t>
            </a:r>
          </a:p>
          <a:p>
            <a:pPr marL="1095375" lvl="2" indent="-457200">
              <a:buFont typeface="Wingdings 2" pitchFamily="18" charset="2"/>
              <a:buAutoNum type="arabicPeriod"/>
            </a:pPr>
            <a:r>
              <a:rPr lang="en-US" sz="2000" dirty="0">
                <a:latin typeface="Courier New" pitchFamily="49" charset="0"/>
              </a:rPr>
              <a:t>Windows NT 4 domain authentication (Windows NT or Active Directory domains)</a:t>
            </a:r>
          </a:p>
          <a:p>
            <a:pPr marL="1095375" lvl="2" indent="-457200">
              <a:buFont typeface="Wingdings 2" pitchFamily="18" charset="2"/>
              <a:buAutoNum type="arabicPeriod"/>
            </a:pPr>
            <a:r>
              <a:rPr lang="en-US" sz="2000" dirty="0">
                <a:latin typeface="Courier New" pitchFamily="49" charset="0"/>
              </a:rPr>
              <a:t>Windows Workgroup authentication using the filer's local user accounts</a:t>
            </a:r>
          </a:p>
          <a:p>
            <a:pPr marL="1095375" lvl="2" indent="-457200">
              <a:buFont typeface="Wingdings 2" pitchFamily="18" charset="2"/>
              <a:buAutoNum type="arabicPeriod"/>
            </a:pPr>
            <a:r>
              <a:rPr lang="en-US" sz="2000" dirty="0">
                <a:latin typeface="Courier New" pitchFamily="49" charset="0"/>
              </a:rPr>
              <a:t>etc/passwd and/or NIS/LDAP authentication</a:t>
            </a:r>
          </a:p>
          <a:p>
            <a:pPr marL="533400" indent="-533400">
              <a:buFont typeface="Wingdings 2" pitchFamily="18" charset="2"/>
              <a:buNone/>
            </a:pPr>
            <a:r>
              <a:rPr lang="en-US" sz="2000" dirty="0">
                <a:latin typeface="Courier New" pitchFamily="49" charset="0"/>
              </a:rPr>
              <a:t>	Selection (1-4)? [1]: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70" name="Rectangle 6"/>
          <p:cNvSpPr>
            <a:spLocks noGrp="1" noChangeArrowheads="1"/>
          </p:cNvSpPr>
          <p:nvPr>
            <p:ph type="title"/>
          </p:nvPr>
        </p:nvSpPr>
        <p:spPr/>
        <p:txBody>
          <a:bodyPr/>
          <a:lstStyle/>
          <a:p>
            <a:r>
              <a:rPr lang="en-US" dirty="0"/>
              <a:t>CLI: </a:t>
            </a:r>
            <a:r>
              <a:rPr lang="en-US" dirty="0">
                <a:latin typeface="Courier New" pitchFamily="49" charset="0"/>
              </a:rPr>
              <a:t>cifs setup</a:t>
            </a:r>
            <a:r>
              <a:rPr lang="en-US" dirty="0"/>
              <a:t> Workgroup</a:t>
            </a:r>
          </a:p>
        </p:txBody>
      </p:sp>
      <p:sp>
        <p:nvSpPr>
          <p:cNvPr id="548871" name="Rectangle 7"/>
          <p:cNvSpPr>
            <a:spLocks noGrp="1" noChangeArrowheads="1"/>
          </p:cNvSpPr>
          <p:nvPr>
            <p:ph type="body" idx="1"/>
          </p:nvPr>
        </p:nvSpPr>
        <p:spPr/>
        <p:txBody>
          <a:bodyPr/>
          <a:lstStyle/>
          <a:p>
            <a:pPr marL="533400" indent="-533400"/>
            <a:r>
              <a:rPr lang="en-US" dirty="0"/>
              <a:t>Selecting Windows Workgroup:</a:t>
            </a:r>
            <a:r>
              <a:rPr lang="en-US" sz="3200" dirty="0"/>
              <a:t/>
            </a:r>
            <a:br>
              <a:rPr lang="en-US" sz="3200" dirty="0"/>
            </a:br>
            <a:endParaRPr lang="en-US" sz="3200" dirty="0"/>
          </a:p>
          <a:p>
            <a:pPr marL="795338" lvl="1" indent="-495300">
              <a:buFont typeface="Arial" pitchFamily="34" charset="0"/>
              <a:buAutoNum type="arabicPeriod"/>
            </a:pPr>
            <a:r>
              <a:rPr lang="en-US" sz="2200" dirty="0">
                <a:latin typeface="Courier New" pitchFamily="49" charset="0"/>
              </a:rPr>
              <a:t>Active Directory domain authentication (Active Directory domains only)</a:t>
            </a:r>
          </a:p>
          <a:p>
            <a:pPr marL="795338" lvl="1" indent="-495300">
              <a:buFont typeface="Arial" pitchFamily="34" charset="0"/>
              <a:buAutoNum type="arabicPeriod"/>
            </a:pPr>
            <a:r>
              <a:rPr lang="en-US" sz="2200" dirty="0">
                <a:latin typeface="Courier New" pitchFamily="49" charset="0"/>
              </a:rPr>
              <a:t>Windows NT 4 domain authentication (Windows NT or Active Directory domains</a:t>
            </a:r>
          </a:p>
          <a:p>
            <a:pPr marL="795338" lvl="1" indent="-495300">
              <a:buFont typeface="Arial" pitchFamily="34" charset="0"/>
              <a:buAutoNum type="arabicPeriod"/>
            </a:pPr>
            <a:r>
              <a:rPr lang="en-US" sz="2200" dirty="0">
                <a:latin typeface="Courier New" pitchFamily="49" charset="0"/>
              </a:rPr>
              <a:t>Windows Workgroup authentication using the filer's local user accounts</a:t>
            </a:r>
          </a:p>
          <a:p>
            <a:pPr marL="795338" lvl="1" indent="-495300">
              <a:buFont typeface="Arial" pitchFamily="34" charset="0"/>
              <a:buAutoNum type="arabicPeriod"/>
            </a:pPr>
            <a:r>
              <a:rPr lang="en-US" sz="2200" dirty="0">
                <a:latin typeface="Courier New" pitchFamily="49" charset="0"/>
              </a:rPr>
              <a:t>/etc/passwd and/or NIS/LDAP authentication </a:t>
            </a:r>
          </a:p>
          <a:p>
            <a:pPr marL="795338" lvl="1" indent="-495300">
              <a:buFont typeface="Arial" pitchFamily="34" charset="0"/>
              <a:buNone/>
            </a:pPr>
            <a:r>
              <a:rPr lang="en-US" sz="2200" dirty="0">
                <a:latin typeface="Courier New" pitchFamily="49" charset="0"/>
              </a:rPr>
              <a:t>Selection (1-4)? [1]: </a:t>
            </a:r>
            <a:r>
              <a:rPr lang="en-US" sz="2200" b="1" dirty="0">
                <a:latin typeface="Courier New" pitchFamily="49" charset="0"/>
              </a:rPr>
              <a:t>3</a:t>
            </a:r>
          </a:p>
          <a:p>
            <a:pPr marL="795338" lvl="1" indent="-495300"/>
            <a:endParaRPr lang="en-US" sz="2200" dirty="0">
              <a:latin typeface="Courier New" pitchFamily="49" charset="0"/>
            </a:endParaRPr>
          </a:p>
          <a:p>
            <a:pPr marL="795338" lvl="1" indent="-495300"/>
            <a:endParaRPr lang="en-US" sz="2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5" name="Rectangle 2"/>
          <p:cNvSpPr>
            <a:spLocks noGrp="1" noChangeArrowheads="1"/>
          </p:cNvSpPr>
          <p:nvPr>
            <p:ph type="title"/>
          </p:nvPr>
        </p:nvSpPr>
        <p:spPr/>
        <p:txBody>
          <a:bodyPr tIns="45720" bIns="45720"/>
          <a:lstStyle/>
          <a:p>
            <a:r>
              <a:rPr lang="en-US" dirty="0"/>
              <a:t>CLI: </a:t>
            </a:r>
            <a:r>
              <a:rPr lang="en-US" dirty="0">
                <a:latin typeface="Courier New" pitchFamily="49" charset="0"/>
              </a:rPr>
              <a:t>cifs setup</a:t>
            </a:r>
            <a:r>
              <a:rPr lang="en-US" dirty="0"/>
              <a:t> Workgroup (Cont.)</a:t>
            </a:r>
          </a:p>
        </p:txBody>
      </p:sp>
      <p:sp>
        <p:nvSpPr>
          <p:cNvPr id="550918" name="Rectangle 6"/>
          <p:cNvSpPr>
            <a:spLocks noGrp="1" noChangeArrowheads="1"/>
          </p:cNvSpPr>
          <p:nvPr>
            <p:ph type="body" idx="1"/>
          </p:nvPr>
        </p:nvSpPr>
        <p:spPr/>
        <p:txBody>
          <a:bodyPr/>
          <a:lstStyle/>
          <a:p>
            <a:pPr>
              <a:lnSpc>
                <a:spcPct val="90000"/>
              </a:lnSpc>
              <a:buFont typeface="Wingdings 2" pitchFamily="18" charset="2"/>
              <a:buNone/>
            </a:pPr>
            <a:r>
              <a:rPr lang="en-US" sz="1600" dirty="0">
                <a:latin typeface="Courier New" pitchFamily="49" charset="0"/>
              </a:rPr>
              <a:t>What is the name of the Workgroup? [</a:t>
            </a:r>
            <a:r>
              <a:rPr lang="en-US" sz="1600" dirty="0">
                <a:solidFill>
                  <a:srgbClr val="000000"/>
                </a:solidFill>
                <a:latin typeface="Courier New" pitchFamily="49" charset="0"/>
              </a:rPr>
              <a:t>WORKGROUP]: </a:t>
            </a:r>
            <a:r>
              <a:rPr lang="en-US" sz="1600" b="1" dirty="0">
                <a:latin typeface="Courier New" pitchFamily="49" charset="0"/>
              </a:rPr>
              <a:t>workgroup1</a:t>
            </a:r>
          </a:p>
          <a:p>
            <a:pPr>
              <a:lnSpc>
                <a:spcPct val="90000"/>
              </a:lnSpc>
              <a:buFont typeface="Wingdings 2" pitchFamily="18" charset="2"/>
              <a:buNone/>
            </a:pPr>
            <a:r>
              <a:rPr lang="en-US" sz="1600" dirty="0">
                <a:solidFill>
                  <a:srgbClr val="000000"/>
                </a:solidFill>
                <a:latin typeface="Courier New" pitchFamily="49" charset="0"/>
              </a:rPr>
              <a:t>Fri Jun 23 19:32:53 GMT [wafl.quota.sec.change:notice]: </a:t>
            </a:r>
          </a:p>
          <a:p>
            <a:pPr>
              <a:lnSpc>
                <a:spcPct val="90000"/>
              </a:lnSpc>
              <a:buFont typeface="Wingdings 2" pitchFamily="18" charset="2"/>
              <a:buNone/>
            </a:pPr>
            <a:r>
              <a:rPr lang="en-US" sz="1600" dirty="0">
                <a:latin typeface="Courier New" pitchFamily="49" charset="0"/>
              </a:rPr>
              <a:t>security style for /vol/vol0/ changed from unix to ntfs</a:t>
            </a:r>
          </a:p>
          <a:p>
            <a:pPr>
              <a:lnSpc>
                <a:spcPct val="90000"/>
              </a:lnSpc>
              <a:buFont typeface="Wingdings 2" pitchFamily="18" charset="2"/>
              <a:buNone/>
            </a:pPr>
            <a:r>
              <a:rPr lang="en-US" sz="1600" dirty="0">
                <a:solidFill>
                  <a:srgbClr val="000000"/>
                </a:solidFill>
                <a:latin typeface="Courier New" pitchFamily="49" charset="0"/>
              </a:rPr>
              <a:t>CIFS - Starting SMB protocol...</a:t>
            </a:r>
          </a:p>
          <a:p>
            <a:pPr>
              <a:lnSpc>
                <a:spcPct val="90000"/>
              </a:lnSpc>
              <a:buFont typeface="Wingdings 2" pitchFamily="18" charset="2"/>
              <a:buNone/>
            </a:pPr>
            <a:endParaRPr lang="en-US" sz="1600" dirty="0" smtClean="0">
              <a:latin typeface="Courier New" pitchFamily="49" charset="0"/>
            </a:endParaRPr>
          </a:p>
          <a:p>
            <a:pPr>
              <a:lnSpc>
                <a:spcPct val="90000"/>
              </a:lnSpc>
              <a:buFont typeface="Wingdings 2" pitchFamily="18" charset="2"/>
              <a:buNone/>
            </a:pPr>
            <a:endParaRPr lang="en-US" sz="1600" dirty="0" smtClean="0">
              <a:latin typeface="Courier New" pitchFamily="49" charset="0"/>
            </a:endParaRPr>
          </a:p>
          <a:p>
            <a:pPr>
              <a:lnSpc>
                <a:spcPct val="90000"/>
              </a:lnSpc>
              <a:buFont typeface="Wingdings 2" pitchFamily="18" charset="2"/>
              <a:buNone/>
            </a:pPr>
            <a:r>
              <a:rPr lang="en-US" sz="1600" dirty="0" smtClean="0">
                <a:latin typeface="Courier New" pitchFamily="49" charset="0"/>
              </a:rPr>
              <a:t>It </a:t>
            </a:r>
            <a:r>
              <a:rPr lang="en-US" sz="1600" dirty="0">
                <a:latin typeface="Courier New" pitchFamily="49" charset="0"/>
              </a:rPr>
              <a:t>is recommended that you create the local administrator </a:t>
            </a:r>
          </a:p>
          <a:p>
            <a:pPr>
              <a:lnSpc>
                <a:spcPct val="90000"/>
              </a:lnSpc>
              <a:buFont typeface="Wingdings 2" pitchFamily="18" charset="2"/>
              <a:buNone/>
            </a:pPr>
            <a:r>
              <a:rPr lang="en-US" sz="1600" dirty="0" smtClean="0">
                <a:latin typeface="Courier New" pitchFamily="49" charset="0"/>
              </a:rPr>
              <a:t>account(system\administrator)for </a:t>
            </a:r>
            <a:r>
              <a:rPr lang="en-US" sz="1600" dirty="0">
                <a:latin typeface="Courier New" pitchFamily="49" charset="0"/>
              </a:rPr>
              <a:t>this filer</a:t>
            </a:r>
            <a:r>
              <a:rPr lang="en-US" sz="1600" dirty="0" smtClean="0">
                <a:latin typeface="Courier New" pitchFamily="49" charset="0"/>
              </a:rPr>
              <a:t>.</a:t>
            </a:r>
            <a:endParaRPr lang="en-US" sz="1800" b="1" dirty="0">
              <a:solidFill>
                <a:srgbClr val="000000"/>
              </a:solidFill>
              <a:latin typeface="Courier New" pitchFamily="49" charset="0"/>
            </a:endParaRPr>
          </a:p>
          <a:p>
            <a:pPr>
              <a:lnSpc>
                <a:spcPct val="90000"/>
              </a:lnSpc>
              <a:buFont typeface="Wingdings 2" pitchFamily="18" charset="2"/>
              <a:buNone/>
            </a:pPr>
            <a:r>
              <a:rPr lang="en-US" sz="1600" dirty="0">
                <a:solidFill>
                  <a:srgbClr val="000000"/>
                </a:solidFill>
                <a:latin typeface="Courier New" pitchFamily="49" charset="0"/>
              </a:rPr>
              <a:t>Do you want to create the system\administrator account? [y</a:t>
            </a:r>
            <a:r>
              <a:rPr lang="en-US" sz="1600" dirty="0" smtClean="0">
                <a:solidFill>
                  <a:srgbClr val="000000"/>
                </a:solidFill>
                <a:latin typeface="Courier New" pitchFamily="49" charset="0"/>
              </a:rPr>
              <a:t>]: </a:t>
            </a:r>
            <a:r>
              <a:rPr lang="en-US" sz="1600" b="1" dirty="0" smtClean="0">
                <a:solidFill>
                  <a:srgbClr val="000000"/>
                </a:solidFill>
                <a:latin typeface="Courier New" pitchFamily="49" charset="0"/>
              </a:rPr>
              <a:t>y</a:t>
            </a:r>
            <a:r>
              <a:rPr lang="en-US" sz="1600" dirty="0" smtClean="0">
                <a:solidFill>
                  <a:srgbClr val="000000"/>
                </a:solidFill>
                <a:latin typeface="Courier New" pitchFamily="49" charset="0"/>
              </a:rPr>
              <a:t> </a:t>
            </a:r>
            <a:endParaRPr lang="en-US" sz="1600" dirty="0">
              <a:solidFill>
                <a:srgbClr val="000000"/>
              </a:solidFill>
              <a:latin typeface="Courier New" pitchFamily="49" charset="0"/>
            </a:endParaRPr>
          </a:p>
          <a:p>
            <a:pPr>
              <a:lnSpc>
                <a:spcPct val="90000"/>
              </a:lnSpc>
              <a:buFont typeface="Wingdings 2" pitchFamily="18" charset="2"/>
              <a:buNone/>
            </a:pPr>
            <a:r>
              <a:rPr lang="en-US" sz="1600" dirty="0">
                <a:solidFill>
                  <a:srgbClr val="000000"/>
                </a:solidFill>
                <a:latin typeface="Courier New" pitchFamily="49" charset="0"/>
              </a:rPr>
              <a:t>Enter the new password for system\administrator:</a:t>
            </a:r>
          </a:p>
          <a:p>
            <a:pPr>
              <a:lnSpc>
                <a:spcPct val="90000"/>
              </a:lnSpc>
              <a:buFont typeface="Wingdings 2" pitchFamily="18" charset="2"/>
              <a:buNone/>
            </a:pPr>
            <a:r>
              <a:rPr lang="en-US" sz="1600" dirty="0">
                <a:solidFill>
                  <a:srgbClr val="000000"/>
                </a:solidFill>
                <a:latin typeface="Courier New" pitchFamily="49" charset="0"/>
              </a:rPr>
              <a:t>Retype the password:</a:t>
            </a:r>
            <a:endParaRPr lang="en-US"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7" name="Rectangle 7"/>
          <p:cNvSpPr>
            <a:spLocks noChangeArrowheads="1"/>
          </p:cNvSpPr>
          <p:nvPr/>
        </p:nvSpPr>
        <p:spPr bwMode="auto">
          <a:xfrm>
            <a:off x="989013" y="1901825"/>
            <a:ext cx="3763962" cy="457200"/>
          </a:xfrm>
          <a:prstGeom prst="rect">
            <a:avLst/>
          </a:prstGeom>
          <a:noFill/>
          <a:ln w="28575" algn="ctr">
            <a:solidFill>
              <a:schemeClr val="hlink"/>
            </a:solidFill>
            <a:miter lim="800000"/>
            <a:headEnd/>
            <a:tailEnd/>
          </a:ln>
          <a:effectLst/>
        </p:spPr>
        <p:txBody>
          <a:bodyPr wrap="none" anchor="ctr"/>
          <a:lstStyle/>
          <a:p>
            <a:endParaRPr lang="en-US" dirty="0"/>
          </a:p>
        </p:txBody>
      </p:sp>
      <p:sp>
        <p:nvSpPr>
          <p:cNvPr id="552964" name="Rectangle 3"/>
          <p:cNvSpPr>
            <a:spLocks noGrp="1" noChangeArrowheads="1"/>
          </p:cNvSpPr>
          <p:nvPr>
            <p:ph type="body" idx="1"/>
          </p:nvPr>
        </p:nvSpPr>
        <p:spPr/>
        <p:txBody>
          <a:bodyPr/>
          <a:lstStyle/>
          <a:p>
            <a:pPr>
              <a:buFont typeface="Wingdings 2" pitchFamily="18" charset="2"/>
              <a:buNone/>
            </a:pPr>
            <a:r>
              <a:rPr lang="en-US" sz="1600" dirty="0">
                <a:latin typeface="Courier New" pitchFamily="49" charset="0"/>
              </a:rPr>
              <a:t>Workgroup completion continued</a:t>
            </a:r>
          </a:p>
          <a:p>
            <a:pPr>
              <a:buFont typeface="Wingdings 2" pitchFamily="18" charset="2"/>
              <a:buNone/>
            </a:pPr>
            <a:r>
              <a:rPr lang="en-US" sz="1600" dirty="0">
                <a:latin typeface="Courier New" pitchFamily="49" charset="0"/>
              </a:rPr>
              <a:t>Welcome to the WORKGROUP1 Windows(R) workgroup</a:t>
            </a:r>
          </a:p>
          <a:p>
            <a:pPr>
              <a:buFont typeface="Wingdings 2" pitchFamily="18" charset="2"/>
              <a:buNone/>
            </a:pPr>
            <a:endParaRPr lang="en-US" sz="1600" dirty="0">
              <a:latin typeface="Courier New" pitchFamily="49" charset="0"/>
            </a:endParaRPr>
          </a:p>
          <a:p>
            <a:pPr>
              <a:spcBef>
                <a:spcPct val="0"/>
              </a:spcBef>
              <a:buClrTx/>
              <a:buFontTx/>
              <a:buNone/>
            </a:pPr>
            <a:r>
              <a:rPr lang="en-US" sz="1600" dirty="0">
                <a:latin typeface="Courier New" pitchFamily="49" charset="0"/>
              </a:rPr>
              <a:t>CIFS local server is running.</a:t>
            </a:r>
          </a:p>
          <a:p>
            <a:pPr>
              <a:spcBef>
                <a:spcPct val="0"/>
              </a:spcBef>
              <a:buClrTx/>
              <a:buFontTx/>
              <a:buNone/>
            </a:pPr>
            <a:endParaRPr lang="en-US" sz="1600" dirty="0">
              <a:latin typeface="Courier New" pitchFamily="49" charset="0"/>
            </a:endParaRPr>
          </a:p>
          <a:p>
            <a:pPr>
              <a:spcBef>
                <a:spcPct val="0"/>
              </a:spcBef>
              <a:buClrTx/>
              <a:buFontTx/>
              <a:buNone/>
            </a:pPr>
            <a:r>
              <a:rPr lang="en-US" sz="1600" dirty="0">
                <a:solidFill>
                  <a:srgbClr val="000000"/>
                </a:solidFill>
                <a:latin typeface="Courier New" pitchFamily="49" charset="0"/>
              </a:rPr>
              <a:t>system&gt; Fri Jun 23 19:33:18 GMT</a:t>
            </a:r>
          </a:p>
          <a:p>
            <a:pPr>
              <a:spcBef>
                <a:spcPct val="0"/>
              </a:spcBef>
              <a:buClrTx/>
              <a:buFontTx/>
              <a:buNone/>
            </a:pPr>
            <a:r>
              <a:rPr lang="en-US" sz="1600" dirty="0">
                <a:solidFill>
                  <a:srgbClr val="000000"/>
                </a:solidFill>
                <a:latin typeface="Courier New" pitchFamily="49" charset="0"/>
              </a:rPr>
              <a:t>[nbt.nbns.registrationComplete:info]: NBT: All CIFS name</a:t>
            </a:r>
          </a:p>
          <a:p>
            <a:pPr>
              <a:spcBef>
                <a:spcPct val="0"/>
              </a:spcBef>
              <a:buClrTx/>
              <a:buFontTx/>
              <a:buNone/>
            </a:pPr>
            <a:r>
              <a:rPr lang="en-US" sz="1600" dirty="0">
                <a:solidFill>
                  <a:srgbClr val="000000"/>
                </a:solidFill>
                <a:latin typeface="Courier New" pitchFamily="49" charset="0"/>
              </a:rPr>
              <a:t>registrations have completed for the local server.</a:t>
            </a:r>
            <a:endParaRPr lang="en-US" sz="2400" dirty="0">
              <a:solidFill>
                <a:srgbClr val="000000"/>
              </a:solidFill>
              <a:latin typeface="Courier New" pitchFamily="49" charset="0"/>
            </a:endParaRPr>
          </a:p>
          <a:p>
            <a:pPr>
              <a:spcBef>
                <a:spcPct val="0"/>
              </a:spcBef>
              <a:buClrTx/>
              <a:buFontTx/>
              <a:buNone/>
            </a:pPr>
            <a:endParaRPr lang="en-US" sz="2400" b="1" dirty="0">
              <a:latin typeface="Courier New" pitchFamily="49" charset="0"/>
            </a:endParaRPr>
          </a:p>
          <a:p>
            <a:pPr lvl="1"/>
            <a:endParaRPr lang="en-US" sz="1800" b="1" dirty="0">
              <a:latin typeface="Courier New" pitchFamily="49" charset="0"/>
            </a:endParaRPr>
          </a:p>
          <a:p>
            <a:pPr lvl="1"/>
            <a:endParaRPr lang="en-US" sz="2500" dirty="0"/>
          </a:p>
          <a:p>
            <a:pPr>
              <a:buFont typeface="Wingdings 2" pitchFamily="18" charset="2"/>
              <a:buNone/>
            </a:pPr>
            <a:endParaRPr lang="en-US" sz="2400" dirty="0"/>
          </a:p>
        </p:txBody>
      </p:sp>
      <p:sp>
        <p:nvSpPr>
          <p:cNvPr id="552963" name="Rectangle 2"/>
          <p:cNvSpPr>
            <a:spLocks noGrp="1" noChangeArrowheads="1"/>
          </p:cNvSpPr>
          <p:nvPr>
            <p:ph type="title"/>
          </p:nvPr>
        </p:nvSpPr>
        <p:spPr/>
        <p:txBody>
          <a:bodyPr tIns="45720" bIns="45720"/>
          <a:lstStyle/>
          <a:p>
            <a:r>
              <a:rPr lang="en-US" dirty="0"/>
              <a:t>CLI: </a:t>
            </a:r>
            <a:r>
              <a:rPr lang="en-US" dirty="0">
                <a:latin typeface="Courier New" pitchFamily="49" charset="0"/>
              </a:rPr>
              <a:t>cifs setup</a:t>
            </a:r>
            <a:r>
              <a:rPr lang="en-US" dirty="0"/>
              <a:t> Workgroup (Cont.)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Configuring CIFS Using NetApp System Manager</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p:txBody>
          <a:bodyPr/>
          <a:lstStyle/>
          <a:p>
            <a:pPr eaLnBrk="1" hangingPunct="1"/>
            <a:r>
              <a:rPr lang="en-US" dirty="0" smtClean="0"/>
              <a:t>System Manager: CIFS Setup</a:t>
            </a:r>
          </a:p>
        </p:txBody>
      </p:sp>
      <p:pic>
        <p:nvPicPr>
          <p:cNvPr id="14340"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6488" y="1262063"/>
            <a:ext cx="7264400" cy="5284787"/>
          </a:xfrm>
          <a:prstGeom prst="rect">
            <a:avLst/>
          </a:prstGeom>
          <a:noFill/>
          <a:ln w="9525">
            <a:noFill/>
            <a:miter lim="800000"/>
            <a:headEnd/>
            <a:tailEnd/>
          </a:ln>
        </p:spPr>
      </p:pic>
      <p:sp>
        <p:nvSpPr>
          <p:cNvPr id="14341" name="TextBox 5"/>
          <p:cNvSpPr txBox="1">
            <a:spLocks noChangeArrowheads="1"/>
          </p:cNvSpPr>
          <p:nvPr/>
        </p:nvSpPr>
        <p:spPr bwMode="auto">
          <a:xfrm>
            <a:off x="4346575" y="3084513"/>
            <a:ext cx="2119313" cy="70167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The newly added</a:t>
            </a:r>
          </a:p>
          <a:p>
            <a:pPr algn="ctr">
              <a:buClr>
                <a:schemeClr val="accent2"/>
              </a:buClr>
              <a:buFont typeface="Wingdings 2" pitchFamily="18" charset="2"/>
              <a:buNone/>
            </a:pPr>
            <a:r>
              <a:rPr lang="en-US" dirty="0"/>
              <a:t>CIFS license</a:t>
            </a:r>
          </a:p>
        </p:txBody>
      </p:sp>
      <p:cxnSp>
        <p:nvCxnSpPr>
          <p:cNvPr id="14342" name="Straight Arrow Connector 8"/>
          <p:cNvCxnSpPr>
            <a:cxnSpLocks noChangeShapeType="1"/>
          </p:cNvCxnSpPr>
          <p:nvPr/>
        </p:nvCxnSpPr>
        <p:spPr bwMode="auto">
          <a:xfrm rot="10800000">
            <a:off x="4262438" y="2624138"/>
            <a:ext cx="520700" cy="450850"/>
          </a:xfrm>
          <a:prstGeom prst="straightConnector1">
            <a:avLst/>
          </a:prstGeom>
          <a:noFill/>
          <a:ln w="28575" algn="ctr">
            <a:solidFill>
              <a:srgbClr val="005BAE"/>
            </a:solidFill>
            <a:round/>
            <a:headEnd/>
            <a:tailEnd type="triangle" w="med" len="med"/>
          </a:ln>
        </p:spPr>
      </p:cxnSp>
      <p:sp>
        <p:nvSpPr>
          <p:cNvPr id="14343" name="TextBox 11"/>
          <p:cNvSpPr txBox="1">
            <a:spLocks noChangeArrowheads="1"/>
          </p:cNvSpPr>
          <p:nvPr/>
        </p:nvSpPr>
        <p:spPr bwMode="auto">
          <a:xfrm>
            <a:off x="3529200" y="3968918"/>
            <a:ext cx="1933575" cy="701675"/>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Notice the new </a:t>
            </a:r>
          </a:p>
          <a:p>
            <a:pPr algn="ctr">
              <a:buClr>
                <a:schemeClr val="accent2"/>
              </a:buClr>
              <a:buFont typeface="Wingdings 2" pitchFamily="18" charset="2"/>
              <a:buNone/>
            </a:pPr>
            <a:r>
              <a:rPr lang="en-US" dirty="0"/>
              <a:t>categories</a:t>
            </a:r>
          </a:p>
        </p:txBody>
      </p:sp>
      <p:cxnSp>
        <p:nvCxnSpPr>
          <p:cNvPr id="14344" name="Straight Arrow Connector 12"/>
          <p:cNvCxnSpPr>
            <a:cxnSpLocks noChangeShapeType="1"/>
          </p:cNvCxnSpPr>
          <p:nvPr/>
        </p:nvCxnSpPr>
        <p:spPr bwMode="auto">
          <a:xfrm rot="10800000">
            <a:off x="2382838" y="2736850"/>
            <a:ext cx="1392237" cy="1227138"/>
          </a:xfrm>
          <a:prstGeom prst="straightConnector1">
            <a:avLst/>
          </a:prstGeom>
          <a:noFill/>
          <a:ln w="28575" algn="ctr">
            <a:solidFill>
              <a:srgbClr val="005BAE"/>
            </a:solidFill>
            <a:round/>
            <a:headEnd/>
            <a:tailEnd type="triangle" w="med" len="med"/>
          </a:ln>
        </p:spPr>
      </p:cxnSp>
      <p:cxnSp>
        <p:nvCxnSpPr>
          <p:cNvPr id="14345" name="Straight Arrow Connector 14"/>
          <p:cNvCxnSpPr>
            <a:cxnSpLocks noChangeShapeType="1"/>
          </p:cNvCxnSpPr>
          <p:nvPr/>
        </p:nvCxnSpPr>
        <p:spPr bwMode="auto">
          <a:xfrm rot="10800000" flipV="1">
            <a:off x="2182813" y="4310063"/>
            <a:ext cx="1400175" cy="263525"/>
          </a:xfrm>
          <a:prstGeom prst="straightConnector1">
            <a:avLst/>
          </a:prstGeom>
          <a:noFill/>
          <a:ln w="28575" algn="ctr">
            <a:solidFill>
              <a:srgbClr val="005BAE"/>
            </a:solidFill>
            <a:round/>
            <a:headEnd/>
            <a:tailEnd type="triangle" w="med" len="med"/>
          </a:ln>
        </p:spPr>
      </p:cxnSp>
      <p:cxnSp>
        <p:nvCxnSpPr>
          <p:cNvPr id="14346" name="Straight Arrow Connector 18"/>
          <p:cNvCxnSpPr>
            <a:cxnSpLocks noChangeShapeType="1"/>
          </p:cNvCxnSpPr>
          <p:nvPr/>
        </p:nvCxnSpPr>
        <p:spPr bwMode="auto">
          <a:xfrm rot="10800000" flipV="1">
            <a:off x="2081213" y="4627563"/>
            <a:ext cx="1838325" cy="1362075"/>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990600" y="104775"/>
            <a:ext cx="8153400" cy="914400"/>
          </a:xfrm>
        </p:spPr>
        <p:txBody>
          <a:bodyPr/>
          <a:lstStyle/>
          <a:p>
            <a:pPr eaLnBrk="1" hangingPunct="1"/>
            <a:r>
              <a:rPr lang="en-US" dirty="0" smtClean="0"/>
              <a:t>System Manager: CIFS Setup (Cont.)</a:t>
            </a:r>
          </a:p>
        </p:txBody>
      </p:sp>
      <p:pic>
        <p:nvPicPr>
          <p:cNvPr id="16388"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6488" y="1262063"/>
            <a:ext cx="7264400" cy="5284787"/>
          </a:xfrm>
          <a:prstGeom prst="rect">
            <a:avLst/>
          </a:prstGeom>
          <a:noFill/>
          <a:ln w="9525">
            <a:noFill/>
            <a:miter lim="800000"/>
            <a:headEnd/>
            <a:tailEnd/>
          </a:ln>
        </p:spPr>
      </p:pic>
      <p:sp>
        <p:nvSpPr>
          <p:cNvPr id="16389" name="TextBox 7"/>
          <p:cNvSpPr txBox="1">
            <a:spLocks noChangeArrowheads="1"/>
          </p:cNvSpPr>
          <p:nvPr/>
        </p:nvSpPr>
        <p:spPr bwMode="auto">
          <a:xfrm>
            <a:off x="1284288" y="5197475"/>
            <a:ext cx="1968500" cy="714375"/>
          </a:xfrm>
          <a:prstGeom prst="rect">
            <a:avLst/>
          </a:prstGeom>
          <a:solidFill>
            <a:schemeClr val="bg1"/>
          </a:solidFill>
          <a:ln w="22225" algn="ctr">
            <a:solidFill>
              <a:schemeClr val="hlink"/>
            </a:solidFill>
            <a:miter lim="800000"/>
            <a:headEnd/>
            <a:tailEnd/>
          </a:ln>
        </p:spPr>
        <p:txBody>
          <a:bodyPr/>
          <a:lstStyle/>
          <a:p>
            <a:pPr algn="ctr">
              <a:buClr>
                <a:schemeClr val="accent2"/>
              </a:buClr>
              <a:buFont typeface="Wingdings 2" pitchFamily="18" charset="2"/>
              <a:buNone/>
            </a:pPr>
            <a:r>
              <a:rPr lang="en-US" dirty="0"/>
              <a:t>To configure CIFS</a:t>
            </a:r>
          </a:p>
        </p:txBody>
      </p:sp>
      <p:cxnSp>
        <p:nvCxnSpPr>
          <p:cNvPr id="16390" name="Straight Arrow Connector 9"/>
          <p:cNvCxnSpPr>
            <a:cxnSpLocks noChangeShapeType="1"/>
            <a:stCxn id="16389" idx="0"/>
          </p:cNvCxnSpPr>
          <p:nvPr/>
        </p:nvCxnSpPr>
        <p:spPr bwMode="auto">
          <a:xfrm flipH="1" flipV="1">
            <a:off x="2144713" y="4665663"/>
            <a:ext cx="123825" cy="520700"/>
          </a:xfrm>
          <a:prstGeom prst="straightConnector1">
            <a:avLst/>
          </a:prstGeom>
          <a:noFill/>
          <a:ln w="22225" algn="ctr">
            <a:solidFill>
              <a:schemeClr val="hlink"/>
            </a:solidFill>
            <a:round/>
            <a:headEnd/>
            <a:tailEnd type="triangle" w="med" len="med"/>
          </a:ln>
        </p:spPr>
      </p:cxnSp>
      <p:pic>
        <p:nvPicPr>
          <p:cNvPr id="16391" name="Picture 12" descr="sm109.bmp"/>
          <p:cNvPicPr>
            <a:picLocks noChangeAspect="1"/>
          </p:cNvPicPr>
          <p:nvPr/>
        </p:nvPicPr>
        <p:blipFill>
          <a:blip r:embed="rId4" cstate="print"/>
          <a:srcRect/>
          <a:stretch>
            <a:fillRect/>
          </a:stretch>
        </p:blipFill>
        <p:spPr bwMode="auto">
          <a:xfrm>
            <a:off x="4646613" y="3084513"/>
            <a:ext cx="2979737" cy="2524125"/>
          </a:xfrm>
          <a:prstGeom prst="rect">
            <a:avLst/>
          </a:prstGeom>
          <a:noFill/>
          <a:ln w="9525">
            <a:noFill/>
            <a:miter lim="800000"/>
            <a:headEnd/>
            <a:tailEnd/>
          </a:ln>
        </p:spPr>
      </p:pic>
      <p:cxnSp>
        <p:nvCxnSpPr>
          <p:cNvPr id="16392" name="Straight Arrow Connector 8"/>
          <p:cNvCxnSpPr>
            <a:cxnSpLocks noChangeShapeType="1"/>
          </p:cNvCxnSpPr>
          <p:nvPr/>
        </p:nvCxnSpPr>
        <p:spPr bwMode="auto">
          <a:xfrm>
            <a:off x="3640138" y="2327275"/>
            <a:ext cx="2098675" cy="1017588"/>
          </a:xfrm>
          <a:prstGeom prst="straightConnector1">
            <a:avLst/>
          </a:prstGeom>
          <a:noFill/>
          <a:ln w="22225" algn="ctr">
            <a:solidFill>
              <a:schemeClr val="hlink"/>
            </a:solidFill>
            <a:round/>
            <a:headEnd/>
            <a:tailEnd type="triangle" w="med" len="med"/>
          </a:ln>
        </p:spPr>
      </p:cxnSp>
      <p:sp>
        <p:nvSpPr>
          <p:cNvPr id="8" name="TextBox 7"/>
          <p:cNvSpPr txBox="1"/>
          <p:nvPr/>
        </p:nvSpPr>
        <p:spPr>
          <a:xfrm>
            <a:off x="3412478" y="5561704"/>
            <a:ext cx="3945312" cy="707886"/>
          </a:xfrm>
          <a:prstGeom prst="rect">
            <a:avLst/>
          </a:prstGeom>
          <a:noFill/>
        </p:spPr>
        <p:txBody>
          <a:bodyPr wrap="none" rtlCol="0">
            <a:spAutoFit/>
          </a:bodyPr>
          <a:lstStyle/>
          <a:p>
            <a:r>
              <a:rPr lang="en-US" dirty="0" smtClean="0"/>
              <a:t>Wizard is similar to </a:t>
            </a:r>
            <a:r>
              <a:rPr lang="en-US" dirty="0" smtClean="0">
                <a:latin typeface="Courier New" pitchFamily="49" charset="0"/>
                <a:cs typeface="Courier New" pitchFamily="49" charset="0"/>
              </a:rPr>
              <a:t>cifs setup</a:t>
            </a:r>
          </a:p>
          <a:p>
            <a:r>
              <a:rPr lang="en-US" dirty="0" smtClean="0"/>
              <a:t>and shown in detail in Module 9</a:t>
            </a:r>
            <a:endParaRPr lang="en-US" dirty="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Results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4" name="Rectangle 6"/>
          <p:cNvSpPr>
            <a:spLocks noGrp="1" noChangeArrowheads="1"/>
          </p:cNvSpPr>
          <p:nvPr>
            <p:ph type="title"/>
          </p:nvPr>
        </p:nvSpPr>
        <p:spPr/>
        <p:txBody>
          <a:bodyPr/>
          <a:lstStyle/>
          <a:p>
            <a:r>
              <a:rPr lang="en-US" dirty="0"/>
              <a:t>CIFS Server </a:t>
            </a:r>
            <a:r>
              <a:rPr lang="en-US" dirty="0" smtClean="0"/>
              <a:t>Files Created During Setup</a:t>
            </a:r>
            <a:endParaRPr lang="en-US" dirty="0"/>
          </a:p>
        </p:txBody>
      </p:sp>
      <p:sp>
        <p:nvSpPr>
          <p:cNvPr id="555015" name="Rectangle 7"/>
          <p:cNvSpPr>
            <a:spLocks noGrp="1" noChangeArrowheads="1"/>
          </p:cNvSpPr>
          <p:nvPr>
            <p:ph type="body" idx="1"/>
          </p:nvPr>
        </p:nvSpPr>
        <p:spPr/>
        <p:txBody>
          <a:bodyPr/>
          <a:lstStyle/>
          <a:p>
            <a:pPr>
              <a:lnSpc>
                <a:spcPct val="80000"/>
              </a:lnSpc>
            </a:pPr>
            <a:r>
              <a:rPr lang="en-US" sz="2400" dirty="0" smtClean="0">
                <a:latin typeface="Courier New" pitchFamily="49" charset="0"/>
              </a:rPr>
              <a:t>/</a:t>
            </a:r>
            <a:r>
              <a:rPr lang="en-US" sz="2400" dirty="0">
                <a:latin typeface="Courier New" pitchFamily="49" charset="0"/>
              </a:rPr>
              <a:t>etc/cifsconfig_setup.cfg</a:t>
            </a:r>
          </a:p>
          <a:p>
            <a:pPr lvl="1">
              <a:lnSpc>
                <a:spcPct val="80000"/>
              </a:lnSpc>
            </a:pPr>
            <a:r>
              <a:rPr lang="en-US" sz="2400" dirty="0"/>
              <a:t>Stores CIFS setup configuration</a:t>
            </a:r>
          </a:p>
          <a:p>
            <a:pPr>
              <a:lnSpc>
                <a:spcPct val="80000"/>
              </a:lnSpc>
            </a:pPr>
            <a:r>
              <a:rPr lang="en-US" sz="2400" dirty="0">
                <a:latin typeface="Courier New" pitchFamily="49" charset="0"/>
              </a:rPr>
              <a:t>/etc/usermap.cfg </a:t>
            </a:r>
          </a:p>
          <a:p>
            <a:pPr lvl="1">
              <a:lnSpc>
                <a:spcPct val="80000"/>
              </a:lnSpc>
            </a:pPr>
            <a:r>
              <a:rPr lang="en-US" sz="2400" dirty="0"/>
              <a:t>Multiprotocol support for NFS and CIFS </a:t>
            </a:r>
            <a:r>
              <a:rPr lang="en-US" sz="2400" dirty="0" smtClean="0"/>
              <a:t/>
            </a:r>
            <a:br>
              <a:rPr lang="en-US" sz="2400" dirty="0" smtClean="0"/>
            </a:br>
            <a:r>
              <a:rPr lang="en-US" sz="2400" dirty="0" smtClean="0"/>
              <a:t>(</a:t>
            </a:r>
            <a:r>
              <a:rPr lang="en-US" sz="2400" i="1" dirty="0" smtClean="0"/>
              <a:t>Discussed </a:t>
            </a:r>
            <a:r>
              <a:rPr lang="en-US" sz="2400" i="1" dirty="0"/>
              <a:t>in </a:t>
            </a:r>
            <a:r>
              <a:rPr lang="en-US" sz="2400" i="1" dirty="0" smtClean="0"/>
              <a:t>Module 10)</a:t>
            </a:r>
            <a:endParaRPr lang="en-US" sz="2400" i="1" dirty="0"/>
          </a:p>
          <a:p>
            <a:pPr>
              <a:lnSpc>
                <a:spcPct val="80000"/>
              </a:lnSpc>
            </a:pPr>
            <a:r>
              <a:rPr lang="en-US" sz="2400" dirty="0">
                <a:latin typeface="Courier New" pitchFamily="49" charset="0"/>
              </a:rPr>
              <a:t>/etc/passwd </a:t>
            </a:r>
          </a:p>
          <a:p>
            <a:pPr lvl="1">
              <a:lnSpc>
                <a:spcPct val="80000"/>
              </a:lnSpc>
            </a:pPr>
            <a:r>
              <a:rPr lang="en-US" sz="2400" dirty="0"/>
              <a:t>Multiprotocol and UNIX workgroup</a:t>
            </a:r>
          </a:p>
          <a:p>
            <a:pPr>
              <a:lnSpc>
                <a:spcPct val="80000"/>
              </a:lnSpc>
            </a:pPr>
            <a:r>
              <a:rPr lang="en-US" sz="2400" dirty="0">
                <a:latin typeface="Courier New" pitchFamily="49" charset="0"/>
              </a:rPr>
              <a:t>/etc/cifsconfig_share.cfg</a:t>
            </a:r>
          </a:p>
          <a:p>
            <a:pPr lvl="1">
              <a:lnSpc>
                <a:spcPct val="80000"/>
              </a:lnSpc>
            </a:pPr>
            <a:r>
              <a:rPr lang="en-US" sz="2400" dirty="0"/>
              <a:t>Default share definitions</a:t>
            </a:r>
          </a:p>
          <a:p>
            <a:pPr>
              <a:lnSpc>
                <a:spcPct val="80000"/>
              </a:lnSpc>
            </a:pPr>
            <a:r>
              <a:rPr lang="en-US" sz="2400" dirty="0">
                <a:latin typeface="Courier New" pitchFamily="49" charset="0"/>
              </a:rPr>
              <a:t>/etc/lclgroups.cfg</a:t>
            </a:r>
          </a:p>
          <a:p>
            <a:pPr lvl="1">
              <a:lnSpc>
                <a:spcPct val="80000"/>
              </a:lnSpc>
            </a:pPr>
            <a:r>
              <a:rPr lang="en-US" sz="2400" dirty="0"/>
              <a:t>Local groups definitions</a:t>
            </a:r>
            <a:br>
              <a:rPr lang="en-US" sz="2400" dirty="0"/>
            </a:br>
            <a:endParaRPr lang="en-US" sz="2400" dirty="0" smtClean="0"/>
          </a:p>
          <a:p>
            <a:pPr lvl="1">
              <a:lnSpc>
                <a:spcPct val="80000"/>
              </a:lnSpc>
            </a:pPr>
            <a:endParaRPr lang="en-US" sz="2400" dirty="0"/>
          </a:p>
          <a:p>
            <a:pPr>
              <a:lnSpc>
                <a:spcPct val="80000"/>
              </a:lnSpc>
              <a:buFont typeface="Wingdings 2" pitchFamily="18" charset="2"/>
              <a:buNone/>
            </a:pPr>
            <a:r>
              <a:rPr lang="en-US" sz="2000" b="1" dirty="0"/>
              <a:t>NOTE: </a:t>
            </a:r>
            <a:r>
              <a:rPr lang="en-US" sz="2000" dirty="0"/>
              <a:t>Additional files are created depending on the </a:t>
            </a:r>
            <a:r>
              <a:rPr lang="en-US" sz="2000" dirty="0" smtClean="0"/>
              <a:t>environment</a:t>
            </a:r>
            <a:endParaRPr lang="en-US" sz="2000" dirty="0"/>
          </a:p>
        </p:txBody>
      </p:sp>
      <p:sp>
        <p:nvSpPr>
          <p:cNvPr id="4" name="Right Brace 3"/>
          <p:cNvSpPr/>
          <p:nvPr/>
        </p:nvSpPr>
        <p:spPr bwMode="auto">
          <a:xfrm>
            <a:off x="7046254" y="1075765"/>
            <a:ext cx="441064" cy="4034117"/>
          </a:xfrm>
          <a:prstGeom prst="rightBrace">
            <a:avLst/>
          </a:prstGeom>
          <a:noFill/>
          <a:ln w="9525" cap="flat" cmpd="sng" algn="ctr">
            <a:solidFill>
              <a:srgbClr val="005BAE"/>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smtClean="0">
              <a:ln>
                <a:noFill/>
              </a:ln>
              <a:solidFill>
                <a:schemeClr val="tx1"/>
              </a:solidFill>
              <a:effectLst/>
              <a:latin typeface="Arial" pitchFamily="34" charset="0"/>
            </a:endParaRPr>
          </a:p>
        </p:txBody>
      </p:sp>
      <p:sp>
        <p:nvSpPr>
          <p:cNvPr id="5" name="TextBox 4"/>
          <p:cNvSpPr txBox="1"/>
          <p:nvPr/>
        </p:nvSpPr>
        <p:spPr>
          <a:xfrm>
            <a:off x="7478159" y="2291379"/>
            <a:ext cx="1665841" cy="1631216"/>
          </a:xfrm>
          <a:prstGeom prst="rect">
            <a:avLst/>
          </a:prstGeom>
          <a:noFill/>
        </p:spPr>
        <p:txBody>
          <a:bodyPr wrap="none" rtlCol="0">
            <a:spAutoFit/>
          </a:bodyPr>
          <a:lstStyle/>
          <a:p>
            <a:r>
              <a:rPr lang="en-US" dirty="0" smtClean="0"/>
              <a:t>NetApp </a:t>
            </a:r>
          </a:p>
          <a:p>
            <a:r>
              <a:rPr lang="en-US" dirty="0" smtClean="0"/>
              <a:t>recommends</a:t>
            </a:r>
          </a:p>
          <a:p>
            <a:r>
              <a:rPr lang="en-US" dirty="0" smtClean="0"/>
              <a:t>not to edit</a:t>
            </a:r>
          </a:p>
          <a:p>
            <a:r>
              <a:rPr lang="en-US" dirty="0" smtClean="0"/>
              <a:t>these files </a:t>
            </a:r>
          </a:p>
          <a:p>
            <a:r>
              <a:rPr lang="en-US" dirty="0" smtClean="0"/>
              <a:t>directly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65" name="Rectangle 9"/>
          <p:cNvSpPr>
            <a:spLocks noGrp="1" noChangeArrowheads="1"/>
          </p:cNvSpPr>
          <p:nvPr>
            <p:ph type="title"/>
          </p:nvPr>
        </p:nvSpPr>
        <p:spPr/>
        <p:txBody>
          <a:bodyPr/>
          <a:lstStyle/>
          <a:p>
            <a:r>
              <a:rPr lang="en-US" dirty="0">
                <a:latin typeface="Courier New" pitchFamily="49" charset="0"/>
              </a:rPr>
              <a:t>/etc/cifsconfig_setup.cfg</a:t>
            </a:r>
            <a:r>
              <a:rPr lang="en-US" dirty="0"/>
              <a:t> File</a:t>
            </a:r>
          </a:p>
        </p:txBody>
      </p:sp>
      <p:sp>
        <p:nvSpPr>
          <p:cNvPr id="557066" name="Rectangle 10"/>
          <p:cNvSpPr>
            <a:spLocks noGrp="1" noChangeArrowheads="1"/>
          </p:cNvSpPr>
          <p:nvPr>
            <p:ph type="body" idx="1"/>
          </p:nvPr>
        </p:nvSpPr>
        <p:spPr/>
        <p:txBody>
          <a:bodyPr/>
          <a:lstStyle/>
          <a:p>
            <a:r>
              <a:rPr lang="en-US" dirty="0">
                <a:latin typeface="Courier New" pitchFamily="49" charset="0"/>
              </a:rPr>
              <a:t>/etc/cifsconfig_setup.cfg</a:t>
            </a:r>
            <a:r>
              <a:rPr lang="en-US" dirty="0"/>
              <a:t> file</a:t>
            </a:r>
          </a:p>
          <a:p>
            <a:pPr lvl="1"/>
            <a:r>
              <a:rPr lang="en-US" dirty="0"/>
              <a:t>Contents are persistent across reboots </a:t>
            </a:r>
          </a:p>
          <a:p>
            <a:pPr lvl="1"/>
            <a:r>
              <a:rPr lang="en-US" dirty="0"/>
              <a:t>Runs each time the CIFS service is started</a:t>
            </a:r>
          </a:p>
          <a:p>
            <a:pPr>
              <a:buFont typeface="Wingdings 2" pitchFamily="18" charset="2"/>
              <a:buNone/>
            </a:pPr>
            <a:endParaRPr dirty="0"/>
          </a:p>
          <a:p>
            <a:pPr>
              <a:buFont typeface="Wingdings 2" pitchFamily="18" charset="2"/>
              <a:buNone/>
            </a:pPr>
            <a:r>
              <a:rPr lang="en-US" sz="1800" dirty="0" smtClean="0">
                <a:latin typeface="Courier New" pitchFamily="49" charset="0"/>
              </a:rPr>
              <a:t>  system</a:t>
            </a:r>
            <a:r>
              <a:rPr lang="en-US" sz="1800" dirty="0">
                <a:latin typeface="Courier New" pitchFamily="49" charset="0"/>
              </a:rPr>
              <a:t>&gt; </a:t>
            </a:r>
            <a:r>
              <a:rPr lang="en-US" sz="1800" b="1" dirty="0">
                <a:latin typeface="Courier New" pitchFamily="49" charset="0"/>
              </a:rPr>
              <a:t>rdfile /etc/cifsconfig_setup.cfg</a:t>
            </a:r>
          </a:p>
          <a:p>
            <a:pPr>
              <a:buFont typeface="Wingdings 2" pitchFamily="18" charset="2"/>
              <a:buNone/>
            </a:pPr>
            <a:r>
              <a:rPr lang="en-US" sz="1800" dirty="0" smtClean="0">
                <a:latin typeface="Courier New" pitchFamily="49" charset="0"/>
              </a:rPr>
              <a:t>  #</a:t>
            </a:r>
            <a:r>
              <a:rPr lang="en-US" sz="1800" dirty="0">
                <a:latin typeface="Courier New" pitchFamily="49" charset="0"/>
              </a:rPr>
              <a:t>Generated automatically by </a:t>
            </a:r>
            <a:r>
              <a:rPr lang="en-US" sz="1800" dirty="0" err="1" smtClean="0">
                <a:latin typeface="Courier New" pitchFamily="49" charset="0"/>
              </a:rPr>
              <a:t>cifs</a:t>
            </a:r>
            <a:r>
              <a:rPr lang="en-US" sz="1800" dirty="0" smtClean="0">
                <a:latin typeface="Courier New" pitchFamily="49" charset="0"/>
              </a:rPr>
              <a:t> commands</a:t>
            </a:r>
            <a:endParaRPr lang="en-US" sz="1800" dirty="0">
              <a:latin typeface="Courier New" pitchFamily="49" charset="0"/>
            </a:endParaRPr>
          </a:p>
          <a:p>
            <a:pPr>
              <a:buFont typeface="Wingdings 2" pitchFamily="18" charset="2"/>
              <a:buNone/>
            </a:pPr>
            <a:r>
              <a:rPr lang="en-US" sz="1800" dirty="0">
                <a:latin typeface="Courier New" pitchFamily="49" charset="0"/>
              </a:rPr>
              <a:t>	cifs setup -security unix  -cp 0  -</a:t>
            </a:r>
            <a:r>
              <a:rPr lang="en-US" sz="1800" dirty="0" smtClean="0">
                <a:latin typeface="Courier New" pitchFamily="49" charset="0"/>
              </a:rPr>
              <a:t>NTFSonly</a:t>
            </a:r>
          </a:p>
          <a:p>
            <a:pPr>
              <a:buFont typeface="Wingdings 2" pitchFamily="18" charset="2"/>
              <a:buNone/>
            </a:pPr>
            <a:endParaRPr lang="en-US" sz="1800" dirty="0" smtClean="0">
              <a:solidFill>
                <a:schemeClr val="hlink"/>
              </a:solidFill>
              <a:latin typeface="Courier New" pitchFamily="49" charset="0"/>
            </a:endParaRPr>
          </a:p>
          <a:p>
            <a:pPr marL="588962" lvl="2" indent="-298450">
              <a:buClr>
                <a:schemeClr val="accent2"/>
              </a:buClr>
              <a:buNone/>
            </a:pPr>
            <a:endParaRPr lang="en-US" sz="2200" b="1" dirty="0" smtClean="0"/>
          </a:p>
          <a:p>
            <a:pPr marL="588962" lvl="2" indent="-298450">
              <a:spcBef>
                <a:spcPts val="0"/>
              </a:spcBef>
              <a:buClr>
                <a:schemeClr val="accent2"/>
              </a:buClr>
              <a:buNone/>
            </a:pPr>
            <a:r>
              <a:rPr lang="en-US" sz="2200" b="1" dirty="0" smtClean="0"/>
              <a:t>NOTE: </a:t>
            </a:r>
            <a:r>
              <a:rPr lang="en-US" sz="2200" dirty="0" smtClean="0"/>
              <a:t>The content of the file varies depending on the </a:t>
            </a:r>
          </a:p>
          <a:p>
            <a:pPr marL="588962" lvl="2" indent="-298450">
              <a:spcBef>
                <a:spcPts val="0"/>
              </a:spcBef>
              <a:buClr>
                <a:schemeClr val="accent2"/>
              </a:buClr>
              <a:buNone/>
            </a:pPr>
            <a:r>
              <a:rPr lang="en-US" sz="2200" dirty="0" smtClean="0"/>
              <a:t>environment that is selected</a:t>
            </a:r>
          </a:p>
          <a:p>
            <a:pPr>
              <a:buFont typeface="Wingdings 2" pitchFamily="18" charset="2"/>
              <a:buNone/>
            </a:pPr>
            <a:endParaRPr lang="en-US" dirty="0">
              <a:solidFill>
                <a:schemeClr val="hlink"/>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16" name="Rectangle 12"/>
          <p:cNvSpPr>
            <a:spLocks noGrp="1" noChangeArrowheads="1"/>
          </p:cNvSpPr>
          <p:nvPr>
            <p:ph type="body" idx="1"/>
          </p:nvPr>
        </p:nvSpPr>
        <p:spPr/>
        <p:txBody>
          <a:bodyPr/>
          <a:lstStyle/>
          <a:p>
            <a:r>
              <a:rPr lang="en-US" sz="2400" dirty="0">
                <a:latin typeface="Courier New" pitchFamily="49" charset="0"/>
              </a:rPr>
              <a:t>/etc/passwd</a:t>
            </a:r>
            <a:r>
              <a:rPr lang="en-US" sz="2400" dirty="0"/>
              <a:t> file</a:t>
            </a:r>
          </a:p>
          <a:p>
            <a:pPr lvl="1">
              <a:buFont typeface="Arial" pitchFamily="34" charset="0"/>
              <a:buNone/>
            </a:pPr>
            <a:r>
              <a:rPr lang="en-US" sz="2200" dirty="0">
                <a:latin typeface="Courier New" pitchFamily="49" charset="0"/>
              </a:rPr>
              <a:t>	system&gt; </a:t>
            </a:r>
            <a:r>
              <a:rPr lang="en-US" sz="2200" b="1" dirty="0">
                <a:latin typeface="Courier New" pitchFamily="49" charset="0"/>
              </a:rPr>
              <a:t>rdfile /</a:t>
            </a:r>
            <a:r>
              <a:rPr lang="en-US" sz="2200" b="1" dirty="0" smtClean="0">
                <a:latin typeface="Courier New" pitchFamily="49" charset="0"/>
              </a:rPr>
              <a:t>etc/passwd</a:t>
            </a:r>
          </a:p>
          <a:p>
            <a:pPr lvl="1">
              <a:buFont typeface="Arial" pitchFamily="34" charset="0"/>
              <a:buNone/>
            </a:pPr>
            <a:endParaRPr lang="en-US" sz="2000" dirty="0"/>
          </a:p>
          <a:p>
            <a:pPr>
              <a:spcBef>
                <a:spcPct val="0"/>
              </a:spcBef>
              <a:buFont typeface="Wingdings 2" pitchFamily="18" charset="2"/>
              <a:buNone/>
            </a:pPr>
            <a:r>
              <a:rPr lang="en-US" sz="2000" dirty="0">
                <a:latin typeface="Courier New" pitchFamily="49" charset="0"/>
              </a:rPr>
              <a:t>	  root:_J9../ongnoStt3Ei79o:0:1::/:</a:t>
            </a:r>
          </a:p>
          <a:p>
            <a:pPr lvl="2">
              <a:spcBef>
                <a:spcPct val="0"/>
              </a:spcBef>
              <a:buFont typeface="Wingdings 2" pitchFamily="18" charset="2"/>
              <a:buNone/>
            </a:pPr>
            <a:r>
              <a:rPr lang="en-US" sz="2000" dirty="0">
                <a:latin typeface="Courier New" pitchFamily="49" charset="0"/>
              </a:rPr>
              <a:t>pcuser::65534:65534::/:</a:t>
            </a:r>
          </a:p>
          <a:p>
            <a:pPr lvl="2">
              <a:spcBef>
                <a:spcPct val="0"/>
              </a:spcBef>
              <a:buFont typeface="Wingdings 2" pitchFamily="18" charset="2"/>
              <a:buNone/>
            </a:pPr>
            <a:r>
              <a:rPr lang="en-US" sz="2000" dirty="0">
                <a:latin typeface="Courier New" pitchFamily="49" charset="0"/>
              </a:rPr>
              <a:t>nobody::65535:65535::/:</a:t>
            </a:r>
          </a:p>
          <a:p>
            <a:pPr lvl="2">
              <a:spcBef>
                <a:spcPct val="0"/>
              </a:spcBef>
              <a:buFont typeface="Wingdings 2" pitchFamily="18" charset="2"/>
              <a:buNone/>
            </a:pPr>
            <a:r>
              <a:rPr lang="en-US" sz="2000" dirty="0">
                <a:latin typeface="Courier New" pitchFamily="49" charset="0"/>
              </a:rPr>
              <a:t>ftp::65533:65533:FTP Anonymous:/home/ftp:</a:t>
            </a:r>
            <a:br>
              <a:rPr lang="en-US" sz="2000" dirty="0">
                <a:latin typeface="Courier New" pitchFamily="49" charset="0"/>
              </a:rPr>
            </a:br>
            <a:endParaRPr lang="en-US" sz="2000" dirty="0">
              <a:latin typeface="Courier New" pitchFamily="49" charset="0"/>
            </a:endParaRPr>
          </a:p>
          <a:p>
            <a:pPr lvl="1">
              <a:spcBef>
                <a:spcPct val="0"/>
              </a:spcBef>
            </a:pPr>
            <a:r>
              <a:rPr lang="en-US" sz="2000" dirty="0"/>
              <a:t>Is checked during CIFS authentication processing when mapping Windows users to UNIX UID and GID</a:t>
            </a:r>
          </a:p>
          <a:p>
            <a:pPr lvl="1">
              <a:spcBef>
                <a:spcPct val="0"/>
              </a:spcBef>
            </a:pPr>
            <a:r>
              <a:rPr lang="en-US" sz="2000" dirty="0"/>
              <a:t>Can be used for authentication in a non-Windows (UNIX) workgroup environment</a:t>
            </a:r>
          </a:p>
        </p:txBody>
      </p:sp>
      <p:sp>
        <p:nvSpPr>
          <p:cNvPr id="559115" name="Rectangle 11"/>
          <p:cNvSpPr>
            <a:spLocks noGrp="1" noChangeArrowheads="1"/>
          </p:cNvSpPr>
          <p:nvPr>
            <p:ph type="title"/>
          </p:nvPr>
        </p:nvSpPr>
        <p:spPr/>
        <p:txBody>
          <a:bodyPr/>
          <a:lstStyle/>
          <a:p>
            <a:r>
              <a:rPr lang="en-US" dirty="0">
                <a:latin typeface="Courier New" pitchFamily="49" charset="0"/>
              </a:rPr>
              <a:t>/etc/passwd</a:t>
            </a:r>
            <a:r>
              <a:rPr lang="en-US" dirty="0"/>
              <a:t> File</a:t>
            </a:r>
          </a:p>
        </p:txBody>
      </p:sp>
      <p:cxnSp>
        <p:nvCxnSpPr>
          <p:cNvPr id="559117" name="AutoShape 13"/>
          <p:cNvCxnSpPr>
            <a:cxnSpLocks noChangeShapeType="1"/>
            <a:stCxn id="559119" idx="1"/>
            <a:endCxn id="559113" idx="1"/>
          </p:cNvCxnSpPr>
          <p:nvPr/>
        </p:nvCxnSpPr>
        <p:spPr bwMode="auto">
          <a:xfrm rot="10800000" flipH="1">
            <a:off x="1100997" y="2451269"/>
            <a:ext cx="513472" cy="3300100"/>
          </a:xfrm>
          <a:prstGeom prst="bentConnector3">
            <a:avLst>
              <a:gd name="adj1" fmla="val -44520"/>
            </a:avLst>
          </a:prstGeom>
          <a:noFill/>
          <a:ln w="28575">
            <a:solidFill>
              <a:schemeClr val="hlink"/>
            </a:solidFill>
            <a:miter lim="800000"/>
            <a:headEnd/>
            <a:tailEnd type="triangle" w="med" len="med"/>
          </a:ln>
          <a:effectLst/>
        </p:spPr>
      </p:cxnSp>
      <p:sp>
        <p:nvSpPr>
          <p:cNvPr id="559119" name="Rectangle 15"/>
          <p:cNvSpPr>
            <a:spLocks noChangeArrowheads="1"/>
          </p:cNvSpPr>
          <p:nvPr/>
        </p:nvSpPr>
        <p:spPr bwMode="auto">
          <a:xfrm>
            <a:off x="1100997" y="5397426"/>
            <a:ext cx="7515878" cy="707886"/>
          </a:xfrm>
          <a:prstGeom prst="rect">
            <a:avLst/>
          </a:prstGeom>
          <a:noFill/>
          <a:ln w="9525" algn="ctr">
            <a:noFill/>
            <a:miter lim="800000"/>
            <a:headEnd/>
            <a:tailEnd/>
          </a:ln>
          <a:effectLst/>
        </p:spPr>
        <p:txBody>
          <a:bodyPr wrap="square">
            <a:spAutoFit/>
          </a:bodyPr>
          <a:lstStyle/>
          <a:p>
            <a:pPr algn="l">
              <a:buClrTx/>
              <a:buFontTx/>
              <a:buNone/>
            </a:pPr>
            <a:r>
              <a:rPr lang="en-US" b="1" dirty="0" smtClean="0"/>
              <a:t>NOTE: </a:t>
            </a:r>
            <a:r>
              <a:rPr lang="en-US" dirty="0" smtClean="0"/>
              <a:t>Unless </a:t>
            </a:r>
            <a:r>
              <a:rPr lang="en-US" dirty="0"/>
              <a:t>the Windows user is mapped to a specific UNIX user name</a:t>
            </a:r>
            <a:r>
              <a:rPr lang="en-US" dirty="0" smtClean="0"/>
              <a:t>, </a:t>
            </a:r>
            <a:r>
              <a:rPr lang="en-US" dirty="0" err="1" smtClean="0">
                <a:latin typeface="Courier New" pitchFamily="49" charset="0"/>
                <a:cs typeface="Courier New" pitchFamily="49" charset="0"/>
              </a:rPr>
              <a:t>pcuser</a:t>
            </a:r>
            <a:r>
              <a:rPr lang="en-US" dirty="0" smtClean="0">
                <a:latin typeface="Courier New" pitchFamily="49" charset="0"/>
                <a:cs typeface="Courier New" pitchFamily="49" charset="0"/>
              </a:rPr>
              <a:t> </a:t>
            </a:r>
            <a:r>
              <a:rPr lang="en-US" dirty="0" smtClean="0"/>
              <a:t>is </a:t>
            </a:r>
            <a:r>
              <a:rPr lang="en-US" dirty="0"/>
              <a:t>the </a:t>
            </a:r>
            <a:r>
              <a:rPr lang="en-US" dirty="0" smtClean="0"/>
              <a:t>default  (</a:t>
            </a:r>
            <a:r>
              <a:rPr lang="en-US" i="1" dirty="0" smtClean="0"/>
              <a:t>See Module 10</a:t>
            </a:r>
            <a:r>
              <a:rPr lang="en-US" dirty="0" smtClean="0"/>
              <a:t>)</a:t>
            </a:r>
            <a:endParaRPr lang="en-US" dirty="0"/>
          </a:p>
        </p:txBody>
      </p:sp>
      <p:sp>
        <p:nvSpPr>
          <p:cNvPr id="559113" name="Rectangle 9"/>
          <p:cNvSpPr>
            <a:spLocks noChangeArrowheads="1"/>
          </p:cNvSpPr>
          <p:nvPr/>
        </p:nvSpPr>
        <p:spPr bwMode="auto">
          <a:xfrm>
            <a:off x="1614469" y="2279819"/>
            <a:ext cx="5456238" cy="342900"/>
          </a:xfrm>
          <a:prstGeom prst="rect">
            <a:avLst/>
          </a:prstGeom>
          <a:noFill/>
          <a:ln w="28575" algn="ctr">
            <a:solidFill>
              <a:schemeClr val="hlink"/>
            </a:solidFill>
            <a:miter lim="800000"/>
            <a:headEnd/>
            <a:tailEnd/>
          </a:ln>
          <a:effectLst/>
        </p:spPr>
        <p:txBody>
          <a:bodyPr wrap="none" anchor="ctr"/>
          <a:lstStyle/>
          <a:p>
            <a:endParaRPr lang="en-US" dirty="0"/>
          </a:p>
        </p:txBody>
      </p:sp>
      <p:sp>
        <p:nvSpPr>
          <p:cNvPr id="559120" name="Rectangle 16"/>
          <p:cNvSpPr>
            <a:spLocks noChangeArrowheads="1"/>
          </p:cNvSpPr>
          <p:nvPr/>
        </p:nvSpPr>
        <p:spPr bwMode="auto">
          <a:xfrm>
            <a:off x="6567245" y="1294464"/>
            <a:ext cx="2318571" cy="584775"/>
          </a:xfrm>
          <a:prstGeom prst="rect">
            <a:avLst/>
          </a:prstGeom>
          <a:noFill/>
          <a:ln w="9525" algn="ctr">
            <a:noFill/>
            <a:miter lim="800000"/>
            <a:headEnd/>
            <a:tailEnd/>
          </a:ln>
          <a:effectLst/>
        </p:spPr>
        <p:txBody>
          <a:bodyPr wrap="square">
            <a:spAutoFit/>
          </a:bodyPr>
          <a:lstStyle/>
          <a:p>
            <a:pPr algn="l">
              <a:buClrTx/>
              <a:buFontTx/>
              <a:buNone/>
            </a:pPr>
            <a:r>
              <a:rPr lang="en-US" sz="1600" dirty="0"/>
              <a:t>An encrypted root </a:t>
            </a:r>
            <a:r>
              <a:rPr lang="en-US" sz="1600" dirty="0" smtClean="0"/>
              <a:t>user password </a:t>
            </a:r>
            <a:r>
              <a:rPr lang="en-US" sz="1600" dirty="0"/>
              <a:t>is </a:t>
            </a:r>
            <a:r>
              <a:rPr lang="en-US" sz="1600" dirty="0" smtClean="0"/>
              <a:t>shown</a:t>
            </a:r>
            <a:endParaRPr lang="en-US" sz="1600" dirty="0"/>
          </a:p>
        </p:txBody>
      </p:sp>
      <p:sp>
        <p:nvSpPr>
          <p:cNvPr id="559121" name="Rectangle 17"/>
          <p:cNvSpPr>
            <a:spLocks noChangeArrowheads="1"/>
          </p:cNvSpPr>
          <p:nvPr/>
        </p:nvSpPr>
        <p:spPr bwMode="auto">
          <a:xfrm>
            <a:off x="3005138" y="1590675"/>
            <a:ext cx="3236912" cy="342900"/>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59122" name="AutoShape 18"/>
          <p:cNvCxnSpPr>
            <a:cxnSpLocks noChangeShapeType="1"/>
            <a:stCxn id="559113" idx="3"/>
            <a:endCxn id="559120" idx="2"/>
          </p:cNvCxnSpPr>
          <p:nvPr/>
        </p:nvCxnSpPr>
        <p:spPr bwMode="auto">
          <a:xfrm flipV="1">
            <a:off x="7070707" y="1879239"/>
            <a:ext cx="655824" cy="572030"/>
          </a:xfrm>
          <a:prstGeom prst="bentConnector2">
            <a:avLst/>
          </a:prstGeom>
          <a:noFill/>
          <a:ln w="28575">
            <a:solidFill>
              <a:schemeClr val="hlink"/>
            </a:solidFill>
            <a:miter lim="800000"/>
            <a:headEnd type="triangle" w="med" len="med"/>
            <a:tailEnd/>
          </a:ln>
          <a:effectLst/>
        </p:spPr>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5" name="Rectangle 2"/>
          <p:cNvSpPr>
            <a:spLocks noGrp="1" noChangeArrowheads="1"/>
          </p:cNvSpPr>
          <p:nvPr>
            <p:ph type="title" idx="4294967295"/>
          </p:nvPr>
        </p:nvSpPr>
        <p:spPr/>
        <p:txBody>
          <a:bodyPr tIns="45720" bIns="45720"/>
          <a:lstStyle/>
          <a:p>
            <a:r>
              <a:rPr lang="en-US" dirty="0"/>
              <a:t>CIFS Default Shares</a:t>
            </a:r>
            <a:endParaRPr lang="en-US" dirty="0">
              <a:latin typeface="Courier New" pitchFamily="49" charset="0"/>
            </a:endParaRPr>
          </a:p>
        </p:txBody>
      </p:sp>
      <p:sp>
        <p:nvSpPr>
          <p:cNvPr id="561156" name="Rectangle 3"/>
          <p:cNvSpPr>
            <a:spLocks noGrp="1" noChangeArrowheads="1"/>
          </p:cNvSpPr>
          <p:nvPr>
            <p:ph type="body" idx="4294967295"/>
          </p:nvPr>
        </p:nvSpPr>
        <p:spPr/>
        <p:txBody>
          <a:bodyPr/>
          <a:lstStyle/>
          <a:p>
            <a:r>
              <a:rPr lang="en-US" dirty="0"/>
              <a:t>Setup creates three default shares:</a:t>
            </a:r>
          </a:p>
          <a:p>
            <a:pPr lvl="1"/>
            <a:r>
              <a:rPr lang="en-US" dirty="0"/>
              <a:t>C$ maps to /vol/&lt;</a:t>
            </a:r>
            <a:r>
              <a:rPr lang="en-US" i="1" dirty="0"/>
              <a:t>root volume&gt;</a:t>
            </a:r>
          </a:p>
          <a:p>
            <a:pPr lvl="1"/>
            <a:r>
              <a:rPr lang="en-US" dirty="0"/>
              <a:t>ETC$ maps to /vol /&lt;</a:t>
            </a:r>
            <a:r>
              <a:rPr lang="en-US" i="1" dirty="0"/>
              <a:t>root volume&gt;</a:t>
            </a:r>
            <a:r>
              <a:rPr lang="en-US" dirty="0"/>
              <a:t>/etc</a:t>
            </a:r>
          </a:p>
          <a:p>
            <a:pPr lvl="1"/>
            <a:r>
              <a:rPr lang="en-US" dirty="0"/>
              <a:t>HOME is /vol /&lt;</a:t>
            </a:r>
            <a:r>
              <a:rPr lang="en-US" i="1" dirty="0"/>
              <a:t>root volume&gt;</a:t>
            </a:r>
            <a:r>
              <a:rPr lang="en-US" dirty="0"/>
              <a:t>/home</a:t>
            </a:r>
          </a:p>
          <a:p>
            <a:pPr lvl="2"/>
            <a:r>
              <a:rPr lang="en-US" dirty="0"/>
              <a:t>Home directory is accessible to everyone</a:t>
            </a:r>
          </a:p>
          <a:p>
            <a:r>
              <a:rPr lang="en-US" dirty="0"/>
              <a:t>$ shares are </a:t>
            </a:r>
            <a:r>
              <a:rPr lang="en-US" dirty="0" smtClean="0"/>
              <a:t>hidden</a:t>
            </a:r>
            <a:endParaRPr lang="en-US" dirty="0"/>
          </a:p>
          <a:p>
            <a:r>
              <a:rPr lang="en-US" dirty="0"/>
              <a:t>C$ and ETC$ are available only to </a:t>
            </a:r>
            <a:r>
              <a:rPr lang="en-US" dirty="0" smtClean="0"/>
              <a:t>administrators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3" name="Rectangle 2"/>
          <p:cNvSpPr>
            <a:spLocks noGrp="1" noChangeArrowheads="1"/>
          </p:cNvSpPr>
          <p:nvPr>
            <p:ph type="title"/>
          </p:nvPr>
        </p:nvSpPr>
        <p:spPr/>
        <p:txBody>
          <a:bodyPr tIns="45720" bIns="45720"/>
          <a:lstStyle/>
          <a:p>
            <a:r>
              <a:rPr lang="en-US" dirty="0">
                <a:latin typeface="Courier New" pitchFamily="49" charset="0"/>
              </a:rPr>
              <a:t>/</a:t>
            </a:r>
            <a:r>
              <a:rPr lang="en-US" dirty="0" smtClean="0">
                <a:latin typeface="Courier New" pitchFamily="49" charset="0"/>
              </a:rPr>
              <a:t>etc/cifsconfig_share.cfg </a:t>
            </a:r>
            <a:r>
              <a:rPr lang="en-US" dirty="0" smtClean="0"/>
              <a:t>File</a:t>
            </a:r>
            <a:endParaRPr lang="en-US" dirty="0">
              <a:latin typeface="Courier New" pitchFamily="49" charset="0"/>
            </a:endParaRPr>
          </a:p>
        </p:txBody>
      </p:sp>
      <p:sp>
        <p:nvSpPr>
          <p:cNvPr id="563204" name="Rectangle 3"/>
          <p:cNvSpPr>
            <a:spLocks noGrp="1" noChangeArrowheads="1"/>
          </p:cNvSpPr>
          <p:nvPr>
            <p:ph type="body" idx="1"/>
          </p:nvPr>
        </p:nvSpPr>
        <p:spPr>
          <a:xfrm>
            <a:off x="990600" y="1123950"/>
            <a:ext cx="8153400" cy="5353050"/>
          </a:xfrm>
        </p:spPr>
        <p:txBody>
          <a:bodyPr/>
          <a:lstStyle/>
          <a:p>
            <a:pPr marL="533400" indent="-533400">
              <a:lnSpc>
                <a:spcPct val="90000"/>
              </a:lnSpc>
            </a:pPr>
            <a:r>
              <a:rPr lang="en-US" sz="2400" dirty="0"/>
              <a:t>/etc/cifsconfig_share.cfg file</a:t>
            </a:r>
          </a:p>
          <a:p>
            <a:pPr marL="795338" lvl="1" indent="-495300">
              <a:lnSpc>
                <a:spcPct val="90000"/>
              </a:lnSpc>
              <a:buFont typeface="Arial" pitchFamily="34" charset="0"/>
              <a:buNone/>
            </a:pPr>
            <a:r>
              <a:rPr lang="en-US" sz="1800" dirty="0" smtClean="0">
                <a:latin typeface="Courier New" pitchFamily="49" charset="0"/>
              </a:rPr>
              <a:t>system</a:t>
            </a:r>
            <a:r>
              <a:rPr lang="en-US" sz="1800" dirty="0">
                <a:latin typeface="Courier New" pitchFamily="49" charset="0"/>
              </a:rPr>
              <a:t>&gt; </a:t>
            </a:r>
            <a:r>
              <a:rPr lang="en-US" sz="1800" b="1" dirty="0">
                <a:latin typeface="Courier New" pitchFamily="49" charset="0"/>
              </a:rPr>
              <a:t>rdfile /etc/cifsconfig_share.cfg</a:t>
            </a:r>
          </a:p>
          <a:p>
            <a:pPr marL="795338" lvl="1" indent="-495300">
              <a:lnSpc>
                <a:spcPct val="90000"/>
              </a:lnSpc>
              <a:buFont typeface="Arial" pitchFamily="34" charset="0"/>
              <a:buNone/>
            </a:pPr>
            <a:r>
              <a:rPr lang="en-US" sz="1800" dirty="0" smtClean="0">
                <a:latin typeface="Courier New" pitchFamily="49" charset="0"/>
              </a:rPr>
              <a:t>#</a:t>
            </a:r>
            <a:r>
              <a:rPr lang="en-US" sz="1800" dirty="0">
                <a:latin typeface="Courier New" pitchFamily="49" charset="0"/>
              </a:rPr>
              <a:t>Generated automatically by cifs commands</a:t>
            </a:r>
          </a:p>
          <a:p>
            <a:pPr marL="795338" lvl="1" indent="-495300">
              <a:lnSpc>
                <a:spcPct val="90000"/>
              </a:lnSpc>
              <a:buFont typeface="Arial" pitchFamily="34" charset="0"/>
              <a:buNone/>
            </a:pPr>
            <a:r>
              <a:rPr lang="en-US" sz="1800" dirty="0" err="1" smtClean="0">
                <a:latin typeface="Courier New" pitchFamily="49" charset="0"/>
              </a:rPr>
              <a:t>cifs</a:t>
            </a:r>
            <a:r>
              <a:rPr lang="en-US" sz="1800" dirty="0" smtClean="0">
                <a:latin typeface="Courier New" pitchFamily="49" charset="0"/>
              </a:rPr>
              <a:t> </a:t>
            </a:r>
            <a:r>
              <a:rPr lang="en-US" sz="1800" dirty="0">
                <a:latin typeface="Courier New" pitchFamily="49" charset="0"/>
              </a:rPr>
              <a:t>shares -add "ETC$" "/etc" "</a:t>
            </a:r>
            <a:r>
              <a:rPr lang="en-US" sz="1800" dirty="0" smtClean="0">
                <a:latin typeface="Courier New" pitchFamily="49" charset="0"/>
              </a:rPr>
              <a:t>Remote Administration“</a:t>
            </a:r>
            <a:endParaRPr lang="en-US" sz="1800" dirty="0">
              <a:latin typeface="Courier New" pitchFamily="49" charset="0"/>
            </a:endParaRPr>
          </a:p>
          <a:p>
            <a:pPr marL="795338" lvl="1" indent="-495300">
              <a:lnSpc>
                <a:spcPct val="90000"/>
              </a:lnSpc>
              <a:buFont typeface="Arial" pitchFamily="34" charset="0"/>
              <a:buNone/>
            </a:pPr>
            <a:r>
              <a:rPr lang="en-US" sz="1800" dirty="0" err="1" smtClean="0">
                <a:latin typeface="Courier New" pitchFamily="49" charset="0"/>
              </a:rPr>
              <a:t>cifs</a:t>
            </a:r>
            <a:r>
              <a:rPr lang="en-US" sz="1800" dirty="0" smtClean="0">
                <a:latin typeface="Courier New" pitchFamily="49" charset="0"/>
              </a:rPr>
              <a:t> </a:t>
            </a:r>
            <a:r>
              <a:rPr lang="en-US" sz="1800" dirty="0">
                <a:latin typeface="Courier New" pitchFamily="49" charset="0"/>
              </a:rPr>
              <a:t>access "ETC$" S-1-5-32-544 Full Control</a:t>
            </a:r>
          </a:p>
          <a:p>
            <a:pPr marL="795338" lvl="1" indent="-495300">
              <a:lnSpc>
                <a:spcPct val="90000"/>
              </a:lnSpc>
              <a:buNone/>
            </a:pPr>
            <a:r>
              <a:rPr lang="en-US" sz="1800" dirty="0" err="1" smtClean="0">
                <a:latin typeface="Courier New" pitchFamily="49" charset="0"/>
              </a:rPr>
              <a:t>cifs</a:t>
            </a:r>
            <a:r>
              <a:rPr lang="en-US" sz="1800" dirty="0" smtClean="0">
                <a:latin typeface="Courier New" pitchFamily="49" charset="0"/>
              </a:rPr>
              <a:t> </a:t>
            </a:r>
            <a:r>
              <a:rPr lang="en-US" sz="1800" dirty="0">
                <a:latin typeface="Courier New" pitchFamily="49" charset="0"/>
              </a:rPr>
              <a:t>shares -add "HOME" "/</a:t>
            </a:r>
            <a:r>
              <a:rPr lang="en-US" sz="1800" dirty="0" err="1" smtClean="0">
                <a:latin typeface="Courier New" pitchFamily="49" charset="0"/>
              </a:rPr>
              <a:t>vol</a:t>
            </a:r>
            <a:r>
              <a:rPr lang="en-US" sz="1800" dirty="0" smtClean="0">
                <a:latin typeface="Courier New" pitchFamily="49" charset="0"/>
              </a:rPr>
              <a:t>/vol0/home“ "</a:t>
            </a:r>
            <a:r>
              <a:rPr lang="en-US" sz="1800" dirty="0">
                <a:latin typeface="Courier New" pitchFamily="49" charset="0"/>
              </a:rPr>
              <a:t>Default </a:t>
            </a:r>
            <a:r>
              <a:rPr lang="en-US" sz="1800" dirty="0" smtClean="0">
                <a:latin typeface="Courier New" pitchFamily="49" charset="0"/>
              </a:rPr>
              <a:t>Share“</a:t>
            </a:r>
            <a:endParaRPr lang="en-US" sz="1800" dirty="0">
              <a:latin typeface="Courier New" pitchFamily="49" charset="0"/>
            </a:endParaRPr>
          </a:p>
          <a:p>
            <a:pPr marL="795338" lvl="1" indent="-495300">
              <a:lnSpc>
                <a:spcPct val="90000"/>
              </a:lnSpc>
              <a:buNone/>
            </a:pPr>
            <a:r>
              <a:rPr lang="en-US" sz="1800" dirty="0" err="1" smtClean="0">
                <a:latin typeface="Courier New" pitchFamily="49" charset="0"/>
              </a:rPr>
              <a:t>cifs</a:t>
            </a:r>
            <a:r>
              <a:rPr lang="en-US" sz="1800" dirty="0" smtClean="0">
                <a:latin typeface="Courier New" pitchFamily="49" charset="0"/>
              </a:rPr>
              <a:t> </a:t>
            </a:r>
            <a:r>
              <a:rPr lang="en-US" sz="1800" dirty="0">
                <a:latin typeface="Courier New" pitchFamily="49" charset="0"/>
              </a:rPr>
              <a:t>access "HOME" S-NONE "</a:t>
            </a:r>
            <a:r>
              <a:rPr lang="en-US" sz="1800" dirty="0" smtClean="0">
                <a:latin typeface="Courier New" pitchFamily="49" charset="0"/>
              </a:rPr>
              <a:t>nosd" </a:t>
            </a:r>
            <a:r>
              <a:rPr lang="en-US" sz="1800" dirty="0">
                <a:latin typeface="Courier New" pitchFamily="49" charset="0"/>
              </a:rPr>
              <a:t/>
            </a:r>
            <a:br>
              <a:rPr lang="en-US" sz="1800" dirty="0">
                <a:latin typeface="Courier New" pitchFamily="49" charset="0"/>
              </a:rPr>
            </a:br>
            <a:endParaRPr lang="en-US" sz="1800" dirty="0">
              <a:latin typeface="Courier New" pitchFamily="49" charset="0"/>
            </a:endParaRPr>
          </a:p>
          <a:p>
            <a:pPr marL="795338" lvl="1" indent="-495300">
              <a:lnSpc>
                <a:spcPct val="90000"/>
              </a:lnSpc>
              <a:spcBef>
                <a:spcPct val="0"/>
              </a:spcBef>
            </a:pPr>
            <a:r>
              <a:rPr lang="en-US" sz="2000" dirty="0" smtClean="0"/>
              <a:t>The </a:t>
            </a:r>
            <a:r>
              <a:rPr lang="en-US" sz="2000" dirty="0"/>
              <a:t>HOME share </a:t>
            </a:r>
            <a:r>
              <a:rPr lang="en-US" sz="2000" dirty="0" smtClean="0"/>
              <a:t>maps to the user who logs in</a:t>
            </a:r>
          </a:p>
          <a:p>
            <a:pPr marL="795338" lvl="1" indent="-495300">
              <a:lnSpc>
                <a:spcPct val="90000"/>
              </a:lnSpc>
              <a:spcBef>
                <a:spcPct val="0"/>
              </a:spcBef>
            </a:pPr>
            <a:r>
              <a:rPr lang="en-US" sz="2000" dirty="0" smtClean="0"/>
              <a:t>The security </a:t>
            </a:r>
            <a:r>
              <a:rPr lang="en-US" sz="2000" dirty="0"/>
              <a:t>descriptors on the </a:t>
            </a:r>
            <a:r>
              <a:rPr lang="en-US" sz="2000" dirty="0" smtClean="0"/>
              <a:t>user’s home </a:t>
            </a:r>
            <a:r>
              <a:rPr lang="en-US" sz="2000" dirty="0"/>
              <a:t>directory </a:t>
            </a:r>
            <a:r>
              <a:rPr lang="en-US" sz="2000" dirty="0" smtClean="0"/>
              <a:t>applies</a:t>
            </a:r>
            <a:endParaRPr lang="en-US" sz="2000" dirty="0"/>
          </a:p>
          <a:p>
            <a:pPr marL="795338" lvl="1" indent="-495300">
              <a:lnSpc>
                <a:spcPct val="90000"/>
              </a:lnSpc>
              <a:spcBef>
                <a:spcPct val="0"/>
              </a:spcBef>
              <a:buFont typeface="Arial" pitchFamily="34" charset="0"/>
              <a:buNone/>
            </a:pPr>
            <a:endParaRPr lang="en-US" sz="2000" dirty="0"/>
          </a:p>
          <a:p>
            <a:pPr marL="795338" lvl="1" indent="-495300">
              <a:lnSpc>
                <a:spcPct val="90000"/>
              </a:lnSpc>
              <a:buNone/>
            </a:pPr>
            <a:r>
              <a:rPr lang="en-US" sz="1800" dirty="0">
                <a:latin typeface="Courier New" pitchFamily="49" charset="0"/>
              </a:rPr>
              <a:t> cifs shares -add "C$" "/" "Remote </a:t>
            </a:r>
            <a:r>
              <a:rPr lang="en-US" sz="1800" dirty="0" smtClean="0">
                <a:latin typeface="Courier New" pitchFamily="49" charset="0"/>
              </a:rPr>
              <a:t>Administration"</a:t>
            </a:r>
            <a:endParaRPr lang="en-US" sz="1800" dirty="0">
              <a:latin typeface="Courier New" pitchFamily="49" charset="0"/>
            </a:endParaRPr>
          </a:p>
          <a:p>
            <a:pPr marL="795338" lvl="1" indent="-495300">
              <a:lnSpc>
                <a:spcPct val="90000"/>
              </a:lnSpc>
              <a:buFont typeface="Arial" pitchFamily="34" charset="0"/>
              <a:buNone/>
            </a:pPr>
            <a:r>
              <a:rPr lang="en-US" sz="1800" dirty="0">
                <a:latin typeface="Courier New" pitchFamily="49" charset="0"/>
              </a:rPr>
              <a:t> cifs access "C$" S-1-5-32-544 Full Control</a:t>
            </a:r>
          </a:p>
          <a:p>
            <a:pPr marL="533400" indent="-533400">
              <a:lnSpc>
                <a:spcPct val="90000"/>
              </a:lnSpc>
              <a:buFont typeface="Wingdings 2" pitchFamily="18" charset="2"/>
              <a:buNone/>
            </a:pPr>
            <a:endParaRPr lang="en-US" sz="800" dirty="0">
              <a:latin typeface="Courier New" pitchFamily="49" charset="0"/>
            </a:endParaRPr>
          </a:p>
          <a:p>
            <a:pPr marL="533400" indent="-533400">
              <a:lnSpc>
                <a:spcPct val="90000"/>
              </a:lnSpc>
            </a:pPr>
            <a:r>
              <a:rPr lang="en-US" sz="2400" dirty="0"/>
              <a:t>This file can be altered </a:t>
            </a:r>
            <a:r>
              <a:rPr lang="en-US" sz="2400" dirty="0" smtClean="0"/>
              <a:t>by way of command-line interface commands </a:t>
            </a:r>
            <a:r>
              <a:rPr lang="en-US" sz="2400" dirty="0"/>
              <a:t>or GUIs</a:t>
            </a:r>
          </a:p>
        </p:txBody>
      </p:sp>
      <p:sp>
        <p:nvSpPr>
          <p:cNvPr id="563205" name="Rectangle 4"/>
          <p:cNvSpPr>
            <a:spLocks noChangeArrowheads="1"/>
          </p:cNvSpPr>
          <p:nvPr/>
        </p:nvSpPr>
        <p:spPr bwMode="auto">
          <a:xfrm>
            <a:off x="3921653" y="2997415"/>
            <a:ext cx="1839558" cy="316918"/>
          </a:xfrm>
          <a:prstGeom prst="rect">
            <a:avLst/>
          </a:prstGeom>
          <a:noFill/>
          <a:ln w="28575">
            <a:solidFill>
              <a:schemeClr val="hlink"/>
            </a:solidFill>
            <a:miter lim="800000"/>
            <a:headEnd/>
            <a:tailEnd/>
          </a:ln>
        </p:spPr>
        <p:txBody>
          <a:bodyPr wrap="none" anchor="ctr"/>
          <a:lstStyle/>
          <a:p>
            <a:pPr>
              <a:buClrTx/>
              <a:buFontTx/>
              <a:buNone/>
            </a:pPr>
            <a:endParaRPr lang="en-US" sz="1600" dirty="0">
              <a:solidFill>
                <a:schemeClr val="hlink"/>
              </a:solidFill>
            </a:endParaRPr>
          </a:p>
        </p:txBody>
      </p:sp>
      <p:sp>
        <p:nvSpPr>
          <p:cNvPr id="563206" name="Text Box 5"/>
          <p:cNvSpPr txBox="1">
            <a:spLocks noChangeArrowheads="1"/>
          </p:cNvSpPr>
          <p:nvPr/>
        </p:nvSpPr>
        <p:spPr bwMode="auto">
          <a:xfrm>
            <a:off x="6151418" y="3063785"/>
            <a:ext cx="2992582" cy="338554"/>
          </a:xfrm>
          <a:prstGeom prst="rect">
            <a:avLst/>
          </a:prstGeom>
          <a:noFill/>
          <a:ln w="12700">
            <a:noFill/>
            <a:miter lim="800000"/>
            <a:headEnd/>
            <a:tailEnd/>
          </a:ln>
        </p:spPr>
        <p:txBody>
          <a:bodyPr wrap="square">
            <a:spAutoFit/>
          </a:bodyPr>
          <a:lstStyle/>
          <a:p>
            <a:pPr>
              <a:buClrTx/>
              <a:buFontTx/>
              <a:buNone/>
            </a:pPr>
            <a:r>
              <a:rPr lang="en-US" sz="1600" dirty="0"/>
              <a:t>nosd = No </a:t>
            </a:r>
            <a:r>
              <a:rPr lang="en-US" sz="1600" dirty="0" smtClean="0"/>
              <a:t>Security Descriptor</a:t>
            </a:r>
            <a:endParaRPr lang="en-US" sz="1600" dirty="0"/>
          </a:p>
        </p:txBody>
      </p:sp>
      <p:cxnSp>
        <p:nvCxnSpPr>
          <p:cNvPr id="563207" name="AutoShape 7"/>
          <p:cNvCxnSpPr>
            <a:cxnSpLocks noChangeShapeType="1"/>
            <a:stCxn id="563206" idx="1"/>
            <a:endCxn id="563205" idx="3"/>
          </p:cNvCxnSpPr>
          <p:nvPr/>
        </p:nvCxnSpPr>
        <p:spPr bwMode="auto">
          <a:xfrm rot="10800000">
            <a:off x="5761212" y="3155874"/>
            <a:ext cx="390207" cy="77188"/>
          </a:xfrm>
          <a:prstGeom prst="bentConnector3">
            <a:avLst>
              <a:gd name="adj1" fmla="val 50000"/>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7" name="Rectangle 9"/>
          <p:cNvSpPr>
            <a:spLocks noGrp="1" noChangeArrowheads="1"/>
          </p:cNvSpPr>
          <p:nvPr>
            <p:ph type="title"/>
          </p:nvPr>
        </p:nvSpPr>
        <p:spPr/>
        <p:txBody>
          <a:bodyPr/>
          <a:lstStyle/>
          <a:p>
            <a:r>
              <a:rPr lang="en-US" dirty="0">
                <a:latin typeface="Courier New" pitchFamily="49" charset="0"/>
              </a:rPr>
              <a:t>/etc/lclgroups.cfg</a:t>
            </a:r>
            <a:r>
              <a:rPr lang="en-US" dirty="0"/>
              <a:t> File</a:t>
            </a:r>
          </a:p>
        </p:txBody>
      </p:sp>
      <p:sp>
        <p:nvSpPr>
          <p:cNvPr id="565258" name="Rectangle 10"/>
          <p:cNvSpPr>
            <a:spLocks noGrp="1" noChangeArrowheads="1"/>
          </p:cNvSpPr>
          <p:nvPr>
            <p:ph type="body" idx="1"/>
          </p:nvPr>
        </p:nvSpPr>
        <p:spPr/>
        <p:txBody>
          <a:bodyPr/>
          <a:lstStyle/>
          <a:p>
            <a:pPr>
              <a:lnSpc>
                <a:spcPct val="90000"/>
              </a:lnSpc>
            </a:pPr>
            <a:r>
              <a:rPr lang="en-US" sz="2000" dirty="0"/>
              <a:t>The local administrator is added to </a:t>
            </a:r>
            <a:r>
              <a:rPr lang="en-US" sz="2000" dirty="0">
                <a:latin typeface="Courier New" pitchFamily="49" charset="0"/>
              </a:rPr>
              <a:t>lclgroups.cfg:</a:t>
            </a:r>
          </a:p>
          <a:p>
            <a:pPr lvl="1">
              <a:lnSpc>
                <a:spcPct val="90000"/>
              </a:lnSpc>
              <a:buFont typeface="Arial" pitchFamily="34" charset="0"/>
              <a:buNone/>
            </a:pPr>
            <a:r>
              <a:rPr lang="en-US" sz="1800" dirty="0">
                <a:latin typeface="Courier New" pitchFamily="49" charset="0"/>
              </a:rPr>
              <a:t>system&gt; </a:t>
            </a:r>
            <a:r>
              <a:rPr lang="en-US" sz="1800" b="1" dirty="0">
                <a:latin typeface="Courier New" pitchFamily="49" charset="0"/>
              </a:rPr>
              <a:t>rdfile /etc/lclgroups.cfg</a:t>
            </a:r>
          </a:p>
          <a:p>
            <a:pPr lvl="1">
              <a:lnSpc>
                <a:spcPct val="90000"/>
              </a:lnSpc>
              <a:buFont typeface="Arial" pitchFamily="34" charset="0"/>
              <a:buNone/>
            </a:pPr>
            <a:r>
              <a:rPr lang="en-US" sz="1800" dirty="0">
                <a:latin typeface="Courier New" pitchFamily="49" charset="0"/>
              </a:rPr>
              <a:t>[ "Replicators"  552 ( "not supported" ) ]</a:t>
            </a:r>
          </a:p>
          <a:p>
            <a:pPr lvl="1">
              <a:lnSpc>
                <a:spcPct val="90000"/>
              </a:lnSpc>
              <a:buFont typeface="Arial" pitchFamily="34" charset="0"/>
              <a:buNone/>
            </a:pPr>
            <a:r>
              <a:rPr lang="en-US" sz="1800" dirty="0">
                <a:latin typeface="Courier New" pitchFamily="49" charset="0"/>
              </a:rPr>
              <a:t>[ "Backup Operators"  551 ( "Members can bypass file security to backup files" ) ]</a:t>
            </a:r>
          </a:p>
          <a:p>
            <a:pPr lvl="1">
              <a:lnSpc>
                <a:spcPct val="90000"/>
              </a:lnSpc>
              <a:buFont typeface="Arial" pitchFamily="34" charset="0"/>
              <a:buNone/>
            </a:pPr>
            <a:r>
              <a:rPr lang="en-US" sz="1800" dirty="0">
                <a:latin typeface="Courier New" pitchFamily="49" charset="0"/>
              </a:rPr>
              <a:t>[ "Power Users"  547 ( "Members that can share   directories" ) ]</a:t>
            </a:r>
          </a:p>
          <a:p>
            <a:pPr lvl="1">
              <a:lnSpc>
                <a:spcPct val="90000"/>
              </a:lnSpc>
              <a:buFont typeface="Arial" pitchFamily="34" charset="0"/>
              <a:buNone/>
            </a:pPr>
            <a:r>
              <a:rPr lang="en-US" sz="1800" dirty="0">
                <a:latin typeface="Courier New" pitchFamily="49" charset="0"/>
              </a:rPr>
              <a:t>[ "Guests"  546 ( "Users granted Guest Access" ) ]</a:t>
            </a:r>
          </a:p>
          <a:p>
            <a:pPr lvl="1">
              <a:lnSpc>
                <a:spcPct val="90000"/>
              </a:lnSpc>
              <a:buFont typeface="Arial" pitchFamily="34" charset="0"/>
              <a:buNone/>
            </a:pPr>
            <a:r>
              <a:rPr lang="en-US" sz="1800" dirty="0">
                <a:latin typeface="Courier New" pitchFamily="49" charset="0"/>
              </a:rPr>
              <a:t>[ "Users"  545 ( "Ordinary Users" ) ]</a:t>
            </a:r>
          </a:p>
          <a:p>
            <a:pPr lvl="1">
              <a:lnSpc>
                <a:spcPct val="90000"/>
              </a:lnSpc>
              <a:buFont typeface="Arial" pitchFamily="34" charset="0"/>
              <a:buNone/>
            </a:pPr>
            <a:r>
              <a:rPr lang="en-US" sz="1800" dirty="0">
                <a:latin typeface="Courier New" pitchFamily="49" charset="0"/>
              </a:rPr>
              <a:t>[ "Administrators"  544 ( "Members can fully </a:t>
            </a:r>
            <a:br>
              <a:rPr lang="en-US" sz="1800" dirty="0">
                <a:latin typeface="Courier New" pitchFamily="49" charset="0"/>
              </a:rPr>
            </a:br>
            <a:r>
              <a:rPr lang="en-US" sz="1800" dirty="0">
                <a:latin typeface="Courier New" pitchFamily="49" charset="0"/>
              </a:rPr>
              <a:t>administer the filer" ) </a:t>
            </a:r>
            <a:r>
              <a:rPr lang="en-US" sz="1800" dirty="0" smtClean="0">
                <a:latin typeface="Courier New" pitchFamily="49" charset="0"/>
              </a:rPr>
              <a:t>]</a:t>
            </a:r>
            <a:endParaRPr lang="en-US" sz="1800" dirty="0">
              <a:latin typeface="Courier New" pitchFamily="49" charset="0"/>
            </a:endParaRPr>
          </a:p>
          <a:p>
            <a:pPr>
              <a:lnSpc>
                <a:spcPct val="90000"/>
              </a:lnSpc>
              <a:buFont typeface="Wingdings 2" pitchFamily="18" charset="2"/>
              <a:buNone/>
            </a:pPr>
            <a:r>
              <a:rPr lang="en-US" sz="1800" dirty="0">
                <a:latin typeface="Courier New" pitchFamily="49" charset="0"/>
              </a:rPr>
              <a:t>	S-1-5-21-265246955-68147109-1151652928-500</a:t>
            </a:r>
          </a:p>
        </p:txBody>
      </p:sp>
      <p:sp>
        <p:nvSpPr>
          <p:cNvPr id="565254" name="Text Box 6"/>
          <p:cNvSpPr txBox="1">
            <a:spLocks noChangeArrowheads="1"/>
          </p:cNvSpPr>
          <p:nvPr/>
        </p:nvSpPr>
        <p:spPr bwMode="auto">
          <a:xfrm>
            <a:off x="4735700" y="5118735"/>
            <a:ext cx="2109787" cy="336550"/>
          </a:xfrm>
          <a:prstGeom prst="rect">
            <a:avLst/>
          </a:prstGeom>
          <a:noFill/>
          <a:ln w="12700">
            <a:noFill/>
            <a:miter lim="800000"/>
            <a:headEnd/>
            <a:tailEnd/>
          </a:ln>
        </p:spPr>
        <p:txBody>
          <a:bodyPr>
            <a:spAutoFit/>
          </a:bodyPr>
          <a:lstStyle/>
          <a:p>
            <a:pPr algn="l">
              <a:buClrTx/>
              <a:buFontTx/>
              <a:buNone/>
            </a:pPr>
            <a:r>
              <a:rPr lang="en-US" sz="1600" dirty="0"/>
              <a:t>Local Administrator</a:t>
            </a:r>
          </a:p>
        </p:txBody>
      </p:sp>
      <p:sp>
        <p:nvSpPr>
          <p:cNvPr id="565259" name="Rectangle 11"/>
          <p:cNvSpPr>
            <a:spLocks noChangeArrowheads="1"/>
          </p:cNvSpPr>
          <p:nvPr/>
        </p:nvSpPr>
        <p:spPr bwMode="auto">
          <a:xfrm>
            <a:off x="1310922" y="4286165"/>
            <a:ext cx="5853671" cy="330200"/>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65260" name="AutoShape 12"/>
          <p:cNvCxnSpPr>
            <a:cxnSpLocks noChangeShapeType="1"/>
            <a:stCxn id="565254" idx="1"/>
            <a:endCxn id="565259" idx="2"/>
          </p:cNvCxnSpPr>
          <p:nvPr/>
        </p:nvCxnSpPr>
        <p:spPr bwMode="auto">
          <a:xfrm rot="10800000">
            <a:off x="4237758" y="4616366"/>
            <a:ext cx="497942" cy="670645"/>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SIDs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302" name="Rectangle 6"/>
          <p:cNvSpPr>
            <a:spLocks noGrp="1" noChangeArrowheads="1"/>
          </p:cNvSpPr>
          <p:nvPr>
            <p:ph type="title"/>
          </p:nvPr>
        </p:nvSpPr>
        <p:spPr/>
        <p:txBody>
          <a:bodyPr/>
          <a:lstStyle/>
          <a:p>
            <a:r>
              <a:rPr lang="en-US" dirty="0"/>
              <a:t>CLI: </a:t>
            </a:r>
            <a:r>
              <a:rPr lang="en-US" dirty="0">
                <a:latin typeface="Courier New" pitchFamily="49" charset="0"/>
              </a:rPr>
              <a:t>cifs lookup</a:t>
            </a:r>
          </a:p>
        </p:txBody>
      </p:sp>
      <p:sp>
        <p:nvSpPr>
          <p:cNvPr id="567303" name="Rectangle 7"/>
          <p:cNvSpPr>
            <a:spLocks noGrp="1" noChangeArrowheads="1"/>
          </p:cNvSpPr>
          <p:nvPr>
            <p:ph type="body" idx="1"/>
          </p:nvPr>
        </p:nvSpPr>
        <p:spPr/>
        <p:txBody>
          <a:bodyPr/>
          <a:lstStyle/>
          <a:p>
            <a:pPr>
              <a:lnSpc>
                <a:spcPct val="90000"/>
              </a:lnSpc>
              <a:spcBef>
                <a:spcPct val="0"/>
              </a:spcBef>
            </a:pPr>
            <a:r>
              <a:rPr lang="en-US" dirty="0"/>
              <a:t>Windows security identifiers (SIDs) can be converted to user and group IDs or the reverse</a:t>
            </a:r>
          </a:p>
          <a:p>
            <a:pPr lvl="1">
              <a:lnSpc>
                <a:spcPct val="90000"/>
              </a:lnSpc>
            </a:pPr>
            <a:r>
              <a:rPr lang="en-US" dirty="0"/>
              <a:t>CLI:  </a:t>
            </a:r>
            <a:r>
              <a:rPr lang="en-US" dirty="0">
                <a:latin typeface="Courier New" pitchFamily="49" charset="0"/>
              </a:rPr>
              <a:t>cifs lookup </a:t>
            </a:r>
            <a:r>
              <a:rPr lang="en-US" dirty="0"/>
              <a:t>command </a:t>
            </a:r>
          </a:p>
          <a:p>
            <a:pPr lvl="1">
              <a:lnSpc>
                <a:spcPct val="90000"/>
              </a:lnSpc>
            </a:pPr>
            <a:r>
              <a:rPr lang="en-US" dirty="0" smtClean="0"/>
              <a:t>NetApp System Manager</a:t>
            </a:r>
            <a:r>
              <a:rPr lang="en-US" dirty="0"/>
              <a:t/>
            </a:r>
            <a:br>
              <a:rPr lang="en-US" dirty="0"/>
            </a:br>
            <a:endParaRPr lang="en-US" dirty="0"/>
          </a:p>
          <a:p>
            <a:pPr>
              <a:lnSpc>
                <a:spcPct val="90000"/>
              </a:lnSpc>
              <a:buNone/>
            </a:pPr>
            <a:r>
              <a:rPr lang="en-US" sz="1800" dirty="0" smtClean="0">
                <a:latin typeface="Courier New" pitchFamily="49" charset="0"/>
              </a:rPr>
              <a:t>system&gt; </a:t>
            </a:r>
            <a:r>
              <a:rPr lang="en-US" sz="1800" dirty="0" err="1" smtClean="0">
                <a:latin typeface="Courier New" pitchFamily="49" charset="0"/>
              </a:rPr>
              <a:t>cifs</a:t>
            </a:r>
            <a:r>
              <a:rPr lang="en-US" sz="1800" dirty="0" smtClean="0">
                <a:latin typeface="Courier New" pitchFamily="49" charset="0"/>
              </a:rPr>
              <a:t> lookup administrator</a:t>
            </a:r>
          </a:p>
          <a:p>
            <a:pPr>
              <a:lnSpc>
                <a:spcPct val="90000"/>
              </a:lnSpc>
              <a:buNone/>
            </a:pPr>
            <a:r>
              <a:rPr lang="en-US" sz="1800" dirty="0" smtClean="0">
                <a:latin typeface="Courier New" pitchFamily="49" charset="0"/>
              </a:rPr>
              <a:t>SID = </a:t>
            </a:r>
            <a:r>
              <a:rPr lang="en-US" sz="1800" b="1" dirty="0" smtClean="0">
                <a:latin typeface="Courier New" pitchFamily="49" charset="0"/>
              </a:rPr>
              <a:t>S-1-5-21-265246955-68147109-1151652928-500</a:t>
            </a:r>
            <a:endParaRPr lang="en-US" sz="1800" dirty="0" smtClean="0">
              <a:latin typeface="Courier New" pitchFamily="49" charset="0"/>
            </a:endParaRPr>
          </a:p>
          <a:p>
            <a:pPr>
              <a:lnSpc>
                <a:spcPct val="90000"/>
              </a:lnSpc>
              <a:buFont typeface="Wingdings 2" pitchFamily="18" charset="2"/>
              <a:buNone/>
            </a:pPr>
            <a:endParaRPr lang="en-US" sz="1800" dirty="0" smtClean="0">
              <a:latin typeface="Courier New" pitchFamily="49" charset="0"/>
            </a:endParaRPr>
          </a:p>
          <a:p>
            <a:pPr>
              <a:lnSpc>
                <a:spcPct val="90000"/>
              </a:lnSpc>
              <a:buFont typeface="Wingdings 2" pitchFamily="18" charset="2"/>
              <a:buNone/>
            </a:pPr>
            <a:r>
              <a:rPr lang="en-US" sz="1800" dirty="0" smtClean="0">
                <a:latin typeface="Courier New" pitchFamily="49" charset="0"/>
              </a:rPr>
              <a:t>system</a:t>
            </a:r>
            <a:r>
              <a:rPr lang="en-US" sz="1800" dirty="0">
                <a:latin typeface="Courier New" pitchFamily="49" charset="0"/>
              </a:rPr>
              <a:t>&gt; </a:t>
            </a:r>
            <a:r>
              <a:rPr lang="en-US" sz="1600" b="1" dirty="0">
                <a:latin typeface="Courier New" pitchFamily="49" charset="0"/>
              </a:rPr>
              <a:t>cifs lookup S-1-5-32-544</a:t>
            </a:r>
            <a:endParaRPr lang="en-US" sz="1800" b="1" dirty="0">
              <a:latin typeface="Courier New" pitchFamily="49" charset="0"/>
            </a:endParaRPr>
          </a:p>
          <a:p>
            <a:pPr>
              <a:lnSpc>
                <a:spcPct val="90000"/>
              </a:lnSpc>
              <a:buFont typeface="Wingdings 2" pitchFamily="18" charset="2"/>
              <a:buNone/>
            </a:pPr>
            <a:r>
              <a:rPr lang="en-US" sz="1800" dirty="0" smtClean="0">
                <a:latin typeface="Courier New" pitchFamily="49" charset="0"/>
              </a:rPr>
              <a:t>name </a:t>
            </a:r>
            <a:r>
              <a:rPr lang="en-US" sz="1800" dirty="0">
                <a:latin typeface="Courier New" pitchFamily="49" charset="0"/>
              </a:rPr>
              <a:t>= BUILTIN\Administrators</a:t>
            </a:r>
            <a:br>
              <a:rPr lang="en-US" sz="1800" dirty="0">
                <a:latin typeface="Courier New" pitchFamily="49" charset="0"/>
              </a:rPr>
            </a:br>
            <a:endParaRPr lang="en-US" sz="1800" dirty="0">
              <a:latin typeface="Courier New" pitchFamily="49" charset="0"/>
            </a:endParaRPr>
          </a:p>
          <a:p>
            <a:pPr>
              <a:lnSpc>
                <a:spcPct val="90000"/>
              </a:lnSpc>
              <a:buFont typeface="Wingdings 2" pitchFamily="18" charset="2"/>
              <a:buNone/>
            </a:pPr>
            <a:r>
              <a:rPr lang="en-US" sz="1800" dirty="0" smtClean="0">
                <a:latin typeface="Courier New" pitchFamily="49" charset="0"/>
              </a:rPr>
              <a:t>system</a:t>
            </a:r>
            <a:r>
              <a:rPr lang="en-US" sz="1800" dirty="0">
                <a:latin typeface="Courier New" pitchFamily="49" charset="0"/>
              </a:rPr>
              <a:t>&gt; </a:t>
            </a:r>
            <a:r>
              <a:rPr lang="en-US" sz="1600" b="1" dirty="0">
                <a:latin typeface="Courier New" pitchFamily="49" charset="0"/>
              </a:rPr>
              <a:t>cifs lookup </a:t>
            </a:r>
            <a:r>
              <a:rPr lang="en-US" sz="1600" b="1" dirty="0" smtClean="0">
                <a:latin typeface="Courier New" pitchFamily="49" charset="0"/>
              </a:rPr>
              <a:t>S-1-5-21-265246955-68147109-1151652928-500</a:t>
            </a:r>
            <a:endParaRPr lang="en-US" sz="1800" b="1" dirty="0">
              <a:latin typeface="Courier New" pitchFamily="49" charset="0"/>
            </a:endParaRPr>
          </a:p>
          <a:p>
            <a:pPr>
              <a:lnSpc>
                <a:spcPct val="90000"/>
              </a:lnSpc>
              <a:buFont typeface="Wingdings 2" pitchFamily="18" charset="2"/>
              <a:buNone/>
            </a:pPr>
            <a:r>
              <a:rPr lang="en-US" sz="1800" dirty="0" smtClean="0">
                <a:latin typeface="Courier New" pitchFamily="49" charset="0"/>
              </a:rPr>
              <a:t>name </a:t>
            </a:r>
            <a:r>
              <a:rPr lang="en-US" sz="1800" dirty="0">
                <a:latin typeface="Courier New" pitchFamily="49" charset="0"/>
              </a:rPr>
              <a:t>= </a:t>
            </a:r>
            <a:r>
              <a:rPr lang="en-US" sz="1800" dirty="0" smtClean="0">
                <a:latin typeface="Courier New" pitchFamily="49" charset="0"/>
              </a:rPr>
              <a:t>system\administrator</a:t>
            </a:r>
          </a:p>
          <a:p>
            <a:pPr lvl="1">
              <a:lnSpc>
                <a:spcPct val="90000"/>
              </a:lnSpc>
              <a:buFont typeface="Arial" pitchFamily="34" charset="0"/>
              <a:buNone/>
            </a:pPr>
            <a:endParaRPr lang="en-US" sz="2400" dirty="0"/>
          </a:p>
          <a:p>
            <a:pPr>
              <a:lnSpc>
                <a:spcPct val="90000"/>
              </a:lnSpc>
              <a:buFont typeface="Wingdings 2" pitchFamily="18" charset="2"/>
              <a:buNone/>
            </a:pPr>
            <a:r>
              <a:rPr lang="en-US" sz="2000" b="1" dirty="0"/>
              <a:t>NOTE: </a:t>
            </a:r>
            <a:r>
              <a:rPr lang="en-US" sz="2000" dirty="0" smtClean="0"/>
              <a:t>SID </a:t>
            </a:r>
            <a:r>
              <a:rPr lang="en-US" sz="2000" dirty="0"/>
              <a:t>might be listed in </a:t>
            </a:r>
            <a:r>
              <a:rPr lang="en-US" sz="2000" dirty="0" smtClean="0"/>
              <a:t>the</a:t>
            </a:r>
            <a:r>
              <a:rPr lang="en-US" sz="2000" dirty="0" smtClean="0">
                <a:latin typeface="Courier New" pitchFamily="49" charset="0"/>
              </a:rPr>
              <a:t>/etc/lclgroups.cfg</a:t>
            </a:r>
            <a:r>
              <a:rPr lang="en-US" sz="2000" dirty="0" smtClean="0"/>
              <a:t> file</a:t>
            </a:r>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7" name="Rectangle 5"/>
          <p:cNvSpPr>
            <a:spLocks noGrp="1" noChangeArrowheads="1"/>
          </p:cNvSpPr>
          <p:nvPr>
            <p:ph type="title"/>
          </p:nvPr>
        </p:nvSpPr>
        <p:spPr/>
        <p:txBody>
          <a:bodyPr/>
          <a:lstStyle/>
          <a:p>
            <a:r>
              <a:rPr lang="en-US" dirty="0"/>
              <a:t>SID Cache</a:t>
            </a:r>
          </a:p>
        </p:txBody>
      </p:sp>
      <p:sp>
        <p:nvSpPr>
          <p:cNvPr id="571398" name="Rectangle 6"/>
          <p:cNvSpPr>
            <a:spLocks noGrp="1" noChangeArrowheads="1"/>
          </p:cNvSpPr>
          <p:nvPr>
            <p:ph type="body" idx="1"/>
          </p:nvPr>
        </p:nvSpPr>
        <p:spPr/>
        <p:txBody>
          <a:bodyPr/>
          <a:lstStyle/>
          <a:p>
            <a:pPr>
              <a:lnSpc>
                <a:spcPct val="90000"/>
              </a:lnSpc>
              <a:buFont typeface="Wingdings 2" pitchFamily="18" charset="2"/>
              <a:buNone/>
            </a:pPr>
            <a:r>
              <a:rPr lang="en-US" sz="2200" dirty="0"/>
              <a:t>To manage the SID Cache,</a:t>
            </a:r>
          </a:p>
          <a:p>
            <a:pPr>
              <a:lnSpc>
                <a:spcPct val="90000"/>
              </a:lnSpc>
              <a:spcBef>
                <a:spcPct val="0"/>
              </a:spcBef>
            </a:pPr>
            <a:r>
              <a:rPr lang="en-US" sz="2400" b="1" dirty="0">
                <a:latin typeface="Courier New" pitchFamily="49" charset="0"/>
              </a:rPr>
              <a:t>options cifs.sidcache.enable on</a:t>
            </a:r>
          </a:p>
          <a:p>
            <a:pPr lvl="1">
              <a:lnSpc>
                <a:spcPct val="90000"/>
              </a:lnSpc>
              <a:spcBef>
                <a:spcPct val="0"/>
              </a:spcBef>
            </a:pPr>
            <a:r>
              <a:rPr lang="en-US" sz="2200" dirty="0"/>
              <a:t>Turns on SID Cache</a:t>
            </a:r>
          </a:p>
          <a:p>
            <a:pPr>
              <a:lnSpc>
                <a:spcPct val="90000"/>
              </a:lnSpc>
              <a:spcBef>
                <a:spcPct val="0"/>
              </a:spcBef>
            </a:pPr>
            <a:r>
              <a:rPr lang="en-US" sz="2400" dirty="0">
                <a:latin typeface="Courier New" pitchFamily="49" charset="0"/>
              </a:rPr>
              <a:t>options cifs.sidcache.lifetime </a:t>
            </a:r>
            <a:r>
              <a:rPr lang="en-US" sz="2400" i="1" dirty="0">
                <a:latin typeface="Courier New" pitchFamily="49" charset="0"/>
              </a:rPr>
              <a:t>time</a:t>
            </a:r>
          </a:p>
          <a:p>
            <a:pPr lvl="1">
              <a:lnSpc>
                <a:spcPct val="90000"/>
              </a:lnSpc>
              <a:spcBef>
                <a:spcPct val="0"/>
              </a:spcBef>
            </a:pPr>
            <a:r>
              <a:rPr lang="en-US" sz="2200" dirty="0"/>
              <a:t>Sets the normal life span of cached SIDs</a:t>
            </a:r>
          </a:p>
          <a:p>
            <a:pPr>
              <a:lnSpc>
                <a:spcPct val="90000"/>
              </a:lnSpc>
              <a:spcBef>
                <a:spcPct val="0"/>
              </a:spcBef>
            </a:pPr>
            <a:r>
              <a:rPr lang="en-US" sz="2400" b="1" dirty="0">
                <a:latin typeface="Courier New" pitchFamily="49" charset="0"/>
              </a:rPr>
              <a:t>cifs sidcache clear all</a:t>
            </a:r>
          </a:p>
          <a:p>
            <a:pPr lvl="1">
              <a:lnSpc>
                <a:spcPct val="90000"/>
              </a:lnSpc>
              <a:spcBef>
                <a:spcPct val="0"/>
              </a:spcBef>
            </a:pPr>
            <a:r>
              <a:rPr lang="en-US" sz="2200" dirty="0"/>
              <a:t>Clears all CIFS SID-to-name map cache entries</a:t>
            </a:r>
          </a:p>
          <a:p>
            <a:pPr>
              <a:lnSpc>
                <a:spcPct val="90000"/>
              </a:lnSpc>
              <a:spcBef>
                <a:spcPct val="0"/>
              </a:spcBef>
            </a:pPr>
            <a:r>
              <a:rPr lang="en-US" sz="2400" dirty="0">
                <a:latin typeface="Courier New" pitchFamily="49" charset="0"/>
              </a:rPr>
              <a:t>cifs sidcache clear domain [</a:t>
            </a:r>
            <a:r>
              <a:rPr lang="en-US" sz="2400" i="1" dirty="0">
                <a:latin typeface="Courier New" pitchFamily="49" charset="0"/>
              </a:rPr>
              <a:t>domain</a:t>
            </a:r>
            <a:r>
              <a:rPr lang="en-US" sz="2400" dirty="0">
                <a:latin typeface="Courier New" pitchFamily="49" charset="0"/>
              </a:rPr>
              <a:t>]</a:t>
            </a:r>
          </a:p>
          <a:p>
            <a:pPr lvl="1">
              <a:lnSpc>
                <a:spcPct val="90000"/>
              </a:lnSpc>
              <a:spcBef>
                <a:spcPct val="0"/>
              </a:spcBef>
            </a:pPr>
            <a:r>
              <a:rPr lang="en-US" sz="2200" dirty="0"/>
              <a:t>Clears CIFS SID-to-name map cache entries for a particular domain</a:t>
            </a:r>
          </a:p>
          <a:p>
            <a:pPr>
              <a:lnSpc>
                <a:spcPct val="90000"/>
              </a:lnSpc>
              <a:spcBef>
                <a:spcPct val="0"/>
              </a:spcBef>
            </a:pPr>
            <a:r>
              <a:rPr lang="en-US" sz="2400" dirty="0">
                <a:latin typeface="Courier New" pitchFamily="49" charset="0"/>
              </a:rPr>
              <a:t>cifs sidcache clear user [</a:t>
            </a:r>
            <a:r>
              <a:rPr lang="en-US" sz="2400" i="1" dirty="0">
                <a:latin typeface="Courier New" pitchFamily="49" charset="0"/>
              </a:rPr>
              <a:t>user</a:t>
            </a:r>
            <a:r>
              <a:rPr lang="en-US" sz="2400" dirty="0">
                <a:latin typeface="Courier New" pitchFamily="49" charset="0"/>
              </a:rPr>
              <a:t>]</a:t>
            </a:r>
          </a:p>
          <a:p>
            <a:pPr lvl="1">
              <a:lnSpc>
                <a:spcPct val="90000"/>
              </a:lnSpc>
              <a:spcBef>
                <a:spcPct val="0"/>
              </a:spcBef>
            </a:pPr>
            <a:r>
              <a:rPr lang="en-US" sz="2200" dirty="0"/>
              <a:t>Clears CIFS SID-to-name map cache entries for a particular user</a:t>
            </a:r>
          </a:p>
          <a:p>
            <a:pPr>
              <a:lnSpc>
                <a:spcPct val="90000"/>
              </a:lnSpc>
              <a:spcBef>
                <a:spcPct val="0"/>
              </a:spcBef>
            </a:pPr>
            <a:r>
              <a:rPr lang="en-US" sz="2400" dirty="0">
                <a:latin typeface="Courier New" pitchFamily="49" charset="0"/>
              </a:rPr>
              <a:t>cifs sidcache clear sid [</a:t>
            </a:r>
            <a:r>
              <a:rPr lang="en-US" sz="2400" i="1" dirty="0">
                <a:latin typeface="Courier New" pitchFamily="49" charset="0"/>
              </a:rPr>
              <a:t>sid</a:t>
            </a:r>
            <a:r>
              <a:rPr lang="en-US" sz="2400" dirty="0">
                <a:latin typeface="Courier New" pitchFamily="49" charset="0"/>
              </a:rPr>
              <a:t>]</a:t>
            </a:r>
          </a:p>
          <a:p>
            <a:pPr lvl="1">
              <a:lnSpc>
                <a:spcPct val="90000"/>
              </a:lnSpc>
              <a:spcBef>
                <a:spcPct val="0"/>
              </a:spcBef>
            </a:pPr>
            <a:r>
              <a:rPr lang="en-US" sz="2200" dirty="0"/>
              <a:t>Clears CIFS SID-to-name map cache entries for a particular SID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p:txBody>
          <a:bodyPr/>
          <a:lstStyle/>
          <a:p>
            <a:pPr eaLnBrk="1" hangingPunct="1"/>
            <a:r>
              <a:rPr lang="en-US" dirty="0" smtClean="0"/>
              <a:t>NetApp System Manager: SID Look Up</a:t>
            </a:r>
          </a:p>
        </p:txBody>
      </p:sp>
      <p:pic>
        <p:nvPicPr>
          <p:cNvPr id="16388"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6488" y="1262063"/>
            <a:ext cx="7264400" cy="5284787"/>
          </a:xfrm>
          <a:prstGeom prst="rect">
            <a:avLst/>
          </a:prstGeom>
          <a:noFill/>
          <a:ln w="9525">
            <a:noFill/>
            <a:miter lim="800000"/>
            <a:headEnd/>
            <a:tailEnd/>
          </a:ln>
        </p:spPr>
      </p:pic>
      <p:cxnSp>
        <p:nvCxnSpPr>
          <p:cNvPr id="16392" name="Straight Arrow Connector 8"/>
          <p:cNvCxnSpPr>
            <a:cxnSpLocks noChangeShapeType="1"/>
          </p:cNvCxnSpPr>
          <p:nvPr/>
        </p:nvCxnSpPr>
        <p:spPr bwMode="auto">
          <a:xfrm rot="10800000" flipV="1">
            <a:off x="6096225" y="2646379"/>
            <a:ext cx="1552465" cy="513681"/>
          </a:xfrm>
          <a:prstGeom prst="straightConnector1">
            <a:avLst/>
          </a:prstGeom>
          <a:noFill/>
          <a:ln w="22225" algn="ctr">
            <a:solidFill>
              <a:schemeClr val="hlink"/>
            </a:solidFill>
            <a:round/>
            <a:headEnd/>
            <a:tailEnd type="triangle" w="med" len="med"/>
          </a:ln>
        </p:spPr>
      </p:cxnSp>
      <p:pic>
        <p:nvPicPr>
          <p:cNvPr id="1026" name="Picture 2"/>
          <p:cNvPicPr>
            <a:picLocks noChangeAspect="1" noChangeArrowheads="1"/>
          </p:cNvPicPr>
          <p:nvPr/>
        </p:nvPicPr>
        <p:blipFill>
          <a:blip r:embed="rId4" cstate="print"/>
          <a:srcRect/>
          <a:stretch>
            <a:fillRect/>
          </a:stretch>
        </p:blipFill>
        <p:spPr bwMode="auto">
          <a:xfrm>
            <a:off x="2552924" y="2221848"/>
            <a:ext cx="3543300" cy="187642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NetBIOS Aliases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6" name="Rectangle 6"/>
          <p:cNvSpPr>
            <a:spLocks noGrp="1" noChangeArrowheads="1"/>
          </p:cNvSpPr>
          <p:nvPr>
            <p:ph type="title"/>
          </p:nvPr>
        </p:nvSpPr>
        <p:spPr/>
        <p:txBody>
          <a:bodyPr/>
          <a:lstStyle/>
          <a:p>
            <a:r>
              <a:rPr lang="en-US" dirty="0"/>
              <a:t>NetBIOS </a:t>
            </a:r>
          </a:p>
        </p:txBody>
      </p:sp>
      <p:sp>
        <p:nvSpPr>
          <p:cNvPr id="573447" name="Rectangle 7"/>
          <p:cNvSpPr>
            <a:spLocks noGrp="1" noChangeArrowheads="1"/>
          </p:cNvSpPr>
          <p:nvPr>
            <p:ph type="body" idx="1"/>
          </p:nvPr>
        </p:nvSpPr>
        <p:spPr/>
        <p:txBody>
          <a:bodyPr/>
          <a:lstStyle/>
          <a:p>
            <a:pPr>
              <a:lnSpc>
                <a:spcPct val="90000"/>
              </a:lnSpc>
            </a:pPr>
            <a:r>
              <a:rPr lang="en-US" sz="2600" dirty="0" smtClean="0"/>
              <a:t>NetBIOS over TCP/IP</a:t>
            </a:r>
            <a:endParaRPr lang="en-US" sz="2600" dirty="0"/>
          </a:p>
          <a:p>
            <a:pPr lvl="1">
              <a:lnSpc>
                <a:spcPct val="90000"/>
              </a:lnSpc>
            </a:pPr>
            <a:r>
              <a:rPr lang="en-US" sz="2400" dirty="0"/>
              <a:t>Means “Network Basic Input/Output System”</a:t>
            </a:r>
          </a:p>
          <a:p>
            <a:pPr lvl="1">
              <a:lnSpc>
                <a:spcPct val="90000"/>
              </a:lnSpc>
            </a:pPr>
            <a:r>
              <a:rPr lang="en-US" sz="2400" dirty="0"/>
              <a:t>Is an API that allows machines to be discovered by “name</a:t>
            </a:r>
            <a:r>
              <a:rPr lang="en-US" sz="2400" dirty="0" smtClean="0"/>
              <a:t>” over TCP/IP</a:t>
            </a:r>
          </a:p>
          <a:p>
            <a:pPr lvl="2">
              <a:lnSpc>
                <a:spcPct val="90000"/>
              </a:lnSpc>
            </a:pPr>
            <a:r>
              <a:rPr lang="en-US" sz="2200" dirty="0" smtClean="0"/>
              <a:t>A single machine can have multiple names</a:t>
            </a:r>
            <a:endParaRPr lang="en-US" sz="2200" dirty="0"/>
          </a:p>
          <a:p>
            <a:pPr lvl="1">
              <a:lnSpc>
                <a:spcPct val="90000"/>
              </a:lnSpc>
            </a:pPr>
            <a:r>
              <a:rPr lang="en-US" sz="2400" dirty="0"/>
              <a:t>Is typically used by various applications such as Network Neighborhood and </a:t>
            </a:r>
            <a:r>
              <a:rPr lang="en-US" sz="2400" dirty="0">
                <a:latin typeface="Courier New" pitchFamily="49" charset="0"/>
              </a:rPr>
              <a:t>net use</a:t>
            </a:r>
            <a:endParaRPr lang="en-US" sz="2400" dirty="0"/>
          </a:p>
          <a:p>
            <a:pPr>
              <a:lnSpc>
                <a:spcPct val="90000"/>
              </a:lnSpc>
            </a:pPr>
            <a:r>
              <a:rPr lang="en-US" sz="2600" dirty="0"/>
              <a:t>Windows clients </a:t>
            </a:r>
            <a:r>
              <a:rPr lang="en-US" sz="2600" dirty="0" smtClean="0"/>
              <a:t>use the LMHOSTS file to provide NetBIOS name resolution</a:t>
            </a:r>
            <a:endParaRPr lang="en-US" sz="2600" dirty="0"/>
          </a:p>
          <a:p>
            <a:pPr>
              <a:lnSpc>
                <a:spcPct val="90000"/>
              </a:lnSpc>
            </a:pPr>
            <a:r>
              <a:rPr lang="en-US" sz="2600" dirty="0"/>
              <a:t>On </a:t>
            </a:r>
            <a:r>
              <a:rPr lang="en-US" sz="2600" dirty="0" smtClean="0"/>
              <a:t>the storage system</a:t>
            </a:r>
            <a:r>
              <a:rPr lang="en-US" sz="2600" dirty="0"/>
              <a:t>, set NetBIOS name(s) using </a:t>
            </a:r>
            <a:r>
              <a:rPr lang="en-US" sz="2600" dirty="0" err="1" smtClean="0">
                <a:latin typeface="Courier New" pitchFamily="49" charset="0"/>
              </a:rPr>
              <a:t>nbalias</a:t>
            </a:r>
            <a:r>
              <a:rPr lang="en-US" sz="2600" dirty="0" smtClean="0">
                <a:cs typeface="Courier New" pitchFamily="49" charset="0"/>
              </a:rPr>
              <a:t> </a:t>
            </a:r>
            <a:r>
              <a:rPr lang="en-US" sz="2600" dirty="0" smtClean="0"/>
              <a:t>and </a:t>
            </a:r>
            <a:r>
              <a:rPr lang="en-US" sz="2600" dirty="0"/>
              <a:t>the cifs_nbalias.cfg file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Text Box 2"/>
          <p:cNvSpPr txBox="1">
            <a:spLocks noChangeArrowheads="1"/>
          </p:cNvSpPr>
          <p:nvPr/>
        </p:nvSpPr>
        <p:spPr bwMode="auto">
          <a:xfrm>
            <a:off x="1117600" y="1257300"/>
            <a:ext cx="7703671" cy="5047536"/>
          </a:xfrm>
          <a:prstGeom prst="rect">
            <a:avLst/>
          </a:prstGeom>
          <a:noFill/>
          <a:ln w="12700">
            <a:noFill/>
            <a:miter lim="800000"/>
            <a:headEnd type="none" w="sm" len="sm"/>
            <a:tailEnd type="none" w="sm" len="sm"/>
          </a:ln>
        </p:spPr>
        <p:txBody>
          <a:bodyPr wrap="square">
            <a:spAutoFit/>
          </a:bodyPr>
          <a:lstStyle/>
          <a:p>
            <a:pPr algn="l" eaLnBrk="0" hangingPunct="0">
              <a:buClrTx/>
              <a:buFontTx/>
              <a:buNone/>
            </a:pPr>
            <a:r>
              <a:rPr lang="en-US" sz="1400" dirty="0">
                <a:latin typeface="Courier New" pitchFamily="49" charset="0"/>
              </a:rPr>
              <a:t>system</a:t>
            </a:r>
            <a:r>
              <a:rPr lang="en-US" sz="1400" dirty="0" smtClean="0">
                <a:latin typeface="Courier New" pitchFamily="49" charset="0"/>
              </a:rPr>
              <a:t>&gt; </a:t>
            </a:r>
            <a:r>
              <a:rPr lang="en-US" sz="1400" b="1" dirty="0" err="1" smtClean="0">
                <a:latin typeface="Courier New" pitchFamily="49" charset="0"/>
              </a:rPr>
              <a:t>rdfile</a:t>
            </a:r>
            <a:r>
              <a:rPr lang="en-US" sz="1400" b="1" dirty="0" smtClean="0">
                <a:latin typeface="Courier New" pitchFamily="49" charset="0"/>
              </a:rPr>
              <a:t> </a:t>
            </a:r>
            <a:r>
              <a:rPr lang="en-US" sz="1400" b="1" dirty="0">
                <a:latin typeface="Courier New" pitchFamily="49" charset="0"/>
              </a:rPr>
              <a:t>/etc/cifs_nbalias.cfg</a:t>
            </a:r>
          </a:p>
          <a:p>
            <a:pPr algn="l" eaLnBrk="0" hangingPunct="0">
              <a:buClrTx/>
              <a:buFontTx/>
              <a:buNone/>
            </a:pPr>
            <a:r>
              <a:rPr lang="en-US" sz="1400" dirty="0">
                <a:latin typeface="Courier New" pitchFamily="49" charset="0"/>
              </a:rPr>
              <a:t>#</a:t>
            </a:r>
          </a:p>
          <a:p>
            <a:pPr algn="l" eaLnBrk="0" hangingPunct="0">
              <a:buClrTx/>
              <a:buFontTx/>
              <a:buNone/>
            </a:pPr>
            <a:r>
              <a:rPr lang="en-US" sz="1400" dirty="0">
                <a:latin typeface="Courier New" pitchFamily="49" charset="0"/>
              </a:rPr>
              <a:t># This file contains NetBIOS aliases used by the filer.</a:t>
            </a:r>
          </a:p>
          <a:p>
            <a:pPr algn="l" eaLnBrk="0" hangingPunct="0">
              <a:buClrTx/>
              <a:buFontTx/>
              <a:buNone/>
            </a:pPr>
            <a:r>
              <a:rPr lang="en-US" sz="1400" dirty="0">
                <a:latin typeface="Courier New" pitchFamily="49" charset="0"/>
              </a:rPr>
              <a:t># See the System Administrator's Guide for a full</a:t>
            </a:r>
          </a:p>
          <a:p>
            <a:pPr algn="l" eaLnBrk="0" hangingPunct="0">
              <a:buClrTx/>
              <a:buFontTx/>
              <a:buNone/>
            </a:pPr>
            <a:r>
              <a:rPr lang="en-US" sz="1400" dirty="0">
                <a:latin typeface="Courier New" pitchFamily="49" charset="0"/>
              </a:rPr>
              <a:t># description of this file.</a:t>
            </a:r>
          </a:p>
          <a:p>
            <a:pPr algn="l" eaLnBrk="0" hangingPunct="0">
              <a:buClrTx/>
              <a:buFontTx/>
              <a:buNone/>
            </a:pPr>
            <a:r>
              <a:rPr lang="en-US" sz="1400" dirty="0">
                <a:latin typeface="Courier New" pitchFamily="49" charset="0"/>
              </a:rPr>
              <a:t>#</a:t>
            </a:r>
          </a:p>
          <a:p>
            <a:pPr algn="l" eaLnBrk="0" hangingPunct="0">
              <a:buClrTx/>
              <a:buFontTx/>
              <a:buNone/>
            </a:pPr>
            <a:r>
              <a:rPr lang="en-US" sz="1400" dirty="0">
                <a:latin typeface="Courier New" pitchFamily="49" charset="0"/>
              </a:rPr>
              <a:t># There is a limit to the number of aliases that may be specified.</a:t>
            </a:r>
          </a:p>
          <a:p>
            <a:pPr algn="l" eaLnBrk="0" hangingPunct="0">
              <a:buClrTx/>
              <a:buFontTx/>
              <a:buNone/>
            </a:pPr>
            <a:r>
              <a:rPr lang="en-US" sz="1400" dirty="0">
                <a:latin typeface="Courier New" pitchFamily="49" charset="0"/>
              </a:rPr>
              <a:t># Currently that limit is 200.</a:t>
            </a:r>
          </a:p>
          <a:p>
            <a:pPr algn="l" eaLnBrk="0" hangingPunct="0">
              <a:buClrTx/>
              <a:buFontTx/>
              <a:buNone/>
            </a:pPr>
            <a:r>
              <a:rPr lang="en-US" sz="1400" dirty="0">
                <a:latin typeface="Courier New" pitchFamily="49" charset="0"/>
              </a:rPr>
              <a:t>#</a:t>
            </a:r>
          </a:p>
          <a:p>
            <a:pPr algn="l" eaLnBrk="0" hangingPunct="0">
              <a:buClrTx/>
              <a:buFontTx/>
              <a:buNone/>
            </a:pPr>
            <a:r>
              <a:rPr lang="en-US" sz="1400" dirty="0">
                <a:latin typeface="Courier New" pitchFamily="49" charset="0"/>
              </a:rPr>
              <a:t># Aliases must be entered one per line.</a:t>
            </a:r>
          </a:p>
          <a:p>
            <a:pPr algn="l" eaLnBrk="0" hangingPunct="0">
              <a:buClrTx/>
              <a:buFontTx/>
              <a:buNone/>
            </a:pPr>
            <a:r>
              <a:rPr lang="en-US" sz="1400" dirty="0">
                <a:latin typeface="Courier New" pitchFamily="49" charset="0"/>
              </a:rPr>
              <a:t>#</a:t>
            </a:r>
          </a:p>
          <a:p>
            <a:pPr algn="l" eaLnBrk="0" hangingPunct="0">
              <a:buClrTx/>
              <a:buFontTx/>
              <a:buNone/>
            </a:pPr>
            <a:r>
              <a:rPr lang="en-US" sz="1400" dirty="0">
                <a:latin typeface="Courier New" pitchFamily="49" charset="0"/>
              </a:rPr>
              <a:t># After editing this file, use the console command "cifs nbalias load"</a:t>
            </a:r>
          </a:p>
          <a:p>
            <a:pPr algn="l" eaLnBrk="0" hangingPunct="0">
              <a:buClrTx/>
              <a:buFontTx/>
              <a:buNone/>
            </a:pPr>
            <a:r>
              <a:rPr lang="en-US" sz="1400" dirty="0">
                <a:latin typeface="Courier New" pitchFamily="49" charset="0"/>
              </a:rPr>
              <a:t># to make the filer process the entries in this file.</a:t>
            </a:r>
          </a:p>
          <a:p>
            <a:pPr algn="l" eaLnBrk="0" hangingPunct="0">
              <a:buClrTx/>
              <a:buFontTx/>
              <a:buNone/>
            </a:pPr>
            <a:r>
              <a:rPr lang="en-US" sz="1400" dirty="0">
                <a:latin typeface="Courier New" pitchFamily="49" charset="0"/>
              </a:rPr>
              <a:t>#</a:t>
            </a:r>
          </a:p>
          <a:p>
            <a:pPr algn="l" eaLnBrk="0" hangingPunct="0">
              <a:buClrTx/>
              <a:buFontTx/>
              <a:buNone/>
            </a:pPr>
            <a:r>
              <a:rPr lang="en-US" sz="1400" dirty="0">
                <a:latin typeface="Courier New" pitchFamily="49" charset="0"/>
              </a:rPr>
              <a:t># Note that the "#" character is valid in a CIFS NetBIOS alias.</a:t>
            </a:r>
          </a:p>
          <a:p>
            <a:pPr algn="l" eaLnBrk="0" hangingPunct="0">
              <a:buClrTx/>
              <a:buFontTx/>
              <a:buNone/>
            </a:pPr>
            <a:r>
              <a:rPr lang="en-US" sz="1400" dirty="0">
                <a:latin typeface="Courier New" pitchFamily="49" charset="0"/>
              </a:rPr>
              <a:t># Therefore the "#" character is only treated as a comment in this</a:t>
            </a:r>
          </a:p>
          <a:p>
            <a:pPr algn="l" eaLnBrk="0" hangingPunct="0">
              <a:buClrTx/>
              <a:buFontTx/>
              <a:buNone/>
            </a:pPr>
            <a:r>
              <a:rPr lang="en-US" sz="1400" dirty="0">
                <a:latin typeface="Courier New" pitchFamily="49" charset="0"/>
              </a:rPr>
              <a:t># file if it is in the first column.</a:t>
            </a:r>
          </a:p>
          <a:p>
            <a:pPr algn="l" eaLnBrk="0" hangingPunct="0">
              <a:buClrTx/>
              <a:buFontTx/>
              <a:buNone/>
            </a:pPr>
            <a:r>
              <a:rPr lang="en-US" sz="1400" dirty="0">
                <a:latin typeface="Courier New" pitchFamily="49" charset="0"/>
              </a:rPr>
              <a:t>#</a:t>
            </a:r>
          </a:p>
          <a:p>
            <a:pPr algn="l" eaLnBrk="0" hangingPunct="0">
              <a:buClrTx/>
              <a:buFontTx/>
              <a:buNone/>
            </a:pPr>
            <a:r>
              <a:rPr lang="en-US" sz="1400" dirty="0" err="1" smtClean="0">
                <a:latin typeface="Courier New" pitchFamily="49" charset="0"/>
              </a:rPr>
              <a:t>LegacyEMC</a:t>
            </a:r>
            <a:endParaRPr lang="en-US" sz="1400" dirty="0">
              <a:latin typeface="Courier New" pitchFamily="49" charset="0"/>
            </a:endParaRPr>
          </a:p>
          <a:p>
            <a:pPr algn="l" eaLnBrk="0" hangingPunct="0">
              <a:buClrTx/>
              <a:buFontTx/>
              <a:buNone/>
            </a:pPr>
            <a:r>
              <a:rPr lang="en-US" sz="1400" dirty="0" smtClean="0">
                <a:latin typeface="Courier New" pitchFamily="49" charset="0"/>
              </a:rPr>
              <a:t>Clariion1</a:t>
            </a:r>
          </a:p>
          <a:p>
            <a:pPr algn="l" eaLnBrk="0" hangingPunct="0">
              <a:buClrTx/>
              <a:buFontTx/>
              <a:buNone/>
            </a:pPr>
            <a:r>
              <a:rPr lang="en-US" sz="1400" dirty="0" smtClean="0">
                <a:latin typeface="Courier New" pitchFamily="49" charset="0"/>
              </a:rPr>
              <a:t>Celerra2</a:t>
            </a:r>
          </a:p>
          <a:p>
            <a:pPr algn="l" eaLnBrk="0" hangingPunct="0">
              <a:buClrTx/>
              <a:buFontTx/>
              <a:buNone/>
            </a:pPr>
            <a:r>
              <a:rPr lang="en-US" sz="1400" dirty="0" smtClean="0">
                <a:latin typeface="Courier New" pitchFamily="49" charset="0"/>
              </a:rPr>
              <a:t>OldHitachi1</a:t>
            </a:r>
            <a:endParaRPr lang="en-US" sz="1400" dirty="0">
              <a:latin typeface="Courier New" pitchFamily="49" charset="0"/>
            </a:endParaRPr>
          </a:p>
          <a:p>
            <a:pPr algn="l" eaLnBrk="0" hangingPunct="0">
              <a:buClrTx/>
              <a:buFontTx/>
              <a:buNone/>
            </a:pPr>
            <a:r>
              <a:rPr lang="en-US" sz="1400" dirty="0" smtClean="0">
                <a:latin typeface="Courier New" pitchFamily="49" charset="0"/>
              </a:rPr>
              <a:t>Stumpy</a:t>
            </a:r>
            <a:endParaRPr lang="en-US" sz="1400" dirty="0">
              <a:latin typeface="Courier New" pitchFamily="49" charset="0"/>
            </a:endParaRPr>
          </a:p>
        </p:txBody>
      </p:sp>
      <p:sp>
        <p:nvSpPr>
          <p:cNvPr id="575492" name="Rectangle 3"/>
          <p:cNvSpPr>
            <a:spLocks noGrp="1" noChangeArrowheads="1"/>
          </p:cNvSpPr>
          <p:nvPr>
            <p:ph type="title" idx="4294967295"/>
          </p:nvPr>
        </p:nvSpPr>
        <p:spPr/>
        <p:txBody>
          <a:bodyPr tIns="45720" bIns="45720"/>
          <a:lstStyle/>
          <a:p>
            <a:r>
              <a:rPr lang="en-US" dirty="0"/>
              <a:t>NetBIOS Aliases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Rectangle 5"/>
          <p:cNvSpPr>
            <a:spLocks noGrp="1" noChangeArrowheads="1"/>
          </p:cNvSpPr>
          <p:nvPr>
            <p:ph type="title"/>
          </p:nvPr>
        </p:nvSpPr>
        <p:spPr/>
        <p:txBody>
          <a:bodyPr/>
          <a:lstStyle/>
          <a:p>
            <a:r>
              <a:rPr lang="en-US" dirty="0"/>
              <a:t>NetBIOS Aliases (Cont.)</a:t>
            </a:r>
          </a:p>
        </p:txBody>
      </p:sp>
      <p:sp>
        <p:nvSpPr>
          <p:cNvPr id="577542" name="Rectangle 6"/>
          <p:cNvSpPr>
            <a:spLocks noGrp="1" noChangeArrowheads="1"/>
          </p:cNvSpPr>
          <p:nvPr>
            <p:ph type="body" idx="1"/>
          </p:nvPr>
        </p:nvSpPr>
        <p:spPr/>
        <p:txBody>
          <a:bodyPr/>
          <a:lstStyle/>
          <a:p>
            <a:r>
              <a:rPr lang="en-US" dirty="0" smtClean="0"/>
              <a:t>List aliases</a:t>
            </a:r>
          </a:p>
          <a:p>
            <a:pPr lvl="1">
              <a:buNone/>
            </a:pPr>
            <a:r>
              <a:rPr lang="en-US" dirty="0" smtClean="0">
                <a:latin typeface="Courier New" pitchFamily="49" charset="0"/>
              </a:rPr>
              <a:t>system&gt; </a:t>
            </a:r>
            <a:r>
              <a:rPr lang="en-US" b="1" dirty="0" smtClean="0">
                <a:latin typeface="Courier New" pitchFamily="49" charset="0"/>
              </a:rPr>
              <a:t>cifs </a:t>
            </a:r>
            <a:r>
              <a:rPr lang="en-US" b="1" dirty="0">
                <a:latin typeface="Courier New" pitchFamily="49" charset="0"/>
              </a:rPr>
              <a:t>nbalias</a:t>
            </a:r>
          </a:p>
          <a:p>
            <a:r>
              <a:rPr lang="en-US" dirty="0" smtClean="0"/>
              <a:t>Load </a:t>
            </a:r>
            <a:r>
              <a:rPr lang="en-US" dirty="0"/>
              <a:t>file after making changes</a:t>
            </a:r>
          </a:p>
          <a:p>
            <a:pPr lvl="1">
              <a:buNone/>
            </a:pPr>
            <a:r>
              <a:rPr lang="en-US" dirty="0" smtClean="0">
                <a:latin typeface="Courier New" pitchFamily="49" charset="0"/>
              </a:rPr>
              <a:t>system&gt; </a:t>
            </a:r>
            <a:r>
              <a:rPr lang="en-US" b="1" dirty="0" smtClean="0">
                <a:latin typeface="Courier New" pitchFamily="49" charset="0"/>
              </a:rPr>
              <a:t>cifs </a:t>
            </a:r>
            <a:r>
              <a:rPr lang="en-US" b="1" dirty="0">
                <a:latin typeface="Courier New" pitchFamily="49" charset="0"/>
              </a:rPr>
              <a:t>nbalias load</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Terminating and Restarting CIFS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90" name="Rectangle 6"/>
          <p:cNvSpPr>
            <a:spLocks noGrp="1" noChangeArrowheads="1"/>
          </p:cNvSpPr>
          <p:nvPr>
            <p:ph type="title"/>
          </p:nvPr>
        </p:nvSpPr>
        <p:spPr/>
        <p:txBody>
          <a:bodyPr/>
          <a:lstStyle/>
          <a:p>
            <a:r>
              <a:rPr lang="en-US" dirty="0"/>
              <a:t>Stopping and Restarting CIFS</a:t>
            </a:r>
          </a:p>
        </p:txBody>
      </p:sp>
      <p:sp>
        <p:nvSpPr>
          <p:cNvPr id="579591" name="Rectangle 7"/>
          <p:cNvSpPr>
            <a:spLocks noGrp="1" noChangeArrowheads="1"/>
          </p:cNvSpPr>
          <p:nvPr>
            <p:ph type="body" idx="1"/>
          </p:nvPr>
        </p:nvSpPr>
        <p:spPr/>
        <p:txBody>
          <a:bodyPr/>
          <a:lstStyle/>
          <a:p>
            <a:r>
              <a:rPr lang="en-US" dirty="0"/>
              <a:t>To terminate CIFS service (a complete shutdown) where all CIFS sessions are ended:</a:t>
            </a:r>
          </a:p>
          <a:p>
            <a:pPr lvl="1">
              <a:buNone/>
            </a:pPr>
            <a:r>
              <a:rPr lang="en-US" dirty="0" smtClean="0">
                <a:latin typeface="Courier New" pitchFamily="49" charset="0"/>
              </a:rPr>
              <a:t>system&gt; cifs </a:t>
            </a:r>
            <a:r>
              <a:rPr lang="en-US" dirty="0">
                <a:latin typeface="Courier New" pitchFamily="49" charset="0"/>
              </a:rPr>
              <a:t>terminate [-t </a:t>
            </a:r>
            <a:r>
              <a:rPr lang="en-US" i="1" dirty="0">
                <a:latin typeface="Courier New" pitchFamily="49" charset="0"/>
              </a:rPr>
              <a:t>minutes</a:t>
            </a:r>
            <a:r>
              <a:rPr lang="en-US" dirty="0" smtClean="0">
                <a:latin typeface="Courier New" pitchFamily="49" charset="0"/>
              </a:rPr>
              <a:t>]</a:t>
            </a:r>
          </a:p>
          <a:p>
            <a:pPr lvl="1"/>
            <a:r>
              <a:rPr lang="en-US" dirty="0" smtClean="0"/>
              <a:t>To stop a </a:t>
            </a:r>
            <a:r>
              <a:rPr lang="en-US" dirty="0" err="1" smtClean="0">
                <a:latin typeface="Courier New" pitchFamily="49" charset="0"/>
                <a:cs typeface="Courier New" pitchFamily="49" charset="0"/>
              </a:rPr>
              <a:t>cifs</a:t>
            </a:r>
            <a:r>
              <a:rPr lang="en-US" dirty="0" smtClean="0">
                <a:latin typeface="Courier New" pitchFamily="49" charset="0"/>
                <a:cs typeface="Courier New" pitchFamily="49" charset="0"/>
              </a:rPr>
              <a:t> terminate </a:t>
            </a:r>
            <a:r>
              <a:rPr lang="en-US" dirty="0" smtClean="0"/>
              <a:t>command if you have set a duration, click Control-C</a:t>
            </a:r>
            <a:endParaRPr lang="en-US" dirty="0"/>
          </a:p>
          <a:p>
            <a:r>
              <a:rPr lang="en-US" dirty="0"/>
              <a:t>To restart CIFS service after terminating:</a:t>
            </a:r>
          </a:p>
          <a:p>
            <a:pPr lvl="1">
              <a:buNone/>
            </a:pPr>
            <a:r>
              <a:rPr lang="en-US" dirty="0" smtClean="0">
                <a:latin typeface="Courier New" pitchFamily="49" charset="0"/>
              </a:rPr>
              <a:t>system&gt; </a:t>
            </a:r>
            <a:r>
              <a:rPr lang="en-US" b="1" dirty="0" smtClean="0">
                <a:latin typeface="Courier New" pitchFamily="49" charset="0"/>
              </a:rPr>
              <a:t>cifs </a:t>
            </a:r>
            <a:r>
              <a:rPr lang="en-US" b="1" dirty="0">
                <a:latin typeface="Courier New" pitchFamily="49" charset="0"/>
              </a:rPr>
              <a:t>restart</a:t>
            </a:r>
          </a:p>
          <a:p>
            <a:pPr lvl="1">
              <a:buClr>
                <a:schemeClr val="tx1"/>
              </a:buClr>
            </a:pPr>
            <a:r>
              <a:rPr lang="en-US" dirty="0" smtClean="0"/>
              <a:t>Or reconfigure CIFS services (will start automatically)</a:t>
            </a:r>
          </a:p>
          <a:p>
            <a:pPr lvl="1">
              <a:buClr>
                <a:schemeClr val="tx1"/>
              </a:buClr>
              <a:buNone/>
            </a:pPr>
            <a:r>
              <a:rPr lang="en-US" dirty="0" smtClean="0">
                <a:latin typeface="Courier New" pitchFamily="49" charset="0"/>
              </a:rPr>
              <a:t>system&gt; </a:t>
            </a:r>
            <a:r>
              <a:rPr lang="en-US" b="1" dirty="0" err="1" smtClean="0">
                <a:latin typeface="Courier New" pitchFamily="49" charset="0"/>
              </a:rPr>
              <a:t>cifs</a:t>
            </a:r>
            <a:r>
              <a:rPr lang="en-US" b="1" dirty="0" smtClean="0">
                <a:latin typeface="Courier New" pitchFamily="49" charset="0"/>
              </a:rPr>
              <a:t> setup</a:t>
            </a:r>
          </a:p>
          <a:p>
            <a:pPr lvl="1">
              <a:buClr>
                <a:schemeClr val="tx1"/>
              </a:buClr>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7" name="Rectangle 5"/>
          <p:cNvSpPr>
            <a:spLocks noGrp="1" noChangeArrowheads="1"/>
          </p:cNvSpPr>
          <p:nvPr>
            <p:ph type="title"/>
          </p:nvPr>
        </p:nvSpPr>
        <p:spPr/>
        <p:txBody>
          <a:bodyPr/>
          <a:lstStyle/>
          <a:p>
            <a:r>
              <a:rPr lang="en-US" dirty="0"/>
              <a:t>CLI: Stopping and Restarting CIFS</a:t>
            </a:r>
          </a:p>
        </p:txBody>
      </p:sp>
      <p:sp>
        <p:nvSpPr>
          <p:cNvPr id="581638" name="Rectangle 6"/>
          <p:cNvSpPr>
            <a:spLocks noGrp="1" noChangeArrowheads="1"/>
          </p:cNvSpPr>
          <p:nvPr>
            <p:ph type="body" idx="1"/>
          </p:nvPr>
        </p:nvSpPr>
        <p:spPr/>
        <p:txBody>
          <a:bodyPr/>
          <a:lstStyle/>
          <a:p>
            <a:r>
              <a:rPr lang="en-US" dirty="0"/>
              <a:t>As an example, stop and restart CIFS services on the storage system called “system</a:t>
            </a:r>
            <a:r>
              <a:rPr lang="en-US" dirty="0" smtClean="0"/>
              <a:t>”</a:t>
            </a:r>
            <a:endParaRPr lang="en-US" dirty="0"/>
          </a:p>
          <a:p>
            <a:pPr lvl="1">
              <a:buFont typeface="Arial" pitchFamily="34" charset="0"/>
              <a:buNone/>
            </a:pPr>
            <a:r>
              <a:rPr lang="en-US" sz="2000" dirty="0">
                <a:latin typeface="Courier New" pitchFamily="49" charset="0"/>
              </a:rPr>
              <a:t>system&gt; </a:t>
            </a:r>
            <a:r>
              <a:rPr lang="en-US" sz="2000" b="1" dirty="0">
                <a:latin typeface="Courier New" pitchFamily="49" charset="0"/>
              </a:rPr>
              <a:t>cifs terminate</a:t>
            </a:r>
          </a:p>
          <a:p>
            <a:pPr lvl="1">
              <a:buFont typeface="Arial" pitchFamily="34" charset="0"/>
              <a:buNone/>
            </a:pPr>
            <a:r>
              <a:rPr lang="en-US" sz="2000" dirty="0">
                <a:latin typeface="Courier New" pitchFamily="49" charset="0"/>
              </a:rPr>
              <a:t>CIFS local server is shutting down...</a:t>
            </a:r>
          </a:p>
          <a:p>
            <a:pPr lvl="1">
              <a:buFont typeface="Arial" pitchFamily="34" charset="0"/>
              <a:buNone/>
            </a:pPr>
            <a:r>
              <a:rPr lang="en-US" sz="2000" dirty="0">
                <a:latin typeface="Courier New" pitchFamily="49" charset="0"/>
              </a:rPr>
              <a:t>CIFS local server has shut down...</a:t>
            </a:r>
          </a:p>
          <a:p>
            <a:pPr lvl="1">
              <a:buFont typeface="Arial" pitchFamily="34" charset="0"/>
              <a:buNone/>
            </a:pPr>
            <a:endParaRPr lang="en-US" sz="2000" dirty="0">
              <a:latin typeface="Courier New" pitchFamily="49" charset="0"/>
            </a:endParaRPr>
          </a:p>
          <a:p>
            <a:pPr lvl="1">
              <a:buFont typeface="Arial" pitchFamily="34" charset="0"/>
              <a:buNone/>
            </a:pPr>
            <a:r>
              <a:rPr lang="en-US" sz="2000" dirty="0">
                <a:latin typeface="Courier New" pitchFamily="49" charset="0"/>
              </a:rPr>
              <a:t>system&gt; </a:t>
            </a:r>
            <a:r>
              <a:rPr lang="en-US" sz="2000" b="1" dirty="0">
                <a:latin typeface="Courier New" pitchFamily="49" charset="0"/>
              </a:rPr>
              <a:t>cifs restart</a:t>
            </a:r>
          </a:p>
          <a:p>
            <a:pPr lvl="1">
              <a:buFont typeface="Arial" pitchFamily="34" charset="0"/>
              <a:buNone/>
            </a:pPr>
            <a:r>
              <a:rPr lang="en-US" sz="2000" dirty="0">
                <a:latin typeface="Courier New" pitchFamily="49" charset="0"/>
              </a:rPr>
              <a:t>CIFS local server is running.</a:t>
            </a:r>
          </a:p>
          <a:p>
            <a:pPr lvl="1">
              <a:buFont typeface="Arial" pitchFamily="34" charset="0"/>
              <a:buNone/>
            </a:pPr>
            <a:r>
              <a:rPr lang="en-US" sz="2000" dirty="0" smtClean="0">
                <a:latin typeface="Courier New" pitchFamily="49" charset="0"/>
              </a:rPr>
              <a:t>GMT[nbt.nbns.registrationComplete:info</a:t>
            </a:r>
            <a:r>
              <a:rPr lang="en-US" sz="2000" dirty="0">
                <a:latin typeface="Courier New" pitchFamily="49" charset="0"/>
              </a:rPr>
              <a:t>]: NBT: </a:t>
            </a:r>
          </a:p>
          <a:p>
            <a:pPr lvl="1">
              <a:buFont typeface="Arial" pitchFamily="34" charset="0"/>
              <a:buNone/>
            </a:pPr>
            <a:r>
              <a:rPr lang="en-US" sz="2000" dirty="0">
                <a:latin typeface="Courier New" pitchFamily="49" charset="0"/>
              </a:rPr>
              <a:t>All CIFS name registrations have completed for </a:t>
            </a:r>
          </a:p>
          <a:p>
            <a:pPr lvl="1">
              <a:buFont typeface="Arial" pitchFamily="34" charset="0"/>
              <a:buNone/>
            </a:pPr>
            <a:r>
              <a:rPr lang="en-US" sz="2000" dirty="0">
                <a:latin typeface="Courier New" pitchFamily="49" charset="0"/>
              </a:rPr>
              <a:t>the local server.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License CIFS on a storage system</a:t>
            </a:r>
          </a:p>
          <a:p>
            <a:r>
              <a:rPr lang="en-US" dirty="0" smtClean="0"/>
              <a:t>Join a storage system to a Windows workgroup environment using the </a:t>
            </a:r>
            <a:r>
              <a:rPr lang="en-US" dirty="0" smtClean="0">
                <a:latin typeface="Courier New" pitchFamily="49" charset="0"/>
              </a:rPr>
              <a:t>cifs setup</a:t>
            </a:r>
            <a:r>
              <a:rPr lang="en-US" dirty="0" smtClean="0"/>
              <a:t> command</a:t>
            </a:r>
          </a:p>
          <a:p>
            <a:r>
              <a:rPr lang="en-US" dirty="0" smtClean="0"/>
              <a:t>Observe the results of </a:t>
            </a:r>
            <a:r>
              <a:rPr lang="en-US" dirty="0" smtClean="0">
                <a:latin typeface="Courier New" pitchFamily="49" charset="0"/>
              </a:rPr>
              <a:t>cifs setup</a:t>
            </a:r>
          </a:p>
          <a:p>
            <a:r>
              <a:rPr lang="en-US" dirty="0" smtClean="0"/>
              <a:t>Manage newly created configuration files for the CIFS workgroup environment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6: CIFS Workgroups</a:t>
            </a:r>
          </a:p>
          <a:p>
            <a:r>
              <a:rPr lang="en-US" dirty="0" smtClean="0"/>
              <a:t>Estimated </a:t>
            </a:r>
            <a:r>
              <a:rPr lang="en-US" dirty="0"/>
              <a:t>Time: </a:t>
            </a:r>
            <a:r>
              <a:rPr lang="en-US" dirty="0" smtClean="0"/>
              <a:t>30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In </a:t>
            </a:r>
            <a:r>
              <a:rPr lang="en-US" dirty="0" smtClean="0">
                <a:latin typeface="Courier New" pitchFamily="49" charset="0"/>
              </a:rPr>
              <a:t>cifs setup</a:t>
            </a:r>
            <a:r>
              <a:rPr lang="en-US" dirty="0" smtClean="0"/>
              <a:t>, what are the two security style choices for which a storage system can be configured?</a:t>
            </a:r>
          </a:p>
          <a:p>
            <a:r>
              <a:rPr lang="en-US" dirty="0" smtClean="0"/>
              <a:t>During the initial questions in </a:t>
            </a:r>
            <a:r>
              <a:rPr lang="en-US" dirty="0" err="1" smtClean="0">
                <a:latin typeface="Courier New" pitchFamily="49" charset="0"/>
              </a:rPr>
              <a:t>cifs</a:t>
            </a:r>
            <a:r>
              <a:rPr lang="en-US" dirty="0" smtClean="0">
                <a:latin typeface="Courier New" pitchFamily="49" charset="0"/>
              </a:rPr>
              <a:t> setup</a:t>
            </a:r>
            <a:r>
              <a:rPr lang="en-US" dirty="0" smtClean="0"/>
              <a:t>, for which root user can you enter a password?</a:t>
            </a:r>
          </a:p>
          <a:p>
            <a:r>
              <a:rPr lang="en-US" dirty="0" smtClean="0"/>
              <a:t>What are the three default share volumes created as a result of </a:t>
            </a:r>
            <a:r>
              <a:rPr lang="en-US" dirty="0" smtClean="0">
                <a:latin typeface="Courier New" pitchFamily="49" charset="0"/>
              </a:rPr>
              <a:t>cifs setup</a:t>
            </a:r>
            <a:r>
              <a:rPr lang="en-US" dirty="0" smtClean="0"/>
              <a:t>?</a:t>
            </a:r>
          </a:p>
          <a:p>
            <a:r>
              <a:rPr lang="en-US" dirty="0" smtClean="0"/>
              <a:t>What is the name of the NetBIOS alias file?</a:t>
            </a:r>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6: CIFS Workgroups</a:t>
            </a:r>
            <a:endParaRPr lang="en-US" dirty="0"/>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r>
              <a:rPr lang="en-US" sz="2000" dirty="0" smtClean="0"/>
              <a:t>In </a:t>
            </a:r>
            <a:r>
              <a:rPr lang="en-US" sz="2000" dirty="0" smtClean="0">
                <a:latin typeface="Courier New" pitchFamily="49" charset="0"/>
              </a:rPr>
              <a:t>cifs setup</a:t>
            </a:r>
            <a:r>
              <a:rPr lang="en-US" sz="2000" dirty="0" smtClean="0"/>
              <a:t>, what are the two security style choices for which a storage system can be configured?</a:t>
            </a:r>
          </a:p>
          <a:p>
            <a:pPr lvl="1">
              <a:buNone/>
            </a:pPr>
            <a:r>
              <a:rPr lang="en-US" sz="2000" dirty="0" smtClean="0">
                <a:solidFill>
                  <a:schemeClr val="hlink"/>
                </a:solidFill>
              </a:rPr>
              <a:t>NTFS-only</a:t>
            </a:r>
          </a:p>
          <a:p>
            <a:pPr lvl="1">
              <a:buNone/>
            </a:pPr>
            <a:r>
              <a:rPr lang="en-US" sz="2000" dirty="0" smtClean="0">
                <a:solidFill>
                  <a:schemeClr val="hlink"/>
                </a:solidFill>
              </a:rPr>
              <a:t>Multiprotocol</a:t>
            </a:r>
          </a:p>
          <a:p>
            <a:r>
              <a:rPr lang="en-US" sz="2000" dirty="0" smtClean="0"/>
              <a:t>During the initial questions in </a:t>
            </a:r>
            <a:r>
              <a:rPr lang="en-US" sz="2000" dirty="0" err="1" smtClean="0">
                <a:latin typeface="Courier New" pitchFamily="49" charset="0"/>
              </a:rPr>
              <a:t>cifs</a:t>
            </a:r>
            <a:r>
              <a:rPr lang="en-US" sz="2000" dirty="0" smtClean="0">
                <a:latin typeface="Courier New" pitchFamily="49" charset="0"/>
              </a:rPr>
              <a:t> setup</a:t>
            </a:r>
            <a:r>
              <a:rPr lang="en-US" sz="2000" dirty="0" smtClean="0"/>
              <a:t>, for which root user can you enter a password?</a:t>
            </a:r>
          </a:p>
          <a:p>
            <a:pPr>
              <a:buNone/>
            </a:pPr>
            <a:r>
              <a:rPr lang="en-US" sz="2000" dirty="0" smtClean="0">
                <a:solidFill>
                  <a:schemeClr val="hlink"/>
                </a:solidFill>
              </a:rPr>
              <a:t>	The UNIX root user in the /etc/passwd file</a:t>
            </a:r>
          </a:p>
          <a:p>
            <a:pPr>
              <a:buNone/>
            </a:pPr>
            <a:r>
              <a:rPr lang="en-US" sz="2000" dirty="0" smtClean="0">
                <a:solidFill>
                  <a:schemeClr val="hlink"/>
                </a:solidFill>
              </a:rPr>
              <a:t>	Used in a non-Windows workgroup only</a:t>
            </a:r>
          </a:p>
          <a:p>
            <a:r>
              <a:rPr lang="en-US" sz="2000" dirty="0" smtClean="0"/>
              <a:t>What are the three default share volumes created as a result of </a:t>
            </a:r>
            <a:r>
              <a:rPr lang="en-US" sz="2000" dirty="0" smtClean="0">
                <a:latin typeface="Courier New" pitchFamily="49" charset="0"/>
              </a:rPr>
              <a:t>cifs setup</a:t>
            </a:r>
            <a:r>
              <a:rPr lang="en-US" sz="2000" dirty="0" smtClean="0"/>
              <a:t>?</a:t>
            </a:r>
          </a:p>
          <a:p>
            <a:pPr>
              <a:buNone/>
            </a:pPr>
            <a:r>
              <a:rPr lang="en-US" sz="2000" dirty="0" smtClean="0">
                <a:solidFill>
                  <a:schemeClr val="hlink"/>
                </a:solidFill>
              </a:rPr>
              <a:t>	C$, ETC$, HOME</a:t>
            </a:r>
          </a:p>
          <a:p>
            <a:r>
              <a:rPr lang="en-US" sz="2000" dirty="0" smtClean="0"/>
              <a:t>What is the name of the NetBIOS alias file?</a:t>
            </a:r>
          </a:p>
          <a:p>
            <a:pPr lvl="1">
              <a:buNone/>
            </a:pPr>
            <a:r>
              <a:rPr lang="en-US" sz="2000" dirty="0" smtClean="0">
                <a:solidFill>
                  <a:schemeClr val="hlink"/>
                </a:solidFill>
              </a:rPr>
              <a:t>cifs_nbalias.cfg</a:t>
            </a:r>
            <a:endParaRPr lang="en-US" sz="2000" dirty="0" smtClean="0"/>
          </a:p>
          <a:p>
            <a:pPr>
              <a:buNone/>
            </a:pPr>
            <a:endParaRPr lang="en-US" dirty="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09D8F9-8E26-4804-A9D8-E780657F9990}"/>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22162</TotalTime>
  <Words>3354</Words>
  <Application>Microsoft Office PowerPoint</Application>
  <PresentationFormat>Letter Paper (8.5x11 in)</PresentationFormat>
  <Paragraphs>507</Paragraphs>
  <Slides>43</Slides>
  <Notes>43</Notes>
  <HiddenSlides>2</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2010_NetAppUMaster</vt:lpstr>
      <vt:lpstr>CIFS Workgroups</vt:lpstr>
      <vt:lpstr>Module Objectives</vt:lpstr>
      <vt:lpstr>Setup Overview</vt:lpstr>
      <vt:lpstr>CLI: CIFS Setup</vt:lpstr>
      <vt:lpstr>Configuring CIFS Using cifs setup</vt:lpstr>
      <vt:lpstr>CLI cifs setup: WINS</vt:lpstr>
      <vt:lpstr>CLI cifs setup: Initial Questions</vt:lpstr>
      <vt:lpstr>Results of NTFS-Only</vt:lpstr>
      <vt:lpstr>Switching Back to Multiprotocol</vt:lpstr>
      <vt:lpstr>Switching Back to Multiprotocol (Cont.)</vt:lpstr>
      <vt:lpstr>CLI cifs setup: Root User</vt:lpstr>
      <vt:lpstr>CLI cifs setup:  Server Name</vt:lpstr>
      <vt:lpstr>CIFS Authentication Methods</vt:lpstr>
      <vt:lpstr>CLI: cifs setup Workgroup</vt:lpstr>
      <vt:lpstr>CLI: cifs setup Workgroup (Cont.)</vt:lpstr>
      <vt:lpstr>CLI: cifs setup Workgroup (Cont.)</vt:lpstr>
      <vt:lpstr>Configuring CIFS Using NetApp System Manager</vt:lpstr>
      <vt:lpstr>System Manager: CIFS Setup</vt:lpstr>
      <vt:lpstr>System Manager: CIFS Setup (Cont.)</vt:lpstr>
      <vt:lpstr>Results</vt:lpstr>
      <vt:lpstr>CIFS Server Files Created During Setup</vt:lpstr>
      <vt:lpstr>/etc/cifsconfig_setup.cfg File</vt:lpstr>
      <vt:lpstr>/etc/passwd File</vt:lpstr>
      <vt:lpstr>CIFS Default Shares</vt:lpstr>
      <vt:lpstr>/etc/cifsconfig_share.cfg File</vt:lpstr>
      <vt:lpstr>/etc/lclgroups.cfg File</vt:lpstr>
      <vt:lpstr>SIDs</vt:lpstr>
      <vt:lpstr>CLI: cifs lookup</vt:lpstr>
      <vt:lpstr>SID Cache</vt:lpstr>
      <vt:lpstr>NetApp System Manager: SID Look Up</vt:lpstr>
      <vt:lpstr>NetBIOS Aliases</vt:lpstr>
      <vt:lpstr>NetBIOS </vt:lpstr>
      <vt:lpstr>NetBIOS Aliases</vt:lpstr>
      <vt:lpstr>NetBIOS Aliases (Cont.)</vt:lpstr>
      <vt:lpstr>Terminating and Restarting CIFS</vt:lpstr>
      <vt:lpstr>Stopping and Restarting CIFS</vt:lpstr>
      <vt:lpstr>CLI: Stopping and Restarting CIFS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CIFS Workgroup</dc:title>
  <dc:subject>Accelerated NCDA Boot Camp Data ONTAP 8.0 7-Mode</dc:subject>
  <dc:creator>Curtis Burchett</dc:creator>
  <cp:lastModifiedBy>Lenovo User</cp:lastModifiedBy>
  <cp:revision>4</cp:revision>
  <dcterms:created xsi:type="dcterms:W3CDTF">2007-11-29T22:14:11Z</dcterms:created>
  <dcterms:modified xsi:type="dcterms:W3CDTF">2010-04-17T22:27:56Z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