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7"/>
  </p:notesMasterIdLst>
  <p:handoutMasterIdLst>
    <p:handoutMasterId r:id="rId48"/>
  </p:handoutMasterIdLst>
  <p:sldIdLst>
    <p:sldId id="476" r:id="rId5"/>
    <p:sldId id="477" r:id="rId6"/>
    <p:sldId id="478" r:id="rId7"/>
    <p:sldId id="518" r:id="rId8"/>
    <p:sldId id="480" r:id="rId9"/>
    <p:sldId id="481" r:id="rId10"/>
    <p:sldId id="482" r:id="rId11"/>
    <p:sldId id="519" r:id="rId12"/>
    <p:sldId id="484" r:id="rId13"/>
    <p:sldId id="485" r:id="rId14"/>
    <p:sldId id="486" r:id="rId15"/>
    <p:sldId id="487" r:id="rId16"/>
    <p:sldId id="488" r:id="rId17"/>
    <p:sldId id="520" r:id="rId18"/>
    <p:sldId id="490" r:id="rId19"/>
    <p:sldId id="491" r:id="rId20"/>
    <p:sldId id="492" r:id="rId21"/>
    <p:sldId id="493" r:id="rId22"/>
    <p:sldId id="494" r:id="rId23"/>
    <p:sldId id="495" r:id="rId24"/>
    <p:sldId id="496" r:id="rId25"/>
    <p:sldId id="497" r:id="rId26"/>
    <p:sldId id="498" r:id="rId27"/>
    <p:sldId id="521" r:id="rId28"/>
    <p:sldId id="500" r:id="rId29"/>
    <p:sldId id="501" r:id="rId30"/>
    <p:sldId id="502" r:id="rId31"/>
    <p:sldId id="503" r:id="rId32"/>
    <p:sldId id="504" r:id="rId33"/>
    <p:sldId id="505" r:id="rId34"/>
    <p:sldId id="506" r:id="rId35"/>
    <p:sldId id="523" r:id="rId36"/>
    <p:sldId id="524" r:id="rId37"/>
    <p:sldId id="509" r:id="rId38"/>
    <p:sldId id="510" r:id="rId39"/>
    <p:sldId id="511" r:id="rId40"/>
    <p:sldId id="522" r:id="rId41"/>
    <p:sldId id="513" r:id="rId42"/>
    <p:sldId id="514" r:id="rId43"/>
    <p:sldId id="515" r:id="rId44"/>
    <p:sldId id="516" r:id="rId45"/>
    <p:sldId id="517" r:id="rId46"/>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 id="2" name="curtisb" initials="c" lastIdx="1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BAE"/>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3757" autoAdjust="0"/>
  </p:normalViewPr>
  <p:slideViewPr>
    <p:cSldViewPr snapToGrid="0">
      <p:cViewPr>
        <p:scale>
          <a:sx n="78" d="100"/>
          <a:sy n="78" d="100"/>
        </p:scale>
        <p:origin x="-1536" y="-7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170" y="210"/>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a:t>
            </a:r>
            <a:r>
              <a:rPr lang="en-US" baseline="0" dirty="0" smtClean="0"/>
              <a:t> SHARES AND SESSIONS</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SHARE ADMINISTRATION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DISPLAYING SHARES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DISPLAYING CIFS SHARES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SYSTEM MANAGER:  DISPLAYING CIFS SHARES</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DISPLAYING STORAGE SYSTEM SHARES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display storage system shares, first connect to the storage system by right-clicking and then selecting “Connect… to another computer…” Click the </a:t>
            </a:r>
            <a:r>
              <a:rPr b="1"/>
              <a:t>Shares</a:t>
            </a:r>
            <a:r>
              <a:t> folder in the console tree. The three default shares―</a:t>
            </a:r>
            <a:r>
              <a:rPr b="1"/>
              <a:t>C$, ETC$,</a:t>
            </a:r>
            <a:r>
              <a:t> and </a:t>
            </a:r>
            <a:r>
              <a:rPr b="1"/>
              <a:t>HOME</a:t>
            </a:r>
            <a:r>
              <a:t>―display, as does the hidden </a:t>
            </a:r>
            <a:r>
              <a:rPr b="1"/>
              <a:t>IPC$</a:t>
            </a:r>
            <a:r>
              <a:t> share.</a:t>
            </a:r>
          </a:p>
          <a:p>
            <a:pPr marL="0" marR="0" indent="0" algn="l" defTabSz="914400" rtl="0" eaLnBrk="0" fontAlgn="base" latinLnBrk="0" hangingPunct="0">
              <a:lnSpc>
                <a:spcPct val="100000"/>
              </a:lnSpc>
              <a:spcBef>
                <a:spcPct val="30000"/>
              </a:spcBef>
              <a:spcAft>
                <a:spcPct val="0"/>
              </a:spcAft>
              <a:buClrTx/>
              <a:buSzTx/>
              <a:buFontTx/>
              <a:buNone/>
              <a:tabLst/>
              <a:defRPr/>
            </a:pPr>
            <a:r>
              <a:t>The IPC$ share is an inter-process communications mechanism for temporary connections between clients and servers. It is primarily used to administer network servers remotely. This share enables the communication between the Windows® Computer Management GUI and the storage system.</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ACCESSING SHARES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ACCESSING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RUN DIALOG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t>a Windows workstation using the Windows “run line,” access the C$ share on the storage system “system” by performing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On the Windows desktop, click the </a:t>
            </a:r>
            <a:r>
              <a:rPr b="1"/>
              <a:t>Start</a:t>
            </a:r>
            <a:r>
              <a:t> menu and choose </a:t>
            </a:r>
            <a:r>
              <a:rPr b="1"/>
              <a:t>Run.</a:t>
            </a:r>
            <a:r>
              <a:t> The Run window appears.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a:t>
            </a:r>
            <a:r>
              <a:rPr b="1"/>
              <a:t>Open</a:t>
            </a:r>
            <a:r>
              <a:t> text box, type \\storage_system_name\C$ (\\system\C$). </a:t>
            </a:r>
            <a:r>
              <a:rPr b="1"/>
              <a:t>Note: </a:t>
            </a:r>
            <a:r>
              <a:t>The storage system name can be the name or IP address. Click the OK button, and then the Connect To window appears.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Connect To window, type the user name </a:t>
            </a:r>
            <a:r>
              <a:rPr b="1"/>
              <a:t>administrator</a:t>
            </a:r>
            <a:r>
              <a:t> and the password, and then click the </a:t>
            </a:r>
            <a:r>
              <a:rPr b="1"/>
              <a:t>OK</a:t>
            </a:r>
            <a:r>
              <a:t> button. The \\system\C$ window appears with the share access to C$ that displays the “etc” and “home” folders.</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MAPPING A DRIVE TO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t>a Windows workstation, map a network drive letter to a share by performing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Open </a:t>
            </a:r>
            <a:r>
              <a:rPr b="1"/>
              <a:t>Windows Explorer</a:t>
            </a:r>
            <a:r>
              <a:t> and go to </a:t>
            </a:r>
            <a:r>
              <a:rPr b="1"/>
              <a:t>Tools &gt; Map Network Drive</a:t>
            </a:r>
            <a:r>
              <a:t>. The Map Network Drive window appears.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a:t>
            </a:r>
            <a:r>
              <a:rPr b="1"/>
              <a:t>Drive</a:t>
            </a:r>
            <a:r>
              <a:t> list box, select any unused letter. In the example, the letter K is selected.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Folder list box, </a:t>
            </a:r>
            <a:r>
              <a:rPr/>
              <a:t>type </a:t>
            </a:r>
            <a:r>
              <a:rPr b="1"/>
              <a:t>\\storage_system\C$. Note:</a:t>
            </a:r>
            <a:r>
              <a:t> The storage system name can be the name or IP address.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Click the </a:t>
            </a:r>
            <a:r>
              <a:rPr b="1"/>
              <a:t>Finish</a:t>
            </a:r>
            <a:r>
              <a:t> button. The Map Network Drive attempts to connect to the storage system and share.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When the Connect to window appears, in the </a:t>
            </a:r>
            <a:r>
              <a:rPr b="1"/>
              <a:t>User name</a:t>
            </a:r>
            <a:r>
              <a:t> text box, type administrator and in the </a:t>
            </a:r>
            <a:r>
              <a:rPr b="1"/>
              <a:t>Password </a:t>
            </a:r>
            <a:r>
              <a:t>text box, type the administrator’s password.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Click the </a:t>
            </a:r>
            <a:r>
              <a:rPr b="1"/>
              <a:t>OK</a:t>
            </a:r>
            <a:r>
              <a:t> button.</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MAPPING A DRIVE TO A SHARE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r>
            <a:r>
              <a:t>The following continues the mapping of a network drive letter to a share.)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mapped network drive letter (K is shown in this example) displays the mapping to the C$ share. Both the etc and home folders are in the C$ share.</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ENCODING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CIFS protocol requires the Unicode encoding method. Unicode is an industry standard allowing computers to consistently represent text in most of the world’s writing systems. Unicode provides a unique number for every character regardless of the language. See www.unicode.org for more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a volume is exclusively being accessed by CIFS or NFS </a:t>
            </a:r>
            <a:r>
              <a:rPr dirty="0" smtClean="0"/>
              <a:t>v4 </a:t>
            </a:r>
            <a:r>
              <a:rPr dirty="0"/>
              <a:t>or later, then consider setting the </a:t>
            </a:r>
            <a:r>
              <a:rPr dirty="0" err="1">
                <a:latin typeface="Courier New" pitchFamily="49" charset="0"/>
              </a:rPr>
              <a:t>create_ucode</a:t>
            </a:r>
            <a:r>
              <a:rPr dirty="0"/>
              <a:t> and </a:t>
            </a:r>
            <a:r>
              <a:rPr dirty="0" err="1">
                <a:latin typeface="Courier New" pitchFamily="49" charset="0"/>
              </a:rPr>
              <a:t>convert_ucode</a:t>
            </a:r>
            <a:r>
              <a:rPr dirty="0"/>
              <a:t> volume options. The </a:t>
            </a:r>
            <a:r>
              <a:rPr dirty="0" err="1">
                <a:latin typeface="Courier New" pitchFamily="49" charset="0"/>
              </a:rPr>
              <a:t>Create_ucode</a:t>
            </a:r>
            <a:r>
              <a:rPr dirty="0"/>
              <a:t> option forces newly created directories to be Unicode directories for both NFS and CIFS. By default it is set to off, in which case all directories are created in a non-Unicode format and the first CIFS access will convert it to the Unicode format. The </a:t>
            </a:r>
            <a:r>
              <a:rPr b="1" dirty="0" err="1">
                <a:latin typeface="Courier New" pitchFamily="49" charset="0"/>
              </a:rPr>
              <a:t>convert_ucode</a:t>
            </a:r>
            <a:r>
              <a:rPr b="1" dirty="0">
                <a:latin typeface="Courier New" pitchFamily="49" charset="0"/>
              </a:rPr>
              <a:t> on</a:t>
            </a:r>
            <a:r>
              <a:rPr dirty="0"/>
              <a:t> option forces all directories to be converted to the Unicode format when accessed from both NFS and CIFS. By default, this option is set to</a:t>
            </a:r>
            <a:r>
              <a:rPr dirty="0">
                <a:latin typeface="Courier New" pitchFamily="49" charset="0"/>
              </a:rPr>
              <a:t> </a:t>
            </a:r>
            <a:r>
              <a:rPr b="1" dirty="0">
                <a:latin typeface="Courier New" pitchFamily="49" charset="0"/>
              </a:rPr>
              <a:t>off</a:t>
            </a:r>
            <a:r>
              <a:rPr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Unicode is not defaulted on a storage system because Unicode directories take up more space and are slower on some workloads.  </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SESSIONS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SESSIONS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client user establishes a session with a storage system upon the first share access. Access is based on user authentication and share access rules. The authentication method is defined by the environment into which the storage system is added.</a:t>
            </a:r>
          </a:p>
          <a:p>
            <a:pPr marL="0" marR="0" indent="0" algn="l" defTabSz="914400" rtl="0" eaLnBrk="0" fontAlgn="base" latinLnBrk="0" hangingPunct="0">
              <a:lnSpc>
                <a:spcPct val="100000"/>
              </a:lnSpc>
              <a:spcBef>
                <a:spcPct val="30000"/>
              </a:spcBef>
              <a:spcAft>
                <a:spcPct val="0"/>
              </a:spcAft>
              <a:buClrTx/>
              <a:buSzTx/>
              <a:buFontTx/>
              <a:buNone/>
              <a:tabLst/>
              <a:defRPr/>
            </a:pPr>
            <a:r>
              <a:t>You can display a CIFS session status by using these methods: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CLI </a:t>
            </a:r>
            <a:r>
              <a:rPr b="1">
                <a:latin typeface="Courier New" pitchFamily="49" charset="0"/>
              </a:rPr>
              <a:t>cifs sessions</a:t>
            </a:r>
            <a:r>
              <a:t> command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NetApp System Manager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Windows Computer Management GUI -&gt;</a:t>
            </a:r>
            <a:r>
              <a:rPr b="1"/>
              <a:t>SystemTools -&gt; SharedFolders -&gt; Sessions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3" name="Rectangle 5"/>
          <p:cNvSpPr>
            <a:spLocks noGrp="1" noChangeAspect="1" noChangeArrowheads="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SESSIONS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With </a:t>
            </a:r>
            <a:r>
              <a:rPr dirty="0"/>
              <a:t>the </a:t>
            </a:r>
            <a:r>
              <a:rPr dirty="0" err="1">
                <a:latin typeface="Courier New" pitchFamily="49" charset="0"/>
              </a:rPr>
              <a:t>cifs</a:t>
            </a:r>
            <a:r>
              <a:rPr dirty="0">
                <a:latin typeface="Courier New" pitchFamily="49" charset="0"/>
              </a:rPr>
              <a:t> sessions</a:t>
            </a:r>
            <a:r>
              <a:rPr dirty="0"/>
              <a:t> command, you can display the following types of session information: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 summary of session information, including storage system information and the number of open shares and files opened by each connected user:</a:t>
            </a:r>
          </a:p>
          <a:p>
            <a:pPr lvl="1">
              <a:buFont typeface="Arial" pitchFamily="34" charset="0"/>
              <a:buChar char="•"/>
              <a:defRPr/>
            </a:pPr>
            <a:r>
              <a:rPr b="1" dirty="0" err="1">
                <a:latin typeface="Courier New" pitchFamily="49" charset="0"/>
              </a:rPr>
              <a:t>cifs</a:t>
            </a:r>
            <a:r>
              <a:rPr b="1" dirty="0">
                <a:latin typeface="Courier New" pitchFamily="49" charset="0"/>
              </a:rPr>
              <a:t> sessions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Share and file information about a specified connected user or all connected users, including:</a:t>
            </a:r>
          </a:p>
          <a:p>
            <a:pPr lvl="1">
              <a:buFont typeface="Arial" pitchFamily="34" charset="0"/>
              <a:buChar char="•"/>
              <a:defRPr/>
            </a:pPr>
            <a:r>
              <a:rPr dirty="0"/>
              <a:t>The names of shares opened by a specified connected user or all connected users</a:t>
            </a:r>
          </a:p>
          <a:p>
            <a:pPr lvl="1">
              <a:buFont typeface="Arial" pitchFamily="34" charset="0"/>
              <a:buChar char="•"/>
              <a:defRPr/>
            </a:pPr>
            <a:r>
              <a:rPr dirty="0"/>
              <a:t>The access levels of opened files</a:t>
            </a:r>
          </a:p>
          <a:p>
            <a:pPr lvl="2">
              <a:buFont typeface="Arial" pitchFamily="34" charset="0"/>
              <a:buChar char="•"/>
              <a:defRPr/>
            </a:pPr>
            <a:r>
              <a:rPr b="1" dirty="0" err="1">
                <a:latin typeface="Courier New" pitchFamily="49" charset="0"/>
              </a:rPr>
              <a:t>cifs</a:t>
            </a:r>
            <a:r>
              <a:rPr b="1" dirty="0">
                <a:latin typeface="Courier New" pitchFamily="49" charset="0"/>
              </a:rPr>
              <a:t> sessions </a:t>
            </a:r>
            <a:r>
              <a:rPr b="1" dirty="0" err="1">
                <a:latin typeface="Courier New" pitchFamily="49" charset="0"/>
              </a:rPr>
              <a:t>user_name</a:t>
            </a:r>
            <a:r>
              <a:rPr b="1" dirty="0">
                <a:latin typeface="Courier New" pitchFamily="49" charset="0"/>
              </a:rPr>
              <a:t> | </a:t>
            </a:r>
            <a:r>
              <a:rPr b="1" dirty="0" err="1">
                <a:latin typeface="Courier New" pitchFamily="49" charset="0"/>
              </a:rPr>
              <a:t>IP_address</a:t>
            </a:r>
            <a:r>
              <a:rPr b="1" dirty="0">
                <a:latin typeface="Courier New" pitchFamily="49" charset="0"/>
              </a:rPr>
              <a:t> |</a:t>
            </a:r>
            <a:r>
              <a:rPr b="1" dirty="0" err="1">
                <a:latin typeface="Courier New" pitchFamily="49" charset="0"/>
              </a:rPr>
              <a:t>workstation_name</a:t>
            </a:r>
            <a:endParaRPr b="1" dirty="0">
              <a:latin typeface="Courier New" pitchFamily="49" charset="0"/>
            </a:endParaRPr>
          </a:p>
          <a:p>
            <a:pPr lvl="2">
              <a:buFont typeface="Arial" pitchFamily="34" charset="0"/>
              <a:buChar char="•"/>
              <a:defRPr/>
            </a:pPr>
            <a:r>
              <a:rPr b="1" dirty="0" err="1">
                <a:latin typeface="Courier New" pitchFamily="49" charset="0"/>
              </a:rPr>
              <a:t>cifs</a:t>
            </a:r>
            <a:r>
              <a:rPr b="1" dirty="0">
                <a:latin typeface="Courier New" pitchFamily="49" charset="0"/>
              </a:rPr>
              <a:t> sessions *</a:t>
            </a:r>
            <a:r>
              <a:rPr dirty="0"/>
              <a:t>  [all connected users]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Security information about a specified connected user or all connected users, including the UNIX® user ID (UID) and a list of UNIX groups and Windows groups to</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which the user belongs: </a:t>
            </a:r>
          </a:p>
          <a:p>
            <a:pPr lvl="1">
              <a:buFont typeface="Arial" pitchFamily="34" charset="0"/>
              <a:buChar char="•"/>
              <a:defRPr/>
            </a:pPr>
            <a:r>
              <a:rPr b="1" dirty="0" err="1">
                <a:latin typeface="Courier New" pitchFamily="49" charset="0"/>
              </a:rPr>
              <a:t>cifs</a:t>
            </a:r>
            <a:r>
              <a:rPr b="1" dirty="0">
                <a:latin typeface="Courier New" pitchFamily="49" charset="0"/>
              </a:rPr>
              <a:t> sessions –s </a:t>
            </a:r>
            <a:r>
              <a:rPr b="1" dirty="0" err="1">
                <a:latin typeface="Courier New" pitchFamily="49" charset="0"/>
              </a:rPr>
              <a:t>user_name</a:t>
            </a:r>
            <a:r>
              <a:rPr b="1" dirty="0">
                <a:latin typeface="Courier New" pitchFamily="49" charset="0"/>
              </a:rPr>
              <a:t> | </a:t>
            </a:r>
            <a:r>
              <a:rPr b="1" dirty="0" err="1">
                <a:latin typeface="Courier New" pitchFamily="49" charset="0"/>
              </a:rPr>
              <a:t>IP_address</a:t>
            </a:r>
            <a:r>
              <a:rPr b="1" dirty="0">
                <a:latin typeface="Courier New" pitchFamily="49" charset="0"/>
              </a:rPr>
              <a:t> | </a:t>
            </a:r>
            <a:r>
              <a:rPr b="1" dirty="0" err="1">
                <a:latin typeface="Courier New" pitchFamily="49" charset="0"/>
              </a:rPr>
              <a:t>workstation_name</a:t>
            </a:r>
            <a:endParaRPr b="1" dirty="0">
              <a:latin typeface="Courier New" pitchFamily="49" charset="0"/>
            </a:endParaRPr>
          </a:p>
          <a:p>
            <a:pPr lvl="1">
              <a:buFont typeface="Arial" pitchFamily="34" charset="0"/>
              <a:buChar char="•"/>
              <a:defRPr/>
            </a:pPr>
            <a:r>
              <a:rPr b="1" dirty="0" err="1">
                <a:latin typeface="Courier New" pitchFamily="49" charset="0"/>
              </a:rPr>
              <a:t>cifs</a:t>
            </a:r>
            <a:r>
              <a:rPr b="1" dirty="0">
                <a:latin typeface="Courier New" pitchFamily="49" charset="0"/>
              </a:rPr>
              <a:t> sessions –s   [all connected 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t>NOTE: The number of open shares shown in the session information includes the hidden IPC$ share.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t>cifs</a:t>
            </a:r>
            <a:r>
              <a:rPr dirty="0"/>
              <a:t> sessions command can be used as a “status” command even when there is no session.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 1 is a storage system in a Windows workgroup. The storage system uses local user authentication.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sessions</a:t>
            </a:r>
            <a:r>
              <a:rPr dirty="0"/>
              <a:t/>
            </a:r>
            <a:br>
              <a:rPr dirty="0"/>
            </a:br>
            <a:r>
              <a:rPr dirty="0">
                <a:latin typeface="Courier New" pitchFamily="49" charset="0"/>
              </a:rPr>
              <a:t>Server Registers as 'system' in </a:t>
            </a:r>
            <a:r>
              <a:rPr b="1" dirty="0">
                <a:latin typeface="Courier New" pitchFamily="49" charset="0"/>
              </a:rPr>
              <a:t>workgroup</a:t>
            </a:r>
            <a:r>
              <a:rPr dirty="0">
                <a:latin typeface="Courier New" pitchFamily="49" charset="0"/>
              </a:rPr>
              <a:t> 'WORKGROUP1'Root volume language is not set. Use </a:t>
            </a:r>
            <a:r>
              <a:rPr dirty="0" err="1">
                <a:latin typeface="Courier New" pitchFamily="49" charset="0"/>
              </a:rPr>
              <a:t>vol</a:t>
            </a:r>
            <a:r>
              <a:rPr dirty="0">
                <a:latin typeface="Courier New" pitchFamily="49" charset="0"/>
              </a:rPr>
              <a:t> lang. </a:t>
            </a:r>
            <a:r>
              <a:rPr b="1" dirty="0">
                <a:latin typeface="Courier New" pitchFamily="49" charset="0"/>
              </a:rPr>
              <a:t>Using Local Users authentication</a:t>
            </a:r>
            <a:r>
              <a:rPr dirty="0"/>
              <a:t/>
            </a:r>
            <a:br>
              <a:rPr dirty="0"/>
            </a:br>
            <a:r>
              <a:rPr dirty="0">
                <a:latin typeface="Courier New" pitchFamily="49" charset="0"/>
              </a:rPr>
              <a:t>Comment: This is a Windows workgroup server</a:t>
            </a:r>
            <a:r>
              <a:rPr dirty="0"/>
              <a:t/>
            </a:r>
            <a:br>
              <a:rPr dirty="0"/>
            </a:br>
            <a:r>
              <a:rPr dirty="0">
                <a:latin typeface="Courier New" pitchFamily="49" charset="0"/>
              </a:rPr>
              <a:t>===================================================</a:t>
            </a:r>
            <a:r>
              <a:rPr dirty="0"/>
              <a:t/>
            </a:r>
            <a:br>
              <a:rPr dirty="0"/>
            </a:br>
            <a:r>
              <a:rPr dirty="0">
                <a:latin typeface="Courier New" pitchFamily="49" charset="0"/>
              </a:rPr>
              <a:t>PC IP(PC Name) (user)           #shares   #files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 2 is a storage system in a Windows 2000 Server domain. The storage system uses the domain controller for authentication.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sessions</a:t>
            </a:r>
            <a:r>
              <a:rPr dirty="0"/>
              <a:t/>
            </a:r>
            <a:br>
              <a:rPr dirty="0"/>
            </a:br>
            <a:r>
              <a:rPr dirty="0">
                <a:latin typeface="Courier New" pitchFamily="49" charset="0"/>
              </a:rPr>
              <a:t>Server Registers as 'system' in </a:t>
            </a:r>
            <a:r>
              <a:rPr b="1" dirty="0">
                <a:latin typeface="Courier New" pitchFamily="49" charset="0"/>
              </a:rPr>
              <a:t>Windows 2000 domain</a:t>
            </a:r>
            <a:r>
              <a:rPr dirty="0">
                <a:latin typeface="Courier New" pitchFamily="49" charset="0"/>
              </a:rPr>
              <a:t> 'DEVELOPMENT'</a:t>
            </a:r>
            <a:r>
              <a:rPr dirty="0"/>
              <a:t/>
            </a:r>
            <a:br>
              <a:rPr dirty="0"/>
            </a:br>
            <a:r>
              <a:rPr dirty="0">
                <a:latin typeface="Courier New" pitchFamily="49" charset="0"/>
              </a:rPr>
              <a:t>Root volume language is not set. Use </a:t>
            </a:r>
            <a:r>
              <a:rPr dirty="0" err="1">
                <a:latin typeface="Courier New" pitchFamily="49" charset="0"/>
              </a:rPr>
              <a:t>vol</a:t>
            </a:r>
            <a:r>
              <a:rPr dirty="0">
                <a:latin typeface="Courier New" pitchFamily="49" charset="0"/>
              </a:rPr>
              <a:t> lang.</a:t>
            </a:r>
            <a:r>
              <a:rPr dirty="0"/>
              <a:t/>
            </a:r>
            <a:br>
              <a:rPr dirty="0"/>
            </a:br>
            <a:r>
              <a:rPr b="1" dirty="0">
                <a:latin typeface="Courier New" pitchFamily="49" charset="0"/>
              </a:rPr>
              <a:t>Selected domain controller \\DEVDC01 for authentication</a:t>
            </a:r>
            <a:r>
              <a:rPr dirty="0"/>
              <a:t/>
            </a:r>
            <a:br>
              <a:rPr dirty="0"/>
            </a:br>
            <a:r>
              <a:rPr dirty="0">
                <a:latin typeface="Courier New" pitchFamily="49" charset="0"/>
              </a:rPr>
              <a:t>Comment: This is a Windows 2000 member server</a:t>
            </a:r>
            <a:r>
              <a:rPr dirty="0"/>
              <a:t/>
            </a:r>
            <a:br>
              <a:rPr dirty="0"/>
            </a:br>
            <a:r>
              <a:rPr dirty="0">
                <a:latin typeface="Courier New" pitchFamily="49" charset="0"/>
              </a:rPr>
              <a:t>====================================================</a:t>
            </a:r>
            <a:r>
              <a:rPr dirty="0"/>
              <a:t/>
            </a:r>
            <a:br>
              <a:rPr dirty="0"/>
            </a:br>
            <a:r>
              <a:rPr dirty="0">
                <a:latin typeface="Courier New" pitchFamily="49" charset="0"/>
              </a:rPr>
              <a:t>PC IP(PC Name) (user)           #shares   #files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T</a:t>
            </a:r>
            <a:r>
              <a:rPr dirty="0" smtClean="0"/>
              <a:t>he </a:t>
            </a:r>
            <a:r>
              <a:rPr dirty="0"/>
              <a:t>-t option displays the total count of CIFS sessions, open shares, and open files.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If you include the user argument, the command displays information about the specified user, along with the names and access level of files that user has opened. If you use * as the specified user, the command lists all users.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Specifying the </a:t>
            </a:r>
            <a:r>
              <a:rPr b="1" dirty="0"/>
              <a:t>-c</a:t>
            </a:r>
            <a:r>
              <a:rPr dirty="0"/>
              <a:t> option with a user argument will display the names of open directories and the number of active change notify requests against the directory.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a:t>
            </a:r>
            <a:r>
              <a:rPr b="1" dirty="0"/>
              <a:t>-s</a:t>
            </a:r>
            <a:r>
              <a:rPr dirty="0"/>
              <a:t> option displays security information for a specified connected user. If you do not specify a user or workstation name, the command displays security information for all users.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Here are examples using the </a:t>
            </a:r>
            <a:r>
              <a:rPr i="1" dirty="0" err="1"/>
              <a:t>machine_name</a:t>
            </a:r>
            <a:r>
              <a:rPr i="1" dirty="0"/>
              <a:t> and </a:t>
            </a:r>
            <a:r>
              <a:rPr i="1" dirty="0" err="1"/>
              <a:t>machine_IP_address</a:t>
            </a:r>
            <a:r>
              <a:rPr dirty="0"/>
              <a:t> arguments: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sessions 192.168.228.4</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users  shares/files opened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TORTOLA (</a:t>
            </a:r>
            <a:r>
              <a:rPr dirty="0" err="1">
                <a:latin typeface="Courier New" pitchFamily="49" charset="0"/>
              </a:rPr>
              <a:t>nt</a:t>
            </a:r>
            <a:r>
              <a:rPr dirty="0">
                <a:latin typeface="Courier New" pitchFamily="49" charset="0"/>
              </a:rPr>
              <a:t>-domain\</a:t>
            </a:r>
            <a:r>
              <a:rPr dirty="0" err="1">
                <a:latin typeface="Courier New" pitchFamily="49" charset="0"/>
              </a:rPr>
              <a:t>danw</a:t>
            </a:r>
            <a:r>
              <a:rPr dirty="0">
                <a:latin typeface="Courier New" pitchFamily="49" charset="0"/>
              </a:rPr>
              <a:t> - root)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HOME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sessions </a:t>
            </a:r>
            <a:r>
              <a:rPr b="1" dirty="0" err="1">
                <a:latin typeface="Courier New" pitchFamily="49" charset="0"/>
              </a:rPr>
              <a:t>tortola</a:t>
            </a:r>
            <a:endParaRPr b="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users  shares/files opened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TORTOLA (</a:t>
            </a:r>
            <a:r>
              <a:rPr dirty="0" err="1">
                <a:latin typeface="Courier New" pitchFamily="49" charset="0"/>
              </a:rPr>
              <a:t>nt</a:t>
            </a:r>
            <a:r>
              <a:rPr dirty="0">
                <a:latin typeface="Courier New" pitchFamily="49" charset="0"/>
              </a:rPr>
              <a:t>-domain\</a:t>
            </a:r>
            <a:r>
              <a:rPr dirty="0" err="1">
                <a:latin typeface="Courier New" pitchFamily="49" charset="0"/>
              </a:rPr>
              <a:t>danw</a:t>
            </a:r>
            <a:r>
              <a:rPr dirty="0">
                <a:latin typeface="Courier New" pitchFamily="49" charset="0"/>
              </a:rPr>
              <a:t> - root)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HOME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Here is an example using the -t option: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sessions -t</a:t>
            </a:r>
            <a:r>
              <a:rPr dirty="0">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Using domain authentication. Domain type is Windows NT.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Root volume language is not set. Use </a:t>
            </a:r>
            <a:r>
              <a:rPr dirty="0" err="1">
                <a:latin typeface="Courier New" pitchFamily="49" charset="0"/>
              </a:rPr>
              <a:t>vol</a:t>
            </a:r>
            <a:r>
              <a:rPr dirty="0">
                <a:latin typeface="Courier New" pitchFamily="49" charset="0"/>
              </a:rPr>
              <a:t> lang.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Number of WINS servers: 2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CIFS sessions: 1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CIFS open shares: 1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CIFS open files: 3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CIFS sessions using security signatures</a:t>
            </a:r>
            <a:r>
              <a:rPr>
                <a:latin typeface="Courier New" pitchFamily="49" charset="0"/>
              </a:rPr>
              <a:t>: </a:t>
            </a:r>
            <a:r>
              <a:rPr smtClean="0">
                <a:latin typeface="Courier New" pitchFamily="49" charset="0"/>
              </a:rPr>
              <a:t>0</a:t>
            </a:r>
            <a:endParaRPr dirty="0">
              <a:latin typeface="Courier New" pitchFamily="49" charset="0"/>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CIFS SESSIONS EXAMPLE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following example of the cifs sessions command shows a session with a storage system in a Windows workgroup. </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PC IP address 10.254.134.40</a:t>
            </a:r>
            <a:r>
              <a:t> is the Windows workstation WIN. </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b="1"/>
              <a:t>system\administrator</a:t>
            </a:r>
            <a:r>
              <a:t> user is the local administrator account on the storage system. </a:t>
            </a:r>
          </a:p>
          <a:p>
            <a:pPr marL="0" marR="0" indent="0" algn="l" defTabSz="914400" rtl="0" eaLnBrk="0" fontAlgn="base" latinLnBrk="0" hangingPunct="0">
              <a:lnSpc>
                <a:spcPct val="100000"/>
              </a:lnSpc>
              <a:spcBef>
                <a:spcPct val="30000"/>
              </a:spcBef>
              <a:spcAft>
                <a:spcPct val="0"/>
              </a:spcAft>
              <a:buClrTx/>
              <a:buSzTx/>
              <a:buFontTx/>
              <a:buNone/>
              <a:tabLst/>
              <a:defRPr/>
            </a:pPr>
            <a:r>
              <a:t>The user mapping for this account is root.</a:t>
            </a:r>
            <a:r>
              <a:rPr b="1"/>
              <a:t> </a:t>
            </a:r>
          </a:p>
          <a:p>
            <a:pPr marL="0" marR="0" indent="0" algn="l" defTabSz="914400" rtl="0" eaLnBrk="0" fontAlgn="base" latinLnBrk="0" hangingPunct="0">
              <a:lnSpc>
                <a:spcPct val="100000"/>
              </a:lnSpc>
              <a:spcBef>
                <a:spcPct val="30000"/>
              </a:spcBef>
              <a:spcAft>
                <a:spcPct val="0"/>
              </a:spcAft>
              <a:buClrTx/>
              <a:buSzTx/>
              <a:buFontTx/>
              <a:buNone/>
              <a:tabLst/>
              <a:defRPr/>
            </a:pPr>
            <a:r>
              <a:t>One share is currently being accessed.</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3" name="Rectangle 5"/>
          <p:cNvSpPr>
            <a:spLocks noGrp="1" noChangeAspect="1" noChangeArrowheads="1"/>
          </p:cNvSpPr>
          <p:nvPr>
            <p:ph type="body" idx="1"/>
          </p:nvPr>
        </p:nvSpPr>
        <p:spPr/>
        <p:txBody>
          <a:bodyPr>
            <a:normAutofit fontScale="8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CLI:</a:t>
            </a:r>
            <a:r>
              <a:rPr lang="en-US" baseline="0" dirty="0" smtClean="0"/>
              <a:t> CIFS SESSIONS SECURITY INFORMATION</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following example of </a:t>
            </a:r>
            <a:r>
              <a:rPr b="1" dirty="0" err="1">
                <a:latin typeface="Courier New" pitchFamily="49" charset="0"/>
              </a:rPr>
              <a:t>cifs</a:t>
            </a:r>
            <a:r>
              <a:rPr b="1" dirty="0">
                <a:latin typeface="Courier New" pitchFamily="49" charset="0"/>
              </a:rPr>
              <a:t> sessions -s</a:t>
            </a:r>
            <a:r>
              <a:rPr dirty="0"/>
              <a:t> command shows security information for a user with a session with a storage system in a Windows workgroup.</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NETAPP SYSTEM MANAGER: CIFS SESSIONS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CIFS SESSIONS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With </a:t>
            </a:r>
            <a:r>
              <a:t>the Computer Management GUI, click the </a:t>
            </a:r>
            <a:r>
              <a:rPr b="1"/>
              <a:t>System Tools-&gt;SharedFolders-&gt;Sessions</a:t>
            </a:r>
            <a:r>
              <a:t> folders to display the CIFS sessions.</a:t>
            </a:r>
          </a:p>
          <a:p>
            <a:pPr marL="0" marR="0" indent="0" algn="l" defTabSz="914400" rtl="0" eaLnBrk="0" fontAlgn="base" latinLnBrk="0" hangingPunct="0">
              <a:lnSpc>
                <a:spcPct val="100000"/>
              </a:lnSpc>
              <a:spcBef>
                <a:spcPct val="30000"/>
              </a:spcBef>
              <a:spcAft>
                <a:spcPct val="0"/>
              </a:spcAft>
              <a:buClrTx/>
              <a:buSzTx/>
              <a:buFontTx/>
              <a:buNone/>
              <a:tabLst/>
              <a:defRPr/>
            </a:pPr>
            <a:r>
              <a:t>In this example, the </a:t>
            </a:r>
            <a:r>
              <a:rPr b="1"/>
              <a:t>local administrator has a session with the storage system DEV270-1</a:t>
            </a:r>
            <a:r>
              <a:t>, which is in a Windows workgroup.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name of the administrator’s computer is </a:t>
            </a:r>
            <a:r>
              <a:rPr b="1"/>
              <a:t>10.254.134.40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The number of </a:t>
            </a:r>
            <a:r>
              <a:rPr b="1"/>
              <a:t>Open Files</a:t>
            </a:r>
            <a:r>
              <a:t> is </a:t>
            </a:r>
            <a:r>
              <a:rPr b="1"/>
              <a:t>3</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This account is not a </a:t>
            </a:r>
            <a:r>
              <a:rPr b="1"/>
              <a:t>Guest</a:t>
            </a:r>
            <a:r>
              <a:t> account</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BROADCASTING</a:t>
            </a:r>
            <a:r>
              <a:rPr lang="en-US" baseline="0" dirty="0" smtClean="0"/>
              <a:t> A MESSAGE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To </a:t>
            </a:r>
            <a:r>
              <a:rPr dirty="0"/>
              <a:t>display a message on Windows users’ workstations, use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b="1" dirty="0" err="1">
                <a:latin typeface="Courier New" pitchFamily="49" charset="0"/>
              </a:rPr>
              <a:t>cifs</a:t>
            </a:r>
            <a:r>
              <a:rPr b="1" dirty="0">
                <a:latin typeface="Courier New" pitchFamily="49" charset="0"/>
              </a:rPr>
              <a:t> broadcast {workstation | -v </a:t>
            </a:r>
            <a:r>
              <a:rPr b="1" dirty="0" err="1">
                <a:latin typeface="Courier New" pitchFamily="49" charset="0"/>
              </a:rPr>
              <a:t>volname</a:t>
            </a:r>
            <a:r>
              <a:rPr b="1" dirty="0">
                <a:latin typeface="Courier New" pitchFamily="49" charset="0"/>
              </a:rPr>
              <a:t>} “message”</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inform users about pending terminations or other important events.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Messenger service on the Windows workstation must be enabled. </a:t>
            </a:r>
            <a:r>
              <a:rPr b="1" dirty="0"/>
              <a:t>NOTE:</a:t>
            </a:r>
            <a:r>
              <a:rPr dirty="0"/>
              <a:t> It is disabled by default for security reasons.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enable the Messenger service on your Windows workstation: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Go to </a:t>
            </a:r>
            <a:r>
              <a:rPr b="1" dirty="0"/>
              <a:t>Start-&gt;Programs-&gt;Administrative Tools-&gt;Services-&gt;Messenger.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If the Messenger service is disabled, start the service. (The default is disabled.)</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BROADCASTING A MESSAGE EXAMPLE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following is an example of broadcasting a message using the volume option from a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a:t>
            </a:r>
            <a:r>
              <a:rPr b="1" dirty="0">
                <a:latin typeface="Courier New" pitchFamily="49" charset="0"/>
              </a:rPr>
              <a:t> </a:t>
            </a:r>
            <a:r>
              <a:rPr b="1" dirty="0" err="1">
                <a:latin typeface="Courier New" pitchFamily="49" charset="0"/>
              </a:rPr>
              <a:t>cifs</a:t>
            </a:r>
            <a:r>
              <a:rPr b="1" dirty="0">
                <a:latin typeface="Courier New" pitchFamily="49" charset="0"/>
              </a:rPr>
              <a:t> broadcast -v flexvol1 "The shutdown will start in 10 minutes."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message “The shutdown will start in 10 minutes” will be broadcasted to all users that have sessions on the volume named flexvol1.  </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5" name="Rectangle 3"/>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TERMINATING SESSIONS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a:latin typeface="Courier New" pitchFamily="49" charset="0"/>
              </a:rPr>
              <a:t>cifs terminate </a:t>
            </a:r>
            <a:r>
              <a:t>command stops the CIFS service. If a single host is named, all CIFS sessions opened by that host are terminated. If a host is not specified, all CIFS sessions are terminated and the CIFS service is shut down.</a:t>
            </a:r>
          </a:p>
          <a:p>
            <a:pPr marL="0" marR="0" indent="0" algn="l" defTabSz="914400" rtl="0" eaLnBrk="0" fontAlgn="base" latinLnBrk="0" hangingPunct="0">
              <a:lnSpc>
                <a:spcPct val="100000"/>
              </a:lnSpc>
              <a:spcBef>
                <a:spcPct val="30000"/>
              </a:spcBef>
              <a:spcAft>
                <a:spcPct val="0"/>
              </a:spcAft>
              <a:buClrTx/>
              <a:buSzTx/>
              <a:buFontTx/>
              <a:buNone/>
              <a:tabLst/>
              <a:defRPr/>
            </a:pPr>
            <a:r>
              <a:t>If you run the </a:t>
            </a:r>
            <a:r>
              <a:rPr>
                <a:latin typeface="Courier New" pitchFamily="49" charset="0"/>
              </a:rPr>
              <a:t>cifs terminate </a:t>
            </a:r>
            <a:r>
              <a:t>command without specifying a time until shutdown and there are users with open files, you are prompted to enter the number of minutes to delay before terminating. If the CIFS service is terminated immediately on a host that has one or more files open, users will not be able to save changes. You can use the </a:t>
            </a:r>
            <a:r>
              <a:rPr>
                <a:latin typeface="Courier New" pitchFamily="49" charset="0"/>
              </a:rPr>
              <a:t>-t </a:t>
            </a:r>
            <a:r>
              <a:t>option to warn users of an impending service shutdown. If you execute </a:t>
            </a:r>
            <a:r>
              <a:rPr>
                <a:latin typeface="Courier New" pitchFamily="49" charset="0"/>
              </a:rPr>
              <a:t>cifs terminate </a:t>
            </a:r>
            <a:r>
              <a:t>from </a:t>
            </a:r>
            <a:r>
              <a:rPr>
                <a:latin typeface="Courier New" pitchFamily="49" charset="0"/>
              </a:rPr>
              <a:t>rsh</a:t>
            </a:r>
            <a:r>
              <a:t>, you must supply the</a:t>
            </a:r>
            <a:r>
              <a:rPr>
                <a:latin typeface="Courier New" pitchFamily="49" charset="0"/>
              </a:rPr>
              <a:t> -t </a:t>
            </a:r>
            <a:r>
              <a:t>option.</a:t>
            </a:r>
          </a:p>
        </p:txBody>
      </p:sp>
      <p:graphicFrame>
        <p:nvGraphicFramePr>
          <p:cNvPr id="617476" name="Group 4"/>
          <p:cNvGraphicFramePr>
            <a:graphicFrameLocks noGrp="1"/>
          </p:cNvGraphicFramePr>
          <p:nvPr/>
        </p:nvGraphicFramePr>
        <p:xfrm>
          <a:off x="755762" y="6775089"/>
          <a:ext cx="5622236" cy="1810949"/>
        </p:xfrm>
        <a:graphic>
          <a:graphicData uri="http://schemas.openxmlformats.org/drawingml/2006/table">
            <a:tbl>
              <a:tblPr/>
              <a:tblGrid>
                <a:gridCol w="2514601"/>
                <a:gridCol w="3107635"/>
              </a:tblGrid>
              <a:tr h="288231">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Example</a:t>
                      </a:r>
                      <a:endParaRPr kumimoji="0" lang="en-US" sz="2500" b="0" i="0" u="none" strike="noStrike" cap="none" normalizeH="0" baseline="0" dirty="0" smtClean="0">
                        <a:ln>
                          <a:noFill/>
                        </a:ln>
                        <a:solidFill>
                          <a:schemeClr val="bg1"/>
                        </a:solidFill>
                        <a:effectLst/>
                        <a:latin typeface="Times New Roman" pitchFamily="18" charset="0"/>
                        <a:ea typeface="Times New Roman" pitchFamily="18" charset="0"/>
                        <a:cs typeface="Arial" pitchFamily="34" charset="0"/>
                      </a:endParaRP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5BAE"/>
                    </a:solidFill>
                  </a:tcPr>
                </a:tc>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Result</a:t>
                      </a:r>
                      <a:endParaRPr kumimoji="0" lang="en-US" sz="2500" b="0" i="0" u="none" strike="noStrike" cap="none" normalizeH="0" baseline="0" dirty="0" smtClean="0">
                        <a:ln>
                          <a:noFill/>
                        </a:ln>
                        <a:solidFill>
                          <a:schemeClr val="bg1"/>
                        </a:solidFill>
                        <a:effectLst/>
                        <a:latin typeface="Times New Roman" pitchFamily="18" charset="0"/>
                        <a:ea typeface="Times New Roman" pitchFamily="18" charset="0"/>
                        <a:cs typeface="Arial" pitchFamily="34" charset="0"/>
                      </a:endParaRP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5BAE"/>
                    </a:solidFill>
                  </a:tcPr>
                </a:tc>
              </a:tr>
              <a:tr h="625268">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rPr>
                        <a:t>cifs terminate -t 10 gloriaswan</a:t>
                      </a: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Times New Roman" pitchFamily="18" charset="0"/>
                          <a:cs typeface="Times New Roman" pitchFamily="18" charset="0"/>
                        </a:rPr>
                        <a:t>Terminates a session in 10 minutes for the host gloriaswan. Alerts are sent periodically to the affected host(s).</a:t>
                      </a:r>
                      <a:endParaRPr kumimoji="0" lang="en-US" sz="1100" b="0" i="0" u="none" strike="noStrike" cap="none" normalizeH="0" baseline="0" dirty="0" smtClean="0">
                        <a:ln>
                          <a:noFill/>
                        </a:ln>
                        <a:solidFill>
                          <a:schemeClr val="tx1"/>
                        </a:solidFill>
                        <a:effectLst/>
                        <a:latin typeface="Times New Roman" pitchFamily="18" charset="0"/>
                      </a:endParaRP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8725">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rPr>
                        <a:t>cifs terminate -t 0</a:t>
                      </a: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Times New Roman" pitchFamily="18" charset="0"/>
                          <a:cs typeface="Times New Roman" pitchFamily="18" charset="0"/>
                        </a:rPr>
                        <a:t>Terminates all CIFS sessions immediately for all clients.</a:t>
                      </a:r>
                      <a:endParaRPr kumimoji="0" lang="en-US" sz="1100" b="0" i="0" u="none" strike="noStrike" cap="none" normalizeH="0" baseline="0" dirty="0" smtClean="0">
                        <a:ln>
                          <a:noFill/>
                        </a:ln>
                        <a:solidFill>
                          <a:schemeClr val="tx1"/>
                        </a:solidFill>
                        <a:effectLst/>
                        <a:latin typeface="Times New Roman" pitchFamily="18" charset="0"/>
                      </a:endParaRP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8725">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rPr>
                        <a:t>cifs restart</a:t>
                      </a: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25513"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Times New Roman" pitchFamily="18" charset="0"/>
                          <a:cs typeface="Times New Roman" pitchFamily="18" charset="0"/>
                        </a:rPr>
                        <a:t>Reconnects the storage appliance to the domain controller and restarts CIFS service.</a:t>
                      </a:r>
                      <a:endParaRPr kumimoji="0" lang="en-US" sz="1100" b="0" i="0" u="none" strike="noStrike" cap="none" normalizeH="0" baseline="0" dirty="0" smtClean="0">
                        <a:ln>
                          <a:noFill/>
                        </a:ln>
                        <a:solidFill>
                          <a:schemeClr val="tx1"/>
                        </a:solidFill>
                        <a:effectLst/>
                        <a:latin typeface="Times New Roman" pitchFamily="18" charset="0"/>
                      </a:endParaRPr>
                    </a:p>
                  </a:txBody>
                  <a:tcPr marL="96627" marR="96627" marT="47819" marB="4781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CREATING AND DELETING SHARES</a:t>
            </a:r>
            <a:endParaRPr dirty="0"/>
          </a:p>
        </p:txBody>
      </p:sp>
      <p:sp>
        <p:nvSpPr>
          <p:cNvPr id="12" name="Slide Image Placeholder 11"/>
          <p:cNvSpPr>
            <a:spLocks noGrp="1" noRot="1" noChangeAspect="1"/>
          </p:cNvSpPr>
          <p:nvPr>
            <p:ph type="sldImg"/>
          </p:nvPr>
        </p:nvSpPr>
        <p:spPr>
          <a:xfrm>
            <a:off x="687388" y="228600"/>
            <a:ext cx="5181600" cy="3886200"/>
          </a:xfr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DEFAULT SHARES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CREATING</a:t>
            </a:r>
            <a:r>
              <a:rPr lang="en-US" baseline="0" dirty="0" smtClean="0"/>
              <a:t> A SHARE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When </a:t>
            </a:r>
            <a:r>
              <a:rPr dirty="0"/>
              <a:t>you create a share, you must provide these items: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complete path name of an existing volume or directory to be shared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name of the share entered by users when they connect to the share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Optionally, a description of the share</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creating a share from the Data ONTAP command-line interface, you can specify a variety of share properties, including group membership for files in the share, support for wide symbolic links, and disabling of virus scanning when files in the share are first opened. Virus scanning occurs when files are opened, renamed, and closed after being modified.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Microsoft interfaces additionally allow the administrator to set permissions as the share is created.</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CREATING A SHARE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After </a:t>
            </a:r>
            <a:r>
              <a:rPr dirty="0"/>
              <a:t>you have created a share, you can specify these share properties: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Maximum number of users who can simultaneously access the share </a:t>
            </a:r>
          </a:p>
          <a:p>
            <a:pPr lvl="1">
              <a:buFont typeface="Arial" pitchFamily="34" charset="0"/>
              <a:buChar char="•"/>
              <a:defRPr/>
            </a:pPr>
            <a:r>
              <a:rPr dirty="0"/>
              <a:t>If you do not specify a number, the number of users is limited by storage system memory</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Share-level access control list (ACL)</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7" name="Rectangle 7"/>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PREPARING TO CREATE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can create shares for volumes or directories including qtrees.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example, to prepare for creating a share on a qtree, first create the following resources: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An aggregate (aggr1)</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A flexible volume (flexvol1) on aggr1</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A qtree (datatree1) on flexvol1</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6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CLI: ADDING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For </a:t>
            </a:r>
            <a:r>
              <a:rPr dirty="0"/>
              <a:t>example, on a storage system, add a share called datatree1 (for the </a:t>
            </a:r>
            <a:r>
              <a:rPr dirty="0" err="1"/>
              <a:t>qtree</a:t>
            </a:r>
            <a:r>
              <a:rPr dirty="0"/>
              <a:t> datatree1).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shares -add datatree1 /</a:t>
            </a:r>
            <a:r>
              <a:rPr b="1" dirty="0" err="1">
                <a:latin typeface="Courier New" pitchFamily="49" charset="0"/>
              </a:rPr>
              <a:t>vol</a:t>
            </a:r>
            <a:r>
              <a:rPr b="1" dirty="0">
                <a:latin typeface="Courier New" pitchFamily="49" charset="0"/>
              </a:rPr>
              <a:t>/flexvol1/datatree1 -comment "</a:t>
            </a:r>
            <a:r>
              <a:rPr b="1" dirty="0" err="1">
                <a:latin typeface="Courier New" pitchFamily="49" charset="0"/>
              </a:rPr>
              <a:t>Qtree</a:t>
            </a:r>
            <a:r>
              <a:rPr b="1" dirty="0">
                <a:latin typeface="Courier New" pitchFamily="49" charset="0"/>
              </a:rPr>
              <a:t> for Windows 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The share name 'datatree1' will not be accessible by some MS-DOS workstations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Are you sure you want to use this share name? [n]:y</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system&gt; </a:t>
            </a:r>
            <a:r>
              <a:rPr b="1" dirty="0" err="1">
                <a:latin typeface="Courier New" pitchFamily="49" charset="0"/>
              </a:rPr>
              <a:t>cifs</a:t>
            </a:r>
            <a:r>
              <a:rPr b="1" dirty="0">
                <a:latin typeface="Courier New" pitchFamily="49" charset="0"/>
              </a:rPr>
              <a:t> shares datatree1</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Name       Mount Point              Description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       -----------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datatree1  /</a:t>
            </a:r>
            <a:r>
              <a:rPr dirty="0" err="1">
                <a:latin typeface="Courier New" pitchFamily="49" charset="0"/>
              </a:rPr>
              <a:t>vol</a:t>
            </a:r>
            <a:r>
              <a:rPr dirty="0">
                <a:latin typeface="Courier New" pitchFamily="49" charset="0"/>
              </a:rPr>
              <a:t>/flexvol1/datatree1  </a:t>
            </a:r>
            <a:r>
              <a:rPr dirty="0" err="1">
                <a:latin typeface="Courier New" pitchFamily="49" charset="0"/>
              </a:rPr>
              <a:t>Qtree</a:t>
            </a:r>
            <a:r>
              <a:rPr dirty="0">
                <a:latin typeface="Courier New" pitchFamily="49" charset="0"/>
              </a:rPr>
              <a:t> for Windows 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everyone / Full Control</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default access control is full control for everyone.</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NETAPP SYSTEM MANAGER:  ADDING A SHARE</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ADDING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an example with the Windows Computer Management GUI, add a new share called datatree1 (for the qtree datatree1) on volume flexvol1 by performing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console tree, right-click the </a:t>
            </a:r>
            <a:r>
              <a:rPr b="1"/>
              <a:t>Shares</a:t>
            </a:r>
            <a:r>
              <a:t> folder and choose </a:t>
            </a:r>
            <a:r>
              <a:rPr b="1"/>
              <a:t>New Share….</a:t>
            </a:r>
            <a:r>
              <a:t> The </a:t>
            </a:r>
            <a:r>
              <a:rPr b="1"/>
              <a:t>Welcome to the Share a Folder Wizard </a:t>
            </a:r>
            <a:r>
              <a:t>appears.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Click the</a:t>
            </a:r>
            <a:r>
              <a:rPr b="1"/>
              <a:t> Next</a:t>
            </a:r>
            <a:r>
              <a:t> button to start the wizard, and the Folder path page displays with the </a:t>
            </a:r>
            <a:r>
              <a:rPr b="1"/>
              <a:t>Computer name</a:t>
            </a:r>
            <a:r>
              <a:t> text box showing your storage system name or IP address.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a:t>
            </a:r>
            <a:r>
              <a:rPr b="1"/>
              <a:t>Folder path</a:t>
            </a:r>
            <a:r>
              <a:t> text box, type the path </a:t>
            </a:r>
            <a:r>
              <a:rPr b="1"/>
              <a:t>C:\vol\flexvol1\datatree1</a:t>
            </a:r>
            <a:r>
              <a:t> for the datatree1 share, and click the </a:t>
            </a:r>
            <a:r>
              <a:rPr b="1"/>
              <a:t>Next</a:t>
            </a:r>
            <a:r>
              <a:t> button.</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ADDING A SHARE (CONT.)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t>
            </a:r>
            <a:r>
              <a:rPr lang="en-US" dirty="0" smtClean="0"/>
              <a:t>The following continues the adding of a CIFS share.)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On the “Name, Description, and Settings” page, in the </a:t>
            </a:r>
            <a:r>
              <a:rPr lang="en-US" b="1" dirty="0" smtClean="0"/>
              <a:t>Share name</a:t>
            </a:r>
            <a:r>
              <a:rPr lang="en-US" dirty="0" smtClean="0"/>
              <a:t> text box, enter </a:t>
            </a:r>
            <a:r>
              <a:rPr lang="en-US" b="1" dirty="0" smtClean="0"/>
              <a:t>datatree1.</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a:t>
            </a:r>
            <a:r>
              <a:rPr lang="en-US" b="1" dirty="0" smtClean="0"/>
              <a:t>Description </a:t>
            </a:r>
            <a:r>
              <a:rPr lang="en-US" dirty="0" smtClean="0"/>
              <a:t>text box, type </a:t>
            </a:r>
            <a:r>
              <a:rPr lang="en-US" b="1" dirty="0" smtClean="0"/>
              <a:t>Qtree for Windows Users,</a:t>
            </a:r>
            <a:r>
              <a:rPr lang="en-US" dirty="0" smtClean="0"/>
              <a:t> and then click the </a:t>
            </a:r>
            <a:r>
              <a:rPr lang="en-US" b="1" dirty="0" smtClean="0"/>
              <a:t>Next</a:t>
            </a:r>
            <a:r>
              <a:rPr lang="en-US" dirty="0" smtClean="0"/>
              <a:t> button.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“Permissions” page, mark the </a:t>
            </a:r>
            <a:r>
              <a:rPr lang="en-US" b="1" dirty="0" smtClean="0"/>
              <a:t>Use custom share and folder permissions</a:t>
            </a:r>
            <a:r>
              <a:rPr lang="en-US" dirty="0" smtClean="0"/>
              <a:t> radio button, and then click the </a:t>
            </a:r>
            <a:r>
              <a:rPr lang="en-US" b="1" dirty="0" smtClean="0"/>
              <a:t>Customize</a:t>
            </a:r>
            <a:r>
              <a:rPr lang="en-US" dirty="0" smtClean="0"/>
              <a:t> button.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ADDING A SHARE (CONT.)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t>
            </a:r>
            <a:r>
              <a:rPr lang="en-US" dirty="0" smtClean="0"/>
              <a:t>The following continues the adding of a CIFS share.)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Customize Permissions window, mark the check boxes for </a:t>
            </a:r>
            <a:r>
              <a:rPr lang="en-US" b="1" dirty="0" smtClean="0"/>
              <a:t>Full Control, Change,</a:t>
            </a:r>
            <a:r>
              <a:rPr lang="en-US" dirty="0" smtClean="0"/>
              <a:t> and </a:t>
            </a:r>
            <a:r>
              <a:rPr lang="en-US" b="1" dirty="0" smtClean="0"/>
              <a:t>Read</a:t>
            </a:r>
            <a:r>
              <a:rPr lang="en-US" dirty="0" smtClean="0"/>
              <a:t>, and click the </a:t>
            </a:r>
            <a:r>
              <a:rPr lang="en-US" b="1" dirty="0" smtClean="0"/>
              <a:t>OK</a:t>
            </a:r>
            <a:r>
              <a:rPr lang="en-US" dirty="0" smtClean="0"/>
              <a:t> button.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In the Permissions page, click the </a:t>
            </a:r>
            <a:r>
              <a:rPr lang="en-US" b="1" dirty="0" smtClean="0"/>
              <a:t>Finish</a:t>
            </a:r>
            <a:r>
              <a:rPr lang="en-US" dirty="0" smtClean="0"/>
              <a:t> button.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You receive a message stating that sharing was successful.</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Click the </a:t>
            </a:r>
            <a:r>
              <a:rPr lang="en-US" b="1" dirty="0" smtClean="0"/>
              <a:t>Close</a:t>
            </a:r>
            <a:r>
              <a:rPr lang="en-US" dirty="0" smtClean="0"/>
              <a:t> button to close the wizard.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90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DELETING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t>example, delete the share called datatree1:</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cifs shares -delete datatree1</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cifs shares</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Name        Mount Point         Description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        -----------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ETC$        /etc                     Remote Administration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               BUILTIN\Administrators / Full Control</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HOME        /vol/vol0/home            Default Share</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            everyone / Full Control</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C$          /                        Remote Administration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                BUILTIN\Administrators / Full Control</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r>
              <a:t> The share datatree1 is deleted.</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r>
              <a:rPr lang="en-US" smtClean="0"/>
              <a:t>NETAPP SYSTEM MANAGER: DELETING A SHARE</a:t>
            </a:r>
          </a:p>
          <a:p>
            <a:endParaRPr lang="en-US" smtClean="0"/>
          </a:p>
          <a:p>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DELETING A SHARE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an example with the Windows Computer Management GUI, delete the share called datatree1 by performing the following steps: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Computer Management window, right-click the </a:t>
            </a:r>
            <a:r>
              <a:rPr b="1"/>
              <a:t>datatree1</a:t>
            </a:r>
            <a:r>
              <a:t> share and choose </a:t>
            </a:r>
            <a:r>
              <a:rPr b="1"/>
              <a:t>Stop Sharing.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In the Shared Folders window, when it asks if you are sure that you wish to stop sharing datatree1, click the </a:t>
            </a:r>
            <a:r>
              <a:rPr b="1"/>
              <a:t>Yes</a:t>
            </a:r>
            <a:r>
              <a:t> button.</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CIFS Shares and Sessions</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7</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dirty="0" smtClean="0"/>
              <a:t>Display all shares available on the storage system</a:t>
            </a:r>
          </a:p>
          <a:p>
            <a:r>
              <a:rPr lang="en-US" dirty="0" smtClean="0"/>
              <a:t>List the default shares</a:t>
            </a:r>
          </a:p>
          <a:p>
            <a:r>
              <a:rPr lang="en-US" dirty="0" smtClean="0"/>
              <a:t>Configure a client machine to access any share</a:t>
            </a:r>
          </a:p>
          <a:p>
            <a:r>
              <a:rPr lang="en-US" dirty="0" smtClean="0"/>
              <a:t>Identify the CIFS sessions established by accessing a share on the storage system</a:t>
            </a:r>
          </a:p>
          <a:p>
            <a:r>
              <a:rPr lang="en-US" dirty="0" smtClean="0"/>
              <a:t>Add, modify, and delete shares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dirty="0"/>
              <a:t>Share Administration</a:t>
            </a:r>
          </a:p>
        </p:txBody>
      </p:sp>
      <p:sp>
        <p:nvSpPr>
          <p:cNvPr id="522243" name="Rectangle 3"/>
          <p:cNvSpPr>
            <a:spLocks noGrp="1" noChangeArrowheads="1"/>
          </p:cNvSpPr>
          <p:nvPr>
            <p:ph type="body" idx="1"/>
          </p:nvPr>
        </p:nvSpPr>
        <p:spPr/>
        <p:txBody>
          <a:bodyPr/>
          <a:lstStyle/>
          <a:p>
            <a:r>
              <a:rPr lang="en-US" dirty="0"/>
              <a:t>Shares may be managed </a:t>
            </a:r>
            <a:r>
              <a:rPr lang="en-US" dirty="0" smtClean="0"/>
              <a:t>by way of:</a:t>
            </a:r>
            <a:endParaRPr lang="en-US" dirty="0"/>
          </a:p>
          <a:p>
            <a:pPr lvl="1"/>
            <a:r>
              <a:rPr lang="en-US" dirty="0" smtClean="0"/>
              <a:t>The command-line interface</a:t>
            </a:r>
            <a:endParaRPr lang="en-US" dirty="0"/>
          </a:p>
          <a:p>
            <a:pPr lvl="1"/>
            <a:r>
              <a:rPr lang="en-US" dirty="0" smtClean="0"/>
              <a:t>NetApp® System Manager</a:t>
            </a:r>
            <a:endParaRPr lang="en-US" dirty="0"/>
          </a:p>
          <a:p>
            <a:pPr lvl="1"/>
            <a:r>
              <a:rPr lang="en-US" dirty="0" smtClean="0"/>
              <a:t>Microsoft® </a:t>
            </a:r>
            <a:r>
              <a:rPr lang="en-US" dirty="0"/>
              <a:t>Management Console (MMC)</a:t>
            </a:r>
          </a:p>
          <a:p>
            <a:pPr lvl="2"/>
            <a:r>
              <a:rPr lang="en-US" dirty="0"/>
              <a:t>Computer </a:t>
            </a:r>
            <a:r>
              <a:rPr lang="en-US" dirty="0" smtClean="0"/>
              <a:t>Management</a:t>
            </a:r>
            <a:endParaRPr lang="en-US" dirty="0"/>
          </a:p>
          <a:p>
            <a:r>
              <a:rPr lang="en-US" dirty="0"/>
              <a:t>Share administration includes:</a:t>
            </a:r>
          </a:p>
          <a:p>
            <a:pPr lvl="1"/>
            <a:r>
              <a:rPr lang="en-US" dirty="0"/>
              <a:t>Display shares</a:t>
            </a:r>
          </a:p>
          <a:p>
            <a:pPr lvl="1"/>
            <a:r>
              <a:rPr lang="en-US" dirty="0"/>
              <a:t>Add shares</a:t>
            </a:r>
          </a:p>
          <a:p>
            <a:pPr lvl="1"/>
            <a:r>
              <a:rPr lang="en-US" dirty="0"/>
              <a:t>Provide access to shares</a:t>
            </a:r>
          </a:p>
          <a:p>
            <a:pPr lvl="1"/>
            <a:r>
              <a:rPr lang="en-US" dirty="0"/>
              <a:t>Remove shares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Displaying Shares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dirty="0"/>
              <a:t>CLI: Displaying CIFS Shares</a:t>
            </a:r>
          </a:p>
        </p:txBody>
      </p:sp>
      <p:sp>
        <p:nvSpPr>
          <p:cNvPr id="524291" name="Rectangle 3"/>
          <p:cNvSpPr>
            <a:spLocks noGrp="1" noChangeArrowheads="1"/>
          </p:cNvSpPr>
          <p:nvPr>
            <p:ph type="body" idx="1"/>
          </p:nvPr>
        </p:nvSpPr>
        <p:spPr/>
        <p:txBody>
          <a:bodyPr/>
          <a:lstStyle/>
          <a:p>
            <a:pPr>
              <a:lnSpc>
                <a:spcPct val="90000"/>
              </a:lnSpc>
            </a:pPr>
            <a:r>
              <a:rPr lang="en-US" dirty="0"/>
              <a:t>As a result of setting up the CIFS service, default shares are created</a:t>
            </a:r>
          </a:p>
          <a:p>
            <a:pPr>
              <a:lnSpc>
                <a:spcPct val="90000"/>
              </a:lnSpc>
            </a:pPr>
            <a:r>
              <a:rPr lang="en-US" dirty="0"/>
              <a:t>To display all shares: </a:t>
            </a:r>
            <a:r>
              <a:rPr lang="en-US" dirty="0">
                <a:latin typeface="Courier New" pitchFamily="49" charset="0"/>
              </a:rPr>
              <a:t>cifs shares</a:t>
            </a:r>
          </a:p>
          <a:p>
            <a:pPr>
              <a:lnSpc>
                <a:spcPct val="90000"/>
              </a:lnSpc>
            </a:pPr>
            <a:r>
              <a:rPr lang="en-US" dirty="0"/>
              <a:t>Example:</a:t>
            </a:r>
          </a:p>
          <a:p>
            <a:pPr>
              <a:lnSpc>
                <a:spcPct val="90000"/>
              </a:lnSpc>
            </a:pPr>
            <a:endParaRPr lang="en-US" dirty="0"/>
          </a:p>
          <a:p>
            <a:pPr>
              <a:lnSpc>
                <a:spcPct val="90000"/>
              </a:lnSpc>
              <a:buFont typeface="Wingdings 2" pitchFamily="18" charset="2"/>
              <a:buNone/>
            </a:pPr>
            <a:r>
              <a:rPr lang="en-US" sz="1600" dirty="0">
                <a:latin typeface="Courier New" pitchFamily="49" charset="0"/>
              </a:rPr>
              <a:t>	system&gt; </a:t>
            </a:r>
            <a:r>
              <a:rPr lang="en-US" sz="1600" b="1" dirty="0">
                <a:latin typeface="Courier New" pitchFamily="49" charset="0"/>
              </a:rPr>
              <a:t>cifs shares</a:t>
            </a:r>
          </a:p>
          <a:p>
            <a:pPr>
              <a:lnSpc>
                <a:spcPct val="90000"/>
              </a:lnSpc>
              <a:buFont typeface="Wingdings 2" pitchFamily="18" charset="2"/>
              <a:buNone/>
            </a:pPr>
            <a:r>
              <a:rPr lang="en-US" sz="1600" dirty="0">
                <a:latin typeface="Courier New" pitchFamily="49" charset="0"/>
              </a:rPr>
              <a:t>	Name         Mount Point     		Description</a:t>
            </a:r>
          </a:p>
          <a:p>
            <a:pPr>
              <a:lnSpc>
                <a:spcPct val="90000"/>
              </a:lnSpc>
              <a:buFont typeface="Wingdings 2" pitchFamily="18" charset="2"/>
              <a:buNone/>
            </a:pPr>
            <a:r>
              <a:rPr lang="en-US" sz="1600" dirty="0">
                <a:latin typeface="Courier New" pitchFamily="49" charset="0"/>
              </a:rPr>
              <a:t>	----         -----------        	       -----------</a:t>
            </a:r>
          </a:p>
          <a:p>
            <a:pPr>
              <a:lnSpc>
                <a:spcPct val="90000"/>
              </a:lnSpc>
              <a:buFont typeface="Wingdings 2" pitchFamily="18" charset="2"/>
              <a:buNone/>
            </a:pPr>
            <a:r>
              <a:rPr lang="en-US" sz="1600" dirty="0" smtClean="0">
                <a:latin typeface="Courier New" pitchFamily="49" charset="0"/>
              </a:rPr>
              <a:t>   ETC</a:t>
            </a:r>
            <a:r>
              <a:rPr lang="en-US" sz="1600" dirty="0">
                <a:latin typeface="Courier New" pitchFamily="49" charset="0"/>
              </a:rPr>
              <a:t>$         /etc 		</a:t>
            </a:r>
            <a:r>
              <a:rPr lang="en-US" sz="1600" dirty="0" smtClean="0">
                <a:latin typeface="Courier New" pitchFamily="49" charset="0"/>
              </a:rPr>
              <a:t>            Remote </a:t>
            </a:r>
            <a:r>
              <a:rPr lang="en-US" sz="1600" dirty="0">
                <a:latin typeface="Courier New" pitchFamily="49" charset="0"/>
              </a:rPr>
              <a:t>Administration</a:t>
            </a:r>
          </a:p>
          <a:p>
            <a:pPr>
              <a:lnSpc>
                <a:spcPct val="90000"/>
              </a:lnSpc>
              <a:buFont typeface="Wingdings 2" pitchFamily="18" charset="2"/>
              <a:buNone/>
            </a:pPr>
            <a:r>
              <a:rPr lang="en-US" sz="1600" dirty="0" smtClean="0">
                <a:latin typeface="Courier New" pitchFamily="49" charset="0"/>
              </a:rPr>
              <a:t>        BUILTIN\Administrators </a:t>
            </a:r>
            <a:r>
              <a:rPr lang="en-US" sz="1600" dirty="0">
                <a:latin typeface="Courier New" pitchFamily="49" charset="0"/>
              </a:rPr>
              <a:t>/ Full </a:t>
            </a:r>
            <a:r>
              <a:rPr lang="en-US" sz="1600" dirty="0" smtClean="0">
                <a:latin typeface="Courier New" pitchFamily="49" charset="0"/>
              </a:rPr>
              <a:t>Control</a:t>
            </a:r>
          </a:p>
          <a:p>
            <a:pPr>
              <a:lnSpc>
                <a:spcPct val="90000"/>
              </a:lnSpc>
              <a:buFont typeface="Wingdings 2" pitchFamily="18" charset="2"/>
              <a:buNone/>
            </a:pPr>
            <a:endParaRPr lang="en-US" sz="1600" dirty="0" smtClean="0">
              <a:latin typeface="Courier New" pitchFamily="49" charset="0"/>
            </a:endParaRPr>
          </a:p>
          <a:p>
            <a:pPr>
              <a:lnSpc>
                <a:spcPct val="90000"/>
              </a:lnSpc>
              <a:buFont typeface="Wingdings 2" pitchFamily="18" charset="2"/>
              <a:buNone/>
            </a:pPr>
            <a:r>
              <a:rPr lang="en-US" sz="1600" dirty="0" smtClean="0">
                <a:latin typeface="Courier New" pitchFamily="49" charset="0"/>
              </a:rPr>
              <a:t>   HOME         </a:t>
            </a:r>
            <a:r>
              <a:rPr lang="en-US" sz="1600" dirty="0">
                <a:latin typeface="Courier New" pitchFamily="49" charset="0"/>
              </a:rPr>
              <a:t>/vol/vol0/home	</a:t>
            </a:r>
            <a:r>
              <a:rPr lang="en-US" sz="1600" dirty="0" smtClean="0">
                <a:latin typeface="Courier New" pitchFamily="49" charset="0"/>
              </a:rPr>
              <a:t>    Default </a:t>
            </a:r>
            <a:r>
              <a:rPr lang="en-US" sz="1600" dirty="0">
                <a:latin typeface="Courier New" pitchFamily="49" charset="0"/>
              </a:rPr>
              <a:t>Share</a:t>
            </a:r>
          </a:p>
          <a:p>
            <a:pPr>
              <a:lnSpc>
                <a:spcPct val="90000"/>
              </a:lnSpc>
              <a:buFont typeface="Wingdings 2" pitchFamily="18" charset="2"/>
              <a:buNone/>
            </a:pPr>
            <a:r>
              <a:rPr lang="en-US" sz="1600" dirty="0" smtClean="0">
                <a:latin typeface="Courier New" pitchFamily="49" charset="0"/>
              </a:rPr>
              <a:t>        everyone </a:t>
            </a:r>
            <a:r>
              <a:rPr lang="en-US" sz="1600" dirty="0">
                <a:latin typeface="Courier New" pitchFamily="49" charset="0"/>
              </a:rPr>
              <a:t>/ Full </a:t>
            </a:r>
            <a:r>
              <a:rPr lang="en-US" sz="1600" dirty="0" smtClean="0">
                <a:latin typeface="Courier New" pitchFamily="49" charset="0"/>
              </a:rPr>
              <a:t>Control</a:t>
            </a:r>
          </a:p>
          <a:p>
            <a:pPr>
              <a:lnSpc>
                <a:spcPct val="90000"/>
              </a:lnSpc>
              <a:buFont typeface="Wingdings 2" pitchFamily="18" charset="2"/>
              <a:buNone/>
            </a:pPr>
            <a:endParaRPr lang="en-US" sz="1600" dirty="0" smtClean="0">
              <a:latin typeface="Courier New" pitchFamily="49" charset="0"/>
            </a:endParaRPr>
          </a:p>
          <a:p>
            <a:pPr>
              <a:lnSpc>
                <a:spcPct val="90000"/>
              </a:lnSpc>
              <a:buFont typeface="Wingdings 2" pitchFamily="18" charset="2"/>
              <a:buNone/>
            </a:pPr>
            <a:r>
              <a:rPr lang="en-US" sz="1600" dirty="0" smtClean="0">
                <a:latin typeface="Courier New" pitchFamily="49" charset="0"/>
              </a:rPr>
              <a:t>   C</a:t>
            </a:r>
            <a:r>
              <a:rPr lang="en-US" sz="1600" dirty="0">
                <a:latin typeface="Courier New" pitchFamily="49" charset="0"/>
              </a:rPr>
              <a:t>$           /         		  </a:t>
            </a:r>
            <a:r>
              <a:rPr lang="en-US" sz="1600" dirty="0" smtClean="0">
                <a:latin typeface="Courier New" pitchFamily="49" charset="0"/>
              </a:rPr>
              <a:t>  </a:t>
            </a:r>
            <a:r>
              <a:rPr lang="en-US" sz="1600" dirty="0">
                <a:latin typeface="Courier New" pitchFamily="49" charset="0"/>
              </a:rPr>
              <a:t>Remote Administration</a:t>
            </a:r>
          </a:p>
          <a:p>
            <a:pPr>
              <a:lnSpc>
                <a:spcPct val="90000"/>
              </a:lnSpc>
              <a:buFont typeface="Wingdings 2" pitchFamily="18" charset="2"/>
              <a:buNone/>
            </a:pPr>
            <a:r>
              <a:rPr lang="en-US" sz="1600" dirty="0" smtClean="0">
                <a:latin typeface="Courier New" pitchFamily="49" charset="0"/>
              </a:rPr>
              <a:t>        BUILTIN\Administrators </a:t>
            </a:r>
            <a:r>
              <a:rPr lang="en-US" sz="1600" dirty="0">
                <a:latin typeface="Courier New" pitchFamily="49" charset="0"/>
              </a:rPr>
              <a:t>/ Full Control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Manager:  Displaying CIFS Shares</a:t>
            </a:r>
            <a:endParaRPr lang="en-US" dirty="0"/>
          </a:p>
        </p:txBody>
      </p:sp>
      <p:pic>
        <p:nvPicPr>
          <p:cNvPr id="1026" name="Picture 2" descr="C:\Documents and Settings\curtisb\Desktop\ANCDA\Images\CIFS\CIFS1.png"/>
          <p:cNvPicPr>
            <a:picLocks noChangeAspect="1" noChangeArrowheads="1"/>
          </p:cNvPicPr>
          <p:nvPr/>
        </p:nvPicPr>
        <p:blipFill>
          <a:blip r:embed="rId3" cstate="print"/>
          <a:srcRect/>
          <a:stretch>
            <a:fillRect/>
          </a:stretch>
        </p:blipFill>
        <p:spPr bwMode="auto">
          <a:xfrm>
            <a:off x="1129273" y="1013437"/>
            <a:ext cx="7642806" cy="5379080"/>
          </a:xfrm>
          <a:prstGeom prst="rect">
            <a:avLst/>
          </a:prstGeom>
          <a:noFill/>
        </p:spPr>
      </p:pic>
      <p:sp>
        <p:nvSpPr>
          <p:cNvPr id="5" name="TextBox 4"/>
          <p:cNvSpPr txBox="1"/>
          <p:nvPr/>
        </p:nvSpPr>
        <p:spPr>
          <a:xfrm>
            <a:off x="4275438" y="2829697"/>
            <a:ext cx="1880643" cy="400110"/>
          </a:xfrm>
          <a:prstGeom prst="rect">
            <a:avLst/>
          </a:prstGeom>
          <a:noFill/>
        </p:spPr>
        <p:txBody>
          <a:bodyPr wrap="none" rtlCol="0">
            <a:spAutoFit/>
          </a:bodyPr>
          <a:lstStyle/>
          <a:p>
            <a:r>
              <a:rPr lang="en-US" dirty="0" smtClean="0"/>
              <a:t>Default Shares</a:t>
            </a:r>
            <a:endParaRPr lang="en-US" dirty="0"/>
          </a:p>
        </p:txBody>
      </p:sp>
      <p:sp>
        <p:nvSpPr>
          <p:cNvPr id="6" name="Line 13"/>
          <p:cNvSpPr>
            <a:spLocks noChangeShapeType="1"/>
          </p:cNvSpPr>
          <p:nvPr/>
        </p:nvSpPr>
        <p:spPr bwMode="auto">
          <a:xfrm flipH="1" flipV="1">
            <a:off x="3447535" y="2384854"/>
            <a:ext cx="852616" cy="568411"/>
          </a:xfrm>
          <a:prstGeom prst="line">
            <a:avLst/>
          </a:prstGeom>
          <a:noFill/>
          <a:ln w="28575">
            <a:solidFill>
              <a:srgbClr val="005BAE"/>
            </a:solidFill>
            <a:round/>
            <a:headEnd/>
            <a:tailEnd type="triangle" w="med" len="med"/>
          </a:ln>
          <a:effectLst/>
        </p:spPr>
        <p:txBody>
          <a:bodyPr wrap="none" anchor="ctr"/>
          <a:lstStyle/>
          <a:p>
            <a:endParaRPr lang="en-US" dirty="0"/>
          </a:p>
        </p:txBody>
      </p:sp>
      <p:sp>
        <p:nvSpPr>
          <p:cNvPr id="7" name="TextBox 6"/>
          <p:cNvSpPr txBox="1"/>
          <p:nvPr/>
        </p:nvSpPr>
        <p:spPr>
          <a:xfrm>
            <a:off x="7500551" y="2582562"/>
            <a:ext cx="997389" cy="400110"/>
          </a:xfrm>
          <a:prstGeom prst="rect">
            <a:avLst/>
          </a:prstGeom>
          <a:noFill/>
        </p:spPr>
        <p:txBody>
          <a:bodyPr wrap="none" rtlCol="0">
            <a:spAutoFit/>
          </a:bodyPr>
          <a:lstStyle/>
          <a:p>
            <a:r>
              <a:rPr lang="en-US" dirty="0" smtClean="0"/>
              <a:t>Shares</a:t>
            </a:r>
            <a:endParaRPr lang="en-US" dirty="0"/>
          </a:p>
        </p:txBody>
      </p:sp>
      <p:sp>
        <p:nvSpPr>
          <p:cNvPr id="8" name="TextBox 7"/>
          <p:cNvSpPr txBox="1"/>
          <p:nvPr/>
        </p:nvSpPr>
        <p:spPr>
          <a:xfrm>
            <a:off x="7549978" y="4992130"/>
            <a:ext cx="1053494" cy="400110"/>
          </a:xfrm>
          <a:prstGeom prst="rect">
            <a:avLst/>
          </a:prstGeom>
          <a:noFill/>
        </p:spPr>
        <p:txBody>
          <a:bodyPr wrap="none" rtlCol="0">
            <a:spAutoFit/>
          </a:bodyPr>
          <a:lstStyle/>
          <a:p>
            <a:r>
              <a:rPr lang="en-US" dirty="0" smtClean="0"/>
              <a:t>Exports</a:t>
            </a:r>
            <a:endParaRPr lang="en-US" dirty="0"/>
          </a:p>
        </p:txBody>
      </p:sp>
      <p:sp>
        <p:nvSpPr>
          <p:cNvPr id="9" name="Rectangle 6"/>
          <p:cNvSpPr>
            <a:spLocks noChangeArrowheads="1"/>
          </p:cNvSpPr>
          <p:nvPr/>
        </p:nvSpPr>
        <p:spPr bwMode="auto">
          <a:xfrm>
            <a:off x="1692876" y="2113306"/>
            <a:ext cx="778474" cy="185051"/>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cxnSp>
        <p:nvCxnSpPr>
          <p:cNvPr id="10" name="AutoShape 13"/>
          <p:cNvCxnSpPr>
            <a:cxnSpLocks noChangeShapeType="1"/>
            <a:stCxn id="9" idx="3"/>
          </p:cNvCxnSpPr>
          <p:nvPr/>
        </p:nvCxnSpPr>
        <p:spPr bwMode="auto">
          <a:xfrm flipV="1">
            <a:off x="2471350" y="1977082"/>
            <a:ext cx="333634" cy="228750"/>
          </a:xfrm>
          <a:prstGeom prst="bentConnector3">
            <a:avLst>
              <a:gd name="adj1" fmla="val 50000"/>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curtisb\Desktop\ANCDA\Images\CIFS\CIFS3.png"/>
          <p:cNvPicPr>
            <a:picLocks noChangeAspect="1" noChangeArrowheads="1"/>
          </p:cNvPicPr>
          <p:nvPr/>
        </p:nvPicPr>
        <p:blipFill>
          <a:blip r:embed="rId3" cstate="print"/>
          <a:srcRect/>
          <a:stretch>
            <a:fillRect/>
          </a:stretch>
        </p:blipFill>
        <p:spPr bwMode="auto">
          <a:xfrm>
            <a:off x="593780" y="1251854"/>
            <a:ext cx="8355013" cy="4467225"/>
          </a:xfrm>
          <a:prstGeom prst="rect">
            <a:avLst/>
          </a:prstGeom>
          <a:noFill/>
        </p:spPr>
      </p:pic>
      <p:sp>
        <p:nvSpPr>
          <p:cNvPr id="528387" name="Rectangle 3"/>
          <p:cNvSpPr>
            <a:spLocks noGrp="1" noChangeArrowheads="1"/>
          </p:cNvSpPr>
          <p:nvPr>
            <p:ph type="title"/>
          </p:nvPr>
        </p:nvSpPr>
        <p:spPr/>
        <p:txBody>
          <a:bodyPr/>
          <a:lstStyle/>
          <a:p>
            <a:r>
              <a:rPr lang="en-US" dirty="0"/>
              <a:t>MMC: Displaying Storage System Shares</a:t>
            </a:r>
          </a:p>
        </p:txBody>
      </p:sp>
      <p:sp>
        <p:nvSpPr>
          <p:cNvPr id="528388" name="Rectangle 6"/>
          <p:cNvSpPr>
            <a:spLocks noChangeArrowheads="1"/>
          </p:cNvSpPr>
          <p:nvPr/>
        </p:nvSpPr>
        <p:spPr bwMode="auto">
          <a:xfrm>
            <a:off x="1186249" y="2743199"/>
            <a:ext cx="605481" cy="172995"/>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sp>
        <p:nvSpPr>
          <p:cNvPr id="528389" name="Text Box 7"/>
          <p:cNvSpPr txBox="1">
            <a:spLocks noChangeArrowheads="1"/>
          </p:cNvSpPr>
          <p:nvPr/>
        </p:nvSpPr>
        <p:spPr bwMode="auto">
          <a:xfrm>
            <a:off x="2839466" y="3796094"/>
            <a:ext cx="4864100" cy="838200"/>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Connect to the storage system </a:t>
            </a:r>
            <a:r>
              <a:rPr lang="en-US" sz="1600" dirty="0" smtClean="0"/>
              <a:t>by right-clicking, </a:t>
            </a:r>
            <a:r>
              <a:rPr lang="en-US" sz="1600" dirty="0"/>
              <a:t>and </a:t>
            </a:r>
            <a:r>
              <a:rPr lang="en-US" sz="1600" dirty="0" smtClean="0"/>
              <a:t>then selecting “</a:t>
            </a:r>
            <a:r>
              <a:rPr lang="en-US" sz="1600" dirty="0"/>
              <a:t>Connect to another computer…” </a:t>
            </a:r>
            <a:br>
              <a:rPr lang="en-US" sz="1600" dirty="0"/>
            </a:br>
            <a:r>
              <a:rPr lang="en-US" sz="1600" dirty="0"/>
              <a:t>You are now interacting with the storage </a:t>
            </a:r>
            <a:r>
              <a:rPr lang="en-US" sz="1600" dirty="0" smtClean="0"/>
              <a:t>system.</a:t>
            </a:r>
            <a:endParaRPr lang="en-US" sz="1600" dirty="0"/>
          </a:p>
        </p:txBody>
      </p:sp>
      <p:sp>
        <p:nvSpPr>
          <p:cNvPr id="528390" name="Rectangle 8"/>
          <p:cNvSpPr>
            <a:spLocks noChangeArrowheads="1"/>
          </p:cNvSpPr>
          <p:nvPr/>
        </p:nvSpPr>
        <p:spPr bwMode="auto">
          <a:xfrm>
            <a:off x="667265" y="1976438"/>
            <a:ext cx="1742303" cy="185994"/>
          </a:xfrm>
          <a:prstGeom prst="rect">
            <a:avLst/>
          </a:prstGeom>
          <a:noFill/>
          <a:ln w="28575">
            <a:solidFill>
              <a:schemeClr val="hlink"/>
            </a:solidFill>
            <a:miter lim="800000"/>
            <a:headEnd/>
            <a:tailEnd/>
          </a:ln>
        </p:spPr>
        <p:txBody>
          <a:bodyPr wrap="none" anchor="ctr"/>
          <a:lstStyle/>
          <a:p>
            <a:pPr>
              <a:buClrTx/>
              <a:buFontTx/>
              <a:buNone/>
            </a:pPr>
            <a:endParaRPr lang="en-US" sz="1600" dirty="0">
              <a:solidFill>
                <a:schemeClr val="hlink"/>
              </a:solidFill>
            </a:endParaRPr>
          </a:p>
        </p:txBody>
      </p:sp>
      <p:sp>
        <p:nvSpPr>
          <p:cNvPr id="528391" name="Text Box 10"/>
          <p:cNvSpPr txBox="1">
            <a:spLocks noChangeArrowheads="1"/>
          </p:cNvSpPr>
          <p:nvPr/>
        </p:nvSpPr>
        <p:spPr bwMode="auto">
          <a:xfrm>
            <a:off x="1071563" y="5924550"/>
            <a:ext cx="7005637" cy="581025"/>
          </a:xfrm>
          <a:prstGeom prst="rect">
            <a:avLst/>
          </a:prstGeom>
          <a:solidFill>
            <a:schemeClr val="bg1"/>
          </a:solidFill>
          <a:ln w="12700">
            <a:noFill/>
            <a:miter lim="800000"/>
            <a:headEnd/>
            <a:tailEnd/>
          </a:ln>
        </p:spPr>
        <p:txBody>
          <a:bodyPr>
            <a:spAutoFit/>
          </a:bodyPr>
          <a:lstStyle/>
          <a:p>
            <a:pPr algn="l">
              <a:buClrTx/>
              <a:buFontTx/>
              <a:buNone/>
            </a:pPr>
            <a:r>
              <a:rPr lang="en-US" sz="1600" b="1" dirty="0" smtClean="0"/>
              <a:t>NOTE: </a:t>
            </a:r>
            <a:r>
              <a:rPr lang="en-US" sz="1600" dirty="0" smtClean="0"/>
              <a:t>You </a:t>
            </a:r>
            <a:r>
              <a:rPr lang="en-US" sz="1600" dirty="0"/>
              <a:t>must </a:t>
            </a:r>
            <a:r>
              <a:rPr lang="en-US" sz="1600" dirty="0" smtClean="0"/>
              <a:t>log in </a:t>
            </a:r>
            <a:r>
              <a:rPr lang="en-US" sz="1600" dirty="0"/>
              <a:t>with a user account that is defined in the </a:t>
            </a:r>
            <a:r>
              <a:rPr lang="en-US" sz="1600" dirty="0" smtClean="0"/>
              <a:t>BUILTIN\Administrators group</a:t>
            </a:r>
            <a:endParaRPr lang="en-US" sz="1600" dirty="0"/>
          </a:p>
        </p:txBody>
      </p:sp>
      <p:cxnSp>
        <p:nvCxnSpPr>
          <p:cNvPr id="528394" name="AutoShape 10"/>
          <p:cNvCxnSpPr>
            <a:cxnSpLocks noChangeShapeType="1"/>
            <a:stCxn id="528390" idx="1"/>
            <a:endCxn id="528389" idx="1"/>
          </p:cNvCxnSpPr>
          <p:nvPr/>
        </p:nvCxnSpPr>
        <p:spPr bwMode="auto">
          <a:xfrm rot="10800000" flipH="1" flipV="1">
            <a:off x="667264" y="2069434"/>
            <a:ext cx="2172201" cy="2145759"/>
          </a:xfrm>
          <a:prstGeom prst="bentConnector3">
            <a:avLst>
              <a:gd name="adj1" fmla="val -10524"/>
            </a:avLst>
          </a:prstGeom>
          <a:noFill/>
          <a:ln w="28575">
            <a:solidFill>
              <a:schemeClr val="hlink"/>
            </a:solidFill>
            <a:miter lim="800000"/>
            <a:headEnd/>
            <a:tailEnd type="triangle" w="med" len="med"/>
          </a:ln>
          <a:effectLst/>
        </p:spPr>
      </p:cxnSp>
      <p:sp>
        <p:nvSpPr>
          <p:cNvPr id="528396" name="Rectangle 12"/>
          <p:cNvSpPr>
            <a:spLocks noChangeArrowheads="1"/>
          </p:cNvSpPr>
          <p:nvPr/>
        </p:nvSpPr>
        <p:spPr bwMode="auto">
          <a:xfrm>
            <a:off x="2446638" y="2125663"/>
            <a:ext cx="766119" cy="679321"/>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28397" name="AutoShape 13"/>
          <p:cNvCxnSpPr>
            <a:cxnSpLocks noChangeShapeType="1"/>
            <a:stCxn id="528388" idx="3"/>
            <a:endCxn id="528396" idx="1"/>
          </p:cNvCxnSpPr>
          <p:nvPr/>
        </p:nvCxnSpPr>
        <p:spPr bwMode="auto">
          <a:xfrm flipV="1">
            <a:off x="1791730" y="2465324"/>
            <a:ext cx="654908" cy="364373"/>
          </a:xfrm>
          <a:prstGeom prst="bentConnector3">
            <a:avLst>
              <a:gd name="adj1" fmla="val 50000"/>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Accessing Shares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p:txBody>
          <a:bodyPr/>
          <a:lstStyle/>
          <a:p>
            <a:r>
              <a:rPr lang="en-US" dirty="0"/>
              <a:t>Accessing a Share</a:t>
            </a:r>
          </a:p>
        </p:txBody>
      </p:sp>
      <p:sp>
        <p:nvSpPr>
          <p:cNvPr id="530435" name="Rectangle 3"/>
          <p:cNvSpPr>
            <a:spLocks noGrp="1" noChangeArrowheads="1"/>
          </p:cNvSpPr>
          <p:nvPr>
            <p:ph type="body" idx="1"/>
          </p:nvPr>
        </p:nvSpPr>
        <p:spPr>
          <a:xfrm>
            <a:off x="990599" y="1123950"/>
            <a:ext cx="8153401" cy="5353050"/>
          </a:xfrm>
        </p:spPr>
        <p:txBody>
          <a:bodyPr/>
          <a:lstStyle/>
          <a:p>
            <a:pPr>
              <a:spcBef>
                <a:spcPct val="0"/>
              </a:spcBef>
            </a:pPr>
            <a:r>
              <a:rPr lang="en-US" dirty="0" smtClean="0"/>
              <a:t>After the </a:t>
            </a:r>
            <a:r>
              <a:rPr lang="en-US" dirty="0"/>
              <a:t>share has been created, it may be </a:t>
            </a:r>
          </a:p>
          <a:p>
            <a:pPr>
              <a:spcBef>
                <a:spcPct val="0"/>
              </a:spcBef>
              <a:buFont typeface="Wingdings 2" pitchFamily="18" charset="2"/>
              <a:buNone/>
            </a:pPr>
            <a:r>
              <a:rPr lang="en-US" dirty="0" smtClean="0"/>
              <a:t>	accessed </a:t>
            </a:r>
            <a:r>
              <a:rPr lang="en-US" dirty="0"/>
              <a:t>from Windows </a:t>
            </a:r>
            <a:r>
              <a:rPr lang="en-US" dirty="0" smtClean="0"/>
              <a:t>by:</a:t>
            </a:r>
            <a:endParaRPr lang="en-US" dirty="0"/>
          </a:p>
          <a:p>
            <a:pPr lvl="1"/>
            <a:r>
              <a:rPr lang="en-US" dirty="0" smtClean="0"/>
              <a:t>Microsoft’s </a:t>
            </a:r>
            <a:r>
              <a:rPr lang="en-US" dirty="0">
                <a:latin typeface="Courier New" pitchFamily="49" charset="0"/>
                <a:cs typeface="Courier New" pitchFamily="49" charset="0"/>
              </a:rPr>
              <a:t>net use </a:t>
            </a:r>
            <a:r>
              <a:rPr lang="en-US" dirty="0" smtClean="0"/>
              <a:t>command</a:t>
            </a:r>
          </a:p>
          <a:p>
            <a:pPr lvl="1">
              <a:buNone/>
            </a:pPr>
            <a:r>
              <a:rPr lang="en-US" sz="1900" dirty="0" smtClean="0">
                <a:latin typeface="Courier New" pitchFamily="49" charset="0"/>
              </a:rPr>
              <a:t>C:\&gt; </a:t>
            </a:r>
            <a:r>
              <a:rPr lang="en-US" sz="1900" b="1" dirty="0" smtClean="0">
                <a:latin typeface="Courier New" pitchFamily="49" charset="0"/>
              </a:rPr>
              <a:t>net </a:t>
            </a:r>
            <a:r>
              <a:rPr lang="en-US" sz="1900" b="1" dirty="0">
                <a:latin typeface="Courier New" pitchFamily="49" charset="0"/>
              </a:rPr>
              <a:t>use e: \\toaster\jdoe /user:marketing\jdoe</a:t>
            </a:r>
          </a:p>
          <a:p>
            <a:pPr lvl="1"/>
            <a:r>
              <a:rPr lang="en-US" dirty="0"/>
              <a:t>Using the </a:t>
            </a:r>
            <a:r>
              <a:rPr lang="en-US" dirty="0" smtClean="0"/>
              <a:t>run dialog</a:t>
            </a:r>
            <a:endParaRPr lang="en-US" dirty="0"/>
          </a:p>
          <a:p>
            <a:pPr lvl="1"/>
            <a:r>
              <a:rPr lang="en-US" dirty="0"/>
              <a:t>Mapping a </a:t>
            </a:r>
            <a:r>
              <a:rPr lang="en-US" dirty="0" smtClean="0"/>
              <a:t>drive from the GUI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dirty="0"/>
              <a:t>Run Dialog</a:t>
            </a:r>
          </a:p>
        </p:txBody>
      </p:sp>
      <p:pic>
        <p:nvPicPr>
          <p:cNvPr id="532483" name="Picture 3" descr="GUI_Windows_Run_Line_2"/>
          <p:cNvPicPr>
            <a:picLocks noChangeArrowheads="1"/>
          </p:cNvPicPr>
          <p:nvPr/>
        </p:nvPicPr>
        <p:blipFill>
          <a:blip r:embed="rId3" cstate="print"/>
          <a:stretch>
            <a:fillRect/>
          </a:stretch>
        </p:blipFill>
        <p:spPr bwMode="auto">
          <a:xfrm>
            <a:off x="1117600" y="1280914"/>
            <a:ext cx="6843713" cy="5132784"/>
          </a:xfrm>
          <a:prstGeom prst="rect">
            <a:avLst/>
          </a:prstGeom>
          <a:noFill/>
          <a:ln w="9525">
            <a:noFill/>
            <a:miter lim="800000"/>
            <a:headEnd/>
            <a:tailEnd/>
          </a:ln>
        </p:spPr>
      </p:pic>
      <p:pic>
        <p:nvPicPr>
          <p:cNvPr id="532484" name="Picture 4" descr="GUI_Windows_Run_Line_menu_RUN"/>
          <p:cNvPicPr>
            <a:picLocks noChangeArrowheads="1"/>
          </p:cNvPicPr>
          <p:nvPr/>
        </p:nvPicPr>
        <p:blipFill>
          <a:blip r:embed="rId4" cstate="print"/>
          <a:stretch>
            <a:fillRect/>
          </a:stretch>
        </p:blipFill>
        <p:spPr bwMode="auto">
          <a:xfrm>
            <a:off x="1117600" y="4193064"/>
            <a:ext cx="1671638" cy="1915160"/>
          </a:xfrm>
          <a:prstGeom prst="rect">
            <a:avLst/>
          </a:prstGeom>
          <a:noFill/>
          <a:ln w="9525">
            <a:noFill/>
            <a:miter lim="800000"/>
            <a:headEnd/>
            <a:tailEnd/>
          </a:ln>
        </p:spPr>
      </p:pic>
      <p:pic>
        <p:nvPicPr>
          <p:cNvPr id="532485" name="Picture 11"/>
          <p:cNvPicPr>
            <a:picLocks noChangeAspect="1" noChangeArrowheads="1"/>
          </p:cNvPicPr>
          <p:nvPr/>
        </p:nvPicPr>
        <p:blipFill>
          <a:blip r:embed="rId5" cstate="print"/>
          <a:srcRect/>
          <a:stretch>
            <a:fillRect/>
          </a:stretch>
        </p:blipFill>
        <p:spPr bwMode="auto">
          <a:xfrm>
            <a:off x="6591300" y="4694238"/>
            <a:ext cx="1057275" cy="190500"/>
          </a:xfrm>
          <a:prstGeom prst="rect">
            <a:avLst/>
          </a:prstGeom>
          <a:noFill/>
          <a:ln w="9525">
            <a:noFill/>
            <a:miter lim="800000"/>
            <a:headEnd/>
            <a:tailEnd/>
          </a:ln>
        </p:spPr>
      </p:pic>
      <p:pic>
        <p:nvPicPr>
          <p:cNvPr id="532486" name="Picture 21" descr="3-8c"/>
          <p:cNvPicPr>
            <a:picLocks noChangeArrowheads="1"/>
          </p:cNvPicPr>
          <p:nvPr/>
        </p:nvPicPr>
        <p:blipFill>
          <a:blip r:embed="rId6" cstate="print"/>
          <a:stretch>
            <a:fillRect/>
          </a:stretch>
        </p:blipFill>
        <p:spPr bwMode="auto">
          <a:xfrm>
            <a:off x="2548985" y="1694625"/>
            <a:ext cx="4312475" cy="2068512"/>
          </a:xfrm>
          <a:prstGeom prst="rect">
            <a:avLst/>
          </a:prstGeom>
          <a:noFill/>
          <a:ln w="9525">
            <a:noFill/>
            <a:miter lim="800000"/>
            <a:headEnd/>
            <a:tailEnd/>
          </a:ln>
        </p:spPr>
      </p:pic>
      <p:pic>
        <p:nvPicPr>
          <p:cNvPr id="532487" name="Picture 20" descr="3-8a"/>
          <p:cNvPicPr>
            <a:picLocks noChangeArrowheads="1"/>
          </p:cNvPicPr>
          <p:nvPr/>
        </p:nvPicPr>
        <p:blipFill>
          <a:blip r:embed="rId7" cstate="print"/>
          <a:stretch>
            <a:fillRect/>
          </a:stretch>
        </p:blipFill>
        <p:spPr bwMode="auto">
          <a:xfrm>
            <a:off x="2899289" y="3521202"/>
            <a:ext cx="2588312" cy="1377950"/>
          </a:xfrm>
          <a:prstGeom prst="rect">
            <a:avLst/>
          </a:prstGeom>
          <a:noFill/>
          <a:ln w="9525">
            <a:noFill/>
            <a:miter lim="800000"/>
            <a:headEnd/>
            <a:tailEnd/>
          </a:ln>
        </p:spPr>
      </p:pic>
      <p:pic>
        <p:nvPicPr>
          <p:cNvPr id="532488" name="Picture 23" descr="3-9c"/>
          <p:cNvPicPr>
            <a:picLocks noChangeArrowheads="1"/>
          </p:cNvPicPr>
          <p:nvPr/>
        </p:nvPicPr>
        <p:blipFill>
          <a:blip r:embed="rId8" cstate="print"/>
          <a:stretch>
            <a:fillRect/>
          </a:stretch>
        </p:blipFill>
        <p:spPr bwMode="auto">
          <a:xfrm>
            <a:off x="5402580" y="4291431"/>
            <a:ext cx="2500313" cy="1457059"/>
          </a:xfrm>
          <a:prstGeom prst="rect">
            <a:avLst/>
          </a:prstGeom>
          <a:noFill/>
          <a:ln w="9525">
            <a:noFill/>
            <a:miter lim="800000"/>
            <a:headEnd/>
            <a:tailEnd/>
          </a:ln>
        </p:spPr>
      </p:pic>
      <p:cxnSp>
        <p:nvCxnSpPr>
          <p:cNvPr id="532489" name="AutoShape 9"/>
          <p:cNvCxnSpPr>
            <a:cxnSpLocks noChangeShapeType="1"/>
            <a:stCxn id="532484" idx="3"/>
            <a:endCxn id="532487" idx="1"/>
          </p:cNvCxnSpPr>
          <p:nvPr/>
        </p:nvCxnSpPr>
        <p:spPr bwMode="auto">
          <a:xfrm flipV="1">
            <a:off x="2789238" y="4210177"/>
            <a:ext cx="110051" cy="940467"/>
          </a:xfrm>
          <a:prstGeom prst="bentConnector3">
            <a:avLst>
              <a:gd name="adj1" fmla="val 50000"/>
            </a:avLst>
          </a:prstGeom>
          <a:noFill/>
          <a:ln w="28575">
            <a:solidFill>
              <a:srgbClr val="005BAE"/>
            </a:solidFill>
            <a:miter lim="800000"/>
            <a:headEnd/>
            <a:tailEnd type="triangle" w="med" len="med"/>
          </a:ln>
          <a:effectLst/>
        </p:spPr>
      </p:cxnSp>
      <p:cxnSp>
        <p:nvCxnSpPr>
          <p:cNvPr id="532490" name="AutoShape 10"/>
          <p:cNvCxnSpPr>
            <a:cxnSpLocks noChangeShapeType="1"/>
            <a:stCxn id="532487" idx="2"/>
            <a:endCxn id="532488" idx="1"/>
          </p:cNvCxnSpPr>
          <p:nvPr/>
        </p:nvCxnSpPr>
        <p:spPr bwMode="auto">
          <a:xfrm rot="16200000" flipH="1">
            <a:off x="4737608" y="4354988"/>
            <a:ext cx="120809" cy="1209135"/>
          </a:xfrm>
          <a:prstGeom prst="bentConnector2">
            <a:avLst/>
          </a:prstGeom>
          <a:noFill/>
          <a:ln w="28575">
            <a:solidFill>
              <a:srgbClr val="005BAE"/>
            </a:solidFill>
            <a:miter lim="800000"/>
            <a:headEnd/>
            <a:tailEnd type="triangle" w="med" len="med"/>
          </a:ln>
          <a:effectLst/>
        </p:spPr>
      </p:cxnSp>
      <p:cxnSp>
        <p:nvCxnSpPr>
          <p:cNvPr id="532491" name="AutoShape 11"/>
          <p:cNvCxnSpPr>
            <a:cxnSpLocks noChangeShapeType="1"/>
            <a:stCxn id="532488" idx="0"/>
            <a:endCxn id="532486" idx="3"/>
          </p:cNvCxnSpPr>
          <p:nvPr/>
        </p:nvCxnSpPr>
        <p:spPr bwMode="auto">
          <a:xfrm rot="5400000" flipH="1" flipV="1">
            <a:off x="5975823" y="3405795"/>
            <a:ext cx="1562550" cy="208723"/>
          </a:xfrm>
          <a:prstGeom prst="bentConnector4">
            <a:avLst>
              <a:gd name="adj1" fmla="val 16905"/>
              <a:gd name="adj2" fmla="val 209523"/>
            </a:avLst>
          </a:prstGeom>
          <a:noFill/>
          <a:ln w="28575">
            <a:solidFill>
              <a:srgbClr val="005BAE"/>
            </a:solidFill>
            <a:miter lim="800000"/>
            <a:headEnd/>
            <a:tailEnd type="triangle" w="med" len="med"/>
          </a:ln>
          <a:effectLst/>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4530" name="Picture 3" descr="GUI_Windows_Run_Line_2"/>
          <p:cNvPicPr>
            <a:picLocks noChangeArrowheads="1"/>
          </p:cNvPicPr>
          <p:nvPr/>
        </p:nvPicPr>
        <p:blipFill>
          <a:blip r:embed="rId3" cstate="print"/>
          <a:stretch>
            <a:fillRect/>
          </a:stretch>
        </p:blipFill>
        <p:spPr bwMode="auto">
          <a:xfrm>
            <a:off x="1117600" y="1280914"/>
            <a:ext cx="6843713" cy="5132784"/>
          </a:xfrm>
          <a:prstGeom prst="rect">
            <a:avLst/>
          </a:prstGeom>
          <a:noFill/>
          <a:ln w="9525">
            <a:noFill/>
            <a:miter lim="800000"/>
            <a:headEnd/>
            <a:tailEnd/>
          </a:ln>
        </p:spPr>
      </p:pic>
      <p:sp>
        <p:nvSpPr>
          <p:cNvPr id="534531" name="Rectangle 3"/>
          <p:cNvSpPr>
            <a:spLocks noGrp="1" noChangeArrowheads="1"/>
          </p:cNvSpPr>
          <p:nvPr>
            <p:ph type="title"/>
          </p:nvPr>
        </p:nvSpPr>
        <p:spPr/>
        <p:txBody>
          <a:bodyPr/>
          <a:lstStyle/>
          <a:p>
            <a:r>
              <a:rPr lang="en-US" dirty="0"/>
              <a:t>Mapping a Drive to a Share</a:t>
            </a:r>
          </a:p>
        </p:txBody>
      </p:sp>
      <p:pic>
        <p:nvPicPr>
          <p:cNvPr id="534532" name="Picture 4" descr="Map_a_Drive_Windows_Explorer"/>
          <p:cNvPicPr>
            <a:picLocks noChangeAspect="1" noChangeArrowheads="1"/>
          </p:cNvPicPr>
          <p:nvPr/>
        </p:nvPicPr>
        <p:blipFill>
          <a:blip r:embed="rId4" cstate="print"/>
          <a:stretch>
            <a:fillRect/>
          </a:stretch>
        </p:blipFill>
        <p:spPr bwMode="auto">
          <a:xfrm>
            <a:off x="2375187" y="1528763"/>
            <a:ext cx="4265039" cy="2633662"/>
          </a:xfrm>
          <a:prstGeom prst="rect">
            <a:avLst/>
          </a:prstGeom>
          <a:noFill/>
          <a:ln w="9525">
            <a:noFill/>
            <a:miter lim="800000"/>
            <a:headEnd/>
            <a:tailEnd/>
          </a:ln>
        </p:spPr>
      </p:pic>
      <p:pic>
        <p:nvPicPr>
          <p:cNvPr id="534534" name="Picture 21" descr="3-9a"/>
          <p:cNvPicPr>
            <a:picLocks noChangeAspect="1" noChangeArrowheads="1"/>
          </p:cNvPicPr>
          <p:nvPr/>
        </p:nvPicPr>
        <p:blipFill>
          <a:blip r:embed="rId5" cstate="print"/>
          <a:stretch>
            <a:fillRect/>
          </a:stretch>
        </p:blipFill>
        <p:spPr bwMode="auto">
          <a:xfrm>
            <a:off x="1258888" y="3543237"/>
            <a:ext cx="3471862" cy="2446464"/>
          </a:xfrm>
          <a:prstGeom prst="rect">
            <a:avLst/>
          </a:prstGeom>
          <a:noFill/>
          <a:ln w="9525">
            <a:noFill/>
            <a:miter lim="800000"/>
            <a:headEnd/>
            <a:tailEnd/>
          </a:ln>
        </p:spPr>
      </p:pic>
      <p:pic>
        <p:nvPicPr>
          <p:cNvPr id="534535" name="Picture 22" descr="3-9c"/>
          <p:cNvPicPr>
            <a:picLocks noChangeAspect="1" noChangeArrowheads="1"/>
          </p:cNvPicPr>
          <p:nvPr/>
        </p:nvPicPr>
        <p:blipFill>
          <a:blip r:embed="rId6" cstate="print"/>
          <a:stretch>
            <a:fillRect/>
          </a:stretch>
        </p:blipFill>
        <p:spPr bwMode="auto">
          <a:xfrm>
            <a:off x="5609754" y="4291749"/>
            <a:ext cx="2279650" cy="1328467"/>
          </a:xfrm>
          <a:prstGeom prst="rect">
            <a:avLst/>
          </a:prstGeom>
          <a:noFill/>
          <a:ln w="9525">
            <a:noFill/>
            <a:miter lim="800000"/>
            <a:headEnd/>
            <a:tailEnd/>
          </a:ln>
        </p:spPr>
      </p:pic>
      <p:grpSp>
        <p:nvGrpSpPr>
          <p:cNvPr id="2" name="Group 8"/>
          <p:cNvGrpSpPr>
            <a:grpSpLocks/>
          </p:cNvGrpSpPr>
          <p:nvPr/>
        </p:nvGrpSpPr>
        <p:grpSpPr bwMode="auto">
          <a:xfrm>
            <a:off x="5118100" y="2743200"/>
            <a:ext cx="2509838" cy="885825"/>
            <a:chOff x="3452" y="1474"/>
            <a:chExt cx="1581" cy="558"/>
          </a:xfrm>
        </p:grpSpPr>
        <p:pic>
          <p:nvPicPr>
            <p:cNvPr id="11278" name="Picture 13" descr="Map_a_Drive_Attempting_to_Connect"/>
            <p:cNvPicPr>
              <a:picLocks noChangeAspect="1" noChangeArrowheads="1"/>
            </p:cNvPicPr>
            <p:nvPr/>
          </p:nvPicPr>
          <p:blipFill>
            <a:blip r:embed="rId7" cstate="print"/>
            <a:srcRect/>
            <a:stretch>
              <a:fillRect/>
            </a:stretch>
          </p:blipFill>
          <p:spPr bwMode="auto">
            <a:xfrm>
              <a:off x="3452" y="1474"/>
              <a:ext cx="1581" cy="558"/>
            </a:xfrm>
            <a:prstGeom prst="rect">
              <a:avLst/>
            </a:prstGeom>
            <a:solidFill>
              <a:schemeClr val="accent5"/>
            </a:solidFill>
            <a:ln w="9525">
              <a:noFill/>
              <a:miter lim="800000"/>
              <a:headEnd/>
              <a:tailEnd/>
            </a:ln>
          </p:spPr>
        </p:pic>
        <p:sp>
          <p:nvSpPr>
            <p:cNvPr id="534538" name="TextBox 15"/>
            <p:cNvSpPr txBox="1">
              <a:spLocks noChangeArrowheads="1"/>
            </p:cNvSpPr>
            <p:nvPr/>
          </p:nvSpPr>
          <p:spPr bwMode="auto">
            <a:xfrm>
              <a:off x="4106" y="1626"/>
              <a:ext cx="720" cy="135"/>
            </a:xfrm>
            <a:prstGeom prst="rect">
              <a:avLst/>
            </a:prstGeom>
            <a:solidFill>
              <a:srgbClr val="D5D5D5"/>
            </a:solidFill>
            <a:ln w="9525">
              <a:noFill/>
              <a:miter lim="800000"/>
              <a:headEnd/>
              <a:tailEnd/>
            </a:ln>
          </p:spPr>
          <p:txBody>
            <a:bodyPr wrap="none">
              <a:spAutoFit/>
            </a:bodyPr>
            <a:lstStyle/>
            <a:p>
              <a:pPr algn="l">
                <a:buClrTx/>
                <a:buFontTx/>
                <a:buNone/>
              </a:pPr>
              <a:r>
                <a:rPr lang="en-US" sz="800" dirty="0">
                  <a:cs typeface="Times New Roman" pitchFamily="18" charset="0"/>
                </a:rPr>
                <a:t>\\10.254.134.35\C$...</a:t>
              </a:r>
            </a:p>
          </p:txBody>
        </p:sp>
      </p:grpSp>
      <p:cxnSp>
        <p:nvCxnSpPr>
          <p:cNvPr id="534539" name="AutoShape 11"/>
          <p:cNvCxnSpPr>
            <a:cxnSpLocks noChangeShapeType="1"/>
            <a:stCxn id="14" idx="2"/>
            <a:endCxn id="534534" idx="0"/>
          </p:cNvCxnSpPr>
          <p:nvPr/>
        </p:nvCxnSpPr>
        <p:spPr bwMode="auto">
          <a:xfrm rot="5400000">
            <a:off x="3013794" y="1995176"/>
            <a:ext cx="1502162" cy="1540112"/>
          </a:xfrm>
          <a:prstGeom prst="bentConnector3">
            <a:avLst>
              <a:gd name="adj1" fmla="val 50000"/>
            </a:avLst>
          </a:prstGeom>
          <a:noFill/>
          <a:ln w="28575">
            <a:solidFill>
              <a:srgbClr val="005BAE"/>
            </a:solidFill>
            <a:miter lim="800000"/>
            <a:headEnd/>
            <a:tailEnd type="triangle" w="med" len="med"/>
          </a:ln>
          <a:effectLst/>
        </p:spPr>
      </p:cxnSp>
      <p:cxnSp>
        <p:nvCxnSpPr>
          <p:cNvPr id="534540" name="AutoShape 12"/>
          <p:cNvCxnSpPr>
            <a:cxnSpLocks noChangeShapeType="1"/>
            <a:stCxn id="0" idx="3"/>
            <a:endCxn id="11278" idx="1"/>
          </p:cNvCxnSpPr>
          <p:nvPr/>
        </p:nvCxnSpPr>
        <p:spPr bwMode="auto">
          <a:xfrm flipV="1">
            <a:off x="4730750" y="3186113"/>
            <a:ext cx="387350" cy="1581150"/>
          </a:xfrm>
          <a:prstGeom prst="bentConnector3">
            <a:avLst>
              <a:gd name="adj1" fmla="val 49588"/>
            </a:avLst>
          </a:prstGeom>
          <a:noFill/>
          <a:ln w="28575">
            <a:solidFill>
              <a:srgbClr val="005BAE"/>
            </a:solidFill>
            <a:miter lim="800000"/>
            <a:headEnd/>
            <a:tailEnd type="triangle" w="med" len="med"/>
          </a:ln>
          <a:effectLst/>
        </p:spPr>
      </p:cxnSp>
      <p:cxnSp>
        <p:nvCxnSpPr>
          <p:cNvPr id="534541" name="AutoShape 13"/>
          <p:cNvCxnSpPr>
            <a:cxnSpLocks noChangeShapeType="1"/>
            <a:stCxn id="11278" idx="2"/>
            <a:endCxn id="534535" idx="0"/>
          </p:cNvCxnSpPr>
          <p:nvPr/>
        </p:nvCxnSpPr>
        <p:spPr bwMode="auto">
          <a:xfrm rot="16200000" flipH="1">
            <a:off x="6229937" y="3772107"/>
            <a:ext cx="662724" cy="376560"/>
          </a:xfrm>
          <a:prstGeom prst="bentConnector3">
            <a:avLst>
              <a:gd name="adj1" fmla="val 50000"/>
            </a:avLst>
          </a:prstGeom>
          <a:noFill/>
          <a:ln w="28575">
            <a:solidFill>
              <a:srgbClr val="005BAE"/>
            </a:solidFill>
            <a:miter lim="800000"/>
            <a:headEnd/>
            <a:tailEnd type="triangle" w="med" len="med"/>
          </a:ln>
          <a:effectLst/>
        </p:spPr>
      </p:cxnSp>
      <p:sp>
        <p:nvSpPr>
          <p:cNvPr id="14" name="Rectangle 6"/>
          <p:cNvSpPr>
            <a:spLocks noChangeArrowheads="1"/>
          </p:cNvSpPr>
          <p:nvPr/>
        </p:nvSpPr>
        <p:spPr bwMode="auto">
          <a:xfrm>
            <a:off x="4238369" y="1828799"/>
            <a:ext cx="593124" cy="185352"/>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578" name="Picture 3" descr="GUI_Windows_Run_Line_2"/>
          <p:cNvPicPr>
            <a:picLocks noChangeArrowheads="1"/>
          </p:cNvPicPr>
          <p:nvPr/>
        </p:nvPicPr>
        <p:blipFill>
          <a:blip r:embed="rId3" cstate="print"/>
          <a:stretch>
            <a:fillRect/>
          </a:stretch>
        </p:blipFill>
        <p:spPr bwMode="auto">
          <a:xfrm>
            <a:off x="1117600" y="1280914"/>
            <a:ext cx="6843713" cy="5132784"/>
          </a:xfrm>
          <a:prstGeom prst="rect">
            <a:avLst/>
          </a:prstGeom>
          <a:noFill/>
          <a:ln w="9525">
            <a:noFill/>
            <a:miter lim="800000"/>
            <a:headEnd/>
            <a:tailEnd/>
          </a:ln>
        </p:spPr>
      </p:pic>
      <p:sp>
        <p:nvSpPr>
          <p:cNvPr id="536579" name="Rectangle 3"/>
          <p:cNvSpPr>
            <a:spLocks noGrp="1" noChangeArrowheads="1"/>
          </p:cNvSpPr>
          <p:nvPr>
            <p:ph type="title"/>
          </p:nvPr>
        </p:nvSpPr>
        <p:spPr/>
        <p:txBody>
          <a:bodyPr/>
          <a:lstStyle/>
          <a:p>
            <a:r>
              <a:rPr lang="en-US" dirty="0"/>
              <a:t>Mapping a Drive to a Share (Cont.)</a:t>
            </a:r>
          </a:p>
        </p:txBody>
      </p:sp>
      <p:pic>
        <p:nvPicPr>
          <p:cNvPr id="536580" name="Picture 9" descr="3-10"/>
          <p:cNvPicPr>
            <a:picLocks noChangeAspect="1" noChangeArrowheads="1"/>
          </p:cNvPicPr>
          <p:nvPr/>
        </p:nvPicPr>
        <p:blipFill>
          <a:blip r:embed="rId4" cstate="print"/>
          <a:stretch>
            <a:fillRect/>
          </a:stretch>
        </p:blipFill>
        <p:spPr bwMode="auto">
          <a:xfrm>
            <a:off x="2535478" y="2593975"/>
            <a:ext cx="4007956" cy="2474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Grp="1" noChangeArrowheads="1"/>
          </p:cNvSpPr>
          <p:nvPr>
            <p:ph type="title"/>
          </p:nvPr>
        </p:nvSpPr>
        <p:spPr/>
        <p:txBody>
          <a:bodyPr/>
          <a:lstStyle/>
          <a:p>
            <a:r>
              <a:rPr lang="en-US" dirty="0"/>
              <a:t>Encoding</a:t>
            </a:r>
          </a:p>
        </p:txBody>
      </p:sp>
      <p:sp>
        <p:nvSpPr>
          <p:cNvPr id="538627" name="Rectangle 3"/>
          <p:cNvSpPr>
            <a:spLocks noGrp="1" noChangeArrowheads="1"/>
          </p:cNvSpPr>
          <p:nvPr>
            <p:ph type="body" idx="1"/>
          </p:nvPr>
        </p:nvSpPr>
        <p:spPr>
          <a:xfrm>
            <a:off x="990600" y="1123950"/>
            <a:ext cx="8153400" cy="5353050"/>
          </a:xfrm>
        </p:spPr>
        <p:txBody>
          <a:bodyPr/>
          <a:lstStyle/>
          <a:p>
            <a:r>
              <a:rPr lang="en-US" dirty="0"/>
              <a:t>CIFS uses Unicode for its </a:t>
            </a:r>
            <a:r>
              <a:rPr lang="en-US" dirty="0" smtClean="0"/>
              <a:t>encoding</a:t>
            </a:r>
            <a:endParaRPr lang="en-US" dirty="0"/>
          </a:p>
          <a:p>
            <a:r>
              <a:rPr lang="en-US" dirty="0"/>
              <a:t>If a volume is exclusively being accessed by CIFS, consider:</a:t>
            </a:r>
          </a:p>
          <a:p>
            <a:pPr lvl="1">
              <a:buNone/>
            </a:pPr>
            <a:r>
              <a:rPr lang="en-US" sz="2400" dirty="0" smtClean="0">
                <a:latin typeface="Courier New" pitchFamily="49" charset="0"/>
              </a:rPr>
              <a:t>system&gt; vol </a:t>
            </a:r>
            <a:r>
              <a:rPr lang="en-US" sz="2400" dirty="0">
                <a:latin typeface="Courier New" pitchFamily="49" charset="0"/>
              </a:rPr>
              <a:t>options </a:t>
            </a:r>
            <a:r>
              <a:rPr lang="en-US" sz="2400" i="1" dirty="0" err="1" smtClean="0">
                <a:latin typeface="Courier New" pitchFamily="49" charset="0"/>
              </a:rPr>
              <a:t>vol</a:t>
            </a:r>
            <a:r>
              <a:rPr lang="en-US" sz="2400" i="1" dirty="0" smtClean="0">
                <a:latin typeface="Courier New" pitchFamily="49" charset="0"/>
              </a:rPr>
              <a:t> </a:t>
            </a:r>
            <a:r>
              <a:rPr lang="en-US" sz="2400" dirty="0" err="1" smtClean="0">
                <a:latin typeface="Courier New" pitchFamily="49" charset="0"/>
              </a:rPr>
              <a:t>create_ucode</a:t>
            </a:r>
            <a:r>
              <a:rPr lang="en-US" sz="2400" dirty="0" smtClean="0">
                <a:latin typeface="Courier New" pitchFamily="49" charset="0"/>
              </a:rPr>
              <a:t> on</a:t>
            </a:r>
          </a:p>
          <a:p>
            <a:pPr lvl="1">
              <a:buNone/>
            </a:pPr>
            <a:r>
              <a:rPr lang="en-US" sz="2400" dirty="0" smtClean="0">
                <a:latin typeface="Courier New" pitchFamily="49" charset="0"/>
              </a:rPr>
              <a:t>system&gt; vol </a:t>
            </a:r>
            <a:r>
              <a:rPr lang="en-US" sz="2400" dirty="0">
                <a:latin typeface="Courier New" pitchFamily="49" charset="0"/>
              </a:rPr>
              <a:t>options </a:t>
            </a:r>
            <a:r>
              <a:rPr lang="en-US" sz="2400" i="1" dirty="0" err="1" smtClean="0">
                <a:latin typeface="Courier New" pitchFamily="49" charset="0"/>
              </a:rPr>
              <a:t>vol</a:t>
            </a:r>
            <a:r>
              <a:rPr lang="en-US" sz="2400" i="1" dirty="0" smtClean="0">
                <a:latin typeface="Courier New" pitchFamily="49" charset="0"/>
              </a:rPr>
              <a:t> </a:t>
            </a:r>
            <a:r>
              <a:rPr lang="en-US" sz="2400" dirty="0" err="1" smtClean="0">
                <a:latin typeface="Courier New" pitchFamily="49" charset="0"/>
              </a:rPr>
              <a:t>convert_ucode</a:t>
            </a:r>
            <a:r>
              <a:rPr lang="en-US" sz="2400" dirty="0" smtClean="0">
                <a:latin typeface="Courier New" pitchFamily="49" charset="0"/>
              </a:rPr>
              <a:t> </a:t>
            </a:r>
            <a:r>
              <a:rPr lang="en-US" sz="2400" dirty="0">
                <a:latin typeface="Courier New" pitchFamily="49" charset="0"/>
              </a:rPr>
              <a:t>on</a:t>
            </a:r>
          </a:p>
          <a:p>
            <a:r>
              <a:rPr lang="en-US" dirty="0"/>
              <a:t>If the </a:t>
            </a:r>
            <a:r>
              <a:rPr lang="en-US" dirty="0">
                <a:latin typeface="Courier New" pitchFamily="49" charset="0"/>
              </a:rPr>
              <a:t>ucode</a:t>
            </a:r>
            <a:r>
              <a:rPr lang="en-US" dirty="0"/>
              <a:t> options are not set, Data </a:t>
            </a:r>
            <a:r>
              <a:rPr lang="en-US" dirty="0" smtClean="0"/>
              <a:t>ONTAP® </a:t>
            </a:r>
            <a:r>
              <a:rPr lang="en-US" dirty="0"/>
              <a:t>will transparently convert a non-Unicode directory when first accessed by </a:t>
            </a:r>
            <a:r>
              <a:rPr lang="en-US" dirty="0" smtClean="0"/>
              <a:t>CIFS</a:t>
            </a:r>
            <a:endParaRPr lang="en-US" dirty="0"/>
          </a:p>
          <a:p>
            <a:pPr lvl="1"/>
            <a:r>
              <a:rPr lang="en-US" dirty="0"/>
              <a:t>Time consuming</a:t>
            </a:r>
          </a:p>
          <a:p>
            <a:pPr lvl="1"/>
            <a:r>
              <a:rPr lang="en-US" dirty="0"/>
              <a:t>If read-only </a:t>
            </a:r>
            <a:r>
              <a:rPr lang="en-US" dirty="0" smtClean="0"/>
              <a:t>(that is, Snapshot™ </a:t>
            </a:r>
            <a:r>
              <a:rPr lang="en-US" dirty="0"/>
              <a:t>copy), then access is refused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Sessions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p:cNvSpPr>
            <a:spLocks noGrp="1" noChangeArrowheads="1"/>
          </p:cNvSpPr>
          <p:nvPr>
            <p:ph type="title"/>
          </p:nvPr>
        </p:nvSpPr>
        <p:spPr/>
        <p:txBody>
          <a:bodyPr/>
          <a:lstStyle/>
          <a:p>
            <a:r>
              <a:rPr lang="en-US" dirty="0"/>
              <a:t>CIFS Sessions</a:t>
            </a:r>
          </a:p>
        </p:txBody>
      </p:sp>
      <p:sp>
        <p:nvSpPr>
          <p:cNvPr id="546819" name="Rectangle 3"/>
          <p:cNvSpPr>
            <a:spLocks noGrp="1" noChangeArrowheads="1"/>
          </p:cNvSpPr>
          <p:nvPr>
            <p:ph type="body" idx="1"/>
          </p:nvPr>
        </p:nvSpPr>
        <p:spPr/>
        <p:txBody>
          <a:bodyPr/>
          <a:lstStyle/>
          <a:p>
            <a:r>
              <a:rPr lang="en-US" dirty="0"/>
              <a:t>A client establishes a session with a storage system upon the first share access</a:t>
            </a:r>
          </a:p>
          <a:p>
            <a:pPr lvl="1"/>
            <a:r>
              <a:rPr lang="en-US" dirty="0"/>
              <a:t>Access is based on user authentication and share access rules</a:t>
            </a:r>
          </a:p>
          <a:p>
            <a:r>
              <a:rPr lang="en-US" dirty="0"/>
              <a:t>Display a CIFS session status by using these methods:</a:t>
            </a:r>
          </a:p>
          <a:p>
            <a:pPr lvl="1"/>
            <a:r>
              <a:rPr lang="en-US" dirty="0"/>
              <a:t>CLI: </a:t>
            </a:r>
            <a:r>
              <a:rPr lang="en-US" dirty="0">
                <a:latin typeface="Courier New" pitchFamily="49" charset="0"/>
              </a:rPr>
              <a:t>cifs sessions</a:t>
            </a:r>
            <a:r>
              <a:rPr lang="en-US" dirty="0"/>
              <a:t> command </a:t>
            </a:r>
            <a:endParaRPr lang="en-US" dirty="0" smtClean="0"/>
          </a:p>
          <a:p>
            <a:pPr lvl="1"/>
            <a:r>
              <a:rPr lang="en-US" dirty="0" smtClean="0"/>
              <a:t>NetApp System Manager</a:t>
            </a:r>
            <a:endParaRPr lang="en-US" dirty="0"/>
          </a:p>
          <a:p>
            <a:pPr lvl="1"/>
            <a:r>
              <a:rPr lang="en-US" dirty="0" smtClean="0"/>
              <a:t>Windows </a:t>
            </a:r>
            <a:r>
              <a:rPr lang="en-US" dirty="0"/>
              <a:t>Computer Management:  </a:t>
            </a:r>
            <a:r>
              <a:rPr lang="en-US" dirty="0" smtClean="0"/>
              <a:t>MMC &gt; </a:t>
            </a:r>
            <a:r>
              <a:rPr lang="en-US" dirty="0"/>
              <a:t>System Tools </a:t>
            </a:r>
            <a:r>
              <a:rPr lang="en-US" dirty="0" smtClean="0"/>
              <a:t>&gt; </a:t>
            </a:r>
            <a:r>
              <a:rPr lang="en-US" dirty="0"/>
              <a:t>Shared </a:t>
            </a:r>
            <a:r>
              <a:rPr lang="en-US" dirty="0" smtClean="0"/>
              <a:t>Folders &gt; Sessions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p:cNvSpPr>
            <a:spLocks noGrp="1" noChangeArrowheads="1"/>
          </p:cNvSpPr>
          <p:nvPr>
            <p:ph type="title"/>
          </p:nvPr>
        </p:nvSpPr>
        <p:spPr/>
        <p:txBody>
          <a:bodyPr/>
          <a:lstStyle/>
          <a:p>
            <a:r>
              <a:rPr lang="en-US" dirty="0">
                <a:latin typeface="Courier New" pitchFamily="49" charset="0"/>
              </a:rPr>
              <a:t>cifs sessions</a:t>
            </a:r>
            <a:r>
              <a:rPr lang="en-US" dirty="0"/>
              <a:t> Command</a:t>
            </a:r>
          </a:p>
        </p:txBody>
      </p:sp>
      <p:sp>
        <p:nvSpPr>
          <p:cNvPr id="548867" name="Rectangle 3"/>
          <p:cNvSpPr>
            <a:spLocks noGrp="1" noChangeArrowheads="1"/>
          </p:cNvSpPr>
          <p:nvPr>
            <p:ph type="body" idx="1"/>
          </p:nvPr>
        </p:nvSpPr>
        <p:spPr/>
        <p:txBody>
          <a:bodyPr/>
          <a:lstStyle/>
          <a:p>
            <a:pPr>
              <a:lnSpc>
                <a:spcPct val="90000"/>
              </a:lnSpc>
              <a:spcBef>
                <a:spcPct val="0"/>
              </a:spcBef>
              <a:buFont typeface="Wingdings 2" pitchFamily="18" charset="2"/>
              <a:buNone/>
            </a:pPr>
            <a:r>
              <a:rPr lang="en-US" dirty="0"/>
              <a:t>With the </a:t>
            </a:r>
            <a:r>
              <a:rPr lang="en-US" dirty="0">
                <a:latin typeface="Courier New" pitchFamily="49" charset="0"/>
              </a:rPr>
              <a:t>cifs sessions</a:t>
            </a:r>
            <a:r>
              <a:rPr lang="en-US" dirty="0"/>
              <a:t> command, you can </a:t>
            </a:r>
          </a:p>
          <a:p>
            <a:pPr>
              <a:lnSpc>
                <a:spcPct val="90000"/>
              </a:lnSpc>
              <a:spcBef>
                <a:spcPct val="0"/>
              </a:spcBef>
              <a:buFont typeface="Wingdings 2" pitchFamily="18" charset="2"/>
              <a:buNone/>
            </a:pPr>
            <a:r>
              <a:rPr lang="en-US" dirty="0"/>
              <a:t>display the following types of session </a:t>
            </a:r>
          </a:p>
          <a:p>
            <a:pPr>
              <a:lnSpc>
                <a:spcPct val="90000"/>
              </a:lnSpc>
              <a:spcBef>
                <a:spcPct val="0"/>
              </a:spcBef>
              <a:buFont typeface="Wingdings 2" pitchFamily="18" charset="2"/>
              <a:buNone/>
            </a:pPr>
            <a:r>
              <a:rPr lang="en-US" dirty="0"/>
              <a:t>information:</a:t>
            </a:r>
          </a:p>
          <a:p>
            <a:pPr>
              <a:lnSpc>
                <a:spcPct val="90000"/>
              </a:lnSpc>
              <a:spcBef>
                <a:spcPct val="10000"/>
              </a:spcBef>
            </a:pPr>
            <a:r>
              <a:rPr lang="en-US" sz="2400" dirty="0"/>
              <a:t>A summary of session information, including the number of open shares and files opened by user</a:t>
            </a:r>
          </a:p>
          <a:p>
            <a:pPr lvl="1">
              <a:lnSpc>
                <a:spcPct val="90000"/>
              </a:lnSpc>
              <a:spcBef>
                <a:spcPct val="10000"/>
              </a:spcBef>
              <a:buNone/>
            </a:pPr>
            <a:r>
              <a:rPr lang="en-US" sz="2400" dirty="0" smtClean="0">
                <a:latin typeface="Courier New" pitchFamily="49" charset="0"/>
              </a:rPr>
              <a:t>system&gt; </a:t>
            </a:r>
            <a:r>
              <a:rPr lang="en-US" sz="2400" b="1" dirty="0" smtClean="0">
                <a:latin typeface="Courier New" pitchFamily="49" charset="0"/>
              </a:rPr>
              <a:t>cifs </a:t>
            </a:r>
            <a:r>
              <a:rPr lang="en-US" sz="2400" b="1" dirty="0">
                <a:latin typeface="Courier New" pitchFamily="49" charset="0"/>
              </a:rPr>
              <a:t>sessions</a:t>
            </a:r>
          </a:p>
          <a:p>
            <a:pPr>
              <a:lnSpc>
                <a:spcPct val="90000"/>
              </a:lnSpc>
              <a:spcBef>
                <a:spcPct val="10000"/>
              </a:spcBef>
            </a:pPr>
            <a:r>
              <a:rPr lang="en-US" sz="2400" dirty="0" smtClean="0"/>
              <a:t>Share and file information about a specified connected user or all connected users, including shares and files opened</a:t>
            </a:r>
          </a:p>
          <a:p>
            <a:pPr lvl="1">
              <a:lnSpc>
                <a:spcPct val="90000"/>
              </a:lnSpc>
              <a:spcBef>
                <a:spcPct val="10000"/>
              </a:spcBef>
              <a:buNone/>
            </a:pPr>
            <a:r>
              <a:rPr lang="en-US" sz="2000" dirty="0" smtClean="0">
                <a:latin typeface="Courier New" pitchFamily="49" charset="0"/>
              </a:rPr>
              <a:t>system&gt; cifs sessions [</a:t>
            </a:r>
            <a:r>
              <a:rPr lang="en-US" sz="2000" i="1" dirty="0" smtClean="0">
                <a:latin typeface="Courier New" pitchFamily="49" charset="0"/>
              </a:rPr>
              <a:t>username</a:t>
            </a:r>
            <a:r>
              <a:rPr lang="en-US" sz="2000" dirty="0" smtClean="0">
                <a:latin typeface="Courier New" pitchFamily="49" charset="0"/>
              </a:rPr>
              <a:t>|</a:t>
            </a:r>
            <a:r>
              <a:rPr lang="en-US" sz="2000" i="1" dirty="0" smtClean="0">
                <a:latin typeface="Courier New" pitchFamily="49" charset="0"/>
              </a:rPr>
              <a:t>IPaddress</a:t>
            </a:r>
            <a:r>
              <a:rPr lang="en-US" sz="2000" dirty="0" smtClean="0">
                <a:latin typeface="Courier New" pitchFamily="49" charset="0"/>
              </a:rPr>
              <a:t>|</a:t>
            </a:r>
            <a:r>
              <a:rPr lang="en-US" sz="2000" i="1" dirty="0" smtClean="0">
                <a:latin typeface="Courier New" pitchFamily="49" charset="0"/>
              </a:rPr>
              <a:t>host</a:t>
            </a:r>
            <a:r>
              <a:rPr lang="en-US" sz="2000" dirty="0" smtClean="0">
                <a:latin typeface="Courier New" pitchFamily="49" charset="0"/>
              </a:rPr>
              <a:t>]</a:t>
            </a:r>
          </a:p>
          <a:p>
            <a:pPr lvl="1">
              <a:lnSpc>
                <a:spcPct val="90000"/>
              </a:lnSpc>
              <a:spcBef>
                <a:spcPct val="10000"/>
              </a:spcBef>
              <a:buNone/>
            </a:pPr>
            <a:r>
              <a:rPr lang="en-US" sz="2000" dirty="0" smtClean="0">
                <a:latin typeface="Courier New" pitchFamily="49" charset="0"/>
              </a:rPr>
              <a:t>system&gt; </a:t>
            </a:r>
            <a:r>
              <a:rPr lang="en-US" sz="2000" b="1" dirty="0" smtClean="0">
                <a:latin typeface="Courier New" pitchFamily="49" charset="0"/>
              </a:rPr>
              <a:t>cifs sessions *  </a:t>
            </a:r>
            <a:r>
              <a:rPr lang="en-US" sz="2000" dirty="0" smtClean="0">
                <a:latin typeface="Courier New" pitchFamily="49" charset="0"/>
              </a:rPr>
              <a:t>[all connected users]</a:t>
            </a:r>
          </a:p>
          <a:p>
            <a:pPr>
              <a:lnSpc>
                <a:spcPct val="90000"/>
              </a:lnSpc>
              <a:spcBef>
                <a:spcPct val="10000"/>
              </a:spcBef>
            </a:pPr>
            <a:r>
              <a:rPr lang="en-US" sz="2400" dirty="0" smtClean="0"/>
              <a:t>Security </a:t>
            </a:r>
            <a:r>
              <a:rPr lang="en-US" sz="2400" dirty="0"/>
              <a:t>information</a:t>
            </a:r>
          </a:p>
          <a:p>
            <a:pPr lvl="1">
              <a:lnSpc>
                <a:spcPct val="90000"/>
              </a:lnSpc>
              <a:spcBef>
                <a:spcPct val="10000"/>
              </a:spcBef>
              <a:buNone/>
            </a:pPr>
            <a:r>
              <a:rPr lang="en-US" sz="2000" dirty="0" smtClean="0">
                <a:latin typeface="Courier New" pitchFamily="49" charset="0"/>
              </a:rPr>
              <a:t>system&gt; </a:t>
            </a:r>
            <a:r>
              <a:rPr lang="en-US" sz="2000" b="1" dirty="0" smtClean="0">
                <a:latin typeface="Courier New" pitchFamily="49" charset="0"/>
              </a:rPr>
              <a:t>cifs </a:t>
            </a:r>
            <a:r>
              <a:rPr lang="en-US" sz="2000" b="1" dirty="0">
                <a:latin typeface="Courier New" pitchFamily="49" charset="0"/>
              </a:rPr>
              <a:t>sessions -s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lstStyle/>
          <a:p>
            <a:r>
              <a:rPr lang="en-US" dirty="0">
                <a:latin typeface="Courier New" pitchFamily="49" charset="0"/>
              </a:rPr>
              <a:t>cifs sessions</a:t>
            </a:r>
            <a:r>
              <a:rPr lang="en-US" dirty="0"/>
              <a:t> Example</a:t>
            </a:r>
          </a:p>
        </p:txBody>
      </p:sp>
      <p:sp>
        <p:nvSpPr>
          <p:cNvPr id="557059" name="Rectangle 3"/>
          <p:cNvSpPr>
            <a:spLocks noGrp="1" noChangeArrowheads="1"/>
          </p:cNvSpPr>
          <p:nvPr>
            <p:ph type="body" idx="1"/>
          </p:nvPr>
        </p:nvSpPr>
        <p:spPr/>
        <p:txBody>
          <a:bodyPr/>
          <a:lstStyle/>
          <a:p>
            <a:pPr>
              <a:spcBef>
                <a:spcPct val="0"/>
              </a:spcBef>
            </a:pPr>
            <a:r>
              <a:rPr lang="en-US" dirty="0"/>
              <a:t>The following example of the </a:t>
            </a:r>
            <a:r>
              <a:rPr lang="en-US" dirty="0">
                <a:latin typeface="Courier New" pitchFamily="49" charset="0"/>
              </a:rPr>
              <a:t>cifs sessions</a:t>
            </a:r>
            <a:r>
              <a:rPr lang="en-US" dirty="0"/>
              <a:t> command shows a session with a storage system in a Windows </a:t>
            </a:r>
            <a:r>
              <a:rPr lang="en-US" dirty="0" smtClean="0"/>
              <a:t>domain</a:t>
            </a:r>
            <a:endParaRPr lang="en-US" dirty="0"/>
          </a:p>
          <a:p>
            <a:endParaRPr lang="en-US" dirty="0"/>
          </a:p>
          <a:p>
            <a:pPr>
              <a:buFont typeface="Wingdings 2" pitchFamily="18" charset="2"/>
              <a:buNone/>
            </a:pPr>
            <a:r>
              <a:rPr lang="en-US" sz="1800" dirty="0" smtClean="0">
                <a:latin typeface="Courier New" pitchFamily="49" charset="0"/>
              </a:rPr>
              <a:t>  system</a:t>
            </a:r>
            <a:r>
              <a:rPr lang="en-US" sz="1800" dirty="0">
                <a:latin typeface="Courier New" pitchFamily="49" charset="0"/>
              </a:rPr>
              <a:t>&gt; </a:t>
            </a:r>
            <a:r>
              <a:rPr lang="en-US" sz="1800" b="1" dirty="0">
                <a:latin typeface="Courier New" pitchFamily="49" charset="0"/>
              </a:rPr>
              <a:t>cifs sessions</a:t>
            </a:r>
          </a:p>
          <a:p>
            <a:pPr>
              <a:buFont typeface="Wingdings 2" pitchFamily="18" charset="2"/>
              <a:buNone/>
            </a:pPr>
            <a:r>
              <a:rPr lang="en-US" sz="1800" dirty="0">
                <a:latin typeface="Courier New" pitchFamily="49" charset="0"/>
              </a:rPr>
              <a:t>	Server Registers as ‘system' in workgroup ‘WORKGROUP'</a:t>
            </a:r>
          </a:p>
          <a:p>
            <a:pPr>
              <a:buFont typeface="Wingdings 2" pitchFamily="18" charset="2"/>
              <a:buNone/>
            </a:pPr>
            <a:r>
              <a:rPr lang="en-US" sz="1800" dirty="0">
                <a:latin typeface="Courier New" pitchFamily="49" charset="0"/>
              </a:rPr>
              <a:t>	Root volume language is not set. Use vol lang.</a:t>
            </a:r>
          </a:p>
          <a:p>
            <a:pPr>
              <a:buFont typeface="Wingdings 2" pitchFamily="18" charset="2"/>
              <a:buNone/>
            </a:pPr>
            <a:r>
              <a:rPr lang="en-US" sz="1800" dirty="0">
                <a:latin typeface="Courier New" pitchFamily="49" charset="0"/>
              </a:rPr>
              <a:t>	Using Local Users authentication</a:t>
            </a:r>
          </a:p>
          <a:p>
            <a:pPr>
              <a:buFont typeface="Wingdings 2" pitchFamily="18" charset="2"/>
              <a:buNone/>
            </a:pPr>
            <a:r>
              <a:rPr lang="en-US" sz="1800" dirty="0">
                <a:latin typeface="Courier New" pitchFamily="49" charset="0"/>
              </a:rPr>
              <a:t>	====================================================</a:t>
            </a:r>
          </a:p>
          <a:p>
            <a:pPr>
              <a:buFont typeface="Wingdings 2" pitchFamily="18" charset="2"/>
              <a:buNone/>
            </a:pPr>
            <a:r>
              <a:rPr lang="en-US" sz="1800" dirty="0">
                <a:latin typeface="Courier New" pitchFamily="49" charset="0"/>
              </a:rPr>
              <a:t>	PC IP(PC Name)  (user)			#shares  #files</a:t>
            </a:r>
          </a:p>
          <a:p>
            <a:pPr>
              <a:buFont typeface="Wingdings 2" pitchFamily="18" charset="2"/>
              <a:buNone/>
            </a:pPr>
            <a:r>
              <a:rPr lang="en-US" sz="1800" dirty="0">
                <a:latin typeface="Courier New" pitchFamily="49" charset="0"/>
              </a:rPr>
              <a:t>	10.254.134.40() (system\administrator </a:t>
            </a:r>
            <a:r>
              <a:rPr lang="en-US" sz="1800" dirty="0" smtClean="0">
                <a:latin typeface="Courier New" pitchFamily="49" charset="0"/>
              </a:rPr>
              <a:t> 1        0 </a:t>
            </a:r>
          </a:p>
          <a:p>
            <a:pPr>
              <a:buFont typeface="Wingdings 2" pitchFamily="18" charset="2"/>
              <a:buNone/>
            </a:pPr>
            <a:r>
              <a:rPr lang="en-US" sz="1800" dirty="0" smtClean="0">
                <a:latin typeface="Courier New" pitchFamily="49" charset="0"/>
              </a:rPr>
              <a:t>				- root)</a:t>
            </a:r>
            <a:endParaRPr lang="en-US" sz="1800" dirty="0">
              <a:latin typeface="Courier New" pitchFamily="49" charset="0"/>
            </a:endParaRPr>
          </a:p>
          <a:p>
            <a:pPr>
              <a:buFont typeface="Wingdings 2" pitchFamily="18" charset="2"/>
              <a:buNone/>
            </a:pPr>
            <a:endParaRPr dirty="0"/>
          </a:p>
        </p:txBody>
      </p:sp>
      <p:sp>
        <p:nvSpPr>
          <p:cNvPr id="557060" name="Rectangle 4"/>
          <p:cNvSpPr>
            <a:spLocks noChangeArrowheads="1"/>
          </p:cNvSpPr>
          <p:nvPr/>
        </p:nvSpPr>
        <p:spPr bwMode="auto">
          <a:xfrm>
            <a:off x="1308100" y="4951413"/>
            <a:ext cx="6932613" cy="708025"/>
          </a:xfrm>
          <a:prstGeom prst="rect">
            <a:avLst/>
          </a:prstGeom>
          <a:noFill/>
          <a:ln w="38100">
            <a:solidFill>
              <a:schemeClr val="hlink"/>
            </a:solidFill>
            <a:miter lim="800000"/>
            <a:headEnd/>
            <a:tailEnd/>
          </a:ln>
        </p:spPr>
        <p:txBody>
          <a:bodyPr wrap="none" anchor="ctr"/>
          <a:lstStyle/>
          <a:p>
            <a:pPr>
              <a:buClrTx/>
              <a:buFontTx/>
              <a:buNone/>
            </a:pP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idx="4294967295"/>
          </p:nvPr>
        </p:nvSpPr>
        <p:spPr/>
        <p:txBody>
          <a:bodyPr tIns="45720" bIns="45720"/>
          <a:lstStyle/>
          <a:p>
            <a:r>
              <a:rPr lang="en-US" dirty="0"/>
              <a:t>CLI: </a:t>
            </a:r>
            <a:r>
              <a:rPr lang="en-US" dirty="0">
                <a:latin typeface="Courier New" pitchFamily="49" charset="0"/>
              </a:rPr>
              <a:t>cifs sessions </a:t>
            </a:r>
            <a:r>
              <a:rPr lang="en-US" dirty="0"/>
              <a:t>Security Information</a:t>
            </a:r>
          </a:p>
        </p:txBody>
      </p:sp>
      <p:sp>
        <p:nvSpPr>
          <p:cNvPr id="559107" name="Rectangle 3"/>
          <p:cNvSpPr>
            <a:spLocks noGrp="1" noChangeArrowheads="1"/>
          </p:cNvSpPr>
          <p:nvPr>
            <p:ph type="body" idx="4294967295"/>
          </p:nvPr>
        </p:nvSpPr>
        <p:spPr>
          <a:xfrm>
            <a:off x="998538" y="1179513"/>
            <a:ext cx="7924800" cy="5353050"/>
          </a:xfrm>
        </p:spPr>
        <p:txBody>
          <a:bodyPr/>
          <a:lstStyle/>
          <a:p>
            <a:pPr>
              <a:lnSpc>
                <a:spcPct val="80000"/>
              </a:lnSpc>
              <a:buFont typeface="Wingdings 2" pitchFamily="18" charset="2"/>
              <a:buNone/>
            </a:pPr>
            <a:r>
              <a:rPr lang="en-US" sz="1800" dirty="0">
                <a:latin typeface="Courier New" pitchFamily="49" charset="0"/>
              </a:rPr>
              <a:t>system&gt; </a:t>
            </a:r>
            <a:r>
              <a:rPr lang="en-US" sz="1800" b="1" dirty="0">
                <a:latin typeface="Courier New" pitchFamily="49" charset="0"/>
              </a:rPr>
              <a:t>cifs sessions -s</a:t>
            </a:r>
          </a:p>
          <a:p>
            <a:pPr>
              <a:lnSpc>
                <a:spcPct val="80000"/>
              </a:lnSpc>
              <a:buFont typeface="Wingdings 2" pitchFamily="18" charset="2"/>
              <a:buNone/>
            </a:pPr>
            <a:r>
              <a:rPr lang="en-US" sz="1800" dirty="0">
                <a:latin typeface="Courier New" pitchFamily="49" charset="0"/>
              </a:rPr>
              <a:t>users</a:t>
            </a:r>
          </a:p>
          <a:p>
            <a:pPr>
              <a:lnSpc>
                <a:spcPct val="80000"/>
              </a:lnSpc>
              <a:buFont typeface="Wingdings 2" pitchFamily="18" charset="2"/>
              <a:buNone/>
            </a:pPr>
            <a:r>
              <a:rPr lang="en-US" sz="1800" dirty="0">
                <a:latin typeface="Courier New" pitchFamily="49" charset="0"/>
              </a:rPr>
              <a:t>Security Information</a:t>
            </a:r>
          </a:p>
          <a:p>
            <a:pPr>
              <a:lnSpc>
                <a:spcPct val="80000"/>
              </a:lnSpc>
              <a:buFont typeface="Wingdings 2" pitchFamily="18" charset="2"/>
              <a:buNone/>
            </a:pPr>
            <a:r>
              <a:rPr lang="en-US" sz="1800" dirty="0">
                <a:latin typeface="Courier New" pitchFamily="49" charset="0"/>
              </a:rPr>
              <a:t>10.254.134.40() (system\administrator - root)</a:t>
            </a:r>
          </a:p>
          <a:p>
            <a:pPr>
              <a:lnSpc>
                <a:spcPct val="80000"/>
              </a:lnSpc>
              <a:buFont typeface="Wingdings 2" pitchFamily="18" charset="2"/>
              <a:buNone/>
            </a:pPr>
            <a:r>
              <a:rPr lang="en-US" sz="1800" dirty="0">
                <a:latin typeface="Courier New" pitchFamily="49" charset="0"/>
              </a:rPr>
              <a:t>***************</a:t>
            </a:r>
          </a:p>
          <a:p>
            <a:pPr>
              <a:lnSpc>
                <a:spcPct val="80000"/>
              </a:lnSpc>
              <a:buFont typeface="Wingdings 2" pitchFamily="18" charset="2"/>
              <a:buNone/>
            </a:pPr>
            <a:r>
              <a:rPr lang="en-US" sz="1800" dirty="0">
                <a:latin typeface="Courier New" pitchFamily="49" charset="0"/>
              </a:rPr>
              <a:t>UNIX uid = 0</a:t>
            </a:r>
          </a:p>
          <a:p>
            <a:pPr>
              <a:lnSpc>
                <a:spcPct val="80000"/>
              </a:lnSpc>
              <a:buFont typeface="Wingdings 2" pitchFamily="18" charset="2"/>
              <a:buNone/>
            </a:pPr>
            <a:r>
              <a:rPr lang="en-US" sz="1800" dirty="0">
                <a:latin typeface="Courier New" pitchFamily="49" charset="0"/>
              </a:rPr>
              <a:t>user is a member of group daemon (1)</a:t>
            </a:r>
          </a:p>
          <a:p>
            <a:pPr>
              <a:lnSpc>
                <a:spcPct val="80000"/>
              </a:lnSpc>
              <a:buFont typeface="Wingdings 2" pitchFamily="18" charset="2"/>
              <a:buNone/>
            </a:pPr>
            <a:r>
              <a:rPr lang="en-US" sz="1800" dirty="0">
                <a:latin typeface="Courier New" pitchFamily="49" charset="0"/>
              </a:rPr>
              <a:t>user is a member of group daemon (1)</a:t>
            </a:r>
          </a:p>
          <a:p>
            <a:pPr>
              <a:lnSpc>
                <a:spcPct val="80000"/>
              </a:lnSpc>
              <a:buFont typeface="Wingdings 2" pitchFamily="18" charset="2"/>
              <a:buNone/>
            </a:pPr>
            <a:endParaRPr lang="en-US" sz="1800" dirty="0">
              <a:latin typeface="Courier New" pitchFamily="49" charset="0"/>
            </a:endParaRPr>
          </a:p>
          <a:p>
            <a:pPr>
              <a:lnSpc>
                <a:spcPct val="80000"/>
              </a:lnSpc>
              <a:buFont typeface="Wingdings 2" pitchFamily="18" charset="2"/>
              <a:buNone/>
            </a:pPr>
            <a:r>
              <a:rPr lang="en-US" sz="1800" dirty="0">
                <a:latin typeface="Courier New" pitchFamily="49" charset="0"/>
              </a:rPr>
              <a:t>NT membership</a:t>
            </a:r>
          </a:p>
          <a:p>
            <a:pPr>
              <a:lnSpc>
                <a:spcPct val="80000"/>
              </a:lnSpc>
              <a:buFont typeface="Wingdings 2" pitchFamily="18" charset="2"/>
              <a:buNone/>
            </a:pPr>
            <a:r>
              <a:rPr lang="en-US" sz="1800" dirty="0">
                <a:latin typeface="Courier New" pitchFamily="49" charset="0"/>
              </a:rPr>
              <a:t>		system\administrator</a:t>
            </a:r>
          </a:p>
          <a:p>
            <a:pPr>
              <a:lnSpc>
                <a:spcPct val="80000"/>
              </a:lnSpc>
              <a:buFont typeface="Wingdings 2" pitchFamily="18" charset="2"/>
              <a:buNone/>
            </a:pPr>
            <a:r>
              <a:rPr lang="en-US" sz="1800" dirty="0">
                <a:latin typeface="Courier New" pitchFamily="49" charset="0"/>
              </a:rPr>
              <a:t>		BUILTIN\Administrators</a:t>
            </a:r>
          </a:p>
          <a:p>
            <a:pPr>
              <a:lnSpc>
                <a:spcPct val="80000"/>
              </a:lnSpc>
              <a:buFont typeface="Wingdings 2" pitchFamily="18" charset="2"/>
              <a:buNone/>
            </a:pPr>
            <a:r>
              <a:rPr lang="en-US" sz="1800" dirty="0">
                <a:latin typeface="Courier New" pitchFamily="49" charset="0"/>
              </a:rPr>
              <a:t>User is also a member of Everyone, Network Users,</a:t>
            </a:r>
          </a:p>
          <a:p>
            <a:pPr>
              <a:lnSpc>
                <a:spcPct val="80000"/>
              </a:lnSpc>
              <a:buFont typeface="Wingdings 2" pitchFamily="18" charset="2"/>
              <a:buNone/>
            </a:pPr>
            <a:r>
              <a:rPr lang="en-US" sz="1800" dirty="0">
                <a:latin typeface="Courier New" pitchFamily="49" charset="0"/>
              </a:rPr>
              <a:t>Authenticated Users</a:t>
            </a:r>
          </a:p>
          <a:p>
            <a:pPr>
              <a:lnSpc>
                <a:spcPct val="80000"/>
              </a:lnSpc>
              <a:buFont typeface="Wingdings 2" pitchFamily="18" charset="2"/>
              <a:buNone/>
            </a:pPr>
            <a:r>
              <a:rPr lang="en-US" sz="1800" dirty="0">
                <a:latin typeface="Courier New" pitchFamily="49" charset="0"/>
              </a:rPr>
              <a:t>***************</a:t>
            </a:r>
          </a:p>
          <a:p>
            <a:pPr>
              <a:lnSpc>
                <a:spcPct val="80000"/>
              </a:lnSpc>
              <a:buFont typeface="Wingdings 2" pitchFamily="18" charset="2"/>
              <a:buNone/>
            </a:pP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p:txBody>
          <a:bodyPr/>
          <a:lstStyle/>
          <a:p>
            <a:pPr eaLnBrk="1" hangingPunct="1"/>
            <a:r>
              <a:rPr lang="en-US" dirty="0" smtClean="0"/>
              <a:t>NetApp System Manager: CIFS Sessions</a:t>
            </a:r>
          </a:p>
        </p:txBody>
      </p:sp>
      <p:pic>
        <p:nvPicPr>
          <p:cNvPr id="35844" name="Picture 2" descr="C:\Documents and Settings\curtisb\Desktop\Data ONTAP 8.0 7-Mode Administration\Images\System manager\sm14.bmp"/>
          <p:cNvPicPr>
            <a:picLocks noChangeAspect="1" noChangeArrowheads="1"/>
          </p:cNvPicPr>
          <p:nvPr/>
        </p:nvPicPr>
        <p:blipFill>
          <a:blip r:embed="rId3" cstate="print"/>
          <a:stretch>
            <a:fillRect/>
          </a:stretch>
        </p:blipFill>
        <p:spPr bwMode="auto">
          <a:xfrm>
            <a:off x="1128713" y="1335696"/>
            <a:ext cx="7232650" cy="5113709"/>
          </a:xfrm>
          <a:prstGeom prst="rect">
            <a:avLst/>
          </a:prstGeom>
          <a:noFill/>
          <a:ln w="9525">
            <a:noFill/>
            <a:miter lim="800000"/>
            <a:headEnd/>
            <a:tailEnd/>
          </a:ln>
        </p:spPr>
      </p:pic>
      <p:sp>
        <p:nvSpPr>
          <p:cNvPr id="4" name="TextBox 3"/>
          <p:cNvSpPr txBox="1"/>
          <p:nvPr/>
        </p:nvSpPr>
        <p:spPr>
          <a:xfrm>
            <a:off x="3751182" y="3273222"/>
            <a:ext cx="4423199" cy="1323439"/>
          </a:xfrm>
          <a:prstGeom prst="rect">
            <a:avLst/>
          </a:prstGeom>
          <a:noFill/>
        </p:spPr>
        <p:txBody>
          <a:bodyPr wrap="none" rtlCol="0">
            <a:spAutoFit/>
          </a:bodyPr>
          <a:lstStyle/>
          <a:p>
            <a:r>
              <a:rPr lang="en-US" dirty="0" smtClean="0"/>
              <a:t>Current Sessions</a:t>
            </a:r>
          </a:p>
          <a:p>
            <a:endParaRPr lang="en-US" dirty="0" smtClean="0"/>
          </a:p>
          <a:p>
            <a:r>
              <a:rPr lang="en-US" dirty="0" smtClean="0"/>
              <a:t> Local storage system’s administrator</a:t>
            </a:r>
            <a:br>
              <a:rPr lang="en-US" dirty="0" smtClean="0"/>
            </a:br>
            <a:r>
              <a:rPr lang="en-US" dirty="0" smtClean="0"/>
              <a:t> account shown</a:t>
            </a:r>
            <a:endParaRPr lang="en-US" dirty="0"/>
          </a:p>
        </p:txBody>
      </p:sp>
      <p:sp>
        <p:nvSpPr>
          <p:cNvPr id="5" name="Line 13"/>
          <p:cNvSpPr>
            <a:spLocks noChangeShapeType="1"/>
          </p:cNvSpPr>
          <p:nvPr/>
        </p:nvSpPr>
        <p:spPr bwMode="auto">
          <a:xfrm flipH="1" flipV="1">
            <a:off x="3188043" y="2508422"/>
            <a:ext cx="1149178" cy="729048"/>
          </a:xfrm>
          <a:prstGeom prst="line">
            <a:avLst/>
          </a:prstGeom>
          <a:noFill/>
          <a:ln w="28575">
            <a:solidFill>
              <a:srgbClr val="005BAE"/>
            </a:solidFill>
            <a:round/>
            <a:headEnd/>
            <a:tailEnd type="triangle" w="med" len="med"/>
          </a:ln>
          <a:effectLst/>
        </p:spPr>
        <p:txBody>
          <a:bodyPr wrap="none" anchor="ctr"/>
          <a:lstStyle/>
          <a:p>
            <a:endParaRPr lang="en-US" dirty="0"/>
          </a:p>
        </p:txBody>
      </p:sp>
      <p:sp>
        <p:nvSpPr>
          <p:cNvPr id="6" name="Rectangle 6"/>
          <p:cNvSpPr>
            <a:spLocks noChangeArrowheads="1"/>
          </p:cNvSpPr>
          <p:nvPr/>
        </p:nvSpPr>
        <p:spPr bwMode="auto">
          <a:xfrm>
            <a:off x="1692875" y="2545492"/>
            <a:ext cx="667265" cy="148281"/>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cxnSp>
        <p:nvCxnSpPr>
          <p:cNvPr id="7" name="AutoShape 13"/>
          <p:cNvCxnSpPr>
            <a:cxnSpLocks noChangeShapeType="1"/>
            <a:stCxn id="6" idx="3"/>
          </p:cNvCxnSpPr>
          <p:nvPr/>
        </p:nvCxnSpPr>
        <p:spPr bwMode="auto">
          <a:xfrm flipV="1">
            <a:off x="2360140" y="2372499"/>
            <a:ext cx="420131" cy="247134"/>
          </a:xfrm>
          <a:prstGeom prst="bentConnector3">
            <a:avLst>
              <a:gd name="adj1" fmla="val 50000"/>
            </a:avLst>
          </a:prstGeom>
          <a:noFill/>
          <a:ln w="28575">
            <a:solidFill>
              <a:schemeClr val="hlink"/>
            </a:solidFill>
            <a:miter lim="800000"/>
            <a:headEnd/>
            <a:tailEnd type="triangle" w="med" len="med"/>
          </a:ln>
          <a:effectLst/>
        </p:spPr>
      </p:cxnSp>
      <p:sp>
        <p:nvSpPr>
          <p:cNvPr id="8" name="TextBox 7"/>
          <p:cNvSpPr txBox="1"/>
          <p:nvPr/>
        </p:nvSpPr>
        <p:spPr>
          <a:xfrm>
            <a:off x="4193064" y="5502871"/>
            <a:ext cx="2663101" cy="707886"/>
          </a:xfrm>
          <a:prstGeom prst="rect">
            <a:avLst/>
          </a:prstGeom>
          <a:noFill/>
        </p:spPr>
        <p:txBody>
          <a:bodyPr wrap="none" rtlCol="0">
            <a:spAutoFit/>
          </a:bodyPr>
          <a:lstStyle/>
          <a:p>
            <a:r>
              <a:rPr lang="en-US" dirty="0" smtClean="0"/>
              <a:t>Highlighted session’s </a:t>
            </a:r>
          </a:p>
          <a:p>
            <a:r>
              <a:rPr lang="en-US" dirty="0" smtClean="0"/>
              <a:t>access volume</a:t>
            </a:r>
            <a:endParaRPr lang="en-US" dirty="0"/>
          </a:p>
        </p:txBody>
      </p:sp>
      <p:sp>
        <p:nvSpPr>
          <p:cNvPr id="9" name="Line 13"/>
          <p:cNvSpPr>
            <a:spLocks noChangeShapeType="1"/>
          </p:cNvSpPr>
          <p:nvPr/>
        </p:nvSpPr>
        <p:spPr bwMode="auto">
          <a:xfrm flipH="1" flipV="1">
            <a:off x="3089189" y="5078626"/>
            <a:ext cx="1153301" cy="671383"/>
          </a:xfrm>
          <a:prstGeom prst="line">
            <a:avLst/>
          </a:prstGeom>
          <a:noFill/>
          <a:ln w="28575">
            <a:solidFill>
              <a:srgbClr val="005BAE"/>
            </a:solidFill>
            <a:round/>
            <a:headEnd/>
            <a:tailEnd type="triangle" w="med" len="med"/>
          </a:ln>
          <a:effectLst/>
        </p:spPr>
        <p:txBody>
          <a:bodyPr wrap="none" anchor="ctr"/>
          <a:lstStyle/>
          <a:p>
            <a:endParaRPr lang="en-US" dirty="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02" name="Picture 15" descr="MMC Cifs Sessions"/>
          <p:cNvPicPr>
            <a:picLocks noChangeAspect="1" noChangeArrowheads="1"/>
          </p:cNvPicPr>
          <p:nvPr/>
        </p:nvPicPr>
        <p:blipFill>
          <a:blip r:embed="rId3" cstate="print"/>
          <a:stretch>
            <a:fillRect/>
          </a:stretch>
        </p:blipFill>
        <p:spPr bwMode="auto">
          <a:xfrm>
            <a:off x="1117600" y="1603857"/>
            <a:ext cx="7686675" cy="4110661"/>
          </a:xfrm>
          <a:prstGeom prst="rect">
            <a:avLst/>
          </a:prstGeom>
          <a:noFill/>
          <a:ln w="9525">
            <a:noFill/>
            <a:miter lim="800000"/>
            <a:headEnd/>
            <a:tailEnd/>
          </a:ln>
        </p:spPr>
      </p:pic>
      <p:sp>
        <p:nvSpPr>
          <p:cNvPr id="563203" name="Rectangle 3"/>
          <p:cNvSpPr>
            <a:spLocks noGrp="1" noChangeArrowheads="1"/>
          </p:cNvSpPr>
          <p:nvPr>
            <p:ph type="title"/>
          </p:nvPr>
        </p:nvSpPr>
        <p:spPr/>
        <p:txBody>
          <a:bodyPr/>
          <a:lstStyle/>
          <a:p>
            <a:r>
              <a:rPr lang="en-US" dirty="0"/>
              <a:t>MMC: CIFS Sessions</a:t>
            </a:r>
          </a:p>
        </p:txBody>
      </p:sp>
      <p:sp>
        <p:nvSpPr>
          <p:cNvPr id="563204" name="Rectangle 7"/>
          <p:cNvSpPr>
            <a:spLocks noChangeArrowheads="1"/>
          </p:cNvSpPr>
          <p:nvPr/>
        </p:nvSpPr>
        <p:spPr bwMode="auto">
          <a:xfrm>
            <a:off x="1653618" y="3087473"/>
            <a:ext cx="690562" cy="198438"/>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sp>
        <p:nvSpPr>
          <p:cNvPr id="563205" name="Text Box 9"/>
          <p:cNvSpPr txBox="1">
            <a:spLocks noChangeArrowheads="1"/>
          </p:cNvSpPr>
          <p:nvPr/>
        </p:nvSpPr>
        <p:spPr bwMode="auto">
          <a:xfrm>
            <a:off x="3567113" y="3276600"/>
            <a:ext cx="4976812" cy="593725"/>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List and terminate all the current sessions except </a:t>
            </a:r>
            <a:br>
              <a:rPr lang="en-US" sz="1600" dirty="0"/>
            </a:br>
            <a:r>
              <a:rPr lang="en-US" sz="1600" dirty="0"/>
              <a:t>the session that Computer Management uses</a:t>
            </a:r>
          </a:p>
        </p:txBody>
      </p:sp>
      <p:sp>
        <p:nvSpPr>
          <p:cNvPr id="563206" name="Text Box 10"/>
          <p:cNvSpPr txBox="1">
            <a:spLocks noChangeArrowheads="1"/>
          </p:cNvSpPr>
          <p:nvPr/>
        </p:nvSpPr>
        <p:spPr bwMode="auto">
          <a:xfrm>
            <a:off x="3567113" y="1595438"/>
            <a:ext cx="3556000" cy="349250"/>
          </a:xfrm>
          <a:prstGeom prst="rect">
            <a:avLst/>
          </a:prstGeom>
          <a:solidFill>
            <a:schemeClr val="bg1"/>
          </a:solidFill>
          <a:ln w="12700">
            <a:solidFill>
              <a:schemeClr val="tx1"/>
            </a:solidFill>
            <a:miter lim="800000"/>
            <a:headEnd/>
            <a:tailEnd/>
          </a:ln>
        </p:spPr>
        <p:txBody>
          <a:bodyPr wrap="none">
            <a:spAutoFit/>
          </a:bodyPr>
          <a:lstStyle/>
          <a:p>
            <a:pPr algn="l">
              <a:buClrTx/>
              <a:buFontTx/>
              <a:buNone/>
            </a:pPr>
            <a:r>
              <a:rPr lang="en-US" sz="1600" dirty="0"/>
              <a:t>GUI connected to the storage system</a:t>
            </a:r>
          </a:p>
        </p:txBody>
      </p:sp>
      <p:sp>
        <p:nvSpPr>
          <p:cNvPr id="563207" name="Rectangle 12"/>
          <p:cNvSpPr>
            <a:spLocks noChangeArrowheads="1"/>
          </p:cNvSpPr>
          <p:nvPr/>
        </p:nvSpPr>
        <p:spPr bwMode="auto">
          <a:xfrm>
            <a:off x="1157288" y="2236487"/>
            <a:ext cx="1622982" cy="197794"/>
          </a:xfrm>
          <a:prstGeom prst="rect">
            <a:avLst/>
          </a:prstGeom>
          <a:noFill/>
          <a:ln w="28575">
            <a:solidFill>
              <a:schemeClr val="hlink"/>
            </a:solidFill>
            <a:miter lim="800000"/>
            <a:headEnd/>
            <a:tailEnd/>
          </a:ln>
        </p:spPr>
        <p:txBody>
          <a:bodyPr wrap="none" anchor="ctr"/>
          <a:lstStyle/>
          <a:p>
            <a:pPr>
              <a:buClrTx/>
              <a:buFontTx/>
              <a:buNone/>
            </a:pPr>
            <a:endParaRPr lang="en-US" sz="1600" dirty="0">
              <a:solidFill>
                <a:srgbClr val="DC4600"/>
              </a:solidFill>
            </a:endParaRPr>
          </a:p>
        </p:txBody>
      </p:sp>
      <p:cxnSp>
        <p:nvCxnSpPr>
          <p:cNvPr id="563208" name="AutoShape 8"/>
          <p:cNvCxnSpPr>
            <a:cxnSpLocks noChangeShapeType="1"/>
            <a:stCxn id="563207" idx="0"/>
            <a:endCxn id="563206" idx="1"/>
          </p:cNvCxnSpPr>
          <p:nvPr/>
        </p:nvCxnSpPr>
        <p:spPr bwMode="auto">
          <a:xfrm rot="5400000" flipH="1" flipV="1">
            <a:off x="2534734" y="1204108"/>
            <a:ext cx="466424" cy="1598334"/>
          </a:xfrm>
          <a:prstGeom prst="bentConnector2">
            <a:avLst/>
          </a:prstGeom>
          <a:noFill/>
          <a:ln w="28575">
            <a:solidFill>
              <a:schemeClr val="hlink"/>
            </a:solidFill>
            <a:miter lim="800000"/>
            <a:headEnd/>
            <a:tailEnd type="triangle" w="med" len="med"/>
          </a:ln>
          <a:effectLst/>
        </p:spPr>
      </p:cxnSp>
      <p:cxnSp>
        <p:nvCxnSpPr>
          <p:cNvPr id="563209" name="AutoShape 9"/>
          <p:cNvCxnSpPr>
            <a:cxnSpLocks noChangeShapeType="1"/>
            <a:stCxn id="563204" idx="2"/>
            <a:endCxn id="563205" idx="1"/>
          </p:cNvCxnSpPr>
          <p:nvPr/>
        </p:nvCxnSpPr>
        <p:spPr bwMode="auto">
          <a:xfrm rot="16200000" flipH="1">
            <a:off x="2639230" y="2645580"/>
            <a:ext cx="287552" cy="1568214"/>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idx="4294967295"/>
          </p:nvPr>
        </p:nvSpPr>
        <p:spPr/>
        <p:txBody>
          <a:bodyPr tIns="45720" bIns="45720"/>
          <a:lstStyle/>
          <a:p>
            <a:r>
              <a:rPr lang="en-US" dirty="0"/>
              <a:t>Broadcasting a Message</a:t>
            </a:r>
          </a:p>
        </p:txBody>
      </p:sp>
      <p:sp>
        <p:nvSpPr>
          <p:cNvPr id="565251" name="Rectangle 3"/>
          <p:cNvSpPr>
            <a:spLocks noGrp="1" noChangeArrowheads="1"/>
          </p:cNvSpPr>
          <p:nvPr>
            <p:ph type="body" idx="4294967295"/>
          </p:nvPr>
        </p:nvSpPr>
        <p:spPr/>
        <p:txBody>
          <a:bodyPr/>
          <a:lstStyle/>
          <a:p>
            <a:pPr marL="463550" indent="-463550"/>
            <a:r>
              <a:rPr lang="en-US" sz="2400" dirty="0" smtClean="0"/>
              <a:t>To </a:t>
            </a:r>
            <a:r>
              <a:rPr lang="en-US" sz="2400" dirty="0"/>
              <a:t>display a message on Windows users’ sessions:</a:t>
            </a:r>
          </a:p>
          <a:p>
            <a:pPr marL="914400" lvl="1" indent="-457200">
              <a:buNone/>
            </a:pPr>
            <a:r>
              <a:rPr lang="en-US" sz="2200" dirty="0" smtClean="0">
                <a:latin typeface="Courier New" pitchFamily="49" charset="0"/>
              </a:rPr>
              <a:t>system&gt; cifs </a:t>
            </a:r>
            <a:r>
              <a:rPr lang="en-US" sz="2200" dirty="0">
                <a:latin typeface="Courier New" pitchFamily="49" charset="0"/>
              </a:rPr>
              <a:t>broadcast </a:t>
            </a:r>
            <a:r>
              <a:rPr lang="en-US" sz="2200" dirty="0" smtClean="0">
                <a:latin typeface="Courier New" pitchFamily="49" charset="0"/>
              </a:rPr>
              <a:t>[</a:t>
            </a:r>
            <a:r>
              <a:rPr lang="en-US" sz="2200" i="1" dirty="0" smtClean="0">
                <a:latin typeface="Courier New" pitchFamily="49" charset="0"/>
              </a:rPr>
              <a:t>workstation</a:t>
            </a:r>
            <a:r>
              <a:rPr lang="en-US" sz="2200" dirty="0">
                <a:latin typeface="Courier New" pitchFamily="49" charset="0"/>
              </a:rPr>
              <a:t>| -v </a:t>
            </a:r>
            <a:r>
              <a:rPr lang="en-US" sz="2200" i="1" dirty="0" smtClean="0">
                <a:latin typeface="Courier New" pitchFamily="49" charset="0"/>
              </a:rPr>
              <a:t>volname</a:t>
            </a:r>
            <a:r>
              <a:rPr lang="en-US" sz="2200" dirty="0" smtClean="0">
                <a:latin typeface="Courier New" pitchFamily="49" charset="0"/>
              </a:rPr>
              <a:t>] </a:t>
            </a:r>
            <a:r>
              <a:rPr lang="en-US" sz="2200" dirty="0">
                <a:latin typeface="Courier New" pitchFamily="49" charset="0"/>
              </a:rPr>
              <a:t>“</a:t>
            </a:r>
            <a:r>
              <a:rPr lang="en-US" sz="2200" i="1" dirty="0">
                <a:latin typeface="Courier New" pitchFamily="49" charset="0"/>
              </a:rPr>
              <a:t>message”</a:t>
            </a:r>
          </a:p>
          <a:p>
            <a:pPr marL="914400" lvl="1" indent="-457200"/>
            <a:r>
              <a:rPr lang="en-US" sz="2200" dirty="0"/>
              <a:t>You can inform users about pending terminations or other important </a:t>
            </a:r>
            <a:r>
              <a:rPr lang="en-US" sz="2200" dirty="0" smtClean="0"/>
              <a:t>events</a:t>
            </a:r>
            <a:endParaRPr lang="en-US" sz="2200" dirty="0"/>
          </a:p>
          <a:p>
            <a:pPr marL="463550" indent="-463550"/>
            <a:r>
              <a:rPr lang="en-US" sz="2400" dirty="0"/>
              <a:t>The Messenger service on the Windows workstation must be </a:t>
            </a:r>
            <a:r>
              <a:rPr lang="en-US" sz="2400" dirty="0" smtClean="0"/>
              <a:t>enabled</a:t>
            </a:r>
            <a:endParaRPr lang="en-US" sz="2400" dirty="0"/>
          </a:p>
          <a:p>
            <a:pPr marL="914400" lvl="1" indent="-457200">
              <a:buFont typeface="Wingdings" pitchFamily="2" charset="2"/>
              <a:buAutoNum type="arabicPeriod"/>
            </a:pPr>
            <a:r>
              <a:rPr lang="en-US" sz="2200" dirty="0"/>
              <a:t>On your Windows workstation, go </a:t>
            </a:r>
            <a:r>
              <a:rPr lang="en-US" sz="2200" dirty="0" smtClean="0"/>
              <a:t>to: </a:t>
            </a:r>
            <a:r>
              <a:rPr lang="en-US" sz="2200" dirty="0" smtClean="0">
                <a:sym typeface="Wingdings" pitchFamily="2" charset="2"/>
              </a:rPr>
              <a:t>Start &gt; Programs</a:t>
            </a:r>
            <a:r>
              <a:rPr lang="en-US" sz="2200" dirty="0">
                <a:sym typeface="Wingdings" pitchFamily="2" charset="2"/>
              </a:rPr>
              <a:t> </a:t>
            </a:r>
            <a:r>
              <a:rPr lang="en-US" sz="2200" dirty="0" smtClean="0">
                <a:sym typeface="Wingdings" pitchFamily="2" charset="2"/>
              </a:rPr>
              <a:t>&gt; Administrative Tools &gt; Services &gt; Messenger</a:t>
            </a:r>
            <a:endParaRPr lang="en-US" sz="2200" dirty="0">
              <a:sym typeface="Wingdings" pitchFamily="2" charset="2"/>
            </a:endParaRPr>
          </a:p>
          <a:p>
            <a:pPr marL="914400" lvl="1" indent="-457200">
              <a:buFont typeface="Wingdings" pitchFamily="2" charset="2"/>
              <a:buAutoNum type="arabicPeriod"/>
            </a:pPr>
            <a:r>
              <a:rPr lang="en-US" sz="2200" dirty="0">
                <a:sym typeface="Wingdings" pitchFamily="2" charset="2"/>
              </a:rPr>
              <a:t>If the Messenger service is disabled, start the </a:t>
            </a:r>
            <a:r>
              <a:rPr lang="en-US" sz="2200" dirty="0" smtClean="0">
                <a:sym typeface="Wingdings" pitchFamily="2" charset="2"/>
              </a:rPr>
              <a:t>service</a:t>
            </a:r>
          </a:p>
          <a:p>
            <a:pPr marL="914400" lvl="1" indent="-457200">
              <a:buNone/>
            </a:pPr>
            <a:endParaRPr lang="en-US" sz="2200" b="1" dirty="0" smtClean="0">
              <a:sym typeface="Wingdings" pitchFamily="2" charset="2"/>
            </a:endParaRPr>
          </a:p>
          <a:p>
            <a:pPr marL="576262" indent="-457200">
              <a:buNone/>
            </a:pPr>
            <a:r>
              <a:rPr lang="en-US" sz="2000" b="1" dirty="0" smtClean="0">
                <a:sym typeface="Wingdings" pitchFamily="2" charset="2"/>
              </a:rPr>
              <a:t>NOTE: </a:t>
            </a:r>
            <a:r>
              <a:rPr lang="en-US" sz="2000" dirty="0" smtClean="0">
                <a:sym typeface="Wingdings" pitchFamily="2" charset="2"/>
              </a:rPr>
              <a:t>The Messenger service is not available on Microsoft </a:t>
            </a:r>
          </a:p>
          <a:p>
            <a:pPr marL="576262" indent="-457200">
              <a:buNone/>
            </a:pPr>
            <a:r>
              <a:rPr lang="en-US" sz="2000" dirty="0" smtClean="0">
                <a:sym typeface="Wingdings" pitchFamily="2" charset="2"/>
              </a:rPr>
              <a:t>Windows Server 2008 R2 and therefore the </a:t>
            </a:r>
            <a:r>
              <a:rPr lang="en-US" sz="2000" dirty="0" err="1" smtClean="0">
                <a:latin typeface="Courier New" pitchFamily="49" charset="0"/>
                <a:cs typeface="Courier New" pitchFamily="49" charset="0"/>
                <a:sym typeface="Wingdings" pitchFamily="2" charset="2"/>
              </a:rPr>
              <a:t>cifs</a:t>
            </a:r>
            <a:r>
              <a:rPr lang="en-US" sz="2000" dirty="0" smtClean="0">
                <a:latin typeface="Courier New" pitchFamily="49" charset="0"/>
                <a:cs typeface="Courier New" pitchFamily="49" charset="0"/>
                <a:sym typeface="Wingdings" pitchFamily="2" charset="2"/>
              </a:rPr>
              <a:t> broadcast </a:t>
            </a:r>
          </a:p>
          <a:p>
            <a:pPr marL="576262" indent="-457200">
              <a:buNone/>
            </a:pPr>
            <a:r>
              <a:rPr lang="en-US" sz="2000" dirty="0" smtClean="0">
                <a:sym typeface="Wingdings" pitchFamily="2" charset="2"/>
              </a:rPr>
              <a:t>command is not available </a:t>
            </a:r>
            <a:endParaRPr lang="en-US" sz="2000" dirty="0">
              <a:sym typeface="Wingdings" pitchFamily="2" charset="2"/>
            </a:endParaRPr>
          </a:p>
          <a:p>
            <a:pPr marL="914400" lvl="1" indent="-457200">
              <a:buFont typeface="Arial" pitchFamily="34" charset="0"/>
              <a:buNone/>
            </a:pPr>
            <a:r>
              <a:rPr lang="en-US" sz="1700" dirty="0"/>
              <a:t/>
            </a:r>
            <a:br>
              <a:rPr lang="en-US" sz="1700" dirty="0"/>
            </a:br>
            <a:endParaRPr lang="en-US" sz="1700" dirty="0"/>
          </a:p>
          <a:p>
            <a:pPr marL="533400" indent="-533400">
              <a:buFont typeface="Wingdings 2" pitchFamily="18" charset="2"/>
              <a:buNone/>
            </a:pPr>
            <a:endParaRPr lang="en-US" sz="1200" dirty="0">
              <a:latin typeface="Courier New" pitchFamily="49"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p:cNvSpPr>
            <a:spLocks noGrp="1" noChangeArrowheads="1"/>
          </p:cNvSpPr>
          <p:nvPr>
            <p:ph type="title" idx="4294967295"/>
          </p:nvPr>
        </p:nvSpPr>
        <p:spPr/>
        <p:txBody>
          <a:bodyPr tIns="45720" bIns="45720"/>
          <a:lstStyle/>
          <a:p>
            <a:r>
              <a:rPr lang="en-US" dirty="0"/>
              <a:t>Broadcasting a Message Example</a:t>
            </a:r>
          </a:p>
        </p:txBody>
      </p:sp>
      <p:sp>
        <p:nvSpPr>
          <p:cNvPr id="567299" name="Rectangle 3"/>
          <p:cNvSpPr>
            <a:spLocks noGrp="1" noChangeArrowheads="1"/>
          </p:cNvSpPr>
          <p:nvPr>
            <p:ph type="body" idx="4294967295"/>
          </p:nvPr>
        </p:nvSpPr>
        <p:spPr/>
        <p:txBody>
          <a:bodyPr/>
          <a:lstStyle/>
          <a:p>
            <a:r>
              <a:rPr lang="en-US" dirty="0"/>
              <a:t>Example of broadcasting a message from a storage system:</a:t>
            </a:r>
          </a:p>
          <a:p>
            <a:pPr>
              <a:buFont typeface="Wingdings 2" pitchFamily="18" charset="2"/>
              <a:buNone/>
            </a:pPr>
            <a:r>
              <a:rPr lang="en-US" sz="2400" dirty="0" smtClean="0">
                <a:latin typeface="Courier New" pitchFamily="49" charset="0"/>
              </a:rPr>
              <a:t>  system</a:t>
            </a:r>
            <a:r>
              <a:rPr lang="en-US" sz="2400" dirty="0">
                <a:latin typeface="Courier New" pitchFamily="49" charset="0"/>
              </a:rPr>
              <a:t>&gt; </a:t>
            </a:r>
            <a:r>
              <a:rPr lang="en-US" sz="2400" b="1" dirty="0">
                <a:latin typeface="Courier New" pitchFamily="49" charset="0"/>
              </a:rPr>
              <a:t>cifs broadcast -v flexvol1 "The shutdown will start in 10 minutes."</a:t>
            </a:r>
          </a:p>
          <a:p>
            <a:r>
              <a:rPr lang="en-US" dirty="0"/>
              <a:t>The following message displays on the Windows workstation:</a:t>
            </a:r>
          </a:p>
          <a:p>
            <a:pPr>
              <a:buFont typeface="Wingdings 2" pitchFamily="18" charset="2"/>
              <a:buNone/>
            </a:pPr>
            <a:endParaRPr lang="en-US" dirty="0"/>
          </a:p>
          <a:p>
            <a:pPr>
              <a:buFont typeface="Wingdings 2" pitchFamily="18" charset="2"/>
              <a:buNone/>
            </a:pPr>
            <a:endParaRPr lang="en-US" sz="2400" dirty="0">
              <a:latin typeface="Courier New" pitchFamily="49" charset="0"/>
            </a:endParaRPr>
          </a:p>
        </p:txBody>
      </p:sp>
      <p:pic>
        <p:nvPicPr>
          <p:cNvPr id="1026" name="Picture 2" descr="C:\Documents and Settings\curtisb\Desktop\MessagerService.png"/>
          <p:cNvPicPr>
            <a:picLocks noChangeAspect="1" noChangeArrowheads="1"/>
          </p:cNvPicPr>
          <p:nvPr/>
        </p:nvPicPr>
        <p:blipFill>
          <a:blip r:embed="rId3" cstate="print"/>
          <a:srcRect/>
          <a:stretch>
            <a:fillRect/>
          </a:stretch>
        </p:blipFill>
        <p:spPr bwMode="auto">
          <a:xfrm>
            <a:off x="2884187" y="3821242"/>
            <a:ext cx="3870325" cy="244316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p:txBody>
          <a:bodyPr/>
          <a:lstStyle/>
          <a:p>
            <a:r>
              <a:rPr lang="en-US" dirty="0"/>
              <a:t>Terminating Sessions</a:t>
            </a:r>
          </a:p>
        </p:txBody>
      </p:sp>
      <p:sp>
        <p:nvSpPr>
          <p:cNvPr id="616452" name="Rectangle 4"/>
          <p:cNvSpPr>
            <a:spLocks noChangeArrowheads="1"/>
          </p:cNvSpPr>
          <p:nvPr/>
        </p:nvSpPr>
        <p:spPr bwMode="auto">
          <a:xfrm>
            <a:off x="1957388" y="1608138"/>
            <a:ext cx="2311400" cy="304800"/>
          </a:xfrm>
          <a:prstGeom prst="rect">
            <a:avLst/>
          </a:prstGeom>
          <a:noFill/>
          <a:ln w="28575" algn="ctr">
            <a:noFill/>
            <a:miter lim="800000"/>
            <a:headEnd/>
            <a:tailEnd/>
          </a:ln>
          <a:effectLst/>
        </p:spPr>
        <p:txBody>
          <a:bodyPr wrap="none">
            <a:spAutoFit/>
          </a:bodyPr>
          <a:lstStyle/>
          <a:p>
            <a:r>
              <a:rPr lang="en-US" sz="1400" dirty="0">
                <a:latin typeface="Courier New" pitchFamily="49" charset="0"/>
              </a:rPr>
              <a:t>cifs terminate Host1</a:t>
            </a:r>
            <a:endParaRPr lang="en-US" sz="1400" i="1" dirty="0">
              <a:latin typeface="Courier New" pitchFamily="49" charset="0"/>
            </a:endParaRPr>
          </a:p>
        </p:txBody>
      </p:sp>
      <p:sp>
        <p:nvSpPr>
          <p:cNvPr id="616453" name="Rectangle 5"/>
          <p:cNvSpPr>
            <a:spLocks noChangeArrowheads="1"/>
          </p:cNvSpPr>
          <p:nvPr/>
        </p:nvSpPr>
        <p:spPr bwMode="auto">
          <a:xfrm>
            <a:off x="1957388" y="3957638"/>
            <a:ext cx="1779587" cy="304800"/>
          </a:xfrm>
          <a:prstGeom prst="rect">
            <a:avLst/>
          </a:prstGeom>
          <a:noFill/>
          <a:ln w="28575" algn="ctr">
            <a:noFill/>
            <a:miter lim="800000"/>
            <a:headEnd/>
            <a:tailEnd/>
          </a:ln>
          <a:effectLst/>
        </p:spPr>
        <p:txBody>
          <a:bodyPr wrap="none">
            <a:spAutoFit/>
          </a:bodyPr>
          <a:lstStyle/>
          <a:p>
            <a:r>
              <a:rPr lang="en-US" sz="1400" dirty="0">
                <a:latin typeface="Courier New" pitchFamily="49" charset="0"/>
              </a:rPr>
              <a:t>cifs terminate </a:t>
            </a:r>
            <a:endParaRPr lang="en-US" sz="1400" i="1" dirty="0">
              <a:latin typeface="Courier New" pitchFamily="49" charset="0"/>
            </a:endParaRPr>
          </a:p>
        </p:txBody>
      </p:sp>
      <p:sp>
        <p:nvSpPr>
          <p:cNvPr id="616457" name="Text Box 9"/>
          <p:cNvSpPr txBox="1">
            <a:spLocks noChangeArrowheads="1"/>
          </p:cNvSpPr>
          <p:nvPr/>
        </p:nvSpPr>
        <p:spPr bwMode="auto">
          <a:xfrm>
            <a:off x="6249988" y="2201863"/>
            <a:ext cx="647700" cy="304800"/>
          </a:xfrm>
          <a:prstGeom prst="rect">
            <a:avLst/>
          </a:prstGeom>
          <a:noFill/>
          <a:ln w="12700" algn="ctr">
            <a:noFill/>
            <a:miter lim="800000"/>
            <a:headEnd/>
            <a:tailEnd/>
          </a:ln>
          <a:effectLst/>
        </p:spPr>
        <p:txBody>
          <a:bodyPr wrap="none">
            <a:spAutoFit/>
          </a:bodyPr>
          <a:lstStyle/>
          <a:p>
            <a:pPr>
              <a:buClrTx/>
              <a:buFontTx/>
              <a:buNone/>
            </a:pPr>
            <a:r>
              <a:rPr lang="en-US" sz="1400" dirty="0"/>
              <a:t>Host1</a:t>
            </a:r>
          </a:p>
        </p:txBody>
      </p:sp>
      <p:sp>
        <p:nvSpPr>
          <p:cNvPr id="616461" name="Text Box 13"/>
          <p:cNvSpPr txBox="1">
            <a:spLocks noChangeArrowheads="1"/>
          </p:cNvSpPr>
          <p:nvPr/>
        </p:nvSpPr>
        <p:spPr bwMode="auto">
          <a:xfrm>
            <a:off x="7242259" y="3388644"/>
            <a:ext cx="647700" cy="304800"/>
          </a:xfrm>
          <a:prstGeom prst="rect">
            <a:avLst/>
          </a:prstGeom>
          <a:noFill/>
          <a:ln w="12700" algn="ctr">
            <a:noFill/>
            <a:miter lim="800000"/>
            <a:headEnd/>
            <a:tailEnd/>
          </a:ln>
          <a:effectLst/>
        </p:spPr>
        <p:txBody>
          <a:bodyPr wrap="none">
            <a:spAutoFit/>
          </a:bodyPr>
          <a:lstStyle/>
          <a:p>
            <a:pPr>
              <a:buClrTx/>
              <a:buFontTx/>
              <a:buNone/>
            </a:pPr>
            <a:r>
              <a:rPr lang="en-US" sz="1400" dirty="0"/>
              <a:t>Host2</a:t>
            </a:r>
          </a:p>
        </p:txBody>
      </p:sp>
      <p:sp>
        <p:nvSpPr>
          <p:cNvPr id="616465" name="Text Box 17"/>
          <p:cNvSpPr txBox="1">
            <a:spLocks noChangeArrowheads="1"/>
          </p:cNvSpPr>
          <p:nvPr/>
        </p:nvSpPr>
        <p:spPr bwMode="auto">
          <a:xfrm>
            <a:off x="6249988" y="4549775"/>
            <a:ext cx="647700" cy="304800"/>
          </a:xfrm>
          <a:prstGeom prst="rect">
            <a:avLst/>
          </a:prstGeom>
          <a:noFill/>
          <a:ln w="12700" algn="ctr">
            <a:noFill/>
            <a:miter lim="800000"/>
            <a:headEnd/>
            <a:tailEnd/>
          </a:ln>
          <a:effectLst/>
        </p:spPr>
        <p:txBody>
          <a:bodyPr wrap="none">
            <a:spAutoFit/>
          </a:bodyPr>
          <a:lstStyle/>
          <a:p>
            <a:pPr>
              <a:buClrTx/>
              <a:buFontTx/>
              <a:buNone/>
            </a:pPr>
            <a:r>
              <a:rPr lang="en-US" sz="1400" dirty="0"/>
              <a:t>Host3</a:t>
            </a:r>
          </a:p>
        </p:txBody>
      </p:sp>
      <p:sp>
        <p:nvSpPr>
          <p:cNvPr id="616469" name="Text Box 21"/>
          <p:cNvSpPr txBox="1">
            <a:spLocks noChangeArrowheads="1"/>
          </p:cNvSpPr>
          <p:nvPr/>
        </p:nvSpPr>
        <p:spPr bwMode="auto">
          <a:xfrm>
            <a:off x="7158038" y="5724525"/>
            <a:ext cx="647700" cy="304800"/>
          </a:xfrm>
          <a:prstGeom prst="rect">
            <a:avLst/>
          </a:prstGeom>
          <a:noFill/>
          <a:ln w="12700" algn="ctr">
            <a:noFill/>
            <a:miter lim="800000"/>
            <a:headEnd/>
            <a:tailEnd/>
          </a:ln>
          <a:effectLst/>
        </p:spPr>
        <p:txBody>
          <a:bodyPr wrap="none">
            <a:spAutoFit/>
          </a:bodyPr>
          <a:lstStyle/>
          <a:p>
            <a:pPr>
              <a:buClrTx/>
              <a:buFontTx/>
              <a:buNone/>
            </a:pPr>
            <a:r>
              <a:rPr lang="en-US" sz="1400" dirty="0"/>
              <a:t>Host4</a:t>
            </a:r>
          </a:p>
        </p:txBody>
      </p:sp>
      <p:cxnSp>
        <p:nvCxnSpPr>
          <p:cNvPr id="616470" name="AutoShape 22"/>
          <p:cNvCxnSpPr>
            <a:cxnSpLocks noChangeShapeType="1"/>
            <a:stCxn id="616452" idx="3"/>
            <a:endCxn id="616456" idx="2"/>
          </p:cNvCxnSpPr>
          <p:nvPr/>
        </p:nvCxnSpPr>
        <p:spPr bwMode="auto">
          <a:xfrm>
            <a:off x="4268788" y="1760538"/>
            <a:ext cx="1793875" cy="0"/>
          </a:xfrm>
          <a:prstGeom prst="straightConnector1">
            <a:avLst/>
          </a:prstGeom>
          <a:noFill/>
          <a:ln w="28575">
            <a:solidFill>
              <a:schemeClr val="tx1"/>
            </a:solidFill>
            <a:round/>
            <a:headEnd/>
            <a:tailEnd type="triangle" w="med" len="med"/>
          </a:ln>
          <a:effectLst/>
        </p:spPr>
      </p:cxnSp>
      <p:cxnSp>
        <p:nvCxnSpPr>
          <p:cNvPr id="616471" name="AutoShape 23"/>
          <p:cNvCxnSpPr>
            <a:cxnSpLocks noChangeShapeType="1"/>
            <a:stCxn id="616453" idx="3"/>
            <a:endCxn id="616464" idx="2"/>
          </p:cNvCxnSpPr>
          <p:nvPr/>
        </p:nvCxnSpPr>
        <p:spPr bwMode="auto">
          <a:xfrm>
            <a:off x="3736975" y="4110038"/>
            <a:ext cx="2325688" cy="0"/>
          </a:xfrm>
          <a:prstGeom prst="straightConnector1">
            <a:avLst/>
          </a:prstGeom>
          <a:noFill/>
          <a:ln w="28575">
            <a:solidFill>
              <a:schemeClr val="tx1"/>
            </a:solidFill>
            <a:round/>
            <a:headEnd/>
            <a:tailEnd type="triangle" w="med" len="med"/>
          </a:ln>
          <a:effectLst/>
        </p:spPr>
      </p:cxnSp>
      <p:cxnSp>
        <p:nvCxnSpPr>
          <p:cNvPr id="616472" name="AutoShape 24"/>
          <p:cNvCxnSpPr>
            <a:cxnSpLocks noChangeShapeType="1"/>
            <a:stCxn id="616453" idx="3"/>
            <a:endCxn id="616460" idx="2"/>
          </p:cNvCxnSpPr>
          <p:nvPr/>
        </p:nvCxnSpPr>
        <p:spPr bwMode="auto">
          <a:xfrm flipV="1">
            <a:off x="3736975" y="2935288"/>
            <a:ext cx="3235325" cy="1174750"/>
          </a:xfrm>
          <a:prstGeom prst="bentConnector3">
            <a:avLst>
              <a:gd name="adj1" fmla="val 49949"/>
            </a:avLst>
          </a:prstGeom>
          <a:noFill/>
          <a:ln w="28575">
            <a:solidFill>
              <a:schemeClr val="tx1"/>
            </a:solidFill>
            <a:miter lim="800000"/>
            <a:headEnd/>
            <a:tailEnd type="triangle" w="med" len="med"/>
          </a:ln>
          <a:effectLst/>
        </p:spPr>
      </p:cxnSp>
      <p:cxnSp>
        <p:nvCxnSpPr>
          <p:cNvPr id="616473" name="AutoShape 25"/>
          <p:cNvCxnSpPr>
            <a:cxnSpLocks noChangeShapeType="1"/>
            <a:stCxn id="616453" idx="3"/>
            <a:endCxn id="616468" idx="2"/>
          </p:cNvCxnSpPr>
          <p:nvPr/>
        </p:nvCxnSpPr>
        <p:spPr bwMode="auto">
          <a:xfrm>
            <a:off x="3736975" y="4110038"/>
            <a:ext cx="3235325" cy="1173162"/>
          </a:xfrm>
          <a:prstGeom prst="bentConnector3">
            <a:avLst>
              <a:gd name="adj1" fmla="val 49949"/>
            </a:avLst>
          </a:prstGeom>
          <a:noFill/>
          <a:ln w="28575">
            <a:solidFill>
              <a:schemeClr val="tx1"/>
            </a:solidFill>
            <a:miter lim="800000"/>
            <a:headEnd/>
            <a:tailEnd type="triangle" w="med" len="med"/>
          </a:ln>
          <a:effectLst/>
        </p:spPr>
      </p:cxnSp>
      <p:sp>
        <p:nvSpPr>
          <p:cNvPr id="27" name="Text Box 4"/>
          <p:cNvSpPr txBox="1">
            <a:spLocks noChangeArrowheads="1"/>
          </p:cNvSpPr>
          <p:nvPr/>
        </p:nvSpPr>
        <p:spPr bwMode="auto">
          <a:xfrm>
            <a:off x="1034298" y="2428499"/>
            <a:ext cx="4223501" cy="338554"/>
          </a:xfrm>
          <a:prstGeom prst="rect">
            <a:avLst/>
          </a:prstGeom>
          <a:solidFill>
            <a:schemeClr val="bg1"/>
          </a:solidFill>
          <a:ln w="12700">
            <a:noFill/>
            <a:miter lim="800000"/>
            <a:headEnd type="none" w="sm" len="sm"/>
            <a:tailEnd type="none" w="sm" len="sm"/>
          </a:ln>
        </p:spPr>
        <p:txBody>
          <a:bodyPr wrap="square" anchor="ctr">
            <a:spAutoFit/>
          </a:bodyPr>
          <a:lstStyle/>
          <a:p>
            <a:pPr>
              <a:spcBef>
                <a:spcPct val="50000"/>
              </a:spcBef>
            </a:pPr>
            <a:r>
              <a:rPr lang="en-US" sz="1600" b="1" dirty="0">
                <a:latin typeface="Courier New" pitchFamily="49" charset="0"/>
              </a:rPr>
              <a:t>cifs terminate [-t time] [</a:t>
            </a:r>
            <a:r>
              <a:rPr lang="en-US" sz="1600" b="1" i="1" dirty="0">
                <a:latin typeface="Courier New" pitchFamily="49" charset="0"/>
              </a:rPr>
              <a:t>host</a:t>
            </a:r>
            <a:r>
              <a:rPr lang="en-US" sz="1600" b="1" dirty="0">
                <a:latin typeface="Courier New" pitchFamily="49" charset="0"/>
              </a:rPr>
              <a:t>]</a:t>
            </a:r>
          </a:p>
        </p:txBody>
      </p:sp>
      <p:grpSp>
        <p:nvGrpSpPr>
          <p:cNvPr id="2" name="Group 34"/>
          <p:cNvGrpSpPr>
            <a:grpSpLocks/>
          </p:cNvGrpSpPr>
          <p:nvPr/>
        </p:nvGrpSpPr>
        <p:grpSpPr bwMode="auto">
          <a:xfrm>
            <a:off x="6087979" y="3584158"/>
            <a:ext cx="1010652" cy="975811"/>
            <a:chOff x="3721" y="795"/>
            <a:chExt cx="400" cy="400"/>
          </a:xfrm>
        </p:grpSpPr>
        <p:pic>
          <p:nvPicPr>
            <p:cNvPr id="29" name="Picture 27" descr="nauil00148"/>
            <p:cNvPicPr>
              <a:picLocks noChangeAspect="1" noChangeArrowheads="1"/>
            </p:cNvPicPr>
            <p:nvPr/>
          </p:nvPicPr>
          <p:blipFill>
            <a:blip r:embed="rId3" cstate="print"/>
            <a:srcRect/>
            <a:stretch>
              <a:fillRect/>
            </a:stretch>
          </p:blipFill>
          <p:spPr bwMode="auto">
            <a:xfrm>
              <a:off x="3788" y="883"/>
              <a:ext cx="282" cy="228"/>
            </a:xfrm>
            <a:prstGeom prst="rect">
              <a:avLst/>
            </a:prstGeom>
            <a:noFill/>
            <a:ln w="9525">
              <a:noFill/>
              <a:miter lim="800000"/>
              <a:headEnd/>
              <a:tailEnd/>
            </a:ln>
          </p:spPr>
        </p:pic>
        <p:sp>
          <p:nvSpPr>
            <p:cNvPr id="30" name="AutoShape 19"/>
            <p:cNvSpPr>
              <a:spLocks noChangeArrowheads="1"/>
            </p:cNvSpPr>
            <p:nvPr/>
          </p:nvSpPr>
          <p:spPr bwMode="auto">
            <a:xfrm>
              <a:off x="3721" y="795"/>
              <a:ext cx="400" cy="400"/>
            </a:xfrm>
            <a:custGeom>
              <a:avLst/>
              <a:gdLst>
                <a:gd name="T0" fmla="*/ 4 w 21600"/>
                <a:gd name="T1" fmla="*/ 0 h 21600"/>
                <a:gd name="T2" fmla="*/ 1 w 21600"/>
                <a:gd name="T3" fmla="*/ 1 h 21600"/>
                <a:gd name="T4" fmla="*/ 0 w 21600"/>
                <a:gd name="T5" fmla="*/ 4 h 21600"/>
                <a:gd name="T6" fmla="*/ 1 w 21600"/>
                <a:gd name="T7" fmla="*/ 6 h 21600"/>
                <a:gd name="T8" fmla="*/ 4 w 21600"/>
                <a:gd name="T9" fmla="*/ 7 h 21600"/>
                <a:gd name="T10" fmla="*/ 6 w 21600"/>
                <a:gd name="T11" fmla="*/ 6 h 21600"/>
                <a:gd name="T12" fmla="*/ 7 w 21600"/>
                <a:gd name="T13" fmla="*/ 4 h 21600"/>
                <a:gd name="T14" fmla="*/ 6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3186 w 21600"/>
                <a:gd name="T25" fmla="*/ 3186 h 21600"/>
                <a:gd name="T26" fmla="*/ 18414 w 21600"/>
                <a:gd name="T27" fmla="*/ 184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27" y="16661"/>
                  </a:moveTo>
                  <a:cubicBezTo>
                    <a:pt x="19199" y="15016"/>
                    <a:pt x="19951" y="12942"/>
                    <a:pt x="19951" y="10800"/>
                  </a:cubicBezTo>
                  <a:cubicBezTo>
                    <a:pt x="19951" y="5746"/>
                    <a:pt x="15853" y="1649"/>
                    <a:pt x="10800" y="1649"/>
                  </a:cubicBezTo>
                  <a:cubicBezTo>
                    <a:pt x="8657" y="1648"/>
                    <a:pt x="6583" y="2400"/>
                    <a:pt x="4938" y="3772"/>
                  </a:cubicBezTo>
                  <a:close/>
                  <a:moveTo>
                    <a:pt x="3772" y="4938"/>
                  </a:moveTo>
                  <a:cubicBezTo>
                    <a:pt x="2400" y="6583"/>
                    <a:pt x="1649" y="8657"/>
                    <a:pt x="1649" y="10799"/>
                  </a:cubicBezTo>
                  <a:cubicBezTo>
                    <a:pt x="1649" y="15853"/>
                    <a:pt x="5746" y="19951"/>
                    <a:pt x="10800" y="19951"/>
                  </a:cubicBezTo>
                  <a:cubicBezTo>
                    <a:pt x="12942" y="19951"/>
                    <a:pt x="15016" y="19199"/>
                    <a:pt x="16661" y="17827"/>
                  </a:cubicBezTo>
                  <a:close/>
                </a:path>
              </a:pathLst>
            </a:custGeom>
            <a:solidFill>
              <a:schemeClr val="folHlink"/>
            </a:solid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grpSp>
      <p:grpSp>
        <p:nvGrpSpPr>
          <p:cNvPr id="3" name="Group 34"/>
          <p:cNvGrpSpPr>
            <a:grpSpLocks/>
          </p:cNvGrpSpPr>
          <p:nvPr/>
        </p:nvGrpSpPr>
        <p:grpSpPr bwMode="auto">
          <a:xfrm>
            <a:off x="7010400" y="2437147"/>
            <a:ext cx="1010652" cy="975811"/>
            <a:chOff x="3721" y="795"/>
            <a:chExt cx="400" cy="400"/>
          </a:xfrm>
        </p:grpSpPr>
        <p:pic>
          <p:nvPicPr>
            <p:cNvPr id="35" name="Picture 27" descr="nauil00148"/>
            <p:cNvPicPr>
              <a:picLocks noChangeAspect="1" noChangeArrowheads="1"/>
            </p:cNvPicPr>
            <p:nvPr/>
          </p:nvPicPr>
          <p:blipFill>
            <a:blip r:embed="rId3" cstate="print"/>
            <a:srcRect/>
            <a:stretch>
              <a:fillRect/>
            </a:stretch>
          </p:blipFill>
          <p:spPr bwMode="auto">
            <a:xfrm>
              <a:off x="3788" y="883"/>
              <a:ext cx="282" cy="228"/>
            </a:xfrm>
            <a:prstGeom prst="rect">
              <a:avLst/>
            </a:prstGeom>
            <a:noFill/>
            <a:ln w="9525">
              <a:noFill/>
              <a:miter lim="800000"/>
              <a:headEnd/>
              <a:tailEnd/>
            </a:ln>
          </p:spPr>
        </p:pic>
        <p:sp>
          <p:nvSpPr>
            <p:cNvPr id="36" name="AutoShape 19"/>
            <p:cNvSpPr>
              <a:spLocks noChangeArrowheads="1"/>
            </p:cNvSpPr>
            <p:nvPr/>
          </p:nvSpPr>
          <p:spPr bwMode="auto">
            <a:xfrm>
              <a:off x="3721" y="795"/>
              <a:ext cx="400" cy="400"/>
            </a:xfrm>
            <a:custGeom>
              <a:avLst/>
              <a:gdLst>
                <a:gd name="T0" fmla="*/ 4 w 21600"/>
                <a:gd name="T1" fmla="*/ 0 h 21600"/>
                <a:gd name="T2" fmla="*/ 1 w 21600"/>
                <a:gd name="T3" fmla="*/ 1 h 21600"/>
                <a:gd name="T4" fmla="*/ 0 w 21600"/>
                <a:gd name="T5" fmla="*/ 4 h 21600"/>
                <a:gd name="T6" fmla="*/ 1 w 21600"/>
                <a:gd name="T7" fmla="*/ 6 h 21600"/>
                <a:gd name="T8" fmla="*/ 4 w 21600"/>
                <a:gd name="T9" fmla="*/ 7 h 21600"/>
                <a:gd name="T10" fmla="*/ 6 w 21600"/>
                <a:gd name="T11" fmla="*/ 6 h 21600"/>
                <a:gd name="T12" fmla="*/ 7 w 21600"/>
                <a:gd name="T13" fmla="*/ 4 h 21600"/>
                <a:gd name="T14" fmla="*/ 6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3186 w 21600"/>
                <a:gd name="T25" fmla="*/ 3186 h 21600"/>
                <a:gd name="T26" fmla="*/ 18414 w 21600"/>
                <a:gd name="T27" fmla="*/ 184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27" y="16661"/>
                  </a:moveTo>
                  <a:cubicBezTo>
                    <a:pt x="19199" y="15016"/>
                    <a:pt x="19951" y="12942"/>
                    <a:pt x="19951" y="10800"/>
                  </a:cubicBezTo>
                  <a:cubicBezTo>
                    <a:pt x="19951" y="5746"/>
                    <a:pt x="15853" y="1649"/>
                    <a:pt x="10800" y="1649"/>
                  </a:cubicBezTo>
                  <a:cubicBezTo>
                    <a:pt x="8657" y="1648"/>
                    <a:pt x="6583" y="2400"/>
                    <a:pt x="4938" y="3772"/>
                  </a:cubicBezTo>
                  <a:close/>
                  <a:moveTo>
                    <a:pt x="3772" y="4938"/>
                  </a:moveTo>
                  <a:cubicBezTo>
                    <a:pt x="2400" y="6583"/>
                    <a:pt x="1649" y="8657"/>
                    <a:pt x="1649" y="10799"/>
                  </a:cubicBezTo>
                  <a:cubicBezTo>
                    <a:pt x="1649" y="15853"/>
                    <a:pt x="5746" y="19951"/>
                    <a:pt x="10800" y="19951"/>
                  </a:cubicBezTo>
                  <a:cubicBezTo>
                    <a:pt x="12942" y="19951"/>
                    <a:pt x="15016" y="19199"/>
                    <a:pt x="16661" y="17827"/>
                  </a:cubicBezTo>
                  <a:close/>
                </a:path>
              </a:pathLst>
            </a:custGeom>
            <a:solidFill>
              <a:schemeClr val="folHlink"/>
            </a:solid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grpSp>
      <p:grpSp>
        <p:nvGrpSpPr>
          <p:cNvPr id="4" name="Group 34"/>
          <p:cNvGrpSpPr>
            <a:grpSpLocks/>
          </p:cNvGrpSpPr>
          <p:nvPr/>
        </p:nvGrpSpPr>
        <p:grpSpPr bwMode="auto">
          <a:xfrm>
            <a:off x="6083968" y="1221958"/>
            <a:ext cx="1010652" cy="975811"/>
            <a:chOff x="3721" y="795"/>
            <a:chExt cx="400" cy="400"/>
          </a:xfrm>
        </p:grpSpPr>
        <p:pic>
          <p:nvPicPr>
            <p:cNvPr id="38" name="Picture 27" descr="nauil00148"/>
            <p:cNvPicPr>
              <a:picLocks noChangeAspect="1" noChangeArrowheads="1"/>
            </p:cNvPicPr>
            <p:nvPr/>
          </p:nvPicPr>
          <p:blipFill>
            <a:blip r:embed="rId3" cstate="print"/>
            <a:srcRect/>
            <a:stretch>
              <a:fillRect/>
            </a:stretch>
          </p:blipFill>
          <p:spPr bwMode="auto">
            <a:xfrm>
              <a:off x="3788" y="883"/>
              <a:ext cx="282" cy="228"/>
            </a:xfrm>
            <a:prstGeom prst="rect">
              <a:avLst/>
            </a:prstGeom>
            <a:noFill/>
            <a:ln w="9525">
              <a:noFill/>
              <a:miter lim="800000"/>
              <a:headEnd/>
              <a:tailEnd/>
            </a:ln>
          </p:spPr>
        </p:pic>
        <p:sp>
          <p:nvSpPr>
            <p:cNvPr id="39" name="AutoShape 19"/>
            <p:cNvSpPr>
              <a:spLocks noChangeArrowheads="1"/>
            </p:cNvSpPr>
            <p:nvPr/>
          </p:nvSpPr>
          <p:spPr bwMode="auto">
            <a:xfrm>
              <a:off x="3721" y="795"/>
              <a:ext cx="400" cy="400"/>
            </a:xfrm>
            <a:custGeom>
              <a:avLst/>
              <a:gdLst>
                <a:gd name="T0" fmla="*/ 4 w 21600"/>
                <a:gd name="T1" fmla="*/ 0 h 21600"/>
                <a:gd name="T2" fmla="*/ 1 w 21600"/>
                <a:gd name="T3" fmla="*/ 1 h 21600"/>
                <a:gd name="T4" fmla="*/ 0 w 21600"/>
                <a:gd name="T5" fmla="*/ 4 h 21600"/>
                <a:gd name="T6" fmla="*/ 1 w 21600"/>
                <a:gd name="T7" fmla="*/ 6 h 21600"/>
                <a:gd name="T8" fmla="*/ 4 w 21600"/>
                <a:gd name="T9" fmla="*/ 7 h 21600"/>
                <a:gd name="T10" fmla="*/ 6 w 21600"/>
                <a:gd name="T11" fmla="*/ 6 h 21600"/>
                <a:gd name="T12" fmla="*/ 7 w 21600"/>
                <a:gd name="T13" fmla="*/ 4 h 21600"/>
                <a:gd name="T14" fmla="*/ 6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3186 w 21600"/>
                <a:gd name="T25" fmla="*/ 3186 h 21600"/>
                <a:gd name="T26" fmla="*/ 18414 w 21600"/>
                <a:gd name="T27" fmla="*/ 184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27" y="16661"/>
                  </a:moveTo>
                  <a:cubicBezTo>
                    <a:pt x="19199" y="15016"/>
                    <a:pt x="19951" y="12942"/>
                    <a:pt x="19951" y="10800"/>
                  </a:cubicBezTo>
                  <a:cubicBezTo>
                    <a:pt x="19951" y="5746"/>
                    <a:pt x="15853" y="1649"/>
                    <a:pt x="10800" y="1649"/>
                  </a:cubicBezTo>
                  <a:cubicBezTo>
                    <a:pt x="8657" y="1648"/>
                    <a:pt x="6583" y="2400"/>
                    <a:pt x="4938" y="3772"/>
                  </a:cubicBezTo>
                  <a:close/>
                  <a:moveTo>
                    <a:pt x="3772" y="4938"/>
                  </a:moveTo>
                  <a:cubicBezTo>
                    <a:pt x="2400" y="6583"/>
                    <a:pt x="1649" y="8657"/>
                    <a:pt x="1649" y="10799"/>
                  </a:cubicBezTo>
                  <a:cubicBezTo>
                    <a:pt x="1649" y="15853"/>
                    <a:pt x="5746" y="19951"/>
                    <a:pt x="10800" y="19951"/>
                  </a:cubicBezTo>
                  <a:cubicBezTo>
                    <a:pt x="12942" y="19951"/>
                    <a:pt x="15016" y="19199"/>
                    <a:pt x="16661" y="17827"/>
                  </a:cubicBezTo>
                  <a:close/>
                </a:path>
              </a:pathLst>
            </a:custGeom>
            <a:solidFill>
              <a:schemeClr val="folHlink"/>
            </a:solid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grpSp>
      <p:grpSp>
        <p:nvGrpSpPr>
          <p:cNvPr id="5" name="Group 34"/>
          <p:cNvGrpSpPr>
            <a:grpSpLocks/>
          </p:cNvGrpSpPr>
          <p:nvPr/>
        </p:nvGrpSpPr>
        <p:grpSpPr bwMode="auto">
          <a:xfrm>
            <a:off x="6990347" y="4799347"/>
            <a:ext cx="1010652" cy="975811"/>
            <a:chOff x="3721" y="795"/>
            <a:chExt cx="400" cy="400"/>
          </a:xfrm>
        </p:grpSpPr>
        <p:pic>
          <p:nvPicPr>
            <p:cNvPr id="41" name="Picture 27" descr="nauil00148"/>
            <p:cNvPicPr>
              <a:picLocks noChangeAspect="1" noChangeArrowheads="1"/>
            </p:cNvPicPr>
            <p:nvPr/>
          </p:nvPicPr>
          <p:blipFill>
            <a:blip r:embed="rId3" cstate="print"/>
            <a:srcRect/>
            <a:stretch>
              <a:fillRect/>
            </a:stretch>
          </p:blipFill>
          <p:spPr bwMode="auto">
            <a:xfrm>
              <a:off x="3788" y="883"/>
              <a:ext cx="282" cy="228"/>
            </a:xfrm>
            <a:prstGeom prst="rect">
              <a:avLst/>
            </a:prstGeom>
            <a:noFill/>
            <a:ln w="9525">
              <a:noFill/>
              <a:miter lim="800000"/>
              <a:headEnd/>
              <a:tailEnd/>
            </a:ln>
          </p:spPr>
        </p:pic>
        <p:sp>
          <p:nvSpPr>
            <p:cNvPr id="42" name="AutoShape 19"/>
            <p:cNvSpPr>
              <a:spLocks noChangeArrowheads="1"/>
            </p:cNvSpPr>
            <p:nvPr/>
          </p:nvSpPr>
          <p:spPr bwMode="auto">
            <a:xfrm>
              <a:off x="3721" y="795"/>
              <a:ext cx="400" cy="400"/>
            </a:xfrm>
            <a:custGeom>
              <a:avLst/>
              <a:gdLst>
                <a:gd name="T0" fmla="*/ 4 w 21600"/>
                <a:gd name="T1" fmla="*/ 0 h 21600"/>
                <a:gd name="T2" fmla="*/ 1 w 21600"/>
                <a:gd name="T3" fmla="*/ 1 h 21600"/>
                <a:gd name="T4" fmla="*/ 0 w 21600"/>
                <a:gd name="T5" fmla="*/ 4 h 21600"/>
                <a:gd name="T6" fmla="*/ 1 w 21600"/>
                <a:gd name="T7" fmla="*/ 6 h 21600"/>
                <a:gd name="T8" fmla="*/ 4 w 21600"/>
                <a:gd name="T9" fmla="*/ 7 h 21600"/>
                <a:gd name="T10" fmla="*/ 6 w 21600"/>
                <a:gd name="T11" fmla="*/ 6 h 21600"/>
                <a:gd name="T12" fmla="*/ 7 w 21600"/>
                <a:gd name="T13" fmla="*/ 4 h 21600"/>
                <a:gd name="T14" fmla="*/ 6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 name="T24" fmla="*/ 3186 w 21600"/>
                <a:gd name="T25" fmla="*/ 3186 h 21600"/>
                <a:gd name="T26" fmla="*/ 18414 w 21600"/>
                <a:gd name="T27" fmla="*/ 184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27" y="16661"/>
                  </a:moveTo>
                  <a:cubicBezTo>
                    <a:pt x="19199" y="15016"/>
                    <a:pt x="19951" y="12942"/>
                    <a:pt x="19951" y="10800"/>
                  </a:cubicBezTo>
                  <a:cubicBezTo>
                    <a:pt x="19951" y="5746"/>
                    <a:pt x="15853" y="1649"/>
                    <a:pt x="10800" y="1649"/>
                  </a:cubicBezTo>
                  <a:cubicBezTo>
                    <a:pt x="8657" y="1648"/>
                    <a:pt x="6583" y="2400"/>
                    <a:pt x="4938" y="3772"/>
                  </a:cubicBezTo>
                  <a:close/>
                  <a:moveTo>
                    <a:pt x="3772" y="4938"/>
                  </a:moveTo>
                  <a:cubicBezTo>
                    <a:pt x="2400" y="6583"/>
                    <a:pt x="1649" y="8657"/>
                    <a:pt x="1649" y="10799"/>
                  </a:cubicBezTo>
                  <a:cubicBezTo>
                    <a:pt x="1649" y="15853"/>
                    <a:pt x="5746" y="19951"/>
                    <a:pt x="10800" y="19951"/>
                  </a:cubicBezTo>
                  <a:cubicBezTo>
                    <a:pt x="12942" y="19951"/>
                    <a:pt x="15016" y="19199"/>
                    <a:pt x="16661" y="17827"/>
                  </a:cubicBezTo>
                  <a:close/>
                </a:path>
              </a:pathLst>
            </a:custGeom>
            <a:solidFill>
              <a:schemeClr val="folHlink"/>
            </a:solidFill>
            <a:ln w="28575" algn="ctr">
              <a:noFill/>
              <a:miter lim="800000"/>
              <a:headEnd/>
              <a:tailEnd/>
            </a:ln>
          </p:spPr>
          <p:txBody>
            <a:bodyPr wrap="none" anchor="ctr"/>
            <a:lstStyle/>
            <a:p>
              <a:pPr algn="ctr">
                <a:buClr>
                  <a:schemeClr val="accent2"/>
                </a:buClr>
                <a:buFont typeface="Wingdings 2" pitchFamily="18" charset="2"/>
                <a:buNone/>
              </a:pPr>
              <a:endParaRPr lang="en-US" dirty="0"/>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Creating and Deleting Shares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r>
              <a:rPr lang="en-US" dirty="0"/>
              <a:t>Default Shares</a:t>
            </a:r>
          </a:p>
        </p:txBody>
      </p:sp>
      <p:sp>
        <p:nvSpPr>
          <p:cNvPr id="571395" name="Rectangle 3"/>
          <p:cNvSpPr>
            <a:spLocks noGrp="1" noChangeArrowheads="1"/>
          </p:cNvSpPr>
          <p:nvPr>
            <p:ph type="body" idx="1"/>
          </p:nvPr>
        </p:nvSpPr>
        <p:spPr/>
        <p:txBody>
          <a:bodyPr/>
          <a:lstStyle/>
          <a:p>
            <a:r>
              <a:rPr lang="en-US" dirty="0"/>
              <a:t>As you recall, three default share definitions are created upon completion of </a:t>
            </a:r>
            <a:r>
              <a:rPr lang="en-US" dirty="0">
                <a:latin typeface="Courier New" pitchFamily="49" charset="0"/>
              </a:rPr>
              <a:t>cifs setup</a:t>
            </a:r>
            <a:r>
              <a:rPr lang="en-US" dirty="0"/>
              <a:t>:</a:t>
            </a:r>
          </a:p>
          <a:p>
            <a:pPr lvl="1"/>
            <a:r>
              <a:rPr lang="en-US" dirty="0"/>
              <a:t>C$ </a:t>
            </a:r>
          </a:p>
          <a:p>
            <a:pPr lvl="1"/>
            <a:r>
              <a:rPr lang="en-US" dirty="0"/>
              <a:t>ETC$</a:t>
            </a:r>
          </a:p>
          <a:p>
            <a:pPr lvl="1"/>
            <a:r>
              <a:rPr lang="en-US" dirty="0"/>
              <a:t>HOME </a:t>
            </a:r>
          </a:p>
          <a:p>
            <a:r>
              <a:rPr lang="en-US" dirty="0"/>
              <a:t>But you can create new shares…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idx="4294967295"/>
          </p:nvPr>
        </p:nvSpPr>
        <p:spPr/>
        <p:txBody>
          <a:bodyPr tIns="45720" bIns="45720"/>
          <a:lstStyle/>
          <a:p>
            <a:r>
              <a:rPr lang="en-US" dirty="0"/>
              <a:t>Creating a Share</a:t>
            </a:r>
          </a:p>
        </p:txBody>
      </p:sp>
      <p:sp>
        <p:nvSpPr>
          <p:cNvPr id="573443" name="Rectangle 3"/>
          <p:cNvSpPr>
            <a:spLocks noGrp="1" noChangeArrowheads="1"/>
          </p:cNvSpPr>
          <p:nvPr>
            <p:ph type="body" idx="4294967295"/>
          </p:nvPr>
        </p:nvSpPr>
        <p:spPr/>
        <p:txBody>
          <a:bodyPr/>
          <a:lstStyle/>
          <a:p>
            <a:r>
              <a:rPr lang="en-US" dirty="0"/>
              <a:t>When you create a share, you must provide:</a:t>
            </a:r>
          </a:p>
          <a:p>
            <a:pPr lvl="1"/>
            <a:r>
              <a:rPr lang="en-US" dirty="0"/>
              <a:t>Complete path name </a:t>
            </a:r>
          </a:p>
          <a:p>
            <a:pPr lvl="1"/>
            <a:r>
              <a:rPr lang="en-US" dirty="0"/>
              <a:t>Name of the share </a:t>
            </a:r>
          </a:p>
          <a:p>
            <a:pPr lvl="1"/>
            <a:r>
              <a:rPr lang="en-US" dirty="0"/>
              <a:t>Optionally, a description of the share</a:t>
            </a:r>
          </a:p>
          <a:p>
            <a:r>
              <a:rPr lang="en-US" dirty="0"/>
              <a:t>Data ONTAP CLI also allows:</a:t>
            </a:r>
          </a:p>
          <a:p>
            <a:pPr lvl="1"/>
            <a:r>
              <a:rPr lang="en-US" dirty="0"/>
              <a:t>Group membership for files in the share</a:t>
            </a:r>
          </a:p>
          <a:p>
            <a:pPr lvl="1"/>
            <a:r>
              <a:rPr lang="en-US" dirty="0"/>
              <a:t>Support for wide symbolic links</a:t>
            </a:r>
          </a:p>
          <a:p>
            <a:pPr lvl="1"/>
            <a:r>
              <a:rPr lang="en-US" dirty="0" smtClean="0"/>
              <a:t>Disabling or enabling </a:t>
            </a:r>
            <a:r>
              <a:rPr lang="en-US" dirty="0"/>
              <a:t>of virus scanning when files in the share are first opened </a:t>
            </a:r>
          </a:p>
          <a:p>
            <a:r>
              <a:rPr lang="en-US" dirty="0"/>
              <a:t>MMC also allows permissions for the share</a:t>
            </a:r>
          </a:p>
          <a:p>
            <a:pPr lvl="1">
              <a:buFont typeface="Arial" pitchFamily="34" charset="0"/>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idx="4294967295"/>
          </p:nvPr>
        </p:nvSpPr>
        <p:spPr/>
        <p:txBody>
          <a:bodyPr tIns="45720" bIns="45720"/>
          <a:lstStyle/>
          <a:p>
            <a:r>
              <a:rPr lang="en-US" dirty="0"/>
              <a:t>Creating a Share (Cont.)</a:t>
            </a:r>
          </a:p>
        </p:txBody>
      </p:sp>
      <p:sp>
        <p:nvSpPr>
          <p:cNvPr id="575491" name="Rectangle 3"/>
          <p:cNvSpPr>
            <a:spLocks noGrp="1" noChangeArrowheads="1"/>
          </p:cNvSpPr>
          <p:nvPr>
            <p:ph type="body" idx="4294967295"/>
          </p:nvPr>
        </p:nvSpPr>
        <p:spPr/>
        <p:txBody>
          <a:bodyPr/>
          <a:lstStyle/>
          <a:p>
            <a:pPr>
              <a:spcBef>
                <a:spcPct val="0"/>
              </a:spcBef>
            </a:pPr>
            <a:r>
              <a:rPr lang="en-US" dirty="0"/>
              <a:t>Additional properties can be </a:t>
            </a:r>
            <a:r>
              <a:rPr lang="en-US" dirty="0" smtClean="0"/>
              <a:t>set or modified </a:t>
            </a:r>
            <a:r>
              <a:rPr lang="en-US" dirty="0"/>
              <a:t>after </a:t>
            </a:r>
            <a:r>
              <a:rPr lang="en-US" dirty="0" smtClean="0"/>
              <a:t>creating </a:t>
            </a:r>
            <a:r>
              <a:rPr lang="en-US" dirty="0"/>
              <a:t>a share:</a:t>
            </a:r>
          </a:p>
          <a:p>
            <a:pPr lvl="1"/>
            <a:r>
              <a:rPr lang="en-US" dirty="0"/>
              <a:t>Maximum number of users who can simultaneously access the share </a:t>
            </a:r>
          </a:p>
          <a:p>
            <a:pPr lvl="2"/>
            <a:r>
              <a:rPr lang="en-US" dirty="0"/>
              <a:t>If not specified, the limit is defined by the storage system’s memory</a:t>
            </a:r>
          </a:p>
          <a:p>
            <a:pPr lvl="1"/>
            <a:r>
              <a:rPr lang="en-US" dirty="0"/>
              <a:t>Share-level access control list (ACL)</a:t>
            </a:r>
          </a:p>
          <a:p>
            <a:pPr lvl="1">
              <a:buFont typeface="Arial" pitchFamily="34" charset="0"/>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p:txBody>
          <a:bodyPr/>
          <a:lstStyle/>
          <a:p>
            <a:r>
              <a:rPr lang="en-US" dirty="0"/>
              <a:t>CLI: Preparing to Create a Share</a:t>
            </a:r>
          </a:p>
        </p:txBody>
      </p:sp>
      <p:sp>
        <p:nvSpPr>
          <p:cNvPr id="577539" name="Rectangle 3"/>
          <p:cNvSpPr>
            <a:spLocks noGrp="1" noChangeArrowheads="1"/>
          </p:cNvSpPr>
          <p:nvPr>
            <p:ph type="body" idx="1"/>
          </p:nvPr>
        </p:nvSpPr>
        <p:spPr/>
        <p:txBody>
          <a:bodyPr/>
          <a:lstStyle/>
          <a:p>
            <a:r>
              <a:rPr lang="en-US" dirty="0"/>
              <a:t>You can create shares for folders, qtrees, or volumes</a:t>
            </a:r>
          </a:p>
          <a:p>
            <a:r>
              <a:rPr lang="en-US" dirty="0"/>
              <a:t>For example:</a:t>
            </a:r>
          </a:p>
          <a:p>
            <a:pPr lvl="1"/>
            <a:r>
              <a:rPr lang="en-US" dirty="0"/>
              <a:t>To prepare for creating a share on a qtree, first create the following resources:</a:t>
            </a:r>
          </a:p>
          <a:p>
            <a:pPr lvl="2"/>
            <a:r>
              <a:rPr lang="en-US" dirty="0"/>
              <a:t>An aggregate (aggr1)</a:t>
            </a:r>
          </a:p>
          <a:p>
            <a:pPr lvl="2"/>
            <a:r>
              <a:rPr lang="en-US" dirty="0"/>
              <a:t>A flexible volume (flexvol1) on aggr1</a:t>
            </a:r>
          </a:p>
          <a:p>
            <a:pPr lvl="2"/>
            <a:r>
              <a:rPr lang="en-US" dirty="0"/>
              <a:t>A qtree (datatree1) on </a:t>
            </a:r>
            <a:r>
              <a:rPr lang="en-US" dirty="0" smtClean="0"/>
              <a:t>flexvol1</a:t>
            </a:r>
          </a:p>
          <a:p>
            <a:pPr>
              <a:buNone/>
            </a:pPr>
            <a:r>
              <a:rPr lang="en-US" dirty="0" smtClean="0"/>
              <a:t/>
            </a:r>
            <a:br>
              <a:rPr lang="en-US" dirty="0" smtClean="0"/>
            </a:br>
            <a:r>
              <a:rPr lang="en-US" sz="2600" b="1" dirty="0" smtClean="0"/>
              <a:t>NOTE: </a:t>
            </a:r>
            <a:r>
              <a:rPr lang="en-US" sz="2600" dirty="0" smtClean="0"/>
              <a:t>This path </a:t>
            </a:r>
            <a:r>
              <a:rPr lang="en-US" sz="2600" dirty="0"/>
              <a:t>example will be </a:t>
            </a:r>
            <a:r>
              <a:rPr lang="en-US" sz="2600" dirty="0" smtClean="0"/>
              <a:t>used throughout </a:t>
            </a:r>
            <a:r>
              <a:rPr lang="en-US" sz="2600" dirty="0"/>
              <a:t>this </a:t>
            </a:r>
            <a:r>
              <a:rPr lang="en-US" sz="2600" dirty="0" smtClean="0"/>
              <a:t>module</a:t>
            </a:r>
            <a:endParaRPr lang="en-US" sz="2600" dirty="0"/>
          </a:p>
          <a:p>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idx="4294967295"/>
          </p:nvPr>
        </p:nvSpPr>
        <p:spPr/>
        <p:txBody>
          <a:bodyPr tIns="45720" bIns="45720"/>
          <a:lstStyle/>
          <a:p>
            <a:r>
              <a:rPr lang="en-US" dirty="0"/>
              <a:t>CLI: Adding a </a:t>
            </a:r>
            <a:r>
              <a:rPr lang="en-US" dirty="0" smtClean="0"/>
              <a:t>Share</a:t>
            </a:r>
            <a:endParaRPr lang="en-US" dirty="0"/>
          </a:p>
        </p:txBody>
      </p:sp>
      <p:sp>
        <p:nvSpPr>
          <p:cNvPr id="581635" name="Rectangle 3"/>
          <p:cNvSpPr>
            <a:spLocks noGrp="1" noChangeArrowheads="1"/>
          </p:cNvSpPr>
          <p:nvPr>
            <p:ph type="body" idx="4294967295"/>
          </p:nvPr>
        </p:nvSpPr>
        <p:spPr/>
        <p:txBody>
          <a:bodyPr/>
          <a:lstStyle/>
          <a:p>
            <a:pPr>
              <a:spcBef>
                <a:spcPct val="0"/>
              </a:spcBef>
            </a:pPr>
            <a:r>
              <a:rPr lang="en-US" dirty="0"/>
              <a:t>As an example, add a share called datatree1 (for the qtree datatree1</a:t>
            </a:r>
            <a:r>
              <a:rPr lang="en-US" dirty="0" smtClean="0"/>
              <a:t>)</a:t>
            </a:r>
            <a:endParaRPr lang="en-US" dirty="0"/>
          </a:p>
          <a:p>
            <a:pPr>
              <a:buFont typeface="Wingdings 2" pitchFamily="18" charset="2"/>
              <a:buNone/>
            </a:pPr>
            <a:r>
              <a:rPr lang="en-US" sz="1800" dirty="0" smtClean="0">
                <a:latin typeface="Courier New" pitchFamily="49" charset="0"/>
              </a:rPr>
              <a:t>  system</a:t>
            </a:r>
            <a:r>
              <a:rPr lang="en-US" sz="1800" dirty="0">
                <a:latin typeface="Courier New" pitchFamily="49" charset="0"/>
              </a:rPr>
              <a:t>&gt; </a:t>
            </a:r>
            <a:r>
              <a:rPr lang="en-US" sz="1800" b="1" dirty="0">
                <a:latin typeface="Courier New" pitchFamily="49" charset="0"/>
              </a:rPr>
              <a:t>cifs shares -add datatree1 </a:t>
            </a:r>
            <a:r>
              <a:rPr lang="en-US" sz="1800" b="1" dirty="0" smtClean="0">
                <a:latin typeface="Courier New" pitchFamily="49" charset="0"/>
              </a:rPr>
              <a:t/>
            </a:r>
            <a:br>
              <a:rPr lang="en-US" sz="1800" b="1" dirty="0" smtClean="0">
                <a:latin typeface="Courier New" pitchFamily="49" charset="0"/>
              </a:rPr>
            </a:br>
            <a:r>
              <a:rPr lang="en-US" sz="1800" b="1" dirty="0" smtClean="0">
                <a:latin typeface="Courier New" pitchFamily="49" charset="0"/>
              </a:rPr>
              <a:t>                    /</a:t>
            </a:r>
            <a:r>
              <a:rPr lang="en-US" sz="1800" b="1" dirty="0">
                <a:latin typeface="Courier New" pitchFamily="49" charset="0"/>
              </a:rPr>
              <a:t>vol/flexvol1/datatree1 </a:t>
            </a:r>
          </a:p>
          <a:p>
            <a:pPr>
              <a:buFont typeface="Wingdings 2" pitchFamily="18" charset="2"/>
              <a:buNone/>
            </a:pPr>
            <a:r>
              <a:rPr lang="en-US" sz="1800" b="1" dirty="0" smtClean="0">
                <a:latin typeface="Courier New" pitchFamily="49" charset="0"/>
              </a:rPr>
              <a:t>                    -</a:t>
            </a:r>
            <a:r>
              <a:rPr lang="en-US" sz="1800" b="1" dirty="0">
                <a:latin typeface="Courier New" pitchFamily="49" charset="0"/>
              </a:rPr>
              <a:t>comment "Qtree for Windows Users"</a:t>
            </a:r>
          </a:p>
          <a:p>
            <a:pPr>
              <a:buFont typeface="Wingdings 2" pitchFamily="18" charset="2"/>
              <a:buNone/>
            </a:pPr>
            <a:r>
              <a:rPr lang="en-US" sz="1800" dirty="0">
                <a:latin typeface="Courier New" pitchFamily="49" charset="0"/>
              </a:rPr>
              <a:t>	The share name 'datatree1' will not be accessible by some MS-DOS workstations</a:t>
            </a:r>
          </a:p>
          <a:p>
            <a:pPr>
              <a:buFont typeface="Wingdings 2" pitchFamily="18" charset="2"/>
              <a:buNone/>
            </a:pPr>
            <a:r>
              <a:rPr lang="en-US" sz="1800" dirty="0">
                <a:latin typeface="Courier New" pitchFamily="49" charset="0"/>
              </a:rPr>
              <a:t>	Are you sure you want to use this share name? [n</a:t>
            </a:r>
            <a:r>
              <a:rPr lang="en-US" sz="1800" dirty="0" smtClean="0">
                <a:latin typeface="Courier New" pitchFamily="49" charset="0"/>
              </a:rPr>
              <a:t>]: </a:t>
            </a:r>
            <a:r>
              <a:rPr lang="en-US" sz="1800" b="1" dirty="0" smtClean="0">
                <a:latin typeface="Courier New" pitchFamily="49" charset="0"/>
              </a:rPr>
              <a:t>y</a:t>
            </a:r>
            <a:endParaRPr lang="en-US" sz="1800" b="1" dirty="0">
              <a:latin typeface="Courier New" pitchFamily="49" charset="0"/>
            </a:endParaRPr>
          </a:p>
          <a:p>
            <a:pPr>
              <a:buFont typeface="Wingdings 2" pitchFamily="18" charset="2"/>
              <a:buNone/>
            </a:pPr>
            <a:endParaRPr lang="en-US" sz="1800" dirty="0">
              <a:latin typeface="Courier New" pitchFamily="49" charset="0"/>
            </a:endParaRPr>
          </a:p>
          <a:p>
            <a:pPr>
              <a:buFont typeface="Wingdings 2" pitchFamily="18" charset="2"/>
              <a:buNone/>
            </a:pPr>
            <a:endParaRPr dirty="0"/>
          </a:p>
        </p:txBody>
      </p:sp>
      <p:graphicFrame>
        <p:nvGraphicFramePr>
          <p:cNvPr id="581702" name="Group 70"/>
          <p:cNvGraphicFramePr>
            <a:graphicFrameLocks noGrp="1"/>
          </p:cNvGraphicFramePr>
          <p:nvPr/>
        </p:nvGraphicFramePr>
        <p:xfrm>
          <a:off x="1295400" y="4552950"/>
          <a:ext cx="7353300" cy="1280160"/>
        </p:xfrm>
        <a:graphic>
          <a:graphicData uri="http://schemas.openxmlformats.org/drawingml/2006/table">
            <a:tbl>
              <a:tblPr/>
              <a:tblGrid>
                <a:gridCol w="1619250"/>
                <a:gridCol w="3638550"/>
                <a:gridCol w="2095500"/>
              </a:tblGrid>
              <a:tr h="4762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Name</a:t>
                      </a:r>
                      <a:br>
                        <a:rPr kumimoji="0" lang="en-US" sz="1800" b="0" i="0" u="none" strike="noStrike" cap="none" normalizeH="0" baseline="0" dirty="0" smtClean="0">
                          <a:ln>
                            <a:noFill/>
                          </a:ln>
                          <a:solidFill>
                            <a:schemeClr val="tx1"/>
                          </a:solidFill>
                          <a:effectLst/>
                          <a:latin typeface="Courier New" pitchFamily="49" charset="0"/>
                        </a:rPr>
                      </a:br>
                      <a:r>
                        <a:rPr kumimoji="0" lang="en-US" sz="1800" b="0" i="0" u="none" strike="noStrike" cap="none" normalizeH="0" baseline="0" dirty="0" smtClean="0">
                          <a:ln>
                            <a:noFill/>
                          </a:ln>
                          <a:solidFill>
                            <a:schemeClr val="tx1"/>
                          </a:solidFill>
                          <a:effectLst/>
                          <a:latin typeface="Courier New" pitchFamily="49" charset="0"/>
                        </a:rPr>
                        <a:t>----</a:t>
                      </a: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Mount Point</a:t>
                      </a:r>
                      <a:br>
                        <a:rPr kumimoji="0" lang="en-US" sz="1800" b="0" i="0" u="none" strike="noStrike" cap="none" normalizeH="0" baseline="0" dirty="0" smtClean="0">
                          <a:ln>
                            <a:noFill/>
                          </a:ln>
                          <a:solidFill>
                            <a:schemeClr val="tx1"/>
                          </a:solidFill>
                          <a:effectLst/>
                          <a:latin typeface="Courier New" pitchFamily="49" charset="0"/>
                        </a:rPr>
                      </a:br>
                      <a:r>
                        <a:rPr kumimoji="0" lang="en-US" sz="1800" b="0" i="0" u="none" strike="noStrike" cap="none" normalizeH="0" baseline="0" dirty="0" smtClean="0">
                          <a:ln>
                            <a:noFill/>
                          </a:ln>
                          <a:solidFill>
                            <a:schemeClr val="tx1"/>
                          </a:solidFill>
                          <a:effectLst/>
                          <a:latin typeface="Courier New" pitchFamily="49" charset="0"/>
                        </a:rPr>
                        <a:t>----------- </a:t>
                      </a:r>
                    </a:p>
                  </a:txBody>
                  <a:tcP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Description</a:t>
                      </a:r>
                      <a:br>
                        <a:rPr kumimoji="0" lang="en-US" sz="1800" b="0" i="0" u="none" strike="noStrike" cap="none" normalizeH="0" baseline="0" dirty="0" smtClean="0">
                          <a:ln>
                            <a:noFill/>
                          </a:ln>
                          <a:solidFill>
                            <a:schemeClr val="tx1"/>
                          </a:solidFill>
                          <a:effectLst/>
                          <a:latin typeface="Courier New" pitchFamily="49" charset="0"/>
                        </a:rPr>
                      </a:br>
                      <a:r>
                        <a:rPr kumimoji="0" lang="en-US" sz="1800" b="0" i="0" u="none" strike="noStrike" cap="none" normalizeH="0" baseline="0" dirty="0" smtClean="0">
                          <a:ln>
                            <a:noFill/>
                          </a:ln>
                          <a:solidFill>
                            <a:schemeClr val="tx1"/>
                          </a:solidFill>
                          <a:effectLst/>
                          <a:latin typeface="Courier New" pitchFamily="49" charset="0"/>
                        </a:rPr>
                        <a:t>-----------</a:t>
                      </a:r>
                    </a:p>
                  </a:txBody>
                  <a:tcPr horzOverflow="overflow">
                    <a:lnL>
                      <a:noFill/>
                    </a:lnL>
                    <a:lnR cap="flat">
                      <a:noFill/>
                    </a:lnR>
                    <a:lnT cap="flat">
                      <a:noFill/>
                    </a:lnT>
                    <a:lnB>
                      <a:noFill/>
                    </a:lnB>
                    <a:lnTlToBr>
                      <a:noFill/>
                    </a:lnTlToBr>
                    <a:lnBlToTr>
                      <a:noFill/>
                    </a:lnBlToTr>
                    <a:noFill/>
                  </a:tcPr>
                </a:tc>
              </a:tr>
              <a:tr h="6175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datatree1 </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/vol/flexvol1/datatree1</a:t>
                      </a:r>
                      <a:br>
                        <a:rPr kumimoji="0" lang="en-US" sz="1800" b="0" i="0" u="none" strike="noStrike" cap="none" normalizeH="0" baseline="0" dirty="0" smtClean="0">
                          <a:ln>
                            <a:noFill/>
                          </a:ln>
                          <a:solidFill>
                            <a:schemeClr val="tx1"/>
                          </a:solidFill>
                          <a:effectLst/>
                          <a:latin typeface="Courier New" pitchFamily="49" charset="0"/>
                        </a:rPr>
                      </a:br>
                      <a:r>
                        <a:rPr kumimoji="0" lang="en-US" sz="1800" b="0" i="0" u="none" strike="noStrike" cap="none" normalizeH="0" baseline="0" dirty="0" smtClean="0">
                          <a:ln>
                            <a:noFill/>
                          </a:ln>
                          <a:solidFill>
                            <a:schemeClr val="tx1"/>
                          </a:solidFill>
                          <a:effectLst/>
                          <a:latin typeface="Courier New" pitchFamily="49" charset="0"/>
                        </a:rPr>
                        <a:t>everyone / Full control</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800" b="0" i="0" u="none" strike="noStrike" cap="none" normalizeH="0" baseline="0" dirty="0" smtClean="0">
                          <a:ln>
                            <a:noFill/>
                          </a:ln>
                          <a:solidFill>
                            <a:schemeClr val="tx1"/>
                          </a:solidFill>
                          <a:effectLst/>
                          <a:latin typeface="Courier New" pitchFamily="49" charset="0"/>
                        </a:rPr>
                        <a:t>Qtree for Windows Users</a:t>
                      </a:r>
                    </a:p>
                  </a:txBody>
                  <a:tcPr horzOverflow="overflow">
                    <a:lnL>
                      <a:noFill/>
                    </a:lnL>
                    <a:lnR cap="flat">
                      <a:noFill/>
                    </a:lnR>
                    <a:lnT>
                      <a:noFill/>
                    </a:lnT>
                    <a:lnB cap="flat">
                      <a:noFill/>
                    </a:lnB>
                    <a:lnTlToBr>
                      <a:noFill/>
                    </a:lnTlToBr>
                    <a:lnBlToTr>
                      <a:noFill/>
                    </a:lnBlToTr>
                    <a:noFill/>
                  </a:tcPr>
                </a:tc>
              </a:tr>
            </a:tbl>
          </a:graphicData>
        </a:graphic>
      </p:graphicFrame>
      <p:sp>
        <p:nvSpPr>
          <p:cNvPr id="581636" name="Text Box 4"/>
          <p:cNvSpPr txBox="1">
            <a:spLocks noChangeArrowheads="1"/>
          </p:cNvSpPr>
          <p:nvPr/>
        </p:nvSpPr>
        <p:spPr bwMode="auto">
          <a:xfrm>
            <a:off x="2676525" y="5973763"/>
            <a:ext cx="4259263" cy="336550"/>
          </a:xfrm>
          <a:prstGeom prst="rect">
            <a:avLst/>
          </a:prstGeom>
          <a:noFill/>
          <a:ln w="12700">
            <a:noFill/>
            <a:miter lim="800000"/>
            <a:headEnd/>
            <a:tailEnd/>
          </a:ln>
        </p:spPr>
        <p:txBody>
          <a:bodyPr>
            <a:spAutoFit/>
          </a:bodyPr>
          <a:lstStyle/>
          <a:p>
            <a:pPr algn="l">
              <a:buClrTx/>
              <a:buFontTx/>
              <a:buNone/>
            </a:pPr>
            <a:r>
              <a:rPr lang="en-US" sz="1600" dirty="0"/>
              <a:t>Default access control (</a:t>
            </a:r>
            <a:r>
              <a:rPr lang="en-US" sz="1600" i="1" dirty="0"/>
              <a:t>discussed later</a:t>
            </a:r>
            <a:r>
              <a:rPr lang="en-US" sz="1600" dirty="0"/>
              <a:t>)</a:t>
            </a:r>
          </a:p>
        </p:txBody>
      </p:sp>
      <p:sp>
        <p:nvSpPr>
          <p:cNvPr id="581637" name="Rectangle 6"/>
          <p:cNvSpPr>
            <a:spLocks noChangeArrowheads="1"/>
          </p:cNvSpPr>
          <p:nvPr/>
        </p:nvSpPr>
        <p:spPr bwMode="auto">
          <a:xfrm>
            <a:off x="2832100" y="5503863"/>
            <a:ext cx="3459163" cy="334962"/>
          </a:xfrm>
          <a:prstGeom prst="rect">
            <a:avLst/>
          </a:prstGeom>
          <a:noFill/>
          <a:ln w="28575">
            <a:solidFill>
              <a:schemeClr val="hlink"/>
            </a:solidFill>
            <a:miter lim="800000"/>
            <a:headEnd/>
            <a:tailEnd/>
          </a:ln>
        </p:spPr>
        <p:txBody>
          <a:bodyPr wrap="none" anchor="ctr"/>
          <a:lstStyle/>
          <a:p>
            <a:pPr>
              <a:buClrTx/>
              <a:buFontTx/>
              <a:buNone/>
            </a:pPr>
            <a:endParaRPr lang="en-US" sz="1800" dirty="0"/>
          </a:p>
        </p:txBody>
      </p:sp>
      <p:cxnSp>
        <p:nvCxnSpPr>
          <p:cNvPr id="581704" name="AutoShape 72"/>
          <p:cNvCxnSpPr>
            <a:cxnSpLocks noChangeShapeType="1"/>
            <a:stCxn id="581636" idx="1"/>
            <a:endCxn id="581637" idx="1"/>
          </p:cNvCxnSpPr>
          <p:nvPr/>
        </p:nvCxnSpPr>
        <p:spPr bwMode="auto">
          <a:xfrm rot="10800000" flipH="1">
            <a:off x="2676525" y="5672138"/>
            <a:ext cx="141288" cy="469900"/>
          </a:xfrm>
          <a:prstGeom prst="bentConnector3">
            <a:avLst>
              <a:gd name="adj1" fmla="val -161796"/>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NetApp System Manager:  Adding a Share</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185334" y="1236325"/>
            <a:ext cx="7450667" cy="524385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2452159" y="2603550"/>
            <a:ext cx="4405842" cy="3730046"/>
          </a:xfrm>
          <a:prstGeom prst="rect">
            <a:avLst/>
          </a:prstGeom>
          <a:noFill/>
          <a:ln w="9525">
            <a:noFill/>
            <a:miter lim="800000"/>
            <a:headEnd/>
            <a:tailEnd/>
          </a:ln>
        </p:spPr>
      </p:pic>
      <p:sp>
        <p:nvSpPr>
          <p:cNvPr id="7" name="Line 13"/>
          <p:cNvSpPr>
            <a:spLocks noChangeShapeType="1"/>
          </p:cNvSpPr>
          <p:nvPr/>
        </p:nvSpPr>
        <p:spPr bwMode="auto">
          <a:xfrm>
            <a:off x="2827867" y="1964268"/>
            <a:ext cx="1490133" cy="1016000"/>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8" name="Text Box 7"/>
          <p:cNvSpPr txBox="1">
            <a:spLocks noChangeArrowheads="1"/>
          </p:cNvSpPr>
          <p:nvPr/>
        </p:nvSpPr>
        <p:spPr bwMode="auto">
          <a:xfrm>
            <a:off x="-174654" y="3373966"/>
            <a:ext cx="2271777" cy="338554"/>
          </a:xfrm>
          <a:prstGeom prst="rect">
            <a:avLst/>
          </a:prstGeom>
          <a:solidFill>
            <a:schemeClr val="bg1"/>
          </a:solidFill>
          <a:ln w="12700">
            <a:solidFill>
              <a:schemeClr val="tx1"/>
            </a:solidFill>
            <a:miter lim="800000"/>
            <a:headEnd/>
            <a:tailEnd/>
          </a:ln>
        </p:spPr>
        <p:txBody>
          <a:bodyPr wrap="none">
            <a:spAutoFit/>
          </a:bodyPr>
          <a:lstStyle/>
          <a:p>
            <a:pPr>
              <a:buClrTx/>
              <a:buFontTx/>
              <a:buNone/>
            </a:pPr>
            <a:r>
              <a:rPr lang="en-US" sz="1600" dirty="0" smtClean="0"/>
              <a:t>Select Shares/Exports</a:t>
            </a:r>
            <a:endParaRPr lang="en-US" sz="1600" dirty="0"/>
          </a:p>
        </p:txBody>
      </p:sp>
      <p:cxnSp>
        <p:nvCxnSpPr>
          <p:cNvPr id="9" name="AutoShape 9"/>
          <p:cNvCxnSpPr>
            <a:cxnSpLocks noChangeShapeType="1"/>
            <a:stCxn id="8" idx="0"/>
          </p:cNvCxnSpPr>
          <p:nvPr/>
        </p:nvCxnSpPr>
        <p:spPr bwMode="auto">
          <a:xfrm rot="5400000" flipH="1" flipV="1">
            <a:off x="893367" y="2523202"/>
            <a:ext cx="918633" cy="782897"/>
          </a:xfrm>
          <a:prstGeom prst="bentConnector3">
            <a:avLst>
              <a:gd name="adj1" fmla="val 101613"/>
            </a:avLst>
          </a:prstGeom>
          <a:noFill/>
          <a:ln w="28575">
            <a:solidFill>
              <a:schemeClr val="hlink"/>
            </a:solidFill>
            <a:miter lim="800000"/>
            <a:headEnd/>
            <a:tailEnd type="triangle" w="med" len="med"/>
          </a:ln>
          <a:effectLst/>
        </p:spPr>
      </p:cxnSp>
      <p:sp>
        <p:nvSpPr>
          <p:cNvPr id="13" name="TextBox 12"/>
          <p:cNvSpPr txBox="1"/>
          <p:nvPr/>
        </p:nvSpPr>
        <p:spPr>
          <a:xfrm>
            <a:off x="6997741" y="4927600"/>
            <a:ext cx="1425390" cy="707886"/>
          </a:xfrm>
          <a:prstGeom prst="rect">
            <a:avLst/>
          </a:prstGeom>
          <a:noFill/>
        </p:spPr>
        <p:txBody>
          <a:bodyPr wrap="none" rtlCol="0">
            <a:spAutoFit/>
          </a:bodyPr>
          <a:lstStyle/>
          <a:p>
            <a:r>
              <a:rPr lang="en-US" dirty="0" smtClean="0"/>
              <a:t>Follow the </a:t>
            </a:r>
          </a:p>
          <a:p>
            <a:r>
              <a:rPr lang="en-US" dirty="0" smtClean="0"/>
              <a:t>wizard…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0" name="Picture 20" descr="3-34a"/>
          <p:cNvPicPr>
            <a:picLocks noChangeAspect="1" noChangeArrowheads="1"/>
          </p:cNvPicPr>
          <p:nvPr/>
        </p:nvPicPr>
        <p:blipFill>
          <a:blip r:embed="rId3" cstate="print"/>
          <a:stretch>
            <a:fillRect/>
          </a:stretch>
        </p:blipFill>
        <p:spPr bwMode="auto">
          <a:xfrm>
            <a:off x="1214876" y="1055467"/>
            <a:ext cx="6076950" cy="3249816"/>
          </a:xfrm>
          <a:prstGeom prst="rect">
            <a:avLst/>
          </a:prstGeom>
          <a:noFill/>
          <a:ln w="9525">
            <a:noFill/>
            <a:miter lim="800000"/>
            <a:headEnd/>
            <a:tailEnd/>
          </a:ln>
        </p:spPr>
      </p:pic>
      <p:sp>
        <p:nvSpPr>
          <p:cNvPr id="585731" name="Rectangle 3"/>
          <p:cNvSpPr>
            <a:spLocks noGrp="1" noChangeArrowheads="1"/>
          </p:cNvSpPr>
          <p:nvPr>
            <p:ph type="title"/>
          </p:nvPr>
        </p:nvSpPr>
        <p:spPr/>
        <p:txBody>
          <a:bodyPr/>
          <a:lstStyle/>
          <a:p>
            <a:r>
              <a:rPr lang="en-US" dirty="0"/>
              <a:t>MMC: Adding a </a:t>
            </a:r>
            <a:r>
              <a:rPr lang="en-US" dirty="0" smtClean="0"/>
              <a:t>Share</a:t>
            </a:r>
            <a:endParaRPr lang="en-US" dirty="0"/>
          </a:p>
        </p:txBody>
      </p:sp>
      <p:sp>
        <p:nvSpPr>
          <p:cNvPr id="585733" name="Text Box 12"/>
          <p:cNvSpPr txBox="1">
            <a:spLocks noChangeArrowheads="1"/>
          </p:cNvSpPr>
          <p:nvPr/>
        </p:nvSpPr>
        <p:spPr bwMode="auto">
          <a:xfrm>
            <a:off x="2178050" y="4513263"/>
            <a:ext cx="2239963" cy="349250"/>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Choose </a:t>
            </a:r>
            <a:r>
              <a:rPr lang="en-US" sz="1600" b="1" dirty="0"/>
              <a:t>New Share...</a:t>
            </a:r>
          </a:p>
        </p:txBody>
      </p:sp>
      <p:sp>
        <p:nvSpPr>
          <p:cNvPr id="585734" name="Text Box 7"/>
          <p:cNvSpPr txBox="1">
            <a:spLocks noChangeArrowheads="1"/>
          </p:cNvSpPr>
          <p:nvPr/>
        </p:nvSpPr>
        <p:spPr bwMode="auto">
          <a:xfrm>
            <a:off x="2597575" y="1775874"/>
            <a:ext cx="1922462" cy="349250"/>
          </a:xfrm>
          <a:prstGeom prst="rect">
            <a:avLst/>
          </a:prstGeom>
          <a:solidFill>
            <a:schemeClr val="bg1"/>
          </a:solidFill>
          <a:ln w="12700">
            <a:solidFill>
              <a:schemeClr val="tx1"/>
            </a:solidFill>
            <a:miter lim="800000"/>
            <a:headEnd/>
            <a:tailEnd/>
          </a:ln>
        </p:spPr>
        <p:txBody>
          <a:bodyPr wrap="none">
            <a:spAutoFit/>
          </a:bodyPr>
          <a:lstStyle/>
          <a:p>
            <a:pPr>
              <a:buClrTx/>
              <a:buFontTx/>
              <a:buNone/>
            </a:pPr>
            <a:r>
              <a:rPr lang="en-US" sz="1600" dirty="0"/>
              <a:t>Right-click </a:t>
            </a:r>
            <a:r>
              <a:rPr lang="en-US" sz="1600" b="1" dirty="0" smtClean="0"/>
              <a:t>Shares</a:t>
            </a:r>
            <a:endParaRPr lang="en-US" sz="1600" dirty="0"/>
          </a:p>
        </p:txBody>
      </p:sp>
      <p:pic>
        <p:nvPicPr>
          <p:cNvPr id="585735" name="Picture 21" descr="3-34b"/>
          <p:cNvPicPr>
            <a:picLocks noChangeAspect="1" noChangeArrowheads="1"/>
          </p:cNvPicPr>
          <p:nvPr/>
        </p:nvPicPr>
        <p:blipFill>
          <a:blip r:embed="rId4" cstate="print"/>
          <a:stretch>
            <a:fillRect/>
          </a:stretch>
        </p:blipFill>
        <p:spPr bwMode="auto">
          <a:xfrm>
            <a:off x="4727550" y="3450179"/>
            <a:ext cx="3994630" cy="3065462"/>
          </a:xfrm>
          <a:prstGeom prst="rect">
            <a:avLst/>
          </a:prstGeom>
          <a:noFill/>
          <a:ln w="9525">
            <a:noFill/>
            <a:miter lim="800000"/>
            <a:headEnd/>
            <a:tailEnd/>
          </a:ln>
        </p:spPr>
      </p:pic>
      <p:sp>
        <p:nvSpPr>
          <p:cNvPr id="585736" name="Rectangle 8"/>
          <p:cNvSpPr>
            <a:spLocks noChangeArrowheads="1"/>
          </p:cNvSpPr>
          <p:nvPr/>
        </p:nvSpPr>
        <p:spPr bwMode="auto">
          <a:xfrm>
            <a:off x="1733550" y="2582863"/>
            <a:ext cx="660400" cy="185737"/>
          </a:xfrm>
          <a:prstGeom prst="rect">
            <a:avLst/>
          </a:prstGeom>
          <a:noFill/>
          <a:ln w="28575" algn="ctr">
            <a:noFill/>
            <a:miter lim="800000"/>
            <a:headEnd/>
            <a:tailEnd/>
          </a:ln>
          <a:effectLst/>
        </p:spPr>
        <p:txBody>
          <a:bodyPr wrap="none" anchor="ctr"/>
          <a:lstStyle/>
          <a:p>
            <a:endParaRPr lang="en-US" dirty="0"/>
          </a:p>
        </p:txBody>
      </p:sp>
      <p:cxnSp>
        <p:nvCxnSpPr>
          <p:cNvPr id="585737" name="AutoShape 9"/>
          <p:cNvCxnSpPr>
            <a:cxnSpLocks noChangeShapeType="1"/>
            <a:stCxn id="585734" idx="1"/>
          </p:cNvCxnSpPr>
          <p:nvPr/>
        </p:nvCxnSpPr>
        <p:spPr bwMode="auto">
          <a:xfrm rot="10800000" flipV="1">
            <a:off x="1867883" y="1950498"/>
            <a:ext cx="729693" cy="209079"/>
          </a:xfrm>
          <a:prstGeom prst="bentConnector2">
            <a:avLst/>
          </a:prstGeom>
          <a:noFill/>
          <a:ln w="28575">
            <a:solidFill>
              <a:schemeClr val="hlink"/>
            </a:solidFill>
            <a:miter lim="800000"/>
            <a:headEnd/>
            <a:tailEnd type="triangle" w="med" len="med"/>
          </a:ln>
          <a:effectLst/>
        </p:spPr>
      </p:cxnSp>
      <p:sp>
        <p:nvSpPr>
          <p:cNvPr id="585738" name="Rectangle 10"/>
          <p:cNvSpPr>
            <a:spLocks noChangeArrowheads="1"/>
          </p:cNvSpPr>
          <p:nvPr/>
        </p:nvSpPr>
        <p:spPr bwMode="auto">
          <a:xfrm>
            <a:off x="2239185" y="2091616"/>
            <a:ext cx="1447800" cy="185737"/>
          </a:xfrm>
          <a:prstGeom prst="rect">
            <a:avLst/>
          </a:prstGeom>
          <a:noFill/>
          <a:ln w="28575" algn="ctr">
            <a:noFill/>
            <a:miter lim="800000"/>
            <a:headEnd/>
            <a:tailEnd/>
          </a:ln>
          <a:effectLst/>
        </p:spPr>
        <p:txBody>
          <a:bodyPr wrap="none" anchor="ctr"/>
          <a:lstStyle/>
          <a:p>
            <a:endParaRPr lang="en-US" dirty="0"/>
          </a:p>
        </p:txBody>
      </p:sp>
      <p:sp>
        <p:nvSpPr>
          <p:cNvPr id="585740" name="Rectangle 12"/>
          <p:cNvSpPr>
            <a:spLocks noChangeArrowheads="1"/>
          </p:cNvSpPr>
          <p:nvPr/>
        </p:nvSpPr>
        <p:spPr bwMode="auto">
          <a:xfrm>
            <a:off x="7307050" y="6190203"/>
            <a:ext cx="679622" cy="244775"/>
          </a:xfrm>
          <a:prstGeom prst="rect">
            <a:avLst/>
          </a:prstGeom>
          <a:noFill/>
          <a:ln w="28575" algn="ctr">
            <a:solidFill>
              <a:schemeClr val="hlink"/>
            </a:solidFill>
            <a:miter lim="800000"/>
            <a:headEnd/>
            <a:tailEnd/>
          </a:ln>
          <a:effectLst/>
        </p:spPr>
        <p:txBody>
          <a:bodyPr wrap="none" anchor="ctr"/>
          <a:lstStyle/>
          <a:p>
            <a:endParaRPr lang="en-US" dirty="0"/>
          </a:p>
        </p:txBody>
      </p:sp>
      <p:sp>
        <p:nvSpPr>
          <p:cNvPr id="585741" name="Line 13"/>
          <p:cNvSpPr>
            <a:spLocks noChangeShapeType="1"/>
          </p:cNvSpPr>
          <p:nvPr/>
        </p:nvSpPr>
        <p:spPr bwMode="auto">
          <a:xfrm flipV="1">
            <a:off x="7976681" y="6293796"/>
            <a:ext cx="885217" cy="9727"/>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14" name="Line 13"/>
          <p:cNvSpPr>
            <a:spLocks noChangeShapeType="1"/>
          </p:cNvSpPr>
          <p:nvPr/>
        </p:nvSpPr>
        <p:spPr bwMode="auto">
          <a:xfrm flipH="1">
            <a:off x="6404763" y="3112851"/>
            <a:ext cx="1309271" cy="1860504"/>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15" name="TextBox 14"/>
          <p:cNvSpPr txBox="1"/>
          <p:nvPr/>
        </p:nvSpPr>
        <p:spPr>
          <a:xfrm>
            <a:off x="7446427" y="1870952"/>
            <a:ext cx="1568058" cy="1323439"/>
          </a:xfrm>
          <a:prstGeom prst="rect">
            <a:avLst/>
          </a:prstGeom>
          <a:noFill/>
        </p:spPr>
        <p:txBody>
          <a:bodyPr wrap="none" rtlCol="0">
            <a:spAutoFit/>
          </a:bodyPr>
          <a:lstStyle/>
          <a:p>
            <a:r>
              <a:rPr lang="en-US" dirty="0" smtClean="0"/>
              <a:t>Path always</a:t>
            </a:r>
          </a:p>
          <a:p>
            <a:r>
              <a:rPr lang="en-US" dirty="0" smtClean="0"/>
              <a:t>begins</a:t>
            </a:r>
          </a:p>
          <a:p>
            <a:r>
              <a:rPr lang="en-US" dirty="0" smtClean="0"/>
              <a:t>with </a:t>
            </a:r>
          </a:p>
          <a:p>
            <a:r>
              <a:rPr lang="en-US" dirty="0" smtClean="0"/>
              <a:t>C:\vol\</a:t>
            </a:r>
            <a:endParaRPr lang="en-US" dirty="0"/>
          </a:p>
        </p:txBody>
      </p:sp>
      <p:pic>
        <p:nvPicPr>
          <p:cNvPr id="17" name="Picture 21" descr="3-34b"/>
          <p:cNvPicPr>
            <a:picLocks noChangeAspect="1" noChangeArrowheads="1"/>
          </p:cNvPicPr>
          <p:nvPr/>
        </p:nvPicPr>
        <p:blipFill>
          <a:blip r:embed="rId5" cstate="print"/>
          <a:stretch>
            <a:fillRect/>
          </a:stretch>
        </p:blipFill>
        <p:spPr bwMode="auto">
          <a:xfrm>
            <a:off x="532213" y="3454297"/>
            <a:ext cx="3994630" cy="3065462"/>
          </a:xfrm>
          <a:prstGeom prst="rect">
            <a:avLst/>
          </a:prstGeom>
          <a:noFill/>
          <a:ln w="9525">
            <a:noFill/>
            <a:miter lim="800000"/>
            <a:headEnd/>
            <a:tailEnd/>
          </a:ln>
        </p:spPr>
      </p:pic>
      <p:pic>
        <p:nvPicPr>
          <p:cNvPr id="585732" name="Picture 5" descr="GUI_CompMgmt_DEVSLU10-F1_new_share_menu"/>
          <p:cNvPicPr>
            <a:picLocks noChangeAspect="1" noChangeArrowheads="1"/>
          </p:cNvPicPr>
          <p:nvPr/>
        </p:nvPicPr>
        <p:blipFill>
          <a:blip r:embed="rId6" cstate="print"/>
          <a:srcRect/>
          <a:stretch>
            <a:fillRect/>
          </a:stretch>
        </p:blipFill>
        <p:spPr bwMode="auto">
          <a:xfrm>
            <a:off x="2087871" y="2165656"/>
            <a:ext cx="1485900" cy="1533525"/>
          </a:xfrm>
          <a:prstGeom prst="rect">
            <a:avLst/>
          </a:prstGeom>
          <a:noFill/>
          <a:ln w="9525">
            <a:noFill/>
            <a:miter lim="800000"/>
            <a:headEnd/>
            <a:tailEnd/>
          </a:ln>
        </p:spPr>
      </p:pic>
      <p:sp>
        <p:nvSpPr>
          <p:cNvPr id="20" name="Line 13"/>
          <p:cNvSpPr>
            <a:spLocks noChangeShapeType="1"/>
          </p:cNvSpPr>
          <p:nvPr/>
        </p:nvSpPr>
        <p:spPr bwMode="auto">
          <a:xfrm>
            <a:off x="3793787" y="6313251"/>
            <a:ext cx="1507788" cy="0"/>
          </a:xfrm>
          <a:prstGeom prst="line">
            <a:avLst/>
          </a:prstGeom>
          <a:noFill/>
          <a:ln w="28575">
            <a:solidFill>
              <a:schemeClr val="hlink"/>
            </a:solidFill>
            <a:round/>
            <a:headEnd/>
            <a:tailEnd type="triangle" w="med" len="med"/>
          </a:ln>
          <a:effectLst/>
        </p:spPr>
        <p:txBody>
          <a:bodyPr wrap="none" anchor="ctr"/>
          <a:lstStyle/>
          <a:p>
            <a:endParaRPr lang="en-US" dirty="0"/>
          </a:p>
        </p:txBody>
      </p:sp>
      <p:cxnSp>
        <p:nvCxnSpPr>
          <p:cNvPr id="585739" name="AutoShape 11"/>
          <p:cNvCxnSpPr>
            <a:cxnSpLocks noChangeShapeType="1"/>
            <a:stCxn id="585732" idx="1"/>
            <a:endCxn id="17" idx="1"/>
          </p:cNvCxnSpPr>
          <p:nvPr/>
        </p:nvCxnSpPr>
        <p:spPr bwMode="auto">
          <a:xfrm rot="10800000" flipV="1">
            <a:off x="532213" y="2932418"/>
            <a:ext cx="1555658" cy="2054609"/>
          </a:xfrm>
          <a:prstGeom prst="bentConnector3">
            <a:avLst>
              <a:gd name="adj1" fmla="val 114695"/>
            </a:avLst>
          </a:prstGeom>
          <a:noFill/>
          <a:ln w="28575">
            <a:solidFill>
              <a:schemeClr val="hlink"/>
            </a:solidFill>
            <a:miter lim="800000"/>
            <a:headEnd/>
            <a:tailEnd type="triangle" w="med" len="med"/>
          </a:ln>
          <a:effectLst/>
        </p:spPr>
      </p:cxnSp>
      <p:sp>
        <p:nvSpPr>
          <p:cNvPr id="39" name="Rectangle 12"/>
          <p:cNvSpPr>
            <a:spLocks noChangeArrowheads="1"/>
          </p:cNvSpPr>
          <p:nvPr/>
        </p:nvSpPr>
        <p:spPr bwMode="auto">
          <a:xfrm>
            <a:off x="3091731" y="6186960"/>
            <a:ext cx="679622" cy="244775"/>
          </a:xfrm>
          <a:prstGeom prst="rect">
            <a:avLst/>
          </a:prstGeom>
          <a:noFill/>
          <a:ln w="28575" algn="ctr">
            <a:solidFill>
              <a:schemeClr val="hlink"/>
            </a:solidFill>
            <a:miter lim="800000"/>
            <a:headEnd/>
            <a:tailEnd/>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0" name="Picture 20" descr="3-34a"/>
          <p:cNvPicPr>
            <a:picLocks noChangeAspect="1" noChangeArrowheads="1"/>
          </p:cNvPicPr>
          <p:nvPr/>
        </p:nvPicPr>
        <p:blipFill>
          <a:blip r:embed="rId3" cstate="print"/>
          <a:stretch>
            <a:fillRect/>
          </a:stretch>
        </p:blipFill>
        <p:spPr bwMode="auto">
          <a:xfrm>
            <a:off x="1214876" y="1055467"/>
            <a:ext cx="6076950" cy="3249816"/>
          </a:xfrm>
          <a:prstGeom prst="rect">
            <a:avLst/>
          </a:prstGeom>
          <a:noFill/>
          <a:ln w="9525">
            <a:noFill/>
            <a:miter lim="800000"/>
            <a:headEnd/>
            <a:tailEnd/>
          </a:ln>
        </p:spPr>
      </p:pic>
      <p:sp>
        <p:nvSpPr>
          <p:cNvPr id="585731" name="Rectangle 3"/>
          <p:cNvSpPr>
            <a:spLocks noGrp="1" noChangeArrowheads="1"/>
          </p:cNvSpPr>
          <p:nvPr>
            <p:ph type="title"/>
          </p:nvPr>
        </p:nvSpPr>
        <p:spPr/>
        <p:txBody>
          <a:bodyPr/>
          <a:lstStyle/>
          <a:p>
            <a:r>
              <a:rPr lang="en-US" dirty="0"/>
              <a:t>MMC: Adding a </a:t>
            </a:r>
            <a:r>
              <a:rPr lang="en-US" dirty="0" smtClean="0"/>
              <a:t>Share (Cont.) </a:t>
            </a:r>
            <a:endParaRPr lang="en-US" dirty="0"/>
          </a:p>
        </p:txBody>
      </p:sp>
      <p:sp>
        <p:nvSpPr>
          <p:cNvPr id="585733" name="Text Box 12"/>
          <p:cNvSpPr txBox="1">
            <a:spLocks noChangeArrowheads="1"/>
          </p:cNvSpPr>
          <p:nvPr/>
        </p:nvSpPr>
        <p:spPr bwMode="auto">
          <a:xfrm>
            <a:off x="2178050" y="4513263"/>
            <a:ext cx="2239963" cy="349250"/>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Choose </a:t>
            </a:r>
            <a:r>
              <a:rPr lang="en-US" sz="1600" b="1" dirty="0"/>
              <a:t>New Share...</a:t>
            </a:r>
          </a:p>
        </p:txBody>
      </p:sp>
      <p:pic>
        <p:nvPicPr>
          <p:cNvPr id="585735" name="Picture 21" descr="3-34b"/>
          <p:cNvPicPr>
            <a:picLocks noChangeAspect="1" noChangeArrowheads="1"/>
          </p:cNvPicPr>
          <p:nvPr/>
        </p:nvPicPr>
        <p:blipFill>
          <a:blip r:embed="rId4" cstate="print"/>
          <a:stretch>
            <a:fillRect/>
          </a:stretch>
        </p:blipFill>
        <p:spPr bwMode="auto">
          <a:xfrm>
            <a:off x="4727550" y="3450179"/>
            <a:ext cx="3994630" cy="3065461"/>
          </a:xfrm>
          <a:prstGeom prst="rect">
            <a:avLst/>
          </a:prstGeom>
          <a:noFill/>
          <a:ln w="9525">
            <a:noFill/>
            <a:miter lim="800000"/>
            <a:headEnd/>
            <a:tailEnd/>
          </a:ln>
        </p:spPr>
      </p:pic>
      <p:sp>
        <p:nvSpPr>
          <p:cNvPr id="585736" name="Rectangle 8"/>
          <p:cNvSpPr>
            <a:spLocks noChangeArrowheads="1"/>
          </p:cNvSpPr>
          <p:nvPr/>
        </p:nvSpPr>
        <p:spPr bwMode="auto">
          <a:xfrm>
            <a:off x="1733550" y="2582863"/>
            <a:ext cx="660400" cy="185737"/>
          </a:xfrm>
          <a:prstGeom prst="rect">
            <a:avLst/>
          </a:prstGeom>
          <a:noFill/>
          <a:ln w="28575" algn="ctr">
            <a:noFill/>
            <a:miter lim="800000"/>
            <a:headEnd/>
            <a:tailEnd/>
          </a:ln>
          <a:effectLst/>
        </p:spPr>
        <p:txBody>
          <a:bodyPr wrap="none" anchor="ctr"/>
          <a:lstStyle/>
          <a:p>
            <a:endParaRPr lang="en-US" dirty="0"/>
          </a:p>
        </p:txBody>
      </p:sp>
      <p:pic>
        <p:nvPicPr>
          <p:cNvPr id="17" name="Picture 21" descr="3-34b"/>
          <p:cNvPicPr>
            <a:picLocks noChangeAspect="1" noChangeArrowheads="1"/>
          </p:cNvPicPr>
          <p:nvPr/>
        </p:nvPicPr>
        <p:blipFill>
          <a:blip r:embed="rId5" cstate="print"/>
          <a:stretch>
            <a:fillRect/>
          </a:stretch>
        </p:blipFill>
        <p:spPr bwMode="auto">
          <a:xfrm>
            <a:off x="532213" y="3454297"/>
            <a:ext cx="3994630" cy="3065461"/>
          </a:xfrm>
          <a:prstGeom prst="rect">
            <a:avLst/>
          </a:prstGeom>
          <a:noFill/>
          <a:ln w="9525">
            <a:noFill/>
            <a:miter lim="800000"/>
            <a:headEnd/>
            <a:tailEnd/>
          </a:ln>
        </p:spPr>
      </p:pic>
      <p:sp>
        <p:nvSpPr>
          <p:cNvPr id="20" name="Line 13"/>
          <p:cNvSpPr>
            <a:spLocks noChangeShapeType="1"/>
          </p:cNvSpPr>
          <p:nvPr/>
        </p:nvSpPr>
        <p:spPr bwMode="auto">
          <a:xfrm flipV="1">
            <a:off x="3793787" y="5136204"/>
            <a:ext cx="1118681" cy="1177047"/>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39" name="Rectangle 12"/>
          <p:cNvSpPr>
            <a:spLocks noChangeArrowheads="1"/>
          </p:cNvSpPr>
          <p:nvPr/>
        </p:nvSpPr>
        <p:spPr bwMode="auto">
          <a:xfrm>
            <a:off x="3122579" y="6186792"/>
            <a:ext cx="648774" cy="244944"/>
          </a:xfrm>
          <a:prstGeom prst="rect">
            <a:avLst/>
          </a:prstGeom>
          <a:noFill/>
          <a:ln w="28575" algn="ctr">
            <a:solidFill>
              <a:schemeClr val="hlink"/>
            </a:solidFill>
            <a:miter lim="800000"/>
            <a:headEnd/>
            <a:tailEnd/>
          </a:ln>
          <a:effectLst/>
        </p:spPr>
        <p:txBody>
          <a:bodyPr wrap="none" anchor="ctr"/>
          <a:lstStyle/>
          <a:p>
            <a:endParaRPr lang="en-US" dirty="0"/>
          </a:p>
        </p:txBody>
      </p:sp>
      <p:sp>
        <p:nvSpPr>
          <p:cNvPr id="19" name="Text Box 14"/>
          <p:cNvSpPr txBox="1">
            <a:spLocks noChangeArrowheads="1"/>
          </p:cNvSpPr>
          <p:nvPr/>
        </p:nvSpPr>
        <p:spPr bwMode="auto">
          <a:xfrm>
            <a:off x="5376964" y="5752492"/>
            <a:ext cx="2738438" cy="349250"/>
          </a:xfrm>
          <a:prstGeom prst="rect">
            <a:avLst/>
          </a:prstGeom>
          <a:solidFill>
            <a:schemeClr val="bg1"/>
          </a:solidFill>
          <a:ln w="12700">
            <a:solidFill>
              <a:schemeClr val="tx1"/>
            </a:solidFill>
            <a:miter lim="800000"/>
            <a:headEnd/>
            <a:tailEnd/>
          </a:ln>
        </p:spPr>
        <p:txBody>
          <a:bodyPr wrap="none">
            <a:spAutoFit/>
          </a:bodyPr>
          <a:lstStyle/>
          <a:p>
            <a:pPr algn="l">
              <a:buClrTx/>
              <a:buFontTx/>
              <a:buNone/>
            </a:pPr>
            <a:r>
              <a:rPr lang="en-US" sz="1600" dirty="0"/>
              <a:t>Click the </a:t>
            </a:r>
            <a:r>
              <a:rPr lang="en-US" sz="1600" b="1" dirty="0"/>
              <a:t>Customize</a:t>
            </a:r>
            <a:r>
              <a:rPr lang="en-US" sz="1600" dirty="0"/>
              <a:t> button.</a:t>
            </a:r>
          </a:p>
        </p:txBody>
      </p:sp>
      <p:sp>
        <p:nvSpPr>
          <p:cNvPr id="23" name="Rectangle 11"/>
          <p:cNvSpPr>
            <a:spLocks noChangeArrowheads="1"/>
          </p:cNvSpPr>
          <p:nvPr/>
        </p:nvSpPr>
        <p:spPr bwMode="auto">
          <a:xfrm>
            <a:off x="5280633" y="5093511"/>
            <a:ext cx="625475" cy="252413"/>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24" name="AutoShape 12"/>
          <p:cNvCxnSpPr>
            <a:cxnSpLocks noChangeShapeType="1"/>
            <a:stCxn id="19" idx="0"/>
            <a:endCxn id="23" idx="2"/>
          </p:cNvCxnSpPr>
          <p:nvPr/>
        </p:nvCxnSpPr>
        <p:spPr bwMode="auto">
          <a:xfrm rot="16200000" flipV="1">
            <a:off x="5966493" y="4972802"/>
            <a:ext cx="406568" cy="1152812"/>
          </a:xfrm>
          <a:prstGeom prst="straightConnector1">
            <a:avLst/>
          </a:prstGeom>
          <a:noFill/>
          <a:ln w="28575">
            <a:solidFill>
              <a:schemeClr val="hlink"/>
            </a:solidFill>
            <a:round/>
            <a:headEnd/>
            <a:tailEnd type="triangle" w="med" len="med"/>
          </a:ln>
          <a:effectLst/>
        </p:spPr>
      </p:cxnSp>
      <p:cxnSp>
        <p:nvCxnSpPr>
          <p:cNvPr id="27" name="AutoShape 12"/>
          <p:cNvCxnSpPr>
            <a:cxnSpLocks noChangeShapeType="1"/>
            <a:stCxn id="23" idx="3"/>
          </p:cNvCxnSpPr>
          <p:nvPr/>
        </p:nvCxnSpPr>
        <p:spPr bwMode="auto">
          <a:xfrm>
            <a:off x="5906108" y="5219718"/>
            <a:ext cx="2984973" cy="4035"/>
          </a:xfrm>
          <a:prstGeom prst="straightConnector1">
            <a:avLst/>
          </a:prstGeom>
          <a:noFill/>
          <a:ln w="28575">
            <a:solidFill>
              <a:schemeClr val="hlink"/>
            </a:solidFill>
            <a:round/>
            <a:headEnd/>
            <a:tailEnd type="triangle" w="med" len="med"/>
          </a:ln>
          <a:effectLst/>
        </p:spPr>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730" name="Picture 20" descr="3-34a"/>
          <p:cNvPicPr>
            <a:picLocks noChangeAspect="1" noChangeArrowheads="1"/>
          </p:cNvPicPr>
          <p:nvPr/>
        </p:nvPicPr>
        <p:blipFill>
          <a:blip r:embed="rId3" cstate="print"/>
          <a:stretch>
            <a:fillRect/>
          </a:stretch>
        </p:blipFill>
        <p:spPr bwMode="auto">
          <a:xfrm>
            <a:off x="1214877" y="1055467"/>
            <a:ext cx="6076948" cy="3249816"/>
          </a:xfrm>
          <a:prstGeom prst="rect">
            <a:avLst/>
          </a:prstGeom>
          <a:noFill/>
          <a:ln w="9525">
            <a:noFill/>
            <a:miter lim="800000"/>
            <a:headEnd/>
            <a:tailEnd/>
          </a:ln>
        </p:spPr>
      </p:pic>
      <p:sp>
        <p:nvSpPr>
          <p:cNvPr id="585731" name="Rectangle 3"/>
          <p:cNvSpPr>
            <a:spLocks noGrp="1" noChangeArrowheads="1"/>
          </p:cNvSpPr>
          <p:nvPr>
            <p:ph type="title"/>
          </p:nvPr>
        </p:nvSpPr>
        <p:spPr/>
        <p:txBody>
          <a:bodyPr/>
          <a:lstStyle/>
          <a:p>
            <a:r>
              <a:rPr lang="en-US" dirty="0"/>
              <a:t>MMC: Adding a </a:t>
            </a:r>
            <a:r>
              <a:rPr lang="en-US" dirty="0" smtClean="0"/>
              <a:t>Share (Cont.) </a:t>
            </a:r>
            <a:endParaRPr lang="en-US" dirty="0"/>
          </a:p>
        </p:txBody>
      </p:sp>
      <p:pic>
        <p:nvPicPr>
          <p:cNvPr id="585735" name="Picture 21" descr="3-34b"/>
          <p:cNvPicPr>
            <a:picLocks noChangeAspect="1" noChangeArrowheads="1"/>
          </p:cNvPicPr>
          <p:nvPr/>
        </p:nvPicPr>
        <p:blipFill>
          <a:blip r:embed="rId4" cstate="print"/>
          <a:stretch>
            <a:fillRect/>
          </a:stretch>
        </p:blipFill>
        <p:spPr bwMode="auto">
          <a:xfrm>
            <a:off x="4727550" y="3450179"/>
            <a:ext cx="3994629" cy="3065461"/>
          </a:xfrm>
          <a:prstGeom prst="rect">
            <a:avLst/>
          </a:prstGeom>
          <a:noFill/>
          <a:ln w="9525">
            <a:noFill/>
            <a:miter lim="800000"/>
            <a:headEnd/>
            <a:tailEnd/>
          </a:ln>
        </p:spPr>
      </p:pic>
      <p:sp>
        <p:nvSpPr>
          <p:cNvPr id="585736" name="Rectangle 8"/>
          <p:cNvSpPr>
            <a:spLocks noChangeArrowheads="1"/>
          </p:cNvSpPr>
          <p:nvPr/>
        </p:nvSpPr>
        <p:spPr bwMode="auto">
          <a:xfrm>
            <a:off x="1733550" y="2582863"/>
            <a:ext cx="660400" cy="185737"/>
          </a:xfrm>
          <a:prstGeom prst="rect">
            <a:avLst/>
          </a:prstGeom>
          <a:noFill/>
          <a:ln w="28575" algn="ctr">
            <a:noFill/>
            <a:miter lim="800000"/>
            <a:headEnd/>
            <a:tailEnd/>
          </a:ln>
          <a:effectLst/>
        </p:spPr>
        <p:txBody>
          <a:bodyPr wrap="none" anchor="ctr"/>
          <a:lstStyle/>
          <a:p>
            <a:endParaRPr lang="en-US" dirty="0"/>
          </a:p>
        </p:txBody>
      </p:sp>
      <p:pic>
        <p:nvPicPr>
          <p:cNvPr id="17" name="Picture 21" descr="3-34b"/>
          <p:cNvPicPr>
            <a:picLocks noChangeAspect="1" noChangeArrowheads="1"/>
          </p:cNvPicPr>
          <p:nvPr/>
        </p:nvPicPr>
        <p:blipFill>
          <a:blip r:embed="rId5" cstate="print"/>
          <a:stretch>
            <a:fillRect/>
          </a:stretch>
        </p:blipFill>
        <p:spPr bwMode="auto">
          <a:xfrm>
            <a:off x="1259749" y="3454297"/>
            <a:ext cx="2539558" cy="3065461"/>
          </a:xfrm>
          <a:prstGeom prst="rect">
            <a:avLst/>
          </a:prstGeom>
          <a:noFill/>
          <a:ln w="9525">
            <a:noFill/>
            <a:miter lim="800000"/>
            <a:headEnd/>
            <a:tailEnd/>
          </a:ln>
        </p:spPr>
      </p:pic>
      <p:sp>
        <p:nvSpPr>
          <p:cNvPr id="20" name="Line 13"/>
          <p:cNvSpPr>
            <a:spLocks noChangeShapeType="1"/>
          </p:cNvSpPr>
          <p:nvPr/>
        </p:nvSpPr>
        <p:spPr bwMode="auto">
          <a:xfrm flipV="1">
            <a:off x="3230881" y="5136203"/>
            <a:ext cx="1681588" cy="1228020"/>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39" name="Rectangle 12"/>
          <p:cNvSpPr>
            <a:spLocks noChangeArrowheads="1"/>
          </p:cNvSpPr>
          <p:nvPr/>
        </p:nvSpPr>
        <p:spPr bwMode="auto">
          <a:xfrm>
            <a:off x="2633472" y="6278880"/>
            <a:ext cx="573024" cy="182880"/>
          </a:xfrm>
          <a:prstGeom prst="rect">
            <a:avLst/>
          </a:prstGeom>
          <a:noFill/>
          <a:ln w="28575" algn="ctr">
            <a:solidFill>
              <a:schemeClr val="hlink"/>
            </a:solidFill>
            <a:miter lim="800000"/>
            <a:headEnd/>
            <a:tailEnd/>
          </a:ln>
          <a:effectLst/>
        </p:spPr>
        <p:txBody>
          <a:bodyPr wrap="none" anchor="ctr"/>
          <a:lstStyle/>
          <a:p>
            <a:endParaRPr lang="en-US" dirty="0"/>
          </a:p>
        </p:txBody>
      </p:sp>
      <p:sp>
        <p:nvSpPr>
          <p:cNvPr id="23" name="Rectangle 11"/>
          <p:cNvSpPr>
            <a:spLocks noChangeArrowheads="1"/>
          </p:cNvSpPr>
          <p:nvPr/>
        </p:nvSpPr>
        <p:spPr bwMode="auto">
          <a:xfrm>
            <a:off x="7328889" y="6205728"/>
            <a:ext cx="625475" cy="225284"/>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27" name="AutoShape 12"/>
          <p:cNvCxnSpPr>
            <a:cxnSpLocks noChangeShapeType="1"/>
            <a:stCxn id="23" idx="0"/>
          </p:cNvCxnSpPr>
          <p:nvPr/>
        </p:nvCxnSpPr>
        <p:spPr bwMode="auto">
          <a:xfrm rot="16200000" flipV="1">
            <a:off x="3522108" y="2086209"/>
            <a:ext cx="4242816" cy="3996222"/>
          </a:xfrm>
          <a:prstGeom prst="straightConnector1">
            <a:avLst/>
          </a:prstGeom>
          <a:noFill/>
          <a:ln w="28575">
            <a:solidFill>
              <a:schemeClr val="hlink"/>
            </a:solidFill>
            <a:round/>
            <a:headEnd/>
            <a:tailEnd type="triangle" w="med" len="med"/>
          </a:ln>
          <a:effectLst/>
        </p:spPr>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ChangeArrowheads="1"/>
          </p:cNvSpPr>
          <p:nvPr>
            <p:ph type="title"/>
          </p:nvPr>
        </p:nvSpPr>
        <p:spPr/>
        <p:txBody>
          <a:bodyPr/>
          <a:lstStyle/>
          <a:p>
            <a:r>
              <a:rPr lang="en-US" dirty="0"/>
              <a:t>CLI: Deleting a Share</a:t>
            </a:r>
          </a:p>
        </p:txBody>
      </p:sp>
      <p:sp>
        <p:nvSpPr>
          <p:cNvPr id="591875" name="Rectangle 3"/>
          <p:cNvSpPr>
            <a:spLocks noGrp="1" noChangeArrowheads="1"/>
          </p:cNvSpPr>
          <p:nvPr>
            <p:ph type="body" idx="1"/>
          </p:nvPr>
        </p:nvSpPr>
        <p:spPr/>
        <p:txBody>
          <a:bodyPr/>
          <a:lstStyle/>
          <a:p>
            <a:pPr>
              <a:lnSpc>
                <a:spcPct val="90000"/>
              </a:lnSpc>
              <a:spcBef>
                <a:spcPct val="0"/>
              </a:spcBef>
            </a:pPr>
            <a:r>
              <a:rPr lang="en-US" dirty="0"/>
              <a:t>As an example, delete the share called </a:t>
            </a:r>
            <a:r>
              <a:rPr lang="en-US" dirty="0" smtClean="0"/>
              <a:t>datatree1</a:t>
            </a:r>
            <a:endParaRPr lang="en-US" dirty="0"/>
          </a:p>
          <a:p>
            <a:pPr>
              <a:lnSpc>
                <a:spcPct val="90000"/>
              </a:lnSpc>
            </a:pPr>
            <a:endParaRPr lang="en-US" dirty="0"/>
          </a:p>
          <a:p>
            <a:pPr>
              <a:lnSpc>
                <a:spcPct val="90000"/>
              </a:lnSpc>
              <a:buFont typeface="Wingdings 2" pitchFamily="18" charset="2"/>
              <a:buNone/>
            </a:pPr>
            <a:r>
              <a:rPr lang="en-US" sz="1600" dirty="0">
                <a:latin typeface="Courier New" pitchFamily="49" charset="0"/>
              </a:rPr>
              <a:t>	system&gt; </a:t>
            </a:r>
            <a:r>
              <a:rPr lang="en-US" sz="1600" b="1" dirty="0">
                <a:latin typeface="Courier New" pitchFamily="49" charset="0"/>
              </a:rPr>
              <a:t>cifs shares -delete datatree1</a:t>
            </a:r>
          </a:p>
          <a:p>
            <a:pPr>
              <a:lnSpc>
                <a:spcPct val="90000"/>
              </a:lnSpc>
              <a:buFont typeface="Wingdings 2" pitchFamily="18" charset="2"/>
              <a:buNone/>
            </a:pPr>
            <a:endParaRPr lang="en-US" sz="1600" dirty="0">
              <a:latin typeface="Courier New" pitchFamily="49" charset="0"/>
            </a:endParaRPr>
          </a:p>
          <a:p>
            <a:pPr>
              <a:lnSpc>
                <a:spcPct val="90000"/>
              </a:lnSpc>
              <a:buFont typeface="Wingdings 2" pitchFamily="18" charset="2"/>
              <a:buNone/>
            </a:pPr>
            <a:r>
              <a:rPr lang="en-US" sz="1600" dirty="0">
                <a:latin typeface="Courier New" pitchFamily="49" charset="0"/>
              </a:rPr>
              <a:t>	system&gt; </a:t>
            </a:r>
            <a:r>
              <a:rPr lang="en-US" sz="1600" b="1" dirty="0">
                <a:latin typeface="Courier New" pitchFamily="49" charset="0"/>
              </a:rPr>
              <a:t>cifs shares</a:t>
            </a:r>
          </a:p>
          <a:p>
            <a:pPr>
              <a:lnSpc>
                <a:spcPct val="90000"/>
              </a:lnSpc>
              <a:buFont typeface="Wingdings 2" pitchFamily="18" charset="2"/>
              <a:buNone/>
            </a:pPr>
            <a:r>
              <a:rPr lang="en-US" sz="1600" dirty="0">
                <a:latin typeface="Courier New" pitchFamily="49" charset="0"/>
              </a:rPr>
              <a:t>	Name         Mount Point       	    Description</a:t>
            </a:r>
          </a:p>
          <a:p>
            <a:pPr>
              <a:lnSpc>
                <a:spcPct val="90000"/>
              </a:lnSpc>
              <a:buFont typeface="Wingdings 2" pitchFamily="18" charset="2"/>
              <a:buNone/>
            </a:pPr>
            <a:r>
              <a:rPr lang="en-US" sz="1600" dirty="0">
                <a:latin typeface="Courier New" pitchFamily="49" charset="0"/>
              </a:rPr>
              <a:t>	----         -----------         	    -----------</a:t>
            </a:r>
          </a:p>
          <a:p>
            <a:pPr>
              <a:lnSpc>
                <a:spcPct val="90000"/>
              </a:lnSpc>
              <a:buFont typeface="Wingdings 2" pitchFamily="18" charset="2"/>
              <a:buNone/>
            </a:pPr>
            <a:r>
              <a:rPr lang="en-US" sz="1600" dirty="0">
                <a:latin typeface="Courier New" pitchFamily="49" charset="0"/>
              </a:rPr>
              <a:t>	ETC$         /etc                	    Remote Administration</a:t>
            </a:r>
          </a:p>
          <a:p>
            <a:pPr>
              <a:lnSpc>
                <a:spcPct val="90000"/>
              </a:lnSpc>
              <a:buFont typeface="Wingdings 2" pitchFamily="18" charset="2"/>
              <a:buNone/>
            </a:pPr>
            <a:r>
              <a:rPr lang="en-US" sz="1600" dirty="0">
                <a:latin typeface="Courier New" pitchFamily="49" charset="0"/>
              </a:rPr>
              <a:t>				  BUILTIN\ Administrators / Full Control</a:t>
            </a:r>
          </a:p>
          <a:p>
            <a:pPr>
              <a:lnSpc>
                <a:spcPct val="90000"/>
              </a:lnSpc>
              <a:buFont typeface="Wingdings 2" pitchFamily="18" charset="2"/>
              <a:buNone/>
            </a:pPr>
            <a:r>
              <a:rPr lang="en-US" sz="1600" dirty="0">
                <a:latin typeface="Courier New" pitchFamily="49" charset="0"/>
              </a:rPr>
              <a:t>	HOME        	/vol/vol0/home       	            Default Share</a:t>
            </a:r>
          </a:p>
          <a:p>
            <a:pPr>
              <a:lnSpc>
                <a:spcPct val="90000"/>
              </a:lnSpc>
              <a:buFont typeface="Wingdings 2" pitchFamily="18" charset="2"/>
              <a:buNone/>
            </a:pPr>
            <a:r>
              <a:rPr lang="en-US" sz="1600" dirty="0">
                <a:latin typeface="Courier New" pitchFamily="49" charset="0"/>
              </a:rPr>
              <a:t>  			everyone / Full Control</a:t>
            </a:r>
          </a:p>
          <a:p>
            <a:pPr>
              <a:lnSpc>
                <a:spcPct val="90000"/>
              </a:lnSpc>
              <a:buFont typeface="Wingdings 2" pitchFamily="18" charset="2"/>
              <a:buNone/>
            </a:pPr>
            <a:r>
              <a:rPr lang="en-US" sz="1600" dirty="0">
                <a:latin typeface="Courier New" pitchFamily="49" charset="0"/>
              </a:rPr>
              <a:t>	C$          	/                    	    Remote Administration</a:t>
            </a:r>
          </a:p>
          <a:p>
            <a:pPr>
              <a:lnSpc>
                <a:spcPct val="90000"/>
              </a:lnSpc>
              <a:buFont typeface="Wingdings 2" pitchFamily="18" charset="2"/>
              <a:buNone/>
            </a:pPr>
            <a:r>
              <a:rPr lang="en-US" sz="1600" dirty="0">
                <a:latin typeface="Courier New" pitchFamily="49" charset="0"/>
              </a:rPr>
              <a:t> 				  BUILTIN\ Administrators / Full Control</a:t>
            </a:r>
          </a:p>
          <a:p>
            <a:pPr>
              <a:lnSpc>
                <a:spcPct val="90000"/>
              </a:lnSpc>
            </a:pPr>
            <a:endParaRPr lang="en-US" sz="1000" dirty="0">
              <a:latin typeface="Courier New" pitchFamily="49" charset="0"/>
            </a:endParaRPr>
          </a:p>
          <a:p>
            <a:pPr>
              <a:lnSpc>
                <a:spcPct val="90000"/>
              </a:lnSpc>
              <a:buFont typeface="Wingdings 2" pitchFamily="18" charset="2"/>
              <a:buNone/>
            </a:pPr>
            <a:r>
              <a:rPr lang="en-US" sz="2200" b="1" dirty="0" smtClean="0"/>
              <a:t>    NOTE</a:t>
            </a:r>
            <a:r>
              <a:rPr lang="en-US" sz="2200" b="1" dirty="0"/>
              <a:t>: </a:t>
            </a:r>
            <a:r>
              <a:rPr lang="en-US" sz="2200" dirty="0"/>
              <a:t>The share datatree1 is </a:t>
            </a:r>
            <a:r>
              <a:rPr lang="en-US" sz="2200" dirty="0" smtClean="0"/>
              <a:t>deleted not the underlying volume, qtree, or directory</a:t>
            </a:r>
            <a:endParaRPr lang="en-US" sz="2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NetApp System Manager: Deleting a Share</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1168400" y="1185334"/>
            <a:ext cx="7552267" cy="5300133"/>
          </a:xfrm>
          <a:prstGeom prst="rect">
            <a:avLst/>
          </a:prstGeom>
          <a:noFill/>
          <a:ln w="9525">
            <a:noFill/>
            <a:miter lim="800000"/>
            <a:headEnd/>
            <a:tailEnd/>
          </a:ln>
        </p:spPr>
      </p:pic>
      <p:sp>
        <p:nvSpPr>
          <p:cNvPr id="6" name="TextBox 5"/>
          <p:cNvSpPr txBox="1"/>
          <p:nvPr/>
        </p:nvSpPr>
        <p:spPr>
          <a:xfrm>
            <a:off x="3157795" y="3031067"/>
            <a:ext cx="2605200" cy="707886"/>
          </a:xfrm>
          <a:prstGeom prst="rect">
            <a:avLst/>
          </a:prstGeom>
          <a:noFill/>
        </p:spPr>
        <p:txBody>
          <a:bodyPr wrap="none" rtlCol="0">
            <a:spAutoFit/>
          </a:bodyPr>
          <a:lstStyle/>
          <a:p>
            <a:r>
              <a:rPr lang="en-US" dirty="0" smtClean="0"/>
              <a:t>Select the share and </a:t>
            </a:r>
            <a:br>
              <a:rPr lang="en-US" dirty="0" smtClean="0"/>
            </a:br>
            <a:r>
              <a:rPr lang="en-US" dirty="0" smtClean="0"/>
              <a:t>click Stop Sharing</a:t>
            </a:r>
            <a:endParaRPr lang="en-US" dirty="0"/>
          </a:p>
        </p:txBody>
      </p:sp>
      <p:sp>
        <p:nvSpPr>
          <p:cNvPr id="7" name="Line 13"/>
          <p:cNvSpPr>
            <a:spLocks noChangeShapeType="1"/>
          </p:cNvSpPr>
          <p:nvPr/>
        </p:nvSpPr>
        <p:spPr bwMode="auto">
          <a:xfrm flipH="1" flipV="1">
            <a:off x="4131733" y="1913467"/>
            <a:ext cx="372534" cy="1117599"/>
          </a:xfrm>
          <a:prstGeom prst="line">
            <a:avLst/>
          </a:prstGeom>
          <a:noFill/>
          <a:ln w="28575">
            <a:solidFill>
              <a:schemeClr val="hlink"/>
            </a:solidFill>
            <a:round/>
            <a:headEnd/>
            <a:tailEnd type="triangle" w="med" len="med"/>
          </a:ln>
          <a:effectLst/>
        </p:spPr>
        <p:txBody>
          <a:bodyPr wrap="none" anchor="ctr"/>
          <a:lstStyle/>
          <a:p>
            <a:endParaRPr lang="en-US" dirty="0"/>
          </a:p>
        </p:txBody>
      </p:sp>
      <p:sp>
        <p:nvSpPr>
          <p:cNvPr id="8" name="Line 13"/>
          <p:cNvSpPr>
            <a:spLocks noChangeShapeType="1"/>
          </p:cNvSpPr>
          <p:nvPr/>
        </p:nvSpPr>
        <p:spPr bwMode="auto">
          <a:xfrm flipH="1" flipV="1">
            <a:off x="4063997" y="2726265"/>
            <a:ext cx="440269" cy="321734"/>
          </a:xfrm>
          <a:prstGeom prst="line">
            <a:avLst/>
          </a:prstGeom>
          <a:noFill/>
          <a:ln w="28575">
            <a:solidFill>
              <a:schemeClr val="hlink"/>
            </a:solidFill>
            <a:round/>
            <a:headEnd/>
            <a:tailEnd type="triangle" w="med" len="med"/>
          </a:ln>
          <a:effectLst/>
        </p:spPr>
        <p:txBody>
          <a:bodyPr wrap="none" anchor="ctr"/>
          <a:lstStyle/>
          <a:p>
            <a:endParaRPr lang="en-US" dirty="0"/>
          </a:p>
        </p:txBody>
      </p:sp>
      <p:pic>
        <p:nvPicPr>
          <p:cNvPr id="1026" name="Picture 2"/>
          <p:cNvPicPr>
            <a:picLocks noChangeAspect="1" noChangeArrowheads="1"/>
          </p:cNvPicPr>
          <p:nvPr/>
        </p:nvPicPr>
        <p:blipFill>
          <a:blip r:embed="rId4" cstate="print"/>
          <a:srcRect/>
          <a:stretch>
            <a:fillRect/>
          </a:stretch>
        </p:blipFill>
        <p:spPr bwMode="auto">
          <a:xfrm>
            <a:off x="5573184" y="1356004"/>
            <a:ext cx="2317750" cy="1036888"/>
          </a:xfrm>
          <a:prstGeom prst="rect">
            <a:avLst/>
          </a:prstGeom>
          <a:noFill/>
          <a:ln w="9525">
            <a:noFill/>
            <a:miter lim="800000"/>
            <a:headEnd/>
            <a:tailEnd/>
          </a:ln>
        </p:spPr>
      </p:pic>
      <p:sp>
        <p:nvSpPr>
          <p:cNvPr id="9" name="Line 13"/>
          <p:cNvSpPr>
            <a:spLocks noChangeShapeType="1"/>
          </p:cNvSpPr>
          <p:nvPr/>
        </p:nvSpPr>
        <p:spPr bwMode="auto">
          <a:xfrm>
            <a:off x="4216400" y="1896532"/>
            <a:ext cx="1625600" cy="1"/>
          </a:xfrm>
          <a:prstGeom prst="line">
            <a:avLst/>
          </a:prstGeom>
          <a:noFill/>
          <a:ln w="28575">
            <a:solidFill>
              <a:schemeClr val="hlink"/>
            </a:solidFill>
            <a:round/>
            <a:headEnd/>
            <a:tailEnd type="triangle" w="med" len="med"/>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5972" name="Picture 14" descr="3-39"/>
          <p:cNvPicPr>
            <a:picLocks noChangeAspect="1" noChangeArrowheads="1"/>
          </p:cNvPicPr>
          <p:nvPr/>
        </p:nvPicPr>
        <p:blipFill>
          <a:blip r:embed="rId3" cstate="print"/>
          <a:stretch>
            <a:fillRect/>
          </a:stretch>
        </p:blipFill>
        <p:spPr bwMode="auto">
          <a:xfrm>
            <a:off x="1572768" y="1407859"/>
            <a:ext cx="6044265" cy="3232338"/>
          </a:xfrm>
          <a:prstGeom prst="rect">
            <a:avLst/>
          </a:prstGeom>
          <a:noFill/>
          <a:ln w="9525">
            <a:noFill/>
            <a:miter lim="800000"/>
            <a:headEnd/>
            <a:tailEnd/>
          </a:ln>
        </p:spPr>
      </p:pic>
      <p:sp>
        <p:nvSpPr>
          <p:cNvPr id="595970" name="Rectangle 2"/>
          <p:cNvSpPr>
            <a:spLocks noGrp="1" noChangeArrowheads="1"/>
          </p:cNvSpPr>
          <p:nvPr>
            <p:ph type="title"/>
          </p:nvPr>
        </p:nvSpPr>
        <p:spPr/>
        <p:txBody>
          <a:bodyPr/>
          <a:lstStyle/>
          <a:p>
            <a:r>
              <a:rPr lang="en-US" dirty="0"/>
              <a:t>MMC: Deleting a Share</a:t>
            </a:r>
          </a:p>
        </p:txBody>
      </p:sp>
      <p:sp>
        <p:nvSpPr>
          <p:cNvPr id="595971" name="Text Box 10"/>
          <p:cNvSpPr txBox="1">
            <a:spLocks noChangeArrowheads="1"/>
          </p:cNvSpPr>
          <p:nvPr/>
        </p:nvSpPr>
        <p:spPr bwMode="auto">
          <a:xfrm>
            <a:off x="751840" y="4996180"/>
            <a:ext cx="5224463" cy="349250"/>
          </a:xfrm>
          <a:prstGeom prst="rect">
            <a:avLst/>
          </a:prstGeom>
          <a:solidFill>
            <a:schemeClr val="bg1"/>
          </a:solidFill>
          <a:ln w="12700" algn="ctr">
            <a:solidFill>
              <a:schemeClr val="tx1"/>
            </a:solidFill>
            <a:miter lim="800000"/>
            <a:headEnd/>
            <a:tailEnd/>
          </a:ln>
          <a:effectLst/>
        </p:spPr>
        <p:txBody>
          <a:bodyPr>
            <a:spAutoFit/>
          </a:bodyPr>
          <a:lstStyle/>
          <a:p>
            <a:pPr>
              <a:buClrTx/>
              <a:buFontTx/>
              <a:buNone/>
            </a:pPr>
            <a:r>
              <a:rPr lang="en-US" sz="1600" dirty="0"/>
              <a:t>Click the </a:t>
            </a:r>
            <a:r>
              <a:rPr lang="en-US" sz="1600" b="1" dirty="0"/>
              <a:t>Yes</a:t>
            </a:r>
            <a:r>
              <a:rPr lang="en-US" sz="1600" dirty="0"/>
              <a:t> button to confirm stop sharing </a:t>
            </a:r>
            <a:r>
              <a:rPr lang="en-US" sz="1600" dirty="0" smtClean="0"/>
              <a:t>datatree1</a:t>
            </a:r>
            <a:endParaRPr lang="en-US" sz="1600" dirty="0"/>
          </a:p>
        </p:txBody>
      </p:sp>
      <p:sp>
        <p:nvSpPr>
          <p:cNvPr id="595973" name="Text Box 5"/>
          <p:cNvSpPr txBox="1">
            <a:spLocks noChangeArrowheads="1"/>
          </p:cNvSpPr>
          <p:nvPr/>
        </p:nvSpPr>
        <p:spPr bwMode="auto">
          <a:xfrm>
            <a:off x="2768600" y="1546225"/>
            <a:ext cx="2851150" cy="349250"/>
          </a:xfrm>
          <a:prstGeom prst="rect">
            <a:avLst/>
          </a:prstGeom>
          <a:solidFill>
            <a:schemeClr val="bg1"/>
          </a:solidFill>
          <a:ln w="12700" algn="ctr">
            <a:solidFill>
              <a:schemeClr val="tx1"/>
            </a:solidFill>
            <a:miter lim="800000"/>
            <a:headEnd/>
            <a:tailEnd/>
          </a:ln>
          <a:effectLst/>
        </p:spPr>
        <p:txBody>
          <a:bodyPr>
            <a:spAutoFit/>
          </a:bodyPr>
          <a:lstStyle/>
          <a:p>
            <a:pPr>
              <a:buClrTx/>
              <a:buFontTx/>
              <a:buNone/>
            </a:pPr>
            <a:r>
              <a:rPr lang="en-US" sz="1600" dirty="0"/>
              <a:t>Right-click </a:t>
            </a:r>
            <a:r>
              <a:rPr lang="en-US" sz="1600" b="1" dirty="0"/>
              <a:t>datatree1</a:t>
            </a:r>
            <a:r>
              <a:rPr lang="en-US" sz="1600" dirty="0"/>
              <a:t> </a:t>
            </a:r>
            <a:r>
              <a:rPr lang="en-US" sz="1600" dirty="0" smtClean="0"/>
              <a:t>share</a:t>
            </a:r>
            <a:endParaRPr lang="en-US" sz="1600" dirty="0"/>
          </a:p>
        </p:txBody>
      </p:sp>
      <p:sp>
        <p:nvSpPr>
          <p:cNvPr id="595974" name="Text Box 7"/>
          <p:cNvSpPr txBox="1">
            <a:spLocks noChangeArrowheads="1"/>
          </p:cNvSpPr>
          <p:nvPr/>
        </p:nvSpPr>
        <p:spPr bwMode="auto">
          <a:xfrm>
            <a:off x="4537456" y="2429383"/>
            <a:ext cx="2257425" cy="338554"/>
          </a:xfrm>
          <a:prstGeom prst="rect">
            <a:avLst/>
          </a:prstGeom>
          <a:solidFill>
            <a:schemeClr val="bg1"/>
          </a:solidFill>
          <a:ln w="12700" algn="ctr">
            <a:solidFill>
              <a:schemeClr val="tx1"/>
            </a:solidFill>
            <a:miter lim="800000"/>
            <a:headEnd/>
            <a:tailEnd/>
          </a:ln>
          <a:effectLst/>
        </p:spPr>
        <p:txBody>
          <a:bodyPr>
            <a:spAutoFit/>
          </a:bodyPr>
          <a:lstStyle/>
          <a:p>
            <a:pPr>
              <a:buClrTx/>
              <a:buFontTx/>
              <a:buNone/>
            </a:pPr>
            <a:r>
              <a:rPr lang="en-US" sz="1600" dirty="0"/>
              <a:t>Choose </a:t>
            </a:r>
            <a:r>
              <a:rPr lang="en-US" sz="1600" b="1" dirty="0"/>
              <a:t>Stop </a:t>
            </a:r>
            <a:r>
              <a:rPr lang="en-US" sz="1600" b="1" dirty="0" smtClean="0"/>
              <a:t>Sharing</a:t>
            </a:r>
            <a:endParaRPr lang="en-US" sz="1600" dirty="0"/>
          </a:p>
        </p:txBody>
      </p:sp>
      <p:pic>
        <p:nvPicPr>
          <p:cNvPr id="595975" name="Picture 11" descr="C:\Documents and Settings\curtisb\Desktop\Sharing.png"/>
          <p:cNvPicPr>
            <a:picLocks noChangeAspect="1" noChangeArrowheads="1"/>
          </p:cNvPicPr>
          <p:nvPr/>
        </p:nvPicPr>
        <p:blipFill>
          <a:blip r:embed="rId4" cstate="print"/>
          <a:srcRect/>
          <a:stretch>
            <a:fillRect/>
          </a:stretch>
        </p:blipFill>
        <p:spPr bwMode="auto">
          <a:xfrm>
            <a:off x="3181731" y="2288096"/>
            <a:ext cx="1100138" cy="1481137"/>
          </a:xfrm>
          <a:prstGeom prst="rect">
            <a:avLst/>
          </a:prstGeom>
          <a:noFill/>
          <a:ln w="9525">
            <a:noFill/>
            <a:miter lim="800000"/>
            <a:headEnd/>
            <a:tailEnd/>
          </a:ln>
        </p:spPr>
      </p:pic>
      <p:sp>
        <p:nvSpPr>
          <p:cNvPr id="595976" name="Rectangle 8"/>
          <p:cNvSpPr>
            <a:spLocks noChangeArrowheads="1"/>
          </p:cNvSpPr>
          <p:nvPr/>
        </p:nvSpPr>
        <p:spPr bwMode="auto">
          <a:xfrm>
            <a:off x="2893378" y="2113280"/>
            <a:ext cx="627062" cy="246063"/>
          </a:xfrm>
          <a:prstGeom prst="rect">
            <a:avLst/>
          </a:prstGeom>
          <a:noFill/>
          <a:ln w="28575" algn="ctr">
            <a:noFill/>
            <a:miter lim="800000"/>
            <a:headEnd/>
            <a:tailEnd/>
          </a:ln>
          <a:effectLst/>
        </p:spPr>
        <p:txBody>
          <a:bodyPr wrap="none" anchor="ctr"/>
          <a:lstStyle/>
          <a:p>
            <a:endParaRPr lang="en-US" dirty="0"/>
          </a:p>
        </p:txBody>
      </p:sp>
      <p:cxnSp>
        <p:nvCxnSpPr>
          <p:cNvPr id="595977" name="AutoShape 9"/>
          <p:cNvCxnSpPr>
            <a:cxnSpLocks noChangeShapeType="1"/>
            <a:stCxn id="595973" idx="1"/>
            <a:endCxn id="595976" idx="1"/>
          </p:cNvCxnSpPr>
          <p:nvPr/>
        </p:nvCxnSpPr>
        <p:spPr bwMode="auto">
          <a:xfrm rot="10800000" flipH="1" flipV="1">
            <a:off x="2768600" y="1720850"/>
            <a:ext cx="124778" cy="515462"/>
          </a:xfrm>
          <a:prstGeom prst="bentConnector3">
            <a:avLst>
              <a:gd name="adj1" fmla="val -183205"/>
            </a:avLst>
          </a:prstGeom>
          <a:noFill/>
          <a:ln w="28575">
            <a:solidFill>
              <a:schemeClr val="hlink"/>
            </a:solidFill>
            <a:miter lim="800000"/>
            <a:headEnd/>
            <a:tailEnd type="triangle" w="med" len="med"/>
          </a:ln>
          <a:effectLst/>
        </p:spPr>
      </p:cxnSp>
      <p:sp>
        <p:nvSpPr>
          <p:cNvPr id="595978" name="Rectangle 10"/>
          <p:cNvSpPr>
            <a:spLocks noChangeArrowheads="1"/>
          </p:cNvSpPr>
          <p:nvPr/>
        </p:nvSpPr>
        <p:spPr bwMode="auto">
          <a:xfrm>
            <a:off x="2674938" y="2509838"/>
            <a:ext cx="1076325" cy="212725"/>
          </a:xfrm>
          <a:prstGeom prst="rect">
            <a:avLst/>
          </a:prstGeom>
          <a:noFill/>
          <a:ln w="28575" algn="ctr">
            <a:noFill/>
            <a:miter lim="800000"/>
            <a:headEnd/>
            <a:tailEnd/>
          </a:ln>
          <a:effectLst/>
        </p:spPr>
        <p:txBody>
          <a:bodyPr wrap="none" anchor="ctr"/>
          <a:lstStyle/>
          <a:p>
            <a:endParaRPr lang="en-US" dirty="0"/>
          </a:p>
        </p:txBody>
      </p:sp>
      <p:cxnSp>
        <p:nvCxnSpPr>
          <p:cNvPr id="595979" name="AutoShape 11"/>
          <p:cNvCxnSpPr>
            <a:cxnSpLocks noChangeShapeType="1"/>
            <a:stCxn id="595974" idx="1"/>
          </p:cNvCxnSpPr>
          <p:nvPr/>
        </p:nvCxnSpPr>
        <p:spPr bwMode="auto">
          <a:xfrm rot="10800000" flipV="1">
            <a:off x="4275520" y="2598660"/>
            <a:ext cx="261936" cy="5348"/>
          </a:xfrm>
          <a:prstGeom prst="straightConnector1">
            <a:avLst/>
          </a:prstGeom>
          <a:noFill/>
          <a:ln w="28575">
            <a:solidFill>
              <a:schemeClr val="hlink"/>
            </a:solidFill>
            <a:round/>
            <a:headEnd/>
            <a:tailEnd type="triangle" w="med" len="med"/>
          </a:ln>
          <a:effectLst/>
        </p:spPr>
      </p:cxnSp>
      <p:pic>
        <p:nvPicPr>
          <p:cNvPr id="595980" name="Picture 9" descr="GUI_CompuMgmt_Stop_Sharing_confirrmation"/>
          <p:cNvPicPr>
            <a:picLocks noChangeAspect="1" noChangeArrowheads="1"/>
          </p:cNvPicPr>
          <p:nvPr/>
        </p:nvPicPr>
        <p:blipFill>
          <a:blip r:embed="rId5" cstate="print"/>
          <a:stretch>
            <a:fillRect/>
          </a:stretch>
        </p:blipFill>
        <p:spPr bwMode="auto">
          <a:xfrm>
            <a:off x="4974326" y="3585528"/>
            <a:ext cx="2191278" cy="962025"/>
          </a:xfrm>
          <a:prstGeom prst="rect">
            <a:avLst/>
          </a:prstGeom>
          <a:noFill/>
          <a:ln w="9525">
            <a:noFill/>
            <a:miter lim="800000"/>
            <a:headEnd/>
            <a:tailEnd/>
          </a:ln>
        </p:spPr>
      </p:pic>
      <p:sp>
        <p:nvSpPr>
          <p:cNvPr id="595981" name="Rectangle 13"/>
          <p:cNvSpPr>
            <a:spLocks noChangeArrowheads="1"/>
          </p:cNvSpPr>
          <p:nvPr/>
        </p:nvSpPr>
        <p:spPr bwMode="auto">
          <a:xfrm>
            <a:off x="5815583" y="4196271"/>
            <a:ext cx="670561" cy="312737"/>
          </a:xfrm>
          <a:prstGeom prst="rect">
            <a:avLst/>
          </a:prstGeom>
          <a:noFill/>
          <a:ln w="28575" algn="ctr">
            <a:solidFill>
              <a:schemeClr val="hlink"/>
            </a:solidFill>
            <a:miter lim="800000"/>
            <a:headEnd/>
            <a:tailEnd/>
          </a:ln>
          <a:effectLst/>
        </p:spPr>
        <p:txBody>
          <a:bodyPr wrap="none" anchor="ctr"/>
          <a:lstStyle/>
          <a:p>
            <a:endParaRPr lang="en-US" dirty="0"/>
          </a:p>
        </p:txBody>
      </p:sp>
      <p:cxnSp>
        <p:nvCxnSpPr>
          <p:cNvPr id="595982" name="AutoShape 14"/>
          <p:cNvCxnSpPr>
            <a:cxnSpLocks noChangeShapeType="1"/>
            <a:stCxn id="595971" idx="3"/>
            <a:endCxn id="595981" idx="2"/>
          </p:cNvCxnSpPr>
          <p:nvPr/>
        </p:nvCxnSpPr>
        <p:spPr bwMode="auto">
          <a:xfrm flipV="1">
            <a:off x="5976303" y="4509008"/>
            <a:ext cx="174561" cy="661797"/>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Display all shares available on the storage system</a:t>
            </a:r>
          </a:p>
          <a:p>
            <a:r>
              <a:rPr lang="en-US" dirty="0" smtClean="0"/>
              <a:t>List the default shares</a:t>
            </a:r>
          </a:p>
          <a:p>
            <a:r>
              <a:rPr lang="en-US" dirty="0" smtClean="0"/>
              <a:t>Configure a client machine to access any share</a:t>
            </a:r>
          </a:p>
          <a:p>
            <a:r>
              <a:rPr lang="en-US" dirty="0" smtClean="0"/>
              <a:t>Identify the CIFS sessions established by accessing a share on the storage system</a:t>
            </a:r>
          </a:p>
          <a:p>
            <a:r>
              <a:rPr lang="en-US" dirty="0" smtClean="0"/>
              <a:t>Add, modify, and delete shares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7: CIFS Shares and Sessions</a:t>
            </a:r>
            <a:endParaRPr lang="en-US" dirty="0"/>
          </a:p>
          <a:p>
            <a:r>
              <a:rPr lang="en-US" dirty="0"/>
              <a:t>Estimated Time: </a:t>
            </a:r>
            <a:r>
              <a:rPr lang="en-US" dirty="0" smtClean="0"/>
              <a:t>15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For which storage objects can you create shares?</a:t>
            </a:r>
          </a:p>
          <a:p>
            <a:r>
              <a:rPr lang="en-US" dirty="0" smtClean="0"/>
              <a:t>What are three methods to manage CIFS shares?</a:t>
            </a:r>
          </a:p>
          <a:p>
            <a:r>
              <a:rPr lang="en-US" dirty="0" smtClean="0"/>
              <a:t>What command would you use to view the connected CIFS users?</a:t>
            </a: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7: CIFS Shares and Sessions</a:t>
            </a:r>
            <a:endParaRPr 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a:spcBef>
                <a:spcPct val="10000"/>
              </a:spcBef>
            </a:pPr>
            <a:r>
              <a:rPr lang="en-US" dirty="0" smtClean="0"/>
              <a:t>For which storage objects can you create shares?</a:t>
            </a:r>
          </a:p>
          <a:p>
            <a:pPr lvl="1">
              <a:spcBef>
                <a:spcPct val="0"/>
              </a:spcBef>
              <a:buNone/>
            </a:pPr>
            <a:r>
              <a:rPr lang="en-US" sz="2400" dirty="0" smtClean="0">
                <a:solidFill>
                  <a:schemeClr val="hlink"/>
                </a:solidFill>
              </a:rPr>
              <a:t>folders</a:t>
            </a:r>
          </a:p>
          <a:p>
            <a:pPr lvl="1">
              <a:spcBef>
                <a:spcPct val="0"/>
              </a:spcBef>
              <a:buNone/>
            </a:pPr>
            <a:r>
              <a:rPr lang="en-US" sz="2400" dirty="0" smtClean="0">
                <a:solidFill>
                  <a:schemeClr val="hlink"/>
                </a:solidFill>
              </a:rPr>
              <a:t>qtrees</a:t>
            </a:r>
          </a:p>
          <a:p>
            <a:pPr lvl="1">
              <a:spcBef>
                <a:spcPct val="0"/>
              </a:spcBef>
              <a:buNone/>
            </a:pPr>
            <a:r>
              <a:rPr lang="en-US" sz="2400" dirty="0" smtClean="0">
                <a:solidFill>
                  <a:schemeClr val="hlink"/>
                </a:solidFill>
              </a:rPr>
              <a:t>volumes</a:t>
            </a:r>
          </a:p>
          <a:p>
            <a:pPr>
              <a:spcBef>
                <a:spcPct val="10000"/>
              </a:spcBef>
            </a:pPr>
            <a:r>
              <a:rPr lang="en-US" dirty="0" smtClean="0"/>
              <a:t>What are three methods to manage CIFS shares?</a:t>
            </a:r>
          </a:p>
          <a:p>
            <a:pPr lvl="1">
              <a:spcBef>
                <a:spcPct val="0"/>
              </a:spcBef>
              <a:buNone/>
            </a:pPr>
            <a:r>
              <a:rPr lang="en-US" sz="2400" dirty="0" smtClean="0">
                <a:solidFill>
                  <a:schemeClr val="hlink"/>
                </a:solidFill>
              </a:rPr>
              <a:t>CLI</a:t>
            </a:r>
          </a:p>
          <a:p>
            <a:pPr lvl="1">
              <a:spcBef>
                <a:spcPct val="0"/>
              </a:spcBef>
              <a:buNone/>
            </a:pPr>
            <a:r>
              <a:rPr lang="en-US" sz="2400" dirty="0" smtClean="0">
                <a:solidFill>
                  <a:srgbClr val="005BAE"/>
                </a:solidFill>
              </a:rPr>
              <a:t>NetApp </a:t>
            </a:r>
            <a:r>
              <a:rPr lang="en-US" sz="2400" dirty="0" smtClean="0">
                <a:solidFill>
                  <a:schemeClr val="hlink"/>
                </a:solidFill>
              </a:rPr>
              <a:t>System Manager</a:t>
            </a:r>
          </a:p>
          <a:p>
            <a:pPr lvl="1">
              <a:spcBef>
                <a:spcPct val="0"/>
              </a:spcBef>
              <a:buNone/>
            </a:pPr>
            <a:r>
              <a:rPr lang="en-US" sz="2400" dirty="0" smtClean="0">
                <a:solidFill>
                  <a:schemeClr val="hlink"/>
                </a:solidFill>
              </a:rPr>
              <a:t>Microsoft tools such as Computer Management</a:t>
            </a:r>
          </a:p>
          <a:p>
            <a:pPr>
              <a:spcBef>
                <a:spcPct val="10000"/>
              </a:spcBef>
            </a:pPr>
            <a:r>
              <a:rPr lang="en-US" dirty="0" smtClean="0"/>
              <a:t>What command would you use to view the connected CIFS users?</a:t>
            </a:r>
          </a:p>
          <a:p>
            <a:pPr lvl="1">
              <a:spcBef>
                <a:spcPct val="0"/>
              </a:spcBef>
              <a:buNone/>
            </a:pPr>
            <a:r>
              <a:rPr lang="en-US" sz="2400" dirty="0" smtClean="0">
                <a:solidFill>
                  <a:schemeClr val="hlink"/>
                </a:solidFill>
                <a:latin typeface="Courier New" pitchFamily="49" charset="0"/>
              </a:rPr>
              <a:t>cifs sessions</a:t>
            </a:r>
            <a:endParaRPr lang="en-US" sz="2400" dirty="0">
              <a:solidFill>
                <a:schemeClr val="hlink"/>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75B95C-0A0A-47BF-8020-CBF466D8189E}"/>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23454</TotalTime>
  <Words>3533</Words>
  <Application>Microsoft Office PowerPoint</Application>
  <PresentationFormat>Letter Paper (8.5x11 in)</PresentationFormat>
  <Paragraphs>510</Paragraphs>
  <Slides>42</Slides>
  <Notes>42</Notes>
  <HiddenSlides>2</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2010_NetAppUMaster</vt:lpstr>
      <vt:lpstr>CIFS Shares and Sessions</vt:lpstr>
      <vt:lpstr>Module Objectives</vt:lpstr>
      <vt:lpstr>Share Administration</vt:lpstr>
      <vt:lpstr>Displaying Shares</vt:lpstr>
      <vt:lpstr>CLI: Displaying CIFS Shares</vt:lpstr>
      <vt:lpstr>System Manager:  Displaying CIFS Shares</vt:lpstr>
      <vt:lpstr>MMC: Displaying Storage System Shares</vt:lpstr>
      <vt:lpstr>Accessing Shares</vt:lpstr>
      <vt:lpstr>Accessing a Share</vt:lpstr>
      <vt:lpstr>Run Dialog</vt:lpstr>
      <vt:lpstr>Mapping a Drive to a Share</vt:lpstr>
      <vt:lpstr>Mapping a Drive to a Share (Cont.)</vt:lpstr>
      <vt:lpstr>Encoding</vt:lpstr>
      <vt:lpstr>Sessions</vt:lpstr>
      <vt:lpstr>CIFS Sessions</vt:lpstr>
      <vt:lpstr>cifs sessions Command</vt:lpstr>
      <vt:lpstr>cifs sessions Example</vt:lpstr>
      <vt:lpstr>CLI: cifs sessions Security Information</vt:lpstr>
      <vt:lpstr>NetApp System Manager: CIFS Sessions</vt:lpstr>
      <vt:lpstr>MMC: CIFS Sessions</vt:lpstr>
      <vt:lpstr>Broadcasting a Message</vt:lpstr>
      <vt:lpstr>Broadcasting a Message Example</vt:lpstr>
      <vt:lpstr>Terminating Sessions</vt:lpstr>
      <vt:lpstr>Creating and Deleting Shares</vt:lpstr>
      <vt:lpstr>Default Shares</vt:lpstr>
      <vt:lpstr>Creating a Share</vt:lpstr>
      <vt:lpstr>Creating a Share (Cont.)</vt:lpstr>
      <vt:lpstr>CLI: Preparing to Create a Share</vt:lpstr>
      <vt:lpstr>CLI: Adding a Share</vt:lpstr>
      <vt:lpstr>NetApp System Manager:  Adding a Share</vt:lpstr>
      <vt:lpstr>MMC: Adding a Share</vt:lpstr>
      <vt:lpstr>MMC: Adding a Share (Cont.) </vt:lpstr>
      <vt:lpstr>MMC: Adding a Share (Cont.) </vt:lpstr>
      <vt:lpstr>CLI: Deleting a Share</vt:lpstr>
      <vt:lpstr>NetApp System Manager: Deleting a Share</vt:lpstr>
      <vt:lpstr>MMC: Deleting a Share</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CIFS Shares &amp; Sessions</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2010-04-17T22:35:59Z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