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customXml/itemProps1.xml" ContentType="application/vnd.openxmlformats-officedocument.customXmlProperties+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docProps/custom.xml" ContentType="application/vnd.openxmlformats-officedocument.custom-properties+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customXml/itemProps3.xml" ContentType="application/vnd.openxmlformats-officedocument.customXml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Default Extension="wmf" ContentType="image/x-wmf"/>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notesSlides/notesSlide25.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55" r:id="rId4"/>
  </p:sldMasterIdLst>
  <p:notesMasterIdLst>
    <p:notesMasterId r:id="rId45"/>
  </p:notesMasterIdLst>
  <p:handoutMasterIdLst>
    <p:handoutMasterId r:id="rId46"/>
  </p:handoutMasterIdLst>
  <p:sldIdLst>
    <p:sldId id="476" r:id="rId5"/>
    <p:sldId id="477" r:id="rId6"/>
    <p:sldId id="516" r:id="rId7"/>
    <p:sldId id="479" r:id="rId8"/>
    <p:sldId id="480" r:id="rId9"/>
    <p:sldId id="481" r:id="rId10"/>
    <p:sldId id="482" r:id="rId11"/>
    <p:sldId id="483" r:id="rId12"/>
    <p:sldId id="484" r:id="rId13"/>
    <p:sldId id="485" r:id="rId14"/>
    <p:sldId id="486" r:id="rId15"/>
    <p:sldId id="487" r:id="rId16"/>
    <p:sldId id="488" r:id="rId17"/>
    <p:sldId id="517" r:id="rId18"/>
    <p:sldId id="490" r:id="rId19"/>
    <p:sldId id="491" r:id="rId20"/>
    <p:sldId id="492" r:id="rId21"/>
    <p:sldId id="518" r:id="rId22"/>
    <p:sldId id="494" r:id="rId23"/>
    <p:sldId id="495" r:id="rId24"/>
    <p:sldId id="496" r:id="rId25"/>
    <p:sldId id="497" r:id="rId26"/>
    <p:sldId id="498" r:id="rId27"/>
    <p:sldId id="499" r:id="rId28"/>
    <p:sldId id="500" r:id="rId29"/>
    <p:sldId id="522" r:id="rId30"/>
    <p:sldId id="502" r:id="rId31"/>
    <p:sldId id="519" r:id="rId32"/>
    <p:sldId id="504" r:id="rId33"/>
    <p:sldId id="505" r:id="rId34"/>
    <p:sldId id="506" r:id="rId35"/>
    <p:sldId id="520" r:id="rId36"/>
    <p:sldId id="508" r:id="rId37"/>
    <p:sldId id="509" r:id="rId38"/>
    <p:sldId id="521" r:id="rId39"/>
    <p:sldId id="511" r:id="rId40"/>
    <p:sldId id="512" r:id="rId41"/>
    <p:sldId id="513" r:id="rId42"/>
    <p:sldId id="514" r:id="rId43"/>
    <p:sldId id="515" r:id="rId44"/>
  </p:sldIdLst>
  <p:sldSz cx="9144000" cy="6858000" type="letter"/>
  <p:notesSz cx="7315200" cy="9601200"/>
  <p:defaultTextStyle>
    <a:defPPr>
      <a:defRPr lang="en-US"/>
    </a:defPPr>
    <a:lvl1pPr algn="l" rtl="0" fontAlgn="base">
      <a:spcBef>
        <a:spcPct val="0"/>
      </a:spcBef>
      <a:spcAft>
        <a:spcPct val="0"/>
      </a:spcAft>
      <a:defRPr sz="2000" kern="1200">
        <a:solidFill>
          <a:schemeClr val="tx1"/>
        </a:solidFill>
        <a:latin typeface="Arial" pitchFamily="34" charset="0"/>
        <a:ea typeface="+mn-ea"/>
        <a:cs typeface="+mn-cs"/>
      </a:defRPr>
    </a:lvl1pPr>
    <a:lvl2pPr marL="457200" algn="l" rtl="0" fontAlgn="base">
      <a:spcBef>
        <a:spcPct val="0"/>
      </a:spcBef>
      <a:spcAft>
        <a:spcPct val="0"/>
      </a:spcAft>
      <a:defRPr sz="2000" kern="1200">
        <a:solidFill>
          <a:schemeClr val="tx1"/>
        </a:solidFill>
        <a:latin typeface="Arial" pitchFamily="34" charset="0"/>
        <a:ea typeface="+mn-ea"/>
        <a:cs typeface="+mn-cs"/>
      </a:defRPr>
    </a:lvl2pPr>
    <a:lvl3pPr marL="914400" algn="l" rtl="0" fontAlgn="base">
      <a:spcBef>
        <a:spcPct val="0"/>
      </a:spcBef>
      <a:spcAft>
        <a:spcPct val="0"/>
      </a:spcAft>
      <a:defRPr sz="2000" kern="1200">
        <a:solidFill>
          <a:schemeClr val="tx1"/>
        </a:solidFill>
        <a:latin typeface="Arial" pitchFamily="34" charset="0"/>
        <a:ea typeface="+mn-ea"/>
        <a:cs typeface="+mn-cs"/>
      </a:defRPr>
    </a:lvl3pPr>
    <a:lvl4pPr marL="1371600" algn="l" rtl="0" fontAlgn="base">
      <a:spcBef>
        <a:spcPct val="0"/>
      </a:spcBef>
      <a:spcAft>
        <a:spcPct val="0"/>
      </a:spcAft>
      <a:defRPr sz="2000" kern="1200">
        <a:solidFill>
          <a:schemeClr val="tx1"/>
        </a:solidFill>
        <a:latin typeface="Arial" pitchFamily="34" charset="0"/>
        <a:ea typeface="+mn-ea"/>
        <a:cs typeface="+mn-cs"/>
      </a:defRPr>
    </a:lvl4pPr>
    <a:lvl5pPr marL="1828800" algn="l" rtl="0" fontAlgn="base">
      <a:spcBef>
        <a:spcPct val="0"/>
      </a:spcBef>
      <a:spcAft>
        <a:spcPct val="0"/>
      </a:spcAft>
      <a:defRPr sz="2000" kern="1200">
        <a:solidFill>
          <a:schemeClr val="tx1"/>
        </a:solidFill>
        <a:latin typeface="Arial" pitchFamily="34" charset="0"/>
        <a:ea typeface="+mn-ea"/>
        <a:cs typeface="+mn-cs"/>
      </a:defRPr>
    </a:lvl5pPr>
    <a:lvl6pPr marL="2286000" algn="l" defTabSz="914400" rtl="0" eaLnBrk="1" latinLnBrk="0" hangingPunct="1">
      <a:defRPr sz="2000" kern="1200">
        <a:solidFill>
          <a:schemeClr val="tx1"/>
        </a:solidFill>
        <a:latin typeface="Arial" pitchFamily="34" charset="0"/>
        <a:ea typeface="+mn-ea"/>
        <a:cs typeface="+mn-cs"/>
      </a:defRPr>
    </a:lvl6pPr>
    <a:lvl7pPr marL="2743200" algn="l" defTabSz="914400" rtl="0" eaLnBrk="1" latinLnBrk="0" hangingPunct="1">
      <a:defRPr sz="2000" kern="1200">
        <a:solidFill>
          <a:schemeClr val="tx1"/>
        </a:solidFill>
        <a:latin typeface="Arial" pitchFamily="34" charset="0"/>
        <a:ea typeface="+mn-ea"/>
        <a:cs typeface="+mn-cs"/>
      </a:defRPr>
    </a:lvl7pPr>
    <a:lvl8pPr marL="3200400" algn="l" defTabSz="914400" rtl="0" eaLnBrk="1" latinLnBrk="0" hangingPunct="1">
      <a:defRPr sz="2000" kern="1200">
        <a:solidFill>
          <a:schemeClr val="tx1"/>
        </a:solidFill>
        <a:latin typeface="Arial" pitchFamily="34" charset="0"/>
        <a:ea typeface="+mn-ea"/>
        <a:cs typeface="+mn-cs"/>
      </a:defRPr>
    </a:lvl8pPr>
    <a:lvl9pPr marL="3657600" algn="l" defTabSz="914400" rtl="0" eaLnBrk="1" latinLnBrk="0" hangingPunct="1">
      <a:defRPr sz="2000" kern="1200">
        <a:solidFill>
          <a:schemeClr val="tx1"/>
        </a:solidFill>
        <a:latin typeface="Arial" pitchFamily="34"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aucedo" initials="s" lastIdx="1" clrIdx="0"/>
  <p:cmAuthor id="1" name="Brian O'Keefe" initials="BDO" lastIdx="5" clrIdx="1"/>
  <p:cmAuthor id="2" name="curtisb" initials="c" lastIdx="2" clrIdx="2"/>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DFEFE"/>
    <a:srgbClr val="FEFFFE"/>
    <a:srgbClr val="FFFEFE"/>
    <a:srgbClr val="FFFFFE"/>
    <a:srgbClr val="FFFEFF"/>
    <a:srgbClr val="FEFFFF"/>
    <a:srgbClr val="9E3039"/>
    <a:srgbClr val="614D7D"/>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646" autoAdjust="0"/>
    <p:restoredTop sz="81277" autoAdjust="0"/>
  </p:normalViewPr>
  <p:slideViewPr>
    <p:cSldViewPr snapToGrid="0">
      <p:cViewPr varScale="1">
        <p:scale>
          <a:sx n="78" d="100"/>
          <a:sy n="78" d="100"/>
        </p:scale>
        <p:origin x="-1500" y="-90"/>
      </p:cViewPr>
      <p:guideLst>
        <p:guide orient="horz" pos="444"/>
        <p:guide orient="horz" pos="795"/>
        <p:guide pos="709"/>
        <p:guide pos="5621"/>
        <p:guide pos="3244"/>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p:cViewPr>
        <p:scale>
          <a:sx n="64" d="100"/>
          <a:sy n="64" d="100"/>
        </p:scale>
        <p:origin x="-1980" y="-126"/>
      </p:cViewPr>
      <p:guideLst>
        <p:guide orient="horz" pos="2775"/>
        <p:guide pos="434"/>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 Box 20"/>
          <p:cNvSpPr txBox="1">
            <a:spLocks noChangeArrowheads="1"/>
          </p:cNvSpPr>
          <p:nvPr/>
        </p:nvSpPr>
        <p:spPr bwMode="hidden">
          <a:xfrm>
            <a:off x="635843" y="9348788"/>
            <a:ext cx="4405052" cy="107722"/>
          </a:xfrm>
          <a:prstGeom prst="rect">
            <a:avLst/>
          </a:prstGeom>
          <a:noFill/>
          <a:ln w="9525" algn="ctr">
            <a:noFill/>
            <a:miter lim="800000"/>
            <a:headEnd/>
            <a:tailEnd/>
          </a:ln>
          <a:effectLst/>
        </p:spPr>
        <p:txBody>
          <a:bodyPr wrap="none" lIns="0" tIns="0" rIns="0" bIns="0">
            <a:spAutoFit/>
          </a:bodyPr>
          <a:lstStyle/>
          <a:p>
            <a:pPr defTabSz="966621">
              <a:defRPr/>
            </a:pPr>
            <a:r>
              <a:rPr lang="en-US" sz="700" dirty="0">
                <a:solidFill>
                  <a:srgbClr val="000000"/>
                </a:solidFill>
                <a:ea typeface="Times" charset="-52"/>
                <a:cs typeface="Times New Roman" pitchFamily="18" charset="0"/>
              </a:rPr>
              <a:t>© </a:t>
            </a:r>
            <a:r>
              <a:rPr lang="en-US" sz="700" dirty="0" smtClean="0">
                <a:solidFill>
                  <a:srgbClr val="000000"/>
                </a:solidFill>
                <a:ea typeface="Times" charset="-52"/>
                <a:cs typeface="Times New Roman" pitchFamily="18" charset="0"/>
              </a:rPr>
              <a:t>2010 NetApp, Inc. </a:t>
            </a:r>
            <a:r>
              <a:rPr lang="en-US" sz="700" dirty="0">
                <a:solidFill>
                  <a:srgbClr val="000000"/>
                </a:solidFill>
                <a:ea typeface="Times" charset="-52"/>
                <a:cs typeface="Times New Roman" pitchFamily="18" charset="0"/>
              </a:rPr>
              <a:t>This material is intended for training use only. Not authorized for reproduction purposes. </a:t>
            </a:r>
          </a:p>
        </p:txBody>
      </p:sp>
      <p:sp>
        <p:nvSpPr>
          <p:cNvPr id="5" name="Slide Number Placeholder 4"/>
          <p:cNvSpPr>
            <a:spLocks noGrp="1"/>
          </p:cNvSpPr>
          <p:nvPr>
            <p:ph type="sldNum" sz="quarter" idx="3"/>
          </p:nvPr>
        </p:nvSpPr>
        <p:spPr>
          <a:xfrm>
            <a:off x="6266310" y="9161463"/>
            <a:ext cx="498475" cy="339725"/>
          </a:xfrm>
          <a:prstGeom prst="rect">
            <a:avLst/>
          </a:prstGeom>
        </p:spPr>
        <p:txBody>
          <a:bodyPr vert="horz" lIns="94851" tIns="47425" rIns="94851" bIns="47425" rtlCol="0" anchor="b"/>
          <a:lstStyle>
            <a:lvl1pPr algn="r">
              <a:defRPr sz="700"/>
            </a:lvl1pPr>
          </a:lstStyle>
          <a:p>
            <a:pPr>
              <a:defRPr/>
            </a:pPr>
            <a:fld id="{9884764F-6734-4E98-BA4A-4193F051EE6C}" type="slidenum">
              <a:rPr lang="en-US"/>
              <a:pPr>
                <a:defRPr/>
              </a:pPr>
              <a:t>‹#›</a:t>
            </a:fld>
            <a:endParaRPr lang="en-US" dirty="0"/>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4"/>
          <p:cNvSpPr>
            <a:spLocks noGrp="1" noRot="1" noChangeAspect="1" noChangeArrowheads="1" noTextEdit="1"/>
          </p:cNvSpPr>
          <p:nvPr>
            <p:ph type="sldImg" idx="2"/>
          </p:nvPr>
        </p:nvSpPr>
        <p:spPr bwMode="auto">
          <a:xfrm>
            <a:off x="685800" y="228600"/>
            <a:ext cx="5184648" cy="3886200"/>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688974" y="4389120"/>
            <a:ext cx="6172200" cy="48006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US" noProof="0" dirty="0" smtClean="0"/>
              <a:t>Click to edit Master text styles</a:t>
            </a:r>
          </a:p>
          <a:p>
            <a:pPr lvl="1"/>
            <a:r>
              <a:rPr lang="en-US" noProof="0" dirty="0" smtClean="0"/>
              <a:t> Second level</a:t>
            </a:r>
          </a:p>
          <a:p>
            <a:pPr lvl="2"/>
            <a:r>
              <a:rPr lang="en-US" noProof="0" dirty="0" smtClean="0"/>
              <a:t> Third level</a:t>
            </a:r>
          </a:p>
          <a:p>
            <a:pPr lvl="3"/>
            <a:r>
              <a:rPr lang="en-US" noProof="0" dirty="0" smtClean="0"/>
              <a:t> Fourth level</a:t>
            </a:r>
          </a:p>
          <a:p>
            <a:pPr lvl="1"/>
            <a:endParaRPr lang="en-US" noProof="0" dirty="0" smtClean="0"/>
          </a:p>
        </p:txBody>
      </p:sp>
      <p:sp>
        <p:nvSpPr>
          <p:cNvPr id="7188" name="Text Box 20"/>
          <p:cNvSpPr txBox="1">
            <a:spLocks noChangeArrowheads="1"/>
          </p:cNvSpPr>
          <p:nvPr/>
        </p:nvSpPr>
        <p:spPr bwMode="hidden">
          <a:xfrm>
            <a:off x="795338" y="9348788"/>
            <a:ext cx="4405052" cy="107722"/>
          </a:xfrm>
          <a:prstGeom prst="rect">
            <a:avLst/>
          </a:prstGeom>
          <a:noFill/>
          <a:ln w="9525" algn="ctr">
            <a:noFill/>
            <a:miter lim="800000"/>
            <a:headEnd/>
            <a:tailEnd/>
          </a:ln>
          <a:effectLst/>
        </p:spPr>
        <p:txBody>
          <a:bodyPr wrap="none" lIns="0" tIns="0" rIns="0" bIns="0">
            <a:spAutoFit/>
          </a:bodyPr>
          <a:lstStyle/>
          <a:p>
            <a:pPr defTabSz="966621">
              <a:defRPr/>
            </a:pPr>
            <a:r>
              <a:rPr lang="en-US" sz="700" dirty="0">
                <a:solidFill>
                  <a:srgbClr val="000000"/>
                </a:solidFill>
                <a:ea typeface="Times" charset="-52"/>
                <a:cs typeface="Times New Roman" pitchFamily="18" charset="0"/>
              </a:rPr>
              <a:t>© </a:t>
            </a:r>
            <a:r>
              <a:rPr lang="en-US" sz="700" dirty="0" smtClean="0">
                <a:solidFill>
                  <a:srgbClr val="000000"/>
                </a:solidFill>
                <a:ea typeface="Times" charset="-52"/>
                <a:cs typeface="Times New Roman" pitchFamily="18" charset="0"/>
              </a:rPr>
              <a:t>2010 NetApp, Inc. </a:t>
            </a:r>
            <a:r>
              <a:rPr lang="en-US" sz="700" dirty="0">
                <a:solidFill>
                  <a:srgbClr val="000000"/>
                </a:solidFill>
                <a:ea typeface="Times" charset="-52"/>
                <a:cs typeface="Times New Roman" pitchFamily="18" charset="0"/>
              </a:rPr>
              <a:t>This material is intended for training use only. Not authorized for reproduction purposes. </a:t>
            </a:r>
          </a:p>
        </p:txBody>
      </p:sp>
      <p:sp>
        <p:nvSpPr>
          <p:cNvPr id="5" name="Slide Number Placeholder 4"/>
          <p:cNvSpPr>
            <a:spLocks noGrp="1"/>
          </p:cNvSpPr>
          <p:nvPr>
            <p:ph type="sldNum" sz="quarter" idx="5"/>
          </p:nvPr>
        </p:nvSpPr>
        <p:spPr>
          <a:xfrm>
            <a:off x="6170613" y="9161463"/>
            <a:ext cx="498475" cy="339725"/>
          </a:xfrm>
          <a:prstGeom prst="rect">
            <a:avLst/>
          </a:prstGeom>
        </p:spPr>
        <p:txBody>
          <a:bodyPr vert="horz" lIns="94851" tIns="47425" rIns="94851" bIns="47425" rtlCol="0" anchor="b"/>
          <a:lstStyle>
            <a:lvl1pPr algn="r">
              <a:defRPr sz="700"/>
            </a:lvl1pPr>
          </a:lstStyle>
          <a:p>
            <a:pPr>
              <a:defRPr/>
            </a:pPr>
            <a:fld id="{9884764F-6734-4E98-BA4A-4193F051EE6C}" type="slidenum">
              <a:rPr lang="en-US"/>
              <a:pPr>
                <a:defRPr/>
              </a:pPr>
              <a:t>‹#›</a:t>
            </a:fld>
            <a:endParaRPr lang="en-US" dirty="0"/>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100" kern="1200">
        <a:solidFill>
          <a:schemeClr val="tx1"/>
        </a:solidFill>
        <a:latin typeface="Times New Roman" pitchFamily="18" charset="0"/>
        <a:ea typeface="+mn-ea"/>
        <a:cs typeface="+mn-cs"/>
      </a:defRPr>
    </a:lvl1pPr>
    <a:lvl2pPr marL="168275" algn="l" rtl="0" eaLnBrk="0" fontAlgn="base" hangingPunct="0">
      <a:spcBef>
        <a:spcPct val="30000"/>
      </a:spcBef>
      <a:spcAft>
        <a:spcPct val="0"/>
      </a:spcAft>
      <a:buFont typeface="Times New Roman" pitchFamily="18" charset="0"/>
      <a:buChar char="–"/>
      <a:defRPr sz="1100" kern="1200">
        <a:solidFill>
          <a:schemeClr val="tx1"/>
        </a:solidFill>
        <a:latin typeface="Times New Roman" pitchFamily="18" charset="0"/>
        <a:ea typeface="+mn-ea"/>
        <a:cs typeface="+mn-cs"/>
      </a:defRPr>
    </a:lvl2pPr>
    <a:lvl3pPr marL="349250" algn="l" rtl="0" eaLnBrk="0" fontAlgn="base" hangingPunct="0">
      <a:spcBef>
        <a:spcPct val="30000"/>
      </a:spcBef>
      <a:spcAft>
        <a:spcPct val="0"/>
      </a:spcAft>
      <a:buFont typeface="Wingdings" pitchFamily="2" charset="2"/>
      <a:buChar char="§"/>
      <a:defRPr sz="1100" kern="1200">
        <a:solidFill>
          <a:schemeClr val="tx1"/>
        </a:solidFill>
        <a:latin typeface="Times New Roman" pitchFamily="18" charset="0"/>
        <a:ea typeface="+mn-ea"/>
        <a:cs typeface="+mn-cs"/>
      </a:defRPr>
    </a:lvl3pPr>
    <a:lvl4pPr marL="517525" algn="l" rtl="0" eaLnBrk="0" fontAlgn="base" hangingPunct="0">
      <a:spcBef>
        <a:spcPct val="30000"/>
      </a:spcBef>
      <a:spcAft>
        <a:spcPct val="0"/>
      </a:spcAft>
      <a:buFont typeface="Times New Roman" pitchFamily="18" charset="0"/>
      <a:buChar char="–"/>
      <a:defRPr sz="1100" kern="1200">
        <a:solidFill>
          <a:schemeClr val="tx1"/>
        </a:solidFill>
        <a:latin typeface="Times New Roman" pitchFamily="18" charset="0"/>
        <a:ea typeface="+mn-ea"/>
        <a:cs typeface="+mn-cs"/>
      </a:defRPr>
    </a:lvl4pPr>
    <a:lvl5pPr marL="2057400" indent="-228600" algn="l" rtl="0" eaLnBrk="0" fontAlgn="base" hangingPunct="0">
      <a:spcBef>
        <a:spcPct val="30000"/>
      </a:spcBef>
      <a:spcAft>
        <a:spcPct val="0"/>
      </a:spcAft>
      <a:buFont typeface="Wingdings" pitchFamily="2" charset="2"/>
      <a:buChar char="§"/>
      <a:defRPr sz="11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CIFS ACCESS CONTROL</a:t>
            </a:r>
            <a:endParaRPr dirty="0"/>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MODULE OBJECTIVES</a:t>
            </a:r>
            <a:endParaRPr dirty="0"/>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Slide Number Placeholder 3"/>
          <p:cNvSpPr>
            <a:spLocks noGrp="1"/>
          </p:cNvSpPr>
          <p:nvPr>
            <p:ph type="sldNum" sz="quarter" idx="5"/>
          </p:nvPr>
        </p:nvSpPr>
        <p:spPr/>
        <p:txBody>
          <a:bodyPr/>
          <a:lstStyle/>
          <a:p>
            <a:fld id="{1D3C277F-3253-46B5-BF55-D32EC364BB95}" type="slidenum">
              <a:rPr lang="en-US" smtClean="0"/>
              <a:pPr/>
              <a:t>3</a:t>
            </a:fld>
            <a:endParaRPr lang="en-US" dirty="0" smtClean="0"/>
          </a:p>
        </p:txBody>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LOCAL USERS</a:t>
            </a:r>
            <a:endParaRPr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3269" name="Rectangle 5"/>
          <p:cNvSpPr>
            <a:spLocks noGrp="1" noChangeAspect="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LOCAL USERS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On </a:t>
            </a:r>
            <a:r>
              <a:t>the storage system, the domain administrators group and the local administrator account are part of the BUILTIN\Administrators group. They can do the following:</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t>Provide a text editor to edit configuration files. Data ONTAP® does not include an editor.</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t>Provide the ability to administer a storage system and hence have access to the root file system (C$ and ETC$).</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t>Modify the share access for </a:t>
            </a:r>
            <a:r>
              <a:rPr b="1"/>
              <a:t>C$</a:t>
            </a:r>
            <a:r>
              <a:t> and </a:t>
            </a:r>
            <a:r>
              <a:rPr b="1"/>
              <a:t>ETC$</a:t>
            </a:r>
            <a:r>
              <a:t> to grant additional users access.</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t>The local administrator can set up local users on the storage system with the </a:t>
            </a:r>
            <a:r>
              <a:rPr>
                <a:latin typeface="Courier New" pitchFamily="49" charset="0"/>
              </a:rPr>
              <a:t>useradmin user add</a:t>
            </a:r>
            <a:r>
              <a:t> command.</a:t>
            </a:r>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5317" name="Rectangle 5"/>
          <p:cNvSpPr>
            <a:spLocks noGrp="1" noChangeAspect="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PURPOSE OF LOCAL USERS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Reasons </a:t>
            </a:r>
            <a:r>
              <a:t>for local user accounts include the following:</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t>Windows workgroup</a:t>
            </a:r>
          </a:p>
          <a:p>
            <a:pPr lvl="1">
              <a:buFont typeface="Arial" pitchFamily="34" charset="0"/>
              <a:buChar char="•"/>
              <a:defRPr/>
            </a:pPr>
            <a:r>
              <a:t>You must create local user accounts so that the storage system can authenticate local users.</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t>Non-Windows workgroup (UNIX mode)</a:t>
            </a:r>
          </a:p>
          <a:p>
            <a:pPr lvl="1">
              <a:buFont typeface="Arial" pitchFamily="34" charset="0"/>
              <a:buChar char="•"/>
              <a:defRPr/>
            </a:pPr>
            <a:r>
              <a:t>Do not create local user accounts because the storage system authenticates users with the UNIX password (/etc/passwd) database.</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t>Windows domain</a:t>
            </a:r>
          </a:p>
          <a:p>
            <a:pPr lvl="1">
              <a:buFont typeface="Arial" pitchFamily="34" charset="0"/>
              <a:buChar char="•"/>
              <a:defRPr/>
            </a:pPr>
            <a:r>
              <a:t>The storage system can authenticate users (with the local user accounts) who try to connect to the storage system from an untrusted domain.</a:t>
            </a:r>
          </a:p>
          <a:p>
            <a:pPr lvl="1">
              <a:buFont typeface="Arial" pitchFamily="34" charset="0"/>
              <a:buChar char="•"/>
              <a:defRPr/>
            </a:pPr>
            <a:r>
              <a:t>Local users can access the storage system when the domain controller is down or not available for domain authentication.</a:t>
            </a:r>
          </a:p>
          <a:p>
            <a:pPr marL="0" marR="0" indent="0" algn="l" defTabSz="914400" rtl="0" eaLnBrk="0" fontAlgn="base" latinLnBrk="0" hangingPunct="0">
              <a:lnSpc>
                <a:spcPct val="100000"/>
              </a:lnSpc>
              <a:spcBef>
                <a:spcPct val="30000"/>
              </a:spcBef>
              <a:spcAft>
                <a:spcPct val="0"/>
              </a:spcAft>
              <a:buClrTx/>
              <a:buSzTx/>
              <a:buFontTx/>
              <a:buNone/>
              <a:tabLst/>
              <a:defRPr/>
            </a:pPr>
            <a:r>
              <a:rPr b="1"/>
              <a:t>NOTE</a:t>
            </a:r>
            <a:r>
              <a:t>: You can create a maximum of 96 local user accounts.</a:t>
            </a:r>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7365" name="Rectangle 5"/>
          <p:cNvSpPr>
            <a:spLocks noGrp="1" noChangeAspect="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PURPOSE OF LOCAL USERS (CONT.)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9413" name="Rectangle 5"/>
          <p:cNvSpPr>
            <a:spLocks noGrp="1" noChangeAspect="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PURPOSE OF LOCAL USERS (CONT.)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1461" name="Rectangle 5"/>
          <p:cNvSpPr>
            <a:spLocks noGrp="1" noChangeAspect="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LOCAL ADMINISTRATOR</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3509" name="Rectangle 5"/>
          <p:cNvSpPr>
            <a:spLocks noGrp="1" noChangeAspect="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LOCAL USER DEFINITIONS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A </a:t>
            </a:r>
            <a:r>
              <a:t>local administrator is added to the user list if the response during </a:t>
            </a:r>
            <a:r>
              <a:rPr>
                <a:latin typeface="Courier New" pitchFamily="49" charset="0"/>
              </a:rPr>
              <a:t>cifs setup</a:t>
            </a:r>
            <a:r>
              <a:t> was to create a local administrator account for the storage system. Be sure to set an appropriate password for the administrator account.</a:t>
            </a:r>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r>
              <a:rPr lang="en-US" smtClean="0"/>
              <a:t>ADMINISTRATING LOCAL USERS</a:t>
            </a:r>
          </a:p>
          <a:p>
            <a:endParaRPr lang="en-US" smtClean="0"/>
          </a:p>
          <a:p>
            <a:endParaRPr/>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10</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7605" name="Rectangle 5"/>
          <p:cNvSpPr>
            <a:spLocks noGrp="1" noChangeAspect="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LOCAL USER MANAGEMENT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11</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CLI: ADDING A NEW LOCAL USER</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As </a:t>
            </a:r>
            <a:r>
              <a:t>an example, add a local user called Jane to the predefined Guests group. </a:t>
            </a:r>
            <a:br/>
            <a:r>
              <a:t>NOTE: User names are not case sensitive.</a:t>
            </a:r>
          </a:p>
          <a:p>
            <a:pPr marL="0" marR="0" indent="0" algn="l" defTabSz="914400" rtl="0" eaLnBrk="0" fontAlgn="base" latinLnBrk="0" hangingPunct="0">
              <a:lnSpc>
                <a:spcPct val="100000"/>
              </a:lnSpc>
              <a:spcBef>
                <a:spcPct val="30000"/>
              </a:spcBef>
              <a:spcAft>
                <a:spcPct val="0"/>
              </a:spcAft>
              <a:buClrTx/>
              <a:buSzTx/>
              <a:buFontTx/>
              <a:buNone/>
              <a:tabLst/>
              <a:defRPr/>
            </a:pPr>
            <a:r>
              <a:rPr>
                <a:latin typeface="Courier New" pitchFamily="49" charset="0"/>
              </a:rPr>
              <a:t>system&gt; </a:t>
            </a:r>
            <a:r>
              <a:rPr b="1">
                <a:latin typeface="Courier New" pitchFamily="49" charset="0"/>
              </a:rPr>
              <a:t>useradmin user add jane -g Guests</a:t>
            </a:r>
            <a:r>
              <a:t/>
            </a:r>
            <a:br/>
            <a:r>
              <a:rPr>
                <a:latin typeface="Courier New" pitchFamily="49" charset="0"/>
              </a:rPr>
              <a:t>New password:Retype new password:User &lt;jane&gt; added.system&gt; Mon Jul 31 01:13:18 GMT [useradmin.added.deleted:info]: The user 'jane' has been added.</a:t>
            </a:r>
          </a:p>
          <a:p>
            <a:pPr marL="0" marR="0" indent="0" algn="l" defTabSz="914400" rtl="0" eaLnBrk="0" fontAlgn="base" latinLnBrk="0" hangingPunct="0">
              <a:lnSpc>
                <a:spcPct val="100000"/>
              </a:lnSpc>
              <a:spcBef>
                <a:spcPct val="30000"/>
              </a:spcBef>
              <a:spcAft>
                <a:spcPct val="0"/>
              </a:spcAft>
              <a:buClrTx/>
              <a:buSzTx/>
              <a:buFontTx/>
              <a:buNone/>
              <a:tabLst/>
              <a:defRPr/>
            </a:pPr>
            <a:r>
              <a:rPr b="1"/>
              <a:t>NOTE:</a:t>
            </a:r>
            <a:r>
              <a:t> The password is typed but not displayed.</a:t>
            </a:r>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12</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CLI: ADDING A NEW LOCAL USER (CONT.)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In </a:t>
            </a:r>
            <a:r>
              <a:t>the example, verify that the local user Jane has been added to the predefined Guests group.</a:t>
            </a:r>
          </a:p>
          <a:p>
            <a:pPr marL="0" marR="0" indent="0" algn="l" defTabSz="914400" rtl="0" eaLnBrk="0" fontAlgn="base" latinLnBrk="0" hangingPunct="0">
              <a:lnSpc>
                <a:spcPct val="100000"/>
              </a:lnSpc>
              <a:spcBef>
                <a:spcPct val="30000"/>
              </a:spcBef>
              <a:spcAft>
                <a:spcPct val="0"/>
              </a:spcAft>
              <a:buClrTx/>
              <a:buSzTx/>
              <a:buFontTx/>
              <a:buNone/>
              <a:tabLst/>
              <a:defRPr/>
            </a:pPr>
            <a:r>
              <a:rPr>
                <a:latin typeface="Courier New" pitchFamily="49" charset="0"/>
              </a:rPr>
              <a:t>system&gt; </a:t>
            </a:r>
            <a:r>
              <a:rPr b="1">
                <a:latin typeface="Courier New" pitchFamily="49" charset="0"/>
              </a:rPr>
              <a:t>useradmin user list jane</a:t>
            </a:r>
            <a:r>
              <a:t/>
            </a:r>
            <a:br/>
            <a:r>
              <a:rPr>
                <a:latin typeface="Courier New" pitchFamily="49" charset="0"/>
              </a:rPr>
              <a:t>Name: jane</a:t>
            </a:r>
            <a:r>
              <a:t/>
            </a:r>
            <a:br/>
            <a:r>
              <a:rPr>
                <a:latin typeface="Courier New" pitchFamily="49" charset="0"/>
              </a:rPr>
              <a:t>Info:</a:t>
            </a:r>
            <a:r>
              <a:t/>
            </a:r>
            <a:br/>
            <a:r>
              <a:rPr>
                <a:latin typeface="Courier New" pitchFamily="49" charset="0"/>
              </a:rPr>
              <a:t>Rid: 131075</a:t>
            </a:r>
            <a:r>
              <a:t/>
            </a:r>
            <a:br/>
            <a:r>
              <a:rPr>
                <a:latin typeface="Courier New" pitchFamily="49" charset="0"/>
              </a:rPr>
              <a:t>Groups: Guests</a:t>
            </a:r>
            <a:r>
              <a:t/>
            </a:r>
            <a:br/>
            <a:r>
              <a:rPr>
                <a:latin typeface="Courier New" pitchFamily="49" charset="0"/>
              </a:rPr>
              <a:t>Allowed </a:t>
            </a:r>
            <a:r>
              <a:rPr b="1">
                <a:latin typeface="Courier New" pitchFamily="49" charset="0"/>
              </a:rPr>
              <a:t>Capabilities:</a:t>
            </a:r>
            <a:r>
              <a:t/>
            </a:r>
            <a:br/>
            <a:r>
              <a:rPr>
                <a:latin typeface="Courier New" pitchFamily="49" charset="0"/>
              </a:rPr>
              <a:t>Password min/max age in days: 0/4294967295</a:t>
            </a:r>
            <a:r>
              <a:t/>
            </a:r>
            <a:br/>
            <a:r>
              <a:rPr>
                <a:latin typeface="Courier New" pitchFamily="49" charset="0"/>
              </a:rPr>
              <a:t>Status: enabled</a:t>
            </a:r>
          </a:p>
          <a:p>
            <a:pPr marL="0" marR="0" indent="0" algn="l" defTabSz="914400" rtl="0" eaLnBrk="0" fontAlgn="base" latinLnBrk="0" hangingPunct="0">
              <a:lnSpc>
                <a:spcPct val="100000"/>
              </a:lnSpc>
              <a:spcBef>
                <a:spcPct val="30000"/>
              </a:spcBef>
              <a:spcAft>
                <a:spcPct val="0"/>
              </a:spcAft>
              <a:buClrTx/>
              <a:buSzTx/>
              <a:buFontTx/>
              <a:buNone/>
              <a:tabLst/>
              <a:defRPr/>
            </a:pPr>
            <a:r>
              <a:rPr b="1"/>
              <a:t>NOTE:</a:t>
            </a:r>
            <a:r>
              <a:t> Jane has no allowed capabilities in the Guests group, but she can log in and be authenticated.</a:t>
            </a:r>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13</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Slide Number Placeholder 3"/>
          <p:cNvSpPr>
            <a:spLocks noGrp="1"/>
          </p:cNvSpPr>
          <p:nvPr>
            <p:ph type="sldNum" sz="quarter" idx="5"/>
          </p:nvPr>
        </p:nvSpPr>
        <p:spPr/>
        <p:txBody>
          <a:bodyPr/>
          <a:lstStyle/>
          <a:p>
            <a:fld id="{1D3C277F-3253-46B5-BF55-D32EC364BB95}" type="slidenum">
              <a:rPr lang="en-US" smtClean="0"/>
              <a:pPr/>
              <a:t>14</a:t>
            </a:fld>
            <a:endParaRPr lang="en-US" dirty="0" smtClean="0"/>
          </a:p>
        </p:txBody>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LOCAL GROUPS</a:t>
            </a:r>
            <a:endParaRPr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3749" name="Rectangle 5"/>
          <p:cNvSpPr>
            <a:spLocks noGrp="1" noChangeAspect="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LOCAL GROUPS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MMC </a:t>
            </a:r>
            <a:r>
              <a:t>tools have some capabilities that are discussed in the next module because they only are available when the storage system is using CIFS domain authentication. </a:t>
            </a:r>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15</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5797" name="Rectangle 5"/>
          <p:cNvSpPr>
            <a:spLocks noGrp="1" noChangeAspect="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CLI:  GROUP MANAGEMENT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16</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9893" name="Rectangle 5"/>
          <p:cNvSpPr>
            <a:spLocks noGrp="1" noChangeAspect="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CLI: LOCAL GROUPS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As </a:t>
            </a:r>
            <a:r>
              <a:t>an example, add a local group called Helpers with the predefined admin role and verify the results.</a:t>
            </a:r>
          </a:p>
          <a:p>
            <a:pPr marL="0" marR="0" indent="0" algn="l" defTabSz="914400" rtl="0" eaLnBrk="0" fontAlgn="base" latinLnBrk="0" hangingPunct="0">
              <a:lnSpc>
                <a:spcPct val="100000"/>
              </a:lnSpc>
              <a:spcBef>
                <a:spcPct val="30000"/>
              </a:spcBef>
              <a:spcAft>
                <a:spcPct val="0"/>
              </a:spcAft>
              <a:buClrTx/>
              <a:buSzTx/>
              <a:buFontTx/>
              <a:buNone/>
              <a:tabLst/>
              <a:defRPr/>
            </a:pPr>
            <a:r>
              <a:rPr>
                <a:latin typeface="Courier New" pitchFamily="49" charset="0"/>
              </a:rPr>
              <a:t>system&gt; </a:t>
            </a:r>
            <a:r>
              <a:rPr b="1">
                <a:latin typeface="Courier New" pitchFamily="49" charset="0"/>
              </a:rPr>
              <a:t>useradmin group add Helpers -r admin</a:t>
            </a:r>
            <a:r>
              <a:t/>
            </a:r>
            <a:br/>
            <a:r>
              <a:rPr>
                <a:latin typeface="Courier New" pitchFamily="49" charset="0"/>
              </a:rPr>
              <a:t>Group &lt;Helpers&gt; added.system&gt; Mon Jul 31 02:02:43 GMT [useradmin.added.deleted:info]: The group 'Helpers' has been added.</a:t>
            </a:r>
          </a:p>
          <a:p>
            <a:pPr marL="0" marR="0" indent="0" algn="l" defTabSz="914400" rtl="0" eaLnBrk="0" fontAlgn="base" latinLnBrk="0" hangingPunct="0">
              <a:lnSpc>
                <a:spcPct val="100000"/>
              </a:lnSpc>
              <a:spcBef>
                <a:spcPct val="30000"/>
              </a:spcBef>
              <a:spcAft>
                <a:spcPct val="0"/>
              </a:spcAft>
              <a:buClrTx/>
              <a:buSzTx/>
              <a:buFontTx/>
              <a:buNone/>
              <a:tabLst/>
              <a:defRPr/>
            </a:pPr>
            <a:r>
              <a:rPr>
                <a:latin typeface="Courier New" pitchFamily="49" charset="0"/>
              </a:rPr>
              <a:t>system&gt; </a:t>
            </a:r>
            <a:r>
              <a:rPr b="1">
                <a:latin typeface="Courier New" pitchFamily="49" charset="0"/>
              </a:rPr>
              <a:t>useradmin group list Helpers</a:t>
            </a:r>
            <a:r>
              <a:t/>
            </a:r>
            <a:br/>
            <a:r>
              <a:rPr>
                <a:latin typeface="Courier New" pitchFamily="49" charset="0"/>
              </a:rPr>
              <a:t>Name: Helpers</a:t>
            </a:r>
            <a:r>
              <a:t/>
            </a:r>
            <a:br/>
            <a:r>
              <a:rPr>
                <a:latin typeface="Courier New" pitchFamily="49" charset="0"/>
              </a:rPr>
              <a:t>Info:</a:t>
            </a:r>
            <a:r>
              <a:t/>
            </a:r>
            <a:br/>
            <a:r>
              <a:rPr>
                <a:latin typeface="Courier New" pitchFamily="49" charset="0"/>
              </a:rPr>
              <a:t>Rid: 131076</a:t>
            </a:r>
            <a:r>
              <a:t/>
            </a:r>
            <a:br/>
            <a:r>
              <a:rPr>
                <a:latin typeface="Courier New" pitchFamily="49" charset="0"/>
              </a:rPr>
              <a:t>Roles: admin</a:t>
            </a:r>
            <a:r>
              <a:t/>
            </a:r>
            <a:br/>
            <a:r>
              <a:rPr>
                <a:latin typeface="Courier New" pitchFamily="49" charset="0"/>
              </a:rPr>
              <a:t>Allowed Capabilities: login-*,cli-*,api-*,security-*</a:t>
            </a:r>
          </a:p>
          <a:p>
            <a:pPr marL="0" marR="0" indent="0" algn="l" defTabSz="914400" rtl="0" eaLnBrk="0" fontAlgn="base" latinLnBrk="0" hangingPunct="0">
              <a:lnSpc>
                <a:spcPct val="100000"/>
              </a:lnSpc>
              <a:spcBef>
                <a:spcPct val="30000"/>
              </a:spcBef>
              <a:spcAft>
                <a:spcPct val="0"/>
              </a:spcAft>
              <a:buClrTx/>
              <a:buSzTx/>
              <a:buFontTx/>
              <a:buNone/>
              <a:tabLst/>
              <a:defRPr/>
            </a:pPr>
            <a:r>
              <a:rPr b="1"/>
              <a:t>NOTE:</a:t>
            </a:r>
            <a:r>
              <a:t> The admin role has full capabilities.</a:t>
            </a:r>
          </a:p>
          <a:p>
            <a:pPr marL="0" marR="0" indent="0" algn="l" defTabSz="914400" rtl="0" eaLnBrk="0" fontAlgn="base" latinLnBrk="0" hangingPunct="0">
              <a:lnSpc>
                <a:spcPct val="100000"/>
              </a:lnSpc>
              <a:spcBef>
                <a:spcPct val="30000"/>
              </a:spcBef>
              <a:spcAft>
                <a:spcPct val="0"/>
              </a:spcAft>
              <a:buClrTx/>
              <a:buSzTx/>
              <a:buFontTx/>
              <a:buNone/>
              <a:tabLst/>
              <a:defRPr/>
            </a:pPr>
            <a:r>
              <a:t>When groups are created, they are placed in the lclgroups.cfg file. Normally, this file is for administrative reference only; it is not used to reload groups into the system memory. However, sometimes you need Data ONTAP to reload this file―for example, when you migrate a storage system. Do not edit this file without direction from Technical Support.</a:t>
            </a:r>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17</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Slide Number Placeholder 3"/>
          <p:cNvSpPr>
            <a:spLocks noGrp="1"/>
          </p:cNvSpPr>
          <p:nvPr>
            <p:ph type="sldNum" sz="quarter" idx="5"/>
          </p:nvPr>
        </p:nvSpPr>
        <p:spPr/>
        <p:txBody>
          <a:bodyPr/>
          <a:lstStyle/>
          <a:p>
            <a:fld id="{1D3C277F-3253-46B5-BF55-D32EC364BB95}" type="slidenum">
              <a:rPr lang="en-US" smtClean="0"/>
              <a:pPr/>
              <a:t>18</a:t>
            </a:fld>
            <a:endParaRPr lang="en-US" dirty="0" smtClean="0"/>
          </a:p>
        </p:txBody>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SHARE PERMISSIONS</a:t>
            </a:r>
            <a:endParaRPr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1941" name="Rectangle 5"/>
          <p:cNvSpPr>
            <a:spLocks noGrp="1" noChangeAspect="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PERMISSIONS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19</a:t>
            </a:fld>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989" name="Rectangle 5"/>
          <p:cNvSpPr>
            <a:spLocks noGrp="1" noChangeAspect="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SHARE PERMISSIONS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20</a:t>
            </a:fld>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CIFS ACCESS COMMAND</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The </a:t>
            </a:r>
            <a:r>
              <a:t>command-line interface </a:t>
            </a:r>
            <a:r>
              <a:rPr>
                <a:latin typeface="Courier New" pitchFamily="49" charset="0"/>
              </a:rPr>
              <a:t>cifs access</a:t>
            </a:r>
            <a:r>
              <a:t> command sets or modifies the share-level access control list (ACL) to share definitions.</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t>To modify a share access:</a:t>
            </a:r>
            <a:br/>
            <a:r>
              <a:rPr b="1">
                <a:latin typeface="Courier New" pitchFamily="49" charset="0"/>
              </a:rPr>
              <a:t>cifs access &lt;sharename&gt; [-g] [user_rights]</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t>To delete an ACL entry for a user on a share:</a:t>
            </a:r>
            <a:br/>
            <a:r>
              <a:rPr b="1">
                <a:latin typeface="Courier New" pitchFamily="49" charset="0"/>
              </a:rPr>
              <a:t>cifs access -delete &lt;sharename&gt; [-g] [user]</a:t>
            </a:r>
          </a:p>
          <a:p>
            <a:pPr marL="0" marR="0" indent="0" algn="l" defTabSz="914400" rtl="0" eaLnBrk="0" fontAlgn="base" latinLnBrk="0" hangingPunct="0">
              <a:lnSpc>
                <a:spcPct val="100000"/>
              </a:lnSpc>
              <a:spcBef>
                <a:spcPct val="30000"/>
              </a:spcBef>
              <a:spcAft>
                <a:spcPct val="0"/>
              </a:spcAft>
              <a:buClrTx/>
              <a:buSzTx/>
              <a:buFontTx/>
              <a:buNone/>
              <a:tabLst/>
              <a:defRPr/>
            </a:pPr>
            <a:r>
              <a:t>The </a:t>
            </a:r>
            <a:r>
              <a:rPr b="1">
                <a:latin typeface="Courier New" pitchFamily="49" charset="0"/>
              </a:rPr>
              <a:t>-g</a:t>
            </a:r>
            <a:r>
              <a:t> option specifies that the user is the name of a UNIX group. Use this command when you have a UNIX group and a UNIX user or an NT user or group with the same name.</a:t>
            </a:r>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21</a:t>
            </a:fld>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8085" name="Rectangle 5"/>
          <p:cNvSpPr>
            <a:spLocks noGrp="1" noChangeAspect="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CLI: SETTING AND DELETING SHARE ACCESS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22</a:t>
            </a:fld>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r>
              <a:rPr lang="en-US" smtClean="0"/>
              <a:t>SYSTEM MANAGER:  SETTING SHARE ACCESS</a:t>
            </a:r>
          </a:p>
          <a:p>
            <a:endParaRPr lang="en-US" smtClean="0"/>
          </a:p>
          <a:p>
            <a:endParaRPr/>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23</a:t>
            </a:fld>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r>
              <a:rPr lang="en-US" smtClean="0"/>
              <a:t>SYSTEM MANAGER:  DELETING SHARE ACCESS</a:t>
            </a:r>
          </a:p>
          <a:p>
            <a:endParaRPr lang="en-US" smtClean="0"/>
          </a:p>
          <a:p>
            <a:endParaRPr/>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24</a:t>
            </a:fld>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6277" name="Rectangle 5"/>
          <p:cNvSpPr>
            <a:spLocks noGrp="1" noChangeAspect="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MMC: SETTING AND DELETING SHARE ACCESS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As </a:t>
            </a:r>
            <a:r>
              <a:t>an example with Windows Computer Management GUI, on the datatree1 share, set the share access for the administrator to Full Control and delete the Everyone access by performing the following steps:</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t>Right-click the </a:t>
            </a:r>
            <a:r>
              <a:rPr b="1"/>
              <a:t>datatree1</a:t>
            </a:r>
            <a:r>
              <a:t> share and choose </a:t>
            </a:r>
            <a:r>
              <a:rPr b="1"/>
              <a:t>Properties.</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t>In the datatree1 Properties window, the </a:t>
            </a:r>
            <a:r>
              <a:rPr b="1"/>
              <a:t>General </a:t>
            </a:r>
            <a:r>
              <a:t>tab appears displaying the share name, folder path, and description for the datatree1 share. Click the </a:t>
            </a:r>
            <a:r>
              <a:rPr b="1"/>
              <a:t>Share Permissions</a:t>
            </a:r>
            <a:r>
              <a:t> tab.</a:t>
            </a:r>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25</a:t>
            </a:fld>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6277" name="Rectangle 5"/>
          <p:cNvSpPr>
            <a:spLocks noGrp="1" noChangeAspect="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MMC: MANAGING SHARE ACCESS (CONT.)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a:t>
            </a:r>
            <a:r>
              <a:rPr lang="en-US" dirty="0" smtClean="0"/>
              <a:t>The following continues the setting and deleting of share access.)</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lang="en-US" dirty="0" smtClean="0"/>
              <a:t>In the </a:t>
            </a:r>
            <a:r>
              <a:rPr lang="en-US" b="1" dirty="0" smtClean="0"/>
              <a:t>Share Permissions</a:t>
            </a:r>
            <a:r>
              <a:rPr lang="en-US" dirty="0" smtClean="0"/>
              <a:t> tab, click the </a:t>
            </a:r>
            <a:r>
              <a:rPr lang="en-US" b="1" dirty="0" smtClean="0"/>
              <a:t>Add</a:t>
            </a:r>
            <a:r>
              <a:rPr lang="en-US" dirty="0" smtClean="0"/>
              <a:t> button. The Select Users, Computers, or Groups window appears.</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lang="en-US" dirty="0" smtClean="0"/>
              <a:t>In the </a:t>
            </a:r>
            <a:r>
              <a:rPr lang="en-US" b="1" dirty="0" smtClean="0"/>
              <a:t>Enter the object names to select</a:t>
            </a:r>
            <a:r>
              <a:rPr lang="en-US" dirty="0" smtClean="0"/>
              <a:t> text box, type </a:t>
            </a:r>
            <a:r>
              <a:rPr lang="en-US" b="1" dirty="0" smtClean="0"/>
              <a:t>friends </a:t>
            </a:r>
            <a:r>
              <a:rPr lang="en-US" dirty="0" smtClean="0"/>
              <a:t>group and click the </a:t>
            </a:r>
            <a:r>
              <a:rPr lang="en-US" b="1" dirty="0" smtClean="0"/>
              <a:t>OK</a:t>
            </a:r>
            <a:r>
              <a:rPr lang="en-US" dirty="0" smtClean="0"/>
              <a:t> button. The datatree1 Properties window appears, displaying the new share access for </a:t>
            </a:r>
            <a:r>
              <a:rPr lang="en-US" smtClean="0"/>
              <a:t>the </a:t>
            </a:r>
            <a:r>
              <a:rPr lang="en-US" sz="1100" kern="1200" smtClean="0">
                <a:solidFill>
                  <a:schemeClr val="tx1"/>
                </a:solidFill>
                <a:latin typeface="Times New Roman" pitchFamily="18" charset="0"/>
                <a:ea typeface="+mn-ea"/>
                <a:cs typeface="+mn-cs"/>
              </a:rPr>
              <a:t>friends group.</a:t>
            </a:r>
            <a:endParaRPr lang="en-US" dirty="0"/>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26</a:t>
            </a:fld>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MMC: MANAGING SHARE ACCESS (CONT.)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a:t>
            </a:r>
            <a:r>
              <a:t>The following continues the setting and deleting of share access.)</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t>In the dataree1 Properties window, select </a:t>
            </a:r>
            <a:r>
              <a:rPr b="1"/>
              <a:t>Everyone</a:t>
            </a:r>
            <a:r>
              <a:t> and click the </a:t>
            </a:r>
            <a:r>
              <a:rPr b="1"/>
              <a:t>Remove</a:t>
            </a:r>
            <a:r>
              <a:t> button to delete share access for Everyone.</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t>The datatree1 Properties window displays that the Everyone share access is deleted.</a:t>
            </a:r>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27</a:t>
            </a:fld>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Slide Number Placeholder 3"/>
          <p:cNvSpPr>
            <a:spLocks noGrp="1"/>
          </p:cNvSpPr>
          <p:nvPr>
            <p:ph type="sldNum" sz="quarter" idx="5"/>
          </p:nvPr>
        </p:nvSpPr>
        <p:spPr/>
        <p:txBody>
          <a:bodyPr/>
          <a:lstStyle/>
          <a:p>
            <a:fld id="{1D3C277F-3253-46B5-BF55-D32EC364BB95}" type="slidenum">
              <a:rPr lang="en-US" smtClean="0"/>
              <a:pPr/>
              <a:t>28</a:t>
            </a:fld>
            <a:endParaRPr lang="en-US" dirty="0" smtClean="0"/>
          </a:p>
        </p:txBody>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FILE PERMISSIONS</a:t>
            </a:r>
            <a:endParaRPr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2421" name="Rectangle 5"/>
          <p:cNvSpPr>
            <a:spLocks noGrp="1" noChangeAspect="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FOLDER AND FILE PERMISSIONS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A </a:t>
            </a:r>
            <a:r>
              <a:rPr dirty="0"/>
              <a:t>storage system stores the NTFS file-level permissions for folders and files. They can be managed from a Windows client only or Group Policy Objects (GPOs).</a:t>
            </a:r>
          </a:p>
          <a:p>
            <a:pPr marL="0" marR="0" indent="0" algn="l" defTabSz="914400" rtl="0" eaLnBrk="0" fontAlgn="base" latinLnBrk="0" hangingPunct="0">
              <a:lnSpc>
                <a:spcPct val="100000"/>
              </a:lnSpc>
              <a:spcBef>
                <a:spcPct val="30000"/>
              </a:spcBef>
              <a:spcAft>
                <a:spcPct val="0"/>
              </a:spcAft>
              <a:buClrTx/>
              <a:buSzTx/>
              <a:buFontTx/>
              <a:buNone/>
              <a:tabLst/>
              <a:defRPr/>
            </a:pPr>
            <a:r>
              <a:rPr dirty="0"/>
              <a:t>Standard Windows GUI tools display and set permissions. Manage permissions as you would an NTFS file system on a Windows workstation or server.</a:t>
            </a:r>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29</a:t>
            </a:fld>
            <a:endParaRPr 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FILE PERMISSIONS OF A MAPPED DRIVE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To </a:t>
            </a:r>
            <a:r>
              <a:rPr dirty="0"/>
              <a:t>display the file permissions, perform the following steps:</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From a mapped network drive, right-click the file.</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Choose </a:t>
            </a:r>
            <a:r>
              <a:rPr b="1" dirty="0"/>
              <a:t>Properties</a:t>
            </a:r>
            <a:r>
              <a:rPr dirty="0"/>
              <a:t> from the shortcut menu.</a:t>
            </a:r>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30</a:t>
            </a:fld>
            <a:endParaRPr 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 typeface="Arial" pitchFamily="34" charset="0"/>
              <a:buNone/>
              <a:tabLst/>
              <a:defRPr/>
            </a:pPr>
            <a:r>
              <a:rPr lang="en-US" dirty="0" smtClean="0"/>
              <a:t>SECURITY TAB</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smtClean="0"/>
              <a:t>In </a:t>
            </a:r>
            <a:r>
              <a:rPr dirty="0"/>
              <a:t>the file Properties window, click the </a:t>
            </a:r>
            <a:r>
              <a:rPr b="1" dirty="0"/>
              <a:t>Security</a:t>
            </a:r>
            <a:r>
              <a:rPr dirty="0"/>
              <a:t> tab.</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Note the group and user names and the permissions for the group or user.</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Click the </a:t>
            </a:r>
            <a:r>
              <a:rPr b="1" dirty="0"/>
              <a:t>OK</a:t>
            </a:r>
            <a:r>
              <a:rPr dirty="0"/>
              <a:t> button.</a:t>
            </a:r>
          </a:p>
          <a:p>
            <a:pPr marL="0" marR="0" indent="0" algn="l" defTabSz="914400" rtl="0" eaLnBrk="0" fontAlgn="base" latinLnBrk="0" hangingPunct="0">
              <a:lnSpc>
                <a:spcPct val="100000"/>
              </a:lnSpc>
              <a:spcBef>
                <a:spcPct val="30000"/>
              </a:spcBef>
              <a:spcAft>
                <a:spcPct val="0"/>
              </a:spcAft>
              <a:buClrTx/>
              <a:buSzTx/>
              <a:buFontTx/>
              <a:buNone/>
              <a:tabLst/>
              <a:defRPr/>
            </a:pPr>
            <a:r>
              <a:rPr dirty="0"/>
              <a:t>In this example, the Everyone system group has full control for permissions including Modify, Read &amp; Execute, Read, Write, and Special Permissions.</a:t>
            </a:r>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31</a:t>
            </a:fld>
            <a:endParaRPr 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Slide Number Placeholder 3"/>
          <p:cNvSpPr>
            <a:spLocks noGrp="1"/>
          </p:cNvSpPr>
          <p:nvPr>
            <p:ph type="sldNum" sz="quarter" idx="5"/>
          </p:nvPr>
        </p:nvSpPr>
        <p:spPr/>
        <p:txBody>
          <a:bodyPr/>
          <a:lstStyle/>
          <a:p>
            <a:fld id="{1D3C277F-3253-46B5-BF55-D32EC364BB95}" type="slidenum">
              <a:rPr lang="en-US" smtClean="0"/>
              <a:pPr/>
              <a:t>32</a:t>
            </a:fld>
            <a:endParaRPr lang="en-US" dirty="0" smtClean="0"/>
          </a:p>
        </p:txBody>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ACCESS-BASE</a:t>
            </a:r>
            <a:r>
              <a:rPr lang="en-US" baseline="0" dirty="0" smtClean="0"/>
              <a:t>D ENUMERATION</a:t>
            </a:r>
            <a:endParaRPr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ACCESS-BASED ENUMERATION</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Conventional </a:t>
            </a:r>
            <a:r>
              <a:t>share properties allow you to specify which users (individually or in groups) have permission to view or modify shared resources. However, they do not allow you to control whether shared folders or files are visible to users who do not have permission to access them. This could pose problems, if the names of shared folders or files describe sensitive information, such as the names of customers or new products under development.</a:t>
            </a:r>
          </a:p>
          <a:p>
            <a:pPr marL="0" marR="0" indent="0" algn="l" defTabSz="914400" rtl="0" eaLnBrk="0" fontAlgn="base" latinLnBrk="0" hangingPunct="0">
              <a:lnSpc>
                <a:spcPct val="100000"/>
              </a:lnSpc>
              <a:spcBef>
                <a:spcPct val="30000"/>
              </a:spcBef>
              <a:spcAft>
                <a:spcPct val="0"/>
              </a:spcAft>
              <a:buClrTx/>
              <a:buSzTx/>
              <a:buFontTx/>
              <a:buNone/>
              <a:tabLst/>
              <a:defRPr/>
            </a:pPr>
            <a:r>
              <a:t>Access-Based Enumeration (ABE) extends share properties to include the enumeration of shared resources. When ABE is enabled on a CIFS share, users who do not have permission to access a shared folder or file underneath it (whether through individual or group permission restrictions) do not see that shared resource displayed in their environment. ABE therefore enables you to filter the display of shared resources based on user access rights.</a:t>
            </a:r>
          </a:p>
          <a:p>
            <a:pPr marL="0" marR="0" indent="0" algn="l" defTabSz="914400" rtl="0" eaLnBrk="0" fontAlgn="base" latinLnBrk="0" hangingPunct="0">
              <a:lnSpc>
                <a:spcPct val="100000"/>
              </a:lnSpc>
              <a:spcBef>
                <a:spcPct val="30000"/>
              </a:spcBef>
              <a:spcAft>
                <a:spcPct val="0"/>
              </a:spcAft>
              <a:buClrTx/>
              <a:buSzTx/>
              <a:buFontTx/>
              <a:buNone/>
              <a:tabLst/>
              <a:defRPr/>
            </a:pPr>
            <a:r>
              <a:t>ABE for a CIFS share on a NetApp storage system can be managed by the CIFS shares option [–accessbasedenum | -noaccessbasedenum].</a:t>
            </a:r>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33</a:t>
            </a:fld>
            <a:endParaRPr 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ACCESS-BASED ENUMERATION (CONT.)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The </a:t>
            </a:r>
            <a:r>
              <a:t>two figures illustrate how ABE affects the Data ONTAP directory listing. In the first figure, all the folders under the share “customer data” are visible to the user, even though the  user does not have access to some of the folders containing sensitive information. In the bottom figure, after enabling ABE on this share, users can see only the folders to which they have access.</a:t>
            </a:r>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34</a:t>
            </a:fld>
            <a:endParaRPr 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Slide Number Placeholder 3"/>
          <p:cNvSpPr>
            <a:spLocks noGrp="1"/>
          </p:cNvSpPr>
          <p:nvPr>
            <p:ph type="sldNum" sz="quarter" idx="5"/>
          </p:nvPr>
        </p:nvSpPr>
        <p:spPr/>
        <p:txBody>
          <a:bodyPr/>
          <a:lstStyle/>
          <a:p>
            <a:fld id="{1D3C277F-3253-46B5-BF55-D32EC364BB95}" type="slidenum">
              <a:rPr lang="en-US" smtClean="0"/>
              <a:pPr/>
              <a:t>35</a:t>
            </a:fld>
            <a:endParaRPr lang="en-US" dirty="0" smtClean="0"/>
          </a:p>
        </p:txBody>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MODULE SUMMARY</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MODULE SUMMARY</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5" name="Slide Image Placeholder 4"/>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36</a:t>
            </a:fld>
            <a:endParaRPr lang="en-US"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2" name="Rectangle 3"/>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EXERCISE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Please </a:t>
            </a:r>
            <a:r>
              <a:rPr dirty="0"/>
              <a:t>refer to your Exercise Guide for more instruction. </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6" name="Slide Image Placeholder 5"/>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37</a:t>
            </a:fld>
            <a:endParaRPr lang="en-US"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CHECK YOUR UNDERSTANDING</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38</a:t>
            </a:fld>
            <a:endParaRPr lang="en-US"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9" name="Rectangle 3"/>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ANSWERS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Please </a:t>
            </a:r>
            <a:r>
              <a:rPr dirty="0"/>
              <a:t>refer to your Exercise Guide for more instruction. </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6" name="Slide Image Placeholder 5"/>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39</a:t>
            </a:fld>
            <a:endParaRPr lang="en-US"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CHECK YOUR UNDERSTANDING: ANSWERS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40</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FFFFFF"/>
        </a:solidFill>
        <a:effectLst/>
      </p:bgPr>
    </p:bg>
    <p:spTree>
      <p:nvGrpSpPr>
        <p:cNvPr id="1" name=""/>
        <p:cNvGrpSpPr/>
        <p:nvPr/>
      </p:nvGrpSpPr>
      <p:grpSpPr>
        <a:xfrm>
          <a:off x="0" y="0"/>
          <a:ext cx="0" cy="0"/>
          <a:chOff x="0" y="0"/>
          <a:chExt cx="0" cy="0"/>
        </a:xfrm>
      </p:grpSpPr>
      <p:sp>
        <p:nvSpPr>
          <p:cNvPr id="5" name="Freeform 3"/>
          <p:cNvSpPr>
            <a:spLocks/>
          </p:cNvSpPr>
          <p:nvPr userDrawn="1"/>
        </p:nvSpPr>
        <p:spPr bwMode="invGray">
          <a:xfrm>
            <a:off x="1447800" y="0"/>
            <a:ext cx="7696200" cy="6858000"/>
          </a:xfrm>
          <a:custGeom>
            <a:avLst/>
            <a:gdLst/>
            <a:ahLst/>
            <a:cxnLst>
              <a:cxn ang="0">
                <a:pos x="0" y="4320"/>
              </a:cxn>
              <a:cxn ang="0">
                <a:pos x="0" y="0"/>
              </a:cxn>
              <a:cxn ang="0">
                <a:pos x="4848" y="0"/>
              </a:cxn>
              <a:cxn ang="0">
                <a:pos x="4848" y="4320"/>
              </a:cxn>
              <a:cxn ang="0">
                <a:pos x="4608" y="4320"/>
              </a:cxn>
              <a:cxn ang="0">
                <a:pos x="4608" y="1344"/>
              </a:cxn>
              <a:cxn ang="0">
                <a:pos x="2880" y="1344"/>
              </a:cxn>
              <a:cxn ang="0">
                <a:pos x="2880" y="4320"/>
              </a:cxn>
              <a:cxn ang="0">
                <a:pos x="0" y="4320"/>
              </a:cxn>
            </a:cxnLst>
            <a:rect l="0" t="0" r="r" b="b"/>
            <a:pathLst>
              <a:path w="4848" h="4320">
                <a:moveTo>
                  <a:pt x="0" y="4320"/>
                </a:moveTo>
                <a:lnTo>
                  <a:pt x="0" y="0"/>
                </a:lnTo>
                <a:lnTo>
                  <a:pt x="4848" y="0"/>
                </a:lnTo>
                <a:lnTo>
                  <a:pt x="4848" y="4320"/>
                </a:lnTo>
                <a:lnTo>
                  <a:pt x="4608" y="4320"/>
                </a:lnTo>
                <a:lnTo>
                  <a:pt x="4608" y="1344"/>
                </a:lnTo>
                <a:lnTo>
                  <a:pt x="2880" y="1344"/>
                </a:lnTo>
                <a:lnTo>
                  <a:pt x="2880" y="4320"/>
                </a:lnTo>
                <a:lnTo>
                  <a:pt x="0" y="4320"/>
                </a:lnTo>
                <a:close/>
              </a:path>
            </a:pathLst>
          </a:custGeom>
          <a:solidFill>
            <a:schemeClr val="hlink"/>
          </a:solidFill>
          <a:ln w="9525" cap="flat" cmpd="sng">
            <a:noFill/>
            <a:prstDash val="solid"/>
            <a:round/>
            <a:headEnd/>
            <a:tailEnd/>
          </a:ln>
          <a:effectLst/>
        </p:spPr>
        <p:txBody>
          <a:bodyPr wrap="none" anchor="ctr">
            <a:spAutoFit/>
          </a:bodyPr>
          <a:lstStyle/>
          <a:p>
            <a:pPr algn="ctr">
              <a:buClr>
                <a:schemeClr val="accent2"/>
              </a:buClr>
              <a:buFont typeface="Wingdings 2" pitchFamily="18" charset="2"/>
              <a:buNone/>
              <a:defRPr/>
            </a:pPr>
            <a:endParaRPr lang="en-US" dirty="0"/>
          </a:p>
        </p:txBody>
      </p:sp>
      <p:sp>
        <p:nvSpPr>
          <p:cNvPr id="38918" name="Rectangle 6"/>
          <p:cNvSpPr>
            <a:spLocks noGrp="1" noChangeArrowheads="1"/>
          </p:cNvSpPr>
          <p:nvPr>
            <p:ph type="subTitle" idx="1"/>
          </p:nvPr>
        </p:nvSpPr>
        <p:spPr bwMode="black">
          <a:xfrm>
            <a:off x="1533525" y="4410075"/>
            <a:ext cx="4343400" cy="1685925"/>
          </a:xfrm>
        </p:spPr>
        <p:txBody>
          <a:bodyPr/>
          <a:lstStyle>
            <a:lvl1pPr marL="0" indent="0">
              <a:buFont typeface="Wingdings 2" pitchFamily="18" charset="2"/>
              <a:buNone/>
              <a:defRPr sz="2000">
                <a:solidFill>
                  <a:schemeClr val="bg1"/>
                </a:solidFill>
              </a:defRPr>
            </a:lvl1pPr>
          </a:lstStyle>
          <a:p>
            <a:r>
              <a:rPr lang="en-US"/>
              <a:t>Click to edit Master subtitle style</a:t>
            </a:r>
          </a:p>
        </p:txBody>
      </p:sp>
      <p:sp>
        <p:nvSpPr>
          <p:cNvPr id="38919" name="Rectangle 7"/>
          <p:cNvSpPr>
            <a:spLocks noGrp="1" noChangeArrowheads="1"/>
          </p:cNvSpPr>
          <p:nvPr>
            <p:ph type="ctrTitle"/>
          </p:nvPr>
        </p:nvSpPr>
        <p:spPr bwMode="black">
          <a:xfrm>
            <a:off x="1524000" y="2006600"/>
            <a:ext cx="4343400" cy="2003425"/>
          </a:xfrm>
        </p:spPr>
        <p:txBody>
          <a:bodyPr tIns="45720" bIns="45720" anchor="b"/>
          <a:lstStyle>
            <a:lvl1pPr>
              <a:defRPr sz="3400">
                <a:solidFill>
                  <a:schemeClr val="bg1"/>
                </a:solidFill>
              </a:defRPr>
            </a:lvl1pPr>
          </a:lstStyle>
          <a:p>
            <a:r>
              <a:rPr lang="en-US"/>
              <a:t>Click to edit Master title style</a:t>
            </a:r>
          </a:p>
        </p:txBody>
      </p:sp>
      <p:sp>
        <p:nvSpPr>
          <p:cNvPr id="9" name="Rectangle 8"/>
          <p:cNvSpPr>
            <a:spLocks noGrp="1" noChangeArrowheads="1"/>
          </p:cNvSpPr>
          <p:nvPr>
            <p:ph type="ftr" sz="quarter" idx="10"/>
          </p:nvPr>
        </p:nvSpPr>
        <p:spPr>
          <a:xfrm>
            <a:off x="1546225" y="6600825"/>
            <a:ext cx="4397375" cy="228600"/>
          </a:xfrm>
        </p:spPr>
        <p:txBody>
          <a:bodyPr/>
          <a:lstStyle>
            <a:lvl1pPr algn="l" rtl="0" fontAlgn="base">
              <a:spcBef>
                <a:spcPct val="0"/>
              </a:spcBef>
              <a:spcAft>
                <a:spcPct val="0"/>
              </a:spcAft>
              <a:buClrTx/>
              <a:buFontTx/>
              <a:buNone/>
              <a:defRPr lang="en-US" sz="1000" kern="1200">
                <a:solidFill>
                  <a:schemeClr val="accent1"/>
                </a:solidFill>
                <a:latin typeface="Arial" pitchFamily="34" charset="0"/>
                <a:ea typeface="+mn-ea"/>
                <a:cs typeface="+mn-cs"/>
              </a:defRPr>
            </a:lvl1pPr>
          </a:lstStyle>
          <a:p>
            <a:pPr>
              <a:defRPr/>
            </a:pPr>
            <a:endParaRPr/>
          </a:p>
        </p:txBody>
      </p:sp>
      <p:pic>
        <p:nvPicPr>
          <p:cNvPr id="12" name="Picture 11" descr="na_logotag_vrt_2c_rgb_sm.png"/>
          <p:cNvPicPr>
            <a:picLocks noChangeAspect="1"/>
          </p:cNvPicPr>
          <p:nvPr userDrawn="1"/>
        </p:nvPicPr>
        <p:blipFill>
          <a:blip r:embed="rId2" cstate="print"/>
          <a:stretch>
            <a:fillRect/>
          </a:stretch>
        </p:blipFill>
        <p:spPr>
          <a:xfrm>
            <a:off x="40887" y="69246"/>
            <a:ext cx="1344168" cy="1707093"/>
          </a:xfrm>
          <a:prstGeom prst="rect">
            <a:avLst/>
          </a:prstGeom>
        </p:spPr>
      </p:pic>
      <p:pic>
        <p:nvPicPr>
          <p:cNvPr id="11" name="Picture 10" descr="na_tagR_1c-rev_rgb.png"/>
          <p:cNvPicPr>
            <a:picLocks noChangeAspect="1"/>
          </p:cNvPicPr>
          <p:nvPr userDrawn="1"/>
        </p:nvPicPr>
        <p:blipFill>
          <a:blip r:embed="rId3" cstate="print"/>
          <a:stretch>
            <a:fillRect/>
          </a:stretch>
        </p:blipFill>
        <p:spPr>
          <a:xfrm>
            <a:off x="6678709" y="1000695"/>
            <a:ext cx="2286000" cy="584835"/>
          </a:xfrm>
          <a:prstGeom prst="rect">
            <a:avLst/>
          </a:prstGeom>
        </p:spPr>
      </p:pic>
      <p:pic>
        <p:nvPicPr>
          <p:cNvPr id="15" name="Picture 14" descr="wing.png"/>
          <p:cNvPicPr>
            <a:picLocks noChangeAspect="1"/>
          </p:cNvPicPr>
          <p:nvPr userDrawn="1"/>
        </p:nvPicPr>
        <p:blipFill>
          <a:blip r:embed="rId4" cstate="print"/>
          <a:stretch>
            <a:fillRect/>
          </a:stretch>
        </p:blipFill>
        <p:spPr>
          <a:xfrm>
            <a:off x="3903936" y="3827930"/>
            <a:ext cx="4864666" cy="147021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ubtitle Slide">
    <p:bg>
      <p:bgPr>
        <a:solidFill>
          <a:srgbClr val="FFFFFF"/>
        </a:solidFill>
        <a:effectLst/>
      </p:bgPr>
    </p:bg>
    <p:spTree>
      <p:nvGrpSpPr>
        <p:cNvPr id="1" name=""/>
        <p:cNvGrpSpPr/>
        <p:nvPr/>
      </p:nvGrpSpPr>
      <p:grpSpPr>
        <a:xfrm>
          <a:off x="0" y="0"/>
          <a:ext cx="0" cy="0"/>
          <a:chOff x="0" y="0"/>
          <a:chExt cx="0" cy="0"/>
        </a:xfrm>
      </p:grpSpPr>
      <p:sp>
        <p:nvSpPr>
          <p:cNvPr id="9" name="Rectangle 8"/>
          <p:cNvSpPr>
            <a:spLocks noGrp="1" noChangeArrowheads="1"/>
          </p:cNvSpPr>
          <p:nvPr>
            <p:ph type="ftr" sz="quarter" idx="10"/>
          </p:nvPr>
        </p:nvSpPr>
        <p:spPr>
          <a:xfrm>
            <a:off x="1546225" y="6600825"/>
            <a:ext cx="4397375" cy="228600"/>
          </a:xfrm>
        </p:spPr>
        <p:txBody>
          <a:bodyPr/>
          <a:lstStyle>
            <a:lvl1pPr algn="l" rtl="0" fontAlgn="base">
              <a:spcBef>
                <a:spcPct val="0"/>
              </a:spcBef>
              <a:spcAft>
                <a:spcPct val="0"/>
              </a:spcAft>
              <a:buClrTx/>
              <a:buFontTx/>
              <a:buNone/>
              <a:defRPr lang="en-US" sz="1000" kern="1200">
                <a:solidFill>
                  <a:schemeClr val="accent1"/>
                </a:solidFill>
                <a:latin typeface="Arial" pitchFamily="34" charset="0"/>
                <a:ea typeface="+mn-ea"/>
                <a:cs typeface="+mn-cs"/>
              </a:defRPr>
            </a:lvl1pPr>
          </a:lstStyle>
          <a:p>
            <a:pPr>
              <a:defRPr/>
            </a:pPr>
            <a:endParaRPr/>
          </a:p>
        </p:txBody>
      </p:sp>
      <p:pic>
        <p:nvPicPr>
          <p:cNvPr id="11" name="Picture 10" descr="na_tagR_1c-rev_rgb.png"/>
          <p:cNvPicPr>
            <a:picLocks noChangeAspect="1"/>
          </p:cNvPicPr>
          <p:nvPr userDrawn="1"/>
        </p:nvPicPr>
        <p:blipFill>
          <a:blip r:embed="rId2" cstate="print"/>
          <a:stretch>
            <a:fillRect/>
          </a:stretch>
        </p:blipFill>
        <p:spPr>
          <a:xfrm>
            <a:off x="6678709" y="1000695"/>
            <a:ext cx="2286000" cy="584835"/>
          </a:xfrm>
          <a:prstGeom prst="rect">
            <a:avLst/>
          </a:prstGeom>
        </p:spPr>
      </p:pic>
      <p:sp>
        <p:nvSpPr>
          <p:cNvPr id="10" name="Rectangle 2"/>
          <p:cNvSpPr>
            <a:spLocks noChangeArrowheads="1"/>
          </p:cNvSpPr>
          <p:nvPr userDrawn="1"/>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4" name="Slide Number Placeholder 4"/>
          <p:cNvSpPr>
            <a:spLocks noGrp="1"/>
          </p:cNvSpPr>
          <p:nvPr userDrawn="1">
            <p:ph type="sldNum" sz="quarter" idx="11"/>
          </p:nvPr>
        </p:nvSpPr>
        <p:spPr>
          <a:xfrm>
            <a:off x="8305800" y="6597650"/>
            <a:ext cx="685800" cy="228600"/>
          </a:xfrm>
          <a:noFill/>
        </p:spPr>
        <p:txBody>
          <a:bodyPr/>
          <a:lstStyle/>
          <a:p>
            <a:fld id="{B16028E5-E08D-449F-84F1-7657E6E1EFEF}" type="slidenum">
              <a:rPr lang="en-US" smtClean="0"/>
              <a:pPr/>
              <a:t>‹#›</a:t>
            </a:fld>
            <a:endParaRPr lang="en-US" dirty="0" smtClean="0"/>
          </a:p>
        </p:txBody>
      </p:sp>
      <p:pic>
        <p:nvPicPr>
          <p:cNvPr id="16" name="Picture 15" descr="jump.png"/>
          <p:cNvPicPr>
            <a:picLocks noChangeAspect="1"/>
          </p:cNvPicPr>
          <p:nvPr userDrawn="1"/>
        </p:nvPicPr>
        <p:blipFill>
          <a:blip r:embed="rId3" cstate="print"/>
          <a:stretch>
            <a:fillRect/>
          </a:stretch>
        </p:blipFill>
        <p:spPr>
          <a:xfrm>
            <a:off x="5396089" y="1230496"/>
            <a:ext cx="3533421" cy="1943382"/>
          </a:xfrm>
          <a:prstGeom prst="rect">
            <a:avLst/>
          </a:prstGeom>
        </p:spPr>
      </p:pic>
      <p:pic>
        <p:nvPicPr>
          <p:cNvPr id="15" name="Picture 14" descr="na_logotag_vrt_2c_rgb_sm.png"/>
          <p:cNvPicPr>
            <a:picLocks noChangeAspect="1"/>
          </p:cNvPicPr>
          <p:nvPr userDrawn="1"/>
        </p:nvPicPr>
        <p:blipFill>
          <a:blip r:embed="rId4" cstate="print"/>
          <a:stretch>
            <a:fillRect/>
          </a:stretch>
        </p:blipFill>
        <p:spPr>
          <a:xfrm>
            <a:off x="125127" y="73989"/>
            <a:ext cx="859536" cy="1091610"/>
          </a:xfrm>
          <a:prstGeom prst="rect">
            <a:avLst/>
          </a:prstGeom>
        </p:spPr>
      </p:pic>
      <p:sp>
        <p:nvSpPr>
          <p:cNvPr id="18" name="Title 17"/>
          <p:cNvSpPr>
            <a:spLocks noGrp="1"/>
          </p:cNvSpPr>
          <p:nvPr>
            <p:ph type="title"/>
          </p:nvPr>
        </p:nvSpPr>
        <p:spPr>
          <a:xfrm>
            <a:off x="1123950" y="1262064"/>
            <a:ext cx="4025900" cy="2742908"/>
          </a:xfrm>
          <a:noFill/>
          <a:ln w="9525">
            <a:noFill/>
            <a:miter lim="800000"/>
            <a:headEnd/>
            <a:tailEnd/>
          </a:ln>
        </p:spPr>
        <p:txBody>
          <a:bodyPr vert="horz" wrap="square" lIns="91440" tIns="0" rIns="91440" bIns="0" numCol="1" anchor="b" anchorCtr="0" compatLnSpc="1">
            <a:prstTxWarp prst="textNoShape">
              <a:avLst/>
            </a:prstTxWarp>
          </a:bodyPr>
          <a:lstStyle>
            <a:lvl1pPr algn="l" rtl="0" eaLnBrk="0" fontAlgn="base" hangingPunct="0">
              <a:spcBef>
                <a:spcPct val="0"/>
              </a:spcBef>
              <a:spcAft>
                <a:spcPct val="0"/>
              </a:spcAft>
              <a:defRPr lang="en-US" sz="3000" b="1" dirty="0">
                <a:solidFill>
                  <a:schemeClr val="tx1"/>
                </a:solidFill>
                <a:latin typeface="+mj-lt"/>
                <a:ea typeface="+mj-ea"/>
                <a:cs typeface="+mj-cs"/>
              </a:defRPr>
            </a:lvl1pPr>
          </a:lstStyle>
          <a:p>
            <a:r>
              <a:rPr lang="en-US" dirty="0" smtClean="0"/>
              <a:t>Click to edit Master title style</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sldNum" sz="quarter" idx="10"/>
          </p:nvPr>
        </p:nvSpPr>
        <p:spPr>
          <a:ln/>
        </p:spPr>
        <p:txBody>
          <a:bodyPr/>
          <a:lstStyle>
            <a:lvl1pPr>
              <a:defRPr/>
            </a:lvl1pPr>
          </a:lstStyle>
          <a:p>
            <a:pPr>
              <a:defRPr/>
            </a:pPr>
            <a:fld id="{5A215FA5-3C60-46E0-B474-67F17A5F2E76}" type="slidenum">
              <a:rPr lang="en-US"/>
              <a:pPr>
                <a:defRPr/>
              </a:pPr>
              <a:t>‹#›</a:t>
            </a:fld>
            <a:endParaRPr lang="en-US" dirty="0"/>
          </a:p>
        </p:txBody>
      </p:sp>
      <p:sp>
        <p:nvSpPr>
          <p:cNvPr id="5" name="Rectangle 7"/>
          <p:cNvSpPr>
            <a:spLocks noGrp="1" noChangeArrowheads="1"/>
          </p:cNvSpPr>
          <p:nvPr>
            <p:ph type="ftr" sz="quarter" idx="11"/>
          </p:nvPr>
        </p:nvSpPr>
        <p:spPr>
          <a:ln/>
        </p:spPr>
        <p:txBody>
          <a:bodyPr/>
          <a:lstStyle>
            <a:lvl1pPr>
              <a:defRPr/>
            </a:lvl1pPr>
          </a:lstStyle>
          <a:p>
            <a:pPr>
              <a:defRPr/>
            </a:pP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sldNum" sz="quarter" idx="10"/>
          </p:nvPr>
        </p:nvSpPr>
        <p:spPr>
          <a:ln/>
        </p:spPr>
        <p:txBody>
          <a:bodyPr/>
          <a:lstStyle>
            <a:lvl1pPr>
              <a:defRPr/>
            </a:lvl1pPr>
          </a:lstStyle>
          <a:p>
            <a:pPr>
              <a:defRPr/>
            </a:pPr>
            <a:fld id="{35F0AB3B-FB7D-41F1-B845-4DBB8A524373}" type="slidenum">
              <a:rPr lang="en-US"/>
              <a:pPr>
                <a:defRPr/>
              </a:pPr>
              <a:t>‹#›</a:t>
            </a:fld>
            <a:endParaRPr lang="en-US" dirty="0"/>
          </a:p>
        </p:txBody>
      </p:sp>
      <p:sp>
        <p:nvSpPr>
          <p:cNvPr id="4" name="Rectangle 7"/>
          <p:cNvSpPr>
            <a:spLocks noGrp="1" noChangeArrowheads="1"/>
          </p:cNvSpPr>
          <p:nvPr>
            <p:ph type="ftr" sz="quarter" idx="11"/>
          </p:nvPr>
        </p:nvSpPr>
        <p:spPr>
          <a:ln/>
        </p:spPr>
        <p:txBody>
          <a:bodyPr/>
          <a:lstStyle>
            <a:lvl1pPr>
              <a:defRPr/>
            </a:lvl1pPr>
          </a:lstStyle>
          <a:p>
            <a:pPr>
              <a:defRPr/>
            </a:pP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itle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90600" y="1123950"/>
            <a:ext cx="3886200" cy="53530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5029200" y="1123950"/>
            <a:ext cx="3886200" cy="53530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sldNum" sz="quarter" idx="10"/>
          </p:nvPr>
        </p:nvSpPr>
        <p:spPr>
          <a:ln/>
        </p:spPr>
        <p:txBody>
          <a:bodyPr/>
          <a:lstStyle>
            <a:lvl1pPr>
              <a:defRPr/>
            </a:lvl1pPr>
          </a:lstStyle>
          <a:p>
            <a:pPr>
              <a:defRPr/>
            </a:pPr>
            <a:fld id="{C0721F76-E55F-4874-A991-2DD9494AE5AA}" type="slidenum">
              <a:rPr lang="en-US"/>
              <a:pPr>
                <a:defRPr/>
              </a:pPr>
              <a:t>‹#›</a:t>
            </a:fld>
            <a:endParaRPr lang="en-US" dirty="0"/>
          </a:p>
        </p:txBody>
      </p:sp>
      <p:sp>
        <p:nvSpPr>
          <p:cNvPr id="6" name="Rectangle 7"/>
          <p:cNvSpPr>
            <a:spLocks noGrp="1" noChangeArrowheads="1"/>
          </p:cNvSpPr>
          <p:nvPr>
            <p:ph type="ftr" sz="quarter" idx="11"/>
          </p:nvPr>
        </p:nvSpPr>
        <p:spPr>
          <a:ln/>
        </p:spPr>
        <p:txBody>
          <a:bodyPr/>
          <a:lstStyle>
            <a:lvl1pPr>
              <a:defRPr/>
            </a:lvl1pPr>
          </a:lstStyle>
          <a:p>
            <a:pPr>
              <a:defRPr/>
            </a:pP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Content Left, Picture Righ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sldNum" sz="quarter" idx="10"/>
          </p:nvPr>
        </p:nvSpPr>
        <p:spPr>
          <a:ln/>
        </p:spPr>
        <p:txBody>
          <a:bodyPr/>
          <a:lstStyle>
            <a:lvl1pPr>
              <a:defRPr/>
            </a:lvl1pPr>
          </a:lstStyle>
          <a:p>
            <a:pPr>
              <a:defRPr/>
            </a:pPr>
            <a:fld id="{35F0AB3B-FB7D-41F1-B845-4DBB8A524373}" type="slidenum">
              <a:rPr lang="en-US"/>
              <a:pPr>
                <a:defRPr/>
              </a:pPr>
              <a:t>‹#›</a:t>
            </a:fld>
            <a:endParaRPr lang="en-US" dirty="0"/>
          </a:p>
        </p:txBody>
      </p:sp>
      <p:sp>
        <p:nvSpPr>
          <p:cNvPr id="4" name="Rectangle 7"/>
          <p:cNvSpPr>
            <a:spLocks noGrp="1" noChangeArrowheads="1"/>
          </p:cNvSpPr>
          <p:nvPr>
            <p:ph type="ftr" sz="quarter" idx="11"/>
          </p:nvPr>
        </p:nvSpPr>
        <p:spPr>
          <a:ln/>
        </p:spPr>
        <p:txBody>
          <a:bodyPr/>
          <a:lstStyle>
            <a:lvl1pPr>
              <a:defRPr/>
            </a:lvl1pPr>
          </a:lstStyle>
          <a:p>
            <a:pPr>
              <a:defRPr/>
            </a:pPr>
            <a:endParaRPr/>
          </a:p>
        </p:txBody>
      </p:sp>
      <p:sp>
        <p:nvSpPr>
          <p:cNvPr id="5" name="Content Placeholder 2"/>
          <p:cNvSpPr>
            <a:spLocks noGrp="1"/>
          </p:cNvSpPr>
          <p:nvPr>
            <p:ph idx="1"/>
          </p:nvPr>
        </p:nvSpPr>
        <p:spPr>
          <a:xfrm>
            <a:off x="5024257" y="1124711"/>
            <a:ext cx="3849624" cy="5349240"/>
          </a:xfrm>
        </p:spPr>
        <p:txBody>
          <a:bodyPr/>
          <a:lstStyle>
            <a:lvl1pPr>
              <a:defRPr sz="2800"/>
            </a:lvl1pPr>
            <a:lvl2pPr>
              <a:defRPr sz="26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ext Placeholder 2"/>
          <p:cNvSpPr>
            <a:spLocks noGrp="1"/>
          </p:cNvSpPr>
          <p:nvPr>
            <p:ph type="body" sz="half" idx="12"/>
          </p:nvPr>
        </p:nvSpPr>
        <p:spPr>
          <a:xfrm>
            <a:off x="990600" y="1123950"/>
            <a:ext cx="3849414" cy="53530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Content Right, Picture Left">
    <p:spTree>
      <p:nvGrpSpPr>
        <p:cNvPr id="1" name=""/>
        <p:cNvGrpSpPr/>
        <p:nvPr/>
      </p:nvGrpSpPr>
      <p:grpSpPr>
        <a:xfrm>
          <a:off x="0" y="0"/>
          <a:ext cx="0" cy="0"/>
          <a:chOff x="0" y="0"/>
          <a:chExt cx="0" cy="0"/>
        </a:xfrm>
      </p:grpSpPr>
      <p:sp>
        <p:nvSpPr>
          <p:cNvPr id="2" name="Title 1"/>
          <p:cNvSpPr>
            <a:spLocks noGrp="1"/>
          </p:cNvSpPr>
          <p:nvPr>
            <p:ph type="title"/>
          </p:nvPr>
        </p:nvSpPr>
        <p:spPr>
          <a:xfrm>
            <a:off x="990600" y="104775"/>
            <a:ext cx="8020050" cy="914400"/>
          </a:xfrm>
        </p:spPr>
        <p:txBody>
          <a:bodyPr/>
          <a:lstStyle/>
          <a:p>
            <a:r>
              <a:rPr lang="en-US" dirty="0" smtClean="0"/>
              <a:t>Click to edit Master title style</a:t>
            </a:r>
            <a:endParaRPr lang="en-US" dirty="0"/>
          </a:p>
        </p:txBody>
      </p:sp>
      <p:sp>
        <p:nvSpPr>
          <p:cNvPr id="4" name="Slide Number Placeholder 3"/>
          <p:cNvSpPr>
            <a:spLocks noGrp="1"/>
          </p:cNvSpPr>
          <p:nvPr>
            <p:ph type="sldNum" sz="quarter" idx="10"/>
          </p:nvPr>
        </p:nvSpPr>
        <p:spPr>
          <a:xfrm>
            <a:off x="8305800" y="6597650"/>
            <a:ext cx="685800" cy="228600"/>
          </a:xfrm>
        </p:spPr>
        <p:txBody>
          <a:bodyPr/>
          <a:lstStyle>
            <a:lvl1pPr>
              <a:defRPr/>
            </a:lvl1pPr>
          </a:lstStyle>
          <a:p>
            <a:fld id="{F2C5D3DB-8879-4FF4-B17D-F9EF675F1F98}" type="slidenum">
              <a:rPr lang="en-US"/>
              <a:pPr/>
              <a:t>‹#›</a:t>
            </a:fld>
            <a:endParaRPr lang="en-US" dirty="0"/>
          </a:p>
        </p:txBody>
      </p:sp>
      <p:sp>
        <p:nvSpPr>
          <p:cNvPr id="6" name="Rectangle 7"/>
          <p:cNvSpPr>
            <a:spLocks noGrp="1" noChangeArrowheads="1"/>
          </p:cNvSpPr>
          <p:nvPr>
            <p:ph type="ftr" sz="quarter" idx="11"/>
          </p:nvPr>
        </p:nvSpPr>
        <p:spPr>
          <a:xfrm>
            <a:off x="3429000" y="6600825"/>
            <a:ext cx="4800600" cy="228600"/>
          </a:xfrm>
          <a:ln/>
        </p:spPr>
        <p:txBody>
          <a:bodyPr/>
          <a:lstStyle>
            <a:lvl1pPr>
              <a:defRPr/>
            </a:lvl1pPr>
          </a:lstStyle>
          <a:p>
            <a:pPr>
              <a:defRPr/>
            </a:pPr>
            <a:endParaRPr/>
          </a:p>
        </p:txBody>
      </p:sp>
      <p:sp>
        <p:nvSpPr>
          <p:cNvPr id="11" name="Text Placeholder 2"/>
          <p:cNvSpPr>
            <a:spLocks noGrp="1"/>
          </p:cNvSpPr>
          <p:nvPr>
            <p:ph type="body" sz="half" idx="1"/>
          </p:nvPr>
        </p:nvSpPr>
        <p:spPr>
          <a:xfrm>
            <a:off x="5028028" y="1123950"/>
            <a:ext cx="3849414" cy="53530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Content Placeholder 2"/>
          <p:cNvSpPr>
            <a:spLocks noGrp="1"/>
          </p:cNvSpPr>
          <p:nvPr>
            <p:ph idx="12"/>
          </p:nvPr>
        </p:nvSpPr>
        <p:spPr>
          <a:xfrm>
            <a:off x="996517" y="1124713"/>
            <a:ext cx="3925107" cy="5349240"/>
          </a:xfrm>
        </p:spPr>
        <p:txBody>
          <a:bodyPr/>
          <a:lstStyle>
            <a:lvl1pPr>
              <a:defRPr sz="2800"/>
            </a:lvl1pPr>
            <a:lvl2pPr>
              <a:defRPr sz="26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990600" y="104775"/>
            <a:ext cx="8020050" cy="9144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990600" y="1123950"/>
            <a:ext cx="3886200" cy="5353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5029200" y="1123950"/>
            <a:ext cx="3886200" cy="26003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5029200" y="3876675"/>
            <a:ext cx="3886200" cy="26003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0"/>
          </p:nvPr>
        </p:nvSpPr>
        <p:spPr>
          <a:xfrm>
            <a:off x="8305800" y="6597650"/>
            <a:ext cx="685800" cy="228600"/>
          </a:xfrm>
        </p:spPr>
        <p:txBody>
          <a:bodyPr/>
          <a:lstStyle>
            <a:lvl1pPr>
              <a:defRPr/>
            </a:lvl1pPr>
          </a:lstStyle>
          <a:p>
            <a:fld id="{B6770D2A-363C-46E9-AC56-4120BF0F6FF1}" type="slidenum">
              <a:rPr lang="en-US"/>
              <a:pPr/>
              <a:t>‹#›</a:t>
            </a:fld>
            <a:endParaRPr lang="en-US" dirty="0"/>
          </a:p>
        </p:txBody>
      </p:sp>
      <p:sp>
        <p:nvSpPr>
          <p:cNvPr id="7" name="Footer Placeholder 6"/>
          <p:cNvSpPr>
            <a:spLocks noGrp="1"/>
          </p:cNvSpPr>
          <p:nvPr>
            <p:ph type="ftr" sz="quarter" idx="11"/>
          </p:nvPr>
        </p:nvSpPr>
        <p:spPr>
          <a:xfrm>
            <a:off x="3352800" y="6600825"/>
            <a:ext cx="4876800" cy="228600"/>
          </a:xfrm>
        </p:spPr>
        <p:txBody>
          <a:bodyPr/>
          <a:lstStyle>
            <a:lvl1pPr>
              <a:defRPr/>
            </a:lvl1pPr>
          </a:lstStyle>
          <a:p>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5" name="Text Placeholder 4"/>
          <p:cNvSpPr>
            <a:spLocks noGrp="1"/>
          </p:cNvSpPr>
          <p:nvPr>
            <p:ph type="body" sz="quarter" idx="3"/>
          </p:nvPr>
        </p:nvSpPr>
        <p:spPr>
          <a:xfrm>
            <a:off x="5033305" y="1097817"/>
            <a:ext cx="3712464" cy="746077"/>
          </a:xfrm>
        </p:spPr>
        <p:txBody>
          <a:bodyPr anchor="b"/>
          <a:lstStyle>
            <a:lvl1pPr marL="0" indent="0">
              <a:buNone/>
              <a:defRPr sz="20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5033303" y="1870064"/>
            <a:ext cx="3712464" cy="4393481"/>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Title 1"/>
          <p:cNvSpPr>
            <a:spLocks noGrp="1"/>
          </p:cNvSpPr>
          <p:nvPr>
            <p:ph type="title"/>
          </p:nvPr>
        </p:nvSpPr>
        <p:spPr>
          <a:xfrm>
            <a:off x="996517" y="104775"/>
            <a:ext cx="7885112" cy="914400"/>
          </a:xfrm>
        </p:spPr>
        <p:txBody>
          <a:bodyPr/>
          <a:lstStyle/>
          <a:p>
            <a:r>
              <a:rPr lang="en-US" smtClean="0"/>
              <a:t>Click to edit Master title style</a:t>
            </a:r>
            <a:endParaRPr lang="en-US"/>
          </a:p>
        </p:txBody>
      </p:sp>
      <p:sp>
        <p:nvSpPr>
          <p:cNvPr id="13" name="Text Placeholder 4"/>
          <p:cNvSpPr>
            <a:spLocks noGrp="1"/>
          </p:cNvSpPr>
          <p:nvPr>
            <p:ph type="body" sz="quarter" idx="12"/>
          </p:nvPr>
        </p:nvSpPr>
        <p:spPr>
          <a:xfrm>
            <a:off x="996517" y="1097817"/>
            <a:ext cx="3715273" cy="746077"/>
          </a:xfrm>
        </p:spPr>
        <p:txBody>
          <a:bodyPr anchor="b"/>
          <a:lstStyle>
            <a:lvl1pPr marL="0" indent="0">
              <a:buNone/>
              <a:defRPr sz="20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14" name="Content Placeholder 5"/>
          <p:cNvSpPr>
            <a:spLocks noGrp="1"/>
          </p:cNvSpPr>
          <p:nvPr>
            <p:ph sz="quarter" idx="13"/>
          </p:nvPr>
        </p:nvSpPr>
        <p:spPr>
          <a:xfrm>
            <a:off x="996517" y="1870059"/>
            <a:ext cx="3715272" cy="4393481"/>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4"/>
          <p:cNvSpPr>
            <a:spLocks noGrp="1" noChangeArrowheads="1"/>
          </p:cNvSpPr>
          <p:nvPr>
            <p:ph type="sldNum" sz="quarter" idx="14"/>
          </p:nvPr>
        </p:nvSpPr>
        <p:spPr>
          <a:ln/>
        </p:spPr>
        <p:txBody>
          <a:bodyPr/>
          <a:lstStyle>
            <a:lvl1pPr>
              <a:defRPr/>
            </a:lvl1pPr>
          </a:lstStyle>
          <a:p>
            <a:pPr>
              <a:defRPr/>
            </a:pPr>
            <a:fld id="{A64A0DA7-FE8A-4558-8CC0-1AC86978114B}" type="slidenum">
              <a:rPr lang="en-US"/>
              <a:pPr>
                <a:defRPr/>
              </a:pPr>
              <a:t>‹#›</a:t>
            </a:fld>
            <a:endParaRPr lang="en-US" dirty="0"/>
          </a:p>
        </p:txBody>
      </p:sp>
      <p:sp>
        <p:nvSpPr>
          <p:cNvPr id="8" name="Rectangle 7"/>
          <p:cNvSpPr>
            <a:spLocks noGrp="1" noChangeArrowheads="1"/>
          </p:cNvSpPr>
          <p:nvPr>
            <p:ph type="ftr" sz="quarter" idx="15"/>
          </p:nvPr>
        </p:nvSpPr>
        <p:spPr>
          <a:ln/>
        </p:spPr>
        <p:txBody>
          <a:bodyPr/>
          <a:lstStyle>
            <a:lvl1pPr>
              <a:defRPr/>
            </a:lvl1pPr>
          </a:lstStyle>
          <a:p>
            <a:pPr>
              <a:defRPr/>
            </a:pP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op, Bottom 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Rectangle 4"/>
          <p:cNvSpPr>
            <a:spLocks noGrp="1" noChangeArrowheads="1"/>
          </p:cNvSpPr>
          <p:nvPr>
            <p:ph type="sldNum" sz="quarter" idx="10"/>
          </p:nvPr>
        </p:nvSpPr>
        <p:spPr>
          <a:ln/>
        </p:spPr>
        <p:txBody>
          <a:bodyPr/>
          <a:lstStyle>
            <a:lvl1pPr>
              <a:defRPr/>
            </a:lvl1pPr>
          </a:lstStyle>
          <a:p>
            <a:pPr>
              <a:defRPr/>
            </a:pPr>
            <a:fld id="{35F0AB3B-FB7D-41F1-B845-4DBB8A524373}" type="slidenum">
              <a:rPr lang="en-US"/>
              <a:pPr>
                <a:defRPr/>
              </a:pPr>
              <a:t>‹#›</a:t>
            </a:fld>
            <a:endParaRPr lang="en-US" dirty="0"/>
          </a:p>
        </p:txBody>
      </p:sp>
      <p:sp>
        <p:nvSpPr>
          <p:cNvPr id="4" name="Rectangle 7"/>
          <p:cNvSpPr>
            <a:spLocks noGrp="1" noChangeArrowheads="1"/>
          </p:cNvSpPr>
          <p:nvPr>
            <p:ph type="ftr" sz="quarter" idx="11"/>
          </p:nvPr>
        </p:nvSpPr>
        <p:spPr>
          <a:ln/>
        </p:spPr>
        <p:txBody>
          <a:bodyPr/>
          <a:lstStyle>
            <a:lvl1pPr>
              <a:defRPr/>
            </a:lvl1pPr>
          </a:lstStyle>
          <a:p>
            <a:pPr>
              <a:defRPr/>
            </a:pPr>
            <a:endParaRPr/>
          </a:p>
        </p:txBody>
      </p:sp>
      <p:sp>
        <p:nvSpPr>
          <p:cNvPr id="5" name="Content Placeholder 2"/>
          <p:cNvSpPr>
            <a:spLocks noGrp="1"/>
          </p:cNvSpPr>
          <p:nvPr>
            <p:ph idx="1"/>
          </p:nvPr>
        </p:nvSpPr>
        <p:spPr>
          <a:xfrm>
            <a:off x="990600" y="1128896"/>
            <a:ext cx="7924800" cy="2328698"/>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Content Placeholder 2"/>
          <p:cNvSpPr>
            <a:spLocks noGrp="1"/>
          </p:cNvSpPr>
          <p:nvPr>
            <p:ph idx="12"/>
          </p:nvPr>
        </p:nvSpPr>
        <p:spPr>
          <a:xfrm>
            <a:off x="987552" y="3657634"/>
            <a:ext cx="7924800" cy="2328698"/>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990600" y="104775"/>
            <a:ext cx="8020050" cy="914400"/>
          </a:xfrm>
        </p:spPr>
        <p:txBody>
          <a:bodyPr/>
          <a:lstStyle/>
          <a:p>
            <a:r>
              <a:rPr lang="en-US" dirty="0" smtClean="0"/>
              <a:t>Click to edit Master title style</a:t>
            </a:r>
            <a:endParaRPr lang="en-US" dirty="0"/>
          </a:p>
        </p:txBody>
      </p:sp>
      <p:sp>
        <p:nvSpPr>
          <p:cNvPr id="3" name="Chart Placeholder 2"/>
          <p:cNvSpPr>
            <a:spLocks noGrp="1"/>
          </p:cNvSpPr>
          <p:nvPr>
            <p:ph type="chart" idx="1"/>
          </p:nvPr>
        </p:nvSpPr>
        <p:spPr>
          <a:xfrm>
            <a:off x="990600" y="1123950"/>
            <a:ext cx="7924800" cy="5353050"/>
          </a:xfrm>
        </p:spPr>
        <p:txBody>
          <a:bodyPr/>
          <a:lstStyle/>
          <a:p>
            <a:endParaRPr lang="en-US" dirty="0"/>
          </a:p>
        </p:txBody>
      </p:sp>
      <p:sp>
        <p:nvSpPr>
          <p:cNvPr id="4" name="Slide Number Placeholder 3"/>
          <p:cNvSpPr>
            <a:spLocks noGrp="1"/>
          </p:cNvSpPr>
          <p:nvPr>
            <p:ph type="sldNum" sz="quarter" idx="10"/>
          </p:nvPr>
        </p:nvSpPr>
        <p:spPr>
          <a:xfrm>
            <a:off x="8305800" y="6597650"/>
            <a:ext cx="685800" cy="228600"/>
          </a:xfrm>
        </p:spPr>
        <p:txBody>
          <a:bodyPr/>
          <a:lstStyle>
            <a:lvl1pPr>
              <a:defRPr/>
            </a:lvl1pPr>
          </a:lstStyle>
          <a:p>
            <a:fld id="{F2C5D3DB-8879-4FF4-B17D-F9EF675F1F98}" type="slidenum">
              <a:rPr lang="en-US"/>
              <a:pPr/>
              <a:t>‹#›</a:t>
            </a:fld>
            <a:endParaRPr lang="en-US" dirty="0"/>
          </a:p>
        </p:txBody>
      </p:sp>
      <p:sp>
        <p:nvSpPr>
          <p:cNvPr id="6" name="Rectangle 7"/>
          <p:cNvSpPr>
            <a:spLocks noGrp="1" noChangeArrowheads="1"/>
          </p:cNvSpPr>
          <p:nvPr>
            <p:ph type="ftr" sz="quarter" idx="11"/>
          </p:nvPr>
        </p:nvSpPr>
        <p:spPr>
          <a:xfrm>
            <a:off x="3429000" y="6600825"/>
            <a:ext cx="4800600" cy="228600"/>
          </a:xfrm>
          <a:ln/>
        </p:spPr>
        <p:txBody>
          <a:bodyPr/>
          <a:lstStyle>
            <a:lvl1pPr>
              <a:defRPr/>
            </a:lvl1pPr>
          </a:lstStyle>
          <a:p>
            <a:pPr>
              <a:defRPr/>
            </a:pP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Picture">
    <p:spTree>
      <p:nvGrpSpPr>
        <p:cNvPr id="1" name=""/>
        <p:cNvGrpSpPr/>
        <p:nvPr/>
      </p:nvGrpSpPr>
      <p:grpSpPr>
        <a:xfrm>
          <a:off x="0" y="0"/>
          <a:ext cx="0" cy="0"/>
          <a:chOff x="0" y="0"/>
          <a:chExt cx="0" cy="0"/>
        </a:xfrm>
      </p:grpSpPr>
      <p:sp>
        <p:nvSpPr>
          <p:cNvPr id="2" name="Title 1"/>
          <p:cNvSpPr>
            <a:spLocks noGrp="1"/>
          </p:cNvSpPr>
          <p:nvPr>
            <p:ph type="title"/>
          </p:nvPr>
        </p:nvSpPr>
        <p:spPr>
          <a:xfrm>
            <a:off x="990600" y="104775"/>
            <a:ext cx="8020050" cy="914400"/>
          </a:xfrm>
        </p:spPr>
        <p:txBody>
          <a:bodyPr/>
          <a:lstStyle/>
          <a:p>
            <a:r>
              <a:rPr lang="en-US" dirty="0" smtClean="0"/>
              <a:t>Click to edit Master title style</a:t>
            </a:r>
            <a:endParaRPr lang="en-US" dirty="0"/>
          </a:p>
        </p:txBody>
      </p:sp>
      <p:sp>
        <p:nvSpPr>
          <p:cNvPr id="4" name="Slide Number Placeholder 3"/>
          <p:cNvSpPr>
            <a:spLocks noGrp="1"/>
          </p:cNvSpPr>
          <p:nvPr>
            <p:ph type="sldNum" sz="quarter" idx="10"/>
          </p:nvPr>
        </p:nvSpPr>
        <p:spPr>
          <a:xfrm>
            <a:off x="8305800" y="6597650"/>
            <a:ext cx="685800" cy="228600"/>
          </a:xfrm>
        </p:spPr>
        <p:txBody>
          <a:bodyPr/>
          <a:lstStyle>
            <a:lvl1pPr>
              <a:defRPr/>
            </a:lvl1pPr>
          </a:lstStyle>
          <a:p>
            <a:fld id="{F2C5D3DB-8879-4FF4-B17D-F9EF675F1F98}" type="slidenum">
              <a:rPr lang="en-US"/>
              <a:pPr/>
              <a:t>‹#›</a:t>
            </a:fld>
            <a:endParaRPr lang="en-US" dirty="0"/>
          </a:p>
        </p:txBody>
      </p:sp>
      <p:sp>
        <p:nvSpPr>
          <p:cNvPr id="6" name="Rectangle 7"/>
          <p:cNvSpPr>
            <a:spLocks noGrp="1" noChangeArrowheads="1"/>
          </p:cNvSpPr>
          <p:nvPr>
            <p:ph type="ftr" sz="quarter" idx="11"/>
          </p:nvPr>
        </p:nvSpPr>
        <p:spPr>
          <a:xfrm>
            <a:off x="3429000" y="6600825"/>
            <a:ext cx="4800600" cy="228600"/>
          </a:xfrm>
          <a:ln/>
        </p:spPr>
        <p:txBody>
          <a:bodyPr/>
          <a:lstStyle>
            <a:lvl1pPr>
              <a:defRPr/>
            </a:lvl1pPr>
          </a:lstStyle>
          <a:p>
            <a:pPr>
              <a:defRPr/>
            </a:pPr>
            <a:endParaRPr/>
          </a:p>
        </p:txBody>
      </p:sp>
      <p:sp>
        <p:nvSpPr>
          <p:cNvPr id="7" name="Picture Placeholder 2"/>
          <p:cNvSpPr>
            <a:spLocks noGrp="1"/>
          </p:cNvSpPr>
          <p:nvPr>
            <p:ph type="pic" idx="12" hasCustomPrompt="1"/>
          </p:nvPr>
        </p:nvSpPr>
        <p:spPr>
          <a:xfrm>
            <a:off x="996517" y="1124712"/>
            <a:ext cx="7927848" cy="5349240"/>
          </a:xfrm>
        </p:spPr>
        <p:txBody>
          <a:bodyPr/>
          <a:lstStyle>
            <a:lvl1pPr marL="0" indent="0">
              <a:buFont typeface="Wingdings 2" pitchFamily="18" charset="2"/>
              <a:buChar char=""/>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 Picture</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BF3C33FB-264B-4CB4-A9EE-6D20CD36E512}" type="slidenum">
              <a:rPr lang="en-US"/>
              <a:pPr>
                <a:defRPr/>
              </a:pPr>
              <a:t>‹#›</a:t>
            </a:fld>
            <a:endParaRPr lang="en-US" dirty="0"/>
          </a:p>
        </p:txBody>
      </p:sp>
      <p:sp>
        <p:nvSpPr>
          <p:cNvPr id="3" name="Rectangle 7"/>
          <p:cNvSpPr>
            <a:spLocks noGrp="1" noChangeArrowheads="1"/>
          </p:cNvSpPr>
          <p:nvPr>
            <p:ph type="ftr" sz="quarter" idx="11"/>
          </p:nvPr>
        </p:nvSpPr>
        <p:spPr>
          <a:ln/>
        </p:spPr>
        <p:txBody>
          <a:bodyPr/>
          <a:lstStyle>
            <a:lvl1pPr>
              <a:defRPr/>
            </a:lvl1pPr>
          </a:lstStyle>
          <a:p>
            <a:pPr>
              <a:defRPr/>
            </a:pPr>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Pr>
        <a:solidFill>
          <a:srgbClr val="FFFFFF"/>
        </a:solidFill>
        <a:effectLst/>
      </p:bgPr>
    </p:bg>
    <p:spTree>
      <p:nvGrpSpPr>
        <p:cNvPr id="1" name=""/>
        <p:cNvGrpSpPr/>
        <p:nvPr/>
      </p:nvGrpSpPr>
      <p:grpSpPr>
        <a:xfrm>
          <a:off x="0" y="0"/>
          <a:ext cx="0" cy="0"/>
          <a:chOff x="0" y="0"/>
          <a:chExt cx="0" cy="0"/>
        </a:xfrm>
      </p:grpSpPr>
      <p:sp>
        <p:nvSpPr>
          <p:cNvPr id="37890" name="Rectangle 2"/>
          <p:cNvSpPr>
            <a:spLocks noChangeArrowheads="1"/>
          </p:cNvSpPr>
          <p:nvPr userDrawn="1"/>
        </p:nvSpPr>
        <p:spPr bwMode="hidden">
          <a:xfrm>
            <a:off x="1123950" y="6553200"/>
            <a:ext cx="8020050" cy="304800"/>
          </a:xfrm>
          <a:prstGeom prst="rect">
            <a:avLst/>
          </a:prstGeom>
          <a:solidFill>
            <a:schemeClr val="hlink"/>
          </a:solidFill>
          <a:ln w="9525" algn="ctr">
            <a:noFill/>
            <a:miter lim="800000"/>
            <a:headEnd/>
            <a:tailEnd/>
          </a:ln>
          <a:effectLst/>
        </p:spPr>
        <p:txBody>
          <a:bodyPr anchor="ctr">
            <a:spAutoFit/>
          </a:bodyPr>
          <a:lstStyle/>
          <a:p>
            <a:pPr algn="ctr">
              <a:buClr>
                <a:schemeClr val="accent2"/>
              </a:buClr>
              <a:buFont typeface="Wingdings 2" pitchFamily="18" charset="2"/>
              <a:buNone/>
              <a:defRPr/>
            </a:pPr>
            <a:endParaRPr lang="en-US" dirty="0"/>
          </a:p>
        </p:txBody>
      </p:sp>
      <p:sp>
        <p:nvSpPr>
          <p:cNvPr id="1027" name="Rectangle 3"/>
          <p:cNvSpPr>
            <a:spLocks noGrp="1" noChangeArrowheads="1"/>
          </p:cNvSpPr>
          <p:nvPr>
            <p:ph type="title"/>
          </p:nvPr>
        </p:nvSpPr>
        <p:spPr bwMode="auto">
          <a:xfrm>
            <a:off x="990600" y="104775"/>
            <a:ext cx="8020050" cy="914400"/>
          </a:xfrm>
          <a:prstGeom prst="rect">
            <a:avLst/>
          </a:prstGeom>
          <a:noFill/>
          <a:ln w="9525">
            <a:noFill/>
            <a:miter lim="800000"/>
            <a:headEnd/>
            <a:tailEnd/>
          </a:ln>
        </p:spPr>
        <p:txBody>
          <a:bodyPr vert="horz" wrap="square" lIns="91440" tIns="0" rIns="91440" bIns="0" numCol="1" anchor="ctr" anchorCtr="0" compatLnSpc="1">
            <a:prstTxWarp prst="textNoShape">
              <a:avLst/>
            </a:prstTxWarp>
          </a:bodyPr>
          <a:lstStyle/>
          <a:p>
            <a:pPr lvl="0"/>
            <a:r>
              <a:rPr lang="en-US" smtClean="0"/>
              <a:t>Click to edit Master title style</a:t>
            </a:r>
          </a:p>
        </p:txBody>
      </p:sp>
      <p:sp>
        <p:nvSpPr>
          <p:cNvPr id="37892" name="Rectangle 4"/>
          <p:cNvSpPr>
            <a:spLocks noGrp="1" noChangeArrowheads="1"/>
          </p:cNvSpPr>
          <p:nvPr>
            <p:ph type="sldNum" sz="quarter" idx="4"/>
          </p:nvPr>
        </p:nvSpPr>
        <p:spPr bwMode="auto">
          <a:xfrm>
            <a:off x="8305800" y="6597650"/>
            <a:ext cx="6858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buClrTx/>
              <a:buFontTx/>
              <a:buNone/>
              <a:defRPr sz="1000" b="1">
                <a:solidFill>
                  <a:schemeClr val="accent1"/>
                </a:solidFill>
              </a:defRPr>
            </a:lvl1pPr>
          </a:lstStyle>
          <a:p>
            <a:pPr>
              <a:defRPr/>
            </a:pPr>
            <a:fld id="{9591DB6E-0D5D-4D7A-9857-6BD0762ACB61}" type="slidenum">
              <a:rPr lang="en-US"/>
              <a:pPr>
                <a:defRPr/>
              </a:pPr>
              <a:t>‹#›</a:t>
            </a:fld>
            <a:endParaRPr lang="en-US" dirty="0"/>
          </a:p>
        </p:txBody>
      </p:sp>
      <p:sp>
        <p:nvSpPr>
          <p:cNvPr id="1029" name="Rectangle 5"/>
          <p:cNvSpPr>
            <a:spLocks noGrp="1" noChangeArrowheads="1"/>
          </p:cNvSpPr>
          <p:nvPr>
            <p:ph type="body" idx="1"/>
          </p:nvPr>
        </p:nvSpPr>
        <p:spPr bwMode="auto">
          <a:xfrm>
            <a:off x="990600" y="1123950"/>
            <a:ext cx="7924800" cy="5353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37894" name="Text Box 6"/>
          <p:cNvSpPr txBox="1">
            <a:spLocks noChangeArrowheads="1"/>
          </p:cNvSpPr>
          <p:nvPr userDrawn="1"/>
        </p:nvSpPr>
        <p:spPr bwMode="auto">
          <a:xfrm>
            <a:off x="1190625" y="6651625"/>
            <a:ext cx="2276264" cy="153888"/>
          </a:xfrm>
          <a:prstGeom prst="rect">
            <a:avLst/>
          </a:prstGeom>
          <a:noFill/>
          <a:ln w="9525" algn="ctr">
            <a:noFill/>
            <a:miter lim="800000"/>
            <a:headEnd/>
            <a:tailEnd/>
          </a:ln>
          <a:effectLst/>
        </p:spPr>
        <p:txBody>
          <a:bodyPr wrap="none" lIns="0" tIns="0" rIns="0" bIns="0">
            <a:spAutoFit/>
          </a:bodyPr>
          <a:lstStyle/>
          <a:p>
            <a:pPr>
              <a:defRPr/>
            </a:pPr>
            <a:r>
              <a:rPr lang="en-US" sz="1000" dirty="0">
                <a:solidFill>
                  <a:schemeClr val="accent1"/>
                </a:solidFill>
                <a:cs typeface="Arial" pitchFamily="34" charset="0"/>
              </a:rPr>
              <a:t>© </a:t>
            </a:r>
            <a:r>
              <a:rPr lang="en-US" sz="1000" dirty="0" smtClean="0">
                <a:solidFill>
                  <a:schemeClr val="accent1"/>
                </a:solidFill>
              </a:rPr>
              <a:t>2010</a:t>
            </a:r>
            <a:r>
              <a:rPr lang="en-US" sz="1000" baseline="0" dirty="0" smtClean="0">
                <a:solidFill>
                  <a:schemeClr val="accent1"/>
                </a:solidFill>
              </a:rPr>
              <a:t> </a:t>
            </a:r>
            <a:r>
              <a:rPr lang="en-US" sz="1000" dirty="0" smtClean="0">
                <a:solidFill>
                  <a:schemeClr val="accent1"/>
                </a:solidFill>
              </a:rPr>
              <a:t>NetApp, Inc.  </a:t>
            </a:r>
            <a:r>
              <a:rPr lang="en-US" sz="1000" dirty="0">
                <a:solidFill>
                  <a:schemeClr val="accent1"/>
                </a:solidFill>
              </a:rPr>
              <a:t>All rights reserved.</a:t>
            </a:r>
          </a:p>
        </p:txBody>
      </p:sp>
      <p:sp>
        <p:nvSpPr>
          <p:cNvPr id="10" name="Rectangle 7"/>
          <p:cNvSpPr>
            <a:spLocks noGrp="1" noChangeArrowheads="1"/>
          </p:cNvSpPr>
          <p:nvPr>
            <p:ph type="ftr" sz="quarter" idx="3"/>
          </p:nvPr>
        </p:nvSpPr>
        <p:spPr>
          <a:xfrm>
            <a:off x="3429000" y="6600825"/>
            <a:ext cx="48006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buClrTx/>
              <a:buFontTx/>
              <a:buNone/>
              <a:defRPr lang="en-US" sz="1000" kern="1200">
                <a:solidFill>
                  <a:schemeClr val="accent1"/>
                </a:solidFill>
                <a:latin typeface="Arial" pitchFamily="34" charset="0"/>
                <a:ea typeface="+mn-ea"/>
                <a:cs typeface="+mn-cs"/>
              </a:defRPr>
            </a:lvl1pPr>
          </a:lstStyle>
          <a:p>
            <a:pPr>
              <a:defRPr/>
            </a:pPr>
            <a:endParaRPr/>
          </a:p>
        </p:txBody>
      </p:sp>
      <p:pic>
        <p:nvPicPr>
          <p:cNvPr id="9" name="Picture 8" descr="na_logotag_vrt_2c_rgb_sm.png"/>
          <p:cNvPicPr>
            <a:picLocks noChangeAspect="1"/>
          </p:cNvPicPr>
          <p:nvPr userDrawn="1"/>
        </p:nvPicPr>
        <p:blipFill>
          <a:blip r:embed="rId15" cstate="print"/>
          <a:stretch>
            <a:fillRect/>
          </a:stretch>
        </p:blipFill>
        <p:spPr>
          <a:xfrm>
            <a:off x="125127" y="73989"/>
            <a:ext cx="859536" cy="1091610"/>
          </a:xfrm>
          <a:prstGeom prst="rect">
            <a:avLst/>
          </a:prstGeom>
        </p:spPr>
      </p:pic>
    </p:spTree>
  </p:cSld>
  <p:clrMap bg1="lt1" tx1="dk1" bg2="lt2" tx2="dk2" accent1="accent1" accent2="accent2" accent3="accent3" accent4="accent4" accent5="accent5" accent6="accent6" hlink="hlink" folHlink="folHlink"/>
  <p:sldLayoutIdLst>
    <p:sldLayoutId id="2147484043" r:id="rId1"/>
    <p:sldLayoutId id="2147484053" r:id="rId2"/>
    <p:sldLayoutId id="2147484033" r:id="rId3"/>
    <p:sldLayoutId id="2147484045" r:id="rId4"/>
    <p:sldLayoutId id="2147484035" r:id="rId5"/>
    <p:sldLayoutId id="2147484037" r:id="rId6"/>
    <p:sldLayoutId id="2147484052" r:id="rId7"/>
    <p:sldLayoutId id="2147484048" r:id="rId8"/>
    <p:sldLayoutId id="2147484036" r:id="rId9"/>
    <p:sldLayoutId id="2147484044" r:id="rId10"/>
    <p:sldLayoutId id="2147484046" r:id="rId11"/>
    <p:sldLayoutId id="2147484049" r:id="rId12"/>
    <p:sldLayoutId id="2147484038" r:id="rId13"/>
  </p:sldLayoutIdLst>
  <p:timing>
    <p:tnLst>
      <p:par>
        <p:cTn id="1" dur="indefinite" restart="never" nodeType="tmRoot"/>
      </p:par>
    </p:tnLst>
  </p:timing>
  <p:hf sldNum="0" hdr="0" ftr="0" dt="0"/>
  <p:txStyles>
    <p:titleStyle>
      <a:lvl1pPr algn="l" rtl="0" eaLnBrk="0" fontAlgn="base" hangingPunct="0">
        <a:spcBef>
          <a:spcPct val="0"/>
        </a:spcBef>
        <a:spcAft>
          <a:spcPct val="0"/>
        </a:spcAft>
        <a:defRPr sz="3000" b="1">
          <a:solidFill>
            <a:schemeClr val="tx1"/>
          </a:solidFill>
          <a:latin typeface="+mj-lt"/>
          <a:ea typeface="+mj-ea"/>
          <a:cs typeface="+mj-cs"/>
        </a:defRPr>
      </a:lvl1pPr>
      <a:lvl2pPr algn="l" rtl="0" eaLnBrk="0" fontAlgn="base" hangingPunct="0">
        <a:spcBef>
          <a:spcPct val="0"/>
        </a:spcBef>
        <a:spcAft>
          <a:spcPct val="0"/>
        </a:spcAft>
        <a:defRPr sz="3000" b="1">
          <a:solidFill>
            <a:schemeClr val="tx1"/>
          </a:solidFill>
          <a:latin typeface="Arial" pitchFamily="34" charset="0"/>
        </a:defRPr>
      </a:lvl2pPr>
      <a:lvl3pPr algn="l" rtl="0" eaLnBrk="0" fontAlgn="base" hangingPunct="0">
        <a:spcBef>
          <a:spcPct val="0"/>
        </a:spcBef>
        <a:spcAft>
          <a:spcPct val="0"/>
        </a:spcAft>
        <a:defRPr sz="3000" b="1">
          <a:solidFill>
            <a:schemeClr val="tx1"/>
          </a:solidFill>
          <a:latin typeface="Arial" pitchFamily="34" charset="0"/>
        </a:defRPr>
      </a:lvl3pPr>
      <a:lvl4pPr algn="l" rtl="0" eaLnBrk="0" fontAlgn="base" hangingPunct="0">
        <a:spcBef>
          <a:spcPct val="0"/>
        </a:spcBef>
        <a:spcAft>
          <a:spcPct val="0"/>
        </a:spcAft>
        <a:defRPr sz="3000" b="1">
          <a:solidFill>
            <a:schemeClr val="tx1"/>
          </a:solidFill>
          <a:latin typeface="Arial" pitchFamily="34" charset="0"/>
        </a:defRPr>
      </a:lvl4pPr>
      <a:lvl5pPr algn="l" rtl="0" eaLnBrk="0" fontAlgn="base" hangingPunct="0">
        <a:spcBef>
          <a:spcPct val="0"/>
        </a:spcBef>
        <a:spcAft>
          <a:spcPct val="0"/>
        </a:spcAft>
        <a:defRPr sz="3000" b="1">
          <a:solidFill>
            <a:schemeClr val="tx1"/>
          </a:solidFill>
          <a:latin typeface="Arial" pitchFamily="34" charset="0"/>
        </a:defRPr>
      </a:lvl5pPr>
      <a:lvl6pPr marL="457200" algn="l" rtl="0" fontAlgn="base">
        <a:spcBef>
          <a:spcPct val="0"/>
        </a:spcBef>
        <a:spcAft>
          <a:spcPct val="0"/>
        </a:spcAft>
        <a:defRPr sz="3000" b="1">
          <a:solidFill>
            <a:schemeClr val="tx1"/>
          </a:solidFill>
          <a:latin typeface="Arial" pitchFamily="34" charset="0"/>
        </a:defRPr>
      </a:lvl6pPr>
      <a:lvl7pPr marL="914400" algn="l" rtl="0" fontAlgn="base">
        <a:spcBef>
          <a:spcPct val="0"/>
        </a:spcBef>
        <a:spcAft>
          <a:spcPct val="0"/>
        </a:spcAft>
        <a:defRPr sz="3000" b="1">
          <a:solidFill>
            <a:schemeClr val="tx1"/>
          </a:solidFill>
          <a:latin typeface="Arial" pitchFamily="34" charset="0"/>
        </a:defRPr>
      </a:lvl7pPr>
      <a:lvl8pPr marL="1371600" algn="l" rtl="0" fontAlgn="base">
        <a:spcBef>
          <a:spcPct val="0"/>
        </a:spcBef>
        <a:spcAft>
          <a:spcPct val="0"/>
        </a:spcAft>
        <a:defRPr sz="3000" b="1">
          <a:solidFill>
            <a:schemeClr val="tx1"/>
          </a:solidFill>
          <a:latin typeface="Arial" pitchFamily="34" charset="0"/>
        </a:defRPr>
      </a:lvl8pPr>
      <a:lvl9pPr marL="1828800" algn="l" rtl="0" fontAlgn="base">
        <a:spcBef>
          <a:spcPct val="0"/>
        </a:spcBef>
        <a:spcAft>
          <a:spcPct val="0"/>
        </a:spcAft>
        <a:defRPr sz="3000" b="1">
          <a:solidFill>
            <a:schemeClr val="tx1"/>
          </a:solidFill>
          <a:latin typeface="Arial" pitchFamily="34" charset="0"/>
        </a:defRPr>
      </a:lvl9pPr>
    </p:titleStyle>
    <p:bodyStyle>
      <a:lvl1pPr marL="298450" indent="-298450" algn="l" rtl="0" eaLnBrk="0" fontAlgn="base" hangingPunct="0">
        <a:spcBef>
          <a:spcPct val="20000"/>
        </a:spcBef>
        <a:spcAft>
          <a:spcPct val="0"/>
        </a:spcAft>
        <a:buClr>
          <a:schemeClr val="accent2"/>
        </a:buClr>
        <a:buFont typeface="Wingdings 2" pitchFamily="18" charset="2"/>
        <a:buChar char="¡"/>
        <a:defRPr sz="2800">
          <a:solidFill>
            <a:schemeClr val="tx1"/>
          </a:solidFill>
          <a:latin typeface="+mn-lt"/>
          <a:ea typeface="+mn-ea"/>
          <a:cs typeface="+mn-cs"/>
        </a:defRPr>
      </a:lvl1pPr>
      <a:lvl2pPr marL="636588" indent="-336550" algn="l" rtl="0" eaLnBrk="0" fontAlgn="base" hangingPunct="0">
        <a:spcBef>
          <a:spcPct val="20000"/>
        </a:spcBef>
        <a:spcAft>
          <a:spcPct val="0"/>
        </a:spcAft>
        <a:buFont typeface="Arial" pitchFamily="34" charset="0"/>
        <a:buChar char="–"/>
        <a:defRPr sz="2600">
          <a:solidFill>
            <a:schemeClr val="tx1"/>
          </a:solidFill>
          <a:latin typeface="+mn-lt"/>
        </a:defRPr>
      </a:lvl2pPr>
      <a:lvl3pPr marL="927100" indent="-288925" algn="l" rtl="0" eaLnBrk="0" fontAlgn="base" hangingPunct="0">
        <a:spcBef>
          <a:spcPct val="20000"/>
        </a:spcBef>
        <a:spcAft>
          <a:spcPct val="0"/>
        </a:spcAft>
        <a:buFont typeface="Wingdings 2" pitchFamily="18" charset="2"/>
        <a:buChar char="¡"/>
        <a:defRPr sz="2400">
          <a:solidFill>
            <a:schemeClr val="tx1"/>
          </a:solidFill>
          <a:latin typeface="+mn-lt"/>
        </a:defRPr>
      </a:lvl3pPr>
      <a:lvl4pPr marL="1236663" indent="-307975" algn="l" rtl="0" eaLnBrk="0" fontAlgn="base" hangingPunct="0">
        <a:spcBef>
          <a:spcPct val="20000"/>
        </a:spcBef>
        <a:spcAft>
          <a:spcPct val="0"/>
        </a:spcAft>
        <a:buFont typeface="Arial" pitchFamily="34" charset="0"/>
        <a:buChar char="–"/>
        <a:defRPr sz="2000">
          <a:solidFill>
            <a:schemeClr val="tx1"/>
          </a:solidFill>
          <a:latin typeface="+mn-lt"/>
        </a:defRPr>
      </a:lvl4pPr>
      <a:lvl5pPr marL="1504950" indent="-266700" algn="l" rtl="0" eaLnBrk="0" fontAlgn="base" hangingPunct="0">
        <a:spcBef>
          <a:spcPct val="20000"/>
        </a:spcBef>
        <a:spcAft>
          <a:spcPct val="0"/>
        </a:spcAft>
        <a:buFont typeface="Wingdings 2" pitchFamily="18" charset="2"/>
        <a:buChar char="¡"/>
        <a:defRPr sz="2000">
          <a:solidFill>
            <a:schemeClr val="tx1"/>
          </a:solidFill>
          <a:latin typeface="+mn-lt"/>
        </a:defRPr>
      </a:lvl5pPr>
      <a:lvl6pPr marL="1962150" indent="-266700" algn="l" rtl="0" fontAlgn="base">
        <a:spcBef>
          <a:spcPct val="20000"/>
        </a:spcBef>
        <a:spcAft>
          <a:spcPct val="0"/>
        </a:spcAft>
        <a:buFont typeface="Wingdings 2" pitchFamily="18" charset="2"/>
        <a:buChar char="¡"/>
        <a:defRPr sz="2000">
          <a:solidFill>
            <a:schemeClr val="tx1"/>
          </a:solidFill>
          <a:latin typeface="+mn-lt"/>
        </a:defRPr>
      </a:lvl6pPr>
      <a:lvl7pPr marL="2419350" indent="-266700" algn="l" rtl="0" fontAlgn="base">
        <a:spcBef>
          <a:spcPct val="20000"/>
        </a:spcBef>
        <a:spcAft>
          <a:spcPct val="0"/>
        </a:spcAft>
        <a:buFont typeface="Wingdings 2" pitchFamily="18" charset="2"/>
        <a:buChar char="¡"/>
        <a:defRPr sz="2000">
          <a:solidFill>
            <a:schemeClr val="tx1"/>
          </a:solidFill>
          <a:latin typeface="+mn-lt"/>
        </a:defRPr>
      </a:lvl7pPr>
      <a:lvl8pPr marL="2876550" indent="-266700" algn="l" rtl="0" fontAlgn="base">
        <a:spcBef>
          <a:spcPct val="20000"/>
        </a:spcBef>
        <a:spcAft>
          <a:spcPct val="0"/>
        </a:spcAft>
        <a:buFont typeface="Wingdings 2" pitchFamily="18" charset="2"/>
        <a:buChar char="¡"/>
        <a:defRPr sz="2000">
          <a:solidFill>
            <a:schemeClr val="tx1"/>
          </a:solidFill>
          <a:latin typeface="+mn-lt"/>
        </a:defRPr>
      </a:lvl8pPr>
      <a:lvl9pPr marL="3333750" indent="-266700" algn="l" rtl="0" fontAlgn="base">
        <a:spcBef>
          <a:spcPct val="20000"/>
        </a:spcBef>
        <a:spcAft>
          <a:spcPct val="0"/>
        </a:spcAft>
        <a:buFont typeface="Wingdings 2" pitchFamily="18"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3.xml"/><Relationship Id="rId5" Type="http://schemas.openxmlformats.org/officeDocument/2006/relationships/image" Target="../media/image7.png"/><Relationship Id="rId4" Type="http://schemas.openxmlformats.org/officeDocument/2006/relationships/image" Target="../media/image6.png"/></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3.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5.xml"/><Relationship Id="rId1" Type="http://schemas.openxmlformats.org/officeDocument/2006/relationships/slideLayout" Target="../slideLayouts/slideLayout4.xml"/><Relationship Id="rId5" Type="http://schemas.openxmlformats.org/officeDocument/2006/relationships/image" Target="../media/image13.png"/><Relationship Id="rId4" Type="http://schemas.openxmlformats.org/officeDocument/2006/relationships/image" Target="../media/image12.png"/></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6.xml"/><Relationship Id="rId1" Type="http://schemas.openxmlformats.org/officeDocument/2006/relationships/slideLayout" Target="../slideLayouts/slideLayout4.xml"/><Relationship Id="rId5" Type="http://schemas.openxmlformats.org/officeDocument/2006/relationships/image" Target="../media/image14.png"/><Relationship Id="rId4" Type="http://schemas.openxmlformats.org/officeDocument/2006/relationships/image" Target="../media/image12.png"/></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7.xml"/><Relationship Id="rId1" Type="http://schemas.openxmlformats.org/officeDocument/2006/relationships/slideLayout" Target="../slideLayouts/slideLayout4.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notesSlide" Target="../notesSlides/notesSlide34.xml"/><Relationship Id="rId1" Type="http://schemas.openxmlformats.org/officeDocument/2006/relationships/slideLayout" Target="../slideLayouts/slideLayout4.xml"/><Relationship Id="rId4" Type="http://schemas.openxmlformats.org/officeDocument/2006/relationships/image" Target="../media/image21.wmf"/></Relationships>
</file>

<file path=ppt/slides/_rels/slide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Rectangle 5"/>
          <p:cNvSpPr>
            <a:spLocks noGrp="1" noChangeArrowheads="1"/>
          </p:cNvSpPr>
          <p:nvPr>
            <p:ph type="ctrTitle"/>
          </p:nvPr>
        </p:nvSpPr>
        <p:spPr/>
        <p:txBody>
          <a:bodyPr/>
          <a:lstStyle/>
          <a:p>
            <a:r>
              <a:rPr lang="en-US" dirty="0" smtClean="0"/>
              <a:t>CIFS Access Control</a:t>
            </a:r>
            <a:endParaRPr lang="en-US" dirty="0"/>
          </a:p>
        </p:txBody>
      </p:sp>
      <p:sp>
        <p:nvSpPr>
          <p:cNvPr id="3078" name="Rectangle 6"/>
          <p:cNvSpPr>
            <a:spLocks noGrp="1" noChangeArrowheads="1"/>
          </p:cNvSpPr>
          <p:nvPr>
            <p:ph type="subTitle" idx="1"/>
          </p:nvPr>
        </p:nvSpPr>
        <p:spPr/>
        <p:txBody>
          <a:bodyPr/>
          <a:lstStyle/>
          <a:p>
            <a:r>
              <a:rPr lang="en-US" dirty="0"/>
              <a:t>Module </a:t>
            </a:r>
            <a:r>
              <a:rPr lang="en-US" dirty="0" smtClean="0"/>
              <a:t>8</a:t>
            </a:r>
            <a:endParaRPr lang="en-US" dirty="0"/>
          </a:p>
          <a:p>
            <a:r>
              <a:rPr lang="en-US" dirty="0" smtClean="0"/>
              <a:t>Accelerated NCDA Boot Camp </a:t>
            </a:r>
            <a:br>
              <a:rPr lang="en-US" dirty="0" smtClean="0"/>
            </a:br>
            <a:r>
              <a:rPr lang="en-US" dirty="0" smtClean="0"/>
              <a:t>Data ONTAP 8.0 7-Mode</a:t>
            </a:r>
          </a:p>
          <a:p>
            <a:endParaRPr lang="en-US" dirty="0"/>
          </a:p>
          <a:p>
            <a:endParaRPr lang="en-US" dirty="0"/>
          </a:p>
        </p:txBody>
      </p:sp>
    </p:spTree>
  </p:cSld>
  <p:clrMapOvr>
    <a:masterClrMapping/>
  </p:clrMapOvr>
  <p:transition advClick="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5"/>
          <p:cNvSpPr>
            <a:spLocks noGrp="1" noChangeArrowheads="1"/>
          </p:cNvSpPr>
          <p:nvPr>
            <p:ph type="title" idx="4294967295"/>
          </p:nvPr>
        </p:nvSpPr>
        <p:spPr/>
        <p:txBody>
          <a:bodyPr/>
          <a:lstStyle/>
          <a:p>
            <a:r>
              <a:rPr lang="en-US" dirty="0" smtClean="0"/>
              <a:t>Module Objectives</a:t>
            </a:r>
            <a:endParaRPr lang="en-US" dirty="0"/>
          </a:p>
        </p:txBody>
      </p:sp>
      <p:sp>
        <p:nvSpPr>
          <p:cNvPr id="17411" name="Rectangle 6"/>
          <p:cNvSpPr>
            <a:spLocks noGrp="1" noChangeArrowheads="1"/>
          </p:cNvSpPr>
          <p:nvPr>
            <p:ph type="body" idx="4294967295"/>
          </p:nvPr>
        </p:nvSpPr>
        <p:spPr/>
        <p:txBody>
          <a:bodyPr/>
          <a:lstStyle/>
          <a:p>
            <a:pPr>
              <a:buFont typeface="Wingdings 2" pitchFamily="18" charset="2"/>
              <a:buNone/>
            </a:pPr>
            <a:r>
              <a:rPr lang="en-US" dirty="0" smtClean="0"/>
              <a:t>By </a:t>
            </a:r>
            <a:r>
              <a:rPr lang="en-US" dirty="0"/>
              <a:t>the end of this module, you should be able to:</a:t>
            </a:r>
          </a:p>
          <a:p>
            <a:r>
              <a:rPr lang="en-US" sz="2400" dirty="0" smtClean="0"/>
              <a:t>Create and manage local users for a storage system</a:t>
            </a:r>
          </a:p>
          <a:p>
            <a:r>
              <a:rPr lang="en-US" sz="2400" dirty="0" smtClean="0"/>
              <a:t>Identify how to create a local group and make a local user a member of that group</a:t>
            </a:r>
          </a:p>
          <a:p>
            <a:r>
              <a:rPr lang="en-US" sz="2400" dirty="0" smtClean="0"/>
              <a:t>Use the command-line interface, NetApp® System Manager or Microsoft® tools to add, delete, and modify access permissions of shares</a:t>
            </a:r>
          </a:p>
          <a:p>
            <a:r>
              <a:rPr lang="en-US" sz="2400" dirty="0" smtClean="0"/>
              <a:t>Use Microsoft tools to add, delete, and modify access permissions of files and folders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8435" name="Rectangle 3"/>
          <p:cNvSpPr>
            <a:spLocks noGrp="1" noChangeArrowheads="1"/>
          </p:cNvSpPr>
          <p:nvPr>
            <p:ph type="title" idx="4294967295"/>
          </p:nvPr>
        </p:nvSpPr>
        <p:spPr>
          <a:xfrm>
            <a:off x="1006475" y="1828800"/>
            <a:ext cx="4419600" cy="2028825"/>
          </a:xfrm>
        </p:spPr>
        <p:txBody>
          <a:bodyPr anchor="b"/>
          <a:lstStyle/>
          <a:p>
            <a:r>
              <a:rPr lang="en-US" dirty="0" smtClean="0"/>
              <a:t>Local Users</a:t>
            </a:r>
          </a:p>
        </p:txBody>
      </p:sp>
      <p:pic>
        <p:nvPicPr>
          <p:cNvPr id="7" name="Picture 6" descr="jump.png"/>
          <p:cNvPicPr>
            <a:picLocks noChangeAspect="1"/>
          </p:cNvPicPr>
          <p:nvPr/>
        </p:nvPicPr>
        <p:blipFill>
          <a:blip r:embed="rId3" cstate="print"/>
          <a:stretch>
            <a:fillRect/>
          </a:stretch>
        </p:blipFill>
        <p:spPr>
          <a:xfrm>
            <a:off x="5396089" y="1230496"/>
            <a:ext cx="3533421" cy="1943382"/>
          </a:xfrm>
          <a:prstGeom prst="rect">
            <a:avLst/>
          </a:prstGeom>
        </p:spPr>
      </p:pic>
    </p:spTree>
  </p:cSld>
  <p:clrMapOvr>
    <a:masterClrMapping/>
  </p:clrMapOvr>
  <p:transition advClick="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42" name="Rectangle 2"/>
          <p:cNvSpPr>
            <a:spLocks noGrp="1" noChangeArrowheads="1"/>
          </p:cNvSpPr>
          <p:nvPr>
            <p:ph type="title"/>
          </p:nvPr>
        </p:nvSpPr>
        <p:spPr/>
        <p:txBody>
          <a:bodyPr/>
          <a:lstStyle/>
          <a:p>
            <a:r>
              <a:rPr lang="en-US" dirty="0"/>
              <a:t>Local Users</a:t>
            </a:r>
          </a:p>
        </p:txBody>
      </p:sp>
      <p:sp>
        <p:nvSpPr>
          <p:cNvPr id="522243" name="Rectangle 3"/>
          <p:cNvSpPr>
            <a:spLocks noGrp="1" noChangeArrowheads="1"/>
          </p:cNvSpPr>
          <p:nvPr>
            <p:ph type="body" idx="1"/>
          </p:nvPr>
        </p:nvSpPr>
        <p:spPr/>
        <p:txBody>
          <a:bodyPr/>
          <a:lstStyle/>
          <a:p>
            <a:pPr>
              <a:buFont typeface="Wingdings 2" pitchFamily="18" charset="2"/>
              <a:buNone/>
            </a:pPr>
            <a:r>
              <a:rPr lang="en-US" dirty="0"/>
              <a:t>Local users are:</a:t>
            </a:r>
          </a:p>
          <a:p>
            <a:r>
              <a:rPr lang="en-US" dirty="0"/>
              <a:t>Accounts that are authenticated locally</a:t>
            </a:r>
          </a:p>
          <a:p>
            <a:r>
              <a:rPr lang="en-US" dirty="0"/>
              <a:t>Associated with </a:t>
            </a:r>
            <a:r>
              <a:rPr lang="en-US" dirty="0" smtClean="0"/>
              <a:t>groups </a:t>
            </a:r>
            <a:r>
              <a:rPr lang="en-US" dirty="0"/>
              <a:t>on the storage system</a:t>
            </a:r>
          </a:p>
          <a:p>
            <a:r>
              <a:rPr lang="en-US" dirty="0"/>
              <a:t>Created and managed </a:t>
            </a:r>
            <a:r>
              <a:rPr lang="en-US" dirty="0" smtClean="0"/>
              <a:t>using the </a:t>
            </a:r>
            <a:r>
              <a:rPr lang="en-US" dirty="0">
                <a:latin typeface="Courier New" pitchFamily="49" charset="0"/>
              </a:rPr>
              <a:t>useradmin</a:t>
            </a:r>
            <a:r>
              <a:rPr lang="en-US" dirty="0"/>
              <a:t> command or a text editor</a:t>
            </a:r>
          </a:p>
          <a:p>
            <a:r>
              <a:rPr lang="en-US" dirty="0"/>
              <a:t>Saved </a:t>
            </a:r>
            <a:r>
              <a:rPr lang="en-US" dirty="0" smtClean="0"/>
              <a:t>in </a:t>
            </a:r>
            <a:r>
              <a:rPr lang="en-US" dirty="0" smtClean="0">
                <a:latin typeface="Courier New" pitchFamily="49" charset="0"/>
              </a:rPr>
              <a:t>/</a:t>
            </a:r>
            <a:r>
              <a:rPr lang="en-US" dirty="0">
                <a:latin typeface="Courier New" pitchFamily="49" charset="0"/>
              </a:rPr>
              <a:t>etc/registry</a:t>
            </a:r>
            <a:r>
              <a:rPr lang="en-US" dirty="0"/>
              <a:t> or </a:t>
            </a:r>
            <a:r>
              <a:rPr lang="en-US" dirty="0">
                <a:latin typeface="Courier New" pitchFamily="49" charset="0"/>
              </a:rPr>
              <a:t>/etc/passwd</a:t>
            </a:r>
          </a:p>
          <a:p>
            <a:pPr lvl="1"/>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4290" name="Rectangle 2"/>
          <p:cNvSpPr>
            <a:spLocks noGrp="1" noChangeArrowheads="1"/>
          </p:cNvSpPr>
          <p:nvPr>
            <p:ph type="title"/>
          </p:nvPr>
        </p:nvSpPr>
        <p:spPr/>
        <p:txBody>
          <a:bodyPr/>
          <a:lstStyle/>
          <a:p>
            <a:r>
              <a:rPr lang="en-US" dirty="0"/>
              <a:t>Purpose of Local Users</a:t>
            </a:r>
          </a:p>
        </p:txBody>
      </p:sp>
      <p:sp>
        <p:nvSpPr>
          <p:cNvPr id="524291" name="Rectangle 3"/>
          <p:cNvSpPr>
            <a:spLocks noGrp="1" noChangeArrowheads="1"/>
          </p:cNvSpPr>
          <p:nvPr>
            <p:ph type="body" idx="1"/>
          </p:nvPr>
        </p:nvSpPr>
        <p:spPr/>
        <p:txBody>
          <a:bodyPr/>
          <a:lstStyle/>
          <a:p>
            <a:pPr marL="533400" indent="-533400">
              <a:lnSpc>
                <a:spcPct val="90000"/>
              </a:lnSpc>
              <a:buFont typeface="Wingdings 2" pitchFamily="18" charset="2"/>
              <a:buNone/>
            </a:pPr>
            <a:r>
              <a:rPr lang="en-US" dirty="0"/>
              <a:t>Two main reasons for local user authentication:</a:t>
            </a:r>
          </a:p>
          <a:p>
            <a:pPr marL="461963" indent="-461963">
              <a:lnSpc>
                <a:spcPct val="90000"/>
              </a:lnSpc>
              <a:buFont typeface="Wingdings 2" pitchFamily="18" charset="2"/>
              <a:buAutoNum type="arabicPeriod"/>
            </a:pPr>
            <a:r>
              <a:rPr lang="en-US" sz="2600" dirty="0"/>
              <a:t>Provides local administrators the ability to configure the storage system</a:t>
            </a:r>
          </a:p>
          <a:p>
            <a:pPr marL="795338" lvl="1" indent="-333375">
              <a:lnSpc>
                <a:spcPct val="90000"/>
              </a:lnSpc>
            </a:pPr>
            <a:r>
              <a:rPr lang="en-US" dirty="0"/>
              <a:t>Discussed </a:t>
            </a:r>
            <a:r>
              <a:rPr lang="en-US" dirty="0" smtClean="0"/>
              <a:t>in the </a:t>
            </a:r>
            <a:r>
              <a:rPr lang="en-US" i="1" dirty="0"/>
              <a:t>Data </a:t>
            </a:r>
            <a:r>
              <a:rPr lang="en-US" i="1" dirty="0" smtClean="0"/>
              <a:t>ONTAP 8.0 7-Mode Administration </a:t>
            </a:r>
            <a:r>
              <a:rPr lang="en-US" dirty="0"/>
              <a:t>c</a:t>
            </a:r>
            <a:r>
              <a:rPr lang="en-US" dirty="0" smtClean="0"/>
              <a:t>ourse</a:t>
            </a:r>
            <a:endParaRPr lang="en-US" dirty="0"/>
          </a:p>
          <a:p>
            <a:pPr marL="461963" indent="-461963">
              <a:lnSpc>
                <a:spcPct val="90000"/>
              </a:lnSpc>
              <a:buFont typeface="Wingdings 2" pitchFamily="18" charset="2"/>
              <a:buAutoNum type="arabicPeriod"/>
            </a:pPr>
            <a:r>
              <a:rPr lang="en-US" sz="2600" dirty="0"/>
              <a:t>Provides local client users access to the resources on the storage system for all environments </a:t>
            </a:r>
          </a:p>
          <a:p>
            <a:pPr marL="795338" lvl="1" indent="-333375">
              <a:lnSpc>
                <a:spcPct val="90000"/>
              </a:lnSpc>
            </a:pPr>
            <a:r>
              <a:rPr lang="en-US" dirty="0" smtClean="0"/>
              <a:t>Windows® </a:t>
            </a:r>
            <a:r>
              <a:rPr lang="en-US" dirty="0"/>
              <a:t>workgroup</a:t>
            </a:r>
          </a:p>
          <a:p>
            <a:pPr marL="795338" lvl="1" indent="-333375">
              <a:lnSpc>
                <a:spcPct val="90000"/>
              </a:lnSpc>
            </a:pPr>
            <a:r>
              <a:rPr lang="en-US" dirty="0"/>
              <a:t>Non-Windows workgroup</a:t>
            </a:r>
          </a:p>
          <a:p>
            <a:pPr marL="795338" lvl="1" indent="-333375">
              <a:lnSpc>
                <a:spcPct val="90000"/>
              </a:lnSpc>
            </a:pPr>
            <a:r>
              <a:rPr lang="en-US" dirty="0"/>
              <a:t>Windows domain</a:t>
            </a:r>
          </a:p>
          <a:p>
            <a:pPr marL="795338" lvl="1" indent="-495300">
              <a:lnSpc>
                <a:spcPct val="90000"/>
              </a:lnSpc>
              <a:buFont typeface="Arial" pitchFamily="34" charset="0"/>
              <a:buNone/>
            </a:pPr>
            <a:endParaRPr lang="en-US" sz="2400" b="1" dirty="0"/>
          </a:p>
          <a:p>
            <a:pPr marL="533400" indent="-533400">
              <a:lnSpc>
                <a:spcPct val="90000"/>
              </a:lnSpc>
              <a:buFont typeface="Wingdings 2" pitchFamily="18" charset="2"/>
              <a:buNone/>
            </a:pPr>
            <a:r>
              <a:rPr lang="en-US" sz="2000" b="1" dirty="0"/>
              <a:t>NOTE: </a:t>
            </a:r>
            <a:r>
              <a:rPr lang="en-US" sz="2000" dirty="0"/>
              <a:t>You can create a maximum of 96 local user </a:t>
            </a:r>
            <a:r>
              <a:rPr lang="en-US" sz="2000" dirty="0" smtClean="0"/>
              <a:t>accounts</a:t>
            </a:r>
            <a:endParaRPr lang="en-US" sz="20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6338" name="Rectangle 2"/>
          <p:cNvSpPr>
            <a:spLocks noGrp="1" noChangeArrowheads="1"/>
          </p:cNvSpPr>
          <p:nvPr>
            <p:ph type="title"/>
          </p:nvPr>
        </p:nvSpPr>
        <p:spPr/>
        <p:txBody>
          <a:bodyPr/>
          <a:lstStyle/>
          <a:p>
            <a:r>
              <a:rPr lang="en-US" dirty="0"/>
              <a:t>Purpose of Local Users (Cont.)</a:t>
            </a:r>
          </a:p>
        </p:txBody>
      </p:sp>
      <p:sp>
        <p:nvSpPr>
          <p:cNvPr id="526339" name="Rectangle 3"/>
          <p:cNvSpPr>
            <a:spLocks noGrp="1" noChangeArrowheads="1"/>
          </p:cNvSpPr>
          <p:nvPr>
            <p:ph type="body" idx="1"/>
          </p:nvPr>
        </p:nvSpPr>
        <p:spPr/>
        <p:txBody>
          <a:bodyPr/>
          <a:lstStyle/>
          <a:p>
            <a:pPr>
              <a:buFont typeface="Wingdings 2" pitchFamily="18" charset="2"/>
              <a:buNone/>
            </a:pPr>
            <a:r>
              <a:rPr lang="en-US" dirty="0"/>
              <a:t>When the CIFS server is configured for:</a:t>
            </a:r>
          </a:p>
          <a:p>
            <a:r>
              <a:rPr lang="en-US" dirty="0"/>
              <a:t>Windows workgroup</a:t>
            </a:r>
          </a:p>
          <a:p>
            <a:pPr lvl="1"/>
            <a:r>
              <a:rPr lang="en-US" dirty="0"/>
              <a:t>You must create local user accounts so that the storage system can authenticate users</a:t>
            </a:r>
          </a:p>
          <a:p>
            <a:pPr lvl="1"/>
            <a:r>
              <a:rPr lang="en-US" dirty="0"/>
              <a:t>Use the </a:t>
            </a:r>
            <a:r>
              <a:rPr lang="en-US" dirty="0">
                <a:latin typeface="Courier New" pitchFamily="49" charset="0"/>
              </a:rPr>
              <a:t>useradmin</a:t>
            </a:r>
            <a:r>
              <a:rPr lang="en-US" dirty="0"/>
              <a:t> command</a:t>
            </a:r>
          </a:p>
          <a:p>
            <a:pPr lvl="1"/>
            <a:r>
              <a:rPr lang="en-US" dirty="0"/>
              <a:t>User accounts are stored in </a:t>
            </a:r>
            <a:r>
              <a:rPr lang="en-US" dirty="0">
                <a:latin typeface="Courier New" pitchFamily="49" charset="0"/>
              </a:rPr>
              <a:t>/etc/registry</a:t>
            </a:r>
          </a:p>
          <a:p>
            <a:r>
              <a:rPr lang="en-US" dirty="0"/>
              <a:t>Non-Windows workgroup (UNIX mode)</a:t>
            </a:r>
          </a:p>
          <a:p>
            <a:pPr lvl="1"/>
            <a:r>
              <a:rPr lang="en-US" dirty="0"/>
              <a:t>You must create local UNIX users </a:t>
            </a:r>
          </a:p>
          <a:p>
            <a:pPr lvl="1"/>
            <a:r>
              <a:rPr lang="en-US" dirty="0"/>
              <a:t>Use the </a:t>
            </a:r>
            <a:r>
              <a:rPr lang="en-US" dirty="0">
                <a:latin typeface="Courier New" pitchFamily="49" charset="0"/>
              </a:rPr>
              <a:t>passwd</a:t>
            </a:r>
            <a:r>
              <a:rPr lang="en-US" dirty="0"/>
              <a:t> command</a:t>
            </a:r>
          </a:p>
          <a:p>
            <a:pPr lvl="1"/>
            <a:r>
              <a:rPr lang="en-US" dirty="0"/>
              <a:t>User accounts are stored in </a:t>
            </a:r>
            <a:r>
              <a:rPr lang="en-US" dirty="0">
                <a:latin typeface="Courier New" pitchFamily="49" charset="0"/>
              </a:rPr>
              <a:t>/etc/passwd</a:t>
            </a:r>
            <a:r>
              <a:rPr lang="en-US" dirty="0"/>
              <a:t> and </a:t>
            </a:r>
            <a:r>
              <a:rPr lang="en-US" dirty="0">
                <a:latin typeface="Courier New" pitchFamily="49" charset="0"/>
              </a:rPr>
              <a:t>/etc/shadow</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8386" name="Rectangle 2"/>
          <p:cNvSpPr>
            <a:spLocks noGrp="1" noChangeArrowheads="1"/>
          </p:cNvSpPr>
          <p:nvPr>
            <p:ph type="title"/>
          </p:nvPr>
        </p:nvSpPr>
        <p:spPr/>
        <p:txBody>
          <a:bodyPr/>
          <a:lstStyle/>
          <a:p>
            <a:r>
              <a:rPr lang="en-US" dirty="0"/>
              <a:t>Purpose of Local Users (Cont.)</a:t>
            </a:r>
          </a:p>
        </p:txBody>
      </p:sp>
      <p:sp>
        <p:nvSpPr>
          <p:cNvPr id="528387" name="Rectangle 3"/>
          <p:cNvSpPr>
            <a:spLocks noGrp="1" noChangeArrowheads="1"/>
          </p:cNvSpPr>
          <p:nvPr>
            <p:ph type="body" idx="1"/>
          </p:nvPr>
        </p:nvSpPr>
        <p:spPr/>
        <p:txBody>
          <a:bodyPr/>
          <a:lstStyle/>
          <a:p>
            <a:pPr>
              <a:buFont typeface="Wingdings 2" pitchFamily="18" charset="2"/>
              <a:buNone/>
            </a:pPr>
            <a:r>
              <a:rPr lang="en-US" dirty="0"/>
              <a:t>When the CIFS server is configured for:</a:t>
            </a:r>
          </a:p>
          <a:p>
            <a:r>
              <a:rPr lang="en-US" dirty="0"/>
              <a:t>Windows domain</a:t>
            </a:r>
          </a:p>
          <a:p>
            <a:pPr lvl="1"/>
            <a:r>
              <a:rPr lang="en-US" dirty="0"/>
              <a:t>Storage system can authenticate users (with the local user accounts) who try to connect to the storage system from an untrusted domain</a:t>
            </a:r>
          </a:p>
          <a:p>
            <a:pPr lvl="1"/>
            <a:r>
              <a:rPr lang="en-US" dirty="0"/>
              <a:t>Local users can access the storage system when the domain controller is down or not available for domain authentication</a:t>
            </a:r>
          </a:p>
          <a:p>
            <a:pPr lvl="1"/>
            <a:r>
              <a:rPr lang="en-US" dirty="0"/>
              <a:t>Use the </a:t>
            </a:r>
            <a:r>
              <a:rPr lang="en-US" dirty="0">
                <a:latin typeface="Courier New" pitchFamily="49" charset="0"/>
              </a:rPr>
              <a:t>useradmin</a:t>
            </a:r>
            <a:r>
              <a:rPr lang="en-US" dirty="0"/>
              <a:t> command</a:t>
            </a:r>
          </a:p>
          <a:p>
            <a:pPr lvl="1"/>
            <a:r>
              <a:rPr lang="en-US" dirty="0"/>
              <a:t>User accounts are stored in </a:t>
            </a:r>
            <a:r>
              <a:rPr lang="en-US" dirty="0">
                <a:latin typeface="Courier New" pitchFamily="49" charset="0"/>
              </a:rPr>
              <a:t>/etc/registry</a:t>
            </a:r>
          </a:p>
          <a:p>
            <a:pPr>
              <a:buFont typeface="Wingdings 2" pitchFamily="18" charset="2"/>
              <a:buNone/>
            </a:pP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0434" name="Rectangle 2"/>
          <p:cNvSpPr>
            <a:spLocks noGrp="1" noChangeArrowheads="1"/>
          </p:cNvSpPr>
          <p:nvPr>
            <p:ph type="title"/>
          </p:nvPr>
        </p:nvSpPr>
        <p:spPr/>
        <p:txBody>
          <a:bodyPr/>
          <a:lstStyle/>
          <a:p>
            <a:r>
              <a:rPr lang="en-US" dirty="0"/>
              <a:t>Local Administrator</a:t>
            </a:r>
          </a:p>
        </p:txBody>
      </p:sp>
      <p:sp>
        <p:nvSpPr>
          <p:cNvPr id="530435" name="Rectangle 3"/>
          <p:cNvSpPr>
            <a:spLocks noGrp="1" noChangeArrowheads="1"/>
          </p:cNvSpPr>
          <p:nvPr>
            <p:ph type="body" idx="1"/>
          </p:nvPr>
        </p:nvSpPr>
        <p:spPr/>
        <p:txBody>
          <a:bodyPr/>
          <a:lstStyle/>
          <a:p>
            <a:pPr defTabSz="288925">
              <a:spcBef>
                <a:spcPct val="0"/>
              </a:spcBef>
              <a:buFont typeface="Wingdings 2" pitchFamily="18" charset="2"/>
              <a:buNone/>
            </a:pPr>
            <a:r>
              <a:rPr lang="en-US" dirty="0"/>
              <a:t>As you recall, during </a:t>
            </a:r>
            <a:r>
              <a:rPr lang="en-US" dirty="0">
                <a:latin typeface="Courier New" pitchFamily="49" charset="0"/>
              </a:rPr>
              <a:t>cifs setup</a:t>
            </a:r>
            <a:r>
              <a:rPr lang="en-US" dirty="0"/>
              <a:t>, the local </a:t>
            </a:r>
          </a:p>
          <a:p>
            <a:pPr defTabSz="288925">
              <a:spcBef>
                <a:spcPct val="0"/>
              </a:spcBef>
              <a:buFont typeface="Wingdings 2" pitchFamily="18" charset="2"/>
              <a:buNone/>
            </a:pPr>
            <a:r>
              <a:rPr lang="en-US" dirty="0"/>
              <a:t>administrator account may be </a:t>
            </a:r>
            <a:r>
              <a:rPr lang="en-US" dirty="0" smtClean="0"/>
              <a:t>created</a:t>
            </a:r>
            <a:endParaRPr lang="en-US" dirty="0"/>
          </a:p>
          <a:p>
            <a:pPr defTabSz="288925"/>
            <a:endParaRPr lang="en-US" sz="2000" dirty="0">
              <a:latin typeface="Courier New" pitchFamily="49" charset="0"/>
            </a:endParaRPr>
          </a:p>
          <a:p>
            <a:pPr defTabSz="288925">
              <a:spcBef>
                <a:spcPct val="0"/>
              </a:spcBef>
              <a:buClrTx/>
              <a:buFontTx/>
              <a:buNone/>
            </a:pPr>
            <a:r>
              <a:rPr lang="en-US" sz="2000" dirty="0">
                <a:latin typeface="Courier New" pitchFamily="49" charset="0"/>
              </a:rPr>
              <a:t>It is highly recommended that you create the local </a:t>
            </a:r>
          </a:p>
          <a:p>
            <a:pPr defTabSz="288925">
              <a:spcBef>
                <a:spcPct val="0"/>
              </a:spcBef>
              <a:buClrTx/>
              <a:buFontTx/>
              <a:buNone/>
            </a:pPr>
            <a:r>
              <a:rPr lang="en-US" sz="2000" dirty="0">
                <a:latin typeface="Courier New" pitchFamily="49" charset="0"/>
              </a:rPr>
              <a:t>administrator account: (system\administrator) for </a:t>
            </a:r>
          </a:p>
          <a:p>
            <a:pPr defTabSz="288925">
              <a:spcBef>
                <a:spcPct val="0"/>
              </a:spcBef>
              <a:buClrTx/>
              <a:buFontTx/>
              <a:buNone/>
            </a:pPr>
            <a:r>
              <a:rPr lang="en-US" sz="2000" dirty="0">
                <a:latin typeface="Courier New" pitchFamily="49" charset="0"/>
              </a:rPr>
              <a:t>this filer. 	This account allows access to CIFS </a:t>
            </a:r>
          </a:p>
          <a:p>
            <a:pPr defTabSz="288925">
              <a:spcBef>
                <a:spcPct val="0"/>
              </a:spcBef>
              <a:buClrTx/>
              <a:buFontTx/>
              <a:buNone/>
            </a:pPr>
            <a:r>
              <a:rPr lang="en-US" sz="2000" dirty="0">
                <a:latin typeface="Courier New" pitchFamily="49" charset="0"/>
              </a:rPr>
              <a:t>from Windows when domain controllers are not </a:t>
            </a:r>
          </a:p>
          <a:p>
            <a:pPr defTabSz="288925">
              <a:spcBef>
                <a:spcPct val="0"/>
              </a:spcBef>
              <a:buClrTx/>
              <a:buFontTx/>
              <a:buNone/>
            </a:pPr>
            <a:r>
              <a:rPr lang="en-US" sz="2000" dirty="0">
                <a:latin typeface="Courier New" pitchFamily="49" charset="0"/>
              </a:rPr>
              <a:t>accessible.</a:t>
            </a:r>
          </a:p>
          <a:p>
            <a:pPr defTabSz="288925">
              <a:spcBef>
                <a:spcPct val="0"/>
              </a:spcBef>
              <a:buClrTx/>
              <a:buFontTx/>
              <a:buNone/>
            </a:pPr>
            <a:endParaRPr lang="en-US" sz="2000" dirty="0">
              <a:latin typeface="Courier New" pitchFamily="49" charset="0"/>
            </a:endParaRPr>
          </a:p>
          <a:p>
            <a:pPr defTabSz="288925">
              <a:spcBef>
                <a:spcPct val="0"/>
              </a:spcBef>
              <a:buClrTx/>
              <a:buFontTx/>
              <a:buNone/>
            </a:pPr>
            <a:r>
              <a:rPr lang="en-US" sz="2000" dirty="0">
                <a:latin typeface="Courier New" pitchFamily="49" charset="0"/>
              </a:rPr>
              <a:t>Do you want to create the system\administrator</a:t>
            </a:r>
          </a:p>
          <a:p>
            <a:pPr defTabSz="288925">
              <a:spcBef>
                <a:spcPct val="0"/>
              </a:spcBef>
              <a:buClrTx/>
              <a:buFontTx/>
              <a:buNone/>
            </a:pPr>
            <a:r>
              <a:rPr lang="en-US" sz="2000" dirty="0">
                <a:latin typeface="Courier New" pitchFamily="49" charset="0"/>
              </a:rPr>
              <a:t>account? [y]:</a:t>
            </a:r>
          </a:p>
          <a:p>
            <a:pPr defTabSz="288925">
              <a:spcBef>
                <a:spcPct val="0"/>
              </a:spcBef>
              <a:buClrTx/>
              <a:buFontTx/>
              <a:buNone/>
            </a:pPr>
            <a:endParaRPr lang="en-US" sz="2000" dirty="0">
              <a:latin typeface="Courier New" pitchFamily="49" charset="0"/>
            </a:endParaRPr>
          </a:p>
          <a:p>
            <a:pPr defTabSz="288925">
              <a:spcBef>
                <a:spcPct val="0"/>
              </a:spcBef>
              <a:buClrTx/>
              <a:buFontTx/>
              <a:buNone/>
            </a:pPr>
            <a:r>
              <a:rPr lang="en-US" sz="2000" dirty="0">
                <a:latin typeface="Courier New" pitchFamily="49" charset="0"/>
              </a:rPr>
              <a:t>Enter the new password for system\administrator: </a:t>
            </a:r>
          </a:p>
          <a:p>
            <a:pPr defTabSz="288925">
              <a:spcBef>
                <a:spcPct val="0"/>
              </a:spcBef>
              <a:buClrTx/>
              <a:buFontTx/>
              <a:buNone/>
            </a:pPr>
            <a:r>
              <a:rPr lang="en-US" sz="2000" dirty="0">
                <a:latin typeface="Courier New" pitchFamily="49" charset="0"/>
              </a:rPr>
              <a:t>Retype the password:</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82" name="Rectangle 2"/>
          <p:cNvSpPr>
            <a:spLocks noGrp="1" noChangeArrowheads="1"/>
          </p:cNvSpPr>
          <p:nvPr>
            <p:ph type="title"/>
          </p:nvPr>
        </p:nvSpPr>
        <p:spPr/>
        <p:txBody>
          <a:bodyPr/>
          <a:lstStyle/>
          <a:p>
            <a:r>
              <a:rPr lang="en-US" dirty="0"/>
              <a:t>Local User Definitions</a:t>
            </a:r>
          </a:p>
        </p:txBody>
      </p:sp>
      <p:sp>
        <p:nvSpPr>
          <p:cNvPr id="532483" name="Rectangle 3"/>
          <p:cNvSpPr>
            <a:spLocks noGrp="1" noChangeArrowheads="1"/>
          </p:cNvSpPr>
          <p:nvPr>
            <p:ph type="body" idx="1"/>
          </p:nvPr>
        </p:nvSpPr>
        <p:spPr/>
        <p:txBody>
          <a:bodyPr/>
          <a:lstStyle/>
          <a:p>
            <a:pPr defTabSz="288925">
              <a:lnSpc>
                <a:spcPct val="90000"/>
              </a:lnSpc>
              <a:buFont typeface="Wingdings 2" pitchFamily="18" charset="2"/>
              <a:buNone/>
            </a:pPr>
            <a:r>
              <a:rPr lang="en-US" dirty="0"/>
              <a:t>List the local users on the storage </a:t>
            </a:r>
            <a:r>
              <a:rPr lang="en-US" dirty="0" smtClean="0"/>
              <a:t>system</a:t>
            </a:r>
            <a:endParaRPr lang="en-US" dirty="0"/>
          </a:p>
          <a:p>
            <a:pPr defTabSz="288925">
              <a:lnSpc>
                <a:spcPct val="90000"/>
              </a:lnSpc>
            </a:pPr>
            <a:endParaRPr lang="en-US" sz="2000" dirty="0">
              <a:latin typeface="Courier New" pitchFamily="49" charset="0"/>
            </a:endParaRPr>
          </a:p>
          <a:p>
            <a:pPr defTabSz="288925">
              <a:lnSpc>
                <a:spcPct val="90000"/>
              </a:lnSpc>
              <a:spcBef>
                <a:spcPct val="0"/>
              </a:spcBef>
              <a:buClrTx/>
              <a:buFontTx/>
              <a:buNone/>
            </a:pPr>
            <a:r>
              <a:rPr lang="en-US" sz="2000" dirty="0">
                <a:latin typeface="Courier New" pitchFamily="49" charset="0"/>
              </a:rPr>
              <a:t>system&gt; </a:t>
            </a:r>
            <a:r>
              <a:rPr lang="en-US" sz="2000" b="1" dirty="0">
                <a:latin typeface="Courier New" pitchFamily="49" charset="0"/>
              </a:rPr>
              <a:t>useradmin user list</a:t>
            </a:r>
          </a:p>
          <a:p>
            <a:pPr defTabSz="288925">
              <a:lnSpc>
                <a:spcPct val="90000"/>
              </a:lnSpc>
              <a:spcBef>
                <a:spcPct val="0"/>
              </a:spcBef>
              <a:buClrTx/>
              <a:buFontTx/>
              <a:buNone/>
            </a:pPr>
            <a:r>
              <a:rPr lang="en-US" sz="2000" dirty="0">
                <a:latin typeface="Courier New" pitchFamily="49" charset="0"/>
              </a:rPr>
              <a:t>Name: root</a:t>
            </a:r>
          </a:p>
          <a:p>
            <a:pPr defTabSz="288925">
              <a:lnSpc>
                <a:spcPct val="90000"/>
              </a:lnSpc>
              <a:spcBef>
                <a:spcPct val="0"/>
              </a:spcBef>
              <a:buClrTx/>
              <a:buFontTx/>
              <a:buNone/>
            </a:pPr>
            <a:r>
              <a:rPr lang="en-US" sz="2000" dirty="0">
                <a:latin typeface="Courier New" pitchFamily="49" charset="0"/>
              </a:rPr>
              <a:t>Info: Default system administrator.</a:t>
            </a:r>
          </a:p>
          <a:p>
            <a:pPr defTabSz="288925">
              <a:lnSpc>
                <a:spcPct val="90000"/>
              </a:lnSpc>
              <a:spcBef>
                <a:spcPct val="0"/>
              </a:spcBef>
              <a:buClrTx/>
              <a:buFontTx/>
              <a:buNone/>
            </a:pPr>
            <a:r>
              <a:rPr lang="en-US" sz="2000" dirty="0">
                <a:latin typeface="Courier New" pitchFamily="49" charset="0"/>
              </a:rPr>
              <a:t>Rid: 0</a:t>
            </a:r>
          </a:p>
          <a:p>
            <a:pPr defTabSz="288925">
              <a:lnSpc>
                <a:spcPct val="90000"/>
              </a:lnSpc>
              <a:spcBef>
                <a:spcPct val="0"/>
              </a:spcBef>
              <a:buClrTx/>
              <a:buFontTx/>
              <a:buNone/>
            </a:pPr>
            <a:r>
              <a:rPr lang="en-US" sz="2000" dirty="0">
                <a:latin typeface="Courier New" pitchFamily="49" charset="0"/>
              </a:rPr>
              <a:t>Groups:</a:t>
            </a:r>
          </a:p>
          <a:p>
            <a:pPr defTabSz="288925">
              <a:lnSpc>
                <a:spcPct val="90000"/>
              </a:lnSpc>
              <a:spcBef>
                <a:spcPct val="0"/>
              </a:spcBef>
              <a:buClrTx/>
              <a:buFontTx/>
              <a:buNone/>
            </a:pPr>
            <a:endParaRPr dirty="0"/>
          </a:p>
          <a:p>
            <a:pPr defTabSz="288925">
              <a:lnSpc>
                <a:spcPct val="90000"/>
              </a:lnSpc>
              <a:spcBef>
                <a:spcPct val="0"/>
              </a:spcBef>
              <a:buClrTx/>
              <a:buFontTx/>
              <a:buNone/>
            </a:pPr>
            <a:r>
              <a:rPr lang="en-US" sz="2000" dirty="0">
                <a:latin typeface="Courier New" pitchFamily="49" charset="0"/>
              </a:rPr>
              <a:t>Name: administrator                   </a:t>
            </a:r>
          </a:p>
          <a:p>
            <a:pPr defTabSz="288925">
              <a:lnSpc>
                <a:spcPct val="90000"/>
              </a:lnSpc>
              <a:spcBef>
                <a:spcPct val="0"/>
              </a:spcBef>
              <a:buClrTx/>
              <a:buFontTx/>
              <a:buNone/>
            </a:pPr>
            <a:r>
              <a:rPr lang="en-US" sz="2000" dirty="0">
                <a:latin typeface="Courier New" pitchFamily="49" charset="0"/>
              </a:rPr>
              <a:t>Info: Built-in account for administering the filer</a:t>
            </a:r>
          </a:p>
          <a:p>
            <a:pPr defTabSz="288925">
              <a:lnSpc>
                <a:spcPct val="90000"/>
              </a:lnSpc>
              <a:spcBef>
                <a:spcPct val="0"/>
              </a:spcBef>
              <a:buClrTx/>
              <a:buFontTx/>
              <a:buNone/>
            </a:pPr>
            <a:r>
              <a:rPr lang="en-US" sz="2000" dirty="0">
                <a:latin typeface="Courier New" pitchFamily="49" charset="0"/>
              </a:rPr>
              <a:t>Rid: 500</a:t>
            </a:r>
          </a:p>
          <a:p>
            <a:pPr defTabSz="288925">
              <a:lnSpc>
                <a:spcPct val="90000"/>
              </a:lnSpc>
              <a:spcBef>
                <a:spcPct val="0"/>
              </a:spcBef>
              <a:buClrTx/>
              <a:buFontTx/>
              <a:buNone/>
            </a:pPr>
            <a:r>
              <a:rPr lang="en-US" sz="2000" dirty="0">
                <a:latin typeface="Courier New" pitchFamily="49" charset="0"/>
              </a:rPr>
              <a:t>Groups: Administrators</a:t>
            </a:r>
          </a:p>
          <a:p>
            <a:pPr defTabSz="288925">
              <a:lnSpc>
                <a:spcPct val="90000"/>
              </a:lnSpc>
              <a:spcBef>
                <a:spcPct val="0"/>
              </a:spcBef>
              <a:buClrTx/>
              <a:buFontTx/>
              <a:buNone/>
            </a:pPr>
            <a:endParaRPr lang="en-US" sz="2000" dirty="0">
              <a:latin typeface="Courier New" pitchFamily="49" charset="0"/>
            </a:endParaRPr>
          </a:p>
        </p:txBody>
      </p:sp>
      <p:sp>
        <p:nvSpPr>
          <p:cNvPr id="532484" name="Rectangle 5"/>
          <p:cNvSpPr>
            <a:spLocks noChangeArrowheads="1"/>
          </p:cNvSpPr>
          <p:nvPr/>
        </p:nvSpPr>
        <p:spPr bwMode="auto">
          <a:xfrm>
            <a:off x="990600" y="3429000"/>
            <a:ext cx="7808913" cy="1325563"/>
          </a:xfrm>
          <a:prstGeom prst="rect">
            <a:avLst/>
          </a:prstGeom>
          <a:noFill/>
          <a:ln w="38100">
            <a:solidFill>
              <a:schemeClr val="hlink"/>
            </a:solidFill>
            <a:miter lim="800000"/>
            <a:headEnd/>
            <a:tailEnd/>
          </a:ln>
        </p:spPr>
        <p:txBody>
          <a:bodyPr wrap="none" anchor="ctr"/>
          <a:lstStyle/>
          <a:p>
            <a:pPr>
              <a:buClrTx/>
              <a:buFontTx/>
              <a:buNone/>
            </a:pPr>
            <a:endParaRPr lang="en-US" sz="1600" baseline="0" dirty="0"/>
          </a:p>
        </p:txBody>
      </p:sp>
      <p:sp>
        <p:nvSpPr>
          <p:cNvPr id="532485" name="AutoShape 7"/>
          <p:cNvSpPr>
            <a:spLocks/>
          </p:cNvSpPr>
          <p:nvPr/>
        </p:nvSpPr>
        <p:spPr bwMode="auto">
          <a:xfrm>
            <a:off x="6573838" y="2117725"/>
            <a:ext cx="196850" cy="987425"/>
          </a:xfrm>
          <a:prstGeom prst="rightBrace">
            <a:avLst>
              <a:gd name="adj1" fmla="val 41801"/>
              <a:gd name="adj2" fmla="val 50000"/>
            </a:avLst>
          </a:prstGeom>
          <a:noFill/>
          <a:ln w="28575">
            <a:solidFill>
              <a:schemeClr val="hlink"/>
            </a:solidFill>
            <a:round/>
            <a:headEnd/>
            <a:tailEnd/>
          </a:ln>
        </p:spPr>
        <p:txBody>
          <a:bodyPr wrap="none" anchor="ctr"/>
          <a:lstStyle/>
          <a:p>
            <a:pPr>
              <a:buClrTx/>
              <a:buFontTx/>
              <a:buNone/>
            </a:pPr>
            <a:endParaRPr lang="en-US" sz="1600" baseline="0" dirty="0"/>
          </a:p>
        </p:txBody>
      </p:sp>
      <p:sp>
        <p:nvSpPr>
          <p:cNvPr id="532486" name="Text Box 8"/>
          <p:cNvSpPr txBox="1">
            <a:spLocks noChangeArrowheads="1"/>
          </p:cNvSpPr>
          <p:nvPr/>
        </p:nvSpPr>
        <p:spPr bwMode="auto">
          <a:xfrm>
            <a:off x="6767513" y="2141538"/>
            <a:ext cx="2438400" cy="915987"/>
          </a:xfrm>
          <a:prstGeom prst="rect">
            <a:avLst/>
          </a:prstGeom>
          <a:noFill/>
          <a:ln w="12700">
            <a:noFill/>
            <a:miter lim="800000"/>
            <a:headEnd/>
            <a:tailEnd/>
          </a:ln>
        </p:spPr>
        <p:txBody>
          <a:bodyPr>
            <a:spAutoFit/>
          </a:bodyPr>
          <a:lstStyle/>
          <a:p>
            <a:pPr algn="l">
              <a:buClrTx/>
              <a:buFontTx/>
              <a:buNone/>
            </a:pPr>
            <a:r>
              <a:rPr lang="en-US" sz="1800" baseline="0" dirty="0"/>
              <a:t>This is the storage system root user </a:t>
            </a:r>
            <a:r>
              <a:rPr lang="en-US" sz="1800" baseline="0" dirty="0" smtClean="0"/>
              <a:t>account</a:t>
            </a:r>
            <a:endParaRPr lang="en-US" sz="1800" baseline="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4530" name="Rectangle 2"/>
          <p:cNvSpPr>
            <a:spLocks noGrp="1" noChangeArrowheads="1"/>
          </p:cNvSpPr>
          <p:nvPr>
            <p:ph type="title"/>
          </p:nvPr>
        </p:nvSpPr>
        <p:spPr/>
        <p:txBody>
          <a:bodyPr/>
          <a:lstStyle/>
          <a:p>
            <a:r>
              <a:rPr lang="en-US" dirty="0"/>
              <a:t>Administrating Local Users</a:t>
            </a:r>
          </a:p>
        </p:txBody>
      </p:sp>
      <p:sp>
        <p:nvSpPr>
          <p:cNvPr id="534531" name="Rectangle 3"/>
          <p:cNvSpPr>
            <a:spLocks noGrp="1" noChangeArrowheads="1"/>
          </p:cNvSpPr>
          <p:nvPr>
            <p:ph type="body" idx="1"/>
          </p:nvPr>
        </p:nvSpPr>
        <p:spPr/>
        <p:txBody>
          <a:bodyPr/>
          <a:lstStyle/>
          <a:p>
            <a:r>
              <a:rPr lang="en-US" dirty="0"/>
              <a:t>Local </a:t>
            </a:r>
            <a:r>
              <a:rPr lang="en-US" dirty="0" smtClean="0"/>
              <a:t>users</a:t>
            </a:r>
            <a:endParaRPr lang="en-US" dirty="0"/>
          </a:p>
          <a:p>
            <a:pPr lvl="1"/>
            <a:r>
              <a:rPr lang="en-US" dirty="0"/>
              <a:t>Must provide a unique name </a:t>
            </a:r>
          </a:p>
          <a:p>
            <a:pPr lvl="1"/>
            <a:r>
              <a:rPr lang="en-US" dirty="0"/>
              <a:t>Associate user to a group</a:t>
            </a:r>
          </a:p>
          <a:p>
            <a:pPr lvl="1"/>
            <a:r>
              <a:rPr lang="en-US" dirty="0"/>
              <a:t>Created only </a:t>
            </a:r>
            <a:r>
              <a:rPr lang="en-US" dirty="0" smtClean="0"/>
              <a:t>by way of the command-line interface’s </a:t>
            </a:r>
            <a:r>
              <a:rPr lang="en-US" dirty="0" smtClean="0">
                <a:latin typeface="Courier New" pitchFamily="49" charset="0"/>
              </a:rPr>
              <a:t>useradmin</a:t>
            </a:r>
            <a:r>
              <a:rPr lang="en-US" dirty="0"/>
              <a:t>command when the storage system is set to CIFS workgroup authentication</a:t>
            </a:r>
          </a:p>
          <a:p>
            <a:pPr lvl="1"/>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6578" name="Rectangle 2"/>
          <p:cNvSpPr>
            <a:spLocks noGrp="1" noChangeArrowheads="1"/>
          </p:cNvSpPr>
          <p:nvPr>
            <p:ph type="title"/>
          </p:nvPr>
        </p:nvSpPr>
        <p:spPr/>
        <p:txBody>
          <a:bodyPr/>
          <a:lstStyle/>
          <a:p>
            <a:r>
              <a:rPr lang="en-US" dirty="0"/>
              <a:t>Local User Management</a:t>
            </a:r>
          </a:p>
        </p:txBody>
      </p:sp>
      <p:sp>
        <p:nvSpPr>
          <p:cNvPr id="536579" name="Rectangle 3"/>
          <p:cNvSpPr>
            <a:spLocks noGrp="1" noChangeArrowheads="1"/>
          </p:cNvSpPr>
          <p:nvPr>
            <p:ph type="body" idx="1"/>
          </p:nvPr>
        </p:nvSpPr>
        <p:spPr/>
        <p:txBody>
          <a:bodyPr/>
          <a:lstStyle/>
          <a:p>
            <a:pPr>
              <a:spcBef>
                <a:spcPct val="0"/>
              </a:spcBef>
            </a:pPr>
            <a:r>
              <a:rPr lang="en-US" dirty="0"/>
              <a:t>Manage local users fully by using the </a:t>
            </a:r>
            <a:r>
              <a:rPr lang="en-US" dirty="0" smtClean="0"/>
              <a:t>command-line interface </a:t>
            </a:r>
            <a:r>
              <a:rPr lang="en-US" dirty="0" smtClean="0">
                <a:latin typeface="Courier New" pitchFamily="49" charset="0"/>
              </a:rPr>
              <a:t>useradmin</a:t>
            </a:r>
            <a:r>
              <a:rPr lang="en-US" dirty="0" smtClean="0"/>
              <a:t> command</a:t>
            </a:r>
            <a:endParaRPr lang="en-US" dirty="0"/>
          </a:p>
          <a:p>
            <a:r>
              <a:rPr lang="en-US" dirty="0"/>
              <a:t>To add a new local user:</a:t>
            </a:r>
          </a:p>
          <a:p>
            <a:pPr>
              <a:buFont typeface="Wingdings 2" pitchFamily="18" charset="2"/>
              <a:buNone/>
            </a:pPr>
            <a:r>
              <a:rPr lang="en-US" sz="2000" dirty="0" smtClean="0">
                <a:latin typeface="Courier New" pitchFamily="49" charset="0"/>
              </a:rPr>
              <a:t>system&gt; useradmin </a:t>
            </a:r>
            <a:r>
              <a:rPr lang="en-US" sz="2000" dirty="0">
                <a:latin typeface="Courier New" pitchFamily="49" charset="0"/>
              </a:rPr>
              <a:t>user add </a:t>
            </a:r>
            <a:r>
              <a:rPr lang="en-US" sz="2000" i="1" dirty="0" smtClean="0">
                <a:latin typeface="Courier New" pitchFamily="49" charset="0"/>
              </a:rPr>
              <a:t>user</a:t>
            </a:r>
            <a:r>
              <a:rPr lang="en-US" sz="2000" dirty="0" smtClean="0">
                <a:latin typeface="Courier New" pitchFamily="49" charset="0"/>
              </a:rPr>
              <a:t> –</a:t>
            </a:r>
            <a:r>
              <a:rPr lang="en-US" sz="2000" dirty="0">
                <a:latin typeface="Courier New" pitchFamily="49" charset="0"/>
              </a:rPr>
              <a:t>g </a:t>
            </a:r>
            <a:r>
              <a:rPr lang="en-US" sz="2000" i="1" dirty="0" smtClean="0">
                <a:latin typeface="Courier New" pitchFamily="49" charset="0"/>
              </a:rPr>
              <a:t>group</a:t>
            </a:r>
            <a:endParaRPr lang="en-US" sz="2000" i="1" dirty="0">
              <a:latin typeface="Courier New" pitchFamily="49" charset="0"/>
            </a:endParaRPr>
          </a:p>
          <a:p>
            <a:r>
              <a:rPr lang="en-US" dirty="0"/>
              <a:t>To modify a local user :</a:t>
            </a:r>
          </a:p>
          <a:p>
            <a:pPr>
              <a:buFont typeface="Wingdings 2" pitchFamily="18" charset="2"/>
              <a:buNone/>
            </a:pPr>
            <a:r>
              <a:rPr lang="en-US" sz="2000" dirty="0" smtClean="0">
                <a:latin typeface="Courier New" pitchFamily="49" charset="0"/>
              </a:rPr>
              <a:t>system&gt; useradmin </a:t>
            </a:r>
            <a:r>
              <a:rPr lang="en-US" sz="2000" dirty="0">
                <a:latin typeface="Courier New" pitchFamily="49" charset="0"/>
              </a:rPr>
              <a:t>user modify </a:t>
            </a:r>
            <a:r>
              <a:rPr lang="en-US" sz="2000" i="1" dirty="0" smtClean="0">
                <a:latin typeface="Courier New" pitchFamily="49" charset="0"/>
              </a:rPr>
              <a:t>user </a:t>
            </a:r>
            <a:r>
              <a:rPr lang="en-US" sz="2000" dirty="0" smtClean="0">
                <a:latin typeface="Courier New" pitchFamily="49" charset="0"/>
              </a:rPr>
              <a:t>–</a:t>
            </a:r>
            <a:r>
              <a:rPr lang="en-US" sz="2000" dirty="0">
                <a:latin typeface="Courier New" pitchFamily="49" charset="0"/>
              </a:rPr>
              <a:t>g </a:t>
            </a:r>
            <a:r>
              <a:rPr lang="en-US" sz="2000" i="1" dirty="0" smtClean="0">
                <a:latin typeface="Courier New" pitchFamily="49" charset="0"/>
              </a:rPr>
              <a:t>group</a:t>
            </a:r>
            <a:endParaRPr lang="en-US" sz="2000" i="1" dirty="0">
              <a:latin typeface="Courier New" pitchFamily="49" charset="0"/>
            </a:endParaRPr>
          </a:p>
          <a:p>
            <a:r>
              <a:rPr lang="en-US" dirty="0"/>
              <a:t>To list user information:</a:t>
            </a:r>
          </a:p>
          <a:p>
            <a:pPr>
              <a:buFont typeface="Wingdings 2" pitchFamily="18" charset="2"/>
              <a:buNone/>
            </a:pPr>
            <a:r>
              <a:rPr lang="en-US" sz="2000" dirty="0" smtClean="0">
                <a:latin typeface="Courier New" pitchFamily="49" charset="0"/>
              </a:rPr>
              <a:t>system&gt; useradmin </a:t>
            </a:r>
            <a:r>
              <a:rPr lang="en-US" sz="2000" dirty="0">
                <a:latin typeface="Courier New" pitchFamily="49" charset="0"/>
              </a:rPr>
              <a:t>user list </a:t>
            </a:r>
            <a:r>
              <a:rPr lang="en-US" sz="2000" i="1" dirty="0" smtClean="0">
                <a:latin typeface="Courier New" pitchFamily="49" charset="0"/>
              </a:rPr>
              <a:t>user</a:t>
            </a:r>
            <a:endParaRPr lang="en-US" sz="2000" i="1" dirty="0">
              <a:latin typeface="Courier New" pitchFamily="49" charset="0"/>
            </a:endParaRPr>
          </a:p>
          <a:p>
            <a:r>
              <a:rPr lang="en-US" dirty="0"/>
              <a:t>To delete a local user:</a:t>
            </a:r>
          </a:p>
          <a:p>
            <a:pPr>
              <a:buFont typeface="Wingdings 2" pitchFamily="18" charset="2"/>
              <a:buNone/>
            </a:pPr>
            <a:r>
              <a:rPr lang="en-US" sz="2000" dirty="0" smtClean="0">
                <a:latin typeface="Courier New" pitchFamily="49" charset="0"/>
                <a:cs typeface="Courier New" pitchFamily="49" charset="0"/>
              </a:rPr>
              <a:t>system&gt; </a:t>
            </a:r>
            <a:r>
              <a:rPr lang="en-US" sz="2000" dirty="0" smtClean="0">
                <a:latin typeface="Courier New" pitchFamily="49" charset="0"/>
              </a:rPr>
              <a:t>useradmin </a:t>
            </a:r>
            <a:r>
              <a:rPr lang="en-US" sz="2000" dirty="0">
                <a:latin typeface="Courier New" pitchFamily="49" charset="0"/>
              </a:rPr>
              <a:t>user delete </a:t>
            </a:r>
            <a:r>
              <a:rPr lang="en-US" sz="2000" i="1" dirty="0" smtClean="0">
                <a:latin typeface="Courier New" pitchFamily="49" charset="0"/>
              </a:rPr>
              <a:t>user</a:t>
            </a:r>
            <a:endParaRPr lang="en-US" sz="2000" i="1" dirty="0">
              <a:latin typeface="Courier New" pitchFamily="49"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8626" name="Rectangle 2"/>
          <p:cNvSpPr>
            <a:spLocks noGrp="1" noChangeArrowheads="1"/>
          </p:cNvSpPr>
          <p:nvPr>
            <p:ph type="title"/>
          </p:nvPr>
        </p:nvSpPr>
        <p:spPr/>
        <p:txBody>
          <a:bodyPr/>
          <a:lstStyle/>
          <a:p>
            <a:r>
              <a:rPr lang="en-US" dirty="0"/>
              <a:t>CLI: Adding a New Local User</a:t>
            </a:r>
          </a:p>
        </p:txBody>
      </p:sp>
      <p:sp>
        <p:nvSpPr>
          <p:cNvPr id="538627" name="Rectangle 3"/>
          <p:cNvSpPr>
            <a:spLocks noGrp="1" noChangeArrowheads="1"/>
          </p:cNvSpPr>
          <p:nvPr>
            <p:ph type="body" idx="1"/>
          </p:nvPr>
        </p:nvSpPr>
        <p:spPr/>
        <p:txBody>
          <a:bodyPr/>
          <a:lstStyle/>
          <a:p>
            <a:pPr defTabSz="288925">
              <a:spcBef>
                <a:spcPct val="0"/>
              </a:spcBef>
            </a:pPr>
            <a:r>
              <a:rPr lang="en-US" dirty="0"/>
              <a:t>As an example, add a local user called Jane to </a:t>
            </a:r>
            <a:r>
              <a:rPr lang="en-US" dirty="0" smtClean="0"/>
              <a:t>the </a:t>
            </a:r>
            <a:r>
              <a:rPr lang="en-US" dirty="0"/>
              <a:t>predefined Guests </a:t>
            </a:r>
            <a:r>
              <a:rPr lang="en-US" dirty="0" smtClean="0"/>
              <a:t>group </a:t>
            </a:r>
            <a:endParaRPr lang="en-US" dirty="0"/>
          </a:p>
          <a:p>
            <a:pPr lvl="1" defTabSz="288925">
              <a:spcBef>
                <a:spcPct val="0"/>
              </a:spcBef>
              <a:buNone/>
            </a:pPr>
            <a:endParaRPr lang="en-US" sz="2400" b="1" dirty="0" smtClean="0"/>
          </a:p>
          <a:p>
            <a:pPr lvl="1" defTabSz="288925">
              <a:spcBef>
                <a:spcPct val="0"/>
              </a:spcBef>
              <a:buNone/>
            </a:pPr>
            <a:r>
              <a:rPr lang="en-US" sz="2400" b="1" dirty="0" smtClean="0"/>
              <a:t>NOTE: </a:t>
            </a:r>
            <a:r>
              <a:rPr lang="en-US" sz="2400" dirty="0"/>
              <a:t>User names are not case </a:t>
            </a:r>
            <a:r>
              <a:rPr lang="en-US" sz="2400" dirty="0" smtClean="0"/>
              <a:t>sensitive</a:t>
            </a:r>
            <a:endParaRPr lang="en-US" sz="2400" dirty="0"/>
          </a:p>
          <a:p>
            <a:pPr lvl="1" defTabSz="288925">
              <a:buFont typeface="Arial" pitchFamily="34" charset="0"/>
              <a:buNone/>
            </a:pPr>
            <a:endParaRPr lang="en-US" sz="2200" dirty="0"/>
          </a:p>
          <a:p>
            <a:pPr defTabSz="288925">
              <a:spcBef>
                <a:spcPct val="0"/>
              </a:spcBef>
              <a:buClrTx/>
              <a:buFontTx/>
              <a:buNone/>
            </a:pPr>
            <a:r>
              <a:rPr lang="en-US" sz="2000" dirty="0">
                <a:latin typeface="Courier New" pitchFamily="49" charset="0"/>
              </a:rPr>
              <a:t>system&gt; </a:t>
            </a:r>
            <a:r>
              <a:rPr lang="en-US" sz="2000" b="1" dirty="0">
                <a:latin typeface="Courier New" pitchFamily="49" charset="0"/>
              </a:rPr>
              <a:t>useradmin user add jane -g Guests</a:t>
            </a:r>
          </a:p>
          <a:p>
            <a:pPr defTabSz="288925">
              <a:spcBef>
                <a:spcPct val="0"/>
              </a:spcBef>
              <a:buClrTx/>
              <a:buFontTx/>
              <a:buNone/>
            </a:pPr>
            <a:r>
              <a:rPr lang="en-US" sz="2000" dirty="0">
                <a:latin typeface="Courier New" pitchFamily="49" charset="0"/>
              </a:rPr>
              <a:t>New password:</a:t>
            </a:r>
          </a:p>
          <a:p>
            <a:pPr defTabSz="288925">
              <a:spcBef>
                <a:spcPct val="0"/>
              </a:spcBef>
              <a:buClrTx/>
              <a:buFontTx/>
              <a:buNone/>
            </a:pPr>
            <a:r>
              <a:rPr lang="en-US" sz="2000" dirty="0">
                <a:latin typeface="Courier New" pitchFamily="49" charset="0"/>
              </a:rPr>
              <a:t>Retype new password:</a:t>
            </a:r>
          </a:p>
          <a:p>
            <a:pPr defTabSz="288925">
              <a:spcBef>
                <a:spcPct val="0"/>
              </a:spcBef>
              <a:buClrTx/>
              <a:buFontTx/>
              <a:buNone/>
            </a:pPr>
            <a:r>
              <a:rPr lang="en-US" sz="2000" dirty="0">
                <a:latin typeface="Courier New" pitchFamily="49" charset="0"/>
              </a:rPr>
              <a:t>user &lt;jane&gt; added.</a:t>
            </a:r>
          </a:p>
          <a:p>
            <a:pPr defTabSz="288925">
              <a:spcBef>
                <a:spcPct val="0"/>
              </a:spcBef>
              <a:buClrTx/>
              <a:buFontTx/>
              <a:buNone/>
            </a:pPr>
            <a:r>
              <a:rPr lang="en-US" sz="2000" dirty="0">
                <a:latin typeface="Courier New" pitchFamily="49" charset="0"/>
              </a:rPr>
              <a:t>system&gt; Mon Jul 31 01:13:18 GMT</a:t>
            </a:r>
          </a:p>
          <a:p>
            <a:pPr defTabSz="288925">
              <a:spcBef>
                <a:spcPct val="0"/>
              </a:spcBef>
              <a:buClrTx/>
              <a:buFontTx/>
              <a:buNone/>
            </a:pPr>
            <a:r>
              <a:rPr lang="en-US" sz="2000" dirty="0">
                <a:latin typeface="Courier New" pitchFamily="49" charset="0"/>
              </a:rPr>
              <a:t>[useradmin.added.deleted:info]: </a:t>
            </a:r>
          </a:p>
          <a:p>
            <a:pPr defTabSz="288925">
              <a:spcBef>
                <a:spcPct val="0"/>
              </a:spcBef>
              <a:buClrTx/>
              <a:buFontTx/>
              <a:buNone/>
            </a:pPr>
            <a:r>
              <a:rPr lang="en-US" sz="2000" dirty="0">
                <a:latin typeface="Courier New" pitchFamily="49" charset="0"/>
              </a:rPr>
              <a:t>The user 'jane' has been added.</a:t>
            </a:r>
          </a:p>
          <a:p>
            <a:pPr defTabSz="288925"/>
            <a:endParaRPr lang="en-US" sz="2000" dirty="0">
              <a:latin typeface="Courier New" pitchFamily="49" charset="0"/>
            </a:endParaRPr>
          </a:p>
        </p:txBody>
      </p:sp>
      <p:sp>
        <p:nvSpPr>
          <p:cNvPr id="538628" name="Text Box 5"/>
          <p:cNvSpPr txBox="1">
            <a:spLocks noChangeArrowheads="1"/>
          </p:cNvSpPr>
          <p:nvPr/>
        </p:nvSpPr>
        <p:spPr bwMode="auto">
          <a:xfrm>
            <a:off x="5717708" y="3552208"/>
            <a:ext cx="2573337" cy="641350"/>
          </a:xfrm>
          <a:prstGeom prst="rect">
            <a:avLst/>
          </a:prstGeom>
          <a:noFill/>
          <a:ln w="12700">
            <a:noFill/>
            <a:miter lim="800000"/>
            <a:headEnd/>
            <a:tailEnd/>
          </a:ln>
        </p:spPr>
        <p:txBody>
          <a:bodyPr>
            <a:spAutoFit/>
          </a:bodyPr>
          <a:lstStyle/>
          <a:p>
            <a:pPr algn="l">
              <a:buClrTx/>
              <a:buFontTx/>
              <a:buNone/>
            </a:pPr>
            <a:r>
              <a:rPr lang="en-US" sz="1800" baseline="0" dirty="0"/>
              <a:t>Password is typed but not </a:t>
            </a:r>
            <a:r>
              <a:rPr lang="en-US" sz="1800" baseline="0" dirty="0" smtClean="0"/>
              <a:t>displayed</a:t>
            </a:r>
            <a:endParaRPr lang="en-US" sz="1800" baseline="0" dirty="0"/>
          </a:p>
        </p:txBody>
      </p:sp>
      <p:sp>
        <p:nvSpPr>
          <p:cNvPr id="538629" name="Line 6"/>
          <p:cNvSpPr>
            <a:spLocks noChangeShapeType="1"/>
          </p:cNvSpPr>
          <p:nvPr/>
        </p:nvSpPr>
        <p:spPr bwMode="auto">
          <a:xfrm flipH="1" flipV="1">
            <a:off x="3413123" y="3604744"/>
            <a:ext cx="2342217" cy="114711"/>
          </a:xfrm>
          <a:prstGeom prst="line">
            <a:avLst/>
          </a:prstGeom>
          <a:noFill/>
          <a:ln w="28575">
            <a:solidFill>
              <a:schemeClr val="hlink"/>
            </a:solidFill>
            <a:round/>
            <a:headEnd/>
            <a:tailEnd type="triangle" w="med" len="med"/>
          </a:ln>
        </p:spPr>
        <p:txBody>
          <a:bodyPr wrap="none" anchor="ctr"/>
          <a:lstStyle/>
          <a:p>
            <a:endParaRPr lang="en-US" dirty="0"/>
          </a:p>
        </p:txBody>
      </p:sp>
      <p:sp>
        <p:nvSpPr>
          <p:cNvPr id="538630" name="Line 7"/>
          <p:cNvSpPr>
            <a:spLocks noChangeShapeType="1"/>
          </p:cNvSpPr>
          <p:nvPr/>
        </p:nvSpPr>
        <p:spPr bwMode="auto">
          <a:xfrm flipH="1">
            <a:off x="4454525" y="3827031"/>
            <a:ext cx="1311574" cy="80926"/>
          </a:xfrm>
          <a:prstGeom prst="line">
            <a:avLst/>
          </a:prstGeom>
          <a:noFill/>
          <a:ln w="28575">
            <a:solidFill>
              <a:schemeClr val="hlink"/>
            </a:solidFill>
            <a:round/>
            <a:headEnd/>
            <a:tailEnd type="triangle" w="med" len="med"/>
          </a:ln>
        </p:spPr>
        <p:txBody>
          <a:bodyPr wrap="none" anchor="ctr"/>
          <a:lstStyle/>
          <a:p>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0674" name="Rectangle 2"/>
          <p:cNvSpPr>
            <a:spLocks noGrp="1" noChangeArrowheads="1"/>
          </p:cNvSpPr>
          <p:nvPr>
            <p:ph type="title"/>
          </p:nvPr>
        </p:nvSpPr>
        <p:spPr/>
        <p:txBody>
          <a:bodyPr/>
          <a:lstStyle/>
          <a:p>
            <a:r>
              <a:rPr lang="en-US" dirty="0"/>
              <a:t>CLI: Adding a New Local User (Cont.)</a:t>
            </a:r>
          </a:p>
        </p:txBody>
      </p:sp>
      <p:sp>
        <p:nvSpPr>
          <p:cNvPr id="540675" name="Rectangle 3"/>
          <p:cNvSpPr>
            <a:spLocks noGrp="1" noChangeArrowheads="1"/>
          </p:cNvSpPr>
          <p:nvPr>
            <p:ph type="body" idx="1"/>
          </p:nvPr>
        </p:nvSpPr>
        <p:spPr/>
        <p:txBody>
          <a:bodyPr/>
          <a:lstStyle/>
          <a:p>
            <a:pPr defTabSz="288925">
              <a:spcBef>
                <a:spcPct val="0"/>
              </a:spcBef>
            </a:pPr>
            <a:r>
              <a:rPr lang="en-US" dirty="0"/>
              <a:t>In the example, verify that the local user Jane </a:t>
            </a:r>
            <a:r>
              <a:rPr lang="en-US" dirty="0" smtClean="0"/>
              <a:t>has </a:t>
            </a:r>
            <a:r>
              <a:rPr lang="en-US" dirty="0"/>
              <a:t>been added to the predefined Guests </a:t>
            </a:r>
            <a:r>
              <a:rPr lang="en-US" dirty="0" smtClean="0"/>
              <a:t>group</a:t>
            </a:r>
            <a:endParaRPr lang="en-US" dirty="0"/>
          </a:p>
          <a:p>
            <a:pPr defTabSz="288925"/>
            <a:endParaRPr lang="en-US" dirty="0"/>
          </a:p>
          <a:p>
            <a:pPr defTabSz="288925">
              <a:spcBef>
                <a:spcPct val="0"/>
              </a:spcBef>
              <a:buClrTx/>
              <a:buFontTx/>
              <a:buNone/>
            </a:pPr>
            <a:r>
              <a:rPr lang="en-US" sz="2000" dirty="0">
                <a:latin typeface="Courier New" pitchFamily="49" charset="0"/>
              </a:rPr>
              <a:t>system&gt; </a:t>
            </a:r>
            <a:r>
              <a:rPr lang="en-US" sz="2000" b="1" dirty="0">
                <a:latin typeface="Courier New" pitchFamily="49" charset="0"/>
              </a:rPr>
              <a:t>useradmin user list jane</a:t>
            </a:r>
          </a:p>
          <a:p>
            <a:pPr defTabSz="288925">
              <a:spcBef>
                <a:spcPct val="0"/>
              </a:spcBef>
              <a:buClrTx/>
              <a:buFontTx/>
              <a:buNone/>
            </a:pPr>
            <a:r>
              <a:rPr lang="en-US" sz="2000" dirty="0">
                <a:latin typeface="Courier New" pitchFamily="49" charset="0"/>
              </a:rPr>
              <a:t>Name: jane</a:t>
            </a:r>
          </a:p>
          <a:p>
            <a:pPr defTabSz="288925">
              <a:spcBef>
                <a:spcPct val="0"/>
              </a:spcBef>
              <a:buClrTx/>
              <a:buFontTx/>
              <a:buNone/>
            </a:pPr>
            <a:r>
              <a:rPr lang="en-US" sz="2000" dirty="0">
                <a:latin typeface="Courier New" pitchFamily="49" charset="0"/>
              </a:rPr>
              <a:t>Info:</a:t>
            </a:r>
          </a:p>
          <a:p>
            <a:pPr defTabSz="288925">
              <a:spcBef>
                <a:spcPct val="0"/>
              </a:spcBef>
              <a:buClrTx/>
              <a:buFontTx/>
              <a:buNone/>
            </a:pPr>
            <a:r>
              <a:rPr lang="en-US" sz="2000" dirty="0">
                <a:latin typeface="Courier New" pitchFamily="49" charset="0"/>
              </a:rPr>
              <a:t>Rid: 131075</a:t>
            </a:r>
          </a:p>
          <a:p>
            <a:pPr defTabSz="288925">
              <a:spcBef>
                <a:spcPct val="0"/>
              </a:spcBef>
              <a:buClrTx/>
              <a:buFontTx/>
              <a:buNone/>
            </a:pPr>
            <a:r>
              <a:rPr lang="en-US" sz="2000" dirty="0">
                <a:latin typeface="Courier New" pitchFamily="49" charset="0"/>
              </a:rPr>
              <a:t>Groups: Guests</a:t>
            </a:r>
          </a:p>
          <a:p>
            <a:pPr defTabSz="288925">
              <a:spcBef>
                <a:spcPct val="0"/>
              </a:spcBef>
              <a:buClrTx/>
              <a:buFontTx/>
              <a:buNone/>
            </a:pPr>
            <a:r>
              <a:rPr lang="en-US" sz="2000" dirty="0">
                <a:latin typeface="Courier New" pitchFamily="49" charset="0"/>
              </a:rPr>
              <a:t>Full Name:</a:t>
            </a:r>
          </a:p>
          <a:p>
            <a:pPr defTabSz="288925">
              <a:spcBef>
                <a:spcPct val="0"/>
              </a:spcBef>
              <a:buClrTx/>
              <a:buFontTx/>
              <a:buNone/>
            </a:pPr>
            <a:r>
              <a:rPr lang="en-US" sz="2000" dirty="0">
                <a:latin typeface="Courier New" pitchFamily="49" charset="0"/>
              </a:rPr>
              <a:t>Allowed Capabilities:</a:t>
            </a:r>
          </a:p>
          <a:p>
            <a:pPr defTabSz="288925">
              <a:spcBef>
                <a:spcPct val="0"/>
              </a:spcBef>
              <a:buClrTx/>
              <a:buFontTx/>
              <a:buNone/>
            </a:pPr>
            <a:r>
              <a:rPr lang="en-US" sz="2000" dirty="0">
                <a:latin typeface="Courier New" pitchFamily="49" charset="0"/>
              </a:rPr>
              <a:t>Password min/max age in days: 0/4294967295</a:t>
            </a:r>
          </a:p>
          <a:p>
            <a:pPr defTabSz="288925">
              <a:spcBef>
                <a:spcPct val="0"/>
              </a:spcBef>
              <a:buClrTx/>
              <a:buFontTx/>
              <a:buNone/>
            </a:pPr>
            <a:r>
              <a:rPr lang="en-US" sz="2000" dirty="0">
                <a:latin typeface="Courier New" pitchFamily="49" charset="0"/>
              </a:rPr>
              <a:t>Status: enabled</a:t>
            </a:r>
            <a:endParaRPr lang="en-US" sz="20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8435" name="Rectangle 3"/>
          <p:cNvSpPr>
            <a:spLocks noGrp="1" noChangeArrowheads="1"/>
          </p:cNvSpPr>
          <p:nvPr>
            <p:ph type="title" idx="4294967295"/>
          </p:nvPr>
        </p:nvSpPr>
        <p:spPr>
          <a:xfrm>
            <a:off x="1006475" y="1828800"/>
            <a:ext cx="4419600" cy="2028825"/>
          </a:xfrm>
        </p:spPr>
        <p:txBody>
          <a:bodyPr anchor="b"/>
          <a:lstStyle/>
          <a:p>
            <a:r>
              <a:rPr lang="en-US" dirty="0" smtClean="0"/>
              <a:t>Local Groups</a:t>
            </a:r>
          </a:p>
        </p:txBody>
      </p:sp>
      <p:pic>
        <p:nvPicPr>
          <p:cNvPr id="7" name="Picture 6" descr="jump.png"/>
          <p:cNvPicPr>
            <a:picLocks noChangeAspect="1"/>
          </p:cNvPicPr>
          <p:nvPr/>
        </p:nvPicPr>
        <p:blipFill>
          <a:blip r:embed="rId3" cstate="print"/>
          <a:stretch>
            <a:fillRect/>
          </a:stretch>
        </p:blipFill>
        <p:spPr>
          <a:xfrm>
            <a:off x="5396089" y="1230496"/>
            <a:ext cx="3533421" cy="1943382"/>
          </a:xfrm>
          <a:prstGeom prst="rect">
            <a:avLst/>
          </a:prstGeom>
        </p:spPr>
      </p:pic>
    </p:spTree>
  </p:cSld>
  <p:clrMapOvr>
    <a:masterClrMapping/>
  </p:clrMapOvr>
  <p:transition advClick="0"/>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22" name="Rectangle 2"/>
          <p:cNvSpPr>
            <a:spLocks noGrp="1" noChangeArrowheads="1"/>
          </p:cNvSpPr>
          <p:nvPr>
            <p:ph type="title"/>
          </p:nvPr>
        </p:nvSpPr>
        <p:spPr/>
        <p:txBody>
          <a:bodyPr/>
          <a:lstStyle/>
          <a:p>
            <a:r>
              <a:rPr lang="en-US" dirty="0"/>
              <a:t>Local Groups</a:t>
            </a:r>
          </a:p>
        </p:txBody>
      </p:sp>
      <p:sp>
        <p:nvSpPr>
          <p:cNvPr id="542723" name="Rectangle 3"/>
          <p:cNvSpPr>
            <a:spLocks noGrp="1" noChangeArrowheads="1"/>
          </p:cNvSpPr>
          <p:nvPr>
            <p:ph type="body" idx="1"/>
          </p:nvPr>
        </p:nvSpPr>
        <p:spPr/>
        <p:txBody>
          <a:bodyPr/>
          <a:lstStyle/>
          <a:p>
            <a:r>
              <a:rPr lang="en-US" dirty="0"/>
              <a:t>Local </a:t>
            </a:r>
            <a:r>
              <a:rPr lang="en-US" dirty="0" smtClean="0"/>
              <a:t>groups</a:t>
            </a:r>
            <a:endParaRPr lang="en-US" dirty="0"/>
          </a:p>
          <a:p>
            <a:pPr lvl="1"/>
            <a:r>
              <a:rPr lang="en-US" dirty="0"/>
              <a:t>Contain local and domain users</a:t>
            </a:r>
          </a:p>
          <a:p>
            <a:pPr lvl="1"/>
            <a:r>
              <a:rPr lang="en-US" dirty="0"/>
              <a:t>Created only </a:t>
            </a:r>
            <a:r>
              <a:rPr lang="en-US" dirty="0" smtClean="0"/>
              <a:t>by way of the command-line interface’s </a:t>
            </a:r>
            <a:r>
              <a:rPr lang="en-US" dirty="0" err="1" smtClean="0">
                <a:latin typeface="Courier New" pitchFamily="49" charset="0"/>
              </a:rPr>
              <a:t>useradmin</a:t>
            </a:r>
            <a:r>
              <a:rPr lang="en-US" dirty="0" smtClean="0">
                <a:latin typeface="Courier New" pitchFamily="49" charset="0"/>
              </a:rPr>
              <a:t> </a:t>
            </a:r>
            <a:r>
              <a:rPr lang="en-US" dirty="0" smtClean="0"/>
              <a:t>command </a:t>
            </a:r>
            <a:r>
              <a:rPr lang="en-US" dirty="0"/>
              <a:t>when the storage system is set to CIFS workgroup authentication</a:t>
            </a:r>
          </a:p>
          <a:p>
            <a:pPr lvl="3"/>
            <a:endParaRPr lang="en-US" dirty="0"/>
          </a:p>
          <a:p>
            <a:pPr lvl="3"/>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Grp="1" noChangeArrowheads="1"/>
          </p:cNvSpPr>
          <p:nvPr>
            <p:ph type="title"/>
          </p:nvPr>
        </p:nvSpPr>
        <p:spPr/>
        <p:txBody>
          <a:bodyPr/>
          <a:lstStyle/>
          <a:p>
            <a:r>
              <a:rPr lang="en-US" dirty="0"/>
              <a:t>CLI:  Group Management </a:t>
            </a:r>
          </a:p>
        </p:txBody>
      </p:sp>
      <p:sp>
        <p:nvSpPr>
          <p:cNvPr id="544773" name="Rectangle 5"/>
          <p:cNvSpPr>
            <a:spLocks noGrp="1" noChangeArrowheads="1"/>
          </p:cNvSpPr>
          <p:nvPr>
            <p:ph type="body" idx="1"/>
          </p:nvPr>
        </p:nvSpPr>
        <p:spPr>
          <a:xfrm>
            <a:off x="990600" y="1123950"/>
            <a:ext cx="8153400" cy="5353050"/>
          </a:xfrm>
        </p:spPr>
        <p:txBody>
          <a:bodyPr/>
          <a:lstStyle/>
          <a:p>
            <a:pPr>
              <a:lnSpc>
                <a:spcPct val="80000"/>
              </a:lnSpc>
            </a:pPr>
            <a:r>
              <a:rPr lang="en-US" dirty="0"/>
              <a:t>Manage local groups by using the </a:t>
            </a:r>
            <a:r>
              <a:rPr lang="en-US" dirty="0" smtClean="0"/>
              <a:t>command-line interface command </a:t>
            </a:r>
            <a:r>
              <a:rPr lang="en-US" dirty="0" smtClean="0">
                <a:latin typeface="Courier New" pitchFamily="49" charset="0"/>
                <a:cs typeface="Courier New" pitchFamily="49" charset="0"/>
              </a:rPr>
              <a:t>useradmin</a:t>
            </a:r>
            <a:endParaRPr lang="en-US" dirty="0">
              <a:latin typeface="Courier New" pitchFamily="49" charset="0"/>
              <a:cs typeface="Courier New" pitchFamily="49" charset="0"/>
            </a:endParaRPr>
          </a:p>
          <a:p>
            <a:pPr lvl="1">
              <a:lnSpc>
                <a:spcPct val="80000"/>
              </a:lnSpc>
            </a:pPr>
            <a:r>
              <a:rPr lang="en-US" sz="2400" dirty="0"/>
              <a:t>To add a new group:</a:t>
            </a:r>
          </a:p>
          <a:p>
            <a:pPr lvl="1">
              <a:lnSpc>
                <a:spcPct val="80000"/>
              </a:lnSpc>
              <a:buFont typeface="Arial" pitchFamily="34" charset="0"/>
              <a:buNone/>
            </a:pPr>
            <a:r>
              <a:rPr lang="en-US" sz="2200" dirty="0" smtClean="0">
                <a:latin typeface="Courier New" pitchFamily="49" charset="0"/>
              </a:rPr>
              <a:t>system&gt; useradmin </a:t>
            </a:r>
            <a:r>
              <a:rPr lang="en-US" sz="2200" dirty="0">
                <a:latin typeface="Courier New" pitchFamily="49" charset="0"/>
              </a:rPr>
              <a:t>group add </a:t>
            </a:r>
            <a:r>
              <a:rPr lang="en-US" sz="2200" i="1" dirty="0" smtClean="0">
                <a:latin typeface="Courier New" pitchFamily="49" charset="0"/>
              </a:rPr>
              <a:t>group </a:t>
            </a:r>
            <a:r>
              <a:rPr lang="en-US" sz="2200" dirty="0" smtClean="0">
                <a:latin typeface="Courier New" pitchFamily="49" charset="0"/>
              </a:rPr>
              <a:t>–</a:t>
            </a:r>
            <a:r>
              <a:rPr lang="en-US" sz="2200" dirty="0">
                <a:latin typeface="Courier New" pitchFamily="49" charset="0"/>
              </a:rPr>
              <a:t>r </a:t>
            </a:r>
            <a:r>
              <a:rPr lang="en-US" sz="2200" i="1" dirty="0">
                <a:latin typeface="Courier New" pitchFamily="49" charset="0"/>
              </a:rPr>
              <a:t>role</a:t>
            </a:r>
          </a:p>
          <a:p>
            <a:pPr lvl="1">
              <a:lnSpc>
                <a:spcPct val="80000"/>
              </a:lnSpc>
            </a:pPr>
            <a:r>
              <a:rPr lang="en-US" sz="2400" dirty="0"/>
              <a:t>To modify an existing </a:t>
            </a:r>
            <a:r>
              <a:rPr lang="en-US" sz="2400" dirty="0" smtClean="0"/>
              <a:t>group:</a:t>
            </a:r>
          </a:p>
          <a:p>
            <a:pPr lvl="1">
              <a:lnSpc>
                <a:spcPct val="80000"/>
              </a:lnSpc>
              <a:buNone/>
            </a:pPr>
            <a:r>
              <a:rPr lang="en-US" sz="2200" dirty="0" smtClean="0">
                <a:latin typeface="Courier New" pitchFamily="49" charset="0"/>
              </a:rPr>
              <a:t>system&gt; </a:t>
            </a:r>
            <a:r>
              <a:rPr lang="en-US" sz="2100" dirty="0" smtClean="0">
                <a:latin typeface="Courier New" pitchFamily="49" charset="0"/>
              </a:rPr>
              <a:t>useradmin </a:t>
            </a:r>
            <a:r>
              <a:rPr lang="en-US" sz="2100" dirty="0">
                <a:latin typeface="Courier New" pitchFamily="49" charset="0"/>
              </a:rPr>
              <a:t>group </a:t>
            </a:r>
            <a:r>
              <a:rPr lang="en-US" sz="2100" dirty="0" smtClean="0">
                <a:latin typeface="Courier New" pitchFamily="49" charset="0"/>
              </a:rPr>
              <a:t>modify </a:t>
            </a:r>
            <a:r>
              <a:rPr lang="en-US" sz="2100" i="1" dirty="0" smtClean="0">
                <a:latin typeface="Courier New" pitchFamily="49" charset="0"/>
              </a:rPr>
              <a:t>group</a:t>
            </a:r>
            <a:r>
              <a:rPr lang="en-US" sz="2100" dirty="0" smtClean="0">
                <a:latin typeface="Courier New" pitchFamily="49" charset="0"/>
              </a:rPr>
              <a:t> –</a:t>
            </a:r>
            <a:r>
              <a:rPr lang="en-US" sz="2100" dirty="0">
                <a:latin typeface="Courier New" pitchFamily="49" charset="0"/>
              </a:rPr>
              <a:t>g </a:t>
            </a:r>
            <a:r>
              <a:rPr lang="en-US" sz="2100" i="1" dirty="0" err="1" smtClean="0">
                <a:latin typeface="Courier New" pitchFamily="49" charset="0"/>
              </a:rPr>
              <a:t>newName</a:t>
            </a:r>
            <a:endParaRPr lang="en-US" sz="2100" i="1" dirty="0">
              <a:latin typeface="Courier New" pitchFamily="49" charset="0"/>
            </a:endParaRPr>
          </a:p>
          <a:p>
            <a:pPr lvl="1">
              <a:lnSpc>
                <a:spcPct val="80000"/>
              </a:lnSpc>
            </a:pPr>
            <a:r>
              <a:rPr lang="en-US" sz="2400" dirty="0"/>
              <a:t>To list group information:</a:t>
            </a:r>
          </a:p>
          <a:p>
            <a:pPr lvl="1">
              <a:lnSpc>
                <a:spcPct val="80000"/>
              </a:lnSpc>
              <a:buFont typeface="Arial" pitchFamily="34" charset="0"/>
              <a:buNone/>
            </a:pPr>
            <a:r>
              <a:rPr lang="en-US" sz="2200" dirty="0" smtClean="0">
                <a:latin typeface="Courier New" pitchFamily="49" charset="0"/>
              </a:rPr>
              <a:t>system&gt; useradmin </a:t>
            </a:r>
            <a:r>
              <a:rPr lang="en-US" sz="2200" dirty="0">
                <a:latin typeface="Courier New" pitchFamily="49" charset="0"/>
              </a:rPr>
              <a:t>group list </a:t>
            </a:r>
            <a:r>
              <a:rPr lang="en-US" sz="2200" i="1" dirty="0" smtClean="0">
                <a:latin typeface="Courier New" pitchFamily="49" charset="0"/>
              </a:rPr>
              <a:t>group</a:t>
            </a:r>
            <a:endParaRPr lang="en-US" sz="2200" i="1" dirty="0">
              <a:latin typeface="Courier New" pitchFamily="49" charset="0"/>
            </a:endParaRPr>
          </a:p>
          <a:p>
            <a:pPr lvl="1">
              <a:lnSpc>
                <a:spcPct val="80000"/>
              </a:lnSpc>
            </a:pPr>
            <a:r>
              <a:rPr lang="en-US" sz="2400" dirty="0"/>
              <a:t>To delete a group:</a:t>
            </a:r>
          </a:p>
          <a:p>
            <a:pPr lvl="1">
              <a:lnSpc>
                <a:spcPct val="80000"/>
              </a:lnSpc>
              <a:buFont typeface="Arial" pitchFamily="34" charset="0"/>
              <a:buNone/>
            </a:pPr>
            <a:r>
              <a:rPr lang="en-US" sz="2200" dirty="0" smtClean="0">
                <a:latin typeface="Courier New" pitchFamily="49" charset="0"/>
              </a:rPr>
              <a:t>system&gt; useradmin </a:t>
            </a:r>
            <a:r>
              <a:rPr lang="en-US" sz="2200" dirty="0">
                <a:latin typeface="Courier New" pitchFamily="49" charset="0"/>
              </a:rPr>
              <a:t>group delete </a:t>
            </a:r>
            <a:r>
              <a:rPr lang="en-US" sz="2200" i="1" dirty="0" smtClean="0">
                <a:latin typeface="Courier New" pitchFamily="49" charset="0"/>
              </a:rPr>
              <a:t>group</a:t>
            </a:r>
            <a:endParaRPr lang="en-US" sz="2200" i="1" dirty="0">
              <a:latin typeface="Courier New" pitchFamily="49"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8866" name="Rectangle 2"/>
          <p:cNvSpPr>
            <a:spLocks noGrp="1" noChangeArrowheads="1"/>
          </p:cNvSpPr>
          <p:nvPr>
            <p:ph type="title"/>
          </p:nvPr>
        </p:nvSpPr>
        <p:spPr/>
        <p:txBody>
          <a:bodyPr/>
          <a:lstStyle/>
          <a:p>
            <a:r>
              <a:rPr lang="en-US" dirty="0"/>
              <a:t>CLI: Local Groups</a:t>
            </a:r>
          </a:p>
        </p:txBody>
      </p:sp>
      <p:sp>
        <p:nvSpPr>
          <p:cNvPr id="548867" name="Rectangle 3"/>
          <p:cNvSpPr>
            <a:spLocks noGrp="1" noChangeArrowheads="1"/>
          </p:cNvSpPr>
          <p:nvPr>
            <p:ph type="body" idx="1"/>
          </p:nvPr>
        </p:nvSpPr>
        <p:spPr/>
        <p:txBody>
          <a:bodyPr/>
          <a:lstStyle/>
          <a:p>
            <a:pPr defTabSz="288925">
              <a:lnSpc>
                <a:spcPct val="80000"/>
              </a:lnSpc>
              <a:spcBef>
                <a:spcPct val="0"/>
              </a:spcBef>
            </a:pPr>
            <a:r>
              <a:rPr lang="en-US" dirty="0"/>
              <a:t>As an example, add a local group called Helpers </a:t>
            </a:r>
            <a:r>
              <a:rPr lang="en-US" dirty="0" smtClean="0"/>
              <a:t>with </a:t>
            </a:r>
            <a:r>
              <a:rPr lang="en-US" dirty="0"/>
              <a:t>the predefined admin </a:t>
            </a:r>
            <a:r>
              <a:rPr lang="en-US" dirty="0" smtClean="0"/>
              <a:t>role</a:t>
            </a:r>
            <a:endParaRPr lang="en-US" dirty="0"/>
          </a:p>
          <a:p>
            <a:pPr defTabSz="288925">
              <a:lnSpc>
                <a:spcPct val="80000"/>
              </a:lnSpc>
            </a:pPr>
            <a:endParaRPr lang="en-US" dirty="0"/>
          </a:p>
          <a:p>
            <a:pPr defTabSz="288925">
              <a:lnSpc>
                <a:spcPct val="80000"/>
              </a:lnSpc>
              <a:spcBef>
                <a:spcPct val="0"/>
              </a:spcBef>
              <a:buClrTx/>
              <a:buFontTx/>
              <a:buNone/>
            </a:pPr>
            <a:r>
              <a:rPr lang="en-US" sz="2100" dirty="0">
                <a:latin typeface="Courier New" pitchFamily="49" charset="0"/>
              </a:rPr>
              <a:t>system&gt; </a:t>
            </a:r>
            <a:r>
              <a:rPr lang="en-US" sz="2100" b="1" dirty="0">
                <a:latin typeface="Courier New" pitchFamily="49" charset="0"/>
              </a:rPr>
              <a:t>useradmin group add Helpers -r admin</a:t>
            </a:r>
          </a:p>
          <a:p>
            <a:pPr defTabSz="288925">
              <a:lnSpc>
                <a:spcPct val="80000"/>
              </a:lnSpc>
              <a:spcBef>
                <a:spcPct val="0"/>
              </a:spcBef>
              <a:buClrTx/>
              <a:buFontTx/>
              <a:buNone/>
            </a:pPr>
            <a:r>
              <a:rPr lang="en-US" sz="2100" dirty="0">
                <a:latin typeface="Courier New" pitchFamily="49" charset="0"/>
              </a:rPr>
              <a:t>Group &lt;Helpers&gt; added.</a:t>
            </a:r>
          </a:p>
          <a:p>
            <a:pPr defTabSz="288925">
              <a:lnSpc>
                <a:spcPct val="80000"/>
              </a:lnSpc>
              <a:spcBef>
                <a:spcPct val="0"/>
              </a:spcBef>
              <a:buClrTx/>
              <a:buFontTx/>
              <a:buNone/>
            </a:pPr>
            <a:r>
              <a:rPr lang="en-US" sz="2100" dirty="0">
                <a:latin typeface="Courier New" pitchFamily="49" charset="0"/>
              </a:rPr>
              <a:t>system &gt; Mon Jul 31 02:02:43 GMT</a:t>
            </a:r>
          </a:p>
          <a:p>
            <a:pPr defTabSz="288925">
              <a:lnSpc>
                <a:spcPct val="80000"/>
              </a:lnSpc>
              <a:spcBef>
                <a:spcPct val="0"/>
              </a:spcBef>
              <a:buClrTx/>
              <a:buFontTx/>
              <a:buNone/>
            </a:pPr>
            <a:r>
              <a:rPr lang="en-US" sz="2100" dirty="0">
                <a:latin typeface="Courier New" pitchFamily="49" charset="0"/>
              </a:rPr>
              <a:t>[useradmin.added.deleted:info]: The group </a:t>
            </a:r>
          </a:p>
          <a:p>
            <a:pPr defTabSz="288925">
              <a:lnSpc>
                <a:spcPct val="80000"/>
              </a:lnSpc>
              <a:spcBef>
                <a:spcPct val="0"/>
              </a:spcBef>
              <a:buClrTx/>
              <a:buFontTx/>
              <a:buNone/>
            </a:pPr>
            <a:r>
              <a:rPr lang="en-US" sz="2100" dirty="0">
                <a:latin typeface="Courier New" pitchFamily="49" charset="0"/>
              </a:rPr>
              <a:t>'Helpers' has been 	added.</a:t>
            </a:r>
            <a:br>
              <a:rPr lang="en-US" sz="2100" dirty="0">
                <a:latin typeface="Courier New" pitchFamily="49" charset="0"/>
              </a:rPr>
            </a:br>
            <a:endParaRPr lang="en-US" sz="2100" dirty="0">
              <a:latin typeface="Courier New" pitchFamily="49" charset="0"/>
            </a:endParaRPr>
          </a:p>
          <a:p>
            <a:pPr defTabSz="288925">
              <a:lnSpc>
                <a:spcPct val="80000"/>
              </a:lnSpc>
              <a:spcBef>
                <a:spcPct val="0"/>
              </a:spcBef>
              <a:buClrTx/>
              <a:buFontTx/>
              <a:buNone/>
            </a:pPr>
            <a:r>
              <a:rPr lang="en-US" sz="2100" dirty="0">
                <a:latin typeface="Courier New" pitchFamily="49" charset="0"/>
              </a:rPr>
              <a:t>system &gt; </a:t>
            </a:r>
            <a:r>
              <a:rPr lang="en-US" sz="2100" b="1" dirty="0">
                <a:latin typeface="Courier New" pitchFamily="49" charset="0"/>
              </a:rPr>
              <a:t>useradmin group list Helpers</a:t>
            </a:r>
          </a:p>
          <a:p>
            <a:pPr defTabSz="288925">
              <a:lnSpc>
                <a:spcPct val="80000"/>
              </a:lnSpc>
              <a:spcBef>
                <a:spcPct val="0"/>
              </a:spcBef>
              <a:buClrTx/>
              <a:buFontTx/>
              <a:buNone/>
            </a:pPr>
            <a:r>
              <a:rPr lang="en-US" sz="2100" dirty="0">
                <a:latin typeface="Courier New" pitchFamily="49" charset="0"/>
              </a:rPr>
              <a:t>Name: Helpers</a:t>
            </a:r>
          </a:p>
          <a:p>
            <a:pPr defTabSz="288925">
              <a:lnSpc>
                <a:spcPct val="80000"/>
              </a:lnSpc>
              <a:spcBef>
                <a:spcPct val="0"/>
              </a:spcBef>
              <a:buClrTx/>
              <a:buFontTx/>
              <a:buNone/>
            </a:pPr>
            <a:r>
              <a:rPr lang="en-US" sz="2100" dirty="0">
                <a:latin typeface="Courier New" pitchFamily="49" charset="0"/>
              </a:rPr>
              <a:t>Info:</a:t>
            </a:r>
          </a:p>
          <a:p>
            <a:pPr defTabSz="288925">
              <a:lnSpc>
                <a:spcPct val="80000"/>
              </a:lnSpc>
              <a:spcBef>
                <a:spcPct val="0"/>
              </a:spcBef>
              <a:buClrTx/>
              <a:buFontTx/>
              <a:buNone/>
            </a:pPr>
            <a:r>
              <a:rPr lang="en-US" sz="2100" dirty="0">
                <a:latin typeface="Courier New" pitchFamily="49" charset="0"/>
              </a:rPr>
              <a:t>Rid: 131076</a:t>
            </a:r>
          </a:p>
          <a:p>
            <a:pPr defTabSz="288925">
              <a:lnSpc>
                <a:spcPct val="80000"/>
              </a:lnSpc>
              <a:spcBef>
                <a:spcPct val="0"/>
              </a:spcBef>
              <a:buClrTx/>
              <a:buFontTx/>
              <a:buNone/>
            </a:pPr>
            <a:r>
              <a:rPr lang="en-US" sz="2100" dirty="0">
                <a:latin typeface="Courier New" pitchFamily="49" charset="0"/>
              </a:rPr>
              <a:t>Roles: admin</a:t>
            </a:r>
          </a:p>
          <a:p>
            <a:pPr defTabSz="288925">
              <a:lnSpc>
                <a:spcPct val="80000"/>
              </a:lnSpc>
              <a:spcBef>
                <a:spcPct val="0"/>
              </a:spcBef>
              <a:buClrTx/>
              <a:buFontTx/>
              <a:buNone/>
            </a:pPr>
            <a:r>
              <a:rPr lang="en-US" sz="2100" dirty="0">
                <a:latin typeface="Courier New" pitchFamily="49" charset="0"/>
              </a:rPr>
              <a:t>Allowed Capabilities: login-</a:t>
            </a:r>
            <a:r>
              <a:rPr lang="en-US" sz="2100" dirty="0" smtClean="0">
                <a:latin typeface="Courier New" pitchFamily="49" charset="0"/>
              </a:rPr>
              <a:t>*, cli-*, api-*, </a:t>
            </a:r>
            <a:br>
              <a:rPr lang="en-US" sz="2100" dirty="0" smtClean="0">
                <a:latin typeface="Courier New" pitchFamily="49" charset="0"/>
              </a:rPr>
            </a:br>
            <a:r>
              <a:rPr lang="en-US" sz="2100" dirty="0" smtClean="0">
                <a:latin typeface="Courier New" pitchFamily="49" charset="0"/>
              </a:rPr>
              <a:t>                    security-</a:t>
            </a:r>
            <a:r>
              <a:rPr lang="en-US" sz="2100" dirty="0">
                <a:latin typeface="Courier New" pitchFamily="49" charset="0"/>
              </a:rPr>
              <a:t>*</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8435" name="Rectangle 3"/>
          <p:cNvSpPr>
            <a:spLocks noGrp="1" noChangeArrowheads="1"/>
          </p:cNvSpPr>
          <p:nvPr>
            <p:ph type="title" idx="4294967295"/>
          </p:nvPr>
        </p:nvSpPr>
        <p:spPr>
          <a:xfrm>
            <a:off x="1006475" y="1828800"/>
            <a:ext cx="4419600" cy="2028825"/>
          </a:xfrm>
        </p:spPr>
        <p:txBody>
          <a:bodyPr anchor="b"/>
          <a:lstStyle/>
          <a:p>
            <a:r>
              <a:rPr lang="en-US" dirty="0" smtClean="0"/>
              <a:t>Share Permissions</a:t>
            </a:r>
          </a:p>
        </p:txBody>
      </p:sp>
      <p:pic>
        <p:nvPicPr>
          <p:cNvPr id="7" name="Picture 6" descr="jump.png"/>
          <p:cNvPicPr>
            <a:picLocks noChangeAspect="1"/>
          </p:cNvPicPr>
          <p:nvPr/>
        </p:nvPicPr>
        <p:blipFill>
          <a:blip r:embed="rId3" cstate="print"/>
          <a:stretch>
            <a:fillRect/>
          </a:stretch>
        </p:blipFill>
        <p:spPr>
          <a:xfrm>
            <a:off x="5396089" y="1230496"/>
            <a:ext cx="3533421" cy="1943382"/>
          </a:xfrm>
          <a:prstGeom prst="rect">
            <a:avLst/>
          </a:prstGeom>
        </p:spPr>
      </p:pic>
    </p:spTree>
  </p:cSld>
  <p:clrMapOvr>
    <a:masterClrMapping/>
  </p:clrMapOvr>
  <p:transition advClick="0"/>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0914" name="Rectangle 2"/>
          <p:cNvSpPr>
            <a:spLocks noGrp="1" noChangeArrowheads="1"/>
          </p:cNvSpPr>
          <p:nvPr>
            <p:ph type="title"/>
          </p:nvPr>
        </p:nvSpPr>
        <p:spPr/>
        <p:txBody>
          <a:bodyPr/>
          <a:lstStyle/>
          <a:p>
            <a:r>
              <a:rPr lang="en-US" dirty="0"/>
              <a:t>Permissions</a:t>
            </a:r>
          </a:p>
        </p:txBody>
      </p:sp>
      <p:sp>
        <p:nvSpPr>
          <p:cNvPr id="550915" name="Rectangle 3"/>
          <p:cNvSpPr>
            <a:spLocks noGrp="1" noChangeArrowheads="1"/>
          </p:cNvSpPr>
          <p:nvPr>
            <p:ph type="body" idx="1"/>
          </p:nvPr>
        </p:nvSpPr>
        <p:spPr/>
        <p:txBody>
          <a:bodyPr/>
          <a:lstStyle/>
          <a:p>
            <a:r>
              <a:rPr lang="en-US" dirty="0"/>
              <a:t>Permissions can be set at:</a:t>
            </a:r>
          </a:p>
          <a:p>
            <a:pPr lvl="1"/>
            <a:r>
              <a:rPr lang="en-US" dirty="0"/>
              <a:t>Share level</a:t>
            </a:r>
          </a:p>
          <a:p>
            <a:pPr lvl="1"/>
            <a:r>
              <a:rPr lang="en-US" dirty="0" smtClean="0"/>
              <a:t>Folder or file </a:t>
            </a:r>
            <a:r>
              <a:rPr lang="en-US" dirty="0"/>
              <a:t>level</a:t>
            </a:r>
          </a:p>
          <a:p>
            <a:r>
              <a:rPr lang="en-US" dirty="0"/>
              <a:t>Both permission levels must be satisfied to gain access to the resource</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62" name="Rectangle 2"/>
          <p:cNvSpPr>
            <a:spLocks noGrp="1" noChangeArrowheads="1"/>
          </p:cNvSpPr>
          <p:nvPr>
            <p:ph type="title"/>
          </p:nvPr>
        </p:nvSpPr>
        <p:spPr/>
        <p:txBody>
          <a:bodyPr/>
          <a:lstStyle/>
          <a:p>
            <a:r>
              <a:rPr lang="en-US" dirty="0"/>
              <a:t>Share Permissions	</a:t>
            </a:r>
          </a:p>
        </p:txBody>
      </p:sp>
      <p:sp>
        <p:nvSpPr>
          <p:cNvPr id="552963" name="Rectangle 3"/>
          <p:cNvSpPr>
            <a:spLocks noGrp="1" noChangeArrowheads="1"/>
          </p:cNvSpPr>
          <p:nvPr>
            <p:ph type="body" idx="1"/>
          </p:nvPr>
        </p:nvSpPr>
        <p:spPr/>
        <p:txBody>
          <a:bodyPr/>
          <a:lstStyle/>
          <a:p>
            <a:r>
              <a:rPr lang="en-US" dirty="0"/>
              <a:t>Share permissions can be managed by:</a:t>
            </a:r>
          </a:p>
          <a:p>
            <a:pPr lvl="1"/>
            <a:r>
              <a:rPr lang="en-US" dirty="0" smtClean="0"/>
              <a:t>Command-line interface:  </a:t>
            </a:r>
            <a:r>
              <a:rPr lang="en-US" dirty="0">
                <a:latin typeface="Courier New" pitchFamily="49" charset="0"/>
              </a:rPr>
              <a:t>cifs access</a:t>
            </a:r>
            <a:r>
              <a:rPr lang="en-US" dirty="0"/>
              <a:t> command</a:t>
            </a:r>
          </a:p>
          <a:p>
            <a:pPr lvl="1"/>
            <a:r>
              <a:rPr lang="en-US" dirty="0" smtClean="0"/>
              <a:t>NetApp System Manager</a:t>
            </a:r>
            <a:endParaRPr lang="en-US" dirty="0"/>
          </a:p>
          <a:p>
            <a:pPr lvl="1"/>
            <a:r>
              <a:rPr lang="en-US" dirty="0"/>
              <a:t>MMC such as Computer Management</a:t>
            </a:r>
          </a:p>
          <a:p>
            <a:r>
              <a:rPr lang="en-US" dirty="0"/>
              <a:t>Windows share permissions are the following:</a:t>
            </a:r>
          </a:p>
          <a:p>
            <a:pPr lvl="1"/>
            <a:r>
              <a:rPr lang="en-US" dirty="0"/>
              <a:t>Read-only</a:t>
            </a:r>
          </a:p>
          <a:p>
            <a:pPr lvl="1"/>
            <a:r>
              <a:rPr lang="en-US" dirty="0"/>
              <a:t>Full control</a:t>
            </a:r>
          </a:p>
          <a:p>
            <a:pPr lvl="1"/>
            <a:r>
              <a:rPr lang="en-US" dirty="0"/>
              <a:t>Change</a:t>
            </a:r>
          </a:p>
          <a:p>
            <a:r>
              <a:rPr lang="en-US" dirty="0"/>
              <a:t>If all the permissions are denied, then there is no </a:t>
            </a:r>
            <a:r>
              <a:rPr lang="en-US" dirty="0" smtClean="0"/>
              <a:t>access</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5010" name="Rectangle 2"/>
          <p:cNvSpPr>
            <a:spLocks noGrp="1" noChangeArrowheads="1"/>
          </p:cNvSpPr>
          <p:nvPr>
            <p:ph type="title"/>
          </p:nvPr>
        </p:nvSpPr>
        <p:spPr/>
        <p:txBody>
          <a:bodyPr/>
          <a:lstStyle/>
          <a:p>
            <a:r>
              <a:rPr lang="en-US" dirty="0">
                <a:latin typeface="Courier New" pitchFamily="49" charset="0"/>
              </a:rPr>
              <a:t>cifs access</a:t>
            </a:r>
            <a:r>
              <a:rPr lang="en-US" dirty="0"/>
              <a:t> Command</a:t>
            </a:r>
          </a:p>
        </p:txBody>
      </p:sp>
      <p:sp>
        <p:nvSpPr>
          <p:cNvPr id="555011" name="Rectangle 3"/>
          <p:cNvSpPr>
            <a:spLocks noGrp="1" noChangeArrowheads="1"/>
          </p:cNvSpPr>
          <p:nvPr>
            <p:ph type="body" idx="1"/>
          </p:nvPr>
        </p:nvSpPr>
        <p:spPr>
          <a:xfrm>
            <a:off x="990600" y="1109663"/>
            <a:ext cx="8153400" cy="5353050"/>
          </a:xfrm>
        </p:spPr>
        <p:txBody>
          <a:bodyPr/>
          <a:lstStyle/>
          <a:p>
            <a:r>
              <a:rPr lang="en-US" sz="2400" dirty="0" smtClean="0"/>
              <a:t>The command-line interface </a:t>
            </a:r>
            <a:r>
              <a:rPr lang="en-US" sz="2400" dirty="0" smtClean="0">
                <a:latin typeface="Courier New" pitchFamily="49" charset="0"/>
              </a:rPr>
              <a:t>cifs </a:t>
            </a:r>
            <a:r>
              <a:rPr lang="en-US" sz="2400" dirty="0">
                <a:latin typeface="Courier New" pitchFamily="49" charset="0"/>
              </a:rPr>
              <a:t>access</a:t>
            </a:r>
            <a:r>
              <a:rPr lang="en-US" sz="2400" dirty="0"/>
              <a:t> command sets or modifies the share-level ACL to share definitions </a:t>
            </a:r>
          </a:p>
          <a:p>
            <a:pPr lvl="1"/>
            <a:r>
              <a:rPr lang="en-US" sz="2400" dirty="0"/>
              <a:t>To modify a share access:</a:t>
            </a:r>
            <a:br>
              <a:rPr lang="en-US" sz="2400" dirty="0"/>
            </a:br>
            <a:r>
              <a:rPr lang="en-US" sz="2400" dirty="0">
                <a:latin typeface="Courier New" pitchFamily="49" charset="0"/>
              </a:rPr>
              <a:t>cifs access &lt;share&gt; [-g] [user_rights]</a:t>
            </a:r>
          </a:p>
          <a:p>
            <a:pPr lvl="1"/>
            <a:r>
              <a:rPr lang="en-US" sz="2400" dirty="0"/>
              <a:t>To delete an ACL entry for a user on a share:</a:t>
            </a:r>
            <a:br>
              <a:rPr lang="en-US" sz="2400" dirty="0"/>
            </a:br>
            <a:r>
              <a:rPr lang="en-US" sz="2400" dirty="0">
                <a:latin typeface="Courier New" pitchFamily="49" charset="0"/>
              </a:rPr>
              <a:t>cifs access -delete &lt;share&gt; [-g</a:t>
            </a:r>
            <a:r>
              <a:rPr lang="en-US" sz="2400" dirty="0" smtClean="0">
                <a:latin typeface="Courier New" pitchFamily="49" charset="0"/>
              </a:rPr>
              <a:t>] [</a:t>
            </a:r>
            <a:r>
              <a:rPr lang="en-US" sz="2400" dirty="0">
                <a:latin typeface="Courier New" pitchFamily="49" charset="0"/>
              </a:rPr>
              <a:t>user]</a:t>
            </a:r>
          </a:p>
          <a:p>
            <a:r>
              <a:rPr lang="en-US" sz="2400" dirty="0"/>
              <a:t>The </a:t>
            </a:r>
            <a:r>
              <a:rPr lang="en-US" sz="2400" dirty="0">
                <a:latin typeface="Courier New" pitchFamily="49" charset="0"/>
              </a:rPr>
              <a:t>–g </a:t>
            </a:r>
            <a:r>
              <a:rPr lang="en-US" sz="2400" dirty="0"/>
              <a:t>option specifies that the user is the name of a UNIX </a:t>
            </a:r>
            <a:r>
              <a:rPr lang="en-US" sz="2400" dirty="0" smtClean="0"/>
              <a:t>group; use </a:t>
            </a:r>
            <a:r>
              <a:rPr lang="en-US" sz="2400" dirty="0"/>
              <a:t>this command when you have:</a:t>
            </a:r>
          </a:p>
          <a:p>
            <a:pPr lvl="1"/>
            <a:r>
              <a:rPr lang="en-US" sz="2400" dirty="0"/>
              <a:t>A UNIX group and a UNIX user or an NT user or group with the same name</a:t>
            </a:r>
            <a:endParaRPr lang="en-US" sz="2400" dirty="0">
              <a:latin typeface="Courier New" pitchFamily="49"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7058" name="Rectangle 2"/>
          <p:cNvSpPr>
            <a:spLocks noGrp="1" noChangeArrowheads="1"/>
          </p:cNvSpPr>
          <p:nvPr>
            <p:ph type="title"/>
          </p:nvPr>
        </p:nvSpPr>
        <p:spPr/>
        <p:txBody>
          <a:bodyPr/>
          <a:lstStyle/>
          <a:p>
            <a:r>
              <a:rPr lang="en-US" dirty="0"/>
              <a:t>CLI: Setting and Deleting Share Access</a:t>
            </a:r>
          </a:p>
        </p:txBody>
      </p:sp>
      <p:sp>
        <p:nvSpPr>
          <p:cNvPr id="557059" name="Rectangle 3"/>
          <p:cNvSpPr>
            <a:spLocks noGrp="1" noChangeArrowheads="1"/>
          </p:cNvSpPr>
          <p:nvPr>
            <p:ph type="body" idx="1"/>
          </p:nvPr>
        </p:nvSpPr>
        <p:spPr/>
        <p:txBody>
          <a:bodyPr/>
          <a:lstStyle/>
          <a:p>
            <a:pPr>
              <a:lnSpc>
                <a:spcPct val="90000"/>
              </a:lnSpc>
              <a:spcBef>
                <a:spcPct val="0"/>
              </a:spcBef>
            </a:pPr>
            <a:r>
              <a:rPr lang="en-US" sz="2400" dirty="0"/>
              <a:t>As an example, on the datatree1 share, set the </a:t>
            </a:r>
            <a:r>
              <a:rPr lang="en-US" sz="2400" dirty="0" smtClean="0"/>
              <a:t>share access </a:t>
            </a:r>
            <a:r>
              <a:rPr lang="en-US" sz="2400" dirty="0"/>
              <a:t>for the </a:t>
            </a:r>
            <a:r>
              <a:rPr lang="en-US" sz="2400" dirty="0" smtClean="0"/>
              <a:t>friends group </a:t>
            </a:r>
            <a:r>
              <a:rPr lang="en-US" sz="2400" dirty="0"/>
              <a:t>to Full Control and </a:t>
            </a:r>
            <a:r>
              <a:rPr lang="en-US" sz="2400" dirty="0" smtClean="0"/>
              <a:t>delete the </a:t>
            </a:r>
            <a:r>
              <a:rPr lang="en-US" sz="2400" dirty="0"/>
              <a:t>Everyone access</a:t>
            </a:r>
          </a:p>
          <a:p>
            <a:pPr>
              <a:lnSpc>
                <a:spcPct val="90000"/>
              </a:lnSpc>
              <a:spcBef>
                <a:spcPct val="0"/>
              </a:spcBef>
              <a:buFont typeface="Wingdings 2" pitchFamily="18" charset="2"/>
              <a:buNone/>
            </a:pPr>
            <a:endParaRPr lang="en-US" sz="1800" dirty="0">
              <a:latin typeface="Courier New" pitchFamily="49" charset="0"/>
            </a:endParaRPr>
          </a:p>
          <a:p>
            <a:pPr>
              <a:lnSpc>
                <a:spcPct val="90000"/>
              </a:lnSpc>
              <a:spcBef>
                <a:spcPct val="0"/>
              </a:spcBef>
              <a:buFont typeface="Wingdings 2" pitchFamily="18" charset="2"/>
              <a:buNone/>
            </a:pPr>
            <a:r>
              <a:rPr lang="en-US" sz="1800" dirty="0">
                <a:latin typeface="Courier New" pitchFamily="49" charset="0"/>
              </a:rPr>
              <a:t>system&gt; </a:t>
            </a:r>
            <a:r>
              <a:rPr lang="en-US" sz="1800" b="1" dirty="0">
                <a:latin typeface="Courier New" pitchFamily="49" charset="0"/>
              </a:rPr>
              <a:t>cifs access datatree1 </a:t>
            </a:r>
            <a:r>
              <a:rPr lang="en-US" sz="1800" b="1" dirty="0" smtClean="0">
                <a:latin typeface="Courier New" pitchFamily="49" charset="0"/>
              </a:rPr>
              <a:t>friends </a:t>
            </a:r>
            <a:r>
              <a:rPr lang="en-US" sz="1800" b="1" dirty="0">
                <a:latin typeface="Courier New" pitchFamily="49" charset="0"/>
              </a:rPr>
              <a:t>Full Control</a:t>
            </a:r>
          </a:p>
          <a:p>
            <a:pPr>
              <a:lnSpc>
                <a:spcPct val="90000"/>
              </a:lnSpc>
              <a:spcBef>
                <a:spcPct val="0"/>
              </a:spcBef>
              <a:buFont typeface="Wingdings 2" pitchFamily="18" charset="2"/>
              <a:buNone/>
            </a:pPr>
            <a:r>
              <a:rPr lang="en-US" sz="1800" dirty="0">
                <a:latin typeface="Courier New" pitchFamily="49" charset="0"/>
              </a:rPr>
              <a:t>1 share(s) have been successfully modified</a:t>
            </a:r>
            <a:br>
              <a:rPr lang="en-US" sz="1800" dirty="0">
                <a:latin typeface="Courier New" pitchFamily="49" charset="0"/>
              </a:rPr>
            </a:br>
            <a:endParaRPr lang="en-US" sz="1800" dirty="0">
              <a:latin typeface="Courier New" pitchFamily="49" charset="0"/>
            </a:endParaRPr>
          </a:p>
          <a:p>
            <a:pPr>
              <a:lnSpc>
                <a:spcPct val="90000"/>
              </a:lnSpc>
              <a:spcBef>
                <a:spcPct val="0"/>
              </a:spcBef>
              <a:buFont typeface="Wingdings 2" pitchFamily="18" charset="2"/>
              <a:buNone/>
            </a:pPr>
            <a:r>
              <a:rPr lang="en-US" sz="1800" dirty="0">
                <a:latin typeface="Courier New" pitchFamily="49" charset="0"/>
              </a:rPr>
              <a:t>system&gt; </a:t>
            </a:r>
            <a:r>
              <a:rPr lang="en-US" sz="1800" b="1" dirty="0">
                <a:latin typeface="Courier New" pitchFamily="49" charset="0"/>
              </a:rPr>
              <a:t>cifs access -delete datatree1 everyone</a:t>
            </a:r>
          </a:p>
          <a:p>
            <a:pPr>
              <a:lnSpc>
                <a:spcPct val="90000"/>
              </a:lnSpc>
              <a:spcBef>
                <a:spcPct val="0"/>
              </a:spcBef>
              <a:buFont typeface="Wingdings 2" pitchFamily="18" charset="2"/>
              <a:buNone/>
            </a:pPr>
            <a:r>
              <a:rPr lang="en-US" sz="1800" dirty="0">
                <a:latin typeface="Courier New" pitchFamily="49" charset="0"/>
              </a:rPr>
              <a:t>1 share(s) have been successfully modified</a:t>
            </a:r>
            <a:br>
              <a:rPr lang="en-US" sz="1800" dirty="0">
                <a:latin typeface="Courier New" pitchFamily="49" charset="0"/>
              </a:rPr>
            </a:br>
            <a:endParaRPr lang="en-US" sz="1800" dirty="0">
              <a:latin typeface="Courier New" pitchFamily="49" charset="0"/>
            </a:endParaRPr>
          </a:p>
          <a:p>
            <a:pPr>
              <a:lnSpc>
                <a:spcPct val="90000"/>
              </a:lnSpc>
              <a:spcBef>
                <a:spcPct val="0"/>
              </a:spcBef>
              <a:buFont typeface="Wingdings 2" pitchFamily="18" charset="2"/>
              <a:buNone/>
            </a:pPr>
            <a:r>
              <a:rPr lang="en-US" sz="1800" dirty="0">
                <a:latin typeface="Courier New" pitchFamily="49" charset="0"/>
              </a:rPr>
              <a:t>system&gt; cifs shares datatree1</a:t>
            </a:r>
          </a:p>
          <a:p>
            <a:pPr>
              <a:lnSpc>
                <a:spcPct val="90000"/>
              </a:lnSpc>
              <a:spcBef>
                <a:spcPct val="0"/>
              </a:spcBef>
              <a:buFont typeface="Wingdings 2" pitchFamily="18" charset="2"/>
              <a:buNone/>
            </a:pPr>
            <a:r>
              <a:rPr lang="en-US" sz="1800" dirty="0">
                <a:latin typeface="Courier New" pitchFamily="49" charset="0"/>
              </a:rPr>
              <a:t>Name        Mount Point               Description</a:t>
            </a:r>
          </a:p>
          <a:p>
            <a:pPr>
              <a:lnSpc>
                <a:spcPct val="90000"/>
              </a:lnSpc>
              <a:spcBef>
                <a:spcPct val="0"/>
              </a:spcBef>
              <a:buFont typeface="Wingdings 2" pitchFamily="18" charset="2"/>
              <a:buNone/>
            </a:pPr>
            <a:r>
              <a:rPr lang="en-US" sz="1800" dirty="0">
                <a:latin typeface="Courier New" pitchFamily="49" charset="0"/>
              </a:rPr>
              <a:t>----        -----------               -----------</a:t>
            </a:r>
          </a:p>
          <a:p>
            <a:pPr>
              <a:lnSpc>
                <a:spcPct val="90000"/>
              </a:lnSpc>
              <a:spcBef>
                <a:spcPct val="0"/>
              </a:spcBef>
              <a:buFont typeface="Wingdings 2" pitchFamily="18" charset="2"/>
              <a:buNone/>
            </a:pPr>
            <a:r>
              <a:rPr lang="en-US" sz="1800" dirty="0">
                <a:latin typeface="Courier New" pitchFamily="49" charset="0"/>
              </a:rPr>
              <a:t>datatree1   /vol/flexvol1/datatree1  Windows Qtree</a:t>
            </a:r>
          </a:p>
          <a:p>
            <a:pPr lvl="1">
              <a:lnSpc>
                <a:spcPct val="90000"/>
              </a:lnSpc>
              <a:buFont typeface="Arial" pitchFamily="34" charset="0"/>
              <a:buNone/>
            </a:pPr>
            <a:r>
              <a:rPr lang="en-US" sz="1800" dirty="0">
                <a:latin typeface="Courier New" pitchFamily="49" charset="0"/>
              </a:rPr>
              <a:t>		     </a:t>
            </a:r>
            <a:r>
              <a:rPr lang="en-US" sz="1800" dirty="0" smtClean="0">
                <a:latin typeface="Courier New" pitchFamily="49" charset="0"/>
              </a:rPr>
              <a:t>system\friends </a:t>
            </a:r>
            <a:r>
              <a:rPr lang="en-US" sz="1800" dirty="0">
                <a:latin typeface="Courier New" pitchFamily="49" charset="0"/>
              </a:rPr>
              <a:t>/ Full Control</a:t>
            </a:r>
            <a:br>
              <a:rPr lang="en-US" sz="1800" dirty="0">
                <a:latin typeface="Courier New" pitchFamily="49" charset="0"/>
              </a:rPr>
            </a:br>
            <a:endParaRPr lang="en-US" sz="1800" dirty="0">
              <a:latin typeface="Courier New" pitchFamily="49" charset="0"/>
            </a:endParaRPr>
          </a:p>
          <a:p>
            <a:pPr>
              <a:lnSpc>
                <a:spcPct val="90000"/>
              </a:lnSpc>
              <a:buFont typeface="Wingdings 2" pitchFamily="18" charset="2"/>
              <a:buNone/>
            </a:pPr>
            <a:endParaRPr lang="en-US" sz="2000" b="1" dirty="0" smtClean="0"/>
          </a:p>
          <a:p>
            <a:pPr>
              <a:lnSpc>
                <a:spcPct val="90000"/>
              </a:lnSpc>
              <a:buFont typeface="Wingdings 2" pitchFamily="18" charset="2"/>
              <a:buNone/>
            </a:pPr>
            <a:r>
              <a:rPr lang="en-US" sz="2200" b="1" dirty="0" smtClean="0"/>
              <a:t>NOTE</a:t>
            </a:r>
            <a:r>
              <a:rPr lang="en-US" sz="2200" b="1" dirty="0"/>
              <a:t>: </a:t>
            </a:r>
            <a:r>
              <a:rPr lang="en-US" sz="2200" dirty="0"/>
              <a:t>This is the storage system local </a:t>
            </a:r>
            <a:r>
              <a:rPr lang="en-US" sz="2200" dirty="0" smtClean="0"/>
              <a:t>administrator</a:t>
            </a:r>
            <a:endParaRPr lang="en-US" sz="2200" dirty="0"/>
          </a:p>
        </p:txBody>
      </p:sp>
      <p:sp>
        <p:nvSpPr>
          <p:cNvPr id="557060" name="Rectangle 4"/>
          <p:cNvSpPr>
            <a:spLocks noChangeArrowheads="1"/>
          </p:cNvSpPr>
          <p:nvPr/>
        </p:nvSpPr>
        <p:spPr bwMode="auto">
          <a:xfrm>
            <a:off x="2565400" y="4881563"/>
            <a:ext cx="5119688" cy="304800"/>
          </a:xfrm>
          <a:prstGeom prst="rect">
            <a:avLst/>
          </a:prstGeom>
          <a:noFill/>
          <a:ln w="28575">
            <a:solidFill>
              <a:schemeClr val="hlink"/>
            </a:solidFill>
            <a:miter lim="800000"/>
            <a:headEnd/>
            <a:tailEnd/>
          </a:ln>
        </p:spPr>
        <p:txBody>
          <a:bodyPr wrap="none" anchor="ctr"/>
          <a:lstStyle/>
          <a:p>
            <a:pPr>
              <a:buClrTx/>
              <a:buFontTx/>
              <a:buNone/>
            </a:pPr>
            <a:endParaRPr lang="en-US" sz="1600" baseline="0" dirty="0"/>
          </a:p>
        </p:txBody>
      </p:sp>
      <p:sp>
        <p:nvSpPr>
          <p:cNvPr id="557061" name="Rectangle 5"/>
          <p:cNvSpPr>
            <a:spLocks noChangeArrowheads="1"/>
          </p:cNvSpPr>
          <p:nvPr/>
        </p:nvSpPr>
        <p:spPr bwMode="auto">
          <a:xfrm>
            <a:off x="3151188" y="1838325"/>
            <a:ext cx="1131887" cy="457200"/>
          </a:xfrm>
          <a:prstGeom prst="rect">
            <a:avLst/>
          </a:prstGeom>
          <a:noFill/>
          <a:ln w="28575" algn="ctr">
            <a:noFill/>
            <a:miter lim="800000"/>
            <a:headEnd/>
            <a:tailEnd/>
          </a:ln>
          <a:effectLst/>
        </p:spPr>
        <p:txBody>
          <a:bodyPr wrap="none" anchor="ctr"/>
          <a:lstStyle/>
          <a:p>
            <a:endParaRPr lang="en-US" dirty="0"/>
          </a:p>
        </p:txBody>
      </p:sp>
      <p:cxnSp>
        <p:nvCxnSpPr>
          <p:cNvPr id="557072" name="AutoShape 16"/>
          <p:cNvCxnSpPr>
            <a:cxnSpLocks noChangeShapeType="1"/>
            <a:stCxn id="8" idx="0"/>
            <a:endCxn id="557060" idx="3"/>
          </p:cNvCxnSpPr>
          <p:nvPr/>
        </p:nvCxnSpPr>
        <p:spPr bwMode="auto">
          <a:xfrm rot="16200000" flipH="1">
            <a:off x="5327546" y="2676421"/>
            <a:ext cx="2623273" cy="2091810"/>
          </a:xfrm>
          <a:prstGeom prst="bentConnector4">
            <a:avLst>
              <a:gd name="adj1" fmla="val -8714"/>
              <a:gd name="adj2" fmla="val 122282"/>
            </a:avLst>
          </a:prstGeom>
          <a:noFill/>
          <a:ln w="28575">
            <a:solidFill>
              <a:schemeClr val="hlink"/>
            </a:solidFill>
            <a:miter lim="800000"/>
            <a:headEnd/>
            <a:tailEnd type="triangle" w="med" len="med"/>
          </a:ln>
          <a:effectLst/>
        </p:spPr>
      </p:cxnSp>
      <p:sp>
        <p:nvSpPr>
          <p:cNvPr id="8" name="Rectangle 7"/>
          <p:cNvSpPr/>
          <p:nvPr/>
        </p:nvSpPr>
        <p:spPr bwMode="auto">
          <a:xfrm>
            <a:off x="5248894" y="2410690"/>
            <a:ext cx="688768" cy="166255"/>
          </a:xfrm>
          <a:prstGeom prst="rect">
            <a:avLst/>
          </a:prstGeom>
          <a:no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System Manager:  Setting Share Access</a:t>
            </a:r>
            <a:endParaRPr lang="en-US" dirty="0"/>
          </a:p>
        </p:txBody>
      </p:sp>
      <p:pic>
        <p:nvPicPr>
          <p:cNvPr id="3074" name="Picture 2" descr="C:\Documents and Settings\curtisb\Desktop\ANCDA\Images\CIFS\access5.png"/>
          <p:cNvPicPr>
            <a:picLocks noChangeAspect="1" noChangeArrowheads="1"/>
          </p:cNvPicPr>
          <p:nvPr/>
        </p:nvPicPr>
        <p:blipFill>
          <a:blip r:embed="rId3" cstate="print"/>
          <a:stretch>
            <a:fillRect/>
          </a:stretch>
        </p:blipFill>
        <p:spPr bwMode="auto">
          <a:xfrm>
            <a:off x="1510647" y="1373259"/>
            <a:ext cx="6828473" cy="4827943"/>
          </a:xfrm>
          <a:prstGeom prst="rect">
            <a:avLst/>
          </a:prstGeom>
          <a:noFill/>
        </p:spPr>
      </p:pic>
      <p:sp>
        <p:nvSpPr>
          <p:cNvPr id="5" name="Text Box 7"/>
          <p:cNvSpPr txBox="1">
            <a:spLocks noChangeArrowheads="1"/>
          </p:cNvSpPr>
          <p:nvPr/>
        </p:nvSpPr>
        <p:spPr bwMode="auto">
          <a:xfrm>
            <a:off x="5858847" y="1525664"/>
            <a:ext cx="2191626" cy="584775"/>
          </a:xfrm>
          <a:prstGeom prst="rect">
            <a:avLst/>
          </a:prstGeom>
          <a:solidFill>
            <a:schemeClr val="bg1"/>
          </a:solidFill>
          <a:ln w="12700">
            <a:solidFill>
              <a:srgbClr val="000000"/>
            </a:solidFill>
            <a:miter lim="800000"/>
            <a:headEnd/>
            <a:tailEnd/>
          </a:ln>
        </p:spPr>
        <p:txBody>
          <a:bodyPr wrap="none">
            <a:spAutoFit/>
          </a:bodyPr>
          <a:lstStyle/>
          <a:p>
            <a:pPr>
              <a:buClrTx/>
              <a:buFontTx/>
              <a:buNone/>
            </a:pPr>
            <a:r>
              <a:rPr lang="en-US" sz="1600" baseline="0" dirty="0" smtClean="0"/>
              <a:t>Select the share and </a:t>
            </a:r>
          </a:p>
          <a:p>
            <a:pPr>
              <a:buClrTx/>
              <a:buFontTx/>
              <a:buNone/>
            </a:pPr>
            <a:r>
              <a:rPr lang="en-US" sz="1600" dirty="0" smtClean="0"/>
              <a:t>right-click or click </a:t>
            </a:r>
            <a:r>
              <a:rPr lang="en-US" sz="1600" b="1" dirty="0" smtClean="0"/>
              <a:t>Edit</a:t>
            </a:r>
            <a:endParaRPr lang="en-US" sz="1600" b="1" baseline="0" dirty="0"/>
          </a:p>
        </p:txBody>
      </p:sp>
      <p:cxnSp>
        <p:nvCxnSpPr>
          <p:cNvPr id="6" name="AutoShape 12"/>
          <p:cNvCxnSpPr>
            <a:cxnSpLocks noChangeShapeType="1"/>
            <a:stCxn id="5" idx="1"/>
          </p:cNvCxnSpPr>
          <p:nvPr/>
        </p:nvCxnSpPr>
        <p:spPr bwMode="auto">
          <a:xfrm rot="10800000" flipV="1">
            <a:off x="5701553" y="1818052"/>
            <a:ext cx="157294" cy="494842"/>
          </a:xfrm>
          <a:prstGeom prst="bentConnector2">
            <a:avLst/>
          </a:prstGeom>
          <a:noFill/>
          <a:ln w="28575">
            <a:solidFill>
              <a:schemeClr val="hlink"/>
            </a:solidFill>
            <a:miter lim="800000"/>
            <a:headEnd/>
            <a:tailEnd type="triangle" w="med" len="med"/>
          </a:ln>
          <a:effectLst/>
        </p:spPr>
      </p:cxnSp>
      <p:pic>
        <p:nvPicPr>
          <p:cNvPr id="3075" name="Picture 3" descr="C:\Documents and Settings\curtisb\Desktop\ANCDA\Images\CIFS\access7.png"/>
          <p:cNvPicPr>
            <a:picLocks noChangeAspect="1" noChangeArrowheads="1"/>
          </p:cNvPicPr>
          <p:nvPr/>
        </p:nvPicPr>
        <p:blipFill>
          <a:blip r:embed="rId4" cstate="print"/>
          <a:srcRect/>
          <a:stretch>
            <a:fillRect/>
          </a:stretch>
        </p:blipFill>
        <p:spPr bwMode="auto">
          <a:xfrm>
            <a:off x="4093976" y="2595282"/>
            <a:ext cx="3123136" cy="3559456"/>
          </a:xfrm>
          <a:prstGeom prst="rect">
            <a:avLst/>
          </a:prstGeom>
          <a:noFill/>
        </p:spPr>
      </p:pic>
      <p:sp>
        <p:nvSpPr>
          <p:cNvPr id="9" name="Line 6"/>
          <p:cNvSpPr>
            <a:spLocks noChangeShapeType="1"/>
          </p:cNvSpPr>
          <p:nvPr/>
        </p:nvSpPr>
        <p:spPr bwMode="auto">
          <a:xfrm>
            <a:off x="3603810" y="2017059"/>
            <a:ext cx="645461" cy="793376"/>
          </a:xfrm>
          <a:prstGeom prst="line">
            <a:avLst/>
          </a:prstGeom>
          <a:noFill/>
          <a:ln w="28575">
            <a:solidFill>
              <a:schemeClr val="hlink"/>
            </a:solidFill>
            <a:round/>
            <a:headEnd/>
            <a:tailEnd type="triangle" w="med" len="med"/>
          </a:ln>
        </p:spPr>
        <p:txBody>
          <a:bodyPr wrap="none" anchor="ctr"/>
          <a:lstStyle/>
          <a:p>
            <a:endParaRPr lang="en-US" dirty="0"/>
          </a:p>
        </p:txBody>
      </p:sp>
      <p:sp>
        <p:nvSpPr>
          <p:cNvPr id="11" name="Text Box 13"/>
          <p:cNvSpPr txBox="1">
            <a:spLocks noChangeArrowheads="1"/>
          </p:cNvSpPr>
          <p:nvPr/>
        </p:nvSpPr>
        <p:spPr bwMode="auto">
          <a:xfrm>
            <a:off x="1600200" y="3375679"/>
            <a:ext cx="1358154" cy="1077218"/>
          </a:xfrm>
          <a:prstGeom prst="rect">
            <a:avLst/>
          </a:prstGeom>
          <a:noFill/>
          <a:ln w="12700">
            <a:solidFill>
              <a:schemeClr val="tx1"/>
            </a:solidFill>
            <a:miter lim="800000"/>
            <a:headEnd/>
            <a:tailEnd/>
          </a:ln>
        </p:spPr>
        <p:txBody>
          <a:bodyPr wrap="square">
            <a:spAutoFit/>
          </a:bodyPr>
          <a:lstStyle/>
          <a:p>
            <a:pPr algn="l">
              <a:buClrTx/>
              <a:buFontTx/>
              <a:buNone/>
            </a:pPr>
            <a:r>
              <a:rPr lang="en-US" sz="1600" baseline="0" dirty="0"/>
              <a:t>Click the Share </a:t>
            </a:r>
            <a:r>
              <a:rPr lang="en-US" sz="1600" baseline="0" dirty="0" smtClean="0"/>
              <a:t/>
            </a:r>
            <a:br>
              <a:rPr lang="en-US" sz="1600" baseline="0" dirty="0" smtClean="0"/>
            </a:br>
            <a:r>
              <a:rPr lang="en-US" sz="1600" baseline="0" dirty="0" smtClean="0"/>
              <a:t>Permissions tab</a:t>
            </a:r>
            <a:endParaRPr lang="en-US" sz="1600" baseline="0" dirty="0"/>
          </a:p>
        </p:txBody>
      </p:sp>
      <p:cxnSp>
        <p:nvCxnSpPr>
          <p:cNvPr id="12" name="AutoShape 16"/>
          <p:cNvCxnSpPr>
            <a:cxnSpLocks noChangeShapeType="1"/>
            <a:stCxn id="11" idx="3"/>
          </p:cNvCxnSpPr>
          <p:nvPr/>
        </p:nvCxnSpPr>
        <p:spPr bwMode="auto">
          <a:xfrm flipV="1">
            <a:off x="2958354" y="2985248"/>
            <a:ext cx="1627093" cy="929040"/>
          </a:xfrm>
          <a:prstGeom prst="bentConnector3">
            <a:avLst>
              <a:gd name="adj1" fmla="val 50000"/>
            </a:avLst>
          </a:prstGeom>
          <a:noFill/>
          <a:ln w="28575">
            <a:solidFill>
              <a:schemeClr val="hlink"/>
            </a:solidFill>
            <a:miter lim="800000"/>
            <a:headEnd/>
            <a:tailEnd type="triangle" w="med" len="med"/>
          </a:ln>
          <a:effectLst/>
        </p:spPr>
      </p:cxnSp>
      <p:sp>
        <p:nvSpPr>
          <p:cNvPr id="19" name="Text Box 9"/>
          <p:cNvSpPr txBox="1">
            <a:spLocks noChangeArrowheads="1"/>
          </p:cNvSpPr>
          <p:nvPr/>
        </p:nvSpPr>
        <p:spPr bwMode="auto">
          <a:xfrm>
            <a:off x="5461686" y="3328455"/>
            <a:ext cx="2730843" cy="830997"/>
          </a:xfrm>
          <a:prstGeom prst="rect">
            <a:avLst/>
          </a:prstGeom>
          <a:solidFill>
            <a:schemeClr val="bg1"/>
          </a:solidFill>
          <a:ln w="12700" algn="ctr">
            <a:solidFill>
              <a:srgbClr val="000000"/>
            </a:solidFill>
            <a:miter lim="800000"/>
            <a:headEnd/>
            <a:tailEnd/>
          </a:ln>
          <a:effectLst/>
        </p:spPr>
        <p:txBody>
          <a:bodyPr wrap="square">
            <a:spAutoFit/>
          </a:bodyPr>
          <a:lstStyle/>
          <a:p>
            <a:pPr>
              <a:buClrTx/>
              <a:buFontTx/>
              <a:buNone/>
            </a:pPr>
            <a:r>
              <a:rPr lang="en-US" sz="1600" baseline="0" dirty="0" smtClean="0"/>
              <a:t>Click </a:t>
            </a:r>
            <a:r>
              <a:rPr lang="en-US" sz="1600" baseline="0" dirty="0"/>
              <a:t>the </a:t>
            </a:r>
            <a:r>
              <a:rPr lang="en-US" sz="1600" b="1" baseline="0" dirty="0"/>
              <a:t>Add</a:t>
            </a:r>
            <a:r>
              <a:rPr lang="en-US" sz="1600" baseline="0" dirty="0"/>
              <a:t> </a:t>
            </a:r>
            <a:r>
              <a:rPr lang="en-US" sz="1600" baseline="0" dirty="0" smtClean="0"/>
              <a:t>button to add</a:t>
            </a:r>
            <a:r>
              <a:rPr lang="en-US" sz="1600" dirty="0" smtClean="0"/>
              <a:t> Windows users or groups to the share</a:t>
            </a:r>
            <a:endParaRPr lang="en-US" sz="1600" baseline="0" dirty="0"/>
          </a:p>
        </p:txBody>
      </p:sp>
      <p:sp>
        <p:nvSpPr>
          <p:cNvPr id="20" name="Rectangle 9"/>
          <p:cNvSpPr>
            <a:spLocks noChangeArrowheads="1"/>
          </p:cNvSpPr>
          <p:nvPr/>
        </p:nvSpPr>
        <p:spPr bwMode="auto">
          <a:xfrm>
            <a:off x="5755341" y="4416426"/>
            <a:ext cx="667312" cy="236256"/>
          </a:xfrm>
          <a:prstGeom prst="rect">
            <a:avLst/>
          </a:prstGeom>
          <a:noFill/>
          <a:ln w="28575" algn="ctr">
            <a:solidFill>
              <a:schemeClr val="hlink"/>
            </a:solidFill>
            <a:miter lim="800000"/>
            <a:headEnd/>
            <a:tailEnd/>
          </a:ln>
          <a:effectLst/>
        </p:spPr>
        <p:txBody>
          <a:bodyPr wrap="none" anchor="ctr"/>
          <a:lstStyle/>
          <a:p>
            <a:endParaRPr lang="en-US" dirty="0"/>
          </a:p>
        </p:txBody>
      </p:sp>
      <p:cxnSp>
        <p:nvCxnSpPr>
          <p:cNvPr id="21" name="AutoShape 10"/>
          <p:cNvCxnSpPr>
            <a:cxnSpLocks noChangeShapeType="1"/>
            <a:stCxn id="19" idx="2"/>
            <a:endCxn id="20" idx="0"/>
          </p:cNvCxnSpPr>
          <p:nvPr/>
        </p:nvCxnSpPr>
        <p:spPr bwMode="auto">
          <a:xfrm rot="5400000">
            <a:off x="6329566" y="3918884"/>
            <a:ext cx="256974" cy="738111"/>
          </a:xfrm>
          <a:prstGeom prst="bentConnector3">
            <a:avLst>
              <a:gd name="adj1" fmla="val 50000"/>
            </a:avLst>
          </a:prstGeom>
          <a:noFill/>
          <a:ln w="28575">
            <a:solidFill>
              <a:schemeClr val="hlink"/>
            </a:solidFill>
            <a:miter lim="800000"/>
            <a:headEnd/>
            <a:tailEnd type="triangle" w="med" len="med"/>
          </a:ln>
          <a:effectLst/>
        </p:spPr>
      </p:cxnSp>
      <p:sp>
        <p:nvSpPr>
          <p:cNvPr id="22" name="Text Box 9"/>
          <p:cNvSpPr txBox="1">
            <a:spLocks noChangeArrowheads="1"/>
          </p:cNvSpPr>
          <p:nvPr/>
        </p:nvSpPr>
        <p:spPr bwMode="auto">
          <a:xfrm>
            <a:off x="1087253" y="4825441"/>
            <a:ext cx="2946864" cy="584775"/>
          </a:xfrm>
          <a:prstGeom prst="rect">
            <a:avLst/>
          </a:prstGeom>
          <a:solidFill>
            <a:schemeClr val="bg1"/>
          </a:solidFill>
          <a:ln w="12700" algn="ctr">
            <a:solidFill>
              <a:srgbClr val="000000"/>
            </a:solidFill>
            <a:miter lim="800000"/>
            <a:headEnd/>
            <a:tailEnd/>
          </a:ln>
          <a:effectLst/>
        </p:spPr>
        <p:txBody>
          <a:bodyPr wrap="square">
            <a:spAutoFit/>
          </a:bodyPr>
          <a:lstStyle/>
          <a:p>
            <a:pPr>
              <a:buClrTx/>
              <a:buFontTx/>
              <a:buNone/>
            </a:pPr>
            <a:r>
              <a:rPr lang="en-US" sz="1600" baseline="0" dirty="0"/>
              <a:t>Click the </a:t>
            </a:r>
            <a:r>
              <a:rPr lang="en-US" sz="1600" b="1" baseline="0" dirty="0" smtClean="0"/>
              <a:t>Local</a:t>
            </a:r>
            <a:r>
              <a:rPr lang="en-US" sz="1600" baseline="0" dirty="0" smtClean="0"/>
              <a:t> button to add Data</a:t>
            </a:r>
            <a:r>
              <a:rPr lang="en-US" sz="1600" dirty="0" smtClean="0"/>
              <a:t> ONTAP users or groups</a:t>
            </a:r>
            <a:endParaRPr lang="en-US" sz="1600" baseline="0" dirty="0"/>
          </a:p>
        </p:txBody>
      </p:sp>
      <p:sp>
        <p:nvSpPr>
          <p:cNvPr id="23" name="Rectangle 9"/>
          <p:cNvSpPr>
            <a:spLocks noChangeArrowheads="1"/>
          </p:cNvSpPr>
          <p:nvPr/>
        </p:nvSpPr>
        <p:spPr bwMode="auto">
          <a:xfrm>
            <a:off x="4195952" y="4416427"/>
            <a:ext cx="693737" cy="236258"/>
          </a:xfrm>
          <a:prstGeom prst="rect">
            <a:avLst/>
          </a:prstGeom>
          <a:noFill/>
          <a:ln w="28575" algn="ctr">
            <a:solidFill>
              <a:schemeClr val="hlink"/>
            </a:solidFill>
            <a:miter lim="800000"/>
            <a:headEnd/>
            <a:tailEnd/>
          </a:ln>
          <a:effectLst/>
        </p:spPr>
        <p:txBody>
          <a:bodyPr wrap="none" anchor="ctr"/>
          <a:lstStyle/>
          <a:p>
            <a:endParaRPr lang="en-US" dirty="0"/>
          </a:p>
        </p:txBody>
      </p:sp>
      <p:cxnSp>
        <p:nvCxnSpPr>
          <p:cNvPr id="24" name="AutoShape 10"/>
          <p:cNvCxnSpPr>
            <a:cxnSpLocks noChangeShapeType="1"/>
            <a:stCxn id="22" idx="0"/>
            <a:endCxn id="23" idx="1"/>
          </p:cNvCxnSpPr>
          <p:nvPr/>
        </p:nvCxnSpPr>
        <p:spPr bwMode="auto">
          <a:xfrm rot="5400000" flipH="1" flipV="1">
            <a:off x="3232876" y="3862366"/>
            <a:ext cx="290885" cy="1635267"/>
          </a:xfrm>
          <a:prstGeom prst="bentConnector2">
            <a:avLst/>
          </a:prstGeom>
          <a:noFill/>
          <a:ln w="28575">
            <a:solidFill>
              <a:schemeClr val="hlink"/>
            </a:solidFill>
            <a:miter lim="800000"/>
            <a:headEnd/>
            <a:tailEnd type="triangle" w="med" len="med"/>
          </a:ln>
          <a:effectLst/>
        </p:spPr>
      </p:cxnSp>
      <p:pic>
        <p:nvPicPr>
          <p:cNvPr id="3076" name="Picture 4" descr="C:\Documents and Settings\curtisb\Desktop\ANCDA\Images\CIFS\access13.png"/>
          <p:cNvPicPr>
            <a:picLocks noChangeAspect="1" noChangeArrowheads="1"/>
          </p:cNvPicPr>
          <p:nvPr/>
        </p:nvPicPr>
        <p:blipFill>
          <a:blip r:embed="rId5" cstate="print"/>
          <a:srcRect/>
          <a:stretch>
            <a:fillRect/>
          </a:stretch>
        </p:blipFill>
        <p:spPr bwMode="auto">
          <a:xfrm>
            <a:off x="5027800" y="4799853"/>
            <a:ext cx="3552825" cy="1266825"/>
          </a:xfrm>
          <a:prstGeom prst="rect">
            <a:avLst/>
          </a:prstGeom>
          <a:noFill/>
        </p:spPr>
      </p:pic>
      <p:sp>
        <p:nvSpPr>
          <p:cNvPr id="33" name="Line 6"/>
          <p:cNvSpPr>
            <a:spLocks noChangeShapeType="1"/>
          </p:cNvSpPr>
          <p:nvPr/>
        </p:nvSpPr>
        <p:spPr bwMode="auto">
          <a:xfrm>
            <a:off x="4791634" y="4549589"/>
            <a:ext cx="304802" cy="264458"/>
          </a:xfrm>
          <a:prstGeom prst="line">
            <a:avLst/>
          </a:prstGeom>
          <a:noFill/>
          <a:ln w="28575">
            <a:solidFill>
              <a:schemeClr val="hlink"/>
            </a:solidFill>
            <a:round/>
            <a:headEnd/>
            <a:tailEnd type="triangle" w="med" len="med"/>
          </a:ln>
        </p:spPr>
        <p:txBody>
          <a:bodyPr wrap="none" anchor="ctr"/>
          <a:lstStyle/>
          <a:p>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System Manager:  Deleting Share Access</a:t>
            </a:r>
            <a:endParaRPr lang="en-US" dirty="0"/>
          </a:p>
        </p:txBody>
      </p:sp>
      <p:pic>
        <p:nvPicPr>
          <p:cNvPr id="4" name="Picture 2" descr="C:\Documents and Settings\curtisb\Desktop\ANCDA\Images\CIFS\access5.png"/>
          <p:cNvPicPr>
            <a:picLocks noChangeAspect="1" noChangeArrowheads="1"/>
          </p:cNvPicPr>
          <p:nvPr/>
        </p:nvPicPr>
        <p:blipFill>
          <a:blip r:embed="rId3" cstate="print"/>
          <a:stretch>
            <a:fillRect/>
          </a:stretch>
        </p:blipFill>
        <p:spPr bwMode="auto">
          <a:xfrm>
            <a:off x="1510647" y="1373259"/>
            <a:ext cx="6828473" cy="4827943"/>
          </a:xfrm>
          <a:prstGeom prst="rect">
            <a:avLst/>
          </a:prstGeom>
          <a:noFill/>
        </p:spPr>
      </p:pic>
      <p:pic>
        <p:nvPicPr>
          <p:cNvPr id="4098" name="Picture 2" descr="C:\Documents and Settings\curtisb\Desktop\ANCDA\Images\CIFS\access14.png"/>
          <p:cNvPicPr>
            <a:picLocks noChangeAspect="1" noChangeArrowheads="1"/>
          </p:cNvPicPr>
          <p:nvPr/>
        </p:nvPicPr>
        <p:blipFill>
          <a:blip r:embed="rId4" cstate="print"/>
          <a:srcRect/>
          <a:stretch>
            <a:fillRect/>
          </a:stretch>
        </p:blipFill>
        <p:spPr bwMode="auto">
          <a:xfrm>
            <a:off x="235418" y="2532717"/>
            <a:ext cx="2915057" cy="3322308"/>
          </a:xfrm>
          <a:prstGeom prst="rect">
            <a:avLst/>
          </a:prstGeom>
          <a:noFill/>
        </p:spPr>
      </p:pic>
      <p:pic>
        <p:nvPicPr>
          <p:cNvPr id="4099" name="Picture 3" descr="C:\Documents and Settings\curtisb\Desktop\ANCDA\Images\CIFS\access15.png"/>
          <p:cNvPicPr>
            <a:picLocks noChangeAspect="1" noChangeArrowheads="1"/>
          </p:cNvPicPr>
          <p:nvPr/>
        </p:nvPicPr>
        <p:blipFill>
          <a:blip r:embed="rId5" cstate="print"/>
          <a:srcRect/>
          <a:stretch>
            <a:fillRect/>
          </a:stretch>
        </p:blipFill>
        <p:spPr bwMode="auto">
          <a:xfrm>
            <a:off x="3207311" y="2532717"/>
            <a:ext cx="2915057" cy="3322308"/>
          </a:xfrm>
          <a:prstGeom prst="rect">
            <a:avLst/>
          </a:prstGeom>
          <a:noFill/>
        </p:spPr>
      </p:pic>
      <p:pic>
        <p:nvPicPr>
          <p:cNvPr id="4100" name="Picture 4" descr="C:\Documents and Settings\curtisb\Desktop\ANCDA\Images\CIFS\access16.png"/>
          <p:cNvPicPr>
            <a:picLocks noChangeAspect="1" noChangeArrowheads="1"/>
          </p:cNvPicPr>
          <p:nvPr/>
        </p:nvPicPr>
        <p:blipFill>
          <a:blip r:embed="rId6" cstate="print"/>
          <a:srcRect/>
          <a:stretch>
            <a:fillRect/>
          </a:stretch>
        </p:blipFill>
        <p:spPr bwMode="auto">
          <a:xfrm>
            <a:off x="6161708" y="2532717"/>
            <a:ext cx="2915057" cy="3322308"/>
          </a:xfrm>
          <a:prstGeom prst="rect">
            <a:avLst/>
          </a:prstGeom>
          <a:noFill/>
        </p:spPr>
      </p:pic>
      <p:sp>
        <p:nvSpPr>
          <p:cNvPr id="8" name="Text Box 13"/>
          <p:cNvSpPr txBox="1">
            <a:spLocks noChangeArrowheads="1"/>
          </p:cNvSpPr>
          <p:nvPr/>
        </p:nvSpPr>
        <p:spPr bwMode="auto">
          <a:xfrm>
            <a:off x="3910013" y="3437685"/>
            <a:ext cx="1710725" cy="338554"/>
          </a:xfrm>
          <a:prstGeom prst="rect">
            <a:avLst/>
          </a:prstGeom>
          <a:solidFill>
            <a:schemeClr val="bg1"/>
          </a:solidFill>
          <a:ln w="12700" algn="ctr">
            <a:solidFill>
              <a:srgbClr val="000000"/>
            </a:solidFill>
            <a:miter lim="800000"/>
            <a:headEnd/>
            <a:tailEnd/>
          </a:ln>
          <a:effectLst/>
        </p:spPr>
        <p:txBody>
          <a:bodyPr wrap="none">
            <a:spAutoFit/>
          </a:bodyPr>
          <a:lstStyle/>
          <a:p>
            <a:pPr>
              <a:buClrTx/>
              <a:buFontTx/>
              <a:buNone/>
            </a:pPr>
            <a:r>
              <a:rPr lang="en-US" sz="1600" baseline="0" dirty="0"/>
              <a:t>Select </a:t>
            </a:r>
            <a:r>
              <a:rPr lang="en-US" sz="1600" b="1" baseline="0" dirty="0" smtClean="0"/>
              <a:t>everyone</a:t>
            </a:r>
            <a:endParaRPr lang="en-US" sz="1600" baseline="0" dirty="0"/>
          </a:p>
        </p:txBody>
      </p:sp>
      <p:sp>
        <p:nvSpPr>
          <p:cNvPr id="9" name="Text Box 15"/>
          <p:cNvSpPr txBox="1">
            <a:spLocks noChangeArrowheads="1"/>
          </p:cNvSpPr>
          <p:nvPr/>
        </p:nvSpPr>
        <p:spPr bwMode="auto">
          <a:xfrm>
            <a:off x="3319463" y="5157788"/>
            <a:ext cx="2500312" cy="349250"/>
          </a:xfrm>
          <a:prstGeom prst="rect">
            <a:avLst/>
          </a:prstGeom>
          <a:solidFill>
            <a:schemeClr val="bg1"/>
          </a:solidFill>
          <a:ln w="12700" algn="ctr">
            <a:solidFill>
              <a:srgbClr val="000000"/>
            </a:solidFill>
            <a:miter lim="800000"/>
            <a:headEnd/>
            <a:tailEnd/>
          </a:ln>
          <a:effectLst/>
        </p:spPr>
        <p:txBody>
          <a:bodyPr wrap="none">
            <a:spAutoFit/>
          </a:bodyPr>
          <a:lstStyle/>
          <a:p>
            <a:pPr>
              <a:buClrTx/>
              <a:buFontTx/>
              <a:buNone/>
            </a:pPr>
            <a:r>
              <a:rPr lang="en-US" sz="1600" baseline="0" dirty="0"/>
              <a:t>Click the </a:t>
            </a:r>
            <a:r>
              <a:rPr lang="en-US" sz="1600" b="1" baseline="0" dirty="0"/>
              <a:t>Remove</a:t>
            </a:r>
            <a:r>
              <a:rPr lang="en-US" sz="1600" baseline="0" dirty="0"/>
              <a:t> </a:t>
            </a:r>
            <a:r>
              <a:rPr lang="en-US" sz="1600" baseline="0" dirty="0" smtClean="0"/>
              <a:t>button</a:t>
            </a:r>
            <a:endParaRPr lang="en-US" sz="1600" baseline="0" dirty="0"/>
          </a:p>
        </p:txBody>
      </p:sp>
      <p:cxnSp>
        <p:nvCxnSpPr>
          <p:cNvPr id="10" name="AutoShape 10"/>
          <p:cNvCxnSpPr>
            <a:cxnSpLocks noChangeShapeType="1"/>
            <a:stCxn id="8" idx="1"/>
          </p:cNvCxnSpPr>
          <p:nvPr/>
        </p:nvCxnSpPr>
        <p:spPr bwMode="auto">
          <a:xfrm rot="10800000">
            <a:off x="3657601" y="3294810"/>
            <a:ext cx="252412" cy="312152"/>
          </a:xfrm>
          <a:prstGeom prst="bentConnector2">
            <a:avLst/>
          </a:prstGeom>
          <a:noFill/>
          <a:ln w="28575">
            <a:solidFill>
              <a:schemeClr val="hlink"/>
            </a:solidFill>
            <a:miter lim="800000"/>
            <a:headEnd/>
            <a:tailEnd type="triangle" w="med" len="med"/>
          </a:ln>
          <a:effectLst/>
        </p:spPr>
      </p:cxnSp>
      <p:sp>
        <p:nvSpPr>
          <p:cNvPr id="11" name="Rectangle 11"/>
          <p:cNvSpPr>
            <a:spLocks noChangeArrowheads="1"/>
          </p:cNvSpPr>
          <p:nvPr/>
        </p:nvSpPr>
        <p:spPr bwMode="auto">
          <a:xfrm>
            <a:off x="5317004" y="4262718"/>
            <a:ext cx="630238" cy="161365"/>
          </a:xfrm>
          <a:prstGeom prst="rect">
            <a:avLst/>
          </a:prstGeom>
          <a:noFill/>
          <a:ln w="28575" algn="ctr">
            <a:solidFill>
              <a:schemeClr val="hlink"/>
            </a:solidFill>
            <a:miter lim="800000"/>
            <a:headEnd/>
            <a:tailEnd/>
          </a:ln>
          <a:effectLst/>
        </p:spPr>
        <p:txBody>
          <a:bodyPr wrap="none" anchor="ctr"/>
          <a:lstStyle/>
          <a:p>
            <a:endParaRPr lang="en-US" dirty="0"/>
          </a:p>
        </p:txBody>
      </p:sp>
      <p:cxnSp>
        <p:nvCxnSpPr>
          <p:cNvPr id="12" name="AutoShape 12"/>
          <p:cNvCxnSpPr>
            <a:cxnSpLocks noChangeShapeType="1"/>
            <a:stCxn id="9" idx="0"/>
            <a:endCxn id="11" idx="1"/>
          </p:cNvCxnSpPr>
          <p:nvPr/>
        </p:nvCxnSpPr>
        <p:spPr bwMode="auto">
          <a:xfrm rot="5400000" flipH="1" flipV="1">
            <a:off x="4536118" y="4376903"/>
            <a:ext cx="814387" cy="747385"/>
          </a:xfrm>
          <a:prstGeom prst="bentConnector2">
            <a:avLst/>
          </a:prstGeom>
          <a:noFill/>
          <a:ln w="28575">
            <a:solidFill>
              <a:schemeClr val="hlink"/>
            </a:solidFill>
            <a:miter lim="800000"/>
            <a:headEnd/>
            <a:tailEnd type="triangle" w="med" len="med"/>
          </a:ln>
          <a:effectLst/>
        </p:spPr>
      </p:cxnSp>
      <p:sp>
        <p:nvSpPr>
          <p:cNvPr id="13" name="Text Box 15"/>
          <p:cNvSpPr txBox="1">
            <a:spLocks noChangeArrowheads="1"/>
          </p:cNvSpPr>
          <p:nvPr/>
        </p:nvSpPr>
        <p:spPr bwMode="auto">
          <a:xfrm>
            <a:off x="3993776" y="6117011"/>
            <a:ext cx="4975412" cy="338554"/>
          </a:xfrm>
          <a:prstGeom prst="rect">
            <a:avLst/>
          </a:prstGeom>
          <a:solidFill>
            <a:schemeClr val="bg1"/>
          </a:solidFill>
          <a:ln w="12700" algn="ctr">
            <a:solidFill>
              <a:srgbClr val="000000"/>
            </a:solidFill>
            <a:miter lim="800000"/>
            <a:headEnd/>
            <a:tailEnd/>
          </a:ln>
          <a:effectLst/>
        </p:spPr>
        <p:txBody>
          <a:bodyPr wrap="square">
            <a:spAutoFit/>
          </a:bodyPr>
          <a:lstStyle/>
          <a:p>
            <a:pPr>
              <a:buClrTx/>
              <a:buFontTx/>
              <a:buNone/>
            </a:pPr>
            <a:r>
              <a:rPr lang="en-US" sz="1600" baseline="0" dirty="0"/>
              <a:t>Click the </a:t>
            </a:r>
            <a:r>
              <a:rPr lang="en-US" sz="1600" b="1" baseline="0" dirty="0" smtClean="0"/>
              <a:t>OK </a:t>
            </a:r>
            <a:r>
              <a:rPr lang="en-US" sz="1600" baseline="0" dirty="0" smtClean="0"/>
              <a:t>or </a:t>
            </a:r>
            <a:r>
              <a:rPr lang="en-US" sz="1600" b="1" baseline="0" dirty="0" smtClean="0"/>
              <a:t>Apply</a:t>
            </a:r>
            <a:r>
              <a:rPr lang="en-US" sz="1600" baseline="0" dirty="0" smtClean="0"/>
              <a:t> button</a:t>
            </a:r>
            <a:r>
              <a:rPr lang="en-US" sz="1600" dirty="0" smtClean="0"/>
              <a:t> to commit </a:t>
            </a:r>
            <a:r>
              <a:rPr lang="en-US" sz="1600" baseline="0" dirty="0" smtClean="0"/>
              <a:t>the</a:t>
            </a:r>
            <a:r>
              <a:rPr lang="en-US" sz="1600" dirty="0" smtClean="0"/>
              <a:t> changes</a:t>
            </a:r>
            <a:endParaRPr lang="en-US" sz="1600" baseline="0" dirty="0"/>
          </a:p>
        </p:txBody>
      </p:sp>
      <p:cxnSp>
        <p:nvCxnSpPr>
          <p:cNvPr id="14" name="AutoShape 12"/>
          <p:cNvCxnSpPr>
            <a:cxnSpLocks noChangeShapeType="1"/>
            <a:stCxn id="13" idx="0"/>
          </p:cNvCxnSpPr>
          <p:nvPr/>
        </p:nvCxnSpPr>
        <p:spPr bwMode="auto">
          <a:xfrm rot="5400000" flipH="1" flipV="1">
            <a:off x="6923350" y="5429887"/>
            <a:ext cx="245256" cy="1128993"/>
          </a:xfrm>
          <a:prstGeom prst="bentConnector3">
            <a:avLst>
              <a:gd name="adj1" fmla="val 50000"/>
            </a:avLst>
          </a:prstGeom>
          <a:noFill/>
          <a:ln w="28575">
            <a:solidFill>
              <a:schemeClr val="hlink"/>
            </a:solidFill>
            <a:miter lim="800000"/>
            <a:headEnd/>
            <a:tailEnd type="triangle" w="med" len="med"/>
          </a:ln>
          <a:effectLst/>
        </p:spPr>
      </p:cxn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5252" name="Picture 17" descr="4-23"/>
          <p:cNvPicPr>
            <a:picLocks noChangeAspect="1" noChangeArrowheads="1"/>
          </p:cNvPicPr>
          <p:nvPr/>
        </p:nvPicPr>
        <p:blipFill>
          <a:blip r:embed="rId3" cstate="print"/>
          <a:stretch>
            <a:fillRect/>
          </a:stretch>
        </p:blipFill>
        <p:spPr bwMode="auto">
          <a:xfrm>
            <a:off x="1063900" y="1414743"/>
            <a:ext cx="6934820" cy="3708587"/>
          </a:xfrm>
          <a:prstGeom prst="rect">
            <a:avLst/>
          </a:prstGeom>
          <a:noFill/>
          <a:ln w="9525">
            <a:noFill/>
            <a:miter lim="800000"/>
            <a:headEnd/>
            <a:tailEnd/>
          </a:ln>
        </p:spPr>
      </p:pic>
      <p:pic>
        <p:nvPicPr>
          <p:cNvPr id="1027" name="Picture 3" descr="C:\Documents and Settings\curtisb\Desktop\ANCDA\Images\CIFS\CIFS24.png"/>
          <p:cNvPicPr>
            <a:picLocks noChangeAspect="1" noChangeArrowheads="1"/>
          </p:cNvPicPr>
          <p:nvPr/>
        </p:nvPicPr>
        <p:blipFill>
          <a:blip r:embed="rId4" cstate="print"/>
          <a:srcRect/>
          <a:stretch>
            <a:fillRect/>
          </a:stretch>
        </p:blipFill>
        <p:spPr bwMode="auto">
          <a:xfrm>
            <a:off x="5109322" y="2138736"/>
            <a:ext cx="3848100" cy="4219575"/>
          </a:xfrm>
          <a:prstGeom prst="rect">
            <a:avLst/>
          </a:prstGeom>
          <a:noFill/>
        </p:spPr>
      </p:pic>
      <p:sp>
        <p:nvSpPr>
          <p:cNvPr id="565250" name="Rectangle 2"/>
          <p:cNvSpPr>
            <a:spLocks noGrp="1" noChangeArrowheads="1"/>
          </p:cNvSpPr>
          <p:nvPr>
            <p:ph type="title"/>
          </p:nvPr>
        </p:nvSpPr>
        <p:spPr/>
        <p:txBody>
          <a:bodyPr/>
          <a:lstStyle/>
          <a:p>
            <a:r>
              <a:rPr lang="en-US" dirty="0"/>
              <a:t>MMC: Setting and Deleting Share Access</a:t>
            </a:r>
          </a:p>
        </p:txBody>
      </p:sp>
      <p:sp>
        <p:nvSpPr>
          <p:cNvPr id="565251" name="Text Box 9"/>
          <p:cNvSpPr txBox="1">
            <a:spLocks noChangeArrowheads="1"/>
          </p:cNvSpPr>
          <p:nvPr/>
        </p:nvSpPr>
        <p:spPr bwMode="auto">
          <a:xfrm>
            <a:off x="1136650" y="4188572"/>
            <a:ext cx="1922463" cy="336550"/>
          </a:xfrm>
          <a:prstGeom prst="rect">
            <a:avLst/>
          </a:prstGeom>
          <a:solidFill>
            <a:schemeClr val="bg1"/>
          </a:solidFill>
          <a:ln w="12700">
            <a:solidFill>
              <a:schemeClr val="tx1"/>
            </a:solidFill>
            <a:miter lim="800000"/>
            <a:headEnd/>
            <a:tailEnd/>
          </a:ln>
        </p:spPr>
        <p:txBody>
          <a:bodyPr wrap="none">
            <a:spAutoFit/>
          </a:bodyPr>
          <a:lstStyle/>
          <a:p>
            <a:pPr>
              <a:buClrTx/>
              <a:buFontTx/>
              <a:buNone/>
            </a:pPr>
            <a:r>
              <a:rPr lang="en-US" sz="1600" baseline="0" dirty="0"/>
              <a:t>Choose </a:t>
            </a:r>
            <a:r>
              <a:rPr lang="en-US" sz="1600" baseline="0" dirty="0" smtClean="0"/>
              <a:t>Properties</a:t>
            </a:r>
            <a:endParaRPr lang="en-US" sz="1600" baseline="0" dirty="0"/>
          </a:p>
        </p:txBody>
      </p:sp>
      <p:sp>
        <p:nvSpPr>
          <p:cNvPr id="565256" name="Text Box 13"/>
          <p:cNvSpPr txBox="1">
            <a:spLocks noChangeArrowheads="1"/>
          </p:cNvSpPr>
          <p:nvPr/>
        </p:nvSpPr>
        <p:spPr bwMode="auto">
          <a:xfrm>
            <a:off x="1405591" y="5298608"/>
            <a:ext cx="3119438" cy="336550"/>
          </a:xfrm>
          <a:prstGeom prst="rect">
            <a:avLst/>
          </a:prstGeom>
          <a:noFill/>
          <a:ln w="12700">
            <a:solidFill>
              <a:schemeClr val="tx1"/>
            </a:solidFill>
            <a:miter lim="800000"/>
            <a:headEnd/>
            <a:tailEnd/>
          </a:ln>
        </p:spPr>
        <p:txBody>
          <a:bodyPr wrap="none">
            <a:spAutoFit/>
          </a:bodyPr>
          <a:lstStyle/>
          <a:p>
            <a:pPr algn="l">
              <a:buClrTx/>
              <a:buFontTx/>
              <a:buNone/>
            </a:pPr>
            <a:r>
              <a:rPr lang="en-US" sz="1600" baseline="0" dirty="0"/>
              <a:t>Click the Share Permissions </a:t>
            </a:r>
            <a:r>
              <a:rPr lang="en-US" sz="1600" baseline="0" dirty="0" smtClean="0"/>
              <a:t>tab</a:t>
            </a:r>
            <a:endParaRPr lang="en-US" sz="1600" baseline="0" dirty="0"/>
          </a:p>
        </p:txBody>
      </p:sp>
      <p:sp>
        <p:nvSpPr>
          <p:cNvPr id="565257" name="Text Box 7"/>
          <p:cNvSpPr txBox="1">
            <a:spLocks noChangeArrowheads="1"/>
          </p:cNvSpPr>
          <p:nvPr/>
        </p:nvSpPr>
        <p:spPr bwMode="auto">
          <a:xfrm>
            <a:off x="2161309" y="1828800"/>
            <a:ext cx="2670175" cy="346302"/>
          </a:xfrm>
          <a:prstGeom prst="rect">
            <a:avLst/>
          </a:prstGeom>
          <a:solidFill>
            <a:schemeClr val="bg1"/>
          </a:solidFill>
          <a:ln w="12700">
            <a:solidFill>
              <a:srgbClr val="000000"/>
            </a:solidFill>
            <a:miter lim="800000"/>
            <a:headEnd/>
            <a:tailEnd/>
          </a:ln>
        </p:spPr>
        <p:txBody>
          <a:bodyPr wrap="square">
            <a:spAutoFit/>
          </a:bodyPr>
          <a:lstStyle/>
          <a:p>
            <a:pPr>
              <a:buClrTx/>
              <a:buFontTx/>
              <a:buNone/>
            </a:pPr>
            <a:r>
              <a:rPr lang="en-US" sz="1600" baseline="0" dirty="0"/>
              <a:t>Right-click datatree1 </a:t>
            </a:r>
            <a:r>
              <a:rPr lang="en-US" sz="1600" baseline="0" dirty="0" smtClean="0"/>
              <a:t>share</a:t>
            </a:r>
            <a:endParaRPr lang="en-US" sz="1600" baseline="0" dirty="0"/>
          </a:p>
        </p:txBody>
      </p:sp>
      <p:pic>
        <p:nvPicPr>
          <p:cNvPr id="565258" name="Picture 5" descr="GUI_CompuMgmt_DEVSLU10_F1_Share_Access_right_click_menu"/>
          <p:cNvPicPr>
            <a:picLocks noChangeAspect="1" noChangeArrowheads="1"/>
          </p:cNvPicPr>
          <p:nvPr/>
        </p:nvPicPr>
        <p:blipFill>
          <a:blip r:embed="rId5" cstate="print"/>
          <a:srcRect/>
          <a:stretch>
            <a:fillRect/>
          </a:stretch>
        </p:blipFill>
        <p:spPr bwMode="auto">
          <a:xfrm>
            <a:off x="3957638" y="2217738"/>
            <a:ext cx="962025" cy="1543050"/>
          </a:xfrm>
          <a:prstGeom prst="rect">
            <a:avLst/>
          </a:prstGeom>
          <a:noFill/>
          <a:ln w="9525">
            <a:noFill/>
            <a:miter lim="800000"/>
            <a:headEnd/>
            <a:tailEnd/>
          </a:ln>
        </p:spPr>
      </p:pic>
      <p:sp>
        <p:nvSpPr>
          <p:cNvPr id="565259" name="Rectangle 11"/>
          <p:cNvSpPr>
            <a:spLocks noChangeArrowheads="1"/>
          </p:cNvSpPr>
          <p:nvPr/>
        </p:nvSpPr>
        <p:spPr bwMode="auto">
          <a:xfrm>
            <a:off x="2608637" y="2238562"/>
            <a:ext cx="871537" cy="231775"/>
          </a:xfrm>
          <a:prstGeom prst="rect">
            <a:avLst/>
          </a:prstGeom>
          <a:noFill/>
          <a:ln w="28575" algn="ctr">
            <a:noFill/>
            <a:miter lim="800000"/>
            <a:headEnd/>
            <a:tailEnd/>
          </a:ln>
          <a:effectLst/>
        </p:spPr>
        <p:txBody>
          <a:bodyPr wrap="none" anchor="ctr"/>
          <a:lstStyle/>
          <a:p>
            <a:endParaRPr lang="en-US" dirty="0"/>
          </a:p>
        </p:txBody>
      </p:sp>
      <p:cxnSp>
        <p:nvCxnSpPr>
          <p:cNvPr id="565260" name="AutoShape 12"/>
          <p:cNvCxnSpPr>
            <a:cxnSpLocks noChangeShapeType="1"/>
            <a:stCxn id="565257" idx="1"/>
            <a:endCxn id="565259" idx="1"/>
          </p:cNvCxnSpPr>
          <p:nvPr/>
        </p:nvCxnSpPr>
        <p:spPr bwMode="auto">
          <a:xfrm rot="10800000" flipH="1" flipV="1">
            <a:off x="2161309" y="2001950"/>
            <a:ext cx="447328" cy="352499"/>
          </a:xfrm>
          <a:prstGeom prst="bentConnector3">
            <a:avLst>
              <a:gd name="adj1" fmla="val -51103"/>
            </a:avLst>
          </a:prstGeom>
          <a:noFill/>
          <a:ln w="28575">
            <a:solidFill>
              <a:schemeClr val="hlink"/>
            </a:solidFill>
            <a:miter lim="800000"/>
            <a:headEnd/>
            <a:tailEnd type="triangle" w="med" len="med"/>
          </a:ln>
          <a:effectLst/>
        </p:spPr>
      </p:cxnSp>
      <p:sp>
        <p:nvSpPr>
          <p:cNvPr id="565261" name="Rectangle 13"/>
          <p:cNvSpPr>
            <a:spLocks noChangeArrowheads="1"/>
          </p:cNvSpPr>
          <p:nvPr/>
        </p:nvSpPr>
        <p:spPr bwMode="auto">
          <a:xfrm>
            <a:off x="3975100" y="3262313"/>
            <a:ext cx="871538" cy="231775"/>
          </a:xfrm>
          <a:prstGeom prst="rect">
            <a:avLst/>
          </a:prstGeom>
          <a:noFill/>
          <a:ln w="28575" algn="ctr">
            <a:noFill/>
            <a:miter lim="800000"/>
            <a:headEnd/>
            <a:tailEnd/>
          </a:ln>
          <a:effectLst/>
        </p:spPr>
        <p:txBody>
          <a:bodyPr wrap="none" anchor="ctr"/>
          <a:lstStyle/>
          <a:p>
            <a:endParaRPr lang="en-US" dirty="0"/>
          </a:p>
        </p:txBody>
      </p:sp>
      <p:cxnSp>
        <p:nvCxnSpPr>
          <p:cNvPr id="565262" name="AutoShape 14"/>
          <p:cNvCxnSpPr>
            <a:cxnSpLocks noChangeShapeType="1"/>
            <a:stCxn id="565251" idx="3"/>
            <a:endCxn id="565261" idx="2"/>
          </p:cNvCxnSpPr>
          <p:nvPr/>
        </p:nvCxnSpPr>
        <p:spPr bwMode="auto">
          <a:xfrm flipV="1">
            <a:off x="3059113" y="3494088"/>
            <a:ext cx="1351756" cy="862759"/>
          </a:xfrm>
          <a:prstGeom prst="bentConnector2">
            <a:avLst/>
          </a:prstGeom>
          <a:noFill/>
          <a:ln w="28575">
            <a:solidFill>
              <a:schemeClr val="hlink"/>
            </a:solidFill>
            <a:miter lim="800000"/>
            <a:headEnd/>
            <a:tailEnd type="triangle" w="med" len="med"/>
          </a:ln>
          <a:effectLst/>
        </p:spPr>
      </p:cxnSp>
      <p:sp>
        <p:nvSpPr>
          <p:cNvPr id="565263" name="Rectangle 15"/>
          <p:cNvSpPr>
            <a:spLocks noChangeArrowheads="1"/>
          </p:cNvSpPr>
          <p:nvPr/>
        </p:nvSpPr>
        <p:spPr bwMode="auto">
          <a:xfrm>
            <a:off x="5674659" y="2393577"/>
            <a:ext cx="941294" cy="228600"/>
          </a:xfrm>
          <a:prstGeom prst="rect">
            <a:avLst/>
          </a:prstGeom>
          <a:noFill/>
          <a:ln w="28575" algn="ctr">
            <a:solidFill>
              <a:schemeClr val="hlink"/>
            </a:solidFill>
            <a:miter lim="800000"/>
            <a:headEnd/>
            <a:tailEnd/>
          </a:ln>
          <a:effectLst/>
        </p:spPr>
        <p:txBody>
          <a:bodyPr wrap="none" anchor="ctr"/>
          <a:lstStyle/>
          <a:p>
            <a:endParaRPr lang="en-US" dirty="0"/>
          </a:p>
        </p:txBody>
      </p:sp>
      <p:cxnSp>
        <p:nvCxnSpPr>
          <p:cNvPr id="565264" name="AutoShape 16"/>
          <p:cNvCxnSpPr>
            <a:cxnSpLocks noChangeShapeType="1"/>
            <a:stCxn id="565256" idx="3"/>
            <a:endCxn id="565263" idx="2"/>
          </p:cNvCxnSpPr>
          <p:nvPr/>
        </p:nvCxnSpPr>
        <p:spPr bwMode="auto">
          <a:xfrm flipV="1">
            <a:off x="4525029" y="2622177"/>
            <a:ext cx="1620277" cy="2844706"/>
          </a:xfrm>
          <a:prstGeom prst="bentConnector2">
            <a:avLst/>
          </a:prstGeom>
          <a:noFill/>
          <a:ln w="28575">
            <a:solidFill>
              <a:schemeClr val="hlink"/>
            </a:solidFill>
            <a:miter lim="800000"/>
            <a:headEnd/>
            <a:tailEnd type="triangle" w="med" len="med"/>
          </a:ln>
          <a:effectLst/>
        </p:spPr>
      </p:cxnSp>
      <p:sp>
        <p:nvSpPr>
          <p:cNvPr id="21" name="Text Box 7"/>
          <p:cNvSpPr txBox="1">
            <a:spLocks noChangeArrowheads="1"/>
          </p:cNvSpPr>
          <p:nvPr/>
        </p:nvSpPr>
        <p:spPr bwMode="auto">
          <a:xfrm>
            <a:off x="627940" y="1452665"/>
            <a:ext cx="2685351" cy="338554"/>
          </a:xfrm>
          <a:prstGeom prst="rect">
            <a:avLst/>
          </a:prstGeom>
          <a:solidFill>
            <a:schemeClr val="bg1"/>
          </a:solidFill>
          <a:ln w="12700">
            <a:solidFill>
              <a:srgbClr val="000000"/>
            </a:solidFill>
            <a:miter lim="800000"/>
            <a:headEnd/>
            <a:tailEnd/>
          </a:ln>
        </p:spPr>
        <p:txBody>
          <a:bodyPr wrap="none">
            <a:spAutoFit/>
          </a:bodyPr>
          <a:lstStyle/>
          <a:p>
            <a:pPr>
              <a:buClrTx/>
              <a:buFontTx/>
              <a:buNone/>
            </a:pPr>
            <a:r>
              <a:rPr lang="en-US" sz="1600" baseline="0" dirty="0" smtClean="0"/>
              <a:t>Connect to storage</a:t>
            </a:r>
            <a:r>
              <a:rPr lang="en-US" sz="1600" dirty="0" smtClean="0"/>
              <a:t> system</a:t>
            </a:r>
            <a:endParaRPr lang="en-US" sz="1600" baseline="0" dirty="0"/>
          </a:p>
        </p:txBody>
      </p:sp>
      <p:cxnSp>
        <p:nvCxnSpPr>
          <p:cNvPr id="22" name="AutoShape 12"/>
          <p:cNvCxnSpPr>
            <a:cxnSpLocks noChangeShapeType="1"/>
            <a:stCxn id="21" idx="1"/>
            <a:endCxn id="29" idx="1"/>
          </p:cNvCxnSpPr>
          <p:nvPr/>
        </p:nvCxnSpPr>
        <p:spPr bwMode="auto">
          <a:xfrm rot="10800000" flipH="1" flipV="1">
            <a:off x="627939" y="1621941"/>
            <a:ext cx="512091" cy="450303"/>
          </a:xfrm>
          <a:prstGeom prst="bentConnector3">
            <a:avLst>
              <a:gd name="adj1" fmla="val -44641"/>
            </a:avLst>
          </a:prstGeom>
          <a:noFill/>
          <a:ln w="28575">
            <a:solidFill>
              <a:schemeClr val="hlink"/>
            </a:solidFill>
            <a:miter lim="800000"/>
            <a:headEnd/>
            <a:tailEnd type="triangle" w="med" len="med"/>
          </a:ln>
          <a:effectLst/>
        </p:spPr>
      </p:cxnSp>
      <p:sp>
        <p:nvSpPr>
          <p:cNvPr id="29" name="Rectangle 28"/>
          <p:cNvSpPr/>
          <p:nvPr/>
        </p:nvSpPr>
        <p:spPr bwMode="auto">
          <a:xfrm>
            <a:off x="1140031" y="1959429"/>
            <a:ext cx="653143" cy="225631"/>
          </a:xfrm>
          <a:prstGeom prst="rect">
            <a:avLst/>
          </a:prstGeom>
          <a:no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5252" name="Picture 17" descr="4-23"/>
          <p:cNvPicPr>
            <a:picLocks noChangeAspect="1" noChangeArrowheads="1"/>
          </p:cNvPicPr>
          <p:nvPr/>
        </p:nvPicPr>
        <p:blipFill>
          <a:blip r:embed="rId3" cstate="print"/>
          <a:stretch>
            <a:fillRect/>
          </a:stretch>
        </p:blipFill>
        <p:spPr bwMode="auto">
          <a:xfrm>
            <a:off x="1754387" y="1259402"/>
            <a:ext cx="6934820" cy="3708587"/>
          </a:xfrm>
          <a:prstGeom prst="rect">
            <a:avLst/>
          </a:prstGeom>
          <a:noFill/>
          <a:ln w="9525">
            <a:noFill/>
            <a:miter lim="800000"/>
            <a:headEnd/>
            <a:tailEnd/>
          </a:ln>
        </p:spPr>
      </p:pic>
      <p:pic>
        <p:nvPicPr>
          <p:cNvPr id="1027" name="Picture 3" descr="C:\Documents and Settings\curtisb\Desktop\ANCDA\Images\CIFS\CIFS24.png"/>
          <p:cNvPicPr>
            <a:picLocks noChangeAspect="1" noChangeArrowheads="1"/>
          </p:cNvPicPr>
          <p:nvPr/>
        </p:nvPicPr>
        <p:blipFill>
          <a:blip r:embed="rId4" cstate="print"/>
          <a:srcRect/>
          <a:stretch>
            <a:fillRect/>
          </a:stretch>
        </p:blipFill>
        <p:spPr bwMode="auto">
          <a:xfrm>
            <a:off x="222422" y="1850896"/>
            <a:ext cx="3848100" cy="4219575"/>
          </a:xfrm>
          <a:prstGeom prst="rect">
            <a:avLst/>
          </a:prstGeom>
          <a:noFill/>
        </p:spPr>
      </p:pic>
      <p:sp>
        <p:nvSpPr>
          <p:cNvPr id="565250" name="Rectangle 2"/>
          <p:cNvSpPr>
            <a:spLocks noGrp="1" noChangeArrowheads="1"/>
          </p:cNvSpPr>
          <p:nvPr>
            <p:ph type="title"/>
          </p:nvPr>
        </p:nvSpPr>
        <p:spPr/>
        <p:txBody>
          <a:bodyPr/>
          <a:lstStyle/>
          <a:p>
            <a:r>
              <a:rPr lang="en-US" dirty="0" smtClean="0"/>
              <a:t>MMC: Managing Share Access (Cont.)</a:t>
            </a:r>
            <a:endParaRPr lang="en-US" dirty="0"/>
          </a:p>
        </p:txBody>
      </p:sp>
      <p:sp>
        <p:nvSpPr>
          <p:cNvPr id="565259" name="Rectangle 11"/>
          <p:cNvSpPr>
            <a:spLocks noChangeArrowheads="1"/>
          </p:cNvSpPr>
          <p:nvPr/>
        </p:nvSpPr>
        <p:spPr bwMode="auto">
          <a:xfrm>
            <a:off x="2608637" y="2238562"/>
            <a:ext cx="871537" cy="231775"/>
          </a:xfrm>
          <a:prstGeom prst="rect">
            <a:avLst/>
          </a:prstGeom>
          <a:noFill/>
          <a:ln w="28575" algn="ctr">
            <a:noFill/>
            <a:miter lim="800000"/>
            <a:headEnd/>
            <a:tailEnd/>
          </a:ln>
          <a:effectLst/>
        </p:spPr>
        <p:txBody>
          <a:bodyPr wrap="none" anchor="ctr"/>
          <a:lstStyle/>
          <a:p>
            <a:endParaRPr lang="en-US" dirty="0"/>
          </a:p>
        </p:txBody>
      </p:sp>
      <p:pic>
        <p:nvPicPr>
          <p:cNvPr id="2050" name="Picture 2" descr="C:\Documents and Settings\curtisb\Desktop\ANCDA\Images\CIFS\CIFS25.png"/>
          <p:cNvPicPr>
            <a:picLocks noChangeAspect="1" noChangeArrowheads="1"/>
          </p:cNvPicPr>
          <p:nvPr/>
        </p:nvPicPr>
        <p:blipFill>
          <a:blip r:embed="rId5" cstate="print"/>
          <a:stretch>
            <a:fillRect/>
          </a:stretch>
        </p:blipFill>
        <p:spPr bwMode="auto">
          <a:xfrm>
            <a:off x="4392613" y="3277245"/>
            <a:ext cx="4419600" cy="2348210"/>
          </a:xfrm>
          <a:prstGeom prst="rect">
            <a:avLst/>
          </a:prstGeom>
          <a:noFill/>
        </p:spPr>
      </p:pic>
      <p:sp>
        <p:nvSpPr>
          <p:cNvPr id="18" name="Text Box 9"/>
          <p:cNvSpPr txBox="1">
            <a:spLocks noChangeArrowheads="1"/>
          </p:cNvSpPr>
          <p:nvPr/>
        </p:nvSpPr>
        <p:spPr bwMode="auto">
          <a:xfrm>
            <a:off x="1032737" y="2936309"/>
            <a:ext cx="2105025" cy="349250"/>
          </a:xfrm>
          <a:prstGeom prst="rect">
            <a:avLst/>
          </a:prstGeom>
          <a:solidFill>
            <a:schemeClr val="bg1"/>
          </a:solidFill>
          <a:ln w="12700" algn="ctr">
            <a:solidFill>
              <a:srgbClr val="000000"/>
            </a:solidFill>
            <a:miter lim="800000"/>
            <a:headEnd/>
            <a:tailEnd/>
          </a:ln>
          <a:effectLst/>
        </p:spPr>
        <p:txBody>
          <a:bodyPr wrap="square">
            <a:spAutoFit/>
          </a:bodyPr>
          <a:lstStyle/>
          <a:p>
            <a:pPr>
              <a:buClrTx/>
              <a:buFontTx/>
              <a:buNone/>
            </a:pPr>
            <a:r>
              <a:rPr lang="en-US" sz="1600" baseline="0" dirty="0"/>
              <a:t>Click the </a:t>
            </a:r>
            <a:r>
              <a:rPr lang="en-US" sz="1600" b="1" baseline="0" dirty="0"/>
              <a:t>Add</a:t>
            </a:r>
            <a:r>
              <a:rPr lang="en-US" sz="1600" baseline="0" dirty="0"/>
              <a:t> </a:t>
            </a:r>
            <a:r>
              <a:rPr lang="en-US" sz="1600" baseline="0" dirty="0" smtClean="0"/>
              <a:t>button</a:t>
            </a:r>
            <a:endParaRPr lang="en-US" sz="1600" baseline="0" dirty="0"/>
          </a:p>
        </p:txBody>
      </p:sp>
      <p:sp>
        <p:nvSpPr>
          <p:cNvPr id="19" name="Text Box 11"/>
          <p:cNvSpPr txBox="1">
            <a:spLocks noChangeArrowheads="1"/>
          </p:cNvSpPr>
          <p:nvPr/>
        </p:nvSpPr>
        <p:spPr bwMode="auto">
          <a:xfrm>
            <a:off x="5006975" y="2432050"/>
            <a:ext cx="2717800" cy="349250"/>
          </a:xfrm>
          <a:prstGeom prst="rect">
            <a:avLst/>
          </a:prstGeom>
          <a:solidFill>
            <a:schemeClr val="bg1"/>
          </a:solidFill>
          <a:ln w="12700" algn="ctr">
            <a:solidFill>
              <a:srgbClr val="000000"/>
            </a:solidFill>
            <a:miter lim="800000"/>
            <a:headEnd/>
            <a:tailEnd/>
          </a:ln>
          <a:effectLst/>
        </p:spPr>
        <p:txBody>
          <a:bodyPr wrap="square">
            <a:spAutoFit/>
          </a:bodyPr>
          <a:lstStyle/>
          <a:p>
            <a:pPr>
              <a:buClrTx/>
              <a:buFontTx/>
              <a:buNone/>
            </a:pPr>
            <a:r>
              <a:rPr lang="en-US" sz="1600" baseline="0" dirty="0"/>
              <a:t>Location of users or </a:t>
            </a:r>
            <a:r>
              <a:rPr lang="en-US" sz="1600" baseline="0" dirty="0" smtClean="0"/>
              <a:t>groups</a:t>
            </a:r>
            <a:endParaRPr lang="en-US" sz="1600" baseline="0" dirty="0"/>
          </a:p>
        </p:txBody>
      </p:sp>
      <p:sp>
        <p:nvSpPr>
          <p:cNvPr id="20" name="Text Box 15"/>
          <p:cNvSpPr txBox="1">
            <a:spLocks noChangeArrowheads="1"/>
          </p:cNvSpPr>
          <p:nvPr/>
        </p:nvSpPr>
        <p:spPr bwMode="auto">
          <a:xfrm>
            <a:off x="6100762" y="4841875"/>
            <a:ext cx="2612932" cy="338554"/>
          </a:xfrm>
          <a:prstGeom prst="rect">
            <a:avLst/>
          </a:prstGeom>
          <a:solidFill>
            <a:schemeClr val="bg1"/>
          </a:solidFill>
          <a:ln w="12700" algn="ctr">
            <a:solidFill>
              <a:srgbClr val="000000"/>
            </a:solidFill>
            <a:miter lim="800000"/>
            <a:headEnd/>
            <a:tailEnd/>
          </a:ln>
          <a:effectLst/>
        </p:spPr>
        <p:txBody>
          <a:bodyPr wrap="square">
            <a:spAutoFit/>
          </a:bodyPr>
          <a:lstStyle/>
          <a:p>
            <a:pPr>
              <a:buClrTx/>
              <a:buFontTx/>
              <a:buNone/>
            </a:pPr>
            <a:r>
              <a:rPr lang="en-US" sz="1600" baseline="0" dirty="0"/>
              <a:t>Type </a:t>
            </a:r>
            <a:r>
              <a:rPr lang="en-US" sz="1600" b="1" baseline="0" dirty="0" smtClean="0"/>
              <a:t>Friends</a:t>
            </a:r>
            <a:endParaRPr lang="en-US" sz="1600" baseline="0" dirty="0"/>
          </a:p>
        </p:txBody>
      </p:sp>
      <p:sp>
        <p:nvSpPr>
          <p:cNvPr id="23" name="Rectangle 9"/>
          <p:cNvSpPr>
            <a:spLocks noChangeArrowheads="1"/>
          </p:cNvSpPr>
          <p:nvPr/>
        </p:nvSpPr>
        <p:spPr bwMode="auto">
          <a:xfrm>
            <a:off x="2358791" y="3591794"/>
            <a:ext cx="693737" cy="236258"/>
          </a:xfrm>
          <a:prstGeom prst="rect">
            <a:avLst/>
          </a:prstGeom>
          <a:noFill/>
          <a:ln w="28575" algn="ctr">
            <a:solidFill>
              <a:schemeClr val="hlink"/>
            </a:solidFill>
            <a:miter lim="800000"/>
            <a:headEnd/>
            <a:tailEnd/>
          </a:ln>
          <a:effectLst/>
        </p:spPr>
        <p:txBody>
          <a:bodyPr wrap="none" anchor="ctr"/>
          <a:lstStyle/>
          <a:p>
            <a:endParaRPr lang="en-US" dirty="0"/>
          </a:p>
        </p:txBody>
      </p:sp>
      <p:cxnSp>
        <p:nvCxnSpPr>
          <p:cNvPr id="24" name="AutoShape 10"/>
          <p:cNvCxnSpPr>
            <a:cxnSpLocks noChangeShapeType="1"/>
            <a:stCxn id="18" idx="2"/>
            <a:endCxn id="23" idx="1"/>
          </p:cNvCxnSpPr>
          <p:nvPr/>
        </p:nvCxnSpPr>
        <p:spPr bwMode="auto">
          <a:xfrm rot="16200000" flipH="1">
            <a:off x="2009838" y="3360970"/>
            <a:ext cx="424364" cy="273541"/>
          </a:xfrm>
          <a:prstGeom prst="bentConnector2">
            <a:avLst/>
          </a:prstGeom>
          <a:noFill/>
          <a:ln w="28575">
            <a:solidFill>
              <a:schemeClr val="hlink"/>
            </a:solidFill>
            <a:miter lim="800000"/>
            <a:headEnd/>
            <a:tailEnd type="triangle" w="med" len="med"/>
          </a:ln>
          <a:effectLst/>
        </p:spPr>
      </p:cxnSp>
      <p:cxnSp>
        <p:nvCxnSpPr>
          <p:cNvPr id="25" name="AutoShape 12"/>
          <p:cNvCxnSpPr>
            <a:cxnSpLocks noChangeShapeType="1"/>
            <a:stCxn id="20" idx="1"/>
          </p:cNvCxnSpPr>
          <p:nvPr/>
        </p:nvCxnSpPr>
        <p:spPr bwMode="auto">
          <a:xfrm rot="10800000">
            <a:off x="5230912" y="4773720"/>
            <a:ext cx="869850" cy="237432"/>
          </a:xfrm>
          <a:prstGeom prst="bentConnector3">
            <a:avLst>
              <a:gd name="adj1" fmla="val 50000"/>
            </a:avLst>
          </a:prstGeom>
          <a:noFill/>
          <a:ln w="28575">
            <a:solidFill>
              <a:schemeClr val="hlink"/>
            </a:solidFill>
            <a:miter lim="800000"/>
            <a:headEnd/>
            <a:tailEnd type="triangle" w="med" len="med"/>
          </a:ln>
          <a:effectLst/>
        </p:spPr>
      </p:cxnSp>
      <p:cxnSp>
        <p:nvCxnSpPr>
          <p:cNvPr id="26" name="AutoShape 14"/>
          <p:cNvCxnSpPr>
            <a:cxnSpLocks noChangeShapeType="1"/>
            <a:stCxn id="19" idx="2"/>
          </p:cNvCxnSpPr>
          <p:nvPr/>
        </p:nvCxnSpPr>
        <p:spPr bwMode="auto">
          <a:xfrm rot="5400000">
            <a:off x="5091298" y="2799885"/>
            <a:ext cx="1293162" cy="1255993"/>
          </a:xfrm>
          <a:prstGeom prst="bentConnector3">
            <a:avLst>
              <a:gd name="adj1" fmla="val 25043"/>
            </a:avLst>
          </a:prstGeom>
          <a:noFill/>
          <a:ln w="28575">
            <a:solidFill>
              <a:schemeClr val="hlink"/>
            </a:solidFill>
            <a:miter lim="800000"/>
            <a:headEnd/>
            <a:tailEnd type="triangle" w="med" len="med"/>
          </a:ln>
          <a:effectLst/>
        </p:spPr>
      </p:cxn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7" descr="4-23"/>
          <p:cNvPicPr>
            <a:picLocks noChangeAspect="1" noChangeArrowheads="1"/>
          </p:cNvPicPr>
          <p:nvPr/>
        </p:nvPicPr>
        <p:blipFill>
          <a:blip r:embed="rId3" cstate="print"/>
          <a:stretch>
            <a:fillRect/>
          </a:stretch>
        </p:blipFill>
        <p:spPr bwMode="auto">
          <a:xfrm>
            <a:off x="1100970" y="1291176"/>
            <a:ext cx="6934820" cy="3708587"/>
          </a:xfrm>
          <a:prstGeom prst="rect">
            <a:avLst/>
          </a:prstGeom>
          <a:noFill/>
          <a:ln w="9525">
            <a:noFill/>
            <a:miter lim="800000"/>
            <a:headEnd/>
            <a:tailEnd/>
          </a:ln>
        </p:spPr>
      </p:pic>
      <p:sp>
        <p:nvSpPr>
          <p:cNvPr id="569347" name="Rectangle 3"/>
          <p:cNvSpPr>
            <a:spLocks noGrp="1" noChangeArrowheads="1"/>
          </p:cNvSpPr>
          <p:nvPr>
            <p:ph type="title"/>
          </p:nvPr>
        </p:nvSpPr>
        <p:spPr/>
        <p:txBody>
          <a:bodyPr/>
          <a:lstStyle/>
          <a:p>
            <a:r>
              <a:rPr lang="en-US" dirty="0"/>
              <a:t>MMC: Managing Share Access (Cont.)</a:t>
            </a:r>
          </a:p>
        </p:txBody>
      </p:sp>
      <p:pic>
        <p:nvPicPr>
          <p:cNvPr id="569348" name="Picture 5" descr="GUI_CompMgmt_DEVSLU10_F1_Share_Permissions_Administrator _and_Everyone"/>
          <p:cNvPicPr>
            <a:picLocks noChangeAspect="1" noChangeArrowheads="1"/>
          </p:cNvPicPr>
          <p:nvPr/>
        </p:nvPicPr>
        <p:blipFill>
          <a:blip r:embed="rId4" cstate="print"/>
          <a:stretch>
            <a:fillRect/>
          </a:stretch>
        </p:blipFill>
        <p:spPr bwMode="auto">
          <a:xfrm>
            <a:off x="128588" y="1722191"/>
            <a:ext cx="2808286" cy="3079384"/>
          </a:xfrm>
          <a:prstGeom prst="rect">
            <a:avLst/>
          </a:prstGeom>
          <a:noFill/>
          <a:ln w="9525">
            <a:noFill/>
            <a:miter lim="800000"/>
            <a:headEnd/>
            <a:tailEnd/>
          </a:ln>
        </p:spPr>
      </p:pic>
      <p:pic>
        <p:nvPicPr>
          <p:cNvPr id="569349" name="Picture 6" descr="GUI_Comp_Mgmt_datatree1_share_properties_choose_everyone"/>
          <p:cNvPicPr>
            <a:picLocks noChangeAspect="1" noChangeArrowheads="1"/>
          </p:cNvPicPr>
          <p:nvPr/>
        </p:nvPicPr>
        <p:blipFill>
          <a:blip r:embed="rId5" cstate="print"/>
          <a:stretch>
            <a:fillRect/>
          </a:stretch>
        </p:blipFill>
        <p:spPr bwMode="auto">
          <a:xfrm>
            <a:off x="3176588" y="2821964"/>
            <a:ext cx="2801936" cy="3072421"/>
          </a:xfrm>
          <a:prstGeom prst="rect">
            <a:avLst/>
          </a:prstGeom>
          <a:noFill/>
          <a:ln w="9525">
            <a:noFill/>
            <a:miter lim="800000"/>
            <a:headEnd/>
            <a:tailEnd/>
          </a:ln>
        </p:spPr>
      </p:pic>
      <p:pic>
        <p:nvPicPr>
          <p:cNvPr id="569350" name="Picture 7" descr="GUI_CompMgmt_DEVSLU10_F1_dataree1_properties_deleted_Everyone"/>
          <p:cNvPicPr>
            <a:picLocks noChangeAspect="1" noChangeArrowheads="1"/>
          </p:cNvPicPr>
          <p:nvPr/>
        </p:nvPicPr>
        <p:blipFill>
          <a:blip r:embed="rId6" cstate="print"/>
          <a:stretch>
            <a:fillRect/>
          </a:stretch>
        </p:blipFill>
        <p:spPr bwMode="auto">
          <a:xfrm>
            <a:off x="6219825" y="1660406"/>
            <a:ext cx="2781299" cy="3049791"/>
          </a:xfrm>
          <a:prstGeom prst="rect">
            <a:avLst/>
          </a:prstGeom>
          <a:noFill/>
          <a:ln w="9525">
            <a:noFill/>
            <a:miter lim="800000"/>
            <a:headEnd/>
            <a:tailEnd/>
          </a:ln>
        </p:spPr>
      </p:pic>
      <p:sp>
        <p:nvSpPr>
          <p:cNvPr id="569351" name="Text Box 13"/>
          <p:cNvSpPr txBox="1">
            <a:spLocks noChangeArrowheads="1"/>
          </p:cNvSpPr>
          <p:nvPr/>
        </p:nvSpPr>
        <p:spPr bwMode="auto">
          <a:xfrm>
            <a:off x="3910013" y="3652838"/>
            <a:ext cx="1787525" cy="349250"/>
          </a:xfrm>
          <a:prstGeom prst="rect">
            <a:avLst/>
          </a:prstGeom>
          <a:solidFill>
            <a:schemeClr val="bg1"/>
          </a:solidFill>
          <a:ln w="12700" algn="ctr">
            <a:solidFill>
              <a:srgbClr val="000000"/>
            </a:solidFill>
            <a:miter lim="800000"/>
            <a:headEnd/>
            <a:tailEnd/>
          </a:ln>
          <a:effectLst/>
        </p:spPr>
        <p:txBody>
          <a:bodyPr wrap="none">
            <a:spAutoFit/>
          </a:bodyPr>
          <a:lstStyle/>
          <a:p>
            <a:pPr>
              <a:buClrTx/>
              <a:buFontTx/>
              <a:buNone/>
            </a:pPr>
            <a:r>
              <a:rPr lang="en-US" sz="1600" baseline="0" dirty="0"/>
              <a:t>Select </a:t>
            </a:r>
            <a:r>
              <a:rPr lang="en-US" sz="1600" b="1" baseline="0" dirty="0" smtClean="0"/>
              <a:t>Everyone</a:t>
            </a:r>
            <a:endParaRPr lang="en-US" sz="1600" baseline="0" dirty="0"/>
          </a:p>
        </p:txBody>
      </p:sp>
      <p:sp>
        <p:nvSpPr>
          <p:cNvPr id="569352" name="Text Box 15"/>
          <p:cNvSpPr txBox="1">
            <a:spLocks noChangeArrowheads="1"/>
          </p:cNvSpPr>
          <p:nvPr/>
        </p:nvSpPr>
        <p:spPr bwMode="auto">
          <a:xfrm>
            <a:off x="3319463" y="5157788"/>
            <a:ext cx="2500312" cy="349250"/>
          </a:xfrm>
          <a:prstGeom prst="rect">
            <a:avLst/>
          </a:prstGeom>
          <a:solidFill>
            <a:schemeClr val="bg1"/>
          </a:solidFill>
          <a:ln w="12700" algn="ctr">
            <a:solidFill>
              <a:srgbClr val="000000"/>
            </a:solidFill>
            <a:miter lim="800000"/>
            <a:headEnd/>
            <a:tailEnd/>
          </a:ln>
          <a:effectLst/>
        </p:spPr>
        <p:txBody>
          <a:bodyPr wrap="none">
            <a:spAutoFit/>
          </a:bodyPr>
          <a:lstStyle/>
          <a:p>
            <a:pPr>
              <a:buClrTx/>
              <a:buFontTx/>
              <a:buNone/>
            </a:pPr>
            <a:r>
              <a:rPr lang="en-US" sz="1600" baseline="0" dirty="0"/>
              <a:t>Click the </a:t>
            </a:r>
            <a:r>
              <a:rPr lang="en-US" sz="1600" b="1" baseline="0" dirty="0"/>
              <a:t>Remove</a:t>
            </a:r>
            <a:r>
              <a:rPr lang="en-US" sz="1600" baseline="0" dirty="0"/>
              <a:t> </a:t>
            </a:r>
            <a:r>
              <a:rPr lang="en-US" sz="1600" baseline="0" dirty="0" smtClean="0"/>
              <a:t>button</a:t>
            </a:r>
            <a:endParaRPr lang="en-US" sz="1600" baseline="0" dirty="0"/>
          </a:p>
        </p:txBody>
      </p:sp>
      <p:sp>
        <p:nvSpPr>
          <p:cNvPr id="569353" name="Rectangle 9"/>
          <p:cNvSpPr>
            <a:spLocks noChangeArrowheads="1"/>
          </p:cNvSpPr>
          <p:nvPr/>
        </p:nvSpPr>
        <p:spPr bwMode="auto">
          <a:xfrm>
            <a:off x="3321050" y="3300413"/>
            <a:ext cx="673100" cy="209550"/>
          </a:xfrm>
          <a:prstGeom prst="rect">
            <a:avLst/>
          </a:prstGeom>
          <a:noFill/>
          <a:ln w="28575" algn="ctr">
            <a:noFill/>
            <a:miter lim="800000"/>
            <a:headEnd/>
            <a:tailEnd/>
          </a:ln>
          <a:effectLst/>
        </p:spPr>
        <p:txBody>
          <a:bodyPr wrap="none" anchor="ctr"/>
          <a:lstStyle/>
          <a:p>
            <a:endParaRPr lang="en-US" dirty="0"/>
          </a:p>
        </p:txBody>
      </p:sp>
      <p:cxnSp>
        <p:nvCxnSpPr>
          <p:cNvPr id="569354" name="AutoShape 10"/>
          <p:cNvCxnSpPr>
            <a:cxnSpLocks noChangeShapeType="1"/>
            <a:stCxn id="569351" idx="1"/>
            <a:endCxn id="569353" idx="2"/>
          </p:cNvCxnSpPr>
          <p:nvPr/>
        </p:nvCxnSpPr>
        <p:spPr bwMode="auto">
          <a:xfrm rot="10800000">
            <a:off x="3657600" y="3509963"/>
            <a:ext cx="252413" cy="317500"/>
          </a:xfrm>
          <a:prstGeom prst="bentConnector2">
            <a:avLst/>
          </a:prstGeom>
          <a:noFill/>
          <a:ln w="28575">
            <a:solidFill>
              <a:schemeClr val="hlink"/>
            </a:solidFill>
            <a:miter lim="800000"/>
            <a:headEnd/>
            <a:tailEnd type="triangle" w="med" len="med"/>
          </a:ln>
          <a:effectLst/>
        </p:spPr>
      </p:cxnSp>
      <p:sp>
        <p:nvSpPr>
          <p:cNvPr id="569355" name="Rectangle 11"/>
          <p:cNvSpPr>
            <a:spLocks noChangeArrowheads="1"/>
          </p:cNvSpPr>
          <p:nvPr/>
        </p:nvSpPr>
        <p:spPr bwMode="auto">
          <a:xfrm>
            <a:off x="5222875" y="4087906"/>
            <a:ext cx="630238" cy="161365"/>
          </a:xfrm>
          <a:prstGeom prst="rect">
            <a:avLst/>
          </a:prstGeom>
          <a:noFill/>
          <a:ln w="28575" algn="ctr">
            <a:solidFill>
              <a:schemeClr val="hlink"/>
            </a:solidFill>
            <a:miter lim="800000"/>
            <a:headEnd/>
            <a:tailEnd/>
          </a:ln>
          <a:effectLst/>
        </p:spPr>
        <p:txBody>
          <a:bodyPr wrap="none" anchor="ctr"/>
          <a:lstStyle/>
          <a:p>
            <a:endParaRPr lang="en-US" dirty="0"/>
          </a:p>
        </p:txBody>
      </p:sp>
      <p:cxnSp>
        <p:nvCxnSpPr>
          <p:cNvPr id="569356" name="AutoShape 12"/>
          <p:cNvCxnSpPr>
            <a:cxnSpLocks noChangeShapeType="1"/>
            <a:stCxn id="569352" idx="0"/>
            <a:endCxn id="569355" idx="1"/>
          </p:cNvCxnSpPr>
          <p:nvPr/>
        </p:nvCxnSpPr>
        <p:spPr bwMode="auto">
          <a:xfrm rot="5400000" flipH="1" flipV="1">
            <a:off x="4401648" y="4336561"/>
            <a:ext cx="989199" cy="653256"/>
          </a:xfrm>
          <a:prstGeom prst="bentConnector2">
            <a:avLst/>
          </a:prstGeom>
          <a:noFill/>
          <a:ln w="28575">
            <a:solidFill>
              <a:schemeClr val="hlink"/>
            </a:solidFill>
            <a:miter lim="800000"/>
            <a:headEnd/>
            <a:tailEnd type="triangle" w="med" len="med"/>
          </a:ln>
          <a:effectLst/>
        </p:spPr>
      </p:cxnSp>
      <p:sp>
        <p:nvSpPr>
          <p:cNvPr id="18" name="Text Box 15"/>
          <p:cNvSpPr txBox="1">
            <a:spLocks noChangeArrowheads="1"/>
          </p:cNvSpPr>
          <p:nvPr/>
        </p:nvSpPr>
        <p:spPr bwMode="auto">
          <a:xfrm>
            <a:off x="6390986" y="5276752"/>
            <a:ext cx="2221673" cy="830997"/>
          </a:xfrm>
          <a:prstGeom prst="rect">
            <a:avLst/>
          </a:prstGeom>
          <a:solidFill>
            <a:schemeClr val="bg1"/>
          </a:solidFill>
          <a:ln w="12700" algn="ctr">
            <a:solidFill>
              <a:srgbClr val="000000"/>
            </a:solidFill>
            <a:miter lim="800000"/>
            <a:headEnd/>
            <a:tailEnd/>
          </a:ln>
          <a:effectLst/>
        </p:spPr>
        <p:txBody>
          <a:bodyPr wrap="square">
            <a:spAutoFit/>
          </a:bodyPr>
          <a:lstStyle/>
          <a:p>
            <a:pPr>
              <a:buClrTx/>
              <a:buFontTx/>
              <a:buNone/>
            </a:pPr>
            <a:r>
              <a:rPr lang="en-US" sz="1600" baseline="0" dirty="0"/>
              <a:t>Click the </a:t>
            </a:r>
            <a:r>
              <a:rPr lang="en-US" sz="1600" b="1" baseline="0" dirty="0" smtClean="0"/>
              <a:t>OK </a:t>
            </a:r>
            <a:r>
              <a:rPr lang="en-US" sz="1600" baseline="0" dirty="0" smtClean="0"/>
              <a:t>or </a:t>
            </a:r>
            <a:r>
              <a:rPr lang="en-US" sz="1600" b="1" baseline="0" dirty="0" smtClean="0"/>
              <a:t>Apply</a:t>
            </a:r>
            <a:r>
              <a:rPr lang="en-US" sz="1600" baseline="0" dirty="0" smtClean="0"/>
              <a:t> button</a:t>
            </a:r>
            <a:r>
              <a:rPr lang="en-US" sz="1600" dirty="0" smtClean="0"/>
              <a:t> to commit </a:t>
            </a:r>
            <a:r>
              <a:rPr lang="en-US" sz="1600" baseline="0" dirty="0" smtClean="0"/>
              <a:t>the</a:t>
            </a:r>
            <a:r>
              <a:rPr lang="en-US" sz="1600" dirty="0" smtClean="0"/>
              <a:t> changes</a:t>
            </a:r>
            <a:endParaRPr lang="en-US" sz="1600" baseline="0" dirty="0"/>
          </a:p>
        </p:txBody>
      </p:sp>
      <p:cxnSp>
        <p:nvCxnSpPr>
          <p:cNvPr id="19" name="AutoShape 12"/>
          <p:cNvCxnSpPr>
            <a:cxnSpLocks noChangeShapeType="1"/>
            <a:stCxn id="18" idx="0"/>
            <a:endCxn id="569350" idx="2"/>
          </p:cNvCxnSpPr>
          <p:nvPr/>
        </p:nvCxnSpPr>
        <p:spPr bwMode="auto">
          <a:xfrm rot="5400000" flipH="1" flipV="1">
            <a:off x="7272872" y="4939149"/>
            <a:ext cx="566555" cy="108652"/>
          </a:xfrm>
          <a:prstGeom prst="bentConnector3">
            <a:avLst>
              <a:gd name="adj1" fmla="val 50000"/>
            </a:avLst>
          </a:prstGeom>
          <a:noFill/>
          <a:ln w="28575">
            <a:solidFill>
              <a:schemeClr val="hlink"/>
            </a:solidFill>
            <a:miter lim="800000"/>
            <a:headEnd/>
            <a:tailEnd type="triangle" w="med" len="med"/>
          </a:ln>
          <a:effectLst/>
        </p:spPr>
      </p:cxnSp>
      <p:sp>
        <p:nvSpPr>
          <p:cNvPr id="15" name="Text Box 13"/>
          <p:cNvSpPr txBox="1">
            <a:spLocks noChangeArrowheads="1"/>
          </p:cNvSpPr>
          <p:nvPr/>
        </p:nvSpPr>
        <p:spPr bwMode="auto">
          <a:xfrm>
            <a:off x="469558" y="3805216"/>
            <a:ext cx="2038864" cy="584775"/>
          </a:xfrm>
          <a:prstGeom prst="rect">
            <a:avLst/>
          </a:prstGeom>
          <a:solidFill>
            <a:schemeClr val="bg1"/>
          </a:solidFill>
          <a:ln w="12700" algn="ctr">
            <a:solidFill>
              <a:srgbClr val="000000"/>
            </a:solidFill>
            <a:miter lim="800000"/>
            <a:headEnd/>
            <a:tailEnd/>
          </a:ln>
          <a:effectLst/>
        </p:spPr>
        <p:txBody>
          <a:bodyPr wrap="square">
            <a:spAutoFit/>
          </a:bodyPr>
          <a:lstStyle/>
          <a:p>
            <a:pPr>
              <a:buClrTx/>
              <a:buFontTx/>
              <a:buNone/>
            </a:pPr>
            <a:r>
              <a:rPr lang="en-US" sz="1600" baseline="0" dirty="0" smtClean="0"/>
              <a:t>Full control,</a:t>
            </a:r>
            <a:r>
              <a:rPr lang="en-US" sz="1600" dirty="0" smtClean="0"/>
              <a:t> defaults to Read only</a:t>
            </a:r>
            <a:endParaRPr lang="en-US" sz="1600" baseline="0" dirty="0"/>
          </a:p>
        </p:txBody>
      </p:sp>
      <p:cxnSp>
        <p:nvCxnSpPr>
          <p:cNvPr id="16" name="AutoShape 10"/>
          <p:cNvCxnSpPr>
            <a:cxnSpLocks noChangeShapeType="1"/>
            <a:stCxn id="15" idx="0"/>
          </p:cNvCxnSpPr>
          <p:nvPr/>
        </p:nvCxnSpPr>
        <p:spPr bwMode="auto">
          <a:xfrm rot="5400000" flipH="1" flipV="1">
            <a:off x="1572724" y="3400860"/>
            <a:ext cx="320622" cy="488091"/>
          </a:xfrm>
          <a:prstGeom prst="bentConnector2">
            <a:avLst/>
          </a:prstGeom>
          <a:noFill/>
          <a:ln w="28575">
            <a:solidFill>
              <a:schemeClr val="hlink"/>
            </a:solidFill>
            <a:miter lim="800000"/>
            <a:headEnd/>
            <a:tailEnd type="triangle" w="med" len="med"/>
          </a:ln>
          <a:effectLst/>
        </p:spPr>
      </p:cxn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8435" name="Rectangle 3"/>
          <p:cNvSpPr>
            <a:spLocks noGrp="1" noChangeArrowheads="1"/>
          </p:cNvSpPr>
          <p:nvPr>
            <p:ph type="title" idx="4294967295"/>
          </p:nvPr>
        </p:nvSpPr>
        <p:spPr>
          <a:xfrm>
            <a:off x="1006475" y="1828800"/>
            <a:ext cx="4419600" cy="2028825"/>
          </a:xfrm>
        </p:spPr>
        <p:txBody>
          <a:bodyPr anchor="b"/>
          <a:lstStyle/>
          <a:p>
            <a:r>
              <a:rPr lang="en-US" dirty="0" smtClean="0"/>
              <a:t>File Permissions</a:t>
            </a:r>
          </a:p>
        </p:txBody>
      </p:sp>
      <p:pic>
        <p:nvPicPr>
          <p:cNvPr id="7" name="Picture 6" descr="jump.png"/>
          <p:cNvPicPr>
            <a:picLocks noChangeAspect="1"/>
          </p:cNvPicPr>
          <p:nvPr/>
        </p:nvPicPr>
        <p:blipFill>
          <a:blip r:embed="rId3" cstate="print"/>
          <a:stretch>
            <a:fillRect/>
          </a:stretch>
        </p:blipFill>
        <p:spPr>
          <a:xfrm>
            <a:off x="5396089" y="1230496"/>
            <a:ext cx="3533421" cy="1943382"/>
          </a:xfrm>
          <a:prstGeom prst="rect">
            <a:avLst/>
          </a:prstGeom>
        </p:spPr>
      </p:pic>
    </p:spTree>
  </p:cSld>
  <p:clrMapOvr>
    <a:masterClrMapping/>
  </p:clrMapOvr>
  <p:transition advClick="0"/>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1394" name="Rectangle 2"/>
          <p:cNvSpPr>
            <a:spLocks noGrp="1" noChangeArrowheads="1"/>
          </p:cNvSpPr>
          <p:nvPr>
            <p:ph type="title"/>
          </p:nvPr>
        </p:nvSpPr>
        <p:spPr/>
        <p:txBody>
          <a:bodyPr/>
          <a:lstStyle/>
          <a:p>
            <a:r>
              <a:rPr lang="en-US" dirty="0" smtClean="0"/>
              <a:t>Folder and File </a:t>
            </a:r>
            <a:r>
              <a:rPr lang="en-US" dirty="0"/>
              <a:t>Permissions</a:t>
            </a:r>
          </a:p>
        </p:txBody>
      </p:sp>
      <p:sp>
        <p:nvSpPr>
          <p:cNvPr id="571395" name="Rectangle 3"/>
          <p:cNvSpPr>
            <a:spLocks noGrp="1" noChangeArrowheads="1"/>
          </p:cNvSpPr>
          <p:nvPr>
            <p:ph type="body" idx="1"/>
          </p:nvPr>
        </p:nvSpPr>
        <p:spPr>
          <a:xfrm>
            <a:off x="990600" y="1123950"/>
            <a:ext cx="7747000" cy="5353050"/>
          </a:xfrm>
        </p:spPr>
        <p:txBody>
          <a:bodyPr/>
          <a:lstStyle/>
          <a:p>
            <a:r>
              <a:rPr lang="en-US" dirty="0"/>
              <a:t>A storage system stores the NTFS file-level permissions for folders and </a:t>
            </a:r>
            <a:r>
              <a:rPr lang="en-US" dirty="0" smtClean="0"/>
              <a:t>files</a:t>
            </a:r>
            <a:endParaRPr lang="en-US" dirty="0"/>
          </a:p>
          <a:p>
            <a:pPr lvl="1"/>
            <a:r>
              <a:rPr lang="en-US" dirty="0"/>
              <a:t>Managed only from a Windows client or GPOs</a:t>
            </a:r>
          </a:p>
          <a:p>
            <a:r>
              <a:rPr lang="en-US" dirty="0"/>
              <a:t>Standard Windows GUI tools display and set </a:t>
            </a:r>
            <a:r>
              <a:rPr lang="en-US" dirty="0" smtClean="0"/>
              <a:t>permissions</a:t>
            </a:r>
            <a:endParaRPr lang="en-US" dirty="0"/>
          </a:p>
          <a:p>
            <a:r>
              <a:rPr lang="en-US" dirty="0"/>
              <a:t>Manage permissions as you would an NTFS file system on a Windows workstation or </a:t>
            </a:r>
            <a:r>
              <a:rPr lang="en-US" dirty="0" smtClean="0"/>
              <a:t>server</a:t>
            </a:r>
            <a:endParaRPr lang="en-US" dirty="0"/>
          </a:p>
          <a:p>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42" name="Rectangle 2"/>
          <p:cNvSpPr>
            <a:spLocks noGrp="1" noChangeArrowheads="1"/>
          </p:cNvSpPr>
          <p:nvPr>
            <p:ph type="title"/>
          </p:nvPr>
        </p:nvSpPr>
        <p:spPr/>
        <p:txBody>
          <a:bodyPr/>
          <a:lstStyle/>
          <a:p>
            <a:r>
              <a:rPr lang="en-US" dirty="0"/>
              <a:t>File Permissions of a Mapped Drive</a:t>
            </a:r>
          </a:p>
        </p:txBody>
      </p:sp>
      <p:sp>
        <p:nvSpPr>
          <p:cNvPr id="573444" name="Line 6"/>
          <p:cNvSpPr>
            <a:spLocks noChangeShapeType="1"/>
          </p:cNvSpPr>
          <p:nvPr/>
        </p:nvSpPr>
        <p:spPr bwMode="auto">
          <a:xfrm>
            <a:off x="3740150" y="2849563"/>
            <a:ext cx="360363" cy="544512"/>
          </a:xfrm>
          <a:prstGeom prst="line">
            <a:avLst/>
          </a:prstGeom>
          <a:noFill/>
          <a:ln w="38100">
            <a:solidFill>
              <a:schemeClr val="hlink"/>
            </a:solidFill>
            <a:round/>
            <a:headEnd/>
            <a:tailEnd type="triangle" w="med" len="med"/>
          </a:ln>
        </p:spPr>
        <p:txBody>
          <a:bodyPr wrap="none" anchor="ctr"/>
          <a:lstStyle/>
          <a:p>
            <a:endParaRPr lang="en-US" dirty="0"/>
          </a:p>
        </p:txBody>
      </p:sp>
      <p:pic>
        <p:nvPicPr>
          <p:cNvPr id="573445" name="Picture 10" descr="4-29"/>
          <p:cNvPicPr>
            <a:picLocks noChangeArrowheads="1"/>
          </p:cNvPicPr>
          <p:nvPr/>
        </p:nvPicPr>
        <p:blipFill>
          <a:blip r:embed="rId3" cstate="print"/>
          <a:stretch>
            <a:fillRect/>
          </a:stretch>
        </p:blipFill>
        <p:spPr bwMode="auto">
          <a:xfrm>
            <a:off x="1169897" y="1156447"/>
            <a:ext cx="6669738" cy="4343400"/>
          </a:xfrm>
          <a:prstGeom prst="rect">
            <a:avLst/>
          </a:prstGeom>
          <a:noFill/>
          <a:ln w="9525">
            <a:noFill/>
            <a:miter lim="800000"/>
            <a:headEnd/>
            <a:tailEnd/>
          </a:ln>
        </p:spPr>
      </p:pic>
      <p:sp>
        <p:nvSpPr>
          <p:cNvPr id="573446" name="Rectangle 7"/>
          <p:cNvSpPr>
            <a:spLocks noChangeArrowheads="1"/>
          </p:cNvSpPr>
          <p:nvPr/>
        </p:nvSpPr>
        <p:spPr bwMode="auto">
          <a:xfrm>
            <a:off x="2607703" y="2148168"/>
            <a:ext cx="1073150" cy="265113"/>
          </a:xfrm>
          <a:prstGeom prst="rect">
            <a:avLst/>
          </a:prstGeom>
          <a:noFill/>
          <a:ln w="28575">
            <a:solidFill>
              <a:schemeClr val="hlink"/>
            </a:solidFill>
            <a:miter lim="800000"/>
            <a:headEnd/>
            <a:tailEnd/>
          </a:ln>
        </p:spPr>
        <p:txBody>
          <a:bodyPr wrap="none" anchor="ctr"/>
          <a:lstStyle/>
          <a:p>
            <a:pPr>
              <a:buClrTx/>
              <a:buFontTx/>
              <a:buNone/>
            </a:pPr>
            <a:endParaRPr lang="en-US" sz="1600" baseline="0" dirty="0"/>
          </a:p>
        </p:txBody>
      </p:sp>
      <p:sp>
        <p:nvSpPr>
          <p:cNvPr id="573447" name="Text Box 7"/>
          <p:cNvSpPr txBox="1">
            <a:spLocks noChangeArrowheads="1"/>
          </p:cNvSpPr>
          <p:nvPr/>
        </p:nvSpPr>
        <p:spPr bwMode="auto">
          <a:xfrm>
            <a:off x="3563938" y="3036888"/>
            <a:ext cx="3357562" cy="349250"/>
          </a:xfrm>
          <a:prstGeom prst="rect">
            <a:avLst/>
          </a:prstGeom>
          <a:solidFill>
            <a:schemeClr val="bg1"/>
          </a:solidFill>
          <a:ln w="12700">
            <a:solidFill>
              <a:srgbClr val="000000"/>
            </a:solidFill>
            <a:miter lim="800000"/>
            <a:headEnd/>
            <a:tailEnd/>
          </a:ln>
        </p:spPr>
        <p:txBody>
          <a:bodyPr wrap="none">
            <a:spAutoFit/>
          </a:bodyPr>
          <a:lstStyle/>
          <a:p>
            <a:pPr>
              <a:buClrTx/>
              <a:buFontTx/>
              <a:buNone/>
            </a:pPr>
            <a:r>
              <a:rPr lang="en-US" sz="1600" baseline="0" dirty="0"/>
              <a:t>Right-click and choose </a:t>
            </a:r>
            <a:r>
              <a:rPr lang="en-US" sz="1600" b="1" baseline="0" dirty="0" smtClean="0"/>
              <a:t>Properties</a:t>
            </a:r>
            <a:endParaRPr lang="en-US" sz="1600" baseline="0" dirty="0"/>
          </a:p>
        </p:txBody>
      </p:sp>
      <p:cxnSp>
        <p:nvCxnSpPr>
          <p:cNvPr id="573448" name="AutoShape 8"/>
          <p:cNvCxnSpPr>
            <a:cxnSpLocks noChangeShapeType="1"/>
            <a:stCxn id="573447" idx="1"/>
            <a:endCxn id="573446" idx="2"/>
          </p:cNvCxnSpPr>
          <p:nvPr/>
        </p:nvCxnSpPr>
        <p:spPr bwMode="auto">
          <a:xfrm rot="10800000">
            <a:off x="3144278" y="2413281"/>
            <a:ext cx="419660" cy="798232"/>
          </a:xfrm>
          <a:prstGeom prst="bentConnector2">
            <a:avLst/>
          </a:prstGeom>
          <a:noFill/>
          <a:ln w="28575">
            <a:solidFill>
              <a:schemeClr val="hlink"/>
            </a:solidFill>
            <a:miter lim="800000"/>
            <a:headEnd/>
            <a:tailEnd type="triangle" w="med" len="med"/>
          </a:ln>
          <a:effectLst/>
        </p:spPr>
      </p:cxn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5490" name="Rectangle 2"/>
          <p:cNvSpPr>
            <a:spLocks noGrp="1" noChangeArrowheads="1"/>
          </p:cNvSpPr>
          <p:nvPr>
            <p:ph type="title"/>
          </p:nvPr>
        </p:nvSpPr>
        <p:spPr/>
        <p:txBody>
          <a:bodyPr/>
          <a:lstStyle/>
          <a:p>
            <a:r>
              <a:rPr lang="en-US" dirty="0"/>
              <a:t>Security Tab</a:t>
            </a:r>
          </a:p>
        </p:txBody>
      </p:sp>
      <p:pic>
        <p:nvPicPr>
          <p:cNvPr id="575491" name="Picture 4" descr="File_Permissions_2"/>
          <p:cNvPicPr>
            <a:picLocks noChangeAspect="1" noChangeArrowheads="1"/>
          </p:cNvPicPr>
          <p:nvPr/>
        </p:nvPicPr>
        <p:blipFill>
          <a:blip r:embed="rId3" cstate="print"/>
          <a:stretch>
            <a:fillRect/>
          </a:stretch>
        </p:blipFill>
        <p:spPr bwMode="auto">
          <a:xfrm>
            <a:off x="1148205" y="1266825"/>
            <a:ext cx="3713864" cy="5080000"/>
          </a:xfrm>
          <a:prstGeom prst="rect">
            <a:avLst/>
          </a:prstGeom>
          <a:noFill/>
          <a:ln w="9525">
            <a:noFill/>
            <a:miter lim="800000"/>
            <a:headEnd/>
            <a:tailEnd/>
          </a:ln>
        </p:spPr>
      </p:pic>
      <p:sp>
        <p:nvSpPr>
          <p:cNvPr id="575492" name="Text Box 5"/>
          <p:cNvSpPr txBox="1">
            <a:spLocks noChangeArrowheads="1"/>
          </p:cNvSpPr>
          <p:nvPr/>
        </p:nvSpPr>
        <p:spPr bwMode="auto">
          <a:xfrm>
            <a:off x="5191125" y="3975100"/>
            <a:ext cx="3592513" cy="1069975"/>
          </a:xfrm>
          <a:prstGeom prst="rect">
            <a:avLst/>
          </a:prstGeom>
          <a:noFill/>
          <a:ln w="12700">
            <a:noFill/>
            <a:miter lim="800000"/>
            <a:headEnd/>
            <a:tailEnd/>
          </a:ln>
        </p:spPr>
        <p:txBody>
          <a:bodyPr wrap="none">
            <a:spAutoFit/>
          </a:bodyPr>
          <a:lstStyle/>
          <a:p>
            <a:pPr algn="l">
              <a:buClrTx/>
              <a:buFontTx/>
              <a:buNone/>
            </a:pPr>
            <a:r>
              <a:rPr lang="en-US" sz="1600" baseline="0" dirty="0"/>
              <a:t>The Everyone system group </a:t>
            </a:r>
            <a:br>
              <a:rPr lang="en-US" sz="1600" baseline="0" dirty="0"/>
            </a:br>
            <a:r>
              <a:rPr lang="en-US" sz="1600" baseline="0" dirty="0"/>
              <a:t>has full control for permissions, </a:t>
            </a:r>
            <a:br>
              <a:rPr lang="en-US" sz="1600" baseline="0" dirty="0"/>
            </a:br>
            <a:r>
              <a:rPr lang="en-US" sz="1600" baseline="0" dirty="0"/>
              <a:t>including Modify, Read &amp; Execute,</a:t>
            </a:r>
            <a:br>
              <a:rPr lang="en-US" sz="1600" baseline="0" dirty="0"/>
            </a:br>
            <a:r>
              <a:rPr lang="en-US" sz="1600" baseline="0" dirty="0"/>
              <a:t>Read, Write, and Special Permissions</a:t>
            </a:r>
          </a:p>
        </p:txBody>
      </p:sp>
      <p:sp>
        <p:nvSpPr>
          <p:cNvPr id="575493" name="Rectangle 6"/>
          <p:cNvSpPr>
            <a:spLocks noChangeArrowheads="1"/>
          </p:cNvSpPr>
          <p:nvPr/>
        </p:nvSpPr>
        <p:spPr bwMode="auto">
          <a:xfrm>
            <a:off x="1752600" y="1514475"/>
            <a:ext cx="500063" cy="261938"/>
          </a:xfrm>
          <a:prstGeom prst="rect">
            <a:avLst/>
          </a:prstGeom>
          <a:noFill/>
          <a:ln w="28575">
            <a:solidFill>
              <a:schemeClr val="hlink"/>
            </a:solidFill>
            <a:miter lim="800000"/>
            <a:headEnd/>
            <a:tailEnd/>
          </a:ln>
        </p:spPr>
        <p:txBody>
          <a:bodyPr wrap="none" anchor="ctr"/>
          <a:lstStyle/>
          <a:p>
            <a:pPr>
              <a:buClrTx/>
              <a:buFontTx/>
              <a:buNone/>
            </a:pPr>
            <a:endParaRPr lang="en-US" sz="1600" baseline="0" dirty="0"/>
          </a:p>
        </p:txBody>
      </p:sp>
      <p:sp>
        <p:nvSpPr>
          <p:cNvPr id="575494" name="Rectangle 7"/>
          <p:cNvSpPr>
            <a:spLocks noChangeArrowheads="1"/>
          </p:cNvSpPr>
          <p:nvPr/>
        </p:nvSpPr>
        <p:spPr bwMode="auto">
          <a:xfrm>
            <a:off x="1344706" y="3687763"/>
            <a:ext cx="3292382" cy="1502802"/>
          </a:xfrm>
          <a:prstGeom prst="rect">
            <a:avLst/>
          </a:prstGeom>
          <a:noFill/>
          <a:ln w="28575">
            <a:solidFill>
              <a:schemeClr val="hlink"/>
            </a:solidFill>
            <a:miter lim="800000"/>
            <a:headEnd/>
            <a:tailEnd/>
          </a:ln>
        </p:spPr>
        <p:txBody>
          <a:bodyPr wrap="none" anchor="ctr"/>
          <a:lstStyle/>
          <a:p>
            <a:pPr>
              <a:buClrTx/>
              <a:buFontTx/>
              <a:buNone/>
            </a:pPr>
            <a:endParaRPr lang="en-US" sz="1600" baseline="0" dirty="0"/>
          </a:p>
        </p:txBody>
      </p:sp>
      <p:sp>
        <p:nvSpPr>
          <p:cNvPr id="575495" name="Text Box 8"/>
          <p:cNvSpPr txBox="1">
            <a:spLocks noChangeArrowheads="1"/>
          </p:cNvSpPr>
          <p:nvPr/>
        </p:nvSpPr>
        <p:spPr bwMode="auto">
          <a:xfrm>
            <a:off x="5157788" y="1993900"/>
            <a:ext cx="2160587" cy="336550"/>
          </a:xfrm>
          <a:prstGeom prst="rect">
            <a:avLst/>
          </a:prstGeom>
          <a:noFill/>
          <a:ln w="12700">
            <a:noFill/>
            <a:miter lim="800000"/>
            <a:headEnd/>
            <a:tailEnd/>
          </a:ln>
        </p:spPr>
        <p:txBody>
          <a:bodyPr wrap="none">
            <a:spAutoFit/>
          </a:bodyPr>
          <a:lstStyle/>
          <a:p>
            <a:pPr>
              <a:buClrTx/>
              <a:buFontTx/>
              <a:buNone/>
            </a:pPr>
            <a:r>
              <a:rPr lang="en-US" sz="1600" baseline="0" dirty="0"/>
              <a:t>Click the </a:t>
            </a:r>
            <a:r>
              <a:rPr lang="en-US" sz="1600" b="1" baseline="0" dirty="0"/>
              <a:t>Security</a:t>
            </a:r>
            <a:r>
              <a:rPr lang="en-US" sz="1600" baseline="0" dirty="0"/>
              <a:t> tab</a:t>
            </a:r>
          </a:p>
        </p:txBody>
      </p:sp>
      <p:cxnSp>
        <p:nvCxnSpPr>
          <p:cNvPr id="575496" name="AutoShape 8"/>
          <p:cNvCxnSpPr>
            <a:cxnSpLocks noChangeShapeType="1"/>
            <a:stCxn id="575495" idx="1"/>
            <a:endCxn id="575493" idx="2"/>
          </p:cNvCxnSpPr>
          <p:nvPr/>
        </p:nvCxnSpPr>
        <p:spPr bwMode="auto">
          <a:xfrm rot="10800000">
            <a:off x="2003425" y="1790700"/>
            <a:ext cx="3154363" cy="371475"/>
          </a:xfrm>
          <a:prstGeom prst="bentConnector2">
            <a:avLst/>
          </a:prstGeom>
          <a:noFill/>
          <a:ln w="28575">
            <a:solidFill>
              <a:schemeClr val="hlink"/>
            </a:solidFill>
            <a:miter lim="800000"/>
            <a:headEnd/>
            <a:tailEnd type="triangle" w="med" len="med"/>
          </a:ln>
          <a:effectLst/>
        </p:spPr>
      </p:cxnSp>
      <p:cxnSp>
        <p:nvCxnSpPr>
          <p:cNvPr id="575497" name="AutoShape 9"/>
          <p:cNvCxnSpPr>
            <a:cxnSpLocks noChangeShapeType="1"/>
            <a:stCxn id="575492" idx="1"/>
            <a:endCxn id="575494" idx="3"/>
          </p:cNvCxnSpPr>
          <p:nvPr/>
        </p:nvCxnSpPr>
        <p:spPr bwMode="auto">
          <a:xfrm rot="10800000">
            <a:off x="4637089" y="4439164"/>
            <a:ext cx="554037" cy="70924"/>
          </a:xfrm>
          <a:prstGeom prst="straightConnector1">
            <a:avLst/>
          </a:prstGeom>
          <a:noFill/>
          <a:ln w="28575">
            <a:solidFill>
              <a:schemeClr val="hlink"/>
            </a:solidFill>
            <a:round/>
            <a:headEnd/>
            <a:tailEnd type="triangle" w="med" len="med"/>
          </a:ln>
          <a:effectLst/>
        </p:spPr>
      </p:cxnSp>
      <p:sp>
        <p:nvSpPr>
          <p:cNvPr id="11" name="TextBox 10"/>
          <p:cNvSpPr txBox="1"/>
          <p:nvPr/>
        </p:nvSpPr>
        <p:spPr>
          <a:xfrm>
            <a:off x="5252540" y="2753958"/>
            <a:ext cx="3772186" cy="707886"/>
          </a:xfrm>
          <a:prstGeom prst="rect">
            <a:avLst/>
          </a:prstGeom>
          <a:noFill/>
        </p:spPr>
        <p:txBody>
          <a:bodyPr wrap="none" rtlCol="0">
            <a:spAutoFit/>
          </a:bodyPr>
          <a:lstStyle/>
          <a:p>
            <a:pPr algn="l"/>
            <a:r>
              <a:rPr lang="en-US" b="1" dirty="0" smtClean="0"/>
              <a:t>NOTE:  </a:t>
            </a:r>
            <a:r>
              <a:rPr lang="en-US" dirty="0" smtClean="0"/>
              <a:t>Grayed out permission </a:t>
            </a:r>
            <a:br>
              <a:rPr lang="en-US" dirty="0" smtClean="0"/>
            </a:br>
            <a:r>
              <a:rPr lang="en-US" dirty="0" smtClean="0"/>
              <a:t>is inherited from parent folders </a:t>
            </a:r>
            <a:endParaRPr lang="en-US" dirty="0"/>
          </a:p>
        </p:txBody>
      </p:sp>
      <p:cxnSp>
        <p:nvCxnSpPr>
          <p:cNvPr id="14" name="AutoShape 9"/>
          <p:cNvCxnSpPr>
            <a:cxnSpLocks noChangeShapeType="1"/>
          </p:cNvCxnSpPr>
          <p:nvPr/>
        </p:nvCxnSpPr>
        <p:spPr bwMode="auto">
          <a:xfrm rot="10800000" flipV="1">
            <a:off x="3754419" y="3238051"/>
            <a:ext cx="1527586" cy="806825"/>
          </a:xfrm>
          <a:prstGeom prst="straightConnector1">
            <a:avLst/>
          </a:prstGeom>
          <a:noFill/>
          <a:ln w="28575">
            <a:solidFill>
              <a:schemeClr val="hlink"/>
            </a:solidFill>
            <a:round/>
            <a:headEnd/>
            <a:tailEnd type="triangle" w="med" len="med"/>
          </a:ln>
          <a:effectLst/>
        </p:spPr>
      </p:cxn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8435" name="Rectangle 3"/>
          <p:cNvSpPr>
            <a:spLocks noGrp="1" noChangeArrowheads="1"/>
          </p:cNvSpPr>
          <p:nvPr>
            <p:ph type="title" idx="4294967295"/>
          </p:nvPr>
        </p:nvSpPr>
        <p:spPr>
          <a:xfrm>
            <a:off x="1006475" y="1828800"/>
            <a:ext cx="4419600" cy="2028825"/>
          </a:xfrm>
        </p:spPr>
        <p:txBody>
          <a:bodyPr anchor="b"/>
          <a:lstStyle/>
          <a:p>
            <a:r>
              <a:rPr lang="en-US" dirty="0" smtClean="0"/>
              <a:t>Access-Based Enumeration</a:t>
            </a:r>
          </a:p>
        </p:txBody>
      </p:sp>
      <p:pic>
        <p:nvPicPr>
          <p:cNvPr id="7" name="Picture 6" descr="jump.png"/>
          <p:cNvPicPr>
            <a:picLocks noChangeAspect="1"/>
          </p:cNvPicPr>
          <p:nvPr/>
        </p:nvPicPr>
        <p:blipFill>
          <a:blip r:embed="rId3" cstate="print"/>
          <a:stretch>
            <a:fillRect/>
          </a:stretch>
        </p:blipFill>
        <p:spPr>
          <a:xfrm>
            <a:off x="5396089" y="1230496"/>
            <a:ext cx="3533421" cy="1943382"/>
          </a:xfrm>
          <a:prstGeom prst="rect">
            <a:avLst/>
          </a:prstGeom>
        </p:spPr>
      </p:pic>
    </p:spTree>
  </p:cSld>
  <p:clrMapOvr>
    <a:masterClrMapping/>
  </p:clrMapOvr>
  <p:transition advClick="0"/>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7538" name="Rectangle 2"/>
          <p:cNvSpPr>
            <a:spLocks noGrp="1" noChangeArrowheads="1"/>
          </p:cNvSpPr>
          <p:nvPr>
            <p:ph type="title"/>
          </p:nvPr>
        </p:nvSpPr>
        <p:spPr/>
        <p:txBody>
          <a:bodyPr/>
          <a:lstStyle/>
          <a:p>
            <a:r>
              <a:rPr lang="en-US" dirty="0" smtClean="0"/>
              <a:t>Access-Based </a:t>
            </a:r>
            <a:r>
              <a:rPr lang="en-US" dirty="0"/>
              <a:t>Enumeration</a:t>
            </a:r>
          </a:p>
        </p:txBody>
      </p:sp>
      <p:sp>
        <p:nvSpPr>
          <p:cNvPr id="577539" name="Rectangle 3"/>
          <p:cNvSpPr>
            <a:spLocks noGrp="1" noChangeArrowheads="1"/>
          </p:cNvSpPr>
          <p:nvPr>
            <p:ph type="body" idx="1"/>
          </p:nvPr>
        </p:nvSpPr>
        <p:spPr>
          <a:xfrm>
            <a:off x="990600" y="1123950"/>
            <a:ext cx="8153400" cy="5353050"/>
          </a:xfrm>
        </p:spPr>
        <p:txBody>
          <a:bodyPr/>
          <a:lstStyle/>
          <a:p>
            <a:r>
              <a:rPr lang="en-US" sz="2400" dirty="0"/>
              <a:t>Share permissions conventionally allow users to view shared folders or files regardless of whether the users have access to them</a:t>
            </a:r>
          </a:p>
          <a:p>
            <a:pPr lvl="1"/>
            <a:r>
              <a:rPr lang="en-US" sz="2400" dirty="0"/>
              <a:t>Causes security risk</a:t>
            </a:r>
          </a:p>
          <a:p>
            <a:r>
              <a:rPr lang="en-US" sz="2400" dirty="0"/>
              <a:t>Administrators can protect sensitive information using </a:t>
            </a:r>
            <a:r>
              <a:rPr lang="en-US" sz="2400" dirty="0" smtClean="0"/>
              <a:t>the Access-Based </a:t>
            </a:r>
            <a:r>
              <a:rPr lang="en-US" sz="2400" dirty="0"/>
              <a:t>Enumeration (ABE) option</a:t>
            </a:r>
          </a:p>
          <a:p>
            <a:pPr lvl="1">
              <a:buFont typeface="Arial" pitchFamily="34" charset="0"/>
              <a:buNone/>
            </a:pPr>
            <a:r>
              <a:rPr lang="en-US" sz="2400" dirty="0">
                <a:latin typeface="Courier New" pitchFamily="49" charset="0"/>
              </a:rPr>
              <a:t>	cifs shares -change </a:t>
            </a:r>
            <a:r>
              <a:rPr lang="en-US" sz="2400" i="1" dirty="0" smtClean="0">
                <a:latin typeface="Courier New" pitchFamily="49" charset="0"/>
              </a:rPr>
              <a:t>share </a:t>
            </a:r>
            <a:r>
              <a:rPr lang="en-US" sz="2400" dirty="0">
                <a:latin typeface="Courier New" pitchFamily="49" charset="0"/>
              </a:rPr>
              <a:t/>
            </a:r>
            <a:br>
              <a:rPr lang="en-US" sz="2400" dirty="0">
                <a:latin typeface="Courier New" pitchFamily="49" charset="0"/>
              </a:rPr>
            </a:br>
            <a:r>
              <a:rPr lang="en-US" sz="2400" dirty="0">
                <a:latin typeface="Courier New" pitchFamily="49" charset="0"/>
              </a:rPr>
              <a:t>[-accessbasedenum | -noaccessbasedenum]</a:t>
            </a:r>
          </a:p>
          <a:p>
            <a:pPr lvl="1"/>
            <a:r>
              <a:rPr lang="en-US" sz="2400" dirty="0"/>
              <a:t>May be set with </a:t>
            </a:r>
            <a:r>
              <a:rPr lang="en-US" sz="2400" dirty="0">
                <a:latin typeface="Courier New" pitchFamily="49" charset="0"/>
              </a:rPr>
              <a:t>-add</a:t>
            </a:r>
            <a:r>
              <a:rPr lang="en-US" sz="2400" dirty="0"/>
              <a:t> switch when creating shares</a:t>
            </a:r>
          </a:p>
          <a:p>
            <a:pPr lvl="1"/>
            <a:r>
              <a:rPr lang="en-US" sz="2400" dirty="0"/>
              <a:t>No ABE is the default</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9586" name="Rectangle 2"/>
          <p:cNvSpPr>
            <a:spLocks noGrp="1" noChangeArrowheads="1"/>
          </p:cNvSpPr>
          <p:nvPr>
            <p:ph type="title"/>
          </p:nvPr>
        </p:nvSpPr>
        <p:spPr/>
        <p:txBody>
          <a:bodyPr/>
          <a:lstStyle/>
          <a:p>
            <a:r>
              <a:rPr lang="en-US" dirty="0" smtClean="0"/>
              <a:t>Access-Based </a:t>
            </a:r>
            <a:r>
              <a:rPr lang="en-US" dirty="0"/>
              <a:t>Enumeration (Cont.)</a:t>
            </a:r>
          </a:p>
        </p:txBody>
      </p:sp>
      <p:pic>
        <p:nvPicPr>
          <p:cNvPr id="579587" name="Picture 4"/>
          <p:cNvPicPr>
            <a:picLocks noChangeAspect="1" noChangeArrowheads="1"/>
          </p:cNvPicPr>
          <p:nvPr/>
        </p:nvPicPr>
        <p:blipFill>
          <a:blip r:embed="rId3" cstate="print"/>
          <a:srcRect/>
          <a:stretch>
            <a:fillRect/>
          </a:stretch>
        </p:blipFill>
        <p:spPr bwMode="auto">
          <a:xfrm>
            <a:off x="4162994" y="1118908"/>
            <a:ext cx="4780980" cy="3009340"/>
          </a:xfrm>
          <a:prstGeom prst="rect">
            <a:avLst/>
          </a:prstGeom>
          <a:noFill/>
          <a:ln w="12700">
            <a:noFill/>
            <a:miter lim="800000"/>
            <a:headEnd/>
            <a:tailEnd/>
          </a:ln>
        </p:spPr>
      </p:pic>
      <p:pic>
        <p:nvPicPr>
          <p:cNvPr id="579588" name="Picture 5"/>
          <p:cNvPicPr>
            <a:picLocks noChangeAspect="1" noChangeArrowheads="1"/>
          </p:cNvPicPr>
          <p:nvPr/>
        </p:nvPicPr>
        <p:blipFill>
          <a:blip r:embed="rId4" cstate="print"/>
          <a:srcRect/>
          <a:stretch>
            <a:fillRect/>
          </a:stretch>
        </p:blipFill>
        <p:spPr bwMode="auto">
          <a:xfrm>
            <a:off x="746686" y="2979084"/>
            <a:ext cx="5114925" cy="3236913"/>
          </a:xfrm>
          <a:prstGeom prst="rect">
            <a:avLst/>
          </a:prstGeom>
          <a:noFill/>
          <a:ln w="12700">
            <a:noFill/>
            <a:miter lim="800000"/>
            <a:headEnd/>
            <a:tailEnd/>
          </a:ln>
        </p:spPr>
      </p:pic>
      <p:sp>
        <p:nvSpPr>
          <p:cNvPr id="579589" name="Rectangle 5"/>
          <p:cNvSpPr>
            <a:spLocks noChangeArrowheads="1"/>
          </p:cNvSpPr>
          <p:nvPr/>
        </p:nvSpPr>
        <p:spPr bwMode="auto">
          <a:xfrm>
            <a:off x="1984375" y="1893888"/>
            <a:ext cx="1624419" cy="400110"/>
          </a:xfrm>
          <a:prstGeom prst="rect">
            <a:avLst/>
          </a:prstGeom>
          <a:noFill/>
          <a:ln w="19050" algn="ctr">
            <a:noFill/>
            <a:miter lim="800000"/>
            <a:headEnd/>
            <a:tailEnd/>
          </a:ln>
          <a:effectLst/>
        </p:spPr>
        <p:txBody>
          <a:bodyPr wrap="none">
            <a:spAutoFit/>
          </a:bodyPr>
          <a:lstStyle/>
          <a:p>
            <a:r>
              <a:rPr lang="en-US" baseline="0" dirty="0">
                <a:solidFill>
                  <a:schemeClr val="hlink"/>
                </a:solidFill>
              </a:rPr>
              <a:t>Without ABE</a:t>
            </a:r>
          </a:p>
        </p:txBody>
      </p:sp>
      <p:sp>
        <p:nvSpPr>
          <p:cNvPr id="579590" name="Rectangle 6"/>
          <p:cNvSpPr>
            <a:spLocks noChangeArrowheads="1"/>
          </p:cNvSpPr>
          <p:nvPr/>
        </p:nvSpPr>
        <p:spPr bwMode="auto">
          <a:xfrm>
            <a:off x="6852211" y="4860645"/>
            <a:ext cx="1268552" cy="400110"/>
          </a:xfrm>
          <a:prstGeom prst="rect">
            <a:avLst/>
          </a:prstGeom>
          <a:noFill/>
          <a:ln w="19050" algn="ctr">
            <a:noFill/>
            <a:miter lim="800000"/>
            <a:headEnd/>
            <a:tailEnd/>
          </a:ln>
          <a:effectLst/>
        </p:spPr>
        <p:txBody>
          <a:bodyPr wrap="none">
            <a:spAutoFit/>
          </a:bodyPr>
          <a:lstStyle/>
          <a:p>
            <a:r>
              <a:rPr lang="en-US" baseline="0" dirty="0">
                <a:solidFill>
                  <a:schemeClr val="hlink"/>
                </a:solidFill>
              </a:rPr>
              <a:t>With ABE</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8435" name="Rectangle 3"/>
          <p:cNvSpPr>
            <a:spLocks noGrp="1" noChangeArrowheads="1"/>
          </p:cNvSpPr>
          <p:nvPr>
            <p:ph type="title" idx="4294967295"/>
          </p:nvPr>
        </p:nvSpPr>
        <p:spPr>
          <a:xfrm>
            <a:off x="1006475" y="1828800"/>
            <a:ext cx="4419600" cy="2028825"/>
          </a:xfrm>
        </p:spPr>
        <p:txBody>
          <a:bodyPr anchor="b"/>
          <a:lstStyle/>
          <a:p>
            <a:r>
              <a:rPr lang="en-US" dirty="0" smtClean="0"/>
              <a:t>Module Summary</a:t>
            </a:r>
          </a:p>
        </p:txBody>
      </p:sp>
      <p:pic>
        <p:nvPicPr>
          <p:cNvPr id="7" name="Picture 6" descr="jump.png"/>
          <p:cNvPicPr>
            <a:picLocks noChangeAspect="1"/>
          </p:cNvPicPr>
          <p:nvPr/>
        </p:nvPicPr>
        <p:blipFill>
          <a:blip r:embed="rId3" cstate="print"/>
          <a:stretch>
            <a:fillRect/>
          </a:stretch>
        </p:blipFill>
        <p:spPr>
          <a:xfrm>
            <a:off x="5396089" y="1230496"/>
            <a:ext cx="3533421" cy="1943382"/>
          </a:xfrm>
          <a:prstGeom prst="rect">
            <a:avLst/>
          </a:prstGeom>
        </p:spPr>
      </p:pic>
    </p:spTree>
  </p:cSld>
  <p:clrMapOvr>
    <a:masterClrMapping/>
  </p:clrMapOvr>
  <p:transition advClick="0"/>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6"/>
          <p:cNvSpPr>
            <a:spLocks noGrp="1" noChangeArrowheads="1"/>
          </p:cNvSpPr>
          <p:nvPr>
            <p:ph type="title" idx="4294967295"/>
          </p:nvPr>
        </p:nvSpPr>
        <p:spPr/>
        <p:txBody>
          <a:bodyPr/>
          <a:lstStyle/>
          <a:p>
            <a:r>
              <a:rPr lang="en-US" dirty="0"/>
              <a:t>Module Summary</a:t>
            </a:r>
          </a:p>
        </p:txBody>
      </p:sp>
      <p:sp>
        <p:nvSpPr>
          <p:cNvPr id="74755" name="Rectangle 7"/>
          <p:cNvSpPr>
            <a:spLocks noGrp="1" noChangeArrowheads="1"/>
          </p:cNvSpPr>
          <p:nvPr>
            <p:ph type="body" idx="4294967295"/>
          </p:nvPr>
        </p:nvSpPr>
        <p:spPr/>
        <p:txBody>
          <a:bodyPr/>
          <a:lstStyle/>
          <a:p>
            <a:pPr>
              <a:buNone/>
            </a:pPr>
            <a:r>
              <a:rPr lang="en-US" dirty="0" smtClean="0"/>
              <a:t>In this module, you should have learned to:</a:t>
            </a:r>
          </a:p>
          <a:p>
            <a:r>
              <a:rPr lang="en-US" sz="2400" dirty="0" smtClean="0"/>
              <a:t>Create and manage local users for a storage system</a:t>
            </a:r>
          </a:p>
          <a:p>
            <a:r>
              <a:rPr lang="en-US" sz="2400" dirty="0" smtClean="0"/>
              <a:t>Identify how to create a local group and make a local user a member of that group</a:t>
            </a:r>
          </a:p>
          <a:p>
            <a:r>
              <a:rPr lang="en-US" sz="2400" dirty="0" smtClean="0"/>
              <a:t>Use the command-line interface, NetApp System Manager or Microsoft tools to add, delete, and modify access permissions of shares</a:t>
            </a:r>
          </a:p>
          <a:p>
            <a:r>
              <a:rPr lang="en-US" sz="2400" dirty="0" smtClean="0"/>
              <a:t>Use Microsoft tools to add, delete, and modify access permissions of files and folders</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ctrTitle"/>
          </p:nvPr>
        </p:nvSpPr>
        <p:spPr/>
        <p:txBody>
          <a:bodyPr/>
          <a:lstStyle/>
          <a:p>
            <a:r>
              <a:rPr lang="en-US" dirty="0"/>
              <a:t>Exercise</a:t>
            </a:r>
          </a:p>
        </p:txBody>
      </p:sp>
      <p:sp>
        <p:nvSpPr>
          <p:cNvPr id="98307" name="Rectangle 3"/>
          <p:cNvSpPr>
            <a:spLocks noGrp="1" noChangeArrowheads="1"/>
          </p:cNvSpPr>
          <p:nvPr>
            <p:ph type="subTitle" idx="1"/>
          </p:nvPr>
        </p:nvSpPr>
        <p:spPr/>
        <p:txBody>
          <a:bodyPr/>
          <a:lstStyle/>
          <a:p>
            <a:r>
              <a:rPr lang="en-US" dirty="0"/>
              <a:t>Module </a:t>
            </a:r>
            <a:r>
              <a:rPr lang="en-US" dirty="0" smtClean="0"/>
              <a:t>8: CIFS Access Control</a:t>
            </a:r>
            <a:endParaRPr lang="en-US" dirty="0"/>
          </a:p>
          <a:p>
            <a:r>
              <a:rPr lang="en-US" dirty="0"/>
              <a:t>Estimated Time: </a:t>
            </a:r>
            <a:r>
              <a:rPr lang="en-US" dirty="0" smtClean="0"/>
              <a:t>30 </a:t>
            </a:r>
            <a:r>
              <a:rPr lang="en-US" dirty="0"/>
              <a:t>minutes</a:t>
            </a:r>
          </a:p>
        </p:txBody>
      </p:sp>
      <p:sp>
        <p:nvSpPr>
          <p:cNvPr id="98308" name="Rectangle 2"/>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pPr>
              <a:buClr>
                <a:schemeClr val="accent2"/>
              </a:buClr>
              <a:buFont typeface="Wingdings 2" pitchFamily="18" charset="2"/>
              <a:buNone/>
            </a:pPr>
            <a:endParaRPr lang="en-US" dirty="0"/>
          </a:p>
        </p:txBody>
      </p:sp>
      <p:sp>
        <p:nvSpPr>
          <p:cNvPr id="98309" name="Rectangle 4"/>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pPr>
              <a:buClr>
                <a:schemeClr val="accent2"/>
              </a:buClr>
              <a:buFont typeface="Wingdings 2" pitchFamily="18" charset="2"/>
              <a:buNone/>
            </a:pPr>
            <a:endParaRPr lang="en-US" dirty="0"/>
          </a:p>
        </p:txBody>
      </p:sp>
    </p:spTree>
  </p:cSld>
  <p:clrMapOvr>
    <a:masterClrMapping/>
  </p:clrMapOvr>
  <p:transition advClick="0"/>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0179" name="Rectangle 2"/>
          <p:cNvSpPr>
            <a:spLocks noGrp="1" noChangeArrowheads="1"/>
          </p:cNvSpPr>
          <p:nvPr>
            <p:ph type="title"/>
          </p:nvPr>
        </p:nvSpPr>
        <p:spPr/>
        <p:txBody>
          <a:bodyPr/>
          <a:lstStyle/>
          <a:p>
            <a:r>
              <a:rPr lang="en-US" dirty="0"/>
              <a:t>Check Your Understanding</a:t>
            </a:r>
          </a:p>
        </p:txBody>
      </p:sp>
      <p:sp>
        <p:nvSpPr>
          <p:cNvPr id="50180" name="Rectangle 3"/>
          <p:cNvSpPr>
            <a:spLocks noGrp="1" noChangeArrowheads="1"/>
          </p:cNvSpPr>
          <p:nvPr>
            <p:ph type="body" idx="1"/>
          </p:nvPr>
        </p:nvSpPr>
        <p:spPr/>
        <p:txBody>
          <a:bodyPr/>
          <a:lstStyle/>
          <a:p>
            <a:r>
              <a:rPr lang="en-US" dirty="0" smtClean="0"/>
              <a:t>What is the purpose of a local administrator account on a storage system, and why does </a:t>
            </a:r>
            <a:r>
              <a:rPr lang="en-US" dirty="0" smtClean="0">
                <a:latin typeface="Courier New" pitchFamily="49" charset="0"/>
              </a:rPr>
              <a:t>cifs setup</a:t>
            </a:r>
            <a:r>
              <a:rPr lang="en-US" dirty="0" smtClean="0"/>
              <a:t> recommend creating one?</a:t>
            </a:r>
          </a:p>
          <a:p>
            <a:r>
              <a:rPr lang="en-US" dirty="0" smtClean="0"/>
              <a:t>What does it mean when a storage system is configured for multiprotocol access?</a:t>
            </a:r>
          </a:p>
          <a:p>
            <a:r>
              <a:rPr lang="en-US" dirty="0" smtClean="0"/>
              <a:t>What command adds local users and groups to the storage system?</a:t>
            </a:r>
            <a:endParaRPr lang="en-US" dirty="0"/>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0354" name="Rectangle 2"/>
          <p:cNvSpPr>
            <a:spLocks noGrp="1" noChangeArrowheads="1"/>
          </p:cNvSpPr>
          <p:nvPr>
            <p:ph type="ctrTitle"/>
          </p:nvPr>
        </p:nvSpPr>
        <p:spPr/>
        <p:txBody>
          <a:bodyPr/>
          <a:lstStyle/>
          <a:p>
            <a:r>
              <a:rPr lang="en-US" dirty="0"/>
              <a:t>Answers</a:t>
            </a:r>
          </a:p>
        </p:txBody>
      </p:sp>
      <p:sp>
        <p:nvSpPr>
          <p:cNvPr id="100355" name="Rectangle 3"/>
          <p:cNvSpPr>
            <a:spLocks noGrp="1" noChangeArrowheads="1"/>
          </p:cNvSpPr>
          <p:nvPr>
            <p:ph type="subTitle" idx="1"/>
          </p:nvPr>
        </p:nvSpPr>
        <p:spPr/>
        <p:txBody>
          <a:bodyPr/>
          <a:lstStyle/>
          <a:p>
            <a:r>
              <a:rPr lang="en-US" dirty="0" smtClean="0"/>
              <a:t>Module 8: CIFS Access Control</a:t>
            </a:r>
            <a:endParaRPr lang="en-US" dirty="0"/>
          </a:p>
        </p:txBody>
      </p:sp>
    </p:spTree>
  </p:cSld>
  <p:clrMapOvr>
    <a:masterClrMapping/>
  </p:clrMapOvr>
  <p:transition advClick="0"/>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Check Your Understanding: Answers</a:t>
            </a:r>
            <a:endParaRPr lang="en-US" dirty="0"/>
          </a:p>
        </p:txBody>
      </p:sp>
      <p:sp>
        <p:nvSpPr>
          <p:cNvPr id="3" name="Content Placeholder 2"/>
          <p:cNvSpPr>
            <a:spLocks noGrp="1"/>
          </p:cNvSpPr>
          <p:nvPr>
            <p:ph idx="1"/>
          </p:nvPr>
        </p:nvSpPr>
        <p:spPr/>
        <p:txBody>
          <a:bodyPr/>
          <a:lstStyle/>
          <a:p>
            <a:r>
              <a:rPr lang="en-US" sz="2400" dirty="0" smtClean="0"/>
              <a:t>What is the purpose of a local administrator account on a storage system, and why does </a:t>
            </a:r>
            <a:r>
              <a:rPr lang="en-US" sz="2400" dirty="0" smtClean="0">
                <a:latin typeface="Courier New" pitchFamily="49" charset="0"/>
              </a:rPr>
              <a:t>cifs setup</a:t>
            </a:r>
            <a:r>
              <a:rPr lang="en-US" sz="2400" dirty="0" smtClean="0"/>
              <a:t> recommend creating one?</a:t>
            </a:r>
          </a:p>
          <a:p>
            <a:pPr lvl="1">
              <a:buNone/>
            </a:pPr>
            <a:r>
              <a:rPr lang="en-US" sz="2200" dirty="0" smtClean="0">
                <a:solidFill>
                  <a:srgbClr val="005BAE"/>
                </a:solidFill>
              </a:rPr>
              <a:t>The local administrator can administer CIFS access to </a:t>
            </a:r>
          </a:p>
          <a:p>
            <a:pPr lvl="1">
              <a:spcBef>
                <a:spcPct val="0"/>
              </a:spcBef>
              <a:buNone/>
            </a:pPr>
            <a:r>
              <a:rPr lang="en-US" sz="2200" dirty="0" smtClean="0">
                <a:solidFill>
                  <a:schemeClr val="hlink"/>
                </a:solidFill>
              </a:rPr>
              <a:t>the storage system when the domain controller is down</a:t>
            </a:r>
          </a:p>
          <a:p>
            <a:r>
              <a:rPr lang="en-US" sz="2400" dirty="0" smtClean="0"/>
              <a:t>What does it mean when a storage system is configured for multiprotocol access?</a:t>
            </a:r>
          </a:p>
          <a:p>
            <a:pPr lvl="1">
              <a:spcBef>
                <a:spcPct val="0"/>
              </a:spcBef>
              <a:buNone/>
            </a:pPr>
            <a:r>
              <a:rPr lang="en-US" sz="2200" dirty="0" smtClean="0">
                <a:solidFill>
                  <a:schemeClr val="hlink"/>
                </a:solidFill>
              </a:rPr>
              <a:t>Any file can be accessed by NFS (UNIX users) and CIFS </a:t>
            </a:r>
          </a:p>
          <a:p>
            <a:pPr marL="290513" lvl="1" indent="9525">
              <a:spcBef>
                <a:spcPct val="0"/>
              </a:spcBef>
              <a:buNone/>
            </a:pPr>
            <a:r>
              <a:rPr lang="en-US" sz="2200" dirty="0" smtClean="0">
                <a:solidFill>
                  <a:schemeClr val="hlink"/>
                </a:solidFill>
              </a:rPr>
              <a:t>(Windows users) protocols; both NFS and CIFS must be licensed</a:t>
            </a:r>
          </a:p>
          <a:p>
            <a:r>
              <a:rPr lang="en-US" sz="2400" dirty="0" smtClean="0"/>
              <a:t>What command adds local users and groups to the storage system?</a:t>
            </a:r>
          </a:p>
          <a:p>
            <a:pPr lvl="1">
              <a:buNone/>
            </a:pPr>
            <a:r>
              <a:rPr lang="en-US" sz="2200" dirty="0" smtClean="0">
                <a:solidFill>
                  <a:schemeClr val="hlink"/>
                </a:solidFill>
                <a:latin typeface="Courier New" pitchFamily="49" charset="0"/>
              </a:rPr>
              <a:t>useradmin</a:t>
            </a:r>
            <a:endParaRPr lang="en-US" sz="2200" dirty="0">
              <a:solidFill>
                <a:schemeClr val="hlink"/>
              </a:solidFill>
              <a:latin typeface="Courier New" pitchFamily="49"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2010_NetAppUMaster">
  <a:themeElements>
    <a:clrScheme name="NetAppU">
      <a:dk1>
        <a:srgbClr val="000000"/>
      </a:dk1>
      <a:lt1>
        <a:srgbClr val="FFFFFF"/>
      </a:lt1>
      <a:dk2>
        <a:srgbClr val="0085B4"/>
      </a:dk2>
      <a:lt2>
        <a:srgbClr val="565656"/>
      </a:lt2>
      <a:accent1>
        <a:srgbClr val="A5A5A5"/>
      </a:accent1>
      <a:accent2>
        <a:srgbClr val="58A618"/>
      </a:accent2>
      <a:accent3>
        <a:srgbClr val="FFFFFF"/>
      </a:accent3>
      <a:accent4>
        <a:srgbClr val="000000"/>
      </a:accent4>
      <a:accent5>
        <a:srgbClr val="CFCFCF"/>
      </a:accent5>
      <a:accent6>
        <a:srgbClr val="4F9615"/>
      </a:accent6>
      <a:hlink>
        <a:srgbClr val="005BAE"/>
      </a:hlink>
      <a:folHlink>
        <a:srgbClr val="F95F00"/>
      </a:folHlink>
    </a:clrScheme>
    <a:fontScheme name="3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bg2"/>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defRPr kumimoji="0" lang="en-US" sz="20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bg2"/>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defRPr kumimoji="0" lang="en-US" sz="20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3_Default Design 1">
        <a:dk1>
          <a:srgbClr val="000000"/>
        </a:dk1>
        <a:lt1>
          <a:srgbClr val="FFFFFF"/>
        </a:lt1>
        <a:dk2>
          <a:srgbClr val="0085B4"/>
        </a:dk2>
        <a:lt2>
          <a:srgbClr val="565656"/>
        </a:lt2>
        <a:accent1>
          <a:srgbClr val="A5A5A5"/>
        </a:accent1>
        <a:accent2>
          <a:srgbClr val="58A618"/>
        </a:accent2>
        <a:accent3>
          <a:srgbClr val="FFFFFF"/>
        </a:accent3>
        <a:accent4>
          <a:srgbClr val="000000"/>
        </a:accent4>
        <a:accent5>
          <a:srgbClr val="CFCFCF"/>
        </a:accent5>
        <a:accent6>
          <a:srgbClr val="4F9615"/>
        </a:accent6>
        <a:hlink>
          <a:srgbClr val="005BAE"/>
        </a:hlink>
        <a:folHlink>
          <a:srgbClr val="F95F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34DF4BEEE0D634C96C2BA4C27346A6A" ma:contentTypeVersion="0" ma:contentTypeDescription="Create a new document." ma:contentTypeScope="" ma:versionID="c16847618546d2e73100d24c4fef8abb">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p:properties xmlns:p="http://schemas.microsoft.com/office/2006/metadata/properties" xmlns:xsi="http://www.w3.org/2001/XMLSchema-instanc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1373CA4-A48C-45F7-9498-FCB20F1E8137}"/>
</file>

<file path=customXml/itemProps2.xml><?xml version="1.0" encoding="utf-8"?>
<ds:datastoreItem xmlns:ds="http://schemas.openxmlformats.org/officeDocument/2006/customXml" ds:itemID="{56660672-2C43-402E-BA27-239EFA3FF41E}"/>
</file>

<file path=customXml/itemProps3.xml><?xml version="1.0" encoding="utf-8"?>
<ds:datastoreItem xmlns:ds="http://schemas.openxmlformats.org/officeDocument/2006/customXml" ds:itemID="{C51D07A2-197F-4879-969B-4F42A202F866}"/>
</file>

<file path=docProps/app.xml><?xml version="1.0" encoding="utf-8"?>
<Properties xmlns="http://schemas.openxmlformats.org/officeDocument/2006/extended-properties" xmlns:vt="http://schemas.openxmlformats.org/officeDocument/2006/docPropsVTypes">
  <Template/>
  <TotalTime>23564</TotalTime>
  <Words>2638</Words>
  <Application>Microsoft Office PowerPoint</Application>
  <PresentationFormat>Letter Paper (8.5x11 in)</PresentationFormat>
  <Paragraphs>402</Paragraphs>
  <Slides>40</Slides>
  <Notes>40</Notes>
  <HiddenSlides>2</HiddenSlides>
  <MMClips>0</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2010_NetAppUMaster</vt:lpstr>
      <vt:lpstr>CIFS Access Control</vt:lpstr>
      <vt:lpstr>Module Objectives</vt:lpstr>
      <vt:lpstr>Local Users</vt:lpstr>
      <vt:lpstr>Local Users</vt:lpstr>
      <vt:lpstr>Purpose of Local Users</vt:lpstr>
      <vt:lpstr>Purpose of Local Users (Cont.)</vt:lpstr>
      <vt:lpstr>Purpose of Local Users (Cont.)</vt:lpstr>
      <vt:lpstr>Local Administrator</vt:lpstr>
      <vt:lpstr>Local User Definitions</vt:lpstr>
      <vt:lpstr>Administrating Local Users</vt:lpstr>
      <vt:lpstr>Local User Management</vt:lpstr>
      <vt:lpstr>CLI: Adding a New Local User</vt:lpstr>
      <vt:lpstr>CLI: Adding a New Local User (Cont.)</vt:lpstr>
      <vt:lpstr>Local Groups</vt:lpstr>
      <vt:lpstr>Local Groups</vt:lpstr>
      <vt:lpstr>CLI:  Group Management </vt:lpstr>
      <vt:lpstr>CLI: Local Groups</vt:lpstr>
      <vt:lpstr>Share Permissions</vt:lpstr>
      <vt:lpstr>Permissions</vt:lpstr>
      <vt:lpstr>Share Permissions </vt:lpstr>
      <vt:lpstr>cifs access Command</vt:lpstr>
      <vt:lpstr>CLI: Setting and Deleting Share Access</vt:lpstr>
      <vt:lpstr>System Manager:  Setting Share Access</vt:lpstr>
      <vt:lpstr>System Manager:  Deleting Share Access</vt:lpstr>
      <vt:lpstr>MMC: Setting and Deleting Share Access</vt:lpstr>
      <vt:lpstr>MMC: Managing Share Access (Cont.)</vt:lpstr>
      <vt:lpstr>MMC: Managing Share Access (Cont.)</vt:lpstr>
      <vt:lpstr>File Permissions</vt:lpstr>
      <vt:lpstr>Folder and File Permissions</vt:lpstr>
      <vt:lpstr>File Permissions of a Mapped Drive</vt:lpstr>
      <vt:lpstr>Security Tab</vt:lpstr>
      <vt:lpstr>Access-Based Enumeration</vt:lpstr>
      <vt:lpstr>Access-Based Enumeration</vt:lpstr>
      <vt:lpstr>Access-Based Enumeration (Cont.)</vt:lpstr>
      <vt:lpstr>Module Summary</vt:lpstr>
      <vt:lpstr>Module Summary</vt:lpstr>
      <vt:lpstr>Exercise</vt:lpstr>
      <vt:lpstr>Check Your Understanding</vt:lpstr>
      <vt:lpstr>Answers</vt:lpstr>
      <vt:lpstr>Check Your Understanding: Answers</vt:lpstr>
    </vt:vector>
  </TitlesOfParts>
  <Company>NetApp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CIFS Access Control</dc:title>
  <dc:subject>Accelerated NCDA Boot Camp Data ONTAP 8.0 7-Mode</dc:subject>
  <dc:creator>Curtis Burchett</dc:creator>
  <cp:lastModifiedBy>Lenovo User</cp:lastModifiedBy>
  <cp:revision>4</cp:revision>
  <dcterms:created xsi:type="dcterms:W3CDTF">2007-11-29T22:14:11Z</dcterms:created>
  <dcterms:modified xsi:type="dcterms:W3CDTF">2010-04-17T22:37:41Z</dcterms:modified>
  <cp:category>Instructor Guide</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0x010100C34DF4BEEE0D634C96C2BA4C27346A6A</vt:lpwstr>
  </property>
</Properties>
</file>