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37"/>
  </p:notesMasterIdLst>
  <p:handoutMasterIdLst>
    <p:handoutMasterId r:id="rId38"/>
  </p:handoutMasterIdLst>
  <p:sldIdLst>
    <p:sldId id="476" r:id="rId5"/>
    <p:sldId id="477" r:id="rId6"/>
    <p:sldId id="478" r:id="rId7"/>
    <p:sldId id="508" r:id="rId8"/>
    <p:sldId id="480" r:id="rId9"/>
    <p:sldId id="509" r:id="rId10"/>
    <p:sldId id="482" r:id="rId11"/>
    <p:sldId id="483" r:id="rId12"/>
    <p:sldId id="484" r:id="rId13"/>
    <p:sldId id="485" r:id="rId14"/>
    <p:sldId id="486" r:id="rId15"/>
    <p:sldId id="487" r:id="rId16"/>
    <p:sldId id="510" r:id="rId17"/>
    <p:sldId id="489" r:id="rId18"/>
    <p:sldId id="490" r:id="rId19"/>
    <p:sldId id="491" r:id="rId20"/>
    <p:sldId id="511" r:id="rId21"/>
    <p:sldId id="493" r:id="rId22"/>
    <p:sldId id="494" r:id="rId23"/>
    <p:sldId id="495" r:id="rId24"/>
    <p:sldId id="512" r:id="rId25"/>
    <p:sldId id="497" r:id="rId26"/>
    <p:sldId id="498" r:id="rId27"/>
    <p:sldId id="499" r:id="rId28"/>
    <p:sldId id="513" r:id="rId29"/>
    <p:sldId id="501" r:id="rId30"/>
    <p:sldId id="514" r:id="rId31"/>
    <p:sldId id="503" r:id="rId32"/>
    <p:sldId id="504" r:id="rId33"/>
    <p:sldId id="505" r:id="rId34"/>
    <p:sldId id="506" r:id="rId35"/>
    <p:sldId id="507" r:id="rId36"/>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11" autoAdjust="0"/>
    <p:restoredTop sz="57034" autoAdjust="0"/>
  </p:normalViewPr>
  <p:slideViewPr>
    <p:cSldViewPr snapToGrid="0">
      <p:cViewPr varScale="1">
        <p:scale>
          <a:sx n="53" d="100"/>
          <a:sy n="53" d="100"/>
        </p:scale>
        <p:origin x="-2256" y="-96"/>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87" d="100"/>
          <a:sy n="87" d="100"/>
        </p:scale>
        <p:origin x="-1692" y="372"/>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61339C-F386-4E1C-A306-C27811B7C051}" type="doc">
      <dgm:prSet loTypeId="urn:microsoft.com/office/officeart/2005/8/layout/chevron1" loCatId="process" qsTypeId="urn:microsoft.com/office/officeart/2005/8/quickstyle/simple1" qsCatId="simple" csTypeId="urn:microsoft.com/office/officeart/2005/8/colors/accent2_2" csCatId="accent2" phldr="1"/>
      <dgm:spPr/>
    </dgm:pt>
    <dgm:pt modelId="{C0835BB0-7F35-4878-8CB6-6A6498D6C40F}">
      <dgm:prSet phldrT="[Text]"/>
      <dgm:spPr/>
      <dgm:t>
        <a:bodyPr/>
        <a:lstStyle/>
        <a:p>
          <a:r>
            <a:rPr lang="en-US" dirty="0" smtClean="0"/>
            <a:t>License NFS or CIFS</a:t>
          </a:r>
          <a:endParaRPr lang="en-US" dirty="0"/>
        </a:p>
      </dgm:t>
    </dgm:pt>
    <dgm:pt modelId="{40E4529C-B4F1-4920-A993-1CC6CBBC84A9}" type="parTrans" cxnId="{746C9C51-95DC-465E-AC70-37DD7A9008D3}">
      <dgm:prSet/>
      <dgm:spPr/>
      <dgm:t>
        <a:bodyPr/>
        <a:lstStyle/>
        <a:p>
          <a:endParaRPr lang="en-US"/>
        </a:p>
      </dgm:t>
    </dgm:pt>
    <dgm:pt modelId="{6D471679-94D0-4A68-B1D5-DAAF716E4CB1}" type="sibTrans" cxnId="{746C9C51-95DC-465E-AC70-37DD7A9008D3}">
      <dgm:prSet/>
      <dgm:spPr/>
      <dgm:t>
        <a:bodyPr/>
        <a:lstStyle/>
        <a:p>
          <a:endParaRPr lang="en-US"/>
        </a:p>
      </dgm:t>
    </dgm:pt>
    <dgm:pt modelId="{0A10A1C2-30C0-4783-A00E-CDBD8B3D2DCD}">
      <dgm:prSet phldrT="[Text]"/>
      <dgm:spPr/>
      <dgm:t>
        <a:bodyPr/>
        <a:lstStyle/>
        <a:p>
          <a:r>
            <a:rPr lang="en-US" dirty="0" smtClean="0"/>
            <a:t>Configure NFS or CIFS</a:t>
          </a:r>
          <a:endParaRPr lang="en-US" dirty="0"/>
        </a:p>
      </dgm:t>
    </dgm:pt>
    <dgm:pt modelId="{291309E9-6945-4B14-9C55-7949EE47E800}" type="parTrans" cxnId="{236FC113-1434-4E73-8447-DB125F630E60}">
      <dgm:prSet/>
      <dgm:spPr/>
      <dgm:t>
        <a:bodyPr/>
        <a:lstStyle/>
        <a:p>
          <a:endParaRPr lang="en-US"/>
        </a:p>
      </dgm:t>
    </dgm:pt>
    <dgm:pt modelId="{E3D2352C-01FE-4AA5-8C05-4BAF1C81F758}" type="sibTrans" cxnId="{236FC113-1434-4E73-8447-DB125F630E60}">
      <dgm:prSet/>
      <dgm:spPr/>
      <dgm:t>
        <a:bodyPr/>
        <a:lstStyle/>
        <a:p>
          <a:endParaRPr lang="en-US"/>
        </a:p>
      </dgm:t>
    </dgm:pt>
    <dgm:pt modelId="{B8618D01-9DFA-49EB-A671-2FABB62C2EE9}">
      <dgm:prSet phldrT="[Text]"/>
      <dgm:spPr/>
      <dgm:t>
        <a:bodyPr/>
        <a:lstStyle/>
        <a:p>
          <a:r>
            <a:rPr lang="en-US" dirty="0" smtClean="0"/>
            <a:t>Export or Share Resources</a:t>
          </a:r>
          <a:endParaRPr lang="en-US" dirty="0"/>
        </a:p>
      </dgm:t>
    </dgm:pt>
    <dgm:pt modelId="{30191BA9-9C50-4E6C-98DF-643F0ECE03C1}" type="parTrans" cxnId="{05F196DC-349C-4A78-A01E-5261DCCA1591}">
      <dgm:prSet/>
      <dgm:spPr/>
      <dgm:t>
        <a:bodyPr/>
        <a:lstStyle/>
        <a:p>
          <a:endParaRPr lang="en-US"/>
        </a:p>
      </dgm:t>
    </dgm:pt>
    <dgm:pt modelId="{4078560B-F395-46D2-B922-808E0798FE59}" type="sibTrans" cxnId="{05F196DC-349C-4A78-A01E-5261DCCA1591}">
      <dgm:prSet/>
      <dgm:spPr/>
      <dgm:t>
        <a:bodyPr/>
        <a:lstStyle/>
        <a:p>
          <a:endParaRPr lang="en-US"/>
        </a:p>
      </dgm:t>
    </dgm:pt>
    <dgm:pt modelId="{A91CE991-3F5D-4C2D-8987-7939E9F7BD0F}">
      <dgm:prSet phldrT="[Text]"/>
      <dgm:spPr/>
      <dgm:t>
        <a:bodyPr/>
        <a:lstStyle/>
        <a:p>
          <a:r>
            <a:rPr lang="en-US" dirty="0" smtClean="0"/>
            <a:t>Mount or Map Resources</a:t>
          </a:r>
          <a:endParaRPr lang="en-US" dirty="0"/>
        </a:p>
      </dgm:t>
    </dgm:pt>
    <dgm:pt modelId="{9DD0E9DB-721A-46A1-A4BD-59919D728DBF}" type="parTrans" cxnId="{89E02332-22FF-4DE9-8676-7961CF9ECEB7}">
      <dgm:prSet/>
      <dgm:spPr/>
      <dgm:t>
        <a:bodyPr/>
        <a:lstStyle/>
        <a:p>
          <a:endParaRPr lang="en-US"/>
        </a:p>
      </dgm:t>
    </dgm:pt>
    <dgm:pt modelId="{A181B63C-5100-4440-B2A0-9FE6EA9366F2}" type="sibTrans" cxnId="{89E02332-22FF-4DE9-8676-7961CF9ECEB7}">
      <dgm:prSet/>
      <dgm:spPr/>
      <dgm:t>
        <a:bodyPr/>
        <a:lstStyle/>
        <a:p>
          <a:endParaRPr lang="en-US"/>
        </a:p>
      </dgm:t>
    </dgm:pt>
    <dgm:pt modelId="{A4EA3F45-444F-4F60-8F7B-7695D4F3CB3B}" type="pres">
      <dgm:prSet presAssocID="{4461339C-F386-4E1C-A306-C27811B7C051}" presName="Name0" presStyleCnt="0">
        <dgm:presLayoutVars>
          <dgm:dir/>
          <dgm:animLvl val="lvl"/>
          <dgm:resizeHandles val="exact"/>
        </dgm:presLayoutVars>
      </dgm:prSet>
      <dgm:spPr/>
    </dgm:pt>
    <dgm:pt modelId="{BE4DC92C-8A95-4FF9-9EB8-4EB353D7D156}" type="pres">
      <dgm:prSet presAssocID="{C0835BB0-7F35-4878-8CB6-6A6498D6C40F}" presName="parTxOnly" presStyleLbl="node1" presStyleIdx="0" presStyleCnt="4">
        <dgm:presLayoutVars>
          <dgm:chMax val="0"/>
          <dgm:chPref val="0"/>
          <dgm:bulletEnabled val="1"/>
        </dgm:presLayoutVars>
      </dgm:prSet>
      <dgm:spPr/>
      <dgm:t>
        <a:bodyPr/>
        <a:lstStyle/>
        <a:p>
          <a:endParaRPr lang="en-US"/>
        </a:p>
      </dgm:t>
    </dgm:pt>
    <dgm:pt modelId="{7F4B08EB-B642-4990-94C2-59A7799EE3F4}" type="pres">
      <dgm:prSet presAssocID="{6D471679-94D0-4A68-B1D5-DAAF716E4CB1}" presName="parTxOnlySpace" presStyleCnt="0"/>
      <dgm:spPr/>
    </dgm:pt>
    <dgm:pt modelId="{C98E225D-5955-4779-8C8D-98D4511FD5AE}" type="pres">
      <dgm:prSet presAssocID="{0A10A1C2-30C0-4783-A00E-CDBD8B3D2DCD}" presName="parTxOnly" presStyleLbl="node1" presStyleIdx="1" presStyleCnt="4">
        <dgm:presLayoutVars>
          <dgm:chMax val="0"/>
          <dgm:chPref val="0"/>
          <dgm:bulletEnabled val="1"/>
        </dgm:presLayoutVars>
      </dgm:prSet>
      <dgm:spPr/>
      <dgm:t>
        <a:bodyPr/>
        <a:lstStyle/>
        <a:p>
          <a:endParaRPr lang="en-US"/>
        </a:p>
      </dgm:t>
    </dgm:pt>
    <dgm:pt modelId="{0212988C-D03A-4E07-9F75-FEF707C3FD65}" type="pres">
      <dgm:prSet presAssocID="{E3D2352C-01FE-4AA5-8C05-4BAF1C81F758}" presName="parTxOnlySpace" presStyleCnt="0"/>
      <dgm:spPr/>
    </dgm:pt>
    <dgm:pt modelId="{B5C05D72-9AD0-4DB5-90C4-7C31A616A674}" type="pres">
      <dgm:prSet presAssocID="{B8618D01-9DFA-49EB-A671-2FABB62C2EE9}" presName="parTxOnly" presStyleLbl="node1" presStyleIdx="2" presStyleCnt="4">
        <dgm:presLayoutVars>
          <dgm:chMax val="0"/>
          <dgm:chPref val="0"/>
          <dgm:bulletEnabled val="1"/>
        </dgm:presLayoutVars>
      </dgm:prSet>
      <dgm:spPr/>
      <dgm:t>
        <a:bodyPr/>
        <a:lstStyle/>
        <a:p>
          <a:endParaRPr lang="en-US"/>
        </a:p>
      </dgm:t>
    </dgm:pt>
    <dgm:pt modelId="{CCABC859-D1B4-49A6-A1B1-74C2C300DE83}" type="pres">
      <dgm:prSet presAssocID="{4078560B-F395-46D2-B922-808E0798FE59}" presName="parTxOnlySpace" presStyleCnt="0"/>
      <dgm:spPr/>
    </dgm:pt>
    <dgm:pt modelId="{942D877F-E9EC-4BC1-8D78-8952EA2F16E4}" type="pres">
      <dgm:prSet presAssocID="{A91CE991-3F5D-4C2D-8987-7939E9F7BD0F}" presName="parTxOnly" presStyleLbl="node1" presStyleIdx="3" presStyleCnt="4">
        <dgm:presLayoutVars>
          <dgm:chMax val="0"/>
          <dgm:chPref val="0"/>
          <dgm:bulletEnabled val="1"/>
        </dgm:presLayoutVars>
      </dgm:prSet>
      <dgm:spPr/>
      <dgm:t>
        <a:bodyPr/>
        <a:lstStyle/>
        <a:p>
          <a:endParaRPr lang="en-US"/>
        </a:p>
      </dgm:t>
    </dgm:pt>
  </dgm:ptLst>
  <dgm:cxnLst>
    <dgm:cxn modelId="{89E02332-22FF-4DE9-8676-7961CF9ECEB7}" srcId="{4461339C-F386-4E1C-A306-C27811B7C051}" destId="{A91CE991-3F5D-4C2D-8987-7939E9F7BD0F}" srcOrd="3" destOrd="0" parTransId="{9DD0E9DB-721A-46A1-A4BD-59919D728DBF}" sibTransId="{A181B63C-5100-4440-B2A0-9FE6EA9366F2}"/>
    <dgm:cxn modelId="{746C9C51-95DC-465E-AC70-37DD7A9008D3}" srcId="{4461339C-F386-4E1C-A306-C27811B7C051}" destId="{C0835BB0-7F35-4878-8CB6-6A6498D6C40F}" srcOrd="0" destOrd="0" parTransId="{40E4529C-B4F1-4920-A993-1CC6CBBC84A9}" sibTransId="{6D471679-94D0-4A68-B1D5-DAAF716E4CB1}"/>
    <dgm:cxn modelId="{D1A7377D-78A7-489A-A61E-D620C67CF4CA}" type="presOf" srcId="{C0835BB0-7F35-4878-8CB6-6A6498D6C40F}" destId="{BE4DC92C-8A95-4FF9-9EB8-4EB353D7D156}" srcOrd="0" destOrd="0" presId="urn:microsoft.com/office/officeart/2005/8/layout/chevron1"/>
    <dgm:cxn modelId="{05F196DC-349C-4A78-A01E-5261DCCA1591}" srcId="{4461339C-F386-4E1C-A306-C27811B7C051}" destId="{B8618D01-9DFA-49EB-A671-2FABB62C2EE9}" srcOrd="2" destOrd="0" parTransId="{30191BA9-9C50-4E6C-98DF-643F0ECE03C1}" sibTransId="{4078560B-F395-46D2-B922-808E0798FE59}"/>
    <dgm:cxn modelId="{2DE9CDF5-C860-4C76-84EA-55FF6ADB2130}" type="presOf" srcId="{0A10A1C2-30C0-4783-A00E-CDBD8B3D2DCD}" destId="{C98E225D-5955-4779-8C8D-98D4511FD5AE}" srcOrd="0" destOrd="0" presId="urn:microsoft.com/office/officeart/2005/8/layout/chevron1"/>
    <dgm:cxn modelId="{236FC113-1434-4E73-8447-DB125F630E60}" srcId="{4461339C-F386-4E1C-A306-C27811B7C051}" destId="{0A10A1C2-30C0-4783-A00E-CDBD8B3D2DCD}" srcOrd="1" destOrd="0" parTransId="{291309E9-6945-4B14-9C55-7949EE47E800}" sibTransId="{E3D2352C-01FE-4AA5-8C05-4BAF1C81F758}"/>
    <dgm:cxn modelId="{D92D7A79-BB52-41AA-9195-5E09CAB8F140}" type="presOf" srcId="{4461339C-F386-4E1C-A306-C27811B7C051}" destId="{A4EA3F45-444F-4F60-8F7B-7695D4F3CB3B}" srcOrd="0" destOrd="0" presId="urn:microsoft.com/office/officeart/2005/8/layout/chevron1"/>
    <dgm:cxn modelId="{30D3FBA0-3EE8-4F4B-B475-21A5F95C34BE}" type="presOf" srcId="{A91CE991-3F5D-4C2D-8987-7939E9F7BD0F}" destId="{942D877F-E9EC-4BC1-8D78-8952EA2F16E4}" srcOrd="0" destOrd="0" presId="urn:microsoft.com/office/officeart/2005/8/layout/chevron1"/>
    <dgm:cxn modelId="{9A61C9E2-4AAE-4352-BC64-2340669B35EC}" type="presOf" srcId="{B8618D01-9DFA-49EB-A671-2FABB62C2EE9}" destId="{B5C05D72-9AD0-4DB5-90C4-7C31A616A674}" srcOrd="0" destOrd="0" presId="urn:microsoft.com/office/officeart/2005/8/layout/chevron1"/>
    <dgm:cxn modelId="{21077795-ECE0-4D37-82B6-282887B154EE}" type="presParOf" srcId="{A4EA3F45-444F-4F60-8F7B-7695D4F3CB3B}" destId="{BE4DC92C-8A95-4FF9-9EB8-4EB353D7D156}" srcOrd="0" destOrd="0" presId="urn:microsoft.com/office/officeart/2005/8/layout/chevron1"/>
    <dgm:cxn modelId="{39357871-7704-46A4-B1B8-81195E3F8AEE}" type="presParOf" srcId="{A4EA3F45-444F-4F60-8F7B-7695D4F3CB3B}" destId="{7F4B08EB-B642-4990-94C2-59A7799EE3F4}" srcOrd="1" destOrd="0" presId="urn:microsoft.com/office/officeart/2005/8/layout/chevron1"/>
    <dgm:cxn modelId="{C75BD35E-6D5D-43C8-87B6-73AEDA650DAF}" type="presParOf" srcId="{A4EA3F45-444F-4F60-8F7B-7695D4F3CB3B}" destId="{C98E225D-5955-4779-8C8D-98D4511FD5AE}" srcOrd="2" destOrd="0" presId="urn:microsoft.com/office/officeart/2005/8/layout/chevron1"/>
    <dgm:cxn modelId="{85ABC456-9258-4590-A4F6-519F0AF1F864}" type="presParOf" srcId="{A4EA3F45-444F-4F60-8F7B-7695D4F3CB3B}" destId="{0212988C-D03A-4E07-9F75-FEF707C3FD65}" srcOrd="3" destOrd="0" presId="urn:microsoft.com/office/officeart/2005/8/layout/chevron1"/>
    <dgm:cxn modelId="{27373EF1-5F92-47D4-A78C-CEBFF5685411}" type="presParOf" srcId="{A4EA3F45-444F-4F60-8F7B-7695D4F3CB3B}" destId="{B5C05D72-9AD0-4DB5-90C4-7C31A616A674}" srcOrd="4" destOrd="0" presId="urn:microsoft.com/office/officeart/2005/8/layout/chevron1"/>
    <dgm:cxn modelId="{EC354285-D5C9-49DB-A4D9-287569DABFB2}" type="presParOf" srcId="{A4EA3F45-444F-4F60-8F7B-7695D4F3CB3B}" destId="{CCABC859-D1B4-49A6-A1B1-74C2C300DE83}" srcOrd="5" destOrd="0" presId="urn:microsoft.com/office/officeart/2005/8/layout/chevron1"/>
    <dgm:cxn modelId="{9059E928-CA4F-444E-9EF8-87B7DBD49C21}" type="presParOf" srcId="{A4EA3F45-444F-4F60-8F7B-7695D4F3CB3B}" destId="{942D877F-E9EC-4BC1-8D78-8952EA2F16E4}" srcOrd="6"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E4DC92C-8A95-4FF9-9EB8-4EB353D7D156}">
      <dsp:nvSpPr>
        <dsp:cNvPr id="0" name=""/>
        <dsp:cNvSpPr/>
      </dsp:nvSpPr>
      <dsp:spPr>
        <a:xfrm>
          <a:off x="3682" y="1603255"/>
          <a:ext cx="2143723" cy="857489"/>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kern="1200" dirty="0" smtClean="0"/>
            <a:t>License NFS or CIFS</a:t>
          </a:r>
          <a:endParaRPr lang="en-US" sz="1900" kern="1200" dirty="0"/>
        </a:p>
      </dsp:txBody>
      <dsp:txXfrm>
        <a:off x="3682" y="1603255"/>
        <a:ext cx="2143723" cy="857489"/>
      </dsp:txXfrm>
    </dsp:sp>
    <dsp:sp modelId="{C98E225D-5955-4779-8C8D-98D4511FD5AE}">
      <dsp:nvSpPr>
        <dsp:cNvPr id="0" name=""/>
        <dsp:cNvSpPr/>
      </dsp:nvSpPr>
      <dsp:spPr>
        <a:xfrm>
          <a:off x="1933034" y="1603255"/>
          <a:ext cx="2143723" cy="857489"/>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kern="1200" dirty="0" smtClean="0"/>
            <a:t>Configure NFS or CIFS</a:t>
          </a:r>
          <a:endParaRPr lang="en-US" sz="1900" kern="1200" dirty="0"/>
        </a:p>
      </dsp:txBody>
      <dsp:txXfrm>
        <a:off x="1933034" y="1603255"/>
        <a:ext cx="2143723" cy="857489"/>
      </dsp:txXfrm>
    </dsp:sp>
    <dsp:sp modelId="{B5C05D72-9AD0-4DB5-90C4-7C31A616A674}">
      <dsp:nvSpPr>
        <dsp:cNvPr id="0" name=""/>
        <dsp:cNvSpPr/>
      </dsp:nvSpPr>
      <dsp:spPr>
        <a:xfrm>
          <a:off x="3862385" y="1603255"/>
          <a:ext cx="2143723" cy="857489"/>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kern="1200" dirty="0" smtClean="0"/>
            <a:t>Export or Share Resources</a:t>
          </a:r>
          <a:endParaRPr lang="en-US" sz="1900" kern="1200" dirty="0"/>
        </a:p>
      </dsp:txBody>
      <dsp:txXfrm>
        <a:off x="3862385" y="1603255"/>
        <a:ext cx="2143723" cy="857489"/>
      </dsp:txXfrm>
    </dsp:sp>
    <dsp:sp modelId="{942D877F-E9EC-4BC1-8D78-8952EA2F16E4}">
      <dsp:nvSpPr>
        <dsp:cNvPr id="0" name=""/>
        <dsp:cNvSpPr/>
      </dsp:nvSpPr>
      <dsp:spPr>
        <a:xfrm>
          <a:off x="5791736" y="1603255"/>
          <a:ext cx="2143723" cy="857489"/>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kern="1200" dirty="0" smtClean="0"/>
            <a:t>Mount or Map Resources</a:t>
          </a:r>
          <a:endParaRPr lang="en-US" sz="1900" kern="1200" dirty="0"/>
        </a:p>
      </dsp:txBody>
      <dsp:txXfrm>
        <a:off x="5791736" y="1603255"/>
        <a:ext cx="2143723" cy="85748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NAS TROUBLESHOOTING</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TROUBLESHOOTING OVERVIEW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4</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NFS TROUBLESHOOTING:</a:t>
            </a:r>
            <a:r>
              <a:rPr lang="en-US" baseline="0" dirty="0" smtClean="0"/>
              <a:t> STORAGE SYSTEM</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NFS STORAGE SYSTEM CONFIGURATION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fld id="{9884764F-6734-4E98-BA4A-4193F051EE6C}" type="slidenum">
              <a:rPr lang="en-US" smtClean="0"/>
              <a:pPr/>
              <a:t>5</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6</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NFS TROUBLESHOOTING:</a:t>
            </a:r>
            <a:r>
              <a:rPr lang="en-US" baseline="0" dirty="0" smtClean="0"/>
              <a:t> CLIENT</a:t>
            </a:r>
            <a:endParaRPr lang="en-US" dirty="0" smtClean="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latin typeface="Courier New" pitchFamily="49" charset="0"/>
              </a:rPr>
              <a:t>CLIENT TROUBLESHOOTING TOOLS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smtClean="0">
                <a:latin typeface="Courier New" pitchFamily="49" charset="0"/>
              </a:rPr>
              <a:t>dig</a:t>
            </a:r>
            <a:r>
              <a:rPr smtClean="0"/>
              <a:t>  </a:t>
            </a:r>
            <a:r>
              <a:rPr dirty="0"/>
              <a:t>(domain information groper) is used to gather information from the Domain Name System (DNS) servers.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host </a:t>
            </a:r>
            <a:r>
              <a:rPr dirty="0"/>
              <a:t>is a simple utility for performing DNS lookups. It is normally used to convert names to IP addresses and vice versa.</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getent</a:t>
            </a:r>
            <a:r>
              <a:rPr dirty="0">
                <a:latin typeface="Courier New" pitchFamily="49" charset="0"/>
              </a:rPr>
              <a:t> </a:t>
            </a:r>
            <a:r>
              <a:rPr dirty="0"/>
              <a:t>gets a list of entries from the administrative databases, for example: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 </a:t>
            </a:r>
            <a:r>
              <a:rPr dirty="0" err="1" smtClean="0">
                <a:latin typeface="Courier New" pitchFamily="49" charset="0"/>
              </a:rPr>
              <a:t>getentpasswd</a:t>
            </a:r>
            <a:r>
              <a:rPr lang="en-US" dirty="0" smtClean="0">
                <a:latin typeface="Courier New" pitchFamily="49" charset="0"/>
              </a:rPr>
              <a:t> </a:t>
            </a:r>
            <a:r>
              <a:rPr dirty="0" smtClean="0"/>
              <a:t>or</a:t>
            </a:r>
            <a:endParaRPr dirty="0"/>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 </a:t>
            </a:r>
            <a:r>
              <a:rPr dirty="0" err="1">
                <a:latin typeface="Courier New" pitchFamily="49" charset="0"/>
              </a:rPr>
              <a:t>getent</a:t>
            </a:r>
            <a:r>
              <a:rPr dirty="0">
                <a:latin typeface="Courier New" pitchFamily="49" charset="0"/>
              </a:rPr>
              <a:t> hosts v210-inst</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smtClean="0">
                <a:latin typeface="Courier New" pitchFamily="49" charset="0"/>
              </a:rPr>
              <a:t>ypwhich</a:t>
            </a:r>
            <a:r>
              <a:rPr dirty="0" smtClean="0"/>
              <a:t> </a:t>
            </a:r>
            <a:r>
              <a:rPr dirty="0"/>
              <a:t>returns the name of the NIS server that supplies the NIS name services to the NIS client. </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ypcatmapname</a:t>
            </a:r>
            <a:r>
              <a:rPr dirty="0">
                <a:latin typeface="Courier New" pitchFamily="49" charset="0"/>
              </a:rPr>
              <a:t> </a:t>
            </a:r>
            <a:r>
              <a:rPr dirty="0"/>
              <a:t>prints the values of all keys from the NIS database specified by map name.</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t>domainname</a:t>
            </a:r>
            <a:r>
              <a:rPr dirty="0"/>
              <a:t>  shows or sets the system NIS domain name.</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showmount</a:t>
            </a:r>
            <a:r>
              <a:rPr dirty="0">
                <a:latin typeface="Courier New" pitchFamily="49" charset="0"/>
              </a:rPr>
              <a:t> </a:t>
            </a:r>
            <a:r>
              <a:rPr dirty="0"/>
              <a:t>queries the mount daemon on a remote host for information about the state of the NFS server on that machine.</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Autofs</a:t>
            </a:r>
            <a:r>
              <a:rPr dirty="0">
                <a:latin typeface="Courier New" pitchFamily="49" charset="0"/>
              </a:rPr>
              <a:t> </a:t>
            </a:r>
            <a:r>
              <a:rPr dirty="0"/>
              <a:t>controls the operation of the </a:t>
            </a:r>
            <a:r>
              <a:rPr dirty="0" err="1"/>
              <a:t>automount</a:t>
            </a:r>
            <a:r>
              <a:rPr dirty="0"/>
              <a:t> daemons.</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Nfsstat</a:t>
            </a:r>
            <a:r>
              <a:rPr dirty="0">
                <a:latin typeface="Courier New" pitchFamily="49" charset="0"/>
              </a:rPr>
              <a:t> </a:t>
            </a:r>
            <a:r>
              <a:rPr dirty="0"/>
              <a:t>displays statistical information about the NFS and remote procedure call interfaces to the </a:t>
            </a:r>
            <a:r>
              <a:rPr dirty="0" smtClean="0"/>
              <a:t>kernel.</a:t>
            </a:r>
            <a:r>
              <a:rPr lang="en-US" baseline="0" dirty="0" smtClean="0"/>
              <a:t> </a:t>
            </a:r>
            <a:r>
              <a:rPr dirty="0" smtClean="0"/>
              <a:t>Verify</a:t>
            </a:r>
            <a:r>
              <a:rPr dirty="0"/>
              <a: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a:t>nsswitch.conf</a:t>
            </a:r>
            <a:r>
              <a:rPr dirty="0"/>
              <a:t> is using the name services that you think it is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a:t>vfstab</a:t>
            </a:r>
            <a:r>
              <a:rPr dirty="0"/>
              <a:t> or </a:t>
            </a:r>
            <a:r>
              <a:rPr dirty="0" err="1"/>
              <a:t>fstab</a:t>
            </a:r>
            <a:r>
              <a:rPr dirty="0"/>
              <a:t>, as appropriate, is controlling the mounts as intended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a:t>resolv.conf</a:t>
            </a:r>
            <a:r>
              <a:rPr dirty="0"/>
              <a:t> points to valid name servers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a:t>mtab</a:t>
            </a:r>
            <a:r>
              <a:rPr dirty="0"/>
              <a:t> shows the mount parameters you </a:t>
            </a:r>
            <a:r>
              <a:rPr dirty="0" smtClean="0"/>
              <a:t>expect</a:t>
            </a:r>
            <a:r>
              <a:rPr lang="en-US" dirty="0" smtClean="0"/>
              <a:t>.</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7</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UNIX NETWORKING CONFIGURATION FILES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To </a:t>
            </a:r>
            <a:r>
              <a:rPr dirty="0"/>
              <a:t>automatically configure networking at boot time in UNIX®, you need to: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Set up the networking hardware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Configure name resolution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Activate the machine’s NIC</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Specify any routing settings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IP address and </a:t>
            </a:r>
            <a:r>
              <a:rPr dirty="0" err="1"/>
              <a:t>netmask</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At boot time, the system executes a number of startup scripts files. You usually specify network settings in these files to ensure a standard automatic configuration of the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Different versions of UNIX use different files to initialize the settings for networking properties such as interfaces, domain names, and IP address mappings.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For a cross-referenced list of tasks mapped to the commands for various Linux or UNIX systems see:  http://bhami.com/rosetta.html.</a:t>
            </a:r>
          </a:p>
        </p:txBody>
      </p:sp>
      <p:sp>
        <p:nvSpPr>
          <p:cNvPr id="4" name="Slide Number Placeholder 3"/>
          <p:cNvSpPr>
            <a:spLocks noGrp="1"/>
          </p:cNvSpPr>
          <p:nvPr>
            <p:ph type="sldNum" sz="quarter" idx="10"/>
          </p:nvPr>
        </p:nvSpPr>
        <p:spPr/>
        <p:txBody>
          <a:bodyPr/>
          <a:lstStyle/>
          <a:p>
            <a:fld id="{9884764F-6734-4E98-BA4A-4193F051EE6C}" type="slidenum">
              <a:rPr lang="en-US" smtClean="0"/>
              <a:pPr/>
              <a:t>8</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MOUNT PROCESS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latin typeface="Courier New" pitchFamily="49" charset="0"/>
              </a:rPr>
              <a:t>mount</a:t>
            </a:r>
            <a:r>
              <a:rPr dirty="0"/>
              <a:t> command verifies that the mountpoint is a full pathname and then passes arguments and options to /</a:t>
            </a:r>
            <a:r>
              <a:rPr dirty="0" err="1"/>
              <a:t>usr</a:t>
            </a:r>
            <a:r>
              <a:rPr dirty="0"/>
              <a:t>/lib/</a:t>
            </a:r>
            <a:r>
              <a:rPr dirty="0" err="1"/>
              <a:t>fs</a:t>
            </a:r>
            <a:r>
              <a:rPr dirty="0"/>
              <a:t>/</a:t>
            </a:r>
            <a:r>
              <a:rPr dirty="0" err="1"/>
              <a:t>nfs</a:t>
            </a:r>
            <a:r>
              <a:rPr dirty="0"/>
              <a:t>/mount, which takes control of the process as follows: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mount</a:t>
            </a:r>
            <a:r>
              <a:rPr dirty="0"/>
              <a:t> opens /etc/</a:t>
            </a:r>
            <a:r>
              <a:rPr dirty="0" err="1"/>
              <a:t>mnttab</a:t>
            </a:r>
            <a:r>
              <a:rPr dirty="0"/>
              <a:t> and verifies that the file system was not already mounted.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mount</a:t>
            </a:r>
            <a:r>
              <a:rPr dirty="0"/>
              <a:t> parses the argument storage system:/</a:t>
            </a:r>
            <a:r>
              <a:rPr dirty="0" err="1"/>
              <a:t>vol</a:t>
            </a:r>
            <a:r>
              <a:rPr dirty="0"/>
              <a:t>/</a:t>
            </a:r>
            <a:r>
              <a:rPr dirty="0" err="1"/>
              <a:t>volname</a:t>
            </a:r>
            <a:r>
              <a:rPr dirty="0"/>
              <a:t>/path into host storage system and remote directory /</a:t>
            </a:r>
            <a:r>
              <a:rPr dirty="0" err="1"/>
              <a:t>vol</a:t>
            </a:r>
            <a:r>
              <a:rPr dirty="0"/>
              <a:t>/</a:t>
            </a:r>
            <a:r>
              <a:rPr dirty="0" err="1"/>
              <a:t>volname</a:t>
            </a:r>
            <a:r>
              <a:rPr dirty="0"/>
              <a:t>/path.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mount</a:t>
            </a:r>
            <a:r>
              <a:rPr dirty="0"/>
              <a:t> calls the storage system </a:t>
            </a:r>
            <a:r>
              <a:rPr dirty="0" err="1"/>
              <a:t>rpcbind</a:t>
            </a:r>
            <a:r>
              <a:rPr dirty="0"/>
              <a:t> to get the port number of the storage system’s </a:t>
            </a:r>
            <a:r>
              <a:rPr dirty="0" err="1"/>
              <a:t>mountd</a:t>
            </a:r>
            <a:r>
              <a:rPr dirty="0"/>
              <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mount</a:t>
            </a:r>
            <a:r>
              <a:rPr dirty="0"/>
              <a:t> calls the storage system </a:t>
            </a:r>
            <a:r>
              <a:rPr dirty="0" err="1"/>
              <a:t>mountd</a:t>
            </a:r>
            <a:r>
              <a:rPr dirty="0"/>
              <a:t> daemon and passes it to /</a:t>
            </a:r>
            <a:r>
              <a:rPr dirty="0" err="1"/>
              <a:t>vol</a:t>
            </a:r>
            <a:r>
              <a:rPr dirty="0"/>
              <a:t>/</a:t>
            </a:r>
            <a:r>
              <a:rPr dirty="0" err="1"/>
              <a:t>volname</a:t>
            </a:r>
            <a:r>
              <a:rPr dirty="0"/>
              <a:t>/path, requesting it to send a file handle for that path.</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storage system’s </a:t>
            </a:r>
            <a:r>
              <a:rPr dirty="0" err="1"/>
              <a:t>mountd</a:t>
            </a:r>
            <a:r>
              <a:rPr dirty="0"/>
              <a:t> daemon handles the client's mount requests. If the directory /</a:t>
            </a:r>
            <a:r>
              <a:rPr dirty="0" err="1"/>
              <a:t>vol</a:t>
            </a:r>
            <a:r>
              <a:rPr dirty="0"/>
              <a:t>/</a:t>
            </a:r>
            <a:r>
              <a:rPr dirty="0" err="1"/>
              <a:t>volname</a:t>
            </a:r>
            <a:r>
              <a:rPr dirty="0"/>
              <a:t>/path is available to the client, the </a:t>
            </a:r>
            <a:r>
              <a:rPr dirty="0" err="1"/>
              <a:t>mountd</a:t>
            </a:r>
            <a:r>
              <a:rPr dirty="0"/>
              <a:t> daemon does a NFS_GETFH system call on /</a:t>
            </a:r>
            <a:r>
              <a:rPr dirty="0" err="1"/>
              <a:t>vol</a:t>
            </a:r>
            <a:r>
              <a:rPr dirty="0"/>
              <a:t>/</a:t>
            </a:r>
            <a:r>
              <a:rPr dirty="0" err="1"/>
              <a:t>volname</a:t>
            </a:r>
            <a:r>
              <a:rPr dirty="0"/>
              <a:t>/path to get the file handle, and then it sends it to the client's mount process. /</a:t>
            </a:r>
            <a:r>
              <a:rPr dirty="0" err="1"/>
              <a:t>usr</a:t>
            </a:r>
            <a:r>
              <a:rPr dirty="0"/>
              <a:t>/lib/</a:t>
            </a:r>
            <a:r>
              <a:rPr dirty="0" err="1"/>
              <a:t>fs</a:t>
            </a:r>
            <a:r>
              <a:rPr dirty="0"/>
              <a:t>/</a:t>
            </a:r>
            <a:r>
              <a:rPr dirty="0" err="1"/>
              <a:t>nfs</a:t>
            </a:r>
            <a:r>
              <a:rPr dirty="0"/>
              <a:t>/mount does a regular mount system call with the file handle and the mountpoint directory.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client kernel looks up the given mountpoint directory. If OK, it binds the file handle to the hierarchy in a mount record.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client kernel looks up the directory /</a:t>
            </a:r>
            <a:r>
              <a:rPr dirty="0" err="1"/>
              <a:t>vol</a:t>
            </a:r>
            <a:r>
              <a:rPr dirty="0"/>
              <a:t>/</a:t>
            </a:r>
            <a:r>
              <a:rPr dirty="0" err="1"/>
              <a:t>volname</a:t>
            </a:r>
            <a:r>
              <a:rPr dirty="0"/>
              <a:t>/path on the storage system.</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client kernel does a </a:t>
            </a:r>
            <a:r>
              <a:rPr dirty="0" err="1"/>
              <a:t>statvfs</a:t>
            </a:r>
            <a:r>
              <a:rPr dirty="0"/>
              <a:t> call to the storage system NFS server </a:t>
            </a:r>
            <a:r>
              <a:rPr dirty="0" err="1"/>
              <a:t>nfsd</a:t>
            </a:r>
            <a:r>
              <a:rPr dirty="0"/>
              <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mount system call.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 Mount opens /etc/</a:t>
            </a:r>
            <a:r>
              <a:rPr dirty="0" err="1"/>
              <a:t>mnttab</a:t>
            </a:r>
            <a:r>
              <a:rPr dirty="0"/>
              <a:t> and adds an appropriate entry to the end with the mounted file system and mountpoint directory information.</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9</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MOUNTING OPTIONS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following options are used for NFS mounts: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Hard or soft:  specifies whether the program using a file by way of an NFS connection should stop and wait for the server to come back online if the host serving the exported file system is unavailable (hard), or if it should report an error (soft).</a:t>
            </a:r>
          </a:p>
          <a:p>
            <a:pPr marL="0" marR="0" indent="0" algn="l" defTabSz="914400" rtl="0" eaLnBrk="0" fontAlgn="base" latinLnBrk="0" hangingPunct="0">
              <a:lnSpc>
                <a:spcPct val="100000"/>
              </a:lnSpc>
              <a:spcBef>
                <a:spcPct val="30000"/>
              </a:spcBef>
              <a:spcAft>
                <a:spcPct val="0"/>
              </a:spcAft>
              <a:buClrTx/>
              <a:buSzTx/>
              <a:buFontTx/>
              <a:buNone/>
              <a:tabLst/>
              <a:defRPr/>
            </a:pPr>
            <a:r>
              <a:rPr dirty="0"/>
              <a:t>If hard is specified, the user cannot terminate the process waiting for the NFS communication to resume unless the </a:t>
            </a:r>
            <a:r>
              <a:rPr dirty="0" err="1">
                <a:latin typeface="Courier New" pitchFamily="49" charset="0"/>
              </a:rPr>
              <a:t>intr</a:t>
            </a:r>
            <a:r>
              <a:rPr dirty="0"/>
              <a:t> option is also specified. If they have mounted file systems with the hard option, they continue to send out mount requests indefinitely until the server responds. If soft is specified, the user can set an additional </a:t>
            </a:r>
            <a:r>
              <a:rPr dirty="0" err="1">
                <a:latin typeface="Courier New" pitchFamily="49" charset="0"/>
              </a:rPr>
              <a:t>timeo</a:t>
            </a:r>
            <a:r>
              <a:rPr dirty="0">
                <a:latin typeface="Courier New" pitchFamily="49" charset="0"/>
              </a:rPr>
              <a:t>=&lt;value&gt;</a:t>
            </a:r>
            <a:r>
              <a:rPr dirty="0"/>
              <a:t> option, where </a:t>
            </a:r>
            <a:r>
              <a:rPr dirty="0">
                <a:latin typeface="Courier New" pitchFamily="49" charset="0"/>
              </a:rPr>
              <a:t>&lt;value&gt;</a:t>
            </a:r>
            <a:r>
              <a:rPr dirty="0"/>
              <a:t> specifies the number of seconds to pass before the error is reported.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Mount Option Examples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On older Linux® systems, if you do not specify any mount options, the Linux </a:t>
            </a:r>
            <a:r>
              <a:rPr dirty="0">
                <a:latin typeface="Courier New" pitchFamily="49" charset="0"/>
              </a:rPr>
              <a:t>mount</a:t>
            </a:r>
            <a:r>
              <a:rPr dirty="0"/>
              <a:t> command (or the </a:t>
            </a:r>
            <a:r>
              <a:rPr dirty="0" err="1"/>
              <a:t>Automounter</a:t>
            </a:r>
            <a:r>
              <a:rPr dirty="0"/>
              <a:t>) automatically chooses these defaults: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mount –o </a:t>
            </a:r>
            <a:r>
              <a:rPr dirty="0" err="1">
                <a:latin typeface="Courier New" pitchFamily="49" charset="0"/>
              </a:rPr>
              <a:t>rw,fg,vers</a:t>
            </a:r>
            <a:r>
              <a:rPr dirty="0">
                <a:latin typeface="Courier New" pitchFamily="49" charset="0"/>
              </a:rPr>
              <a:t>=2,udp,rsize=4096,wsize=4096,hard,intr, </a:t>
            </a:r>
            <a:r>
              <a:rPr dirty="0" err="1">
                <a:latin typeface="Courier New" pitchFamily="49" charset="0"/>
              </a:rPr>
              <a:t>timeo</a:t>
            </a:r>
            <a:r>
              <a:rPr dirty="0">
                <a:latin typeface="Courier New" pitchFamily="49" charset="0"/>
              </a:rPr>
              <a:t>=7,retrans=5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These default settings are designed to make NFS work right out of the box in most environments. Almost every NFS server supports NFS v2 over UDP. </a:t>
            </a:r>
            <a:r>
              <a:rPr dirty="0" err="1"/>
              <a:t>Rsize</a:t>
            </a:r>
            <a:r>
              <a:rPr dirty="0"/>
              <a:t> and </a:t>
            </a:r>
            <a:r>
              <a:rPr dirty="0" err="1"/>
              <a:t>wsize</a:t>
            </a:r>
            <a:r>
              <a:rPr dirty="0"/>
              <a:t> are relatively small because some network environments fragment large UDP packets, which can hurt performance if there is a chance that fragments can be lost. The remote procedure call retransmit timeout is set to 0.7 seconds by default to accommodate slow servers and networks. </a:t>
            </a:r>
            <a:r>
              <a:rPr lang="en-US" sz="1100" kern="1200" dirty="0" smtClean="0">
                <a:solidFill>
                  <a:schemeClr val="tx1"/>
                </a:solidFill>
                <a:latin typeface="Times New Roman" pitchFamily="18" charset="0"/>
                <a:ea typeface="+mn-ea"/>
                <a:cs typeface="+mn-cs"/>
              </a:rPr>
              <a:t>The example on the slide is reasonable mount options. </a:t>
            </a:r>
            <a:r>
              <a:rPr lang="en-US" dirty="0" err="1" smtClean="0"/>
              <a:t>Bg</a:t>
            </a:r>
            <a:r>
              <a:rPr lang="en-US" dirty="0" smtClean="0"/>
              <a:t> option causes the mount attempts to be run in the background.  </a:t>
            </a:r>
            <a:r>
              <a:rPr dirty="0" smtClean="0"/>
              <a:t>In </a:t>
            </a:r>
            <a:r>
              <a:rPr dirty="0"/>
              <a:t>fact, on many newer Linux distributions, these are the default mount </a:t>
            </a:r>
            <a:r>
              <a:rPr/>
              <a:t>options</a:t>
            </a:r>
            <a:r>
              <a:rPr smtClean="0"/>
              <a:t>.</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10</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p:txBody>
          <a:bodyPr/>
          <a:lstStyle/>
          <a:p>
            <a:r>
              <a:rPr lang="en-US" smtClean="0"/>
              <a:t>		6-</a:t>
            </a:r>
            <a:fld id="{9B4E7C5C-D909-4A7C-88D5-53050F7D07B0}" type="slidenum">
              <a:rPr lang="en-US" smtClean="0"/>
              <a:pPr/>
              <a:t>11</a:t>
            </a:fld>
            <a:endParaRPr lang="en-US" dirty="0"/>
          </a:p>
        </p:txBody>
      </p:sp>
      <p:sp>
        <p:nvSpPr>
          <p:cNvPr id="5734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dirty="0" smtClean="0"/>
              <a:t>PROBLEM: STALE NFS FILE HANDLE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dirty="0" smtClean="0"/>
              <a:t>Sample </a:t>
            </a:r>
            <a:r>
              <a:rPr b="1" dirty="0"/>
              <a:t>Error Messages - NFS Error 70</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probable cause of this problem is that a file or directory that was opened by an NFS client was either removed or replaced on the NFS file server. To determine possible cause(s) of stale file handles after an NFS server reboot, check for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Remove “qtree security” lines in the </a:t>
            </a:r>
            <a:r>
              <a:rPr i="1" dirty="0"/>
              <a:t>/etc/</a:t>
            </a:r>
            <a:r>
              <a:rPr i="1" dirty="0" err="1"/>
              <a:t>rc</a:t>
            </a:r>
            <a:r>
              <a:rPr dirty="0"/>
              <a:t> file, if they exist. Qtree security entries are not required, and if you manually change a qtree security to NFS or MIXED, and a reboot causes the security to become NT file system (NTFS) again, stale file handles may occur.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Check for IP address changes. Did existing mounts work through all interfaces? Did machines with the failed existing mounts have working mounts to other </a:t>
            </a:r>
            <a:r>
              <a:rPr dirty="0" err="1"/>
              <a:t>mountpoints</a:t>
            </a:r>
            <a:r>
              <a:rPr dirty="0"/>
              <a: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Check if the </a:t>
            </a:r>
            <a:r>
              <a:rPr dirty="0" err="1"/>
              <a:t>exportfs</a:t>
            </a:r>
            <a:r>
              <a:rPr dirty="0"/>
              <a:t> list changed. It is possible to make command-line additions through </a:t>
            </a:r>
            <a:r>
              <a:rPr dirty="0" err="1"/>
              <a:t>exportfs</a:t>
            </a:r>
            <a:r>
              <a:rPr dirty="0"/>
              <a:t> for a qtree to have its own mountpoint, but not add the entry to the </a:t>
            </a:r>
            <a:r>
              <a:rPr i="1" dirty="0"/>
              <a:t>/etc/exports</a:t>
            </a:r>
            <a:r>
              <a:rPr dirty="0"/>
              <a:t> file making the change persistent.</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Possible Solution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For this scenario, there is currently a workaround:</a:t>
            </a:r>
          </a:p>
          <a:p>
            <a:pPr marL="0" marR="0" indent="0" algn="l" defTabSz="914400" rtl="0" eaLnBrk="0" fontAlgn="base" latinLnBrk="0" hangingPunct="0">
              <a:lnSpc>
                <a:spcPct val="100000"/>
              </a:lnSpc>
              <a:spcBef>
                <a:spcPct val="30000"/>
              </a:spcBef>
              <a:spcAft>
                <a:spcPct val="0"/>
              </a:spcAft>
              <a:buClrTx/>
              <a:buSzTx/>
              <a:buFontTx/>
              <a:buNone/>
              <a:tabLst/>
              <a:defRPr/>
            </a:pPr>
            <a:r>
              <a:rPr dirty="0"/>
              <a:t>If you experience a stale file handle while editing a file, write the file to a local file system instead. Try remounting the file system. If problems persist, consult your NFS client support to determine if you should shut down the NFS client processes that access stale file handles or, as a last resort, reboot the NFS client.</a:t>
            </a:r>
          </a:p>
          <a:p>
            <a:pPr marL="0" marR="0" indent="0" algn="l" defTabSz="914400" rtl="0" eaLnBrk="0" fontAlgn="base" latinLnBrk="0" hangingPunct="0">
              <a:lnSpc>
                <a:spcPct val="100000"/>
              </a:lnSpc>
              <a:spcBef>
                <a:spcPct val="30000"/>
              </a:spcBef>
              <a:spcAft>
                <a:spcPct val="0"/>
              </a:spcAft>
              <a:buClrTx/>
              <a:buSzTx/>
              <a:buFontTx/>
              <a:buNone/>
              <a:tabLst/>
              <a:defRPr/>
            </a:pPr>
            <a:r>
              <a:rPr dirty="0"/>
              <a:t>If the stale file handle number = 20, an opened file or directory has been destroyed or re-created. You can resolve the problem by </a:t>
            </a:r>
            <a:r>
              <a:rPr dirty="0" err="1"/>
              <a:t>unmounting</a:t>
            </a:r>
            <a:r>
              <a:rPr dirty="0"/>
              <a:t> and remounting the file system.</a:t>
            </a:r>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PROBLEM: NO SPACE LEFT ON DISK</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4" name="Slide Number Placeholder 3"/>
          <p:cNvSpPr>
            <a:spLocks noGrp="1"/>
          </p:cNvSpPr>
          <p:nvPr>
            <p:ph type="sldNum" sz="quarter" idx="10"/>
          </p:nvPr>
        </p:nvSpPr>
        <p:spPr/>
        <p:txBody>
          <a:bodyPr/>
          <a:lstStyle/>
          <a:p>
            <a:fld id="{9884764F-6734-4E98-BA4A-4193F051EE6C}" type="slidenum">
              <a:rPr lang="en-US" smtClean="0"/>
              <a:pPr/>
              <a:t>12</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CIFS TROUBLESHOOTING:</a:t>
            </a:r>
            <a:r>
              <a:rPr lang="en-US" baseline="0" dirty="0" smtClean="0"/>
              <a:t> STORAGE SYSTEM</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CIFS TROUBLESHOOTING CHECKLIST</a:t>
            </a:r>
          </a:p>
          <a:p>
            <a:endParaRPr lang="en-US" smtClean="0"/>
          </a:p>
          <a:p>
            <a:endParaRPr/>
          </a:p>
        </p:txBody>
      </p:sp>
      <p:sp>
        <p:nvSpPr>
          <p:cNvPr id="4" name="Slide Number Placeholder 3"/>
          <p:cNvSpPr>
            <a:spLocks noGrp="1"/>
          </p:cNvSpPr>
          <p:nvPr>
            <p:ph type="sldNum" sz="quarter" idx="10"/>
          </p:nvPr>
        </p:nvSpPr>
        <p:spPr/>
        <p:txBody>
          <a:bodyPr/>
          <a:lstStyle/>
          <a:p>
            <a:fld id="{9884764F-6734-4E98-BA4A-4193F051EE6C}" type="slidenum">
              <a:rPr lang="en-US" smtClean="0"/>
              <a:pPr/>
              <a:t>14</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b="0" dirty="0" smtClean="0"/>
              <a:t>PROBLEM: DC CONNECTIVITY</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b="1"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smtClean="0"/>
              <a:t>Potential </a:t>
            </a:r>
            <a:r>
              <a:rPr b="1" dirty="0"/>
              <a:t>Issue:</a:t>
            </a:r>
            <a:r>
              <a:rPr dirty="0"/>
              <a:t> “Communication from storage system to domain controller fails or trust across multiple domains fails.”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Perform the following steps: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 </a:t>
            </a:r>
            <a:r>
              <a:rPr dirty="0">
                <a:latin typeface="Courier New" pitchFamily="49" charset="0"/>
                <a:cs typeface="Courier New" pitchFamily="49" charset="0"/>
              </a:rPr>
              <a:t>system&gt; </a:t>
            </a:r>
            <a:r>
              <a:rPr dirty="0" err="1">
                <a:latin typeface="Courier New" pitchFamily="49" charset="0"/>
                <a:cs typeface="Courier New" pitchFamily="49" charset="0"/>
              </a:rPr>
              <a:t>cifs</a:t>
            </a:r>
            <a:r>
              <a:rPr dirty="0">
                <a:latin typeface="Courier New" pitchFamily="49" charset="0"/>
                <a:cs typeface="Courier New" pitchFamily="49" charset="0"/>
              </a:rPr>
              <a:t> </a:t>
            </a:r>
            <a:r>
              <a:rPr dirty="0" err="1">
                <a:latin typeface="Courier New" pitchFamily="49" charset="0"/>
                <a:cs typeface="Courier New" pitchFamily="49" charset="0"/>
              </a:rPr>
              <a:t>domaininfo</a:t>
            </a:r>
            <a:endParaRPr dirty="0">
              <a:latin typeface="Courier New" pitchFamily="49" charset="0"/>
              <a:cs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This provides information about domain and known domain controllers.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t>If you receive an error and want a more verbose output, then go to Step b).</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15</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PROBLEM: DC CONNECTIVITY (CONT.)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smtClean="0"/>
              <a:t>b</a:t>
            </a:r>
            <a:r>
              <a:rPr dirty="0"/>
              <a:t>) Set the following option </a:t>
            </a:r>
            <a:r>
              <a:rPr b="1" dirty="0"/>
              <a:t>on</a:t>
            </a:r>
            <a:r>
              <a:rPr dirty="0"/>
              <a:t>: </a:t>
            </a:r>
            <a:br>
              <a:rPr dirty="0"/>
            </a:br>
            <a:r>
              <a:rPr dirty="0">
                <a:latin typeface="Courier New" pitchFamily="49" charset="0"/>
              </a:rPr>
              <a:t>system&gt; </a:t>
            </a:r>
            <a:r>
              <a:rPr b="1" dirty="0">
                <a:latin typeface="Courier New" pitchFamily="49" charset="0"/>
              </a:rPr>
              <a:t>options </a:t>
            </a:r>
            <a:r>
              <a:rPr b="1" dirty="0" err="1">
                <a:latin typeface="Courier New" pitchFamily="49" charset="0"/>
              </a:rPr>
              <a:t>cifs.trace_dc_connection</a:t>
            </a:r>
            <a:r>
              <a:rPr b="1" dirty="0">
                <a:latin typeface="Courier New" pitchFamily="49" charset="0"/>
              </a:rPr>
              <a:t> 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this option is on, the storage system logs all DC address discovery and connection activities.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 </a:t>
            </a:r>
            <a:r>
              <a:rPr dirty="0">
                <a:latin typeface="Courier New" pitchFamily="49" charset="0"/>
              </a:rPr>
              <a:t>system&gt; </a:t>
            </a:r>
            <a:r>
              <a:rPr b="1" dirty="0" err="1">
                <a:latin typeface="Courier New" pitchFamily="49" charset="0"/>
              </a:rPr>
              <a:t>cifs</a:t>
            </a:r>
            <a:r>
              <a:rPr b="1" dirty="0">
                <a:latin typeface="Courier New" pitchFamily="49" charset="0"/>
              </a:rPr>
              <a:t> </a:t>
            </a:r>
            <a:r>
              <a:rPr b="1" dirty="0" err="1">
                <a:latin typeface="Courier New" pitchFamily="49" charset="0"/>
              </a:rPr>
              <a:t>resetdc</a:t>
            </a:r>
            <a:endParaRPr b="1"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This command tells the storage system to disconnect from the domain controller and then establish a new CIFS connection with the DC. (The steps are being logged with the </a:t>
            </a:r>
            <a:r>
              <a:rPr dirty="0" err="1">
                <a:latin typeface="Courier New" pitchFamily="49" charset="0"/>
              </a:rPr>
              <a:t>cifs_trace_dc_connection</a:t>
            </a:r>
            <a:r>
              <a:rPr dirty="0"/>
              <a:t> option.)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d) Check the trace output on the console or logged output in /etc/messages file to find the problem.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following is sample output from running the </a:t>
            </a:r>
            <a:r>
              <a:rPr b="1" dirty="0" err="1"/>
              <a:t>cifs</a:t>
            </a:r>
            <a:r>
              <a:rPr b="1" dirty="0"/>
              <a:t> </a:t>
            </a:r>
            <a:r>
              <a:rPr b="1" dirty="0" err="1"/>
              <a:t>resetdc</a:t>
            </a:r>
            <a:r>
              <a:rPr dirty="0"/>
              <a:t> command with the </a:t>
            </a:r>
            <a:r>
              <a:rPr dirty="0" err="1"/>
              <a:t>cifs.trace_dc_connection</a:t>
            </a:r>
            <a:r>
              <a:rPr dirty="0"/>
              <a:t> option set on.</a:t>
            </a:r>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latin typeface="Courier New" pitchFamily="49" charset="0"/>
              </a:rPr>
              <a:t>system</a:t>
            </a:r>
            <a:r>
              <a:rPr dirty="0">
                <a:latin typeface="Courier New" pitchFamily="49" charset="0"/>
              </a:rPr>
              <a:t>&gt; </a:t>
            </a:r>
            <a:r>
              <a:rPr b="1" dirty="0">
                <a:latin typeface="Courier New" pitchFamily="49" charset="0"/>
              </a:rPr>
              <a:t>options </a:t>
            </a:r>
            <a:r>
              <a:rPr b="1" dirty="0" err="1">
                <a:latin typeface="Courier New" pitchFamily="49" charset="0"/>
              </a:rPr>
              <a:t>cifs.trace_dc_connection</a:t>
            </a:r>
            <a:r>
              <a:rPr b="1" dirty="0">
                <a:latin typeface="Courier New" pitchFamily="49" charset="0"/>
              </a:rPr>
              <a:t> on</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a:t>
            </a:r>
            <a:r>
              <a:rPr b="1" dirty="0" err="1">
                <a:latin typeface="Courier New" pitchFamily="49" charset="0"/>
              </a:rPr>
              <a:t>resetdc</a:t>
            </a:r>
            <a:endParaRPr b="1" dirty="0">
              <a:latin typeface="Courier New" pitchFamily="49" charset="0"/>
            </a:endParaRPr>
          </a:p>
        </p:txBody>
      </p:sp>
      <p:sp>
        <p:nvSpPr>
          <p:cNvPr id="4" name="Slide Number Placeholder 3"/>
          <p:cNvSpPr>
            <a:spLocks noGrp="1"/>
          </p:cNvSpPr>
          <p:nvPr>
            <p:ph type="sldNum" sz="quarter" idx="10"/>
          </p:nvPr>
        </p:nvSpPr>
        <p:spPr/>
        <p:txBody>
          <a:bodyPr/>
          <a:lstStyle/>
          <a:p>
            <a:fld id="{9884764F-6734-4E98-BA4A-4193F051EE6C}" type="slidenum">
              <a:rPr lang="en-US" smtClean="0"/>
              <a:pPr/>
              <a:t>16</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CIFS TROUBLESHOOTING: CLIENT</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CLIENT TROUBLESHOOTING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Windows </a:t>
            </a:r>
            <a:r>
              <a:rPr dirty="0"/>
              <a:t>user/kernel debuggers (</a:t>
            </a:r>
            <a:r>
              <a:rPr dirty="0" err="1"/>
              <a:t>windbg</a:t>
            </a:r>
            <a:r>
              <a:rPr dirty="0"/>
              <a:t>) is the most common debugger in use for customer issues.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Time traveling tracing can identify hard to find issues.  Time traveling tracing traces a program’s flow and then is analyzed internal at Microsoft®. This tool is currently available only through Microsoft’s support. </a:t>
            </a:r>
          </a:p>
          <a:p>
            <a:pPr marL="0" marR="0" indent="0" algn="l" defTabSz="914400" rtl="0" eaLnBrk="0" fontAlgn="base" latinLnBrk="0" hangingPunct="0">
              <a:lnSpc>
                <a:spcPct val="100000"/>
              </a:lnSpc>
              <a:spcBef>
                <a:spcPct val="30000"/>
              </a:spcBef>
              <a:spcAft>
                <a:spcPct val="0"/>
              </a:spcAft>
              <a:buClrTx/>
              <a:buSzTx/>
              <a:buFontTx/>
              <a:buNone/>
              <a:tabLst/>
              <a:defRPr/>
            </a:pPr>
            <a:r>
              <a:rPr dirty="0"/>
              <a:t>Event Tracing for Windows (ETW) provides a mechanism to monitor, log, and troubleshoot SMB.  </a:t>
            </a:r>
            <a:r>
              <a:rPr dirty="0" err="1" smtClean="0"/>
              <a:t>Sysinternals</a:t>
            </a:r>
            <a:r>
              <a:rPr dirty="0" smtClean="0"/>
              <a:t> </a:t>
            </a:r>
            <a:r>
              <a:rPr dirty="0"/>
              <a:t>and Windows Resource Kit are available at http://technet.microsoft.com.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There is an excellent presentation by </a:t>
            </a:r>
            <a:r>
              <a:rPr dirty="0" err="1"/>
              <a:t>Hongwei</a:t>
            </a:r>
            <a:r>
              <a:rPr dirty="0"/>
              <a:t> Sun, a Microsoft Escalation Engineer, which was given at the 2009 File Sharing Windows Protocols Plug-fest. The presentation can be found at:  http://channel9.msdn.com/posts/Darryl/Troubleshooting-Windows-SMBSMB2-Issues/.</a:t>
            </a:r>
          </a:p>
        </p:txBody>
      </p:sp>
      <p:sp>
        <p:nvSpPr>
          <p:cNvPr id="4" name="Slide Number Placeholder 3"/>
          <p:cNvSpPr>
            <a:spLocks noGrp="1"/>
          </p:cNvSpPr>
          <p:nvPr>
            <p:ph type="sldNum" sz="quarter" idx="10"/>
          </p:nvPr>
        </p:nvSpPr>
        <p:spPr/>
        <p:txBody>
          <a:bodyPr/>
          <a:lstStyle/>
          <a:p>
            <a:fld id="{9884764F-6734-4E98-BA4A-4193F051EE6C}" type="slidenum">
              <a:rPr lang="en-US" smtClean="0"/>
              <a:pPr/>
              <a:t>18</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PROBLEM: CLIENT COMMUNICATION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In </a:t>
            </a:r>
            <a:r>
              <a:rPr dirty="0"/>
              <a:t>a domain environment, a Windows client user requests user session authentication with the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Potential Issue:</a:t>
            </a:r>
            <a:r>
              <a:rPr dirty="0"/>
              <a:t> “Network failed or is slow.” </a:t>
            </a:r>
          </a:p>
          <a:p>
            <a:pPr marL="0" marR="0" indent="0" algn="l" defTabSz="914400" rtl="0" eaLnBrk="0" fontAlgn="base" latinLnBrk="0" hangingPunct="0">
              <a:lnSpc>
                <a:spcPct val="100000"/>
              </a:lnSpc>
              <a:spcBef>
                <a:spcPct val="30000"/>
              </a:spcBef>
              <a:spcAft>
                <a:spcPct val="0"/>
              </a:spcAft>
              <a:buClrTx/>
              <a:buSzTx/>
              <a:buFontTx/>
              <a:buNone/>
              <a:tabLst/>
              <a:defRPr/>
            </a:pPr>
            <a:r>
              <a:rPr dirty="0"/>
              <a:t>Check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system &gt; </a:t>
            </a:r>
            <a:r>
              <a:rPr dirty="0" err="1">
                <a:latin typeface="Courier New" pitchFamily="49" charset="0"/>
              </a:rPr>
              <a:t>ifstat</a:t>
            </a:r>
            <a:r>
              <a:rPr dirty="0"/>
              <a:t/>
            </a:r>
            <a:br>
              <a:rPr dirty="0"/>
            </a:br>
            <a:r>
              <a:rPr dirty="0"/>
              <a:t>The </a:t>
            </a:r>
            <a:r>
              <a:rPr dirty="0" err="1">
                <a:latin typeface="Courier New" pitchFamily="49" charset="0"/>
              </a:rPr>
              <a:t>ifstat</a:t>
            </a:r>
            <a:r>
              <a:rPr dirty="0"/>
              <a:t> command displays statistics about packets received and sent on all or a specified network interface.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system &gt; </a:t>
            </a:r>
            <a:r>
              <a:rPr dirty="0" err="1">
                <a:latin typeface="Courier New" pitchFamily="49" charset="0"/>
              </a:rPr>
              <a:t>netdiag</a:t>
            </a:r>
            <a:r>
              <a:rPr dirty="0"/>
              <a:t/>
            </a:r>
            <a:br>
              <a:rPr dirty="0"/>
            </a:br>
            <a:r>
              <a:rPr dirty="0"/>
              <a:t>The </a:t>
            </a:r>
            <a:r>
              <a:rPr dirty="0" err="1">
                <a:latin typeface="Courier New" pitchFamily="49" charset="0"/>
              </a:rPr>
              <a:t>netdiag</a:t>
            </a:r>
            <a:r>
              <a:rPr dirty="0"/>
              <a:t> command analyzes the statistics continuously gathered by the network protocol code, performs various tests (if required), displays the results of analysis, and suggests remedial actions if problems are encountered.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system &gt; ping</a:t>
            </a:r>
            <a:r>
              <a:rPr dirty="0"/>
              <a:t/>
            </a:r>
            <a:br>
              <a:rPr dirty="0"/>
            </a:br>
            <a:r>
              <a:rPr dirty="0"/>
              <a:t>The </a:t>
            </a:r>
            <a:r>
              <a:rPr dirty="0">
                <a:latin typeface="Courier New" pitchFamily="49" charset="0"/>
              </a:rPr>
              <a:t>ping</a:t>
            </a:r>
            <a:r>
              <a:rPr dirty="0"/>
              <a:t> command sends ICMP ECHO_REQUEST packets to a network hosts to elicit an ICMP ECHO_RESPONSE from the specified host or gateway.</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latin typeface="Courier New" pitchFamily="49" charset="0"/>
              </a:rPr>
              <a:t>C:\ &gt; </a:t>
            </a:r>
            <a:r>
              <a:rPr dirty="0" err="1">
                <a:latin typeface="Courier New" pitchFamily="49" charset="0"/>
              </a:rPr>
              <a:t>tracert</a:t>
            </a:r>
            <a:r>
              <a:rPr dirty="0"/>
              <a:t/>
            </a:r>
            <a:br>
              <a:rPr dirty="0"/>
            </a:br>
            <a:r>
              <a:rPr dirty="0"/>
              <a:t>The Windows </a:t>
            </a:r>
            <a:r>
              <a:rPr dirty="0" err="1">
                <a:latin typeface="Courier New" pitchFamily="49" charset="0"/>
              </a:rPr>
              <a:t>tracert</a:t>
            </a:r>
            <a:r>
              <a:rPr dirty="0"/>
              <a:t> command visually displays a network packet being sent and received and the number of hops required for the packet to reach its destination.</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19</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r>
              <a:rPr lang="en-US" smtClean="0"/>
              <a:t>PROBLEM: NETWORK CONNECTIVITY</a:t>
            </a:r>
          </a:p>
          <a:p>
            <a:endParaRPr lang="en-US" smtClean="0"/>
          </a:p>
          <a:p>
            <a:endParaRPr/>
          </a:p>
        </p:txBody>
      </p:sp>
      <p:sp>
        <p:nvSpPr>
          <p:cNvPr id="6" name="Slide Number Placeholder 5"/>
          <p:cNvSpPr>
            <a:spLocks noGrp="1"/>
          </p:cNvSpPr>
          <p:nvPr>
            <p:ph type="sldNum" sz="quarter" idx="10"/>
          </p:nvPr>
        </p:nvSpPr>
        <p:spPr/>
        <p:txBody>
          <a:bodyPr/>
          <a:lstStyle/>
          <a:p>
            <a:fld id="{9884764F-6734-4E98-BA4A-4193F051EE6C}" type="slidenum">
              <a:rPr lang="en-US" smtClean="0"/>
              <a:pPr/>
              <a:t>20</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NAS TROUBLESHOOTING: NETWORK</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NETWORK</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Data </a:t>
            </a:r>
            <a:r>
              <a:t>ONTAP® 7.2.1 and later introduced a new multi-threaded mount process. Clients that are still mounting the file systems from the storage system using UDP cannot benefit from the new multi-threaded mount processing. UDP requests still use single-threaded operations. Clients mounting with TCP benefit greatly from this enhancement. </a:t>
            </a:r>
          </a:p>
        </p:txBody>
      </p:sp>
      <p:sp>
        <p:nvSpPr>
          <p:cNvPr id="4" name="Slide Number Placeholder 3"/>
          <p:cNvSpPr>
            <a:spLocks noGrp="1"/>
          </p:cNvSpPr>
          <p:nvPr>
            <p:ph type="sldNum" sz="quarter" idx="10"/>
          </p:nvPr>
        </p:nvSpPr>
        <p:spPr/>
        <p:txBody>
          <a:bodyPr/>
          <a:lstStyle/>
          <a:p>
            <a:fld id="{9884764F-6734-4E98-BA4A-4193F051EE6C}" type="slidenum">
              <a:rPr lang="en-US" smtClean="0"/>
              <a:pPr/>
              <a:t>22</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PACKET TRACES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smtClean="0"/>
              <a:t>pktt</a:t>
            </a:r>
            <a:r>
              <a:rPr b="1" cap="all" dirty="0" smtClean="0"/>
              <a:t> </a:t>
            </a:r>
            <a:r>
              <a:rPr b="1" cap="all" dirty="0"/>
              <a:t>dump</a:t>
            </a:r>
            <a:r>
              <a:rPr dirty="0"/>
              <a:t/>
            </a:r>
            <a:br>
              <a:rPr dirty="0"/>
            </a:br>
            <a:r>
              <a:rPr dirty="0"/>
              <a:t>The dump subcommand causes the contents of the packet trace buffer to be written to a file. If the “-d [dir]” option is used, the file will be written to that directory, otherwise it will be written to the root directory of the root volume. The name of the file is always .</a:t>
            </a:r>
            <a:r>
              <a:rPr dirty="0" err="1"/>
              <a:t>trc</a:t>
            </a:r>
            <a:r>
              <a:rPr dirty="0"/>
              <a:t> and the contents are in “</a:t>
            </a:r>
            <a:r>
              <a:rPr dirty="0" err="1"/>
              <a:t>tcpdump</a:t>
            </a:r>
            <a:r>
              <a:rPr dirty="0"/>
              <a:t>” format. If a file by that name already exists it will be overwritten.</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a:t>pktt</a:t>
            </a:r>
            <a:r>
              <a:rPr b="1" cap="all" dirty="0"/>
              <a:t> stop</a:t>
            </a:r>
            <a:r>
              <a:rPr dirty="0"/>
              <a:t/>
            </a:r>
            <a:br>
              <a:rPr dirty="0"/>
            </a:br>
            <a:r>
              <a:rPr dirty="0"/>
              <a:t>This causes all tracing to stop on the named interface or all interfaces. If any unwritten data is in the trace buffer it will be flushed to disk. If you have not dumped the trace data, and you were not tracing to a disk file, the trace data will be lost. This action is not confirmed, so be careful when using this command.</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a:t>pktt</a:t>
            </a:r>
            <a:r>
              <a:rPr b="1" cap="all" dirty="0"/>
              <a:t> status</a:t>
            </a:r>
            <a:r>
              <a:rPr dirty="0"/>
              <a:t/>
            </a:r>
            <a:br>
              <a:rPr dirty="0"/>
            </a:br>
            <a:r>
              <a:rPr dirty="0"/>
              <a:t>This can be used to display the buffer and file status of an existing trace. Using </a:t>
            </a:r>
            <a:r>
              <a:rPr dirty="0" err="1">
                <a:latin typeface="Courier New" pitchFamily="49" charset="0"/>
              </a:rPr>
              <a:t>pktt</a:t>
            </a:r>
            <a:r>
              <a:rPr dirty="0">
                <a:latin typeface="Courier New" pitchFamily="49" charset="0"/>
              </a:rPr>
              <a:t> status -v</a:t>
            </a:r>
            <a:r>
              <a:rPr dirty="0"/>
              <a:t> will give you full tracing status for all interfaces. This can be used to display the buffer and file status of an existing trace. Using </a:t>
            </a:r>
            <a:r>
              <a:rPr dirty="0" err="1">
                <a:latin typeface="Courier New" pitchFamily="49" charset="0"/>
              </a:rPr>
              <a:t>pktt</a:t>
            </a:r>
            <a:r>
              <a:rPr dirty="0">
                <a:latin typeface="Courier New" pitchFamily="49" charset="0"/>
              </a:rPr>
              <a:t> status -v</a:t>
            </a:r>
            <a:r>
              <a:rPr dirty="0"/>
              <a:t> will give you full tracing status for all interfaces.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23</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READING PACKET TRACES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fld id="{9884764F-6734-4E98-BA4A-4193F051EE6C}" type="slidenum">
              <a:rPr lang="en-US" smtClean="0"/>
              <a:pPr/>
              <a:t>24</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NAS</a:t>
            </a:r>
            <a:r>
              <a:rPr lang="en-US" baseline="0" dirty="0" smtClean="0"/>
              <a:t> TROUBLESHOOTING: INFRASTRUCTURE SUPPORT</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PROBLEM: HOSTNAME-TO-IP RESOLUTION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Name </a:t>
            </a:r>
            <a:r>
              <a:rPr dirty="0"/>
              <a:t>resolution is critical to a working NFS system. Make sure both the storage system and host can resolve names – and that they get the same results.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a:t>
            </a:r>
            <a:r>
              <a:rPr dirty="0" err="1"/>
              <a:t>nsswitch.conf</a:t>
            </a:r>
            <a:r>
              <a:rPr dirty="0"/>
              <a:t> file is the place to start when troubleshooting name-resolution issues. Make sure that you are using the name services you intend to be using. If that file is correct, move to the services listed; files = /etc/hosts, DNS = /etc/</a:t>
            </a:r>
            <a:r>
              <a:rPr dirty="0" err="1"/>
              <a:t>resolv.conf</a:t>
            </a:r>
            <a:r>
              <a:rPr dirty="0"/>
              <a:t>, NIS = </a:t>
            </a:r>
            <a:r>
              <a:rPr dirty="0" err="1"/>
              <a:t>domainname</a:t>
            </a:r>
            <a:r>
              <a:rPr dirty="0"/>
              <a:t>, and </a:t>
            </a:r>
            <a:r>
              <a:rPr dirty="0" err="1"/>
              <a:t>ypwhich</a:t>
            </a:r>
            <a:r>
              <a:rPr dirty="0"/>
              <a:t> for starters.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t>Remember, there are several options in Data ONTAP used to configure and manage DNS:</a:t>
            </a:r>
          </a:p>
          <a:p>
            <a:pPr marL="0" marR="0" indent="0" algn="l" defTabSz="914400" rtl="0" eaLnBrk="0" fontAlgn="base" latinLnBrk="0" hangingPunct="0">
              <a:lnSpc>
                <a:spcPct val="100000"/>
              </a:lnSpc>
              <a:spcBef>
                <a:spcPct val="30000"/>
              </a:spcBef>
              <a:spcAft>
                <a:spcPct val="0"/>
              </a:spcAft>
              <a:buClrTx/>
              <a:buSzTx/>
              <a:buFontTx/>
              <a:buNone/>
              <a:tabLst/>
              <a:defRPr/>
            </a:pPr>
            <a:r>
              <a:rPr dirty="0"/>
              <a:t>Option: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dns.cache.enable</a:t>
            </a:r>
            <a:r>
              <a:rPr dirty="0"/>
              <a:t> is used to enable/disable DNS name resolution caching.</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dns.domainname</a:t>
            </a:r>
            <a:r>
              <a:rPr dirty="0"/>
              <a:t>  is the storage system DNS domain name.</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dns.enable</a:t>
            </a:r>
            <a:r>
              <a:rPr dirty="0"/>
              <a:t> is used to - enable or disable DNS name resolution.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dns.update.enable</a:t>
            </a:r>
            <a:r>
              <a:rPr dirty="0"/>
              <a:t> is used to dynamically update the storage system ‘A’ record (CIFS).</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dns.update.ttl</a:t>
            </a:r>
            <a:r>
              <a:rPr dirty="0"/>
              <a:t> is the time-to-live for a dynamically inserted ‘A’ record.</a:t>
            </a:r>
          </a:p>
          <a:p>
            <a:pPr marL="0" marR="0" indent="0" algn="l" defTabSz="914400" rtl="0" eaLnBrk="0" fontAlgn="base" latinLnBrk="0" hangingPunct="0">
              <a:lnSpc>
                <a:spcPct val="100000"/>
              </a:lnSpc>
              <a:spcBef>
                <a:spcPct val="30000"/>
              </a:spcBef>
              <a:spcAft>
                <a:spcPct val="0"/>
              </a:spcAft>
              <a:buClrTx/>
              <a:buSzTx/>
              <a:buFontTx/>
              <a:buNone/>
              <a:tabLst/>
              <a:defRPr/>
            </a:pPr>
            <a:r>
              <a:rPr dirty="0"/>
              <a:t>One troubleshooting method when managing name-resolution problems is to enter hostnames or addresses in the /etc/hosts file of the storage system or host, thereby eliminating external name resolution services. This is not a fix, but a workaround to assist in fault isolation.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Remember that NIS maps in slave mode are cache as well as DNS. You can flush the DNS cache at any time by entering the </a:t>
            </a:r>
            <a:r>
              <a:rPr dirty="0" err="1">
                <a:latin typeface="Courier New" pitchFamily="49" charset="0"/>
              </a:rPr>
              <a:t>dns</a:t>
            </a:r>
            <a:r>
              <a:rPr dirty="0">
                <a:latin typeface="Courier New" pitchFamily="49" charset="0"/>
              </a:rPr>
              <a:t> flush </a:t>
            </a:r>
            <a:r>
              <a:rPr dirty="0"/>
              <a:t>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26</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28</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29</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4" name="Slide Number Placeholder 3"/>
          <p:cNvSpPr>
            <a:spLocks noGrp="1"/>
          </p:cNvSpPr>
          <p:nvPr>
            <p:ph type="sldNum" sz="quarter" idx="10"/>
          </p:nvPr>
        </p:nvSpPr>
        <p:spPr/>
        <p:txBody>
          <a:bodyPr/>
          <a:lstStyle/>
          <a:p>
            <a:fld id="{9884764F-6734-4E98-BA4A-4193F051EE6C}" type="slidenum">
              <a:rPr lang="en-US" smtClean="0"/>
              <a:pPr/>
              <a:t>30</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31</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4" name="Slide Number Placeholder 3"/>
          <p:cNvSpPr>
            <a:spLocks noGrp="1"/>
          </p:cNvSpPr>
          <p:nvPr>
            <p:ph type="sldNum" sz="quarter" idx="10"/>
          </p:nvPr>
        </p:nvSpPr>
        <p:spPr/>
        <p:txBody>
          <a:bodyPr/>
          <a:lstStyle/>
          <a:p>
            <a:fld id="{9884764F-6734-4E98-BA4A-4193F051EE6C}" type="slidenum">
              <a:rPr lang="en-US" smtClean="0"/>
              <a:pPr/>
              <a:t>32</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NAS Troubleshooting</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11</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p>
          <a:p>
            <a:r>
              <a:rPr lang="en-US" sz="2400" dirty="0" smtClean="0"/>
              <a:t>Locate options and configuration files that can be misconfigured on the storage system</a:t>
            </a:r>
          </a:p>
          <a:p>
            <a:r>
              <a:rPr lang="en-US" sz="2400" dirty="0" smtClean="0"/>
              <a:t>Test for Domain Name System (DNS) resolution on both the storage system and the client</a:t>
            </a:r>
          </a:p>
          <a:p>
            <a:r>
              <a:rPr lang="en-US" sz="2400" dirty="0" smtClean="0"/>
              <a:t>Use client-side tools to test the client configuration</a:t>
            </a:r>
          </a:p>
          <a:p>
            <a:r>
              <a:rPr lang="en-US" sz="2400" dirty="0" smtClean="0"/>
              <a:t>Use storage system and client tools to isolate network system blockages</a:t>
            </a:r>
            <a:endParaRPr lang="en-US" sz="2400" strike="sngStrike" dirty="0" smtClean="0"/>
          </a:p>
          <a:p>
            <a:r>
              <a:rPr lang="en-US" sz="2400" dirty="0" smtClean="0"/>
              <a:t>Recognize typical error messages and list commands to identify the source of the error messages</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Troubleshooting Overview</a:t>
            </a:r>
            <a:endParaRPr lang="en-US" dirty="0"/>
          </a:p>
        </p:txBody>
      </p:sp>
      <p:sp>
        <p:nvSpPr>
          <p:cNvPr id="3" name="Content Placeholder 2"/>
          <p:cNvSpPr>
            <a:spLocks noGrp="1"/>
          </p:cNvSpPr>
          <p:nvPr>
            <p:ph idx="1"/>
          </p:nvPr>
        </p:nvSpPr>
        <p:spPr/>
        <p:txBody>
          <a:bodyPr/>
          <a:lstStyle/>
          <a:p>
            <a:r>
              <a:rPr lang="en-US" dirty="0" smtClean="0"/>
              <a:t>Initial Configuration</a:t>
            </a:r>
          </a:p>
          <a:p>
            <a:endParaRPr lang="en-US" dirty="0" smtClean="0"/>
          </a:p>
          <a:p>
            <a:endParaRPr lang="en-US" dirty="0" smtClean="0"/>
          </a:p>
          <a:p>
            <a:r>
              <a:rPr lang="en-US" dirty="0" smtClean="0"/>
              <a:t>Problems arise on:</a:t>
            </a:r>
          </a:p>
          <a:p>
            <a:pPr lvl="1"/>
            <a:r>
              <a:rPr lang="en-US" dirty="0" smtClean="0"/>
              <a:t>Storage systems</a:t>
            </a:r>
          </a:p>
          <a:p>
            <a:pPr lvl="1"/>
            <a:r>
              <a:rPr lang="en-US" dirty="0" smtClean="0"/>
              <a:t>Clients</a:t>
            </a:r>
          </a:p>
          <a:p>
            <a:pPr lvl="1"/>
            <a:r>
              <a:rPr lang="en-US" dirty="0" smtClean="0"/>
              <a:t>The network</a:t>
            </a:r>
          </a:p>
          <a:p>
            <a:pPr lvl="1"/>
            <a:r>
              <a:rPr lang="en-US" dirty="0" smtClean="0"/>
              <a:t>Infrastructure support</a:t>
            </a:r>
          </a:p>
          <a:p>
            <a:pPr lvl="2"/>
            <a:r>
              <a:rPr lang="en-US" dirty="0" smtClean="0"/>
              <a:t>DNS servers</a:t>
            </a:r>
          </a:p>
          <a:p>
            <a:pPr lvl="2"/>
            <a:r>
              <a:rPr lang="en-US" dirty="0" smtClean="0"/>
              <a:t>NIS servers</a:t>
            </a:r>
          </a:p>
          <a:p>
            <a:pPr lvl="2"/>
            <a:r>
              <a:rPr lang="en-US" dirty="0" smtClean="0"/>
              <a:t>LDAP servers</a:t>
            </a:r>
          </a:p>
        </p:txBody>
      </p:sp>
      <p:graphicFrame>
        <p:nvGraphicFramePr>
          <p:cNvPr id="5" name="Diagram 4"/>
          <p:cNvGraphicFramePr/>
          <p:nvPr/>
        </p:nvGraphicFramePr>
        <p:xfrm>
          <a:off x="1086527" y="96822"/>
          <a:ext cx="7939143"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NFS Troubleshooting: Storage System</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5"/>
          <p:cNvSpPr>
            <a:spLocks noGrp="1" noChangeArrowheads="1"/>
          </p:cNvSpPr>
          <p:nvPr>
            <p:ph type="title"/>
          </p:nvPr>
        </p:nvSpPr>
        <p:spPr/>
        <p:txBody>
          <a:bodyPr/>
          <a:lstStyle/>
          <a:p>
            <a:r>
              <a:rPr lang="en-US" dirty="0" smtClean="0"/>
              <a:t>NFS Storage </a:t>
            </a:r>
            <a:r>
              <a:rPr lang="en-US" dirty="0"/>
              <a:t>System Configuration</a:t>
            </a:r>
          </a:p>
        </p:txBody>
      </p:sp>
      <p:sp>
        <p:nvSpPr>
          <p:cNvPr id="23556" name="Rectangle 6"/>
          <p:cNvSpPr>
            <a:spLocks noGrp="1" noChangeArrowheads="1"/>
          </p:cNvSpPr>
          <p:nvPr>
            <p:ph type="body" idx="1"/>
          </p:nvPr>
        </p:nvSpPr>
        <p:spPr/>
        <p:txBody>
          <a:bodyPr/>
          <a:lstStyle/>
          <a:p>
            <a:r>
              <a:rPr lang="en-US" dirty="0"/>
              <a:t>Verify NFS service</a:t>
            </a:r>
          </a:p>
          <a:p>
            <a:pPr lvl="1"/>
            <a:r>
              <a:rPr lang="en-US" dirty="0"/>
              <a:t>NFS licensed</a:t>
            </a:r>
          </a:p>
          <a:p>
            <a:pPr lvl="1"/>
            <a:r>
              <a:rPr lang="en-US" dirty="0"/>
              <a:t>NFS properly configured</a:t>
            </a:r>
          </a:p>
          <a:p>
            <a:pPr lvl="1"/>
            <a:r>
              <a:rPr lang="en-US" dirty="0"/>
              <a:t>Interfaces properly configured</a:t>
            </a:r>
          </a:p>
          <a:p>
            <a:r>
              <a:rPr lang="en-US" dirty="0"/>
              <a:t>Verify exports</a:t>
            </a:r>
          </a:p>
          <a:p>
            <a:pPr lvl="1"/>
            <a:r>
              <a:rPr lang="en-US" dirty="0">
                <a:latin typeface="Courier New" pitchFamily="49" charset="0"/>
                <a:cs typeface="Courier New" pitchFamily="49" charset="0"/>
              </a:rPr>
              <a:t>exportfs -v</a:t>
            </a:r>
          </a:p>
          <a:p>
            <a:pPr lvl="1"/>
            <a:r>
              <a:rPr lang="en-US" i="1" dirty="0"/>
              <a:t>/etc/exports</a:t>
            </a:r>
          </a:p>
          <a:p>
            <a:endParaRPr lang="en-US" dirty="0"/>
          </a:p>
          <a:p>
            <a:pPr lvl="2"/>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NFS Troubleshooting: Client</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5"/>
          <p:cNvSpPr>
            <a:spLocks noGrp="1" noChangeArrowheads="1"/>
          </p:cNvSpPr>
          <p:nvPr>
            <p:ph type="title"/>
          </p:nvPr>
        </p:nvSpPr>
        <p:spPr/>
        <p:txBody>
          <a:bodyPr/>
          <a:lstStyle/>
          <a:p>
            <a:r>
              <a:rPr lang="en-US" dirty="0"/>
              <a:t>Client Troubleshooting Tools</a:t>
            </a:r>
          </a:p>
        </p:txBody>
      </p:sp>
      <p:sp>
        <p:nvSpPr>
          <p:cNvPr id="109572" name="Rectangle 6"/>
          <p:cNvSpPr>
            <a:spLocks noGrp="1" noChangeArrowheads="1"/>
          </p:cNvSpPr>
          <p:nvPr>
            <p:ph type="body" idx="1"/>
          </p:nvPr>
        </p:nvSpPr>
        <p:spPr/>
        <p:txBody>
          <a:bodyPr/>
          <a:lstStyle/>
          <a:p>
            <a:r>
              <a:rPr lang="en-US" dirty="0">
                <a:latin typeface="Courier New" pitchFamily="49" charset="0"/>
              </a:rPr>
              <a:t>ping, dig, host, getent</a:t>
            </a:r>
          </a:p>
          <a:p>
            <a:r>
              <a:rPr lang="en-US" dirty="0">
                <a:latin typeface="Courier New" pitchFamily="49" charset="0"/>
              </a:rPr>
              <a:t>ypwhich, ypcat, domainname</a:t>
            </a:r>
          </a:p>
          <a:p>
            <a:r>
              <a:rPr lang="en-US" dirty="0">
                <a:latin typeface="Courier New" pitchFamily="49" charset="0"/>
              </a:rPr>
              <a:t>showmount –e|-a</a:t>
            </a:r>
          </a:p>
          <a:p>
            <a:r>
              <a:rPr lang="en-US" dirty="0">
                <a:latin typeface="Courier New" pitchFamily="49" charset="0"/>
              </a:rPr>
              <a:t>/etc/init.d/autofs start|stop</a:t>
            </a:r>
          </a:p>
          <a:p>
            <a:r>
              <a:rPr lang="en-US" dirty="0">
                <a:latin typeface="Courier New" pitchFamily="49" charset="0"/>
              </a:rPr>
              <a:t>nfsstat –m</a:t>
            </a:r>
          </a:p>
          <a:p>
            <a:r>
              <a:rPr lang="en-US" dirty="0"/>
              <a:t>Check:</a:t>
            </a:r>
          </a:p>
          <a:p>
            <a:pPr lvl="1"/>
            <a:r>
              <a:rPr lang="en-US" i="1" dirty="0"/>
              <a:t>/etc/nsswitch.conf</a:t>
            </a:r>
          </a:p>
          <a:p>
            <a:pPr lvl="1"/>
            <a:r>
              <a:rPr lang="en-US" i="1" dirty="0"/>
              <a:t>/etc/vfstab </a:t>
            </a:r>
            <a:r>
              <a:rPr lang="en-US" dirty="0"/>
              <a:t>or </a:t>
            </a:r>
            <a:r>
              <a:rPr lang="en-US" i="1" dirty="0"/>
              <a:t>/etc/fstab</a:t>
            </a:r>
          </a:p>
          <a:p>
            <a:pPr lvl="1"/>
            <a:r>
              <a:rPr lang="en-US" i="1" dirty="0"/>
              <a:t>/etc/resolv.conf</a:t>
            </a:r>
          </a:p>
          <a:p>
            <a:pPr lvl="1"/>
            <a:r>
              <a:rPr lang="en-US" i="1" dirty="0"/>
              <a:t>/etc/mtab</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50"/>
          <p:cNvSpPr>
            <a:spLocks noGrp="1" noChangeArrowheads="1"/>
          </p:cNvSpPr>
          <p:nvPr>
            <p:ph type="title" idx="4294967295"/>
          </p:nvPr>
        </p:nvSpPr>
        <p:spPr/>
        <p:txBody>
          <a:bodyPr/>
          <a:lstStyle/>
          <a:p>
            <a:r>
              <a:rPr lang="en-US" dirty="0"/>
              <a:t>UNIX Networking Configuration Files</a:t>
            </a:r>
          </a:p>
        </p:txBody>
      </p:sp>
      <p:graphicFrame>
        <p:nvGraphicFramePr>
          <p:cNvPr id="33841" name="Group 49"/>
          <p:cNvGraphicFramePr>
            <a:graphicFrameLocks noGrp="1"/>
          </p:cNvGraphicFramePr>
          <p:nvPr>
            <p:ph idx="4294967295"/>
          </p:nvPr>
        </p:nvGraphicFramePr>
        <p:xfrm>
          <a:off x="295275" y="1941513"/>
          <a:ext cx="8572500" cy="2992755"/>
        </p:xfrm>
        <a:graphic>
          <a:graphicData uri="http://schemas.openxmlformats.org/drawingml/2006/table">
            <a:tbl>
              <a:tblPr/>
              <a:tblGrid>
                <a:gridCol w="1739900"/>
                <a:gridCol w="1392238"/>
                <a:gridCol w="1576387"/>
                <a:gridCol w="1571625"/>
                <a:gridCol w="2292350"/>
              </a:tblGrid>
              <a:tr h="307975">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bg1"/>
                          </a:solidFill>
                          <a:effectLst/>
                          <a:latin typeface="Arial" pitchFamily="34" charset="0"/>
                        </a:rPr>
                        <a:t>Settings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bg1"/>
                          </a:solidFill>
                          <a:effectLst/>
                          <a:latin typeface="Arial" pitchFamily="34" charset="0"/>
                        </a:rPr>
                        <a:t>HP-UX</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bg1"/>
                          </a:solidFill>
                          <a:effectLst/>
                          <a:latin typeface="Arial" pitchFamily="34" charset="0"/>
                        </a:rPr>
                        <a:t>Solaris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bg1"/>
                          </a:solidFill>
                          <a:effectLst/>
                          <a:latin typeface="Arial" pitchFamily="34" charset="0"/>
                        </a:rPr>
                        <a:t>Suse Linux</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bg1"/>
                          </a:solidFill>
                          <a:effectLst/>
                          <a:latin typeface="Arial" pitchFamily="34" charset="0"/>
                        </a:rPr>
                        <a:t>Red Hat Linux</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chemeClr val="hlink"/>
                    </a:solidFill>
                  </a:tcPr>
                </a:tc>
              </a:tr>
              <a:tr h="306388">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IP Mapping</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/etc/hosts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/etc/hosts or /etc/inet/ipnodes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/etc/sysconfig/</a:t>
                      </a:r>
                      <a:br>
                        <a:rPr kumimoji="0" lang="en-US" sz="1400" b="0" i="0" u="none" strike="noStrike" cap="none" normalizeH="0" baseline="0" dirty="0" smtClean="0">
                          <a:ln>
                            <a:noFill/>
                          </a:ln>
                          <a:solidFill>
                            <a:schemeClr val="tx1"/>
                          </a:solidFill>
                          <a:effectLst/>
                          <a:latin typeface="Arial" pitchFamily="34" charset="0"/>
                        </a:rPr>
                      </a:br>
                      <a:r>
                        <a:rPr kumimoji="0" lang="en-US" sz="1400" b="0" i="0" u="none" strike="noStrike" cap="none" normalizeH="0" baseline="0" dirty="0" smtClean="0">
                          <a:ln>
                            <a:noFill/>
                          </a:ln>
                          <a:solidFill>
                            <a:schemeClr val="tx1"/>
                          </a:solidFill>
                          <a:effectLst/>
                          <a:latin typeface="Arial" pitchFamily="34" charset="0"/>
                        </a:rPr>
                        <a:t>network/config</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/etc/hosts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392113">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DNS Domain and Name Servers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/etc/resolv.conf</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/etc/resolv.conf</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/etc/resolv.conf</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/etc/resolv.conf</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549275">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Interface’s Network Address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/etc/rc.confg.d/netconf</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/etc/hostname</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/etc/hosts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network-scripts/ifcfg-</a:t>
                      </a:r>
                      <a:r>
                        <a:rPr kumimoji="0" lang="en-US" sz="1400" b="0" i="1" u="none" strike="noStrike" cap="none" normalizeH="0" baseline="0" dirty="0" smtClean="0">
                          <a:ln>
                            <a:noFill/>
                          </a:ln>
                          <a:solidFill>
                            <a:schemeClr val="tx1"/>
                          </a:solidFill>
                          <a:effectLst/>
                          <a:latin typeface="Arial" pitchFamily="34" charset="0"/>
                        </a:rPr>
                        <a:t>interfacename</a:t>
                      </a:r>
                      <a:endParaRPr kumimoji="0" lang="en-US" sz="1400" b="0" i="0" u="none" strike="noStrike" cap="none" normalizeH="0" baseline="0" dirty="0" smtClean="0">
                        <a:ln>
                          <a:noFill/>
                        </a:ln>
                        <a:solidFill>
                          <a:schemeClr val="tx1"/>
                        </a:solidFill>
                        <a:effectLst/>
                        <a:latin typeface="Arial" pitchFamily="34"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458788">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Hostname</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/etc/rc.confg.d/netconf</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/etc/nodename</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/etc/HOSTNAME</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/etc/sysconfig/</a:t>
                      </a:r>
                      <a:br>
                        <a:rPr kumimoji="0" lang="en-US" sz="1400" b="0" i="0" u="none" strike="noStrike" cap="none" normalizeH="0" baseline="0" dirty="0" smtClean="0">
                          <a:ln>
                            <a:noFill/>
                          </a:ln>
                          <a:solidFill>
                            <a:schemeClr val="tx1"/>
                          </a:solidFill>
                          <a:effectLst/>
                          <a:latin typeface="Arial" pitchFamily="34" charset="0"/>
                        </a:rPr>
                      </a:br>
                      <a:r>
                        <a:rPr kumimoji="0" lang="en-US" sz="1400" b="0" i="0" u="none" strike="noStrike" cap="none" normalizeH="0" baseline="0" dirty="0" smtClean="0">
                          <a:ln>
                            <a:noFill/>
                          </a:ln>
                          <a:solidFill>
                            <a:schemeClr val="tx1"/>
                          </a:solidFill>
                          <a:effectLst/>
                          <a:latin typeface="Arial" pitchFamily="34" charset="0"/>
                        </a:rPr>
                        <a:t>network</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Default Route</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/etc/rc.confg.d/netconf</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/etc/defaultrouter</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/etc/sysconfig/</a:t>
                      </a:r>
                      <a:br>
                        <a:rPr kumimoji="0" lang="en-US" sz="1400" b="0" i="0" u="none" strike="noStrike" cap="none" normalizeH="0" baseline="0" dirty="0" smtClean="0">
                          <a:ln>
                            <a:noFill/>
                          </a:ln>
                          <a:solidFill>
                            <a:schemeClr val="tx1"/>
                          </a:solidFill>
                          <a:effectLst/>
                          <a:latin typeface="Arial" pitchFamily="34" charset="0"/>
                        </a:rPr>
                      </a:br>
                      <a:r>
                        <a:rPr kumimoji="0" lang="en-US" sz="1400" b="0" i="0" u="none" strike="noStrike" cap="none" normalizeH="0" baseline="0" dirty="0" smtClean="0">
                          <a:ln>
                            <a:noFill/>
                          </a:ln>
                          <a:solidFill>
                            <a:schemeClr val="tx1"/>
                          </a:solidFill>
                          <a:effectLst/>
                          <a:latin typeface="Arial" pitchFamily="34" charset="0"/>
                        </a:rPr>
                        <a:t>network/routes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400" b="0" i="0" u="none" strike="noStrike" cap="none" normalizeH="0" baseline="0" dirty="0" smtClean="0">
                          <a:ln>
                            <a:noFill/>
                          </a:ln>
                          <a:solidFill>
                            <a:schemeClr val="tx1"/>
                          </a:solidFill>
                          <a:effectLst/>
                          <a:latin typeface="Arial" pitchFamily="34" charset="0"/>
                        </a:rPr>
                        <a:t>network-scripts/ifcfg-</a:t>
                      </a:r>
                      <a:r>
                        <a:rPr kumimoji="0" lang="en-US" sz="1400" b="0" i="1" u="none" strike="noStrike" cap="none" normalizeH="0" baseline="0" dirty="0" smtClean="0">
                          <a:ln>
                            <a:noFill/>
                          </a:ln>
                          <a:solidFill>
                            <a:schemeClr val="tx1"/>
                          </a:solidFill>
                          <a:effectLst/>
                          <a:latin typeface="Arial" pitchFamily="34" charset="0"/>
                        </a:rPr>
                        <a:t>interfacename</a:t>
                      </a:r>
                      <a:endParaRPr kumimoji="0" lang="en-US" sz="1400" b="0" i="0" u="none" strike="noStrike" cap="none" normalizeH="0" baseline="0" dirty="0" smtClean="0">
                        <a:ln>
                          <a:noFill/>
                        </a:ln>
                        <a:solidFill>
                          <a:schemeClr val="tx1"/>
                        </a:solidFill>
                        <a:effectLst/>
                        <a:latin typeface="Arial" pitchFamily="34"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
        <p:nvSpPr>
          <p:cNvPr id="33840" name="Text Box 106"/>
          <p:cNvSpPr txBox="1">
            <a:spLocks noChangeArrowheads="1"/>
          </p:cNvSpPr>
          <p:nvPr/>
        </p:nvSpPr>
        <p:spPr bwMode="auto">
          <a:xfrm>
            <a:off x="1994632" y="1246676"/>
            <a:ext cx="5662127" cy="400110"/>
          </a:xfrm>
          <a:prstGeom prst="rect">
            <a:avLst/>
          </a:prstGeom>
          <a:noFill/>
          <a:ln w="12700">
            <a:noFill/>
            <a:miter lim="800000"/>
            <a:headEnd/>
            <a:tailEnd/>
          </a:ln>
        </p:spPr>
        <p:txBody>
          <a:bodyPr wrap="none">
            <a:spAutoFit/>
          </a:bodyPr>
          <a:lstStyle/>
          <a:p>
            <a:r>
              <a:rPr lang="en-US" b="1" dirty="0"/>
              <a:t>Main network settings and their file locations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7"/>
          <p:cNvSpPr>
            <a:spLocks noGrp="1" noChangeArrowheads="1"/>
          </p:cNvSpPr>
          <p:nvPr>
            <p:ph type="title"/>
          </p:nvPr>
        </p:nvSpPr>
        <p:spPr/>
        <p:txBody>
          <a:bodyPr/>
          <a:lstStyle/>
          <a:p>
            <a:r>
              <a:rPr lang="en-US" dirty="0"/>
              <a:t>Mount Process</a:t>
            </a:r>
          </a:p>
        </p:txBody>
      </p:sp>
      <p:sp>
        <p:nvSpPr>
          <p:cNvPr id="35843" name="Rectangle 8"/>
          <p:cNvSpPr>
            <a:spLocks noGrp="1" noChangeArrowheads="1"/>
          </p:cNvSpPr>
          <p:nvPr>
            <p:ph type="body" idx="1"/>
          </p:nvPr>
        </p:nvSpPr>
        <p:spPr/>
        <p:txBody>
          <a:bodyPr/>
          <a:lstStyle/>
          <a:p>
            <a:pPr>
              <a:lnSpc>
                <a:spcPct val="90000"/>
              </a:lnSpc>
            </a:pPr>
            <a:r>
              <a:rPr lang="en-US" dirty="0"/>
              <a:t>Client resolves name to IP</a:t>
            </a:r>
          </a:p>
          <a:p>
            <a:pPr>
              <a:lnSpc>
                <a:spcPct val="90000"/>
              </a:lnSpc>
            </a:pPr>
            <a:r>
              <a:rPr lang="en-US" dirty="0" smtClean="0"/>
              <a:t>Remote procedure calls</a:t>
            </a:r>
            <a:endParaRPr lang="en-US" dirty="0"/>
          </a:p>
          <a:p>
            <a:pPr lvl="1">
              <a:lnSpc>
                <a:spcPct val="90000"/>
              </a:lnSpc>
            </a:pPr>
            <a:r>
              <a:rPr lang="en-US" dirty="0"/>
              <a:t>Ports must be open on clients and storage systems</a:t>
            </a:r>
          </a:p>
          <a:p>
            <a:pPr lvl="2">
              <a:lnSpc>
                <a:spcPct val="90000"/>
              </a:lnSpc>
            </a:pPr>
            <a:r>
              <a:rPr lang="en-US" dirty="0"/>
              <a:t>portmap TCP 111</a:t>
            </a:r>
          </a:p>
          <a:p>
            <a:pPr lvl="2">
              <a:lnSpc>
                <a:spcPct val="90000"/>
              </a:lnSpc>
            </a:pPr>
            <a:r>
              <a:rPr lang="en-US" dirty="0"/>
              <a:t>nfsd TCP 2049</a:t>
            </a:r>
          </a:p>
          <a:p>
            <a:pPr lvl="2">
              <a:lnSpc>
                <a:spcPct val="90000"/>
              </a:lnSpc>
            </a:pPr>
            <a:r>
              <a:rPr lang="en-US" dirty="0"/>
              <a:t>mountd TCP 4046</a:t>
            </a:r>
          </a:p>
          <a:p>
            <a:pPr>
              <a:lnSpc>
                <a:spcPct val="90000"/>
              </a:lnSpc>
            </a:pPr>
            <a:r>
              <a:rPr lang="en-US" dirty="0"/>
              <a:t>Storage system looks at exports in memory</a:t>
            </a:r>
          </a:p>
          <a:p>
            <a:pPr lvl="1">
              <a:lnSpc>
                <a:spcPct val="90000"/>
              </a:lnSpc>
            </a:pPr>
            <a:r>
              <a:rPr lang="en-US" dirty="0"/>
              <a:t>Who can access this path?</a:t>
            </a:r>
          </a:p>
          <a:p>
            <a:pPr lvl="1">
              <a:lnSpc>
                <a:spcPct val="90000"/>
              </a:lnSpc>
            </a:pPr>
            <a:r>
              <a:rPr lang="en-US" dirty="0"/>
              <a:t>Performs reverse name lookup</a:t>
            </a:r>
          </a:p>
          <a:p>
            <a:pPr lvl="1">
              <a:lnSpc>
                <a:spcPct val="90000"/>
              </a:lnSpc>
            </a:pPr>
            <a:r>
              <a:rPr lang="en-US" dirty="0" smtClean="0"/>
              <a:t>Grants or denies </a:t>
            </a:r>
            <a:r>
              <a:rPr lang="en-US" dirty="0"/>
              <a:t>access</a:t>
            </a:r>
          </a:p>
          <a:p>
            <a:pPr lvl="1">
              <a:lnSpc>
                <a:spcPct val="90000"/>
              </a:lnSpc>
            </a:pPr>
            <a:r>
              <a:rPr lang="en-US" dirty="0"/>
              <a:t>From the client, </a:t>
            </a:r>
            <a:r>
              <a:rPr lang="en-US" dirty="0">
                <a:latin typeface="Courier New" pitchFamily="49" charset="0"/>
              </a:rPr>
              <a:t>showmount -e</a:t>
            </a:r>
          </a:p>
        </p:txBody>
      </p:sp>
      <p:sp>
        <p:nvSpPr>
          <p:cNvPr id="35845" name="AutoShape 4"/>
          <p:cNvSpPr>
            <a:spLocks/>
          </p:cNvSpPr>
          <p:nvPr/>
        </p:nvSpPr>
        <p:spPr bwMode="auto">
          <a:xfrm>
            <a:off x="4624388" y="2963863"/>
            <a:ext cx="252412" cy="979487"/>
          </a:xfrm>
          <a:prstGeom prst="rightBrace">
            <a:avLst>
              <a:gd name="adj1" fmla="val 32338"/>
              <a:gd name="adj2" fmla="val 50000"/>
            </a:avLst>
          </a:prstGeom>
          <a:noFill/>
          <a:ln w="25400">
            <a:solidFill>
              <a:schemeClr val="hlink"/>
            </a:solidFill>
            <a:round/>
            <a:headEnd/>
            <a:tailEnd/>
          </a:ln>
        </p:spPr>
        <p:txBody>
          <a:bodyPr wrap="none" anchor="ctr"/>
          <a:lstStyle/>
          <a:p>
            <a:endParaRPr lang="en-US" dirty="0"/>
          </a:p>
        </p:txBody>
      </p:sp>
      <p:sp>
        <p:nvSpPr>
          <p:cNvPr id="35846" name="Text Box 5"/>
          <p:cNvSpPr txBox="1">
            <a:spLocks noChangeArrowheads="1"/>
          </p:cNvSpPr>
          <p:nvPr/>
        </p:nvSpPr>
        <p:spPr bwMode="auto">
          <a:xfrm>
            <a:off x="4840072" y="3255963"/>
            <a:ext cx="2501262" cy="400110"/>
          </a:xfrm>
          <a:prstGeom prst="rect">
            <a:avLst/>
          </a:prstGeom>
          <a:noFill/>
          <a:ln w="12700">
            <a:noFill/>
            <a:miter lim="800000"/>
            <a:headEnd/>
            <a:tailEnd/>
          </a:ln>
        </p:spPr>
        <p:txBody>
          <a:bodyPr wrap="none">
            <a:spAutoFit/>
          </a:bodyPr>
          <a:lstStyle/>
          <a:p>
            <a:r>
              <a:rPr lang="en-US" dirty="0" smtClean="0"/>
              <a:t>Verify </a:t>
            </a:r>
            <a:r>
              <a:rPr lang="en-US" dirty="0"/>
              <a:t>with </a:t>
            </a:r>
            <a:r>
              <a:rPr lang="en-US" b="1" dirty="0">
                <a:latin typeface="Courier New" pitchFamily="49" charset="0"/>
              </a:rPr>
              <a:t>rpcinfo</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5"/>
          <p:cNvSpPr>
            <a:spLocks noGrp="1" noChangeArrowheads="1"/>
          </p:cNvSpPr>
          <p:nvPr>
            <p:ph type="title"/>
          </p:nvPr>
        </p:nvSpPr>
        <p:spPr/>
        <p:txBody>
          <a:bodyPr/>
          <a:lstStyle/>
          <a:p>
            <a:r>
              <a:rPr lang="en-US" dirty="0"/>
              <a:t>Mounting Options</a:t>
            </a:r>
          </a:p>
        </p:txBody>
      </p:sp>
      <p:sp>
        <p:nvSpPr>
          <p:cNvPr id="115716" name="Rectangle 6"/>
          <p:cNvSpPr>
            <a:spLocks noGrp="1" noChangeArrowheads="1"/>
          </p:cNvSpPr>
          <p:nvPr>
            <p:ph type="body" idx="1"/>
          </p:nvPr>
        </p:nvSpPr>
        <p:spPr/>
        <p:txBody>
          <a:bodyPr/>
          <a:lstStyle/>
          <a:p>
            <a:pPr>
              <a:lnSpc>
                <a:spcPct val="90000"/>
              </a:lnSpc>
            </a:pPr>
            <a:r>
              <a:rPr lang="en-US" dirty="0"/>
              <a:t>UNIX clients can mount either:</a:t>
            </a:r>
          </a:p>
          <a:p>
            <a:pPr lvl="1">
              <a:lnSpc>
                <a:spcPct val="90000"/>
              </a:lnSpc>
            </a:pPr>
            <a:r>
              <a:rPr lang="en-US" dirty="0"/>
              <a:t>Soft</a:t>
            </a:r>
          </a:p>
          <a:p>
            <a:pPr lvl="2">
              <a:lnSpc>
                <a:spcPct val="90000"/>
              </a:lnSpc>
            </a:pPr>
            <a:r>
              <a:rPr lang="en-US" dirty="0"/>
              <a:t>Clients try to mount export a few times and then return an error</a:t>
            </a:r>
          </a:p>
          <a:p>
            <a:pPr lvl="1">
              <a:lnSpc>
                <a:spcPct val="90000"/>
              </a:lnSpc>
            </a:pPr>
            <a:r>
              <a:rPr lang="en-US" dirty="0"/>
              <a:t>Hard</a:t>
            </a:r>
          </a:p>
          <a:p>
            <a:pPr lvl="2">
              <a:lnSpc>
                <a:spcPct val="90000"/>
              </a:lnSpc>
            </a:pPr>
            <a:r>
              <a:rPr lang="en-US" dirty="0"/>
              <a:t>Clients will continue to send out mount requests indefinitely until the server responds</a:t>
            </a:r>
          </a:p>
          <a:p>
            <a:pPr>
              <a:lnSpc>
                <a:spcPct val="90000"/>
              </a:lnSpc>
            </a:pPr>
            <a:r>
              <a:rPr lang="en-US" dirty="0"/>
              <a:t>An example of a hard mount with reasonable defaults:</a:t>
            </a:r>
          </a:p>
          <a:p>
            <a:pPr>
              <a:lnSpc>
                <a:spcPct val="90000"/>
              </a:lnSpc>
              <a:buFont typeface="Wingdings 2" pitchFamily="18" charset="2"/>
              <a:buNone/>
            </a:pPr>
            <a:r>
              <a:rPr lang="en-US" dirty="0">
                <a:latin typeface="Courier New" pitchFamily="49" charset="0"/>
              </a:rPr>
              <a:t>mount –o</a:t>
            </a:r>
            <a:br>
              <a:rPr lang="en-US" dirty="0">
                <a:latin typeface="Courier New" pitchFamily="49" charset="0"/>
              </a:rPr>
            </a:br>
            <a:r>
              <a:rPr lang="en-US" dirty="0" err="1" smtClean="0">
                <a:latin typeface="Courier New" pitchFamily="49" charset="0"/>
              </a:rPr>
              <a:t>rw,bg,vers</a:t>
            </a:r>
            <a:r>
              <a:rPr lang="en-US" dirty="0" smtClean="0">
                <a:latin typeface="Courier New" pitchFamily="49" charset="0"/>
              </a:rPr>
              <a:t>=3,tcp,timeo=600,</a:t>
            </a:r>
            <a:br>
              <a:rPr lang="en-US" dirty="0" smtClean="0">
                <a:latin typeface="Courier New" pitchFamily="49" charset="0"/>
              </a:rPr>
            </a:br>
            <a:r>
              <a:rPr lang="en-US" dirty="0" err="1" smtClean="0">
                <a:latin typeface="Courier New" pitchFamily="49" charset="0"/>
              </a:rPr>
              <a:t>rsize</a:t>
            </a:r>
            <a:r>
              <a:rPr lang="en-US" dirty="0" smtClean="0">
                <a:latin typeface="Courier New" pitchFamily="49" charset="0"/>
              </a:rPr>
              <a:t>=32768,wsize=32768,hard,intr</a:t>
            </a:r>
            <a:r>
              <a:rPr lang="en-US" dirty="0">
                <a:latin typeface="Courier New" pitchFamily="49" charset="0"/>
              </a:rPr>
              <a:t>…</a:t>
            </a:r>
          </a:p>
        </p:txBody>
      </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7"/>
          <p:cNvSpPr>
            <a:spLocks noGrp="1" noChangeArrowheads="1"/>
          </p:cNvSpPr>
          <p:nvPr>
            <p:ph type="title"/>
          </p:nvPr>
        </p:nvSpPr>
        <p:spPr/>
        <p:txBody>
          <a:bodyPr/>
          <a:lstStyle/>
          <a:p>
            <a:r>
              <a:rPr lang="en-GB" dirty="0"/>
              <a:t>Problem</a:t>
            </a:r>
            <a:r>
              <a:rPr lang="en-US" dirty="0"/>
              <a:t>: </a:t>
            </a:r>
            <a:r>
              <a:rPr lang="en-GB" dirty="0"/>
              <a:t>Stale NFS File Handle</a:t>
            </a:r>
            <a:endParaRPr lang="en-US" dirty="0"/>
          </a:p>
        </p:txBody>
      </p:sp>
      <p:sp>
        <p:nvSpPr>
          <p:cNvPr id="60424" name="Rectangle 8"/>
          <p:cNvSpPr>
            <a:spLocks noGrp="1" noChangeArrowheads="1"/>
          </p:cNvSpPr>
          <p:nvPr>
            <p:ph type="body" idx="1"/>
          </p:nvPr>
        </p:nvSpPr>
        <p:spPr/>
        <p:txBody>
          <a:bodyPr/>
          <a:lstStyle/>
          <a:p>
            <a:pPr>
              <a:buNone/>
            </a:pPr>
            <a:r>
              <a:rPr lang="en-GB" dirty="0">
                <a:latin typeface="Courier New" pitchFamily="49" charset="0"/>
              </a:rPr>
              <a:t>Error code 70:  Stale file handle</a:t>
            </a:r>
          </a:p>
          <a:p>
            <a:r>
              <a:rPr lang="en-GB" dirty="0"/>
              <a:t>What would you do?</a:t>
            </a:r>
          </a:p>
          <a:p>
            <a:r>
              <a:rPr lang="en-GB" dirty="0"/>
              <a:t>Resolution </a:t>
            </a:r>
            <a:r>
              <a:rPr lang="en-GB" dirty="0" smtClean="0"/>
              <a:t>tips:</a:t>
            </a:r>
            <a:endParaRPr lang="en-US" dirty="0"/>
          </a:p>
          <a:p>
            <a:pPr lvl="1"/>
            <a:r>
              <a:rPr lang="en-US" dirty="0"/>
              <a:t>Check connectivity to the storage system (server) </a:t>
            </a:r>
          </a:p>
          <a:p>
            <a:pPr lvl="1"/>
            <a:r>
              <a:rPr lang="en-US" dirty="0"/>
              <a:t>Check mountpoint</a:t>
            </a:r>
          </a:p>
          <a:p>
            <a:pPr lvl="1"/>
            <a:r>
              <a:rPr lang="en-US" dirty="0"/>
              <a:t>Check client </a:t>
            </a:r>
            <a:r>
              <a:rPr lang="en-US" dirty="0">
                <a:latin typeface="Courier New" pitchFamily="49" charset="0"/>
              </a:rPr>
              <a:t>vfstab</a:t>
            </a:r>
            <a:r>
              <a:rPr lang="en-US" dirty="0"/>
              <a:t> or </a:t>
            </a:r>
            <a:r>
              <a:rPr lang="en-US" dirty="0">
                <a:latin typeface="Courier New" pitchFamily="49" charset="0"/>
              </a:rPr>
              <a:t>fstab</a:t>
            </a:r>
            <a:r>
              <a:rPr lang="en-US" dirty="0"/>
              <a:t> as relevant </a:t>
            </a:r>
          </a:p>
          <a:p>
            <a:pPr lvl="1"/>
            <a:r>
              <a:rPr lang="en-US" dirty="0"/>
              <a:t>Check </a:t>
            </a:r>
            <a:r>
              <a:rPr lang="en-US" dirty="0">
                <a:latin typeface="Courier New" pitchFamily="49" charset="0"/>
                <a:cs typeface="Courier New" pitchFamily="49" charset="0"/>
              </a:rPr>
              <a:t>showmount </a:t>
            </a:r>
            <a:r>
              <a:rPr lang="en-US" dirty="0">
                <a:latin typeface="Courier New" pitchFamily="49" charset="0"/>
              </a:rPr>
              <a:t>–e filerx</a:t>
            </a:r>
            <a:r>
              <a:rPr lang="en-US" dirty="0"/>
              <a:t> from client</a:t>
            </a:r>
          </a:p>
          <a:p>
            <a:pPr lvl="1"/>
            <a:r>
              <a:rPr lang="en-US" dirty="0"/>
              <a:t>Check </a:t>
            </a:r>
            <a:r>
              <a:rPr lang="en-US" dirty="0">
                <a:latin typeface="Courier New" pitchFamily="49" charset="0"/>
              </a:rPr>
              <a:t>exportfs</a:t>
            </a:r>
            <a:r>
              <a:rPr lang="en-US" dirty="0"/>
              <a:t> from command line of the storage system</a:t>
            </a:r>
          </a:p>
          <a:p>
            <a:pPr lvl="1"/>
            <a:r>
              <a:rPr lang="en-US" dirty="0"/>
              <a:t>Check storage system </a:t>
            </a:r>
            <a:r>
              <a:rPr lang="en-US" dirty="0">
                <a:latin typeface="Courier New" pitchFamily="49" charset="0"/>
              </a:rPr>
              <a:t>/etc/exports</a:t>
            </a:r>
            <a:r>
              <a:rPr lang="en-US" dirty="0"/>
              <a:t> file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4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4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42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42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42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42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42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42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4"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5"/>
          <p:cNvSpPr>
            <a:spLocks noGrp="1" noChangeArrowheads="1"/>
          </p:cNvSpPr>
          <p:nvPr>
            <p:ph type="title"/>
          </p:nvPr>
        </p:nvSpPr>
        <p:spPr/>
        <p:txBody>
          <a:bodyPr/>
          <a:lstStyle/>
          <a:p>
            <a:r>
              <a:rPr lang="en-US" dirty="0"/>
              <a:t>Problem: No Space Left on Disk</a:t>
            </a:r>
          </a:p>
        </p:txBody>
      </p:sp>
      <p:sp>
        <p:nvSpPr>
          <p:cNvPr id="72710" name="Rectangle 6"/>
          <p:cNvSpPr>
            <a:spLocks noGrp="1" noChangeArrowheads="1"/>
          </p:cNvSpPr>
          <p:nvPr>
            <p:ph type="body" idx="1"/>
          </p:nvPr>
        </p:nvSpPr>
        <p:spPr/>
        <p:txBody>
          <a:bodyPr/>
          <a:lstStyle/>
          <a:p>
            <a:pPr>
              <a:buFont typeface="Wingdings 2" pitchFamily="18" charset="2"/>
              <a:buNone/>
            </a:pPr>
            <a:r>
              <a:rPr lang="en-US" dirty="0">
                <a:latin typeface="Courier New" pitchFamily="49" charset="0"/>
              </a:rPr>
              <a:t>No space left on disk error</a:t>
            </a:r>
          </a:p>
          <a:p>
            <a:r>
              <a:rPr lang="en-US" dirty="0"/>
              <a:t>What would you do?</a:t>
            </a:r>
          </a:p>
          <a:p>
            <a:r>
              <a:rPr lang="en-US" dirty="0"/>
              <a:t>Resolution </a:t>
            </a:r>
            <a:r>
              <a:rPr lang="en-US" dirty="0" smtClean="0"/>
              <a:t>tips:</a:t>
            </a:r>
            <a:endParaRPr lang="en-US" dirty="0"/>
          </a:p>
          <a:p>
            <a:pPr lvl="1"/>
            <a:r>
              <a:rPr lang="en-US" dirty="0"/>
              <a:t>Check </a:t>
            </a:r>
            <a:r>
              <a:rPr lang="en-US" dirty="0">
                <a:latin typeface="Courier New" pitchFamily="49" charset="0"/>
              </a:rPr>
              <a:t>df</a:t>
            </a:r>
            <a:r>
              <a:rPr lang="en-US" dirty="0"/>
              <a:t> for available disk space</a:t>
            </a:r>
          </a:p>
          <a:p>
            <a:pPr lvl="1"/>
            <a:r>
              <a:rPr lang="en-US" dirty="0"/>
              <a:t>Check for </a:t>
            </a:r>
            <a:r>
              <a:rPr lang="en-US" dirty="0" smtClean="0"/>
              <a:t>Snapshot™ copy overruns</a:t>
            </a:r>
            <a:endParaRPr lang="en-US" dirty="0"/>
          </a:p>
          <a:p>
            <a:pPr lvl="1"/>
            <a:r>
              <a:rPr lang="en-US" dirty="0"/>
              <a:t>Check quota report for exceeded quotas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7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7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7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7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27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27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10"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CIFS Troubleshooting: Storage System</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CIFS Troubleshooting Checklist</a:t>
            </a:r>
            <a:endParaRPr lang="en-US" dirty="0"/>
          </a:p>
        </p:txBody>
      </p:sp>
      <p:sp>
        <p:nvSpPr>
          <p:cNvPr id="4" name="Content Placeholder 3"/>
          <p:cNvSpPr>
            <a:spLocks noGrp="1"/>
          </p:cNvSpPr>
          <p:nvPr>
            <p:ph idx="1"/>
          </p:nvPr>
        </p:nvSpPr>
        <p:spPr/>
        <p:txBody>
          <a:bodyPr/>
          <a:lstStyle/>
          <a:p>
            <a:r>
              <a:rPr lang="en-US" dirty="0" smtClean="0"/>
              <a:t>Verify the following:</a:t>
            </a:r>
          </a:p>
          <a:p>
            <a:pPr lvl="1"/>
            <a:r>
              <a:rPr lang="en-US" dirty="0" smtClean="0"/>
              <a:t>CIFS service is licensed on the storage system</a:t>
            </a:r>
          </a:p>
          <a:p>
            <a:pPr lvl="1"/>
            <a:r>
              <a:rPr lang="en-US" dirty="0" smtClean="0"/>
              <a:t>What CIFS configuration are you working with?</a:t>
            </a:r>
          </a:p>
          <a:p>
            <a:pPr lvl="2"/>
            <a:r>
              <a:rPr lang="en-US" dirty="0" smtClean="0"/>
              <a:t>Windows® workgroup</a:t>
            </a:r>
          </a:p>
          <a:p>
            <a:pPr lvl="2"/>
            <a:r>
              <a:rPr lang="en-US" dirty="0" smtClean="0"/>
              <a:t>Non-Windows workgroup</a:t>
            </a:r>
          </a:p>
          <a:p>
            <a:pPr lvl="2"/>
            <a:r>
              <a:rPr lang="en-US" dirty="0" smtClean="0"/>
              <a:t>Windows domain</a:t>
            </a:r>
          </a:p>
          <a:p>
            <a:pPr lv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p:txBody>
          <a:bodyPr/>
          <a:lstStyle/>
          <a:p>
            <a:r>
              <a:rPr lang="en-US" dirty="0" smtClean="0"/>
              <a:t>Problem: DC Connectivity</a:t>
            </a:r>
            <a:endParaRPr lang="en-US" dirty="0"/>
          </a:p>
        </p:txBody>
      </p:sp>
      <p:sp>
        <p:nvSpPr>
          <p:cNvPr id="544771" name="Rectangle 3"/>
          <p:cNvSpPr>
            <a:spLocks noGrp="1" noChangeArrowheads="1"/>
          </p:cNvSpPr>
          <p:nvPr>
            <p:ph type="body" idx="1"/>
          </p:nvPr>
        </p:nvSpPr>
        <p:spPr/>
        <p:txBody>
          <a:bodyPr/>
          <a:lstStyle/>
          <a:p>
            <a:pPr marL="461963" indent="-461963">
              <a:spcBef>
                <a:spcPct val="0"/>
              </a:spcBef>
            </a:pPr>
            <a:r>
              <a:rPr lang="en-US" dirty="0" smtClean="0"/>
              <a:t>Problem: Communication </a:t>
            </a:r>
            <a:r>
              <a:rPr lang="en-US" dirty="0"/>
              <a:t>from storage system to domain controller fails or trust across multiple domains </a:t>
            </a:r>
            <a:r>
              <a:rPr lang="en-US" dirty="0" smtClean="0"/>
              <a:t>fails</a:t>
            </a:r>
            <a:endParaRPr lang="en-US" dirty="0"/>
          </a:p>
          <a:p>
            <a:pPr marL="914400" lvl="1" indent="-452438"/>
            <a:r>
              <a:rPr lang="en-US" dirty="0"/>
              <a:t>Perform the following </a:t>
            </a:r>
            <a:r>
              <a:rPr lang="en-US" dirty="0" smtClean="0"/>
              <a:t>steps:</a:t>
            </a:r>
          </a:p>
          <a:p>
            <a:pPr marL="1376363" lvl="2" indent="-461963">
              <a:buClr>
                <a:schemeClr val="accent2"/>
              </a:buClr>
              <a:buFont typeface="Arial" pitchFamily="34" charset="0"/>
              <a:buAutoNum type="alphaLcParenR"/>
            </a:pPr>
            <a:r>
              <a:rPr lang="en-US" dirty="0">
                <a:latin typeface="Courier New" pitchFamily="49" charset="0"/>
              </a:rPr>
              <a:t>system&gt; </a:t>
            </a:r>
            <a:r>
              <a:rPr lang="en-US" b="1" dirty="0">
                <a:latin typeface="Courier New" pitchFamily="49" charset="0"/>
              </a:rPr>
              <a:t>cifs domaininfo</a:t>
            </a:r>
          </a:p>
          <a:p>
            <a:pPr marL="1603375" lvl="3" indent="-227013"/>
            <a:r>
              <a:rPr lang="en-US" dirty="0" smtClean="0"/>
              <a:t>This </a:t>
            </a:r>
            <a:r>
              <a:rPr lang="en-US" dirty="0"/>
              <a:t>provides information about domain and known domain </a:t>
            </a:r>
            <a:r>
              <a:rPr lang="en-US" dirty="0" smtClean="0"/>
              <a:t>controllers</a:t>
            </a:r>
            <a:endParaRPr lang="en-US" dirty="0"/>
          </a:p>
          <a:p>
            <a:pPr marL="1603375" lvl="3" indent="-227013"/>
            <a:r>
              <a:rPr lang="en-US" dirty="0"/>
              <a:t>If you receive an error and want more verbose output, then go to </a:t>
            </a:r>
            <a:r>
              <a:rPr lang="en-US" dirty="0" smtClean="0"/>
              <a:t>Step b)</a:t>
            </a:r>
            <a:endParaRPr lang="en-US" dirty="0"/>
          </a:p>
          <a:p>
            <a:pPr marL="1309688" lvl="3" indent="-381000"/>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2"/>
          <p:cNvSpPr>
            <a:spLocks noGrp="1" noChangeArrowheads="1"/>
          </p:cNvSpPr>
          <p:nvPr>
            <p:ph type="title"/>
          </p:nvPr>
        </p:nvSpPr>
        <p:spPr/>
        <p:txBody>
          <a:bodyPr/>
          <a:lstStyle/>
          <a:p>
            <a:r>
              <a:rPr lang="en-US" dirty="0" smtClean="0"/>
              <a:t>Problem: DC Connectivity (Cont</a:t>
            </a:r>
            <a:r>
              <a:rPr lang="en-US" dirty="0"/>
              <a:t>.)</a:t>
            </a:r>
          </a:p>
        </p:txBody>
      </p:sp>
      <p:sp>
        <p:nvSpPr>
          <p:cNvPr id="546819" name="Rectangle 3"/>
          <p:cNvSpPr>
            <a:spLocks noGrp="1" noChangeArrowheads="1"/>
          </p:cNvSpPr>
          <p:nvPr>
            <p:ph type="body" idx="1"/>
          </p:nvPr>
        </p:nvSpPr>
        <p:spPr/>
        <p:txBody>
          <a:bodyPr/>
          <a:lstStyle/>
          <a:p>
            <a:pPr marL="461963" indent="-461963">
              <a:buFont typeface="Wingdings 2" pitchFamily="18" charset="2"/>
              <a:buAutoNum type="alphaLcParenR" startAt="2"/>
            </a:pPr>
            <a:r>
              <a:rPr lang="en-US" sz="2000" dirty="0"/>
              <a:t>Set the following option </a:t>
            </a:r>
            <a:r>
              <a:rPr lang="en-US" sz="2000" b="1" dirty="0"/>
              <a:t>on</a:t>
            </a:r>
            <a:r>
              <a:rPr lang="en-US" sz="2000" dirty="0"/>
              <a:t>:</a:t>
            </a:r>
          </a:p>
          <a:p>
            <a:pPr marL="461963" indent="-461963">
              <a:buFont typeface="Wingdings 2" pitchFamily="18" charset="2"/>
              <a:buNone/>
            </a:pPr>
            <a:r>
              <a:rPr lang="en-US" sz="2000" dirty="0" smtClean="0">
                <a:latin typeface="Courier New" pitchFamily="49" charset="0"/>
              </a:rPr>
              <a:t>	system</a:t>
            </a:r>
            <a:r>
              <a:rPr lang="en-US" sz="2000" dirty="0">
                <a:latin typeface="Courier New" pitchFamily="49" charset="0"/>
              </a:rPr>
              <a:t>&gt; </a:t>
            </a:r>
            <a:r>
              <a:rPr lang="en-US" sz="2000" b="1" dirty="0">
                <a:latin typeface="Courier New" pitchFamily="49" charset="0"/>
              </a:rPr>
              <a:t>options cifs.trace_dc_connection on</a:t>
            </a:r>
            <a:endParaRPr lang="en-US" sz="2200" b="1" dirty="0">
              <a:latin typeface="Courier New" pitchFamily="49" charset="0"/>
            </a:endParaRPr>
          </a:p>
          <a:p>
            <a:pPr marL="914400" lvl="1" indent="-452438"/>
            <a:r>
              <a:rPr lang="en-US" sz="2200" dirty="0"/>
              <a:t>When this option is on, the storage system logs all DC address discovery and connection </a:t>
            </a:r>
            <a:r>
              <a:rPr lang="en-US" sz="2200" dirty="0" smtClean="0"/>
              <a:t>activities</a:t>
            </a:r>
            <a:endParaRPr lang="en-US" sz="2200" dirty="0"/>
          </a:p>
          <a:p>
            <a:pPr marL="461963" indent="-461963">
              <a:buFont typeface="+mj-lt"/>
              <a:buAutoNum type="alphaLcParenR" startAt="3"/>
            </a:pPr>
            <a:r>
              <a:rPr lang="en-US" sz="2000" dirty="0" smtClean="0">
                <a:latin typeface="Courier New" pitchFamily="49" charset="0"/>
              </a:rPr>
              <a:t>system</a:t>
            </a:r>
            <a:r>
              <a:rPr lang="en-US" sz="2000" dirty="0">
                <a:latin typeface="Courier New" pitchFamily="49" charset="0"/>
              </a:rPr>
              <a:t>&gt; </a:t>
            </a:r>
            <a:r>
              <a:rPr lang="en-US" sz="2000" b="1" dirty="0">
                <a:latin typeface="Courier New" pitchFamily="49" charset="0"/>
              </a:rPr>
              <a:t>cifs resetdc</a:t>
            </a:r>
            <a:endParaRPr lang="en-US" sz="2200" b="1" dirty="0">
              <a:latin typeface="Courier New" pitchFamily="49" charset="0"/>
            </a:endParaRPr>
          </a:p>
          <a:p>
            <a:pPr marL="914400" lvl="1" indent="-452438"/>
            <a:r>
              <a:rPr lang="en-US" sz="2200" dirty="0"/>
              <a:t>This command tells the storage system to disconnect from the domain controller and then establish a new CIFS connection with the </a:t>
            </a:r>
            <a:r>
              <a:rPr lang="en-US" sz="2200" dirty="0" smtClean="0"/>
              <a:t>DC (</a:t>
            </a:r>
            <a:r>
              <a:rPr lang="en-US" sz="2200" dirty="0"/>
              <a:t>The steps are being logged with the </a:t>
            </a:r>
            <a:r>
              <a:rPr lang="en-US" sz="2200" dirty="0" err="1" smtClean="0">
                <a:latin typeface="Courier New" pitchFamily="49" charset="0"/>
              </a:rPr>
              <a:t>cifs_trace_dc_connection</a:t>
            </a:r>
            <a:r>
              <a:rPr lang="en-US" sz="2200" dirty="0" smtClean="0"/>
              <a:t> option)</a:t>
            </a:r>
            <a:endParaRPr lang="en-US" sz="2200" dirty="0"/>
          </a:p>
          <a:p>
            <a:pPr marL="461963" indent="-461963">
              <a:buFont typeface="Wingdings 2" pitchFamily="18" charset="2"/>
              <a:buAutoNum type="alphaLcParenR" startAt="4"/>
            </a:pPr>
            <a:r>
              <a:rPr lang="en-US" sz="2200" dirty="0"/>
              <a:t>Check the trace output on the console or logged output in /etc/messages file to find the </a:t>
            </a:r>
            <a:r>
              <a:rPr lang="en-US" sz="2200" dirty="0" smtClean="0"/>
              <a:t>problem</a:t>
            </a:r>
            <a:endParaRPr lang="en-US" sz="2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CIFS Troubleshooting: Client</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Troubleshooting</a:t>
            </a:r>
            <a:endParaRPr lang="en-US" dirty="0"/>
          </a:p>
        </p:txBody>
      </p:sp>
      <p:sp>
        <p:nvSpPr>
          <p:cNvPr id="3" name="Content Placeholder 2"/>
          <p:cNvSpPr>
            <a:spLocks noGrp="1"/>
          </p:cNvSpPr>
          <p:nvPr>
            <p:ph idx="1"/>
          </p:nvPr>
        </p:nvSpPr>
        <p:spPr/>
        <p:txBody>
          <a:bodyPr/>
          <a:lstStyle/>
          <a:p>
            <a:r>
              <a:rPr lang="en-US" dirty="0" smtClean="0"/>
              <a:t>Most Windows client troubleshooting involves either:</a:t>
            </a:r>
          </a:p>
          <a:p>
            <a:pPr lvl="1"/>
            <a:r>
              <a:rPr lang="en-US" dirty="0" smtClean="0"/>
              <a:t>Network communication issues (discussed later)</a:t>
            </a:r>
          </a:p>
          <a:p>
            <a:pPr lvl="1"/>
            <a:r>
              <a:rPr lang="en-US" dirty="0" smtClean="0"/>
              <a:t>Infrastructure issues (discussed later)</a:t>
            </a:r>
          </a:p>
          <a:p>
            <a:r>
              <a:rPr lang="en-US" dirty="0" smtClean="0"/>
              <a:t>Other issues might also arise within Windows regarding which tracing and debuggers can be used:</a:t>
            </a:r>
          </a:p>
          <a:p>
            <a:pPr lvl="1"/>
            <a:r>
              <a:rPr lang="en-US" dirty="0" smtClean="0"/>
              <a:t>Windows user and kernel debuggers (windbg)</a:t>
            </a:r>
          </a:p>
          <a:p>
            <a:pPr lvl="1"/>
            <a:r>
              <a:rPr lang="en-US" dirty="0" smtClean="0"/>
              <a:t>Time Traveling Tracing </a:t>
            </a:r>
          </a:p>
          <a:p>
            <a:pPr lvl="1"/>
            <a:r>
              <a:rPr lang="en-US" dirty="0" smtClean="0"/>
              <a:t>ETW Tracing</a:t>
            </a:r>
          </a:p>
          <a:p>
            <a:pPr lvl="1"/>
            <a:r>
              <a:rPr lang="en-US" dirty="0" smtClean="0"/>
              <a:t>Windows Resource Kit  and Sysinternals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p:txBody>
          <a:bodyPr/>
          <a:lstStyle/>
          <a:p>
            <a:r>
              <a:rPr lang="en-US" dirty="0" smtClean="0"/>
              <a:t>Problem: </a:t>
            </a:r>
            <a:r>
              <a:rPr lang="en-US" dirty="0"/>
              <a:t>Client Communication</a:t>
            </a:r>
          </a:p>
        </p:txBody>
      </p:sp>
      <p:sp>
        <p:nvSpPr>
          <p:cNvPr id="536579" name="Rectangle 3"/>
          <p:cNvSpPr>
            <a:spLocks noGrp="1" noChangeArrowheads="1"/>
          </p:cNvSpPr>
          <p:nvPr>
            <p:ph type="body" idx="1"/>
          </p:nvPr>
        </p:nvSpPr>
        <p:spPr/>
        <p:txBody>
          <a:bodyPr/>
          <a:lstStyle/>
          <a:p>
            <a:pPr marL="533400" indent="-533400"/>
            <a:r>
              <a:rPr lang="en-US" dirty="0" smtClean="0"/>
              <a:t>Potential </a:t>
            </a:r>
            <a:r>
              <a:rPr lang="en-US" dirty="0"/>
              <a:t>Issue: “Network failed or is slow.”</a:t>
            </a:r>
          </a:p>
          <a:p>
            <a:pPr marL="804863" lvl="1" indent="-457200"/>
            <a:r>
              <a:rPr lang="en-US" dirty="0"/>
              <a:t>Check the following:</a:t>
            </a:r>
          </a:p>
          <a:p>
            <a:pPr marL="1000125" lvl="2" indent="-381000">
              <a:buNone/>
            </a:pPr>
            <a:r>
              <a:rPr lang="en-US" dirty="0">
                <a:latin typeface="Courier New" pitchFamily="49" charset="0"/>
              </a:rPr>
              <a:t>system&gt; ifstat</a:t>
            </a:r>
          </a:p>
          <a:p>
            <a:pPr marL="1000125" lvl="2" indent="-381000">
              <a:buNone/>
            </a:pPr>
            <a:r>
              <a:rPr lang="en-US" dirty="0">
                <a:latin typeface="Courier New" pitchFamily="49" charset="0"/>
              </a:rPr>
              <a:t>system&gt; netdiag</a:t>
            </a:r>
          </a:p>
          <a:p>
            <a:pPr marL="1000125" lvl="2" indent="-381000">
              <a:buNone/>
            </a:pPr>
            <a:r>
              <a:rPr lang="en-US" dirty="0">
                <a:latin typeface="Courier New" pitchFamily="49" charset="0"/>
              </a:rPr>
              <a:t>system&gt; ping</a:t>
            </a:r>
          </a:p>
          <a:p>
            <a:pPr marL="1000125" lvl="2" indent="-381000">
              <a:buNone/>
            </a:pPr>
            <a:r>
              <a:rPr lang="en-US" dirty="0">
                <a:latin typeface="Courier New" pitchFamily="49" charset="0"/>
              </a:rPr>
              <a:t>C:\&gt; </a:t>
            </a:r>
            <a:r>
              <a:rPr lang="en-US" dirty="0" smtClean="0">
                <a:latin typeface="Courier New" pitchFamily="49" charset="0"/>
              </a:rPr>
              <a:t>tracert</a:t>
            </a:r>
          </a:p>
          <a:p>
            <a:pPr marL="533400" indent="-533400">
              <a:lnSpc>
                <a:spcPct val="90000"/>
              </a:lnSpc>
            </a:pPr>
            <a:r>
              <a:rPr lang="en-US" dirty="0" smtClean="0"/>
              <a:t>Potential Issue:  Firewall prevents communications between storage system and DC</a:t>
            </a:r>
          </a:p>
          <a:p>
            <a:pPr marL="795338" lvl="1" indent="-495300">
              <a:lnSpc>
                <a:spcPct val="90000"/>
              </a:lnSpc>
            </a:pPr>
            <a:r>
              <a:rPr lang="en-US" dirty="0" smtClean="0"/>
              <a:t>If using SMB over TCP/IP </a:t>
            </a:r>
          </a:p>
          <a:p>
            <a:pPr marL="1095375" lvl="2" indent="-457200">
              <a:lnSpc>
                <a:spcPct val="90000"/>
              </a:lnSpc>
            </a:pPr>
            <a:r>
              <a:rPr lang="en-US" dirty="0" smtClean="0"/>
              <a:t>Windows 2000 Server and later</a:t>
            </a:r>
          </a:p>
          <a:p>
            <a:pPr marL="1309688" lvl="3" indent="-381000">
              <a:lnSpc>
                <a:spcPct val="90000"/>
              </a:lnSpc>
            </a:pPr>
            <a:r>
              <a:rPr lang="en-US" dirty="0" smtClean="0"/>
              <a:t>Requires TCP port 445</a:t>
            </a:r>
          </a:p>
          <a:p>
            <a:pPr marL="1000125" lvl="2" indent="-381000">
              <a:buNone/>
            </a:pPr>
            <a:endParaRPr lang="en-US" dirty="0">
              <a:solidFill>
                <a:srgbClr val="005BAE"/>
              </a:solidFill>
              <a:latin typeface="Courier New" pitchFamily="49"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Network Connectivity</a:t>
            </a:r>
            <a:endParaRPr lang="en-US" dirty="0"/>
          </a:p>
        </p:txBody>
      </p:sp>
      <p:sp>
        <p:nvSpPr>
          <p:cNvPr id="3" name="Content Placeholder 2"/>
          <p:cNvSpPr>
            <a:spLocks noGrp="1"/>
          </p:cNvSpPr>
          <p:nvPr>
            <p:ph idx="1"/>
          </p:nvPr>
        </p:nvSpPr>
        <p:spPr/>
        <p:txBody>
          <a:bodyPr/>
          <a:lstStyle/>
          <a:p>
            <a:r>
              <a:rPr lang="en-US" dirty="0" smtClean="0"/>
              <a:t>Problem: Windows client cannot ‘find’ the storage system</a:t>
            </a:r>
          </a:p>
          <a:p>
            <a:pPr lvl="1"/>
            <a:r>
              <a:rPr lang="en-US" dirty="0" smtClean="0"/>
              <a:t>If using DNS, try pinging the storage system by name</a:t>
            </a:r>
          </a:p>
          <a:p>
            <a:pPr lvl="1">
              <a:buNone/>
            </a:pPr>
            <a:r>
              <a:rPr lang="en-US" dirty="0" smtClean="0">
                <a:latin typeface="Courier New" pitchFamily="49" charset="0"/>
              </a:rPr>
              <a:t>C:\&gt; ping </a:t>
            </a:r>
            <a:r>
              <a:rPr lang="en-US" i="1" dirty="0" smtClean="0">
                <a:latin typeface="Courier New" pitchFamily="49" charset="0"/>
              </a:rPr>
              <a:t>system_name</a:t>
            </a:r>
            <a:endParaRPr lang="en-US" dirty="0" smtClean="0"/>
          </a:p>
          <a:p>
            <a:pPr lvl="1"/>
            <a:r>
              <a:rPr lang="en-US" dirty="0" smtClean="0"/>
              <a:t>Have routes been configured correctly?</a:t>
            </a:r>
            <a:br>
              <a:rPr lang="en-US" dirty="0" smtClean="0"/>
            </a:br>
            <a:endParaRPr lang="en-US" i="1" dirty="0" smtClean="0">
              <a:latin typeface="Courier New" pitchFamily="49" charset="0"/>
            </a:endParaRP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NAS Troubleshooting: Network</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5"/>
          <p:cNvSpPr>
            <a:spLocks noGrp="1" noChangeArrowheads="1"/>
          </p:cNvSpPr>
          <p:nvPr>
            <p:ph type="title"/>
          </p:nvPr>
        </p:nvSpPr>
        <p:spPr/>
        <p:txBody>
          <a:bodyPr/>
          <a:lstStyle/>
          <a:p>
            <a:r>
              <a:rPr lang="en-US" dirty="0"/>
              <a:t>Network</a:t>
            </a:r>
          </a:p>
        </p:txBody>
      </p:sp>
      <p:sp>
        <p:nvSpPr>
          <p:cNvPr id="50180" name="Rectangle 6"/>
          <p:cNvSpPr>
            <a:spLocks noGrp="1" noChangeArrowheads="1"/>
          </p:cNvSpPr>
          <p:nvPr>
            <p:ph type="body" idx="1"/>
          </p:nvPr>
        </p:nvSpPr>
        <p:spPr/>
        <p:txBody>
          <a:bodyPr/>
          <a:lstStyle/>
          <a:p>
            <a:r>
              <a:rPr lang="en-US" dirty="0"/>
              <a:t>The “cleaner” the better</a:t>
            </a:r>
          </a:p>
          <a:p>
            <a:pPr lvl="1"/>
            <a:r>
              <a:rPr lang="en-US" dirty="0"/>
              <a:t>Matched parameters all the way through</a:t>
            </a:r>
          </a:p>
          <a:p>
            <a:pPr lvl="1"/>
            <a:r>
              <a:rPr lang="en-US" dirty="0"/>
              <a:t>Not saturated (no Quality of Service in Ethernet)</a:t>
            </a:r>
          </a:p>
          <a:p>
            <a:pPr lvl="1"/>
            <a:r>
              <a:rPr lang="en-US" dirty="0"/>
              <a:t>Auto versus </a:t>
            </a:r>
            <a:r>
              <a:rPr lang="en-US" dirty="0" smtClean="0"/>
              <a:t>half or full duplex</a:t>
            </a:r>
            <a:endParaRPr lang="en-US" dirty="0"/>
          </a:p>
          <a:p>
            <a:r>
              <a:rPr lang="en-US" dirty="0"/>
              <a:t>Use TCP instead of UDP</a:t>
            </a:r>
          </a:p>
          <a:p>
            <a:pPr lvl="1"/>
            <a:r>
              <a:rPr lang="en-US" dirty="0"/>
              <a:t>TCP is acknowledged </a:t>
            </a:r>
          </a:p>
          <a:p>
            <a:pPr lvl="1"/>
            <a:r>
              <a:rPr lang="en-US" dirty="0"/>
              <a:t>UDP is not acknowledged</a:t>
            </a:r>
          </a:p>
          <a:p>
            <a:r>
              <a:rPr lang="en-US" dirty="0"/>
              <a:t>Are there firewalls (network or client) in the way?</a:t>
            </a:r>
          </a:p>
          <a:p>
            <a:pPr lvl="1"/>
            <a:r>
              <a:rPr lang="en-US" dirty="0" smtClean="0"/>
              <a:t>Remember remote procedure call ports </a:t>
            </a:r>
            <a:r>
              <a:rPr lang="en-US" dirty="0"/>
              <a:t>should not be </a:t>
            </a:r>
            <a:r>
              <a:rPr lang="en-US" dirty="0" smtClean="0"/>
              <a:t>blocked</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Packet Traces</a:t>
            </a:r>
            <a:endParaRPr lang="en-US" dirty="0"/>
          </a:p>
        </p:txBody>
      </p:sp>
      <p:sp>
        <p:nvSpPr>
          <p:cNvPr id="3" name="Content Placeholder 2"/>
          <p:cNvSpPr>
            <a:spLocks noGrp="1"/>
          </p:cNvSpPr>
          <p:nvPr>
            <p:ph idx="1"/>
          </p:nvPr>
        </p:nvSpPr>
        <p:spPr/>
        <p:txBody>
          <a:bodyPr/>
          <a:lstStyle/>
          <a:p>
            <a:pPr>
              <a:lnSpc>
                <a:spcPct val="80000"/>
              </a:lnSpc>
            </a:pPr>
            <a:r>
              <a:rPr lang="en-US" sz="2400" dirty="0" smtClean="0"/>
              <a:t>Overview</a:t>
            </a:r>
          </a:p>
          <a:p>
            <a:pPr lvl="1">
              <a:lnSpc>
                <a:spcPct val="80000"/>
              </a:lnSpc>
            </a:pPr>
            <a:r>
              <a:rPr lang="en-US" sz="2000" dirty="0" smtClean="0"/>
              <a:t>Data ONTAP utility for packet capture</a:t>
            </a:r>
            <a:endParaRPr lang="en-US" sz="2000" dirty="0" smtClean="0">
              <a:cs typeface="Arial" pitchFamily="34" charset="0"/>
            </a:endParaRPr>
          </a:p>
          <a:p>
            <a:pPr lvl="1">
              <a:lnSpc>
                <a:spcPct val="80000"/>
              </a:lnSpc>
            </a:pPr>
            <a:r>
              <a:rPr lang="en-US" sz="2000" dirty="0" smtClean="0"/>
              <a:t>Captures data for further analysis by support personnel</a:t>
            </a:r>
          </a:p>
          <a:p>
            <a:pPr>
              <a:lnSpc>
                <a:spcPct val="80000"/>
              </a:lnSpc>
            </a:pPr>
            <a:r>
              <a:rPr lang="en-US" sz="2400" dirty="0" smtClean="0"/>
              <a:t>Syntax </a:t>
            </a:r>
          </a:p>
          <a:p>
            <a:pPr lvl="1">
              <a:lnSpc>
                <a:spcPct val="80000"/>
              </a:lnSpc>
            </a:pPr>
            <a:r>
              <a:rPr lang="en-US" sz="2000" dirty="0" smtClean="0">
                <a:latin typeface="Courier New" pitchFamily="49" charset="0"/>
              </a:rPr>
              <a:t>pktt start &lt;if&gt;|all [-d dir] [-m pklen] [-b </a:t>
            </a:r>
            <a:r>
              <a:rPr lang="en-US" sz="2000" dirty="0" err="1" smtClean="0">
                <a:latin typeface="Courier New" pitchFamily="49" charset="0"/>
              </a:rPr>
              <a:t>bsize</a:t>
            </a:r>
            <a:r>
              <a:rPr lang="en-US" sz="2000" dirty="0" smtClean="0">
                <a:latin typeface="Courier New" pitchFamily="49" charset="0"/>
              </a:rPr>
              <a:t>] [-i </a:t>
            </a:r>
            <a:r>
              <a:rPr lang="en-US" sz="2000" dirty="0" err="1" smtClean="0">
                <a:latin typeface="Courier New" pitchFamily="49" charset="0"/>
              </a:rPr>
              <a:t>ipaddr</a:t>
            </a:r>
            <a:r>
              <a:rPr lang="en-US" sz="2000" dirty="0" smtClean="0">
                <a:latin typeface="Courier New" pitchFamily="49" charset="0"/>
              </a:rPr>
              <a:t> –i ….]	</a:t>
            </a:r>
          </a:p>
          <a:p>
            <a:pPr lvl="2">
              <a:lnSpc>
                <a:spcPct val="80000"/>
              </a:lnSpc>
            </a:pPr>
            <a:r>
              <a:rPr lang="en-US" sz="2000" dirty="0" smtClean="0"/>
              <a:t>Starts packet tracing</a:t>
            </a:r>
          </a:p>
          <a:p>
            <a:pPr lvl="1">
              <a:lnSpc>
                <a:spcPct val="80000"/>
              </a:lnSpc>
            </a:pPr>
            <a:r>
              <a:rPr lang="en-US" sz="2000" dirty="0" smtClean="0">
                <a:latin typeface="Courier New" pitchFamily="49" charset="0"/>
              </a:rPr>
              <a:t>pktt dump [&lt;if&gt;|all [-d dir]] | [&lt;if&gt; [-f file]]</a:t>
            </a:r>
          </a:p>
          <a:p>
            <a:pPr lvl="2">
              <a:lnSpc>
                <a:spcPct val="80000"/>
              </a:lnSpc>
            </a:pPr>
            <a:r>
              <a:rPr lang="en-US" sz="2000" dirty="0" smtClean="0"/>
              <a:t>Writes data from memory to file (disk)</a:t>
            </a:r>
          </a:p>
          <a:p>
            <a:pPr lvl="1">
              <a:lnSpc>
                <a:spcPct val="80000"/>
              </a:lnSpc>
            </a:pPr>
            <a:r>
              <a:rPr lang="en-US" sz="2000" dirty="0" smtClean="0">
                <a:latin typeface="Courier New" pitchFamily="49" charset="0"/>
              </a:rPr>
              <a:t>pktt stop  &lt;if&gt;|all</a:t>
            </a:r>
          </a:p>
          <a:p>
            <a:pPr lvl="2">
              <a:lnSpc>
                <a:spcPct val="80000"/>
              </a:lnSpc>
            </a:pPr>
            <a:r>
              <a:rPr lang="en-US" sz="2000" dirty="0" smtClean="0"/>
              <a:t>Stops packet tracing  </a:t>
            </a:r>
          </a:p>
          <a:p>
            <a:pPr>
              <a:lnSpc>
                <a:spcPct val="80000"/>
              </a:lnSpc>
            </a:pPr>
            <a:r>
              <a:rPr lang="en-US" sz="2400" dirty="0" smtClean="0"/>
              <a:t>Optional commands</a:t>
            </a:r>
          </a:p>
          <a:p>
            <a:pPr lvl="1">
              <a:lnSpc>
                <a:spcPct val="80000"/>
              </a:lnSpc>
            </a:pPr>
            <a:r>
              <a:rPr lang="en-US" sz="2000" dirty="0" smtClean="0">
                <a:latin typeface="Courier New" pitchFamily="49" charset="0"/>
              </a:rPr>
              <a:t>pktt pause &lt;if&gt;|all		</a:t>
            </a:r>
          </a:p>
          <a:p>
            <a:pPr lvl="1">
              <a:lnSpc>
                <a:spcPct val="80000"/>
              </a:lnSpc>
            </a:pPr>
            <a:r>
              <a:rPr lang="en-US" sz="2000" dirty="0" smtClean="0">
                <a:latin typeface="Courier New" pitchFamily="49" charset="0"/>
              </a:rPr>
              <a:t>pktt status [&lt;if&gt;|all] [-v]</a:t>
            </a:r>
          </a:p>
          <a:p>
            <a:pPr lvl="1">
              <a:lnSpc>
                <a:spcPct val="80000"/>
              </a:lnSpc>
            </a:pPr>
            <a:r>
              <a:rPr lang="en-US" sz="2000" dirty="0" smtClean="0">
                <a:latin typeface="Courier New" pitchFamily="49" charset="0"/>
              </a:rPr>
              <a:t>pktt delete [filename.trc]+</a:t>
            </a:r>
          </a:p>
          <a:p>
            <a:pPr lvl="1">
              <a:lnSpc>
                <a:spcPct val="80000"/>
              </a:lnSpc>
            </a:pPr>
            <a:r>
              <a:rPr lang="en-US" sz="2000" dirty="0" err="1" smtClean="0">
                <a:latin typeface="Courier New" pitchFamily="49" charset="0"/>
              </a:rPr>
              <a:t>pktt</a:t>
            </a:r>
            <a:r>
              <a:rPr lang="en-US" sz="2000" dirty="0" smtClean="0">
                <a:latin typeface="Courier New" pitchFamily="49" charset="0"/>
              </a:rPr>
              <a:t> list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Packet Traces</a:t>
            </a:r>
            <a:endParaRPr lang="en-US" dirty="0"/>
          </a:p>
        </p:txBody>
      </p:sp>
      <p:sp>
        <p:nvSpPr>
          <p:cNvPr id="3" name="Content Placeholder 2"/>
          <p:cNvSpPr>
            <a:spLocks noGrp="1"/>
          </p:cNvSpPr>
          <p:nvPr>
            <p:ph idx="1"/>
          </p:nvPr>
        </p:nvSpPr>
        <p:spPr/>
        <p:txBody>
          <a:bodyPr/>
          <a:lstStyle/>
          <a:p>
            <a:r>
              <a:rPr lang="en-US" dirty="0" smtClean="0"/>
              <a:t>Pktt trace saved in </a:t>
            </a:r>
            <a:r>
              <a:rPr lang="en-US" i="1" dirty="0" smtClean="0"/>
              <a:t>tcpdump</a:t>
            </a:r>
            <a:r>
              <a:rPr lang="en-US" dirty="0" smtClean="0"/>
              <a:t> format </a:t>
            </a:r>
          </a:p>
          <a:p>
            <a:pPr lvl="1"/>
            <a:r>
              <a:rPr lang="en-US" dirty="0" smtClean="0"/>
              <a:t>Reference www.tcpdump.org </a:t>
            </a:r>
          </a:p>
          <a:p>
            <a:r>
              <a:rPr lang="en-US" dirty="0" smtClean="0"/>
              <a:t>Use a </a:t>
            </a:r>
            <a:r>
              <a:rPr lang="en-US" i="1" dirty="0" smtClean="0"/>
              <a:t>tcpdump</a:t>
            </a:r>
            <a:r>
              <a:rPr lang="en-US" dirty="0" smtClean="0"/>
              <a:t>-compliant program to review the packet trace, such as Wireshark (www.wireshark.org/)</a:t>
            </a:r>
          </a:p>
          <a:p>
            <a:r>
              <a:rPr lang="en-US" dirty="0" smtClean="0"/>
              <a:t>Alternatively, convert pktt trace to </a:t>
            </a:r>
            <a:r>
              <a:rPr lang="en-US" i="1" dirty="0" smtClean="0"/>
              <a:t>Netmon</a:t>
            </a:r>
            <a:r>
              <a:rPr lang="en-US" i="1" dirty="0" smtClean="0">
                <a:solidFill>
                  <a:srgbClr val="FF0000"/>
                </a:solidFill>
              </a:rPr>
              <a:t>-</a:t>
            </a:r>
            <a:r>
              <a:rPr lang="en-US" dirty="0" smtClean="0"/>
              <a:t>compliant format using </a:t>
            </a:r>
          </a:p>
          <a:p>
            <a:pPr lvl="1"/>
            <a:r>
              <a:rPr lang="en-US" dirty="0" smtClean="0"/>
              <a:t>“</a:t>
            </a:r>
            <a:r>
              <a:rPr lang="en-US" i="1" dirty="0" smtClean="0"/>
              <a:t>capconv</a:t>
            </a:r>
            <a:r>
              <a:rPr lang="en-US" dirty="0" smtClean="0"/>
              <a:t>” utility</a:t>
            </a:r>
            <a:r>
              <a:rPr lang="en-US" dirty="0" smtClean="0">
                <a:cs typeface="Arial" pitchFamily="34" charset="0"/>
              </a:rPr>
              <a:t>—r</a:t>
            </a:r>
            <a:r>
              <a:rPr lang="en-US" dirty="0" smtClean="0"/>
              <a:t>eference </a:t>
            </a:r>
            <a:r>
              <a:rPr lang="en-US" sz="2000" dirty="0" smtClean="0"/>
              <a:t>http://now.netapp.com/NOW/download/tools/capconv/</a:t>
            </a:r>
          </a:p>
          <a:p>
            <a:pPr lvl="1"/>
            <a:r>
              <a:rPr lang="en-US" sz="2000" dirty="0" smtClean="0"/>
              <a:t>Netmon-compliant packet analyzers such as Windows Netmon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NAS Troubleshooting: Infrastructure Support</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Grp="1" noChangeArrowheads="1"/>
          </p:cNvSpPr>
          <p:nvPr>
            <p:ph type="title"/>
          </p:nvPr>
        </p:nvSpPr>
        <p:spPr/>
        <p:txBody>
          <a:bodyPr/>
          <a:lstStyle/>
          <a:p>
            <a:r>
              <a:rPr lang="en-US" dirty="0" smtClean="0"/>
              <a:t>Problem: Hostname-to-IP </a:t>
            </a:r>
            <a:r>
              <a:rPr lang="en-US" dirty="0"/>
              <a:t>Resolution</a:t>
            </a:r>
          </a:p>
        </p:txBody>
      </p:sp>
      <p:sp>
        <p:nvSpPr>
          <p:cNvPr id="25604" name="Rectangle 6"/>
          <p:cNvSpPr>
            <a:spLocks noGrp="1" noChangeArrowheads="1"/>
          </p:cNvSpPr>
          <p:nvPr>
            <p:ph type="body" idx="1"/>
          </p:nvPr>
        </p:nvSpPr>
        <p:spPr/>
        <p:txBody>
          <a:bodyPr/>
          <a:lstStyle/>
          <a:p>
            <a:r>
              <a:rPr lang="en-US" dirty="0" smtClean="0"/>
              <a:t>Cannot resolve hostnames to IP addresses</a:t>
            </a:r>
            <a:endParaRPr lang="en-US" dirty="0"/>
          </a:p>
          <a:p>
            <a:pPr lvl="1"/>
            <a:r>
              <a:rPr lang="en-US" dirty="0" smtClean="0"/>
              <a:t>Look </a:t>
            </a:r>
            <a:r>
              <a:rPr lang="en-US" dirty="0"/>
              <a:t>at:</a:t>
            </a:r>
          </a:p>
          <a:p>
            <a:pPr lvl="2"/>
            <a:r>
              <a:rPr lang="en-US" i="1" dirty="0"/>
              <a:t>nsswitch.conf</a:t>
            </a:r>
          </a:p>
          <a:p>
            <a:pPr lvl="2"/>
            <a:r>
              <a:rPr lang="en-US" i="1" dirty="0"/>
              <a:t>hosts file</a:t>
            </a:r>
          </a:p>
          <a:p>
            <a:pPr lvl="2"/>
            <a:r>
              <a:rPr lang="en-US" i="1" dirty="0"/>
              <a:t>resolv.conf</a:t>
            </a:r>
          </a:p>
          <a:p>
            <a:pPr lvl="2"/>
            <a:r>
              <a:rPr lang="en-US" dirty="0"/>
              <a:t>On the storage system, DNS or NIS options</a:t>
            </a:r>
          </a:p>
          <a:p>
            <a:pPr lvl="2"/>
            <a:r>
              <a:rPr lang="en-US" dirty="0"/>
              <a:t>Changing the order of DNS or NIS servers</a:t>
            </a:r>
          </a:p>
          <a:p>
            <a:pPr lvl="2"/>
            <a:r>
              <a:rPr lang="en-US" dirty="0"/>
              <a:t>Consider circumventing </a:t>
            </a:r>
            <a:r>
              <a:rPr lang="en-US" dirty="0" smtClean="0"/>
              <a:t>DNS or NIS </a:t>
            </a:r>
            <a:r>
              <a:rPr lang="en-US" dirty="0"/>
              <a:t>by temporarily entering hosts into the hosts file</a:t>
            </a:r>
          </a:p>
          <a:p>
            <a:pPr lvl="1"/>
            <a:r>
              <a:rPr lang="en-US" dirty="0"/>
              <a:t>Remember: </a:t>
            </a:r>
          </a:p>
          <a:p>
            <a:pPr lvl="2"/>
            <a:r>
              <a:rPr lang="en-US" dirty="0"/>
              <a:t>Data ONTAP caches NIS maps in slave mode</a:t>
            </a:r>
          </a:p>
          <a:p>
            <a:pPr lvl="2"/>
            <a:r>
              <a:rPr lang="en-US" dirty="0"/>
              <a:t>Data ONTAP caches </a:t>
            </a:r>
            <a:r>
              <a:rPr lang="en-US" dirty="0" smtClean="0"/>
              <a:t>DNS</a:t>
            </a:r>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sz="2400" dirty="0" smtClean="0"/>
              <a:t>Locate options and configuration files that can be misconfigured on the storage system</a:t>
            </a:r>
          </a:p>
          <a:p>
            <a:r>
              <a:rPr lang="en-US" sz="2400" dirty="0" smtClean="0"/>
              <a:t>Test for Domain Name System (DNS) resolution on both the storage system and the client</a:t>
            </a:r>
          </a:p>
          <a:p>
            <a:r>
              <a:rPr lang="en-US" sz="2400" dirty="0" smtClean="0"/>
              <a:t>Use client-side tools to test the client configuration</a:t>
            </a:r>
          </a:p>
          <a:p>
            <a:r>
              <a:rPr lang="en-US" sz="2400" dirty="0" smtClean="0"/>
              <a:t>Use storage system and client tools to isolate network system blockages</a:t>
            </a:r>
            <a:endParaRPr lang="en-US" sz="2400" strike="sngStrike" dirty="0" smtClean="0"/>
          </a:p>
          <a:p>
            <a:r>
              <a:rPr lang="en-US" sz="2400" dirty="0" smtClean="0"/>
              <a:t>Recognize typical error messages and list commands to identify the source of the error messages</a:t>
            </a: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11: NAS Troubleshooting</a:t>
            </a:r>
            <a:endParaRPr lang="en-US" dirty="0"/>
          </a:p>
          <a:p>
            <a:r>
              <a:rPr lang="en-US" dirty="0"/>
              <a:t>Estimated Time: </a:t>
            </a:r>
            <a:r>
              <a:rPr lang="en-US" dirty="0" smtClean="0"/>
              <a:t>0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When troubleshooting a NAS protocol on the storage system, what is one of the first steps you should do to verify the appropriate service is available?</a:t>
            </a:r>
          </a:p>
          <a:p>
            <a:r>
              <a:rPr lang="en-US" dirty="0" smtClean="0"/>
              <a:t>How do you configure the order of the hostname-to-IP resolution mechanism on the storage system?</a:t>
            </a:r>
          </a:p>
          <a:p>
            <a:r>
              <a:rPr lang="en-US" dirty="0" smtClean="0"/>
              <a:t>Which command is used to capture network packet traces on the storage system?</a:t>
            </a:r>
          </a:p>
          <a:p>
            <a:r>
              <a:rPr lang="en-US" dirty="0" smtClean="0"/>
              <a:t>What third-party application can be used to read the native packet traces created on the storage system?</a:t>
            </a:r>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11: NAS Troubleshooting</a:t>
            </a:r>
            <a:endParaRPr lang="en-US" dirty="0"/>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a:lnSpc>
                <a:spcPct val="80000"/>
              </a:lnSpc>
            </a:pPr>
            <a:r>
              <a:rPr lang="en-US" sz="2400" dirty="0" smtClean="0"/>
              <a:t>When troubleshooting a NAS protocol on the storage system, what is one of the first steps you should do to verify the appropriate service is available?</a:t>
            </a:r>
          </a:p>
          <a:p>
            <a:pPr lvl="1">
              <a:lnSpc>
                <a:spcPct val="80000"/>
              </a:lnSpc>
            </a:pPr>
            <a:r>
              <a:rPr lang="en-US" sz="2000" dirty="0" smtClean="0">
                <a:solidFill>
                  <a:srgbClr val="005BAE"/>
                </a:solidFill>
              </a:rPr>
              <a:t>Verify that </a:t>
            </a:r>
            <a:r>
              <a:rPr lang="en-US" sz="2000" dirty="0" smtClean="0">
                <a:solidFill>
                  <a:schemeClr val="hlink"/>
                </a:solidFill>
              </a:rPr>
              <a:t>the NAS protocol has a valid license</a:t>
            </a:r>
          </a:p>
          <a:p>
            <a:pPr>
              <a:lnSpc>
                <a:spcPct val="80000"/>
              </a:lnSpc>
            </a:pPr>
            <a:r>
              <a:rPr lang="en-US" sz="2400" dirty="0" smtClean="0"/>
              <a:t>How do you configure the order of the hostname-to-IP resolution mechanism on the storage system?</a:t>
            </a:r>
          </a:p>
          <a:p>
            <a:pPr lvl="1">
              <a:lnSpc>
                <a:spcPct val="80000"/>
              </a:lnSpc>
            </a:pPr>
            <a:r>
              <a:rPr lang="en-US" sz="2000" dirty="0" smtClean="0">
                <a:solidFill>
                  <a:schemeClr val="hlink"/>
                </a:solidFill>
              </a:rPr>
              <a:t>Edit /etc/nsswitch.cfg</a:t>
            </a:r>
          </a:p>
          <a:p>
            <a:pPr>
              <a:lnSpc>
                <a:spcPct val="80000"/>
              </a:lnSpc>
            </a:pPr>
            <a:r>
              <a:rPr lang="en-US" sz="2400" dirty="0" smtClean="0"/>
              <a:t>Which command is used to capture network packet traces on the storage system?</a:t>
            </a:r>
          </a:p>
          <a:p>
            <a:pPr lvl="1">
              <a:lnSpc>
                <a:spcPct val="80000"/>
              </a:lnSpc>
            </a:pPr>
            <a:r>
              <a:rPr lang="en-US" sz="2000" dirty="0" smtClean="0">
                <a:solidFill>
                  <a:schemeClr val="hlink"/>
                </a:solidFill>
                <a:latin typeface="Courier New" pitchFamily="49" charset="0"/>
                <a:cs typeface="Courier New" pitchFamily="49" charset="0"/>
              </a:rPr>
              <a:t>pkkt</a:t>
            </a:r>
          </a:p>
          <a:p>
            <a:pPr>
              <a:lnSpc>
                <a:spcPct val="80000"/>
              </a:lnSpc>
            </a:pPr>
            <a:r>
              <a:rPr lang="en-US" sz="2400" dirty="0" smtClean="0"/>
              <a:t>What third-party application can be used to read the native packet traces created on the storage system?</a:t>
            </a:r>
          </a:p>
          <a:p>
            <a:pPr lvl="1">
              <a:lnSpc>
                <a:spcPct val="80000"/>
              </a:lnSpc>
            </a:pPr>
            <a:r>
              <a:rPr lang="en-US" sz="2000" dirty="0" smtClean="0">
                <a:solidFill>
                  <a:schemeClr val="hlink"/>
                </a:solidFill>
              </a:rPr>
              <a:t>Wireshark</a:t>
            </a:r>
          </a:p>
          <a:p>
            <a:pPr lvl="1">
              <a:lnSpc>
                <a:spcPct val="80000"/>
              </a:lnSpc>
            </a:pPr>
            <a:r>
              <a:rPr lang="en-US" sz="2000" dirty="0" smtClean="0">
                <a:solidFill>
                  <a:schemeClr val="hlink"/>
                </a:solidFill>
              </a:rPr>
              <a:t>Netmon, if converted </a:t>
            </a:r>
          </a:p>
          <a:p>
            <a:pPr lvl="1">
              <a:lnSpc>
                <a:spcPct val="80000"/>
              </a:lnSpc>
            </a:pPr>
            <a:endParaRPr lang="en-US" sz="2000" dirty="0" smtClean="0">
              <a:solidFill>
                <a:schemeClr va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51D07A2-197F-4879-969B-4F42A202F866}"/>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AB63623F-C261-4A20-B388-92F74FD54A44}"/>
</file>

<file path=docProps/app.xml><?xml version="1.0" encoding="utf-8"?>
<Properties xmlns="http://schemas.openxmlformats.org/officeDocument/2006/extended-properties" xmlns:vt="http://schemas.openxmlformats.org/officeDocument/2006/docPropsVTypes">
  <Template/>
  <TotalTime>22015</TotalTime>
  <Words>3069</Words>
  <Application>Microsoft Office PowerPoint</Application>
  <PresentationFormat>Letter Paper (8.5x11 in)</PresentationFormat>
  <Paragraphs>409</Paragraphs>
  <Slides>32</Slides>
  <Notes>32</Notes>
  <HiddenSlides>2</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2010_NetAppUMaster</vt:lpstr>
      <vt:lpstr>NAS Troubleshooting</vt:lpstr>
      <vt:lpstr>Module Objectives</vt:lpstr>
      <vt:lpstr>Troubleshooting Overview</vt:lpstr>
      <vt:lpstr>NFS Troubleshooting: Storage System</vt:lpstr>
      <vt:lpstr>NFS Storage System Configuration</vt:lpstr>
      <vt:lpstr>NFS Troubleshooting: Client</vt:lpstr>
      <vt:lpstr>Client Troubleshooting Tools</vt:lpstr>
      <vt:lpstr>UNIX Networking Configuration Files</vt:lpstr>
      <vt:lpstr>Mount Process</vt:lpstr>
      <vt:lpstr>Mounting Options</vt:lpstr>
      <vt:lpstr>Problem: Stale NFS File Handle</vt:lpstr>
      <vt:lpstr>Problem: No Space Left on Disk</vt:lpstr>
      <vt:lpstr>CIFS Troubleshooting: Storage System</vt:lpstr>
      <vt:lpstr>CIFS Troubleshooting Checklist</vt:lpstr>
      <vt:lpstr>Problem: DC Connectivity</vt:lpstr>
      <vt:lpstr>Problem: DC Connectivity (Cont.)</vt:lpstr>
      <vt:lpstr>CIFS Troubleshooting: Client</vt:lpstr>
      <vt:lpstr>Client Troubleshooting</vt:lpstr>
      <vt:lpstr>Problem: Client Communication</vt:lpstr>
      <vt:lpstr>Problem: Network Connectivity</vt:lpstr>
      <vt:lpstr>NAS Troubleshooting: Network</vt:lpstr>
      <vt:lpstr>Network</vt:lpstr>
      <vt:lpstr>Packet Traces</vt:lpstr>
      <vt:lpstr>Reading Packet Traces</vt:lpstr>
      <vt:lpstr>NAS Troubleshooting: Infrastructure Support</vt:lpstr>
      <vt:lpstr>Problem: Hostname-to-IP Resolution</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 Troubleshooting</dc:title>
  <dc:subject>Accelerated NCDA Boot Camp Data ONTAP 8.0 7-Mode</dc:subject>
  <dc:creator>Curtis Burchett</dc:creator>
  <cp:lastModifiedBy>Lenovo User</cp:lastModifiedBy>
  <cp:revision>2</cp:revision>
  <dcterms:created xsi:type="dcterms:W3CDTF">2007-11-29T22:14:11Z</dcterms:created>
  <dcterms:modified xsi:type="dcterms:W3CDTF">2010-04-17T22:45:55Z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-1667281571</vt:i4>
  </property>
  <property fmtid="{D5CDD505-2E9C-101B-9397-08002B2CF9AE}" pid="4" name="_NewReviewCycle">
    <vt:lpwstr/>
  </property>
  <property fmtid="{D5CDD505-2E9C-101B-9397-08002B2CF9AE}" pid="5" name="_EmailSubject">
    <vt:lpwstr>Netapp internet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