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71"/>
  </p:notesMasterIdLst>
  <p:handoutMasterIdLst>
    <p:handoutMasterId r:id="rId72"/>
  </p:handoutMasterIdLst>
  <p:sldIdLst>
    <p:sldId id="476" r:id="rId5"/>
    <p:sldId id="477" r:id="rId6"/>
    <p:sldId id="478" r:id="rId7"/>
    <p:sldId id="542" r:id="rId8"/>
    <p:sldId id="480" r:id="rId9"/>
    <p:sldId id="481" r:id="rId10"/>
    <p:sldId id="482" r:id="rId11"/>
    <p:sldId id="483" r:id="rId12"/>
    <p:sldId id="484" r:id="rId13"/>
    <p:sldId id="485" r:id="rId14"/>
    <p:sldId id="486" r:id="rId15"/>
    <p:sldId id="487" r:id="rId16"/>
    <p:sldId id="488" r:id="rId17"/>
    <p:sldId id="489" r:id="rId18"/>
    <p:sldId id="490" r:id="rId19"/>
    <p:sldId id="491" r:id="rId20"/>
    <p:sldId id="492" r:id="rId21"/>
    <p:sldId id="493" r:id="rId22"/>
    <p:sldId id="495" r:id="rId23"/>
    <p:sldId id="496" r:id="rId24"/>
    <p:sldId id="543" r:id="rId25"/>
    <p:sldId id="498" r:id="rId26"/>
    <p:sldId id="499" r:id="rId27"/>
    <p:sldId id="500" r:id="rId28"/>
    <p:sldId id="501" r:id="rId29"/>
    <p:sldId id="502" r:id="rId30"/>
    <p:sldId id="503" r:id="rId31"/>
    <p:sldId id="504" r:id="rId32"/>
    <p:sldId id="505" r:id="rId33"/>
    <p:sldId id="506" r:id="rId34"/>
    <p:sldId id="507" r:id="rId35"/>
    <p:sldId id="508" r:id="rId36"/>
    <p:sldId id="509" r:id="rId37"/>
    <p:sldId id="510" r:id="rId38"/>
    <p:sldId id="511" r:id="rId39"/>
    <p:sldId id="512" r:id="rId40"/>
    <p:sldId id="513" r:id="rId41"/>
    <p:sldId id="514" r:id="rId42"/>
    <p:sldId id="544" r:id="rId43"/>
    <p:sldId id="516" r:id="rId44"/>
    <p:sldId id="517" r:id="rId45"/>
    <p:sldId id="518" r:id="rId46"/>
    <p:sldId id="519" r:id="rId47"/>
    <p:sldId id="520" r:id="rId48"/>
    <p:sldId id="547" r:id="rId49"/>
    <p:sldId id="521" r:id="rId50"/>
    <p:sldId id="522" r:id="rId51"/>
    <p:sldId id="523" r:id="rId52"/>
    <p:sldId id="524" r:id="rId53"/>
    <p:sldId id="545" r:id="rId54"/>
    <p:sldId id="527" r:id="rId55"/>
    <p:sldId id="525" r:id="rId56"/>
    <p:sldId id="528" r:id="rId57"/>
    <p:sldId id="529" r:id="rId58"/>
    <p:sldId id="530" r:id="rId59"/>
    <p:sldId id="531" r:id="rId60"/>
    <p:sldId id="532" r:id="rId61"/>
    <p:sldId id="533" r:id="rId62"/>
    <p:sldId id="534" r:id="rId63"/>
    <p:sldId id="535" r:id="rId64"/>
    <p:sldId id="546" r:id="rId65"/>
    <p:sldId id="537" r:id="rId66"/>
    <p:sldId id="538" r:id="rId67"/>
    <p:sldId id="539" r:id="rId68"/>
    <p:sldId id="540" r:id="rId69"/>
    <p:sldId id="541" r:id="rId70"/>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69362" autoAdjust="0"/>
  </p:normalViewPr>
  <p:slideViewPr>
    <p:cSldViewPr snapToGrid="0">
      <p:cViewPr>
        <p:scale>
          <a:sx n="48" d="100"/>
          <a:sy n="48" d="100"/>
        </p:scale>
        <p:origin x="-2406" y="-480"/>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00" d="100"/>
          <a:sy n="100" d="100"/>
        </p:scale>
        <p:origin x="-1896" y="-78"/>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FC CONNECTIVITY</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FC CONNECTIVITY CONFIGURATION</a:t>
            </a:r>
          </a:p>
          <a:p>
            <a:endParaRPr lang="en-US" smtClean="0"/>
          </a:p>
          <a:p>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4</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DATA ONTAP</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HIGH-AVAILABILITY</a:t>
            </a:r>
          </a:p>
          <a:p>
            <a:endParaRPr lang="en-US" smtClean="0"/>
          </a:p>
          <a:p>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DATA ONTAP AS AN FC TARGET</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HBA CONFIRMATION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err="1"/>
              <a:t>fcadmin</a:t>
            </a:r>
            <a:r>
              <a:rPr dirty="0"/>
              <a:t> utility manages the Fibre Channel adapters used by the storage subsystem. Use these commands to show link-level and loop-level protocol statistics, list the storage devices connected to the storage system, and configure the personality of embedded adapters.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HBA CONFIRMATION</a:t>
            </a:r>
            <a:r>
              <a:rPr lang="en-US" baseline="0" dirty="0"/>
              <a:t> </a:t>
            </a:r>
            <a:r>
              <a:rPr lang="en-US" baseline="0" dirty="0" smtClean="0"/>
              <a:t>(CONT.)</a:t>
            </a:r>
            <a:endParaRPr lang="en-US" dirty="0" smtClean="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CONFIGURING</a:t>
            </a:r>
            <a:r>
              <a:rPr lang="en-US" baseline="0" dirty="0" smtClean="0"/>
              <a:t> FC SERVICES IN DATA ONTAP</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CONFIGURING FC HBA</a:t>
            </a:r>
            <a:r>
              <a:rPr lang="en-US" baseline="0" dirty="0" smtClean="0"/>
              <a:t> IN DATA ONTAP</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IDENTIFY WWNN IN DATA ONTAP</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IDENTIFY</a:t>
            </a:r>
            <a:r>
              <a:rPr lang="en-US" baseline="0" dirty="0" smtClean="0"/>
              <a:t> WWPN IN DATA ONTAP</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Within </a:t>
            </a:r>
            <a:r>
              <a:rPr dirty="0"/>
              <a:t>Fibre Channel (FC) SAN, worldwide port names (or WWPNs) uniquely identify each Fibre Channel port. Each 64-bit </a:t>
            </a:r>
            <a:r>
              <a:rPr lang="en-US" dirty="0" smtClean="0"/>
              <a:t>name</a:t>
            </a:r>
            <a:r>
              <a:rPr dirty="0" smtClean="0"/>
              <a:t> </a:t>
            </a:r>
            <a:r>
              <a:rPr dirty="0"/>
              <a:t>is determined by three factors. The first factor is the worldwide node name (WWNN), which is the unique identifier for the NetApp storage system running as an FC target device server. The second factor is the controller failover mode (</a:t>
            </a:r>
            <a:r>
              <a:rPr dirty="0" err="1">
                <a:latin typeface="Courier New" pitchFamily="49" charset="0"/>
              </a:rPr>
              <a:t>cfmode</a:t>
            </a:r>
            <a:r>
              <a:rPr dirty="0"/>
              <a:t>) currently set on the NetApp storage system. The third and final factor is that each FC target port has an internal port index range that assists in assigning the WWPNs.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FC CFMODES DEFINED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err="1" smtClean="0"/>
              <a:t>Cfmode</a:t>
            </a:r>
            <a:r>
              <a:rPr dirty="0" smtClean="0"/>
              <a:t> </a:t>
            </a:r>
            <a:r>
              <a:rPr dirty="0"/>
              <a:t>only applies to Fibre Channel environments in an </a:t>
            </a:r>
            <a:r>
              <a:rPr lang="en-US" dirty="0" smtClean="0"/>
              <a:t>high-availability </a:t>
            </a:r>
            <a:r>
              <a:rPr dirty="0" smtClean="0"/>
              <a:t>NetApp </a:t>
            </a:r>
            <a:r>
              <a:rPr dirty="0"/>
              <a:t>storage controller configuration. The </a:t>
            </a:r>
            <a:r>
              <a:rPr dirty="0" err="1">
                <a:latin typeface="Courier New" pitchFamily="49" charset="0"/>
              </a:rPr>
              <a:t>cfmode</a:t>
            </a:r>
            <a:r>
              <a:rPr dirty="0">
                <a:latin typeface="Courier New" pitchFamily="49" charset="0"/>
              </a:rPr>
              <a:t> </a:t>
            </a:r>
            <a:r>
              <a:rPr dirty="0"/>
              <a:t>determines how target ports do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Log in to the fabric</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Handle local and partner traffic for a cluster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Provide access to local and partner LUNs in a cluster</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the original release of Data ONTAP 6.3, which included SAN support for Fibre Channel, </a:t>
            </a:r>
            <a:r>
              <a:rPr dirty="0" err="1">
                <a:latin typeface="Courier New" pitchFamily="49" charset="0"/>
              </a:rPr>
              <a:t>cfmode</a:t>
            </a:r>
            <a:r>
              <a:rPr dirty="0">
                <a:latin typeface="Courier New" pitchFamily="49" charset="0"/>
              </a:rPr>
              <a:t> standby </a:t>
            </a:r>
            <a:r>
              <a:rPr dirty="0"/>
              <a:t>was the implied default. There was not a setting for </a:t>
            </a:r>
            <a:r>
              <a:rPr dirty="0" err="1">
                <a:latin typeface="Courier New" pitchFamily="49" charset="0"/>
              </a:rPr>
              <a:t>cfmode</a:t>
            </a:r>
            <a:r>
              <a:rPr dirty="0"/>
              <a:t> in that release, and it was not called </a:t>
            </a:r>
            <a:r>
              <a:rPr dirty="0" err="1">
                <a:latin typeface="Courier New" pitchFamily="49" charset="0"/>
              </a:rPr>
              <a:t>cfmode</a:t>
            </a:r>
            <a:r>
              <a:rPr dirty="0">
                <a:latin typeface="Courier New" pitchFamily="49" charset="0"/>
              </a:rPr>
              <a:t> standby</a:t>
            </a:r>
            <a:r>
              <a:rPr dirty="0"/>
              <a:t>. However, when Data ONTAP 6.5 was released, four </a:t>
            </a:r>
            <a:r>
              <a:rPr dirty="0" err="1">
                <a:latin typeface="Courier New" pitchFamily="49" charset="0"/>
              </a:rPr>
              <a:t>cfmodes</a:t>
            </a:r>
            <a:r>
              <a:rPr dirty="0"/>
              <a:t> were introduced. One of these modes was standby. The others were partner, mixed, and dual fabric. In Data ONTAP 7.1, a new </a:t>
            </a:r>
            <a:r>
              <a:rPr dirty="0" err="1">
                <a:latin typeface="Courier New" pitchFamily="49" charset="0"/>
              </a:rPr>
              <a:t>cfmode</a:t>
            </a:r>
            <a:r>
              <a:rPr dirty="0">
                <a:latin typeface="Courier New" pitchFamily="49" charset="0"/>
              </a:rPr>
              <a:t> </a:t>
            </a:r>
            <a:r>
              <a:rPr dirty="0"/>
              <a:t>called single system image (SSI) became available. SSI is the default </a:t>
            </a:r>
            <a:r>
              <a:rPr dirty="0" err="1">
                <a:latin typeface="Courier New" pitchFamily="49" charset="0"/>
              </a:rPr>
              <a:t>cfmode</a:t>
            </a:r>
            <a:r>
              <a:rPr dirty="0">
                <a:latin typeface="Courier New" pitchFamily="49" charset="0"/>
              </a:rPr>
              <a:t> </a:t>
            </a:r>
            <a:r>
              <a:rPr dirty="0"/>
              <a:t>for new installations with Data ONTAP 7.2. The availability of standby, partner, mixed, and dual fabric modes is dependent on the storage controller model, Data ONTAP version, and/or the use of 2-Gb or 4-Gb FC ports. With Data ONTAP 7.3 and later, the only configurable </a:t>
            </a:r>
            <a:r>
              <a:rPr dirty="0" err="1">
                <a:latin typeface="Courier New" pitchFamily="49" charset="0"/>
              </a:rPr>
              <a:t>cfmode</a:t>
            </a:r>
            <a:r>
              <a:rPr dirty="0"/>
              <a:t> is single system image.</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FC CFMODES TYPES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There </a:t>
            </a:r>
            <a:r>
              <a:rPr dirty="0"/>
              <a:t>are five possible </a:t>
            </a:r>
            <a:r>
              <a:rPr dirty="0" err="1"/>
              <a:t>cfmodes</a:t>
            </a:r>
            <a:r>
              <a:rPr dirty="0"/>
              <a:t> on the storage controller. Only one </a:t>
            </a:r>
            <a:r>
              <a:rPr dirty="0" err="1">
                <a:latin typeface="Courier New" pitchFamily="49" charset="0"/>
              </a:rPr>
              <a:t>cfmode</a:t>
            </a:r>
            <a:r>
              <a:rPr dirty="0"/>
              <a:t> can be set per each storage controller, and in a cluster situation the </a:t>
            </a:r>
            <a:r>
              <a:rPr dirty="0" err="1">
                <a:latin typeface="Courier New" pitchFamily="49" charset="0"/>
              </a:rPr>
              <a:t>cfmode</a:t>
            </a:r>
            <a:r>
              <a:rPr dirty="0"/>
              <a:t> must be the same for both systems. </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Standby</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standby mode is supported on all systems except the FAS270c. It supports only Windows and Solaris operating systems. In addition, this mode requires additional switch ports.</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Partner</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partner mode is supported on all systems except the FAS270c and the FAS6000 series. All switches and host operating systems are supported.</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Dual-Fabric</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dual-fabric mode is only supported on a FAS270c. All host operating systems are supported by this mode. This mode requires a switch that supports a public loop.</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Mixed</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mixed mode is supported on all systems except the FAS270c and the FAS6000 series. Mixed mode supports all host operating systems, but requires a switch that supports a public loop.</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Single Image</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single image mode is supported on all systems, switches, and host operating systems. This mode makes all LUNs available on all target ports.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dirty="0"/>
              <a:t>The </a:t>
            </a:r>
            <a:r>
              <a:rPr dirty="0" err="1">
                <a:latin typeface="Courier New" pitchFamily="49" charset="0"/>
              </a:rPr>
              <a:t>single_image</a:t>
            </a:r>
            <a:r>
              <a:rPr dirty="0"/>
              <a:t> </a:t>
            </a:r>
            <a:r>
              <a:rPr dirty="0" err="1"/>
              <a:t>cfmode</a:t>
            </a:r>
            <a:r>
              <a:rPr dirty="0"/>
              <a:t> setting is available in Data ONTAP 7.1. This </a:t>
            </a:r>
            <a:r>
              <a:rPr dirty="0" err="1"/>
              <a:t>cfmode</a:t>
            </a:r>
            <a:r>
              <a:rPr dirty="0"/>
              <a:t> setting is the default for new installs Data ONTAP 7.2 and later. Upgrades to Data ONTAP 7.2 will retain the </a:t>
            </a:r>
            <a:r>
              <a:rPr dirty="0" err="1"/>
              <a:t>cfmode</a:t>
            </a:r>
            <a:r>
              <a:rPr dirty="0"/>
              <a:t> from the previous version. In SSI </a:t>
            </a:r>
            <a:r>
              <a:rPr dirty="0" err="1"/>
              <a:t>cfmode</a:t>
            </a:r>
            <a:r>
              <a:rPr dirty="0"/>
              <a:t>, an </a:t>
            </a:r>
            <a:r>
              <a:rPr lang="en-US" dirty="0" smtClean="0"/>
              <a:t>high-availability</a:t>
            </a:r>
            <a:r>
              <a:rPr dirty="0" smtClean="0"/>
              <a:t> </a:t>
            </a:r>
            <a:r>
              <a:rPr dirty="0"/>
              <a:t>storage controller configuration has a single WWNN, and both systems in the configuration function as a single Fibre Channel node. Each node in the cluster shares the partner node’s LUN map information.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All LUNs in the cluster are available on all ports in the cluster by default. As a result, more paths to each LUN are stored on the cluster. Any port can provide access to both local and partner LUNs. You can specify the LUNs available on a subset of ports by defining port sets and binding them to an igroup. Any host in the igroup can then access the LUNs only by connecting to the target ports in the port set.</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t>LUNs from both controllers are visible through a single physical (and logical) port.</a:t>
            </a:r>
          </a:p>
          <a:p>
            <a:pPr marL="0" marR="0" indent="0" algn="l" defTabSz="914400" rtl="0" eaLnBrk="0" fontAlgn="base" latinLnBrk="0" hangingPunct="0">
              <a:lnSpc>
                <a:spcPct val="100000"/>
              </a:lnSpc>
              <a:spcBef>
                <a:spcPct val="30000"/>
              </a:spcBef>
              <a:spcAft>
                <a:spcPct val="0"/>
              </a:spcAft>
              <a:buClrTx/>
              <a:buSzTx/>
              <a:buFontTx/>
              <a:buNone/>
              <a:tabLst/>
              <a:defRPr/>
            </a:pPr>
            <a:r>
              <a:t>A single FC port is a primary path for a LUN served by that controller and a secondary path for a LUN on the partner controller.</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Notes Placeholder 7"/>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dirty="0"/>
              <a:t>Switch 1 experiences a failure. The host multipathing software layer works around that failure to </a:t>
            </a:r>
            <a:r>
              <a:rPr lang="en-US" sz="1100" kern="1200" dirty="0" smtClean="0">
                <a:solidFill>
                  <a:schemeClr val="tx1"/>
                </a:solidFill>
                <a:latin typeface="Times New Roman" pitchFamily="18" charset="0"/>
                <a:ea typeface="+mn-ea"/>
                <a:cs typeface="+mn-cs"/>
              </a:rPr>
              <a:t>reroute the I/O through Fabric 2 to the LUN. </a:t>
            </a: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t>When Controller 1 experiences a failure, Controller 2 takes over all operations. The host multipathing software layer works around the failure by rerouting I/O through the Controller 2 path to the LUN.</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t>Single system image does support this configuration. SSI allows ports to alternate between fabric point-to-point login and individual loop. All LUNs are available on a single port in the event that one of the links fails.</a:t>
            </a: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FCP CONFIG (SINGLE</a:t>
            </a:r>
            <a:r>
              <a:rPr lang="en-US" baseline="0" dirty="0" smtClean="0"/>
              <a:t> SYSTEM IMAGE MODE)</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This </a:t>
            </a:r>
            <a:r>
              <a:rPr dirty="0"/>
              <a:t>is an example of the adapter settings for </a:t>
            </a:r>
            <a:r>
              <a:rPr dirty="0" err="1">
                <a:latin typeface="Courier New" pitchFamily="49" charset="0"/>
              </a:rPr>
              <a:t>single_image</a:t>
            </a:r>
            <a:r>
              <a:rPr dirty="0"/>
              <a:t> </a:t>
            </a:r>
            <a:r>
              <a:rPr dirty="0" err="1"/>
              <a:t>cfmode</a:t>
            </a:r>
            <a:r>
              <a:rPr dirty="0"/>
              <a:t>. Notice that all node names are identical and that the media type is set to auto. This means that the ports log in to the fabric using point-to-point mode. If point-to-point mode fails, then the ports will try loop mode.</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21</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 AS AN FC INITIATOR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Windows </a:t>
            </a:r>
            <a:r>
              <a:rPr dirty="0"/>
              <a:t>Server 2008 provides many new features that make configuring an FC SAN easier. Storage Explorer provides a one-stop interface for investigating local HBAs as well as the FC switches, if present. Storage Manager for SANs is an additional tool that is available in Windows Server 2003 R2 and later. This tool allows the configuration of a SAN environment. Storage Manager for SANs requires the Virtual Disk Service add-in provided by NetApp at the NOW™ (NetApp on the Web) site.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 FC DESIGN AND INSTALLATION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Host </a:t>
            </a:r>
            <a:r>
              <a:rPr dirty="0"/>
              <a:t>utilities contain software tools and documentation that allow you to configure a host in a NetApp SAN environment.</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 </a:t>
            </a:r>
            <a:r>
              <a:rPr dirty="0"/>
              <a:t>Host utilities were formerly called Host Attach and Support Kits. Kits that were released before this naming convention changed are still called Host Attach and Support Kits. The term host utilities will be used in this course, but be aware that NetApp is in the process of transitioning to this name. </a:t>
            </a:r>
          </a:p>
          <a:p>
            <a:pPr marL="0" marR="0" indent="0" algn="l" defTabSz="914400" rtl="0" eaLnBrk="0" fontAlgn="base" latinLnBrk="0" hangingPunct="0">
              <a:lnSpc>
                <a:spcPct val="100000"/>
              </a:lnSpc>
              <a:spcBef>
                <a:spcPct val="30000"/>
              </a:spcBef>
              <a:spcAft>
                <a:spcPct val="0"/>
              </a:spcAft>
              <a:buClrTx/>
              <a:buSzTx/>
              <a:buFontTx/>
              <a:buNone/>
              <a:tabLst/>
              <a:defRPr/>
            </a:pPr>
            <a:r>
              <a:rPr dirty="0"/>
              <a:t>Host utilities are available from the Download Software page on the NOW site at:  now.netapp.com/NOW/</a:t>
            </a:r>
            <a:r>
              <a:rPr dirty="0" err="1"/>
              <a:t>cgi</a:t>
            </a:r>
            <a:r>
              <a:rPr dirty="0"/>
              <a:t>-bin/software.</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a:t>
            </a:r>
            <a:r>
              <a:rPr lang="en-US" baseline="0" dirty="0" smtClean="0"/>
              <a:t> IMPLEMENTATION</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WINDOWS/EMULEX IMPLMENTATION</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WINDOWS/EMULEX IMPLMENTATION</a:t>
            </a:r>
            <a:r>
              <a:rPr lang="en-US" baseline="0" dirty="0"/>
              <a:t> </a:t>
            </a:r>
            <a:r>
              <a:rPr lang="en-US" baseline="0" dirty="0" smtClean="0"/>
              <a:t>(CONT.)</a:t>
            </a:r>
            <a:endParaRPr lang="en-US" dirty="0" smtClean="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WINDOWS/EMULEX IMPLMENTATION</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WINDOWS/EMULEX IMPLMENTATION</a:t>
            </a:r>
            <a:r>
              <a:rPr lang="en-US" baseline="0" dirty="0" smtClean="0"/>
              <a:t> (CONT.)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DISCOVERY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Within </a:t>
            </a:r>
            <a:r>
              <a:rPr dirty="0"/>
              <a:t>FC SAN, discovery is automatic unless switch zoning prevents it. See Appendix 1 for a discussion about switch zoning.  </a:t>
            </a: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DATA ONTAP DISCOVERY OF INITIATORS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WWPN</a:t>
            </a:r>
            <a:r>
              <a:rPr lang="en-US" baseline="0" dirty="0" smtClean="0"/>
              <a:t> ALIASES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One </a:t>
            </a:r>
            <a:r>
              <a:rPr dirty="0"/>
              <a:t>common problem administrators face in large Fibre installations is determining how to distinguish between WWPNs due to their cryptic 64-bit naming conventions. Now with Data ONTAP 7.3 and later, administrators can rename or “alias” a WWPN with a more convenient name to assist in easy identification. Aliases may be used for both target and initiator ports.    </a:t>
            </a: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FCP WWPN-ALIAS 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To </a:t>
            </a:r>
            <a:r>
              <a:rPr dirty="0"/>
              <a:t>alias a WWPN, an administrator must use the new </a:t>
            </a:r>
            <a:r>
              <a:rPr dirty="0" err="1">
                <a:latin typeface="Courier New" pitchFamily="49" charset="0"/>
              </a:rPr>
              <a:t>fcpwwpn</a:t>
            </a:r>
            <a:r>
              <a:rPr dirty="0">
                <a:latin typeface="Courier New" pitchFamily="49" charset="0"/>
              </a:rPr>
              <a:t>-alias set</a:t>
            </a:r>
            <a:r>
              <a:rPr dirty="0"/>
              <a:t> command.  The </a:t>
            </a:r>
            <a:r>
              <a:rPr dirty="0">
                <a:latin typeface="Courier New" pitchFamily="49" charset="0"/>
              </a:rPr>
              <a:t>-f </a:t>
            </a:r>
            <a:r>
              <a:rPr dirty="0"/>
              <a:t>switch can be used to force or reassign an existing alias to a new WWPN. The new WWPN may have multiple aliases, but only one alias can be assigned to a single WWPN.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remove an alias, an administrator may use either the </a:t>
            </a:r>
            <a:r>
              <a:rPr dirty="0">
                <a:latin typeface="Courier New" pitchFamily="49" charset="0"/>
              </a:rPr>
              <a:t>-a </a:t>
            </a:r>
            <a:r>
              <a:rPr dirty="0"/>
              <a:t>switch to remove one or more particular aliases or the </a:t>
            </a:r>
            <a:r>
              <a:rPr dirty="0">
                <a:latin typeface="Courier New" pitchFamily="49" charset="0"/>
              </a:rPr>
              <a:t>-w </a:t>
            </a:r>
            <a:r>
              <a:rPr dirty="0"/>
              <a:t>switch to remove all aliases for a given WWPN with the new </a:t>
            </a:r>
            <a:r>
              <a:rPr dirty="0" err="1">
                <a:latin typeface="Courier New" pitchFamily="49" charset="0"/>
              </a:rPr>
              <a:t>fcpwwpn</a:t>
            </a:r>
            <a:r>
              <a:rPr dirty="0">
                <a:latin typeface="Courier New" pitchFamily="49" charset="0"/>
              </a:rPr>
              <a:t>-alias remove </a:t>
            </a:r>
            <a:r>
              <a:rPr dirty="0"/>
              <a:t>command.</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verify all aliases, an administrator may use the </a:t>
            </a:r>
            <a:r>
              <a:rPr dirty="0" err="1">
                <a:latin typeface="Courier New" pitchFamily="49" charset="0"/>
              </a:rPr>
              <a:t>fcpwwpn</a:t>
            </a:r>
            <a:r>
              <a:rPr dirty="0">
                <a:latin typeface="Courier New" pitchFamily="49" charset="0"/>
              </a:rPr>
              <a:t>-alias show </a:t>
            </a:r>
            <a:r>
              <a:rPr dirty="0"/>
              <a:t>command. The administrator can then limit the alias return by requesting to see only a particular alias with the </a:t>
            </a:r>
            <a:r>
              <a:rPr dirty="0">
                <a:latin typeface="Courier New" pitchFamily="49" charset="0"/>
              </a:rPr>
              <a:t>-a </a:t>
            </a:r>
            <a:r>
              <a:rPr dirty="0"/>
              <a:t>switch or a particular WWPN with the </a:t>
            </a:r>
            <a:r>
              <a:rPr dirty="0">
                <a:latin typeface="Courier New" pitchFamily="49" charset="0"/>
              </a:rPr>
              <a:t>-w </a:t>
            </a:r>
            <a:r>
              <a:rPr dirty="0"/>
              <a:t>switch.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ALIAS</a:t>
            </a:r>
            <a:r>
              <a:rPr lang="en-US" baseline="0" dirty="0" smtClean="0"/>
              <a:t> RULES</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following rules apply to WWPN aliases: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A storage system can have up to 1,024 aliases.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An alias can have the following characters: A-Z, a-z, 0-9, '_', '-', '.', '{', and '}', but no spaces.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Many aliases may be associated with a single WWPN, but each alias will be assigned to only one WWPN.</a:t>
            </a:r>
          </a:p>
          <a:p>
            <a:pPr marL="0" marR="0" indent="0" algn="l" defTabSz="914400" rtl="0" eaLnBrk="0" fontAlgn="base" latinLnBrk="0" hangingPunct="0">
              <a:lnSpc>
                <a:spcPct val="100000"/>
              </a:lnSpc>
              <a:spcBef>
                <a:spcPct val="30000"/>
              </a:spcBef>
              <a:spcAft>
                <a:spcPct val="0"/>
              </a:spcAft>
              <a:buClrTx/>
              <a:buSzTx/>
              <a:buFontTx/>
              <a:buNone/>
              <a:tabLst/>
              <a:defRPr/>
            </a:pPr>
            <a:r>
              <a:rPr dirty="0"/>
              <a:t>Use the </a:t>
            </a:r>
            <a:r>
              <a:rPr dirty="0" err="1">
                <a:latin typeface="Courier New" pitchFamily="49" charset="0"/>
              </a:rPr>
              <a:t>fcpwwpn</a:t>
            </a:r>
            <a:r>
              <a:rPr dirty="0">
                <a:latin typeface="Courier New" pitchFamily="49" charset="0"/>
              </a:rPr>
              <a:t>-alias help </a:t>
            </a:r>
            <a:r>
              <a:rPr dirty="0"/>
              <a:t>&lt;subcommand&gt; function for more information on a particular subcommand.</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WWPN ALIASES EXAMPLE</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WINDOWS DISCOVERY OF TARGETS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BINDING</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36</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WINDOW/EMULEX BINDING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There </a:t>
            </a:r>
            <a:r>
              <a:rPr dirty="0"/>
              <a:t>are no native Windows Server 2003 or 2008 tools for verifying binding of an initiator and one or more targets. Therefore, an administrator must use third-party tools such as </a:t>
            </a:r>
            <a:r>
              <a:rPr dirty="0" err="1"/>
              <a:t>HBAnyware</a:t>
            </a:r>
            <a:r>
              <a:rPr dirty="0"/>
              <a:t> from Emulex.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a:t>
            </a:r>
            <a:r>
              <a:rPr dirty="0"/>
              <a:t> FC-persistent binding  is not supported by NetApp.</a:t>
            </a: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COMMAND-LINE INTERFACE FOR SERVER CORE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39</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MULTIPATHING</a:t>
            </a:r>
            <a:r>
              <a:rPr lang="en-US" baseline="0" dirty="0" smtClean="0"/>
              <a:t> I/O</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MULTIPLE</a:t>
            </a:r>
            <a:r>
              <a:rPr lang="en-US" baseline="0" dirty="0" smtClean="0"/>
              <a:t> PATHS TO A LUN</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MULTIPLE PATHS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41</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OPTIMIZED OR NON-OPTIMIZED PATHS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MULTIPATH ACCESS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WINDOWS MULTIPATH FC IMPLEMENTATION</a:t>
            </a:r>
          </a:p>
          <a:p>
            <a:endParaRPr lang="en-US" smtClean="0"/>
          </a:p>
          <a:p>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44</a:t>
            </a:fld>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smtClean="0"/>
              <a:t>ALUA OUTPUT</a:t>
            </a:r>
          </a:p>
          <a:p>
            <a:endParaRPr lang="en-US" smtClean="0"/>
          </a:p>
          <a:p>
            <a:endParaRPr lang="en-US"/>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45</a:t>
            </a:fld>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WINDOWS NATIVE MULTIPATH I/O</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WINDOWS NATIVE MULTIPATH I/O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47</a:t>
            </a:fld>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NETAPP DATA ONTAP DSM 3.3.1</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Data ONTAP DSM for Windows MPIO is a Device Specific Module (DSM) that works with the Microsoft Windows MPIO drivers (mpdev.sys, mpio.sys, and mpspfltr.sys) to manage multiple paths between NetApp &amp; IBM® N series storage systems and Windows host computers. The DSM includes the storage-system-specific intelligence needed to correctly identify paths and to manage path failure and recovery.</a:t>
            </a:r>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48</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INSTALL NETAPP DSM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49</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50</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a:t>
            </a:r>
            <a:r>
              <a:rPr lang="en-US" baseline="0" dirty="0" smtClean="0"/>
              <a:t> HAT</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RED</a:t>
            </a:r>
            <a:r>
              <a:rPr lang="en-US" baseline="0" dirty="0" smtClean="0"/>
              <a:t> HAT AS AN FC INITIATOR</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51</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 HAT 5.3 DESIGN</a:t>
            </a:r>
            <a:r>
              <a:rPr lang="en-US" baseline="0" dirty="0" smtClean="0"/>
              <a:t> AND INSTALLATION</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52</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RED</a:t>
            </a:r>
            <a:r>
              <a:rPr lang="en-US" baseline="0" dirty="0" smtClean="0"/>
              <a:t> HAT/EMULEX IMPLEMENTATION</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53</a:t>
            </a:fld>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RED</a:t>
            </a:r>
            <a:r>
              <a:rPr lang="en-US" baseline="0" dirty="0" smtClean="0"/>
              <a:t> HAT/EMULEX IMPLEMENTATION</a:t>
            </a:r>
            <a:r>
              <a:rPr lang="en-US" baseline="0" dirty="0"/>
              <a:t> </a:t>
            </a:r>
            <a:r>
              <a:rPr lang="en-US" baseline="0" dirty="0" smtClean="0"/>
              <a:t>(CONT.)</a:t>
            </a:r>
            <a:endParaRPr lang="en-US" dirty="0" smtClean="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54</a:t>
            </a:fld>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RED HAT/EMULEX IMPLEMENTATION (CONT.)</a:t>
            </a:r>
          </a:p>
          <a:p>
            <a:endParaRPr lang="en-US" smtClean="0"/>
          </a:p>
          <a:p>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55</a:t>
            </a:fld>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RED HAT/EMULEX IMPLEMENTATION (CONT.)</a:t>
            </a:r>
          </a:p>
          <a:p>
            <a:endParaRPr lang="en-US" smtClean="0"/>
          </a:p>
          <a:p>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56</a:t>
            </a:fld>
            <a:endParaRPr lang="en-US"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RED HAT/EMULEX IMPLEMENTATION (CONT.)</a:t>
            </a:r>
          </a:p>
          <a:p>
            <a:endParaRPr lang="en-US" smtClean="0"/>
          </a:p>
          <a:p>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57</a:t>
            </a:fld>
            <a:endParaRPr lang="en-US"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smtClean="0"/>
              <a:t>RED HAT/EMULEX IMPLEMENTATION (CONT.)</a:t>
            </a:r>
          </a:p>
          <a:p>
            <a:endParaRPr lang="en-US" smtClean="0"/>
          </a:p>
          <a:p>
            <a:endParaRPr/>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58</a:t>
            </a:fld>
            <a:endParaRPr 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DISCOVERY AND SESSION CREATION</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59</a:t>
            </a:fld>
            <a:endParaRPr lang="en-US"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DATA ONTAP DISCOVERY OF INITIATORS</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60</a:t>
            </a:fld>
            <a:endParaRPr 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61</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62</a:t>
            </a:fld>
            <a:endParaRPr 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EXCERCISE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63</a:t>
            </a:fld>
            <a:endParaRPr 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64</a:t>
            </a:fld>
            <a:endParaRPr 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65</a:t>
            </a:fld>
            <a:endParaRPr 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66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1.png"/><Relationship Id="rId4" Type="http://schemas.openxmlformats.org/officeDocument/2006/relationships/oleObject" Target="../embeddings/oleObject2.bin"/></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oleObject" Target="../embeddings/oleObject7.bin"/><Relationship Id="rId2" Type="http://schemas.openxmlformats.org/officeDocument/2006/relationships/slideLayout" Target="../slideLayouts/slideLayout5.xml"/><Relationship Id="rId1" Type="http://schemas.openxmlformats.org/officeDocument/2006/relationships/vmlDrawing" Target="../drawings/vmlDrawing3.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image" Target="../media/image21.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FC Connectivity</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13</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r>
              <a:rPr lang="en-US" dirty="0" smtClean="0"/>
              <a:t>:</a:t>
            </a:r>
          </a:p>
          <a:p>
            <a:r>
              <a:rPr lang="en-US" sz="2400" dirty="0" smtClean="0"/>
              <a:t>Describe multiple path implementation with Fibre Channel (FC) connectivity</a:t>
            </a:r>
          </a:p>
          <a:p>
            <a:r>
              <a:rPr lang="en-US" sz="2400" dirty="0" smtClean="0"/>
              <a:t>Describe how to configure FC ports on Windows</a:t>
            </a:r>
            <a:r>
              <a:rPr lang="en-US" sz="2400" baseline="30000" dirty="0" smtClean="0"/>
              <a:t>®</a:t>
            </a:r>
            <a:r>
              <a:rPr lang="en-US" sz="2400" dirty="0" smtClean="0"/>
              <a:t>, for Red Hat</a:t>
            </a:r>
            <a:r>
              <a:rPr lang="en-US" sz="2400" baseline="30000" dirty="0" smtClean="0"/>
              <a:t>®</a:t>
            </a:r>
            <a:r>
              <a:rPr lang="en-US" sz="2400" dirty="0" smtClean="0"/>
              <a:t>, and NetApp</a:t>
            </a:r>
            <a:r>
              <a:rPr lang="en-US" sz="2400" baseline="30000" dirty="0" smtClean="0"/>
              <a:t>®</a:t>
            </a:r>
            <a:r>
              <a:rPr lang="en-US" sz="2400" dirty="0" smtClean="0"/>
              <a:t> systems</a:t>
            </a:r>
          </a:p>
          <a:p>
            <a:r>
              <a:rPr lang="en-US" sz="2400" dirty="0" smtClean="0"/>
              <a:t>Describe commands and utilities to identify the worldwide node name (WWNN) and worldwide port name (WWPN) on Windows, Red Hat, and NetApp systems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FC Connectivity Configuration</a:t>
            </a:r>
            <a:endParaRPr lang="en-US" dirty="0"/>
          </a:p>
        </p:txBody>
      </p:sp>
      <p:sp>
        <p:nvSpPr>
          <p:cNvPr id="3" name="Content Placeholder 2"/>
          <p:cNvSpPr>
            <a:spLocks noGrp="1"/>
          </p:cNvSpPr>
          <p:nvPr>
            <p:ph idx="1"/>
          </p:nvPr>
        </p:nvSpPr>
        <p:spPr>
          <a:xfrm>
            <a:off x="990600" y="1123950"/>
            <a:ext cx="8153400" cy="5353050"/>
          </a:xfrm>
        </p:spPr>
        <p:txBody>
          <a:bodyPr/>
          <a:lstStyle/>
          <a:p>
            <a:pPr marL="514350" indent="-514350">
              <a:buNone/>
            </a:pPr>
            <a:r>
              <a:rPr lang="en-US" dirty="0" smtClean="0"/>
              <a:t>The following are the steps to configure FC SAN:</a:t>
            </a:r>
          </a:p>
          <a:p>
            <a:pPr marL="514350" indent="-514350">
              <a:buFont typeface="+mj-lt"/>
              <a:buAutoNum type="arabicPeriod"/>
            </a:pPr>
            <a:r>
              <a:rPr lang="en-US" dirty="0" smtClean="0"/>
              <a:t>Determine the FC topology</a:t>
            </a:r>
          </a:p>
          <a:p>
            <a:pPr marL="514350" indent="-514350">
              <a:buFont typeface="+mj-lt"/>
              <a:buAutoNum type="arabicPeriod"/>
            </a:pPr>
            <a:r>
              <a:rPr lang="en-US" dirty="0" smtClean="0"/>
              <a:t>Verify host HBA configuration, drivers, firmware, cables, and multipathing software</a:t>
            </a:r>
          </a:p>
          <a:p>
            <a:pPr marL="514350" indent="-514350">
              <a:buFont typeface="+mj-lt"/>
              <a:buAutoNum type="arabicPeriod"/>
            </a:pPr>
            <a:r>
              <a:rPr lang="en-US" dirty="0" smtClean="0"/>
              <a:t>Configure the switch (if in the topology)</a:t>
            </a:r>
          </a:p>
          <a:p>
            <a:pPr marL="514350" indent="-514350">
              <a:buFont typeface="+mj-lt"/>
              <a:buAutoNum type="arabicPeriod"/>
            </a:pPr>
            <a:r>
              <a:rPr lang="en-US" dirty="0" smtClean="0"/>
              <a:t>Configure the target(s) </a:t>
            </a:r>
          </a:p>
          <a:p>
            <a:pPr marL="514350" indent="-514350">
              <a:buFont typeface="+mj-lt"/>
              <a:buAutoNum type="arabicPeriod"/>
            </a:pPr>
            <a:r>
              <a:rPr lang="en-US" dirty="0" smtClean="0"/>
              <a:t>Configure the initiator(s)</a:t>
            </a:r>
          </a:p>
          <a:p>
            <a:pPr marL="514350" indent="-514350">
              <a:buFont typeface="+mj-lt"/>
              <a:buAutoNum type="arabicPeriod"/>
            </a:pPr>
            <a:r>
              <a:rPr lang="en-US" dirty="0" smtClean="0"/>
              <a:t>Cable the devices together</a:t>
            </a:r>
          </a:p>
          <a:p>
            <a:pPr marL="514350" indent="-514350">
              <a:buFont typeface="+mj-lt"/>
              <a:buAutoNum type="arabicPeriod"/>
            </a:pPr>
            <a:r>
              <a:rPr lang="en-US" dirty="0" smtClean="0"/>
              <a:t>Implement FC zoning (if required)</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Data ONTAP</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High-Availability</a:t>
            </a:r>
            <a:endParaRPr lang="en-US" dirty="0"/>
          </a:p>
        </p:txBody>
      </p:sp>
      <p:sp>
        <p:nvSpPr>
          <p:cNvPr id="3" name="Content Placeholder 2"/>
          <p:cNvSpPr>
            <a:spLocks noGrp="1"/>
          </p:cNvSpPr>
          <p:nvPr>
            <p:ph idx="1"/>
          </p:nvPr>
        </p:nvSpPr>
        <p:spPr>
          <a:xfrm>
            <a:off x="990600" y="3289300"/>
            <a:ext cx="7924800" cy="3187700"/>
          </a:xfrm>
        </p:spPr>
        <p:txBody>
          <a:bodyPr/>
          <a:lstStyle/>
          <a:p>
            <a:r>
              <a:rPr lang="en-US" dirty="0" smtClean="0"/>
              <a:t>The exercise environment’s storage systems have been configured as a high-availability pair</a:t>
            </a:r>
          </a:p>
          <a:p>
            <a:r>
              <a:rPr lang="en-US" dirty="0" smtClean="0"/>
              <a:t>To configure controller failover:</a:t>
            </a:r>
          </a:p>
          <a:p>
            <a:pPr lvl="1">
              <a:buNone/>
            </a:pPr>
            <a:r>
              <a:rPr lang="en-US" sz="2000" dirty="0" smtClean="0">
                <a:latin typeface="Courier New" pitchFamily="49" charset="0"/>
                <a:cs typeface="Courier New" pitchFamily="49" charset="0"/>
              </a:rPr>
              <a:t>system and system2&gt; </a:t>
            </a:r>
            <a:r>
              <a:rPr lang="en-US" sz="2000" b="1" dirty="0" smtClean="0">
                <a:latin typeface="Courier New" pitchFamily="49" charset="0"/>
                <a:cs typeface="Courier New" pitchFamily="49" charset="0"/>
              </a:rPr>
              <a:t>license add xxxxxx</a:t>
            </a:r>
          </a:p>
          <a:p>
            <a:pPr lvl="1">
              <a:buNone/>
            </a:pPr>
            <a:r>
              <a:rPr lang="en-US" sz="2000" dirty="0" smtClean="0">
                <a:latin typeface="Courier New" pitchFamily="49" charset="0"/>
                <a:cs typeface="Courier New" pitchFamily="49" charset="0"/>
              </a:rPr>
              <a:t>system and system2&gt; </a:t>
            </a:r>
            <a:r>
              <a:rPr lang="en-US" sz="2000" b="1" dirty="0" smtClean="0">
                <a:latin typeface="Courier New" pitchFamily="49" charset="0"/>
                <a:cs typeface="Courier New" pitchFamily="49" charset="0"/>
              </a:rPr>
              <a:t>reboot</a:t>
            </a:r>
          </a:p>
          <a:p>
            <a:pPr lvl="1">
              <a:buNone/>
            </a:pPr>
            <a:r>
              <a:rPr lang="en-US" sz="2000" dirty="0" smtClean="0">
                <a:latin typeface="Courier New" pitchFamily="49" charset="0"/>
                <a:cs typeface="Courier New" pitchFamily="49" charset="0"/>
              </a:rPr>
              <a:t>system&gt; </a:t>
            </a:r>
            <a:r>
              <a:rPr lang="en-US" sz="2000" b="1" dirty="0" smtClean="0">
                <a:latin typeface="Courier New" pitchFamily="49" charset="0"/>
                <a:cs typeface="Courier New" pitchFamily="49" charset="0"/>
              </a:rPr>
              <a:t>cf enable</a:t>
            </a:r>
          </a:p>
          <a:p>
            <a:pPr lvl="1">
              <a:buNone/>
            </a:pPr>
            <a:endParaRPr lang="en-US" sz="2000" dirty="0">
              <a:latin typeface="Courier New" pitchFamily="49" charset="0"/>
              <a:cs typeface="Courier New" pitchFamily="49" charset="0"/>
            </a:endParaRPr>
          </a:p>
        </p:txBody>
      </p:sp>
      <p:graphicFrame>
        <p:nvGraphicFramePr>
          <p:cNvPr id="55297" name="Object 1"/>
          <p:cNvGraphicFramePr>
            <a:graphicFrameLocks noChangeAspect="1"/>
          </p:cNvGraphicFramePr>
          <p:nvPr/>
        </p:nvGraphicFramePr>
        <p:xfrm>
          <a:off x="2838574" y="1202323"/>
          <a:ext cx="3778250" cy="2452687"/>
        </p:xfrm>
        <a:graphic>
          <a:graphicData uri="http://schemas.openxmlformats.org/presentationml/2006/ole">
            <p:oleObj spid="_x0000_s1026" name="Visio" r:id="rId4" imgW="1765887" imgH="1136475" progId="">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Grp="1" noChangeArrowheads="1"/>
          </p:cNvSpPr>
          <p:nvPr>
            <p:ph type="title" idx="4294967295"/>
          </p:nvPr>
        </p:nvSpPr>
        <p:spPr/>
        <p:txBody>
          <a:bodyPr/>
          <a:lstStyle/>
          <a:p>
            <a:r>
              <a:rPr lang="en-US" dirty="0"/>
              <a:t>Data ONTAP as an FC Target</a:t>
            </a:r>
          </a:p>
        </p:txBody>
      </p:sp>
      <p:sp>
        <p:nvSpPr>
          <p:cNvPr id="26627" name="Rectangle 6"/>
          <p:cNvSpPr>
            <a:spLocks noGrp="1" noChangeArrowheads="1"/>
          </p:cNvSpPr>
          <p:nvPr>
            <p:ph type="body" idx="4294967295"/>
          </p:nvPr>
        </p:nvSpPr>
        <p:spPr>
          <a:xfrm>
            <a:off x="990600" y="1123950"/>
            <a:ext cx="8153400" cy="5353050"/>
          </a:xfrm>
        </p:spPr>
        <p:txBody>
          <a:bodyPr/>
          <a:lstStyle/>
          <a:p>
            <a:r>
              <a:rPr lang="en-US" dirty="0"/>
              <a:t>Data </a:t>
            </a:r>
            <a:r>
              <a:rPr lang="en-US" dirty="0" smtClean="0"/>
              <a:t>ONTAP</a:t>
            </a:r>
            <a:r>
              <a:rPr lang="en-US" baseline="30000" dirty="0" smtClean="0"/>
              <a:t>® </a:t>
            </a:r>
            <a:r>
              <a:rPr lang="en-US" dirty="0" smtClean="0"/>
              <a:t>6.3 </a:t>
            </a:r>
            <a:r>
              <a:rPr lang="en-US" dirty="0"/>
              <a:t>and later has support for FC </a:t>
            </a:r>
          </a:p>
          <a:p>
            <a:r>
              <a:rPr lang="en-US" dirty="0"/>
              <a:t>Data ONTAP features:</a:t>
            </a:r>
          </a:p>
          <a:p>
            <a:pPr lvl="1"/>
            <a:r>
              <a:rPr lang="en-US" dirty="0"/>
              <a:t>Built-in FC functionality </a:t>
            </a:r>
          </a:p>
          <a:p>
            <a:pPr lvl="1"/>
            <a:r>
              <a:rPr lang="en-US" dirty="0"/>
              <a:t>Simple LUN creation and management</a:t>
            </a:r>
          </a:p>
          <a:p>
            <a:r>
              <a:rPr lang="en-US" dirty="0"/>
              <a:t>To properly configure Data ONTAP for FC connectivity:</a:t>
            </a:r>
          </a:p>
          <a:p>
            <a:pPr lvl="1"/>
            <a:r>
              <a:rPr lang="en-US" dirty="0" smtClean="0"/>
              <a:t>Confirm FC HBA(s) and port(s)</a:t>
            </a:r>
          </a:p>
          <a:p>
            <a:pPr lvl="1"/>
            <a:r>
              <a:rPr lang="en-US" dirty="0" smtClean="0"/>
              <a:t>Configure and verify Fibre Channel protocol</a:t>
            </a:r>
          </a:p>
          <a:p>
            <a:pPr lvl="1"/>
            <a:r>
              <a:rPr lang="en-US" dirty="0" smtClean="0"/>
              <a:t>Configure </a:t>
            </a:r>
            <a:r>
              <a:rPr lang="en-US" dirty="0"/>
              <a:t>the FC Target HBA(s)</a:t>
            </a:r>
          </a:p>
          <a:p>
            <a:pPr lvl="1"/>
            <a:r>
              <a:rPr lang="en-US" dirty="0"/>
              <a:t>Identify the worldwide node name (WWNN)</a:t>
            </a:r>
          </a:p>
          <a:p>
            <a:pPr lvl="1"/>
            <a:r>
              <a:rPr lang="en-US" dirty="0"/>
              <a:t>Identify the worldwide port name (WWPN)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idx="4294967295"/>
          </p:nvPr>
        </p:nvSpPr>
        <p:spPr/>
        <p:txBody>
          <a:bodyPr/>
          <a:lstStyle/>
          <a:p>
            <a:r>
              <a:rPr lang="en-US" dirty="0"/>
              <a:t>HBA Confirmation </a:t>
            </a:r>
          </a:p>
        </p:txBody>
      </p:sp>
      <p:sp>
        <p:nvSpPr>
          <p:cNvPr id="27651" name="Content Placeholder 2"/>
          <p:cNvSpPr>
            <a:spLocks noGrp="1"/>
          </p:cNvSpPr>
          <p:nvPr>
            <p:ph idx="4294967295"/>
          </p:nvPr>
        </p:nvSpPr>
        <p:spPr/>
        <p:txBody>
          <a:bodyPr/>
          <a:lstStyle/>
          <a:p>
            <a:r>
              <a:rPr lang="en-US" dirty="0"/>
              <a:t>Confirm the current HBAs:</a:t>
            </a:r>
          </a:p>
          <a:p>
            <a:pPr>
              <a:buFont typeface="Wingdings 2" pitchFamily="18" charset="2"/>
              <a:buNone/>
            </a:pPr>
            <a:r>
              <a:rPr lang="en-US" sz="2000" dirty="0">
                <a:latin typeface="Courier New" pitchFamily="49" charset="0"/>
              </a:rPr>
              <a:t>system&gt; </a:t>
            </a:r>
            <a:r>
              <a:rPr lang="en-US" sz="2000" b="1" dirty="0" smtClean="0">
                <a:latin typeface="Courier New" pitchFamily="49" charset="0"/>
              </a:rPr>
              <a:t>sysconfig -a</a:t>
            </a:r>
            <a:endParaRPr lang="en-US" sz="1800" b="1" dirty="0">
              <a:latin typeface="Courier New" pitchFamily="49" charset="0"/>
            </a:endParaRPr>
          </a:p>
          <a:p>
            <a:r>
              <a:rPr lang="en-US" dirty="0"/>
              <a:t>To identify the type of the </a:t>
            </a:r>
            <a:r>
              <a:rPr lang="en-US" dirty="0" smtClean="0"/>
              <a:t>on-board FC ports:</a:t>
            </a:r>
            <a:endParaRPr lang="en-US" dirty="0"/>
          </a:p>
          <a:p>
            <a:pPr>
              <a:buFont typeface="Wingdings 2" pitchFamily="18" charset="2"/>
              <a:buNone/>
            </a:pPr>
            <a:r>
              <a:rPr lang="en-US" sz="2000" dirty="0">
                <a:latin typeface="Courier New" pitchFamily="49" charset="0"/>
              </a:rPr>
              <a:t>system&gt; </a:t>
            </a:r>
            <a:r>
              <a:rPr lang="en-US" sz="2000" b="1" dirty="0">
                <a:latin typeface="Courier New" pitchFamily="49" charset="0"/>
              </a:rPr>
              <a:t>fcadmin config</a:t>
            </a:r>
          </a:p>
          <a:p>
            <a:pPr>
              <a:buFont typeface="Wingdings 2" pitchFamily="18" charset="2"/>
              <a:buNone/>
            </a:pPr>
            <a:r>
              <a:rPr lang="en-US" sz="2000" dirty="0" smtClean="0">
                <a:latin typeface="Courier New" pitchFamily="49" charset="0"/>
              </a:rPr>
              <a:t>                   Local</a:t>
            </a:r>
            <a:endParaRPr lang="en-US" sz="2000" dirty="0">
              <a:latin typeface="Courier New" pitchFamily="49" charset="0"/>
            </a:endParaRPr>
          </a:p>
          <a:p>
            <a:pPr>
              <a:buFont typeface="Wingdings 2" pitchFamily="18" charset="2"/>
              <a:buNone/>
            </a:pPr>
            <a:r>
              <a:rPr lang="en-US" sz="2000" dirty="0" smtClean="0">
                <a:latin typeface="Courier New" pitchFamily="49" charset="0"/>
              </a:rPr>
              <a:t>Adapter </a:t>
            </a:r>
            <a:r>
              <a:rPr lang="en-US" sz="2000" dirty="0">
                <a:latin typeface="Courier New" pitchFamily="49" charset="0"/>
              </a:rPr>
              <a:t>Type      </a:t>
            </a:r>
            <a:r>
              <a:rPr lang="en-US" sz="2000" dirty="0" smtClean="0">
                <a:latin typeface="Courier New" pitchFamily="49" charset="0"/>
              </a:rPr>
              <a:t> State                Status</a:t>
            </a:r>
            <a:endParaRPr lang="en-US" sz="2000" dirty="0">
              <a:latin typeface="Courier New" pitchFamily="49" charset="0"/>
            </a:endParaRPr>
          </a:p>
          <a:p>
            <a:pPr>
              <a:buFont typeface="Wingdings 2" pitchFamily="18" charset="2"/>
              <a:buNone/>
            </a:pPr>
            <a:r>
              <a:rPr lang="en-US" sz="2000" dirty="0" smtClean="0">
                <a:latin typeface="Courier New" pitchFamily="49" charset="0"/>
              </a:rPr>
              <a:t>------------------------------------------------</a:t>
            </a:r>
            <a:endParaRPr lang="en-US" sz="2000" dirty="0">
              <a:latin typeface="Courier New" pitchFamily="49" charset="0"/>
            </a:endParaRPr>
          </a:p>
          <a:p>
            <a:pPr>
              <a:buFont typeface="Wingdings 2" pitchFamily="18" charset="2"/>
              <a:buNone/>
            </a:pPr>
            <a:r>
              <a:rPr lang="en-US" sz="2000" dirty="0" smtClean="0">
                <a:latin typeface="Courier New" pitchFamily="49" charset="0"/>
              </a:rPr>
              <a:t>0a      initiator  CONFIGURED           </a:t>
            </a:r>
            <a:r>
              <a:rPr lang="en-US" sz="2000" dirty="0">
                <a:latin typeface="Courier New" pitchFamily="49" charset="0"/>
              </a:rPr>
              <a:t>online</a:t>
            </a:r>
          </a:p>
          <a:p>
            <a:pPr>
              <a:buFont typeface="Wingdings 2" pitchFamily="18" charset="2"/>
              <a:buNone/>
            </a:pPr>
            <a:r>
              <a:rPr lang="en-US" sz="2000" dirty="0" smtClean="0">
                <a:latin typeface="Courier New" pitchFamily="49" charset="0"/>
              </a:rPr>
              <a:t>0b      initiator  CONFIGURED           </a:t>
            </a:r>
            <a:r>
              <a:rPr lang="en-US" sz="2000" dirty="0">
                <a:latin typeface="Courier New" pitchFamily="49" charset="0"/>
              </a:rPr>
              <a:t>online</a:t>
            </a:r>
          </a:p>
          <a:p>
            <a:pPr>
              <a:buNone/>
            </a:pPr>
            <a:r>
              <a:rPr lang="en-US" sz="2000" dirty="0" smtClean="0">
                <a:latin typeface="Courier New" pitchFamily="49" charset="0"/>
              </a:rPr>
              <a:t>0c      initiator  CONFIGURED           </a:t>
            </a:r>
            <a:r>
              <a:rPr lang="en-US" sz="2000" dirty="0">
                <a:latin typeface="Courier New" pitchFamily="49" charset="0"/>
              </a:rPr>
              <a:t>online</a:t>
            </a:r>
          </a:p>
          <a:p>
            <a:pPr>
              <a:buNone/>
            </a:pPr>
            <a:r>
              <a:rPr lang="en-US" sz="2000" dirty="0" smtClean="0">
                <a:latin typeface="Courier New" pitchFamily="49" charset="0"/>
              </a:rPr>
              <a:t>0d      initiator  CONFIGURED           </a:t>
            </a:r>
            <a:r>
              <a:rPr lang="en-US" sz="2000" dirty="0">
                <a:latin typeface="Courier New" pitchFamily="49" charset="0"/>
              </a:rPr>
              <a:t>online</a:t>
            </a:r>
          </a:p>
          <a:p>
            <a:pPr>
              <a:buFont typeface="Wingdings 2" pitchFamily="18" charset="2"/>
              <a:buNone/>
            </a:pPr>
            <a:endParaRPr lang="en-US" sz="2000" b="1" dirty="0" smtClean="0"/>
          </a:p>
          <a:p>
            <a:pPr>
              <a:buFont typeface="Wingdings 2" pitchFamily="18" charset="2"/>
              <a:buNone/>
            </a:pPr>
            <a:r>
              <a:rPr lang="en-US" sz="2000" b="1" dirty="0" smtClean="0"/>
              <a:t>NOTE</a:t>
            </a:r>
            <a:r>
              <a:rPr lang="en-US" sz="2000" b="1" dirty="0"/>
              <a:t>: </a:t>
            </a:r>
            <a:r>
              <a:rPr lang="en-US" sz="2000" dirty="0"/>
              <a:t>Add-on cards are configured </a:t>
            </a:r>
            <a:r>
              <a:rPr lang="en-US" sz="2000" dirty="0" smtClean="0"/>
              <a:t>to </a:t>
            </a:r>
            <a:r>
              <a:rPr lang="en-US" sz="2000" dirty="0"/>
              <a:t>be either an initiator or target and cannot be </a:t>
            </a:r>
            <a:r>
              <a:rPr lang="en-US" sz="2000" dirty="0" smtClean="0"/>
              <a:t>changed</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idx="4294967295"/>
          </p:nvPr>
        </p:nvSpPr>
        <p:spPr/>
        <p:txBody>
          <a:bodyPr/>
          <a:lstStyle/>
          <a:p>
            <a:r>
              <a:rPr lang="en-US" dirty="0"/>
              <a:t>HBA Confirmation (Cont.)</a:t>
            </a:r>
          </a:p>
        </p:txBody>
      </p:sp>
      <p:sp>
        <p:nvSpPr>
          <p:cNvPr id="28675" name="Content Placeholder 2"/>
          <p:cNvSpPr>
            <a:spLocks noGrp="1"/>
          </p:cNvSpPr>
          <p:nvPr>
            <p:ph idx="4294967295"/>
          </p:nvPr>
        </p:nvSpPr>
        <p:spPr/>
        <p:txBody>
          <a:bodyPr/>
          <a:lstStyle/>
          <a:p>
            <a:r>
              <a:rPr lang="en-US" dirty="0"/>
              <a:t>To change an onboard interface from an initiator to a target:</a:t>
            </a:r>
          </a:p>
          <a:p>
            <a:pPr>
              <a:buFont typeface="Wingdings 2" pitchFamily="18" charset="2"/>
              <a:buNone/>
            </a:pPr>
            <a:r>
              <a:rPr lang="en-US" sz="2000" dirty="0" smtClean="0">
                <a:latin typeface="Courier New" pitchFamily="49" charset="0"/>
                <a:cs typeface="Courier New" pitchFamily="49" charset="0"/>
              </a:rPr>
              <a:t>  system</a:t>
            </a:r>
            <a:r>
              <a:rPr lang="en-US" sz="2000" dirty="0">
                <a:latin typeface="Courier New" pitchFamily="49" charset="0"/>
                <a:cs typeface="Courier New" pitchFamily="49" charset="0"/>
              </a:rPr>
              <a:t>&gt; </a:t>
            </a:r>
            <a:r>
              <a:rPr lang="en-US" sz="2000" b="1" dirty="0">
                <a:latin typeface="Courier New" pitchFamily="49" charset="0"/>
                <a:cs typeface="Courier New" pitchFamily="49" charset="0"/>
              </a:rPr>
              <a:t>fcadmin config -d 0b</a:t>
            </a:r>
          </a:p>
          <a:p>
            <a:pPr>
              <a:buFont typeface="Wingdings 2" pitchFamily="18" charset="2"/>
              <a:buNone/>
            </a:pPr>
            <a:r>
              <a:rPr lang="en-US" sz="2000" dirty="0">
                <a:latin typeface="Courier New" pitchFamily="49" charset="0"/>
                <a:cs typeface="Courier New" pitchFamily="49" charset="0"/>
              </a:rPr>
              <a:t>	system&gt; </a:t>
            </a:r>
            <a:r>
              <a:rPr lang="en-US" sz="2000" b="1" dirty="0">
                <a:latin typeface="Courier New" pitchFamily="49" charset="0"/>
                <a:cs typeface="Courier New" pitchFamily="49" charset="0"/>
              </a:rPr>
              <a:t>fcadmin config -t target 0b</a:t>
            </a:r>
          </a:p>
          <a:p>
            <a:pPr>
              <a:buFont typeface="Wingdings 2" pitchFamily="18" charset="2"/>
              <a:buNone/>
            </a:pPr>
            <a:r>
              <a:rPr lang="en-US" sz="2000" dirty="0">
                <a:latin typeface="Courier New" pitchFamily="49" charset="0"/>
                <a:cs typeface="Courier New" pitchFamily="49" charset="0"/>
              </a:rPr>
              <a:t>	system&gt; </a:t>
            </a:r>
            <a:r>
              <a:rPr lang="en-US" sz="2000" b="1" dirty="0">
                <a:latin typeface="Courier New" pitchFamily="49" charset="0"/>
                <a:cs typeface="Courier New" pitchFamily="49" charset="0"/>
              </a:rPr>
              <a:t>reboot</a:t>
            </a:r>
            <a:endParaRPr lang="en-US" sz="3200" b="1" dirty="0"/>
          </a:p>
          <a:p>
            <a:r>
              <a:rPr lang="en-US" dirty="0"/>
              <a:t>To change an onboard interface from a target to an initiator:</a:t>
            </a:r>
          </a:p>
          <a:p>
            <a:pPr>
              <a:buFont typeface="Wingdings 2" pitchFamily="18" charset="2"/>
              <a:buNone/>
            </a:pPr>
            <a:r>
              <a:rPr lang="en-US" sz="2000" dirty="0">
                <a:latin typeface="Courier New" pitchFamily="49" charset="0"/>
              </a:rPr>
              <a:t>	system&gt; </a:t>
            </a:r>
            <a:r>
              <a:rPr lang="en-US" sz="2000" b="1" dirty="0">
                <a:latin typeface="Courier New" pitchFamily="49" charset="0"/>
              </a:rPr>
              <a:t>fcadmin config -d 0b</a:t>
            </a:r>
          </a:p>
          <a:p>
            <a:pPr>
              <a:buFont typeface="Wingdings 2" pitchFamily="18" charset="2"/>
              <a:buNone/>
            </a:pPr>
            <a:r>
              <a:rPr lang="en-US" sz="2000" dirty="0">
                <a:latin typeface="Courier New" pitchFamily="49" charset="0"/>
              </a:rPr>
              <a:t>	system&gt; </a:t>
            </a:r>
            <a:r>
              <a:rPr lang="en-US" sz="2000" b="1" dirty="0">
                <a:latin typeface="Courier New" pitchFamily="49" charset="0"/>
              </a:rPr>
              <a:t>fcadmin config -t initiator 0b</a:t>
            </a:r>
          </a:p>
          <a:p>
            <a:pPr>
              <a:buFont typeface="Wingdings 2" pitchFamily="18" charset="2"/>
              <a:buNone/>
            </a:pPr>
            <a:r>
              <a:rPr lang="en-US" sz="2000" dirty="0">
                <a:latin typeface="Courier New" pitchFamily="49" charset="0"/>
              </a:rPr>
              <a:t>	system&gt; </a:t>
            </a:r>
            <a:r>
              <a:rPr lang="en-US" sz="2000" b="1" dirty="0">
                <a:latin typeface="Courier New" pitchFamily="49" charset="0"/>
              </a:rPr>
              <a:t>reboot</a:t>
            </a:r>
          </a:p>
        </p:txBody>
      </p:sp>
      <p:sp>
        <p:nvSpPr>
          <p:cNvPr id="28676" name="TextBox 5"/>
          <p:cNvSpPr txBox="1">
            <a:spLocks noChangeArrowheads="1"/>
          </p:cNvSpPr>
          <p:nvPr/>
        </p:nvSpPr>
        <p:spPr bwMode="auto">
          <a:xfrm>
            <a:off x="6430962" y="1979613"/>
            <a:ext cx="2217737" cy="369332"/>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sz="1800" b="0" dirty="0"/>
              <a:t>Down the interface</a:t>
            </a:r>
          </a:p>
        </p:txBody>
      </p:sp>
      <p:sp>
        <p:nvSpPr>
          <p:cNvPr id="28677" name="TextBox 8"/>
          <p:cNvSpPr txBox="1">
            <a:spLocks noChangeArrowheads="1"/>
          </p:cNvSpPr>
          <p:nvPr/>
        </p:nvSpPr>
        <p:spPr bwMode="auto">
          <a:xfrm>
            <a:off x="6862763" y="2263775"/>
            <a:ext cx="2255837" cy="646331"/>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sz="1800" b="0" dirty="0"/>
              <a:t>Reconfigure the interface as a target</a:t>
            </a:r>
          </a:p>
        </p:txBody>
      </p:sp>
      <p:sp>
        <p:nvSpPr>
          <p:cNvPr id="28678" name="TextBox 12"/>
          <p:cNvSpPr txBox="1">
            <a:spLocks noChangeArrowheads="1"/>
          </p:cNvSpPr>
          <p:nvPr/>
        </p:nvSpPr>
        <p:spPr bwMode="auto">
          <a:xfrm>
            <a:off x="5770563" y="2803525"/>
            <a:ext cx="2395537" cy="369332"/>
          </a:xfrm>
          <a:prstGeom prst="rect">
            <a:avLst/>
          </a:prstGeom>
          <a:noFill/>
          <a:ln w="9525">
            <a:noFill/>
            <a:miter lim="800000"/>
            <a:headEnd/>
            <a:tailEnd/>
          </a:ln>
        </p:spPr>
        <p:txBody>
          <a:bodyPr wrap="square">
            <a:spAutoFit/>
          </a:bodyPr>
          <a:lstStyle/>
          <a:p>
            <a:pPr algn="l">
              <a:buClr>
                <a:schemeClr val="accent2"/>
              </a:buClr>
              <a:buFont typeface="Wingdings 2" pitchFamily="18" charset="2"/>
              <a:buNone/>
            </a:pPr>
            <a:r>
              <a:rPr lang="en-US" sz="1800" b="0" dirty="0"/>
              <a:t>A reboot is required</a:t>
            </a:r>
          </a:p>
        </p:txBody>
      </p:sp>
      <p:sp>
        <p:nvSpPr>
          <p:cNvPr id="28679" name="Line 13"/>
          <p:cNvSpPr>
            <a:spLocks noChangeShapeType="1"/>
          </p:cNvSpPr>
          <p:nvPr/>
        </p:nvSpPr>
        <p:spPr bwMode="auto">
          <a:xfrm flipH="1">
            <a:off x="6743700" y="2565398"/>
            <a:ext cx="203200" cy="1"/>
          </a:xfrm>
          <a:prstGeom prst="line">
            <a:avLst/>
          </a:prstGeom>
          <a:noFill/>
          <a:ln w="19050">
            <a:solidFill>
              <a:schemeClr val="hlink"/>
            </a:solidFill>
            <a:round/>
            <a:headEnd/>
            <a:tailEnd type="triangle" w="med" len="sm"/>
          </a:ln>
        </p:spPr>
        <p:txBody>
          <a:bodyPr/>
          <a:lstStyle/>
          <a:p>
            <a:endParaRPr lang="en-US" dirty="0"/>
          </a:p>
        </p:txBody>
      </p:sp>
      <p:sp>
        <p:nvSpPr>
          <p:cNvPr id="28680" name="Line 14"/>
          <p:cNvSpPr>
            <a:spLocks noChangeShapeType="1"/>
          </p:cNvSpPr>
          <p:nvPr/>
        </p:nvSpPr>
        <p:spPr bwMode="auto">
          <a:xfrm flipH="1">
            <a:off x="5676899" y="2193924"/>
            <a:ext cx="808038" cy="3175"/>
          </a:xfrm>
          <a:prstGeom prst="line">
            <a:avLst/>
          </a:prstGeom>
          <a:noFill/>
          <a:ln w="19050">
            <a:solidFill>
              <a:schemeClr val="hlink"/>
            </a:solidFill>
            <a:round/>
            <a:headEnd/>
            <a:tailEnd type="triangle" w="med" len="sm"/>
          </a:ln>
        </p:spPr>
        <p:txBody>
          <a:bodyPr/>
          <a:lstStyle/>
          <a:p>
            <a:endParaRPr lang="en-US" dirty="0"/>
          </a:p>
        </p:txBody>
      </p:sp>
      <p:sp>
        <p:nvSpPr>
          <p:cNvPr id="28681" name="Line 15"/>
          <p:cNvSpPr>
            <a:spLocks noChangeShapeType="1"/>
          </p:cNvSpPr>
          <p:nvPr/>
        </p:nvSpPr>
        <p:spPr bwMode="auto">
          <a:xfrm flipH="1" flipV="1">
            <a:off x="3556000" y="2984500"/>
            <a:ext cx="2209800" cy="0"/>
          </a:xfrm>
          <a:prstGeom prst="line">
            <a:avLst/>
          </a:prstGeom>
          <a:noFill/>
          <a:ln w="19050">
            <a:solidFill>
              <a:schemeClr val="hlink"/>
            </a:solidFill>
            <a:round/>
            <a:headEnd/>
            <a:tailEnd type="triangle" w="med" len="sm"/>
          </a:ln>
        </p:spPr>
        <p:txBody>
          <a:bodyPr/>
          <a:lstStyle/>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idx="4294967295"/>
          </p:nvPr>
        </p:nvSpPr>
        <p:spPr/>
        <p:txBody>
          <a:bodyPr/>
          <a:lstStyle/>
          <a:p>
            <a:r>
              <a:rPr lang="en-US" dirty="0"/>
              <a:t>Configuring </a:t>
            </a:r>
            <a:r>
              <a:rPr lang="en-US" dirty="0" smtClean="0"/>
              <a:t>FC </a:t>
            </a:r>
            <a:r>
              <a:rPr lang="en-US" dirty="0"/>
              <a:t>Services in Data ONTAP</a:t>
            </a:r>
          </a:p>
        </p:txBody>
      </p:sp>
      <p:sp>
        <p:nvSpPr>
          <p:cNvPr id="29699" name="Content Placeholder 2"/>
          <p:cNvSpPr>
            <a:spLocks noGrp="1"/>
          </p:cNvSpPr>
          <p:nvPr>
            <p:ph idx="4294967295"/>
          </p:nvPr>
        </p:nvSpPr>
        <p:spPr/>
        <p:txBody>
          <a:bodyPr/>
          <a:lstStyle/>
          <a:p>
            <a:pPr marL="514350" indent="-514350">
              <a:buFont typeface="Arial" charset="0"/>
              <a:buAutoNum type="arabicPeriod"/>
            </a:pPr>
            <a:r>
              <a:rPr lang="en-US" dirty="0"/>
              <a:t>Verify Fibre Channel </a:t>
            </a:r>
            <a:r>
              <a:rPr lang="en-US" dirty="0" smtClean="0"/>
              <a:t>protocol service </a:t>
            </a:r>
            <a:r>
              <a:rPr lang="en-US" dirty="0"/>
              <a:t>is </a:t>
            </a:r>
            <a:r>
              <a:rPr lang="en-US" dirty="0" smtClean="0"/>
              <a:t>running:</a:t>
            </a:r>
            <a:endParaRPr lang="en-US" dirty="0"/>
          </a:p>
          <a:p>
            <a:pPr marL="914400" lvl="1" indent="-285750"/>
            <a:r>
              <a:rPr lang="en-US" dirty="0">
                <a:latin typeface="Courier New" pitchFamily="49" charset="0"/>
                <a:cs typeface="Courier New" pitchFamily="49" charset="0"/>
              </a:rPr>
              <a:t>fcp status</a:t>
            </a:r>
            <a:endParaRPr lang="en-US" dirty="0">
              <a:cs typeface="Courier New" pitchFamily="49" charset="0"/>
            </a:endParaRPr>
          </a:p>
          <a:p>
            <a:pPr marL="514350" indent="-514350">
              <a:buFont typeface="Arial" charset="0"/>
              <a:buAutoNum type="arabicPeriod"/>
            </a:pPr>
            <a:r>
              <a:rPr lang="en-US" dirty="0">
                <a:cs typeface="Courier New" pitchFamily="49" charset="0"/>
              </a:rPr>
              <a:t>Verify </a:t>
            </a:r>
            <a:r>
              <a:rPr lang="en-US" dirty="0" smtClean="0">
                <a:cs typeface="Courier New" pitchFamily="49" charset="0"/>
              </a:rPr>
              <a:t>FC </a:t>
            </a:r>
            <a:r>
              <a:rPr lang="en-US" dirty="0">
                <a:cs typeface="Courier New" pitchFamily="49" charset="0"/>
              </a:rPr>
              <a:t>is licensed (license the </a:t>
            </a:r>
            <a:r>
              <a:rPr lang="en-US" dirty="0" smtClean="0">
                <a:cs typeface="Courier New" pitchFamily="49" charset="0"/>
              </a:rPr>
              <a:t>FC </a:t>
            </a:r>
            <a:r>
              <a:rPr lang="en-US" dirty="0">
                <a:cs typeface="Courier New" pitchFamily="49" charset="0"/>
              </a:rPr>
              <a:t>services if needed</a:t>
            </a:r>
            <a:r>
              <a:rPr lang="en-US" dirty="0" smtClean="0">
                <a:cs typeface="Courier New" pitchFamily="49" charset="0"/>
              </a:rPr>
              <a:t>):</a:t>
            </a:r>
            <a:endParaRPr lang="en-US" dirty="0">
              <a:cs typeface="Courier New" pitchFamily="49" charset="0"/>
            </a:endParaRPr>
          </a:p>
          <a:p>
            <a:pPr marL="914400" lvl="1" indent="-285750"/>
            <a:r>
              <a:rPr lang="en-US" dirty="0">
                <a:latin typeface="Courier New" pitchFamily="49" charset="0"/>
                <a:cs typeface="Courier New" pitchFamily="49" charset="0"/>
              </a:rPr>
              <a:t>license</a:t>
            </a:r>
          </a:p>
          <a:p>
            <a:pPr marL="914400" lvl="1" indent="-285750"/>
            <a:r>
              <a:rPr lang="en-US" dirty="0">
                <a:latin typeface="Courier New" pitchFamily="49" charset="0"/>
                <a:cs typeface="Courier New" pitchFamily="49" charset="0"/>
              </a:rPr>
              <a:t>license add XXXXXX</a:t>
            </a:r>
          </a:p>
          <a:p>
            <a:pPr marL="514350" indent="-514350">
              <a:buFont typeface="Arial" charset="0"/>
              <a:buAutoNum type="arabicPeriod"/>
            </a:pPr>
            <a:r>
              <a:rPr lang="en-US" dirty="0">
                <a:cs typeface="Courier New" pitchFamily="49" charset="0"/>
              </a:rPr>
              <a:t>Start the </a:t>
            </a:r>
            <a:r>
              <a:rPr lang="en-US" dirty="0" smtClean="0">
                <a:cs typeface="Courier New" pitchFamily="49" charset="0"/>
              </a:rPr>
              <a:t>FC service:</a:t>
            </a:r>
            <a:endParaRPr lang="en-US" dirty="0">
              <a:cs typeface="Courier New" pitchFamily="49" charset="0"/>
            </a:endParaRPr>
          </a:p>
          <a:p>
            <a:pPr marL="914400" lvl="1" indent="-285750"/>
            <a:r>
              <a:rPr lang="en-US" dirty="0">
                <a:latin typeface="Courier New" pitchFamily="49" charset="0"/>
                <a:cs typeface="Courier New" pitchFamily="49" charset="0"/>
              </a:rPr>
              <a:t>fcp start</a:t>
            </a:r>
          </a:p>
          <a:p>
            <a:pPr marL="514350" indent="-514350">
              <a:buFont typeface="Wingdings 2" pitchFamily="18" charset="2"/>
              <a:buNone/>
            </a:pPr>
            <a:endParaRPr lang="en-US" dirty="0">
              <a:cs typeface="Courier New" pitchFamily="49"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idx="4294967295"/>
          </p:nvPr>
        </p:nvSpPr>
        <p:spPr/>
        <p:txBody>
          <a:bodyPr/>
          <a:lstStyle/>
          <a:p>
            <a:r>
              <a:rPr lang="en-US" dirty="0"/>
              <a:t>Configuring FC HBA in Data ONTAP</a:t>
            </a:r>
          </a:p>
        </p:txBody>
      </p:sp>
      <p:sp>
        <p:nvSpPr>
          <p:cNvPr id="30723" name="Content Placeholder 2"/>
          <p:cNvSpPr>
            <a:spLocks noGrp="1"/>
          </p:cNvSpPr>
          <p:nvPr>
            <p:ph idx="4294967295"/>
          </p:nvPr>
        </p:nvSpPr>
        <p:spPr/>
        <p:txBody>
          <a:bodyPr/>
          <a:lstStyle/>
          <a:p>
            <a:pPr marL="514350" indent="-514350">
              <a:buFont typeface="Arial" charset="0"/>
              <a:buAutoNum type="arabicPeriod"/>
            </a:pPr>
            <a:r>
              <a:rPr lang="en-US" sz="2400" dirty="0"/>
              <a:t>List the installed </a:t>
            </a:r>
            <a:r>
              <a:rPr lang="en-US" sz="2400" dirty="0" smtClean="0"/>
              <a:t>target HBAs:</a:t>
            </a:r>
            <a:endParaRPr lang="en-US" sz="2400" dirty="0"/>
          </a:p>
          <a:p>
            <a:pPr marL="914400" lvl="1" indent="-285750"/>
            <a:r>
              <a:rPr lang="en-US" sz="2400" dirty="0">
                <a:latin typeface="Courier New" pitchFamily="49" charset="0"/>
                <a:cs typeface="Courier New" pitchFamily="49" charset="0"/>
              </a:rPr>
              <a:t>fcp show adapters</a:t>
            </a:r>
          </a:p>
          <a:p>
            <a:pPr marL="514350" indent="-514350">
              <a:buFont typeface="Arial" charset="0"/>
              <a:buAutoNum type="arabicPeriod"/>
            </a:pPr>
            <a:r>
              <a:rPr lang="en-US" sz="2400" dirty="0"/>
              <a:t>Take an HBA </a:t>
            </a:r>
            <a:r>
              <a:rPr lang="en-US" sz="2400" dirty="0" smtClean="0"/>
              <a:t>offline:</a:t>
            </a:r>
            <a:endParaRPr lang="en-US" sz="2400" dirty="0"/>
          </a:p>
          <a:p>
            <a:pPr marL="914400" lvl="1" indent="-285750"/>
            <a:r>
              <a:rPr lang="en-US" sz="2400" dirty="0">
                <a:latin typeface="Courier New" pitchFamily="49" charset="0"/>
                <a:cs typeface="Courier New" pitchFamily="49" charset="0"/>
              </a:rPr>
              <a:t>fcp config </a:t>
            </a:r>
            <a:r>
              <a:rPr lang="en-US" sz="2400" i="1" dirty="0">
                <a:latin typeface="Courier New" pitchFamily="49" charset="0"/>
                <a:cs typeface="Courier New" pitchFamily="49" charset="0"/>
              </a:rPr>
              <a:t>adapter</a:t>
            </a:r>
            <a:r>
              <a:rPr lang="en-US" sz="2400" dirty="0">
                <a:latin typeface="Courier New" pitchFamily="49" charset="0"/>
                <a:cs typeface="Courier New" pitchFamily="49" charset="0"/>
              </a:rPr>
              <a:t> down</a:t>
            </a:r>
          </a:p>
          <a:p>
            <a:pPr marL="514350" indent="-514350">
              <a:buFont typeface="Arial" charset="0"/>
              <a:buAutoNum type="arabicPeriod"/>
            </a:pPr>
            <a:r>
              <a:rPr lang="en-US" sz="2400" dirty="0" smtClean="0"/>
              <a:t>Set target HBA  speed to the FC switch port’s speed to improve takeover and giveback performance:</a:t>
            </a:r>
          </a:p>
          <a:p>
            <a:pPr marL="914400" lvl="1" indent="-285750"/>
            <a:r>
              <a:rPr lang="en-US" sz="2400" dirty="0" smtClean="0">
                <a:latin typeface="Courier New" pitchFamily="49" charset="0"/>
                <a:cs typeface="Courier New" pitchFamily="49" charset="0"/>
              </a:rPr>
              <a:t>fcp config </a:t>
            </a:r>
            <a:r>
              <a:rPr lang="en-US" sz="2400" i="1" dirty="0" smtClean="0">
                <a:latin typeface="Courier New" pitchFamily="49" charset="0"/>
                <a:cs typeface="Courier New" pitchFamily="49" charset="0"/>
              </a:rPr>
              <a:t>adapter </a:t>
            </a:r>
            <a:r>
              <a:rPr lang="en-US" sz="2400" dirty="0" smtClean="0">
                <a:latin typeface="Courier New" pitchFamily="49" charset="0"/>
                <a:cs typeface="Courier New" pitchFamily="49" charset="0"/>
              </a:rPr>
              <a:t>speed [auto|1|2|4]</a:t>
            </a:r>
            <a:endParaRPr lang="en-US" sz="2400" dirty="0" smtClean="0"/>
          </a:p>
          <a:p>
            <a:pPr marL="514350" indent="-514350">
              <a:buFont typeface="Arial" charset="0"/>
              <a:buAutoNum type="arabicPeriod"/>
            </a:pPr>
            <a:r>
              <a:rPr lang="en-US" sz="2400" dirty="0" smtClean="0"/>
              <a:t>Bring </a:t>
            </a:r>
            <a:r>
              <a:rPr lang="en-US" sz="2400" dirty="0"/>
              <a:t>an HBA </a:t>
            </a:r>
            <a:r>
              <a:rPr lang="en-US" sz="2400" dirty="0" smtClean="0"/>
              <a:t>online:</a:t>
            </a:r>
            <a:endParaRPr lang="en-US" sz="2400" dirty="0"/>
          </a:p>
          <a:p>
            <a:pPr marL="914400" lvl="1" indent="-285750"/>
            <a:r>
              <a:rPr lang="en-US" sz="2400" dirty="0">
                <a:latin typeface="Courier New" pitchFamily="49" charset="0"/>
                <a:cs typeface="Courier New" pitchFamily="49" charset="0"/>
              </a:rPr>
              <a:t>fcp config </a:t>
            </a:r>
            <a:r>
              <a:rPr lang="en-US" sz="2400" i="1" dirty="0">
                <a:latin typeface="Courier New" pitchFamily="49" charset="0"/>
                <a:cs typeface="Courier New" pitchFamily="49" charset="0"/>
              </a:rPr>
              <a:t>adapter </a:t>
            </a:r>
            <a:r>
              <a:rPr lang="en-US" sz="2400" dirty="0">
                <a:latin typeface="Courier New" pitchFamily="49" charset="0"/>
                <a:cs typeface="Courier New" pitchFamily="49" charset="0"/>
              </a:rPr>
              <a:t>up</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p:txBody>
          <a:bodyPr/>
          <a:lstStyle/>
          <a:p>
            <a:r>
              <a:rPr lang="en-US" dirty="0"/>
              <a:t>Identify WWNN in Data ONTAP</a:t>
            </a:r>
          </a:p>
        </p:txBody>
      </p:sp>
      <p:sp>
        <p:nvSpPr>
          <p:cNvPr id="31747" name="Content Placeholder 2"/>
          <p:cNvSpPr>
            <a:spLocks noGrp="1"/>
          </p:cNvSpPr>
          <p:nvPr>
            <p:ph idx="4294967295"/>
          </p:nvPr>
        </p:nvSpPr>
        <p:spPr/>
        <p:txBody>
          <a:bodyPr/>
          <a:lstStyle/>
          <a:p>
            <a:r>
              <a:rPr lang="en-US" dirty="0"/>
              <a:t>WWNN uniquely identifies the storage system</a:t>
            </a:r>
          </a:p>
          <a:p>
            <a:pPr lvl="1"/>
            <a:r>
              <a:rPr lang="en-US" dirty="0"/>
              <a:t>The default WWNN is generated by a serial number in its NVRAM and stored on disk</a:t>
            </a:r>
          </a:p>
          <a:p>
            <a:pPr lvl="2"/>
            <a:r>
              <a:rPr lang="en-US" dirty="0"/>
              <a:t>Normally doesn’t need to be changed</a:t>
            </a:r>
          </a:p>
          <a:p>
            <a:r>
              <a:rPr lang="en-US" dirty="0"/>
              <a:t>To identify the WWNN</a:t>
            </a:r>
            <a:r>
              <a:rPr lang="en-US" dirty="0" smtClean="0"/>
              <a:t>:</a:t>
            </a:r>
          </a:p>
          <a:p>
            <a:pPr>
              <a:buNone/>
            </a:pPr>
            <a:r>
              <a:rPr lang="en-US" sz="2000" dirty="0" smtClean="0">
                <a:latin typeface="Courier New" pitchFamily="49" charset="0"/>
                <a:cs typeface="Courier New" pitchFamily="49" charset="0"/>
              </a:rPr>
              <a:t>	system&gt; </a:t>
            </a:r>
            <a:r>
              <a:rPr lang="en-US" sz="2000" b="1" dirty="0" smtClean="0">
                <a:latin typeface="Courier New" pitchFamily="49" charset="0"/>
                <a:cs typeface="Courier New" pitchFamily="49" charset="0"/>
              </a:rPr>
              <a:t>fcp nodename</a:t>
            </a:r>
          </a:p>
          <a:p>
            <a:pPr>
              <a:buNone/>
            </a:pPr>
            <a:r>
              <a:rPr lang="it-IT" sz="2000" dirty="0" smtClean="0">
                <a:latin typeface="Courier New" pitchFamily="49" charset="0"/>
                <a:cs typeface="Courier New" pitchFamily="49" charset="0"/>
              </a:rPr>
              <a:t>	Fibre </a:t>
            </a:r>
            <a:r>
              <a:rPr lang="it-IT" sz="2000" dirty="0" err="1" smtClean="0">
                <a:latin typeface="Courier New" pitchFamily="49" charset="0"/>
                <a:cs typeface="Courier New" pitchFamily="49" charset="0"/>
              </a:rPr>
              <a:t>Channel</a:t>
            </a:r>
            <a:r>
              <a:rPr lang="it-IT" sz="2000" dirty="0" smtClean="0">
                <a:latin typeface="Courier New" pitchFamily="49" charset="0"/>
                <a:cs typeface="Courier New" pitchFamily="49" charset="0"/>
              </a:rPr>
              <a:t> </a:t>
            </a:r>
            <a:r>
              <a:rPr lang="it-IT" sz="2000" dirty="0" err="1" smtClean="0">
                <a:latin typeface="Courier New" pitchFamily="49" charset="0"/>
                <a:cs typeface="Courier New" pitchFamily="49" charset="0"/>
              </a:rPr>
              <a:t>nodename</a:t>
            </a:r>
            <a:r>
              <a:rPr lang="it-IT" sz="2000" dirty="0" smtClean="0">
                <a:latin typeface="Courier New" pitchFamily="49" charset="0"/>
                <a:cs typeface="Courier New" pitchFamily="49" charset="0"/>
              </a:rPr>
              <a:t>: 50:0a:09:80:86:f7:c7:86</a:t>
            </a:r>
          </a:p>
          <a:p>
            <a:pPr>
              <a:buNone/>
            </a:pPr>
            <a:r>
              <a:rPr lang="it-IT" sz="2000" dirty="0" smtClean="0">
                <a:latin typeface="Courier New" pitchFamily="49" charset="0"/>
                <a:cs typeface="Courier New" pitchFamily="49" charset="0"/>
              </a:rPr>
              <a:t>	(500a098086f7c786)</a:t>
            </a:r>
            <a:endParaRPr lang="en-US" dirty="0" smtClean="0"/>
          </a:p>
          <a:p>
            <a:r>
              <a:rPr lang="en-US" dirty="0" smtClean="0"/>
              <a:t>To change the WWN:</a:t>
            </a:r>
            <a:endParaRPr lang="en-US" dirty="0"/>
          </a:p>
          <a:p>
            <a:pPr>
              <a:buNone/>
            </a:pPr>
            <a:r>
              <a:rPr lang="en-US" sz="2000" dirty="0" smtClean="0">
                <a:latin typeface="Courier New" pitchFamily="49" charset="0"/>
                <a:cs typeface="Courier New" pitchFamily="49" charset="0"/>
              </a:rPr>
              <a:t>  system*&gt; </a:t>
            </a:r>
            <a:r>
              <a:rPr lang="en-US" sz="2000" b="1" dirty="0" smtClean="0">
                <a:latin typeface="Courier New" pitchFamily="49" charset="0"/>
                <a:cs typeface="Courier New" pitchFamily="49" charset="0"/>
              </a:rPr>
              <a:t>fcp nodename </a:t>
            </a:r>
            <a:r>
              <a:rPr lang="en-US" sz="2000" b="1" i="1" dirty="0" smtClean="0">
                <a:latin typeface="Courier New" pitchFamily="49" charset="0"/>
                <a:cs typeface="Courier New" pitchFamily="49" charset="0"/>
              </a:rPr>
              <a:t>new_nodename</a:t>
            </a:r>
            <a:endParaRPr lang="en-US" sz="2000" b="1" dirty="0" smtClean="0">
              <a:latin typeface="Courier New" pitchFamily="49" charset="0"/>
              <a:cs typeface="Courier New" pitchFamily="49" charset="0"/>
            </a:endParaRPr>
          </a:p>
          <a:p>
            <a:pPr>
              <a:buNone/>
            </a:pPr>
            <a:endParaRPr lang="en-US" sz="2000" dirty="0">
              <a:latin typeface="Courier New" pitchFamily="49" charset="0"/>
              <a:cs typeface="Courier New" pitchFamily="49" charset="0"/>
            </a:endParaRPr>
          </a:p>
        </p:txBody>
      </p:sp>
      <p:sp>
        <p:nvSpPr>
          <p:cNvPr id="5" name="TextBox 4"/>
          <p:cNvSpPr txBox="1"/>
          <p:nvPr/>
        </p:nvSpPr>
        <p:spPr>
          <a:xfrm>
            <a:off x="5370740" y="5603490"/>
            <a:ext cx="2511008" cy="707886"/>
          </a:xfrm>
          <a:prstGeom prst="rect">
            <a:avLst/>
          </a:prstGeom>
          <a:noFill/>
        </p:spPr>
        <p:txBody>
          <a:bodyPr wrap="square" rtlCol="0">
            <a:spAutoFit/>
          </a:bodyPr>
          <a:lstStyle/>
          <a:p>
            <a:r>
              <a:rPr lang="en-US" dirty="0" smtClean="0"/>
              <a:t>Data ONTAP 7.3.1.1</a:t>
            </a:r>
          </a:p>
          <a:p>
            <a:r>
              <a:rPr lang="en-US" dirty="0" smtClean="0"/>
              <a:t>and later</a:t>
            </a:r>
            <a:endParaRPr lang="en-US" dirty="0"/>
          </a:p>
        </p:txBody>
      </p:sp>
      <p:sp>
        <p:nvSpPr>
          <p:cNvPr id="6" name="Line 14"/>
          <p:cNvSpPr>
            <a:spLocks noChangeShapeType="1"/>
          </p:cNvSpPr>
          <p:nvPr/>
        </p:nvSpPr>
        <p:spPr bwMode="auto">
          <a:xfrm flipH="1" flipV="1">
            <a:off x="4636545" y="5443369"/>
            <a:ext cx="774205" cy="309208"/>
          </a:xfrm>
          <a:prstGeom prst="line">
            <a:avLst/>
          </a:prstGeom>
          <a:noFill/>
          <a:ln w="19050">
            <a:solidFill>
              <a:schemeClr val="hlink"/>
            </a:solidFill>
            <a:round/>
            <a:headEnd/>
            <a:tailEnd type="triangle" w="med" len="sm"/>
          </a:ln>
        </p:spPr>
        <p:txBody>
          <a:bodyPr/>
          <a:lstStyle/>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idx="4294967295"/>
          </p:nvPr>
        </p:nvSpPr>
        <p:spPr/>
        <p:txBody>
          <a:bodyPr/>
          <a:lstStyle/>
          <a:p>
            <a:r>
              <a:rPr lang="en-US" dirty="0"/>
              <a:t>Identify WWPN in Data ONTAP</a:t>
            </a:r>
          </a:p>
        </p:txBody>
      </p:sp>
      <p:sp>
        <p:nvSpPr>
          <p:cNvPr id="32771" name="Content Placeholder 2"/>
          <p:cNvSpPr>
            <a:spLocks noGrp="1"/>
          </p:cNvSpPr>
          <p:nvPr>
            <p:ph idx="4294967295"/>
          </p:nvPr>
        </p:nvSpPr>
        <p:spPr/>
        <p:txBody>
          <a:bodyPr/>
          <a:lstStyle/>
          <a:p>
            <a:r>
              <a:rPr lang="en-US" dirty="0"/>
              <a:t>WWPN uniquely identifies an FC HBA port</a:t>
            </a:r>
          </a:p>
          <a:p>
            <a:pPr>
              <a:lnSpc>
                <a:spcPct val="90000"/>
              </a:lnSpc>
            </a:pPr>
            <a:r>
              <a:rPr lang="en-US" dirty="0"/>
              <a:t>WWPNs are determined by:</a:t>
            </a:r>
          </a:p>
          <a:p>
            <a:pPr lvl="1">
              <a:lnSpc>
                <a:spcPct val="90000"/>
              </a:lnSpc>
            </a:pPr>
            <a:r>
              <a:rPr lang="en-US" dirty="0"/>
              <a:t>WWNN</a:t>
            </a:r>
          </a:p>
          <a:p>
            <a:pPr lvl="1">
              <a:lnSpc>
                <a:spcPct val="90000"/>
              </a:lnSpc>
            </a:pPr>
            <a:r>
              <a:rPr lang="en-US" dirty="0"/>
              <a:t>Controller failover mode (cfmode</a:t>
            </a:r>
            <a:r>
              <a:rPr lang="en-US" dirty="0" smtClean="0"/>
              <a:t>)</a:t>
            </a:r>
            <a:endParaRPr lang="en-US" i="1" dirty="0"/>
          </a:p>
          <a:p>
            <a:pPr lvl="1">
              <a:lnSpc>
                <a:spcPct val="90000"/>
              </a:lnSpc>
            </a:pPr>
            <a:r>
              <a:rPr lang="en-US" dirty="0"/>
              <a:t>Internal port index</a:t>
            </a:r>
          </a:p>
          <a:p>
            <a:pPr>
              <a:lnSpc>
                <a:spcPct val="90000"/>
              </a:lnSpc>
            </a:pPr>
            <a:r>
              <a:rPr lang="en-US" dirty="0" smtClean="0"/>
              <a:t>To verify the default WWPN:</a:t>
            </a:r>
          </a:p>
          <a:p>
            <a:pPr>
              <a:lnSpc>
                <a:spcPct val="90000"/>
              </a:lnSpc>
              <a:buNone/>
            </a:pPr>
            <a:r>
              <a:rPr lang="en-US" sz="2000" dirty="0" smtClean="0">
                <a:latin typeface="Courier New" pitchFamily="49" charset="0"/>
                <a:cs typeface="Courier New" pitchFamily="49" charset="0"/>
              </a:rPr>
              <a:t>  system&gt; </a:t>
            </a:r>
            <a:r>
              <a:rPr lang="en-US" sz="2000" b="1" dirty="0" smtClean="0">
                <a:latin typeface="Courier New" pitchFamily="49" charset="0"/>
                <a:cs typeface="Courier New" pitchFamily="49" charset="0"/>
              </a:rPr>
              <a:t>fcp portname show</a:t>
            </a:r>
          </a:p>
          <a:p>
            <a:pPr>
              <a:lnSpc>
                <a:spcPct val="90000"/>
              </a:lnSpc>
              <a:buNone/>
            </a:pPr>
            <a:r>
              <a:rPr lang="en-US" sz="2000" dirty="0" smtClean="0">
                <a:latin typeface="Courier New" pitchFamily="49" charset="0"/>
                <a:cs typeface="Courier New" pitchFamily="49" charset="0"/>
              </a:rPr>
              <a:t>  Portname                  Adapter</a:t>
            </a:r>
          </a:p>
          <a:p>
            <a:pPr>
              <a:lnSpc>
                <a:spcPct val="90000"/>
              </a:lnSpc>
              <a:buNone/>
            </a:pPr>
            <a:r>
              <a:rPr lang="en-US" sz="2000" dirty="0" smtClean="0">
                <a:latin typeface="Courier New" pitchFamily="49" charset="0"/>
                <a:cs typeface="Courier New" pitchFamily="49" charset="0"/>
              </a:rPr>
              <a:t>	--------                  -------</a:t>
            </a:r>
          </a:p>
          <a:p>
            <a:pPr>
              <a:lnSpc>
                <a:spcPct val="90000"/>
              </a:lnSpc>
              <a:buNone/>
            </a:pPr>
            <a:r>
              <a:rPr lang="en-US" sz="2000" dirty="0" smtClean="0">
                <a:latin typeface="Courier New" pitchFamily="49" charset="0"/>
                <a:cs typeface="Courier New" pitchFamily="49" charset="0"/>
              </a:rPr>
              <a:t>	50:0a:09:81:86:f7:c7:86   0c</a:t>
            </a:r>
          </a:p>
          <a:p>
            <a:pPr>
              <a:lnSpc>
                <a:spcPct val="90000"/>
              </a:lnSpc>
              <a:buNone/>
            </a:pPr>
            <a:r>
              <a:rPr lang="en-US" sz="2000" dirty="0" smtClean="0">
                <a:latin typeface="Courier New" pitchFamily="49" charset="0"/>
                <a:cs typeface="Courier New" pitchFamily="49" charset="0"/>
              </a:rPr>
              <a:t>	50:0a:09:82:86:f7:c7:86   0d</a:t>
            </a:r>
            <a:endParaRPr lang="en-US" dirty="0" smtClean="0"/>
          </a:p>
          <a:p>
            <a:pPr>
              <a:lnSpc>
                <a:spcPct val="90000"/>
              </a:lnSpc>
            </a:pPr>
            <a:r>
              <a:rPr lang="en-US" dirty="0" smtClean="0"/>
              <a:t>To change a WWPN:</a:t>
            </a:r>
          </a:p>
          <a:p>
            <a:pPr>
              <a:lnSpc>
                <a:spcPct val="90000"/>
              </a:lnSpc>
              <a:buNone/>
            </a:pPr>
            <a:r>
              <a:rPr lang="en-US" sz="2000" dirty="0" smtClean="0">
                <a:latin typeface="Courier New" pitchFamily="49" charset="0"/>
                <a:cs typeface="Courier New" pitchFamily="49" charset="0"/>
              </a:rPr>
              <a:t>  system&gt; </a:t>
            </a:r>
            <a:r>
              <a:rPr lang="en-US" sz="2000" b="1" dirty="0" smtClean="0">
                <a:latin typeface="Courier New" pitchFamily="49" charset="0"/>
                <a:cs typeface="Courier New" pitchFamily="49" charset="0"/>
              </a:rPr>
              <a:t>fcp portname set adapter</a:t>
            </a:r>
            <a:endParaRPr lang="en-US" b="1" dirty="0"/>
          </a:p>
        </p:txBody>
      </p:sp>
      <p:sp>
        <p:nvSpPr>
          <p:cNvPr id="6" name="TextBox 5"/>
          <p:cNvSpPr txBox="1"/>
          <p:nvPr/>
        </p:nvSpPr>
        <p:spPr>
          <a:xfrm>
            <a:off x="6305550" y="4866861"/>
            <a:ext cx="2647950" cy="1015663"/>
          </a:xfrm>
          <a:prstGeom prst="rect">
            <a:avLst/>
          </a:prstGeom>
          <a:noFill/>
        </p:spPr>
        <p:txBody>
          <a:bodyPr wrap="square" rtlCol="0">
            <a:spAutoFit/>
          </a:bodyPr>
          <a:lstStyle/>
          <a:p>
            <a:r>
              <a:rPr lang="en-US" dirty="0" smtClean="0"/>
              <a:t>Use </a:t>
            </a:r>
            <a:r>
              <a:rPr lang="en-US" dirty="0" err="1" smtClean="0">
                <a:latin typeface="Courier New" pitchFamily="49" charset="0"/>
                <a:cs typeface="Courier New" pitchFamily="49" charset="0"/>
              </a:rPr>
              <a:t>fcp</a:t>
            </a:r>
            <a:r>
              <a:rPr lang="en-US" dirty="0" smtClean="0">
                <a:latin typeface="Courier New" pitchFamily="49" charset="0"/>
                <a:cs typeface="Courier New" pitchFamily="49" charset="0"/>
              </a:rPr>
              <a:t> </a:t>
            </a:r>
            <a:r>
              <a:rPr lang="en-US" dirty="0" err="1" smtClean="0">
                <a:latin typeface="Courier New" pitchFamily="49" charset="0"/>
                <a:cs typeface="Courier New" pitchFamily="49" charset="0"/>
              </a:rPr>
              <a:t>portname</a:t>
            </a:r>
            <a:r>
              <a:rPr lang="en-US" dirty="0" smtClean="0">
                <a:latin typeface="Courier New" pitchFamily="49" charset="0"/>
                <a:cs typeface="Courier New" pitchFamily="49" charset="0"/>
              </a:rPr>
              <a:t> </a:t>
            </a:r>
            <a:br>
              <a:rPr lang="en-US" dirty="0" smtClean="0">
                <a:latin typeface="Courier New" pitchFamily="49" charset="0"/>
                <a:cs typeface="Courier New" pitchFamily="49" charset="0"/>
              </a:rPr>
            </a:br>
            <a:r>
              <a:rPr lang="en-US" dirty="0" smtClean="0">
                <a:latin typeface="Courier New" pitchFamily="49" charset="0"/>
                <a:cs typeface="Courier New" pitchFamily="49" charset="0"/>
              </a:rPr>
              <a:t>show -v </a:t>
            </a:r>
            <a:r>
              <a:rPr lang="en-US" dirty="0" smtClean="0"/>
              <a:t>to list available WWPNs</a:t>
            </a:r>
            <a:endParaRPr lang="en-US" dirty="0"/>
          </a:p>
        </p:txBody>
      </p:sp>
      <p:sp>
        <p:nvSpPr>
          <p:cNvPr id="7" name="Line 14"/>
          <p:cNvSpPr>
            <a:spLocks noChangeShapeType="1"/>
          </p:cNvSpPr>
          <p:nvPr/>
        </p:nvSpPr>
        <p:spPr bwMode="auto">
          <a:xfrm flipH="1">
            <a:off x="5933660" y="5772149"/>
            <a:ext cx="352840" cy="241023"/>
          </a:xfrm>
          <a:prstGeom prst="line">
            <a:avLst/>
          </a:prstGeom>
          <a:noFill/>
          <a:ln w="19050">
            <a:solidFill>
              <a:schemeClr val="hlink"/>
            </a:solidFill>
            <a:round/>
            <a:headEnd/>
            <a:tailEnd type="triangle" w="med" len="sm"/>
          </a:ln>
        </p:spPr>
        <p:txBody>
          <a:bodyPr/>
          <a:lstStyle/>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idx="4294967295"/>
          </p:nvPr>
        </p:nvSpPr>
        <p:spPr/>
        <p:txBody>
          <a:bodyPr/>
          <a:lstStyle/>
          <a:p>
            <a:r>
              <a:rPr lang="en-US" dirty="0" smtClean="0"/>
              <a:t>FC </a:t>
            </a:r>
            <a:r>
              <a:rPr lang="en-US" dirty="0">
                <a:latin typeface="Courier New" pitchFamily="49" charset="0"/>
                <a:cs typeface="Courier New" pitchFamily="49" charset="0"/>
              </a:rPr>
              <a:t>cfmodes</a:t>
            </a:r>
            <a:r>
              <a:rPr lang="en-US" dirty="0"/>
              <a:t> Defined</a:t>
            </a:r>
          </a:p>
        </p:txBody>
      </p:sp>
      <p:sp>
        <p:nvSpPr>
          <p:cNvPr id="29699" name="Content Placeholder 2"/>
          <p:cNvSpPr>
            <a:spLocks noGrp="1"/>
          </p:cNvSpPr>
          <p:nvPr>
            <p:ph idx="4294967295"/>
          </p:nvPr>
        </p:nvSpPr>
        <p:spPr/>
        <p:txBody>
          <a:bodyPr/>
          <a:lstStyle/>
          <a:p>
            <a:r>
              <a:rPr lang="en-US" dirty="0"/>
              <a:t>Controller failover mode (cfmode) determines how HBAs of storage systems in an </a:t>
            </a:r>
            <a:r>
              <a:rPr lang="en-US" dirty="0" smtClean="0"/>
              <a:t>high-availability </a:t>
            </a:r>
            <a:r>
              <a:rPr lang="en-US" dirty="0"/>
              <a:t>configuration:</a:t>
            </a:r>
          </a:p>
          <a:p>
            <a:pPr lvl="1"/>
            <a:r>
              <a:rPr lang="en-US" dirty="0"/>
              <a:t>Log </a:t>
            </a:r>
            <a:r>
              <a:rPr lang="en-US" dirty="0" smtClean="0"/>
              <a:t>in to </a:t>
            </a:r>
            <a:r>
              <a:rPr lang="en-US" dirty="0"/>
              <a:t>the fabric</a:t>
            </a:r>
          </a:p>
          <a:p>
            <a:pPr lvl="1"/>
            <a:r>
              <a:rPr lang="en-US" dirty="0"/>
              <a:t>Provide access to local and partner LUNs</a:t>
            </a:r>
          </a:p>
          <a:p>
            <a:r>
              <a:rPr lang="en-US" dirty="0"/>
              <a:t>Both storage systems in the active-active configuration must have the same settings</a:t>
            </a:r>
          </a:p>
          <a:p>
            <a:pPr lvl="1"/>
            <a:r>
              <a:rPr lang="en-US" dirty="0">
                <a:latin typeface="Courier New" pitchFamily="49" charset="0"/>
                <a:cs typeface="Courier New" pitchFamily="49" charset="0"/>
              </a:rPr>
              <a:t>fcp show </a:t>
            </a:r>
            <a:r>
              <a:rPr lang="en-US" dirty="0" smtClean="0">
                <a:latin typeface="Courier New" pitchFamily="49" charset="0"/>
                <a:cs typeface="Courier New" pitchFamily="49" charset="0"/>
              </a:rPr>
              <a:t>cfmode </a:t>
            </a:r>
            <a:r>
              <a:rPr lang="en-US" dirty="0" smtClean="0"/>
              <a:t>to </a:t>
            </a:r>
            <a:r>
              <a:rPr lang="en-US" dirty="0"/>
              <a:t>verify current setting</a:t>
            </a:r>
          </a:p>
          <a:p>
            <a:pPr lvl="1"/>
            <a:r>
              <a:rPr lang="en-US" dirty="0">
                <a:latin typeface="Courier New" pitchFamily="49" charset="0"/>
                <a:cs typeface="Courier New" pitchFamily="49" charset="0"/>
              </a:rPr>
              <a:t>fcp set </a:t>
            </a:r>
            <a:r>
              <a:rPr lang="en-US" dirty="0" smtClean="0">
                <a:latin typeface="Courier New" pitchFamily="49" charset="0"/>
                <a:cs typeface="Courier New" pitchFamily="49" charset="0"/>
              </a:rPr>
              <a:t>cfmode </a:t>
            </a:r>
            <a:r>
              <a:rPr lang="en-US" dirty="0" smtClean="0"/>
              <a:t>to </a:t>
            </a:r>
            <a:r>
              <a:rPr lang="en-US" dirty="0"/>
              <a:t>set the cfmode</a:t>
            </a:r>
          </a:p>
          <a:p>
            <a:pPr lvl="2"/>
            <a:r>
              <a:rPr lang="en-US" dirty="0"/>
              <a:t>Requires advanced mode to set </a:t>
            </a:r>
            <a:r>
              <a:rPr lang="en-US" dirty="0" smtClean="0"/>
              <a:t>cfmode</a:t>
            </a:r>
            <a:br>
              <a:rPr lang="en-US" dirty="0" smtClean="0"/>
            </a:br>
            <a:r>
              <a:rPr lang="en-US" dirty="0" smtClean="0">
                <a:latin typeface="Courier New" pitchFamily="49" charset="0"/>
                <a:cs typeface="Courier New" pitchFamily="49" charset="0"/>
              </a:rPr>
              <a:t>priv set </a:t>
            </a:r>
            <a:r>
              <a:rPr lang="en-US" dirty="0">
                <a:latin typeface="Courier New" pitchFamily="49" charset="0"/>
                <a:cs typeface="Courier New" pitchFamily="49" charset="0"/>
              </a:rPr>
              <a:t>advanced</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p:cNvSpPr>
            <a:spLocks noGrp="1" noChangeArrowheads="1"/>
          </p:cNvSpPr>
          <p:nvPr>
            <p:ph type="title" idx="4294967295"/>
          </p:nvPr>
        </p:nvSpPr>
        <p:spPr/>
        <p:txBody>
          <a:bodyPr/>
          <a:lstStyle/>
          <a:p>
            <a:r>
              <a:rPr lang="en-US" dirty="0" smtClean="0"/>
              <a:t>FC </a:t>
            </a:r>
            <a:r>
              <a:rPr lang="en-US" dirty="0">
                <a:latin typeface="Courier New" pitchFamily="49" charset="0"/>
                <a:cs typeface="Courier New" pitchFamily="49" charset="0"/>
              </a:rPr>
              <a:t>cfmode</a:t>
            </a:r>
            <a:r>
              <a:rPr lang="en-US" dirty="0"/>
              <a:t> Types</a:t>
            </a:r>
          </a:p>
        </p:txBody>
      </p:sp>
      <p:sp>
        <p:nvSpPr>
          <p:cNvPr id="30723" name="Rectangle 7"/>
          <p:cNvSpPr>
            <a:spLocks noGrp="1" noChangeArrowheads="1"/>
          </p:cNvSpPr>
          <p:nvPr>
            <p:ph type="body" idx="4294967295"/>
          </p:nvPr>
        </p:nvSpPr>
        <p:spPr>
          <a:xfrm>
            <a:off x="990600" y="1123950"/>
            <a:ext cx="8153400" cy="5353050"/>
          </a:xfrm>
        </p:spPr>
        <p:txBody>
          <a:bodyPr/>
          <a:lstStyle/>
          <a:p>
            <a:r>
              <a:rPr lang="en-US" sz="2200" dirty="0"/>
              <a:t>Prior to Data ONTAP 7.3, there were five types </a:t>
            </a:r>
            <a:r>
              <a:rPr lang="en-US" sz="2200" dirty="0" smtClean="0"/>
              <a:t>of cfmodes</a:t>
            </a:r>
            <a:r>
              <a:rPr lang="en-US" sz="2200" dirty="0"/>
              <a:t>:</a:t>
            </a:r>
          </a:p>
          <a:p>
            <a:pPr lvl="1"/>
            <a:endParaRPr lang="en-US" dirty="0"/>
          </a:p>
          <a:p>
            <a:pPr lvl="1"/>
            <a:endParaRPr lang="en-US" dirty="0"/>
          </a:p>
        </p:txBody>
      </p:sp>
      <p:graphicFrame>
        <p:nvGraphicFramePr>
          <p:cNvPr id="30825" name="Group 105"/>
          <p:cNvGraphicFramePr>
            <a:graphicFrameLocks noGrp="1"/>
          </p:cNvGraphicFramePr>
          <p:nvPr/>
        </p:nvGraphicFramePr>
        <p:xfrm>
          <a:off x="1122364" y="1636620"/>
          <a:ext cx="7804150" cy="4630369"/>
        </p:xfrm>
        <a:graphic>
          <a:graphicData uri="http://schemas.openxmlformats.org/drawingml/2006/table">
            <a:tbl>
              <a:tblPr/>
              <a:tblGrid>
                <a:gridCol w="1091485"/>
                <a:gridCol w="3809733"/>
                <a:gridCol w="2902932"/>
              </a:tblGrid>
              <a:tr h="413277">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bg1"/>
                          </a:solidFill>
                          <a:effectLst/>
                          <a:latin typeface="Arial" charset="0"/>
                        </a:rPr>
                        <a:t>cfmode</a:t>
                      </a:r>
                    </a:p>
                  </a:txBody>
                  <a:tcPr horzOverflow="overflow">
                    <a:lnL w="12700" cap="flat" cmpd="sng" algn="ctr">
                      <a:noFill/>
                      <a:prstDash val="solid"/>
                      <a:round/>
                      <a:headEnd type="none" w="med" len="med"/>
                      <a:tailEnd type="none" w="med" len="sm"/>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sm"/>
                    </a:lnT>
                    <a:lnB w="12700" cap="flat" cmpd="sng" algn="ctr">
                      <a:noFill/>
                      <a:prstDash val="solid"/>
                      <a:round/>
                      <a:headEnd type="none" w="med" len="med"/>
                      <a:tailEnd type="none" w="med" len="sm"/>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bg1"/>
                          </a:solidFill>
                          <a:effectLst/>
                          <a:latin typeface="Arial" charset="0"/>
                        </a:rPr>
                        <a:t>Supported Systems</a:t>
                      </a:r>
                    </a:p>
                  </a:txBody>
                  <a:tcP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sm"/>
                    </a:lnT>
                    <a:lnB w="12700" cap="flat" cmpd="sng" algn="ctr">
                      <a:noFill/>
                      <a:prstDash val="solid"/>
                      <a:round/>
                      <a:headEnd type="none" w="med" len="med"/>
                      <a:tailEnd type="none" w="med" len="sm"/>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600" b="0" i="0" u="none" strike="noStrike" cap="none" normalizeH="0" baseline="0" dirty="0" smtClean="0">
                          <a:ln>
                            <a:noFill/>
                          </a:ln>
                          <a:solidFill>
                            <a:schemeClr val="bg1"/>
                          </a:solidFill>
                          <a:effectLst/>
                          <a:latin typeface="Arial" charset="0"/>
                        </a:rPr>
                        <a:t>Benefits and Limitations</a:t>
                      </a:r>
                    </a:p>
                  </a:txBody>
                  <a:tcPr horzOverflow="overflow">
                    <a:lnL w="1905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sm"/>
                    </a:lnR>
                    <a:lnT w="12700" cap="flat" cmpd="sng" algn="ctr">
                      <a:noFill/>
                      <a:prstDash val="solid"/>
                      <a:round/>
                      <a:headEnd type="none" w="med" len="med"/>
                      <a:tailEnd type="none" w="med" len="sm"/>
                    </a:lnT>
                    <a:lnB w="12700" cap="flat" cmpd="sng" algn="ctr">
                      <a:noFill/>
                      <a:prstDash val="solid"/>
                      <a:round/>
                      <a:headEnd type="none" w="med" len="med"/>
                      <a:tailEnd type="none" w="med" len="sm"/>
                    </a:lnB>
                    <a:lnTlToBr>
                      <a:noFill/>
                    </a:lnTlToBr>
                    <a:lnBlToTr>
                      <a:noFill/>
                    </a:lnBlToTr>
                    <a:solidFill>
                      <a:schemeClr val="hlink"/>
                    </a:solidFill>
                  </a:tcPr>
                </a:tc>
              </a:tr>
              <a:tr h="690836">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200" b="0" i="0" u="none" strike="noStrike" cap="none" normalizeH="0" baseline="0" dirty="0" smtClean="0">
                          <a:ln>
                            <a:noFill/>
                          </a:ln>
                          <a:solidFill>
                            <a:schemeClr val="tx1"/>
                          </a:solidFill>
                          <a:effectLst/>
                          <a:latin typeface="Arial" charset="0"/>
                        </a:rPr>
                        <a:t>standby</a:t>
                      </a:r>
                    </a:p>
                  </a:txBody>
                  <a:tcPr horzOverflow="overflow">
                    <a:lnL w="12700" cap="flat" cmpd="sng" algn="ctr">
                      <a:noFill/>
                      <a:prstDash val="solid"/>
                      <a:round/>
                      <a:headEnd type="none" w="med" len="med"/>
                      <a:tailEnd type="none" w="med" len="sm"/>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sm"/>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315913" algn="l" defTabSz="966788"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All systems except the FAS270c, FAS20x0, FAS31x0, FAS6040, FAS6080, and FAS6030 and FAS6070 with a 4-Gb or 8-Gb FC adapter</a:t>
                      </a:r>
                      <a:endParaRPr kumimoji="0" lang="en-US" sz="1200" b="0" i="0" u="none" strike="noStrike" cap="none" normalizeH="0" baseline="0" dirty="0" smtClean="0">
                        <a:ln>
                          <a:noFill/>
                        </a:ln>
                        <a:solidFill>
                          <a:schemeClr val="tx1"/>
                        </a:solidFill>
                        <a:effectLst/>
                        <a:latin typeface="Arial"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sm"/>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Requires more switch ports</a:t>
                      </a:r>
                    </a:p>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Supports only Windows and Solaris™ hosts</a:t>
                      </a:r>
                    </a:p>
                  </a:txBody>
                  <a:tcPr horzOverflow="overflow">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sm"/>
                    </a:lnR>
                    <a:lnT w="12700" cap="flat" cmpd="sng" algn="ctr">
                      <a:noFill/>
                      <a:prstDash val="solid"/>
                      <a:round/>
                      <a:headEnd type="none" w="med" len="med"/>
                      <a:tailEnd type="none" w="med" len="sm"/>
                    </a:lnT>
                    <a:lnB w="12700" cap="flat" cmpd="sng" algn="ctr">
                      <a:solidFill>
                        <a:schemeClr val="accent1"/>
                      </a:solidFill>
                      <a:prstDash val="solid"/>
                      <a:round/>
                      <a:headEnd type="none" w="med" len="med"/>
                      <a:tailEnd type="none" w="med" len="med"/>
                    </a:lnB>
                    <a:lnTlToBr>
                      <a:noFill/>
                    </a:lnTlToBr>
                    <a:lnBlToTr>
                      <a:noFill/>
                    </a:lnBlToTr>
                    <a:noFill/>
                  </a:tcPr>
                </a:tc>
              </a:tr>
              <a:tr h="690836">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200" b="0" i="0" u="none" strike="noStrike" cap="none" normalizeH="0" baseline="0" dirty="0" smtClean="0">
                          <a:ln>
                            <a:noFill/>
                          </a:ln>
                          <a:solidFill>
                            <a:schemeClr val="tx1"/>
                          </a:solidFill>
                          <a:effectLst/>
                          <a:latin typeface="Arial" charset="0"/>
                        </a:rPr>
                        <a:t>partner</a:t>
                      </a:r>
                    </a:p>
                  </a:txBody>
                  <a:tcPr horzOverflow="overflow">
                    <a:lnL w="1270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315913" algn="l" defTabSz="966788"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All systems except the FAS270c, FAS20x0, FAS3040, FAS3070, FAS31x0, FAS60x0, and any FAS system with a 4-Gb or 8-Gb target FC adapter</a:t>
                      </a:r>
                      <a:endParaRPr kumimoji="0" lang="en-US" sz="1200" b="0"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Supports all host OS types</a:t>
                      </a:r>
                    </a:p>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Supports all switches</a:t>
                      </a:r>
                    </a:p>
                  </a:txBody>
                  <a:tcPr horzOverflow="overflow">
                    <a:lnL w="1270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r h="961106">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200" b="0" i="0" u="none" strike="noStrike" cap="none" normalizeH="0" baseline="0" dirty="0" smtClean="0">
                          <a:ln>
                            <a:noFill/>
                          </a:ln>
                          <a:solidFill>
                            <a:schemeClr val="tx1"/>
                          </a:solidFill>
                          <a:effectLst/>
                          <a:latin typeface="Arial" charset="0"/>
                        </a:rPr>
                        <a:t>dual_fabric</a:t>
                      </a:r>
                    </a:p>
                  </a:txBody>
                  <a:tcPr horzOverflow="overflow">
                    <a:lnL w="12700" cap="flat" cmpd="sng" algn="ctr">
                      <a:noFill/>
                      <a:prstDash val="solid"/>
                      <a:round/>
                      <a:headEnd type="none" w="med" len="med"/>
                      <a:tailEnd type="none" w="med" len="sm"/>
                    </a:lnL>
                    <a:lnR w="1905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200" b="0" i="0" u="none" strike="noStrike" cap="none" normalizeH="0" baseline="0" dirty="0" smtClean="0">
                          <a:ln>
                            <a:noFill/>
                          </a:ln>
                          <a:solidFill>
                            <a:schemeClr val="tx1"/>
                          </a:solidFill>
                          <a:effectLst/>
                          <a:latin typeface="Arial" charset="0"/>
                        </a:rPr>
                        <a:t>FAS270c only</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Supports all host OS types</a:t>
                      </a:r>
                    </a:p>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Requires fewer switch ports</a:t>
                      </a:r>
                    </a:p>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Does not support all switches; requires switches that support public loop</a:t>
                      </a:r>
                    </a:p>
                  </a:txBody>
                  <a:tcPr horzOverflow="overflow">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sm"/>
                    </a:lnR>
                    <a:lnT w="1270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860316">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200" b="0" i="0" u="none" strike="noStrike" cap="none" normalizeH="0" baseline="0" dirty="0" smtClean="0">
                          <a:ln>
                            <a:noFill/>
                          </a:ln>
                          <a:solidFill>
                            <a:schemeClr val="tx1"/>
                          </a:solidFill>
                          <a:effectLst/>
                          <a:latin typeface="Arial" charset="0"/>
                        </a:rPr>
                        <a:t>mixed</a:t>
                      </a:r>
                    </a:p>
                  </a:txBody>
                  <a:tcPr horzOverflow="overflow">
                    <a:lnL w="12700" cap="flat" cmpd="sng" algn="ctr">
                      <a:noFill/>
                      <a:prstDash val="solid"/>
                      <a:round/>
                      <a:headEnd type="none" w="med" len="med"/>
                      <a:tailEnd type="none" w="med" len="sm"/>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315913" algn="l" defTabSz="966788" rtl="0" eaLnBrk="1" fontAlgn="t"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cs typeface="Arial" charset="0"/>
                        </a:rPr>
                        <a:t>All systems except the FAS270c, FAS20x0, FAS30x0, FAS31x0, FAS6040, FAS6080, and FAS6030 and FAS6070 with a 4-Gb or 8-Gb FC adapter</a:t>
                      </a:r>
                      <a:endParaRPr kumimoji="0" lang="en-US" sz="1200" b="0" i="0" u="none" strike="noStrike" cap="none" normalizeH="0" baseline="0" dirty="0" smtClean="0">
                        <a:ln>
                          <a:noFill/>
                        </a:ln>
                        <a:solidFill>
                          <a:schemeClr val="tx1"/>
                        </a:solidFill>
                        <a:effectLst/>
                        <a:latin typeface="Arial" charset="0"/>
                      </a:endParaRP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c>
                  <a:txBody>
                    <a:bodyPr/>
                    <a:lstStyle/>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Supports all operating systems</a:t>
                      </a:r>
                    </a:p>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Does not support all switches; requires switches that support  public loop</a:t>
                      </a:r>
                    </a:p>
                  </a:txBody>
                  <a:tcPr horzOverflow="overflow">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sm"/>
                    </a:lnR>
                    <a:lnT w="19050" cap="flat" cmpd="sng" algn="ctr">
                      <a:solidFill>
                        <a:schemeClr val="accent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a:noFill/>
                    </a:lnTlToBr>
                    <a:lnBlToTr>
                      <a:noFill/>
                    </a:lnBlToTr>
                    <a:noFill/>
                  </a:tcPr>
                </a:tc>
              </a:tr>
              <a:tr h="860316">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200" b="0" i="0" u="none" strike="noStrike" cap="none" normalizeH="0" baseline="0" dirty="0" smtClean="0">
                          <a:ln>
                            <a:noFill/>
                          </a:ln>
                          <a:solidFill>
                            <a:schemeClr val="tx1"/>
                          </a:solidFill>
                          <a:effectLst/>
                          <a:latin typeface="Arial" charset="0"/>
                        </a:rPr>
                        <a:t>single_image</a:t>
                      </a:r>
                    </a:p>
                  </a:txBody>
                  <a:tcPr horzOverflow="overflow">
                    <a:lnL w="12700" cap="flat" cmpd="sng" algn="ctr">
                      <a:noFill/>
                      <a:prstDash val="solid"/>
                      <a:round/>
                      <a:headEnd type="none" w="med" len="med"/>
                      <a:tailEnd type="none" w="med" len="sm"/>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1200" b="0" i="0" u="none" strike="noStrike" cap="none" normalizeH="0" baseline="0" dirty="0" smtClean="0">
                          <a:ln>
                            <a:noFill/>
                          </a:ln>
                          <a:solidFill>
                            <a:schemeClr val="tx1"/>
                          </a:solidFill>
                          <a:effectLst/>
                          <a:latin typeface="Arial" charset="0"/>
                        </a:rPr>
                        <a:t>All systems</a:t>
                      </a:r>
                    </a:p>
                  </a:txBody>
                  <a:tcPr horzOverflow="overflow">
                    <a:lnL w="19050" cap="flat" cmpd="sng" algn="ctr">
                      <a:solidFill>
                        <a:schemeClr val="accent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sm"/>
                    </a:lnB>
                    <a:lnTlToBr>
                      <a:noFill/>
                    </a:lnTlToBr>
                    <a:lnBlToTr>
                      <a:noFill/>
                    </a:lnBlToTr>
                    <a:noFill/>
                  </a:tcPr>
                </a:tc>
                <a:tc>
                  <a:txBody>
                    <a:bodyPr/>
                    <a:lstStyle/>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Supports all host OS types</a:t>
                      </a:r>
                    </a:p>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Supports all switches</a:t>
                      </a:r>
                    </a:p>
                    <a:p>
                      <a:pPr marL="177800" marR="0" lvl="0" indent="-17780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pPr>
                      <a:r>
                        <a:rPr kumimoji="0" lang="en-US" sz="1200" b="0" i="0" u="none" strike="noStrike" cap="none" normalizeH="0" baseline="0" dirty="0" smtClean="0">
                          <a:ln>
                            <a:noFill/>
                          </a:ln>
                          <a:solidFill>
                            <a:schemeClr val="tx1"/>
                          </a:solidFill>
                          <a:effectLst/>
                          <a:latin typeface="Arial" charset="0"/>
                        </a:rPr>
                        <a:t>Makes all LUNs available on all target ports</a:t>
                      </a:r>
                    </a:p>
                  </a:txBody>
                  <a:tcPr horzOverflow="overflow">
                    <a:lnL w="19050" cap="flat" cmpd="sng" algn="ctr">
                      <a:solidFill>
                        <a:schemeClr val="accent1"/>
                      </a:solidFill>
                      <a:prstDash val="solid"/>
                      <a:round/>
                      <a:headEnd type="none" w="med" len="med"/>
                      <a:tailEnd type="none" w="med" len="med"/>
                    </a:lnL>
                    <a:lnR w="12700" cap="flat" cmpd="sng" algn="ctr">
                      <a:noFill/>
                      <a:prstDash val="solid"/>
                      <a:round/>
                      <a:headEnd type="none" w="med" len="med"/>
                      <a:tailEnd type="none" w="med" len="sm"/>
                    </a:lnR>
                    <a:lnT w="19050" cap="flat" cmpd="sng" algn="ctr">
                      <a:solidFill>
                        <a:schemeClr val="accent1"/>
                      </a:solidFill>
                      <a:prstDash val="solid"/>
                      <a:round/>
                      <a:headEnd type="none" w="med" len="med"/>
                      <a:tailEnd type="none" w="med" len="med"/>
                    </a:lnT>
                    <a:lnB w="12700" cap="flat" cmpd="sng" algn="ctr">
                      <a:noFill/>
                      <a:prstDash val="solid"/>
                      <a:round/>
                      <a:headEnd type="none" w="med" len="med"/>
                      <a:tailEnd type="none" w="med" len="sm"/>
                    </a:lnB>
                    <a:lnTlToBr>
                      <a:noFill/>
                    </a:lnTlToBr>
                    <a:lnBlToTr>
                      <a:noFill/>
                    </a:lnBlToTr>
                    <a:noFill/>
                  </a:tcPr>
                </a:tc>
              </a:tr>
            </a:tbl>
          </a:graphicData>
        </a:graphic>
      </p:graphicFrame>
      <p:graphicFrame>
        <p:nvGraphicFramePr>
          <p:cNvPr id="5" name="Table 4"/>
          <p:cNvGraphicFramePr>
            <a:graphicFrameLocks noGrp="1"/>
          </p:cNvGraphicFramePr>
          <p:nvPr/>
        </p:nvGraphicFramePr>
        <p:xfrm>
          <a:off x="10782300" y="2038350"/>
          <a:ext cx="208280" cy="365760"/>
        </p:xfrm>
        <a:graphic>
          <a:graphicData uri="http://schemas.openxmlformats.org/drawingml/2006/table">
            <a:tbl>
              <a:tblPr/>
              <a:tblGrid>
                <a:gridCol w="208280"/>
              </a:tblGrid>
              <a:tr h="266700">
                <a:tc>
                  <a:txBody>
                    <a:bodyPr/>
                    <a:lstStyle/>
                    <a:p>
                      <a:endParaRPr lang="en-US" dirty="0"/>
                    </a:p>
                  </a:txBody>
                  <a:tcPr>
                    <a:lnL w="12700" cmpd="sng">
                      <a:solidFill>
                        <a:schemeClr val="accent1"/>
                      </a:solidFill>
                      <a:prstDash val="solid"/>
                    </a:lnL>
                    <a:lnR w="12700" cmpd="sng">
                      <a:solidFill>
                        <a:schemeClr val="accent1"/>
                      </a:solidFill>
                      <a:prstDash val="solid"/>
                    </a:lnR>
                    <a:lnT w="12700" cmpd="sng">
                      <a:solidFill>
                        <a:schemeClr val="accent1"/>
                      </a:solidFill>
                      <a:prstDash val="solid"/>
                    </a:lnT>
                    <a:lnB w="12700" cmpd="sng">
                      <a:solidFill>
                        <a:schemeClr val="accent1"/>
                      </a:solidFill>
                      <a:prstDash val="solid"/>
                    </a:lnB>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p:txBody>
          <a:bodyPr/>
          <a:lstStyle/>
          <a:p>
            <a:r>
              <a:rPr lang="en-US" dirty="0" smtClean="0"/>
              <a:t>FC </a:t>
            </a:r>
            <a:r>
              <a:rPr lang="en-US" dirty="0">
                <a:latin typeface="Courier New" pitchFamily="49" charset="0"/>
                <a:cs typeface="Courier New" pitchFamily="49" charset="0"/>
              </a:rPr>
              <a:t>cfmodes</a:t>
            </a:r>
            <a:r>
              <a:rPr lang="en-US" dirty="0"/>
              <a:t> Types (Cont.)</a:t>
            </a:r>
          </a:p>
        </p:txBody>
      </p:sp>
      <p:sp>
        <p:nvSpPr>
          <p:cNvPr id="31747" name="Content Placeholder 2"/>
          <p:cNvSpPr>
            <a:spLocks noGrp="1"/>
          </p:cNvSpPr>
          <p:nvPr>
            <p:ph idx="4294967295"/>
          </p:nvPr>
        </p:nvSpPr>
        <p:spPr>
          <a:xfrm>
            <a:off x="990600" y="1123950"/>
            <a:ext cx="8153400" cy="5353050"/>
          </a:xfrm>
        </p:spPr>
        <p:txBody>
          <a:bodyPr/>
          <a:lstStyle/>
          <a:p>
            <a:r>
              <a:rPr lang="en-US" sz="2400" dirty="0"/>
              <a:t>Data ONTAP 7.3 and </a:t>
            </a:r>
            <a:r>
              <a:rPr lang="en-US" sz="2400" dirty="0" smtClean="0"/>
              <a:t>later supports only </a:t>
            </a:r>
            <a:r>
              <a:rPr lang="en-US" sz="2400" dirty="0" err="1" smtClean="0">
                <a:latin typeface="Courier New" pitchFamily="49" charset="0"/>
                <a:cs typeface="Courier New" pitchFamily="49" charset="0"/>
              </a:rPr>
              <a:t>single_image</a:t>
            </a:r>
            <a:r>
              <a:rPr lang="en-US" sz="2400" dirty="0" smtClean="0">
                <a:latin typeface="Courier New" pitchFamily="49" charset="0"/>
                <a:cs typeface="Courier New" pitchFamily="49" charset="0"/>
              </a:rPr>
              <a:t> </a:t>
            </a:r>
            <a:r>
              <a:rPr lang="en-US" sz="2400" dirty="0" smtClean="0"/>
              <a:t>cfmode</a:t>
            </a:r>
            <a:endParaRPr lang="en-US" sz="2400" dirty="0"/>
          </a:p>
          <a:p>
            <a:pPr lvl="1">
              <a:spcBef>
                <a:spcPct val="0"/>
              </a:spcBef>
            </a:pPr>
            <a:r>
              <a:rPr lang="en-US" sz="2200" dirty="0" smtClean="0"/>
              <a:t>Partner and standby are supported only on upgrades of existing systems that currently support and use these cfmodes modes</a:t>
            </a:r>
            <a:endParaRPr lang="en-US" sz="2200" dirty="0"/>
          </a:p>
          <a:p>
            <a:pPr lvl="1">
              <a:spcBef>
                <a:spcPct val="0"/>
              </a:spcBef>
            </a:pPr>
            <a:r>
              <a:rPr lang="en-US" sz="2200" dirty="0"/>
              <a:t>After </a:t>
            </a:r>
            <a:r>
              <a:rPr lang="en-US" sz="2200" dirty="0" smtClean="0"/>
              <a:t>an upgrade </a:t>
            </a:r>
            <a:r>
              <a:rPr lang="en-US" sz="2200" dirty="0"/>
              <a:t>to </a:t>
            </a:r>
            <a:r>
              <a:rPr lang="en-US" sz="2200" dirty="0" smtClean="0"/>
              <a:t>Data ONTAP 7.3 or later, </a:t>
            </a:r>
            <a:r>
              <a:rPr lang="en-US" sz="2200" dirty="0"/>
              <a:t>a storage system pair may only be (re)configured </a:t>
            </a:r>
            <a:r>
              <a:rPr lang="en-US" sz="2200" dirty="0" smtClean="0"/>
              <a:t>to </a:t>
            </a:r>
            <a:r>
              <a:rPr lang="en-US" sz="2200" dirty="0" err="1" smtClean="0">
                <a:latin typeface="Courier New" pitchFamily="49" charset="0"/>
                <a:cs typeface="Courier New" pitchFamily="49" charset="0"/>
              </a:rPr>
              <a:t>single_image</a:t>
            </a:r>
            <a:endParaRPr lang="en-US" sz="2200" dirty="0">
              <a:latin typeface="Courier New" pitchFamily="49" charset="0"/>
              <a:cs typeface="Courier New" pitchFamily="49" charset="0"/>
            </a:endParaRPr>
          </a:p>
          <a:p>
            <a:r>
              <a:rPr lang="en-US" sz="2400" dirty="0" smtClean="0">
                <a:latin typeface="Courier New" pitchFamily="49" charset="0"/>
                <a:cs typeface="Courier New" pitchFamily="49" charset="0"/>
              </a:rPr>
              <a:t>single_image </a:t>
            </a:r>
            <a:r>
              <a:rPr lang="en-US" sz="2400" dirty="0" smtClean="0">
                <a:cs typeface="Courier New" pitchFamily="49" charset="0"/>
              </a:rPr>
              <a:t>cfmode</a:t>
            </a:r>
            <a:endParaRPr lang="en-US" sz="2400" dirty="0">
              <a:cs typeface="Courier New" pitchFamily="49" charset="0"/>
            </a:endParaRPr>
          </a:p>
          <a:p>
            <a:pPr lvl="1">
              <a:spcBef>
                <a:spcPct val="0"/>
              </a:spcBef>
            </a:pPr>
            <a:r>
              <a:rPr lang="en-US" sz="2200" dirty="0"/>
              <a:t>Each </a:t>
            </a:r>
            <a:r>
              <a:rPr lang="en-US" sz="2200" dirty="0" smtClean="0"/>
              <a:t>high-availability </a:t>
            </a:r>
            <a:r>
              <a:rPr lang="en-US" sz="2200" dirty="0"/>
              <a:t>pair has a single WWNN, allowing both storage systems in the active-active configuration to function as a single Fibre Channel storage system</a:t>
            </a:r>
          </a:p>
          <a:p>
            <a:pPr lvl="1">
              <a:spcBef>
                <a:spcPct val="0"/>
              </a:spcBef>
            </a:pPr>
            <a:r>
              <a:rPr lang="en-US" sz="2200" dirty="0"/>
              <a:t>All LUNs in </a:t>
            </a:r>
            <a:r>
              <a:rPr lang="en-US" sz="2200" dirty="0" smtClean="0"/>
              <a:t>a high-availability configuration are </a:t>
            </a:r>
            <a:r>
              <a:rPr lang="en-US" sz="2200" dirty="0"/>
              <a:t>available on all ports in the </a:t>
            </a:r>
            <a:r>
              <a:rPr lang="en-US" sz="2200" dirty="0" smtClean="0"/>
              <a:t>high-availability pair</a:t>
            </a:r>
            <a:endParaRPr lang="en-US" sz="2200" dirty="0"/>
          </a:p>
          <a:p>
            <a:pPr lvl="1">
              <a:spcBef>
                <a:spcPct val="0"/>
              </a:spcBef>
            </a:pPr>
            <a:r>
              <a:rPr lang="en-US" sz="2200" dirty="0"/>
              <a:t>Multipathing software is required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90" name="Line 122"/>
          <p:cNvSpPr>
            <a:spLocks noChangeShapeType="1"/>
          </p:cNvSpPr>
          <p:nvPr/>
        </p:nvSpPr>
        <p:spPr bwMode="gray">
          <a:xfrm>
            <a:off x="3378200" y="4368800"/>
            <a:ext cx="1549400" cy="0"/>
          </a:xfrm>
          <a:prstGeom prst="line">
            <a:avLst/>
          </a:prstGeom>
          <a:noFill/>
          <a:ln w="19050">
            <a:solidFill>
              <a:schemeClr val="hlink"/>
            </a:solidFill>
            <a:round/>
            <a:headEnd/>
            <a:tailEnd type="none" w="med" len="sm"/>
          </a:ln>
          <a:effectLst/>
        </p:spPr>
        <p:txBody>
          <a:bodyPr/>
          <a:lstStyle/>
          <a:p>
            <a:endParaRPr lang="en-US" dirty="0"/>
          </a:p>
        </p:txBody>
      </p:sp>
      <p:sp>
        <p:nvSpPr>
          <p:cNvPr id="32891" name="Line 123"/>
          <p:cNvSpPr>
            <a:spLocks noChangeShapeType="1"/>
          </p:cNvSpPr>
          <p:nvPr/>
        </p:nvSpPr>
        <p:spPr bwMode="gray">
          <a:xfrm>
            <a:off x="3365500" y="4610100"/>
            <a:ext cx="1549400" cy="0"/>
          </a:xfrm>
          <a:prstGeom prst="line">
            <a:avLst/>
          </a:prstGeom>
          <a:noFill/>
          <a:ln w="19050">
            <a:solidFill>
              <a:schemeClr val="accent2"/>
            </a:solidFill>
            <a:prstDash val="dash"/>
            <a:round/>
            <a:headEnd/>
            <a:tailEnd type="none" w="med" len="sm"/>
          </a:ln>
          <a:effectLst/>
        </p:spPr>
        <p:txBody>
          <a:bodyPr/>
          <a:lstStyle/>
          <a:p>
            <a:endParaRPr lang="en-US" dirty="0"/>
          </a:p>
        </p:txBody>
      </p:sp>
      <p:sp>
        <p:nvSpPr>
          <p:cNvPr id="32889" name="Line 121"/>
          <p:cNvSpPr>
            <a:spLocks noChangeShapeType="1"/>
          </p:cNvSpPr>
          <p:nvPr/>
        </p:nvSpPr>
        <p:spPr bwMode="gray">
          <a:xfrm rot="-5400000">
            <a:off x="4838700" y="3606800"/>
            <a:ext cx="1549400" cy="0"/>
          </a:xfrm>
          <a:prstGeom prst="line">
            <a:avLst/>
          </a:prstGeom>
          <a:noFill/>
          <a:ln w="19050">
            <a:solidFill>
              <a:schemeClr val="hlink"/>
            </a:solidFill>
            <a:round/>
            <a:headEnd/>
            <a:tailEnd type="none" w="med" len="sm"/>
          </a:ln>
          <a:effectLst/>
        </p:spPr>
        <p:txBody>
          <a:bodyPr/>
          <a:lstStyle/>
          <a:p>
            <a:endParaRPr lang="en-US" dirty="0"/>
          </a:p>
        </p:txBody>
      </p:sp>
      <p:sp>
        <p:nvSpPr>
          <p:cNvPr id="32887" name="Freeform 119"/>
          <p:cNvSpPr>
            <a:spLocks/>
          </p:cNvSpPr>
          <p:nvPr/>
        </p:nvSpPr>
        <p:spPr bwMode="gray">
          <a:xfrm flipH="1">
            <a:off x="2565400" y="1600200"/>
            <a:ext cx="1473200" cy="1130300"/>
          </a:xfrm>
          <a:custGeom>
            <a:avLst/>
            <a:gdLst/>
            <a:ahLst/>
            <a:cxnLst>
              <a:cxn ang="0">
                <a:pos x="0" y="0"/>
              </a:cxn>
              <a:cxn ang="0">
                <a:pos x="928" y="0"/>
              </a:cxn>
              <a:cxn ang="0">
                <a:pos x="928" y="624"/>
              </a:cxn>
            </a:cxnLst>
            <a:rect l="0" t="0" r="r" b="b"/>
            <a:pathLst>
              <a:path w="928" h="624">
                <a:moveTo>
                  <a:pt x="0" y="0"/>
                </a:moveTo>
                <a:lnTo>
                  <a:pt x="928" y="0"/>
                </a:lnTo>
                <a:lnTo>
                  <a:pt x="928" y="624"/>
                </a:lnTo>
              </a:path>
            </a:pathLst>
          </a:custGeom>
          <a:noFill/>
          <a:ln w="19050" cap="flat" cmpd="sng">
            <a:solidFill>
              <a:schemeClr val="accent2"/>
            </a:solidFill>
            <a:prstDash val="dash"/>
            <a:round/>
            <a:headEnd type="none" w="med" len="med"/>
            <a:tailEnd type="none" w="med" len="sm"/>
          </a:ln>
          <a:effectLst/>
        </p:spPr>
        <p:txBody>
          <a:bodyPr/>
          <a:lstStyle/>
          <a:p>
            <a:endParaRPr lang="en-US" dirty="0"/>
          </a:p>
        </p:txBody>
      </p:sp>
      <p:sp>
        <p:nvSpPr>
          <p:cNvPr id="32888" name="Line 120"/>
          <p:cNvSpPr>
            <a:spLocks noChangeShapeType="1"/>
          </p:cNvSpPr>
          <p:nvPr/>
        </p:nvSpPr>
        <p:spPr bwMode="gray">
          <a:xfrm rot="-5400000">
            <a:off x="1790700" y="3657600"/>
            <a:ext cx="1549400" cy="0"/>
          </a:xfrm>
          <a:prstGeom prst="line">
            <a:avLst/>
          </a:prstGeom>
          <a:noFill/>
          <a:ln w="19050">
            <a:solidFill>
              <a:schemeClr val="accent2"/>
            </a:solidFill>
            <a:prstDash val="dash"/>
            <a:round/>
            <a:headEnd/>
            <a:tailEnd type="none" w="med" len="sm"/>
          </a:ln>
          <a:effectLst/>
        </p:spPr>
        <p:txBody>
          <a:bodyPr/>
          <a:lstStyle/>
          <a:p>
            <a:endParaRPr lang="en-US" dirty="0"/>
          </a:p>
        </p:txBody>
      </p:sp>
      <p:sp>
        <p:nvSpPr>
          <p:cNvPr id="32772" name="Title 72"/>
          <p:cNvSpPr>
            <a:spLocks noGrp="1"/>
          </p:cNvSpPr>
          <p:nvPr>
            <p:ph type="title" idx="4294967295"/>
          </p:nvPr>
        </p:nvSpPr>
        <p:spPr/>
        <p:txBody>
          <a:bodyPr/>
          <a:lstStyle/>
          <a:p>
            <a:r>
              <a:rPr lang="en-US" dirty="0"/>
              <a:t>Single Image Example </a:t>
            </a:r>
          </a:p>
        </p:txBody>
      </p:sp>
      <p:sp>
        <p:nvSpPr>
          <p:cNvPr id="32840" name="Freeform 72"/>
          <p:cNvSpPr>
            <a:spLocks/>
          </p:cNvSpPr>
          <p:nvPr/>
        </p:nvSpPr>
        <p:spPr bwMode="gray">
          <a:xfrm>
            <a:off x="4140200" y="1600200"/>
            <a:ext cx="1473200" cy="1130300"/>
          </a:xfrm>
          <a:custGeom>
            <a:avLst/>
            <a:gdLst/>
            <a:ahLst/>
            <a:cxnLst>
              <a:cxn ang="0">
                <a:pos x="0" y="0"/>
              </a:cxn>
              <a:cxn ang="0">
                <a:pos x="928" y="0"/>
              </a:cxn>
              <a:cxn ang="0">
                <a:pos x="928" y="624"/>
              </a:cxn>
            </a:cxnLst>
            <a:rect l="0" t="0" r="r" b="b"/>
            <a:pathLst>
              <a:path w="928" h="624">
                <a:moveTo>
                  <a:pt x="0" y="0"/>
                </a:moveTo>
                <a:lnTo>
                  <a:pt x="928" y="0"/>
                </a:lnTo>
                <a:lnTo>
                  <a:pt x="928" y="624"/>
                </a:lnTo>
              </a:path>
            </a:pathLst>
          </a:custGeom>
          <a:noFill/>
          <a:ln w="19050" cap="flat" cmpd="sng">
            <a:solidFill>
              <a:schemeClr val="hlink"/>
            </a:solidFill>
            <a:prstDash val="solid"/>
            <a:round/>
            <a:headEnd type="none" w="med" len="med"/>
            <a:tailEnd type="none" w="med" len="sm"/>
          </a:ln>
          <a:effectLst/>
        </p:spPr>
        <p:txBody>
          <a:bodyPr/>
          <a:lstStyle/>
          <a:p>
            <a:endParaRPr lang="en-US" dirty="0"/>
          </a:p>
        </p:txBody>
      </p:sp>
      <p:pic>
        <p:nvPicPr>
          <p:cNvPr id="32852" name="Picture 69" descr="BoxEther"/>
          <p:cNvPicPr>
            <a:picLocks noChangeAspect="1" noChangeArrowheads="1"/>
          </p:cNvPicPr>
          <p:nvPr/>
        </p:nvPicPr>
        <p:blipFill>
          <a:blip r:embed="rId3" cstate="print"/>
          <a:srcRect/>
          <a:stretch>
            <a:fillRect/>
          </a:stretch>
        </p:blipFill>
        <p:spPr bwMode="auto">
          <a:xfrm>
            <a:off x="4425950" y="2595563"/>
            <a:ext cx="2133600" cy="452437"/>
          </a:xfrm>
          <a:prstGeom prst="rect">
            <a:avLst/>
          </a:prstGeom>
          <a:noFill/>
          <a:ln w="9525">
            <a:noFill/>
            <a:miter lim="800000"/>
            <a:headEnd/>
            <a:tailEnd/>
          </a:ln>
        </p:spPr>
      </p:pic>
      <p:pic>
        <p:nvPicPr>
          <p:cNvPr id="32853" name="Picture 61" descr="BoxEther"/>
          <p:cNvPicPr>
            <a:picLocks noChangeAspect="1" noChangeArrowheads="1"/>
          </p:cNvPicPr>
          <p:nvPr/>
        </p:nvPicPr>
        <p:blipFill>
          <a:blip r:embed="rId3" cstate="print"/>
          <a:srcRect/>
          <a:stretch>
            <a:fillRect/>
          </a:stretch>
        </p:blipFill>
        <p:spPr bwMode="auto">
          <a:xfrm>
            <a:off x="1600200" y="2590800"/>
            <a:ext cx="2133600" cy="452438"/>
          </a:xfrm>
          <a:prstGeom prst="rect">
            <a:avLst/>
          </a:prstGeom>
          <a:noFill/>
          <a:ln w="9525">
            <a:noFill/>
            <a:miter lim="800000"/>
            <a:headEnd/>
            <a:tailEnd/>
          </a:ln>
        </p:spPr>
      </p:pic>
      <p:pic>
        <p:nvPicPr>
          <p:cNvPr id="32854" name="Picture 6" descr="netcache2300"/>
          <p:cNvPicPr>
            <a:picLocks noChangeAspect="1" noChangeArrowheads="1"/>
          </p:cNvPicPr>
          <p:nvPr/>
        </p:nvPicPr>
        <p:blipFill>
          <a:blip r:embed="rId4" cstate="print"/>
          <a:srcRect/>
          <a:stretch>
            <a:fillRect/>
          </a:stretch>
        </p:blipFill>
        <p:spPr bwMode="auto">
          <a:xfrm>
            <a:off x="4529138" y="4144963"/>
            <a:ext cx="1927225" cy="687387"/>
          </a:xfrm>
          <a:prstGeom prst="rect">
            <a:avLst/>
          </a:prstGeom>
          <a:noFill/>
          <a:ln w="9525">
            <a:noFill/>
            <a:miter lim="800000"/>
            <a:headEnd/>
            <a:tailEnd/>
          </a:ln>
        </p:spPr>
      </p:pic>
      <p:pic>
        <p:nvPicPr>
          <p:cNvPr id="32855" name="Picture 7" descr="netcache2300"/>
          <p:cNvPicPr>
            <a:picLocks noChangeAspect="1" noChangeArrowheads="1"/>
          </p:cNvPicPr>
          <p:nvPr/>
        </p:nvPicPr>
        <p:blipFill>
          <a:blip r:embed="rId4" cstate="print"/>
          <a:srcRect/>
          <a:stretch>
            <a:fillRect/>
          </a:stretch>
        </p:blipFill>
        <p:spPr bwMode="auto">
          <a:xfrm>
            <a:off x="1703388" y="4144963"/>
            <a:ext cx="1927225" cy="687387"/>
          </a:xfrm>
          <a:prstGeom prst="rect">
            <a:avLst/>
          </a:prstGeom>
          <a:noFill/>
          <a:ln w="9525">
            <a:noFill/>
            <a:miter lim="800000"/>
            <a:headEnd/>
            <a:tailEnd/>
          </a:ln>
        </p:spPr>
      </p:pic>
      <p:sp>
        <p:nvSpPr>
          <p:cNvPr id="32856" name="Text Box 8"/>
          <p:cNvSpPr txBox="1">
            <a:spLocks noChangeArrowheads="1"/>
          </p:cNvSpPr>
          <p:nvPr/>
        </p:nvSpPr>
        <p:spPr bwMode="auto">
          <a:xfrm>
            <a:off x="1750541" y="3917950"/>
            <a:ext cx="4572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0c</a:t>
            </a:r>
          </a:p>
        </p:txBody>
      </p:sp>
      <p:sp>
        <p:nvSpPr>
          <p:cNvPr id="32857" name="Text Box 9"/>
          <p:cNvSpPr txBox="1">
            <a:spLocks noChangeArrowheads="1"/>
          </p:cNvSpPr>
          <p:nvPr/>
        </p:nvSpPr>
        <p:spPr bwMode="auto">
          <a:xfrm>
            <a:off x="4573588" y="3917950"/>
            <a:ext cx="4572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0c</a:t>
            </a:r>
          </a:p>
        </p:txBody>
      </p:sp>
      <p:sp>
        <p:nvSpPr>
          <p:cNvPr id="32858" name="Text Box 10"/>
          <p:cNvSpPr txBox="1">
            <a:spLocks noChangeArrowheads="1"/>
          </p:cNvSpPr>
          <p:nvPr/>
        </p:nvSpPr>
        <p:spPr bwMode="auto">
          <a:xfrm>
            <a:off x="5992242" y="3917950"/>
            <a:ext cx="457200" cy="274638"/>
          </a:xfrm>
          <a:prstGeom prst="rect">
            <a:avLst/>
          </a:prstGeom>
          <a:noFill/>
          <a:ln w="9525">
            <a:noFill/>
            <a:miter lim="800000"/>
            <a:headEnd/>
            <a:tailEnd/>
          </a:ln>
        </p:spPr>
        <p:txBody>
          <a:bodyPr>
            <a:spAutoFit/>
          </a:bodyPr>
          <a:lstStyle/>
          <a:p>
            <a:pPr algn="r">
              <a:spcBef>
                <a:spcPct val="50000"/>
              </a:spcBef>
              <a:buClr>
                <a:schemeClr val="accent2"/>
              </a:buClr>
              <a:buFont typeface="Wingdings 2" pitchFamily="18" charset="2"/>
              <a:buNone/>
            </a:pPr>
            <a:r>
              <a:rPr lang="en-US" sz="1200" dirty="0"/>
              <a:t>0d</a:t>
            </a:r>
          </a:p>
        </p:txBody>
      </p:sp>
      <p:sp>
        <p:nvSpPr>
          <p:cNvPr id="32859" name="Text Box 11"/>
          <p:cNvSpPr txBox="1">
            <a:spLocks noChangeArrowheads="1"/>
          </p:cNvSpPr>
          <p:nvPr/>
        </p:nvSpPr>
        <p:spPr bwMode="auto">
          <a:xfrm>
            <a:off x="3141663" y="3917950"/>
            <a:ext cx="457200" cy="274638"/>
          </a:xfrm>
          <a:prstGeom prst="rect">
            <a:avLst/>
          </a:prstGeom>
          <a:noFill/>
          <a:ln w="9525">
            <a:noFill/>
            <a:miter lim="800000"/>
            <a:headEnd/>
            <a:tailEnd/>
          </a:ln>
        </p:spPr>
        <p:txBody>
          <a:bodyPr>
            <a:spAutoFit/>
          </a:bodyPr>
          <a:lstStyle/>
          <a:p>
            <a:pPr algn="r">
              <a:spcBef>
                <a:spcPct val="50000"/>
              </a:spcBef>
              <a:buClr>
                <a:schemeClr val="accent2"/>
              </a:buClr>
              <a:buFont typeface="Wingdings 2" pitchFamily="18" charset="2"/>
              <a:buNone/>
            </a:pPr>
            <a:r>
              <a:rPr lang="en-US" sz="1200" dirty="0"/>
              <a:t>0d</a:t>
            </a:r>
          </a:p>
        </p:txBody>
      </p:sp>
      <p:sp>
        <p:nvSpPr>
          <p:cNvPr id="32860" name="Text Box 12"/>
          <p:cNvSpPr txBox="1">
            <a:spLocks noChangeArrowheads="1"/>
          </p:cNvSpPr>
          <p:nvPr/>
        </p:nvSpPr>
        <p:spPr bwMode="auto">
          <a:xfrm>
            <a:off x="384175" y="4289425"/>
            <a:ext cx="1295400" cy="457200"/>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smtClean="0"/>
              <a:t>High-Availability</a:t>
            </a:r>
            <a:r>
              <a:rPr lang="en-US" sz="1200" dirty="0"/>
              <a:t/>
            </a:r>
            <a:br>
              <a:rPr lang="en-US" sz="1200" dirty="0"/>
            </a:br>
            <a:r>
              <a:rPr lang="en-US" sz="1200" dirty="0"/>
              <a:t>Configuration</a:t>
            </a:r>
          </a:p>
        </p:txBody>
      </p:sp>
      <p:sp>
        <p:nvSpPr>
          <p:cNvPr id="32861" name="Text Box 13"/>
          <p:cNvSpPr txBox="1">
            <a:spLocks noChangeArrowheads="1"/>
          </p:cNvSpPr>
          <p:nvPr/>
        </p:nvSpPr>
        <p:spPr bwMode="auto">
          <a:xfrm>
            <a:off x="1735138" y="4818063"/>
            <a:ext cx="1039812" cy="274637"/>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Controller 1</a:t>
            </a:r>
          </a:p>
        </p:txBody>
      </p:sp>
      <p:sp>
        <p:nvSpPr>
          <p:cNvPr id="32862" name="Text Box 14"/>
          <p:cNvSpPr txBox="1">
            <a:spLocks noChangeArrowheads="1"/>
          </p:cNvSpPr>
          <p:nvPr/>
        </p:nvSpPr>
        <p:spPr bwMode="auto">
          <a:xfrm>
            <a:off x="5457825" y="4818063"/>
            <a:ext cx="1335088" cy="274637"/>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Controller 2</a:t>
            </a:r>
          </a:p>
        </p:txBody>
      </p:sp>
      <p:sp>
        <p:nvSpPr>
          <p:cNvPr id="32864" name="Text Box 24"/>
          <p:cNvSpPr txBox="1">
            <a:spLocks noChangeArrowheads="1"/>
          </p:cNvSpPr>
          <p:nvPr/>
        </p:nvSpPr>
        <p:spPr bwMode="auto">
          <a:xfrm>
            <a:off x="3440113" y="1184275"/>
            <a:ext cx="1371600" cy="274638"/>
          </a:xfrm>
          <a:prstGeom prst="rect">
            <a:avLst/>
          </a:prstGeom>
          <a:noFill/>
          <a:ln w="9525">
            <a:noFill/>
            <a:miter lim="800000"/>
            <a:headEnd/>
            <a:tailEnd/>
          </a:ln>
        </p:spPr>
        <p:txBody>
          <a:bodyPr>
            <a:spAutoFit/>
          </a:bodyPr>
          <a:lstStyle/>
          <a:p>
            <a:pPr>
              <a:spcBef>
                <a:spcPct val="50000"/>
              </a:spcBef>
              <a:buClr>
                <a:schemeClr val="accent2"/>
              </a:buClr>
              <a:buFont typeface="Wingdings 2" pitchFamily="18" charset="2"/>
              <a:buNone/>
            </a:pPr>
            <a:r>
              <a:rPr lang="en-US" sz="1200" dirty="0"/>
              <a:t>Host</a:t>
            </a:r>
          </a:p>
        </p:txBody>
      </p:sp>
      <p:sp>
        <p:nvSpPr>
          <p:cNvPr id="32865" name="AutoShape 29"/>
          <p:cNvSpPr>
            <a:spLocks noChangeArrowheads="1"/>
          </p:cNvSpPr>
          <p:nvPr/>
        </p:nvSpPr>
        <p:spPr bwMode="auto">
          <a:xfrm>
            <a:off x="2324100" y="5410200"/>
            <a:ext cx="685800" cy="762000"/>
          </a:xfrm>
          <a:prstGeom prst="can">
            <a:avLst>
              <a:gd name="adj" fmla="val 27778"/>
            </a:avLst>
          </a:prstGeom>
          <a:solidFill>
            <a:schemeClr val="hlink"/>
          </a:solidFill>
          <a:ln w="19050">
            <a:solidFill>
              <a:schemeClr val="bg1"/>
            </a:solidFill>
            <a:round/>
            <a:headEnd/>
            <a:tailEnd/>
          </a:ln>
        </p:spPr>
        <p:txBody>
          <a:bodyPr wrap="none" anchor="ctr"/>
          <a:lstStyle/>
          <a:p>
            <a:pPr>
              <a:buClr>
                <a:schemeClr val="accent2"/>
              </a:buClr>
              <a:buFont typeface="Wingdings 2" pitchFamily="18" charset="2"/>
              <a:buNone/>
            </a:pPr>
            <a:r>
              <a:rPr lang="en-US" sz="1200" dirty="0">
                <a:solidFill>
                  <a:schemeClr val="bg1"/>
                </a:solidFill>
              </a:rPr>
              <a:t>LUNs</a:t>
            </a:r>
          </a:p>
        </p:txBody>
      </p:sp>
      <p:sp>
        <p:nvSpPr>
          <p:cNvPr id="32866" name="AutoShape 31"/>
          <p:cNvSpPr>
            <a:spLocks noChangeArrowheads="1"/>
          </p:cNvSpPr>
          <p:nvPr/>
        </p:nvSpPr>
        <p:spPr bwMode="auto">
          <a:xfrm>
            <a:off x="5149850" y="5410200"/>
            <a:ext cx="685800" cy="762000"/>
          </a:xfrm>
          <a:prstGeom prst="can">
            <a:avLst>
              <a:gd name="adj" fmla="val 27778"/>
            </a:avLst>
          </a:prstGeom>
          <a:solidFill>
            <a:schemeClr val="accent2"/>
          </a:solidFill>
          <a:ln w="19050">
            <a:solidFill>
              <a:schemeClr val="bg1"/>
            </a:solidFill>
            <a:prstDash val="dash"/>
            <a:round/>
            <a:headEnd/>
            <a:tailEnd/>
          </a:ln>
        </p:spPr>
        <p:txBody>
          <a:bodyPr wrap="none" anchor="ctr"/>
          <a:lstStyle/>
          <a:p>
            <a:pPr>
              <a:buClr>
                <a:schemeClr val="accent2"/>
              </a:buClr>
              <a:buFont typeface="Wingdings 2" pitchFamily="18" charset="2"/>
              <a:buNone/>
            </a:pPr>
            <a:r>
              <a:rPr lang="en-US" sz="1200" dirty="0">
                <a:solidFill>
                  <a:schemeClr val="bg1"/>
                </a:solidFill>
              </a:rPr>
              <a:t>LUNs</a:t>
            </a:r>
          </a:p>
        </p:txBody>
      </p:sp>
      <p:sp>
        <p:nvSpPr>
          <p:cNvPr id="32867" name="Text Box 33"/>
          <p:cNvSpPr txBox="1">
            <a:spLocks noChangeArrowheads="1"/>
          </p:cNvSpPr>
          <p:nvPr/>
        </p:nvSpPr>
        <p:spPr bwMode="auto">
          <a:xfrm>
            <a:off x="7000875" y="3048000"/>
            <a:ext cx="1936750" cy="649288"/>
          </a:xfrm>
          <a:prstGeom prst="rect">
            <a:avLst/>
          </a:prstGeom>
          <a:solidFill>
            <a:schemeClr val="hlink"/>
          </a:solidFill>
          <a:ln w="9525">
            <a:solidFill>
              <a:schemeClr val="bg2"/>
            </a:solidFill>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1"/>
                </a:solidFill>
              </a:rPr>
              <a:t>Solid blue lines are paths to the LUNs being served by Controller 1</a:t>
            </a:r>
          </a:p>
        </p:txBody>
      </p:sp>
      <p:sp>
        <p:nvSpPr>
          <p:cNvPr id="32868" name="Text Box 34"/>
          <p:cNvSpPr txBox="1">
            <a:spLocks noChangeArrowheads="1"/>
          </p:cNvSpPr>
          <p:nvPr/>
        </p:nvSpPr>
        <p:spPr bwMode="auto">
          <a:xfrm>
            <a:off x="7000875" y="3962400"/>
            <a:ext cx="1936750" cy="649288"/>
          </a:xfrm>
          <a:prstGeom prst="rect">
            <a:avLst/>
          </a:prstGeom>
          <a:solidFill>
            <a:schemeClr val="accent2"/>
          </a:solidFill>
          <a:ln w="9525">
            <a:solidFill>
              <a:schemeClr val="bg2"/>
            </a:solidFill>
            <a:prstDash val="sysDot"/>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1"/>
                </a:solidFill>
              </a:rPr>
              <a:t>Dashed green lines are paths to the LUNs being served by Controller 2</a:t>
            </a:r>
          </a:p>
        </p:txBody>
      </p:sp>
      <p:pic>
        <p:nvPicPr>
          <p:cNvPr id="32869" name="Picture 43" descr="Unix_box"/>
          <p:cNvPicPr>
            <a:picLocks noChangeAspect="1" noChangeArrowheads="1"/>
          </p:cNvPicPr>
          <p:nvPr/>
        </p:nvPicPr>
        <p:blipFill>
          <a:blip r:embed="rId5" cstate="print"/>
          <a:srcRect/>
          <a:stretch>
            <a:fillRect/>
          </a:stretch>
        </p:blipFill>
        <p:spPr bwMode="auto">
          <a:xfrm>
            <a:off x="3476625" y="1417638"/>
            <a:ext cx="1295400" cy="606425"/>
          </a:xfrm>
          <a:prstGeom prst="rect">
            <a:avLst/>
          </a:prstGeom>
          <a:noFill/>
          <a:ln w="9525">
            <a:noFill/>
            <a:miter lim="800000"/>
            <a:headEnd/>
            <a:tailEnd/>
          </a:ln>
        </p:spPr>
      </p:pic>
      <p:sp>
        <p:nvSpPr>
          <p:cNvPr id="32876" name="Text Box 59"/>
          <p:cNvSpPr txBox="1">
            <a:spLocks noChangeArrowheads="1"/>
          </p:cNvSpPr>
          <p:nvPr/>
        </p:nvSpPr>
        <p:spPr bwMode="auto">
          <a:xfrm>
            <a:off x="2954338" y="6227763"/>
            <a:ext cx="2217737" cy="274637"/>
          </a:xfrm>
          <a:prstGeom prst="rect">
            <a:avLst/>
          </a:prstGeom>
          <a:noFill/>
          <a:ln w="12700">
            <a:noFill/>
            <a:miter lim="800000"/>
            <a:headEnd/>
            <a:tailEnd/>
          </a:ln>
        </p:spPr>
        <p:txBody>
          <a:bodyPr wrap="none">
            <a:spAutoFit/>
          </a:bodyPr>
          <a:lstStyle/>
          <a:p>
            <a:pPr>
              <a:buClr>
                <a:schemeClr val="accent2"/>
              </a:buClr>
              <a:buFont typeface="Wingdings 2" pitchFamily="18" charset="2"/>
              <a:buNone/>
            </a:pPr>
            <a:r>
              <a:rPr lang="en-US" sz="1200" dirty="0"/>
              <a:t>Multipathing software required</a:t>
            </a:r>
          </a:p>
        </p:txBody>
      </p:sp>
      <p:cxnSp>
        <p:nvCxnSpPr>
          <p:cNvPr id="32877" name="AutoShape 109"/>
          <p:cNvCxnSpPr>
            <a:cxnSpLocks noChangeShapeType="1"/>
            <a:stCxn id="0" idx="3"/>
            <a:endCxn id="0" idx="0"/>
          </p:cNvCxnSpPr>
          <p:nvPr/>
        </p:nvCxnSpPr>
        <p:spPr bwMode="gray">
          <a:xfrm>
            <a:off x="4772025" y="1720850"/>
            <a:ext cx="720725" cy="874713"/>
          </a:xfrm>
          <a:prstGeom prst="bentConnector2">
            <a:avLst/>
          </a:prstGeom>
          <a:noFill/>
          <a:ln w="19050">
            <a:solidFill>
              <a:schemeClr val="accent2"/>
            </a:solidFill>
            <a:prstDash val="dash"/>
            <a:miter lim="800000"/>
            <a:headEnd/>
            <a:tailEnd type="none" w="med" len="sm"/>
          </a:ln>
          <a:effectLst/>
        </p:spPr>
      </p:cxnSp>
      <p:cxnSp>
        <p:nvCxnSpPr>
          <p:cNvPr id="32878" name="AutoShape 110"/>
          <p:cNvCxnSpPr>
            <a:cxnSpLocks noChangeShapeType="1"/>
            <a:stCxn id="0" idx="2"/>
            <a:endCxn id="0" idx="0"/>
          </p:cNvCxnSpPr>
          <p:nvPr/>
        </p:nvCxnSpPr>
        <p:spPr bwMode="gray">
          <a:xfrm>
            <a:off x="5492750" y="3048000"/>
            <a:ext cx="0" cy="1096963"/>
          </a:xfrm>
          <a:prstGeom prst="straightConnector1">
            <a:avLst/>
          </a:prstGeom>
          <a:noFill/>
          <a:ln w="19050">
            <a:solidFill>
              <a:schemeClr val="accent2"/>
            </a:solidFill>
            <a:prstDash val="dash"/>
            <a:round/>
            <a:headEnd/>
            <a:tailEnd type="none" w="med" len="sm"/>
          </a:ln>
          <a:effectLst/>
        </p:spPr>
      </p:cxnSp>
      <p:cxnSp>
        <p:nvCxnSpPr>
          <p:cNvPr id="32879" name="AutoShape 111"/>
          <p:cNvCxnSpPr>
            <a:cxnSpLocks noChangeShapeType="1"/>
            <a:stCxn id="0" idx="1"/>
            <a:endCxn id="0" idx="0"/>
          </p:cNvCxnSpPr>
          <p:nvPr/>
        </p:nvCxnSpPr>
        <p:spPr bwMode="gray">
          <a:xfrm rot="10800000" flipV="1">
            <a:off x="2667000" y="1720850"/>
            <a:ext cx="809625" cy="869950"/>
          </a:xfrm>
          <a:prstGeom prst="bentConnector2">
            <a:avLst/>
          </a:prstGeom>
          <a:noFill/>
          <a:ln w="19050">
            <a:solidFill>
              <a:schemeClr val="hlink"/>
            </a:solidFill>
            <a:miter lim="800000"/>
            <a:headEnd/>
            <a:tailEnd type="none" w="med" len="sm"/>
          </a:ln>
          <a:effectLst/>
        </p:spPr>
      </p:cxnSp>
      <p:cxnSp>
        <p:nvCxnSpPr>
          <p:cNvPr id="32880" name="AutoShape 112"/>
          <p:cNvCxnSpPr>
            <a:cxnSpLocks noChangeShapeType="1"/>
            <a:stCxn id="0" idx="2"/>
            <a:endCxn id="0" idx="0"/>
          </p:cNvCxnSpPr>
          <p:nvPr/>
        </p:nvCxnSpPr>
        <p:spPr bwMode="gray">
          <a:xfrm>
            <a:off x="2667000" y="3043238"/>
            <a:ext cx="0" cy="1101725"/>
          </a:xfrm>
          <a:prstGeom prst="straightConnector1">
            <a:avLst/>
          </a:prstGeom>
          <a:noFill/>
          <a:ln w="19050">
            <a:solidFill>
              <a:schemeClr val="hlink"/>
            </a:solidFill>
            <a:round/>
            <a:headEnd/>
            <a:tailEnd type="none" w="med" len="sm"/>
          </a:ln>
          <a:effectLst/>
        </p:spPr>
      </p:cxnSp>
      <p:cxnSp>
        <p:nvCxnSpPr>
          <p:cNvPr id="32881" name="AutoShape 113"/>
          <p:cNvCxnSpPr>
            <a:cxnSpLocks noChangeShapeType="1"/>
            <a:stCxn id="0" idx="2"/>
            <a:endCxn id="32865" idx="1"/>
          </p:cNvCxnSpPr>
          <p:nvPr/>
        </p:nvCxnSpPr>
        <p:spPr bwMode="gray">
          <a:xfrm>
            <a:off x="2667000" y="4832350"/>
            <a:ext cx="0" cy="568325"/>
          </a:xfrm>
          <a:prstGeom prst="straightConnector1">
            <a:avLst/>
          </a:prstGeom>
          <a:noFill/>
          <a:ln w="19050">
            <a:solidFill>
              <a:schemeClr val="hlink"/>
            </a:solidFill>
            <a:round/>
            <a:headEnd/>
            <a:tailEnd type="none" w="med" len="sm"/>
          </a:ln>
          <a:effectLst/>
        </p:spPr>
      </p:cxnSp>
      <p:cxnSp>
        <p:nvCxnSpPr>
          <p:cNvPr id="32882" name="AutoShape 114"/>
          <p:cNvCxnSpPr>
            <a:cxnSpLocks noChangeShapeType="1"/>
            <a:stCxn id="0" idx="2"/>
            <a:endCxn id="32866" idx="1"/>
          </p:cNvCxnSpPr>
          <p:nvPr/>
        </p:nvCxnSpPr>
        <p:spPr bwMode="gray">
          <a:xfrm>
            <a:off x="5492750" y="4832350"/>
            <a:ext cx="0" cy="568325"/>
          </a:xfrm>
          <a:prstGeom prst="straightConnector1">
            <a:avLst/>
          </a:prstGeom>
          <a:noFill/>
          <a:ln w="19050">
            <a:solidFill>
              <a:schemeClr val="accent2"/>
            </a:solidFill>
            <a:prstDash val="dash"/>
            <a:round/>
            <a:headEnd/>
            <a:tailEnd type="none" w="med" len="sm"/>
          </a:ln>
          <a:effectLst/>
        </p:spPr>
      </p:cxnSp>
      <p:cxnSp>
        <p:nvCxnSpPr>
          <p:cNvPr id="32883" name="AutoShape 115"/>
          <p:cNvCxnSpPr>
            <a:cxnSpLocks noChangeShapeType="1"/>
            <a:stCxn id="0" idx="0"/>
            <a:endCxn id="0" idx="2"/>
          </p:cNvCxnSpPr>
          <p:nvPr/>
        </p:nvCxnSpPr>
        <p:spPr bwMode="gray">
          <a:xfrm flipV="1">
            <a:off x="2667000" y="3048000"/>
            <a:ext cx="2825750" cy="1096963"/>
          </a:xfrm>
          <a:prstGeom prst="straightConnector1">
            <a:avLst/>
          </a:prstGeom>
          <a:noFill/>
          <a:ln w="19050">
            <a:solidFill>
              <a:schemeClr val="hlink"/>
            </a:solidFill>
            <a:round/>
            <a:headEnd/>
            <a:tailEnd type="none" w="med" len="sm"/>
          </a:ln>
          <a:effectLst/>
        </p:spPr>
      </p:cxnSp>
      <p:sp>
        <p:nvSpPr>
          <p:cNvPr id="32885" name="Text Box 22"/>
          <p:cNvSpPr txBox="1">
            <a:spLocks noChangeArrowheads="1"/>
          </p:cNvSpPr>
          <p:nvPr/>
        </p:nvSpPr>
        <p:spPr bwMode="auto">
          <a:xfrm>
            <a:off x="1819892" y="2340685"/>
            <a:ext cx="13716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smtClean="0"/>
              <a:t>Fabric </a:t>
            </a:r>
            <a:r>
              <a:rPr lang="en-US" sz="1200" dirty="0"/>
              <a:t>1</a:t>
            </a:r>
          </a:p>
        </p:txBody>
      </p:sp>
      <p:sp>
        <p:nvSpPr>
          <p:cNvPr id="32886" name="Text Box 23"/>
          <p:cNvSpPr txBox="1">
            <a:spLocks noChangeArrowheads="1"/>
          </p:cNvSpPr>
          <p:nvPr/>
        </p:nvSpPr>
        <p:spPr bwMode="auto">
          <a:xfrm>
            <a:off x="5605463" y="2362200"/>
            <a:ext cx="16002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smtClean="0"/>
              <a:t>Fabric </a:t>
            </a:r>
            <a:r>
              <a:rPr lang="en-US" sz="1200" dirty="0"/>
              <a:t>2</a:t>
            </a:r>
          </a:p>
        </p:txBody>
      </p:sp>
      <p:cxnSp>
        <p:nvCxnSpPr>
          <p:cNvPr id="32893" name="AutoShape 125"/>
          <p:cNvCxnSpPr>
            <a:cxnSpLocks noChangeShapeType="1"/>
            <a:stCxn id="0" idx="2"/>
            <a:endCxn id="0" idx="0"/>
          </p:cNvCxnSpPr>
          <p:nvPr/>
        </p:nvCxnSpPr>
        <p:spPr bwMode="gray">
          <a:xfrm>
            <a:off x="2667000" y="3043238"/>
            <a:ext cx="2825750" cy="1101725"/>
          </a:xfrm>
          <a:prstGeom prst="straightConnector1">
            <a:avLst/>
          </a:prstGeom>
          <a:noFill/>
          <a:ln w="19050">
            <a:solidFill>
              <a:schemeClr val="hlink"/>
            </a:solidFill>
            <a:round/>
            <a:headEnd/>
            <a:tailEnd type="none" w="med" len="sm"/>
          </a:ln>
          <a:effectLst/>
        </p:spPr>
      </p:cxnSp>
      <p:sp>
        <p:nvSpPr>
          <p:cNvPr id="32894" name="Line 126"/>
          <p:cNvSpPr>
            <a:spLocks noChangeShapeType="1"/>
          </p:cNvSpPr>
          <p:nvPr/>
        </p:nvSpPr>
        <p:spPr bwMode="gray">
          <a:xfrm>
            <a:off x="2768600" y="2984500"/>
            <a:ext cx="2717800" cy="1054100"/>
          </a:xfrm>
          <a:prstGeom prst="line">
            <a:avLst/>
          </a:prstGeom>
          <a:noFill/>
          <a:ln w="19050">
            <a:solidFill>
              <a:schemeClr val="accent2"/>
            </a:solidFill>
            <a:prstDash val="dash"/>
            <a:round/>
            <a:headEnd/>
            <a:tailEnd type="none" w="med" len="sm"/>
          </a:ln>
          <a:effectLst/>
        </p:spPr>
        <p:txBody>
          <a:bodyPr/>
          <a:lstStyle/>
          <a:p>
            <a:endParaRPr lang="en-US" dirty="0"/>
          </a:p>
        </p:txBody>
      </p:sp>
      <p:sp>
        <p:nvSpPr>
          <p:cNvPr id="32895" name="Line 127"/>
          <p:cNvSpPr>
            <a:spLocks noChangeShapeType="1"/>
          </p:cNvSpPr>
          <p:nvPr/>
        </p:nvSpPr>
        <p:spPr bwMode="gray">
          <a:xfrm flipH="1">
            <a:off x="2679700" y="2984500"/>
            <a:ext cx="2717800" cy="1054100"/>
          </a:xfrm>
          <a:prstGeom prst="line">
            <a:avLst/>
          </a:prstGeom>
          <a:noFill/>
          <a:ln w="19050">
            <a:solidFill>
              <a:schemeClr val="accent2"/>
            </a:solidFill>
            <a:prstDash val="dash"/>
            <a:round/>
            <a:headEnd/>
            <a:tailEnd type="none" w="med" len="sm"/>
          </a:ln>
          <a:effectLst/>
        </p:spPr>
        <p:txBody>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2879"/>
                                        </p:tgtEl>
                                        <p:attrNameLst>
                                          <p:attrName>style.visibility</p:attrName>
                                        </p:attrNameLst>
                                      </p:cBhvr>
                                      <p:to>
                                        <p:strVal val="visible"/>
                                      </p:to>
                                    </p:set>
                                    <p:animEffect transition="in" filter="wipe(up)">
                                      <p:cBhvr>
                                        <p:cTn id="7" dur="500"/>
                                        <p:tgtEl>
                                          <p:spTgt spid="3287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2880"/>
                                        </p:tgtEl>
                                        <p:attrNameLst>
                                          <p:attrName>style.visibility</p:attrName>
                                        </p:attrNameLst>
                                      </p:cBhvr>
                                      <p:to>
                                        <p:strVal val="visible"/>
                                      </p:to>
                                    </p:set>
                                    <p:animEffect transition="in" filter="wipe(up)">
                                      <p:cBhvr>
                                        <p:cTn id="11" dur="500"/>
                                        <p:tgtEl>
                                          <p:spTgt spid="3288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2881"/>
                                        </p:tgtEl>
                                        <p:attrNameLst>
                                          <p:attrName>style.visibility</p:attrName>
                                        </p:attrNameLst>
                                      </p:cBhvr>
                                      <p:to>
                                        <p:strVal val="visible"/>
                                      </p:to>
                                    </p:set>
                                    <p:animEffect transition="in" filter="wipe(up)">
                                      <p:cBhvr>
                                        <p:cTn id="15" dur="500"/>
                                        <p:tgtEl>
                                          <p:spTgt spid="3288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32840"/>
                                        </p:tgtEl>
                                        <p:attrNameLst>
                                          <p:attrName>style.visibility</p:attrName>
                                        </p:attrNameLst>
                                      </p:cBhvr>
                                      <p:to>
                                        <p:strVal val="visible"/>
                                      </p:to>
                                    </p:set>
                                    <p:animEffect transition="in" filter="wipe(up)">
                                      <p:cBhvr>
                                        <p:cTn id="20" dur="500"/>
                                        <p:tgtEl>
                                          <p:spTgt spid="32840"/>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32883"/>
                                        </p:tgtEl>
                                        <p:attrNameLst>
                                          <p:attrName>style.visibility</p:attrName>
                                        </p:attrNameLst>
                                      </p:cBhvr>
                                      <p:to>
                                        <p:strVal val="visible"/>
                                      </p:to>
                                    </p:set>
                                    <p:animEffect transition="in" filter="wipe(up)">
                                      <p:cBhvr>
                                        <p:cTn id="24" dur="500"/>
                                        <p:tgtEl>
                                          <p:spTgt spid="32883"/>
                                        </p:tgtEl>
                                      </p:cBhvr>
                                    </p:animEffect>
                                  </p:childTnLst>
                                </p:cTn>
                              </p:par>
                            </p:childTnLst>
                          </p:cTn>
                        </p:par>
                        <p:par>
                          <p:cTn id="25" fill="hold">
                            <p:stCondLst>
                              <p:cond delay="1000"/>
                            </p:stCondLst>
                            <p:childTnLst>
                              <p:par>
                                <p:cTn id="26" presetID="22" presetClass="entr" presetSubtype="1" fill="hold" nodeType="afterEffect">
                                  <p:stCondLst>
                                    <p:cond delay="0"/>
                                  </p:stCondLst>
                                  <p:childTnLst>
                                    <p:set>
                                      <p:cBhvr>
                                        <p:cTn id="27" dur="1" fill="hold">
                                          <p:stCondLst>
                                            <p:cond delay="0"/>
                                          </p:stCondLst>
                                        </p:cTn>
                                        <p:tgtEl>
                                          <p:spTgt spid="32881"/>
                                        </p:tgtEl>
                                        <p:attrNameLst>
                                          <p:attrName>style.visibility</p:attrName>
                                        </p:attrNameLst>
                                      </p:cBhvr>
                                      <p:to>
                                        <p:strVal val="visible"/>
                                      </p:to>
                                    </p:set>
                                    <p:animEffect transition="in" filter="wipe(up)">
                                      <p:cBhvr>
                                        <p:cTn id="28" dur="500"/>
                                        <p:tgtEl>
                                          <p:spTgt spid="3288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32887"/>
                                        </p:tgtEl>
                                        <p:attrNameLst>
                                          <p:attrName>style.visibility</p:attrName>
                                        </p:attrNameLst>
                                      </p:cBhvr>
                                      <p:to>
                                        <p:strVal val="visible"/>
                                      </p:to>
                                    </p:set>
                                    <p:animEffect transition="in" filter="wipe(up)">
                                      <p:cBhvr>
                                        <p:cTn id="33" dur="500"/>
                                        <p:tgtEl>
                                          <p:spTgt spid="32887"/>
                                        </p:tgtEl>
                                      </p:cBhvr>
                                    </p:animEffect>
                                  </p:childTnLst>
                                </p:cTn>
                              </p:par>
                            </p:childTnLst>
                          </p:cTn>
                        </p:par>
                        <p:par>
                          <p:cTn id="34" fill="hold">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32894"/>
                                        </p:tgtEl>
                                        <p:attrNameLst>
                                          <p:attrName>style.visibility</p:attrName>
                                        </p:attrNameLst>
                                      </p:cBhvr>
                                      <p:to>
                                        <p:strVal val="visible"/>
                                      </p:to>
                                    </p:set>
                                    <p:animEffect transition="in" filter="wipe(up)">
                                      <p:cBhvr>
                                        <p:cTn id="37" dur="500"/>
                                        <p:tgtEl>
                                          <p:spTgt spid="32894"/>
                                        </p:tgtEl>
                                      </p:cBhvr>
                                    </p:animEffect>
                                  </p:childTnLst>
                                </p:cTn>
                              </p:par>
                            </p:childTnLst>
                          </p:cTn>
                        </p:par>
                        <p:par>
                          <p:cTn id="38" fill="hold">
                            <p:stCondLst>
                              <p:cond delay="1000"/>
                            </p:stCondLst>
                            <p:childTnLst>
                              <p:par>
                                <p:cTn id="39" presetID="22" presetClass="entr" presetSubtype="1" fill="hold" nodeType="afterEffect">
                                  <p:stCondLst>
                                    <p:cond delay="0"/>
                                  </p:stCondLst>
                                  <p:childTnLst>
                                    <p:set>
                                      <p:cBhvr>
                                        <p:cTn id="40" dur="1" fill="hold">
                                          <p:stCondLst>
                                            <p:cond delay="0"/>
                                          </p:stCondLst>
                                        </p:cTn>
                                        <p:tgtEl>
                                          <p:spTgt spid="32882"/>
                                        </p:tgtEl>
                                        <p:attrNameLst>
                                          <p:attrName>style.visibility</p:attrName>
                                        </p:attrNameLst>
                                      </p:cBhvr>
                                      <p:to>
                                        <p:strVal val="visible"/>
                                      </p:to>
                                    </p:set>
                                    <p:animEffect transition="in" filter="wipe(up)">
                                      <p:cBhvr>
                                        <p:cTn id="41" dur="500"/>
                                        <p:tgtEl>
                                          <p:spTgt spid="3288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32877"/>
                                        </p:tgtEl>
                                        <p:attrNameLst>
                                          <p:attrName>style.visibility</p:attrName>
                                        </p:attrNameLst>
                                      </p:cBhvr>
                                      <p:to>
                                        <p:strVal val="visible"/>
                                      </p:to>
                                    </p:set>
                                    <p:animEffect transition="in" filter="wipe(up)">
                                      <p:cBhvr>
                                        <p:cTn id="46" dur="500"/>
                                        <p:tgtEl>
                                          <p:spTgt spid="32877"/>
                                        </p:tgtEl>
                                      </p:cBhvr>
                                    </p:animEffect>
                                  </p:childTnLst>
                                </p:cTn>
                              </p:par>
                            </p:childTnLst>
                          </p:cTn>
                        </p:par>
                        <p:par>
                          <p:cTn id="47" fill="hold">
                            <p:stCondLst>
                              <p:cond delay="500"/>
                            </p:stCondLst>
                            <p:childTnLst>
                              <p:par>
                                <p:cTn id="48" presetID="22" presetClass="entr" presetSubtype="1" fill="hold" nodeType="afterEffect">
                                  <p:stCondLst>
                                    <p:cond delay="0"/>
                                  </p:stCondLst>
                                  <p:childTnLst>
                                    <p:set>
                                      <p:cBhvr>
                                        <p:cTn id="49" dur="1" fill="hold">
                                          <p:stCondLst>
                                            <p:cond delay="0"/>
                                          </p:stCondLst>
                                        </p:cTn>
                                        <p:tgtEl>
                                          <p:spTgt spid="32878"/>
                                        </p:tgtEl>
                                        <p:attrNameLst>
                                          <p:attrName>style.visibility</p:attrName>
                                        </p:attrNameLst>
                                      </p:cBhvr>
                                      <p:to>
                                        <p:strVal val="visible"/>
                                      </p:to>
                                    </p:set>
                                    <p:animEffect transition="in" filter="wipe(up)">
                                      <p:cBhvr>
                                        <p:cTn id="50" dur="500"/>
                                        <p:tgtEl>
                                          <p:spTgt spid="32878"/>
                                        </p:tgtEl>
                                      </p:cBhvr>
                                    </p:animEffect>
                                  </p:childTnLst>
                                </p:cTn>
                              </p:par>
                            </p:childTnLst>
                          </p:cTn>
                        </p:par>
                        <p:par>
                          <p:cTn id="51" fill="hold">
                            <p:stCondLst>
                              <p:cond delay="1000"/>
                            </p:stCondLst>
                            <p:childTnLst>
                              <p:par>
                                <p:cTn id="52" presetID="22" presetClass="entr" presetSubtype="1" fill="hold" nodeType="afterEffect">
                                  <p:stCondLst>
                                    <p:cond delay="0"/>
                                  </p:stCondLst>
                                  <p:childTnLst>
                                    <p:set>
                                      <p:cBhvr>
                                        <p:cTn id="53" dur="1" fill="hold">
                                          <p:stCondLst>
                                            <p:cond delay="0"/>
                                          </p:stCondLst>
                                        </p:cTn>
                                        <p:tgtEl>
                                          <p:spTgt spid="32882"/>
                                        </p:tgtEl>
                                        <p:attrNameLst>
                                          <p:attrName>style.visibility</p:attrName>
                                        </p:attrNameLst>
                                      </p:cBhvr>
                                      <p:to>
                                        <p:strVal val="visible"/>
                                      </p:to>
                                    </p:set>
                                    <p:animEffect transition="in" filter="wipe(up)">
                                      <p:cBhvr>
                                        <p:cTn id="54" dur="500"/>
                                        <p:tgtEl>
                                          <p:spTgt spid="3288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1" nodeType="clickEffect">
                                  <p:stCondLst>
                                    <p:cond delay="0"/>
                                  </p:stCondLst>
                                  <p:childTnLst>
                                    <p:set>
                                      <p:cBhvr>
                                        <p:cTn id="58" dur="1" fill="hold">
                                          <p:stCondLst>
                                            <p:cond delay="0"/>
                                          </p:stCondLst>
                                        </p:cTn>
                                        <p:tgtEl>
                                          <p:spTgt spid="32887"/>
                                        </p:tgtEl>
                                        <p:attrNameLst>
                                          <p:attrName>style.visibility</p:attrName>
                                        </p:attrNameLst>
                                      </p:cBhvr>
                                      <p:to>
                                        <p:strVal val="visible"/>
                                      </p:to>
                                    </p:set>
                                    <p:animEffect transition="in" filter="wipe(up)">
                                      <p:cBhvr>
                                        <p:cTn id="59" dur="500"/>
                                        <p:tgtEl>
                                          <p:spTgt spid="32887"/>
                                        </p:tgtEl>
                                      </p:cBhvr>
                                    </p:animEffect>
                                  </p:childTnLst>
                                </p:cTn>
                              </p:par>
                            </p:childTnLst>
                          </p:cTn>
                        </p:par>
                        <p:par>
                          <p:cTn id="60" fill="hold">
                            <p:stCondLst>
                              <p:cond delay="500"/>
                            </p:stCondLst>
                            <p:childTnLst>
                              <p:par>
                                <p:cTn id="61" presetID="22" presetClass="entr" presetSubtype="1" fill="hold" grpId="0" nodeType="afterEffect">
                                  <p:stCondLst>
                                    <p:cond delay="0"/>
                                  </p:stCondLst>
                                  <p:childTnLst>
                                    <p:set>
                                      <p:cBhvr>
                                        <p:cTn id="62" dur="1" fill="hold">
                                          <p:stCondLst>
                                            <p:cond delay="0"/>
                                          </p:stCondLst>
                                        </p:cTn>
                                        <p:tgtEl>
                                          <p:spTgt spid="32888"/>
                                        </p:tgtEl>
                                        <p:attrNameLst>
                                          <p:attrName>style.visibility</p:attrName>
                                        </p:attrNameLst>
                                      </p:cBhvr>
                                      <p:to>
                                        <p:strVal val="visible"/>
                                      </p:to>
                                    </p:set>
                                    <p:animEffect transition="in" filter="wipe(up)">
                                      <p:cBhvr>
                                        <p:cTn id="63" dur="500"/>
                                        <p:tgtEl>
                                          <p:spTgt spid="32888"/>
                                        </p:tgtEl>
                                      </p:cBhvr>
                                    </p:animEffect>
                                  </p:childTnLst>
                                </p:cTn>
                              </p:par>
                            </p:childTnLst>
                          </p:cTn>
                        </p:par>
                        <p:par>
                          <p:cTn id="64" fill="hold">
                            <p:stCondLst>
                              <p:cond delay="1000"/>
                            </p:stCondLst>
                            <p:childTnLst>
                              <p:par>
                                <p:cTn id="65" presetID="22" presetClass="entr" presetSubtype="8" fill="hold" grpId="0" nodeType="afterEffect">
                                  <p:stCondLst>
                                    <p:cond delay="0"/>
                                  </p:stCondLst>
                                  <p:childTnLst>
                                    <p:set>
                                      <p:cBhvr>
                                        <p:cTn id="66" dur="1" fill="hold">
                                          <p:stCondLst>
                                            <p:cond delay="0"/>
                                          </p:stCondLst>
                                        </p:cTn>
                                        <p:tgtEl>
                                          <p:spTgt spid="32891"/>
                                        </p:tgtEl>
                                        <p:attrNameLst>
                                          <p:attrName>style.visibility</p:attrName>
                                        </p:attrNameLst>
                                      </p:cBhvr>
                                      <p:to>
                                        <p:strVal val="visible"/>
                                      </p:to>
                                    </p:set>
                                    <p:animEffect transition="in" filter="wipe(left)">
                                      <p:cBhvr>
                                        <p:cTn id="67" dur="500"/>
                                        <p:tgtEl>
                                          <p:spTgt spid="32891"/>
                                        </p:tgtEl>
                                      </p:cBhvr>
                                    </p:animEffect>
                                  </p:childTnLst>
                                </p:cTn>
                              </p:par>
                            </p:childTnLst>
                          </p:cTn>
                        </p:par>
                        <p:par>
                          <p:cTn id="68" fill="hold">
                            <p:stCondLst>
                              <p:cond delay="1500"/>
                            </p:stCondLst>
                            <p:childTnLst>
                              <p:par>
                                <p:cTn id="69" presetID="22" presetClass="entr" presetSubtype="1" fill="hold" nodeType="afterEffect">
                                  <p:stCondLst>
                                    <p:cond delay="0"/>
                                  </p:stCondLst>
                                  <p:childTnLst>
                                    <p:set>
                                      <p:cBhvr>
                                        <p:cTn id="70" dur="1" fill="hold">
                                          <p:stCondLst>
                                            <p:cond delay="0"/>
                                          </p:stCondLst>
                                        </p:cTn>
                                        <p:tgtEl>
                                          <p:spTgt spid="32882"/>
                                        </p:tgtEl>
                                        <p:attrNameLst>
                                          <p:attrName>style.visibility</p:attrName>
                                        </p:attrNameLst>
                                      </p:cBhvr>
                                      <p:to>
                                        <p:strVal val="visible"/>
                                      </p:to>
                                    </p:set>
                                    <p:animEffect transition="in" filter="wipe(up)">
                                      <p:cBhvr>
                                        <p:cTn id="71" dur="500"/>
                                        <p:tgtEl>
                                          <p:spTgt spid="32882"/>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32877"/>
                                        </p:tgtEl>
                                        <p:attrNameLst>
                                          <p:attrName>style.visibility</p:attrName>
                                        </p:attrNameLst>
                                      </p:cBhvr>
                                      <p:to>
                                        <p:strVal val="visible"/>
                                      </p:to>
                                    </p:set>
                                    <p:animEffect transition="in" filter="wipe(up)">
                                      <p:cBhvr>
                                        <p:cTn id="76" dur="500"/>
                                        <p:tgtEl>
                                          <p:spTgt spid="32877"/>
                                        </p:tgtEl>
                                      </p:cBhvr>
                                    </p:animEffect>
                                  </p:childTnLst>
                                </p:cTn>
                              </p:par>
                            </p:childTnLst>
                          </p:cTn>
                        </p:par>
                        <p:par>
                          <p:cTn id="77" fill="hold">
                            <p:stCondLst>
                              <p:cond delay="500"/>
                            </p:stCondLst>
                            <p:childTnLst>
                              <p:par>
                                <p:cTn id="78" presetID="22" presetClass="entr" presetSubtype="1" fill="hold" grpId="0" nodeType="afterEffect">
                                  <p:stCondLst>
                                    <p:cond delay="0"/>
                                  </p:stCondLst>
                                  <p:childTnLst>
                                    <p:set>
                                      <p:cBhvr>
                                        <p:cTn id="79" dur="1" fill="hold">
                                          <p:stCondLst>
                                            <p:cond delay="0"/>
                                          </p:stCondLst>
                                        </p:cTn>
                                        <p:tgtEl>
                                          <p:spTgt spid="32895"/>
                                        </p:tgtEl>
                                        <p:attrNameLst>
                                          <p:attrName>style.visibility</p:attrName>
                                        </p:attrNameLst>
                                      </p:cBhvr>
                                      <p:to>
                                        <p:strVal val="visible"/>
                                      </p:to>
                                    </p:set>
                                    <p:animEffect transition="in" filter="wipe(up)">
                                      <p:cBhvr>
                                        <p:cTn id="80" dur="500"/>
                                        <p:tgtEl>
                                          <p:spTgt spid="32895"/>
                                        </p:tgtEl>
                                      </p:cBhvr>
                                    </p:animEffect>
                                  </p:childTnLst>
                                </p:cTn>
                              </p:par>
                            </p:childTnLst>
                          </p:cTn>
                        </p:par>
                        <p:par>
                          <p:cTn id="81" fill="hold">
                            <p:stCondLst>
                              <p:cond delay="1000"/>
                            </p:stCondLst>
                            <p:childTnLst>
                              <p:par>
                                <p:cTn id="82" presetID="22" presetClass="entr" presetSubtype="8" fill="hold" grpId="1" nodeType="afterEffect">
                                  <p:stCondLst>
                                    <p:cond delay="0"/>
                                  </p:stCondLst>
                                  <p:childTnLst>
                                    <p:set>
                                      <p:cBhvr>
                                        <p:cTn id="83" dur="1" fill="hold">
                                          <p:stCondLst>
                                            <p:cond delay="0"/>
                                          </p:stCondLst>
                                        </p:cTn>
                                        <p:tgtEl>
                                          <p:spTgt spid="32891"/>
                                        </p:tgtEl>
                                        <p:attrNameLst>
                                          <p:attrName>style.visibility</p:attrName>
                                        </p:attrNameLst>
                                      </p:cBhvr>
                                      <p:to>
                                        <p:strVal val="visible"/>
                                      </p:to>
                                    </p:set>
                                    <p:animEffect transition="in" filter="wipe(left)">
                                      <p:cBhvr>
                                        <p:cTn id="84" dur="500"/>
                                        <p:tgtEl>
                                          <p:spTgt spid="32891"/>
                                        </p:tgtEl>
                                      </p:cBhvr>
                                    </p:animEffect>
                                  </p:childTnLst>
                                </p:cTn>
                              </p:par>
                            </p:childTnLst>
                          </p:cTn>
                        </p:par>
                        <p:par>
                          <p:cTn id="85" fill="hold">
                            <p:stCondLst>
                              <p:cond delay="1500"/>
                            </p:stCondLst>
                            <p:childTnLst>
                              <p:par>
                                <p:cTn id="86" presetID="22" presetClass="entr" presetSubtype="1" fill="hold" nodeType="afterEffect">
                                  <p:stCondLst>
                                    <p:cond delay="0"/>
                                  </p:stCondLst>
                                  <p:childTnLst>
                                    <p:set>
                                      <p:cBhvr>
                                        <p:cTn id="87" dur="1" fill="hold">
                                          <p:stCondLst>
                                            <p:cond delay="0"/>
                                          </p:stCondLst>
                                        </p:cTn>
                                        <p:tgtEl>
                                          <p:spTgt spid="32882"/>
                                        </p:tgtEl>
                                        <p:attrNameLst>
                                          <p:attrName>style.visibility</p:attrName>
                                        </p:attrNameLst>
                                      </p:cBhvr>
                                      <p:to>
                                        <p:strVal val="visible"/>
                                      </p:to>
                                    </p:set>
                                    <p:animEffect transition="in" filter="wipe(up)">
                                      <p:cBhvr>
                                        <p:cTn id="88" dur="500"/>
                                        <p:tgtEl>
                                          <p:spTgt spid="32882"/>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32879"/>
                                        </p:tgtEl>
                                        <p:attrNameLst>
                                          <p:attrName>style.visibility</p:attrName>
                                        </p:attrNameLst>
                                      </p:cBhvr>
                                      <p:to>
                                        <p:strVal val="visible"/>
                                      </p:to>
                                    </p:set>
                                    <p:animEffect transition="in" filter="wipe(up)">
                                      <p:cBhvr>
                                        <p:cTn id="93" dur="500"/>
                                        <p:tgtEl>
                                          <p:spTgt spid="32879"/>
                                        </p:tgtEl>
                                      </p:cBhvr>
                                    </p:animEffect>
                                  </p:childTnLst>
                                </p:cTn>
                              </p:par>
                            </p:childTnLst>
                          </p:cTn>
                        </p:par>
                        <p:par>
                          <p:cTn id="94" fill="hold">
                            <p:stCondLst>
                              <p:cond delay="500"/>
                            </p:stCondLst>
                            <p:childTnLst>
                              <p:par>
                                <p:cTn id="95" presetID="22" presetClass="entr" presetSubtype="1" fill="hold" nodeType="afterEffect">
                                  <p:stCondLst>
                                    <p:cond delay="0"/>
                                  </p:stCondLst>
                                  <p:childTnLst>
                                    <p:set>
                                      <p:cBhvr>
                                        <p:cTn id="96" dur="1" fill="hold">
                                          <p:stCondLst>
                                            <p:cond delay="0"/>
                                          </p:stCondLst>
                                        </p:cTn>
                                        <p:tgtEl>
                                          <p:spTgt spid="32893"/>
                                        </p:tgtEl>
                                        <p:attrNameLst>
                                          <p:attrName>style.visibility</p:attrName>
                                        </p:attrNameLst>
                                      </p:cBhvr>
                                      <p:to>
                                        <p:strVal val="visible"/>
                                      </p:to>
                                    </p:set>
                                    <p:animEffect transition="in" filter="wipe(up)">
                                      <p:cBhvr>
                                        <p:cTn id="97" dur="500"/>
                                        <p:tgtEl>
                                          <p:spTgt spid="32893"/>
                                        </p:tgtEl>
                                      </p:cBhvr>
                                    </p:animEffect>
                                  </p:childTnLst>
                                </p:cTn>
                              </p:par>
                            </p:childTnLst>
                          </p:cTn>
                        </p:par>
                        <p:par>
                          <p:cTn id="98" fill="hold">
                            <p:stCondLst>
                              <p:cond delay="1000"/>
                            </p:stCondLst>
                            <p:childTnLst>
                              <p:par>
                                <p:cTn id="99" presetID="22" presetClass="entr" presetSubtype="2" fill="hold" grpId="0" nodeType="afterEffect">
                                  <p:stCondLst>
                                    <p:cond delay="0"/>
                                  </p:stCondLst>
                                  <p:childTnLst>
                                    <p:set>
                                      <p:cBhvr>
                                        <p:cTn id="100" dur="1" fill="hold">
                                          <p:stCondLst>
                                            <p:cond delay="0"/>
                                          </p:stCondLst>
                                        </p:cTn>
                                        <p:tgtEl>
                                          <p:spTgt spid="32890"/>
                                        </p:tgtEl>
                                        <p:attrNameLst>
                                          <p:attrName>style.visibility</p:attrName>
                                        </p:attrNameLst>
                                      </p:cBhvr>
                                      <p:to>
                                        <p:strVal val="visible"/>
                                      </p:to>
                                    </p:set>
                                    <p:animEffect transition="in" filter="wipe(right)">
                                      <p:cBhvr>
                                        <p:cTn id="101" dur="500"/>
                                        <p:tgtEl>
                                          <p:spTgt spid="32890"/>
                                        </p:tgtEl>
                                      </p:cBhvr>
                                    </p:animEffect>
                                  </p:childTnLst>
                                </p:cTn>
                              </p:par>
                            </p:childTnLst>
                          </p:cTn>
                        </p:par>
                        <p:par>
                          <p:cTn id="102" fill="hold">
                            <p:stCondLst>
                              <p:cond delay="1500"/>
                            </p:stCondLst>
                            <p:childTnLst>
                              <p:par>
                                <p:cTn id="103" presetID="22" presetClass="entr" presetSubtype="1" fill="hold" nodeType="afterEffect">
                                  <p:stCondLst>
                                    <p:cond delay="0"/>
                                  </p:stCondLst>
                                  <p:childTnLst>
                                    <p:set>
                                      <p:cBhvr>
                                        <p:cTn id="104" dur="1" fill="hold">
                                          <p:stCondLst>
                                            <p:cond delay="0"/>
                                          </p:stCondLst>
                                        </p:cTn>
                                        <p:tgtEl>
                                          <p:spTgt spid="32881"/>
                                        </p:tgtEl>
                                        <p:attrNameLst>
                                          <p:attrName>style.visibility</p:attrName>
                                        </p:attrNameLst>
                                      </p:cBhvr>
                                      <p:to>
                                        <p:strVal val="visible"/>
                                      </p:to>
                                    </p:set>
                                    <p:animEffect transition="in" filter="wipe(up)">
                                      <p:cBhvr>
                                        <p:cTn id="105" dur="500"/>
                                        <p:tgtEl>
                                          <p:spTgt spid="32881"/>
                                        </p:tgtEl>
                                      </p:cBhvr>
                                    </p:animEffect>
                                  </p:childTnLst>
                                </p:cTn>
                              </p:par>
                            </p:childTnLst>
                          </p:cTn>
                        </p:par>
                      </p:childTnLst>
                    </p:cTn>
                  </p:par>
                  <p:par>
                    <p:cTn id="106" fill="hold">
                      <p:stCondLst>
                        <p:cond delay="indefinite"/>
                      </p:stCondLst>
                      <p:childTnLst>
                        <p:par>
                          <p:cTn id="107" fill="hold">
                            <p:stCondLst>
                              <p:cond delay="0"/>
                            </p:stCondLst>
                            <p:childTnLst>
                              <p:par>
                                <p:cTn id="108" presetID="22" presetClass="entr" presetSubtype="1" fill="hold" grpId="1" nodeType="clickEffect">
                                  <p:stCondLst>
                                    <p:cond delay="0"/>
                                  </p:stCondLst>
                                  <p:childTnLst>
                                    <p:set>
                                      <p:cBhvr>
                                        <p:cTn id="109" dur="1" fill="hold">
                                          <p:stCondLst>
                                            <p:cond delay="0"/>
                                          </p:stCondLst>
                                        </p:cTn>
                                        <p:tgtEl>
                                          <p:spTgt spid="32840"/>
                                        </p:tgtEl>
                                        <p:attrNameLst>
                                          <p:attrName>style.visibility</p:attrName>
                                        </p:attrNameLst>
                                      </p:cBhvr>
                                      <p:to>
                                        <p:strVal val="visible"/>
                                      </p:to>
                                    </p:set>
                                    <p:animEffect transition="in" filter="wipe(up)">
                                      <p:cBhvr>
                                        <p:cTn id="110" dur="500"/>
                                        <p:tgtEl>
                                          <p:spTgt spid="32840"/>
                                        </p:tgtEl>
                                      </p:cBhvr>
                                    </p:animEffect>
                                  </p:childTnLst>
                                </p:cTn>
                              </p:par>
                            </p:childTnLst>
                          </p:cTn>
                        </p:par>
                        <p:par>
                          <p:cTn id="111" fill="hold">
                            <p:stCondLst>
                              <p:cond delay="500"/>
                            </p:stCondLst>
                            <p:childTnLst>
                              <p:par>
                                <p:cTn id="112" presetID="22" presetClass="entr" presetSubtype="1" fill="hold" grpId="0" nodeType="afterEffect">
                                  <p:stCondLst>
                                    <p:cond delay="0"/>
                                  </p:stCondLst>
                                  <p:childTnLst>
                                    <p:set>
                                      <p:cBhvr>
                                        <p:cTn id="113" dur="1" fill="hold">
                                          <p:stCondLst>
                                            <p:cond delay="0"/>
                                          </p:stCondLst>
                                        </p:cTn>
                                        <p:tgtEl>
                                          <p:spTgt spid="32889"/>
                                        </p:tgtEl>
                                        <p:attrNameLst>
                                          <p:attrName>style.visibility</p:attrName>
                                        </p:attrNameLst>
                                      </p:cBhvr>
                                      <p:to>
                                        <p:strVal val="visible"/>
                                      </p:to>
                                    </p:set>
                                    <p:animEffect transition="in" filter="wipe(up)">
                                      <p:cBhvr>
                                        <p:cTn id="114" dur="500"/>
                                        <p:tgtEl>
                                          <p:spTgt spid="32889"/>
                                        </p:tgtEl>
                                      </p:cBhvr>
                                    </p:animEffect>
                                  </p:childTnLst>
                                </p:cTn>
                              </p:par>
                            </p:childTnLst>
                          </p:cTn>
                        </p:par>
                        <p:par>
                          <p:cTn id="115" fill="hold">
                            <p:stCondLst>
                              <p:cond delay="1000"/>
                            </p:stCondLst>
                            <p:childTnLst>
                              <p:par>
                                <p:cTn id="116" presetID="22" presetClass="entr" presetSubtype="2" fill="hold" grpId="1" nodeType="afterEffect">
                                  <p:stCondLst>
                                    <p:cond delay="0"/>
                                  </p:stCondLst>
                                  <p:childTnLst>
                                    <p:set>
                                      <p:cBhvr>
                                        <p:cTn id="117" dur="1" fill="hold">
                                          <p:stCondLst>
                                            <p:cond delay="0"/>
                                          </p:stCondLst>
                                        </p:cTn>
                                        <p:tgtEl>
                                          <p:spTgt spid="32890"/>
                                        </p:tgtEl>
                                        <p:attrNameLst>
                                          <p:attrName>style.visibility</p:attrName>
                                        </p:attrNameLst>
                                      </p:cBhvr>
                                      <p:to>
                                        <p:strVal val="visible"/>
                                      </p:to>
                                    </p:set>
                                    <p:animEffect transition="in" filter="wipe(right)">
                                      <p:cBhvr>
                                        <p:cTn id="118" dur="500"/>
                                        <p:tgtEl>
                                          <p:spTgt spid="32890"/>
                                        </p:tgtEl>
                                      </p:cBhvr>
                                    </p:animEffect>
                                  </p:childTnLst>
                                </p:cTn>
                              </p:par>
                            </p:childTnLst>
                          </p:cTn>
                        </p:par>
                        <p:par>
                          <p:cTn id="119" fill="hold">
                            <p:stCondLst>
                              <p:cond delay="1500"/>
                            </p:stCondLst>
                            <p:childTnLst>
                              <p:par>
                                <p:cTn id="120" presetID="22" presetClass="entr" presetSubtype="1" fill="hold" nodeType="afterEffect">
                                  <p:stCondLst>
                                    <p:cond delay="0"/>
                                  </p:stCondLst>
                                  <p:childTnLst>
                                    <p:set>
                                      <p:cBhvr>
                                        <p:cTn id="121" dur="1" fill="hold">
                                          <p:stCondLst>
                                            <p:cond delay="0"/>
                                          </p:stCondLst>
                                        </p:cTn>
                                        <p:tgtEl>
                                          <p:spTgt spid="32881"/>
                                        </p:tgtEl>
                                        <p:attrNameLst>
                                          <p:attrName>style.visibility</p:attrName>
                                        </p:attrNameLst>
                                      </p:cBhvr>
                                      <p:to>
                                        <p:strVal val="visible"/>
                                      </p:to>
                                    </p:set>
                                    <p:animEffect transition="in" filter="wipe(up)">
                                      <p:cBhvr>
                                        <p:cTn id="122" dur="500"/>
                                        <p:tgtEl>
                                          <p:spTgt spid="328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90" grpId="0" animBg="1"/>
      <p:bldP spid="32890" grpId="1" animBg="1"/>
      <p:bldP spid="32891" grpId="0" animBg="1"/>
      <p:bldP spid="32891" grpId="1" animBg="1"/>
      <p:bldP spid="32889" grpId="0" animBg="1"/>
      <p:bldP spid="32887" grpId="0" animBg="1"/>
      <p:bldP spid="32887" grpId="1" animBg="1"/>
      <p:bldP spid="32888" grpId="0" animBg="1"/>
      <p:bldP spid="32840" grpId="0" animBg="1"/>
      <p:bldP spid="32840" grpId="1" animBg="1"/>
      <p:bldP spid="32894" grpId="0" animBg="1"/>
      <p:bldP spid="3289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30" name="Freeform 114"/>
          <p:cNvSpPr>
            <a:spLocks/>
          </p:cNvSpPr>
          <p:nvPr/>
        </p:nvSpPr>
        <p:spPr bwMode="gray">
          <a:xfrm>
            <a:off x="4140200" y="1600200"/>
            <a:ext cx="1473200" cy="1130300"/>
          </a:xfrm>
          <a:custGeom>
            <a:avLst/>
            <a:gdLst/>
            <a:ahLst/>
            <a:cxnLst>
              <a:cxn ang="0">
                <a:pos x="0" y="0"/>
              </a:cxn>
              <a:cxn ang="0">
                <a:pos x="928" y="0"/>
              </a:cxn>
              <a:cxn ang="0">
                <a:pos x="928" y="624"/>
              </a:cxn>
            </a:cxnLst>
            <a:rect l="0" t="0" r="r" b="b"/>
            <a:pathLst>
              <a:path w="928" h="624">
                <a:moveTo>
                  <a:pt x="0" y="0"/>
                </a:moveTo>
                <a:lnTo>
                  <a:pt x="928" y="0"/>
                </a:lnTo>
                <a:lnTo>
                  <a:pt x="928" y="624"/>
                </a:lnTo>
              </a:path>
            </a:pathLst>
          </a:custGeom>
          <a:noFill/>
          <a:ln w="19050" cap="flat" cmpd="sng">
            <a:solidFill>
              <a:schemeClr val="hlink"/>
            </a:solidFill>
            <a:prstDash val="solid"/>
            <a:round/>
            <a:headEnd type="none" w="med" len="med"/>
            <a:tailEnd type="none" w="med" len="sm"/>
          </a:ln>
          <a:effectLst/>
        </p:spPr>
        <p:txBody>
          <a:bodyPr/>
          <a:lstStyle/>
          <a:p>
            <a:endParaRPr lang="en-US" dirty="0"/>
          </a:p>
        </p:txBody>
      </p:sp>
      <p:sp>
        <p:nvSpPr>
          <p:cNvPr id="34821" name="Title 76"/>
          <p:cNvSpPr>
            <a:spLocks noGrp="1"/>
          </p:cNvSpPr>
          <p:nvPr>
            <p:ph type="title" idx="4294967295"/>
          </p:nvPr>
        </p:nvSpPr>
        <p:spPr/>
        <p:txBody>
          <a:bodyPr/>
          <a:lstStyle/>
          <a:p>
            <a:r>
              <a:rPr lang="en-US" dirty="0"/>
              <a:t>Single Image Example (Cont.)</a:t>
            </a:r>
          </a:p>
        </p:txBody>
      </p:sp>
      <p:pic>
        <p:nvPicPr>
          <p:cNvPr id="34885" name="Picture 69" descr="BoxEther"/>
          <p:cNvPicPr>
            <a:picLocks noChangeAspect="1" noChangeArrowheads="1"/>
          </p:cNvPicPr>
          <p:nvPr/>
        </p:nvPicPr>
        <p:blipFill>
          <a:blip r:embed="rId3" cstate="print"/>
          <a:srcRect/>
          <a:stretch>
            <a:fillRect/>
          </a:stretch>
        </p:blipFill>
        <p:spPr bwMode="auto">
          <a:xfrm>
            <a:off x="4425950" y="2595563"/>
            <a:ext cx="2133600" cy="452437"/>
          </a:xfrm>
          <a:prstGeom prst="rect">
            <a:avLst/>
          </a:prstGeom>
          <a:noFill/>
          <a:ln w="9525">
            <a:noFill/>
            <a:miter lim="800000"/>
            <a:headEnd/>
            <a:tailEnd/>
          </a:ln>
        </p:spPr>
      </p:pic>
      <p:pic>
        <p:nvPicPr>
          <p:cNvPr id="34886" name="Picture 61" descr="BoxEther"/>
          <p:cNvPicPr>
            <a:picLocks noChangeAspect="1" noChangeArrowheads="1"/>
          </p:cNvPicPr>
          <p:nvPr/>
        </p:nvPicPr>
        <p:blipFill>
          <a:blip r:embed="rId3" cstate="print"/>
          <a:srcRect/>
          <a:stretch>
            <a:fillRect/>
          </a:stretch>
        </p:blipFill>
        <p:spPr bwMode="auto">
          <a:xfrm>
            <a:off x="1600200" y="2590800"/>
            <a:ext cx="2133600" cy="452438"/>
          </a:xfrm>
          <a:prstGeom prst="rect">
            <a:avLst/>
          </a:prstGeom>
          <a:noFill/>
          <a:ln w="9525">
            <a:noFill/>
            <a:miter lim="800000"/>
            <a:headEnd/>
            <a:tailEnd/>
          </a:ln>
        </p:spPr>
      </p:pic>
      <p:pic>
        <p:nvPicPr>
          <p:cNvPr id="34890" name="Picture 6" descr="netcache2300"/>
          <p:cNvPicPr>
            <a:picLocks noChangeAspect="1" noChangeArrowheads="1"/>
          </p:cNvPicPr>
          <p:nvPr/>
        </p:nvPicPr>
        <p:blipFill>
          <a:blip r:embed="rId4" cstate="print"/>
          <a:srcRect/>
          <a:stretch>
            <a:fillRect/>
          </a:stretch>
        </p:blipFill>
        <p:spPr bwMode="auto">
          <a:xfrm>
            <a:off x="4529138" y="4144963"/>
            <a:ext cx="1927225" cy="687387"/>
          </a:xfrm>
          <a:prstGeom prst="rect">
            <a:avLst/>
          </a:prstGeom>
          <a:noFill/>
          <a:ln w="9525">
            <a:noFill/>
            <a:miter lim="800000"/>
            <a:headEnd/>
            <a:tailEnd/>
          </a:ln>
        </p:spPr>
      </p:pic>
      <p:pic>
        <p:nvPicPr>
          <p:cNvPr id="34891" name="Picture 7" descr="netcache2300"/>
          <p:cNvPicPr>
            <a:picLocks noChangeAspect="1" noChangeArrowheads="1"/>
          </p:cNvPicPr>
          <p:nvPr/>
        </p:nvPicPr>
        <p:blipFill>
          <a:blip r:embed="rId4" cstate="print"/>
          <a:srcRect/>
          <a:stretch>
            <a:fillRect/>
          </a:stretch>
        </p:blipFill>
        <p:spPr bwMode="auto">
          <a:xfrm>
            <a:off x="1703388" y="4144963"/>
            <a:ext cx="1927225" cy="687387"/>
          </a:xfrm>
          <a:prstGeom prst="rect">
            <a:avLst/>
          </a:prstGeom>
          <a:noFill/>
          <a:ln w="9525">
            <a:noFill/>
            <a:miter lim="800000"/>
            <a:headEnd/>
            <a:tailEnd/>
          </a:ln>
        </p:spPr>
      </p:pic>
      <p:sp>
        <p:nvSpPr>
          <p:cNvPr id="34897" name="Text Box 13"/>
          <p:cNvSpPr txBox="1">
            <a:spLocks noChangeArrowheads="1"/>
          </p:cNvSpPr>
          <p:nvPr/>
        </p:nvSpPr>
        <p:spPr bwMode="auto">
          <a:xfrm>
            <a:off x="1735138" y="4818063"/>
            <a:ext cx="1039812" cy="274637"/>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Controller 1</a:t>
            </a:r>
          </a:p>
        </p:txBody>
      </p:sp>
      <p:sp>
        <p:nvSpPr>
          <p:cNvPr id="34898" name="Text Box 14"/>
          <p:cNvSpPr txBox="1">
            <a:spLocks noChangeArrowheads="1"/>
          </p:cNvSpPr>
          <p:nvPr/>
        </p:nvSpPr>
        <p:spPr bwMode="auto">
          <a:xfrm>
            <a:off x="5457825" y="4818063"/>
            <a:ext cx="1335088" cy="274637"/>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Controller 2</a:t>
            </a:r>
          </a:p>
        </p:txBody>
      </p:sp>
      <p:sp>
        <p:nvSpPr>
          <p:cNvPr id="34902" name="Text Box 24"/>
          <p:cNvSpPr txBox="1">
            <a:spLocks noChangeArrowheads="1"/>
          </p:cNvSpPr>
          <p:nvPr/>
        </p:nvSpPr>
        <p:spPr bwMode="auto">
          <a:xfrm>
            <a:off x="3440113" y="1184275"/>
            <a:ext cx="1371600" cy="274638"/>
          </a:xfrm>
          <a:prstGeom prst="rect">
            <a:avLst/>
          </a:prstGeom>
          <a:noFill/>
          <a:ln w="9525">
            <a:noFill/>
            <a:miter lim="800000"/>
            <a:headEnd/>
            <a:tailEnd/>
          </a:ln>
        </p:spPr>
        <p:txBody>
          <a:bodyPr>
            <a:spAutoFit/>
          </a:bodyPr>
          <a:lstStyle/>
          <a:p>
            <a:pPr>
              <a:spcBef>
                <a:spcPct val="50000"/>
              </a:spcBef>
              <a:buClr>
                <a:schemeClr val="accent2"/>
              </a:buClr>
              <a:buFont typeface="Wingdings 2" pitchFamily="18" charset="2"/>
              <a:buNone/>
            </a:pPr>
            <a:r>
              <a:rPr lang="en-US" sz="1200" dirty="0"/>
              <a:t>Host</a:t>
            </a:r>
          </a:p>
        </p:txBody>
      </p:sp>
      <p:sp>
        <p:nvSpPr>
          <p:cNvPr id="34903" name="AutoShape 29"/>
          <p:cNvSpPr>
            <a:spLocks noChangeArrowheads="1"/>
          </p:cNvSpPr>
          <p:nvPr/>
        </p:nvSpPr>
        <p:spPr bwMode="auto">
          <a:xfrm>
            <a:off x="2324100" y="5410200"/>
            <a:ext cx="685800" cy="762000"/>
          </a:xfrm>
          <a:prstGeom prst="can">
            <a:avLst>
              <a:gd name="adj" fmla="val 27778"/>
            </a:avLst>
          </a:prstGeom>
          <a:solidFill>
            <a:schemeClr val="hlink"/>
          </a:solidFill>
          <a:ln w="19050">
            <a:solidFill>
              <a:schemeClr val="bg1"/>
            </a:solidFill>
            <a:round/>
            <a:headEnd/>
            <a:tailEnd/>
          </a:ln>
        </p:spPr>
        <p:txBody>
          <a:bodyPr wrap="none" anchor="ctr"/>
          <a:lstStyle/>
          <a:p>
            <a:pPr>
              <a:buClr>
                <a:schemeClr val="accent2"/>
              </a:buClr>
              <a:buFont typeface="Wingdings 2" pitchFamily="18" charset="2"/>
              <a:buNone/>
            </a:pPr>
            <a:r>
              <a:rPr lang="en-US" sz="1200" dirty="0">
                <a:solidFill>
                  <a:schemeClr val="bg1"/>
                </a:solidFill>
              </a:rPr>
              <a:t>LUNs</a:t>
            </a:r>
          </a:p>
        </p:txBody>
      </p:sp>
      <p:sp>
        <p:nvSpPr>
          <p:cNvPr id="34904" name="AutoShape 31"/>
          <p:cNvSpPr>
            <a:spLocks noChangeArrowheads="1"/>
          </p:cNvSpPr>
          <p:nvPr/>
        </p:nvSpPr>
        <p:spPr bwMode="auto">
          <a:xfrm>
            <a:off x="5149850" y="5410200"/>
            <a:ext cx="685800" cy="762000"/>
          </a:xfrm>
          <a:prstGeom prst="can">
            <a:avLst>
              <a:gd name="adj" fmla="val 27778"/>
            </a:avLst>
          </a:prstGeom>
          <a:solidFill>
            <a:schemeClr val="accent2"/>
          </a:solidFill>
          <a:ln w="19050">
            <a:solidFill>
              <a:schemeClr val="bg1"/>
            </a:solidFill>
            <a:prstDash val="dash"/>
            <a:round/>
            <a:headEnd/>
            <a:tailEnd/>
          </a:ln>
        </p:spPr>
        <p:txBody>
          <a:bodyPr wrap="none" anchor="ctr"/>
          <a:lstStyle/>
          <a:p>
            <a:pPr>
              <a:buClr>
                <a:schemeClr val="accent2"/>
              </a:buClr>
              <a:buFont typeface="Wingdings 2" pitchFamily="18" charset="2"/>
              <a:buNone/>
            </a:pPr>
            <a:r>
              <a:rPr lang="en-US" sz="1200" dirty="0">
                <a:solidFill>
                  <a:schemeClr val="bg1"/>
                </a:solidFill>
              </a:rPr>
              <a:t>LUNs</a:t>
            </a:r>
          </a:p>
        </p:txBody>
      </p:sp>
      <p:sp>
        <p:nvSpPr>
          <p:cNvPr id="34905" name="Text Box 33"/>
          <p:cNvSpPr txBox="1">
            <a:spLocks noChangeArrowheads="1"/>
          </p:cNvSpPr>
          <p:nvPr/>
        </p:nvSpPr>
        <p:spPr bwMode="auto">
          <a:xfrm>
            <a:off x="7000875" y="3048000"/>
            <a:ext cx="1936750" cy="649288"/>
          </a:xfrm>
          <a:prstGeom prst="rect">
            <a:avLst/>
          </a:prstGeom>
          <a:solidFill>
            <a:schemeClr val="hlink"/>
          </a:solidFill>
          <a:ln w="9525">
            <a:solidFill>
              <a:schemeClr val="bg2"/>
            </a:solidFill>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1"/>
                </a:solidFill>
              </a:rPr>
              <a:t>Solid blue lines are paths to the LUNs being served by Controller 1</a:t>
            </a:r>
          </a:p>
        </p:txBody>
      </p:sp>
      <p:sp>
        <p:nvSpPr>
          <p:cNvPr id="34906" name="Text Box 34"/>
          <p:cNvSpPr txBox="1">
            <a:spLocks noChangeArrowheads="1"/>
          </p:cNvSpPr>
          <p:nvPr/>
        </p:nvSpPr>
        <p:spPr bwMode="auto">
          <a:xfrm>
            <a:off x="7000875" y="3962400"/>
            <a:ext cx="1936750" cy="649288"/>
          </a:xfrm>
          <a:prstGeom prst="rect">
            <a:avLst/>
          </a:prstGeom>
          <a:solidFill>
            <a:schemeClr val="accent2"/>
          </a:solidFill>
          <a:ln w="9525">
            <a:solidFill>
              <a:schemeClr val="bg2"/>
            </a:solidFill>
            <a:prstDash val="sysDot"/>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1"/>
                </a:solidFill>
              </a:rPr>
              <a:t>Dashed green lines are paths to the LUNs being served by Controller 2</a:t>
            </a:r>
          </a:p>
        </p:txBody>
      </p:sp>
      <p:pic>
        <p:nvPicPr>
          <p:cNvPr id="34907" name="Picture 43" descr="Unix_box"/>
          <p:cNvPicPr>
            <a:picLocks noChangeAspect="1" noChangeArrowheads="1"/>
          </p:cNvPicPr>
          <p:nvPr/>
        </p:nvPicPr>
        <p:blipFill>
          <a:blip r:embed="rId5" cstate="print"/>
          <a:srcRect/>
          <a:stretch>
            <a:fillRect/>
          </a:stretch>
        </p:blipFill>
        <p:spPr bwMode="auto">
          <a:xfrm>
            <a:off x="3476625" y="1417638"/>
            <a:ext cx="1295400" cy="606425"/>
          </a:xfrm>
          <a:prstGeom prst="rect">
            <a:avLst/>
          </a:prstGeom>
          <a:noFill/>
          <a:ln w="9525">
            <a:noFill/>
            <a:miter lim="800000"/>
            <a:headEnd/>
            <a:tailEnd/>
          </a:ln>
        </p:spPr>
      </p:pic>
      <p:sp>
        <p:nvSpPr>
          <p:cNvPr id="220207" name="Text Box 47"/>
          <p:cNvSpPr txBox="1">
            <a:spLocks noChangeArrowheads="1"/>
          </p:cNvSpPr>
          <p:nvPr/>
        </p:nvSpPr>
        <p:spPr bwMode="auto">
          <a:xfrm>
            <a:off x="7000875" y="1819275"/>
            <a:ext cx="1936750" cy="466725"/>
          </a:xfrm>
          <a:prstGeom prst="rect">
            <a:avLst/>
          </a:prstGeom>
          <a:noFill/>
          <a:ln w="9525">
            <a:solidFill>
              <a:schemeClr val="bg2"/>
            </a:solidFill>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2"/>
                </a:solidFill>
              </a:rPr>
              <a:t>MP layer works around the failure</a:t>
            </a:r>
          </a:p>
        </p:txBody>
      </p:sp>
      <p:sp>
        <p:nvSpPr>
          <p:cNvPr id="220208" name="Text Box 48"/>
          <p:cNvSpPr txBox="1">
            <a:spLocks noChangeArrowheads="1"/>
          </p:cNvSpPr>
          <p:nvPr/>
        </p:nvSpPr>
        <p:spPr bwMode="auto">
          <a:xfrm>
            <a:off x="7000875" y="1254125"/>
            <a:ext cx="1936750" cy="466725"/>
          </a:xfrm>
          <a:prstGeom prst="rect">
            <a:avLst/>
          </a:prstGeom>
          <a:noFill/>
          <a:ln w="9525">
            <a:solidFill>
              <a:schemeClr val="bg2"/>
            </a:solidFill>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2"/>
                </a:solidFill>
              </a:rPr>
              <a:t>Switch/Fabric 1 will experience a failure</a:t>
            </a:r>
          </a:p>
        </p:txBody>
      </p:sp>
      <p:sp>
        <p:nvSpPr>
          <p:cNvPr id="34915" name="Text Box 59"/>
          <p:cNvSpPr txBox="1">
            <a:spLocks noChangeArrowheads="1"/>
          </p:cNvSpPr>
          <p:nvPr/>
        </p:nvSpPr>
        <p:spPr bwMode="auto">
          <a:xfrm>
            <a:off x="2954338" y="6227763"/>
            <a:ext cx="2217737" cy="274637"/>
          </a:xfrm>
          <a:prstGeom prst="rect">
            <a:avLst/>
          </a:prstGeom>
          <a:noFill/>
          <a:ln w="12700">
            <a:noFill/>
            <a:miter lim="800000"/>
            <a:headEnd/>
            <a:tailEnd/>
          </a:ln>
        </p:spPr>
        <p:txBody>
          <a:bodyPr wrap="none">
            <a:spAutoFit/>
          </a:bodyPr>
          <a:lstStyle/>
          <a:p>
            <a:pPr>
              <a:buClr>
                <a:schemeClr val="accent2"/>
              </a:buClr>
              <a:buFont typeface="Wingdings 2" pitchFamily="18" charset="2"/>
              <a:buNone/>
            </a:pPr>
            <a:r>
              <a:rPr lang="en-US" sz="1200" dirty="0"/>
              <a:t>Multipathing software required</a:t>
            </a:r>
          </a:p>
        </p:txBody>
      </p:sp>
      <p:cxnSp>
        <p:nvCxnSpPr>
          <p:cNvPr id="34916" name="AutoShape 100"/>
          <p:cNvCxnSpPr>
            <a:cxnSpLocks noChangeShapeType="1"/>
            <a:stCxn id="0" idx="3"/>
            <a:endCxn id="0" idx="0"/>
          </p:cNvCxnSpPr>
          <p:nvPr/>
        </p:nvCxnSpPr>
        <p:spPr bwMode="gray">
          <a:xfrm>
            <a:off x="4772025" y="1720850"/>
            <a:ext cx="720725" cy="874713"/>
          </a:xfrm>
          <a:prstGeom prst="bentConnector2">
            <a:avLst/>
          </a:prstGeom>
          <a:noFill/>
          <a:ln w="19050">
            <a:solidFill>
              <a:schemeClr val="accent2"/>
            </a:solidFill>
            <a:prstDash val="dash"/>
            <a:miter lim="800000"/>
            <a:headEnd/>
            <a:tailEnd type="none" w="med" len="sm"/>
          </a:ln>
          <a:effectLst/>
        </p:spPr>
      </p:cxnSp>
      <p:cxnSp>
        <p:nvCxnSpPr>
          <p:cNvPr id="34917" name="AutoShape 101"/>
          <p:cNvCxnSpPr>
            <a:cxnSpLocks noChangeShapeType="1"/>
            <a:stCxn id="0" idx="2"/>
            <a:endCxn id="0" idx="0"/>
          </p:cNvCxnSpPr>
          <p:nvPr/>
        </p:nvCxnSpPr>
        <p:spPr bwMode="gray">
          <a:xfrm>
            <a:off x="5492750" y="3048000"/>
            <a:ext cx="0" cy="1096963"/>
          </a:xfrm>
          <a:prstGeom prst="straightConnector1">
            <a:avLst/>
          </a:prstGeom>
          <a:noFill/>
          <a:ln w="19050">
            <a:solidFill>
              <a:schemeClr val="accent2"/>
            </a:solidFill>
            <a:prstDash val="dash"/>
            <a:round/>
            <a:headEnd/>
            <a:tailEnd type="none" w="med" len="sm"/>
          </a:ln>
          <a:effectLst/>
        </p:spPr>
      </p:cxnSp>
      <p:cxnSp>
        <p:nvCxnSpPr>
          <p:cNvPr id="34918" name="AutoShape 102"/>
          <p:cNvCxnSpPr>
            <a:cxnSpLocks noChangeShapeType="1"/>
            <a:stCxn id="0" idx="1"/>
            <a:endCxn id="0" idx="0"/>
          </p:cNvCxnSpPr>
          <p:nvPr/>
        </p:nvCxnSpPr>
        <p:spPr bwMode="gray">
          <a:xfrm rot="10800000" flipV="1">
            <a:off x="2667000" y="1720850"/>
            <a:ext cx="809625" cy="869950"/>
          </a:xfrm>
          <a:prstGeom prst="bentConnector2">
            <a:avLst/>
          </a:prstGeom>
          <a:noFill/>
          <a:ln w="19050">
            <a:solidFill>
              <a:schemeClr val="hlink"/>
            </a:solidFill>
            <a:miter lim="800000"/>
            <a:headEnd/>
            <a:tailEnd type="none" w="med" len="sm"/>
          </a:ln>
          <a:effectLst/>
        </p:spPr>
      </p:cxnSp>
      <p:cxnSp>
        <p:nvCxnSpPr>
          <p:cNvPr id="34919" name="AutoShape 103"/>
          <p:cNvCxnSpPr>
            <a:cxnSpLocks noChangeShapeType="1"/>
            <a:stCxn id="0" idx="2"/>
            <a:endCxn id="0" idx="0"/>
          </p:cNvCxnSpPr>
          <p:nvPr/>
        </p:nvCxnSpPr>
        <p:spPr bwMode="gray">
          <a:xfrm>
            <a:off x="2667000" y="3043238"/>
            <a:ext cx="0" cy="1101725"/>
          </a:xfrm>
          <a:prstGeom prst="straightConnector1">
            <a:avLst/>
          </a:prstGeom>
          <a:noFill/>
          <a:ln w="19050">
            <a:solidFill>
              <a:schemeClr val="hlink"/>
            </a:solidFill>
            <a:round/>
            <a:headEnd/>
            <a:tailEnd type="none" w="med" len="sm"/>
          </a:ln>
          <a:effectLst/>
        </p:spPr>
      </p:cxnSp>
      <p:cxnSp>
        <p:nvCxnSpPr>
          <p:cNvPr id="34920" name="AutoShape 104"/>
          <p:cNvCxnSpPr>
            <a:cxnSpLocks noChangeShapeType="1"/>
            <a:stCxn id="0" idx="2"/>
            <a:endCxn id="34903" idx="1"/>
          </p:cNvCxnSpPr>
          <p:nvPr/>
        </p:nvCxnSpPr>
        <p:spPr bwMode="gray">
          <a:xfrm>
            <a:off x="2667000" y="4832350"/>
            <a:ext cx="0" cy="568325"/>
          </a:xfrm>
          <a:prstGeom prst="straightConnector1">
            <a:avLst/>
          </a:prstGeom>
          <a:noFill/>
          <a:ln w="19050">
            <a:solidFill>
              <a:schemeClr val="hlink"/>
            </a:solidFill>
            <a:round/>
            <a:headEnd/>
            <a:tailEnd type="none" w="med" len="sm"/>
          </a:ln>
          <a:effectLst/>
        </p:spPr>
      </p:cxnSp>
      <p:cxnSp>
        <p:nvCxnSpPr>
          <p:cNvPr id="34921" name="AutoShape 105"/>
          <p:cNvCxnSpPr>
            <a:cxnSpLocks noChangeShapeType="1"/>
            <a:stCxn id="0" idx="2"/>
            <a:endCxn id="34904" idx="1"/>
          </p:cNvCxnSpPr>
          <p:nvPr/>
        </p:nvCxnSpPr>
        <p:spPr bwMode="gray">
          <a:xfrm>
            <a:off x="5492750" y="4832350"/>
            <a:ext cx="0" cy="568325"/>
          </a:xfrm>
          <a:prstGeom prst="straightConnector1">
            <a:avLst/>
          </a:prstGeom>
          <a:noFill/>
          <a:ln w="19050">
            <a:solidFill>
              <a:schemeClr val="accent2"/>
            </a:solidFill>
            <a:prstDash val="dash"/>
            <a:round/>
            <a:headEnd/>
            <a:tailEnd type="none" w="med" len="sm"/>
          </a:ln>
          <a:effectLst/>
        </p:spPr>
      </p:cxnSp>
      <p:cxnSp>
        <p:nvCxnSpPr>
          <p:cNvPr id="34923" name="AutoShape 107"/>
          <p:cNvCxnSpPr>
            <a:cxnSpLocks noChangeShapeType="1"/>
            <a:stCxn id="0" idx="0"/>
            <a:endCxn id="0" idx="2"/>
          </p:cNvCxnSpPr>
          <p:nvPr/>
        </p:nvCxnSpPr>
        <p:spPr bwMode="gray">
          <a:xfrm flipV="1">
            <a:off x="2667000" y="3048000"/>
            <a:ext cx="2825750" cy="1096963"/>
          </a:xfrm>
          <a:prstGeom prst="straightConnector1">
            <a:avLst/>
          </a:prstGeom>
          <a:noFill/>
          <a:ln w="19050">
            <a:solidFill>
              <a:schemeClr val="hlink"/>
            </a:solidFill>
            <a:round/>
            <a:headEnd/>
            <a:tailEnd type="none" w="med" len="sm"/>
          </a:ln>
          <a:effectLst/>
        </p:spPr>
      </p:cxnSp>
      <p:sp>
        <p:nvSpPr>
          <p:cNvPr id="34924" name="Rectangle 108"/>
          <p:cNvSpPr>
            <a:spLocks noChangeArrowheads="1"/>
          </p:cNvSpPr>
          <p:nvPr/>
        </p:nvSpPr>
        <p:spPr bwMode="auto">
          <a:xfrm>
            <a:off x="2374900" y="2222500"/>
            <a:ext cx="608013" cy="1006475"/>
          </a:xfrm>
          <a:prstGeom prst="rect">
            <a:avLst/>
          </a:prstGeom>
          <a:noFill/>
          <a:ln w="19050" algn="ctr">
            <a:noFill/>
            <a:miter lim="800000"/>
            <a:headEnd/>
            <a:tailEnd/>
          </a:ln>
          <a:effectLst/>
        </p:spPr>
        <p:txBody>
          <a:bodyPr wrap="none">
            <a:spAutoFit/>
          </a:bodyPr>
          <a:lstStyle/>
          <a:p>
            <a:r>
              <a:rPr lang="en-US" sz="6000" b="1" dirty="0">
                <a:solidFill>
                  <a:schemeClr val="folHlink"/>
                </a:solidFill>
              </a:rPr>
              <a:t>x</a:t>
            </a:r>
          </a:p>
        </p:txBody>
      </p:sp>
      <p:sp>
        <p:nvSpPr>
          <p:cNvPr id="52" name="Text Box 22"/>
          <p:cNvSpPr txBox="1">
            <a:spLocks noChangeArrowheads="1"/>
          </p:cNvSpPr>
          <p:nvPr/>
        </p:nvSpPr>
        <p:spPr bwMode="auto">
          <a:xfrm>
            <a:off x="1819892" y="2340685"/>
            <a:ext cx="13716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smtClean="0"/>
              <a:t>Fabric </a:t>
            </a:r>
            <a:r>
              <a:rPr lang="en-US" sz="1200" dirty="0"/>
              <a:t>1</a:t>
            </a:r>
          </a:p>
        </p:txBody>
      </p:sp>
      <p:sp>
        <p:nvSpPr>
          <p:cNvPr id="53" name="Text Box 23"/>
          <p:cNvSpPr txBox="1">
            <a:spLocks noChangeArrowheads="1"/>
          </p:cNvSpPr>
          <p:nvPr/>
        </p:nvSpPr>
        <p:spPr bwMode="auto">
          <a:xfrm>
            <a:off x="5605463" y="2362200"/>
            <a:ext cx="16002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smtClean="0"/>
              <a:t>Fabric </a:t>
            </a:r>
            <a:r>
              <a:rPr lang="en-US" sz="1200" dirty="0"/>
              <a:t>2</a:t>
            </a:r>
          </a:p>
        </p:txBody>
      </p:sp>
      <p:sp>
        <p:nvSpPr>
          <p:cNvPr id="62" name="Text Box 8"/>
          <p:cNvSpPr txBox="1">
            <a:spLocks noChangeArrowheads="1"/>
          </p:cNvSpPr>
          <p:nvPr/>
        </p:nvSpPr>
        <p:spPr bwMode="auto">
          <a:xfrm>
            <a:off x="1750541" y="3917950"/>
            <a:ext cx="4572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0c</a:t>
            </a:r>
          </a:p>
        </p:txBody>
      </p:sp>
      <p:sp>
        <p:nvSpPr>
          <p:cNvPr id="63" name="Text Box 9"/>
          <p:cNvSpPr txBox="1">
            <a:spLocks noChangeArrowheads="1"/>
          </p:cNvSpPr>
          <p:nvPr/>
        </p:nvSpPr>
        <p:spPr bwMode="auto">
          <a:xfrm>
            <a:off x="4573588" y="3917950"/>
            <a:ext cx="4572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0c</a:t>
            </a:r>
          </a:p>
        </p:txBody>
      </p:sp>
      <p:sp>
        <p:nvSpPr>
          <p:cNvPr id="64" name="Text Box 10"/>
          <p:cNvSpPr txBox="1">
            <a:spLocks noChangeArrowheads="1"/>
          </p:cNvSpPr>
          <p:nvPr/>
        </p:nvSpPr>
        <p:spPr bwMode="auto">
          <a:xfrm>
            <a:off x="5992242" y="3917950"/>
            <a:ext cx="457200" cy="274638"/>
          </a:xfrm>
          <a:prstGeom prst="rect">
            <a:avLst/>
          </a:prstGeom>
          <a:noFill/>
          <a:ln w="9525">
            <a:noFill/>
            <a:miter lim="800000"/>
            <a:headEnd/>
            <a:tailEnd/>
          </a:ln>
        </p:spPr>
        <p:txBody>
          <a:bodyPr>
            <a:spAutoFit/>
          </a:bodyPr>
          <a:lstStyle/>
          <a:p>
            <a:pPr algn="r">
              <a:spcBef>
                <a:spcPct val="50000"/>
              </a:spcBef>
              <a:buClr>
                <a:schemeClr val="accent2"/>
              </a:buClr>
              <a:buFont typeface="Wingdings 2" pitchFamily="18" charset="2"/>
              <a:buNone/>
            </a:pPr>
            <a:r>
              <a:rPr lang="en-US" sz="1200" dirty="0"/>
              <a:t>0d</a:t>
            </a:r>
          </a:p>
        </p:txBody>
      </p:sp>
      <p:sp>
        <p:nvSpPr>
          <p:cNvPr id="65" name="Text Box 11"/>
          <p:cNvSpPr txBox="1">
            <a:spLocks noChangeArrowheads="1"/>
          </p:cNvSpPr>
          <p:nvPr/>
        </p:nvSpPr>
        <p:spPr bwMode="auto">
          <a:xfrm>
            <a:off x="3141663" y="3917950"/>
            <a:ext cx="457200" cy="274638"/>
          </a:xfrm>
          <a:prstGeom prst="rect">
            <a:avLst/>
          </a:prstGeom>
          <a:noFill/>
          <a:ln w="9525">
            <a:noFill/>
            <a:miter lim="800000"/>
            <a:headEnd/>
            <a:tailEnd/>
          </a:ln>
        </p:spPr>
        <p:txBody>
          <a:bodyPr>
            <a:spAutoFit/>
          </a:bodyPr>
          <a:lstStyle/>
          <a:p>
            <a:pPr algn="r">
              <a:spcBef>
                <a:spcPct val="50000"/>
              </a:spcBef>
              <a:buClr>
                <a:schemeClr val="accent2"/>
              </a:buClr>
              <a:buFont typeface="Wingdings 2" pitchFamily="18" charset="2"/>
              <a:buNone/>
            </a:pPr>
            <a:r>
              <a:rPr lang="en-US" sz="1200" dirty="0"/>
              <a:t>0d</a:t>
            </a:r>
          </a:p>
        </p:txBody>
      </p:sp>
      <p:sp>
        <p:nvSpPr>
          <p:cNvPr id="34" name="Text Box 12"/>
          <p:cNvSpPr txBox="1">
            <a:spLocks noChangeArrowheads="1"/>
          </p:cNvSpPr>
          <p:nvPr/>
        </p:nvSpPr>
        <p:spPr bwMode="auto">
          <a:xfrm>
            <a:off x="384175" y="4289425"/>
            <a:ext cx="1295400" cy="457200"/>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smtClean="0"/>
              <a:t>High-Availability</a:t>
            </a:r>
            <a:r>
              <a:rPr lang="en-US" sz="1200" dirty="0"/>
              <a:t/>
            </a:r>
            <a:br>
              <a:rPr lang="en-US" sz="1200" dirty="0"/>
            </a:br>
            <a:r>
              <a:rPr lang="en-US" sz="1200" dirty="0"/>
              <a:t>Configuration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220208"/>
                                        </p:tgtEl>
                                        <p:attrNameLst>
                                          <p:attrName>style.visibility</p:attrName>
                                        </p:attrNameLst>
                                      </p:cBhvr>
                                      <p:to>
                                        <p:strVal val="visible"/>
                                      </p:to>
                                    </p:set>
                                    <p:animEffect transition="in" filter="fade">
                                      <p:cBhvr>
                                        <p:cTn id="7" dur="500"/>
                                        <p:tgtEl>
                                          <p:spTgt spid="22020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4924"/>
                                        </p:tgtEl>
                                        <p:attrNameLst>
                                          <p:attrName>style.visibility</p:attrName>
                                        </p:attrNameLst>
                                      </p:cBhvr>
                                      <p:to>
                                        <p:strVal val="visible"/>
                                      </p:to>
                                    </p:set>
                                    <p:animEffect transition="in" filter="fade">
                                      <p:cBhvr>
                                        <p:cTn id="10" dur="500"/>
                                        <p:tgtEl>
                                          <p:spTgt spid="349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220208"/>
                                        </p:tgtEl>
                                      </p:cBhvr>
                                    </p:animEffect>
                                    <p:set>
                                      <p:cBhvr>
                                        <p:cTn id="15" dur="1" fill="hold">
                                          <p:stCondLst>
                                            <p:cond delay="499"/>
                                          </p:stCondLst>
                                        </p:cTn>
                                        <p:tgtEl>
                                          <p:spTgt spid="220208"/>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220207"/>
                                        </p:tgtEl>
                                        <p:attrNameLst>
                                          <p:attrName>style.visibility</p:attrName>
                                        </p:attrNameLst>
                                      </p:cBhvr>
                                      <p:to>
                                        <p:strVal val="visible"/>
                                      </p:to>
                                    </p:set>
                                    <p:animEffect transition="in" filter="fade">
                                      <p:cBhvr>
                                        <p:cTn id="18" dur="500"/>
                                        <p:tgtEl>
                                          <p:spTgt spid="220207"/>
                                        </p:tgtEl>
                                      </p:cBhvr>
                                    </p:animEffect>
                                  </p:childTnLst>
                                </p:cTn>
                              </p:par>
                            </p:childTnLst>
                          </p:cTn>
                        </p:par>
                        <p:par>
                          <p:cTn id="19" fill="hold">
                            <p:stCondLst>
                              <p:cond delay="500"/>
                            </p:stCondLst>
                            <p:childTnLst>
                              <p:par>
                                <p:cTn id="20" presetID="22" presetClass="exit" presetSubtype="1" fill="hold" nodeType="afterEffect">
                                  <p:stCondLst>
                                    <p:cond delay="0"/>
                                  </p:stCondLst>
                                  <p:childTnLst>
                                    <p:animEffect transition="out" filter="wipe(up)">
                                      <p:cBhvr>
                                        <p:cTn id="21" dur="500"/>
                                        <p:tgtEl>
                                          <p:spTgt spid="34918"/>
                                        </p:tgtEl>
                                      </p:cBhvr>
                                    </p:animEffect>
                                    <p:set>
                                      <p:cBhvr>
                                        <p:cTn id="22" dur="1" fill="hold">
                                          <p:stCondLst>
                                            <p:cond delay="499"/>
                                          </p:stCondLst>
                                        </p:cTn>
                                        <p:tgtEl>
                                          <p:spTgt spid="34918"/>
                                        </p:tgtEl>
                                        <p:attrNameLst>
                                          <p:attrName>style.visibility</p:attrName>
                                        </p:attrNameLst>
                                      </p:cBhvr>
                                      <p:to>
                                        <p:strVal val="hidden"/>
                                      </p:to>
                                    </p:set>
                                  </p:childTnLst>
                                </p:cTn>
                              </p:par>
                            </p:childTnLst>
                          </p:cTn>
                        </p:par>
                        <p:par>
                          <p:cTn id="23" fill="hold">
                            <p:stCondLst>
                              <p:cond delay="1000"/>
                            </p:stCondLst>
                            <p:childTnLst>
                              <p:par>
                                <p:cTn id="24" presetID="22" presetClass="exit" presetSubtype="1" fill="hold" nodeType="afterEffect">
                                  <p:stCondLst>
                                    <p:cond delay="0"/>
                                  </p:stCondLst>
                                  <p:childTnLst>
                                    <p:animEffect transition="out" filter="wipe(up)">
                                      <p:cBhvr>
                                        <p:cTn id="25" dur="500"/>
                                        <p:tgtEl>
                                          <p:spTgt spid="34919"/>
                                        </p:tgtEl>
                                      </p:cBhvr>
                                    </p:animEffect>
                                    <p:set>
                                      <p:cBhvr>
                                        <p:cTn id="26" dur="1" fill="hold">
                                          <p:stCondLst>
                                            <p:cond delay="499"/>
                                          </p:stCondLst>
                                        </p:cTn>
                                        <p:tgtEl>
                                          <p:spTgt spid="34919"/>
                                        </p:tgtEl>
                                        <p:attrNameLst>
                                          <p:attrName>style.visibility</p:attrName>
                                        </p:attrNameLst>
                                      </p:cBhvr>
                                      <p:to>
                                        <p:strVal val="hidden"/>
                                      </p:to>
                                    </p:set>
                                  </p:childTnLst>
                                </p:cTn>
                              </p:par>
                            </p:childTnLst>
                          </p:cTn>
                        </p:par>
                        <p:par>
                          <p:cTn id="27" fill="hold">
                            <p:stCondLst>
                              <p:cond delay="1500"/>
                            </p:stCondLst>
                            <p:childTnLst>
                              <p:par>
                                <p:cTn id="28" presetID="22" presetClass="exit" presetSubtype="1" fill="hold" nodeType="afterEffect">
                                  <p:stCondLst>
                                    <p:cond delay="0"/>
                                  </p:stCondLst>
                                  <p:childTnLst>
                                    <p:animEffect transition="out" filter="wipe(up)">
                                      <p:cBhvr>
                                        <p:cTn id="29" dur="500"/>
                                        <p:tgtEl>
                                          <p:spTgt spid="34920"/>
                                        </p:tgtEl>
                                      </p:cBhvr>
                                    </p:animEffect>
                                    <p:set>
                                      <p:cBhvr>
                                        <p:cTn id="30" dur="1" fill="hold">
                                          <p:stCondLst>
                                            <p:cond delay="499"/>
                                          </p:stCondLst>
                                        </p:cTn>
                                        <p:tgtEl>
                                          <p:spTgt spid="34920"/>
                                        </p:tgtEl>
                                        <p:attrNameLst>
                                          <p:attrName>style.visibility</p:attrName>
                                        </p:attrNameLst>
                                      </p:cBhvr>
                                      <p:to>
                                        <p:strVal val="hidden"/>
                                      </p:to>
                                    </p:se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34930"/>
                                        </p:tgtEl>
                                        <p:attrNameLst>
                                          <p:attrName>style.visibility</p:attrName>
                                        </p:attrNameLst>
                                      </p:cBhvr>
                                      <p:to>
                                        <p:strVal val="visible"/>
                                      </p:to>
                                    </p:set>
                                    <p:animEffect transition="in" filter="wipe(up)">
                                      <p:cBhvr>
                                        <p:cTn id="34" dur="500"/>
                                        <p:tgtEl>
                                          <p:spTgt spid="34930"/>
                                        </p:tgtEl>
                                      </p:cBhvr>
                                    </p:animEffect>
                                  </p:childTnLst>
                                </p:cTn>
                              </p:par>
                            </p:childTnLst>
                          </p:cTn>
                        </p:par>
                        <p:par>
                          <p:cTn id="35" fill="hold">
                            <p:stCondLst>
                              <p:cond delay="2500"/>
                            </p:stCondLst>
                            <p:childTnLst>
                              <p:par>
                                <p:cTn id="36" presetID="22" presetClass="entr" presetSubtype="1" fill="hold" nodeType="afterEffect">
                                  <p:stCondLst>
                                    <p:cond delay="0"/>
                                  </p:stCondLst>
                                  <p:childTnLst>
                                    <p:set>
                                      <p:cBhvr>
                                        <p:cTn id="37" dur="1" fill="hold">
                                          <p:stCondLst>
                                            <p:cond delay="0"/>
                                          </p:stCondLst>
                                        </p:cTn>
                                        <p:tgtEl>
                                          <p:spTgt spid="34923"/>
                                        </p:tgtEl>
                                        <p:attrNameLst>
                                          <p:attrName>style.visibility</p:attrName>
                                        </p:attrNameLst>
                                      </p:cBhvr>
                                      <p:to>
                                        <p:strVal val="visible"/>
                                      </p:to>
                                    </p:set>
                                    <p:animEffect transition="in" filter="wipe(up)">
                                      <p:cBhvr>
                                        <p:cTn id="38" dur="500"/>
                                        <p:tgtEl>
                                          <p:spTgt spid="34923"/>
                                        </p:tgtEl>
                                      </p:cBhvr>
                                    </p:animEffect>
                                  </p:childTnLst>
                                </p:cTn>
                              </p:par>
                            </p:childTnLst>
                          </p:cTn>
                        </p:par>
                        <p:par>
                          <p:cTn id="39" fill="hold">
                            <p:stCondLst>
                              <p:cond delay="3000"/>
                            </p:stCondLst>
                            <p:childTnLst>
                              <p:par>
                                <p:cTn id="40" presetID="22" presetClass="entr" presetSubtype="1" fill="hold" nodeType="afterEffect">
                                  <p:stCondLst>
                                    <p:cond delay="0"/>
                                  </p:stCondLst>
                                  <p:childTnLst>
                                    <p:set>
                                      <p:cBhvr>
                                        <p:cTn id="41" dur="1" fill="hold">
                                          <p:stCondLst>
                                            <p:cond delay="0"/>
                                          </p:stCondLst>
                                        </p:cTn>
                                        <p:tgtEl>
                                          <p:spTgt spid="34920"/>
                                        </p:tgtEl>
                                        <p:attrNameLst>
                                          <p:attrName>style.visibility</p:attrName>
                                        </p:attrNameLst>
                                      </p:cBhvr>
                                      <p:to>
                                        <p:strVal val="visible"/>
                                      </p:to>
                                    </p:set>
                                    <p:animEffect transition="in" filter="wipe(up)">
                                      <p:cBhvr>
                                        <p:cTn id="42" dur="500"/>
                                        <p:tgtEl>
                                          <p:spTgt spid="34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30" grpId="0" animBg="1"/>
      <p:bldP spid="220207" grpId="0" animBg="1"/>
      <p:bldP spid="220208" grpId="0" animBg="1"/>
      <p:bldP spid="220208" grpId="1" animBg="1"/>
      <p:bldP spid="349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69" descr="BoxEther"/>
          <p:cNvPicPr>
            <a:picLocks noChangeAspect="1" noChangeArrowheads="1"/>
          </p:cNvPicPr>
          <p:nvPr/>
        </p:nvPicPr>
        <p:blipFill>
          <a:blip r:embed="rId3" cstate="print"/>
          <a:srcRect/>
          <a:stretch>
            <a:fillRect/>
          </a:stretch>
        </p:blipFill>
        <p:spPr bwMode="auto">
          <a:xfrm>
            <a:off x="4425950" y="2595563"/>
            <a:ext cx="2133600" cy="452437"/>
          </a:xfrm>
          <a:prstGeom prst="rect">
            <a:avLst/>
          </a:prstGeom>
          <a:noFill/>
          <a:ln w="9525">
            <a:noFill/>
            <a:miter lim="800000"/>
            <a:headEnd/>
            <a:tailEnd/>
          </a:ln>
        </p:spPr>
      </p:pic>
      <p:pic>
        <p:nvPicPr>
          <p:cNvPr id="36867" name="Picture 61" descr="BoxEther"/>
          <p:cNvPicPr>
            <a:picLocks noChangeAspect="1" noChangeArrowheads="1"/>
          </p:cNvPicPr>
          <p:nvPr/>
        </p:nvPicPr>
        <p:blipFill>
          <a:blip r:embed="rId3" cstate="print"/>
          <a:srcRect/>
          <a:stretch>
            <a:fillRect/>
          </a:stretch>
        </p:blipFill>
        <p:spPr bwMode="auto">
          <a:xfrm>
            <a:off x="1600200" y="2590800"/>
            <a:ext cx="2133600" cy="452438"/>
          </a:xfrm>
          <a:prstGeom prst="rect">
            <a:avLst/>
          </a:prstGeom>
          <a:noFill/>
          <a:ln w="9525">
            <a:noFill/>
            <a:miter lim="800000"/>
            <a:headEnd/>
            <a:tailEnd/>
          </a:ln>
        </p:spPr>
      </p:pic>
      <p:sp>
        <p:nvSpPr>
          <p:cNvPr id="36868" name="Title 62"/>
          <p:cNvSpPr>
            <a:spLocks noGrp="1"/>
          </p:cNvSpPr>
          <p:nvPr>
            <p:ph type="title" idx="4294967295"/>
          </p:nvPr>
        </p:nvSpPr>
        <p:spPr/>
        <p:txBody>
          <a:bodyPr/>
          <a:lstStyle/>
          <a:p>
            <a:r>
              <a:rPr lang="en-US" dirty="0"/>
              <a:t>Single Image Example (Cont.)</a:t>
            </a:r>
          </a:p>
        </p:txBody>
      </p:sp>
      <p:pic>
        <p:nvPicPr>
          <p:cNvPr id="36913" name="Picture 6" descr="netcache2300"/>
          <p:cNvPicPr>
            <a:picLocks noChangeAspect="1" noChangeArrowheads="1"/>
          </p:cNvPicPr>
          <p:nvPr/>
        </p:nvPicPr>
        <p:blipFill>
          <a:blip r:embed="rId4" cstate="print"/>
          <a:srcRect/>
          <a:stretch>
            <a:fillRect/>
          </a:stretch>
        </p:blipFill>
        <p:spPr bwMode="auto">
          <a:xfrm>
            <a:off x="4529138" y="4144963"/>
            <a:ext cx="1927225" cy="687387"/>
          </a:xfrm>
          <a:prstGeom prst="rect">
            <a:avLst/>
          </a:prstGeom>
          <a:noFill/>
          <a:ln w="9525">
            <a:noFill/>
            <a:miter lim="800000"/>
            <a:headEnd/>
            <a:tailEnd/>
          </a:ln>
        </p:spPr>
      </p:pic>
      <p:pic>
        <p:nvPicPr>
          <p:cNvPr id="36914" name="Picture 7" descr="netcache2300"/>
          <p:cNvPicPr>
            <a:picLocks noChangeAspect="1" noChangeArrowheads="1"/>
          </p:cNvPicPr>
          <p:nvPr/>
        </p:nvPicPr>
        <p:blipFill>
          <a:blip r:embed="rId4" cstate="print"/>
          <a:srcRect/>
          <a:stretch>
            <a:fillRect/>
          </a:stretch>
        </p:blipFill>
        <p:spPr bwMode="auto">
          <a:xfrm>
            <a:off x="1703388" y="4144963"/>
            <a:ext cx="1927225" cy="687387"/>
          </a:xfrm>
          <a:prstGeom prst="rect">
            <a:avLst/>
          </a:prstGeom>
          <a:noFill/>
          <a:ln w="9525">
            <a:noFill/>
            <a:miter lim="800000"/>
            <a:headEnd/>
            <a:tailEnd/>
          </a:ln>
        </p:spPr>
      </p:pic>
      <p:sp>
        <p:nvSpPr>
          <p:cNvPr id="36920" name="Text Box 13"/>
          <p:cNvSpPr txBox="1">
            <a:spLocks noChangeArrowheads="1"/>
          </p:cNvSpPr>
          <p:nvPr/>
        </p:nvSpPr>
        <p:spPr bwMode="auto">
          <a:xfrm>
            <a:off x="1735138" y="4818063"/>
            <a:ext cx="1039812" cy="274637"/>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Controller 1</a:t>
            </a:r>
          </a:p>
        </p:txBody>
      </p:sp>
      <p:sp>
        <p:nvSpPr>
          <p:cNvPr id="36921" name="Text Box 14"/>
          <p:cNvSpPr txBox="1">
            <a:spLocks noChangeArrowheads="1"/>
          </p:cNvSpPr>
          <p:nvPr/>
        </p:nvSpPr>
        <p:spPr bwMode="auto">
          <a:xfrm>
            <a:off x="5457825" y="4818063"/>
            <a:ext cx="1335088" cy="274637"/>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Controller 2</a:t>
            </a:r>
          </a:p>
        </p:txBody>
      </p:sp>
      <p:sp>
        <p:nvSpPr>
          <p:cNvPr id="36876" name="Text Box 24"/>
          <p:cNvSpPr txBox="1">
            <a:spLocks noChangeArrowheads="1"/>
          </p:cNvSpPr>
          <p:nvPr/>
        </p:nvSpPr>
        <p:spPr bwMode="auto">
          <a:xfrm>
            <a:off x="3440113" y="1184275"/>
            <a:ext cx="1371600" cy="274638"/>
          </a:xfrm>
          <a:prstGeom prst="rect">
            <a:avLst/>
          </a:prstGeom>
          <a:noFill/>
          <a:ln w="9525">
            <a:noFill/>
            <a:miter lim="800000"/>
            <a:headEnd/>
            <a:tailEnd/>
          </a:ln>
        </p:spPr>
        <p:txBody>
          <a:bodyPr>
            <a:spAutoFit/>
          </a:bodyPr>
          <a:lstStyle/>
          <a:p>
            <a:pPr>
              <a:spcBef>
                <a:spcPct val="50000"/>
              </a:spcBef>
              <a:buClr>
                <a:schemeClr val="accent2"/>
              </a:buClr>
              <a:buFont typeface="Wingdings 2" pitchFamily="18" charset="2"/>
              <a:buNone/>
            </a:pPr>
            <a:r>
              <a:rPr lang="en-US" sz="1200" dirty="0"/>
              <a:t>Host</a:t>
            </a:r>
          </a:p>
        </p:txBody>
      </p:sp>
      <p:sp>
        <p:nvSpPr>
          <p:cNvPr id="36881" name="AutoShape 29"/>
          <p:cNvSpPr>
            <a:spLocks noChangeArrowheads="1"/>
          </p:cNvSpPr>
          <p:nvPr/>
        </p:nvSpPr>
        <p:spPr bwMode="auto">
          <a:xfrm>
            <a:off x="2324100" y="5410200"/>
            <a:ext cx="685800" cy="762000"/>
          </a:xfrm>
          <a:prstGeom prst="can">
            <a:avLst>
              <a:gd name="adj" fmla="val 27778"/>
            </a:avLst>
          </a:prstGeom>
          <a:solidFill>
            <a:schemeClr val="hlink"/>
          </a:solidFill>
          <a:ln w="19050">
            <a:solidFill>
              <a:schemeClr val="bg1"/>
            </a:solidFill>
            <a:round/>
            <a:headEnd/>
            <a:tailEnd/>
          </a:ln>
        </p:spPr>
        <p:txBody>
          <a:bodyPr wrap="none" anchor="ctr"/>
          <a:lstStyle/>
          <a:p>
            <a:pPr>
              <a:buClr>
                <a:schemeClr val="accent2"/>
              </a:buClr>
              <a:buFont typeface="Wingdings 2" pitchFamily="18" charset="2"/>
              <a:buNone/>
            </a:pPr>
            <a:r>
              <a:rPr lang="en-US" sz="1200" dirty="0">
                <a:solidFill>
                  <a:schemeClr val="bg1"/>
                </a:solidFill>
              </a:rPr>
              <a:t>LUNs</a:t>
            </a:r>
          </a:p>
        </p:txBody>
      </p:sp>
      <p:sp>
        <p:nvSpPr>
          <p:cNvPr id="36883" name="AutoShape 31"/>
          <p:cNvSpPr>
            <a:spLocks noChangeArrowheads="1"/>
          </p:cNvSpPr>
          <p:nvPr/>
        </p:nvSpPr>
        <p:spPr bwMode="auto">
          <a:xfrm>
            <a:off x="5149850" y="5410200"/>
            <a:ext cx="685800" cy="762000"/>
          </a:xfrm>
          <a:prstGeom prst="can">
            <a:avLst>
              <a:gd name="adj" fmla="val 27778"/>
            </a:avLst>
          </a:prstGeom>
          <a:solidFill>
            <a:schemeClr val="accent2"/>
          </a:solidFill>
          <a:ln w="19050">
            <a:solidFill>
              <a:schemeClr val="bg1"/>
            </a:solidFill>
            <a:prstDash val="dash"/>
            <a:round/>
            <a:headEnd/>
            <a:tailEnd/>
          </a:ln>
        </p:spPr>
        <p:txBody>
          <a:bodyPr wrap="none" anchor="ctr"/>
          <a:lstStyle/>
          <a:p>
            <a:pPr>
              <a:buClr>
                <a:schemeClr val="accent2"/>
              </a:buClr>
              <a:buFont typeface="Wingdings 2" pitchFamily="18" charset="2"/>
              <a:buNone/>
            </a:pPr>
            <a:r>
              <a:rPr lang="en-US" sz="1200" dirty="0">
                <a:solidFill>
                  <a:schemeClr val="bg1"/>
                </a:solidFill>
              </a:rPr>
              <a:t>LUNs</a:t>
            </a:r>
          </a:p>
        </p:txBody>
      </p:sp>
      <p:sp>
        <p:nvSpPr>
          <p:cNvPr id="36885" name="Text Box 33"/>
          <p:cNvSpPr txBox="1">
            <a:spLocks noChangeArrowheads="1"/>
          </p:cNvSpPr>
          <p:nvPr/>
        </p:nvSpPr>
        <p:spPr bwMode="auto">
          <a:xfrm>
            <a:off x="7000875" y="3048000"/>
            <a:ext cx="1936750" cy="649288"/>
          </a:xfrm>
          <a:prstGeom prst="rect">
            <a:avLst/>
          </a:prstGeom>
          <a:solidFill>
            <a:schemeClr val="hlink"/>
          </a:solidFill>
          <a:ln w="9525">
            <a:solidFill>
              <a:schemeClr val="bg2"/>
            </a:solidFill>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1"/>
                </a:solidFill>
              </a:rPr>
              <a:t>Solid blue lines are paths to the LUNs being served by Controller 1</a:t>
            </a:r>
          </a:p>
        </p:txBody>
      </p:sp>
      <p:sp>
        <p:nvSpPr>
          <p:cNvPr id="36886" name="Text Box 34"/>
          <p:cNvSpPr txBox="1">
            <a:spLocks noChangeArrowheads="1"/>
          </p:cNvSpPr>
          <p:nvPr/>
        </p:nvSpPr>
        <p:spPr bwMode="auto">
          <a:xfrm>
            <a:off x="7000875" y="3962400"/>
            <a:ext cx="1936750" cy="649288"/>
          </a:xfrm>
          <a:prstGeom prst="rect">
            <a:avLst/>
          </a:prstGeom>
          <a:solidFill>
            <a:schemeClr val="accent2"/>
          </a:solidFill>
          <a:ln w="9525">
            <a:solidFill>
              <a:schemeClr val="bg2"/>
            </a:solidFill>
            <a:prstDash val="sysDot"/>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1"/>
                </a:solidFill>
              </a:rPr>
              <a:t>Dashed green lines are paths to the LUNs being served by Controller 2</a:t>
            </a:r>
          </a:p>
        </p:txBody>
      </p:sp>
      <p:pic>
        <p:nvPicPr>
          <p:cNvPr id="36895" name="Picture 43" descr="Unix_box"/>
          <p:cNvPicPr>
            <a:picLocks noChangeAspect="1" noChangeArrowheads="1"/>
          </p:cNvPicPr>
          <p:nvPr/>
        </p:nvPicPr>
        <p:blipFill>
          <a:blip r:embed="rId5" cstate="print"/>
          <a:srcRect/>
          <a:stretch>
            <a:fillRect/>
          </a:stretch>
        </p:blipFill>
        <p:spPr bwMode="auto">
          <a:xfrm>
            <a:off x="3476625" y="1417638"/>
            <a:ext cx="1295400" cy="606425"/>
          </a:xfrm>
          <a:prstGeom prst="rect">
            <a:avLst/>
          </a:prstGeom>
          <a:noFill/>
          <a:ln w="9525">
            <a:noFill/>
            <a:miter lim="800000"/>
            <a:headEnd/>
            <a:tailEnd/>
          </a:ln>
        </p:spPr>
      </p:pic>
      <p:sp>
        <p:nvSpPr>
          <p:cNvPr id="220207" name="Text Box 47"/>
          <p:cNvSpPr txBox="1">
            <a:spLocks noChangeArrowheads="1"/>
          </p:cNvSpPr>
          <p:nvPr/>
        </p:nvSpPr>
        <p:spPr bwMode="auto">
          <a:xfrm>
            <a:off x="7000875" y="1819275"/>
            <a:ext cx="1936750" cy="649288"/>
          </a:xfrm>
          <a:prstGeom prst="rect">
            <a:avLst/>
          </a:prstGeom>
          <a:noFill/>
          <a:ln w="9525">
            <a:solidFill>
              <a:schemeClr val="bg2"/>
            </a:solidFill>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2"/>
                </a:solidFill>
              </a:rPr>
              <a:t>Controller 2 takes over all operations MP layer works around the failure</a:t>
            </a:r>
          </a:p>
        </p:txBody>
      </p:sp>
      <p:sp>
        <p:nvSpPr>
          <p:cNvPr id="220208" name="Text Box 48"/>
          <p:cNvSpPr txBox="1">
            <a:spLocks noChangeArrowheads="1"/>
          </p:cNvSpPr>
          <p:nvPr/>
        </p:nvSpPr>
        <p:spPr bwMode="auto">
          <a:xfrm>
            <a:off x="7000875" y="1254125"/>
            <a:ext cx="1936750" cy="466725"/>
          </a:xfrm>
          <a:prstGeom prst="rect">
            <a:avLst/>
          </a:prstGeom>
          <a:noFill/>
          <a:ln w="9525">
            <a:solidFill>
              <a:schemeClr val="bg2"/>
            </a:solidFill>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2"/>
                </a:solidFill>
              </a:rPr>
              <a:t>Controller 1 will experience a failure</a:t>
            </a:r>
          </a:p>
        </p:txBody>
      </p:sp>
      <p:sp>
        <p:nvSpPr>
          <p:cNvPr id="36909" name="Text Box 59"/>
          <p:cNvSpPr txBox="1">
            <a:spLocks noChangeArrowheads="1"/>
          </p:cNvSpPr>
          <p:nvPr/>
        </p:nvSpPr>
        <p:spPr bwMode="auto">
          <a:xfrm>
            <a:off x="2954338" y="6227763"/>
            <a:ext cx="2217737" cy="274637"/>
          </a:xfrm>
          <a:prstGeom prst="rect">
            <a:avLst/>
          </a:prstGeom>
          <a:noFill/>
          <a:ln w="12700">
            <a:noFill/>
            <a:miter lim="800000"/>
            <a:headEnd/>
            <a:tailEnd/>
          </a:ln>
        </p:spPr>
        <p:txBody>
          <a:bodyPr wrap="none">
            <a:spAutoFit/>
          </a:bodyPr>
          <a:lstStyle/>
          <a:p>
            <a:pPr>
              <a:buClr>
                <a:schemeClr val="accent2"/>
              </a:buClr>
              <a:buFont typeface="Wingdings 2" pitchFamily="18" charset="2"/>
              <a:buNone/>
            </a:pPr>
            <a:r>
              <a:rPr lang="en-US" sz="1200" dirty="0"/>
              <a:t>Multipathing software required</a:t>
            </a:r>
          </a:p>
        </p:txBody>
      </p:sp>
      <p:cxnSp>
        <p:nvCxnSpPr>
          <p:cNvPr id="36926" name="AutoShape 62"/>
          <p:cNvCxnSpPr>
            <a:cxnSpLocks noChangeShapeType="1"/>
            <a:stCxn id="0" idx="3"/>
            <a:endCxn id="0" idx="0"/>
          </p:cNvCxnSpPr>
          <p:nvPr/>
        </p:nvCxnSpPr>
        <p:spPr bwMode="gray">
          <a:xfrm>
            <a:off x="4772025" y="1720850"/>
            <a:ext cx="720725" cy="874713"/>
          </a:xfrm>
          <a:prstGeom prst="bentConnector2">
            <a:avLst/>
          </a:prstGeom>
          <a:noFill/>
          <a:ln w="19050">
            <a:solidFill>
              <a:schemeClr val="accent2"/>
            </a:solidFill>
            <a:prstDash val="dash"/>
            <a:miter lim="800000"/>
            <a:headEnd/>
            <a:tailEnd type="none" w="med" len="sm"/>
          </a:ln>
          <a:effectLst/>
        </p:spPr>
      </p:cxnSp>
      <p:cxnSp>
        <p:nvCxnSpPr>
          <p:cNvPr id="36927" name="AutoShape 63"/>
          <p:cNvCxnSpPr>
            <a:cxnSpLocks noChangeShapeType="1"/>
            <a:stCxn id="0" idx="2"/>
            <a:endCxn id="0" idx="0"/>
          </p:cNvCxnSpPr>
          <p:nvPr/>
        </p:nvCxnSpPr>
        <p:spPr bwMode="gray">
          <a:xfrm>
            <a:off x="5492750" y="3048000"/>
            <a:ext cx="0" cy="1096963"/>
          </a:xfrm>
          <a:prstGeom prst="straightConnector1">
            <a:avLst/>
          </a:prstGeom>
          <a:noFill/>
          <a:ln w="19050">
            <a:solidFill>
              <a:schemeClr val="accent2"/>
            </a:solidFill>
            <a:prstDash val="dash"/>
            <a:round/>
            <a:headEnd/>
            <a:tailEnd type="none" w="med" len="sm"/>
          </a:ln>
          <a:effectLst/>
        </p:spPr>
      </p:cxnSp>
      <p:cxnSp>
        <p:nvCxnSpPr>
          <p:cNvPr id="36929" name="AutoShape 65"/>
          <p:cNvCxnSpPr>
            <a:cxnSpLocks noChangeShapeType="1"/>
            <a:stCxn id="0" idx="1"/>
            <a:endCxn id="0" idx="0"/>
          </p:cNvCxnSpPr>
          <p:nvPr/>
        </p:nvCxnSpPr>
        <p:spPr bwMode="gray">
          <a:xfrm rot="10800000" flipV="1">
            <a:off x="2667000" y="1720850"/>
            <a:ext cx="809625" cy="869950"/>
          </a:xfrm>
          <a:prstGeom prst="bentConnector2">
            <a:avLst/>
          </a:prstGeom>
          <a:noFill/>
          <a:ln w="19050">
            <a:solidFill>
              <a:schemeClr val="hlink"/>
            </a:solidFill>
            <a:miter lim="800000"/>
            <a:headEnd/>
            <a:tailEnd type="none" w="med" len="sm"/>
          </a:ln>
          <a:effectLst/>
        </p:spPr>
      </p:cxnSp>
      <p:cxnSp>
        <p:nvCxnSpPr>
          <p:cNvPr id="36930" name="AutoShape 66"/>
          <p:cNvCxnSpPr>
            <a:cxnSpLocks noChangeShapeType="1"/>
            <a:stCxn id="0" idx="2"/>
            <a:endCxn id="0" idx="0"/>
          </p:cNvCxnSpPr>
          <p:nvPr/>
        </p:nvCxnSpPr>
        <p:spPr bwMode="gray">
          <a:xfrm>
            <a:off x="2667000" y="3043238"/>
            <a:ext cx="0" cy="1101725"/>
          </a:xfrm>
          <a:prstGeom prst="straightConnector1">
            <a:avLst/>
          </a:prstGeom>
          <a:noFill/>
          <a:ln w="19050">
            <a:solidFill>
              <a:schemeClr val="hlink"/>
            </a:solidFill>
            <a:round/>
            <a:headEnd/>
            <a:tailEnd type="none" w="med" len="sm"/>
          </a:ln>
          <a:effectLst/>
        </p:spPr>
      </p:cxnSp>
      <p:cxnSp>
        <p:nvCxnSpPr>
          <p:cNvPr id="36931" name="AutoShape 67"/>
          <p:cNvCxnSpPr>
            <a:cxnSpLocks noChangeShapeType="1"/>
            <a:stCxn id="0" idx="2"/>
            <a:endCxn id="36881" idx="1"/>
          </p:cNvCxnSpPr>
          <p:nvPr/>
        </p:nvCxnSpPr>
        <p:spPr bwMode="gray">
          <a:xfrm>
            <a:off x="2667000" y="4832350"/>
            <a:ext cx="0" cy="568325"/>
          </a:xfrm>
          <a:prstGeom prst="straightConnector1">
            <a:avLst/>
          </a:prstGeom>
          <a:noFill/>
          <a:ln w="19050">
            <a:solidFill>
              <a:schemeClr val="hlink"/>
            </a:solidFill>
            <a:round/>
            <a:headEnd/>
            <a:tailEnd type="none" w="med" len="sm"/>
          </a:ln>
          <a:effectLst/>
        </p:spPr>
      </p:cxnSp>
      <p:cxnSp>
        <p:nvCxnSpPr>
          <p:cNvPr id="36928" name="AutoShape 64"/>
          <p:cNvCxnSpPr>
            <a:cxnSpLocks noChangeShapeType="1"/>
            <a:stCxn id="0" idx="2"/>
            <a:endCxn id="36883" idx="1"/>
          </p:cNvCxnSpPr>
          <p:nvPr/>
        </p:nvCxnSpPr>
        <p:spPr bwMode="gray">
          <a:xfrm>
            <a:off x="5492750" y="4832350"/>
            <a:ext cx="0" cy="568325"/>
          </a:xfrm>
          <a:prstGeom prst="straightConnector1">
            <a:avLst/>
          </a:prstGeom>
          <a:noFill/>
          <a:ln w="19050">
            <a:solidFill>
              <a:schemeClr val="accent2"/>
            </a:solidFill>
            <a:prstDash val="dash"/>
            <a:round/>
            <a:headEnd/>
            <a:tailEnd type="none" w="med" len="sm"/>
          </a:ln>
          <a:effectLst/>
        </p:spPr>
      </p:cxnSp>
      <p:cxnSp>
        <p:nvCxnSpPr>
          <p:cNvPr id="36933" name="AutoShape 69"/>
          <p:cNvCxnSpPr>
            <a:cxnSpLocks noChangeShapeType="1"/>
            <a:stCxn id="36881" idx="1"/>
            <a:endCxn id="0" idx="2"/>
          </p:cNvCxnSpPr>
          <p:nvPr/>
        </p:nvCxnSpPr>
        <p:spPr bwMode="gray">
          <a:xfrm flipV="1">
            <a:off x="2667000" y="4832350"/>
            <a:ext cx="2825750" cy="568325"/>
          </a:xfrm>
          <a:prstGeom prst="straightConnector1">
            <a:avLst/>
          </a:prstGeom>
          <a:noFill/>
          <a:ln w="19050">
            <a:solidFill>
              <a:schemeClr val="hlink"/>
            </a:solidFill>
            <a:round/>
            <a:headEnd/>
            <a:tailEnd type="none" w="med" len="sm"/>
          </a:ln>
          <a:effectLst/>
        </p:spPr>
      </p:cxnSp>
      <p:cxnSp>
        <p:nvCxnSpPr>
          <p:cNvPr id="36935" name="AutoShape 71"/>
          <p:cNvCxnSpPr>
            <a:cxnSpLocks noChangeShapeType="1"/>
            <a:stCxn id="0" idx="2"/>
            <a:endCxn id="0" idx="0"/>
          </p:cNvCxnSpPr>
          <p:nvPr/>
        </p:nvCxnSpPr>
        <p:spPr bwMode="gray">
          <a:xfrm>
            <a:off x="2667000" y="3043238"/>
            <a:ext cx="2825750" cy="1101725"/>
          </a:xfrm>
          <a:prstGeom prst="straightConnector1">
            <a:avLst/>
          </a:prstGeom>
          <a:noFill/>
          <a:ln w="19050">
            <a:solidFill>
              <a:schemeClr val="hlink"/>
            </a:solidFill>
            <a:round/>
            <a:headEnd/>
            <a:tailEnd type="none" w="med" len="sm"/>
          </a:ln>
          <a:effectLst/>
        </p:spPr>
      </p:cxnSp>
      <p:sp>
        <p:nvSpPr>
          <p:cNvPr id="36940" name="Rectangle 76"/>
          <p:cNvSpPr>
            <a:spLocks noChangeArrowheads="1"/>
          </p:cNvSpPr>
          <p:nvPr/>
        </p:nvSpPr>
        <p:spPr bwMode="auto">
          <a:xfrm>
            <a:off x="2235200" y="3559175"/>
            <a:ext cx="890588" cy="1616075"/>
          </a:xfrm>
          <a:prstGeom prst="rect">
            <a:avLst/>
          </a:prstGeom>
          <a:noFill/>
          <a:ln w="19050" algn="ctr">
            <a:noFill/>
            <a:miter lim="800000"/>
            <a:headEnd/>
            <a:tailEnd/>
          </a:ln>
          <a:effectLst/>
        </p:spPr>
        <p:txBody>
          <a:bodyPr wrap="none">
            <a:spAutoFit/>
          </a:bodyPr>
          <a:lstStyle/>
          <a:p>
            <a:r>
              <a:rPr lang="en-US" sz="10000" b="1" dirty="0">
                <a:solidFill>
                  <a:schemeClr val="folHlink"/>
                </a:solidFill>
              </a:rPr>
              <a:t>x</a:t>
            </a:r>
          </a:p>
        </p:txBody>
      </p:sp>
      <p:sp>
        <p:nvSpPr>
          <p:cNvPr id="52" name="Text Box 22"/>
          <p:cNvSpPr txBox="1">
            <a:spLocks noChangeArrowheads="1"/>
          </p:cNvSpPr>
          <p:nvPr/>
        </p:nvSpPr>
        <p:spPr bwMode="auto">
          <a:xfrm>
            <a:off x="1819892" y="2340685"/>
            <a:ext cx="13716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smtClean="0"/>
              <a:t>Fabric </a:t>
            </a:r>
            <a:r>
              <a:rPr lang="en-US" sz="1200" dirty="0"/>
              <a:t>1</a:t>
            </a:r>
          </a:p>
        </p:txBody>
      </p:sp>
      <p:sp>
        <p:nvSpPr>
          <p:cNvPr id="53" name="Text Box 23"/>
          <p:cNvSpPr txBox="1">
            <a:spLocks noChangeArrowheads="1"/>
          </p:cNvSpPr>
          <p:nvPr/>
        </p:nvSpPr>
        <p:spPr bwMode="auto">
          <a:xfrm>
            <a:off x="5605463" y="2362200"/>
            <a:ext cx="16002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smtClean="0"/>
              <a:t>Fabric </a:t>
            </a:r>
            <a:r>
              <a:rPr lang="en-US" sz="1200" dirty="0"/>
              <a:t>2</a:t>
            </a:r>
          </a:p>
        </p:txBody>
      </p:sp>
      <p:sp>
        <p:nvSpPr>
          <p:cNvPr id="62" name="Text Box 8"/>
          <p:cNvSpPr txBox="1">
            <a:spLocks noChangeArrowheads="1"/>
          </p:cNvSpPr>
          <p:nvPr/>
        </p:nvSpPr>
        <p:spPr bwMode="auto">
          <a:xfrm>
            <a:off x="1750541" y="3917950"/>
            <a:ext cx="4572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0c</a:t>
            </a:r>
          </a:p>
        </p:txBody>
      </p:sp>
      <p:sp>
        <p:nvSpPr>
          <p:cNvPr id="63" name="Text Box 9"/>
          <p:cNvSpPr txBox="1">
            <a:spLocks noChangeArrowheads="1"/>
          </p:cNvSpPr>
          <p:nvPr/>
        </p:nvSpPr>
        <p:spPr bwMode="auto">
          <a:xfrm>
            <a:off x="4573588" y="3917950"/>
            <a:ext cx="4572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0c</a:t>
            </a:r>
          </a:p>
        </p:txBody>
      </p:sp>
      <p:sp>
        <p:nvSpPr>
          <p:cNvPr id="64" name="Text Box 10"/>
          <p:cNvSpPr txBox="1">
            <a:spLocks noChangeArrowheads="1"/>
          </p:cNvSpPr>
          <p:nvPr/>
        </p:nvSpPr>
        <p:spPr bwMode="auto">
          <a:xfrm>
            <a:off x="5992242" y="3917950"/>
            <a:ext cx="457200" cy="274638"/>
          </a:xfrm>
          <a:prstGeom prst="rect">
            <a:avLst/>
          </a:prstGeom>
          <a:noFill/>
          <a:ln w="9525">
            <a:noFill/>
            <a:miter lim="800000"/>
            <a:headEnd/>
            <a:tailEnd/>
          </a:ln>
        </p:spPr>
        <p:txBody>
          <a:bodyPr>
            <a:spAutoFit/>
          </a:bodyPr>
          <a:lstStyle/>
          <a:p>
            <a:pPr algn="r">
              <a:spcBef>
                <a:spcPct val="50000"/>
              </a:spcBef>
              <a:buClr>
                <a:schemeClr val="accent2"/>
              </a:buClr>
              <a:buFont typeface="Wingdings 2" pitchFamily="18" charset="2"/>
              <a:buNone/>
            </a:pPr>
            <a:r>
              <a:rPr lang="en-US" sz="1200" dirty="0"/>
              <a:t>0d</a:t>
            </a:r>
          </a:p>
        </p:txBody>
      </p:sp>
      <p:sp>
        <p:nvSpPr>
          <p:cNvPr id="65" name="Text Box 11"/>
          <p:cNvSpPr txBox="1">
            <a:spLocks noChangeArrowheads="1"/>
          </p:cNvSpPr>
          <p:nvPr/>
        </p:nvSpPr>
        <p:spPr bwMode="auto">
          <a:xfrm>
            <a:off x="3141663" y="3917950"/>
            <a:ext cx="457200" cy="274638"/>
          </a:xfrm>
          <a:prstGeom prst="rect">
            <a:avLst/>
          </a:prstGeom>
          <a:noFill/>
          <a:ln w="9525">
            <a:noFill/>
            <a:miter lim="800000"/>
            <a:headEnd/>
            <a:tailEnd/>
          </a:ln>
        </p:spPr>
        <p:txBody>
          <a:bodyPr>
            <a:spAutoFit/>
          </a:bodyPr>
          <a:lstStyle/>
          <a:p>
            <a:pPr algn="r">
              <a:spcBef>
                <a:spcPct val="50000"/>
              </a:spcBef>
              <a:buClr>
                <a:schemeClr val="accent2"/>
              </a:buClr>
              <a:buFont typeface="Wingdings 2" pitchFamily="18" charset="2"/>
              <a:buNone/>
            </a:pPr>
            <a:r>
              <a:rPr lang="en-US" sz="1200" dirty="0"/>
              <a:t>0d</a:t>
            </a:r>
          </a:p>
        </p:txBody>
      </p:sp>
      <p:sp>
        <p:nvSpPr>
          <p:cNvPr id="34" name="Text Box 12"/>
          <p:cNvSpPr txBox="1">
            <a:spLocks noChangeArrowheads="1"/>
          </p:cNvSpPr>
          <p:nvPr/>
        </p:nvSpPr>
        <p:spPr bwMode="auto">
          <a:xfrm>
            <a:off x="384175" y="4289425"/>
            <a:ext cx="1295400" cy="457200"/>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smtClean="0"/>
              <a:t>High-Availability</a:t>
            </a:r>
            <a:r>
              <a:rPr lang="en-US" sz="1200" dirty="0"/>
              <a:t/>
            </a:r>
            <a:br>
              <a:rPr lang="en-US" sz="1200" dirty="0"/>
            </a:br>
            <a:r>
              <a:rPr lang="en-US" sz="1200" dirty="0"/>
              <a:t>Configuration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0208"/>
                                        </p:tgtEl>
                                        <p:attrNameLst>
                                          <p:attrName>style.visibility</p:attrName>
                                        </p:attrNameLst>
                                      </p:cBhvr>
                                      <p:to>
                                        <p:strVal val="visible"/>
                                      </p:to>
                                    </p:set>
                                    <p:animEffect transition="in" filter="fade">
                                      <p:cBhvr>
                                        <p:cTn id="7" dur="500"/>
                                        <p:tgtEl>
                                          <p:spTgt spid="22020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940"/>
                                        </p:tgtEl>
                                        <p:attrNameLst>
                                          <p:attrName>style.visibility</p:attrName>
                                        </p:attrNameLst>
                                      </p:cBhvr>
                                      <p:to>
                                        <p:strVal val="visible"/>
                                      </p:to>
                                    </p:set>
                                    <p:animEffect transition="in" filter="fade">
                                      <p:cBhvr>
                                        <p:cTn id="10" dur="500"/>
                                        <p:tgtEl>
                                          <p:spTgt spid="3694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220208"/>
                                        </p:tgtEl>
                                      </p:cBhvr>
                                    </p:animEffect>
                                    <p:set>
                                      <p:cBhvr>
                                        <p:cTn id="15" dur="1" fill="hold">
                                          <p:stCondLst>
                                            <p:cond delay="499"/>
                                          </p:stCondLst>
                                        </p:cTn>
                                        <p:tgtEl>
                                          <p:spTgt spid="220208"/>
                                        </p:tgtEl>
                                        <p:attrNameLst>
                                          <p:attrName>style.visibility</p:attrName>
                                        </p:attrNameLst>
                                      </p:cBhvr>
                                      <p:to>
                                        <p:strVal val="hidden"/>
                                      </p:to>
                                    </p:set>
                                  </p:childTnLst>
                                </p:cTn>
                              </p:par>
                              <p:par>
                                <p:cTn id="16" presetID="10" presetClass="entr" presetSubtype="0" fill="hold" grpId="0" nodeType="withEffect">
                                  <p:stCondLst>
                                    <p:cond delay="0"/>
                                  </p:stCondLst>
                                  <p:childTnLst>
                                    <p:set>
                                      <p:cBhvr>
                                        <p:cTn id="17" dur="1" fill="hold">
                                          <p:stCondLst>
                                            <p:cond delay="0"/>
                                          </p:stCondLst>
                                        </p:cTn>
                                        <p:tgtEl>
                                          <p:spTgt spid="220207"/>
                                        </p:tgtEl>
                                        <p:attrNameLst>
                                          <p:attrName>style.visibility</p:attrName>
                                        </p:attrNameLst>
                                      </p:cBhvr>
                                      <p:to>
                                        <p:strVal val="visible"/>
                                      </p:to>
                                    </p:set>
                                    <p:animEffect transition="in" filter="fade">
                                      <p:cBhvr>
                                        <p:cTn id="18" dur="500"/>
                                        <p:tgtEl>
                                          <p:spTgt spid="220207"/>
                                        </p:tgtEl>
                                      </p:cBhvr>
                                    </p:animEffect>
                                  </p:childTnLst>
                                </p:cTn>
                              </p:par>
                            </p:childTnLst>
                          </p:cTn>
                        </p:par>
                        <p:par>
                          <p:cTn id="19" fill="hold">
                            <p:stCondLst>
                              <p:cond delay="500"/>
                            </p:stCondLst>
                            <p:childTnLst>
                              <p:par>
                                <p:cTn id="20" presetID="22" presetClass="exit" presetSubtype="1" fill="hold" nodeType="afterEffect">
                                  <p:stCondLst>
                                    <p:cond delay="0"/>
                                  </p:stCondLst>
                                  <p:childTnLst>
                                    <p:animEffect transition="out" filter="wipe(up)">
                                      <p:cBhvr>
                                        <p:cTn id="21" dur="500"/>
                                        <p:tgtEl>
                                          <p:spTgt spid="36930"/>
                                        </p:tgtEl>
                                      </p:cBhvr>
                                    </p:animEffect>
                                    <p:set>
                                      <p:cBhvr>
                                        <p:cTn id="22" dur="1" fill="hold">
                                          <p:stCondLst>
                                            <p:cond delay="499"/>
                                          </p:stCondLst>
                                        </p:cTn>
                                        <p:tgtEl>
                                          <p:spTgt spid="36930"/>
                                        </p:tgtEl>
                                        <p:attrNameLst>
                                          <p:attrName>style.visibility</p:attrName>
                                        </p:attrNameLst>
                                      </p:cBhvr>
                                      <p:to>
                                        <p:strVal val="hidden"/>
                                      </p:to>
                                    </p:set>
                                  </p:childTnLst>
                                </p:cTn>
                              </p:par>
                            </p:childTnLst>
                          </p:cTn>
                        </p:par>
                        <p:par>
                          <p:cTn id="23" fill="hold">
                            <p:stCondLst>
                              <p:cond delay="1000"/>
                            </p:stCondLst>
                            <p:childTnLst>
                              <p:par>
                                <p:cTn id="24" presetID="22" presetClass="exit" presetSubtype="1" fill="hold" nodeType="afterEffect">
                                  <p:stCondLst>
                                    <p:cond delay="0"/>
                                  </p:stCondLst>
                                  <p:childTnLst>
                                    <p:animEffect transition="out" filter="wipe(up)">
                                      <p:cBhvr>
                                        <p:cTn id="25" dur="500"/>
                                        <p:tgtEl>
                                          <p:spTgt spid="36931"/>
                                        </p:tgtEl>
                                      </p:cBhvr>
                                    </p:animEffect>
                                    <p:set>
                                      <p:cBhvr>
                                        <p:cTn id="26" dur="1" fill="hold">
                                          <p:stCondLst>
                                            <p:cond delay="499"/>
                                          </p:stCondLst>
                                        </p:cTn>
                                        <p:tgtEl>
                                          <p:spTgt spid="36931"/>
                                        </p:tgtEl>
                                        <p:attrNameLst>
                                          <p:attrName>style.visibility</p:attrName>
                                        </p:attrNameLst>
                                      </p:cBhvr>
                                      <p:to>
                                        <p:strVal val="hidden"/>
                                      </p:to>
                                    </p:set>
                                  </p:childTnLst>
                                </p:cTn>
                              </p:par>
                            </p:childTnLst>
                          </p:cTn>
                        </p:par>
                        <p:par>
                          <p:cTn id="27" fill="hold">
                            <p:stCondLst>
                              <p:cond delay="1500"/>
                            </p:stCondLst>
                            <p:childTnLst>
                              <p:par>
                                <p:cTn id="28" presetID="22" presetClass="entr" presetSubtype="1" fill="hold" nodeType="afterEffect">
                                  <p:stCondLst>
                                    <p:cond delay="0"/>
                                  </p:stCondLst>
                                  <p:childTnLst>
                                    <p:set>
                                      <p:cBhvr>
                                        <p:cTn id="29" dur="1" fill="hold">
                                          <p:stCondLst>
                                            <p:cond delay="0"/>
                                          </p:stCondLst>
                                        </p:cTn>
                                        <p:tgtEl>
                                          <p:spTgt spid="36935"/>
                                        </p:tgtEl>
                                        <p:attrNameLst>
                                          <p:attrName>style.visibility</p:attrName>
                                        </p:attrNameLst>
                                      </p:cBhvr>
                                      <p:to>
                                        <p:strVal val="visible"/>
                                      </p:to>
                                    </p:set>
                                    <p:animEffect transition="in" filter="wipe(up)">
                                      <p:cBhvr>
                                        <p:cTn id="30" dur="500"/>
                                        <p:tgtEl>
                                          <p:spTgt spid="36935"/>
                                        </p:tgtEl>
                                      </p:cBhvr>
                                    </p:animEffect>
                                  </p:childTnLst>
                                </p:cTn>
                              </p:par>
                            </p:childTnLst>
                          </p:cTn>
                        </p:par>
                        <p:par>
                          <p:cTn id="31" fill="hold">
                            <p:stCondLst>
                              <p:cond delay="2000"/>
                            </p:stCondLst>
                            <p:childTnLst>
                              <p:par>
                                <p:cTn id="32" presetID="22" presetClass="entr" presetSubtype="1" fill="hold" nodeType="afterEffect">
                                  <p:stCondLst>
                                    <p:cond delay="0"/>
                                  </p:stCondLst>
                                  <p:childTnLst>
                                    <p:set>
                                      <p:cBhvr>
                                        <p:cTn id="33" dur="1" fill="hold">
                                          <p:stCondLst>
                                            <p:cond delay="0"/>
                                          </p:stCondLst>
                                        </p:cTn>
                                        <p:tgtEl>
                                          <p:spTgt spid="36933"/>
                                        </p:tgtEl>
                                        <p:attrNameLst>
                                          <p:attrName>style.visibility</p:attrName>
                                        </p:attrNameLst>
                                      </p:cBhvr>
                                      <p:to>
                                        <p:strVal val="visible"/>
                                      </p:to>
                                    </p:set>
                                    <p:animEffect transition="in" filter="wipe(up)">
                                      <p:cBhvr>
                                        <p:cTn id="34" dur="500"/>
                                        <p:tgtEl>
                                          <p:spTgt spid="369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207" grpId="0" animBg="1"/>
      <p:bldP spid="220208" grpId="0" animBg="1"/>
      <p:bldP spid="220208" grpId="1" animBg="1"/>
      <p:bldP spid="369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41"/>
          <p:cNvSpPr>
            <a:spLocks noGrp="1"/>
          </p:cNvSpPr>
          <p:nvPr>
            <p:ph type="title" idx="4294967295"/>
          </p:nvPr>
        </p:nvSpPr>
        <p:spPr/>
        <p:txBody>
          <a:bodyPr/>
          <a:lstStyle/>
          <a:p>
            <a:r>
              <a:rPr lang="en-US" dirty="0"/>
              <a:t>Single Image Example (Cont.)</a:t>
            </a:r>
          </a:p>
        </p:txBody>
      </p:sp>
      <p:sp>
        <p:nvSpPr>
          <p:cNvPr id="224295" name="Text Box 39"/>
          <p:cNvSpPr txBox="1">
            <a:spLocks noChangeArrowheads="1"/>
          </p:cNvSpPr>
          <p:nvPr/>
        </p:nvSpPr>
        <p:spPr bwMode="auto">
          <a:xfrm>
            <a:off x="5610225" y="2536825"/>
            <a:ext cx="1335088"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Loop Mode</a:t>
            </a:r>
          </a:p>
        </p:txBody>
      </p:sp>
      <p:sp>
        <p:nvSpPr>
          <p:cNvPr id="224296" name="Text Box 40"/>
          <p:cNvSpPr txBox="1">
            <a:spLocks noChangeArrowheads="1"/>
          </p:cNvSpPr>
          <p:nvPr/>
        </p:nvSpPr>
        <p:spPr bwMode="auto">
          <a:xfrm>
            <a:off x="1631950" y="2536825"/>
            <a:ext cx="1335088"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Loop Mode</a:t>
            </a:r>
          </a:p>
        </p:txBody>
      </p:sp>
      <p:sp>
        <p:nvSpPr>
          <p:cNvPr id="41003" name="Freeform 43"/>
          <p:cNvSpPr>
            <a:spLocks/>
          </p:cNvSpPr>
          <p:nvPr/>
        </p:nvSpPr>
        <p:spPr bwMode="gray">
          <a:xfrm flipH="1">
            <a:off x="2565400" y="1600200"/>
            <a:ext cx="1473200" cy="2692400"/>
          </a:xfrm>
          <a:custGeom>
            <a:avLst/>
            <a:gdLst/>
            <a:ahLst/>
            <a:cxnLst>
              <a:cxn ang="0">
                <a:pos x="0" y="0"/>
              </a:cxn>
              <a:cxn ang="0">
                <a:pos x="928" y="0"/>
              </a:cxn>
              <a:cxn ang="0">
                <a:pos x="928" y="624"/>
              </a:cxn>
            </a:cxnLst>
            <a:rect l="0" t="0" r="r" b="b"/>
            <a:pathLst>
              <a:path w="928" h="624">
                <a:moveTo>
                  <a:pt x="0" y="0"/>
                </a:moveTo>
                <a:lnTo>
                  <a:pt x="928" y="0"/>
                </a:lnTo>
                <a:lnTo>
                  <a:pt x="928" y="624"/>
                </a:lnTo>
              </a:path>
            </a:pathLst>
          </a:custGeom>
          <a:noFill/>
          <a:ln w="19050" cap="flat" cmpd="sng">
            <a:solidFill>
              <a:schemeClr val="accent2"/>
            </a:solidFill>
            <a:prstDash val="dash"/>
            <a:round/>
            <a:headEnd type="none" w="med" len="med"/>
            <a:tailEnd type="none" w="med" len="sm"/>
          </a:ln>
          <a:effectLst/>
        </p:spPr>
        <p:txBody>
          <a:bodyPr/>
          <a:lstStyle/>
          <a:p>
            <a:endParaRPr lang="en-US" dirty="0"/>
          </a:p>
        </p:txBody>
      </p:sp>
      <p:sp>
        <p:nvSpPr>
          <p:cNvPr id="41004" name="Freeform 44"/>
          <p:cNvSpPr>
            <a:spLocks/>
          </p:cNvSpPr>
          <p:nvPr/>
        </p:nvSpPr>
        <p:spPr bwMode="gray">
          <a:xfrm>
            <a:off x="4140200" y="1600200"/>
            <a:ext cx="1473200" cy="2717800"/>
          </a:xfrm>
          <a:custGeom>
            <a:avLst/>
            <a:gdLst/>
            <a:ahLst/>
            <a:cxnLst>
              <a:cxn ang="0">
                <a:pos x="0" y="0"/>
              </a:cxn>
              <a:cxn ang="0">
                <a:pos x="928" y="0"/>
              </a:cxn>
              <a:cxn ang="0">
                <a:pos x="928" y="624"/>
              </a:cxn>
            </a:cxnLst>
            <a:rect l="0" t="0" r="r" b="b"/>
            <a:pathLst>
              <a:path w="928" h="624">
                <a:moveTo>
                  <a:pt x="0" y="0"/>
                </a:moveTo>
                <a:lnTo>
                  <a:pt x="928" y="0"/>
                </a:lnTo>
                <a:lnTo>
                  <a:pt x="928" y="624"/>
                </a:lnTo>
              </a:path>
            </a:pathLst>
          </a:custGeom>
          <a:noFill/>
          <a:ln w="19050" cap="flat" cmpd="sng">
            <a:solidFill>
              <a:schemeClr val="hlink"/>
            </a:solidFill>
            <a:prstDash val="solid"/>
            <a:round/>
            <a:headEnd type="none" w="med" len="med"/>
            <a:tailEnd type="none" w="med" len="sm"/>
          </a:ln>
          <a:effectLst/>
        </p:spPr>
        <p:txBody>
          <a:bodyPr/>
          <a:lstStyle/>
          <a:p>
            <a:endParaRPr lang="en-US" dirty="0"/>
          </a:p>
        </p:txBody>
      </p:sp>
      <p:sp>
        <p:nvSpPr>
          <p:cNvPr id="41006" name="Line 46"/>
          <p:cNvSpPr>
            <a:spLocks noChangeShapeType="1"/>
          </p:cNvSpPr>
          <p:nvPr/>
        </p:nvSpPr>
        <p:spPr bwMode="gray">
          <a:xfrm>
            <a:off x="3378200" y="4368800"/>
            <a:ext cx="1549400" cy="0"/>
          </a:xfrm>
          <a:prstGeom prst="line">
            <a:avLst/>
          </a:prstGeom>
          <a:noFill/>
          <a:ln w="19050">
            <a:solidFill>
              <a:schemeClr val="hlink"/>
            </a:solidFill>
            <a:round/>
            <a:headEnd/>
            <a:tailEnd type="none" w="med" len="sm"/>
          </a:ln>
          <a:effectLst/>
        </p:spPr>
        <p:txBody>
          <a:bodyPr/>
          <a:lstStyle/>
          <a:p>
            <a:endParaRPr lang="en-US" dirty="0"/>
          </a:p>
        </p:txBody>
      </p:sp>
      <p:sp>
        <p:nvSpPr>
          <p:cNvPr id="41007" name="Line 47"/>
          <p:cNvSpPr>
            <a:spLocks noChangeShapeType="1"/>
          </p:cNvSpPr>
          <p:nvPr/>
        </p:nvSpPr>
        <p:spPr bwMode="gray">
          <a:xfrm>
            <a:off x="3365500" y="4610100"/>
            <a:ext cx="1549400" cy="0"/>
          </a:xfrm>
          <a:prstGeom prst="line">
            <a:avLst/>
          </a:prstGeom>
          <a:noFill/>
          <a:ln w="19050">
            <a:solidFill>
              <a:schemeClr val="accent2"/>
            </a:solidFill>
            <a:prstDash val="dash"/>
            <a:round/>
            <a:headEnd/>
            <a:tailEnd type="none" w="med" len="sm"/>
          </a:ln>
          <a:effectLst/>
        </p:spPr>
        <p:txBody>
          <a:bodyPr/>
          <a:lstStyle/>
          <a:p>
            <a:endParaRPr lang="en-US" dirty="0"/>
          </a:p>
        </p:txBody>
      </p:sp>
      <p:pic>
        <p:nvPicPr>
          <p:cNvPr id="41019" name="Picture 6" descr="netcache2300"/>
          <p:cNvPicPr>
            <a:picLocks noChangeAspect="1" noChangeArrowheads="1"/>
          </p:cNvPicPr>
          <p:nvPr/>
        </p:nvPicPr>
        <p:blipFill>
          <a:blip r:embed="rId3" cstate="print"/>
          <a:srcRect/>
          <a:stretch>
            <a:fillRect/>
          </a:stretch>
        </p:blipFill>
        <p:spPr bwMode="auto">
          <a:xfrm>
            <a:off x="4529138" y="4144963"/>
            <a:ext cx="1927225" cy="687387"/>
          </a:xfrm>
          <a:prstGeom prst="rect">
            <a:avLst/>
          </a:prstGeom>
          <a:noFill/>
          <a:ln w="9525">
            <a:noFill/>
            <a:miter lim="800000"/>
            <a:headEnd/>
            <a:tailEnd/>
          </a:ln>
        </p:spPr>
      </p:pic>
      <p:pic>
        <p:nvPicPr>
          <p:cNvPr id="41020" name="Picture 7" descr="netcache2300"/>
          <p:cNvPicPr>
            <a:picLocks noChangeAspect="1" noChangeArrowheads="1"/>
          </p:cNvPicPr>
          <p:nvPr/>
        </p:nvPicPr>
        <p:blipFill>
          <a:blip r:embed="rId3" cstate="print"/>
          <a:srcRect/>
          <a:stretch>
            <a:fillRect/>
          </a:stretch>
        </p:blipFill>
        <p:spPr bwMode="auto">
          <a:xfrm>
            <a:off x="1703388" y="4144963"/>
            <a:ext cx="1927225" cy="687387"/>
          </a:xfrm>
          <a:prstGeom prst="rect">
            <a:avLst/>
          </a:prstGeom>
          <a:noFill/>
          <a:ln w="9525">
            <a:noFill/>
            <a:miter lim="800000"/>
            <a:headEnd/>
            <a:tailEnd/>
          </a:ln>
        </p:spPr>
      </p:pic>
      <p:sp>
        <p:nvSpPr>
          <p:cNvPr id="41024" name="Text Box 13"/>
          <p:cNvSpPr txBox="1">
            <a:spLocks noChangeArrowheads="1"/>
          </p:cNvSpPr>
          <p:nvPr/>
        </p:nvSpPr>
        <p:spPr bwMode="auto">
          <a:xfrm>
            <a:off x="1735138" y="4818063"/>
            <a:ext cx="1039812" cy="274637"/>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Controller 1</a:t>
            </a:r>
          </a:p>
        </p:txBody>
      </p:sp>
      <p:sp>
        <p:nvSpPr>
          <p:cNvPr id="41025" name="Text Box 14"/>
          <p:cNvSpPr txBox="1">
            <a:spLocks noChangeArrowheads="1"/>
          </p:cNvSpPr>
          <p:nvPr/>
        </p:nvSpPr>
        <p:spPr bwMode="auto">
          <a:xfrm>
            <a:off x="5457825" y="4818063"/>
            <a:ext cx="1335088" cy="274637"/>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Controller 2</a:t>
            </a:r>
          </a:p>
        </p:txBody>
      </p:sp>
      <p:sp>
        <p:nvSpPr>
          <p:cNvPr id="41029" name="Text Box 24"/>
          <p:cNvSpPr txBox="1">
            <a:spLocks noChangeArrowheads="1"/>
          </p:cNvSpPr>
          <p:nvPr/>
        </p:nvSpPr>
        <p:spPr bwMode="auto">
          <a:xfrm>
            <a:off x="3440113" y="1184275"/>
            <a:ext cx="1371600" cy="274638"/>
          </a:xfrm>
          <a:prstGeom prst="rect">
            <a:avLst/>
          </a:prstGeom>
          <a:noFill/>
          <a:ln w="9525">
            <a:noFill/>
            <a:miter lim="800000"/>
            <a:headEnd/>
            <a:tailEnd/>
          </a:ln>
        </p:spPr>
        <p:txBody>
          <a:bodyPr>
            <a:spAutoFit/>
          </a:bodyPr>
          <a:lstStyle/>
          <a:p>
            <a:pPr>
              <a:spcBef>
                <a:spcPct val="50000"/>
              </a:spcBef>
              <a:buClr>
                <a:schemeClr val="accent2"/>
              </a:buClr>
              <a:buFont typeface="Wingdings 2" pitchFamily="18" charset="2"/>
              <a:buNone/>
            </a:pPr>
            <a:r>
              <a:rPr lang="en-US" sz="1200" dirty="0"/>
              <a:t>Host</a:t>
            </a:r>
          </a:p>
        </p:txBody>
      </p:sp>
      <p:sp>
        <p:nvSpPr>
          <p:cNvPr id="41030" name="AutoShape 29"/>
          <p:cNvSpPr>
            <a:spLocks noChangeArrowheads="1"/>
          </p:cNvSpPr>
          <p:nvPr/>
        </p:nvSpPr>
        <p:spPr bwMode="auto">
          <a:xfrm>
            <a:off x="2324100" y="5410200"/>
            <a:ext cx="685800" cy="762000"/>
          </a:xfrm>
          <a:prstGeom prst="can">
            <a:avLst>
              <a:gd name="adj" fmla="val 27778"/>
            </a:avLst>
          </a:prstGeom>
          <a:solidFill>
            <a:schemeClr val="hlink"/>
          </a:solidFill>
          <a:ln w="19050">
            <a:solidFill>
              <a:schemeClr val="bg1"/>
            </a:solidFill>
            <a:round/>
            <a:headEnd/>
            <a:tailEnd/>
          </a:ln>
        </p:spPr>
        <p:txBody>
          <a:bodyPr wrap="none" anchor="ctr"/>
          <a:lstStyle/>
          <a:p>
            <a:pPr>
              <a:buClr>
                <a:schemeClr val="accent2"/>
              </a:buClr>
              <a:buFont typeface="Wingdings 2" pitchFamily="18" charset="2"/>
              <a:buNone/>
            </a:pPr>
            <a:r>
              <a:rPr lang="en-US" sz="1200" dirty="0">
                <a:solidFill>
                  <a:schemeClr val="bg1"/>
                </a:solidFill>
              </a:rPr>
              <a:t>LUNs</a:t>
            </a:r>
          </a:p>
        </p:txBody>
      </p:sp>
      <p:sp>
        <p:nvSpPr>
          <p:cNvPr id="41031" name="AutoShape 31"/>
          <p:cNvSpPr>
            <a:spLocks noChangeArrowheads="1"/>
          </p:cNvSpPr>
          <p:nvPr/>
        </p:nvSpPr>
        <p:spPr bwMode="auto">
          <a:xfrm>
            <a:off x="5149850" y="5410200"/>
            <a:ext cx="685800" cy="762000"/>
          </a:xfrm>
          <a:prstGeom prst="can">
            <a:avLst>
              <a:gd name="adj" fmla="val 27778"/>
            </a:avLst>
          </a:prstGeom>
          <a:solidFill>
            <a:schemeClr val="accent2"/>
          </a:solidFill>
          <a:ln w="19050">
            <a:solidFill>
              <a:schemeClr val="bg1"/>
            </a:solidFill>
            <a:prstDash val="dash"/>
            <a:round/>
            <a:headEnd/>
            <a:tailEnd/>
          </a:ln>
        </p:spPr>
        <p:txBody>
          <a:bodyPr wrap="none" anchor="ctr"/>
          <a:lstStyle/>
          <a:p>
            <a:pPr>
              <a:buClr>
                <a:schemeClr val="accent2"/>
              </a:buClr>
              <a:buFont typeface="Wingdings 2" pitchFamily="18" charset="2"/>
              <a:buNone/>
            </a:pPr>
            <a:r>
              <a:rPr lang="en-US" sz="1200" dirty="0">
                <a:solidFill>
                  <a:schemeClr val="bg1"/>
                </a:solidFill>
              </a:rPr>
              <a:t>LUNs</a:t>
            </a:r>
          </a:p>
        </p:txBody>
      </p:sp>
      <p:sp>
        <p:nvSpPr>
          <p:cNvPr id="41032" name="Text Box 33"/>
          <p:cNvSpPr txBox="1">
            <a:spLocks noChangeArrowheads="1"/>
          </p:cNvSpPr>
          <p:nvPr/>
        </p:nvSpPr>
        <p:spPr bwMode="auto">
          <a:xfrm>
            <a:off x="7000875" y="3048000"/>
            <a:ext cx="1936750" cy="649288"/>
          </a:xfrm>
          <a:prstGeom prst="rect">
            <a:avLst/>
          </a:prstGeom>
          <a:solidFill>
            <a:schemeClr val="hlink"/>
          </a:solidFill>
          <a:ln w="9525">
            <a:solidFill>
              <a:schemeClr val="bg2"/>
            </a:solidFill>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1"/>
                </a:solidFill>
              </a:rPr>
              <a:t>Solid blue lines are paths to the LUNs being served by Controller 1</a:t>
            </a:r>
          </a:p>
        </p:txBody>
      </p:sp>
      <p:sp>
        <p:nvSpPr>
          <p:cNvPr id="41033" name="Text Box 34"/>
          <p:cNvSpPr txBox="1">
            <a:spLocks noChangeArrowheads="1"/>
          </p:cNvSpPr>
          <p:nvPr/>
        </p:nvSpPr>
        <p:spPr bwMode="auto">
          <a:xfrm>
            <a:off x="7000875" y="3962400"/>
            <a:ext cx="1936750" cy="649288"/>
          </a:xfrm>
          <a:prstGeom prst="rect">
            <a:avLst/>
          </a:prstGeom>
          <a:solidFill>
            <a:schemeClr val="accent2"/>
          </a:solidFill>
          <a:ln w="9525">
            <a:solidFill>
              <a:schemeClr val="bg2"/>
            </a:solidFill>
            <a:prstDash val="sysDot"/>
            <a:miter lim="800000"/>
            <a:headEnd/>
            <a:tailEnd/>
          </a:ln>
        </p:spPr>
        <p:txBody>
          <a:bodyPr>
            <a:spAutoFit/>
          </a:bodyPr>
          <a:lstStyle/>
          <a:p>
            <a:pPr algn="l">
              <a:spcBef>
                <a:spcPct val="50000"/>
              </a:spcBef>
              <a:buClr>
                <a:schemeClr val="accent2"/>
              </a:buClr>
              <a:buFont typeface="Wingdings 2" pitchFamily="18" charset="2"/>
              <a:buNone/>
            </a:pPr>
            <a:r>
              <a:rPr lang="en-US" sz="1200" dirty="0">
                <a:solidFill>
                  <a:schemeClr val="bg1"/>
                </a:solidFill>
              </a:rPr>
              <a:t>Dashed green lines are paths to the LUNs being served by Controller 2</a:t>
            </a:r>
          </a:p>
        </p:txBody>
      </p:sp>
      <p:pic>
        <p:nvPicPr>
          <p:cNvPr id="41034" name="Picture 43" descr="Unix_box"/>
          <p:cNvPicPr>
            <a:picLocks noChangeAspect="1" noChangeArrowheads="1"/>
          </p:cNvPicPr>
          <p:nvPr/>
        </p:nvPicPr>
        <p:blipFill>
          <a:blip r:embed="rId4" cstate="print"/>
          <a:srcRect/>
          <a:stretch>
            <a:fillRect/>
          </a:stretch>
        </p:blipFill>
        <p:spPr bwMode="auto">
          <a:xfrm>
            <a:off x="3476625" y="1417638"/>
            <a:ext cx="1295400" cy="606425"/>
          </a:xfrm>
          <a:prstGeom prst="rect">
            <a:avLst/>
          </a:prstGeom>
          <a:noFill/>
          <a:ln w="9525">
            <a:noFill/>
            <a:miter lim="800000"/>
            <a:headEnd/>
            <a:tailEnd/>
          </a:ln>
        </p:spPr>
      </p:pic>
      <p:sp>
        <p:nvSpPr>
          <p:cNvPr id="41036" name="Text Box 59"/>
          <p:cNvSpPr txBox="1">
            <a:spLocks noChangeArrowheads="1"/>
          </p:cNvSpPr>
          <p:nvPr/>
        </p:nvSpPr>
        <p:spPr bwMode="auto">
          <a:xfrm>
            <a:off x="2954338" y="6227763"/>
            <a:ext cx="2217737" cy="274637"/>
          </a:xfrm>
          <a:prstGeom prst="rect">
            <a:avLst/>
          </a:prstGeom>
          <a:noFill/>
          <a:ln w="12700">
            <a:noFill/>
            <a:miter lim="800000"/>
            <a:headEnd/>
            <a:tailEnd/>
          </a:ln>
        </p:spPr>
        <p:txBody>
          <a:bodyPr wrap="none">
            <a:spAutoFit/>
          </a:bodyPr>
          <a:lstStyle/>
          <a:p>
            <a:pPr>
              <a:buClr>
                <a:schemeClr val="accent2"/>
              </a:buClr>
              <a:buFont typeface="Wingdings 2" pitchFamily="18" charset="2"/>
              <a:buNone/>
            </a:pPr>
            <a:r>
              <a:rPr lang="en-US" sz="1200" dirty="0"/>
              <a:t>Multipathing software required</a:t>
            </a:r>
          </a:p>
        </p:txBody>
      </p:sp>
      <p:cxnSp>
        <p:nvCxnSpPr>
          <p:cNvPr id="41037" name="AutoShape 77"/>
          <p:cNvCxnSpPr>
            <a:cxnSpLocks noChangeShapeType="1"/>
            <a:stCxn id="0" idx="3"/>
            <a:endCxn id="0" idx="0"/>
          </p:cNvCxnSpPr>
          <p:nvPr/>
        </p:nvCxnSpPr>
        <p:spPr bwMode="gray">
          <a:xfrm>
            <a:off x="4772025" y="1720850"/>
            <a:ext cx="720725" cy="2424113"/>
          </a:xfrm>
          <a:prstGeom prst="bentConnector2">
            <a:avLst/>
          </a:prstGeom>
          <a:noFill/>
          <a:ln w="19050">
            <a:solidFill>
              <a:schemeClr val="accent2"/>
            </a:solidFill>
            <a:prstDash val="dash"/>
            <a:miter lim="800000"/>
            <a:headEnd/>
            <a:tailEnd type="none" w="med" len="sm"/>
          </a:ln>
          <a:effectLst/>
        </p:spPr>
      </p:cxnSp>
      <p:cxnSp>
        <p:nvCxnSpPr>
          <p:cNvPr id="41039" name="AutoShape 79"/>
          <p:cNvCxnSpPr>
            <a:cxnSpLocks noChangeShapeType="1"/>
            <a:stCxn id="0" idx="1"/>
            <a:endCxn id="0" idx="0"/>
          </p:cNvCxnSpPr>
          <p:nvPr/>
        </p:nvCxnSpPr>
        <p:spPr bwMode="gray">
          <a:xfrm rot="10800000" flipV="1">
            <a:off x="2667000" y="1720850"/>
            <a:ext cx="809625" cy="2424113"/>
          </a:xfrm>
          <a:prstGeom prst="bentConnector2">
            <a:avLst/>
          </a:prstGeom>
          <a:noFill/>
          <a:ln w="19050">
            <a:solidFill>
              <a:schemeClr val="hlink"/>
            </a:solidFill>
            <a:miter lim="800000"/>
            <a:headEnd/>
            <a:tailEnd type="none" w="med" len="sm"/>
          </a:ln>
          <a:effectLst/>
        </p:spPr>
      </p:cxnSp>
      <p:cxnSp>
        <p:nvCxnSpPr>
          <p:cNvPr id="41041" name="AutoShape 81"/>
          <p:cNvCxnSpPr>
            <a:cxnSpLocks noChangeShapeType="1"/>
            <a:stCxn id="0" idx="2"/>
            <a:endCxn id="41030" idx="1"/>
          </p:cNvCxnSpPr>
          <p:nvPr/>
        </p:nvCxnSpPr>
        <p:spPr bwMode="gray">
          <a:xfrm>
            <a:off x="2667000" y="4832350"/>
            <a:ext cx="0" cy="568325"/>
          </a:xfrm>
          <a:prstGeom prst="straightConnector1">
            <a:avLst/>
          </a:prstGeom>
          <a:noFill/>
          <a:ln w="19050">
            <a:solidFill>
              <a:schemeClr val="hlink"/>
            </a:solidFill>
            <a:round/>
            <a:headEnd/>
            <a:tailEnd type="none" w="med" len="sm"/>
          </a:ln>
          <a:effectLst/>
        </p:spPr>
      </p:cxnSp>
      <p:cxnSp>
        <p:nvCxnSpPr>
          <p:cNvPr id="41042" name="AutoShape 82"/>
          <p:cNvCxnSpPr>
            <a:cxnSpLocks noChangeShapeType="1"/>
            <a:stCxn id="0" idx="2"/>
            <a:endCxn id="41031" idx="1"/>
          </p:cNvCxnSpPr>
          <p:nvPr/>
        </p:nvCxnSpPr>
        <p:spPr bwMode="gray">
          <a:xfrm>
            <a:off x="5492750" y="4832350"/>
            <a:ext cx="0" cy="568325"/>
          </a:xfrm>
          <a:prstGeom prst="straightConnector1">
            <a:avLst/>
          </a:prstGeom>
          <a:noFill/>
          <a:ln w="19050">
            <a:solidFill>
              <a:schemeClr val="accent2"/>
            </a:solidFill>
            <a:prstDash val="dash"/>
            <a:round/>
            <a:headEnd/>
            <a:tailEnd type="none" w="med" len="sm"/>
          </a:ln>
          <a:effectLst/>
        </p:spPr>
      </p:cxnSp>
      <p:sp>
        <p:nvSpPr>
          <p:cNvPr id="36" name="Text Box 8"/>
          <p:cNvSpPr txBox="1">
            <a:spLocks noChangeArrowheads="1"/>
          </p:cNvSpPr>
          <p:nvPr/>
        </p:nvSpPr>
        <p:spPr bwMode="auto">
          <a:xfrm>
            <a:off x="1750541" y="3917950"/>
            <a:ext cx="4572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0c</a:t>
            </a:r>
          </a:p>
        </p:txBody>
      </p:sp>
      <p:sp>
        <p:nvSpPr>
          <p:cNvPr id="37" name="Text Box 9"/>
          <p:cNvSpPr txBox="1">
            <a:spLocks noChangeArrowheads="1"/>
          </p:cNvSpPr>
          <p:nvPr/>
        </p:nvSpPr>
        <p:spPr bwMode="auto">
          <a:xfrm>
            <a:off x="4573588" y="3917950"/>
            <a:ext cx="457200" cy="274638"/>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a:t>0c</a:t>
            </a:r>
          </a:p>
        </p:txBody>
      </p:sp>
      <p:sp>
        <p:nvSpPr>
          <p:cNvPr id="38" name="Text Box 10"/>
          <p:cNvSpPr txBox="1">
            <a:spLocks noChangeArrowheads="1"/>
          </p:cNvSpPr>
          <p:nvPr/>
        </p:nvSpPr>
        <p:spPr bwMode="auto">
          <a:xfrm>
            <a:off x="5992242" y="3917950"/>
            <a:ext cx="457200" cy="274638"/>
          </a:xfrm>
          <a:prstGeom prst="rect">
            <a:avLst/>
          </a:prstGeom>
          <a:noFill/>
          <a:ln w="9525">
            <a:noFill/>
            <a:miter lim="800000"/>
            <a:headEnd/>
            <a:tailEnd/>
          </a:ln>
        </p:spPr>
        <p:txBody>
          <a:bodyPr>
            <a:spAutoFit/>
          </a:bodyPr>
          <a:lstStyle/>
          <a:p>
            <a:pPr algn="r">
              <a:spcBef>
                <a:spcPct val="50000"/>
              </a:spcBef>
              <a:buClr>
                <a:schemeClr val="accent2"/>
              </a:buClr>
              <a:buFont typeface="Wingdings 2" pitchFamily="18" charset="2"/>
              <a:buNone/>
            </a:pPr>
            <a:r>
              <a:rPr lang="en-US" sz="1200" dirty="0"/>
              <a:t>0d</a:t>
            </a:r>
          </a:p>
        </p:txBody>
      </p:sp>
      <p:sp>
        <p:nvSpPr>
          <p:cNvPr id="39" name="Text Box 11"/>
          <p:cNvSpPr txBox="1">
            <a:spLocks noChangeArrowheads="1"/>
          </p:cNvSpPr>
          <p:nvPr/>
        </p:nvSpPr>
        <p:spPr bwMode="auto">
          <a:xfrm>
            <a:off x="3141663" y="3917950"/>
            <a:ext cx="457200" cy="274638"/>
          </a:xfrm>
          <a:prstGeom prst="rect">
            <a:avLst/>
          </a:prstGeom>
          <a:noFill/>
          <a:ln w="9525">
            <a:noFill/>
            <a:miter lim="800000"/>
            <a:headEnd/>
            <a:tailEnd/>
          </a:ln>
        </p:spPr>
        <p:txBody>
          <a:bodyPr>
            <a:spAutoFit/>
          </a:bodyPr>
          <a:lstStyle/>
          <a:p>
            <a:pPr algn="r">
              <a:spcBef>
                <a:spcPct val="50000"/>
              </a:spcBef>
              <a:buClr>
                <a:schemeClr val="accent2"/>
              </a:buClr>
              <a:buFont typeface="Wingdings 2" pitchFamily="18" charset="2"/>
              <a:buNone/>
            </a:pPr>
            <a:r>
              <a:rPr lang="en-US" sz="1200" dirty="0"/>
              <a:t>0d</a:t>
            </a:r>
          </a:p>
        </p:txBody>
      </p:sp>
      <p:sp>
        <p:nvSpPr>
          <p:cNvPr id="29" name="Text Box 12"/>
          <p:cNvSpPr txBox="1">
            <a:spLocks noChangeArrowheads="1"/>
          </p:cNvSpPr>
          <p:nvPr/>
        </p:nvSpPr>
        <p:spPr bwMode="auto">
          <a:xfrm>
            <a:off x="384175" y="4289425"/>
            <a:ext cx="1295400" cy="457200"/>
          </a:xfrm>
          <a:prstGeom prst="rect">
            <a:avLst/>
          </a:prstGeom>
          <a:noFill/>
          <a:ln w="9525">
            <a:noFill/>
            <a:miter lim="800000"/>
            <a:headEnd/>
            <a:tailEnd/>
          </a:ln>
        </p:spPr>
        <p:txBody>
          <a:bodyPr>
            <a:spAutoFit/>
          </a:bodyPr>
          <a:lstStyle/>
          <a:p>
            <a:pPr algn="l">
              <a:spcBef>
                <a:spcPct val="50000"/>
              </a:spcBef>
              <a:buClr>
                <a:schemeClr val="accent2"/>
              </a:buClr>
              <a:buFont typeface="Wingdings 2" pitchFamily="18" charset="2"/>
              <a:buNone/>
            </a:pPr>
            <a:r>
              <a:rPr lang="en-US" sz="1200" dirty="0" smtClean="0"/>
              <a:t>High-Availability</a:t>
            </a:r>
            <a:r>
              <a:rPr lang="en-US" sz="1200" dirty="0"/>
              <a:t/>
            </a:r>
            <a:br>
              <a:rPr lang="en-US" sz="1200" dirty="0"/>
            </a:br>
            <a:r>
              <a:rPr lang="en-US" sz="1200" dirty="0"/>
              <a:t>Configuration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1039"/>
                                        </p:tgtEl>
                                        <p:attrNameLst>
                                          <p:attrName>style.visibility</p:attrName>
                                        </p:attrNameLst>
                                      </p:cBhvr>
                                      <p:to>
                                        <p:strVal val="visible"/>
                                      </p:to>
                                    </p:set>
                                    <p:animEffect transition="in" filter="wipe(up)">
                                      <p:cBhvr>
                                        <p:cTn id="7" dur="500"/>
                                        <p:tgtEl>
                                          <p:spTgt spid="4103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1041"/>
                                        </p:tgtEl>
                                        <p:attrNameLst>
                                          <p:attrName>style.visibility</p:attrName>
                                        </p:attrNameLst>
                                      </p:cBhvr>
                                      <p:to>
                                        <p:strVal val="visible"/>
                                      </p:to>
                                    </p:set>
                                    <p:animEffect transition="in" filter="wipe(up)">
                                      <p:cBhvr>
                                        <p:cTn id="11" dur="500"/>
                                        <p:tgtEl>
                                          <p:spTgt spid="4104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1004"/>
                                        </p:tgtEl>
                                        <p:attrNameLst>
                                          <p:attrName>style.visibility</p:attrName>
                                        </p:attrNameLst>
                                      </p:cBhvr>
                                      <p:to>
                                        <p:strVal val="visible"/>
                                      </p:to>
                                    </p:set>
                                    <p:animEffect transition="in" filter="wipe(up)">
                                      <p:cBhvr>
                                        <p:cTn id="16" dur="500"/>
                                        <p:tgtEl>
                                          <p:spTgt spid="41004"/>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41006"/>
                                        </p:tgtEl>
                                        <p:attrNameLst>
                                          <p:attrName>style.visibility</p:attrName>
                                        </p:attrNameLst>
                                      </p:cBhvr>
                                      <p:to>
                                        <p:strVal val="visible"/>
                                      </p:to>
                                    </p:set>
                                    <p:animEffect transition="in" filter="wipe(right)">
                                      <p:cBhvr>
                                        <p:cTn id="20" dur="500"/>
                                        <p:tgtEl>
                                          <p:spTgt spid="41006"/>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41041"/>
                                        </p:tgtEl>
                                        <p:attrNameLst>
                                          <p:attrName>style.visibility</p:attrName>
                                        </p:attrNameLst>
                                      </p:cBhvr>
                                      <p:to>
                                        <p:strVal val="visible"/>
                                      </p:to>
                                    </p:set>
                                    <p:animEffect transition="in" filter="wipe(up)">
                                      <p:cBhvr>
                                        <p:cTn id="24" dur="500"/>
                                        <p:tgtEl>
                                          <p:spTgt spid="4104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41037"/>
                                        </p:tgtEl>
                                        <p:attrNameLst>
                                          <p:attrName>style.visibility</p:attrName>
                                        </p:attrNameLst>
                                      </p:cBhvr>
                                      <p:to>
                                        <p:strVal val="visible"/>
                                      </p:to>
                                    </p:set>
                                    <p:animEffect transition="in" filter="wipe(up)">
                                      <p:cBhvr>
                                        <p:cTn id="29" dur="500"/>
                                        <p:tgtEl>
                                          <p:spTgt spid="41037"/>
                                        </p:tgtEl>
                                      </p:cBhvr>
                                    </p:animEffect>
                                  </p:childTnLst>
                                </p:cTn>
                              </p:par>
                            </p:childTnLst>
                          </p:cTn>
                        </p:par>
                        <p:par>
                          <p:cTn id="30" fill="hold">
                            <p:stCondLst>
                              <p:cond delay="500"/>
                            </p:stCondLst>
                            <p:childTnLst>
                              <p:par>
                                <p:cTn id="31" presetID="22" presetClass="entr" presetSubtype="1" fill="hold" nodeType="afterEffect">
                                  <p:stCondLst>
                                    <p:cond delay="0"/>
                                  </p:stCondLst>
                                  <p:childTnLst>
                                    <p:set>
                                      <p:cBhvr>
                                        <p:cTn id="32" dur="1" fill="hold">
                                          <p:stCondLst>
                                            <p:cond delay="0"/>
                                          </p:stCondLst>
                                        </p:cTn>
                                        <p:tgtEl>
                                          <p:spTgt spid="41042"/>
                                        </p:tgtEl>
                                        <p:attrNameLst>
                                          <p:attrName>style.visibility</p:attrName>
                                        </p:attrNameLst>
                                      </p:cBhvr>
                                      <p:to>
                                        <p:strVal val="visible"/>
                                      </p:to>
                                    </p:set>
                                    <p:animEffect transition="in" filter="wipe(up)">
                                      <p:cBhvr>
                                        <p:cTn id="33" dur="500"/>
                                        <p:tgtEl>
                                          <p:spTgt spid="4104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41003"/>
                                        </p:tgtEl>
                                        <p:attrNameLst>
                                          <p:attrName>style.visibility</p:attrName>
                                        </p:attrNameLst>
                                      </p:cBhvr>
                                      <p:to>
                                        <p:strVal val="visible"/>
                                      </p:to>
                                    </p:set>
                                    <p:animEffect transition="in" filter="wipe(up)">
                                      <p:cBhvr>
                                        <p:cTn id="38" dur="500"/>
                                        <p:tgtEl>
                                          <p:spTgt spid="41003"/>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41007"/>
                                        </p:tgtEl>
                                        <p:attrNameLst>
                                          <p:attrName>style.visibility</p:attrName>
                                        </p:attrNameLst>
                                      </p:cBhvr>
                                      <p:to>
                                        <p:strVal val="visible"/>
                                      </p:to>
                                    </p:set>
                                    <p:animEffect transition="in" filter="wipe(left)">
                                      <p:cBhvr>
                                        <p:cTn id="42" dur="500"/>
                                        <p:tgtEl>
                                          <p:spTgt spid="41007"/>
                                        </p:tgtEl>
                                      </p:cBhvr>
                                    </p:animEffect>
                                  </p:childTnLst>
                                </p:cTn>
                              </p:par>
                            </p:childTnLst>
                          </p:cTn>
                        </p:par>
                        <p:par>
                          <p:cTn id="43" fill="hold">
                            <p:stCondLst>
                              <p:cond delay="1000"/>
                            </p:stCondLst>
                            <p:childTnLst>
                              <p:par>
                                <p:cTn id="44" presetID="22" presetClass="entr" presetSubtype="1" fill="hold" nodeType="afterEffect">
                                  <p:stCondLst>
                                    <p:cond delay="0"/>
                                  </p:stCondLst>
                                  <p:childTnLst>
                                    <p:set>
                                      <p:cBhvr>
                                        <p:cTn id="45" dur="1" fill="hold">
                                          <p:stCondLst>
                                            <p:cond delay="0"/>
                                          </p:stCondLst>
                                        </p:cTn>
                                        <p:tgtEl>
                                          <p:spTgt spid="41042"/>
                                        </p:tgtEl>
                                        <p:attrNameLst>
                                          <p:attrName>style.visibility</p:attrName>
                                        </p:attrNameLst>
                                      </p:cBhvr>
                                      <p:to>
                                        <p:strVal val="visible"/>
                                      </p:to>
                                    </p:set>
                                    <p:animEffect transition="in" filter="wipe(up)">
                                      <p:cBhvr>
                                        <p:cTn id="46" dur="500"/>
                                        <p:tgtEl>
                                          <p:spTgt spid="410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3" grpId="0" animBg="1"/>
      <p:bldP spid="41004" grpId="0" animBg="1"/>
      <p:bldP spid="41006" grpId="0" animBg="1"/>
      <p:bldP spid="4100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a:spLocks noGrp="1" noChangeArrowheads="1"/>
          </p:cNvSpPr>
          <p:nvPr>
            <p:ph type="title" idx="4294967295"/>
          </p:nvPr>
        </p:nvSpPr>
        <p:spPr/>
        <p:txBody>
          <a:bodyPr/>
          <a:lstStyle/>
          <a:p>
            <a:r>
              <a:rPr lang="en-US" b="0" dirty="0">
                <a:latin typeface="Courier New" pitchFamily="49" charset="0"/>
              </a:rPr>
              <a:t>fcp config</a:t>
            </a:r>
            <a:r>
              <a:rPr lang="en-US" dirty="0"/>
              <a:t> (Single System Image Mode)</a:t>
            </a:r>
          </a:p>
        </p:txBody>
      </p:sp>
      <p:sp>
        <p:nvSpPr>
          <p:cNvPr id="43011" name="Rectangle 7"/>
          <p:cNvSpPr>
            <a:spLocks noGrp="1" noChangeArrowheads="1"/>
          </p:cNvSpPr>
          <p:nvPr>
            <p:ph type="body" idx="4294967295"/>
          </p:nvPr>
        </p:nvSpPr>
        <p:spPr>
          <a:xfrm>
            <a:off x="135839" y="1160162"/>
            <a:ext cx="8899525" cy="5353050"/>
          </a:xfrm>
        </p:spPr>
        <p:txBody>
          <a:bodyPr/>
          <a:lstStyle/>
          <a:p>
            <a:pPr marL="0" indent="0">
              <a:spcBef>
                <a:spcPct val="0"/>
              </a:spcBef>
              <a:buNone/>
            </a:pPr>
            <a:r>
              <a:rPr lang="en-US" sz="1600" dirty="0" smtClean="0">
                <a:latin typeface="Courier New" pitchFamily="49" charset="0"/>
              </a:rPr>
              <a:t>system or system2&gt; </a:t>
            </a:r>
            <a:r>
              <a:rPr lang="en-US" sz="1600" b="1" dirty="0" smtClean="0">
                <a:latin typeface="Courier New" pitchFamily="49" charset="0"/>
              </a:rPr>
              <a:t>fcp nodename</a:t>
            </a:r>
          </a:p>
          <a:p>
            <a:pPr marL="0" indent="0">
              <a:spcBef>
                <a:spcPct val="0"/>
              </a:spcBef>
              <a:buNone/>
            </a:pPr>
            <a:r>
              <a:rPr lang="it-IT" sz="1600" dirty="0" smtClean="0">
                <a:latin typeface="Courier New" pitchFamily="49" charset="0"/>
              </a:rPr>
              <a:t>Fibre </a:t>
            </a:r>
            <a:r>
              <a:rPr lang="it-IT" sz="1600" dirty="0" err="1" smtClean="0">
                <a:latin typeface="Courier New" pitchFamily="49" charset="0"/>
              </a:rPr>
              <a:t>Channel</a:t>
            </a:r>
            <a:r>
              <a:rPr lang="it-IT" sz="1600" dirty="0" smtClean="0">
                <a:latin typeface="Courier New" pitchFamily="49" charset="0"/>
              </a:rPr>
              <a:t> </a:t>
            </a:r>
            <a:r>
              <a:rPr lang="it-IT" sz="1600" dirty="0" err="1" smtClean="0">
                <a:latin typeface="Courier New" pitchFamily="49" charset="0"/>
              </a:rPr>
              <a:t>nodename</a:t>
            </a:r>
            <a:r>
              <a:rPr lang="it-IT" sz="1600" dirty="0" smtClean="0">
                <a:latin typeface="Courier New" pitchFamily="49" charset="0"/>
              </a:rPr>
              <a:t>: 50:0a:09:80:86:f7:c7:86 (500a098086f7c786)</a:t>
            </a:r>
          </a:p>
          <a:p>
            <a:pPr marL="0" indent="0">
              <a:spcBef>
                <a:spcPct val="0"/>
              </a:spcBef>
              <a:buNone/>
            </a:pPr>
            <a:r>
              <a:rPr lang="en-US" sz="1600" dirty="0" smtClean="0">
                <a:latin typeface="Courier New" pitchFamily="49" charset="0"/>
                <a:cs typeface="Courier New" pitchFamily="49" charset="0"/>
              </a:rPr>
              <a:t>system or system2&gt; fcp show cfmode</a:t>
            </a:r>
          </a:p>
          <a:p>
            <a:pPr marL="0" indent="0">
              <a:spcBef>
                <a:spcPct val="0"/>
              </a:spcBef>
              <a:buNone/>
            </a:pPr>
            <a:r>
              <a:rPr lang="en-US" sz="1600" dirty="0" smtClean="0">
                <a:latin typeface="Courier New" pitchFamily="49" charset="0"/>
                <a:cs typeface="Courier New" pitchFamily="49" charset="0"/>
              </a:rPr>
              <a:t>fcp show cfmode: single_image</a:t>
            </a:r>
            <a:endParaRPr lang="it-IT" sz="700" dirty="0" smtClean="0">
              <a:latin typeface="Courier New" pitchFamily="49" charset="0"/>
            </a:endParaRPr>
          </a:p>
          <a:p>
            <a:pPr marL="0" indent="0">
              <a:spcBef>
                <a:spcPct val="0"/>
              </a:spcBef>
              <a:buNone/>
            </a:pPr>
            <a:r>
              <a:rPr lang="en-US" sz="1600" dirty="0" smtClean="0">
                <a:latin typeface="Courier New" pitchFamily="49" charset="0"/>
              </a:rPr>
              <a:t>system&gt; </a:t>
            </a:r>
            <a:r>
              <a:rPr lang="en-US" sz="1600" b="1" dirty="0" smtClean="0">
                <a:latin typeface="Courier New" pitchFamily="49" charset="0"/>
              </a:rPr>
              <a:t>fcp config</a:t>
            </a:r>
          </a:p>
          <a:p>
            <a:pPr marL="0" indent="0">
              <a:spcBef>
                <a:spcPct val="0"/>
              </a:spcBef>
              <a:buNone/>
            </a:pPr>
            <a:r>
              <a:rPr lang="en-US" sz="1600" dirty="0" smtClean="0">
                <a:latin typeface="Courier New" pitchFamily="49" charset="0"/>
              </a:rPr>
              <a:t>0c:   ONLINE &lt;ADAPTER UP&gt;  PTP  Fabric</a:t>
            </a:r>
          </a:p>
          <a:p>
            <a:pPr marL="0" indent="0">
              <a:spcBef>
                <a:spcPct val="0"/>
              </a:spcBef>
              <a:buNone/>
            </a:pPr>
            <a:r>
              <a:rPr lang="en-US" sz="1600" dirty="0" smtClean="0">
                <a:latin typeface="Courier New" pitchFamily="49" charset="0"/>
              </a:rPr>
              <a:t>   host address 011000</a:t>
            </a:r>
          </a:p>
          <a:p>
            <a:pPr marL="0" indent="0">
              <a:spcBef>
                <a:spcPct val="0"/>
              </a:spcBef>
              <a:buNone/>
            </a:pPr>
            <a:r>
              <a:rPr lang="en-US" sz="1600" dirty="0" smtClean="0">
                <a:latin typeface="Courier New" pitchFamily="49" charset="0"/>
              </a:rPr>
              <a:t>   portname 50:0a:09:81:96:f7:c7:86  nodename 50:0a:09:80:86:f7:c7:86</a:t>
            </a:r>
          </a:p>
          <a:p>
            <a:pPr marL="0" indent="0">
              <a:spcBef>
                <a:spcPct val="0"/>
              </a:spcBef>
              <a:buNone/>
            </a:pPr>
            <a:r>
              <a:rPr lang="en-US" sz="1600" dirty="0" smtClean="0">
                <a:latin typeface="Courier New" pitchFamily="49" charset="0"/>
              </a:rPr>
              <a:t>   mediatype auto speed auto</a:t>
            </a:r>
          </a:p>
          <a:p>
            <a:pPr marL="0" indent="0">
              <a:spcBef>
                <a:spcPct val="0"/>
              </a:spcBef>
              <a:buNone/>
            </a:pPr>
            <a:r>
              <a:rPr lang="en-US" sz="1600" dirty="0" smtClean="0">
                <a:latin typeface="Courier New" pitchFamily="49" charset="0"/>
              </a:rPr>
              <a:t>0d:   ONLINE &lt;ADAPTER UP&gt;  PTP  Fabric</a:t>
            </a:r>
          </a:p>
          <a:p>
            <a:pPr marL="0" indent="0">
              <a:spcBef>
                <a:spcPct val="0"/>
              </a:spcBef>
              <a:buNone/>
            </a:pPr>
            <a:r>
              <a:rPr lang="en-US" sz="1600" dirty="0" smtClean="0">
                <a:latin typeface="Courier New" pitchFamily="49" charset="0"/>
              </a:rPr>
              <a:t>   host address 011100</a:t>
            </a:r>
          </a:p>
          <a:p>
            <a:pPr marL="0" indent="0">
              <a:spcBef>
                <a:spcPct val="0"/>
              </a:spcBef>
              <a:buNone/>
            </a:pPr>
            <a:r>
              <a:rPr lang="en-US" sz="1600" dirty="0" smtClean="0">
                <a:latin typeface="Courier New" pitchFamily="49" charset="0"/>
              </a:rPr>
              <a:t>   portname 50:0a:09:82:96:f7:c7:86  nodename 50:0a:09:80:86:f7:c7:86</a:t>
            </a:r>
          </a:p>
          <a:p>
            <a:pPr marL="0" indent="0">
              <a:spcBef>
                <a:spcPct val="0"/>
              </a:spcBef>
              <a:buNone/>
            </a:pPr>
            <a:r>
              <a:rPr lang="en-US" sz="1600" dirty="0" smtClean="0">
                <a:latin typeface="Courier New" pitchFamily="49" charset="0"/>
              </a:rPr>
              <a:t>   mediatype auto speed auto</a:t>
            </a:r>
          </a:p>
          <a:p>
            <a:pPr marL="0" indent="0">
              <a:spcBef>
                <a:spcPct val="0"/>
              </a:spcBef>
              <a:buNone/>
            </a:pPr>
            <a:r>
              <a:rPr lang="en-US" sz="1600" dirty="0" smtClean="0">
                <a:latin typeface="Courier New" pitchFamily="49" charset="0"/>
              </a:rPr>
              <a:t>system2&gt; </a:t>
            </a:r>
            <a:r>
              <a:rPr lang="en-US" sz="1600" b="1" dirty="0" smtClean="0">
                <a:latin typeface="Courier New" pitchFamily="49" charset="0"/>
              </a:rPr>
              <a:t>fcp config</a:t>
            </a:r>
          </a:p>
          <a:p>
            <a:pPr marL="0" indent="0">
              <a:spcBef>
                <a:spcPct val="0"/>
              </a:spcBef>
              <a:buNone/>
            </a:pPr>
            <a:r>
              <a:rPr lang="en-US" sz="1600" dirty="0" smtClean="0">
                <a:latin typeface="Courier New" pitchFamily="49" charset="0"/>
              </a:rPr>
              <a:t>0c:   ONLINE &lt;ADAPTER UP&gt;  PTP  Fabric</a:t>
            </a:r>
          </a:p>
          <a:p>
            <a:pPr marL="0" indent="0">
              <a:spcBef>
                <a:spcPct val="0"/>
              </a:spcBef>
              <a:buNone/>
            </a:pPr>
            <a:r>
              <a:rPr lang="en-US" sz="1600" dirty="0" smtClean="0">
                <a:latin typeface="Courier New" pitchFamily="49" charset="0"/>
              </a:rPr>
              <a:t>   host address 011200</a:t>
            </a:r>
          </a:p>
          <a:p>
            <a:pPr marL="0" indent="0">
              <a:spcBef>
                <a:spcPct val="0"/>
              </a:spcBef>
              <a:buNone/>
            </a:pPr>
            <a:r>
              <a:rPr lang="en-US" sz="1600" dirty="0" smtClean="0">
                <a:latin typeface="Courier New" pitchFamily="49" charset="0"/>
              </a:rPr>
              <a:t>   portname 50:0a:09:81:86:f7:c7:86  nodename 50:0a:09:80:86:f7:c7:86</a:t>
            </a:r>
          </a:p>
          <a:p>
            <a:pPr marL="0" indent="0">
              <a:spcBef>
                <a:spcPct val="0"/>
              </a:spcBef>
              <a:buNone/>
            </a:pPr>
            <a:r>
              <a:rPr lang="en-US" sz="1600" dirty="0" smtClean="0">
                <a:latin typeface="Courier New" pitchFamily="49" charset="0"/>
              </a:rPr>
              <a:t>   mediatype auto speed auto</a:t>
            </a:r>
          </a:p>
          <a:p>
            <a:pPr marL="0" indent="0">
              <a:spcBef>
                <a:spcPct val="0"/>
              </a:spcBef>
              <a:buNone/>
            </a:pPr>
            <a:r>
              <a:rPr lang="en-US" sz="1600" dirty="0" smtClean="0">
                <a:latin typeface="Courier New" pitchFamily="49" charset="0"/>
              </a:rPr>
              <a:t>0d:   ONLINE &lt;ADAPTER UP&gt;  PTP  Fabric</a:t>
            </a:r>
          </a:p>
          <a:p>
            <a:pPr marL="0" indent="0">
              <a:spcBef>
                <a:spcPct val="0"/>
              </a:spcBef>
              <a:buNone/>
            </a:pPr>
            <a:r>
              <a:rPr lang="en-US" sz="1600" dirty="0" smtClean="0">
                <a:latin typeface="Courier New" pitchFamily="49" charset="0"/>
              </a:rPr>
              <a:t>   host address 011300</a:t>
            </a:r>
          </a:p>
          <a:p>
            <a:pPr marL="0" indent="0">
              <a:spcBef>
                <a:spcPct val="0"/>
              </a:spcBef>
              <a:buNone/>
            </a:pPr>
            <a:r>
              <a:rPr lang="en-US" sz="1600" dirty="0" smtClean="0">
                <a:latin typeface="Courier New" pitchFamily="49" charset="0"/>
              </a:rPr>
              <a:t>   portname 50:0a:09:82:86:f7:c7:86  nodename 50:0a:09:80:86:f7:c7:86</a:t>
            </a:r>
          </a:p>
          <a:p>
            <a:pPr marL="0" indent="0">
              <a:spcBef>
                <a:spcPct val="0"/>
              </a:spcBef>
              <a:buNone/>
            </a:pPr>
            <a:r>
              <a:rPr lang="en-US" sz="1600" dirty="0" smtClean="0">
                <a:latin typeface="Courier New" pitchFamily="49" charset="0"/>
              </a:rPr>
              <a:t>   mediatype auto speed auto</a:t>
            </a:r>
            <a:endParaRPr lang="en-US" sz="1600" dirty="0">
              <a:latin typeface="Courier New" pitchFamily="49" charset="0"/>
            </a:endParaRPr>
          </a:p>
        </p:txBody>
      </p:sp>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Windows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idx="4294967295"/>
          </p:nvPr>
        </p:nvSpPr>
        <p:spPr/>
        <p:txBody>
          <a:bodyPr/>
          <a:lstStyle/>
          <a:p>
            <a:r>
              <a:rPr lang="en-US" dirty="0"/>
              <a:t>Windows as an FC Initiator</a:t>
            </a:r>
          </a:p>
        </p:txBody>
      </p:sp>
      <p:sp>
        <p:nvSpPr>
          <p:cNvPr id="33795" name="Content Placeholder 2"/>
          <p:cNvSpPr>
            <a:spLocks noGrp="1"/>
          </p:cNvSpPr>
          <p:nvPr>
            <p:ph idx="4294967295"/>
          </p:nvPr>
        </p:nvSpPr>
        <p:spPr/>
        <p:txBody>
          <a:bodyPr/>
          <a:lstStyle/>
          <a:p>
            <a:r>
              <a:rPr lang="en-US" sz="2600" dirty="0"/>
              <a:t>NetApp has supported Windows as an FC initiator OS since Windows 2000 Server</a:t>
            </a:r>
          </a:p>
          <a:p>
            <a:r>
              <a:rPr lang="en-US" sz="2600" dirty="0"/>
              <a:t>Windows Server 2008 has many advantages over previous versions</a:t>
            </a:r>
          </a:p>
          <a:p>
            <a:pPr lvl="1"/>
            <a:r>
              <a:rPr lang="en-US" sz="2400" dirty="0"/>
              <a:t>New tools</a:t>
            </a:r>
          </a:p>
          <a:p>
            <a:pPr lvl="2"/>
            <a:r>
              <a:rPr lang="en-US" dirty="0"/>
              <a:t>Storage Explorer</a:t>
            </a:r>
          </a:p>
          <a:p>
            <a:pPr lvl="2"/>
            <a:r>
              <a:rPr lang="en-US" dirty="0"/>
              <a:t>Storage Manager for</a:t>
            </a:r>
            <a:br>
              <a:rPr lang="en-US" dirty="0"/>
            </a:br>
            <a:r>
              <a:rPr lang="en-US" dirty="0"/>
              <a:t>SANs</a:t>
            </a:r>
          </a:p>
          <a:p>
            <a:pPr lvl="1"/>
            <a:r>
              <a:rPr lang="en-US" sz="2400" dirty="0"/>
              <a:t>Multipath I/O (MPIO)</a:t>
            </a:r>
          </a:p>
          <a:p>
            <a:pPr lvl="1"/>
            <a:r>
              <a:rPr lang="en-US" sz="2400" dirty="0"/>
              <a:t>Built-in FC </a:t>
            </a:r>
            <a:r>
              <a:rPr lang="en-US" sz="2400" dirty="0" smtClean="0"/>
              <a:t>drivers</a:t>
            </a:r>
            <a:endParaRPr lang="en-US" sz="2400" dirty="0"/>
          </a:p>
          <a:p>
            <a:r>
              <a:rPr lang="en-US" sz="2600" dirty="0"/>
              <a:t>Windows must be properly configured for FC connectivity</a:t>
            </a:r>
          </a:p>
        </p:txBody>
      </p:sp>
      <p:pic>
        <p:nvPicPr>
          <p:cNvPr id="33796" name="Picture 2" descr="C:\Documents and Settings\curtisb\Desktop\SAN\Images\StorageExplorer1.bmp"/>
          <p:cNvPicPr>
            <a:picLocks noChangeAspect="1" noChangeArrowheads="1"/>
          </p:cNvPicPr>
          <p:nvPr/>
        </p:nvPicPr>
        <p:blipFill>
          <a:blip r:embed="rId3" cstate="print"/>
          <a:srcRect/>
          <a:stretch>
            <a:fillRect/>
          </a:stretch>
        </p:blipFill>
        <p:spPr bwMode="auto">
          <a:xfrm>
            <a:off x="4944225" y="2478313"/>
            <a:ext cx="3982288" cy="3023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title" idx="4294967295"/>
          </p:nvPr>
        </p:nvSpPr>
        <p:spPr/>
        <p:txBody>
          <a:bodyPr/>
          <a:lstStyle/>
          <a:p>
            <a:r>
              <a:rPr lang="en-US" dirty="0"/>
              <a:t>Windows </a:t>
            </a:r>
            <a:r>
              <a:rPr lang="en-US" dirty="0" smtClean="0"/>
              <a:t>FC Design and Installation</a:t>
            </a:r>
            <a:endParaRPr lang="en-US" dirty="0"/>
          </a:p>
        </p:txBody>
      </p:sp>
      <p:sp>
        <p:nvSpPr>
          <p:cNvPr id="34819" name="Rectangle 8"/>
          <p:cNvSpPr>
            <a:spLocks noGrp="1" noChangeArrowheads="1"/>
          </p:cNvSpPr>
          <p:nvPr>
            <p:ph type="body" idx="4294967295"/>
          </p:nvPr>
        </p:nvSpPr>
        <p:spPr/>
        <p:txBody>
          <a:bodyPr/>
          <a:lstStyle/>
          <a:p>
            <a:pPr marL="457200" indent="-457200">
              <a:lnSpc>
                <a:spcPct val="90000"/>
              </a:lnSpc>
              <a:buFont typeface="Wingdings 2" pitchFamily="18" charset="2"/>
              <a:buAutoNum type="arabicPeriod"/>
            </a:pPr>
            <a:r>
              <a:rPr lang="en-US" sz="2400" dirty="0"/>
              <a:t>Verify host operating system releases, required patches, and </a:t>
            </a:r>
            <a:r>
              <a:rPr lang="en-US" sz="2400" dirty="0" smtClean="0"/>
              <a:t>NetApp Windows </a:t>
            </a:r>
            <a:r>
              <a:rPr lang="en-US" sz="2400" dirty="0"/>
              <a:t>Host Utility Kit with Interoperability </a:t>
            </a:r>
            <a:r>
              <a:rPr lang="en-US" sz="2400" dirty="0" smtClean="0"/>
              <a:t>Matrix:</a:t>
            </a:r>
            <a:endParaRPr lang="en-US" sz="2400" dirty="0"/>
          </a:p>
          <a:p>
            <a:pPr marL="801688" lvl="1" indent="-230188">
              <a:lnSpc>
                <a:spcPct val="90000"/>
              </a:lnSpc>
            </a:pPr>
            <a:r>
              <a:rPr lang="en-US" sz="1800" dirty="0"/>
              <a:t>Use System Properties dialog to verify release</a:t>
            </a:r>
          </a:p>
          <a:p>
            <a:pPr marL="457200" indent="-457200">
              <a:lnSpc>
                <a:spcPct val="90000"/>
              </a:lnSpc>
              <a:buFont typeface="Wingdings 2" pitchFamily="18" charset="2"/>
              <a:buAutoNum type="arabicPeriod"/>
            </a:pPr>
            <a:r>
              <a:rPr lang="en-US" sz="2400" dirty="0" smtClean="0"/>
              <a:t>Install </a:t>
            </a:r>
            <a:r>
              <a:rPr lang="en-US" sz="2400" dirty="0"/>
              <a:t>compatible host bus adapters (HBAs</a:t>
            </a:r>
            <a:r>
              <a:rPr lang="en-US" sz="2400" dirty="0" smtClean="0"/>
              <a:t>).</a:t>
            </a:r>
            <a:endParaRPr lang="en-US" sz="2400" dirty="0"/>
          </a:p>
          <a:p>
            <a:pPr marL="457200" indent="-457200">
              <a:lnSpc>
                <a:spcPct val="90000"/>
              </a:lnSpc>
              <a:buFont typeface="Wingdings 2" pitchFamily="18" charset="2"/>
              <a:buAutoNum type="arabicPeriod"/>
            </a:pPr>
            <a:r>
              <a:rPr lang="en-US" sz="2400" dirty="0"/>
              <a:t>Install </a:t>
            </a:r>
            <a:r>
              <a:rPr lang="en-US" sz="2400" dirty="0" smtClean="0"/>
              <a:t>and configure </a:t>
            </a:r>
            <a:r>
              <a:rPr lang="en-US" sz="2400" dirty="0"/>
              <a:t>required HBA drivers and </a:t>
            </a:r>
            <a:r>
              <a:rPr lang="en-US" sz="2400" dirty="0" smtClean="0"/>
              <a:t>utilities.</a:t>
            </a:r>
            <a:endParaRPr lang="en-US" sz="2400" dirty="0"/>
          </a:p>
          <a:p>
            <a:pPr marL="457200" indent="-457200">
              <a:lnSpc>
                <a:spcPct val="90000"/>
              </a:lnSpc>
              <a:buFont typeface="Wingdings 2" pitchFamily="18" charset="2"/>
              <a:buAutoNum type="arabicPeriod"/>
            </a:pPr>
            <a:r>
              <a:rPr lang="en-US" sz="2400" dirty="0"/>
              <a:t>Verify an </a:t>
            </a:r>
            <a:r>
              <a:rPr lang="en-US" sz="2400" dirty="0" smtClean="0"/>
              <a:t>HBA:</a:t>
            </a:r>
            <a:endParaRPr lang="en-US" sz="2400" dirty="0"/>
          </a:p>
          <a:p>
            <a:pPr marL="801688" lvl="1" indent="-230188">
              <a:lnSpc>
                <a:spcPct val="90000"/>
              </a:lnSpc>
            </a:pPr>
            <a:r>
              <a:rPr lang="en-US" sz="1800" dirty="0" smtClean="0"/>
              <a:t>Emulex®: </a:t>
            </a:r>
            <a:r>
              <a:rPr lang="en-US" sz="1800" dirty="0"/>
              <a:t>Use HBAnyware® </a:t>
            </a:r>
          </a:p>
          <a:p>
            <a:pPr marL="801688" lvl="1" indent="-230188">
              <a:lnSpc>
                <a:spcPct val="90000"/>
              </a:lnSpc>
            </a:pPr>
            <a:r>
              <a:rPr lang="en-US" sz="1800" dirty="0" smtClean="0"/>
              <a:t>QLogic®: </a:t>
            </a:r>
            <a:r>
              <a:rPr lang="en-US" sz="1800" dirty="0"/>
              <a:t>Use SANsurfer</a:t>
            </a:r>
          </a:p>
          <a:p>
            <a:pPr marL="801688" lvl="1" indent="-230188">
              <a:lnSpc>
                <a:spcPct val="90000"/>
              </a:lnSpc>
            </a:pPr>
            <a:r>
              <a:rPr lang="en-US" sz="1800" dirty="0"/>
              <a:t>All HBA Types: Device Manager Dialog</a:t>
            </a:r>
          </a:p>
          <a:p>
            <a:pPr marL="457200" indent="-457200">
              <a:lnSpc>
                <a:spcPct val="90000"/>
              </a:lnSpc>
              <a:buFont typeface="Wingdings 2" pitchFamily="18" charset="2"/>
              <a:buAutoNum type="arabicPeriod"/>
            </a:pPr>
            <a:r>
              <a:rPr lang="en-US" sz="2400" dirty="0"/>
              <a:t>Install compatible NetApp </a:t>
            </a:r>
            <a:r>
              <a:rPr lang="en-US" sz="2400" dirty="0" smtClean="0"/>
              <a:t>Windows Host </a:t>
            </a:r>
            <a:r>
              <a:rPr lang="en-US" sz="2400" dirty="0"/>
              <a:t>Utility </a:t>
            </a:r>
            <a:r>
              <a:rPr lang="en-US" sz="2400" dirty="0" smtClean="0"/>
              <a:t>Kit:</a:t>
            </a:r>
            <a:endParaRPr lang="en-US" sz="2400" dirty="0"/>
          </a:p>
          <a:p>
            <a:pPr marL="801688" lvl="1" indent="-230188">
              <a:lnSpc>
                <a:spcPct val="90000"/>
              </a:lnSpc>
            </a:pPr>
            <a:r>
              <a:rPr lang="en-US" sz="1800" dirty="0"/>
              <a:t>Provides Perl scripts to diagnose and troubleshoot Windows</a:t>
            </a:r>
          </a:p>
          <a:p>
            <a:pPr marL="801688" lvl="1" indent="-230188">
              <a:lnSpc>
                <a:spcPct val="90000"/>
              </a:lnSpc>
            </a:pPr>
            <a:r>
              <a:rPr lang="en-US" sz="1800" dirty="0"/>
              <a:t>Example: </a:t>
            </a:r>
            <a:r>
              <a:rPr lang="en-US" sz="1800" dirty="0" smtClean="0">
                <a:latin typeface="Courier New" pitchFamily="49" charset="0"/>
              </a:rPr>
              <a:t>windows_info </a:t>
            </a:r>
            <a:r>
              <a:rPr lang="en-US" sz="1800" dirty="0" smtClean="0"/>
              <a:t>provides </a:t>
            </a:r>
            <a:r>
              <a:rPr lang="en-US" sz="1800" dirty="0"/>
              <a:t>diagnostic information</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a:spLocks noGrp="1" noChangeArrowheads="1"/>
          </p:cNvSpPr>
          <p:nvPr>
            <p:ph type="title" idx="4294967295"/>
          </p:nvPr>
        </p:nvSpPr>
        <p:spPr/>
        <p:txBody>
          <a:bodyPr/>
          <a:lstStyle/>
          <a:p>
            <a:r>
              <a:rPr lang="en-US" dirty="0" smtClean="0"/>
              <a:t>Windows </a:t>
            </a:r>
            <a:r>
              <a:rPr lang="en-US" dirty="0"/>
              <a:t>Implementation</a:t>
            </a:r>
          </a:p>
        </p:txBody>
      </p:sp>
      <p:sp>
        <p:nvSpPr>
          <p:cNvPr id="35843" name="Rectangle 7"/>
          <p:cNvSpPr>
            <a:spLocks noGrp="1" noChangeArrowheads="1"/>
          </p:cNvSpPr>
          <p:nvPr>
            <p:ph type="body" idx="4294967295"/>
          </p:nvPr>
        </p:nvSpPr>
        <p:spPr/>
        <p:txBody>
          <a:bodyPr/>
          <a:lstStyle/>
          <a:p>
            <a:pPr>
              <a:spcBef>
                <a:spcPct val="0"/>
              </a:spcBef>
              <a:buFont typeface="Wingdings 2" pitchFamily="18" charset="2"/>
              <a:buNone/>
            </a:pPr>
            <a:r>
              <a:rPr lang="en-US" dirty="0"/>
              <a:t>After installation, to configure a </a:t>
            </a:r>
            <a:r>
              <a:rPr lang="en-US" dirty="0" smtClean="0"/>
              <a:t>Windows Emulex </a:t>
            </a:r>
          </a:p>
          <a:p>
            <a:pPr>
              <a:spcBef>
                <a:spcPct val="0"/>
              </a:spcBef>
              <a:buFont typeface="Wingdings 2" pitchFamily="18" charset="2"/>
              <a:buNone/>
            </a:pPr>
            <a:r>
              <a:rPr lang="en-US" dirty="0" smtClean="0"/>
              <a:t>or QLogic implementation</a:t>
            </a:r>
            <a:r>
              <a:rPr lang="en-US" dirty="0"/>
              <a:t>:</a:t>
            </a:r>
          </a:p>
          <a:p>
            <a:r>
              <a:rPr lang="en-US" dirty="0"/>
              <a:t>Verify the HBA is enabled</a:t>
            </a:r>
          </a:p>
          <a:p>
            <a:r>
              <a:rPr lang="en-US" dirty="0"/>
              <a:t>Identify the WWNN on the </a:t>
            </a:r>
            <a:r>
              <a:rPr lang="en-US" dirty="0" smtClean="0"/>
              <a:t>host HBA(s)</a:t>
            </a:r>
            <a:endParaRPr lang="en-US" dirty="0"/>
          </a:p>
          <a:p>
            <a:r>
              <a:rPr lang="en-US" dirty="0"/>
              <a:t>Identify the WWPN on the </a:t>
            </a:r>
            <a:r>
              <a:rPr lang="en-US" dirty="0" smtClean="0"/>
              <a:t>host HBA(s)</a:t>
            </a:r>
            <a:endParaRPr lang="en-US" dirty="0"/>
          </a:p>
          <a:p>
            <a:r>
              <a:rPr lang="en-US" dirty="0"/>
              <a:t>Verify connectivity between the </a:t>
            </a:r>
            <a:r>
              <a:rPr lang="en-US" dirty="0" smtClean="0"/>
              <a:t>initiator(s) </a:t>
            </a:r>
            <a:r>
              <a:rPr lang="en-US" dirty="0"/>
              <a:t>and </a:t>
            </a:r>
            <a:r>
              <a:rPr lang="en-US" dirty="0" smtClean="0"/>
              <a:t>target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15"/>
          <p:cNvSpPr>
            <a:spLocks noGrp="1" noChangeArrowheads="1"/>
          </p:cNvSpPr>
          <p:nvPr>
            <p:ph type="body" idx="4294967295"/>
          </p:nvPr>
        </p:nvSpPr>
        <p:spPr/>
        <p:txBody>
          <a:bodyPr/>
          <a:lstStyle/>
          <a:p>
            <a:r>
              <a:rPr lang="en-US" sz="2200" dirty="0"/>
              <a:t>Verify that Windows Server </a:t>
            </a:r>
            <a:r>
              <a:rPr lang="en-US" sz="2200" dirty="0" smtClean="0"/>
              <a:t>2008 </a:t>
            </a:r>
            <a:r>
              <a:rPr lang="en-US" sz="2200" dirty="0"/>
              <a:t>has identified the HBA(s)</a:t>
            </a:r>
          </a:p>
        </p:txBody>
      </p:sp>
      <p:pic>
        <p:nvPicPr>
          <p:cNvPr id="36866" name="Picture 2" descr="C:\Documents and Settings\curtisb\Desktop\SAN\Images\Module 2\Emulex Enabled Only.bmp"/>
          <p:cNvPicPr>
            <a:picLocks noChangeAspect="1" noChangeArrowheads="1"/>
          </p:cNvPicPr>
          <p:nvPr/>
        </p:nvPicPr>
        <p:blipFill>
          <a:blip r:embed="rId3" cstate="print"/>
          <a:stretch>
            <a:fillRect/>
          </a:stretch>
        </p:blipFill>
        <p:spPr bwMode="auto">
          <a:xfrm>
            <a:off x="1098052" y="1914622"/>
            <a:ext cx="3543300" cy="4552950"/>
          </a:xfrm>
          <a:prstGeom prst="rect">
            <a:avLst/>
          </a:prstGeom>
          <a:noFill/>
          <a:ln w="9525">
            <a:noFill/>
            <a:miter lim="800000"/>
            <a:headEnd/>
            <a:tailEnd/>
          </a:ln>
        </p:spPr>
      </p:pic>
      <p:sp>
        <p:nvSpPr>
          <p:cNvPr id="36867" name="Rectangle 14"/>
          <p:cNvSpPr>
            <a:spLocks noGrp="1" noChangeArrowheads="1"/>
          </p:cNvSpPr>
          <p:nvPr>
            <p:ph type="title" idx="4294967295"/>
          </p:nvPr>
        </p:nvSpPr>
        <p:spPr/>
        <p:txBody>
          <a:bodyPr/>
          <a:lstStyle/>
          <a:p>
            <a:r>
              <a:rPr lang="en-US" dirty="0" smtClean="0"/>
              <a:t>Windows/Emulex Implementation</a:t>
            </a:r>
            <a:endParaRPr lang="en-US" dirty="0"/>
          </a:p>
        </p:txBody>
      </p:sp>
      <p:sp>
        <p:nvSpPr>
          <p:cNvPr id="36869" name="TextBox 5"/>
          <p:cNvSpPr txBox="1">
            <a:spLocks noChangeArrowheads="1"/>
          </p:cNvSpPr>
          <p:nvPr/>
        </p:nvSpPr>
        <p:spPr bwMode="auto">
          <a:xfrm>
            <a:off x="5976938" y="2813050"/>
            <a:ext cx="2282825" cy="336550"/>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sz="1600" b="0" dirty="0"/>
              <a:t>Within Device Manager</a:t>
            </a:r>
          </a:p>
        </p:txBody>
      </p:sp>
      <p:sp>
        <p:nvSpPr>
          <p:cNvPr id="36871" name="TextBox 12"/>
          <p:cNvSpPr txBox="1">
            <a:spLocks noChangeArrowheads="1"/>
          </p:cNvSpPr>
          <p:nvPr/>
        </p:nvSpPr>
        <p:spPr bwMode="auto">
          <a:xfrm>
            <a:off x="5976938" y="3552825"/>
            <a:ext cx="2870200" cy="338554"/>
          </a:xfrm>
          <a:prstGeom prst="rect">
            <a:avLst/>
          </a:prstGeom>
          <a:noFill/>
          <a:ln w="9525">
            <a:noFill/>
            <a:miter lim="800000"/>
            <a:headEnd/>
            <a:tailEnd/>
          </a:ln>
        </p:spPr>
        <p:txBody>
          <a:bodyPr>
            <a:spAutoFit/>
          </a:bodyPr>
          <a:lstStyle/>
          <a:p>
            <a:pPr algn="l">
              <a:buClr>
                <a:schemeClr val="accent2"/>
              </a:buClr>
              <a:buFont typeface="Wingdings 2" pitchFamily="18" charset="2"/>
              <a:buNone/>
            </a:pPr>
            <a:r>
              <a:rPr lang="en-US" sz="1600" b="0" dirty="0"/>
              <a:t>Select </a:t>
            </a:r>
            <a:r>
              <a:rPr lang="en-US" sz="1600" b="0" dirty="0" smtClean="0"/>
              <a:t>Storage </a:t>
            </a:r>
            <a:r>
              <a:rPr lang="en-US" sz="1600" b="0" dirty="0"/>
              <a:t>controllers</a:t>
            </a:r>
          </a:p>
        </p:txBody>
      </p:sp>
      <p:sp>
        <p:nvSpPr>
          <p:cNvPr id="36873" name="TextBox 14"/>
          <p:cNvSpPr txBox="1">
            <a:spLocks noChangeArrowheads="1"/>
          </p:cNvSpPr>
          <p:nvPr/>
        </p:nvSpPr>
        <p:spPr bwMode="auto">
          <a:xfrm>
            <a:off x="5976938" y="4888363"/>
            <a:ext cx="2541587" cy="581025"/>
          </a:xfrm>
          <a:prstGeom prst="rect">
            <a:avLst/>
          </a:prstGeom>
          <a:noFill/>
          <a:ln w="9525">
            <a:noFill/>
            <a:miter lim="800000"/>
            <a:headEnd/>
            <a:tailEnd/>
          </a:ln>
        </p:spPr>
        <p:txBody>
          <a:bodyPr wrap="none">
            <a:spAutoFit/>
          </a:bodyPr>
          <a:lstStyle/>
          <a:p>
            <a:pPr algn="l">
              <a:buClr>
                <a:schemeClr val="accent2"/>
              </a:buClr>
              <a:buFont typeface="Wingdings 2" pitchFamily="18" charset="2"/>
              <a:buNone/>
            </a:pPr>
            <a:r>
              <a:rPr lang="en-US" sz="1600" b="0" dirty="0"/>
              <a:t>Enabled Emulex </a:t>
            </a:r>
            <a:r>
              <a:rPr lang="en-US" sz="1600" b="0" dirty="0" smtClean="0"/>
              <a:t>HBAs</a:t>
            </a:r>
            <a:endParaRPr lang="en-US" sz="1600" b="0" dirty="0"/>
          </a:p>
          <a:p>
            <a:pPr algn="l">
              <a:buClr>
                <a:schemeClr val="accent2"/>
              </a:buClr>
              <a:buFont typeface="Wingdings 2" pitchFamily="18" charset="2"/>
              <a:buNone/>
            </a:pPr>
            <a:r>
              <a:rPr lang="en-US" sz="1600" b="0" dirty="0"/>
              <a:t>Double-click to investigate</a:t>
            </a:r>
          </a:p>
        </p:txBody>
      </p:sp>
      <p:sp>
        <p:nvSpPr>
          <p:cNvPr id="36879" name="Rectangle 15"/>
          <p:cNvSpPr>
            <a:spLocks noChangeArrowheads="1"/>
          </p:cNvSpPr>
          <p:nvPr/>
        </p:nvSpPr>
        <p:spPr bwMode="auto">
          <a:xfrm>
            <a:off x="1703754" y="5001302"/>
            <a:ext cx="2449146" cy="355146"/>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36880" name="Rectangle 16"/>
          <p:cNvSpPr>
            <a:spLocks noChangeArrowheads="1"/>
          </p:cNvSpPr>
          <p:nvPr/>
        </p:nvSpPr>
        <p:spPr bwMode="auto">
          <a:xfrm>
            <a:off x="1328738" y="4833938"/>
            <a:ext cx="1665287" cy="166687"/>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36881" name="AutoShape 17"/>
          <p:cNvCxnSpPr>
            <a:cxnSpLocks noChangeShapeType="1"/>
            <a:stCxn id="36871" idx="1"/>
            <a:endCxn id="36880" idx="3"/>
          </p:cNvCxnSpPr>
          <p:nvPr/>
        </p:nvCxnSpPr>
        <p:spPr bwMode="auto">
          <a:xfrm rot="10800000" flipV="1">
            <a:off x="2994026" y="3722102"/>
            <a:ext cx="2982913" cy="1195180"/>
          </a:xfrm>
          <a:prstGeom prst="bentConnector3">
            <a:avLst>
              <a:gd name="adj1" fmla="val 50000"/>
            </a:avLst>
          </a:prstGeom>
          <a:noFill/>
          <a:ln w="19050">
            <a:solidFill>
              <a:schemeClr val="hlink"/>
            </a:solidFill>
            <a:miter lim="800000"/>
            <a:headEnd/>
            <a:tailEnd type="triangle" w="med" len="sm"/>
          </a:ln>
          <a:effectLst/>
        </p:spPr>
      </p:cxnSp>
      <p:cxnSp>
        <p:nvCxnSpPr>
          <p:cNvPr id="36882" name="AutoShape 18"/>
          <p:cNvCxnSpPr>
            <a:cxnSpLocks noChangeShapeType="1"/>
            <a:stCxn id="36873" idx="1"/>
            <a:endCxn id="36879" idx="3"/>
          </p:cNvCxnSpPr>
          <p:nvPr/>
        </p:nvCxnSpPr>
        <p:spPr bwMode="auto">
          <a:xfrm rot="10800000">
            <a:off x="4152900" y="5178876"/>
            <a:ext cx="1824038" cy="1"/>
          </a:xfrm>
          <a:prstGeom prst="straightConnector1">
            <a:avLst/>
          </a:prstGeom>
          <a:noFill/>
          <a:ln w="19050">
            <a:solidFill>
              <a:schemeClr val="hlink"/>
            </a:solidFill>
            <a:round/>
            <a:headEnd/>
            <a:tailEnd type="triangle" w="med" len="sm"/>
          </a:ln>
          <a:effectLst/>
        </p:spPr>
      </p:cxnSp>
      <p:sp>
        <p:nvSpPr>
          <p:cNvPr id="36885" name="Line 21"/>
          <p:cNvSpPr>
            <a:spLocks noChangeShapeType="1"/>
          </p:cNvSpPr>
          <p:nvPr/>
        </p:nvSpPr>
        <p:spPr bwMode="auto">
          <a:xfrm flipH="1">
            <a:off x="4153763" y="2996256"/>
            <a:ext cx="1828800" cy="0"/>
          </a:xfrm>
          <a:prstGeom prst="line">
            <a:avLst/>
          </a:prstGeom>
          <a:noFill/>
          <a:ln w="19050">
            <a:solidFill>
              <a:schemeClr val="hlink"/>
            </a:solidFill>
            <a:round/>
            <a:headEnd/>
            <a:tailEnd type="triangle" w="med" len="sm"/>
          </a:ln>
          <a:effectLst/>
        </p:spPr>
        <p:txBody>
          <a:bodyPr/>
          <a:lstStyle/>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1"/>
          <p:cNvSpPr>
            <a:spLocks noGrp="1" noChangeArrowheads="1"/>
          </p:cNvSpPr>
          <p:nvPr>
            <p:ph type="title" idx="4294967295"/>
          </p:nvPr>
        </p:nvSpPr>
        <p:spPr/>
        <p:txBody>
          <a:bodyPr/>
          <a:lstStyle/>
          <a:p>
            <a:r>
              <a:rPr lang="en-US" dirty="0"/>
              <a:t>Windows/Emulex Implementation (Cont.)</a:t>
            </a:r>
          </a:p>
        </p:txBody>
      </p:sp>
      <p:sp>
        <p:nvSpPr>
          <p:cNvPr id="37891" name="Rectangle 12"/>
          <p:cNvSpPr>
            <a:spLocks noGrp="1" noChangeArrowheads="1"/>
          </p:cNvSpPr>
          <p:nvPr>
            <p:ph type="body" idx="4294967295"/>
          </p:nvPr>
        </p:nvSpPr>
        <p:spPr/>
        <p:txBody>
          <a:bodyPr/>
          <a:lstStyle/>
          <a:p>
            <a:r>
              <a:rPr lang="en-US" sz="2200" dirty="0"/>
              <a:t>Identify the driver associated with the HBA(s)</a:t>
            </a:r>
          </a:p>
          <a:p>
            <a:endParaRPr lang="en-US" sz="2200" dirty="0"/>
          </a:p>
        </p:txBody>
      </p:sp>
      <p:pic>
        <p:nvPicPr>
          <p:cNvPr id="37892" name="Picture 2" descr="C:\Documents and Settings\curtisb\Desktop\SAN\Images\EmulexDriver1.bmp"/>
          <p:cNvPicPr>
            <a:picLocks noChangeAspect="1" noChangeArrowheads="1"/>
          </p:cNvPicPr>
          <p:nvPr/>
        </p:nvPicPr>
        <p:blipFill>
          <a:blip r:embed="rId3" cstate="print"/>
          <a:stretch>
            <a:fillRect/>
          </a:stretch>
        </p:blipFill>
        <p:spPr bwMode="auto">
          <a:xfrm>
            <a:off x="1123950" y="2565683"/>
            <a:ext cx="3463925" cy="3841184"/>
          </a:xfrm>
          <a:prstGeom prst="rect">
            <a:avLst/>
          </a:prstGeom>
          <a:noFill/>
          <a:ln w="9525">
            <a:noFill/>
            <a:miter lim="800000"/>
            <a:headEnd/>
            <a:tailEnd/>
          </a:ln>
        </p:spPr>
      </p:pic>
      <p:pic>
        <p:nvPicPr>
          <p:cNvPr id="37893" name="Picture 3" descr="C:\Documents and Settings\curtisb\Desktop\SAN\Images\EmulexDriver2.bmp"/>
          <p:cNvPicPr>
            <a:picLocks noChangeAspect="1" noChangeArrowheads="1"/>
          </p:cNvPicPr>
          <p:nvPr/>
        </p:nvPicPr>
        <p:blipFill>
          <a:blip r:embed="rId4" cstate="print"/>
          <a:stretch>
            <a:fillRect/>
          </a:stretch>
        </p:blipFill>
        <p:spPr bwMode="auto">
          <a:xfrm>
            <a:off x="5454650" y="2565683"/>
            <a:ext cx="3463925" cy="3841184"/>
          </a:xfrm>
          <a:prstGeom prst="rect">
            <a:avLst/>
          </a:prstGeom>
          <a:noFill/>
          <a:ln w="9525">
            <a:noFill/>
            <a:miter lim="800000"/>
            <a:headEnd/>
            <a:tailEnd/>
          </a:ln>
        </p:spPr>
      </p:pic>
      <p:sp>
        <p:nvSpPr>
          <p:cNvPr id="37894" name="TextBox 6"/>
          <p:cNvSpPr txBox="1">
            <a:spLocks noChangeArrowheads="1"/>
          </p:cNvSpPr>
          <p:nvPr/>
        </p:nvSpPr>
        <p:spPr bwMode="auto">
          <a:xfrm>
            <a:off x="1947111" y="1865313"/>
            <a:ext cx="2114550" cy="581025"/>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sz="1600" b="0" dirty="0"/>
              <a:t>Other HBAs will be at</a:t>
            </a:r>
          </a:p>
          <a:p>
            <a:pPr>
              <a:buClr>
                <a:schemeClr val="accent2"/>
              </a:buClr>
              <a:buFont typeface="Wingdings 2" pitchFamily="18" charset="2"/>
              <a:buNone/>
            </a:pPr>
            <a:r>
              <a:rPr lang="en-US" sz="1600" b="0" dirty="0"/>
              <a:t>a different location </a:t>
            </a:r>
          </a:p>
        </p:txBody>
      </p:sp>
      <p:sp>
        <p:nvSpPr>
          <p:cNvPr id="37896" name="TextBox 9"/>
          <p:cNvSpPr txBox="1">
            <a:spLocks noChangeArrowheads="1"/>
          </p:cNvSpPr>
          <p:nvPr/>
        </p:nvSpPr>
        <p:spPr bwMode="auto">
          <a:xfrm>
            <a:off x="6592888" y="1865313"/>
            <a:ext cx="1189037" cy="581025"/>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sz="1600" b="0" dirty="0"/>
              <a:t>For more </a:t>
            </a:r>
          </a:p>
          <a:p>
            <a:pPr>
              <a:buClr>
                <a:schemeClr val="accent2"/>
              </a:buClr>
              <a:buFont typeface="Wingdings 2" pitchFamily="18" charset="2"/>
              <a:buNone/>
            </a:pPr>
            <a:r>
              <a:rPr lang="en-US" sz="1600" b="0" dirty="0"/>
              <a:t>information</a:t>
            </a:r>
          </a:p>
        </p:txBody>
      </p:sp>
      <p:sp>
        <p:nvSpPr>
          <p:cNvPr id="37899" name="Rectangle 11"/>
          <p:cNvSpPr>
            <a:spLocks noChangeArrowheads="1"/>
          </p:cNvSpPr>
          <p:nvPr/>
        </p:nvSpPr>
        <p:spPr bwMode="auto">
          <a:xfrm>
            <a:off x="1668463" y="3854824"/>
            <a:ext cx="2670455" cy="256801"/>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37900" name="Rectangle 12"/>
          <p:cNvSpPr>
            <a:spLocks noChangeArrowheads="1"/>
          </p:cNvSpPr>
          <p:nvPr/>
        </p:nvSpPr>
        <p:spPr bwMode="auto">
          <a:xfrm>
            <a:off x="5637213" y="4351338"/>
            <a:ext cx="957262" cy="28575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37901" name="AutoShape 13"/>
          <p:cNvCxnSpPr>
            <a:cxnSpLocks noChangeShapeType="1"/>
            <a:stCxn id="37894" idx="2"/>
            <a:endCxn id="37899" idx="0"/>
          </p:cNvCxnSpPr>
          <p:nvPr/>
        </p:nvCxnSpPr>
        <p:spPr bwMode="auto">
          <a:xfrm rot="5400000">
            <a:off x="2299796" y="3150234"/>
            <a:ext cx="1408486" cy="695"/>
          </a:xfrm>
          <a:prstGeom prst="bentConnector3">
            <a:avLst>
              <a:gd name="adj1" fmla="val 50000"/>
            </a:avLst>
          </a:prstGeom>
          <a:noFill/>
          <a:ln w="19050">
            <a:solidFill>
              <a:schemeClr val="hlink"/>
            </a:solidFill>
            <a:miter lim="800000"/>
            <a:headEnd/>
            <a:tailEnd type="triangle" w="med" len="sm"/>
          </a:ln>
          <a:effectLst/>
        </p:spPr>
      </p:cxnSp>
      <p:cxnSp>
        <p:nvCxnSpPr>
          <p:cNvPr id="37902" name="AutoShape 14"/>
          <p:cNvCxnSpPr>
            <a:cxnSpLocks noChangeShapeType="1"/>
            <a:stCxn id="37896" idx="1"/>
            <a:endCxn id="37900" idx="0"/>
          </p:cNvCxnSpPr>
          <p:nvPr/>
        </p:nvCxnSpPr>
        <p:spPr bwMode="auto">
          <a:xfrm rot="10800000" flipV="1">
            <a:off x="6116638" y="2155825"/>
            <a:ext cx="476250" cy="2185988"/>
          </a:xfrm>
          <a:prstGeom prst="bentConnector2">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1"/>
          <p:cNvSpPr>
            <a:spLocks noGrp="1" noChangeArrowheads="1"/>
          </p:cNvSpPr>
          <p:nvPr>
            <p:ph type="title" idx="4294967295"/>
          </p:nvPr>
        </p:nvSpPr>
        <p:spPr/>
        <p:txBody>
          <a:bodyPr/>
          <a:lstStyle/>
          <a:p>
            <a:r>
              <a:rPr lang="en-US" dirty="0"/>
              <a:t>Windows/Emulex Implementation (Cont.)</a:t>
            </a:r>
          </a:p>
        </p:txBody>
      </p:sp>
      <p:sp>
        <p:nvSpPr>
          <p:cNvPr id="38915" name="Rectangle 12"/>
          <p:cNvSpPr>
            <a:spLocks noGrp="1" noChangeArrowheads="1"/>
          </p:cNvSpPr>
          <p:nvPr>
            <p:ph type="body" idx="4294967295"/>
          </p:nvPr>
        </p:nvSpPr>
        <p:spPr/>
        <p:txBody>
          <a:bodyPr/>
          <a:lstStyle/>
          <a:p>
            <a:r>
              <a:rPr lang="en-US" sz="2200" dirty="0"/>
              <a:t>Verify the HBA(s) is connected </a:t>
            </a:r>
            <a:r>
              <a:rPr lang="en-US" sz="2200" dirty="0" smtClean="0"/>
              <a:t>on </a:t>
            </a:r>
            <a:r>
              <a:rPr lang="en-US" sz="2200" dirty="0"/>
              <a:t>Windows Server 2008</a:t>
            </a:r>
          </a:p>
          <a:p>
            <a:endParaRPr lang="en-US" dirty="0"/>
          </a:p>
        </p:txBody>
      </p:sp>
      <p:pic>
        <p:nvPicPr>
          <p:cNvPr id="38916" name="Picture 2" descr="C:\Documents and Settings\curtisb\Desktop\SAN\Images\StorageExplorer2.bmp"/>
          <p:cNvPicPr>
            <a:picLocks noChangeAspect="1" noChangeArrowheads="1"/>
          </p:cNvPicPr>
          <p:nvPr/>
        </p:nvPicPr>
        <p:blipFill>
          <a:blip r:embed="rId3" cstate="print"/>
          <a:stretch>
            <a:fillRect/>
          </a:stretch>
        </p:blipFill>
        <p:spPr bwMode="auto">
          <a:xfrm>
            <a:off x="305658" y="1571532"/>
            <a:ext cx="8561354" cy="4542397"/>
          </a:xfrm>
          <a:prstGeom prst="rect">
            <a:avLst/>
          </a:prstGeom>
          <a:noFill/>
          <a:ln w="9525">
            <a:noFill/>
            <a:miter lim="800000"/>
            <a:headEnd/>
            <a:tailEnd/>
          </a:ln>
        </p:spPr>
      </p:pic>
      <p:sp>
        <p:nvSpPr>
          <p:cNvPr id="38917" name="TextBox 5"/>
          <p:cNvSpPr txBox="1">
            <a:spLocks noChangeArrowheads="1"/>
          </p:cNvSpPr>
          <p:nvPr/>
        </p:nvSpPr>
        <p:spPr bwMode="auto">
          <a:xfrm>
            <a:off x="2599769" y="1755139"/>
            <a:ext cx="3015570" cy="400110"/>
          </a:xfrm>
          <a:prstGeom prst="rect">
            <a:avLst/>
          </a:prstGeom>
          <a:solidFill>
            <a:schemeClr val="bg1"/>
          </a:solidFill>
          <a:ln w="9525">
            <a:solidFill>
              <a:schemeClr val="tx2"/>
            </a:solidFill>
            <a:miter lim="800000"/>
            <a:headEnd/>
            <a:tailEnd/>
          </a:ln>
        </p:spPr>
        <p:txBody>
          <a:bodyPr wrap="none">
            <a:spAutoFit/>
          </a:bodyPr>
          <a:lstStyle/>
          <a:p>
            <a:pPr>
              <a:buClr>
                <a:schemeClr val="accent2"/>
              </a:buClr>
              <a:buFont typeface="Wingdings 2" pitchFamily="18" charset="2"/>
              <a:buNone/>
            </a:pPr>
            <a:r>
              <a:rPr lang="en-US" b="0" dirty="0"/>
              <a:t>Locate the correct server</a:t>
            </a:r>
          </a:p>
        </p:txBody>
      </p:sp>
      <p:sp>
        <p:nvSpPr>
          <p:cNvPr id="38919" name="TextBox 10"/>
          <p:cNvSpPr txBox="1">
            <a:spLocks noChangeArrowheads="1"/>
          </p:cNvSpPr>
          <p:nvPr/>
        </p:nvSpPr>
        <p:spPr bwMode="auto">
          <a:xfrm>
            <a:off x="2924091" y="3586579"/>
            <a:ext cx="2559050" cy="1015663"/>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b="0" dirty="0"/>
              <a:t>In this example, </a:t>
            </a:r>
            <a:r>
              <a:rPr lang="en-US" b="0" dirty="0" smtClean="0"/>
              <a:t>two </a:t>
            </a:r>
            <a:r>
              <a:rPr lang="en-US" b="0" dirty="0"/>
              <a:t>Emulex HBAs are installed</a:t>
            </a:r>
          </a:p>
        </p:txBody>
      </p:sp>
      <p:sp>
        <p:nvSpPr>
          <p:cNvPr id="38923" name="Rectangle 11"/>
          <p:cNvSpPr>
            <a:spLocks noChangeArrowheads="1"/>
          </p:cNvSpPr>
          <p:nvPr/>
        </p:nvSpPr>
        <p:spPr bwMode="auto">
          <a:xfrm>
            <a:off x="2395711" y="2410011"/>
            <a:ext cx="1780701" cy="29527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38924" name="Rectangle 12"/>
          <p:cNvSpPr>
            <a:spLocks noChangeArrowheads="1"/>
          </p:cNvSpPr>
          <p:nvPr/>
        </p:nvSpPr>
        <p:spPr bwMode="auto">
          <a:xfrm>
            <a:off x="1023040" y="2673907"/>
            <a:ext cx="1170194" cy="29527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38925" name="Rectangle 13"/>
          <p:cNvSpPr>
            <a:spLocks noChangeArrowheads="1"/>
          </p:cNvSpPr>
          <p:nvPr/>
        </p:nvSpPr>
        <p:spPr bwMode="auto">
          <a:xfrm>
            <a:off x="888103" y="2521507"/>
            <a:ext cx="1311068" cy="14922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38926" name="AutoShape 14"/>
          <p:cNvCxnSpPr>
            <a:cxnSpLocks noChangeShapeType="1"/>
            <a:stCxn id="38919" idx="0"/>
            <a:endCxn id="38923" idx="2"/>
          </p:cNvCxnSpPr>
          <p:nvPr/>
        </p:nvCxnSpPr>
        <p:spPr bwMode="auto">
          <a:xfrm rot="16200000" flipV="1">
            <a:off x="3304193" y="2687156"/>
            <a:ext cx="881293" cy="917554"/>
          </a:xfrm>
          <a:prstGeom prst="straightConnector1">
            <a:avLst/>
          </a:prstGeom>
          <a:noFill/>
          <a:ln w="19050">
            <a:solidFill>
              <a:schemeClr val="hlink"/>
            </a:solidFill>
            <a:round/>
            <a:headEnd/>
            <a:tailEnd type="triangle" w="med" len="sm"/>
          </a:ln>
          <a:effectLst/>
        </p:spPr>
      </p:cxnSp>
      <p:cxnSp>
        <p:nvCxnSpPr>
          <p:cNvPr id="38927" name="AutoShape 15"/>
          <p:cNvCxnSpPr>
            <a:cxnSpLocks noChangeShapeType="1"/>
            <a:stCxn id="38919" idx="0"/>
            <a:endCxn id="38924" idx="3"/>
          </p:cNvCxnSpPr>
          <p:nvPr/>
        </p:nvCxnSpPr>
        <p:spPr bwMode="auto">
          <a:xfrm rot="16200000" flipV="1">
            <a:off x="2815908" y="2198871"/>
            <a:ext cx="765034" cy="2010382"/>
          </a:xfrm>
          <a:prstGeom prst="straightConnector1">
            <a:avLst/>
          </a:prstGeom>
          <a:noFill/>
          <a:ln w="19050">
            <a:solidFill>
              <a:schemeClr val="hlink"/>
            </a:solidFill>
            <a:round/>
            <a:headEnd/>
            <a:tailEnd type="triangle" w="med" len="sm"/>
          </a:ln>
          <a:effectLst/>
        </p:spPr>
      </p:cxnSp>
      <p:cxnSp>
        <p:nvCxnSpPr>
          <p:cNvPr id="38928" name="AutoShape 16"/>
          <p:cNvCxnSpPr>
            <a:cxnSpLocks noChangeShapeType="1"/>
            <a:stCxn id="38917" idx="1"/>
            <a:endCxn id="38925" idx="1"/>
          </p:cNvCxnSpPr>
          <p:nvPr/>
        </p:nvCxnSpPr>
        <p:spPr bwMode="auto">
          <a:xfrm rot="10800000" flipV="1">
            <a:off x="888103" y="1955194"/>
            <a:ext cx="1711666" cy="640926"/>
          </a:xfrm>
          <a:prstGeom prst="bentConnector3">
            <a:avLst>
              <a:gd name="adj1" fmla="val 113355"/>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1"/>
          <p:cNvSpPr>
            <a:spLocks noGrp="1" noChangeArrowheads="1"/>
          </p:cNvSpPr>
          <p:nvPr>
            <p:ph type="title" idx="4294967295"/>
          </p:nvPr>
        </p:nvSpPr>
        <p:spPr/>
        <p:txBody>
          <a:bodyPr/>
          <a:lstStyle/>
          <a:p>
            <a:r>
              <a:rPr lang="en-US" dirty="0"/>
              <a:t>Windows/Emulex Implementation (Cont.)</a:t>
            </a:r>
          </a:p>
        </p:txBody>
      </p:sp>
      <p:sp>
        <p:nvSpPr>
          <p:cNvPr id="38915" name="Rectangle 12"/>
          <p:cNvSpPr>
            <a:spLocks noGrp="1" noChangeArrowheads="1"/>
          </p:cNvSpPr>
          <p:nvPr>
            <p:ph type="body" idx="4294967295"/>
          </p:nvPr>
        </p:nvSpPr>
        <p:spPr/>
        <p:txBody>
          <a:bodyPr/>
          <a:lstStyle/>
          <a:p>
            <a:r>
              <a:rPr lang="en-US" sz="2200" dirty="0" smtClean="0"/>
              <a:t>Identify the local WWPN(s) on Windows Server 2008</a:t>
            </a:r>
          </a:p>
          <a:p>
            <a:endParaRPr lang="en-US" dirty="0"/>
          </a:p>
        </p:txBody>
      </p:sp>
      <p:pic>
        <p:nvPicPr>
          <p:cNvPr id="38916" name="Picture 2" descr="C:\Documents and Settings\curtisb\Desktop\SAN\Images\StorageExplorer2.bmp"/>
          <p:cNvPicPr>
            <a:picLocks noChangeAspect="1" noChangeArrowheads="1"/>
          </p:cNvPicPr>
          <p:nvPr/>
        </p:nvPicPr>
        <p:blipFill>
          <a:blip r:embed="rId3" cstate="print"/>
          <a:stretch>
            <a:fillRect/>
          </a:stretch>
        </p:blipFill>
        <p:spPr bwMode="auto">
          <a:xfrm>
            <a:off x="305658" y="1571532"/>
            <a:ext cx="8561353" cy="4542397"/>
          </a:xfrm>
          <a:prstGeom prst="rect">
            <a:avLst/>
          </a:prstGeom>
          <a:noFill/>
          <a:ln w="9525">
            <a:noFill/>
            <a:miter lim="800000"/>
            <a:headEnd/>
            <a:tailEnd/>
          </a:ln>
        </p:spPr>
      </p:pic>
      <p:sp>
        <p:nvSpPr>
          <p:cNvPr id="14" name="TextBox 5"/>
          <p:cNvSpPr txBox="1">
            <a:spLocks noChangeArrowheads="1"/>
          </p:cNvSpPr>
          <p:nvPr/>
        </p:nvSpPr>
        <p:spPr bwMode="auto">
          <a:xfrm>
            <a:off x="2379318" y="1690950"/>
            <a:ext cx="2834430" cy="400110"/>
          </a:xfrm>
          <a:prstGeom prst="rect">
            <a:avLst/>
          </a:prstGeom>
          <a:solidFill>
            <a:schemeClr val="bg1"/>
          </a:solidFill>
          <a:ln w="9525">
            <a:solidFill>
              <a:schemeClr val="tx2"/>
            </a:solidFill>
            <a:miter lim="800000"/>
            <a:headEnd/>
            <a:tailEnd/>
          </a:ln>
        </p:spPr>
        <p:txBody>
          <a:bodyPr wrap="none">
            <a:spAutoFit/>
          </a:bodyPr>
          <a:lstStyle/>
          <a:p>
            <a:pPr>
              <a:buClr>
                <a:schemeClr val="accent2"/>
              </a:buClr>
              <a:buFont typeface="Wingdings 2" pitchFamily="18" charset="2"/>
              <a:buNone/>
            </a:pPr>
            <a:r>
              <a:rPr lang="en-US" b="0" dirty="0"/>
              <a:t>Select one of the </a:t>
            </a:r>
            <a:r>
              <a:rPr lang="en-US" b="0" dirty="0" smtClean="0"/>
              <a:t>HBAs</a:t>
            </a:r>
            <a:endParaRPr lang="en-US" b="0" dirty="0"/>
          </a:p>
        </p:txBody>
      </p:sp>
      <p:sp>
        <p:nvSpPr>
          <p:cNvPr id="15" name="TextBox 10"/>
          <p:cNvSpPr txBox="1">
            <a:spLocks noChangeArrowheads="1"/>
          </p:cNvSpPr>
          <p:nvPr/>
        </p:nvSpPr>
        <p:spPr bwMode="auto">
          <a:xfrm>
            <a:off x="2737354" y="2050090"/>
            <a:ext cx="1539204" cy="400110"/>
          </a:xfrm>
          <a:prstGeom prst="rect">
            <a:avLst/>
          </a:prstGeom>
          <a:solidFill>
            <a:schemeClr val="bg1"/>
          </a:solidFill>
          <a:ln w="9525">
            <a:solidFill>
              <a:schemeClr val="tx2"/>
            </a:solidFill>
            <a:miter lim="800000"/>
            <a:headEnd/>
            <a:tailEnd/>
          </a:ln>
        </p:spPr>
        <p:txBody>
          <a:bodyPr wrap="none">
            <a:spAutoFit/>
          </a:bodyPr>
          <a:lstStyle/>
          <a:p>
            <a:pPr>
              <a:buClr>
                <a:schemeClr val="accent2"/>
              </a:buClr>
              <a:buFont typeface="Wingdings 2" pitchFamily="18" charset="2"/>
              <a:buNone/>
            </a:pPr>
            <a:r>
              <a:rPr lang="en-US" b="0" dirty="0"/>
              <a:t>The WWPN</a:t>
            </a:r>
          </a:p>
        </p:txBody>
      </p:sp>
      <p:sp>
        <p:nvSpPr>
          <p:cNvPr id="16" name="TextBox 21"/>
          <p:cNvSpPr txBox="1">
            <a:spLocks noChangeArrowheads="1"/>
          </p:cNvSpPr>
          <p:nvPr/>
        </p:nvSpPr>
        <p:spPr bwMode="auto">
          <a:xfrm>
            <a:off x="4625187" y="3108770"/>
            <a:ext cx="1553631" cy="400110"/>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b="0" dirty="0"/>
              <a:t>The WWNN</a:t>
            </a:r>
          </a:p>
        </p:txBody>
      </p:sp>
      <p:sp>
        <p:nvSpPr>
          <p:cNvPr id="17" name="Rectangle 14"/>
          <p:cNvSpPr>
            <a:spLocks noChangeArrowheads="1"/>
          </p:cNvSpPr>
          <p:nvPr/>
        </p:nvSpPr>
        <p:spPr bwMode="auto">
          <a:xfrm>
            <a:off x="1066124" y="2663516"/>
            <a:ext cx="1122146" cy="139646"/>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18" name="Rectangle 15"/>
          <p:cNvSpPr>
            <a:spLocks noChangeArrowheads="1"/>
          </p:cNvSpPr>
          <p:nvPr/>
        </p:nvSpPr>
        <p:spPr bwMode="auto">
          <a:xfrm>
            <a:off x="4193992" y="2855187"/>
            <a:ext cx="1123950" cy="13970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19" name="Rectangle 16"/>
          <p:cNvSpPr>
            <a:spLocks noChangeArrowheads="1"/>
          </p:cNvSpPr>
          <p:nvPr/>
        </p:nvSpPr>
        <p:spPr bwMode="auto">
          <a:xfrm>
            <a:off x="4195580" y="2699846"/>
            <a:ext cx="1123950" cy="13970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20" name="AutoShape 17"/>
          <p:cNvCxnSpPr>
            <a:cxnSpLocks noChangeShapeType="1"/>
            <a:stCxn id="14" idx="1"/>
            <a:endCxn id="17" idx="2"/>
          </p:cNvCxnSpPr>
          <p:nvPr/>
        </p:nvCxnSpPr>
        <p:spPr bwMode="auto">
          <a:xfrm rot="10800000" flipV="1">
            <a:off x="1627198" y="1891004"/>
            <a:ext cx="752121" cy="912157"/>
          </a:xfrm>
          <a:prstGeom prst="straightConnector1">
            <a:avLst/>
          </a:prstGeom>
          <a:noFill/>
          <a:ln w="19050">
            <a:solidFill>
              <a:schemeClr val="hlink"/>
            </a:solidFill>
            <a:round/>
            <a:headEnd/>
            <a:tailEnd type="triangle" w="med" len="sm"/>
          </a:ln>
          <a:effectLst/>
        </p:spPr>
      </p:cxnSp>
      <p:cxnSp>
        <p:nvCxnSpPr>
          <p:cNvPr id="21" name="AutoShape 18"/>
          <p:cNvCxnSpPr>
            <a:cxnSpLocks noChangeShapeType="1"/>
            <a:stCxn id="15" idx="1"/>
            <a:endCxn id="17" idx="2"/>
          </p:cNvCxnSpPr>
          <p:nvPr/>
        </p:nvCxnSpPr>
        <p:spPr bwMode="auto">
          <a:xfrm rot="10800000" flipV="1">
            <a:off x="1627198" y="2250144"/>
            <a:ext cx="1110157" cy="553017"/>
          </a:xfrm>
          <a:prstGeom prst="straightConnector1">
            <a:avLst/>
          </a:prstGeom>
          <a:noFill/>
          <a:ln w="19050">
            <a:solidFill>
              <a:schemeClr val="hlink"/>
            </a:solidFill>
            <a:round/>
            <a:headEnd/>
            <a:tailEnd type="triangle" w="med" len="sm"/>
          </a:ln>
          <a:effectLst/>
        </p:spPr>
      </p:cxnSp>
      <p:cxnSp>
        <p:nvCxnSpPr>
          <p:cNvPr id="24" name="AutoShape 21"/>
          <p:cNvCxnSpPr>
            <a:cxnSpLocks noChangeShapeType="1"/>
            <a:stCxn id="15" idx="3"/>
            <a:endCxn id="19" idx="2"/>
          </p:cNvCxnSpPr>
          <p:nvPr/>
        </p:nvCxnSpPr>
        <p:spPr bwMode="auto">
          <a:xfrm>
            <a:off x="4276558" y="2250145"/>
            <a:ext cx="480997" cy="589401"/>
          </a:xfrm>
          <a:prstGeom prst="straightConnector1">
            <a:avLst/>
          </a:prstGeom>
          <a:noFill/>
          <a:ln w="19050">
            <a:solidFill>
              <a:schemeClr val="hlink"/>
            </a:solidFill>
            <a:round/>
            <a:headEnd/>
            <a:tailEnd type="triangle" w="med" len="sm"/>
          </a:ln>
          <a:effectLst/>
        </p:spPr>
      </p:cxnSp>
      <p:cxnSp>
        <p:nvCxnSpPr>
          <p:cNvPr id="25" name="AutoShape 22"/>
          <p:cNvCxnSpPr>
            <a:cxnSpLocks noChangeShapeType="1"/>
            <a:endCxn id="18" idx="3"/>
          </p:cNvCxnSpPr>
          <p:nvPr/>
        </p:nvCxnSpPr>
        <p:spPr bwMode="auto">
          <a:xfrm rot="10800000">
            <a:off x="5317942" y="2925038"/>
            <a:ext cx="282758" cy="180113"/>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4"/>
          <p:cNvSpPr>
            <a:spLocks noGrp="1" noChangeArrowheads="1"/>
          </p:cNvSpPr>
          <p:nvPr>
            <p:ph type="title" idx="4294967295"/>
          </p:nvPr>
        </p:nvSpPr>
        <p:spPr/>
        <p:txBody>
          <a:bodyPr/>
          <a:lstStyle/>
          <a:p>
            <a:pPr eaLnBrk="1" hangingPunct="1"/>
            <a:r>
              <a:rPr lang="en-US" dirty="0" smtClean="0"/>
              <a:t>Discovery</a:t>
            </a:r>
          </a:p>
        </p:txBody>
      </p:sp>
      <p:sp>
        <p:nvSpPr>
          <p:cNvPr id="20484"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sp>
        <p:nvSpPr>
          <p:cNvPr id="20485"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grpSp>
        <p:nvGrpSpPr>
          <p:cNvPr id="2" name="Group 39"/>
          <p:cNvGrpSpPr>
            <a:grpSpLocks/>
          </p:cNvGrpSpPr>
          <p:nvPr/>
        </p:nvGrpSpPr>
        <p:grpSpPr bwMode="auto">
          <a:xfrm>
            <a:off x="8151813" y="2090738"/>
            <a:ext cx="395287" cy="190500"/>
            <a:chOff x="4508" y="3013"/>
            <a:chExt cx="249" cy="120"/>
          </a:xfrm>
        </p:grpSpPr>
        <p:sp>
          <p:nvSpPr>
            <p:cNvPr id="20520" name="Rectangle 4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21" name="Rectangle 4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3" name="Group 45"/>
          <p:cNvGrpSpPr>
            <a:grpSpLocks/>
          </p:cNvGrpSpPr>
          <p:nvPr/>
        </p:nvGrpSpPr>
        <p:grpSpPr bwMode="auto">
          <a:xfrm flipV="1">
            <a:off x="8151813" y="3883025"/>
            <a:ext cx="395287" cy="190500"/>
            <a:chOff x="4508" y="3013"/>
            <a:chExt cx="249" cy="120"/>
          </a:xfrm>
        </p:grpSpPr>
        <p:sp>
          <p:nvSpPr>
            <p:cNvPr id="20516" name="Rectangle 4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17" name="Rectangle 4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0491" name="AutoShape 49"/>
          <p:cNvCxnSpPr>
            <a:cxnSpLocks noChangeShapeType="1"/>
            <a:stCxn id="20521" idx="3"/>
            <a:endCxn id="20517" idx="3"/>
          </p:cNvCxnSpPr>
          <p:nvPr/>
        </p:nvCxnSpPr>
        <p:spPr bwMode="gray">
          <a:xfrm>
            <a:off x="8350250" y="2281238"/>
            <a:ext cx="0" cy="1604962"/>
          </a:xfrm>
          <a:prstGeom prst="straightConnector1">
            <a:avLst/>
          </a:prstGeom>
          <a:noFill/>
          <a:ln w="19050">
            <a:solidFill>
              <a:schemeClr val="tx1"/>
            </a:solidFill>
            <a:round/>
            <a:headEnd/>
            <a:tailEnd type="none" w="med" len="sm"/>
          </a:ln>
        </p:spPr>
      </p:cxnSp>
      <p:grpSp>
        <p:nvGrpSpPr>
          <p:cNvPr id="4" name="Group 59"/>
          <p:cNvGrpSpPr>
            <a:grpSpLocks/>
          </p:cNvGrpSpPr>
          <p:nvPr/>
        </p:nvGrpSpPr>
        <p:grpSpPr bwMode="auto">
          <a:xfrm>
            <a:off x="4805363" y="2090738"/>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0500" name="AutoShape 62"/>
          <p:cNvCxnSpPr>
            <a:cxnSpLocks noChangeShapeType="1"/>
            <a:stCxn id="20513"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0503"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0504"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0510" name="Line 72"/>
          <p:cNvSpPr>
            <a:spLocks noChangeShapeType="1"/>
          </p:cNvSpPr>
          <p:nvPr/>
        </p:nvSpPr>
        <p:spPr bwMode="gray">
          <a:xfrm flipV="1">
            <a:off x="7837714" y="2717798"/>
            <a:ext cx="506186" cy="322284"/>
          </a:xfrm>
          <a:prstGeom prst="line">
            <a:avLst/>
          </a:prstGeom>
          <a:noFill/>
          <a:ln w="19050">
            <a:solidFill>
              <a:schemeClr val="hlink"/>
            </a:solidFill>
            <a:round/>
            <a:headEnd/>
            <a:tailEnd type="triangle" w="med" len="sm"/>
          </a:ln>
        </p:spPr>
        <p:txBody>
          <a:bodyPr/>
          <a:lstStyle/>
          <a:p>
            <a:endParaRPr lang="en-US" dirty="0"/>
          </a:p>
        </p:txBody>
      </p:sp>
      <p:sp>
        <p:nvSpPr>
          <p:cNvPr id="20511" name="TextBox 94"/>
          <p:cNvSpPr txBox="1">
            <a:spLocks noChangeArrowheads="1"/>
          </p:cNvSpPr>
          <p:nvPr/>
        </p:nvSpPr>
        <p:spPr bwMode="gray">
          <a:xfrm>
            <a:off x="5058888" y="2686049"/>
            <a:ext cx="3095755" cy="1015663"/>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When ports are </a:t>
            </a:r>
            <a:r>
              <a:rPr lang="en-US" dirty="0" smtClean="0"/>
              <a:t>active (and properly zoned), </a:t>
            </a:r>
            <a:r>
              <a:rPr lang="en-US" dirty="0"/>
              <a:t>discovery is automatic</a:t>
            </a:r>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50"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2"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3"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grpSp>
        <p:nvGrpSpPr>
          <p:cNvPr id="5" name="Group 50"/>
          <p:cNvGrpSpPr>
            <a:grpSpLocks/>
          </p:cNvGrpSpPr>
          <p:nvPr/>
        </p:nvGrpSpPr>
        <p:grpSpPr bwMode="auto">
          <a:xfrm>
            <a:off x="4805363" y="5380038"/>
            <a:ext cx="395287" cy="190500"/>
            <a:chOff x="4508" y="3013"/>
            <a:chExt cx="249" cy="120"/>
          </a:xfrm>
        </p:grpSpPr>
        <p:sp>
          <p:nvSpPr>
            <p:cNvPr id="55"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56"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57" name="AutoShape 56"/>
          <p:cNvCxnSpPr>
            <a:cxnSpLocks noChangeShapeType="1"/>
            <a:stCxn id="56" idx="3"/>
            <a:endCxn id="53"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58" name="AutoShape 57"/>
          <p:cNvCxnSpPr>
            <a:cxnSpLocks noChangeShapeType="1"/>
            <a:stCxn id="56" idx="3"/>
            <a:endCxn id="50"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59" name="AutoShape 58"/>
          <p:cNvCxnSpPr>
            <a:cxnSpLocks noChangeShapeType="1"/>
            <a:stCxn id="56"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32" name="TextBox 94"/>
          <p:cNvSpPr txBox="1">
            <a:spLocks noChangeArrowheads="1"/>
          </p:cNvSpPr>
          <p:nvPr/>
        </p:nvSpPr>
        <p:spPr bwMode="gray">
          <a:xfrm>
            <a:off x="0" y="4682685"/>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33" name="TextBox 94"/>
          <p:cNvSpPr txBox="1">
            <a:spLocks noChangeArrowheads="1"/>
          </p:cNvSpPr>
          <p:nvPr/>
        </p:nvSpPr>
        <p:spPr bwMode="gray">
          <a:xfrm>
            <a:off x="0" y="1579624"/>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idx="4294967295"/>
          </p:nvPr>
        </p:nvSpPr>
        <p:spPr/>
        <p:txBody>
          <a:bodyPr/>
          <a:lstStyle/>
          <a:p>
            <a:r>
              <a:rPr lang="en-US" dirty="0"/>
              <a:t>Data ONTAP Discovery of Initiators</a:t>
            </a:r>
          </a:p>
        </p:txBody>
      </p:sp>
      <p:sp>
        <p:nvSpPr>
          <p:cNvPr id="44035" name="Content Placeholder 2"/>
          <p:cNvSpPr>
            <a:spLocks noGrp="1"/>
          </p:cNvSpPr>
          <p:nvPr>
            <p:ph idx="4294967295"/>
          </p:nvPr>
        </p:nvSpPr>
        <p:spPr/>
        <p:txBody>
          <a:bodyPr/>
          <a:lstStyle/>
          <a:p>
            <a:r>
              <a:rPr lang="en-US" dirty="0"/>
              <a:t>Verify connectivity from the storage </a:t>
            </a:r>
            <a:r>
              <a:rPr lang="en-US" dirty="0" smtClean="0"/>
              <a:t>system:</a:t>
            </a:r>
            <a:endParaRPr lang="en-US" dirty="0"/>
          </a:p>
          <a:p>
            <a:pPr>
              <a:buNone/>
            </a:pPr>
            <a:r>
              <a:rPr lang="en-US" sz="1800" dirty="0" smtClean="0">
                <a:latin typeface="Courier New" pitchFamily="49" charset="0"/>
                <a:cs typeface="Courier New" pitchFamily="49" charset="0"/>
              </a:rPr>
              <a:t>	system&gt; </a:t>
            </a:r>
            <a:r>
              <a:rPr lang="en-US" sz="1800" b="1" dirty="0" smtClean="0">
                <a:latin typeface="Courier New" pitchFamily="49" charset="0"/>
                <a:cs typeface="Courier New" pitchFamily="49" charset="0"/>
              </a:rPr>
              <a:t>fcp show initiators</a:t>
            </a:r>
          </a:p>
          <a:p>
            <a:pPr>
              <a:buNone/>
            </a:pPr>
            <a:r>
              <a:rPr lang="en-US" sz="1800" dirty="0" smtClean="0">
                <a:latin typeface="Courier New" pitchFamily="49" charset="0"/>
                <a:cs typeface="Courier New" pitchFamily="49" charset="0"/>
              </a:rPr>
              <a:t>	Initiators connected on adapter 0c:</a:t>
            </a:r>
          </a:p>
          <a:p>
            <a:pPr>
              <a:buNone/>
            </a:pPr>
            <a:r>
              <a:rPr lang="en-US" sz="1800" dirty="0" smtClean="0">
                <a:latin typeface="Courier New" pitchFamily="49" charset="0"/>
                <a:cs typeface="Courier New" pitchFamily="49" charset="0"/>
              </a:rPr>
              <a:t>	Portname                  Group</a:t>
            </a:r>
          </a:p>
          <a:p>
            <a:pPr>
              <a:buNone/>
            </a:pPr>
            <a:r>
              <a:rPr lang="en-US" sz="1800" dirty="0" smtClean="0">
                <a:latin typeface="Courier New" pitchFamily="49" charset="0"/>
                <a:cs typeface="Courier New" pitchFamily="49" charset="0"/>
              </a:rPr>
              <a:t>	--------                  -----</a:t>
            </a:r>
          </a:p>
          <a:p>
            <a:pPr>
              <a:buNone/>
            </a:pPr>
            <a:r>
              <a:rPr lang="en-US" sz="1800" dirty="0" smtClean="0">
                <a:latin typeface="Courier New" pitchFamily="49" charset="0"/>
                <a:cs typeface="Courier New" pitchFamily="49" charset="0"/>
              </a:rPr>
              <a:t>	10:00:00:00:c9:6b:77:b4</a:t>
            </a:r>
          </a:p>
          <a:p>
            <a:pPr>
              <a:buFont typeface="Wingdings 2" pitchFamily="18" charset="2"/>
              <a:buNone/>
            </a:pPr>
            <a:endParaRPr dirty="0"/>
          </a:p>
          <a:p>
            <a:pPr marL="0" indent="0">
              <a:buFont typeface="Wingdings 2" pitchFamily="18" charset="2"/>
              <a:buNone/>
            </a:pPr>
            <a:r>
              <a:rPr lang="en-US" sz="2400" b="1" dirty="0"/>
              <a:t>NOTE:  </a:t>
            </a:r>
            <a:r>
              <a:rPr lang="en-US" sz="2400" dirty="0"/>
              <a:t>For convenience, you may assign an alias to the Windows </a:t>
            </a:r>
            <a:r>
              <a:rPr lang="en-US" sz="2400" dirty="0" smtClean="0"/>
              <a:t>WWPN</a:t>
            </a:r>
            <a:endParaRPr lang="en-US" sz="1800" dirty="0">
              <a:latin typeface="Courier New" pitchFamily="49" charset="0"/>
              <a:cs typeface="Courier New" pitchFamily="49" charset="0"/>
            </a:endParaRPr>
          </a:p>
          <a:p>
            <a:pPr>
              <a:buFont typeface="Wingdings 2" pitchFamily="18" charset="2"/>
              <a:buNone/>
            </a:pPr>
            <a:endParaRPr dirty="0"/>
          </a:p>
        </p:txBody>
      </p:sp>
      <p:sp>
        <p:nvSpPr>
          <p:cNvPr id="44036" name="TextBox 4"/>
          <p:cNvSpPr txBox="1">
            <a:spLocks noChangeArrowheads="1"/>
          </p:cNvSpPr>
          <p:nvPr/>
        </p:nvSpPr>
        <p:spPr bwMode="auto">
          <a:xfrm>
            <a:off x="5998981" y="2892425"/>
            <a:ext cx="2138727" cy="400110"/>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b="0" dirty="0"/>
              <a:t>Windows WWPN</a:t>
            </a:r>
          </a:p>
        </p:txBody>
      </p:sp>
      <p:sp>
        <p:nvSpPr>
          <p:cNvPr id="44039" name="Rectangle 7"/>
          <p:cNvSpPr>
            <a:spLocks noChangeArrowheads="1"/>
          </p:cNvSpPr>
          <p:nvPr/>
        </p:nvSpPr>
        <p:spPr bwMode="auto">
          <a:xfrm>
            <a:off x="1314450" y="2930525"/>
            <a:ext cx="3309938" cy="33972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44040" name="AutoShape 8"/>
          <p:cNvCxnSpPr>
            <a:cxnSpLocks noChangeShapeType="1"/>
            <a:endCxn id="44039" idx="3"/>
          </p:cNvCxnSpPr>
          <p:nvPr/>
        </p:nvCxnSpPr>
        <p:spPr bwMode="auto">
          <a:xfrm rot="10800000" flipV="1">
            <a:off x="4624388" y="3098800"/>
            <a:ext cx="1357312" cy="1588"/>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title" idx="4294967295"/>
          </p:nvPr>
        </p:nvSpPr>
        <p:spPr/>
        <p:txBody>
          <a:bodyPr/>
          <a:lstStyle/>
          <a:p>
            <a:r>
              <a:rPr lang="en-US" dirty="0"/>
              <a:t>WWPN Aliases</a:t>
            </a:r>
          </a:p>
        </p:txBody>
      </p:sp>
      <p:sp>
        <p:nvSpPr>
          <p:cNvPr id="45059" name="Rectangle 6"/>
          <p:cNvSpPr>
            <a:spLocks noGrp="1" noChangeArrowheads="1"/>
          </p:cNvSpPr>
          <p:nvPr>
            <p:ph type="body" idx="4294967295"/>
          </p:nvPr>
        </p:nvSpPr>
        <p:spPr/>
        <p:txBody>
          <a:bodyPr/>
          <a:lstStyle/>
          <a:p>
            <a:r>
              <a:rPr lang="en-US" dirty="0"/>
              <a:t>In large FC installations, it can be difficult to identify WWPNs because of their cryptic 64-bit name</a:t>
            </a:r>
          </a:p>
          <a:p>
            <a:pPr lvl="1"/>
            <a:r>
              <a:rPr lang="en-US" dirty="0"/>
              <a:t>Example: </a:t>
            </a:r>
            <a:r>
              <a:rPr lang="en-US" sz="2800" dirty="0" smtClean="0">
                <a:latin typeface="Courier New" pitchFamily="49" charset="0"/>
                <a:cs typeface="Courier New" pitchFamily="49" charset="0"/>
              </a:rPr>
              <a:t>10:00:00:00:c9:6b:77:b4</a:t>
            </a:r>
            <a:endParaRPr lang="en-US" dirty="0"/>
          </a:p>
          <a:p>
            <a:r>
              <a:rPr lang="en-US" dirty="0"/>
              <a:t>For convenience, WWPN may be assigned a name or “alias” within Data ONTAP</a:t>
            </a:r>
          </a:p>
          <a:p>
            <a:r>
              <a:rPr lang="en-US" dirty="0"/>
              <a:t>Both target and initiator ports may be aliased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lstStyle/>
          <a:p>
            <a:r>
              <a:rPr lang="en-US" b="0" dirty="0">
                <a:latin typeface="Courier New" pitchFamily="49" charset="0"/>
              </a:rPr>
              <a:t>fcp </a:t>
            </a:r>
            <a:r>
              <a:rPr lang="en-US" b="0" dirty="0" smtClean="0">
                <a:latin typeface="Courier New" pitchFamily="49" charset="0"/>
              </a:rPr>
              <a:t>wwpn-alias </a:t>
            </a:r>
            <a:r>
              <a:rPr lang="en-US" dirty="0" smtClean="0"/>
              <a:t>Command</a:t>
            </a:r>
            <a:endParaRPr lang="en-US" dirty="0">
              <a:latin typeface="Courier New" pitchFamily="49" charset="0"/>
            </a:endParaRPr>
          </a:p>
        </p:txBody>
      </p:sp>
      <p:sp>
        <p:nvSpPr>
          <p:cNvPr id="47107" name="Rectangle 3"/>
          <p:cNvSpPr>
            <a:spLocks noGrp="1" noChangeArrowheads="1"/>
          </p:cNvSpPr>
          <p:nvPr>
            <p:ph type="body" idx="4294967295"/>
          </p:nvPr>
        </p:nvSpPr>
        <p:spPr>
          <a:xfrm>
            <a:off x="990600" y="1196374"/>
            <a:ext cx="7924800" cy="5353050"/>
          </a:xfrm>
        </p:spPr>
        <p:txBody>
          <a:bodyPr/>
          <a:lstStyle/>
          <a:p>
            <a:pPr>
              <a:lnSpc>
                <a:spcPct val="80000"/>
              </a:lnSpc>
            </a:pPr>
            <a:r>
              <a:rPr lang="en-US" sz="2600" dirty="0"/>
              <a:t>To alias a WWPN:</a:t>
            </a:r>
          </a:p>
          <a:p>
            <a:pPr lvl="1">
              <a:lnSpc>
                <a:spcPct val="80000"/>
              </a:lnSpc>
            </a:pPr>
            <a:r>
              <a:rPr lang="en-US" sz="2400" dirty="0" smtClean="0"/>
              <a:t>Use </a:t>
            </a:r>
            <a:r>
              <a:rPr lang="en-US" sz="2000" dirty="0" smtClean="0">
                <a:latin typeface="Courier New" pitchFamily="49" charset="0"/>
              </a:rPr>
              <a:t>fcp wwpn-alias </a:t>
            </a:r>
            <a:r>
              <a:rPr lang="en-US" sz="2000" dirty="0">
                <a:latin typeface="Courier New" pitchFamily="49" charset="0"/>
              </a:rPr>
              <a:t>set [-f] </a:t>
            </a:r>
            <a:r>
              <a:rPr lang="en-US" sz="2000" i="1" dirty="0">
                <a:latin typeface="Courier New" pitchFamily="49" charset="0"/>
              </a:rPr>
              <a:t>alias wwpn</a:t>
            </a:r>
            <a:endParaRPr lang="en-US" sz="2800" dirty="0"/>
          </a:p>
          <a:p>
            <a:pPr lvl="1">
              <a:lnSpc>
                <a:spcPct val="80000"/>
              </a:lnSpc>
            </a:pPr>
            <a:r>
              <a:rPr lang="en-US" sz="2400" dirty="0"/>
              <a:t>Example:</a:t>
            </a:r>
          </a:p>
          <a:p>
            <a:pPr lvl="1">
              <a:lnSpc>
                <a:spcPct val="80000"/>
              </a:lnSpc>
              <a:buFont typeface="Wingdings" pitchFamily="2" charset="2"/>
              <a:buNone/>
            </a:pPr>
            <a:r>
              <a:rPr lang="en-US" sz="1800" dirty="0">
                <a:latin typeface="Courier New" pitchFamily="49" charset="0"/>
                <a:cs typeface="Courier New" pitchFamily="49" charset="0"/>
              </a:rPr>
              <a:t>	system&gt; </a:t>
            </a:r>
            <a:r>
              <a:rPr lang="en-US" sz="1800" dirty="0" smtClean="0">
                <a:latin typeface="Courier New" pitchFamily="49" charset="0"/>
                <a:cs typeface="Courier New" pitchFamily="49" charset="0"/>
              </a:rPr>
              <a:t>fcp wwpn-alias </a:t>
            </a:r>
            <a:r>
              <a:rPr lang="en-US" sz="1800" dirty="0">
                <a:latin typeface="Courier New" pitchFamily="49" charset="0"/>
                <a:cs typeface="Courier New" pitchFamily="49" charset="0"/>
              </a:rPr>
              <a:t>set </a:t>
            </a:r>
            <a:r>
              <a:rPr lang="en-US" sz="1800" dirty="0" smtClean="0">
                <a:latin typeface="Courier New" pitchFamily="49" charset="0"/>
                <a:cs typeface="Courier New" pitchFamily="49" charset="0"/>
              </a:rPr>
              <a:t>WIN1-FC  </a:t>
            </a:r>
            <a:br>
              <a:rPr lang="en-US" sz="1800" dirty="0" smtClean="0">
                <a:latin typeface="Courier New" pitchFamily="49" charset="0"/>
                <a:cs typeface="Courier New" pitchFamily="49" charset="0"/>
              </a:rPr>
            </a:br>
            <a:r>
              <a:rPr lang="en-US" sz="1800" dirty="0" smtClean="0">
                <a:latin typeface="Courier New" pitchFamily="49" charset="0"/>
                <a:cs typeface="Courier New" pitchFamily="49" charset="0"/>
              </a:rPr>
              <a:t>                           10:00:00:00:c9:6b:77:b4</a:t>
            </a:r>
            <a:endParaRPr lang="en-US" sz="1800" dirty="0">
              <a:latin typeface="Courier New" pitchFamily="49" charset="0"/>
              <a:cs typeface="Courier New" pitchFamily="49" charset="0"/>
            </a:endParaRPr>
          </a:p>
          <a:p>
            <a:pPr>
              <a:lnSpc>
                <a:spcPct val="80000"/>
              </a:lnSpc>
            </a:pPr>
            <a:r>
              <a:rPr lang="en-US" sz="2600" dirty="0"/>
              <a:t>To remove an alias:</a:t>
            </a:r>
          </a:p>
          <a:p>
            <a:pPr lvl="1">
              <a:lnSpc>
                <a:spcPct val="80000"/>
              </a:lnSpc>
            </a:pPr>
            <a:r>
              <a:rPr lang="en-US" sz="2400" dirty="0" smtClean="0"/>
              <a:t>Use </a:t>
            </a:r>
            <a:r>
              <a:rPr lang="en-US" sz="2000" dirty="0" smtClean="0">
                <a:latin typeface="Courier New" pitchFamily="49" charset="0"/>
              </a:rPr>
              <a:t>fcp wwpn-alias </a:t>
            </a:r>
            <a:r>
              <a:rPr lang="en-US" sz="2000" dirty="0">
                <a:latin typeface="Courier New" pitchFamily="49" charset="0"/>
              </a:rPr>
              <a:t>remove {</a:t>
            </a:r>
            <a:r>
              <a:rPr lang="en-US" sz="2000" i="1" dirty="0">
                <a:latin typeface="Courier New" pitchFamily="49" charset="0"/>
              </a:rPr>
              <a:t>-a alias…</a:t>
            </a:r>
            <a:r>
              <a:rPr lang="en-US" sz="2000" dirty="0">
                <a:latin typeface="Courier New" pitchFamily="49" charset="0"/>
              </a:rPr>
              <a:t>|</a:t>
            </a:r>
            <a:r>
              <a:rPr lang="en-US" sz="2000" i="1" dirty="0">
                <a:latin typeface="Courier New" pitchFamily="49" charset="0"/>
              </a:rPr>
              <a:t>-w wwpn</a:t>
            </a:r>
            <a:r>
              <a:rPr lang="en-US" sz="2000" dirty="0">
                <a:latin typeface="Courier New" pitchFamily="49" charset="0"/>
              </a:rPr>
              <a:t>}</a:t>
            </a:r>
          </a:p>
          <a:p>
            <a:pPr lvl="1">
              <a:lnSpc>
                <a:spcPct val="80000"/>
              </a:lnSpc>
            </a:pPr>
            <a:r>
              <a:rPr lang="en-US" sz="2400" dirty="0"/>
              <a:t>Example:  </a:t>
            </a:r>
          </a:p>
          <a:p>
            <a:pPr lvl="1">
              <a:lnSpc>
                <a:spcPct val="80000"/>
              </a:lnSpc>
              <a:buFont typeface="Wingdings" pitchFamily="2" charset="2"/>
              <a:buNone/>
            </a:pPr>
            <a:r>
              <a:rPr lang="pt-BR" sz="1800" dirty="0">
                <a:latin typeface="Courier New" pitchFamily="49" charset="0"/>
                <a:cs typeface="Courier New" pitchFamily="49" charset="0"/>
              </a:rPr>
              <a:t>	system&gt; </a:t>
            </a:r>
            <a:r>
              <a:rPr lang="pt-BR" sz="1800" b="1" dirty="0" err="1" smtClean="0">
                <a:latin typeface="Courier New" pitchFamily="49" charset="0"/>
                <a:cs typeface="Courier New" pitchFamily="49" charset="0"/>
              </a:rPr>
              <a:t>fcp</a:t>
            </a:r>
            <a:r>
              <a:rPr lang="pt-BR" sz="1800" b="1" dirty="0" smtClean="0">
                <a:latin typeface="Courier New" pitchFamily="49" charset="0"/>
                <a:cs typeface="Courier New" pitchFamily="49" charset="0"/>
              </a:rPr>
              <a:t> </a:t>
            </a:r>
            <a:r>
              <a:rPr lang="pt-BR" sz="1800" b="1" dirty="0" err="1" smtClean="0">
                <a:latin typeface="Courier New" pitchFamily="49" charset="0"/>
                <a:cs typeface="Courier New" pitchFamily="49" charset="0"/>
              </a:rPr>
              <a:t>wwpn-alias</a:t>
            </a:r>
            <a:r>
              <a:rPr lang="pt-BR" sz="1800" b="1" dirty="0" smtClean="0">
                <a:latin typeface="Courier New" pitchFamily="49" charset="0"/>
                <a:cs typeface="Courier New" pitchFamily="49" charset="0"/>
              </a:rPr>
              <a:t> </a:t>
            </a:r>
            <a:r>
              <a:rPr lang="pt-BR" sz="1800" b="1" dirty="0">
                <a:latin typeface="Courier New" pitchFamily="49" charset="0"/>
                <a:cs typeface="Courier New" pitchFamily="49" charset="0"/>
              </a:rPr>
              <a:t>remove -a </a:t>
            </a:r>
            <a:r>
              <a:rPr lang="pt-BR" sz="1800" b="1" dirty="0" smtClean="0">
                <a:latin typeface="Courier New" pitchFamily="49" charset="0"/>
                <a:cs typeface="Courier New" pitchFamily="49" charset="0"/>
              </a:rPr>
              <a:t>WIN1-FC WIN2-FC</a:t>
            </a:r>
            <a:endParaRPr lang="pt-BR" sz="1800" b="1" dirty="0">
              <a:latin typeface="Courier New" pitchFamily="49" charset="0"/>
              <a:cs typeface="Courier New" pitchFamily="49" charset="0"/>
            </a:endParaRPr>
          </a:p>
          <a:p>
            <a:pPr lvl="1">
              <a:lnSpc>
                <a:spcPct val="80000"/>
              </a:lnSpc>
              <a:buFont typeface="Wingdings" pitchFamily="2" charset="2"/>
              <a:buNone/>
            </a:pPr>
            <a:r>
              <a:rPr lang="pt-BR" sz="2000" dirty="0"/>
              <a:t>	(</a:t>
            </a:r>
            <a:r>
              <a:rPr lang="pt-BR" sz="2000" i="1" dirty="0"/>
              <a:t>removes </a:t>
            </a:r>
            <a:r>
              <a:rPr lang="pt-BR" sz="2000" i="1" dirty="0" err="1" smtClean="0"/>
              <a:t>the</a:t>
            </a:r>
            <a:r>
              <a:rPr lang="pt-BR" sz="2000" i="1" dirty="0" smtClean="0"/>
              <a:t> </a:t>
            </a:r>
            <a:r>
              <a:rPr lang="pt-BR" sz="2000" i="1" dirty="0" err="1" smtClean="0"/>
              <a:t>aliases</a:t>
            </a:r>
            <a:r>
              <a:rPr lang="pt-BR" sz="2000" i="1" dirty="0"/>
              <a:t>)</a:t>
            </a:r>
          </a:p>
          <a:p>
            <a:pPr lvl="1">
              <a:lnSpc>
                <a:spcPct val="80000"/>
              </a:lnSpc>
              <a:buFont typeface="Wingdings" pitchFamily="2" charset="2"/>
              <a:buNone/>
            </a:pPr>
            <a:r>
              <a:rPr lang="en-US" sz="1800" dirty="0">
                <a:latin typeface="Courier New" pitchFamily="49" charset="0"/>
                <a:cs typeface="Courier New" pitchFamily="49" charset="0"/>
              </a:rPr>
              <a:t>	system&gt; </a:t>
            </a:r>
            <a:r>
              <a:rPr lang="en-US" sz="1800" b="1" dirty="0" smtClean="0">
                <a:latin typeface="Courier New" pitchFamily="49" charset="0"/>
                <a:cs typeface="Courier New" pitchFamily="49" charset="0"/>
              </a:rPr>
              <a:t>fcp wwpn-alias </a:t>
            </a:r>
            <a:r>
              <a:rPr lang="en-US" sz="1800" b="1" dirty="0">
                <a:latin typeface="Courier New" pitchFamily="49" charset="0"/>
                <a:cs typeface="Courier New" pitchFamily="49" charset="0"/>
              </a:rPr>
              <a:t>remove -w </a:t>
            </a:r>
            <a:r>
              <a:rPr lang="en-US" sz="1800" b="1" dirty="0" smtClean="0">
                <a:latin typeface="Courier New" pitchFamily="49" charset="0"/>
                <a:cs typeface="Courier New" pitchFamily="49" charset="0"/>
              </a:rPr>
              <a:t/>
            </a:r>
            <a:br>
              <a:rPr lang="en-US" sz="1800" b="1" dirty="0" smtClean="0">
                <a:latin typeface="Courier New" pitchFamily="49" charset="0"/>
                <a:cs typeface="Courier New" pitchFamily="49" charset="0"/>
              </a:rPr>
            </a:br>
            <a:r>
              <a:rPr lang="en-US" sz="1800" b="1" dirty="0" smtClean="0">
                <a:latin typeface="Courier New" pitchFamily="49" charset="0"/>
                <a:cs typeface="Courier New" pitchFamily="49" charset="0"/>
              </a:rPr>
              <a:t>                           10:00:00:00:c9:6b:77:b4 </a:t>
            </a:r>
            <a:endParaRPr lang="en-US" sz="1800" b="1" dirty="0">
              <a:latin typeface="Courier New" pitchFamily="49" charset="0"/>
              <a:cs typeface="Courier New" pitchFamily="49" charset="0"/>
            </a:endParaRPr>
          </a:p>
          <a:p>
            <a:pPr lvl="1">
              <a:lnSpc>
                <a:spcPct val="80000"/>
              </a:lnSpc>
              <a:buFont typeface="Wingdings" pitchFamily="2" charset="2"/>
              <a:buNone/>
            </a:pPr>
            <a:r>
              <a:rPr lang="en-US" sz="2000" dirty="0"/>
              <a:t>	(</a:t>
            </a:r>
            <a:r>
              <a:rPr lang="en-US" sz="2000" i="1" dirty="0"/>
              <a:t>removes all aliases for a particular WWPN)</a:t>
            </a:r>
            <a:endParaRPr lang="en-US" sz="2000" dirty="0"/>
          </a:p>
          <a:p>
            <a:pPr>
              <a:lnSpc>
                <a:spcPct val="80000"/>
              </a:lnSpc>
            </a:pPr>
            <a:r>
              <a:rPr lang="en-US" sz="2600" dirty="0"/>
              <a:t>To show aliases:</a:t>
            </a:r>
          </a:p>
          <a:p>
            <a:pPr lvl="1">
              <a:lnSpc>
                <a:spcPct val="80000"/>
              </a:lnSpc>
            </a:pPr>
            <a:r>
              <a:rPr lang="en-US" sz="2400" dirty="0" smtClean="0"/>
              <a:t>Use </a:t>
            </a:r>
            <a:r>
              <a:rPr lang="en-US" sz="2000" dirty="0" smtClean="0">
                <a:latin typeface="Courier New" pitchFamily="49" charset="0"/>
              </a:rPr>
              <a:t>fcp wwpn-alias </a:t>
            </a:r>
            <a:r>
              <a:rPr lang="en-US" sz="2000" dirty="0">
                <a:latin typeface="Courier New" pitchFamily="49" charset="0"/>
              </a:rPr>
              <a:t>show [-a </a:t>
            </a:r>
            <a:r>
              <a:rPr lang="en-US" sz="2000" i="1" dirty="0">
                <a:latin typeface="Courier New" pitchFamily="49" charset="0"/>
              </a:rPr>
              <a:t>alias</a:t>
            </a:r>
            <a:r>
              <a:rPr lang="en-US" sz="2000" dirty="0">
                <a:latin typeface="Courier New" pitchFamily="49" charset="0"/>
              </a:rPr>
              <a:t> | -w </a:t>
            </a:r>
            <a:r>
              <a:rPr lang="en-US" sz="2000" i="1" dirty="0">
                <a:latin typeface="Courier New" pitchFamily="49" charset="0"/>
              </a:rPr>
              <a:t>wwpn</a:t>
            </a:r>
            <a:r>
              <a:rPr lang="en-US" sz="2000" dirty="0">
                <a:latin typeface="Courier New" pitchFamily="49" charset="0"/>
              </a:rPr>
              <a:t>]</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r>
              <a:rPr lang="en-US" dirty="0"/>
              <a:t>Alias Rules</a:t>
            </a:r>
          </a:p>
        </p:txBody>
      </p:sp>
      <p:sp>
        <p:nvSpPr>
          <p:cNvPr id="49155" name="Rectangle 3"/>
          <p:cNvSpPr>
            <a:spLocks noGrp="1" noChangeArrowheads="1"/>
          </p:cNvSpPr>
          <p:nvPr>
            <p:ph type="body" idx="4294967295"/>
          </p:nvPr>
        </p:nvSpPr>
        <p:spPr/>
        <p:txBody>
          <a:bodyPr/>
          <a:lstStyle/>
          <a:p>
            <a:r>
              <a:rPr lang="en-US" dirty="0"/>
              <a:t>A storage system can have up to </a:t>
            </a:r>
            <a:r>
              <a:rPr lang="en-US" dirty="0" smtClean="0"/>
              <a:t>1,024 </a:t>
            </a:r>
            <a:r>
              <a:rPr lang="en-US" dirty="0"/>
              <a:t>aliases</a:t>
            </a:r>
          </a:p>
          <a:p>
            <a:r>
              <a:rPr lang="en-US" dirty="0"/>
              <a:t>An alias can have the following characters:</a:t>
            </a:r>
            <a:br>
              <a:rPr lang="en-US" dirty="0"/>
            </a:br>
            <a:r>
              <a:rPr lang="en-US" dirty="0"/>
              <a:t>A-Z, a-z, 0-9, </a:t>
            </a:r>
            <a:r>
              <a:rPr lang="en-US" dirty="0" smtClean="0"/>
              <a:t>'_','-','.','{','}' </a:t>
            </a:r>
            <a:r>
              <a:rPr lang="en-US" dirty="0"/>
              <a:t>and no spaces</a:t>
            </a:r>
          </a:p>
          <a:p>
            <a:r>
              <a:rPr lang="en-US" dirty="0"/>
              <a:t>Many aliases </a:t>
            </a:r>
            <a:r>
              <a:rPr lang="en-US" dirty="0" smtClean="0"/>
              <a:t>may be </a:t>
            </a:r>
            <a:r>
              <a:rPr lang="en-US" dirty="0"/>
              <a:t>associated with a single WWPN, but each alias will be assigned to only one WWPN</a:t>
            </a:r>
          </a:p>
          <a:p>
            <a:r>
              <a:rPr lang="en-US" dirty="0"/>
              <a:t>Use </a:t>
            </a:r>
            <a:r>
              <a:rPr lang="en-US" dirty="0" smtClean="0">
                <a:latin typeface="Courier New" pitchFamily="49" charset="0"/>
              </a:rPr>
              <a:t>fcp wwpn-alias </a:t>
            </a:r>
            <a:r>
              <a:rPr lang="en-US" dirty="0">
                <a:latin typeface="Courier New" pitchFamily="49" charset="0"/>
              </a:rPr>
              <a:t>help </a:t>
            </a:r>
            <a:r>
              <a:rPr lang="en-US" i="1" dirty="0">
                <a:latin typeface="Courier New" pitchFamily="49" charset="0"/>
              </a:rPr>
              <a:t>subcommand</a:t>
            </a:r>
            <a:r>
              <a:rPr lang="en-US" dirty="0"/>
              <a:t> for more information on the subcommand</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r>
              <a:rPr lang="en-US" dirty="0"/>
              <a:t>WWPN Aliases Example</a:t>
            </a:r>
          </a:p>
        </p:txBody>
      </p:sp>
      <p:sp>
        <p:nvSpPr>
          <p:cNvPr id="51203" name="Rectangle 3"/>
          <p:cNvSpPr>
            <a:spLocks noGrp="1" noChangeArrowheads="1"/>
          </p:cNvSpPr>
          <p:nvPr>
            <p:ph type="body" idx="4294967295"/>
          </p:nvPr>
        </p:nvSpPr>
        <p:spPr>
          <a:xfrm>
            <a:off x="990600" y="1123950"/>
            <a:ext cx="8153400" cy="5353050"/>
          </a:xfrm>
        </p:spPr>
        <p:txBody>
          <a:bodyPr/>
          <a:lstStyle/>
          <a:p>
            <a:pPr>
              <a:buNone/>
            </a:pPr>
            <a:r>
              <a:rPr lang="en-US" sz="2000" dirty="0" smtClean="0">
                <a:latin typeface="Courier New" pitchFamily="49" charset="0"/>
              </a:rPr>
              <a:t>  system&gt; </a:t>
            </a:r>
            <a:r>
              <a:rPr lang="en-US" sz="2000" b="1" dirty="0" smtClean="0">
                <a:latin typeface="Courier New" pitchFamily="49" charset="0"/>
              </a:rPr>
              <a:t>fcp wwpn-alias set WIN1-FC</a:t>
            </a:r>
            <a:r>
              <a:rPr lang="en-US" sz="2000" b="1" i="1" dirty="0" smtClean="0">
                <a:latin typeface="Courier New" pitchFamily="49" charset="0"/>
              </a:rPr>
              <a:t/>
            </a:r>
            <a:br>
              <a:rPr lang="en-US" sz="2000" b="1" i="1" dirty="0" smtClean="0">
                <a:latin typeface="Courier New" pitchFamily="49" charset="0"/>
              </a:rPr>
            </a:br>
            <a:r>
              <a:rPr lang="en-US" sz="2000" b="1" dirty="0" smtClean="0">
                <a:latin typeface="Courier New" pitchFamily="49" charset="0"/>
                <a:cs typeface="Courier New" pitchFamily="49" charset="0"/>
              </a:rPr>
              <a:t>10:00:00:00:c9:6b:77:b4</a:t>
            </a:r>
          </a:p>
          <a:p>
            <a:pPr>
              <a:buNone/>
            </a:pPr>
            <a:r>
              <a:rPr lang="en-US" sz="2000" dirty="0" smtClean="0">
                <a:latin typeface="Courier New" pitchFamily="49" charset="0"/>
                <a:cs typeface="Courier New" pitchFamily="49" charset="0"/>
              </a:rPr>
              <a:t>  </a:t>
            </a:r>
          </a:p>
          <a:p>
            <a:pPr>
              <a:buNone/>
            </a:pPr>
            <a:r>
              <a:rPr lang="en-US" sz="2000" dirty="0" smtClean="0">
                <a:latin typeface="Courier New" pitchFamily="49" charset="0"/>
                <a:cs typeface="Courier New" pitchFamily="49" charset="0"/>
              </a:rPr>
              <a:t>  system&gt; </a:t>
            </a:r>
            <a:r>
              <a:rPr lang="en-US" sz="2000" b="1" dirty="0" smtClean="0">
                <a:latin typeface="Courier New" pitchFamily="49" charset="0"/>
                <a:cs typeface="Courier New" pitchFamily="49" charset="0"/>
              </a:rPr>
              <a:t>fcp wwpn-alias show</a:t>
            </a:r>
          </a:p>
          <a:p>
            <a:pPr>
              <a:buNone/>
            </a:pPr>
            <a:r>
              <a:rPr lang="en-US" sz="2000" dirty="0" smtClean="0">
                <a:latin typeface="Courier New" pitchFamily="49" charset="0"/>
                <a:cs typeface="Courier New" pitchFamily="49" charset="0"/>
              </a:rPr>
              <a:t>	WWPN                            Alias</a:t>
            </a:r>
          </a:p>
          <a:p>
            <a:pPr>
              <a:buNone/>
            </a:pPr>
            <a:r>
              <a:rPr lang="en-US" sz="2000" dirty="0" smtClean="0">
                <a:latin typeface="Courier New" pitchFamily="49" charset="0"/>
                <a:cs typeface="Courier New" pitchFamily="49" charset="0"/>
              </a:rPr>
              <a:t>	----                            -----</a:t>
            </a:r>
          </a:p>
          <a:p>
            <a:pPr>
              <a:buNone/>
            </a:pPr>
            <a:r>
              <a:rPr lang="en-US" sz="2000" dirty="0" smtClean="0">
                <a:latin typeface="Courier New" pitchFamily="49" charset="0"/>
                <a:cs typeface="Courier New" pitchFamily="49" charset="0"/>
              </a:rPr>
              <a:t>	10:00:00:00:c9:6b:77:b4         WIN1-FC</a:t>
            </a:r>
          </a:p>
          <a:p>
            <a:pPr>
              <a:buNone/>
            </a:pPr>
            <a:endParaRPr lang="en-US" sz="2000" dirty="0" smtClean="0"/>
          </a:p>
          <a:p>
            <a:pPr>
              <a:buNone/>
            </a:pPr>
            <a:r>
              <a:rPr lang="en-US" sz="2000" dirty="0" smtClean="0">
                <a:latin typeface="Courier New" pitchFamily="49" charset="0"/>
                <a:cs typeface="Courier New" pitchFamily="49" charset="0"/>
              </a:rPr>
              <a:t>  system&gt; </a:t>
            </a:r>
            <a:r>
              <a:rPr lang="en-US" sz="2000" b="1" dirty="0" smtClean="0">
                <a:latin typeface="Courier New" pitchFamily="49" charset="0"/>
                <a:cs typeface="Courier New" pitchFamily="49" charset="0"/>
              </a:rPr>
              <a:t>fcp show initiators</a:t>
            </a:r>
          </a:p>
          <a:p>
            <a:pPr>
              <a:buNone/>
            </a:pPr>
            <a:r>
              <a:rPr lang="en-US" sz="2000" dirty="0" smtClean="0">
                <a:latin typeface="Courier New" pitchFamily="49" charset="0"/>
                <a:cs typeface="Courier New" pitchFamily="49" charset="0"/>
              </a:rPr>
              <a:t>	Initiators connected on adapter 0c:</a:t>
            </a:r>
          </a:p>
          <a:p>
            <a:pPr>
              <a:buNone/>
            </a:pPr>
            <a:r>
              <a:rPr lang="en-US" sz="2000" dirty="0" smtClean="0">
                <a:latin typeface="Courier New" pitchFamily="49" charset="0"/>
                <a:cs typeface="Courier New" pitchFamily="49" charset="0"/>
              </a:rPr>
              <a:t>	Portname                  Group</a:t>
            </a:r>
          </a:p>
          <a:p>
            <a:pPr>
              <a:buNone/>
            </a:pPr>
            <a:r>
              <a:rPr lang="en-US" sz="2000" dirty="0" smtClean="0">
                <a:latin typeface="Courier New" pitchFamily="49" charset="0"/>
                <a:cs typeface="Courier New" pitchFamily="49" charset="0"/>
              </a:rPr>
              <a:t>	--------                  -----</a:t>
            </a:r>
          </a:p>
          <a:p>
            <a:pPr>
              <a:buNone/>
            </a:pPr>
            <a:r>
              <a:rPr lang="en-US" sz="2000" dirty="0" smtClean="0">
                <a:latin typeface="Courier New" pitchFamily="49" charset="0"/>
                <a:cs typeface="Courier New" pitchFamily="49" charset="0"/>
              </a:rPr>
              <a:t>	10:00:00:00:c9:6b:77:b4</a:t>
            </a:r>
          </a:p>
          <a:p>
            <a:pPr>
              <a:buNone/>
            </a:pPr>
            <a:r>
              <a:rPr lang="en-US" sz="2000" dirty="0" smtClean="0">
                <a:latin typeface="Courier New" pitchFamily="49" charset="0"/>
                <a:cs typeface="Courier New" pitchFamily="49" charset="0"/>
              </a:rPr>
              <a:t>  WWPN Alias(es): WIN1-FC</a:t>
            </a:r>
          </a:p>
          <a:p>
            <a:pPr>
              <a:buFont typeface="Wingdings 2" pitchFamily="18" charset="2"/>
              <a:buNone/>
            </a:pPr>
            <a:endParaRPr lang="en-US" sz="2000" dirty="0">
              <a:latin typeface="Courier New" pitchFamily="49"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1"/>
          <p:cNvSpPr>
            <a:spLocks noGrp="1" noChangeArrowheads="1"/>
          </p:cNvSpPr>
          <p:nvPr>
            <p:ph type="title" idx="4294967295"/>
          </p:nvPr>
        </p:nvSpPr>
        <p:spPr/>
        <p:txBody>
          <a:bodyPr/>
          <a:lstStyle/>
          <a:p>
            <a:r>
              <a:rPr lang="en-US" dirty="0"/>
              <a:t>Windows Discovery of Targets</a:t>
            </a:r>
          </a:p>
        </p:txBody>
      </p:sp>
      <p:sp>
        <p:nvSpPr>
          <p:cNvPr id="53251" name="Rectangle 12"/>
          <p:cNvSpPr>
            <a:spLocks noGrp="1" noChangeArrowheads="1"/>
          </p:cNvSpPr>
          <p:nvPr>
            <p:ph type="body" idx="4294967295"/>
          </p:nvPr>
        </p:nvSpPr>
        <p:spPr/>
        <p:txBody>
          <a:bodyPr/>
          <a:lstStyle/>
          <a:p>
            <a:r>
              <a:rPr lang="en-US" sz="2200" dirty="0"/>
              <a:t>Verify connectivity </a:t>
            </a:r>
            <a:r>
              <a:rPr lang="en-US" sz="2200" dirty="0" smtClean="0"/>
              <a:t>on Windows </a:t>
            </a:r>
            <a:r>
              <a:rPr lang="en-US" sz="2200" dirty="0"/>
              <a:t>Server 2008</a:t>
            </a:r>
          </a:p>
        </p:txBody>
      </p:sp>
      <p:pic>
        <p:nvPicPr>
          <p:cNvPr id="53252" name="Picture 2" descr="C:\Documents and Settings\curtisb\Desktop\SAN\Images\storageexplorer4.bmp"/>
          <p:cNvPicPr>
            <a:picLocks noChangeAspect="1" noChangeArrowheads="1"/>
          </p:cNvPicPr>
          <p:nvPr/>
        </p:nvPicPr>
        <p:blipFill>
          <a:blip r:embed="rId3" cstate="print"/>
          <a:stretch>
            <a:fillRect/>
          </a:stretch>
        </p:blipFill>
        <p:spPr bwMode="auto">
          <a:xfrm>
            <a:off x="303384" y="1542659"/>
            <a:ext cx="8548211" cy="4535424"/>
          </a:xfrm>
          <a:prstGeom prst="rect">
            <a:avLst/>
          </a:prstGeom>
          <a:noFill/>
          <a:ln w="9525">
            <a:noFill/>
            <a:miter lim="800000"/>
            <a:headEnd/>
            <a:tailEnd/>
          </a:ln>
        </p:spPr>
      </p:pic>
      <p:sp>
        <p:nvSpPr>
          <p:cNvPr id="53253" name="TextBox 5"/>
          <p:cNvSpPr txBox="1">
            <a:spLocks noChangeArrowheads="1"/>
          </p:cNvSpPr>
          <p:nvPr/>
        </p:nvSpPr>
        <p:spPr bwMode="auto">
          <a:xfrm>
            <a:off x="2460727" y="5000089"/>
            <a:ext cx="2182108"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b="0" dirty="0"/>
              <a:t>Select the </a:t>
            </a:r>
            <a:r>
              <a:rPr lang="en-US" b="0" dirty="0" smtClean="0"/>
              <a:t>Brocade</a:t>
            </a:r>
            <a:r>
              <a:rPr lang="en-US" b="0" baseline="30000" dirty="0" smtClean="0"/>
              <a:t>® </a:t>
            </a:r>
            <a:r>
              <a:rPr lang="en-US" b="0" dirty="0" smtClean="0"/>
              <a:t>fabric</a:t>
            </a:r>
            <a:endParaRPr lang="en-US" b="0" dirty="0"/>
          </a:p>
        </p:txBody>
      </p:sp>
      <p:sp>
        <p:nvSpPr>
          <p:cNvPr id="53255" name="TextBox 8"/>
          <p:cNvSpPr txBox="1">
            <a:spLocks noChangeArrowheads="1"/>
          </p:cNvSpPr>
          <p:nvPr/>
        </p:nvSpPr>
        <p:spPr bwMode="auto">
          <a:xfrm>
            <a:off x="5113089" y="2616860"/>
            <a:ext cx="2324100"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b="0" dirty="0"/>
              <a:t>Storage systems’ WWPNs show up</a:t>
            </a:r>
          </a:p>
        </p:txBody>
      </p:sp>
      <p:sp>
        <p:nvSpPr>
          <p:cNvPr id="53259" name="Rectangle 11"/>
          <p:cNvSpPr>
            <a:spLocks noChangeArrowheads="1"/>
          </p:cNvSpPr>
          <p:nvPr/>
        </p:nvSpPr>
        <p:spPr bwMode="auto">
          <a:xfrm>
            <a:off x="1041956" y="3341873"/>
            <a:ext cx="1289050" cy="166688"/>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53260" name="Rectangle 12"/>
          <p:cNvSpPr>
            <a:spLocks noChangeArrowheads="1"/>
          </p:cNvSpPr>
          <p:nvPr/>
        </p:nvSpPr>
        <p:spPr bwMode="auto">
          <a:xfrm>
            <a:off x="5146488" y="2386940"/>
            <a:ext cx="1211283" cy="296883"/>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53261" name="Rectangle 13"/>
          <p:cNvSpPr>
            <a:spLocks noChangeArrowheads="1"/>
          </p:cNvSpPr>
          <p:nvPr/>
        </p:nvSpPr>
        <p:spPr bwMode="auto">
          <a:xfrm>
            <a:off x="5152878" y="3286351"/>
            <a:ext cx="1193017" cy="311871"/>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53262" name="AutoShape 14"/>
          <p:cNvCxnSpPr>
            <a:cxnSpLocks noChangeShapeType="1"/>
            <a:stCxn id="53255" idx="1"/>
            <a:endCxn id="53260" idx="1"/>
          </p:cNvCxnSpPr>
          <p:nvPr/>
        </p:nvCxnSpPr>
        <p:spPr bwMode="auto">
          <a:xfrm rot="10800000" flipH="1">
            <a:off x="5113088" y="2535383"/>
            <a:ext cx="33399" cy="435421"/>
          </a:xfrm>
          <a:prstGeom prst="bentConnector3">
            <a:avLst>
              <a:gd name="adj1" fmla="val -684452"/>
            </a:avLst>
          </a:prstGeom>
          <a:noFill/>
          <a:ln w="19050">
            <a:solidFill>
              <a:schemeClr val="hlink"/>
            </a:solidFill>
            <a:miter lim="800000"/>
            <a:headEnd/>
            <a:tailEnd type="triangle" w="med" len="sm"/>
          </a:ln>
          <a:effectLst/>
        </p:spPr>
      </p:cxnSp>
      <p:cxnSp>
        <p:nvCxnSpPr>
          <p:cNvPr id="53263" name="AutoShape 15"/>
          <p:cNvCxnSpPr>
            <a:cxnSpLocks noChangeShapeType="1"/>
            <a:stCxn id="22" idx="3"/>
            <a:endCxn id="53261" idx="3"/>
          </p:cNvCxnSpPr>
          <p:nvPr/>
        </p:nvCxnSpPr>
        <p:spPr bwMode="auto">
          <a:xfrm flipH="1" flipV="1">
            <a:off x="6345895" y="3442287"/>
            <a:ext cx="979963" cy="612140"/>
          </a:xfrm>
          <a:prstGeom prst="bentConnector3">
            <a:avLst>
              <a:gd name="adj1" fmla="val -23327"/>
            </a:avLst>
          </a:prstGeom>
          <a:noFill/>
          <a:ln w="19050">
            <a:solidFill>
              <a:schemeClr val="hlink"/>
            </a:solidFill>
            <a:miter lim="800000"/>
            <a:headEnd/>
            <a:tailEnd type="triangle" w="med" len="sm"/>
          </a:ln>
          <a:effectLst/>
        </p:spPr>
      </p:cxnSp>
      <p:cxnSp>
        <p:nvCxnSpPr>
          <p:cNvPr id="53264" name="AutoShape 16"/>
          <p:cNvCxnSpPr>
            <a:cxnSpLocks noChangeShapeType="1"/>
            <a:endCxn id="53259" idx="2"/>
          </p:cNvCxnSpPr>
          <p:nvPr/>
        </p:nvCxnSpPr>
        <p:spPr bwMode="auto">
          <a:xfrm rot="16200000" flipV="1">
            <a:off x="1378322" y="3816721"/>
            <a:ext cx="1444439" cy="828119"/>
          </a:xfrm>
          <a:prstGeom prst="straightConnector1">
            <a:avLst/>
          </a:prstGeom>
          <a:noFill/>
          <a:ln w="19050">
            <a:solidFill>
              <a:schemeClr val="hlink"/>
            </a:solidFill>
            <a:round/>
            <a:headEnd/>
            <a:tailEnd type="triangle" w="med" len="sm"/>
          </a:ln>
          <a:effectLst/>
        </p:spPr>
      </p:cxnSp>
      <p:sp>
        <p:nvSpPr>
          <p:cNvPr id="22" name="TextBox 8"/>
          <p:cNvSpPr txBox="1">
            <a:spLocks noChangeArrowheads="1"/>
          </p:cNvSpPr>
          <p:nvPr/>
        </p:nvSpPr>
        <p:spPr bwMode="auto">
          <a:xfrm>
            <a:off x="5001758" y="3700484"/>
            <a:ext cx="2324100"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b="0" dirty="0" smtClean="0"/>
              <a:t>Windows WWPNs </a:t>
            </a:r>
            <a:r>
              <a:rPr lang="en-US" b="0" dirty="0"/>
              <a:t>show up</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5"/>
          <p:cNvSpPr>
            <a:spLocks noGrp="1" noChangeArrowheads="1"/>
          </p:cNvSpPr>
          <p:nvPr>
            <p:ph type="title" idx="4294967295"/>
          </p:nvPr>
        </p:nvSpPr>
        <p:spPr/>
        <p:txBody>
          <a:bodyPr/>
          <a:lstStyle/>
          <a:p>
            <a:r>
              <a:rPr lang="en-US" dirty="0"/>
              <a:t>Binding</a:t>
            </a:r>
          </a:p>
        </p:txBody>
      </p:sp>
      <p:sp>
        <p:nvSpPr>
          <p:cNvPr id="55299" name="Rectangle 6"/>
          <p:cNvSpPr>
            <a:spLocks noGrp="1" noChangeArrowheads="1"/>
          </p:cNvSpPr>
          <p:nvPr>
            <p:ph type="body" idx="4294967295"/>
          </p:nvPr>
        </p:nvSpPr>
        <p:spPr/>
        <p:txBody>
          <a:bodyPr/>
          <a:lstStyle/>
          <a:p>
            <a:r>
              <a:rPr lang="en-US" dirty="0"/>
              <a:t>Binding or mapping in FC SAN is the process of associating an OS device name to a target’s worldwide port name</a:t>
            </a:r>
          </a:p>
          <a:p>
            <a:r>
              <a:rPr lang="en-US" dirty="0"/>
              <a:t>Persistent binding in FC SAN is the process of ensuring that the same binding occurs even after a host OS </a:t>
            </a:r>
            <a:r>
              <a:rPr lang="en-US" dirty="0" smtClean="0"/>
              <a:t>reboot</a:t>
            </a:r>
          </a:p>
          <a:p>
            <a:endParaRPr lang="en-US" dirty="0" smtClean="0"/>
          </a:p>
          <a:p>
            <a:endParaRPr lang="en-US" dirty="0" smtClean="0"/>
          </a:p>
          <a:p>
            <a:pPr>
              <a:buNone/>
            </a:pPr>
            <a:r>
              <a:rPr lang="en-US" b="1" dirty="0" smtClean="0"/>
              <a:t>NOTE</a:t>
            </a:r>
            <a:r>
              <a:rPr lang="en-US" b="1" dirty="0"/>
              <a:t>:  </a:t>
            </a:r>
            <a:r>
              <a:rPr lang="en-US" dirty="0"/>
              <a:t>Binding is done automatically in most modern OS; therefore, it does not need to be manually configured</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8"/>
          <p:cNvSpPr>
            <a:spLocks noGrp="1" noChangeArrowheads="1"/>
          </p:cNvSpPr>
          <p:nvPr>
            <p:ph type="title" idx="4294967295"/>
          </p:nvPr>
        </p:nvSpPr>
        <p:spPr/>
        <p:txBody>
          <a:bodyPr/>
          <a:lstStyle/>
          <a:p>
            <a:r>
              <a:rPr lang="en-US" dirty="0"/>
              <a:t>Window/Emulex Binding </a:t>
            </a:r>
          </a:p>
        </p:txBody>
      </p:sp>
      <p:pic>
        <p:nvPicPr>
          <p:cNvPr id="56323" name="Picture 2" descr="C:\a\HBAnywhere2.bmp"/>
          <p:cNvPicPr>
            <a:picLocks noChangeAspect="1" noChangeArrowheads="1"/>
          </p:cNvPicPr>
          <p:nvPr/>
        </p:nvPicPr>
        <p:blipFill>
          <a:blip r:embed="rId3" cstate="print"/>
          <a:srcRect/>
          <a:stretch>
            <a:fillRect/>
          </a:stretch>
        </p:blipFill>
        <p:spPr bwMode="auto">
          <a:xfrm>
            <a:off x="1096791" y="1260475"/>
            <a:ext cx="7821613" cy="4843463"/>
          </a:xfrm>
          <a:prstGeom prst="rect">
            <a:avLst/>
          </a:prstGeom>
          <a:noFill/>
          <a:ln w="9525">
            <a:noFill/>
            <a:miter lim="800000"/>
            <a:headEnd/>
            <a:tailEnd/>
          </a:ln>
        </p:spPr>
      </p:pic>
      <p:sp>
        <p:nvSpPr>
          <p:cNvPr id="56324" name="TextBox 5"/>
          <p:cNvSpPr txBox="1">
            <a:spLocks noChangeArrowheads="1"/>
          </p:cNvSpPr>
          <p:nvPr/>
        </p:nvSpPr>
        <p:spPr bwMode="auto">
          <a:xfrm>
            <a:off x="4370649" y="1371600"/>
            <a:ext cx="898003" cy="400110"/>
          </a:xfrm>
          <a:prstGeom prst="rect">
            <a:avLst/>
          </a:prstGeom>
          <a:solidFill>
            <a:schemeClr val="bg1"/>
          </a:solidFill>
          <a:ln w="19050">
            <a:solidFill>
              <a:schemeClr val="hlink"/>
            </a:solidFill>
            <a:miter lim="800000"/>
            <a:headEnd/>
            <a:tailEnd/>
          </a:ln>
        </p:spPr>
        <p:txBody>
          <a:bodyPr wrap="none">
            <a:spAutoFit/>
          </a:bodyPr>
          <a:lstStyle/>
          <a:p>
            <a:pPr>
              <a:buClr>
                <a:schemeClr val="accent2"/>
              </a:buClr>
              <a:buFont typeface="Wingdings 2" pitchFamily="18" charset="2"/>
              <a:buNone/>
            </a:pPr>
            <a:r>
              <a:rPr lang="en-US" b="0" dirty="0"/>
              <a:t>Select</a:t>
            </a:r>
          </a:p>
        </p:txBody>
      </p:sp>
      <p:sp>
        <p:nvSpPr>
          <p:cNvPr id="56326" name="TextBox 12"/>
          <p:cNvSpPr txBox="1">
            <a:spLocks noChangeArrowheads="1"/>
          </p:cNvSpPr>
          <p:nvPr/>
        </p:nvSpPr>
        <p:spPr bwMode="auto">
          <a:xfrm>
            <a:off x="5715532" y="2508250"/>
            <a:ext cx="1170513" cy="707886"/>
          </a:xfrm>
          <a:prstGeom prst="rect">
            <a:avLst/>
          </a:prstGeom>
          <a:solidFill>
            <a:schemeClr val="bg1"/>
          </a:solidFill>
          <a:ln w="19050">
            <a:solidFill>
              <a:schemeClr val="hlink"/>
            </a:solidFill>
            <a:miter lim="800000"/>
            <a:headEnd/>
            <a:tailEnd/>
          </a:ln>
        </p:spPr>
        <p:txBody>
          <a:bodyPr wrap="none">
            <a:spAutoFit/>
          </a:bodyPr>
          <a:lstStyle/>
          <a:p>
            <a:pPr>
              <a:buClr>
                <a:schemeClr val="accent2"/>
              </a:buClr>
              <a:buFont typeface="Wingdings 2" pitchFamily="18" charset="2"/>
              <a:buNone/>
            </a:pPr>
            <a:r>
              <a:rPr lang="en-US" b="0" dirty="0"/>
              <a:t>Current </a:t>
            </a:r>
          </a:p>
          <a:p>
            <a:pPr>
              <a:buClr>
                <a:schemeClr val="accent2"/>
              </a:buClr>
              <a:buFont typeface="Wingdings 2" pitchFamily="18" charset="2"/>
              <a:buNone/>
            </a:pPr>
            <a:r>
              <a:rPr lang="en-US" b="0" dirty="0"/>
              <a:t>Bindings</a:t>
            </a:r>
          </a:p>
        </p:txBody>
      </p:sp>
      <p:sp>
        <p:nvSpPr>
          <p:cNvPr id="56327" name="TextBox 15"/>
          <p:cNvSpPr txBox="1">
            <a:spLocks noChangeArrowheads="1"/>
          </p:cNvSpPr>
          <p:nvPr/>
        </p:nvSpPr>
        <p:spPr bwMode="auto">
          <a:xfrm>
            <a:off x="6955829" y="2093913"/>
            <a:ext cx="1239443" cy="707886"/>
          </a:xfrm>
          <a:prstGeom prst="rect">
            <a:avLst/>
          </a:prstGeom>
          <a:solidFill>
            <a:schemeClr val="bg1"/>
          </a:solidFill>
          <a:ln w="19050">
            <a:solidFill>
              <a:schemeClr val="hlink"/>
            </a:solidFill>
            <a:miter lim="800000"/>
            <a:headEnd/>
            <a:tailEnd/>
          </a:ln>
        </p:spPr>
        <p:txBody>
          <a:bodyPr wrap="none">
            <a:spAutoFit/>
          </a:bodyPr>
          <a:lstStyle/>
          <a:p>
            <a:pPr>
              <a:buClr>
                <a:schemeClr val="accent2"/>
              </a:buClr>
              <a:buFont typeface="Wingdings 2" pitchFamily="18" charset="2"/>
              <a:buNone/>
            </a:pPr>
            <a:r>
              <a:rPr lang="en-US" b="0" dirty="0"/>
              <a:t>Current</a:t>
            </a:r>
          </a:p>
          <a:p>
            <a:pPr>
              <a:buClr>
                <a:schemeClr val="accent2"/>
              </a:buClr>
              <a:buFont typeface="Wingdings 2" pitchFamily="18" charset="2"/>
              <a:buNone/>
            </a:pPr>
            <a:r>
              <a:rPr lang="en-US" b="0" dirty="0"/>
              <a:t>SCSI IDs</a:t>
            </a:r>
          </a:p>
        </p:txBody>
      </p:sp>
      <p:sp>
        <p:nvSpPr>
          <p:cNvPr id="56328" name="TextBox 26"/>
          <p:cNvSpPr txBox="1">
            <a:spLocks noChangeArrowheads="1"/>
          </p:cNvSpPr>
          <p:nvPr/>
        </p:nvSpPr>
        <p:spPr bwMode="auto">
          <a:xfrm>
            <a:off x="6315628" y="4379913"/>
            <a:ext cx="1494320" cy="1015663"/>
          </a:xfrm>
          <a:prstGeom prst="rect">
            <a:avLst/>
          </a:prstGeom>
          <a:solidFill>
            <a:schemeClr val="bg1"/>
          </a:solidFill>
          <a:ln w="19050">
            <a:solidFill>
              <a:schemeClr val="hlink"/>
            </a:solidFill>
            <a:miter lim="800000"/>
            <a:headEnd/>
            <a:tailEnd/>
          </a:ln>
        </p:spPr>
        <p:txBody>
          <a:bodyPr wrap="none">
            <a:spAutoFit/>
          </a:bodyPr>
          <a:lstStyle/>
          <a:p>
            <a:pPr>
              <a:buClr>
                <a:schemeClr val="accent2"/>
              </a:buClr>
              <a:buFont typeface="Wingdings 2" pitchFamily="18" charset="2"/>
              <a:buNone/>
            </a:pPr>
            <a:r>
              <a:rPr lang="en-US" b="0" dirty="0"/>
              <a:t>Do not use </a:t>
            </a:r>
          </a:p>
          <a:p>
            <a:pPr>
              <a:buClr>
                <a:schemeClr val="accent2"/>
              </a:buClr>
              <a:buFont typeface="Wingdings 2" pitchFamily="18" charset="2"/>
              <a:buNone/>
            </a:pPr>
            <a:r>
              <a:rPr lang="en-US" b="0" dirty="0"/>
              <a:t>persistent</a:t>
            </a:r>
          </a:p>
          <a:p>
            <a:pPr>
              <a:buClr>
                <a:schemeClr val="accent2"/>
              </a:buClr>
              <a:buFont typeface="Wingdings 2" pitchFamily="18" charset="2"/>
              <a:buNone/>
            </a:pPr>
            <a:r>
              <a:rPr lang="en-US" b="0" dirty="0"/>
              <a:t>binding</a:t>
            </a:r>
          </a:p>
        </p:txBody>
      </p:sp>
      <p:pic>
        <p:nvPicPr>
          <p:cNvPr id="56333" name="Picture 2" descr="C:\a\Binding SCSI Disk Device.bmp"/>
          <p:cNvPicPr>
            <a:picLocks noChangeAspect="1" noChangeArrowheads="1"/>
          </p:cNvPicPr>
          <p:nvPr/>
        </p:nvPicPr>
        <p:blipFill>
          <a:blip r:embed="rId4" cstate="print"/>
          <a:srcRect/>
          <a:stretch>
            <a:fillRect/>
          </a:stretch>
        </p:blipFill>
        <p:spPr bwMode="auto">
          <a:xfrm>
            <a:off x="244475" y="3186113"/>
            <a:ext cx="2895600" cy="3211512"/>
          </a:xfrm>
          <a:prstGeom prst="rect">
            <a:avLst/>
          </a:prstGeom>
          <a:noFill/>
          <a:ln w="9525">
            <a:noFill/>
            <a:miter lim="800000"/>
            <a:headEnd/>
            <a:tailEnd/>
          </a:ln>
        </p:spPr>
      </p:pic>
      <p:sp>
        <p:nvSpPr>
          <p:cNvPr id="56334" name="TextBox 22"/>
          <p:cNvSpPr txBox="1">
            <a:spLocks noChangeArrowheads="1"/>
          </p:cNvSpPr>
          <p:nvPr/>
        </p:nvSpPr>
        <p:spPr bwMode="auto">
          <a:xfrm>
            <a:off x="457201" y="5003800"/>
            <a:ext cx="2438400" cy="707886"/>
          </a:xfrm>
          <a:prstGeom prst="rect">
            <a:avLst/>
          </a:prstGeom>
          <a:solidFill>
            <a:schemeClr val="bg1"/>
          </a:solidFill>
          <a:ln w="19050">
            <a:solidFill>
              <a:schemeClr val="hlink"/>
            </a:solidFill>
            <a:miter lim="800000"/>
            <a:headEnd/>
            <a:tailEnd/>
          </a:ln>
        </p:spPr>
        <p:txBody>
          <a:bodyPr wrap="square">
            <a:spAutoFit/>
          </a:bodyPr>
          <a:lstStyle/>
          <a:p>
            <a:pPr>
              <a:buClr>
                <a:schemeClr val="accent2"/>
              </a:buClr>
              <a:buFont typeface="Wingdings 2" pitchFamily="18" charset="2"/>
              <a:buNone/>
            </a:pPr>
            <a:r>
              <a:rPr lang="en-US" b="0" dirty="0"/>
              <a:t>SCSI ID = Bus Number, Target </a:t>
            </a:r>
            <a:r>
              <a:rPr lang="en-US" b="0" dirty="0" smtClean="0"/>
              <a:t>ID</a:t>
            </a:r>
            <a:endParaRPr lang="en-US" b="0" dirty="0"/>
          </a:p>
        </p:txBody>
      </p:sp>
      <p:sp>
        <p:nvSpPr>
          <p:cNvPr id="56336" name="TextBox 32"/>
          <p:cNvSpPr txBox="1">
            <a:spLocks noChangeArrowheads="1"/>
          </p:cNvSpPr>
          <p:nvPr/>
        </p:nvSpPr>
        <p:spPr bwMode="auto">
          <a:xfrm>
            <a:off x="244475" y="2552700"/>
            <a:ext cx="3132468" cy="400110"/>
          </a:xfrm>
          <a:prstGeom prst="rect">
            <a:avLst/>
          </a:prstGeom>
          <a:solidFill>
            <a:schemeClr val="bg1"/>
          </a:solidFill>
          <a:ln w="19050">
            <a:solidFill>
              <a:schemeClr val="hlink"/>
            </a:solidFill>
            <a:miter lim="800000"/>
            <a:headEnd/>
            <a:tailEnd/>
          </a:ln>
        </p:spPr>
        <p:txBody>
          <a:bodyPr wrap="square">
            <a:spAutoFit/>
          </a:bodyPr>
          <a:lstStyle/>
          <a:p>
            <a:pPr>
              <a:buClr>
                <a:schemeClr val="accent2"/>
              </a:buClr>
              <a:buFont typeface="Wingdings 2" pitchFamily="18" charset="2"/>
              <a:buNone/>
            </a:pPr>
            <a:r>
              <a:rPr lang="en-US" b="0" dirty="0"/>
              <a:t>From Device Properties ...</a:t>
            </a:r>
          </a:p>
        </p:txBody>
      </p:sp>
      <p:sp>
        <p:nvSpPr>
          <p:cNvPr id="56338" name="Rectangle 18"/>
          <p:cNvSpPr>
            <a:spLocks noChangeArrowheads="1"/>
          </p:cNvSpPr>
          <p:nvPr/>
        </p:nvSpPr>
        <p:spPr bwMode="auto">
          <a:xfrm>
            <a:off x="671513" y="4292600"/>
            <a:ext cx="2012950" cy="18415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56339" name="AutoShape 19"/>
          <p:cNvCxnSpPr>
            <a:cxnSpLocks noChangeShapeType="1"/>
            <a:stCxn id="56334" idx="0"/>
            <a:endCxn id="56338" idx="2"/>
          </p:cNvCxnSpPr>
          <p:nvPr/>
        </p:nvCxnSpPr>
        <p:spPr bwMode="auto">
          <a:xfrm rot="5400000" flipH="1" flipV="1">
            <a:off x="1413669" y="4739482"/>
            <a:ext cx="527050" cy="1587"/>
          </a:xfrm>
          <a:prstGeom prst="straightConnector1">
            <a:avLst/>
          </a:prstGeom>
          <a:noFill/>
          <a:ln w="19050">
            <a:solidFill>
              <a:schemeClr val="hlink"/>
            </a:solidFill>
            <a:round/>
            <a:headEnd/>
            <a:tailEnd type="triangle" w="med" len="sm"/>
          </a:ln>
          <a:effectLst/>
        </p:spPr>
      </p:cxnSp>
      <p:cxnSp>
        <p:nvCxnSpPr>
          <p:cNvPr id="56340" name="AutoShape 20"/>
          <p:cNvCxnSpPr>
            <a:cxnSpLocks noChangeShapeType="1"/>
            <a:stCxn id="56336" idx="2"/>
            <a:endCxn id="56333" idx="0"/>
          </p:cNvCxnSpPr>
          <p:nvPr/>
        </p:nvCxnSpPr>
        <p:spPr bwMode="auto">
          <a:xfrm rot="5400000">
            <a:off x="1634841" y="3010244"/>
            <a:ext cx="233303" cy="118434"/>
          </a:xfrm>
          <a:prstGeom prst="straightConnector1">
            <a:avLst/>
          </a:prstGeom>
          <a:noFill/>
          <a:ln w="19050">
            <a:solidFill>
              <a:schemeClr val="hlink"/>
            </a:solidFill>
            <a:round/>
            <a:headEnd/>
            <a:tailEnd type="triangle" w="med" len="sm"/>
          </a:ln>
          <a:effectLst/>
        </p:spPr>
      </p:cxnSp>
      <p:sp>
        <p:nvSpPr>
          <p:cNvPr id="56341" name="Rectangle 21"/>
          <p:cNvSpPr>
            <a:spLocks noChangeArrowheads="1"/>
          </p:cNvSpPr>
          <p:nvPr/>
        </p:nvSpPr>
        <p:spPr bwMode="auto">
          <a:xfrm>
            <a:off x="4200525" y="2111375"/>
            <a:ext cx="1238250" cy="18415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56342" name="Rectangle 22"/>
          <p:cNvSpPr>
            <a:spLocks noChangeArrowheads="1"/>
          </p:cNvSpPr>
          <p:nvPr/>
        </p:nvSpPr>
        <p:spPr bwMode="auto">
          <a:xfrm>
            <a:off x="4268788" y="3152775"/>
            <a:ext cx="814387" cy="19367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56343" name="Rectangle 23"/>
          <p:cNvSpPr>
            <a:spLocks noChangeArrowheads="1"/>
          </p:cNvSpPr>
          <p:nvPr/>
        </p:nvSpPr>
        <p:spPr bwMode="auto">
          <a:xfrm>
            <a:off x="7185025" y="3373438"/>
            <a:ext cx="779463" cy="19367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56344" name="AutoShape 24"/>
          <p:cNvCxnSpPr>
            <a:cxnSpLocks noChangeShapeType="1"/>
            <a:stCxn id="56324" idx="2"/>
            <a:endCxn id="56341" idx="0"/>
          </p:cNvCxnSpPr>
          <p:nvPr/>
        </p:nvCxnSpPr>
        <p:spPr bwMode="auto">
          <a:xfrm rot="5400000">
            <a:off x="4649819" y="1941542"/>
            <a:ext cx="339665" cy="1"/>
          </a:xfrm>
          <a:prstGeom prst="straightConnector1">
            <a:avLst/>
          </a:prstGeom>
          <a:noFill/>
          <a:ln w="19050">
            <a:solidFill>
              <a:schemeClr val="hlink"/>
            </a:solidFill>
            <a:round/>
            <a:headEnd/>
            <a:tailEnd type="triangle" w="med" len="sm"/>
          </a:ln>
          <a:effectLst/>
        </p:spPr>
      </p:cxnSp>
      <p:cxnSp>
        <p:nvCxnSpPr>
          <p:cNvPr id="56345" name="AutoShape 25"/>
          <p:cNvCxnSpPr>
            <a:cxnSpLocks noChangeShapeType="1"/>
            <a:stCxn id="56327" idx="2"/>
            <a:endCxn id="56343" idx="0"/>
          </p:cNvCxnSpPr>
          <p:nvPr/>
        </p:nvCxnSpPr>
        <p:spPr bwMode="auto">
          <a:xfrm rot="5400000">
            <a:off x="7289335" y="3087221"/>
            <a:ext cx="571639" cy="794"/>
          </a:xfrm>
          <a:prstGeom prst="straightConnector1">
            <a:avLst/>
          </a:prstGeom>
          <a:noFill/>
          <a:ln w="19050">
            <a:solidFill>
              <a:schemeClr val="hlink"/>
            </a:solidFill>
            <a:round/>
            <a:headEnd/>
            <a:tailEnd type="triangle" w="med" len="sm"/>
          </a:ln>
          <a:effectLst/>
        </p:spPr>
      </p:cxnSp>
      <p:cxnSp>
        <p:nvCxnSpPr>
          <p:cNvPr id="56346" name="AutoShape 26"/>
          <p:cNvCxnSpPr>
            <a:cxnSpLocks noChangeShapeType="1"/>
            <a:stCxn id="56326" idx="1"/>
            <a:endCxn id="56342" idx="0"/>
          </p:cNvCxnSpPr>
          <p:nvPr/>
        </p:nvCxnSpPr>
        <p:spPr bwMode="auto">
          <a:xfrm rot="10800000" flipV="1">
            <a:off x="4675982" y="2862193"/>
            <a:ext cx="1039550" cy="290582"/>
          </a:xfrm>
          <a:prstGeom prst="bentConnector2">
            <a:avLst/>
          </a:prstGeom>
          <a:noFill/>
          <a:ln w="19050">
            <a:solidFill>
              <a:schemeClr val="hlink"/>
            </a:solidFill>
            <a:miter lim="800000"/>
            <a:headEnd/>
            <a:tailEnd type="triangle" w="med" len="sm"/>
          </a:ln>
          <a:effectLst/>
        </p:spPr>
      </p:cxnSp>
      <p:sp>
        <p:nvSpPr>
          <p:cNvPr id="56347" name="Rectangle 27"/>
          <p:cNvSpPr>
            <a:spLocks noChangeArrowheads="1"/>
          </p:cNvSpPr>
          <p:nvPr/>
        </p:nvSpPr>
        <p:spPr bwMode="auto">
          <a:xfrm>
            <a:off x="4327525" y="4733925"/>
            <a:ext cx="1306513" cy="304800"/>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56348" name="AutoShape 28"/>
          <p:cNvCxnSpPr>
            <a:cxnSpLocks noChangeShapeType="1"/>
            <a:stCxn id="56328" idx="1"/>
            <a:endCxn id="56347" idx="3"/>
          </p:cNvCxnSpPr>
          <p:nvPr/>
        </p:nvCxnSpPr>
        <p:spPr bwMode="auto">
          <a:xfrm rot="10800000">
            <a:off x="5634038" y="4886325"/>
            <a:ext cx="681590" cy="1420"/>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333"/>
                                        </p:tgtEl>
                                        <p:attrNameLst>
                                          <p:attrName>style.visibility</p:attrName>
                                        </p:attrNameLst>
                                      </p:cBhvr>
                                      <p:to>
                                        <p:strVal val="visible"/>
                                      </p:to>
                                    </p:set>
                                    <p:animEffect transition="in" filter="fade">
                                      <p:cBhvr>
                                        <p:cTn id="7" dur="500"/>
                                        <p:tgtEl>
                                          <p:spTgt spid="563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6334"/>
                                        </p:tgtEl>
                                        <p:attrNameLst>
                                          <p:attrName>style.visibility</p:attrName>
                                        </p:attrNameLst>
                                      </p:cBhvr>
                                      <p:to>
                                        <p:strVal val="visible"/>
                                      </p:to>
                                    </p:set>
                                    <p:animEffect transition="in" filter="fade">
                                      <p:cBhvr>
                                        <p:cTn id="10" dur="500"/>
                                        <p:tgtEl>
                                          <p:spTgt spid="563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6336"/>
                                        </p:tgtEl>
                                        <p:attrNameLst>
                                          <p:attrName>style.visibility</p:attrName>
                                        </p:attrNameLst>
                                      </p:cBhvr>
                                      <p:to>
                                        <p:strVal val="visible"/>
                                      </p:to>
                                    </p:set>
                                    <p:animEffect transition="in" filter="fade">
                                      <p:cBhvr>
                                        <p:cTn id="13" dur="500"/>
                                        <p:tgtEl>
                                          <p:spTgt spid="5633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6338"/>
                                        </p:tgtEl>
                                        <p:attrNameLst>
                                          <p:attrName>style.visibility</p:attrName>
                                        </p:attrNameLst>
                                      </p:cBhvr>
                                      <p:to>
                                        <p:strVal val="visible"/>
                                      </p:to>
                                    </p:set>
                                    <p:animEffect transition="in" filter="fade">
                                      <p:cBhvr>
                                        <p:cTn id="16" dur="500"/>
                                        <p:tgtEl>
                                          <p:spTgt spid="56338"/>
                                        </p:tgtEl>
                                      </p:cBhvr>
                                    </p:animEffect>
                                  </p:childTnLst>
                                </p:cTn>
                              </p:par>
                              <p:par>
                                <p:cTn id="17" presetID="10" presetClass="entr" presetSubtype="0" fill="hold" nodeType="withEffect">
                                  <p:stCondLst>
                                    <p:cond delay="0"/>
                                  </p:stCondLst>
                                  <p:childTnLst>
                                    <p:set>
                                      <p:cBhvr>
                                        <p:cTn id="18" dur="1" fill="hold">
                                          <p:stCondLst>
                                            <p:cond delay="0"/>
                                          </p:stCondLst>
                                        </p:cTn>
                                        <p:tgtEl>
                                          <p:spTgt spid="56339"/>
                                        </p:tgtEl>
                                        <p:attrNameLst>
                                          <p:attrName>style.visibility</p:attrName>
                                        </p:attrNameLst>
                                      </p:cBhvr>
                                      <p:to>
                                        <p:strVal val="visible"/>
                                      </p:to>
                                    </p:set>
                                    <p:animEffect transition="in" filter="fade">
                                      <p:cBhvr>
                                        <p:cTn id="19" dur="500"/>
                                        <p:tgtEl>
                                          <p:spTgt spid="56339"/>
                                        </p:tgtEl>
                                      </p:cBhvr>
                                    </p:animEffect>
                                  </p:childTnLst>
                                </p:cTn>
                              </p:par>
                              <p:par>
                                <p:cTn id="20" presetID="10" presetClass="entr" presetSubtype="0" fill="hold" nodeType="withEffect">
                                  <p:stCondLst>
                                    <p:cond delay="0"/>
                                  </p:stCondLst>
                                  <p:childTnLst>
                                    <p:set>
                                      <p:cBhvr>
                                        <p:cTn id="21" dur="1" fill="hold">
                                          <p:stCondLst>
                                            <p:cond delay="0"/>
                                          </p:stCondLst>
                                        </p:cTn>
                                        <p:tgtEl>
                                          <p:spTgt spid="56340"/>
                                        </p:tgtEl>
                                        <p:attrNameLst>
                                          <p:attrName>style.visibility</p:attrName>
                                        </p:attrNameLst>
                                      </p:cBhvr>
                                      <p:to>
                                        <p:strVal val="visible"/>
                                      </p:to>
                                    </p:set>
                                    <p:animEffect transition="in" filter="fade">
                                      <p:cBhvr>
                                        <p:cTn id="22" dur="500"/>
                                        <p:tgtEl>
                                          <p:spTgt spid="56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4" grpId="0" animBg="1"/>
      <p:bldP spid="56336" grpId="0" animBg="1"/>
      <p:bldP spid="5633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Command-Line Interface for Server Core</a:t>
            </a:r>
            <a:endParaRPr lang="en-US" dirty="0"/>
          </a:p>
        </p:txBody>
      </p:sp>
      <p:sp>
        <p:nvSpPr>
          <p:cNvPr id="3" name="Content Placeholder 2"/>
          <p:cNvSpPr>
            <a:spLocks noGrp="1"/>
          </p:cNvSpPr>
          <p:nvPr>
            <p:ph idx="1"/>
          </p:nvPr>
        </p:nvSpPr>
        <p:spPr/>
        <p:txBody>
          <a:bodyPr/>
          <a:lstStyle/>
          <a:p>
            <a:r>
              <a:rPr lang="en-US" dirty="0" smtClean="0"/>
              <a:t>Command-line interface commands for FC management is available for the HBA vendors</a:t>
            </a:r>
          </a:p>
          <a:p>
            <a:pPr lvl="1"/>
            <a:r>
              <a:rPr lang="en-US" dirty="0" smtClean="0"/>
              <a:t>Emulex:  </a:t>
            </a:r>
            <a:r>
              <a:rPr lang="en-US" dirty="0" smtClean="0">
                <a:latin typeface="Courier New" pitchFamily="49" charset="0"/>
                <a:cs typeface="Courier New" pitchFamily="49" charset="0"/>
              </a:rPr>
              <a:t>hbacmd</a:t>
            </a:r>
          </a:p>
          <a:p>
            <a:pPr lvl="1"/>
            <a:r>
              <a:rPr lang="en-US" dirty="0" smtClean="0"/>
              <a:t>QLogic:  </a:t>
            </a:r>
            <a:r>
              <a:rPr lang="en-US" dirty="0" smtClean="0">
                <a:latin typeface="Courier New" pitchFamily="49" charset="0"/>
                <a:cs typeface="Courier New" pitchFamily="49" charset="0"/>
              </a:rPr>
              <a:t>scli</a:t>
            </a:r>
          </a:p>
          <a:p>
            <a:r>
              <a:rPr lang="en-US" dirty="0" smtClean="0"/>
              <a:t>Commands available to:</a:t>
            </a:r>
          </a:p>
          <a:p>
            <a:pPr lvl="1"/>
            <a:r>
              <a:rPr lang="en-US" dirty="0" smtClean="0"/>
              <a:t>Verify connectivity</a:t>
            </a:r>
          </a:p>
          <a:p>
            <a:pPr lvl="1"/>
            <a:r>
              <a:rPr lang="en-US" dirty="0" smtClean="0"/>
              <a:t>Interrogate the fabric</a:t>
            </a:r>
          </a:p>
          <a:p>
            <a:pPr lvl="1"/>
            <a:r>
              <a:rPr lang="en-US" dirty="0" smtClean="0"/>
              <a:t>Manage bindings</a:t>
            </a:r>
          </a:p>
          <a:p>
            <a:pPr lvl="1"/>
            <a:r>
              <a:rPr lang="en-US" dirty="0" smtClean="0"/>
              <a:t>Verify configuration</a:t>
            </a:r>
          </a:p>
          <a:p>
            <a:pPr lvl="1"/>
            <a:r>
              <a:rPr lang="en-US" dirty="0" smtClean="0"/>
              <a:t>Administrate VPORTs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Multipath I/O</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Object 7"/>
          <p:cNvGraphicFramePr>
            <a:graphicFrameLocks noChangeAspect="1"/>
          </p:cNvGraphicFramePr>
          <p:nvPr/>
        </p:nvGraphicFramePr>
        <p:xfrm>
          <a:off x="2242201" y="2736803"/>
          <a:ext cx="4883499" cy="1462482"/>
        </p:xfrm>
        <a:graphic>
          <a:graphicData uri="http://schemas.openxmlformats.org/presentationml/2006/ole">
            <p:oleObj spid="_x0000_s2050" name="Visio" r:id="rId4" imgW="906447" imgH="271367" progId="">
              <p:embed/>
            </p:oleObj>
          </a:graphicData>
        </a:graphic>
      </p:graphicFrame>
      <p:sp>
        <p:nvSpPr>
          <p:cNvPr id="58" name="Line 6"/>
          <p:cNvSpPr>
            <a:spLocks noChangeShapeType="1"/>
          </p:cNvSpPr>
          <p:nvPr/>
        </p:nvSpPr>
        <p:spPr bwMode="auto">
          <a:xfrm>
            <a:off x="4615031" y="3087446"/>
            <a:ext cx="1430767" cy="839096"/>
          </a:xfrm>
          <a:prstGeom prst="line">
            <a:avLst/>
          </a:prstGeom>
          <a:noFill/>
          <a:ln w="38100">
            <a:solidFill>
              <a:schemeClr val="accent2"/>
            </a:solidFill>
            <a:round/>
            <a:headEnd type="oval" w="med" len="med"/>
            <a:tailEnd/>
          </a:ln>
          <a:effectLst/>
        </p:spPr>
        <p:txBody>
          <a:bodyPr/>
          <a:lstStyle/>
          <a:p>
            <a:endParaRPr lang="en-US" dirty="0"/>
          </a:p>
        </p:txBody>
      </p:sp>
      <p:sp>
        <p:nvSpPr>
          <p:cNvPr id="59" name="Line 6"/>
          <p:cNvSpPr>
            <a:spLocks noChangeShapeType="1"/>
          </p:cNvSpPr>
          <p:nvPr/>
        </p:nvSpPr>
        <p:spPr bwMode="auto">
          <a:xfrm>
            <a:off x="4496697" y="3108960"/>
            <a:ext cx="656216" cy="817581"/>
          </a:xfrm>
          <a:prstGeom prst="line">
            <a:avLst/>
          </a:prstGeom>
          <a:noFill/>
          <a:ln w="38100">
            <a:solidFill>
              <a:schemeClr val="accent2"/>
            </a:solidFill>
            <a:round/>
            <a:headEnd type="oval" w="med" len="med"/>
            <a:tailEnd/>
          </a:ln>
          <a:effectLst/>
        </p:spPr>
        <p:txBody>
          <a:bodyPr/>
          <a:lstStyle/>
          <a:p>
            <a:endParaRPr lang="en-US" dirty="0"/>
          </a:p>
        </p:txBody>
      </p:sp>
      <p:sp>
        <p:nvSpPr>
          <p:cNvPr id="20482" name="Rectangle 30"/>
          <p:cNvSpPr>
            <a:spLocks noGrp="1" noChangeArrowheads="1"/>
          </p:cNvSpPr>
          <p:nvPr>
            <p:ph type="title" idx="4294967295"/>
          </p:nvPr>
        </p:nvSpPr>
        <p:spPr>
          <a:xfrm>
            <a:off x="1123950" y="104775"/>
            <a:ext cx="8020050" cy="914400"/>
          </a:xfrm>
        </p:spPr>
        <p:txBody>
          <a:bodyPr/>
          <a:lstStyle/>
          <a:p>
            <a:r>
              <a:rPr lang="en-US" dirty="0" smtClean="0"/>
              <a:t>Multiple Paths to a LUN</a:t>
            </a:r>
            <a:endParaRPr lang="en-US" dirty="0"/>
          </a:p>
        </p:txBody>
      </p:sp>
      <p:sp>
        <p:nvSpPr>
          <p:cNvPr id="20536" name="TextBox 88"/>
          <p:cNvSpPr txBox="1">
            <a:spLocks noChangeArrowheads="1"/>
          </p:cNvSpPr>
          <p:nvPr/>
        </p:nvSpPr>
        <p:spPr bwMode="auto">
          <a:xfrm>
            <a:off x="7578725" y="6026150"/>
            <a:ext cx="1457325" cy="336550"/>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sz="1600" b="0" dirty="0" smtClean="0"/>
              <a:t>Fibre </a:t>
            </a:r>
            <a:r>
              <a:rPr lang="en-US" sz="1600" b="0" dirty="0"/>
              <a:t>Channel</a:t>
            </a:r>
          </a:p>
        </p:txBody>
      </p:sp>
      <p:sp>
        <p:nvSpPr>
          <p:cNvPr id="20537" name="Line 57"/>
          <p:cNvSpPr>
            <a:spLocks noChangeShapeType="1"/>
          </p:cNvSpPr>
          <p:nvPr/>
        </p:nvSpPr>
        <p:spPr bwMode="auto">
          <a:xfrm>
            <a:off x="7339722" y="6184900"/>
            <a:ext cx="254000" cy="0"/>
          </a:xfrm>
          <a:prstGeom prst="line">
            <a:avLst/>
          </a:prstGeom>
          <a:noFill/>
          <a:ln w="19050">
            <a:solidFill>
              <a:schemeClr val="accent2"/>
            </a:solidFill>
            <a:round/>
            <a:headEnd/>
            <a:tailEnd/>
          </a:ln>
          <a:effectLst/>
        </p:spPr>
        <p:txBody>
          <a:bodyPr/>
          <a:lstStyle/>
          <a:p>
            <a:endParaRPr lang="en-US" dirty="0"/>
          </a:p>
        </p:txBody>
      </p:sp>
      <p:pic>
        <p:nvPicPr>
          <p:cNvPr id="31" name="Picture 5" descr="workgroup-web_servers"/>
          <p:cNvPicPr>
            <a:picLocks noChangeAspect="1" noChangeArrowheads="1"/>
          </p:cNvPicPr>
          <p:nvPr/>
        </p:nvPicPr>
        <p:blipFill>
          <a:blip r:embed="rId5" cstate="print"/>
          <a:srcRect/>
          <a:stretch>
            <a:fillRect/>
          </a:stretch>
        </p:blipFill>
        <p:spPr bwMode="auto">
          <a:xfrm>
            <a:off x="3029952" y="1990165"/>
            <a:ext cx="3305447" cy="484093"/>
          </a:xfrm>
          <a:prstGeom prst="rect">
            <a:avLst/>
          </a:prstGeom>
          <a:noFill/>
        </p:spPr>
      </p:pic>
      <p:sp>
        <p:nvSpPr>
          <p:cNvPr id="34" name="Line 6"/>
          <p:cNvSpPr>
            <a:spLocks noChangeShapeType="1"/>
          </p:cNvSpPr>
          <p:nvPr/>
        </p:nvSpPr>
        <p:spPr bwMode="auto">
          <a:xfrm flipH="1">
            <a:off x="4318515" y="4223163"/>
            <a:ext cx="613318" cy="14869"/>
          </a:xfrm>
          <a:prstGeom prst="line">
            <a:avLst/>
          </a:prstGeom>
          <a:noFill/>
          <a:ln w="38100">
            <a:solidFill>
              <a:schemeClr val="hlink"/>
            </a:solidFill>
            <a:round/>
            <a:headEnd type="none" w="med" len="med"/>
            <a:tailEnd/>
          </a:ln>
          <a:effectLst/>
        </p:spPr>
        <p:txBody>
          <a:bodyPr/>
          <a:lstStyle/>
          <a:p>
            <a:endParaRPr lang="en-US" dirty="0"/>
          </a:p>
        </p:txBody>
      </p:sp>
      <p:graphicFrame>
        <p:nvGraphicFramePr>
          <p:cNvPr id="35" name="Object 17"/>
          <p:cNvGraphicFramePr>
            <a:graphicFrameLocks noChangeAspect="1"/>
          </p:cNvGraphicFramePr>
          <p:nvPr/>
        </p:nvGraphicFramePr>
        <p:xfrm>
          <a:off x="1880067" y="3804685"/>
          <a:ext cx="2749550" cy="1062038"/>
        </p:xfrm>
        <a:graphic>
          <a:graphicData uri="http://schemas.openxmlformats.org/presentationml/2006/ole">
            <p:oleObj spid="_x0000_s2051" name="Visio" r:id="rId6" imgW="1813079" imgH="700634" progId="">
              <p:embed/>
            </p:oleObj>
          </a:graphicData>
        </a:graphic>
      </p:graphicFrame>
      <p:sp>
        <p:nvSpPr>
          <p:cNvPr id="36" name="Line 6"/>
          <p:cNvSpPr>
            <a:spLocks noChangeShapeType="1"/>
          </p:cNvSpPr>
          <p:nvPr/>
        </p:nvSpPr>
        <p:spPr bwMode="auto">
          <a:xfrm flipH="1">
            <a:off x="3972828" y="3098202"/>
            <a:ext cx="427050" cy="790425"/>
          </a:xfrm>
          <a:prstGeom prst="line">
            <a:avLst/>
          </a:prstGeom>
          <a:noFill/>
          <a:ln w="38100">
            <a:solidFill>
              <a:schemeClr val="accent2"/>
            </a:solidFill>
            <a:round/>
            <a:headEnd type="oval" w="med" len="med"/>
            <a:tailEnd/>
          </a:ln>
          <a:effectLst/>
        </p:spPr>
        <p:txBody>
          <a:bodyPr/>
          <a:lstStyle/>
          <a:p>
            <a:endParaRPr lang="en-US" dirty="0"/>
          </a:p>
        </p:txBody>
      </p:sp>
      <p:sp>
        <p:nvSpPr>
          <p:cNvPr id="37" name="Line 8"/>
          <p:cNvSpPr>
            <a:spLocks noChangeShapeType="1"/>
          </p:cNvSpPr>
          <p:nvPr/>
        </p:nvSpPr>
        <p:spPr bwMode="auto">
          <a:xfrm flipV="1">
            <a:off x="5109882" y="2323650"/>
            <a:ext cx="301214" cy="774551"/>
          </a:xfrm>
          <a:prstGeom prst="line">
            <a:avLst/>
          </a:prstGeom>
          <a:noFill/>
          <a:ln w="38100">
            <a:solidFill>
              <a:schemeClr val="accent2"/>
            </a:solidFill>
            <a:round/>
            <a:headEnd type="oval" w="med" len="med"/>
            <a:tailEnd/>
          </a:ln>
          <a:effectLst/>
        </p:spPr>
        <p:txBody>
          <a:bodyPr/>
          <a:lstStyle/>
          <a:p>
            <a:endParaRPr lang="en-US" dirty="0"/>
          </a:p>
        </p:txBody>
      </p:sp>
      <p:sp>
        <p:nvSpPr>
          <p:cNvPr id="39" name="Line 53"/>
          <p:cNvSpPr>
            <a:spLocks noChangeShapeType="1"/>
          </p:cNvSpPr>
          <p:nvPr/>
        </p:nvSpPr>
        <p:spPr bwMode="auto">
          <a:xfrm flipH="1">
            <a:off x="3147635" y="3119719"/>
            <a:ext cx="1123151" cy="772626"/>
          </a:xfrm>
          <a:prstGeom prst="line">
            <a:avLst/>
          </a:prstGeom>
          <a:noFill/>
          <a:ln w="38100">
            <a:solidFill>
              <a:schemeClr val="accent2"/>
            </a:solidFill>
            <a:round/>
            <a:headEnd type="oval" w="med" len="med"/>
            <a:tailEnd/>
          </a:ln>
          <a:effectLst/>
        </p:spPr>
        <p:txBody>
          <a:bodyPr/>
          <a:lstStyle/>
          <a:p>
            <a:endParaRPr lang="en-US" dirty="0"/>
          </a:p>
        </p:txBody>
      </p:sp>
      <p:sp>
        <p:nvSpPr>
          <p:cNvPr id="40" name="Text Box 62"/>
          <p:cNvSpPr txBox="1">
            <a:spLocks noChangeArrowheads="1"/>
          </p:cNvSpPr>
          <p:nvPr/>
        </p:nvSpPr>
        <p:spPr bwMode="auto">
          <a:xfrm>
            <a:off x="2560321" y="3863494"/>
            <a:ext cx="846366" cy="338554"/>
          </a:xfrm>
          <a:prstGeom prst="rect">
            <a:avLst/>
          </a:prstGeom>
          <a:solidFill>
            <a:schemeClr val="accent2">
              <a:lumMod val="40000"/>
              <a:lumOff val="60000"/>
            </a:schemeClr>
          </a:solidFill>
          <a:ln w="12700">
            <a:solidFill>
              <a:schemeClr val="tx1"/>
            </a:solidFill>
            <a:miter lim="800000"/>
            <a:headEnd/>
            <a:tailEnd/>
          </a:ln>
          <a:effectLst/>
        </p:spPr>
        <p:txBody>
          <a:bodyPr wrap="square">
            <a:spAutoFit/>
          </a:bodyPr>
          <a:lstStyle/>
          <a:p>
            <a:pPr>
              <a:spcBef>
                <a:spcPct val="50000"/>
              </a:spcBef>
              <a:buClrTx/>
              <a:buFontTx/>
              <a:buNone/>
            </a:pPr>
            <a:r>
              <a:rPr lang="en-US" sz="1600" b="1" dirty="0" smtClean="0"/>
              <a:t>0c - 0 </a:t>
            </a:r>
            <a:endParaRPr lang="en-US" sz="1600" b="1" dirty="0"/>
          </a:p>
        </p:txBody>
      </p:sp>
      <p:graphicFrame>
        <p:nvGraphicFramePr>
          <p:cNvPr id="42" name="Object 17"/>
          <p:cNvGraphicFramePr>
            <a:graphicFrameLocks noChangeAspect="1"/>
          </p:cNvGraphicFramePr>
          <p:nvPr/>
        </p:nvGraphicFramePr>
        <p:xfrm>
          <a:off x="4587229" y="3805120"/>
          <a:ext cx="2749550" cy="1062038"/>
        </p:xfrm>
        <a:graphic>
          <a:graphicData uri="http://schemas.openxmlformats.org/presentationml/2006/ole">
            <p:oleObj spid="_x0000_s2052" name="Visio" r:id="rId7" imgW="1813079" imgH="700634" progId="">
              <p:embed/>
            </p:oleObj>
          </a:graphicData>
        </a:graphic>
      </p:graphicFrame>
      <p:sp>
        <p:nvSpPr>
          <p:cNvPr id="48" name="Rectangle 43"/>
          <p:cNvSpPr>
            <a:spLocks noChangeArrowheads="1"/>
          </p:cNvSpPr>
          <p:nvPr/>
        </p:nvSpPr>
        <p:spPr bwMode="gray">
          <a:xfrm rot="5400000">
            <a:off x="5286811" y="2097885"/>
            <a:ext cx="190500" cy="395288"/>
          </a:xfrm>
          <a:prstGeom prst="rect">
            <a:avLst/>
          </a:prstGeom>
          <a:solidFill>
            <a:schemeClr val="accent2">
              <a:lumMod val="40000"/>
              <a:lumOff val="60000"/>
            </a:schemeClr>
          </a:solidFill>
          <a:ln w="12700">
            <a:solidFill>
              <a:schemeClr val="tx1"/>
            </a:solidFill>
            <a:miter lim="800000"/>
            <a:headEnd/>
            <a:tailEnd/>
          </a:ln>
          <a:effectLst/>
        </p:spPr>
        <p:txBody>
          <a:bodyPr rot="10800000" vert="eaVert" wrap="none" anchor="ctr"/>
          <a:lstStyle/>
          <a:p>
            <a:r>
              <a:rPr lang="en-US" sz="1000" dirty="0" smtClean="0"/>
              <a:t>7</a:t>
            </a:r>
            <a:endParaRPr lang="en-US" sz="1000" b="0" dirty="0"/>
          </a:p>
        </p:txBody>
      </p:sp>
      <p:sp>
        <p:nvSpPr>
          <p:cNvPr id="49" name="Line 8"/>
          <p:cNvSpPr>
            <a:spLocks noChangeShapeType="1"/>
          </p:cNvSpPr>
          <p:nvPr/>
        </p:nvSpPr>
        <p:spPr bwMode="auto">
          <a:xfrm flipH="1" flipV="1">
            <a:off x="4326366" y="2314686"/>
            <a:ext cx="536089" cy="794274"/>
          </a:xfrm>
          <a:prstGeom prst="line">
            <a:avLst/>
          </a:prstGeom>
          <a:noFill/>
          <a:ln w="38100">
            <a:solidFill>
              <a:schemeClr val="accent2"/>
            </a:solidFill>
            <a:round/>
            <a:headEnd type="oval" w="med" len="med"/>
            <a:tailEnd/>
          </a:ln>
          <a:effectLst/>
        </p:spPr>
        <p:txBody>
          <a:bodyPr/>
          <a:lstStyle/>
          <a:p>
            <a:endParaRPr lang="en-US" dirty="0"/>
          </a:p>
        </p:txBody>
      </p:sp>
      <p:sp>
        <p:nvSpPr>
          <p:cNvPr id="50" name="Rectangle 43"/>
          <p:cNvSpPr>
            <a:spLocks noChangeArrowheads="1"/>
          </p:cNvSpPr>
          <p:nvPr/>
        </p:nvSpPr>
        <p:spPr bwMode="gray">
          <a:xfrm rot="5400000">
            <a:off x="4202082" y="2088920"/>
            <a:ext cx="190500" cy="395288"/>
          </a:xfrm>
          <a:prstGeom prst="rect">
            <a:avLst/>
          </a:prstGeom>
          <a:solidFill>
            <a:schemeClr val="accent2">
              <a:lumMod val="40000"/>
              <a:lumOff val="60000"/>
            </a:schemeClr>
          </a:solidFill>
          <a:ln w="12700">
            <a:solidFill>
              <a:schemeClr val="tx1"/>
            </a:solidFill>
            <a:miter lim="800000"/>
            <a:headEnd/>
            <a:tailEnd/>
          </a:ln>
          <a:effectLst/>
        </p:spPr>
        <p:txBody>
          <a:bodyPr rot="10800000" vert="eaVert" wrap="none" anchor="ctr"/>
          <a:lstStyle/>
          <a:p>
            <a:r>
              <a:rPr lang="en-US" sz="1000" dirty="0" smtClean="0"/>
              <a:t>6</a:t>
            </a:r>
            <a:endParaRPr lang="en-US" sz="1000" b="0" dirty="0"/>
          </a:p>
        </p:txBody>
      </p:sp>
      <p:sp>
        <p:nvSpPr>
          <p:cNvPr id="51" name="Text Box 62"/>
          <p:cNvSpPr txBox="1">
            <a:spLocks noChangeArrowheads="1"/>
          </p:cNvSpPr>
          <p:nvPr/>
        </p:nvSpPr>
        <p:spPr bwMode="auto">
          <a:xfrm>
            <a:off x="3584091" y="3865287"/>
            <a:ext cx="846366" cy="338554"/>
          </a:xfrm>
          <a:prstGeom prst="rect">
            <a:avLst/>
          </a:prstGeom>
          <a:solidFill>
            <a:schemeClr val="accent2">
              <a:lumMod val="40000"/>
              <a:lumOff val="60000"/>
            </a:schemeClr>
          </a:solidFill>
          <a:ln w="12700">
            <a:solidFill>
              <a:schemeClr val="tx1"/>
            </a:solidFill>
            <a:miter lim="800000"/>
            <a:headEnd/>
            <a:tailEnd/>
          </a:ln>
          <a:effectLst/>
        </p:spPr>
        <p:txBody>
          <a:bodyPr wrap="square">
            <a:spAutoFit/>
          </a:bodyPr>
          <a:lstStyle/>
          <a:p>
            <a:pPr>
              <a:spcBef>
                <a:spcPct val="50000"/>
              </a:spcBef>
              <a:buClrTx/>
              <a:buFontTx/>
              <a:buNone/>
            </a:pPr>
            <a:r>
              <a:rPr lang="en-US" sz="1600" b="1" dirty="0" smtClean="0"/>
              <a:t>0d - 1 </a:t>
            </a:r>
            <a:endParaRPr lang="en-US" sz="1600" b="1" dirty="0"/>
          </a:p>
        </p:txBody>
      </p:sp>
      <p:sp>
        <p:nvSpPr>
          <p:cNvPr id="54" name="Text Box 62"/>
          <p:cNvSpPr txBox="1">
            <a:spLocks noChangeArrowheads="1"/>
          </p:cNvSpPr>
          <p:nvPr/>
        </p:nvSpPr>
        <p:spPr bwMode="auto">
          <a:xfrm>
            <a:off x="4724401" y="3865287"/>
            <a:ext cx="846366" cy="338554"/>
          </a:xfrm>
          <a:prstGeom prst="rect">
            <a:avLst/>
          </a:prstGeom>
          <a:solidFill>
            <a:schemeClr val="accent2">
              <a:lumMod val="40000"/>
              <a:lumOff val="60000"/>
            </a:schemeClr>
          </a:solidFill>
          <a:ln w="12700">
            <a:solidFill>
              <a:schemeClr val="tx1"/>
            </a:solidFill>
            <a:miter lim="800000"/>
            <a:headEnd/>
            <a:tailEnd/>
          </a:ln>
          <a:effectLst/>
        </p:spPr>
        <p:txBody>
          <a:bodyPr wrap="square">
            <a:spAutoFit/>
          </a:bodyPr>
          <a:lstStyle/>
          <a:p>
            <a:pPr>
              <a:spcBef>
                <a:spcPct val="50000"/>
              </a:spcBef>
              <a:buClrTx/>
              <a:buFontTx/>
              <a:buNone/>
            </a:pPr>
            <a:r>
              <a:rPr lang="en-US" sz="1600" b="1" dirty="0" smtClean="0"/>
              <a:t>0c - 2 </a:t>
            </a:r>
            <a:endParaRPr lang="en-US" sz="1600" b="1" dirty="0"/>
          </a:p>
        </p:txBody>
      </p:sp>
      <p:sp>
        <p:nvSpPr>
          <p:cNvPr id="55" name="Text Box 62"/>
          <p:cNvSpPr txBox="1">
            <a:spLocks noChangeArrowheads="1"/>
          </p:cNvSpPr>
          <p:nvPr/>
        </p:nvSpPr>
        <p:spPr bwMode="auto">
          <a:xfrm>
            <a:off x="5748171" y="3867080"/>
            <a:ext cx="846366" cy="338554"/>
          </a:xfrm>
          <a:prstGeom prst="rect">
            <a:avLst/>
          </a:prstGeom>
          <a:solidFill>
            <a:schemeClr val="accent2">
              <a:lumMod val="40000"/>
              <a:lumOff val="60000"/>
            </a:schemeClr>
          </a:solidFill>
          <a:ln w="12700">
            <a:solidFill>
              <a:schemeClr val="tx1"/>
            </a:solidFill>
            <a:miter lim="800000"/>
            <a:headEnd/>
            <a:tailEnd/>
          </a:ln>
          <a:effectLst/>
        </p:spPr>
        <p:txBody>
          <a:bodyPr wrap="square">
            <a:spAutoFit/>
          </a:bodyPr>
          <a:lstStyle/>
          <a:p>
            <a:pPr>
              <a:spcBef>
                <a:spcPct val="50000"/>
              </a:spcBef>
              <a:buClrTx/>
              <a:buFontTx/>
              <a:buNone/>
            </a:pPr>
            <a:r>
              <a:rPr lang="en-US" sz="1600" b="1" dirty="0" smtClean="0"/>
              <a:t>0d - 3 </a:t>
            </a:r>
            <a:endParaRPr lang="en-US" sz="1600" b="1" dirty="0"/>
          </a:p>
        </p:txBody>
      </p:sp>
      <p:sp>
        <p:nvSpPr>
          <p:cNvPr id="60" name="TextBox 59"/>
          <p:cNvSpPr txBox="1"/>
          <p:nvPr/>
        </p:nvSpPr>
        <p:spPr>
          <a:xfrm>
            <a:off x="1827167" y="2657139"/>
            <a:ext cx="941284" cy="707886"/>
          </a:xfrm>
          <a:prstGeom prst="rect">
            <a:avLst/>
          </a:prstGeom>
          <a:noFill/>
        </p:spPr>
        <p:txBody>
          <a:bodyPr wrap="none" rtlCol="0">
            <a:spAutoFit/>
          </a:bodyPr>
          <a:lstStyle/>
          <a:p>
            <a:r>
              <a:rPr lang="en-US" dirty="0" smtClean="0"/>
              <a:t>Switch</a:t>
            </a:r>
          </a:p>
          <a:p>
            <a:r>
              <a:rPr lang="en-US" dirty="0" smtClean="0"/>
              <a:t>port</a:t>
            </a:r>
            <a:endParaRPr lang="en-US" dirty="0"/>
          </a:p>
        </p:txBody>
      </p:sp>
      <p:cxnSp>
        <p:nvCxnSpPr>
          <p:cNvPr id="61" name="AutoShape 16"/>
          <p:cNvCxnSpPr>
            <a:cxnSpLocks noChangeShapeType="1"/>
            <a:stCxn id="60" idx="3"/>
            <a:endCxn id="50" idx="2"/>
          </p:cNvCxnSpPr>
          <p:nvPr/>
        </p:nvCxnSpPr>
        <p:spPr bwMode="auto">
          <a:xfrm flipV="1">
            <a:off x="2768451" y="2286564"/>
            <a:ext cx="1331237" cy="724518"/>
          </a:xfrm>
          <a:prstGeom prst="straightConnector1">
            <a:avLst/>
          </a:prstGeom>
          <a:noFill/>
          <a:ln w="19050">
            <a:solidFill>
              <a:schemeClr val="hlink"/>
            </a:solidFill>
            <a:round/>
            <a:headEnd/>
            <a:tailEnd type="triangle" w="med" len="sm"/>
          </a:ln>
          <a:effectLst/>
        </p:spPr>
      </p:cxnSp>
      <p:cxnSp>
        <p:nvCxnSpPr>
          <p:cNvPr id="67" name="AutoShape 16"/>
          <p:cNvCxnSpPr>
            <a:cxnSpLocks noChangeShapeType="1"/>
            <a:stCxn id="60" idx="3"/>
          </p:cNvCxnSpPr>
          <p:nvPr/>
        </p:nvCxnSpPr>
        <p:spPr bwMode="auto">
          <a:xfrm>
            <a:off x="2768451" y="3011082"/>
            <a:ext cx="372782" cy="904702"/>
          </a:xfrm>
          <a:prstGeom prst="straightConnector1">
            <a:avLst/>
          </a:prstGeom>
          <a:noFill/>
          <a:ln w="19050">
            <a:solidFill>
              <a:schemeClr val="hlink"/>
            </a:solidFill>
            <a:round/>
            <a:headEnd/>
            <a:tailEnd type="triangle" w="med" len="sm"/>
          </a:ln>
          <a:effectLst/>
        </p:spPr>
      </p:cxnSp>
      <p:sp>
        <p:nvSpPr>
          <p:cNvPr id="71" name="TextBox 70"/>
          <p:cNvSpPr txBox="1"/>
          <p:nvPr/>
        </p:nvSpPr>
        <p:spPr>
          <a:xfrm>
            <a:off x="2101845" y="4615031"/>
            <a:ext cx="2220480" cy="400110"/>
          </a:xfrm>
          <a:prstGeom prst="rect">
            <a:avLst/>
          </a:prstGeom>
          <a:noFill/>
        </p:spPr>
        <p:txBody>
          <a:bodyPr wrap="none" rtlCol="0">
            <a:spAutoFit/>
          </a:bodyPr>
          <a:lstStyle/>
          <a:p>
            <a:r>
              <a:rPr lang="en-US" dirty="0" smtClean="0"/>
              <a:t>Storage System 1</a:t>
            </a:r>
            <a:endParaRPr lang="en-US" dirty="0"/>
          </a:p>
        </p:txBody>
      </p:sp>
      <p:sp>
        <p:nvSpPr>
          <p:cNvPr id="75" name="TextBox 74"/>
          <p:cNvSpPr txBox="1"/>
          <p:nvPr/>
        </p:nvSpPr>
        <p:spPr>
          <a:xfrm>
            <a:off x="4825323" y="4649096"/>
            <a:ext cx="2220480" cy="400110"/>
          </a:xfrm>
          <a:prstGeom prst="rect">
            <a:avLst/>
          </a:prstGeom>
          <a:noFill/>
        </p:spPr>
        <p:txBody>
          <a:bodyPr wrap="none" rtlCol="0">
            <a:spAutoFit/>
          </a:bodyPr>
          <a:lstStyle/>
          <a:p>
            <a:r>
              <a:rPr lang="en-US" dirty="0" smtClean="0"/>
              <a:t>Storage System 2</a:t>
            </a:r>
            <a:endParaRPr lang="en-US" dirty="0"/>
          </a:p>
        </p:txBody>
      </p:sp>
      <p:sp>
        <p:nvSpPr>
          <p:cNvPr id="27" name="TextBox 26"/>
          <p:cNvSpPr txBox="1"/>
          <p:nvPr/>
        </p:nvSpPr>
        <p:spPr>
          <a:xfrm>
            <a:off x="2999779" y="1398494"/>
            <a:ext cx="3092513" cy="400110"/>
          </a:xfrm>
          <a:prstGeom prst="rect">
            <a:avLst/>
          </a:prstGeom>
          <a:noFill/>
        </p:spPr>
        <p:txBody>
          <a:bodyPr wrap="none" rtlCol="0">
            <a:spAutoFit/>
          </a:bodyPr>
          <a:lstStyle/>
          <a:p>
            <a:r>
              <a:rPr lang="en-US" dirty="0" smtClean="0"/>
              <a:t>Windows Server 2008 R2</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Paths</a:t>
            </a:r>
            <a:endParaRPr lang="en-US" dirty="0"/>
          </a:p>
        </p:txBody>
      </p:sp>
      <p:sp>
        <p:nvSpPr>
          <p:cNvPr id="3" name="Content Placeholder 2"/>
          <p:cNvSpPr>
            <a:spLocks noGrp="1"/>
          </p:cNvSpPr>
          <p:nvPr>
            <p:ph idx="1"/>
          </p:nvPr>
        </p:nvSpPr>
        <p:spPr/>
        <p:txBody>
          <a:bodyPr/>
          <a:lstStyle/>
          <a:p>
            <a:r>
              <a:rPr lang="en-US" sz="2400" dirty="0" smtClean="0"/>
              <a:t>When multiple paths are present to a LUN, the same LUN would appear multiple times</a:t>
            </a:r>
          </a:p>
          <a:p>
            <a:pPr lvl="1"/>
            <a:r>
              <a:rPr lang="en-US" sz="2400" dirty="0" smtClean="0"/>
              <a:t>The same LUN would appear a single instance for each path available   </a:t>
            </a:r>
            <a:endParaRPr lang="en-US" sz="2400" dirty="0"/>
          </a:p>
        </p:txBody>
      </p:sp>
      <p:pic>
        <p:nvPicPr>
          <p:cNvPr id="4" name="Picture 3" descr="C:\a\Multipathing FC\Without MP Software.bmp"/>
          <p:cNvPicPr>
            <a:picLocks noChangeAspect="1" noChangeArrowheads="1"/>
          </p:cNvPicPr>
          <p:nvPr/>
        </p:nvPicPr>
        <p:blipFill>
          <a:blip r:embed="rId3" cstate="print"/>
          <a:srcRect/>
          <a:stretch>
            <a:fillRect/>
          </a:stretch>
        </p:blipFill>
        <p:spPr bwMode="auto">
          <a:xfrm>
            <a:off x="251428" y="3605684"/>
            <a:ext cx="4114800" cy="2630488"/>
          </a:xfrm>
          <a:prstGeom prst="rect">
            <a:avLst/>
          </a:prstGeom>
          <a:noFill/>
          <a:ln w="9525">
            <a:noFill/>
            <a:miter lim="800000"/>
            <a:headEnd/>
            <a:tailEnd/>
          </a:ln>
        </p:spPr>
      </p:pic>
      <p:pic>
        <p:nvPicPr>
          <p:cNvPr id="1026" name="Picture 2" descr="E:\Courseware\SAN Admin 5.0\Images\After DSM Install\DSMGUI3.bmp"/>
          <p:cNvPicPr>
            <a:picLocks noChangeArrowheads="1"/>
          </p:cNvPicPr>
          <p:nvPr/>
        </p:nvPicPr>
        <p:blipFill>
          <a:blip r:embed="rId4" cstate="print"/>
          <a:srcRect/>
          <a:stretch>
            <a:fillRect/>
          </a:stretch>
        </p:blipFill>
        <p:spPr bwMode="auto">
          <a:xfrm>
            <a:off x="4817548" y="3605684"/>
            <a:ext cx="4102444" cy="2644886"/>
          </a:xfrm>
          <a:prstGeom prst="rect">
            <a:avLst/>
          </a:prstGeom>
          <a:noFill/>
        </p:spPr>
      </p:pic>
      <p:sp>
        <p:nvSpPr>
          <p:cNvPr id="6" name="TextBox 5"/>
          <p:cNvSpPr txBox="1">
            <a:spLocks noChangeArrowheads="1"/>
          </p:cNvSpPr>
          <p:nvPr/>
        </p:nvSpPr>
        <p:spPr bwMode="auto">
          <a:xfrm>
            <a:off x="285750" y="2960301"/>
            <a:ext cx="3714750"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Without multipathing software</a:t>
            </a:r>
            <a:endParaRPr lang="en-US" b="0" dirty="0"/>
          </a:p>
        </p:txBody>
      </p:sp>
      <p:cxnSp>
        <p:nvCxnSpPr>
          <p:cNvPr id="7" name="AutoShape 8"/>
          <p:cNvCxnSpPr>
            <a:cxnSpLocks noChangeShapeType="1"/>
          </p:cNvCxnSpPr>
          <p:nvPr/>
        </p:nvCxnSpPr>
        <p:spPr bwMode="auto">
          <a:xfrm rot="16200000" flipH="1">
            <a:off x="1895420" y="3611163"/>
            <a:ext cx="507254" cy="5750"/>
          </a:xfrm>
          <a:prstGeom prst="straightConnector1">
            <a:avLst/>
          </a:prstGeom>
          <a:noFill/>
          <a:ln w="19050">
            <a:solidFill>
              <a:schemeClr val="hlink"/>
            </a:solidFill>
            <a:round/>
            <a:headEnd/>
            <a:tailEnd type="triangle" w="med" len="sm"/>
          </a:ln>
          <a:effectLst/>
        </p:spPr>
      </p:cxnSp>
      <p:cxnSp>
        <p:nvCxnSpPr>
          <p:cNvPr id="17" name="AutoShape 8"/>
          <p:cNvCxnSpPr>
            <a:cxnSpLocks noChangeShapeType="1"/>
          </p:cNvCxnSpPr>
          <p:nvPr/>
        </p:nvCxnSpPr>
        <p:spPr bwMode="auto">
          <a:xfrm rot="16200000" flipH="1">
            <a:off x="6480462" y="3627638"/>
            <a:ext cx="507254" cy="5750"/>
          </a:xfrm>
          <a:prstGeom prst="straightConnector1">
            <a:avLst/>
          </a:prstGeom>
          <a:noFill/>
          <a:ln w="19050">
            <a:solidFill>
              <a:schemeClr val="hlink"/>
            </a:solidFill>
            <a:round/>
            <a:headEnd/>
            <a:tailEnd type="triangle" w="med" len="sm"/>
          </a:ln>
          <a:effectLst/>
        </p:spPr>
      </p:cxnSp>
      <p:sp>
        <p:nvSpPr>
          <p:cNvPr id="10" name="TextBox 9"/>
          <p:cNvSpPr txBox="1">
            <a:spLocks noChangeArrowheads="1"/>
          </p:cNvSpPr>
          <p:nvPr/>
        </p:nvSpPr>
        <p:spPr bwMode="auto">
          <a:xfrm>
            <a:off x="4895850" y="2979351"/>
            <a:ext cx="3714750"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With multipathing software</a:t>
            </a:r>
            <a:endParaRPr lang="en-US" b="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Optimized or Non-Optimized Paths</a:t>
            </a:r>
            <a:endParaRPr lang="en-US" dirty="0"/>
          </a:p>
        </p:txBody>
      </p:sp>
      <p:sp>
        <p:nvSpPr>
          <p:cNvPr id="3" name="Content Placeholder 2"/>
          <p:cNvSpPr>
            <a:spLocks noGrp="1"/>
          </p:cNvSpPr>
          <p:nvPr>
            <p:ph idx="1"/>
          </p:nvPr>
        </p:nvSpPr>
        <p:spPr/>
        <p:txBody>
          <a:bodyPr/>
          <a:lstStyle/>
          <a:p>
            <a:r>
              <a:rPr lang="en-US" dirty="0" smtClean="0"/>
              <a:t>Not all paths are necessarily equal</a:t>
            </a:r>
          </a:p>
          <a:p>
            <a:pPr lvl="1"/>
            <a:r>
              <a:rPr lang="en-US" dirty="0" smtClean="0"/>
              <a:t>Optimized or primary or favored = active path between initiator and target</a:t>
            </a:r>
          </a:p>
          <a:p>
            <a:pPr lvl="2"/>
            <a:r>
              <a:rPr lang="en-US" dirty="0" smtClean="0"/>
              <a:t>Same latency level</a:t>
            </a:r>
          </a:p>
          <a:p>
            <a:pPr lvl="1"/>
            <a:r>
              <a:rPr lang="en-US" dirty="0" smtClean="0"/>
              <a:t>Non-optimized or secondary or unfavored =  inactive path between initiator and target</a:t>
            </a:r>
          </a:p>
          <a:p>
            <a:pPr lvl="2"/>
            <a:r>
              <a:rPr lang="en-US" dirty="0" smtClean="0"/>
              <a:t>Latency differs between path</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5" descr="workgroup-web_servers"/>
          <p:cNvPicPr>
            <a:picLocks noChangeAspect="1" noChangeArrowheads="1"/>
          </p:cNvPicPr>
          <p:nvPr/>
        </p:nvPicPr>
        <p:blipFill>
          <a:blip r:embed="rId4" cstate="print"/>
          <a:srcRect/>
          <a:stretch>
            <a:fillRect/>
          </a:stretch>
        </p:blipFill>
        <p:spPr bwMode="auto">
          <a:xfrm>
            <a:off x="3008437" y="2818504"/>
            <a:ext cx="3305447" cy="484093"/>
          </a:xfrm>
          <a:prstGeom prst="rect">
            <a:avLst/>
          </a:prstGeom>
          <a:noFill/>
        </p:spPr>
      </p:pic>
      <p:graphicFrame>
        <p:nvGraphicFramePr>
          <p:cNvPr id="1031" name="Object 7"/>
          <p:cNvGraphicFramePr>
            <a:graphicFrameLocks noChangeAspect="1"/>
          </p:cNvGraphicFramePr>
          <p:nvPr/>
        </p:nvGraphicFramePr>
        <p:xfrm>
          <a:off x="2220686" y="3565142"/>
          <a:ext cx="4883499" cy="1462482"/>
        </p:xfrm>
        <a:graphic>
          <a:graphicData uri="http://schemas.openxmlformats.org/presentationml/2006/ole">
            <p:oleObj spid="_x0000_s3076" name="Visio" r:id="rId5" imgW="906447" imgH="271367" progId="">
              <p:embed/>
            </p:oleObj>
          </a:graphicData>
        </a:graphic>
      </p:graphicFrame>
      <p:sp>
        <p:nvSpPr>
          <p:cNvPr id="31" name="Line 6"/>
          <p:cNvSpPr>
            <a:spLocks noChangeShapeType="1"/>
          </p:cNvSpPr>
          <p:nvPr/>
        </p:nvSpPr>
        <p:spPr bwMode="auto">
          <a:xfrm flipH="1">
            <a:off x="4297000" y="5051502"/>
            <a:ext cx="613318" cy="14869"/>
          </a:xfrm>
          <a:prstGeom prst="line">
            <a:avLst/>
          </a:prstGeom>
          <a:noFill/>
          <a:ln w="38100">
            <a:solidFill>
              <a:schemeClr val="hlink"/>
            </a:solidFill>
            <a:round/>
            <a:headEnd type="none" w="med" len="med"/>
            <a:tailEnd/>
          </a:ln>
          <a:effectLst/>
        </p:spPr>
        <p:txBody>
          <a:bodyPr/>
          <a:lstStyle/>
          <a:p>
            <a:endParaRPr lang="en-US" dirty="0"/>
          </a:p>
        </p:txBody>
      </p:sp>
      <p:graphicFrame>
        <p:nvGraphicFramePr>
          <p:cNvPr id="30" name="Object 17"/>
          <p:cNvGraphicFramePr>
            <a:graphicFrameLocks noChangeAspect="1"/>
          </p:cNvGraphicFramePr>
          <p:nvPr/>
        </p:nvGraphicFramePr>
        <p:xfrm>
          <a:off x="1858552" y="4633024"/>
          <a:ext cx="2749550" cy="1062038"/>
        </p:xfrm>
        <a:graphic>
          <a:graphicData uri="http://schemas.openxmlformats.org/presentationml/2006/ole">
            <p:oleObj spid="_x0000_s3075" name="Visio" r:id="rId6" imgW="1813079" imgH="700634" progId="">
              <p:embed/>
            </p:oleObj>
          </a:graphicData>
        </a:graphic>
      </p:graphicFrame>
      <p:sp>
        <p:nvSpPr>
          <p:cNvPr id="2" name="Title 1"/>
          <p:cNvSpPr>
            <a:spLocks noGrp="1"/>
          </p:cNvSpPr>
          <p:nvPr>
            <p:ph type="title"/>
          </p:nvPr>
        </p:nvSpPr>
        <p:spPr/>
        <p:txBody>
          <a:bodyPr/>
          <a:lstStyle/>
          <a:p>
            <a:r>
              <a:rPr lang="en-US" dirty="0" smtClean="0"/>
              <a:t>Multipath Access</a:t>
            </a:r>
            <a:endParaRPr lang="en-US" dirty="0"/>
          </a:p>
        </p:txBody>
      </p:sp>
      <p:sp>
        <p:nvSpPr>
          <p:cNvPr id="7" name="Content Placeholder 6"/>
          <p:cNvSpPr>
            <a:spLocks noGrp="1"/>
          </p:cNvSpPr>
          <p:nvPr>
            <p:ph sz="half" idx="1"/>
          </p:nvPr>
        </p:nvSpPr>
        <p:spPr/>
        <p:txBody>
          <a:bodyPr/>
          <a:lstStyle/>
          <a:p>
            <a:r>
              <a:rPr lang="en-US" dirty="0" smtClean="0"/>
              <a:t>Symmetric</a:t>
            </a:r>
          </a:p>
          <a:p>
            <a:pPr lvl="1"/>
            <a:r>
              <a:rPr lang="en-US" dirty="0" smtClean="0"/>
              <a:t>All paths are favored or optimized</a:t>
            </a:r>
          </a:p>
        </p:txBody>
      </p:sp>
      <p:sp>
        <p:nvSpPr>
          <p:cNvPr id="8" name="Content Placeholder 7"/>
          <p:cNvSpPr>
            <a:spLocks noGrp="1"/>
          </p:cNvSpPr>
          <p:nvPr>
            <p:ph sz="half" idx="2"/>
          </p:nvPr>
        </p:nvSpPr>
        <p:spPr/>
        <p:txBody>
          <a:bodyPr/>
          <a:lstStyle/>
          <a:p>
            <a:r>
              <a:rPr lang="en-US" dirty="0" smtClean="0"/>
              <a:t>Asymmetric</a:t>
            </a:r>
          </a:p>
          <a:p>
            <a:pPr lvl="1"/>
            <a:r>
              <a:rPr lang="en-US" dirty="0" smtClean="0"/>
              <a:t>Only certain paths are favored or optimized</a:t>
            </a:r>
            <a:endParaRPr lang="en-US" dirty="0"/>
          </a:p>
        </p:txBody>
      </p:sp>
      <p:sp>
        <p:nvSpPr>
          <p:cNvPr id="6" name="Line 6"/>
          <p:cNvSpPr>
            <a:spLocks noChangeShapeType="1"/>
          </p:cNvSpPr>
          <p:nvPr/>
        </p:nvSpPr>
        <p:spPr bwMode="auto">
          <a:xfrm flipH="1">
            <a:off x="3951313" y="4039437"/>
            <a:ext cx="761364" cy="677529"/>
          </a:xfrm>
          <a:prstGeom prst="line">
            <a:avLst/>
          </a:prstGeom>
          <a:noFill/>
          <a:ln w="38100">
            <a:solidFill>
              <a:schemeClr val="accent2"/>
            </a:solidFill>
            <a:round/>
            <a:headEnd type="oval" w="med" len="med"/>
            <a:tailEnd/>
          </a:ln>
          <a:effectLst/>
        </p:spPr>
        <p:txBody>
          <a:bodyPr/>
          <a:lstStyle/>
          <a:p>
            <a:endParaRPr lang="en-US" dirty="0"/>
          </a:p>
        </p:txBody>
      </p:sp>
      <p:sp>
        <p:nvSpPr>
          <p:cNvPr id="9" name="Line 8"/>
          <p:cNvSpPr>
            <a:spLocks noChangeShapeType="1"/>
          </p:cNvSpPr>
          <p:nvPr/>
        </p:nvSpPr>
        <p:spPr bwMode="auto">
          <a:xfrm flipV="1">
            <a:off x="4823209" y="3151990"/>
            <a:ext cx="566372" cy="776913"/>
          </a:xfrm>
          <a:prstGeom prst="line">
            <a:avLst/>
          </a:prstGeom>
          <a:noFill/>
          <a:ln w="38100">
            <a:solidFill>
              <a:schemeClr val="accent2"/>
            </a:solidFill>
            <a:round/>
            <a:headEnd type="oval" w="med" len="med"/>
            <a:tailEnd/>
          </a:ln>
          <a:effectLst/>
        </p:spPr>
        <p:txBody>
          <a:bodyPr/>
          <a:lstStyle/>
          <a:p>
            <a:endParaRPr lang="en-US" dirty="0"/>
          </a:p>
        </p:txBody>
      </p:sp>
      <p:sp>
        <p:nvSpPr>
          <p:cNvPr id="10" name="Line 9"/>
          <p:cNvSpPr>
            <a:spLocks noChangeShapeType="1"/>
          </p:cNvSpPr>
          <p:nvPr/>
        </p:nvSpPr>
        <p:spPr bwMode="auto">
          <a:xfrm>
            <a:off x="3370580" y="5341217"/>
            <a:ext cx="9525" cy="561975"/>
          </a:xfrm>
          <a:prstGeom prst="line">
            <a:avLst/>
          </a:prstGeom>
          <a:noFill/>
          <a:ln w="38100">
            <a:solidFill>
              <a:schemeClr val="tx1"/>
            </a:solidFill>
            <a:round/>
            <a:headEnd/>
            <a:tailEnd/>
          </a:ln>
          <a:effectLst/>
        </p:spPr>
        <p:txBody>
          <a:bodyPr/>
          <a:lstStyle/>
          <a:p>
            <a:endParaRPr lang="en-US" dirty="0"/>
          </a:p>
        </p:txBody>
      </p:sp>
      <p:sp>
        <p:nvSpPr>
          <p:cNvPr id="14" name="Line 53"/>
          <p:cNvSpPr>
            <a:spLocks noChangeShapeType="1"/>
          </p:cNvSpPr>
          <p:nvPr/>
        </p:nvSpPr>
        <p:spPr bwMode="auto">
          <a:xfrm flipH="1">
            <a:off x="3126120" y="4049486"/>
            <a:ext cx="1124332" cy="671197"/>
          </a:xfrm>
          <a:prstGeom prst="line">
            <a:avLst/>
          </a:prstGeom>
          <a:noFill/>
          <a:ln w="38100">
            <a:solidFill>
              <a:schemeClr val="accent2"/>
            </a:solidFill>
            <a:round/>
            <a:headEnd type="oval" w="med" len="med"/>
            <a:tailEnd/>
          </a:ln>
          <a:effectLst/>
        </p:spPr>
        <p:txBody>
          <a:bodyPr/>
          <a:lstStyle/>
          <a:p>
            <a:endParaRPr lang="en-US" dirty="0"/>
          </a:p>
        </p:txBody>
      </p:sp>
      <p:sp>
        <p:nvSpPr>
          <p:cNvPr id="15" name="Text Box 62"/>
          <p:cNvSpPr txBox="1">
            <a:spLocks noChangeArrowheads="1"/>
          </p:cNvSpPr>
          <p:nvPr/>
        </p:nvSpPr>
        <p:spPr bwMode="auto">
          <a:xfrm>
            <a:off x="2797796" y="4691833"/>
            <a:ext cx="587375" cy="349250"/>
          </a:xfrm>
          <a:prstGeom prst="rect">
            <a:avLst/>
          </a:prstGeom>
          <a:solidFill>
            <a:schemeClr val="accent2">
              <a:lumMod val="40000"/>
              <a:lumOff val="60000"/>
            </a:schemeClr>
          </a:solidFill>
          <a:ln w="12700">
            <a:solidFill>
              <a:schemeClr val="tx1"/>
            </a:solidFill>
            <a:miter lim="800000"/>
            <a:headEnd/>
            <a:tailEnd/>
          </a:ln>
          <a:effectLst/>
        </p:spPr>
        <p:txBody>
          <a:bodyPr>
            <a:spAutoFit/>
          </a:bodyPr>
          <a:lstStyle/>
          <a:p>
            <a:pPr>
              <a:spcBef>
                <a:spcPct val="50000"/>
              </a:spcBef>
              <a:buClrTx/>
              <a:buFontTx/>
              <a:buNone/>
            </a:pPr>
            <a:r>
              <a:rPr lang="en-US" sz="1600" b="1" dirty="0" smtClean="0"/>
              <a:t>0c</a:t>
            </a:r>
            <a:endParaRPr lang="en-US" sz="1600" b="1" dirty="0"/>
          </a:p>
        </p:txBody>
      </p:sp>
      <p:sp>
        <p:nvSpPr>
          <p:cNvPr id="16" name="Text Box 63"/>
          <p:cNvSpPr txBox="1">
            <a:spLocks noChangeArrowheads="1"/>
          </p:cNvSpPr>
          <p:nvPr/>
        </p:nvSpPr>
        <p:spPr bwMode="auto">
          <a:xfrm>
            <a:off x="3664312" y="4694005"/>
            <a:ext cx="587375" cy="338554"/>
          </a:xfrm>
          <a:prstGeom prst="rect">
            <a:avLst/>
          </a:prstGeom>
          <a:solidFill>
            <a:schemeClr val="accent2">
              <a:lumMod val="40000"/>
              <a:lumOff val="60000"/>
            </a:schemeClr>
          </a:solidFill>
          <a:ln w="12700">
            <a:solidFill>
              <a:schemeClr val="tx1"/>
            </a:solidFill>
            <a:miter lim="800000"/>
            <a:headEnd/>
            <a:tailEnd/>
          </a:ln>
          <a:effectLst/>
        </p:spPr>
        <p:txBody>
          <a:bodyPr wrap="square">
            <a:spAutoFit/>
          </a:bodyPr>
          <a:lstStyle/>
          <a:p>
            <a:pPr>
              <a:spcBef>
                <a:spcPct val="50000"/>
              </a:spcBef>
              <a:buClrTx/>
              <a:buFontTx/>
              <a:buNone/>
            </a:pPr>
            <a:r>
              <a:rPr lang="en-US" sz="1600" b="1" dirty="0" smtClean="0"/>
              <a:t>0d</a:t>
            </a:r>
            <a:endParaRPr lang="en-US" sz="1600" b="1" dirty="0"/>
          </a:p>
        </p:txBody>
      </p:sp>
      <p:sp>
        <p:nvSpPr>
          <p:cNvPr id="17" name="AutoShape 77"/>
          <p:cNvSpPr>
            <a:spLocks noChangeArrowheads="1"/>
          </p:cNvSpPr>
          <p:nvPr/>
        </p:nvSpPr>
        <p:spPr bwMode="gray">
          <a:xfrm>
            <a:off x="2931790" y="5592259"/>
            <a:ext cx="879822" cy="943448"/>
          </a:xfrm>
          <a:prstGeom prst="can">
            <a:avLst>
              <a:gd name="adj" fmla="val 25000"/>
            </a:avLst>
          </a:prstGeom>
          <a:solidFill>
            <a:schemeClr val="accent1"/>
          </a:solidFill>
          <a:ln w="12700">
            <a:solidFill>
              <a:schemeClr val="bg1"/>
            </a:solidFill>
            <a:round/>
            <a:headEnd/>
            <a:tailEnd/>
          </a:ln>
        </p:spPr>
        <p:txBody>
          <a:bodyPr wrap="none" anchor="ctr"/>
          <a:lstStyle/>
          <a:p>
            <a:r>
              <a:rPr lang="en-US" dirty="0" smtClean="0">
                <a:solidFill>
                  <a:schemeClr val="bg1"/>
                </a:solidFill>
              </a:rPr>
              <a:t>LUN</a:t>
            </a:r>
            <a:endParaRPr lang="en-US" dirty="0">
              <a:solidFill>
                <a:schemeClr val="bg1"/>
              </a:solidFill>
            </a:endParaRPr>
          </a:p>
        </p:txBody>
      </p:sp>
      <p:graphicFrame>
        <p:nvGraphicFramePr>
          <p:cNvPr id="11" name="Object 17"/>
          <p:cNvGraphicFramePr>
            <a:graphicFrameLocks noChangeAspect="1"/>
          </p:cNvGraphicFramePr>
          <p:nvPr/>
        </p:nvGraphicFramePr>
        <p:xfrm>
          <a:off x="4565714" y="4633459"/>
          <a:ext cx="2749550" cy="1062038"/>
        </p:xfrm>
        <a:graphic>
          <a:graphicData uri="http://schemas.openxmlformats.org/presentationml/2006/ole">
            <p:oleObj spid="_x0000_s3074" name="Visio" r:id="rId7" imgW="1813079" imgH="700634" progId="">
              <p:embed/>
            </p:oleObj>
          </a:graphicData>
        </a:graphic>
      </p:graphicFrame>
      <p:sp>
        <p:nvSpPr>
          <p:cNvPr id="32" name="Line 6"/>
          <p:cNvSpPr>
            <a:spLocks noChangeShapeType="1"/>
          </p:cNvSpPr>
          <p:nvPr/>
        </p:nvSpPr>
        <p:spPr bwMode="auto">
          <a:xfrm>
            <a:off x="5586883" y="4039437"/>
            <a:ext cx="345629" cy="670903"/>
          </a:xfrm>
          <a:prstGeom prst="line">
            <a:avLst/>
          </a:prstGeom>
          <a:noFill/>
          <a:ln w="38100">
            <a:solidFill>
              <a:schemeClr val="accent2"/>
            </a:solidFill>
            <a:prstDash val="sysDot"/>
            <a:round/>
            <a:headEnd type="oval" w="med" len="med"/>
            <a:tailEnd/>
          </a:ln>
          <a:effectLst/>
        </p:spPr>
        <p:txBody>
          <a:bodyPr/>
          <a:lstStyle/>
          <a:p>
            <a:endParaRPr lang="en-US" dirty="0"/>
          </a:p>
        </p:txBody>
      </p:sp>
      <p:sp>
        <p:nvSpPr>
          <p:cNvPr id="33" name="Line 53"/>
          <p:cNvSpPr>
            <a:spLocks noChangeShapeType="1"/>
          </p:cNvSpPr>
          <p:nvPr/>
        </p:nvSpPr>
        <p:spPr bwMode="auto">
          <a:xfrm>
            <a:off x="5004079" y="4029389"/>
            <a:ext cx="103241" cy="684668"/>
          </a:xfrm>
          <a:prstGeom prst="line">
            <a:avLst/>
          </a:prstGeom>
          <a:noFill/>
          <a:ln w="38100">
            <a:solidFill>
              <a:schemeClr val="accent2"/>
            </a:solidFill>
            <a:prstDash val="sysDot"/>
            <a:round/>
            <a:headEnd type="oval" w="med" len="med"/>
            <a:tailEnd/>
          </a:ln>
          <a:effectLst/>
        </p:spPr>
        <p:txBody>
          <a:bodyPr/>
          <a:lstStyle/>
          <a:p>
            <a:endParaRPr lang="en-US" dirty="0"/>
          </a:p>
        </p:txBody>
      </p:sp>
      <p:sp>
        <p:nvSpPr>
          <p:cNvPr id="34" name="Text Box 62"/>
          <p:cNvSpPr txBox="1">
            <a:spLocks noChangeArrowheads="1"/>
          </p:cNvSpPr>
          <p:nvPr/>
        </p:nvSpPr>
        <p:spPr bwMode="auto">
          <a:xfrm>
            <a:off x="4778996" y="4685207"/>
            <a:ext cx="587375" cy="349250"/>
          </a:xfrm>
          <a:prstGeom prst="rect">
            <a:avLst/>
          </a:prstGeom>
          <a:solidFill>
            <a:schemeClr val="accent2">
              <a:lumMod val="40000"/>
              <a:lumOff val="60000"/>
            </a:schemeClr>
          </a:solidFill>
          <a:ln w="12700">
            <a:solidFill>
              <a:schemeClr val="tx1"/>
            </a:solidFill>
            <a:miter lim="800000"/>
            <a:headEnd/>
            <a:tailEnd/>
          </a:ln>
          <a:effectLst/>
        </p:spPr>
        <p:txBody>
          <a:bodyPr>
            <a:spAutoFit/>
          </a:bodyPr>
          <a:lstStyle/>
          <a:p>
            <a:pPr>
              <a:spcBef>
                <a:spcPct val="50000"/>
              </a:spcBef>
              <a:buClrTx/>
              <a:buFontTx/>
              <a:buNone/>
            </a:pPr>
            <a:r>
              <a:rPr lang="en-US" sz="1600" b="1" dirty="0" smtClean="0"/>
              <a:t>0c</a:t>
            </a:r>
            <a:endParaRPr lang="en-US" sz="1600" b="1" dirty="0"/>
          </a:p>
        </p:txBody>
      </p:sp>
      <p:sp>
        <p:nvSpPr>
          <p:cNvPr id="35" name="Text Box 63"/>
          <p:cNvSpPr txBox="1">
            <a:spLocks noChangeArrowheads="1"/>
          </p:cNvSpPr>
          <p:nvPr/>
        </p:nvSpPr>
        <p:spPr bwMode="auto">
          <a:xfrm>
            <a:off x="5645512" y="4687379"/>
            <a:ext cx="587375" cy="338554"/>
          </a:xfrm>
          <a:prstGeom prst="rect">
            <a:avLst/>
          </a:prstGeom>
          <a:solidFill>
            <a:schemeClr val="accent2">
              <a:lumMod val="40000"/>
              <a:lumOff val="60000"/>
            </a:schemeClr>
          </a:solidFill>
          <a:ln w="12700">
            <a:solidFill>
              <a:schemeClr val="tx1"/>
            </a:solidFill>
            <a:miter lim="800000"/>
            <a:headEnd/>
            <a:tailEnd/>
          </a:ln>
          <a:effectLst/>
        </p:spPr>
        <p:txBody>
          <a:bodyPr wrap="square">
            <a:spAutoFit/>
          </a:bodyPr>
          <a:lstStyle/>
          <a:p>
            <a:pPr>
              <a:spcBef>
                <a:spcPct val="50000"/>
              </a:spcBef>
              <a:buClrTx/>
              <a:buFontTx/>
              <a:buNone/>
            </a:pPr>
            <a:r>
              <a:rPr lang="en-US" sz="1600" b="1" dirty="0" smtClean="0"/>
              <a:t>0d</a:t>
            </a:r>
            <a:endParaRPr lang="en-US" sz="1600" b="1" dirty="0"/>
          </a:p>
        </p:txBody>
      </p:sp>
      <p:sp>
        <p:nvSpPr>
          <p:cNvPr id="22" name="Rectangle 43"/>
          <p:cNvSpPr>
            <a:spLocks noChangeArrowheads="1"/>
          </p:cNvSpPr>
          <p:nvPr/>
        </p:nvSpPr>
        <p:spPr bwMode="gray">
          <a:xfrm rot="5400000">
            <a:off x="5265296" y="2926224"/>
            <a:ext cx="190500" cy="395288"/>
          </a:xfrm>
          <a:prstGeom prst="rect">
            <a:avLst/>
          </a:prstGeom>
          <a:solidFill>
            <a:schemeClr val="accent2">
              <a:lumMod val="40000"/>
              <a:lumOff val="60000"/>
            </a:schemeClr>
          </a:solidFill>
          <a:ln w="12700">
            <a:solidFill>
              <a:schemeClr val="tx1"/>
            </a:solidFill>
            <a:miter lim="800000"/>
            <a:headEnd/>
            <a:tailEnd/>
          </a:ln>
          <a:effectLst/>
        </p:spPr>
        <p:txBody>
          <a:bodyPr rot="10800000" vert="eaVert" wrap="none" anchor="ctr"/>
          <a:lstStyle/>
          <a:p>
            <a:endParaRPr lang="en-US" sz="1000" b="0" dirty="0"/>
          </a:p>
        </p:txBody>
      </p:sp>
      <p:sp>
        <p:nvSpPr>
          <p:cNvPr id="24" name="TextBox 23"/>
          <p:cNvSpPr txBox="1"/>
          <p:nvPr/>
        </p:nvSpPr>
        <p:spPr>
          <a:xfrm>
            <a:off x="6666633" y="2947597"/>
            <a:ext cx="2392001" cy="1015663"/>
          </a:xfrm>
          <a:prstGeom prst="rect">
            <a:avLst/>
          </a:prstGeom>
          <a:noFill/>
        </p:spPr>
        <p:txBody>
          <a:bodyPr wrap="none" rtlCol="0">
            <a:spAutoFit/>
          </a:bodyPr>
          <a:lstStyle/>
          <a:p>
            <a:r>
              <a:rPr lang="en-US" dirty="0" smtClean="0"/>
              <a:t>But how </a:t>
            </a:r>
          </a:p>
          <a:p>
            <a:r>
              <a:rPr lang="en-US" dirty="0" smtClean="0"/>
              <a:t>do you determine</a:t>
            </a:r>
          </a:p>
          <a:p>
            <a:r>
              <a:rPr lang="en-US" dirty="0" smtClean="0"/>
              <a:t>which path to use? </a:t>
            </a:r>
          </a:p>
        </p:txBody>
      </p:sp>
      <p:cxnSp>
        <p:nvCxnSpPr>
          <p:cNvPr id="25" name="AutoShape 15"/>
          <p:cNvCxnSpPr>
            <a:cxnSpLocks noChangeShapeType="1"/>
            <a:stCxn id="24" idx="2"/>
          </p:cNvCxnSpPr>
          <p:nvPr/>
        </p:nvCxnSpPr>
        <p:spPr bwMode="auto">
          <a:xfrm rot="16200000" flipH="1">
            <a:off x="7790156" y="4035738"/>
            <a:ext cx="1232683" cy="1087726"/>
          </a:xfrm>
          <a:prstGeom prst="bentConnector3">
            <a:avLst>
              <a:gd name="adj1" fmla="val 99453"/>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32" grpId="0" animBg="1"/>
      <p:bldP spid="33" grpId="0" animBg="1"/>
      <p:bldP spid="34" grpId="0" animBg="1"/>
      <p:bldP spid="35" grpId="0" animBg="1"/>
      <p:bldP spid="2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Multipath FC Implementation</a:t>
            </a:r>
            <a:endParaRPr lang="en-US" dirty="0"/>
          </a:p>
        </p:txBody>
      </p:sp>
      <p:sp>
        <p:nvSpPr>
          <p:cNvPr id="3" name="Content Placeholder 2"/>
          <p:cNvSpPr>
            <a:spLocks noGrp="1"/>
          </p:cNvSpPr>
          <p:nvPr>
            <p:ph idx="1"/>
          </p:nvPr>
        </p:nvSpPr>
        <p:spPr/>
        <p:txBody>
          <a:bodyPr/>
          <a:lstStyle/>
          <a:p>
            <a:r>
              <a:rPr lang="en-US" sz="2400" dirty="0" smtClean="0"/>
              <a:t>Storage management software available for Windows:</a:t>
            </a:r>
          </a:p>
          <a:p>
            <a:pPr lvl="1"/>
            <a:r>
              <a:rPr lang="en-US" sz="2200" dirty="0" smtClean="0"/>
              <a:t>Native Windows Disk Management</a:t>
            </a:r>
          </a:p>
          <a:p>
            <a:pPr lvl="1"/>
            <a:r>
              <a:rPr lang="en-US" sz="2200" dirty="0" smtClean="0"/>
              <a:t>Veritas™ Storage Foundation </a:t>
            </a:r>
          </a:p>
          <a:p>
            <a:r>
              <a:rPr lang="en-US" sz="2400" dirty="0" smtClean="0">
                <a:cs typeface="Courier New" pitchFamily="49" charset="0"/>
              </a:rPr>
              <a:t>When possible, use the NetApp DSM and do not enable ALUA on the igroup</a:t>
            </a:r>
          </a:p>
          <a:p>
            <a:pPr marL="298450" lvl="1" indent="-298450">
              <a:buClr>
                <a:schemeClr val="accent2"/>
              </a:buClr>
              <a:buNone/>
            </a:pPr>
            <a:r>
              <a:rPr lang="en-US" sz="2000" dirty="0" smtClean="0">
                <a:latin typeface="Courier New" pitchFamily="49" charset="0"/>
                <a:cs typeface="Courier New" pitchFamily="49" charset="0"/>
              </a:rPr>
              <a:t>  system&gt; </a:t>
            </a:r>
            <a:r>
              <a:rPr lang="en-US" sz="2000" b="1" dirty="0" smtClean="0">
                <a:latin typeface="Courier New" pitchFamily="49" charset="0"/>
                <a:cs typeface="Courier New" pitchFamily="49" charset="0"/>
              </a:rPr>
              <a:t>igroup set </a:t>
            </a:r>
            <a:r>
              <a:rPr lang="en-US" sz="2000" b="1" dirty="0" err="1" smtClean="0">
                <a:latin typeface="Courier New" pitchFamily="49" charset="0"/>
                <a:cs typeface="Courier New" pitchFamily="49" charset="0"/>
              </a:rPr>
              <a:t>my_igroup</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alua</a:t>
            </a:r>
            <a:r>
              <a:rPr lang="en-US" sz="2000" b="1" dirty="0" smtClean="0">
                <a:latin typeface="Courier New" pitchFamily="49" charset="0"/>
                <a:cs typeface="Courier New" pitchFamily="49" charset="0"/>
              </a:rPr>
              <a:t> off</a:t>
            </a:r>
            <a:endParaRPr lang="en-US" sz="2400" dirty="0" smtClean="0"/>
          </a:p>
          <a:p>
            <a:r>
              <a:rPr lang="en-US" sz="2400" dirty="0" smtClean="0"/>
              <a:t>Native Disk Management in W2K8 will use ALUA by default with Microsoft® native Device Specific Module (DSM); enable ALUA on the igroup</a:t>
            </a:r>
          </a:p>
          <a:p>
            <a:pPr lvl="1">
              <a:buNone/>
            </a:pPr>
            <a:r>
              <a:rPr lang="en-US" sz="2000" dirty="0" smtClean="0">
                <a:latin typeface="Courier New" pitchFamily="49" charset="0"/>
                <a:cs typeface="Courier New" pitchFamily="49" charset="0"/>
              </a:rPr>
              <a:t>system&gt; </a:t>
            </a:r>
            <a:r>
              <a:rPr lang="en-US" sz="2000" b="1" dirty="0" smtClean="0">
                <a:latin typeface="Courier New" pitchFamily="49" charset="0"/>
                <a:cs typeface="Courier New" pitchFamily="49" charset="0"/>
              </a:rPr>
              <a:t>igroup set my_igroup alua on</a:t>
            </a:r>
          </a:p>
          <a:p>
            <a:pPr>
              <a:buNone/>
            </a:pPr>
            <a:endParaRPr lang="en-US" dirty="0" smtClean="0">
              <a:cs typeface="Courier New" pitchFamily="49" charset="0"/>
            </a:endParaRPr>
          </a:p>
          <a:p>
            <a:r>
              <a:rPr lang="en-US" sz="2400" dirty="0" smtClean="0"/>
              <a:t>This course focuses on native Disk Management, NetApp DSM, and Emulex HBAs</a:t>
            </a:r>
            <a:endParaRPr lang="en-US" dirty="0" smtClean="0">
              <a:cs typeface="Courier New" pitchFamily="49" charset="0"/>
            </a:endParaRPr>
          </a:p>
        </p:txBody>
      </p:sp>
      <p:sp>
        <p:nvSpPr>
          <p:cNvPr id="5" name="TextBox 4"/>
          <p:cNvSpPr txBox="1">
            <a:spLocks noChangeArrowheads="1"/>
          </p:cNvSpPr>
          <p:nvPr/>
        </p:nvSpPr>
        <p:spPr bwMode="auto">
          <a:xfrm>
            <a:off x="4698628" y="5232292"/>
            <a:ext cx="251728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Pre-defined igroup</a:t>
            </a:r>
            <a:endParaRPr lang="en-US" b="0" dirty="0"/>
          </a:p>
        </p:txBody>
      </p:sp>
      <p:cxnSp>
        <p:nvCxnSpPr>
          <p:cNvPr id="6" name="AutoShape 8"/>
          <p:cNvCxnSpPr>
            <a:cxnSpLocks noChangeShapeType="1"/>
          </p:cNvCxnSpPr>
          <p:nvPr/>
        </p:nvCxnSpPr>
        <p:spPr bwMode="auto">
          <a:xfrm rot="10800000">
            <a:off x="5004772" y="5069541"/>
            <a:ext cx="290459" cy="215208"/>
          </a:xfrm>
          <a:prstGeom prst="straightConnector1">
            <a:avLst/>
          </a:prstGeom>
          <a:noFill/>
          <a:ln w="19050">
            <a:solidFill>
              <a:schemeClr val="hlink"/>
            </a:solidFill>
            <a:round/>
            <a:headEnd/>
            <a:tailEnd type="triangle" w="med" len="sm"/>
          </a:ln>
          <a:effectLst/>
        </p:spPr>
      </p:cxnSp>
      <p:sp>
        <p:nvSpPr>
          <p:cNvPr id="12" name="TextBox 11"/>
          <p:cNvSpPr txBox="1">
            <a:spLocks noChangeArrowheads="1"/>
          </p:cNvSpPr>
          <p:nvPr/>
        </p:nvSpPr>
        <p:spPr bwMode="auto">
          <a:xfrm>
            <a:off x="6922761" y="5212572"/>
            <a:ext cx="1853006"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Default is </a:t>
            </a:r>
            <a:r>
              <a:rPr lang="en-US" b="0" dirty="0" smtClean="0"/>
              <a:t>off</a:t>
            </a:r>
            <a:endParaRPr lang="en-US" b="0" dirty="0"/>
          </a:p>
        </p:txBody>
      </p:sp>
      <p:cxnSp>
        <p:nvCxnSpPr>
          <p:cNvPr id="13" name="AutoShape 8"/>
          <p:cNvCxnSpPr>
            <a:cxnSpLocks noChangeShapeType="1"/>
          </p:cNvCxnSpPr>
          <p:nvPr/>
        </p:nvCxnSpPr>
        <p:spPr bwMode="auto">
          <a:xfrm rot="10800000">
            <a:off x="6968490" y="4989308"/>
            <a:ext cx="301214" cy="215153"/>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ALUA Output</a:t>
            </a:r>
            <a:endParaRPr lang="en-US" dirty="0"/>
          </a:p>
        </p:txBody>
      </p:sp>
      <p:sp>
        <p:nvSpPr>
          <p:cNvPr id="3" name="Content Placeholder 2"/>
          <p:cNvSpPr>
            <a:spLocks noGrp="1"/>
          </p:cNvSpPr>
          <p:nvPr>
            <p:ph idx="1"/>
          </p:nvPr>
        </p:nvSpPr>
        <p:spPr>
          <a:xfrm>
            <a:off x="990600" y="1123950"/>
            <a:ext cx="7968574" cy="5353050"/>
          </a:xfrm>
        </p:spPr>
        <p:txBody>
          <a:bodyPr/>
          <a:lstStyle/>
          <a:p>
            <a:r>
              <a:rPr lang="en-US" dirty="0" smtClean="0"/>
              <a:t>Example:</a:t>
            </a:r>
          </a:p>
          <a:p>
            <a:pPr marL="298450" lvl="1" indent="-298450">
              <a:buClr>
                <a:schemeClr val="accent2"/>
              </a:buClr>
              <a:buNone/>
            </a:pPr>
            <a:r>
              <a:rPr lang="en-US" sz="1800" dirty="0" smtClean="0">
                <a:latin typeface="Courier New" pitchFamily="49" charset="0"/>
                <a:cs typeface="Courier New" pitchFamily="49" charset="0"/>
              </a:rPr>
              <a:t>system&gt; </a:t>
            </a:r>
            <a:r>
              <a:rPr lang="en-US" sz="1800" b="1" dirty="0" smtClean="0">
                <a:latin typeface="Courier New" pitchFamily="49" charset="0"/>
                <a:cs typeface="Courier New" pitchFamily="49" charset="0"/>
              </a:rPr>
              <a:t>igroup show -v</a:t>
            </a:r>
          </a:p>
          <a:p>
            <a:pPr>
              <a:buNone/>
            </a:pPr>
            <a:r>
              <a:rPr lang="en-US" sz="2000" dirty="0" smtClean="0">
                <a:latin typeface="Courier New" pitchFamily="49" charset="0"/>
                <a:cs typeface="Courier New" pitchFamily="49" charset="0"/>
              </a:rPr>
              <a:t>iWIN1_fcp (FCP) (</a:t>
            </a:r>
            <a:r>
              <a:rPr lang="en-US" sz="2000" dirty="0" err="1" smtClean="0">
                <a:latin typeface="Courier New" pitchFamily="49" charset="0"/>
                <a:cs typeface="Courier New" pitchFamily="49" charset="0"/>
              </a:rPr>
              <a:t>ostype</a:t>
            </a:r>
            <a:r>
              <a:rPr lang="en-US" sz="2000" dirty="0" smtClean="0">
                <a:latin typeface="Courier New" pitchFamily="49" charset="0"/>
                <a:cs typeface="Courier New" pitchFamily="49" charset="0"/>
              </a:rPr>
              <a:t>: windows):</a:t>
            </a:r>
          </a:p>
          <a:p>
            <a:pPr>
              <a:buNone/>
            </a:pPr>
            <a:r>
              <a:rPr lang="en-US" sz="2000" dirty="0" smtClean="0">
                <a:latin typeface="Courier New" pitchFamily="49" charset="0"/>
                <a:cs typeface="Courier New" pitchFamily="49" charset="0"/>
              </a:rPr>
              <a:t> 10:00:00:00:c9:6b:77:b3 (logged in on: 0b, 0d)</a:t>
            </a:r>
          </a:p>
          <a:p>
            <a:pPr>
              <a:buNone/>
            </a:pPr>
            <a:r>
              <a:rPr lang="en-US" sz="2000" dirty="0" smtClean="0">
                <a:latin typeface="Courier New" pitchFamily="49" charset="0"/>
                <a:cs typeface="Courier New" pitchFamily="49" charset="0"/>
              </a:rPr>
              <a:t>    WWPN Alias(</a:t>
            </a:r>
            <a:r>
              <a:rPr lang="en-US" sz="2000" dirty="0" err="1" smtClean="0">
                <a:latin typeface="Courier New" pitchFamily="49" charset="0"/>
                <a:cs typeface="Courier New" pitchFamily="49" charset="0"/>
              </a:rPr>
              <a:t>es</a:t>
            </a:r>
            <a:r>
              <a:rPr lang="en-US" sz="2000" dirty="0" smtClean="0">
                <a:latin typeface="Courier New" pitchFamily="49" charset="0"/>
                <a:cs typeface="Courier New" pitchFamily="49" charset="0"/>
              </a:rPr>
              <a:t>): dev05s1-fc1</a:t>
            </a:r>
          </a:p>
          <a:p>
            <a:pPr>
              <a:buNone/>
            </a:pPr>
            <a:endParaRPr lang="en-US" sz="2000" dirty="0" smtClean="0">
              <a:latin typeface="Courier New" pitchFamily="49" charset="0"/>
              <a:cs typeface="Courier New" pitchFamily="49" charset="0"/>
            </a:endParaRPr>
          </a:p>
          <a:p>
            <a:pPr>
              <a:buNone/>
            </a:pPr>
            <a:r>
              <a:rPr lang="en-US" sz="2000" dirty="0" smtClean="0">
                <a:latin typeface="Courier New" pitchFamily="49" charset="0"/>
                <a:cs typeface="Courier New" pitchFamily="49" charset="0"/>
              </a:rPr>
              <a:t>iWIN2_fcp (FCP) (</a:t>
            </a:r>
            <a:r>
              <a:rPr lang="en-US" sz="2000" dirty="0" err="1" smtClean="0">
                <a:latin typeface="Courier New" pitchFamily="49" charset="0"/>
                <a:cs typeface="Courier New" pitchFamily="49" charset="0"/>
              </a:rPr>
              <a:t>ostype</a:t>
            </a:r>
            <a:r>
              <a:rPr lang="en-US" sz="2000" dirty="0" smtClean="0">
                <a:latin typeface="Courier New" pitchFamily="49" charset="0"/>
                <a:cs typeface="Courier New" pitchFamily="49" charset="0"/>
              </a:rPr>
              <a:t>: windows):</a:t>
            </a:r>
          </a:p>
          <a:p>
            <a:pPr>
              <a:buNone/>
            </a:pPr>
            <a:r>
              <a:rPr lang="en-US" sz="2000" dirty="0" smtClean="0">
                <a:latin typeface="Courier New" pitchFamily="49" charset="0"/>
                <a:cs typeface="Courier New" pitchFamily="49" charset="0"/>
              </a:rPr>
              <a:t> 10:00:00:00:c9:6b:77:b4  (logged in on: 0d, 0b)</a:t>
            </a:r>
          </a:p>
          <a:p>
            <a:pPr>
              <a:buNone/>
            </a:pPr>
            <a:r>
              <a:rPr lang="en-US" sz="2000" dirty="0" smtClean="0">
                <a:latin typeface="Courier New" pitchFamily="49" charset="0"/>
                <a:cs typeface="Courier New" pitchFamily="49" charset="0"/>
              </a:rPr>
              <a:t>    WWPN Alias(</a:t>
            </a:r>
            <a:r>
              <a:rPr lang="en-US" sz="2000" dirty="0" err="1" smtClean="0">
                <a:latin typeface="Courier New" pitchFamily="49" charset="0"/>
                <a:cs typeface="Courier New" pitchFamily="49" charset="0"/>
              </a:rPr>
              <a:t>es</a:t>
            </a:r>
            <a:r>
              <a:rPr lang="en-US" sz="2000" dirty="0" smtClean="0">
                <a:latin typeface="Courier New" pitchFamily="49" charset="0"/>
                <a:cs typeface="Courier New" pitchFamily="49" charset="0"/>
              </a:rPr>
              <a:t>): dev05s2-fc1</a:t>
            </a:r>
          </a:p>
          <a:p>
            <a:pPr>
              <a:buNone/>
            </a:pPr>
            <a:r>
              <a:rPr lang="en-US" sz="2000" dirty="0" smtClean="0">
                <a:latin typeface="Courier New" pitchFamily="49" charset="0"/>
                <a:cs typeface="Courier New" pitchFamily="49" charset="0"/>
              </a:rPr>
              <a:t> ALUA: YES</a:t>
            </a:r>
          </a:p>
          <a:p>
            <a:pPr>
              <a:buNone/>
            </a:pPr>
            <a:endParaRPr lang="en-US" sz="2000" dirty="0">
              <a:latin typeface="Courier New" pitchFamily="49" charset="0"/>
              <a:cs typeface="Courier New" pitchFamily="49" charset="0"/>
            </a:endParaRPr>
          </a:p>
        </p:txBody>
      </p:sp>
      <p:sp>
        <p:nvSpPr>
          <p:cNvPr id="4" name="TextBox 3"/>
          <p:cNvSpPr txBox="1"/>
          <p:nvPr/>
        </p:nvSpPr>
        <p:spPr>
          <a:xfrm>
            <a:off x="4297599" y="3063001"/>
            <a:ext cx="1241302" cy="400110"/>
          </a:xfrm>
          <a:prstGeom prst="rect">
            <a:avLst/>
          </a:prstGeom>
          <a:noFill/>
        </p:spPr>
        <p:txBody>
          <a:bodyPr wrap="square" rtlCol="0">
            <a:spAutoFit/>
          </a:bodyPr>
          <a:lstStyle/>
          <a:p>
            <a:r>
              <a:rPr lang="en-US" dirty="0" smtClean="0"/>
              <a:t>No ALUA</a:t>
            </a:r>
            <a:endParaRPr lang="en-US" dirty="0"/>
          </a:p>
        </p:txBody>
      </p:sp>
      <p:cxnSp>
        <p:nvCxnSpPr>
          <p:cNvPr id="5" name="AutoShape 8"/>
          <p:cNvCxnSpPr>
            <a:cxnSpLocks noChangeShapeType="1"/>
          </p:cNvCxnSpPr>
          <p:nvPr/>
        </p:nvCxnSpPr>
        <p:spPr bwMode="auto">
          <a:xfrm rot="10800000">
            <a:off x="2656850" y="4785205"/>
            <a:ext cx="582444" cy="321823"/>
          </a:xfrm>
          <a:prstGeom prst="straightConnector1">
            <a:avLst/>
          </a:prstGeom>
          <a:noFill/>
          <a:ln w="19050">
            <a:solidFill>
              <a:schemeClr val="hlink"/>
            </a:solidFill>
            <a:round/>
            <a:headEnd/>
            <a:tailEnd type="triangle" w="med" len="sm"/>
          </a:ln>
          <a:effectLst/>
        </p:spPr>
      </p:cxnSp>
      <p:cxnSp>
        <p:nvCxnSpPr>
          <p:cNvPr id="6" name="AutoShape 8"/>
          <p:cNvCxnSpPr>
            <a:cxnSpLocks noChangeShapeType="1"/>
            <a:stCxn id="4" idx="1"/>
          </p:cNvCxnSpPr>
          <p:nvPr/>
        </p:nvCxnSpPr>
        <p:spPr bwMode="auto">
          <a:xfrm rot="10800000">
            <a:off x="3404681" y="3132308"/>
            <a:ext cx="892918" cy="130749"/>
          </a:xfrm>
          <a:prstGeom prst="straightConnector1">
            <a:avLst/>
          </a:prstGeom>
          <a:noFill/>
          <a:ln w="19050">
            <a:solidFill>
              <a:schemeClr val="hlink"/>
            </a:solidFill>
            <a:round/>
            <a:headEnd/>
            <a:tailEnd type="triangle" w="med" len="sm"/>
          </a:ln>
          <a:effectLst/>
        </p:spPr>
      </p:cxnSp>
      <p:sp>
        <p:nvSpPr>
          <p:cNvPr id="12" name="TextBox 11"/>
          <p:cNvSpPr txBox="1"/>
          <p:nvPr/>
        </p:nvSpPr>
        <p:spPr>
          <a:xfrm>
            <a:off x="3101486" y="5133778"/>
            <a:ext cx="1826397" cy="400110"/>
          </a:xfrm>
          <a:prstGeom prst="rect">
            <a:avLst/>
          </a:prstGeom>
          <a:noFill/>
        </p:spPr>
        <p:txBody>
          <a:bodyPr wrap="none" rtlCol="0">
            <a:spAutoFit/>
          </a:bodyPr>
          <a:lstStyle/>
          <a:p>
            <a:r>
              <a:rPr lang="en-US" dirty="0" smtClean="0"/>
              <a:t>ALUA enabled</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Native Multipath I/O</a:t>
            </a:r>
            <a:endParaRPr lang="en-US" dirty="0"/>
          </a:p>
        </p:txBody>
      </p:sp>
      <p:sp>
        <p:nvSpPr>
          <p:cNvPr id="3" name="Content Placeholder 2"/>
          <p:cNvSpPr>
            <a:spLocks noGrp="1"/>
          </p:cNvSpPr>
          <p:nvPr>
            <p:ph idx="1"/>
          </p:nvPr>
        </p:nvSpPr>
        <p:spPr/>
        <p:txBody>
          <a:bodyPr/>
          <a:lstStyle/>
          <a:p>
            <a:r>
              <a:rPr lang="en-US" dirty="0" smtClean="0"/>
              <a:t>Windows Server 2008 can be configured to support Multipath I/O</a:t>
            </a:r>
            <a:endParaRPr lang="en-US" dirty="0"/>
          </a:p>
        </p:txBody>
      </p:sp>
      <p:pic>
        <p:nvPicPr>
          <p:cNvPr id="5" name="Picture 4" descr="C:\Documents and Settings\curtisb\Desktop\SAN Implemetation Workshop\Images\e2-3.bmp"/>
          <p:cNvPicPr/>
          <p:nvPr/>
        </p:nvPicPr>
        <p:blipFill>
          <a:blip r:embed="rId3" cstate="print"/>
          <a:srcRect/>
          <a:stretch>
            <a:fillRect/>
          </a:stretch>
        </p:blipFill>
        <p:spPr bwMode="auto">
          <a:xfrm>
            <a:off x="1502817" y="2120420"/>
            <a:ext cx="4681728" cy="3383280"/>
          </a:xfrm>
          <a:prstGeom prst="rect">
            <a:avLst/>
          </a:prstGeom>
          <a:noFill/>
          <a:ln w="9525">
            <a:noFill/>
            <a:miter lim="800000"/>
            <a:headEnd/>
            <a:tailEnd/>
          </a:ln>
        </p:spPr>
      </p:pic>
      <p:pic>
        <p:nvPicPr>
          <p:cNvPr id="4" name="Picture 3" descr="C:\Documents and Settings\curtisb\Desktop\SAN Implemetation Workshop\Images\e2-4.bmp"/>
          <p:cNvPicPr/>
          <p:nvPr/>
        </p:nvPicPr>
        <p:blipFill>
          <a:blip r:embed="rId4" cstate="print"/>
          <a:srcRect/>
          <a:stretch>
            <a:fillRect/>
          </a:stretch>
        </p:blipFill>
        <p:spPr bwMode="auto">
          <a:xfrm>
            <a:off x="4184429" y="2896039"/>
            <a:ext cx="4723638" cy="3561994"/>
          </a:xfrm>
          <a:prstGeom prst="rect">
            <a:avLst/>
          </a:prstGeom>
          <a:noFill/>
          <a:ln w="9525">
            <a:noFill/>
            <a:miter lim="800000"/>
            <a:headEnd/>
            <a:tailEnd/>
          </a:ln>
        </p:spPr>
      </p:pic>
      <p:sp>
        <p:nvSpPr>
          <p:cNvPr id="6" name="TextBox 5"/>
          <p:cNvSpPr txBox="1">
            <a:spLocks noChangeArrowheads="1"/>
          </p:cNvSpPr>
          <p:nvPr/>
        </p:nvSpPr>
        <p:spPr bwMode="auto">
          <a:xfrm>
            <a:off x="812371" y="4018864"/>
            <a:ext cx="2057400" cy="1323439"/>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b="0" dirty="0" smtClean="0"/>
              <a:t>Right-click Features and select Add Feature</a:t>
            </a:r>
            <a:endParaRPr lang="en-US" b="0" dirty="0"/>
          </a:p>
        </p:txBody>
      </p:sp>
      <p:cxnSp>
        <p:nvCxnSpPr>
          <p:cNvPr id="7" name="AutoShape 8"/>
          <p:cNvCxnSpPr>
            <a:cxnSpLocks noChangeShapeType="1"/>
            <a:stCxn id="6" idx="0"/>
          </p:cNvCxnSpPr>
          <p:nvPr/>
        </p:nvCxnSpPr>
        <p:spPr bwMode="auto">
          <a:xfrm rot="5400000" flipH="1" flipV="1">
            <a:off x="1172739" y="3349738"/>
            <a:ext cx="1337459" cy="794"/>
          </a:xfrm>
          <a:prstGeom prst="straightConnector1">
            <a:avLst/>
          </a:prstGeom>
          <a:noFill/>
          <a:ln w="19050">
            <a:solidFill>
              <a:schemeClr val="hlink"/>
            </a:solidFill>
            <a:round/>
            <a:headEnd/>
            <a:tailEnd type="triangle" w="med" len="sm"/>
          </a:ln>
          <a:effectLst/>
        </p:spPr>
      </p:cxnSp>
      <p:cxnSp>
        <p:nvCxnSpPr>
          <p:cNvPr id="8" name="AutoShape 8"/>
          <p:cNvCxnSpPr>
            <a:cxnSpLocks noChangeShapeType="1"/>
            <a:stCxn id="6" idx="3"/>
            <a:endCxn id="4" idx="1"/>
          </p:cNvCxnSpPr>
          <p:nvPr/>
        </p:nvCxnSpPr>
        <p:spPr bwMode="auto">
          <a:xfrm flipV="1">
            <a:off x="2869771" y="4677036"/>
            <a:ext cx="1314658" cy="3548"/>
          </a:xfrm>
          <a:prstGeom prst="straightConnector1">
            <a:avLst/>
          </a:prstGeom>
          <a:noFill/>
          <a:ln w="19050">
            <a:solidFill>
              <a:schemeClr val="hlink"/>
            </a:solidFill>
            <a:round/>
            <a:headEnd/>
            <a:tailEnd type="triangle" w="med" len="sm"/>
          </a:ln>
          <a:effectLst/>
        </p:spPr>
      </p:cxnSp>
      <p:cxnSp>
        <p:nvCxnSpPr>
          <p:cNvPr id="12" name="AutoShape 8"/>
          <p:cNvCxnSpPr>
            <a:cxnSpLocks noChangeShapeType="1"/>
          </p:cNvCxnSpPr>
          <p:nvPr/>
        </p:nvCxnSpPr>
        <p:spPr bwMode="auto">
          <a:xfrm rot="10800000">
            <a:off x="6212619" y="4893278"/>
            <a:ext cx="1099748" cy="197706"/>
          </a:xfrm>
          <a:prstGeom prst="straightConnector1">
            <a:avLst/>
          </a:prstGeom>
          <a:noFill/>
          <a:ln w="19050">
            <a:solidFill>
              <a:schemeClr val="hlink"/>
            </a:solidFill>
            <a:round/>
            <a:headEnd/>
            <a:tailEnd type="triangle" w="med" len="sm"/>
          </a:ln>
          <a:effectLst/>
        </p:spPr>
      </p:cxnSp>
      <p:sp>
        <p:nvSpPr>
          <p:cNvPr id="17" name="TextBox 16"/>
          <p:cNvSpPr txBox="1">
            <a:spLocks noChangeArrowheads="1"/>
          </p:cNvSpPr>
          <p:nvPr/>
        </p:nvSpPr>
        <p:spPr bwMode="auto">
          <a:xfrm>
            <a:off x="7044036" y="4937382"/>
            <a:ext cx="2057400" cy="707886"/>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b="0" dirty="0" smtClean="0"/>
              <a:t>Multipath I/O added</a:t>
            </a:r>
            <a:endParaRPr lang="en-US" b="0" dirty="0"/>
          </a:p>
        </p:txBody>
      </p:sp>
      <p:cxnSp>
        <p:nvCxnSpPr>
          <p:cNvPr id="19" name="AutoShape 8"/>
          <p:cNvCxnSpPr>
            <a:cxnSpLocks noChangeShapeType="1"/>
          </p:cNvCxnSpPr>
          <p:nvPr/>
        </p:nvCxnSpPr>
        <p:spPr bwMode="auto">
          <a:xfrm rot="5400000">
            <a:off x="7454472" y="5702643"/>
            <a:ext cx="679618" cy="494274"/>
          </a:xfrm>
          <a:prstGeom prst="straightConnector1">
            <a:avLst/>
          </a:prstGeom>
          <a:noFill/>
          <a:ln w="19050">
            <a:solidFill>
              <a:schemeClr val="hlink"/>
            </a:solidFill>
            <a:round/>
            <a:headEnd/>
            <a:tailEnd type="triangle" w="med" len="sm"/>
          </a:ln>
          <a:effectLst/>
        </p:spPr>
      </p:cxnSp>
      <p:sp>
        <p:nvSpPr>
          <p:cNvPr id="13" name="TextBox 12"/>
          <p:cNvSpPr txBox="1"/>
          <p:nvPr/>
        </p:nvSpPr>
        <p:spPr>
          <a:xfrm>
            <a:off x="1841109" y="5674038"/>
            <a:ext cx="1806905" cy="707886"/>
          </a:xfrm>
          <a:prstGeom prst="rect">
            <a:avLst/>
          </a:prstGeom>
          <a:noFill/>
        </p:spPr>
        <p:txBody>
          <a:bodyPr wrap="none" rtlCol="0">
            <a:spAutoFit/>
          </a:bodyPr>
          <a:lstStyle/>
          <a:p>
            <a:r>
              <a:rPr lang="en-US" dirty="0" smtClean="0"/>
              <a:t>No need for a </a:t>
            </a:r>
          </a:p>
          <a:p>
            <a:r>
              <a:rPr lang="en-US" dirty="0" smtClean="0"/>
              <a:t>reboot in R2</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Native Multipath I/O (Cont.)</a:t>
            </a:r>
            <a:endParaRPr lang="en-US" dirty="0"/>
          </a:p>
        </p:txBody>
      </p:sp>
      <p:sp>
        <p:nvSpPr>
          <p:cNvPr id="3" name="Content Placeholder 2"/>
          <p:cNvSpPr>
            <a:spLocks noGrp="1"/>
          </p:cNvSpPr>
          <p:nvPr>
            <p:ph idx="1"/>
          </p:nvPr>
        </p:nvSpPr>
        <p:spPr/>
        <p:txBody>
          <a:bodyPr/>
          <a:lstStyle/>
          <a:p>
            <a:r>
              <a:rPr lang="en-US" dirty="0" smtClean="0"/>
              <a:t>Out of the box, Windows multipath I/O comes with a generic DSM</a:t>
            </a:r>
          </a:p>
          <a:p>
            <a:r>
              <a:rPr lang="en-US" dirty="0" smtClean="0"/>
              <a:t>NetApp recommends installing the NetApp Data ONTAP DSM</a:t>
            </a:r>
          </a:p>
          <a:p>
            <a:pPr lvl="1"/>
            <a:r>
              <a:rPr lang="en-US" dirty="0" smtClean="0"/>
              <a:t>Verify with Interoperability Matrix for the recommended version</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idx="4294967295"/>
          </p:nvPr>
        </p:nvSpPr>
        <p:spPr/>
        <p:txBody>
          <a:bodyPr/>
          <a:lstStyle/>
          <a:p>
            <a:r>
              <a:rPr lang="en-US" dirty="0"/>
              <a:t>NetApp Data ONTAP DSM </a:t>
            </a:r>
            <a:r>
              <a:rPr lang="en-US" dirty="0" smtClean="0"/>
              <a:t>3.3.1</a:t>
            </a:r>
            <a:endParaRPr lang="en-US" dirty="0"/>
          </a:p>
        </p:txBody>
      </p:sp>
      <p:sp>
        <p:nvSpPr>
          <p:cNvPr id="48131" name="Content Placeholder 2"/>
          <p:cNvSpPr>
            <a:spLocks noGrp="1"/>
          </p:cNvSpPr>
          <p:nvPr>
            <p:ph idx="4294967295"/>
          </p:nvPr>
        </p:nvSpPr>
        <p:spPr/>
        <p:txBody>
          <a:bodyPr/>
          <a:lstStyle/>
          <a:p>
            <a:r>
              <a:rPr lang="en-US" dirty="0"/>
              <a:t>Features:</a:t>
            </a:r>
          </a:p>
          <a:p>
            <a:pPr lvl="1"/>
            <a:r>
              <a:rPr lang="en-US" dirty="0" smtClean="0"/>
              <a:t>Supports Windows Server 2008 R2</a:t>
            </a:r>
          </a:p>
          <a:p>
            <a:pPr lvl="1"/>
            <a:r>
              <a:rPr lang="en-US" dirty="0" smtClean="0"/>
              <a:t>Supports multiple </a:t>
            </a:r>
            <a:r>
              <a:rPr lang="en-US" dirty="0"/>
              <a:t>load-balancing policies</a:t>
            </a:r>
          </a:p>
          <a:p>
            <a:pPr lvl="1"/>
            <a:r>
              <a:rPr lang="en-US" dirty="0"/>
              <a:t>Support for claiming iSCSI LUNs</a:t>
            </a:r>
          </a:p>
          <a:p>
            <a:pPr lvl="1"/>
            <a:r>
              <a:rPr lang="en-US" dirty="0"/>
              <a:t>Coexists with other DSMs</a:t>
            </a:r>
          </a:p>
          <a:p>
            <a:pPr lvl="1"/>
            <a:r>
              <a:rPr lang="en-US" dirty="0"/>
              <a:t>Multiprotocol LUN support (simultaneous iSCSI and </a:t>
            </a:r>
            <a:r>
              <a:rPr lang="en-US" dirty="0" smtClean="0"/>
              <a:t>FC </a:t>
            </a:r>
            <a:r>
              <a:rPr lang="en-US" dirty="0"/>
              <a:t>paths to the same LUN)</a:t>
            </a:r>
          </a:p>
          <a:p>
            <a:r>
              <a:rPr lang="en-US" dirty="0"/>
              <a:t>Requirements:</a:t>
            </a:r>
          </a:p>
          <a:p>
            <a:pPr lvl="1"/>
            <a:r>
              <a:rPr lang="en-US" dirty="0"/>
              <a:t>Windows Server 2003 or </a:t>
            </a:r>
            <a:r>
              <a:rPr lang="en-US" dirty="0" smtClean="0"/>
              <a:t>2008 or 2008 R2</a:t>
            </a:r>
            <a:endParaRPr lang="en-US" dirty="0"/>
          </a:p>
          <a:p>
            <a:pPr lvl="1"/>
            <a:r>
              <a:rPr lang="en-US" dirty="0"/>
              <a:t>Data ONTAP 7.2.2+</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Install NetApp DSM</a:t>
            </a:r>
            <a:endParaRPr lang="en-US" dirty="0"/>
          </a:p>
        </p:txBody>
      </p:sp>
      <p:pic>
        <p:nvPicPr>
          <p:cNvPr id="1026" name="Picture 2" descr="C:\Documents and Settings\curtisb\Desktop\SAN Implemetation Workshop\Images\3-100.bmp"/>
          <p:cNvPicPr>
            <a:picLocks noChangeAspect="1" noChangeArrowheads="1"/>
          </p:cNvPicPr>
          <p:nvPr/>
        </p:nvPicPr>
        <p:blipFill>
          <a:blip r:embed="rId3" cstate="print"/>
          <a:srcRect/>
          <a:stretch>
            <a:fillRect/>
          </a:stretch>
        </p:blipFill>
        <p:spPr bwMode="auto">
          <a:xfrm>
            <a:off x="1122363" y="2657844"/>
            <a:ext cx="4316209" cy="3330141"/>
          </a:xfrm>
          <a:prstGeom prst="rect">
            <a:avLst/>
          </a:prstGeom>
          <a:noFill/>
        </p:spPr>
      </p:pic>
      <p:pic>
        <p:nvPicPr>
          <p:cNvPr id="1027" name="Picture 3" descr="C:\Documents and Settings\curtisb\Desktop\SAN Implemetation Workshop\Images\3-101.bmp"/>
          <p:cNvPicPr>
            <a:picLocks noChangeAspect="1" noChangeArrowheads="1"/>
          </p:cNvPicPr>
          <p:nvPr/>
        </p:nvPicPr>
        <p:blipFill>
          <a:blip r:embed="rId4" cstate="print"/>
          <a:srcRect/>
          <a:stretch>
            <a:fillRect/>
          </a:stretch>
        </p:blipFill>
        <p:spPr bwMode="auto">
          <a:xfrm>
            <a:off x="4734524" y="1255713"/>
            <a:ext cx="4191989" cy="32343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Red Hat</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6"/>
          <p:cNvSpPr>
            <a:spLocks noGrp="1" noChangeArrowheads="1"/>
          </p:cNvSpPr>
          <p:nvPr>
            <p:ph type="title" idx="4294967295"/>
          </p:nvPr>
        </p:nvSpPr>
        <p:spPr/>
        <p:txBody>
          <a:bodyPr/>
          <a:lstStyle/>
          <a:p>
            <a:r>
              <a:rPr lang="en-US" dirty="0" smtClean="0"/>
              <a:t>Red Hat </a:t>
            </a:r>
            <a:r>
              <a:rPr lang="en-US" dirty="0"/>
              <a:t>as an FC Initiator</a:t>
            </a:r>
          </a:p>
        </p:txBody>
      </p:sp>
      <p:sp>
        <p:nvSpPr>
          <p:cNvPr id="57347" name="Rectangle 7"/>
          <p:cNvSpPr>
            <a:spLocks noGrp="1" noChangeArrowheads="1"/>
          </p:cNvSpPr>
          <p:nvPr>
            <p:ph type="body" idx="4294967295"/>
          </p:nvPr>
        </p:nvSpPr>
        <p:spPr/>
        <p:txBody>
          <a:bodyPr/>
          <a:lstStyle/>
          <a:p>
            <a:r>
              <a:rPr lang="en-US" dirty="0"/>
              <a:t>NetApp has supported </a:t>
            </a:r>
            <a:r>
              <a:rPr lang="en-US" dirty="0" smtClean="0"/>
              <a:t>Red Hat as </a:t>
            </a:r>
            <a:r>
              <a:rPr lang="en-US" dirty="0"/>
              <a:t>an FC initiator OS since </a:t>
            </a:r>
            <a:r>
              <a:rPr lang="en-US" dirty="0" smtClean="0"/>
              <a:t>Red Hat 3</a:t>
            </a:r>
            <a:endParaRPr lang="en-US" dirty="0"/>
          </a:p>
          <a:p>
            <a:r>
              <a:rPr lang="en-US" dirty="0" smtClean="0"/>
              <a:t>Red Hat 5.3 has </a:t>
            </a:r>
            <a:r>
              <a:rPr lang="en-US" dirty="0"/>
              <a:t>many advantages over previous versions:</a:t>
            </a:r>
          </a:p>
          <a:p>
            <a:pPr lvl="1"/>
            <a:r>
              <a:rPr lang="en-US" dirty="0" smtClean="0"/>
              <a:t>Updated FC and iSCSI drivers</a:t>
            </a:r>
            <a:endParaRPr lang="en-US" dirty="0"/>
          </a:p>
          <a:p>
            <a:pPr lvl="1"/>
            <a:r>
              <a:rPr lang="en-US" dirty="0" smtClean="0"/>
              <a:t>Better </a:t>
            </a:r>
            <a:r>
              <a:rPr lang="en-US" dirty="0"/>
              <a:t>scalability </a:t>
            </a:r>
          </a:p>
          <a:p>
            <a:r>
              <a:rPr lang="en-US" dirty="0" smtClean="0"/>
              <a:t>Red Hat </a:t>
            </a:r>
            <a:r>
              <a:rPr lang="en-US" dirty="0"/>
              <a:t>must be properly configured for FC connectivity</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idx="4294967295"/>
          </p:nvPr>
        </p:nvSpPr>
        <p:spPr/>
        <p:txBody>
          <a:bodyPr/>
          <a:lstStyle/>
          <a:p>
            <a:r>
              <a:rPr lang="en-US" dirty="0" smtClean="0"/>
              <a:t>Red Hat 5.3 Design and Installation</a:t>
            </a:r>
            <a:endParaRPr lang="en-US" dirty="0"/>
          </a:p>
        </p:txBody>
      </p:sp>
      <p:sp>
        <p:nvSpPr>
          <p:cNvPr id="59395" name="Content Placeholder 2"/>
          <p:cNvSpPr>
            <a:spLocks noGrp="1"/>
          </p:cNvSpPr>
          <p:nvPr>
            <p:ph idx="4294967295"/>
          </p:nvPr>
        </p:nvSpPr>
        <p:spPr>
          <a:xfrm>
            <a:off x="990600" y="1123950"/>
            <a:ext cx="8001000" cy="5353050"/>
          </a:xfrm>
        </p:spPr>
        <p:txBody>
          <a:bodyPr/>
          <a:lstStyle/>
          <a:p>
            <a:pPr marL="514350" indent="-514350">
              <a:buFont typeface="Arial" charset="0"/>
              <a:buAutoNum type="arabicPeriod"/>
            </a:pPr>
            <a:r>
              <a:rPr lang="en-US" sz="2400" dirty="0"/>
              <a:t>Verify host operating system releases, required patches, and NetApp </a:t>
            </a:r>
            <a:r>
              <a:rPr lang="en-US" sz="2400" dirty="0" smtClean="0"/>
              <a:t>Linux® Host </a:t>
            </a:r>
            <a:r>
              <a:rPr lang="en-US" sz="2400" dirty="0"/>
              <a:t>Utility Kit with Interoperability </a:t>
            </a:r>
            <a:r>
              <a:rPr lang="en-US" sz="2400" dirty="0" smtClean="0"/>
              <a:t>Matrix:</a:t>
            </a:r>
            <a:endParaRPr lang="en-US" sz="2400" dirty="0"/>
          </a:p>
          <a:p>
            <a:pPr marL="914400" lvl="1" indent="-285750"/>
            <a:r>
              <a:rPr lang="en-US" sz="2000" dirty="0">
                <a:cs typeface="Courier New" pitchFamily="49" charset="0"/>
              </a:rPr>
              <a:t>Use </a:t>
            </a:r>
            <a:r>
              <a:rPr lang="en-US" sz="2000" dirty="0" smtClean="0">
                <a:latin typeface="Courier New" pitchFamily="49" charset="0"/>
                <a:cs typeface="Courier New" pitchFamily="49" charset="0"/>
              </a:rPr>
              <a:t>/etc/redhat-release </a:t>
            </a:r>
            <a:r>
              <a:rPr lang="en-US" sz="2000" dirty="0" smtClean="0">
                <a:cs typeface="Courier New" pitchFamily="49" charset="0"/>
              </a:rPr>
              <a:t>and </a:t>
            </a:r>
            <a:r>
              <a:rPr lang="en-US" sz="2000" dirty="0" smtClean="0">
                <a:latin typeface="Courier New" pitchFamily="49" charset="0"/>
                <a:cs typeface="Courier New" pitchFamily="49" charset="0"/>
              </a:rPr>
              <a:t>uname -a </a:t>
            </a:r>
            <a:r>
              <a:rPr lang="en-US" sz="2000" dirty="0" smtClean="0">
                <a:cs typeface="Courier New" pitchFamily="49" charset="0"/>
              </a:rPr>
              <a:t>to </a:t>
            </a:r>
            <a:r>
              <a:rPr lang="en-US" sz="2000" dirty="0">
                <a:cs typeface="Courier New" pitchFamily="49" charset="0"/>
              </a:rPr>
              <a:t>verify </a:t>
            </a:r>
            <a:r>
              <a:rPr lang="en-US" sz="2000" dirty="0" smtClean="0">
                <a:cs typeface="Courier New" pitchFamily="49" charset="0"/>
              </a:rPr>
              <a:t>Red Hat </a:t>
            </a:r>
            <a:r>
              <a:rPr lang="en-US" sz="2000" dirty="0">
                <a:cs typeface="Courier New" pitchFamily="49" charset="0"/>
              </a:rPr>
              <a:t>version</a:t>
            </a:r>
            <a:endParaRPr lang="en-US" sz="2000" dirty="0">
              <a:latin typeface="Courier New" pitchFamily="49" charset="0"/>
              <a:cs typeface="Courier New" pitchFamily="49" charset="0"/>
            </a:endParaRPr>
          </a:p>
          <a:p>
            <a:pPr marL="914400" lvl="1" indent="-285750"/>
            <a:r>
              <a:rPr lang="en-US" sz="2000" dirty="0"/>
              <a:t>Interoperability Matrix can be found on the </a:t>
            </a:r>
            <a:r>
              <a:rPr lang="en-US" sz="2000" dirty="0" smtClean="0"/>
              <a:t>NOW </a:t>
            </a:r>
            <a:r>
              <a:rPr lang="en-US" sz="2000" dirty="0"/>
              <a:t>site</a:t>
            </a:r>
          </a:p>
          <a:p>
            <a:pPr marL="514350" indent="-514350">
              <a:buFont typeface="Arial" charset="0"/>
              <a:buAutoNum type="arabicPeriod"/>
            </a:pPr>
            <a:r>
              <a:rPr lang="en-US" sz="2400" dirty="0"/>
              <a:t>Install compatible host bus adapters (HBAs</a:t>
            </a:r>
            <a:r>
              <a:rPr lang="en-US" sz="2400" dirty="0" smtClean="0"/>
              <a:t>).</a:t>
            </a:r>
            <a:endParaRPr lang="en-US" sz="2400" dirty="0"/>
          </a:p>
          <a:p>
            <a:pPr marL="514350" indent="-514350">
              <a:buFont typeface="Arial" charset="0"/>
              <a:buAutoNum type="arabicPeriod"/>
            </a:pPr>
            <a:r>
              <a:rPr lang="en-US" sz="2400" dirty="0"/>
              <a:t>Install </a:t>
            </a:r>
            <a:r>
              <a:rPr lang="en-US" sz="2400" dirty="0" smtClean="0"/>
              <a:t>and configure </a:t>
            </a:r>
            <a:r>
              <a:rPr lang="en-US" sz="2400" dirty="0"/>
              <a:t>required HBA drivers and utilities if </a:t>
            </a:r>
            <a:r>
              <a:rPr lang="en-US" sz="2400" dirty="0" smtClean="0"/>
              <a:t>needed. </a:t>
            </a:r>
            <a:endParaRPr lang="en-US" sz="2400" dirty="0"/>
          </a:p>
          <a:p>
            <a:pPr marL="514350" indent="-514350">
              <a:buFont typeface="Arial" charset="0"/>
              <a:buAutoNum type="arabicPeriod"/>
            </a:pPr>
            <a:r>
              <a:rPr lang="en-US" sz="2400" dirty="0"/>
              <a:t>Verify an </a:t>
            </a:r>
            <a:r>
              <a:rPr lang="en-US" sz="2400" dirty="0" smtClean="0"/>
              <a:t>HBA:</a:t>
            </a:r>
            <a:endParaRPr lang="en-US" sz="2400" dirty="0"/>
          </a:p>
          <a:p>
            <a:pPr marL="914400" lvl="1" indent="-285750"/>
            <a:r>
              <a:rPr lang="en-US" sz="2000" dirty="0"/>
              <a:t>All HBA Types</a:t>
            </a:r>
            <a:r>
              <a:rPr lang="en-US" sz="2000" dirty="0" smtClean="0"/>
              <a:t>: </a:t>
            </a:r>
            <a:r>
              <a:rPr lang="en-US" sz="2000" dirty="0" smtClean="0">
                <a:latin typeface="Courier New" pitchFamily="49" charset="0"/>
                <a:cs typeface="Courier New" pitchFamily="49" charset="0"/>
              </a:rPr>
              <a:t>lspci</a:t>
            </a:r>
            <a:endParaRPr lang="en-US" sz="2000" dirty="0">
              <a:latin typeface="Courier New" pitchFamily="49" charset="0"/>
              <a:cs typeface="Courier New" pitchFamily="49" charset="0"/>
            </a:endParaRPr>
          </a:p>
          <a:p>
            <a:pPr marL="914400" lvl="1" indent="-285750"/>
            <a:r>
              <a:rPr lang="en-US" sz="2000" dirty="0"/>
              <a:t>Emulex:  Use </a:t>
            </a:r>
            <a:r>
              <a:rPr lang="en-US" sz="2000" dirty="0">
                <a:latin typeface="Courier New" pitchFamily="49" charset="0"/>
                <a:cs typeface="Courier New" pitchFamily="49" charset="0"/>
              </a:rPr>
              <a:t>/</a:t>
            </a:r>
            <a:r>
              <a:rPr lang="en-US" sz="2000" dirty="0" smtClean="0">
                <a:latin typeface="Courier New" pitchFamily="49" charset="0"/>
                <a:cs typeface="Courier New" pitchFamily="49" charset="0"/>
              </a:rPr>
              <a:t>usr/sbin/lpfc/lputil </a:t>
            </a:r>
            <a:r>
              <a:rPr lang="en-US" sz="2000" dirty="0" smtClean="0"/>
              <a:t>or HBAnyware</a:t>
            </a:r>
            <a:endParaRPr lang="en-US" sz="2000" dirty="0"/>
          </a:p>
          <a:p>
            <a:pPr marL="914400" lvl="1" indent="-285750"/>
            <a:r>
              <a:rPr lang="en-US" sz="2000" dirty="0"/>
              <a:t>QLogic:  Use</a:t>
            </a:r>
            <a:r>
              <a:rPr lang="en-US" sz="2000" dirty="0">
                <a:latin typeface="Courier New" pitchFamily="49" charset="0"/>
                <a:cs typeface="Courier New" pitchFamily="49" charset="0"/>
              </a:rPr>
              <a:t> /</a:t>
            </a:r>
            <a:r>
              <a:rPr lang="en-US" sz="2000" dirty="0" smtClean="0">
                <a:latin typeface="Courier New" pitchFamily="49" charset="0"/>
                <a:cs typeface="Courier New" pitchFamily="49" charset="0"/>
              </a:rPr>
              <a:t>usr/bin/scli </a:t>
            </a:r>
            <a:r>
              <a:rPr lang="en-US" sz="2000" dirty="0" smtClean="0"/>
              <a:t>or SANsurfer</a:t>
            </a:r>
            <a:endParaRPr lang="en-US" sz="20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6"/>
          <p:cNvSpPr>
            <a:spLocks noGrp="1" noChangeArrowheads="1"/>
          </p:cNvSpPr>
          <p:nvPr>
            <p:ph type="title" idx="4294967295"/>
          </p:nvPr>
        </p:nvSpPr>
        <p:spPr/>
        <p:txBody>
          <a:bodyPr/>
          <a:lstStyle/>
          <a:p>
            <a:r>
              <a:rPr lang="en-US" dirty="0" smtClean="0"/>
              <a:t>Red Hat/Emulex </a:t>
            </a:r>
            <a:r>
              <a:rPr lang="en-US" dirty="0"/>
              <a:t>Implementation</a:t>
            </a:r>
          </a:p>
        </p:txBody>
      </p:sp>
      <p:sp>
        <p:nvSpPr>
          <p:cNvPr id="60419" name="Rectangle 7"/>
          <p:cNvSpPr>
            <a:spLocks noGrp="1" noChangeArrowheads="1"/>
          </p:cNvSpPr>
          <p:nvPr>
            <p:ph type="body" idx="4294967295"/>
          </p:nvPr>
        </p:nvSpPr>
        <p:spPr/>
        <p:txBody>
          <a:bodyPr/>
          <a:lstStyle/>
          <a:p>
            <a:pPr marL="533400" indent="-533400">
              <a:spcBef>
                <a:spcPct val="0"/>
              </a:spcBef>
              <a:buFont typeface="Wingdings 2" pitchFamily="18" charset="2"/>
              <a:buNone/>
            </a:pPr>
            <a:r>
              <a:rPr lang="en-US" dirty="0"/>
              <a:t>After installation, to configure a </a:t>
            </a:r>
            <a:r>
              <a:rPr lang="en-US" dirty="0" smtClean="0"/>
              <a:t>Red Hat/Emulex </a:t>
            </a:r>
            <a:endParaRPr lang="en-US" dirty="0"/>
          </a:p>
          <a:p>
            <a:pPr marL="533400" indent="-533400">
              <a:spcBef>
                <a:spcPct val="0"/>
              </a:spcBef>
              <a:buFont typeface="Wingdings 2" pitchFamily="18" charset="2"/>
              <a:buNone/>
            </a:pPr>
            <a:r>
              <a:rPr lang="en-US" dirty="0"/>
              <a:t>implementation:</a:t>
            </a:r>
          </a:p>
          <a:p>
            <a:pPr marL="533400" indent="-533400">
              <a:buFont typeface="Wingdings 2" pitchFamily="18" charset="2"/>
              <a:buAutoNum type="arabicPeriod"/>
            </a:pPr>
            <a:r>
              <a:rPr lang="en-US" dirty="0"/>
              <a:t>Identify the correct HBA </a:t>
            </a:r>
            <a:r>
              <a:rPr lang="en-US" dirty="0" smtClean="0"/>
              <a:t>driver</a:t>
            </a:r>
            <a:endParaRPr lang="en-US" dirty="0"/>
          </a:p>
          <a:p>
            <a:pPr marL="533400" indent="-533400">
              <a:buFont typeface="Wingdings 2" pitchFamily="18" charset="2"/>
              <a:buAutoNum type="arabicPeriod"/>
            </a:pPr>
            <a:r>
              <a:rPr lang="en-US" dirty="0"/>
              <a:t>Verify that </a:t>
            </a:r>
            <a:r>
              <a:rPr lang="en-US" dirty="0" smtClean="0"/>
              <a:t>Red Hat </a:t>
            </a:r>
            <a:r>
              <a:rPr lang="en-US" dirty="0"/>
              <a:t>has correctly identified the HBA and loaded the </a:t>
            </a:r>
            <a:r>
              <a:rPr lang="en-US" dirty="0" smtClean="0"/>
              <a:t>driver</a:t>
            </a:r>
            <a:endParaRPr lang="en-US" dirty="0"/>
          </a:p>
          <a:p>
            <a:pPr marL="533400" indent="-533400">
              <a:buFont typeface="Wingdings 2" pitchFamily="18" charset="2"/>
              <a:buAutoNum type="arabicPeriod"/>
            </a:pPr>
            <a:r>
              <a:rPr lang="en-US" dirty="0"/>
              <a:t>Identify the </a:t>
            </a:r>
            <a:r>
              <a:rPr lang="en-US" dirty="0" smtClean="0"/>
              <a:t>WWNN and WWPN </a:t>
            </a:r>
            <a:r>
              <a:rPr lang="en-US" dirty="0"/>
              <a:t>on the </a:t>
            </a:r>
            <a:r>
              <a:rPr lang="en-US" dirty="0" smtClean="0"/>
              <a:t>host</a:t>
            </a:r>
            <a:endParaRPr lang="en-US" dirty="0"/>
          </a:p>
          <a:p>
            <a:pPr marL="533400" indent="-533400">
              <a:buFont typeface="Wingdings 2" pitchFamily="18" charset="2"/>
              <a:buAutoNum type="arabicPeriod"/>
            </a:pPr>
            <a:r>
              <a:rPr lang="en-US" dirty="0"/>
              <a:t>Verify connectivity between the initiator and </a:t>
            </a:r>
            <a:r>
              <a:rPr lang="en-US" dirty="0" smtClean="0"/>
              <a:t>target</a:t>
            </a:r>
            <a:endParaRPr lang="en-US" dirty="0"/>
          </a:p>
          <a:p>
            <a:pPr marL="533400" indent="-533400">
              <a:buFont typeface="Wingdings 2" pitchFamily="18" charset="2"/>
              <a:buNone/>
            </a:pPr>
            <a:endParaRPr lang="en-US" sz="26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idx="4294967295"/>
          </p:nvPr>
        </p:nvSpPr>
        <p:spPr/>
        <p:txBody>
          <a:bodyPr/>
          <a:lstStyle/>
          <a:p>
            <a:r>
              <a:rPr lang="en-US" dirty="0" smtClean="0"/>
              <a:t>Red Hat/Emulex </a:t>
            </a:r>
            <a:r>
              <a:rPr lang="en-US" dirty="0"/>
              <a:t>Implementation (Cont.)</a:t>
            </a:r>
          </a:p>
        </p:txBody>
      </p:sp>
      <p:sp>
        <p:nvSpPr>
          <p:cNvPr id="62467" name="Content Placeholder 2"/>
          <p:cNvSpPr>
            <a:spLocks noGrp="1"/>
          </p:cNvSpPr>
          <p:nvPr>
            <p:ph idx="4294967295"/>
          </p:nvPr>
        </p:nvSpPr>
        <p:spPr/>
        <p:txBody>
          <a:bodyPr/>
          <a:lstStyle/>
          <a:p>
            <a:r>
              <a:rPr lang="en-US" dirty="0"/>
              <a:t>Verify that </a:t>
            </a:r>
            <a:r>
              <a:rPr lang="en-US" dirty="0" smtClean="0"/>
              <a:t>Red Hat </a:t>
            </a:r>
            <a:r>
              <a:rPr lang="en-US" dirty="0"/>
              <a:t>has identified the HBA(s</a:t>
            </a:r>
            <a:r>
              <a:rPr lang="en-US" dirty="0" smtClean="0"/>
              <a:t>)</a:t>
            </a: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cd /sys/class/</a:t>
            </a:r>
            <a:r>
              <a:rPr lang="en-US" sz="2000" b="1" dirty="0" err="1" smtClean="0">
                <a:latin typeface="Courier New" pitchFamily="49" charset="0"/>
                <a:cs typeface="Courier New" pitchFamily="49" charset="0"/>
              </a:rPr>
              <a:t>scsi_host</a:t>
            </a:r>
            <a:endParaRPr lang="en-US" sz="2000" b="1" dirty="0" smtClean="0">
              <a:latin typeface="Courier New" pitchFamily="49" charset="0"/>
              <a:cs typeface="Courier New" pitchFamily="49" charset="0"/>
            </a:endParaRPr>
          </a:p>
          <a:p>
            <a:pPr>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ls</a:t>
            </a:r>
            <a:endParaRPr lang="en-US" sz="2000" b="1" dirty="0">
              <a:latin typeface="Courier New" pitchFamily="49" charset="0"/>
              <a:cs typeface="Courier New" pitchFamily="49" charset="0"/>
            </a:endParaRPr>
          </a:p>
          <a:p>
            <a:pPr>
              <a:buFont typeface="Wingdings 2" pitchFamily="18" charset="2"/>
              <a:buNone/>
            </a:pPr>
            <a:r>
              <a:rPr lang="en-US" sz="2000" dirty="0" smtClean="0">
                <a:latin typeface="Courier New" pitchFamily="49" charset="0"/>
                <a:cs typeface="Courier New" pitchFamily="49" charset="0"/>
              </a:rPr>
              <a:t>host0 host1 host2</a:t>
            </a:r>
          </a:p>
          <a:p>
            <a:r>
              <a:rPr lang="en-US" dirty="0" smtClean="0"/>
              <a:t>Identify the driver associated with the HBA(s)</a:t>
            </a:r>
          </a:p>
          <a:p>
            <a:pPr>
              <a:buFont typeface="Wingdings 2" pitchFamily="18" charset="2"/>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cd host1</a:t>
            </a:r>
          </a:p>
          <a:p>
            <a:pPr>
              <a:buFont typeface="Wingdings 2" pitchFamily="18" charset="2"/>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ls</a:t>
            </a:r>
            <a:endParaRPr lang="en-US" sz="1600" b="1" dirty="0" smtClean="0">
              <a:latin typeface="Courier New" pitchFamily="49" charset="0"/>
              <a:cs typeface="Courier New" pitchFamily="49" charset="0"/>
            </a:endParaRPr>
          </a:p>
          <a:p>
            <a:pPr>
              <a:buNone/>
            </a:pPr>
            <a:r>
              <a:rPr lang="en-US" sz="2000" dirty="0" smtClean="0">
                <a:latin typeface="Courier New" pitchFamily="49" charset="0"/>
                <a:cs typeface="Courier New" pitchFamily="49" charset="0"/>
              </a:rPr>
              <a:t>  ... fwrev</a:t>
            </a:r>
          </a:p>
          <a:p>
            <a:pPr>
              <a:buNone/>
            </a:pPr>
            <a:r>
              <a:rPr lang="en-US" sz="2000" dirty="0" smtClean="0">
                <a:latin typeface="Courier New" pitchFamily="49" charset="0"/>
                <a:cs typeface="Courier New" pitchFamily="49" charset="0"/>
              </a:rPr>
              <a:t>	... 	modeldesc</a:t>
            </a:r>
          </a:p>
          <a:p>
            <a:pPr>
              <a:buNone/>
            </a:pPr>
            <a:r>
              <a:rPr lang="en-US" sz="2000" dirty="0" smtClean="0">
                <a:latin typeface="Courier New" pitchFamily="49" charset="0"/>
                <a:cs typeface="Courier New" pitchFamily="49" charset="0"/>
              </a:rPr>
              <a:t>  ... modelname</a:t>
            </a:r>
          </a:p>
          <a:p>
            <a:pPr>
              <a:buNone/>
            </a:pPr>
            <a:r>
              <a:rPr lang="en-US" sz="2000" dirty="0" smtClean="0">
                <a:latin typeface="Courier New" pitchFamily="49" charset="0"/>
                <a:cs typeface="Courier New" pitchFamily="49" charset="0"/>
              </a:rPr>
              <a:t>  ... npiv_info</a:t>
            </a:r>
          </a:p>
          <a:p>
            <a:pPr>
              <a:buNone/>
            </a:pPr>
            <a:r>
              <a:rPr lang="en-US" sz="2000" dirty="0" smtClean="0">
                <a:latin typeface="Courier New" pitchFamily="49" charset="0"/>
                <a:cs typeface="Courier New" pitchFamily="49" charset="0"/>
              </a:rPr>
              <a:t>  ... portnum</a:t>
            </a:r>
          </a:p>
          <a:p>
            <a:pPr>
              <a:buNone/>
            </a:pPr>
            <a:r>
              <a:rPr lang="en-US" sz="2000" dirty="0" smtClean="0">
                <a:latin typeface="Courier New" pitchFamily="49" charset="0"/>
                <a:cs typeface="Courier New" pitchFamily="49" charset="0"/>
              </a:rPr>
              <a:t>  ... serialnum</a:t>
            </a:r>
          </a:p>
          <a:p>
            <a:pPr>
              <a:buNone/>
            </a:pPr>
            <a:r>
              <a:rPr lang="en-US" sz="2000" dirty="0" smtClean="0">
                <a:latin typeface="Courier New" pitchFamily="49" charset="0"/>
                <a:cs typeface="Courier New" pitchFamily="49" charset="0"/>
              </a:rPr>
              <a:t>  ... lpfc_drvr_version</a:t>
            </a:r>
          </a:p>
        </p:txBody>
      </p:sp>
      <p:sp>
        <p:nvSpPr>
          <p:cNvPr id="62470" name="TextBox 11"/>
          <p:cNvSpPr txBox="1">
            <a:spLocks noChangeArrowheads="1"/>
          </p:cNvSpPr>
          <p:nvPr/>
        </p:nvSpPr>
        <p:spPr bwMode="auto">
          <a:xfrm>
            <a:off x="5214552" y="2032044"/>
            <a:ext cx="3929448"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b="0" dirty="0" smtClean="0"/>
              <a:t>Emulex HBA(s) </a:t>
            </a:r>
            <a:r>
              <a:rPr lang="en-US" dirty="0" smtClean="0"/>
              <a:t>or in this case one HBA with two ports</a:t>
            </a:r>
            <a:endParaRPr lang="en-US" b="0" dirty="0"/>
          </a:p>
        </p:txBody>
      </p:sp>
      <p:sp>
        <p:nvSpPr>
          <p:cNvPr id="62473" name="Rectangle 9"/>
          <p:cNvSpPr>
            <a:spLocks noChangeArrowheads="1"/>
          </p:cNvSpPr>
          <p:nvPr/>
        </p:nvSpPr>
        <p:spPr bwMode="auto">
          <a:xfrm>
            <a:off x="1894114" y="2331096"/>
            <a:ext cx="1907177" cy="375034"/>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62476" name="AutoShape 12"/>
          <p:cNvCxnSpPr>
            <a:cxnSpLocks noChangeShapeType="1"/>
            <a:endCxn id="62473" idx="3"/>
          </p:cNvCxnSpPr>
          <p:nvPr/>
        </p:nvCxnSpPr>
        <p:spPr bwMode="auto">
          <a:xfrm rot="10800000" flipV="1">
            <a:off x="3801292" y="2323071"/>
            <a:ext cx="1475049" cy="195542"/>
          </a:xfrm>
          <a:prstGeom prst="straightConnector1">
            <a:avLst/>
          </a:prstGeom>
          <a:noFill/>
          <a:ln w="19050">
            <a:solidFill>
              <a:schemeClr val="hlink"/>
            </a:solidFill>
            <a:round/>
            <a:headEnd/>
            <a:tailEnd type="triangle" w="med" len="sm"/>
          </a:ln>
          <a:effectLst/>
        </p:spPr>
      </p:cxnSp>
      <p:sp>
        <p:nvSpPr>
          <p:cNvPr id="16" name="TextBox 11"/>
          <p:cNvSpPr txBox="1">
            <a:spLocks noChangeArrowheads="1"/>
          </p:cNvSpPr>
          <p:nvPr/>
        </p:nvSpPr>
        <p:spPr bwMode="auto">
          <a:xfrm>
            <a:off x="4427839" y="3988531"/>
            <a:ext cx="3220993" cy="707886"/>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b="0" dirty="0" smtClean="0"/>
              <a:t>NetApp part number </a:t>
            </a:r>
            <a:br>
              <a:rPr lang="en-US" b="0" dirty="0" smtClean="0"/>
            </a:br>
            <a:r>
              <a:rPr lang="en-US" b="0" dirty="0" smtClean="0"/>
              <a:t>of NetApp sold HBAs</a:t>
            </a:r>
            <a:endParaRPr lang="en-US" b="0" dirty="0"/>
          </a:p>
        </p:txBody>
      </p:sp>
      <p:sp>
        <p:nvSpPr>
          <p:cNvPr id="17" name="Rectangle 9"/>
          <p:cNvSpPr>
            <a:spLocks noChangeArrowheads="1"/>
          </p:cNvSpPr>
          <p:nvPr/>
        </p:nvSpPr>
        <p:spPr bwMode="auto">
          <a:xfrm>
            <a:off x="1926196" y="4682999"/>
            <a:ext cx="1546054" cy="375034"/>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18" name="AutoShape 12"/>
          <p:cNvCxnSpPr>
            <a:cxnSpLocks noChangeShapeType="1"/>
            <a:endCxn id="17" idx="3"/>
          </p:cNvCxnSpPr>
          <p:nvPr/>
        </p:nvCxnSpPr>
        <p:spPr bwMode="auto">
          <a:xfrm rot="10800000" flipV="1">
            <a:off x="3472250" y="4473146"/>
            <a:ext cx="1025610" cy="397369"/>
          </a:xfrm>
          <a:prstGeom prst="straightConnector1">
            <a:avLst/>
          </a:prstGeom>
          <a:noFill/>
          <a:ln w="19050">
            <a:solidFill>
              <a:schemeClr val="hlink"/>
            </a:solidFill>
            <a:round/>
            <a:headEnd/>
            <a:tailEnd type="triangle" w="med" len="sm"/>
          </a:ln>
          <a:effectLst/>
        </p:spPr>
      </p:cxnSp>
      <p:sp>
        <p:nvSpPr>
          <p:cNvPr id="24" name="Rectangle 9"/>
          <p:cNvSpPr>
            <a:spLocks noChangeArrowheads="1"/>
          </p:cNvSpPr>
          <p:nvPr/>
        </p:nvSpPr>
        <p:spPr bwMode="auto">
          <a:xfrm>
            <a:off x="1991604" y="6152629"/>
            <a:ext cx="2678756" cy="375034"/>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25" name="AutoShape 12"/>
          <p:cNvCxnSpPr>
            <a:cxnSpLocks noChangeShapeType="1"/>
            <a:endCxn id="24" idx="3"/>
          </p:cNvCxnSpPr>
          <p:nvPr/>
        </p:nvCxnSpPr>
        <p:spPr bwMode="auto">
          <a:xfrm rot="5400000">
            <a:off x="4642614" y="5694559"/>
            <a:ext cx="673334" cy="617841"/>
          </a:xfrm>
          <a:prstGeom prst="straightConnector1">
            <a:avLst/>
          </a:prstGeom>
          <a:noFill/>
          <a:ln w="19050">
            <a:solidFill>
              <a:schemeClr val="hlink"/>
            </a:solidFill>
            <a:round/>
            <a:headEnd/>
            <a:tailEnd type="triangle" w="med" len="sm"/>
          </a:ln>
          <a:effectLst/>
        </p:spPr>
      </p:cxnSp>
      <p:sp>
        <p:nvSpPr>
          <p:cNvPr id="28" name="TextBox 27"/>
          <p:cNvSpPr txBox="1"/>
          <p:nvPr/>
        </p:nvSpPr>
        <p:spPr>
          <a:xfrm>
            <a:off x="5235632" y="4707924"/>
            <a:ext cx="3724096" cy="1323439"/>
          </a:xfrm>
          <a:prstGeom prst="rect">
            <a:avLst/>
          </a:prstGeom>
          <a:noFill/>
        </p:spPr>
        <p:txBody>
          <a:bodyPr wrap="none" rtlCol="0">
            <a:spAutoFit/>
          </a:bodyPr>
          <a:lstStyle/>
          <a:p>
            <a:pPr algn="l"/>
            <a:r>
              <a:rPr lang="en-US" dirty="0" smtClean="0">
                <a:latin typeface="Courier New" pitchFamily="49" charset="0"/>
                <a:cs typeface="Courier New" pitchFamily="49" charset="0"/>
              </a:rPr>
              <a:t># </a:t>
            </a:r>
            <a:r>
              <a:rPr lang="en-US" b="1" dirty="0" smtClean="0">
                <a:latin typeface="Courier New" pitchFamily="49" charset="0"/>
                <a:cs typeface="Courier New" pitchFamily="49" charset="0"/>
              </a:rPr>
              <a:t>cat lpfc_drvr_version</a:t>
            </a:r>
          </a:p>
          <a:p>
            <a:pPr algn="l"/>
            <a:r>
              <a:rPr lang="en-US" dirty="0" smtClean="0">
                <a:latin typeface="Courier New" pitchFamily="49" charset="0"/>
                <a:cs typeface="Courier New" pitchFamily="49" charset="0"/>
              </a:rPr>
              <a:t>Emulex LightPulse</a:t>
            </a:r>
            <a:br>
              <a:rPr lang="en-US" dirty="0" smtClean="0">
                <a:latin typeface="Courier New" pitchFamily="49" charset="0"/>
                <a:cs typeface="Courier New" pitchFamily="49" charset="0"/>
              </a:rPr>
            </a:br>
            <a:r>
              <a:rPr lang="en-US" dirty="0" smtClean="0">
                <a:latin typeface="Courier New" pitchFamily="49" charset="0"/>
                <a:cs typeface="Courier New" pitchFamily="49" charset="0"/>
              </a:rPr>
              <a:t>Fibre Channel SCSI </a:t>
            </a:r>
          </a:p>
          <a:p>
            <a:pPr algn="l"/>
            <a:r>
              <a:rPr lang="en-US" dirty="0" smtClean="0">
                <a:latin typeface="Courier New" pitchFamily="49" charset="0"/>
                <a:cs typeface="Courier New" pitchFamily="49" charset="0"/>
              </a:rPr>
              <a:t>driver 8.2.0.33.3p</a:t>
            </a:r>
            <a:endParaRPr lang="en-US" dirty="0"/>
          </a:p>
        </p:txBody>
      </p:sp>
      <p:cxnSp>
        <p:nvCxnSpPr>
          <p:cNvPr id="29" name="AutoShape 12"/>
          <p:cNvCxnSpPr>
            <a:cxnSpLocks noChangeShapeType="1"/>
          </p:cNvCxnSpPr>
          <p:nvPr/>
        </p:nvCxnSpPr>
        <p:spPr bwMode="auto">
          <a:xfrm flipV="1">
            <a:off x="6240162" y="5955960"/>
            <a:ext cx="383060" cy="308916"/>
          </a:xfrm>
          <a:prstGeom prst="straightConnector1">
            <a:avLst/>
          </a:prstGeom>
          <a:noFill/>
          <a:ln w="19050">
            <a:solidFill>
              <a:schemeClr val="hlink"/>
            </a:solidFill>
            <a:round/>
            <a:headEnd/>
            <a:tailEnd type="triangle" w="med" len="sm"/>
          </a:ln>
          <a:effectLst/>
        </p:spPr>
      </p:cxnSp>
      <p:sp>
        <p:nvSpPr>
          <p:cNvPr id="33" name="TextBox 32"/>
          <p:cNvSpPr txBox="1"/>
          <p:nvPr/>
        </p:nvSpPr>
        <p:spPr>
          <a:xfrm>
            <a:off x="5222442" y="6178377"/>
            <a:ext cx="2763898" cy="400110"/>
          </a:xfrm>
          <a:prstGeom prst="rect">
            <a:avLst/>
          </a:prstGeom>
          <a:noFill/>
        </p:spPr>
        <p:txBody>
          <a:bodyPr wrap="none" rtlCol="0">
            <a:spAutoFit/>
          </a:bodyPr>
          <a:lstStyle/>
          <a:p>
            <a:r>
              <a:rPr lang="en-US" dirty="0" smtClean="0"/>
              <a:t>Current installed driver</a:t>
            </a:r>
            <a:endParaRPr lang="en-US" dirty="0"/>
          </a:p>
        </p:txBody>
      </p:sp>
      <p:sp>
        <p:nvSpPr>
          <p:cNvPr id="36" name="Rectangle 9"/>
          <p:cNvSpPr>
            <a:spLocks noChangeArrowheads="1"/>
          </p:cNvSpPr>
          <p:nvPr/>
        </p:nvSpPr>
        <p:spPr bwMode="auto">
          <a:xfrm>
            <a:off x="1917958" y="3945713"/>
            <a:ext cx="998237" cy="375034"/>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sp>
        <p:nvSpPr>
          <p:cNvPr id="37" name="TextBox 36"/>
          <p:cNvSpPr txBox="1"/>
          <p:nvPr/>
        </p:nvSpPr>
        <p:spPr>
          <a:xfrm>
            <a:off x="3695157" y="3216876"/>
            <a:ext cx="4031873" cy="707886"/>
          </a:xfrm>
          <a:prstGeom prst="rect">
            <a:avLst/>
          </a:prstGeom>
          <a:noFill/>
        </p:spPr>
        <p:txBody>
          <a:bodyPr wrap="none" rtlCol="0">
            <a:spAutoFit/>
          </a:bodyPr>
          <a:lstStyle/>
          <a:p>
            <a:pPr algn="l"/>
            <a:r>
              <a:rPr lang="en-US" dirty="0" smtClean="0">
                <a:latin typeface="Courier New" pitchFamily="49" charset="0"/>
                <a:cs typeface="Courier New" pitchFamily="49" charset="0"/>
              </a:rPr>
              <a:t># </a:t>
            </a:r>
            <a:r>
              <a:rPr lang="en-US" b="1" dirty="0" smtClean="0">
                <a:latin typeface="Courier New" pitchFamily="49" charset="0"/>
                <a:cs typeface="Courier New" pitchFamily="49" charset="0"/>
              </a:rPr>
              <a:t>cat fwrev</a:t>
            </a:r>
          </a:p>
          <a:p>
            <a:pPr algn="l"/>
            <a:r>
              <a:rPr lang="en-US" dirty="0" smtClean="0">
                <a:latin typeface="Courier New" pitchFamily="49" charset="0"/>
                <a:cs typeface="Courier New" pitchFamily="49" charset="0"/>
              </a:rPr>
              <a:t>2.72A2 (B3F2.72A2), sli-3</a:t>
            </a:r>
            <a:endParaRPr lang="en-US" dirty="0"/>
          </a:p>
        </p:txBody>
      </p:sp>
      <p:cxnSp>
        <p:nvCxnSpPr>
          <p:cNvPr id="38" name="AutoShape 12"/>
          <p:cNvCxnSpPr>
            <a:cxnSpLocks noChangeShapeType="1"/>
            <a:stCxn id="37" idx="1"/>
            <a:endCxn id="36" idx="3"/>
          </p:cNvCxnSpPr>
          <p:nvPr/>
        </p:nvCxnSpPr>
        <p:spPr bwMode="auto">
          <a:xfrm rot="10800000" flipV="1">
            <a:off x="2916195" y="3570818"/>
            <a:ext cx="778962" cy="562411"/>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 Hat/Emulex Implementation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i="1" dirty="0" smtClean="0"/>
              <a:t>Interoperability Matrix </a:t>
            </a:r>
            <a:r>
              <a:rPr lang="en-US" dirty="0" smtClean="0"/>
              <a:t>requires an update to driver based upon existing firmware:</a:t>
            </a:r>
          </a:p>
          <a:p>
            <a:pPr lvl="1">
              <a:buFont typeface="Arial" charset="0"/>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tar zxf lpfc_2.6_driver_kit-8.2.0.39-1.tar.gz</a:t>
            </a:r>
          </a:p>
          <a:p>
            <a:pPr lvl="1">
              <a:buFont typeface="Arial" charset="0"/>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cd lpfc_2.6_driver_kit-8.2.0.39-1</a:t>
            </a:r>
          </a:p>
          <a:p>
            <a:pPr lvl="1">
              <a:buFont typeface="Arial" charset="0"/>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./lpfc-install  </a:t>
            </a:r>
            <a:r>
              <a:rPr lang="en-US" sz="2000" dirty="0" smtClean="0">
                <a:latin typeface="Courier New" pitchFamily="49" charset="0"/>
                <a:cs typeface="Courier New" pitchFamily="49" charset="0"/>
              </a:rPr>
              <a:t>...</a:t>
            </a:r>
          </a:p>
          <a:p>
            <a:pPr lvl="1">
              <a:buFont typeface="Arial" charset="0"/>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reboot</a:t>
            </a:r>
          </a:p>
          <a:p>
            <a:r>
              <a:rPr lang="en-US" dirty="0" smtClean="0"/>
              <a:t>The driver can be found here:</a:t>
            </a:r>
          </a:p>
          <a:p>
            <a:pPr lvl="1">
              <a:buNone/>
            </a:pPr>
            <a:r>
              <a:rPr lang="en-US" sz="2000"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ls</a:t>
            </a:r>
            <a:r>
              <a:rPr lang="en-US" sz="2000" b="1" dirty="0" smtClean="0">
                <a:latin typeface="Courier New" pitchFamily="49" charset="0"/>
                <a:cs typeface="Courier New" pitchFamily="49" charset="0"/>
              </a:rPr>
              <a:t> </a:t>
            </a:r>
            <a:r>
              <a:rPr lang="en-US" sz="1800" b="1" dirty="0" smtClean="0">
                <a:latin typeface="Courier New" pitchFamily="49" charset="0"/>
                <a:cs typeface="Courier New" pitchFamily="49" charset="0"/>
              </a:rPr>
              <a:t>/lib/modules/</a:t>
            </a:r>
            <a:r>
              <a:rPr lang="en-US" sz="1600" b="1" dirty="0" smtClean="0">
                <a:latin typeface="Courier New" pitchFamily="49" charset="0"/>
                <a:cs typeface="Courier New" pitchFamily="49" charset="0"/>
              </a:rPr>
              <a:t>2.6.18-128.el5</a:t>
            </a:r>
            <a:r>
              <a:rPr lang="en-US" sz="1800" b="1" dirty="0" smtClean="0">
                <a:latin typeface="Courier New" pitchFamily="49" charset="0"/>
                <a:cs typeface="Courier New" pitchFamily="49" charset="0"/>
              </a:rPr>
              <a:t>/kernel/drivers/scsi/lpfc</a:t>
            </a:r>
          </a:p>
          <a:p>
            <a:pPr lvl="1">
              <a:buNone/>
            </a:pPr>
            <a:r>
              <a:rPr lang="en-US" sz="2000" dirty="0" smtClean="0">
                <a:latin typeface="Courier New" pitchFamily="49" charset="0"/>
                <a:cs typeface="Courier New" pitchFamily="49" charset="0"/>
              </a:rPr>
              <a:t>lpfc.ko</a:t>
            </a:r>
            <a:endParaRPr lang="en-US" sz="2000" dirty="0" smtClean="0"/>
          </a:p>
          <a:p>
            <a:r>
              <a:rPr lang="en-US" dirty="0" smtClean="0"/>
              <a:t>To verify the driver when loaded:</a:t>
            </a:r>
          </a:p>
          <a:p>
            <a:pPr lvl="1">
              <a:buFont typeface="Arial" charset="0"/>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modprobe -c | </a:t>
            </a:r>
            <a:r>
              <a:rPr lang="en-US" sz="2000" b="1" dirty="0" err="1" smtClean="0">
                <a:latin typeface="Courier New" pitchFamily="49" charset="0"/>
                <a:cs typeface="Courier New" pitchFamily="49" charset="0"/>
              </a:rPr>
              <a:t>grep</a:t>
            </a:r>
            <a:r>
              <a:rPr lang="en-US" sz="2000" b="1" dirty="0" smtClean="0">
                <a:latin typeface="Courier New" pitchFamily="49" charset="0"/>
                <a:cs typeface="Courier New" pitchFamily="49" charset="0"/>
              </a:rPr>
              <a:t> </a:t>
            </a:r>
            <a:r>
              <a:rPr lang="en-US" sz="2000" b="1" dirty="0" err="1" smtClean="0">
                <a:latin typeface="Courier New" pitchFamily="49" charset="0"/>
                <a:cs typeface="Courier New" pitchFamily="49" charset="0"/>
              </a:rPr>
              <a:t>lpfc</a:t>
            </a:r>
            <a:endParaRPr lang="en-US" sz="2000" b="1" dirty="0" smtClean="0">
              <a:latin typeface="Courier New" pitchFamily="49" charset="0"/>
              <a:cs typeface="Courier New" pitchFamily="49" charset="0"/>
            </a:endParaRPr>
          </a:p>
          <a:p>
            <a:r>
              <a:rPr lang="en-US" dirty="0" smtClean="0"/>
              <a:t>To load the driver (if needed):</a:t>
            </a:r>
          </a:p>
          <a:p>
            <a:pPr lvl="1">
              <a:buFont typeface="Arial" charset="0"/>
              <a:buNone/>
            </a:pPr>
            <a:r>
              <a:rPr lang="en-US" sz="2000" dirty="0" smtClean="0">
                <a:latin typeface="Courier New" pitchFamily="49" charset="0"/>
                <a:cs typeface="Courier New" pitchFamily="49" charset="0"/>
              </a:rPr>
              <a:t># </a:t>
            </a:r>
            <a:r>
              <a:rPr lang="en-US" sz="2000" b="1" dirty="0" smtClean="0">
                <a:latin typeface="Courier New" pitchFamily="49" charset="0"/>
                <a:cs typeface="Courier New" pitchFamily="49" charset="0"/>
              </a:rPr>
              <a:t>modprobe -v lpfc</a:t>
            </a:r>
            <a:endParaRPr lang="en-US" sz="2200" dirty="0" smtClean="0">
              <a:latin typeface="Courier New" pitchFamily="49" charset="0"/>
              <a:cs typeface="Courier New" pitchFamily="49" charset="0"/>
            </a:endParaRPr>
          </a:p>
        </p:txBody>
      </p:sp>
      <p:sp>
        <p:nvSpPr>
          <p:cNvPr id="4" name="TextBox 3"/>
          <p:cNvSpPr txBox="1"/>
          <p:nvPr/>
        </p:nvSpPr>
        <p:spPr>
          <a:xfrm>
            <a:off x="6402799" y="3089189"/>
            <a:ext cx="2092239" cy="707886"/>
          </a:xfrm>
          <a:prstGeom prst="rect">
            <a:avLst/>
          </a:prstGeom>
          <a:noFill/>
        </p:spPr>
        <p:txBody>
          <a:bodyPr wrap="none" rtlCol="0">
            <a:spAutoFit/>
          </a:bodyPr>
          <a:lstStyle/>
          <a:p>
            <a:r>
              <a:rPr lang="en-US" dirty="0" smtClean="0"/>
              <a:t>The kernel build </a:t>
            </a:r>
          </a:p>
          <a:p>
            <a:r>
              <a:rPr lang="en-US" dirty="0" smtClean="0"/>
              <a:t> number of Linux</a:t>
            </a:r>
            <a:endParaRPr lang="en-US" baseline="30000" dirty="0"/>
          </a:p>
        </p:txBody>
      </p:sp>
      <p:cxnSp>
        <p:nvCxnSpPr>
          <p:cNvPr id="5" name="AutoShape 12"/>
          <p:cNvCxnSpPr>
            <a:cxnSpLocks noChangeShapeType="1"/>
          </p:cNvCxnSpPr>
          <p:nvPr/>
        </p:nvCxnSpPr>
        <p:spPr bwMode="auto">
          <a:xfrm rot="10800000" flipV="1">
            <a:off x="5338122" y="3793524"/>
            <a:ext cx="1816441" cy="296562"/>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 Hat/Emulex Implementation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dirty="0" smtClean="0"/>
              <a:t>Install compatible Linux Host Utility Kit (HUK)</a:t>
            </a:r>
          </a:p>
          <a:p>
            <a:pPr lvl="1"/>
            <a:r>
              <a:rPr lang="en-US" sz="2400" dirty="0" smtClean="0"/>
              <a:t>Provides Perl scripts to configure and tune Red Hat</a:t>
            </a:r>
          </a:p>
          <a:p>
            <a:pPr lvl="2"/>
            <a:r>
              <a:rPr lang="en-US" sz="2000" dirty="0" smtClean="0"/>
              <a:t>Example:  </a:t>
            </a:r>
            <a:r>
              <a:rPr lang="en-US" sz="2000" dirty="0" smtClean="0">
                <a:latin typeface="Courier New" pitchFamily="49" charset="0"/>
                <a:cs typeface="Courier New" pitchFamily="49" charset="0"/>
              </a:rPr>
              <a:t>sanlun</a:t>
            </a:r>
            <a:r>
              <a:rPr lang="en-US" sz="2000" dirty="0" smtClean="0"/>
              <a:t> application to manage LUNs from Red Hat</a:t>
            </a:r>
            <a:endParaRPr lang="en-US" dirty="0" smtClean="0"/>
          </a:p>
          <a:p>
            <a:pPr lvl="1"/>
            <a:r>
              <a:rPr lang="en-US" sz="2400" dirty="0" smtClean="0"/>
              <a:t>HUK requires packages to be installed:</a:t>
            </a:r>
          </a:p>
          <a:p>
            <a:pPr lvl="2"/>
            <a:r>
              <a:rPr lang="en-US" sz="2000" dirty="0" smtClean="0"/>
              <a:t>libnl.so = libnl-1.0-0.10.pre5.5.x86_64.rpm</a:t>
            </a:r>
          </a:p>
          <a:p>
            <a:pPr lvl="2"/>
            <a:r>
              <a:rPr lang="en-US" sz="2000" dirty="0" smtClean="0"/>
              <a:t>libnl.so = libnl-1.0-0.10.pre5.5.i386.rpm </a:t>
            </a:r>
          </a:p>
          <a:p>
            <a:pPr lvl="2"/>
            <a:r>
              <a:rPr lang="en-US" sz="2000" dirty="0" smtClean="0"/>
              <a:t>HBAnyware = elxlinuxapps-4.0a31-8.2.0.39-1-1.tar </a:t>
            </a:r>
            <a:r>
              <a:rPr lang="en-US" dirty="0" smtClean="0"/>
              <a:t/>
            </a:r>
            <a:br>
              <a:rPr lang="en-US" dirty="0" smtClean="0"/>
            </a:br>
            <a:endParaRPr lang="en-US" dirty="0"/>
          </a:p>
        </p:txBody>
      </p:sp>
      <p:sp>
        <p:nvSpPr>
          <p:cNvPr id="4" name="Rectangle 9"/>
          <p:cNvSpPr>
            <a:spLocks noChangeArrowheads="1"/>
          </p:cNvSpPr>
          <p:nvPr/>
        </p:nvSpPr>
        <p:spPr bwMode="auto">
          <a:xfrm>
            <a:off x="3093743" y="3250755"/>
            <a:ext cx="3577674" cy="349375"/>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5" name="AutoShape 12"/>
          <p:cNvCxnSpPr>
            <a:cxnSpLocks noChangeShapeType="1"/>
            <a:stCxn id="7" idx="1"/>
            <a:endCxn id="4" idx="3"/>
          </p:cNvCxnSpPr>
          <p:nvPr/>
        </p:nvCxnSpPr>
        <p:spPr bwMode="auto">
          <a:xfrm rot="10800000" flipV="1">
            <a:off x="6671417" y="3416455"/>
            <a:ext cx="641618" cy="8987"/>
          </a:xfrm>
          <a:prstGeom prst="straightConnector1">
            <a:avLst/>
          </a:prstGeom>
          <a:noFill/>
          <a:ln w="19050">
            <a:solidFill>
              <a:schemeClr val="hlink"/>
            </a:solidFill>
            <a:round/>
            <a:headEnd/>
            <a:tailEnd type="triangle" w="med" len="sm"/>
          </a:ln>
          <a:effectLst/>
        </p:spPr>
      </p:cxnSp>
      <p:sp>
        <p:nvSpPr>
          <p:cNvPr id="7" name="TextBox 6"/>
          <p:cNvSpPr txBox="1"/>
          <p:nvPr/>
        </p:nvSpPr>
        <p:spPr>
          <a:xfrm>
            <a:off x="7313035" y="3062513"/>
            <a:ext cx="1353256" cy="707886"/>
          </a:xfrm>
          <a:prstGeom prst="rect">
            <a:avLst/>
          </a:prstGeom>
          <a:noFill/>
        </p:spPr>
        <p:txBody>
          <a:bodyPr wrap="none" rtlCol="0">
            <a:spAutoFit/>
          </a:bodyPr>
          <a:lstStyle/>
          <a:p>
            <a:r>
              <a:rPr lang="en-US" dirty="0" smtClean="0"/>
              <a:t>Use 32-bit</a:t>
            </a:r>
          </a:p>
          <a:p>
            <a:r>
              <a:rPr lang="en-US" dirty="0" smtClean="0"/>
              <a:t>version</a:t>
            </a:r>
            <a:endParaRPr lang="en-US" dirty="0"/>
          </a:p>
        </p:txBody>
      </p:sp>
      <p:sp>
        <p:nvSpPr>
          <p:cNvPr id="10" name="Rectangle 9"/>
          <p:cNvSpPr>
            <a:spLocks noChangeArrowheads="1"/>
          </p:cNvSpPr>
          <p:nvPr/>
        </p:nvSpPr>
        <p:spPr bwMode="auto">
          <a:xfrm>
            <a:off x="3093741" y="2832748"/>
            <a:ext cx="3871608" cy="418281"/>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11" name="AutoShape 12"/>
          <p:cNvCxnSpPr>
            <a:cxnSpLocks noChangeShapeType="1"/>
            <a:stCxn id="12" idx="1"/>
            <a:endCxn id="10" idx="3"/>
          </p:cNvCxnSpPr>
          <p:nvPr/>
        </p:nvCxnSpPr>
        <p:spPr bwMode="auto">
          <a:xfrm rot="10800000" flipV="1">
            <a:off x="6965349" y="2703503"/>
            <a:ext cx="373714" cy="338386"/>
          </a:xfrm>
          <a:prstGeom prst="straightConnector1">
            <a:avLst/>
          </a:prstGeom>
          <a:noFill/>
          <a:ln w="19050">
            <a:solidFill>
              <a:schemeClr val="hlink"/>
            </a:solidFill>
            <a:round/>
            <a:headEnd/>
            <a:tailEnd type="triangle" w="med" len="sm"/>
          </a:ln>
          <a:effectLst/>
        </p:spPr>
      </p:cxnSp>
      <p:sp>
        <p:nvSpPr>
          <p:cNvPr id="12" name="TextBox 11"/>
          <p:cNvSpPr txBox="1"/>
          <p:nvPr/>
        </p:nvSpPr>
        <p:spPr>
          <a:xfrm>
            <a:off x="7339063" y="2349560"/>
            <a:ext cx="1576337" cy="707886"/>
          </a:xfrm>
          <a:prstGeom prst="rect">
            <a:avLst/>
          </a:prstGeom>
          <a:noFill/>
        </p:spPr>
        <p:txBody>
          <a:bodyPr wrap="square" rtlCol="0">
            <a:spAutoFit/>
          </a:bodyPr>
          <a:lstStyle/>
          <a:p>
            <a:r>
              <a:rPr lang="en-US" dirty="0" smtClean="0"/>
              <a:t>Use 64-bit</a:t>
            </a:r>
          </a:p>
          <a:p>
            <a:r>
              <a:rPr lang="en-US" dirty="0" smtClean="0"/>
              <a:t>version</a:t>
            </a:r>
            <a:endParaRPr lang="en-US" dirty="0"/>
          </a:p>
        </p:txBody>
      </p:sp>
      <p:sp>
        <p:nvSpPr>
          <p:cNvPr id="23" name="TextBox 22"/>
          <p:cNvSpPr txBox="1"/>
          <p:nvPr/>
        </p:nvSpPr>
        <p:spPr>
          <a:xfrm>
            <a:off x="712380" y="5163578"/>
            <a:ext cx="7793667" cy="461665"/>
          </a:xfrm>
          <a:prstGeom prst="rect">
            <a:avLst/>
          </a:prstGeom>
          <a:noFill/>
        </p:spPr>
        <p:txBody>
          <a:bodyPr wrap="square" rtlCol="0">
            <a:spAutoFit/>
          </a:bodyPr>
          <a:lstStyle/>
          <a:p>
            <a:r>
              <a:rPr lang="en-US" sz="2400" b="1" dirty="0" smtClean="0"/>
              <a:t>NOTE:  </a:t>
            </a:r>
            <a:r>
              <a:rPr lang="en-US" sz="2400" dirty="0" smtClean="0"/>
              <a:t>You must install these libraries in this order</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 Hat/Emulex Implementation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dirty="0" smtClean="0"/>
              <a:t>Install HBAnyware:</a:t>
            </a:r>
          </a:p>
          <a:p>
            <a:pPr lvl="1">
              <a:buFont typeface="Arial" charset="0"/>
              <a:buNone/>
            </a:pPr>
            <a:endParaRPr lang="en-US" sz="2000" dirty="0" smtClean="0">
              <a:latin typeface="Courier New" pitchFamily="49" charset="0"/>
              <a:cs typeface="Courier New" pitchFamily="49" charset="0"/>
            </a:endParaRPr>
          </a:p>
          <a:p>
            <a:pPr>
              <a:buNone/>
            </a:pPr>
            <a:endParaRPr lang="en-US" dirty="0"/>
          </a:p>
        </p:txBody>
      </p:sp>
      <p:sp>
        <p:nvSpPr>
          <p:cNvPr id="4" name="Rectangle 3"/>
          <p:cNvSpPr/>
          <p:nvPr/>
        </p:nvSpPr>
        <p:spPr>
          <a:xfrm>
            <a:off x="832876" y="1622215"/>
            <a:ext cx="8265814" cy="3293209"/>
          </a:xfrm>
          <a:prstGeom prst="rect">
            <a:avLst/>
          </a:prstGeom>
        </p:spPr>
        <p:txBody>
          <a:bodyPr wrap="square">
            <a:spAutoFit/>
          </a:bodyPr>
          <a:lstStyle/>
          <a:p>
            <a:pPr lvl="1" algn="l">
              <a:buFont typeface="Arial" charset="0"/>
              <a:buNone/>
            </a:pPr>
            <a:r>
              <a:rPr lang="en-US" sz="1600" dirty="0" smtClean="0">
                <a:latin typeface="Courier New" pitchFamily="49" charset="0"/>
                <a:cs typeface="Courier New" pitchFamily="49" charset="0"/>
              </a:rPr>
              <a:t># </a:t>
            </a:r>
            <a:r>
              <a:rPr lang="en-US" sz="1600" b="1" dirty="0" smtClean="0">
                <a:latin typeface="Courier New" pitchFamily="49" charset="0"/>
                <a:cs typeface="Courier New" pitchFamily="49" charset="0"/>
              </a:rPr>
              <a:t>tar xvf elxlinuxapps-4.0a31-8.2.0.39-1-1.tar</a:t>
            </a:r>
          </a:p>
          <a:p>
            <a:pPr lvl="1" algn="l">
              <a:buFont typeface="Arial" charset="0"/>
              <a:buNone/>
            </a:pPr>
            <a:r>
              <a:rPr lang="en-US" sz="1600" dirty="0" smtClean="0">
                <a:latin typeface="Courier New" pitchFamily="49" charset="0"/>
                <a:cs typeface="Courier New" pitchFamily="49" charset="0"/>
              </a:rPr>
              <a:t># </a:t>
            </a:r>
            <a:r>
              <a:rPr lang="en-US" sz="1600" b="1" dirty="0" smtClean="0">
                <a:latin typeface="Courier New" pitchFamily="49" charset="0"/>
                <a:cs typeface="Courier New" pitchFamily="49" charset="0"/>
              </a:rPr>
              <a:t>cd elxlinuxapps-4.0a31-8.2.0.39-1-1</a:t>
            </a:r>
          </a:p>
          <a:p>
            <a:pPr lvl="1" algn="l">
              <a:buFont typeface="Arial" charset="0"/>
              <a:buNone/>
            </a:pPr>
            <a:r>
              <a:rPr lang="en-US" sz="1600" dirty="0" smtClean="0">
                <a:latin typeface="Courier New" pitchFamily="49" charset="0"/>
                <a:cs typeface="Courier New" pitchFamily="49" charset="0"/>
              </a:rPr>
              <a:t># </a:t>
            </a:r>
            <a:r>
              <a:rPr lang="en-US" sz="1600" b="1" dirty="0" smtClean="0">
                <a:latin typeface="Courier New" pitchFamily="49" charset="0"/>
                <a:cs typeface="Courier New" pitchFamily="49" charset="0"/>
              </a:rPr>
              <a:t>./install</a:t>
            </a:r>
          </a:p>
          <a:p>
            <a:pPr lvl="1" algn="l">
              <a:buFont typeface="Arial" charset="0"/>
              <a:buNone/>
            </a:pPr>
            <a:endParaRPr lang="en-US" sz="1600" dirty="0" smtClean="0">
              <a:latin typeface="Courier New" pitchFamily="49" charset="0"/>
              <a:cs typeface="Courier New" pitchFamily="49" charset="0"/>
            </a:endParaRPr>
          </a:p>
          <a:p>
            <a:pPr lvl="1" algn="l">
              <a:buFont typeface="Arial" charset="0"/>
              <a:buNone/>
            </a:pPr>
            <a:r>
              <a:rPr lang="en-US" sz="1600" dirty="0" smtClean="0">
                <a:latin typeface="Courier New" pitchFamily="49" charset="0"/>
                <a:cs typeface="Courier New" pitchFamily="49" charset="0"/>
              </a:rPr>
              <a:t>Select desired mode of operation for HBAnyware</a:t>
            </a:r>
          </a:p>
          <a:p>
            <a:pPr lvl="1" algn="l">
              <a:buFont typeface="Arial" charset="0"/>
              <a:buNone/>
            </a:pPr>
            <a:r>
              <a:rPr lang="en-US" sz="1600" dirty="0" smtClean="0">
                <a:latin typeface="Courier New" pitchFamily="49" charset="0"/>
                <a:cs typeface="Courier New" pitchFamily="49" charset="0"/>
              </a:rPr>
              <a:t>   1 Local Mode  : HBA's on this Platform can be managed by</a:t>
            </a:r>
          </a:p>
          <a:p>
            <a:pPr lvl="1" algn="l">
              <a:buFont typeface="Arial" charset="0"/>
              <a:buNone/>
            </a:pPr>
            <a:r>
              <a:rPr lang="en-US" sz="1600" dirty="0" smtClean="0">
                <a:latin typeface="Courier New" pitchFamily="49" charset="0"/>
                <a:cs typeface="Courier New" pitchFamily="49" charset="0"/>
              </a:rPr>
              <a:t>                   HBAnyware clients on this Platform Only.</a:t>
            </a:r>
          </a:p>
          <a:p>
            <a:pPr lvl="1" algn="l">
              <a:buFont typeface="Arial" charset="0"/>
              <a:buNone/>
            </a:pPr>
            <a:r>
              <a:rPr lang="en-US" sz="1600" dirty="0" smtClean="0">
                <a:latin typeface="Courier New" pitchFamily="49" charset="0"/>
                <a:cs typeface="Courier New" pitchFamily="49" charset="0"/>
              </a:rPr>
              <a:t>   2 Managed Mode: HBA's on this Platform can be managed by</a:t>
            </a:r>
          </a:p>
          <a:p>
            <a:pPr lvl="1" algn="l">
              <a:buFont typeface="Arial" charset="0"/>
              <a:buNone/>
            </a:pPr>
            <a:r>
              <a:rPr lang="en-US" sz="1600" dirty="0" smtClean="0">
                <a:latin typeface="Courier New" pitchFamily="49" charset="0"/>
                <a:cs typeface="Courier New" pitchFamily="49" charset="0"/>
              </a:rPr>
              <a:t>                   local or remote HBAnyware clients.</a:t>
            </a:r>
          </a:p>
          <a:p>
            <a:pPr lvl="1" algn="l">
              <a:buFont typeface="Arial" charset="0"/>
              <a:buNone/>
            </a:pPr>
            <a:r>
              <a:rPr lang="en-US" sz="1600" dirty="0" smtClean="0">
                <a:latin typeface="Courier New" pitchFamily="49" charset="0"/>
                <a:cs typeface="Courier New" pitchFamily="49" charset="0"/>
              </a:rPr>
              <a:t>   3 Remote Mode : Same as '2' plus HBAnyware clients on this</a:t>
            </a:r>
          </a:p>
          <a:p>
            <a:pPr lvl="1" algn="l">
              <a:buFont typeface="Arial" charset="0"/>
              <a:buNone/>
            </a:pPr>
            <a:r>
              <a:rPr lang="en-US" sz="1600" dirty="0" smtClean="0">
                <a:latin typeface="Courier New" pitchFamily="49" charset="0"/>
                <a:cs typeface="Courier New" pitchFamily="49" charset="0"/>
              </a:rPr>
              <a:t>                   Platform can manage local and remote HBA's.</a:t>
            </a:r>
          </a:p>
          <a:p>
            <a:pPr lvl="1" algn="l">
              <a:buFont typeface="Arial" charset="0"/>
              <a:buNone/>
            </a:pPr>
            <a:endParaRPr lang="en-US" sz="1600" dirty="0" smtClean="0">
              <a:latin typeface="Courier New" pitchFamily="49" charset="0"/>
              <a:cs typeface="Courier New" pitchFamily="49" charset="0"/>
            </a:endParaRPr>
          </a:p>
          <a:p>
            <a:pPr lvl="1" algn="l">
              <a:buFont typeface="Arial" charset="0"/>
              <a:buNone/>
            </a:pPr>
            <a:r>
              <a:rPr lang="en-US" sz="1600" dirty="0" smtClean="0">
                <a:latin typeface="Courier New" pitchFamily="49" charset="0"/>
                <a:cs typeface="Courier New" pitchFamily="49" charset="0"/>
              </a:rPr>
              <a:t>...</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Red Hat/Emulex Implementation (Cont.)</a:t>
            </a:r>
            <a:endParaRPr lang="en-US" dirty="0"/>
          </a:p>
        </p:txBody>
      </p:sp>
      <p:sp>
        <p:nvSpPr>
          <p:cNvPr id="3" name="Content Placeholder 2"/>
          <p:cNvSpPr>
            <a:spLocks noGrp="1"/>
          </p:cNvSpPr>
          <p:nvPr>
            <p:ph idx="1"/>
          </p:nvPr>
        </p:nvSpPr>
        <p:spPr/>
        <p:txBody>
          <a:bodyPr/>
          <a:lstStyle/>
          <a:p>
            <a:r>
              <a:rPr lang="en-US" dirty="0" smtClean="0"/>
              <a:t>Install HUK:</a:t>
            </a:r>
          </a:p>
          <a:p>
            <a:pPr lvl="1">
              <a:buNone/>
            </a:pPr>
            <a:r>
              <a:rPr lang="en-US" sz="1800" dirty="0" smtClean="0">
                <a:latin typeface="Courier New" pitchFamily="49" charset="0"/>
                <a:cs typeface="Courier New" pitchFamily="49" charset="0"/>
              </a:rPr>
              <a:t># </a:t>
            </a:r>
            <a:r>
              <a:rPr lang="en-US" sz="1800" b="1" dirty="0" smtClean="0">
                <a:latin typeface="Courier New" pitchFamily="49" charset="0"/>
                <a:cs typeface="Courier New" pitchFamily="49" charset="0"/>
              </a:rPr>
              <a:t>tar zxf netapp_linux_host_utilities_5_0.tar.gz</a:t>
            </a:r>
          </a:p>
          <a:p>
            <a:pPr lvl="1">
              <a:buNone/>
            </a:pPr>
            <a:r>
              <a:rPr lang="en-US" sz="1800" dirty="0" smtClean="0">
                <a:latin typeface="Courier New" pitchFamily="49" charset="0"/>
                <a:cs typeface="Courier New" pitchFamily="49" charset="0"/>
              </a:rPr>
              <a:t># </a:t>
            </a:r>
            <a:r>
              <a:rPr lang="en-US" sz="1800" b="1" dirty="0" smtClean="0">
                <a:latin typeface="Courier New" pitchFamily="49" charset="0"/>
                <a:cs typeface="Courier New" pitchFamily="49" charset="0"/>
              </a:rPr>
              <a:t>cd netapp_linux_host_utilities_5_0</a:t>
            </a:r>
          </a:p>
          <a:p>
            <a:pPr lvl="1">
              <a:buNone/>
            </a:pPr>
            <a:r>
              <a:rPr lang="en-US" sz="1800" dirty="0" smtClean="0">
                <a:latin typeface="Courier New" pitchFamily="49" charset="0"/>
                <a:cs typeface="Courier New" pitchFamily="49" charset="0"/>
              </a:rPr>
              <a:t># </a:t>
            </a:r>
            <a:r>
              <a:rPr lang="en-US" sz="1800" b="1" dirty="0" smtClean="0">
                <a:latin typeface="Courier New" pitchFamily="49" charset="0"/>
                <a:cs typeface="Courier New" pitchFamily="49" charset="0"/>
              </a:rPr>
              <a:t>./install</a:t>
            </a:r>
          </a:p>
          <a:p>
            <a:pPr lvl="1">
              <a:buNone/>
            </a:pPr>
            <a:r>
              <a:rPr lang="en-US" sz="1800" dirty="0" smtClean="0">
                <a:latin typeface="Courier New" pitchFamily="49" charset="0"/>
                <a:cs typeface="Courier New" pitchFamily="49" charset="0"/>
              </a:rPr>
              <a:t># </a:t>
            </a:r>
            <a:r>
              <a:rPr lang="en-US" sz="1800" b="1" dirty="0" smtClean="0">
                <a:latin typeface="Courier New" pitchFamily="49" charset="0"/>
                <a:cs typeface="Courier New" pitchFamily="49" charset="0"/>
              </a:rPr>
              <a:t>cd /opt/netapp/santools</a:t>
            </a:r>
          </a:p>
          <a:p>
            <a:pPr lvl="1">
              <a:buNone/>
            </a:pPr>
            <a:r>
              <a:rPr lang="en-US" sz="1800" dirty="0" smtClean="0">
                <a:latin typeface="Courier New" pitchFamily="49" charset="0"/>
                <a:cs typeface="Courier New" pitchFamily="49" charset="0"/>
              </a:rPr>
              <a:t># </a:t>
            </a:r>
            <a:r>
              <a:rPr lang="en-US" sz="1800" b="1" dirty="0" smtClean="0">
                <a:latin typeface="Courier New" pitchFamily="49" charset="0"/>
                <a:cs typeface="Courier New" pitchFamily="49" charset="0"/>
              </a:rPr>
              <a:t>./san_version</a:t>
            </a:r>
          </a:p>
          <a:p>
            <a:pPr lvl="1">
              <a:buNone/>
            </a:pPr>
            <a:r>
              <a:rPr lang="fr-FR" sz="1800" dirty="0" smtClean="0">
                <a:latin typeface="Courier New" pitchFamily="49" charset="0"/>
                <a:cs typeface="Courier New" pitchFamily="49" charset="0"/>
              </a:rPr>
              <a:t>NetApp Linux Host Utilities version 5.0</a:t>
            </a:r>
            <a:endParaRPr lang="en-US" sz="1800" dirty="0" smtClean="0">
              <a:latin typeface="Courier New" pitchFamily="49" charset="0"/>
              <a:cs typeface="Courier New" pitchFamily="49" charset="0"/>
            </a:endParaRPr>
          </a:p>
          <a:p>
            <a:r>
              <a:rPr lang="en-US" dirty="0" smtClean="0"/>
              <a:t>Identify WWPN of HBA(s):</a:t>
            </a:r>
          </a:p>
          <a:p>
            <a:pPr lvl="1">
              <a:buNone/>
            </a:pPr>
            <a:r>
              <a:rPr lang="en-US" sz="1800" dirty="0" smtClean="0">
                <a:latin typeface="Courier New" pitchFamily="49" charset="0"/>
                <a:cs typeface="Courier New" pitchFamily="49" charset="0"/>
              </a:rPr>
              <a:t># </a:t>
            </a:r>
            <a:r>
              <a:rPr lang="en-US" sz="1800" b="1" dirty="0" smtClean="0">
                <a:latin typeface="Courier New" pitchFamily="49" charset="0"/>
                <a:cs typeface="Courier New" pitchFamily="49" charset="0"/>
              </a:rPr>
              <a:t>cd /opt/netapp/santools</a:t>
            </a:r>
          </a:p>
          <a:p>
            <a:pPr lvl="1">
              <a:buNone/>
            </a:pPr>
            <a:r>
              <a:rPr lang="en-US" sz="1800"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sanlun</a:t>
            </a:r>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fcp</a:t>
            </a:r>
            <a:r>
              <a:rPr lang="en-US" sz="1800" b="1" dirty="0" smtClean="0">
                <a:latin typeface="Courier New" pitchFamily="49" charset="0"/>
                <a:cs typeface="Courier New" pitchFamily="49" charset="0"/>
              </a:rPr>
              <a:t> show adapters</a:t>
            </a:r>
          </a:p>
          <a:p>
            <a:pPr lvl="1">
              <a:buNone/>
            </a:pPr>
            <a:r>
              <a:rPr lang="en-US" sz="1800" dirty="0" smtClean="0">
                <a:latin typeface="Courier New" pitchFamily="49" charset="0"/>
                <a:cs typeface="Courier New" pitchFamily="49" charset="0"/>
              </a:rPr>
              <a:t>host1             WWPN:10000000c96b77b4</a:t>
            </a:r>
          </a:p>
          <a:p>
            <a:pPr lvl="1">
              <a:buNone/>
            </a:pPr>
            <a:r>
              <a:rPr lang="en-US" sz="1800" dirty="0" smtClean="0">
                <a:latin typeface="Courier New" pitchFamily="49" charset="0"/>
                <a:cs typeface="Courier New" pitchFamily="49" charset="0"/>
              </a:rPr>
              <a:t>host2             WWPN:10000000c96b77b3</a:t>
            </a:r>
          </a:p>
          <a:p>
            <a:pPr lvl="1">
              <a:buNone/>
            </a:pPr>
            <a:r>
              <a:rPr lang="en-US" sz="2000" dirty="0" smtClean="0">
                <a:cs typeface="Courier New" pitchFamily="49" charset="0"/>
              </a:rPr>
              <a:t>or</a:t>
            </a:r>
          </a:p>
          <a:p>
            <a:pPr lvl="1">
              <a:buNone/>
            </a:pPr>
            <a:r>
              <a:rPr lang="en-US" sz="1800" dirty="0" smtClean="0">
                <a:latin typeface="Courier New" pitchFamily="49" charset="0"/>
                <a:cs typeface="Courier New" pitchFamily="49" charset="0"/>
              </a:rPr>
              <a:t># </a:t>
            </a:r>
            <a:r>
              <a:rPr lang="en-US" sz="1800" b="1" dirty="0" smtClean="0">
                <a:latin typeface="Courier New" pitchFamily="49" charset="0"/>
                <a:cs typeface="Courier New" pitchFamily="49" charset="0"/>
              </a:rPr>
              <a:t>cat /sys/class/fc_host/host1/port_name</a:t>
            </a:r>
          </a:p>
          <a:p>
            <a:pPr lvl="1">
              <a:buNone/>
            </a:pPr>
            <a:r>
              <a:rPr lang="en-US" sz="1800" dirty="0" smtClean="0">
                <a:latin typeface="Courier New" pitchFamily="49" charset="0"/>
                <a:cs typeface="Courier New" pitchFamily="49" charset="0"/>
              </a:rPr>
              <a:t>0x10000000c96b77b4</a:t>
            </a:r>
          </a:p>
          <a:p>
            <a:pPr lvl="1">
              <a:buNone/>
            </a:pPr>
            <a:endParaRPr lang="en-US" dirty="0"/>
          </a:p>
        </p:txBody>
      </p:sp>
      <p:sp>
        <p:nvSpPr>
          <p:cNvPr id="5" name="Rectangle 9"/>
          <p:cNvSpPr>
            <a:spLocks noChangeArrowheads="1"/>
          </p:cNvSpPr>
          <p:nvPr/>
        </p:nvSpPr>
        <p:spPr bwMode="auto">
          <a:xfrm>
            <a:off x="1304239" y="4740662"/>
            <a:ext cx="858193" cy="387391"/>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6" name="AutoShape 12"/>
          <p:cNvCxnSpPr>
            <a:cxnSpLocks noChangeShapeType="1"/>
            <a:endCxn id="5" idx="3"/>
          </p:cNvCxnSpPr>
          <p:nvPr/>
        </p:nvCxnSpPr>
        <p:spPr bwMode="auto">
          <a:xfrm rot="10800000" flipV="1">
            <a:off x="2162432" y="4621426"/>
            <a:ext cx="3558746" cy="312931"/>
          </a:xfrm>
          <a:prstGeom prst="straightConnector1">
            <a:avLst/>
          </a:prstGeom>
          <a:noFill/>
          <a:ln w="19050">
            <a:solidFill>
              <a:schemeClr val="hlink"/>
            </a:solidFill>
            <a:round/>
            <a:headEnd/>
            <a:tailEnd type="triangle" w="med" len="sm"/>
          </a:ln>
          <a:effectLst/>
        </p:spPr>
      </p:cxnSp>
      <p:sp>
        <p:nvSpPr>
          <p:cNvPr id="8" name="Rectangle 7"/>
          <p:cNvSpPr/>
          <p:nvPr/>
        </p:nvSpPr>
        <p:spPr>
          <a:xfrm>
            <a:off x="5708699" y="4044493"/>
            <a:ext cx="3262432" cy="707886"/>
          </a:xfrm>
          <a:prstGeom prst="rect">
            <a:avLst/>
          </a:prstGeom>
        </p:spPr>
        <p:txBody>
          <a:bodyPr wrap="none">
            <a:spAutoFit/>
          </a:bodyPr>
          <a:lstStyle/>
          <a:p>
            <a:r>
              <a:rPr lang="en-US" dirty="0" smtClean="0">
                <a:latin typeface="+mn-lt"/>
                <a:cs typeface="Courier New" pitchFamily="49" charset="0"/>
              </a:rPr>
              <a:t>Same as  </a:t>
            </a:r>
          </a:p>
          <a:p>
            <a:r>
              <a:rPr lang="en-US" dirty="0" smtClean="0">
                <a:latin typeface="Courier New" pitchFamily="49" charset="0"/>
                <a:cs typeface="Courier New" pitchFamily="49" charset="0"/>
              </a:rPr>
              <a:t>/sys/class/scsi_host</a:t>
            </a:r>
            <a:endParaRPr lang="en-US" dirty="0"/>
          </a:p>
        </p:txBody>
      </p:sp>
      <p:sp>
        <p:nvSpPr>
          <p:cNvPr id="9" name="Rectangle 9"/>
          <p:cNvSpPr>
            <a:spLocks noChangeArrowheads="1"/>
          </p:cNvSpPr>
          <p:nvPr/>
        </p:nvSpPr>
        <p:spPr bwMode="auto">
          <a:xfrm>
            <a:off x="4694109" y="5745678"/>
            <a:ext cx="858193" cy="387391"/>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15" name="AutoShape 15"/>
          <p:cNvCxnSpPr>
            <a:cxnSpLocks noChangeShapeType="1"/>
            <a:stCxn id="8" idx="2"/>
            <a:endCxn id="9" idx="0"/>
          </p:cNvCxnSpPr>
          <p:nvPr/>
        </p:nvCxnSpPr>
        <p:spPr bwMode="auto">
          <a:xfrm rot="5400000">
            <a:off x="5734912" y="4140674"/>
            <a:ext cx="993299" cy="2216709"/>
          </a:xfrm>
          <a:prstGeom prst="bentConnector3">
            <a:avLst>
              <a:gd name="adj1" fmla="val 74880"/>
            </a:avLst>
          </a:prstGeom>
          <a:noFill/>
          <a:ln w="19050">
            <a:solidFill>
              <a:schemeClr val="hlink"/>
            </a:solidFill>
            <a:miter lim="800000"/>
            <a:headEnd/>
            <a:tailEnd type="triangle" w="med" len="sm"/>
          </a:ln>
          <a:effectLst/>
        </p:spPr>
      </p:cxn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4"/>
          <p:cNvSpPr>
            <a:spLocks noGrp="1" noChangeArrowheads="1"/>
          </p:cNvSpPr>
          <p:nvPr>
            <p:ph type="title" idx="4294967295"/>
          </p:nvPr>
        </p:nvSpPr>
        <p:spPr/>
        <p:txBody>
          <a:bodyPr/>
          <a:lstStyle/>
          <a:p>
            <a:pPr eaLnBrk="1" hangingPunct="1"/>
            <a:r>
              <a:rPr lang="en-US" dirty="0" smtClean="0"/>
              <a:t>Discovery and Session Creation</a:t>
            </a:r>
          </a:p>
        </p:txBody>
      </p:sp>
      <p:sp>
        <p:nvSpPr>
          <p:cNvPr id="20484" name="Rectangle 5"/>
          <p:cNvSpPr>
            <a:spLocks noChangeArrowheads="1"/>
          </p:cNvSpPr>
          <p:nvPr/>
        </p:nvSpPr>
        <p:spPr bwMode="gray">
          <a:xfrm>
            <a:off x="1116013" y="1685925"/>
            <a:ext cx="7773987" cy="600075"/>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sp>
        <p:nvSpPr>
          <p:cNvPr id="20485" name="Rectangle 6"/>
          <p:cNvSpPr>
            <a:spLocks noChangeArrowheads="1"/>
          </p:cNvSpPr>
          <p:nvPr/>
        </p:nvSpPr>
        <p:spPr bwMode="gray">
          <a:xfrm>
            <a:off x="1116013" y="3875088"/>
            <a:ext cx="7773987" cy="1701800"/>
          </a:xfrm>
          <a:prstGeom prst="rect">
            <a:avLst/>
          </a:prstGeom>
          <a:solidFill>
            <a:schemeClr val="accent1"/>
          </a:solidFill>
          <a:ln w="19050" algn="ctr">
            <a:noFill/>
            <a:miter lim="800000"/>
            <a:headEnd/>
            <a:tailEnd/>
          </a:ln>
        </p:spPr>
        <p:txBody>
          <a:bodyPr wrap="none" anchor="ctr"/>
          <a:lstStyle/>
          <a:p>
            <a:pPr>
              <a:buClr>
                <a:schemeClr val="accent2"/>
              </a:buClr>
              <a:buFont typeface="Wingdings 2" pitchFamily="18" charset="2"/>
              <a:buNone/>
            </a:pPr>
            <a:endParaRPr lang="en-US" dirty="0"/>
          </a:p>
        </p:txBody>
      </p:sp>
      <p:grpSp>
        <p:nvGrpSpPr>
          <p:cNvPr id="2" name="Group 39"/>
          <p:cNvGrpSpPr>
            <a:grpSpLocks/>
          </p:cNvGrpSpPr>
          <p:nvPr/>
        </p:nvGrpSpPr>
        <p:grpSpPr bwMode="auto">
          <a:xfrm>
            <a:off x="8151813" y="2090738"/>
            <a:ext cx="395287" cy="190500"/>
            <a:chOff x="4508" y="3013"/>
            <a:chExt cx="249" cy="120"/>
          </a:xfrm>
        </p:grpSpPr>
        <p:sp>
          <p:nvSpPr>
            <p:cNvPr id="20520" name="Rectangle 4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21" name="Rectangle 4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grpSp>
        <p:nvGrpSpPr>
          <p:cNvPr id="3" name="Group 45"/>
          <p:cNvGrpSpPr>
            <a:grpSpLocks/>
          </p:cNvGrpSpPr>
          <p:nvPr/>
        </p:nvGrpSpPr>
        <p:grpSpPr bwMode="auto">
          <a:xfrm flipV="1">
            <a:off x="8151813" y="3883025"/>
            <a:ext cx="395287" cy="190500"/>
            <a:chOff x="4508" y="3013"/>
            <a:chExt cx="249" cy="120"/>
          </a:xfrm>
        </p:grpSpPr>
        <p:sp>
          <p:nvSpPr>
            <p:cNvPr id="20516" name="Rectangle 46"/>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17" name="Rectangle 47"/>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0491" name="AutoShape 49"/>
          <p:cNvCxnSpPr>
            <a:cxnSpLocks noChangeShapeType="1"/>
            <a:stCxn id="20521" idx="3"/>
            <a:endCxn id="20517" idx="3"/>
          </p:cNvCxnSpPr>
          <p:nvPr/>
        </p:nvCxnSpPr>
        <p:spPr bwMode="gray">
          <a:xfrm>
            <a:off x="8350250" y="2281238"/>
            <a:ext cx="0" cy="1604962"/>
          </a:xfrm>
          <a:prstGeom prst="straightConnector1">
            <a:avLst/>
          </a:prstGeom>
          <a:noFill/>
          <a:ln w="19050">
            <a:solidFill>
              <a:schemeClr val="tx1"/>
            </a:solidFill>
            <a:round/>
            <a:headEnd/>
            <a:tailEnd type="none" w="med" len="sm"/>
          </a:ln>
        </p:spPr>
      </p:cxnSp>
      <p:grpSp>
        <p:nvGrpSpPr>
          <p:cNvPr id="4" name="Group 59"/>
          <p:cNvGrpSpPr>
            <a:grpSpLocks/>
          </p:cNvGrpSpPr>
          <p:nvPr/>
        </p:nvGrpSpPr>
        <p:grpSpPr bwMode="auto">
          <a:xfrm>
            <a:off x="4805363" y="2090738"/>
            <a:ext cx="395287" cy="190500"/>
            <a:chOff x="4508" y="3013"/>
            <a:chExt cx="249" cy="120"/>
          </a:xfrm>
        </p:grpSpPr>
        <p:sp>
          <p:nvSpPr>
            <p:cNvPr id="20512" name="Rectangle 60"/>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20513" name="Rectangle 61"/>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20500" name="AutoShape 62"/>
          <p:cNvCxnSpPr>
            <a:cxnSpLocks noChangeShapeType="1"/>
            <a:stCxn id="20513" idx="3"/>
          </p:cNvCxnSpPr>
          <p:nvPr/>
        </p:nvCxnSpPr>
        <p:spPr bwMode="gray">
          <a:xfrm flipH="1">
            <a:off x="5002213" y="2281238"/>
            <a:ext cx="1587" cy="265112"/>
          </a:xfrm>
          <a:prstGeom prst="straightConnector1">
            <a:avLst/>
          </a:prstGeom>
          <a:noFill/>
          <a:ln w="19050">
            <a:solidFill>
              <a:schemeClr val="tx1"/>
            </a:solidFill>
            <a:round/>
            <a:headEnd/>
            <a:tailEnd type="none" w="med" len="sm"/>
          </a:ln>
        </p:spPr>
      </p:cxnSp>
      <p:sp>
        <p:nvSpPr>
          <p:cNvPr id="20503" name="TextBox 94"/>
          <p:cNvSpPr txBox="1">
            <a:spLocks noChangeArrowheads="1"/>
          </p:cNvSpPr>
          <p:nvPr/>
        </p:nvSpPr>
        <p:spPr bwMode="gray">
          <a:xfrm>
            <a:off x="7551738" y="40767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0504" name="TextBox 94"/>
          <p:cNvSpPr txBox="1">
            <a:spLocks noChangeArrowheads="1"/>
          </p:cNvSpPr>
          <p:nvPr/>
        </p:nvSpPr>
        <p:spPr bwMode="gray">
          <a:xfrm>
            <a:off x="7551738" y="1752600"/>
            <a:ext cx="1401762" cy="304800"/>
          </a:xfrm>
          <a:prstGeom prst="rect">
            <a:avLst/>
          </a:prstGeom>
          <a:noFill/>
          <a:ln w="9525">
            <a:noFill/>
            <a:miter lim="800000"/>
            <a:headEnd/>
            <a:tailEnd/>
          </a:ln>
        </p:spPr>
        <p:txBody>
          <a:bodyPr>
            <a:spAutoFit/>
          </a:bodyPr>
          <a:lstStyle/>
          <a:p>
            <a:pPr>
              <a:buClr>
                <a:schemeClr val="accent2"/>
              </a:buClr>
              <a:buFont typeface="Wingdings 2" pitchFamily="18" charset="2"/>
              <a:buNone/>
            </a:pPr>
            <a:r>
              <a:rPr lang="en-US" sz="1400" dirty="0" smtClean="0"/>
              <a:t>Fibre </a:t>
            </a:r>
            <a:r>
              <a:rPr lang="en-US" sz="1400" dirty="0"/>
              <a:t>Channel</a:t>
            </a:r>
          </a:p>
        </p:txBody>
      </p:sp>
      <p:sp>
        <p:nvSpPr>
          <p:cNvPr id="20510" name="Line 72"/>
          <p:cNvSpPr>
            <a:spLocks noChangeShapeType="1"/>
          </p:cNvSpPr>
          <p:nvPr/>
        </p:nvSpPr>
        <p:spPr bwMode="gray">
          <a:xfrm flipV="1">
            <a:off x="7837714" y="2717798"/>
            <a:ext cx="506186" cy="322284"/>
          </a:xfrm>
          <a:prstGeom prst="line">
            <a:avLst/>
          </a:prstGeom>
          <a:noFill/>
          <a:ln w="19050">
            <a:solidFill>
              <a:schemeClr val="hlink"/>
            </a:solidFill>
            <a:round/>
            <a:headEnd/>
            <a:tailEnd type="triangle" w="med" len="sm"/>
          </a:ln>
        </p:spPr>
        <p:txBody>
          <a:bodyPr/>
          <a:lstStyle/>
          <a:p>
            <a:endParaRPr lang="en-US" dirty="0"/>
          </a:p>
        </p:txBody>
      </p:sp>
      <p:sp>
        <p:nvSpPr>
          <p:cNvPr id="20511" name="TextBox 94"/>
          <p:cNvSpPr txBox="1">
            <a:spLocks noChangeArrowheads="1"/>
          </p:cNvSpPr>
          <p:nvPr/>
        </p:nvSpPr>
        <p:spPr bwMode="gray">
          <a:xfrm>
            <a:off x="5249388" y="2724149"/>
            <a:ext cx="3095755" cy="1015663"/>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a:t>When ports are </a:t>
            </a:r>
            <a:r>
              <a:rPr lang="en-US" dirty="0" smtClean="0"/>
              <a:t>active (and properly zoned), </a:t>
            </a:r>
            <a:r>
              <a:rPr lang="en-US" dirty="0"/>
              <a:t>discovery is automatic</a:t>
            </a:r>
          </a:p>
        </p:txBody>
      </p:sp>
      <p:pic>
        <p:nvPicPr>
          <p:cNvPr id="1026" name="Picture 2" descr="C:\Documents and Settings\curtisb\Desktop\SAN\Images\Physical Disk.png"/>
          <p:cNvPicPr>
            <a:picLocks noChangeAspect="1" noChangeArrowheads="1"/>
          </p:cNvPicPr>
          <p:nvPr/>
        </p:nvPicPr>
        <p:blipFill>
          <a:blip r:embed="rId3" cstate="print"/>
          <a:srcRect/>
          <a:stretch>
            <a:fillRect/>
          </a:stretch>
        </p:blipFill>
        <p:spPr bwMode="auto">
          <a:xfrm>
            <a:off x="4827588" y="2522538"/>
            <a:ext cx="365125" cy="361950"/>
          </a:xfrm>
          <a:prstGeom prst="rect">
            <a:avLst/>
          </a:prstGeom>
          <a:noFill/>
          <a:ln w="9525">
            <a:noFill/>
            <a:miter lim="800000"/>
            <a:headEnd/>
            <a:tailEnd/>
          </a:ln>
        </p:spPr>
      </p:pic>
      <p:sp>
        <p:nvSpPr>
          <p:cNvPr id="50" name="AutoShape 55"/>
          <p:cNvSpPr>
            <a:spLocks noChangeArrowheads="1"/>
          </p:cNvSpPr>
          <p:nvPr/>
        </p:nvSpPr>
        <p:spPr bwMode="gray">
          <a:xfrm>
            <a:off x="5387794"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2" name="AutoShape 55"/>
          <p:cNvSpPr>
            <a:spLocks noChangeArrowheads="1"/>
          </p:cNvSpPr>
          <p:nvPr/>
        </p:nvSpPr>
        <p:spPr bwMode="gray">
          <a:xfrm>
            <a:off x="4652688" y="5674839"/>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sp>
        <p:nvSpPr>
          <p:cNvPr id="53" name="AutoShape 55"/>
          <p:cNvSpPr>
            <a:spLocks noChangeArrowheads="1"/>
          </p:cNvSpPr>
          <p:nvPr/>
        </p:nvSpPr>
        <p:spPr bwMode="gray">
          <a:xfrm>
            <a:off x="3908617" y="5665873"/>
            <a:ext cx="699244" cy="860441"/>
          </a:xfrm>
          <a:prstGeom prst="can">
            <a:avLst>
              <a:gd name="adj" fmla="val 28205"/>
            </a:avLst>
          </a:prstGeom>
          <a:solidFill>
            <a:schemeClr val="hlink">
              <a:alpha val="50195"/>
            </a:schemeClr>
          </a:solidFill>
          <a:ln w="19050">
            <a:solidFill>
              <a:schemeClr val="bg1"/>
            </a:solidFill>
            <a:round/>
            <a:headEnd/>
            <a:tailEnd/>
          </a:ln>
        </p:spPr>
        <p:txBody>
          <a:bodyPr wrap="none" anchor="ctr"/>
          <a:lstStyle/>
          <a:p>
            <a:endParaRPr lang="en-US" dirty="0"/>
          </a:p>
        </p:txBody>
      </p:sp>
      <p:grpSp>
        <p:nvGrpSpPr>
          <p:cNvPr id="5" name="Group 50"/>
          <p:cNvGrpSpPr>
            <a:grpSpLocks/>
          </p:cNvGrpSpPr>
          <p:nvPr/>
        </p:nvGrpSpPr>
        <p:grpSpPr bwMode="auto">
          <a:xfrm>
            <a:off x="4805363" y="5380038"/>
            <a:ext cx="395287" cy="190500"/>
            <a:chOff x="4508" y="3013"/>
            <a:chExt cx="249" cy="120"/>
          </a:xfrm>
        </p:grpSpPr>
        <p:sp>
          <p:nvSpPr>
            <p:cNvPr id="55" name="Rectangle 51"/>
            <p:cNvSpPr>
              <a:spLocks noChangeArrowheads="1"/>
            </p:cNvSpPr>
            <p:nvPr/>
          </p:nvSpPr>
          <p:spPr bwMode="gray">
            <a:xfrm rot="5400000">
              <a:off x="4573" y="2948"/>
              <a:ext cx="120" cy="249"/>
            </a:xfrm>
            <a:prstGeom prst="rect">
              <a:avLst/>
            </a:prstGeom>
            <a:solidFill>
              <a:srgbClr val="DDDDDD"/>
            </a:solidFill>
            <a:ln w="12700">
              <a:solidFill>
                <a:schemeClr val="tx1"/>
              </a:solidFill>
              <a:miter lim="800000"/>
              <a:headEnd/>
              <a:tailEnd/>
            </a:ln>
          </p:spPr>
          <p:txBody>
            <a:bodyPr wrap="none" anchor="ctr"/>
            <a:lstStyle/>
            <a:p>
              <a:endParaRPr lang="en-US" dirty="0"/>
            </a:p>
          </p:txBody>
        </p:sp>
        <p:sp>
          <p:nvSpPr>
            <p:cNvPr id="56" name="Rectangle 52"/>
            <p:cNvSpPr>
              <a:spLocks noChangeArrowheads="1"/>
            </p:cNvSpPr>
            <p:nvPr/>
          </p:nvSpPr>
          <p:spPr bwMode="gray">
            <a:xfrm rot="5400000">
              <a:off x="4601" y="3043"/>
              <a:ext cx="64" cy="113"/>
            </a:xfrm>
            <a:prstGeom prst="rect">
              <a:avLst/>
            </a:prstGeom>
            <a:solidFill>
              <a:schemeClr val="bg2"/>
            </a:solidFill>
            <a:ln w="12700">
              <a:solidFill>
                <a:schemeClr val="tx1"/>
              </a:solidFill>
              <a:miter lim="800000"/>
              <a:headEnd/>
              <a:tailEnd/>
            </a:ln>
          </p:spPr>
          <p:txBody>
            <a:bodyPr wrap="none" anchor="ctr"/>
            <a:lstStyle/>
            <a:p>
              <a:endParaRPr lang="en-US" dirty="0"/>
            </a:p>
          </p:txBody>
        </p:sp>
      </p:grpSp>
      <p:cxnSp>
        <p:nvCxnSpPr>
          <p:cNvPr id="57" name="AutoShape 56"/>
          <p:cNvCxnSpPr>
            <a:cxnSpLocks noChangeShapeType="1"/>
            <a:stCxn id="56" idx="3"/>
            <a:endCxn id="53" idx="0"/>
          </p:cNvCxnSpPr>
          <p:nvPr/>
        </p:nvCxnSpPr>
        <p:spPr bwMode="gray">
          <a:xfrm rot="5400000">
            <a:off x="4483551" y="5342846"/>
            <a:ext cx="294938" cy="745561"/>
          </a:xfrm>
          <a:prstGeom prst="bentConnector3">
            <a:avLst>
              <a:gd name="adj1" fmla="val 46961"/>
            </a:avLst>
          </a:prstGeom>
          <a:noFill/>
          <a:ln w="19050">
            <a:solidFill>
              <a:schemeClr val="tx1"/>
            </a:solidFill>
            <a:miter lim="800000"/>
            <a:headEnd/>
            <a:tailEnd type="none" w="med" len="sm"/>
          </a:ln>
        </p:spPr>
      </p:cxnSp>
      <p:cxnSp>
        <p:nvCxnSpPr>
          <p:cNvPr id="58" name="AutoShape 57"/>
          <p:cNvCxnSpPr>
            <a:cxnSpLocks noChangeShapeType="1"/>
            <a:stCxn id="56" idx="3"/>
            <a:endCxn id="50" idx="0"/>
          </p:cNvCxnSpPr>
          <p:nvPr/>
        </p:nvCxnSpPr>
        <p:spPr bwMode="gray">
          <a:xfrm rot="16200000" flipH="1">
            <a:off x="5218656" y="5353301"/>
            <a:ext cx="303904" cy="733616"/>
          </a:xfrm>
          <a:prstGeom prst="bentConnector3">
            <a:avLst>
              <a:gd name="adj1" fmla="val 47050"/>
            </a:avLst>
          </a:prstGeom>
          <a:noFill/>
          <a:ln w="19050">
            <a:solidFill>
              <a:schemeClr val="tx1"/>
            </a:solidFill>
            <a:miter lim="800000"/>
            <a:headEnd/>
            <a:tailEnd type="none" w="med" len="sm"/>
          </a:ln>
        </p:spPr>
      </p:cxnSp>
      <p:cxnSp>
        <p:nvCxnSpPr>
          <p:cNvPr id="59" name="AutoShape 58"/>
          <p:cNvCxnSpPr>
            <a:cxnSpLocks noChangeShapeType="1"/>
            <a:stCxn id="56" idx="3"/>
          </p:cNvCxnSpPr>
          <p:nvPr/>
        </p:nvCxnSpPr>
        <p:spPr bwMode="gray">
          <a:xfrm flipH="1">
            <a:off x="5002213" y="5570538"/>
            <a:ext cx="1587" cy="265112"/>
          </a:xfrm>
          <a:prstGeom prst="straightConnector1">
            <a:avLst/>
          </a:prstGeom>
          <a:noFill/>
          <a:ln w="19050">
            <a:solidFill>
              <a:schemeClr val="tx1"/>
            </a:solidFill>
            <a:round/>
            <a:headEnd/>
            <a:tailEnd type="none" w="med" len="sm"/>
          </a:ln>
        </p:spPr>
      </p:cxnSp>
      <p:sp>
        <p:nvSpPr>
          <p:cNvPr id="33" name="TextBox 94"/>
          <p:cNvSpPr txBox="1">
            <a:spLocks noChangeArrowheads="1"/>
          </p:cNvSpPr>
          <p:nvPr/>
        </p:nvSpPr>
        <p:spPr bwMode="gray">
          <a:xfrm>
            <a:off x="0" y="4682685"/>
            <a:ext cx="1093538"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Target</a:t>
            </a:r>
            <a:endParaRPr lang="en-US" dirty="0"/>
          </a:p>
        </p:txBody>
      </p:sp>
      <p:sp>
        <p:nvSpPr>
          <p:cNvPr id="34" name="TextBox 94"/>
          <p:cNvSpPr txBox="1">
            <a:spLocks noChangeArrowheads="1"/>
          </p:cNvSpPr>
          <p:nvPr/>
        </p:nvSpPr>
        <p:spPr bwMode="gray">
          <a:xfrm>
            <a:off x="0" y="1579624"/>
            <a:ext cx="1174001" cy="400110"/>
          </a:xfrm>
          <a:prstGeom prst="rect">
            <a:avLst/>
          </a:prstGeom>
          <a:noFill/>
          <a:ln w="9525">
            <a:noFill/>
            <a:miter lim="800000"/>
            <a:headEnd/>
            <a:tailEnd/>
          </a:ln>
        </p:spPr>
        <p:txBody>
          <a:bodyPr wrap="square">
            <a:spAutoFit/>
          </a:bodyPr>
          <a:lstStyle/>
          <a:p>
            <a:pPr>
              <a:buClr>
                <a:schemeClr val="accent2"/>
              </a:buClr>
              <a:buFont typeface="Wingdings 2" pitchFamily="18" charset="2"/>
              <a:buNone/>
            </a:pPr>
            <a:r>
              <a:rPr lang="en-US" dirty="0" smtClean="0"/>
              <a:t>Initiator</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idx="4294967295"/>
          </p:nvPr>
        </p:nvSpPr>
        <p:spPr/>
        <p:txBody>
          <a:bodyPr/>
          <a:lstStyle/>
          <a:p>
            <a:r>
              <a:rPr lang="en-US" dirty="0"/>
              <a:t>Data ONTAP Discovery of Initiators</a:t>
            </a:r>
          </a:p>
        </p:txBody>
      </p:sp>
      <p:sp>
        <p:nvSpPr>
          <p:cNvPr id="68611" name="Content Placeholder 2"/>
          <p:cNvSpPr>
            <a:spLocks noGrp="1"/>
          </p:cNvSpPr>
          <p:nvPr>
            <p:ph idx="4294967295"/>
          </p:nvPr>
        </p:nvSpPr>
        <p:spPr/>
        <p:txBody>
          <a:bodyPr/>
          <a:lstStyle/>
          <a:p>
            <a:r>
              <a:rPr lang="en-US" dirty="0"/>
              <a:t>Verify connectivity from the storage </a:t>
            </a:r>
            <a:r>
              <a:rPr lang="en-US" dirty="0" smtClean="0"/>
              <a:t>system:</a:t>
            </a:r>
            <a:endParaRPr lang="en-US" dirty="0"/>
          </a:p>
          <a:p>
            <a:pPr>
              <a:buFont typeface="Wingdings 2" pitchFamily="18" charset="2"/>
              <a:buNone/>
            </a:pPr>
            <a:r>
              <a:rPr lang="en-US" sz="1800" dirty="0" smtClean="0">
                <a:latin typeface="Courier New" pitchFamily="49" charset="0"/>
                <a:cs typeface="Courier New" pitchFamily="49" charset="0"/>
              </a:rPr>
              <a:t>  system</a:t>
            </a:r>
            <a:r>
              <a:rPr lang="en-US" sz="1800" dirty="0">
                <a:latin typeface="Courier New" pitchFamily="49" charset="0"/>
                <a:cs typeface="Courier New" pitchFamily="49" charset="0"/>
              </a:rPr>
              <a:t>&gt; </a:t>
            </a:r>
            <a:r>
              <a:rPr lang="en-US" sz="1800" b="1" dirty="0">
                <a:latin typeface="Courier New" pitchFamily="49" charset="0"/>
                <a:cs typeface="Courier New" pitchFamily="49" charset="0"/>
              </a:rPr>
              <a:t>fcp show initiators</a:t>
            </a:r>
          </a:p>
          <a:p>
            <a:pPr>
              <a:buFont typeface="Wingdings 2" pitchFamily="18" charset="2"/>
              <a:buNone/>
            </a:pPr>
            <a:r>
              <a:rPr lang="en-US" sz="1800" dirty="0">
                <a:latin typeface="Courier New" pitchFamily="49" charset="0"/>
                <a:cs typeface="Courier New" pitchFamily="49" charset="0"/>
              </a:rPr>
              <a:t>	Initiators connected on adapter 0c:</a:t>
            </a:r>
          </a:p>
          <a:p>
            <a:pPr>
              <a:buFont typeface="Wingdings 2" pitchFamily="18" charset="2"/>
              <a:buNone/>
            </a:pPr>
            <a:r>
              <a:rPr lang="en-US" sz="1800" dirty="0" smtClean="0">
                <a:latin typeface="Courier New" pitchFamily="49" charset="0"/>
                <a:cs typeface="Courier New" pitchFamily="49" charset="0"/>
              </a:rPr>
              <a:t>  Portname                  Group</a:t>
            </a:r>
            <a:endParaRPr lang="en-US" sz="1800" dirty="0">
              <a:latin typeface="Courier New" pitchFamily="49" charset="0"/>
              <a:cs typeface="Courier New" pitchFamily="49" charset="0"/>
            </a:endParaRPr>
          </a:p>
          <a:p>
            <a:pPr>
              <a:buFont typeface="Wingdings 2" pitchFamily="18" charset="2"/>
              <a:buNone/>
            </a:pPr>
            <a:r>
              <a:rPr lang="en-US" sz="1800" dirty="0">
                <a:latin typeface="Courier New" pitchFamily="49" charset="0"/>
                <a:cs typeface="Courier New" pitchFamily="49" charset="0"/>
              </a:rPr>
              <a:t>	--------                  -----</a:t>
            </a:r>
          </a:p>
          <a:p>
            <a:pPr>
              <a:buNone/>
            </a:pPr>
            <a:r>
              <a:rPr lang="en-US" sz="1800" dirty="0" smtClean="0">
                <a:latin typeface="Courier New" pitchFamily="49" charset="0"/>
                <a:cs typeface="Courier New" pitchFamily="49" charset="0"/>
              </a:rPr>
              <a:t>  10:00:00:00:c9:6b:77:b3</a:t>
            </a:r>
            <a:endParaRPr lang="en-US" sz="1800" dirty="0">
              <a:latin typeface="Courier New" pitchFamily="49" charset="0"/>
              <a:cs typeface="Courier New" pitchFamily="49" charset="0"/>
            </a:endParaRPr>
          </a:p>
          <a:p>
            <a:pPr>
              <a:buNone/>
            </a:pPr>
            <a:r>
              <a:rPr lang="en-US" sz="1800" dirty="0" smtClean="0">
                <a:latin typeface="Courier New" pitchFamily="49" charset="0"/>
                <a:cs typeface="Courier New" pitchFamily="49" charset="0"/>
              </a:rPr>
              <a:t>  10:00:00:00:c9:6b:77:b4</a:t>
            </a:r>
            <a:endParaRPr lang="en-US" sz="1800" dirty="0">
              <a:latin typeface="Courier New" pitchFamily="49" charset="0"/>
              <a:cs typeface="Courier New" pitchFamily="49" charset="0"/>
            </a:endParaRPr>
          </a:p>
          <a:p>
            <a:pPr>
              <a:buFont typeface="Wingdings 2" pitchFamily="18" charset="2"/>
              <a:buNone/>
            </a:pPr>
            <a:endParaRPr lang="en-US" sz="1800" dirty="0">
              <a:latin typeface="Courier New" pitchFamily="49" charset="0"/>
              <a:cs typeface="Courier New" pitchFamily="49" charset="0"/>
            </a:endParaRPr>
          </a:p>
          <a:p>
            <a:pPr>
              <a:buFont typeface="Wingdings 2" pitchFamily="18" charset="2"/>
              <a:buNone/>
            </a:pPr>
            <a:r>
              <a:rPr lang="en-US" sz="2400" b="1" dirty="0" smtClean="0"/>
              <a:t>    NOTE</a:t>
            </a:r>
            <a:r>
              <a:rPr lang="en-US" sz="2400" b="1" dirty="0"/>
              <a:t>:  </a:t>
            </a:r>
            <a:r>
              <a:rPr lang="en-US" sz="2400" dirty="0"/>
              <a:t>For convenience, </a:t>
            </a:r>
            <a:r>
              <a:rPr lang="en-US" sz="2400" dirty="0" smtClean="0"/>
              <a:t>alias the Red Hat WWPNs</a:t>
            </a:r>
            <a:endParaRPr lang="en-US" sz="1800" dirty="0">
              <a:latin typeface="Courier New" pitchFamily="49" charset="0"/>
              <a:cs typeface="Courier New" pitchFamily="49" charset="0"/>
            </a:endParaRPr>
          </a:p>
          <a:p>
            <a:pPr>
              <a:buFont typeface="Wingdings 2" pitchFamily="18" charset="2"/>
              <a:buNone/>
            </a:pPr>
            <a:endParaRPr dirty="0"/>
          </a:p>
        </p:txBody>
      </p:sp>
      <p:sp>
        <p:nvSpPr>
          <p:cNvPr id="68612" name="TextBox 4"/>
          <p:cNvSpPr txBox="1">
            <a:spLocks noChangeArrowheads="1"/>
          </p:cNvSpPr>
          <p:nvPr/>
        </p:nvSpPr>
        <p:spPr bwMode="auto">
          <a:xfrm>
            <a:off x="5027623" y="3063960"/>
            <a:ext cx="2165978" cy="400110"/>
          </a:xfrm>
          <a:prstGeom prst="rect">
            <a:avLst/>
          </a:prstGeom>
          <a:noFill/>
          <a:ln w="9525">
            <a:noFill/>
            <a:miter lim="800000"/>
            <a:headEnd/>
            <a:tailEnd/>
          </a:ln>
        </p:spPr>
        <p:txBody>
          <a:bodyPr wrap="none">
            <a:spAutoFit/>
          </a:bodyPr>
          <a:lstStyle/>
          <a:p>
            <a:pPr>
              <a:buClr>
                <a:schemeClr val="accent2"/>
              </a:buClr>
              <a:buFont typeface="Wingdings 2" pitchFamily="18" charset="2"/>
              <a:buNone/>
            </a:pPr>
            <a:r>
              <a:rPr lang="en-US" b="0" dirty="0" smtClean="0"/>
              <a:t>Red </a:t>
            </a:r>
            <a:r>
              <a:rPr lang="en-US" dirty="0" smtClean="0"/>
              <a:t>Hat </a:t>
            </a:r>
            <a:r>
              <a:rPr lang="en-US" b="0" dirty="0" smtClean="0"/>
              <a:t>WWPNs</a:t>
            </a:r>
            <a:endParaRPr lang="en-US" b="0" dirty="0"/>
          </a:p>
        </p:txBody>
      </p:sp>
      <p:sp>
        <p:nvSpPr>
          <p:cNvPr id="68616" name="Rectangle 8"/>
          <p:cNvSpPr>
            <a:spLocks noChangeArrowheads="1"/>
          </p:cNvSpPr>
          <p:nvPr/>
        </p:nvSpPr>
        <p:spPr bwMode="auto">
          <a:xfrm>
            <a:off x="1314450" y="2941638"/>
            <a:ext cx="3300413" cy="641821"/>
          </a:xfrm>
          <a:prstGeom prst="rect">
            <a:avLst/>
          </a:prstGeom>
          <a:noFill/>
          <a:ln w="19050" algn="ctr">
            <a:solidFill>
              <a:schemeClr val="hlink"/>
            </a:solidFill>
            <a:miter lim="800000"/>
            <a:headEnd/>
            <a:tailEnd type="none" w="med" len="sm"/>
          </a:ln>
          <a:effectLst/>
        </p:spPr>
        <p:txBody>
          <a:bodyPr wrap="none" anchor="ctr"/>
          <a:lstStyle/>
          <a:p>
            <a:endParaRPr lang="en-US" dirty="0"/>
          </a:p>
        </p:txBody>
      </p:sp>
      <p:cxnSp>
        <p:nvCxnSpPr>
          <p:cNvPr id="68617" name="AutoShape 9"/>
          <p:cNvCxnSpPr>
            <a:cxnSpLocks noChangeShapeType="1"/>
            <a:stCxn id="68612" idx="1"/>
            <a:endCxn id="68616" idx="3"/>
          </p:cNvCxnSpPr>
          <p:nvPr/>
        </p:nvCxnSpPr>
        <p:spPr bwMode="auto">
          <a:xfrm rot="10800000">
            <a:off x="4614863" y="3262549"/>
            <a:ext cx="412760" cy="1466"/>
          </a:xfrm>
          <a:prstGeom prst="straightConnector1">
            <a:avLst/>
          </a:prstGeom>
          <a:noFill/>
          <a:ln w="19050">
            <a:solidFill>
              <a:schemeClr val="hlink"/>
            </a:solidFill>
            <a:round/>
            <a:headEnd/>
            <a:tailEnd type="triangle" w="med" len="sm"/>
          </a:ln>
          <a:effectLst/>
        </p:spPr>
      </p:cxn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r>
              <a:rPr lang="en-US" sz="2400" dirty="0" smtClean="0"/>
              <a:t>Describe multiple path implementation with Fibre Channel (FC) connectivity</a:t>
            </a:r>
          </a:p>
          <a:p>
            <a:r>
              <a:rPr lang="en-US" sz="2400" dirty="0" smtClean="0"/>
              <a:t>Describe how to configure FC ports on Windows, Red Hat, and NetApp systems</a:t>
            </a:r>
          </a:p>
          <a:p>
            <a:r>
              <a:rPr lang="en-US" sz="2400" dirty="0" smtClean="0"/>
              <a:t>Describe commands and utilities to identify the worldwide node name (WWNN) and worldwide port name (WWPN) on Windows, Red Hat, and NetApp systems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13:  FC Connectivity</a:t>
            </a:r>
            <a:endParaRPr lang="en-US" dirty="0"/>
          </a:p>
          <a:p>
            <a:r>
              <a:rPr lang="en-US" dirty="0"/>
              <a:t>Estimated Time: </a:t>
            </a:r>
            <a:r>
              <a:rPr lang="en-US" dirty="0" smtClean="0"/>
              <a:t>0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sz="2400" dirty="0" smtClean="0"/>
              <a:t>Using Data ONTAP 8.0 7-Mode, which </a:t>
            </a:r>
            <a:r>
              <a:rPr lang="en-US" sz="2400" dirty="0" err="1" smtClean="0"/>
              <a:t>cfmode</a:t>
            </a:r>
            <a:r>
              <a:rPr lang="en-US" sz="2400" dirty="0" smtClean="0"/>
              <a:t>(s) can you configure a new storage system?</a:t>
            </a:r>
          </a:p>
          <a:p>
            <a:r>
              <a:rPr lang="en-US" sz="2400" dirty="0" smtClean="0"/>
              <a:t>What two FC multipathing software stacks are available for Windows?</a:t>
            </a:r>
          </a:p>
          <a:p>
            <a:r>
              <a:rPr lang="en-US" sz="2400" dirty="0" smtClean="0"/>
              <a:t>Which three software libraries are required for the </a:t>
            </a:r>
            <a:r>
              <a:rPr lang="en-US" sz="2400" dirty="0" smtClean="0">
                <a:latin typeface="Courier New" pitchFamily="49" charset="0"/>
                <a:cs typeface="Courier New" pitchFamily="49" charset="0"/>
              </a:rPr>
              <a:t>sanlun</a:t>
            </a:r>
            <a:r>
              <a:rPr lang="en-US" sz="2400" dirty="0" smtClean="0"/>
              <a:t> command function in the Linux Host Utilities Kit?</a:t>
            </a:r>
          </a:p>
          <a:p>
            <a:r>
              <a:rPr lang="en-US" sz="2400" dirty="0" smtClean="0"/>
              <a:t>Administrators should use what tool, provided by NetApp and available on the NOW site, to verify their Red Hat configuration?</a:t>
            </a:r>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13: FC Connectivity</a:t>
            </a:r>
            <a:endParaRPr lang="en-US" dirty="0"/>
          </a:p>
        </p:txBody>
      </p:sp>
    </p:spTree>
  </p:cSld>
  <p:clrMapOvr>
    <a:masterClrMapping/>
  </p:clrMapOvr>
  <p:transition advClick="0"/>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r>
              <a:rPr lang="en-US" sz="2200" dirty="0" smtClean="0"/>
              <a:t>Using Data ONTAP 8.0 7-Mode, which cfmode(s) can you configure a new storage system?</a:t>
            </a:r>
          </a:p>
          <a:p>
            <a:pPr lvl="1"/>
            <a:r>
              <a:rPr lang="en-US" sz="2000" dirty="0" smtClean="0">
                <a:solidFill>
                  <a:schemeClr val="hlink"/>
                </a:solidFill>
              </a:rPr>
              <a:t>single_image</a:t>
            </a:r>
          </a:p>
          <a:p>
            <a:r>
              <a:rPr lang="en-US" sz="2200" dirty="0" smtClean="0"/>
              <a:t>What two FC multipathing software stacks are available for Windows?</a:t>
            </a:r>
          </a:p>
          <a:p>
            <a:pPr lvl="1"/>
            <a:r>
              <a:rPr lang="en-US" sz="2000" dirty="0" smtClean="0">
                <a:solidFill>
                  <a:schemeClr val="hlink"/>
                </a:solidFill>
              </a:rPr>
              <a:t>Veritas and Native Windows</a:t>
            </a:r>
          </a:p>
          <a:p>
            <a:r>
              <a:rPr lang="en-US" sz="2200" dirty="0" smtClean="0"/>
              <a:t>Which three software libraries are required for the </a:t>
            </a:r>
            <a:r>
              <a:rPr lang="en-US" sz="2200" dirty="0" smtClean="0">
                <a:latin typeface="Courier New" pitchFamily="49" charset="0"/>
                <a:cs typeface="Courier New" pitchFamily="49" charset="0"/>
              </a:rPr>
              <a:t>sanlun</a:t>
            </a:r>
            <a:r>
              <a:rPr lang="en-US" sz="2200" dirty="0" smtClean="0"/>
              <a:t> command function in the Linux Host Utilities Kit?</a:t>
            </a:r>
          </a:p>
          <a:p>
            <a:pPr lvl="1"/>
            <a:r>
              <a:rPr lang="en-US" sz="2000" dirty="0" smtClean="0">
                <a:solidFill>
                  <a:schemeClr val="hlink"/>
                </a:solidFill>
              </a:rPr>
              <a:t>HBAnyware and 32-bit and 64-bit version of libnl.so</a:t>
            </a:r>
          </a:p>
          <a:p>
            <a:r>
              <a:rPr lang="en-US" sz="2200" dirty="0" smtClean="0"/>
              <a:t>Administrators should use what tool, provided by NetApp and available on the NOW site, to verify their Red Hat configuration?</a:t>
            </a:r>
          </a:p>
          <a:p>
            <a:pPr lvl="1"/>
            <a:r>
              <a:rPr lang="en-US" sz="2000" dirty="0" smtClean="0">
                <a:solidFill>
                  <a:schemeClr val="hlink"/>
                </a:solidFill>
              </a:rPr>
              <a:t>Interoperability Matrix Tool</a:t>
            </a:r>
          </a:p>
          <a:p>
            <a:pPr lvl="1">
              <a:buNone/>
            </a:pPr>
            <a:endParaRPr lang="en-US" dirty="0" smtClean="0">
              <a:solidFill>
                <a:schemeClr val="hlink"/>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2D717B8FBB47746A9CB7C150D6476A2" ma:contentTypeVersion="0" ma:contentTypeDescription="Create a new document." ma:contentTypeScope="" ma:versionID="859d4e1b85f2d18649058069f523e16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660672-2C43-402E-BA27-239EFA3FF41E}"/>
</file>

<file path=customXml/itemProps2.xml><?xml version="1.0" encoding="utf-8"?>
<ds:datastoreItem xmlns:ds="http://schemas.openxmlformats.org/officeDocument/2006/customXml" ds:itemID="{42C6D970-B90A-4333-BB3B-2FE73C5DEB06}"/>
</file>

<file path=customXml/itemProps3.xml><?xml version="1.0" encoding="utf-8"?>
<ds:datastoreItem xmlns:ds="http://schemas.openxmlformats.org/officeDocument/2006/customXml" ds:itemID="{C51D07A2-197F-4879-969B-4F42A202F866}"/>
</file>

<file path=docProps/app.xml><?xml version="1.0" encoding="utf-8"?>
<Properties xmlns="http://schemas.openxmlformats.org/officeDocument/2006/extended-properties" xmlns:vt="http://schemas.openxmlformats.org/officeDocument/2006/docPropsVTypes">
  <Template/>
  <TotalTime>22172</TotalTime>
  <Words>4887</Words>
  <Application>Microsoft Office PowerPoint</Application>
  <PresentationFormat>Letter Paper (8.5x11 in)</PresentationFormat>
  <Paragraphs>798</Paragraphs>
  <Slides>66</Slides>
  <Notes>66</Notes>
  <HiddenSlides>2</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68" baseType="lpstr">
      <vt:lpstr>2010_NetAppUMaster</vt:lpstr>
      <vt:lpstr>Visio</vt:lpstr>
      <vt:lpstr>FC Connectivity</vt:lpstr>
      <vt:lpstr>Module Objectives</vt:lpstr>
      <vt:lpstr>FC Connectivity Configuration</vt:lpstr>
      <vt:lpstr>Data ONTAP</vt:lpstr>
      <vt:lpstr>High-Availability</vt:lpstr>
      <vt:lpstr>Data ONTAP as an FC Target</vt:lpstr>
      <vt:lpstr>HBA Confirmation </vt:lpstr>
      <vt:lpstr>HBA Confirmation (Cont.)</vt:lpstr>
      <vt:lpstr>Configuring FC Services in Data ONTAP</vt:lpstr>
      <vt:lpstr>Configuring FC HBA in Data ONTAP</vt:lpstr>
      <vt:lpstr>Identify WWNN in Data ONTAP</vt:lpstr>
      <vt:lpstr>Identify WWPN in Data ONTAP</vt:lpstr>
      <vt:lpstr>FC cfmodes Defined</vt:lpstr>
      <vt:lpstr>FC cfmode Types</vt:lpstr>
      <vt:lpstr>FC cfmodes Types (Cont.)</vt:lpstr>
      <vt:lpstr>Single Image Example </vt:lpstr>
      <vt:lpstr>Single Image Example (Cont.)</vt:lpstr>
      <vt:lpstr>Single Image Example (Cont.)</vt:lpstr>
      <vt:lpstr>Single Image Example (Cont.)</vt:lpstr>
      <vt:lpstr>fcp config (Single System Image Mode)</vt:lpstr>
      <vt:lpstr>Windows</vt:lpstr>
      <vt:lpstr>Windows as an FC Initiator</vt:lpstr>
      <vt:lpstr>Windows FC Design and Installation</vt:lpstr>
      <vt:lpstr>Windows Implementation</vt:lpstr>
      <vt:lpstr>Windows/Emulex Implementation</vt:lpstr>
      <vt:lpstr>Windows/Emulex Implementation (Cont.)</vt:lpstr>
      <vt:lpstr>Windows/Emulex Implementation (Cont.)</vt:lpstr>
      <vt:lpstr>Windows/Emulex Implementation (Cont.)</vt:lpstr>
      <vt:lpstr>Discovery</vt:lpstr>
      <vt:lpstr>Data ONTAP Discovery of Initiators</vt:lpstr>
      <vt:lpstr>WWPN Aliases</vt:lpstr>
      <vt:lpstr>fcp wwpn-alias Command</vt:lpstr>
      <vt:lpstr>Alias Rules</vt:lpstr>
      <vt:lpstr>WWPN Aliases Example</vt:lpstr>
      <vt:lpstr>Windows Discovery of Targets</vt:lpstr>
      <vt:lpstr>Binding</vt:lpstr>
      <vt:lpstr>Window/Emulex Binding </vt:lpstr>
      <vt:lpstr>Command-Line Interface for Server Core</vt:lpstr>
      <vt:lpstr>Multipath I/O</vt:lpstr>
      <vt:lpstr>Multiple Paths to a LUN</vt:lpstr>
      <vt:lpstr>Multiple Paths</vt:lpstr>
      <vt:lpstr>Optimized or Non-Optimized Paths</vt:lpstr>
      <vt:lpstr>Multipath Access</vt:lpstr>
      <vt:lpstr>Windows Multipath FC Implementation</vt:lpstr>
      <vt:lpstr>ALUA Output</vt:lpstr>
      <vt:lpstr>Windows Native Multipath I/O</vt:lpstr>
      <vt:lpstr>Windows Native Multipath I/O (Cont.)</vt:lpstr>
      <vt:lpstr>NetApp Data ONTAP DSM 3.3.1</vt:lpstr>
      <vt:lpstr>Install NetApp DSM</vt:lpstr>
      <vt:lpstr>Red Hat</vt:lpstr>
      <vt:lpstr>Red Hat as an FC Initiator</vt:lpstr>
      <vt:lpstr>Red Hat 5.3 Design and Installation</vt:lpstr>
      <vt:lpstr>Red Hat/Emulex Implementation</vt:lpstr>
      <vt:lpstr>Red Hat/Emulex Implementation (Cont.)</vt:lpstr>
      <vt:lpstr>Red Hat/Emulex Implementation (Cont.)</vt:lpstr>
      <vt:lpstr>Red Hat/Emulex Implementation (Cont.)</vt:lpstr>
      <vt:lpstr>Red Hat/Emulex Implementation (Cont.)</vt:lpstr>
      <vt:lpstr>Red Hat/Emulex Implementation (Cont.)</vt:lpstr>
      <vt:lpstr>Discovery and Session Creation</vt:lpstr>
      <vt:lpstr>Data ONTAP Discovery of Initiators</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FC Connectivity</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2010-04-17T22:57:47Z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0x01010052D717B8FBB47746A9CB7C150D6476A2</vt:lpwstr>
  </property>
  <property fmtid="{D5CDD505-2E9C-101B-9397-08002B2CF9AE}" pid="3" name="_AdHocReviewCycleID">
    <vt:i4>68415591</vt:i4>
  </property>
  <property fmtid="{D5CDD505-2E9C-101B-9397-08002B2CF9AE}" pid="4" name="_NewReviewCycle">
    <vt:lpwstr/>
  </property>
  <property fmtid="{D5CDD505-2E9C-101B-9397-08002B2CF9AE}" pid="5" name="_EmailSubject">
    <vt:lpwstr>Netapp internet docs</vt:lpwstr>
  </property>
  <property fmtid="{D5CDD505-2E9C-101B-9397-08002B2CF9AE}" pid="6" name="_AuthorEmail">
    <vt:lpwstr>avinash.shetty@credit-suisse.com</vt:lpwstr>
  </property>
  <property fmtid="{D5CDD505-2E9C-101B-9397-08002B2CF9AE}" pid="7" name="_AuthorEmailDisplayName">
    <vt:lpwstr>Shetty, Avinash</vt:lpwstr>
  </property>
</Properties>
</file>