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docProps/custom.xml" ContentType="application/vnd.openxmlformats-officedocument.custom-properties+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55" r:id="rId4"/>
  </p:sldMasterIdLst>
  <p:notesMasterIdLst>
    <p:notesMasterId r:id="rId36"/>
  </p:notesMasterIdLst>
  <p:handoutMasterIdLst>
    <p:handoutMasterId r:id="rId37"/>
  </p:handoutMasterIdLst>
  <p:sldIdLst>
    <p:sldId id="476" r:id="rId5"/>
    <p:sldId id="477" r:id="rId6"/>
    <p:sldId id="478" r:id="rId7"/>
    <p:sldId id="507" r:id="rId8"/>
    <p:sldId id="480" r:id="rId9"/>
    <p:sldId id="481" r:id="rId10"/>
    <p:sldId id="482" r:id="rId11"/>
    <p:sldId id="483" r:id="rId12"/>
    <p:sldId id="484" r:id="rId13"/>
    <p:sldId id="485" r:id="rId14"/>
    <p:sldId id="486" r:id="rId15"/>
    <p:sldId id="487" r:id="rId16"/>
    <p:sldId id="488" r:id="rId17"/>
    <p:sldId id="489" r:id="rId18"/>
    <p:sldId id="508" r:id="rId19"/>
    <p:sldId id="491" r:id="rId20"/>
    <p:sldId id="492" r:id="rId21"/>
    <p:sldId id="493" r:id="rId22"/>
    <p:sldId id="494" r:id="rId23"/>
    <p:sldId id="495" r:id="rId24"/>
    <p:sldId id="496" r:id="rId25"/>
    <p:sldId id="497" r:id="rId26"/>
    <p:sldId id="509" r:id="rId27"/>
    <p:sldId id="499" r:id="rId28"/>
    <p:sldId id="500" r:id="rId29"/>
    <p:sldId id="510" r:id="rId30"/>
    <p:sldId id="502" r:id="rId31"/>
    <p:sldId id="503" r:id="rId32"/>
    <p:sldId id="504" r:id="rId33"/>
    <p:sldId id="505" r:id="rId34"/>
    <p:sldId id="506" r:id="rId35"/>
  </p:sldIdLst>
  <p:sldSz cx="9144000" cy="6858000" type="letter"/>
  <p:notesSz cx="7315200" cy="9601200"/>
  <p:defaultTextStyle>
    <a:defPPr>
      <a:defRPr lang="en-US"/>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ucedo" initials="s" lastIdx="1" clrIdx="0"/>
  <p:cmAuthor id="1" name="Brian O'Keefe" initials="BDO" lastIdx="5"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DFEFE"/>
    <a:srgbClr val="FEFFFE"/>
    <a:srgbClr val="FFFEFE"/>
    <a:srgbClr val="FFFFFE"/>
    <a:srgbClr val="FFFEFF"/>
    <a:srgbClr val="FEFFFF"/>
    <a:srgbClr val="9E3039"/>
    <a:srgbClr val="614D7D"/>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11" autoAdjust="0"/>
    <p:restoredTop sz="71348" autoAdjust="0"/>
  </p:normalViewPr>
  <p:slideViewPr>
    <p:cSldViewPr snapToGrid="0">
      <p:cViewPr varScale="1">
        <p:scale>
          <a:sx n="68" d="100"/>
          <a:sy n="68" d="100"/>
        </p:scale>
        <p:origin x="-1836" y="-90"/>
      </p:cViewPr>
      <p:guideLst>
        <p:guide orient="horz" pos="444"/>
        <p:guide orient="horz" pos="795"/>
        <p:guide pos="709"/>
        <p:guide pos="5621"/>
        <p:guide pos="32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704"/>
    </p:cViewPr>
  </p:sorterViewPr>
  <p:notesViewPr>
    <p:cSldViewPr snapToGrid="0">
      <p:cViewPr>
        <p:scale>
          <a:sx n="100" d="100"/>
          <a:sy n="100" d="100"/>
        </p:scale>
        <p:origin x="-1896" y="354"/>
      </p:cViewPr>
      <p:guideLst>
        <p:guide orient="horz" pos="2775"/>
        <p:guide pos="43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 Box 20"/>
          <p:cNvSpPr txBox="1">
            <a:spLocks noChangeArrowheads="1"/>
          </p:cNvSpPr>
          <p:nvPr/>
        </p:nvSpPr>
        <p:spPr bwMode="hidden">
          <a:xfrm>
            <a:off x="635843"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3"/>
          </p:nvPr>
        </p:nvSpPr>
        <p:spPr>
          <a:xfrm>
            <a:off x="6266310"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4"/>
          <p:cNvSpPr>
            <a:spLocks noGrp="1" noRot="1" noChangeAspect="1" noChangeArrowheads="1" noTextEdit="1"/>
          </p:cNvSpPr>
          <p:nvPr>
            <p:ph type="sldImg" idx="2"/>
          </p:nvPr>
        </p:nvSpPr>
        <p:spPr bwMode="auto">
          <a:xfrm>
            <a:off x="685800" y="228600"/>
            <a:ext cx="5184648" cy="38862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688974" y="4389120"/>
            <a:ext cx="6172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dirty="0" smtClean="0"/>
              <a:t>Click to edit Master text styles</a:t>
            </a:r>
          </a:p>
          <a:p>
            <a:pPr lvl="1"/>
            <a:r>
              <a:rPr lang="en-US" noProof="0" dirty="0" smtClean="0"/>
              <a:t> Second level</a:t>
            </a:r>
          </a:p>
          <a:p>
            <a:pPr lvl="2"/>
            <a:r>
              <a:rPr lang="en-US" noProof="0" dirty="0" smtClean="0"/>
              <a:t> Third level</a:t>
            </a:r>
          </a:p>
          <a:p>
            <a:pPr lvl="3"/>
            <a:r>
              <a:rPr lang="en-US" noProof="0" dirty="0" smtClean="0"/>
              <a:t> Fourth level</a:t>
            </a:r>
          </a:p>
          <a:p>
            <a:pPr lvl="1"/>
            <a:endParaRPr lang="en-US" noProof="0" dirty="0" smtClean="0"/>
          </a:p>
        </p:txBody>
      </p:sp>
      <p:sp>
        <p:nvSpPr>
          <p:cNvPr id="7188" name="Text Box 20"/>
          <p:cNvSpPr txBox="1">
            <a:spLocks noChangeArrowheads="1"/>
          </p:cNvSpPr>
          <p:nvPr/>
        </p:nvSpPr>
        <p:spPr bwMode="hidden">
          <a:xfrm>
            <a:off x="795338" y="9348788"/>
            <a:ext cx="4405052" cy="107722"/>
          </a:xfrm>
          <a:prstGeom prst="rect">
            <a:avLst/>
          </a:prstGeom>
          <a:noFill/>
          <a:ln w="9525" algn="ctr">
            <a:noFill/>
            <a:miter lim="800000"/>
            <a:headEnd/>
            <a:tailEnd/>
          </a:ln>
          <a:effectLst/>
        </p:spPr>
        <p:txBody>
          <a:bodyPr wrap="none" lIns="0" tIns="0" rIns="0" bIns="0">
            <a:spAutoFit/>
          </a:bodyPr>
          <a:lstStyle/>
          <a:p>
            <a:pPr defTabSz="966621">
              <a:defRPr/>
            </a:pPr>
            <a:r>
              <a:rPr lang="en-US" sz="700" dirty="0">
                <a:solidFill>
                  <a:srgbClr val="000000"/>
                </a:solidFill>
                <a:ea typeface="Times" charset="-52"/>
                <a:cs typeface="Times New Roman" pitchFamily="18" charset="0"/>
              </a:rPr>
              <a:t>© </a:t>
            </a:r>
            <a:r>
              <a:rPr lang="en-US" sz="700" dirty="0" smtClean="0">
                <a:solidFill>
                  <a:srgbClr val="000000"/>
                </a:solidFill>
                <a:ea typeface="Times" charset="-52"/>
                <a:cs typeface="Times New Roman" pitchFamily="18" charset="0"/>
              </a:rPr>
              <a:t>2010 NetApp, Inc. </a:t>
            </a:r>
            <a:r>
              <a:rPr lang="en-US" sz="700" dirty="0">
                <a:solidFill>
                  <a:srgbClr val="000000"/>
                </a:solidFill>
                <a:ea typeface="Times" charset="-52"/>
                <a:cs typeface="Times New Roman" pitchFamily="18" charset="0"/>
              </a:rPr>
              <a:t>This material is intended for training use only. Not authorized for reproduction purposes. </a:t>
            </a:r>
          </a:p>
        </p:txBody>
      </p:sp>
      <p:sp>
        <p:nvSpPr>
          <p:cNvPr id="5" name="Slide Number Placeholder 4"/>
          <p:cNvSpPr>
            <a:spLocks noGrp="1"/>
          </p:cNvSpPr>
          <p:nvPr>
            <p:ph type="sldNum" sz="quarter" idx="5"/>
          </p:nvPr>
        </p:nvSpPr>
        <p:spPr>
          <a:xfrm>
            <a:off x="6170613" y="9161463"/>
            <a:ext cx="498475" cy="339725"/>
          </a:xfrm>
          <a:prstGeom prst="rect">
            <a:avLst/>
          </a:prstGeom>
        </p:spPr>
        <p:txBody>
          <a:bodyPr vert="horz" lIns="94851" tIns="47425" rIns="94851" bIns="47425" rtlCol="0" anchor="b"/>
          <a:lstStyle>
            <a:lvl1pPr algn="r">
              <a:defRPr sz="700"/>
            </a:lvl1pPr>
          </a:lstStyle>
          <a:p>
            <a:pPr>
              <a:defRPr/>
            </a:pPr>
            <a:fld id="{9884764F-6734-4E98-BA4A-4193F051EE6C}" type="slidenum">
              <a:rPr lang="en-US"/>
              <a:pPr>
                <a:defRPr/>
              </a:pPr>
              <a:t>‹#›</a:t>
            </a:fld>
            <a:endParaRPr 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100" kern="1200">
        <a:solidFill>
          <a:schemeClr val="tx1"/>
        </a:solidFill>
        <a:latin typeface="Times New Roman" pitchFamily="18" charset="0"/>
        <a:ea typeface="+mn-ea"/>
        <a:cs typeface="+mn-cs"/>
      </a:defRPr>
    </a:lvl1pPr>
    <a:lvl2pPr marL="16827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2pPr>
    <a:lvl3pPr marL="34925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3pPr>
    <a:lvl4pPr marL="517525" algn="l" rtl="0" eaLnBrk="0" fontAlgn="base" hangingPunct="0">
      <a:spcBef>
        <a:spcPct val="30000"/>
      </a:spcBef>
      <a:spcAft>
        <a:spcPct val="0"/>
      </a:spcAft>
      <a:buFont typeface="Times New Roman" pitchFamily="18" charset="0"/>
      <a:buChar char="–"/>
      <a:defRPr sz="11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buFont typeface="Wingdings" pitchFamily="2" charset="2"/>
      <a:buChar char="§"/>
      <a:defRPr sz="11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SNAPRESTORE</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OBJECTIVES</a:t>
            </a:r>
            <a:endParaRPr dirty="0"/>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SnapRestore </a:t>
            </a:r>
            <a:r>
              <a:t>enables you to quickly revert a local volume or a file on a storage system to the state it was in when a particular Snapshot copy was taken. In most cases, reverting a file or volume is much faster than restoring files from tape or copying files from a Snapshot copy to the active file system.</a:t>
            </a:r>
          </a:p>
          <a:p>
            <a:pPr marL="0" marR="0" indent="0" algn="l" defTabSz="914400" rtl="0" eaLnBrk="0" fontAlgn="base" latinLnBrk="0" hangingPunct="0">
              <a:lnSpc>
                <a:spcPct val="100000"/>
              </a:lnSpc>
              <a:spcBef>
                <a:spcPct val="30000"/>
              </a:spcBef>
              <a:spcAft>
                <a:spcPct val="0"/>
              </a:spcAft>
              <a:buClrTx/>
              <a:buSzTx/>
              <a:buFontTx/>
              <a:buNone/>
              <a:tabLst/>
              <a:defRPr/>
            </a:pPr>
            <a:r>
              <a:t>You use SnapRestore to recover from data corruption. If a primary storage system application corrupts data files in a volume, you can revert the volume or specified files in the volume to a Snapshot copy that was taken before the data corruption. You can also use SnapRestore if you are testing a volume or file and want to restore that volume or file to pretest conditions.</a:t>
            </a:r>
          </a:p>
          <a:p>
            <a:pPr marL="0" marR="0" indent="0" algn="l" defTabSz="914400" rtl="0" eaLnBrk="0" fontAlgn="base" latinLnBrk="0" hangingPunct="0">
              <a:lnSpc>
                <a:spcPct val="100000"/>
              </a:lnSpc>
              <a:spcBef>
                <a:spcPct val="30000"/>
              </a:spcBef>
              <a:spcAft>
                <a:spcPct val="0"/>
              </a:spcAft>
              <a:buClrTx/>
              <a:buSzTx/>
              <a:buFontTx/>
              <a:buNone/>
              <a:tabLst/>
              <a:defRPr/>
            </a:pPr>
            <a:r>
              <a:t>You must purchase and install the </a:t>
            </a:r>
            <a:r>
              <a:rPr>
                <a:latin typeface="Courier New" pitchFamily="49" charset="0"/>
              </a:rPr>
              <a:t>snaprestore</a:t>
            </a:r>
            <a:r>
              <a:t> license code to enable and use the SnapRestore service.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4</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SNAPRESTORE OF A VOLUME OR AGGREGATE</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8"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As </a:t>
            </a:r>
            <a:r>
              <a:rPr dirty="0"/>
              <a:t>time goes, new files are created and others are modified. New or modified data is written to new 4k blocks. The Snapshot copy </a:t>
            </a:r>
            <a:r>
              <a:rPr lang="en-US" dirty="0" smtClean="0"/>
              <a:t>hourly.0</a:t>
            </a:r>
            <a:r>
              <a:rPr lang="en-US" baseline="0" dirty="0" smtClean="0"/>
              <a:t> </a:t>
            </a:r>
            <a:r>
              <a:rPr dirty="0" smtClean="0"/>
              <a:t>still </a:t>
            </a:r>
            <a:r>
              <a:rPr dirty="0"/>
              <a:t>points to the disk blocks where the files existed before they were modified. </a:t>
            </a:r>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The </a:t>
            </a:r>
            <a:r>
              <a:rPr dirty="0"/>
              <a:t>AFS continues to be modified while a new Snapshot copy, </a:t>
            </a:r>
            <a:r>
              <a:rPr lang="en-US" dirty="0" smtClean="0"/>
              <a:t>hourly.0</a:t>
            </a:r>
            <a:r>
              <a:rPr dirty="0" smtClean="0"/>
              <a:t> </a:t>
            </a:r>
            <a:r>
              <a:rPr dirty="0"/>
              <a:t>is taken. Some data blocks now have pointers from the AFS and from the Snapshot copies  </a:t>
            </a:r>
            <a:r>
              <a:rPr lang="en-US" dirty="0" smtClean="0"/>
              <a:t>hourly.1</a:t>
            </a:r>
            <a:r>
              <a:rPr lang="en-US" baseline="0" dirty="0" smtClean="0"/>
              <a:t> (the previous page’s hourly.0)</a:t>
            </a:r>
            <a:r>
              <a:rPr dirty="0" smtClean="0"/>
              <a:t> </a:t>
            </a:r>
            <a:r>
              <a:rPr/>
              <a:t>and </a:t>
            </a:r>
            <a:r>
              <a:rPr lang="en-US" smtClean="0"/>
              <a:t>hourly.0</a:t>
            </a:r>
            <a:r>
              <a:rPr smtClean="0"/>
              <a:t>.</a:t>
            </a:r>
            <a:endParaRPr dirty="0"/>
          </a:p>
        </p:txBody>
      </p:sp>
      <p:sp>
        <p:nvSpPr>
          <p:cNvPr id="5" name="Slide Image Placeholder 4"/>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11</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HOW SNAPRESTORE WORKS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REVERTING A VOLUME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13</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REVERTING A AGGREGATE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15</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SNAPRESTORE</a:t>
            </a:r>
            <a:r>
              <a:rPr lang="en-US" baseline="0" dirty="0" smtClean="0"/>
              <a:t> OF A SINGLE FILE</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1197188" y="4728460"/>
            <a:ext cx="5340773" cy="255770"/>
          </a:xfrm>
          <a:prstGeom prst="rect">
            <a:avLst/>
          </a:prstGeom>
          <a:noFill/>
          <a:ln w="12700">
            <a:noFill/>
            <a:miter lim="800000"/>
            <a:headEnd type="none" w="sm" len="sm"/>
            <a:tailEnd type="none" w="sm" len="sm"/>
          </a:ln>
        </p:spPr>
        <p:txBody>
          <a:bodyPr lIns="96094" tIns="48045" rIns="96094" bIns="48045" anchor="ctr">
            <a:spAutoFit/>
          </a:bodyPr>
          <a:lstStyle/>
          <a:p>
            <a:pPr defTabSz="961681" eaLnBrk="0" hangingPunct="0"/>
            <a:endParaRPr lang="en-US" sz="1000" dirty="0">
              <a:latin typeface="Times New Roman" pitchFamily="18" charset="0"/>
            </a:endParaRPr>
          </a:p>
        </p:txBody>
      </p:sp>
      <p:sp>
        <p:nvSpPr>
          <p:cNvPr id="41987"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USE SNAPRESTORE WITH A SINGLE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Data </a:t>
            </a:r>
            <a:r>
              <a:t>ONTAP® preserves pointers to all the disk blocks currently in use at the time the Snapshot copy is created. </a:t>
            </a:r>
          </a:p>
          <a:p>
            <a:pPr marL="0" marR="0" indent="0" algn="l" defTabSz="914400" rtl="0" eaLnBrk="0" fontAlgn="base" latinLnBrk="0" hangingPunct="0">
              <a:lnSpc>
                <a:spcPct val="100000"/>
              </a:lnSpc>
              <a:spcBef>
                <a:spcPct val="30000"/>
              </a:spcBef>
              <a:spcAft>
                <a:spcPct val="0"/>
              </a:spcAft>
              <a:buClrTx/>
              <a:buSzTx/>
              <a:buFontTx/>
              <a:buNone/>
              <a:tabLst/>
              <a:defRPr/>
            </a:pPr>
            <a:r>
              <a:t>In this illustration, the AFS contains a file named MYFILE made of three blocks: A, B, and C. </a:t>
            </a:r>
          </a:p>
          <a:p>
            <a:pPr marL="0" marR="0" indent="0" algn="l" defTabSz="914400" rtl="0" eaLnBrk="0" fontAlgn="base" latinLnBrk="0" hangingPunct="0">
              <a:lnSpc>
                <a:spcPct val="100000"/>
              </a:lnSpc>
              <a:spcBef>
                <a:spcPct val="30000"/>
              </a:spcBef>
              <a:spcAft>
                <a:spcPct val="0"/>
              </a:spcAft>
              <a:buClrTx/>
              <a:buSzTx/>
              <a:buFontTx/>
              <a:buNone/>
              <a:tabLst/>
              <a:defRPr/>
            </a:pPr>
            <a:r>
              <a:t>Based on a schedule or in response to the </a:t>
            </a:r>
            <a:r>
              <a:rPr>
                <a:latin typeface="Courier New" pitchFamily="49" charset="0"/>
              </a:rPr>
              <a:t>snap create </a:t>
            </a:r>
            <a:r>
              <a:t>command, the AFS is captured in a Snapshot copy named SNAP1. This Snapshot copy uses almost no additional disk space because the version of MYFILE within this Snapshot copy are the same blocks as the blocks for MYFILE in the AFS.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USE SNAPRESTORE WITH A SINGLE FILE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a file is changed, the Snapshot copy still points to the disk blocks where the file existed before it was modified, and changes are written to new disk blocks. Snapshot copies begin to consume extra space only when corresponding files in the AFS are changed or deleted. </a:t>
            </a:r>
          </a:p>
          <a:p>
            <a:pPr marL="0" marR="0" indent="0" algn="l" defTabSz="914400" rtl="0" eaLnBrk="0" fontAlgn="base" latinLnBrk="0" hangingPunct="0">
              <a:lnSpc>
                <a:spcPct val="100000"/>
              </a:lnSpc>
              <a:spcBef>
                <a:spcPct val="30000"/>
              </a:spcBef>
              <a:spcAft>
                <a:spcPct val="0"/>
              </a:spcAft>
              <a:buClrTx/>
              <a:buSzTx/>
              <a:buFontTx/>
              <a:buNone/>
              <a:tabLst/>
              <a:defRPr/>
            </a:pPr>
            <a:r>
              <a:t>In the illustration, a client modifies some data in MYFILE, causing the contents of block C to change. The WAFL (Write Anywhere File Layout) file system uses a copy-on-write policy that writes the modified block to a new location on disk, creating block C’. The AFS version of MYFILE is now composed of disk blocks A, B, and C’, whereas the Snapshot copy SNAP1 still points to blocks A, B, and C.</a:t>
            </a:r>
          </a:p>
          <a:p>
            <a:pPr marL="0" marR="0" indent="0" algn="l" defTabSz="914400" rtl="0" eaLnBrk="0" fontAlgn="base" latinLnBrk="0" hangingPunct="0">
              <a:lnSpc>
                <a:spcPct val="100000"/>
              </a:lnSpc>
              <a:spcBef>
                <a:spcPct val="30000"/>
              </a:spcBef>
              <a:spcAft>
                <a:spcPct val="0"/>
              </a:spcAft>
              <a:buClrTx/>
              <a:buSzTx/>
              <a:buFontTx/>
              <a:buNone/>
              <a:tabLst/>
              <a:defRPr/>
            </a:pPr>
            <a:r>
              <a:t>In addition to the disk space used by block C’ in the modified AFS, disk space used by the original blocks A, B, and C is still reserved in the Snapshot copy SNAP1. Deleting MYFILE in the AFS won’t free-up disk blocks A, B, and C because the Snapshot copy SNAP1 still points to those blocks.</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USE SNAPRESTORE WITH A SINGLE FILE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18</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3"/>
          <p:cNvSpPr txBox="1">
            <a:spLocks noChangeArrowheads="1"/>
          </p:cNvSpPr>
          <p:nvPr/>
        </p:nvSpPr>
        <p:spPr bwMode="auto">
          <a:xfrm>
            <a:off x="1197188" y="4728460"/>
            <a:ext cx="5340773" cy="255770"/>
          </a:xfrm>
          <a:prstGeom prst="rect">
            <a:avLst/>
          </a:prstGeom>
          <a:noFill/>
          <a:ln w="12700">
            <a:noFill/>
            <a:miter lim="800000"/>
            <a:headEnd type="none" w="sm" len="sm"/>
            <a:tailEnd type="none" w="sm" len="sm"/>
          </a:ln>
        </p:spPr>
        <p:txBody>
          <a:bodyPr lIns="96094" tIns="48045" rIns="96094" bIns="48045" anchor="ctr">
            <a:spAutoFit/>
          </a:bodyPr>
          <a:lstStyle/>
          <a:p>
            <a:pPr defTabSz="961681" eaLnBrk="0" hangingPunct="0"/>
            <a:endParaRPr lang="en-US" sz="1000" dirty="0">
              <a:latin typeface="Times New Roman" pitchFamily="18" charset="0"/>
            </a:endParaRPr>
          </a:p>
        </p:txBody>
      </p:sp>
      <p:sp>
        <p:nvSpPr>
          <p:cNvPr id="41987" name="Rectangle 6"/>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USE SNAPRESTORE WITH A SINGLE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USE SNAPRESTORE WITH A SINGLE FILE (CONT.)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REVERTING A FILE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Follow </a:t>
            </a:r>
            <a:r>
              <a:t>these steps to revert a single file. </a:t>
            </a:r>
          </a:p>
          <a:p>
            <a:pPr marL="0" marR="0" indent="0" algn="l" defTabSz="914400" rtl="0" eaLnBrk="0" fontAlgn="base" latinLnBrk="0" hangingPunct="0">
              <a:lnSpc>
                <a:spcPct val="100000"/>
              </a:lnSpc>
              <a:spcBef>
                <a:spcPct val="30000"/>
              </a:spcBef>
              <a:spcAft>
                <a:spcPct val="0"/>
              </a:spcAft>
              <a:buClrTx/>
              <a:buSzTx/>
              <a:buFontTx/>
              <a:buNone/>
              <a:tabLst/>
              <a:defRPr/>
            </a:pPr>
            <a:r>
              <a:t>1.Verify that the volume is online and writable.</a:t>
            </a:r>
          </a:p>
          <a:p>
            <a:pPr marL="0" marR="0" indent="0" algn="l" defTabSz="914400" rtl="0" eaLnBrk="0" fontAlgn="base" latinLnBrk="0" hangingPunct="0">
              <a:lnSpc>
                <a:spcPct val="100000"/>
              </a:lnSpc>
              <a:spcBef>
                <a:spcPct val="30000"/>
              </a:spcBef>
              <a:spcAft>
                <a:spcPct val="0"/>
              </a:spcAft>
              <a:buClrTx/>
              <a:buSzTx/>
              <a:buFontTx/>
              <a:buNone/>
              <a:tabLst/>
              <a:defRPr/>
            </a:pPr>
            <a:r>
              <a:t>2.List the Snapshot copies in the volume.</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system&gt; snap list /vol/vol_name</a:t>
            </a:r>
          </a:p>
          <a:p>
            <a:pPr marL="0" marR="0" indent="0" algn="l" defTabSz="914400" rtl="0" eaLnBrk="0" fontAlgn="base" latinLnBrk="0" hangingPunct="0">
              <a:lnSpc>
                <a:spcPct val="100000"/>
              </a:lnSpc>
              <a:spcBef>
                <a:spcPct val="30000"/>
              </a:spcBef>
              <a:spcAft>
                <a:spcPct val="0"/>
              </a:spcAft>
              <a:buClrTx/>
              <a:buSzTx/>
              <a:buFontTx/>
              <a:buNone/>
              <a:tabLst/>
              <a:defRPr/>
            </a:pPr>
            <a:r>
              <a:t>3.Notify network users that you are going to revert a file.</a:t>
            </a:r>
          </a:p>
          <a:p>
            <a:pPr marL="0" marR="0" indent="0" algn="l" defTabSz="914400" rtl="0" eaLnBrk="0" fontAlgn="base" latinLnBrk="0" hangingPunct="0">
              <a:lnSpc>
                <a:spcPct val="100000"/>
              </a:lnSpc>
              <a:spcBef>
                <a:spcPct val="30000"/>
              </a:spcBef>
              <a:spcAft>
                <a:spcPct val="0"/>
              </a:spcAft>
              <a:buClrTx/>
              <a:buSzTx/>
              <a:buFontTx/>
              <a:buNone/>
              <a:tabLst/>
              <a:defRPr/>
            </a:pPr>
            <a:r>
              <a:t>4.If you know the name of the Snapshot copy, initiate the restore using the following command:</a:t>
            </a:r>
          </a:p>
          <a:p>
            <a:pPr marL="0" marR="0" indent="0" algn="l" defTabSz="914400" rtl="0" eaLnBrk="0" fontAlgn="base" latinLnBrk="0" hangingPunct="0">
              <a:lnSpc>
                <a:spcPct val="100000"/>
              </a:lnSpc>
              <a:spcBef>
                <a:spcPct val="30000"/>
              </a:spcBef>
              <a:spcAft>
                <a:spcPct val="0"/>
              </a:spcAft>
              <a:buClrTx/>
              <a:buSzTx/>
              <a:buFont typeface="Arial" pitchFamily="34" charset="0"/>
              <a:buChar char="•"/>
              <a:tabLst/>
              <a:defRPr/>
            </a:pPr>
            <a:r>
              <a:rPr>
                <a:latin typeface="Courier New" pitchFamily="49" charset="0"/>
              </a:rPr>
              <a:t>system&gt; snap restore -t file -s snapshot_name path_and_file_name </a:t>
            </a:r>
          </a:p>
          <a:p>
            <a:pPr lvl="1">
              <a:buFont typeface="Arial" pitchFamily="34" charset="0"/>
              <a:buChar char="•"/>
              <a:defRPr/>
            </a:pPr>
            <a:r>
              <a:t>-t file indicates that a file SnapRestore is to be performed.</a:t>
            </a:r>
          </a:p>
          <a:p>
            <a:pPr lvl="1">
              <a:buFont typeface="Arial" pitchFamily="34" charset="0"/>
              <a:buChar char="•"/>
              <a:defRPr/>
            </a:pPr>
            <a:r>
              <a:rPr i="1"/>
              <a:t>path_and_file_name</a:t>
            </a:r>
            <a:r>
              <a:t> is the complete path to the name of the file to be reverted. </a:t>
            </a:r>
          </a:p>
          <a:p>
            <a:pPr marL="0" marR="0" indent="0" algn="l" defTabSz="914400" rtl="0" eaLnBrk="0" fontAlgn="base" latinLnBrk="0" hangingPunct="0">
              <a:lnSpc>
                <a:spcPct val="100000"/>
              </a:lnSpc>
              <a:spcBef>
                <a:spcPct val="30000"/>
              </a:spcBef>
              <a:spcAft>
                <a:spcPct val="0"/>
              </a:spcAft>
              <a:buClrTx/>
              <a:buSzTx/>
              <a:buFontTx/>
              <a:buNone/>
              <a:tabLst/>
              <a:defRPr/>
            </a:pPr>
            <a:r>
              <a:t>Data ONTAP displays a warning message and prompts you to confirm your decision to revert the file. Press </a:t>
            </a:r>
            <a:r>
              <a:rPr b="1"/>
              <a:t>Y</a:t>
            </a:r>
            <a:r>
              <a:t> to confirm that you want to revert the file. If you do not want to proceed enter Ctrl-C.</a:t>
            </a:r>
          </a:p>
          <a:p>
            <a:pPr marL="0" marR="0" indent="0" algn="l" defTabSz="914400" rtl="0" eaLnBrk="0" fontAlgn="base" latinLnBrk="0" hangingPunct="0">
              <a:lnSpc>
                <a:spcPct val="100000"/>
              </a:lnSpc>
              <a:spcBef>
                <a:spcPct val="30000"/>
              </a:spcBef>
              <a:spcAft>
                <a:spcPct val="0"/>
              </a:spcAft>
              <a:buClrTx/>
              <a:buSzTx/>
              <a:buFontTx/>
              <a:buNone/>
              <a:tabLst/>
              <a:defRPr/>
            </a:pPr>
            <a:r>
              <a:t>If the file already exists in the AFS, it will be overwritten with the version in the Snapshot copy.</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21</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 VERSUS COPYING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r>
              <a:rPr smtClean="0"/>
              <a:t>When </a:t>
            </a:r>
            <a:r>
              <a:t>restoring large quantities of data, it takes a long time to either copy files from a Snapshot copy or restore them from tape. In this case, using SnapRestore technology is the preferred method for recovering data because it saves time.</a:t>
            </a:r>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23</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SNAPRESTORE CONSIDERATIONS</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xfrm>
            <a:off x="6170612" y="7837715"/>
            <a:ext cx="2668587" cy="1663474"/>
          </a:xfrm>
        </p:spPr>
        <p:txBody>
          <a:bodyPr/>
          <a:lstStyle/>
          <a:p>
            <a:r>
              <a:rPr lang="en-US" dirty="0" smtClean="0"/>
              <a:t>&lt;8char-loname </a:t>
            </a:r>
            <a:r>
              <a:rPr lang="en-US" dirty="0" err="1" smtClean="0"/>
              <a:t>vi.j</a:t>
            </a:r>
            <a:r>
              <a:rPr lang="en-US" dirty="0" smtClean="0"/>
              <a:t>&gt;</a:t>
            </a:r>
            <a:fld id="{F5231EA2-22BA-465C-A3C7-BC5DA086F2B6}" type="slidenum">
              <a:rPr lang="en-US" smtClean="0"/>
              <a:pPr/>
              <a:t>24</a:t>
            </a:fld>
            <a:endParaRPr lang="en-US" dirty="0"/>
          </a:p>
        </p:txBody>
      </p:sp>
      <p:sp>
        <p:nvSpPr>
          <p:cNvPr id="44036"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 RULES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Notes Placeholder 5"/>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SNAPRESTORE AND BACKUP OPERATIONS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25</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Slide Number Placeholder 3"/>
          <p:cNvSpPr>
            <a:spLocks noGrp="1"/>
          </p:cNvSpPr>
          <p:nvPr>
            <p:ph type="sldNum" sz="quarter" idx="5"/>
          </p:nvPr>
        </p:nvSpPr>
        <p:spPr/>
        <p:txBody>
          <a:bodyPr/>
          <a:lstStyle/>
          <a:p>
            <a:fld id="{1D3C277F-3253-46B5-BF55-D32EC364BB95}" type="slidenum">
              <a:rPr lang="en-US" smtClean="0"/>
              <a:pPr/>
              <a:t>26</a:t>
            </a:fld>
            <a:endParaRPr lang="en-US" dirty="0" smtClean="0"/>
          </a:p>
        </p:txBody>
      </p:sp>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endParaRPr dirty="0"/>
          </a:p>
        </p:txBody>
      </p:sp>
      <p:sp>
        <p:nvSpPr>
          <p:cNvPr id="9" name="Slide Image Placeholder 8"/>
          <p:cNvSpPr>
            <a:spLocks noGrp="1" noRot="1" noChangeAspect="1"/>
          </p:cNvSpPr>
          <p:nvPr>
            <p:ph type="sldImg"/>
          </p:nvPr>
        </p:nvSpPr>
        <p:spPr>
          <a:xfrm>
            <a:off x="687388" y="228600"/>
            <a:ext cx="5181600" cy="3886200"/>
          </a:xfr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MODULE SUMMARY</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2"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EXERCISE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6" name="Slide Image Placeholder 5"/>
          <p:cNvSpPr>
            <a:spLocks noGrp="1" noRot="1" noChangeAspect="1"/>
          </p:cNvSpPr>
          <p:nvPr>
            <p:ph type="sldImg"/>
          </p:nvPr>
        </p:nvSpPr>
        <p:spPr>
          <a:xfrm>
            <a:off x="687388" y="228600"/>
            <a:ext cx="5181600" cy="3886200"/>
          </a:xfrm>
        </p:spPr>
      </p:sp>
      <p:sp>
        <p:nvSpPr>
          <p:cNvPr id="7" name="Slide Number Placeholder 6"/>
          <p:cNvSpPr>
            <a:spLocks noGrp="1"/>
          </p:cNvSpPr>
          <p:nvPr>
            <p:ph type="sldNum" sz="quarter" idx="10"/>
          </p:nvPr>
        </p:nvSpPr>
        <p:spPr/>
        <p:txBody>
          <a:bodyPr/>
          <a:lstStyle/>
          <a:p>
            <a:pPr>
              <a:defRPr/>
            </a:pPr>
            <a:fld id="{9884764F-6734-4E98-BA4A-4193F051EE6C}" type="slidenum">
              <a:rPr lang="en-US" smtClean="0"/>
              <a:pPr>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otes Placeholder 4"/>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7" name="Slide Image Placeholder 6"/>
          <p:cNvSpPr>
            <a:spLocks noGrp="1" noRot="1" noChangeAspect="1"/>
          </p:cNvSpPr>
          <p:nvPr>
            <p:ph type="sldImg"/>
          </p:nvPr>
        </p:nvSpPr>
        <p:spPr>
          <a:xfrm>
            <a:off x="687388" y="228600"/>
            <a:ext cx="5181600" cy="3886200"/>
          </a:xfrm>
        </p:spPr>
      </p:sp>
      <p:sp>
        <p:nvSpPr>
          <p:cNvPr id="8" name="Slide Number Placeholder 7"/>
          <p:cNvSpPr>
            <a:spLocks noGrp="1"/>
          </p:cNvSpPr>
          <p:nvPr>
            <p:ph type="sldNum" sz="quarter" idx="10"/>
          </p:nvPr>
        </p:nvSpPr>
        <p:spPr/>
        <p:txBody>
          <a:bodyPr/>
          <a:lstStyle/>
          <a:p>
            <a:pPr>
              <a:defRPr/>
            </a:pPr>
            <a:fld id="{9884764F-6734-4E98-BA4A-4193F051EE6C}" type="slidenum">
              <a:rPr lang="en-US" smtClean="0"/>
              <a:pPr>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3"/>
          <p:cNvSpPr>
            <a:spLocks noGrp="1" noChangeArrowheads="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dirty="0" smtClean="0"/>
              <a:t>Please </a:t>
            </a:r>
            <a:r>
              <a:rPr dirty="0"/>
              <a:t>refer to your Exercise Guide for more instruction.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dirty="0"/>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30</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Notes Placeholder 16"/>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mtClean="0"/>
              <a:t>CHECK YOUR UNDERSTANDING: ANSWERS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mtClean="0"/>
          </a:p>
          <a:p>
            <a:pPr marL="0" marR="0" indent="0" algn="l" defTabSz="914400" rtl="0" eaLnBrk="0" fontAlgn="base" latinLnBrk="0" hangingPunct="0">
              <a:lnSpc>
                <a:spcPct val="100000"/>
              </a:lnSpc>
              <a:spcBef>
                <a:spcPct val="30000"/>
              </a:spcBef>
              <a:spcAft>
                <a:spcPct val="0"/>
              </a:spcAft>
              <a:buClrTx/>
              <a:buSzTx/>
              <a:buFontTx/>
              <a:buNone/>
              <a:tabLst/>
              <a:defRPr/>
            </a:pPr>
            <a:endParaRPr/>
          </a:p>
        </p:txBody>
      </p:sp>
      <p:sp>
        <p:nvSpPr>
          <p:cNvPr id="5" name="Slide Image Placeholder 4"/>
          <p:cNvSpPr>
            <a:spLocks noGrp="1" noRot="1" noChangeAspect="1"/>
          </p:cNvSpPr>
          <p:nvPr>
            <p:ph type="sldImg"/>
          </p:nvPr>
        </p:nvSpPr>
        <p:spPr>
          <a:xfrm>
            <a:off x="687388" y="228600"/>
            <a:ext cx="5181600" cy="3886200"/>
          </a:xfrm>
        </p:spPr>
      </p:sp>
      <p:sp>
        <p:nvSpPr>
          <p:cNvPr id="6" name="Slide Number Placeholder 5"/>
          <p:cNvSpPr>
            <a:spLocks noGrp="1"/>
          </p:cNvSpPr>
          <p:nvPr>
            <p:ph type="sldNum" sz="quarter" idx="10"/>
          </p:nvPr>
        </p:nvSpPr>
        <p:spPr/>
        <p:txBody>
          <a:bodyPr/>
          <a:lstStyle/>
          <a:p>
            <a:pPr>
              <a:defRPr/>
            </a:pPr>
            <a:fld id="{9884764F-6734-4E98-BA4A-4193F051EE6C}" type="slidenum">
              <a:rPr lang="en-US" smtClean="0"/>
              <a:pPr>
                <a:defRPr/>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5" name="Freeform 3"/>
          <p:cNvSpPr>
            <a:spLocks/>
          </p:cNvSpPr>
          <p:nvPr userDrawn="1"/>
        </p:nvSpPr>
        <p:spPr bwMode="invGray">
          <a:xfrm>
            <a:off x="1447800" y="0"/>
            <a:ext cx="7696200" cy="6858000"/>
          </a:xfrm>
          <a:custGeom>
            <a:avLst/>
            <a:gdLst/>
            <a:ahLst/>
            <a:cxnLst>
              <a:cxn ang="0">
                <a:pos x="0" y="4320"/>
              </a:cxn>
              <a:cxn ang="0">
                <a:pos x="0" y="0"/>
              </a:cxn>
              <a:cxn ang="0">
                <a:pos x="4848" y="0"/>
              </a:cxn>
              <a:cxn ang="0">
                <a:pos x="4848" y="4320"/>
              </a:cxn>
              <a:cxn ang="0">
                <a:pos x="4608" y="4320"/>
              </a:cxn>
              <a:cxn ang="0">
                <a:pos x="4608" y="1344"/>
              </a:cxn>
              <a:cxn ang="0">
                <a:pos x="2880" y="1344"/>
              </a:cxn>
              <a:cxn ang="0">
                <a:pos x="2880" y="4320"/>
              </a:cxn>
              <a:cxn ang="0">
                <a:pos x="0" y="4320"/>
              </a:cxn>
            </a:cxnLst>
            <a:rect l="0" t="0" r="r" b="b"/>
            <a:pathLst>
              <a:path w="4848" h="4320">
                <a:moveTo>
                  <a:pt x="0" y="4320"/>
                </a:moveTo>
                <a:lnTo>
                  <a:pt x="0" y="0"/>
                </a:lnTo>
                <a:lnTo>
                  <a:pt x="4848" y="0"/>
                </a:lnTo>
                <a:lnTo>
                  <a:pt x="4848" y="4320"/>
                </a:lnTo>
                <a:lnTo>
                  <a:pt x="4608" y="4320"/>
                </a:lnTo>
                <a:lnTo>
                  <a:pt x="4608" y="1344"/>
                </a:lnTo>
                <a:lnTo>
                  <a:pt x="2880" y="1344"/>
                </a:lnTo>
                <a:lnTo>
                  <a:pt x="2880" y="4320"/>
                </a:lnTo>
                <a:lnTo>
                  <a:pt x="0" y="4320"/>
                </a:lnTo>
                <a:close/>
              </a:path>
            </a:pathLst>
          </a:custGeom>
          <a:solidFill>
            <a:schemeClr val="hlink"/>
          </a:solidFill>
          <a:ln w="9525" cap="flat" cmpd="sng">
            <a:noFill/>
            <a:prstDash val="solid"/>
            <a:round/>
            <a:headEnd/>
            <a:tailEnd/>
          </a:ln>
          <a:effectLst/>
        </p:spPr>
        <p:txBody>
          <a:bodyPr wrap="none" anchor="ctr">
            <a:spAutoFit/>
          </a:bodyPr>
          <a:lstStyle/>
          <a:p>
            <a:pPr algn="ctr">
              <a:buClr>
                <a:schemeClr val="accent2"/>
              </a:buClr>
              <a:buFont typeface="Wingdings 2" pitchFamily="18" charset="2"/>
              <a:buNone/>
              <a:defRPr/>
            </a:pPr>
            <a:endParaRPr lang="en-US" dirty="0"/>
          </a:p>
        </p:txBody>
      </p:sp>
      <p:sp>
        <p:nvSpPr>
          <p:cNvPr id="38918" name="Rectangle 6"/>
          <p:cNvSpPr>
            <a:spLocks noGrp="1" noChangeArrowheads="1"/>
          </p:cNvSpPr>
          <p:nvPr>
            <p:ph type="subTitle" idx="1"/>
          </p:nvPr>
        </p:nvSpPr>
        <p:spPr bwMode="black">
          <a:xfrm>
            <a:off x="1533525" y="4410075"/>
            <a:ext cx="4343400" cy="1685925"/>
          </a:xfrm>
        </p:spPr>
        <p:txBody>
          <a:bodyPr/>
          <a:lstStyle>
            <a:lvl1pPr marL="0" indent="0">
              <a:buFont typeface="Wingdings 2" pitchFamily="18" charset="2"/>
              <a:buNone/>
              <a:defRPr sz="2000">
                <a:solidFill>
                  <a:schemeClr val="bg1"/>
                </a:solidFill>
              </a:defRPr>
            </a:lvl1pPr>
          </a:lstStyle>
          <a:p>
            <a:r>
              <a:rPr lang="en-US"/>
              <a:t>Click to edit Master subtitle style</a:t>
            </a:r>
          </a:p>
        </p:txBody>
      </p:sp>
      <p:sp>
        <p:nvSpPr>
          <p:cNvPr id="38919" name="Rectangle 7"/>
          <p:cNvSpPr>
            <a:spLocks noGrp="1" noChangeArrowheads="1"/>
          </p:cNvSpPr>
          <p:nvPr>
            <p:ph type="ctrTitle"/>
          </p:nvPr>
        </p:nvSpPr>
        <p:spPr bwMode="black">
          <a:xfrm>
            <a:off x="1524000" y="2006600"/>
            <a:ext cx="4343400" cy="2003425"/>
          </a:xfrm>
        </p:spPr>
        <p:txBody>
          <a:bodyPr tIns="45720" bIns="45720" anchor="b"/>
          <a:lstStyle>
            <a:lvl1pPr>
              <a:defRPr sz="3400">
                <a:solidFill>
                  <a:schemeClr val="bg1"/>
                </a:solidFill>
              </a:defRPr>
            </a:lvl1pPr>
          </a:lstStyle>
          <a:p>
            <a:r>
              <a:rPr lang="en-US"/>
              <a:t>Click to edit Master title style</a:t>
            </a:r>
          </a:p>
        </p:txBody>
      </p:sp>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2" name="Picture 11" descr="na_logotag_vrt_2c_rgb_sm.png"/>
          <p:cNvPicPr>
            <a:picLocks noChangeAspect="1"/>
          </p:cNvPicPr>
          <p:nvPr userDrawn="1"/>
        </p:nvPicPr>
        <p:blipFill>
          <a:blip r:embed="rId2" cstate="print"/>
          <a:stretch>
            <a:fillRect/>
          </a:stretch>
        </p:blipFill>
        <p:spPr>
          <a:xfrm>
            <a:off x="40887" y="69246"/>
            <a:ext cx="1344168" cy="1707093"/>
          </a:xfrm>
          <a:prstGeom prst="rect">
            <a:avLst/>
          </a:prstGeom>
        </p:spPr>
      </p:pic>
      <p:pic>
        <p:nvPicPr>
          <p:cNvPr id="11" name="Picture 10" descr="na_tagR_1c-rev_rgb.png"/>
          <p:cNvPicPr>
            <a:picLocks noChangeAspect="1"/>
          </p:cNvPicPr>
          <p:nvPr userDrawn="1"/>
        </p:nvPicPr>
        <p:blipFill>
          <a:blip r:embed="rId3" cstate="print"/>
          <a:stretch>
            <a:fillRect/>
          </a:stretch>
        </p:blipFill>
        <p:spPr>
          <a:xfrm>
            <a:off x="6678709" y="1000695"/>
            <a:ext cx="2286000" cy="584835"/>
          </a:xfrm>
          <a:prstGeom prst="rect">
            <a:avLst/>
          </a:prstGeom>
        </p:spPr>
      </p:pic>
      <p:pic>
        <p:nvPicPr>
          <p:cNvPr id="15" name="Picture 14" descr="wing.png"/>
          <p:cNvPicPr>
            <a:picLocks noChangeAspect="1"/>
          </p:cNvPicPr>
          <p:nvPr userDrawn="1"/>
        </p:nvPicPr>
        <p:blipFill>
          <a:blip r:embed="rId4" cstate="print"/>
          <a:stretch>
            <a:fillRect/>
          </a:stretch>
        </p:blipFill>
        <p:spPr>
          <a:xfrm>
            <a:off x="3903936" y="3827930"/>
            <a:ext cx="4864666" cy="147021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ubtitle Slide">
    <p:bg>
      <p:bgPr>
        <a:solidFill>
          <a:srgbClr val="FFFFFF"/>
        </a:solidFill>
        <a:effectLst/>
      </p:bgPr>
    </p:bg>
    <p:spTree>
      <p:nvGrpSpPr>
        <p:cNvPr id="1" name=""/>
        <p:cNvGrpSpPr/>
        <p:nvPr/>
      </p:nvGrpSpPr>
      <p:grpSpPr>
        <a:xfrm>
          <a:off x="0" y="0"/>
          <a:ext cx="0" cy="0"/>
          <a:chOff x="0" y="0"/>
          <a:chExt cx="0" cy="0"/>
        </a:xfrm>
      </p:grpSpPr>
      <p:sp>
        <p:nvSpPr>
          <p:cNvPr id="9" name="Rectangle 8"/>
          <p:cNvSpPr>
            <a:spLocks noGrp="1" noChangeArrowheads="1"/>
          </p:cNvSpPr>
          <p:nvPr>
            <p:ph type="ftr" sz="quarter" idx="10"/>
          </p:nvPr>
        </p:nvSpPr>
        <p:spPr>
          <a:xfrm>
            <a:off x="1546225" y="6600825"/>
            <a:ext cx="4397375" cy="228600"/>
          </a:xfrm>
        </p:spPr>
        <p:txBody>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11" name="Picture 10" descr="na_tagR_1c-rev_rgb.png"/>
          <p:cNvPicPr>
            <a:picLocks noChangeAspect="1"/>
          </p:cNvPicPr>
          <p:nvPr userDrawn="1"/>
        </p:nvPicPr>
        <p:blipFill>
          <a:blip r:embed="rId2" cstate="print"/>
          <a:stretch>
            <a:fillRect/>
          </a:stretch>
        </p:blipFill>
        <p:spPr>
          <a:xfrm>
            <a:off x="6678709" y="1000695"/>
            <a:ext cx="2286000" cy="584835"/>
          </a:xfrm>
          <a:prstGeom prst="rect">
            <a:avLst/>
          </a:prstGeom>
        </p:spPr>
      </p:pic>
      <p:sp>
        <p:nvSpPr>
          <p:cNvPr id="10" name="Rectangle 2"/>
          <p:cNvSpPr>
            <a:spLocks noChangeArrowheads="1"/>
          </p:cNvSpPr>
          <p:nvPr userDrawn="1"/>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4" name="Slide Number Placeholder 4"/>
          <p:cNvSpPr>
            <a:spLocks noGrp="1"/>
          </p:cNvSpPr>
          <p:nvPr userDrawn="1">
            <p:ph type="sldNum" sz="quarter" idx="11"/>
          </p:nvPr>
        </p:nvSpPr>
        <p:spPr>
          <a:xfrm>
            <a:off x="8305800" y="6597650"/>
            <a:ext cx="685800" cy="228600"/>
          </a:xfrm>
          <a:noFill/>
        </p:spPr>
        <p:txBody>
          <a:bodyPr/>
          <a:lstStyle/>
          <a:p>
            <a:fld id="{B16028E5-E08D-449F-84F1-7657E6E1EFEF}" type="slidenum">
              <a:rPr lang="en-US" smtClean="0"/>
              <a:pPr/>
              <a:t>‹#›</a:t>
            </a:fld>
            <a:endParaRPr lang="en-US" dirty="0" smtClean="0"/>
          </a:p>
        </p:txBody>
      </p:sp>
      <p:pic>
        <p:nvPicPr>
          <p:cNvPr id="16" name="Picture 15" descr="jump.png"/>
          <p:cNvPicPr>
            <a:picLocks noChangeAspect="1"/>
          </p:cNvPicPr>
          <p:nvPr userDrawn="1"/>
        </p:nvPicPr>
        <p:blipFill>
          <a:blip r:embed="rId3" cstate="print"/>
          <a:stretch>
            <a:fillRect/>
          </a:stretch>
        </p:blipFill>
        <p:spPr>
          <a:xfrm>
            <a:off x="5396089" y="1230496"/>
            <a:ext cx="3533421" cy="1943382"/>
          </a:xfrm>
          <a:prstGeom prst="rect">
            <a:avLst/>
          </a:prstGeom>
        </p:spPr>
      </p:pic>
      <p:pic>
        <p:nvPicPr>
          <p:cNvPr id="15" name="Picture 14" descr="na_logotag_vrt_2c_rgb_sm.png"/>
          <p:cNvPicPr>
            <a:picLocks noChangeAspect="1"/>
          </p:cNvPicPr>
          <p:nvPr userDrawn="1"/>
        </p:nvPicPr>
        <p:blipFill>
          <a:blip r:embed="rId4" cstate="print"/>
          <a:stretch>
            <a:fillRect/>
          </a:stretch>
        </p:blipFill>
        <p:spPr>
          <a:xfrm>
            <a:off x="125127" y="73989"/>
            <a:ext cx="859536" cy="1091610"/>
          </a:xfrm>
          <a:prstGeom prst="rect">
            <a:avLst/>
          </a:prstGeom>
        </p:spPr>
      </p:pic>
      <p:sp>
        <p:nvSpPr>
          <p:cNvPr id="18" name="Title 17"/>
          <p:cNvSpPr>
            <a:spLocks noGrp="1"/>
          </p:cNvSpPr>
          <p:nvPr>
            <p:ph type="title"/>
          </p:nvPr>
        </p:nvSpPr>
        <p:spPr>
          <a:xfrm>
            <a:off x="1123950" y="1262064"/>
            <a:ext cx="4025900" cy="2742908"/>
          </a:xfrm>
          <a:noFill/>
          <a:ln w="9525">
            <a:noFill/>
            <a:miter lim="800000"/>
            <a:headEnd/>
            <a:tailEnd/>
          </a:ln>
        </p:spPr>
        <p:txBody>
          <a:bodyPr vert="horz" wrap="square" lIns="91440" tIns="0" rIns="91440" bIns="0" numCol="1" anchor="b" anchorCtr="0" compatLnSpc="1">
            <a:prstTxWarp prst="textNoShape">
              <a:avLst/>
            </a:prstTxWarp>
          </a:bodyPr>
          <a:lstStyle>
            <a:lvl1pPr algn="l" rtl="0" eaLnBrk="0" fontAlgn="base" hangingPunct="0">
              <a:spcBef>
                <a:spcPct val="0"/>
              </a:spcBef>
              <a:spcAft>
                <a:spcPct val="0"/>
              </a:spcAft>
              <a:defRPr lang="en-US" sz="3000" b="1" dirty="0">
                <a:solidFill>
                  <a:schemeClr val="tx1"/>
                </a:solidFill>
                <a:latin typeface="+mj-lt"/>
                <a:ea typeface="+mj-ea"/>
                <a:cs typeface="+mj-cs"/>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sldNum" sz="quarter" idx="10"/>
          </p:nvPr>
        </p:nvSpPr>
        <p:spPr>
          <a:ln/>
        </p:spPr>
        <p:txBody>
          <a:bodyPr/>
          <a:lstStyle>
            <a:lvl1pPr>
              <a:defRPr/>
            </a:lvl1pPr>
          </a:lstStyle>
          <a:p>
            <a:pPr>
              <a:defRPr/>
            </a:pPr>
            <a:fld id="{5A215FA5-3C60-46E0-B474-67F17A5F2E76}" type="slidenum">
              <a:rPr lang="en-US"/>
              <a:pPr>
                <a:defRPr/>
              </a:pPr>
              <a:t>‹#›</a:t>
            </a:fld>
            <a:endParaRPr lang="en-US" dirty="0"/>
          </a:p>
        </p:txBody>
      </p:sp>
      <p:sp>
        <p:nvSpPr>
          <p:cNvPr id="5"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itle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123950"/>
            <a:ext cx="3886200" cy="5353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sldNum" sz="quarter" idx="10"/>
          </p:nvPr>
        </p:nvSpPr>
        <p:spPr>
          <a:ln/>
        </p:spPr>
        <p:txBody>
          <a:bodyPr/>
          <a:lstStyle>
            <a:lvl1pPr>
              <a:defRPr/>
            </a:lvl1pPr>
          </a:lstStyle>
          <a:p>
            <a:pPr>
              <a:defRPr/>
            </a:pPr>
            <a:fld id="{C0721F76-E55F-4874-A991-2DD9494AE5AA}" type="slidenum">
              <a:rPr lang="en-US"/>
              <a:pPr>
                <a:defRPr/>
              </a:pPr>
              <a:t>‹#›</a:t>
            </a:fld>
            <a:endParaRPr lang="en-US" dirty="0"/>
          </a:p>
        </p:txBody>
      </p:sp>
      <p:sp>
        <p:nvSpPr>
          <p:cNvPr id="6"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Content Left, Picture Righ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5024257" y="1124711"/>
            <a:ext cx="3849624"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ext Placeholder 2"/>
          <p:cNvSpPr>
            <a:spLocks noGrp="1"/>
          </p:cNvSpPr>
          <p:nvPr>
            <p:ph type="body" sz="half" idx="12"/>
          </p:nvPr>
        </p:nvSpPr>
        <p:spPr>
          <a:xfrm>
            <a:off x="990600"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Content Right, Picture Lef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11" name="Text Placeholder 2"/>
          <p:cNvSpPr>
            <a:spLocks noGrp="1"/>
          </p:cNvSpPr>
          <p:nvPr>
            <p:ph type="body" sz="half" idx="1"/>
          </p:nvPr>
        </p:nvSpPr>
        <p:spPr>
          <a:xfrm>
            <a:off x="5028028" y="1123950"/>
            <a:ext cx="3849414" cy="53530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2"/>
          <p:cNvSpPr>
            <a:spLocks noGrp="1"/>
          </p:cNvSpPr>
          <p:nvPr>
            <p:ph idx="12"/>
          </p:nvPr>
        </p:nvSpPr>
        <p:spPr>
          <a:xfrm>
            <a:off x="996517" y="1124713"/>
            <a:ext cx="3925107" cy="5349240"/>
          </a:xfrm>
        </p:spPr>
        <p:txBody>
          <a:bodyPr/>
          <a:lstStyle>
            <a:lvl1pPr>
              <a:defRPr sz="2800"/>
            </a:lvl1pPr>
            <a:lvl2pPr>
              <a:defRPr sz="26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90600" y="1123950"/>
            <a:ext cx="3886200" cy="53530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5029200" y="1123950"/>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5029200" y="3876675"/>
            <a:ext cx="3886200" cy="2600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0"/>
          </p:nvPr>
        </p:nvSpPr>
        <p:spPr>
          <a:xfrm>
            <a:off x="8305800" y="6597650"/>
            <a:ext cx="685800" cy="228600"/>
          </a:xfrm>
        </p:spPr>
        <p:txBody>
          <a:bodyPr/>
          <a:lstStyle>
            <a:lvl1pPr>
              <a:defRPr/>
            </a:lvl1pPr>
          </a:lstStyle>
          <a:p>
            <a:fld id="{B6770D2A-363C-46E9-AC56-4120BF0F6FF1}" type="slidenum">
              <a:rPr lang="en-US"/>
              <a:pPr/>
              <a:t>‹#›</a:t>
            </a:fld>
            <a:endParaRPr lang="en-US" dirty="0"/>
          </a:p>
        </p:txBody>
      </p:sp>
      <p:sp>
        <p:nvSpPr>
          <p:cNvPr id="7" name="Footer Placeholder 6"/>
          <p:cNvSpPr>
            <a:spLocks noGrp="1"/>
          </p:cNvSpPr>
          <p:nvPr>
            <p:ph type="ftr" sz="quarter" idx="11"/>
          </p:nvPr>
        </p:nvSpPr>
        <p:spPr>
          <a:xfrm>
            <a:off x="3352800" y="6600825"/>
            <a:ext cx="4876800" cy="228600"/>
          </a:xfrm>
        </p:spPr>
        <p:txBody>
          <a:bodyPr/>
          <a:lstStyle>
            <a:lvl1pPr>
              <a:defRPr/>
            </a:lvl1p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5" name="Text Placeholder 4"/>
          <p:cNvSpPr>
            <a:spLocks noGrp="1"/>
          </p:cNvSpPr>
          <p:nvPr>
            <p:ph type="body" sz="quarter" idx="3"/>
          </p:nvPr>
        </p:nvSpPr>
        <p:spPr>
          <a:xfrm>
            <a:off x="5033305" y="1097817"/>
            <a:ext cx="3712464"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33303" y="1870064"/>
            <a:ext cx="3712464"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
          <p:cNvSpPr>
            <a:spLocks noGrp="1"/>
          </p:cNvSpPr>
          <p:nvPr>
            <p:ph type="title"/>
          </p:nvPr>
        </p:nvSpPr>
        <p:spPr>
          <a:xfrm>
            <a:off x="996517" y="104775"/>
            <a:ext cx="7885112" cy="914400"/>
          </a:xfrm>
        </p:spPr>
        <p:txBody>
          <a:bodyPr/>
          <a:lstStyle/>
          <a:p>
            <a:r>
              <a:rPr lang="en-US" smtClean="0"/>
              <a:t>Click to edit Master title style</a:t>
            </a:r>
            <a:endParaRPr lang="en-US"/>
          </a:p>
        </p:txBody>
      </p:sp>
      <p:sp>
        <p:nvSpPr>
          <p:cNvPr id="13" name="Text Placeholder 4"/>
          <p:cNvSpPr>
            <a:spLocks noGrp="1"/>
          </p:cNvSpPr>
          <p:nvPr>
            <p:ph type="body" sz="quarter" idx="12"/>
          </p:nvPr>
        </p:nvSpPr>
        <p:spPr>
          <a:xfrm>
            <a:off x="996517" y="1097817"/>
            <a:ext cx="3715273" cy="746077"/>
          </a:xfrm>
        </p:spPr>
        <p:txBody>
          <a:bodyPr anchor="b"/>
          <a:lstStyle>
            <a:lvl1pPr marL="0" indent="0">
              <a:buNone/>
              <a:defRPr sz="2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5"/>
          <p:cNvSpPr>
            <a:spLocks noGrp="1"/>
          </p:cNvSpPr>
          <p:nvPr>
            <p:ph sz="quarter" idx="13"/>
          </p:nvPr>
        </p:nvSpPr>
        <p:spPr>
          <a:xfrm>
            <a:off x="996517" y="1870059"/>
            <a:ext cx="3715272" cy="4393481"/>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sldNum" sz="quarter" idx="14"/>
          </p:nvPr>
        </p:nvSpPr>
        <p:spPr>
          <a:ln/>
        </p:spPr>
        <p:txBody>
          <a:bodyPr/>
          <a:lstStyle>
            <a:lvl1pPr>
              <a:defRPr/>
            </a:lvl1pPr>
          </a:lstStyle>
          <a:p>
            <a:pPr>
              <a:defRPr/>
            </a:pPr>
            <a:fld id="{A64A0DA7-FE8A-4558-8CC0-1AC86978114B}" type="slidenum">
              <a:rPr lang="en-US"/>
              <a:pPr>
                <a:defRPr/>
              </a:pPr>
              <a:t>‹#›</a:t>
            </a:fld>
            <a:endParaRPr lang="en-US" dirty="0"/>
          </a:p>
        </p:txBody>
      </p:sp>
      <p:sp>
        <p:nvSpPr>
          <p:cNvPr id="8" name="Rectangle 7"/>
          <p:cNvSpPr>
            <a:spLocks noGrp="1" noChangeArrowheads="1"/>
          </p:cNvSpPr>
          <p:nvPr>
            <p:ph type="ftr" sz="quarter" idx="15"/>
          </p:nvPr>
        </p:nvSpPr>
        <p:spPr>
          <a:ln/>
        </p:spPr>
        <p:txBody>
          <a:bodyPr/>
          <a:lstStyle>
            <a:lvl1pPr>
              <a:defRPr/>
            </a:lvl1pPr>
          </a:lstStyle>
          <a:p>
            <a:pPr>
              <a:defRPr/>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op, Bottom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Rectangle 4"/>
          <p:cNvSpPr>
            <a:spLocks noGrp="1" noChangeArrowheads="1"/>
          </p:cNvSpPr>
          <p:nvPr>
            <p:ph type="sldNum" sz="quarter" idx="10"/>
          </p:nvPr>
        </p:nvSpPr>
        <p:spPr>
          <a:ln/>
        </p:spPr>
        <p:txBody>
          <a:bodyPr/>
          <a:lstStyle>
            <a:lvl1pPr>
              <a:defRPr/>
            </a:lvl1pPr>
          </a:lstStyle>
          <a:p>
            <a:pPr>
              <a:defRPr/>
            </a:pPr>
            <a:fld id="{35F0AB3B-FB7D-41F1-B845-4DBB8A524373}" type="slidenum">
              <a:rPr lang="en-US"/>
              <a:pPr>
                <a:defRPr/>
              </a:pPr>
              <a:t>‹#›</a:t>
            </a:fld>
            <a:endParaRPr lang="en-US" dirty="0"/>
          </a:p>
        </p:txBody>
      </p:sp>
      <p:sp>
        <p:nvSpPr>
          <p:cNvPr id="4" name="Rectangle 7"/>
          <p:cNvSpPr>
            <a:spLocks noGrp="1" noChangeArrowheads="1"/>
          </p:cNvSpPr>
          <p:nvPr>
            <p:ph type="ftr" sz="quarter" idx="11"/>
          </p:nvPr>
        </p:nvSpPr>
        <p:spPr>
          <a:ln/>
        </p:spPr>
        <p:txBody>
          <a:bodyPr/>
          <a:lstStyle>
            <a:lvl1pPr>
              <a:defRPr/>
            </a:lvl1pPr>
          </a:lstStyle>
          <a:p>
            <a:pPr>
              <a:defRPr/>
            </a:pPr>
            <a:endParaRPr/>
          </a:p>
        </p:txBody>
      </p:sp>
      <p:sp>
        <p:nvSpPr>
          <p:cNvPr id="5" name="Content Placeholder 2"/>
          <p:cNvSpPr>
            <a:spLocks noGrp="1"/>
          </p:cNvSpPr>
          <p:nvPr>
            <p:ph idx="1"/>
          </p:nvPr>
        </p:nvSpPr>
        <p:spPr>
          <a:xfrm>
            <a:off x="990600" y="1128896"/>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2"/>
          <p:cNvSpPr>
            <a:spLocks noGrp="1"/>
          </p:cNvSpPr>
          <p:nvPr>
            <p:ph idx="12"/>
          </p:nvPr>
        </p:nvSpPr>
        <p:spPr>
          <a:xfrm>
            <a:off x="987552" y="3657634"/>
            <a:ext cx="7924800" cy="232869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3" name="Chart Placeholder 2"/>
          <p:cNvSpPr>
            <a:spLocks noGrp="1"/>
          </p:cNvSpPr>
          <p:nvPr>
            <p:ph type="chart" idx="1"/>
          </p:nvPr>
        </p:nvSpPr>
        <p:spPr>
          <a:xfrm>
            <a:off x="990600" y="1123950"/>
            <a:ext cx="7924800" cy="5353050"/>
          </a:xfrm>
        </p:spPr>
        <p:txBody>
          <a:bodyPr/>
          <a:lstStyle/>
          <a:p>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990600" y="104775"/>
            <a:ext cx="8020050" cy="914400"/>
          </a:xfrm>
        </p:spPr>
        <p:txBody>
          <a:bodyPr/>
          <a:lstStyle/>
          <a:p>
            <a:r>
              <a:rPr lang="en-US" dirty="0" smtClean="0"/>
              <a:t>Click to edit Master title style</a:t>
            </a:r>
            <a:endParaRPr lang="en-US" dirty="0"/>
          </a:p>
        </p:txBody>
      </p:sp>
      <p:sp>
        <p:nvSpPr>
          <p:cNvPr id="4" name="Slide Number Placeholder 3"/>
          <p:cNvSpPr>
            <a:spLocks noGrp="1"/>
          </p:cNvSpPr>
          <p:nvPr>
            <p:ph type="sldNum" sz="quarter" idx="10"/>
          </p:nvPr>
        </p:nvSpPr>
        <p:spPr>
          <a:xfrm>
            <a:off x="8305800" y="6597650"/>
            <a:ext cx="685800" cy="228600"/>
          </a:xfrm>
        </p:spPr>
        <p:txBody>
          <a:bodyPr/>
          <a:lstStyle>
            <a:lvl1pPr>
              <a:defRPr/>
            </a:lvl1pPr>
          </a:lstStyle>
          <a:p>
            <a:fld id="{F2C5D3DB-8879-4FF4-B17D-F9EF675F1F98}" type="slidenum">
              <a:rPr lang="en-US"/>
              <a:pPr/>
              <a:t>‹#›</a:t>
            </a:fld>
            <a:endParaRPr lang="en-US" dirty="0"/>
          </a:p>
        </p:txBody>
      </p:sp>
      <p:sp>
        <p:nvSpPr>
          <p:cNvPr id="6" name="Rectangle 7"/>
          <p:cNvSpPr>
            <a:spLocks noGrp="1" noChangeArrowheads="1"/>
          </p:cNvSpPr>
          <p:nvPr>
            <p:ph type="ftr" sz="quarter" idx="11"/>
          </p:nvPr>
        </p:nvSpPr>
        <p:spPr>
          <a:xfrm>
            <a:off x="3429000" y="6600825"/>
            <a:ext cx="4800600" cy="228600"/>
          </a:xfrm>
          <a:ln/>
        </p:spPr>
        <p:txBody>
          <a:bodyPr/>
          <a:lstStyle>
            <a:lvl1pPr>
              <a:defRPr/>
            </a:lvl1pPr>
          </a:lstStyle>
          <a:p>
            <a:pPr>
              <a:defRPr/>
            </a:pPr>
            <a:endParaRPr/>
          </a:p>
        </p:txBody>
      </p:sp>
      <p:sp>
        <p:nvSpPr>
          <p:cNvPr id="7" name="Picture Placeholder 2"/>
          <p:cNvSpPr>
            <a:spLocks noGrp="1"/>
          </p:cNvSpPr>
          <p:nvPr>
            <p:ph type="pic" idx="12" hasCustomPrompt="1"/>
          </p:nvPr>
        </p:nvSpPr>
        <p:spPr>
          <a:xfrm>
            <a:off x="996517" y="1124712"/>
            <a:ext cx="7927848" cy="5349240"/>
          </a:xfrm>
        </p:spPr>
        <p:txBody>
          <a:bodyPr/>
          <a:lstStyle>
            <a:lvl1pPr marL="0" indent="0">
              <a:buFont typeface="Wingdings 2" pitchFamily="18" charset="2"/>
              <a:buChar char=""/>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 Picture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BF3C33FB-264B-4CB4-A9EE-6D20CD36E512}" type="slidenum">
              <a:rPr lang="en-US"/>
              <a:pPr>
                <a:defRPr/>
              </a:pPr>
              <a:t>‹#›</a:t>
            </a:fld>
            <a:endParaRPr lang="en-US" dirty="0"/>
          </a:p>
        </p:txBody>
      </p:sp>
      <p:sp>
        <p:nvSpPr>
          <p:cNvPr id="3" name="Rectangle 7"/>
          <p:cNvSpPr>
            <a:spLocks noGrp="1" noChangeArrowheads="1"/>
          </p:cNvSpPr>
          <p:nvPr>
            <p:ph type="ftr" sz="quarter" idx="11"/>
          </p:nvPr>
        </p:nvSpPr>
        <p:spPr>
          <a:ln/>
        </p:spPr>
        <p:txBody>
          <a:bodyPr/>
          <a:lstStyle>
            <a:lvl1pPr>
              <a:defRPr/>
            </a:lvl1pPr>
          </a:lstStyle>
          <a:p>
            <a:pPr>
              <a:defRPr/>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rgbClr val="FFFFFF"/>
        </a:solidFill>
        <a:effectLst/>
      </p:bgPr>
    </p:bg>
    <p:spTree>
      <p:nvGrpSpPr>
        <p:cNvPr id="1" name=""/>
        <p:cNvGrpSpPr/>
        <p:nvPr/>
      </p:nvGrpSpPr>
      <p:grpSpPr>
        <a:xfrm>
          <a:off x="0" y="0"/>
          <a:ext cx="0" cy="0"/>
          <a:chOff x="0" y="0"/>
          <a:chExt cx="0" cy="0"/>
        </a:xfrm>
      </p:grpSpPr>
      <p:sp>
        <p:nvSpPr>
          <p:cNvPr id="37890" name="Rectangle 2"/>
          <p:cNvSpPr>
            <a:spLocks noChangeArrowheads="1"/>
          </p:cNvSpPr>
          <p:nvPr userDrawn="1"/>
        </p:nvSpPr>
        <p:spPr bwMode="hidden">
          <a:xfrm>
            <a:off x="1123950" y="6553200"/>
            <a:ext cx="8020050" cy="304800"/>
          </a:xfrm>
          <a:prstGeom prst="rect">
            <a:avLst/>
          </a:prstGeom>
          <a:solidFill>
            <a:schemeClr val="hlink"/>
          </a:solidFill>
          <a:ln w="9525" algn="ctr">
            <a:noFill/>
            <a:miter lim="800000"/>
            <a:headEnd/>
            <a:tailEnd/>
          </a:ln>
          <a:effectLst/>
        </p:spPr>
        <p:txBody>
          <a:bodyPr anchor="ctr">
            <a:spAutoFit/>
          </a:bodyPr>
          <a:lstStyle/>
          <a:p>
            <a:pPr algn="ctr">
              <a:buClr>
                <a:schemeClr val="accent2"/>
              </a:buClr>
              <a:buFont typeface="Wingdings 2" pitchFamily="18" charset="2"/>
              <a:buNone/>
              <a:defRPr/>
            </a:pPr>
            <a:endParaRPr lang="en-US" dirty="0"/>
          </a:p>
        </p:txBody>
      </p:sp>
      <p:sp>
        <p:nvSpPr>
          <p:cNvPr id="1027" name="Rectangle 3"/>
          <p:cNvSpPr>
            <a:spLocks noGrp="1" noChangeArrowheads="1"/>
          </p:cNvSpPr>
          <p:nvPr>
            <p:ph type="title"/>
          </p:nvPr>
        </p:nvSpPr>
        <p:spPr bwMode="auto">
          <a:xfrm>
            <a:off x="990600" y="104775"/>
            <a:ext cx="8020050" cy="914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smtClean="0"/>
              <a:t>Click to edit Master title style</a:t>
            </a:r>
          </a:p>
        </p:txBody>
      </p:sp>
      <p:sp>
        <p:nvSpPr>
          <p:cNvPr id="37892" name="Rectangle 4"/>
          <p:cNvSpPr>
            <a:spLocks noGrp="1" noChangeArrowheads="1"/>
          </p:cNvSpPr>
          <p:nvPr>
            <p:ph type="sldNum" sz="quarter" idx="4"/>
          </p:nvPr>
        </p:nvSpPr>
        <p:spPr bwMode="auto">
          <a:xfrm>
            <a:off x="8305800" y="6597650"/>
            <a:ext cx="6858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buClrTx/>
              <a:buFontTx/>
              <a:buNone/>
              <a:defRPr sz="1000" b="1">
                <a:solidFill>
                  <a:schemeClr val="accent1"/>
                </a:solidFill>
              </a:defRPr>
            </a:lvl1pPr>
          </a:lstStyle>
          <a:p>
            <a:pPr>
              <a:defRPr/>
            </a:pPr>
            <a:fld id="{9591DB6E-0D5D-4D7A-9857-6BD0762ACB61}" type="slidenum">
              <a:rPr lang="en-US"/>
              <a:pPr>
                <a:defRPr/>
              </a:pPr>
              <a:t>‹#›</a:t>
            </a:fld>
            <a:endParaRPr lang="en-US" dirty="0"/>
          </a:p>
        </p:txBody>
      </p:sp>
      <p:sp>
        <p:nvSpPr>
          <p:cNvPr id="1029" name="Rectangle 5"/>
          <p:cNvSpPr>
            <a:spLocks noGrp="1" noChangeArrowheads="1"/>
          </p:cNvSpPr>
          <p:nvPr>
            <p:ph type="body" idx="1"/>
          </p:nvPr>
        </p:nvSpPr>
        <p:spPr bwMode="auto">
          <a:xfrm>
            <a:off x="990600" y="1123950"/>
            <a:ext cx="7924800" cy="5353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37894" name="Text Box 6"/>
          <p:cNvSpPr txBox="1">
            <a:spLocks noChangeArrowheads="1"/>
          </p:cNvSpPr>
          <p:nvPr userDrawn="1"/>
        </p:nvSpPr>
        <p:spPr bwMode="auto">
          <a:xfrm>
            <a:off x="1190625" y="6651625"/>
            <a:ext cx="2276264" cy="153888"/>
          </a:xfrm>
          <a:prstGeom prst="rect">
            <a:avLst/>
          </a:prstGeom>
          <a:noFill/>
          <a:ln w="9525" algn="ctr">
            <a:noFill/>
            <a:miter lim="800000"/>
            <a:headEnd/>
            <a:tailEnd/>
          </a:ln>
          <a:effectLst/>
        </p:spPr>
        <p:txBody>
          <a:bodyPr wrap="none" lIns="0" tIns="0" rIns="0" bIns="0">
            <a:spAutoFit/>
          </a:bodyPr>
          <a:lstStyle/>
          <a:p>
            <a:pPr>
              <a:defRPr/>
            </a:pPr>
            <a:r>
              <a:rPr lang="en-US" sz="1000" dirty="0">
                <a:solidFill>
                  <a:schemeClr val="accent1"/>
                </a:solidFill>
                <a:cs typeface="Arial" pitchFamily="34" charset="0"/>
              </a:rPr>
              <a:t>© </a:t>
            </a:r>
            <a:r>
              <a:rPr lang="en-US" sz="1000" dirty="0" smtClean="0">
                <a:solidFill>
                  <a:schemeClr val="accent1"/>
                </a:solidFill>
              </a:rPr>
              <a:t>2010</a:t>
            </a:r>
            <a:r>
              <a:rPr lang="en-US" sz="1000" baseline="0" dirty="0" smtClean="0">
                <a:solidFill>
                  <a:schemeClr val="accent1"/>
                </a:solidFill>
              </a:rPr>
              <a:t> </a:t>
            </a:r>
            <a:r>
              <a:rPr lang="en-US" sz="1000" dirty="0" smtClean="0">
                <a:solidFill>
                  <a:schemeClr val="accent1"/>
                </a:solidFill>
              </a:rPr>
              <a:t>NetApp, Inc.  </a:t>
            </a:r>
            <a:r>
              <a:rPr lang="en-US" sz="1000" dirty="0">
                <a:solidFill>
                  <a:schemeClr val="accent1"/>
                </a:solidFill>
              </a:rPr>
              <a:t>All rights reserved.</a:t>
            </a:r>
          </a:p>
        </p:txBody>
      </p:sp>
      <p:sp>
        <p:nvSpPr>
          <p:cNvPr id="10" name="Rectangle 7"/>
          <p:cNvSpPr>
            <a:spLocks noGrp="1" noChangeArrowheads="1"/>
          </p:cNvSpPr>
          <p:nvPr>
            <p:ph type="ftr" sz="quarter" idx="3"/>
          </p:nvPr>
        </p:nvSpPr>
        <p:spPr>
          <a:xfrm>
            <a:off x="3429000" y="6600825"/>
            <a:ext cx="4800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buClrTx/>
              <a:buFontTx/>
              <a:buNone/>
              <a:defRPr lang="en-US" sz="1000" kern="1200">
                <a:solidFill>
                  <a:schemeClr val="accent1"/>
                </a:solidFill>
                <a:latin typeface="Arial" pitchFamily="34" charset="0"/>
                <a:ea typeface="+mn-ea"/>
                <a:cs typeface="+mn-cs"/>
              </a:defRPr>
            </a:lvl1pPr>
          </a:lstStyle>
          <a:p>
            <a:pPr>
              <a:defRPr/>
            </a:pPr>
            <a:endParaRPr/>
          </a:p>
        </p:txBody>
      </p:sp>
      <p:pic>
        <p:nvPicPr>
          <p:cNvPr id="9" name="Picture 8" descr="na_logotag_vrt_2c_rgb_sm.png"/>
          <p:cNvPicPr>
            <a:picLocks noChangeAspect="1"/>
          </p:cNvPicPr>
          <p:nvPr userDrawn="1"/>
        </p:nvPicPr>
        <p:blipFill>
          <a:blip r:embed="rId15" cstate="print"/>
          <a:stretch>
            <a:fillRect/>
          </a:stretch>
        </p:blipFill>
        <p:spPr>
          <a:xfrm>
            <a:off x="125127" y="73989"/>
            <a:ext cx="859536" cy="1091610"/>
          </a:xfrm>
          <a:prstGeom prst="rect">
            <a:avLst/>
          </a:prstGeom>
        </p:spPr>
      </p:pic>
    </p:spTree>
  </p:cSld>
  <p:clrMap bg1="lt1" tx1="dk1" bg2="lt2" tx2="dk2" accent1="accent1" accent2="accent2" accent3="accent3" accent4="accent4" accent5="accent5" accent6="accent6" hlink="hlink" folHlink="folHlink"/>
  <p:sldLayoutIdLst>
    <p:sldLayoutId id="2147484043" r:id="rId1"/>
    <p:sldLayoutId id="2147484053" r:id="rId2"/>
    <p:sldLayoutId id="2147484033" r:id="rId3"/>
    <p:sldLayoutId id="2147484045" r:id="rId4"/>
    <p:sldLayoutId id="2147484035" r:id="rId5"/>
    <p:sldLayoutId id="2147484037" r:id="rId6"/>
    <p:sldLayoutId id="2147484052" r:id="rId7"/>
    <p:sldLayoutId id="2147484048" r:id="rId8"/>
    <p:sldLayoutId id="2147484036" r:id="rId9"/>
    <p:sldLayoutId id="2147484044" r:id="rId10"/>
    <p:sldLayoutId id="2147484046" r:id="rId11"/>
    <p:sldLayoutId id="2147484049" r:id="rId12"/>
    <p:sldLayoutId id="2147484038"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sz="3000" b="1">
          <a:solidFill>
            <a:schemeClr val="tx1"/>
          </a:solidFill>
          <a:latin typeface="+mj-lt"/>
          <a:ea typeface="+mj-ea"/>
          <a:cs typeface="+mj-cs"/>
        </a:defRPr>
      </a:lvl1pPr>
      <a:lvl2pPr algn="l" rtl="0" eaLnBrk="0" fontAlgn="base" hangingPunct="0">
        <a:spcBef>
          <a:spcPct val="0"/>
        </a:spcBef>
        <a:spcAft>
          <a:spcPct val="0"/>
        </a:spcAft>
        <a:defRPr sz="3000" b="1">
          <a:solidFill>
            <a:schemeClr val="tx1"/>
          </a:solidFill>
          <a:latin typeface="Arial" pitchFamily="34" charset="0"/>
        </a:defRPr>
      </a:lvl2pPr>
      <a:lvl3pPr algn="l" rtl="0" eaLnBrk="0" fontAlgn="base" hangingPunct="0">
        <a:spcBef>
          <a:spcPct val="0"/>
        </a:spcBef>
        <a:spcAft>
          <a:spcPct val="0"/>
        </a:spcAft>
        <a:defRPr sz="3000" b="1">
          <a:solidFill>
            <a:schemeClr val="tx1"/>
          </a:solidFill>
          <a:latin typeface="Arial" pitchFamily="34" charset="0"/>
        </a:defRPr>
      </a:lvl3pPr>
      <a:lvl4pPr algn="l" rtl="0" eaLnBrk="0" fontAlgn="base" hangingPunct="0">
        <a:spcBef>
          <a:spcPct val="0"/>
        </a:spcBef>
        <a:spcAft>
          <a:spcPct val="0"/>
        </a:spcAft>
        <a:defRPr sz="3000" b="1">
          <a:solidFill>
            <a:schemeClr val="tx1"/>
          </a:solidFill>
          <a:latin typeface="Arial" pitchFamily="34" charset="0"/>
        </a:defRPr>
      </a:lvl4pPr>
      <a:lvl5pPr algn="l" rtl="0" eaLnBrk="0" fontAlgn="base" hangingPunct="0">
        <a:spcBef>
          <a:spcPct val="0"/>
        </a:spcBef>
        <a:spcAft>
          <a:spcPct val="0"/>
        </a:spcAft>
        <a:defRPr sz="3000" b="1">
          <a:solidFill>
            <a:schemeClr val="tx1"/>
          </a:solidFill>
          <a:latin typeface="Arial" pitchFamily="34" charset="0"/>
        </a:defRPr>
      </a:lvl5pPr>
      <a:lvl6pPr marL="457200" algn="l" rtl="0" fontAlgn="base">
        <a:spcBef>
          <a:spcPct val="0"/>
        </a:spcBef>
        <a:spcAft>
          <a:spcPct val="0"/>
        </a:spcAft>
        <a:defRPr sz="3000" b="1">
          <a:solidFill>
            <a:schemeClr val="tx1"/>
          </a:solidFill>
          <a:latin typeface="Arial" pitchFamily="34" charset="0"/>
        </a:defRPr>
      </a:lvl6pPr>
      <a:lvl7pPr marL="914400" algn="l" rtl="0" fontAlgn="base">
        <a:spcBef>
          <a:spcPct val="0"/>
        </a:spcBef>
        <a:spcAft>
          <a:spcPct val="0"/>
        </a:spcAft>
        <a:defRPr sz="3000" b="1">
          <a:solidFill>
            <a:schemeClr val="tx1"/>
          </a:solidFill>
          <a:latin typeface="Arial" pitchFamily="34" charset="0"/>
        </a:defRPr>
      </a:lvl7pPr>
      <a:lvl8pPr marL="1371600" algn="l" rtl="0" fontAlgn="base">
        <a:spcBef>
          <a:spcPct val="0"/>
        </a:spcBef>
        <a:spcAft>
          <a:spcPct val="0"/>
        </a:spcAft>
        <a:defRPr sz="3000" b="1">
          <a:solidFill>
            <a:schemeClr val="tx1"/>
          </a:solidFill>
          <a:latin typeface="Arial" pitchFamily="34" charset="0"/>
        </a:defRPr>
      </a:lvl8pPr>
      <a:lvl9pPr marL="1828800" algn="l" rtl="0" fontAlgn="base">
        <a:spcBef>
          <a:spcPct val="0"/>
        </a:spcBef>
        <a:spcAft>
          <a:spcPct val="0"/>
        </a:spcAft>
        <a:defRPr sz="3000" b="1">
          <a:solidFill>
            <a:schemeClr val="tx1"/>
          </a:solidFill>
          <a:latin typeface="Arial" pitchFamily="34" charset="0"/>
        </a:defRPr>
      </a:lvl9pPr>
    </p:titleStyle>
    <p:bodyStyle>
      <a:lvl1pPr marL="298450" indent="-298450" algn="l" rtl="0" eaLnBrk="0" fontAlgn="base" hangingPunct="0">
        <a:spcBef>
          <a:spcPct val="20000"/>
        </a:spcBef>
        <a:spcAft>
          <a:spcPct val="0"/>
        </a:spcAft>
        <a:buClr>
          <a:schemeClr val="accent2"/>
        </a:buClr>
        <a:buFont typeface="Wingdings 2" pitchFamily="18" charset="2"/>
        <a:buChar char="¡"/>
        <a:defRPr sz="2800">
          <a:solidFill>
            <a:schemeClr val="tx1"/>
          </a:solidFill>
          <a:latin typeface="+mn-lt"/>
          <a:ea typeface="+mn-ea"/>
          <a:cs typeface="+mn-cs"/>
        </a:defRPr>
      </a:lvl1pPr>
      <a:lvl2pPr marL="636588" indent="-336550" algn="l" rtl="0" eaLnBrk="0" fontAlgn="base" hangingPunct="0">
        <a:spcBef>
          <a:spcPct val="20000"/>
        </a:spcBef>
        <a:spcAft>
          <a:spcPct val="0"/>
        </a:spcAft>
        <a:buFont typeface="Arial" pitchFamily="34" charset="0"/>
        <a:buChar char="–"/>
        <a:defRPr sz="2600">
          <a:solidFill>
            <a:schemeClr val="tx1"/>
          </a:solidFill>
          <a:latin typeface="+mn-lt"/>
        </a:defRPr>
      </a:lvl2pPr>
      <a:lvl3pPr marL="927100" indent="-288925" algn="l" rtl="0" eaLnBrk="0" fontAlgn="base" hangingPunct="0">
        <a:spcBef>
          <a:spcPct val="20000"/>
        </a:spcBef>
        <a:spcAft>
          <a:spcPct val="0"/>
        </a:spcAft>
        <a:buFont typeface="Wingdings 2" pitchFamily="18" charset="2"/>
        <a:buChar char="¡"/>
        <a:defRPr sz="2400">
          <a:solidFill>
            <a:schemeClr val="tx1"/>
          </a:solidFill>
          <a:latin typeface="+mn-lt"/>
        </a:defRPr>
      </a:lvl3pPr>
      <a:lvl4pPr marL="1236663" indent="-307975" algn="l" rtl="0" eaLnBrk="0" fontAlgn="base" hangingPunct="0">
        <a:spcBef>
          <a:spcPct val="20000"/>
        </a:spcBef>
        <a:spcAft>
          <a:spcPct val="0"/>
        </a:spcAft>
        <a:buFont typeface="Arial" pitchFamily="34" charset="0"/>
        <a:buChar char="–"/>
        <a:defRPr sz="2000">
          <a:solidFill>
            <a:schemeClr val="tx1"/>
          </a:solidFill>
          <a:latin typeface="+mn-lt"/>
        </a:defRPr>
      </a:lvl4pPr>
      <a:lvl5pPr marL="1504950" indent="-266700" algn="l" rtl="0" eaLnBrk="0" fontAlgn="base" hangingPunct="0">
        <a:spcBef>
          <a:spcPct val="20000"/>
        </a:spcBef>
        <a:spcAft>
          <a:spcPct val="0"/>
        </a:spcAft>
        <a:buFont typeface="Wingdings 2" pitchFamily="18" charset="2"/>
        <a:buChar char="¡"/>
        <a:defRPr sz="2000">
          <a:solidFill>
            <a:schemeClr val="tx1"/>
          </a:solidFill>
          <a:latin typeface="+mn-lt"/>
        </a:defRPr>
      </a:lvl5pPr>
      <a:lvl6pPr marL="1962150" indent="-266700" algn="l" rtl="0" fontAlgn="base">
        <a:spcBef>
          <a:spcPct val="20000"/>
        </a:spcBef>
        <a:spcAft>
          <a:spcPct val="0"/>
        </a:spcAft>
        <a:buFont typeface="Wingdings 2" pitchFamily="18" charset="2"/>
        <a:buChar char="¡"/>
        <a:defRPr sz="2000">
          <a:solidFill>
            <a:schemeClr val="tx1"/>
          </a:solidFill>
          <a:latin typeface="+mn-lt"/>
        </a:defRPr>
      </a:lvl6pPr>
      <a:lvl7pPr marL="2419350" indent="-266700" algn="l" rtl="0" fontAlgn="base">
        <a:spcBef>
          <a:spcPct val="20000"/>
        </a:spcBef>
        <a:spcAft>
          <a:spcPct val="0"/>
        </a:spcAft>
        <a:buFont typeface="Wingdings 2" pitchFamily="18" charset="2"/>
        <a:buChar char="¡"/>
        <a:defRPr sz="2000">
          <a:solidFill>
            <a:schemeClr val="tx1"/>
          </a:solidFill>
          <a:latin typeface="+mn-lt"/>
        </a:defRPr>
      </a:lvl7pPr>
      <a:lvl8pPr marL="2876550" indent="-266700" algn="l" rtl="0" fontAlgn="base">
        <a:spcBef>
          <a:spcPct val="20000"/>
        </a:spcBef>
        <a:spcAft>
          <a:spcPct val="0"/>
        </a:spcAft>
        <a:buFont typeface="Wingdings 2" pitchFamily="18" charset="2"/>
        <a:buChar char="¡"/>
        <a:defRPr sz="2000">
          <a:solidFill>
            <a:schemeClr val="tx1"/>
          </a:solidFill>
          <a:latin typeface="+mn-lt"/>
        </a:defRPr>
      </a:lvl8pPr>
      <a:lvl9pPr marL="3333750" indent="-266700" algn="l" rtl="0" fontAlgn="base">
        <a:spcBef>
          <a:spcPct val="20000"/>
        </a:spcBef>
        <a:spcAft>
          <a:spcPct val="0"/>
        </a:spcAft>
        <a:buFont typeface="Wingdings 2" pitchFamily="18"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p:cNvSpPr>
            <a:spLocks noGrp="1" noChangeArrowheads="1"/>
          </p:cNvSpPr>
          <p:nvPr>
            <p:ph type="ctrTitle"/>
          </p:nvPr>
        </p:nvSpPr>
        <p:spPr/>
        <p:txBody>
          <a:bodyPr/>
          <a:lstStyle/>
          <a:p>
            <a:r>
              <a:rPr lang="en-US" dirty="0" smtClean="0"/>
              <a:t>SnapRestore</a:t>
            </a:r>
            <a:endParaRPr lang="en-US" dirty="0"/>
          </a:p>
        </p:txBody>
      </p:sp>
      <p:sp>
        <p:nvSpPr>
          <p:cNvPr id="3078" name="Rectangle 6"/>
          <p:cNvSpPr>
            <a:spLocks noGrp="1" noChangeArrowheads="1"/>
          </p:cNvSpPr>
          <p:nvPr>
            <p:ph type="subTitle" idx="1"/>
          </p:nvPr>
        </p:nvSpPr>
        <p:spPr/>
        <p:txBody>
          <a:bodyPr/>
          <a:lstStyle/>
          <a:p>
            <a:r>
              <a:rPr lang="en-US" dirty="0"/>
              <a:t>Module </a:t>
            </a:r>
            <a:r>
              <a:rPr lang="en-US" dirty="0" smtClean="0"/>
              <a:t>18</a:t>
            </a:r>
            <a:endParaRPr lang="en-US" dirty="0"/>
          </a:p>
          <a:p>
            <a:r>
              <a:rPr lang="en-US" dirty="0" smtClean="0"/>
              <a:t>Accelerated NCDA Boot Camp </a:t>
            </a:r>
            <a:br>
              <a:rPr lang="en-US" dirty="0" smtClean="0"/>
            </a:br>
            <a:r>
              <a:rPr lang="en-US" dirty="0" smtClean="0"/>
              <a:t>Data ONTAP 8.0 7-Mode</a:t>
            </a:r>
          </a:p>
          <a:p>
            <a:endParaRPr lang="en-US" dirty="0"/>
          </a:p>
          <a:p>
            <a:endParaRPr lang="en-US" dirty="0"/>
          </a:p>
        </p:txBody>
      </p:sp>
    </p:spTree>
  </p:cSld>
  <p:clrMapOvr>
    <a:masterClrMapping/>
  </p:clrMapOvr>
  <p:transition advClick="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5"/>
          <p:cNvSpPr>
            <a:spLocks noGrp="1" noChangeArrowheads="1"/>
          </p:cNvSpPr>
          <p:nvPr>
            <p:ph type="title" idx="4294967295"/>
          </p:nvPr>
        </p:nvSpPr>
        <p:spPr/>
        <p:txBody>
          <a:bodyPr/>
          <a:lstStyle/>
          <a:p>
            <a:r>
              <a:rPr lang="en-US" dirty="0" smtClean="0"/>
              <a:t>Module Objectives</a:t>
            </a:r>
            <a:endParaRPr lang="en-US" dirty="0"/>
          </a:p>
        </p:txBody>
      </p:sp>
      <p:sp>
        <p:nvSpPr>
          <p:cNvPr id="17411" name="Rectangle 6"/>
          <p:cNvSpPr>
            <a:spLocks noGrp="1" noChangeArrowheads="1"/>
          </p:cNvSpPr>
          <p:nvPr>
            <p:ph type="body" idx="4294967295"/>
          </p:nvPr>
        </p:nvSpPr>
        <p:spPr/>
        <p:txBody>
          <a:bodyPr/>
          <a:lstStyle/>
          <a:p>
            <a:pPr>
              <a:buFont typeface="Wingdings 2" pitchFamily="18" charset="2"/>
              <a:buNone/>
            </a:pPr>
            <a:r>
              <a:rPr lang="en-US" dirty="0" smtClean="0"/>
              <a:t>By </a:t>
            </a:r>
            <a:r>
              <a:rPr lang="en-US" dirty="0"/>
              <a:t>the end of this module, you should be able to</a:t>
            </a:r>
            <a:r>
              <a:rPr lang="en-US" dirty="0" smtClean="0"/>
              <a:t>:</a:t>
            </a:r>
          </a:p>
          <a:p>
            <a:pPr eaLnBrk="1" hangingPunct="1"/>
            <a:r>
              <a:rPr lang="en-US" sz="2400" dirty="0" smtClean="0"/>
              <a:t>Explain how SnapRestore® technology works with Snapshot™ copies</a:t>
            </a:r>
          </a:p>
          <a:p>
            <a:pPr eaLnBrk="1" hangingPunct="1"/>
            <a:r>
              <a:rPr lang="en-US" sz="2400" dirty="0" smtClean="0"/>
              <a:t>Describe what SnapRestore reverts</a:t>
            </a:r>
          </a:p>
          <a:p>
            <a:pPr eaLnBrk="1" hangingPunct="1"/>
            <a:r>
              <a:rPr lang="en-US" sz="2400" dirty="0" smtClean="0"/>
              <a:t>Revert a volume or a file using SnapRestore</a:t>
            </a:r>
          </a:p>
          <a:p>
            <a:pPr eaLnBrk="1" hangingPunct="1"/>
            <a:r>
              <a:rPr lang="en-US" sz="2400" dirty="0" smtClean="0"/>
              <a:t>Explain how SnapRestore works with SnapMirror</a:t>
            </a:r>
            <a:r>
              <a:rPr lang="en-US" sz="2000" dirty="0" smtClean="0"/>
              <a:t>®</a:t>
            </a:r>
            <a:endParaRPr lang="en-US" sz="2400" dirty="0" smtClean="0"/>
          </a:p>
          <a:p>
            <a:pPr eaLnBrk="1" hangingPunct="1"/>
            <a:r>
              <a:rPr lang="en-US" sz="2400" dirty="0" smtClean="0"/>
              <a:t>Describe the effects of SnapRestore on backup operations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p:txBody>
          <a:bodyPr/>
          <a:lstStyle/>
          <a:p>
            <a:pPr eaLnBrk="1" hangingPunct="1"/>
            <a:r>
              <a:rPr lang="en-US" dirty="0" smtClean="0"/>
              <a:t>SnapRestore</a:t>
            </a:r>
          </a:p>
        </p:txBody>
      </p:sp>
      <p:sp>
        <p:nvSpPr>
          <p:cNvPr id="8196" name="Content Placeholder 5"/>
          <p:cNvSpPr>
            <a:spLocks noGrp="1"/>
          </p:cNvSpPr>
          <p:nvPr>
            <p:ph idx="1"/>
          </p:nvPr>
        </p:nvSpPr>
        <p:spPr/>
        <p:txBody>
          <a:bodyPr/>
          <a:lstStyle/>
          <a:p>
            <a:pPr eaLnBrk="1" hangingPunct="1"/>
            <a:endParaRPr lang="en-US" dirty="0" smtClean="0"/>
          </a:p>
          <a:p>
            <a:pPr eaLnBrk="1" hangingPunct="1"/>
            <a:endParaRPr lang="en-US" dirty="0" smtClean="0"/>
          </a:p>
          <a:p>
            <a:pPr eaLnBrk="1" hangingPunct="1"/>
            <a:r>
              <a:rPr lang="en-US" sz="2400" dirty="0" smtClean="0"/>
              <a:t>SnapRestore reverts a file system back to any specified Snapshot copy or restores single file from a Snapshot copy</a:t>
            </a:r>
          </a:p>
          <a:p>
            <a:pPr lvl="1" eaLnBrk="1" hangingPunct="1"/>
            <a:r>
              <a:rPr lang="en-US" sz="2400" dirty="0" smtClean="0"/>
              <a:t>Fast online restores of files, volumes, and aggregate</a:t>
            </a:r>
          </a:p>
          <a:p>
            <a:pPr lvl="1" eaLnBrk="1" hangingPunct="1"/>
            <a:r>
              <a:rPr lang="en-US" sz="2400" dirty="0" smtClean="0"/>
              <a:t>Multiple recovery points</a:t>
            </a:r>
          </a:p>
          <a:p>
            <a:pPr lvl="1" eaLnBrk="1" hangingPunct="1"/>
            <a:r>
              <a:rPr lang="en-US" sz="2400" dirty="0" smtClean="0"/>
              <a:t>Easy recovery process based on a single command input</a:t>
            </a:r>
          </a:p>
          <a:p>
            <a:pPr lvl="1" eaLnBrk="1" hangingPunct="1"/>
            <a:r>
              <a:rPr lang="en-US" sz="2400" dirty="0" smtClean="0"/>
              <a:t>Requires the </a:t>
            </a:r>
            <a:r>
              <a:rPr lang="en-US" sz="2400" dirty="0" smtClean="0">
                <a:latin typeface="Courier New" pitchFamily="49" charset="0"/>
              </a:rPr>
              <a:t>snaprestore</a:t>
            </a:r>
            <a:r>
              <a:rPr lang="en-US" sz="2400" dirty="0" smtClean="0"/>
              <a:t> license code</a:t>
            </a:r>
          </a:p>
          <a:p>
            <a:pPr eaLnBrk="1" hangingPunct="1"/>
            <a:r>
              <a:rPr lang="en-US" sz="2400" dirty="0" smtClean="0"/>
              <a:t>Use SnapRestore to recover from data corruption or to revert a file system</a:t>
            </a:r>
          </a:p>
        </p:txBody>
      </p:sp>
      <p:sp>
        <p:nvSpPr>
          <p:cNvPr id="8197" name="Rounded Rectangle 24"/>
          <p:cNvSpPr>
            <a:spLocks noChangeArrowheads="1"/>
          </p:cNvSpPr>
          <p:nvPr/>
        </p:nvSpPr>
        <p:spPr bwMode="auto">
          <a:xfrm>
            <a:off x="1123950" y="1290638"/>
            <a:ext cx="5410200" cy="773112"/>
          </a:xfrm>
          <a:prstGeom prst="roundRect">
            <a:avLst>
              <a:gd name="adj" fmla="val 0"/>
            </a:avLst>
          </a:prstGeom>
          <a:solidFill>
            <a:schemeClr val="bg2"/>
          </a:solidFill>
          <a:ln w="9525" algn="ctr">
            <a:noFill/>
            <a:round/>
            <a:headEnd/>
            <a:tailEnd/>
          </a:ln>
        </p:spPr>
        <p:txBody>
          <a:bodyPr anchor="ctr"/>
          <a:lstStyle/>
          <a:p>
            <a:pPr algn="l"/>
            <a:r>
              <a:rPr lang="en-US" dirty="0">
                <a:solidFill>
                  <a:schemeClr val="bg1"/>
                </a:solidFill>
              </a:rPr>
              <a:t>Back up to Local Storage</a:t>
            </a:r>
          </a:p>
          <a:p>
            <a:pPr lvl="1" algn="l"/>
            <a:r>
              <a:rPr lang="en-US" sz="1800" dirty="0">
                <a:solidFill>
                  <a:schemeClr val="bg1"/>
                </a:solidFill>
              </a:rPr>
              <a:t>- Recover single file, volume, or aggregate</a:t>
            </a:r>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SnapRestore of a </a:t>
            </a:r>
            <a:br>
              <a:rPr lang="en-US" dirty="0" smtClean="0"/>
            </a:br>
            <a:r>
              <a:rPr lang="en-US" dirty="0" smtClean="0"/>
              <a:t>Volume or Aggregate</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ChangeArrowheads="1"/>
          </p:cNvSpPr>
          <p:nvPr/>
        </p:nvSpPr>
        <p:spPr bwMode="auto">
          <a:xfrm>
            <a:off x="16418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24963" name="Rectangle 3"/>
          <p:cNvSpPr>
            <a:spLocks noChangeArrowheads="1"/>
          </p:cNvSpPr>
          <p:nvPr/>
        </p:nvSpPr>
        <p:spPr bwMode="auto">
          <a:xfrm>
            <a:off x="19466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24964" name="Rectangle 4"/>
          <p:cNvSpPr>
            <a:spLocks noChangeArrowheads="1"/>
          </p:cNvSpPr>
          <p:nvPr/>
        </p:nvSpPr>
        <p:spPr bwMode="auto">
          <a:xfrm>
            <a:off x="22514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24965" name="Rectangle 5"/>
          <p:cNvSpPr>
            <a:spLocks noChangeArrowheads="1"/>
          </p:cNvSpPr>
          <p:nvPr/>
        </p:nvSpPr>
        <p:spPr bwMode="auto">
          <a:xfrm>
            <a:off x="25562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24966" name="Rectangle 6"/>
          <p:cNvSpPr>
            <a:spLocks noChangeArrowheads="1"/>
          </p:cNvSpPr>
          <p:nvPr/>
        </p:nvSpPr>
        <p:spPr bwMode="auto">
          <a:xfrm>
            <a:off x="28610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24973"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7187" name="Rectangle 16"/>
          <p:cNvSpPr>
            <a:spLocks noGrp="1" noChangeArrowheads="1"/>
          </p:cNvSpPr>
          <p:nvPr>
            <p:ph type="title"/>
          </p:nvPr>
        </p:nvSpPr>
        <p:spPr/>
        <p:txBody>
          <a:bodyPr/>
          <a:lstStyle/>
          <a:p>
            <a:pPr eaLnBrk="1" hangingPunct="1"/>
            <a:r>
              <a:rPr lang="en-US" dirty="0" smtClean="0"/>
              <a:t>How SnapRestore Works</a:t>
            </a:r>
          </a:p>
        </p:txBody>
      </p:sp>
      <p:sp>
        <p:nvSpPr>
          <p:cNvPr id="7188" name="Rectangle 17"/>
          <p:cNvSpPr>
            <a:spLocks noChangeArrowheads="1"/>
          </p:cNvSpPr>
          <p:nvPr/>
        </p:nvSpPr>
        <p:spPr bwMode="auto">
          <a:xfrm>
            <a:off x="1003300" y="4451350"/>
            <a:ext cx="7924800" cy="1035050"/>
          </a:xfrm>
          <a:prstGeom prst="rect">
            <a:avLst/>
          </a:prstGeom>
          <a:noFill/>
          <a:ln w="9525">
            <a:noFill/>
            <a:miter lim="800000"/>
            <a:headEnd/>
            <a:tailEnd/>
          </a:ln>
        </p:spPr>
        <p:txBody>
          <a:bodyPr/>
          <a:lstStyle/>
          <a:p>
            <a:pPr marL="298450" indent="-298450" algn="l">
              <a:spcBef>
                <a:spcPct val="20000"/>
              </a:spcBef>
              <a:buFont typeface="Wingdings 2" pitchFamily="18" charset="2"/>
              <a:buChar char="¡"/>
            </a:pPr>
            <a:r>
              <a:rPr lang="en-US" sz="2800" dirty="0"/>
              <a:t>The active file system, or AFS, points at each of its </a:t>
            </a:r>
            <a:r>
              <a:rPr lang="en-US" sz="2800" dirty="0" smtClean="0"/>
              <a:t>4k </a:t>
            </a:r>
            <a:r>
              <a:rPr lang="en-US" sz="2800" dirty="0"/>
              <a:t>data blocks</a:t>
            </a:r>
          </a:p>
        </p:txBody>
      </p:sp>
      <p:sp>
        <p:nvSpPr>
          <p:cNvPr id="19"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cxnSp>
        <p:nvCxnSpPr>
          <p:cNvPr id="7192" name="Straight Connector 21"/>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7193" name="Straight Connector 25"/>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7194" name="Straight Connector 28"/>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7195" name="Straight Connector 31"/>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7196" name="Straight Connector 34"/>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cxnSp>
        <p:nvCxnSpPr>
          <p:cNvPr id="7197" name="Straight Connector 37"/>
          <p:cNvCxnSpPr>
            <a:cxnSpLocks noChangeShapeType="1"/>
            <a:stCxn id="424973"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7198" name="Line 12"/>
          <p:cNvSpPr>
            <a:spLocks noChangeShapeType="1"/>
          </p:cNvSpPr>
          <p:nvPr/>
        </p:nvSpPr>
        <p:spPr bwMode="auto">
          <a:xfrm>
            <a:off x="1636713" y="1993900"/>
            <a:ext cx="1220787" cy="0"/>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2"/>
          <p:cNvSpPr>
            <a:spLocks noGrp="1" noChangeArrowheads="1"/>
          </p:cNvSpPr>
          <p:nvPr>
            <p:ph type="title"/>
          </p:nvPr>
        </p:nvSpPr>
        <p:spPr/>
        <p:txBody>
          <a:bodyPr/>
          <a:lstStyle/>
          <a:p>
            <a:pPr eaLnBrk="1" hangingPunct="1"/>
            <a:r>
              <a:rPr lang="en-US" dirty="0" smtClean="0"/>
              <a:t>How SnapRestore Works (Cont.)</a:t>
            </a:r>
          </a:p>
        </p:txBody>
      </p:sp>
      <p:sp>
        <p:nvSpPr>
          <p:cNvPr id="8196" name="Rectangle 23"/>
          <p:cNvSpPr>
            <a:spLocks noChangeArrowheads="1"/>
          </p:cNvSpPr>
          <p:nvPr/>
        </p:nvSpPr>
        <p:spPr bwMode="auto">
          <a:xfrm>
            <a:off x="990600" y="4591050"/>
            <a:ext cx="7924800" cy="1377950"/>
          </a:xfrm>
          <a:prstGeom prst="rect">
            <a:avLst/>
          </a:prstGeom>
          <a:noFill/>
          <a:ln w="9525">
            <a:noFill/>
            <a:miter lim="800000"/>
            <a:headEnd/>
            <a:tailEnd/>
          </a:ln>
        </p:spPr>
        <p:txBody>
          <a:bodyPr/>
          <a:lstStyle/>
          <a:p>
            <a:pPr marL="298450" indent="-298450" algn="l">
              <a:lnSpc>
                <a:spcPct val="80000"/>
              </a:lnSpc>
              <a:spcBef>
                <a:spcPct val="20000"/>
              </a:spcBef>
              <a:buFont typeface="Wingdings 2" pitchFamily="18" charset="2"/>
              <a:buChar char="¡"/>
            </a:pPr>
            <a:r>
              <a:rPr lang="en-US" sz="2800" dirty="0"/>
              <a:t>The </a:t>
            </a:r>
            <a:r>
              <a:rPr lang="en-US" sz="2800" dirty="0" smtClean="0"/>
              <a:t>AFS is </a:t>
            </a:r>
            <a:r>
              <a:rPr lang="en-US" sz="2800" dirty="0"/>
              <a:t>captured in a first Snapshot copy named hourly.0</a:t>
            </a:r>
          </a:p>
          <a:p>
            <a:pPr marL="298450" indent="-298450" algn="l">
              <a:lnSpc>
                <a:spcPct val="80000"/>
              </a:lnSpc>
              <a:spcBef>
                <a:spcPct val="20000"/>
              </a:spcBef>
              <a:buFont typeface="Wingdings 2" pitchFamily="18" charset="2"/>
              <a:buChar char="¡"/>
            </a:pPr>
            <a:r>
              <a:rPr lang="en-US" sz="2800" dirty="0"/>
              <a:t>hourly.0 points at the same blocks as the AFS</a:t>
            </a:r>
          </a:p>
        </p:txBody>
      </p:sp>
      <p:sp>
        <p:nvSpPr>
          <p:cNvPr id="25" name="Rectangle 2"/>
          <p:cNvSpPr>
            <a:spLocks noChangeArrowheads="1"/>
          </p:cNvSpPr>
          <p:nvPr/>
        </p:nvSpPr>
        <p:spPr bwMode="auto">
          <a:xfrm>
            <a:off x="16418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6" name="Rectangle 3"/>
          <p:cNvSpPr>
            <a:spLocks noChangeArrowheads="1"/>
          </p:cNvSpPr>
          <p:nvPr/>
        </p:nvSpPr>
        <p:spPr bwMode="auto">
          <a:xfrm>
            <a:off x="19466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7" name="Rectangle 4"/>
          <p:cNvSpPr>
            <a:spLocks noChangeArrowheads="1"/>
          </p:cNvSpPr>
          <p:nvPr/>
        </p:nvSpPr>
        <p:spPr bwMode="auto">
          <a:xfrm>
            <a:off x="22514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8" name="Rectangle 5"/>
          <p:cNvSpPr>
            <a:spLocks noChangeArrowheads="1"/>
          </p:cNvSpPr>
          <p:nvPr/>
        </p:nvSpPr>
        <p:spPr bwMode="auto">
          <a:xfrm>
            <a:off x="25562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9" name="Rectangle 6"/>
          <p:cNvSpPr>
            <a:spLocks noChangeArrowheads="1"/>
          </p:cNvSpPr>
          <p:nvPr/>
        </p:nvSpPr>
        <p:spPr bwMode="auto">
          <a:xfrm>
            <a:off x="28610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31"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32" name="Rectangle 6"/>
          <p:cNvSpPr>
            <a:spLocks noChangeArrowheads="1"/>
          </p:cNvSpPr>
          <p:nvPr/>
        </p:nvSpPr>
        <p:spPr bwMode="auto">
          <a:xfrm>
            <a:off x="3080786" y="2615609"/>
            <a:ext cx="1016295" cy="657742"/>
          </a:xfrm>
          <a:prstGeom prst="rect">
            <a:avLst/>
          </a:prstGeom>
          <a:solidFill>
            <a:schemeClr val="tx2"/>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cxnSp>
        <p:nvCxnSpPr>
          <p:cNvPr id="8216" name="Straight Connector 32"/>
          <p:cNvCxnSpPr>
            <a:cxnSpLocks noChangeShapeType="1"/>
          </p:cNvCxnSpPr>
          <p:nvPr/>
        </p:nvCxnSpPr>
        <p:spPr bwMode="auto">
          <a:xfrm rot="5400000">
            <a:off x="3045619" y="3202781"/>
            <a:ext cx="473075" cy="614363"/>
          </a:xfrm>
          <a:prstGeom prst="line">
            <a:avLst/>
          </a:prstGeom>
          <a:noFill/>
          <a:ln w="28575" algn="ctr">
            <a:solidFill>
              <a:srgbClr val="0085B4"/>
            </a:solidFill>
            <a:round/>
            <a:headEnd/>
            <a:tailEnd/>
          </a:ln>
        </p:spPr>
      </p:cxnSp>
      <p:cxnSp>
        <p:nvCxnSpPr>
          <p:cNvPr id="8217" name="Straight Connector 33"/>
          <p:cNvCxnSpPr>
            <a:cxnSpLocks noChangeShapeType="1"/>
          </p:cNvCxnSpPr>
          <p:nvPr/>
        </p:nvCxnSpPr>
        <p:spPr bwMode="auto">
          <a:xfrm rot="5400000" flipH="1" flipV="1">
            <a:off x="2893219" y="3050381"/>
            <a:ext cx="473075" cy="919163"/>
          </a:xfrm>
          <a:prstGeom prst="line">
            <a:avLst/>
          </a:prstGeom>
          <a:noFill/>
          <a:ln w="28575" algn="ctr">
            <a:solidFill>
              <a:srgbClr val="0085B4"/>
            </a:solidFill>
            <a:round/>
            <a:headEnd/>
            <a:tailEnd/>
          </a:ln>
        </p:spPr>
      </p:cxnSp>
      <p:cxnSp>
        <p:nvCxnSpPr>
          <p:cNvPr id="8218" name="Straight Connector 34"/>
          <p:cNvCxnSpPr>
            <a:cxnSpLocks noChangeShapeType="1"/>
          </p:cNvCxnSpPr>
          <p:nvPr/>
        </p:nvCxnSpPr>
        <p:spPr bwMode="auto">
          <a:xfrm rot="5400000" flipH="1" flipV="1">
            <a:off x="2740819" y="2897981"/>
            <a:ext cx="473075" cy="1223963"/>
          </a:xfrm>
          <a:prstGeom prst="line">
            <a:avLst/>
          </a:prstGeom>
          <a:noFill/>
          <a:ln w="28575" algn="ctr">
            <a:solidFill>
              <a:srgbClr val="0085B4"/>
            </a:solidFill>
            <a:round/>
            <a:headEnd/>
            <a:tailEnd/>
          </a:ln>
        </p:spPr>
      </p:cxnSp>
      <p:cxnSp>
        <p:nvCxnSpPr>
          <p:cNvPr id="8219" name="Straight Connector 35"/>
          <p:cNvCxnSpPr>
            <a:cxnSpLocks noChangeShapeType="1"/>
          </p:cNvCxnSpPr>
          <p:nvPr/>
        </p:nvCxnSpPr>
        <p:spPr bwMode="auto">
          <a:xfrm rot="5400000" flipH="1" flipV="1">
            <a:off x="2588419" y="2745581"/>
            <a:ext cx="473075" cy="1528763"/>
          </a:xfrm>
          <a:prstGeom prst="line">
            <a:avLst/>
          </a:prstGeom>
          <a:noFill/>
          <a:ln w="28575" algn="ctr">
            <a:solidFill>
              <a:srgbClr val="0085B4"/>
            </a:solidFill>
            <a:round/>
            <a:headEnd/>
            <a:tailEnd/>
          </a:ln>
        </p:spPr>
      </p:cxnSp>
      <p:cxnSp>
        <p:nvCxnSpPr>
          <p:cNvPr id="8220" name="Straight Connector 36"/>
          <p:cNvCxnSpPr>
            <a:cxnSpLocks noChangeShapeType="1"/>
          </p:cNvCxnSpPr>
          <p:nvPr/>
        </p:nvCxnSpPr>
        <p:spPr bwMode="auto">
          <a:xfrm rot="5400000" flipH="1" flipV="1">
            <a:off x="2436019" y="2593181"/>
            <a:ext cx="473075" cy="1833563"/>
          </a:xfrm>
          <a:prstGeom prst="line">
            <a:avLst/>
          </a:prstGeom>
          <a:noFill/>
          <a:ln w="28575" algn="ctr">
            <a:solidFill>
              <a:srgbClr val="0085B4"/>
            </a:solidFill>
            <a:round/>
            <a:headEnd/>
            <a:tailEnd/>
          </a:ln>
        </p:spPr>
      </p:cxnSp>
      <p:cxnSp>
        <p:nvCxnSpPr>
          <p:cNvPr id="8221" name="Straight Connector 37"/>
          <p:cNvCxnSpPr>
            <a:cxnSpLocks noChangeShapeType="1"/>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55"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hourly.0</a:t>
            </a:r>
          </a:p>
        </p:txBody>
      </p:sp>
      <p:cxnSp>
        <p:nvCxnSpPr>
          <p:cNvPr id="8225" name="Straight Connector 55"/>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8226" name="Straight Connector 56"/>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8227" name="Straight Connector 57"/>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8228" name="Straight Connector 58"/>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8229" name="Straight Connector 59"/>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sp>
        <p:nvSpPr>
          <p:cNvPr id="8230" name="Line 12"/>
          <p:cNvSpPr>
            <a:spLocks noChangeShapeType="1"/>
          </p:cNvSpPr>
          <p:nvPr/>
        </p:nvSpPr>
        <p:spPr bwMode="auto">
          <a:xfrm>
            <a:off x="1636713" y="1993900"/>
            <a:ext cx="1220787" cy="0"/>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dirty="0" smtClean="0"/>
              <a:t>How SnapRestore Works (Cont.)</a:t>
            </a:r>
          </a:p>
        </p:txBody>
      </p:sp>
      <p:sp>
        <p:nvSpPr>
          <p:cNvPr id="9220" name="Rectangle 3"/>
          <p:cNvSpPr>
            <a:spLocks noChangeArrowheads="1"/>
          </p:cNvSpPr>
          <p:nvPr/>
        </p:nvSpPr>
        <p:spPr bwMode="auto">
          <a:xfrm>
            <a:off x="990600" y="4540250"/>
            <a:ext cx="7924800" cy="1517650"/>
          </a:xfrm>
          <a:prstGeom prst="rect">
            <a:avLst/>
          </a:prstGeom>
          <a:noFill/>
          <a:ln w="9525">
            <a:noFill/>
            <a:miter lim="800000"/>
            <a:headEnd/>
            <a:tailEnd/>
          </a:ln>
        </p:spPr>
        <p:txBody>
          <a:bodyPr/>
          <a:lstStyle/>
          <a:p>
            <a:pPr marL="298450" indent="-298450" algn="l">
              <a:lnSpc>
                <a:spcPct val="80000"/>
              </a:lnSpc>
              <a:spcBef>
                <a:spcPct val="20000"/>
              </a:spcBef>
              <a:buFont typeface="Wingdings 2" pitchFamily="18" charset="2"/>
              <a:buChar char="¡"/>
            </a:pPr>
            <a:r>
              <a:rPr lang="en-US" sz="2800" dirty="0"/>
              <a:t>As time goes by, some new files are created and other files are modified</a:t>
            </a:r>
          </a:p>
          <a:p>
            <a:pPr marL="298450" indent="-298450" algn="l">
              <a:lnSpc>
                <a:spcPct val="80000"/>
              </a:lnSpc>
              <a:spcBef>
                <a:spcPct val="20000"/>
              </a:spcBef>
              <a:buFont typeface="Wingdings 2" pitchFamily="18" charset="2"/>
              <a:buChar char="¡"/>
            </a:pPr>
            <a:r>
              <a:rPr lang="en-US" sz="2800" dirty="0"/>
              <a:t>New and modified data is written to new </a:t>
            </a:r>
            <a:r>
              <a:rPr lang="en-US" sz="2800" dirty="0" smtClean="0"/>
              <a:t>4k </a:t>
            </a:r>
            <a:r>
              <a:rPr lang="en-US" sz="2800" dirty="0"/>
              <a:t>blocks</a:t>
            </a:r>
          </a:p>
        </p:txBody>
      </p:sp>
      <p:sp>
        <p:nvSpPr>
          <p:cNvPr id="34" name="Rectangle 5"/>
          <p:cNvSpPr>
            <a:spLocks noChangeArrowheads="1"/>
          </p:cNvSpPr>
          <p:nvPr/>
        </p:nvSpPr>
        <p:spPr bwMode="auto">
          <a:xfrm>
            <a:off x="25562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35" name="Rectangle 6"/>
          <p:cNvSpPr>
            <a:spLocks noChangeArrowheads="1"/>
          </p:cNvSpPr>
          <p:nvPr/>
        </p:nvSpPr>
        <p:spPr bwMode="auto">
          <a:xfrm>
            <a:off x="28610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37"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38" name="Rectangle 6"/>
          <p:cNvSpPr>
            <a:spLocks noChangeArrowheads="1"/>
          </p:cNvSpPr>
          <p:nvPr/>
        </p:nvSpPr>
        <p:spPr bwMode="auto">
          <a:xfrm>
            <a:off x="3080786" y="2615609"/>
            <a:ext cx="1016295" cy="657742"/>
          </a:xfrm>
          <a:prstGeom prst="rect">
            <a:avLst/>
          </a:prstGeom>
          <a:solidFill>
            <a:schemeClr val="tx2"/>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cxnSp>
        <p:nvCxnSpPr>
          <p:cNvPr id="9231" name="Straight Connector 38"/>
          <p:cNvCxnSpPr>
            <a:cxnSpLocks noChangeShapeType="1"/>
          </p:cNvCxnSpPr>
          <p:nvPr/>
        </p:nvCxnSpPr>
        <p:spPr bwMode="auto">
          <a:xfrm rot="5400000">
            <a:off x="3045619" y="3202781"/>
            <a:ext cx="473075" cy="614363"/>
          </a:xfrm>
          <a:prstGeom prst="line">
            <a:avLst/>
          </a:prstGeom>
          <a:noFill/>
          <a:ln w="28575" algn="ctr">
            <a:solidFill>
              <a:srgbClr val="0085B4"/>
            </a:solidFill>
            <a:round/>
            <a:headEnd/>
            <a:tailEnd/>
          </a:ln>
        </p:spPr>
      </p:cxnSp>
      <p:cxnSp>
        <p:nvCxnSpPr>
          <p:cNvPr id="9232" name="Straight Connector 39"/>
          <p:cNvCxnSpPr>
            <a:cxnSpLocks noChangeShapeType="1"/>
          </p:cNvCxnSpPr>
          <p:nvPr/>
        </p:nvCxnSpPr>
        <p:spPr bwMode="auto">
          <a:xfrm rot="5400000" flipH="1" flipV="1">
            <a:off x="2893219" y="3050381"/>
            <a:ext cx="473075" cy="919163"/>
          </a:xfrm>
          <a:prstGeom prst="line">
            <a:avLst/>
          </a:prstGeom>
          <a:noFill/>
          <a:ln w="28575" algn="ctr">
            <a:solidFill>
              <a:srgbClr val="0085B4"/>
            </a:solidFill>
            <a:round/>
            <a:headEnd/>
            <a:tailEnd/>
          </a:ln>
        </p:spPr>
      </p:cxnSp>
      <p:cxnSp>
        <p:nvCxnSpPr>
          <p:cNvPr id="9233" name="Straight Connector 40"/>
          <p:cNvCxnSpPr>
            <a:cxnSpLocks noChangeShapeType="1"/>
          </p:cNvCxnSpPr>
          <p:nvPr/>
        </p:nvCxnSpPr>
        <p:spPr bwMode="auto">
          <a:xfrm rot="16200000" flipV="1">
            <a:off x="3499644" y="3363119"/>
            <a:ext cx="473075" cy="293687"/>
          </a:xfrm>
          <a:prstGeom prst="line">
            <a:avLst/>
          </a:prstGeom>
          <a:noFill/>
          <a:ln w="28575" algn="ctr">
            <a:solidFill>
              <a:srgbClr val="0085B4"/>
            </a:solidFill>
            <a:round/>
            <a:headEnd/>
            <a:tailEnd/>
          </a:ln>
        </p:spPr>
      </p:cxnSp>
      <p:cxnSp>
        <p:nvCxnSpPr>
          <p:cNvPr id="9234" name="Straight Connector 41"/>
          <p:cNvCxnSpPr>
            <a:cxnSpLocks noChangeShapeType="1"/>
          </p:cNvCxnSpPr>
          <p:nvPr/>
        </p:nvCxnSpPr>
        <p:spPr bwMode="auto">
          <a:xfrm rot="5400000" flipH="1" flipV="1">
            <a:off x="3347244" y="3504406"/>
            <a:ext cx="473075" cy="11113"/>
          </a:xfrm>
          <a:prstGeom prst="line">
            <a:avLst/>
          </a:prstGeom>
          <a:noFill/>
          <a:ln w="28575" algn="ctr">
            <a:solidFill>
              <a:srgbClr val="0085B4"/>
            </a:solidFill>
            <a:round/>
            <a:headEnd/>
            <a:tailEnd/>
          </a:ln>
        </p:spPr>
      </p:cxnSp>
      <p:cxnSp>
        <p:nvCxnSpPr>
          <p:cNvPr id="9235" name="Straight Connector 42"/>
          <p:cNvCxnSpPr>
            <a:cxnSpLocks noChangeShapeType="1"/>
          </p:cNvCxnSpPr>
          <p:nvPr/>
        </p:nvCxnSpPr>
        <p:spPr bwMode="auto">
          <a:xfrm rot="5400000" flipH="1" flipV="1">
            <a:off x="3194844" y="3352006"/>
            <a:ext cx="473075" cy="315913"/>
          </a:xfrm>
          <a:prstGeom prst="line">
            <a:avLst/>
          </a:prstGeom>
          <a:noFill/>
          <a:ln w="28575" algn="ctr">
            <a:solidFill>
              <a:srgbClr val="0085B4"/>
            </a:solidFill>
            <a:round/>
            <a:headEnd/>
            <a:tailEnd/>
          </a:ln>
        </p:spPr>
      </p:cxnSp>
      <p:cxnSp>
        <p:nvCxnSpPr>
          <p:cNvPr id="9236" name="Straight Connector 43"/>
          <p:cNvCxnSpPr>
            <a:cxnSpLocks noChangeShapeType="1"/>
            <a:stCxn id="37"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45"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hourly.0</a:t>
            </a:r>
          </a:p>
        </p:txBody>
      </p:sp>
      <p:cxnSp>
        <p:nvCxnSpPr>
          <p:cNvPr id="9240" name="Straight Connector 45"/>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9241" name="Straight Connector 46"/>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9242" name="Straight Connector 47"/>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9243" name="Straight Connector 48"/>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9244" name="Straight Connector 49"/>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sp>
        <p:nvSpPr>
          <p:cNvPr id="51" name="Rectangle 2"/>
          <p:cNvSpPr>
            <a:spLocks noChangeArrowheads="1"/>
          </p:cNvSpPr>
          <p:nvPr/>
        </p:nvSpPr>
        <p:spPr bwMode="auto">
          <a:xfrm>
            <a:off x="16418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2" name="Rectangle 3"/>
          <p:cNvSpPr>
            <a:spLocks noChangeArrowheads="1"/>
          </p:cNvSpPr>
          <p:nvPr/>
        </p:nvSpPr>
        <p:spPr bwMode="auto">
          <a:xfrm>
            <a:off x="19466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3" name="Rectangle 4"/>
          <p:cNvSpPr>
            <a:spLocks noChangeArrowheads="1"/>
          </p:cNvSpPr>
          <p:nvPr/>
        </p:nvSpPr>
        <p:spPr bwMode="auto">
          <a:xfrm>
            <a:off x="22514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6" name="Rectangle 5"/>
          <p:cNvSpPr>
            <a:spLocks noChangeArrowheads="1"/>
          </p:cNvSpPr>
          <p:nvPr/>
        </p:nvSpPr>
        <p:spPr bwMode="auto">
          <a:xfrm>
            <a:off x="31587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7" name="Rectangle 6"/>
          <p:cNvSpPr>
            <a:spLocks noChangeArrowheads="1"/>
          </p:cNvSpPr>
          <p:nvPr/>
        </p:nvSpPr>
        <p:spPr bwMode="auto">
          <a:xfrm>
            <a:off x="34635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8" name="Rectangle 5"/>
          <p:cNvSpPr>
            <a:spLocks noChangeArrowheads="1"/>
          </p:cNvSpPr>
          <p:nvPr/>
        </p:nvSpPr>
        <p:spPr bwMode="auto">
          <a:xfrm>
            <a:off x="37683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59" name="Rectangle 6"/>
          <p:cNvSpPr>
            <a:spLocks noChangeArrowheads="1"/>
          </p:cNvSpPr>
          <p:nvPr/>
        </p:nvSpPr>
        <p:spPr bwMode="auto">
          <a:xfrm>
            <a:off x="40731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9266" name="Straight Connector 62"/>
          <p:cNvCxnSpPr>
            <a:cxnSpLocks noChangeShapeType="1"/>
          </p:cNvCxnSpPr>
          <p:nvPr/>
        </p:nvCxnSpPr>
        <p:spPr bwMode="auto">
          <a:xfrm rot="16200000" flipV="1">
            <a:off x="3652044" y="3210719"/>
            <a:ext cx="473075" cy="598487"/>
          </a:xfrm>
          <a:prstGeom prst="line">
            <a:avLst/>
          </a:prstGeom>
          <a:noFill/>
          <a:ln w="28575" algn="ctr">
            <a:solidFill>
              <a:srgbClr val="0085B4"/>
            </a:solidFill>
            <a:round/>
            <a:headEnd/>
            <a:tailEnd/>
          </a:ln>
        </p:spPr>
      </p:cxnSp>
      <p:cxnSp>
        <p:nvCxnSpPr>
          <p:cNvPr id="9267" name="Straight Connector 67"/>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9268" name="Line 12"/>
          <p:cNvSpPr>
            <a:spLocks noChangeShapeType="1"/>
          </p:cNvSpPr>
          <p:nvPr/>
        </p:nvSpPr>
        <p:spPr bwMode="auto">
          <a:xfrm flipV="1">
            <a:off x="1636713" y="1992313"/>
            <a:ext cx="2722562" cy="1587"/>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p:txBody>
          <a:bodyPr/>
          <a:lstStyle/>
          <a:p>
            <a:pPr eaLnBrk="1" hangingPunct="1"/>
            <a:r>
              <a:rPr lang="en-US" dirty="0" smtClean="0"/>
              <a:t>How SnapRestore Works (Cont.)</a:t>
            </a:r>
          </a:p>
        </p:txBody>
      </p:sp>
      <p:sp>
        <p:nvSpPr>
          <p:cNvPr id="10244" name="Rectangle 3"/>
          <p:cNvSpPr>
            <a:spLocks noGrp="1" noChangeArrowheads="1"/>
          </p:cNvSpPr>
          <p:nvPr>
            <p:ph type="body" idx="1"/>
          </p:nvPr>
        </p:nvSpPr>
        <p:spPr>
          <a:xfrm>
            <a:off x="939800" y="4362450"/>
            <a:ext cx="7924800" cy="1974850"/>
          </a:xfrm>
        </p:spPr>
        <p:txBody>
          <a:bodyPr/>
          <a:lstStyle/>
          <a:p>
            <a:pPr eaLnBrk="1" hangingPunct="1">
              <a:lnSpc>
                <a:spcPct val="80000"/>
              </a:lnSpc>
            </a:pPr>
            <a:r>
              <a:rPr lang="en-US" sz="2600" dirty="0" smtClean="0"/>
              <a:t>The AFS continues to be modified while a new Snapshot copy is taken</a:t>
            </a:r>
          </a:p>
          <a:p>
            <a:pPr eaLnBrk="1" hangingPunct="1">
              <a:lnSpc>
                <a:spcPct val="80000"/>
              </a:lnSpc>
            </a:pPr>
            <a:r>
              <a:rPr lang="en-US" sz="2600" dirty="0" smtClean="0"/>
              <a:t>The original hourly.0 becomes hourly.1</a:t>
            </a:r>
          </a:p>
          <a:p>
            <a:pPr eaLnBrk="1" hangingPunct="1">
              <a:lnSpc>
                <a:spcPct val="80000"/>
              </a:lnSpc>
            </a:pPr>
            <a:r>
              <a:rPr lang="en-US" sz="2600" dirty="0" smtClean="0"/>
              <a:t>Some data blocks have new pointers from the AFS and from hourly.0 and hourly.1</a:t>
            </a:r>
          </a:p>
        </p:txBody>
      </p:sp>
      <p:sp>
        <p:nvSpPr>
          <p:cNvPr id="43" name="Rectangle 5"/>
          <p:cNvSpPr>
            <a:spLocks noChangeArrowheads="1"/>
          </p:cNvSpPr>
          <p:nvPr/>
        </p:nvSpPr>
        <p:spPr bwMode="auto">
          <a:xfrm>
            <a:off x="25562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4" name="Rectangle 6"/>
          <p:cNvSpPr>
            <a:spLocks noChangeArrowheads="1"/>
          </p:cNvSpPr>
          <p:nvPr/>
        </p:nvSpPr>
        <p:spPr bwMode="auto">
          <a:xfrm>
            <a:off x="2861036"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46"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47" name="Rectangle 6"/>
          <p:cNvSpPr>
            <a:spLocks noChangeArrowheads="1"/>
          </p:cNvSpPr>
          <p:nvPr/>
        </p:nvSpPr>
        <p:spPr bwMode="auto">
          <a:xfrm>
            <a:off x="4362386" y="2594009"/>
            <a:ext cx="1016295" cy="657742"/>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cxnSp>
        <p:nvCxnSpPr>
          <p:cNvPr id="10255" name="Straight Connector 52"/>
          <p:cNvCxnSpPr>
            <a:cxnSpLocks noChangeShapeType="1"/>
            <a:stCxn id="46"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54"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hourly.1</a:t>
            </a:r>
          </a:p>
        </p:txBody>
      </p:sp>
      <p:cxnSp>
        <p:nvCxnSpPr>
          <p:cNvPr id="10259" name="Straight Connector 54"/>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10260" name="Straight Connector 55"/>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10261" name="Straight Connector 56"/>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10262" name="Straight Connector 57"/>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10263" name="Straight Connector 58"/>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sp>
        <p:nvSpPr>
          <p:cNvPr id="60" name="Rectangle 2"/>
          <p:cNvSpPr>
            <a:spLocks noChangeArrowheads="1"/>
          </p:cNvSpPr>
          <p:nvPr/>
        </p:nvSpPr>
        <p:spPr bwMode="auto">
          <a:xfrm>
            <a:off x="16418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1" name="Rectangle 3"/>
          <p:cNvSpPr>
            <a:spLocks noChangeArrowheads="1"/>
          </p:cNvSpPr>
          <p:nvPr/>
        </p:nvSpPr>
        <p:spPr bwMode="auto">
          <a:xfrm>
            <a:off x="19466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2" name="Rectangle 4"/>
          <p:cNvSpPr>
            <a:spLocks noChangeArrowheads="1"/>
          </p:cNvSpPr>
          <p:nvPr/>
        </p:nvSpPr>
        <p:spPr bwMode="auto">
          <a:xfrm>
            <a:off x="22514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3" name="Rectangle 5"/>
          <p:cNvSpPr>
            <a:spLocks noChangeArrowheads="1"/>
          </p:cNvSpPr>
          <p:nvPr/>
        </p:nvSpPr>
        <p:spPr bwMode="auto">
          <a:xfrm>
            <a:off x="31587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4" name="Rectangle 6"/>
          <p:cNvSpPr>
            <a:spLocks noChangeArrowheads="1"/>
          </p:cNvSpPr>
          <p:nvPr/>
        </p:nvSpPr>
        <p:spPr bwMode="auto">
          <a:xfrm>
            <a:off x="34635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5" name="Rectangle 5"/>
          <p:cNvSpPr>
            <a:spLocks noChangeArrowheads="1"/>
          </p:cNvSpPr>
          <p:nvPr/>
        </p:nvSpPr>
        <p:spPr bwMode="auto">
          <a:xfrm>
            <a:off x="3768348"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66" name="Rectangle 6"/>
          <p:cNvSpPr>
            <a:spLocks noChangeArrowheads="1"/>
          </p:cNvSpPr>
          <p:nvPr/>
        </p:nvSpPr>
        <p:spPr bwMode="auto">
          <a:xfrm>
            <a:off x="40731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0285" name="Straight Connector 67"/>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89" name="Rectangle 6"/>
          <p:cNvSpPr>
            <a:spLocks noChangeArrowheads="1"/>
          </p:cNvSpPr>
          <p:nvPr/>
        </p:nvSpPr>
        <p:spPr bwMode="auto">
          <a:xfrm>
            <a:off x="3080786" y="2615609"/>
            <a:ext cx="1016295" cy="657742"/>
          </a:xfrm>
          <a:prstGeom prst="rect">
            <a:avLst/>
          </a:prstGeom>
          <a:solidFill>
            <a:schemeClr val="tx2"/>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hourly.0</a:t>
            </a:r>
          </a:p>
        </p:txBody>
      </p:sp>
      <p:cxnSp>
        <p:nvCxnSpPr>
          <p:cNvPr id="10289" name="Straight Connector 89"/>
          <p:cNvCxnSpPr>
            <a:cxnSpLocks noChangeShapeType="1"/>
          </p:cNvCxnSpPr>
          <p:nvPr/>
        </p:nvCxnSpPr>
        <p:spPr bwMode="auto">
          <a:xfrm rot="5400000">
            <a:off x="3045619" y="3202781"/>
            <a:ext cx="473075" cy="614363"/>
          </a:xfrm>
          <a:prstGeom prst="line">
            <a:avLst/>
          </a:prstGeom>
          <a:noFill/>
          <a:ln w="28575" algn="ctr">
            <a:solidFill>
              <a:srgbClr val="0085B4"/>
            </a:solidFill>
            <a:round/>
            <a:headEnd/>
            <a:tailEnd/>
          </a:ln>
        </p:spPr>
      </p:cxnSp>
      <p:cxnSp>
        <p:nvCxnSpPr>
          <p:cNvPr id="10290" name="Straight Connector 90"/>
          <p:cNvCxnSpPr>
            <a:cxnSpLocks noChangeShapeType="1"/>
          </p:cNvCxnSpPr>
          <p:nvPr/>
        </p:nvCxnSpPr>
        <p:spPr bwMode="auto">
          <a:xfrm rot="16200000" flipV="1">
            <a:off x="3499644" y="3363119"/>
            <a:ext cx="473075" cy="293687"/>
          </a:xfrm>
          <a:prstGeom prst="line">
            <a:avLst/>
          </a:prstGeom>
          <a:noFill/>
          <a:ln w="28575" algn="ctr">
            <a:solidFill>
              <a:srgbClr val="0085B4"/>
            </a:solidFill>
            <a:round/>
            <a:headEnd/>
            <a:tailEnd/>
          </a:ln>
        </p:spPr>
      </p:cxnSp>
      <p:cxnSp>
        <p:nvCxnSpPr>
          <p:cNvPr id="10291" name="Straight Connector 91"/>
          <p:cNvCxnSpPr>
            <a:cxnSpLocks noChangeShapeType="1"/>
          </p:cNvCxnSpPr>
          <p:nvPr/>
        </p:nvCxnSpPr>
        <p:spPr bwMode="auto">
          <a:xfrm rot="5400000" flipH="1" flipV="1">
            <a:off x="3347244" y="3504406"/>
            <a:ext cx="473075" cy="11113"/>
          </a:xfrm>
          <a:prstGeom prst="line">
            <a:avLst/>
          </a:prstGeom>
          <a:noFill/>
          <a:ln w="28575" algn="ctr">
            <a:solidFill>
              <a:srgbClr val="0085B4"/>
            </a:solidFill>
            <a:round/>
            <a:headEnd/>
            <a:tailEnd/>
          </a:ln>
        </p:spPr>
      </p:cxnSp>
      <p:cxnSp>
        <p:nvCxnSpPr>
          <p:cNvPr id="10292" name="Straight Connector 92"/>
          <p:cNvCxnSpPr>
            <a:cxnSpLocks noChangeShapeType="1"/>
          </p:cNvCxnSpPr>
          <p:nvPr/>
        </p:nvCxnSpPr>
        <p:spPr bwMode="auto">
          <a:xfrm rot="5400000" flipH="1" flipV="1">
            <a:off x="3194844" y="3352006"/>
            <a:ext cx="473075" cy="315913"/>
          </a:xfrm>
          <a:prstGeom prst="line">
            <a:avLst/>
          </a:prstGeom>
          <a:noFill/>
          <a:ln w="28575" algn="ctr">
            <a:solidFill>
              <a:srgbClr val="0085B4"/>
            </a:solidFill>
            <a:round/>
            <a:headEnd/>
            <a:tailEnd/>
          </a:ln>
        </p:spPr>
      </p:cxnSp>
      <p:cxnSp>
        <p:nvCxnSpPr>
          <p:cNvPr id="10293" name="Straight Connector 93"/>
          <p:cNvCxnSpPr>
            <a:cxnSpLocks noChangeShapeType="1"/>
          </p:cNvCxnSpPr>
          <p:nvPr/>
        </p:nvCxnSpPr>
        <p:spPr bwMode="auto">
          <a:xfrm rot="16200000" flipV="1">
            <a:off x="3652044" y="3210719"/>
            <a:ext cx="473075" cy="598487"/>
          </a:xfrm>
          <a:prstGeom prst="line">
            <a:avLst/>
          </a:prstGeom>
          <a:noFill/>
          <a:ln w="28575" algn="ctr">
            <a:solidFill>
              <a:srgbClr val="0085B4"/>
            </a:solidFill>
            <a:round/>
            <a:headEnd/>
            <a:tailEnd/>
          </a:ln>
        </p:spPr>
      </p:cxnSp>
      <p:sp>
        <p:nvSpPr>
          <p:cNvPr id="101" name="Rectangle 5"/>
          <p:cNvSpPr>
            <a:spLocks noChangeArrowheads="1"/>
          </p:cNvSpPr>
          <p:nvPr/>
        </p:nvSpPr>
        <p:spPr bwMode="auto">
          <a:xfrm>
            <a:off x="43752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2" name="Rectangle 6"/>
          <p:cNvSpPr>
            <a:spLocks noChangeArrowheads="1"/>
          </p:cNvSpPr>
          <p:nvPr/>
        </p:nvSpPr>
        <p:spPr bwMode="auto">
          <a:xfrm>
            <a:off x="46800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3" name="Rectangle 5"/>
          <p:cNvSpPr>
            <a:spLocks noChangeArrowheads="1"/>
          </p:cNvSpPr>
          <p:nvPr/>
        </p:nvSpPr>
        <p:spPr bwMode="auto">
          <a:xfrm>
            <a:off x="49848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4" name="Rectangle 6"/>
          <p:cNvSpPr>
            <a:spLocks noChangeArrowheads="1"/>
          </p:cNvSpPr>
          <p:nvPr/>
        </p:nvSpPr>
        <p:spPr bwMode="auto">
          <a:xfrm>
            <a:off x="52896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0306" name="Straight Connector 47"/>
          <p:cNvCxnSpPr>
            <a:cxnSpLocks noChangeShapeType="1"/>
          </p:cNvCxnSpPr>
          <p:nvPr/>
        </p:nvCxnSpPr>
        <p:spPr bwMode="auto">
          <a:xfrm rot="5400000">
            <a:off x="3675063" y="2551112"/>
            <a:ext cx="495300" cy="1895475"/>
          </a:xfrm>
          <a:prstGeom prst="line">
            <a:avLst/>
          </a:prstGeom>
          <a:noFill/>
          <a:ln w="28575" algn="ctr">
            <a:solidFill>
              <a:srgbClr val="005BAE"/>
            </a:solidFill>
            <a:round/>
            <a:headEnd/>
            <a:tailEnd/>
          </a:ln>
        </p:spPr>
      </p:cxnSp>
      <p:cxnSp>
        <p:nvCxnSpPr>
          <p:cNvPr id="10307" name="Straight Connector 49"/>
          <p:cNvCxnSpPr>
            <a:cxnSpLocks noChangeShapeType="1"/>
          </p:cNvCxnSpPr>
          <p:nvPr/>
        </p:nvCxnSpPr>
        <p:spPr bwMode="auto">
          <a:xfrm rot="5400000" flipH="1" flipV="1">
            <a:off x="4129088" y="3005137"/>
            <a:ext cx="495300" cy="987425"/>
          </a:xfrm>
          <a:prstGeom prst="line">
            <a:avLst/>
          </a:prstGeom>
          <a:noFill/>
          <a:ln w="28575" algn="ctr">
            <a:solidFill>
              <a:srgbClr val="005BAE"/>
            </a:solidFill>
            <a:round/>
            <a:headEnd/>
            <a:tailEnd/>
          </a:ln>
        </p:spPr>
      </p:cxnSp>
      <p:cxnSp>
        <p:nvCxnSpPr>
          <p:cNvPr id="10308" name="Straight Connector 104"/>
          <p:cNvCxnSpPr>
            <a:cxnSpLocks noChangeShapeType="1"/>
          </p:cNvCxnSpPr>
          <p:nvPr/>
        </p:nvCxnSpPr>
        <p:spPr bwMode="auto">
          <a:xfrm rot="16200000" flipV="1">
            <a:off x="4737100" y="3384550"/>
            <a:ext cx="495300" cy="228600"/>
          </a:xfrm>
          <a:prstGeom prst="line">
            <a:avLst/>
          </a:prstGeom>
          <a:noFill/>
          <a:ln w="28575" algn="ctr">
            <a:solidFill>
              <a:srgbClr val="005BAE"/>
            </a:solidFill>
            <a:round/>
            <a:headEnd/>
            <a:tailEnd/>
          </a:ln>
        </p:spPr>
      </p:cxnSp>
      <p:cxnSp>
        <p:nvCxnSpPr>
          <p:cNvPr id="10309" name="Straight Connector 105"/>
          <p:cNvCxnSpPr>
            <a:cxnSpLocks noChangeShapeType="1"/>
          </p:cNvCxnSpPr>
          <p:nvPr/>
        </p:nvCxnSpPr>
        <p:spPr bwMode="auto">
          <a:xfrm rot="5400000" flipH="1" flipV="1">
            <a:off x="4584700" y="3460750"/>
            <a:ext cx="495300" cy="76200"/>
          </a:xfrm>
          <a:prstGeom prst="line">
            <a:avLst/>
          </a:prstGeom>
          <a:noFill/>
          <a:ln w="28575" algn="ctr">
            <a:solidFill>
              <a:srgbClr val="005BAE"/>
            </a:solidFill>
            <a:round/>
            <a:headEnd/>
            <a:tailEnd/>
          </a:ln>
        </p:spPr>
      </p:cxnSp>
      <p:cxnSp>
        <p:nvCxnSpPr>
          <p:cNvPr id="10310" name="Straight Connector 106"/>
          <p:cNvCxnSpPr>
            <a:cxnSpLocks noChangeShapeType="1"/>
          </p:cNvCxnSpPr>
          <p:nvPr/>
        </p:nvCxnSpPr>
        <p:spPr bwMode="auto">
          <a:xfrm rot="5400000" flipH="1" flipV="1">
            <a:off x="4432300" y="3308350"/>
            <a:ext cx="495300" cy="381000"/>
          </a:xfrm>
          <a:prstGeom prst="line">
            <a:avLst/>
          </a:prstGeom>
          <a:noFill/>
          <a:ln w="28575" algn="ctr">
            <a:solidFill>
              <a:srgbClr val="005BAE"/>
            </a:solidFill>
            <a:round/>
            <a:headEnd/>
            <a:tailEnd/>
          </a:ln>
        </p:spPr>
      </p:cxnSp>
      <p:cxnSp>
        <p:nvCxnSpPr>
          <p:cNvPr id="10311" name="Straight Connector 107"/>
          <p:cNvCxnSpPr>
            <a:cxnSpLocks noChangeShapeType="1"/>
          </p:cNvCxnSpPr>
          <p:nvPr/>
        </p:nvCxnSpPr>
        <p:spPr bwMode="auto">
          <a:xfrm rot="16200000" flipV="1">
            <a:off x="4889500" y="3232150"/>
            <a:ext cx="495300" cy="533400"/>
          </a:xfrm>
          <a:prstGeom prst="line">
            <a:avLst/>
          </a:prstGeom>
          <a:noFill/>
          <a:ln w="28575" algn="ctr">
            <a:solidFill>
              <a:srgbClr val="005BAE"/>
            </a:solidFill>
            <a:round/>
            <a:headEnd/>
            <a:tailEnd/>
          </a:ln>
        </p:spPr>
      </p:cxnSp>
      <p:cxnSp>
        <p:nvCxnSpPr>
          <p:cNvPr id="10312" name="Straight Connector 122"/>
          <p:cNvCxnSpPr>
            <a:cxnSpLocks noChangeShapeType="1"/>
          </p:cNvCxnSpPr>
          <p:nvPr/>
        </p:nvCxnSpPr>
        <p:spPr bwMode="auto">
          <a:xfrm rot="5400000">
            <a:off x="2893219" y="3050381"/>
            <a:ext cx="473075" cy="919163"/>
          </a:xfrm>
          <a:prstGeom prst="line">
            <a:avLst/>
          </a:prstGeom>
          <a:noFill/>
          <a:ln w="28575" algn="ctr">
            <a:solidFill>
              <a:srgbClr val="0085B4"/>
            </a:solidFill>
            <a:round/>
            <a:headEnd/>
            <a:tailEnd/>
          </a:ln>
        </p:spPr>
      </p:cxnSp>
      <p:cxnSp>
        <p:nvCxnSpPr>
          <p:cNvPr id="10313" name="Straight Connector 128"/>
          <p:cNvCxnSpPr>
            <a:cxnSpLocks noChangeShapeType="1"/>
          </p:cNvCxnSpPr>
          <p:nvPr/>
        </p:nvCxnSpPr>
        <p:spPr bwMode="auto">
          <a:xfrm rot="5400000">
            <a:off x="4577557" y="2299494"/>
            <a:ext cx="609600" cy="7937"/>
          </a:xfrm>
          <a:prstGeom prst="line">
            <a:avLst/>
          </a:prstGeom>
          <a:noFill/>
          <a:ln w="28575" algn="ctr">
            <a:solidFill>
              <a:srgbClr val="565656"/>
            </a:solidFill>
            <a:round/>
            <a:headEnd/>
            <a:tailEnd/>
          </a:ln>
        </p:spPr>
      </p:cxnSp>
      <p:sp>
        <p:nvSpPr>
          <p:cNvPr id="10314" name="Line 12"/>
          <p:cNvSpPr>
            <a:spLocks noChangeShapeType="1"/>
          </p:cNvSpPr>
          <p:nvPr/>
        </p:nvSpPr>
        <p:spPr bwMode="auto">
          <a:xfrm flipV="1">
            <a:off x="1636713" y="1992313"/>
            <a:ext cx="3971925" cy="1587"/>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dirty="0" smtClean="0"/>
              <a:t>How SnapRestore Works (Cont.)</a:t>
            </a:r>
          </a:p>
        </p:txBody>
      </p:sp>
      <p:sp>
        <p:nvSpPr>
          <p:cNvPr id="11268" name="Rectangle 3"/>
          <p:cNvSpPr>
            <a:spLocks noGrp="1" noChangeArrowheads="1"/>
          </p:cNvSpPr>
          <p:nvPr>
            <p:ph type="body" idx="1"/>
          </p:nvPr>
        </p:nvSpPr>
        <p:spPr>
          <a:xfrm>
            <a:off x="1416050" y="4781550"/>
            <a:ext cx="7062788" cy="552450"/>
          </a:xfrm>
        </p:spPr>
        <p:txBody>
          <a:bodyPr/>
          <a:lstStyle/>
          <a:p>
            <a:pPr eaLnBrk="1" hangingPunct="1">
              <a:lnSpc>
                <a:spcPct val="80000"/>
              </a:lnSpc>
            </a:pPr>
            <a:r>
              <a:rPr lang="en-US" sz="2600" dirty="0" smtClean="0"/>
              <a:t>And so on…</a:t>
            </a:r>
          </a:p>
        </p:txBody>
      </p:sp>
      <p:sp>
        <p:nvSpPr>
          <p:cNvPr id="72" name="Rectangle 5"/>
          <p:cNvSpPr>
            <a:spLocks noChangeArrowheads="1"/>
          </p:cNvSpPr>
          <p:nvPr/>
        </p:nvSpPr>
        <p:spPr bwMode="auto">
          <a:xfrm>
            <a:off x="25562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73" name="Rectangle 6"/>
          <p:cNvSpPr>
            <a:spLocks noChangeArrowheads="1"/>
          </p:cNvSpPr>
          <p:nvPr/>
        </p:nvSpPr>
        <p:spPr bwMode="auto">
          <a:xfrm>
            <a:off x="2861036"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74"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75" name="Rectangle 6"/>
          <p:cNvSpPr>
            <a:spLocks noChangeArrowheads="1"/>
          </p:cNvSpPr>
          <p:nvPr/>
        </p:nvSpPr>
        <p:spPr bwMode="auto">
          <a:xfrm>
            <a:off x="4362386" y="2594009"/>
            <a:ext cx="1016295" cy="657742"/>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hourly.1</a:t>
            </a:r>
          </a:p>
        </p:txBody>
      </p:sp>
      <p:cxnSp>
        <p:nvCxnSpPr>
          <p:cNvPr id="11279" name="Straight Connector 75"/>
          <p:cNvCxnSpPr>
            <a:cxnSpLocks noChangeShapeType="1"/>
            <a:stCxn id="74"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77"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hourly.3</a:t>
            </a:r>
          </a:p>
        </p:txBody>
      </p:sp>
      <p:cxnSp>
        <p:nvCxnSpPr>
          <p:cNvPr id="11283" name="Straight Connector 77"/>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11284" name="Straight Connector 78"/>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11285" name="Straight Connector 79"/>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11286" name="Straight Connector 80"/>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11287" name="Straight Connector 81"/>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sp>
        <p:nvSpPr>
          <p:cNvPr id="83" name="Rectangle 2"/>
          <p:cNvSpPr>
            <a:spLocks noChangeArrowheads="1"/>
          </p:cNvSpPr>
          <p:nvPr/>
        </p:nvSpPr>
        <p:spPr bwMode="auto">
          <a:xfrm>
            <a:off x="16418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4" name="Rectangle 3"/>
          <p:cNvSpPr>
            <a:spLocks noChangeArrowheads="1"/>
          </p:cNvSpPr>
          <p:nvPr/>
        </p:nvSpPr>
        <p:spPr bwMode="auto">
          <a:xfrm>
            <a:off x="19466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5" name="Rectangle 4"/>
          <p:cNvSpPr>
            <a:spLocks noChangeArrowheads="1"/>
          </p:cNvSpPr>
          <p:nvPr/>
        </p:nvSpPr>
        <p:spPr bwMode="auto">
          <a:xfrm>
            <a:off x="22514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6" name="Rectangle 5"/>
          <p:cNvSpPr>
            <a:spLocks noChangeArrowheads="1"/>
          </p:cNvSpPr>
          <p:nvPr/>
        </p:nvSpPr>
        <p:spPr bwMode="auto">
          <a:xfrm>
            <a:off x="31587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7" name="Rectangle 6"/>
          <p:cNvSpPr>
            <a:spLocks noChangeArrowheads="1"/>
          </p:cNvSpPr>
          <p:nvPr/>
        </p:nvSpPr>
        <p:spPr bwMode="auto">
          <a:xfrm>
            <a:off x="34635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8" name="Rectangle 5"/>
          <p:cNvSpPr>
            <a:spLocks noChangeArrowheads="1"/>
          </p:cNvSpPr>
          <p:nvPr/>
        </p:nvSpPr>
        <p:spPr bwMode="auto">
          <a:xfrm>
            <a:off x="3768348"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9" name="Rectangle 6"/>
          <p:cNvSpPr>
            <a:spLocks noChangeArrowheads="1"/>
          </p:cNvSpPr>
          <p:nvPr/>
        </p:nvSpPr>
        <p:spPr bwMode="auto">
          <a:xfrm>
            <a:off x="40731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1309" name="Straight Connector 89"/>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91" name="Rectangle 6"/>
          <p:cNvSpPr>
            <a:spLocks noChangeArrowheads="1"/>
          </p:cNvSpPr>
          <p:nvPr/>
        </p:nvSpPr>
        <p:spPr bwMode="auto">
          <a:xfrm>
            <a:off x="3080786" y="2615609"/>
            <a:ext cx="1016295" cy="657742"/>
          </a:xfrm>
          <a:prstGeom prst="rect">
            <a:avLst/>
          </a:prstGeom>
          <a:solidFill>
            <a:schemeClr val="tx2"/>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hourly.2</a:t>
            </a:r>
          </a:p>
        </p:txBody>
      </p:sp>
      <p:cxnSp>
        <p:nvCxnSpPr>
          <p:cNvPr id="11313" name="Straight Connector 91"/>
          <p:cNvCxnSpPr>
            <a:cxnSpLocks noChangeShapeType="1"/>
          </p:cNvCxnSpPr>
          <p:nvPr/>
        </p:nvCxnSpPr>
        <p:spPr bwMode="auto">
          <a:xfrm rot="5400000">
            <a:off x="3045619" y="3202781"/>
            <a:ext cx="473075" cy="614363"/>
          </a:xfrm>
          <a:prstGeom prst="line">
            <a:avLst/>
          </a:prstGeom>
          <a:noFill/>
          <a:ln w="28575" algn="ctr">
            <a:solidFill>
              <a:srgbClr val="0085B4"/>
            </a:solidFill>
            <a:round/>
            <a:headEnd/>
            <a:tailEnd/>
          </a:ln>
        </p:spPr>
      </p:cxnSp>
      <p:cxnSp>
        <p:nvCxnSpPr>
          <p:cNvPr id="11314" name="Straight Connector 92"/>
          <p:cNvCxnSpPr>
            <a:cxnSpLocks noChangeShapeType="1"/>
          </p:cNvCxnSpPr>
          <p:nvPr/>
        </p:nvCxnSpPr>
        <p:spPr bwMode="auto">
          <a:xfrm rot="16200000" flipV="1">
            <a:off x="3499644" y="3363119"/>
            <a:ext cx="473075" cy="293687"/>
          </a:xfrm>
          <a:prstGeom prst="line">
            <a:avLst/>
          </a:prstGeom>
          <a:noFill/>
          <a:ln w="28575" algn="ctr">
            <a:solidFill>
              <a:srgbClr val="0085B4"/>
            </a:solidFill>
            <a:round/>
            <a:headEnd/>
            <a:tailEnd/>
          </a:ln>
        </p:spPr>
      </p:cxnSp>
      <p:cxnSp>
        <p:nvCxnSpPr>
          <p:cNvPr id="11315" name="Straight Connector 93"/>
          <p:cNvCxnSpPr>
            <a:cxnSpLocks noChangeShapeType="1"/>
          </p:cNvCxnSpPr>
          <p:nvPr/>
        </p:nvCxnSpPr>
        <p:spPr bwMode="auto">
          <a:xfrm rot="5400000" flipH="1" flipV="1">
            <a:off x="3347244" y="3504406"/>
            <a:ext cx="473075" cy="11113"/>
          </a:xfrm>
          <a:prstGeom prst="line">
            <a:avLst/>
          </a:prstGeom>
          <a:noFill/>
          <a:ln w="28575" algn="ctr">
            <a:solidFill>
              <a:srgbClr val="0085B4"/>
            </a:solidFill>
            <a:round/>
            <a:headEnd/>
            <a:tailEnd/>
          </a:ln>
        </p:spPr>
      </p:cxnSp>
      <p:cxnSp>
        <p:nvCxnSpPr>
          <p:cNvPr id="11316" name="Straight Connector 94"/>
          <p:cNvCxnSpPr>
            <a:cxnSpLocks noChangeShapeType="1"/>
          </p:cNvCxnSpPr>
          <p:nvPr/>
        </p:nvCxnSpPr>
        <p:spPr bwMode="auto">
          <a:xfrm rot="5400000" flipH="1" flipV="1">
            <a:off x="3194844" y="3352006"/>
            <a:ext cx="473075" cy="315913"/>
          </a:xfrm>
          <a:prstGeom prst="line">
            <a:avLst/>
          </a:prstGeom>
          <a:noFill/>
          <a:ln w="28575" algn="ctr">
            <a:solidFill>
              <a:srgbClr val="0085B4"/>
            </a:solidFill>
            <a:round/>
            <a:headEnd/>
            <a:tailEnd/>
          </a:ln>
        </p:spPr>
      </p:cxnSp>
      <p:cxnSp>
        <p:nvCxnSpPr>
          <p:cNvPr id="11317" name="Straight Connector 95"/>
          <p:cNvCxnSpPr>
            <a:cxnSpLocks noChangeShapeType="1"/>
          </p:cNvCxnSpPr>
          <p:nvPr/>
        </p:nvCxnSpPr>
        <p:spPr bwMode="auto">
          <a:xfrm rot="16200000" flipV="1">
            <a:off x="3652044" y="3210719"/>
            <a:ext cx="473075" cy="598487"/>
          </a:xfrm>
          <a:prstGeom prst="line">
            <a:avLst/>
          </a:prstGeom>
          <a:noFill/>
          <a:ln w="28575" algn="ctr">
            <a:solidFill>
              <a:srgbClr val="0085B4"/>
            </a:solidFill>
            <a:round/>
            <a:headEnd/>
            <a:tailEnd/>
          </a:ln>
        </p:spPr>
      </p:cxnSp>
      <p:sp>
        <p:nvSpPr>
          <p:cNvPr id="97" name="Rectangle 5"/>
          <p:cNvSpPr>
            <a:spLocks noChangeArrowheads="1"/>
          </p:cNvSpPr>
          <p:nvPr/>
        </p:nvSpPr>
        <p:spPr bwMode="auto">
          <a:xfrm>
            <a:off x="43752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98" name="Rectangle 6"/>
          <p:cNvSpPr>
            <a:spLocks noChangeArrowheads="1"/>
          </p:cNvSpPr>
          <p:nvPr/>
        </p:nvSpPr>
        <p:spPr bwMode="auto">
          <a:xfrm>
            <a:off x="46800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99" name="Rectangle 5"/>
          <p:cNvSpPr>
            <a:spLocks noChangeArrowheads="1"/>
          </p:cNvSpPr>
          <p:nvPr/>
        </p:nvSpPr>
        <p:spPr bwMode="auto">
          <a:xfrm>
            <a:off x="4984812"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0" name="Rectangle 6"/>
          <p:cNvSpPr>
            <a:spLocks noChangeArrowheads="1"/>
          </p:cNvSpPr>
          <p:nvPr/>
        </p:nvSpPr>
        <p:spPr bwMode="auto">
          <a:xfrm>
            <a:off x="52896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1330" name="Straight Connector 100"/>
          <p:cNvCxnSpPr>
            <a:cxnSpLocks noChangeShapeType="1"/>
          </p:cNvCxnSpPr>
          <p:nvPr/>
        </p:nvCxnSpPr>
        <p:spPr bwMode="auto">
          <a:xfrm rot="5400000">
            <a:off x="3675063" y="2551112"/>
            <a:ext cx="495300" cy="1895475"/>
          </a:xfrm>
          <a:prstGeom prst="line">
            <a:avLst/>
          </a:prstGeom>
          <a:noFill/>
          <a:ln w="28575" algn="ctr">
            <a:solidFill>
              <a:srgbClr val="005BAE"/>
            </a:solidFill>
            <a:round/>
            <a:headEnd/>
            <a:tailEnd/>
          </a:ln>
        </p:spPr>
      </p:cxnSp>
      <p:cxnSp>
        <p:nvCxnSpPr>
          <p:cNvPr id="11331" name="Straight Connector 101"/>
          <p:cNvCxnSpPr>
            <a:cxnSpLocks noChangeShapeType="1"/>
          </p:cNvCxnSpPr>
          <p:nvPr/>
        </p:nvCxnSpPr>
        <p:spPr bwMode="auto">
          <a:xfrm rot="5400000" flipH="1" flipV="1">
            <a:off x="4129088" y="3005137"/>
            <a:ext cx="495300" cy="987425"/>
          </a:xfrm>
          <a:prstGeom prst="line">
            <a:avLst/>
          </a:prstGeom>
          <a:noFill/>
          <a:ln w="28575" algn="ctr">
            <a:solidFill>
              <a:srgbClr val="005BAE"/>
            </a:solidFill>
            <a:round/>
            <a:headEnd/>
            <a:tailEnd/>
          </a:ln>
        </p:spPr>
      </p:cxnSp>
      <p:cxnSp>
        <p:nvCxnSpPr>
          <p:cNvPr id="11332" name="Straight Connector 102"/>
          <p:cNvCxnSpPr>
            <a:cxnSpLocks noChangeShapeType="1"/>
          </p:cNvCxnSpPr>
          <p:nvPr/>
        </p:nvCxnSpPr>
        <p:spPr bwMode="auto">
          <a:xfrm rot="16200000" flipV="1">
            <a:off x="4737100" y="3384550"/>
            <a:ext cx="495300" cy="228600"/>
          </a:xfrm>
          <a:prstGeom prst="line">
            <a:avLst/>
          </a:prstGeom>
          <a:noFill/>
          <a:ln w="28575" algn="ctr">
            <a:solidFill>
              <a:srgbClr val="005BAE"/>
            </a:solidFill>
            <a:round/>
            <a:headEnd/>
            <a:tailEnd/>
          </a:ln>
        </p:spPr>
      </p:cxnSp>
      <p:cxnSp>
        <p:nvCxnSpPr>
          <p:cNvPr id="11333" name="Straight Connector 103"/>
          <p:cNvCxnSpPr>
            <a:cxnSpLocks noChangeShapeType="1"/>
          </p:cNvCxnSpPr>
          <p:nvPr/>
        </p:nvCxnSpPr>
        <p:spPr bwMode="auto">
          <a:xfrm rot="5400000" flipH="1" flipV="1">
            <a:off x="4584700" y="3460750"/>
            <a:ext cx="495300" cy="76200"/>
          </a:xfrm>
          <a:prstGeom prst="line">
            <a:avLst/>
          </a:prstGeom>
          <a:noFill/>
          <a:ln w="28575" algn="ctr">
            <a:solidFill>
              <a:srgbClr val="005BAE"/>
            </a:solidFill>
            <a:round/>
            <a:headEnd/>
            <a:tailEnd/>
          </a:ln>
        </p:spPr>
      </p:cxnSp>
      <p:cxnSp>
        <p:nvCxnSpPr>
          <p:cNvPr id="11334" name="Straight Connector 104"/>
          <p:cNvCxnSpPr>
            <a:cxnSpLocks noChangeShapeType="1"/>
          </p:cNvCxnSpPr>
          <p:nvPr/>
        </p:nvCxnSpPr>
        <p:spPr bwMode="auto">
          <a:xfrm rot="5400000" flipH="1" flipV="1">
            <a:off x="4432300" y="3308350"/>
            <a:ext cx="495300" cy="381000"/>
          </a:xfrm>
          <a:prstGeom prst="line">
            <a:avLst/>
          </a:prstGeom>
          <a:noFill/>
          <a:ln w="28575" algn="ctr">
            <a:solidFill>
              <a:srgbClr val="005BAE"/>
            </a:solidFill>
            <a:round/>
            <a:headEnd/>
            <a:tailEnd/>
          </a:ln>
        </p:spPr>
      </p:cxnSp>
      <p:cxnSp>
        <p:nvCxnSpPr>
          <p:cNvPr id="11335" name="Straight Connector 105"/>
          <p:cNvCxnSpPr>
            <a:cxnSpLocks noChangeShapeType="1"/>
          </p:cNvCxnSpPr>
          <p:nvPr/>
        </p:nvCxnSpPr>
        <p:spPr bwMode="auto">
          <a:xfrm rot="16200000" flipV="1">
            <a:off x="4889500" y="3232150"/>
            <a:ext cx="495300" cy="533400"/>
          </a:xfrm>
          <a:prstGeom prst="line">
            <a:avLst/>
          </a:prstGeom>
          <a:noFill/>
          <a:ln w="28575" algn="ctr">
            <a:solidFill>
              <a:srgbClr val="005BAE"/>
            </a:solidFill>
            <a:round/>
            <a:headEnd/>
            <a:tailEnd/>
          </a:ln>
        </p:spPr>
      </p:cxnSp>
      <p:cxnSp>
        <p:nvCxnSpPr>
          <p:cNvPr id="11336" name="Straight Connector 106"/>
          <p:cNvCxnSpPr>
            <a:cxnSpLocks noChangeShapeType="1"/>
          </p:cNvCxnSpPr>
          <p:nvPr/>
        </p:nvCxnSpPr>
        <p:spPr bwMode="auto">
          <a:xfrm rot="5400000">
            <a:off x="2893219" y="3050381"/>
            <a:ext cx="473075" cy="919163"/>
          </a:xfrm>
          <a:prstGeom prst="line">
            <a:avLst/>
          </a:prstGeom>
          <a:noFill/>
          <a:ln w="28575" algn="ctr">
            <a:solidFill>
              <a:srgbClr val="0085B4"/>
            </a:solidFill>
            <a:round/>
            <a:headEnd/>
            <a:tailEnd/>
          </a:ln>
        </p:spPr>
      </p:cxnSp>
      <p:cxnSp>
        <p:nvCxnSpPr>
          <p:cNvPr id="11337" name="Straight Connector 108"/>
          <p:cNvCxnSpPr>
            <a:cxnSpLocks noChangeShapeType="1"/>
          </p:cNvCxnSpPr>
          <p:nvPr/>
        </p:nvCxnSpPr>
        <p:spPr bwMode="auto">
          <a:xfrm rot="5400000">
            <a:off x="4577557" y="2299494"/>
            <a:ext cx="609600" cy="7937"/>
          </a:xfrm>
          <a:prstGeom prst="line">
            <a:avLst/>
          </a:prstGeom>
          <a:noFill/>
          <a:ln w="28575" algn="ctr">
            <a:solidFill>
              <a:srgbClr val="565656"/>
            </a:solidFill>
            <a:round/>
            <a:headEnd/>
            <a:tailEnd/>
          </a:ln>
        </p:spPr>
      </p:cxnSp>
      <p:sp>
        <p:nvSpPr>
          <p:cNvPr id="133" name="Rectangle 5"/>
          <p:cNvSpPr>
            <a:spLocks noChangeArrowheads="1"/>
          </p:cNvSpPr>
          <p:nvPr/>
        </p:nvSpPr>
        <p:spPr bwMode="auto">
          <a:xfrm>
            <a:off x="5582971"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34" name="Rectangle 6"/>
          <p:cNvSpPr>
            <a:spLocks noChangeArrowheads="1"/>
          </p:cNvSpPr>
          <p:nvPr/>
        </p:nvSpPr>
        <p:spPr bwMode="auto">
          <a:xfrm>
            <a:off x="5887771"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35" name="Rectangle 6"/>
          <p:cNvSpPr>
            <a:spLocks noChangeArrowheads="1"/>
          </p:cNvSpPr>
          <p:nvPr/>
        </p:nvSpPr>
        <p:spPr bwMode="auto">
          <a:xfrm>
            <a:off x="6900024" y="2558567"/>
            <a:ext cx="1016295" cy="657742"/>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sp>
        <p:nvSpPr>
          <p:cNvPr id="136" name="Rectangle 5"/>
          <p:cNvSpPr>
            <a:spLocks noChangeArrowheads="1"/>
          </p:cNvSpPr>
          <p:nvPr/>
        </p:nvSpPr>
        <p:spPr bwMode="auto">
          <a:xfrm>
            <a:off x="6185483"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37" name="Rectangle 6"/>
          <p:cNvSpPr>
            <a:spLocks noChangeArrowheads="1"/>
          </p:cNvSpPr>
          <p:nvPr/>
        </p:nvSpPr>
        <p:spPr bwMode="auto">
          <a:xfrm>
            <a:off x="64902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38" name="Rectangle 5"/>
          <p:cNvSpPr>
            <a:spLocks noChangeArrowheads="1"/>
          </p:cNvSpPr>
          <p:nvPr/>
        </p:nvSpPr>
        <p:spPr bwMode="auto">
          <a:xfrm>
            <a:off x="67950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39" name="Rectangle 6"/>
          <p:cNvSpPr>
            <a:spLocks noChangeArrowheads="1"/>
          </p:cNvSpPr>
          <p:nvPr/>
        </p:nvSpPr>
        <p:spPr bwMode="auto">
          <a:xfrm>
            <a:off x="70998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40" name="Rectangle 6"/>
          <p:cNvSpPr>
            <a:spLocks noChangeArrowheads="1"/>
          </p:cNvSpPr>
          <p:nvPr/>
        </p:nvSpPr>
        <p:spPr bwMode="auto">
          <a:xfrm>
            <a:off x="5618424" y="2580167"/>
            <a:ext cx="1016295" cy="657742"/>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hourly.0</a:t>
            </a:r>
          </a:p>
        </p:txBody>
      </p:sp>
      <p:cxnSp>
        <p:nvCxnSpPr>
          <p:cNvPr id="11362" name="Straight Connector 140"/>
          <p:cNvCxnSpPr>
            <a:cxnSpLocks noChangeShapeType="1"/>
          </p:cNvCxnSpPr>
          <p:nvPr/>
        </p:nvCxnSpPr>
        <p:spPr bwMode="auto">
          <a:xfrm rot="5400000">
            <a:off x="5810251" y="3430587"/>
            <a:ext cx="508000" cy="123825"/>
          </a:xfrm>
          <a:prstGeom prst="line">
            <a:avLst/>
          </a:prstGeom>
          <a:noFill/>
          <a:ln w="28575" algn="ctr">
            <a:solidFill>
              <a:srgbClr val="58A618"/>
            </a:solidFill>
            <a:round/>
            <a:headEnd/>
            <a:tailEnd/>
          </a:ln>
        </p:spPr>
      </p:cxnSp>
      <p:cxnSp>
        <p:nvCxnSpPr>
          <p:cNvPr id="11363" name="Straight Connector 141"/>
          <p:cNvCxnSpPr>
            <a:cxnSpLocks noChangeShapeType="1"/>
          </p:cNvCxnSpPr>
          <p:nvPr/>
        </p:nvCxnSpPr>
        <p:spPr bwMode="auto">
          <a:xfrm rot="16200000" flipV="1">
            <a:off x="6263482" y="3101181"/>
            <a:ext cx="508000" cy="782637"/>
          </a:xfrm>
          <a:prstGeom prst="line">
            <a:avLst/>
          </a:prstGeom>
          <a:noFill/>
          <a:ln w="28575" algn="ctr">
            <a:solidFill>
              <a:srgbClr val="58A618"/>
            </a:solidFill>
            <a:round/>
            <a:headEnd/>
            <a:tailEnd/>
          </a:ln>
        </p:spPr>
      </p:cxnSp>
      <p:cxnSp>
        <p:nvCxnSpPr>
          <p:cNvPr id="11364" name="Straight Connector 142"/>
          <p:cNvCxnSpPr>
            <a:cxnSpLocks noChangeShapeType="1"/>
          </p:cNvCxnSpPr>
          <p:nvPr/>
        </p:nvCxnSpPr>
        <p:spPr bwMode="auto">
          <a:xfrm rot="16200000" flipV="1">
            <a:off x="6111082" y="3253581"/>
            <a:ext cx="508000" cy="477837"/>
          </a:xfrm>
          <a:prstGeom prst="line">
            <a:avLst/>
          </a:prstGeom>
          <a:noFill/>
          <a:ln w="28575" algn="ctr">
            <a:solidFill>
              <a:srgbClr val="58A618"/>
            </a:solidFill>
            <a:round/>
            <a:headEnd/>
            <a:tailEnd/>
          </a:ln>
        </p:spPr>
      </p:cxnSp>
      <p:cxnSp>
        <p:nvCxnSpPr>
          <p:cNvPr id="11365" name="Straight Connector 143"/>
          <p:cNvCxnSpPr>
            <a:cxnSpLocks noChangeShapeType="1"/>
          </p:cNvCxnSpPr>
          <p:nvPr/>
        </p:nvCxnSpPr>
        <p:spPr bwMode="auto">
          <a:xfrm rot="16200000" flipV="1">
            <a:off x="5958682" y="3405981"/>
            <a:ext cx="508000" cy="173037"/>
          </a:xfrm>
          <a:prstGeom prst="line">
            <a:avLst/>
          </a:prstGeom>
          <a:noFill/>
          <a:ln w="28575" algn="ctr">
            <a:solidFill>
              <a:srgbClr val="58A618"/>
            </a:solidFill>
            <a:round/>
            <a:headEnd/>
            <a:tailEnd/>
          </a:ln>
        </p:spPr>
      </p:cxnSp>
      <p:cxnSp>
        <p:nvCxnSpPr>
          <p:cNvPr id="11366" name="Straight Connector 144"/>
          <p:cNvCxnSpPr>
            <a:cxnSpLocks noChangeShapeType="1"/>
          </p:cNvCxnSpPr>
          <p:nvPr/>
        </p:nvCxnSpPr>
        <p:spPr bwMode="auto">
          <a:xfrm rot="5400000" flipH="1" flipV="1">
            <a:off x="5657851" y="3278187"/>
            <a:ext cx="508000" cy="428625"/>
          </a:xfrm>
          <a:prstGeom prst="line">
            <a:avLst/>
          </a:prstGeom>
          <a:noFill/>
          <a:ln w="28575" algn="ctr">
            <a:solidFill>
              <a:srgbClr val="58A618"/>
            </a:solidFill>
            <a:round/>
            <a:headEnd/>
            <a:tailEnd/>
          </a:ln>
        </p:spPr>
      </p:cxnSp>
      <p:sp>
        <p:nvSpPr>
          <p:cNvPr id="146" name="Rectangle 5"/>
          <p:cNvSpPr>
            <a:spLocks noChangeArrowheads="1"/>
          </p:cNvSpPr>
          <p:nvPr/>
        </p:nvSpPr>
        <p:spPr bwMode="auto">
          <a:xfrm>
            <a:off x="74019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47" name="Rectangle 6"/>
          <p:cNvSpPr>
            <a:spLocks noChangeArrowheads="1"/>
          </p:cNvSpPr>
          <p:nvPr/>
        </p:nvSpPr>
        <p:spPr bwMode="auto">
          <a:xfrm>
            <a:off x="77067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48" name="Rectangle 5"/>
          <p:cNvSpPr>
            <a:spLocks noChangeArrowheads="1"/>
          </p:cNvSpPr>
          <p:nvPr/>
        </p:nvSpPr>
        <p:spPr bwMode="auto">
          <a:xfrm>
            <a:off x="80115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49" name="Rectangle 6"/>
          <p:cNvSpPr>
            <a:spLocks noChangeArrowheads="1"/>
          </p:cNvSpPr>
          <p:nvPr/>
        </p:nvSpPr>
        <p:spPr bwMode="auto">
          <a:xfrm>
            <a:off x="83163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1379" name="Straight Connector 149"/>
          <p:cNvCxnSpPr>
            <a:cxnSpLocks noChangeShapeType="1"/>
          </p:cNvCxnSpPr>
          <p:nvPr/>
        </p:nvCxnSpPr>
        <p:spPr bwMode="auto">
          <a:xfrm rot="5400000">
            <a:off x="5988844" y="2326481"/>
            <a:ext cx="530225" cy="2309813"/>
          </a:xfrm>
          <a:prstGeom prst="line">
            <a:avLst/>
          </a:prstGeom>
          <a:noFill/>
          <a:ln w="28575" algn="ctr">
            <a:solidFill>
              <a:srgbClr val="614D7D"/>
            </a:solidFill>
            <a:round/>
            <a:headEnd/>
            <a:tailEnd/>
          </a:ln>
        </p:spPr>
      </p:cxnSp>
      <p:cxnSp>
        <p:nvCxnSpPr>
          <p:cNvPr id="11380" name="Straight Connector 150"/>
          <p:cNvCxnSpPr>
            <a:cxnSpLocks noChangeShapeType="1"/>
          </p:cNvCxnSpPr>
          <p:nvPr/>
        </p:nvCxnSpPr>
        <p:spPr bwMode="auto">
          <a:xfrm rot="5400000" flipH="1" flipV="1">
            <a:off x="6893719" y="3231356"/>
            <a:ext cx="530225" cy="500063"/>
          </a:xfrm>
          <a:prstGeom prst="line">
            <a:avLst/>
          </a:prstGeom>
          <a:noFill/>
          <a:ln w="28575" algn="ctr">
            <a:solidFill>
              <a:srgbClr val="614D7D"/>
            </a:solidFill>
            <a:round/>
            <a:headEnd/>
            <a:tailEnd/>
          </a:ln>
        </p:spPr>
      </p:cxnSp>
      <p:cxnSp>
        <p:nvCxnSpPr>
          <p:cNvPr id="11381" name="Straight Connector 151"/>
          <p:cNvCxnSpPr>
            <a:cxnSpLocks noChangeShapeType="1"/>
          </p:cNvCxnSpPr>
          <p:nvPr/>
        </p:nvCxnSpPr>
        <p:spPr bwMode="auto">
          <a:xfrm rot="16200000" flipV="1">
            <a:off x="7502525" y="3122613"/>
            <a:ext cx="530225" cy="717550"/>
          </a:xfrm>
          <a:prstGeom prst="line">
            <a:avLst/>
          </a:prstGeom>
          <a:noFill/>
          <a:ln w="28575" algn="ctr">
            <a:solidFill>
              <a:srgbClr val="614D7D"/>
            </a:solidFill>
            <a:round/>
            <a:headEnd/>
            <a:tailEnd/>
          </a:ln>
        </p:spPr>
      </p:cxnSp>
      <p:cxnSp>
        <p:nvCxnSpPr>
          <p:cNvPr id="11382" name="Straight Connector 152"/>
          <p:cNvCxnSpPr>
            <a:cxnSpLocks noChangeShapeType="1"/>
          </p:cNvCxnSpPr>
          <p:nvPr/>
        </p:nvCxnSpPr>
        <p:spPr bwMode="auto">
          <a:xfrm rot="16200000" flipV="1">
            <a:off x="7350125" y="3275013"/>
            <a:ext cx="530225" cy="412750"/>
          </a:xfrm>
          <a:prstGeom prst="line">
            <a:avLst/>
          </a:prstGeom>
          <a:noFill/>
          <a:ln w="28575" algn="ctr">
            <a:solidFill>
              <a:srgbClr val="614D7D"/>
            </a:solidFill>
            <a:round/>
            <a:headEnd/>
            <a:tailEnd/>
          </a:ln>
        </p:spPr>
      </p:cxnSp>
      <p:cxnSp>
        <p:nvCxnSpPr>
          <p:cNvPr id="11383" name="Straight Connector 153"/>
          <p:cNvCxnSpPr>
            <a:cxnSpLocks noChangeShapeType="1"/>
          </p:cNvCxnSpPr>
          <p:nvPr/>
        </p:nvCxnSpPr>
        <p:spPr bwMode="auto">
          <a:xfrm rot="16200000" flipV="1">
            <a:off x="7197725" y="3427413"/>
            <a:ext cx="530225" cy="107950"/>
          </a:xfrm>
          <a:prstGeom prst="line">
            <a:avLst/>
          </a:prstGeom>
          <a:noFill/>
          <a:ln w="28575" algn="ctr">
            <a:solidFill>
              <a:srgbClr val="614D7D"/>
            </a:solidFill>
            <a:round/>
            <a:headEnd/>
            <a:tailEnd/>
          </a:ln>
        </p:spPr>
      </p:cxnSp>
      <p:cxnSp>
        <p:nvCxnSpPr>
          <p:cNvPr id="11384" name="Straight Connector 154"/>
          <p:cNvCxnSpPr>
            <a:cxnSpLocks noChangeShapeType="1"/>
          </p:cNvCxnSpPr>
          <p:nvPr/>
        </p:nvCxnSpPr>
        <p:spPr bwMode="auto">
          <a:xfrm rot="16200000" flipV="1">
            <a:off x="7654925" y="2970213"/>
            <a:ext cx="530225" cy="1022350"/>
          </a:xfrm>
          <a:prstGeom prst="line">
            <a:avLst/>
          </a:prstGeom>
          <a:noFill/>
          <a:ln w="28575" algn="ctr">
            <a:solidFill>
              <a:srgbClr val="614D7D"/>
            </a:solidFill>
            <a:round/>
            <a:headEnd/>
            <a:tailEnd/>
          </a:ln>
        </p:spPr>
      </p:cxnSp>
      <p:cxnSp>
        <p:nvCxnSpPr>
          <p:cNvPr id="11385" name="Straight Connector 166"/>
          <p:cNvCxnSpPr>
            <a:cxnSpLocks noChangeShapeType="1"/>
          </p:cNvCxnSpPr>
          <p:nvPr/>
        </p:nvCxnSpPr>
        <p:spPr bwMode="auto">
          <a:xfrm rot="5400000" flipH="1" flipV="1">
            <a:off x="7046119" y="3383756"/>
            <a:ext cx="530225" cy="195263"/>
          </a:xfrm>
          <a:prstGeom prst="line">
            <a:avLst/>
          </a:prstGeom>
          <a:noFill/>
          <a:ln w="28575" algn="ctr">
            <a:solidFill>
              <a:srgbClr val="614D7D"/>
            </a:solidFill>
            <a:round/>
            <a:headEnd/>
            <a:tailEnd/>
          </a:ln>
        </p:spPr>
      </p:cxnSp>
      <p:cxnSp>
        <p:nvCxnSpPr>
          <p:cNvPr id="11386" name="Straight Connector 169"/>
          <p:cNvCxnSpPr>
            <a:cxnSpLocks noChangeShapeType="1"/>
          </p:cNvCxnSpPr>
          <p:nvPr/>
        </p:nvCxnSpPr>
        <p:spPr bwMode="auto">
          <a:xfrm rot="5400000" flipH="1" flipV="1">
            <a:off x="6741319" y="3078956"/>
            <a:ext cx="530225" cy="804863"/>
          </a:xfrm>
          <a:prstGeom prst="line">
            <a:avLst/>
          </a:prstGeom>
          <a:noFill/>
          <a:ln w="28575" algn="ctr">
            <a:solidFill>
              <a:srgbClr val="614D7D"/>
            </a:solidFill>
            <a:round/>
            <a:headEnd/>
            <a:tailEnd/>
          </a:ln>
        </p:spPr>
      </p:cxnSp>
      <p:cxnSp>
        <p:nvCxnSpPr>
          <p:cNvPr id="11387" name="Straight Connector 174"/>
          <p:cNvCxnSpPr>
            <a:cxnSpLocks noChangeShapeType="1"/>
          </p:cNvCxnSpPr>
          <p:nvPr/>
        </p:nvCxnSpPr>
        <p:spPr bwMode="auto">
          <a:xfrm rot="5400000" flipH="1" flipV="1">
            <a:off x="5358607" y="2978943"/>
            <a:ext cx="508000" cy="1027113"/>
          </a:xfrm>
          <a:prstGeom prst="line">
            <a:avLst/>
          </a:prstGeom>
          <a:noFill/>
          <a:ln w="28575" algn="ctr">
            <a:solidFill>
              <a:srgbClr val="58A618"/>
            </a:solidFill>
            <a:round/>
            <a:headEnd/>
            <a:tailEnd/>
          </a:ln>
        </p:spPr>
      </p:cxnSp>
      <p:cxnSp>
        <p:nvCxnSpPr>
          <p:cNvPr id="11388" name="Straight Connector 181"/>
          <p:cNvCxnSpPr>
            <a:cxnSpLocks noChangeShapeType="1"/>
          </p:cNvCxnSpPr>
          <p:nvPr/>
        </p:nvCxnSpPr>
        <p:spPr bwMode="auto">
          <a:xfrm rot="5400000" flipH="1" flipV="1">
            <a:off x="4750594" y="2370931"/>
            <a:ext cx="508000" cy="2243138"/>
          </a:xfrm>
          <a:prstGeom prst="line">
            <a:avLst/>
          </a:prstGeom>
          <a:noFill/>
          <a:ln w="28575" algn="ctr">
            <a:solidFill>
              <a:srgbClr val="58A618"/>
            </a:solidFill>
            <a:round/>
            <a:headEnd/>
            <a:tailEnd/>
          </a:ln>
        </p:spPr>
      </p:cxnSp>
      <p:cxnSp>
        <p:nvCxnSpPr>
          <p:cNvPr id="11389" name="Straight Connector 186"/>
          <p:cNvCxnSpPr>
            <a:cxnSpLocks noChangeShapeType="1"/>
          </p:cNvCxnSpPr>
          <p:nvPr/>
        </p:nvCxnSpPr>
        <p:spPr bwMode="auto">
          <a:xfrm rot="5400000">
            <a:off x="5826126" y="2298700"/>
            <a:ext cx="609600" cy="9525"/>
          </a:xfrm>
          <a:prstGeom prst="line">
            <a:avLst/>
          </a:prstGeom>
          <a:noFill/>
          <a:ln w="28575" algn="ctr">
            <a:solidFill>
              <a:srgbClr val="565656"/>
            </a:solidFill>
            <a:round/>
            <a:headEnd/>
            <a:tailEnd/>
          </a:ln>
        </p:spPr>
      </p:cxnSp>
      <p:cxnSp>
        <p:nvCxnSpPr>
          <p:cNvPr id="11390" name="Straight Connector 187"/>
          <p:cNvCxnSpPr>
            <a:cxnSpLocks noChangeShapeType="1"/>
          </p:cNvCxnSpPr>
          <p:nvPr/>
        </p:nvCxnSpPr>
        <p:spPr bwMode="auto">
          <a:xfrm rot="5400000">
            <a:off x="7115176" y="2298700"/>
            <a:ext cx="609600" cy="9525"/>
          </a:xfrm>
          <a:prstGeom prst="line">
            <a:avLst/>
          </a:prstGeom>
          <a:noFill/>
          <a:ln w="28575" algn="ctr">
            <a:solidFill>
              <a:srgbClr val="565656"/>
            </a:solidFill>
            <a:round/>
            <a:headEnd/>
            <a:tailEnd/>
          </a:ln>
        </p:spPr>
      </p:cxnSp>
      <p:sp>
        <p:nvSpPr>
          <p:cNvPr id="11391" name="Line 12"/>
          <p:cNvSpPr>
            <a:spLocks noChangeShapeType="1"/>
          </p:cNvSpPr>
          <p:nvPr/>
        </p:nvSpPr>
        <p:spPr bwMode="auto">
          <a:xfrm flipV="1">
            <a:off x="1636713" y="1992313"/>
            <a:ext cx="6946900" cy="1587"/>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dirty="0" smtClean="0"/>
              <a:t>How SnapRestore Works (Cont.)</a:t>
            </a:r>
          </a:p>
        </p:txBody>
      </p:sp>
      <p:sp>
        <p:nvSpPr>
          <p:cNvPr id="12292" name="Rectangle 3"/>
          <p:cNvSpPr>
            <a:spLocks noGrp="1" noChangeArrowheads="1"/>
          </p:cNvSpPr>
          <p:nvPr>
            <p:ph type="body" idx="1"/>
          </p:nvPr>
        </p:nvSpPr>
        <p:spPr>
          <a:xfrm>
            <a:off x="1016000" y="4210050"/>
            <a:ext cx="7924800" cy="2025650"/>
          </a:xfrm>
        </p:spPr>
        <p:txBody>
          <a:bodyPr/>
          <a:lstStyle/>
          <a:p>
            <a:pPr eaLnBrk="1" hangingPunct="1">
              <a:lnSpc>
                <a:spcPct val="80000"/>
              </a:lnSpc>
            </a:pPr>
            <a:r>
              <a:rPr lang="en-US" dirty="0" smtClean="0"/>
              <a:t>A virus has attacked your data</a:t>
            </a:r>
          </a:p>
          <a:p>
            <a:pPr lvl="1" eaLnBrk="1" hangingPunct="1">
              <a:lnSpc>
                <a:spcPct val="80000"/>
              </a:lnSpc>
            </a:pPr>
            <a:r>
              <a:rPr lang="en-US" dirty="0" smtClean="0"/>
              <a:t>The blocks that make the AFS are inconsistent</a:t>
            </a:r>
          </a:p>
          <a:p>
            <a:pPr lvl="1" eaLnBrk="1" hangingPunct="1">
              <a:lnSpc>
                <a:spcPct val="80000"/>
              </a:lnSpc>
            </a:pPr>
            <a:r>
              <a:rPr lang="en-US" dirty="0" smtClean="0"/>
              <a:t>hourly.0 may point to inconsistent blocks as well</a:t>
            </a:r>
          </a:p>
          <a:p>
            <a:pPr eaLnBrk="1" hangingPunct="1">
              <a:lnSpc>
                <a:spcPct val="80000"/>
              </a:lnSpc>
            </a:pPr>
            <a:r>
              <a:rPr lang="en-US" dirty="0" smtClean="0"/>
              <a:t>You decide to revert to hourly.3 using SnapRestore technology</a:t>
            </a:r>
          </a:p>
        </p:txBody>
      </p:sp>
      <p:pic>
        <p:nvPicPr>
          <p:cNvPr id="12293" name="Picture 76" descr="Failure"/>
          <p:cNvPicPr>
            <a:picLocks noChangeAspect="1" noChangeArrowheads="1"/>
          </p:cNvPicPr>
          <p:nvPr/>
        </p:nvPicPr>
        <p:blipFill>
          <a:blip r:embed="rId3" cstate="print"/>
          <a:srcRect/>
          <a:stretch>
            <a:fillRect/>
          </a:stretch>
        </p:blipFill>
        <p:spPr bwMode="auto">
          <a:xfrm>
            <a:off x="6670675" y="2143125"/>
            <a:ext cx="1466850" cy="1479550"/>
          </a:xfrm>
          <a:prstGeom prst="rect">
            <a:avLst/>
          </a:prstGeom>
          <a:noFill/>
          <a:ln w="9525">
            <a:noFill/>
            <a:miter lim="800000"/>
            <a:headEnd/>
            <a:tailEnd/>
          </a:ln>
        </p:spPr>
      </p:pic>
      <p:pic>
        <p:nvPicPr>
          <p:cNvPr id="12294" name="Picture 76" descr="Failure"/>
          <p:cNvPicPr>
            <a:picLocks noChangeAspect="1" noChangeArrowheads="1"/>
          </p:cNvPicPr>
          <p:nvPr/>
        </p:nvPicPr>
        <p:blipFill>
          <a:blip r:embed="rId3" cstate="print"/>
          <a:srcRect/>
          <a:stretch>
            <a:fillRect/>
          </a:stretch>
        </p:blipFill>
        <p:spPr bwMode="auto">
          <a:xfrm>
            <a:off x="5373688" y="2190750"/>
            <a:ext cx="1466850" cy="1479550"/>
          </a:xfrm>
          <a:prstGeom prst="rect">
            <a:avLst/>
          </a:prstGeom>
          <a:noFill/>
          <a:ln w="9525">
            <a:noFill/>
            <a:miter lim="800000"/>
            <a:headEnd/>
            <a:tailEnd/>
          </a:ln>
        </p:spPr>
      </p:pic>
      <p:sp>
        <p:nvSpPr>
          <p:cNvPr id="74" name="Rectangle 5"/>
          <p:cNvSpPr>
            <a:spLocks noChangeArrowheads="1"/>
          </p:cNvSpPr>
          <p:nvPr/>
        </p:nvSpPr>
        <p:spPr bwMode="auto">
          <a:xfrm>
            <a:off x="2556236"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75" name="Rectangle 6"/>
          <p:cNvSpPr>
            <a:spLocks noChangeArrowheads="1"/>
          </p:cNvSpPr>
          <p:nvPr/>
        </p:nvSpPr>
        <p:spPr bwMode="auto">
          <a:xfrm>
            <a:off x="2861036"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76"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77" name="Rectangle 6"/>
          <p:cNvSpPr>
            <a:spLocks noChangeArrowheads="1"/>
          </p:cNvSpPr>
          <p:nvPr/>
        </p:nvSpPr>
        <p:spPr bwMode="auto">
          <a:xfrm>
            <a:off x="4362386" y="2594009"/>
            <a:ext cx="1016295" cy="657742"/>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hourly.1</a:t>
            </a:r>
          </a:p>
        </p:txBody>
      </p:sp>
      <p:cxnSp>
        <p:nvCxnSpPr>
          <p:cNvPr id="12305" name="Straight Connector 77"/>
          <p:cNvCxnSpPr>
            <a:cxnSpLocks noChangeShapeType="1"/>
            <a:stCxn id="76"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79"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hourly.3</a:t>
            </a:r>
          </a:p>
        </p:txBody>
      </p:sp>
      <p:cxnSp>
        <p:nvCxnSpPr>
          <p:cNvPr id="12309" name="Straight Connector 79"/>
          <p:cNvCxnSpPr>
            <a:cxnSpLocks noChangeShapeType="1"/>
          </p:cNvCxnSpPr>
          <p:nvPr/>
        </p:nvCxnSpPr>
        <p:spPr bwMode="auto">
          <a:xfrm rot="16200000" flipH="1">
            <a:off x="2428082" y="3199606"/>
            <a:ext cx="481012" cy="612775"/>
          </a:xfrm>
          <a:prstGeom prst="line">
            <a:avLst/>
          </a:prstGeom>
          <a:noFill/>
          <a:ln w="28575" algn="ctr">
            <a:solidFill>
              <a:srgbClr val="565656"/>
            </a:solidFill>
            <a:round/>
            <a:headEnd/>
            <a:tailEnd/>
          </a:ln>
        </p:spPr>
      </p:cxnSp>
      <p:cxnSp>
        <p:nvCxnSpPr>
          <p:cNvPr id="12310" name="Straight Connector 80"/>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12311" name="Straight Connector 81"/>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12312" name="Straight Connector 82"/>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cxnSp>
        <p:nvCxnSpPr>
          <p:cNvPr id="12313" name="Straight Connector 83"/>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sp>
        <p:nvSpPr>
          <p:cNvPr id="85" name="Rectangle 2"/>
          <p:cNvSpPr>
            <a:spLocks noChangeArrowheads="1"/>
          </p:cNvSpPr>
          <p:nvPr/>
        </p:nvSpPr>
        <p:spPr bwMode="auto">
          <a:xfrm>
            <a:off x="16418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6" name="Rectangle 3"/>
          <p:cNvSpPr>
            <a:spLocks noChangeArrowheads="1"/>
          </p:cNvSpPr>
          <p:nvPr/>
        </p:nvSpPr>
        <p:spPr bwMode="auto">
          <a:xfrm>
            <a:off x="19466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7" name="Rectangle 4"/>
          <p:cNvSpPr>
            <a:spLocks noChangeArrowheads="1"/>
          </p:cNvSpPr>
          <p:nvPr/>
        </p:nvSpPr>
        <p:spPr bwMode="auto">
          <a:xfrm>
            <a:off x="2251436" y="3746500"/>
            <a:ext cx="228600" cy="228600"/>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8" name="Rectangle 5"/>
          <p:cNvSpPr>
            <a:spLocks noChangeArrowheads="1"/>
          </p:cNvSpPr>
          <p:nvPr/>
        </p:nvSpPr>
        <p:spPr bwMode="auto">
          <a:xfrm>
            <a:off x="31587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89" name="Rectangle 6"/>
          <p:cNvSpPr>
            <a:spLocks noChangeArrowheads="1"/>
          </p:cNvSpPr>
          <p:nvPr/>
        </p:nvSpPr>
        <p:spPr bwMode="auto">
          <a:xfrm>
            <a:off x="34635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90" name="Rectangle 5"/>
          <p:cNvSpPr>
            <a:spLocks noChangeArrowheads="1"/>
          </p:cNvSpPr>
          <p:nvPr/>
        </p:nvSpPr>
        <p:spPr bwMode="auto">
          <a:xfrm>
            <a:off x="3768348"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91" name="Rectangle 6"/>
          <p:cNvSpPr>
            <a:spLocks noChangeArrowheads="1"/>
          </p:cNvSpPr>
          <p:nvPr/>
        </p:nvSpPr>
        <p:spPr bwMode="auto">
          <a:xfrm>
            <a:off x="4073148" y="3746500"/>
            <a:ext cx="228600" cy="228600"/>
          </a:xfrm>
          <a:prstGeom prst="rect">
            <a:avLst/>
          </a:prstGeom>
          <a:solidFill>
            <a:srgbClr val="0085B4"/>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2335" name="Straight Connector 91"/>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93" name="Rectangle 6"/>
          <p:cNvSpPr>
            <a:spLocks noChangeArrowheads="1"/>
          </p:cNvSpPr>
          <p:nvPr/>
        </p:nvSpPr>
        <p:spPr bwMode="auto">
          <a:xfrm>
            <a:off x="3080786" y="2615609"/>
            <a:ext cx="1016295" cy="657742"/>
          </a:xfrm>
          <a:prstGeom prst="rect">
            <a:avLst/>
          </a:prstGeom>
          <a:solidFill>
            <a:schemeClr val="tx2"/>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hourly.2</a:t>
            </a:r>
          </a:p>
        </p:txBody>
      </p:sp>
      <p:cxnSp>
        <p:nvCxnSpPr>
          <p:cNvPr id="12339" name="Straight Connector 93"/>
          <p:cNvCxnSpPr>
            <a:cxnSpLocks noChangeShapeType="1"/>
          </p:cNvCxnSpPr>
          <p:nvPr/>
        </p:nvCxnSpPr>
        <p:spPr bwMode="auto">
          <a:xfrm rot="5400000">
            <a:off x="3045619" y="3202781"/>
            <a:ext cx="473075" cy="614363"/>
          </a:xfrm>
          <a:prstGeom prst="line">
            <a:avLst/>
          </a:prstGeom>
          <a:noFill/>
          <a:ln w="28575" algn="ctr">
            <a:solidFill>
              <a:srgbClr val="0085B4"/>
            </a:solidFill>
            <a:round/>
            <a:headEnd/>
            <a:tailEnd/>
          </a:ln>
        </p:spPr>
      </p:cxnSp>
      <p:cxnSp>
        <p:nvCxnSpPr>
          <p:cNvPr id="12340" name="Straight Connector 94"/>
          <p:cNvCxnSpPr>
            <a:cxnSpLocks noChangeShapeType="1"/>
          </p:cNvCxnSpPr>
          <p:nvPr/>
        </p:nvCxnSpPr>
        <p:spPr bwMode="auto">
          <a:xfrm rot="16200000" flipV="1">
            <a:off x="3499644" y="3363119"/>
            <a:ext cx="473075" cy="293687"/>
          </a:xfrm>
          <a:prstGeom prst="line">
            <a:avLst/>
          </a:prstGeom>
          <a:noFill/>
          <a:ln w="28575" algn="ctr">
            <a:solidFill>
              <a:srgbClr val="0085B4"/>
            </a:solidFill>
            <a:round/>
            <a:headEnd/>
            <a:tailEnd/>
          </a:ln>
        </p:spPr>
      </p:cxnSp>
      <p:cxnSp>
        <p:nvCxnSpPr>
          <p:cNvPr id="12341" name="Straight Connector 95"/>
          <p:cNvCxnSpPr>
            <a:cxnSpLocks noChangeShapeType="1"/>
          </p:cNvCxnSpPr>
          <p:nvPr/>
        </p:nvCxnSpPr>
        <p:spPr bwMode="auto">
          <a:xfrm rot="5400000" flipH="1" flipV="1">
            <a:off x="3347244" y="3504406"/>
            <a:ext cx="473075" cy="11113"/>
          </a:xfrm>
          <a:prstGeom prst="line">
            <a:avLst/>
          </a:prstGeom>
          <a:noFill/>
          <a:ln w="28575" algn="ctr">
            <a:solidFill>
              <a:srgbClr val="0085B4"/>
            </a:solidFill>
            <a:round/>
            <a:headEnd/>
            <a:tailEnd/>
          </a:ln>
        </p:spPr>
      </p:cxnSp>
      <p:cxnSp>
        <p:nvCxnSpPr>
          <p:cNvPr id="12342" name="Straight Connector 96"/>
          <p:cNvCxnSpPr>
            <a:cxnSpLocks noChangeShapeType="1"/>
          </p:cNvCxnSpPr>
          <p:nvPr/>
        </p:nvCxnSpPr>
        <p:spPr bwMode="auto">
          <a:xfrm rot="5400000" flipH="1" flipV="1">
            <a:off x="3194844" y="3352006"/>
            <a:ext cx="473075" cy="315913"/>
          </a:xfrm>
          <a:prstGeom prst="line">
            <a:avLst/>
          </a:prstGeom>
          <a:noFill/>
          <a:ln w="28575" algn="ctr">
            <a:solidFill>
              <a:srgbClr val="0085B4"/>
            </a:solidFill>
            <a:round/>
            <a:headEnd/>
            <a:tailEnd/>
          </a:ln>
        </p:spPr>
      </p:cxnSp>
      <p:cxnSp>
        <p:nvCxnSpPr>
          <p:cNvPr id="12343" name="Straight Connector 97"/>
          <p:cNvCxnSpPr>
            <a:cxnSpLocks noChangeShapeType="1"/>
          </p:cNvCxnSpPr>
          <p:nvPr/>
        </p:nvCxnSpPr>
        <p:spPr bwMode="auto">
          <a:xfrm rot="16200000" flipV="1">
            <a:off x="3652044" y="3210719"/>
            <a:ext cx="473075" cy="598487"/>
          </a:xfrm>
          <a:prstGeom prst="line">
            <a:avLst/>
          </a:prstGeom>
          <a:noFill/>
          <a:ln w="28575" algn="ctr">
            <a:solidFill>
              <a:srgbClr val="0085B4"/>
            </a:solidFill>
            <a:round/>
            <a:headEnd/>
            <a:tailEnd/>
          </a:ln>
        </p:spPr>
      </p:cxnSp>
      <p:sp>
        <p:nvSpPr>
          <p:cNvPr id="99" name="Rectangle 5"/>
          <p:cNvSpPr>
            <a:spLocks noChangeArrowheads="1"/>
          </p:cNvSpPr>
          <p:nvPr/>
        </p:nvSpPr>
        <p:spPr bwMode="auto">
          <a:xfrm>
            <a:off x="43752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0" name="Rectangle 6"/>
          <p:cNvSpPr>
            <a:spLocks noChangeArrowheads="1"/>
          </p:cNvSpPr>
          <p:nvPr/>
        </p:nvSpPr>
        <p:spPr bwMode="auto">
          <a:xfrm>
            <a:off x="46800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1" name="Rectangle 5"/>
          <p:cNvSpPr>
            <a:spLocks noChangeArrowheads="1"/>
          </p:cNvSpPr>
          <p:nvPr/>
        </p:nvSpPr>
        <p:spPr bwMode="auto">
          <a:xfrm>
            <a:off x="4984812"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02" name="Rectangle 6"/>
          <p:cNvSpPr>
            <a:spLocks noChangeArrowheads="1"/>
          </p:cNvSpPr>
          <p:nvPr/>
        </p:nvSpPr>
        <p:spPr bwMode="auto">
          <a:xfrm>
            <a:off x="5289612" y="3746500"/>
            <a:ext cx="228600" cy="228600"/>
          </a:xfrm>
          <a:prstGeom prst="rect">
            <a:avLst/>
          </a:prstGeom>
          <a:solidFill>
            <a:srgbClr val="005BAE"/>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2356" name="Straight Connector 102"/>
          <p:cNvCxnSpPr>
            <a:cxnSpLocks noChangeShapeType="1"/>
          </p:cNvCxnSpPr>
          <p:nvPr/>
        </p:nvCxnSpPr>
        <p:spPr bwMode="auto">
          <a:xfrm rot="5400000">
            <a:off x="3675063" y="2551112"/>
            <a:ext cx="495300" cy="1895475"/>
          </a:xfrm>
          <a:prstGeom prst="line">
            <a:avLst/>
          </a:prstGeom>
          <a:noFill/>
          <a:ln w="28575" algn="ctr">
            <a:solidFill>
              <a:srgbClr val="005BAE"/>
            </a:solidFill>
            <a:round/>
            <a:headEnd/>
            <a:tailEnd/>
          </a:ln>
        </p:spPr>
      </p:cxnSp>
      <p:cxnSp>
        <p:nvCxnSpPr>
          <p:cNvPr id="12357" name="Straight Connector 103"/>
          <p:cNvCxnSpPr>
            <a:cxnSpLocks noChangeShapeType="1"/>
          </p:cNvCxnSpPr>
          <p:nvPr/>
        </p:nvCxnSpPr>
        <p:spPr bwMode="auto">
          <a:xfrm rot="5400000" flipH="1" flipV="1">
            <a:off x="4129088" y="3005137"/>
            <a:ext cx="495300" cy="987425"/>
          </a:xfrm>
          <a:prstGeom prst="line">
            <a:avLst/>
          </a:prstGeom>
          <a:noFill/>
          <a:ln w="28575" algn="ctr">
            <a:solidFill>
              <a:srgbClr val="005BAE"/>
            </a:solidFill>
            <a:round/>
            <a:headEnd/>
            <a:tailEnd/>
          </a:ln>
        </p:spPr>
      </p:cxnSp>
      <p:cxnSp>
        <p:nvCxnSpPr>
          <p:cNvPr id="12358" name="Straight Connector 104"/>
          <p:cNvCxnSpPr>
            <a:cxnSpLocks noChangeShapeType="1"/>
          </p:cNvCxnSpPr>
          <p:nvPr/>
        </p:nvCxnSpPr>
        <p:spPr bwMode="auto">
          <a:xfrm rot="16200000" flipV="1">
            <a:off x="4737100" y="3384550"/>
            <a:ext cx="495300" cy="228600"/>
          </a:xfrm>
          <a:prstGeom prst="line">
            <a:avLst/>
          </a:prstGeom>
          <a:noFill/>
          <a:ln w="28575" algn="ctr">
            <a:solidFill>
              <a:srgbClr val="005BAE"/>
            </a:solidFill>
            <a:round/>
            <a:headEnd/>
            <a:tailEnd/>
          </a:ln>
        </p:spPr>
      </p:cxnSp>
      <p:cxnSp>
        <p:nvCxnSpPr>
          <p:cNvPr id="12359" name="Straight Connector 105"/>
          <p:cNvCxnSpPr>
            <a:cxnSpLocks noChangeShapeType="1"/>
          </p:cNvCxnSpPr>
          <p:nvPr/>
        </p:nvCxnSpPr>
        <p:spPr bwMode="auto">
          <a:xfrm rot="5400000" flipH="1" flipV="1">
            <a:off x="4584700" y="3460750"/>
            <a:ext cx="495300" cy="76200"/>
          </a:xfrm>
          <a:prstGeom prst="line">
            <a:avLst/>
          </a:prstGeom>
          <a:noFill/>
          <a:ln w="28575" algn="ctr">
            <a:solidFill>
              <a:srgbClr val="005BAE"/>
            </a:solidFill>
            <a:round/>
            <a:headEnd/>
            <a:tailEnd/>
          </a:ln>
        </p:spPr>
      </p:cxnSp>
      <p:cxnSp>
        <p:nvCxnSpPr>
          <p:cNvPr id="12360" name="Straight Connector 106"/>
          <p:cNvCxnSpPr>
            <a:cxnSpLocks noChangeShapeType="1"/>
          </p:cNvCxnSpPr>
          <p:nvPr/>
        </p:nvCxnSpPr>
        <p:spPr bwMode="auto">
          <a:xfrm rot="5400000" flipH="1" flipV="1">
            <a:off x="4432300" y="3308350"/>
            <a:ext cx="495300" cy="381000"/>
          </a:xfrm>
          <a:prstGeom prst="line">
            <a:avLst/>
          </a:prstGeom>
          <a:noFill/>
          <a:ln w="28575" algn="ctr">
            <a:solidFill>
              <a:srgbClr val="005BAE"/>
            </a:solidFill>
            <a:round/>
            <a:headEnd/>
            <a:tailEnd/>
          </a:ln>
        </p:spPr>
      </p:cxnSp>
      <p:cxnSp>
        <p:nvCxnSpPr>
          <p:cNvPr id="12361" name="Straight Connector 107"/>
          <p:cNvCxnSpPr>
            <a:cxnSpLocks noChangeShapeType="1"/>
          </p:cNvCxnSpPr>
          <p:nvPr/>
        </p:nvCxnSpPr>
        <p:spPr bwMode="auto">
          <a:xfrm rot="16200000" flipV="1">
            <a:off x="4889500" y="3232150"/>
            <a:ext cx="495300" cy="533400"/>
          </a:xfrm>
          <a:prstGeom prst="line">
            <a:avLst/>
          </a:prstGeom>
          <a:noFill/>
          <a:ln w="28575" algn="ctr">
            <a:solidFill>
              <a:srgbClr val="005BAE"/>
            </a:solidFill>
            <a:round/>
            <a:headEnd/>
            <a:tailEnd/>
          </a:ln>
        </p:spPr>
      </p:cxnSp>
      <p:cxnSp>
        <p:nvCxnSpPr>
          <p:cNvPr id="12362" name="Straight Connector 108"/>
          <p:cNvCxnSpPr>
            <a:cxnSpLocks noChangeShapeType="1"/>
          </p:cNvCxnSpPr>
          <p:nvPr/>
        </p:nvCxnSpPr>
        <p:spPr bwMode="auto">
          <a:xfrm rot="5400000">
            <a:off x="2893219" y="3050381"/>
            <a:ext cx="473075" cy="919163"/>
          </a:xfrm>
          <a:prstGeom prst="line">
            <a:avLst/>
          </a:prstGeom>
          <a:noFill/>
          <a:ln w="28575" algn="ctr">
            <a:solidFill>
              <a:srgbClr val="0085B4"/>
            </a:solidFill>
            <a:round/>
            <a:headEnd/>
            <a:tailEnd/>
          </a:ln>
        </p:spPr>
      </p:cxnSp>
      <p:cxnSp>
        <p:nvCxnSpPr>
          <p:cNvPr id="12363" name="Straight Connector 109"/>
          <p:cNvCxnSpPr>
            <a:cxnSpLocks noChangeShapeType="1"/>
          </p:cNvCxnSpPr>
          <p:nvPr/>
        </p:nvCxnSpPr>
        <p:spPr bwMode="auto">
          <a:xfrm rot="5400000">
            <a:off x="4577557" y="2299494"/>
            <a:ext cx="609600" cy="7937"/>
          </a:xfrm>
          <a:prstGeom prst="line">
            <a:avLst/>
          </a:prstGeom>
          <a:noFill/>
          <a:ln w="28575" algn="ctr">
            <a:solidFill>
              <a:srgbClr val="565656"/>
            </a:solidFill>
            <a:round/>
            <a:headEnd/>
            <a:tailEnd/>
          </a:ln>
        </p:spPr>
      </p:cxnSp>
      <p:sp>
        <p:nvSpPr>
          <p:cNvPr id="111" name="Rectangle 5"/>
          <p:cNvSpPr>
            <a:spLocks noChangeArrowheads="1"/>
          </p:cNvSpPr>
          <p:nvPr/>
        </p:nvSpPr>
        <p:spPr bwMode="auto">
          <a:xfrm>
            <a:off x="5582971"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2" name="Rectangle 6"/>
          <p:cNvSpPr>
            <a:spLocks noChangeArrowheads="1"/>
          </p:cNvSpPr>
          <p:nvPr/>
        </p:nvSpPr>
        <p:spPr bwMode="auto">
          <a:xfrm>
            <a:off x="5887771"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3" name="Rectangle 6"/>
          <p:cNvSpPr>
            <a:spLocks noChangeArrowheads="1"/>
          </p:cNvSpPr>
          <p:nvPr/>
        </p:nvSpPr>
        <p:spPr bwMode="auto">
          <a:xfrm>
            <a:off x="6900024" y="2558567"/>
            <a:ext cx="1016295" cy="657742"/>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sp>
        <p:nvSpPr>
          <p:cNvPr id="114" name="Rectangle 5"/>
          <p:cNvSpPr>
            <a:spLocks noChangeArrowheads="1"/>
          </p:cNvSpPr>
          <p:nvPr/>
        </p:nvSpPr>
        <p:spPr bwMode="auto">
          <a:xfrm>
            <a:off x="6185483" y="3746500"/>
            <a:ext cx="228600" cy="228600"/>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5" name="Rectangle 6"/>
          <p:cNvSpPr>
            <a:spLocks noChangeArrowheads="1"/>
          </p:cNvSpPr>
          <p:nvPr/>
        </p:nvSpPr>
        <p:spPr bwMode="auto">
          <a:xfrm>
            <a:off x="64902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6" name="Rectangle 5"/>
          <p:cNvSpPr>
            <a:spLocks noChangeArrowheads="1"/>
          </p:cNvSpPr>
          <p:nvPr/>
        </p:nvSpPr>
        <p:spPr bwMode="auto">
          <a:xfrm>
            <a:off x="67950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7" name="Rectangle 6"/>
          <p:cNvSpPr>
            <a:spLocks noChangeArrowheads="1"/>
          </p:cNvSpPr>
          <p:nvPr/>
        </p:nvSpPr>
        <p:spPr bwMode="auto">
          <a:xfrm>
            <a:off x="7099883"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18" name="Rectangle 6"/>
          <p:cNvSpPr>
            <a:spLocks noChangeArrowheads="1"/>
          </p:cNvSpPr>
          <p:nvPr/>
        </p:nvSpPr>
        <p:spPr bwMode="auto">
          <a:xfrm>
            <a:off x="5618424" y="2580167"/>
            <a:ext cx="1016295" cy="657742"/>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hourly.0</a:t>
            </a:r>
          </a:p>
        </p:txBody>
      </p:sp>
      <p:cxnSp>
        <p:nvCxnSpPr>
          <p:cNvPr id="12388" name="Straight Connector 118"/>
          <p:cNvCxnSpPr>
            <a:cxnSpLocks noChangeShapeType="1"/>
          </p:cNvCxnSpPr>
          <p:nvPr/>
        </p:nvCxnSpPr>
        <p:spPr bwMode="auto">
          <a:xfrm rot="5400000">
            <a:off x="5810251" y="3430587"/>
            <a:ext cx="508000" cy="123825"/>
          </a:xfrm>
          <a:prstGeom prst="line">
            <a:avLst/>
          </a:prstGeom>
          <a:noFill/>
          <a:ln w="28575" algn="ctr">
            <a:solidFill>
              <a:srgbClr val="58A618"/>
            </a:solidFill>
            <a:round/>
            <a:headEnd/>
            <a:tailEnd/>
          </a:ln>
        </p:spPr>
      </p:cxnSp>
      <p:cxnSp>
        <p:nvCxnSpPr>
          <p:cNvPr id="12389" name="Straight Connector 119"/>
          <p:cNvCxnSpPr>
            <a:cxnSpLocks noChangeShapeType="1"/>
          </p:cNvCxnSpPr>
          <p:nvPr/>
        </p:nvCxnSpPr>
        <p:spPr bwMode="auto">
          <a:xfrm rot="16200000" flipV="1">
            <a:off x="6263482" y="3101181"/>
            <a:ext cx="508000" cy="782637"/>
          </a:xfrm>
          <a:prstGeom prst="line">
            <a:avLst/>
          </a:prstGeom>
          <a:noFill/>
          <a:ln w="28575" algn="ctr">
            <a:solidFill>
              <a:srgbClr val="58A618"/>
            </a:solidFill>
            <a:round/>
            <a:headEnd/>
            <a:tailEnd/>
          </a:ln>
        </p:spPr>
      </p:cxnSp>
      <p:cxnSp>
        <p:nvCxnSpPr>
          <p:cNvPr id="12390" name="Straight Connector 120"/>
          <p:cNvCxnSpPr>
            <a:cxnSpLocks noChangeShapeType="1"/>
          </p:cNvCxnSpPr>
          <p:nvPr/>
        </p:nvCxnSpPr>
        <p:spPr bwMode="auto">
          <a:xfrm rot="16200000" flipV="1">
            <a:off x="6111082" y="3253581"/>
            <a:ext cx="508000" cy="477837"/>
          </a:xfrm>
          <a:prstGeom prst="line">
            <a:avLst/>
          </a:prstGeom>
          <a:noFill/>
          <a:ln w="28575" algn="ctr">
            <a:solidFill>
              <a:srgbClr val="58A618"/>
            </a:solidFill>
            <a:round/>
            <a:headEnd/>
            <a:tailEnd/>
          </a:ln>
        </p:spPr>
      </p:cxnSp>
      <p:cxnSp>
        <p:nvCxnSpPr>
          <p:cNvPr id="12391" name="Straight Connector 121"/>
          <p:cNvCxnSpPr>
            <a:cxnSpLocks noChangeShapeType="1"/>
          </p:cNvCxnSpPr>
          <p:nvPr/>
        </p:nvCxnSpPr>
        <p:spPr bwMode="auto">
          <a:xfrm rot="16200000" flipV="1">
            <a:off x="5958682" y="3405981"/>
            <a:ext cx="508000" cy="173037"/>
          </a:xfrm>
          <a:prstGeom prst="line">
            <a:avLst/>
          </a:prstGeom>
          <a:noFill/>
          <a:ln w="28575" algn="ctr">
            <a:solidFill>
              <a:srgbClr val="58A618"/>
            </a:solidFill>
            <a:round/>
            <a:headEnd/>
            <a:tailEnd/>
          </a:ln>
        </p:spPr>
      </p:cxnSp>
      <p:cxnSp>
        <p:nvCxnSpPr>
          <p:cNvPr id="12392" name="Straight Connector 122"/>
          <p:cNvCxnSpPr>
            <a:cxnSpLocks noChangeShapeType="1"/>
          </p:cNvCxnSpPr>
          <p:nvPr/>
        </p:nvCxnSpPr>
        <p:spPr bwMode="auto">
          <a:xfrm rot="5400000" flipH="1" flipV="1">
            <a:off x="5657851" y="3278187"/>
            <a:ext cx="508000" cy="428625"/>
          </a:xfrm>
          <a:prstGeom prst="line">
            <a:avLst/>
          </a:prstGeom>
          <a:noFill/>
          <a:ln w="28575" algn="ctr">
            <a:solidFill>
              <a:srgbClr val="58A618"/>
            </a:solidFill>
            <a:round/>
            <a:headEnd/>
            <a:tailEnd/>
          </a:ln>
        </p:spPr>
      </p:cxnSp>
      <p:sp>
        <p:nvSpPr>
          <p:cNvPr id="124" name="Rectangle 5"/>
          <p:cNvSpPr>
            <a:spLocks noChangeArrowheads="1"/>
          </p:cNvSpPr>
          <p:nvPr/>
        </p:nvSpPr>
        <p:spPr bwMode="auto">
          <a:xfrm>
            <a:off x="74019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25" name="Rectangle 6"/>
          <p:cNvSpPr>
            <a:spLocks noChangeArrowheads="1"/>
          </p:cNvSpPr>
          <p:nvPr/>
        </p:nvSpPr>
        <p:spPr bwMode="auto">
          <a:xfrm>
            <a:off x="77067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26" name="Rectangle 5"/>
          <p:cNvSpPr>
            <a:spLocks noChangeArrowheads="1"/>
          </p:cNvSpPr>
          <p:nvPr/>
        </p:nvSpPr>
        <p:spPr bwMode="auto">
          <a:xfrm>
            <a:off x="80115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127" name="Rectangle 6"/>
          <p:cNvSpPr>
            <a:spLocks noChangeArrowheads="1"/>
          </p:cNvSpPr>
          <p:nvPr/>
        </p:nvSpPr>
        <p:spPr bwMode="auto">
          <a:xfrm>
            <a:off x="8316347" y="3746500"/>
            <a:ext cx="228600" cy="228600"/>
          </a:xfrm>
          <a:prstGeom prst="rect">
            <a:avLst/>
          </a:prstGeom>
          <a:solidFill>
            <a:srgbClr val="614D7D"/>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2405" name="Straight Connector 127"/>
          <p:cNvCxnSpPr>
            <a:cxnSpLocks noChangeShapeType="1"/>
          </p:cNvCxnSpPr>
          <p:nvPr/>
        </p:nvCxnSpPr>
        <p:spPr bwMode="auto">
          <a:xfrm rot="5400000">
            <a:off x="5988844" y="2326481"/>
            <a:ext cx="530225" cy="2309813"/>
          </a:xfrm>
          <a:prstGeom prst="line">
            <a:avLst/>
          </a:prstGeom>
          <a:noFill/>
          <a:ln w="28575" algn="ctr">
            <a:solidFill>
              <a:srgbClr val="614D7D"/>
            </a:solidFill>
            <a:round/>
            <a:headEnd/>
            <a:tailEnd/>
          </a:ln>
        </p:spPr>
      </p:cxnSp>
      <p:cxnSp>
        <p:nvCxnSpPr>
          <p:cNvPr id="12406" name="Straight Connector 128"/>
          <p:cNvCxnSpPr>
            <a:cxnSpLocks noChangeShapeType="1"/>
          </p:cNvCxnSpPr>
          <p:nvPr/>
        </p:nvCxnSpPr>
        <p:spPr bwMode="auto">
          <a:xfrm rot="5400000" flipH="1" flipV="1">
            <a:off x="6893719" y="3231356"/>
            <a:ext cx="530225" cy="500063"/>
          </a:xfrm>
          <a:prstGeom prst="line">
            <a:avLst/>
          </a:prstGeom>
          <a:noFill/>
          <a:ln w="28575" algn="ctr">
            <a:solidFill>
              <a:srgbClr val="614D7D"/>
            </a:solidFill>
            <a:round/>
            <a:headEnd/>
            <a:tailEnd/>
          </a:ln>
        </p:spPr>
      </p:cxnSp>
      <p:cxnSp>
        <p:nvCxnSpPr>
          <p:cNvPr id="12407" name="Straight Connector 129"/>
          <p:cNvCxnSpPr>
            <a:cxnSpLocks noChangeShapeType="1"/>
          </p:cNvCxnSpPr>
          <p:nvPr/>
        </p:nvCxnSpPr>
        <p:spPr bwMode="auto">
          <a:xfrm rot="16200000" flipV="1">
            <a:off x="7502525" y="3122613"/>
            <a:ext cx="530225" cy="717550"/>
          </a:xfrm>
          <a:prstGeom prst="line">
            <a:avLst/>
          </a:prstGeom>
          <a:noFill/>
          <a:ln w="28575" algn="ctr">
            <a:solidFill>
              <a:srgbClr val="614D7D"/>
            </a:solidFill>
            <a:round/>
            <a:headEnd/>
            <a:tailEnd/>
          </a:ln>
        </p:spPr>
      </p:cxnSp>
      <p:cxnSp>
        <p:nvCxnSpPr>
          <p:cNvPr id="12408" name="Straight Connector 130"/>
          <p:cNvCxnSpPr>
            <a:cxnSpLocks noChangeShapeType="1"/>
          </p:cNvCxnSpPr>
          <p:nvPr/>
        </p:nvCxnSpPr>
        <p:spPr bwMode="auto">
          <a:xfrm rot="16200000" flipV="1">
            <a:off x="7350125" y="3275013"/>
            <a:ext cx="530225" cy="412750"/>
          </a:xfrm>
          <a:prstGeom prst="line">
            <a:avLst/>
          </a:prstGeom>
          <a:noFill/>
          <a:ln w="28575" algn="ctr">
            <a:solidFill>
              <a:srgbClr val="614D7D"/>
            </a:solidFill>
            <a:round/>
            <a:headEnd/>
            <a:tailEnd/>
          </a:ln>
        </p:spPr>
      </p:cxnSp>
      <p:cxnSp>
        <p:nvCxnSpPr>
          <p:cNvPr id="12409" name="Straight Connector 131"/>
          <p:cNvCxnSpPr>
            <a:cxnSpLocks noChangeShapeType="1"/>
          </p:cNvCxnSpPr>
          <p:nvPr/>
        </p:nvCxnSpPr>
        <p:spPr bwMode="auto">
          <a:xfrm rot="16200000" flipV="1">
            <a:off x="7197725" y="3427413"/>
            <a:ext cx="530225" cy="107950"/>
          </a:xfrm>
          <a:prstGeom prst="line">
            <a:avLst/>
          </a:prstGeom>
          <a:noFill/>
          <a:ln w="28575" algn="ctr">
            <a:solidFill>
              <a:srgbClr val="614D7D"/>
            </a:solidFill>
            <a:round/>
            <a:headEnd/>
            <a:tailEnd/>
          </a:ln>
        </p:spPr>
      </p:cxnSp>
      <p:cxnSp>
        <p:nvCxnSpPr>
          <p:cNvPr id="12410" name="Straight Connector 132"/>
          <p:cNvCxnSpPr>
            <a:cxnSpLocks noChangeShapeType="1"/>
          </p:cNvCxnSpPr>
          <p:nvPr/>
        </p:nvCxnSpPr>
        <p:spPr bwMode="auto">
          <a:xfrm rot="16200000" flipV="1">
            <a:off x="7654925" y="2970213"/>
            <a:ext cx="530225" cy="1022350"/>
          </a:xfrm>
          <a:prstGeom prst="line">
            <a:avLst/>
          </a:prstGeom>
          <a:noFill/>
          <a:ln w="28575" algn="ctr">
            <a:solidFill>
              <a:srgbClr val="614D7D"/>
            </a:solidFill>
            <a:round/>
            <a:headEnd/>
            <a:tailEnd/>
          </a:ln>
        </p:spPr>
      </p:cxnSp>
      <p:cxnSp>
        <p:nvCxnSpPr>
          <p:cNvPr id="12411" name="Straight Connector 133"/>
          <p:cNvCxnSpPr>
            <a:cxnSpLocks noChangeShapeType="1"/>
          </p:cNvCxnSpPr>
          <p:nvPr/>
        </p:nvCxnSpPr>
        <p:spPr bwMode="auto">
          <a:xfrm rot="5400000" flipH="1" flipV="1">
            <a:off x="7046119" y="3383756"/>
            <a:ext cx="530225" cy="195263"/>
          </a:xfrm>
          <a:prstGeom prst="line">
            <a:avLst/>
          </a:prstGeom>
          <a:noFill/>
          <a:ln w="28575" algn="ctr">
            <a:solidFill>
              <a:srgbClr val="614D7D"/>
            </a:solidFill>
            <a:round/>
            <a:headEnd/>
            <a:tailEnd/>
          </a:ln>
        </p:spPr>
      </p:cxnSp>
      <p:cxnSp>
        <p:nvCxnSpPr>
          <p:cNvPr id="12412" name="Straight Connector 134"/>
          <p:cNvCxnSpPr>
            <a:cxnSpLocks noChangeShapeType="1"/>
          </p:cNvCxnSpPr>
          <p:nvPr/>
        </p:nvCxnSpPr>
        <p:spPr bwMode="auto">
          <a:xfrm rot="5400000" flipH="1" flipV="1">
            <a:off x="6741319" y="3078956"/>
            <a:ext cx="530225" cy="804863"/>
          </a:xfrm>
          <a:prstGeom prst="line">
            <a:avLst/>
          </a:prstGeom>
          <a:noFill/>
          <a:ln w="28575" algn="ctr">
            <a:solidFill>
              <a:srgbClr val="614D7D"/>
            </a:solidFill>
            <a:round/>
            <a:headEnd/>
            <a:tailEnd/>
          </a:ln>
        </p:spPr>
      </p:cxnSp>
      <p:cxnSp>
        <p:nvCxnSpPr>
          <p:cNvPr id="12413" name="Straight Connector 135"/>
          <p:cNvCxnSpPr>
            <a:cxnSpLocks noChangeShapeType="1"/>
          </p:cNvCxnSpPr>
          <p:nvPr/>
        </p:nvCxnSpPr>
        <p:spPr bwMode="auto">
          <a:xfrm rot="5400000" flipH="1" flipV="1">
            <a:off x="5358607" y="2978943"/>
            <a:ext cx="508000" cy="1027113"/>
          </a:xfrm>
          <a:prstGeom prst="line">
            <a:avLst/>
          </a:prstGeom>
          <a:noFill/>
          <a:ln w="28575" algn="ctr">
            <a:solidFill>
              <a:srgbClr val="58A618"/>
            </a:solidFill>
            <a:round/>
            <a:headEnd/>
            <a:tailEnd/>
          </a:ln>
        </p:spPr>
      </p:cxnSp>
      <p:cxnSp>
        <p:nvCxnSpPr>
          <p:cNvPr id="12414" name="Straight Connector 136"/>
          <p:cNvCxnSpPr>
            <a:cxnSpLocks noChangeShapeType="1"/>
          </p:cNvCxnSpPr>
          <p:nvPr/>
        </p:nvCxnSpPr>
        <p:spPr bwMode="auto">
          <a:xfrm rot="5400000" flipH="1" flipV="1">
            <a:off x="4750594" y="2370931"/>
            <a:ext cx="508000" cy="2243138"/>
          </a:xfrm>
          <a:prstGeom prst="line">
            <a:avLst/>
          </a:prstGeom>
          <a:noFill/>
          <a:ln w="28575" algn="ctr">
            <a:solidFill>
              <a:srgbClr val="58A618"/>
            </a:solidFill>
            <a:round/>
            <a:headEnd/>
            <a:tailEnd/>
          </a:ln>
        </p:spPr>
      </p:cxnSp>
      <p:cxnSp>
        <p:nvCxnSpPr>
          <p:cNvPr id="12415" name="Straight Connector 137"/>
          <p:cNvCxnSpPr>
            <a:cxnSpLocks noChangeShapeType="1"/>
          </p:cNvCxnSpPr>
          <p:nvPr/>
        </p:nvCxnSpPr>
        <p:spPr bwMode="auto">
          <a:xfrm rot="5400000">
            <a:off x="5826126" y="2298700"/>
            <a:ext cx="609600" cy="9525"/>
          </a:xfrm>
          <a:prstGeom prst="line">
            <a:avLst/>
          </a:prstGeom>
          <a:noFill/>
          <a:ln w="28575" algn="ctr">
            <a:solidFill>
              <a:srgbClr val="565656"/>
            </a:solidFill>
            <a:round/>
            <a:headEnd/>
            <a:tailEnd/>
          </a:ln>
        </p:spPr>
      </p:cxnSp>
      <p:cxnSp>
        <p:nvCxnSpPr>
          <p:cNvPr id="12416" name="Straight Connector 138"/>
          <p:cNvCxnSpPr>
            <a:cxnSpLocks noChangeShapeType="1"/>
          </p:cNvCxnSpPr>
          <p:nvPr/>
        </p:nvCxnSpPr>
        <p:spPr bwMode="auto">
          <a:xfrm rot="5400000">
            <a:off x="7115176" y="2298700"/>
            <a:ext cx="609600" cy="9525"/>
          </a:xfrm>
          <a:prstGeom prst="line">
            <a:avLst/>
          </a:prstGeom>
          <a:noFill/>
          <a:ln w="28575" algn="ctr">
            <a:solidFill>
              <a:srgbClr val="565656"/>
            </a:solidFill>
            <a:round/>
            <a:headEnd/>
            <a:tailEnd/>
          </a:ln>
        </p:spPr>
      </p:cxnSp>
      <p:sp>
        <p:nvSpPr>
          <p:cNvPr id="12417" name="Line 12"/>
          <p:cNvSpPr>
            <a:spLocks noChangeShapeType="1"/>
          </p:cNvSpPr>
          <p:nvPr/>
        </p:nvSpPr>
        <p:spPr bwMode="auto">
          <a:xfrm flipV="1">
            <a:off x="1636713" y="1992313"/>
            <a:ext cx="6946900" cy="1587"/>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smtClean="0"/>
              <a:t>How SnapRestore Works (Cont.)</a:t>
            </a:r>
          </a:p>
        </p:txBody>
      </p:sp>
      <p:sp>
        <p:nvSpPr>
          <p:cNvPr id="13315" name="Rectangle 3"/>
          <p:cNvSpPr>
            <a:spLocks noGrp="1" noChangeArrowheads="1"/>
          </p:cNvSpPr>
          <p:nvPr>
            <p:ph type="body" idx="1"/>
          </p:nvPr>
        </p:nvSpPr>
        <p:spPr>
          <a:xfrm>
            <a:off x="1028700" y="4349750"/>
            <a:ext cx="7924800" cy="1911350"/>
          </a:xfrm>
        </p:spPr>
        <p:txBody>
          <a:bodyPr/>
          <a:lstStyle/>
          <a:p>
            <a:pPr eaLnBrk="1" hangingPunct="1">
              <a:lnSpc>
                <a:spcPct val="80000"/>
              </a:lnSpc>
            </a:pPr>
            <a:r>
              <a:rPr lang="en-US" sz="2600" dirty="0" smtClean="0"/>
              <a:t>All data that existed before the reversion is gone</a:t>
            </a:r>
          </a:p>
          <a:p>
            <a:pPr eaLnBrk="1" hangingPunct="1">
              <a:lnSpc>
                <a:spcPct val="80000"/>
              </a:lnSpc>
            </a:pPr>
            <a:r>
              <a:rPr lang="en-US" sz="2600" dirty="0" smtClean="0"/>
              <a:t>Everything that was created after the former hourly.3 Snapshot copy ceases to exist</a:t>
            </a:r>
          </a:p>
          <a:p>
            <a:pPr eaLnBrk="1" hangingPunct="1">
              <a:lnSpc>
                <a:spcPct val="80000"/>
              </a:lnSpc>
            </a:pPr>
            <a:r>
              <a:rPr lang="en-US" sz="2600" dirty="0" smtClean="0"/>
              <a:t>Hourly.3 is renamed to what it was called back then: hourly.0</a:t>
            </a:r>
          </a:p>
        </p:txBody>
      </p:sp>
      <p:sp>
        <p:nvSpPr>
          <p:cNvPr id="212" name="Rectangle 5"/>
          <p:cNvSpPr>
            <a:spLocks noChangeArrowheads="1"/>
          </p:cNvSpPr>
          <p:nvPr/>
        </p:nvSpPr>
        <p:spPr bwMode="auto">
          <a:xfrm>
            <a:off x="25562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13" name="Rectangle 6"/>
          <p:cNvSpPr>
            <a:spLocks noChangeArrowheads="1"/>
          </p:cNvSpPr>
          <p:nvPr/>
        </p:nvSpPr>
        <p:spPr bwMode="auto">
          <a:xfrm>
            <a:off x="28610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14"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sp>
        <p:nvSpPr>
          <p:cNvPr id="215" name="Rectangle 6"/>
          <p:cNvSpPr>
            <a:spLocks noChangeArrowheads="1"/>
          </p:cNvSpPr>
          <p:nvPr/>
        </p:nvSpPr>
        <p:spPr bwMode="auto">
          <a:xfrm>
            <a:off x="4362386" y="2594009"/>
            <a:ext cx="1016295" cy="657742"/>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Gone!</a:t>
            </a:r>
          </a:p>
        </p:txBody>
      </p:sp>
      <p:cxnSp>
        <p:nvCxnSpPr>
          <p:cNvPr id="13326" name="Straight Connector 215"/>
          <p:cNvCxnSpPr>
            <a:cxnSpLocks noChangeShapeType="1"/>
            <a:stCxn id="214"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217" name="Rectangle 6"/>
          <p:cNvSpPr>
            <a:spLocks noChangeArrowheads="1"/>
          </p:cNvSpPr>
          <p:nvPr/>
        </p:nvSpPr>
        <p:spPr bwMode="auto">
          <a:xfrm>
            <a:off x="1854498" y="2608521"/>
            <a:ext cx="1016295" cy="657742"/>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hourly.3</a:t>
            </a:r>
          </a:p>
        </p:txBody>
      </p:sp>
      <p:cxnSp>
        <p:nvCxnSpPr>
          <p:cNvPr id="13330" name="Straight Connector 217"/>
          <p:cNvCxnSpPr>
            <a:cxnSpLocks noChangeShapeType="1"/>
          </p:cNvCxnSpPr>
          <p:nvPr/>
        </p:nvCxnSpPr>
        <p:spPr bwMode="auto">
          <a:xfrm rot="16200000" flipH="1">
            <a:off x="2428082" y="3199606"/>
            <a:ext cx="481012" cy="612775"/>
          </a:xfrm>
          <a:prstGeom prst="line">
            <a:avLst/>
          </a:prstGeom>
          <a:noFill/>
          <a:ln w="28575" algn="ctr">
            <a:solidFill>
              <a:srgbClr val="58A618"/>
            </a:solidFill>
            <a:round/>
            <a:headEnd/>
            <a:tailEnd/>
          </a:ln>
        </p:spPr>
      </p:cxnSp>
      <p:cxnSp>
        <p:nvCxnSpPr>
          <p:cNvPr id="13331" name="Straight Connector 218"/>
          <p:cNvCxnSpPr>
            <a:cxnSpLocks noChangeShapeType="1"/>
          </p:cNvCxnSpPr>
          <p:nvPr/>
        </p:nvCxnSpPr>
        <p:spPr bwMode="auto">
          <a:xfrm rot="16200000" flipV="1">
            <a:off x="2275682" y="3352006"/>
            <a:ext cx="481012" cy="307975"/>
          </a:xfrm>
          <a:prstGeom prst="line">
            <a:avLst/>
          </a:prstGeom>
          <a:noFill/>
          <a:ln w="28575" algn="ctr">
            <a:solidFill>
              <a:srgbClr val="58A618"/>
            </a:solidFill>
            <a:round/>
            <a:headEnd/>
            <a:tailEnd/>
          </a:ln>
        </p:spPr>
      </p:cxnSp>
      <p:cxnSp>
        <p:nvCxnSpPr>
          <p:cNvPr id="13332" name="Straight Connector 219"/>
          <p:cNvCxnSpPr>
            <a:cxnSpLocks noChangeShapeType="1"/>
          </p:cNvCxnSpPr>
          <p:nvPr/>
        </p:nvCxnSpPr>
        <p:spPr bwMode="auto">
          <a:xfrm rot="16200000" flipV="1">
            <a:off x="2123282" y="3504406"/>
            <a:ext cx="481012" cy="3175"/>
          </a:xfrm>
          <a:prstGeom prst="line">
            <a:avLst/>
          </a:prstGeom>
          <a:noFill/>
          <a:ln w="28575" algn="ctr">
            <a:solidFill>
              <a:srgbClr val="58A618"/>
            </a:solidFill>
            <a:round/>
            <a:headEnd/>
            <a:tailEnd/>
          </a:ln>
        </p:spPr>
      </p:cxnSp>
      <p:cxnSp>
        <p:nvCxnSpPr>
          <p:cNvPr id="13333" name="Straight Connector 220"/>
          <p:cNvCxnSpPr>
            <a:cxnSpLocks noChangeShapeType="1"/>
          </p:cNvCxnSpPr>
          <p:nvPr/>
        </p:nvCxnSpPr>
        <p:spPr bwMode="auto">
          <a:xfrm rot="5400000" flipH="1" flipV="1">
            <a:off x="1970882" y="3355181"/>
            <a:ext cx="481012" cy="301625"/>
          </a:xfrm>
          <a:prstGeom prst="line">
            <a:avLst/>
          </a:prstGeom>
          <a:noFill/>
          <a:ln w="28575" algn="ctr">
            <a:solidFill>
              <a:srgbClr val="58A618"/>
            </a:solidFill>
            <a:round/>
            <a:headEnd/>
            <a:tailEnd/>
          </a:ln>
        </p:spPr>
      </p:cxnSp>
      <p:cxnSp>
        <p:nvCxnSpPr>
          <p:cNvPr id="13334" name="Straight Connector 221"/>
          <p:cNvCxnSpPr>
            <a:cxnSpLocks noChangeShapeType="1"/>
          </p:cNvCxnSpPr>
          <p:nvPr/>
        </p:nvCxnSpPr>
        <p:spPr bwMode="auto">
          <a:xfrm rot="5400000" flipH="1" flipV="1">
            <a:off x="1818482" y="3202781"/>
            <a:ext cx="481012" cy="606425"/>
          </a:xfrm>
          <a:prstGeom prst="line">
            <a:avLst/>
          </a:prstGeom>
          <a:noFill/>
          <a:ln w="28575" algn="ctr">
            <a:solidFill>
              <a:srgbClr val="58A618"/>
            </a:solidFill>
            <a:round/>
            <a:headEnd/>
            <a:tailEnd/>
          </a:ln>
        </p:spPr>
      </p:cxnSp>
      <p:sp>
        <p:nvSpPr>
          <p:cNvPr id="223" name="Rectangle 2"/>
          <p:cNvSpPr>
            <a:spLocks noChangeArrowheads="1"/>
          </p:cNvSpPr>
          <p:nvPr/>
        </p:nvSpPr>
        <p:spPr bwMode="auto">
          <a:xfrm>
            <a:off x="16418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4" name="Rectangle 3"/>
          <p:cNvSpPr>
            <a:spLocks noChangeArrowheads="1"/>
          </p:cNvSpPr>
          <p:nvPr/>
        </p:nvSpPr>
        <p:spPr bwMode="auto">
          <a:xfrm>
            <a:off x="19466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5" name="Rectangle 4"/>
          <p:cNvSpPr>
            <a:spLocks noChangeArrowheads="1"/>
          </p:cNvSpPr>
          <p:nvPr/>
        </p:nvSpPr>
        <p:spPr bwMode="auto">
          <a:xfrm>
            <a:off x="22514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6" name="Rectangle 5"/>
          <p:cNvSpPr>
            <a:spLocks noChangeArrowheads="1"/>
          </p:cNvSpPr>
          <p:nvPr/>
        </p:nvSpPr>
        <p:spPr bwMode="auto">
          <a:xfrm>
            <a:off x="3158748"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7" name="Rectangle 6"/>
          <p:cNvSpPr>
            <a:spLocks noChangeArrowheads="1"/>
          </p:cNvSpPr>
          <p:nvPr/>
        </p:nvSpPr>
        <p:spPr bwMode="auto">
          <a:xfrm>
            <a:off x="3463548"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8" name="Rectangle 5"/>
          <p:cNvSpPr>
            <a:spLocks noChangeArrowheads="1"/>
          </p:cNvSpPr>
          <p:nvPr/>
        </p:nvSpPr>
        <p:spPr bwMode="auto">
          <a:xfrm>
            <a:off x="3768348"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29" name="Rectangle 6"/>
          <p:cNvSpPr>
            <a:spLocks noChangeArrowheads="1"/>
          </p:cNvSpPr>
          <p:nvPr/>
        </p:nvSpPr>
        <p:spPr bwMode="auto">
          <a:xfrm>
            <a:off x="4073148"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3356" name="Straight Connector 229"/>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231" name="Rectangle 6"/>
          <p:cNvSpPr>
            <a:spLocks noChangeArrowheads="1"/>
          </p:cNvSpPr>
          <p:nvPr/>
        </p:nvSpPr>
        <p:spPr bwMode="auto">
          <a:xfrm>
            <a:off x="3080786" y="2615609"/>
            <a:ext cx="1016295" cy="657742"/>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Gone!</a:t>
            </a:r>
          </a:p>
        </p:txBody>
      </p:sp>
      <p:cxnSp>
        <p:nvCxnSpPr>
          <p:cNvPr id="13360" name="Straight Connector 231"/>
          <p:cNvCxnSpPr>
            <a:cxnSpLocks noChangeShapeType="1"/>
          </p:cNvCxnSpPr>
          <p:nvPr/>
        </p:nvCxnSpPr>
        <p:spPr bwMode="auto">
          <a:xfrm rot="5400000">
            <a:off x="3045619" y="3202781"/>
            <a:ext cx="473075" cy="614363"/>
          </a:xfrm>
          <a:prstGeom prst="line">
            <a:avLst/>
          </a:prstGeom>
          <a:noFill/>
          <a:ln w="28575" algn="ctr">
            <a:solidFill>
              <a:srgbClr val="A5A5A5"/>
            </a:solidFill>
            <a:prstDash val="sysDot"/>
            <a:round/>
            <a:headEnd/>
            <a:tailEnd/>
          </a:ln>
        </p:spPr>
      </p:cxnSp>
      <p:cxnSp>
        <p:nvCxnSpPr>
          <p:cNvPr id="13361" name="Straight Connector 232"/>
          <p:cNvCxnSpPr>
            <a:cxnSpLocks noChangeShapeType="1"/>
          </p:cNvCxnSpPr>
          <p:nvPr/>
        </p:nvCxnSpPr>
        <p:spPr bwMode="auto">
          <a:xfrm rot="16200000" flipV="1">
            <a:off x="3499644" y="3363119"/>
            <a:ext cx="473075" cy="293687"/>
          </a:xfrm>
          <a:prstGeom prst="line">
            <a:avLst/>
          </a:prstGeom>
          <a:noFill/>
          <a:ln w="28575" algn="ctr">
            <a:solidFill>
              <a:srgbClr val="A5A5A5"/>
            </a:solidFill>
            <a:prstDash val="sysDot"/>
            <a:round/>
            <a:headEnd/>
            <a:tailEnd/>
          </a:ln>
        </p:spPr>
      </p:cxnSp>
      <p:cxnSp>
        <p:nvCxnSpPr>
          <p:cNvPr id="13362" name="Straight Connector 233"/>
          <p:cNvCxnSpPr>
            <a:cxnSpLocks noChangeShapeType="1"/>
          </p:cNvCxnSpPr>
          <p:nvPr/>
        </p:nvCxnSpPr>
        <p:spPr bwMode="auto">
          <a:xfrm rot="5400000" flipH="1" flipV="1">
            <a:off x="3347244" y="3504406"/>
            <a:ext cx="473075" cy="11113"/>
          </a:xfrm>
          <a:prstGeom prst="line">
            <a:avLst/>
          </a:prstGeom>
          <a:noFill/>
          <a:ln w="28575" algn="ctr">
            <a:solidFill>
              <a:srgbClr val="A5A5A5"/>
            </a:solidFill>
            <a:prstDash val="sysDot"/>
            <a:round/>
            <a:headEnd/>
            <a:tailEnd/>
          </a:ln>
        </p:spPr>
      </p:cxnSp>
      <p:cxnSp>
        <p:nvCxnSpPr>
          <p:cNvPr id="13363" name="Straight Connector 234"/>
          <p:cNvCxnSpPr>
            <a:cxnSpLocks noChangeShapeType="1"/>
          </p:cNvCxnSpPr>
          <p:nvPr/>
        </p:nvCxnSpPr>
        <p:spPr bwMode="auto">
          <a:xfrm rot="5400000" flipH="1" flipV="1">
            <a:off x="3194844" y="3352006"/>
            <a:ext cx="473075" cy="315913"/>
          </a:xfrm>
          <a:prstGeom prst="line">
            <a:avLst/>
          </a:prstGeom>
          <a:noFill/>
          <a:ln w="28575" algn="ctr">
            <a:solidFill>
              <a:srgbClr val="A5A5A5"/>
            </a:solidFill>
            <a:prstDash val="sysDot"/>
            <a:round/>
            <a:headEnd/>
            <a:tailEnd/>
          </a:ln>
        </p:spPr>
      </p:cxnSp>
      <p:cxnSp>
        <p:nvCxnSpPr>
          <p:cNvPr id="13364" name="Straight Connector 235"/>
          <p:cNvCxnSpPr>
            <a:cxnSpLocks noChangeShapeType="1"/>
          </p:cNvCxnSpPr>
          <p:nvPr/>
        </p:nvCxnSpPr>
        <p:spPr bwMode="auto">
          <a:xfrm rot="16200000" flipV="1">
            <a:off x="3652044" y="3210719"/>
            <a:ext cx="473075" cy="598487"/>
          </a:xfrm>
          <a:prstGeom prst="line">
            <a:avLst/>
          </a:prstGeom>
          <a:noFill/>
          <a:ln w="28575" algn="ctr">
            <a:solidFill>
              <a:srgbClr val="A5A5A5"/>
            </a:solidFill>
            <a:prstDash val="sysDot"/>
            <a:round/>
            <a:headEnd/>
            <a:tailEnd/>
          </a:ln>
        </p:spPr>
      </p:cxnSp>
      <p:sp>
        <p:nvSpPr>
          <p:cNvPr id="237" name="Rectangle 5"/>
          <p:cNvSpPr>
            <a:spLocks noChangeArrowheads="1"/>
          </p:cNvSpPr>
          <p:nvPr/>
        </p:nvSpPr>
        <p:spPr bwMode="auto">
          <a:xfrm>
            <a:off x="4375212"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38" name="Rectangle 6"/>
          <p:cNvSpPr>
            <a:spLocks noChangeArrowheads="1"/>
          </p:cNvSpPr>
          <p:nvPr/>
        </p:nvSpPr>
        <p:spPr bwMode="auto">
          <a:xfrm>
            <a:off x="4680012"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39" name="Rectangle 5"/>
          <p:cNvSpPr>
            <a:spLocks noChangeArrowheads="1"/>
          </p:cNvSpPr>
          <p:nvPr/>
        </p:nvSpPr>
        <p:spPr bwMode="auto">
          <a:xfrm>
            <a:off x="4984812"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40" name="Rectangle 6"/>
          <p:cNvSpPr>
            <a:spLocks noChangeArrowheads="1"/>
          </p:cNvSpPr>
          <p:nvPr/>
        </p:nvSpPr>
        <p:spPr bwMode="auto">
          <a:xfrm>
            <a:off x="5289612"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3377" name="Straight Connector 240"/>
          <p:cNvCxnSpPr>
            <a:cxnSpLocks noChangeShapeType="1"/>
          </p:cNvCxnSpPr>
          <p:nvPr/>
        </p:nvCxnSpPr>
        <p:spPr bwMode="auto">
          <a:xfrm rot="5400000">
            <a:off x="3675063" y="2551112"/>
            <a:ext cx="495300" cy="1895475"/>
          </a:xfrm>
          <a:prstGeom prst="line">
            <a:avLst/>
          </a:prstGeom>
          <a:noFill/>
          <a:ln w="28575" algn="ctr">
            <a:solidFill>
              <a:srgbClr val="A5A5A5"/>
            </a:solidFill>
            <a:prstDash val="sysDot"/>
            <a:round/>
            <a:headEnd/>
            <a:tailEnd/>
          </a:ln>
        </p:spPr>
      </p:cxnSp>
      <p:cxnSp>
        <p:nvCxnSpPr>
          <p:cNvPr id="13378" name="Straight Connector 241"/>
          <p:cNvCxnSpPr>
            <a:cxnSpLocks noChangeShapeType="1"/>
          </p:cNvCxnSpPr>
          <p:nvPr/>
        </p:nvCxnSpPr>
        <p:spPr bwMode="auto">
          <a:xfrm rot="5400000" flipH="1" flipV="1">
            <a:off x="4129088" y="3005137"/>
            <a:ext cx="495300" cy="987425"/>
          </a:xfrm>
          <a:prstGeom prst="line">
            <a:avLst/>
          </a:prstGeom>
          <a:noFill/>
          <a:ln w="28575" algn="ctr">
            <a:solidFill>
              <a:srgbClr val="A5A5A5"/>
            </a:solidFill>
            <a:prstDash val="sysDot"/>
            <a:round/>
            <a:headEnd/>
            <a:tailEnd/>
          </a:ln>
        </p:spPr>
      </p:cxnSp>
      <p:cxnSp>
        <p:nvCxnSpPr>
          <p:cNvPr id="13379" name="Straight Connector 242"/>
          <p:cNvCxnSpPr>
            <a:cxnSpLocks noChangeShapeType="1"/>
          </p:cNvCxnSpPr>
          <p:nvPr/>
        </p:nvCxnSpPr>
        <p:spPr bwMode="auto">
          <a:xfrm rot="16200000" flipV="1">
            <a:off x="4737100" y="3384550"/>
            <a:ext cx="495300" cy="228600"/>
          </a:xfrm>
          <a:prstGeom prst="line">
            <a:avLst/>
          </a:prstGeom>
          <a:noFill/>
          <a:ln w="28575" algn="ctr">
            <a:solidFill>
              <a:srgbClr val="A5A5A5"/>
            </a:solidFill>
            <a:prstDash val="sysDot"/>
            <a:round/>
            <a:headEnd/>
            <a:tailEnd/>
          </a:ln>
        </p:spPr>
      </p:cxnSp>
      <p:cxnSp>
        <p:nvCxnSpPr>
          <p:cNvPr id="13380" name="Straight Connector 243"/>
          <p:cNvCxnSpPr>
            <a:cxnSpLocks noChangeShapeType="1"/>
          </p:cNvCxnSpPr>
          <p:nvPr/>
        </p:nvCxnSpPr>
        <p:spPr bwMode="auto">
          <a:xfrm rot="5400000" flipH="1" flipV="1">
            <a:off x="4584700" y="3460750"/>
            <a:ext cx="495300" cy="76200"/>
          </a:xfrm>
          <a:prstGeom prst="line">
            <a:avLst/>
          </a:prstGeom>
          <a:noFill/>
          <a:ln w="28575" algn="ctr">
            <a:solidFill>
              <a:srgbClr val="A5A5A5"/>
            </a:solidFill>
            <a:prstDash val="sysDot"/>
            <a:round/>
            <a:headEnd/>
            <a:tailEnd/>
          </a:ln>
        </p:spPr>
      </p:cxnSp>
      <p:cxnSp>
        <p:nvCxnSpPr>
          <p:cNvPr id="13381" name="Straight Connector 244"/>
          <p:cNvCxnSpPr>
            <a:cxnSpLocks noChangeShapeType="1"/>
          </p:cNvCxnSpPr>
          <p:nvPr/>
        </p:nvCxnSpPr>
        <p:spPr bwMode="auto">
          <a:xfrm rot="5400000" flipH="1" flipV="1">
            <a:off x="4432300" y="3308350"/>
            <a:ext cx="495300" cy="381000"/>
          </a:xfrm>
          <a:prstGeom prst="line">
            <a:avLst/>
          </a:prstGeom>
          <a:noFill/>
          <a:ln w="28575" algn="ctr">
            <a:solidFill>
              <a:srgbClr val="A5A5A5"/>
            </a:solidFill>
            <a:prstDash val="sysDot"/>
            <a:round/>
            <a:headEnd/>
            <a:tailEnd/>
          </a:ln>
        </p:spPr>
      </p:cxnSp>
      <p:cxnSp>
        <p:nvCxnSpPr>
          <p:cNvPr id="13382" name="Straight Connector 245"/>
          <p:cNvCxnSpPr>
            <a:cxnSpLocks noChangeShapeType="1"/>
          </p:cNvCxnSpPr>
          <p:nvPr/>
        </p:nvCxnSpPr>
        <p:spPr bwMode="auto">
          <a:xfrm rot="16200000" flipV="1">
            <a:off x="4889500" y="3232150"/>
            <a:ext cx="495300" cy="533400"/>
          </a:xfrm>
          <a:prstGeom prst="line">
            <a:avLst/>
          </a:prstGeom>
          <a:noFill/>
          <a:ln w="28575" algn="ctr">
            <a:solidFill>
              <a:srgbClr val="A5A5A5"/>
            </a:solidFill>
            <a:prstDash val="sysDot"/>
            <a:round/>
            <a:headEnd/>
            <a:tailEnd/>
          </a:ln>
        </p:spPr>
      </p:cxnSp>
      <p:cxnSp>
        <p:nvCxnSpPr>
          <p:cNvPr id="13383" name="Straight Connector 246"/>
          <p:cNvCxnSpPr>
            <a:cxnSpLocks noChangeShapeType="1"/>
          </p:cNvCxnSpPr>
          <p:nvPr/>
        </p:nvCxnSpPr>
        <p:spPr bwMode="auto">
          <a:xfrm rot="5400000">
            <a:off x="2893219" y="3050381"/>
            <a:ext cx="473075" cy="919163"/>
          </a:xfrm>
          <a:prstGeom prst="line">
            <a:avLst/>
          </a:prstGeom>
          <a:noFill/>
          <a:ln w="28575" algn="ctr">
            <a:solidFill>
              <a:srgbClr val="A5A5A5"/>
            </a:solidFill>
            <a:prstDash val="sysDot"/>
            <a:round/>
            <a:headEnd/>
            <a:tailEnd/>
          </a:ln>
        </p:spPr>
      </p:cxnSp>
      <p:cxnSp>
        <p:nvCxnSpPr>
          <p:cNvPr id="13384" name="Straight Connector 247"/>
          <p:cNvCxnSpPr>
            <a:cxnSpLocks noChangeShapeType="1"/>
          </p:cNvCxnSpPr>
          <p:nvPr/>
        </p:nvCxnSpPr>
        <p:spPr bwMode="auto">
          <a:xfrm rot="5400000">
            <a:off x="4577557" y="2299494"/>
            <a:ext cx="609600" cy="7937"/>
          </a:xfrm>
          <a:prstGeom prst="line">
            <a:avLst/>
          </a:prstGeom>
          <a:noFill/>
          <a:ln w="28575" algn="ctr">
            <a:solidFill>
              <a:srgbClr val="565656"/>
            </a:solidFill>
            <a:round/>
            <a:headEnd/>
            <a:tailEnd/>
          </a:ln>
        </p:spPr>
      </p:cxnSp>
      <p:sp>
        <p:nvSpPr>
          <p:cNvPr id="249" name="Rectangle 5"/>
          <p:cNvSpPr>
            <a:spLocks noChangeArrowheads="1"/>
          </p:cNvSpPr>
          <p:nvPr/>
        </p:nvSpPr>
        <p:spPr bwMode="auto">
          <a:xfrm>
            <a:off x="5582971"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0" name="Rectangle 6"/>
          <p:cNvSpPr>
            <a:spLocks noChangeArrowheads="1"/>
          </p:cNvSpPr>
          <p:nvPr/>
        </p:nvSpPr>
        <p:spPr bwMode="auto">
          <a:xfrm>
            <a:off x="5887771"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1" name="Rectangle 6"/>
          <p:cNvSpPr>
            <a:spLocks noChangeArrowheads="1"/>
          </p:cNvSpPr>
          <p:nvPr/>
        </p:nvSpPr>
        <p:spPr bwMode="auto">
          <a:xfrm>
            <a:off x="6900024" y="2558567"/>
            <a:ext cx="1016295" cy="657742"/>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Gone!</a:t>
            </a:r>
          </a:p>
        </p:txBody>
      </p:sp>
      <p:sp>
        <p:nvSpPr>
          <p:cNvPr id="252" name="Rectangle 5"/>
          <p:cNvSpPr>
            <a:spLocks noChangeArrowheads="1"/>
          </p:cNvSpPr>
          <p:nvPr/>
        </p:nvSpPr>
        <p:spPr bwMode="auto">
          <a:xfrm>
            <a:off x="6185483"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3" name="Rectangle 6"/>
          <p:cNvSpPr>
            <a:spLocks noChangeArrowheads="1"/>
          </p:cNvSpPr>
          <p:nvPr/>
        </p:nvSpPr>
        <p:spPr bwMode="auto">
          <a:xfrm>
            <a:off x="6490283"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4" name="Rectangle 5"/>
          <p:cNvSpPr>
            <a:spLocks noChangeArrowheads="1"/>
          </p:cNvSpPr>
          <p:nvPr/>
        </p:nvSpPr>
        <p:spPr bwMode="auto">
          <a:xfrm>
            <a:off x="6795083"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5" name="Rectangle 6"/>
          <p:cNvSpPr>
            <a:spLocks noChangeArrowheads="1"/>
          </p:cNvSpPr>
          <p:nvPr/>
        </p:nvSpPr>
        <p:spPr bwMode="auto">
          <a:xfrm>
            <a:off x="7099883"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56" name="Rectangle 6"/>
          <p:cNvSpPr>
            <a:spLocks noChangeArrowheads="1"/>
          </p:cNvSpPr>
          <p:nvPr/>
        </p:nvSpPr>
        <p:spPr bwMode="auto">
          <a:xfrm>
            <a:off x="5618424" y="2580167"/>
            <a:ext cx="1016295" cy="657742"/>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Gone!</a:t>
            </a:r>
          </a:p>
        </p:txBody>
      </p:sp>
      <p:cxnSp>
        <p:nvCxnSpPr>
          <p:cNvPr id="13409" name="Straight Connector 256"/>
          <p:cNvCxnSpPr>
            <a:cxnSpLocks noChangeShapeType="1"/>
          </p:cNvCxnSpPr>
          <p:nvPr/>
        </p:nvCxnSpPr>
        <p:spPr bwMode="auto">
          <a:xfrm rot="5400000">
            <a:off x="5810251" y="3430587"/>
            <a:ext cx="508000" cy="123825"/>
          </a:xfrm>
          <a:prstGeom prst="line">
            <a:avLst/>
          </a:prstGeom>
          <a:noFill/>
          <a:ln w="28575" algn="ctr">
            <a:solidFill>
              <a:srgbClr val="A5A5A5"/>
            </a:solidFill>
            <a:prstDash val="sysDot"/>
            <a:round/>
            <a:headEnd/>
            <a:tailEnd/>
          </a:ln>
        </p:spPr>
      </p:cxnSp>
      <p:cxnSp>
        <p:nvCxnSpPr>
          <p:cNvPr id="13410" name="Straight Connector 257"/>
          <p:cNvCxnSpPr>
            <a:cxnSpLocks noChangeShapeType="1"/>
          </p:cNvCxnSpPr>
          <p:nvPr/>
        </p:nvCxnSpPr>
        <p:spPr bwMode="auto">
          <a:xfrm rot="16200000" flipV="1">
            <a:off x="6263482" y="3101181"/>
            <a:ext cx="508000" cy="782637"/>
          </a:xfrm>
          <a:prstGeom prst="line">
            <a:avLst/>
          </a:prstGeom>
          <a:noFill/>
          <a:ln w="28575" algn="ctr">
            <a:solidFill>
              <a:srgbClr val="A5A5A5"/>
            </a:solidFill>
            <a:prstDash val="sysDot"/>
            <a:round/>
            <a:headEnd/>
            <a:tailEnd/>
          </a:ln>
        </p:spPr>
      </p:cxnSp>
      <p:cxnSp>
        <p:nvCxnSpPr>
          <p:cNvPr id="13411" name="Straight Connector 258"/>
          <p:cNvCxnSpPr>
            <a:cxnSpLocks noChangeShapeType="1"/>
          </p:cNvCxnSpPr>
          <p:nvPr/>
        </p:nvCxnSpPr>
        <p:spPr bwMode="auto">
          <a:xfrm rot="16200000" flipV="1">
            <a:off x="6111082" y="3253581"/>
            <a:ext cx="508000" cy="477837"/>
          </a:xfrm>
          <a:prstGeom prst="line">
            <a:avLst/>
          </a:prstGeom>
          <a:noFill/>
          <a:ln w="28575" algn="ctr">
            <a:solidFill>
              <a:srgbClr val="A5A5A5"/>
            </a:solidFill>
            <a:prstDash val="sysDot"/>
            <a:round/>
            <a:headEnd/>
            <a:tailEnd/>
          </a:ln>
        </p:spPr>
      </p:cxnSp>
      <p:cxnSp>
        <p:nvCxnSpPr>
          <p:cNvPr id="13412" name="Straight Connector 259"/>
          <p:cNvCxnSpPr>
            <a:cxnSpLocks noChangeShapeType="1"/>
          </p:cNvCxnSpPr>
          <p:nvPr/>
        </p:nvCxnSpPr>
        <p:spPr bwMode="auto">
          <a:xfrm rot="16200000" flipV="1">
            <a:off x="5958682" y="3405981"/>
            <a:ext cx="508000" cy="173037"/>
          </a:xfrm>
          <a:prstGeom prst="line">
            <a:avLst/>
          </a:prstGeom>
          <a:noFill/>
          <a:ln w="28575" algn="ctr">
            <a:solidFill>
              <a:srgbClr val="A5A5A5"/>
            </a:solidFill>
            <a:prstDash val="sysDot"/>
            <a:round/>
            <a:headEnd/>
            <a:tailEnd/>
          </a:ln>
        </p:spPr>
      </p:cxnSp>
      <p:cxnSp>
        <p:nvCxnSpPr>
          <p:cNvPr id="13413" name="Straight Connector 260"/>
          <p:cNvCxnSpPr>
            <a:cxnSpLocks noChangeShapeType="1"/>
          </p:cNvCxnSpPr>
          <p:nvPr/>
        </p:nvCxnSpPr>
        <p:spPr bwMode="auto">
          <a:xfrm rot="5400000" flipH="1" flipV="1">
            <a:off x="5657851" y="3278187"/>
            <a:ext cx="508000" cy="428625"/>
          </a:xfrm>
          <a:prstGeom prst="line">
            <a:avLst/>
          </a:prstGeom>
          <a:noFill/>
          <a:ln w="28575" algn="ctr">
            <a:solidFill>
              <a:srgbClr val="A5A5A5"/>
            </a:solidFill>
            <a:prstDash val="sysDot"/>
            <a:round/>
            <a:headEnd/>
            <a:tailEnd/>
          </a:ln>
        </p:spPr>
      </p:cxnSp>
      <p:sp>
        <p:nvSpPr>
          <p:cNvPr id="262" name="Rectangle 5"/>
          <p:cNvSpPr>
            <a:spLocks noChangeArrowheads="1"/>
          </p:cNvSpPr>
          <p:nvPr/>
        </p:nvSpPr>
        <p:spPr bwMode="auto">
          <a:xfrm>
            <a:off x="7401947"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63" name="Rectangle 6"/>
          <p:cNvSpPr>
            <a:spLocks noChangeArrowheads="1"/>
          </p:cNvSpPr>
          <p:nvPr/>
        </p:nvSpPr>
        <p:spPr bwMode="auto">
          <a:xfrm>
            <a:off x="7706747"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64" name="Rectangle 5"/>
          <p:cNvSpPr>
            <a:spLocks noChangeArrowheads="1"/>
          </p:cNvSpPr>
          <p:nvPr/>
        </p:nvSpPr>
        <p:spPr bwMode="auto">
          <a:xfrm>
            <a:off x="8011547"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65" name="Rectangle 6"/>
          <p:cNvSpPr>
            <a:spLocks noChangeArrowheads="1"/>
          </p:cNvSpPr>
          <p:nvPr/>
        </p:nvSpPr>
        <p:spPr bwMode="auto">
          <a:xfrm>
            <a:off x="8316347" y="3746500"/>
            <a:ext cx="228600" cy="228600"/>
          </a:xfrm>
          <a:prstGeom prst="rect">
            <a:avLst/>
          </a:prstGeom>
          <a:solidFill>
            <a:srgbClr val="A5A5A5"/>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3426" name="Straight Connector 265"/>
          <p:cNvCxnSpPr>
            <a:cxnSpLocks noChangeShapeType="1"/>
          </p:cNvCxnSpPr>
          <p:nvPr/>
        </p:nvCxnSpPr>
        <p:spPr bwMode="auto">
          <a:xfrm rot="5400000">
            <a:off x="5988844" y="2326481"/>
            <a:ext cx="530225" cy="2309813"/>
          </a:xfrm>
          <a:prstGeom prst="line">
            <a:avLst/>
          </a:prstGeom>
          <a:noFill/>
          <a:ln w="28575" algn="ctr">
            <a:solidFill>
              <a:srgbClr val="A5A5A5"/>
            </a:solidFill>
            <a:prstDash val="sysDot"/>
            <a:round/>
            <a:headEnd/>
            <a:tailEnd/>
          </a:ln>
        </p:spPr>
      </p:cxnSp>
      <p:cxnSp>
        <p:nvCxnSpPr>
          <p:cNvPr id="13427" name="Straight Connector 266"/>
          <p:cNvCxnSpPr>
            <a:cxnSpLocks noChangeShapeType="1"/>
          </p:cNvCxnSpPr>
          <p:nvPr/>
        </p:nvCxnSpPr>
        <p:spPr bwMode="auto">
          <a:xfrm rot="5400000" flipH="1" flipV="1">
            <a:off x="6893719" y="3231356"/>
            <a:ext cx="530225" cy="500063"/>
          </a:xfrm>
          <a:prstGeom prst="line">
            <a:avLst/>
          </a:prstGeom>
          <a:noFill/>
          <a:ln w="28575" algn="ctr">
            <a:solidFill>
              <a:srgbClr val="A5A5A5"/>
            </a:solidFill>
            <a:prstDash val="sysDot"/>
            <a:round/>
            <a:headEnd/>
            <a:tailEnd/>
          </a:ln>
        </p:spPr>
      </p:cxnSp>
      <p:cxnSp>
        <p:nvCxnSpPr>
          <p:cNvPr id="13428" name="Straight Connector 267"/>
          <p:cNvCxnSpPr>
            <a:cxnSpLocks noChangeShapeType="1"/>
          </p:cNvCxnSpPr>
          <p:nvPr/>
        </p:nvCxnSpPr>
        <p:spPr bwMode="auto">
          <a:xfrm rot="16200000" flipV="1">
            <a:off x="7502525" y="3122613"/>
            <a:ext cx="530225" cy="717550"/>
          </a:xfrm>
          <a:prstGeom prst="line">
            <a:avLst/>
          </a:prstGeom>
          <a:noFill/>
          <a:ln w="28575" algn="ctr">
            <a:solidFill>
              <a:srgbClr val="A5A5A5"/>
            </a:solidFill>
            <a:prstDash val="sysDot"/>
            <a:round/>
            <a:headEnd/>
            <a:tailEnd/>
          </a:ln>
        </p:spPr>
      </p:cxnSp>
      <p:cxnSp>
        <p:nvCxnSpPr>
          <p:cNvPr id="13429" name="Straight Connector 268"/>
          <p:cNvCxnSpPr>
            <a:cxnSpLocks noChangeShapeType="1"/>
          </p:cNvCxnSpPr>
          <p:nvPr/>
        </p:nvCxnSpPr>
        <p:spPr bwMode="auto">
          <a:xfrm rot="16200000" flipV="1">
            <a:off x="7350125" y="3275013"/>
            <a:ext cx="530225" cy="412750"/>
          </a:xfrm>
          <a:prstGeom prst="line">
            <a:avLst/>
          </a:prstGeom>
          <a:noFill/>
          <a:ln w="28575" algn="ctr">
            <a:solidFill>
              <a:srgbClr val="A5A5A5"/>
            </a:solidFill>
            <a:prstDash val="sysDot"/>
            <a:round/>
            <a:headEnd/>
            <a:tailEnd/>
          </a:ln>
        </p:spPr>
      </p:cxnSp>
      <p:cxnSp>
        <p:nvCxnSpPr>
          <p:cNvPr id="13430" name="Straight Connector 269"/>
          <p:cNvCxnSpPr>
            <a:cxnSpLocks noChangeShapeType="1"/>
          </p:cNvCxnSpPr>
          <p:nvPr/>
        </p:nvCxnSpPr>
        <p:spPr bwMode="auto">
          <a:xfrm rot="16200000" flipV="1">
            <a:off x="7197725" y="3427413"/>
            <a:ext cx="530225" cy="107950"/>
          </a:xfrm>
          <a:prstGeom prst="line">
            <a:avLst/>
          </a:prstGeom>
          <a:noFill/>
          <a:ln w="28575" algn="ctr">
            <a:solidFill>
              <a:srgbClr val="A5A5A5"/>
            </a:solidFill>
            <a:prstDash val="sysDot"/>
            <a:round/>
            <a:headEnd/>
            <a:tailEnd/>
          </a:ln>
        </p:spPr>
      </p:cxnSp>
      <p:cxnSp>
        <p:nvCxnSpPr>
          <p:cNvPr id="13431" name="Straight Connector 270"/>
          <p:cNvCxnSpPr>
            <a:cxnSpLocks noChangeShapeType="1"/>
          </p:cNvCxnSpPr>
          <p:nvPr/>
        </p:nvCxnSpPr>
        <p:spPr bwMode="auto">
          <a:xfrm rot="16200000" flipV="1">
            <a:off x="7654925" y="2970213"/>
            <a:ext cx="530225" cy="1022350"/>
          </a:xfrm>
          <a:prstGeom prst="line">
            <a:avLst/>
          </a:prstGeom>
          <a:noFill/>
          <a:ln w="28575" algn="ctr">
            <a:solidFill>
              <a:srgbClr val="A5A5A5"/>
            </a:solidFill>
            <a:prstDash val="sysDot"/>
            <a:round/>
            <a:headEnd/>
            <a:tailEnd/>
          </a:ln>
        </p:spPr>
      </p:cxnSp>
      <p:cxnSp>
        <p:nvCxnSpPr>
          <p:cNvPr id="13432" name="Straight Connector 271"/>
          <p:cNvCxnSpPr>
            <a:cxnSpLocks noChangeShapeType="1"/>
          </p:cNvCxnSpPr>
          <p:nvPr/>
        </p:nvCxnSpPr>
        <p:spPr bwMode="auto">
          <a:xfrm rot="5400000" flipH="1" flipV="1">
            <a:off x="7046119" y="3383756"/>
            <a:ext cx="530225" cy="195263"/>
          </a:xfrm>
          <a:prstGeom prst="line">
            <a:avLst/>
          </a:prstGeom>
          <a:noFill/>
          <a:ln w="28575" algn="ctr">
            <a:solidFill>
              <a:srgbClr val="A5A5A5"/>
            </a:solidFill>
            <a:prstDash val="sysDot"/>
            <a:round/>
            <a:headEnd/>
            <a:tailEnd/>
          </a:ln>
        </p:spPr>
      </p:cxnSp>
      <p:cxnSp>
        <p:nvCxnSpPr>
          <p:cNvPr id="13433" name="Straight Connector 272"/>
          <p:cNvCxnSpPr>
            <a:cxnSpLocks noChangeShapeType="1"/>
          </p:cNvCxnSpPr>
          <p:nvPr/>
        </p:nvCxnSpPr>
        <p:spPr bwMode="auto">
          <a:xfrm rot="5400000" flipH="1" flipV="1">
            <a:off x="6741319" y="3078956"/>
            <a:ext cx="530225" cy="804863"/>
          </a:xfrm>
          <a:prstGeom prst="line">
            <a:avLst/>
          </a:prstGeom>
          <a:noFill/>
          <a:ln w="28575" algn="ctr">
            <a:solidFill>
              <a:srgbClr val="A5A5A5"/>
            </a:solidFill>
            <a:prstDash val="sysDot"/>
            <a:round/>
            <a:headEnd/>
            <a:tailEnd/>
          </a:ln>
        </p:spPr>
      </p:cxnSp>
      <p:cxnSp>
        <p:nvCxnSpPr>
          <p:cNvPr id="13434" name="Straight Connector 273"/>
          <p:cNvCxnSpPr>
            <a:cxnSpLocks noChangeShapeType="1"/>
          </p:cNvCxnSpPr>
          <p:nvPr/>
        </p:nvCxnSpPr>
        <p:spPr bwMode="auto">
          <a:xfrm rot="5400000" flipH="1" flipV="1">
            <a:off x="5358607" y="2978943"/>
            <a:ext cx="508000" cy="1027113"/>
          </a:xfrm>
          <a:prstGeom prst="line">
            <a:avLst/>
          </a:prstGeom>
          <a:noFill/>
          <a:ln w="28575" algn="ctr">
            <a:solidFill>
              <a:srgbClr val="A5A5A5"/>
            </a:solidFill>
            <a:prstDash val="sysDot"/>
            <a:round/>
            <a:headEnd/>
            <a:tailEnd/>
          </a:ln>
        </p:spPr>
      </p:cxnSp>
      <p:cxnSp>
        <p:nvCxnSpPr>
          <p:cNvPr id="13435" name="Straight Connector 274"/>
          <p:cNvCxnSpPr>
            <a:cxnSpLocks noChangeShapeType="1"/>
          </p:cNvCxnSpPr>
          <p:nvPr/>
        </p:nvCxnSpPr>
        <p:spPr bwMode="auto">
          <a:xfrm rot="5400000" flipH="1" flipV="1">
            <a:off x="4750594" y="2370931"/>
            <a:ext cx="508000" cy="2243138"/>
          </a:xfrm>
          <a:prstGeom prst="line">
            <a:avLst/>
          </a:prstGeom>
          <a:noFill/>
          <a:ln w="28575" algn="ctr">
            <a:solidFill>
              <a:srgbClr val="A5A5A5"/>
            </a:solidFill>
            <a:prstDash val="sysDot"/>
            <a:round/>
            <a:headEnd/>
            <a:tailEnd/>
          </a:ln>
        </p:spPr>
      </p:cxnSp>
      <p:cxnSp>
        <p:nvCxnSpPr>
          <p:cNvPr id="13436" name="Straight Connector 275"/>
          <p:cNvCxnSpPr>
            <a:cxnSpLocks noChangeShapeType="1"/>
          </p:cNvCxnSpPr>
          <p:nvPr/>
        </p:nvCxnSpPr>
        <p:spPr bwMode="auto">
          <a:xfrm rot="5400000">
            <a:off x="5826126" y="2298700"/>
            <a:ext cx="609600" cy="9525"/>
          </a:xfrm>
          <a:prstGeom prst="line">
            <a:avLst/>
          </a:prstGeom>
          <a:noFill/>
          <a:ln w="28575" algn="ctr">
            <a:solidFill>
              <a:srgbClr val="565656"/>
            </a:solidFill>
            <a:round/>
            <a:headEnd/>
            <a:tailEnd/>
          </a:ln>
        </p:spPr>
      </p:cxnSp>
      <p:cxnSp>
        <p:nvCxnSpPr>
          <p:cNvPr id="13437" name="Straight Connector 276"/>
          <p:cNvCxnSpPr>
            <a:cxnSpLocks noChangeShapeType="1"/>
          </p:cNvCxnSpPr>
          <p:nvPr/>
        </p:nvCxnSpPr>
        <p:spPr bwMode="auto">
          <a:xfrm rot="5400000">
            <a:off x="7115176" y="2298700"/>
            <a:ext cx="609600" cy="9525"/>
          </a:xfrm>
          <a:prstGeom prst="line">
            <a:avLst/>
          </a:prstGeom>
          <a:noFill/>
          <a:ln w="28575" algn="ctr">
            <a:solidFill>
              <a:srgbClr val="565656"/>
            </a:solidFill>
            <a:round/>
            <a:headEnd/>
            <a:tailEnd/>
          </a:ln>
        </p:spPr>
      </p:cxnSp>
      <p:sp>
        <p:nvSpPr>
          <p:cNvPr id="13438" name="Line 12"/>
          <p:cNvSpPr>
            <a:spLocks noChangeShapeType="1"/>
          </p:cNvSpPr>
          <p:nvPr/>
        </p:nvSpPr>
        <p:spPr bwMode="auto">
          <a:xfrm flipV="1">
            <a:off x="1636713" y="1992313"/>
            <a:ext cx="6946900" cy="1587"/>
          </a:xfrm>
          <a:prstGeom prst="line">
            <a:avLst/>
          </a:prstGeom>
          <a:noFill/>
          <a:ln w="28575">
            <a:solidFill>
              <a:srgbClr val="565656"/>
            </a:solidFill>
            <a:round/>
            <a:headEnd/>
            <a:tailEnd type="triangle" w="med" len="med"/>
          </a:ln>
        </p:spPr>
        <p:txBody>
          <a:bodyPr/>
          <a:lstStyle/>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dirty="0" smtClean="0"/>
              <a:t>How SnapRestore Works (Cont.)</a:t>
            </a:r>
          </a:p>
        </p:txBody>
      </p:sp>
      <p:sp>
        <p:nvSpPr>
          <p:cNvPr id="14340" name="Rectangle 3"/>
          <p:cNvSpPr>
            <a:spLocks noGrp="1" noChangeArrowheads="1"/>
          </p:cNvSpPr>
          <p:nvPr>
            <p:ph type="body" idx="1"/>
          </p:nvPr>
        </p:nvSpPr>
        <p:spPr>
          <a:xfrm>
            <a:off x="1155700" y="4578350"/>
            <a:ext cx="7810500" cy="1022350"/>
          </a:xfrm>
        </p:spPr>
        <p:txBody>
          <a:bodyPr/>
          <a:lstStyle/>
          <a:p>
            <a:pPr eaLnBrk="1" hangingPunct="1">
              <a:lnSpc>
                <a:spcPct val="90000"/>
              </a:lnSpc>
            </a:pPr>
            <a:r>
              <a:rPr lang="en-US" dirty="0" smtClean="0"/>
              <a:t>All blocks included in hourly.0 (previously hourly.3) become the AFS</a:t>
            </a:r>
          </a:p>
        </p:txBody>
      </p:sp>
      <p:sp>
        <p:nvSpPr>
          <p:cNvPr id="26" name="Rectangle 5"/>
          <p:cNvSpPr>
            <a:spLocks noChangeArrowheads="1"/>
          </p:cNvSpPr>
          <p:nvPr/>
        </p:nvSpPr>
        <p:spPr bwMode="auto">
          <a:xfrm>
            <a:off x="25562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7" name="Rectangle 6"/>
          <p:cNvSpPr>
            <a:spLocks noChangeArrowheads="1"/>
          </p:cNvSpPr>
          <p:nvPr/>
        </p:nvSpPr>
        <p:spPr bwMode="auto">
          <a:xfrm>
            <a:off x="28610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28" name="Text Box 13"/>
          <p:cNvSpPr txBox="1">
            <a:spLocks noChangeArrowheads="1"/>
          </p:cNvSpPr>
          <p:nvPr/>
        </p:nvSpPr>
        <p:spPr bwMode="auto">
          <a:xfrm>
            <a:off x="1943100" y="1536700"/>
            <a:ext cx="857250" cy="461963"/>
          </a:xfrm>
          <a:prstGeom prst="rect">
            <a:avLst/>
          </a:prstGeom>
          <a:noFill/>
          <a:ln w="9525">
            <a:noFill/>
            <a:miter lim="800000"/>
            <a:headEnd/>
            <a:tailEnd/>
          </a:ln>
          <a:effectLst/>
        </p:spPr>
        <p:txBody>
          <a:bodyPr wrap="none">
            <a:spAutoFit/>
          </a:bodyPr>
          <a:lstStyle/>
          <a:p>
            <a:pPr algn="l" eaLnBrk="0" hangingPunct="0">
              <a:buClrTx/>
              <a:buFontTx/>
              <a:buNone/>
              <a:defRPr/>
            </a:pPr>
            <a:r>
              <a:rPr lang="en-US" sz="2400" dirty="0">
                <a:latin typeface="+mj-lt"/>
              </a:rPr>
              <a:t>Time</a:t>
            </a:r>
          </a:p>
        </p:txBody>
      </p:sp>
      <p:cxnSp>
        <p:nvCxnSpPr>
          <p:cNvPr id="14348" name="Straight Connector 29"/>
          <p:cNvCxnSpPr>
            <a:cxnSpLocks noChangeShapeType="1"/>
            <a:stCxn id="28" idx="2"/>
          </p:cNvCxnSpPr>
          <p:nvPr/>
        </p:nvCxnSpPr>
        <p:spPr bwMode="auto">
          <a:xfrm rot="5400000">
            <a:off x="2062163" y="2298700"/>
            <a:ext cx="609600" cy="9525"/>
          </a:xfrm>
          <a:prstGeom prst="line">
            <a:avLst/>
          </a:prstGeom>
          <a:noFill/>
          <a:ln w="28575" algn="ctr">
            <a:solidFill>
              <a:srgbClr val="565656"/>
            </a:solidFill>
            <a:round/>
            <a:headEnd/>
            <a:tailEnd/>
          </a:ln>
        </p:spPr>
      </p:cxnSp>
      <p:sp>
        <p:nvSpPr>
          <p:cNvPr id="31" name="Rectangle 6"/>
          <p:cNvSpPr>
            <a:spLocks noChangeArrowheads="1"/>
          </p:cNvSpPr>
          <p:nvPr/>
        </p:nvSpPr>
        <p:spPr bwMode="auto">
          <a:xfrm>
            <a:off x="1854498" y="2608521"/>
            <a:ext cx="1016295" cy="657742"/>
          </a:xfrm>
          <a:prstGeom prst="rect">
            <a:avLst/>
          </a:prstGeom>
          <a:solidFill>
            <a:srgbClr val="565656"/>
          </a:solidFill>
          <a:ln w="9525">
            <a:miter lim="800000"/>
            <a:headEnd/>
            <a:tailEnd/>
          </a:ln>
          <a:effectLst/>
          <a:scene3d>
            <a:camera prst="legacyObliqueTopRight"/>
            <a:lightRig rig="threePt" dir="b"/>
          </a:scene3d>
          <a:sp3d prstMaterial="matte">
            <a:extrusionClr>
              <a:schemeClr val="accent1"/>
            </a:extrusionClr>
          </a:sp3d>
        </p:spPr>
        <p:txBody>
          <a:bodyPr wrap="none" anchor="ctr"/>
          <a:lstStyle/>
          <a:p>
            <a:r>
              <a:rPr lang="en-US" dirty="0">
                <a:solidFill>
                  <a:schemeClr val="bg1"/>
                </a:solidFill>
              </a:rPr>
              <a:t>hourly.0</a:t>
            </a:r>
          </a:p>
        </p:txBody>
      </p:sp>
      <p:cxnSp>
        <p:nvCxnSpPr>
          <p:cNvPr id="14352" name="Straight Connector 31"/>
          <p:cNvCxnSpPr>
            <a:cxnSpLocks noChangeShapeType="1"/>
          </p:cNvCxnSpPr>
          <p:nvPr/>
        </p:nvCxnSpPr>
        <p:spPr bwMode="auto">
          <a:xfrm rot="5400000" flipH="1" flipV="1">
            <a:off x="1818482" y="3202781"/>
            <a:ext cx="481012" cy="606425"/>
          </a:xfrm>
          <a:prstGeom prst="line">
            <a:avLst/>
          </a:prstGeom>
          <a:noFill/>
          <a:ln w="28575" algn="ctr">
            <a:solidFill>
              <a:srgbClr val="565656"/>
            </a:solidFill>
            <a:round/>
            <a:headEnd/>
            <a:tailEnd/>
          </a:ln>
        </p:spPr>
      </p:cxnSp>
      <p:cxnSp>
        <p:nvCxnSpPr>
          <p:cNvPr id="14353" name="Straight Connector 32"/>
          <p:cNvCxnSpPr>
            <a:cxnSpLocks noChangeShapeType="1"/>
          </p:cNvCxnSpPr>
          <p:nvPr/>
        </p:nvCxnSpPr>
        <p:spPr bwMode="auto">
          <a:xfrm rot="16200000" flipV="1">
            <a:off x="2428082" y="3199606"/>
            <a:ext cx="481012" cy="612775"/>
          </a:xfrm>
          <a:prstGeom prst="line">
            <a:avLst/>
          </a:prstGeom>
          <a:noFill/>
          <a:ln w="28575" algn="ctr">
            <a:solidFill>
              <a:srgbClr val="565656"/>
            </a:solidFill>
            <a:round/>
            <a:headEnd/>
            <a:tailEnd/>
          </a:ln>
        </p:spPr>
      </p:cxnSp>
      <p:cxnSp>
        <p:nvCxnSpPr>
          <p:cNvPr id="14354" name="Straight Connector 33"/>
          <p:cNvCxnSpPr>
            <a:cxnSpLocks noChangeShapeType="1"/>
          </p:cNvCxnSpPr>
          <p:nvPr/>
        </p:nvCxnSpPr>
        <p:spPr bwMode="auto">
          <a:xfrm rot="16200000" flipV="1">
            <a:off x="2275682" y="3352006"/>
            <a:ext cx="481012" cy="307975"/>
          </a:xfrm>
          <a:prstGeom prst="line">
            <a:avLst/>
          </a:prstGeom>
          <a:noFill/>
          <a:ln w="28575" algn="ctr">
            <a:solidFill>
              <a:srgbClr val="565656"/>
            </a:solidFill>
            <a:round/>
            <a:headEnd/>
            <a:tailEnd/>
          </a:ln>
        </p:spPr>
      </p:cxnSp>
      <p:cxnSp>
        <p:nvCxnSpPr>
          <p:cNvPr id="14355" name="Straight Connector 34"/>
          <p:cNvCxnSpPr>
            <a:cxnSpLocks noChangeShapeType="1"/>
          </p:cNvCxnSpPr>
          <p:nvPr/>
        </p:nvCxnSpPr>
        <p:spPr bwMode="auto">
          <a:xfrm rot="16200000" flipV="1">
            <a:off x="2123282" y="3504406"/>
            <a:ext cx="481012" cy="3175"/>
          </a:xfrm>
          <a:prstGeom prst="line">
            <a:avLst/>
          </a:prstGeom>
          <a:noFill/>
          <a:ln w="28575" algn="ctr">
            <a:solidFill>
              <a:srgbClr val="565656"/>
            </a:solidFill>
            <a:round/>
            <a:headEnd/>
            <a:tailEnd/>
          </a:ln>
        </p:spPr>
      </p:cxnSp>
      <p:cxnSp>
        <p:nvCxnSpPr>
          <p:cNvPr id="14356" name="Straight Connector 35"/>
          <p:cNvCxnSpPr>
            <a:cxnSpLocks noChangeShapeType="1"/>
          </p:cNvCxnSpPr>
          <p:nvPr/>
        </p:nvCxnSpPr>
        <p:spPr bwMode="auto">
          <a:xfrm rot="5400000" flipH="1" flipV="1">
            <a:off x="1970882" y="3355181"/>
            <a:ext cx="481012" cy="301625"/>
          </a:xfrm>
          <a:prstGeom prst="line">
            <a:avLst/>
          </a:prstGeom>
          <a:noFill/>
          <a:ln w="28575" algn="ctr">
            <a:solidFill>
              <a:srgbClr val="565656"/>
            </a:solidFill>
            <a:round/>
            <a:headEnd/>
            <a:tailEnd/>
          </a:ln>
        </p:spPr>
      </p:cxnSp>
      <p:sp>
        <p:nvSpPr>
          <p:cNvPr id="37" name="Rectangle 2"/>
          <p:cNvSpPr>
            <a:spLocks noChangeArrowheads="1"/>
          </p:cNvSpPr>
          <p:nvPr/>
        </p:nvSpPr>
        <p:spPr bwMode="auto">
          <a:xfrm>
            <a:off x="16418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38" name="Rectangle 3"/>
          <p:cNvSpPr>
            <a:spLocks noChangeArrowheads="1"/>
          </p:cNvSpPr>
          <p:nvPr/>
        </p:nvSpPr>
        <p:spPr bwMode="auto">
          <a:xfrm>
            <a:off x="19466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sp>
        <p:nvSpPr>
          <p:cNvPr id="39" name="Rectangle 4"/>
          <p:cNvSpPr>
            <a:spLocks noChangeArrowheads="1"/>
          </p:cNvSpPr>
          <p:nvPr/>
        </p:nvSpPr>
        <p:spPr bwMode="auto">
          <a:xfrm>
            <a:off x="2251436" y="3746500"/>
            <a:ext cx="228600" cy="228600"/>
          </a:xfrm>
          <a:prstGeom prst="rect">
            <a:avLst/>
          </a:prstGeom>
          <a:solidFill>
            <a:srgbClr val="58A618"/>
          </a:solidFill>
          <a:ln w="9525">
            <a:noFill/>
            <a:miter lim="800000"/>
            <a:headEnd/>
            <a:tailEnd/>
          </a:ln>
          <a:effectLst/>
          <a:scene3d>
            <a:camera prst="legacyObliqueTopRight"/>
            <a:lightRig rig="threePt" dir="b"/>
          </a:scene3d>
          <a:sp3d prstMaterial="matte">
            <a:extrusionClr>
              <a:schemeClr val="accent1"/>
            </a:extrusionClr>
          </a:sp3d>
        </p:spPr>
        <p:txBody>
          <a:bodyPr wrap="none" anchor="ctr"/>
          <a:lstStyle/>
          <a:p>
            <a:endParaRPr lang="en-US" dirty="0"/>
          </a:p>
        </p:txBody>
      </p:sp>
      <p:cxnSp>
        <p:nvCxnSpPr>
          <p:cNvPr id="14366" name="Straight Connector 43"/>
          <p:cNvCxnSpPr>
            <a:cxnSpLocks noChangeShapeType="1"/>
          </p:cNvCxnSpPr>
          <p:nvPr/>
        </p:nvCxnSpPr>
        <p:spPr bwMode="auto">
          <a:xfrm rot="5400000">
            <a:off x="3289301" y="2298700"/>
            <a:ext cx="609600" cy="9525"/>
          </a:xfrm>
          <a:prstGeom prst="line">
            <a:avLst/>
          </a:prstGeom>
          <a:noFill/>
          <a:ln w="28575" algn="ctr">
            <a:solidFill>
              <a:srgbClr val="565656"/>
            </a:solidFill>
            <a:round/>
            <a:headEnd/>
            <a:tailEnd/>
          </a:ln>
        </p:spPr>
      </p:cxnSp>
      <p:sp>
        <p:nvSpPr>
          <p:cNvPr id="45" name="Rectangle 6"/>
          <p:cNvSpPr>
            <a:spLocks noChangeArrowheads="1"/>
          </p:cNvSpPr>
          <p:nvPr/>
        </p:nvSpPr>
        <p:spPr bwMode="auto">
          <a:xfrm>
            <a:off x="3080786" y="2615609"/>
            <a:ext cx="1016295" cy="657742"/>
          </a:xfrm>
          <a:prstGeom prst="rect">
            <a:avLst/>
          </a:prstGeom>
          <a:solidFill>
            <a:srgbClr val="58A618"/>
          </a:solidFill>
          <a:ln w="9525">
            <a:miter lim="800000"/>
            <a:headEnd/>
            <a:tailEnd/>
          </a:ln>
          <a:effectLst/>
          <a:scene3d>
            <a:camera prst="legacyObliqueTopRight"/>
            <a:lightRig rig="threePt" dir="b"/>
          </a:scene3d>
          <a:sp3d prstMaterial="matte">
            <a:extrusionClr>
              <a:schemeClr val="accent1"/>
            </a:extrusionClr>
          </a:sp3d>
        </p:spPr>
        <p:txBody>
          <a:bodyPr wrap="none" anchor="ctr">
            <a:flatTx/>
          </a:bodyPr>
          <a:lstStyle/>
          <a:p>
            <a:pPr>
              <a:defRPr/>
            </a:pPr>
            <a:r>
              <a:rPr lang="en-US" dirty="0">
                <a:solidFill>
                  <a:schemeClr val="bg1"/>
                </a:solidFill>
              </a:rPr>
              <a:t>AFS</a:t>
            </a:r>
          </a:p>
        </p:txBody>
      </p:sp>
      <p:sp>
        <p:nvSpPr>
          <p:cNvPr id="14370" name="Line 12"/>
          <p:cNvSpPr>
            <a:spLocks noChangeShapeType="1"/>
          </p:cNvSpPr>
          <p:nvPr/>
        </p:nvSpPr>
        <p:spPr bwMode="auto">
          <a:xfrm flipV="1">
            <a:off x="1636713" y="1992313"/>
            <a:ext cx="3971925" cy="1587"/>
          </a:xfrm>
          <a:prstGeom prst="line">
            <a:avLst/>
          </a:prstGeom>
          <a:noFill/>
          <a:ln w="28575">
            <a:solidFill>
              <a:srgbClr val="565656"/>
            </a:solidFill>
            <a:round/>
            <a:headEnd/>
            <a:tailEnd type="triangle" w="med" len="med"/>
          </a:ln>
        </p:spPr>
        <p:txBody>
          <a:bodyPr/>
          <a:lstStyle/>
          <a:p>
            <a:endParaRPr lang="en-US" dirty="0"/>
          </a:p>
        </p:txBody>
      </p:sp>
      <p:cxnSp>
        <p:nvCxnSpPr>
          <p:cNvPr id="14371" name="Straight Connector 109"/>
          <p:cNvCxnSpPr>
            <a:cxnSpLocks noChangeShapeType="1"/>
          </p:cNvCxnSpPr>
          <p:nvPr/>
        </p:nvCxnSpPr>
        <p:spPr bwMode="auto">
          <a:xfrm rot="5400000" flipH="1" flipV="1">
            <a:off x="3045619" y="3202781"/>
            <a:ext cx="473075" cy="614363"/>
          </a:xfrm>
          <a:prstGeom prst="line">
            <a:avLst/>
          </a:prstGeom>
          <a:noFill/>
          <a:ln w="28575" algn="ctr">
            <a:solidFill>
              <a:srgbClr val="58A618"/>
            </a:solidFill>
            <a:round/>
            <a:headEnd/>
            <a:tailEnd/>
          </a:ln>
        </p:spPr>
      </p:cxnSp>
      <p:cxnSp>
        <p:nvCxnSpPr>
          <p:cNvPr id="14372" name="Straight Connector 110"/>
          <p:cNvCxnSpPr>
            <a:cxnSpLocks noChangeShapeType="1"/>
          </p:cNvCxnSpPr>
          <p:nvPr/>
        </p:nvCxnSpPr>
        <p:spPr bwMode="auto">
          <a:xfrm flipV="1">
            <a:off x="2670175" y="3273425"/>
            <a:ext cx="919163" cy="473075"/>
          </a:xfrm>
          <a:prstGeom prst="line">
            <a:avLst/>
          </a:prstGeom>
          <a:noFill/>
          <a:ln w="28575" algn="ctr">
            <a:solidFill>
              <a:srgbClr val="58A618"/>
            </a:solidFill>
            <a:round/>
            <a:headEnd/>
            <a:tailEnd/>
          </a:ln>
        </p:spPr>
      </p:cxnSp>
      <p:cxnSp>
        <p:nvCxnSpPr>
          <p:cNvPr id="14373" name="Straight Connector 111"/>
          <p:cNvCxnSpPr>
            <a:cxnSpLocks noChangeShapeType="1"/>
          </p:cNvCxnSpPr>
          <p:nvPr/>
        </p:nvCxnSpPr>
        <p:spPr bwMode="auto">
          <a:xfrm flipV="1">
            <a:off x="2365375" y="3273425"/>
            <a:ext cx="1223963" cy="473075"/>
          </a:xfrm>
          <a:prstGeom prst="line">
            <a:avLst/>
          </a:prstGeom>
          <a:noFill/>
          <a:ln w="28575" algn="ctr">
            <a:solidFill>
              <a:srgbClr val="58A618"/>
            </a:solidFill>
            <a:round/>
            <a:headEnd/>
            <a:tailEnd/>
          </a:ln>
        </p:spPr>
      </p:cxnSp>
      <p:cxnSp>
        <p:nvCxnSpPr>
          <p:cNvPr id="14374" name="Straight Connector 112"/>
          <p:cNvCxnSpPr>
            <a:cxnSpLocks noChangeShapeType="1"/>
          </p:cNvCxnSpPr>
          <p:nvPr/>
        </p:nvCxnSpPr>
        <p:spPr bwMode="auto">
          <a:xfrm flipV="1">
            <a:off x="2060575" y="3273425"/>
            <a:ext cx="1528763" cy="473075"/>
          </a:xfrm>
          <a:prstGeom prst="line">
            <a:avLst/>
          </a:prstGeom>
          <a:noFill/>
          <a:ln w="28575" algn="ctr">
            <a:solidFill>
              <a:srgbClr val="58A618"/>
            </a:solidFill>
            <a:round/>
            <a:headEnd/>
            <a:tailEnd/>
          </a:ln>
        </p:spPr>
      </p:cxnSp>
      <p:cxnSp>
        <p:nvCxnSpPr>
          <p:cNvPr id="14375" name="Straight Connector 113"/>
          <p:cNvCxnSpPr>
            <a:cxnSpLocks noChangeShapeType="1"/>
          </p:cNvCxnSpPr>
          <p:nvPr/>
        </p:nvCxnSpPr>
        <p:spPr bwMode="auto">
          <a:xfrm flipV="1">
            <a:off x="1755775" y="3273425"/>
            <a:ext cx="1833563" cy="473075"/>
          </a:xfrm>
          <a:prstGeom prst="line">
            <a:avLst/>
          </a:prstGeom>
          <a:noFill/>
          <a:ln w="28575" algn="ctr">
            <a:solidFill>
              <a:srgbClr val="58A618"/>
            </a:solidFill>
            <a:round/>
            <a:headEnd/>
            <a:tailEnd/>
          </a:ln>
        </p:spPr>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dirty="0" smtClean="0"/>
              <a:t>Reverting a Volume</a:t>
            </a:r>
          </a:p>
        </p:txBody>
      </p:sp>
      <p:sp>
        <p:nvSpPr>
          <p:cNvPr id="17412" name="Rectangle 3"/>
          <p:cNvSpPr>
            <a:spLocks noGrp="1" noChangeArrowheads="1"/>
          </p:cNvSpPr>
          <p:nvPr>
            <p:ph type="body" idx="1"/>
          </p:nvPr>
        </p:nvSpPr>
        <p:spPr/>
        <p:txBody>
          <a:bodyPr/>
          <a:lstStyle/>
          <a:p>
            <a:pPr marL="533400" indent="-533400" eaLnBrk="1" hangingPunct="1">
              <a:buFont typeface="Wingdings 2" pitchFamily="18" charset="2"/>
              <a:buAutoNum type="arabicPeriod"/>
            </a:pPr>
            <a:r>
              <a:rPr lang="en-US" dirty="0" smtClean="0"/>
              <a:t>Verify that the aggregate is online and writable.</a:t>
            </a:r>
          </a:p>
          <a:p>
            <a:pPr marL="533400" indent="-533400" eaLnBrk="1" hangingPunct="1">
              <a:buFont typeface="Wingdings 2" pitchFamily="18" charset="2"/>
              <a:buAutoNum type="arabicPeriod"/>
            </a:pPr>
            <a:r>
              <a:rPr lang="en-US" dirty="0" smtClean="0"/>
              <a:t>List the Snapshot copies in the volume:</a:t>
            </a:r>
          </a:p>
          <a:p>
            <a:pPr marL="1095375" lvl="2" indent="-457200" eaLnBrk="1" hangingPunct="1">
              <a:buClr>
                <a:schemeClr val="accent2"/>
              </a:buClr>
              <a:buFont typeface="Wingdings 2" pitchFamily="18" charset="2"/>
              <a:buNone/>
            </a:pPr>
            <a:r>
              <a:rPr lang="en-US" sz="2000" dirty="0" smtClean="0">
                <a:latin typeface="Courier New" pitchFamily="49" charset="0"/>
              </a:rPr>
              <a:t>system&gt; snap list </a:t>
            </a:r>
            <a:r>
              <a:rPr lang="en-US" sz="2000" i="1" dirty="0" smtClean="0">
                <a:latin typeface="Courier New" pitchFamily="49" charset="0"/>
              </a:rPr>
              <a:t>vol_name</a:t>
            </a:r>
            <a:endParaRPr lang="en-US" sz="2000" i="1" dirty="0" smtClean="0"/>
          </a:p>
          <a:p>
            <a:pPr marL="533400" indent="-533400" eaLnBrk="1" hangingPunct="1">
              <a:buFont typeface="Wingdings 2" pitchFamily="18" charset="2"/>
              <a:buAutoNum type="arabicPeriod"/>
            </a:pPr>
            <a:r>
              <a:rPr lang="en-US" dirty="0" smtClean="0"/>
              <a:t>Notify network users.</a:t>
            </a:r>
          </a:p>
          <a:p>
            <a:pPr marL="533400" indent="-533400" eaLnBrk="1" hangingPunct="1">
              <a:buFont typeface="Wingdings 2" pitchFamily="18" charset="2"/>
              <a:buAutoNum type="arabicPeriod"/>
            </a:pPr>
            <a:r>
              <a:rPr lang="en-US" dirty="0" smtClean="0"/>
              <a:t>Initiate the restore:</a:t>
            </a:r>
          </a:p>
          <a:p>
            <a:pPr marL="533400" indent="-533400" eaLnBrk="1" hangingPunct="1">
              <a:buClr>
                <a:schemeClr val="tx1"/>
              </a:buClr>
              <a:buFont typeface="Wingdings 2" pitchFamily="18" charset="2"/>
              <a:buNone/>
            </a:pPr>
            <a:r>
              <a:rPr lang="en-US" sz="2000" dirty="0" smtClean="0">
                <a:latin typeface="Courier New" pitchFamily="49" charset="0"/>
              </a:rPr>
              <a:t>system&gt; snap restore -t vol -s </a:t>
            </a:r>
            <a:r>
              <a:rPr lang="en-US" sz="2000" i="1" dirty="0" err="1" smtClean="0">
                <a:latin typeface="Courier New" pitchFamily="49" charset="0"/>
              </a:rPr>
              <a:t>snapshotname</a:t>
            </a:r>
            <a:r>
              <a:rPr lang="en-US" sz="2000" dirty="0" smtClean="0">
                <a:latin typeface="Courier New" pitchFamily="49" charset="0"/>
              </a:rPr>
              <a:t/>
            </a:r>
            <a:br>
              <a:rPr lang="en-US" sz="2000" dirty="0" smtClean="0">
                <a:latin typeface="Courier New" pitchFamily="49" charset="0"/>
              </a:rPr>
            </a:br>
            <a:r>
              <a:rPr lang="en-US" sz="2000" dirty="0" smtClean="0">
                <a:latin typeface="Courier New" pitchFamily="49" charset="0"/>
              </a:rPr>
              <a:t>                     /</a:t>
            </a:r>
            <a:r>
              <a:rPr lang="en-US" sz="2000" dirty="0" err="1" smtClean="0">
                <a:latin typeface="Courier New" pitchFamily="49" charset="0"/>
              </a:rPr>
              <a:t>vol</a:t>
            </a:r>
            <a:r>
              <a:rPr lang="en-US" sz="2000" dirty="0" smtClean="0">
                <a:latin typeface="Courier New" pitchFamily="49" charset="0"/>
              </a:rPr>
              <a:t>/</a:t>
            </a:r>
            <a:r>
              <a:rPr lang="en-US" sz="2000" i="1" dirty="0" err="1" smtClean="0">
                <a:latin typeface="Courier New" pitchFamily="49" charset="0"/>
              </a:rPr>
              <a:t>volname</a:t>
            </a:r>
            <a:endParaRPr lang="en-US" altLang="ja-JP" sz="2400" dirty="0" smtClean="0">
              <a:ea typeface="ＭＳ Ｐゴシック" charset="-128"/>
            </a:endParaRPr>
          </a:p>
          <a:p>
            <a:pPr marL="533400" indent="-533400" eaLnBrk="1" hangingPunct="1"/>
            <a:r>
              <a:rPr lang="en-US" altLang="ja-JP" dirty="0" smtClean="0">
                <a:ea typeface="ＭＳ Ｐゴシック" charset="-128"/>
              </a:rPr>
              <a:t>Reverting a root volume:</a:t>
            </a:r>
          </a:p>
          <a:p>
            <a:pPr marL="795338" lvl="1" indent="-495300" eaLnBrk="1" hangingPunct="1"/>
            <a:r>
              <a:rPr lang="en-US" altLang="ja-JP" dirty="0" smtClean="0">
                <a:ea typeface="ＭＳ Ｐゴシック" charset="-128"/>
              </a:rPr>
              <a:t>R</a:t>
            </a:r>
            <a:r>
              <a:rPr lang="en-US" dirty="0" smtClean="0"/>
              <a:t>estores configuration files, including the registry</a:t>
            </a:r>
          </a:p>
          <a:p>
            <a:pPr marL="795338" lvl="1" indent="-495300" eaLnBrk="1" hangingPunct="1"/>
            <a:r>
              <a:rPr lang="en-US" dirty="0" smtClean="0"/>
              <a:t>Will initiate a system reboot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dirty="0" smtClean="0"/>
              <a:t>Reverting a Aggregate</a:t>
            </a:r>
          </a:p>
        </p:txBody>
      </p:sp>
      <p:sp>
        <p:nvSpPr>
          <p:cNvPr id="17412" name="Rectangle 3"/>
          <p:cNvSpPr>
            <a:spLocks noGrp="1" noChangeArrowheads="1"/>
          </p:cNvSpPr>
          <p:nvPr>
            <p:ph type="body" idx="1"/>
          </p:nvPr>
        </p:nvSpPr>
        <p:spPr/>
        <p:txBody>
          <a:bodyPr/>
          <a:lstStyle/>
          <a:p>
            <a:pPr marL="533400" indent="-533400" eaLnBrk="1" hangingPunct="1">
              <a:buFont typeface="Wingdings 2" pitchFamily="18" charset="2"/>
              <a:buAutoNum type="arabicPeriod"/>
            </a:pPr>
            <a:r>
              <a:rPr lang="en-US" dirty="0" smtClean="0"/>
              <a:t>Verify that the volume is online and writable.</a:t>
            </a:r>
          </a:p>
          <a:p>
            <a:pPr marL="533400" indent="-533400" eaLnBrk="1" hangingPunct="1">
              <a:buFont typeface="Wingdings 2" pitchFamily="18" charset="2"/>
              <a:buAutoNum type="arabicPeriod"/>
            </a:pPr>
            <a:r>
              <a:rPr lang="en-US" dirty="0" smtClean="0"/>
              <a:t>List the Snapshot copies in the volume:</a:t>
            </a:r>
          </a:p>
          <a:p>
            <a:pPr marL="1095375" lvl="2" indent="-457200" eaLnBrk="1" hangingPunct="1">
              <a:buClr>
                <a:schemeClr val="accent2"/>
              </a:buClr>
              <a:buFont typeface="Wingdings 2" pitchFamily="18" charset="2"/>
              <a:buNone/>
            </a:pPr>
            <a:r>
              <a:rPr lang="en-US" sz="2000" dirty="0" smtClean="0">
                <a:latin typeface="Courier New" pitchFamily="49" charset="0"/>
              </a:rPr>
              <a:t>system&gt; </a:t>
            </a:r>
            <a:r>
              <a:rPr lang="en-US" sz="2000" b="1" dirty="0" smtClean="0">
                <a:latin typeface="Courier New" pitchFamily="49" charset="0"/>
              </a:rPr>
              <a:t>snap list -A</a:t>
            </a:r>
            <a:endParaRPr lang="en-US" sz="2000" b="1" dirty="0" smtClean="0"/>
          </a:p>
          <a:p>
            <a:pPr marL="533400" indent="-533400" eaLnBrk="1" hangingPunct="1">
              <a:buFont typeface="Wingdings 2" pitchFamily="18" charset="2"/>
              <a:buAutoNum type="arabicPeriod"/>
            </a:pPr>
            <a:r>
              <a:rPr lang="en-US" dirty="0" smtClean="0"/>
              <a:t>Notify network users.</a:t>
            </a:r>
          </a:p>
          <a:p>
            <a:pPr marL="533400" indent="-533400" eaLnBrk="1" hangingPunct="1">
              <a:buFont typeface="Wingdings 2" pitchFamily="18" charset="2"/>
              <a:buAutoNum type="arabicPeriod"/>
            </a:pPr>
            <a:r>
              <a:rPr lang="en-US" dirty="0" smtClean="0"/>
              <a:t>Initiate the restore:</a:t>
            </a:r>
          </a:p>
          <a:p>
            <a:pPr marL="533400" indent="-533400" eaLnBrk="1" hangingPunct="1">
              <a:buClr>
                <a:schemeClr val="tx1"/>
              </a:buClr>
              <a:buFont typeface="Wingdings 2" pitchFamily="18" charset="2"/>
              <a:buNone/>
            </a:pPr>
            <a:r>
              <a:rPr lang="en-US" sz="2000" dirty="0" smtClean="0">
                <a:latin typeface="Courier New" pitchFamily="49" charset="0"/>
              </a:rPr>
              <a:t>	system&gt; snap restore -A -s </a:t>
            </a:r>
            <a:r>
              <a:rPr lang="en-US" sz="2000" i="1" dirty="0" err="1" smtClean="0">
                <a:latin typeface="Courier New" pitchFamily="49" charset="0"/>
              </a:rPr>
              <a:t>snapshotname</a:t>
            </a:r>
            <a:r>
              <a:rPr lang="en-US" sz="2000" i="1" dirty="0" smtClean="0">
                <a:latin typeface="Courier New" pitchFamily="49" charset="0"/>
              </a:rPr>
              <a:t> </a:t>
            </a:r>
            <a:br>
              <a:rPr lang="en-US" sz="2000" i="1" dirty="0" smtClean="0">
                <a:latin typeface="Courier New" pitchFamily="49" charset="0"/>
              </a:rPr>
            </a:br>
            <a:r>
              <a:rPr lang="en-US" sz="2000" i="1" dirty="0" smtClean="0">
                <a:latin typeface="Courier New" pitchFamily="49" charset="0"/>
              </a:rPr>
              <a:t>				      </a:t>
            </a:r>
            <a:r>
              <a:rPr lang="en-US" sz="2000" i="1" dirty="0" err="1" smtClean="0">
                <a:latin typeface="Courier New" pitchFamily="49" charset="0"/>
              </a:rPr>
              <a:t>aggrname</a:t>
            </a:r>
            <a:endParaRPr lang="en-US" altLang="ja-JP" sz="2400" i="1" dirty="0" smtClean="0">
              <a:ea typeface="ＭＳ Ｐゴシック" charset="-128"/>
            </a:endParaRPr>
          </a:p>
          <a:p>
            <a:pPr marL="533400" indent="-533400" eaLnBrk="1" hangingPunct="1"/>
            <a:r>
              <a:rPr lang="en-US" altLang="ja-JP" dirty="0" smtClean="0">
                <a:ea typeface="ＭＳ Ｐゴシック" charset="-128"/>
              </a:rPr>
              <a:t>NOTE: </a:t>
            </a:r>
          </a:p>
          <a:p>
            <a:pPr marL="871538" lvl="1" indent="-533400"/>
            <a:r>
              <a:rPr lang="en-US" altLang="ja-JP" sz="2400" dirty="0" smtClean="0">
                <a:ea typeface="ＭＳ Ｐゴシック" charset="-128"/>
              </a:rPr>
              <a:t>Reverting the aggregate to a Snapshot copy will affect all volumes within the aggregate</a:t>
            </a:r>
          </a:p>
          <a:p>
            <a:pPr marL="871538" lvl="1" indent="-533400"/>
            <a:r>
              <a:rPr lang="en-US" altLang="ja-JP" sz="2400" dirty="0" smtClean="0">
                <a:ea typeface="ＭＳ Ｐゴシック" charset="-128"/>
              </a:rPr>
              <a:t>Reverting an aggregate with the root volume requires a reboot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SnapRestore of a </a:t>
            </a:r>
            <a:br>
              <a:rPr lang="en-US" dirty="0" smtClean="0"/>
            </a:br>
            <a:r>
              <a:rPr lang="en-US" dirty="0" smtClean="0"/>
              <a:t>Single File</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5"/>
          <p:cNvSpPr>
            <a:spLocks noGrp="1" noChangeArrowheads="1"/>
          </p:cNvSpPr>
          <p:nvPr>
            <p:ph type="title"/>
          </p:nvPr>
        </p:nvSpPr>
        <p:spPr/>
        <p:txBody>
          <a:bodyPr/>
          <a:lstStyle/>
          <a:p>
            <a:pPr eaLnBrk="1" hangingPunct="1"/>
            <a:r>
              <a:rPr lang="en-US" dirty="0" smtClean="0"/>
              <a:t>Use SnapRestore with a Single File</a:t>
            </a:r>
          </a:p>
        </p:txBody>
      </p:sp>
      <p:sp>
        <p:nvSpPr>
          <p:cNvPr id="9220" name="Content Placeholder 25"/>
          <p:cNvSpPr>
            <a:spLocks noGrp="1"/>
          </p:cNvSpPr>
          <p:nvPr>
            <p:ph idx="1"/>
          </p:nvPr>
        </p:nvSpPr>
        <p:spPr>
          <a:xfrm>
            <a:off x="990600" y="4540250"/>
            <a:ext cx="8153400" cy="1936750"/>
          </a:xfrm>
        </p:spPr>
        <p:txBody>
          <a:bodyPr/>
          <a:lstStyle/>
          <a:p>
            <a:pPr eaLnBrk="1" hangingPunct="1"/>
            <a:r>
              <a:rPr lang="en-US" sz="2400" dirty="0" smtClean="0"/>
              <a:t>MyFILE is made of disk blocks A, B, and C</a:t>
            </a:r>
          </a:p>
          <a:p>
            <a:pPr eaLnBrk="1" hangingPunct="1"/>
            <a:r>
              <a:rPr lang="en-US" sz="2400" dirty="0" smtClean="0"/>
              <a:t>The AFS is captured in Snapshot copy SNAP1</a:t>
            </a:r>
          </a:p>
          <a:p>
            <a:pPr eaLnBrk="1" hangingPunct="1"/>
            <a:r>
              <a:rPr lang="en-US" sz="2400" dirty="0" smtClean="0"/>
              <a:t>SNAP1 points to blocks A, B, and C and does not use additional disk space</a:t>
            </a:r>
          </a:p>
        </p:txBody>
      </p:sp>
      <p:grpSp>
        <p:nvGrpSpPr>
          <p:cNvPr id="2" name="Group 2"/>
          <p:cNvGrpSpPr>
            <a:grpSpLocks/>
          </p:cNvGrpSpPr>
          <p:nvPr/>
        </p:nvGrpSpPr>
        <p:grpSpPr bwMode="auto">
          <a:xfrm>
            <a:off x="1327150" y="1423988"/>
            <a:ext cx="3016250" cy="3059112"/>
            <a:chOff x="884" y="905"/>
            <a:chExt cx="1900" cy="1927"/>
          </a:xfrm>
        </p:grpSpPr>
        <p:sp>
          <p:nvSpPr>
            <p:cNvPr id="9228" name="Rectangle 7"/>
            <p:cNvSpPr>
              <a:spLocks noChangeArrowheads="1"/>
            </p:cNvSpPr>
            <p:nvPr/>
          </p:nvSpPr>
          <p:spPr bwMode="auto">
            <a:xfrm>
              <a:off x="884" y="905"/>
              <a:ext cx="1870" cy="859"/>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29" name="Rectangle 4"/>
            <p:cNvSpPr>
              <a:spLocks noChangeArrowheads="1"/>
            </p:cNvSpPr>
            <p:nvPr/>
          </p:nvSpPr>
          <p:spPr bwMode="auto">
            <a:xfrm>
              <a:off x="912"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0" name="Line 5"/>
            <p:cNvSpPr>
              <a:spLocks noChangeShapeType="1"/>
            </p:cNvSpPr>
            <p:nvPr/>
          </p:nvSpPr>
          <p:spPr bwMode="auto">
            <a:xfrm>
              <a:off x="2128" y="1672"/>
              <a:ext cx="368" cy="68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9231" name="Rectangle 6"/>
            <p:cNvSpPr>
              <a:spLocks noChangeArrowheads="1"/>
            </p:cNvSpPr>
            <p:nvPr/>
          </p:nvSpPr>
          <p:spPr bwMode="auto">
            <a:xfrm>
              <a:off x="1584"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2" name="Rectangle 7"/>
            <p:cNvSpPr>
              <a:spLocks noChangeArrowheads="1"/>
            </p:cNvSpPr>
            <p:nvPr/>
          </p:nvSpPr>
          <p:spPr bwMode="auto">
            <a:xfrm>
              <a:off x="2304"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3" name="Text Box 8"/>
            <p:cNvSpPr txBox="1">
              <a:spLocks noChangeArrowheads="1"/>
            </p:cNvSpPr>
            <p:nvPr/>
          </p:nvSpPr>
          <p:spPr bwMode="auto">
            <a:xfrm>
              <a:off x="989" y="2468"/>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A</a:t>
              </a:r>
            </a:p>
          </p:txBody>
        </p:sp>
        <p:sp>
          <p:nvSpPr>
            <p:cNvPr id="9234" name="Text Box 9"/>
            <p:cNvSpPr txBox="1">
              <a:spLocks noChangeArrowheads="1"/>
            </p:cNvSpPr>
            <p:nvPr/>
          </p:nvSpPr>
          <p:spPr bwMode="auto">
            <a:xfrm>
              <a:off x="1657" y="2464"/>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B</a:t>
              </a:r>
            </a:p>
          </p:txBody>
        </p:sp>
        <p:sp>
          <p:nvSpPr>
            <p:cNvPr id="9235" name="Text Box 10"/>
            <p:cNvSpPr txBox="1">
              <a:spLocks noChangeArrowheads="1"/>
            </p:cNvSpPr>
            <p:nvPr/>
          </p:nvSpPr>
          <p:spPr bwMode="auto">
            <a:xfrm>
              <a:off x="2381" y="2461"/>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sp>
          <p:nvSpPr>
            <p:cNvPr id="9236" name="Text Box 11"/>
            <p:cNvSpPr txBox="1">
              <a:spLocks noChangeArrowheads="1"/>
            </p:cNvSpPr>
            <p:nvPr/>
          </p:nvSpPr>
          <p:spPr bwMode="auto">
            <a:xfrm>
              <a:off x="1127" y="1048"/>
              <a:ext cx="1392" cy="231"/>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Active File System</a:t>
              </a:r>
            </a:p>
          </p:txBody>
        </p:sp>
        <p:sp>
          <p:nvSpPr>
            <p:cNvPr id="9237" name="Text Box 12"/>
            <p:cNvSpPr txBox="1">
              <a:spLocks noChangeArrowheads="1"/>
            </p:cNvSpPr>
            <p:nvPr/>
          </p:nvSpPr>
          <p:spPr bwMode="auto">
            <a:xfrm>
              <a:off x="1311" y="1394"/>
              <a:ext cx="1001" cy="231"/>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
          <p:nvSpPr>
            <p:cNvPr id="9238" name="Line 13"/>
            <p:cNvSpPr>
              <a:spLocks noChangeShapeType="1"/>
            </p:cNvSpPr>
            <p:nvPr/>
          </p:nvSpPr>
          <p:spPr bwMode="auto">
            <a:xfrm flipH="1">
              <a:off x="1144" y="1624"/>
              <a:ext cx="320" cy="736"/>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9239" name="Line 14"/>
            <p:cNvSpPr>
              <a:spLocks noChangeShapeType="1"/>
            </p:cNvSpPr>
            <p:nvPr/>
          </p:nvSpPr>
          <p:spPr bwMode="auto">
            <a:xfrm>
              <a:off x="1816" y="1664"/>
              <a:ext cx="8" cy="688"/>
            </a:xfrm>
            <a:prstGeom prst="line">
              <a:avLst/>
            </a:prstGeom>
            <a:noFill/>
            <a:ln w="28575">
              <a:solidFill>
                <a:srgbClr val="565656"/>
              </a:solidFill>
              <a:round/>
              <a:headEnd type="none" w="sm" len="sm"/>
              <a:tailEnd type="triangle" w="lg" len="med"/>
            </a:ln>
          </p:spPr>
          <p:txBody>
            <a:bodyPr wrap="none" anchor="ctr"/>
            <a:lstStyle/>
            <a:p>
              <a:endParaRPr lang="en-US" dirty="0"/>
            </a:p>
          </p:txBody>
        </p:sp>
      </p:grpSp>
      <p:grpSp>
        <p:nvGrpSpPr>
          <p:cNvPr id="3" name="Group 24"/>
          <p:cNvGrpSpPr/>
          <p:nvPr/>
        </p:nvGrpSpPr>
        <p:grpSpPr>
          <a:xfrm>
            <a:off x="1878013" y="1423988"/>
            <a:ext cx="6394450" cy="2311400"/>
            <a:chOff x="1878013" y="1423988"/>
            <a:chExt cx="6394450" cy="2311400"/>
          </a:xfrm>
        </p:grpSpPr>
        <p:sp>
          <p:nvSpPr>
            <p:cNvPr id="9223" name="Rectangle 7"/>
            <p:cNvSpPr>
              <a:spLocks noChangeArrowheads="1"/>
            </p:cNvSpPr>
            <p:nvPr/>
          </p:nvSpPr>
          <p:spPr bwMode="auto">
            <a:xfrm>
              <a:off x="5303597" y="1423988"/>
              <a:ext cx="2968866" cy="1363555"/>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24" name="Line 5"/>
            <p:cNvSpPr>
              <a:spLocks noChangeShapeType="1"/>
            </p:cNvSpPr>
            <p:nvPr/>
          </p:nvSpPr>
          <p:spPr bwMode="auto">
            <a:xfrm flipH="1">
              <a:off x="4011785" y="2641505"/>
              <a:ext cx="3266823" cy="1072621"/>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9225" name="Text Box 11"/>
            <p:cNvSpPr txBox="1">
              <a:spLocks noChangeArrowheads="1"/>
            </p:cNvSpPr>
            <p:nvPr/>
          </p:nvSpPr>
          <p:spPr bwMode="auto">
            <a:xfrm>
              <a:off x="5710657" y="1655312"/>
              <a:ext cx="2209979" cy="36668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SNAP1</a:t>
              </a:r>
            </a:p>
          </p:txBody>
        </p:sp>
        <p:sp>
          <p:nvSpPr>
            <p:cNvPr id="9226" name="Line 13"/>
            <p:cNvSpPr>
              <a:spLocks noChangeShapeType="1"/>
            </p:cNvSpPr>
            <p:nvPr/>
          </p:nvSpPr>
          <p:spPr bwMode="auto">
            <a:xfrm flipH="1">
              <a:off x="1878013" y="2565310"/>
              <a:ext cx="4346408" cy="117007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9227" name="Line 14"/>
            <p:cNvSpPr>
              <a:spLocks noChangeShapeType="1"/>
            </p:cNvSpPr>
            <p:nvPr/>
          </p:nvSpPr>
          <p:spPr bwMode="auto">
            <a:xfrm flipH="1">
              <a:off x="2969709" y="2628806"/>
              <a:ext cx="3813558" cy="109240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23" name="Text Box 12"/>
            <p:cNvSpPr txBox="1">
              <a:spLocks noChangeArrowheads="1"/>
            </p:cNvSpPr>
            <p:nvPr/>
          </p:nvSpPr>
          <p:spPr bwMode="auto">
            <a:xfrm>
              <a:off x="6078965" y="2185522"/>
              <a:ext cx="1589088" cy="366712"/>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3"/>
          <p:cNvSpPr>
            <a:spLocks noGrp="1" noChangeArrowheads="1"/>
          </p:cNvSpPr>
          <p:nvPr>
            <p:ph type="title"/>
          </p:nvPr>
        </p:nvSpPr>
        <p:spPr/>
        <p:txBody>
          <a:bodyPr/>
          <a:lstStyle/>
          <a:p>
            <a:pPr eaLnBrk="1" hangingPunct="1"/>
            <a:r>
              <a:rPr lang="en-US" dirty="0" smtClean="0"/>
              <a:t>Use SnapRestore with a Single File (Cont.)</a:t>
            </a:r>
          </a:p>
        </p:txBody>
      </p:sp>
      <p:sp>
        <p:nvSpPr>
          <p:cNvPr id="10244" name="Content Placeholder 26"/>
          <p:cNvSpPr>
            <a:spLocks noGrp="1"/>
          </p:cNvSpPr>
          <p:nvPr>
            <p:ph idx="1"/>
          </p:nvPr>
        </p:nvSpPr>
        <p:spPr>
          <a:xfrm>
            <a:off x="990600" y="4560888"/>
            <a:ext cx="7924800" cy="1916112"/>
          </a:xfrm>
        </p:spPr>
        <p:txBody>
          <a:bodyPr/>
          <a:lstStyle/>
          <a:p>
            <a:pPr eaLnBrk="1" hangingPunct="1"/>
            <a:r>
              <a:rPr lang="en-US" sz="2400" dirty="0" smtClean="0"/>
              <a:t>C block is modified; WAFL® writes the change in new disk block C’; MYFILE is now made of disk blocks A, B, and C’</a:t>
            </a:r>
          </a:p>
          <a:p>
            <a:pPr eaLnBrk="1" hangingPunct="1"/>
            <a:r>
              <a:rPr lang="en-US" sz="2400" dirty="0" smtClean="0"/>
              <a:t>Snapshot copy SNAP1 still points to disk blocks A, B, and C</a:t>
            </a:r>
          </a:p>
        </p:txBody>
      </p:sp>
      <p:sp>
        <p:nvSpPr>
          <p:cNvPr id="10245" name="Rectangle 7"/>
          <p:cNvSpPr>
            <a:spLocks noChangeArrowheads="1"/>
          </p:cNvSpPr>
          <p:nvPr/>
        </p:nvSpPr>
        <p:spPr bwMode="auto">
          <a:xfrm>
            <a:off x="1327150" y="1423988"/>
            <a:ext cx="2968625" cy="136366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46" name="Rectangle 4"/>
          <p:cNvSpPr>
            <a:spLocks noChangeArrowheads="1"/>
          </p:cNvSpPr>
          <p:nvPr/>
        </p:nvSpPr>
        <p:spPr bwMode="auto">
          <a:xfrm>
            <a:off x="13716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47" name="Rectangle 6"/>
          <p:cNvSpPr>
            <a:spLocks noChangeArrowheads="1"/>
          </p:cNvSpPr>
          <p:nvPr/>
        </p:nvSpPr>
        <p:spPr bwMode="auto">
          <a:xfrm>
            <a:off x="24384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48" name="Rectangle 7"/>
          <p:cNvSpPr>
            <a:spLocks noChangeArrowheads="1"/>
          </p:cNvSpPr>
          <p:nvPr/>
        </p:nvSpPr>
        <p:spPr bwMode="auto">
          <a:xfrm>
            <a:off x="3581400" y="3797300"/>
            <a:ext cx="762000" cy="685800"/>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49" name="Text Box 8"/>
          <p:cNvSpPr txBox="1">
            <a:spLocks noChangeArrowheads="1"/>
          </p:cNvSpPr>
          <p:nvPr/>
        </p:nvSpPr>
        <p:spPr bwMode="auto">
          <a:xfrm>
            <a:off x="1493838" y="390525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A</a:t>
            </a:r>
          </a:p>
        </p:txBody>
      </p:sp>
      <p:sp>
        <p:nvSpPr>
          <p:cNvPr id="10250" name="Text Box 9"/>
          <p:cNvSpPr txBox="1">
            <a:spLocks noChangeArrowheads="1"/>
          </p:cNvSpPr>
          <p:nvPr/>
        </p:nvSpPr>
        <p:spPr bwMode="auto">
          <a:xfrm>
            <a:off x="2554288" y="389890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B</a:t>
            </a:r>
          </a:p>
        </p:txBody>
      </p:sp>
      <p:sp>
        <p:nvSpPr>
          <p:cNvPr id="10251" name="Text Box 10"/>
          <p:cNvSpPr txBox="1">
            <a:spLocks noChangeArrowheads="1"/>
          </p:cNvSpPr>
          <p:nvPr/>
        </p:nvSpPr>
        <p:spPr bwMode="auto">
          <a:xfrm>
            <a:off x="3703638" y="3894138"/>
            <a:ext cx="533400" cy="519112"/>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sp>
        <p:nvSpPr>
          <p:cNvPr id="10252" name="Text Box 11"/>
          <p:cNvSpPr txBox="1">
            <a:spLocks noChangeArrowheads="1"/>
          </p:cNvSpPr>
          <p:nvPr/>
        </p:nvSpPr>
        <p:spPr bwMode="auto">
          <a:xfrm>
            <a:off x="1712913" y="1651000"/>
            <a:ext cx="2209800" cy="3667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Active File System</a:t>
            </a:r>
          </a:p>
        </p:txBody>
      </p:sp>
      <p:sp>
        <p:nvSpPr>
          <p:cNvPr id="10253" name="Text Box 12"/>
          <p:cNvSpPr txBox="1">
            <a:spLocks noChangeArrowheads="1"/>
          </p:cNvSpPr>
          <p:nvPr/>
        </p:nvSpPr>
        <p:spPr bwMode="auto">
          <a:xfrm>
            <a:off x="2005013" y="2200275"/>
            <a:ext cx="1589087" cy="366713"/>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smtClean="0">
                <a:solidFill>
                  <a:schemeClr val="bg1"/>
                </a:solidFill>
              </a:rPr>
              <a:t>MYFILE’</a:t>
            </a:r>
            <a:endParaRPr lang="en-US" sz="1800" dirty="0">
              <a:solidFill>
                <a:schemeClr val="bg1"/>
              </a:solidFill>
            </a:endParaRPr>
          </a:p>
        </p:txBody>
      </p:sp>
      <p:sp>
        <p:nvSpPr>
          <p:cNvPr id="10254" name="Line 13"/>
          <p:cNvSpPr>
            <a:spLocks noChangeShapeType="1"/>
          </p:cNvSpPr>
          <p:nvPr/>
        </p:nvSpPr>
        <p:spPr bwMode="auto">
          <a:xfrm flipH="1">
            <a:off x="1739900" y="2565400"/>
            <a:ext cx="508000" cy="11684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0255" name="Line 14"/>
          <p:cNvSpPr>
            <a:spLocks noChangeShapeType="1"/>
          </p:cNvSpPr>
          <p:nvPr/>
        </p:nvSpPr>
        <p:spPr bwMode="auto">
          <a:xfrm>
            <a:off x="2806700" y="2628900"/>
            <a:ext cx="12700" cy="10922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0261" name="Rectangle 7"/>
          <p:cNvSpPr>
            <a:spLocks noChangeArrowheads="1"/>
          </p:cNvSpPr>
          <p:nvPr/>
        </p:nvSpPr>
        <p:spPr bwMode="auto">
          <a:xfrm>
            <a:off x="5303597" y="1423988"/>
            <a:ext cx="2968866" cy="1363555"/>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62" name="Line 5"/>
          <p:cNvSpPr>
            <a:spLocks noChangeShapeType="1"/>
          </p:cNvSpPr>
          <p:nvPr/>
        </p:nvSpPr>
        <p:spPr bwMode="auto">
          <a:xfrm flipH="1">
            <a:off x="4011785" y="2641505"/>
            <a:ext cx="3266823" cy="1072621"/>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0264" name="Line 13"/>
          <p:cNvSpPr>
            <a:spLocks noChangeShapeType="1"/>
          </p:cNvSpPr>
          <p:nvPr/>
        </p:nvSpPr>
        <p:spPr bwMode="auto">
          <a:xfrm flipH="1">
            <a:off x="1878013" y="2565310"/>
            <a:ext cx="4346408" cy="117007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0265" name="Line 14"/>
          <p:cNvSpPr>
            <a:spLocks noChangeShapeType="1"/>
          </p:cNvSpPr>
          <p:nvPr/>
        </p:nvSpPr>
        <p:spPr bwMode="auto">
          <a:xfrm flipH="1">
            <a:off x="2969709" y="2628806"/>
            <a:ext cx="3813558" cy="1092408"/>
          </a:xfrm>
          <a:prstGeom prst="line">
            <a:avLst/>
          </a:prstGeom>
          <a:noFill/>
          <a:ln w="28575">
            <a:solidFill>
              <a:srgbClr val="9E3039"/>
            </a:solidFill>
            <a:round/>
            <a:headEnd type="none" w="sm" len="sm"/>
            <a:tailEnd type="triangle" w="lg" len="med"/>
          </a:ln>
        </p:spPr>
        <p:txBody>
          <a:bodyPr wrap="none" anchor="ctr"/>
          <a:lstStyle/>
          <a:p>
            <a:endParaRPr lang="en-US" dirty="0"/>
          </a:p>
        </p:txBody>
      </p:sp>
      <p:grpSp>
        <p:nvGrpSpPr>
          <p:cNvPr id="2" name="Group 47"/>
          <p:cNvGrpSpPr>
            <a:grpSpLocks/>
          </p:cNvGrpSpPr>
          <p:nvPr/>
        </p:nvGrpSpPr>
        <p:grpSpPr bwMode="auto">
          <a:xfrm>
            <a:off x="2936875" y="2625725"/>
            <a:ext cx="2474913" cy="1841500"/>
            <a:chOff x="3302002" y="2641600"/>
            <a:chExt cx="2474201" cy="1841501"/>
          </a:xfrm>
        </p:grpSpPr>
        <p:sp>
          <p:nvSpPr>
            <p:cNvPr id="10258" name="Line 5"/>
            <p:cNvSpPr>
              <a:spLocks noChangeShapeType="1"/>
            </p:cNvSpPr>
            <p:nvPr/>
          </p:nvSpPr>
          <p:spPr bwMode="auto">
            <a:xfrm>
              <a:off x="3302002" y="2641600"/>
              <a:ext cx="2069198" cy="1080799"/>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0259" name="Rectangle 7"/>
            <p:cNvSpPr>
              <a:spLocks noChangeArrowheads="1"/>
            </p:cNvSpPr>
            <p:nvPr/>
          </p:nvSpPr>
          <p:spPr bwMode="auto">
            <a:xfrm>
              <a:off x="5014202" y="3797301"/>
              <a:ext cx="762001"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0260" name="Text Box 10"/>
            <p:cNvSpPr txBox="1">
              <a:spLocks noChangeArrowheads="1"/>
            </p:cNvSpPr>
            <p:nvPr/>
          </p:nvSpPr>
          <p:spPr bwMode="auto">
            <a:xfrm>
              <a:off x="5136440" y="3894138"/>
              <a:ext cx="533400" cy="52322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grpSp>
      <p:sp>
        <p:nvSpPr>
          <p:cNvPr id="26" name="Text Box 11"/>
          <p:cNvSpPr txBox="1">
            <a:spLocks noChangeArrowheads="1"/>
          </p:cNvSpPr>
          <p:nvPr/>
        </p:nvSpPr>
        <p:spPr bwMode="auto">
          <a:xfrm>
            <a:off x="5710657" y="1655312"/>
            <a:ext cx="2209979" cy="36668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SNAP1</a:t>
            </a:r>
          </a:p>
        </p:txBody>
      </p:sp>
      <p:sp>
        <p:nvSpPr>
          <p:cNvPr id="28" name="Text Box 12"/>
          <p:cNvSpPr txBox="1">
            <a:spLocks noChangeArrowheads="1"/>
          </p:cNvSpPr>
          <p:nvPr/>
        </p:nvSpPr>
        <p:spPr bwMode="auto">
          <a:xfrm>
            <a:off x="6078965" y="2185522"/>
            <a:ext cx="1589088" cy="366712"/>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3"/>
          <p:cNvSpPr>
            <a:spLocks noGrp="1" noChangeArrowheads="1"/>
          </p:cNvSpPr>
          <p:nvPr>
            <p:ph type="title"/>
          </p:nvPr>
        </p:nvSpPr>
        <p:spPr/>
        <p:txBody>
          <a:bodyPr/>
          <a:lstStyle/>
          <a:p>
            <a:pPr eaLnBrk="1" hangingPunct="1"/>
            <a:r>
              <a:rPr lang="en-US" dirty="0" smtClean="0"/>
              <a:t>Use SnapRestore with a Single File (Cont.)</a:t>
            </a:r>
          </a:p>
        </p:txBody>
      </p:sp>
      <p:sp>
        <p:nvSpPr>
          <p:cNvPr id="11268" name="Content Placeholder 26"/>
          <p:cNvSpPr>
            <a:spLocks noGrp="1"/>
          </p:cNvSpPr>
          <p:nvPr>
            <p:ph idx="1"/>
          </p:nvPr>
        </p:nvSpPr>
        <p:spPr>
          <a:xfrm>
            <a:off x="990600" y="4560888"/>
            <a:ext cx="8153400" cy="1916112"/>
          </a:xfrm>
        </p:spPr>
        <p:txBody>
          <a:bodyPr/>
          <a:lstStyle/>
          <a:p>
            <a:pPr eaLnBrk="1" hangingPunct="1"/>
            <a:r>
              <a:rPr lang="en-US" sz="2400" dirty="0" smtClean="0"/>
              <a:t>During testing, let us say you want to revert back to MYFILE</a:t>
            </a:r>
          </a:p>
          <a:p>
            <a:pPr eaLnBrk="1" hangingPunct="1"/>
            <a:r>
              <a:rPr lang="en-US" sz="2400" dirty="0" smtClean="0"/>
              <a:t>You could either: </a:t>
            </a:r>
          </a:p>
          <a:p>
            <a:pPr lvl="1" eaLnBrk="1" hangingPunct="1"/>
            <a:r>
              <a:rPr lang="en-US" sz="2000" dirty="0" smtClean="0"/>
              <a:t>Revert back by copying the data from the Snapshot directory</a:t>
            </a:r>
          </a:p>
          <a:p>
            <a:pPr lvl="1" eaLnBrk="1" hangingPunct="1"/>
            <a:r>
              <a:rPr lang="en-US" sz="2000" dirty="0" smtClean="0"/>
              <a:t>Use SnapRestore technology</a:t>
            </a:r>
            <a:endParaRPr lang="en-US" sz="2400" dirty="0" smtClean="0"/>
          </a:p>
        </p:txBody>
      </p:sp>
      <p:sp>
        <p:nvSpPr>
          <p:cNvPr id="11269" name="Rectangle 7"/>
          <p:cNvSpPr>
            <a:spLocks noChangeArrowheads="1"/>
          </p:cNvSpPr>
          <p:nvPr/>
        </p:nvSpPr>
        <p:spPr bwMode="auto">
          <a:xfrm>
            <a:off x="1327150" y="1423988"/>
            <a:ext cx="2968625" cy="136366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70" name="Rectangle 4"/>
          <p:cNvSpPr>
            <a:spLocks noChangeArrowheads="1"/>
          </p:cNvSpPr>
          <p:nvPr/>
        </p:nvSpPr>
        <p:spPr bwMode="auto">
          <a:xfrm>
            <a:off x="13716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71" name="Rectangle 6"/>
          <p:cNvSpPr>
            <a:spLocks noChangeArrowheads="1"/>
          </p:cNvSpPr>
          <p:nvPr/>
        </p:nvSpPr>
        <p:spPr bwMode="auto">
          <a:xfrm>
            <a:off x="24384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72" name="Rectangle 7"/>
          <p:cNvSpPr>
            <a:spLocks noChangeArrowheads="1"/>
          </p:cNvSpPr>
          <p:nvPr/>
        </p:nvSpPr>
        <p:spPr bwMode="auto">
          <a:xfrm>
            <a:off x="3581400" y="3797300"/>
            <a:ext cx="762000" cy="685800"/>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73" name="Text Box 8"/>
          <p:cNvSpPr txBox="1">
            <a:spLocks noChangeArrowheads="1"/>
          </p:cNvSpPr>
          <p:nvPr/>
        </p:nvSpPr>
        <p:spPr bwMode="auto">
          <a:xfrm>
            <a:off x="1493838" y="390525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A</a:t>
            </a:r>
          </a:p>
        </p:txBody>
      </p:sp>
      <p:sp>
        <p:nvSpPr>
          <p:cNvPr id="11274" name="Text Box 9"/>
          <p:cNvSpPr txBox="1">
            <a:spLocks noChangeArrowheads="1"/>
          </p:cNvSpPr>
          <p:nvPr/>
        </p:nvSpPr>
        <p:spPr bwMode="auto">
          <a:xfrm>
            <a:off x="2554288" y="389890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B</a:t>
            </a:r>
          </a:p>
        </p:txBody>
      </p:sp>
      <p:sp>
        <p:nvSpPr>
          <p:cNvPr id="11275" name="Text Box 10"/>
          <p:cNvSpPr txBox="1">
            <a:spLocks noChangeArrowheads="1"/>
          </p:cNvSpPr>
          <p:nvPr/>
        </p:nvSpPr>
        <p:spPr bwMode="auto">
          <a:xfrm>
            <a:off x="3703638" y="3894138"/>
            <a:ext cx="533400" cy="519112"/>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sp>
        <p:nvSpPr>
          <p:cNvPr id="11276" name="Text Box 11"/>
          <p:cNvSpPr txBox="1">
            <a:spLocks noChangeArrowheads="1"/>
          </p:cNvSpPr>
          <p:nvPr/>
        </p:nvSpPr>
        <p:spPr bwMode="auto">
          <a:xfrm>
            <a:off x="1712913" y="1651000"/>
            <a:ext cx="2209800" cy="3667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Active File System</a:t>
            </a:r>
          </a:p>
        </p:txBody>
      </p:sp>
      <p:sp>
        <p:nvSpPr>
          <p:cNvPr id="11277" name="Text Box 12"/>
          <p:cNvSpPr txBox="1">
            <a:spLocks noChangeArrowheads="1"/>
          </p:cNvSpPr>
          <p:nvPr/>
        </p:nvSpPr>
        <p:spPr bwMode="auto">
          <a:xfrm>
            <a:off x="2005013" y="2200275"/>
            <a:ext cx="1589087" cy="366713"/>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smtClean="0">
                <a:solidFill>
                  <a:schemeClr val="bg1"/>
                </a:solidFill>
              </a:rPr>
              <a:t>MYFILE’</a:t>
            </a:r>
            <a:endParaRPr lang="en-US" sz="1800" dirty="0">
              <a:solidFill>
                <a:schemeClr val="bg1"/>
              </a:solidFill>
            </a:endParaRPr>
          </a:p>
        </p:txBody>
      </p:sp>
      <p:sp>
        <p:nvSpPr>
          <p:cNvPr id="11278" name="Line 13"/>
          <p:cNvSpPr>
            <a:spLocks noChangeShapeType="1"/>
          </p:cNvSpPr>
          <p:nvPr/>
        </p:nvSpPr>
        <p:spPr bwMode="auto">
          <a:xfrm flipH="1">
            <a:off x="1739900" y="2565400"/>
            <a:ext cx="508000" cy="11684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1279" name="Line 14"/>
          <p:cNvSpPr>
            <a:spLocks noChangeShapeType="1"/>
          </p:cNvSpPr>
          <p:nvPr/>
        </p:nvSpPr>
        <p:spPr bwMode="auto">
          <a:xfrm>
            <a:off x="2806700" y="2628900"/>
            <a:ext cx="12700" cy="10922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1285" name="Rectangle 7"/>
          <p:cNvSpPr>
            <a:spLocks noChangeArrowheads="1"/>
          </p:cNvSpPr>
          <p:nvPr/>
        </p:nvSpPr>
        <p:spPr bwMode="auto">
          <a:xfrm>
            <a:off x="5303597" y="1423988"/>
            <a:ext cx="2968866" cy="1363555"/>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86" name="Line 5"/>
          <p:cNvSpPr>
            <a:spLocks noChangeShapeType="1"/>
          </p:cNvSpPr>
          <p:nvPr/>
        </p:nvSpPr>
        <p:spPr bwMode="auto">
          <a:xfrm flipH="1">
            <a:off x="4011785" y="2641505"/>
            <a:ext cx="3266823" cy="1072621"/>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1288" name="Line 13"/>
          <p:cNvSpPr>
            <a:spLocks noChangeShapeType="1"/>
          </p:cNvSpPr>
          <p:nvPr/>
        </p:nvSpPr>
        <p:spPr bwMode="auto">
          <a:xfrm flipH="1">
            <a:off x="1878013" y="2565310"/>
            <a:ext cx="4346408" cy="117007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1289" name="Line 14"/>
          <p:cNvSpPr>
            <a:spLocks noChangeShapeType="1"/>
          </p:cNvSpPr>
          <p:nvPr/>
        </p:nvSpPr>
        <p:spPr bwMode="auto">
          <a:xfrm flipH="1">
            <a:off x="2969709" y="2628806"/>
            <a:ext cx="3813558" cy="1092408"/>
          </a:xfrm>
          <a:prstGeom prst="line">
            <a:avLst/>
          </a:prstGeom>
          <a:noFill/>
          <a:ln w="28575">
            <a:solidFill>
              <a:srgbClr val="9E3039"/>
            </a:solidFill>
            <a:round/>
            <a:headEnd type="none" w="sm" len="sm"/>
            <a:tailEnd type="triangle" w="lg" len="med"/>
          </a:ln>
        </p:spPr>
        <p:txBody>
          <a:bodyPr wrap="none" anchor="ctr"/>
          <a:lstStyle/>
          <a:p>
            <a:endParaRPr lang="en-US" dirty="0"/>
          </a:p>
        </p:txBody>
      </p:sp>
      <p:grpSp>
        <p:nvGrpSpPr>
          <p:cNvPr id="2" name="Group 47"/>
          <p:cNvGrpSpPr>
            <a:grpSpLocks/>
          </p:cNvGrpSpPr>
          <p:nvPr/>
        </p:nvGrpSpPr>
        <p:grpSpPr bwMode="auto">
          <a:xfrm>
            <a:off x="2936875" y="2625725"/>
            <a:ext cx="2474913" cy="1841500"/>
            <a:chOff x="3302002" y="2641600"/>
            <a:chExt cx="2474201" cy="1841501"/>
          </a:xfrm>
        </p:grpSpPr>
        <p:sp>
          <p:nvSpPr>
            <p:cNvPr id="11282" name="Line 5"/>
            <p:cNvSpPr>
              <a:spLocks noChangeShapeType="1"/>
            </p:cNvSpPr>
            <p:nvPr/>
          </p:nvSpPr>
          <p:spPr bwMode="auto">
            <a:xfrm>
              <a:off x="3302002" y="2641600"/>
              <a:ext cx="2069198" cy="1080799"/>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1283" name="Rectangle 7"/>
            <p:cNvSpPr>
              <a:spLocks noChangeArrowheads="1"/>
            </p:cNvSpPr>
            <p:nvPr/>
          </p:nvSpPr>
          <p:spPr bwMode="auto">
            <a:xfrm>
              <a:off x="5014202" y="3797301"/>
              <a:ext cx="762001"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1284" name="Text Box 10"/>
            <p:cNvSpPr txBox="1">
              <a:spLocks noChangeArrowheads="1"/>
            </p:cNvSpPr>
            <p:nvPr/>
          </p:nvSpPr>
          <p:spPr bwMode="auto">
            <a:xfrm>
              <a:off x="5136440" y="3894138"/>
              <a:ext cx="533400" cy="52322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grpSp>
      <p:sp>
        <p:nvSpPr>
          <p:cNvPr id="26" name="Text Box 11"/>
          <p:cNvSpPr txBox="1">
            <a:spLocks noChangeArrowheads="1"/>
          </p:cNvSpPr>
          <p:nvPr/>
        </p:nvSpPr>
        <p:spPr bwMode="auto">
          <a:xfrm>
            <a:off x="5710657" y="1655312"/>
            <a:ext cx="2209979" cy="36668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SNAP1</a:t>
            </a:r>
          </a:p>
        </p:txBody>
      </p:sp>
      <p:sp>
        <p:nvSpPr>
          <p:cNvPr id="28" name="Text Box 12"/>
          <p:cNvSpPr txBox="1">
            <a:spLocks noChangeArrowheads="1"/>
          </p:cNvSpPr>
          <p:nvPr/>
        </p:nvSpPr>
        <p:spPr bwMode="auto">
          <a:xfrm>
            <a:off x="6078965" y="2185522"/>
            <a:ext cx="1589088" cy="366712"/>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15"/>
          <p:cNvSpPr>
            <a:spLocks noGrp="1" noChangeArrowheads="1"/>
          </p:cNvSpPr>
          <p:nvPr>
            <p:ph type="title"/>
          </p:nvPr>
        </p:nvSpPr>
        <p:spPr/>
        <p:txBody>
          <a:bodyPr/>
          <a:lstStyle/>
          <a:p>
            <a:pPr eaLnBrk="1" hangingPunct="1"/>
            <a:r>
              <a:rPr lang="en-US" dirty="0" smtClean="0"/>
              <a:t>Use SnapRestore with a Single File</a:t>
            </a:r>
          </a:p>
        </p:txBody>
      </p:sp>
      <p:grpSp>
        <p:nvGrpSpPr>
          <p:cNvPr id="2" name="Group 2"/>
          <p:cNvGrpSpPr>
            <a:grpSpLocks/>
          </p:cNvGrpSpPr>
          <p:nvPr/>
        </p:nvGrpSpPr>
        <p:grpSpPr bwMode="auto">
          <a:xfrm>
            <a:off x="1327150" y="1423988"/>
            <a:ext cx="3016250" cy="3059112"/>
            <a:chOff x="884" y="905"/>
            <a:chExt cx="1900" cy="1927"/>
          </a:xfrm>
        </p:grpSpPr>
        <p:sp>
          <p:nvSpPr>
            <p:cNvPr id="9228" name="Rectangle 7"/>
            <p:cNvSpPr>
              <a:spLocks noChangeArrowheads="1"/>
            </p:cNvSpPr>
            <p:nvPr/>
          </p:nvSpPr>
          <p:spPr bwMode="auto">
            <a:xfrm>
              <a:off x="884" y="905"/>
              <a:ext cx="1870" cy="859"/>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29" name="Rectangle 4"/>
            <p:cNvSpPr>
              <a:spLocks noChangeArrowheads="1"/>
            </p:cNvSpPr>
            <p:nvPr/>
          </p:nvSpPr>
          <p:spPr bwMode="auto">
            <a:xfrm>
              <a:off x="912"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0" name="Line 5"/>
            <p:cNvSpPr>
              <a:spLocks noChangeShapeType="1"/>
            </p:cNvSpPr>
            <p:nvPr/>
          </p:nvSpPr>
          <p:spPr bwMode="auto">
            <a:xfrm>
              <a:off x="2128" y="1672"/>
              <a:ext cx="368" cy="68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9231" name="Rectangle 6"/>
            <p:cNvSpPr>
              <a:spLocks noChangeArrowheads="1"/>
            </p:cNvSpPr>
            <p:nvPr/>
          </p:nvSpPr>
          <p:spPr bwMode="auto">
            <a:xfrm>
              <a:off x="1584"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2" name="Rectangle 7"/>
            <p:cNvSpPr>
              <a:spLocks noChangeArrowheads="1"/>
            </p:cNvSpPr>
            <p:nvPr/>
          </p:nvSpPr>
          <p:spPr bwMode="auto">
            <a:xfrm>
              <a:off x="2304" y="2400"/>
              <a:ext cx="480" cy="43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33" name="Text Box 8"/>
            <p:cNvSpPr txBox="1">
              <a:spLocks noChangeArrowheads="1"/>
            </p:cNvSpPr>
            <p:nvPr/>
          </p:nvSpPr>
          <p:spPr bwMode="auto">
            <a:xfrm>
              <a:off x="989" y="2468"/>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A</a:t>
              </a:r>
            </a:p>
          </p:txBody>
        </p:sp>
        <p:sp>
          <p:nvSpPr>
            <p:cNvPr id="9234" name="Text Box 9"/>
            <p:cNvSpPr txBox="1">
              <a:spLocks noChangeArrowheads="1"/>
            </p:cNvSpPr>
            <p:nvPr/>
          </p:nvSpPr>
          <p:spPr bwMode="auto">
            <a:xfrm>
              <a:off x="1657" y="2464"/>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B</a:t>
              </a:r>
            </a:p>
          </p:txBody>
        </p:sp>
        <p:sp>
          <p:nvSpPr>
            <p:cNvPr id="9235" name="Text Box 10"/>
            <p:cNvSpPr txBox="1">
              <a:spLocks noChangeArrowheads="1"/>
            </p:cNvSpPr>
            <p:nvPr/>
          </p:nvSpPr>
          <p:spPr bwMode="auto">
            <a:xfrm>
              <a:off x="2381" y="2461"/>
              <a:ext cx="336" cy="327"/>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sp>
          <p:nvSpPr>
            <p:cNvPr id="9236" name="Text Box 11"/>
            <p:cNvSpPr txBox="1">
              <a:spLocks noChangeArrowheads="1"/>
            </p:cNvSpPr>
            <p:nvPr/>
          </p:nvSpPr>
          <p:spPr bwMode="auto">
            <a:xfrm>
              <a:off x="1127" y="1048"/>
              <a:ext cx="1392" cy="231"/>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Active File System</a:t>
              </a:r>
            </a:p>
          </p:txBody>
        </p:sp>
        <p:sp>
          <p:nvSpPr>
            <p:cNvPr id="9237" name="Text Box 12"/>
            <p:cNvSpPr txBox="1">
              <a:spLocks noChangeArrowheads="1"/>
            </p:cNvSpPr>
            <p:nvPr/>
          </p:nvSpPr>
          <p:spPr bwMode="auto">
            <a:xfrm>
              <a:off x="1311" y="1394"/>
              <a:ext cx="1001" cy="231"/>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
          <p:nvSpPr>
            <p:cNvPr id="9238" name="Line 13"/>
            <p:cNvSpPr>
              <a:spLocks noChangeShapeType="1"/>
            </p:cNvSpPr>
            <p:nvPr/>
          </p:nvSpPr>
          <p:spPr bwMode="auto">
            <a:xfrm flipH="1">
              <a:off x="1144" y="1624"/>
              <a:ext cx="320" cy="736"/>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9239" name="Line 14"/>
            <p:cNvSpPr>
              <a:spLocks noChangeShapeType="1"/>
            </p:cNvSpPr>
            <p:nvPr/>
          </p:nvSpPr>
          <p:spPr bwMode="auto">
            <a:xfrm>
              <a:off x="1816" y="1664"/>
              <a:ext cx="8" cy="688"/>
            </a:xfrm>
            <a:prstGeom prst="line">
              <a:avLst/>
            </a:prstGeom>
            <a:noFill/>
            <a:ln w="28575">
              <a:solidFill>
                <a:srgbClr val="565656"/>
              </a:solidFill>
              <a:round/>
              <a:headEnd type="none" w="sm" len="sm"/>
              <a:tailEnd type="triangle" w="lg" len="med"/>
            </a:ln>
          </p:spPr>
          <p:txBody>
            <a:bodyPr wrap="none" anchor="ctr"/>
            <a:lstStyle/>
            <a:p>
              <a:endParaRPr lang="en-US" dirty="0"/>
            </a:p>
          </p:txBody>
        </p:sp>
      </p:grpSp>
      <p:sp>
        <p:nvSpPr>
          <p:cNvPr id="9223" name="Rectangle 7"/>
          <p:cNvSpPr>
            <a:spLocks noChangeArrowheads="1"/>
          </p:cNvSpPr>
          <p:nvPr/>
        </p:nvSpPr>
        <p:spPr bwMode="auto">
          <a:xfrm>
            <a:off x="5303597" y="1423988"/>
            <a:ext cx="2968866" cy="1363555"/>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9224" name="Line 5"/>
          <p:cNvSpPr>
            <a:spLocks noChangeShapeType="1"/>
          </p:cNvSpPr>
          <p:nvPr/>
        </p:nvSpPr>
        <p:spPr bwMode="auto">
          <a:xfrm flipH="1">
            <a:off x="4011785" y="2641505"/>
            <a:ext cx="3266823" cy="1072621"/>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9225" name="Text Box 11"/>
          <p:cNvSpPr txBox="1">
            <a:spLocks noChangeArrowheads="1"/>
          </p:cNvSpPr>
          <p:nvPr/>
        </p:nvSpPr>
        <p:spPr bwMode="auto">
          <a:xfrm>
            <a:off x="5710657" y="1655312"/>
            <a:ext cx="2209979" cy="36668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SNAP1</a:t>
            </a:r>
          </a:p>
        </p:txBody>
      </p:sp>
      <p:sp>
        <p:nvSpPr>
          <p:cNvPr id="9226" name="Line 13"/>
          <p:cNvSpPr>
            <a:spLocks noChangeShapeType="1"/>
          </p:cNvSpPr>
          <p:nvPr/>
        </p:nvSpPr>
        <p:spPr bwMode="auto">
          <a:xfrm flipH="1">
            <a:off x="1878013" y="2565310"/>
            <a:ext cx="4346408" cy="117007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9227" name="Line 14"/>
          <p:cNvSpPr>
            <a:spLocks noChangeShapeType="1"/>
          </p:cNvSpPr>
          <p:nvPr/>
        </p:nvSpPr>
        <p:spPr bwMode="auto">
          <a:xfrm flipH="1">
            <a:off x="2969709" y="2628806"/>
            <a:ext cx="3813558" cy="109240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25" name="Content Placeholder 26"/>
          <p:cNvSpPr txBox="1">
            <a:spLocks/>
          </p:cNvSpPr>
          <p:nvPr/>
        </p:nvSpPr>
        <p:spPr bwMode="auto">
          <a:xfrm>
            <a:off x="990600" y="4560888"/>
            <a:ext cx="7924800" cy="1916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298450" marR="0" lvl="0" indent="-298450" algn="l" defTabSz="914400" rtl="0" eaLnBrk="1" fontAlgn="base" latinLnBrk="0" hangingPunct="1">
              <a:lnSpc>
                <a:spcPct val="100000"/>
              </a:lnSpc>
              <a:spcBef>
                <a:spcPct val="20000"/>
              </a:spcBef>
              <a:spcAft>
                <a:spcPct val="0"/>
              </a:spcAft>
              <a:buClr>
                <a:schemeClr val="accent2"/>
              </a:buClr>
              <a:buSzTx/>
              <a:buFont typeface="Wingdings 2" pitchFamily="18" charset="2"/>
              <a:buChar char="¡"/>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With </a:t>
            </a:r>
            <a:r>
              <a:rPr kumimoji="0" lang="en-US" sz="2400" b="0" i="0" u="none" strike="noStrike" kern="0" cap="none" spc="0" normalizeH="0" baseline="0" noProof="0" dirty="0" smtClean="0">
                <a:ln>
                  <a:noFill/>
                </a:ln>
                <a:effectLst/>
                <a:uLnTx/>
                <a:uFillTx/>
                <a:latin typeface="+mn-lt"/>
                <a:ea typeface="+mn-ea"/>
                <a:cs typeface="+mn-cs"/>
              </a:rPr>
              <a:t>SnapRestore (to the original):</a:t>
            </a:r>
          </a:p>
          <a:p>
            <a:pPr marL="636588" marR="0" lvl="1" indent="-3365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0" cap="none" spc="0" normalizeH="0" baseline="0" noProof="0" dirty="0" smtClean="0">
                <a:ln>
                  <a:noFill/>
                </a:ln>
                <a:solidFill>
                  <a:schemeClr val="tx1"/>
                </a:solidFill>
                <a:effectLst/>
                <a:uLnTx/>
                <a:uFillTx/>
                <a:latin typeface="+mn-lt"/>
              </a:rPr>
              <a:t>The original file (A, B, and C)</a:t>
            </a:r>
            <a:r>
              <a:rPr lang="en-US" kern="0" dirty="0" smtClean="0">
                <a:latin typeface="+mn-lt"/>
              </a:rPr>
              <a:t> is reverted back and is then managed by the AFS</a:t>
            </a:r>
            <a:endParaRPr kumimoji="0" lang="en-US" sz="2000" b="0" i="0" u="none" strike="noStrike" kern="0" cap="none" spc="0" normalizeH="0" baseline="0" noProof="0" dirty="0" smtClean="0">
              <a:ln>
                <a:noFill/>
              </a:ln>
              <a:effectLst/>
              <a:uLnTx/>
              <a:uFillTx/>
              <a:latin typeface="+mn-lt"/>
            </a:endParaRPr>
          </a:p>
          <a:p>
            <a:pPr marL="636588" marR="0" lvl="1" indent="-336550" algn="l" defTabSz="914400" rtl="0" eaLnBrk="1" fontAlgn="base" latinLnBrk="0" hangingPunct="1">
              <a:lnSpc>
                <a:spcPct val="100000"/>
              </a:lnSpc>
              <a:spcBef>
                <a:spcPct val="20000"/>
              </a:spcBef>
              <a:spcAft>
                <a:spcPct val="0"/>
              </a:spcAft>
              <a:buClrTx/>
              <a:buSzTx/>
              <a:buFont typeface="Arial" charset="0"/>
              <a:buChar char="–"/>
              <a:tabLst/>
              <a:defRPr/>
            </a:pPr>
            <a:r>
              <a:rPr kumimoji="0" lang="en-US" sz="2000" b="0" i="0" u="none" strike="noStrike" kern="0" cap="none" spc="0" normalizeH="0" baseline="0" noProof="0" dirty="0" smtClean="0">
                <a:ln>
                  <a:noFill/>
                </a:ln>
                <a:solidFill>
                  <a:schemeClr val="tx1"/>
                </a:solidFill>
                <a:effectLst/>
                <a:uLnTx/>
                <a:uFillTx/>
                <a:latin typeface="+mn-lt"/>
              </a:rPr>
              <a:t>The change</a:t>
            </a:r>
            <a:r>
              <a:rPr lang="en-US" kern="0" dirty="0" smtClean="0">
                <a:latin typeface="+mn-lt"/>
              </a:rPr>
              <a:t> block (C’) is removed</a:t>
            </a:r>
            <a:endParaRPr kumimoji="0" lang="en-US" sz="2400" b="0" i="0" u="none" strike="noStrike" kern="0" cap="none" spc="0" normalizeH="0" baseline="0" noProof="0" dirty="0" smtClean="0">
              <a:ln>
                <a:noFill/>
              </a:ln>
              <a:solidFill>
                <a:schemeClr val="tx1"/>
              </a:solidFill>
              <a:effectLst/>
              <a:uLnTx/>
              <a:uFillTx/>
              <a:latin typeface="+mn-lt"/>
            </a:endParaRPr>
          </a:p>
        </p:txBody>
      </p:sp>
      <p:sp>
        <p:nvSpPr>
          <p:cNvPr id="26" name="Text Box 12"/>
          <p:cNvSpPr txBox="1">
            <a:spLocks noChangeArrowheads="1"/>
          </p:cNvSpPr>
          <p:nvPr/>
        </p:nvSpPr>
        <p:spPr bwMode="auto">
          <a:xfrm>
            <a:off x="6078965" y="2185522"/>
            <a:ext cx="1589088" cy="366712"/>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a:grpSpLocks/>
          </p:cNvGrpSpPr>
          <p:nvPr/>
        </p:nvGrpSpPr>
        <p:grpSpPr bwMode="auto">
          <a:xfrm>
            <a:off x="3690938" y="2443163"/>
            <a:ext cx="4546600" cy="2027237"/>
            <a:chOff x="3724102" y="2443942"/>
            <a:chExt cx="4546215" cy="2026930"/>
          </a:xfrm>
        </p:grpSpPr>
        <p:grpSp>
          <p:nvGrpSpPr>
            <p:cNvPr id="3" name="Group 35"/>
            <p:cNvGrpSpPr>
              <a:grpSpLocks/>
            </p:cNvGrpSpPr>
            <p:nvPr/>
          </p:nvGrpSpPr>
          <p:grpSpPr bwMode="auto">
            <a:xfrm>
              <a:off x="5663751" y="3769305"/>
              <a:ext cx="762000" cy="685800"/>
              <a:chOff x="6253656" y="3760514"/>
              <a:chExt cx="762000" cy="685800"/>
            </a:xfrm>
          </p:grpSpPr>
          <p:sp>
            <p:nvSpPr>
              <p:cNvPr id="12317" name="Rectangle 4"/>
              <p:cNvSpPr>
                <a:spLocks noChangeArrowheads="1"/>
              </p:cNvSpPr>
              <p:nvPr/>
            </p:nvSpPr>
            <p:spPr bwMode="auto">
              <a:xfrm>
                <a:off x="6253656" y="3760514"/>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318" name="Text Box 8"/>
              <p:cNvSpPr txBox="1">
                <a:spLocks noChangeArrowheads="1"/>
              </p:cNvSpPr>
              <p:nvPr/>
            </p:nvSpPr>
            <p:spPr bwMode="auto">
              <a:xfrm>
                <a:off x="6375894" y="3868464"/>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D</a:t>
                </a:r>
              </a:p>
            </p:txBody>
          </p:sp>
        </p:grpSp>
        <p:grpSp>
          <p:nvGrpSpPr>
            <p:cNvPr id="4" name="Group 34"/>
            <p:cNvGrpSpPr>
              <a:grpSpLocks/>
            </p:cNvGrpSpPr>
            <p:nvPr/>
          </p:nvGrpSpPr>
          <p:grpSpPr bwMode="auto">
            <a:xfrm>
              <a:off x="6604427" y="3785072"/>
              <a:ext cx="762000" cy="685800"/>
              <a:chOff x="7257394" y="3765770"/>
              <a:chExt cx="762000" cy="685800"/>
            </a:xfrm>
          </p:grpSpPr>
          <p:sp>
            <p:nvSpPr>
              <p:cNvPr id="12315" name="Rectangle 4"/>
              <p:cNvSpPr>
                <a:spLocks noChangeArrowheads="1"/>
              </p:cNvSpPr>
              <p:nvPr/>
            </p:nvSpPr>
            <p:spPr bwMode="auto">
              <a:xfrm>
                <a:off x="7257394" y="376577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316" name="Text Box 8"/>
              <p:cNvSpPr txBox="1">
                <a:spLocks noChangeArrowheads="1"/>
              </p:cNvSpPr>
              <p:nvPr/>
            </p:nvSpPr>
            <p:spPr bwMode="auto">
              <a:xfrm>
                <a:off x="7379632" y="387372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E</a:t>
                </a:r>
              </a:p>
            </p:txBody>
          </p:sp>
        </p:grpSp>
        <p:grpSp>
          <p:nvGrpSpPr>
            <p:cNvPr id="5" name="Group 33"/>
            <p:cNvGrpSpPr>
              <a:grpSpLocks/>
            </p:cNvGrpSpPr>
            <p:nvPr/>
          </p:nvGrpSpPr>
          <p:grpSpPr bwMode="auto">
            <a:xfrm>
              <a:off x="7508317" y="3785070"/>
              <a:ext cx="762000" cy="685800"/>
              <a:chOff x="8140263" y="3839341"/>
              <a:chExt cx="762000" cy="685800"/>
            </a:xfrm>
          </p:grpSpPr>
          <p:sp>
            <p:nvSpPr>
              <p:cNvPr id="12313" name="Rectangle 4"/>
              <p:cNvSpPr>
                <a:spLocks noChangeArrowheads="1"/>
              </p:cNvSpPr>
              <p:nvPr/>
            </p:nvSpPr>
            <p:spPr bwMode="auto">
              <a:xfrm>
                <a:off x="8140263" y="3839341"/>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314" name="Text Box 8"/>
              <p:cNvSpPr txBox="1">
                <a:spLocks noChangeArrowheads="1"/>
              </p:cNvSpPr>
              <p:nvPr/>
            </p:nvSpPr>
            <p:spPr bwMode="auto">
              <a:xfrm>
                <a:off x="8262501" y="3947291"/>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F</a:t>
                </a:r>
              </a:p>
            </p:txBody>
          </p:sp>
        </p:grpSp>
        <p:sp>
          <p:nvSpPr>
            <p:cNvPr id="12310" name="Line 14"/>
            <p:cNvSpPr>
              <a:spLocks noChangeShapeType="1"/>
            </p:cNvSpPr>
            <p:nvPr/>
          </p:nvSpPr>
          <p:spPr bwMode="auto">
            <a:xfrm>
              <a:off x="3724102" y="2660073"/>
              <a:ext cx="2118328" cy="102734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2311" name="Line 14"/>
            <p:cNvSpPr>
              <a:spLocks noChangeShapeType="1"/>
            </p:cNvSpPr>
            <p:nvPr/>
          </p:nvSpPr>
          <p:spPr bwMode="auto">
            <a:xfrm>
              <a:off x="3923606" y="2527069"/>
              <a:ext cx="2843735" cy="1181365"/>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2312" name="Line 14"/>
            <p:cNvSpPr>
              <a:spLocks noChangeShapeType="1"/>
            </p:cNvSpPr>
            <p:nvPr/>
          </p:nvSpPr>
          <p:spPr bwMode="auto">
            <a:xfrm>
              <a:off x="4056611" y="2443942"/>
              <a:ext cx="3614616" cy="1264490"/>
            </a:xfrm>
            <a:prstGeom prst="line">
              <a:avLst/>
            </a:prstGeom>
            <a:noFill/>
            <a:ln w="28575">
              <a:solidFill>
                <a:srgbClr val="565656"/>
              </a:solidFill>
              <a:round/>
              <a:headEnd type="none" w="sm" len="sm"/>
              <a:tailEnd type="triangle" w="lg" len="med"/>
            </a:ln>
          </p:spPr>
          <p:txBody>
            <a:bodyPr wrap="none" anchor="ctr"/>
            <a:lstStyle/>
            <a:p>
              <a:endParaRPr lang="en-US" dirty="0"/>
            </a:p>
          </p:txBody>
        </p:sp>
      </p:grpSp>
      <p:sp>
        <p:nvSpPr>
          <p:cNvPr id="12291" name="Rectangle 33"/>
          <p:cNvSpPr>
            <a:spLocks noGrp="1" noChangeArrowheads="1"/>
          </p:cNvSpPr>
          <p:nvPr>
            <p:ph type="title"/>
          </p:nvPr>
        </p:nvSpPr>
        <p:spPr/>
        <p:txBody>
          <a:bodyPr/>
          <a:lstStyle/>
          <a:p>
            <a:pPr eaLnBrk="1" hangingPunct="1"/>
            <a:r>
              <a:rPr lang="en-US" dirty="0" smtClean="0"/>
              <a:t>Use SnapRestore with a Single File (Cont.)</a:t>
            </a:r>
          </a:p>
        </p:txBody>
      </p:sp>
      <p:sp>
        <p:nvSpPr>
          <p:cNvPr id="12292" name="Content Placeholder 26"/>
          <p:cNvSpPr>
            <a:spLocks noGrp="1"/>
          </p:cNvSpPr>
          <p:nvPr>
            <p:ph idx="1"/>
          </p:nvPr>
        </p:nvSpPr>
        <p:spPr>
          <a:xfrm>
            <a:off x="990600" y="4560888"/>
            <a:ext cx="7924800" cy="1916112"/>
          </a:xfrm>
        </p:spPr>
        <p:txBody>
          <a:bodyPr/>
          <a:lstStyle/>
          <a:p>
            <a:pPr eaLnBrk="1" hangingPunct="1"/>
            <a:r>
              <a:rPr lang="en-US" sz="2400" dirty="0" smtClean="0"/>
              <a:t>With SnapRestore (to different location than original):</a:t>
            </a:r>
          </a:p>
          <a:p>
            <a:pPr lvl="1" eaLnBrk="1" hangingPunct="1"/>
            <a:r>
              <a:rPr lang="en-US" sz="2000" dirty="0" smtClean="0"/>
              <a:t>The original file (A, B, and C) is copied to a new location on the disk (D, E, and F)</a:t>
            </a:r>
          </a:p>
          <a:p>
            <a:pPr lvl="1" eaLnBrk="1" hangingPunct="1"/>
            <a:r>
              <a:rPr lang="en-US" sz="2000" dirty="0" smtClean="0"/>
              <a:t>This new file can be placed in the same location as the original file or in an alternative location</a:t>
            </a:r>
            <a:endParaRPr lang="en-US" sz="2400" dirty="0" smtClean="0"/>
          </a:p>
        </p:txBody>
      </p:sp>
      <p:sp>
        <p:nvSpPr>
          <p:cNvPr id="12293" name="Rectangle 7"/>
          <p:cNvSpPr>
            <a:spLocks noChangeArrowheads="1"/>
          </p:cNvSpPr>
          <p:nvPr/>
        </p:nvSpPr>
        <p:spPr bwMode="auto">
          <a:xfrm>
            <a:off x="1327150" y="1423988"/>
            <a:ext cx="2968625" cy="1363662"/>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294" name="Rectangle 4"/>
          <p:cNvSpPr>
            <a:spLocks noChangeArrowheads="1"/>
          </p:cNvSpPr>
          <p:nvPr/>
        </p:nvSpPr>
        <p:spPr bwMode="auto">
          <a:xfrm>
            <a:off x="13716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295" name="Rectangle 6"/>
          <p:cNvSpPr>
            <a:spLocks noChangeArrowheads="1"/>
          </p:cNvSpPr>
          <p:nvPr/>
        </p:nvSpPr>
        <p:spPr bwMode="auto">
          <a:xfrm>
            <a:off x="2438400" y="3797300"/>
            <a:ext cx="762000"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296" name="Rectangle 7"/>
          <p:cNvSpPr>
            <a:spLocks noChangeArrowheads="1"/>
          </p:cNvSpPr>
          <p:nvPr/>
        </p:nvSpPr>
        <p:spPr bwMode="auto">
          <a:xfrm>
            <a:off x="3581400" y="3797300"/>
            <a:ext cx="762000" cy="685800"/>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297" name="Text Box 8"/>
          <p:cNvSpPr txBox="1">
            <a:spLocks noChangeArrowheads="1"/>
          </p:cNvSpPr>
          <p:nvPr/>
        </p:nvSpPr>
        <p:spPr bwMode="auto">
          <a:xfrm>
            <a:off x="1493838" y="390525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A</a:t>
            </a:r>
          </a:p>
        </p:txBody>
      </p:sp>
      <p:sp>
        <p:nvSpPr>
          <p:cNvPr id="12298" name="Text Box 9"/>
          <p:cNvSpPr txBox="1">
            <a:spLocks noChangeArrowheads="1"/>
          </p:cNvSpPr>
          <p:nvPr/>
        </p:nvSpPr>
        <p:spPr bwMode="auto">
          <a:xfrm>
            <a:off x="2554288" y="3898900"/>
            <a:ext cx="533400" cy="5191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B</a:t>
            </a:r>
          </a:p>
        </p:txBody>
      </p:sp>
      <p:sp>
        <p:nvSpPr>
          <p:cNvPr id="12299" name="Text Box 10"/>
          <p:cNvSpPr txBox="1">
            <a:spLocks noChangeArrowheads="1"/>
          </p:cNvSpPr>
          <p:nvPr/>
        </p:nvSpPr>
        <p:spPr bwMode="auto">
          <a:xfrm>
            <a:off x="3703638" y="3894138"/>
            <a:ext cx="533400" cy="519112"/>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sp>
        <p:nvSpPr>
          <p:cNvPr id="12300" name="Text Box 11"/>
          <p:cNvSpPr txBox="1">
            <a:spLocks noChangeArrowheads="1"/>
          </p:cNvSpPr>
          <p:nvPr/>
        </p:nvSpPr>
        <p:spPr bwMode="auto">
          <a:xfrm>
            <a:off x="1712913" y="1651000"/>
            <a:ext cx="2209800" cy="366713"/>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Active File System</a:t>
            </a:r>
          </a:p>
        </p:txBody>
      </p:sp>
      <p:sp>
        <p:nvSpPr>
          <p:cNvPr id="12301" name="Text Box 12"/>
          <p:cNvSpPr txBox="1">
            <a:spLocks noChangeArrowheads="1"/>
          </p:cNvSpPr>
          <p:nvPr/>
        </p:nvSpPr>
        <p:spPr bwMode="auto">
          <a:xfrm>
            <a:off x="1514901" y="2200275"/>
            <a:ext cx="2620371" cy="369332"/>
          </a:xfrm>
          <a:prstGeom prst="rect">
            <a:avLst/>
          </a:prstGeom>
          <a:solidFill>
            <a:srgbClr val="0085B4"/>
          </a:solidFill>
          <a:ln w="12700">
            <a:noFill/>
            <a:miter lim="800000"/>
            <a:headEnd type="none" w="sm" len="sm"/>
            <a:tailEnd type="none" w="sm" len="sm"/>
          </a:ln>
        </p:spPr>
        <p:txBody>
          <a:bodyPr wrap="square">
            <a:spAutoFit/>
          </a:bodyPr>
          <a:lstStyle/>
          <a:p>
            <a:pPr algn="ctr" eaLnBrk="0" hangingPunct="0">
              <a:spcBef>
                <a:spcPct val="50000"/>
              </a:spcBef>
            </a:pPr>
            <a:r>
              <a:rPr lang="en-US" sz="1800" dirty="0" smtClean="0">
                <a:solidFill>
                  <a:schemeClr val="bg1"/>
                </a:solidFill>
              </a:rPr>
              <a:t>MYFILE’ / MYFILE</a:t>
            </a:r>
            <a:endParaRPr lang="en-US" sz="1800" dirty="0">
              <a:solidFill>
                <a:schemeClr val="bg1"/>
              </a:solidFill>
            </a:endParaRPr>
          </a:p>
        </p:txBody>
      </p:sp>
      <p:sp>
        <p:nvSpPr>
          <p:cNvPr id="12302" name="Line 13"/>
          <p:cNvSpPr>
            <a:spLocks noChangeShapeType="1"/>
          </p:cNvSpPr>
          <p:nvPr/>
        </p:nvSpPr>
        <p:spPr bwMode="auto">
          <a:xfrm flipH="1">
            <a:off x="1739900" y="2565400"/>
            <a:ext cx="508000" cy="11684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2303" name="Line 14"/>
          <p:cNvSpPr>
            <a:spLocks noChangeShapeType="1"/>
          </p:cNvSpPr>
          <p:nvPr/>
        </p:nvSpPr>
        <p:spPr bwMode="auto">
          <a:xfrm>
            <a:off x="2806700" y="2628900"/>
            <a:ext cx="12700" cy="1092200"/>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2322" name="Rectangle 7"/>
          <p:cNvSpPr>
            <a:spLocks noChangeArrowheads="1"/>
          </p:cNvSpPr>
          <p:nvPr/>
        </p:nvSpPr>
        <p:spPr bwMode="auto">
          <a:xfrm>
            <a:off x="5303597" y="1423988"/>
            <a:ext cx="2968866" cy="1363555"/>
          </a:xfrm>
          <a:prstGeom prst="rect">
            <a:avLst/>
          </a:prstGeom>
          <a:solidFill>
            <a:srgbClr val="9E3039"/>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323" name="Line 5"/>
          <p:cNvSpPr>
            <a:spLocks noChangeShapeType="1"/>
          </p:cNvSpPr>
          <p:nvPr/>
        </p:nvSpPr>
        <p:spPr bwMode="auto">
          <a:xfrm flipH="1">
            <a:off x="4011785" y="2641505"/>
            <a:ext cx="3266823" cy="1072621"/>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2325" name="Line 13"/>
          <p:cNvSpPr>
            <a:spLocks noChangeShapeType="1"/>
          </p:cNvSpPr>
          <p:nvPr/>
        </p:nvSpPr>
        <p:spPr bwMode="auto">
          <a:xfrm flipH="1">
            <a:off x="1878013" y="2565310"/>
            <a:ext cx="4346408" cy="1170078"/>
          </a:xfrm>
          <a:prstGeom prst="line">
            <a:avLst/>
          </a:prstGeom>
          <a:noFill/>
          <a:ln w="28575">
            <a:solidFill>
              <a:srgbClr val="9E3039"/>
            </a:solidFill>
            <a:round/>
            <a:headEnd type="none" w="sm" len="sm"/>
            <a:tailEnd type="triangle" w="lg" len="med"/>
          </a:ln>
        </p:spPr>
        <p:txBody>
          <a:bodyPr wrap="none" anchor="ctr"/>
          <a:lstStyle/>
          <a:p>
            <a:endParaRPr lang="en-US" dirty="0"/>
          </a:p>
        </p:txBody>
      </p:sp>
      <p:sp>
        <p:nvSpPr>
          <p:cNvPr id="12326" name="Line 14"/>
          <p:cNvSpPr>
            <a:spLocks noChangeShapeType="1"/>
          </p:cNvSpPr>
          <p:nvPr/>
        </p:nvSpPr>
        <p:spPr bwMode="auto">
          <a:xfrm flipH="1">
            <a:off x="2969709" y="2628806"/>
            <a:ext cx="3813558" cy="1092408"/>
          </a:xfrm>
          <a:prstGeom prst="line">
            <a:avLst/>
          </a:prstGeom>
          <a:noFill/>
          <a:ln w="28575">
            <a:solidFill>
              <a:srgbClr val="9E3039"/>
            </a:solidFill>
            <a:round/>
            <a:headEnd type="none" w="sm" len="sm"/>
            <a:tailEnd type="triangle" w="lg" len="med"/>
          </a:ln>
        </p:spPr>
        <p:txBody>
          <a:bodyPr wrap="none" anchor="ctr"/>
          <a:lstStyle/>
          <a:p>
            <a:endParaRPr lang="en-US" dirty="0"/>
          </a:p>
        </p:txBody>
      </p:sp>
      <p:grpSp>
        <p:nvGrpSpPr>
          <p:cNvPr id="6" name="Group 47"/>
          <p:cNvGrpSpPr>
            <a:grpSpLocks/>
          </p:cNvGrpSpPr>
          <p:nvPr/>
        </p:nvGrpSpPr>
        <p:grpSpPr bwMode="auto">
          <a:xfrm>
            <a:off x="2936875" y="2625725"/>
            <a:ext cx="2474913" cy="1841500"/>
            <a:chOff x="3302002" y="2641600"/>
            <a:chExt cx="2474201" cy="1841501"/>
          </a:xfrm>
        </p:grpSpPr>
        <p:sp>
          <p:nvSpPr>
            <p:cNvPr id="12319" name="Line 5"/>
            <p:cNvSpPr>
              <a:spLocks noChangeShapeType="1"/>
            </p:cNvSpPr>
            <p:nvPr/>
          </p:nvSpPr>
          <p:spPr bwMode="auto">
            <a:xfrm>
              <a:off x="3302002" y="2641600"/>
              <a:ext cx="2069198" cy="1080799"/>
            </a:xfrm>
            <a:prstGeom prst="line">
              <a:avLst/>
            </a:prstGeom>
            <a:noFill/>
            <a:ln w="28575">
              <a:solidFill>
                <a:srgbClr val="565656"/>
              </a:solidFill>
              <a:round/>
              <a:headEnd type="none" w="sm" len="sm"/>
              <a:tailEnd type="triangle" w="lg" len="med"/>
            </a:ln>
          </p:spPr>
          <p:txBody>
            <a:bodyPr wrap="none" anchor="ctr"/>
            <a:lstStyle/>
            <a:p>
              <a:endParaRPr lang="en-US" dirty="0"/>
            </a:p>
          </p:txBody>
        </p:sp>
        <p:sp>
          <p:nvSpPr>
            <p:cNvPr id="12320" name="Rectangle 7"/>
            <p:cNvSpPr>
              <a:spLocks noChangeArrowheads="1"/>
            </p:cNvSpPr>
            <p:nvPr/>
          </p:nvSpPr>
          <p:spPr bwMode="auto">
            <a:xfrm>
              <a:off x="5014202" y="3797301"/>
              <a:ext cx="762001" cy="685800"/>
            </a:xfrm>
            <a:prstGeom prst="rect">
              <a:avLst/>
            </a:prstGeom>
            <a:solidFill>
              <a:srgbClr val="565656"/>
            </a:solidFill>
            <a:ln w="19050">
              <a:noFill/>
              <a:miter lim="800000"/>
              <a:headEnd type="none" w="sm" len="sm"/>
              <a:tailEnd type="none" w="sm" len="sm"/>
            </a:ln>
          </p:spPr>
          <p:txBody>
            <a:bodyPr wrap="none" anchor="ctr"/>
            <a:lstStyle/>
            <a:p>
              <a:pPr algn="ctr">
                <a:buClr>
                  <a:schemeClr val="accent2"/>
                </a:buClr>
                <a:buFont typeface="Wingdings 2" pitchFamily="18" charset="2"/>
                <a:buNone/>
              </a:pPr>
              <a:endParaRPr lang="en-US" dirty="0"/>
            </a:p>
          </p:txBody>
        </p:sp>
        <p:sp>
          <p:nvSpPr>
            <p:cNvPr id="12321" name="Text Box 10"/>
            <p:cNvSpPr txBox="1">
              <a:spLocks noChangeArrowheads="1"/>
            </p:cNvSpPr>
            <p:nvPr/>
          </p:nvSpPr>
          <p:spPr bwMode="auto">
            <a:xfrm>
              <a:off x="5136440" y="3894138"/>
              <a:ext cx="533400" cy="523220"/>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2800" dirty="0">
                  <a:solidFill>
                    <a:schemeClr val="bg1"/>
                  </a:solidFill>
                </a:rPr>
                <a:t>C’</a:t>
              </a:r>
            </a:p>
          </p:txBody>
        </p:sp>
      </p:grpSp>
      <p:sp>
        <p:nvSpPr>
          <p:cNvPr id="40" name="Text Box 12"/>
          <p:cNvSpPr txBox="1">
            <a:spLocks noChangeArrowheads="1"/>
          </p:cNvSpPr>
          <p:nvPr/>
        </p:nvSpPr>
        <p:spPr bwMode="auto">
          <a:xfrm>
            <a:off x="6078965" y="2185522"/>
            <a:ext cx="1589088" cy="366712"/>
          </a:xfrm>
          <a:prstGeom prst="rect">
            <a:avLst/>
          </a:prstGeom>
          <a:solidFill>
            <a:srgbClr val="0085B4"/>
          </a:solid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MYFILE</a:t>
            </a:r>
          </a:p>
        </p:txBody>
      </p:sp>
      <p:sp>
        <p:nvSpPr>
          <p:cNvPr id="41" name="Text Box 11"/>
          <p:cNvSpPr txBox="1">
            <a:spLocks noChangeArrowheads="1"/>
          </p:cNvSpPr>
          <p:nvPr/>
        </p:nvSpPr>
        <p:spPr bwMode="auto">
          <a:xfrm>
            <a:off x="5710657" y="1655312"/>
            <a:ext cx="2209979" cy="366684"/>
          </a:xfrm>
          <a:prstGeom prst="rect">
            <a:avLst/>
          </a:prstGeom>
          <a:noFill/>
          <a:ln w="12700">
            <a:noFill/>
            <a:miter lim="800000"/>
            <a:headEnd type="none" w="sm" len="sm"/>
            <a:tailEnd type="none" w="sm" len="sm"/>
          </a:ln>
        </p:spPr>
        <p:txBody>
          <a:bodyPr>
            <a:spAutoFit/>
          </a:bodyPr>
          <a:lstStyle/>
          <a:p>
            <a:pPr algn="ctr" eaLnBrk="0" hangingPunct="0">
              <a:spcBef>
                <a:spcPct val="50000"/>
              </a:spcBef>
            </a:pPr>
            <a:r>
              <a:rPr lang="en-US" sz="1800" dirty="0">
                <a:solidFill>
                  <a:schemeClr val="bg1"/>
                </a:solidFill>
              </a:rPr>
              <a:t>SNAP1</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dirty="0" smtClean="0"/>
              <a:t>Reverting a File</a:t>
            </a:r>
          </a:p>
        </p:txBody>
      </p:sp>
      <p:sp>
        <p:nvSpPr>
          <p:cNvPr id="18436" name="Rectangle 3"/>
          <p:cNvSpPr>
            <a:spLocks noGrp="1" noChangeArrowheads="1"/>
          </p:cNvSpPr>
          <p:nvPr>
            <p:ph type="body" idx="1"/>
          </p:nvPr>
        </p:nvSpPr>
        <p:spPr/>
        <p:txBody>
          <a:bodyPr/>
          <a:lstStyle/>
          <a:p>
            <a:pPr marL="533400" indent="-533400" eaLnBrk="1" hangingPunct="1">
              <a:buClr>
                <a:schemeClr val="accent6"/>
              </a:buClr>
              <a:buFont typeface="+mj-lt"/>
              <a:buAutoNum type="arabicPeriod"/>
              <a:defRPr/>
            </a:pPr>
            <a:r>
              <a:rPr lang="en-US" sz="2400" dirty="0" smtClean="0"/>
              <a:t>Verify that the volume is online and writable.</a:t>
            </a:r>
          </a:p>
          <a:p>
            <a:pPr marL="533400" indent="-533400" eaLnBrk="1" hangingPunct="1">
              <a:buClr>
                <a:schemeClr val="accent6"/>
              </a:buClr>
              <a:buFont typeface="+mj-lt"/>
              <a:buAutoNum type="arabicPeriod"/>
              <a:defRPr/>
            </a:pPr>
            <a:r>
              <a:rPr lang="en-US" sz="2400" dirty="0" smtClean="0"/>
              <a:t>List the Snapshot copies in the volume:</a:t>
            </a:r>
          </a:p>
          <a:p>
            <a:pPr marL="1095375" lvl="2" indent="-457200" eaLnBrk="1" hangingPunct="1">
              <a:buClr>
                <a:schemeClr val="tx1"/>
              </a:buClr>
              <a:buFont typeface="Wingdings 2" pitchFamily="18" charset="2"/>
              <a:buNone/>
              <a:defRPr/>
            </a:pPr>
            <a:r>
              <a:rPr lang="en-US" sz="2000" dirty="0" smtClean="0">
                <a:latin typeface="Courier New" pitchFamily="49" charset="0"/>
              </a:rPr>
              <a:t>system&gt; snap list </a:t>
            </a:r>
            <a:r>
              <a:rPr lang="en-US" sz="2000" i="1" dirty="0" err="1" smtClean="0">
                <a:latin typeface="Courier New" pitchFamily="49" charset="0"/>
              </a:rPr>
              <a:t>volname</a:t>
            </a:r>
            <a:endParaRPr lang="en-US" sz="2000" i="1" dirty="0" smtClean="0"/>
          </a:p>
          <a:p>
            <a:pPr marL="533400" indent="-533400" eaLnBrk="1" hangingPunct="1">
              <a:buClr>
                <a:schemeClr val="accent6"/>
              </a:buClr>
              <a:buFont typeface="Wingdings 2" pitchFamily="18" charset="2"/>
              <a:buAutoNum type="arabicPeriod"/>
              <a:defRPr/>
            </a:pPr>
            <a:r>
              <a:rPr lang="en-US" sz="2400" dirty="0" smtClean="0"/>
              <a:t>Notify network users.</a:t>
            </a:r>
          </a:p>
          <a:p>
            <a:pPr marL="533400" indent="-533400" eaLnBrk="1" hangingPunct="1">
              <a:buClr>
                <a:schemeClr val="accent6"/>
              </a:buClr>
              <a:buFont typeface="Wingdings 2" pitchFamily="18" charset="2"/>
              <a:buAutoNum type="arabicPeriod"/>
              <a:defRPr/>
            </a:pPr>
            <a:r>
              <a:rPr lang="en-US" sz="2400" dirty="0" smtClean="0"/>
              <a:t>Initiate the reversion:</a:t>
            </a:r>
            <a:br>
              <a:rPr lang="en-US" sz="2400" dirty="0" smtClean="0"/>
            </a:br>
            <a:r>
              <a:rPr lang="en-US" sz="2000" dirty="0" smtClean="0">
                <a:latin typeface="Courier New" pitchFamily="49" charset="0"/>
              </a:rPr>
              <a:t>system&gt; snap restore -t file -s </a:t>
            </a:r>
            <a:r>
              <a:rPr lang="en-US" sz="2000" i="1" dirty="0" err="1" smtClean="0">
                <a:latin typeface="Courier New" pitchFamily="49" charset="0"/>
              </a:rPr>
              <a:t>snapshotname</a:t>
            </a:r>
            <a:r>
              <a:rPr lang="en-US" sz="2000" dirty="0" smtClean="0">
                <a:latin typeface="Courier New" pitchFamily="49" charset="0"/>
              </a:rPr>
              <a:t/>
            </a:r>
            <a:br>
              <a:rPr lang="en-US" sz="2000" dirty="0" smtClean="0">
                <a:latin typeface="Courier New" pitchFamily="49" charset="0"/>
              </a:rPr>
            </a:br>
            <a:r>
              <a:rPr lang="en-US" sz="2000" dirty="0" smtClean="0">
                <a:latin typeface="Courier New" pitchFamily="49" charset="0"/>
              </a:rPr>
              <a:t>                      </a:t>
            </a:r>
            <a:r>
              <a:rPr lang="en-US" sz="2000" i="1" dirty="0" err="1" smtClean="0">
                <a:latin typeface="Courier New" pitchFamily="49" charset="0"/>
              </a:rPr>
              <a:t>path_and_file</a:t>
            </a:r>
            <a:endParaRPr lang="en-US" sz="2400" dirty="0" smtClean="0"/>
          </a:p>
          <a:p>
            <a:pPr marL="533400" indent="-533400" eaLnBrk="1" hangingPunct="1">
              <a:buClr>
                <a:schemeClr val="accent6"/>
              </a:buClr>
              <a:buFont typeface="Wingdings 2" pitchFamily="18" charset="2"/>
              <a:buAutoNum type="arabicPeriod"/>
              <a:defRPr/>
            </a:pPr>
            <a:r>
              <a:rPr lang="en-US" sz="2400" dirty="0" smtClean="0"/>
              <a:t>Use the </a:t>
            </a:r>
            <a:r>
              <a:rPr lang="en-US" sz="2400" dirty="0" smtClean="0">
                <a:latin typeface="Courier New" pitchFamily="49" charset="0"/>
              </a:rPr>
              <a:t>–r</a:t>
            </a:r>
            <a:r>
              <a:rPr lang="en-US" sz="2400" dirty="0" smtClean="0"/>
              <a:t> option to revert a file to a different location:</a:t>
            </a:r>
          </a:p>
          <a:p>
            <a:pPr marL="533400" indent="-533400" eaLnBrk="1" hangingPunct="1">
              <a:buFont typeface="Wingdings 2" pitchFamily="18" charset="2"/>
              <a:buNone/>
              <a:defRPr/>
            </a:pPr>
            <a:r>
              <a:rPr lang="en-US" sz="2000" dirty="0" smtClean="0">
                <a:latin typeface="Courier New" pitchFamily="49" charset="0"/>
              </a:rPr>
              <a:t>	system&gt; snap restore -t file -s </a:t>
            </a:r>
            <a:r>
              <a:rPr lang="en-US" sz="2000" i="1" dirty="0" err="1" smtClean="0">
                <a:latin typeface="Courier New" pitchFamily="49" charset="0"/>
              </a:rPr>
              <a:t>snapshotname</a:t>
            </a:r>
            <a:r>
              <a:rPr lang="en-US" sz="2000" dirty="0" smtClean="0">
                <a:latin typeface="Courier New" pitchFamily="49" charset="0"/>
              </a:rPr>
              <a:t/>
            </a:r>
            <a:br>
              <a:rPr lang="en-US" sz="2000" dirty="0" smtClean="0">
                <a:latin typeface="Courier New" pitchFamily="49" charset="0"/>
              </a:rPr>
            </a:br>
            <a:r>
              <a:rPr lang="en-US" sz="2000" dirty="0" smtClean="0">
                <a:latin typeface="Courier New" pitchFamily="49" charset="0"/>
              </a:rPr>
              <a:t>           –r </a:t>
            </a:r>
            <a:r>
              <a:rPr lang="en-US" sz="2000" i="1" dirty="0" err="1" smtClean="0">
                <a:latin typeface="Courier New" pitchFamily="49" charset="0"/>
              </a:rPr>
              <a:t>new_path_&amp;_file</a:t>
            </a:r>
            <a:r>
              <a:rPr lang="en-US" sz="2000" i="1" dirty="0" smtClean="0">
                <a:latin typeface="Courier New" pitchFamily="49" charset="0"/>
              </a:rPr>
              <a:t> </a:t>
            </a:r>
            <a:r>
              <a:rPr lang="en-US" sz="2000" i="1" dirty="0" err="1" smtClean="0">
                <a:latin typeface="Courier New" pitchFamily="49" charset="0"/>
              </a:rPr>
              <a:t>old_path_&amp;_file</a:t>
            </a:r>
            <a:endParaRPr lang="en-US" sz="2200"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p:txBody>
          <a:bodyPr/>
          <a:lstStyle/>
          <a:p>
            <a:pPr eaLnBrk="1" hangingPunct="1"/>
            <a:r>
              <a:rPr lang="en-US" dirty="0" smtClean="0"/>
              <a:t>SnapRestore Versus Copying</a:t>
            </a:r>
          </a:p>
        </p:txBody>
      </p:sp>
      <p:sp>
        <p:nvSpPr>
          <p:cNvPr id="14340" name="Content Placeholder 2"/>
          <p:cNvSpPr>
            <a:spLocks noGrp="1"/>
          </p:cNvSpPr>
          <p:nvPr>
            <p:ph idx="1"/>
          </p:nvPr>
        </p:nvSpPr>
        <p:spPr/>
        <p:txBody>
          <a:bodyPr/>
          <a:lstStyle/>
          <a:p>
            <a:pPr eaLnBrk="1" hangingPunct="1"/>
            <a:r>
              <a:rPr lang="en-US" dirty="0" smtClean="0"/>
              <a:t>Using SnapRestore to revert a single file provides advantages over copying a single file when the file is large such as a database</a:t>
            </a:r>
          </a:p>
          <a:p>
            <a:pPr lvl="1" eaLnBrk="1" hangingPunct="1"/>
            <a:r>
              <a:rPr lang="en-US" dirty="0" smtClean="0"/>
              <a:t>Copying requires double the storage and time</a:t>
            </a:r>
          </a:p>
          <a:p>
            <a:pPr lvl="1" eaLnBrk="1" hangingPunct="1"/>
            <a:r>
              <a:rPr lang="en-US" dirty="0" smtClean="0"/>
              <a:t>Reverting saves time and reinstates the data</a:t>
            </a:r>
          </a:p>
          <a:p>
            <a:pPr lvl="1" eaLnBrk="1" hangingPunct="1"/>
            <a:r>
              <a:rPr lang="en-US" dirty="0" smtClean="0"/>
              <a:t>NetApp® recommends using SnapRestore technology over alternative technologies to ensure reliability  </a:t>
            </a:r>
          </a:p>
        </p:txBody>
      </p:sp>
    </p:spTree>
  </p:cSld>
  <p:clrMapOvr>
    <a:masterClrMapping/>
  </p:clrMapOvr>
  <p:transition advClick="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SnapRestore Considerations</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dirty="0" smtClean="0"/>
              <a:t>SnapRestore Rules</a:t>
            </a:r>
          </a:p>
        </p:txBody>
      </p:sp>
      <p:sp>
        <p:nvSpPr>
          <p:cNvPr id="16388" name="Rectangle 3"/>
          <p:cNvSpPr>
            <a:spLocks noGrp="1" noChangeArrowheads="1"/>
          </p:cNvSpPr>
          <p:nvPr>
            <p:ph type="body" idx="1"/>
          </p:nvPr>
        </p:nvSpPr>
        <p:spPr/>
        <p:txBody>
          <a:bodyPr/>
          <a:lstStyle/>
          <a:p>
            <a:pPr eaLnBrk="1" hangingPunct="1"/>
            <a:r>
              <a:rPr lang="en-US" altLang="ja-JP" dirty="0" smtClean="0">
                <a:ea typeface="ＭＳ Ｐゴシック" charset="-128"/>
              </a:rPr>
              <a:t>You cannot undo a SnapRestore reversion</a:t>
            </a:r>
            <a:endParaRPr lang="en-US" dirty="0" smtClean="0"/>
          </a:p>
          <a:p>
            <a:pPr eaLnBrk="1" hangingPunct="1"/>
            <a:r>
              <a:rPr lang="en-US" altLang="ja-JP" dirty="0" smtClean="0">
                <a:ea typeface="ＭＳ Ｐゴシック" charset="-128"/>
              </a:rPr>
              <a:t>Snapshot copy deletions are permanent</a:t>
            </a:r>
          </a:p>
          <a:p>
            <a:pPr lvl="1" eaLnBrk="1" hangingPunct="1"/>
            <a:r>
              <a:rPr lang="en-US" dirty="0" smtClean="0"/>
              <a:t>You cannot revert a volume to recover a deleted Snapshot copy</a:t>
            </a:r>
          </a:p>
          <a:p>
            <a:pPr eaLnBrk="1" hangingPunct="1"/>
            <a:r>
              <a:rPr lang="en-US" dirty="0" smtClean="0"/>
              <a:t>While SnapRestore is in progress, Data ONTAP cannot delete and create Snapshot copies</a:t>
            </a:r>
          </a:p>
          <a:p>
            <a:pPr lvl="1" eaLnBrk="1" hangingPunct="1"/>
            <a:r>
              <a:rPr lang="en-US" dirty="0" smtClean="0"/>
              <a:t>Scheduled Snapshot copies will be suspended for the duration of the restore</a:t>
            </a:r>
          </a:p>
          <a:p>
            <a:pPr lvl="1" eaLnBrk="1" hangingPunct="1"/>
            <a:r>
              <a:rPr lang="en-US" dirty="0" smtClean="0"/>
              <a:t>A </a:t>
            </a:r>
            <a:r>
              <a:rPr lang="en-US" dirty="0" smtClean="0">
                <a:latin typeface="Courier New" pitchFamily="49" charset="0"/>
              </a:rPr>
              <a:t>dump</a:t>
            </a:r>
            <a:r>
              <a:rPr lang="en-US" dirty="0" smtClean="0"/>
              <a:t> or other command attempts that depend on creating a Snapshot copy will fail</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dirty="0" smtClean="0"/>
              <a:t>SnapRestore and Backup Operations</a:t>
            </a:r>
          </a:p>
        </p:txBody>
      </p:sp>
      <p:sp>
        <p:nvSpPr>
          <p:cNvPr id="21508" name="Rectangle 3"/>
          <p:cNvSpPr>
            <a:spLocks noGrp="1" noChangeArrowheads="1"/>
          </p:cNvSpPr>
          <p:nvPr>
            <p:ph type="body" idx="1"/>
          </p:nvPr>
        </p:nvSpPr>
        <p:spPr/>
        <p:txBody>
          <a:bodyPr/>
          <a:lstStyle/>
          <a:p>
            <a:pPr eaLnBrk="1" hangingPunct="1"/>
            <a:r>
              <a:rPr lang="en-US" altLang="ja-JP" dirty="0" smtClean="0">
                <a:ea typeface="ＭＳ Ｐゴシック" charset="-128"/>
              </a:rPr>
              <a:t>After a reversion, incremental backup and restore operations can no longer rely on the AFS timestamps</a:t>
            </a:r>
          </a:p>
          <a:p>
            <a:pPr eaLnBrk="1" hangingPunct="1"/>
            <a:r>
              <a:rPr lang="en-US" altLang="ja-JP" dirty="0" smtClean="0">
                <a:ea typeface="ＭＳ Ｐゴシック" charset="-128"/>
              </a:rPr>
              <a:t>Recommendations:</a:t>
            </a:r>
            <a:endParaRPr lang="en-US" dirty="0" smtClean="0"/>
          </a:p>
          <a:p>
            <a:pPr lvl="1" eaLnBrk="1" hangingPunct="1"/>
            <a:r>
              <a:rPr lang="en-US" dirty="0" smtClean="0"/>
              <a:t>After the reversion, perform a level-0 backup</a:t>
            </a:r>
          </a:p>
          <a:p>
            <a:pPr lvl="1" eaLnBrk="1" hangingPunct="1"/>
            <a:r>
              <a:rPr lang="en-US" dirty="0" smtClean="0"/>
              <a:t>When restoring from tape, use only backups created after the volume reversion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invGray">
          <a:xfrm>
            <a:off x="1123950" y="4038600"/>
            <a:ext cx="8020050" cy="2524125"/>
          </a:xfrm>
          <a:prstGeom prst="rect">
            <a:avLst/>
          </a:prstGeom>
          <a:solidFill>
            <a:schemeClr val="hlink"/>
          </a:solidFill>
          <a:ln w="9525" algn="ctr">
            <a:noFill/>
            <a:miter lim="800000"/>
            <a:headEnd/>
            <a:tailEnd/>
          </a:ln>
        </p:spPr>
        <p:txBody>
          <a:bodyPr anchor="ctr">
            <a:spAutoFit/>
          </a:bodyPr>
          <a:lstStyle/>
          <a:p>
            <a:endParaRPr lang="en-US" dirty="0"/>
          </a:p>
        </p:txBody>
      </p:sp>
      <p:sp>
        <p:nvSpPr>
          <p:cNvPr id="18435" name="Rectangle 3"/>
          <p:cNvSpPr>
            <a:spLocks noGrp="1" noChangeArrowheads="1"/>
          </p:cNvSpPr>
          <p:nvPr>
            <p:ph type="title" idx="4294967295"/>
          </p:nvPr>
        </p:nvSpPr>
        <p:spPr>
          <a:xfrm>
            <a:off x="1006475" y="1828800"/>
            <a:ext cx="4419600" cy="2028825"/>
          </a:xfrm>
        </p:spPr>
        <p:txBody>
          <a:bodyPr anchor="b"/>
          <a:lstStyle/>
          <a:p>
            <a:r>
              <a:rPr lang="en-US" dirty="0" smtClean="0"/>
              <a:t>Module Summary</a:t>
            </a:r>
          </a:p>
        </p:txBody>
      </p:sp>
      <p:pic>
        <p:nvPicPr>
          <p:cNvPr id="7" name="Picture 6" descr="jump.png"/>
          <p:cNvPicPr>
            <a:picLocks noChangeAspect="1"/>
          </p:cNvPicPr>
          <p:nvPr/>
        </p:nvPicPr>
        <p:blipFill>
          <a:blip r:embed="rId3" cstate="print"/>
          <a:stretch>
            <a:fillRect/>
          </a:stretch>
        </p:blipFill>
        <p:spPr>
          <a:xfrm>
            <a:off x="5396089" y="1230496"/>
            <a:ext cx="3533421" cy="1943382"/>
          </a:xfrm>
          <a:prstGeom prst="rect">
            <a:avLst/>
          </a:prstGeom>
        </p:spPr>
      </p:pic>
    </p:spTree>
  </p:cSld>
  <p:clrMapOvr>
    <a:masterClrMapping/>
  </p:clrMapOvr>
  <p:transition advClick="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title" idx="4294967295"/>
          </p:nvPr>
        </p:nvSpPr>
        <p:spPr/>
        <p:txBody>
          <a:bodyPr/>
          <a:lstStyle/>
          <a:p>
            <a:r>
              <a:rPr lang="en-US" dirty="0"/>
              <a:t>Module Summary</a:t>
            </a:r>
          </a:p>
        </p:txBody>
      </p:sp>
      <p:sp>
        <p:nvSpPr>
          <p:cNvPr id="74755" name="Rectangle 7"/>
          <p:cNvSpPr>
            <a:spLocks noGrp="1" noChangeArrowheads="1"/>
          </p:cNvSpPr>
          <p:nvPr>
            <p:ph type="body" idx="4294967295"/>
          </p:nvPr>
        </p:nvSpPr>
        <p:spPr/>
        <p:txBody>
          <a:bodyPr/>
          <a:lstStyle/>
          <a:p>
            <a:pPr>
              <a:buNone/>
            </a:pPr>
            <a:r>
              <a:rPr lang="en-US" dirty="0" smtClean="0"/>
              <a:t>In this module, you should have learned to:</a:t>
            </a:r>
          </a:p>
          <a:p>
            <a:pPr eaLnBrk="1" hangingPunct="1"/>
            <a:r>
              <a:rPr lang="en-US" sz="2400" dirty="0" smtClean="0"/>
              <a:t>Explain how SnapRestore technology works with Snapshot copies</a:t>
            </a:r>
          </a:p>
          <a:p>
            <a:pPr eaLnBrk="1" hangingPunct="1"/>
            <a:r>
              <a:rPr lang="en-US" sz="2400" dirty="0" smtClean="0"/>
              <a:t>Describe what SnapRestore reverts</a:t>
            </a:r>
          </a:p>
          <a:p>
            <a:pPr eaLnBrk="1" hangingPunct="1"/>
            <a:r>
              <a:rPr lang="en-US" sz="2400" dirty="0" smtClean="0"/>
              <a:t>Revert a volume or a file using SnapRestore</a:t>
            </a:r>
          </a:p>
          <a:p>
            <a:pPr eaLnBrk="1" hangingPunct="1"/>
            <a:r>
              <a:rPr lang="en-US" sz="2400" dirty="0" smtClean="0"/>
              <a:t>Explain how SnapRestore works with SnapMirror</a:t>
            </a:r>
          </a:p>
          <a:p>
            <a:pPr eaLnBrk="1" hangingPunct="1"/>
            <a:r>
              <a:rPr lang="en-US" sz="2400" dirty="0" smtClean="0"/>
              <a:t>Describe the effects of SnapRestore on backup operations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ctrTitle"/>
          </p:nvPr>
        </p:nvSpPr>
        <p:spPr/>
        <p:txBody>
          <a:bodyPr/>
          <a:lstStyle/>
          <a:p>
            <a:r>
              <a:rPr lang="en-US" dirty="0"/>
              <a:t>Exercise</a:t>
            </a:r>
          </a:p>
        </p:txBody>
      </p:sp>
      <p:sp>
        <p:nvSpPr>
          <p:cNvPr id="98307" name="Rectangle 3"/>
          <p:cNvSpPr>
            <a:spLocks noGrp="1" noChangeArrowheads="1"/>
          </p:cNvSpPr>
          <p:nvPr>
            <p:ph type="subTitle" idx="1"/>
          </p:nvPr>
        </p:nvSpPr>
        <p:spPr/>
        <p:txBody>
          <a:bodyPr/>
          <a:lstStyle/>
          <a:p>
            <a:r>
              <a:rPr lang="en-US" dirty="0"/>
              <a:t>Module </a:t>
            </a:r>
            <a:r>
              <a:rPr lang="en-US" dirty="0" smtClean="0"/>
              <a:t>18: SnapRestore</a:t>
            </a:r>
            <a:endParaRPr lang="en-US" dirty="0"/>
          </a:p>
          <a:p>
            <a:r>
              <a:rPr lang="en-US" dirty="0"/>
              <a:t>Estimated Time: </a:t>
            </a:r>
            <a:r>
              <a:rPr lang="en-US" dirty="0" smtClean="0"/>
              <a:t>20 minutes</a:t>
            </a:r>
            <a:endParaRPr lang="en-US" dirty="0"/>
          </a:p>
        </p:txBody>
      </p:sp>
      <p:sp>
        <p:nvSpPr>
          <p:cNvPr id="98308" name="Rectangle 2"/>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
        <p:nvSpPr>
          <p:cNvPr id="98309" name="Rectangle 4"/>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a:buClr>
                <a:schemeClr val="accent2"/>
              </a:buClr>
              <a:buFont typeface="Wingdings 2" pitchFamily="18" charset="2"/>
              <a:buNone/>
            </a:pPr>
            <a:endParaRPr lang="en-US" dirty="0"/>
          </a:p>
        </p:txBody>
      </p:sp>
    </p:spTree>
  </p:cSld>
  <p:clrMapOvr>
    <a:masterClrMapping/>
  </p:clrMapOvr>
  <p:transition advClick="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r>
              <a:rPr lang="en-US" dirty="0"/>
              <a:t>Check Your Understanding</a:t>
            </a:r>
          </a:p>
        </p:txBody>
      </p:sp>
      <p:sp>
        <p:nvSpPr>
          <p:cNvPr id="50180" name="Rectangle 3"/>
          <p:cNvSpPr>
            <a:spLocks noGrp="1" noChangeArrowheads="1"/>
          </p:cNvSpPr>
          <p:nvPr>
            <p:ph type="body" idx="1"/>
          </p:nvPr>
        </p:nvSpPr>
        <p:spPr/>
        <p:txBody>
          <a:bodyPr/>
          <a:lstStyle/>
          <a:p>
            <a:pPr eaLnBrk="1" hangingPunct="1"/>
            <a:r>
              <a:rPr lang="en-US" dirty="0" smtClean="0"/>
              <a:t>What doesn’t SnapRestore revert?</a:t>
            </a:r>
          </a:p>
          <a:p>
            <a:pPr eaLnBrk="1" hangingPunct="1">
              <a:spcBef>
                <a:spcPts val="600"/>
              </a:spcBef>
            </a:pPr>
            <a:r>
              <a:rPr lang="en-US" dirty="0" smtClean="0"/>
              <a:t>Which option would you use in a </a:t>
            </a:r>
            <a:r>
              <a:rPr lang="en-US" dirty="0" smtClean="0">
                <a:latin typeface="Courier New" pitchFamily="49" charset="0"/>
              </a:rPr>
              <a:t>snaprestore</a:t>
            </a:r>
            <a:r>
              <a:rPr lang="en-US" dirty="0" smtClean="0"/>
              <a:t> command to perform a file restore? </a:t>
            </a:r>
          </a:p>
          <a:p>
            <a:pPr eaLnBrk="1" hangingPunct="1"/>
            <a:r>
              <a:rPr lang="en-US" altLang="ja-JP" dirty="0" smtClean="0">
                <a:ea typeface="ＭＳ Ｐゴシック" charset="-128"/>
              </a:rPr>
              <a:t>Snapshot copy deletions are ____________.</a:t>
            </a:r>
            <a:endParaRPr lang="en-US" dirty="0" smtClean="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p:txBody>
          <a:bodyPr/>
          <a:lstStyle/>
          <a:p>
            <a:r>
              <a:rPr lang="en-US" dirty="0"/>
              <a:t>Answers</a:t>
            </a:r>
          </a:p>
        </p:txBody>
      </p:sp>
      <p:sp>
        <p:nvSpPr>
          <p:cNvPr id="100355" name="Rectangle 3"/>
          <p:cNvSpPr>
            <a:spLocks noGrp="1" noChangeArrowheads="1"/>
          </p:cNvSpPr>
          <p:nvPr>
            <p:ph type="subTitle" idx="1"/>
          </p:nvPr>
        </p:nvSpPr>
        <p:spPr/>
        <p:txBody>
          <a:bodyPr/>
          <a:lstStyle/>
          <a:p>
            <a:r>
              <a:rPr lang="en-US" dirty="0" smtClean="0"/>
              <a:t>Module 18: SnapRestore</a:t>
            </a:r>
            <a:endParaRPr lang="en-US" dirty="0"/>
          </a:p>
        </p:txBody>
      </p:sp>
    </p:spTree>
  </p:cSld>
  <p:clrMapOvr>
    <a:masterClrMapping/>
  </p:clrMapOvr>
  <p:transition advClick="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Your Understanding: Answers</a:t>
            </a:r>
            <a:endParaRPr lang="en-US" dirty="0"/>
          </a:p>
        </p:txBody>
      </p:sp>
      <p:sp>
        <p:nvSpPr>
          <p:cNvPr id="3" name="Content Placeholder 2"/>
          <p:cNvSpPr>
            <a:spLocks noGrp="1"/>
          </p:cNvSpPr>
          <p:nvPr>
            <p:ph idx="1"/>
          </p:nvPr>
        </p:nvSpPr>
        <p:spPr/>
        <p:txBody>
          <a:bodyPr/>
          <a:lstStyle/>
          <a:p>
            <a:pPr eaLnBrk="1" hangingPunct="1"/>
            <a:r>
              <a:rPr lang="en-US" dirty="0" smtClean="0"/>
              <a:t>What doesn’t SnapRestore revert?</a:t>
            </a:r>
          </a:p>
          <a:p>
            <a:pPr lvl="1" eaLnBrk="1" hangingPunct="1">
              <a:spcBef>
                <a:spcPts val="600"/>
              </a:spcBef>
            </a:pPr>
            <a:r>
              <a:rPr lang="en-US" dirty="0" smtClean="0">
                <a:solidFill>
                  <a:schemeClr val="hlink"/>
                </a:solidFill>
              </a:rPr>
              <a:t>SnapRestore does not revert volume or aggregate settings such as RAID group size, RAID </a:t>
            </a:r>
            <a:r>
              <a:rPr lang="en-US" dirty="0" smtClean="0">
                <a:solidFill>
                  <a:srgbClr val="005BAE"/>
                </a:solidFill>
              </a:rPr>
              <a:t>type,  or volume/aggregate </a:t>
            </a:r>
            <a:r>
              <a:rPr lang="en-US" dirty="0" smtClean="0">
                <a:solidFill>
                  <a:schemeClr val="hlink"/>
                </a:solidFill>
              </a:rPr>
              <a:t>options</a:t>
            </a:r>
          </a:p>
          <a:p>
            <a:pPr eaLnBrk="1" hangingPunct="1">
              <a:spcBef>
                <a:spcPts val="600"/>
              </a:spcBef>
            </a:pPr>
            <a:r>
              <a:rPr lang="en-US" dirty="0" smtClean="0"/>
              <a:t>Which option would you use in a </a:t>
            </a:r>
            <a:r>
              <a:rPr lang="en-US" dirty="0" smtClean="0">
                <a:latin typeface="Courier New" pitchFamily="49" charset="0"/>
              </a:rPr>
              <a:t>snaprestore</a:t>
            </a:r>
            <a:r>
              <a:rPr lang="en-US" dirty="0" smtClean="0"/>
              <a:t> command to perform a file restore? </a:t>
            </a:r>
          </a:p>
          <a:p>
            <a:pPr lvl="1">
              <a:spcBef>
                <a:spcPts val="600"/>
              </a:spcBef>
            </a:pPr>
            <a:r>
              <a:rPr lang="en-US" dirty="0" smtClean="0">
                <a:solidFill>
                  <a:srgbClr val="005BAE"/>
                </a:solidFill>
                <a:latin typeface="Courier New" pitchFamily="49" charset="0"/>
              </a:rPr>
              <a:t>snap restore </a:t>
            </a:r>
            <a:r>
              <a:rPr lang="en-US" u="sng" dirty="0" smtClean="0">
                <a:solidFill>
                  <a:srgbClr val="005BAE"/>
                </a:solidFill>
                <a:latin typeface="Courier New" pitchFamily="49" charset="0"/>
              </a:rPr>
              <a:t>-t file</a:t>
            </a:r>
            <a:r>
              <a:rPr lang="en-US" dirty="0" smtClean="0">
                <a:solidFill>
                  <a:srgbClr val="005BAE"/>
                </a:solidFill>
                <a:latin typeface="Courier New" pitchFamily="49" charset="0"/>
              </a:rPr>
              <a:t> -s </a:t>
            </a:r>
            <a:r>
              <a:rPr lang="en-US" i="1" dirty="0" smtClean="0">
                <a:solidFill>
                  <a:srgbClr val="005BAE"/>
                </a:solidFill>
                <a:latin typeface="Courier New" pitchFamily="49" charset="0"/>
              </a:rPr>
              <a:t>snapshot_namepath_and_file_name</a:t>
            </a:r>
            <a:endParaRPr lang="en-US" sz="2200" dirty="0" smtClean="0">
              <a:solidFill>
                <a:srgbClr val="005BAE"/>
              </a:solidFill>
            </a:endParaRPr>
          </a:p>
          <a:p>
            <a:pPr eaLnBrk="1" hangingPunct="1"/>
            <a:r>
              <a:rPr lang="en-US" altLang="ja-JP" dirty="0" smtClean="0">
                <a:ea typeface="ＭＳ Ｐゴシック" charset="-128"/>
              </a:rPr>
              <a:t>Snapshot copy deletions are ____________.</a:t>
            </a:r>
            <a:endParaRPr lang="en-US" dirty="0" smtClean="0"/>
          </a:p>
          <a:p>
            <a:pPr lvl="1" eaLnBrk="1" hangingPunct="1">
              <a:spcBef>
                <a:spcPts val="600"/>
              </a:spcBef>
            </a:pPr>
            <a:r>
              <a:rPr lang="en-US" dirty="0" smtClean="0">
                <a:solidFill>
                  <a:srgbClr val="005BAE"/>
                </a:solidFill>
              </a:rPr>
              <a:t>Irrevocable; i</a:t>
            </a:r>
            <a:r>
              <a:rPr lang="en-US" altLang="ja-JP" dirty="0" smtClean="0">
                <a:solidFill>
                  <a:srgbClr val="005BAE"/>
                </a:solidFill>
                <a:ea typeface="ＭＳ Ｐゴシック" charset="-128"/>
              </a:rPr>
              <a:t>f you delete a Snapshot copy, you cannot recover it using SnapRestore</a:t>
            </a:r>
            <a:endParaRPr lang="en-US" dirty="0" smtClean="0">
              <a:solidFill>
                <a:srgbClr val="005BA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2010_NetAppUMaster">
  <a:themeElements>
    <a:clrScheme name="NetAppU">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
            <a:schemeClr val="accent2"/>
          </a:buClr>
          <a:buSzTx/>
          <a:buFont typeface="Wingdings 2" pitchFamily="18" charset="2"/>
          <a:buNone/>
          <a:tabLst/>
          <a:defRPr kumimoji="0" lang="en-US"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85B4"/>
        </a:dk2>
        <a:lt2>
          <a:srgbClr val="565656"/>
        </a:lt2>
        <a:accent1>
          <a:srgbClr val="A5A5A5"/>
        </a:accent1>
        <a:accent2>
          <a:srgbClr val="58A618"/>
        </a:accent2>
        <a:accent3>
          <a:srgbClr val="FFFFFF"/>
        </a:accent3>
        <a:accent4>
          <a:srgbClr val="000000"/>
        </a:accent4>
        <a:accent5>
          <a:srgbClr val="CFCFCF"/>
        </a:accent5>
        <a:accent6>
          <a:srgbClr val="4F9615"/>
        </a:accent6>
        <a:hlink>
          <a:srgbClr val="005BAE"/>
        </a:hlink>
        <a:folHlink>
          <a:srgbClr val="F95F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2D717B8FBB47746A9CB7C150D6476A2" ma:contentTypeVersion="0" ma:contentTypeDescription="Create a new document." ma:contentTypeScope="" ma:versionID="859d4e1b85f2d18649058069f523e161">
  <xsd:schema xmlns:xsd="http://www.w3.org/2001/XMLSchema" xmlns:p="http://schemas.microsoft.com/office/2006/metadata/properties" targetNamespace="http://schemas.microsoft.com/office/2006/metadata/properties" ma:root="true" ma:fieldsID="4aeb20c0e3442673af7ee10786458764">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C51D07A2-197F-4879-969B-4F42A202F866}"/>
</file>

<file path=customXml/itemProps2.xml><?xml version="1.0" encoding="utf-8"?>
<ds:datastoreItem xmlns:ds="http://schemas.openxmlformats.org/officeDocument/2006/customXml" ds:itemID="{56660672-2C43-402E-BA27-239EFA3FF41E}"/>
</file>

<file path=customXml/itemProps3.xml><?xml version="1.0" encoding="utf-8"?>
<ds:datastoreItem xmlns:ds="http://schemas.openxmlformats.org/officeDocument/2006/customXml" ds:itemID="{0911CCDA-EBEA-4351-94E3-BE2A360EB478}"/>
</file>

<file path=docProps/app.xml><?xml version="1.0" encoding="utf-8"?>
<Properties xmlns="http://schemas.openxmlformats.org/officeDocument/2006/extended-properties" xmlns:vt="http://schemas.openxmlformats.org/officeDocument/2006/docPropsVTypes">
  <Template/>
  <TotalTime>22001</TotalTime>
  <Words>2057</Words>
  <Application>Microsoft Office PowerPoint</Application>
  <PresentationFormat>Letter Paper (8.5x11 in)</PresentationFormat>
  <Paragraphs>308</Paragraphs>
  <Slides>31</Slides>
  <Notes>31</Notes>
  <HiddenSlides>2</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2010_NetAppUMaster</vt:lpstr>
      <vt:lpstr>SnapRestore</vt:lpstr>
      <vt:lpstr>Module Objectives</vt:lpstr>
      <vt:lpstr>SnapRestore</vt:lpstr>
      <vt:lpstr>SnapRestore of a  Volume or Aggregate</vt:lpstr>
      <vt:lpstr>How SnapRestore Works</vt:lpstr>
      <vt:lpstr>How SnapRestore Works (Cont.)</vt:lpstr>
      <vt:lpstr>How SnapRestore Works (Cont.)</vt:lpstr>
      <vt:lpstr>How SnapRestore Works (Cont.)</vt:lpstr>
      <vt:lpstr>How SnapRestore Works (Cont.)</vt:lpstr>
      <vt:lpstr>How SnapRestore Works (Cont.)</vt:lpstr>
      <vt:lpstr>How SnapRestore Works (Cont.)</vt:lpstr>
      <vt:lpstr>How SnapRestore Works (Cont.)</vt:lpstr>
      <vt:lpstr>Reverting a Volume</vt:lpstr>
      <vt:lpstr>Reverting a Aggregate</vt:lpstr>
      <vt:lpstr>SnapRestore of a  Single File</vt:lpstr>
      <vt:lpstr>Use SnapRestore with a Single File</vt:lpstr>
      <vt:lpstr>Use SnapRestore with a Single File (Cont.)</vt:lpstr>
      <vt:lpstr>Use SnapRestore with a Single File (Cont.)</vt:lpstr>
      <vt:lpstr>Use SnapRestore with a Single File</vt:lpstr>
      <vt:lpstr>Use SnapRestore with a Single File (Cont.)</vt:lpstr>
      <vt:lpstr>Reverting a File</vt:lpstr>
      <vt:lpstr>SnapRestore Versus Copying</vt:lpstr>
      <vt:lpstr>SnapRestore Considerations</vt:lpstr>
      <vt:lpstr>SnapRestore Rules</vt:lpstr>
      <vt:lpstr>SnapRestore and Backup Operations</vt:lpstr>
      <vt:lpstr>Module Summary</vt:lpstr>
      <vt:lpstr>Module Summary</vt:lpstr>
      <vt:lpstr>Exercise</vt:lpstr>
      <vt:lpstr>Check Your Understanding</vt:lpstr>
      <vt:lpstr>Answers</vt:lpstr>
      <vt:lpstr>Check Your Understanding: Answers</vt:lpstr>
    </vt:vector>
  </TitlesOfParts>
  <Company>NetApp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SnapRestore</dc:title>
  <dc:subject>Accelerated NCDA Boot Camp Data ONTAP 8.0 7-Mode</dc:subject>
  <dc:creator>Curtis Burchett</dc:creator>
  <cp:lastModifiedBy>Lenovo User</cp:lastModifiedBy>
  <cp:revision>2</cp:revision>
  <dcterms:created xsi:type="dcterms:W3CDTF">2007-11-29T22:14:11Z</dcterms:created>
  <dcterms:modified xsi:type="dcterms:W3CDTF">2010-04-17T23:16:25Z</dcterms:modified>
  <cp:category>Instructor Guide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0x01010052D717B8FBB47746A9CB7C150D6476A2</vt:lpwstr>
  </property>
  <property fmtid="{D5CDD505-2E9C-101B-9397-08002B2CF9AE}" pid="3" name="_AdHocReviewCycleID">
    <vt:i4>96676395</vt:i4>
  </property>
  <property fmtid="{D5CDD505-2E9C-101B-9397-08002B2CF9AE}" pid="4" name="_NewReviewCycle">
    <vt:lpwstr/>
  </property>
  <property fmtid="{D5CDD505-2E9C-101B-9397-08002B2CF9AE}" pid="5" name="_EmailSubject">
    <vt:lpwstr>Netapp Internet docs</vt:lpwstr>
  </property>
  <property fmtid="{D5CDD505-2E9C-101B-9397-08002B2CF9AE}" pid="6" name="_AuthorEmail">
    <vt:lpwstr>avinash.shetty@credit-suisse.com</vt:lpwstr>
  </property>
  <property fmtid="{D5CDD505-2E9C-101B-9397-08002B2CF9AE}" pid="7" name="_AuthorEmailDisplayName">
    <vt:lpwstr>Shetty, Avinash</vt:lpwstr>
  </property>
</Properties>
</file>