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58"/>
  </p:notesMasterIdLst>
  <p:handoutMasterIdLst>
    <p:handoutMasterId r:id="rId59"/>
  </p:handoutMasterIdLst>
  <p:sldIdLst>
    <p:sldId id="477" r:id="rId5"/>
    <p:sldId id="478" r:id="rId6"/>
    <p:sldId id="511" r:id="rId7"/>
    <p:sldId id="480" r:id="rId8"/>
    <p:sldId id="516" r:id="rId9"/>
    <p:sldId id="518" r:id="rId10"/>
    <p:sldId id="512" r:id="rId11"/>
    <p:sldId id="489" r:id="rId12"/>
    <p:sldId id="490" r:id="rId13"/>
    <p:sldId id="491" r:id="rId14"/>
    <p:sldId id="519" r:id="rId15"/>
    <p:sldId id="492" r:id="rId16"/>
    <p:sldId id="522" r:id="rId17"/>
    <p:sldId id="523" r:id="rId18"/>
    <p:sldId id="524" r:id="rId19"/>
    <p:sldId id="525" r:id="rId20"/>
    <p:sldId id="520" r:id="rId21"/>
    <p:sldId id="521" r:id="rId22"/>
    <p:sldId id="513" r:id="rId23"/>
    <p:sldId id="494" r:id="rId24"/>
    <p:sldId id="495" r:id="rId25"/>
    <p:sldId id="517" r:id="rId26"/>
    <p:sldId id="526" r:id="rId27"/>
    <p:sldId id="527" r:id="rId28"/>
    <p:sldId id="498" r:id="rId29"/>
    <p:sldId id="533" r:id="rId30"/>
    <p:sldId id="499" r:id="rId31"/>
    <p:sldId id="534" r:id="rId32"/>
    <p:sldId id="530" r:id="rId33"/>
    <p:sldId id="500" r:id="rId34"/>
    <p:sldId id="501" r:id="rId35"/>
    <p:sldId id="531" r:id="rId36"/>
    <p:sldId id="547" r:id="rId37"/>
    <p:sldId id="529" r:id="rId38"/>
    <p:sldId id="543" r:id="rId39"/>
    <p:sldId id="528" r:id="rId40"/>
    <p:sldId id="535" r:id="rId41"/>
    <p:sldId id="536" r:id="rId42"/>
    <p:sldId id="537" r:id="rId43"/>
    <p:sldId id="538" r:id="rId44"/>
    <p:sldId id="539" r:id="rId45"/>
    <p:sldId id="540" r:id="rId46"/>
    <p:sldId id="541" r:id="rId47"/>
    <p:sldId id="545" r:id="rId48"/>
    <p:sldId id="544" r:id="rId49"/>
    <p:sldId id="546" r:id="rId50"/>
    <p:sldId id="542" r:id="rId51"/>
    <p:sldId id="514" r:id="rId52"/>
    <p:sldId id="506" r:id="rId53"/>
    <p:sldId id="507" r:id="rId54"/>
    <p:sldId id="508" r:id="rId55"/>
    <p:sldId id="509" r:id="rId56"/>
    <p:sldId id="510" r:id="rId57"/>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 id="2" name="curtisb" initials="c"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461C"/>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760" autoAdjust="0"/>
    <p:restoredTop sz="64397" autoAdjust="0"/>
  </p:normalViewPr>
  <p:slideViewPr>
    <p:cSldViewPr snapToGrid="0">
      <p:cViewPr>
        <p:scale>
          <a:sx n="71" d="100"/>
          <a:sy n="71" d="100"/>
        </p:scale>
        <p:origin x="-1236" y="84"/>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7" d="100"/>
          <a:sy n="87" d="100"/>
        </p:scale>
        <p:origin x="-2892" y="210"/>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31.png"/></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5" qsCatId="simple" csTypeId="urn:microsoft.com/office/officeart/2005/8/colors/accent1_2#5"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1" dirty="0" smtClean="0"/>
            <a:t>Loss of Building</a:t>
          </a:r>
          <a:endParaRPr lang="en-US" sz="2300" b="1"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dirty="0" smtClean="0"/>
            <a:t>Loss </a:t>
          </a:r>
          <a:br>
            <a:rPr lang="en-US" sz="2300" dirty="0" smtClean="0"/>
          </a:br>
          <a:r>
            <a:rPr lang="en-US" sz="2300" dirty="0" smtClean="0"/>
            <a:t>of Site </a:t>
          </a:r>
          <a:endParaRPr lang="en-US" sz="2300"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2"/>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blipFill rotWithShape="0">
          <a:blip xmlns:r="http://schemas.openxmlformats.org/officeDocument/2006/relationships" r:embed="rId1"/>
          <a:stretch>
            <a:fillRect/>
          </a:stretch>
        </a:blip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3C96F4AE-9490-4267-849F-89DF31D279F4}" srcId="{6AE6C16C-6187-4DF8-A044-34AD5C61F8B4}" destId="{B27EDFAC-8D27-4728-BEDE-135F73DC8574}" srcOrd="2" destOrd="0" parTransId="{8866E9A3-8899-47DD-B018-F647C5EC6F6C}" sibTransId="{EAAD164E-8A6D-445F-BC20-E4C2DEEEF110}"/>
    <dgm:cxn modelId="{274DE811-7B46-40C1-B6DD-8420EE3A3BC3}" type="presOf" srcId="{B27EDFAC-8D27-4728-BEDE-135F73DC8574}" destId="{F49AFEB4-4554-46CE-B801-0C8FD40371B3}" srcOrd="0" destOrd="0" presId="urn:microsoft.com/office/officeart/2005/8/layout/arrow2"/>
    <dgm:cxn modelId="{D3337053-58D9-475C-A5BB-C12EF1AA27CA}" type="presOf" srcId="{D35DDAB1-14DD-449B-93DF-184DA7391696}" destId="{CBD48D7B-6188-4D23-9A06-B2827DE88084}" srcOrd="0" destOrd="0" presId="urn:microsoft.com/office/officeart/2005/8/layout/arrow2"/>
    <dgm:cxn modelId="{E518C812-1D03-4600-86B0-D35D93A74588}" srcId="{6AE6C16C-6187-4DF8-A044-34AD5C61F8B4}" destId="{D35DDAB1-14DD-449B-93DF-184DA7391696}" srcOrd="3" destOrd="0" parTransId="{921C0E74-7332-48BB-ACE9-A985969BB494}" sibTransId="{6202770F-7BCE-4623-A7A4-7BD61187F117}"/>
    <dgm:cxn modelId="{3490FC30-1820-4A95-99BD-45ADFB0DDEF9}" srcId="{6AE6C16C-6187-4DF8-A044-34AD5C61F8B4}" destId="{0534F3E5-7651-4E56-9E44-B64923061E4F}" srcOrd="0" destOrd="0" parTransId="{6DEA5D75-E31D-43BB-834F-DB420802268C}" sibTransId="{FE8B2414-423B-4727-9BF9-D2081AE4BE24}"/>
    <dgm:cxn modelId="{5BE27B6A-D31E-4FC5-AEFB-E7856C402FD1}" srcId="{6AE6C16C-6187-4DF8-A044-34AD5C61F8B4}" destId="{BDB9A5C5-193D-49C5-A7BB-02D8BF3DAE7E}" srcOrd="5" destOrd="0" parTransId="{7F678BCF-BA38-4D0F-A4C5-5FAB260EFCF1}" sibTransId="{93E2173A-396D-4D26-9AF8-52A6F1A86A4D}"/>
    <dgm:cxn modelId="{B5D70C39-8EF4-4D94-95B6-90B01D88A84A}" srcId="{6AE6C16C-6187-4DF8-A044-34AD5C61F8B4}" destId="{2F09563B-9550-4A33-83BE-F43F18DE4801}" srcOrd="1" destOrd="0" parTransId="{1F95B70B-C27B-4B67-BC54-8ED7E46AA521}" sibTransId="{AFEB5F5A-A093-4242-ADC2-D71D4E1F9F30}"/>
    <dgm:cxn modelId="{A2FD64C3-B506-44CD-9027-BAF4F1C8B64E}" type="presOf" srcId="{6AE6C16C-6187-4DF8-A044-34AD5C61F8B4}" destId="{7A167C21-A050-4BCE-A67C-BBBAA898D30B}" srcOrd="0" destOrd="0" presId="urn:microsoft.com/office/officeart/2005/8/layout/arrow2"/>
    <dgm:cxn modelId="{FB33B0B1-7D2C-4788-B3CA-B53D83515F21}" type="presOf" srcId="{0534F3E5-7651-4E56-9E44-B64923061E4F}" destId="{5C0A8FC8-AEE1-4B21-832F-3DB9FCC486F4}" srcOrd="0" destOrd="0" presId="urn:microsoft.com/office/officeart/2005/8/layout/arrow2"/>
    <dgm:cxn modelId="{08BBE638-9AF0-42DF-B50F-62EE5EE14ED8}" type="presOf" srcId="{FD6C0993-67B1-42C1-8B7F-B6367A268714}" destId="{18C89940-63FD-40F2-B0B4-CC39A003C550}" srcOrd="0" destOrd="0" presId="urn:microsoft.com/office/officeart/2005/8/layout/arrow2"/>
    <dgm:cxn modelId="{52ACEEFD-566E-4236-B797-0CDB31B6779F}" type="presOf" srcId="{2F09563B-9550-4A33-83BE-F43F18DE4801}" destId="{90504CEC-3A32-4FEC-8FAB-012918C81A42}"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C229B83F-BFF2-453C-829E-C842BCB811D1}" type="presParOf" srcId="{7A167C21-A050-4BCE-A67C-BBBAA898D30B}" destId="{4A8DD3C9-8D2E-4D98-A269-55ACD8D3E9D8}" srcOrd="0" destOrd="0" presId="urn:microsoft.com/office/officeart/2005/8/layout/arrow2"/>
    <dgm:cxn modelId="{E5A68126-6031-480F-A08D-8C6A668E3233}" type="presParOf" srcId="{7A167C21-A050-4BCE-A67C-BBBAA898D30B}" destId="{2D5EAF53-0A7E-4080-A986-C610A1A4EE4F}" srcOrd="1" destOrd="0" presId="urn:microsoft.com/office/officeart/2005/8/layout/arrow2"/>
    <dgm:cxn modelId="{4CE05E4E-F13D-457F-9905-D84A180FFC21}" type="presParOf" srcId="{2D5EAF53-0A7E-4080-A986-C610A1A4EE4F}" destId="{20C20B81-DF54-4957-91B3-F6EA924DE5B8}" srcOrd="0" destOrd="0" presId="urn:microsoft.com/office/officeart/2005/8/layout/arrow2"/>
    <dgm:cxn modelId="{C384D9CF-46DC-4A98-902E-0F44D335A132}" type="presParOf" srcId="{2D5EAF53-0A7E-4080-A986-C610A1A4EE4F}" destId="{5C0A8FC8-AEE1-4B21-832F-3DB9FCC486F4}" srcOrd="1" destOrd="0" presId="urn:microsoft.com/office/officeart/2005/8/layout/arrow2"/>
    <dgm:cxn modelId="{CBD4889A-4E25-4049-B889-95882DC0CA84}" type="presParOf" srcId="{2D5EAF53-0A7E-4080-A986-C610A1A4EE4F}" destId="{12521E11-655A-46F3-81AF-3DB61FFD24B6}" srcOrd="2" destOrd="0" presId="urn:microsoft.com/office/officeart/2005/8/layout/arrow2"/>
    <dgm:cxn modelId="{5A1087A5-FCA1-47C1-8EC7-9B18D2160410}" type="presParOf" srcId="{2D5EAF53-0A7E-4080-A986-C610A1A4EE4F}" destId="{90504CEC-3A32-4FEC-8FAB-012918C81A42}" srcOrd="3" destOrd="0" presId="urn:microsoft.com/office/officeart/2005/8/layout/arrow2"/>
    <dgm:cxn modelId="{A442605B-2F17-4D08-AC07-FB5EB317ADBE}" type="presParOf" srcId="{2D5EAF53-0A7E-4080-A986-C610A1A4EE4F}" destId="{1430353D-FAD7-448F-9C48-452E9320675B}" srcOrd="4" destOrd="0" presId="urn:microsoft.com/office/officeart/2005/8/layout/arrow2"/>
    <dgm:cxn modelId="{1C333D1D-B652-4C7C-9871-25EE2257A777}" type="presParOf" srcId="{2D5EAF53-0A7E-4080-A986-C610A1A4EE4F}" destId="{F49AFEB4-4554-46CE-B801-0C8FD40371B3}" srcOrd="5" destOrd="0" presId="urn:microsoft.com/office/officeart/2005/8/layout/arrow2"/>
    <dgm:cxn modelId="{B3803053-E1EC-4ECC-98C4-0D5A470AFD03}" type="presParOf" srcId="{2D5EAF53-0A7E-4080-A986-C610A1A4EE4F}" destId="{B90CE359-B087-47E1-8819-906A09E50C6A}" srcOrd="6" destOrd="0" presId="urn:microsoft.com/office/officeart/2005/8/layout/arrow2"/>
    <dgm:cxn modelId="{ED2E3472-56EB-43D2-B9B4-6768AC83CAC0}" type="presParOf" srcId="{2D5EAF53-0A7E-4080-A986-C610A1A4EE4F}" destId="{CBD48D7B-6188-4D23-9A06-B2827DE88084}" srcOrd="7" destOrd="0" presId="urn:microsoft.com/office/officeart/2005/8/layout/arrow2"/>
    <dgm:cxn modelId="{2A623F74-CE9F-4176-98E1-E83CBACEB970}" type="presParOf" srcId="{2D5EAF53-0A7E-4080-A986-C610A1A4EE4F}" destId="{9BC03D35-43B9-402F-BB1B-9861ED2AF90C}" srcOrd="8" destOrd="0" presId="urn:microsoft.com/office/officeart/2005/8/layout/arrow2"/>
    <dgm:cxn modelId="{A72F8D46-5920-43AF-9420-1BB3710DA70E}" type="presParOf" srcId="{2D5EAF53-0A7E-4080-A986-C610A1A4EE4F}" destId="{18C89940-63FD-40F2-B0B4-CC39A003C550}" srcOrd="9" destOrd="0" presId="urn:microsoft.com/office/officeart/2005/8/layout/arrow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6C16C-6187-4DF8-A044-34AD5C61F8B4}" type="doc">
      <dgm:prSet loTypeId="urn:microsoft.com/office/officeart/2005/8/layout/arrow2" loCatId="process" qsTypeId="urn:microsoft.com/office/officeart/2005/8/quickstyle/simple1#6" qsCatId="simple" csTypeId="urn:microsoft.com/office/officeart/2005/8/colors/accent1_2#6" csCatId="accent1" phldr="1"/>
      <dgm:spPr/>
    </dgm:pt>
    <dgm:pt modelId="{0534F3E5-7651-4E56-9E44-B64923061E4F}">
      <dgm:prSet phldrT="[Text]" custT="1"/>
      <dgm:spPr/>
      <dgm:t>
        <a:bodyPr/>
        <a:lstStyle/>
        <a:p>
          <a:r>
            <a:rPr lang="en-US" sz="2300" b="0" dirty="0" smtClean="0"/>
            <a:t>Loss of Cable</a:t>
          </a:r>
          <a:endParaRPr lang="en-US" sz="2300" b="0" dirty="0"/>
        </a:p>
      </dgm:t>
    </dgm:pt>
    <dgm:pt modelId="{6DEA5D75-E31D-43BB-834F-DB420802268C}" type="parTrans" cxnId="{3490FC30-1820-4A95-99BD-45ADFB0DDEF9}">
      <dgm:prSet/>
      <dgm:spPr/>
      <dgm:t>
        <a:bodyPr/>
        <a:lstStyle/>
        <a:p>
          <a:endParaRPr lang="en-US"/>
        </a:p>
      </dgm:t>
    </dgm:pt>
    <dgm:pt modelId="{FE8B2414-423B-4727-9BF9-D2081AE4BE24}" type="sibTrans" cxnId="{3490FC30-1820-4A95-99BD-45ADFB0DDEF9}">
      <dgm:prSet/>
      <dgm:spPr/>
      <dgm:t>
        <a:bodyPr/>
        <a:lstStyle/>
        <a:p>
          <a:endParaRPr lang="en-US"/>
        </a:p>
      </dgm:t>
    </dgm:pt>
    <dgm:pt modelId="{2F09563B-9550-4A33-83BE-F43F18DE4801}">
      <dgm:prSet phldrT="[Text]" custT="1"/>
      <dgm:spPr/>
      <dgm:t>
        <a:bodyPr/>
        <a:lstStyle/>
        <a:p>
          <a:r>
            <a:rPr lang="en-US" sz="2300" b="0" dirty="0" smtClean="0"/>
            <a:t>Loss of Shelf</a:t>
          </a:r>
          <a:endParaRPr lang="en-US" sz="2300" b="0" dirty="0"/>
        </a:p>
      </dgm:t>
    </dgm:pt>
    <dgm:pt modelId="{1F95B70B-C27B-4B67-BC54-8ED7E46AA521}" type="parTrans" cxnId="{B5D70C39-8EF4-4D94-95B6-90B01D88A84A}">
      <dgm:prSet/>
      <dgm:spPr/>
      <dgm:t>
        <a:bodyPr/>
        <a:lstStyle/>
        <a:p>
          <a:endParaRPr lang="en-US"/>
        </a:p>
      </dgm:t>
    </dgm:pt>
    <dgm:pt modelId="{AFEB5F5A-A093-4242-ADC2-D71D4E1F9F30}" type="sibTrans" cxnId="{B5D70C39-8EF4-4D94-95B6-90B01D88A84A}">
      <dgm:prSet/>
      <dgm:spPr/>
      <dgm:t>
        <a:bodyPr/>
        <a:lstStyle/>
        <a:p>
          <a:endParaRPr lang="en-US"/>
        </a:p>
      </dgm:t>
    </dgm:pt>
    <dgm:pt modelId="{B27EDFAC-8D27-4728-BEDE-135F73DC8574}">
      <dgm:prSet phldrT="[Text]" custT="1"/>
      <dgm:spPr/>
      <dgm:t>
        <a:bodyPr/>
        <a:lstStyle/>
        <a:p>
          <a:r>
            <a:rPr lang="en-US" sz="2300" b="0" dirty="0" smtClean="0"/>
            <a:t>Loss of Controller </a:t>
          </a:r>
          <a:endParaRPr lang="en-US" sz="2300" b="0" dirty="0"/>
        </a:p>
      </dgm:t>
    </dgm:pt>
    <dgm:pt modelId="{8866E9A3-8899-47DD-B018-F647C5EC6F6C}" type="parTrans" cxnId="{3C96F4AE-9490-4267-849F-89DF31D279F4}">
      <dgm:prSet/>
      <dgm:spPr/>
      <dgm:t>
        <a:bodyPr/>
        <a:lstStyle/>
        <a:p>
          <a:endParaRPr lang="en-US"/>
        </a:p>
      </dgm:t>
    </dgm:pt>
    <dgm:pt modelId="{EAAD164E-8A6D-445F-BC20-E4C2DEEEF110}" type="sibTrans" cxnId="{3C96F4AE-9490-4267-849F-89DF31D279F4}">
      <dgm:prSet/>
      <dgm:spPr/>
      <dgm:t>
        <a:bodyPr/>
        <a:lstStyle/>
        <a:p>
          <a:endParaRPr lang="en-US"/>
        </a:p>
      </dgm:t>
    </dgm:pt>
    <dgm:pt modelId="{D35DDAB1-14DD-449B-93DF-184DA7391696}">
      <dgm:prSet phldrT="[Text]" custT="1"/>
      <dgm:spPr/>
      <dgm:t>
        <a:bodyPr/>
        <a:lstStyle/>
        <a:p>
          <a:r>
            <a:rPr lang="en-US" sz="2300" b="0" dirty="0" smtClean="0"/>
            <a:t>Loss of Building</a:t>
          </a:r>
          <a:endParaRPr lang="en-US" sz="2300" b="0" dirty="0"/>
        </a:p>
      </dgm:t>
    </dgm:pt>
    <dgm:pt modelId="{921C0E74-7332-48BB-ACE9-A985969BB494}" type="parTrans" cxnId="{E518C812-1D03-4600-86B0-D35D93A74588}">
      <dgm:prSet/>
      <dgm:spPr/>
      <dgm:t>
        <a:bodyPr/>
        <a:lstStyle/>
        <a:p>
          <a:endParaRPr lang="en-US"/>
        </a:p>
      </dgm:t>
    </dgm:pt>
    <dgm:pt modelId="{6202770F-7BCE-4623-A7A4-7BD61187F117}" type="sibTrans" cxnId="{E518C812-1D03-4600-86B0-D35D93A74588}">
      <dgm:prSet/>
      <dgm:spPr/>
      <dgm:t>
        <a:bodyPr/>
        <a:lstStyle/>
        <a:p>
          <a:endParaRPr lang="en-US"/>
        </a:p>
      </dgm:t>
    </dgm:pt>
    <dgm:pt modelId="{FD6C0993-67B1-42C1-8B7F-B6367A268714}">
      <dgm:prSet phldrT="[Text]" custT="1"/>
      <dgm:spPr/>
      <dgm:t>
        <a:bodyPr/>
        <a:lstStyle/>
        <a:p>
          <a:r>
            <a:rPr lang="en-US" sz="2300" b="1" dirty="0" smtClean="0"/>
            <a:t>Loss of Site </a:t>
          </a:r>
          <a:endParaRPr lang="en-US" sz="2300" b="1" dirty="0"/>
        </a:p>
      </dgm:t>
    </dgm:pt>
    <dgm:pt modelId="{BB129977-FEC8-433D-BBCB-12CCEFF8677C}" type="parTrans" cxnId="{BCE280A3-1A37-4447-8FD0-C5BD28664928}">
      <dgm:prSet/>
      <dgm:spPr/>
      <dgm:t>
        <a:bodyPr/>
        <a:lstStyle/>
        <a:p>
          <a:endParaRPr lang="en-US"/>
        </a:p>
      </dgm:t>
    </dgm:pt>
    <dgm:pt modelId="{E53FDF88-8DC1-40F4-B505-2BF3779685F8}" type="sibTrans" cxnId="{BCE280A3-1A37-4447-8FD0-C5BD28664928}">
      <dgm:prSet/>
      <dgm:spPr/>
      <dgm:t>
        <a:bodyPr/>
        <a:lstStyle/>
        <a:p>
          <a:endParaRPr lang="en-US"/>
        </a:p>
      </dgm:t>
    </dgm:pt>
    <dgm:pt modelId="{BDB9A5C5-193D-49C5-A7BB-02D8BF3DAE7E}">
      <dgm:prSet phldrT="[Text]"/>
      <dgm:spPr/>
      <dgm:t>
        <a:bodyPr/>
        <a:lstStyle/>
        <a:p>
          <a:endParaRPr lang="en-US" dirty="0"/>
        </a:p>
      </dgm:t>
    </dgm:pt>
    <dgm:pt modelId="{7F678BCF-BA38-4D0F-A4C5-5FAB260EFCF1}" type="parTrans" cxnId="{5BE27B6A-D31E-4FC5-AEFB-E7856C402FD1}">
      <dgm:prSet/>
      <dgm:spPr/>
      <dgm:t>
        <a:bodyPr/>
        <a:lstStyle/>
        <a:p>
          <a:endParaRPr lang="en-US"/>
        </a:p>
      </dgm:t>
    </dgm:pt>
    <dgm:pt modelId="{93E2173A-396D-4D26-9AF8-52A6F1A86A4D}" type="sibTrans" cxnId="{5BE27B6A-D31E-4FC5-AEFB-E7856C402FD1}">
      <dgm:prSet/>
      <dgm:spPr/>
      <dgm:t>
        <a:bodyPr/>
        <a:lstStyle/>
        <a:p>
          <a:endParaRPr lang="en-US"/>
        </a:p>
      </dgm:t>
    </dgm:pt>
    <dgm:pt modelId="{7A167C21-A050-4BCE-A67C-BBBAA898D30B}" type="pres">
      <dgm:prSet presAssocID="{6AE6C16C-6187-4DF8-A044-34AD5C61F8B4}" presName="arrowDiagram" presStyleCnt="0">
        <dgm:presLayoutVars>
          <dgm:chMax val="5"/>
          <dgm:dir/>
          <dgm:resizeHandles val="exact"/>
        </dgm:presLayoutVars>
      </dgm:prSet>
      <dgm:spPr/>
    </dgm:pt>
    <dgm:pt modelId="{4A8DD3C9-8D2E-4D98-A269-55ACD8D3E9D8}" type="pres">
      <dgm:prSet presAssocID="{6AE6C16C-6187-4DF8-A044-34AD5C61F8B4}" presName="arrow" presStyleLbl="bgShp" presStyleIdx="0" presStyleCnt="1"/>
      <dgm:spPr/>
    </dgm:pt>
    <dgm:pt modelId="{2D5EAF53-0A7E-4080-A986-C610A1A4EE4F}" type="pres">
      <dgm:prSet presAssocID="{6AE6C16C-6187-4DF8-A044-34AD5C61F8B4}" presName="arrowDiagram5" presStyleCnt="0"/>
      <dgm:spPr/>
    </dgm:pt>
    <dgm:pt modelId="{20C20B81-DF54-4957-91B3-F6EA924DE5B8}" type="pres">
      <dgm:prSet presAssocID="{0534F3E5-7651-4E56-9E44-B64923061E4F}" presName="bullet5a" presStyleLbl="node1" presStyleIdx="0" presStyleCnt="5" custLinFactY="3344" custLinFactNeighborX="-88580" custLinFactNeighborY="100000"/>
      <dgm:spPr>
        <a:solidFill>
          <a:schemeClr val="accent1"/>
        </a:solidFill>
      </dgm:spPr>
    </dgm:pt>
    <dgm:pt modelId="{5C0A8FC8-AEE1-4B21-832F-3DB9FCC486F4}" type="pres">
      <dgm:prSet presAssocID="{0534F3E5-7651-4E56-9E44-B64923061E4F}" presName="textBox5a" presStyleLbl="revTx" presStyleIdx="0" presStyleCnt="5" custScaleX="133829" custScaleY="75771" custLinFactNeighborX="10368" custLinFactNeighborY="-5207">
        <dgm:presLayoutVars>
          <dgm:bulletEnabled val="1"/>
        </dgm:presLayoutVars>
      </dgm:prSet>
      <dgm:spPr/>
      <dgm:t>
        <a:bodyPr/>
        <a:lstStyle/>
        <a:p>
          <a:endParaRPr lang="en-US"/>
        </a:p>
      </dgm:t>
    </dgm:pt>
    <dgm:pt modelId="{12521E11-655A-46F3-81AF-3DB61FFD24B6}" type="pres">
      <dgm:prSet presAssocID="{2F09563B-9550-4A33-83BE-F43F18DE4801}" presName="bullet5b" presStyleLbl="node1" presStyleIdx="1" presStyleCnt="5" custLinFactX="-100000" custLinFactY="65062" custLinFactNeighborX="-107506" custLinFactNeighborY="100000"/>
      <dgm:spPr>
        <a:solidFill>
          <a:schemeClr val="accent1"/>
        </a:solidFill>
      </dgm:spPr>
    </dgm:pt>
    <dgm:pt modelId="{90504CEC-3A32-4FEC-8FAB-012918C81A42}" type="pres">
      <dgm:prSet presAssocID="{2F09563B-9550-4A33-83BE-F43F18DE4801}" presName="textBox5b" presStyleLbl="revTx" presStyleIdx="1" presStyleCnt="5" custScaleX="102612" custScaleY="62080" custLinFactNeighborX="-41933" custLinFactNeighborY="-4903">
        <dgm:presLayoutVars>
          <dgm:bulletEnabled val="1"/>
        </dgm:presLayoutVars>
      </dgm:prSet>
      <dgm:spPr/>
      <dgm:t>
        <a:bodyPr/>
        <a:lstStyle/>
        <a:p>
          <a:endParaRPr lang="en-US"/>
        </a:p>
      </dgm:t>
    </dgm:pt>
    <dgm:pt modelId="{1430353D-FAD7-448F-9C48-452E9320675B}" type="pres">
      <dgm:prSet presAssocID="{B27EDFAC-8D27-4728-BEDE-135F73DC8574}" presName="bullet5c" presStyleLbl="node1" presStyleIdx="2" presStyleCnt="5" custLinFactX="-100000" custLinFactY="30872" custLinFactNeighborX="-151132" custLinFactNeighborY="100000"/>
      <dgm:spPr>
        <a:solidFill>
          <a:schemeClr val="accent1"/>
        </a:solidFill>
      </dgm:spPr>
    </dgm:pt>
    <dgm:pt modelId="{F49AFEB4-4554-46CE-B801-0C8FD40371B3}" type="pres">
      <dgm:prSet presAssocID="{B27EDFAC-8D27-4728-BEDE-135F73DC8574}" presName="textBox5c" presStyleLbl="revTx" presStyleIdx="2" presStyleCnt="5" custScaleX="111614" custScaleY="29430" custLinFactNeighborX="-56301" custLinFactNeighborY="-22505">
        <dgm:presLayoutVars>
          <dgm:bulletEnabled val="1"/>
        </dgm:presLayoutVars>
      </dgm:prSet>
      <dgm:spPr/>
      <dgm:t>
        <a:bodyPr/>
        <a:lstStyle/>
        <a:p>
          <a:endParaRPr lang="en-US"/>
        </a:p>
      </dgm:t>
    </dgm:pt>
    <dgm:pt modelId="{B90CE359-B087-47E1-8819-906A09E50C6A}" type="pres">
      <dgm:prSet presAssocID="{D35DDAB1-14DD-449B-93DF-184DA7391696}" presName="bullet5d" presStyleLbl="node1" presStyleIdx="3" presStyleCnt="5" custLinFactX="-100000" custLinFactNeighborX="-154670" custLinFactNeighborY="87628"/>
      <dgm:spPr>
        <a:solidFill>
          <a:schemeClr val="accent1"/>
        </a:solidFill>
      </dgm:spPr>
    </dgm:pt>
    <dgm:pt modelId="{CBD48D7B-6188-4D23-9A06-B2827DE88084}" type="pres">
      <dgm:prSet presAssocID="{D35DDAB1-14DD-449B-93DF-184DA7391696}" presName="textBox5d" presStyleLbl="revTx" presStyleIdx="3" presStyleCnt="5" custScaleY="34673" custLinFactNeighborX="-78947" custLinFactNeighborY="-23923">
        <dgm:presLayoutVars>
          <dgm:bulletEnabled val="1"/>
        </dgm:presLayoutVars>
      </dgm:prSet>
      <dgm:spPr/>
      <dgm:t>
        <a:bodyPr/>
        <a:lstStyle/>
        <a:p>
          <a:endParaRPr lang="en-US"/>
        </a:p>
      </dgm:t>
    </dgm:pt>
    <dgm:pt modelId="{9BC03D35-43B9-402F-BB1B-9861ED2AF90C}" type="pres">
      <dgm:prSet presAssocID="{FD6C0993-67B1-42C1-8B7F-B6367A268714}" presName="bullet5e" presStyleLbl="node1" presStyleIdx="4" presStyleCnt="5" custLinFactX="-100000" custLinFactNeighborX="-138551" custLinFactNeighborY="45131"/>
      <dgm:spPr>
        <a:solidFill>
          <a:schemeClr val="accent2"/>
        </a:solidFill>
      </dgm:spPr>
      <dgm:t>
        <a:bodyPr/>
        <a:lstStyle/>
        <a:p>
          <a:endParaRPr lang="en-US"/>
        </a:p>
      </dgm:t>
    </dgm:pt>
    <dgm:pt modelId="{18C89940-63FD-40F2-B0B4-CC39A003C550}" type="pres">
      <dgm:prSet presAssocID="{FD6C0993-67B1-42C1-8B7F-B6367A268714}" presName="textBox5e" presStyleLbl="revTx" presStyleIdx="4" presStyleCnt="5" custScaleX="86419" custScaleY="21338" custLinFactX="-1019" custLinFactNeighborX="-100000" custLinFactNeighborY="-36908">
        <dgm:presLayoutVars>
          <dgm:bulletEnabled val="1"/>
        </dgm:presLayoutVars>
      </dgm:prSet>
      <dgm:spPr/>
      <dgm:t>
        <a:bodyPr/>
        <a:lstStyle/>
        <a:p>
          <a:endParaRPr lang="en-US"/>
        </a:p>
      </dgm:t>
    </dgm:pt>
  </dgm:ptLst>
  <dgm:cxnLst>
    <dgm:cxn modelId="{3C96F4AE-9490-4267-849F-89DF31D279F4}" srcId="{6AE6C16C-6187-4DF8-A044-34AD5C61F8B4}" destId="{B27EDFAC-8D27-4728-BEDE-135F73DC8574}" srcOrd="2" destOrd="0" parTransId="{8866E9A3-8899-47DD-B018-F647C5EC6F6C}" sibTransId="{EAAD164E-8A6D-445F-BC20-E4C2DEEEF110}"/>
    <dgm:cxn modelId="{E518C812-1D03-4600-86B0-D35D93A74588}" srcId="{6AE6C16C-6187-4DF8-A044-34AD5C61F8B4}" destId="{D35DDAB1-14DD-449B-93DF-184DA7391696}" srcOrd="3" destOrd="0" parTransId="{921C0E74-7332-48BB-ACE9-A985969BB494}" sibTransId="{6202770F-7BCE-4623-A7A4-7BD61187F117}"/>
    <dgm:cxn modelId="{AE4CB197-065A-4C14-BE88-7304C4F90FA5}" type="presOf" srcId="{FD6C0993-67B1-42C1-8B7F-B6367A268714}" destId="{18C89940-63FD-40F2-B0B4-CC39A003C550}" srcOrd="0" destOrd="0" presId="urn:microsoft.com/office/officeart/2005/8/layout/arrow2"/>
    <dgm:cxn modelId="{3490FC30-1820-4A95-99BD-45ADFB0DDEF9}" srcId="{6AE6C16C-6187-4DF8-A044-34AD5C61F8B4}" destId="{0534F3E5-7651-4E56-9E44-B64923061E4F}" srcOrd="0" destOrd="0" parTransId="{6DEA5D75-E31D-43BB-834F-DB420802268C}" sibTransId="{FE8B2414-423B-4727-9BF9-D2081AE4BE24}"/>
    <dgm:cxn modelId="{5BE27B6A-D31E-4FC5-AEFB-E7856C402FD1}" srcId="{6AE6C16C-6187-4DF8-A044-34AD5C61F8B4}" destId="{BDB9A5C5-193D-49C5-A7BB-02D8BF3DAE7E}" srcOrd="5" destOrd="0" parTransId="{7F678BCF-BA38-4D0F-A4C5-5FAB260EFCF1}" sibTransId="{93E2173A-396D-4D26-9AF8-52A6F1A86A4D}"/>
    <dgm:cxn modelId="{B5D70C39-8EF4-4D94-95B6-90B01D88A84A}" srcId="{6AE6C16C-6187-4DF8-A044-34AD5C61F8B4}" destId="{2F09563B-9550-4A33-83BE-F43F18DE4801}" srcOrd="1" destOrd="0" parTransId="{1F95B70B-C27B-4B67-BC54-8ED7E46AA521}" sibTransId="{AFEB5F5A-A093-4242-ADC2-D71D4E1F9F30}"/>
    <dgm:cxn modelId="{5339BBDB-7186-4EF3-AA63-CF2BE6F59846}" type="presOf" srcId="{0534F3E5-7651-4E56-9E44-B64923061E4F}" destId="{5C0A8FC8-AEE1-4B21-832F-3DB9FCC486F4}" srcOrd="0" destOrd="0" presId="urn:microsoft.com/office/officeart/2005/8/layout/arrow2"/>
    <dgm:cxn modelId="{EB3E1A0B-8A48-48E1-8DAC-E74DDE10E0D3}" type="presOf" srcId="{6AE6C16C-6187-4DF8-A044-34AD5C61F8B4}" destId="{7A167C21-A050-4BCE-A67C-BBBAA898D30B}" srcOrd="0" destOrd="0" presId="urn:microsoft.com/office/officeart/2005/8/layout/arrow2"/>
    <dgm:cxn modelId="{E6F27678-0658-4D86-BB57-6D7717582AA0}" type="presOf" srcId="{2F09563B-9550-4A33-83BE-F43F18DE4801}" destId="{90504CEC-3A32-4FEC-8FAB-012918C81A42}" srcOrd="0" destOrd="0" presId="urn:microsoft.com/office/officeart/2005/8/layout/arrow2"/>
    <dgm:cxn modelId="{C54EB5B8-74AE-478A-B127-B41166A9A3E3}" type="presOf" srcId="{B27EDFAC-8D27-4728-BEDE-135F73DC8574}" destId="{F49AFEB4-4554-46CE-B801-0C8FD40371B3}" srcOrd="0" destOrd="0" presId="urn:microsoft.com/office/officeart/2005/8/layout/arrow2"/>
    <dgm:cxn modelId="{80941384-7796-41D9-A2EE-E7A58978ABC6}" type="presOf" srcId="{D35DDAB1-14DD-449B-93DF-184DA7391696}" destId="{CBD48D7B-6188-4D23-9A06-B2827DE88084}" srcOrd="0" destOrd="0" presId="urn:microsoft.com/office/officeart/2005/8/layout/arrow2"/>
    <dgm:cxn modelId="{BCE280A3-1A37-4447-8FD0-C5BD28664928}" srcId="{6AE6C16C-6187-4DF8-A044-34AD5C61F8B4}" destId="{FD6C0993-67B1-42C1-8B7F-B6367A268714}" srcOrd="4" destOrd="0" parTransId="{BB129977-FEC8-433D-BBCB-12CCEFF8677C}" sibTransId="{E53FDF88-8DC1-40F4-B505-2BF3779685F8}"/>
    <dgm:cxn modelId="{136C3F1E-4DF9-4459-9771-DD3154747058}" type="presParOf" srcId="{7A167C21-A050-4BCE-A67C-BBBAA898D30B}" destId="{4A8DD3C9-8D2E-4D98-A269-55ACD8D3E9D8}" srcOrd="0" destOrd="0" presId="urn:microsoft.com/office/officeart/2005/8/layout/arrow2"/>
    <dgm:cxn modelId="{203A35E1-69CD-49AE-A5BD-B0F7E25838B5}" type="presParOf" srcId="{7A167C21-A050-4BCE-A67C-BBBAA898D30B}" destId="{2D5EAF53-0A7E-4080-A986-C610A1A4EE4F}" srcOrd="1" destOrd="0" presId="urn:microsoft.com/office/officeart/2005/8/layout/arrow2"/>
    <dgm:cxn modelId="{A4DDDD22-79AF-4574-9F56-6638A27B9E6E}" type="presParOf" srcId="{2D5EAF53-0A7E-4080-A986-C610A1A4EE4F}" destId="{20C20B81-DF54-4957-91B3-F6EA924DE5B8}" srcOrd="0" destOrd="0" presId="urn:microsoft.com/office/officeart/2005/8/layout/arrow2"/>
    <dgm:cxn modelId="{FF4B1050-FCFA-4A0C-99E7-3188CC1E4AEC}" type="presParOf" srcId="{2D5EAF53-0A7E-4080-A986-C610A1A4EE4F}" destId="{5C0A8FC8-AEE1-4B21-832F-3DB9FCC486F4}" srcOrd="1" destOrd="0" presId="urn:microsoft.com/office/officeart/2005/8/layout/arrow2"/>
    <dgm:cxn modelId="{11252027-5082-4467-A7E2-B45678FAAB02}" type="presParOf" srcId="{2D5EAF53-0A7E-4080-A986-C610A1A4EE4F}" destId="{12521E11-655A-46F3-81AF-3DB61FFD24B6}" srcOrd="2" destOrd="0" presId="urn:microsoft.com/office/officeart/2005/8/layout/arrow2"/>
    <dgm:cxn modelId="{8E9E4751-DEF1-431B-9FC2-7AB28A850C7F}" type="presParOf" srcId="{2D5EAF53-0A7E-4080-A986-C610A1A4EE4F}" destId="{90504CEC-3A32-4FEC-8FAB-012918C81A42}" srcOrd="3" destOrd="0" presId="urn:microsoft.com/office/officeart/2005/8/layout/arrow2"/>
    <dgm:cxn modelId="{22D8402E-4F9C-4795-AAD3-500666015AF9}" type="presParOf" srcId="{2D5EAF53-0A7E-4080-A986-C610A1A4EE4F}" destId="{1430353D-FAD7-448F-9C48-452E9320675B}" srcOrd="4" destOrd="0" presId="urn:microsoft.com/office/officeart/2005/8/layout/arrow2"/>
    <dgm:cxn modelId="{99F57298-F132-4BE5-B69E-831B541E83FE}" type="presParOf" srcId="{2D5EAF53-0A7E-4080-A986-C610A1A4EE4F}" destId="{F49AFEB4-4554-46CE-B801-0C8FD40371B3}" srcOrd="5" destOrd="0" presId="urn:microsoft.com/office/officeart/2005/8/layout/arrow2"/>
    <dgm:cxn modelId="{A896A541-0D35-4DB9-BB4F-668251A94AB3}" type="presParOf" srcId="{2D5EAF53-0A7E-4080-A986-C610A1A4EE4F}" destId="{B90CE359-B087-47E1-8819-906A09E50C6A}" srcOrd="6" destOrd="0" presId="urn:microsoft.com/office/officeart/2005/8/layout/arrow2"/>
    <dgm:cxn modelId="{C76E59B7-C2C9-4242-9895-29A027C12277}" type="presParOf" srcId="{2D5EAF53-0A7E-4080-A986-C610A1A4EE4F}" destId="{CBD48D7B-6188-4D23-9A06-B2827DE88084}" srcOrd="7" destOrd="0" presId="urn:microsoft.com/office/officeart/2005/8/layout/arrow2"/>
    <dgm:cxn modelId="{945349FF-3DEA-4193-9F8F-65DDBEF41EEC}" type="presParOf" srcId="{2D5EAF53-0A7E-4080-A986-C610A1A4EE4F}" destId="{9BC03D35-43B9-402F-BB1B-9861ED2AF90C}" srcOrd="8" destOrd="0" presId="urn:microsoft.com/office/officeart/2005/8/layout/arrow2"/>
    <dgm:cxn modelId="{3944FC73-4774-49F9-A56C-4D4CC4770FCD}" type="presParOf" srcId="{2D5EAF53-0A7E-4080-A986-C610A1A4EE4F}" destId="{18C89940-63FD-40F2-B0B4-CC39A003C550}" srcOrd="9" destOrd="0" presId="urn:microsoft.com/office/officeart/2005/8/layout/arrow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Building</a:t>
          </a:r>
          <a:endParaRPr lang="en-US" sz="2300" b="1"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kern="1200" dirty="0" smtClean="0"/>
            <a:t>Loss </a:t>
          </a:r>
          <a:br>
            <a:rPr lang="en-US" sz="2300" kern="1200" dirty="0" smtClean="0"/>
          </a:br>
          <a:r>
            <a:rPr lang="en-US" sz="2300" kern="1200" dirty="0" smtClean="0"/>
            <a:t>of Site </a:t>
          </a:r>
          <a:endParaRPr lang="en-US" sz="2300" kern="1200" dirty="0"/>
        </a:p>
      </dsp:txBody>
      <dsp:txXfrm>
        <a:off x="4574525" y="1361279"/>
        <a:ext cx="1292880" cy="7342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8DD3C9-8D2E-4D98-A269-55ACD8D3E9D8}">
      <dsp:nvSpPr>
        <dsp:cNvPr id="0" name=""/>
        <dsp:cNvSpPr/>
      </dsp:nvSpPr>
      <dsp:spPr>
        <a:xfrm>
          <a:off x="0" y="43656"/>
          <a:ext cx="7480300" cy="4675187"/>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C20B81-DF54-4957-91B3-F6EA924DE5B8}">
      <dsp:nvSpPr>
        <dsp:cNvPr id="0" name=""/>
        <dsp:cNvSpPr/>
      </dsp:nvSpPr>
      <dsp:spPr>
        <a:xfrm>
          <a:off x="584410" y="3697925"/>
          <a:ext cx="172046" cy="172046"/>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0A8FC8-AEE1-4B21-832F-3DB9FCC486F4}">
      <dsp:nvSpPr>
        <dsp:cNvPr id="0" name=""/>
        <dsp:cNvSpPr/>
      </dsp:nvSpPr>
      <dsp:spPr>
        <a:xfrm>
          <a:off x="758682" y="3683008"/>
          <a:ext cx="1311416" cy="843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64"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Cable</a:t>
          </a:r>
          <a:endParaRPr lang="en-US" sz="2300" b="0" kern="1200" dirty="0"/>
        </a:p>
      </dsp:txBody>
      <dsp:txXfrm>
        <a:off x="758682" y="3683008"/>
        <a:ext cx="1311416" cy="843099"/>
      </dsp:txXfrm>
    </dsp:sp>
    <dsp:sp modelId="{12521E11-655A-46F3-81AF-3DB61FFD24B6}">
      <dsp:nvSpPr>
        <dsp:cNvPr id="0" name=""/>
        <dsp:cNvSpPr/>
      </dsp:nvSpPr>
      <dsp:spPr>
        <a:xfrm>
          <a:off x="1109312" y="3069791"/>
          <a:ext cx="269290" cy="269290"/>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504CEC-3A32-4FEC-8FAB-012918C81A42}">
      <dsp:nvSpPr>
        <dsp:cNvPr id="0" name=""/>
        <dsp:cNvSpPr/>
      </dsp:nvSpPr>
      <dsp:spPr>
        <a:xfrm>
          <a:off x="1265840" y="3035303"/>
          <a:ext cx="1274163" cy="121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692"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Shelf</a:t>
          </a:r>
          <a:endParaRPr lang="en-US" sz="2300" b="0" kern="1200" dirty="0"/>
        </a:p>
      </dsp:txBody>
      <dsp:txXfrm>
        <a:off x="1265840" y="3035303"/>
        <a:ext cx="1274163" cy="1216087"/>
      </dsp:txXfrm>
    </dsp:sp>
    <dsp:sp modelId="{1430353D-FAD7-448F-9C48-452E9320675B}">
      <dsp:nvSpPr>
        <dsp:cNvPr id="0" name=""/>
        <dsp:cNvSpPr/>
      </dsp:nvSpPr>
      <dsp:spPr>
        <a:xfrm>
          <a:off x="1963254" y="2381762"/>
          <a:ext cx="359054" cy="359054"/>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9AFEB4-4554-46CE-B801-0C8FD40371B3}">
      <dsp:nvSpPr>
        <dsp:cNvPr id="0" name=""/>
        <dsp:cNvSpPr/>
      </dsp:nvSpPr>
      <dsp:spPr>
        <a:xfrm>
          <a:off x="2147830" y="2427177"/>
          <a:ext cx="1611368" cy="77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255"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Controller </a:t>
          </a:r>
          <a:endParaRPr lang="en-US" sz="2300" b="0" kern="1200" dirty="0"/>
        </a:p>
      </dsp:txBody>
      <dsp:txXfrm>
        <a:off x="2147830" y="2427177"/>
        <a:ext cx="1611368" cy="773260"/>
      </dsp:txXfrm>
    </dsp:sp>
    <dsp:sp modelId="{B90CE359-B087-47E1-8819-906A09E50C6A}">
      <dsp:nvSpPr>
        <dsp:cNvPr id="0" name=""/>
        <dsp:cNvSpPr/>
      </dsp:nvSpPr>
      <dsp:spPr>
        <a:xfrm>
          <a:off x="3075185" y="1760978"/>
          <a:ext cx="463778" cy="463778"/>
        </a:xfrm>
        <a:prstGeom prst="ellipse">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48D7B-6188-4D23-9A06-B2827DE88084}">
      <dsp:nvSpPr>
        <dsp:cNvPr id="0" name=""/>
        <dsp:cNvSpPr/>
      </dsp:nvSpPr>
      <dsp:spPr>
        <a:xfrm>
          <a:off x="3307085" y="1860253"/>
          <a:ext cx="1496060" cy="1086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747" tIns="0" rIns="0" bIns="0" numCol="1" spcCol="1270" anchor="t" anchorCtr="0">
          <a:noAutofit/>
        </a:bodyPr>
        <a:lstStyle/>
        <a:p>
          <a:pPr lvl="0" algn="l" defTabSz="1022350">
            <a:lnSpc>
              <a:spcPct val="90000"/>
            </a:lnSpc>
            <a:spcBef>
              <a:spcPct val="0"/>
            </a:spcBef>
            <a:spcAft>
              <a:spcPct val="35000"/>
            </a:spcAft>
          </a:pPr>
          <a:r>
            <a:rPr lang="en-US" sz="2300" b="0" kern="1200" dirty="0" smtClean="0"/>
            <a:t>Loss of Building</a:t>
          </a:r>
          <a:endParaRPr lang="en-US" sz="2300" b="0" kern="1200" dirty="0"/>
        </a:p>
      </dsp:txBody>
      <dsp:txXfrm>
        <a:off x="3307085" y="1860253"/>
        <a:ext cx="1496060" cy="1086088"/>
      </dsp:txXfrm>
    </dsp:sp>
    <dsp:sp modelId="{9BC03D35-43B9-402F-BB1B-9861ED2AF90C}">
      <dsp:nvSpPr>
        <dsp:cNvPr id="0" name=""/>
        <dsp:cNvSpPr/>
      </dsp:nvSpPr>
      <dsp:spPr>
        <a:xfrm>
          <a:off x="4279066" y="1249132"/>
          <a:ext cx="590943" cy="590943"/>
        </a:xfrm>
        <a:prstGeom prst="ellips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C89940-63FD-40F2-B0B4-CC39A003C550}">
      <dsp:nvSpPr>
        <dsp:cNvPr id="0" name=""/>
        <dsp:cNvSpPr/>
      </dsp:nvSpPr>
      <dsp:spPr>
        <a:xfrm>
          <a:off x="4574525" y="1361279"/>
          <a:ext cx="1292880" cy="734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129" tIns="0" rIns="0" bIns="0" numCol="1" spcCol="1270" anchor="t" anchorCtr="0">
          <a:noAutofit/>
        </a:bodyPr>
        <a:lstStyle/>
        <a:p>
          <a:pPr lvl="0" algn="l" defTabSz="1022350">
            <a:lnSpc>
              <a:spcPct val="90000"/>
            </a:lnSpc>
            <a:spcBef>
              <a:spcPct val="0"/>
            </a:spcBef>
            <a:spcAft>
              <a:spcPct val="35000"/>
            </a:spcAft>
          </a:pPr>
          <a:r>
            <a:rPr lang="en-US" sz="2300" b="1" kern="1200" dirty="0" smtClean="0"/>
            <a:t>Loss of Site </a:t>
          </a:r>
          <a:endParaRPr lang="en-US" sz="2300" b="1" kern="1200" dirty="0"/>
        </a:p>
      </dsp:txBody>
      <dsp:txXfrm>
        <a:off x="4574525" y="1361279"/>
        <a:ext cx="1292880" cy="73422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8.emf"/><Relationship Id="rId6" Type="http://schemas.openxmlformats.org/officeDocument/2006/relationships/image" Target="../media/image19.emf"/><Relationship Id="rId5" Type="http://schemas.openxmlformats.org/officeDocument/2006/relationships/image" Target="../media/image14.emf"/><Relationship Id="rId4"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METROCLUSTER</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OBJECTIVES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METROCLUSTER OVERVIEW</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METROCLUSTER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MetroCluster </a:t>
            </a:r>
            <a:r>
              <a:t>is a way to stretch a cluster beyond the 500 meter distance limitation. This is very valuable for sites that need a cluster on a campus or metropolitan area to allow for some localized failures as well as run as a cluster with failover integration.</a:t>
            </a:r>
          </a:p>
          <a:p>
            <a:pPr marL="0" marR="0" indent="0" algn="l" defTabSz="914400" rtl="0" eaLnBrk="0" fontAlgn="base" latinLnBrk="0" hangingPunct="0">
              <a:lnSpc>
                <a:spcPct val="100000"/>
              </a:lnSpc>
              <a:spcBef>
                <a:spcPct val="30000"/>
              </a:spcBef>
              <a:spcAft>
                <a:spcPct val="0"/>
              </a:spcAft>
              <a:buClrTx/>
              <a:buSzTx/>
              <a:buFontTx/>
              <a:buNone/>
              <a:tabLst/>
              <a:defRPr/>
            </a:pPr>
            <a:r>
              <a:t>This is very popular in industries and countries where a metropolitan separation is mandated for disaster recovery.</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METROCLUSTER: OVERVIEW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MetroCluster </a:t>
            </a:r>
            <a:r>
              <a:t>combines the reliability of a high-availability pair with the synchronous replication of SyncMirror over a distance.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6</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smtClean="0"/>
              <a:t>SYNCMIRROR</a:t>
            </a:r>
          </a:p>
          <a:p>
            <a:endParaRPr lang="en-US" smtClean="0"/>
          </a:p>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7</a:t>
            </a:fld>
            <a:endParaRPr lang="en-US" dirty="0" smtClean="0"/>
          </a:p>
        </p:txBody>
      </p:sp>
      <p:sp>
        <p:nvSpPr>
          <p:cNvPr id="6" name="Slide Image Placeholder 5"/>
          <p:cNvSpPr>
            <a:spLocks noGrp="1" noRot="1" noChangeAspect="1"/>
          </p:cNvSpPr>
          <p:nvPr>
            <p:ph type="sldImg"/>
          </p:nvPr>
        </p:nvSpPr>
        <p:spPr>
          <a:xfrm>
            <a:off x="687388" y="228600"/>
            <a:ext cx="5181600" cy="3886200"/>
          </a:xfrm>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STRETCH METROCLUSTER IMPLEMENTATION</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8</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BUILDING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STRETCH METROCLUSTER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implement a stretch MetroCluster, the following hardware and software components must be available: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High-availability controllers with the controller failover license, which provide automatic failover capability between sites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SyncMirror® software, which provides an up-to-date copy of data at the remote site allowing data to be ready for access after failover without administrator intervention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Controller Remote license, which provides a mechanism for administrators to declare a site disaster and initiate a site failover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VI interconnects, which provide connectivity between the storage systems; the controller heartbeat is through InfiniBand connectivity</a:t>
            </a:r>
          </a:p>
          <a:p>
            <a:pPr marL="0" marR="0" indent="0" algn="l" defTabSz="914400" rtl="0" eaLnBrk="0" fontAlgn="base" latinLnBrk="0" hangingPunct="0">
              <a:lnSpc>
                <a:spcPct val="100000"/>
              </a:lnSpc>
              <a:spcBef>
                <a:spcPct val="30000"/>
              </a:spcBef>
              <a:spcAft>
                <a:spcPct val="0"/>
              </a:spcAft>
              <a:buClrTx/>
              <a:buSzTx/>
              <a:buFontTx/>
              <a:buNone/>
              <a:tabLst/>
              <a:defRPr/>
            </a:pPr>
            <a:endParaRPr/>
          </a:p>
          <a:p>
            <a:pPr marL="0" marR="0" indent="0" algn="l" defTabSz="914400" rtl="0" eaLnBrk="0" fontAlgn="base" latinLnBrk="0" hangingPunct="0">
              <a:lnSpc>
                <a:spcPct val="100000"/>
              </a:lnSpc>
              <a:spcBef>
                <a:spcPct val="30000"/>
              </a:spcBef>
              <a:spcAft>
                <a:spcPct val="0"/>
              </a:spcAft>
              <a:buClrTx/>
              <a:buSzTx/>
              <a:buFontTx/>
              <a:buNone/>
              <a:tabLst/>
              <a:defRPr/>
            </a:pPr>
            <a:r>
              <a:rPr b="1"/>
              <a:t>NOTE:  </a:t>
            </a:r>
            <a:r>
              <a:t>Spindle capacity limitations for a stretch MetroCluster is based upon the limitation of the platform.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TYPES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Special </a:t>
            </a:r>
            <a:r>
              <a:t>cables are required for stretch MetroCluster at certain distances.  Always refer to the NOW site for current support configurations.  For a current description of supported cables, see: http://now.netapp.com/NOW/knowledge/docs/san/guides/CFO_cable.</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11</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mtClean="0"/>
              <a:t>DATA ONTAP 8.0 7-MODE CONFIGURATION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12</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CONFIGURE LOCAL NODE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3"/>
          <p:cNvSpPr>
            <a:spLocks noGrp="1"/>
          </p:cNvSpPr>
          <p:nvPr>
            <p:ph type="sldNum" sz="quarter" idx="5"/>
          </p:nvPr>
        </p:nvSpPr>
        <p:spPr/>
        <p:txBody>
          <a:bodyPr/>
          <a:lstStyle/>
          <a:p>
            <a:r>
              <a:rPr lang="en-US" smtClean="0"/>
              <a:t>		3-</a:t>
            </a:r>
            <a:fld id="{71C4D8EC-BA93-4025-B00D-561E98372F45}" type="slidenum">
              <a:rPr lang="en-US" smtClean="0"/>
              <a:pPr/>
              <a:t>13</a:t>
            </a:fld>
            <a:endParaRPr lang="en-US" smtClean="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SOFTWARE-BASED OWNERSHIP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3"/>
          <p:cNvSpPr>
            <a:spLocks noGrp="1"/>
          </p:cNvSpPr>
          <p:nvPr>
            <p:ph type="sldNum" sz="quarter" idx="5"/>
          </p:nvPr>
        </p:nvSpPr>
        <p:spPr/>
        <p:txBody>
          <a:bodyPr/>
          <a:lstStyle/>
          <a:p>
            <a:r>
              <a:rPr lang="en-US" smtClean="0"/>
              <a:t>		3-</a:t>
            </a:r>
            <a:fld id="{B464E501-2241-4A90-A7CD-60E56F600128}" type="slidenum">
              <a:rPr lang="en-US" smtClean="0"/>
              <a:pPr/>
              <a:t>14</a:t>
            </a:fld>
            <a:endParaRPr lang="en-US" smtClean="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SOFTWARE-BASED OWNERSHIP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NETWORK CONFIGURATION</a:t>
            </a:r>
          </a:p>
          <a:p>
            <a:endParaRPr lang="en-US" smtClean="0"/>
          </a:p>
          <a:p>
            <a:endParaRP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VERIFY CONFIGURATION</a:t>
            </a:r>
          </a:p>
          <a:p>
            <a:endParaRPr lang="en-US" smtClean="0"/>
          </a:p>
          <a:p>
            <a:endParaRP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17</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smtClean="0"/>
              <a:t>CONFIGURE REMOTE NODE</a:t>
            </a:r>
          </a:p>
          <a:p>
            <a:endParaRPr lang="en-US" smtClean="0"/>
          </a:p>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18</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SET UP MIRRORS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19</a:t>
            </a:fld>
            <a:endParaRPr lang="en-US" dirty="0" smtClean="0"/>
          </a:p>
        </p:txBody>
      </p:sp>
      <p:sp>
        <p:nvSpPr>
          <p:cNvPr id="6" name="Slide Image Placeholder 5"/>
          <p:cNvSpPr>
            <a:spLocks noGrp="1" noRot="1" noChangeAspect="1"/>
          </p:cNvSpPr>
          <p:nvPr>
            <p:ph type="sldImg"/>
          </p:nvPr>
        </p:nvSpPr>
        <p:spPr>
          <a:xfrm>
            <a:off x="687388" y="228600"/>
            <a:ext cx="5181600" cy="3886200"/>
          </a:xfrm>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FABRIC-ATTACHED METROCLUSTER IMPLEMENTATION</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20</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LOSS OF SITE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FABRIC-ATTACHED METROCLUSTER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implement a fabric-attached MetroCluster configuration, the following hardware and software components must be available: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High-availability controllers with the controller failover license, which provide automatic failover capability between sites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SyncMirror software, which provides an up-to-date copy of data at the remote site allowing data to be ready for access after failover without administrator intervention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Controller Remote license, which provides a mechanism for administrators to declare a site disaster and initiate a site failover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Fabric switches, which provide connectivity between the storage systems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endParaRPr/>
          </a:p>
          <a:p>
            <a:pPr marL="0" marR="0" indent="0" algn="l" defTabSz="914400" rtl="0" eaLnBrk="0" fontAlgn="base" latinLnBrk="0" hangingPunct="0">
              <a:lnSpc>
                <a:spcPct val="100000"/>
              </a:lnSpc>
              <a:spcBef>
                <a:spcPct val="30000"/>
              </a:spcBef>
              <a:spcAft>
                <a:spcPct val="0"/>
              </a:spcAft>
              <a:buClrTx/>
              <a:buSzTx/>
              <a:buFontTx/>
              <a:buNone/>
              <a:tabLst/>
              <a:defRPr/>
            </a:pPr>
            <a:r>
              <a:rPr b="1"/>
              <a:t>NOTE:  </a:t>
            </a:r>
            <a:r>
              <a:t>Spindle capacity limitations for a fabric-attached MetroCluster is the limitation of the platform or 672, whichever is lower.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22</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SUPPORTED CONFIGURATIONS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VIRTUAL CHANNELS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Virtual </a:t>
            </a:r>
            <a:r>
              <a:t>channels for an 8-port switch and a 16-port switch only work at distances of less than 10 kilometers. If the ISL port is configured for a distance greater than 10 kilometers on these switches, all four virtual channels (2 through 5) collapse into one channel.</a:t>
            </a: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24</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TYPES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25</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LOCAL NODE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26</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REMOTE NODE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27</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LOCAL NODE (SHELVES)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28</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CABLE REMOTE NODE (SHELVES)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29</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CONFIGURE THE SWITCHES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CONFIGURE THE SWITCHES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t>a best practice, set the domain ID according to the switch number in the configuration.  For example, at the local site, switches 1 and 2 would have domain IDs 001 and 002, and switches 3 and 4 at the remote site would be 003 and 004, respectively.  </a:t>
            </a:r>
          </a:p>
        </p:txBody>
      </p:sp>
      <p:sp>
        <p:nvSpPr>
          <p:cNvPr id="6" name="Slide Number Placeholder 5"/>
          <p:cNvSpPr>
            <a:spLocks noGrp="1"/>
          </p:cNvSpPr>
          <p:nvPr>
            <p:ph type="sldNum" sz="quarter" idx="10"/>
          </p:nvPr>
        </p:nvSpPr>
        <p:spPr/>
        <p:txBody>
          <a:bodyPr/>
          <a:lstStyle/>
          <a:p>
            <a:fld id="{9884764F-6734-4E98-BA4A-4193F051EE6C}" type="slidenum">
              <a:rPr lang="en-US" smtClean="0"/>
              <a:pPr/>
              <a:t>30</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CONFIGURE THE SWITCHES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NOTE:  </a:t>
            </a:r>
            <a:r>
              <a:rPr lang="en-US" dirty="0" smtClean="0"/>
              <a:t>When setting the parameters for the ports for disk loops, go ahead and set the parameters for what might be unused disk loop ports now. Then later on when installing additional storage the switches will already be configured.  </a:t>
            </a:r>
            <a:r>
              <a:rPr dirty="0" smtClean="0"/>
              <a:t>For </a:t>
            </a:r>
            <a:r>
              <a:rPr dirty="0"/>
              <a:t>more information, please see the Fabric-attached MetroCluster Brocade Switch Configuration Guide found at the NOW site.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32</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ZONING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Example</a:t>
            </a:r>
            <a:r>
              <a:rPr lang="en-US" baseline="0" smtClean="0"/>
              <a:t> </a:t>
            </a:r>
            <a:r>
              <a:rPr lang="en-US" baseline="0" dirty="0" smtClean="0"/>
              <a:t>for switch 2 and 4:</a:t>
            </a:r>
          </a:p>
          <a:p>
            <a:r>
              <a:rPr lang="en-US" sz="1100" kern="1200" baseline="0" dirty="0" smtClean="0">
                <a:solidFill>
                  <a:schemeClr val="tx1"/>
                </a:solidFill>
                <a:latin typeface="Courier New" pitchFamily="49" charset="0"/>
                <a:cs typeface="Courier New" pitchFamily="49" charset="0"/>
              </a:rPr>
              <a:t>switch&gt; </a:t>
            </a:r>
            <a:r>
              <a:rPr lang="en-US" sz="1100" b="1" kern="1200" baseline="0" dirty="0" err="1" smtClean="0">
                <a:solidFill>
                  <a:schemeClr val="tx1"/>
                </a:solidFill>
                <a:latin typeface="Courier New" pitchFamily="49" charset="0"/>
                <a:cs typeface="Courier New" pitchFamily="49" charset="0"/>
              </a:rPr>
              <a:t>zonecreate</a:t>
            </a:r>
            <a:r>
              <a:rPr lang="en-US" sz="1100" b="1" kern="1200" baseline="0" dirty="0" smtClean="0">
                <a:solidFill>
                  <a:schemeClr val="tx1"/>
                </a:solidFill>
                <a:latin typeface="Courier New" pitchFamily="49" charset="0"/>
                <a:cs typeface="Courier New" pitchFamily="49" charset="0"/>
              </a:rPr>
              <a:t> "FCVI", "2,0; 4,0" </a:t>
            </a:r>
          </a:p>
          <a:p>
            <a:r>
              <a:rPr lang="en-US" sz="1100" kern="1200" baseline="0" dirty="0" smtClean="0">
                <a:solidFill>
                  <a:schemeClr val="tx1"/>
                </a:solidFill>
                <a:latin typeface="Courier New" pitchFamily="49" charset="0"/>
                <a:cs typeface="Courier New" pitchFamily="49" charset="0"/>
              </a:rPr>
              <a:t>switch&gt; </a:t>
            </a:r>
            <a:r>
              <a:rPr lang="en-US" sz="1100" b="1" kern="1200" baseline="0" dirty="0" err="1" smtClean="0">
                <a:solidFill>
                  <a:schemeClr val="tx1"/>
                </a:solidFill>
                <a:latin typeface="Courier New" pitchFamily="49" charset="0"/>
                <a:cs typeface="Courier New" pitchFamily="49" charset="0"/>
              </a:rPr>
              <a:t>zonecreate</a:t>
            </a:r>
            <a:r>
              <a:rPr lang="en-US" sz="1100" b="1" kern="1200" baseline="0" dirty="0" smtClean="0">
                <a:solidFill>
                  <a:schemeClr val="tx1"/>
                </a:solidFill>
                <a:latin typeface="Courier New" pitchFamily="49" charset="0"/>
                <a:cs typeface="Courier New" pitchFamily="49" charset="0"/>
              </a:rPr>
              <a:t> "STOR", "2,1; 2,2; 2,3; 2,5; 2,6; 2,7; 2,9; 2,10; 2,11; 2,13; 2,14; 2,15; 2,17; 2,18; 2,19; 2.21; 2,22; 2,23; 4,1; 4,2; 4,3; 4,5; 4,6; 4,7; 4,9; 4,10; 4,11; 4,13; 4,14; 4,15; 4,17; 4,18; 4,19; 4.21; 4,22; 4,23" </a:t>
            </a:r>
          </a:p>
          <a:p>
            <a:r>
              <a:rPr lang="en-US" sz="1100" kern="1200" baseline="0" dirty="0" smtClean="0">
                <a:solidFill>
                  <a:schemeClr val="tx1"/>
                </a:solidFill>
                <a:latin typeface="Courier New" pitchFamily="49" charset="0"/>
                <a:cs typeface="Courier New" pitchFamily="49" charset="0"/>
              </a:rPr>
              <a:t>switch&gt; </a:t>
            </a:r>
            <a:r>
              <a:rPr lang="en-US" sz="1100" b="1" kern="1200" baseline="0" dirty="0" err="1" smtClean="0">
                <a:solidFill>
                  <a:schemeClr val="tx1"/>
                </a:solidFill>
                <a:latin typeface="Courier New" pitchFamily="49" charset="0"/>
                <a:cs typeface="Courier New" pitchFamily="49" charset="0"/>
              </a:rPr>
              <a:t>cfgcreate</a:t>
            </a:r>
            <a:r>
              <a:rPr lang="en-US" sz="1100" b="1" kern="1200" baseline="0" dirty="0" smtClean="0">
                <a:solidFill>
                  <a:schemeClr val="tx1"/>
                </a:solidFill>
                <a:latin typeface="Courier New" pitchFamily="49" charset="0"/>
                <a:cs typeface="Courier New" pitchFamily="49" charset="0"/>
              </a:rPr>
              <a:t> "</a:t>
            </a:r>
            <a:r>
              <a:rPr lang="en-US" sz="1100" b="1" kern="1200" baseline="0" dirty="0" err="1" smtClean="0">
                <a:solidFill>
                  <a:schemeClr val="tx1"/>
                </a:solidFill>
                <a:latin typeface="Courier New" pitchFamily="49" charset="0"/>
                <a:cs typeface="Courier New" pitchFamily="49" charset="0"/>
              </a:rPr>
              <a:t>Zone_netapp</a:t>
            </a:r>
            <a:r>
              <a:rPr lang="en-US" sz="1100" b="1" kern="1200" baseline="0" dirty="0" smtClean="0">
                <a:solidFill>
                  <a:schemeClr val="tx1"/>
                </a:solidFill>
                <a:latin typeface="Courier New" pitchFamily="49" charset="0"/>
                <a:cs typeface="Courier New" pitchFamily="49" charset="0"/>
              </a:rPr>
              <a:t>", "FCVI; STOR" </a:t>
            </a:r>
          </a:p>
          <a:p>
            <a:r>
              <a:rPr lang="en-US" sz="1100" kern="1200" baseline="0" dirty="0" smtClean="0">
                <a:solidFill>
                  <a:schemeClr val="tx1"/>
                </a:solidFill>
                <a:latin typeface="Courier New" pitchFamily="49" charset="0"/>
                <a:cs typeface="Courier New" pitchFamily="49" charset="0"/>
              </a:rPr>
              <a:t>switch&gt;</a:t>
            </a:r>
            <a:r>
              <a:rPr lang="en-US" sz="1100" kern="1200" dirty="0" smtClean="0">
                <a:solidFill>
                  <a:schemeClr val="tx1"/>
                </a:solidFill>
                <a:latin typeface="Courier New" pitchFamily="49" charset="0"/>
                <a:cs typeface="Courier New" pitchFamily="49" charset="0"/>
              </a:rPr>
              <a:t> </a:t>
            </a:r>
            <a:r>
              <a:rPr lang="en-US" sz="1100" b="1" kern="1200" baseline="0" dirty="0" err="1" smtClean="0">
                <a:solidFill>
                  <a:schemeClr val="tx1"/>
                </a:solidFill>
                <a:latin typeface="Courier New" pitchFamily="49" charset="0"/>
                <a:cs typeface="Courier New" pitchFamily="49" charset="0"/>
              </a:rPr>
              <a:t>cfgenable</a:t>
            </a:r>
            <a:r>
              <a:rPr lang="en-US" sz="1100" b="1" kern="1200" baseline="0" dirty="0" smtClean="0">
                <a:solidFill>
                  <a:schemeClr val="tx1"/>
                </a:solidFill>
                <a:latin typeface="Courier New" pitchFamily="49" charset="0"/>
                <a:cs typeface="Courier New" pitchFamily="49" charset="0"/>
              </a:rPr>
              <a:t> "</a:t>
            </a:r>
            <a:r>
              <a:rPr lang="en-US" sz="1100" b="1" kern="1200" baseline="0" dirty="0" err="1" smtClean="0">
                <a:solidFill>
                  <a:schemeClr val="tx1"/>
                </a:solidFill>
                <a:latin typeface="Courier New" pitchFamily="49" charset="0"/>
                <a:cs typeface="Courier New" pitchFamily="49" charset="0"/>
              </a:rPr>
              <a:t>Zone_netapp</a:t>
            </a:r>
            <a:r>
              <a:rPr lang="en-US" sz="1100" b="1" kern="1200" baseline="0" dirty="0" smtClean="0">
                <a:solidFill>
                  <a:schemeClr val="tx1"/>
                </a:solidFill>
                <a:latin typeface="Courier New" pitchFamily="49" charset="0"/>
                <a:cs typeface="Courier New" pitchFamily="49" charset="0"/>
              </a:rPr>
              <a:t>" </a:t>
            </a:r>
          </a:p>
          <a:p>
            <a:r>
              <a:rPr lang="en-US" sz="1100" kern="1200" baseline="0" dirty="0" smtClean="0">
                <a:solidFill>
                  <a:schemeClr val="tx1"/>
                </a:solidFill>
                <a:latin typeface="Courier New" pitchFamily="49" charset="0"/>
                <a:cs typeface="Courier New" pitchFamily="49" charset="0"/>
              </a:rPr>
              <a:t>switch&gt; </a:t>
            </a:r>
            <a:r>
              <a:rPr lang="en-US" sz="1100" b="1" kern="1200" baseline="0" dirty="0" err="1" smtClean="0">
                <a:solidFill>
                  <a:schemeClr val="tx1"/>
                </a:solidFill>
                <a:latin typeface="Courier New" pitchFamily="49" charset="0"/>
                <a:cs typeface="Courier New" pitchFamily="49" charset="0"/>
              </a:rPr>
              <a:t>cfgsave</a:t>
            </a:r>
            <a:r>
              <a:rPr lang="en-US" sz="1100" b="1" kern="1200" baseline="0" dirty="0" smtClean="0">
                <a:solidFill>
                  <a:schemeClr val="tx1"/>
                </a:solidFill>
                <a:latin typeface="Courier New" pitchFamily="49" charset="0"/>
                <a:cs typeface="Courier New" pitchFamily="49" charset="0"/>
              </a:rPr>
              <a:t> "</a:t>
            </a:r>
            <a:r>
              <a:rPr lang="en-US" sz="1100" b="1" kern="1200" baseline="0" dirty="0" err="1" smtClean="0">
                <a:solidFill>
                  <a:schemeClr val="tx1"/>
                </a:solidFill>
                <a:latin typeface="Courier New" pitchFamily="49" charset="0"/>
                <a:cs typeface="Courier New" pitchFamily="49" charset="0"/>
              </a:rPr>
              <a:t>Zone_netapp</a:t>
            </a:r>
            <a:r>
              <a:rPr lang="en-US" sz="1100" b="1" kern="1200" baseline="0" dirty="0" smtClean="0">
                <a:solidFill>
                  <a:schemeClr val="tx1"/>
                </a:solidFill>
                <a:latin typeface="Courier New" pitchFamily="49" charset="0"/>
                <a:cs typeface="Courier New" pitchFamily="49" charset="0"/>
              </a:rPr>
              <a:t>" </a:t>
            </a:r>
          </a:p>
          <a:p>
            <a:r>
              <a:rPr lang="en-US" sz="1100" kern="1200" baseline="0" dirty="0" smtClean="0">
                <a:solidFill>
                  <a:schemeClr val="tx1"/>
                </a:solidFill>
                <a:latin typeface="Courier New" pitchFamily="49" charset="0"/>
                <a:cs typeface="Courier New" pitchFamily="49" charset="0"/>
              </a:rPr>
              <a:t>switch&gt; </a:t>
            </a:r>
            <a:r>
              <a:rPr lang="en-US" sz="1100" b="1" kern="1200" baseline="0" dirty="0" err="1" smtClean="0">
                <a:solidFill>
                  <a:schemeClr val="tx1"/>
                </a:solidFill>
                <a:latin typeface="Courier New" pitchFamily="49" charset="0"/>
                <a:cs typeface="Courier New" pitchFamily="49" charset="0"/>
              </a:rPr>
              <a:t>cfgshow</a:t>
            </a:r>
            <a:r>
              <a:rPr lang="en-US" sz="1100" kern="1200" baseline="0" dirty="0" smtClean="0">
                <a:solidFill>
                  <a:schemeClr val="tx1"/>
                </a:solidFill>
                <a:latin typeface="Courier New" pitchFamily="49" charset="0"/>
                <a:cs typeface="Courier New" pitchFamily="49" charset="0"/>
              </a:rPr>
              <a:t> </a:t>
            </a:r>
            <a:endParaRPr dirty="0">
              <a:latin typeface="Courier New" pitchFamily="49" charset="0"/>
              <a:cs typeface="Courier New" pitchFamily="49"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z="1100" kern="1200" baseline="0" smtClean="0">
                <a:solidFill>
                  <a:schemeClr val="tx1"/>
                </a:solidFill>
                <a:latin typeface="Times New Roman" pitchFamily="18" charset="0"/>
                <a:ea typeface="+mn-ea"/>
                <a:cs typeface="+mn-cs"/>
              </a:rPr>
              <a:t>TRAFFIC ISOLATION TECHNIQUE</a:t>
            </a:r>
          </a:p>
          <a:p>
            <a:endParaRPr lang="en-US" sz="1100" kern="1200" baseline="0" smtClean="0">
              <a:solidFill>
                <a:schemeClr val="tx1"/>
              </a:solidFill>
              <a:latin typeface="Times New Roman" pitchFamily="18" charset="0"/>
              <a:ea typeface="+mn-ea"/>
              <a:cs typeface="+mn-cs"/>
            </a:endParaRPr>
          </a:p>
          <a:p>
            <a:r>
              <a:rPr lang="en-US" sz="1100" kern="1200" baseline="0" smtClean="0">
                <a:solidFill>
                  <a:schemeClr val="tx1"/>
                </a:solidFill>
                <a:latin typeface="Times New Roman" pitchFamily="18" charset="0"/>
                <a:ea typeface="+mn-ea"/>
                <a:cs typeface="+mn-cs"/>
              </a:rPr>
              <a:t>Effective </a:t>
            </a:r>
            <a:r>
              <a:rPr lang="en-US" sz="1100" kern="1200" baseline="0" dirty="0" smtClean="0">
                <a:solidFill>
                  <a:schemeClr val="tx1"/>
                </a:solidFill>
                <a:latin typeface="Times New Roman" pitchFamily="18" charset="0"/>
                <a:ea typeface="+mn-ea"/>
                <a:cs typeface="+mn-cs"/>
              </a:rPr>
              <a:t>in the Brocade fabric operating system (FOS) version 6.0.0b, it is now possible to dedicate inter-switch links to certain traffic. The traffic isolation feature allows you to control the flow of </a:t>
            </a:r>
            <a:r>
              <a:rPr lang="en-US" sz="1100" kern="1200" baseline="0" dirty="0" err="1" smtClean="0">
                <a:solidFill>
                  <a:schemeClr val="tx1"/>
                </a:solidFill>
                <a:latin typeface="Times New Roman" pitchFamily="18" charset="0"/>
                <a:ea typeface="+mn-ea"/>
                <a:cs typeface="+mn-cs"/>
              </a:rPr>
              <a:t>interswitch</a:t>
            </a:r>
            <a:r>
              <a:rPr lang="en-US" sz="1100" kern="1200" baseline="0" dirty="0" smtClean="0">
                <a:solidFill>
                  <a:schemeClr val="tx1"/>
                </a:solidFill>
                <a:latin typeface="Times New Roman" pitchFamily="18" charset="0"/>
                <a:ea typeface="+mn-ea"/>
                <a:cs typeface="+mn-cs"/>
              </a:rPr>
              <a:t> traffic by creating a dedicated path for traffic flowing from a specific set of source ports (</a:t>
            </a:r>
            <a:r>
              <a:rPr lang="en-US" sz="1100" kern="1200" baseline="0" dirty="0" err="1" smtClean="0">
                <a:solidFill>
                  <a:schemeClr val="tx1"/>
                </a:solidFill>
                <a:latin typeface="Times New Roman" pitchFamily="18" charset="0"/>
                <a:ea typeface="+mn-ea"/>
                <a:cs typeface="+mn-cs"/>
              </a:rPr>
              <a:t>N_Ports</a:t>
            </a:r>
            <a:r>
              <a:rPr lang="en-US" sz="1100" kern="1200" baseline="0" dirty="0" smtClean="0">
                <a:solidFill>
                  <a:schemeClr val="tx1"/>
                </a:solidFill>
                <a:latin typeface="Times New Roman" pitchFamily="18" charset="0"/>
                <a:ea typeface="+mn-ea"/>
                <a:cs typeface="+mn-cs"/>
              </a:rPr>
              <a:t>). For example, you might use traffic isolation for the following scenarios: </a:t>
            </a:r>
          </a:p>
          <a:p>
            <a:pPr>
              <a:buFont typeface="Arial" pitchFamily="34" charset="0"/>
              <a:buChar char="•"/>
            </a:pPr>
            <a:r>
              <a:rPr lang="en-US" sz="1100" kern="1200" baseline="0" dirty="0" smtClean="0">
                <a:solidFill>
                  <a:schemeClr val="tx1"/>
                </a:solidFill>
                <a:latin typeface="Times New Roman" pitchFamily="18" charset="0"/>
                <a:ea typeface="+mn-ea"/>
                <a:cs typeface="+mn-cs"/>
              </a:rPr>
              <a:t> To dedicate an ISL to high-priority cluster-interconnect traffic such as NVRAM mirroring traffic </a:t>
            </a:r>
          </a:p>
          <a:p>
            <a:pPr>
              <a:buFont typeface="Arial" pitchFamily="34" charset="0"/>
              <a:buChar char="•"/>
            </a:pPr>
            <a:r>
              <a:rPr lang="en-US" sz="1100" kern="1200" baseline="0" dirty="0" smtClean="0">
                <a:solidFill>
                  <a:schemeClr val="tx1"/>
                </a:solidFill>
                <a:latin typeface="Times New Roman" pitchFamily="18" charset="0"/>
                <a:ea typeface="+mn-ea"/>
                <a:cs typeface="+mn-cs"/>
              </a:rPr>
              <a:t> To isolate high-priority traffic from the disruptions that might be caused by </a:t>
            </a:r>
            <a:r>
              <a:rPr lang="en-US" sz="1100" kern="1200" baseline="0" dirty="0" err="1" smtClean="0">
                <a:solidFill>
                  <a:schemeClr val="tx1"/>
                </a:solidFill>
                <a:latin typeface="Times New Roman" pitchFamily="18" charset="0"/>
                <a:ea typeface="+mn-ea"/>
                <a:cs typeface="+mn-cs"/>
              </a:rPr>
              <a:t>N_ports</a:t>
            </a:r>
            <a:r>
              <a:rPr lang="en-US" sz="1100" kern="1200" baseline="0" dirty="0" smtClean="0">
                <a:solidFill>
                  <a:schemeClr val="tx1"/>
                </a:solidFill>
                <a:latin typeface="Times New Roman" pitchFamily="18" charset="0"/>
                <a:ea typeface="+mn-ea"/>
                <a:cs typeface="+mn-cs"/>
              </a:rPr>
              <a:t> and </a:t>
            </a:r>
            <a:r>
              <a:rPr lang="en-US" sz="1100" kern="1200" baseline="0" dirty="0" err="1" smtClean="0">
                <a:solidFill>
                  <a:schemeClr val="tx1"/>
                </a:solidFill>
                <a:latin typeface="Times New Roman" pitchFamily="18" charset="0"/>
                <a:ea typeface="+mn-ea"/>
                <a:cs typeface="+mn-cs"/>
              </a:rPr>
              <a:t>E_ports</a:t>
            </a:r>
            <a:r>
              <a:rPr lang="en-US" sz="1100" kern="1200" baseline="0" dirty="0" smtClean="0">
                <a:solidFill>
                  <a:schemeClr val="tx1"/>
                </a:solidFill>
                <a:latin typeface="Times New Roman" pitchFamily="18" charset="0"/>
                <a:ea typeface="+mn-ea"/>
                <a:cs typeface="+mn-cs"/>
              </a:rPr>
              <a:t> handling high-volume but low-priority traffic </a:t>
            </a:r>
          </a:p>
          <a:p>
            <a:r>
              <a:rPr lang="en-US" sz="1100" kern="1200" baseline="0" dirty="0" smtClean="0">
                <a:solidFill>
                  <a:schemeClr val="tx1"/>
                </a:solidFill>
                <a:latin typeface="Times New Roman" pitchFamily="18" charset="0"/>
                <a:ea typeface="+mn-ea"/>
                <a:cs typeface="+mn-cs"/>
              </a:rPr>
              <a:t>Traffic isolation is implemented using a special zone, called a </a:t>
            </a:r>
            <a:r>
              <a:rPr lang="en-US" sz="1100" i="1" kern="1200" baseline="0" dirty="0" smtClean="0">
                <a:solidFill>
                  <a:schemeClr val="tx1"/>
                </a:solidFill>
                <a:latin typeface="Times New Roman" pitchFamily="18" charset="0"/>
                <a:ea typeface="+mn-ea"/>
                <a:cs typeface="+mn-cs"/>
              </a:rPr>
              <a:t>traffic isolation zone (TI zone). </a:t>
            </a:r>
            <a:r>
              <a:rPr lang="en-US" sz="1100" i="0" kern="1200" baseline="0" dirty="0" smtClean="0">
                <a:solidFill>
                  <a:schemeClr val="tx1"/>
                </a:solidFill>
                <a:latin typeface="Times New Roman" pitchFamily="18" charset="0"/>
                <a:ea typeface="+mn-ea"/>
                <a:cs typeface="+mn-cs"/>
              </a:rPr>
              <a:t>A TI zone indicates the set of ports and ISLs to be used for a specific traffic flow. When a TI zone is activated, the fabric attempts to isolate all inter-switch traffic entering from a member of the zone to only those ISLs that have been included in the zone. The fabric also attempts to exclude traffic not in the TI zone from using ISLs within that TI zone. </a:t>
            </a:r>
          </a:p>
          <a:p>
            <a:r>
              <a:rPr lang="en-US" sz="1100" i="0" kern="1200" baseline="0" dirty="0" smtClean="0">
                <a:solidFill>
                  <a:schemeClr val="tx1"/>
                </a:solidFill>
                <a:latin typeface="Times New Roman" pitchFamily="18" charset="0"/>
                <a:ea typeface="+mn-ea"/>
                <a:cs typeface="+mn-cs"/>
              </a:rPr>
              <a:t>Diagram on the slide shows </a:t>
            </a:r>
            <a:r>
              <a:rPr lang="en-US" sz="1100" kern="1200" baseline="0" dirty="0" smtClean="0">
                <a:solidFill>
                  <a:schemeClr val="tx1"/>
                </a:solidFill>
                <a:latin typeface="Times New Roman" pitchFamily="18" charset="0"/>
                <a:ea typeface="+mn-ea"/>
                <a:cs typeface="+mn-cs"/>
              </a:rPr>
              <a:t>a fabric with a TI zone consisting of </a:t>
            </a:r>
            <a:r>
              <a:rPr lang="en-US" sz="1100" kern="1200" baseline="0" dirty="0" err="1" smtClean="0">
                <a:solidFill>
                  <a:schemeClr val="tx1"/>
                </a:solidFill>
                <a:latin typeface="Times New Roman" pitchFamily="18" charset="0"/>
                <a:ea typeface="+mn-ea"/>
                <a:cs typeface="+mn-cs"/>
              </a:rPr>
              <a:t>N_Ports</a:t>
            </a:r>
            <a:r>
              <a:rPr lang="en-US" sz="1100" kern="1200" baseline="0" dirty="0" smtClean="0">
                <a:solidFill>
                  <a:schemeClr val="tx1"/>
                </a:solidFill>
                <a:latin typeface="Times New Roman" pitchFamily="18" charset="0"/>
                <a:ea typeface="+mn-ea"/>
                <a:cs typeface="+mn-cs"/>
              </a:rPr>
              <a:t> “1,8” and “4,6” and </a:t>
            </a:r>
            <a:r>
              <a:rPr lang="en-US" sz="1100" kern="1200" baseline="0" dirty="0" err="1" smtClean="0">
                <a:solidFill>
                  <a:schemeClr val="tx1"/>
                </a:solidFill>
                <a:latin typeface="Times New Roman" pitchFamily="18" charset="0"/>
                <a:ea typeface="+mn-ea"/>
                <a:cs typeface="+mn-cs"/>
              </a:rPr>
              <a:t>E_Ports</a:t>
            </a:r>
            <a:r>
              <a:rPr lang="en-US" sz="1100" kern="1200" baseline="0" dirty="0" smtClean="0">
                <a:solidFill>
                  <a:schemeClr val="tx1"/>
                </a:solidFill>
                <a:latin typeface="Times New Roman" pitchFamily="18" charset="0"/>
                <a:ea typeface="+mn-ea"/>
                <a:cs typeface="+mn-cs"/>
              </a:rPr>
              <a:t> “1,1”, “3,9” ,“3,12”, and “4,7” . The dotted line indicates the dedicated path from domain 1 to domain 4. All traffic entering domain 1 from port 8 is routed through the ISL on port 1. Similarly, traffic entering domain 3 from port 9 is routed to the ISL on port 12, and traffic entering domain 4 from the ISL on port 7 is routed to the device through port 6. Traffic coming from other ports in domain 1 would </a:t>
            </a:r>
            <a:r>
              <a:rPr lang="en-US" sz="1100" i="0" kern="1200" baseline="0" dirty="0" smtClean="0">
                <a:solidFill>
                  <a:schemeClr val="tx1"/>
                </a:solidFill>
                <a:latin typeface="Times New Roman" pitchFamily="18" charset="0"/>
                <a:ea typeface="+mn-ea"/>
                <a:cs typeface="+mn-cs"/>
              </a:rPr>
              <a:t>not use port 1, but would use port 2 instead. </a:t>
            </a:r>
            <a:r>
              <a:rPr lang="en-US" sz="1100" kern="1200" baseline="0" dirty="0" smtClean="0">
                <a:solidFill>
                  <a:schemeClr val="tx1"/>
                </a:solidFill>
                <a:latin typeface="Times New Roman" pitchFamily="18" charset="0"/>
                <a:ea typeface="+mn-ea"/>
                <a:cs typeface="+mn-cs"/>
              </a:rPr>
              <a:t>Other traffic is excluded from the dedicated path as long as other equal-cost routes through the fabric exist. For example, if the ISL formed by </a:t>
            </a:r>
            <a:r>
              <a:rPr lang="en-US" sz="1100" kern="1200" baseline="0" dirty="0" err="1" smtClean="0">
                <a:solidFill>
                  <a:schemeClr val="tx1"/>
                </a:solidFill>
                <a:latin typeface="Times New Roman" pitchFamily="18" charset="0"/>
                <a:ea typeface="+mn-ea"/>
                <a:cs typeface="+mn-cs"/>
              </a:rPr>
              <a:t>E_Ports</a:t>
            </a:r>
            <a:r>
              <a:rPr lang="en-US" sz="1100" kern="1200" baseline="0" dirty="0" smtClean="0">
                <a:solidFill>
                  <a:schemeClr val="tx1"/>
                </a:solidFill>
                <a:latin typeface="Times New Roman" pitchFamily="18" charset="0"/>
                <a:ea typeface="+mn-ea"/>
                <a:cs typeface="+mn-cs"/>
              </a:rPr>
              <a:t> “1,2” and “3,10” failed, </a:t>
            </a:r>
            <a:r>
              <a:rPr lang="en-US" sz="1100" i="0" kern="1200" baseline="0" dirty="0" smtClean="0">
                <a:solidFill>
                  <a:schemeClr val="tx1"/>
                </a:solidFill>
                <a:latin typeface="Times New Roman" pitchFamily="18" charset="0"/>
                <a:ea typeface="+mn-ea"/>
                <a:cs typeface="+mn-cs"/>
              </a:rPr>
              <a:t>all traffic between domains 1 and 3 would use the ISL formed by </a:t>
            </a:r>
            <a:r>
              <a:rPr lang="en-US" sz="1100" i="0" kern="1200" baseline="0" dirty="0" err="1" smtClean="0">
                <a:solidFill>
                  <a:schemeClr val="tx1"/>
                </a:solidFill>
                <a:latin typeface="Times New Roman" pitchFamily="18" charset="0"/>
                <a:ea typeface="+mn-ea"/>
                <a:cs typeface="+mn-cs"/>
              </a:rPr>
              <a:t>E_Ports</a:t>
            </a:r>
            <a:r>
              <a:rPr lang="en-US" sz="1100" i="0" kern="1200" baseline="0" dirty="0" smtClean="0">
                <a:solidFill>
                  <a:schemeClr val="tx1"/>
                </a:solidFill>
                <a:latin typeface="Times New Roman" pitchFamily="18" charset="0"/>
                <a:ea typeface="+mn-ea"/>
                <a:cs typeface="+mn-cs"/>
              </a:rPr>
              <a:t> “1,1” and “3,9” even though that ISL is a dedicated path in a TI zone. </a:t>
            </a:r>
            <a:endParaRPr lang="en-US" i="0" dirty="0"/>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CONFIGURE LOCAL NODE</a:t>
            </a:r>
          </a:p>
          <a:p>
            <a:endParaRPr lang="en-US" smtClean="0"/>
          </a:p>
          <a:p>
            <a:endParaRP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35</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VERIFY CONNECTIVITY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36</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r>
              <a:rPr lang="en-US" smtClean="0"/>
              <a:t>CONFIGURE REMOTE NODE</a:t>
            </a:r>
          </a:p>
          <a:p>
            <a:endParaRPr lang="en-US" smtClean="0"/>
          </a:p>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37</a:t>
            </a:fld>
            <a:endParaRPr lang="en-US" dirty="0" smtClean="0"/>
          </a:p>
        </p:txBody>
      </p:sp>
      <p:sp>
        <p:nvSpPr>
          <p:cNvPr id="6" name="Slide Image Placeholder 5"/>
          <p:cNvSpPr>
            <a:spLocks noGrp="1" noRot="1" noChangeAspect="1"/>
          </p:cNvSpPr>
          <p:nvPr>
            <p:ph type="sldImg"/>
          </p:nvPr>
        </p:nvSpPr>
        <p:spPr>
          <a:xfrm>
            <a:off x="687388" y="228600"/>
            <a:ext cx="5181600" cy="3886200"/>
          </a:xfrm>
        </p:spPr>
      </p:sp>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SITE FAILOVER</a:t>
            </a:r>
            <a:r>
              <a:rPr lang="en-US" baseline="0" dirty="0" smtClean="0"/>
              <a:t> AND RECOVERY</a:t>
            </a: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HOST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If </a:t>
            </a:r>
            <a:r>
              <a:rPr dirty="0"/>
              <a:t>a configuration has host clustering, the application fails over to Host 2. This is the same as if it was a standard storage system cluster with the exception that Host 2 will be accessing its data from System1 as normal.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CONTROLLER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This </a:t>
            </a:r>
            <a:r>
              <a:t>process is the same as a normal high-availability failover because storage system #2 can access the disks in both data centers.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CONTROLLER AND DISK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If </a:t>
            </a:r>
            <a:r>
              <a:t>a controller and a disk shelf (or shelves) fails at one site:  </a:t>
            </a:r>
          </a:p>
          <a:p>
            <a:pPr marL="0" marR="0" indent="0" algn="l" defTabSz="914400" rtl="0" eaLnBrk="0" fontAlgn="base" latinLnBrk="0" hangingPunct="0">
              <a:lnSpc>
                <a:spcPct val="100000"/>
              </a:lnSpc>
              <a:spcBef>
                <a:spcPct val="30000"/>
              </a:spcBef>
              <a:spcAft>
                <a:spcPct val="0"/>
              </a:spcAft>
              <a:buClrTx/>
              <a:buSzTx/>
              <a:buFontTx/>
              <a:buNone/>
              <a:tabLst/>
              <a:defRPr/>
            </a:pPr>
            <a:r>
              <a:t>No automated  storage system takeover occurs. Storage system #2 will continue to run serving its LUNs/volumes.  </a:t>
            </a:r>
          </a:p>
          <a:p>
            <a:pPr marL="0" marR="0" indent="0" algn="l" defTabSz="914400" rtl="0" eaLnBrk="0" fontAlgn="base" latinLnBrk="0" hangingPunct="0">
              <a:lnSpc>
                <a:spcPct val="100000"/>
              </a:lnSpc>
              <a:spcBef>
                <a:spcPct val="30000"/>
              </a:spcBef>
              <a:spcAft>
                <a:spcPct val="0"/>
              </a:spcAft>
              <a:buClrTx/>
              <a:buSzTx/>
              <a:buFontTx/>
              <a:buNone/>
              <a:tabLst/>
              <a:defRPr/>
            </a:pPr>
            <a:r>
              <a:t>The application may or may not fail over to host #2 depending on the clustering software being used. There is no access to data being served by storage system  #1.</a:t>
            </a:r>
          </a:p>
          <a:p>
            <a:pPr marL="0" marR="0" indent="0" algn="l" defTabSz="914400" rtl="0" eaLnBrk="0" fontAlgn="base" latinLnBrk="0" hangingPunct="0">
              <a:lnSpc>
                <a:spcPct val="100000"/>
              </a:lnSpc>
              <a:spcBef>
                <a:spcPct val="30000"/>
              </a:spcBef>
              <a:spcAft>
                <a:spcPct val="0"/>
              </a:spcAft>
              <a:buClrTx/>
              <a:buSzTx/>
              <a:buFontTx/>
              <a:buNone/>
              <a:tabLst/>
              <a:defRPr/>
            </a:pPr>
            <a:r>
              <a:t>The manual </a:t>
            </a:r>
            <a:r>
              <a:rPr>
                <a:latin typeface="Courier New" pitchFamily="49" charset="0"/>
              </a:rPr>
              <a:t>cf forcetakeover –d </a:t>
            </a:r>
            <a:r>
              <a:t>command causes a storage system controller takeover to occur.  Data then needs to be set online to allow operations to continue.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INTERCONNECT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If </a:t>
            </a:r>
            <a:r>
              <a:t>there is an interconnect failure: </a:t>
            </a:r>
          </a:p>
          <a:p>
            <a:pPr marL="0" marR="0" indent="0" algn="l" defTabSz="914400" rtl="0" eaLnBrk="0" fontAlgn="base" latinLnBrk="0" hangingPunct="0">
              <a:lnSpc>
                <a:spcPct val="100000"/>
              </a:lnSpc>
              <a:spcBef>
                <a:spcPct val="30000"/>
              </a:spcBef>
              <a:spcAft>
                <a:spcPct val="0"/>
              </a:spcAft>
              <a:buClrTx/>
              <a:buSzTx/>
              <a:buFontTx/>
              <a:buNone/>
              <a:tabLst/>
              <a:defRPr/>
            </a:pPr>
            <a:r>
              <a:t>No automated storage system takeover occurs. Both storage system heads will continue to run serving their LUNs/volumes.  </a:t>
            </a:r>
          </a:p>
          <a:p>
            <a:pPr marL="0" marR="0" indent="0" algn="l" defTabSz="914400" rtl="0" eaLnBrk="0" fontAlgn="base" latinLnBrk="0" hangingPunct="0">
              <a:lnSpc>
                <a:spcPct val="100000"/>
              </a:lnSpc>
              <a:spcBef>
                <a:spcPct val="30000"/>
              </a:spcBef>
              <a:spcAft>
                <a:spcPct val="0"/>
              </a:spcAft>
              <a:buClrTx/>
              <a:buSzTx/>
              <a:buFontTx/>
              <a:buNone/>
              <a:tabLst/>
              <a:defRPr/>
            </a:pPr>
            <a:r>
              <a:t>Both storage system  heads are still running. This is not a problem because each head  is “only” serving its LUNs/volumes.</a:t>
            </a:r>
          </a:p>
          <a:p>
            <a:pPr marL="0" marR="0" indent="0" algn="l" defTabSz="914400" rtl="0" eaLnBrk="0" fontAlgn="base" latinLnBrk="0" hangingPunct="0">
              <a:lnSpc>
                <a:spcPct val="100000"/>
              </a:lnSpc>
              <a:spcBef>
                <a:spcPct val="30000"/>
              </a:spcBef>
              <a:spcAft>
                <a:spcPct val="0"/>
              </a:spcAft>
              <a:buClrTx/>
              <a:buSzTx/>
              <a:buFontTx/>
              <a:buNone/>
              <a:tabLst/>
              <a:defRPr/>
            </a:pPr>
            <a:r>
              <a:t>Assuming that each host is accessing its data locally (that is, host #1 accessing LUNs/volumes served by storage system #1, host #2 accessing LUNs/volumes served by storage system #2) applications continue to run without problems. </a:t>
            </a:r>
          </a:p>
          <a:p>
            <a:pPr marL="0" marR="0" indent="0" algn="l" defTabSz="914400" rtl="0" eaLnBrk="0" fontAlgn="base" latinLnBrk="0" hangingPunct="0">
              <a:lnSpc>
                <a:spcPct val="100000"/>
              </a:lnSpc>
              <a:spcBef>
                <a:spcPct val="30000"/>
              </a:spcBef>
              <a:spcAft>
                <a:spcPct val="0"/>
              </a:spcAft>
              <a:buClrTx/>
              <a:buSzTx/>
              <a:buFontTx/>
              <a:buNone/>
              <a:tabLst/>
              <a:defRPr/>
            </a:pPr>
            <a:r>
              <a:t>Resyncing happens automatically after the interconnect is reestablished.</a:t>
            </a:r>
          </a:p>
          <a:p>
            <a:pPr marL="0" marR="0" indent="0" algn="l" defTabSz="914400" rtl="0" eaLnBrk="0" fontAlgn="base" latinLnBrk="0" hangingPunct="0">
              <a:lnSpc>
                <a:spcPct val="100000"/>
              </a:lnSpc>
              <a:spcBef>
                <a:spcPct val="30000"/>
              </a:spcBef>
              <a:spcAft>
                <a:spcPct val="0"/>
              </a:spcAft>
              <a:buClrTx/>
              <a:buSzTx/>
              <a:buFontTx/>
              <a:buNone/>
              <a:tabLst/>
              <a:defRPr/>
            </a:pPr>
            <a:r>
              <a:t>The host cluster will probably fail over because the MetroCluster pair cannot communicate.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INTERCONNECT AND HOST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If </a:t>
            </a:r>
            <a:r>
              <a:t>the interconnect and a host failure occurs:  </a:t>
            </a:r>
          </a:p>
          <a:p>
            <a:pPr marL="0" marR="0" indent="0" algn="l" defTabSz="914400" rtl="0" eaLnBrk="0" fontAlgn="base" latinLnBrk="0" hangingPunct="0">
              <a:lnSpc>
                <a:spcPct val="100000"/>
              </a:lnSpc>
              <a:spcBef>
                <a:spcPct val="30000"/>
              </a:spcBef>
              <a:spcAft>
                <a:spcPct val="0"/>
              </a:spcAft>
              <a:buClrTx/>
              <a:buSzTx/>
              <a:buFontTx/>
              <a:buNone/>
              <a:tabLst/>
              <a:defRPr/>
            </a:pPr>
            <a:r>
              <a:t>No automated storage system take over occurs. Both storage system heads will continue to run serving their LUNs/volumes.  </a:t>
            </a:r>
          </a:p>
          <a:p>
            <a:pPr marL="0" marR="0" indent="0" algn="l" defTabSz="914400" rtl="0" eaLnBrk="0" fontAlgn="base" latinLnBrk="0" hangingPunct="0">
              <a:lnSpc>
                <a:spcPct val="100000"/>
              </a:lnSpc>
              <a:spcBef>
                <a:spcPct val="30000"/>
              </a:spcBef>
              <a:spcAft>
                <a:spcPct val="0"/>
              </a:spcAft>
              <a:buClrTx/>
              <a:buSzTx/>
              <a:buFontTx/>
              <a:buNone/>
              <a:tabLst/>
              <a:defRPr/>
            </a:pPr>
            <a:r>
              <a:t>Both storage system heads are still running. This is not a problem because each head  is “only” serving its LUNs/volumes.</a:t>
            </a:r>
          </a:p>
          <a:p>
            <a:pPr marL="0" marR="0" indent="0" algn="l" defTabSz="914400" rtl="0" eaLnBrk="0" fontAlgn="base" latinLnBrk="0" hangingPunct="0">
              <a:lnSpc>
                <a:spcPct val="100000"/>
              </a:lnSpc>
              <a:spcBef>
                <a:spcPct val="30000"/>
              </a:spcBef>
              <a:spcAft>
                <a:spcPct val="0"/>
              </a:spcAft>
              <a:buClrTx/>
              <a:buSzTx/>
              <a:buFontTx/>
              <a:buNone/>
              <a:tabLst/>
              <a:defRPr/>
            </a:pPr>
            <a:r>
              <a:t>The application will fail over to host #1 because the heartbeat is dead and only the storage system partner has access to the quorum/lock disk but it cannot access the data being served by storage system  #2. There is no access to data being served by storage system  #2.</a:t>
            </a:r>
          </a:p>
          <a:p>
            <a:pPr marL="0" marR="0" indent="0" algn="l" defTabSz="914400" rtl="0" eaLnBrk="0" fontAlgn="base" latinLnBrk="0" hangingPunct="0">
              <a:lnSpc>
                <a:spcPct val="100000"/>
              </a:lnSpc>
              <a:spcBef>
                <a:spcPct val="30000"/>
              </a:spcBef>
              <a:spcAft>
                <a:spcPct val="0"/>
              </a:spcAft>
              <a:buClrTx/>
              <a:buSzTx/>
              <a:buFontTx/>
              <a:buNone/>
              <a:tabLst/>
              <a:defRPr/>
            </a:pPr>
            <a:r>
              <a:t>The manual </a:t>
            </a:r>
            <a:r>
              <a:rPr>
                <a:latin typeface="Courier New" pitchFamily="49" charset="0"/>
              </a:rPr>
              <a:t>cf forcetakeover –d</a:t>
            </a:r>
            <a:r>
              <a:t> command causes storage system takeover to happen to allow operations to continue. The other storage system needs to be shut down to avoid storage system split-brain behavior. The LUNs /volumes then need to be set online to allow operations to continue.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METROCLUSTER: SITE FAILURE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There </a:t>
            </a:r>
            <a:r>
              <a:t>are several situations that could necessitate a site takeover.  They include: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 Complete environmental failure (for example: air conditioning or power).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 Geographic disaster (for example:  earthquake, fire, or flood).</a:t>
            </a:r>
          </a:p>
          <a:p>
            <a:pPr marL="0" marR="0" indent="0" algn="l" defTabSz="914400" rtl="0" eaLnBrk="0" fontAlgn="base" latinLnBrk="0" hangingPunct="0">
              <a:lnSpc>
                <a:spcPct val="100000"/>
              </a:lnSpc>
              <a:spcBef>
                <a:spcPct val="30000"/>
              </a:spcBef>
              <a:spcAft>
                <a:spcPct val="0"/>
              </a:spcAft>
              <a:buClrTx/>
              <a:buSzTx/>
              <a:buFontTx/>
              <a:buNone/>
              <a:tabLst/>
              <a:defRPr/>
            </a:pPr>
            <a:r>
              <a:t>During a site failure: </a:t>
            </a:r>
          </a:p>
          <a:p>
            <a:pPr marL="0" marR="0" indent="0" algn="l" defTabSz="914400" rtl="0" eaLnBrk="0" fontAlgn="base" latinLnBrk="0" hangingPunct="0">
              <a:lnSpc>
                <a:spcPct val="100000"/>
              </a:lnSpc>
              <a:spcBef>
                <a:spcPct val="30000"/>
              </a:spcBef>
              <a:spcAft>
                <a:spcPct val="0"/>
              </a:spcAft>
              <a:buClrTx/>
              <a:buSzTx/>
              <a:buFontTx/>
              <a:buNone/>
              <a:tabLst/>
              <a:defRPr/>
            </a:pPr>
            <a:r>
              <a:t>No automated storage system takeover occurs. Storage system  #2 will continue to run serving its LUNs/volumes.  </a:t>
            </a:r>
          </a:p>
          <a:p>
            <a:pPr marL="0" marR="0" indent="0" algn="l" defTabSz="914400" rtl="0" eaLnBrk="0" fontAlgn="base" latinLnBrk="0" hangingPunct="0">
              <a:lnSpc>
                <a:spcPct val="100000"/>
              </a:lnSpc>
              <a:spcBef>
                <a:spcPct val="30000"/>
              </a:spcBef>
              <a:spcAft>
                <a:spcPct val="0"/>
              </a:spcAft>
              <a:buClrTx/>
              <a:buSzTx/>
              <a:buFontTx/>
              <a:buNone/>
              <a:tabLst/>
              <a:defRPr/>
            </a:pPr>
            <a:r>
              <a:t>The application may or may not fail over to host #2 depending on the clustering software being used. There is no access to data being served by storage system  #1.</a:t>
            </a:r>
          </a:p>
          <a:p>
            <a:pPr marL="0" marR="0" indent="0" algn="l" defTabSz="914400" rtl="0" eaLnBrk="0" fontAlgn="base" latinLnBrk="0" hangingPunct="0">
              <a:lnSpc>
                <a:spcPct val="100000"/>
              </a:lnSpc>
              <a:spcBef>
                <a:spcPct val="30000"/>
              </a:spcBef>
              <a:spcAft>
                <a:spcPct val="0"/>
              </a:spcAft>
              <a:buClrTx/>
              <a:buSzTx/>
              <a:buFontTx/>
              <a:buNone/>
              <a:tabLst/>
              <a:defRPr/>
            </a:pPr>
            <a:r>
              <a:t>The manual </a:t>
            </a:r>
            <a:r>
              <a:rPr>
                <a:latin typeface="Courier New" pitchFamily="49" charset="0"/>
              </a:rPr>
              <a:t>cf forcetakeover –d </a:t>
            </a:r>
            <a:r>
              <a:t>command causes a storage system controller takeover to occur.  Data then needs to be set online to allow operations to continue.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44</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SITE FAILOVER AND HIGH-AVAILABILITY FAILOVER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884764F-6734-4E98-BA4A-4193F051EE6C}" type="slidenum">
              <a:rPr lang="en-US" smtClean="0"/>
              <a:pPr/>
              <a:t>45</a:t>
            </a:fld>
            <a:endParaRPr lang="en-US" dirty="0"/>
          </a:p>
        </p:txBody>
      </p:sp>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SITE FAILOVER CONSEQUENCES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SPLIT BRAIN SCENARIO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prevent a split brain:</a:t>
            </a:r>
          </a:p>
          <a:p>
            <a:pPr marL="0" marR="0" indent="0" algn="l" defTabSz="914400" rtl="0" eaLnBrk="0" fontAlgn="base" latinLnBrk="0" hangingPunct="0">
              <a:lnSpc>
                <a:spcPct val="100000"/>
              </a:lnSpc>
              <a:spcBef>
                <a:spcPct val="30000"/>
              </a:spcBef>
              <a:spcAft>
                <a:spcPct val="0"/>
              </a:spcAft>
              <a:buClrTx/>
              <a:buSzTx/>
              <a:buFontTx/>
              <a:buNone/>
              <a:tabLst/>
              <a:defRPr/>
            </a:pPr>
            <a:r>
              <a:t>1. Turn off power to the previous failed node.  Disk shelves should be left on.</a:t>
            </a:r>
          </a:p>
          <a:p>
            <a:pPr marL="0" marR="0" indent="0" algn="l" defTabSz="914400" rtl="0" eaLnBrk="0" fontAlgn="base" latinLnBrk="0" hangingPunct="0">
              <a:lnSpc>
                <a:spcPct val="100000"/>
              </a:lnSpc>
              <a:spcBef>
                <a:spcPct val="30000"/>
              </a:spcBef>
              <a:spcAft>
                <a:spcPct val="0"/>
              </a:spcAft>
              <a:buClrTx/>
              <a:buSzTx/>
              <a:buFontTx/>
              <a:buNone/>
              <a:tabLst/>
              <a:defRPr/>
            </a:pPr>
            <a:r>
              <a:t>2. Disconnect the interconnect and Fibre Channel adapter cables of the node at the surviving site.</a:t>
            </a:r>
          </a:p>
          <a:p>
            <a:pPr marL="0" marR="0" indent="0" algn="l" defTabSz="914400" rtl="0" eaLnBrk="0" fontAlgn="base" latinLnBrk="0" hangingPunct="0">
              <a:lnSpc>
                <a:spcPct val="100000"/>
              </a:lnSpc>
              <a:spcBef>
                <a:spcPct val="30000"/>
              </a:spcBef>
              <a:spcAft>
                <a:spcPct val="0"/>
              </a:spcAft>
              <a:buClrTx/>
              <a:buSzTx/>
              <a:buFontTx/>
              <a:buNone/>
              <a:tabLst/>
              <a:defRPr/>
            </a:pPr>
            <a:r>
              <a:t>3. Use network management procedures to enable the storage systems at the disaster site to be isolated from the external public network.</a:t>
            </a:r>
          </a:p>
          <a:p>
            <a:pPr marL="0" marR="0" indent="0" algn="l" defTabSz="914400" rtl="0" eaLnBrk="0" fontAlgn="base" latinLnBrk="0" hangingPunct="0">
              <a:lnSpc>
                <a:spcPct val="100000"/>
              </a:lnSpc>
              <a:spcBef>
                <a:spcPct val="30000"/>
              </a:spcBef>
              <a:spcAft>
                <a:spcPct val="0"/>
              </a:spcAft>
              <a:buClrTx/>
              <a:buSzTx/>
              <a:buFontTx/>
              <a:buNone/>
              <a:tabLst/>
              <a:defRPr/>
            </a:pPr>
            <a:r>
              <a:t>4. Use any application-specific method that either prevents the application from restarting at the disaster site or prevents the application clients from accessing the application servers at the disaster site.</a:t>
            </a:r>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METROCLUSTER: SITE RECOVERY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During </a:t>
            </a:r>
            <a:r>
              <a:rPr dirty="0"/>
              <a:t>a site recovery:</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Storage system #1 is repaired.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mirror is rebuilt. </a:t>
            </a:r>
            <a:r>
              <a:rPr lang="en-US" dirty="0" smtClean="0"/>
              <a:t>While the re-establishment of the aggregate mirrors is performed, there is no disruption to users since the storage systems are still in failover mode.</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The storage system high-availability pair is returned to normal with a </a:t>
            </a:r>
            <a:r>
              <a:rPr dirty="0" err="1">
                <a:latin typeface="Courier New" pitchFamily="49" charset="0"/>
              </a:rPr>
              <a:t>cf</a:t>
            </a:r>
            <a:r>
              <a:rPr dirty="0">
                <a:latin typeface="Courier New" pitchFamily="49" charset="0"/>
              </a:rPr>
              <a:t> giveback </a:t>
            </a:r>
            <a:r>
              <a:rPr dirty="0"/>
              <a:t>command.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Host #1 and Host #2 may operate as normal.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See </a:t>
            </a:r>
            <a:r>
              <a:rPr dirty="0"/>
              <a:t>Technical Report 3548 </a:t>
            </a:r>
            <a:r>
              <a:rPr i="1" dirty="0"/>
              <a:t>Best Practice for MetroCluster Design and Implementation</a:t>
            </a:r>
            <a:r>
              <a:rPr dirty="0"/>
              <a:t> for more information about stretch and fabric MetroCluster.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p:txBody>
          <a:bodyPr/>
          <a:lstStyle/>
          <a:p>
            <a:fld id="{9884764F-6734-4E98-BA4A-4193F051EE6C}" type="slidenum">
              <a:rPr lang="en-US" smtClean="0"/>
              <a:pPr/>
              <a:t>49</a:t>
            </a:fld>
            <a:endParaRPr lang="en-US" dirty="0"/>
          </a:p>
        </p:txBody>
      </p:sp>
      <p:sp>
        <p:nvSpPr>
          <p:cNvPr id="9" name="Slide Image Placeholder 8"/>
          <p:cNvSpPr>
            <a:spLocks noGrp="1" noRot="1" noChangeAspect="1"/>
          </p:cNvSpPr>
          <p:nvPr>
            <p:ph type="sldImg"/>
          </p:nvPr>
        </p:nvSpPr>
        <p:spPr>
          <a:xfrm>
            <a:off x="687388" y="228600"/>
            <a:ext cx="5181600" cy="3886200"/>
          </a:xfrm>
        </p:spPr>
      </p:sp>
      <p:sp>
        <p:nvSpPr>
          <p:cNvPr id="10" name="Notes Placeholder 9"/>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p:txBody>
          <a:bodyPr/>
          <a:lstStyle/>
          <a:p>
            <a:fld id="{9884764F-6734-4E98-BA4A-4193F051EE6C}" type="slidenum">
              <a:rPr lang="en-US" smtClean="0"/>
              <a:pPr/>
              <a:t>51</a:t>
            </a:fld>
            <a:endParaRPr lang="en-US" dirty="0"/>
          </a:p>
        </p:txBody>
      </p:sp>
      <p:sp>
        <p:nvSpPr>
          <p:cNvPr id="9" name="Slide Image Placeholder 8"/>
          <p:cNvSpPr>
            <a:spLocks noGrp="1" noRot="1" noChangeAspect="1"/>
          </p:cNvSpPr>
          <p:nvPr>
            <p:ph type="sldImg"/>
          </p:nvPr>
        </p:nvSpPr>
        <p:spPr>
          <a:xfrm>
            <a:off x="687388" y="228600"/>
            <a:ext cx="5181600" cy="3886200"/>
          </a:xfrm>
        </p:spPr>
      </p:sp>
      <p:sp>
        <p:nvSpPr>
          <p:cNvPr id="10" name="Notes Placeholder 9"/>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ANSWERS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9884764F-6734-4E98-BA4A-4193F051EE6C}" type="slidenum">
              <a:rPr lang="en-US" smtClean="0"/>
              <a:pPr/>
              <a:t>53</a:t>
            </a:fld>
            <a:endParaRPr lang="en-US" dirty="0"/>
          </a:p>
        </p:txBody>
      </p:sp>
      <p:sp>
        <p:nvSpPr>
          <p:cNvPr id="8" name="Slide Image Placeholder 7"/>
          <p:cNvSpPr>
            <a:spLocks noGrp="1" noRot="1" noChangeAspect="1"/>
          </p:cNvSpPr>
          <p:nvPr>
            <p:ph type="sldImg"/>
          </p:nvPr>
        </p:nvSpPr>
        <p:spPr>
          <a:xfrm>
            <a:off x="687388" y="228600"/>
            <a:ext cx="5181600" cy="3886200"/>
          </a:xfrm>
        </p:spPr>
      </p:sp>
      <p:sp>
        <p:nvSpPr>
          <p:cNvPr id="10" name="Notes Placeholder 9"/>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10.bin"/><Relationship Id="rId3" Type="http://schemas.openxmlformats.org/officeDocument/2006/relationships/notesSlide" Target="../notesSlides/notesSlide9.xml"/><Relationship Id="rId7" Type="http://schemas.openxmlformats.org/officeDocument/2006/relationships/oleObject" Target="../embeddings/oleObject4.bin"/><Relationship Id="rId12" Type="http://schemas.openxmlformats.org/officeDocument/2006/relationships/oleObject" Target="../embeddings/oleObject9.bin"/><Relationship Id="rId17" Type="http://schemas.openxmlformats.org/officeDocument/2006/relationships/oleObject" Target="../embeddings/oleObject14.bin"/><Relationship Id="rId2" Type="http://schemas.openxmlformats.org/officeDocument/2006/relationships/slideLayout" Target="../slideLayouts/slideLayout3.xml"/><Relationship Id="rId16" Type="http://schemas.openxmlformats.org/officeDocument/2006/relationships/oleObject" Target="../embeddings/oleObject13.bin"/><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oleObject" Target="../embeddings/oleObject2.bin"/><Relationship Id="rId15" Type="http://schemas.openxmlformats.org/officeDocument/2006/relationships/oleObject" Target="../embeddings/oleObject12.bin"/><Relationship Id="rId10"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oleObject" Target="../embeddings/oleObject6.bin"/><Relationship Id="rId1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oleObject" Target="../embeddings/oleObject24.bin"/><Relationship Id="rId18" Type="http://schemas.openxmlformats.org/officeDocument/2006/relationships/image" Target="../media/image20.png"/><Relationship Id="rId3" Type="http://schemas.openxmlformats.org/officeDocument/2006/relationships/notesSlide" Target="../notesSlides/notesSlide21.xml"/><Relationship Id="rId21" Type="http://schemas.openxmlformats.org/officeDocument/2006/relationships/oleObject" Target="../embeddings/oleObject31.bin"/><Relationship Id="rId7" Type="http://schemas.openxmlformats.org/officeDocument/2006/relationships/oleObject" Target="../embeddings/oleObject18.bin"/><Relationship Id="rId12" Type="http://schemas.openxmlformats.org/officeDocument/2006/relationships/oleObject" Target="../embeddings/oleObject23.bin"/><Relationship Id="rId17" Type="http://schemas.openxmlformats.org/officeDocument/2006/relationships/oleObject" Target="../embeddings/oleObject28.bin"/><Relationship Id="rId2" Type="http://schemas.openxmlformats.org/officeDocument/2006/relationships/slideLayout" Target="../slideLayouts/slideLayout4.xml"/><Relationship Id="rId16" Type="http://schemas.openxmlformats.org/officeDocument/2006/relationships/oleObject" Target="../embeddings/oleObject27.bin"/><Relationship Id="rId20" Type="http://schemas.openxmlformats.org/officeDocument/2006/relationships/oleObject" Target="../embeddings/oleObject30.bin"/><Relationship Id="rId1" Type="http://schemas.openxmlformats.org/officeDocument/2006/relationships/vmlDrawing" Target="../drawings/vmlDrawing2.vml"/><Relationship Id="rId6" Type="http://schemas.openxmlformats.org/officeDocument/2006/relationships/oleObject" Target="../embeddings/oleObject17.bin"/><Relationship Id="rId11" Type="http://schemas.openxmlformats.org/officeDocument/2006/relationships/oleObject" Target="../embeddings/oleObject22.bin"/><Relationship Id="rId5" Type="http://schemas.openxmlformats.org/officeDocument/2006/relationships/oleObject" Target="../embeddings/oleObject16.bin"/><Relationship Id="rId15" Type="http://schemas.openxmlformats.org/officeDocument/2006/relationships/oleObject" Target="../embeddings/oleObject26.bin"/><Relationship Id="rId10" Type="http://schemas.openxmlformats.org/officeDocument/2006/relationships/oleObject" Target="../embeddings/oleObject21.bin"/><Relationship Id="rId19" Type="http://schemas.openxmlformats.org/officeDocument/2006/relationships/oleObject" Target="../embeddings/oleObject29.bin"/><Relationship Id="rId4" Type="http://schemas.openxmlformats.org/officeDocument/2006/relationships/oleObject" Target="../embeddings/oleObject15.bin"/><Relationship Id="rId9" Type="http://schemas.openxmlformats.org/officeDocument/2006/relationships/oleObject" Target="../embeddings/oleObject20.bin"/><Relationship Id="rId14" Type="http://schemas.openxmlformats.org/officeDocument/2006/relationships/oleObject" Target="../embeddings/oleObject25.bin"/><Relationship Id="rId22" Type="http://schemas.openxmlformats.org/officeDocument/2006/relationships/oleObject" Target="../embeddings/oleObject3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now.netapp/"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6"/>
          <p:cNvSpPr>
            <a:spLocks noGrp="1" noChangeArrowheads="1"/>
          </p:cNvSpPr>
          <p:nvPr>
            <p:ph type="subTitle" idx="1"/>
          </p:nvPr>
        </p:nvSpPr>
        <p:spPr/>
        <p:txBody>
          <a:bodyPr/>
          <a:lstStyle/>
          <a:p>
            <a:r>
              <a:rPr lang="en-US" dirty="0"/>
              <a:t>Module </a:t>
            </a:r>
            <a:r>
              <a:rPr lang="en-US" dirty="0" smtClean="0"/>
              <a:t>22</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
        <p:nvSpPr>
          <p:cNvPr id="3077" name="Rectangle 5"/>
          <p:cNvSpPr>
            <a:spLocks noGrp="1" noChangeArrowheads="1"/>
          </p:cNvSpPr>
          <p:nvPr>
            <p:ph type="ctrTitle"/>
          </p:nvPr>
        </p:nvSpPr>
        <p:spPr/>
        <p:txBody>
          <a:bodyPr/>
          <a:lstStyle/>
          <a:p>
            <a:r>
              <a:rPr lang="en-US" dirty="0" smtClean="0"/>
              <a:t>MetroCluster</a:t>
            </a:r>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p:nvPr>
        </p:nvSpPr>
        <p:spPr/>
        <p:txBody>
          <a:bodyPr/>
          <a:lstStyle/>
          <a:p>
            <a:r>
              <a:rPr lang="en-US" dirty="0" smtClean="0"/>
              <a:t>Module Objectives</a:t>
            </a:r>
            <a:endParaRPr lang="en-US" dirty="0"/>
          </a:p>
        </p:txBody>
      </p:sp>
      <p:sp>
        <p:nvSpPr>
          <p:cNvPr id="4" name="Content Placeholder 3"/>
          <p:cNvSpPr>
            <a:spLocks noGrp="1"/>
          </p:cNvSpPr>
          <p:nvPr>
            <p:ph idx="1"/>
          </p:nvPr>
        </p:nvSpPr>
        <p:spPr/>
        <p:txBody>
          <a:bodyPr/>
          <a:lstStyle/>
          <a:p>
            <a:pPr>
              <a:buNone/>
            </a:pPr>
            <a:r>
              <a:rPr lang="en-US" dirty="0" smtClean="0"/>
              <a:t>By the end of this module, you should be able to:</a:t>
            </a:r>
          </a:p>
          <a:p>
            <a:pPr eaLnBrk="1" hangingPunct="1"/>
            <a:r>
              <a:rPr lang="en-US" dirty="0" smtClean="0"/>
              <a:t>Describe a stretch MetroCluster environment</a:t>
            </a:r>
          </a:p>
          <a:p>
            <a:pPr eaLnBrk="1" hangingPunct="1"/>
            <a:r>
              <a:rPr lang="en-US" dirty="0" smtClean="0"/>
              <a:t>List the basic steps to implement a stretch MetroCluster</a:t>
            </a:r>
          </a:p>
          <a:p>
            <a:r>
              <a:rPr lang="en-US" dirty="0" smtClean="0"/>
              <a:t>Describe a fabric-attached MetroCluster environment</a:t>
            </a:r>
          </a:p>
          <a:p>
            <a:pPr eaLnBrk="1" hangingPunct="1"/>
            <a:r>
              <a:rPr lang="en-US" dirty="0" smtClean="0"/>
              <a:t>List the basic steps to implement a fabric-attached MetroCluster</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MetroCluster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ontent Placeholder 41"/>
          <p:cNvSpPr>
            <a:spLocks noGrp="1"/>
          </p:cNvSpPr>
          <p:nvPr>
            <p:ph idx="1"/>
          </p:nvPr>
        </p:nvSpPr>
        <p:spPr>
          <a:xfrm>
            <a:off x="990600" y="1123950"/>
            <a:ext cx="8011886" cy="5353050"/>
          </a:xfrm>
        </p:spPr>
        <p:txBody>
          <a:bodyPr/>
          <a:lstStyle/>
          <a:p>
            <a:r>
              <a:rPr lang="en-US" sz="2400" dirty="0" smtClean="0"/>
              <a:t>MetroCluster is a cost-effective replication solution for combined high-availability and SyncMirror disaster recovery within a campus or metro area</a:t>
            </a:r>
          </a:p>
          <a:p>
            <a:endParaRPr lang="en-US" sz="2400" dirty="0" smtClean="0"/>
          </a:p>
        </p:txBody>
      </p:sp>
      <p:sp>
        <p:nvSpPr>
          <p:cNvPr id="68617" name="Rectangle 9"/>
          <p:cNvSpPr>
            <a:spLocks noGrp="1" noChangeArrowheads="1"/>
          </p:cNvSpPr>
          <p:nvPr>
            <p:ph type="title"/>
          </p:nvPr>
        </p:nvSpPr>
        <p:spPr/>
        <p:txBody>
          <a:bodyPr/>
          <a:lstStyle/>
          <a:p>
            <a:r>
              <a:rPr lang="en-US" dirty="0"/>
              <a:t>MetroCluster</a:t>
            </a:r>
          </a:p>
        </p:txBody>
      </p:sp>
      <p:grpSp>
        <p:nvGrpSpPr>
          <p:cNvPr id="2" name="Group 2"/>
          <p:cNvGrpSpPr>
            <a:grpSpLocks/>
          </p:cNvGrpSpPr>
          <p:nvPr/>
        </p:nvGrpSpPr>
        <p:grpSpPr bwMode="gray">
          <a:xfrm rot="-5400000">
            <a:off x="3336193" y="1957431"/>
            <a:ext cx="76200" cy="3927475"/>
            <a:chOff x="1999" y="2171"/>
            <a:chExt cx="80" cy="378"/>
          </a:xfrm>
        </p:grpSpPr>
        <p:sp>
          <p:nvSpPr>
            <p:cNvPr id="68611" name="Line 3"/>
            <p:cNvSpPr>
              <a:spLocks noChangeShapeType="1"/>
            </p:cNvSpPr>
            <p:nvPr/>
          </p:nvSpPr>
          <p:spPr bwMode="gray">
            <a:xfrm>
              <a:off x="2079" y="2171"/>
              <a:ext cx="0" cy="378"/>
            </a:xfrm>
            <a:prstGeom prst="line">
              <a:avLst/>
            </a:prstGeom>
            <a:noFill/>
            <a:ln w="28575">
              <a:solidFill>
                <a:schemeClr val="tx1"/>
              </a:solidFill>
              <a:round/>
              <a:headEnd/>
              <a:tailEnd/>
            </a:ln>
            <a:effectLst/>
          </p:spPr>
          <p:txBody>
            <a:bodyPr wrap="none" anchor="ctr"/>
            <a:lstStyle/>
            <a:p>
              <a:endParaRPr lang="en-US" dirty="0"/>
            </a:p>
          </p:txBody>
        </p:sp>
        <p:sp>
          <p:nvSpPr>
            <p:cNvPr id="68612" name="Line 4"/>
            <p:cNvSpPr>
              <a:spLocks noChangeShapeType="1"/>
            </p:cNvSpPr>
            <p:nvPr/>
          </p:nvSpPr>
          <p:spPr bwMode="gray">
            <a:xfrm>
              <a:off x="1999" y="2171"/>
              <a:ext cx="0" cy="378"/>
            </a:xfrm>
            <a:prstGeom prst="line">
              <a:avLst/>
            </a:prstGeom>
            <a:noFill/>
            <a:ln w="28575">
              <a:solidFill>
                <a:schemeClr val="tx1"/>
              </a:solidFill>
              <a:round/>
              <a:headEnd/>
              <a:tailEnd/>
            </a:ln>
            <a:effectLst/>
          </p:spPr>
          <p:txBody>
            <a:bodyPr wrap="none" anchor="ctr"/>
            <a:lstStyle/>
            <a:p>
              <a:endParaRPr lang="en-US" dirty="0"/>
            </a:p>
          </p:txBody>
        </p:sp>
      </p:grpSp>
      <p:sp>
        <p:nvSpPr>
          <p:cNvPr id="68613" name="Rectangle 5"/>
          <p:cNvSpPr>
            <a:spLocks noChangeArrowheads="1"/>
          </p:cNvSpPr>
          <p:nvPr/>
        </p:nvSpPr>
        <p:spPr bwMode="gray">
          <a:xfrm>
            <a:off x="3763230" y="3637007"/>
            <a:ext cx="1755775" cy="492125"/>
          </a:xfrm>
          <a:prstGeom prst="rect">
            <a:avLst/>
          </a:prstGeom>
          <a:solidFill>
            <a:schemeClr val="bg1"/>
          </a:solidFill>
          <a:ln w="12700">
            <a:noFill/>
            <a:miter lim="800000"/>
            <a:headEnd/>
            <a:tailEnd/>
          </a:ln>
          <a:effectLst/>
        </p:spPr>
        <p:txBody>
          <a:bodyPr wrap="none" anchor="ctr"/>
          <a:lstStyle/>
          <a:p>
            <a:endParaRPr lang="en-US" dirty="0"/>
          </a:p>
        </p:txBody>
      </p:sp>
      <p:sp>
        <p:nvSpPr>
          <p:cNvPr id="68614" name="Line 6"/>
          <p:cNvSpPr>
            <a:spLocks noChangeShapeType="1"/>
          </p:cNvSpPr>
          <p:nvPr/>
        </p:nvSpPr>
        <p:spPr bwMode="gray">
          <a:xfrm flipV="1">
            <a:off x="2605942" y="4227472"/>
            <a:ext cx="2106613" cy="1587"/>
          </a:xfrm>
          <a:prstGeom prst="line">
            <a:avLst/>
          </a:prstGeom>
          <a:noFill/>
          <a:ln w="38100">
            <a:solidFill>
              <a:schemeClr val="tx2"/>
            </a:solidFill>
            <a:round/>
            <a:headEnd/>
            <a:tailEnd/>
          </a:ln>
          <a:effectLst/>
        </p:spPr>
        <p:txBody>
          <a:bodyPr wrap="none" anchor="ctr"/>
          <a:lstStyle/>
          <a:p>
            <a:endParaRPr lang="en-US" dirty="0"/>
          </a:p>
        </p:txBody>
      </p:sp>
      <p:sp>
        <p:nvSpPr>
          <p:cNvPr id="68615" name="Line 7"/>
          <p:cNvSpPr>
            <a:spLocks noChangeShapeType="1"/>
          </p:cNvSpPr>
          <p:nvPr/>
        </p:nvSpPr>
        <p:spPr bwMode="gray">
          <a:xfrm>
            <a:off x="2532531" y="4560332"/>
            <a:ext cx="2057400" cy="137160"/>
          </a:xfrm>
          <a:prstGeom prst="line">
            <a:avLst/>
          </a:prstGeom>
          <a:noFill/>
          <a:ln w="38100" cap="rnd">
            <a:solidFill>
              <a:schemeClr val="tx2"/>
            </a:solidFill>
            <a:prstDash val="sysDot"/>
            <a:round/>
            <a:headEnd/>
            <a:tailEnd/>
          </a:ln>
          <a:effectLst/>
        </p:spPr>
        <p:txBody>
          <a:bodyPr wrap="none" anchor="ctr"/>
          <a:lstStyle/>
          <a:p>
            <a:endParaRPr lang="en-US" dirty="0"/>
          </a:p>
        </p:txBody>
      </p:sp>
      <p:sp>
        <p:nvSpPr>
          <p:cNvPr id="68616" name="Line 8"/>
          <p:cNvSpPr>
            <a:spLocks noChangeShapeType="1"/>
          </p:cNvSpPr>
          <p:nvPr/>
        </p:nvSpPr>
        <p:spPr bwMode="gray">
          <a:xfrm flipV="1">
            <a:off x="2532531" y="4560332"/>
            <a:ext cx="2057400" cy="137160"/>
          </a:xfrm>
          <a:prstGeom prst="line">
            <a:avLst/>
          </a:prstGeom>
          <a:noFill/>
          <a:ln w="38100" cap="rnd">
            <a:solidFill>
              <a:schemeClr val="tx2"/>
            </a:solidFill>
            <a:prstDash val="sysDot"/>
            <a:round/>
            <a:headEnd/>
            <a:tailEnd/>
          </a:ln>
          <a:effectLst/>
        </p:spPr>
        <p:txBody>
          <a:bodyPr wrap="none" anchor="ctr"/>
          <a:lstStyle/>
          <a:p>
            <a:endParaRPr lang="en-US" dirty="0"/>
          </a:p>
        </p:txBody>
      </p:sp>
      <p:sp>
        <p:nvSpPr>
          <p:cNvPr id="68618" name="Line 10"/>
          <p:cNvSpPr>
            <a:spLocks noChangeShapeType="1"/>
          </p:cNvSpPr>
          <p:nvPr/>
        </p:nvSpPr>
        <p:spPr bwMode="gray">
          <a:xfrm flipV="1">
            <a:off x="2682142" y="4224769"/>
            <a:ext cx="293688" cy="1587"/>
          </a:xfrm>
          <a:prstGeom prst="line">
            <a:avLst/>
          </a:prstGeom>
          <a:noFill/>
          <a:ln w="38100">
            <a:solidFill>
              <a:schemeClr val="tx2"/>
            </a:solidFill>
            <a:round/>
            <a:headEnd/>
            <a:tailEnd/>
          </a:ln>
          <a:effectLst/>
        </p:spPr>
        <p:txBody>
          <a:bodyPr wrap="none" anchor="ctr"/>
          <a:lstStyle/>
          <a:p>
            <a:endParaRPr lang="en-US" dirty="0"/>
          </a:p>
        </p:txBody>
      </p:sp>
      <p:sp>
        <p:nvSpPr>
          <p:cNvPr id="68619" name="Line 11"/>
          <p:cNvSpPr>
            <a:spLocks noChangeShapeType="1"/>
          </p:cNvSpPr>
          <p:nvPr/>
        </p:nvSpPr>
        <p:spPr bwMode="gray">
          <a:xfrm>
            <a:off x="2999642" y="3536994"/>
            <a:ext cx="1588" cy="347663"/>
          </a:xfrm>
          <a:prstGeom prst="line">
            <a:avLst/>
          </a:prstGeom>
          <a:noFill/>
          <a:ln w="28575">
            <a:solidFill>
              <a:schemeClr val="tx1"/>
            </a:solidFill>
            <a:round/>
            <a:headEnd/>
            <a:tailEnd/>
          </a:ln>
          <a:effectLst/>
        </p:spPr>
        <p:txBody>
          <a:bodyPr wrap="none" anchor="ctr"/>
          <a:lstStyle/>
          <a:p>
            <a:endParaRPr lang="en-US" dirty="0"/>
          </a:p>
        </p:txBody>
      </p:sp>
      <p:sp>
        <p:nvSpPr>
          <p:cNvPr id="68620" name="Line 12"/>
          <p:cNvSpPr>
            <a:spLocks noChangeShapeType="1"/>
          </p:cNvSpPr>
          <p:nvPr/>
        </p:nvSpPr>
        <p:spPr bwMode="gray">
          <a:xfrm>
            <a:off x="2626791" y="4574258"/>
            <a:ext cx="293688" cy="128588"/>
          </a:xfrm>
          <a:prstGeom prst="line">
            <a:avLst/>
          </a:prstGeom>
          <a:noFill/>
          <a:ln w="38100" cap="rnd">
            <a:solidFill>
              <a:schemeClr val="tx2"/>
            </a:solidFill>
            <a:prstDash val="sysDot"/>
            <a:round/>
            <a:headEnd/>
            <a:tailEnd/>
          </a:ln>
          <a:effectLst/>
        </p:spPr>
        <p:txBody>
          <a:bodyPr wrap="none" anchor="ctr"/>
          <a:lstStyle/>
          <a:p>
            <a:endParaRPr lang="en-US" dirty="0"/>
          </a:p>
        </p:txBody>
      </p:sp>
      <p:sp>
        <p:nvSpPr>
          <p:cNvPr id="68621" name="Line 13"/>
          <p:cNvSpPr>
            <a:spLocks noChangeShapeType="1"/>
          </p:cNvSpPr>
          <p:nvPr/>
        </p:nvSpPr>
        <p:spPr bwMode="gray">
          <a:xfrm flipV="1">
            <a:off x="2627331" y="4556438"/>
            <a:ext cx="292608" cy="128016"/>
          </a:xfrm>
          <a:prstGeom prst="line">
            <a:avLst/>
          </a:prstGeom>
          <a:noFill/>
          <a:ln w="38100" cap="rnd">
            <a:solidFill>
              <a:schemeClr val="tx2"/>
            </a:solidFill>
            <a:prstDash val="sysDot"/>
            <a:round/>
            <a:headEnd/>
            <a:tailEnd/>
          </a:ln>
          <a:effectLst/>
        </p:spPr>
        <p:txBody>
          <a:bodyPr wrap="none" anchor="ctr"/>
          <a:lstStyle/>
          <a:p>
            <a:endParaRPr lang="en-US" dirty="0"/>
          </a:p>
        </p:txBody>
      </p:sp>
      <p:sp>
        <p:nvSpPr>
          <p:cNvPr id="68622" name="Text Box 14"/>
          <p:cNvSpPr txBox="1">
            <a:spLocks noChangeArrowheads="1"/>
          </p:cNvSpPr>
          <p:nvPr/>
        </p:nvSpPr>
        <p:spPr bwMode="gray">
          <a:xfrm>
            <a:off x="2991705" y="3594788"/>
            <a:ext cx="1093787" cy="246221"/>
          </a:xfrm>
          <a:prstGeom prst="rect">
            <a:avLst/>
          </a:prstGeom>
          <a:noFill/>
          <a:ln w="9525">
            <a:noFill/>
            <a:miter lim="800000"/>
            <a:headEnd/>
            <a:tailEnd/>
          </a:ln>
          <a:effectLst/>
        </p:spPr>
        <p:txBody>
          <a:bodyPr>
            <a:spAutoFit/>
          </a:bodyPr>
          <a:lstStyle/>
          <a:p>
            <a:pPr algn="l" eaLnBrk="0" hangingPunct="0"/>
            <a:r>
              <a:rPr lang="en-US" sz="1000" dirty="0">
                <a:ea typeface="ＭＳ Ｐゴシック" pitchFamily="-50" charset="-128"/>
              </a:rPr>
              <a:t>LAN/SAN</a:t>
            </a:r>
          </a:p>
        </p:txBody>
      </p:sp>
      <p:sp>
        <p:nvSpPr>
          <p:cNvPr id="68623" name="Freeform 15"/>
          <p:cNvSpPr>
            <a:spLocks/>
          </p:cNvSpPr>
          <p:nvPr/>
        </p:nvSpPr>
        <p:spPr bwMode="gray">
          <a:xfrm flipH="1">
            <a:off x="2208650" y="3967207"/>
            <a:ext cx="52387" cy="503237"/>
          </a:xfrm>
          <a:custGeom>
            <a:avLst/>
            <a:gdLst/>
            <a:ahLst/>
            <a:cxnLst>
              <a:cxn ang="0">
                <a:pos x="0" y="317"/>
              </a:cxn>
              <a:cxn ang="0">
                <a:pos x="156" y="317"/>
              </a:cxn>
              <a:cxn ang="0">
                <a:pos x="156" y="0"/>
              </a:cxn>
            </a:cxnLst>
            <a:rect l="0" t="0" r="r" b="b"/>
            <a:pathLst>
              <a:path w="156" h="317">
                <a:moveTo>
                  <a:pt x="0" y="317"/>
                </a:moveTo>
                <a:lnTo>
                  <a:pt x="156" y="317"/>
                </a:lnTo>
                <a:lnTo>
                  <a:pt x="156" y="0"/>
                </a:lnTo>
              </a:path>
            </a:pathLst>
          </a:custGeom>
          <a:noFill/>
          <a:ln w="28575" cap="flat" cmpd="sng">
            <a:solidFill>
              <a:schemeClr val="tx1"/>
            </a:solidFill>
            <a:prstDash val="solid"/>
            <a:round/>
            <a:headEnd type="none" w="med" len="med"/>
            <a:tailEnd type="none" w="med" len="med"/>
          </a:ln>
          <a:effectLst/>
        </p:spPr>
        <p:txBody>
          <a:bodyPr wrap="none" anchor="ctr"/>
          <a:lstStyle/>
          <a:p>
            <a:endParaRPr lang="en-US" dirty="0"/>
          </a:p>
        </p:txBody>
      </p:sp>
      <p:sp>
        <p:nvSpPr>
          <p:cNvPr id="68624" name="Line 16"/>
          <p:cNvSpPr>
            <a:spLocks noChangeShapeType="1"/>
          </p:cNvSpPr>
          <p:nvPr/>
        </p:nvSpPr>
        <p:spPr bwMode="gray">
          <a:xfrm>
            <a:off x="2299555" y="3536994"/>
            <a:ext cx="1587" cy="347663"/>
          </a:xfrm>
          <a:prstGeom prst="line">
            <a:avLst/>
          </a:prstGeom>
          <a:noFill/>
          <a:ln w="28575">
            <a:solidFill>
              <a:schemeClr val="tx1"/>
            </a:solidFill>
            <a:round/>
            <a:headEnd/>
            <a:tailEnd/>
          </a:ln>
          <a:effectLst/>
        </p:spPr>
        <p:txBody>
          <a:bodyPr wrap="none" anchor="ctr"/>
          <a:lstStyle/>
          <a:p>
            <a:endParaRPr lang="en-US" dirty="0"/>
          </a:p>
        </p:txBody>
      </p:sp>
      <p:sp>
        <p:nvSpPr>
          <p:cNvPr id="68625" name="Line 17"/>
          <p:cNvSpPr>
            <a:spLocks noChangeShapeType="1"/>
          </p:cNvSpPr>
          <p:nvPr/>
        </p:nvSpPr>
        <p:spPr bwMode="gray">
          <a:xfrm>
            <a:off x="1574067" y="3536994"/>
            <a:ext cx="1588" cy="347663"/>
          </a:xfrm>
          <a:prstGeom prst="line">
            <a:avLst/>
          </a:prstGeom>
          <a:noFill/>
          <a:ln w="28575">
            <a:solidFill>
              <a:schemeClr val="tx1"/>
            </a:solidFill>
            <a:round/>
            <a:headEnd/>
            <a:tailEnd/>
          </a:ln>
          <a:effectLst/>
        </p:spPr>
        <p:txBody>
          <a:bodyPr wrap="none" anchor="ctr"/>
          <a:lstStyle/>
          <a:p>
            <a:endParaRPr lang="en-US" dirty="0"/>
          </a:p>
        </p:txBody>
      </p:sp>
      <p:sp>
        <p:nvSpPr>
          <p:cNvPr id="68630" name="Text Box 22"/>
          <p:cNvSpPr txBox="1">
            <a:spLocks noChangeArrowheads="1"/>
          </p:cNvSpPr>
          <p:nvPr/>
        </p:nvSpPr>
        <p:spPr bwMode="gray">
          <a:xfrm>
            <a:off x="1148617" y="2533694"/>
            <a:ext cx="2438400" cy="258532"/>
          </a:xfrm>
          <a:prstGeom prst="rect">
            <a:avLst/>
          </a:prstGeom>
          <a:noFill/>
          <a:ln w="9525">
            <a:noFill/>
            <a:miter lim="800000"/>
            <a:headEnd/>
            <a:tailEnd/>
          </a:ln>
          <a:effectLst/>
        </p:spPr>
        <p:txBody>
          <a:bodyPr>
            <a:spAutoFit/>
          </a:bodyPr>
          <a:lstStyle/>
          <a:p>
            <a:pPr algn="l" eaLnBrk="0" hangingPunct="0">
              <a:lnSpc>
                <a:spcPct val="90000"/>
              </a:lnSpc>
              <a:spcBef>
                <a:spcPct val="20000"/>
              </a:spcBef>
            </a:pPr>
            <a:r>
              <a:rPr lang="en-US" sz="1200" dirty="0">
                <a:ea typeface="ＭＳ Ｐゴシック" pitchFamily="-50" charset="-128"/>
              </a:rPr>
              <a:t>Major Data Center</a:t>
            </a:r>
            <a:endParaRPr lang="en-US" sz="1200" baseline="30000" dirty="0">
              <a:ea typeface="ＭＳ Ｐゴシック" pitchFamily="-50" charset="-128"/>
            </a:endParaRPr>
          </a:p>
        </p:txBody>
      </p:sp>
      <p:sp>
        <p:nvSpPr>
          <p:cNvPr id="68640" name="Text Box 32"/>
          <p:cNvSpPr txBox="1">
            <a:spLocks noChangeArrowheads="1"/>
          </p:cNvSpPr>
          <p:nvPr/>
        </p:nvSpPr>
        <p:spPr bwMode="gray">
          <a:xfrm>
            <a:off x="4085492" y="2533694"/>
            <a:ext cx="1433513" cy="258532"/>
          </a:xfrm>
          <a:prstGeom prst="rect">
            <a:avLst/>
          </a:prstGeom>
          <a:noFill/>
          <a:ln w="9525">
            <a:noFill/>
            <a:miter lim="800000"/>
            <a:headEnd/>
            <a:tailEnd/>
          </a:ln>
          <a:effectLst/>
        </p:spPr>
        <p:txBody>
          <a:bodyPr>
            <a:spAutoFit/>
          </a:bodyPr>
          <a:lstStyle/>
          <a:p>
            <a:pPr algn="l" eaLnBrk="0" hangingPunct="0">
              <a:lnSpc>
                <a:spcPct val="90000"/>
              </a:lnSpc>
              <a:spcBef>
                <a:spcPct val="20000"/>
              </a:spcBef>
            </a:pPr>
            <a:r>
              <a:rPr lang="en-US" sz="1200" dirty="0">
                <a:ea typeface="ＭＳ Ｐゴシック" pitchFamily="-50" charset="-128"/>
              </a:rPr>
              <a:t>Nearby Office</a:t>
            </a:r>
            <a:endParaRPr lang="en-US" sz="1200" baseline="30000" dirty="0">
              <a:ea typeface="ＭＳ Ｐゴシック" pitchFamily="-50" charset="-128"/>
            </a:endParaRPr>
          </a:p>
        </p:txBody>
      </p:sp>
      <p:sp>
        <p:nvSpPr>
          <p:cNvPr id="68641" name="Rectangle 33"/>
          <p:cNvSpPr>
            <a:spLocks noChangeArrowheads="1"/>
          </p:cNvSpPr>
          <p:nvPr/>
        </p:nvSpPr>
        <p:spPr bwMode="gray">
          <a:xfrm>
            <a:off x="1123217" y="2513057"/>
            <a:ext cx="2816225" cy="3078162"/>
          </a:xfrm>
          <a:prstGeom prst="rect">
            <a:avLst/>
          </a:prstGeom>
          <a:noFill/>
          <a:ln w="19050">
            <a:solidFill>
              <a:schemeClr val="bg2"/>
            </a:solidFill>
            <a:prstDash val="dash"/>
            <a:miter lim="800000"/>
            <a:headEnd/>
            <a:tailEnd/>
          </a:ln>
          <a:effectLst/>
        </p:spPr>
        <p:txBody>
          <a:bodyPr wrap="none" anchor="ctr"/>
          <a:lstStyle/>
          <a:p>
            <a:endParaRPr lang="en-US" dirty="0">
              <a:solidFill>
                <a:schemeClr val="bg2"/>
              </a:solidFill>
            </a:endParaRPr>
          </a:p>
        </p:txBody>
      </p:sp>
      <p:sp>
        <p:nvSpPr>
          <p:cNvPr id="68642" name="Rectangle 34"/>
          <p:cNvSpPr>
            <a:spLocks noChangeArrowheads="1"/>
          </p:cNvSpPr>
          <p:nvPr/>
        </p:nvSpPr>
        <p:spPr bwMode="gray">
          <a:xfrm>
            <a:off x="4085492" y="2516232"/>
            <a:ext cx="1570038" cy="3074987"/>
          </a:xfrm>
          <a:prstGeom prst="rect">
            <a:avLst/>
          </a:prstGeom>
          <a:noFill/>
          <a:ln w="19050">
            <a:solidFill>
              <a:schemeClr val="bg2"/>
            </a:solidFill>
            <a:prstDash val="dash"/>
            <a:miter lim="800000"/>
            <a:headEnd/>
            <a:tailEnd/>
          </a:ln>
          <a:effectLst/>
        </p:spPr>
        <p:txBody>
          <a:bodyPr wrap="none" anchor="ctr"/>
          <a:lstStyle/>
          <a:p>
            <a:endParaRPr lang="en-US" dirty="0">
              <a:solidFill>
                <a:schemeClr val="bg2"/>
              </a:solidFill>
            </a:endParaRPr>
          </a:p>
        </p:txBody>
      </p:sp>
      <p:sp>
        <p:nvSpPr>
          <p:cNvPr id="68643" name="Text Box 35"/>
          <p:cNvSpPr txBox="1">
            <a:spLocks noChangeArrowheads="1"/>
          </p:cNvSpPr>
          <p:nvPr/>
        </p:nvSpPr>
        <p:spPr bwMode="gray">
          <a:xfrm>
            <a:off x="1148829" y="4072325"/>
            <a:ext cx="675185" cy="400110"/>
          </a:xfrm>
          <a:prstGeom prst="rect">
            <a:avLst/>
          </a:prstGeom>
          <a:noFill/>
          <a:ln w="9525">
            <a:noFill/>
            <a:miter lim="800000"/>
            <a:headEnd/>
            <a:tailEnd/>
          </a:ln>
          <a:effectLst/>
        </p:spPr>
        <p:txBody>
          <a:bodyPr wrap="none">
            <a:spAutoFit/>
          </a:bodyPr>
          <a:lstStyle/>
          <a:p>
            <a:pPr algn="l" eaLnBrk="0" hangingPunct="0"/>
            <a:r>
              <a:rPr lang="en-US" sz="1000" dirty="0">
                <a:ea typeface="ＭＳ Ｐゴシック" pitchFamily="-50" charset="-128"/>
              </a:rPr>
              <a:t>FAS </a:t>
            </a:r>
            <a:r>
              <a:rPr lang="en-US" sz="1000" dirty="0" smtClean="0">
                <a:ea typeface="ＭＳ Ｐゴシック" pitchFamily="-50" charset="-128"/>
              </a:rPr>
              <a:t>or</a:t>
            </a:r>
          </a:p>
          <a:p>
            <a:pPr algn="l" eaLnBrk="0" hangingPunct="0"/>
            <a:r>
              <a:rPr lang="en-US" sz="1000" dirty="0" smtClean="0">
                <a:ea typeface="ＭＳ Ｐゴシック" pitchFamily="-50" charset="-128"/>
              </a:rPr>
              <a:t>V-Series</a:t>
            </a:r>
            <a:endParaRPr lang="en-US" sz="1000" dirty="0">
              <a:ea typeface="ＭＳ Ｐゴシック" pitchFamily="-50" charset="-128"/>
            </a:endParaRPr>
          </a:p>
        </p:txBody>
      </p:sp>
      <p:sp>
        <p:nvSpPr>
          <p:cNvPr id="68644" name="Text Box 36"/>
          <p:cNvSpPr txBox="1">
            <a:spLocks noChangeArrowheads="1"/>
          </p:cNvSpPr>
          <p:nvPr/>
        </p:nvSpPr>
        <p:spPr bwMode="gray">
          <a:xfrm>
            <a:off x="1283037" y="4523219"/>
            <a:ext cx="498855" cy="246221"/>
          </a:xfrm>
          <a:prstGeom prst="rect">
            <a:avLst/>
          </a:prstGeom>
          <a:noFill/>
          <a:ln w="9525">
            <a:noFill/>
            <a:miter lim="800000"/>
            <a:headEnd/>
            <a:tailEnd/>
          </a:ln>
          <a:effectLst/>
        </p:spPr>
        <p:txBody>
          <a:bodyPr wrap="none">
            <a:spAutoFit/>
          </a:bodyPr>
          <a:lstStyle/>
          <a:p>
            <a:pPr algn="l" eaLnBrk="0" hangingPunct="0"/>
            <a:r>
              <a:rPr lang="en-US" sz="1000" dirty="0">
                <a:ea typeface="ＭＳ Ｐゴシック" pitchFamily="-50" charset="-128"/>
              </a:rPr>
              <a:t>Disks</a:t>
            </a:r>
          </a:p>
        </p:txBody>
      </p:sp>
      <p:sp>
        <p:nvSpPr>
          <p:cNvPr id="68646" name="Text Box 38"/>
          <p:cNvSpPr txBox="1">
            <a:spLocks noChangeArrowheads="1"/>
          </p:cNvSpPr>
          <p:nvPr/>
        </p:nvSpPr>
        <p:spPr bwMode="gray">
          <a:xfrm>
            <a:off x="5903783" y="2990059"/>
            <a:ext cx="3213066" cy="3586366"/>
          </a:xfrm>
          <a:prstGeom prst="rect">
            <a:avLst/>
          </a:prstGeom>
          <a:noFill/>
          <a:ln w="9525">
            <a:noFill/>
            <a:miter lim="800000"/>
            <a:headEnd/>
            <a:tailEnd/>
          </a:ln>
          <a:effectLst/>
        </p:spPr>
        <p:txBody>
          <a:bodyPr wrap="square">
            <a:spAutoFit/>
          </a:bodyPr>
          <a:lstStyle/>
          <a:p>
            <a:pPr marL="230188" indent="-230188" algn="l" eaLnBrk="0" hangingPunct="0">
              <a:spcBef>
                <a:spcPct val="15000"/>
              </a:spcBef>
              <a:spcAft>
                <a:spcPct val="15000"/>
              </a:spcAft>
              <a:buFont typeface="Wingdings 2" pitchFamily="18" charset="2"/>
              <a:buChar char="¡"/>
            </a:pPr>
            <a:r>
              <a:rPr lang="en-US" sz="1900" dirty="0">
                <a:ea typeface="ＭＳ Ｐゴシック" pitchFamily="-50" charset="-128"/>
              </a:rPr>
              <a:t>Stretch MetroCluster provides </a:t>
            </a:r>
            <a:r>
              <a:rPr lang="en-US" sz="1900" dirty="0" smtClean="0">
                <a:ea typeface="ＭＳ Ｐゴシック" pitchFamily="-50" charset="-128"/>
              </a:rPr>
              <a:t>campus disaster recovery protection</a:t>
            </a:r>
          </a:p>
          <a:p>
            <a:pPr marL="461963" lvl="1" indent="-234950" algn="l" eaLnBrk="0" hangingPunct="0">
              <a:spcBef>
                <a:spcPct val="15000"/>
              </a:spcBef>
              <a:spcAft>
                <a:spcPct val="15000"/>
              </a:spcAft>
              <a:buClrTx/>
              <a:buFont typeface="Arial" pitchFamily="34" charset="0"/>
              <a:buChar char="–"/>
            </a:pPr>
            <a:r>
              <a:rPr lang="en-US" sz="1800" dirty="0" smtClean="0">
                <a:ea typeface="ＭＳ Ｐゴシック" pitchFamily="-50" charset="-128"/>
              </a:rPr>
              <a:t>Can </a:t>
            </a:r>
            <a:r>
              <a:rPr lang="en-US" sz="1800" dirty="0">
                <a:ea typeface="ＭＳ Ｐゴシック" pitchFamily="-50" charset="-128"/>
              </a:rPr>
              <a:t>stretch up to </a:t>
            </a:r>
            <a:r>
              <a:rPr lang="en-US" sz="1800" dirty="0" smtClean="0">
                <a:ea typeface="ＭＳ Ｐゴシック" pitchFamily="-50" charset="-128"/>
              </a:rPr>
              <a:t>500m</a:t>
            </a:r>
            <a:endParaRPr lang="en-US" sz="1800" dirty="0">
              <a:ea typeface="ＭＳ Ｐゴシック" pitchFamily="-50" charset="-128"/>
            </a:endParaRPr>
          </a:p>
          <a:p>
            <a:pPr marL="230188" indent="-230188" algn="l" eaLnBrk="0" hangingPunct="0">
              <a:spcBef>
                <a:spcPct val="15000"/>
              </a:spcBef>
              <a:spcAft>
                <a:spcPct val="15000"/>
              </a:spcAft>
              <a:buFont typeface="Wingdings 2" pitchFamily="18" charset="2"/>
              <a:buChar char="¡"/>
            </a:pPr>
            <a:r>
              <a:rPr lang="en-US" sz="1900" dirty="0" smtClean="0">
                <a:ea typeface="ＭＳ Ｐゴシック" pitchFamily="-50" charset="-128"/>
              </a:rPr>
              <a:t>Fabric </a:t>
            </a:r>
            <a:r>
              <a:rPr lang="en-US" sz="1900" dirty="0">
                <a:ea typeface="ＭＳ Ｐゴシック" pitchFamily="-50" charset="-128"/>
              </a:rPr>
              <a:t>MetroCluster provides Metropolitan </a:t>
            </a:r>
            <a:r>
              <a:rPr lang="en-US" sz="1900" dirty="0" smtClean="0">
                <a:ea typeface="ＭＳ Ｐゴシック" pitchFamily="-50" charset="-128"/>
              </a:rPr>
              <a:t>disaster recovery protection</a:t>
            </a:r>
          </a:p>
          <a:p>
            <a:pPr marL="461963" lvl="1" indent="-234950" algn="l" eaLnBrk="0" hangingPunct="0">
              <a:spcBef>
                <a:spcPct val="15000"/>
              </a:spcBef>
              <a:spcAft>
                <a:spcPct val="15000"/>
              </a:spcAft>
              <a:buClrTx/>
              <a:buFont typeface="Arial" pitchFamily="34" charset="0"/>
              <a:buChar char="–"/>
            </a:pPr>
            <a:r>
              <a:rPr lang="en-US" sz="1800" dirty="0" smtClean="0">
                <a:ea typeface="ＭＳ Ｐゴシック" pitchFamily="-50" charset="-128"/>
              </a:rPr>
              <a:t>Can stretch up to 100km with FC switches</a:t>
            </a:r>
          </a:p>
          <a:p>
            <a:pPr marL="4763" indent="-234950" eaLnBrk="0" hangingPunct="0">
              <a:spcBef>
                <a:spcPct val="15000"/>
              </a:spcBef>
              <a:spcAft>
                <a:spcPct val="15000"/>
              </a:spcAft>
              <a:buFont typeface="Wingdings" pitchFamily="2" charset="2"/>
              <a:buChar char="§"/>
            </a:pPr>
            <a:r>
              <a:rPr lang="en-US" sz="1900" dirty="0" smtClean="0">
                <a:ea typeface="ＭＳ Ｐゴシック" pitchFamily="-50" charset="-128"/>
              </a:rPr>
              <a:t>V-Series MetroCluster</a:t>
            </a:r>
          </a:p>
        </p:txBody>
      </p:sp>
      <p:sp>
        <p:nvSpPr>
          <p:cNvPr id="68647" name="Rectangle 39"/>
          <p:cNvSpPr>
            <a:spLocks noChangeArrowheads="1"/>
          </p:cNvSpPr>
          <p:nvPr/>
        </p:nvSpPr>
        <p:spPr bwMode="auto">
          <a:xfrm>
            <a:off x="6018212" y="2441004"/>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a:solidFill>
                  <a:schemeClr val="bg1"/>
                </a:solidFill>
                <a:ea typeface="ＭＳ Ｐゴシック" pitchFamily="-50" charset="-128"/>
              </a:rPr>
              <a:t>Configurations</a:t>
            </a:r>
          </a:p>
        </p:txBody>
      </p:sp>
      <p:pic>
        <p:nvPicPr>
          <p:cNvPr id="41" name="Picture 16" descr="unix_database_server_generic"/>
          <p:cNvPicPr>
            <a:picLocks noChangeAspect="1" noChangeArrowheads="1"/>
          </p:cNvPicPr>
          <p:nvPr/>
        </p:nvPicPr>
        <p:blipFill>
          <a:blip r:embed="rId3" cstate="print"/>
          <a:srcRect/>
          <a:stretch>
            <a:fillRect/>
          </a:stretch>
        </p:blipFill>
        <p:spPr bwMode="gray">
          <a:xfrm>
            <a:off x="1285456" y="3060825"/>
            <a:ext cx="596116" cy="542454"/>
          </a:xfrm>
          <a:prstGeom prst="rect">
            <a:avLst/>
          </a:prstGeom>
          <a:noFill/>
          <a:ln w="9525">
            <a:noFill/>
            <a:miter lim="800000"/>
            <a:headEnd/>
            <a:tailEnd/>
          </a:ln>
        </p:spPr>
      </p:pic>
      <p:pic>
        <p:nvPicPr>
          <p:cNvPr id="45" name="Picture 16" descr="unix_database_server_generic"/>
          <p:cNvPicPr>
            <a:picLocks noChangeAspect="1" noChangeArrowheads="1"/>
          </p:cNvPicPr>
          <p:nvPr/>
        </p:nvPicPr>
        <p:blipFill>
          <a:blip r:embed="rId3" cstate="print"/>
          <a:srcRect/>
          <a:stretch>
            <a:fillRect/>
          </a:stretch>
        </p:blipFill>
        <p:spPr bwMode="gray">
          <a:xfrm>
            <a:off x="2705342" y="3060825"/>
            <a:ext cx="596116" cy="542454"/>
          </a:xfrm>
          <a:prstGeom prst="rect">
            <a:avLst/>
          </a:prstGeom>
          <a:noFill/>
          <a:ln w="9525">
            <a:noFill/>
            <a:miter lim="800000"/>
            <a:headEnd/>
            <a:tailEnd/>
          </a:ln>
        </p:spPr>
      </p:pic>
      <p:pic>
        <p:nvPicPr>
          <p:cNvPr id="46" name="Picture 26" descr="server_open_snapvault"/>
          <p:cNvPicPr>
            <a:picLocks noChangeAspect="1" noChangeArrowheads="1"/>
          </p:cNvPicPr>
          <p:nvPr/>
        </p:nvPicPr>
        <p:blipFill>
          <a:blip r:embed="rId4" cstate="print"/>
          <a:srcRect/>
          <a:stretch>
            <a:fillRect/>
          </a:stretch>
        </p:blipFill>
        <p:spPr bwMode="gray">
          <a:xfrm>
            <a:off x="1999795" y="3191939"/>
            <a:ext cx="616657" cy="411340"/>
          </a:xfrm>
          <a:prstGeom prst="rect">
            <a:avLst/>
          </a:prstGeom>
          <a:noFill/>
          <a:ln w="9525">
            <a:noFill/>
            <a:miter lim="800000"/>
            <a:headEnd/>
            <a:tailEnd/>
          </a:ln>
        </p:spPr>
      </p:pic>
      <p:pic>
        <p:nvPicPr>
          <p:cNvPr id="48" name="Picture 12" descr="FAS900_FCStorage"/>
          <p:cNvPicPr>
            <a:picLocks noChangeAspect="1" noChangeArrowheads="1"/>
          </p:cNvPicPr>
          <p:nvPr/>
        </p:nvPicPr>
        <p:blipFill>
          <a:blip r:embed="rId5" cstate="print"/>
          <a:srcRect/>
          <a:stretch>
            <a:fillRect/>
          </a:stretch>
        </p:blipFill>
        <p:spPr bwMode="gray">
          <a:xfrm>
            <a:off x="1794124" y="4086258"/>
            <a:ext cx="881439" cy="739239"/>
          </a:xfrm>
          <a:prstGeom prst="rect">
            <a:avLst/>
          </a:prstGeom>
          <a:noFill/>
          <a:ln w="9525">
            <a:noFill/>
            <a:miter lim="800000"/>
            <a:headEnd/>
            <a:tailEnd/>
          </a:ln>
        </p:spPr>
      </p:pic>
      <p:pic>
        <p:nvPicPr>
          <p:cNvPr id="47" name="Picture 12" descr="FAS900_FCStorage"/>
          <p:cNvPicPr>
            <a:picLocks noChangeAspect="1" noChangeArrowheads="1"/>
          </p:cNvPicPr>
          <p:nvPr/>
        </p:nvPicPr>
        <p:blipFill>
          <a:blip r:embed="rId5" cstate="print"/>
          <a:srcRect/>
          <a:stretch>
            <a:fillRect/>
          </a:stretch>
        </p:blipFill>
        <p:spPr bwMode="gray">
          <a:xfrm>
            <a:off x="2872990" y="4086258"/>
            <a:ext cx="881439" cy="73923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8618"/>
                                        </p:tgtEl>
                                      </p:cBhvr>
                                    </p:animEffect>
                                    <p:set>
                                      <p:cBhvr>
                                        <p:cTn id="7" dur="1" fill="hold">
                                          <p:stCondLst>
                                            <p:cond delay="499"/>
                                          </p:stCondLst>
                                        </p:cTn>
                                        <p:tgtEl>
                                          <p:spTgt spid="68618"/>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68620"/>
                                        </p:tgtEl>
                                      </p:cBhvr>
                                    </p:animEffect>
                                    <p:set>
                                      <p:cBhvr>
                                        <p:cTn id="10" dur="1" fill="hold">
                                          <p:stCondLst>
                                            <p:cond delay="499"/>
                                          </p:stCondLst>
                                        </p:cTn>
                                        <p:tgtEl>
                                          <p:spTgt spid="6862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68621"/>
                                        </p:tgtEl>
                                      </p:cBhvr>
                                    </p:animEffect>
                                    <p:set>
                                      <p:cBhvr>
                                        <p:cTn id="13" dur="1" fill="hold">
                                          <p:stCondLst>
                                            <p:cond delay="499"/>
                                          </p:stCondLst>
                                        </p:cTn>
                                        <p:tgtEl>
                                          <p:spTgt spid="68621"/>
                                        </p:tgtEl>
                                        <p:attrNameLst>
                                          <p:attrName>style.visibility</p:attrName>
                                        </p:attrNameLst>
                                      </p:cBhvr>
                                      <p:to>
                                        <p:strVal val="hidden"/>
                                      </p:to>
                                    </p:set>
                                  </p:childTnLst>
                                </p:cTn>
                              </p:par>
                              <p:par>
                                <p:cTn id="14" presetID="22" presetClass="entr" presetSubtype="8" fill="hold" grpId="0" nodeType="withEffect">
                                  <p:stCondLst>
                                    <p:cond delay="0"/>
                                  </p:stCondLst>
                                  <p:childTnLst>
                                    <p:set>
                                      <p:cBhvr>
                                        <p:cTn id="15" dur="1" fill="hold">
                                          <p:stCondLst>
                                            <p:cond delay="0"/>
                                          </p:stCondLst>
                                        </p:cTn>
                                        <p:tgtEl>
                                          <p:spTgt spid="68614"/>
                                        </p:tgtEl>
                                        <p:attrNameLst>
                                          <p:attrName>style.visibility</p:attrName>
                                        </p:attrNameLst>
                                      </p:cBhvr>
                                      <p:to>
                                        <p:strVal val="visible"/>
                                      </p:to>
                                    </p:set>
                                    <p:animEffect transition="in" filter="wipe(left)">
                                      <p:cBhvr>
                                        <p:cTn id="16" dur="1000"/>
                                        <p:tgtEl>
                                          <p:spTgt spid="6861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8615"/>
                                        </p:tgtEl>
                                        <p:attrNameLst>
                                          <p:attrName>style.visibility</p:attrName>
                                        </p:attrNameLst>
                                      </p:cBhvr>
                                      <p:to>
                                        <p:strVal val="visible"/>
                                      </p:to>
                                    </p:set>
                                    <p:animEffect transition="in" filter="wipe(left)">
                                      <p:cBhvr>
                                        <p:cTn id="19" dur="1000"/>
                                        <p:tgtEl>
                                          <p:spTgt spid="686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8616"/>
                                        </p:tgtEl>
                                        <p:attrNameLst>
                                          <p:attrName>style.visibility</p:attrName>
                                        </p:attrNameLst>
                                      </p:cBhvr>
                                      <p:to>
                                        <p:strVal val="visible"/>
                                      </p:to>
                                    </p:set>
                                    <p:animEffect transition="in" filter="wipe(left)">
                                      <p:cBhvr>
                                        <p:cTn id="22" dur="1000"/>
                                        <p:tgtEl>
                                          <p:spTgt spid="68616"/>
                                        </p:tgtEl>
                                      </p:cBhvr>
                                    </p:animEffect>
                                  </p:childTnLst>
                                </p:cTn>
                              </p:par>
                              <p:par>
                                <p:cTn id="23" presetID="22" presetClass="exit" presetSubtype="8" fill="hold" grpId="0" nodeType="withEffect">
                                  <p:stCondLst>
                                    <p:cond delay="0"/>
                                  </p:stCondLst>
                                  <p:childTnLst>
                                    <p:animEffect transition="out" filter="wipe(left)">
                                      <p:cBhvr>
                                        <p:cTn id="24" dur="1000"/>
                                        <p:tgtEl>
                                          <p:spTgt spid="68613"/>
                                        </p:tgtEl>
                                      </p:cBhvr>
                                    </p:animEffect>
                                    <p:set>
                                      <p:cBhvr>
                                        <p:cTn id="25" dur="1" fill="hold">
                                          <p:stCondLst>
                                            <p:cond delay="999"/>
                                          </p:stCondLst>
                                        </p:cTn>
                                        <p:tgtEl>
                                          <p:spTgt spid="68613"/>
                                        </p:tgtEl>
                                        <p:attrNameLst>
                                          <p:attrName>style.visibility</p:attrName>
                                        </p:attrNameLst>
                                      </p:cBhvr>
                                      <p:to>
                                        <p:strVal val="hidden"/>
                                      </p:to>
                                    </p:set>
                                  </p:childTnLst>
                                </p:cTn>
                              </p:par>
                              <p:par>
                                <p:cTn id="26" presetID="63" presetClass="path" presetSubtype="0" accel="50000" decel="50000" fill="hold" nodeType="withEffect">
                                  <p:stCondLst>
                                    <p:cond delay="0"/>
                                  </p:stCondLst>
                                  <p:childTnLst>
                                    <p:animMotion origin="layout" path="M 3.61111E-6 2.39648E-6 L 0.1743 2.39648E-6 " pathEditMode="relative" rAng="0" ptsTypes="AA">
                                      <p:cBhvr>
                                        <p:cTn id="27" dur="1000" fill="hold"/>
                                        <p:tgtEl>
                                          <p:spTgt spid="47"/>
                                        </p:tgtEl>
                                        <p:attrNameLst>
                                          <p:attrName>ppt_x</p:attrName>
                                          <p:attrName>ppt_y</p:attrName>
                                        </p:attrNameLst>
                                      </p:cBhvr>
                                      <p:rCtr x="8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3" grpId="0" animBg="1"/>
      <p:bldP spid="68614" grpId="0" animBg="1"/>
      <p:bldP spid="68615" grpId="0" animBg="1"/>
      <p:bldP spid="68616" grpId="0" animBg="1"/>
      <p:bldP spid="68618" grpId="0" animBg="1"/>
      <p:bldP spid="68620" grpId="0" animBg="1"/>
      <p:bldP spid="686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dirty="0" smtClean="0"/>
              <a:t>MetroCluster: Overview</a:t>
            </a:r>
            <a:endParaRPr lang="en-US" dirty="0"/>
          </a:p>
        </p:txBody>
      </p:sp>
      <p:grpSp>
        <p:nvGrpSpPr>
          <p:cNvPr id="151" name="Group 150"/>
          <p:cNvGrpSpPr/>
          <p:nvPr/>
        </p:nvGrpSpPr>
        <p:grpSpPr>
          <a:xfrm>
            <a:off x="2761863" y="1172589"/>
            <a:ext cx="4470254" cy="4628640"/>
            <a:chOff x="1085419" y="1172589"/>
            <a:chExt cx="4470254" cy="4628640"/>
          </a:xfrm>
        </p:grpSpPr>
        <p:cxnSp>
          <p:nvCxnSpPr>
            <p:cNvPr id="290" name="Straight Connector 289"/>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grpSp>
          <p:nvGrpSpPr>
            <p:cNvPr id="3" name="Group 290"/>
            <p:cNvGrpSpPr/>
            <p:nvPr/>
          </p:nvGrpSpPr>
          <p:grpSpPr bwMode="gray">
            <a:xfrm>
              <a:off x="1122363" y="1532793"/>
              <a:ext cx="4433310" cy="3559787"/>
              <a:chOff x="1122363" y="1255713"/>
              <a:chExt cx="4433310" cy="3559787"/>
            </a:xfrm>
          </p:grpSpPr>
          <p:cxnSp>
            <p:nvCxnSpPr>
              <p:cNvPr id="243" name="Straight Connector 242"/>
              <p:cNvCxnSpPr>
                <a:stCxn id="89" idx="2"/>
                <a:endCxn id="229" idx="0"/>
              </p:cNvCxnSpPr>
              <p:nvPr/>
            </p:nvCxnSpPr>
            <p:spPr bwMode="gray">
              <a:xfrm rot="16200000" flipH="1">
                <a:off x="4443048" y="270232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36" name="Straight Connector 235"/>
              <p:cNvCxnSpPr>
                <a:stCxn id="108" idx="2"/>
                <a:endCxn id="225" idx="0"/>
              </p:cNvCxnSpPr>
              <p:nvPr/>
            </p:nvCxnSpPr>
            <p:spPr bwMode="gray">
              <a:xfrm rot="16200000" flipH="1">
                <a:off x="1400388" y="270232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91" name="Picture 4" descr="fibre_channel_switch_fabric"/>
              <p:cNvPicPr>
                <a:picLocks noChangeAspect="1" noChangeArrowheads="1"/>
              </p:cNvPicPr>
              <p:nvPr/>
            </p:nvPicPr>
            <p:blipFill>
              <a:blip r:embed="rId3" cstate="print"/>
              <a:srcRect/>
              <a:stretch>
                <a:fillRect/>
              </a:stretch>
            </p:blipFill>
            <p:spPr bwMode="gray">
              <a:xfrm>
                <a:off x="2711631" y="3455533"/>
                <a:ext cx="594360" cy="210790"/>
              </a:xfrm>
              <a:prstGeom prst="rect">
                <a:avLst/>
              </a:prstGeom>
              <a:noFill/>
              <a:ln w="9525">
                <a:noFill/>
                <a:miter lim="800000"/>
                <a:headEnd/>
                <a:tailEnd/>
              </a:ln>
            </p:spPr>
          </p:pic>
          <p:pic>
            <p:nvPicPr>
              <p:cNvPr id="92" name="Picture 4" descr="fibre_channel_switch_fabric"/>
              <p:cNvPicPr>
                <a:picLocks noChangeAspect="1" noChangeArrowheads="1"/>
              </p:cNvPicPr>
              <p:nvPr/>
            </p:nvPicPr>
            <p:blipFill>
              <a:blip r:embed="rId3" cstate="print"/>
              <a:srcRect/>
              <a:stretch>
                <a:fillRect/>
              </a:stretch>
            </p:blipFill>
            <p:spPr bwMode="gray">
              <a:xfrm>
                <a:off x="2471495" y="3875787"/>
                <a:ext cx="594360" cy="210790"/>
              </a:xfrm>
              <a:prstGeom prst="rect">
                <a:avLst/>
              </a:prstGeom>
              <a:noFill/>
              <a:ln w="9525">
                <a:noFill/>
                <a:miter lim="800000"/>
                <a:headEnd/>
                <a:tailEnd/>
              </a:ln>
            </p:spPr>
          </p:pic>
          <p:pic>
            <p:nvPicPr>
              <p:cNvPr id="93" name="Picture 4" descr="fibre_channel_switch_fabric"/>
              <p:cNvPicPr>
                <a:picLocks noChangeAspect="1" noChangeArrowheads="1"/>
              </p:cNvPicPr>
              <p:nvPr/>
            </p:nvPicPr>
            <p:blipFill>
              <a:blip r:embed="rId3" cstate="print"/>
              <a:srcRect/>
              <a:stretch>
                <a:fillRect/>
              </a:stretch>
            </p:blipFill>
            <p:spPr bwMode="gray">
              <a:xfrm>
                <a:off x="3372045" y="3455533"/>
                <a:ext cx="594360" cy="210790"/>
              </a:xfrm>
              <a:prstGeom prst="rect">
                <a:avLst/>
              </a:prstGeom>
              <a:noFill/>
              <a:ln w="9525">
                <a:noFill/>
                <a:miter lim="800000"/>
                <a:headEnd/>
                <a:tailEnd/>
              </a:ln>
            </p:spPr>
          </p:pic>
          <p:pic>
            <p:nvPicPr>
              <p:cNvPr id="94" name="Picture 4" descr="fibre_channel_switch_fabric"/>
              <p:cNvPicPr>
                <a:picLocks noChangeAspect="1" noChangeArrowheads="1"/>
              </p:cNvPicPr>
              <p:nvPr/>
            </p:nvPicPr>
            <p:blipFill>
              <a:blip r:embed="rId3" cstate="print"/>
              <a:srcRect/>
              <a:stretch>
                <a:fillRect/>
              </a:stretch>
            </p:blipFill>
            <p:spPr bwMode="gray">
              <a:xfrm>
                <a:off x="3612181" y="3875787"/>
                <a:ext cx="594360" cy="210790"/>
              </a:xfrm>
              <a:prstGeom prst="rect">
                <a:avLst/>
              </a:prstGeom>
              <a:noFill/>
              <a:ln w="9525">
                <a:noFill/>
                <a:miter lim="800000"/>
                <a:headEnd/>
                <a:tailEnd/>
              </a:ln>
            </p:spPr>
          </p:pic>
          <p:grpSp>
            <p:nvGrpSpPr>
              <p:cNvPr id="4" name="Group 80"/>
              <p:cNvGrpSpPr/>
              <p:nvPr/>
            </p:nvGrpSpPr>
            <p:grpSpPr bwMode="gray">
              <a:xfrm>
                <a:off x="4209517" y="1255713"/>
                <a:ext cx="1301663" cy="542454"/>
                <a:chOff x="-353132" y="2505075"/>
                <a:chExt cx="1301663" cy="542454"/>
              </a:xfrm>
            </p:grpSpPr>
            <p:pic>
              <p:nvPicPr>
                <p:cNvPr id="82"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83"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89" name="Picture 4" descr="fibre_channel_switch_fabric"/>
              <p:cNvPicPr>
                <a:picLocks noChangeAspect="1" noChangeArrowheads="1"/>
              </p:cNvPicPr>
              <p:nvPr/>
            </p:nvPicPr>
            <p:blipFill>
              <a:blip r:embed="rId3" cstate="print"/>
              <a:srcRect/>
              <a:stretch>
                <a:fillRect/>
              </a:stretch>
            </p:blipFill>
            <p:spPr bwMode="gray">
              <a:xfrm>
                <a:off x="4422316" y="2215084"/>
                <a:ext cx="594360" cy="210790"/>
              </a:xfrm>
              <a:prstGeom prst="rect">
                <a:avLst/>
              </a:prstGeom>
              <a:noFill/>
              <a:ln w="9525">
                <a:noFill/>
                <a:miter lim="800000"/>
                <a:headEnd/>
                <a:tailEnd/>
              </a:ln>
            </p:spPr>
          </p:pic>
          <p:pic>
            <p:nvPicPr>
              <p:cNvPr id="90" name="Picture 4" descr="fibre_channel_switch_fabric"/>
              <p:cNvPicPr>
                <a:picLocks noChangeAspect="1" noChangeArrowheads="1"/>
              </p:cNvPicPr>
              <p:nvPr/>
            </p:nvPicPr>
            <p:blipFill>
              <a:blip r:embed="rId3" cstate="print"/>
              <a:srcRect/>
              <a:stretch>
                <a:fillRect/>
              </a:stretch>
            </p:blipFill>
            <p:spPr bwMode="gray">
              <a:xfrm>
                <a:off x="4704020" y="2358248"/>
                <a:ext cx="594360" cy="210790"/>
              </a:xfrm>
              <a:prstGeom prst="rect">
                <a:avLst/>
              </a:prstGeom>
              <a:noFill/>
              <a:ln w="9525">
                <a:noFill/>
                <a:miter lim="800000"/>
                <a:headEnd/>
                <a:tailEnd/>
              </a:ln>
            </p:spPr>
          </p:pic>
          <p:pic>
            <p:nvPicPr>
              <p:cNvPr id="98" name="Picture 20" descr="FCStorageShelf"/>
              <p:cNvPicPr>
                <a:picLocks noChangeAspect="1" noChangeArrowheads="1"/>
              </p:cNvPicPr>
              <p:nvPr/>
            </p:nvPicPr>
            <p:blipFill>
              <a:blip r:embed="rId6" cstate="print"/>
              <a:srcRect/>
              <a:stretch>
                <a:fillRect/>
              </a:stretch>
            </p:blipFill>
            <p:spPr bwMode="gray">
              <a:xfrm>
                <a:off x="4165023" y="4165630"/>
                <a:ext cx="1390650" cy="312738"/>
              </a:xfrm>
              <a:prstGeom prst="rect">
                <a:avLst/>
              </a:prstGeom>
              <a:noFill/>
              <a:ln w="9525">
                <a:noFill/>
                <a:miter lim="800000"/>
                <a:headEnd/>
                <a:tailEnd/>
              </a:ln>
            </p:spPr>
          </p:pic>
          <p:pic>
            <p:nvPicPr>
              <p:cNvPr id="99" name="Picture 22" descr="FAS3000_SingleCont"/>
              <p:cNvPicPr>
                <a:picLocks noChangeAspect="1" noChangeArrowheads="1"/>
              </p:cNvPicPr>
              <p:nvPr/>
            </p:nvPicPr>
            <p:blipFill>
              <a:blip r:embed="rId7" cstate="print"/>
              <a:srcRect/>
              <a:stretch>
                <a:fillRect/>
              </a:stretch>
            </p:blipFill>
            <p:spPr bwMode="gray">
              <a:xfrm>
                <a:off x="4166611" y="2985955"/>
                <a:ext cx="1387475" cy="390525"/>
              </a:xfrm>
              <a:prstGeom prst="rect">
                <a:avLst/>
              </a:prstGeom>
              <a:noFill/>
              <a:ln w="9525">
                <a:noFill/>
                <a:miter lim="800000"/>
                <a:headEnd/>
                <a:tailEnd/>
              </a:ln>
            </p:spPr>
          </p:pic>
          <p:pic>
            <p:nvPicPr>
              <p:cNvPr id="100" name="Picture 20" descr="FCStorageShelf"/>
              <p:cNvPicPr>
                <a:picLocks noChangeAspect="1" noChangeArrowheads="1"/>
              </p:cNvPicPr>
              <p:nvPr/>
            </p:nvPicPr>
            <p:blipFill>
              <a:blip r:embed="rId6" cstate="print"/>
              <a:srcRect/>
              <a:stretch>
                <a:fillRect/>
              </a:stretch>
            </p:blipFill>
            <p:spPr bwMode="gray">
              <a:xfrm>
                <a:off x="4165023" y="4502762"/>
                <a:ext cx="1390650" cy="312738"/>
              </a:xfrm>
              <a:prstGeom prst="rect">
                <a:avLst/>
              </a:prstGeom>
              <a:noFill/>
              <a:ln w="9525">
                <a:noFill/>
                <a:miter lim="800000"/>
                <a:headEnd/>
                <a:tailEnd/>
              </a:ln>
            </p:spPr>
          </p:pic>
          <p:grpSp>
            <p:nvGrpSpPr>
              <p:cNvPr id="5" name="Group 80"/>
              <p:cNvGrpSpPr/>
              <p:nvPr/>
            </p:nvGrpSpPr>
            <p:grpSpPr bwMode="gray">
              <a:xfrm>
                <a:off x="1166857" y="1255713"/>
                <a:ext cx="1301663" cy="542454"/>
                <a:chOff x="-353132" y="2505075"/>
                <a:chExt cx="1301663" cy="542454"/>
              </a:xfrm>
            </p:grpSpPr>
            <p:pic>
              <p:nvPicPr>
                <p:cNvPr id="110"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111"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08" name="Picture 4" descr="fibre_channel_switch_fabric"/>
              <p:cNvPicPr>
                <a:picLocks noChangeAspect="1" noChangeArrowheads="1"/>
              </p:cNvPicPr>
              <p:nvPr/>
            </p:nvPicPr>
            <p:blipFill>
              <a:blip r:embed="rId3" cstate="print"/>
              <a:srcRect/>
              <a:stretch>
                <a:fillRect/>
              </a:stretch>
            </p:blipFill>
            <p:spPr bwMode="gray">
              <a:xfrm>
                <a:off x="1379656" y="2215084"/>
                <a:ext cx="594360" cy="210790"/>
              </a:xfrm>
              <a:prstGeom prst="rect">
                <a:avLst/>
              </a:prstGeom>
              <a:noFill/>
              <a:ln w="9525">
                <a:noFill/>
                <a:miter lim="800000"/>
                <a:headEnd/>
                <a:tailEnd/>
              </a:ln>
            </p:spPr>
          </p:pic>
          <p:pic>
            <p:nvPicPr>
              <p:cNvPr id="109" name="Picture 4" descr="fibre_channel_switch_fabric"/>
              <p:cNvPicPr>
                <a:picLocks noChangeAspect="1" noChangeArrowheads="1"/>
              </p:cNvPicPr>
              <p:nvPr/>
            </p:nvPicPr>
            <p:blipFill>
              <a:blip r:embed="rId3" cstate="print"/>
              <a:srcRect/>
              <a:stretch>
                <a:fillRect/>
              </a:stretch>
            </p:blipFill>
            <p:spPr bwMode="gray">
              <a:xfrm>
                <a:off x="1661360" y="2358248"/>
                <a:ext cx="594360" cy="210790"/>
              </a:xfrm>
              <a:prstGeom prst="rect">
                <a:avLst/>
              </a:prstGeom>
              <a:noFill/>
              <a:ln w="9525">
                <a:noFill/>
                <a:miter lim="800000"/>
                <a:headEnd/>
                <a:tailEnd/>
              </a:ln>
            </p:spPr>
          </p:pic>
          <p:pic>
            <p:nvPicPr>
              <p:cNvPr id="105" name="Picture 20" descr="FCStorageShelf"/>
              <p:cNvPicPr>
                <a:picLocks noChangeAspect="1" noChangeArrowheads="1"/>
              </p:cNvPicPr>
              <p:nvPr/>
            </p:nvPicPr>
            <p:blipFill>
              <a:blip r:embed="rId6" cstate="print"/>
              <a:srcRect/>
              <a:stretch>
                <a:fillRect/>
              </a:stretch>
            </p:blipFill>
            <p:spPr bwMode="gray">
              <a:xfrm>
                <a:off x="1122363" y="4165630"/>
                <a:ext cx="1390650" cy="312738"/>
              </a:xfrm>
              <a:prstGeom prst="rect">
                <a:avLst/>
              </a:prstGeom>
              <a:noFill/>
              <a:ln w="9525">
                <a:noFill/>
                <a:miter lim="800000"/>
                <a:headEnd/>
                <a:tailEnd/>
              </a:ln>
            </p:spPr>
          </p:pic>
          <p:pic>
            <p:nvPicPr>
              <p:cNvPr id="106" name="Picture 22" descr="FAS3000_SingleCont"/>
              <p:cNvPicPr>
                <a:picLocks noChangeAspect="1" noChangeArrowheads="1"/>
              </p:cNvPicPr>
              <p:nvPr/>
            </p:nvPicPr>
            <p:blipFill>
              <a:blip r:embed="rId7" cstate="print"/>
              <a:srcRect/>
              <a:stretch>
                <a:fillRect/>
              </a:stretch>
            </p:blipFill>
            <p:spPr bwMode="gray">
              <a:xfrm>
                <a:off x="1123951" y="2985955"/>
                <a:ext cx="1387475" cy="390525"/>
              </a:xfrm>
              <a:prstGeom prst="rect">
                <a:avLst/>
              </a:prstGeom>
              <a:noFill/>
              <a:ln w="9525">
                <a:noFill/>
                <a:miter lim="800000"/>
                <a:headEnd/>
                <a:tailEnd/>
              </a:ln>
            </p:spPr>
          </p:pic>
          <p:pic>
            <p:nvPicPr>
              <p:cNvPr id="107" name="Picture 20" descr="FCStorageShelf"/>
              <p:cNvPicPr>
                <a:picLocks noChangeAspect="1" noChangeArrowheads="1"/>
              </p:cNvPicPr>
              <p:nvPr/>
            </p:nvPicPr>
            <p:blipFill>
              <a:blip r:embed="rId6" cstate="print"/>
              <a:srcRect/>
              <a:stretch>
                <a:fillRect/>
              </a:stretch>
            </p:blipFill>
            <p:spPr bwMode="gray">
              <a:xfrm>
                <a:off x="1122363" y="4502762"/>
                <a:ext cx="1390650" cy="312738"/>
              </a:xfrm>
              <a:prstGeom prst="rect">
                <a:avLst/>
              </a:prstGeom>
              <a:noFill/>
              <a:ln w="9525">
                <a:noFill/>
                <a:miter lim="800000"/>
                <a:headEnd/>
                <a:tailEnd/>
              </a:ln>
            </p:spPr>
          </p:pic>
          <p:grpSp>
            <p:nvGrpSpPr>
              <p:cNvPr id="6" name="Group 120"/>
              <p:cNvGrpSpPr/>
              <p:nvPr/>
            </p:nvGrpSpPr>
            <p:grpSpPr bwMode="gray">
              <a:xfrm>
                <a:off x="1560946" y="2216727"/>
                <a:ext cx="526467" cy="217055"/>
                <a:chOff x="1560946" y="2216727"/>
                <a:chExt cx="526467" cy="217055"/>
              </a:xfrm>
              <a:noFill/>
            </p:grpSpPr>
            <p:grpSp>
              <p:nvGrpSpPr>
                <p:cNvPr id="7" name="Group 116"/>
                <p:cNvGrpSpPr/>
                <p:nvPr/>
              </p:nvGrpSpPr>
              <p:grpSpPr bwMode="gray">
                <a:xfrm>
                  <a:off x="1560946" y="2216727"/>
                  <a:ext cx="235527" cy="83127"/>
                  <a:chOff x="2650836" y="2179782"/>
                  <a:chExt cx="235527" cy="83127"/>
                </a:xfrm>
                <a:grpFill/>
              </p:grpSpPr>
              <p:sp>
                <p:nvSpPr>
                  <p:cNvPr id="115"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6" name="Rectangle 11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8" name="Group 117"/>
                <p:cNvGrpSpPr/>
                <p:nvPr/>
              </p:nvGrpSpPr>
              <p:grpSpPr bwMode="gray">
                <a:xfrm>
                  <a:off x="1851886" y="2350655"/>
                  <a:ext cx="235527" cy="83127"/>
                  <a:chOff x="2650836" y="2179782"/>
                  <a:chExt cx="235527" cy="83127"/>
                </a:xfrm>
                <a:grpFill/>
              </p:grpSpPr>
              <p:sp>
                <p:nvSpPr>
                  <p:cNvPr id="119" name="Rectangle 118"/>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0" name="Rectangle 11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9" name="Group 121"/>
              <p:cNvGrpSpPr/>
              <p:nvPr/>
            </p:nvGrpSpPr>
            <p:grpSpPr bwMode="gray">
              <a:xfrm>
                <a:off x="4605628" y="2216727"/>
                <a:ext cx="526467" cy="217055"/>
                <a:chOff x="1560946" y="2216727"/>
                <a:chExt cx="526467" cy="217055"/>
              </a:xfrm>
              <a:noFill/>
            </p:grpSpPr>
            <p:grpSp>
              <p:nvGrpSpPr>
                <p:cNvPr id="10" name="Group 116"/>
                <p:cNvGrpSpPr/>
                <p:nvPr/>
              </p:nvGrpSpPr>
              <p:grpSpPr bwMode="gray">
                <a:xfrm>
                  <a:off x="1560946" y="2216727"/>
                  <a:ext cx="235527" cy="83127"/>
                  <a:chOff x="2650836" y="2179782"/>
                  <a:chExt cx="235527" cy="83127"/>
                </a:xfrm>
                <a:grpFill/>
              </p:grpSpPr>
              <p:sp>
                <p:nvSpPr>
                  <p:cNvPr id="127"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8" name="Rectangle 127"/>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1" name="Group 117"/>
                <p:cNvGrpSpPr/>
                <p:nvPr/>
              </p:nvGrpSpPr>
              <p:grpSpPr bwMode="gray">
                <a:xfrm>
                  <a:off x="1851886" y="2350655"/>
                  <a:ext cx="235527" cy="83127"/>
                  <a:chOff x="2650836" y="2179782"/>
                  <a:chExt cx="235527" cy="83127"/>
                </a:xfrm>
                <a:grpFill/>
              </p:grpSpPr>
              <p:sp>
                <p:nvSpPr>
                  <p:cNvPr id="125" name="Rectangle 12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6"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2" name="Group 132"/>
              <p:cNvGrpSpPr/>
              <p:nvPr/>
            </p:nvGrpSpPr>
            <p:grpSpPr bwMode="gray">
              <a:xfrm>
                <a:off x="1371614" y="1704135"/>
                <a:ext cx="235527" cy="83127"/>
                <a:chOff x="1713346" y="2369127"/>
                <a:chExt cx="235527" cy="83127"/>
              </a:xfrm>
              <a:noFill/>
            </p:grpSpPr>
            <p:sp>
              <p:nvSpPr>
                <p:cNvPr id="131" name="Rectangle 13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2" name="Rectangle 13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3"/>
              <p:cNvGrpSpPr/>
              <p:nvPr/>
            </p:nvGrpSpPr>
            <p:grpSpPr bwMode="gray">
              <a:xfrm>
                <a:off x="2041250" y="1704135"/>
                <a:ext cx="235527" cy="83127"/>
                <a:chOff x="1713346" y="2369127"/>
                <a:chExt cx="235527" cy="83127"/>
              </a:xfrm>
              <a:noFill/>
            </p:grpSpPr>
            <p:sp>
              <p:nvSpPr>
                <p:cNvPr id="135" name="Rectangle 13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6" name="Rectangle 13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36"/>
              <p:cNvGrpSpPr/>
              <p:nvPr/>
            </p:nvGrpSpPr>
            <p:grpSpPr bwMode="gray">
              <a:xfrm>
                <a:off x="4424235" y="1704135"/>
                <a:ext cx="235527" cy="83127"/>
                <a:chOff x="1713346" y="2369127"/>
                <a:chExt cx="235527" cy="83127"/>
              </a:xfrm>
              <a:noFill/>
            </p:grpSpPr>
            <p:sp>
              <p:nvSpPr>
                <p:cNvPr id="138" name="Rectangle 137"/>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9" name="Rectangle 138"/>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39"/>
              <p:cNvGrpSpPr/>
              <p:nvPr/>
            </p:nvGrpSpPr>
            <p:grpSpPr bwMode="gray">
              <a:xfrm>
                <a:off x="5093871" y="1704135"/>
                <a:ext cx="235527" cy="83127"/>
                <a:chOff x="1713346" y="2369127"/>
                <a:chExt cx="235527" cy="83127"/>
              </a:xfrm>
              <a:noFill/>
            </p:grpSpPr>
            <p:sp>
              <p:nvSpPr>
                <p:cNvPr id="141" name="Rectangle 14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2" name="Rectangle 14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48"/>
              <p:cNvGrpSpPr/>
              <p:nvPr/>
            </p:nvGrpSpPr>
            <p:grpSpPr bwMode="gray">
              <a:xfrm>
                <a:off x="4451942" y="3288171"/>
                <a:ext cx="905163" cy="83127"/>
                <a:chOff x="1524014" y="1856535"/>
                <a:chExt cx="905163" cy="83127"/>
              </a:xfrm>
              <a:noFill/>
            </p:grpSpPr>
            <p:grpSp>
              <p:nvGrpSpPr>
                <p:cNvPr id="17" name="Group 142"/>
                <p:cNvGrpSpPr/>
                <p:nvPr/>
              </p:nvGrpSpPr>
              <p:grpSpPr bwMode="gray">
                <a:xfrm>
                  <a:off x="1524014" y="1856535"/>
                  <a:ext cx="235527" cy="83127"/>
                  <a:chOff x="1713346" y="2369127"/>
                  <a:chExt cx="235527" cy="83127"/>
                </a:xfrm>
                <a:grpFill/>
              </p:grpSpPr>
              <p:sp>
                <p:nvSpPr>
                  <p:cNvPr id="144" name="Rectangle 143"/>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5" name="Rectangle 144"/>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8" name="Group 145"/>
                <p:cNvGrpSpPr/>
                <p:nvPr/>
              </p:nvGrpSpPr>
              <p:grpSpPr bwMode="gray">
                <a:xfrm>
                  <a:off x="2193650" y="1856535"/>
                  <a:ext cx="235527" cy="83127"/>
                  <a:chOff x="1713346" y="2369127"/>
                  <a:chExt cx="235527" cy="83127"/>
                </a:xfrm>
                <a:grpFill/>
              </p:grpSpPr>
              <p:sp>
                <p:nvSpPr>
                  <p:cNvPr id="147" name="Rectangle 14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8" name="Rectangle 14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9" name="Group 149"/>
              <p:cNvGrpSpPr/>
              <p:nvPr/>
            </p:nvGrpSpPr>
            <p:grpSpPr bwMode="gray">
              <a:xfrm>
                <a:off x="1417797" y="3288171"/>
                <a:ext cx="905163" cy="83127"/>
                <a:chOff x="1524014" y="1856535"/>
                <a:chExt cx="905163" cy="83127"/>
              </a:xfrm>
              <a:noFill/>
            </p:grpSpPr>
            <p:grpSp>
              <p:nvGrpSpPr>
                <p:cNvPr id="20" name="Group 142"/>
                <p:cNvGrpSpPr/>
                <p:nvPr/>
              </p:nvGrpSpPr>
              <p:grpSpPr bwMode="gray">
                <a:xfrm>
                  <a:off x="1524014" y="1856535"/>
                  <a:ext cx="235527" cy="83127"/>
                  <a:chOff x="1713346" y="2369127"/>
                  <a:chExt cx="235527" cy="83127"/>
                </a:xfrm>
                <a:grpFill/>
              </p:grpSpPr>
              <p:sp>
                <p:nvSpPr>
                  <p:cNvPr id="155" name="Rectangle 15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6" name="Rectangle 15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1" name="Group 145"/>
                <p:cNvGrpSpPr/>
                <p:nvPr/>
              </p:nvGrpSpPr>
              <p:grpSpPr bwMode="gray">
                <a:xfrm>
                  <a:off x="2193650" y="1856535"/>
                  <a:ext cx="235527" cy="83127"/>
                  <a:chOff x="1713346" y="2369127"/>
                  <a:chExt cx="235527" cy="83127"/>
                </a:xfrm>
                <a:grpFill/>
              </p:grpSpPr>
              <p:sp>
                <p:nvSpPr>
                  <p:cNvPr id="153" name="Rectangle 15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4" name="Rectangle 15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2" name="Group 158"/>
              <p:cNvGrpSpPr/>
              <p:nvPr/>
            </p:nvGrpSpPr>
            <p:grpSpPr bwMode="gray">
              <a:xfrm>
                <a:off x="2720106" y="3468279"/>
                <a:ext cx="83127" cy="161639"/>
                <a:chOff x="2526150" y="3440571"/>
                <a:chExt cx="83127" cy="161639"/>
              </a:xfrm>
              <a:noFill/>
            </p:grpSpPr>
            <p:sp>
              <p:nvSpPr>
                <p:cNvPr id="157" name="Rectangle 15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8" name="Rectangle 15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9"/>
              <p:cNvGrpSpPr/>
              <p:nvPr/>
            </p:nvGrpSpPr>
            <p:grpSpPr bwMode="gray">
              <a:xfrm>
                <a:off x="3860758" y="3468279"/>
                <a:ext cx="83127" cy="161639"/>
                <a:chOff x="2526150" y="3440571"/>
                <a:chExt cx="83127" cy="161639"/>
              </a:xfrm>
              <a:noFill/>
            </p:grpSpPr>
            <p:sp>
              <p:nvSpPr>
                <p:cNvPr id="161" name="Rectangle 16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58"/>
              <p:cNvGrpSpPr/>
              <p:nvPr/>
            </p:nvGrpSpPr>
            <p:grpSpPr bwMode="gray">
              <a:xfrm>
                <a:off x="2470734" y="3888523"/>
                <a:ext cx="83127" cy="161639"/>
                <a:chOff x="2526150" y="3440571"/>
                <a:chExt cx="83127" cy="161639"/>
              </a:xfrm>
              <a:noFill/>
            </p:grpSpPr>
            <p:sp>
              <p:nvSpPr>
                <p:cNvPr id="169" name="Rectangle 16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59"/>
              <p:cNvGrpSpPr/>
              <p:nvPr/>
            </p:nvGrpSpPr>
            <p:grpSpPr bwMode="gray">
              <a:xfrm>
                <a:off x="4100894" y="3888523"/>
                <a:ext cx="83127" cy="161639"/>
                <a:chOff x="2526150" y="3440571"/>
                <a:chExt cx="83127" cy="161639"/>
              </a:xfrm>
              <a:noFill/>
            </p:grpSpPr>
            <p:sp>
              <p:nvSpPr>
                <p:cNvPr id="167" name="Rectangle 16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2"/>
              <p:cNvGrpSpPr/>
              <p:nvPr/>
            </p:nvGrpSpPr>
            <p:grpSpPr bwMode="gray">
              <a:xfrm>
                <a:off x="3052601" y="3560639"/>
                <a:ext cx="235527" cy="83127"/>
                <a:chOff x="2239833" y="3440571"/>
                <a:chExt cx="235527" cy="83127"/>
              </a:xfrm>
              <a:noFill/>
            </p:grpSpPr>
            <p:sp>
              <p:nvSpPr>
                <p:cNvPr id="171" name="Rectangle 17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3"/>
              <p:cNvGrpSpPr/>
              <p:nvPr/>
            </p:nvGrpSpPr>
            <p:grpSpPr bwMode="gray">
              <a:xfrm>
                <a:off x="3371249" y="3560639"/>
                <a:ext cx="235527" cy="83127"/>
                <a:chOff x="2239833" y="3440571"/>
                <a:chExt cx="235527" cy="83127"/>
              </a:xfrm>
              <a:noFill/>
            </p:grpSpPr>
            <p:sp>
              <p:nvSpPr>
                <p:cNvPr id="175" name="Rectangle 17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2"/>
              <p:cNvGrpSpPr/>
              <p:nvPr/>
            </p:nvGrpSpPr>
            <p:grpSpPr bwMode="gray">
              <a:xfrm>
                <a:off x="2664689" y="3980883"/>
                <a:ext cx="235527" cy="83127"/>
                <a:chOff x="2239833" y="3440571"/>
                <a:chExt cx="235527" cy="83127"/>
              </a:xfrm>
              <a:noFill/>
            </p:grpSpPr>
            <p:sp>
              <p:nvSpPr>
                <p:cNvPr id="183" name="Rectangle 18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73"/>
              <p:cNvGrpSpPr/>
              <p:nvPr/>
            </p:nvGrpSpPr>
            <p:grpSpPr bwMode="gray">
              <a:xfrm>
                <a:off x="3805341" y="3980883"/>
                <a:ext cx="235527" cy="83127"/>
                <a:chOff x="2239833" y="3440571"/>
                <a:chExt cx="235527" cy="83127"/>
              </a:xfrm>
              <a:noFill/>
            </p:grpSpPr>
            <p:sp>
              <p:nvSpPr>
                <p:cNvPr id="181" name="Rectangle 18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0" name="Group 190"/>
              <p:cNvGrpSpPr/>
              <p:nvPr/>
            </p:nvGrpSpPr>
            <p:grpSpPr bwMode="gray">
              <a:xfrm>
                <a:off x="2406094" y="4221019"/>
                <a:ext cx="87739" cy="507995"/>
                <a:chOff x="2406094" y="4221019"/>
                <a:chExt cx="87739" cy="507995"/>
              </a:xfrm>
              <a:noFill/>
            </p:grpSpPr>
            <p:grpSp>
              <p:nvGrpSpPr>
                <p:cNvPr id="31" name="Group 186"/>
                <p:cNvGrpSpPr/>
                <p:nvPr/>
              </p:nvGrpSpPr>
              <p:grpSpPr bwMode="gray">
                <a:xfrm>
                  <a:off x="2410706" y="4221019"/>
                  <a:ext cx="83127" cy="161639"/>
                  <a:chOff x="2697022" y="3620679"/>
                  <a:chExt cx="83127" cy="161639"/>
                </a:xfrm>
                <a:grpFill/>
              </p:grpSpPr>
              <p:sp>
                <p:nvSpPr>
                  <p:cNvPr id="185" name="Rectangle 18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4" name="Group 187"/>
                <p:cNvGrpSpPr/>
                <p:nvPr/>
              </p:nvGrpSpPr>
              <p:grpSpPr bwMode="gray">
                <a:xfrm>
                  <a:off x="2406094" y="4567375"/>
                  <a:ext cx="83127" cy="161639"/>
                  <a:chOff x="2697022" y="3620679"/>
                  <a:chExt cx="83127" cy="161639"/>
                </a:xfrm>
                <a:grpFill/>
              </p:grpSpPr>
              <p:sp>
                <p:nvSpPr>
                  <p:cNvPr id="189" name="Rectangle 18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65" name="Group 191"/>
              <p:cNvGrpSpPr/>
              <p:nvPr/>
            </p:nvGrpSpPr>
            <p:grpSpPr bwMode="gray">
              <a:xfrm>
                <a:off x="4165623" y="4221019"/>
                <a:ext cx="87739" cy="507995"/>
                <a:chOff x="2406094" y="4221019"/>
                <a:chExt cx="87739" cy="507995"/>
              </a:xfrm>
              <a:noFill/>
            </p:grpSpPr>
            <p:grpSp>
              <p:nvGrpSpPr>
                <p:cNvPr id="66" name="Group 186"/>
                <p:cNvGrpSpPr/>
                <p:nvPr/>
              </p:nvGrpSpPr>
              <p:grpSpPr bwMode="gray">
                <a:xfrm>
                  <a:off x="2410706" y="4221019"/>
                  <a:ext cx="83127" cy="161639"/>
                  <a:chOff x="2697022" y="3620679"/>
                  <a:chExt cx="83127" cy="161639"/>
                </a:xfrm>
                <a:grpFill/>
              </p:grpSpPr>
              <p:sp>
                <p:nvSpPr>
                  <p:cNvPr id="197" name="Rectangle 19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7" name="Group 187"/>
                <p:cNvGrpSpPr/>
                <p:nvPr/>
              </p:nvGrpSpPr>
              <p:grpSpPr bwMode="gray">
                <a:xfrm>
                  <a:off x="2406094" y="4567375"/>
                  <a:ext cx="83127" cy="161639"/>
                  <a:chOff x="2697022" y="3620679"/>
                  <a:chExt cx="83127" cy="161639"/>
                </a:xfrm>
                <a:grpFill/>
              </p:grpSpPr>
              <p:sp>
                <p:nvSpPr>
                  <p:cNvPr id="195" name="Rectangle 19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200" name="Straight Connector 199"/>
              <p:cNvCxnSpPr>
                <a:stCxn id="131" idx="2"/>
                <a:endCxn id="115" idx="0"/>
              </p:cNvCxnSpPr>
              <p:nvPr/>
            </p:nvCxnSpPr>
            <p:spPr bwMode="gray">
              <a:xfrm rot="16200000" flipH="1">
                <a:off x="1293112" y="190732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2" name="Straight Connector 201"/>
              <p:cNvCxnSpPr>
                <a:stCxn id="132" idx="2"/>
                <a:endCxn id="119" idx="0"/>
              </p:cNvCxnSpPr>
              <p:nvPr/>
            </p:nvCxnSpPr>
            <p:spPr bwMode="gray">
              <a:xfrm rot="16200000" flipH="1">
                <a:off x="1447818" y="190502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6" name="Straight Connector 205"/>
              <p:cNvCxnSpPr>
                <a:stCxn id="135" idx="2"/>
                <a:endCxn id="116" idx="0"/>
              </p:cNvCxnSpPr>
              <p:nvPr/>
            </p:nvCxnSpPr>
            <p:spPr bwMode="gray">
              <a:xfrm rot="5400000">
                <a:off x="1704130" y="183804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0" name="Straight Connector 209"/>
              <p:cNvCxnSpPr>
                <a:stCxn id="136" idx="2"/>
                <a:endCxn id="120" idx="0"/>
              </p:cNvCxnSpPr>
              <p:nvPr/>
            </p:nvCxnSpPr>
            <p:spPr bwMode="gray">
              <a:xfrm rot="5400000">
                <a:off x="1858836" y="197427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2" name="Straight Connector 211"/>
              <p:cNvCxnSpPr>
                <a:stCxn id="138" idx="2"/>
                <a:endCxn id="127" idx="0"/>
              </p:cNvCxnSpPr>
              <p:nvPr/>
            </p:nvCxnSpPr>
            <p:spPr bwMode="gray">
              <a:xfrm rot="16200000" flipH="1">
                <a:off x="4341763" y="191129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4" name="Straight Connector 213"/>
              <p:cNvCxnSpPr>
                <a:stCxn id="139" idx="2"/>
                <a:endCxn id="125" idx="0"/>
              </p:cNvCxnSpPr>
              <p:nvPr/>
            </p:nvCxnSpPr>
            <p:spPr bwMode="gray">
              <a:xfrm rot="16200000" flipH="1">
                <a:off x="4496469" y="190899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6" name="Straight Connector 215"/>
              <p:cNvCxnSpPr>
                <a:stCxn id="141" idx="2"/>
                <a:endCxn id="128" idx="0"/>
              </p:cNvCxnSpPr>
              <p:nvPr/>
            </p:nvCxnSpPr>
            <p:spPr bwMode="gray">
              <a:xfrm rot="5400000">
                <a:off x="4752782" y="183407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0" name="Straight Connector 219"/>
              <p:cNvCxnSpPr>
                <a:stCxn id="142" idx="2"/>
                <a:endCxn id="126" idx="0"/>
              </p:cNvCxnSpPr>
              <p:nvPr/>
            </p:nvCxnSpPr>
            <p:spPr bwMode="gray">
              <a:xfrm rot="5400000">
                <a:off x="4907488" y="197030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2" name="Straight Connector 221"/>
              <p:cNvCxnSpPr>
                <a:stCxn id="108" idx="3"/>
                <a:endCxn id="89" idx="1"/>
              </p:cNvCxnSpPr>
              <p:nvPr/>
            </p:nvCxnSpPr>
            <p:spPr bwMode="gray">
              <a:xfrm>
                <a:off x="1974016" y="232047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4" name="Straight Connector 223"/>
              <p:cNvCxnSpPr>
                <a:stCxn id="109" idx="3"/>
                <a:endCxn id="90" idx="1"/>
              </p:cNvCxnSpPr>
              <p:nvPr/>
            </p:nvCxnSpPr>
            <p:spPr bwMode="gray">
              <a:xfrm>
                <a:off x="2255720" y="2463643"/>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225" name="Rectangle 224"/>
              <p:cNvSpPr/>
              <p:nvPr/>
            </p:nvSpPr>
            <p:spPr bwMode="gray">
              <a:xfrm>
                <a:off x="1635273"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6" name="Rectangle 225"/>
              <p:cNvSpPr/>
              <p:nvPr/>
            </p:nvSpPr>
            <p:spPr bwMode="gray">
              <a:xfrm>
                <a:off x="1916977"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9" name="Rectangle 228"/>
              <p:cNvSpPr/>
              <p:nvPr/>
            </p:nvSpPr>
            <p:spPr bwMode="gray">
              <a:xfrm>
                <a:off x="4677933"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30" name="Rectangle 229"/>
              <p:cNvSpPr/>
              <p:nvPr/>
            </p:nvSpPr>
            <p:spPr bwMode="gray">
              <a:xfrm>
                <a:off x="4959637"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232" name="Straight Connector 231"/>
              <p:cNvCxnSpPr>
                <a:stCxn id="109" idx="2"/>
                <a:endCxn id="226" idx="0"/>
              </p:cNvCxnSpPr>
              <p:nvPr/>
            </p:nvCxnSpPr>
            <p:spPr bwMode="gray">
              <a:xfrm rot="16200000" flipH="1">
                <a:off x="1753674" y="2773903"/>
                <a:ext cx="409733" cy="1"/>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240" name="Straight Connector 239"/>
              <p:cNvCxnSpPr>
                <a:stCxn id="90" idx="2"/>
                <a:endCxn id="230" idx="0"/>
              </p:cNvCxnSpPr>
              <p:nvPr/>
            </p:nvCxnSpPr>
            <p:spPr bwMode="gray">
              <a:xfrm rot="16200000" flipH="1">
                <a:off x="4796334" y="277390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8" name="Shape 247"/>
              <p:cNvCxnSpPr>
                <a:stCxn id="155" idx="2"/>
                <a:endCxn id="170" idx="1"/>
              </p:cNvCxnSpPr>
              <p:nvPr/>
            </p:nvCxnSpPr>
            <p:spPr bwMode="gray">
              <a:xfrm rot="16200000" flipH="1">
                <a:off x="1646397" y="318426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0" name="Shape 249"/>
              <p:cNvCxnSpPr>
                <a:stCxn id="156" idx="2"/>
                <a:endCxn id="169" idx="1"/>
              </p:cNvCxnSpPr>
              <p:nvPr/>
            </p:nvCxnSpPr>
            <p:spPr bwMode="gray">
              <a:xfrm rot="16200000" flipH="1">
                <a:off x="1761853" y="322120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2" name="Shape 251"/>
              <p:cNvCxnSpPr>
                <a:stCxn id="153" idx="2"/>
                <a:endCxn id="158" idx="1"/>
              </p:cNvCxnSpPr>
              <p:nvPr/>
            </p:nvCxnSpPr>
            <p:spPr bwMode="gray">
              <a:xfrm rot="16200000" flipH="1">
                <a:off x="2316023" y="318427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4" name="Elbow Connector 253"/>
              <p:cNvCxnSpPr>
                <a:stCxn id="154" idx="2"/>
                <a:endCxn id="157" idx="1"/>
              </p:cNvCxnSpPr>
              <p:nvPr/>
            </p:nvCxnSpPr>
            <p:spPr bwMode="gray">
              <a:xfrm rot="16200000" flipH="1">
                <a:off x="2431479" y="322121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9" name="Straight Connector 258"/>
              <p:cNvCxnSpPr>
                <a:stCxn id="92" idx="3"/>
                <a:endCxn id="94" idx="1"/>
              </p:cNvCxnSpPr>
              <p:nvPr/>
            </p:nvCxnSpPr>
            <p:spPr bwMode="gray">
              <a:xfrm>
                <a:off x="3065855" y="398118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2" name="Straight Connector 261"/>
              <p:cNvCxnSpPr>
                <a:stCxn id="91" idx="3"/>
                <a:endCxn id="93" idx="1"/>
              </p:cNvCxnSpPr>
              <p:nvPr/>
            </p:nvCxnSpPr>
            <p:spPr bwMode="gray">
              <a:xfrm>
                <a:off x="3305991" y="356092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4" name="Shape 263"/>
              <p:cNvCxnSpPr>
                <a:stCxn id="144" idx="2"/>
                <a:endCxn id="161" idx="3"/>
              </p:cNvCxnSpPr>
              <p:nvPr/>
            </p:nvCxnSpPr>
            <p:spPr bwMode="gray">
              <a:xfrm rot="5400000">
                <a:off x="4149424" y="316576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6" name="Shape 265"/>
              <p:cNvCxnSpPr>
                <a:stCxn id="145" idx="2"/>
                <a:endCxn id="162" idx="3"/>
              </p:cNvCxnSpPr>
              <p:nvPr/>
            </p:nvCxnSpPr>
            <p:spPr bwMode="gray">
              <a:xfrm rot="5400000">
                <a:off x="4186368" y="312881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8" name="Shape 267"/>
              <p:cNvCxnSpPr>
                <a:stCxn id="147" idx="2"/>
                <a:endCxn id="167" idx="3"/>
              </p:cNvCxnSpPr>
              <p:nvPr/>
            </p:nvCxnSpPr>
            <p:spPr bwMode="gray">
              <a:xfrm rot="5400000">
                <a:off x="4394188" y="316113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0" name="Shape 269"/>
              <p:cNvCxnSpPr>
                <a:stCxn id="148" idx="2"/>
                <a:endCxn id="168" idx="3"/>
              </p:cNvCxnSpPr>
              <p:nvPr/>
            </p:nvCxnSpPr>
            <p:spPr bwMode="gray">
              <a:xfrm rot="5400000">
                <a:off x="4431132" y="312418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2" name="Shape 271"/>
              <p:cNvCxnSpPr>
                <a:stCxn id="184" idx="2"/>
                <a:endCxn id="190" idx="3"/>
              </p:cNvCxnSpPr>
              <p:nvPr/>
            </p:nvCxnSpPr>
            <p:spPr bwMode="gray">
              <a:xfrm rot="5400000">
                <a:off x="2362217" y="419101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4" name="Shape 273"/>
              <p:cNvCxnSpPr>
                <a:stCxn id="183" idx="2"/>
                <a:endCxn id="186" idx="3"/>
              </p:cNvCxnSpPr>
              <p:nvPr/>
            </p:nvCxnSpPr>
            <p:spPr bwMode="gray">
              <a:xfrm rot="5400000">
                <a:off x="2461501" y="409634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6" name="Shape 275"/>
              <p:cNvCxnSpPr>
                <a:stCxn id="181" idx="2"/>
                <a:endCxn id="196" idx="1"/>
              </p:cNvCxnSpPr>
              <p:nvPr/>
            </p:nvCxnSpPr>
            <p:spPr bwMode="gray">
              <a:xfrm rot="16200000" flipH="1">
                <a:off x="3694544" y="421637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8" name="Shape 277"/>
              <p:cNvCxnSpPr>
                <a:stCxn id="182" idx="2"/>
                <a:endCxn id="198" idx="1"/>
              </p:cNvCxnSpPr>
              <p:nvPr/>
            </p:nvCxnSpPr>
            <p:spPr bwMode="gray">
              <a:xfrm rot="16200000" flipH="1">
                <a:off x="3946228" y="411708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2" name="Shape 281"/>
              <p:cNvCxnSpPr>
                <a:stCxn id="171" idx="2"/>
                <a:endCxn id="185" idx="3"/>
              </p:cNvCxnSpPr>
              <p:nvPr/>
            </p:nvCxnSpPr>
            <p:spPr bwMode="gray">
              <a:xfrm rot="5400000">
                <a:off x="2484591" y="365300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4" name="Shape 283"/>
              <p:cNvCxnSpPr>
                <a:stCxn id="172" idx="2"/>
                <a:endCxn id="189" idx="3"/>
              </p:cNvCxnSpPr>
              <p:nvPr/>
            </p:nvCxnSpPr>
            <p:spPr bwMode="gray">
              <a:xfrm rot="5400000">
                <a:off x="2385307" y="374768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6" name="Shape 285"/>
              <p:cNvCxnSpPr>
                <a:stCxn id="176" idx="2"/>
                <a:endCxn id="197" idx="1"/>
              </p:cNvCxnSpPr>
              <p:nvPr/>
            </p:nvCxnSpPr>
            <p:spPr bwMode="gray">
              <a:xfrm rot="16200000" flipH="1">
                <a:off x="3558316" y="365066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8" name="Shape 287"/>
              <p:cNvCxnSpPr>
                <a:stCxn id="175" idx="2"/>
                <a:endCxn id="195" idx="1"/>
              </p:cNvCxnSpPr>
              <p:nvPr/>
            </p:nvCxnSpPr>
            <p:spPr bwMode="gray">
              <a:xfrm rot="16200000" flipH="1">
                <a:off x="3306632" y="374994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grpSp>
        <p:sp>
          <p:nvSpPr>
            <p:cNvPr id="292" name="Rectangle 291"/>
            <p:cNvSpPr/>
            <p:nvPr/>
          </p:nvSpPr>
          <p:spPr bwMode="gray">
            <a:xfrm>
              <a:off x="2433912" y="1874982"/>
              <a:ext cx="702436" cy="307777"/>
            </a:xfrm>
            <a:prstGeom prst="rect">
              <a:avLst/>
            </a:prstGeom>
          </p:spPr>
          <p:txBody>
            <a:bodyPr wrap="none">
              <a:spAutoFit/>
            </a:bodyPr>
            <a:lstStyle/>
            <a:p>
              <a:pPr algn="l">
                <a:spcBef>
                  <a:spcPct val="50000"/>
                </a:spcBef>
              </a:pPr>
              <a:r>
                <a:rPr lang="en-US" sz="1400" dirty="0" smtClean="0"/>
                <a:t>Host 1</a:t>
              </a:r>
              <a:endParaRPr lang="en-US" sz="1400" dirty="0"/>
            </a:p>
          </p:txBody>
        </p:sp>
        <p:sp>
          <p:nvSpPr>
            <p:cNvPr id="293" name="Rectangle 292"/>
            <p:cNvSpPr/>
            <p:nvPr/>
          </p:nvSpPr>
          <p:spPr bwMode="gray">
            <a:xfrm>
              <a:off x="3538660" y="1874982"/>
              <a:ext cx="702436" cy="307777"/>
            </a:xfrm>
            <a:prstGeom prst="rect">
              <a:avLst/>
            </a:prstGeom>
          </p:spPr>
          <p:txBody>
            <a:bodyPr wrap="none">
              <a:spAutoFit/>
            </a:bodyPr>
            <a:lstStyle/>
            <a:p>
              <a:pPr algn="l">
                <a:spcBef>
                  <a:spcPct val="50000"/>
                </a:spcBef>
              </a:pPr>
              <a:r>
                <a:rPr lang="en-US" sz="1400" dirty="0" smtClean="0"/>
                <a:t>Host 2</a:t>
              </a:r>
              <a:endParaRPr lang="en-US" sz="1400" dirty="0"/>
            </a:p>
          </p:txBody>
        </p:sp>
        <p:sp>
          <p:nvSpPr>
            <p:cNvPr id="294" name="Rectangle 293"/>
            <p:cNvSpPr/>
            <p:nvPr/>
          </p:nvSpPr>
          <p:spPr bwMode="gray">
            <a:xfrm>
              <a:off x="3353930" y="3318165"/>
              <a:ext cx="881973" cy="307777"/>
            </a:xfrm>
            <a:prstGeom prst="rect">
              <a:avLst/>
            </a:prstGeom>
          </p:spPr>
          <p:txBody>
            <a:bodyPr wrap="none">
              <a:spAutoFit/>
            </a:bodyPr>
            <a:lstStyle/>
            <a:p>
              <a:pPr algn="l">
                <a:spcBef>
                  <a:spcPct val="50000"/>
                </a:spcBef>
              </a:pPr>
              <a:r>
                <a:rPr lang="en-US" sz="1400" dirty="0" smtClean="0"/>
                <a:t>System2</a:t>
              </a:r>
              <a:endParaRPr lang="en-US" sz="1400" dirty="0"/>
            </a:p>
          </p:txBody>
        </p:sp>
        <p:sp>
          <p:nvSpPr>
            <p:cNvPr id="295" name="Rectangle 294"/>
            <p:cNvSpPr/>
            <p:nvPr/>
          </p:nvSpPr>
          <p:spPr bwMode="gray">
            <a:xfrm>
              <a:off x="2446135" y="3318165"/>
              <a:ext cx="881973" cy="307777"/>
            </a:xfrm>
            <a:prstGeom prst="rect">
              <a:avLst/>
            </a:prstGeom>
          </p:spPr>
          <p:txBody>
            <a:bodyPr wrap="none">
              <a:spAutoFit/>
            </a:bodyPr>
            <a:lstStyle/>
            <a:p>
              <a:pPr algn="l">
                <a:spcBef>
                  <a:spcPct val="50000"/>
                </a:spcBef>
              </a:pPr>
              <a:r>
                <a:rPr lang="en-US" sz="1400" dirty="0" smtClean="0"/>
                <a:t>System1</a:t>
              </a:r>
              <a:endParaRPr lang="en-US" sz="1400" dirty="0"/>
            </a:p>
          </p:txBody>
        </p:sp>
        <p:sp>
          <p:nvSpPr>
            <p:cNvPr id="296" name="Rectangle 295"/>
            <p:cNvSpPr/>
            <p:nvPr/>
          </p:nvSpPr>
          <p:spPr bwMode="gray">
            <a:xfrm>
              <a:off x="1085419"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297" name="Rectangle 296"/>
            <p:cNvSpPr/>
            <p:nvPr/>
          </p:nvSpPr>
          <p:spPr bwMode="gray">
            <a:xfrm>
              <a:off x="3306766"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grpSp>
      <p:sp>
        <p:nvSpPr>
          <p:cNvPr id="152" name="TextBox 151"/>
          <p:cNvSpPr txBox="1"/>
          <p:nvPr/>
        </p:nvSpPr>
        <p:spPr>
          <a:xfrm>
            <a:off x="1099457" y="5802078"/>
            <a:ext cx="7271657" cy="707886"/>
          </a:xfrm>
          <a:prstGeom prst="rect">
            <a:avLst/>
          </a:prstGeom>
          <a:noFill/>
        </p:spPr>
        <p:txBody>
          <a:bodyPr wrap="square" rtlCol="0">
            <a:spAutoFit/>
          </a:bodyPr>
          <a:lstStyle/>
          <a:p>
            <a:r>
              <a:rPr lang="en-US" b="1" dirty="0" smtClean="0"/>
              <a:t>NOTE:  </a:t>
            </a:r>
            <a:r>
              <a:rPr lang="en-US" dirty="0" smtClean="0"/>
              <a:t>This diagram displays the fabric-attached MetroCluster configuration; stretch MetroCluster available also</a:t>
            </a:r>
            <a:endParaRPr lang="en-US" dirty="0"/>
          </a:p>
        </p:txBody>
      </p:sp>
      <p:sp>
        <p:nvSpPr>
          <p:cNvPr id="160" name="TextBox 159"/>
          <p:cNvSpPr txBox="1"/>
          <p:nvPr/>
        </p:nvSpPr>
        <p:spPr>
          <a:xfrm>
            <a:off x="1349837" y="4441370"/>
            <a:ext cx="1502229" cy="307777"/>
          </a:xfrm>
          <a:prstGeom prst="rect">
            <a:avLst/>
          </a:prstGeom>
          <a:noFill/>
        </p:spPr>
        <p:txBody>
          <a:bodyPr wrap="square" rtlCol="0">
            <a:spAutoFit/>
          </a:bodyPr>
          <a:lstStyle/>
          <a:p>
            <a:r>
              <a:rPr lang="en-US" sz="1400" dirty="0" smtClean="0"/>
              <a:t>System1: Pool 0</a:t>
            </a:r>
            <a:endParaRPr lang="en-US" sz="1400" dirty="0"/>
          </a:p>
        </p:txBody>
      </p:sp>
      <p:sp>
        <p:nvSpPr>
          <p:cNvPr id="163" name="TextBox 162"/>
          <p:cNvSpPr txBox="1"/>
          <p:nvPr/>
        </p:nvSpPr>
        <p:spPr>
          <a:xfrm>
            <a:off x="1349836" y="4757056"/>
            <a:ext cx="1502229" cy="307777"/>
          </a:xfrm>
          <a:prstGeom prst="rect">
            <a:avLst/>
          </a:prstGeom>
          <a:noFill/>
        </p:spPr>
        <p:txBody>
          <a:bodyPr wrap="square" rtlCol="0">
            <a:spAutoFit/>
          </a:bodyPr>
          <a:lstStyle/>
          <a:p>
            <a:r>
              <a:rPr lang="en-US" sz="1400" dirty="0" smtClean="0"/>
              <a:t>System2: Pool 1</a:t>
            </a:r>
            <a:endParaRPr lang="en-US" sz="1400" dirty="0"/>
          </a:p>
        </p:txBody>
      </p:sp>
      <p:sp>
        <p:nvSpPr>
          <p:cNvPr id="164" name="TextBox 163"/>
          <p:cNvSpPr txBox="1"/>
          <p:nvPr/>
        </p:nvSpPr>
        <p:spPr>
          <a:xfrm>
            <a:off x="7217232" y="4452257"/>
            <a:ext cx="1502229" cy="307777"/>
          </a:xfrm>
          <a:prstGeom prst="rect">
            <a:avLst/>
          </a:prstGeom>
          <a:noFill/>
        </p:spPr>
        <p:txBody>
          <a:bodyPr wrap="square" rtlCol="0">
            <a:spAutoFit/>
          </a:bodyPr>
          <a:lstStyle/>
          <a:p>
            <a:r>
              <a:rPr lang="en-US" sz="1400" dirty="0" smtClean="0"/>
              <a:t>System2: Pool 0</a:t>
            </a:r>
            <a:endParaRPr lang="en-US" sz="1400" dirty="0"/>
          </a:p>
        </p:txBody>
      </p:sp>
      <p:sp>
        <p:nvSpPr>
          <p:cNvPr id="165" name="TextBox 164"/>
          <p:cNvSpPr txBox="1"/>
          <p:nvPr/>
        </p:nvSpPr>
        <p:spPr>
          <a:xfrm>
            <a:off x="7217231" y="4767943"/>
            <a:ext cx="1502229" cy="307777"/>
          </a:xfrm>
          <a:prstGeom prst="rect">
            <a:avLst/>
          </a:prstGeom>
          <a:noFill/>
        </p:spPr>
        <p:txBody>
          <a:bodyPr wrap="square" rtlCol="0">
            <a:spAutoFit/>
          </a:bodyPr>
          <a:lstStyle/>
          <a:p>
            <a:r>
              <a:rPr lang="en-US" sz="1400" dirty="0" smtClean="0"/>
              <a:t>System1: Pool 1</a:t>
            </a:r>
            <a:endParaRPr lang="en-US" sz="1400" dirty="0"/>
          </a:p>
        </p:txBody>
      </p:sp>
      <p:sp>
        <p:nvSpPr>
          <p:cNvPr id="166" name="TextBox 165"/>
          <p:cNvSpPr txBox="1"/>
          <p:nvPr/>
        </p:nvSpPr>
        <p:spPr>
          <a:xfrm>
            <a:off x="3461664" y="5301343"/>
            <a:ext cx="3231975" cy="400110"/>
          </a:xfrm>
          <a:prstGeom prst="rect">
            <a:avLst/>
          </a:prstGeom>
          <a:noFill/>
        </p:spPr>
        <p:txBody>
          <a:bodyPr wrap="none" rtlCol="0">
            <a:spAutoFit/>
          </a:bodyPr>
          <a:lstStyle/>
          <a:p>
            <a:r>
              <a:rPr lang="en-US" dirty="0" smtClean="0"/>
              <a:t>SyncMirror over a distance</a:t>
            </a:r>
            <a:endParaRPr lang="en-US" dirty="0"/>
          </a:p>
        </p:txBody>
      </p:sp>
      <p:cxnSp>
        <p:nvCxnSpPr>
          <p:cNvPr id="173" name="Straight Arrow Connector 6"/>
          <p:cNvCxnSpPr>
            <a:cxnSpLocks noChangeShapeType="1"/>
            <a:stCxn id="166" idx="1"/>
          </p:cNvCxnSpPr>
          <p:nvPr/>
        </p:nvCxnSpPr>
        <p:spPr bwMode="auto">
          <a:xfrm rot="10800000">
            <a:off x="2514600" y="5050972"/>
            <a:ext cx="947064" cy="450427"/>
          </a:xfrm>
          <a:prstGeom prst="straightConnector1">
            <a:avLst/>
          </a:prstGeom>
          <a:noFill/>
          <a:ln w="28575" algn="ctr">
            <a:solidFill>
              <a:schemeClr val="hlink"/>
            </a:solidFill>
            <a:round/>
            <a:headEnd/>
            <a:tailEnd type="triangle" w="med" len="med"/>
          </a:ln>
        </p:spPr>
      </p:cxnSp>
      <p:cxnSp>
        <p:nvCxnSpPr>
          <p:cNvPr id="174" name="Straight Arrow Connector 6"/>
          <p:cNvCxnSpPr>
            <a:cxnSpLocks noChangeShapeType="1"/>
            <a:stCxn id="166" idx="3"/>
          </p:cNvCxnSpPr>
          <p:nvPr/>
        </p:nvCxnSpPr>
        <p:spPr bwMode="auto">
          <a:xfrm flipV="1">
            <a:off x="6693639" y="5061857"/>
            <a:ext cx="926361" cy="439541"/>
          </a:xfrm>
          <a:prstGeom prst="straightConnector1">
            <a:avLst/>
          </a:prstGeom>
          <a:noFill/>
          <a:ln w="28575" algn="ctr">
            <a:solidFill>
              <a:schemeClr val="hlink"/>
            </a:solidFill>
            <a:round/>
            <a:headEnd/>
            <a:tailEnd type="triangle" w="med" len="med"/>
          </a:ln>
        </p:spPr>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SyncMirror</a:t>
            </a:r>
            <a:endParaRPr lang="en-US" dirty="0"/>
          </a:p>
        </p:txBody>
      </p:sp>
      <p:sp>
        <p:nvSpPr>
          <p:cNvPr id="3" name="Content Placeholder 2"/>
          <p:cNvSpPr>
            <a:spLocks noGrp="1"/>
          </p:cNvSpPr>
          <p:nvPr>
            <p:ph idx="1"/>
          </p:nvPr>
        </p:nvSpPr>
        <p:spPr/>
        <p:txBody>
          <a:bodyPr/>
          <a:lstStyle/>
          <a:p>
            <a:r>
              <a:rPr lang="en-US" dirty="0" smtClean="0"/>
              <a:t>MetroCluster uses SyncMirror</a:t>
            </a:r>
          </a:p>
          <a:p>
            <a:pPr lvl="1"/>
            <a:r>
              <a:rPr lang="en-US" dirty="0" smtClean="0"/>
              <a:t>Combines RAID 1 and RAID 4 / RAID-DP</a:t>
            </a:r>
            <a:endParaRPr lang="en-US" dirty="0"/>
          </a:p>
        </p:txBody>
      </p:sp>
      <p:pic>
        <p:nvPicPr>
          <p:cNvPr id="5" name="Picture 6" descr="raid_group_aggregate_storage"/>
          <p:cNvPicPr>
            <a:picLocks noChangeAspect="1" noChangeArrowheads="1"/>
          </p:cNvPicPr>
          <p:nvPr/>
        </p:nvPicPr>
        <p:blipFill>
          <a:blip r:embed="rId3" cstate="print"/>
          <a:srcRect/>
          <a:stretch>
            <a:fillRect/>
          </a:stretch>
        </p:blipFill>
        <p:spPr bwMode="auto">
          <a:xfrm>
            <a:off x="3635828" y="2221591"/>
            <a:ext cx="2444520" cy="2491921"/>
          </a:xfrm>
          <a:prstGeom prst="rect">
            <a:avLst/>
          </a:prstGeom>
          <a:noFill/>
        </p:spPr>
      </p:pic>
      <p:grpSp>
        <p:nvGrpSpPr>
          <p:cNvPr id="8" name="Group 7"/>
          <p:cNvGrpSpPr/>
          <p:nvPr/>
        </p:nvGrpSpPr>
        <p:grpSpPr>
          <a:xfrm>
            <a:off x="3940623" y="2939142"/>
            <a:ext cx="729343" cy="936171"/>
            <a:chOff x="4136571" y="3167743"/>
            <a:chExt cx="729343" cy="936171"/>
          </a:xfrm>
        </p:grpSpPr>
        <p:pic>
          <p:nvPicPr>
            <p:cNvPr id="6" name="Picture 50" descr="cylinder_volume"/>
            <p:cNvPicPr>
              <a:picLocks noChangeAspect="1" noChangeArrowheads="1"/>
            </p:cNvPicPr>
            <p:nvPr/>
          </p:nvPicPr>
          <p:blipFill>
            <a:blip r:embed="rId4" cstate="print"/>
            <a:srcRect l="56367"/>
            <a:stretch>
              <a:fillRect/>
            </a:stretch>
          </p:blipFill>
          <p:spPr bwMode="auto">
            <a:xfrm>
              <a:off x="4136571" y="3167743"/>
              <a:ext cx="695097" cy="936171"/>
            </a:xfrm>
            <a:prstGeom prst="rect">
              <a:avLst/>
            </a:prstGeom>
            <a:noFill/>
          </p:spPr>
        </p:pic>
        <p:sp>
          <p:nvSpPr>
            <p:cNvPr id="7" name="TextBox 6"/>
            <p:cNvSpPr txBox="1"/>
            <p:nvPr/>
          </p:nvSpPr>
          <p:spPr>
            <a:xfrm>
              <a:off x="4136571" y="3341912"/>
              <a:ext cx="729343" cy="707886"/>
            </a:xfrm>
            <a:prstGeom prst="rect">
              <a:avLst/>
            </a:prstGeom>
            <a:noFill/>
          </p:spPr>
          <p:txBody>
            <a:bodyPr wrap="square" rtlCol="0">
              <a:spAutoFit/>
            </a:bodyPr>
            <a:lstStyle/>
            <a:p>
              <a:pPr algn="ctr"/>
              <a:r>
                <a:rPr lang="en-US" dirty="0" err="1" smtClean="0"/>
                <a:t>Plex</a:t>
              </a:r>
            </a:p>
            <a:p>
              <a:pPr algn="ctr"/>
              <a:r>
                <a:rPr lang="en-US" dirty="0" smtClean="0"/>
                <a:t>0</a:t>
              </a:r>
              <a:endParaRPr lang="en-US" dirty="0"/>
            </a:p>
          </p:txBody>
        </p:sp>
      </p:grpSp>
      <p:grpSp>
        <p:nvGrpSpPr>
          <p:cNvPr id="9" name="Group 8"/>
          <p:cNvGrpSpPr/>
          <p:nvPr/>
        </p:nvGrpSpPr>
        <p:grpSpPr>
          <a:xfrm>
            <a:off x="5061859" y="2939143"/>
            <a:ext cx="729343" cy="936171"/>
            <a:chOff x="4136571" y="3167743"/>
            <a:chExt cx="729343" cy="936171"/>
          </a:xfrm>
        </p:grpSpPr>
        <p:pic>
          <p:nvPicPr>
            <p:cNvPr id="10" name="Picture 50" descr="cylinder_volume"/>
            <p:cNvPicPr>
              <a:picLocks noChangeAspect="1" noChangeArrowheads="1"/>
            </p:cNvPicPr>
            <p:nvPr/>
          </p:nvPicPr>
          <p:blipFill>
            <a:blip r:embed="rId4" cstate="print"/>
            <a:srcRect l="56367"/>
            <a:stretch>
              <a:fillRect/>
            </a:stretch>
          </p:blipFill>
          <p:spPr bwMode="auto">
            <a:xfrm>
              <a:off x="4136571" y="3167743"/>
              <a:ext cx="695097" cy="936171"/>
            </a:xfrm>
            <a:prstGeom prst="rect">
              <a:avLst/>
            </a:prstGeom>
            <a:noFill/>
          </p:spPr>
        </p:pic>
        <p:sp>
          <p:nvSpPr>
            <p:cNvPr id="11" name="TextBox 10"/>
            <p:cNvSpPr txBox="1"/>
            <p:nvPr/>
          </p:nvSpPr>
          <p:spPr>
            <a:xfrm>
              <a:off x="4136571" y="3341912"/>
              <a:ext cx="729343" cy="707886"/>
            </a:xfrm>
            <a:prstGeom prst="rect">
              <a:avLst/>
            </a:prstGeom>
            <a:noFill/>
          </p:spPr>
          <p:txBody>
            <a:bodyPr wrap="square" rtlCol="0">
              <a:spAutoFit/>
            </a:bodyPr>
            <a:lstStyle/>
            <a:p>
              <a:pPr algn="ctr"/>
              <a:r>
                <a:rPr lang="en-US" dirty="0" err="1" smtClean="0"/>
                <a:t>Plex</a:t>
              </a:r>
            </a:p>
            <a:p>
              <a:pPr algn="ctr"/>
              <a:r>
                <a:rPr lang="en-US" dirty="0" smtClean="0"/>
                <a:t>1</a:t>
              </a:r>
              <a:endParaRPr lang="en-US" dirty="0"/>
            </a:p>
          </p:txBody>
        </p:sp>
      </p:grpSp>
      <p:grpSp>
        <p:nvGrpSpPr>
          <p:cNvPr id="13" name="Group 61"/>
          <p:cNvGrpSpPr>
            <a:grpSpLocks/>
          </p:cNvGrpSpPr>
          <p:nvPr/>
        </p:nvGrpSpPr>
        <p:grpSpPr bwMode="auto">
          <a:xfrm>
            <a:off x="5055041" y="4867502"/>
            <a:ext cx="1095375" cy="1116012"/>
            <a:chOff x="2144889" y="4749800"/>
            <a:chExt cx="1095020" cy="1117069"/>
          </a:xfrm>
        </p:grpSpPr>
        <p:sp>
          <p:nvSpPr>
            <p:cNvPr id="14" name="Donut 13"/>
            <p:cNvSpPr/>
            <p:nvPr/>
          </p:nvSpPr>
          <p:spPr bwMode="auto">
            <a:xfrm>
              <a:off x="2144889" y="4749800"/>
              <a:ext cx="698274" cy="724586"/>
            </a:xfrm>
            <a:prstGeom prst="donut">
              <a:avLst>
                <a:gd name="adj" fmla="val 39423"/>
              </a:avLst>
            </a:prstGeom>
            <a:solidFill>
              <a:srgbClr val="9E3039"/>
            </a:solidFill>
            <a:ln w="9525" cap="flat" cmpd="sng" algn="ctr">
              <a:solidFill>
                <a:schemeClr val="bg1"/>
              </a:solidFill>
              <a:prstDash val="solid"/>
              <a:round/>
              <a:headEnd type="none" w="med" len="med"/>
              <a:tailEnd type="none" w="med" len="med"/>
            </a:ln>
            <a:effectLst/>
          </p:spPr>
          <p:txBody>
            <a:bodyPr wrap="none" anchor="ctr"/>
            <a:lstStyle/>
            <a:p>
              <a:pPr>
                <a:defRPr/>
              </a:pPr>
              <a:endParaRPr lang="en-US" sz="2000">
                <a:solidFill>
                  <a:schemeClr val="tx1"/>
                </a:solidFill>
                <a:latin typeface="Arial" charset="0"/>
              </a:endParaRPr>
            </a:p>
          </p:txBody>
        </p:sp>
        <p:sp>
          <p:nvSpPr>
            <p:cNvPr id="15" name="Donut 29"/>
            <p:cNvSpPr>
              <a:spLocks noChangeArrowheads="1"/>
            </p:cNvSpPr>
            <p:nvPr/>
          </p:nvSpPr>
          <p:spPr bwMode="auto">
            <a:xfrm>
              <a:off x="2273299" y="4883501"/>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p:txBody>
        </p:sp>
        <p:sp>
          <p:nvSpPr>
            <p:cNvPr id="16" name="Donut 30"/>
            <p:cNvSpPr>
              <a:spLocks noChangeArrowheads="1"/>
            </p:cNvSpPr>
            <p:nvPr/>
          </p:nvSpPr>
          <p:spPr bwMode="auto">
            <a:xfrm>
              <a:off x="2401709" y="5008384"/>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p:txBody>
        </p:sp>
        <p:sp>
          <p:nvSpPr>
            <p:cNvPr id="17" name="Donut 31"/>
            <p:cNvSpPr>
              <a:spLocks noChangeArrowheads="1"/>
            </p:cNvSpPr>
            <p:nvPr/>
          </p:nvSpPr>
          <p:spPr bwMode="auto">
            <a:xfrm>
              <a:off x="2541409" y="5142969"/>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p:txBody>
        </p:sp>
      </p:grpSp>
      <p:grpSp>
        <p:nvGrpSpPr>
          <p:cNvPr id="18" name="Group 61"/>
          <p:cNvGrpSpPr>
            <a:grpSpLocks/>
          </p:cNvGrpSpPr>
          <p:nvPr/>
        </p:nvGrpSpPr>
        <p:grpSpPr bwMode="auto">
          <a:xfrm>
            <a:off x="3922934" y="4867502"/>
            <a:ext cx="1095375" cy="1116012"/>
            <a:chOff x="2144889" y="4749800"/>
            <a:chExt cx="1095020" cy="1117069"/>
          </a:xfrm>
        </p:grpSpPr>
        <p:sp>
          <p:nvSpPr>
            <p:cNvPr id="19" name="Donut 18"/>
            <p:cNvSpPr/>
            <p:nvPr/>
          </p:nvSpPr>
          <p:spPr bwMode="auto">
            <a:xfrm>
              <a:off x="2144889" y="4749800"/>
              <a:ext cx="698274" cy="724586"/>
            </a:xfrm>
            <a:prstGeom prst="donut">
              <a:avLst>
                <a:gd name="adj" fmla="val 39423"/>
              </a:avLst>
            </a:prstGeom>
            <a:solidFill>
              <a:srgbClr val="9E3039"/>
            </a:solidFill>
            <a:ln w="9525" cap="flat" cmpd="sng" algn="ctr">
              <a:solidFill>
                <a:schemeClr val="bg1"/>
              </a:solidFill>
              <a:prstDash val="solid"/>
              <a:round/>
              <a:headEnd type="none" w="med" len="med"/>
              <a:tailEnd type="none" w="med" len="med"/>
            </a:ln>
            <a:effectLst/>
          </p:spPr>
          <p:txBody>
            <a:bodyPr wrap="none" anchor="ctr"/>
            <a:lstStyle/>
            <a:p>
              <a:pPr>
                <a:defRPr/>
              </a:pPr>
              <a:endParaRPr lang="en-US" sz="2000">
                <a:solidFill>
                  <a:schemeClr val="tx1"/>
                </a:solidFill>
                <a:latin typeface="Arial" charset="0"/>
              </a:endParaRPr>
            </a:p>
          </p:txBody>
        </p:sp>
        <p:sp>
          <p:nvSpPr>
            <p:cNvPr id="20" name="Donut 29"/>
            <p:cNvSpPr>
              <a:spLocks noChangeArrowheads="1"/>
            </p:cNvSpPr>
            <p:nvPr/>
          </p:nvSpPr>
          <p:spPr bwMode="auto">
            <a:xfrm>
              <a:off x="2273299" y="4883501"/>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p:txBody>
        </p:sp>
        <p:sp>
          <p:nvSpPr>
            <p:cNvPr id="21" name="Donut 30"/>
            <p:cNvSpPr>
              <a:spLocks noChangeArrowheads="1"/>
            </p:cNvSpPr>
            <p:nvPr/>
          </p:nvSpPr>
          <p:spPr bwMode="auto">
            <a:xfrm>
              <a:off x="2401709" y="5008384"/>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a:p>
              <a:endParaRPr lang="en-US" sz="2000">
                <a:solidFill>
                  <a:schemeClr val="tx1"/>
                </a:solidFill>
              </a:endParaRPr>
            </a:p>
          </p:txBody>
        </p:sp>
        <p:sp>
          <p:nvSpPr>
            <p:cNvPr id="22" name="Donut 31"/>
            <p:cNvSpPr>
              <a:spLocks noChangeArrowheads="1"/>
            </p:cNvSpPr>
            <p:nvPr/>
          </p:nvSpPr>
          <p:spPr bwMode="auto">
            <a:xfrm>
              <a:off x="2541409" y="5142969"/>
              <a:ext cx="698500" cy="723900"/>
            </a:xfrm>
            <a:custGeom>
              <a:avLst/>
              <a:gdLst>
                <a:gd name="T0" fmla="*/ 349250 w 698500"/>
                <a:gd name="T1" fmla="*/ 0 h 723900"/>
                <a:gd name="T2" fmla="*/ 102293 w 698500"/>
                <a:gd name="T3" fmla="*/ 106013 h 723900"/>
                <a:gd name="T4" fmla="*/ 0 w 698500"/>
                <a:gd name="T5" fmla="*/ 361950 h 723900"/>
                <a:gd name="T6" fmla="*/ 102293 w 698500"/>
                <a:gd name="T7" fmla="*/ 617887 h 723900"/>
                <a:gd name="T8" fmla="*/ 349250 w 698500"/>
                <a:gd name="T9" fmla="*/ 723900 h 723900"/>
                <a:gd name="T10" fmla="*/ 596207 w 698500"/>
                <a:gd name="T11" fmla="*/ 617887 h 723900"/>
                <a:gd name="T12" fmla="*/ 698500 w 698500"/>
                <a:gd name="T13" fmla="*/ 361950 h 723900"/>
                <a:gd name="T14" fmla="*/ 596207 w 698500"/>
                <a:gd name="T15" fmla="*/ 106013 h 7239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2293 w 698500"/>
                <a:gd name="T25" fmla="*/ 106013 h 723900"/>
                <a:gd name="T26" fmla="*/ 596207 w 698500"/>
                <a:gd name="T27" fmla="*/ 617887 h 7239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8500" h="723900">
                  <a:moveTo>
                    <a:pt x="0" y="361950"/>
                  </a:moveTo>
                  <a:lnTo>
                    <a:pt x="0" y="361950"/>
                  </a:lnTo>
                  <a:cubicBezTo>
                    <a:pt x="0" y="162050"/>
                    <a:pt x="156364" y="0"/>
                    <a:pt x="349250" y="0"/>
                  </a:cubicBezTo>
                  <a:cubicBezTo>
                    <a:pt x="349250" y="0"/>
                    <a:pt x="349250" y="0"/>
                    <a:pt x="349250" y="0"/>
                  </a:cubicBezTo>
                  <a:cubicBezTo>
                    <a:pt x="542136" y="0"/>
                    <a:pt x="698501" y="162050"/>
                    <a:pt x="698501" y="361950"/>
                  </a:cubicBezTo>
                  <a:cubicBezTo>
                    <a:pt x="698501" y="361950"/>
                    <a:pt x="698500" y="361950"/>
                    <a:pt x="698500" y="361950"/>
                  </a:cubicBezTo>
                  <a:lnTo>
                    <a:pt x="698501" y="361951"/>
                  </a:lnTo>
                  <a:cubicBezTo>
                    <a:pt x="698501" y="561850"/>
                    <a:pt x="542136" y="723900"/>
                    <a:pt x="349251" y="723901"/>
                  </a:cubicBezTo>
                  <a:cubicBezTo>
                    <a:pt x="156365" y="723901"/>
                    <a:pt x="1" y="561850"/>
                    <a:pt x="1" y="361951"/>
                  </a:cubicBezTo>
                  <a:close/>
                  <a:moveTo>
                    <a:pt x="275370" y="361950"/>
                  </a:moveTo>
                  <a:lnTo>
                    <a:pt x="275370" y="361950"/>
                  </a:lnTo>
                  <a:cubicBezTo>
                    <a:pt x="275370" y="409766"/>
                    <a:pt x="308447" y="448529"/>
                    <a:pt x="349249" y="448530"/>
                  </a:cubicBezTo>
                  <a:lnTo>
                    <a:pt x="349250" y="448530"/>
                  </a:lnTo>
                  <a:cubicBezTo>
                    <a:pt x="390052" y="448529"/>
                    <a:pt x="423130" y="409766"/>
                    <a:pt x="423130" y="361950"/>
                  </a:cubicBezTo>
                  <a:cubicBezTo>
                    <a:pt x="423130" y="314133"/>
                    <a:pt x="390052" y="275370"/>
                    <a:pt x="349250" y="275370"/>
                  </a:cubicBezTo>
                  <a:lnTo>
                    <a:pt x="349249" y="275370"/>
                  </a:lnTo>
                  <a:cubicBezTo>
                    <a:pt x="308447" y="275370"/>
                    <a:pt x="275370" y="314133"/>
                    <a:pt x="275370" y="361949"/>
                  </a:cubicBezTo>
                  <a:close/>
                </a:path>
              </a:pathLst>
            </a:custGeom>
            <a:solidFill>
              <a:srgbClr val="58A618"/>
            </a:solidFill>
            <a:ln w="9525" algn="ctr">
              <a:solidFill>
                <a:schemeClr val="bg1"/>
              </a:solidFill>
              <a:round/>
              <a:headEnd/>
              <a:tailEnd/>
            </a:ln>
          </p:spPr>
          <p:txBody>
            <a:bodyPr wrap="none" anchor="ctr"/>
            <a:lstStyle/>
            <a:p>
              <a:endParaRPr lang="en-US" sz="2000">
                <a:solidFill>
                  <a:schemeClr val="tx1"/>
                </a:solidFill>
              </a:endParaRPr>
            </a:p>
          </p:txBody>
        </p:sp>
      </p:grpSp>
      <p:sp>
        <p:nvSpPr>
          <p:cNvPr id="23" name="TextBox 22"/>
          <p:cNvSpPr txBox="1"/>
          <p:nvPr/>
        </p:nvSpPr>
        <p:spPr>
          <a:xfrm>
            <a:off x="3984167" y="5954485"/>
            <a:ext cx="912429" cy="400110"/>
          </a:xfrm>
          <a:prstGeom prst="rect">
            <a:avLst/>
          </a:prstGeom>
          <a:noFill/>
        </p:spPr>
        <p:txBody>
          <a:bodyPr wrap="none" rtlCol="0">
            <a:spAutoFit/>
          </a:bodyPr>
          <a:lstStyle/>
          <a:p>
            <a:r>
              <a:rPr lang="en-US" dirty="0" smtClean="0"/>
              <a:t>Pool 0</a:t>
            </a:r>
            <a:endParaRPr lang="en-US" dirty="0"/>
          </a:p>
        </p:txBody>
      </p:sp>
      <p:sp>
        <p:nvSpPr>
          <p:cNvPr id="24" name="TextBox 23"/>
          <p:cNvSpPr txBox="1"/>
          <p:nvPr/>
        </p:nvSpPr>
        <p:spPr>
          <a:xfrm>
            <a:off x="5333984" y="5954485"/>
            <a:ext cx="912429" cy="400110"/>
          </a:xfrm>
          <a:prstGeom prst="rect">
            <a:avLst/>
          </a:prstGeom>
          <a:noFill/>
        </p:spPr>
        <p:txBody>
          <a:bodyPr wrap="none" rtlCol="0">
            <a:spAutoFit/>
          </a:bodyPr>
          <a:lstStyle/>
          <a:p>
            <a:r>
              <a:rPr lang="en-US" dirty="0" smtClean="0"/>
              <a:t>Pool 1</a:t>
            </a:r>
            <a:endParaRPr lang="en-US" dirty="0"/>
          </a:p>
        </p:txBody>
      </p:sp>
      <p:cxnSp>
        <p:nvCxnSpPr>
          <p:cNvPr id="25" name="Straight Arrow Connector 6"/>
          <p:cNvCxnSpPr>
            <a:cxnSpLocks noChangeShapeType="1"/>
            <a:stCxn id="19" idx="0"/>
            <a:endCxn id="6" idx="2"/>
          </p:cNvCxnSpPr>
          <p:nvPr/>
        </p:nvCxnSpPr>
        <p:spPr bwMode="auto">
          <a:xfrm rot="5400000" flipH="1" flipV="1">
            <a:off x="3784084" y="4363414"/>
            <a:ext cx="992189" cy="15988"/>
          </a:xfrm>
          <a:prstGeom prst="straightConnector1">
            <a:avLst/>
          </a:prstGeom>
          <a:noFill/>
          <a:ln w="28575" algn="ctr">
            <a:solidFill>
              <a:schemeClr val="hlink"/>
            </a:solidFill>
            <a:round/>
            <a:headEnd/>
            <a:tailEnd type="triangle" w="med" len="med"/>
          </a:ln>
        </p:spPr>
      </p:cxnSp>
      <p:cxnSp>
        <p:nvCxnSpPr>
          <p:cNvPr id="28" name="Straight Arrow Connector 6"/>
          <p:cNvCxnSpPr>
            <a:cxnSpLocks noChangeShapeType="1"/>
            <a:stCxn id="14" idx="0"/>
            <a:endCxn id="10" idx="2"/>
          </p:cNvCxnSpPr>
          <p:nvPr/>
        </p:nvCxnSpPr>
        <p:spPr bwMode="auto">
          <a:xfrm rot="5400000" flipH="1" flipV="1">
            <a:off x="4910755" y="4368850"/>
            <a:ext cx="992188" cy="5117"/>
          </a:xfrm>
          <a:prstGeom prst="straightConnector1">
            <a:avLst/>
          </a:prstGeom>
          <a:noFill/>
          <a:ln w="28575" algn="ctr">
            <a:solidFill>
              <a:schemeClr val="hlink"/>
            </a:solidFill>
            <a:round/>
            <a:headEnd/>
            <a:tailEnd type="triangle" w="med" len="med"/>
          </a:ln>
        </p:spPr>
      </p:cxnSp>
      <p:sp>
        <p:nvSpPr>
          <p:cNvPr id="32" name="TextBox 31"/>
          <p:cNvSpPr txBox="1"/>
          <p:nvPr/>
        </p:nvSpPr>
        <p:spPr>
          <a:xfrm>
            <a:off x="6890658" y="4463143"/>
            <a:ext cx="2253342" cy="1631216"/>
          </a:xfrm>
          <a:prstGeom prst="rect">
            <a:avLst/>
          </a:prstGeom>
          <a:noFill/>
        </p:spPr>
        <p:txBody>
          <a:bodyPr wrap="square" rtlCol="0">
            <a:spAutoFit/>
          </a:bodyPr>
          <a:lstStyle/>
          <a:p>
            <a:r>
              <a:rPr lang="en-US" dirty="0" smtClean="0"/>
              <a:t>Pools set by</a:t>
            </a:r>
          </a:p>
          <a:p>
            <a:r>
              <a:rPr lang="en-US" dirty="0" smtClean="0"/>
              <a:t>disk ownership</a:t>
            </a:r>
          </a:p>
          <a:p>
            <a:r>
              <a:rPr lang="en-US" dirty="0" smtClean="0"/>
              <a:t>(software only for Data ONTAP 8.0 7-Mode)</a:t>
            </a:r>
            <a:endParaRPr lang="en-US" dirty="0"/>
          </a:p>
        </p:txBody>
      </p:sp>
      <p:cxnSp>
        <p:nvCxnSpPr>
          <p:cNvPr id="33" name="Straight Arrow Connector 6"/>
          <p:cNvCxnSpPr>
            <a:cxnSpLocks noChangeShapeType="1"/>
            <a:stCxn id="32" idx="1"/>
          </p:cNvCxnSpPr>
          <p:nvPr/>
        </p:nvCxnSpPr>
        <p:spPr bwMode="auto">
          <a:xfrm rot="10800000" flipV="1">
            <a:off x="6204872" y="5278751"/>
            <a:ext cx="685787" cy="621306"/>
          </a:xfrm>
          <a:prstGeom prst="straightConnector1">
            <a:avLst/>
          </a:prstGeom>
          <a:noFill/>
          <a:ln w="28575" algn="ctr">
            <a:solidFill>
              <a:schemeClr val="hlink"/>
            </a:solidFill>
            <a:round/>
            <a:headEnd/>
            <a:tailEnd type="triangle" w="med" len="med"/>
          </a:ln>
        </p:spPr>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Stretch MetroCluster</a:t>
            </a:r>
            <a:br>
              <a:rPr lang="en-US" dirty="0" smtClean="0"/>
            </a:br>
            <a:r>
              <a:rPr lang="en-US" dirty="0" smtClean="0"/>
              <a:t>Implementation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p:txBody>
          <a:bodyPr/>
          <a:lstStyle/>
          <a:p>
            <a:pPr eaLnBrk="1" hangingPunct="1"/>
            <a:r>
              <a:rPr lang="en-US" dirty="0" smtClean="0"/>
              <a:t>Loss of Building</a:t>
            </a:r>
          </a:p>
        </p:txBody>
      </p:sp>
      <p:sp>
        <p:nvSpPr>
          <p:cNvPr id="48132" name="Content Placeholder 2"/>
          <p:cNvSpPr>
            <a:spLocks noGrp="1"/>
          </p:cNvSpPr>
          <p:nvPr>
            <p:ph idx="1"/>
          </p:nvPr>
        </p:nvSpPr>
        <p:spPr/>
        <p:txBody>
          <a:bodyPr/>
          <a:lstStyle/>
          <a:p>
            <a:pPr eaLnBrk="1" hangingPunct="1"/>
            <a:r>
              <a:rPr lang="en-US" dirty="0" smtClean="0"/>
              <a:t>Loss of a entire building can be overcome by implementing stretch 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9"/>
          <p:cNvGrpSpPr>
            <a:grpSpLocks/>
          </p:cNvGrpSpPr>
          <p:nvPr/>
        </p:nvGrpSpPr>
        <p:grpSpPr bwMode="auto">
          <a:xfrm>
            <a:off x="7416800" y="2744788"/>
            <a:ext cx="1446213" cy="733425"/>
            <a:chOff x="4599913" y="1323188"/>
            <a:chExt cx="1140491" cy="734227"/>
          </a:xfrm>
        </p:grpSpPr>
        <p:sp>
          <p:nvSpPr>
            <p:cNvPr id="11" name="Rectangle 10"/>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
        <p:nvSpPr>
          <p:cNvPr id="13" name="Oval 12"/>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1" name="Content Placeholder 2"/>
          <p:cNvSpPr>
            <a:spLocks noGrp="1"/>
          </p:cNvSpPr>
          <p:nvPr>
            <p:ph idx="1"/>
          </p:nvPr>
        </p:nvSpPr>
        <p:spPr/>
        <p:txBody>
          <a:bodyPr/>
          <a:lstStyle/>
          <a:p>
            <a:pPr eaLnBrk="1" hangingPunct="1">
              <a:buNone/>
            </a:pPr>
            <a:endParaRPr lang="en-US" sz="1500" dirty="0" smtClean="0"/>
          </a:p>
          <a:p>
            <a:pPr eaLnBrk="1" hangingPunct="1">
              <a:buNone/>
            </a:pPr>
            <a:endParaRPr lang="en-US" sz="1500" dirty="0" smtClean="0"/>
          </a:p>
          <a:p>
            <a:pPr eaLnBrk="1" hangingPunct="1">
              <a:buNone/>
            </a:pPr>
            <a:endParaRPr lang="en-US" sz="1500" dirty="0" smtClean="0"/>
          </a:p>
          <a:p>
            <a:pPr eaLnBrk="1" hangingPunct="1">
              <a:buNone/>
            </a:pPr>
            <a:endParaRPr lang="en-US" sz="1500" dirty="0" smtClean="0"/>
          </a:p>
          <a:p>
            <a:pPr eaLnBrk="1" hangingPunct="1">
              <a:buNone/>
            </a:pPr>
            <a:endParaRPr lang="en-US" sz="1500" dirty="0" smtClean="0"/>
          </a:p>
          <a:p>
            <a:pPr eaLnBrk="1" hangingPunct="1">
              <a:buNone/>
            </a:pPr>
            <a:endParaRPr lang="en-US" sz="1500" dirty="0" smtClean="0"/>
          </a:p>
          <a:p>
            <a:pPr>
              <a:buNone/>
            </a:pPr>
            <a:endParaRPr lang="en-US" sz="1500" dirty="0" smtClean="0"/>
          </a:p>
          <a:p>
            <a:pPr>
              <a:buNone/>
            </a:pPr>
            <a:endParaRPr lang="en-US" sz="1500" dirty="0" smtClean="0"/>
          </a:p>
          <a:p>
            <a:pPr>
              <a:buNone/>
            </a:pPr>
            <a:endParaRPr lang="en-US" sz="1500" dirty="0" smtClean="0"/>
          </a:p>
          <a:p>
            <a:pPr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endParaRPr lang="en-US" sz="1500" dirty="0" smtClean="0"/>
          </a:p>
          <a:p>
            <a:pPr marL="0" indent="0" eaLnBrk="1" hangingPunct="1">
              <a:buNone/>
            </a:pPr>
            <a:r>
              <a:rPr lang="en-US" sz="1800" dirty="0" smtClean="0"/>
              <a:t>Stretch MetroCluster expands high-availability to up to 500m @ 4 </a:t>
            </a:r>
            <a:r>
              <a:rPr lang="en-US" sz="1800" dirty="0" err="1" smtClean="0"/>
              <a:t>Gbps</a:t>
            </a:r>
            <a:endParaRPr lang="en-US" sz="1500" dirty="0" smtClean="0"/>
          </a:p>
        </p:txBody>
      </p:sp>
      <p:sp>
        <p:nvSpPr>
          <p:cNvPr id="10266" name="Title 1"/>
          <p:cNvSpPr>
            <a:spLocks noGrp="1"/>
          </p:cNvSpPr>
          <p:nvPr>
            <p:ph type="title"/>
          </p:nvPr>
        </p:nvSpPr>
        <p:spPr/>
        <p:txBody>
          <a:bodyPr/>
          <a:lstStyle/>
          <a:p>
            <a:pPr eaLnBrk="1" hangingPunct="1"/>
            <a:r>
              <a:rPr lang="en-US" dirty="0" smtClean="0"/>
              <a:t>Stretch MetroCluster</a:t>
            </a:r>
          </a:p>
        </p:txBody>
      </p:sp>
      <p:sp>
        <p:nvSpPr>
          <p:cNvPr id="10253" name="TextBox 52"/>
          <p:cNvSpPr txBox="1">
            <a:spLocks noChangeArrowheads="1"/>
          </p:cNvSpPr>
          <p:nvPr/>
        </p:nvSpPr>
        <p:spPr bwMode="auto">
          <a:xfrm>
            <a:off x="6693027" y="1156791"/>
            <a:ext cx="1313180" cy="40011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Building 2</a:t>
            </a:r>
          </a:p>
        </p:txBody>
      </p:sp>
      <p:sp>
        <p:nvSpPr>
          <p:cNvPr id="10267" name="TextBox 50"/>
          <p:cNvSpPr txBox="1">
            <a:spLocks noChangeArrowheads="1"/>
          </p:cNvSpPr>
          <p:nvPr/>
        </p:nvSpPr>
        <p:spPr bwMode="auto">
          <a:xfrm>
            <a:off x="1979059" y="1156791"/>
            <a:ext cx="1313180" cy="40011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a:t>Building 1</a:t>
            </a:r>
          </a:p>
        </p:txBody>
      </p:sp>
      <p:graphicFrame>
        <p:nvGraphicFramePr>
          <p:cNvPr id="43" name="Object 2"/>
          <p:cNvGraphicFramePr>
            <a:graphicFrameLocks noChangeAspect="1"/>
          </p:cNvGraphicFramePr>
          <p:nvPr/>
        </p:nvGraphicFramePr>
        <p:xfrm>
          <a:off x="1159996" y="1510718"/>
          <a:ext cx="2947988" cy="2090737"/>
        </p:xfrm>
        <a:graphic>
          <a:graphicData uri="http://schemas.openxmlformats.org/presentationml/2006/ole">
            <p:oleObj spid="_x0000_s1026" name="Visio" r:id="rId4" imgW="1765935" imgH="1141095" progId="Visio.Drawing.11">
              <p:embed/>
            </p:oleObj>
          </a:graphicData>
        </a:graphic>
      </p:graphicFrame>
      <p:graphicFrame>
        <p:nvGraphicFramePr>
          <p:cNvPr id="44" name="Object 3"/>
          <p:cNvGraphicFramePr>
            <a:graphicFrameLocks noChangeAspect="1"/>
          </p:cNvGraphicFramePr>
          <p:nvPr/>
        </p:nvGraphicFramePr>
        <p:xfrm>
          <a:off x="1161584" y="3918955"/>
          <a:ext cx="2932112" cy="1270000"/>
        </p:xfrm>
        <a:graphic>
          <a:graphicData uri="http://schemas.openxmlformats.org/presentationml/2006/ole">
            <p:oleObj spid="_x0000_s1027" name="Visio" r:id="rId5" imgW="1765935" imgH="655796" progId="Visio.Drawing.11">
              <p:embed/>
            </p:oleObj>
          </a:graphicData>
        </a:graphic>
      </p:graphicFrame>
      <p:graphicFrame>
        <p:nvGraphicFramePr>
          <p:cNvPr id="45" name="Object 4"/>
          <p:cNvGraphicFramePr>
            <a:graphicFrameLocks noChangeAspect="1"/>
          </p:cNvGraphicFramePr>
          <p:nvPr/>
        </p:nvGraphicFramePr>
        <p:xfrm>
          <a:off x="2153771" y="3949118"/>
          <a:ext cx="890588" cy="736600"/>
        </p:xfrm>
        <a:graphic>
          <a:graphicData uri="http://schemas.openxmlformats.org/presentationml/2006/ole">
            <p:oleObj spid="_x0000_s1028" name="Visio" r:id="rId6" imgW="528161" imgH="373856" progId="Visio.Drawing.11">
              <p:embed/>
            </p:oleObj>
          </a:graphicData>
        </a:graphic>
      </p:graphicFrame>
      <p:graphicFrame>
        <p:nvGraphicFramePr>
          <p:cNvPr id="46" name="Object 5"/>
          <p:cNvGraphicFramePr>
            <a:graphicFrameLocks noChangeAspect="1"/>
          </p:cNvGraphicFramePr>
          <p:nvPr/>
        </p:nvGraphicFramePr>
        <p:xfrm>
          <a:off x="2195046" y="4431718"/>
          <a:ext cx="893763" cy="790575"/>
        </p:xfrm>
        <a:graphic>
          <a:graphicData uri="http://schemas.openxmlformats.org/presentationml/2006/ole">
            <p:oleObj spid="_x0000_s1029" name="Visio" r:id="rId7" imgW="528161" imgH="406718" progId="Visio.Drawing.11">
              <p:embed/>
            </p:oleObj>
          </a:graphicData>
        </a:graphic>
      </p:graphicFrame>
      <p:graphicFrame>
        <p:nvGraphicFramePr>
          <p:cNvPr id="47" name="Object 6"/>
          <p:cNvGraphicFramePr>
            <a:graphicFrameLocks noChangeAspect="1"/>
          </p:cNvGraphicFramePr>
          <p:nvPr/>
        </p:nvGraphicFramePr>
        <p:xfrm>
          <a:off x="5874871" y="1518655"/>
          <a:ext cx="2947988" cy="2090738"/>
        </p:xfrm>
        <a:graphic>
          <a:graphicData uri="http://schemas.openxmlformats.org/presentationml/2006/ole">
            <p:oleObj spid="_x0000_s1030" name="Visio" r:id="rId8" imgW="1765935" imgH="1141095" progId="Visio.Drawing.11">
              <p:embed/>
            </p:oleObj>
          </a:graphicData>
        </a:graphic>
      </p:graphicFrame>
      <p:graphicFrame>
        <p:nvGraphicFramePr>
          <p:cNvPr id="48" name="Object 7"/>
          <p:cNvGraphicFramePr>
            <a:graphicFrameLocks noChangeAspect="1"/>
          </p:cNvGraphicFramePr>
          <p:nvPr/>
        </p:nvGraphicFramePr>
        <p:xfrm>
          <a:off x="5881221" y="3915780"/>
          <a:ext cx="2932113" cy="1270000"/>
        </p:xfrm>
        <a:graphic>
          <a:graphicData uri="http://schemas.openxmlformats.org/presentationml/2006/ole">
            <p:oleObj spid="_x0000_s1031" name="Visio" r:id="rId9" imgW="1765935" imgH="655796" progId="Visio.Drawing.11">
              <p:embed/>
            </p:oleObj>
          </a:graphicData>
        </a:graphic>
      </p:graphicFrame>
      <p:graphicFrame>
        <p:nvGraphicFramePr>
          <p:cNvPr id="49" name="Object 8"/>
          <p:cNvGraphicFramePr>
            <a:graphicFrameLocks noChangeAspect="1"/>
          </p:cNvGraphicFramePr>
          <p:nvPr/>
        </p:nvGraphicFramePr>
        <p:xfrm>
          <a:off x="6867059" y="3934830"/>
          <a:ext cx="890587" cy="736600"/>
        </p:xfrm>
        <a:graphic>
          <a:graphicData uri="http://schemas.openxmlformats.org/presentationml/2006/ole">
            <p:oleObj spid="_x0000_s1032" name="Visio" r:id="rId10" imgW="528161" imgH="373856" progId="Visio.Drawing.11">
              <p:embed/>
            </p:oleObj>
          </a:graphicData>
        </a:graphic>
      </p:graphicFrame>
      <p:graphicFrame>
        <p:nvGraphicFramePr>
          <p:cNvPr id="50" name="Object 9"/>
          <p:cNvGraphicFramePr>
            <a:graphicFrameLocks noChangeAspect="1"/>
          </p:cNvGraphicFramePr>
          <p:nvPr/>
        </p:nvGraphicFramePr>
        <p:xfrm>
          <a:off x="6881346" y="4423780"/>
          <a:ext cx="893763" cy="790575"/>
        </p:xfrm>
        <a:graphic>
          <a:graphicData uri="http://schemas.openxmlformats.org/presentationml/2006/ole">
            <p:oleObj spid="_x0000_s1033" name="Visio" r:id="rId11" imgW="528161" imgH="406718" progId="Visio.Drawing.11">
              <p:embed/>
            </p:oleObj>
          </a:graphicData>
        </a:graphic>
      </p:graphicFrame>
      <p:graphicFrame>
        <p:nvGraphicFramePr>
          <p:cNvPr id="51" name="Object 10"/>
          <p:cNvGraphicFramePr>
            <a:graphicFrameLocks noChangeAspect="1"/>
          </p:cNvGraphicFramePr>
          <p:nvPr/>
        </p:nvGraphicFramePr>
        <p:xfrm>
          <a:off x="5898154" y="4951091"/>
          <a:ext cx="2932113" cy="1270000"/>
        </p:xfrm>
        <a:graphic>
          <a:graphicData uri="http://schemas.openxmlformats.org/presentationml/2006/ole">
            <p:oleObj spid="_x0000_s1034" name="Visio" r:id="rId12" imgW="1765935" imgH="655796" progId="Visio.Drawing.11">
              <p:embed/>
            </p:oleObj>
          </a:graphicData>
        </a:graphic>
      </p:graphicFrame>
      <p:graphicFrame>
        <p:nvGraphicFramePr>
          <p:cNvPr id="52" name="Object 11"/>
          <p:cNvGraphicFramePr>
            <a:graphicFrameLocks noChangeAspect="1"/>
          </p:cNvGraphicFramePr>
          <p:nvPr/>
        </p:nvGraphicFramePr>
        <p:xfrm>
          <a:off x="6883992" y="4970449"/>
          <a:ext cx="890587" cy="736600"/>
        </p:xfrm>
        <a:graphic>
          <a:graphicData uri="http://schemas.openxmlformats.org/presentationml/2006/ole">
            <p:oleObj spid="_x0000_s1035" name="Visio" r:id="rId13" imgW="528161" imgH="373856" progId="Visio.Drawing.11">
              <p:embed/>
            </p:oleObj>
          </a:graphicData>
        </a:graphic>
      </p:graphicFrame>
      <p:graphicFrame>
        <p:nvGraphicFramePr>
          <p:cNvPr id="53" name="Object 12"/>
          <p:cNvGraphicFramePr>
            <a:graphicFrameLocks noChangeAspect="1"/>
          </p:cNvGraphicFramePr>
          <p:nvPr/>
        </p:nvGraphicFramePr>
        <p:xfrm>
          <a:off x="6898279" y="5459399"/>
          <a:ext cx="893763" cy="790575"/>
        </p:xfrm>
        <a:graphic>
          <a:graphicData uri="http://schemas.openxmlformats.org/presentationml/2006/ole">
            <p:oleObj spid="_x0000_s1036" name="Visio" r:id="rId14" imgW="528161" imgH="406718" progId="Visio.Drawing.11">
              <p:embed/>
            </p:oleObj>
          </a:graphicData>
        </a:graphic>
      </p:graphicFrame>
      <p:graphicFrame>
        <p:nvGraphicFramePr>
          <p:cNvPr id="54" name="Object 13"/>
          <p:cNvGraphicFramePr>
            <a:graphicFrameLocks noChangeAspect="1"/>
          </p:cNvGraphicFramePr>
          <p:nvPr/>
        </p:nvGraphicFramePr>
        <p:xfrm>
          <a:off x="1165288" y="4967750"/>
          <a:ext cx="2932113" cy="1270000"/>
        </p:xfrm>
        <a:graphic>
          <a:graphicData uri="http://schemas.openxmlformats.org/presentationml/2006/ole">
            <p:oleObj spid="_x0000_s1037" name="Visio" r:id="rId15" imgW="1765935" imgH="655796" progId="Visio.Drawing.11">
              <p:embed/>
            </p:oleObj>
          </a:graphicData>
        </a:graphic>
      </p:graphicFrame>
      <p:graphicFrame>
        <p:nvGraphicFramePr>
          <p:cNvPr id="55" name="Object 14"/>
          <p:cNvGraphicFramePr>
            <a:graphicFrameLocks noChangeAspect="1"/>
          </p:cNvGraphicFramePr>
          <p:nvPr/>
        </p:nvGraphicFramePr>
        <p:xfrm>
          <a:off x="2151126" y="4986800"/>
          <a:ext cx="890587" cy="736600"/>
        </p:xfrm>
        <a:graphic>
          <a:graphicData uri="http://schemas.openxmlformats.org/presentationml/2006/ole">
            <p:oleObj spid="_x0000_s1038" name="Visio" r:id="rId16" imgW="528161" imgH="373856" progId="Visio.Drawing.11">
              <p:embed/>
            </p:oleObj>
          </a:graphicData>
        </a:graphic>
      </p:graphicFrame>
      <p:graphicFrame>
        <p:nvGraphicFramePr>
          <p:cNvPr id="56" name="Object 15"/>
          <p:cNvGraphicFramePr>
            <a:graphicFrameLocks noChangeAspect="1"/>
          </p:cNvGraphicFramePr>
          <p:nvPr/>
        </p:nvGraphicFramePr>
        <p:xfrm>
          <a:off x="2165413" y="5475750"/>
          <a:ext cx="893763" cy="790575"/>
        </p:xfrm>
        <a:graphic>
          <a:graphicData uri="http://schemas.openxmlformats.org/presentationml/2006/ole">
            <p:oleObj spid="_x0000_s1039" name="Visio" r:id="rId17" imgW="528161" imgH="406718" progId="Visio.Drawing.11">
              <p:embed/>
            </p:oleObj>
          </a:graphicData>
        </a:graphic>
      </p:graphicFrame>
      <p:cxnSp>
        <p:nvCxnSpPr>
          <p:cNvPr id="59" name="Elbow Connector 58"/>
          <p:cNvCxnSpPr>
            <a:stCxn id="90" idx="2"/>
            <a:endCxn id="102" idx="0"/>
          </p:cNvCxnSpPr>
          <p:nvPr/>
        </p:nvCxnSpPr>
        <p:spPr bwMode="gray">
          <a:xfrm rot="16200000" flipH="1">
            <a:off x="1827384" y="3007207"/>
            <a:ext cx="1104194" cy="1001084"/>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62" name="Elbow Connector 61"/>
          <p:cNvCxnSpPr/>
          <p:nvPr/>
        </p:nvCxnSpPr>
        <p:spPr bwMode="gray">
          <a:xfrm rot="5400000">
            <a:off x="7044562" y="3502198"/>
            <a:ext cx="1096829" cy="3737"/>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63" name="Elbow Connector 62"/>
          <p:cNvCxnSpPr>
            <a:endCxn id="105" idx="2"/>
          </p:cNvCxnSpPr>
          <p:nvPr/>
        </p:nvCxnSpPr>
        <p:spPr bwMode="gray">
          <a:xfrm rot="10800000" flipV="1">
            <a:off x="2353132" y="2925134"/>
            <a:ext cx="4225530" cy="1846857"/>
          </a:xfrm>
          <a:prstGeom prst="bentConnector4">
            <a:avLst>
              <a:gd name="adj1" fmla="val 49457"/>
              <a:gd name="adj2" fmla="val 107535"/>
            </a:avLst>
          </a:prstGeom>
          <a:solidFill>
            <a:schemeClr val="accent1"/>
          </a:solidFill>
          <a:ln w="19050" cap="flat" cmpd="sng" algn="ctr">
            <a:solidFill>
              <a:schemeClr val="tx2"/>
            </a:solidFill>
            <a:prstDash val="solid"/>
            <a:round/>
            <a:headEnd type="oval" w="med" len="med"/>
            <a:tailEnd type="oval" w="med" len="med"/>
          </a:ln>
          <a:effectLst/>
        </p:spPr>
      </p:cxnSp>
      <p:cxnSp>
        <p:nvCxnSpPr>
          <p:cNvPr id="65" name="Elbow Connector 64"/>
          <p:cNvCxnSpPr>
            <a:stCxn id="93" idx="2"/>
            <a:endCxn id="130" idx="0"/>
          </p:cNvCxnSpPr>
          <p:nvPr/>
        </p:nvCxnSpPr>
        <p:spPr bwMode="gray">
          <a:xfrm rot="16200000" flipH="1">
            <a:off x="4088027" y="1724983"/>
            <a:ext cx="1745521" cy="4206858"/>
          </a:xfrm>
          <a:prstGeom prst="bentConnector3">
            <a:avLst>
              <a:gd name="adj1" fmla="val 25515"/>
            </a:avLst>
          </a:prstGeom>
          <a:solidFill>
            <a:schemeClr val="accent1"/>
          </a:solidFill>
          <a:ln w="19050" cap="flat" cmpd="sng" algn="ctr">
            <a:solidFill>
              <a:schemeClr val="tx2"/>
            </a:solidFill>
            <a:prstDash val="solid"/>
            <a:round/>
            <a:headEnd type="oval" w="med" len="med"/>
            <a:tailEnd type="oval" w="med" len="med"/>
          </a:ln>
          <a:effectLst/>
        </p:spPr>
      </p:cxnSp>
      <p:cxnSp>
        <p:nvCxnSpPr>
          <p:cNvPr id="68" name="Elbow Connector 67"/>
          <p:cNvCxnSpPr>
            <a:stCxn id="92" idx="2"/>
            <a:endCxn id="126" idx="0"/>
          </p:cNvCxnSpPr>
          <p:nvPr/>
        </p:nvCxnSpPr>
        <p:spPr bwMode="gray">
          <a:xfrm rot="16200000" flipH="1">
            <a:off x="3799375" y="1391571"/>
            <a:ext cx="2126237" cy="5254398"/>
          </a:xfrm>
          <a:prstGeom prst="bentConnector3">
            <a:avLst>
              <a:gd name="adj1" fmla="val 36444"/>
            </a:avLst>
          </a:prstGeom>
          <a:solidFill>
            <a:schemeClr val="accent1"/>
          </a:solidFill>
          <a:ln w="19050" cap="flat" cmpd="sng" algn="ctr">
            <a:solidFill>
              <a:schemeClr val="tx1"/>
            </a:solidFill>
            <a:prstDash val="solid"/>
            <a:round/>
            <a:headEnd type="oval" w="med" len="med"/>
            <a:tailEnd type="oval" w="med" len="med"/>
          </a:ln>
          <a:effectLst/>
        </p:spPr>
      </p:cxnSp>
      <p:cxnSp>
        <p:nvCxnSpPr>
          <p:cNvPr id="69" name="Elbow Connector 68"/>
          <p:cNvCxnSpPr>
            <a:stCxn id="101" idx="1"/>
            <a:endCxn id="117" idx="0"/>
          </p:cNvCxnSpPr>
          <p:nvPr/>
        </p:nvCxnSpPr>
        <p:spPr bwMode="gray">
          <a:xfrm rot="10800000" flipH="1" flipV="1">
            <a:off x="2732717" y="4091572"/>
            <a:ext cx="147305" cy="997681"/>
          </a:xfrm>
          <a:prstGeom prst="bentConnector4">
            <a:avLst>
              <a:gd name="adj1" fmla="val -155188"/>
              <a:gd name="adj2" fmla="val 51590"/>
            </a:avLst>
          </a:prstGeom>
          <a:solidFill>
            <a:schemeClr val="accent1"/>
          </a:solidFill>
          <a:ln w="19050" cap="flat" cmpd="sng" algn="ctr">
            <a:solidFill>
              <a:schemeClr val="tx2"/>
            </a:solidFill>
            <a:prstDash val="solid"/>
            <a:round/>
            <a:headEnd type="oval" w="med" len="med"/>
            <a:tailEnd type="oval" w="med" len="med"/>
          </a:ln>
          <a:effectLst/>
        </p:spPr>
      </p:cxnSp>
      <p:cxnSp>
        <p:nvCxnSpPr>
          <p:cNvPr id="70" name="Elbow Connector 69"/>
          <p:cNvCxnSpPr>
            <a:stCxn id="106" idx="2"/>
            <a:endCxn id="114" idx="0"/>
          </p:cNvCxnSpPr>
          <p:nvPr/>
        </p:nvCxnSpPr>
        <p:spPr bwMode="gray">
          <a:xfrm rot="5400000">
            <a:off x="1907267" y="5200862"/>
            <a:ext cx="976151" cy="118410"/>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71" name="Elbow Connector 70"/>
          <p:cNvCxnSpPr>
            <a:stCxn id="132" idx="1"/>
            <a:endCxn id="127" idx="0"/>
          </p:cNvCxnSpPr>
          <p:nvPr/>
        </p:nvCxnSpPr>
        <p:spPr bwMode="gray">
          <a:xfrm rot="10800000" flipH="1" flipV="1">
            <a:off x="7443801" y="4084207"/>
            <a:ext cx="147305" cy="997681"/>
          </a:xfrm>
          <a:prstGeom prst="bentConnector4">
            <a:avLst>
              <a:gd name="adj1" fmla="val -155188"/>
              <a:gd name="adj2" fmla="val 51590"/>
            </a:avLst>
          </a:prstGeom>
          <a:solidFill>
            <a:schemeClr val="accent1"/>
          </a:solidFill>
          <a:ln w="19050" cap="flat" cmpd="sng" algn="ctr">
            <a:solidFill>
              <a:schemeClr val="tx2"/>
            </a:solidFill>
            <a:prstDash val="solid"/>
            <a:round/>
            <a:headEnd type="oval" w="med" len="med"/>
            <a:tailEnd type="oval" w="med" len="med"/>
          </a:ln>
          <a:effectLst/>
        </p:spPr>
      </p:cxnSp>
      <p:cxnSp>
        <p:nvCxnSpPr>
          <p:cNvPr id="72" name="Elbow Connector 71"/>
          <p:cNvCxnSpPr>
            <a:stCxn id="131" idx="2"/>
            <a:endCxn id="124" idx="0"/>
          </p:cNvCxnSpPr>
          <p:nvPr/>
        </p:nvCxnSpPr>
        <p:spPr bwMode="gray">
          <a:xfrm rot="5400000">
            <a:off x="6618351" y="5193497"/>
            <a:ext cx="976151" cy="118410"/>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74" name="Elbow Connector 73"/>
          <p:cNvCxnSpPr>
            <a:stCxn id="94" idx="2"/>
            <a:endCxn id="115" idx="3"/>
          </p:cNvCxnSpPr>
          <p:nvPr/>
        </p:nvCxnSpPr>
        <p:spPr bwMode="gray">
          <a:xfrm rot="5400000">
            <a:off x="1436469" y="4002626"/>
            <a:ext cx="2824218" cy="730271"/>
          </a:xfrm>
          <a:prstGeom prst="bentConnector2">
            <a:avLst/>
          </a:prstGeom>
          <a:solidFill>
            <a:schemeClr val="accent1"/>
          </a:solidFill>
          <a:ln w="19050" cap="flat" cmpd="sng" algn="ctr">
            <a:solidFill>
              <a:schemeClr val="tx1"/>
            </a:solidFill>
            <a:prstDash val="solid"/>
            <a:round/>
            <a:headEnd type="oval" w="med" len="med"/>
            <a:tailEnd type="oval" w="med" len="med"/>
          </a:ln>
          <a:effectLst/>
        </p:spPr>
      </p:cxnSp>
      <p:cxnSp>
        <p:nvCxnSpPr>
          <p:cNvPr id="75" name="Elbow Connector 74"/>
          <p:cNvCxnSpPr>
            <a:stCxn id="100" idx="2"/>
            <a:endCxn id="116" idx="0"/>
          </p:cNvCxnSpPr>
          <p:nvPr/>
        </p:nvCxnSpPr>
        <p:spPr bwMode="gray">
          <a:xfrm rot="5400000">
            <a:off x="4288164" y="1446097"/>
            <a:ext cx="2133602" cy="5152713"/>
          </a:xfrm>
          <a:prstGeom prst="bentConnector3">
            <a:avLst>
              <a:gd name="adj1" fmla="val 31832"/>
            </a:avLst>
          </a:prstGeom>
          <a:solidFill>
            <a:schemeClr val="accent1"/>
          </a:solidFill>
          <a:ln w="19050" cap="flat" cmpd="sng" algn="ctr">
            <a:solidFill>
              <a:schemeClr val="tx1"/>
            </a:solidFill>
            <a:prstDash val="solid"/>
            <a:round/>
            <a:headEnd type="oval" w="med" len="med"/>
            <a:tailEnd type="oval" w="med" len="med"/>
          </a:ln>
          <a:effectLst/>
        </p:spPr>
      </p:cxnSp>
      <p:cxnSp>
        <p:nvCxnSpPr>
          <p:cNvPr id="78" name="Elbow Connector 77"/>
          <p:cNvCxnSpPr>
            <a:stCxn id="98" idx="1"/>
            <a:endCxn id="125" idx="2"/>
          </p:cNvCxnSpPr>
          <p:nvPr/>
        </p:nvCxnSpPr>
        <p:spPr bwMode="gray">
          <a:xfrm rot="10800000" flipH="1" flipV="1">
            <a:off x="6907012" y="2913162"/>
            <a:ext cx="241624" cy="2891070"/>
          </a:xfrm>
          <a:prstGeom prst="bentConnector4">
            <a:avLst>
              <a:gd name="adj1" fmla="val -94610"/>
              <a:gd name="adj2" fmla="val 107907"/>
            </a:avLst>
          </a:prstGeom>
          <a:solidFill>
            <a:schemeClr val="accent1"/>
          </a:solidFill>
          <a:ln w="19050" cap="flat" cmpd="sng" algn="ctr">
            <a:solidFill>
              <a:schemeClr val="tx1"/>
            </a:solidFill>
            <a:prstDash val="solid"/>
            <a:round/>
            <a:headEnd type="oval" w="med" len="med"/>
            <a:tailEnd type="oval" w="med" len="med"/>
          </a:ln>
          <a:effectLst/>
        </p:spPr>
      </p:cxnSp>
      <p:cxnSp>
        <p:nvCxnSpPr>
          <p:cNvPr id="82" name="Straight Connector 81"/>
          <p:cNvCxnSpPr/>
          <p:nvPr/>
        </p:nvCxnSpPr>
        <p:spPr bwMode="auto">
          <a:xfrm rot="10800000">
            <a:off x="7139554" y="5817031"/>
            <a:ext cx="98165" cy="6"/>
          </a:xfrm>
          <a:prstGeom prst="line">
            <a:avLst/>
          </a:prstGeom>
          <a:solidFill>
            <a:schemeClr val="accent1"/>
          </a:solidFill>
          <a:ln w="19050" cap="flat" cmpd="sng" algn="ctr">
            <a:solidFill>
              <a:srgbClr val="C00000"/>
            </a:solidFill>
            <a:prstDash val="solid"/>
            <a:round/>
            <a:headEnd type="none" w="med" len="med"/>
            <a:tailEnd type="none" w="med" len="med"/>
          </a:ln>
          <a:effectLst/>
        </p:spPr>
      </p:cxnSp>
      <p:grpSp>
        <p:nvGrpSpPr>
          <p:cNvPr id="2" name="Group 84"/>
          <p:cNvGrpSpPr/>
          <p:nvPr/>
        </p:nvGrpSpPr>
        <p:grpSpPr>
          <a:xfrm>
            <a:off x="2091959" y="2144931"/>
            <a:ext cx="91780" cy="182993"/>
            <a:chOff x="2091959" y="2144931"/>
            <a:chExt cx="91780" cy="182993"/>
          </a:xfrm>
          <a:noFill/>
        </p:grpSpPr>
        <p:sp>
          <p:nvSpPr>
            <p:cNvPr id="79" name="Rectangle 78"/>
            <p:cNvSpPr/>
            <p:nvPr/>
          </p:nvSpPr>
          <p:spPr bwMode="auto">
            <a:xfrm>
              <a:off x="2091959" y="214493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80" name="Rectangle 79"/>
            <p:cNvSpPr/>
            <p:nvPr/>
          </p:nvSpPr>
          <p:spPr bwMode="auto">
            <a:xfrm>
              <a:off x="2091959" y="2242943"/>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 name="Group 83"/>
          <p:cNvGrpSpPr/>
          <p:nvPr/>
        </p:nvGrpSpPr>
        <p:grpSpPr>
          <a:xfrm>
            <a:off x="6816359" y="2144931"/>
            <a:ext cx="91780" cy="182993"/>
            <a:chOff x="2244359" y="2297331"/>
            <a:chExt cx="91780" cy="182993"/>
          </a:xfrm>
          <a:noFill/>
        </p:grpSpPr>
        <p:sp>
          <p:nvSpPr>
            <p:cNvPr id="81" name="Rectangle 80"/>
            <p:cNvSpPr/>
            <p:nvPr/>
          </p:nvSpPr>
          <p:spPr bwMode="auto">
            <a:xfrm>
              <a:off x="2244359" y="229733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83" name="Rectangle 82"/>
            <p:cNvSpPr/>
            <p:nvPr/>
          </p:nvSpPr>
          <p:spPr bwMode="auto">
            <a:xfrm>
              <a:off x="2244359" y="2395343"/>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cxnSp>
        <p:nvCxnSpPr>
          <p:cNvPr id="57" name="Straight Connector 56"/>
          <p:cNvCxnSpPr>
            <a:stCxn id="79" idx="3"/>
            <a:endCxn id="81" idx="1"/>
          </p:cNvCxnSpPr>
          <p:nvPr/>
        </p:nvCxnSpPr>
        <p:spPr bwMode="gray">
          <a:xfrm>
            <a:off x="2183739" y="2187422"/>
            <a:ext cx="4632620" cy="1588"/>
          </a:xfrm>
          <a:prstGeom prst="line">
            <a:avLst/>
          </a:prstGeom>
          <a:solidFill>
            <a:schemeClr val="accent1"/>
          </a:solidFill>
          <a:ln w="19050" cap="flat" cmpd="sng" algn="ctr">
            <a:solidFill>
              <a:schemeClr val="accent2"/>
            </a:solidFill>
            <a:prstDash val="solid"/>
            <a:round/>
            <a:headEnd type="oval" w="med" len="med"/>
            <a:tailEnd type="oval" w="med" len="med"/>
          </a:ln>
          <a:effectLst/>
        </p:spPr>
      </p:cxnSp>
      <p:cxnSp>
        <p:nvCxnSpPr>
          <p:cNvPr id="91" name="Straight Connector 90"/>
          <p:cNvCxnSpPr>
            <a:stCxn id="80" idx="3"/>
            <a:endCxn id="83" idx="1"/>
          </p:cNvCxnSpPr>
          <p:nvPr/>
        </p:nvCxnSpPr>
        <p:spPr bwMode="gray">
          <a:xfrm>
            <a:off x="2183739" y="2285434"/>
            <a:ext cx="4632620" cy="1588"/>
          </a:xfrm>
          <a:prstGeom prst="line">
            <a:avLst/>
          </a:prstGeom>
          <a:solidFill>
            <a:schemeClr val="accent1"/>
          </a:solidFill>
          <a:ln w="19050" cap="flat" cmpd="sng" algn="ctr">
            <a:solidFill>
              <a:schemeClr val="accent2"/>
            </a:solidFill>
            <a:prstDash val="solid"/>
            <a:round/>
            <a:headEnd type="oval" w="med" len="med"/>
            <a:tailEnd type="oval" w="med" len="med"/>
          </a:ln>
          <a:effectLst/>
        </p:spPr>
      </p:cxnSp>
      <p:grpSp>
        <p:nvGrpSpPr>
          <p:cNvPr id="4" name="Group 94"/>
          <p:cNvGrpSpPr/>
          <p:nvPr/>
        </p:nvGrpSpPr>
        <p:grpSpPr>
          <a:xfrm>
            <a:off x="1833049" y="2870671"/>
            <a:ext cx="1426554" cy="84981"/>
            <a:chOff x="1833049" y="2870671"/>
            <a:chExt cx="1426554" cy="84981"/>
          </a:xfrm>
          <a:noFill/>
        </p:grpSpPr>
        <p:sp>
          <p:nvSpPr>
            <p:cNvPr id="90" name="Rectangle 89"/>
            <p:cNvSpPr/>
            <p:nvPr/>
          </p:nvSpPr>
          <p:spPr bwMode="auto">
            <a:xfrm>
              <a:off x="1833049"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92" name="Rectangle 91"/>
            <p:cNvSpPr/>
            <p:nvPr/>
          </p:nvSpPr>
          <p:spPr bwMode="auto">
            <a:xfrm>
              <a:off x="2189404"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93" name="Rectangle 92"/>
            <p:cNvSpPr/>
            <p:nvPr/>
          </p:nvSpPr>
          <p:spPr bwMode="auto">
            <a:xfrm>
              <a:off x="2811468"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94" name="Rectangle 93"/>
            <p:cNvSpPr/>
            <p:nvPr/>
          </p:nvSpPr>
          <p:spPr bwMode="auto">
            <a:xfrm>
              <a:off x="3167823"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5" name="Group 95"/>
          <p:cNvGrpSpPr/>
          <p:nvPr/>
        </p:nvGrpSpPr>
        <p:grpSpPr>
          <a:xfrm>
            <a:off x="6550657" y="2870671"/>
            <a:ext cx="1426554" cy="84981"/>
            <a:chOff x="1833049" y="2870671"/>
            <a:chExt cx="1426554" cy="84981"/>
          </a:xfrm>
          <a:noFill/>
        </p:grpSpPr>
        <p:sp>
          <p:nvSpPr>
            <p:cNvPr id="97" name="Rectangle 96"/>
            <p:cNvSpPr/>
            <p:nvPr/>
          </p:nvSpPr>
          <p:spPr bwMode="auto">
            <a:xfrm>
              <a:off x="1833049"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98" name="Rectangle 97"/>
            <p:cNvSpPr/>
            <p:nvPr/>
          </p:nvSpPr>
          <p:spPr bwMode="auto">
            <a:xfrm>
              <a:off x="2189404"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99" name="Rectangle 98"/>
            <p:cNvSpPr/>
            <p:nvPr/>
          </p:nvSpPr>
          <p:spPr bwMode="auto">
            <a:xfrm>
              <a:off x="2831346"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00" name="Rectangle 99"/>
            <p:cNvSpPr/>
            <p:nvPr/>
          </p:nvSpPr>
          <p:spPr bwMode="auto">
            <a:xfrm>
              <a:off x="3167823"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 name="Group 117"/>
          <p:cNvGrpSpPr/>
          <p:nvPr/>
        </p:nvGrpSpPr>
        <p:grpSpPr>
          <a:xfrm>
            <a:off x="2290247" y="4059846"/>
            <a:ext cx="635666" cy="1751751"/>
            <a:chOff x="2290247" y="4059846"/>
            <a:chExt cx="635666" cy="1751751"/>
          </a:xfrm>
          <a:noFill/>
        </p:grpSpPr>
        <p:grpSp>
          <p:nvGrpSpPr>
            <p:cNvPr id="7" name="Group 106"/>
            <p:cNvGrpSpPr/>
            <p:nvPr/>
          </p:nvGrpSpPr>
          <p:grpSpPr>
            <a:xfrm>
              <a:off x="2307242" y="4059846"/>
              <a:ext cx="618671" cy="712146"/>
              <a:chOff x="2307242" y="4059846"/>
              <a:chExt cx="618671" cy="712146"/>
            </a:xfrm>
            <a:grpFill/>
          </p:grpSpPr>
          <p:grpSp>
            <p:nvGrpSpPr>
              <p:cNvPr id="8" name="Group 102"/>
              <p:cNvGrpSpPr/>
              <p:nvPr/>
            </p:nvGrpSpPr>
            <p:grpSpPr>
              <a:xfrm>
                <a:off x="2732718" y="4059846"/>
                <a:ext cx="193195" cy="63454"/>
                <a:chOff x="2732718" y="4059846"/>
                <a:chExt cx="193195" cy="63454"/>
              </a:xfrm>
              <a:grpFill/>
            </p:grpSpPr>
            <p:sp>
              <p:nvSpPr>
                <p:cNvPr id="101" name="Rectangle 100"/>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02" name="Rectangle 101"/>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9" name="Group 103"/>
              <p:cNvGrpSpPr/>
              <p:nvPr/>
            </p:nvGrpSpPr>
            <p:grpSpPr>
              <a:xfrm>
                <a:off x="2307242" y="4708538"/>
                <a:ext cx="193195" cy="63454"/>
                <a:chOff x="2732718" y="4059846"/>
                <a:chExt cx="193195" cy="63454"/>
              </a:xfrm>
              <a:grpFill/>
            </p:grpSpPr>
            <p:sp>
              <p:nvSpPr>
                <p:cNvPr id="105" name="Rectangle 104"/>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06" name="Rectangle 105"/>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 name="Group 110"/>
            <p:cNvGrpSpPr/>
            <p:nvPr/>
          </p:nvGrpSpPr>
          <p:grpSpPr>
            <a:xfrm>
              <a:off x="2290247" y="5089254"/>
              <a:ext cx="635666" cy="722343"/>
              <a:chOff x="2290247" y="4059846"/>
              <a:chExt cx="635666" cy="722343"/>
            </a:xfrm>
            <a:grpFill/>
          </p:grpSpPr>
          <p:grpSp>
            <p:nvGrpSpPr>
              <p:cNvPr id="11" name="Group 102"/>
              <p:cNvGrpSpPr/>
              <p:nvPr/>
            </p:nvGrpSpPr>
            <p:grpSpPr>
              <a:xfrm>
                <a:off x="2732718" y="4059846"/>
                <a:ext cx="193195" cy="63454"/>
                <a:chOff x="2732718" y="4059846"/>
                <a:chExt cx="193195" cy="63454"/>
              </a:xfrm>
              <a:grpFill/>
            </p:grpSpPr>
            <p:sp>
              <p:nvSpPr>
                <p:cNvPr id="116" name="Rectangle 115"/>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7" name="Rectangle 116"/>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03"/>
              <p:cNvGrpSpPr/>
              <p:nvPr/>
            </p:nvGrpSpPr>
            <p:grpSpPr>
              <a:xfrm>
                <a:off x="2290247" y="4718735"/>
                <a:ext cx="193195" cy="63454"/>
                <a:chOff x="2715723" y="4070043"/>
                <a:chExt cx="193195" cy="63454"/>
              </a:xfrm>
              <a:grpFill/>
            </p:grpSpPr>
            <p:sp>
              <p:nvSpPr>
                <p:cNvPr id="114" name="Rectangle 113"/>
                <p:cNvSpPr/>
                <p:nvPr/>
              </p:nvSpPr>
              <p:spPr bwMode="auto">
                <a:xfrm>
                  <a:off x="2715723"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5" name="Rectangle 114"/>
                <p:cNvSpPr/>
                <p:nvPr/>
              </p:nvSpPr>
              <p:spPr bwMode="auto">
                <a:xfrm>
                  <a:off x="2817138"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grpSp>
        <p:nvGrpSpPr>
          <p:cNvPr id="13" name="Group 118"/>
          <p:cNvGrpSpPr/>
          <p:nvPr/>
        </p:nvGrpSpPr>
        <p:grpSpPr>
          <a:xfrm>
            <a:off x="7001331" y="4052481"/>
            <a:ext cx="635666" cy="1751751"/>
            <a:chOff x="2290247" y="4059846"/>
            <a:chExt cx="635666" cy="1751751"/>
          </a:xfrm>
          <a:noFill/>
        </p:grpSpPr>
        <p:grpSp>
          <p:nvGrpSpPr>
            <p:cNvPr id="14" name="Group 106"/>
            <p:cNvGrpSpPr/>
            <p:nvPr/>
          </p:nvGrpSpPr>
          <p:grpSpPr>
            <a:xfrm>
              <a:off x="2307242" y="4059846"/>
              <a:ext cx="618671" cy="712146"/>
              <a:chOff x="2307242" y="4059846"/>
              <a:chExt cx="618671" cy="712146"/>
            </a:xfrm>
            <a:grpFill/>
          </p:grpSpPr>
          <p:grpSp>
            <p:nvGrpSpPr>
              <p:cNvPr id="15" name="Group 102"/>
              <p:cNvGrpSpPr/>
              <p:nvPr/>
            </p:nvGrpSpPr>
            <p:grpSpPr>
              <a:xfrm>
                <a:off x="2732718" y="4059846"/>
                <a:ext cx="193195" cy="63454"/>
                <a:chOff x="2732718" y="4059846"/>
                <a:chExt cx="193195" cy="63454"/>
              </a:xfrm>
              <a:grpFill/>
            </p:grpSpPr>
            <p:sp>
              <p:nvSpPr>
                <p:cNvPr id="132" name="Rectangle 131"/>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3" name="Rectangle 132"/>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03"/>
              <p:cNvGrpSpPr/>
              <p:nvPr/>
            </p:nvGrpSpPr>
            <p:grpSpPr>
              <a:xfrm>
                <a:off x="2307242" y="4708538"/>
                <a:ext cx="193195" cy="63454"/>
                <a:chOff x="2732718" y="4059846"/>
                <a:chExt cx="193195" cy="63454"/>
              </a:xfrm>
              <a:grpFill/>
            </p:grpSpPr>
            <p:sp>
              <p:nvSpPr>
                <p:cNvPr id="130" name="Rectangle 129"/>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1" name="Rectangle 130"/>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7" name="Group 110"/>
            <p:cNvGrpSpPr/>
            <p:nvPr/>
          </p:nvGrpSpPr>
          <p:grpSpPr>
            <a:xfrm>
              <a:off x="2290247" y="5089254"/>
              <a:ext cx="635666" cy="722343"/>
              <a:chOff x="2290247" y="4059846"/>
              <a:chExt cx="635666" cy="722343"/>
            </a:xfrm>
            <a:grpFill/>
          </p:grpSpPr>
          <p:grpSp>
            <p:nvGrpSpPr>
              <p:cNvPr id="18" name="Group 102"/>
              <p:cNvGrpSpPr/>
              <p:nvPr/>
            </p:nvGrpSpPr>
            <p:grpSpPr>
              <a:xfrm>
                <a:off x="2732718" y="4059846"/>
                <a:ext cx="193195" cy="63454"/>
                <a:chOff x="2732718" y="4059846"/>
                <a:chExt cx="193195" cy="63454"/>
              </a:xfrm>
              <a:grpFill/>
            </p:grpSpPr>
            <p:sp>
              <p:nvSpPr>
                <p:cNvPr id="126" name="Rectangle 125"/>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7" name="Rectangle 126"/>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9" name="Group 103"/>
              <p:cNvGrpSpPr/>
              <p:nvPr/>
            </p:nvGrpSpPr>
            <p:grpSpPr>
              <a:xfrm>
                <a:off x="2290247" y="4718735"/>
                <a:ext cx="193195" cy="63454"/>
                <a:chOff x="2715723" y="4070043"/>
                <a:chExt cx="193195" cy="63454"/>
              </a:xfrm>
              <a:grpFill/>
            </p:grpSpPr>
            <p:sp>
              <p:nvSpPr>
                <p:cNvPr id="124" name="Rectangle 123"/>
                <p:cNvSpPr/>
                <p:nvPr/>
              </p:nvSpPr>
              <p:spPr bwMode="auto">
                <a:xfrm>
                  <a:off x="2715723"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5" name="Rectangle 124"/>
                <p:cNvSpPr/>
                <p:nvPr/>
              </p:nvSpPr>
              <p:spPr bwMode="auto">
                <a:xfrm>
                  <a:off x="2817138"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sp>
        <p:nvSpPr>
          <p:cNvPr id="84" name="TextBox 83"/>
          <p:cNvSpPr txBox="1"/>
          <p:nvPr/>
        </p:nvSpPr>
        <p:spPr>
          <a:xfrm>
            <a:off x="0" y="4158341"/>
            <a:ext cx="1175657" cy="646331"/>
          </a:xfrm>
          <a:prstGeom prst="rect">
            <a:avLst/>
          </a:prstGeom>
          <a:noFill/>
        </p:spPr>
        <p:txBody>
          <a:bodyPr wrap="square" rtlCol="0">
            <a:spAutoFit/>
          </a:bodyPr>
          <a:lstStyle/>
          <a:p>
            <a:pPr algn="ctr"/>
            <a:r>
              <a:rPr lang="en-US" sz="1800" dirty="0" smtClean="0"/>
              <a:t>System1: Pool 0</a:t>
            </a:r>
            <a:endParaRPr lang="en-US" sz="1800" dirty="0"/>
          </a:p>
        </p:txBody>
      </p:sp>
      <p:sp>
        <p:nvSpPr>
          <p:cNvPr id="85" name="TextBox 84"/>
          <p:cNvSpPr txBox="1"/>
          <p:nvPr/>
        </p:nvSpPr>
        <p:spPr>
          <a:xfrm>
            <a:off x="0" y="5138058"/>
            <a:ext cx="1175657" cy="646331"/>
          </a:xfrm>
          <a:prstGeom prst="rect">
            <a:avLst/>
          </a:prstGeom>
          <a:noFill/>
        </p:spPr>
        <p:txBody>
          <a:bodyPr wrap="square" rtlCol="0">
            <a:spAutoFit/>
          </a:bodyPr>
          <a:lstStyle/>
          <a:p>
            <a:pPr algn="ctr"/>
            <a:r>
              <a:rPr lang="en-US" sz="1800" dirty="0" smtClean="0"/>
              <a:t>System2: Pool 1</a:t>
            </a:r>
            <a:endParaRPr lang="en-US" sz="1800" dirty="0"/>
          </a:p>
        </p:txBody>
      </p:sp>
      <p:sp>
        <p:nvSpPr>
          <p:cNvPr id="86" name="TextBox 85"/>
          <p:cNvSpPr txBox="1"/>
          <p:nvPr/>
        </p:nvSpPr>
        <p:spPr>
          <a:xfrm>
            <a:off x="4713509" y="4158341"/>
            <a:ext cx="1175657" cy="646331"/>
          </a:xfrm>
          <a:prstGeom prst="rect">
            <a:avLst/>
          </a:prstGeom>
          <a:noFill/>
        </p:spPr>
        <p:txBody>
          <a:bodyPr wrap="square" rtlCol="0">
            <a:spAutoFit/>
          </a:bodyPr>
          <a:lstStyle/>
          <a:p>
            <a:pPr algn="ctr"/>
            <a:r>
              <a:rPr lang="en-US" sz="1800" dirty="0" smtClean="0"/>
              <a:t>System2: Pool 0</a:t>
            </a:r>
            <a:endParaRPr lang="en-US" sz="1800" dirty="0"/>
          </a:p>
        </p:txBody>
      </p:sp>
      <p:sp>
        <p:nvSpPr>
          <p:cNvPr id="87" name="TextBox 86"/>
          <p:cNvSpPr txBox="1"/>
          <p:nvPr/>
        </p:nvSpPr>
        <p:spPr>
          <a:xfrm>
            <a:off x="4713509" y="5138058"/>
            <a:ext cx="1175657" cy="646331"/>
          </a:xfrm>
          <a:prstGeom prst="rect">
            <a:avLst/>
          </a:prstGeom>
          <a:noFill/>
        </p:spPr>
        <p:txBody>
          <a:bodyPr wrap="square" rtlCol="0">
            <a:spAutoFit/>
          </a:bodyPr>
          <a:lstStyle/>
          <a:p>
            <a:pPr algn="ctr"/>
            <a:r>
              <a:rPr lang="en-US" sz="1800" dirty="0" smtClean="0"/>
              <a:t>System1: Pool 1</a:t>
            </a:r>
            <a:endParaRPr lang="en-US" sz="1800" dirty="0"/>
          </a:p>
        </p:txBody>
      </p:sp>
      <p:sp>
        <p:nvSpPr>
          <p:cNvPr id="88" name="TextBox 87"/>
          <p:cNvSpPr txBox="1"/>
          <p:nvPr/>
        </p:nvSpPr>
        <p:spPr>
          <a:xfrm>
            <a:off x="2024743" y="1730826"/>
            <a:ext cx="1175657" cy="369332"/>
          </a:xfrm>
          <a:prstGeom prst="rect">
            <a:avLst/>
          </a:prstGeom>
          <a:solidFill>
            <a:schemeClr val="bg1"/>
          </a:solidFill>
          <a:ln>
            <a:solidFill>
              <a:schemeClr val="tx1"/>
            </a:solidFill>
          </a:ln>
        </p:spPr>
        <p:txBody>
          <a:bodyPr wrap="square" rtlCol="0">
            <a:spAutoFit/>
          </a:bodyPr>
          <a:lstStyle/>
          <a:p>
            <a:pPr algn="ctr"/>
            <a:r>
              <a:rPr lang="en-US" sz="1800" dirty="0" smtClean="0"/>
              <a:t>System1</a:t>
            </a:r>
            <a:endParaRPr lang="en-US" sz="1800" dirty="0"/>
          </a:p>
        </p:txBody>
      </p:sp>
      <p:sp>
        <p:nvSpPr>
          <p:cNvPr id="89" name="TextBox 88"/>
          <p:cNvSpPr txBox="1"/>
          <p:nvPr/>
        </p:nvSpPr>
        <p:spPr>
          <a:xfrm>
            <a:off x="6814458" y="1730826"/>
            <a:ext cx="1175657" cy="369332"/>
          </a:xfrm>
          <a:prstGeom prst="rect">
            <a:avLst/>
          </a:prstGeom>
          <a:solidFill>
            <a:schemeClr val="bg1"/>
          </a:solidFill>
          <a:ln>
            <a:solidFill>
              <a:schemeClr val="tx1"/>
            </a:solidFill>
          </a:ln>
        </p:spPr>
        <p:txBody>
          <a:bodyPr wrap="square" rtlCol="0">
            <a:spAutoFit/>
          </a:bodyPr>
          <a:lstStyle/>
          <a:p>
            <a:pPr algn="ctr"/>
            <a:r>
              <a:rPr lang="en-US" sz="1800" dirty="0" smtClean="0"/>
              <a:t>System2</a:t>
            </a:r>
            <a:endParaRPr lang="en-US" sz="18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Cable Types</a:t>
            </a:r>
            <a:endParaRPr lang="en-US" dirty="0"/>
          </a:p>
        </p:txBody>
      </p:sp>
      <p:graphicFrame>
        <p:nvGraphicFramePr>
          <p:cNvPr id="4" name="Content Placeholder 3"/>
          <p:cNvGraphicFramePr>
            <a:graphicFrameLocks noGrp="1"/>
          </p:cNvGraphicFramePr>
          <p:nvPr>
            <p:ph idx="4294967295"/>
          </p:nvPr>
        </p:nvGraphicFramePr>
        <p:xfrm>
          <a:off x="1122363" y="1255713"/>
          <a:ext cx="7804150" cy="3351432"/>
        </p:xfrm>
        <a:graphic>
          <a:graphicData uri="http://schemas.openxmlformats.org/drawingml/2006/table">
            <a:tbl>
              <a:tblPr firstRow="1" bandRow="1">
                <a:tableStyleId>{5C22544A-7EE6-4342-B048-85BDC9FD1C3A}</a:tableStyleId>
              </a:tblPr>
              <a:tblGrid>
                <a:gridCol w="2815617"/>
                <a:gridCol w="2218827"/>
                <a:gridCol w="2769706"/>
              </a:tblGrid>
              <a:tr h="0">
                <a:tc>
                  <a:txBody>
                    <a:bodyPr/>
                    <a:lstStyle/>
                    <a:p>
                      <a:pPr algn="l"/>
                      <a:r>
                        <a:rPr lang="en-US" sz="1600" b="0" dirty="0" smtClean="0"/>
                        <a:t>Fiber Type</a:t>
                      </a:r>
                      <a:endParaRPr lang="en-US" sz="1600" b="0" dirty="0"/>
                    </a:p>
                  </a:txBody>
                  <a:tcPr>
                    <a:lnL w="12700" cmpd="sng">
                      <a:noFill/>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600" b="0" dirty="0" smtClean="0"/>
                        <a:t>Data Rate</a:t>
                      </a:r>
                      <a:endParaRPr lang="en-US" sz="16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600" b="0" dirty="0" smtClean="0"/>
                        <a:t>Max Distance (M)</a:t>
                      </a:r>
                      <a:endParaRPr lang="en-US" sz="1600" b="0" dirty="0"/>
                    </a:p>
                  </a:txBody>
                  <a:tcPr>
                    <a:lnL w="1905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r>
              <a:tr h="335128">
                <a:tc rowSpan="3">
                  <a:txBody>
                    <a:bodyPr/>
                    <a:lstStyle/>
                    <a:p>
                      <a:r>
                        <a:rPr lang="en-US" sz="1400" dirty="0" smtClean="0"/>
                        <a:t>OM-2 (50/125UM)</a:t>
                      </a:r>
                      <a:endParaRPr lang="en-US" sz="1400" dirty="0"/>
                    </a:p>
                  </a:txBody>
                  <a:tcPr>
                    <a:lnL w="12700" cmpd="sng">
                      <a:noFill/>
                    </a:lnL>
                    <a:lnR w="19050" cap="flat" cmpd="sng" algn="ctr">
                      <a:solidFill>
                        <a:schemeClr val="accent1"/>
                      </a:solidFill>
                      <a:prstDash val="solid"/>
                      <a:round/>
                      <a:headEnd type="none" w="med" len="med"/>
                      <a:tailEnd type="none" w="med" len="med"/>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300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150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rowSpan="3">
                  <a:txBody>
                    <a:bodyPr/>
                    <a:lstStyle/>
                    <a:p>
                      <a:r>
                        <a:rPr lang="en-US" sz="1400" dirty="0" smtClean="0"/>
                        <a:t>OM-3 (50/125UM)</a:t>
                      </a:r>
                      <a:endParaRPr lang="en-US" sz="1400" dirty="0"/>
                    </a:p>
                  </a:txBody>
                  <a:tcP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860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270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rowSpan="3">
                  <a:txBody>
                    <a:bodyPr/>
                    <a:lstStyle/>
                    <a:p>
                      <a:r>
                        <a:rPr lang="en-US" sz="1400" dirty="0" smtClean="0"/>
                        <a:t>OM-3+</a:t>
                      </a:r>
                      <a:endParaRPr lang="en-US" sz="1400" dirty="0"/>
                    </a:p>
                  </a:txBody>
                  <a:tcP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110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750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p:nvPr/>
        </p:nvSpPr>
        <p:spPr>
          <a:xfrm>
            <a:off x="1156447" y="4773707"/>
            <a:ext cx="7745506" cy="707886"/>
          </a:xfrm>
          <a:prstGeom prst="rect">
            <a:avLst/>
          </a:prstGeom>
          <a:noFill/>
        </p:spPr>
        <p:txBody>
          <a:bodyPr wrap="square" rtlCol="0">
            <a:spAutoFit/>
          </a:bodyPr>
          <a:lstStyle/>
          <a:p>
            <a:r>
              <a:rPr lang="en-US" dirty="0" smtClean="0"/>
              <a:t>Interconnect and partner’s </a:t>
            </a:r>
            <a:r>
              <a:rPr lang="en-US" dirty="0" err="1" smtClean="0"/>
              <a:t>plex</a:t>
            </a:r>
            <a:r>
              <a:rPr lang="en-US" dirty="0" smtClean="0"/>
              <a:t> 1 shelves require special cables to connect stretch MetroCluster over certain distances</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ONTAP 8.0 7-Mode Configuration</a:t>
            </a:r>
            <a:endParaRPr lang="en-US" dirty="0"/>
          </a:p>
        </p:txBody>
      </p:sp>
      <p:sp>
        <p:nvSpPr>
          <p:cNvPr id="4" name="Content Placeholder 3"/>
          <p:cNvSpPr>
            <a:spLocks noGrp="1"/>
          </p:cNvSpPr>
          <p:nvPr>
            <p:ph idx="1"/>
          </p:nvPr>
        </p:nvSpPr>
        <p:spPr>
          <a:xfrm>
            <a:off x="990600" y="1123950"/>
            <a:ext cx="8153400" cy="5353050"/>
          </a:xfrm>
        </p:spPr>
        <p:txBody>
          <a:bodyPr/>
          <a:lstStyle/>
          <a:p>
            <a:r>
              <a:rPr lang="en-US" dirty="0" smtClean="0"/>
              <a:t>Storage System Platforms:</a:t>
            </a:r>
          </a:p>
          <a:p>
            <a:pPr lvl="1"/>
            <a:r>
              <a:rPr lang="en-US" dirty="0" smtClean="0"/>
              <a:t>FAS3040/3070</a:t>
            </a:r>
          </a:p>
          <a:p>
            <a:pPr lvl="1"/>
            <a:r>
              <a:rPr lang="en-US" dirty="0" smtClean="0"/>
              <a:t>FAS31XX (two single-controller chassis)</a:t>
            </a:r>
          </a:p>
          <a:p>
            <a:pPr lvl="1"/>
            <a:r>
              <a:rPr lang="en-US" dirty="0" smtClean="0"/>
              <a:t>FAS60XX</a:t>
            </a:r>
          </a:p>
          <a:p>
            <a:r>
              <a:rPr lang="en-US" dirty="0" smtClean="0"/>
              <a:t>Disk Ownership Method:</a:t>
            </a:r>
          </a:p>
          <a:p>
            <a:pPr lvl="1"/>
            <a:r>
              <a:rPr lang="en-US" dirty="0" smtClean="0"/>
              <a:t>Software only</a:t>
            </a:r>
          </a:p>
          <a:p>
            <a:r>
              <a:rPr lang="en-US" dirty="0" smtClean="0"/>
              <a:t> Interconnect hardware:</a:t>
            </a:r>
          </a:p>
          <a:p>
            <a:pPr lvl="1"/>
            <a:r>
              <a:rPr lang="en-US" dirty="0" smtClean="0"/>
              <a:t>FC/VI adapter (FAS31XX only)</a:t>
            </a:r>
          </a:p>
          <a:p>
            <a:pPr lvl="1"/>
            <a:r>
              <a:rPr lang="en-US" dirty="0" smtClean="0"/>
              <a:t>Copper/Fibre converters for interconnect (FAS30XX and FAS60XX)</a:t>
            </a:r>
          </a:p>
          <a:p>
            <a:pPr marL="0" lvl="1" indent="0">
              <a:buNone/>
            </a:pPr>
            <a:r>
              <a:rPr lang="en-US" sz="2400" dirty="0" smtClean="0"/>
              <a:t>See the MetroCluster Compatibility Matrix on the NOW site </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dirty="0"/>
              <a:t>Configure </a:t>
            </a:r>
            <a:r>
              <a:rPr lang="en-US" dirty="0" smtClean="0"/>
              <a:t>Local Node</a:t>
            </a:r>
            <a:endParaRPr lang="en-US" dirty="0"/>
          </a:p>
        </p:txBody>
      </p:sp>
      <p:sp>
        <p:nvSpPr>
          <p:cNvPr id="5" name="Content Placeholder 4"/>
          <p:cNvSpPr>
            <a:spLocks noGrp="1"/>
          </p:cNvSpPr>
          <p:nvPr>
            <p:ph idx="1"/>
          </p:nvPr>
        </p:nvSpPr>
        <p:spPr>
          <a:xfrm>
            <a:off x="990600" y="1123950"/>
            <a:ext cx="7990114" cy="5353050"/>
          </a:xfrm>
        </p:spPr>
        <p:txBody>
          <a:bodyPr/>
          <a:lstStyle/>
          <a:p>
            <a:pPr lvl="0">
              <a:lnSpc>
                <a:spcPct val="90000"/>
              </a:lnSpc>
              <a:defRPr/>
            </a:pPr>
            <a:r>
              <a:rPr lang="en-US" sz="2400" dirty="0" smtClean="0"/>
              <a:t>Add the following licenses:</a:t>
            </a:r>
          </a:p>
          <a:p>
            <a:pPr lvl="1">
              <a:lnSpc>
                <a:spcPct val="90000"/>
              </a:lnSpc>
              <a:defRPr/>
            </a:pPr>
            <a:r>
              <a:rPr lang="en-US" sz="1800" dirty="0" err="1" smtClean="0">
                <a:latin typeface="Courier New" pitchFamily="49" charset="0"/>
                <a:cs typeface="Courier New" pitchFamily="49" charset="0"/>
              </a:rPr>
              <a:t>cf</a:t>
            </a:r>
            <a:endParaRPr lang="en-US" sz="1800" dirty="0" smtClean="0">
              <a:latin typeface="Courier New" pitchFamily="49" charset="0"/>
              <a:cs typeface="Courier New" pitchFamily="49" charset="0"/>
            </a:endParaRPr>
          </a:p>
          <a:p>
            <a:pPr lvl="1">
              <a:lnSpc>
                <a:spcPct val="90000"/>
              </a:lnSpc>
              <a:defRPr/>
            </a:pPr>
            <a:r>
              <a:rPr lang="en-US" sz="1800" dirty="0" err="1" smtClean="0">
                <a:latin typeface="Courier New" pitchFamily="49" charset="0"/>
                <a:cs typeface="Courier New" pitchFamily="49" charset="0"/>
              </a:rPr>
              <a:t>syncmirror_local</a:t>
            </a:r>
            <a:endParaRPr lang="en-US" sz="1800" dirty="0" smtClean="0">
              <a:latin typeface="Courier New" pitchFamily="49" charset="0"/>
              <a:cs typeface="Courier New" pitchFamily="49" charset="0"/>
            </a:endParaRPr>
          </a:p>
          <a:p>
            <a:pPr lvl="1">
              <a:lnSpc>
                <a:spcPct val="90000"/>
              </a:lnSpc>
              <a:defRPr/>
            </a:pPr>
            <a:r>
              <a:rPr lang="en-US" sz="1800" dirty="0" err="1" smtClean="0">
                <a:latin typeface="Courier New" pitchFamily="49" charset="0"/>
                <a:cs typeface="Courier New" pitchFamily="49" charset="0"/>
              </a:rPr>
              <a:t>cf_remote</a:t>
            </a:r>
            <a:endParaRPr lang="en-US" sz="1800" dirty="0" smtClean="0">
              <a:latin typeface="Courier New" pitchFamily="49" charset="0"/>
              <a:cs typeface="Courier New" pitchFamily="49" charset="0"/>
            </a:endParaRPr>
          </a:p>
          <a:p>
            <a:pPr>
              <a:lnSpc>
                <a:spcPct val="90000"/>
              </a:lnSpc>
              <a:defRPr/>
            </a:pPr>
            <a:r>
              <a:rPr lang="en-US" sz="2400" dirty="0" smtClean="0">
                <a:cs typeface="Courier New" pitchFamily="49" charset="0"/>
              </a:rPr>
              <a:t>Cable local node as described previously</a:t>
            </a:r>
          </a:p>
          <a:p>
            <a:pPr lvl="1">
              <a:lnSpc>
                <a:spcPct val="90000"/>
              </a:lnSpc>
              <a:defRPr/>
            </a:pPr>
            <a:r>
              <a:rPr lang="en-US" sz="2400" dirty="0" smtClean="0">
                <a:cs typeface="Courier New" pitchFamily="49" charset="0"/>
              </a:rPr>
              <a:t>Set all used onboard FC adapters as initiators</a:t>
            </a:r>
          </a:p>
          <a:p>
            <a:pPr lvl="1">
              <a:lnSpc>
                <a:spcPct val="90000"/>
              </a:lnSpc>
              <a:buNone/>
              <a:defRPr/>
            </a:pPr>
            <a:r>
              <a:rPr lang="en-US" sz="1800" dirty="0" smtClean="0">
                <a:latin typeface="Courier New" pitchFamily="49" charset="0"/>
                <a:cs typeface="Courier New" pitchFamily="49" charset="0"/>
              </a:rPr>
              <a:t>	system1&gt; </a:t>
            </a:r>
            <a:r>
              <a:rPr lang="en-US" sz="1800" dirty="0" err="1" smtClean="0">
                <a:latin typeface="Courier New" pitchFamily="49" charset="0"/>
                <a:cs typeface="Courier New" pitchFamily="49" charset="0"/>
              </a:rPr>
              <a:t>fcadmin</a:t>
            </a:r>
            <a:r>
              <a:rPr lang="en-US" sz="1800" dirty="0" smtClean="0">
                <a:latin typeface="Courier New" pitchFamily="49" charset="0"/>
                <a:cs typeface="Courier New" pitchFamily="49" charset="0"/>
              </a:rPr>
              <a:t> config -d </a:t>
            </a:r>
            <a:r>
              <a:rPr lang="en-US" sz="1800" i="1" dirty="0" smtClean="0">
                <a:latin typeface="Courier New" pitchFamily="49" charset="0"/>
                <a:cs typeface="Courier New" pitchFamily="49" charset="0"/>
              </a:rPr>
              <a:t>adapter</a:t>
            </a:r>
          </a:p>
          <a:p>
            <a:pPr lvl="1">
              <a:lnSpc>
                <a:spcPct val="90000"/>
              </a:lnSpc>
              <a:buNone/>
              <a:defRPr/>
            </a:pPr>
            <a:r>
              <a:rPr lang="en-US" sz="1800" dirty="0" smtClean="0">
                <a:latin typeface="Courier New" pitchFamily="49" charset="0"/>
                <a:cs typeface="Courier New" pitchFamily="49" charset="0"/>
              </a:rPr>
              <a:t>	system1&gt; </a:t>
            </a:r>
            <a:r>
              <a:rPr lang="en-US" sz="1800" dirty="0" err="1" smtClean="0">
                <a:latin typeface="Courier New" pitchFamily="49" charset="0"/>
                <a:cs typeface="Courier New" pitchFamily="49" charset="0"/>
              </a:rPr>
              <a:t>fcadmin</a:t>
            </a:r>
            <a:r>
              <a:rPr lang="en-US" sz="1800" dirty="0" smtClean="0">
                <a:latin typeface="Courier New" pitchFamily="49" charset="0"/>
                <a:cs typeface="Courier New" pitchFamily="49" charset="0"/>
              </a:rPr>
              <a:t> config -t initiator </a:t>
            </a:r>
            <a:r>
              <a:rPr lang="en-US" sz="1800" i="1" dirty="0" smtClean="0">
                <a:latin typeface="Courier New" pitchFamily="49" charset="0"/>
                <a:cs typeface="Courier New" pitchFamily="49" charset="0"/>
              </a:rPr>
              <a:t>adapter</a:t>
            </a:r>
          </a:p>
          <a:p>
            <a:pPr>
              <a:lnSpc>
                <a:spcPct val="90000"/>
              </a:lnSpc>
              <a:defRPr/>
            </a:pPr>
            <a:r>
              <a:rPr lang="en-US" sz="2400" dirty="0" smtClean="0">
                <a:cs typeface="Courier New" pitchFamily="49" charset="0"/>
              </a:rPr>
              <a:t>Use software disk ownership to assign the </a:t>
            </a:r>
            <a:br>
              <a:rPr lang="en-US" sz="2400" dirty="0" smtClean="0">
                <a:cs typeface="Courier New" pitchFamily="49" charset="0"/>
              </a:rPr>
            </a:br>
            <a:r>
              <a:rPr lang="en-US" sz="2400" dirty="0" smtClean="0">
                <a:cs typeface="Courier New" pitchFamily="49" charset="0"/>
              </a:rPr>
              <a:t>disks to the correct pool</a:t>
            </a:r>
          </a:p>
          <a:p>
            <a:pPr lvl="1">
              <a:lnSpc>
                <a:spcPct val="90000"/>
              </a:lnSpc>
              <a:defRPr/>
            </a:pPr>
            <a:r>
              <a:rPr lang="en-US" sz="2400" dirty="0" smtClean="0">
                <a:cs typeface="Courier New" pitchFamily="49" charset="0"/>
              </a:rPr>
              <a:t>Remember:</a:t>
            </a:r>
          </a:p>
          <a:p>
            <a:pPr lvl="2">
              <a:lnSpc>
                <a:spcPct val="90000"/>
              </a:lnSpc>
              <a:defRPr/>
            </a:pPr>
            <a:r>
              <a:rPr lang="en-US" sz="2000" dirty="0" smtClean="0">
                <a:cs typeface="Courier New" pitchFamily="49" charset="0"/>
              </a:rPr>
              <a:t>Always assign all disks on the same loop to the same system and pool</a:t>
            </a:r>
          </a:p>
          <a:p>
            <a:pPr lvl="2">
              <a:lnSpc>
                <a:spcPct val="90000"/>
              </a:lnSpc>
              <a:defRPr/>
            </a:pPr>
            <a:r>
              <a:rPr lang="en-US" sz="2000" dirty="0" smtClean="0">
                <a:cs typeface="Courier New" pitchFamily="49" charset="0"/>
              </a:rPr>
              <a:t>Always assign all loops connected to the same adapter to the same pool </a:t>
            </a:r>
          </a:p>
          <a:p>
            <a:pPr lvl="1">
              <a:lnSpc>
                <a:spcPct val="90000"/>
              </a:lnSpc>
              <a:defRPr/>
            </a:pPr>
            <a:r>
              <a:rPr lang="en-US" sz="2400" dirty="0" smtClean="0">
                <a:cs typeface="Courier New" pitchFamily="49" charset="0"/>
              </a:rPr>
              <a:t>Verify with </a:t>
            </a:r>
            <a:r>
              <a:rPr lang="en-US" sz="2000" dirty="0" smtClean="0">
                <a:latin typeface="Courier New" pitchFamily="49" charset="0"/>
                <a:cs typeface="Courier New" pitchFamily="49" charset="0"/>
              </a:rPr>
              <a:t>storage show disk -p </a:t>
            </a:r>
            <a:r>
              <a:rPr lang="en-US" sz="2400" dirty="0" smtClean="0">
                <a:cs typeface="Courier New" pitchFamily="49" charset="0"/>
              </a:rPr>
              <a:t>command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pPr eaLnBrk="1" hangingPunct="1"/>
            <a:r>
              <a:rPr lang="en-US" smtClean="0"/>
              <a:t>Software-Based Ownership</a:t>
            </a:r>
          </a:p>
        </p:txBody>
      </p:sp>
      <p:sp>
        <p:nvSpPr>
          <p:cNvPr id="22532" name="Content Placeholder 4"/>
          <p:cNvSpPr>
            <a:spLocks noGrp="1"/>
          </p:cNvSpPr>
          <p:nvPr>
            <p:ph idx="1"/>
          </p:nvPr>
        </p:nvSpPr>
        <p:spPr/>
        <p:txBody>
          <a:bodyPr/>
          <a:lstStyle/>
          <a:p>
            <a:pPr marL="298450" lvl="2" indent="-298450" eaLnBrk="1" hangingPunct="1">
              <a:buClr>
                <a:schemeClr val="accent2"/>
              </a:buClr>
            </a:pPr>
            <a:r>
              <a:rPr lang="en-US" smtClean="0"/>
              <a:t>Determined by storage system administrator</a:t>
            </a:r>
          </a:p>
          <a:p>
            <a:pPr eaLnBrk="1" hangingPunct="1"/>
            <a:r>
              <a:rPr lang="en-US" sz="2400" smtClean="0"/>
              <a:t>To verify current ownership:</a:t>
            </a:r>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buFont typeface="Wingdings 2" pitchFamily="18" charset="2"/>
              <a:buNone/>
            </a:pPr>
            <a:endParaRPr lang="en-US" smtClean="0"/>
          </a:p>
          <a:p>
            <a:pPr eaLnBrk="1" hangingPunct="1"/>
            <a:r>
              <a:rPr lang="en-US" sz="2400" smtClean="0"/>
              <a:t>To view all disks without an owner:</a:t>
            </a:r>
          </a:p>
        </p:txBody>
      </p:sp>
      <p:sp>
        <p:nvSpPr>
          <p:cNvPr id="22533" name="Rectangle 5"/>
          <p:cNvSpPr>
            <a:spLocks noChangeArrowheads="1"/>
          </p:cNvSpPr>
          <p:nvPr/>
        </p:nvSpPr>
        <p:spPr bwMode="auto">
          <a:xfrm>
            <a:off x="1344613" y="2160588"/>
            <a:ext cx="7681912" cy="2246312"/>
          </a:xfrm>
          <a:prstGeom prst="rect">
            <a:avLst/>
          </a:prstGeom>
          <a:noFill/>
          <a:ln w="9525">
            <a:noFill/>
            <a:miter lim="800000"/>
            <a:headEnd/>
            <a:tailEnd/>
          </a:ln>
        </p:spPr>
        <p:txBody>
          <a:bodyPr>
            <a:spAutoFit/>
          </a:bodyPr>
          <a:lstStyle/>
          <a:p>
            <a:pPr algn="l"/>
            <a:r>
              <a:rPr lang="en-US" sz="2000" dirty="0" smtClean="0">
                <a:solidFill>
                  <a:schemeClr val="tx1"/>
                </a:solidFill>
                <a:latin typeface="Courier New" pitchFamily="49" charset="0"/>
                <a:cs typeface="Courier New" pitchFamily="49" charset="0"/>
              </a:rPr>
              <a:t>system1&gt; </a:t>
            </a:r>
            <a:r>
              <a:rPr lang="en-US" sz="2000" b="1" dirty="0">
                <a:solidFill>
                  <a:schemeClr val="tx1"/>
                </a:solidFill>
                <a:latin typeface="Courier New" pitchFamily="49" charset="0"/>
                <a:cs typeface="Courier New" pitchFamily="49" charset="0"/>
              </a:rPr>
              <a:t>disk show -v </a:t>
            </a:r>
          </a:p>
          <a:p>
            <a:pPr algn="l"/>
            <a:r>
              <a:rPr lang="en-US" sz="2000" dirty="0">
                <a:solidFill>
                  <a:schemeClr val="tx1"/>
                </a:solidFill>
                <a:latin typeface="Courier New" pitchFamily="49" charset="0"/>
                <a:cs typeface="Courier New" pitchFamily="49" charset="0"/>
              </a:rPr>
              <a:t>DISK      OWNER             POOL   SERIAL NUMBER </a:t>
            </a:r>
          </a:p>
          <a:p>
            <a:pPr algn="l"/>
            <a:r>
              <a:rPr lang="en-US" sz="2000" dirty="0">
                <a:solidFill>
                  <a:schemeClr val="tx1"/>
                </a:solidFill>
                <a:latin typeface="Courier New" pitchFamily="49" charset="0"/>
                <a:cs typeface="Courier New" pitchFamily="49" charset="0"/>
              </a:rPr>
              <a:t>--------- ---------------   -----  ------------- </a:t>
            </a:r>
          </a:p>
          <a:p>
            <a:pPr algn="l"/>
            <a:r>
              <a:rPr lang="en-US" sz="2000" dirty="0">
                <a:solidFill>
                  <a:schemeClr val="tx1"/>
                </a:solidFill>
                <a:latin typeface="Courier New" pitchFamily="49" charset="0"/>
                <a:cs typeface="Courier New" pitchFamily="49" charset="0"/>
              </a:rPr>
              <a:t>0b.43     Not Owned         NONE   41229013 </a:t>
            </a:r>
          </a:p>
          <a:p>
            <a:pPr algn="l"/>
            <a:r>
              <a:rPr lang="en-US" sz="2000" dirty="0">
                <a:solidFill>
                  <a:schemeClr val="tx1"/>
                </a:solidFill>
                <a:latin typeface="Courier New" pitchFamily="49" charset="0"/>
                <a:cs typeface="Courier New" pitchFamily="49" charset="0"/>
              </a:rPr>
              <a:t>...</a:t>
            </a:r>
          </a:p>
          <a:p>
            <a:pPr algn="l"/>
            <a:r>
              <a:rPr lang="en-US" sz="2000" dirty="0">
                <a:solidFill>
                  <a:schemeClr val="tx1"/>
                </a:solidFill>
                <a:latin typeface="Courier New" pitchFamily="49" charset="0"/>
                <a:cs typeface="Courier New" pitchFamily="49" charset="0"/>
              </a:rPr>
              <a:t>0b.29     system (84165672) Pool0  41229011</a:t>
            </a:r>
          </a:p>
          <a:p>
            <a:pPr algn="l"/>
            <a:r>
              <a:rPr lang="en-US" sz="2000" dirty="0">
                <a:solidFill>
                  <a:schemeClr val="tx1"/>
                </a:solidFill>
                <a:latin typeface="Courier New" pitchFamily="49" charset="0"/>
                <a:cs typeface="Courier New" pitchFamily="49" charset="0"/>
              </a:rPr>
              <a:t>... </a:t>
            </a:r>
          </a:p>
        </p:txBody>
      </p:sp>
      <p:sp>
        <p:nvSpPr>
          <p:cNvPr id="22534" name="Rectangle 6"/>
          <p:cNvSpPr>
            <a:spLocks noChangeArrowheads="1"/>
          </p:cNvSpPr>
          <p:nvPr/>
        </p:nvSpPr>
        <p:spPr bwMode="auto">
          <a:xfrm>
            <a:off x="1387475" y="4987925"/>
            <a:ext cx="7756525" cy="1631950"/>
          </a:xfrm>
          <a:prstGeom prst="rect">
            <a:avLst/>
          </a:prstGeom>
          <a:noFill/>
          <a:ln w="9525">
            <a:noFill/>
            <a:miter lim="800000"/>
            <a:headEnd/>
            <a:tailEnd/>
          </a:ln>
        </p:spPr>
        <p:txBody>
          <a:bodyPr>
            <a:spAutoFit/>
          </a:bodyPr>
          <a:lstStyle/>
          <a:p>
            <a:pPr algn="l"/>
            <a:r>
              <a:rPr lang="en-US" sz="2000" dirty="0" smtClean="0">
                <a:solidFill>
                  <a:schemeClr val="tx1"/>
                </a:solidFill>
                <a:latin typeface="Courier New" pitchFamily="49" charset="0"/>
                <a:cs typeface="Courier New" pitchFamily="49" charset="0"/>
              </a:rPr>
              <a:t>system1&gt; </a:t>
            </a:r>
            <a:r>
              <a:rPr lang="en-US" sz="2000" b="1" dirty="0">
                <a:solidFill>
                  <a:schemeClr val="tx1"/>
                </a:solidFill>
                <a:latin typeface="Courier New" pitchFamily="49" charset="0"/>
                <a:cs typeface="Courier New" pitchFamily="49" charset="0"/>
              </a:rPr>
              <a:t>disk show -n</a:t>
            </a:r>
          </a:p>
          <a:p>
            <a:pPr algn="l"/>
            <a:r>
              <a:rPr lang="en-US" sz="2000" dirty="0">
                <a:solidFill>
                  <a:schemeClr val="tx1"/>
                </a:solidFill>
                <a:latin typeface="Courier New" pitchFamily="49" charset="0"/>
                <a:cs typeface="Courier New" pitchFamily="49" charset="0"/>
              </a:rPr>
              <a:t>DISK      OWNER             POOL   SERIAL NUMBER </a:t>
            </a:r>
          </a:p>
          <a:p>
            <a:pPr algn="l"/>
            <a:r>
              <a:rPr lang="en-US" sz="2000" dirty="0">
                <a:solidFill>
                  <a:schemeClr val="tx1"/>
                </a:solidFill>
                <a:latin typeface="Courier New" pitchFamily="49" charset="0"/>
                <a:cs typeface="Courier New" pitchFamily="49" charset="0"/>
              </a:rPr>
              <a:t>--------- ---------------   -----  ------------- </a:t>
            </a:r>
          </a:p>
          <a:p>
            <a:pPr algn="l"/>
            <a:r>
              <a:rPr lang="en-US" sz="2000" dirty="0">
                <a:solidFill>
                  <a:schemeClr val="tx1"/>
                </a:solidFill>
                <a:latin typeface="Courier New" pitchFamily="49" charset="0"/>
                <a:cs typeface="Courier New" pitchFamily="49" charset="0"/>
              </a:rPr>
              <a:t>0b.43     Not Owned         NONE   41229013 </a:t>
            </a:r>
          </a:p>
          <a:p>
            <a:pPr algn="l"/>
            <a:r>
              <a:rPr lang="en-US" sz="2000" dirty="0">
                <a:solidFill>
                  <a:schemeClr val="tx1"/>
                </a:solidFill>
                <a:latin typeface="Courier New" pitchFamily="49" charset="0"/>
                <a:cs typeface="Courier New" pitchFamily="49" charset="0"/>
              </a:rPr>
              <a:t>...</a:t>
            </a: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p:txBody>
          <a:bodyPr/>
          <a:lstStyle/>
          <a:p>
            <a:pPr eaLnBrk="1" hangingPunct="1"/>
            <a:r>
              <a:rPr lang="en-US" smtClean="0"/>
              <a:t>Software-Based Ownership (Cont.)</a:t>
            </a:r>
          </a:p>
        </p:txBody>
      </p:sp>
      <p:sp>
        <p:nvSpPr>
          <p:cNvPr id="23556" name="Content Placeholder 2"/>
          <p:cNvSpPr>
            <a:spLocks noGrp="1"/>
          </p:cNvSpPr>
          <p:nvPr>
            <p:ph idx="1"/>
          </p:nvPr>
        </p:nvSpPr>
        <p:spPr>
          <a:xfrm>
            <a:off x="990600" y="1123950"/>
            <a:ext cx="8153400" cy="5353050"/>
          </a:xfrm>
        </p:spPr>
        <p:txBody>
          <a:bodyPr/>
          <a:lstStyle/>
          <a:p>
            <a:pPr eaLnBrk="1" hangingPunct="1"/>
            <a:r>
              <a:rPr lang="en-US" sz="2400" dirty="0" smtClean="0"/>
              <a:t>To assign disk ownership, use:</a:t>
            </a:r>
            <a:br>
              <a:rPr lang="en-US" sz="2400" dirty="0" smtClean="0"/>
            </a:br>
            <a:r>
              <a:rPr lang="en-US" sz="2000" dirty="0" smtClean="0">
                <a:latin typeface="Courier New" pitchFamily="49" charset="0"/>
                <a:cs typeface="Courier New" pitchFamily="49" charset="0"/>
              </a:rPr>
              <a:t>system&gt; disk assign {</a:t>
            </a:r>
            <a:r>
              <a:rPr lang="en-US" sz="2000" i="1" dirty="0" err="1" smtClean="0">
                <a:latin typeface="Courier New" pitchFamily="49" charset="0"/>
                <a:cs typeface="Courier New" pitchFamily="49" charset="0"/>
              </a:rPr>
              <a:t>disk_list</a:t>
            </a:r>
            <a:r>
              <a:rPr lang="en-US" sz="2000" dirty="0" err="1" smtClean="0">
                <a:latin typeface="Courier New" pitchFamily="49" charset="0"/>
                <a:cs typeface="Courier New" pitchFamily="49" charset="0"/>
              </a:rPr>
              <a:t>|all</a:t>
            </a:r>
            <a:r>
              <a:rPr lang="en-US" sz="2000" dirty="0" smtClean="0">
                <a:latin typeface="Courier New" pitchFamily="49" charset="0"/>
                <a:cs typeface="Courier New" pitchFamily="49" charset="0"/>
              </a:rPr>
              <a:t>|</a:t>
            </a:r>
          </a:p>
          <a:p>
            <a:pPr eaLnBrk="1" hangingPunct="1">
              <a:buNone/>
            </a:pPr>
            <a:r>
              <a:rPr lang="en-US" sz="2000" dirty="0" smtClean="0">
                <a:latin typeface="Courier New" pitchFamily="49" charset="0"/>
                <a:cs typeface="Courier New" pitchFamily="49" charset="0"/>
              </a:rPr>
              <a:t>      [-T </a:t>
            </a:r>
            <a:r>
              <a:rPr lang="en-US" sz="2000" i="1" dirty="0" err="1" smtClean="0">
                <a:latin typeface="Courier New" pitchFamily="49" charset="0"/>
                <a:cs typeface="Courier New" pitchFamily="49" charset="0"/>
              </a:rPr>
              <a:t>storage_type</a:t>
            </a:r>
            <a:r>
              <a:rPr lang="en-US" sz="2000" dirty="0" smtClean="0">
                <a:latin typeface="Courier New" pitchFamily="49" charset="0"/>
                <a:cs typeface="Courier New" pitchFamily="49" charset="0"/>
              </a:rPr>
              <a:t>] -n </a:t>
            </a:r>
            <a:r>
              <a:rPr lang="en-US" sz="2000" i="1" dirty="0" err="1" smtClean="0">
                <a:latin typeface="Courier New" pitchFamily="49" charset="0"/>
                <a:cs typeface="Courier New" pitchFamily="49" charset="0"/>
              </a:rPr>
              <a:t>count</a:t>
            </a:r>
            <a:r>
              <a:rPr lang="en-US" sz="2000" dirty="0" err="1" smtClean="0">
                <a:latin typeface="Courier New" pitchFamily="49" charset="0"/>
                <a:cs typeface="Courier New" pitchFamily="49" charset="0"/>
              </a:rPr>
              <a:t>|auto</a:t>
            </a:r>
            <a:r>
              <a:rPr lang="en-US" sz="2000" dirty="0" smtClean="0">
                <a:latin typeface="Courier New" pitchFamily="49" charset="0"/>
                <a:cs typeface="Courier New" pitchFamily="49" charset="0"/>
              </a:rPr>
              <a:t>} [-p </a:t>
            </a:r>
            <a:r>
              <a:rPr lang="en-US" sz="2000" i="1" dirty="0" smtClean="0">
                <a:latin typeface="Courier New" pitchFamily="49" charset="0"/>
                <a:cs typeface="Courier New" pitchFamily="49" charset="0"/>
              </a:rPr>
              <a:t>pool</a:t>
            </a:r>
            <a:r>
              <a:rPr lang="en-US" sz="2000" dirty="0" smtClean="0">
                <a:latin typeface="Courier New" pitchFamily="49" charset="0"/>
                <a:cs typeface="Courier New" pitchFamily="49" charset="0"/>
              </a:rPr>
              <a:t>]...</a:t>
            </a:r>
          </a:p>
          <a:p>
            <a:pPr lvl="1" eaLnBrk="1" hangingPunct="1"/>
            <a:r>
              <a:rPr lang="en-US" sz="2000" dirty="0" err="1" smtClean="0">
                <a:latin typeface="Courier New" pitchFamily="49" charset="0"/>
                <a:cs typeface="Courier New" pitchFamily="49" charset="0"/>
              </a:rPr>
              <a:t>disk_list</a:t>
            </a:r>
            <a:r>
              <a:rPr lang="en-US" sz="2000" dirty="0" smtClean="0">
                <a:cs typeface="Courier New" pitchFamily="49" charset="0"/>
              </a:rPr>
              <a:t> is the Disk IDs of the unassigned disk</a:t>
            </a:r>
          </a:p>
          <a:p>
            <a:pPr lvl="1" eaLnBrk="1" hangingPunct="1"/>
            <a:r>
              <a:rPr lang="en-US" sz="2000" dirty="0" smtClean="0">
                <a:latin typeface="Courier New" pitchFamily="49" charset="0"/>
                <a:cs typeface="Courier New" pitchFamily="49" charset="0"/>
              </a:rPr>
              <a:t>T</a:t>
            </a:r>
            <a:r>
              <a:rPr lang="en-US" sz="2000" dirty="0" smtClean="0">
                <a:cs typeface="Courier New" pitchFamily="49" charset="0"/>
              </a:rPr>
              <a:t> is either </a:t>
            </a:r>
            <a:r>
              <a:rPr lang="en-US" sz="2000" dirty="0" smtClean="0">
                <a:latin typeface="Courier New" pitchFamily="49" charset="0"/>
                <a:cs typeface="Courier New" pitchFamily="49" charset="0"/>
              </a:rPr>
              <a:t>ATA</a:t>
            </a:r>
            <a:r>
              <a:rPr lang="en-US" sz="2000" dirty="0" smtClean="0">
                <a:cs typeface="Courier New" pitchFamily="49" charset="0"/>
              </a:rPr>
              <a:t>, </a:t>
            </a:r>
            <a:r>
              <a:rPr lang="en-US" sz="2000" dirty="0" smtClean="0">
                <a:latin typeface="Courier New" pitchFamily="49" charset="0"/>
                <a:cs typeface="Courier New" pitchFamily="49" charset="0"/>
              </a:rPr>
              <a:t>FCAL</a:t>
            </a:r>
            <a:r>
              <a:rPr lang="en-US" sz="2000" dirty="0" smtClean="0">
                <a:cs typeface="Courier New" pitchFamily="49" charset="0"/>
              </a:rPr>
              <a:t>, </a:t>
            </a:r>
            <a:r>
              <a:rPr lang="en-US" sz="2000" dirty="0" smtClean="0">
                <a:latin typeface="Courier New" pitchFamily="49" charset="0"/>
                <a:cs typeface="Courier New" pitchFamily="49" charset="0"/>
              </a:rPr>
              <a:t>LUN</a:t>
            </a:r>
            <a:r>
              <a:rPr lang="en-US" sz="2000" dirty="0" smtClean="0">
                <a:cs typeface="Courier New" pitchFamily="49" charset="0"/>
              </a:rPr>
              <a:t>, </a:t>
            </a:r>
            <a:r>
              <a:rPr lang="en-US" sz="2000" dirty="0" smtClean="0">
                <a:latin typeface="Courier New" pitchFamily="49" charset="0"/>
                <a:cs typeface="Courier New" pitchFamily="49" charset="0"/>
              </a:rPr>
              <a:t>SAS</a:t>
            </a:r>
            <a:r>
              <a:rPr lang="en-US" sz="2000" dirty="0" smtClean="0">
                <a:cs typeface="Courier New" pitchFamily="49" charset="0"/>
              </a:rPr>
              <a:t>, or </a:t>
            </a:r>
            <a:r>
              <a:rPr lang="en-US" sz="2000" dirty="0" smtClean="0">
                <a:latin typeface="Courier New" pitchFamily="49" charset="0"/>
                <a:cs typeface="Courier New" pitchFamily="49" charset="0"/>
              </a:rPr>
              <a:t>SATA</a:t>
            </a:r>
          </a:p>
          <a:p>
            <a:pPr lvl="1" eaLnBrk="1" hangingPunct="1"/>
            <a:r>
              <a:rPr lang="en-US" sz="2000" dirty="0" smtClean="0">
                <a:latin typeface="Courier New" pitchFamily="49" charset="0"/>
                <a:cs typeface="Courier New" pitchFamily="49" charset="0"/>
              </a:rPr>
              <a:t>p </a:t>
            </a:r>
            <a:r>
              <a:rPr lang="en-US" sz="2000" dirty="0" smtClean="0">
                <a:cs typeface="Courier New" pitchFamily="49" charset="0"/>
              </a:rPr>
              <a:t>is either </a:t>
            </a:r>
            <a:r>
              <a:rPr lang="en-US" sz="2000" dirty="0" smtClean="0">
                <a:latin typeface="Courier New" pitchFamily="49" charset="0"/>
                <a:cs typeface="Courier New" pitchFamily="49" charset="0"/>
              </a:rPr>
              <a:t>0</a:t>
            </a:r>
            <a:r>
              <a:rPr lang="en-US" sz="2000" dirty="0" smtClean="0">
                <a:cs typeface="Courier New" pitchFamily="49" charset="0"/>
              </a:rPr>
              <a:t> or </a:t>
            </a:r>
            <a:r>
              <a:rPr lang="en-US" sz="2000" dirty="0" smtClean="0">
                <a:latin typeface="Courier New" pitchFamily="49" charset="0"/>
                <a:cs typeface="Courier New" pitchFamily="49" charset="0"/>
              </a:rPr>
              <a:t>1</a:t>
            </a:r>
          </a:p>
          <a:p>
            <a:pPr eaLnBrk="1" hangingPunct="1"/>
            <a:r>
              <a:rPr lang="en-US" sz="2400" dirty="0" smtClean="0">
                <a:cs typeface="Courier New" pitchFamily="49" charset="0"/>
              </a:rPr>
              <a:t>To assign a specific set of disks:</a:t>
            </a:r>
            <a:br>
              <a:rPr lang="en-US" sz="2400" dirty="0" smtClean="0">
                <a:cs typeface="Courier New" pitchFamily="49" charset="0"/>
              </a:rPr>
            </a:br>
            <a:r>
              <a:rPr lang="en-US" sz="2000" dirty="0" smtClean="0">
                <a:latin typeface="Courier New" pitchFamily="49" charset="0"/>
                <a:cs typeface="Courier New" pitchFamily="49" charset="0"/>
              </a:rPr>
              <a:t>system1&gt; </a:t>
            </a:r>
            <a:r>
              <a:rPr lang="en-US" sz="2000" b="1" dirty="0" smtClean="0">
                <a:latin typeface="Courier New" pitchFamily="49" charset="0"/>
                <a:cs typeface="Courier New" pitchFamily="49" charset="0"/>
              </a:rPr>
              <a:t>disk assign 0b.43, 0b.41, 0b.39 -p 1</a:t>
            </a:r>
            <a:endParaRPr lang="en-US" sz="2000" b="1" dirty="0" smtClean="0">
              <a:cs typeface="Courier New" pitchFamily="49" charset="0"/>
            </a:endParaRPr>
          </a:p>
          <a:p>
            <a:pPr eaLnBrk="1" hangingPunct="1"/>
            <a:r>
              <a:rPr lang="en-US" sz="2400" dirty="0" smtClean="0">
                <a:cs typeface="Courier New" pitchFamily="49" charset="0"/>
              </a:rPr>
              <a:t>To </a:t>
            </a:r>
            <a:r>
              <a:rPr lang="en-US" sz="2400" dirty="0" err="1" smtClean="0">
                <a:cs typeface="Courier New" pitchFamily="49" charset="0"/>
              </a:rPr>
              <a:t>unassign</a:t>
            </a:r>
            <a:r>
              <a:rPr lang="en-US" sz="2400" dirty="0" smtClean="0">
                <a:cs typeface="Courier New" pitchFamily="49" charset="0"/>
              </a:rPr>
              <a:t> disks:</a:t>
            </a:r>
            <a:br>
              <a:rPr lang="en-US" sz="2400" dirty="0" smtClean="0">
                <a:cs typeface="Courier New" pitchFamily="49" charset="0"/>
              </a:rPr>
            </a:br>
            <a:r>
              <a:rPr lang="en-US" sz="2000" dirty="0" smtClean="0">
                <a:latin typeface="Courier New" pitchFamily="49" charset="0"/>
                <a:cs typeface="Courier New" pitchFamily="49" charset="0"/>
              </a:rPr>
              <a:t>system1&gt; </a:t>
            </a:r>
            <a:r>
              <a:rPr lang="en-US" sz="2000" b="1" dirty="0" smtClean="0">
                <a:latin typeface="Courier New" pitchFamily="49" charset="0"/>
                <a:cs typeface="Courier New" pitchFamily="49" charset="0"/>
              </a:rPr>
              <a:t>disk assign 0b.39 -s </a:t>
            </a:r>
            <a:r>
              <a:rPr lang="en-US" sz="2000" b="1" dirty="0" err="1" smtClean="0">
                <a:latin typeface="Courier New" pitchFamily="49" charset="0"/>
                <a:cs typeface="Courier New" pitchFamily="49" charset="0"/>
              </a:rPr>
              <a:t>unowned</a:t>
            </a:r>
            <a:r>
              <a:rPr lang="en-US" sz="2000" b="1" dirty="0" smtClean="0">
                <a:latin typeface="Courier New" pitchFamily="49" charset="0"/>
                <a:cs typeface="Courier New" pitchFamily="49" charset="0"/>
              </a:rPr>
              <a:t> -f</a:t>
            </a:r>
          </a:p>
          <a:p>
            <a:pPr lvl="1" eaLnBrk="1" hangingPunct="1"/>
            <a:r>
              <a:rPr lang="en-US" sz="1800" dirty="0" smtClean="0">
                <a:latin typeface="Courier New" pitchFamily="49" charset="0"/>
                <a:cs typeface="Courier New" pitchFamily="49" charset="0"/>
              </a:rPr>
              <a:t>s</a:t>
            </a:r>
            <a:r>
              <a:rPr lang="en-US" sz="1800" dirty="0" smtClean="0"/>
              <a:t> is used to specify the </a:t>
            </a:r>
            <a:r>
              <a:rPr lang="en-US" sz="1800" dirty="0" err="1" smtClean="0"/>
              <a:t>sysid</a:t>
            </a:r>
            <a:r>
              <a:rPr lang="en-US" sz="1800" dirty="0" smtClean="0"/>
              <a:t> to take ownership</a:t>
            </a:r>
          </a:p>
          <a:p>
            <a:pPr lvl="1" eaLnBrk="1" hangingPunct="1"/>
            <a:r>
              <a:rPr lang="en-US" sz="1800" dirty="0" smtClean="0">
                <a:latin typeface="Courier New" pitchFamily="49" charset="0"/>
                <a:cs typeface="Courier New" pitchFamily="49" charset="0"/>
              </a:rPr>
              <a:t>f</a:t>
            </a:r>
            <a:r>
              <a:rPr lang="en-US" sz="1800" dirty="0" smtClean="0"/>
              <a:t> is used to force assignment of previously assigned disks</a:t>
            </a:r>
          </a:p>
          <a:p>
            <a:pPr lvl="1" eaLnBrk="1" hangingPunct="1"/>
            <a:r>
              <a:rPr lang="en-US" sz="1800" b="1" dirty="0" smtClean="0"/>
              <a:t>NOTE:  </a:t>
            </a:r>
            <a:r>
              <a:rPr lang="en-US" sz="1800" dirty="0" err="1" smtClean="0"/>
              <a:t>Unassign</a:t>
            </a:r>
            <a:r>
              <a:rPr lang="en-US" sz="1800" dirty="0" smtClean="0"/>
              <a:t> only hot spare disks</a:t>
            </a:r>
            <a:endParaRPr lang="en-US" sz="2400" dirty="0" smtClean="0">
              <a:cs typeface="Courier New" pitchFamily="49" charset="0"/>
            </a:endParaRPr>
          </a:p>
        </p:txBody>
      </p:sp>
      <p:sp>
        <p:nvSpPr>
          <p:cNvPr id="23557" name="TextBox 4"/>
          <p:cNvSpPr txBox="1">
            <a:spLocks noChangeArrowheads="1"/>
          </p:cNvSpPr>
          <p:nvPr/>
        </p:nvSpPr>
        <p:spPr bwMode="auto">
          <a:xfrm>
            <a:off x="7840935" y="4044463"/>
            <a:ext cx="1303065" cy="1938992"/>
          </a:xfrm>
          <a:prstGeom prst="rect">
            <a:avLst/>
          </a:prstGeom>
          <a:noFill/>
          <a:ln w="9525">
            <a:noFill/>
            <a:miter lim="800000"/>
            <a:headEnd/>
            <a:tailEnd/>
          </a:ln>
        </p:spPr>
        <p:txBody>
          <a:bodyPr wrap="square">
            <a:spAutoFit/>
          </a:bodyPr>
          <a:lstStyle/>
          <a:p>
            <a:r>
              <a:rPr lang="en-US" sz="2000" dirty="0">
                <a:solidFill>
                  <a:schemeClr val="tx1"/>
                </a:solidFill>
              </a:rPr>
              <a:t>Specify the Disk</a:t>
            </a:r>
          </a:p>
          <a:p>
            <a:r>
              <a:rPr lang="en-US" sz="2000" dirty="0">
                <a:solidFill>
                  <a:schemeClr val="tx1"/>
                </a:solidFill>
              </a:rPr>
              <a:t>IDs that you wish</a:t>
            </a:r>
          </a:p>
          <a:p>
            <a:r>
              <a:rPr lang="en-US" sz="2000" dirty="0">
                <a:solidFill>
                  <a:schemeClr val="tx1"/>
                </a:solidFill>
              </a:rPr>
              <a:t>to work with</a:t>
            </a:r>
          </a:p>
        </p:txBody>
      </p:sp>
      <p:cxnSp>
        <p:nvCxnSpPr>
          <p:cNvPr id="23558" name="Straight Connector 6"/>
          <p:cNvCxnSpPr>
            <a:cxnSpLocks noChangeShapeType="1"/>
          </p:cNvCxnSpPr>
          <p:nvPr/>
        </p:nvCxnSpPr>
        <p:spPr bwMode="auto">
          <a:xfrm rot="10800000" flipV="1">
            <a:off x="5388429" y="4321629"/>
            <a:ext cx="2427516" cy="217714"/>
          </a:xfrm>
          <a:prstGeom prst="line">
            <a:avLst/>
          </a:prstGeom>
          <a:noFill/>
          <a:ln w="28575" algn="ctr">
            <a:solidFill>
              <a:srgbClr val="005BAE"/>
            </a:solidFill>
            <a:round/>
            <a:headEnd/>
            <a:tailEnd type="triangle" w="med" len="med"/>
          </a:ln>
        </p:spPr>
      </p:cxnSp>
      <p:cxnSp>
        <p:nvCxnSpPr>
          <p:cNvPr id="23559" name="Straight Connector 8"/>
          <p:cNvCxnSpPr>
            <a:cxnSpLocks noChangeShapeType="1"/>
          </p:cNvCxnSpPr>
          <p:nvPr/>
        </p:nvCxnSpPr>
        <p:spPr bwMode="auto">
          <a:xfrm rot="10800000">
            <a:off x="7173686" y="4049487"/>
            <a:ext cx="609602" cy="261257"/>
          </a:xfrm>
          <a:prstGeom prst="line">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Configuration</a:t>
            </a:r>
            <a:endParaRPr lang="en-US" dirty="0"/>
          </a:p>
        </p:txBody>
      </p:sp>
      <p:sp>
        <p:nvSpPr>
          <p:cNvPr id="3" name="Content Placeholder 2"/>
          <p:cNvSpPr>
            <a:spLocks noGrp="1"/>
          </p:cNvSpPr>
          <p:nvPr>
            <p:ph idx="1"/>
          </p:nvPr>
        </p:nvSpPr>
        <p:spPr/>
        <p:txBody>
          <a:bodyPr/>
          <a:lstStyle/>
          <a:p>
            <a:r>
              <a:rPr lang="en-US" dirty="0" smtClean="0"/>
              <a:t>Prior to Data ONTAP 7.3.2, the MetroCluster pair must be in the same subnet</a:t>
            </a:r>
          </a:p>
          <a:p>
            <a:r>
              <a:rPr lang="en-US" dirty="0" smtClean="0"/>
              <a:t>Data ONTAP 7.3.2 and later the MetroCluster pair may be in separate subnet</a:t>
            </a:r>
          </a:p>
          <a:p>
            <a:pPr lvl="1"/>
            <a:r>
              <a:rPr lang="en-US" dirty="0" smtClean="0"/>
              <a:t>If required:</a:t>
            </a:r>
          </a:p>
          <a:p>
            <a:pPr lvl="2"/>
            <a:r>
              <a:rPr lang="en-US" dirty="0" smtClean="0"/>
              <a:t>Set the </a:t>
            </a:r>
            <a:r>
              <a:rPr lang="en-US" sz="2000" dirty="0" err="1" smtClean="0">
                <a:latin typeface="Courier New" pitchFamily="49" charset="0"/>
                <a:cs typeface="Courier New" pitchFamily="49" charset="0"/>
              </a:rPr>
              <a:t>cf.takeover.use_mcrc_file</a:t>
            </a:r>
            <a:r>
              <a:rPr lang="en-US" dirty="0" smtClean="0"/>
              <a:t> option to </a:t>
            </a:r>
            <a:r>
              <a:rPr lang="en-US" sz="2000" dirty="0" smtClean="0">
                <a:latin typeface="Courier New" pitchFamily="49" charset="0"/>
                <a:cs typeface="Courier New" pitchFamily="49" charset="0"/>
              </a:rPr>
              <a:t>on</a:t>
            </a:r>
          </a:p>
          <a:p>
            <a:pPr lvl="2"/>
            <a:r>
              <a:rPr lang="en-US" sz="2000" dirty="0" smtClean="0">
                <a:cs typeface="Courier New" pitchFamily="49" charset="0"/>
              </a:rPr>
              <a:t>Edit the /etc/</a:t>
            </a:r>
            <a:r>
              <a:rPr lang="en-US" sz="2000" dirty="0" err="1" smtClean="0">
                <a:cs typeface="Courier New" pitchFamily="49" charset="0"/>
              </a:rPr>
              <a:t>mcrc</a:t>
            </a:r>
            <a:r>
              <a:rPr lang="en-US" sz="2000" dirty="0" smtClean="0">
                <a:cs typeface="Courier New" pitchFamily="49" charset="0"/>
              </a:rPr>
              <a:t> file with appropriate </a:t>
            </a:r>
            <a:r>
              <a:rPr lang="en-US" sz="2000" dirty="0" err="1" smtClean="0">
                <a:latin typeface="Courier New" pitchFamily="49" charset="0"/>
                <a:cs typeface="Courier New" pitchFamily="49" charset="0"/>
              </a:rPr>
              <a:t>ifconfig</a:t>
            </a:r>
            <a:r>
              <a:rPr lang="en-US" sz="2000" dirty="0" smtClean="0">
                <a:cs typeface="Courier New" pitchFamily="49" charset="0"/>
              </a:rPr>
              <a:t> commands</a:t>
            </a:r>
          </a:p>
          <a:p>
            <a:pPr lvl="1"/>
            <a:r>
              <a:rPr lang="en-US" dirty="0" smtClean="0">
                <a:cs typeface="Courier New" pitchFamily="49" charset="0"/>
              </a:rPr>
              <a:t>If configured:</a:t>
            </a:r>
          </a:p>
          <a:p>
            <a:pPr lvl="2"/>
            <a:r>
              <a:rPr lang="en-US" dirty="0" smtClean="0">
                <a:cs typeface="Courier New" pitchFamily="49" charset="0"/>
              </a:rPr>
              <a:t>system2 will use system1’s /etc/</a:t>
            </a:r>
            <a:r>
              <a:rPr lang="en-US" dirty="0" err="1" smtClean="0">
                <a:cs typeface="Courier New" pitchFamily="49" charset="0"/>
              </a:rPr>
              <a:t>mcrc</a:t>
            </a:r>
            <a:r>
              <a:rPr lang="en-US" dirty="0" smtClean="0">
                <a:cs typeface="Courier New" pitchFamily="49" charset="0"/>
              </a:rPr>
              <a:t> file upon takeover instead of system1’s /etc/</a:t>
            </a:r>
            <a:r>
              <a:rPr lang="en-US" dirty="0" err="1" smtClean="0">
                <a:cs typeface="Courier New" pitchFamily="49" charset="0"/>
              </a:rPr>
              <a:t>rc</a:t>
            </a:r>
            <a:r>
              <a:rPr lang="en-US" dirty="0" smtClean="0">
                <a:cs typeface="Courier New" pitchFamily="49" charset="0"/>
              </a:rPr>
              <a:t> file</a:t>
            </a:r>
            <a:endParaRPr lang="en-US" dirty="0">
              <a:cs typeface="Courier New" pitchFamily="49"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Configuration</a:t>
            </a:r>
            <a:endParaRPr lang="en-US" dirty="0"/>
          </a:p>
        </p:txBody>
      </p:sp>
      <p:sp>
        <p:nvSpPr>
          <p:cNvPr id="3" name="Content Placeholder 2"/>
          <p:cNvSpPr>
            <a:spLocks noGrp="1"/>
          </p:cNvSpPr>
          <p:nvPr>
            <p:ph idx="1"/>
          </p:nvPr>
        </p:nvSpPr>
        <p:spPr/>
        <p:txBody>
          <a:bodyPr/>
          <a:lstStyle/>
          <a:p>
            <a:pPr lvl="0">
              <a:lnSpc>
                <a:spcPct val="90000"/>
              </a:lnSpc>
              <a:defRPr/>
            </a:pPr>
            <a:r>
              <a:rPr lang="en-US" dirty="0" smtClean="0"/>
              <a:t>Run controller failover configuration checker</a:t>
            </a:r>
          </a:p>
          <a:p>
            <a:pPr lvl="1">
              <a:lnSpc>
                <a:spcPct val="90000"/>
              </a:lnSpc>
              <a:defRPr/>
            </a:pPr>
            <a:r>
              <a:rPr lang="en-US" sz="2400" dirty="0" smtClean="0"/>
              <a:t>Cf-config-check.cgi</a:t>
            </a:r>
          </a:p>
          <a:p>
            <a:pPr lvl="1">
              <a:lnSpc>
                <a:spcPct val="90000"/>
              </a:lnSpc>
              <a:defRPr/>
            </a:pPr>
            <a:r>
              <a:rPr lang="en-US" sz="2400" dirty="0" smtClean="0"/>
              <a:t>Downloaded from the NOW™ (NetApp® on the Web) site</a:t>
            </a:r>
          </a:p>
          <a:p>
            <a:pPr lvl="1">
              <a:lnSpc>
                <a:spcPct val="90000"/>
              </a:lnSpc>
              <a:defRPr/>
            </a:pPr>
            <a:r>
              <a:rPr lang="en-US" sz="2400" dirty="0" smtClean="0"/>
              <a:t>Run from a host machine</a:t>
            </a:r>
          </a:p>
          <a:p>
            <a:pPr lvl="0">
              <a:lnSpc>
                <a:spcPct val="90000"/>
              </a:lnSpc>
              <a:defRPr/>
            </a:pPr>
            <a:r>
              <a:rPr lang="en-US" dirty="0" smtClean="0"/>
              <a:t>Compare options and parameters on each node</a:t>
            </a:r>
          </a:p>
          <a:p>
            <a:pPr lvl="1">
              <a:lnSpc>
                <a:spcPct val="90000"/>
              </a:lnSpc>
              <a:defRPr/>
            </a:pPr>
            <a:r>
              <a:rPr lang="en-US" sz="2400" dirty="0" smtClean="0"/>
              <a:t>Adjust if necessary</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Configure Remote Node</a:t>
            </a:r>
            <a:endParaRPr lang="en-US" dirty="0"/>
          </a:p>
        </p:txBody>
      </p:sp>
      <p:sp>
        <p:nvSpPr>
          <p:cNvPr id="3" name="Content Placeholder 2"/>
          <p:cNvSpPr>
            <a:spLocks noGrp="1"/>
          </p:cNvSpPr>
          <p:nvPr>
            <p:ph idx="1"/>
          </p:nvPr>
        </p:nvSpPr>
        <p:spPr/>
        <p:txBody>
          <a:bodyPr/>
          <a:lstStyle/>
          <a:p>
            <a:r>
              <a:rPr lang="en-US" sz="2400" dirty="0" smtClean="0"/>
              <a:t>Add licenses</a:t>
            </a:r>
          </a:p>
          <a:p>
            <a:pPr lvl="1">
              <a:lnSpc>
                <a:spcPct val="90000"/>
              </a:lnSpc>
              <a:defRPr/>
            </a:pPr>
            <a:r>
              <a:rPr lang="en-US" sz="2000" dirty="0" err="1" smtClean="0">
                <a:latin typeface="Courier New" pitchFamily="49" charset="0"/>
                <a:cs typeface="Courier New" pitchFamily="49" charset="0"/>
              </a:rPr>
              <a:t>cf</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syncmirror_local</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cf_remote</a:t>
            </a:r>
            <a:endParaRPr lang="en-US" sz="2000" dirty="0" smtClean="0"/>
          </a:p>
          <a:p>
            <a:r>
              <a:rPr lang="en-US" sz="2400" dirty="0" smtClean="0"/>
              <a:t>Cable remote controller </a:t>
            </a:r>
            <a:r>
              <a:rPr lang="en-US" sz="2400" dirty="0" smtClean="0">
                <a:cs typeface="Courier New" pitchFamily="49" charset="0"/>
              </a:rPr>
              <a:t>as described previously</a:t>
            </a:r>
          </a:p>
          <a:p>
            <a:pPr lvl="1">
              <a:lnSpc>
                <a:spcPct val="90000"/>
              </a:lnSpc>
              <a:defRPr/>
            </a:pPr>
            <a:r>
              <a:rPr lang="en-US" sz="2000" dirty="0" smtClean="0">
                <a:cs typeface="Courier New" pitchFamily="49" charset="0"/>
              </a:rPr>
              <a:t>Set all used onboard FC adapters as initiators</a:t>
            </a:r>
          </a:p>
          <a:p>
            <a:pPr lvl="1">
              <a:lnSpc>
                <a:spcPct val="90000"/>
              </a:lnSpc>
              <a:buNone/>
              <a:defRPr/>
            </a:pPr>
            <a:r>
              <a:rPr lang="en-US" sz="2000" dirty="0" smtClean="0">
                <a:latin typeface="Courier New" pitchFamily="49" charset="0"/>
                <a:cs typeface="Courier New" pitchFamily="49" charset="0"/>
              </a:rPr>
              <a:t>system2&gt;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-d </a:t>
            </a:r>
            <a:r>
              <a:rPr lang="en-US" sz="2000" i="1" dirty="0" smtClean="0">
                <a:latin typeface="Courier New" pitchFamily="49" charset="0"/>
                <a:cs typeface="Courier New" pitchFamily="49" charset="0"/>
              </a:rPr>
              <a:t>adapter</a:t>
            </a:r>
          </a:p>
          <a:p>
            <a:pPr lvl="1">
              <a:lnSpc>
                <a:spcPct val="90000"/>
              </a:lnSpc>
              <a:buNone/>
              <a:defRPr/>
            </a:pPr>
            <a:r>
              <a:rPr lang="en-US" sz="2000" dirty="0" smtClean="0">
                <a:latin typeface="Courier New" pitchFamily="49" charset="0"/>
                <a:cs typeface="Courier New" pitchFamily="49" charset="0"/>
              </a:rPr>
              <a:t>system2&gt;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-t initiator </a:t>
            </a:r>
            <a:r>
              <a:rPr lang="en-US" sz="2000" i="1" dirty="0" smtClean="0">
                <a:latin typeface="Courier New" pitchFamily="49" charset="0"/>
                <a:cs typeface="Courier New" pitchFamily="49" charset="0"/>
              </a:rPr>
              <a:t>adapter</a:t>
            </a:r>
            <a:endParaRPr lang="en-US" sz="2800" dirty="0" smtClean="0">
              <a:cs typeface="Courier New" pitchFamily="49" charset="0"/>
            </a:endParaRPr>
          </a:p>
          <a:p>
            <a:r>
              <a:rPr lang="en-US" sz="2400" dirty="0" smtClean="0">
                <a:cs typeface="Courier New" pitchFamily="49" charset="0"/>
              </a:rPr>
              <a:t>Set software disk ownership</a:t>
            </a:r>
          </a:p>
          <a:p>
            <a:r>
              <a:rPr lang="en-US" sz="2400" dirty="0" smtClean="0">
                <a:cs typeface="Courier New" pitchFamily="49" charset="0"/>
              </a:rPr>
              <a:t>Configure network takeover if required</a:t>
            </a:r>
          </a:p>
          <a:p>
            <a:r>
              <a:rPr lang="en-US" sz="2400" dirty="0" smtClean="0">
                <a:cs typeface="Courier New" pitchFamily="49" charset="0"/>
              </a:rPr>
              <a:t>Verify configuration </a:t>
            </a:r>
          </a:p>
          <a:p>
            <a:r>
              <a:rPr lang="en-US" sz="2400" dirty="0" smtClean="0"/>
              <a:t>Test failover and giveback</a:t>
            </a:r>
          </a:p>
          <a:p>
            <a:pPr lvl="1"/>
            <a:r>
              <a:rPr lang="en-US" sz="2200" dirty="0" smtClean="0"/>
              <a:t>Local to remote</a:t>
            </a:r>
          </a:p>
          <a:p>
            <a:pPr lvl="1"/>
            <a:r>
              <a:rPr lang="en-US" sz="2200" dirty="0" smtClean="0"/>
              <a:t>Remote to local</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dirty="0" smtClean="0"/>
              <a:t>Set Up Mirrors</a:t>
            </a:r>
            <a:endParaRPr lang="en-US" dirty="0"/>
          </a:p>
        </p:txBody>
      </p:sp>
      <p:sp>
        <p:nvSpPr>
          <p:cNvPr id="5" name="Content Placeholder 4"/>
          <p:cNvSpPr>
            <a:spLocks noGrp="1"/>
          </p:cNvSpPr>
          <p:nvPr>
            <p:ph idx="1"/>
          </p:nvPr>
        </p:nvSpPr>
        <p:spPr/>
        <p:txBody>
          <a:bodyPr/>
          <a:lstStyle/>
          <a:p>
            <a:pPr eaLnBrk="1" hangingPunct="1"/>
            <a:r>
              <a:rPr lang="en-US" sz="2400" dirty="0" smtClean="0"/>
              <a:t>To create a new mirrored aggregate:</a:t>
            </a:r>
          </a:p>
          <a:p>
            <a:pPr eaLnBrk="1" hangingPunct="1">
              <a:buNone/>
            </a:pPr>
            <a:r>
              <a:rPr lang="en-US" sz="2000" dirty="0" smtClean="0">
                <a:latin typeface="Courier New" pitchFamily="49" charset="0"/>
                <a:cs typeface="Courier New" pitchFamily="49" charset="0"/>
              </a:rPr>
              <a:t>  system&gt; </a:t>
            </a:r>
            <a:r>
              <a:rPr lang="en-US" sz="2000" dirty="0" err="1" smtClean="0">
                <a:latin typeface="Courier New" pitchFamily="49" charset="0"/>
                <a:cs typeface="Courier New" pitchFamily="49" charset="0"/>
              </a:rPr>
              <a:t>aggr</a:t>
            </a:r>
            <a:r>
              <a:rPr lang="en-US" sz="2000" dirty="0" smtClean="0">
                <a:latin typeface="Courier New" pitchFamily="49" charset="0"/>
                <a:cs typeface="Courier New" pitchFamily="49" charset="0"/>
              </a:rPr>
              <a:t> create </a:t>
            </a:r>
            <a:r>
              <a:rPr lang="en-US" sz="2000" i="1" dirty="0" err="1" smtClean="0">
                <a:latin typeface="Courier New" pitchFamily="49" charset="0"/>
                <a:cs typeface="Courier New" pitchFamily="49" charset="0"/>
              </a:rPr>
              <a:t>aggrname</a:t>
            </a:r>
            <a:r>
              <a:rPr lang="en-US" sz="2000" i="1" dirty="0" smtClean="0">
                <a:latin typeface="Courier New" pitchFamily="49" charset="0"/>
                <a:cs typeface="Courier New" pitchFamily="49" charset="0"/>
              </a:rPr>
              <a:t> -</a:t>
            </a:r>
            <a:r>
              <a:rPr lang="en-US" sz="2000" dirty="0" smtClean="0">
                <a:latin typeface="Courier New" pitchFamily="49" charset="0"/>
                <a:cs typeface="Courier New" pitchFamily="49" charset="0"/>
              </a:rPr>
              <a:t>m </a:t>
            </a:r>
            <a:r>
              <a:rPr lang="en-US" sz="2000" i="1" dirty="0" smtClean="0">
                <a:latin typeface="Courier New" pitchFamily="49" charset="0"/>
                <a:cs typeface="Courier New" pitchFamily="49" charset="0"/>
              </a:rPr>
              <a:t>disk#</a:t>
            </a:r>
            <a:endParaRPr lang="en-US" sz="2400" i="1" dirty="0" smtClean="0"/>
          </a:p>
          <a:p>
            <a:pPr eaLnBrk="1" hangingPunct="1"/>
            <a:r>
              <a:rPr lang="en-US" sz="2400" dirty="0" smtClean="0"/>
              <a:t>To add a mirror to an existing aggregate:  </a:t>
            </a:r>
          </a:p>
          <a:p>
            <a:pPr eaLnBrk="1" hangingPunct="1">
              <a:buNone/>
            </a:pPr>
            <a:r>
              <a:rPr lang="en-US" sz="2000" dirty="0" smtClean="0">
                <a:latin typeface="Courier New" pitchFamily="49" charset="0"/>
                <a:cs typeface="Courier New" pitchFamily="49" charset="0"/>
              </a:rPr>
              <a:t>  system&gt; </a:t>
            </a:r>
            <a:r>
              <a:rPr lang="en-US" sz="2000" dirty="0" err="1" smtClean="0">
                <a:latin typeface="Courier New" pitchFamily="49" charset="0"/>
                <a:cs typeface="Courier New" pitchFamily="49" charset="0"/>
              </a:rPr>
              <a:t>aggr</a:t>
            </a:r>
            <a:r>
              <a:rPr lang="en-US" sz="2000" dirty="0" smtClean="0">
                <a:latin typeface="Courier New" pitchFamily="49" charset="0"/>
                <a:cs typeface="Courier New" pitchFamily="49" charset="0"/>
              </a:rPr>
              <a:t> mirror </a:t>
            </a:r>
            <a:r>
              <a:rPr lang="en-US" sz="2000" i="1" dirty="0" err="1" smtClean="0">
                <a:latin typeface="Courier New" pitchFamily="49" charset="0"/>
                <a:cs typeface="Courier New" pitchFamily="49" charset="0"/>
              </a:rPr>
              <a:t>aggrname</a:t>
            </a:r>
            <a:endParaRPr lang="en-US" sz="2400" dirty="0" smtClean="0"/>
          </a:p>
          <a:p>
            <a:pPr lvl="1">
              <a:lnSpc>
                <a:spcPct val="90000"/>
              </a:lnSpc>
              <a:defRPr/>
            </a:pPr>
            <a:r>
              <a:rPr lang="en-US" sz="2200" dirty="0" smtClean="0"/>
              <a:t>For example:	</a:t>
            </a:r>
          </a:p>
          <a:p>
            <a:pPr lvl="2">
              <a:lnSpc>
                <a:spcPct val="90000"/>
              </a:lnSpc>
              <a:buNone/>
              <a:defRPr/>
            </a:pPr>
            <a:r>
              <a:rPr lang="en-US" sz="2000" dirty="0" smtClean="0">
                <a:latin typeface="Courier New" pitchFamily="49" charset="0"/>
                <a:cs typeface="Courier New" pitchFamily="49" charset="0"/>
              </a:rPr>
              <a:t>system1&gt; </a:t>
            </a:r>
            <a:r>
              <a:rPr lang="en-US" sz="2000" dirty="0" err="1" smtClean="0">
                <a:latin typeface="Courier New" pitchFamily="49" charset="0"/>
                <a:cs typeface="Courier New" pitchFamily="49" charset="0"/>
              </a:rPr>
              <a:t>aggr</a:t>
            </a:r>
            <a:r>
              <a:rPr lang="en-US" sz="2000" dirty="0" smtClean="0">
                <a:latin typeface="Courier New" pitchFamily="49" charset="0"/>
                <a:cs typeface="Courier New" pitchFamily="49" charset="0"/>
              </a:rPr>
              <a:t> mirror </a:t>
            </a:r>
            <a:r>
              <a:rPr lang="en-US" sz="2000" dirty="0" err="1" smtClean="0">
                <a:latin typeface="Courier New" pitchFamily="49" charset="0"/>
                <a:cs typeface="Courier New" pitchFamily="49" charset="0"/>
              </a:rPr>
              <a:t>aggr</a:t>
            </a:r>
            <a:r>
              <a:rPr lang="en-US" sz="2000" dirty="0" err="1" smtClean="0">
                <a:latin typeface="Courier New" pitchFamily="49" charset="0"/>
                <a:cs typeface="Courier New" pitchFamily="49" charset="0"/>
              </a:rPr>
              <a:t>0</a:t>
            </a:r>
            <a:endParaRPr lang="en-US" sz="2000" dirty="0" smtClean="0">
              <a:latin typeface="Courier New" pitchFamily="49" charset="0"/>
              <a:cs typeface="Courier New" pitchFamily="49" charset="0"/>
            </a:endParaRPr>
          </a:p>
          <a:p>
            <a:pPr lvl="2">
              <a:lnSpc>
                <a:spcPct val="90000"/>
              </a:lnSpc>
              <a:buNone/>
              <a:defRPr/>
            </a:pPr>
            <a:r>
              <a:rPr lang="en-US" sz="2000" dirty="0" smtClean="0">
                <a:latin typeface="Courier New" pitchFamily="49" charset="0"/>
                <a:cs typeface="Courier New" pitchFamily="49" charset="0"/>
              </a:rPr>
              <a:t>system2&gt; </a:t>
            </a:r>
            <a:r>
              <a:rPr lang="en-US" sz="2000" dirty="0" err="1" smtClean="0">
                <a:latin typeface="Courier New" pitchFamily="49" charset="0"/>
                <a:cs typeface="Courier New" pitchFamily="49" charset="0"/>
              </a:rPr>
              <a:t>aggr</a:t>
            </a:r>
            <a:r>
              <a:rPr lang="en-US" sz="2000" dirty="0" smtClean="0">
                <a:latin typeface="Courier New" pitchFamily="49" charset="0"/>
                <a:cs typeface="Courier New" pitchFamily="49" charset="0"/>
              </a:rPr>
              <a:t> mirror </a:t>
            </a:r>
            <a:r>
              <a:rPr lang="en-US" sz="2000" smtClean="0">
                <a:latin typeface="Courier New" pitchFamily="49" charset="0"/>
                <a:cs typeface="Courier New" pitchFamily="49" charset="0"/>
              </a:rPr>
              <a:t>aggr</a:t>
            </a:r>
            <a:r>
              <a:rPr lang="en-US" sz="2000" smtClean="0">
                <a:latin typeface="Courier New" pitchFamily="49" charset="0"/>
                <a:cs typeface="Courier New" pitchFamily="49" charset="0"/>
              </a:rPr>
              <a:t>0</a:t>
            </a:r>
            <a:endParaRPr lang="en-US" sz="2000" dirty="0" smtClean="0"/>
          </a:p>
          <a:p>
            <a:pPr lvl="0">
              <a:lnSpc>
                <a:spcPct val="90000"/>
              </a:lnSpc>
              <a:defRPr/>
            </a:pPr>
            <a:endParaRPr lang="en-US" sz="2400" dirty="0" smtClean="0"/>
          </a:p>
          <a:p>
            <a:pPr lvl="0">
              <a:lnSpc>
                <a:spcPct val="90000"/>
              </a:lnSpc>
              <a:defRPr/>
            </a:pPr>
            <a:endParaRPr lang="en-US" sz="2400" dirty="0" smtClean="0"/>
          </a:p>
          <a:p>
            <a:pPr lvl="0">
              <a:lnSpc>
                <a:spcPct val="90000"/>
              </a:lnSpc>
              <a:defRPr/>
            </a:pPr>
            <a:endParaRPr lang="en-US" sz="2400" dirty="0" smtClean="0"/>
          </a:p>
          <a:p>
            <a:pPr lvl="0">
              <a:lnSpc>
                <a:spcPct val="90000"/>
              </a:lnSpc>
              <a:defRPr/>
            </a:pPr>
            <a:endParaRPr lang="en-US" sz="2400" dirty="0" smtClean="0"/>
          </a:p>
          <a:p>
            <a:pPr lvl="0">
              <a:lnSpc>
                <a:spcPct val="90000"/>
              </a:lnSpc>
              <a:defRPr/>
            </a:pPr>
            <a:endParaRPr lang="en-US" sz="2400" dirty="0" smtClean="0"/>
          </a:p>
        </p:txBody>
      </p:sp>
      <p:cxnSp>
        <p:nvCxnSpPr>
          <p:cNvPr id="6" name="Straight Connector 3"/>
          <p:cNvCxnSpPr>
            <a:cxnSpLocks noChangeShapeType="1"/>
          </p:cNvCxnSpPr>
          <p:nvPr/>
        </p:nvCxnSpPr>
        <p:spPr bwMode="auto">
          <a:xfrm rot="16200000" flipV="1">
            <a:off x="6854145" y="1963285"/>
            <a:ext cx="526143" cy="518432"/>
          </a:xfrm>
          <a:prstGeom prst="line">
            <a:avLst/>
          </a:prstGeom>
          <a:noFill/>
          <a:ln w="28575" algn="ctr">
            <a:solidFill>
              <a:schemeClr val="hlink"/>
            </a:solidFill>
            <a:round/>
            <a:headEnd/>
            <a:tailEnd type="triangle" w="med" len="med"/>
          </a:ln>
        </p:spPr>
      </p:cxnSp>
      <p:sp>
        <p:nvSpPr>
          <p:cNvPr id="7" name="TextBox 7"/>
          <p:cNvSpPr txBox="1">
            <a:spLocks noChangeArrowheads="1"/>
          </p:cNvSpPr>
          <p:nvPr/>
        </p:nvSpPr>
        <p:spPr bwMode="auto">
          <a:xfrm>
            <a:off x="7265988" y="2470604"/>
            <a:ext cx="1425575" cy="1322388"/>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a:t>Double the</a:t>
            </a:r>
          </a:p>
          <a:p>
            <a:pPr algn="ctr">
              <a:buClr>
                <a:schemeClr val="accent2"/>
              </a:buClr>
              <a:buFont typeface="Wingdings 2" pitchFamily="18" charset="2"/>
              <a:buNone/>
            </a:pPr>
            <a:r>
              <a:rPr lang="en-US"/>
              <a:t>number of </a:t>
            </a:r>
          </a:p>
          <a:p>
            <a:pPr algn="ctr">
              <a:buClr>
                <a:schemeClr val="accent2"/>
              </a:buClr>
              <a:buFont typeface="Wingdings 2" pitchFamily="18" charset="2"/>
              <a:buNone/>
            </a:pPr>
            <a:r>
              <a:rPr lang="en-US"/>
              <a:t>expected </a:t>
            </a:r>
          </a:p>
          <a:p>
            <a:pPr algn="ctr">
              <a:buClr>
                <a:schemeClr val="accent2"/>
              </a:buClr>
              <a:buFont typeface="Wingdings 2" pitchFamily="18" charset="2"/>
              <a:buNone/>
            </a:pPr>
            <a:r>
              <a:rPr lang="en-US"/>
              <a:t>disks</a:t>
            </a:r>
          </a:p>
        </p:txBody>
      </p:sp>
      <p:sp>
        <p:nvSpPr>
          <p:cNvPr id="8" name="Rectangle 7"/>
          <p:cNvSpPr/>
          <p:nvPr/>
        </p:nvSpPr>
        <p:spPr>
          <a:xfrm>
            <a:off x="5956177" y="4245821"/>
            <a:ext cx="2677336" cy="646331"/>
          </a:xfrm>
          <a:prstGeom prst="rect">
            <a:avLst/>
          </a:prstGeom>
        </p:spPr>
        <p:txBody>
          <a:bodyPr wrap="none">
            <a:spAutoFit/>
          </a:bodyPr>
          <a:lstStyle/>
          <a:p>
            <a:pPr lvl="0">
              <a:lnSpc>
                <a:spcPct val="90000"/>
              </a:lnSpc>
              <a:buNone/>
              <a:defRPr/>
            </a:pPr>
            <a:r>
              <a:rPr lang="en-US" dirty="0" smtClean="0"/>
              <a:t>NOTE: Root volumes </a:t>
            </a:r>
          </a:p>
          <a:p>
            <a:pPr lvl="0">
              <a:lnSpc>
                <a:spcPct val="90000"/>
              </a:lnSpc>
              <a:buNone/>
              <a:defRPr/>
            </a:pPr>
            <a:r>
              <a:rPr lang="en-US" dirty="0" smtClean="0"/>
              <a:t>must be mirrored</a:t>
            </a:r>
            <a:endParaRPr lang="en-US" sz="1800" dirty="0" smtClean="0"/>
          </a:p>
        </p:txBody>
      </p:sp>
      <p:cxnSp>
        <p:nvCxnSpPr>
          <p:cNvPr id="9" name="Straight Connector 3"/>
          <p:cNvCxnSpPr>
            <a:cxnSpLocks noChangeShapeType="1"/>
          </p:cNvCxnSpPr>
          <p:nvPr/>
        </p:nvCxnSpPr>
        <p:spPr bwMode="auto">
          <a:xfrm rot="10800000">
            <a:off x="5334004" y="3929747"/>
            <a:ext cx="674910" cy="315683"/>
          </a:xfrm>
          <a:prstGeom prst="line">
            <a:avLst/>
          </a:prstGeom>
          <a:noFill/>
          <a:ln w="28575" algn="ctr">
            <a:solidFill>
              <a:schemeClr val="hlink"/>
            </a:solidFill>
            <a:round/>
            <a:headEnd/>
            <a:tailEnd type="triangle" w="med" len="med"/>
          </a:ln>
        </p:spPr>
      </p:cxnSp>
      <p:cxnSp>
        <p:nvCxnSpPr>
          <p:cNvPr id="13" name="Straight Connector 3"/>
          <p:cNvCxnSpPr>
            <a:cxnSpLocks noChangeShapeType="1"/>
          </p:cNvCxnSpPr>
          <p:nvPr/>
        </p:nvCxnSpPr>
        <p:spPr bwMode="auto">
          <a:xfrm rot="16200000" flipV="1">
            <a:off x="5464633" y="3712033"/>
            <a:ext cx="653139" cy="435424"/>
          </a:xfrm>
          <a:prstGeom prst="line">
            <a:avLst/>
          </a:prstGeom>
          <a:noFill/>
          <a:ln w="28575" algn="ctr">
            <a:solidFill>
              <a:schemeClr val="hlink"/>
            </a:solidFill>
            <a:round/>
            <a:headEnd/>
            <a:tailEnd type="triangle" w="med" len="med"/>
          </a:ln>
        </p:spPr>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Fabric-Attached MetroCluster Implementation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p:txBody>
          <a:bodyPr/>
          <a:lstStyle/>
          <a:p>
            <a:pPr eaLnBrk="1" hangingPunct="1"/>
            <a:r>
              <a:rPr lang="en-US" dirty="0" smtClean="0"/>
              <a:t>Loss of Site</a:t>
            </a:r>
          </a:p>
        </p:txBody>
      </p:sp>
      <p:sp>
        <p:nvSpPr>
          <p:cNvPr id="49156" name="Content Placeholder 2"/>
          <p:cNvSpPr>
            <a:spLocks noGrp="1"/>
          </p:cNvSpPr>
          <p:nvPr>
            <p:ph idx="1"/>
          </p:nvPr>
        </p:nvSpPr>
        <p:spPr/>
        <p:txBody>
          <a:bodyPr/>
          <a:lstStyle/>
          <a:p>
            <a:pPr eaLnBrk="1" hangingPunct="1"/>
            <a:r>
              <a:rPr lang="en-US" dirty="0" smtClean="0"/>
              <a:t>Loss of a site can be overcome by implementing fabric-attached </a:t>
            </a:r>
            <a:br>
              <a:rPr lang="en-US" dirty="0" smtClean="0"/>
            </a:br>
            <a:r>
              <a:rPr lang="en-US" dirty="0" smtClean="0"/>
              <a:t>MetroCluster</a:t>
            </a:r>
          </a:p>
        </p:txBody>
      </p:sp>
      <p:graphicFrame>
        <p:nvGraphicFramePr>
          <p:cNvPr id="4" name="Diagram 3"/>
          <p:cNvGraphicFramePr/>
          <p:nvPr/>
        </p:nvGraphicFramePr>
        <p:xfrm>
          <a:off x="1446212" y="1676400"/>
          <a:ext cx="7480300" cy="476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8"/>
          <p:cNvSpPr/>
          <p:nvPr/>
        </p:nvSpPr>
        <p:spPr>
          <a:xfrm>
            <a:off x="7046913" y="2587625"/>
            <a:ext cx="638175" cy="663575"/>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nvGrpSpPr>
          <p:cNvPr id="2" name="Group 9"/>
          <p:cNvGrpSpPr>
            <a:grpSpLocks/>
          </p:cNvGrpSpPr>
          <p:nvPr/>
        </p:nvGrpSpPr>
        <p:grpSpPr bwMode="auto">
          <a:xfrm>
            <a:off x="7416800" y="2744788"/>
            <a:ext cx="1446213" cy="733425"/>
            <a:chOff x="4599913" y="1323188"/>
            <a:chExt cx="1140491" cy="734227"/>
          </a:xfrm>
        </p:grpSpPr>
        <p:sp>
          <p:nvSpPr>
            <p:cNvPr id="11" name="Rectangle 10"/>
            <p:cNvSpPr/>
            <p:nvPr/>
          </p:nvSpPr>
          <p:spPr>
            <a:xfrm>
              <a:off x="4599913" y="1323188"/>
              <a:ext cx="1140491" cy="73422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4599913" y="1323188"/>
              <a:ext cx="1140491" cy="7342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313129" tIns="0" rIns="0" bIns="0" spcCol="1270"/>
            <a:lstStyle/>
            <a:p>
              <a:pPr defTabSz="977900">
                <a:lnSpc>
                  <a:spcPct val="90000"/>
                </a:lnSpc>
                <a:spcAft>
                  <a:spcPct val="35000"/>
                </a:spcAft>
                <a:buClr>
                  <a:schemeClr val="accent2"/>
                </a:buClr>
                <a:buFont typeface="Wingdings 2" pitchFamily="18" charset="2"/>
                <a:buNone/>
                <a:defRPr/>
              </a:pPr>
              <a:r>
                <a:rPr lang="en-US" sz="2300" dirty="0"/>
                <a:t>Loss of Region </a:t>
              </a:r>
            </a:p>
          </p:txBody>
        </p:sp>
      </p:gr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 name="Object 2"/>
          <p:cNvGraphicFramePr>
            <a:graphicFrameLocks noChangeAspect="1"/>
          </p:cNvGraphicFramePr>
          <p:nvPr/>
        </p:nvGraphicFramePr>
        <p:xfrm>
          <a:off x="1159996" y="1510718"/>
          <a:ext cx="2947988" cy="2090737"/>
        </p:xfrm>
        <a:graphic>
          <a:graphicData uri="http://schemas.openxmlformats.org/presentationml/2006/ole">
            <p:oleObj spid="_x0000_s2050" name="Visio" r:id="rId4" imgW="1766008" imgH="1141440" progId="Visio.Drawing.11">
              <p:embed/>
            </p:oleObj>
          </a:graphicData>
        </a:graphic>
      </p:graphicFrame>
      <p:graphicFrame>
        <p:nvGraphicFramePr>
          <p:cNvPr id="87" name="Object 6"/>
          <p:cNvGraphicFramePr>
            <a:graphicFrameLocks noChangeAspect="1"/>
          </p:cNvGraphicFramePr>
          <p:nvPr/>
        </p:nvGraphicFramePr>
        <p:xfrm>
          <a:off x="5874871" y="1518655"/>
          <a:ext cx="2947988" cy="2090738"/>
        </p:xfrm>
        <a:graphic>
          <a:graphicData uri="http://schemas.openxmlformats.org/presentationml/2006/ole">
            <p:oleObj spid="_x0000_s2054" name="Visio" r:id="rId5" imgW="1765935" imgH="1141095" progId="Visio.Drawing.11">
              <p:embed/>
            </p:oleObj>
          </a:graphicData>
        </a:graphic>
      </p:graphicFrame>
      <p:sp>
        <p:nvSpPr>
          <p:cNvPr id="11290" name="Title 1"/>
          <p:cNvSpPr>
            <a:spLocks noGrp="1"/>
          </p:cNvSpPr>
          <p:nvPr>
            <p:ph type="title"/>
          </p:nvPr>
        </p:nvSpPr>
        <p:spPr/>
        <p:txBody>
          <a:bodyPr/>
          <a:lstStyle/>
          <a:p>
            <a:pPr eaLnBrk="1" hangingPunct="1"/>
            <a:r>
              <a:rPr lang="en-US" dirty="0" smtClean="0"/>
              <a:t>Fabric-Attached MetroCluster</a:t>
            </a:r>
          </a:p>
        </p:txBody>
      </p:sp>
      <p:sp>
        <p:nvSpPr>
          <p:cNvPr id="74" name="Content Placeholder 2"/>
          <p:cNvSpPr txBox="1">
            <a:spLocks/>
          </p:cNvSpPr>
          <p:nvPr/>
        </p:nvSpPr>
        <p:spPr>
          <a:xfrm>
            <a:off x="990600" y="1123950"/>
            <a:ext cx="7924800" cy="5353050"/>
          </a:xfrm>
          <a:prstGeom prst="rect">
            <a:avLst/>
          </a:prstGeom>
        </p:spPr>
        <p:txBody>
          <a:bodyPr/>
          <a:lstStyle/>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endParaRPr lang="en-US" sz="1500" kern="0" dirty="0" smtClean="0">
              <a:latin typeface="+mn-lt"/>
            </a:endParaRPr>
          </a:p>
          <a:p>
            <a:pPr marL="298450" lvl="0" indent="-298450" algn="l">
              <a:spcBef>
                <a:spcPct val="20000"/>
              </a:spcBef>
            </a:pPr>
            <a:r>
              <a:rPr lang="en-US" sz="1800" kern="0" dirty="0" smtClean="0">
                <a:latin typeface="+mn-lt"/>
              </a:rPr>
              <a:t>Fabric-attached MetroCluster expands high-availability up to 100km</a:t>
            </a:r>
            <a:endParaRPr lang="en-US" sz="1500" kern="0" dirty="0" smtClean="0">
              <a:latin typeface="+mn-lt"/>
            </a:endParaRPr>
          </a:p>
        </p:txBody>
      </p:sp>
      <p:sp>
        <p:nvSpPr>
          <p:cNvPr id="80" name="TextBox 52"/>
          <p:cNvSpPr txBox="1">
            <a:spLocks noChangeArrowheads="1"/>
          </p:cNvSpPr>
          <p:nvPr/>
        </p:nvSpPr>
        <p:spPr bwMode="auto">
          <a:xfrm>
            <a:off x="6930437" y="1156791"/>
            <a:ext cx="840295" cy="40011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smtClean="0"/>
              <a:t>Site </a:t>
            </a:r>
            <a:r>
              <a:rPr lang="en-US" dirty="0"/>
              <a:t>2</a:t>
            </a:r>
          </a:p>
        </p:txBody>
      </p:sp>
      <p:sp>
        <p:nvSpPr>
          <p:cNvPr id="81" name="TextBox 50"/>
          <p:cNvSpPr txBox="1">
            <a:spLocks noChangeArrowheads="1"/>
          </p:cNvSpPr>
          <p:nvPr/>
        </p:nvSpPr>
        <p:spPr bwMode="auto">
          <a:xfrm>
            <a:off x="2216469" y="1156791"/>
            <a:ext cx="840295" cy="400110"/>
          </a:xfrm>
          <a:prstGeom prst="rect">
            <a:avLst/>
          </a:prstGeom>
          <a:noFill/>
          <a:ln w="9525">
            <a:noFill/>
            <a:miter lim="800000"/>
            <a:headEnd/>
            <a:tailEnd/>
          </a:ln>
        </p:spPr>
        <p:txBody>
          <a:bodyPr wrap="none">
            <a:spAutoFit/>
          </a:bodyPr>
          <a:lstStyle/>
          <a:p>
            <a:pPr algn="ctr">
              <a:buClr>
                <a:schemeClr val="accent2"/>
              </a:buClr>
              <a:buFont typeface="Wingdings 2" pitchFamily="18" charset="2"/>
              <a:buNone/>
            </a:pPr>
            <a:r>
              <a:rPr lang="en-US" dirty="0" smtClean="0"/>
              <a:t>Site </a:t>
            </a:r>
            <a:r>
              <a:rPr lang="en-US" dirty="0"/>
              <a:t>1</a:t>
            </a:r>
          </a:p>
        </p:txBody>
      </p:sp>
      <p:graphicFrame>
        <p:nvGraphicFramePr>
          <p:cNvPr id="84" name="Object 3"/>
          <p:cNvGraphicFramePr>
            <a:graphicFrameLocks noChangeAspect="1"/>
          </p:cNvGraphicFramePr>
          <p:nvPr/>
        </p:nvGraphicFramePr>
        <p:xfrm>
          <a:off x="1161584" y="3918955"/>
          <a:ext cx="2932112" cy="1270000"/>
        </p:xfrm>
        <a:graphic>
          <a:graphicData uri="http://schemas.openxmlformats.org/presentationml/2006/ole">
            <p:oleObj spid="_x0000_s2051" name="Visio" r:id="rId6" imgW="1765935" imgH="655796" progId="Visio.Drawing.11">
              <p:embed/>
            </p:oleObj>
          </a:graphicData>
        </a:graphic>
      </p:graphicFrame>
      <p:graphicFrame>
        <p:nvGraphicFramePr>
          <p:cNvPr id="85" name="Object 4"/>
          <p:cNvGraphicFramePr>
            <a:graphicFrameLocks noChangeAspect="1"/>
          </p:cNvGraphicFramePr>
          <p:nvPr/>
        </p:nvGraphicFramePr>
        <p:xfrm>
          <a:off x="2153771" y="3949118"/>
          <a:ext cx="890588" cy="736600"/>
        </p:xfrm>
        <a:graphic>
          <a:graphicData uri="http://schemas.openxmlformats.org/presentationml/2006/ole">
            <p:oleObj spid="_x0000_s2052" name="Visio" r:id="rId7" imgW="528161" imgH="373856" progId="Visio.Drawing.11">
              <p:embed/>
            </p:oleObj>
          </a:graphicData>
        </a:graphic>
      </p:graphicFrame>
      <p:graphicFrame>
        <p:nvGraphicFramePr>
          <p:cNvPr id="86" name="Object 5"/>
          <p:cNvGraphicFramePr>
            <a:graphicFrameLocks noChangeAspect="1"/>
          </p:cNvGraphicFramePr>
          <p:nvPr/>
        </p:nvGraphicFramePr>
        <p:xfrm>
          <a:off x="2195046" y="4431718"/>
          <a:ext cx="893763" cy="790575"/>
        </p:xfrm>
        <a:graphic>
          <a:graphicData uri="http://schemas.openxmlformats.org/presentationml/2006/ole">
            <p:oleObj spid="_x0000_s2053" name="Visio" r:id="rId8" imgW="528161" imgH="406718" progId="Visio.Drawing.11">
              <p:embed/>
            </p:oleObj>
          </a:graphicData>
        </a:graphic>
      </p:graphicFrame>
      <p:graphicFrame>
        <p:nvGraphicFramePr>
          <p:cNvPr id="88" name="Object 7"/>
          <p:cNvGraphicFramePr>
            <a:graphicFrameLocks noChangeAspect="1"/>
          </p:cNvGraphicFramePr>
          <p:nvPr/>
        </p:nvGraphicFramePr>
        <p:xfrm>
          <a:off x="5881221" y="3915780"/>
          <a:ext cx="2932113" cy="1270000"/>
        </p:xfrm>
        <a:graphic>
          <a:graphicData uri="http://schemas.openxmlformats.org/presentationml/2006/ole">
            <p:oleObj spid="_x0000_s2055" name="Visio" r:id="rId9" imgW="1765935" imgH="655796" progId="Visio.Drawing.11">
              <p:embed/>
            </p:oleObj>
          </a:graphicData>
        </a:graphic>
      </p:graphicFrame>
      <p:graphicFrame>
        <p:nvGraphicFramePr>
          <p:cNvPr id="89" name="Object 8"/>
          <p:cNvGraphicFramePr>
            <a:graphicFrameLocks noChangeAspect="1"/>
          </p:cNvGraphicFramePr>
          <p:nvPr/>
        </p:nvGraphicFramePr>
        <p:xfrm>
          <a:off x="6867059" y="3934830"/>
          <a:ext cx="890587" cy="736600"/>
        </p:xfrm>
        <a:graphic>
          <a:graphicData uri="http://schemas.openxmlformats.org/presentationml/2006/ole">
            <p:oleObj spid="_x0000_s2056" name="Visio" r:id="rId10" imgW="528161" imgH="373856" progId="Visio.Drawing.11">
              <p:embed/>
            </p:oleObj>
          </a:graphicData>
        </a:graphic>
      </p:graphicFrame>
      <p:graphicFrame>
        <p:nvGraphicFramePr>
          <p:cNvPr id="90" name="Object 9"/>
          <p:cNvGraphicFramePr>
            <a:graphicFrameLocks noChangeAspect="1"/>
          </p:cNvGraphicFramePr>
          <p:nvPr/>
        </p:nvGraphicFramePr>
        <p:xfrm>
          <a:off x="6881346" y="4423780"/>
          <a:ext cx="893763" cy="790575"/>
        </p:xfrm>
        <a:graphic>
          <a:graphicData uri="http://schemas.openxmlformats.org/presentationml/2006/ole">
            <p:oleObj spid="_x0000_s2057" name="Visio" r:id="rId11" imgW="528161" imgH="406718" progId="Visio.Drawing.11">
              <p:embed/>
            </p:oleObj>
          </a:graphicData>
        </a:graphic>
      </p:graphicFrame>
      <p:graphicFrame>
        <p:nvGraphicFramePr>
          <p:cNvPr id="91" name="Object 10"/>
          <p:cNvGraphicFramePr>
            <a:graphicFrameLocks noChangeAspect="1"/>
          </p:cNvGraphicFramePr>
          <p:nvPr/>
        </p:nvGraphicFramePr>
        <p:xfrm>
          <a:off x="5898154" y="4951091"/>
          <a:ext cx="2932113" cy="1270000"/>
        </p:xfrm>
        <a:graphic>
          <a:graphicData uri="http://schemas.openxmlformats.org/presentationml/2006/ole">
            <p:oleObj spid="_x0000_s2058" name="Visio" r:id="rId12" imgW="1765935" imgH="655796" progId="Visio.Drawing.11">
              <p:embed/>
            </p:oleObj>
          </a:graphicData>
        </a:graphic>
      </p:graphicFrame>
      <p:graphicFrame>
        <p:nvGraphicFramePr>
          <p:cNvPr id="92" name="Object 11"/>
          <p:cNvGraphicFramePr>
            <a:graphicFrameLocks noChangeAspect="1"/>
          </p:cNvGraphicFramePr>
          <p:nvPr/>
        </p:nvGraphicFramePr>
        <p:xfrm>
          <a:off x="6883992" y="4970449"/>
          <a:ext cx="890587" cy="736600"/>
        </p:xfrm>
        <a:graphic>
          <a:graphicData uri="http://schemas.openxmlformats.org/presentationml/2006/ole">
            <p:oleObj spid="_x0000_s2059" name="Visio" r:id="rId13" imgW="528161" imgH="373856" progId="Visio.Drawing.11">
              <p:embed/>
            </p:oleObj>
          </a:graphicData>
        </a:graphic>
      </p:graphicFrame>
      <p:graphicFrame>
        <p:nvGraphicFramePr>
          <p:cNvPr id="93" name="Object 12"/>
          <p:cNvGraphicFramePr>
            <a:graphicFrameLocks noChangeAspect="1"/>
          </p:cNvGraphicFramePr>
          <p:nvPr/>
        </p:nvGraphicFramePr>
        <p:xfrm>
          <a:off x="6898279" y="5459399"/>
          <a:ext cx="893763" cy="790575"/>
        </p:xfrm>
        <a:graphic>
          <a:graphicData uri="http://schemas.openxmlformats.org/presentationml/2006/ole">
            <p:oleObj spid="_x0000_s2060" name="Visio" r:id="rId14" imgW="528161" imgH="406718" progId="Visio.Drawing.11">
              <p:embed/>
            </p:oleObj>
          </a:graphicData>
        </a:graphic>
      </p:graphicFrame>
      <p:graphicFrame>
        <p:nvGraphicFramePr>
          <p:cNvPr id="96" name="Object 13"/>
          <p:cNvGraphicFramePr>
            <a:graphicFrameLocks noChangeAspect="1"/>
          </p:cNvGraphicFramePr>
          <p:nvPr/>
        </p:nvGraphicFramePr>
        <p:xfrm>
          <a:off x="1165288" y="4967750"/>
          <a:ext cx="2932113" cy="1270000"/>
        </p:xfrm>
        <a:graphic>
          <a:graphicData uri="http://schemas.openxmlformats.org/presentationml/2006/ole">
            <p:oleObj spid="_x0000_s2061" name="Visio" r:id="rId15" imgW="1765935" imgH="655796" progId="Visio.Drawing.11">
              <p:embed/>
            </p:oleObj>
          </a:graphicData>
        </a:graphic>
      </p:graphicFrame>
      <p:graphicFrame>
        <p:nvGraphicFramePr>
          <p:cNvPr id="97" name="Object 14"/>
          <p:cNvGraphicFramePr>
            <a:graphicFrameLocks noChangeAspect="1"/>
          </p:cNvGraphicFramePr>
          <p:nvPr/>
        </p:nvGraphicFramePr>
        <p:xfrm>
          <a:off x="2151126" y="4986800"/>
          <a:ext cx="890587" cy="736600"/>
        </p:xfrm>
        <a:graphic>
          <a:graphicData uri="http://schemas.openxmlformats.org/presentationml/2006/ole">
            <p:oleObj spid="_x0000_s2062" name="Visio" r:id="rId16" imgW="528161" imgH="373856" progId="Visio.Drawing.11">
              <p:embed/>
            </p:oleObj>
          </a:graphicData>
        </a:graphic>
      </p:graphicFrame>
      <p:graphicFrame>
        <p:nvGraphicFramePr>
          <p:cNvPr id="98" name="Object 15"/>
          <p:cNvGraphicFramePr>
            <a:graphicFrameLocks noChangeAspect="1"/>
          </p:cNvGraphicFramePr>
          <p:nvPr/>
        </p:nvGraphicFramePr>
        <p:xfrm>
          <a:off x="2165413" y="5475750"/>
          <a:ext cx="893763" cy="790575"/>
        </p:xfrm>
        <a:graphic>
          <a:graphicData uri="http://schemas.openxmlformats.org/presentationml/2006/ole">
            <p:oleObj spid="_x0000_s2063" name="Visio" r:id="rId17" imgW="528161" imgH="406718" progId="Visio.Drawing.11">
              <p:embed/>
            </p:oleObj>
          </a:graphicData>
        </a:graphic>
      </p:graphicFrame>
      <p:cxnSp>
        <p:nvCxnSpPr>
          <p:cNvPr id="102" name="Elbow Connector 62"/>
          <p:cNvCxnSpPr>
            <a:stCxn id="151" idx="2"/>
            <a:endCxn id="146" idx="0"/>
          </p:cNvCxnSpPr>
          <p:nvPr/>
        </p:nvCxnSpPr>
        <p:spPr bwMode="gray">
          <a:xfrm rot="16200000" flipH="1">
            <a:off x="2346338" y="4555569"/>
            <a:ext cx="965954" cy="101415"/>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109" name="Elbow Connector 73"/>
          <p:cNvCxnSpPr>
            <a:stCxn id="150" idx="2"/>
            <a:endCxn id="143" idx="0"/>
          </p:cNvCxnSpPr>
          <p:nvPr/>
        </p:nvCxnSpPr>
        <p:spPr bwMode="gray">
          <a:xfrm rot="5400000">
            <a:off x="1907267" y="5200862"/>
            <a:ext cx="976151" cy="118410"/>
          </a:xfrm>
          <a:prstGeom prst="bentConnector3">
            <a:avLst>
              <a:gd name="adj1" fmla="val 50000"/>
            </a:avLst>
          </a:prstGeom>
          <a:solidFill>
            <a:schemeClr val="accent1"/>
          </a:solidFill>
          <a:ln w="19050" cap="flat" cmpd="sng" algn="ctr">
            <a:solidFill>
              <a:schemeClr val="tx1"/>
            </a:solidFill>
            <a:prstDash val="solid"/>
            <a:round/>
            <a:headEnd type="oval" w="med" len="med"/>
            <a:tailEnd type="oval" w="med" len="med"/>
          </a:ln>
          <a:effectLst/>
        </p:spPr>
      </p:cxnSp>
      <p:cxnSp>
        <p:nvCxnSpPr>
          <p:cNvPr id="112" name="Straight Connector 111"/>
          <p:cNvCxnSpPr/>
          <p:nvPr/>
        </p:nvCxnSpPr>
        <p:spPr bwMode="auto">
          <a:xfrm rot="10800000">
            <a:off x="7139554" y="5817031"/>
            <a:ext cx="98165" cy="6"/>
          </a:xfrm>
          <a:prstGeom prst="line">
            <a:avLst/>
          </a:prstGeom>
          <a:solidFill>
            <a:schemeClr val="accent1"/>
          </a:solidFill>
          <a:ln w="19050" cap="flat" cmpd="sng" algn="ctr">
            <a:solidFill>
              <a:srgbClr val="C00000"/>
            </a:solidFill>
            <a:prstDash val="solid"/>
            <a:round/>
            <a:headEnd type="none" w="med" len="med"/>
            <a:tailEnd type="none" w="med" len="med"/>
          </a:ln>
          <a:effectLst/>
        </p:spPr>
      </p:cxnSp>
      <p:grpSp>
        <p:nvGrpSpPr>
          <p:cNvPr id="2" name="Group 112"/>
          <p:cNvGrpSpPr/>
          <p:nvPr/>
        </p:nvGrpSpPr>
        <p:grpSpPr>
          <a:xfrm>
            <a:off x="2091959" y="2144931"/>
            <a:ext cx="91780" cy="182993"/>
            <a:chOff x="2091959" y="2144931"/>
            <a:chExt cx="91780" cy="182993"/>
          </a:xfrm>
          <a:noFill/>
        </p:grpSpPr>
        <p:sp>
          <p:nvSpPr>
            <p:cNvPr id="114" name="Rectangle 113"/>
            <p:cNvSpPr/>
            <p:nvPr/>
          </p:nvSpPr>
          <p:spPr bwMode="auto">
            <a:xfrm>
              <a:off x="2091959" y="214493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5" name="Rectangle 114"/>
            <p:cNvSpPr/>
            <p:nvPr/>
          </p:nvSpPr>
          <p:spPr bwMode="auto">
            <a:xfrm>
              <a:off x="2091959" y="2242943"/>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 name="Group 115"/>
          <p:cNvGrpSpPr/>
          <p:nvPr/>
        </p:nvGrpSpPr>
        <p:grpSpPr>
          <a:xfrm>
            <a:off x="6816359" y="2144931"/>
            <a:ext cx="91780" cy="182993"/>
            <a:chOff x="2244359" y="2297331"/>
            <a:chExt cx="91780" cy="182993"/>
          </a:xfrm>
          <a:noFill/>
        </p:grpSpPr>
        <p:sp>
          <p:nvSpPr>
            <p:cNvPr id="117" name="Rectangle 116"/>
            <p:cNvSpPr/>
            <p:nvPr/>
          </p:nvSpPr>
          <p:spPr bwMode="auto">
            <a:xfrm>
              <a:off x="2244359" y="229733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8" name="Rectangle 117"/>
            <p:cNvSpPr/>
            <p:nvPr/>
          </p:nvSpPr>
          <p:spPr bwMode="auto">
            <a:xfrm>
              <a:off x="2244359" y="2395343"/>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4" name="Group 121"/>
          <p:cNvGrpSpPr/>
          <p:nvPr/>
        </p:nvGrpSpPr>
        <p:grpSpPr>
          <a:xfrm>
            <a:off x="1833049" y="2870671"/>
            <a:ext cx="1426554" cy="84981"/>
            <a:chOff x="1833049" y="2870671"/>
            <a:chExt cx="1426554" cy="84981"/>
          </a:xfrm>
          <a:noFill/>
        </p:grpSpPr>
        <p:sp>
          <p:nvSpPr>
            <p:cNvPr id="123" name="Rectangle 122"/>
            <p:cNvSpPr/>
            <p:nvPr/>
          </p:nvSpPr>
          <p:spPr bwMode="auto">
            <a:xfrm>
              <a:off x="1833049"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4" name="Rectangle 123"/>
            <p:cNvSpPr/>
            <p:nvPr/>
          </p:nvSpPr>
          <p:spPr bwMode="auto">
            <a:xfrm>
              <a:off x="2189404"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5" name="Rectangle 124"/>
            <p:cNvSpPr/>
            <p:nvPr/>
          </p:nvSpPr>
          <p:spPr bwMode="auto">
            <a:xfrm>
              <a:off x="2811468"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6" name="Rectangle 125"/>
            <p:cNvSpPr/>
            <p:nvPr/>
          </p:nvSpPr>
          <p:spPr bwMode="auto">
            <a:xfrm>
              <a:off x="3167823"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5" name="Group 126"/>
          <p:cNvGrpSpPr/>
          <p:nvPr/>
        </p:nvGrpSpPr>
        <p:grpSpPr>
          <a:xfrm>
            <a:off x="6550657" y="2870671"/>
            <a:ext cx="1426554" cy="84981"/>
            <a:chOff x="1833049" y="2870671"/>
            <a:chExt cx="1426554" cy="84981"/>
          </a:xfrm>
          <a:noFill/>
        </p:grpSpPr>
        <p:sp>
          <p:nvSpPr>
            <p:cNvPr id="128" name="Rectangle 127"/>
            <p:cNvSpPr/>
            <p:nvPr/>
          </p:nvSpPr>
          <p:spPr bwMode="auto">
            <a:xfrm>
              <a:off x="1833049"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9" name="Rectangle 128"/>
            <p:cNvSpPr/>
            <p:nvPr/>
          </p:nvSpPr>
          <p:spPr bwMode="auto">
            <a:xfrm>
              <a:off x="2189404"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0" name="Rectangle 129"/>
            <p:cNvSpPr/>
            <p:nvPr/>
          </p:nvSpPr>
          <p:spPr bwMode="auto">
            <a:xfrm>
              <a:off x="2831346"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1" name="Rectangle 130"/>
            <p:cNvSpPr/>
            <p:nvPr/>
          </p:nvSpPr>
          <p:spPr bwMode="auto">
            <a:xfrm>
              <a:off x="3167823" y="2870671"/>
              <a:ext cx="91780" cy="84981"/>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 name="Group 137"/>
          <p:cNvGrpSpPr/>
          <p:nvPr/>
        </p:nvGrpSpPr>
        <p:grpSpPr>
          <a:xfrm>
            <a:off x="2290247" y="4059846"/>
            <a:ext cx="635666" cy="1751751"/>
            <a:chOff x="2290247" y="4059846"/>
            <a:chExt cx="635666" cy="1751751"/>
          </a:xfrm>
          <a:noFill/>
        </p:grpSpPr>
        <p:grpSp>
          <p:nvGrpSpPr>
            <p:cNvPr id="7" name="Group 106"/>
            <p:cNvGrpSpPr/>
            <p:nvPr/>
          </p:nvGrpSpPr>
          <p:grpSpPr>
            <a:xfrm>
              <a:off x="2307242" y="4059846"/>
              <a:ext cx="618671" cy="712146"/>
              <a:chOff x="2307242" y="4059846"/>
              <a:chExt cx="618671" cy="712146"/>
            </a:xfrm>
            <a:grpFill/>
          </p:grpSpPr>
          <p:grpSp>
            <p:nvGrpSpPr>
              <p:cNvPr id="8" name="Group 102"/>
              <p:cNvGrpSpPr/>
              <p:nvPr/>
            </p:nvGrpSpPr>
            <p:grpSpPr>
              <a:xfrm>
                <a:off x="2732718" y="4059846"/>
                <a:ext cx="193195" cy="63454"/>
                <a:chOff x="2732718" y="4059846"/>
                <a:chExt cx="193195" cy="63454"/>
              </a:xfrm>
              <a:grpFill/>
            </p:grpSpPr>
            <p:sp>
              <p:nvSpPr>
                <p:cNvPr id="151" name="Rectangle 150"/>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2" name="Rectangle 151"/>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9" name="Group 103"/>
              <p:cNvGrpSpPr/>
              <p:nvPr/>
            </p:nvGrpSpPr>
            <p:grpSpPr>
              <a:xfrm>
                <a:off x="2307242" y="4708538"/>
                <a:ext cx="193195" cy="63454"/>
                <a:chOff x="2732718" y="4059846"/>
                <a:chExt cx="193195" cy="63454"/>
              </a:xfrm>
              <a:grpFill/>
            </p:grpSpPr>
            <p:sp>
              <p:nvSpPr>
                <p:cNvPr id="149" name="Rectangle 148"/>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0" name="Rectangle 149"/>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 name="Group 110"/>
            <p:cNvGrpSpPr/>
            <p:nvPr/>
          </p:nvGrpSpPr>
          <p:grpSpPr>
            <a:xfrm>
              <a:off x="2290247" y="5089254"/>
              <a:ext cx="635666" cy="722343"/>
              <a:chOff x="2290247" y="4059846"/>
              <a:chExt cx="635666" cy="722343"/>
            </a:xfrm>
            <a:grpFill/>
          </p:grpSpPr>
          <p:grpSp>
            <p:nvGrpSpPr>
              <p:cNvPr id="11" name="Group 102"/>
              <p:cNvGrpSpPr/>
              <p:nvPr/>
            </p:nvGrpSpPr>
            <p:grpSpPr>
              <a:xfrm>
                <a:off x="2732718" y="4059846"/>
                <a:ext cx="193195" cy="63454"/>
                <a:chOff x="2732718" y="4059846"/>
                <a:chExt cx="193195" cy="63454"/>
              </a:xfrm>
              <a:grpFill/>
            </p:grpSpPr>
            <p:sp>
              <p:nvSpPr>
                <p:cNvPr id="145" name="Rectangle 144"/>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6" name="Rectangle 145"/>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03"/>
              <p:cNvGrpSpPr/>
              <p:nvPr/>
            </p:nvGrpSpPr>
            <p:grpSpPr>
              <a:xfrm>
                <a:off x="2290247" y="4718735"/>
                <a:ext cx="193195" cy="63454"/>
                <a:chOff x="2715723" y="4070043"/>
                <a:chExt cx="193195" cy="63454"/>
              </a:xfrm>
              <a:grpFill/>
            </p:grpSpPr>
            <p:sp>
              <p:nvSpPr>
                <p:cNvPr id="143" name="Rectangle 142"/>
                <p:cNvSpPr/>
                <p:nvPr/>
              </p:nvSpPr>
              <p:spPr bwMode="auto">
                <a:xfrm>
                  <a:off x="2715723"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4" name="Rectangle 143"/>
                <p:cNvSpPr/>
                <p:nvPr/>
              </p:nvSpPr>
              <p:spPr bwMode="auto">
                <a:xfrm>
                  <a:off x="2817138" y="4070043"/>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grpSp>
        <p:nvGrpSpPr>
          <p:cNvPr id="13" name="Group 152"/>
          <p:cNvGrpSpPr/>
          <p:nvPr/>
        </p:nvGrpSpPr>
        <p:grpSpPr>
          <a:xfrm>
            <a:off x="7001331" y="4052481"/>
            <a:ext cx="635666" cy="1740027"/>
            <a:chOff x="2290247" y="4059846"/>
            <a:chExt cx="635666" cy="1740027"/>
          </a:xfrm>
          <a:noFill/>
        </p:grpSpPr>
        <p:grpSp>
          <p:nvGrpSpPr>
            <p:cNvPr id="14" name="Group 106"/>
            <p:cNvGrpSpPr/>
            <p:nvPr/>
          </p:nvGrpSpPr>
          <p:grpSpPr>
            <a:xfrm>
              <a:off x="2307242" y="4059846"/>
              <a:ext cx="618671" cy="712146"/>
              <a:chOff x="2307242" y="4059846"/>
              <a:chExt cx="618671" cy="712146"/>
            </a:xfrm>
            <a:grpFill/>
          </p:grpSpPr>
          <p:grpSp>
            <p:nvGrpSpPr>
              <p:cNvPr id="15" name="Group 102"/>
              <p:cNvGrpSpPr/>
              <p:nvPr/>
            </p:nvGrpSpPr>
            <p:grpSpPr>
              <a:xfrm>
                <a:off x="2732718" y="4059846"/>
                <a:ext cx="193195" cy="63454"/>
                <a:chOff x="2732718" y="4059846"/>
                <a:chExt cx="193195" cy="63454"/>
              </a:xfrm>
              <a:grpFill/>
            </p:grpSpPr>
            <p:sp>
              <p:nvSpPr>
                <p:cNvPr id="166" name="Rectangle 165"/>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7" name="Rectangle 166"/>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03"/>
              <p:cNvGrpSpPr/>
              <p:nvPr/>
            </p:nvGrpSpPr>
            <p:grpSpPr>
              <a:xfrm>
                <a:off x="2307242" y="4708538"/>
                <a:ext cx="193195" cy="63454"/>
                <a:chOff x="2732718" y="4059846"/>
                <a:chExt cx="193195" cy="63454"/>
              </a:xfrm>
              <a:grpFill/>
            </p:grpSpPr>
            <p:sp>
              <p:nvSpPr>
                <p:cNvPr id="164" name="Rectangle 163"/>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5" name="Rectangle 164"/>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7" name="Group 110"/>
            <p:cNvGrpSpPr/>
            <p:nvPr/>
          </p:nvGrpSpPr>
          <p:grpSpPr>
            <a:xfrm>
              <a:off x="2290247" y="5089254"/>
              <a:ext cx="635666" cy="710619"/>
              <a:chOff x="2290247" y="4059846"/>
              <a:chExt cx="635666" cy="710619"/>
            </a:xfrm>
            <a:grpFill/>
          </p:grpSpPr>
          <p:grpSp>
            <p:nvGrpSpPr>
              <p:cNvPr id="18" name="Group 102"/>
              <p:cNvGrpSpPr/>
              <p:nvPr/>
            </p:nvGrpSpPr>
            <p:grpSpPr>
              <a:xfrm>
                <a:off x="2732718" y="4059846"/>
                <a:ext cx="193195" cy="63454"/>
                <a:chOff x="2732718" y="4059846"/>
                <a:chExt cx="193195" cy="63454"/>
              </a:xfrm>
              <a:grpFill/>
            </p:grpSpPr>
            <p:sp>
              <p:nvSpPr>
                <p:cNvPr id="160" name="Rectangle 159"/>
                <p:cNvSpPr/>
                <p:nvPr/>
              </p:nvSpPr>
              <p:spPr bwMode="auto">
                <a:xfrm>
                  <a:off x="2732718"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1" name="Rectangle 160"/>
                <p:cNvSpPr/>
                <p:nvPr/>
              </p:nvSpPr>
              <p:spPr bwMode="auto">
                <a:xfrm>
                  <a:off x="2834133" y="4059846"/>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9" name="Group 103"/>
              <p:cNvGrpSpPr/>
              <p:nvPr/>
            </p:nvGrpSpPr>
            <p:grpSpPr>
              <a:xfrm>
                <a:off x="2290247" y="4707011"/>
                <a:ext cx="193195" cy="63454"/>
                <a:chOff x="2715723" y="4058319"/>
                <a:chExt cx="193195" cy="63454"/>
              </a:xfrm>
              <a:grpFill/>
            </p:grpSpPr>
            <p:sp>
              <p:nvSpPr>
                <p:cNvPr id="158" name="Rectangle 157"/>
                <p:cNvSpPr/>
                <p:nvPr/>
              </p:nvSpPr>
              <p:spPr bwMode="auto">
                <a:xfrm>
                  <a:off x="2715723" y="4058319"/>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9" name="Rectangle 158"/>
                <p:cNvSpPr/>
                <p:nvPr/>
              </p:nvSpPr>
              <p:spPr bwMode="auto">
                <a:xfrm>
                  <a:off x="2817138" y="4058319"/>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grpSp>
        <p:nvGrpSpPr>
          <p:cNvPr id="20" name="Group 169"/>
          <p:cNvGrpSpPr/>
          <p:nvPr/>
        </p:nvGrpSpPr>
        <p:grpSpPr bwMode="gray">
          <a:xfrm>
            <a:off x="3914789" y="3439715"/>
            <a:ext cx="2017925" cy="382932"/>
            <a:chOff x="3820227" y="3439715"/>
            <a:chExt cx="1954607" cy="382932"/>
          </a:xfrm>
        </p:grpSpPr>
        <p:cxnSp>
          <p:nvCxnSpPr>
            <p:cNvPr id="119" name="Straight Connector 118"/>
            <p:cNvCxnSpPr/>
            <p:nvPr/>
          </p:nvCxnSpPr>
          <p:spPr bwMode="gray">
            <a:xfrm>
              <a:off x="3820227" y="3439715"/>
              <a:ext cx="1954607" cy="1588"/>
            </a:xfrm>
            <a:prstGeom prst="line">
              <a:avLst/>
            </a:prstGeom>
            <a:solidFill>
              <a:schemeClr val="accent1"/>
            </a:solidFill>
            <a:ln w="19050" cap="flat" cmpd="sng" algn="ctr">
              <a:solidFill>
                <a:schemeClr val="accent2"/>
              </a:solidFill>
              <a:prstDash val="solid"/>
              <a:round/>
              <a:headEnd type="oval" w="med" len="med"/>
              <a:tailEnd type="oval" w="med" len="med"/>
            </a:ln>
            <a:effectLst/>
          </p:spPr>
        </p:cxnSp>
        <p:cxnSp>
          <p:nvCxnSpPr>
            <p:cNvPr id="120" name="Straight Connector 119"/>
            <p:cNvCxnSpPr/>
            <p:nvPr/>
          </p:nvCxnSpPr>
          <p:spPr bwMode="gray">
            <a:xfrm>
              <a:off x="3820227" y="3821059"/>
              <a:ext cx="1954607" cy="1588"/>
            </a:xfrm>
            <a:prstGeom prst="line">
              <a:avLst/>
            </a:prstGeom>
            <a:solidFill>
              <a:schemeClr val="accent1"/>
            </a:solidFill>
            <a:ln w="19050" cap="flat" cmpd="sng" algn="ctr">
              <a:solidFill>
                <a:schemeClr val="accent2"/>
              </a:solidFill>
              <a:prstDash val="solid"/>
              <a:round/>
              <a:headEnd type="oval" w="med" len="med"/>
              <a:tailEnd type="oval" w="med" len="med"/>
            </a:ln>
            <a:effectLst/>
          </p:spPr>
        </p:cxnSp>
      </p:grpSp>
      <p:pic>
        <p:nvPicPr>
          <p:cNvPr id="134" name="Picture 36" descr="network_cloud"/>
          <p:cNvPicPr>
            <a:picLocks noChangeAspect="1" noChangeArrowheads="1"/>
          </p:cNvPicPr>
          <p:nvPr/>
        </p:nvPicPr>
        <p:blipFill>
          <a:blip r:embed="rId18" cstate="print"/>
          <a:srcRect/>
          <a:stretch>
            <a:fillRect/>
          </a:stretch>
        </p:blipFill>
        <p:spPr bwMode="auto">
          <a:xfrm>
            <a:off x="4169860" y="3222170"/>
            <a:ext cx="1639645" cy="881743"/>
          </a:xfrm>
          <a:prstGeom prst="rect">
            <a:avLst/>
          </a:prstGeom>
          <a:noFill/>
          <a:ln w="9525">
            <a:noFill/>
            <a:miter lim="800000"/>
            <a:headEnd/>
            <a:tailEnd/>
          </a:ln>
        </p:spPr>
      </p:pic>
      <p:sp>
        <p:nvSpPr>
          <p:cNvPr id="135" name="TextBox 56"/>
          <p:cNvSpPr txBox="1">
            <a:spLocks noChangeArrowheads="1"/>
          </p:cNvSpPr>
          <p:nvPr/>
        </p:nvSpPr>
        <p:spPr bwMode="auto">
          <a:xfrm>
            <a:off x="4517575" y="3408024"/>
            <a:ext cx="1153885" cy="523220"/>
          </a:xfrm>
          <a:prstGeom prst="rect">
            <a:avLst/>
          </a:prstGeom>
          <a:noFill/>
          <a:ln w="9525">
            <a:noFill/>
            <a:miter lim="800000"/>
            <a:headEnd/>
            <a:tailEnd/>
          </a:ln>
        </p:spPr>
        <p:txBody>
          <a:bodyPr wrap="square">
            <a:spAutoFit/>
          </a:bodyPr>
          <a:lstStyle/>
          <a:p>
            <a:pPr algn="ctr">
              <a:buClr>
                <a:schemeClr val="accent2"/>
              </a:buClr>
              <a:buFont typeface="Wingdings 2" pitchFamily="18" charset="2"/>
              <a:buNone/>
            </a:pPr>
            <a:r>
              <a:rPr lang="en-US" sz="1400" dirty="0" smtClean="0"/>
              <a:t>Long </a:t>
            </a:r>
            <a:br>
              <a:rPr lang="en-US" sz="1400" dirty="0" smtClean="0"/>
            </a:br>
            <a:r>
              <a:rPr lang="en-US" sz="1400" dirty="0" smtClean="0"/>
              <a:t>Haul FC</a:t>
            </a:r>
            <a:endParaRPr lang="en-US" sz="1400" dirty="0"/>
          </a:p>
        </p:txBody>
      </p:sp>
      <p:cxnSp>
        <p:nvCxnSpPr>
          <p:cNvPr id="173" name="Elbow Connector 73"/>
          <p:cNvCxnSpPr>
            <a:stCxn id="165" idx="2"/>
            <a:endCxn id="158" idx="0"/>
          </p:cNvCxnSpPr>
          <p:nvPr/>
        </p:nvCxnSpPr>
        <p:spPr bwMode="gray">
          <a:xfrm rot="5400000">
            <a:off x="6624213" y="5187635"/>
            <a:ext cx="964427" cy="118410"/>
          </a:xfrm>
          <a:prstGeom prst="bentConnector3">
            <a:avLst>
              <a:gd name="adj1" fmla="val 50000"/>
            </a:avLst>
          </a:prstGeom>
          <a:solidFill>
            <a:schemeClr val="accent1"/>
          </a:solidFill>
          <a:ln w="19050" cap="flat" cmpd="sng" algn="ctr">
            <a:solidFill>
              <a:schemeClr val="tx1"/>
            </a:solidFill>
            <a:prstDash val="solid"/>
            <a:round/>
            <a:headEnd type="oval" w="med" len="med"/>
            <a:tailEnd type="oval" w="med" len="med"/>
          </a:ln>
          <a:effectLst/>
        </p:spPr>
      </p:cxnSp>
      <p:cxnSp>
        <p:nvCxnSpPr>
          <p:cNvPr id="178" name="Elbow Connector 62"/>
          <p:cNvCxnSpPr>
            <a:stCxn id="166" idx="2"/>
            <a:endCxn id="161" idx="0"/>
          </p:cNvCxnSpPr>
          <p:nvPr/>
        </p:nvCxnSpPr>
        <p:spPr bwMode="gray">
          <a:xfrm rot="16200000" flipH="1">
            <a:off x="7057422" y="4548204"/>
            <a:ext cx="965954" cy="101415"/>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183" name="Elbow Connector 73"/>
          <p:cNvCxnSpPr>
            <a:stCxn id="187" idx="2"/>
            <a:endCxn id="144" idx="0"/>
          </p:cNvCxnSpPr>
          <p:nvPr/>
        </p:nvCxnSpPr>
        <p:spPr bwMode="gray">
          <a:xfrm rot="5400000">
            <a:off x="1610940" y="4715011"/>
            <a:ext cx="1859744" cy="206520"/>
          </a:xfrm>
          <a:prstGeom prst="bentConnector3">
            <a:avLst>
              <a:gd name="adj1" fmla="val 79696"/>
            </a:avLst>
          </a:prstGeom>
          <a:solidFill>
            <a:schemeClr val="accent1"/>
          </a:solidFill>
          <a:ln w="19050" cap="flat" cmpd="sng" algn="ctr">
            <a:solidFill>
              <a:schemeClr val="tx1"/>
            </a:solidFill>
            <a:prstDash val="solid"/>
            <a:round/>
            <a:headEnd type="oval" w="med" len="med"/>
            <a:tailEnd type="oval" w="med" len="med"/>
          </a:ln>
          <a:effectLst/>
        </p:spPr>
      </p:cxnSp>
      <p:sp>
        <p:nvSpPr>
          <p:cNvPr id="187" name="Rectangle 186"/>
          <p:cNvSpPr/>
          <p:nvPr/>
        </p:nvSpPr>
        <p:spPr bwMode="auto">
          <a:xfrm>
            <a:off x="2598182" y="3824945"/>
            <a:ext cx="91780" cy="63454"/>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auto">
          <a:xfrm>
            <a:off x="7220103" y="3824945"/>
            <a:ext cx="91780" cy="63454"/>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91" name="Elbow Connector 73"/>
          <p:cNvCxnSpPr>
            <a:stCxn id="190" idx="2"/>
            <a:endCxn id="159" idx="0"/>
          </p:cNvCxnSpPr>
          <p:nvPr/>
        </p:nvCxnSpPr>
        <p:spPr bwMode="gray">
          <a:xfrm rot="5400000">
            <a:off x="6286988" y="4750048"/>
            <a:ext cx="1840655" cy="117357"/>
          </a:xfrm>
          <a:prstGeom prst="bentConnector3">
            <a:avLst>
              <a:gd name="adj1" fmla="val 84180"/>
            </a:avLst>
          </a:prstGeom>
          <a:solidFill>
            <a:schemeClr val="accent1"/>
          </a:solidFill>
          <a:ln w="19050" cap="flat" cmpd="sng" algn="ctr">
            <a:solidFill>
              <a:schemeClr val="tx1"/>
            </a:solidFill>
            <a:prstDash val="solid"/>
            <a:round/>
            <a:headEnd type="oval" w="med" len="med"/>
            <a:tailEnd type="oval" w="med" len="med"/>
          </a:ln>
          <a:effectLst/>
        </p:spPr>
      </p:cxnSp>
      <p:sp>
        <p:nvSpPr>
          <p:cNvPr id="200" name="Rectangle 199"/>
          <p:cNvSpPr/>
          <p:nvPr/>
        </p:nvSpPr>
        <p:spPr bwMode="auto">
          <a:xfrm flipV="1">
            <a:off x="2833706" y="3516086"/>
            <a:ext cx="72780" cy="308859"/>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1" name="Rectangle 200"/>
          <p:cNvSpPr/>
          <p:nvPr/>
        </p:nvSpPr>
        <p:spPr bwMode="auto">
          <a:xfrm>
            <a:off x="7547987" y="3494314"/>
            <a:ext cx="93784" cy="45719"/>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202" name="Elbow Connector 62"/>
          <p:cNvCxnSpPr>
            <a:stCxn id="152" idx="0"/>
            <a:endCxn id="200" idx="2"/>
          </p:cNvCxnSpPr>
          <p:nvPr/>
        </p:nvCxnSpPr>
        <p:spPr bwMode="gray">
          <a:xfrm rot="16200000" flipV="1">
            <a:off x="2603180" y="3783002"/>
            <a:ext cx="543760" cy="9927"/>
          </a:xfrm>
          <a:prstGeom prst="bentConnector5">
            <a:avLst>
              <a:gd name="adj1" fmla="val 21600"/>
              <a:gd name="adj2" fmla="val -410708"/>
              <a:gd name="adj3" fmla="val 77979"/>
            </a:avLst>
          </a:prstGeom>
          <a:solidFill>
            <a:schemeClr val="accent1"/>
          </a:solidFill>
          <a:ln w="19050" cap="flat" cmpd="sng" algn="ctr">
            <a:solidFill>
              <a:schemeClr val="tx2"/>
            </a:solidFill>
            <a:prstDash val="solid"/>
            <a:round/>
            <a:headEnd type="oval" w="med" len="med"/>
            <a:tailEnd type="oval" w="med" len="med"/>
          </a:ln>
          <a:effectLst/>
        </p:spPr>
      </p:cxnSp>
      <p:cxnSp>
        <p:nvCxnSpPr>
          <p:cNvPr id="205" name="Elbow Connector 62"/>
          <p:cNvCxnSpPr>
            <a:stCxn id="167" idx="0"/>
            <a:endCxn id="201" idx="2"/>
          </p:cNvCxnSpPr>
          <p:nvPr/>
        </p:nvCxnSpPr>
        <p:spPr bwMode="gray">
          <a:xfrm rot="5400000" flipH="1" flipV="1">
            <a:off x="7336769" y="3794371"/>
            <a:ext cx="512448" cy="3772"/>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grpSp>
        <p:nvGrpSpPr>
          <p:cNvPr id="21" name="Group 214"/>
          <p:cNvGrpSpPr/>
          <p:nvPr/>
        </p:nvGrpSpPr>
        <p:grpSpPr>
          <a:xfrm>
            <a:off x="2131770" y="3390865"/>
            <a:ext cx="1029240" cy="63454"/>
            <a:chOff x="2261074" y="3390865"/>
            <a:chExt cx="1029240" cy="63454"/>
          </a:xfrm>
          <a:noFill/>
        </p:grpSpPr>
        <p:sp>
          <p:nvSpPr>
            <p:cNvPr id="209" name="Rectangle 208"/>
            <p:cNvSpPr/>
            <p:nvPr/>
          </p:nvSpPr>
          <p:spPr bwMode="auto">
            <a:xfrm>
              <a:off x="272980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0" name="Rectangle 209"/>
            <p:cNvSpPr/>
            <p:nvPr/>
          </p:nvSpPr>
          <p:spPr bwMode="auto">
            <a:xfrm>
              <a:off x="2964169"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1" name="Rectangle 210"/>
            <p:cNvSpPr/>
            <p:nvPr/>
          </p:nvSpPr>
          <p:spPr bwMode="auto">
            <a:xfrm>
              <a:off x="226107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2" name="Rectangle 211"/>
            <p:cNvSpPr/>
            <p:nvPr/>
          </p:nvSpPr>
          <p:spPr bwMode="auto">
            <a:xfrm>
              <a:off x="2495439"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3" name="Rectangle 212"/>
            <p:cNvSpPr/>
            <p:nvPr/>
          </p:nvSpPr>
          <p:spPr bwMode="auto">
            <a:xfrm>
              <a:off x="319853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215"/>
          <p:cNvGrpSpPr/>
          <p:nvPr/>
        </p:nvGrpSpPr>
        <p:grpSpPr>
          <a:xfrm>
            <a:off x="6890657" y="3390865"/>
            <a:ext cx="898901" cy="223192"/>
            <a:chOff x="2261074" y="3390865"/>
            <a:chExt cx="1029240" cy="63454"/>
          </a:xfrm>
          <a:noFill/>
        </p:grpSpPr>
        <p:sp>
          <p:nvSpPr>
            <p:cNvPr id="217" name="Rectangle 216"/>
            <p:cNvSpPr/>
            <p:nvPr/>
          </p:nvSpPr>
          <p:spPr bwMode="auto">
            <a:xfrm>
              <a:off x="272980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8" name="Rectangle 217"/>
            <p:cNvSpPr/>
            <p:nvPr/>
          </p:nvSpPr>
          <p:spPr bwMode="auto">
            <a:xfrm>
              <a:off x="2964169"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9" name="Rectangle 218"/>
            <p:cNvSpPr/>
            <p:nvPr/>
          </p:nvSpPr>
          <p:spPr bwMode="auto">
            <a:xfrm>
              <a:off x="226107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0" name="Rectangle 219"/>
            <p:cNvSpPr/>
            <p:nvPr/>
          </p:nvSpPr>
          <p:spPr bwMode="auto">
            <a:xfrm>
              <a:off x="2495439"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1" name="Rectangle 220"/>
            <p:cNvSpPr/>
            <p:nvPr/>
          </p:nvSpPr>
          <p:spPr bwMode="auto">
            <a:xfrm>
              <a:off x="3198534" y="3390865"/>
              <a:ext cx="91780" cy="63454"/>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cxnSp>
        <p:nvCxnSpPr>
          <p:cNvPr id="222" name="Elbow Connector 62"/>
          <p:cNvCxnSpPr>
            <a:stCxn id="123" idx="2"/>
            <a:endCxn id="211" idx="0"/>
          </p:cNvCxnSpPr>
          <p:nvPr/>
        </p:nvCxnSpPr>
        <p:spPr bwMode="gray">
          <a:xfrm rot="16200000" flipH="1">
            <a:off x="1810693" y="3023897"/>
            <a:ext cx="435213" cy="298721"/>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225" name="Elbow Connector 62"/>
          <p:cNvCxnSpPr>
            <a:stCxn id="115" idx="2"/>
            <a:endCxn id="212" idx="0"/>
          </p:cNvCxnSpPr>
          <p:nvPr/>
        </p:nvCxnSpPr>
        <p:spPr bwMode="gray">
          <a:xfrm rot="16200000" flipH="1">
            <a:off x="1743467" y="2722306"/>
            <a:ext cx="1062941" cy="274176"/>
          </a:xfrm>
          <a:prstGeom prst="bentConnector3">
            <a:avLst>
              <a:gd name="adj1" fmla="val 13132"/>
            </a:avLst>
          </a:prstGeom>
          <a:solidFill>
            <a:schemeClr val="accent1"/>
          </a:solidFill>
          <a:ln w="19050" cap="flat" cmpd="sng" algn="ctr">
            <a:solidFill>
              <a:schemeClr val="tx2"/>
            </a:solidFill>
            <a:prstDash val="solid"/>
            <a:round/>
            <a:headEnd type="oval" w="med" len="med"/>
            <a:tailEnd type="oval" w="med" len="med"/>
          </a:ln>
          <a:effectLst/>
        </p:spPr>
      </p:cxnSp>
      <p:cxnSp>
        <p:nvCxnSpPr>
          <p:cNvPr id="228" name="Elbow Connector 62"/>
          <p:cNvCxnSpPr>
            <a:stCxn id="125" idx="2"/>
            <a:endCxn id="209" idx="0"/>
          </p:cNvCxnSpPr>
          <p:nvPr/>
        </p:nvCxnSpPr>
        <p:spPr bwMode="gray">
          <a:xfrm rot="5400000">
            <a:off x="2534268" y="3067774"/>
            <a:ext cx="435213" cy="210968"/>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232" name="Elbow Connector 73"/>
          <p:cNvCxnSpPr>
            <a:stCxn id="124" idx="2"/>
          </p:cNvCxnSpPr>
          <p:nvPr/>
        </p:nvCxnSpPr>
        <p:spPr bwMode="gray">
          <a:xfrm rot="16200000" flipH="1">
            <a:off x="1969545" y="3221401"/>
            <a:ext cx="799919" cy="268420"/>
          </a:xfrm>
          <a:prstGeom prst="bentConnector3">
            <a:avLst>
              <a:gd name="adj1" fmla="val 39113"/>
            </a:avLst>
          </a:prstGeom>
          <a:solidFill>
            <a:schemeClr val="accent1"/>
          </a:solidFill>
          <a:ln w="19050" cap="flat" cmpd="sng" algn="ctr">
            <a:solidFill>
              <a:schemeClr val="tx1"/>
            </a:solidFill>
            <a:prstDash val="solid"/>
            <a:round/>
            <a:headEnd type="oval" w="med" len="med"/>
            <a:tailEnd type="oval" w="med" len="med"/>
          </a:ln>
          <a:effectLst/>
        </p:spPr>
      </p:cxnSp>
      <p:cxnSp>
        <p:nvCxnSpPr>
          <p:cNvPr id="236" name="Elbow Connector 73"/>
          <p:cNvCxnSpPr>
            <a:stCxn id="126" idx="2"/>
          </p:cNvCxnSpPr>
          <p:nvPr/>
        </p:nvCxnSpPr>
        <p:spPr bwMode="gray">
          <a:xfrm rot="5400000">
            <a:off x="2747226" y="3310855"/>
            <a:ext cx="821691" cy="111284"/>
          </a:xfrm>
          <a:prstGeom prst="bentConnector3">
            <a:avLst>
              <a:gd name="adj1" fmla="val 50000"/>
            </a:avLst>
          </a:prstGeom>
          <a:solidFill>
            <a:schemeClr val="accent1"/>
          </a:solidFill>
          <a:ln w="19050" cap="flat" cmpd="sng" algn="ctr">
            <a:solidFill>
              <a:schemeClr val="tx1"/>
            </a:solidFill>
            <a:prstDash val="solid"/>
            <a:round/>
            <a:headEnd type="oval" w="med" len="med"/>
            <a:tailEnd type="oval" w="med" len="med"/>
          </a:ln>
          <a:effectLst/>
        </p:spPr>
      </p:cxnSp>
      <p:cxnSp>
        <p:nvCxnSpPr>
          <p:cNvPr id="240" name="Elbow Connector 62"/>
          <p:cNvCxnSpPr>
            <a:stCxn id="128" idx="2"/>
            <a:endCxn id="219" idx="0"/>
          </p:cNvCxnSpPr>
          <p:nvPr/>
        </p:nvCxnSpPr>
        <p:spPr bwMode="gray">
          <a:xfrm rot="16200000" flipH="1">
            <a:off x="6546035" y="3006163"/>
            <a:ext cx="435213" cy="334189"/>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241" name="Elbow Connector 62"/>
          <p:cNvCxnSpPr>
            <a:stCxn id="118" idx="2"/>
            <a:endCxn id="220" idx="0"/>
          </p:cNvCxnSpPr>
          <p:nvPr/>
        </p:nvCxnSpPr>
        <p:spPr bwMode="gray">
          <a:xfrm rot="16200000" flipH="1">
            <a:off x="6467365" y="2722807"/>
            <a:ext cx="1062941" cy="273173"/>
          </a:xfrm>
          <a:prstGeom prst="bentConnector3">
            <a:avLst>
              <a:gd name="adj1" fmla="val 11084"/>
            </a:avLst>
          </a:prstGeom>
          <a:solidFill>
            <a:schemeClr val="accent1"/>
          </a:solidFill>
          <a:ln w="19050" cap="flat" cmpd="sng" algn="ctr">
            <a:solidFill>
              <a:schemeClr val="tx2"/>
            </a:solidFill>
            <a:prstDash val="solid"/>
            <a:round/>
            <a:headEnd type="oval" w="med" len="med"/>
            <a:tailEnd type="oval" w="med" len="med"/>
          </a:ln>
          <a:effectLst/>
        </p:spPr>
      </p:cxnSp>
      <p:cxnSp>
        <p:nvCxnSpPr>
          <p:cNvPr id="242" name="Elbow Connector 62"/>
          <p:cNvCxnSpPr>
            <a:stCxn id="130" idx="2"/>
            <a:endCxn id="217" idx="0"/>
          </p:cNvCxnSpPr>
          <p:nvPr/>
        </p:nvCxnSpPr>
        <p:spPr bwMode="gray">
          <a:xfrm rot="5400000">
            <a:off x="7249870" y="3045890"/>
            <a:ext cx="435213" cy="254736"/>
          </a:xfrm>
          <a:prstGeom prst="bentConnector3">
            <a:avLst>
              <a:gd name="adj1" fmla="val 50000"/>
            </a:avLst>
          </a:prstGeom>
          <a:solidFill>
            <a:schemeClr val="accent1"/>
          </a:solidFill>
          <a:ln w="19050" cap="flat" cmpd="sng" algn="ctr">
            <a:solidFill>
              <a:schemeClr val="tx2"/>
            </a:solidFill>
            <a:prstDash val="solid"/>
            <a:round/>
            <a:headEnd type="oval" w="med" len="med"/>
            <a:tailEnd type="oval" w="med" len="med"/>
          </a:ln>
          <a:effectLst/>
        </p:spPr>
      </p:cxnSp>
      <p:cxnSp>
        <p:nvCxnSpPr>
          <p:cNvPr id="243" name="Elbow Connector 73"/>
          <p:cNvCxnSpPr>
            <a:stCxn id="129" idx="2"/>
          </p:cNvCxnSpPr>
          <p:nvPr/>
        </p:nvCxnSpPr>
        <p:spPr bwMode="gray">
          <a:xfrm rot="16200000" flipH="1">
            <a:off x="6810292" y="3098262"/>
            <a:ext cx="767265" cy="482044"/>
          </a:xfrm>
          <a:prstGeom prst="bentConnector3">
            <a:avLst>
              <a:gd name="adj1" fmla="val 50000"/>
            </a:avLst>
          </a:prstGeom>
          <a:solidFill>
            <a:schemeClr val="accent1"/>
          </a:solidFill>
          <a:ln w="19050" cap="flat" cmpd="sng" algn="ctr">
            <a:solidFill>
              <a:schemeClr val="tx1"/>
            </a:solidFill>
            <a:prstDash val="solid"/>
            <a:round/>
            <a:headEnd type="oval" w="med" len="med"/>
            <a:tailEnd type="oval" w="med" len="med"/>
          </a:ln>
          <a:effectLst/>
        </p:spPr>
      </p:cxnSp>
      <p:cxnSp>
        <p:nvCxnSpPr>
          <p:cNvPr id="244" name="Elbow Connector 73"/>
          <p:cNvCxnSpPr>
            <a:stCxn id="131" idx="2"/>
          </p:cNvCxnSpPr>
          <p:nvPr/>
        </p:nvCxnSpPr>
        <p:spPr bwMode="gray">
          <a:xfrm rot="5400000">
            <a:off x="7419244" y="3254379"/>
            <a:ext cx="810805" cy="213350"/>
          </a:xfrm>
          <a:prstGeom prst="bentConnector3">
            <a:avLst>
              <a:gd name="adj1" fmla="val 50000"/>
            </a:avLst>
          </a:prstGeom>
          <a:solidFill>
            <a:schemeClr val="accent1"/>
          </a:solidFill>
          <a:ln w="19050" cap="flat" cmpd="sng" algn="ctr">
            <a:solidFill>
              <a:schemeClr val="tx1"/>
            </a:solidFill>
            <a:prstDash val="solid"/>
            <a:round/>
            <a:headEnd type="oval" w="med" len="med"/>
            <a:tailEnd type="oval" w="med" len="med"/>
          </a:ln>
          <a:effectLst/>
        </p:spPr>
      </p:cxnSp>
      <p:sp>
        <p:nvSpPr>
          <p:cNvPr id="132" name="TextBox 131"/>
          <p:cNvSpPr txBox="1"/>
          <p:nvPr/>
        </p:nvSpPr>
        <p:spPr>
          <a:xfrm>
            <a:off x="4354292" y="4201887"/>
            <a:ext cx="1375889" cy="400110"/>
          </a:xfrm>
          <a:prstGeom prst="rect">
            <a:avLst/>
          </a:prstGeom>
          <a:noFill/>
        </p:spPr>
        <p:txBody>
          <a:bodyPr wrap="none" rtlCol="0">
            <a:spAutoFit/>
          </a:bodyPr>
          <a:lstStyle/>
          <a:p>
            <a:r>
              <a:rPr lang="en-US" dirty="0" smtClean="0"/>
              <a:t>Disk traffic</a:t>
            </a:r>
            <a:endParaRPr lang="en-US" dirty="0"/>
          </a:p>
        </p:txBody>
      </p:sp>
      <p:cxnSp>
        <p:nvCxnSpPr>
          <p:cNvPr id="133" name="Straight Arrow Connector 6"/>
          <p:cNvCxnSpPr>
            <a:cxnSpLocks noChangeShapeType="1"/>
          </p:cNvCxnSpPr>
          <p:nvPr/>
        </p:nvCxnSpPr>
        <p:spPr bwMode="auto">
          <a:xfrm rot="10800000">
            <a:off x="4082144" y="3842658"/>
            <a:ext cx="478971" cy="402775"/>
          </a:xfrm>
          <a:prstGeom prst="straightConnector1">
            <a:avLst/>
          </a:prstGeom>
          <a:noFill/>
          <a:ln w="28575" algn="ctr">
            <a:solidFill>
              <a:schemeClr val="hlink"/>
            </a:solidFill>
            <a:round/>
            <a:headEnd/>
            <a:tailEnd type="triangle" w="med" len="med"/>
          </a:ln>
        </p:spPr>
      </p:cxnSp>
      <p:cxnSp>
        <p:nvCxnSpPr>
          <p:cNvPr id="138" name="Straight Arrow Connector 6"/>
          <p:cNvCxnSpPr>
            <a:cxnSpLocks noChangeShapeType="1"/>
          </p:cNvCxnSpPr>
          <p:nvPr/>
        </p:nvCxnSpPr>
        <p:spPr bwMode="auto">
          <a:xfrm rot="16200000" flipH="1">
            <a:off x="5377543" y="2993570"/>
            <a:ext cx="402771" cy="359229"/>
          </a:xfrm>
          <a:prstGeom prst="straightConnector1">
            <a:avLst/>
          </a:prstGeom>
          <a:noFill/>
          <a:ln w="28575" algn="ctr">
            <a:solidFill>
              <a:schemeClr val="hlink"/>
            </a:solidFill>
            <a:round/>
            <a:headEnd/>
            <a:tailEnd type="triangle" w="med" len="med"/>
          </a:ln>
        </p:spPr>
      </p:cxnSp>
      <p:sp>
        <p:nvSpPr>
          <p:cNvPr id="116" name="TextBox 115"/>
          <p:cNvSpPr txBox="1"/>
          <p:nvPr/>
        </p:nvSpPr>
        <p:spPr>
          <a:xfrm>
            <a:off x="4190999" y="2481942"/>
            <a:ext cx="1600201" cy="707886"/>
          </a:xfrm>
          <a:prstGeom prst="rect">
            <a:avLst/>
          </a:prstGeom>
          <a:noFill/>
        </p:spPr>
        <p:txBody>
          <a:bodyPr wrap="square" rtlCol="0">
            <a:spAutoFit/>
          </a:bodyPr>
          <a:lstStyle/>
          <a:p>
            <a:pPr algn="ctr"/>
            <a:r>
              <a:rPr lang="en-US" dirty="0" smtClean="0"/>
              <a:t>Interconnect</a:t>
            </a:r>
          </a:p>
          <a:p>
            <a:pPr algn="ctr"/>
            <a:r>
              <a:rPr lang="en-US" dirty="0" smtClean="0"/>
              <a:t>traffic</a:t>
            </a:r>
            <a:endParaRPr lang="en-US" dirty="0"/>
          </a:p>
        </p:txBody>
      </p:sp>
      <p:cxnSp>
        <p:nvCxnSpPr>
          <p:cNvPr id="140" name="Elbow Connector 62"/>
          <p:cNvCxnSpPr/>
          <p:nvPr/>
        </p:nvCxnSpPr>
        <p:spPr bwMode="gray">
          <a:xfrm rot="16200000" flipH="1">
            <a:off x="6396671" y="2989442"/>
            <a:ext cx="1220820" cy="289665"/>
          </a:xfrm>
          <a:prstGeom prst="bentConnector3">
            <a:avLst>
              <a:gd name="adj1" fmla="val 17008"/>
            </a:avLst>
          </a:prstGeom>
          <a:solidFill>
            <a:schemeClr val="accent1"/>
          </a:solidFill>
          <a:ln w="19050" cap="flat" cmpd="sng" algn="ctr">
            <a:solidFill>
              <a:schemeClr val="tx1"/>
            </a:solidFill>
            <a:prstDash val="solid"/>
            <a:round/>
            <a:headEnd type="oval" w="med" len="med"/>
            <a:tailEnd type="oval" w="med" len="med"/>
          </a:ln>
          <a:effectLst/>
        </p:spPr>
      </p:cxnSp>
      <p:cxnSp>
        <p:nvCxnSpPr>
          <p:cNvPr id="171" name="Elbow Connector 62"/>
          <p:cNvCxnSpPr/>
          <p:nvPr/>
        </p:nvCxnSpPr>
        <p:spPr bwMode="gray">
          <a:xfrm rot="16200000" flipH="1">
            <a:off x="1672270" y="3000327"/>
            <a:ext cx="1220820" cy="289665"/>
          </a:xfrm>
          <a:prstGeom prst="bentConnector3">
            <a:avLst>
              <a:gd name="adj1" fmla="val 17008"/>
            </a:avLst>
          </a:prstGeom>
          <a:solidFill>
            <a:schemeClr val="accent1"/>
          </a:solidFill>
          <a:ln w="19050" cap="flat" cmpd="sng" algn="ctr">
            <a:solidFill>
              <a:schemeClr val="tx1"/>
            </a:solidFill>
            <a:prstDash val="solid"/>
            <a:round/>
            <a:headEnd type="oval" w="med" len="med"/>
            <a:tailEnd type="oval" w="med" len="med"/>
          </a:ln>
          <a:effectLst/>
        </p:spPr>
      </p:cxnSp>
      <p:sp>
        <p:nvSpPr>
          <p:cNvPr id="174" name="TextBox 173"/>
          <p:cNvSpPr txBox="1"/>
          <p:nvPr/>
        </p:nvSpPr>
        <p:spPr>
          <a:xfrm>
            <a:off x="130632" y="3243943"/>
            <a:ext cx="1154483" cy="400110"/>
          </a:xfrm>
          <a:prstGeom prst="rect">
            <a:avLst/>
          </a:prstGeom>
          <a:noFill/>
        </p:spPr>
        <p:txBody>
          <a:bodyPr wrap="none" rtlCol="0">
            <a:spAutoFit/>
          </a:bodyPr>
          <a:lstStyle/>
          <a:p>
            <a:r>
              <a:rPr lang="en-US" dirty="0" smtClean="0"/>
              <a:t>Switch 1</a:t>
            </a:r>
            <a:endParaRPr lang="en-US" dirty="0"/>
          </a:p>
        </p:txBody>
      </p:sp>
      <p:sp>
        <p:nvSpPr>
          <p:cNvPr id="175" name="TextBox 174"/>
          <p:cNvSpPr txBox="1"/>
          <p:nvPr/>
        </p:nvSpPr>
        <p:spPr>
          <a:xfrm>
            <a:off x="141516" y="3592285"/>
            <a:ext cx="1154483" cy="400110"/>
          </a:xfrm>
          <a:prstGeom prst="rect">
            <a:avLst/>
          </a:prstGeom>
          <a:noFill/>
        </p:spPr>
        <p:txBody>
          <a:bodyPr wrap="none" rtlCol="0">
            <a:spAutoFit/>
          </a:bodyPr>
          <a:lstStyle/>
          <a:p>
            <a:r>
              <a:rPr lang="en-US" dirty="0" smtClean="0"/>
              <a:t>Switch 2</a:t>
            </a:r>
            <a:endParaRPr lang="en-US" dirty="0"/>
          </a:p>
        </p:txBody>
      </p:sp>
      <p:sp>
        <p:nvSpPr>
          <p:cNvPr id="176" name="TextBox 175"/>
          <p:cNvSpPr txBox="1"/>
          <p:nvPr/>
        </p:nvSpPr>
        <p:spPr>
          <a:xfrm>
            <a:off x="8643273" y="3233057"/>
            <a:ext cx="327334" cy="400110"/>
          </a:xfrm>
          <a:prstGeom prst="rect">
            <a:avLst/>
          </a:prstGeom>
          <a:noFill/>
        </p:spPr>
        <p:txBody>
          <a:bodyPr wrap="none" rtlCol="0">
            <a:spAutoFit/>
          </a:bodyPr>
          <a:lstStyle/>
          <a:p>
            <a:r>
              <a:rPr lang="en-US" dirty="0" smtClean="0"/>
              <a:t>3</a:t>
            </a:r>
            <a:endParaRPr lang="en-US" dirty="0"/>
          </a:p>
        </p:txBody>
      </p:sp>
      <p:sp>
        <p:nvSpPr>
          <p:cNvPr id="177" name="TextBox 176"/>
          <p:cNvSpPr txBox="1"/>
          <p:nvPr/>
        </p:nvSpPr>
        <p:spPr>
          <a:xfrm>
            <a:off x="8654157" y="3581399"/>
            <a:ext cx="327334" cy="400110"/>
          </a:xfrm>
          <a:prstGeom prst="rect">
            <a:avLst/>
          </a:prstGeom>
          <a:noFill/>
        </p:spPr>
        <p:txBody>
          <a:bodyPr wrap="none" rtlCol="0">
            <a:spAutoFit/>
          </a:bodyPr>
          <a:lstStyle/>
          <a:p>
            <a:r>
              <a:rPr lang="en-US" dirty="0" smtClean="0"/>
              <a:t>4</a:t>
            </a:r>
            <a:endParaRPr lang="en-US" dirty="0"/>
          </a:p>
        </p:txBody>
      </p:sp>
      <p:graphicFrame>
        <p:nvGraphicFramePr>
          <p:cNvPr id="2069" name="Object 21"/>
          <p:cNvGraphicFramePr>
            <a:graphicFrameLocks noChangeAspect="1"/>
          </p:cNvGraphicFramePr>
          <p:nvPr/>
        </p:nvGraphicFramePr>
        <p:xfrm>
          <a:off x="5856514" y="3568702"/>
          <a:ext cx="3276600" cy="871538"/>
        </p:xfrm>
        <a:graphic>
          <a:graphicData uri="http://schemas.openxmlformats.org/presentationml/2006/ole">
            <p:oleObj spid="_x0000_s2069" name="Visio" r:id="rId19" imgW="680752" imgH="193358" progId="Visio.Drawing.11">
              <p:embed/>
            </p:oleObj>
          </a:graphicData>
        </a:graphic>
      </p:graphicFrame>
      <p:graphicFrame>
        <p:nvGraphicFramePr>
          <p:cNvPr id="2068" name="Object 20"/>
          <p:cNvGraphicFramePr>
            <a:graphicFrameLocks noChangeAspect="1"/>
          </p:cNvGraphicFramePr>
          <p:nvPr/>
        </p:nvGraphicFramePr>
        <p:xfrm>
          <a:off x="5845401" y="3209927"/>
          <a:ext cx="3276600" cy="871538"/>
        </p:xfrm>
        <a:graphic>
          <a:graphicData uri="http://schemas.openxmlformats.org/presentationml/2006/ole">
            <p:oleObj spid="_x0000_s2068" name="Visio" r:id="rId20" imgW="680752" imgH="193358" progId="Visio.Drawing.11">
              <p:embed/>
            </p:oleObj>
          </a:graphicData>
        </a:graphic>
      </p:graphicFrame>
      <p:graphicFrame>
        <p:nvGraphicFramePr>
          <p:cNvPr id="2067" name="Object 19"/>
          <p:cNvGraphicFramePr>
            <a:graphicFrameLocks noChangeAspect="1"/>
          </p:cNvGraphicFramePr>
          <p:nvPr/>
        </p:nvGraphicFramePr>
        <p:xfrm>
          <a:off x="1144361" y="3569158"/>
          <a:ext cx="3276600" cy="871538"/>
        </p:xfrm>
        <a:graphic>
          <a:graphicData uri="http://schemas.openxmlformats.org/presentationml/2006/ole">
            <p:oleObj spid="_x0000_s2067" name="Visio" r:id="rId21" imgW="680752" imgH="193358" progId="Visio.Drawing.11">
              <p:embed/>
            </p:oleObj>
          </a:graphicData>
        </a:graphic>
      </p:graphicFrame>
      <p:graphicFrame>
        <p:nvGraphicFramePr>
          <p:cNvPr id="2065" name="Object 17"/>
          <p:cNvGraphicFramePr>
            <a:graphicFrameLocks noChangeAspect="1"/>
          </p:cNvGraphicFramePr>
          <p:nvPr/>
        </p:nvGraphicFramePr>
        <p:xfrm>
          <a:off x="1132795" y="3210608"/>
          <a:ext cx="3276600" cy="871537"/>
        </p:xfrm>
        <a:graphic>
          <a:graphicData uri="http://schemas.openxmlformats.org/presentationml/2006/ole">
            <p:oleObj spid="_x0000_s2065" name="Visio" r:id="rId22" imgW="680752" imgH="193358" progId="Visio.Drawing.11">
              <p:embed/>
            </p:oleObj>
          </a:graphicData>
        </a:graphic>
      </p:graphicFrame>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Supported Configurations</a:t>
            </a:r>
            <a:endParaRPr lang="en-US" dirty="0"/>
          </a:p>
        </p:txBody>
      </p:sp>
      <p:sp>
        <p:nvSpPr>
          <p:cNvPr id="4" name="Content Placeholder 3"/>
          <p:cNvSpPr>
            <a:spLocks noGrp="1"/>
          </p:cNvSpPr>
          <p:nvPr>
            <p:ph idx="1"/>
          </p:nvPr>
        </p:nvSpPr>
        <p:spPr/>
        <p:txBody>
          <a:bodyPr/>
          <a:lstStyle/>
          <a:p>
            <a:r>
              <a:rPr lang="en-US" sz="2000" dirty="0" smtClean="0"/>
              <a:t>Storage System Platforms:</a:t>
            </a:r>
          </a:p>
          <a:p>
            <a:pPr lvl="1"/>
            <a:r>
              <a:rPr lang="en-US" sz="2000" dirty="0" smtClean="0"/>
              <a:t>FAS3040/3070</a:t>
            </a:r>
          </a:p>
          <a:p>
            <a:pPr lvl="1"/>
            <a:r>
              <a:rPr lang="en-US" sz="2000" dirty="0" smtClean="0"/>
              <a:t>FAS31XX (two single-controller chassis)</a:t>
            </a:r>
          </a:p>
          <a:p>
            <a:pPr lvl="1"/>
            <a:r>
              <a:rPr lang="en-US" sz="2000" dirty="0" smtClean="0"/>
              <a:t>FAS60XX</a:t>
            </a:r>
          </a:p>
          <a:p>
            <a:r>
              <a:rPr lang="en-US" sz="2000" dirty="0" smtClean="0"/>
              <a:t>Fabric-attached MetroCluster supports:</a:t>
            </a:r>
          </a:p>
          <a:p>
            <a:pPr lvl="1"/>
            <a:r>
              <a:rPr lang="en-US" sz="2000" dirty="0" smtClean="0"/>
              <a:t>Brocade switches</a:t>
            </a:r>
          </a:p>
          <a:p>
            <a:pPr lvl="2"/>
            <a:r>
              <a:rPr lang="en-US" sz="1800" dirty="0" smtClean="0"/>
              <a:t>Brocade 200E</a:t>
            </a:r>
          </a:p>
          <a:p>
            <a:pPr lvl="2"/>
            <a:r>
              <a:rPr lang="en-US" sz="1800" dirty="0" smtClean="0"/>
              <a:t>Brocade 5000</a:t>
            </a:r>
          </a:p>
          <a:p>
            <a:pPr lvl="2"/>
            <a:r>
              <a:rPr lang="en-US" sz="1800" dirty="0" smtClean="0"/>
              <a:t>Brocade 300</a:t>
            </a:r>
          </a:p>
          <a:p>
            <a:pPr lvl="2"/>
            <a:r>
              <a:rPr lang="en-US" sz="1800" dirty="0" smtClean="0"/>
              <a:t>Brocade 5100</a:t>
            </a:r>
          </a:p>
          <a:p>
            <a:pPr lvl="1"/>
            <a:r>
              <a:rPr lang="en-US" sz="2000" dirty="0" smtClean="0"/>
              <a:t>Brocade Fabric Operating System version 6.0.x or later</a:t>
            </a:r>
          </a:p>
          <a:p>
            <a:pPr lvl="1"/>
            <a:r>
              <a:rPr lang="en-US" sz="2000" dirty="0" smtClean="0"/>
              <a:t>Brocade licenses:</a:t>
            </a:r>
          </a:p>
          <a:p>
            <a:pPr lvl="2"/>
            <a:r>
              <a:rPr lang="en-US" sz="1800" dirty="0" smtClean="0"/>
              <a:t>Full-fabric license</a:t>
            </a:r>
          </a:p>
          <a:p>
            <a:pPr lvl="2"/>
            <a:r>
              <a:rPr lang="en-US" sz="1800" dirty="0" smtClean="0"/>
              <a:t>Extended distance license (if over 10km)</a:t>
            </a:r>
          </a:p>
          <a:p>
            <a:pPr lvl="2"/>
            <a:r>
              <a:rPr lang="en-US" sz="1800" dirty="0" smtClean="0"/>
              <a:t>Ports-on-demand licenses for additional ports if necessary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Channels</a:t>
            </a:r>
            <a:endParaRPr lang="en-US" dirty="0"/>
          </a:p>
        </p:txBody>
      </p:sp>
      <p:sp>
        <p:nvSpPr>
          <p:cNvPr id="3" name="Content Placeholder 2"/>
          <p:cNvSpPr>
            <a:spLocks noGrp="1"/>
          </p:cNvSpPr>
          <p:nvPr>
            <p:ph idx="1"/>
          </p:nvPr>
        </p:nvSpPr>
        <p:spPr/>
        <p:txBody>
          <a:bodyPr/>
          <a:lstStyle/>
          <a:p>
            <a:r>
              <a:rPr lang="en-US" dirty="0" smtClean="0"/>
              <a:t>Virtual channels (VC) separate traffic when the distance between switches is less than 10km</a:t>
            </a:r>
          </a:p>
          <a:p>
            <a:endParaRPr lang="en-US" dirty="0" smtClean="0"/>
          </a:p>
          <a:p>
            <a:endParaRPr lang="en-US" dirty="0" smtClean="0"/>
          </a:p>
          <a:p>
            <a:endParaRPr lang="en-US" dirty="0" smtClean="0"/>
          </a:p>
          <a:p>
            <a:r>
              <a:rPr lang="en-US" dirty="0" smtClean="0"/>
              <a:t>Virtual Channel usage</a:t>
            </a:r>
          </a:p>
          <a:p>
            <a:pPr lvl="1"/>
            <a:r>
              <a:rPr lang="en-US" dirty="0" smtClean="0"/>
              <a:t># 2 - Interconnect and ISL</a:t>
            </a:r>
          </a:p>
          <a:p>
            <a:pPr lvl="1"/>
            <a:r>
              <a:rPr lang="en-US" dirty="0" smtClean="0"/>
              <a:t># 3 - FC ports and disk shelves</a:t>
            </a:r>
          </a:p>
          <a:p>
            <a:pPr lvl="1"/>
            <a:r>
              <a:rPr lang="en-US" dirty="0" smtClean="0"/>
              <a:t># 4 - FC ports and disk shelves</a:t>
            </a:r>
          </a:p>
          <a:p>
            <a:pPr lvl="1"/>
            <a:r>
              <a:rPr lang="en-US" dirty="0" smtClean="0"/>
              <a:t># 5 - FC ports and disk shelves</a:t>
            </a:r>
          </a:p>
          <a:p>
            <a:pPr lvl="1"/>
            <a:endParaRPr lang="en-US" dirty="0"/>
          </a:p>
        </p:txBody>
      </p:sp>
      <p:grpSp>
        <p:nvGrpSpPr>
          <p:cNvPr id="35" name="Group 34"/>
          <p:cNvGrpSpPr/>
          <p:nvPr/>
        </p:nvGrpSpPr>
        <p:grpSpPr>
          <a:xfrm>
            <a:off x="7267121" y="2851168"/>
            <a:ext cx="998538" cy="1267675"/>
            <a:chOff x="7267121" y="2851168"/>
            <a:chExt cx="998538" cy="1267675"/>
          </a:xfrm>
        </p:grpSpPr>
        <p:sp>
          <p:nvSpPr>
            <p:cNvPr id="6" name="Text Box 72"/>
            <p:cNvSpPr txBox="1">
              <a:spLocks noChangeArrowheads="1"/>
            </p:cNvSpPr>
            <p:nvPr/>
          </p:nvSpPr>
          <p:spPr bwMode="gray">
            <a:xfrm>
              <a:off x="7267121" y="3181393"/>
              <a:ext cx="996950" cy="276999"/>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VC # 3</a:t>
              </a:r>
              <a:endParaRPr lang="en-US" sz="1200" dirty="0">
                <a:solidFill>
                  <a:schemeClr val="bg2"/>
                </a:solidFill>
                <a:latin typeface="+mn-lt"/>
              </a:endParaRPr>
            </a:p>
          </p:txBody>
        </p:sp>
        <p:sp>
          <p:nvSpPr>
            <p:cNvPr id="7" name="Text Box 73"/>
            <p:cNvSpPr txBox="1">
              <a:spLocks noChangeArrowheads="1"/>
            </p:cNvSpPr>
            <p:nvPr/>
          </p:nvSpPr>
          <p:spPr bwMode="gray">
            <a:xfrm>
              <a:off x="7267121" y="3511618"/>
              <a:ext cx="998538" cy="276999"/>
            </a:xfrm>
            <a:prstGeom prst="rect">
              <a:avLst/>
            </a:prstGeom>
            <a:solidFill>
              <a:schemeClr val="tx2">
                <a:lumMod val="20000"/>
                <a:lumOff val="80000"/>
              </a:schemeClr>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VC # 4</a:t>
              </a:r>
              <a:endParaRPr lang="en-US" sz="1200" dirty="0">
                <a:solidFill>
                  <a:schemeClr val="bg2"/>
                </a:solidFill>
                <a:latin typeface="+mn-lt"/>
              </a:endParaRPr>
            </a:p>
          </p:txBody>
        </p:sp>
        <p:sp>
          <p:nvSpPr>
            <p:cNvPr id="8" name="Text Box 74"/>
            <p:cNvSpPr txBox="1">
              <a:spLocks noChangeArrowheads="1"/>
            </p:cNvSpPr>
            <p:nvPr/>
          </p:nvSpPr>
          <p:spPr bwMode="gray">
            <a:xfrm>
              <a:off x="7267121" y="3841844"/>
              <a:ext cx="995363" cy="276999"/>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VC # 5</a:t>
              </a:r>
              <a:endParaRPr lang="en-US" sz="1200" dirty="0">
                <a:solidFill>
                  <a:schemeClr val="bg1"/>
                </a:solidFill>
                <a:latin typeface="+mn-lt"/>
              </a:endParaRPr>
            </a:p>
          </p:txBody>
        </p:sp>
        <p:sp>
          <p:nvSpPr>
            <p:cNvPr id="9" name="Text Box 75"/>
            <p:cNvSpPr txBox="1">
              <a:spLocks noChangeArrowheads="1"/>
            </p:cNvSpPr>
            <p:nvPr/>
          </p:nvSpPr>
          <p:spPr bwMode="gray">
            <a:xfrm>
              <a:off x="7267121" y="2851168"/>
              <a:ext cx="992188" cy="276999"/>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VC # 2</a:t>
              </a:r>
              <a:endParaRPr lang="en-US" sz="1200" dirty="0">
                <a:solidFill>
                  <a:schemeClr val="bg1"/>
                </a:solidFill>
                <a:latin typeface="+mn-lt"/>
              </a:endParaRPr>
            </a:p>
          </p:txBody>
        </p:sp>
      </p:grpSp>
      <p:grpSp>
        <p:nvGrpSpPr>
          <p:cNvPr id="10" name="Group 9"/>
          <p:cNvGrpSpPr/>
          <p:nvPr/>
        </p:nvGrpSpPr>
        <p:grpSpPr>
          <a:xfrm>
            <a:off x="1128713" y="2427431"/>
            <a:ext cx="6092954" cy="787400"/>
            <a:chOff x="1128713" y="1262629"/>
            <a:chExt cx="6092954" cy="787400"/>
          </a:xfrm>
        </p:grpSpPr>
        <p:sp>
          <p:nvSpPr>
            <p:cNvPr id="11"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1</a:t>
              </a:r>
              <a:endParaRPr lang="en-US" sz="1600" dirty="0">
                <a:latin typeface="+mn-lt"/>
              </a:endParaRPr>
            </a:p>
          </p:txBody>
        </p:sp>
        <p:sp>
          <p:nvSpPr>
            <p:cNvPr id="12"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18"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19"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0"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1"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3"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24"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25"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26"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27"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28"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29"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30"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31"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32"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33"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34"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Cable Types</a:t>
            </a:r>
            <a:endParaRPr lang="en-US" dirty="0"/>
          </a:p>
        </p:txBody>
      </p:sp>
      <p:graphicFrame>
        <p:nvGraphicFramePr>
          <p:cNvPr id="4" name="Content Placeholder 3"/>
          <p:cNvGraphicFramePr>
            <a:graphicFrameLocks noGrp="1"/>
          </p:cNvGraphicFramePr>
          <p:nvPr>
            <p:ph idx="4294967295"/>
          </p:nvPr>
        </p:nvGraphicFramePr>
        <p:xfrm>
          <a:off x="1122363" y="1255713"/>
          <a:ext cx="7804150" cy="3961032"/>
        </p:xfrm>
        <a:graphic>
          <a:graphicData uri="http://schemas.openxmlformats.org/drawingml/2006/table">
            <a:tbl>
              <a:tblPr firstRow="1" bandRow="1">
                <a:tableStyleId>{5C22544A-7EE6-4342-B048-85BDC9FD1C3A}</a:tableStyleId>
              </a:tblPr>
              <a:tblGrid>
                <a:gridCol w="2815617"/>
                <a:gridCol w="2218827"/>
                <a:gridCol w="2769706"/>
              </a:tblGrid>
              <a:tr h="0">
                <a:tc>
                  <a:txBody>
                    <a:bodyPr/>
                    <a:lstStyle/>
                    <a:p>
                      <a:pPr algn="l"/>
                      <a:r>
                        <a:rPr lang="en-US" sz="1600" b="0" dirty="0" smtClean="0"/>
                        <a:t>Fiber Type</a:t>
                      </a:r>
                      <a:endParaRPr lang="en-US" sz="1600" b="0" dirty="0"/>
                    </a:p>
                  </a:txBody>
                  <a:tcPr>
                    <a:lnL w="12700" cmpd="sng">
                      <a:noFill/>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600" b="0" dirty="0" smtClean="0"/>
                        <a:t>Data Rate</a:t>
                      </a:r>
                      <a:endParaRPr lang="en-US" sz="1600" b="0" dirty="0"/>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600" b="0" dirty="0" smtClean="0"/>
                        <a:t>Max Distance (M)</a:t>
                      </a:r>
                      <a:endParaRPr lang="en-US" sz="1600" b="0" dirty="0"/>
                    </a:p>
                  </a:txBody>
                  <a:tcPr>
                    <a:lnL w="1905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r>
              <a:tr h="335128">
                <a:tc rowSpan="3">
                  <a:txBody>
                    <a:bodyPr/>
                    <a:lstStyle/>
                    <a:p>
                      <a:r>
                        <a:rPr lang="en-US" sz="1400" dirty="0" smtClean="0"/>
                        <a:t>OM-2 (50/125UM)</a:t>
                      </a:r>
                      <a:endParaRPr lang="en-US" sz="1400" dirty="0"/>
                    </a:p>
                  </a:txBody>
                  <a:tcPr>
                    <a:lnL w="12700" cmpd="sng">
                      <a:noFill/>
                    </a:lnL>
                    <a:lnR w="19050" cap="flat" cmpd="sng" algn="ctr">
                      <a:solidFill>
                        <a:schemeClr val="accent1"/>
                      </a:solidFill>
                      <a:prstDash val="solid"/>
                      <a:round/>
                      <a:headEnd type="none" w="med" len="med"/>
                      <a:tailEnd type="none" w="med" len="med"/>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38100" cmpd="sng">
                      <a:noFill/>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300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150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rowSpan="3">
                  <a:txBody>
                    <a:bodyPr/>
                    <a:lstStyle/>
                    <a:p>
                      <a:r>
                        <a:rPr lang="en-US" sz="1400" dirty="0" smtClean="0"/>
                        <a:t>OM-3 (50/125UM)</a:t>
                      </a:r>
                      <a:endParaRPr lang="en-US" sz="1400" dirty="0"/>
                    </a:p>
                  </a:txBody>
                  <a:tcP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860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270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rowSpan="3">
                  <a:txBody>
                    <a:bodyPr/>
                    <a:lstStyle/>
                    <a:p>
                      <a:r>
                        <a:rPr lang="en-US" sz="1400" dirty="0" smtClean="0"/>
                        <a:t>OM-3+</a:t>
                      </a:r>
                      <a:endParaRPr lang="en-US" sz="1400" dirty="0"/>
                    </a:p>
                  </a:txBody>
                  <a:tcP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110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2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750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335128">
                <a:tc vMerge="1">
                  <a:txBody>
                    <a:bodyPr/>
                    <a:lstStyle/>
                    <a:p>
                      <a:endParaRPr lang="en-US"/>
                    </a:p>
                  </a:txBody>
                  <a:tcPr/>
                </a:tc>
                <a:tc>
                  <a:txBody>
                    <a:bodyPr/>
                    <a:lstStyle/>
                    <a:p>
                      <a:pPr algn="ctr"/>
                      <a:r>
                        <a:rPr lang="en-US" sz="1400" dirty="0" smtClean="0"/>
                        <a:t>4</a:t>
                      </a:r>
                      <a:r>
                        <a:rPr lang="en-US" sz="1400" baseline="0" dirty="0" smtClean="0"/>
                        <a:t> Gb/s</a:t>
                      </a:r>
                      <a:endParaRPr lang="en-US" sz="1400" dirty="0"/>
                    </a:p>
                  </a:txBody>
                  <a:tcPr anchor="ct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500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r>
                        <a:rPr lang="en-US" sz="1400" dirty="0" smtClean="0"/>
                        <a:t>OS1 Single Mode </a:t>
                      </a:r>
                    </a:p>
                    <a:p>
                      <a:r>
                        <a:rPr lang="en-US" sz="1400" dirty="0" smtClean="0"/>
                        <a:t>(9/125UM)</a:t>
                      </a:r>
                      <a:endParaRPr lang="en-US" sz="1400" dirty="0"/>
                    </a:p>
                  </a:txBody>
                  <a:tcPr>
                    <a:lnL w="12700" cmpd="sng">
                      <a:noFill/>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400" dirty="0" smtClean="0"/>
                        <a:t>2 Gb/s</a:t>
                      </a:r>
                      <a:endParaRPr lang="en-US" sz="1400" dirty="0"/>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10,000*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r>
              <a:tr h="0">
                <a:tc vMerge="1">
                  <a:txBody>
                    <a:bodyPr/>
                    <a:lstStyle/>
                    <a:p>
                      <a:endParaRPr lang="en-US"/>
                    </a:p>
                  </a:txBody>
                  <a:tcPr/>
                </a:tc>
                <a:tc>
                  <a:txBody>
                    <a:bodyPr/>
                    <a:lstStyle/>
                    <a:p>
                      <a:pPr algn="ctr"/>
                      <a:r>
                        <a:rPr lang="en-US" sz="1400" dirty="0" smtClean="0"/>
                        <a:t>4 Gb/s</a:t>
                      </a:r>
                      <a:endParaRPr lang="en-US" sz="1400" dirty="0"/>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400" dirty="0" smtClean="0"/>
                        <a:t>10,000*</a:t>
                      </a:r>
                      <a:endParaRPr lang="en-US" sz="1400" dirty="0"/>
                    </a:p>
                  </a:txBody>
                  <a:tcPr>
                    <a:lnL w="19050" cap="flat" cmpd="sng" algn="ctr">
                      <a:solidFill>
                        <a:schemeClr val="accent1"/>
                      </a:solidFill>
                      <a:prstDash val="solid"/>
                      <a:round/>
                      <a:headEnd type="none" w="med" len="med"/>
                      <a:tailEnd type="none" w="med" len="med"/>
                    </a:lnL>
                    <a:lnR w="12700" cmpd="sng">
                      <a:noFill/>
                    </a:lnR>
                    <a:lnT w="190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5" name="TextBox 4"/>
          <p:cNvSpPr txBox="1"/>
          <p:nvPr/>
        </p:nvSpPr>
        <p:spPr>
          <a:xfrm>
            <a:off x="1013683" y="6014329"/>
            <a:ext cx="8048625" cy="523220"/>
          </a:xfrm>
          <a:prstGeom prst="rect">
            <a:avLst/>
          </a:prstGeom>
          <a:noFill/>
        </p:spPr>
        <p:txBody>
          <a:bodyPr wrap="square" rtlCol="0">
            <a:spAutoFit/>
          </a:bodyPr>
          <a:lstStyle/>
          <a:p>
            <a:pPr algn="l"/>
            <a:r>
              <a:rPr lang="en-US" sz="1400" dirty="0" smtClean="0"/>
              <a:t>*The maximum distance shown here is typically due to the standard 1310nm SFPs; Using 1550nm high-power SFPs, a distance of 70-100km can be achieved</a:t>
            </a:r>
            <a:endParaRPr lang="en-US" sz="1400" dirty="0"/>
          </a:p>
        </p:txBody>
      </p:sp>
      <p:sp>
        <p:nvSpPr>
          <p:cNvPr id="6" name="TextBox 5"/>
          <p:cNvSpPr txBox="1"/>
          <p:nvPr/>
        </p:nvSpPr>
        <p:spPr>
          <a:xfrm>
            <a:off x="1156447" y="5284693"/>
            <a:ext cx="7745506" cy="707886"/>
          </a:xfrm>
          <a:prstGeom prst="rect">
            <a:avLst/>
          </a:prstGeom>
          <a:noFill/>
        </p:spPr>
        <p:txBody>
          <a:bodyPr wrap="square" rtlCol="0">
            <a:spAutoFit/>
          </a:bodyPr>
          <a:lstStyle/>
          <a:p>
            <a:r>
              <a:rPr lang="en-US" dirty="0" smtClean="0"/>
              <a:t>Special cables between the FC switches are required over certain distances</a:t>
            </a:r>
            <a:endParaRPr lang="en-US" dirty="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9" name="Group 198"/>
          <p:cNvGrpSpPr/>
          <p:nvPr/>
        </p:nvGrpSpPr>
        <p:grpSpPr>
          <a:xfrm>
            <a:off x="1477056" y="4735202"/>
            <a:ext cx="6092954" cy="787400"/>
            <a:chOff x="1128713" y="1262629"/>
            <a:chExt cx="6092954" cy="787400"/>
          </a:xfrm>
        </p:grpSpPr>
        <p:sp>
          <p:nvSpPr>
            <p:cNvPr id="200"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2</a:t>
              </a:r>
              <a:endParaRPr lang="en-US" sz="1600" dirty="0">
                <a:latin typeface="+mn-lt"/>
              </a:endParaRPr>
            </a:p>
          </p:txBody>
        </p:sp>
        <p:sp>
          <p:nvSpPr>
            <p:cNvPr id="201"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207"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208"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09"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10"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12"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213"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214"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215"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216"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217"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218"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219"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220"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221"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222"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223"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grpSp>
        <p:nvGrpSpPr>
          <p:cNvPr id="97" name="Group 96"/>
          <p:cNvGrpSpPr/>
          <p:nvPr/>
        </p:nvGrpSpPr>
        <p:grpSpPr>
          <a:xfrm>
            <a:off x="1477056" y="3526888"/>
            <a:ext cx="6092954" cy="787400"/>
            <a:chOff x="1128713" y="1262629"/>
            <a:chExt cx="6092954" cy="787400"/>
          </a:xfrm>
        </p:grpSpPr>
        <p:sp>
          <p:nvSpPr>
            <p:cNvPr id="101"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1</a:t>
              </a:r>
              <a:endParaRPr lang="en-US" sz="1600" dirty="0">
                <a:latin typeface="+mn-lt"/>
              </a:endParaRPr>
            </a:p>
          </p:txBody>
        </p:sp>
        <p:sp>
          <p:nvSpPr>
            <p:cNvPr id="105"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155"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156"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157"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172"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178"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181"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187"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188"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189"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190"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191"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192"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193"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194"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195"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196"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sp>
        <p:nvSpPr>
          <p:cNvPr id="150530" name="Rectangle 2"/>
          <p:cNvSpPr>
            <a:spLocks noGrp="1" noChangeArrowheads="1"/>
          </p:cNvSpPr>
          <p:nvPr>
            <p:ph type="title"/>
          </p:nvPr>
        </p:nvSpPr>
        <p:spPr/>
        <p:txBody>
          <a:bodyPr/>
          <a:lstStyle/>
          <a:p>
            <a:r>
              <a:rPr lang="en-US" dirty="0"/>
              <a:t>Cable Local Node (Controller)</a:t>
            </a:r>
          </a:p>
        </p:txBody>
      </p:sp>
      <p:grpSp>
        <p:nvGrpSpPr>
          <p:cNvPr id="2" name="Group 8"/>
          <p:cNvGrpSpPr>
            <a:grpSpLocks/>
          </p:cNvGrpSpPr>
          <p:nvPr/>
        </p:nvGrpSpPr>
        <p:grpSpPr bwMode="gray">
          <a:xfrm>
            <a:off x="2908790" y="1255713"/>
            <a:ext cx="377825" cy="1552575"/>
            <a:chOff x="631" y="1015"/>
            <a:chExt cx="238" cy="978"/>
          </a:xfrm>
        </p:grpSpPr>
        <p:sp>
          <p:nvSpPr>
            <p:cNvPr id="94" name="Rectangle 9"/>
            <p:cNvSpPr>
              <a:spLocks noChangeArrowheads="1"/>
            </p:cNvSpPr>
            <p:nvPr/>
          </p:nvSpPr>
          <p:spPr bwMode="gray">
            <a:xfrm>
              <a:off x="631" y="1015"/>
              <a:ext cx="238" cy="978"/>
            </a:xfrm>
            <a:prstGeom prst="rect">
              <a:avLst/>
            </a:prstGeom>
            <a:solidFill>
              <a:schemeClr val="accent2">
                <a:alpha val="70000"/>
              </a:schemeClr>
            </a:solidFill>
            <a:ln w="19050">
              <a:solidFill>
                <a:schemeClr val="accent1"/>
              </a:solidFill>
              <a:miter lim="800000"/>
              <a:headEnd/>
              <a:tailEnd/>
            </a:ln>
            <a:effectLst/>
          </p:spPr>
          <p:txBody>
            <a:bodyPr wrap="none" anchor="ctr"/>
            <a:lstStyle/>
            <a:p>
              <a:endParaRPr lang="en-US" dirty="0"/>
            </a:p>
          </p:txBody>
        </p:sp>
        <p:sp>
          <p:nvSpPr>
            <p:cNvPr id="95"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96"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grpSp>
        <p:nvGrpSpPr>
          <p:cNvPr id="3" name="Group 8"/>
          <p:cNvGrpSpPr>
            <a:grpSpLocks/>
          </p:cNvGrpSpPr>
          <p:nvPr/>
        </p:nvGrpSpPr>
        <p:grpSpPr bwMode="gray">
          <a:xfrm>
            <a:off x="2234962" y="1255713"/>
            <a:ext cx="377825" cy="1552575"/>
            <a:chOff x="631" y="1015"/>
            <a:chExt cx="238" cy="978"/>
          </a:xfrm>
        </p:grpSpPr>
        <p:sp>
          <p:nvSpPr>
            <p:cNvPr id="98" name="Rectangle 9"/>
            <p:cNvSpPr>
              <a:spLocks noChangeArrowheads="1"/>
            </p:cNvSpPr>
            <p:nvPr/>
          </p:nvSpPr>
          <p:spPr bwMode="gray">
            <a:xfrm>
              <a:off x="631" y="1015"/>
              <a:ext cx="238" cy="978"/>
            </a:xfrm>
            <a:prstGeom prst="rect">
              <a:avLst/>
            </a:prstGeom>
            <a:solidFill>
              <a:schemeClr val="accent5">
                <a:alpha val="70000"/>
              </a:schemeClr>
            </a:solidFill>
            <a:ln w="19050">
              <a:solidFill>
                <a:schemeClr val="accent1"/>
              </a:solidFill>
              <a:miter lim="800000"/>
              <a:headEnd/>
              <a:tailEnd/>
            </a:ln>
            <a:effectLst/>
          </p:spPr>
          <p:txBody>
            <a:bodyPr wrap="none" anchor="ctr"/>
            <a:lstStyle/>
            <a:p>
              <a:endParaRPr lang="en-US" dirty="0"/>
            </a:p>
          </p:txBody>
        </p:sp>
        <p:sp>
          <p:nvSpPr>
            <p:cNvPr id="99"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100"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grpSp>
        <p:nvGrpSpPr>
          <p:cNvPr id="4" name="Group 8"/>
          <p:cNvGrpSpPr>
            <a:grpSpLocks/>
          </p:cNvGrpSpPr>
          <p:nvPr/>
        </p:nvGrpSpPr>
        <p:grpSpPr bwMode="gray">
          <a:xfrm>
            <a:off x="1536333" y="1255713"/>
            <a:ext cx="377825" cy="1552575"/>
            <a:chOff x="631" y="1015"/>
            <a:chExt cx="238" cy="978"/>
          </a:xfrm>
        </p:grpSpPr>
        <p:sp>
          <p:nvSpPr>
            <p:cNvPr id="102" name="Rectangle 9"/>
            <p:cNvSpPr>
              <a:spLocks noChangeArrowheads="1"/>
            </p:cNvSpPr>
            <p:nvPr/>
          </p:nvSpPr>
          <p:spPr bwMode="gray">
            <a:xfrm>
              <a:off x="631" y="1015"/>
              <a:ext cx="238" cy="978"/>
            </a:xfrm>
            <a:prstGeom prst="rect">
              <a:avLst/>
            </a:prstGeom>
            <a:solidFill>
              <a:schemeClr val="accent5">
                <a:alpha val="70000"/>
              </a:schemeClr>
            </a:solidFill>
            <a:ln w="19050">
              <a:solidFill>
                <a:schemeClr val="accent1"/>
              </a:solidFill>
              <a:miter lim="800000"/>
              <a:headEnd/>
              <a:tailEnd/>
            </a:ln>
            <a:effectLst/>
          </p:spPr>
          <p:txBody>
            <a:bodyPr wrap="none" anchor="ctr"/>
            <a:lstStyle/>
            <a:p>
              <a:endParaRPr lang="en-US" dirty="0"/>
            </a:p>
          </p:txBody>
        </p:sp>
        <p:sp>
          <p:nvSpPr>
            <p:cNvPr id="103"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104"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sp>
        <p:nvSpPr>
          <p:cNvPr id="170" name="Text Box 75"/>
          <p:cNvSpPr txBox="1">
            <a:spLocks noChangeArrowheads="1"/>
          </p:cNvSpPr>
          <p:nvPr/>
        </p:nvSpPr>
        <p:spPr bwMode="gray">
          <a:xfrm>
            <a:off x="1437606" y="2800907"/>
            <a:ext cx="7747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FC</a:t>
            </a:r>
            <a:br>
              <a:rPr lang="en-US" sz="1200" dirty="0" smtClean="0">
                <a:solidFill>
                  <a:schemeClr val="tx2"/>
                </a:solidFill>
              </a:rPr>
            </a:br>
            <a:r>
              <a:rPr lang="en-US" sz="1200" dirty="0" smtClean="0">
                <a:solidFill>
                  <a:schemeClr val="tx2"/>
                </a:solidFill>
              </a:rPr>
              <a:t>HBA</a:t>
            </a:r>
            <a:endParaRPr lang="en-US" sz="1200" dirty="0">
              <a:solidFill>
                <a:schemeClr val="tx2"/>
              </a:solidFill>
            </a:endParaRPr>
          </a:p>
        </p:txBody>
      </p:sp>
      <p:sp>
        <p:nvSpPr>
          <p:cNvPr id="171" name="Text Box 76"/>
          <p:cNvSpPr txBox="1">
            <a:spLocks noChangeArrowheads="1"/>
          </p:cNvSpPr>
          <p:nvPr/>
        </p:nvSpPr>
        <p:spPr bwMode="gray">
          <a:xfrm>
            <a:off x="2823745" y="2800907"/>
            <a:ext cx="9398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Inter-</a:t>
            </a:r>
            <a:br>
              <a:rPr lang="en-US" sz="1200" dirty="0" smtClean="0">
                <a:solidFill>
                  <a:schemeClr val="tx2"/>
                </a:solidFill>
              </a:rPr>
            </a:br>
            <a:r>
              <a:rPr lang="en-US" sz="1200" dirty="0" smtClean="0">
                <a:solidFill>
                  <a:schemeClr val="tx2"/>
                </a:solidFill>
              </a:rPr>
              <a:t>connect</a:t>
            </a:r>
            <a:endParaRPr lang="en-US" sz="1200" dirty="0">
              <a:solidFill>
                <a:schemeClr val="tx2"/>
              </a:solidFill>
            </a:endParaRPr>
          </a:p>
        </p:txBody>
      </p:sp>
      <p:grpSp>
        <p:nvGrpSpPr>
          <p:cNvPr id="11" name="Group 92"/>
          <p:cNvGrpSpPr>
            <a:grpSpLocks/>
          </p:cNvGrpSpPr>
          <p:nvPr/>
        </p:nvGrpSpPr>
        <p:grpSpPr bwMode="gray">
          <a:xfrm>
            <a:off x="1652606" y="1568450"/>
            <a:ext cx="273053" cy="3422649"/>
            <a:chOff x="1041" y="988"/>
            <a:chExt cx="172" cy="2156"/>
          </a:xfrm>
        </p:grpSpPr>
        <p:cxnSp>
          <p:nvCxnSpPr>
            <p:cNvPr id="173" name="AutoShape 79"/>
            <p:cNvCxnSpPr>
              <a:cxnSpLocks noChangeShapeType="1"/>
              <a:stCxn id="104" idx="1"/>
              <a:endCxn id="156" idx="0"/>
            </p:cNvCxnSpPr>
            <p:nvPr/>
          </p:nvCxnSpPr>
          <p:spPr bwMode="gray">
            <a:xfrm rot="10800000" flipH="1" flipV="1">
              <a:off x="1041" y="988"/>
              <a:ext cx="172" cy="1395"/>
            </a:xfrm>
            <a:prstGeom prst="bentConnector4">
              <a:avLst>
                <a:gd name="adj1" fmla="val -163034"/>
                <a:gd name="adj2" fmla="val 79314"/>
              </a:avLst>
            </a:prstGeom>
            <a:noFill/>
            <a:ln w="19050">
              <a:solidFill>
                <a:schemeClr val="tx2"/>
              </a:solidFill>
              <a:miter lim="800000"/>
              <a:headEnd/>
              <a:tailEnd type="triangle" w="med" len="med"/>
            </a:ln>
            <a:effectLst/>
          </p:spPr>
        </p:cxnSp>
        <p:cxnSp>
          <p:nvCxnSpPr>
            <p:cNvPr id="174" name="AutoShape 80"/>
            <p:cNvCxnSpPr>
              <a:cxnSpLocks noChangeShapeType="1"/>
              <a:stCxn id="103" idx="1"/>
              <a:endCxn id="208" idx="0"/>
            </p:cNvCxnSpPr>
            <p:nvPr/>
          </p:nvCxnSpPr>
          <p:spPr bwMode="gray">
            <a:xfrm rot="10800000" flipH="1" flipV="1">
              <a:off x="1041" y="1313"/>
              <a:ext cx="172" cy="1831"/>
            </a:xfrm>
            <a:prstGeom prst="bentConnector4">
              <a:avLst>
                <a:gd name="adj1" fmla="val -83505"/>
                <a:gd name="adj2" fmla="val 79452"/>
              </a:avLst>
            </a:prstGeom>
            <a:noFill/>
            <a:ln w="19050">
              <a:solidFill>
                <a:schemeClr val="tx2"/>
              </a:solidFill>
              <a:miter lim="800000"/>
              <a:headEnd/>
              <a:tailEnd type="triangle" w="med" len="med"/>
            </a:ln>
            <a:effectLst/>
          </p:spPr>
        </p:cxnSp>
      </p:grpSp>
      <p:grpSp>
        <p:nvGrpSpPr>
          <p:cNvPr id="12" name="Group 93"/>
          <p:cNvGrpSpPr>
            <a:grpSpLocks/>
          </p:cNvGrpSpPr>
          <p:nvPr/>
        </p:nvGrpSpPr>
        <p:grpSpPr bwMode="gray">
          <a:xfrm>
            <a:off x="2198695" y="1568451"/>
            <a:ext cx="298451" cy="3422650"/>
            <a:chOff x="1385" y="988"/>
            <a:chExt cx="188" cy="2156"/>
          </a:xfrm>
        </p:grpSpPr>
        <p:cxnSp>
          <p:nvCxnSpPr>
            <p:cNvPr id="176" name="AutoShape 82"/>
            <p:cNvCxnSpPr>
              <a:cxnSpLocks noChangeShapeType="1"/>
              <a:stCxn id="100" idx="1"/>
              <a:endCxn id="157" idx="0"/>
            </p:cNvCxnSpPr>
            <p:nvPr/>
          </p:nvCxnSpPr>
          <p:spPr bwMode="gray">
            <a:xfrm rot="10800000" flipV="1">
              <a:off x="1385" y="988"/>
              <a:ext cx="96" cy="1395"/>
            </a:xfrm>
            <a:prstGeom prst="bentConnector2">
              <a:avLst/>
            </a:prstGeom>
            <a:noFill/>
            <a:ln w="19050">
              <a:solidFill>
                <a:schemeClr val="tx2"/>
              </a:solidFill>
              <a:miter lim="800000"/>
              <a:headEnd/>
              <a:tailEnd type="triangle" w="med" len="med"/>
            </a:ln>
            <a:effectLst/>
          </p:spPr>
        </p:cxnSp>
        <p:cxnSp>
          <p:nvCxnSpPr>
            <p:cNvPr id="177" name="AutoShape 83"/>
            <p:cNvCxnSpPr>
              <a:cxnSpLocks noChangeShapeType="1"/>
              <a:stCxn id="99" idx="3"/>
              <a:endCxn id="209" idx="0"/>
            </p:cNvCxnSpPr>
            <p:nvPr/>
          </p:nvCxnSpPr>
          <p:spPr bwMode="gray">
            <a:xfrm flipH="1">
              <a:off x="1385" y="1313"/>
              <a:ext cx="188" cy="1831"/>
            </a:xfrm>
            <a:prstGeom prst="bentConnector4">
              <a:avLst>
                <a:gd name="adj1" fmla="val -76744"/>
                <a:gd name="adj2" fmla="val 82823"/>
              </a:avLst>
            </a:prstGeom>
            <a:noFill/>
            <a:ln w="19050">
              <a:solidFill>
                <a:schemeClr val="tx2"/>
              </a:solidFill>
              <a:miter lim="800000"/>
              <a:headEnd/>
              <a:tailEnd type="triangle" w="med" len="med"/>
            </a:ln>
            <a:effectLst/>
          </p:spPr>
        </p:cxnSp>
      </p:grpSp>
      <p:grpSp>
        <p:nvGrpSpPr>
          <p:cNvPr id="13" name="Group 94"/>
          <p:cNvGrpSpPr>
            <a:grpSpLocks/>
          </p:cNvGrpSpPr>
          <p:nvPr/>
        </p:nvGrpSpPr>
        <p:grpSpPr bwMode="gray">
          <a:xfrm>
            <a:off x="1652608" y="1568451"/>
            <a:ext cx="1517672" cy="3422650"/>
            <a:chOff x="1041" y="988"/>
            <a:chExt cx="956" cy="2156"/>
          </a:xfrm>
        </p:grpSpPr>
        <p:cxnSp>
          <p:nvCxnSpPr>
            <p:cNvPr id="179" name="AutoShape 85"/>
            <p:cNvCxnSpPr>
              <a:cxnSpLocks noChangeShapeType="1"/>
              <a:stCxn id="96" idx="3"/>
              <a:endCxn id="155" idx="0"/>
            </p:cNvCxnSpPr>
            <p:nvPr/>
          </p:nvCxnSpPr>
          <p:spPr bwMode="gray">
            <a:xfrm flipH="1">
              <a:off x="1041" y="988"/>
              <a:ext cx="956" cy="1395"/>
            </a:xfrm>
            <a:prstGeom prst="bentConnector4">
              <a:avLst>
                <a:gd name="adj1" fmla="val -27253"/>
                <a:gd name="adj2" fmla="val 83746"/>
              </a:avLst>
            </a:prstGeom>
            <a:noFill/>
            <a:ln w="19050">
              <a:solidFill>
                <a:schemeClr val="tx2"/>
              </a:solidFill>
              <a:miter lim="800000"/>
              <a:headEnd/>
              <a:tailEnd type="triangle" w="med" len="med"/>
            </a:ln>
            <a:effectLst/>
          </p:spPr>
        </p:cxnSp>
        <p:cxnSp>
          <p:nvCxnSpPr>
            <p:cNvPr id="180" name="AutoShape 86"/>
            <p:cNvCxnSpPr>
              <a:cxnSpLocks noChangeShapeType="1"/>
              <a:stCxn id="95" idx="3"/>
              <a:endCxn id="207" idx="0"/>
            </p:cNvCxnSpPr>
            <p:nvPr/>
          </p:nvCxnSpPr>
          <p:spPr bwMode="gray">
            <a:xfrm flipH="1">
              <a:off x="1041" y="1313"/>
              <a:ext cx="956" cy="1831"/>
            </a:xfrm>
            <a:prstGeom prst="bentConnector4">
              <a:avLst>
                <a:gd name="adj1" fmla="val -53790"/>
                <a:gd name="adj2" fmla="val 85070"/>
              </a:avLst>
            </a:prstGeom>
            <a:noFill/>
            <a:ln w="19050">
              <a:solidFill>
                <a:schemeClr val="tx2"/>
              </a:solidFill>
              <a:miter lim="800000"/>
              <a:headEnd/>
              <a:tailEnd type="triangle" w="med" len="med"/>
            </a:ln>
            <a:effectLst/>
          </p:spPr>
        </p:cxnSp>
      </p:grpSp>
      <p:sp>
        <p:nvSpPr>
          <p:cNvPr id="186" name="Text Box 75"/>
          <p:cNvSpPr txBox="1">
            <a:spLocks noChangeArrowheads="1"/>
          </p:cNvSpPr>
          <p:nvPr/>
        </p:nvSpPr>
        <p:spPr bwMode="gray">
          <a:xfrm>
            <a:off x="2145933" y="2800907"/>
            <a:ext cx="7747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FC</a:t>
            </a:r>
            <a:br>
              <a:rPr lang="en-US" sz="1200" dirty="0" smtClean="0">
                <a:solidFill>
                  <a:schemeClr val="tx2"/>
                </a:solidFill>
              </a:rPr>
            </a:br>
            <a:r>
              <a:rPr lang="en-US" sz="1200" dirty="0" smtClean="0">
                <a:solidFill>
                  <a:schemeClr val="tx2"/>
                </a:solidFill>
              </a:rPr>
              <a:t>HBA</a:t>
            </a:r>
            <a:endParaRPr lang="en-US" sz="1200" dirty="0">
              <a:solidFill>
                <a:schemeClr val="tx2"/>
              </a:solidFill>
            </a:endParaRPr>
          </a:p>
        </p:txBody>
      </p:sp>
      <p:grpSp>
        <p:nvGrpSpPr>
          <p:cNvPr id="82" name="Group 572"/>
          <p:cNvGrpSpPr/>
          <p:nvPr/>
        </p:nvGrpSpPr>
        <p:grpSpPr>
          <a:xfrm>
            <a:off x="5453743" y="2801487"/>
            <a:ext cx="3222118" cy="3197904"/>
            <a:chOff x="4179738" y="2801487"/>
            <a:chExt cx="4496123" cy="3197904"/>
          </a:xfrm>
        </p:grpSpPr>
        <p:cxnSp>
          <p:nvCxnSpPr>
            <p:cNvPr id="83" name="AutoShape 88"/>
            <p:cNvCxnSpPr>
              <a:cxnSpLocks noChangeShapeType="1"/>
            </p:cNvCxnSpPr>
            <p:nvPr/>
          </p:nvCxnSpPr>
          <p:spPr bwMode="gray">
            <a:xfrm rot="5400000" flipH="1" flipV="1">
              <a:off x="5865379" y="1115846"/>
              <a:ext cx="980988" cy="4352270"/>
            </a:xfrm>
            <a:prstGeom prst="bentConnector2">
              <a:avLst/>
            </a:prstGeom>
            <a:noFill/>
            <a:ln w="19050">
              <a:solidFill>
                <a:schemeClr val="tx2"/>
              </a:solidFill>
              <a:miter lim="800000"/>
              <a:headEnd/>
              <a:tailEnd type="triangle" w="med" len="med"/>
            </a:ln>
            <a:effectLst/>
          </p:spPr>
        </p:cxnSp>
        <p:cxnSp>
          <p:nvCxnSpPr>
            <p:cNvPr id="84" name="AutoShape 89"/>
            <p:cNvCxnSpPr>
              <a:cxnSpLocks noChangeShapeType="1"/>
            </p:cNvCxnSpPr>
            <p:nvPr/>
          </p:nvCxnSpPr>
          <p:spPr bwMode="gray">
            <a:xfrm rot="16200000" flipH="1">
              <a:off x="6067167" y="3390698"/>
              <a:ext cx="721265" cy="4496122"/>
            </a:xfrm>
            <a:prstGeom prst="bentConnector2">
              <a:avLst/>
            </a:prstGeom>
            <a:noFill/>
            <a:ln w="19050">
              <a:solidFill>
                <a:schemeClr val="tx2"/>
              </a:solidFill>
              <a:miter lim="800000"/>
              <a:headEnd/>
              <a:tailEnd type="triangle" w="med" len="med"/>
            </a:ln>
            <a:effectLst/>
          </p:spPr>
        </p:cxnSp>
        <p:sp>
          <p:nvSpPr>
            <p:cNvPr id="85" name="Text Box 95"/>
            <p:cNvSpPr txBox="1">
              <a:spLocks noChangeArrowheads="1"/>
            </p:cNvSpPr>
            <p:nvPr/>
          </p:nvSpPr>
          <p:spPr bwMode="gray">
            <a:xfrm>
              <a:off x="5504411" y="2824898"/>
              <a:ext cx="787400" cy="276999"/>
            </a:xfrm>
            <a:prstGeom prst="rect">
              <a:avLst/>
            </a:prstGeom>
            <a:noFill/>
            <a:ln w="12700">
              <a:noFill/>
              <a:miter lim="800000"/>
              <a:headEnd/>
              <a:tailEnd/>
            </a:ln>
            <a:effectLst/>
          </p:spPr>
          <p:txBody>
            <a:bodyPr anchor="ctr">
              <a:spAutoFit/>
            </a:bodyPr>
            <a:lstStyle/>
            <a:p>
              <a:pPr algn="l">
                <a:spcBef>
                  <a:spcPct val="50000"/>
                </a:spcBef>
              </a:pPr>
              <a:r>
                <a:rPr lang="en-US" sz="1200" dirty="0" smtClean="0">
                  <a:solidFill>
                    <a:schemeClr val="tx2"/>
                  </a:solidFill>
                </a:rPr>
                <a:t>ISL</a:t>
              </a:r>
              <a:endParaRPr lang="en-US" sz="1200" dirty="0">
                <a:solidFill>
                  <a:schemeClr val="tx2"/>
                </a:solidFill>
              </a:endParaRPr>
            </a:p>
          </p:txBody>
        </p:sp>
        <p:sp>
          <p:nvSpPr>
            <p:cNvPr id="86" name="Text Box 96"/>
            <p:cNvSpPr txBox="1">
              <a:spLocks noChangeArrowheads="1"/>
            </p:cNvSpPr>
            <p:nvPr/>
          </p:nvSpPr>
          <p:spPr bwMode="gray">
            <a:xfrm>
              <a:off x="5504411" y="5698507"/>
              <a:ext cx="787400" cy="276999"/>
            </a:xfrm>
            <a:prstGeom prst="rect">
              <a:avLst/>
            </a:prstGeom>
            <a:noFill/>
            <a:ln w="12700">
              <a:noFill/>
              <a:miter lim="800000"/>
              <a:headEnd/>
              <a:tailEnd/>
            </a:ln>
            <a:effectLst/>
          </p:spPr>
          <p:txBody>
            <a:bodyPr anchor="ctr">
              <a:spAutoFit/>
            </a:bodyPr>
            <a:lstStyle/>
            <a:p>
              <a:pPr algn="l">
                <a:spcBef>
                  <a:spcPct val="50000"/>
                </a:spcBef>
              </a:pPr>
              <a:r>
                <a:rPr lang="en-US" sz="1200" dirty="0">
                  <a:solidFill>
                    <a:schemeClr val="tx2"/>
                  </a:solidFill>
                </a:rPr>
                <a:t>ISL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1000"/>
                                        <p:tgtEl>
                                          <p:spTgt spid="1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fade">
                                      <p:cBhvr>
                                        <p:cTn id="18" dur="10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6"/>
                                        </p:tgtEl>
                                        <p:attrNameLst>
                                          <p:attrName>style.visibility</p:attrName>
                                        </p:attrNameLst>
                                      </p:cBhvr>
                                      <p:to>
                                        <p:strVal val="visible"/>
                                      </p:to>
                                    </p:set>
                                    <p:animEffect transition="in" filter="fade">
                                      <p:cBhvr>
                                        <p:cTn id="26" dur="1000"/>
                                        <p:tgtEl>
                                          <p:spTgt spid="18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71" grpId="0"/>
      <p:bldP spid="18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8"/>
          <p:cNvGrpSpPr/>
          <p:nvPr/>
        </p:nvGrpSpPr>
        <p:grpSpPr>
          <a:xfrm>
            <a:off x="1477056" y="4735202"/>
            <a:ext cx="6092954" cy="787400"/>
            <a:chOff x="1128713" y="1262629"/>
            <a:chExt cx="6092954" cy="787400"/>
          </a:xfrm>
        </p:grpSpPr>
        <p:sp>
          <p:nvSpPr>
            <p:cNvPr id="200"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4</a:t>
              </a:r>
              <a:endParaRPr lang="en-US" sz="1600" dirty="0">
                <a:latin typeface="+mn-lt"/>
              </a:endParaRPr>
            </a:p>
          </p:txBody>
        </p:sp>
        <p:sp>
          <p:nvSpPr>
            <p:cNvPr id="201"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207"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208"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09"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10"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12"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213"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214"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215"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216"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217"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218"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219"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220"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221"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222"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223"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grpSp>
        <p:nvGrpSpPr>
          <p:cNvPr id="3" name="Group 96"/>
          <p:cNvGrpSpPr/>
          <p:nvPr/>
        </p:nvGrpSpPr>
        <p:grpSpPr>
          <a:xfrm>
            <a:off x="1477056" y="3526888"/>
            <a:ext cx="6092954" cy="787400"/>
            <a:chOff x="1128713" y="1262629"/>
            <a:chExt cx="6092954" cy="787400"/>
          </a:xfrm>
        </p:grpSpPr>
        <p:sp>
          <p:nvSpPr>
            <p:cNvPr id="101"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3</a:t>
              </a:r>
              <a:endParaRPr lang="en-US" sz="1600" dirty="0">
                <a:latin typeface="+mn-lt"/>
              </a:endParaRPr>
            </a:p>
          </p:txBody>
        </p:sp>
        <p:sp>
          <p:nvSpPr>
            <p:cNvPr id="105"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155"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156"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157"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172"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178"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181"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187"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188"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189"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190"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191"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192"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193"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194"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195"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196"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sp>
        <p:nvSpPr>
          <p:cNvPr id="150530" name="Rectangle 2"/>
          <p:cNvSpPr>
            <a:spLocks noGrp="1" noChangeArrowheads="1"/>
          </p:cNvSpPr>
          <p:nvPr>
            <p:ph type="title"/>
          </p:nvPr>
        </p:nvSpPr>
        <p:spPr/>
        <p:txBody>
          <a:bodyPr/>
          <a:lstStyle/>
          <a:p>
            <a:r>
              <a:rPr lang="en-US" dirty="0"/>
              <a:t>Cable </a:t>
            </a:r>
            <a:r>
              <a:rPr lang="en-US" dirty="0" smtClean="0"/>
              <a:t>Remote </a:t>
            </a:r>
            <a:r>
              <a:rPr lang="en-US" dirty="0"/>
              <a:t>Node (Controller)</a:t>
            </a:r>
          </a:p>
        </p:txBody>
      </p:sp>
      <p:grpSp>
        <p:nvGrpSpPr>
          <p:cNvPr id="4" name="Group 8"/>
          <p:cNvGrpSpPr>
            <a:grpSpLocks/>
          </p:cNvGrpSpPr>
          <p:nvPr/>
        </p:nvGrpSpPr>
        <p:grpSpPr bwMode="gray">
          <a:xfrm>
            <a:off x="2908790" y="1255713"/>
            <a:ext cx="377825" cy="1552575"/>
            <a:chOff x="631" y="1015"/>
            <a:chExt cx="238" cy="978"/>
          </a:xfrm>
        </p:grpSpPr>
        <p:sp>
          <p:nvSpPr>
            <p:cNvPr id="94" name="Rectangle 9"/>
            <p:cNvSpPr>
              <a:spLocks noChangeArrowheads="1"/>
            </p:cNvSpPr>
            <p:nvPr/>
          </p:nvSpPr>
          <p:spPr bwMode="gray">
            <a:xfrm>
              <a:off x="631" y="1015"/>
              <a:ext cx="238" cy="978"/>
            </a:xfrm>
            <a:prstGeom prst="rect">
              <a:avLst/>
            </a:prstGeom>
            <a:solidFill>
              <a:schemeClr val="accent2">
                <a:alpha val="70000"/>
              </a:schemeClr>
            </a:solidFill>
            <a:ln w="19050">
              <a:solidFill>
                <a:schemeClr val="accent1"/>
              </a:solidFill>
              <a:miter lim="800000"/>
              <a:headEnd/>
              <a:tailEnd/>
            </a:ln>
            <a:effectLst/>
          </p:spPr>
          <p:txBody>
            <a:bodyPr wrap="none" anchor="ctr"/>
            <a:lstStyle/>
            <a:p>
              <a:endParaRPr lang="en-US" dirty="0"/>
            </a:p>
          </p:txBody>
        </p:sp>
        <p:sp>
          <p:nvSpPr>
            <p:cNvPr id="95"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96"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grpSp>
        <p:nvGrpSpPr>
          <p:cNvPr id="5" name="Group 8"/>
          <p:cNvGrpSpPr>
            <a:grpSpLocks/>
          </p:cNvGrpSpPr>
          <p:nvPr/>
        </p:nvGrpSpPr>
        <p:grpSpPr bwMode="gray">
          <a:xfrm>
            <a:off x="2234962" y="1255713"/>
            <a:ext cx="377825" cy="1552575"/>
            <a:chOff x="631" y="1015"/>
            <a:chExt cx="238" cy="978"/>
          </a:xfrm>
        </p:grpSpPr>
        <p:sp>
          <p:nvSpPr>
            <p:cNvPr id="98" name="Rectangle 9"/>
            <p:cNvSpPr>
              <a:spLocks noChangeArrowheads="1"/>
            </p:cNvSpPr>
            <p:nvPr/>
          </p:nvSpPr>
          <p:spPr bwMode="gray">
            <a:xfrm>
              <a:off x="631" y="1015"/>
              <a:ext cx="238" cy="978"/>
            </a:xfrm>
            <a:prstGeom prst="rect">
              <a:avLst/>
            </a:prstGeom>
            <a:solidFill>
              <a:schemeClr val="accent5">
                <a:alpha val="70000"/>
              </a:schemeClr>
            </a:solidFill>
            <a:ln w="19050">
              <a:solidFill>
                <a:schemeClr val="accent1"/>
              </a:solidFill>
              <a:miter lim="800000"/>
              <a:headEnd/>
              <a:tailEnd/>
            </a:ln>
            <a:effectLst/>
          </p:spPr>
          <p:txBody>
            <a:bodyPr wrap="none" anchor="ctr"/>
            <a:lstStyle/>
            <a:p>
              <a:endParaRPr lang="en-US" dirty="0"/>
            </a:p>
          </p:txBody>
        </p:sp>
        <p:sp>
          <p:nvSpPr>
            <p:cNvPr id="99"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100"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grpSp>
        <p:nvGrpSpPr>
          <p:cNvPr id="6" name="Group 8"/>
          <p:cNvGrpSpPr>
            <a:grpSpLocks/>
          </p:cNvGrpSpPr>
          <p:nvPr/>
        </p:nvGrpSpPr>
        <p:grpSpPr bwMode="gray">
          <a:xfrm>
            <a:off x="1536333" y="1255713"/>
            <a:ext cx="377825" cy="1552575"/>
            <a:chOff x="631" y="1015"/>
            <a:chExt cx="238" cy="978"/>
          </a:xfrm>
        </p:grpSpPr>
        <p:sp>
          <p:nvSpPr>
            <p:cNvPr id="102" name="Rectangle 9"/>
            <p:cNvSpPr>
              <a:spLocks noChangeArrowheads="1"/>
            </p:cNvSpPr>
            <p:nvPr/>
          </p:nvSpPr>
          <p:spPr bwMode="gray">
            <a:xfrm>
              <a:off x="631" y="1015"/>
              <a:ext cx="238" cy="978"/>
            </a:xfrm>
            <a:prstGeom prst="rect">
              <a:avLst/>
            </a:prstGeom>
            <a:solidFill>
              <a:schemeClr val="accent5">
                <a:alpha val="70000"/>
              </a:schemeClr>
            </a:solidFill>
            <a:ln w="19050">
              <a:solidFill>
                <a:schemeClr val="accent1"/>
              </a:solidFill>
              <a:miter lim="800000"/>
              <a:headEnd/>
              <a:tailEnd/>
            </a:ln>
            <a:effectLst/>
          </p:spPr>
          <p:txBody>
            <a:bodyPr wrap="none" anchor="ctr"/>
            <a:lstStyle/>
            <a:p>
              <a:endParaRPr lang="en-US" dirty="0"/>
            </a:p>
          </p:txBody>
        </p:sp>
        <p:sp>
          <p:nvSpPr>
            <p:cNvPr id="103" name="Rectangle 10"/>
            <p:cNvSpPr>
              <a:spLocks noChangeArrowheads="1"/>
            </p:cNvSpPr>
            <p:nvPr/>
          </p:nvSpPr>
          <p:spPr bwMode="gray">
            <a:xfrm>
              <a:off x="704" y="1446"/>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sp>
          <p:nvSpPr>
            <p:cNvPr id="104" name="Rectangle 11"/>
            <p:cNvSpPr>
              <a:spLocks noChangeArrowheads="1"/>
            </p:cNvSpPr>
            <p:nvPr/>
          </p:nvSpPr>
          <p:spPr bwMode="gray">
            <a:xfrm>
              <a:off x="704" y="1121"/>
              <a:ext cx="92" cy="182"/>
            </a:xfrm>
            <a:prstGeom prst="rect">
              <a:avLst/>
            </a:prstGeom>
            <a:solidFill>
              <a:schemeClr val="bg2"/>
            </a:solidFill>
            <a:ln w="19050">
              <a:solidFill>
                <a:schemeClr val="accent1"/>
              </a:solidFill>
              <a:miter lim="800000"/>
              <a:headEnd/>
              <a:tailEnd/>
            </a:ln>
            <a:effectLst/>
          </p:spPr>
          <p:txBody>
            <a:bodyPr wrap="none" anchor="ctr"/>
            <a:lstStyle/>
            <a:p>
              <a:endParaRPr lang="en-US" dirty="0"/>
            </a:p>
          </p:txBody>
        </p:sp>
      </p:grpSp>
      <p:sp>
        <p:nvSpPr>
          <p:cNvPr id="170" name="Text Box 75"/>
          <p:cNvSpPr txBox="1">
            <a:spLocks noChangeArrowheads="1"/>
          </p:cNvSpPr>
          <p:nvPr/>
        </p:nvSpPr>
        <p:spPr bwMode="gray">
          <a:xfrm>
            <a:off x="1437606" y="2800907"/>
            <a:ext cx="7747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FC</a:t>
            </a:r>
            <a:br>
              <a:rPr lang="en-US" sz="1200" dirty="0" smtClean="0">
                <a:solidFill>
                  <a:schemeClr val="tx2"/>
                </a:solidFill>
              </a:rPr>
            </a:br>
            <a:r>
              <a:rPr lang="en-US" sz="1200" dirty="0" smtClean="0">
                <a:solidFill>
                  <a:schemeClr val="tx2"/>
                </a:solidFill>
              </a:rPr>
              <a:t>HBA</a:t>
            </a:r>
            <a:endParaRPr lang="en-US" sz="1200" dirty="0">
              <a:solidFill>
                <a:schemeClr val="tx2"/>
              </a:solidFill>
            </a:endParaRPr>
          </a:p>
        </p:txBody>
      </p:sp>
      <p:sp>
        <p:nvSpPr>
          <p:cNvPr id="171" name="Text Box 76"/>
          <p:cNvSpPr txBox="1">
            <a:spLocks noChangeArrowheads="1"/>
          </p:cNvSpPr>
          <p:nvPr/>
        </p:nvSpPr>
        <p:spPr bwMode="gray">
          <a:xfrm>
            <a:off x="2823745" y="2800907"/>
            <a:ext cx="9398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Inter-</a:t>
            </a:r>
            <a:br>
              <a:rPr lang="en-US" sz="1200" dirty="0" smtClean="0">
                <a:solidFill>
                  <a:schemeClr val="tx2"/>
                </a:solidFill>
              </a:rPr>
            </a:br>
            <a:r>
              <a:rPr lang="en-US" sz="1200" dirty="0" smtClean="0">
                <a:solidFill>
                  <a:schemeClr val="tx2"/>
                </a:solidFill>
              </a:rPr>
              <a:t>connect</a:t>
            </a:r>
            <a:endParaRPr lang="en-US" sz="1200" dirty="0">
              <a:solidFill>
                <a:schemeClr val="tx2"/>
              </a:solidFill>
            </a:endParaRPr>
          </a:p>
        </p:txBody>
      </p:sp>
      <p:grpSp>
        <p:nvGrpSpPr>
          <p:cNvPr id="7" name="Group 92"/>
          <p:cNvGrpSpPr>
            <a:grpSpLocks/>
          </p:cNvGrpSpPr>
          <p:nvPr/>
        </p:nvGrpSpPr>
        <p:grpSpPr bwMode="gray">
          <a:xfrm>
            <a:off x="1652606" y="1568450"/>
            <a:ext cx="273053" cy="3422649"/>
            <a:chOff x="1041" y="988"/>
            <a:chExt cx="172" cy="2156"/>
          </a:xfrm>
        </p:grpSpPr>
        <p:cxnSp>
          <p:nvCxnSpPr>
            <p:cNvPr id="173" name="AutoShape 79"/>
            <p:cNvCxnSpPr>
              <a:cxnSpLocks noChangeShapeType="1"/>
              <a:stCxn id="104" idx="1"/>
              <a:endCxn id="156" idx="0"/>
            </p:cNvCxnSpPr>
            <p:nvPr/>
          </p:nvCxnSpPr>
          <p:spPr bwMode="gray">
            <a:xfrm rot="10800000" flipH="1" flipV="1">
              <a:off x="1041" y="988"/>
              <a:ext cx="172" cy="1395"/>
            </a:xfrm>
            <a:prstGeom prst="bentConnector4">
              <a:avLst>
                <a:gd name="adj1" fmla="val -163034"/>
                <a:gd name="adj2" fmla="val 79314"/>
              </a:avLst>
            </a:prstGeom>
            <a:noFill/>
            <a:ln w="19050">
              <a:solidFill>
                <a:schemeClr val="tx2"/>
              </a:solidFill>
              <a:miter lim="800000"/>
              <a:headEnd/>
              <a:tailEnd type="triangle" w="med" len="med"/>
            </a:ln>
            <a:effectLst/>
          </p:spPr>
        </p:cxnSp>
        <p:cxnSp>
          <p:nvCxnSpPr>
            <p:cNvPr id="174" name="AutoShape 80"/>
            <p:cNvCxnSpPr>
              <a:cxnSpLocks noChangeShapeType="1"/>
              <a:stCxn id="103" idx="1"/>
              <a:endCxn id="208" idx="0"/>
            </p:cNvCxnSpPr>
            <p:nvPr/>
          </p:nvCxnSpPr>
          <p:spPr bwMode="gray">
            <a:xfrm rot="10800000" flipH="1" flipV="1">
              <a:off x="1041" y="1313"/>
              <a:ext cx="172" cy="1831"/>
            </a:xfrm>
            <a:prstGeom prst="bentConnector4">
              <a:avLst>
                <a:gd name="adj1" fmla="val -83505"/>
                <a:gd name="adj2" fmla="val 79452"/>
              </a:avLst>
            </a:prstGeom>
            <a:noFill/>
            <a:ln w="19050">
              <a:solidFill>
                <a:schemeClr val="tx2"/>
              </a:solidFill>
              <a:miter lim="800000"/>
              <a:headEnd/>
              <a:tailEnd type="triangle" w="med" len="med"/>
            </a:ln>
            <a:effectLst/>
          </p:spPr>
        </p:cxnSp>
      </p:grpSp>
      <p:grpSp>
        <p:nvGrpSpPr>
          <p:cNvPr id="8" name="Group 93"/>
          <p:cNvGrpSpPr>
            <a:grpSpLocks/>
          </p:cNvGrpSpPr>
          <p:nvPr/>
        </p:nvGrpSpPr>
        <p:grpSpPr bwMode="gray">
          <a:xfrm>
            <a:off x="2198695" y="1568451"/>
            <a:ext cx="298451" cy="3422650"/>
            <a:chOff x="1385" y="988"/>
            <a:chExt cx="188" cy="2156"/>
          </a:xfrm>
        </p:grpSpPr>
        <p:cxnSp>
          <p:nvCxnSpPr>
            <p:cNvPr id="176" name="AutoShape 82"/>
            <p:cNvCxnSpPr>
              <a:cxnSpLocks noChangeShapeType="1"/>
              <a:stCxn id="100" idx="1"/>
              <a:endCxn id="157" idx="0"/>
            </p:cNvCxnSpPr>
            <p:nvPr/>
          </p:nvCxnSpPr>
          <p:spPr bwMode="gray">
            <a:xfrm rot="10800000" flipV="1">
              <a:off x="1385" y="988"/>
              <a:ext cx="96" cy="1395"/>
            </a:xfrm>
            <a:prstGeom prst="bentConnector2">
              <a:avLst/>
            </a:prstGeom>
            <a:noFill/>
            <a:ln w="19050">
              <a:solidFill>
                <a:schemeClr val="tx2"/>
              </a:solidFill>
              <a:miter lim="800000"/>
              <a:headEnd/>
              <a:tailEnd type="triangle" w="med" len="med"/>
            </a:ln>
            <a:effectLst/>
          </p:spPr>
        </p:cxnSp>
        <p:cxnSp>
          <p:nvCxnSpPr>
            <p:cNvPr id="177" name="AutoShape 83"/>
            <p:cNvCxnSpPr>
              <a:cxnSpLocks noChangeShapeType="1"/>
              <a:stCxn id="99" idx="3"/>
              <a:endCxn id="209" idx="0"/>
            </p:cNvCxnSpPr>
            <p:nvPr/>
          </p:nvCxnSpPr>
          <p:spPr bwMode="gray">
            <a:xfrm flipH="1">
              <a:off x="1385" y="1313"/>
              <a:ext cx="188" cy="1831"/>
            </a:xfrm>
            <a:prstGeom prst="bentConnector4">
              <a:avLst>
                <a:gd name="adj1" fmla="val -76744"/>
                <a:gd name="adj2" fmla="val 82823"/>
              </a:avLst>
            </a:prstGeom>
            <a:noFill/>
            <a:ln w="19050">
              <a:solidFill>
                <a:schemeClr val="tx2"/>
              </a:solidFill>
              <a:miter lim="800000"/>
              <a:headEnd/>
              <a:tailEnd type="triangle" w="med" len="med"/>
            </a:ln>
            <a:effectLst/>
          </p:spPr>
        </p:cxnSp>
      </p:grpSp>
      <p:grpSp>
        <p:nvGrpSpPr>
          <p:cNvPr id="9" name="Group 94"/>
          <p:cNvGrpSpPr>
            <a:grpSpLocks/>
          </p:cNvGrpSpPr>
          <p:nvPr/>
        </p:nvGrpSpPr>
        <p:grpSpPr bwMode="gray">
          <a:xfrm>
            <a:off x="1652608" y="1568451"/>
            <a:ext cx="1517672" cy="3422650"/>
            <a:chOff x="1041" y="988"/>
            <a:chExt cx="956" cy="2156"/>
          </a:xfrm>
        </p:grpSpPr>
        <p:cxnSp>
          <p:nvCxnSpPr>
            <p:cNvPr id="179" name="AutoShape 85"/>
            <p:cNvCxnSpPr>
              <a:cxnSpLocks noChangeShapeType="1"/>
              <a:stCxn id="96" idx="3"/>
              <a:endCxn id="155" idx="0"/>
            </p:cNvCxnSpPr>
            <p:nvPr/>
          </p:nvCxnSpPr>
          <p:spPr bwMode="gray">
            <a:xfrm flipH="1">
              <a:off x="1041" y="988"/>
              <a:ext cx="956" cy="1395"/>
            </a:xfrm>
            <a:prstGeom prst="bentConnector4">
              <a:avLst>
                <a:gd name="adj1" fmla="val -27253"/>
                <a:gd name="adj2" fmla="val 83746"/>
              </a:avLst>
            </a:prstGeom>
            <a:noFill/>
            <a:ln w="19050">
              <a:solidFill>
                <a:schemeClr val="tx2"/>
              </a:solidFill>
              <a:miter lim="800000"/>
              <a:headEnd/>
              <a:tailEnd type="triangle" w="med" len="med"/>
            </a:ln>
            <a:effectLst/>
          </p:spPr>
        </p:cxnSp>
        <p:cxnSp>
          <p:nvCxnSpPr>
            <p:cNvPr id="180" name="AutoShape 86"/>
            <p:cNvCxnSpPr>
              <a:cxnSpLocks noChangeShapeType="1"/>
              <a:stCxn id="95" idx="3"/>
              <a:endCxn id="207" idx="0"/>
            </p:cNvCxnSpPr>
            <p:nvPr/>
          </p:nvCxnSpPr>
          <p:spPr bwMode="gray">
            <a:xfrm flipH="1">
              <a:off x="1041" y="1313"/>
              <a:ext cx="956" cy="1831"/>
            </a:xfrm>
            <a:prstGeom prst="bentConnector4">
              <a:avLst>
                <a:gd name="adj1" fmla="val -53790"/>
                <a:gd name="adj2" fmla="val 85070"/>
              </a:avLst>
            </a:prstGeom>
            <a:noFill/>
            <a:ln w="19050">
              <a:solidFill>
                <a:schemeClr val="tx2"/>
              </a:solidFill>
              <a:miter lim="800000"/>
              <a:headEnd/>
              <a:tailEnd type="triangle" w="med" len="med"/>
            </a:ln>
            <a:effectLst/>
          </p:spPr>
        </p:cxnSp>
      </p:grpSp>
      <p:grpSp>
        <p:nvGrpSpPr>
          <p:cNvPr id="10" name="Group 572"/>
          <p:cNvGrpSpPr/>
          <p:nvPr/>
        </p:nvGrpSpPr>
        <p:grpSpPr>
          <a:xfrm>
            <a:off x="5453743" y="2801487"/>
            <a:ext cx="3222118" cy="3197904"/>
            <a:chOff x="4179738" y="2801487"/>
            <a:chExt cx="4496123" cy="3197904"/>
          </a:xfrm>
        </p:grpSpPr>
        <p:cxnSp>
          <p:nvCxnSpPr>
            <p:cNvPr id="182" name="AutoShape 88"/>
            <p:cNvCxnSpPr>
              <a:cxnSpLocks noChangeShapeType="1"/>
              <a:stCxn id="189" idx="0"/>
            </p:cNvCxnSpPr>
            <p:nvPr/>
          </p:nvCxnSpPr>
          <p:spPr bwMode="gray">
            <a:xfrm rot="5400000" flipH="1" flipV="1">
              <a:off x="5865379" y="1115846"/>
              <a:ext cx="980988" cy="4352270"/>
            </a:xfrm>
            <a:prstGeom prst="bentConnector2">
              <a:avLst/>
            </a:prstGeom>
            <a:noFill/>
            <a:ln w="19050">
              <a:solidFill>
                <a:schemeClr val="tx2"/>
              </a:solidFill>
              <a:miter lim="800000"/>
              <a:headEnd/>
              <a:tailEnd type="triangle" w="med" len="med"/>
            </a:ln>
            <a:effectLst/>
          </p:spPr>
        </p:cxnSp>
        <p:cxnSp>
          <p:nvCxnSpPr>
            <p:cNvPr id="183" name="AutoShape 89"/>
            <p:cNvCxnSpPr>
              <a:cxnSpLocks noChangeShapeType="1"/>
              <a:stCxn id="216" idx="2"/>
            </p:cNvCxnSpPr>
            <p:nvPr/>
          </p:nvCxnSpPr>
          <p:spPr bwMode="gray">
            <a:xfrm rot="16200000" flipH="1">
              <a:off x="6067167" y="3390698"/>
              <a:ext cx="721265" cy="4496122"/>
            </a:xfrm>
            <a:prstGeom prst="bentConnector2">
              <a:avLst/>
            </a:prstGeom>
            <a:noFill/>
            <a:ln w="19050">
              <a:solidFill>
                <a:schemeClr val="tx2"/>
              </a:solidFill>
              <a:miter lim="800000"/>
              <a:headEnd/>
              <a:tailEnd type="triangle" w="med" len="med"/>
            </a:ln>
            <a:effectLst/>
          </p:spPr>
        </p:cxnSp>
        <p:sp>
          <p:nvSpPr>
            <p:cNvPr id="184" name="Text Box 95"/>
            <p:cNvSpPr txBox="1">
              <a:spLocks noChangeArrowheads="1"/>
            </p:cNvSpPr>
            <p:nvPr/>
          </p:nvSpPr>
          <p:spPr bwMode="gray">
            <a:xfrm>
              <a:off x="5504411" y="2824898"/>
              <a:ext cx="787400" cy="276999"/>
            </a:xfrm>
            <a:prstGeom prst="rect">
              <a:avLst/>
            </a:prstGeom>
            <a:noFill/>
            <a:ln w="12700">
              <a:noFill/>
              <a:miter lim="800000"/>
              <a:headEnd/>
              <a:tailEnd/>
            </a:ln>
            <a:effectLst/>
          </p:spPr>
          <p:txBody>
            <a:bodyPr anchor="ctr">
              <a:spAutoFit/>
            </a:bodyPr>
            <a:lstStyle/>
            <a:p>
              <a:pPr algn="l">
                <a:spcBef>
                  <a:spcPct val="50000"/>
                </a:spcBef>
              </a:pPr>
              <a:r>
                <a:rPr lang="en-US" sz="1200" dirty="0" smtClean="0">
                  <a:solidFill>
                    <a:schemeClr val="tx2"/>
                  </a:solidFill>
                </a:rPr>
                <a:t>ISL</a:t>
              </a:r>
              <a:endParaRPr lang="en-US" sz="1200" dirty="0">
                <a:solidFill>
                  <a:schemeClr val="tx2"/>
                </a:solidFill>
              </a:endParaRPr>
            </a:p>
          </p:txBody>
        </p:sp>
        <p:sp>
          <p:nvSpPr>
            <p:cNvPr id="185" name="Text Box 96"/>
            <p:cNvSpPr txBox="1">
              <a:spLocks noChangeArrowheads="1"/>
            </p:cNvSpPr>
            <p:nvPr/>
          </p:nvSpPr>
          <p:spPr bwMode="gray">
            <a:xfrm>
              <a:off x="5504411" y="5698507"/>
              <a:ext cx="787400" cy="276999"/>
            </a:xfrm>
            <a:prstGeom prst="rect">
              <a:avLst/>
            </a:prstGeom>
            <a:noFill/>
            <a:ln w="12700">
              <a:noFill/>
              <a:miter lim="800000"/>
              <a:headEnd/>
              <a:tailEnd/>
            </a:ln>
            <a:effectLst/>
          </p:spPr>
          <p:txBody>
            <a:bodyPr anchor="ctr">
              <a:spAutoFit/>
            </a:bodyPr>
            <a:lstStyle/>
            <a:p>
              <a:pPr algn="l">
                <a:spcBef>
                  <a:spcPct val="50000"/>
                </a:spcBef>
              </a:pPr>
              <a:r>
                <a:rPr lang="en-US" sz="1200" dirty="0">
                  <a:solidFill>
                    <a:schemeClr val="tx2"/>
                  </a:solidFill>
                </a:rPr>
                <a:t>ISL</a:t>
              </a:r>
            </a:p>
          </p:txBody>
        </p:sp>
      </p:grpSp>
      <p:sp>
        <p:nvSpPr>
          <p:cNvPr id="186" name="Text Box 75"/>
          <p:cNvSpPr txBox="1">
            <a:spLocks noChangeArrowheads="1"/>
          </p:cNvSpPr>
          <p:nvPr/>
        </p:nvSpPr>
        <p:spPr bwMode="gray">
          <a:xfrm>
            <a:off x="2145933" y="2800907"/>
            <a:ext cx="774700" cy="461665"/>
          </a:xfrm>
          <a:prstGeom prst="rect">
            <a:avLst/>
          </a:prstGeom>
          <a:noFill/>
          <a:ln w="12700">
            <a:noFill/>
            <a:miter lim="800000"/>
            <a:headEnd/>
            <a:tailEnd/>
          </a:ln>
          <a:effectLst/>
        </p:spPr>
        <p:txBody>
          <a:bodyPr>
            <a:spAutoFit/>
          </a:bodyPr>
          <a:lstStyle/>
          <a:p>
            <a:pPr>
              <a:spcBef>
                <a:spcPct val="50000"/>
              </a:spcBef>
            </a:pPr>
            <a:r>
              <a:rPr lang="en-US" sz="1200" dirty="0" smtClean="0">
                <a:solidFill>
                  <a:schemeClr val="tx2"/>
                </a:solidFill>
              </a:rPr>
              <a:t>FC</a:t>
            </a:r>
            <a:br>
              <a:rPr lang="en-US" sz="1200" dirty="0" smtClean="0">
                <a:solidFill>
                  <a:schemeClr val="tx2"/>
                </a:solidFill>
              </a:rPr>
            </a:br>
            <a:r>
              <a:rPr lang="en-US" sz="1200" dirty="0" smtClean="0">
                <a:solidFill>
                  <a:schemeClr val="tx2"/>
                </a:solidFill>
              </a:rPr>
              <a:t>HBA</a:t>
            </a:r>
            <a:endParaRPr lang="en-US" sz="12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1000"/>
                                        <p:tgtEl>
                                          <p:spTgt spid="1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fade">
                                      <p:cBhvr>
                                        <p:cTn id="18" dur="10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6"/>
                                        </p:tgtEl>
                                        <p:attrNameLst>
                                          <p:attrName>style.visibility</p:attrName>
                                        </p:attrNameLst>
                                      </p:cBhvr>
                                      <p:to>
                                        <p:strVal val="visible"/>
                                      </p:to>
                                    </p:set>
                                    <p:animEffect transition="in" filter="fade">
                                      <p:cBhvr>
                                        <p:cTn id="26" dur="1000"/>
                                        <p:tgtEl>
                                          <p:spTgt spid="18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71" grpId="0"/>
      <p:bldP spid="18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Group 154"/>
          <p:cNvGrpSpPr/>
          <p:nvPr/>
        </p:nvGrpSpPr>
        <p:grpSpPr>
          <a:xfrm>
            <a:off x="1400856" y="2536272"/>
            <a:ext cx="6092954" cy="787400"/>
            <a:chOff x="1128713" y="1262629"/>
            <a:chExt cx="6092954" cy="787400"/>
          </a:xfrm>
        </p:grpSpPr>
        <p:sp>
          <p:nvSpPr>
            <p:cNvPr id="162"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2</a:t>
              </a:r>
              <a:endParaRPr lang="en-US" sz="1600" dirty="0">
                <a:latin typeface="+mn-lt"/>
              </a:endParaRPr>
            </a:p>
          </p:txBody>
        </p:sp>
        <p:sp>
          <p:nvSpPr>
            <p:cNvPr id="169"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187"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194"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01"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07"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26"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239"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256"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257"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258"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275"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278"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281"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282"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283"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284"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285"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grpSp>
        <p:nvGrpSpPr>
          <p:cNvPr id="286" name="Group 285"/>
          <p:cNvGrpSpPr/>
          <p:nvPr/>
        </p:nvGrpSpPr>
        <p:grpSpPr>
          <a:xfrm>
            <a:off x="1400856" y="1327958"/>
            <a:ext cx="6092954" cy="787400"/>
            <a:chOff x="1128713" y="1262629"/>
            <a:chExt cx="6092954" cy="787400"/>
          </a:xfrm>
        </p:grpSpPr>
        <p:sp>
          <p:nvSpPr>
            <p:cNvPr id="287"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1</a:t>
              </a:r>
              <a:endParaRPr lang="en-US" sz="1600" dirty="0">
                <a:latin typeface="+mn-lt"/>
              </a:endParaRPr>
            </a:p>
          </p:txBody>
        </p:sp>
        <p:sp>
          <p:nvSpPr>
            <p:cNvPr id="288"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294"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295"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96"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97"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99"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300"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301"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302"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303"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304"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305"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306"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307"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308"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309"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310"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sp>
        <p:nvSpPr>
          <p:cNvPr id="157698" name="Rectangle 2"/>
          <p:cNvSpPr>
            <a:spLocks noGrp="1" noChangeArrowheads="1"/>
          </p:cNvSpPr>
          <p:nvPr>
            <p:ph type="title"/>
          </p:nvPr>
        </p:nvSpPr>
        <p:spPr/>
        <p:txBody>
          <a:bodyPr/>
          <a:lstStyle/>
          <a:p>
            <a:r>
              <a:rPr lang="en-US" dirty="0"/>
              <a:t>Cable Local Node (Shelves)</a:t>
            </a:r>
          </a:p>
        </p:txBody>
      </p:sp>
      <p:sp>
        <p:nvSpPr>
          <p:cNvPr id="139" name="Text Box 62"/>
          <p:cNvSpPr txBox="1">
            <a:spLocks noChangeArrowheads="1"/>
          </p:cNvSpPr>
          <p:nvPr/>
        </p:nvSpPr>
        <p:spPr bwMode="gray">
          <a:xfrm>
            <a:off x="1325555" y="4279720"/>
            <a:ext cx="698500" cy="461665"/>
          </a:xfrm>
          <a:prstGeom prst="rect">
            <a:avLst/>
          </a:prstGeom>
          <a:noFill/>
          <a:ln w="12700">
            <a:noFill/>
            <a:miter lim="800000"/>
            <a:headEnd/>
            <a:tailEnd/>
          </a:ln>
          <a:effectLst/>
        </p:spPr>
        <p:txBody>
          <a:bodyPr>
            <a:spAutoFit/>
          </a:bodyPr>
          <a:lstStyle/>
          <a:p>
            <a:pPr algn="l">
              <a:spcBef>
                <a:spcPct val="50000"/>
              </a:spcBef>
            </a:pPr>
            <a:r>
              <a:rPr lang="en-US" sz="1200" dirty="0">
                <a:latin typeface="+mn-lt"/>
              </a:rPr>
              <a:t>Local Pool 0</a:t>
            </a:r>
          </a:p>
        </p:txBody>
      </p:sp>
      <p:sp>
        <p:nvSpPr>
          <p:cNvPr id="140" name="Text Box 63"/>
          <p:cNvSpPr txBox="1">
            <a:spLocks noChangeArrowheads="1"/>
          </p:cNvSpPr>
          <p:nvPr/>
        </p:nvSpPr>
        <p:spPr bwMode="gray">
          <a:xfrm>
            <a:off x="7855496" y="4279720"/>
            <a:ext cx="863600" cy="461665"/>
          </a:xfrm>
          <a:prstGeom prst="rect">
            <a:avLst/>
          </a:prstGeom>
          <a:noFill/>
          <a:ln w="12700">
            <a:noFill/>
            <a:miter lim="800000"/>
            <a:headEnd/>
            <a:tailEnd/>
          </a:ln>
          <a:effectLst/>
        </p:spPr>
        <p:txBody>
          <a:bodyPr>
            <a:spAutoFit/>
          </a:bodyPr>
          <a:lstStyle/>
          <a:p>
            <a:pPr algn="l">
              <a:spcBef>
                <a:spcPct val="50000"/>
              </a:spcBef>
            </a:pPr>
            <a:r>
              <a:rPr lang="en-US" sz="1200" dirty="0">
                <a:latin typeface="+mn-lt"/>
              </a:rPr>
              <a:t>Remote </a:t>
            </a:r>
            <a:r>
              <a:rPr lang="en-US" sz="1200" dirty="0" smtClean="0">
                <a:latin typeface="+mn-lt"/>
              </a:rPr>
              <a:t>Pool1</a:t>
            </a:r>
            <a:endParaRPr lang="en-US" sz="1200" dirty="0">
              <a:latin typeface="+mn-lt"/>
            </a:endParaRPr>
          </a:p>
        </p:txBody>
      </p:sp>
      <p:grpSp>
        <p:nvGrpSpPr>
          <p:cNvPr id="811" name="Group 810"/>
          <p:cNvGrpSpPr/>
          <p:nvPr/>
        </p:nvGrpSpPr>
        <p:grpSpPr>
          <a:xfrm>
            <a:off x="1919538" y="4281971"/>
            <a:ext cx="2560061" cy="457162"/>
            <a:chOff x="1919538" y="4281971"/>
            <a:chExt cx="2560061" cy="457162"/>
          </a:xfrm>
        </p:grpSpPr>
        <p:grpSp>
          <p:nvGrpSpPr>
            <p:cNvPr id="4" name="Group 547"/>
            <p:cNvGrpSpPr/>
            <p:nvPr/>
          </p:nvGrpSpPr>
          <p:grpSpPr bwMode="gray">
            <a:xfrm>
              <a:off x="3309611" y="4281971"/>
              <a:ext cx="1169988" cy="457162"/>
              <a:chOff x="3087945" y="4399612"/>
              <a:chExt cx="1169988" cy="457162"/>
            </a:xfrm>
          </p:grpSpPr>
          <p:sp>
            <p:nvSpPr>
              <p:cNvPr id="200"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5" name="Group 546"/>
              <p:cNvGrpSpPr/>
              <p:nvPr/>
            </p:nvGrpSpPr>
            <p:grpSpPr bwMode="gray">
              <a:xfrm>
                <a:off x="3118108" y="4399612"/>
                <a:ext cx="1109663" cy="457162"/>
                <a:chOff x="3092708" y="4406611"/>
                <a:chExt cx="1109663" cy="457162"/>
              </a:xfrm>
            </p:grpSpPr>
            <p:sp>
              <p:nvSpPr>
                <p:cNvPr id="202"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203"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IN</a:t>
                  </a:r>
                </a:p>
              </p:txBody>
            </p:sp>
            <p:sp>
              <p:nvSpPr>
                <p:cNvPr id="204"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OUT</a:t>
                  </a:r>
                </a:p>
              </p:txBody>
            </p:sp>
            <p:sp>
              <p:nvSpPr>
                <p:cNvPr id="205"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B</a:t>
                  </a:r>
                </a:p>
              </p:txBody>
            </p:sp>
            <p:sp>
              <p:nvSpPr>
                <p:cNvPr id="206"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nvGrpSpPr>
            <p:cNvPr id="6" name="Group 556"/>
            <p:cNvGrpSpPr/>
            <p:nvPr/>
          </p:nvGrpSpPr>
          <p:grpSpPr bwMode="gray">
            <a:xfrm>
              <a:off x="1919538" y="4281971"/>
              <a:ext cx="1169988" cy="457162"/>
              <a:chOff x="3087945" y="4399612"/>
              <a:chExt cx="1169988" cy="457162"/>
            </a:xfrm>
          </p:grpSpPr>
          <p:sp>
            <p:nvSpPr>
              <p:cNvPr id="193"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7" name="Group 546"/>
              <p:cNvGrpSpPr/>
              <p:nvPr/>
            </p:nvGrpSpPr>
            <p:grpSpPr bwMode="gray">
              <a:xfrm>
                <a:off x="3118108" y="4399612"/>
                <a:ext cx="1109663" cy="457162"/>
                <a:chOff x="3092708" y="4406611"/>
                <a:chExt cx="1109663" cy="457162"/>
              </a:xfrm>
            </p:grpSpPr>
            <p:sp>
              <p:nvSpPr>
                <p:cNvPr id="195"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96"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OUT</a:t>
                  </a:r>
                  <a:endParaRPr lang="en-US" sz="1100" dirty="0">
                    <a:solidFill>
                      <a:schemeClr val="bg2"/>
                    </a:solidFill>
                    <a:latin typeface="+mn-lt"/>
                  </a:endParaRPr>
                </a:p>
              </p:txBody>
            </p:sp>
            <p:sp>
              <p:nvSpPr>
                <p:cNvPr id="197"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IN</a:t>
                  </a:r>
                  <a:endParaRPr lang="en-US" sz="1100" dirty="0">
                    <a:solidFill>
                      <a:schemeClr val="bg2"/>
                    </a:solidFill>
                    <a:latin typeface="+mn-lt"/>
                  </a:endParaRPr>
                </a:p>
              </p:txBody>
            </p:sp>
            <p:sp>
              <p:nvSpPr>
                <p:cNvPr id="198"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A</a:t>
                  </a:r>
                  <a:endParaRPr lang="en-US" sz="1100" dirty="0">
                    <a:solidFill>
                      <a:schemeClr val="bg2"/>
                    </a:solidFill>
                    <a:latin typeface="+mn-lt"/>
                  </a:endParaRPr>
                </a:p>
              </p:txBody>
            </p:sp>
            <p:sp>
              <p:nvSpPr>
                <p:cNvPr id="199"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grpSp>
        <p:nvGrpSpPr>
          <p:cNvPr id="810" name="Group 809"/>
          <p:cNvGrpSpPr/>
          <p:nvPr/>
        </p:nvGrpSpPr>
        <p:grpSpPr>
          <a:xfrm>
            <a:off x="5290914" y="4281971"/>
            <a:ext cx="2560061" cy="457162"/>
            <a:chOff x="5290914" y="4281971"/>
            <a:chExt cx="2560061" cy="457162"/>
          </a:xfrm>
        </p:grpSpPr>
        <p:grpSp>
          <p:nvGrpSpPr>
            <p:cNvPr id="13" name="Group 547"/>
            <p:cNvGrpSpPr/>
            <p:nvPr/>
          </p:nvGrpSpPr>
          <p:grpSpPr bwMode="gray">
            <a:xfrm>
              <a:off x="6680987" y="4281971"/>
              <a:ext cx="1169988" cy="457162"/>
              <a:chOff x="3087945" y="4399612"/>
              <a:chExt cx="1169988" cy="457162"/>
            </a:xfrm>
          </p:grpSpPr>
          <p:sp>
            <p:nvSpPr>
              <p:cNvPr id="168"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14" name="Group 546"/>
              <p:cNvGrpSpPr/>
              <p:nvPr/>
            </p:nvGrpSpPr>
            <p:grpSpPr bwMode="gray">
              <a:xfrm>
                <a:off x="3118108" y="4399612"/>
                <a:ext cx="1109663" cy="457162"/>
                <a:chOff x="3092708" y="4406611"/>
                <a:chExt cx="1109663" cy="457162"/>
              </a:xfrm>
            </p:grpSpPr>
            <p:sp>
              <p:nvSpPr>
                <p:cNvPr id="170"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71"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IN</a:t>
                  </a:r>
                </a:p>
              </p:txBody>
            </p:sp>
            <p:sp>
              <p:nvSpPr>
                <p:cNvPr id="172"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OUT</a:t>
                  </a:r>
                </a:p>
              </p:txBody>
            </p:sp>
            <p:sp>
              <p:nvSpPr>
                <p:cNvPr id="173"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B</a:t>
                  </a:r>
                </a:p>
              </p:txBody>
            </p:sp>
            <p:sp>
              <p:nvSpPr>
                <p:cNvPr id="174"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nvGrpSpPr>
            <p:cNvPr id="15" name="Group 556"/>
            <p:cNvGrpSpPr/>
            <p:nvPr/>
          </p:nvGrpSpPr>
          <p:grpSpPr bwMode="gray">
            <a:xfrm>
              <a:off x="5290914" y="4281971"/>
              <a:ext cx="1169988" cy="457162"/>
              <a:chOff x="3087945" y="4399612"/>
              <a:chExt cx="1169988" cy="457162"/>
            </a:xfrm>
          </p:grpSpPr>
          <p:sp>
            <p:nvSpPr>
              <p:cNvPr id="161"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16" name="Group 546"/>
              <p:cNvGrpSpPr/>
              <p:nvPr/>
            </p:nvGrpSpPr>
            <p:grpSpPr bwMode="gray">
              <a:xfrm>
                <a:off x="3118108" y="4399612"/>
                <a:ext cx="1109663" cy="457162"/>
                <a:chOff x="3092708" y="4406611"/>
                <a:chExt cx="1109663" cy="457162"/>
              </a:xfrm>
            </p:grpSpPr>
            <p:sp>
              <p:nvSpPr>
                <p:cNvPr id="163"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64"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OUT</a:t>
                  </a:r>
                  <a:endParaRPr lang="en-US" sz="1100" dirty="0">
                    <a:solidFill>
                      <a:schemeClr val="bg2"/>
                    </a:solidFill>
                    <a:latin typeface="+mn-lt"/>
                  </a:endParaRPr>
                </a:p>
              </p:txBody>
            </p:sp>
            <p:sp>
              <p:nvSpPr>
                <p:cNvPr id="165"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IN</a:t>
                  </a:r>
                  <a:endParaRPr lang="en-US" sz="1100" dirty="0">
                    <a:solidFill>
                      <a:schemeClr val="bg2"/>
                    </a:solidFill>
                    <a:latin typeface="+mn-lt"/>
                  </a:endParaRPr>
                </a:p>
              </p:txBody>
            </p:sp>
            <p:sp>
              <p:nvSpPr>
                <p:cNvPr id="166"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A</a:t>
                  </a:r>
                  <a:endParaRPr lang="en-US" sz="1100" dirty="0">
                    <a:solidFill>
                      <a:schemeClr val="bg2"/>
                    </a:solidFill>
                    <a:latin typeface="+mn-lt"/>
                  </a:endParaRPr>
                </a:p>
              </p:txBody>
            </p:sp>
            <p:sp>
              <p:nvSpPr>
                <p:cNvPr id="167"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grpSp>
        <p:nvGrpSpPr>
          <p:cNvPr id="809" name="Group 808"/>
          <p:cNvGrpSpPr/>
          <p:nvPr/>
        </p:nvGrpSpPr>
        <p:grpSpPr>
          <a:xfrm>
            <a:off x="2790283" y="1583545"/>
            <a:ext cx="966212" cy="2731602"/>
            <a:chOff x="2790283" y="1583545"/>
            <a:chExt cx="966212" cy="2731602"/>
          </a:xfrm>
        </p:grpSpPr>
        <p:cxnSp>
          <p:nvCxnSpPr>
            <p:cNvPr id="271" name="AutoShape 127"/>
            <p:cNvCxnSpPr>
              <a:cxnSpLocks noChangeShapeType="1"/>
              <a:stCxn id="202" idx="1"/>
              <a:endCxn id="300" idx="0"/>
            </p:cNvCxnSpPr>
            <p:nvPr/>
          </p:nvCxnSpPr>
          <p:spPr bwMode="gray">
            <a:xfrm rot="16200000" flipV="1">
              <a:off x="2069038" y="2627690"/>
              <a:ext cx="2731601" cy="643312"/>
            </a:xfrm>
            <a:prstGeom prst="bentConnector3">
              <a:avLst>
                <a:gd name="adj1" fmla="val 108369"/>
              </a:avLst>
            </a:prstGeom>
            <a:noFill/>
            <a:ln w="19050">
              <a:solidFill>
                <a:schemeClr val="tx2"/>
              </a:solidFill>
              <a:miter lim="800000"/>
              <a:headEnd/>
              <a:tailEnd type="triangle" w="med" len="med"/>
            </a:ln>
            <a:effectLst/>
          </p:spPr>
        </p:cxnSp>
        <p:cxnSp>
          <p:nvCxnSpPr>
            <p:cNvPr id="273" name="AutoShape 127"/>
            <p:cNvCxnSpPr>
              <a:cxnSpLocks noChangeShapeType="1"/>
              <a:stCxn id="199" idx="1"/>
              <a:endCxn id="239" idx="2"/>
            </p:cNvCxnSpPr>
            <p:nvPr/>
          </p:nvCxnSpPr>
          <p:spPr bwMode="gray">
            <a:xfrm rot="5400000" flipH="1" flipV="1">
              <a:off x="2333758" y="3535723"/>
              <a:ext cx="1235949" cy="322899"/>
            </a:xfrm>
            <a:prstGeom prst="bentConnector3">
              <a:avLst>
                <a:gd name="adj1" fmla="val 50000"/>
              </a:avLst>
            </a:prstGeom>
            <a:noFill/>
            <a:ln w="19050">
              <a:solidFill>
                <a:schemeClr val="tx2"/>
              </a:solidFill>
              <a:miter lim="800000"/>
              <a:headEnd/>
              <a:tailEnd type="triangle" w="med" len="med"/>
            </a:ln>
            <a:effectLst/>
          </p:spPr>
        </p:cxnSp>
      </p:grpSp>
      <p:grpSp>
        <p:nvGrpSpPr>
          <p:cNvPr id="30" name="Group 292"/>
          <p:cNvGrpSpPr/>
          <p:nvPr/>
        </p:nvGrpSpPr>
        <p:grpSpPr bwMode="gray">
          <a:xfrm>
            <a:off x="4376588" y="1583547"/>
            <a:ext cx="2751282" cy="2731601"/>
            <a:chOff x="4217254" y="1712865"/>
            <a:chExt cx="2365761" cy="2602282"/>
          </a:xfrm>
        </p:grpSpPr>
        <p:cxnSp>
          <p:nvCxnSpPr>
            <p:cNvPr id="272" name="AutoShape 127"/>
            <p:cNvCxnSpPr>
              <a:cxnSpLocks noChangeShapeType="1"/>
              <a:stCxn id="167" idx="1"/>
              <a:endCxn id="275" idx="2"/>
            </p:cNvCxnSpPr>
            <p:nvPr/>
          </p:nvCxnSpPr>
          <p:spPr bwMode="gray">
            <a:xfrm rot="16200000" flipV="1">
              <a:off x="4396006" y="2958957"/>
              <a:ext cx="1177437" cy="1534939"/>
            </a:xfrm>
            <a:prstGeom prst="bentConnector3">
              <a:avLst>
                <a:gd name="adj1" fmla="val 50000"/>
              </a:avLst>
            </a:prstGeom>
            <a:noFill/>
            <a:ln w="19050">
              <a:solidFill>
                <a:schemeClr val="tx2"/>
              </a:solidFill>
              <a:miter lim="800000"/>
              <a:headEnd/>
              <a:tailEnd type="triangle" w="med" len="med"/>
            </a:ln>
            <a:effectLst/>
          </p:spPr>
        </p:cxnSp>
        <p:cxnSp>
          <p:nvCxnSpPr>
            <p:cNvPr id="274" name="AutoShape 127"/>
            <p:cNvCxnSpPr>
              <a:cxnSpLocks noChangeShapeType="1"/>
              <a:stCxn id="170" idx="1"/>
              <a:endCxn id="304" idx="0"/>
            </p:cNvCxnSpPr>
            <p:nvPr/>
          </p:nvCxnSpPr>
          <p:spPr bwMode="gray">
            <a:xfrm rot="16200000" flipV="1">
              <a:off x="4098994" y="1831125"/>
              <a:ext cx="2602282" cy="2365761"/>
            </a:xfrm>
            <a:prstGeom prst="bentConnector3">
              <a:avLst>
                <a:gd name="adj1" fmla="val 108369"/>
              </a:avLst>
            </a:prstGeom>
            <a:noFill/>
            <a:ln w="19050">
              <a:solidFill>
                <a:schemeClr val="tx2"/>
              </a:solidFill>
              <a:miter lim="800000"/>
              <a:headEnd/>
              <a:tailEnd type="triangle" w="med" len="med"/>
            </a:ln>
            <a:effectLst/>
          </p:spPr>
        </p:cxnSp>
      </p:grpSp>
      <p:sp>
        <p:nvSpPr>
          <p:cNvPr id="95" name="Rectangle 94"/>
          <p:cNvSpPr/>
          <p:nvPr/>
        </p:nvSpPr>
        <p:spPr>
          <a:xfrm>
            <a:off x="954741" y="5027892"/>
            <a:ext cx="7893423" cy="1323439"/>
          </a:xfrm>
          <a:prstGeom prst="rect">
            <a:avLst/>
          </a:prstGeom>
        </p:spPr>
        <p:txBody>
          <a:bodyPr wrap="square">
            <a:spAutoFit/>
          </a:bodyPr>
          <a:lstStyle/>
          <a:p>
            <a:r>
              <a:rPr lang="en-US" b="1" dirty="0" smtClean="0"/>
              <a:t>Best Practice:  </a:t>
            </a:r>
            <a:r>
              <a:rPr lang="en-US" dirty="0" smtClean="0"/>
              <a:t>While there can be a maximum of two disk shelves per loop, performance can be maximized by installing each shelf on a different loop until all disk ports are used; then start adding the second shelves to each existing loop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4"/>
          <p:cNvGrpSpPr/>
          <p:nvPr/>
        </p:nvGrpSpPr>
        <p:grpSpPr>
          <a:xfrm>
            <a:off x="1400856" y="2536272"/>
            <a:ext cx="6092954" cy="787400"/>
            <a:chOff x="1128713" y="1262629"/>
            <a:chExt cx="6092954" cy="787400"/>
          </a:xfrm>
        </p:grpSpPr>
        <p:sp>
          <p:nvSpPr>
            <p:cNvPr id="162"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4</a:t>
              </a:r>
              <a:endParaRPr lang="en-US" sz="1600" dirty="0">
                <a:latin typeface="+mn-lt"/>
              </a:endParaRPr>
            </a:p>
          </p:txBody>
        </p:sp>
        <p:sp>
          <p:nvSpPr>
            <p:cNvPr id="169"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187"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194"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01"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07"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26"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239"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256"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257"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258"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275"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278"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281"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282"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283"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284"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285"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grpSp>
        <p:nvGrpSpPr>
          <p:cNvPr id="3" name="Group 285"/>
          <p:cNvGrpSpPr/>
          <p:nvPr/>
        </p:nvGrpSpPr>
        <p:grpSpPr>
          <a:xfrm>
            <a:off x="1400856" y="1327958"/>
            <a:ext cx="6092954" cy="787400"/>
            <a:chOff x="1128713" y="1262629"/>
            <a:chExt cx="6092954" cy="787400"/>
          </a:xfrm>
        </p:grpSpPr>
        <p:sp>
          <p:nvSpPr>
            <p:cNvPr id="287" name="Text Box 3"/>
            <p:cNvSpPr txBox="1">
              <a:spLocks noChangeArrowheads="1"/>
            </p:cNvSpPr>
            <p:nvPr/>
          </p:nvSpPr>
          <p:spPr bwMode="gray">
            <a:xfrm>
              <a:off x="6100892" y="1487052"/>
              <a:ext cx="1120775" cy="338554"/>
            </a:xfrm>
            <a:prstGeom prst="rect">
              <a:avLst/>
            </a:prstGeom>
            <a:noFill/>
            <a:ln w="12700">
              <a:noFill/>
              <a:miter lim="800000"/>
              <a:headEnd/>
              <a:tailEnd/>
            </a:ln>
            <a:effectLst/>
          </p:spPr>
          <p:txBody>
            <a:bodyPr>
              <a:spAutoFit/>
            </a:bodyPr>
            <a:lstStyle/>
            <a:p>
              <a:pPr algn="l">
                <a:spcBef>
                  <a:spcPct val="50000"/>
                </a:spcBef>
              </a:pPr>
              <a:r>
                <a:rPr lang="en-US" sz="1600" dirty="0" smtClean="0">
                  <a:latin typeface="+mn-lt"/>
                </a:rPr>
                <a:t>Switch 3</a:t>
              </a:r>
              <a:endParaRPr lang="en-US" sz="1600" dirty="0">
                <a:latin typeface="+mn-lt"/>
              </a:endParaRPr>
            </a:p>
          </p:txBody>
        </p:sp>
        <p:sp>
          <p:nvSpPr>
            <p:cNvPr id="288" name="Rectangle 5"/>
            <p:cNvSpPr>
              <a:spLocks noChangeArrowheads="1"/>
            </p:cNvSpPr>
            <p:nvPr/>
          </p:nvSpPr>
          <p:spPr bwMode="gray">
            <a:xfrm>
              <a:off x="1128713" y="1262629"/>
              <a:ext cx="4983163" cy="787400"/>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sp>
          <p:nvSpPr>
            <p:cNvPr id="294" name="Text Box 20"/>
            <p:cNvSpPr txBox="1">
              <a:spLocks noChangeArrowheads="1"/>
            </p:cNvSpPr>
            <p:nvPr/>
          </p:nvSpPr>
          <p:spPr bwMode="gray">
            <a:xfrm>
              <a:off x="1204570"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0</a:t>
              </a:r>
              <a:endParaRPr lang="en-US" sz="1200" dirty="0">
                <a:solidFill>
                  <a:schemeClr val="bg1"/>
                </a:solidFill>
                <a:latin typeface="+mn-lt"/>
              </a:endParaRPr>
            </a:p>
          </p:txBody>
        </p:sp>
        <p:sp>
          <p:nvSpPr>
            <p:cNvPr id="295" name="Text Box 21"/>
            <p:cNvSpPr txBox="1">
              <a:spLocks noChangeArrowheads="1"/>
            </p:cNvSpPr>
            <p:nvPr/>
          </p:nvSpPr>
          <p:spPr bwMode="gray">
            <a:xfrm>
              <a:off x="1477620"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1</a:t>
              </a:r>
              <a:endParaRPr lang="en-US" sz="1200" dirty="0">
                <a:solidFill>
                  <a:schemeClr val="bg2"/>
                </a:solidFill>
                <a:latin typeface="+mn-lt"/>
              </a:endParaRPr>
            </a:p>
          </p:txBody>
        </p:sp>
        <p:sp>
          <p:nvSpPr>
            <p:cNvPr id="296" name="Text Box 22"/>
            <p:cNvSpPr txBox="1">
              <a:spLocks noChangeArrowheads="1"/>
            </p:cNvSpPr>
            <p:nvPr/>
          </p:nvSpPr>
          <p:spPr bwMode="gray">
            <a:xfrm>
              <a:off x="1750670"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2</a:t>
              </a:r>
              <a:endParaRPr lang="en-US" sz="1200" dirty="0">
                <a:solidFill>
                  <a:schemeClr val="bg2"/>
                </a:solidFill>
                <a:latin typeface="+mn-lt"/>
              </a:endParaRPr>
            </a:p>
          </p:txBody>
        </p:sp>
        <p:sp>
          <p:nvSpPr>
            <p:cNvPr id="297" name="Text Box 23"/>
            <p:cNvSpPr txBox="1">
              <a:spLocks noChangeArrowheads="1"/>
            </p:cNvSpPr>
            <p:nvPr/>
          </p:nvSpPr>
          <p:spPr bwMode="gray">
            <a:xfrm>
              <a:off x="2023720"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3</a:t>
              </a:r>
              <a:endParaRPr lang="en-US" sz="1200" dirty="0">
                <a:solidFill>
                  <a:schemeClr val="bg1"/>
                </a:solidFill>
                <a:latin typeface="+mn-lt"/>
              </a:endParaRPr>
            </a:p>
          </p:txBody>
        </p:sp>
        <p:sp>
          <p:nvSpPr>
            <p:cNvPr id="299" name="Text Box 20"/>
            <p:cNvSpPr txBox="1">
              <a:spLocks noChangeArrowheads="1"/>
            </p:cNvSpPr>
            <p:nvPr/>
          </p:nvSpPr>
          <p:spPr bwMode="gray">
            <a:xfrm>
              <a:off x="2467976"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4 </a:t>
              </a:r>
              <a:endParaRPr lang="en-US" sz="1200" dirty="0">
                <a:solidFill>
                  <a:schemeClr val="bg1"/>
                </a:solidFill>
                <a:latin typeface="+mn-lt"/>
              </a:endParaRPr>
            </a:p>
          </p:txBody>
        </p:sp>
        <p:sp>
          <p:nvSpPr>
            <p:cNvPr id="300" name="Text Box 21"/>
            <p:cNvSpPr txBox="1">
              <a:spLocks noChangeArrowheads="1"/>
            </p:cNvSpPr>
            <p:nvPr/>
          </p:nvSpPr>
          <p:spPr bwMode="gray">
            <a:xfrm>
              <a:off x="2741026"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5</a:t>
              </a:r>
              <a:endParaRPr lang="en-US" sz="1200" dirty="0">
                <a:solidFill>
                  <a:schemeClr val="bg1"/>
                </a:solidFill>
                <a:latin typeface="+mn-lt"/>
              </a:endParaRPr>
            </a:p>
          </p:txBody>
        </p:sp>
        <p:sp>
          <p:nvSpPr>
            <p:cNvPr id="301" name="Text Box 22"/>
            <p:cNvSpPr txBox="1">
              <a:spLocks noChangeArrowheads="1"/>
            </p:cNvSpPr>
            <p:nvPr/>
          </p:nvSpPr>
          <p:spPr bwMode="gray">
            <a:xfrm>
              <a:off x="3014076"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6</a:t>
              </a:r>
              <a:endParaRPr lang="en-US" sz="1200" dirty="0">
                <a:solidFill>
                  <a:schemeClr val="bg2"/>
                </a:solidFill>
                <a:latin typeface="+mn-lt"/>
              </a:endParaRPr>
            </a:p>
          </p:txBody>
        </p:sp>
        <p:sp>
          <p:nvSpPr>
            <p:cNvPr id="302" name="Text Box 23"/>
            <p:cNvSpPr txBox="1">
              <a:spLocks noChangeArrowheads="1"/>
            </p:cNvSpPr>
            <p:nvPr/>
          </p:nvSpPr>
          <p:spPr bwMode="gray">
            <a:xfrm>
              <a:off x="3287126"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7</a:t>
              </a:r>
              <a:endParaRPr lang="en-US" sz="1200" dirty="0">
                <a:solidFill>
                  <a:schemeClr val="bg1"/>
                </a:solidFill>
                <a:latin typeface="+mn-lt"/>
              </a:endParaRPr>
            </a:p>
          </p:txBody>
        </p:sp>
        <p:sp>
          <p:nvSpPr>
            <p:cNvPr id="303" name="Text Box 20"/>
            <p:cNvSpPr txBox="1">
              <a:spLocks noChangeArrowheads="1"/>
            </p:cNvSpPr>
            <p:nvPr/>
          </p:nvSpPr>
          <p:spPr bwMode="gray">
            <a:xfrm>
              <a:off x="3731382"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 8</a:t>
              </a:r>
              <a:endParaRPr lang="en-US" sz="1200" dirty="0">
                <a:solidFill>
                  <a:schemeClr val="bg1"/>
                </a:solidFill>
                <a:latin typeface="+mn-lt"/>
              </a:endParaRPr>
            </a:p>
          </p:txBody>
        </p:sp>
        <p:sp>
          <p:nvSpPr>
            <p:cNvPr id="304" name="Text Box 21"/>
            <p:cNvSpPr txBox="1">
              <a:spLocks noChangeArrowheads="1"/>
            </p:cNvSpPr>
            <p:nvPr/>
          </p:nvSpPr>
          <p:spPr bwMode="gray">
            <a:xfrm>
              <a:off x="4004432"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 9 </a:t>
              </a:r>
              <a:endParaRPr lang="en-US" sz="1200" dirty="0">
                <a:solidFill>
                  <a:schemeClr val="bg2"/>
                </a:solidFill>
                <a:latin typeface="+mn-lt"/>
              </a:endParaRPr>
            </a:p>
          </p:txBody>
        </p:sp>
        <p:sp>
          <p:nvSpPr>
            <p:cNvPr id="305" name="Text Box 22"/>
            <p:cNvSpPr txBox="1">
              <a:spLocks noChangeArrowheads="1"/>
            </p:cNvSpPr>
            <p:nvPr/>
          </p:nvSpPr>
          <p:spPr bwMode="gray">
            <a:xfrm>
              <a:off x="4277482"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10</a:t>
              </a:r>
              <a:endParaRPr lang="en-US" sz="1200" dirty="0">
                <a:solidFill>
                  <a:schemeClr val="bg2"/>
                </a:solidFill>
                <a:latin typeface="+mn-lt"/>
              </a:endParaRPr>
            </a:p>
          </p:txBody>
        </p:sp>
        <p:sp>
          <p:nvSpPr>
            <p:cNvPr id="306" name="Text Box 23"/>
            <p:cNvSpPr txBox="1">
              <a:spLocks noChangeArrowheads="1"/>
            </p:cNvSpPr>
            <p:nvPr/>
          </p:nvSpPr>
          <p:spPr bwMode="gray">
            <a:xfrm>
              <a:off x="4550532"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11</a:t>
              </a:r>
              <a:endParaRPr lang="en-US" sz="1200" dirty="0">
                <a:solidFill>
                  <a:schemeClr val="bg1"/>
                </a:solidFill>
                <a:latin typeface="+mn-lt"/>
              </a:endParaRPr>
            </a:p>
          </p:txBody>
        </p:sp>
        <p:sp>
          <p:nvSpPr>
            <p:cNvPr id="307" name="Text Box 20"/>
            <p:cNvSpPr txBox="1">
              <a:spLocks noChangeArrowheads="1"/>
            </p:cNvSpPr>
            <p:nvPr/>
          </p:nvSpPr>
          <p:spPr bwMode="gray">
            <a:xfrm>
              <a:off x="4994789" y="1518216"/>
              <a:ext cx="200025" cy="287338"/>
            </a:xfrm>
            <a:prstGeom prst="rect">
              <a:avLst/>
            </a:prstGeom>
            <a:solidFill>
              <a:srgbClr val="F9461C"/>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12</a:t>
              </a:r>
              <a:endParaRPr lang="en-US" sz="1200" dirty="0">
                <a:solidFill>
                  <a:schemeClr val="bg1"/>
                </a:solidFill>
                <a:latin typeface="+mn-lt"/>
              </a:endParaRPr>
            </a:p>
          </p:txBody>
        </p:sp>
        <p:sp>
          <p:nvSpPr>
            <p:cNvPr id="308" name="Text Box 21"/>
            <p:cNvSpPr txBox="1">
              <a:spLocks noChangeArrowheads="1"/>
            </p:cNvSpPr>
            <p:nvPr/>
          </p:nvSpPr>
          <p:spPr bwMode="gray">
            <a:xfrm>
              <a:off x="5267839" y="1518216"/>
              <a:ext cx="200025" cy="287338"/>
            </a:xfrm>
            <a:prstGeom prst="rect">
              <a:avLst/>
            </a:prstGeom>
            <a:solidFill>
              <a:schemeClr val="accent5"/>
            </a:solidFill>
            <a:ln w="19050" algn="ctr">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13</a:t>
              </a:r>
              <a:endParaRPr lang="en-US" sz="1200" dirty="0">
                <a:solidFill>
                  <a:schemeClr val="bg2"/>
                </a:solidFill>
                <a:latin typeface="+mn-lt"/>
              </a:endParaRPr>
            </a:p>
          </p:txBody>
        </p:sp>
        <p:sp>
          <p:nvSpPr>
            <p:cNvPr id="309" name="Text Box 22"/>
            <p:cNvSpPr txBox="1">
              <a:spLocks noChangeArrowheads="1"/>
            </p:cNvSpPr>
            <p:nvPr/>
          </p:nvSpPr>
          <p:spPr bwMode="gray">
            <a:xfrm>
              <a:off x="5540889" y="1518216"/>
              <a:ext cx="200025" cy="287338"/>
            </a:xfrm>
            <a:prstGeom prst="rect">
              <a:avLst/>
            </a:prstGeom>
            <a:solidFill>
              <a:schemeClr val="tx2">
                <a:lumMod val="20000"/>
                <a:lumOff val="80000"/>
              </a:schemeClr>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2"/>
                  </a:solidFill>
                  <a:latin typeface="+mn-lt"/>
                </a:rPr>
                <a:t>14</a:t>
              </a:r>
              <a:endParaRPr lang="en-US" sz="1200" dirty="0">
                <a:solidFill>
                  <a:schemeClr val="bg2"/>
                </a:solidFill>
                <a:latin typeface="+mn-lt"/>
              </a:endParaRPr>
            </a:p>
          </p:txBody>
        </p:sp>
        <p:sp>
          <p:nvSpPr>
            <p:cNvPr id="310" name="Text Box 23"/>
            <p:cNvSpPr txBox="1">
              <a:spLocks noChangeArrowheads="1"/>
            </p:cNvSpPr>
            <p:nvPr/>
          </p:nvSpPr>
          <p:spPr bwMode="gray">
            <a:xfrm>
              <a:off x="5813939" y="1518216"/>
              <a:ext cx="200025" cy="287338"/>
            </a:xfrm>
            <a:prstGeom prst="rect">
              <a:avLst/>
            </a:prstGeom>
            <a:solidFill>
              <a:schemeClr val="tx1"/>
            </a:solidFill>
            <a:ln w="19050">
              <a:solidFill>
                <a:schemeClr val="accent1"/>
              </a:solidFill>
              <a:miter lim="800000"/>
              <a:headEnd/>
              <a:tailEnd/>
            </a:ln>
            <a:effectLst/>
          </p:spPr>
          <p:txBody>
            <a:bodyPr lIns="0" rIns="0">
              <a:spAutoFit/>
            </a:bodyPr>
            <a:lstStyle/>
            <a:p>
              <a:pPr>
                <a:spcBef>
                  <a:spcPct val="50000"/>
                </a:spcBef>
              </a:pPr>
              <a:r>
                <a:rPr lang="en-US" sz="1200" dirty="0" smtClean="0">
                  <a:solidFill>
                    <a:schemeClr val="bg1"/>
                  </a:solidFill>
                  <a:latin typeface="+mn-lt"/>
                </a:rPr>
                <a:t>15</a:t>
              </a:r>
              <a:endParaRPr lang="en-US" sz="1200" dirty="0">
                <a:solidFill>
                  <a:schemeClr val="bg1"/>
                </a:solidFill>
                <a:latin typeface="+mn-lt"/>
              </a:endParaRPr>
            </a:p>
          </p:txBody>
        </p:sp>
      </p:grpSp>
      <p:sp>
        <p:nvSpPr>
          <p:cNvPr id="157698" name="Rectangle 2"/>
          <p:cNvSpPr>
            <a:spLocks noGrp="1" noChangeArrowheads="1"/>
          </p:cNvSpPr>
          <p:nvPr>
            <p:ph type="title"/>
          </p:nvPr>
        </p:nvSpPr>
        <p:spPr/>
        <p:txBody>
          <a:bodyPr/>
          <a:lstStyle/>
          <a:p>
            <a:r>
              <a:rPr lang="en-US" dirty="0"/>
              <a:t>Cable </a:t>
            </a:r>
            <a:r>
              <a:rPr lang="en-US" dirty="0" smtClean="0"/>
              <a:t>Remote </a:t>
            </a:r>
            <a:r>
              <a:rPr lang="en-US" dirty="0"/>
              <a:t>Node (Shelves)</a:t>
            </a:r>
          </a:p>
        </p:txBody>
      </p:sp>
      <p:sp>
        <p:nvSpPr>
          <p:cNvPr id="139" name="Text Box 62"/>
          <p:cNvSpPr txBox="1">
            <a:spLocks noChangeArrowheads="1"/>
          </p:cNvSpPr>
          <p:nvPr/>
        </p:nvSpPr>
        <p:spPr bwMode="gray">
          <a:xfrm>
            <a:off x="1230086" y="4279720"/>
            <a:ext cx="793969" cy="461665"/>
          </a:xfrm>
          <a:prstGeom prst="rect">
            <a:avLst/>
          </a:prstGeom>
          <a:noFill/>
          <a:ln w="12700">
            <a:noFill/>
            <a:miter lim="800000"/>
            <a:headEnd/>
            <a:tailEnd/>
          </a:ln>
          <a:effectLst/>
        </p:spPr>
        <p:txBody>
          <a:bodyPr wrap="square">
            <a:spAutoFit/>
          </a:bodyPr>
          <a:lstStyle/>
          <a:p>
            <a:pPr algn="l">
              <a:spcBef>
                <a:spcPct val="50000"/>
              </a:spcBef>
            </a:pPr>
            <a:r>
              <a:rPr lang="en-US" sz="1200" dirty="0" smtClean="0">
                <a:latin typeface="+mn-lt"/>
              </a:rPr>
              <a:t>Remote </a:t>
            </a:r>
            <a:r>
              <a:rPr lang="en-US" sz="1200" dirty="0">
                <a:latin typeface="+mn-lt"/>
              </a:rPr>
              <a:t>Pool 0</a:t>
            </a:r>
          </a:p>
        </p:txBody>
      </p:sp>
      <p:sp>
        <p:nvSpPr>
          <p:cNvPr id="140" name="Text Box 63"/>
          <p:cNvSpPr txBox="1">
            <a:spLocks noChangeArrowheads="1"/>
          </p:cNvSpPr>
          <p:nvPr/>
        </p:nvSpPr>
        <p:spPr bwMode="gray">
          <a:xfrm>
            <a:off x="7855496" y="4279720"/>
            <a:ext cx="863600" cy="461665"/>
          </a:xfrm>
          <a:prstGeom prst="rect">
            <a:avLst/>
          </a:prstGeom>
          <a:noFill/>
          <a:ln w="12700">
            <a:noFill/>
            <a:miter lim="800000"/>
            <a:headEnd/>
            <a:tailEnd/>
          </a:ln>
          <a:effectLst/>
        </p:spPr>
        <p:txBody>
          <a:bodyPr>
            <a:spAutoFit/>
          </a:bodyPr>
          <a:lstStyle/>
          <a:p>
            <a:pPr algn="l">
              <a:spcBef>
                <a:spcPct val="50000"/>
              </a:spcBef>
            </a:pPr>
            <a:r>
              <a:rPr lang="en-US" sz="1200" dirty="0" smtClean="0">
                <a:latin typeface="+mn-lt"/>
              </a:rPr>
              <a:t>Local Pool1</a:t>
            </a:r>
            <a:endParaRPr lang="en-US" sz="1200" dirty="0">
              <a:latin typeface="+mn-lt"/>
            </a:endParaRPr>
          </a:p>
        </p:txBody>
      </p:sp>
      <p:grpSp>
        <p:nvGrpSpPr>
          <p:cNvPr id="136" name="Group 135"/>
          <p:cNvGrpSpPr/>
          <p:nvPr/>
        </p:nvGrpSpPr>
        <p:grpSpPr>
          <a:xfrm>
            <a:off x="1919538" y="4281971"/>
            <a:ext cx="2560061" cy="457162"/>
            <a:chOff x="1919538" y="4281971"/>
            <a:chExt cx="2560061" cy="457162"/>
          </a:xfrm>
        </p:grpSpPr>
        <p:grpSp>
          <p:nvGrpSpPr>
            <p:cNvPr id="6" name="Group 547"/>
            <p:cNvGrpSpPr/>
            <p:nvPr/>
          </p:nvGrpSpPr>
          <p:grpSpPr bwMode="gray">
            <a:xfrm>
              <a:off x="3309611" y="4281971"/>
              <a:ext cx="1169988" cy="457162"/>
              <a:chOff x="3087945" y="4399612"/>
              <a:chExt cx="1169988" cy="457162"/>
            </a:xfrm>
          </p:grpSpPr>
          <p:sp>
            <p:nvSpPr>
              <p:cNvPr id="200"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7" name="Group 546"/>
              <p:cNvGrpSpPr/>
              <p:nvPr/>
            </p:nvGrpSpPr>
            <p:grpSpPr bwMode="gray">
              <a:xfrm>
                <a:off x="3118108" y="4399612"/>
                <a:ext cx="1109663" cy="457162"/>
                <a:chOff x="3092708" y="4406611"/>
                <a:chExt cx="1109663" cy="457162"/>
              </a:xfrm>
            </p:grpSpPr>
            <p:sp>
              <p:nvSpPr>
                <p:cNvPr id="202"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203"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IN</a:t>
                  </a:r>
                </a:p>
              </p:txBody>
            </p:sp>
            <p:sp>
              <p:nvSpPr>
                <p:cNvPr id="204"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OUT</a:t>
                  </a:r>
                </a:p>
              </p:txBody>
            </p:sp>
            <p:sp>
              <p:nvSpPr>
                <p:cNvPr id="205"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B</a:t>
                  </a:r>
                </a:p>
              </p:txBody>
            </p:sp>
            <p:sp>
              <p:nvSpPr>
                <p:cNvPr id="206"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nvGrpSpPr>
            <p:cNvPr id="8" name="Group 556"/>
            <p:cNvGrpSpPr/>
            <p:nvPr/>
          </p:nvGrpSpPr>
          <p:grpSpPr bwMode="gray">
            <a:xfrm>
              <a:off x="1919538" y="4281971"/>
              <a:ext cx="1169988" cy="457162"/>
              <a:chOff x="3087945" y="4399612"/>
              <a:chExt cx="1169988" cy="457162"/>
            </a:xfrm>
          </p:grpSpPr>
          <p:sp>
            <p:nvSpPr>
              <p:cNvPr id="193"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9" name="Group 546"/>
              <p:cNvGrpSpPr/>
              <p:nvPr/>
            </p:nvGrpSpPr>
            <p:grpSpPr bwMode="gray">
              <a:xfrm>
                <a:off x="3118108" y="4399612"/>
                <a:ext cx="1109663" cy="457162"/>
                <a:chOff x="3092708" y="4406611"/>
                <a:chExt cx="1109663" cy="457162"/>
              </a:xfrm>
            </p:grpSpPr>
            <p:sp>
              <p:nvSpPr>
                <p:cNvPr id="195"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96"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OUT</a:t>
                  </a:r>
                  <a:endParaRPr lang="en-US" sz="1100" dirty="0">
                    <a:solidFill>
                      <a:schemeClr val="bg2"/>
                    </a:solidFill>
                    <a:latin typeface="+mn-lt"/>
                  </a:endParaRPr>
                </a:p>
              </p:txBody>
            </p:sp>
            <p:sp>
              <p:nvSpPr>
                <p:cNvPr id="197"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IN</a:t>
                  </a:r>
                  <a:endParaRPr lang="en-US" sz="1100" dirty="0">
                    <a:solidFill>
                      <a:schemeClr val="bg2"/>
                    </a:solidFill>
                    <a:latin typeface="+mn-lt"/>
                  </a:endParaRPr>
                </a:p>
              </p:txBody>
            </p:sp>
            <p:sp>
              <p:nvSpPr>
                <p:cNvPr id="198"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A</a:t>
                  </a:r>
                  <a:endParaRPr lang="en-US" sz="1100" dirty="0">
                    <a:solidFill>
                      <a:schemeClr val="bg2"/>
                    </a:solidFill>
                    <a:latin typeface="+mn-lt"/>
                  </a:endParaRPr>
                </a:p>
              </p:txBody>
            </p:sp>
            <p:sp>
              <p:nvSpPr>
                <p:cNvPr id="199"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grpSp>
        <p:nvGrpSpPr>
          <p:cNvPr id="135" name="Group 134"/>
          <p:cNvGrpSpPr/>
          <p:nvPr/>
        </p:nvGrpSpPr>
        <p:grpSpPr>
          <a:xfrm>
            <a:off x="5290914" y="4281971"/>
            <a:ext cx="2560061" cy="457162"/>
            <a:chOff x="5290914" y="4281971"/>
            <a:chExt cx="2560061" cy="457162"/>
          </a:xfrm>
        </p:grpSpPr>
        <p:grpSp>
          <p:nvGrpSpPr>
            <p:cNvPr id="15" name="Group 547"/>
            <p:cNvGrpSpPr/>
            <p:nvPr/>
          </p:nvGrpSpPr>
          <p:grpSpPr bwMode="gray">
            <a:xfrm>
              <a:off x="6680987" y="4281971"/>
              <a:ext cx="1169988" cy="457162"/>
              <a:chOff x="3087945" y="4399612"/>
              <a:chExt cx="1169988" cy="457162"/>
            </a:xfrm>
          </p:grpSpPr>
          <p:sp>
            <p:nvSpPr>
              <p:cNvPr id="168"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16" name="Group 546"/>
              <p:cNvGrpSpPr/>
              <p:nvPr/>
            </p:nvGrpSpPr>
            <p:grpSpPr bwMode="gray">
              <a:xfrm>
                <a:off x="3118108" y="4399612"/>
                <a:ext cx="1109663" cy="457162"/>
                <a:chOff x="3092708" y="4406611"/>
                <a:chExt cx="1109663" cy="457162"/>
              </a:xfrm>
            </p:grpSpPr>
            <p:sp>
              <p:nvSpPr>
                <p:cNvPr id="170"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71"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IN</a:t>
                  </a:r>
                </a:p>
              </p:txBody>
            </p:sp>
            <p:sp>
              <p:nvSpPr>
                <p:cNvPr id="172"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OUT</a:t>
                  </a:r>
                </a:p>
              </p:txBody>
            </p:sp>
            <p:sp>
              <p:nvSpPr>
                <p:cNvPr id="173"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a:solidFill>
                        <a:schemeClr val="bg2"/>
                      </a:solidFill>
                      <a:latin typeface="+mn-lt"/>
                    </a:rPr>
                    <a:t>B</a:t>
                  </a:r>
                </a:p>
              </p:txBody>
            </p:sp>
            <p:sp>
              <p:nvSpPr>
                <p:cNvPr id="174"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nvGrpSpPr>
            <p:cNvPr id="17" name="Group 556"/>
            <p:cNvGrpSpPr/>
            <p:nvPr/>
          </p:nvGrpSpPr>
          <p:grpSpPr bwMode="gray">
            <a:xfrm>
              <a:off x="5290914" y="4281971"/>
              <a:ext cx="1169988" cy="457162"/>
              <a:chOff x="3087945" y="4399612"/>
              <a:chExt cx="1169988" cy="457162"/>
            </a:xfrm>
          </p:grpSpPr>
          <p:sp>
            <p:nvSpPr>
              <p:cNvPr id="161" name="Rectangle 89"/>
              <p:cNvSpPr>
                <a:spLocks noChangeArrowheads="1"/>
              </p:cNvSpPr>
              <p:nvPr/>
            </p:nvSpPr>
            <p:spPr bwMode="gray">
              <a:xfrm rot="16200000" flipH="1">
                <a:off x="3448308" y="4043199"/>
                <a:ext cx="449262" cy="1169988"/>
              </a:xfrm>
              <a:prstGeom prst="rect">
                <a:avLst/>
              </a:prstGeom>
              <a:solidFill>
                <a:schemeClr val="bg2">
                  <a:lumMod val="20000"/>
                  <a:lumOff val="80000"/>
                  <a:alpha val="89999"/>
                </a:schemeClr>
              </a:solidFill>
              <a:ln w="19050" cap="rnd">
                <a:solidFill>
                  <a:schemeClr val="accent1"/>
                </a:solidFill>
                <a:round/>
                <a:headEnd/>
                <a:tailEnd/>
              </a:ln>
            </p:spPr>
            <p:txBody>
              <a:bodyPr/>
              <a:lstStyle/>
              <a:p>
                <a:endParaRPr lang="en-US" dirty="0">
                  <a:latin typeface="+mn-lt"/>
                </a:endParaRPr>
              </a:p>
            </p:txBody>
          </p:sp>
          <p:grpSp>
            <p:nvGrpSpPr>
              <p:cNvPr id="18" name="Group 546"/>
              <p:cNvGrpSpPr/>
              <p:nvPr/>
            </p:nvGrpSpPr>
            <p:grpSpPr bwMode="gray">
              <a:xfrm>
                <a:off x="3118108" y="4399612"/>
                <a:ext cx="1109663" cy="457162"/>
                <a:chOff x="3092708" y="4406611"/>
                <a:chExt cx="1109663" cy="457162"/>
              </a:xfrm>
            </p:grpSpPr>
            <p:sp>
              <p:nvSpPr>
                <p:cNvPr id="163" name="Rectangle 90"/>
                <p:cNvSpPr>
                  <a:spLocks noChangeArrowheads="1"/>
                </p:cNvSpPr>
                <p:nvPr/>
              </p:nvSpPr>
              <p:spPr bwMode="gray">
                <a:xfrm rot="16200000" flipH="1">
                  <a:off x="3411796"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sp>
              <p:nvSpPr>
                <p:cNvPr id="164" name="Text Box 91"/>
                <p:cNvSpPr txBox="1">
                  <a:spLocks noChangeArrowheads="1"/>
                </p:cNvSpPr>
                <p:nvPr/>
              </p:nvSpPr>
              <p:spPr bwMode="gray">
                <a:xfrm>
                  <a:off x="3245108" y="4602163"/>
                  <a:ext cx="5286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OUT</a:t>
                  </a:r>
                  <a:endParaRPr lang="en-US" sz="1100" dirty="0">
                    <a:solidFill>
                      <a:schemeClr val="bg2"/>
                    </a:solidFill>
                    <a:latin typeface="+mn-lt"/>
                  </a:endParaRPr>
                </a:p>
              </p:txBody>
            </p:sp>
            <p:sp>
              <p:nvSpPr>
                <p:cNvPr id="165" name="Text Box 92"/>
                <p:cNvSpPr txBox="1">
                  <a:spLocks noChangeArrowheads="1"/>
                </p:cNvSpPr>
                <p:nvPr/>
              </p:nvSpPr>
              <p:spPr bwMode="gray">
                <a:xfrm>
                  <a:off x="3664208" y="4602163"/>
                  <a:ext cx="538163"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IN</a:t>
                  </a:r>
                  <a:endParaRPr lang="en-US" sz="1100" dirty="0">
                    <a:solidFill>
                      <a:schemeClr val="bg2"/>
                    </a:solidFill>
                    <a:latin typeface="+mn-lt"/>
                  </a:endParaRPr>
                </a:p>
              </p:txBody>
            </p:sp>
            <p:sp>
              <p:nvSpPr>
                <p:cNvPr id="166" name="Text Box 93"/>
                <p:cNvSpPr txBox="1">
                  <a:spLocks noChangeArrowheads="1"/>
                </p:cNvSpPr>
                <p:nvPr/>
              </p:nvSpPr>
              <p:spPr bwMode="gray">
                <a:xfrm>
                  <a:off x="3092708" y="4406611"/>
                  <a:ext cx="261938" cy="261610"/>
                </a:xfrm>
                <a:prstGeom prst="rect">
                  <a:avLst/>
                </a:prstGeom>
                <a:noFill/>
                <a:ln w="12700">
                  <a:noFill/>
                  <a:miter lim="800000"/>
                  <a:headEnd/>
                  <a:tailEnd/>
                </a:ln>
                <a:effectLst/>
              </p:spPr>
              <p:txBody>
                <a:bodyPr>
                  <a:spAutoFit/>
                </a:bodyPr>
                <a:lstStyle/>
                <a:p>
                  <a:pPr>
                    <a:spcBef>
                      <a:spcPct val="50000"/>
                    </a:spcBef>
                  </a:pPr>
                  <a:r>
                    <a:rPr lang="en-US" sz="1100" dirty="0" smtClean="0">
                      <a:solidFill>
                        <a:schemeClr val="bg2"/>
                      </a:solidFill>
                      <a:latin typeface="+mn-lt"/>
                    </a:rPr>
                    <a:t>A</a:t>
                  </a:r>
                  <a:endParaRPr lang="en-US" sz="1100" dirty="0">
                    <a:solidFill>
                      <a:schemeClr val="bg2"/>
                    </a:solidFill>
                    <a:latin typeface="+mn-lt"/>
                  </a:endParaRPr>
                </a:p>
              </p:txBody>
            </p:sp>
            <p:sp>
              <p:nvSpPr>
                <p:cNvPr id="167" name="Rectangle 94"/>
                <p:cNvSpPr>
                  <a:spLocks noChangeArrowheads="1"/>
                </p:cNvSpPr>
                <p:nvPr/>
              </p:nvSpPr>
              <p:spPr bwMode="gray">
                <a:xfrm rot="16200000" flipH="1">
                  <a:off x="3835658" y="4392954"/>
                  <a:ext cx="195262" cy="288925"/>
                </a:xfrm>
                <a:prstGeom prst="rect">
                  <a:avLst/>
                </a:prstGeom>
                <a:solidFill>
                  <a:schemeClr val="bg2"/>
                </a:solidFill>
                <a:ln w="12700">
                  <a:solidFill>
                    <a:schemeClr val="accent1"/>
                  </a:solidFill>
                  <a:miter lim="800000"/>
                  <a:headEnd/>
                  <a:tailEnd/>
                </a:ln>
                <a:effectLst/>
              </p:spPr>
              <p:txBody>
                <a:bodyPr wrap="none" anchor="ctr"/>
                <a:lstStyle/>
                <a:p>
                  <a:endParaRPr lang="en-US" dirty="0">
                    <a:latin typeface="+mn-lt"/>
                  </a:endParaRPr>
                </a:p>
              </p:txBody>
            </p:sp>
          </p:grpSp>
        </p:grpSp>
      </p:grpSp>
      <p:grpSp>
        <p:nvGrpSpPr>
          <p:cNvPr id="23" name="Group 808"/>
          <p:cNvGrpSpPr/>
          <p:nvPr/>
        </p:nvGrpSpPr>
        <p:grpSpPr>
          <a:xfrm>
            <a:off x="2790283" y="1583545"/>
            <a:ext cx="966212" cy="2731602"/>
            <a:chOff x="2790283" y="1583545"/>
            <a:chExt cx="966212" cy="2731602"/>
          </a:xfrm>
        </p:grpSpPr>
        <p:cxnSp>
          <p:nvCxnSpPr>
            <p:cNvPr id="271" name="AutoShape 127"/>
            <p:cNvCxnSpPr>
              <a:cxnSpLocks noChangeShapeType="1"/>
              <a:stCxn id="202" idx="1"/>
              <a:endCxn id="300" idx="0"/>
            </p:cNvCxnSpPr>
            <p:nvPr/>
          </p:nvCxnSpPr>
          <p:spPr bwMode="gray">
            <a:xfrm rot="16200000" flipV="1">
              <a:off x="2069038" y="2627690"/>
              <a:ext cx="2731601" cy="643312"/>
            </a:xfrm>
            <a:prstGeom prst="bentConnector3">
              <a:avLst>
                <a:gd name="adj1" fmla="val 108369"/>
              </a:avLst>
            </a:prstGeom>
            <a:noFill/>
            <a:ln w="19050">
              <a:solidFill>
                <a:schemeClr val="tx2"/>
              </a:solidFill>
              <a:miter lim="800000"/>
              <a:headEnd/>
              <a:tailEnd type="triangle" w="med" len="med"/>
            </a:ln>
            <a:effectLst/>
          </p:spPr>
        </p:cxnSp>
        <p:cxnSp>
          <p:nvCxnSpPr>
            <p:cNvPr id="273" name="AutoShape 127"/>
            <p:cNvCxnSpPr>
              <a:cxnSpLocks noChangeShapeType="1"/>
              <a:stCxn id="199" idx="1"/>
              <a:endCxn id="239" idx="2"/>
            </p:cNvCxnSpPr>
            <p:nvPr/>
          </p:nvCxnSpPr>
          <p:spPr bwMode="gray">
            <a:xfrm rot="5400000" flipH="1" flipV="1">
              <a:off x="2333758" y="3535723"/>
              <a:ext cx="1235949" cy="322899"/>
            </a:xfrm>
            <a:prstGeom prst="bentConnector3">
              <a:avLst>
                <a:gd name="adj1" fmla="val 50000"/>
              </a:avLst>
            </a:prstGeom>
            <a:noFill/>
            <a:ln w="19050">
              <a:solidFill>
                <a:schemeClr val="tx2"/>
              </a:solidFill>
              <a:miter lim="800000"/>
              <a:headEnd/>
              <a:tailEnd type="triangle" w="med" len="med"/>
            </a:ln>
            <a:effectLst/>
          </p:spPr>
        </p:cxnSp>
      </p:grpSp>
      <p:grpSp>
        <p:nvGrpSpPr>
          <p:cNvPr id="24" name="Group 292"/>
          <p:cNvGrpSpPr/>
          <p:nvPr/>
        </p:nvGrpSpPr>
        <p:grpSpPr bwMode="gray">
          <a:xfrm>
            <a:off x="4376588" y="1583547"/>
            <a:ext cx="2751282" cy="2731601"/>
            <a:chOff x="4217254" y="1712864"/>
            <a:chExt cx="2365761" cy="2602282"/>
          </a:xfrm>
        </p:grpSpPr>
        <p:cxnSp>
          <p:nvCxnSpPr>
            <p:cNvPr id="272" name="AutoShape 127"/>
            <p:cNvCxnSpPr>
              <a:cxnSpLocks noChangeShapeType="1"/>
              <a:stCxn id="167" idx="1"/>
              <a:endCxn id="275" idx="2"/>
            </p:cNvCxnSpPr>
            <p:nvPr/>
          </p:nvCxnSpPr>
          <p:spPr bwMode="gray">
            <a:xfrm rot="16200000" flipV="1">
              <a:off x="4396006" y="2958956"/>
              <a:ext cx="1177437" cy="1534939"/>
            </a:xfrm>
            <a:prstGeom prst="bentConnector3">
              <a:avLst>
                <a:gd name="adj1" fmla="val 50000"/>
              </a:avLst>
            </a:prstGeom>
            <a:noFill/>
            <a:ln w="19050">
              <a:solidFill>
                <a:schemeClr val="tx2"/>
              </a:solidFill>
              <a:miter lim="800000"/>
              <a:headEnd/>
              <a:tailEnd type="triangle" w="med" len="med"/>
            </a:ln>
            <a:effectLst/>
          </p:spPr>
        </p:cxnSp>
        <p:cxnSp>
          <p:nvCxnSpPr>
            <p:cNvPr id="274" name="AutoShape 127"/>
            <p:cNvCxnSpPr>
              <a:cxnSpLocks noChangeShapeType="1"/>
              <a:stCxn id="170" idx="1"/>
              <a:endCxn id="304" idx="0"/>
            </p:cNvCxnSpPr>
            <p:nvPr/>
          </p:nvCxnSpPr>
          <p:spPr bwMode="gray">
            <a:xfrm rot="16200000" flipV="1">
              <a:off x="4098994" y="1831124"/>
              <a:ext cx="2602282" cy="2365761"/>
            </a:xfrm>
            <a:prstGeom prst="bentConnector3">
              <a:avLst>
                <a:gd name="adj1" fmla="val 108369"/>
              </a:avLst>
            </a:prstGeom>
            <a:noFill/>
            <a:ln w="19050">
              <a:solidFill>
                <a:schemeClr val="tx2"/>
              </a:solidFill>
              <a:miter lim="800000"/>
              <a:headEnd/>
              <a:tailEnd type="triangle" w="med" len="med"/>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dirty="0"/>
              <a:t>Configure the </a:t>
            </a:r>
            <a:r>
              <a:rPr lang="en-US" dirty="0" smtClean="0"/>
              <a:t>Switches</a:t>
            </a:r>
            <a:endParaRPr lang="en-US" dirty="0"/>
          </a:p>
        </p:txBody>
      </p:sp>
      <p:graphicFrame>
        <p:nvGraphicFramePr>
          <p:cNvPr id="151932" name="Group 380"/>
          <p:cNvGraphicFramePr>
            <a:graphicFrameLocks noGrp="1"/>
          </p:cNvGraphicFramePr>
          <p:nvPr>
            <p:ph idx="4294967295"/>
          </p:nvPr>
        </p:nvGraphicFramePr>
        <p:xfrm>
          <a:off x="1122363" y="1255713"/>
          <a:ext cx="7804150" cy="3027363"/>
        </p:xfrm>
        <a:graphic>
          <a:graphicData uri="http://schemas.openxmlformats.org/drawingml/2006/table">
            <a:tbl>
              <a:tblPr/>
              <a:tblGrid>
                <a:gridCol w="569076"/>
                <a:gridCol w="4273619"/>
                <a:gridCol w="2961455"/>
              </a:tblGrid>
              <a:tr h="2555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Step</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Action </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Command</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2905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1</a:t>
                      </a:r>
                      <a:endParaRPr kumimoji="0" lang="en-US" sz="1200" b="1"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Log in to the switch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endParaRPr kumimoji="0" lang="en-US" sz="1200" b="1"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778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2</a:t>
                      </a:r>
                      <a:endParaRPr kumimoji="0" lang="en-US" sz="1200" b="1"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Check the licenses</a:t>
                      </a:r>
                    </a:p>
                    <a:p>
                      <a:pPr marL="800100" marR="0" lvl="1"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Verify full-fabric license</a:t>
                      </a:r>
                    </a:p>
                    <a:p>
                      <a:pPr marL="800100" marR="0" lvl="1"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Extended distance license (if over 10km)</a:t>
                      </a:r>
                    </a:p>
                    <a:p>
                      <a:pPr marL="800100" marR="0" lvl="1"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Ports-on-demand licenses for additional ports are necessary</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licenseshow</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4508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3</a:t>
                      </a:r>
                      <a:endParaRPr kumimoji="0" lang="en-US" sz="1200" b="0"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If necessary, add needed licenses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200" b="1" i="0" u="none" strike="noStrike" cap="none" normalizeH="0" baseline="0" dirty="0" err="1" smtClean="0">
                          <a:ln>
                            <a:noFill/>
                          </a:ln>
                          <a:solidFill>
                            <a:schemeClr val="tx1"/>
                          </a:solidFill>
                          <a:effectLst/>
                          <a:latin typeface="Courier New" pitchFamily="49" charset="0"/>
                          <a:cs typeface="Courier New" pitchFamily="49" charset="0"/>
                        </a:rPr>
                        <a:t>licenseadd</a:t>
                      </a:r>
                      <a:r>
                        <a:rPr kumimoji="0" lang="en-US" sz="1200" b="1" i="0" u="none" strike="noStrike" cap="none" normalizeH="0" baseline="0" dirty="0" smtClean="0">
                          <a:ln>
                            <a:noFill/>
                          </a:ln>
                          <a:solidFill>
                            <a:schemeClr val="tx1"/>
                          </a:solidFill>
                          <a:effectLst/>
                          <a:latin typeface="Courier New" pitchFamily="49" charset="0"/>
                          <a:cs typeface="Courier New" pitchFamily="49" charset="0"/>
                        </a:rPr>
                        <a:t> “license key”</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96819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ea typeface="Times New Roman" pitchFamily="18" charset="0"/>
                          <a:cs typeface="OCLOF F+ Helvetica" charset="0"/>
                        </a:rPr>
                        <a:t>4</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Check the switch firmware </a:t>
                      </a:r>
                    </a:p>
                    <a:p>
                      <a:pPr marL="800100" marR="0" lvl="1"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If necessary</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1257300" marR="0" lvl="2"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a</a:t>
                      </a:r>
                      <a:r>
                        <a:rPr kumimoji="0" lang="en-US" sz="1200" b="0" i="0" u="none" strike="noStrike" cap="none" normalizeH="0" baseline="0" dirty="0" smtClean="0">
                          <a:ln>
                            <a:noFill/>
                          </a:ln>
                          <a:solidFill>
                            <a:srgbClr val="000000"/>
                          </a:solidFill>
                          <a:effectLst/>
                          <a:latin typeface="+mn-lt"/>
                          <a:ea typeface="Times New Roman" pitchFamily="18" charset="0"/>
                          <a:cs typeface="OCLOF F+ Helvetica" charset="0"/>
                        </a:rPr>
                        <a:t>. </a:t>
                      </a: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Download the switch firmware from </a:t>
                      </a: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hlinkClick r:id="rId3"/>
                        </a:rPr>
                        <a:t>http://now.netapp</a:t>
                      </a: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 and update</a:t>
                      </a:r>
                      <a:endParaRPr kumimoji="0" lang="en-US" sz="1200" b="0" i="0" u="none" strike="noStrike" cap="none" normalizeH="0" baseline="0" dirty="0" smtClean="0">
                        <a:ln>
                          <a:noFill/>
                        </a:ln>
                        <a:solidFill>
                          <a:schemeClr val="tx1"/>
                        </a:solidFill>
                        <a:effectLst/>
                        <a:latin typeface="+mn-lt"/>
                        <a:cs typeface="Times New Roman" pitchFamily="18" charset="0"/>
                      </a:endParaRPr>
                    </a:p>
                    <a:p>
                      <a:pPr marL="1257300" marR="0" lvl="2" indent="-34290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cs typeface="Times New Roman" pitchFamily="18" charset="0"/>
                        </a:rPr>
                        <a:t>b</a:t>
                      </a:r>
                      <a:r>
                        <a:rPr kumimoji="0" lang="en-US" sz="1200" b="0" i="0" u="none" strike="noStrike" cap="none" normalizeH="0" baseline="0" dirty="0" smtClean="0">
                          <a:ln>
                            <a:noFill/>
                          </a:ln>
                          <a:solidFill>
                            <a:srgbClr val="000000"/>
                          </a:solidFill>
                          <a:effectLst/>
                          <a:latin typeface="+mn-lt"/>
                          <a:cs typeface="Times New Roman" pitchFamily="18" charset="0"/>
                        </a:rPr>
                        <a:t>. Reboot the switch. </a:t>
                      </a:r>
                      <a:endParaRPr kumimoji="0" lang="en-US" sz="1200" b="0" i="0" u="none" strike="noStrike" cap="none" normalizeH="0" baseline="0" dirty="0" smtClean="0">
                        <a:ln>
                          <a:noFill/>
                        </a:ln>
                        <a:solidFill>
                          <a:schemeClr val="tx1"/>
                        </a:solidFill>
                        <a:effectLst/>
                        <a:latin typeface="+mn-lt"/>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200" b="1" i="0" u="none" strike="noStrike" cap="none" normalizeH="0" baseline="0" dirty="0" smtClean="0">
                          <a:ln>
                            <a:noFill/>
                          </a:ln>
                          <a:solidFill>
                            <a:schemeClr val="tx1"/>
                          </a:solidFill>
                          <a:effectLst/>
                          <a:latin typeface="Courier New" pitchFamily="49" charset="0"/>
                          <a:cs typeface="Courier New" pitchFamily="49" charset="0"/>
                        </a:rPr>
                        <a:t>version</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endParaRPr kumimoji="0" lang="en-US" sz="1200" b="0" i="0" u="none" strike="noStrike" cap="none" normalizeH="0" baseline="0" dirty="0" smtClean="0">
                        <a:ln>
                          <a:noFill/>
                        </a:ln>
                        <a:solidFill>
                          <a:schemeClr val="tx1"/>
                        </a:solidFill>
                        <a:effectLst/>
                        <a:latin typeface="+mn-lt"/>
                        <a:cs typeface="Courier New" pitchFamily="49" charset="0"/>
                      </a:endParaRP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200" b="0" i="0" u="none" strike="noStrike" cap="none" normalizeH="0" baseline="0" dirty="0" smtClean="0">
                          <a:ln>
                            <a:noFill/>
                          </a:ln>
                          <a:solidFill>
                            <a:schemeClr val="tx1"/>
                          </a:solidFill>
                          <a:effectLst/>
                          <a:latin typeface="+mn-lt"/>
                          <a:cs typeface="Courier New" pitchFamily="49" charset="0"/>
                        </a:rPr>
                        <a:t>{Exact steps omitted}</a:t>
                      </a:r>
                    </a:p>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200" b="1" i="0" u="none" strike="noStrike" cap="none" normalizeH="0" baseline="0" dirty="0" smtClean="0">
                          <a:ln>
                            <a:noFill/>
                          </a:ln>
                          <a:solidFill>
                            <a:schemeClr val="tx1"/>
                          </a:solidFill>
                          <a:effectLst/>
                          <a:latin typeface="Courier New" pitchFamily="49" charset="0"/>
                          <a:cs typeface="Courier New" pitchFamily="49" charset="0"/>
                        </a:rPr>
                        <a:t>reboot</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dirty="0"/>
              <a:t>Configure the </a:t>
            </a:r>
            <a:r>
              <a:rPr lang="en-US" dirty="0" smtClean="0"/>
              <a:t>Switches (Cont.)</a:t>
            </a:r>
            <a:endParaRPr lang="en-US" dirty="0"/>
          </a:p>
        </p:txBody>
      </p:sp>
      <p:graphicFrame>
        <p:nvGraphicFramePr>
          <p:cNvPr id="151932" name="Group 380"/>
          <p:cNvGraphicFramePr>
            <a:graphicFrameLocks noGrp="1"/>
          </p:cNvGraphicFramePr>
          <p:nvPr>
            <p:ph idx="4294967295"/>
          </p:nvPr>
        </p:nvGraphicFramePr>
        <p:xfrm>
          <a:off x="1122363" y="1255713"/>
          <a:ext cx="7804150" cy="2468880"/>
        </p:xfrm>
        <a:graphic>
          <a:graphicData uri="http://schemas.openxmlformats.org/drawingml/2006/table">
            <a:tbl>
              <a:tblPr/>
              <a:tblGrid>
                <a:gridCol w="569076"/>
                <a:gridCol w="4273619"/>
                <a:gridCol w="2961455"/>
              </a:tblGrid>
              <a:tr h="2555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Step</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Action </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latin typeface="+mn-lt"/>
                          <a:ea typeface="Times New Roman" pitchFamily="18" charset="0"/>
                          <a:cs typeface="OCMAJ A+ Times" charset="0"/>
                        </a:rPr>
                        <a:t>Command</a:t>
                      </a:r>
                      <a:endParaRPr kumimoji="0" lang="en-US" sz="1200" b="0" i="0" u="none" strike="noStrike" cap="none" normalizeH="0" baseline="0" dirty="0" smtClean="0">
                        <a:ln>
                          <a:noFill/>
                        </a:ln>
                        <a:solidFill>
                          <a:schemeClr val="tx2"/>
                        </a:solidFill>
                        <a:effectLst/>
                        <a:latin typeface="+mn-lt"/>
                        <a:ea typeface="Times New Roman" pitchFamily="18" charset="0"/>
                        <a:cs typeface="OCMAJ A+ Times" charset="0"/>
                      </a:endParaRPr>
                    </a:p>
                  </a:txBody>
                  <a:tcPr anchor="ct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1</a:t>
                      </a:r>
                      <a:endParaRPr kumimoji="0" lang="en-US" sz="1200" b="0"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Disable the switch: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switchdisable</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619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2</a:t>
                      </a:r>
                      <a:endParaRPr kumimoji="0" lang="en-US" sz="1200" b="0"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Clear any preexisting configuration:</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cfgclear cfgdisable cfgsave</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3</a:t>
                      </a:r>
                      <a:endParaRPr kumimoji="0" lang="en-US" sz="1200" b="1"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Set switch to default settings: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configdefault</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4429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4</a:t>
                      </a:r>
                      <a:endParaRPr kumimoji="0" lang="en-US" sz="1200" b="0"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Set the switch parameters by entering the following command:</a:t>
                      </a:r>
                      <a:b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b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You should set only the following parameters: any unique number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configure</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urier New" pitchFamily="49" charset="0"/>
                          <a:cs typeface="Courier New" pitchFamily="49" charset="0"/>
                        </a:rPr>
                        <a:t>Fabric parameters =</a:t>
                      </a:r>
                      <a:r>
                        <a:rPr kumimoji="0" lang="en-US" sz="1200" b="1" i="0" u="none" strike="noStrike" cap="none" normalizeH="0" baseline="0" dirty="0" smtClean="0">
                          <a:ln>
                            <a:noFill/>
                          </a:ln>
                          <a:solidFill>
                            <a:srgbClr val="000000"/>
                          </a:solidFill>
                          <a:effectLst/>
                          <a:latin typeface="Courier New" pitchFamily="49" charset="0"/>
                          <a:cs typeface="Courier New" pitchFamily="49" charset="0"/>
                        </a:rPr>
                        <a:t> y</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urier New" pitchFamily="49" charset="0"/>
                          <a:cs typeface="Courier New" pitchFamily="49" charset="0"/>
                        </a:rPr>
                        <a:t>domain_id = </a:t>
                      </a:r>
                      <a:r>
                        <a:rPr kumimoji="0" lang="en-US" sz="1200" b="1" i="0" u="none" strike="noStrike" cap="none" normalizeH="0" baseline="0" dirty="0" smtClean="0">
                          <a:ln>
                            <a:noFill/>
                          </a:ln>
                          <a:solidFill>
                            <a:srgbClr val="000000"/>
                          </a:solidFill>
                          <a:effectLst/>
                          <a:latin typeface="Courier New" pitchFamily="49" charset="0"/>
                          <a:cs typeface="Courier New" pitchFamily="49" charset="0"/>
                        </a:rPr>
                        <a:t>XXX</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Courier New" pitchFamily="49" charset="0"/>
                          <a:cs typeface="Courier New" pitchFamily="49" charset="0"/>
                        </a:rPr>
                        <a:t>Disable device probing = </a:t>
                      </a:r>
                      <a:r>
                        <a:rPr kumimoji="0" lang="en-US" sz="1200" b="1" i="0" u="none" strike="noStrike" cap="none" normalizeH="0" baseline="0" dirty="0" smtClean="0">
                          <a:ln>
                            <a:noFill/>
                          </a:ln>
                          <a:solidFill>
                            <a:srgbClr val="000000"/>
                          </a:solidFill>
                          <a:effectLst/>
                          <a:latin typeface="Courier New" pitchFamily="49" charset="0"/>
                          <a:cs typeface="Courier New" pitchFamily="49" charset="0"/>
                        </a:rPr>
                        <a:t>1</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LOF F+ Helvetica" charset="0"/>
                        </a:rPr>
                        <a:t>5</a:t>
                      </a:r>
                      <a:endParaRPr kumimoji="0" lang="en-US" sz="1200" b="0" i="0" u="none" strike="noStrike" cap="none" normalizeH="0" baseline="0" dirty="0" smtClean="0">
                        <a:ln>
                          <a:noFill/>
                        </a:ln>
                        <a:solidFill>
                          <a:schemeClr val="tx1"/>
                        </a:solidFill>
                        <a:effectLst/>
                        <a:latin typeface="+mn-lt"/>
                        <a:ea typeface="Times New Roman" pitchFamily="18" charset="0"/>
                        <a:cs typeface="OCLOF F+ Helvetica"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Exit the configuration utility :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ctrl-d</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6</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Reboot the switch: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fastboot</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158" name="Rectangle 366"/>
          <p:cNvSpPr>
            <a:spLocks noGrp="1" noChangeArrowheads="1"/>
          </p:cNvSpPr>
          <p:nvPr>
            <p:ph type="title"/>
          </p:nvPr>
        </p:nvSpPr>
        <p:spPr/>
        <p:txBody>
          <a:bodyPr/>
          <a:lstStyle/>
          <a:p>
            <a:r>
              <a:rPr lang="en-US" dirty="0"/>
              <a:t>Configure the Switches </a:t>
            </a:r>
            <a:r>
              <a:rPr lang="en-US" dirty="0" smtClean="0"/>
              <a:t>(Cont.)</a:t>
            </a:r>
            <a:endParaRPr lang="en-US" dirty="0"/>
          </a:p>
        </p:txBody>
      </p:sp>
      <p:graphicFrame>
        <p:nvGraphicFramePr>
          <p:cNvPr id="162236" name="Group 444"/>
          <p:cNvGraphicFramePr>
            <a:graphicFrameLocks noGrp="1"/>
          </p:cNvGraphicFramePr>
          <p:nvPr>
            <p:ph idx="4294967295"/>
          </p:nvPr>
        </p:nvGraphicFramePr>
        <p:xfrm>
          <a:off x="1122364" y="1255713"/>
          <a:ext cx="7804149" cy="5029200"/>
        </p:xfrm>
        <a:graphic>
          <a:graphicData uri="http://schemas.openxmlformats.org/drawingml/2006/table">
            <a:tbl>
              <a:tblPr/>
              <a:tblGrid>
                <a:gridCol w="569076"/>
                <a:gridCol w="4267988"/>
                <a:gridCol w="2967085"/>
              </a:tblGrid>
              <a:tr h="155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Log in to the switch and disable the switch: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switchdisable</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3540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2</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Set all ports attached to disk loops to half duplex by entering the following command: Perform this command only for the ports to which disks are attached.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portcfglport</a:t>
                      </a: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&lt;port#&gt;,0,0,1</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3540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mn-lt"/>
                          <a:ea typeface="Times New Roman" pitchFamily="18" charset="0"/>
                          <a:cs typeface="OCMAJ A+ Times" charset="0"/>
                        </a:rPr>
                        <a:t>3</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For Brocade 200E, 300, 5000, and 5100 only: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mn-lt"/>
                          <a:ea typeface="Times New Roman" pitchFamily="18" charset="0"/>
                          <a:cs typeface="OCLOF G+ Times" charset="0"/>
                        </a:rPr>
                        <a:t>Set all ports attached to disk loops to Locked L-Port.</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Courier New" pitchFamily="49" charset="0"/>
                          <a:cs typeface="Courier New" pitchFamily="49" charset="0"/>
                        </a:rPr>
                        <a:t>portcfglport</a:t>
                      </a:r>
                      <a:r>
                        <a:rPr kumimoji="0" lang="en-US" sz="1200" b="1" i="0" u="none" strike="noStrike" cap="none" normalizeH="0" baseline="0" dirty="0" smtClean="0">
                          <a:ln>
                            <a:noFill/>
                          </a:ln>
                          <a:solidFill>
                            <a:schemeClr val="tx1"/>
                          </a:solidFill>
                          <a:effectLst/>
                          <a:latin typeface="Courier New" pitchFamily="49" charset="0"/>
                          <a:cs typeface="Courier New" pitchFamily="49" charset="0"/>
                        </a:rPr>
                        <a:t> &lt;port#&gt;,1,0,1</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2555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4</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Verify disk loop port is showing ON in the Locked Loop HD field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portcfglport</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875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14</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Disable trunking on ISL Ports: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portcfgtrunkport</a:t>
                      </a: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&lt;</a:t>
                      </a: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ISL_port</a:t>
                      </a: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#&gt; 0</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906662">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15</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To configure the long-distance ISL port for an ISL length of up to 10 km, enter the command: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portcfglongdistance</a:t>
                      </a: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 &lt;</a:t>
                      </a:r>
                      <a:r>
                        <a:rPr kumimoji="0" lang="en-US" sz="1200" b="1" i="0" u="none" strike="noStrike" cap="none" normalizeH="0" baseline="0" dirty="0" err="1" smtClean="0">
                          <a:ln>
                            <a:noFill/>
                          </a:ln>
                          <a:solidFill>
                            <a:srgbClr val="000000"/>
                          </a:solidFill>
                          <a:effectLst/>
                          <a:latin typeface="Courier New" pitchFamily="49" charset="0"/>
                          <a:ea typeface="Times New Roman" pitchFamily="18" charset="0"/>
                          <a:cs typeface="Courier New" pitchFamily="49" charset="0"/>
                        </a:rPr>
                        <a:t>ISL_port</a:t>
                      </a: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#&gt;, “LE"</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16</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Enable the switch: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switchenable</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17</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Set the switch name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switchname Metro1_switch</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15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mn-lt"/>
                          <a:ea typeface="Times New Roman" pitchFamily="18" charset="0"/>
                          <a:cs typeface="OCMAJ A+ Times" charset="0"/>
                        </a:rPr>
                        <a:t>18</a:t>
                      </a:r>
                      <a:endParaRPr kumimoji="0" lang="en-US" sz="1200" b="0" i="0" u="none" strike="noStrike" cap="none" normalizeH="0" baseline="0" dirty="0" smtClean="0">
                        <a:ln>
                          <a:noFill/>
                        </a:ln>
                        <a:solidFill>
                          <a:schemeClr val="tx1"/>
                        </a:solidFill>
                        <a:effectLst/>
                        <a:latin typeface="+mn-lt"/>
                        <a:ea typeface="Times New Roman" pitchFamily="18" charset="0"/>
                        <a:cs typeface="OCMAJ A+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mn-lt"/>
                          <a:ea typeface="Times New Roman" pitchFamily="18" charset="0"/>
                          <a:cs typeface="OCLOF G+ Times" charset="0"/>
                        </a:rPr>
                        <a:t>Verify that the switch settings are correct </a:t>
                      </a:r>
                      <a:endParaRPr kumimoji="0" lang="en-US" sz="1200" b="0" i="0" u="none" strike="noStrike" cap="none" normalizeH="0" baseline="0" dirty="0" smtClean="0">
                        <a:ln>
                          <a:noFill/>
                        </a:ln>
                        <a:solidFill>
                          <a:schemeClr val="tx1"/>
                        </a:solidFill>
                        <a:effectLst/>
                        <a:latin typeface="+mn-lt"/>
                        <a:ea typeface="Times New Roman" pitchFamily="18" charset="0"/>
                        <a:cs typeface="OCLOF G+ Times"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Courier New" pitchFamily="49" charset="0"/>
                          <a:ea typeface="Times New Roman" pitchFamily="18" charset="0"/>
                          <a:cs typeface="Courier New" pitchFamily="49" charset="0"/>
                        </a:rPr>
                        <a:t>configshow</a:t>
                      </a:r>
                      <a:endParaRPr kumimoji="0" lang="en-US" sz="1200" b="0" i="0" u="none" strike="noStrike" cap="none" normalizeH="0" baseline="0" dirty="0" smtClean="0">
                        <a:ln>
                          <a:noFill/>
                        </a:ln>
                        <a:solidFill>
                          <a:schemeClr val="tx1"/>
                        </a:solidFill>
                        <a:effectLst/>
                        <a:latin typeface="Courier New" pitchFamily="49" charset="0"/>
                        <a:ea typeface="Times New Roman" pitchFamily="18" charset="0"/>
                        <a:cs typeface="Courier New" pitchFamily="49"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graphicFrame>
        <p:nvGraphicFramePr>
          <p:cNvPr id="6" name="Table 5"/>
          <p:cNvGraphicFramePr>
            <a:graphicFrameLocks noGrp="1"/>
          </p:cNvGraphicFramePr>
          <p:nvPr/>
        </p:nvGraphicFramePr>
        <p:xfrm>
          <a:off x="1802194" y="3895562"/>
          <a:ext cx="2866932" cy="1463040"/>
        </p:xfrm>
        <a:graphic>
          <a:graphicData uri="http://schemas.openxmlformats.org/drawingml/2006/table">
            <a:tbl>
              <a:tblPr firstRow="1" bandRow="1">
                <a:tableStyleId>{5C22544A-7EE6-4342-B048-85BDC9FD1C3A}</a:tableStyleId>
              </a:tblPr>
              <a:tblGrid>
                <a:gridCol w="1433466"/>
                <a:gridCol w="1433466"/>
              </a:tblGrid>
              <a:tr h="0">
                <a:tc gridSpan="2">
                  <a:txBody>
                    <a:bodyPr/>
                    <a:lstStyle/>
                    <a:p>
                      <a:pPr algn="ctr"/>
                      <a:r>
                        <a:rPr lang="en-US" sz="1000" b="0" dirty="0" smtClean="0">
                          <a:solidFill>
                            <a:schemeClr val="tx1"/>
                          </a:solidFill>
                        </a:rPr>
                        <a:t>Switch</a:t>
                      </a:r>
                      <a:r>
                        <a:rPr lang="en-US" sz="1000" b="0" baseline="0" dirty="0" smtClean="0">
                          <a:solidFill>
                            <a:schemeClr val="tx1"/>
                          </a:solidFill>
                        </a:rPr>
                        <a:t> Setting Matrix for Distance</a:t>
                      </a:r>
                      <a:endParaRPr lang="en-US" sz="1000" b="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hMerge="1">
                  <a:txBody>
                    <a:bodyPr/>
                    <a:lstStyle/>
                    <a:p>
                      <a:endParaRPr lang="en-US" sz="1000" dirty="0"/>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r>
              <a:tr h="0">
                <a:tc>
                  <a:txBody>
                    <a:bodyPr/>
                    <a:lstStyle/>
                    <a:p>
                      <a:pPr algn="ctr"/>
                      <a:r>
                        <a:rPr lang="en-US" sz="1000" dirty="0" smtClean="0">
                          <a:solidFill>
                            <a:schemeClr val="tx1"/>
                          </a:solidFill>
                        </a:rPr>
                        <a:t>Port</a:t>
                      </a:r>
                      <a:r>
                        <a:rPr lang="en-US" sz="1000" baseline="0" dirty="0" smtClean="0">
                          <a:solidFill>
                            <a:schemeClr val="tx1"/>
                          </a:solidFill>
                        </a:rPr>
                        <a:t> Setting</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5"/>
                    </a:solidFill>
                  </a:tcPr>
                </a:tc>
                <a:tc>
                  <a:txBody>
                    <a:bodyPr/>
                    <a:lstStyle/>
                    <a:p>
                      <a:pPr algn="ctr"/>
                      <a:r>
                        <a:rPr lang="en-US" sz="1000" dirty="0" smtClean="0">
                          <a:solidFill>
                            <a:schemeClr val="tx1"/>
                          </a:solidFill>
                        </a:rPr>
                        <a:t>Maximum Distance</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5"/>
                    </a:solidFill>
                  </a:tcPr>
                </a:tc>
              </a:tr>
              <a:tr h="0">
                <a:tc>
                  <a:txBody>
                    <a:bodyPr/>
                    <a:lstStyle/>
                    <a:p>
                      <a:pPr algn="ctr"/>
                      <a:r>
                        <a:rPr lang="en-US" sz="1000" dirty="0" smtClean="0">
                          <a:solidFill>
                            <a:schemeClr val="tx1"/>
                          </a:solidFill>
                        </a:rPr>
                        <a:t>LE</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algn="ctr"/>
                      <a:r>
                        <a:rPr lang="en-US" sz="1000" dirty="0" smtClean="0">
                          <a:solidFill>
                            <a:schemeClr val="tx1"/>
                          </a:solidFill>
                        </a:rPr>
                        <a:t>&lt;= 10 Km</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r>
              <a:tr h="0">
                <a:tc>
                  <a:txBody>
                    <a:bodyPr/>
                    <a:lstStyle/>
                    <a:p>
                      <a:pPr algn="ctr"/>
                      <a:r>
                        <a:rPr lang="en-US" sz="1000" dirty="0" smtClean="0">
                          <a:solidFill>
                            <a:schemeClr val="tx1"/>
                          </a:solidFill>
                        </a:rPr>
                        <a:t>L.5</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&lt;= 25 Km</a:t>
                      </a: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r>
              <a:tr h="0">
                <a:tc>
                  <a:txBody>
                    <a:bodyPr/>
                    <a:lstStyle/>
                    <a:p>
                      <a:pPr algn="ctr"/>
                      <a:r>
                        <a:rPr lang="en-US" sz="1000" dirty="0" smtClean="0">
                          <a:solidFill>
                            <a:schemeClr val="tx1"/>
                          </a:solidFill>
                        </a:rPr>
                        <a:t>L1</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&lt;= 50 Km</a:t>
                      </a: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r>
              <a:tr h="0">
                <a:tc>
                  <a:txBody>
                    <a:bodyPr/>
                    <a:lstStyle/>
                    <a:p>
                      <a:pPr algn="ctr"/>
                      <a:r>
                        <a:rPr lang="en-US" sz="1000" dirty="0" smtClean="0">
                          <a:solidFill>
                            <a:schemeClr val="tx1"/>
                          </a:solidFill>
                        </a:rPr>
                        <a:t>L2</a:t>
                      </a:r>
                      <a:endParaRPr lang="en-US" sz="1000" dirty="0">
                        <a:solidFill>
                          <a:schemeClr val="tx1"/>
                        </a:solidFill>
                      </a:endParaRP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tx1"/>
                          </a:solidFill>
                        </a:rPr>
                        <a:t>&lt;= 100 Km</a:t>
                      </a:r>
                    </a:p>
                  </a:txBody>
                  <a:tcPr>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Zoning</a:t>
            </a:r>
            <a:endParaRPr lang="en-US" dirty="0"/>
          </a:p>
        </p:txBody>
      </p:sp>
      <p:sp>
        <p:nvSpPr>
          <p:cNvPr id="4" name="Content Placeholder 3"/>
          <p:cNvSpPr>
            <a:spLocks noGrp="1"/>
          </p:cNvSpPr>
          <p:nvPr>
            <p:ph idx="1"/>
          </p:nvPr>
        </p:nvSpPr>
        <p:spPr/>
        <p:txBody>
          <a:bodyPr/>
          <a:lstStyle/>
          <a:p>
            <a:r>
              <a:rPr lang="en-US" sz="2400" dirty="0" smtClean="0"/>
              <a:t>NetApp recommends zoning to isolate FC traffic</a:t>
            </a:r>
          </a:p>
          <a:p>
            <a:pPr lvl="1"/>
            <a:r>
              <a:rPr lang="en-US" sz="2400" dirty="0" smtClean="0"/>
              <a:t>Required if it is a greater than 336-disks configuration </a:t>
            </a:r>
          </a:p>
          <a:p>
            <a:r>
              <a:rPr lang="en-US" sz="2400" dirty="0" smtClean="0"/>
              <a:t>Create separate zones for FC-VI and the storage disks </a:t>
            </a:r>
          </a:p>
          <a:p>
            <a:r>
              <a:rPr lang="en-US" sz="2400" dirty="0" smtClean="0"/>
              <a:t>Switch 1 and 3 example: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zonecreate</a:t>
            </a:r>
            <a:r>
              <a:rPr lang="en-US" sz="1800" b="1" dirty="0" smtClean="0">
                <a:latin typeface="Courier New" pitchFamily="49" charset="0"/>
                <a:cs typeface="Courier New" pitchFamily="49" charset="0"/>
              </a:rPr>
              <a:t> "FCVI", "1,0; 3,0"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zonecreate</a:t>
            </a:r>
            <a:r>
              <a:rPr lang="en-US" sz="1800" b="1" dirty="0" smtClean="0">
                <a:latin typeface="Courier New" pitchFamily="49" charset="0"/>
                <a:cs typeface="Courier New" pitchFamily="49" charset="0"/>
              </a:rPr>
              <a:t> "STOR", "1,1; 1,2; 1,3; 1,5; 1,6; 1,7; 1,9; 1,10; 1,11; 1,13; 1,14; 1,15; 1,17; 1,18; 1,19; 1.21; 1,22; 1,23; 3,1; 3,2; 3,3; 3,5; 3,6; 3,7; 3,9; 3,10; 3,11; 3,13; 3,14; 3,15; 3,17; 3,18; 3,19; 3.21; 3,22; 3,23"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cfgcreate</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Zone_netapp</a:t>
            </a:r>
            <a:r>
              <a:rPr lang="en-US" sz="1800" b="1" dirty="0" smtClean="0">
                <a:latin typeface="Courier New" pitchFamily="49" charset="0"/>
                <a:cs typeface="Courier New" pitchFamily="49" charset="0"/>
              </a:rPr>
              <a:t>", "FCVI; STOR"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cfgenable</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Zone_netapp</a:t>
            </a:r>
            <a:r>
              <a:rPr lang="en-US" sz="1800" b="1"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cfgsave</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Zone_netapp</a:t>
            </a:r>
            <a:r>
              <a:rPr lang="en-US" sz="1800" b="1"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switch&gt; </a:t>
            </a:r>
            <a:r>
              <a:rPr lang="en-US" sz="1800" b="1" dirty="0" err="1" smtClean="0">
                <a:latin typeface="Courier New" pitchFamily="49" charset="0"/>
                <a:cs typeface="Courier New" pitchFamily="49" charset="0"/>
              </a:rPr>
              <a:t>cfgshow</a:t>
            </a:r>
            <a:r>
              <a:rPr lang="en-US" sz="1800" b="1" dirty="0" smtClean="0">
                <a:latin typeface="Courier New" pitchFamily="49" charset="0"/>
                <a:cs typeface="Courier New" pitchFamily="49" charset="0"/>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Traffic Isolation Technique</a:t>
            </a:r>
            <a:endParaRPr lang="en-US" dirty="0"/>
          </a:p>
        </p:txBody>
      </p:sp>
      <p:sp>
        <p:nvSpPr>
          <p:cNvPr id="3" name="Content Placeholder 2"/>
          <p:cNvSpPr>
            <a:spLocks noGrp="1"/>
          </p:cNvSpPr>
          <p:nvPr>
            <p:ph idx="1"/>
          </p:nvPr>
        </p:nvSpPr>
        <p:spPr/>
        <p:txBody>
          <a:bodyPr/>
          <a:lstStyle/>
          <a:p>
            <a:r>
              <a:rPr lang="en-US" dirty="0" smtClean="0"/>
              <a:t>Allows flow control of </a:t>
            </a:r>
            <a:r>
              <a:rPr lang="en-US" dirty="0" err="1" smtClean="0"/>
              <a:t>interswitch</a:t>
            </a:r>
            <a:r>
              <a:rPr lang="en-US" dirty="0" smtClean="0"/>
              <a:t> traffic by creating a dedicated path for traffic flowing from a specific set of source ports </a:t>
            </a:r>
          </a:p>
          <a:p>
            <a:r>
              <a:rPr lang="en-US" dirty="0" smtClean="0"/>
              <a:t>Requires:</a:t>
            </a:r>
          </a:p>
          <a:p>
            <a:pPr lvl="1"/>
            <a:r>
              <a:rPr lang="en-US" sz="2400" dirty="0" smtClean="0"/>
              <a:t>Data ONTAP 7.2.6.1 or later</a:t>
            </a:r>
          </a:p>
          <a:p>
            <a:pPr lvl="1"/>
            <a:r>
              <a:rPr lang="en-US" sz="2400" dirty="0" smtClean="0"/>
              <a:t>Brocade 300, 5000, or 5100 switches</a:t>
            </a:r>
          </a:p>
          <a:p>
            <a:pPr lvl="1"/>
            <a:r>
              <a:rPr lang="en-US" sz="2400" dirty="0" smtClean="0"/>
              <a:t>Fabric OS 6.0.0b or later</a:t>
            </a:r>
            <a:endParaRPr lang="en-US" sz="2400" dirty="0"/>
          </a:p>
        </p:txBody>
      </p:sp>
      <p:pic>
        <p:nvPicPr>
          <p:cNvPr id="58370" name="Picture 2"/>
          <p:cNvPicPr>
            <a:picLocks noChangeAspect="1" noChangeArrowheads="1"/>
          </p:cNvPicPr>
          <p:nvPr/>
        </p:nvPicPr>
        <p:blipFill>
          <a:blip r:embed="rId3" cstate="print"/>
          <a:srcRect/>
          <a:stretch>
            <a:fillRect/>
          </a:stretch>
        </p:blipFill>
        <p:spPr bwMode="auto">
          <a:xfrm>
            <a:off x="1869141" y="4429405"/>
            <a:ext cx="5943600" cy="1952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Configure Local Node</a:t>
            </a:r>
            <a:endParaRPr lang="en-US" dirty="0"/>
          </a:p>
        </p:txBody>
      </p:sp>
      <p:sp>
        <p:nvSpPr>
          <p:cNvPr id="3" name="Content Placeholder 2"/>
          <p:cNvSpPr>
            <a:spLocks noGrp="1"/>
          </p:cNvSpPr>
          <p:nvPr>
            <p:ph idx="1"/>
          </p:nvPr>
        </p:nvSpPr>
        <p:spPr/>
        <p:txBody>
          <a:bodyPr/>
          <a:lstStyle/>
          <a:p>
            <a:r>
              <a:rPr lang="en-US" sz="2400" dirty="0" smtClean="0"/>
              <a:t>Add licenses</a:t>
            </a:r>
          </a:p>
          <a:p>
            <a:pPr lvl="1">
              <a:lnSpc>
                <a:spcPct val="90000"/>
              </a:lnSpc>
              <a:defRPr/>
            </a:pPr>
            <a:r>
              <a:rPr lang="en-US" sz="2000" dirty="0" err="1" smtClean="0">
                <a:latin typeface="Courier New" pitchFamily="49" charset="0"/>
                <a:cs typeface="Courier New" pitchFamily="49" charset="0"/>
              </a:rPr>
              <a:t>cf</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syncmirror_local</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cf_remote</a:t>
            </a:r>
            <a:endParaRPr lang="en-US" sz="2400" dirty="0" smtClean="0"/>
          </a:p>
          <a:p>
            <a:r>
              <a:rPr lang="en-US" sz="2400" dirty="0" smtClean="0"/>
              <a:t>Cable remote controller </a:t>
            </a:r>
            <a:r>
              <a:rPr lang="en-US" sz="2400" dirty="0" smtClean="0">
                <a:cs typeface="Courier New" pitchFamily="49" charset="0"/>
              </a:rPr>
              <a:t>as described previously</a:t>
            </a:r>
          </a:p>
          <a:p>
            <a:pPr lvl="1">
              <a:lnSpc>
                <a:spcPct val="90000"/>
              </a:lnSpc>
              <a:defRPr/>
            </a:pPr>
            <a:r>
              <a:rPr lang="en-US" sz="2000" dirty="0" smtClean="0">
                <a:cs typeface="Courier New" pitchFamily="49" charset="0"/>
              </a:rPr>
              <a:t>Set all used onboard FC adapters as initiators</a:t>
            </a:r>
          </a:p>
          <a:p>
            <a:pPr lvl="1">
              <a:lnSpc>
                <a:spcPct val="90000"/>
              </a:lnSpc>
              <a:buNone/>
              <a:defRPr/>
            </a:pPr>
            <a:r>
              <a:rPr lang="en-US" sz="2000" dirty="0" smtClean="0">
                <a:latin typeface="Courier New" pitchFamily="49" charset="0"/>
                <a:cs typeface="Courier New" pitchFamily="49" charset="0"/>
              </a:rPr>
              <a:t>system1&gt;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-d </a:t>
            </a:r>
            <a:r>
              <a:rPr lang="en-US" sz="2000" i="1" dirty="0" smtClean="0">
                <a:latin typeface="Courier New" pitchFamily="49" charset="0"/>
                <a:cs typeface="Courier New" pitchFamily="49" charset="0"/>
              </a:rPr>
              <a:t>adapter</a:t>
            </a:r>
          </a:p>
          <a:p>
            <a:pPr lvl="1">
              <a:lnSpc>
                <a:spcPct val="90000"/>
              </a:lnSpc>
              <a:buNone/>
              <a:defRPr/>
            </a:pPr>
            <a:r>
              <a:rPr lang="en-US" sz="2000" dirty="0" smtClean="0">
                <a:latin typeface="Courier New" pitchFamily="49" charset="0"/>
                <a:cs typeface="Courier New" pitchFamily="49" charset="0"/>
              </a:rPr>
              <a:t>system1&gt;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-t initiator </a:t>
            </a:r>
            <a:r>
              <a:rPr lang="en-US" sz="2000" i="1" dirty="0" smtClean="0">
                <a:latin typeface="Courier New" pitchFamily="49" charset="0"/>
                <a:cs typeface="Courier New" pitchFamily="49" charset="0"/>
              </a:rPr>
              <a:t>adapter</a:t>
            </a:r>
            <a:endParaRPr lang="en-US" dirty="0" smtClean="0">
              <a:cs typeface="Courier New" pitchFamily="49" charset="0"/>
            </a:endParaRPr>
          </a:p>
          <a:p>
            <a:r>
              <a:rPr lang="en-US" sz="2400" dirty="0" smtClean="0">
                <a:cs typeface="Courier New" pitchFamily="49" charset="0"/>
              </a:rPr>
              <a:t>Set software disk ownership</a:t>
            </a:r>
          </a:p>
          <a:p>
            <a:r>
              <a:rPr lang="en-US" sz="2400" dirty="0" smtClean="0">
                <a:cs typeface="Courier New" pitchFamily="49" charset="0"/>
              </a:rPr>
              <a:t>Configure network takeover if required</a:t>
            </a:r>
          </a:p>
          <a:p>
            <a:r>
              <a:rPr lang="en-US" sz="2400" dirty="0" smtClean="0">
                <a:cs typeface="Courier New" pitchFamily="49" charset="0"/>
              </a:rPr>
              <a:t>Verify configuration </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Connectivity</a:t>
            </a:r>
            <a:endParaRPr lang="en-US" dirty="0"/>
          </a:p>
        </p:txBody>
      </p:sp>
      <p:sp>
        <p:nvSpPr>
          <p:cNvPr id="3" name="Content Placeholder 2"/>
          <p:cNvSpPr>
            <a:spLocks noGrp="1"/>
          </p:cNvSpPr>
          <p:nvPr>
            <p:ph idx="1"/>
          </p:nvPr>
        </p:nvSpPr>
        <p:spPr/>
        <p:txBody>
          <a:bodyPr/>
          <a:lstStyle/>
          <a:p>
            <a:r>
              <a:rPr lang="en-US" dirty="0" smtClean="0"/>
              <a:t>Use the following command:</a:t>
            </a:r>
          </a:p>
          <a:p>
            <a:endParaRPr lang="en-US" sz="1100" dirty="0" smtClean="0"/>
          </a:p>
          <a:p>
            <a:pPr lvl="1">
              <a:spcBef>
                <a:spcPts val="0"/>
              </a:spcBef>
              <a:buNone/>
            </a:pPr>
            <a:r>
              <a:rPr lang="en-US" sz="2000" dirty="0" smtClean="0">
                <a:latin typeface="Courier New" pitchFamily="49" charset="0"/>
                <a:cs typeface="Courier New" pitchFamily="49" charset="0"/>
              </a:rPr>
              <a:t>system1&gt; </a:t>
            </a:r>
            <a:r>
              <a:rPr lang="en-US" sz="2000" b="1" dirty="0" smtClean="0">
                <a:latin typeface="Courier New" pitchFamily="49" charset="0"/>
                <a:cs typeface="Courier New" pitchFamily="49" charset="0"/>
              </a:rPr>
              <a:t>storage show disk -p</a:t>
            </a:r>
          </a:p>
          <a:p>
            <a:pPr lvl="1">
              <a:spcBef>
                <a:spcPts val="0"/>
              </a:spcBef>
              <a:buNone/>
            </a:pPr>
            <a:r>
              <a:rPr lang="en-US" sz="2000" dirty="0" smtClean="0">
                <a:latin typeface="Courier New" pitchFamily="49" charset="0"/>
                <a:cs typeface="Courier New" pitchFamily="49" charset="0"/>
              </a:rPr>
              <a:t>PRIMARY     PORT SECONDARY    PORT    SHELF  BAY</a:t>
            </a:r>
          </a:p>
          <a:p>
            <a:pPr lvl="1">
              <a:spcBef>
                <a:spcPts val="0"/>
              </a:spcBef>
              <a:buNone/>
            </a:pPr>
            <a:r>
              <a:rPr lang="en-US" sz="2000" dirty="0" smtClean="0">
                <a:latin typeface="Courier New" pitchFamily="49" charset="0"/>
                <a:cs typeface="Courier New" pitchFamily="49" charset="0"/>
              </a:rPr>
              <a:t>-------     ---- ---------    ----    -----  ---</a:t>
            </a:r>
          </a:p>
          <a:p>
            <a:pPr lvl="1">
              <a:spcBef>
                <a:spcPts val="0"/>
              </a:spcBef>
              <a:buNone/>
            </a:pPr>
            <a:r>
              <a:rPr lang="en-US" sz="2000" dirty="0" smtClean="0">
                <a:latin typeface="Courier New" pitchFamily="49" charset="0"/>
                <a:cs typeface="Courier New" pitchFamily="49" charset="0"/>
              </a:rPr>
              <a:t>sw2:5.16     A   sw1:5.16  	   B       1      0</a:t>
            </a:r>
          </a:p>
          <a:p>
            <a:pPr lvl="1">
              <a:spcBef>
                <a:spcPts val="0"/>
              </a:spcBef>
              <a:buNone/>
            </a:pPr>
            <a:r>
              <a:rPr lang="en-US" sz="2000" dirty="0" smtClean="0">
                <a:latin typeface="Courier New" pitchFamily="49" charset="0"/>
                <a:cs typeface="Courier New" pitchFamily="49" charset="0"/>
              </a:rPr>
              <a:t>sw1:5.17     B   sw2:5.17      A       1      1</a:t>
            </a:r>
          </a:p>
          <a:p>
            <a:pPr lvl="1">
              <a:spcBef>
                <a:spcPts val="0"/>
              </a:spcBef>
              <a:buNone/>
            </a:pPr>
            <a:r>
              <a:rPr lang="en-US" sz="2000" dirty="0" smtClean="0">
                <a:latin typeface="Courier New" pitchFamily="49" charset="0"/>
                <a:cs typeface="Courier New" pitchFamily="49" charset="0"/>
              </a:rPr>
              <a:t>sw2:5.18     A   sw1:5.18  	   B       1      2</a:t>
            </a:r>
          </a:p>
          <a:p>
            <a:pPr lvl="1">
              <a:spcBef>
                <a:spcPts val="0"/>
              </a:spcBef>
              <a:buNone/>
            </a:pPr>
            <a:r>
              <a:rPr lang="en-US" sz="2000" dirty="0" smtClean="0">
                <a:latin typeface="Courier New" pitchFamily="49" charset="0"/>
                <a:cs typeface="Courier New" pitchFamily="49" charset="0"/>
              </a:rPr>
              <a:t>sw1:5.19     B   sw2:5.19      A       1      3</a:t>
            </a:r>
          </a:p>
          <a:p>
            <a:pPr lvl="1">
              <a:spcBef>
                <a:spcPts val="0"/>
              </a:spcBef>
              <a:buNone/>
            </a:pPr>
            <a:r>
              <a:rPr lang="en-US" sz="2000" dirty="0" smtClean="0">
                <a:latin typeface="Courier New" pitchFamily="49" charset="0"/>
                <a:cs typeface="Courier New" pitchFamily="49" charset="0"/>
              </a:rPr>
              <a:t>…</a:t>
            </a:r>
          </a:p>
          <a:p>
            <a:pPr lvl="1">
              <a:spcBef>
                <a:spcPts val="0"/>
              </a:spcBef>
              <a:buNone/>
            </a:pPr>
            <a:endParaRPr lang="en-US" sz="2000" dirty="0" smtClean="0">
              <a:latin typeface="Courier New" pitchFamily="49" charset="0"/>
              <a:cs typeface="Courier New" pitchFamily="49" charset="0"/>
            </a:endParaRPr>
          </a:p>
          <a:p>
            <a:pPr lvl="1">
              <a:spcBef>
                <a:spcPts val="0"/>
              </a:spcBef>
              <a:buNone/>
            </a:pPr>
            <a:endParaRPr lang="en-US" sz="2000" dirty="0" smtClean="0">
              <a:latin typeface="Courier New" pitchFamily="49" charset="0"/>
              <a:cs typeface="Courier New" pitchFamily="49" charset="0"/>
            </a:endParaRPr>
          </a:p>
          <a:p>
            <a:pPr lvl="1">
              <a:spcBef>
                <a:spcPts val="0"/>
              </a:spcBef>
              <a:buNone/>
            </a:pPr>
            <a:r>
              <a:rPr lang="en-US" sz="2000" dirty="0" smtClean="0">
                <a:latin typeface="Courier New" pitchFamily="49" charset="0"/>
                <a:cs typeface="Courier New" pitchFamily="49" charset="0"/>
              </a:rPr>
              <a:t>sw2:9.16     A   sw1:9.16  	   B       1      0</a:t>
            </a:r>
          </a:p>
          <a:p>
            <a:pPr lvl="1">
              <a:spcBef>
                <a:spcPts val="0"/>
              </a:spcBef>
              <a:buNone/>
            </a:pPr>
            <a:r>
              <a:rPr lang="en-US" sz="2000" dirty="0" smtClean="0">
                <a:latin typeface="Courier New" pitchFamily="49" charset="0"/>
                <a:cs typeface="Courier New" pitchFamily="49" charset="0"/>
              </a:rPr>
              <a:t>sw1:9.17     B   sw2:9.17      A       1      1</a:t>
            </a:r>
          </a:p>
          <a:p>
            <a:pPr lvl="1">
              <a:spcBef>
                <a:spcPts val="0"/>
              </a:spcBef>
              <a:buNone/>
            </a:pPr>
            <a:r>
              <a:rPr lang="en-US" sz="2000" dirty="0" smtClean="0">
                <a:latin typeface="Courier New" pitchFamily="49" charset="0"/>
                <a:cs typeface="Courier New" pitchFamily="49" charset="0"/>
              </a:rPr>
              <a:t>sw2:9.18     A   sw1:9.18  	   B       1      2</a:t>
            </a:r>
          </a:p>
          <a:p>
            <a:pPr lvl="1">
              <a:spcBef>
                <a:spcPts val="0"/>
              </a:spcBef>
              <a:buNone/>
            </a:pPr>
            <a:r>
              <a:rPr lang="en-US" sz="2000" dirty="0" smtClean="0">
                <a:latin typeface="Courier New" pitchFamily="49" charset="0"/>
                <a:cs typeface="Courier New" pitchFamily="49" charset="0"/>
              </a:rPr>
              <a:t>sw1:9.19     B   sw2:9.19      A       1      3</a:t>
            </a:r>
          </a:p>
          <a:p>
            <a:pPr lvl="1">
              <a:spcBef>
                <a:spcPts val="0"/>
              </a:spcBef>
              <a:buNone/>
            </a:pPr>
            <a:r>
              <a:rPr lang="en-US" sz="2000" dirty="0" smtClean="0">
                <a:latin typeface="Courier New" pitchFamily="49" charset="0"/>
                <a:cs typeface="Courier New" pitchFamily="49" charset="0"/>
              </a:rPr>
              <a:t>…</a:t>
            </a:r>
          </a:p>
          <a:p>
            <a:pPr lvl="1">
              <a:spcBef>
                <a:spcPts val="0"/>
              </a:spcBef>
              <a:buNone/>
            </a:pPr>
            <a:endParaRPr lang="en-US" sz="2000" dirty="0" smtClean="0">
              <a:latin typeface="Courier New" pitchFamily="49" charset="0"/>
              <a:cs typeface="Courier New" pitchFamily="49" charset="0"/>
            </a:endParaRPr>
          </a:p>
          <a:p>
            <a:pPr lvl="1">
              <a:spcBef>
                <a:spcPts val="0"/>
              </a:spcBef>
              <a:buNone/>
            </a:pPr>
            <a:endParaRPr lang="en-US" sz="2000" dirty="0" smtClean="0">
              <a:latin typeface="Courier New" pitchFamily="49" charset="0"/>
              <a:cs typeface="Courier New" pitchFamily="49" charset="0"/>
            </a:endParaRPr>
          </a:p>
        </p:txBody>
      </p:sp>
      <p:cxnSp>
        <p:nvCxnSpPr>
          <p:cNvPr id="5" name="Straight Connector 3"/>
          <p:cNvCxnSpPr>
            <a:cxnSpLocks noChangeShapeType="1"/>
          </p:cNvCxnSpPr>
          <p:nvPr/>
        </p:nvCxnSpPr>
        <p:spPr bwMode="auto">
          <a:xfrm flipV="1">
            <a:off x="903514" y="3842657"/>
            <a:ext cx="446315" cy="239453"/>
          </a:xfrm>
          <a:prstGeom prst="line">
            <a:avLst/>
          </a:prstGeom>
          <a:noFill/>
          <a:ln w="28575" algn="ctr">
            <a:solidFill>
              <a:schemeClr val="hlink"/>
            </a:solidFill>
            <a:round/>
            <a:headEnd/>
            <a:tailEnd type="triangle" w="med" len="med"/>
          </a:ln>
        </p:spPr>
      </p:cxnSp>
      <p:sp>
        <p:nvSpPr>
          <p:cNvPr id="6" name="TextBox 7"/>
          <p:cNvSpPr txBox="1">
            <a:spLocks noChangeArrowheads="1"/>
          </p:cNvSpPr>
          <p:nvPr/>
        </p:nvSpPr>
        <p:spPr bwMode="auto">
          <a:xfrm>
            <a:off x="0" y="4103429"/>
            <a:ext cx="4479699" cy="400110"/>
          </a:xfrm>
          <a:prstGeom prst="rect">
            <a:avLst/>
          </a:prstGeom>
          <a:noFill/>
          <a:ln w="9525">
            <a:noFill/>
            <a:miter lim="800000"/>
            <a:headEnd/>
            <a:tailEnd/>
          </a:ln>
        </p:spPr>
        <p:txBody>
          <a:bodyPr wrap="square">
            <a:spAutoFit/>
          </a:bodyPr>
          <a:lstStyle/>
          <a:p>
            <a:pPr algn="ctr">
              <a:buClr>
                <a:schemeClr val="accent2"/>
              </a:buClr>
              <a:buFont typeface="Wingdings 2" pitchFamily="18" charset="2"/>
              <a:buNone/>
            </a:pPr>
            <a:r>
              <a:rPr lang="en-US" dirty="0" err="1" smtClean="0"/>
              <a:t>switch_name:switch_port.device_id</a:t>
            </a:r>
            <a:endParaRPr lang="en-US" dirty="0"/>
          </a:p>
        </p:txBody>
      </p:sp>
      <p:cxnSp>
        <p:nvCxnSpPr>
          <p:cNvPr id="14" name="Straight Connector 3"/>
          <p:cNvCxnSpPr>
            <a:cxnSpLocks noChangeShapeType="1"/>
          </p:cNvCxnSpPr>
          <p:nvPr/>
        </p:nvCxnSpPr>
        <p:spPr bwMode="auto">
          <a:xfrm rot="10800000" flipV="1">
            <a:off x="2492829" y="4430453"/>
            <a:ext cx="2503714" cy="391917"/>
          </a:xfrm>
          <a:prstGeom prst="line">
            <a:avLst/>
          </a:prstGeom>
          <a:noFill/>
          <a:ln w="28575" algn="ctr">
            <a:solidFill>
              <a:schemeClr val="hlink"/>
            </a:solidFill>
            <a:round/>
            <a:headEnd/>
            <a:tailEnd type="triangle" w="med" len="med"/>
          </a:ln>
        </p:spPr>
      </p:cxnSp>
      <p:cxnSp>
        <p:nvCxnSpPr>
          <p:cNvPr id="17" name="Straight Connector 3"/>
          <p:cNvCxnSpPr>
            <a:cxnSpLocks noChangeShapeType="1"/>
          </p:cNvCxnSpPr>
          <p:nvPr/>
        </p:nvCxnSpPr>
        <p:spPr bwMode="auto">
          <a:xfrm rot="5400000">
            <a:off x="4735287" y="4539343"/>
            <a:ext cx="359229" cy="185056"/>
          </a:xfrm>
          <a:prstGeom prst="line">
            <a:avLst/>
          </a:prstGeom>
          <a:noFill/>
          <a:ln w="28575" algn="ctr">
            <a:solidFill>
              <a:schemeClr val="hlink"/>
            </a:solidFill>
            <a:round/>
            <a:headEnd/>
            <a:tailEnd type="triangle" w="med" len="med"/>
          </a:ln>
        </p:spPr>
      </p:cxnSp>
      <p:sp>
        <p:nvSpPr>
          <p:cNvPr id="21" name="TextBox 20"/>
          <p:cNvSpPr txBox="1"/>
          <p:nvPr/>
        </p:nvSpPr>
        <p:spPr>
          <a:xfrm>
            <a:off x="4920343" y="4180081"/>
            <a:ext cx="2079672" cy="400110"/>
          </a:xfrm>
          <a:prstGeom prst="rect">
            <a:avLst/>
          </a:prstGeom>
          <a:noFill/>
        </p:spPr>
        <p:txBody>
          <a:bodyPr wrap="none" rtlCol="0">
            <a:spAutoFit/>
          </a:bodyPr>
          <a:lstStyle/>
          <a:p>
            <a:r>
              <a:rPr lang="en-US" dirty="0" smtClean="0"/>
              <a:t>Verify dual paths</a:t>
            </a:r>
            <a:endParaRPr lang="en-US" dirty="0"/>
          </a:p>
        </p:txBody>
      </p:sp>
      <p:sp>
        <p:nvSpPr>
          <p:cNvPr id="29" name="TextBox 28"/>
          <p:cNvSpPr txBox="1"/>
          <p:nvPr/>
        </p:nvSpPr>
        <p:spPr>
          <a:xfrm>
            <a:off x="174171" y="2754085"/>
            <a:ext cx="869149" cy="707886"/>
          </a:xfrm>
          <a:prstGeom prst="rect">
            <a:avLst/>
          </a:prstGeom>
          <a:noFill/>
        </p:spPr>
        <p:txBody>
          <a:bodyPr wrap="none" rtlCol="0">
            <a:spAutoFit/>
          </a:bodyPr>
          <a:lstStyle/>
          <a:p>
            <a:r>
              <a:rPr lang="en-US" dirty="0" smtClean="0"/>
              <a:t>Local </a:t>
            </a:r>
          </a:p>
          <a:p>
            <a:r>
              <a:rPr lang="en-US" dirty="0" smtClean="0"/>
              <a:t>Pool0</a:t>
            </a:r>
            <a:endParaRPr lang="en-US" dirty="0"/>
          </a:p>
        </p:txBody>
      </p:sp>
      <p:sp>
        <p:nvSpPr>
          <p:cNvPr id="30" name="TextBox 29"/>
          <p:cNvSpPr txBox="1"/>
          <p:nvPr/>
        </p:nvSpPr>
        <p:spPr>
          <a:xfrm>
            <a:off x="174171" y="4898570"/>
            <a:ext cx="1152880" cy="707886"/>
          </a:xfrm>
          <a:prstGeom prst="rect">
            <a:avLst/>
          </a:prstGeom>
          <a:noFill/>
        </p:spPr>
        <p:txBody>
          <a:bodyPr wrap="none" rtlCol="0">
            <a:spAutoFit/>
          </a:bodyPr>
          <a:lstStyle/>
          <a:p>
            <a:r>
              <a:rPr lang="en-US" dirty="0" smtClean="0"/>
              <a:t>Remote </a:t>
            </a:r>
          </a:p>
          <a:p>
            <a:r>
              <a:rPr lang="en-US" dirty="0" smtClean="0"/>
              <a:t>Pool1</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Configure Remote Node</a:t>
            </a:r>
            <a:endParaRPr lang="en-US" dirty="0"/>
          </a:p>
        </p:txBody>
      </p:sp>
      <p:sp>
        <p:nvSpPr>
          <p:cNvPr id="3" name="Content Placeholder 2"/>
          <p:cNvSpPr>
            <a:spLocks noGrp="1"/>
          </p:cNvSpPr>
          <p:nvPr>
            <p:ph idx="1"/>
          </p:nvPr>
        </p:nvSpPr>
        <p:spPr/>
        <p:txBody>
          <a:bodyPr/>
          <a:lstStyle/>
          <a:p>
            <a:r>
              <a:rPr lang="en-US" sz="2400" dirty="0" smtClean="0"/>
              <a:t>Add licenses</a:t>
            </a:r>
          </a:p>
          <a:p>
            <a:pPr lvl="1">
              <a:lnSpc>
                <a:spcPct val="90000"/>
              </a:lnSpc>
              <a:defRPr/>
            </a:pPr>
            <a:r>
              <a:rPr lang="en-US" sz="2000" dirty="0" err="1" smtClean="0">
                <a:latin typeface="Courier New" pitchFamily="49" charset="0"/>
                <a:cs typeface="Courier New" pitchFamily="49" charset="0"/>
              </a:rPr>
              <a:t>cf</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syncmirror_local</a:t>
            </a:r>
            <a:endParaRPr lang="en-US" sz="2000" dirty="0" smtClean="0">
              <a:latin typeface="Courier New" pitchFamily="49" charset="0"/>
              <a:cs typeface="Courier New" pitchFamily="49" charset="0"/>
            </a:endParaRPr>
          </a:p>
          <a:p>
            <a:pPr lvl="1">
              <a:lnSpc>
                <a:spcPct val="90000"/>
              </a:lnSpc>
              <a:defRPr/>
            </a:pPr>
            <a:r>
              <a:rPr lang="en-US" sz="2000" dirty="0" err="1" smtClean="0">
                <a:latin typeface="Courier New" pitchFamily="49" charset="0"/>
                <a:cs typeface="Courier New" pitchFamily="49" charset="0"/>
              </a:rPr>
              <a:t>cf_remote</a:t>
            </a:r>
            <a:endParaRPr lang="en-US" sz="2400" dirty="0" smtClean="0"/>
          </a:p>
          <a:p>
            <a:r>
              <a:rPr lang="en-US" sz="2400" dirty="0" smtClean="0"/>
              <a:t>Cable remote controller </a:t>
            </a:r>
            <a:r>
              <a:rPr lang="en-US" sz="2400" dirty="0" smtClean="0">
                <a:cs typeface="Courier New" pitchFamily="49" charset="0"/>
              </a:rPr>
              <a:t>as described previously</a:t>
            </a:r>
          </a:p>
          <a:p>
            <a:pPr lvl="1">
              <a:lnSpc>
                <a:spcPct val="90000"/>
              </a:lnSpc>
              <a:defRPr/>
            </a:pPr>
            <a:r>
              <a:rPr lang="en-US" sz="2000" dirty="0" smtClean="0">
                <a:cs typeface="Courier New" pitchFamily="49" charset="0"/>
              </a:rPr>
              <a:t>Set all used onboard FC adapters as initiators</a:t>
            </a:r>
          </a:p>
          <a:p>
            <a:pPr lvl="1">
              <a:lnSpc>
                <a:spcPct val="90000"/>
              </a:lnSpc>
              <a:buNone/>
              <a:defRPr/>
            </a:pPr>
            <a:r>
              <a:rPr lang="en-US" sz="2000" dirty="0" smtClean="0">
                <a:latin typeface="Courier New" pitchFamily="49" charset="0"/>
                <a:cs typeface="Courier New" pitchFamily="49" charset="0"/>
              </a:rPr>
              <a:t>system2&gt;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-d </a:t>
            </a:r>
            <a:r>
              <a:rPr lang="en-US" sz="2000" i="1" dirty="0" smtClean="0">
                <a:latin typeface="Courier New" pitchFamily="49" charset="0"/>
                <a:cs typeface="Courier New" pitchFamily="49" charset="0"/>
              </a:rPr>
              <a:t>adapter</a:t>
            </a:r>
          </a:p>
          <a:p>
            <a:pPr lvl="1">
              <a:lnSpc>
                <a:spcPct val="90000"/>
              </a:lnSpc>
              <a:buNone/>
              <a:defRPr/>
            </a:pPr>
            <a:r>
              <a:rPr lang="en-US" sz="2000" dirty="0" smtClean="0">
                <a:latin typeface="Courier New" pitchFamily="49" charset="0"/>
                <a:cs typeface="Courier New" pitchFamily="49" charset="0"/>
              </a:rPr>
              <a:t>system2&gt; </a:t>
            </a:r>
            <a:r>
              <a:rPr lang="en-US" sz="2000" dirty="0" err="1" smtClean="0">
                <a:latin typeface="Courier New" pitchFamily="49" charset="0"/>
                <a:cs typeface="Courier New" pitchFamily="49" charset="0"/>
              </a:rPr>
              <a:t>fcadmin</a:t>
            </a:r>
            <a:r>
              <a:rPr lang="en-US" sz="2000" dirty="0" smtClean="0">
                <a:latin typeface="Courier New" pitchFamily="49" charset="0"/>
                <a:cs typeface="Courier New" pitchFamily="49" charset="0"/>
              </a:rPr>
              <a:t> config -t initiator </a:t>
            </a:r>
            <a:r>
              <a:rPr lang="en-US" sz="2000" i="1" dirty="0" smtClean="0">
                <a:latin typeface="Courier New" pitchFamily="49" charset="0"/>
                <a:cs typeface="Courier New" pitchFamily="49" charset="0"/>
              </a:rPr>
              <a:t>adapter</a:t>
            </a:r>
            <a:endParaRPr lang="en-US" sz="2800" dirty="0" smtClean="0">
              <a:cs typeface="Courier New" pitchFamily="49" charset="0"/>
            </a:endParaRPr>
          </a:p>
          <a:p>
            <a:r>
              <a:rPr lang="en-US" sz="2400" dirty="0" smtClean="0">
                <a:cs typeface="Courier New" pitchFamily="49" charset="0"/>
              </a:rPr>
              <a:t>Set software disk ownership</a:t>
            </a:r>
          </a:p>
          <a:p>
            <a:r>
              <a:rPr lang="en-US" sz="2400" dirty="0" smtClean="0">
                <a:cs typeface="Courier New" pitchFamily="49" charset="0"/>
              </a:rPr>
              <a:t>Configure network takeover if required</a:t>
            </a:r>
          </a:p>
          <a:p>
            <a:r>
              <a:rPr lang="en-US" sz="2400" dirty="0" smtClean="0">
                <a:cs typeface="Courier New" pitchFamily="49" charset="0"/>
              </a:rPr>
              <a:t>Verify configuration </a:t>
            </a:r>
          </a:p>
          <a:p>
            <a:r>
              <a:rPr lang="en-US" sz="2400" dirty="0" smtClean="0"/>
              <a:t>Test failover and giveback</a:t>
            </a:r>
          </a:p>
          <a:p>
            <a:r>
              <a:rPr lang="en-US" sz="2400" dirty="0" smtClean="0">
                <a:cs typeface="Courier New" pitchFamily="49" charset="0"/>
              </a:rPr>
              <a:t>Set up mirror aggregates</a:t>
            </a:r>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Site Failover and Recovery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0" name="Straight Connector 289"/>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100354" name="Rectangle 2"/>
          <p:cNvSpPr>
            <a:spLocks noGrp="1" noChangeArrowheads="1"/>
          </p:cNvSpPr>
          <p:nvPr>
            <p:ph type="title"/>
          </p:nvPr>
        </p:nvSpPr>
        <p:spPr/>
        <p:txBody>
          <a:bodyPr/>
          <a:lstStyle/>
          <a:p>
            <a:r>
              <a:rPr lang="en-US" dirty="0" smtClean="0"/>
              <a:t>Host </a:t>
            </a:r>
            <a:r>
              <a:rPr lang="en-US" dirty="0"/>
              <a:t>Failure</a:t>
            </a:r>
          </a:p>
        </p:txBody>
      </p:sp>
      <p:grpSp>
        <p:nvGrpSpPr>
          <p:cNvPr id="2" name="Group 72"/>
          <p:cNvGrpSpPr/>
          <p:nvPr/>
        </p:nvGrpSpPr>
        <p:grpSpPr bwMode="gray">
          <a:xfrm>
            <a:off x="5907381" y="1255713"/>
            <a:ext cx="3213066" cy="3380599"/>
            <a:chOff x="9144000" y="2506320"/>
            <a:chExt cx="3213066" cy="3380599"/>
          </a:xfrm>
        </p:grpSpPr>
        <p:sp>
          <p:nvSpPr>
            <p:cNvPr id="71" name="Text Box 38"/>
            <p:cNvSpPr txBox="1">
              <a:spLocks noChangeArrowheads="1"/>
            </p:cNvSpPr>
            <p:nvPr/>
          </p:nvSpPr>
          <p:spPr bwMode="gray">
            <a:xfrm>
              <a:off x="9144000" y="3055375"/>
              <a:ext cx="3213066" cy="2831544"/>
            </a:xfrm>
            <a:prstGeom prst="rect">
              <a:avLst/>
            </a:prstGeom>
            <a:noFill/>
            <a:ln w="9525">
              <a:noFill/>
              <a:miter lim="800000"/>
              <a:headEnd/>
              <a:tailEnd/>
            </a:ln>
            <a:effectLst/>
          </p:spPr>
          <p:txBody>
            <a:bodyPr wrap="square">
              <a:spAutoFit/>
            </a:bodyPr>
            <a:lstStyle/>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Host1 and Host2 clustered</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Host1 fails</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Host2 will access its data that Host1 was using from System1</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No difference than </a:t>
              </a:r>
              <a:br>
                <a:rPr lang="en-US" dirty="0" smtClean="0">
                  <a:ea typeface="ＭＳ Ｐゴシック" pitchFamily="-50" charset="-128"/>
                </a:rPr>
              </a:br>
              <a:r>
                <a:rPr lang="en-US" dirty="0" smtClean="0">
                  <a:ea typeface="ＭＳ Ｐゴシック" pitchFamily="-50" charset="-128"/>
                </a:rPr>
                <a:t>high-availability</a:t>
              </a:r>
            </a:p>
          </p:txBody>
        </p:sp>
        <p:sp>
          <p:nvSpPr>
            <p:cNvPr id="72" name="Rectangle 39"/>
            <p:cNvSpPr>
              <a:spLocks noChangeArrowheads="1"/>
            </p:cNvSpPr>
            <p:nvPr/>
          </p:nvSpPr>
          <p:spPr bwMode="gray">
            <a:xfrm>
              <a:off x="9258429" y="2506320"/>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smtClean="0">
                  <a:solidFill>
                    <a:schemeClr val="bg1"/>
                  </a:solidFill>
                  <a:ea typeface="ＭＳ Ｐゴシック" pitchFamily="-50" charset="-128"/>
                </a:rPr>
                <a:t>Recovery - Automatic</a:t>
              </a:r>
            </a:p>
          </p:txBody>
        </p:sp>
      </p:grpSp>
      <p:cxnSp>
        <p:nvCxnSpPr>
          <p:cNvPr id="243" name="Straight Connector 242"/>
          <p:cNvCxnSpPr>
            <a:stCxn id="89" idx="2"/>
            <a:endCxn id="229" idx="0"/>
          </p:cNvCxnSpPr>
          <p:nvPr/>
        </p:nvCxnSpPr>
        <p:spPr bwMode="gray">
          <a:xfrm rot="16200000" flipH="1">
            <a:off x="444304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36" name="Straight Connector 235"/>
          <p:cNvCxnSpPr>
            <a:stCxn id="108" idx="2"/>
            <a:endCxn id="225" idx="0"/>
          </p:cNvCxnSpPr>
          <p:nvPr/>
        </p:nvCxnSpPr>
        <p:spPr bwMode="gray">
          <a:xfrm rot="16200000" flipH="1">
            <a:off x="140038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91" name="Picture 4" descr="fibre_channel_switch_fabric"/>
          <p:cNvPicPr>
            <a:picLocks noChangeAspect="1" noChangeArrowheads="1"/>
          </p:cNvPicPr>
          <p:nvPr/>
        </p:nvPicPr>
        <p:blipFill>
          <a:blip r:embed="rId3" cstate="print"/>
          <a:srcRect/>
          <a:stretch>
            <a:fillRect/>
          </a:stretch>
        </p:blipFill>
        <p:spPr bwMode="gray">
          <a:xfrm>
            <a:off x="2711631" y="3732613"/>
            <a:ext cx="594360" cy="210790"/>
          </a:xfrm>
          <a:prstGeom prst="rect">
            <a:avLst/>
          </a:prstGeom>
          <a:noFill/>
          <a:ln w="9525">
            <a:noFill/>
            <a:miter lim="800000"/>
            <a:headEnd/>
            <a:tailEnd/>
          </a:ln>
        </p:spPr>
      </p:pic>
      <p:pic>
        <p:nvPicPr>
          <p:cNvPr id="92" name="Picture 4" descr="fibre_channel_switch_fabric"/>
          <p:cNvPicPr>
            <a:picLocks noChangeAspect="1" noChangeArrowheads="1"/>
          </p:cNvPicPr>
          <p:nvPr/>
        </p:nvPicPr>
        <p:blipFill>
          <a:blip r:embed="rId3" cstate="print"/>
          <a:srcRect/>
          <a:stretch>
            <a:fillRect/>
          </a:stretch>
        </p:blipFill>
        <p:spPr bwMode="gray">
          <a:xfrm>
            <a:off x="2471495" y="4152867"/>
            <a:ext cx="594360" cy="210790"/>
          </a:xfrm>
          <a:prstGeom prst="rect">
            <a:avLst/>
          </a:prstGeom>
          <a:noFill/>
          <a:ln w="9525">
            <a:noFill/>
            <a:miter lim="800000"/>
            <a:headEnd/>
            <a:tailEnd/>
          </a:ln>
        </p:spPr>
      </p:pic>
      <p:pic>
        <p:nvPicPr>
          <p:cNvPr id="93" name="Picture 4" descr="fibre_channel_switch_fabric"/>
          <p:cNvPicPr>
            <a:picLocks noChangeAspect="1" noChangeArrowheads="1"/>
          </p:cNvPicPr>
          <p:nvPr/>
        </p:nvPicPr>
        <p:blipFill>
          <a:blip r:embed="rId3" cstate="print"/>
          <a:srcRect/>
          <a:stretch>
            <a:fillRect/>
          </a:stretch>
        </p:blipFill>
        <p:spPr bwMode="gray">
          <a:xfrm>
            <a:off x="3372045" y="3732613"/>
            <a:ext cx="594360" cy="210790"/>
          </a:xfrm>
          <a:prstGeom prst="rect">
            <a:avLst/>
          </a:prstGeom>
          <a:noFill/>
          <a:ln w="9525">
            <a:noFill/>
            <a:miter lim="800000"/>
            <a:headEnd/>
            <a:tailEnd/>
          </a:ln>
        </p:spPr>
      </p:pic>
      <p:pic>
        <p:nvPicPr>
          <p:cNvPr id="94" name="Picture 4" descr="fibre_channel_switch_fabric"/>
          <p:cNvPicPr>
            <a:picLocks noChangeAspect="1" noChangeArrowheads="1"/>
          </p:cNvPicPr>
          <p:nvPr/>
        </p:nvPicPr>
        <p:blipFill>
          <a:blip r:embed="rId3" cstate="print"/>
          <a:srcRect/>
          <a:stretch>
            <a:fillRect/>
          </a:stretch>
        </p:blipFill>
        <p:spPr bwMode="gray">
          <a:xfrm>
            <a:off x="3612181" y="4152867"/>
            <a:ext cx="594360" cy="210790"/>
          </a:xfrm>
          <a:prstGeom prst="rect">
            <a:avLst/>
          </a:prstGeom>
          <a:noFill/>
          <a:ln w="9525">
            <a:noFill/>
            <a:miter lim="800000"/>
            <a:headEnd/>
            <a:tailEnd/>
          </a:ln>
        </p:spPr>
      </p:pic>
      <p:grpSp>
        <p:nvGrpSpPr>
          <p:cNvPr id="3" name="Group 80"/>
          <p:cNvGrpSpPr/>
          <p:nvPr/>
        </p:nvGrpSpPr>
        <p:grpSpPr bwMode="gray">
          <a:xfrm>
            <a:off x="4209517" y="1532793"/>
            <a:ext cx="1301663" cy="542454"/>
            <a:chOff x="-353132" y="2505075"/>
            <a:chExt cx="1301663" cy="542454"/>
          </a:xfrm>
        </p:grpSpPr>
        <p:pic>
          <p:nvPicPr>
            <p:cNvPr id="82"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83"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89" name="Picture 4" descr="fibre_channel_switch_fabric"/>
          <p:cNvPicPr>
            <a:picLocks noChangeAspect="1" noChangeArrowheads="1"/>
          </p:cNvPicPr>
          <p:nvPr/>
        </p:nvPicPr>
        <p:blipFill>
          <a:blip r:embed="rId3" cstate="print"/>
          <a:srcRect/>
          <a:stretch>
            <a:fillRect/>
          </a:stretch>
        </p:blipFill>
        <p:spPr bwMode="gray">
          <a:xfrm>
            <a:off x="4422316" y="2492164"/>
            <a:ext cx="594360" cy="210790"/>
          </a:xfrm>
          <a:prstGeom prst="rect">
            <a:avLst/>
          </a:prstGeom>
          <a:noFill/>
          <a:ln w="9525">
            <a:noFill/>
            <a:miter lim="800000"/>
            <a:headEnd/>
            <a:tailEnd/>
          </a:ln>
        </p:spPr>
      </p:pic>
      <p:pic>
        <p:nvPicPr>
          <p:cNvPr id="90" name="Picture 4" descr="fibre_channel_switch_fabric"/>
          <p:cNvPicPr>
            <a:picLocks noChangeAspect="1" noChangeArrowheads="1"/>
          </p:cNvPicPr>
          <p:nvPr/>
        </p:nvPicPr>
        <p:blipFill>
          <a:blip r:embed="rId3" cstate="print"/>
          <a:srcRect/>
          <a:stretch>
            <a:fillRect/>
          </a:stretch>
        </p:blipFill>
        <p:spPr bwMode="gray">
          <a:xfrm>
            <a:off x="4704020" y="2635328"/>
            <a:ext cx="594360" cy="210790"/>
          </a:xfrm>
          <a:prstGeom prst="rect">
            <a:avLst/>
          </a:prstGeom>
          <a:noFill/>
          <a:ln w="9525">
            <a:noFill/>
            <a:miter lim="800000"/>
            <a:headEnd/>
            <a:tailEnd/>
          </a:ln>
        </p:spPr>
      </p:pic>
      <p:pic>
        <p:nvPicPr>
          <p:cNvPr id="98" name="Picture 20" descr="FCStorageShelf"/>
          <p:cNvPicPr>
            <a:picLocks noChangeAspect="1" noChangeArrowheads="1"/>
          </p:cNvPicPr>
          <p:nvPr/>
        </p:nvPicPr>
        <p:blipFill>
          <a:blip r:embed="rId6" cstate="print"/>
          <a:srcRect/>
          <a:stretch>
            <a:fillRect/>
          </a:stretch>
        </p:blipFill>
        <p:spPr bwMode="gray">
          <a:xfrm>
            <a:off x="4165023" y="4442710"/>
            <a:ext cx="1390650" cy="312738"/>
          </a:xfrm>
          <a:prstGeom prst="rect">
            <a:avLst/>
          </a:prstGeom>
          <a:noFill/>
          <a:ln w="9525">
            <a:noFill/>
            <a:miter lim="800000"/>
            <a:headEnd/>
            <a:tailEnd/>
          </a:ln>
        </p:spPr>
      </p:pic>
      <p:pic>
        <p:nvPicPr>
          <p:cNvPr id="99" name="Picture 22" descr="FAS3000_SingleCont"/>
          <p:cNvPicPr>
            <a:picLocks noChangeAspect="1" noChangeArrowheads="1"/>
          </p:cNvPicPr>
          <p:nvPr/>
        </p:nvPicPr>
        <p:blipFill>
          <a:blip r:embed="rId7" cstate="print"/>
          <a:srcRect/>
          <a:stretch>
            <a:fillRect/>
          </a:stretch>
        </p:blipFill>
        <p:spPr bwMode="gray">
          <a:xfrm>
            <a:off x="4166611" y="3263035"/>
            <a:ext cx="1387475" cy="390525"/>
          </a:xfrm>
          <a:prstGeom prst="rect">
            <a:avLst/>
          </a:prstGeom>
          <a:noFill/>
          <a:ln w="9525">
            <a:noFill/>
            <a:miter lim="800000"/>
            <a:headEnd/>
            <a:tailEnd/>
          </a:ln>
        </p:spPr>
      </p:pic>
      <p:pic>
        <p:nvPicPr>
          <p:cNvPr id="100" name="Picture 20" descr="FCStorageShelf"/>
          <p:cNvPicPr>
            <a:picLocks noChangeAspect="1" noChangeArrowheads="1"/>
          </p:cNvPicPr>
          <p:nvPr/>
        </p:nvPicPr>
        <p:blipFill>
          <a:blip r:embed="rId6" cstate="print"/>
          <a:srcRect/>
          <a:stretch>
            <a:fillRect/>
          </a:stretch>
        </p:blipFill>
        <p:spPr bwMode="gray">
          <a:xfrm>
            <a:off x="4165023" y="4779842"/>
            <a:ext cx="1390650" cy="312738"/>
          </a:xfrm>
          <a:prstGeom prst="rect">
            <a:avLst/>
          </a:prstGeom>
          <a:noFill/>
          <a:ln w="9525">
            <a:noFill/>
            <a:miter lim="800000"/>
            <a:headEnd/>
            <a:tailEnd/>
          </a:ln>
        </p:spPr>
      </p:pic>
      <p:grpSp>
        <p:nvGrpSpPr>
          <p:cNvPr id="4" name="Group 80"/>
          <p:cNvGrpSpPr/>
          <p:nvPr/>
        </p:nvGrpSpPr>
        <p:grpSpPr bwMode="gray">
          <a:xfrm>
            <a:off x="1166857" y="1532793"/>
            <a:ext cx="1301663" cy="542454"/>
            <a:chOff x="-353132" y="2505075"/>
            <a:chExt cx="1301663" cy="542454"/>
          </a:xfrm>
        </p:grpSpPr>
        <p:pic>
          <p:nvPicPr>
            <p:cNvPr id="110"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111"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08" name="Picture 4" descr="fibre_channel_switch_fabric"/>
          <p:cNvPicPr>
            <a:picLocks noChangeAspect="1" noChangeArrowheads="1"/>
          </p:cNvPicPr>
          <p:nvPr/>
        </p:nvPicPr>
        <p:blipFill>
          <a:blip r:embed="rId3" cstate="print"/>
          <a:srcRect/>
          <a:stretch>
            <a:fillRect/>
          </a:stretch>
        </p:blipFill>
        <p:spPr bwMode="gray">
          <a:xfrm>
            <a:off x="1379656" y="2492164"/>
            <a:ext cx="594360" cy="210790"/>
          </a:xfrm>
          <a:prstGeom prst="rect">
            <a:avLst/>
          </a:prstGeom>
          <a:noFill/>
          <a:ln w="9525">
            <a:noFill/>
            <a:miter lim="800000"/>
            <a:headEnd/>
            <a:tailEnd/>
          </a:ln>
        </p:spPr>
      </p:pic>
      <p:pic>
        <p:nvPicPr>
          <p:cNvPr id="109" name="Picture 4" descr="fibre_channel_switch_fabric"/>
          <p:cNvPicPr>
            <a:picLocks noChangeAspect="1" noChangeArrowheads="1"/>
          </p:cNvPicPr>
          <p:nvPr/>
        </p:nvPicPr>
        <p:blipFill>
          <a:blip r:embed="rId3" cstate="print"/>
          <a:srcRect/>
          <a:stretch>
            <a:fillRect/>
          </a:stretch>
        </p:blipFill>
        <p:spPr bwMode="gray">
          <a:xfrm>
            <a:off x="1661360" y="2635328"/>
            <a:ext cx="594360" cy="210790"/>
          </a:xfrm>
          <a:prstGeom prst="rect">
            <a:avLst/>
          </a:prstGeom>
          <a:noFill/>
          <a:ln w="9525">
            <a:noFill/>
            <a:miter lim="800000"/>
            <a:headEnd/>
            <a:tailEnd/>
          </a:ln>
        </p:spPr>
      </p:pic>
      <p:pic>
        <p:nvPicPr>
          <p:cNvPr id="105" name="Picture 20" descr="FCStorageShelf"/>
          <p:cNvPicPr>
            <a:picLocks noChangeAspect="1" noChangeArrowheads="1"/>
          </p:cNvPicPr>
          <p:nvPr/>
        </p:nvPicPr>
        <p:blipFill>
          <a:blip r:embed="rId6" cstate="print"/>
          <a:srcRect/>
          <a:stretch>
            <a:fillRect/>
          </a:stretch>
        </p:blipFill>
        <p:spPr bwMode="gray">
          <a:xfrm>
            <a:off x="1122363" y="4442710"/>
            <a:ext cx="1390650" cy="312738"/>
          </a:xfrm>
          <a:prstGeom prst="rect">
            <a:avLst/>
          </a:prstGeom>
          <a:noFill/>
          <a:ln w="9525">
            <a:noFill/>
            <a:miter lim="800000"/>
            <a:headEnd/>
            <a:tailEnd/>
          </a:ln>
        </p:spPr>
      </p:pic>
      <p:pic>
        <p:nvPicPr>
          <p:cNvPr id="106" name="Picture 22" descr="FAS3000_SingleCont"/>
          <p:cNvPicPr>
            <a:picLocks noChangeAspect="1" noChangeArrowheads="1"/>
          </p:cNvPicPr>
          <p:nvPr/>
        </p:nvPicPr>
        <p:blipFill>
          <a:blip r:embed="rId7" cstate="print"/>
          <a:srcRect/>
          <a:stretch>
            <a:fillRect/>
          </a:stretch>
        </p:blipFill>
        <p:spPr bwMode="gray">
          <a:xfrm>
            <a:off x="1123951" y="3263035"/>
            <a:ext cx="1387475" cy="390525"/>
          </a:xfrm>
          <a:prstGeom prst="rect">
            <a:avLst/>
          </a:prstGeom>
          <a:noFill/>
          <a:ln w="9525">
            <a:noFill/>
            <a:miter lim="800000"/>
            <a:headEnd/>
            <a:tailEnd/>
          </a:ln>
        </p:spPr>
      </p:pic>
      <p:pic>
        <p:nvPicPr>
          <p:cNvPr id="107" name="Picture 20" descr="FCStorageShelf"/>
          <p:cNvPicPr>
            <a:picLocks noChangeAspect="1" noChangeArrowheads="1"/>
          </p:cNvPicPr>
          <p:nvPr/>
        </p:nvPicPr>
        <p:blipFill>
          <a:blip r:embed="rId6" cstate="print"/>
          <a:srcRect/>
          <a:stretch>
            <a:fillRect/>
          </a:stretch>
        </p:blipFill>
        <p:spPr bwMode="gray">
          <a:xfrm>
            <a:off x="1122363" y="4779842"/>
            <a:ext cx="1390650" cy="312738"/>
          </a:xfrm>
          <a:prstGeom prst="rect">
            <a:avLst/>
          </a:prstGeom>
          <a:noFill/>
          <a:ln w="9525">
            <a:noFill/>
            <a:miter lim="800000"/>
            <a:headEnd/>
            <a:tailEnd/>
          </a:ln>
        </p:spPr>
      </p:pic>
      <p:pic>
        <p:nvPicPr>
          <p:cNvPr id="113" name="Picture 12" descr="failure"/>
          <p:cNvPicPr>
            <a:picLocks noChangeAspect="1" noChangeArrowheads="1"/>
          </p:cNvPicPr>
          <p:nvPr/>
        </p:nvPicPr>
        <p:blipFill>
          <a:blip r:embed="rId8" cstate="print"/>
          <a:srcRect/>
          <a:stretch>
            <a:fillRect/>
          </a:stretch>
        </p:blipFill>
        <p:spPr bwMode="gray">
          <a:xfrm>
            <a:off x="1304349" y="1606681"/>
            <a:ext cx="581025" cy="528638"/>
          </a:xfrm>
          <a:prstGeom prst="rect">
            <a:avLst/>
          </a:prstGeom>
          <a:noFill/>
          <a:ln w="9525">
            <a:noFill/>
            <a:miter lim="800000"/>
            <a:headEnd/>
            <a:tailEnd/>
          </a:ln>
        </p:spPr>
      </p:pic>
      <p:pic>
        <p:nvPicPr>
          <p:cNvPr id="114" name="Picture 12" descr="failure"/>
          <p:cNvPicPr>
            <a:picLocks noChangeAspect="1" noChangeArrowheads="1"/>
          </p:cNvPicPr>
          <p:nvPr/>
        </p:nvPicPr>
        <p:blipFill>
          <a:blip r:embed="rId8" cstate="print"/>
          <a:srcRect/>
          <a:stretch>
            <a:fillRect/>
          </a:stretch>
        </p:blipFill>
        <p:spPr bwMode="gray">
          <a:xfrm>
            <a:off x="1983225" y="1532793"/>
            <a:ext cx="581025" cy="528638"/>
          </a:xfrm>
          <a:prstGeom prst="rect">
            <a:avLst/>
          </a:prstGeom>
          <a:noFill/>
          <a:ln w="9525">
            <a:noFill/>
            <a:miter lim="800000"/>
            <a:headEnd/>
            <a:tailEnd/>
          </a:ln>
        </p:spPr>
      </p:pic>
      <p:grpSp>
        <p:nvGrpSpPr>
          <p:cNvPr id="5" name="Group 120"/>
          <p:cNvGrpSpPr/>
          <p:nvPr/>
        </p:nvGrpSpPr>
        <p:grpSpPr bwMode="gray">
          <a:xfrm>
            <a:off x="1560946" y="2493807"/>
            <a:ext cx="526467" cy="217055"/>
            <a:chOff x="1560946" y="2216727"/>
            <a:chExt cx="526467" cy="217055"/>
          </a:xfrm>
          <a:noFill/>
        </p:grpSpPr>
        <p:grpSp>
          <p:nvGrpSpPr>
            <p:cNvPr id="6" name="Group 116"/>
            <p:cNvGrpSpPr/>
            <p:nvPr/>
          </p:nvGrpSpPr>
          <p:grpSpPr bwMode="gray">
            <a:xfrm>
              <a:off x="1560946" y="2216727"/>
              <a:ext cx="235527" cy="83127"/>
              <a:chOff x="2650836" y="2179782"/>
              <a:chExt cx="235527" cy="83127"/>
            </a:xfrm>
            <a:grpFill/>
          </p:grpSpPr>
          <p:sp>
            <p:nvSpPr>
              <p:cNvPr id="115"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16" name="Rectangle 11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7" name="Group 117"/>
            <p:cNvGrpSpPr/>
            <p:nvPr/>
          </p:nvGrpSpPr>
          <p:grpSpPr bwMode="gray">
            <a:xfrm>
              <a:off x="1851886" y="2350655"/>
              <a:ext cx="235527" cy="83127"/>
              <a:chOff x="2650836" y="2179782"/>
              <a:chExt cx="235527" cy="83127"/>
            </a:xfrm>
            <a:grpFill/>
          </p:grpSpPr>
          <p:sp>
            <p:nvSpPr>
              <p:cNvPr id="119" name="Rectangle 118"/>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0" name="Rectangle 11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8" name="Group 121"/>
          <p:cNvGrpSpPr/>
          <p:nvPr/>
        </p:nvGrpSpPr>
        <p:grpSpPr bwMode="gray">
          <a:xfrm>
            <a:off x="4605628" y="2493807"/>
            <a:ext cx="526467" cy="217055"/>
            <a:chOff x="1560946" y="2216727"/>
            <a:chExt cx="526467" cy="217055"/>
          </a:xfrm>
          <a:noFill/>
        </p:grpSpPr>
        <p:grpSp>
          <p:nvGrpSpPr>
            <p:cNvPr id="9" name="Group 116"/>
            <p:cNvGrpSpPr/>
            <p:nvPr/>
          </p:nvGrpSpPr>
          <p:grpSpPr bwMode="gray">
            <a:xfrm>
              <a:off x="1560946" y="2216727"/>
              <a:ext cx="235527" cy="83127"/>
              <a:chOff x="2650836" y="2179782"/>
              <a:chExt cx="235527" cy="83127"/>
            </a:xfrm>
            <a:grpFill/>
          </p:grpSpPr>
          <p:sp>
            <p:nvSpPr>
              <p:cNvPr id="127"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8" name="Rectangle 127"/>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 name="Group 117"/>
            <p:cNvGrpSpPr/>
            <p:nvPr/>
          </p:nvGrpSpPr>
          <p:grpSpPr bwMode="gray">
            <a:xfrm>
              <a:off x="1851886" y="2350655"/>
              <a:ext cx="235527" cy="83127"/>
              <a:chOff x="2650836" y="2179782"/>
              <a:chExt cx="235527" cy="83127"/>
            </a:xfrm>
            <a:grpFill/>
          </p:grpSpPr>
          <p:sp>
            <p:nvSpPr>
              <p:cNvPr id="125" name="Rectangle 12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6"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1" name="Group 132"/>
          <p:cNvGrpSpPr/>
          <p:nvPr/>
        </p:nvGrpSpPr>
        <p:grpSpPr bwMode="gray">
          <a:xfrm>
            <a:off x="1371614" y="1981215"/>
            <a:ext cx="235527" cy="83127"/>
            <a:chOff x="1713346" y="2369127"/>
            <a:chExt cx="235527" cy="83127"/>
          </a:xfrm>
          <a:noFill/>
        </p:grpSpPr>
        <p:sp>
          <p:nvSpPr>
            <p:cNvPr id="131" name="Rectangle 13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2" name="Rectangle 13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3"/>
          <p:cNvGrpSpPr/>
          <p:nvPr/>
        </p:nvGrpSpPr>
        <p:grpSpPr bwMode="gray">
          <a:xfrm>
            <a:off x="2041250" y="1981215"/>
            <a:ext cx="235527" cy="83127"/>
            <a:chOff x="1713346" y="2369127"/>
            <a:chExt cx="235527" cy="83127"/>
          </a:xfrm>
          <a:noFill/>
        </p:grpSpPr>
        <p:sp>
          <p:nvSpPr>
            <p:cNvPr id="135" name="Rectangle 13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6" name="Rectangle 13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6"/>
          <p:cNvGrpSpPr/>
          <p:nvPr/>
        </p:nvGrpSpPr>
        <p:grpSpPr bwMode="gray">
          <a:xfrm>
            <a:off x="4424235" y="1981215"/>
            <a:ext cx="235527" cy="83127"/>
            <a:chOff x="1713346" y="2369127"/>
            <a:chExt cx="235527" cy="83127"/>
          </a:xfrm>
          <a:noFill/>
        </p:grpSpPr>
        <p:sp>
          <p:nvSpPr>
            <p:cNvPr id="138" name="Rectangle 137"/>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9" name="Rectangle 138"/>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39"/>
          <p:cNvGrpSpPr/>
          <p:nvPr/>
        </p:nvGrpSpPr>
        <p:grpSpPr bwMode="gray">
          <a:xfrm>
            <a:off x="5093871" y="1981215"/>
            <a:ext cx="235527" cy="83127"/>
            <a:chOff x="1713346" y="2369127"/>
            <a:chExt cx="235527" cy="83127"/>
          </a:xfrm>
          <a:noFill/>
        </p:grpSpPr>
        <p:sp>
          <p:nvSpPr>
            <p:cNvPr id="141" name="Rectangle 14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2" name="Rectangle 14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48"/>
          <p:cNvGrpSpPr/>
          <p:nvPr/>
        </p:nvGrpSpPr>
        <p:grpSpPr bwMode="gray">
          <a:xfrm>
            <a:off x="4451942" y="3565251"/>
            <a:ext cx="905163" cy="83127"/>
            <a:chOff x="1524014" y="1856535"/>
            <a:chExt cx="905163" cy="83127"/>
          </a:xfrm>
          <a:noFill/>
        </p:grpSpPr>
        <p:grpSp>
          <p:nvGrpSpPr>
            <p:cNvPr id="16" name="Group 142"/>
            <p:cNvGrpSpPr/>
            <p:nvPr/>
          </p:nvGrpSpPr>
          <p:grpSpPr bwMode="gray">
            <a:xfrm>
              <a:off x="1524014" y="1856535"/>
              <a:ext cx="235527" cy="83127"/>
              <a:chOff x="1713346" y="2369127"/>
              <a:chExt cx="235527" cy="83127"/>
            </a:xfrm>
            <a:grpFill/>
          </p:grpSpPr>
          <p:sp>
            <p:nvSpPr>
              <p:cNvPr id="144" name="Rectangle 143"/>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5" name="Rectangle 144"/>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7" name="Group 145"/>
            <p:cNvGrpSpPr/>
            <p:nvPr/>
          </p:nvGrpSpPr>
          <p:grpSpPr bwMode="gray">
            <a:xfrm>
              <a:off x="2193650" y="1856535"/>
              <a:ext cx="235527" cy="83127"/>
              <a:chOff x="1713346" y="2369127"/>
              <a:chExt cx="235527" cy="83127"/>
            </a:xfrm>
            <a:grpFill/>
          </p:grpSpPr>
          <p:sp>
            <p:nvSpPr>
              <p:cNvPr id="147" name="Rectangle 14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8" name="Rectangle 14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8" name="Group 149"/>
          <p:cNvGrpSpPr/>
          <p:nvPr/>
        </p:nvGrpSpPr>
        <p:grpSpPr bwMode="gray">
          <a:xfrm>
            <a:off x="1417797" y="3565251"/>
            <a:ext cx="905163" cy="83127"/>
            <a:chOff x="1524014" y="1856535"/>
            <a:chExt cx="905163" cy="83127"/>
          </a:xfrm>
          <a:noFill/>
        </p:grpSpPr>
        <p:grpSp>
          <p:nvGrpSpPr>
            <p:cNvPr id="19" name="Group 142"/>
            <p:cNvGrpSpPr/>
            <p:nvPr/>
          </p:nvGrpSpPr>
          <p:grpSpPr bwMode="gray">
            <a:xfrm>
              <a:off x="1524014" y="1856535"/>
              <a:ext cx="235527" cy="83127"/>
              <a:chOff x="1713346" y="2369127"/>
              <a:chExt cx="235527" cy="83127"/>
            </a:xfrm>
            <a:grpFill/>
          </p:grpSpPr>
          <p:sp>
            <p:nvSpPr>
              <p:cNvPr id="155" name="Rectangle 15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6" name="Rectangle 15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0" name="Group 145"/>
            <p:cNvGrpSpPr/>
            <p:nvPr/>
          </p:nvGrpSpPr>
          <p:grpSpPr bwMode="gray">
            <a:xfrm>
              <a:off x="2193650" y="1856535"/>
              <a:ext cx="235527" cy="83127"/>
              <a:chOff x="1713346" y="2369127"/>
              <a:chExt cx="235527" cy="83127"/>
            </a:xfrm>
            <a:grpFill/>
          </p:grpSpPr>
          <p:sp>
            <p:nvSpPr>
              <p:cNvPr id="153" name="Rectangle 15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4" name="Rectangle 15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1" name="Group 158"/>
          <p:cNvGrpSpPr/>
          <p:nvPr/>
        </p:nvGrpSpPr>
        <p:grpSpPr bwMode="gray">
          <a:xfrm>
            <a:off x="2720106" y="3745359"/>
            <a:ext cx="83127" cy="161639"/>
            <a:chOff x="2526150" y="3440571"/>
            <a:chExt cx="83127" cy="161639"/>
          </a:xfrm>
          <a:noFill/>
        </p:grpSpPr>
        <p:sp>
          <p:nvSpPr>
            <p:cNvPr id="157" name="Rectangle 15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8" name="Rectangle 15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9"/>
          <p:cNvGrpSpPr/>
          <p:nvPr/>
        </p:nvGrpSpPr>
        <p:grpSpPr bwMode="gray">
          <a:xfrm>
            <a:off x="3860758" y="3745359"/>
            <a:ext cx="83127" cy="161639"/>
            <a:chOff x="2526150" y="3440571"/>
            <a:chExt cx="83127" cy="161639"/>
          </a:xfrm>
          <a:noFill/>
        </p:grpSpPr>
        <p:sp>
          <p:nvSpPr>
            <p:cNvPr id="161" name="Rectangle 16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8"/>
          <p:cNvGrpSpPr/>
          <p:nvPr/>
        </p:nvGrpSpPr>
        <p:grpSpPr bwMode="gray">
          <a:xfrm>
            <a:off x="2470734" y="4165603"/>
            <a:ext cx="83127" cy="161639"/>
            <a:chOff x="2526150" y="3440571"/>
            <a:chExt cx="83127" cy="161639"/>
          </a:xfrm>
          <a:noFill/>
        </p:grpSpPr>
        <p:sp>
          <p:nvSpPr>
            <p:cNvPr id="169" name="Rectangle 16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59"/>
          <p:cNvGrpSpPr/>
          <p:nvPr/>
        </p:nvGrpSpPr>
        <p:grpSpPr bwMode="gray">
          <a:xfrm>
            <a:off x="4100894" y="4165603"/>
            <a:ext cx="83127" cy="161639"/>
            <a:chOff x="2526150" y="3440571"/>
            <a:chExt cx="83127" cy="161639"/>
          </a:xfrm>
          <a:noFill/>
        </p:grpSpPr>
        <p:sp>
          <p:nvSpPr>
            <p:cNvPr id="167" name="Rectangle 16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2"/>
          <p:cNvGrpSpPr/>
          <p:nvPr/>
        </p:nvGrpSpPr>
        <p:grpSpPr bwMode="gray">
          <a:xfrm>
            <a:off x="3052601" y="3837719"/>
            <a:ext cx="235527" cy="83127"/>
            <a:chOff x="2239833" y="3440571"/>
            <a:chExt cx="235527" cy="83127"/>
          </a:xfrm>
          <a:noFill/>
        </p:grpSpPr>
        <p:sp>
          <p:nvSpPr>
            <p:cNvPr id="171" name="Rectangle 17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3"/>
          <p:cNvGrpSpPr/>
          <p:nvPr/>
        </p:nvGrpSpPr>
        <p:grpSpPr bwMode="gray">
          <a:xfrm>
            <a:off x="3371249" y="3837719"/>
            <a:ext cx="235527" cy="83127"/>
            <a:chOff x="2239833" y="3440571"/>
            <a:chExt cx="235527" cy="83127"/>
          </a:xfrm>
          <a:noFill/>
        </p:grpSpPr>
        <p:sp>
          <p:nvSpPr>
            <p:cNvPr id="175" name="Rectangle 17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2"/>
          <p:cNvGrpSpPr/>
          <p:nvPr/>
        </p:nvGrpSpPr>
        <p:grpSpPr bwMode="gray">
          <a:xfrm>
            <a:off x="2664689" y="4257963"/>
            <a:ext cx="235527" cy="83127"/>
            <a:chOff x="2239833" y="3440571"/>
            <a:chExt cx="235527" cy="83127"/>
          </a:xfrm>
          <a:noFill/>
        </p:grpSpPr>
        <p:sp>
          <p:nvSpPr>
            <p:cNvPr id="183" name="Rectangle 18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3"/>
          <p:cNvGrpSpPr/>
          <p:nvPr/>
        </p:nvGrpSpPr>
        <p:grpSpPr bwMode="gray">
          <a:xfrm>
            <a:off x="3805341" y="4257963"/>
            <a:ext cx="235527" cy="83127"/>
            <a:chOff x="2239833" y="3440571"/>
            <a:chExt cx="235527" cy="83127"/>
          </a:xfrm>
          <a:noFill/>
        </p:grpSpPr>
        <p:sp>
          <p:nvSpPr>
            <p:cNvPr id="181" name="Rectangle 18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90"/>
          <p:cNvGrpSpPr/>
          <p:nvPr/>
        </p:nvGrpSpPr>
        <p:grpSpPr bwMode="gray">
          <a:xfrm>
            <a:off x="2406094" y="4498099"/>
            <a:ext cx="87739" cy="507995"/>
            <a:chOff x="2406094" y="4221019"/>
            <a:chExt cx="87739" cy="507995"/>
          </a:xfrm>
          <a:noFill/>
        </p:grpSpPr>
        <p:grpSp>
          <p:nvGrpSpPr>
            <p:cNvPr id="30" name="Group 186"/>
            <p:cNvGrpSpPr/>
            <p:nvPr/>
          </p:nvGrpSpPr>
          <p:grpSpPr bwMode="gray">
            <a:xfrm>
              <a:off x="2410706" y="4221019"/>
              <a:ext cx="83127" cy="161639"/>
              <a:chOff x="2697022" y="3620679"/>
              <a:chExt cx="83127" cy="161639"/>
            </a:xfrm>
            <a:grpFill/>
          </p:grpSpPr>
          <p:sp>
            <p:nvSpPr>
              <p:cNvPr id="185" name="Rectangle 18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1" name="Group 187"/>
            <p:cNvGrpSpPr/>
            <p:nvPr/>
          </p:nvGrpSpPr>
          <p:grpSpPr bwMode="gray">
            <a:xfrm>
              <a:off x="2406094" y="4567375"/>
              <a:ext cx="83127" cy="161639"/>
              <a:chOff x="2697022" y="3620679"/>
              <a:chExt cx="83127" cy="161639"/>
            </a:xfrm>
            <a:grpFill/>
          </p:grpSpPr>
          <p:sp>
            <p:nvSpPr>
              <p:cNvPr id="189" name="Rectangle 18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64" name="Group 191"/>
          <p:cNvGrpSpPr/>
          <p:nvPr/>
        </p:nvGrpSpPr>
        <p:grpSpPr bwMode="gray">
          <a:xfrm>
            <a:off x="4165623" y="4498099"/>
            <a:ext cx="87739" cy="507995"/>
            <a:chOff x="2406094" y="4221019"/>
            <a:chExt cx="87739" cy="507995"/>
          </a:xfrm>
          <a:noFill/>
        </p:grpSpPr>
        <p:grpSp>
          <p:nvGrpSpPr>
            <p:cNvPr id="65" name="Group 186"/>
            <p:cNvGrpSpPr/>
            <p:nvPr/>
          </p:nvGrpSpPr>
          <p:grpSpPr bwMode="gray">
            <a:xfrm>
              <a:off x="2410706" y="4221019"/>
              <a:ext cx="83127" cy="161639"/>
              <a:chOff x="2697022" y="3620679"/>
              <a:chExt cx="83127" cy="161639"/>
            </a:xfrm>
            <a:grpFill/>
          </p:grpSpPr>
          <p:sp>
            <p:nvSpPr>
              <p:cNvPr id="197" name="Rectangle 19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6" name="Group 187"/>
            <p:cNvGrpSpPr/>
            <p:nvPr/>
          </p:nvGrpSpPr>
          <p:grpSpPr bwMode="gray">
            <a:xfrm>
              <a:off x="2406094" y="4567375"/>
              <a:ext cx="83127" cy="161639"/>
              <a:chOff x="2697022" y="3620679"/>
              <a:chExt cx="83127" cy="161639"/>
            </a:xfrm>
            <a:grpFill/>
          </p:grpSpPr>
          <p:sp>
            <p:nvSpPr>
              <p:cNvPr id="195" name="Rectangle 19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200" name="Straight Connector 199"/>
          <p:cNvCxnSpPr>
            <a:stCxn id="131" idx="2"/>
            <a:endCxn id="115" idx="0"/>
          </p:cNvCxnSpPr>
          <p:nvPr/>
        </p:nvCxnSpPr>
        <p:spPr bwMode="gray">
          <a:xfrm rot="16200000" flipH="1">
            <a:off x="1293112"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2" name="Straight Connector 201"/>
          <p:cNvCxnSpPr>
            <a:stCxn id="132" idx="2"/>
            <a:endCxn id="119" idx="0"/>
          </p:cNvCxnSpPr>
          <p:nvPr/>
        </p:nvCxnSpPr>
        <p:spPr bwMode="gray">
          <a:xfrm rot="16200000" flipH="1">
            <a:off x="1447818"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06" name="Straight Connector 205"/>
          <p:cNvCxnSpPr>
            <a:stCxn id="135" idx="2"/>
            <a:endCxn id="116" idx="0"/>
          </p:cNvCxnSpPr>
          <p:nvPr/>
        </p:nvCxnSpPr>
        <p:spPr bwMode="gray">
          <a:xfrm rot="5400000">
            <a:off x="1704130"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0" name="Straight Connector 209"/>
          <p:cNvCxnSpPr>
            <a:stCxn id="136" idx="2"/>
            <a:endCxn id="120" idx="0"/>
          </p:cNvCxnSpPr>
          <p:nvPr/>
        </p:nvCxnSpPr>
        <p:spPr bwMode="gray">
          <a:xfrm rot="5400000">
            <a:off x="1858836" y="225135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2" name="Straight Connector 211"/>
          <p:cNvCxnSpPr>
            <a:stCxn id="138" idx="2"/>
            <a:endCxn id="127" idx="0"/>
          </p:cNvCxnSpPr>
          <p:nvPr/>
        </p:nvCxnSpPr>
        <p:spPr bwMode="gray">
          <a:xfrm rot="16200000" flipH="1">
            <a:off x="4341763"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4" name="Straight Connector 213"/>
          <p:cNvCxnSpPr>
            <a:stCxn id="139" idx="2"/>
            <a:endCxn id="125" idx="0"/>
          </p:cNvCxnSpPr>
          <p:nvPr/>
        </p:nvCxnSpPr>
        <p:spPr bwMode="gray">
          <a:xfrm rot="16200000" flipH="1">
            <a:off x="4496469"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16" name="Straight Connector 215"/>
          <p:cNvCxnSpPr>
            <a:stCxn id="141" idx="2"/>
            <a:endCxn id="128" idx="0"/>
          </p:cNvCxnSpPr>
          <p:nvPr/>
        </p:nvCxnSpPr>
        <p:spPr bwMode="gray">
          <a:xfrm rot="5400000">
            <a:off x="4752782"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0" name="Straight Connector 219"/>
          <p:cNvCxnSpPr>
            <a:stCxn id="142" idx="2"/>
            <a:endCxn id="126" idx="0"/>
          </p:cNvCxnSpPr>
          <p:nvPr/>
        </p:nvCxnSpPr>
        <p:spPr bwMode="gray">
          <a:xfrm rot="5400000">
            <a:off x="4907488" y="2247387"/>
            <a:ext cx="563393" cy="197303"/>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222" name="Straight Connector 221"/>
          <p:cNvCxnSpPr>
            <a:stCxn id="108" idx="3"/>
            <a:endCxn id="89" idx="1"/>
          </p:cNvCxnSpPr>
          <p:nvPr/>
        </p:nvCxnSpPr>
        <p:spPr bwMode="gray">
          <a:xfrm>
            <a:off x="1974016"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24" name="Straight Connector 223"/>
          <p:cNvCxnSpPr>
            <a:stCxn id="109" idx="3"/>
            <a:endCxn id="90" idx="1"/>
          </p:cNvCxnSpPr>
          <p:nvPr/>
        </p:nvCxnSpPr>
        <p:spPr bwMode="gray">
          <a:xfrm>
            <a:off x="2255720" y="2740723"/>
            <a:ext cx="2448300" cy="1588"/>
          </a:xfrm>
          <a:prstGeom prst="line">
            <a:avLst/>
          </a:prstGeom>
          <a:solidFill>
            <a:schemeClr val="accent1"/>
          </a:solidFill>
          <a:ln w="38100" cap="flat" cmpd="sng" algn="ctr">
            <a:solidFill>
              <a:schemeClr val="tx2"/>
            </a:solidFill>
            <a:prstDash val="solid"/>
            <a:round/>
            <a:headEnd type="none" w="med" len="med"/>
            <a:tailEnd type="none" w="med" len="med"/>
          </a:ln>
          <a:effectLst/>
        </p:spPr>
      </p:cxnSp>
      <p:sp>
        <p:nvSpPr>
          <p:cNvPr id="225" name="Rectangle 224"/>
          <p:cNvSpPr/>
          <p:nvPr/>
        </p:nvSpPr>
        <p:spPr bwMode="gray">
          <a:xfrm>
            <a:off x="163527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6" name="Rectangle 225"/>
          <p:cNvSpPr/>
          <p:nvPr/>
        </p:nvSpPr>
        <p:spPr bwMode="gray">
          <a:xfrm>
            <a:off x="191697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9" name="Rectangle 228"/>
          <p:cNvSpPr/>
          <p:nvPr/>
        </p:nvSpPr>
        <p:spPr bwMode="gray">
          <a:xfrm>
            <a:off x="467793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30" name="Rectangle 229"/>
          <p:cNvSpPr/>
          <p:nvPr/>
        </p:nvSpPr>
        <p:spPr bwMode="gray">
          <a:xfrm>
            <a:off x="495963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232" name="Straight Connector 231"/>
          <p:cNvCxnSpPr>
            <a:stCxn id="109" idx="2"/>
            <a:endCxn id="226" idx="0"/>
          </p:cNvCxnSpPr>
          <p:nvPr/>
        </p:nvCxnSpPr>
        <p:spPr bwMode="gray">
          <a:xfrm rot="16200000" flipH="1">
            <a:off x="1753674" y="3050983"/>
            <a:ext cx="409733" cy="1"/>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240" name="Straight Connector 239"/>
          <p:cNvCxnSpPr>
            <a:stCxn id="90" idx="2"/>
            <a:endCxn id="230" idx="0"/>
          </p:cNvCxnSpPr>
          <p:nvPr/>
        </p:nvCxnSpPr>
        <p:spPr bwMode="gray">
          <a:xfrm rot="16200000" flipH="1">
            <a:off x="4796334"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8" name="Shape 247"/>
          <p:cNvCxnSpPr>
            <a:stCxn id="155" idx="2"/>
            <a:endCxn id="170" idx="1"/>
          </p:cNvCxnSpPr>
          <p:nvPr/>
        </p:nvCxnSpPr>
        <p:spPr bwMode="gray">
          <a:xfrm rot="16200000" flipH="1">
            <a:off x="1646397"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0" name="Shape 249"/>
          <p:cNvCxnSpPr>
            <a:stCxn id="156" idx="2"/>
            <a:endCxn id="169" idx="1"/>
          </p:cNvCxnSpPr>
          <p:nvPr/>
        </p:nvCxnSpPr>
        <p:spPr bwMode="gray">
          <a:xfrm rot="16200000" flipH="1">
            <a:off x="1761853" y="3498285"/>
            <a:ext cx="558789" cy="858973"/>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cxnSp>
        <p:nvCxnSpPr>
          <p:cNvPr id="252" name="Shape 251"/>
          <p:cNvCxnSpPr>
            <a:stCxn id="153" idx="2"/>
            <a:endCxn id="158" idx="1"/>
          </p:cNvCxnSpPr>
          <p:nvPr/>
        </p:nvCxnSpPr>
        <p:spPr bwMode="gray">
          <a:xfrm rot="16200000" flipH="1">
            <a:off x="2316023"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4" name="Elbow Connector 253"/>
          <p:cNvCxnSpPr>
            <a:stCxn id="154" idx="2"/>
            <a:endCxn id="157" idx="1"/>
          </p:cNvCxnSpPr>
          <p:nvPr/>
        </p:nvCxnSpPr>
        <p:spPr bwMode="gray">
          <a:xfrm rot="16200000" flipH="1">
            <a:off x="2431479"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9" name="Straight Connector 258"/>
          <p:cNvCxnSpPr>
            <a:stCxn id="92" idx="3"/>
            <a:endCxn id="94" idx="1"/>
          </p:cNvCxnSpPr>
          <p:nvPr/>
        </p:nvCxnSpPr>
        <p:spPr bwMode="gray">
          <a:xfrm>
            <a:off x="3065855"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2" name="Straight Connector 261"/>
          <p:cNvCxnSpPr>
            <a:stCxn id="91" idx="3"/>
            <a:endCxn id="93" idx="1"/>
          </p:cNvCxnSpPr>
          <p:nvPr/>
        </p:nvCxnSpPr>
        <p:spPr bwMode="gray">
          <a:xfrm>
            <a:off x="3305991" y="383800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4" name="Shape 263"/>
          <p:cNvCxnSpPr>
            <a:stCxn id="144" idx="2"/>
            <a:endCxn id="161" idx="3"/>
          </p:cNvCxnSpPr>
          <p:nvPr/>
        </p:nvCxnSpPr>
        <p:spPr bwMode="gray">
          <a:xfrm rot="5400000">
            <a:off x="4149424" y="344284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6" name="Shape 265"/>
          <p:cNvCxnSpPr>
            <a:stCxn id="145" idx="2"/>
            <a:endCxn id="162" idx="3"/>
          </p:cNvCxnSpPr>
          <p:nvPr/>
        </p:nvCxnSpPr>
        <p:spPr bwMode="gray">
          <a:xfrm rot="5400000">
            <a:off x="4186368"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8" name="Shape 267"/>
          <p:cNvCxnSpPr>
            <a:stCxn id="147" idx="2"/>
            <a:endCxn id="167" idx="3"/>
          </p:cNvCxnSpPr>
          <p:nvPr/>
        </p:nvCxnSpPr>
        <p:spPr bwMode="gray">
          <a:xfrm rot="5400000">
            <a:off x="4394188"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0" name="Shape 269"/>
          <p:cNvCxnSpPr>
            <a:stCxn id="148" idx="2"/>
            <a:endCxn id="168" idx="3"/>
          </p:cNvCxnSpPr>
          <p:nvPr/>
        </p:nvCxnSpPr>
        <p:spPr bwMode="gray">
          <a:xfrm rot="5400000">
            <a:off x="4431132"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2" name="Shape 271"/>
          <p:cNvCxnSpPr>
            <a:stCxn id="184" idx="2"/>
            <a:endCxn id="190" idx="3"/>
          </p:cNvCxnSpPr>
          <p:nvPr/>
        </p:nvCxnSpPr>
        <p:spPr bwMode="gray">
          <a:xfrm rot="5400000">
            <a:off x="2362217"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4" name="Shape 273"/>
          <p:cNvCxnSpPr>
            <a:stCxn id="183" idx="2"/>
            <a:endCxn id="186" idx="3"/>
          </p:cNvCxnSpPr>
          <p:nvPr/>
        </p:nvCxnSpPr>
        <p:spPr bwMode="gray">
          <a:xfrm rot="5400000">
            <a:off x="2461501" y="4373422"/>
            <a:ext cx="277085" cy="212420"/>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cxnSp>
        <p:nvCxnSpPr>
          <p:cNvPr id="276" name="Shape 275"/>
          <p:cNvCxnSpPr>
            <a:stCxn id="181" idx="2"/>
            <a:endCxn id="196" idx="1"/>
          </p:cNvCxnSpPr>
          <p:nvPr/>
        </p:nvCxnSpPr>
        <p:spPr bwMode="gray">
          <a:xfrm rot="16200000" flipH="1">
            <a:off x="3694544"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8" name="Shape 277"/>
          <p:cNvCxnSpPr>
            <a:stCxn id="182" idx="2"/>
            <a:endCxn id="198" idx="1"/>
          </p:cNvCxnSpPr>
          <p:nvPr/>
        </p:nvCxnSpPr>
        <p:spPr bwMode="gray">
          <a:xfrm rot="16200000" flipH="1">
            <a:off x="3946228"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2" name="Shape 281"/>
          <p:cNvCxnSpPr>
            <a:stCxn id="171" idx="2"/>
            <a:endCxn id="185" idx="3"/>
          </p:cNvCxnSpPr>
          <p:nvPr/>
        </p:nvCxnSpPr>
        <p:spPr bwMode="gray">
          <a:xfrm rot="5400000">
            <a:off x="2484591" y="393008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4" name="Shape 283"/>
          <p:cNvCxnSpPr>
            <a:stCxn id="172" idx="2"/>
            <a:endCxn id="189" idx="3"/>
          </p:cNvCxnSpPr>
          <p:nvPr/>
        </p:nvCxnSpPr>
        <p:spPr bwMode="gray">
          <a:xfrm rot="5400000">
            <a:off x="2385307"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6" name="Shape 285"/>
          <p:cNvCxnSpPr>
            <a:stCxn id="176" idx="2"/>
            <a:endCxn id="197" idx="1"/>
          </p:cNvCxnSpPr>
          <p:nvPr/>
        </p:nvCxnSpPr>
        <p:spPr bwMode="gray">
          <a:xfrm rot="16200000" flipH="1">
            <a:off x="3558316"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88" name="Shape 287"/>
          <p:cNvCxnSpPr>
            <a:stCxn id="175" idx="2"/>
            <a:endCxn id="195" idx="1"/>
          </p:cNvCxnSpPr>
          <p:nvPr/>
        </p:nvCxnSpPr>
        <p:spPr bwMode="gray">
          <a:xfrm rot="16200000" flipH="1">
            <a:off x="3306632" y="402702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sp>
        <p:nvSpPr>
          <p:cNvPr id="292" name="Rectangle 291"/>
          <p:cNvSpPr/>
          <p:nvPr/>
        </p:nvSpPr>
        <p:spPr bwMode="gray">
          <a:xfrm>
            <a:off x="2433912"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293" name="Rectangle 292"/>
          <p:cNvSpPr/>
          <p:nvPr/>
        </p:nvSpPr>
        <p:spPr bwMode="gray">
          <a:xfrm>
            <a:off x="3614862"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sp>
        <p:nvSpPr>
          <p:cNvPr id="294" name="Rectangle 293"/>
          <p:cNvSpPr/>
          <p:nvPr/>
        </p:nvSpPr>
        <p:spPr bwMode="gray">
          <a:xfrm>
            <a:off x="34627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295" name="Rectangle 294"/>
          <p:cNvSpPr/>
          <p:nvPr/>
        </p:nvSpPr>
        <p:spPr bwMode="gray">
          <a:xfrm>
            <a:off x="24461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
        <p:nvSpPr>
          <p:cNvPr id="151" name="TextBox 150"/>
          <p:cNvSpPr txBox="1"/>
          <p:nvPr/>
        </p:nvSpPr>
        <p:spPr>
          <a:xfrm>
            <a:off x="2688772" y="2155371"/>
            <a:ext cx="1580882" cy="400110"/>
          </a:xfrm>
          <a:prstGeom prst="rect">
            <a:avLst/>
          </a:prstGeom>
          <a:noFill/>
        </p:spPr>
        <p:txBody>
          <a:bodyPr wrap="square" rtlCol="0">
            <a:spAutoFit/>
          </a:bodyPr>
          <a:lstStyle/>
          <a:p>
            <a:r>
              <a:rPr lang="en-US" dirty="0" smtClean="0"/>
              <a:t>Active path</a:t>
            </a:r>
            <a:endParaRPr lang="en-US" dirty="0"/>
          </a:p>
        </p:txBody>
      </p:sp>
      <p:cxnSp>
        <p:nvCxnSpPr>
          <p:cNvPr id="152" name="Straight Arrow Connector 6"/>
          <p:cNvCxnSpPr>
            <a:cxnSpLocks noChangeShapeType="1"/>
          </p:cNvCxnSpPr>
          <p:nvPr/>
        </p:nvCxnSpPr>
        <p:spPr bwMode="auto">
          <a:xfrm>
            <a:off x="4136571" y="2362200"/>
            <a:ext cx="1012372" cy="54429"/>
          </a:xfrm>
          <a:prstGeom prst="straightConnector1">
            <a:avLst/>
          </a:prstGeom>
          <a:noFill/>
          <a:ln w="28575" algn="ctr">
            <a:solidFill>
              <a:schemeClr val="hlink"/>
            </a:solidFill>
            <a:round/>
            <a:headEnd/>
            <a:tailEnd type="triangle" w="med" len="med"/>
          </a:ln>
        </p:spPr>
      </p:cxnSp>
      <p:sp>
        <p:nvSpPr>
          <p:cNvPr id="159" name="Rectangle 158"/>
          <p:cNvSpPr/>
          <p:nvPr/>
        </p:nvSpPr>
        <p:spPr bwMode="gray">
          <a:xfrm>
            <a:off x="1085419"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160" name="Rectangle 159"/>
          <p:cNvSpPr/>
          <p:nvPr/>
        </p:nvSpPr>
        <p:spPr bwMode="gray">
          <a:xfrm>
            <a:off x="3306766"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5" name="Straight Connector 214"/>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102404" name="Rectangle 4"/>
          <p:cNvSpPr>
            <a:spLocks noGrp="1" noChangeArrowheads="1"/>
          </p:cNvSpPr>
          <p:nvPr>
            <p:ph type="title"/>
          </p:nvPr>
        </p:nvSpPr>
        <p:spPr/>
        <p:txBody>
          <a:bodyPr/>
          <a:lstStyle/>
          <a:p>
            <a:r>
              <a:rPr lang="en-US" dirty="0" smtClean="0"/>
              <a:t>Controller </a:t>
            </a:r>
            <a:r>
              <a:rPr lang="en-US" dirty="0"/>
              <a:t>Failure</a:t>
            </a:r>
          </a:p>
        </p:txBody>
      </p:sp>
      <p:grpSp>
        <p:nvGrpSpPr>
          <p:cNvPr id="2" name="Group 68"/>
          <p:cNvGrpSpPr/>
          <p:nvPr/>
        </p:nvGrpSpPr>
        <p:grpSpPr bwMode="gray">
          <a:xfrm>
            <a:off x="5907381" y="1255713"/>
            <a:ext cx="3213066" cy="2980490"/>
            <a:chOff x="9144000" y="2506320"/>
            <a:chExt cx="3213066" cy="2980490"/>
          </a:xfrm>
        </p:grpSpPr>
        <p:sp>
          <p:nvSpPr>
            <p:cNvPr id="70" name="Text Box 38"/>
            <p:cNvSpPr txBox="1">
              <a:spLocks noChangeArrowheads="1"/>
            </p:cNvSpPr>
            <p:nvPr/>
          </p:nvSpPr>
          <p:spPr bwMode="gray">
            <a:xfrm>
              <a:off x="9144000" y="3055375"/>
              <a:ext cx="3213066" cy="2431435"/>
            </a:xfrm>
            <a:prstGeom prst="rect">
              <a:avLst/>
            </a:prstGeom>
            <a:noFill/>
            <a:ln w="9525">
              <a:noFill/>
              <a:miter lim="800000"/>
              <a:headEnd/>
              <a:tailEnd/>
            </a:ln>
            <a:effectLst/>
          </p:spPr>
          <p:txBody>
            <a:bodyPr wrap="square">
              <a:spAutoFit/>
            </a:bodyPr>
            <a:lstStyle/>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System1 fails</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Host1 will get its data from System2 but access the shelf in Data Center #1</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No difference than </a:t>
              </a:r>
              <a:br>
                <a:rPr lang="en-US" dirty="0" smtClean="0">
                  <a:ea typeface="ＭＳ Ｐゴシック" pitchFamily="-50" charset="-128"/>
                </a:rPr>
              </a:br>
              <a:r>
                <a:rPr lang="en-US" dirty="0" smtClean="0">
                  <a:ea typeface="ＭＳ Ｐゴシック" pitchFamily="-50" charset="-128"/>
                </a:rPr>
                <a:t>high-availability</a:t>
              </a:r>
            </a:p>
          </p:txBody>
        </p:sp>
        <p:sp>
          <p:nvSpPr>
            <p:cNvPr id="71" name="Rectangle 39"/>
            <p:cNvSpPr>
              <a:spLocks noChangeArrowheads="1"/>
            </p:cNvSpPr>
            <p:nvPr/>
          </p:nvSpPr>
          <p:spPr bwMode="gray">
            <a:xfrm>
              <a:off x="9258429" y="2506320"/>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smtClean="0">
                  <a:solidFill>
                    <a:schemeClr val="bg1"/>
                  </a:solidFill>
                  <a:ea typeface="ＭＳ Ｐゴシック" pitchFamily="-50" charset="-128"/>
                </a:rPr>
                <a:t>Recovery - Automatic</a:t>
              </a:r>
            </a:p>
          </p:txBody>
        </p:sp>
      </p:grpSp>
      <p:cxnSp>
        <p:nvCxnSpPr>
          <p:cNvPr id="73" name="Straight Connector 72"/>
          <p:cNvCxnSpPr>
            <a:stCxn id="80" idx="2"/>
            <a:endCxn id="123" idx="0"/>
          </p:cNvCxnSpPr>
          <p:nvPr/>
        </p:nvCxnSpPr>
        <p:spPr bwMode="gray">
          <a:xfrm rot="16200000" flipH="1">
            <a:off x="444304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74" name="Straight Connector 73"/>
          <p:cNvCxnSpPr>
            <a:stCxn id="86" idx="2"/>
            <a:endCxn id="121" idx="0"/>
          </p:cNvCxnSpPr>
          <p:nvPr/>
        </p:nvCxnSpPr>
        <p:spPr bwMode="gray">
          <a:xfrm rot="16200000" flipH="1">
            <a:off x="140038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75" name="Picture 4" descr="fibre_channel_switch_fabric"/>
          <p:cNvPicPr>
            <a:picLocks noChangeAspect="1" noChangeArrowheads="1"/>
          </p:cNvPicPr>
          <p:nvPr/>
        </p:nvPicPr>
        <p:blipFill>
          <a:blip r:embed="rId3" cstate="print"/>
          <a:srcRect/>
          <a:stretch>
            <a:fillRect/>
          </a:stretch>
        </p:blipFill>
        <p:spPr bwMode="gray">
          <a:xfrm>
            <a:off x="2711631" y="3732613"/>
            <a:ext cx="594360" cy="210790"/>
          </a:xfrm>
          <a:prstGeom prst="rect">
            <a:avLst/>
          </a:prstGeom>
          <a:noFill/>
          <a:ln w="9525">
            <a:noFill/>
            <a:miter lim="800000"/>
            <a:headEnd/>
            <a:tailEnd/>
          </a:ln>
        </p:spPr>
      </p:pic>
      <p:pic>
        <p:nvPicPr>
          <p:cNvPr id="76" name="Picture 4" descr="fibre_channel_switch_fabric"/>
          <p:cNvPicPr>
            <a:picLocks noChangeAspect="1" noChangeArrowheads="1"/>
          </p:cNvPicPr>
          <p:nvPr/>
        </p:nvPicPr>
        <p:blipFill>
          <a:blip r:embed="rId3" cstate="print"/>
          <a:srcRect/>
          <a:stretch>
            <a:fillRect/>
          </a:stretch>
        </p:blipFill>
        <p:spPr bwMode="gray">
          <a:xfrm>
            <a:off x="2471495" y="4152867"/>
            <a:ext cx="594360" cy="210790"/>
          </a:xfrm>
          <a:prstGeom prst="rect">
            <a:avLst/>
          </a:prstGeom>
          <a:noFill/>
          <a:ln w="9525">
            <a:noFill/>
            <a:miter lim="800000"/>
            <a:headEnd/>
            <a:tailEnd/>
          </a:ln>
        </p:spPr>
      </p:pic>
      <p:pic>
        <p:nvPicPr>
          <p:cNvPr id="77" name="Picture 4" descr="fibre_channel_switch_fabric"/>
          <p:cNvPicPr>
            <a:picLocks noChangeAspect="1" noChangeArrowheads="1"/>
          </p:cNvPicPr>
          <p:nvPr/>
        </p:nvPicPr>
        <p:blipFill>
          <a:blip r:embed="rId3" cstate="print"/>
          <a:srcRect/>
          <a:stretch>
            <a:fillRect/>
          </a:stretch>
        </p:blipFill>
        <p:spPr bwMode="gray">
          <a:xfrm>
            <a:off x="3372045" y="3732613"/>
            <a:ext cx="594360" cy="210790"/>
          </a:xfrm>
          <a:prstGeom prst="rect">
            <a:avLst/>
          </a:prstGeom>
          <a:noFill/>
          <a:ln w="9525">
            <a:noFill/>
            <a:miter lim="800000"/>
            <a:headEnd/>
            <a:tailEnd/>
          </a:ln>
        </p:spPr>
      </p:pic>
      <p:pic>
        <p:nvPicPr>
          <p:cNvPr id="78" name="Picture 4" descr="fibre_channel_switch_fabric"/>
          <p:cNvPicPr>
            <a:picLocks noChangeAspect="1" noChangeArrowheads="1"/>
          </p:cNvPicPr>
          <p:nvPr/>
        </p:nvPicPr>
        <p:blipFill>
          <a:blip r:embed="rId3" cstate="print"/>
          <a:srcRect/>
          <a:stretch>
            <a:fillRect/>
          </a:stretch>
        </p:blipFill>
        <p:spPr bwMode="gray">
          <a:xfrm>
            <a:off x="3612181" y="4152867"/>
            <a:ext cx="594360" cy="210790"/>
          </a:xfrm>
          <a:prstGeom prst="rect">
            <a:avLst/>
          </a:prstGeom>
          <a:noFill/>
          <a:ln w="9525">
            <a:noFill/>
            <a:miter lim="800000"/>
            <a:headEnd/>
            <a:tailEnd/>
          </a:ln>
        </p:spPr>
      </p:pic>
      <p:grpSp>
        <p:nvGrpSpPr>
          <p:cNvPr id="3" name="Group 80"/>
          <p:cNvGrpSpPr/>
          <p:nvPr/>
        </p:nvGrpSpPr>
        <p:grpSpPr bwMode="gray">
          <a:xfrm>
            <a:off x="4209517" y="1532793"/>
            <a:ext cx="1301663" cy="542454"/>
            <a:chOff x="-353132" y="2505075"/>
            <a:chExt cx="1301663" cy="542454"/>
          </a:xfrm>
        </p:grpSpPr>
        <p:pic>
          <p:nvPicPr>
            <p:cNvPr id="207"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08"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80" name="Picture 4" descr="fibre_channel_switch_fabric"/>
          <p:cNvPicPr>
            <a:picLocks noChangeAspect="1" noChangeArrowheads="1"/>
          </p:cNvPicPr>
          <p:nvPr/>
        </p:nvPicPr>
        <p:blipFill>
          <a:blip r:embed="rId3" cstate="print"/>
          <a:srcRect/>
          <a:stretch>
            <a:fillRect/>
          </a:stretch>
        </p:blipFill>
        <p:spPr bwMode="gray">
          <a:xfrm>
            <a:off x="4422316" y="2492164"/>
            <a:ext cx="594360" cy="210790"/>
          </a:xfrm>
          <a:prstGeom prst="rect">
            <a:avLst/>
          </a:prstGeom>
          <a:noFill/>
          <a:ln w="9525">
            <a:noFill/>
            <a:miter lim="800000"/>
            <a:headEnd/>
            <a:tailEnd/>
          </a:ln>
        </p:spPr>
      </p:pic>
      <p:pic>
        <p:nvPicPr>
          <p:cNvPr id="81" name="Picture 4" descr="fibre_channel_switch_fabric"/>
          <p:cNvPicPr>
            <a:picLocks noChangeAspect="1" noChangeArrowheads="1"/>
          </p:cNvPicPr>
          <p:nvPr/>
        </p:nvPicPr>
        <p:blipFill>
          <a:blip r:embed="rId3" cstate="print"/>
          <a:srcRect/>
          <a:stretch>
            <a:fillRect/>
          </a:stretch>
        </p:blipFill>
        <p:spPr bwMode="gray">
          <a:xfrm>
            <a:off x="4704020" y="2635328"/>
            <a:ext cx="594360" cy="210790"/>
          </a:xfrm>
          <a:prstGeom prst="rect">
            <a:avLst/>
          </a:prstGeom>
          <a:noFill/>
          <a:ln w="9525">
            <a:noFill/>
            <a:miter lim="800000"/>
            <a:headEnd/>
            <a:tailEnd/>
          </a:ln>
        </p:spPr>
      </p:pic>
      <p:pic>
        <p:nvPicPr>
          <p:cNvPr id="82" name="Picture 20" descr="FCStorageShelf"/>
          <p:cNvPicPr>
            <a:picLocks noChangeAspect="1" noChangeArrowheads="1"/>
          </p:cNvPicPr>
          <p:nvPr/>
        </p:nvPicPr>
        <p:blipFill>
          <a:blip r:embed="rId6" cstate="print"/>
          <a:srcRect/>
          <a:stretch>
            <a:fillRect/>
          </a:stretch>
        </p:blipFill>
        <p:spPr bwMode="gray">
          <a:xfrm>
            <a:off x="4165023" y="4442710"/>
            <a:ext cx="1390650" cy="312738"/>
          </a:xfrm>
          <a:prstGeom prst="rect">
            <a:avLst/>
          </a:prstGeom>
          <a:noFill/>
          <a:ln w="9525">
            <a:noFill/>
            <a:miter lim="800000"/>
            <a:headEnd/>
            <a:tailEnd/>
          </a:ln>
        </p:spPr>
      </p:pic>
      <p:pic>
        <p:nvPicPr>
          <p:cNvPr id="83" name="Picture 22" descr="FAS3000_SingleCont"/>
          <p:cNvPicPr>
            <a:picLocks noChangeAspect="1" noChangeArrowheads="1"/>
          </p:cNvPicPr>
          <p:nvPr/>
        </p:nvPicPr>
        <p:blipFill>
          <a:blip r:embed="rId7" cstate="print"/>
          <a:srcRect/>
          <a:stretch>
            <a:fillRect/>
          </a:stretch>
        </p:blipFill>
        <p:spPr bwMode="gray">
          <a:xfrm>
            <a:off x="4166611" y="3263035"/>
            <a:ext cx="1387475" cy="390525"/>
          </a:xfrm>
          <a:prstGeom prst="rect">
            <a:avLst/>
          </a:prstGeom>
          <a:noFill/>
          <a:ln w="9525">
            <a:noFill/>
            <a:miter lim="800000"/>
            <a:headEnd/>
            <a:tailEnd/>
          </a:ln>
        </p:spPr>
      </p:pic>
      <p:pic>
        <p:nvPicPr>
          <p:cNvPr id="84" name="Picture 20" descr="FCStorageShelf"/>
          <p:cNvPicPr>
            <a:picLocks noChangeAspect="1" noChangeArrowheads="1"/>
          </p:cNvPicPr>
          <p:nvPr/>
        </p:nvPicPr>
        <p:blipFill>
          <a:blip r:embed="rId6" cstate="print"/>
          <a:srcRect/>
          <a:stretch>
            <a:fillRect/>
          </a:stretch>
        </p:blipFill>
        <p:spPr bwMode="gray">
          <a:xfrm>
            <a:off x="4165023" y="4779842"/>
            <a:ext cx="1390650" cy="312738"/>
          </a:xfrm>
          <a:prstGeom prst="rect">
            <a:avLst/>
          </a:prstGeom>
          <a:noFill/>
          <a:ln w="9525">
            <a:noFill/>
            <a:miter lim="800000"/>
            <a:headEnd/>
            <a:tailEnd/>
          </a:ln>
        </p:spPr>
      </p:pic>
      <p:grpSp>
        <p:nvGrpSpPr>
          <p:cNvPr id="4" name="Group 80"/>
          <p:cNvGrpSpPr/>
          <p:nvPr/>
        </p:nvGrpSpPr>
        <p:grpSpPr bwMode="gray">
          <a:xfrm>
            <a:off x="1166857" y="1532793"/>
            <a:ext cx="1301663" cy="542454"/>
            <a:chOff x="-353132" y="2505075"/>
            <a:chExt cx="1301663" cy="542454"/>
          </a:xfrm>
        </p:grpSpPr>
        <p:pic>
          <p:nvPicPr>
            <p:cNvPr id="205"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06"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86" name="Picture 4" descr="fibre_channel_switch_fabric"/>
          <p:cNvPicPr>
            <a:picLocks noChangeAspect="1" noChangeArrowheads="1"/>
          </p:cNvPicPr>
          <p:nvPr/>
        </p:nvPicPr>
        <p:blipFill>
          <a:blip r:embed="rId3" cstate="print"/>
          <a:srcRect/>
          <a:stretch>
            <a:fillRect/>
          </a:stretch>
        </p:blipFill>
        <p:spPr bwMode="gray">
          <a:xfrm>
            <a:off x="1379656" y="2492164"/>
            <a:ext cx="594360" cy="210790"/>
          </a:xfrm>
          <a:prstGeom prst="rect">
            <a:avLst/>
          </a:prstGeom>
          <a:noFill/>
          <a:ln w="9525">
            <a:noFill/>
            <a:miter lim="800000"/>
            <a:headEnd/>
            <a:tailEnd/>
          </a:ln>
        </p:spPr>
      </p:pic>
      <p:pic>
        <p:nvPicPr>
          <p:cNvPr id="87" name="Picture 4" descr="fibre_channel_switch_fabric"/>
          <p:cNvPicPr>
            <a:picLocks noChangeAspect="1" noChangeArrowheads="1"/>
          </p:cNvPicPr>
          <p:nvPr/>
        </p:nvPicPr>
        <p:blipFill>
          <a:blip r:embed="rId3" cstate="print"/>
          <a:srcRect/>
          <a:stretch>
            <a:fillRect/>
          </a:stretch>
        </p:blipFill>
        <p:spPr bwMode="gray">
          <a:xfrm>
            <a:off x="1661360" y="2635328"/>
            <a:ext cx="594360" cy="210790"/>
          </a:xfrm>
          <a:prstGeom prst="rect">
            <a:avLst/>
          </a:prstGeom>
          <a:noFill/>
          <a:ln w="9525">
            <a:noFill/>
            <a:miter lim="800000"/>
            <a:headEnd/>
            <a:tailEnd/>
          </a:ln>
        </p:spPr>
      </p:pic>
      <p:pic>
        <p:nvPicPr>
          <p:cNvPr id="88" name="Picture 20" descr="FCStorageShelf"/>
          <p:cNvPicPr>
            <a:picLocks noChangeAspect="1" noChangeArrowheads="1"/>
          </p:cNvPicPr>
          <p:nvPr/>
        </p:nvPicPr>
        <p:blipFill>
          <a:blip r:embed="rId6" cstate="print"/>
          <a:srcRect/>
          <a:stretch>
            <a:fillRect/>
          </a:stretch>
        </p:blipFill>
        <p:spPr bwMode="gray">
          <a:xfrm>
            <a:off x="1122363" y="4442710"/>
            <a:ext cx="1390650" cy="312738"/>
          </a:xfrm>
          <a:prstGeom prst="rect">
            <a:avLst/>
          </a:prstGeom>
          <a:noFill/>
          <a:ln w="9525">
            <a:noFill/>
            <a:miter lim="800000"/>
            <a:headEnd/>
            <a:tailEnd/>
          </a:ln>
        </p:spPr>
      </p:pic>
      <p:pic>
        <p:nvPicPr>
          <p:cNvPr id="89" name="Picture 22" descr="FAS3000_SingleCont"/>
          <p:cNvPicPr>
            <a:picLocks noChangeAspect="1" noChangeArrowheads="1"/>
          </p:cNvPicPr>
          <p:nvPr/>
        </p:nvPicPr>
        <p:blipFill>
          <a:blip r:embed="rId7" cstate="print"/>
          <a:srcRect/>
          <a:stretch>
            <a:fillRect/>
          </a:stretch>
        </p:blipFill>
        <p:spPr bwMode="gray">
          <a:xfrm>
            <a:off x="1123951" y="3263035"/>
            <a:ext cx="1387475" cy="390525"/>
          </a:xfrm>
          <a:prstGeom prst="rect">
            <a:avLst/>
          </a:prstGeom>
          <a:noFill/>
          <a:ln w="9525">
            <a:noFill/>
            <a:miter lim="800000"/>
            <a:headEnd/>
            <a:tailEnd/>
          </a:ln>
        </p:spPr>
      </p:pic>
      <p:pic>
        <p:nvPicPr>
          <p:cNvPr id="90" name="Picture 20" descr="FCStorageShelf"/>
          <p:cNvPicPr>
            <a:picLocks noChangeAspect="1" noChangeArrowheads="1"/>
          </p:cNvPicPr>
          <p:nvPr/>
        </p:nvPicPr>
        <p:blipFill>
          <a:blip r:embed="rId6" cstate="print"/>
          <a:srcRect/>
          <a:stretch>
            <a:fillRect/>
          </a:stretch>
        </p:blipFill>
        <p:spPr bwMode="gray">
          <a:xfrm>
            <a:off x="1122363" y="4779842"/>
            <a:ext cx="1390650" cy="312738"/>
          </a:xfrm>
          <a:prstGeom prst="rect">
            <a:avLst/>
          </a:prstGeom>
          <a:noFill/>
          <a:ln w="9525">
            <a:noFill/>
            <a:miter lim="800000"/>
            <a:headEnd/>
            <a:tailEnd/>
          </a:ln>
        </p:spPr>
      </p:pic>
      <p:pic>
        <p:nvPicPr>
          <p:cNvPr id="91" name="Picture 12" descr="failure"/>
          <p:cNvPicPr>
            <a:picLocks noChangeAspect="1" noChangeArrowheads="1"/>
          </p:cNvPicPr>
          <p:nvPr/>
        </p:nvPicPr>
        <p:blipFill>
          <a:blip r:embed="rId8" cstate="print"/>
          <a:srcRect/>
          <a:stretch>
            <a:fillRect/>
          </a:stretch>
        </p:blipFill>
        <p:spPr bwMode="gray">
          <a:xfrm>
            <a:off x="1978577" y="3176801"/>
            <a:ext cx="581025" cy="528638"/>
          </a:xfrm>
          <a:prstGeom prst="rect">
            <a:avLst/>
          </a:prstGeom>
          <a:noFill/>
          <a:ln w="9525">
            <a:noFill/>
            <a:miter lim="800000"/>
            <a:headEnd/>
            <a:tailEnd/>
          </a:ln>
        </p:spPr>
      </p:pic>
      <p:grpSp>
        <p:nvGrpSpPr>
          <p:cNvPr id="5" name="Group 120"/>
          <p:cNvGrpSpPr/>
          <p:nvPr/>
        </p:nvGrpSpPr>
        <p:grpSpPr bwMode="gray">
          <a:xfrm>
            <a:off x="1560946" y="2493807"/>
            <a:ext cx="526467" cy="217055"/>
            <a:chOff x="1560946" y="2216727"/>
            <a:chExt cx="526467" cy="217055"/>
          </a:xfrm>
          <a:noFill/>
        </p:grpSpPr>
        <p:grpSp>
          <p:nvGrpSpPr>
            <p:cNvPr id="6" name="Group 116"/>
            <p:cNvGrpSpPr/>
            <p:nvPr/>
          </p:nvGrpSpPr>
          <p:grpSpPr bwMode="gray">
            <a:xfrm>
              <a:off x="1560946" y="2216727"/>
              <a:ext cx="235527" cy="83127"/>
              <a:chOff x="2650836" y="2179782"/>
              <a:chExt cx="235527" cy="83127"/>
            </a:xfrm>
            <a:grpFill/>
          </p:grpSpPr>
          <p:sp>
            <p:nvSpPr>
              <p:cNvPr id="203"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4" name="Rectangle 203"/>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7" name="Group 117"/>
            <p:cNvGrpSpPr/>
            <p:nvPr/>
          </p:nvGrpSpPr>
          <p:grpSpPr bwMode="gray">
            <a:xfrm>
              <a:off x="1851886" y="2350655"/>
              <a:ext cx="235527" cy="83127"/>
              <a:chOff x="2650836" y="2179782"/>
              <a:chExt cx="235527" cy="83127"/>
            </a:xfrm>
            <a:grpFill/>
          </p:grpSpPr>
          <p:sp>
            <p:nvSpPr>
              <p:cNvPr id="201" name="Rectangle 200"/>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2" name="Rectangle 201"/>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8" name="Group 121"/>
          <p:cNvGrpSpPr/>
          <p:nvPr/>
        </p:nvGrpSpPr>
        <p:grpSpPr bwMode="gray">
          <a:xfrm>
            <a:off x="4605628" y="2493807"/>
            <a:ext cx="526467" cy="217055"/>
            <a:chOff x="1560946" y="2216727"/>
            <a:chExt cx="526467" cy="217055"/>
          </a:xfrm>
          <a:noFill/>
        </p:grpSpPr>
        <p:grpSp>
          <p:nvGrpSpPr>
            <p:cNvPr id="9" name="Group 116"/>
            <p:cNvGrpSpPr/>
            <p:nvPr/>
          </p:nvGrpSpPr>
          <p:grpSpPr bwMode="gray">
            <a:xfrm>
              <a:off x="1560946" y="2216727"/>
              <a:ext cx="235527" cy="83127"/>
              <a:chOff x="2650836" y="2179782"/>
              <a:chExt cx="235527" cy="83127"/>
            </a:xfrm>
            <a:grpFill/>
          </p:grpSpPr>
          <p:sp>
            <p:nvSpPr>
              <p:cNvPr id="197"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 name="Group 117"/>
            <p:cNvGrpSpPr/>
            <p:nvPr/>
          </p:nvGrpSpPr>
          <p:grpSpPr bwMode="gray">
            <a:xfrm>
              <a:off x="1851886" y="2350655"/>
              <a:ext cx="235527" cy="83127"/>
              <a:chOff x="2650836" y="2179782"/>
              <a:chExt cx="235527" cy="83127"/>
            </a:xfrm>
            <a:grpFill/>
          </p:grpSpPr>
          <p:sp>
            <p:nvSpPr>
              <p:cNvPr id="195" name="Rectangle 19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1" name="Group 132"/>
          <p:cNvGrpSpPr/>
          <p:nvPr/>
        </p:nvGrpSpPr>
        <p:grpSpPr bwMode="gray">
          <a:xfrm>
            <a:off x="1371614" y="1981215"/>
            <a:ext cx="235527" cy="83127"/>
            <a:chOff x="1713346" y="2369127"/>
            <a:chExt cx="235527" cy="83127"/>
          </a:xfrm>
          <a:noFill/>
        </p:grpSpPr>
        <p:sp>
          <p:nvSpPr>
            <p:cNvPr id="191" name="Rectangle 19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2" name="Rectangle 19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3"/>
          <p:cNvGrpSpPr/>
          <p:nvPr/>
        </p:nvGrpSpPr>
        <p:grpSpPr bwMode="gray">
          <a:xfrm>
            <a:off x="2041250" y="1981215"/>
            <a:ext cx="235527" cy="83127"/>
            <a:chOff x="1713346" y="2369127"/>
            <a:chExt cx="235527" cy="83127"/>
          </a:xfrm>
          <a:noFill/>
        </p:grpSpPr>
        <p:sp>
          <p:nvSpPr>
            <p:cNvPr id="189" name="Rectangle 18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6"/>
          <p:cNvGrpSpPr/>
          <p:nvPr/>
        </p:nvGrpSpPr>
        <p:grpSpPr bwMode="gray">
          <a:xfrm>
            <a:off x="4424235" y="1981215"/>
            <a:ext cx="235527" cy="83127"/>
            <a:chOff x="1713346" y="2369127"/>
            <a:chExt cx="235527" cy="83127"/>
          </a:xfrm>
          <a:noFill/>
        </p:grpSpPr>
        <p:sp>
          <p:nvSpPr>
            <p:cNvPr id="187" name="Rectangle 18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8" name="Rectangle 18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39"/>
          <p:cNvGrpSpPr/>
          <p:nvPr/>
        </p:nvGrpSpPr>
        <p:grpSpPr bwMode="gray">
          <a:xfrm>
            <a:off x="5093871" y="1981215"/>
            <a:ext cx="235527" cy="83127"/>
            <a:chOff x="1713346" y="2369127"/>
            <a:chExt cx="235527" cy="83127"/>
          </a:xfrm>
          <a:noFill/>
        </p:grpSpPr>
        <p:sp>
          <p:nvSpPr>
            <p:cNvPr id="185" name="Rectangle 18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48"/>
          <p:cNvGrpSpPr/>
          <p:nvPr/>
        </p:nvGrpSpPr>
        <p:grpSpPr bwMode="gray">
          <a:xfrm>
            <a:off x="4451942" y="3565251"/>
            <a:ext cx="905163" cy="83127"/>
            <a:chOff x="1524014" y="1856535"/>
            <a:chExt cx="905163" cy="83127"/>
          </a:xfrm>
          <a:noFill/>
        </p:grpSpPr>
        <p:grpSp>
          <p:nvGrpSpPr>
            <p:cNvPr id="16" name="Group 142"/>
            <p:cNvGrpSpPr/>
            <p:nvPr/>
          </p:nvGrpSpPr>
          <p:grpSpPr bwMode="gray">
            <a:xfrm>
              <a:off x="1524014" y="1856535"/>
              <a:ext cx="235527" cy="83127"/>
              <a:chOff x="1713346" y="2369127"/>
              <a:chExt cx="235527" cy="83127"/>
            </a:xfrm>
            <a:grpFill/>
          </p:grpSpPr>
          <p:sp>
            <p:nvSpPr>
              <p:cNvPr id="183" name="Rectangle 18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7" name="Group 145"/>
            <p:cNvGrpSpPr/>
            <p:nvPr/>
          </p:nvGrpSpPr>
          <p:grpSpPr bwMode="gray">
            <a:xfrm>
              <a:off x="2193650" y="1856535"/>
              <a:ext cx="235527" cy="83127"/>
              <a:chOff x="1713346" y="2369127"/>
              <a:chExt cx="235527" cy="83127"/>
            </a:xfrm>
            <a:grpFill/>
          </p:grpSpPr>
          <p:sp>
            <p:nvSpPr>
              <p:cNvPr id="181" name="Rectangle 18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8" name="Group 149"/>
          <p:cNvGrpSpPr/>
          <p:nvPr/>
        </p:nvGrpSpPr>
        <p:grpSpPr bwMode="gray">
          <a:xfrm>
            <a:off x="1417797" y="3565251"/>
            <a:ext cx="905163" cy="83127"/>
            <a:chOff x="1524014" y="1856535"/>
            <a:chExt cx="905163" cy="83127"/>
          </a:xfrm>
          <a:noFill/>
        </p:grpSpPr>
        <p:grpSp>
          <p:nvGrpSpPr>
            <p:cNvPr id="19" name="Group 142"/>
            <p:cNvGrpSpPr/>
            <p:nvPr/>
          </p:nvGrpSpPr>
          <p:grpSpPr bwMode="gray">
            <a:xfrm>
              <a:off x="1524014" y="1856535"/>
              <a:ext cx="235527" cy="83127"/>
              <a:chOff x="1713346" y="2369127"/>
              <a:chExt cx="235527" cy="83127"/>
            </a:xfrm>
            <a:grpFill/>
          </p:grpSpPr>
          <p:sp>
            <p:nvSpPr>
              <p:cNvPr id="177" name="Rectangle 17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8" name="Rectangle 17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0" name="Group 145"/>
            <p:cNvGrpSpPr/>
            <p:nvPr/>
          </p:nvGrpSpPr>
          <p:grpSpPr bwMode="gray">
            <a:xfrm>
              <a:off x="2193650" y="1856535"/>
              <a:ext cx="235527" cy="83127"/>
              <a:chOff x="1713346" y="2369127"/>
              <a:chExt cx="235527" cy="83127"/>
            </a:xfrm>
            <a:grpFill/>
          </p:grpSpPr>
          <p:sp>
            <p:nvSpPr>
              <p:cNvPr id="175" name="Rectangle 17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1" name="Group 158"/>
          <p:cNvGrpSpPr/>
          <p:nvPr/>
        </p:nvGrpSpPr>
        <p:grpSpPr bwMode="gray">
          <a:xfrm>
            <a:off x="2720106" y="3745359"/>
            <a:ext cx="83127" cy="161639"/>
            <a:chOff x="2526150" y="3440571"/>
            <a:chExt cx="83127" cy="161639"/>
          </a:xfrm>
          <a:noFill/>
        </p:grpSpPr>
        <p:sp>
          <p:nvSpPr>
            <p:cNvPr id="171" name="Rectangle 17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9"/>
          <p:cNvGrpSpPr/>
          <p:nvPr/>
        </p:nvGrpSpPr>
        <p:grpSpPr bwMode="gray">
          <a:xfrm>
            <a:off x="3860758" y="3745359"/>
            <a:ext cx="83127" cy="161639"/>
            <a:chOff x="2526150" y="3440571"/>
            <a:chExt cx="83127" cy="161639"/>
          </a:xfrm>
          <a:noFill/>
        </p:grpSpPr>
        <p:sp>
          <p:nvSpPr>
            <p:cNvPr id="169" name="Rectangle 16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8"/>
          <p:cNvGrpSpPr/>
          <p:nvPr/>
        </p:nvGrpSpPr>
        <p:grpSpPr bwMode="gray">
          <a:xfrm>
            <a:off x="2470734" y="4165603"/>
            <a:ext cx="83127" cy="161639"/>
            <a:chOff x="2526150" y="3440571"/>
            <a:chExt cx="83127" cy="161639"/>
          </a:xfrm>
          <a:noFill/>
        </p:grpSpPr>
        <p:sp>
          <p:nvSpPr>
            <p:cNvPr id="167" name="Rectangle 16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59"/>
          <p:cNvGrpSpPr/>
          <p:nvPr/>
        </p:nvGrpSpPr>
        <p:grpSpPr bwMode="gray">
          <a:xfrm>
            <a:off x="4100894" y="4165603"/>
            <a:ext cx="83127" cy="161639"/>
            <a:chOff x="2526150" y="3440571"/>
            <a:chExt cx="83127" cy="161639"/>
          </a:xfrm>
          <a:noFill/>
        </p:grpSpPr>
        <p:sp>
          <p:nvSpPr>
            <p:cNvPr id="165" name="Rectangle 164"/>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6" name="Rectangle 165"/>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2"/>
          <p:cNvGrpSpPr/>
          <p:nvPr/>
        </p:nvGrpSpPr>
        <p:grpSpPr bwMode="gray">
          <a:xfrm>
            <a:off x="3052601" y="3837719"/>
            <a:ext cx="235527" cy="83127"/>
            <a:chOff x="2239833" y="3440571"/>
            <a:chExt cx="235527" cy="83127"/>
          </a:xfrm>
          <a:noFill/>
        </p:grpSpPr>
        <p:sp>
          <p:nvSpPr>
            <p:cNvPr id="163" name="Rectangle 16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4" name="Rectangle 16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3"/>
          <p:cNvGrpSpPr/>
          <p:nvPr/>
        </p:nvGrpSpPr>
        <p:grpSpPr bwMode="gray">
          <a:xfrm>
            <a:off x="3371249" y="3837719"/>
            <a:ext cx="235527" cy="83127"/>
            <a:chOff x="2239833" y="3440571"/>
            <a:chExt cx="235527" cy="83127"/>
          </a:xfrm>
          <a:noFill/>
        </p:grpSpPr>
        <p:sp>
          <p:nvSpPr>
            <p:cNvPr id="161" name="Rectangle 16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2"/>
          <p:cNvGrpSpPr/>
          <p:nvPr/>
        </p:nvGrpSpPr>
        <p:grpSpPr bwMode="gray">
          <a:xfrm>
            <a:off x="2664689" y="4257963"/>
            <a:ext cx="235527" cy="83127"/>
            <a:chOff x="2239833" y="3440571"/>
            <a:chExt cx="235527" cy="83127"/>
          </a:xfrm>
          <a:noFill/>
        </p:grpSpPr>
        <p:sp>
          <p:nvSpPr>
            <p:cNvPr id="159" name="Rectangle 158"/>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0" name="Rectangle 159"/>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3"/>
          <p:cNvGrpSpPr/>
          <p:nvPr/>
        </p:nvGrpSpPr>
        <p:grpSpPr bwMode="gray">
          <a:xfrm>
            <a:off x="3805341" y="4257963"/>
            <a:ext cx="235527" cy="83127"/>
            <a:chOff x="2239833" y="3440571"/>
            <a:chExt cx="235527" cy="83127"/>
          </a:xfrm>
          <a:noFill/>
        </p:grpSpPr>
        <p:sp>
          <p:nvSpPr>
            <p:cNvPr id="157" name="Rectangle 156"/>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8" name="Rectangle 157"/>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90"/>
          <p:cNvGrpSpPr/>
          <p:nvPr/>
        </p:nvGrpSpPr>
        <p:grpSpPr bwMode="gray">
          <a:xfrm>
            <a:off x="2406094" y="4498099"/>
            <a:ext cx="87739" cy="507995"/>
            <a:chOff x="2406094" y="4221019"/>
            <a:chExt cx="87739" cy="507995"/>
          </a:xfrm>
          <a:noFill/>
        </p:grpSpPr>
        <p:grpSp>
          <p:nvGrpSpPr>
            <p:cNvPr id="30" name="Group 186"/>
            <p:cNvGrpSpPr/>
            <p:nvPr/>
          </p:nvGrpSpPr>
          <p:grpSpPr bwMode="gray">
            <a:xfrm>
              <a:off x="2410706" y="4221019"/>
              <a:ext cx="83127" cy="161639"/>
              <a:chOff x="2697022" y="3620679"/>
              <a:chExt cx="83127" cy="161639"/>
            </a:xfrm>
            <a:grpFill/>
          </p:grpSpPr>
          <p:sp>
            <p:nvSpPr>
              <p:cNvPr id="155" name="Rectangle 15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6" name="Rectangle 15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1" name="Group 187"/>
            <p:cNvGrpSpPr/>
            <p:nvPr/>
          </p:nvGrpSpPr>
          <p:grpSpPr bwMode="gray">
            <a:xfrm>
              <a:off x="2406094" y="4567375"/>
              <a:ext cx="83127" cy="161639"/>
              <a:chOff x="2697022" y="3620679"/>
              <a:chExt cx="83127" cy="161639"/>
            </a:xfrm>
            <a:grpFill/>
          </p:grpSpPr>
          <p:sp>
            <p:nvSpPr>
              <p:cNvPr id="153" name="Rectangle 152"/>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4" name="Rectangle 153"/>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2400" name="Group 191"/>
          <p:cNvGrpSpPr/>
          <p:nvPr/>
        </p:nvGrpSpPr>
        <p:grpSpPr bwMode="gray">
          <a:xfrm>
            <a:off x="4165623" y="4498099"/>
            <a:ext cx="87739" cy="507995"/>
            <a:chOff x="2406094" y="4221019"/>
            <a:chExt cx="87739" cy="507995"/>
          </a:xfrm>
          <a:noFill/>
        </p:grpSpPr>
        <p:grpSp>
          <p:nvGrpSpPr>
            <p:cNvPr id="102401" name="Group 186"/>
            <p:cNvGrpSpPr/>
            <p:nvPr/>
          </p:nvGrpSpPr>
          <p:grpSpPr bwMode="gray">
            <a:xfrm>
              <a:off x="2410706" y="4221019"/>
              <a:ext cx="83127" cy="161639"/>
              <a:chOff x="2697022" y="3620679"/>
              <a:chExt cx="83127" cy="161639"/>
            </a:xfrm>
            <a:grpFill/>
          </p:grpSpPr>
          <p:sp>
            <p:nvSpPr>
              <p:cNvPr id="149" name="Rectangle 14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0" name="Rectangle 14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2402" name="Group 187"/>
            <p:cNvGrpSpPr/>
            <p:nvPr/>
          </p:nvGrpSpPr>
          <p:grpSpPr bwMode="gray">
            <a:xfrm>
              <a:off x="2406094" y="4567375"/>
              <a:ext cx="83127" cy="161639"/>
              <a:chOff x="2697022" y="3620679"/>
              <a:chExt cx="83127" cy="161639"/>
            </a:xfrm>
            <a:grpFill/>
          </p:grpSpPr>
          <p:sp>
            <p:nvSpPr>
              <p:cNvPr id="147" name="Rectangle 14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8" name="Rectangle 14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111" name="Straight Connector 110"/>
          <p:cNvCxnSpPr>
            <a:stCxn id="191" idx="2"/>
          </p:cNvCxnSpPr>
          <p:nvPr/>
        </p:nvCxnSpPr>
        <p:spPr bwMode="gray">
          <a:xfrm rot="16200000" flipH="1">
            <a:off x="1293112"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2" name="Straight Connector 111"/>
          <p:cNvCxnSpPr>
            <a:stCxn id="192" idx="2"/>
            <a:endCxn id="201" idx="0"/>
          </p:cNvCxnSpPr>
          <p:nvPr/>
        </p:nvCxnSpPr>
        <p:spPr bwMode="gray">
          <a:xfrm rot="16200000" flipH="1">
            <a:off x="1447818"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3" name="Straight Connector 112"/>
          <p:cNvCxnSpPr>
            <a:stCxn id="189" idx="2"/>
            <a:endCxn id="204" idx="0"/>
          </p:cNvCxnSpPr>
          <p:nvPr/>
        </p:nvCxnSpPr>
        <p:spPr bwMode="gray">
          <a:xfrm rot="5400000">
            <a:off x="1704130"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4" name="Straight Connector 113"/>
          <p:cNvCxnSpPr>
            <a:stCxn id="190" idx="2"/>
            <a:endCxn id="202" idx="0"/>
          </p:cNvCxnSpPr>
          <p:nvPr/>
        </p:nvCxnSpPr>
        <p:spPr bwMode="gray">
          <a:xfrm rot="5400000">
            <a:off x="1858836" y="2251356"/>
            <a:ext cx="563393" cy="189364"/>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115" name="Straight Connector 114"/>
          <p:cNvCxnSpPr>
            <a:stCxn id="187" idx="2"/>
          </p:cNvCxnSpPr>
          <p:nvPr/>
        </p:nvCxnSpPr>
        <p:spPr bwMode="gray">
          <a:xfrm rot="16200000" flipH="1">
            <a:off x="4341763"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6" name="Straight Connector 115"/>
          <p:cNvCxnSpPr>
            <a:stCxn id="188" idx="2"/>
            <a:endCxn id="195" idx="0"/>
          </p:cNvCxnSpPr>
          <p:nvPr/>
        </p:nvCxnSpPr>
        <p:spPr bwMode="gray">
          <a:xfrm rot="16200000" flipH="1">
            <a:off x="4496469"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7" name="Straight Connector 116"/>
          <p:cNvCxnSpPr>
            <a:stCxn id="185" idx="2"/>
            <a:endCxn id="198" idx="0"/>
          </p:cNvCxnSpPr>
          <p:nvPr/>
        </p:nvCxnSpPr>
        <p:spPr bwMode="gray">
          <a:xfrm rot="5400000">
            <a:off x="4752782"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8" name="Straight Connector 117"/>
          <p:cNvCxnSpPr>
            <a:stCxn id="186" idx="2"/>
          </p:cNvCxnSpPr>
          <p:nvPr/>
        </p:nvCxnSpPr>
        <p:spPr bwMode="gray">
          <a:xfrm rot="5400000">
            <a:off x="4907488" y="224738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9" name="Straight Connector 118"/>
          <p:cNvCxnSpPr>
            <a:stCxn id="86" idx="3"/>
            <a:endCxn id="80" idx="1"/>
          </p:cNvCxnSpPr>
          <p:nvPr/>
        </p:nvCxnSpPr>
        <p:spPr bwMode="gray">
          <a:xfrm>
            <a:off x="1974016"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0" name="Straight Connector 119"/>
          <p:cNvCxnSpPr>
            <a:stCxn id="87" idx="3"/>
            <a:endCxn id="81" idx="1"/>
          </p:cNvCxnSpPr>
          <p:nvPr/>
        </p:nvCxnSpPr>
        <p:spPr bwMode="gray">
          <a:xfrm>
            <a:off x="2255720" y="2740723"/>
            <a:ext cx="2448300" cy="1588"/>
          </a:xfrm>
          <a:prstGeom prst="line">
            <a:avLst/>
          </a:prstGeom>
          <a:solidFill>
            <a:schemeClr val="accent1"/>
          </a:solidFill>
          <a:ln w="38100" cap="flat" cmpd="sng" algn="ctr">
            <a:solidFill>
              <a:schemeClr val="tx2"/>
            </a:solidFill>
            <a:prstDash val="solid"/>
            <a:round/>
            <a:headEnd type="none" w="med" len="med"/>
            <a:tailEnd type="none" w="med" len="med"/>
          </a:ln>
          <a:effectLst/>
        </p:spPr>
      </p:cxnSp>
      <p:sp>
        <p:nvSpPr>
          <p:cNvPr id="121" name="Rectangle 120"/>
          <p:cNvSpPr/>
          <p:nvPr/>
        </p:nvSpPr>
        <p:spPr bwMode="gray">
          <a:xfrm>
            <a:off x="163527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2" name="Rectangle 121"/>
          <p:cNvSpPr/>
          <p:nvPr/>
        </p:nvSpPr>
        <p:spPr bwMode="gray">
          <a:xfrm>
            <a:off x="191697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3" name="Rectangle 122"/>
          <p:cNvSpPr/>
          <p:nvPr/>
        </p:nvSpPr>
        <p:spPr bwMode="gray">
          <a:xfrm>
            <a:off x="467793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4" name="Rectangle 123"/>
          <p:cNvSpPr/>
          <p:nvPr/>
        </p:nvSpPr>
        <p:spPr bwMode="gray">
          <a:xfrm>
            <a:off x="495963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25" name="Straight Connector 124"/>
          <p:cNvCxnSpPr>
            <a:stCxn id="87" idx="2"/>
            <a:endCxn id="122" idx="0"/>
          </p:cNvCxnSpPr>
          <p:nvPr/>
        </p:nvCxnSpPr>
        <p:spPr bwMode="gray">
          <a:xfrm rot="16200000" flipH="1">
            <a:off x="1753674"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6" name="Straight Connector 125"/>
          <p:cNvCxnSpPr>
            <a:stCxn id="81" idx="2"/>
            <a:endCxn id="124" idx="0"/>
          </p:cNvCxnSpPr>
          <p:nvPr/>
        </p:nvCxnSpPr>
        <p:spPr bwMode="gray">
          <a:xfrm rot="16200000" flipH="1">
            <a:off x="4796334" y="3050983"/>
            <a:ext cx="409733" cy="1"/>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127" name="Shape 126"/>
          <p:cNvCxnSpPr>
            <a:stCxn id="177" idx="2"/>
            <a:endCxn id="168" idx="1"/>
          </p:cNvCxnSpPr>
          <p:nvPr/>
        </p:nvCxnSpPr>
        <p:spPr bwMode="gray">
          <a:xfrm rot="16200000" flipH="1">
            <a:off x="1646397"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8" name="Shape 127"/>
          <p:cNvCxnSpPr>
            <a:stCxn id="178" idx="2"/>
            <a:endCxn id="167" idx="1"/>
          </p:cNvCxnSpPr>
          <p:nvPr/>
        </p:nvCxnSpPr>
        <p:spPr bwMode="gray">
          <a:xfrm rot="16200000" flipH="1">
            <a:off x="1761853" y="349828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9" name="Shape 128"/>
          <p:cNvCxnSpPr>
            <a:stCxn id="175" idx="2"/>
            <a:endCxn id="172" idx="1"/>
          </p:cNvCxnSpPr>
          <p:nvPr/>
        </p:nvCxnSpPr>
        <p:spPr bwMode="gray">
          <a:xfrm rot="16200000" flipH="1">
            <a:off x="2316023"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0" name="Elbow Connector 253"/>
          <p:cNvCxnSpPr>
            <a:stCxn id="176" idx="2"/>
            <a:endCxn id="171" idx="1"/>
          </p:cNvCxnSpPr>
          <p:nvPr/>
        </p:nvCxnSpPr>
        <p:spPr bwMode="gray">
          <a:xfrm rot="16200000" flipH="1">
            <a:off x="2431479"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1" name="Straight Connector 130"/>
          <p:cNvCxnSpPr>
            <a:stCxn id="76" idx="3"/>
            <a:endCxn id="78" idx="1"/>
          </p:cNvCxnSpPr>
          <p:nvPr/>
        </p:nvCxnSpPr>
        <p:spPr bwMode="gray">
          <a:xfrm>
            <a:off x="3065855"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2" name="Straight Connector 131"/>
          <p:cNvCxnSpPr>
            <a:stCxn id="75" idx="3"/>
            <a:endCxn id="77" idx="1"/>
          </p:cNvCxnSpPr>
          <p:nvPr/>
        </p:nvCxnSpPr>
        <p:spPr bwMode="gray">
          <a:xfrm>
            <a:off x="3305991" y="3838008"/>
            <a:ext cx="66054" cy="1588"/>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133" name="Shape 132"/>
          <p:cNvCxnSpPr>
            <a:stCxn id="183" idx="2"/>
            <a:endCxn id="169" idx="3"/>
          </p:cNvCxnSpPr>
          <p:nvPr/>
        </p:nvCxnSpPr>
        <p:spPr bwMode="gray">
          <a:xfrm rot="5400000">
            <a:off x="4149424" y="3442840"/>
            <a:ext cx="138545" cy="549621"/>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cxnSp>
        <p:nvCxnSpPr>
          <p:cNvPr id="134" name="Shape 133"/>
          <p:cNvCxnSpPr>
            <a:stCxn id="184" idx="2"/>
            <a:endCxn id="170" idx="3"/>
          </p:cNvCxnSpPr>
          <p:nvPr/>
        </p:nvCxnSpPr>
        <p:spPr bwMode="gray">
          <a:xfrm rot="5400000">
            <a:off x="4186368"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5" name="Shape 134"/>
          <p:cNvCxnSpPr>
            <a:stCxn id="181" idx="2"/>
            <a:endCxn id="165" idx="3"/>
          </p:cNvCxnSpPr>
          <p:nvPr/>
        </p:nvCxnSpPr>
        <p:spPr bwMode="gray">
          <a:xfrm rot="5400000">
            <a:off x="4394188"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6" name="Shape 135"/>
          <p:cNvCxnSpPr>
            <a:stCxn id="182" idx="2"/>
            <a:endCxn id="166" idx="3"/>
          </p:cNvCxnSpPr>
          <p:nvPr/>
        </p:nvCxnSpPr>
        <p:spPr bwMode="gray">
          <a:xfrm rot="5400000">
            <a:off x="4431132"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7" name="Shape 136"/>
          <p:cNvCxnSpPr>
            <a:stCxn id="160" idx="2"/>
            <a:endCxn id="154" idx="3"/>
          </p:cNvCxnSpPr>
          <p:nvPr/>
        </p:nvCxnSpPr>
        <p:spPr bwMode="gray">
          <a:xfrm rot="5400000">
            <a:off x="2362217"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8" name="Shape 137"/>
          <p:cNvCxnSpPr>
            <a:stCxn id="159" idx="2"/>
            <a:endCxn id="156" idx="3"/>
          </p:cNvCxnSpPr>
          <p:nvPr/>
        </p:nvCxnSpPr>
        <p:spPr bwMode="gray">
          <a:xfrm rot="5400000">
            <a:off x="2461501" y="437342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9" name="Shape 138"/>
          <p:cNvCxnSpPr>
            <a:stCxn id="157" idx="2"/>
            <a:endCxn id="148" idx="1"/>
          </p:cNvCxnSpPr>
          <p:nvPr/>
        </p:nvCxnSpPr>
        <p:spPr bwMode="gray">
          <a:xfrm rot="16200000" flipH="1">
            <a:off x="3694544"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0" name="Shape 139"/>
          <p:cNvCxnSpPr>
            <a:stCxn id="158" idx="2"/>
            <a:endCxn id="150" idx="1"/>
          </p:cNvCxnSpPr>
          <p:nvPr/>
        </p:nvCxnSpPr>
        <p:spPr bwMode="gray">
          <a:xfrm rot="16200000" flipH="1">
            <a:off x="3946228"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1" name="Shape 140"/>
          <p:cNvCxnSpPr>
            <a:stCxn id="163" idx="2"/>
            <a:endCxn id="155" idx="3"/>
          </p:cNvCxnSpPr>
          <p:nvPr/>
        </p:nvCxnSpPr>
        <p:spPr bwMode="gray">
          <a:xfrm rot="5400000">
            <a:off x="2484591" y="3930088"/>
            <a:ext cx="618817" cy="600332"/>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cxnSp>
        <p:nvCxnSpPr>
          <p:cNvPr id="142" name="Shape 141"/>
          <p:cNvCxnSpPr>
            <a:stCxn id="164" idx="2"/>
            <a:endCxn id="153" idx="3"/>
          </p:cNvCxnSpPr>
          <p:nvPr/>
        </p:nvCxnSpPr>
        <p:spPr bwMode="gray">
          <a:xfrm rot="5400000">
            <a:off x="2385307"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3" name="Shape 142"/>
          <p:cNvCxnSpPr>
            <a:stCxn id="162" idx="2"/>
            <a:endCxn id="149" idx="1"/>
          </p:cNvCxnSpPr>
          <p:nvPr/>
        </p:nvCxnSpPr>
        <p:spPr bwMode="gray">
          <a:xfrm rot="16200000" flipH="1">
            <a:off x="3558316"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4" name="Shape 143"/>
          <p:cNvCxnSpPr>
            <a:stCxn id="161" idx="2"/>
            <a:endCxn id="147" idx="1"/>
          </p:cNvCxnSpPr>
          <p:nvPr/>
        </p:nvCxnSpPr>
        <p:spPr bwMode="gray">
          <a:xfrm rot="16200000" flipH="1">
            <a:off x="3306632" y="402702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sp>
        <p:nvSpPr>
          <p:cNvPr id="209" name="Rectangle 208"/>
          <p:cNvSpPr/>
          <p:nvPr/>
        </p:nvSpPr>
        <p:spPr bwMode="gray">
          <a:xfrm>
            <a:off x="2433912"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210" name="Rectangle 209"/>
          <p:cNvSpPr/>
          <p:nvPr/>
        </p:nvSpPr>
        <p:spPr bwMode="gray">
          <a:xfrm>
            <a:off x="3614862"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sp>
        <p:nvSpPr>
          <p:cNvPr id="151" name="Rectangle 150"/>
          <p:cNvSpPr/>
          <p:nvPr/>
        </p:nvSpPr>
        <p:spPr bwMode="gray">
          <a:xfrm>
            <a:off x="34627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52" name="Rectangle 151"/>
          <p:cNvSpPr/>
          <p:nvPr/>
        </p:nvSpPr>
        <p:spPr bwMode="gray">
          <a:xfrm>
            <a:off x="24461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
        <p:nvSpPr>
          <p:cNvPr id="173" name="Rectangle 172"/>
          <p:cNvSpPr/>
          <p:nvPr/>
        </p:nvSpPr>
        <p:spPr bwMode="gray">
          <a:xfrm>
            <a:off x="1085419"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174" name="Rectangle 173"/>
          <p:cNvSpPr/>
          <p:nvPr/>
        </p:nvSpPr>
        <p:spPr bwMode="gray">
          <a:xfrm>
            <a:off x="3306766"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35" presetClass="emph" presetSubtype="0" fill="hold" nodeType="afterEffect">
                                  <p:stCondLst>
                                    <p:cond delay="0"/>
                                  </p:stCondLst>
                                  <p:childTnLst>
                                    <p:anim calcmode="discrete" valueType="str">
                                      <p:cBhvr>
                                        <p:cTn id="13" dur="1000" fill="hold"/>
                                        <p:tgtEl>
                                          <p:spTgt spid="114"/>
                                        </p:tgtEl>
                                        <p:attrNameLst>
                                          <p:attrName>style.visibility</p:attrName>
                                        </p:attrNameLst>
                                      </p:cBhvr>
                                      <p:tavLst>
                                        <p:tav tm="0">
                                          <p:val>
                                            <p:strVal val="hidden"/>
                                          </p:val>
                                        </p:tav>
                                        <p:tav tm="50000">
                                          <p:val>
                                            <p:strVal val="visible"/>
                                          </p:val>
                                        </p:tav>
                                      </p:tavLst>
                                    </p:anim>
                                  </p:childTnLst>
                                </p:cTn>
                              </p:par>
                              <p:par>
                                <p:cTn id="14" presetID="35" presetClass="emph" presetSubtype="0" fill="hold" nodeType="withEffect">
                                  <p:stCondLst>
                                    <p:cond delay="0"/>
                                  </p:stCondLst>
                                  <p:childTnLst>
                                    <p:anim calcmode="discrete" valueType="str">
                                      <p:cBhvr>
                                        <p:cTn id="15" dur="1000" fill="hold"/>
                                        <p:tgtEl>
                                          <p:spTgt spid="120"/>
                                        </p:tgtEl>
                                        <p:attrNameLst>
                                          <p:attrName>style.visibility</p:attrName>
                                        </p:attrNameLst>
                                      </p:cBhvr>
                                      <p:tavLst>
                                        <p:tav tm="0">
                                          <p:val>
                                            <p:strVal val="hidden"/>
                                          </p:val>
                                        </p:tav>
                                        <p:tav tm="50000">
                                          <p:val>
                                            <p:strVal val="visible"/>
                                          </p:val>
                                        </p:tav>
                                      </p:tavLst>
                                    </p:anim>
                                  </p:childTnLst>
                                </p:cTn>
                              </p:par>
                              <p:par>
                                <p:cTn id="16" presetID="35" presetClass="emph" presetSubtype="0" fill="hold" nodeType="withEffect">
                                  <p:stCondLst>
                                    <p:cond delay="0"/>
                                  </p:stCondLst>
                                  <p:childTnLst>
                                    <p:anim calcmode="discrete" valueType="str">
                                      <p:cBhvr>
                                        <p:cTn id="17" dur="1000" fill="hold"/>
                                        <p:tgtEl>
                                          <p:spTgt spid="126"/>
                                        </p:tgtEl>
                                        <p:attrNameLst>
                                          <p:attrName>style.visibility</p:attrName>
                                        </p:attrNameLst>
                                      </p:cBhvr>
                                      <p:tavLst>
                                        <p:tav tm="0">
                                          <p:val>
                                            <p:strVal val="hidden"/>
                                          </p:val>
                                        </p:tav>
                                        <p:tav tm="50000">
                                          <p:val>
                                            <p:strVal val="visible"/>
                                          </p:val>
                                        </p:tav>
                                      </p:tavLst>
                                    </p:anim>
                                  </p:childTnLst>
                                </p:cTn>
                              </p:par>
                              <p:par>
                                <p:cTn id="18" presetID="35" presetClass="emph" presetSubtype="0" fill="hold" nodeType="withEffect">
                                  <p:stCondLst>
                                    <p:cond delay="0"/>
                                  </p:stCondLst>
                                  <p:childTnLst>
                                    <p:anim calcmode="discrete" valueType="str">
                                      <p:cBhvr>
                                        <p:cTn id="19" dur="1000" fill="hold"/>
                                        <p:tgtEl>
                                          <p:spTgt spid="133"/>
                                        </p:tgtEl>
                                        <p:attrNameLst>
                                          <p:attrName>style.visibility</p:attrName>
                                        </p:attrNameLst>
                                      </p:cBhvr>
                                      <p:tavLst>
                                        <p:tav tm="0">
                                          <p:val>
                                            <p:strVal val="hidden"/>
                                          </p:val>
                                        </p:tav>
                                        <p:tav tm="50000">
                                          <p:val>
                                            <p:strVal val="visible"/>
                                          </p:val>
                                        </p:tav>
                                      </p:tavLst>
                                    </p:anim>
                                  </p:childTnLst>
                                </p:cTn>
                              </p:par>
                              <p:par>
                                <p:cTn id="20" presetID="35" presetClass="emph" presetSubtype="0" fill="hold" nodeType="withEffect">
                                  <p:stCondLst>
                                    <p:cond delay="0"/>
                                  </p:stCondLst>
                                  <p:childTnLst>
                                    <p:anim calcmode="discrete" valueType="str">
                                      <p:cBhvr>
                                        <p:cTn id="21" dur="1000" fill="hold"/>
                                        <p:tgtEl>
                                          <p:spTgt spid="14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3" name="Straight Connector 212"/>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104450" name="Rectangle 2"/>
          <p:cNvSpPr>
            <a:spLocks noGrp="1" noChangeArrowheads="1"/>
          </p:cNvSpPr>
          <p:nvPr>
            <p:ph type="title"/>
          </p:nvPr>
        </p:nvSpPr>
        <p:spPr/>
        <p:txBody>
          <a:bodyPr/>
          <a:lstStyle/>
          <a:p>
            <a:r>
              <a:rPr lang="en-US" dirty="0" smtClean="0"/>
              <a:t>Controller </a:t>
            </a:r>
            <a:r>
              <a:rPr lang="en-US" dirty="0"/>
              <a:t>and Disk Failure</a:t>
            </a:r>
          </a:p>
        </p:txBody>
      </p:sp>
      <p:sp>
        <p:nvSpPr>
          <p:cNvPr id="207" name="Rectangle 206"/>
          <p:cNvSpPr/>
          <p:nvPr/>
        </p:nvSpPr>
        <p:spPr bwMode="gray">
          <a:xfrm>
            <a:off x="2433912"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208" name="Rectangle 207"/>
          <p:cNvSpPr/>
          <p:nvPr/>
        </p:nvSpPr>
        <p:spPr bwMode="gray">
          <a:xfrm>
            <a:off x="3614862"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grpSp>
        <p:nvGrpSpPr>
          <p:cNvPr id="2" name="Group 213"/>
          <p:cNvGrpSpPr/>
          <p:nvPr/>
        </p:nvGrpSpPr>
        <p:grpSpPr bwMode="gray">
          <a:xfrm>
            <a:off x="5907381" y="1255713"/>
            <a:ext cx="3213066" cy="2641936"/>
            <a:chOff x="9144000" y="2506320"/>
            <a:chExt cx="3213066" cy="2641936"/>
          </a:xfrm>
        </p:grpSpPr>
        <p:sp>
          <p:nvSpPr>
            <p:cNvPr id="215" name="Text Box 38"/>
            <p:cNvSpPr txBox="1">
              <a:spLocks noChangeArrowheads="1"/>
            </p:cNvSpPr>
            <p:nvPr/>
          </p:nvSpPr>
          <p:spPr bwMode="gray">
            <a:xfrm>
              <a:off x="9144000" y="3055375"/>
              <a:ext cx="3213066" cy="2092881"/>
            </a:xfrm>
            <a:prstGeom prst="rect">
              <a:avLst/>
            </a:prstGeom>
            <a:noFill/>
            <a:ln w="9525">
              <a:noFill/>
              <a:miter lim="800000"/>
              <a:headEnd/>
              <a:tailEnd/>
            </a:ln>
            <a:effectLst/>
          </p:spPr>
          <p:txBody>
            <a:bodyPr wrap="square">
              <a:spAutoFit/>
            </a:bodyPr>
            <a:lstStyle/>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This is a site failure</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MetroCluster is required for business continuity </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One step failover with</a:t>
              </a:r>
              <a:br>
                <a:rPr lang="en-US" dirty="0" smtClean="0">
                  <a:ea typeface="ＭＳ Ｐゴシック" pitchFamily="-50" charset="-128"/>
                </a:rPr>
              </a:br>
              <a:r>
                <a:rPr lang="en-US" sz="1800" dirty="0" err="1" smtClean="0">
                  <a:latin typeface="Courier New" pitchFamily="49" charset="0"/>
                  <a:ea typeface="ＭＳ Ｐゴシック" pitchFamily="-50" charset="-128"/>
                  <a:cs typeface="Courier New" pitchFamily="49" charset="0"/>
                </a:rPr>
                <a:t>cf</a:t>
              </a:r>
              <a:r>
                <a:rPr lang="en-US" sz="1800" dirty="0" smtClean="0">
                  <a:latin typeface="Courier New" pitchFamily="49" charset="0"/>
                  <a:ea typeface="ＭＳ Ｐゴシック" pitchFamily="-50" charset="-128"/>
                  <a:cs typeface="Courier New" pitchFamily="49" charset="0"/>
                </a:rPr>
                <a:t> </a:t>
              </a:r>
              <a:r>
                <a:rPr lang="en-US" sz="1800" dirty="0" err="1" smtClean="0">
                  <a:latin typeface="Courier New" pitchFamily="49" charset="0"/>
                  <a:ea typeface="ＭＳ Ｐゴシック" pitchFamily="-50" charset="-128"/>
                  <a:cs typeface="Courier New" pitchFamily="49" charset="0"/>
                </a:rPr>
                <a:t>forcetakeover</a:t>
              </a:r>
              <a:r>
                <a:rPr lang="en-US" sz="1800" dirty="0" smtClean="0">
                  <a:latin typeface="Courier New" pitchFamily="49" charset="0"/>
                  <a:ea typeface="ＭＳ Ｐゴシック" pitchFamily="-50" charset="-128"/>
                  <a:cs typeface="Courier New" pitchFamily="49" charset="0"/>
                </a:rPr>
                <a:t> –d </a:t>
              </a:r>
              <a:r>
                <a:rPr lang="en-US" dirty="0" smtClean="0">
                  <a:ea typeface="ＭＳ Ｐゴシック" pitchFamily="-50" charset="-128"/>
                </a:rPr>
                <a:t>command </a:t>
              </a:r>
            </a:p>
          </p:txBody>
        </p:sp>
        <p:sp>
          <p:nvSpPr>
            <p:cNvPr id="216" name="Rectangle 39"/>
            <p:cNvSpPr>
              <a:spLocks noChangeArrowheads="1"/>
            </p:cNvSpPr>
            <p:nvPr/>
          </p:nvSpPr>
          <p:spPr bwMode="gray">
            <a:xfrm>
              <a:off x="9258429" y="2506320"/>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smtClean="0">
                  <a:solidFill>
                    <a:schemeClr val="bg1"/>
                  </a:solidFill>
                  <a:ea typeface="ＭＳ Ｐゴシック" pitchFamily="-50" charset="-128"/>
                </a:rPr>
                <a:t>Dual Failure Recovery</a:t>
              </a:r>
            </a:p>
          </p:txBody>
        </p:sp>
      </p:grpSp>
      <p:cxnSp>
        <p:nvCxnSpPr>
          <p:cNvPr id="72" name="Straight Connector 71"/>
          <p:cNvCxnSpPr>
            <a:stCxn id="79" idx="2"/>
            <a:endCxn id="121" idx="0"/>
          </p:cNvCxnSpPr>
          <p:nvPr/>
        </p:nvCxnSpPr>
        <p:spPr bwMode="gray">
          <a:xfrm rot="16200000" flipH="1">
            <a:off x="444304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73" name="Straight Connector 72"/>
          <p:cNvCxnSpPr>
            <a:stCxn id="85" idx="2"/>
            <a:endCxn id="119" idx="0"/>
          </p:cNvCxnSpPr>
          <p:nvPr/>
        </p:nvCxnSpPr>
        <p:spPr bwMode="gray">
          <a:xfrm rot="16200000" flipH="1">
            <a:off x="140038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74" name="Picture 4" descr="fibre_channel_switch_fabric"/>
          <p:cNvPicPr>
            <a:picLocks noChangeAspect="1" noChangeArrowheads="1"/>
          </p:cNvPicPr>
          <p:nvPr/>
        </p:nvPicPr>
        <p:blipFill>
          <a:blip r:embed="rId3" cstate="print"/>
          <a:srcRect/>
          <a:stretch>
            <a:fillRect/>
          </a:stretch>
        </p:blipFill>
        <p:spPr bwMode="gray">
          <a:xfrm>
            <a:off x="2711631" y="3732613"/>
            <a:ext cx="594360" cy="210790"/>
          </a:xfrm>
          <a:prstGeom prst="rect">
            <a:avLst/>
          </a:prstGeom>
          <a:noFill/>
          <a:ln w="9525">
            <a:noFill/>
            <a:miter lim="800000"/>
            <a:headEnd/>
            <a:tailEnd/>
          </a:ln>
        </p:spPr>
      </p:pic>
      <p:pic>
        <p:nvPicPr>
          <p:cNvPr id="75" name="Picture 4" descr="fibre_channel_switch_fabric"/>
          <p:cNvPicPr>
            <a:picLocks noChangeAspect="1" noChangeArrowheads="1"/>
          </p:cNvPicPr>
          <p:nvPr/>
        </p:nvPicPr>
        <p:blipFill>
          <a:blip r:embed="rId3" cstate="print"/>
          <a:srcRect/>
          <a:stretch>
            <a:fillRect/>
          </a:stretch>
        </p:blipFill>
        <p:spPr bwMode="gray">
          <a:xfrm>
            <a:off x="2471495" y="4152867"/>
            <a:ext cx="594360" cy="210790"/>
          </a:xfrm>
          <a:prstGeom prst="rect">
            <a:avLst/>
          </a:prstGeom>
          <a:noFill/>
          <a:ln w="9525">
            <a:noFill/>
            <a:miter lim="800000"/>
            <a:headEnd/>
            <a:tailEnd/>
          </a:ln>
        </p:spPr>
      </p:pic>
      <p:pic>
        <p:nvPicPr>
          <p:cNvPr id="76" name="Picture 4" descr="fibre_channel_switch_fabric"/>
          <p:cNvPicPr>
            <a:picLocks noChangeAspect="1" noChangeArrowheads="1"/>
          </p:cNvPicPr>
          <p:nvPr/>
        </p:nvPicPr>
        <p:blipFill>
          <a:blip r:embed="rId3" cstate="print"/>
          <a:srcRect/>
          <a:stretch>
            <a:fillRect/>
          </a:stretch>
        </p:blipFill>
        <p:spPr bwMode="gray">
          <a:xfrm>
            <a:off x="3372045" y="3732613"/>
            <a:ext cx="594360" cy="210790"/>
          </a:xfrm>
          <a:prstGeom prst="rect">
            <a:avLst/>
          </a:prstGeom>
          <a:noFill/>
          <a:ln w="9525">
            <a:noFill/>
            <a:miter lim="800000"/>
            <a:headEnd/>
            <a:tailEnd/>
          </a:ln>
        </p:spPr>
      </p:pic>
      <p:pic>
        <p:nvPicPr>
          <p:cNvPr id="77" name="Picture 4" descr="fibre_channel_switch_fabric"/>
          <p:cNvPicPr>
            <a:picLocks noChangeAspect="1" noChangeArrowheads="1"/>
          </p:cNvPicPr>
          <p:nvPr/>
        </p:nvPicPr>
        <p:blipFill>
          <a:blip r:embed="rId3" cstate="print"/>
          <a:srcRect/>
          <a:stretch>
            <a:fillRect/>
          </a:stretch>
        </p:blipFill>
        <p:spPr bwMode="gray">
          <a:xfrm>
            <a:off x="3612181" y="4152867"/>
            <a:ext cx="594360" cy="210790"/>
          </a:xfrm>
          <a:prstGeom prst="rect">
            <a:avLst/>
          </a:prstGeom>
          <a:noFill/>
          <a:ln w="9525">
            <a:noFill/>
            <a:miter lim="800000"/>
            <a:headEnd/>
            <a:tailEnd/>
          </a:ln>
        </p:spPr>
      </p:pic>
      <p:grpSp>
        <p:nvGrpSpPr>
          <p:cNvPr id="3" name="Group 80"/>
          <p:cNvGrpSpPr/>
          <p:nvPr/>
        </p:nvGrpSpPr>
        <p:grpSpPr bwMode="gray">
          <a:xfrm>
            <a:off x="4209517" y="1532793"/>
            <a:ext cx="1301663" cy="542454"/>
            <a:chOff x="-353132" y="2505075"/>
            <a:chExt cx="1301663" cy="542454"/>
          </a:xfrm>
        </p:grpSpPr>
        <p:pic>
          <p:nvPicPr>
            <p:cNvPr id="205"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06"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79" name="Picture 4" descr="fibre_channel_switch_fabric"/>
          <p:cNvPicPr>
            <a:picLocks noChangeAspect="1" noChangeArrowheads="1"/>
          </p:cNvPicPr>
          <p:nvPr/>
        </p:nvPicPr>
        <p:blipFill>
          <a:blip r:embed="rId3" cstate="print"/>
          <a:srcRect/>
          <a:stretch>
            <a:fillRect/>
          </a:stretch>
        </p:blipFill>
        <p:spPr bwMode="gray">
          <a:xfrm>
            <a:off x="4422316" y="2492164"/>
            <a:ext cx="594360" cy="210790"/>
          </a:xfrm>
          <a:prstGeom prst="rect">
            <a:avLst/>
          </a:prstGeom>
          <a:noFill/>
          <a:ln w="9525">
            <a:noFill/>
            <a:miter lim="800000"/>
            <a:headEnd/>
            <a:tailEnd/>
          </a:ln>
        </p:spPr>
      </p:pic>
      <p:pic>
        <p:nvPicPr>
          <p:cNvPr id="80" name="Picture 4" descr="fibre_channel_switch_fabric"/>
          <p:cNvPicPr>
            <a:picLocks noChangeAspect="1" noChangeArrowheads="1"/>
          </p:cNvPicPr>
          <p:nvPr/>
        </p:nvPicPr>
        <p:blipFill>
          <a:blip r:embed="rId3" cstate="print"/>
          <a:srcRect/>
          <a:stretch>
            <a:fillRect/>
          </a:stretch>
        </p:blipFill>
        <p:spPr bwMode="gray">
          <a:xfrm>
            <a:off x="4704020" y="2635328"/>
            <a:ext cx="594360" cy="210790"/>
          </a:xfrm>
          <a:prstGeom prst="rect">
            <a:avLst/>
          </a:prstGeom>
          <a:noFill/>
          <a:ln w="9525">
            <a:noFill/>
            <a:miter lim="800000"/>
            <a:headEnd/>
            <a:tailEnd/>
          </a:ln>
        </p:spPr>
      </p:pic>
      <p:pic>
        <p:nvPicPr>
          <p:cNvPr id="81" name="Picture 20" descr="FCStorageShelf"/>
          <p:cNvPicPr>
            <a:picLocks noChangeAspect="1" noChangeArrowheads="1"/>
          </p:cNvPicPr>
          <p:nvPr/>
        </p:nvPicPr>
        <p:blipFill>
          <a:blip r:embed="rId6" cstate="print"/>
          <a:srcRect/>
          <a:stretch>
            <a:fillRect/>
          </a:stretch>
        </p:blipFill>
        <p:spPr bwMode="gray">
          <a:xfrm>
            <a:off x="4165023" y="4442710"/>
            <a:ext cx="1390650" cy="312738"/>
          </a:xfrm>
          <a:prstGeom prst="rect">
            <a:avLst/>
          </a:prstGeom>
          <a:noFill/>
          <a:ln w="9525">
            <a:noFill/>
            <a:miter lim="800000"/>
            <a:headEnd/>
            <a:tailEnd/>
          </a:ln>
        </p:spPr>
      </p:pic>
      <p:pic>
        <p:nvPicPr>
          <p:cNvPr id="82" name="Picture 22" descr="FAS3000_SingleCont"/>
          <p:cNvPicPr>
            <a:picLocks noChangeAspect="1" noChangeArrowheads="1"/>
          </p:cNvPicPr>
          <p:nvPr/>
        </p:nvPicPr>
        <p:blipFill>
          <a:blip r:embed="rId7" cstate="print"/>
          <a:srcRect/>
          <a:stretch>
            <a:fillRect/>
          </a:stretch>
        </p:blipFill>
        <p:spPr bwMode="gray">
          <a:xfrm>
            <a:off x="4166611" y="3263035"/>
            <a:ext cx="1387475" cy="390525"/>
          </a:xfrm>
          <a:prstGeom prst="rect">
            <a:avLst/>
          </a:prstGeom>
          <a:noFill/>
          <a:ln w="9525">
            <a:noFill/>
            <a:miter lim="800000"/>
            <a:headEnd/>
            <a:tailEnd/>
          </a:ln>
        </p:spPr>
      </p:pic>
      <p:pic>
        <p:nvPicPr>
          <p:cNvPr id="83" name="Picture 20" descr="FCStorageShelf"/>
          <p:cNvPicPr>
            <a:picLocks noChangeAspect="1" noChangeArrowheads="1"/>
          </p:cNvPicPr>
          <p:nvPr/>
        </p:nvPicPr>
        <p:blipFill>
          <a:blip r:embed="rId6" cstate="print"/>
          <a:srcRect/>
          <a:stretch>
            <a:fillRect/>
          </a:stretch>
        </p:blipFill>
        <p:spPr bwMode="gray">
          <a:xfrm>
            <a:off x="4165023" y="4779842"/>
            <a:ext cx="1390650" cy="312738"/>
          </a:xfrm>
          <a:prstGeom prst="rect">
            <a:avLst/>
          </a:prstGeom>
          <a:noFill/>
          <a:ln w="9525">
            <a:noFill/>
            <a:miter lim="800000"/>
            <a:headEnd/>
            <a:tailEnd/>
          </a:ln>
        </p:spPr>
      </p:pic>
      <p:grpSp>
        <p:nvGrpSpPr>
          <p:cNvPr id="4" name="Group 80"/>
          <p:cNvGrpSpPr/>
          <p:nvPr/>
        </p:nvGrpSpPr>
        <p:grpSpPr bwMode="gray">
          <a:xfrm>
            <a:off x="1166857" y="1532793"/>
            <a:ext cx="1301663" cy="542454"/>
            <a:chOff x="-353132" y="2505075"/>
            <a:chExt cx="1301663" cy="542454"/>
          </a:xfrm>
        </p:grpSpPr>
        <p:pic>
          <p:nvPicPr>
            <p:cNvPr id="203"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04"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85" name="Picture 4" descr="fibre_channel_switch_fabric"/>
          <p:cNvPicPr>
            <a:picLocks noChangeAspect="1" noChangeArrowheads="1"/>
          </p:cNvPicPr>
          <p:nvPr/>
        </p:nvPicPr>
        <p:blipFill>
          <a:blip r:embed="rId3" cstate="print"/>
          <a:srcRect/>
          <a:stretch>
            <a:fillRect/>
          </a:stretch>
        </p:blipFill>
        <p:spPr bwMode="gray">
          <a:xfrm>
            <a:off x="1379656" y="2492164"/>
            <a:ext cx="594360" cy="210790"/>
          </a:xfrm>
          <a:prstGeom prst="rect">
            <a:avLst/>
          </a:prstGeom>
          <a:noFill/>
          <a:ln w="9525">
            <a:noFill/>
            <a:miter lim="800000"/>
            <a:headEnd/>
            <a:tailEnd/>
          </a:ln>
        </p:spPr>
      </p:pic>
      <p:pic>
        <p:nvPicPr>
          <p:cNvPr id="86" name="Picture 4" descr="fibre_channel_switch_fabric"/>
          <p:cNvPicPr>
            <a:picLocks noChangeAspect="1" noChangeArrowheads="1"/>
          </p:cNvPicPr>
          <p:nvPr/>
        </p:nvPicPr>
        <p:blipFill>
          <a:blip r:embed="rId3" cstate="print"/>
          <a:srcRect/>
          <a:stretch>
            <a:fillRect/>
          </a:stretch>
        </p:blipFill>
        <p:spPr bwMode="gray">
          <a:xfrm>
            <a:off x="1661360" y="2635328"/>
            <a:ext cx="594360" cy="210790"/>
          </a:xfrm>
          <a:prstGeom prst="rect">
            <a:avLst/>
          </a:prstGeom>
          <a:noFill/>
          <a:ln w="9525">
            <a:noFill/>
            <a:miter lim="800000"/>
            <a:headEnd/>
            <a:tailEnd/>
          </a:ln>
        </p:spPr>
      </p:pic>
      <p:pic>
        <p:nvPicPr>
          <p:cNvPr id="87" name="Picture 20" descr="FCStorageShelf"/>
          <p:cNvPicPr>
            <a:picLocks noChangeAspect="1" noChangeArrowheads="1"/>
          </p:cNvPicPr>
          <p:nvPr/>
        </p:nvPicPr>
        <p:blipFill>
          <a:blip r:embed="rId6" cstate="print"/>
          <a:srcRect/>
          <a:stretch>
            <a:fillRect/>
          </a:stretch>
        </p:blipFill>
        <p:spPr bwMode="gray">
          <a:xfrm>
            <a:off x="1122363" y="4442710"/>
            <a:ext cx="1390650" cy="312738"/>
          </a:xfrm>
          <a:prstGeom prst="rect">
            <a:avLst/>
          </a:prstGeom>
          <a:noFill/>
          <a:ln w="9525">
            <a:noFill/>
            <a:miter lim="800000"/>
            <a:headEnd/>
            <a:tailEnd/>
          </a:ln>
        </p:spPr>
      </p:pic>
      <p:pic>
        <p:nvPicPr>
          <p:cNvPr id="88" name="Picture 22" descr="FAS3000_SingleCont"/>
          <p:cNvPicPr>
            <a:picLocks noChangeAspect="1" noChangeArrowheads="1"/>
          </p:cNvPicPr>
          <p:nvPr/>
        </p:nvPicPr>
        <p:blipFill>
          <a:blip r:embed="rId7" cstate="print"/>
          <a:srcRect/>
          <a:stretch>
            <a:fillRect/>
          </a:stretch>
        </p:blipFill>
        <p:spPr bwMode="gray">
          <a:xfrm>
            <a:off x="1123951" y="3263035"/>
            <a:ext cx="1387475" cy="390525"/>
          </a:xfrm>
          <a:prstGeom prst="rect">
            <a:avLst/>
          </a:prstGeom>
          <a:noFill/>
          <a:ln w="9525">
            <a:noFill/>
            <a:miter lim="800000"/>
            <a:headEnd/>
            <a:tailEnd/>
          </a:ln>
        </p:spPr>
      </p:pic>
      <p:pic>
        <p:nvPicPr>
          <p:cNvPr id="89" name="Picture 20" descr="FCStorageShelf"/>
          <p:cNvPicPr>
            <a:picLocks noChangeAspect="1" noChangeArrowheads="1"/>
          </p:cNvPicPr>
          <p:nvPr/>
        </p:nvPicPr>
        <p:blipFill>
          <a:blip r:embed="rId6" cstate="print"/>
          <a:srcRect/>
          <a:stretch>
            <a:fillRect/>
          </a:stretch>
        </p:blipFill>
        <p:spPr bwMode="gray">
          <a:xfrm>
            <a:off x="1122363" y="4779842"/>
            <a:ext cx="1390650" cy="312738"/>
          </a:xfrm>
          <a:prstGeom prst="rect">
            <a:avLst/>
          </a:prstGeom>
          <a:noFill/>
          <a:ln w="9525">
            <a:noFill/>
            <a:miter lim="800000"/>
            <a:headEnd/>
            <a:tailEnd/>
          </a:ln>
        </p:spPr>
      </p:pic>
      <p:pic>
        <p:nvPicPr>
          <p:cNvPr id="90" name="Picture 12" descr="failure"/>
          <p:cNvPicPr>
            <a:picLocks noChangeAspect="1" noChangeArrowheads="1"/>
          </p:cNvPicPr>
          <p:nvPr/>
        </p:nvPicPr>
        <p:blipFill>
          <a:blip r:embed="rId8" cstate="print"/>
          <a:srcRect/>
          <a:stretch>
            <a:fillRect/>
          </a:stretch>
        </p:blipFill>
        <p:spPr bwMode="gray">
          <a:xfrm>
            <a:off x="1978577" y="3176801"/>
            <a:ext cx="581025" cy="528638"/>
          </a:xfrm>
          <a:prstGeom prst="rect">
            <a:avLst/>
          </a:prstGeom>
          <a:noFill/>
          <a:ln w="9525">
            <a:noFill/>
            <a:miter lim="800000"/>
            <a:headEnd/>
            <a:tailEnd/>
          </a:ln>
        </p:spPr>
      </p:pic>
      <p:grpSp>
        <p:nvGrpSpPr>
          <p:cNvPr id="5" name="Group 120"/>
          <p:cNvGrpSpPr/>
          <p:nvPr/>
        </p:nvGrpSpPr>
        <p:grpSpPr bwMode="gray">
          <a:xfrm>
            <a:off x="1560946" y="2493807"/>
            <a:ext cx="526467" cy="217055"/>
            <a:chOff x="1560946" y="2216727"/>
            <a:chExt cx="526467" cy="217055"/>
          </a:xfrm>
          <a:noFill/>
        </p:grpSpPr>
        <p:grpSp>
          <p:nvGrpSpPr>
            <p:cNvPr id="6" name="Group 116"/>
            <p:cNvGrpSpPr/>
            <p:nvPr/>
          </p:nvGrpSpPr>
          <p:grpSpPr bwMode="gray">
            <a:xfrm>
              <a:off x="1560946" y="2216727"/>
              <a:ext cx="235527" cy="83127"/>
              <a:chOff x="2650836" y="2179782"/>
              <a:chExt cx="235527" cy="83127"/>
            </a:xfrm>
            <a:grpFill/>
          </p:grpSpPr>
          <p:sp>
            <p:nvSpPr>
              <p:cNvPr id="201"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2" name="Rectangle 201"/>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7" name="Group 117"/>
            <p:cNvGrpSpPr/>
            <p:nvPr/>
          </p:nvGrpSpPr>
          <p:grpSpPr bwMode="gray">
            <a:xfrm>
              <a:off x="1851886" y="2350655"/>
              <a:ext cx="235527" cy="83127"/>
              <a:chOff x="2650836" y="2179782"/>
              <a:chExt cx="235527" cy="83127"/>
            </a:xfrm>
            <a:grpFill/>
          </p:grpSpPr>
          <p:sp>
            <p:nvSpPr>
              <p:cNvPr id="199" name="Rectangle 198"/>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0" name="Rectangle 19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8" name="Group 121"/>
          <p:cNvGrpSpPr/>
          <p:nvPr/>
        </p:nvGrpSpPr>
        <p:grpSpPr bwMode="gray">
          <a:xfrm>
            <a:off x="4605628" y="2493807"/>
            <a:ext cx="526467" cy="217055"/>
            <a:chOff x="1560946" y="2216727"/>
            <a:chExt cx="526467" cy="217055"/>
          </a:xfrm>
          <a:noFill/>
        </p:grpSpPr>
        <p:grpSp>
          <p:nvGrpSpPr>
            <p:cNvPr id="9" name="Group 116"/>
            <p:cNvGrpSpPr/>
            <p:nvPr/>
          </p:nvGrpSpPr>
          <p:grpSpPr bwMode="gray">
            <a:xfrm>
              <a:off x="1560946" y="2216727"/>
              <a:ext cx="235527" cy="83127"/>
              <a:chOff x="2650836" y="2179782"/>
              <a:chExt cx="235527" cy="83127"/>
            </a:xfrm>
            <a:grpFill/>
          </p:grpSpPr>
          <p:sp>
            <p:nvSpPr>
              <p:cNvPr id="195"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 name="Group 117"/>
            <p:cNvGrpSpPr/>
            <p:nvPr/>
          </p:nvGrpSpPr>
          <p:grpSpPr bwMode="gray">
            <a:xfrm>
              <a:off x="1851886" y="2350655"/>
              <a:ext cx="235527" cy="83127"/>
              <a:chOff x="2650836" y="2179782"/>
              <a:chExt cx="235527" cy="83127"/>
            </a:xfrm>
            <a:grpFill/>
          </p:grpSpPr>
          <p:sp>
            <p:nvSpPr>
              <p:cNvPr id="193" name="Rectangle 192"/>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4"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1" name="Group 132"/>
          <p:cNvGrpSpPr/>
          <p:nvPr/>
        </p:nvGrpSpPr>
        <p:grpSpPr bwMode="gray">
          <a:xfrm>
            <a:off x="1371614" y="1981215"/>
            <a:ext cx="235527" cy="83127"/>
            <a:chOff x="1713346" y="2369127"/>
            <a:chExt cx="235527" cy="83127"/>
          </a:xfrm>
          <a:noFill/>
        </p:grpSpPr>
        <p:sp>
          <p:nvSpPr>
            <p:cNvPr id="189" name="Rectangle 18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3"/>
          <p:cNvGrpSpPr/>
          <p:nvPr/>
        </p:nvGrpSpPr>
        <p:grpSpPr bwMode="gray">
          <a:xfrm>
            <a:off x="2041250" y="1981215"/>
            <a:ext cx="235527" cy="83127"/>
            <a:chOff x="1713346" y="2369127"/>
            <a:chExt cx="235527" cy="83127"/>
          </a:xfrm>
          <a:noFill/>
        </p:grpSpPr>
        <p:sp>
          <p:nvSpPr>
            <p:cNvPr id="187" name="Rectangle 18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8" name="Rectangle 18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6"/>
          <p:cNvGrpSpPr/>
          <p:nvPr/>
        </p:nvGrpSpPr>
        <p:grpSpPr bwMode="gray">
          <a:xfrm>
            <a:off x="4424235" y="1981215"/>
            <a:ext cx="235527" cy="83127"/>
            <a:chOff x="1713346" y="2369127"/>
            <a:chExt cx="235527" cy="83127"/>
          </a:xfrm>
          <a:noFill/>
        </p:grpSpPr>
        <p:sp>
          <p:nvSpPr>
            <p:cNvPr id="185" name="Rectangle 18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39"/>
          <p:cNvGrpSpPr/>
          <p:nvPr/>
        </p:nvGrpSpPr>
        <p:grpSpPr bwMode="gray">
          <a:xfrm>
            <a:off x="5093871" y="1981215"/>
            <a:ext cx="235527" cy="83127"/>
            <a:chOff x="1713346" y="2369127"/>
            <a:chExt cx="235527" cy="83127"/>
          </a:xfrm>
          <a:noFill/>
        </p:grpSpPr>
        <p:sp>
          <p:nvSpPr>
            <p:cNvPr id="183" name="Rectangle 18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48"/>
          <p:cNvGrpSpPr/>
          <p:nvPr/>
        </p:nvGrpSpPr>
        <p:grpSpPr bwMode="gray">
          <a:xfrm>
            <a:off x="4451942" y="3565251"/>
            <a:ext cx="905163" cy="83127"/>
            <a:chOff x="1524014" y="1856535"/>
            <a:chExt cx="905163" cy="83127"/>
          </a:xfrm>
          <a:noFill/>
        </p:grpSpPr>
        <p:grpSp>
          <p:nvGrpSpPr>
            <p:cNvPr id="16" name="Group 142"/>
            <p:cNvGrpSpPr/>
            <p:nvPr/>
          </p:nvGrpSpPr>
          <p:grpSpPr bwMode="gray">
            <a:xfrm>
              <a:off x="1524014" y="1856535"/>
              <a:ext cx="235527" cy="83127"/>
              <a:chOff x="1713346" y="2369127"/>
              <a:chExt cx="235527" cy="83127"/>
            </a:xfrm>
            <a:grpFill/>
          </p:grpSpPr>
          <p:sp>
            <p:nvSpPr>
              <p:cNvPr id="181" name="Rectangle 18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7" name="Group 145"/>
            <p:cNvGrpSpPr/>
            <p:nvPr/>
          </p:nvGrpSpPr>
          <p:grpSpPr bwMode="gray">
            <a:xfrm>
              <a:off x="2193650" y="1856535"/>
              <a:ext cx="235527" cy="83127"/>
              <a:chOff x="1713346" y="2369127"/>
              <a:chExt cx="235527" cy="83127"/>
            </a:xfrm>
            <a:grpFill/>
          </p:grpSpPr>
          <p:sp>
            <p:nvSpPr>
              <p:cNvPr id="179" name="Rectangle 17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0" name="Rectangle 17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8" name="Group 149"/>
          <p:cNvGrpSpPr/>
          <p:nvPr/>
        </p:nvGrpSpPr>
        <p:grpSpPr bwMode="gray">
          <a:xfrm>
            <a:off x="1417797" y="3565251"/>
            <a:ext cx="905163" cy="83127"/>
            <a:chOff x="1524014" y="1856535"/>
            <a:chExt cx="905163" cy="83127"/>
          </a:xfrm>
          <a:noFill/>
        </p:grpSpPr>
        <p:grpSp>
          <p:nvGrpSpPr>
            <p:cNvPr id="19" name="Group 142"/>
            <p:cNvGrpSpPr/>
            <p:nvPr/>
          </p:nvGrpSpPr>
          <p:grpSpPr bwMode="gray">
            <a:xfrm>
              <a:off x="1524014" y="1856535"/>
              <a:ext cx="235527" cy="83127"/>
              <a:chOff x="1713346" y="2369127"/>
              <a:chExt cx="235527" cy="83127"/>
            </a:xfrm>
            <a:grpFill/>
          </p:grpSpPr>
          <p:sp>
            <p:nvSpPr>
              <p:cNvPr id="175" name="Rectangle 17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0" name="Group 145"/>
            <p:cNvGrpSpPr/>
            <p:nvPr/>
          </p:nvGrpSpPr>
          <p:grpSpPr bwMode="gray">
            <a:xfrm>
              <a:off x="2193650" y="1856535"/>
              <a:ext cx="235527" cy="83127"/>
              <a:chOff x="1713346" y="2369127"/>
              <a:chExt cx="235527" cy="83127"/>
            </a:xfrm>
            <a:grpFill/>
          </p:grpSpPr>
          <p:sp>
            <p:nvSpPr>
              <p:cNvPr id="173" name="Rectangle 17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4" name="Rectangle 17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1" name="Group 158"/>
          <p:cNvGrpSpPr/>
          <p:nvPr/>
        </p:nvGrpSpPr>
        <p:grpSpPr bwMode="gray">
          <a:xfrm>
            <a:off x="2720106" y="3745359"/>
            <a:ext cx="83127" cy="161639"/>
            <a:chOff x="2526150" y="3440571"/>
            <a:chExt cx="83127" cy="161639"/>
          </a:xfrm>
          <a:noFill/>
        </p:grpSpPr>
        <p:sp>
          <p:nvSpPr>
            <p:cNvPr id="169" name="Rectangle 16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9"/>
          <p:cNvGrpSpPr/>
          <p:nvPr/>
        </p:nvGrpSpPr>
        <p:grpSpPr bwMode="gray">
          <a:xfrm>
            <a:off x="3860758" y="3745359"/>
            <a:ext cx="83127" cy="161639"/>
            <a:chOff x="2526150" y="3440571"/>
            <a:chExt cx="83127" cy="161639"/>
          </a:xfrm>
          <a:noFill/>
        </p:grpSpPr>
        <p:sp>
          <p:nvSpPr>
            <p:cNvPr id="167" name="Rectangle 16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8"/>
          <p:cNvGrpSpPr/>
          <p:nvPr/>
        </p:nvGrpSpPr>
        <p:grpSpPr bwMode="gray">
          <a:xfrm>
            <a:off x="2470734" y="4165603"/>
            <a:ext cx="83127" cy="161639"/>
            <a:chOff x="2526150" y="3440571"/>
            <a:chExt cx="83127" cy="161639"/>
          </a:xfrm>
          <a:noFill/>
        </p:grpSpPr>
        <p:sp>
          <p:nvSpPr>
            <p:cNvPr id="165" name="Rectangle 164"/>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6" name="Rectangle 165"/>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59"/>
          <p:cNvGrpSpPr/>
          <p:nvPr/>
        </p:nvGrpSpPr>
        <p:grpSpPr bwMode="gray">
          <a:xfrm>
            <a:off x="4100894" y="4165603"/>
            <a:ext cx="83127" cy="161639"/>
            <a:chOff x="2526150" y="3440571"/>
            <a:chExt cx="83127" cy="161639"/>
          </a:xfrm>
          <a:noFill/>
        </p:grpSpPr>
        <p:sp>
          <p:nvSpPr>
            <p:cNvPr id="163" name="Rectangle 162"/>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4" name="Rectangle 163"/>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2"/>
          <p:cNvGrpSpPr/>
          <p:nvPr/>
        </p:nvGrpSpPr>
        <p:grpSpPr bwMode="gray">
          <a:xfrm>
            <a:off x="3052601" y="3837719"/>
            <a:ext cx="235527" cy="83127"/>
            <a:chOff x="2239833" y="3440571"/>
            <a:chExt cx="235527" cy="83127"/>
          </a:xfrm>
          <a:noFill/>
        </p:grpSpPr>
        <p:sp>
          <p:nvSpPr>
            <p:cNvPr id="161" name="Rectangle 16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3"/>
          <p:cNvGrpSpPr/>
          <p:nvPr/>
        </p:nvGrpSpPr>
        <p:grpSpPr bwMode="gray">
          <a:xfrm>
            <a:off x="3371249" y="3837719"/>
            <a:ext cx="235527" cy="83127"/>
            <a:chOff x="2239833" y="3440571"/>
            <a:chExt cx="235527" cy="83127"/>
          </a:xfrm>
          <a:noFill/>
        </p:grpSpPr>
        <p:sp>
          <p:nvSpPr>
            <p:cNvPr id="159" name="Rectangle 158"/>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0" name="Rectangle 159"/>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2"/>
          <p:cNvGrpSpPr/>
          <p:nvPr/>
        </p:nvGrpSpPr>
        <p:grpSpPr bwMode="gray">
          <a:xfrm>
            <a:off x="2664689" y="4257963"/>
            <a:ext cx="235527" cy="83127"/>
            <a:chOff x="2239833" y="3440571"/>
            <a:chExt cx="235527" cy="83127"/>
          </a:xfrm>
          <a:noFill/>
        </p:grpSpPr>
        <p:sp>
          <p:nvSpPr>
            <p:cNvPr id="157" name="Rectangle 156"/>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8" name="Rectangle 157"/>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3"/>
          <p:cNvGrpSpPr/>
          <p:nvPr/>
        </p:nvGrpSpPr>
        <p:grpSpPr bwMode="gray">
          <a:xfrm>
            <a:off x="3805341" y="4257963"/>
            <a:ext cx="235527" cy="83127"/>
            <a:chOff x="2239833" y="3440571"/>
            <a:chExt cx="235527" cy="83127"/>
          </a:xfrm>
          <a:noFill/>
        </p:grpSpPr>
        <p:sp>
          <p:nvSpPr>
            <p:cNvPr id="155" name="Rectangle 15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6" name="Rectangle 15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90"/>
          <p:cNvGrpSpPr/>
          <p:nvPr/>
        </p:nvGrpSpPr>
        <p:grpSpPr bwMode="gray">
          <a:xfrm>
            <a:off x="2406094" y="4498099"/>
            <a:ext cx="87739" cy="507995"/>
            <a:chOff x="2406094" y="4221019"/>
            <a:chExt cx="87739" cy="507995"/>
          </a:xfrm>
          <a:noFill/>
        </p:grpSpPr>
        <p:grpSp>
          <p:nvGrpSpPr>
            <p:cNvPr id="30" name="Group 186"/>
            <p:cNvGrpSpPr/>
            <p:nvPr/>
          </p:nvGrpSpPr>
          <p:grpSpPr bwMode="gray">
            <a:xfrm>
              <a:off x="2410706" y="4221019"/>
              <a:ext cx="83127" cy="161639"/>
              <a:chOff x="2697022" y="3620679"/>
              <a:chExt cx="83127" cy="161639"/>
            </a:xfrm>
            <a:grpFill/>
          </p:grpSpPr>
          <p:sp>
            <p:nvSpPr>
              <p:cNvPr id="153" name="Rectangle 152"/>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4" name="Rectangle 153"/>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1" name="Group 187"/>
            <p:cNvGrpSpPr/>
            <p:nvPr/>
          </p:nvGrpSpPr>
          <p:grpSpPr bwMode="gray">
            <a:xfrm>
              <a:off x="2406094" y="4567375"/>
              <a:ext cx="83127" cy="161639"/>
              <a:chOff x="2697022" y="3620679"/>
              <a:chExt cx="83127" cy="161639"/>
            </a:xfrm>
            <a:grpFill/>
          </p:grpSpPr>
          <p:sp>
            <p:nvSpPr>
              <p:cNvPr id="151" name="Rectangle 150"/>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52" name="Rectangle 151"/>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4448" name="Group 191"/>
          <p:cNvGrpSpPr/>
          <p:nvPr/>
        </p:nvGrpSpPr>
        <p:grpSpPr bwMode="gray">
          <a:xfrm>
            <a:off x="4165623" y="4498099"/>
            <a:ext cx="87739" cy="507995"/>
            <a:chOff x="2406094" y="4221019"/>
            <a:chExt cx="87739" cy="507995"/>
          </a:xfrm>
          <a:noFill/>
        </p:grpSpPr>
        <p:grpSp>
          <p:nvGrpSpPr>
            <p:cNvPr id="104449" name="Group 186"/>
            <p:cNvGrpSpPr/>
            <p:nvPr/>
          </p:nvGrpSpPr>
          <p:grpSpPr bwMode="gray">
            <a:xfrm>
              <a:off x="2410706" y="4221019"/>
              <a:ext cx="83127" cy="161639"/>
              <a:chOff x="2697022" y="3620679"/>
              <a:chExt cx="83127" cy="161639"/>
            </a:xfrm>
            <a:grpFill/>
          </p:grpSpPr>
          <p:sp>
            <p:nvSpPr>
              <p:cNvPr id="147" name="Rectangle 14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8" name="Rectangle 14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4451" name="Group 187"/>
            <p:cNvGrpSpPr/>
            <p:nvPr/>
          </p:nvGrpSpPr>
          <p:grpSpPr bwMode="gray">
            <a:xfrm>
              <a:off x="2406094" y="4567375"/>
              <a:ext cx="83127" cy="161639"/>
              <a:chOff x="2697022" y="3620679"/>
              <a:chExt cx="83127" cy="161639"/>
            </a:xfrm>
            <a:grpFill/>
          </p:grpSpPr>
          <p:sp>
            <p:nvSpPr>
              <p:cNvPr id="145" name="Rectangle 14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6" name="Rectangle 14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109" name="Straight Connector 108"/>
          <p:cNvCxnSpPr>
            <a:stCxn id="189" idx="2"/>
          </p:cNvCxnSpPr>
          <p:nvPr/>
        </p:nvCxnSpPr>
        <p:spPr bwMode="gray">
          <a:xfrm rot="16200000" flipH="1">
            <a:off x="1293112"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0" name="Straight Connector 109"/>
          <p:cNvCxnSpPr>
            <a:stCxn id="190" idx="2"/>
            <a:endCxn id="199" idx="0"/>
          </p:cNvCxnSpPr>
          <p:nvPr/>
        </p:nvCxnSpPr>
        <p:spPr bwMode="gray">
          <a:xfrm rot="16200000" flipH="1">
            <a:off x="1447818"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1" name="Straight Connector 110"/>
          <p:cNvCxnSpPr>
            <a:stCxn id="187" idx="2"/>
            <a:endCxn id="202" idx="0"/>
          </p:cNvCxnSpPr>
          <p:nvPr/>
        </p:nvCxnSpPr>
        <p:spPr bwMode="gray">
          <a:xfrm rot="5400000">
            <a:off x="1704130"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2" name="Straight Connector 111"/>
          <p:cNvCxnSpPr>
            <a:stCxn id="188" idx="2"/>
            <a:endCxn id="200" idx="0"/>
          </p:cNvCxnSpPr>
          <p:nvPr/>
        </p:nvCxnSpPr>
        <p:spPr bwMode="gray">
          <a:xfrm rot="5400000">
            <a:off x="1858836" y="2251356"/>
            <a:ext cx="563393" cy="189364"/>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113" name="Straight Connector 112"/>
          <p:cNvCxnSpPr>
            <a:stCxn id="185" idx="2"/>
          </p:cNvCxnSpPr>
          <p:nvPr/>
        </p:nvCxnSpPr>
        <p:spPr bwMode="gray">
          <a:xfrm rot="16200000" flipH="1">
            <a:off x="4341763"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4" name="Straight Connector 113"/>
          <p:cNvCxnSpPr>
            <a:stCxn id="186" idx="2"/>
            <a:endCxn id="193" idx="0"/>
          </p:cNvCxnSpPr>
          <p:nvPr/>
        </p:nvCxnSpPr>
        <p:spPr bwMode="gray">
          <a:xfrm rot="16200000" flipH="1">
            <a:off x="4496469"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5" name="Straight Connector 114"/>
          <p:cNvCxnSpPr>
            <a:stCxn id="183" idx="2"/>
            <a:endCxn id="196" idx="0"/>
          </p:cNvCxnSpPr>
          <p:nvPr/>
        </p:nvCxnSpPr>
        <p:spPr bwMode="gray">
          <a:xfrm rot="5400000">
            <a:off x="4752782"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6" name="Straight Connector 115"/>
          <p:cNvCxnSpPr>
            <a:stCxn id="184" idx="2"/>
          </p:cNvCxnSpPr>
          <p:nvPr/>
        </p:nvCxnSpPr>
        <p:spPr bwMode="gray">
          <a:xfrm rot="5400000">
            <a:off x="4907488" y="224738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7" name="Straight Connector 116"/>
          <p:cNvCxnSpPr>
            <a:stCxn id="85" idx="3"/>
            <a:endCxn id="79" idx="1"/>
          </p:cNvCxnSpPr>
          <p:nvPr/>
        </p:nvCxnSpPr>
        <p:spPr bwMode="gray">
          <a:xfrm>
            <a:off x="1974016"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8" name="Straight Connector 117"/>
          <p:cNvCxnSpPr>
            <a:stCxn id="86" idx="3"/>
            <a:endCxn id="80" idx="1"/>
          </p:cNvCxnSpPr>
          <p:nvPr/>
        </p:nvCxnSpPr>
        <p:spPr bwMode="gray">
          <a:xfrm>
            <a:off x="2255720" y="2740723"/>
            <a:ext cx="2448300" cy="1588"/>
          </a:xfrm>
          <a:prstGeom prst="line">
            <a:avLst/>
          </a:prstGeom>
          <a:solidFill>
            <a:schemeClr val="accent1"/>
          </a:solidFill>
          <a:ln w="38100" cap="flat" cmpd="sng" algn="ctr">
            <a:solidFill>
              <a:schemeClr val="tx2"/>
            </a:solidFill>
            <a:prstDash val="solid"/>
            <a:round/>
            <a:headEnd type="none" w="med" len="med"/>
            <a:tailEnd type="none" w="med" len="med"/>
          </a:ln>
          <a:effectLst/>
        </p:spPr>
      </p:cxnSp>
      <p:sp>
        <p:nvSpPr>
          <p:cNvPr id="119" name="Rectangle 118"/>
          <p:cNvSpPr/>
          <p:nvPr/>
        </p:nvSpPr>
        <p:spPr bwMode="gray">
          <a:xfrm>
            <a:off x="163527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0" name="Rectangle 119"/>
          <p:cNvSpPr/>
          <p:nvPr/>
        </p:nvSpPr>
        <p:spPr bwMode="gray">
          <a:xfrm>
            <a:off x="191697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1" name="Rectangle 120"/>
          <p:cNvSpPr/>
          <p:nvPr/>
        </p:nvSpPr>
        <p:spPr bwMode="gray">
          <a:xfrm>
            <a:off x="467793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22" name="Rectangle 121"/>
          <p:cNvSpPr/>
          <p:nvPr/>
        </p:nvSpPr>
        <p:spPr bwMode="gray">
          <a:xfrm>
            <a:off x="495963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23" name="Straight Connector 122"/>
          <p:cNvCxnSpPr>
            <a:stCxn id="86" idx="2"/>
            <a:endCxn id="120" idx="0"/>
          </p:cNvCxnSpPr>
          <p:nvPr/>
        </p:nvCxnSpPr>
        <p:spPr bwMode="gray">
          <a:xfrm rot="16200000" flipH="1">
            <a:off x="1753674"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4" name="Straight Connector 123"/>
          <p:cNvCxnSpPr>
            <a:stCxn id="80" idx="2"/>
            <a:endCxn id="122" idx="0"/>
          </p:cNvCxnSpPr>
          <p:nvPr/>
        </p:nvCxnSpPr>
        <p:spPr bwMode="gray">
          <a:xfrm rot="16200000" flipH="1">
            <a:off x="4796334" y="3050983"/>
            <a:ext cx="409733" cy="1"/>
          </a:xfrm>
          <a:prstGeom prst="line">
            <a:avLst/>
          </a:prstGeom>
          <a:solidFill>
            <a:schemeClr val="accent1"/>
          </a:solidFill>
          <a:ln w="38100" cap="flat" cmpd="sng" algn="ctr">
            <a:solidFill>
              <a:schemeClr val="tx2"/>
            </a:solidFill>
            <a:prstDash val="solid"/>
            <a:round/>
            <a:headEnd type="none" w="med" len="med"/>
            <a:tailEnd type="none" w="med" len="med"/>
          </a:ln>
          <a:effectLst/>
        </p:spPr>
      </p:cxnSp>
      <p:cxnSp>
        <p:nvCxnSpPr>
          <p:cNvPr id="125" name="Shape 124"/>
          <p:cNvCxnSpPr>
            <a:stCxn id="175" idx="2"/>
            <a:endCxn id="166" idx="1"/>
          </p:cNvCxnSpPr>
          <p:nvPr/>
        </p:nvCxnSpPr>
        <p:spPr bwMode="gray">
          <a:xfrm rot="16200000" flipH="1">
            <a:off x="1646397"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6" name="Shape 125"/>
          <p:cNvCxnSpPr>
            <a:stCxn id="176" idx="2"/>
            <a:endCxn id="165" idx="1"/>
          </p:cNvCxnSpPr>
          <p:nvPr/>
        </p:nvCxnSpPr>
        <p:spPr bwMode="gray">
          <a:xfrm rot="16200000" flipH="1">
            <a:off x="1761853" y="349828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7" name="Shape 126"/>
          <p:cNvCxnSpPr>
            <a:stCxn id="173" idx="2"/>
            <a:endCxn id="170" idx="1"/>
          </p:cNvCxnSpPr>
          <p:nvPr/>
        </p:nvCxnSpPr>
        <p:spPr bwMode="gray">
          <a:xfrm rot="16200000" flipH="1">
            <a:off x="2316023"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8" name="Elbow Connector 253"/>
          <p:cNvCxnSpPr>
            <a:stCxn id="174" idx="2"/>
            <a:endCxn id="169" idx="1"/>
          </p:cNvCxnSpPr>
          <p:nvPr/>
        </p:nvCxnSpPr>
        <p:spPr bwMode="gray">
          <a:xfrm rot="16200000" flipH="1">
            <a:off x="2431479"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9" name="Straight Connector 128"/>
          <p:cNvCxnSpPr>
            <a:stCxn id="75" idx="3"/>
            <a:endCxn id="77" idx="1"/>
          </p:cNvCxnSpPr>
          <p:nvPr/>
        </p:nvCxnSpPr>
        <p:spPr bwMode="gray">
          <a:xfrm>
            <a:off x="3065855"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0" name="Straight Connector 129"/>
          <p:cNvCxnSpPr>
            <a:stCxn id="74" idx="3"/>
            <a:endCxn id="76" idx="1"/>
          </p:cNvCxnSpPr>
          <p:nvPr/>
        </p:nvCxnSpPr>
        <p:spPr bwMode="gray">
          <a:xfrm>
            <a:off x="3305991" y="383800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1" name="Shape 130"/>
          <p:cNvCxnSpPr>
            <a:stCxn id="181" idx="2"/>
            <a:endCxn id="167" idx="3"/>
          </p:cNvCxnSpPr>
          <p:nvPr/>
        </p:nvCxnSpPr>
        <p:spPr bwMode="gray">
          <a:xfrm rot="5400000">
            <a:off x="4149424" y="3442840"/>
            <a:ext cx="138545" cy="549621"/>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cxnSp>
        <p:nvCxnSpPr>
          <p:cNvPr id="132" name="Shape 131"/>
          <p:cNvCxnSpPr>
            <a:stCxn id="182" idx="2"/>
            <a:endCxn id="168" idx="3"/>
          </p:cNvCxnSpPr>
          <p:nvPr/>
        </p:nvCxnSpPr>
        <p:spPr bwMode="gray">
          <a:xfrm rot="5400000">
            <a:off x="4186368"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3" name="Shape 132"/>
          <p:cNvCxnSpPr>
            <a:stCxn id="179" idx="2"/>
            <a:endCxn id="163" idx="3"/>
          </p:cNvCxnSpPr>
          <p:nvPr/>
        </p:nvCxnSpPr>
        <p:spPr bwMode="gray">
          <a:xfrm rot="5400000">
            <a:off x="4394188"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4" name="Shape 133"/>
          <p:cNvCxnSpPr>
            <a:stCxn id="180" idx="2"/>
            <a:endCxn id="164" idx="3"/>
          </p:cNvCxnSpPr>
          <p:nvPr/>
        </p:nvCxnSpPr>
        <p:spPr bwMode="gray">
          <a:xfrm rot="5400000">
            <a:off x="4431132"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5" name="Shape 134"/>
          <p:cNvCxnSpPr>
            <a:stCxn id="158" idx="2"/>
            <a:endCxn id="152" idx="3"/>
          </p:cNvCxnSpPr>
          <p:nvPr/>
        </p:nvCxnSpPr>
        <p:spPr bwMode="gray">
          <a:xfrm rot="5400000">
            <a:off x="2362217"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6" name="Shape 135"/>
          <p:cNvCxnSpPr>
            <a:stCxn id="157" idx="2"/>
            <a:endCxn id="154" idx="3"/>
          </p:cNvCxnSpPr>
          <p:nvPr/>
        </p:nvCxnSpPr>
        <p:spPr bwMode="gray">
          <a:xfrm rot="5400000">
            <a:off x="2461501" y="437342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7" name="Shape 136"/>
          <p:cNvCxnSpPr>
            <a:stCxn id="155" idx="2"/>
            <a:endCxn id="146" idx="1"/>
          </p:cNvCxnSpPr>
          <p:nvPr/>
        </p:nvCxnSpPr>
        <p:spPr bwMode="gray">
          <a:xfrm rot="16200000" flipH="1">
            <a:off x="3694544"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8" name="Shape 137"/>
          <p:cNvCxnSpPr>
            <a:stCxn id="156" idx="2"/>
            <a:endCxn id="148" idx="1"/>
          </p:cNvCxnSpPr>
          <p:nvPr/>
        </p:nvCxnSpPr>
        <p:spPr bwMode="gray">
          <a:xfrm rot="16200000" flipH="1">
            <a:off x="3946228"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9" name="Shape 138"/>
          <p:cNvCxnSpPr>
            <a:stCxn id="161" idx="2"/>
            <a:endCxn id="153" idx="3"/>
          </p:cNvCxnSpPr>
          <p:nvPr/>
        </p:nvCxnSpPr>
        <p:spPr bwMode="gray">
          <a:xfrm rot="5400000">
            <a:off x="2484591" y="393008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0" name="Shape 139"/>
          <p:cNvCxnSpPr>
            <a:stCxn id="162" idx="2"/>
            <a:endCxn id="151" idx="3"/>
          </p:cNvCxnSpPr>
          <p:nvPr/>
        </p:nvCxnSpPr>
        <p:spPr bwMode="gray">
          <a:xfrm rot="5400000">
            <a:off x="2385307"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1" name="Shape 140"/>
          <p:cNvCxnSpPr>
            <a:stCxn id="160" idx="2"/>
            <a:endCxn id="147" idx="1"/>
          </p:cNvCxnSpPr>
          <p:nvPr/>
        </p:nvCxnSpPr>
        <p:spPr bwMode="gray">
          <a:xfrm rot="16200000" flipH="1">
            <a:off x="3558316"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2" name="Shape 141"/>
          <p:cNvCxnSpPr>
            <a:stCxn id="159" idx="2"/>
            <a:endCxn id="145" idx="1"/>
          </p:cNvCxnSpPr>
          <p:nvPr/>
        </p:nvCxnSpPr>
        <p:spPr bwMode="gray">
          <a:xfrm rot="16200000" flipH="1">
            <a:off x="3306632" y="4027027"/>
            <a:ext cx="965173" cy="752810"/>
          </a:xfrm>
          <a:prstGeom prst="bentConnector2">
            <a:avLst/>
          </a:prstGeom>
          <a:solidFill>
            <a:schemeClr val="accent1"/>
          </a:solidFill>
          <a:ln w="38100" cap="flat" cmpd="sng" algn="ctr">
            <a:solidFill>
              <a:schemeClr val="tx2"/>
            </a:solidFill>
            <a:prstDash val="solid"/>
            <a:round/>
            <a:headEnd type="none" w="med" len="med"/>
            <a:tailEnd type="none" w="med" len="med"/>
          </a:ln>
          <a:effectLst/>
        </p:spPr>
      </p:cxnSp>
      <p:pic>
        <p:nvPicPr>
          <p:cNvPr id="217" name="Picture 12" descr="failure"/>
          <p:cNvPicPr>
            <a:picLocks noChangeAspect="1" noChangeArrowheads="1"/>
          </p:cNvPicPr>
          <p:nvPr/>
        </p:nvPicPr>
        <p:blipFill>
          <a:blip r:embed="rId8" cstate="print"/>
          <a:srcRect/>
          <a:stretch>
            <a:fillRect/>
          </a:stretch>
        </p:blipFill>
        <p:spPr bwMode="gray">
          <a:xfrm>
            <a:off x="1992431" y="4299019"/>
            <a:ext cx="581025" cy="528638"/>
          </a:xfrm>
          <a:prstGeom prst="rect">
            <a:avLst/>
          </a:prstGeom>
          <a:noFill/>
          <a:ln w="9525">
            <a:noFill/>
            <a:miter lim="800000"/>
            <a:headEnd/>
            <a:tailEnd/>
          </a:ln>
        </p:spPr>
      </p:pic>
      <p:pic>
        <p:nvPicPr>
          <p:cNvPr id="218" name="Picture 12" descr="failure"/>
          <p:cNvPicPr>
            <a:picLocks noChangeAspect="1" noChangeArrowheads="1"/>
          </p:cNvPicPr>
          <p:nvPr/>
        </p:nvPicPr>
        <p:blipFill>
          <a:blip r:embed="rId8" cstate="print"/>
          <a:srcRect/>
          <a:stretch>
            <a:fillRect/>
          </a:stretch>
        </p:blipFill>
        <p:spPr bwMode="gray">
          <a:xfrm>
            <a:off x="1992431" y="4659238"/>
            <a:ext cx="581025" cy="528638"/>
          </a:xfrm>
          <a:prstGeom prst="rect">
            <a:avLst/>
          </a:prstGeom>
          <a:noFill/>
          <a:ln w="9525">
            <a:noFill/>
            <a:miter lim="800000"/>
            <a:headEnd/>
            <a:tailEnd/>
          </a:ln>
        </p:spPr>
      </p:pic>
      <p:sp>
        <p:nvSpPr>
          <p:cNvPr id="171" name="Rectangle 170"/>
          <p:cNvSpPr/>
          <p:nvPr/>
        </p:nvSpPr>
        <p:spPr bwMode="gray">
          <a:xfrm>
            <a:off x="34627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72" name="Rectangle 171"/>
          <p:cNvSpPr/>
          <p:nvPr/>
        </p:nvSpPr>
        <p:spPr bwMode="gray">
          <a:xfrm>
            <a:off x="24461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
        <p:nvSpPr>
          <p:cNvPr id="177" name="Rectangle 176"/>
          <p:cNvSpPr/>
          <p:nvPr/>
        </p:nvSpPr>
        <p:spPr bwMode="gray">
          <a:xfrm>
            <a:off x="1085419"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178" name="Rectangle 177"/>
          <p:cNvSpPr/>
          <p:nvPr/>
        </p:nvSpPr>
        <p:spPr bwMode="gray">
          <a:xfrm>
            <a:off x="3306766"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par>
                          <p:cTn id="15" fill="hold">
                            <p:stCondLst>
                              <p:cond delay="0"/>
                            </p:stCondLst>
                            <p:childTnLst>
                              <p:par>
                                <p:cTn id="16" presetID="35" presetClass="emph" presetSubtype="0" fill="hold" nodeType="afterEffect">
                                  <p:stCondLst>
                                    <p:cond delay="0"/>
                                  </p:stCondLst>
                                  <p:childTnLst>
                                    <p:anim calcmode="discrete" valueType="str">
                                      <p:cBhvr>
                                        <p:cTn id="17" dur="1000" fill="hold"/>
                                        <p:tgtEl>
                                          <p:spTgt spid="112"/>
                                        </p:tgtEl>
                                        <p:attrNameLst>
                                          <p:attrName>style.visibility</p:attrName>
                                        </p:attrNameLst>
                                      </p:cBhvr>
                                      <p:tavLst>
                                        <p:tav tm="0">
                                          <p:val>
                                            <p:strVal val="hidden"/>
                                          </p:val>
                                        </p:tav>
                                        <p:tav tm="50000">
                                          <p:val>
                                            <p:strVal val="visible"/>
                                          </p:val>
                                        </p:tav>
                                      </p:tavLst>
                                    </p:anim>
                                  </p:childTnLst>
                                </p:cTn>
                              </p:par>
                              <p:par>
                                <p:cTn id="18" presetID="35" presetClass="emph" presetSubtype="0" fill="hold" nodeType="withEffect">
                                  <p:stCondLst>
                                    <p:cond delay="0"/>
                                  </p:stCondLst>
                                  <p:childTnLst>
                                    <p:anim calcmode="discrete" valueType="str">
                                      <p:cBhvr>
                                        <p:cTn id="19" dur="1000" fill="hold"/>
                                        <p:tgtEl>
                                          <p:spTgt spid="118"/>
                                        </p:tgtEl>
                                        <p:attrNameLst>
                                          <p:attrName>style.visibility</p:attrName>
                                        </p:attrNameLst>
                                      </p:cBhvr>
                                      <p:tavLst>
                                        <p:tav tm="0">
                                          <p:val>
                                            <p:strVal val="hidden"/>
                                          </p:val>
                                        </p:tav>
                                        <p:tav tm="50000">
                                          <p:val>
                                            <p:strVal val="visible"/>
                                          </p:val>
                                        </p:tav>
                                      </p:tavLst>
                                    </p:anim>
                                  </p:childTnLst>
                                </p:cTn>
                              </p:par>
                              <p:par>
                                <p:cTn id="20" presetID="35" presetClass="emph" presetSubtype="0" fill="hold" nodeType="withEffect">
                                  <p:stCondLst>
                                    <p:cond delay="0"/>
                                  </p:stCondLst>
                                  <p:childTnLst>
                                    <p:anim calcmode="discrete" valueType="str">
                                      <p:cBhvr>
                                        <p:cTn id="21" dur="1000" fill="hold"/>
                                        <p:tgtEl>
                                          <p:spTgt spid="124"/>
                                        </p:tgtEl>
                                        <p:attrNameLst>
                                          <p:attrName>style.visibility</p:attrName>
                                        </p:attrNameLst>
                                      </p:cBhvr>
                                      <p:tavLst>
                                        <p:tav tm="0">
                                          <p:val>
                                            <p:strVal val="hidden"/>
                                          </p:val>
                                        </p:tav>
                                        <p:tav tm="50000">
                                          <p:val>
                                            <p:strVal val="visible"/>
                                          </p:val>
                                        </p:tav>
                                      </p:tavLst>
                                    </p:anim>
                                  </p:childTnLst>
                                </p:cTn>
                              </p:par>
                              <p:par>
                                <p:cTn id="22" presetID="35" presetClass="emph" presetSubtype="0" fill="hold" nodeType="withEffect">
                                  <p:stCondLst>
                                    <p:cond delay="0"/>
                                  </p:stCondLst>
                                  <p:childTnLst>
                                    <p:anim calcmode="discrete" valueType="str">
                                      <p:cBhvr>
                                        <p:cTn id="23" dur="1000" fill="hold"/>
                                        <p:tgtEl>
                                          <p:spTgt spid="131"/>
                                        </p:tgtEl>
                                        <p:attrNameLst>
                                          <p:attrName>style.visibility</p:attrName>
                                        </p:attrNameLst>
                                      </p:cBhvr>
                                      <p:tavLst>
                                        <p:tav tm="0">
                                          <p:val>
                                            <p:strVal val="hidden"/>
                                          </p:val>
                                        </p:tav>
                                        <p:tav tm="50000">
                                          <p:val>
                                            <p:strVal val="visible"/>
                                          </p:val>
                                        </p:tav>
                                      </p:tavLst>
                                    </p:anim>
                                  </p:childTnLst>
                                </p:cTn>
                              </p:par>
                              <p:par>
                                <p:cTn id="24" presetID="35" presetClass="emph" presetSubtype="0" fill="hold" nodeType="withEffect">
                                  <p:stCondLst>
                                    <p:cond delay="0"/>
                                  </p:stCondLst>
                                  <p:childTnLst>
                                    <p:anim calcmode="discrete" valueType="str">
                                      <p:cBhvr>
                                        <p:cTn id="25" dur="1000" fill="hold"/>
                                        <p:tgtEl>
                                          <p:spTgt spid="14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dirty="0" smtClean="0"/>
              <a:t>Interconnect Failure</a:t>
            </a:r>
            <a:endParaRPr lang="en-US" dirty="0"/>
          </a:p>
        </p:txBody>
      </p:sp>
      <p:cxnSp>
        <p:nvCxnSpPr>
          <p:cNvPr id="72" name="Straight Connector 71"/>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73" name="Rectangle 72"/>
          <p:cNvSpPr/>
          <p:nvPr/>
        </p:nvSpPr>
        <p:spPr bwMode="gray">
          <a:xfrm>
            <a:off x="2433912"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74" name="Rectangle 73"/>
          <p:cNvSpPr/>
          <p:nvPr/>
        </p:nvSpPr>
        <p:spPr bwMode="gray">
          <a:xfrm>
            <a:off x="3614862"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sp>
        <p:nvSpPr>
          <p:cNvPr id="77" name="Rectangle 76"/>
          <p:cNvSpPr/>
          <p:nvPr/>
        </p:nvSpPr>
        <p:spPr bwMode="gray">
          <a:xfrm>
            <a:off x="1085419"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78" name="Rectangle 77"/>
          <p:cNvSpPr/>
          <p:nvPr/>
        </p:nvSpPr>
        <p:spPr bwMode="gray">
          <a:xfrm>
            <a:off x="3306766"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grpSp>
        <p:nvGrpSpPr>
          <p:cNvPr id="2" name="Group 78"/>
          <p:cNvGrpSpPr/>
          <p:nvPr/>
        </p:nvGrpSpPr>
        <p:grpSpPr bwMode="gray">
          <a:xfrm>
            <a:off x="5907381" y="1255713"/>
            <a:ext cx="3213066" cy="3903820"/>
            <a:chOff x="9144000" y="2506320"/>
            <a:chExt cx="3213066" cy="3903820"/>
          </a:xfrm>
        </p:grpSpPr>
        <p:sp>
          <p:nvSpPr>
            <p:cNvPr id="80" name="Text Box 38"/>
            <p:cNvSpPr txBox="1">
              <a:spLocks noChangeArrowheads="1"/>
            </p:cNvSpPr>
            <p:nvPr/>
          </p:nvSpPr>
          <p:spPr bwMode="gray">
            <a:xfrm>
              <a:off x="9144000" y="3055375"/>
              <a:ext cx="3213066" cy="3354765"/>
            </a:xfrm>
            <a:prstGeom prst="rect">
              <a:avLst/>
            </a:prstGeom>
            <a:noFill/>
            <a:ln w="9525">
              <a:noFill/>
              <a:miter lim="800000"/>
              <a:headEnd/>
              <a:tailEnd/>
            </a:ln>
            <a:effectLst/>
          </p:spPr>
          <p:txBody>
            <a:bodyPr wrap="square">
              <a:spAutoFit/>
            </a:bodyPr>
            <a:lstStyle/>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No failover; mirroring disabled</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Both controller heads will continue to run serving their LUNs/volumes</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Re-syncing happens automatically after the interconnect is reestablished</a:t>
              </a:r>
            </a:p>
          </p:txBody>
        </p:sp>
        <p:sp>
          <p:nvSpPr>
            <p:cNvPr id="81" name="Rectangle 39"/>
            <p:cNvSpPr>
              <a:spLocks noChangeArrowheads="1"/>
            </p:cNvSpPr>
            <p:nvPr/>
          </p:nvSpPr>
          <p:spPr bwMode="gray">
            <a:xfrm>
              <a:off x="9258429" y="2506320"/>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smtClean="0">
                  <a:solidFill>
                    <a:schemeClr val="bg1"/>
                  </a:solidFill>
                  <a:ea typeface="ＭＳ Ｐゴシック" pitchFamily="-50" charset="-128"/>
                </a:rPr>
                <a:t>Recovery</a:t>
              </a:r>
            </a:p>
          </p:txBody>
        </p:sp>
      </p:grpSp>
      <p:cxnSp>
        <p:nvCxnSpPr>
          <p:cNvPr id="86" name="Straight Connector 85"/>
          <p:cNvCxnSpPr>
            <a:stCxn id="93" idx="2"/>
            <a:endCxn id="135" idx="0"/>
          </p:cNvCxnSpPr>
          <p:nvPr/>
        </p:nvCxnSpPr>
        <p:spPr bwMode="gray">
          <a:xfrm rot="16200000" flipH="1">
            <a:off x="444304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87" name="Straight Connector 86"/>
          <p:cNvCxnSpPr>
            <a:stCxn id="99" idx="2"/>
            <a:endCxn id="133" idx="0"/>
          </p:cNvCxnSpPr>
          <p:nvPr/>
        </p:nvCxnSpPr>
        <p:spPr bwMode="gray">
          <a:xfrm rot="16200000" flipH="1">
            <a:off x="1400388"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88" name="Picture 4" descr="fibre_channel_switch_fabric"/>
          <p:cNvPicPr>
            <a:picLocks noChangeAspect="1" noChangeArrowheads="1"/>
          </p:cNvPicPr>
          <p:nvPr/>
        </p:nvPicPr>
        <p:blipFill>
          <a:blip r:embed="rId3" cstate="print"/>
          <a:srcRect/>
          <a:stretch>
            <a:fillRect/>
          </a:stretch>
        </p:blipFill>
        <p:spPr bwMode="gray">
          <a:xfrm>
            <a:off x="2711631" y="3732613"/>
            <a:ext cx="594360" cy="210790"/>
          </a:xfrm>
          <a:prstGeom prst="rect">
            <a:avLst/>
          </a:prstGeom>
          <a:noFill/>
          <a:ln w="9525">
            <a:noFill/>
            <a:miter lim="800000"/>
            <a:headEnd/>
            <a:tailEnd/>
          </a:ln>
        </p:spPr>
      </p:pic>
      <p:pic>
        <p:nvPicPr>
          <p:cNvPr id="89" name="Picture 4" descr="fibre_channel_switch_fabric"/>
          <p:cNvPicPr>
            <a:picLocks noChangeAspect="1" noChangeArrowheads="1"/>
          </p:cNvPicPr>
          <p:nvPr/>
        </p:nvPicPr>
        <p:blipFill>
          <a:blip r:embed="rId3" cstate="print"/>
          <a:srcRect/>
          <a:stretch>
            <a:fillRect/>
          </a:stretch>
        </p:blipFill>
        <p:spPr bwMode="gray">
          <a:xfrm>
            <a:off x="2471495" y="4152867"/>
            <a:ext cx="594360" cy="210790"/>
          </a:xfrm>
          <a:prstGeom prst="rect">
            <a:avLst/>
          </a:prstGeom>
          <a:noFill/>
          <a:ln w="9525">
            <a:noFill/>
            <a:miter lim="800000"/>
            <a:headEnd/>
            <a:tailEnd/>
          </a:ln>
        </p:spPr>
      </p:pic>
      <p:pic>
        <p:nvPicPr>
          <p:cNvPr id="90" name="Picture 4" descr="fibre_channel_switch_fabric"/>
          <p:cNvPicPr>
            <a:picLocks noChangeAspect="1" noChangeArrowheads="1"/>
          </p:cNvPicPr>
          <p:nvPr/>
        </p:nvPicPr>
        <p:blipFill>
          <a:blip r:embed="rId3" cstate="print"/>
          <a:srcRect/>
          <a:stretch>
            <a:fillRect/>
          </a:stretch>
        </p:blipFill>
        <p:spPr bwMode="gray">
          <a:xfrm>
            <a:off x="3372045" y="3732613"/>
            <a:ext cx="594360" cy="210790"/>
          </a:xfrm>
          <a:prstGeom prst="rect">
            <a:avLst/>
          </a:prstGeom>
          <a:noFill/>
          <a:ln w="9525">
            <a:noFill/>
            <a:miter lim="800000"/>
            <a:headEnd/>
            <a:tailEnd/>
          </a:ln>
        </p:spPr>
      </p:pic>
      <p:pic>
        <p:nvPicPr>
          <p:cNvPr id="91" name="Picture 4" descr="fibre_channel_switch_fabric"/>
          <p:cNvPicPr>
            <a:picLocks noChangeAspect="1" noChangeArrowheads="1"/>
          </p:cNvPicPr>
          <p:nvPr/>
        </p:nvPicPr>
        <p:blipFill>
          <a:blip r:embed="rId3" cstate="print"/>
          <a:srcRect/>
          <a:stretch>
            <a:fillRect/>
          </a:stretch>
        </p:blipFill>
        <p:spPr bwMode="gray">
          <a:xfrm>
            <a:off x="3612181" y="4152867"/>
            <a:ext cx="594360" cy="210790"/>
          </a:xfrm>
          <a:prstGeom prst="rect">
            <a:avLst/>
          </a:prstGeom>
          <a:noFill/>
          <a:ln w="9525">
            <a:noFill/>
            <a:miter lim="800000"/>
            <a:headEnd/>
            <a:tailEnd/>
          </a:ln>
        </p:spPr>
      </p:pic>
      <p:grpSp>
        <p:nvGrpSpPr>
          <p:cNvPr id="3" name="Group 80"/>
          <p:cNvGrpSpPr/>
          <p:nvPr/>
        </p:nvGrpSpPr>
        <p:grpSpPr bwMode="gray">
          <a:xfrm>
            <a:off x="4209517" y="1532793"/>
            <a:ext cx="1301663" cy="542454"/>
            <a:chOff x="-353132" y="2505075"/>
            <a:chExt cx="1301663" cy="542454"/>
          </a:xfrm>
        </p:grpSpPr>
        <p:pic>
          <p:nvPicPr>
            <p:cNvPr id="219"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20"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93" name="Picture 4" descr="fibre_channel_switch_fabric"/>
          <p:cNvPicPr>
            <a:picLocks noChangeAspect="1" noChangeArrowheads="1"/>
          </p:cNvPicPr>
          <p:nvPr/>
        </p:nvPicPr>
        <p:blipFill>
          <a:blip r:embed="rId3" cstate="print"/>
          <a:srcRect/>
          <a:stretch>
            <a:fillRect/>
          </a:stretch>
        </p:blipFill>
        <p:spPr bwMode="gray">
          <a:xfrm>
            <a:off x="4422316" y="2492164"/>
            <a:ext cx="594360" cy="210790"/>
          </a:xfrm>
          <a:prstGeom prst="rect">
            <a:avLst/>
          </a:prstGeom>
          <a:noFill/>
          <a:ln w="9525">
            <a:noFill/>
            <a:miter lim="800000"/>
            <a:headEnd/>
            <a:tailEnd/>
          </a:ln>
        </p:spPr>
      </p:pic>
      <p:pic>
        <p:nvPicPr>
          <p:cNvPr id="94" name="Picture 4" descr="fibre_channel_switch_fabric"/>
          <p:cNvPicPr>
            <a:picLocks noChangeAspect="1" noChangeArrowheads="1"/>
          </p:cNvPicPr>
          <p:nvPr/>
        </p:nvPicPr>
        <p:blipFill>
          <a:blip r:embed="rId3" cstate="print"/>
          <a:srcRect/>
          <a:stretch>
            <a:fillRect/>
          </a:stretch>
        </p:blipFill>
        <p:spPr bwMode="gray">
          <a:xfrm>
            <a:off x="4704020" y="2635328"/>
            <a:ext cx="594360" cy="210790"/>
          </a:xfrm>
          <a:prstGeom prst="rect">
            <a:avLst/>
          </a:prstGeom>
          <a:noFill/>
          <a:ln w="9525">
            <a:noFill/>
            <a:miter lim="800000"/>
            <a:headEnd/>
            <a:tailEnd/>
          </a:ln>
        </p:spPr>
      </p:pic>
      <p:pic>
        <p:nvPicPr>
          <p:cNvPr id="95" name="Picture 20" descr="FCStorageShelf"/>
          <p:cNvPicPr>
            <a:picLocks noChangeAspect="1" noChangeArrowheads="1"/>
          </p:cNvPicPr>
          <p:nvPr/>
        </p:nvPicPr>
        <p:blipFill>
          <a:blip r:embed="rId6" cstate="print"/>
          <a:srcRect/>
          <a:stretch>
            <a:fillRect/>
          </a:stretch>
        </p:blipFill>
        <p:spPr bwMode="gray">
          <a:xfrm>
            <a:off x="4165023" y="4442710"/>
            <a:ext cx="1390650" cy="312738"/>
          </a:xfrm>
          <a:prstGeom prst="rect">
            <a:avLst/>
          </a:prstGeom>
          <a:noFill/>
          <a:ln w="9525">
            <a:noFill/>
            <a:miter lim="800000"/>
            <a:headEnd/>
            <a:tailEnd/>
          </a:ln>
        </p:spPr>
      </p:pic>
      <p:pic>
        <p:nvPicPr>
          <p:cNvPr id="96" name="Picture 22" descr="FAS3000_SingleCont"/>
          <p:cNvPicPr>
            <a:picLocks noChangeAspect="1" noChangeArrowheads="1"/>
          </p:cNvPicPr>
          <p:nvPr/>
        </p:nvPicPr>
        <p:blipFill>
          <a:blip r:embed="rId7" cstate="print"/>
          <a:srcRect/>
          <a:stretch>
            <a:fillRect/>
          </a:stretch>
        </p:blipFill>
        <p:spPr bwMode="gray">
          <a:xfrm>
            <a:off x="4166611" y="3263035"/>
            <a:ext cx="1387475" cy="390525"/>
          </a:xfrm>
          <a:prstGeom prst="rect">
            <a:avLst/>
          </a:prstGeom>
          <a:noFill/>
          <a:ln w="9525">
            <a:noFill/>
            <a:miter lim="800000"/>
            <a:headEnd/>
            <a:tailEnd/>
          </a:ln>
        </p:spPr>
      </p:pic>
      <p:pic>
        <p:nvPicPr>
          <p:cNvPr id="97" name="Picture 20" descr="FCStorageShelf"/>
          <p:cNvPicPr>
            <a:picLocks noChangeAspect="1" noChangeArrowheads="1"/>
          </p:cNvPicPr>
          <p:nvPr/>
        </p:nvPicPr>
        <p:blipFill>
          <a:blip r:embed="rId6" cstate="print"/>
          <a:srcRect/>
          <a:stretch>
            <a:fillRect/>
          </a:stretch>
        </p:blipFill>
        <p:spPr bwMode="gray">
          <a:xfrm>
            <a:off x="4165023" y="4779842"/>
            <a:ext cx="1390650" cy="312738"/>
          </a:xfrm>
          <a:prstGeom prst="rect">
            <a:avLst/>
          </a:prstGeom>
          <a:noFill/>
          <a:ln w="9525">
            <a:noFill/>
            <a:miter lim="800000"/>
            <a:headEnd/>
            <a:tailEnd/>
          </a:ln>
        </p:spPr>
      </p:pic>
      <p:grpSp>
        <p:nvGrpSpPr>
          <p:cNvPr id="4" name="Group 80"/>
          <p:cNvGrpSpPr/>
          <p:nvPr/>
        </p:nvGrpSpPr>
        <p:grpSpPr bwMode="gray">
          <a:xfrm>
            <a:off x="1166857" y="1532793"/>
            <a:ext cx="1301663" cy="542454"/>
            <a:chOff x="-353132" y="2505075"/>
            <a:chExt cx="1301663" cy="542454"/>
          </a:xfrm>
        </p:grpSpPr>
        <p:pic>
          <p:nvPicPr>
            <p:cNvPr id="217"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18"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99" name="Picture 4" descr="fibre_channel_switch_fabric"/>
          <p:cNvPicPr>
            <a:picLocks noChangeAspect="1" noChangeArrowheads="1"/>
          </p:cNvPicPr>
          <p:nvPr/>
        </p:nvPicPr>
        <p:blipFill>
          <a:blip r:embed="rId3" cstate="print"/>
          <a:srcRect/>
          <a:stretch>
            <a:fillRect/>
          </a:stretch>
        </p:blipFill>
        <p:spPr bwMode="gray">
          <a:xfrm>
            <a:off x="1379656" y="2492164"/>
            <a:ext cx="594360" cy="210790"/>
          </a:xfrm>
          <a:prstGeom prst="rect">
            <a:avLst/>
          </a:prstGeom>
          <a:noFill/>
          <a:ln w="9525">
            <a:noFill/>
            <a:miter lim="800000"/>
            <a:headEnd/>
            <a:tailEnd/>
          </a:ln>
        </p:spPr>
      </p:pic>
      <p:pic>
        <p:nvPicPr>
          <p:cNvPr id="100" name="Picture 4" descr="fibre_channel_switch_fabric"/>
          <p:cNvPicPr>
            <a:picLocks noChangeAspect="1" noChangeArrowheads="1"/>
          </p:cNvPicPr>
          <p:nvPr/>
        </p:nvPicPr>
        <p:blipFill>
          <a:blip r:embed="rId3" cstate="print"/>
          <a:srcRect/>
          <a:stretch>
            <a:fillRect/>
          </a:stretch>
        </p:blipFill>
        <p:spPr bwMode="gray">
          <a:xfrm>
            <a:off x="1661360" y="2635328"/>
            <a:ext cx="594360" cy="210790"/>
          </a:xfrm>
          <a:prstGeom prst="rect">
            <a:avLst/>
          </a:prstGeom>
          <a:noFill/>
          <a:ln w="9525">
            <a:noFill/>
            <a:miter lim="800000"/>
            <a:headEnd/>
            <a:tailEnd/>
          </a:ln>
        </p:spPr>
      </p:pic>
      <p:pic>
        <p:nvPicPr>
          <p:cNvPr id="101" name="Picture 20" descr="FCStorageShelf"/>
          <p:cNvPicPr>
            <a:picLocks noChangeAspect="1" noChangeArrowheads="1"/>
          </p:cNvPicPr>
          <p:nvPr/>
        </p:nvPicPr>
        <p:blipFill>
          <a:blip r:embed="rId6" cstate="print"/>
          <a:srcRect/>
          <a:stretch>
            <a:fillRect/>
          </a:stretch>
        </p:blipFill>
        <p:spPr bwMode="gray">
          <a:xfrm>
            <a:off x="1122363" y="4442710"/>
            <a:ext cx="1390650" cy="312738"/>
          </a:xfrm>
          <a:prstGeom prst="rect">
            <a:avLst/>
          </a:prstGeom>
          <a:noFill/>
          <a:ln w="9525">
            <a:noFill/>
            <a:miter lim="800000"/>
            <a:headEnd/>
            <a:tailEnd/>
          </a:ln>
        </p:spPr>
      </p:pic>
      <p:pic>
        <p:nvPicPr>
          <p:cNvPr id="102" name="Picture 22" descr="FAS3000_SingleCont"/>
          <p:cNvPicPr>
            <a:picLocks noChangeAspect="1" noChangeArrowheads="1"/>
          </p:cNvPicPr>
          <p:nvPr/>
        </p:nvPicPr>
        <p:blipFill>
          <a:blip r:embed="rId7" cstate="print"/>
          <a:srcRect/>
          <a:stretch>
            <a:fillRect/>
          </a:stretch>
        </p:blipFill>
        <p:spPr bwMode="gray">
          <a:xfrm>
            <a:off x="1123951" y="3263035"/>
            <a:ext cx="1387475" cy="390525"/>
          </a:xfrm>
          <a:prstGeom prst="rect">
            <a:avLst/>
          </a:prstGeom>
          <a:noFill/>
          <a:ln w="9525">
            <a:noFill/>
            <a:miter lim="800000"/>
            <a:headEnd/>
            <a:tailEnd/>
          </a:ln>
        </p:spPr>
      </p:pic>
      <p:pic>
        <p:nvPicPr>
          <p:cNvPr id="103" name="Picture 20" descr="FCStorageShelf"/>
          <p:cNvPicPr>
            <a:picLocks noChangeAspect="1" noChangeArrowheads="1"/>
          </p:cNvPicPr>
          <p:nvPr/>
        </p:nvPicPr>
        <p:blipFill>
          <a:blip r:embed="rId6" cstate="print"/>
          <a:srcRect/>
          <a:stretch>
            <a:fillRect/>
          </a:stretch>
        </p:blipFill>
        <p:spPr bwMode="gray">
          <a:xfrm>
            <a:off x="1122363" y="4779842"/>
            <a:ext cx="1390650" cy="312738"/>
          </a:xfrm>
          <a:prstGeom prst="rect">
            <a:avLst/>
          </a:prstGeom>
          <a:noFill/>
          <a:ln w="9525">
            <a:noFill/>
            <a:miter lim="800000"/>
            <a:headEnd/>
            <a:tailEnd/>
          </a:ln>
        </p:spPr>
      </p:pic>
      <p:grpSp>
        <p:nvGrpSpPr>
          <p:cNvPr id="5" name="Group 120"/>
          <p:cNvGrpSpPr/>
          <p:nvPr/>
        </p:nvGrpSpPr>
        <p:grpSpPr bwMode="gray">
          <a:xfrm>
            <a:off x="1560946" y="2493807"/>
            <a:ext cx="526467" cy="217055"/>
            <a:chOff x="1560946" y="2216727"/>
            <a:chExt cx="526467" cy="217055"/>
          </a:xfrm>
          <a:noFill/>
        </p:grpSpPr>
        <p:grpSp>
          <p:nvGrpSpPr>
            <p:cNvPr id="6" name="Group 116"/>
            <p:cNvGrpSpPr/>
            <p:nvPr/>
          </p:nvGrpSpPr>
          <p:grpSpPr bwMode="gray">
            <a:xfrm>
              <a:off x="1560946" y="2216727"/>
              <a:ext cx="235527" cy="83127"/>
              <a:chOff x="2650836" y="2179782"/>
              <a:chExt cx="235527" cy="83127"/>
            </a:xfrm>
            <a:grpFill/>
          </p:grpSpPr>
          <p:sp>
            <p:nvSpPr>
              <p:cNvPr id="215"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6" name="Rectangle 21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7" name="Group 117"/>
            <p:cNvGrpSpPr/>
            <p:nvPr/>
          </p:nvGrpSpPr>
          <p:grpSpPr bwMode="gray">
            <a:xfrm>
              <a:off x="1851886" y="2350655"/>
              <a:ext cx="235527" cy="83127"/>
              <a:chOff x="2650836" y="2179782"/>
              <a:chExt cx="235527" cy="83127"/>
            </a:xfrm>
            <a:grpFill/>
          </p:grpSpPr>
          <p:sp>
            <p:nvSpPr>
              <p:cNvPr id="213" name="Rectangle 212"/>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4" name="Rectangle 213"/>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8" name="Group 121"/>
          <p:cNvGrpSpPr/>
          <p:nvPr/>
        </p:nvGrpSpPr>
        <p:grpSpPr bwMode="gray">
          <a:xfrm>
            <a:off x="4605628" y="2493807"/>
            <a:ext cx="526467" cy="217055"/>
            <a:chOff x="1560946" y="2216727"/>
            <a:chExt cx="526467" cy="217055"/>
          </a:xfrm>
          <a:noFill/>
        </p:grpSpPr>
        <p:grpSp>
          <p:nvGrpSpPr>
            <p:cNvPr id="9" name="Group 116"/>
            <p:cNvGrpSpPr/>
            <p:nvPr/>
          </p:nvGrpSpPr>
          <p:grpSpPr bwMode="gray">
            <a:xfrm>
              <a:off x="1560946" y="2216727"/>
              <a:ext cx="235527" cy="83127"/>
              <a:chOff x="2650836" y="2179782"/>
              <a:chExt cx="235527" cy="83127"/>
            </a:xfrm>
            <a:grpFill/>
          </p:grpSpPr>
          <p:sp>
            <p:nvSpPr>
              <p:cNvPr id="209"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0" name="Rectangle 20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 name="Group 117"/>
            <p:cNvGrpSpPr/>
            <p:nvPr/>
          </p:nvGrpSpPr>
          <p:grpSpPr bwMode="gray">
            <a:xfrm>
              <a:off x="1851886" y="2350655"/>
              <a:ext cx="235527" cy="83127"/>
              <a:chOff x="2650836" y="2179782"/>
              <a:chExt cx="235527" cy="83127"/>
            </a:xfrm>
            <a:grpFill/>
          </p:grpSpPr>
          <p:sp>
            <p:nvSpPr>
              <p:cNvPr id="207" name="Rectangle 20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8"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1" name="Group 132"/>
          <p:cNvGrpSpPr/>
          <p:nvPr/>
        </p:nvGrpSpPr>
        <p:grpSpPr bwMode="gray">
          <a:xfrm>
            <a:off x="1371614" y="1981215"/>
            <a:ext cx="235527" cy="83127"/>
            <a:chOff x="1713346" y="2369127"/>
            <a:chExt cx="235527" cy="83127"/>
          </a:xfrm>
          <a:noFill/>
        </p:grpSpPr>
        <p:sp>
          <p:nvSpPr>
            <p:cNvPr id="203" name="Rectangle 20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4" name="Rectangle 20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3"/>
          <p:cNvGrpSpPr/>
          <p:nvPr/>
        </p:nvGrpSpPr>
        <p:grpSpPr bwMode="gray">
          <a:xfrm>
            <a:off x="2041250" y="1981215"/>
            <a:ext cx="235527" cy="83127"/>
            <a:chOff x="1713346" y="2369127"/>
            <a:chExt cx="235527" cy="83127"/>
          </a:xfrm>
          <a:noFill/>
        </p:grpSpPr>
        <p:sp>
          <p:nvSpPr>
            <p:cNvPr id="201" name="Rectangle 20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2" name="Rectangle 20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6"/>
          <p:cNvGrpSpPr/>
          <p:nvPr/>
        </p:nvGrpSpPr>
        <p:grpSpPr bwMode="gray">
          <a:xfrm>
            <a:off x="4424235" y="1981215"/>
            <a:ext cx="235527" cy="83127"/>
            <a:chOff x="1713346" y="2369127"/>
            <a:chExt cx="235527" cy="83127"/>
          </a:xfrm>
          <a:noFill/>
        </p:grpSpPr>
        <p:sp>
          <p:nvSpPr>
            <p:cNvPr id="199" name="Rectangle 19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0" name="Rectangle 19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39"/>
          <p:cNvGrpSpPr/>
          <p:nvPr/>
        </p:nvGrpSpPr>
        <p:grpSpPr bwMode="gray">
          <a:xfrm>
            <a:off x="5093871" y="1981215"/>
            <a:ext cx="235527" cy="83127"/>
            <a:chOff x="1713346" y="2369127"/>
            <a:chExt cx="235527" cy="83127"/>
          </a:xfrm>
          <a:noFill/>
        </p:grpSpPr>
        <p:sp>
          <p:nvSpPr>
            <p:cNvPr id="197" name="Rectangle 19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48"/>
          <p:cNvGrpSpPr/>
          <p:nvPr/>
        </p:nvGrpSpPr>
        <p:grpSpPr bwMode="gray">
          <a:xfrm>
            <a:off x="4451942" y="3565251"/>
            <a:ext cx="905163" cy="83127"/>
            <a:chOff x="1524014" y="1856535"/>
            <a:chExt cx="905163" cy="83127"/>
          </a:xfrm>
          <a:noFill/>
        </p:grpSpPr>
        <p:grpSp>
          <p:nvGrpSpPr>
            <p:cNvPr id="16" name="Group 142"/>
            <p:cNvGrpSpPr/>
            <p:nvPr/>
          </p:nvGrpSpPr>
          <p:grpSpPr bwMode="gray">
            <a:xfrm>
              <a:off x="1524014" y="1856535"/>
              <a:ext cx="235527" cy="83127"/>
              <a:chOff x="1713346" y="2369127"/>
              <a:chExt cx="235527" cy="83127"/>
            </a:xfrm>
            <a:grpFill/>
          </p:grpSpPr>
          <p:sp>
            <p:nvSpPr>
              <p:cNvPr id="195" name="Rectangle 19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7" name="Group 145"/>
            <p:cNvGrpSpPr/>
            <p:nvPr/>
          </p:nvGrpSpPr>
          <p:grpSpPr bwMode="gray">
            <a:xfrm>
              <a:off x="2193650" y="1856535"/>
              <a:ext cx="235527" cy="83127"/>
              <a:chOff x="1713346" y="2369127"/>
              <a:chExt cx="235527" cy="83127"/>
            </a:xfrm>
            <a:grpFill/>
          </p:grpSpPr>
          <p:sp>
            <p:nvSpPr>
              <p:cNvPr id="193" name="Rectangle 19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4" name="Rectangle 19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8" name="Group 149"/>
          <p:cNvGrpSpPr/>
          <p:nvPr/>
        </p:nvGrpSpPr>
        <p:grpSpPr bwMode="gray">
          <a:xfrm>
            <a:off x="1417797" y="3565251"/>
            <a:ext cx="905163" cy="83127"/>
            <a:chOff x="1524014" y="1856535"/>
            <a:chExt cx="905163" cy="83127"/>
          </a:xfrm>
          <a:noFill/>
        </p:grpSpPr>
        <p:grpSp>
          <p:nvGrpSpPr>
            <p:cNvPr id="19" name="Group 184"/>
            <p:cNvGrpSpPr/>
            <p:nvPr/>
          </p:nvGrpSpPr>
          <p:grpSpPr bwMode="gray">
            <a:xfrm>
              <a:off x="1524014" y="1856535"/>
              <a:ext cx="235527" cy="83127"/>
              <a:chOff x="1713346" y="2369127"/>
              <a:chExt cx="235527" cy="83127"/>
            </a:xfrm>
            <a:grpFill/>
          </p:grpSpPr>
          <p:sp>
            <p:nvSpPr>
              <p:cNvPr id="189" name="Rectangle 18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0" name="Group 145"/>
            <p:cNvGrpSpPr/>
            <p:nvPr/>
          </p:nvGrpSpPr>
          <p:grpSpPr bwMode="gray">
            <a:xfrm>
              <a:off x="2193650" y="1856535"/>
              <a:ext cx="235527" cy="83127"/>
              <a:chOff x="1713346" y="2369127"/>
              <a:chExt cx="235527" cy="83127"/>
            </a:xfrm>
            <a:grpFill/>
          </p:grpSpPr>
          <p:sp>
            <p:nvSpPr>
              <p:cNvPr id="187" name="Rectangle 18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8" name="Rectangle 18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1" name="Group 158"/>
          <p:cNvGrpSpPr/>
          <p:nvPr/>
        </p:nvGrpSpPr>
        <p:grpSpPr bwMode="gray">
          <a:xfrm>
            <a:off x="2720106" y="3745359"/>
            <a:ext cx="83127" cy="161639"/>
            <a:chOff x="2526150" y="3440571"/>
            <a:chExt cx="83127" cy="161639"/>
          </a:xfrm>
          <a:noFill/>
        </p:grpSpPr>
        <p:sp>
          <p:nvSpPr>
            <p:cNvPr id="183" name="Rectangle 182"/>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9"/>
          <p:cNvGrpSpPr/>
          <p:nvPr/>
        </p:nvGrpSpPr>
        <p:grpSpPr bwMode="gray">
          <a:xfrm>
            <a:off x="3860758" y="3745359"/>
            <a:ext cx="83127" cy="161639"/>
            <a:chOff x="2526150" y="3440571"/>
            <a:chExt cx="83127" cy="161639"/>
          </a:xfrm>
          <a:noFill/>
        </p:grpSpPr>
        <p:sp>
          <p:nvSpPr>
            <p:cNvPr id="181" name="Rectangle 18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8"/>
          <p:cNvGrpSpPr/>
          <p:nvPr/>
        </p:nvGrpSpPr>
        <p:grpSpPr bwMode="gray">
          <a:xfrm>
            <a:off x="2470734" y="4165603"/>
            <a:ext cx="83127" cy="161639"/>
            <a:chOff x="2526150" y="3440571"/>
            <a:chExt cx="83127" cy="161639"/>
          </a:xfrm>
          <a:noFill/>
        </p:grpSpPr>
        <p:sp>
          <p:nvSpPr>
            <p:cNvPr id="179" name="Rectangle 17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0" name="Rectangle 17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59"/>
          <p:cNvGrpSpPr/>
          <p:nvPr/>
        </p:nvGrpSpPr>
        <p:grpSpPr bwMode="gray">
          <a:xfrm>
            <a:off x="4100894" y="4165603"/>
            <a:ext cx="83127" cy="161639"/>
            <a:chOff x="2526150" y="3440571"/>
            <a:chExt cx="83127" cy="161639"/>
          </a:xfrm>
          <a:noFill/>
        </p:grpSpPr>
        <p:sp>
          <p:nvSpPr>
            <p:cNvPr id="177" name="Rectangle 17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8" name="Rectangle 17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2"/>
          <p:cNvGrpSpPr/>
          <p:nvPr/>
        </p:nvGrpSpPr>
        <p:grpSpPr bwMode="gray">
          <a:xfrm>
            <a:off x="3052601" y="3837719"/>
            <a:ext cx="235527" cy="83127"/>
            <a:chOff x="2239833" y="3440571"/>
            <a:chExt cx="235527" cy="83127"/>
          </a:xfrm>
          <a:noFill/>
        </p:grpSpPr>
        <p:sp>
          <p:nvSpPr>
            <p:cNvPr id="175" name="Rectangle 17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3"/>
          <p:cNvGrpSpPr/>
          <p:nvPr/>
        </p:nvGrpSpPr>
        <p:grpSpPr bwMode="gray">
          <a:xfrm>
            <a:off x="3371249" y="3837719"/>
            <a:ext cx="235527" cy="83127"/>
            <a:chOff x="2239833" y="3440571"/>
            <a:chExt cx="235527" cy="83127"/>
          </a:xfrm>
          <a:noFill/>
        </p:grpSpPr>
        <p:sp>
          <p:nvSpPr>
            <p:cNvPr id="173" name="Rectangle 17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4" name="Rectangle 17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2"/>
          <p:cNvGrpSpPr/>
          <p:nvPr/>
        </p:nvGrpSpPr>
        <p:grpSpPr bwMode="gray">
          <a:xfrm>
            <a:off x="2664689" y="4257963"/>
            <a:ext cx="235527" cy="83127"/>
            <a:chOff x="2239833" y="3440571"/>
            <a:chExt cx="235527" cy="83127"/>
          </a:xfrm>
          <a:noFill/>
        </p:grpSpPr>
        <p:sp>
          <p:nvSpPr>
            <p:cNvPr id="171" name="Rectangle 17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3"/>
          <p:cNvGrpSpPr/>
          <p:nvPr/>
        </p:nvGrpSpPr>
        <p:grpSpPr bwMode="gray">
          <a:xfrm>
            <a:off x="3805341" y="4257963"/>
            <a:ext cx="235527" cy="83127"/>
            <a:chOff x="2239833" y="3440571"/>
            <a:chExt cx="235527" cy="83127"/>
          </a:xfrm>
          <a:noFill/>
        </p:grpSpPr>
        <p:sp>
          <p:nvSpPr>
            <p:cNvPr id="169" name="Rectangle 168"/>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90"/>
          <p:cNvGrpSpPr/>
          <p:nvPr/>
        </p:nvGrpSpPr>
        <p:grpSpPr bwMode="gray">
          <a:xfrm>
            <a:off x="2406094" y="4498099"/>
            <a:ext cx="87739" cy="507995"/>
            <a:chOff x="2406094" y="4221019"/>
            <a:chExt cx="87739" cy="507995"/>
          </a:xfrm>
          <a:noFill/>
        </p:grpSpPr>
        <p:grpSp>
          <p:nvGrpSpPr>
            <p:cNvPr id="30" name="Group 186"/>
            <p:cNvGrpSpPr/>
            <p:nvPr/>
          </p:nvGrpSpPr>
          <p:grpSpPr bwMode="gray">
            <a:xfrm>
              <a:off x="2410706" y="4221019"/>
              <a:ext cx="83127" cy="161639"/>
              <a:chOff x="2697022" y="3620679"/>
              <a:chExt cx="83127" cy="161639"/>
            </a:xfrm>
            <a:grpFill/>
          </p:grpSpPr>
          <p:sp>
            <p:nvSpPr>
              <p:cNvPr id="167" name="Rectangle 16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1" name="Group 187"/>
            <p:cNvGrpSpPr/>
            <p:nvPr/>
          </p:nvGrpSpPr>
          <p:grpSpPr bwMode="gray">
            <a:xfrm>
              <a:off x="2406094" y="4567375"/>
              <a:ext cx="83127" cy="161639"/>
              <a:chOff x="2697022" y="3620679"/>
              <a:chExt cx="83127" cy="161639"/>
            </a:xfrm>
            <a:grpFill/>
          </p:grpSpPr>
          <p:sp>
            <p:nvSpPr>
              <p:cNvPr id="165" name="Rectangle 16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6" name="Rectangle 16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64" name="Group 191"/>
          <p:cNvGrpSpPr/>
          <p:nvPr/>
        </p:nvGrpSpPr>
        <p:grpSpPr bwMode="gray">
          <a:xfrm>
            <a:off x="4165623" y="4498099"/>
            <a:ext cx="87739" cy="507995"/>
            <a:chOff x="2406094" y="4221019"/>
            <a:chExt cx="87739" cy="507995"/>
          </a:xfrm>
          <a:noFill/>
        </p:grpSpPr>
        <p:grpSp>
          <p:nvGrpSpPr>
            <p:cNvPr id="65" name="Group 186"/>
            <p:cNvGrpSpPr/>
            <p:nvPr/>
          </p:nvGrpSpPr>
          <p:grpSpPr bwMode="gray">
            <a:xfrm>
              <a:off x="2410706" y="4221019"/>
              <a:ext cx="83127" cy="161639"/>
              <a:chOff x="2697022" y="3620679"/>
              <a:chExt cx="83127" cy="161639"/>
            </a:xfrm>
            <a:grpFill/>
          </p:grpSpPr>
          <p:sp>
            <p:nvSpPr>
              <p:cNvPr id="161" name="Rectangle 160"/>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6" name="Group 187"/>
            <p:cNvGrpSpPr/>
            <p:nvPr/>
          </p:nvGrpSpPr>
          <p:grpSpPr bwMode="gray">
            <a:xfrm>
              <a:off x="2406094" y="4567375"/>
              <a:ext cx="83127" cy="161639"/>
              <a:chOff x="2697022" y="3620679"/>
              <a:chExt cx="83127" cy="161639"/>
            </a:xfrm>
            <a:grpFill/>
          </p:grpSpPr>
          <p:sp>
            <p:nvSpPr>
              <p:cNvPr id="159" name="Rectangle 15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0" name="Rectangle 15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123" name="Straight Connector 122"/>
          <p:cNvCxnSpPr>
            <a:stCxn id="203" idx="2"/>
          </p:cNvCxnSpPr>
          <p:nvPr/>
        </p:nvCxnSpPr>
        <p:spPr bwMode="gray">
          <a:xfrm rot="16200000" flipH="1">
            <a:off x="1293112"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4" name="Straight Connector 123"/>
          <p:cNvCxnSpPr>
            <a:stCxn id="204" idx="2"/>
            <a:endCxn id="213" idx="0"/>
          </p:cNvCxnSpPr>
          <p:nvPr/>
        </p:nvCxnSpPr>
        <p:spPr bwMode="gray">
          <a:xfrm rot="16200000" flipH="1">
            <a:off x="1447818"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5" name="Straight Connector 124"/>
          <p:cNvCxnSpPr>
            <a:stCxn id="201" idx="2"/>
            <a:endCxn id="216" idx="0"/>
          </p:cNvCxnSpPr>
          <p:nvPr/>
        </p:nvCxnSpPr>
        <p:spPr bwMode="gray">
          <a:xfrm rot="5400000">
            <a:off x="1704130"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6" name="Straight Connector 125"/>
          <p:cNvCxnSpPr>
            <a:stCxn id="202" idx="2"/>
            <a:endCxn id="214" idx="0"/>
          </p:cNvCxnSpPr>
          <p:nvPr/>
        </p:nvCxnSpPr>
        <p:spPr bwMode="gray">
          <a:xfrm rot="5400000">
            <a:off x="1858836" y="225135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7" name="Straight Connector 126"/>
          <p:cNvCxnSpPr>
            <a:stCxn id="199" idx="2"/>
          </p:cNvCxnSpPr>
          <p:nvPr/>
        </p:nvCxnSpPr>
        <p:spPr bwMode="gray">
          <a:xfrm rot="16200000" flipH="1">
            <a:off x="4341763"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8" name="Straight Connector 127"/>
          <p:cNvCxnSpPr>
            <a:stCxn id="200" idx="2"/>
            <a:endCxn id="207" idx="0"/>
          </p:cNvCxnSpPr>
          <p:nvPr/>
        </p:nvCxnSpPr>
        <p:spPr bwMode="gray">
          <a:xfrm rot="16200000" flipH="1">
            <a:off x="4496469"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9" name="Straight Connector 128"/>
          <p:cNvCxnSpPr>
            <a:stCxn id="197" idx="2"/>
            <a:endCxn id="210" idx="0"/>
          </p:cNvCxnSpPr>
          <p:nvPr/>
        </p:nvCxnSpPr>
        <p:spPr bwMode="gray">
          <a:xfrm rot="5400000">
            <a:off x="4752782"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0" name="Straight Connector 129"/>
          <p:cNvCxnSpPr>
            <a:stCxn id="198" idx="2"/>
          </p:cNvCxnSpPr>
          <p:nvPr/>
        </p:nvCxnSpPr>
        <p:spPr bwMode="gray">
          <a:xfrm rot="5400000">
            <a:off x="4907488" y="224738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1" name="Straight Connector 130"/>
          <p:cNvCxnSpPr>
            <a:stCxn id="99" idx="3"/>
            <a:endCxn id="93" idx="1"/>
          </p:cNvCxnSpPr>
          <p:nvPr/>
        </p:nvCxnSpPr>
        <p:spPr bwMode="gray">
          <a:xfrm>
            <a:off x="1974016"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2" name="Straight Connector 131"/>
          <p:cNvCxnSpPr>
            <a:stCxn id="100" idx="3"/>
            <a:endCxn id="94" idx="1"/>
          </p:cNvCxnSpPr>
          <p:nvPr/>
        </p:nvCxnSpPr>
        <p:spPr bwMode="gray">
          <a:xfrm>
            <a:off x="2255720" y="2740723"/>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3" name="Rectangle 132"/>
          <p:cNvSpPr/>
          <p:nvPr/>
        </p:nvSpPr>
        <p:spPr bwMode="gray">
          <a:xfrm>
            <a:off x="163527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4" name="Rectangle 133"/>
          <p:cNvSpPr/>
          <p:nvPr/>
        </p:nvSpPr>
        <p:spPr bwMode="gray">
          <a:xfrm>
            <a:off x="191697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5" name="Rectangle 134"/>
          <p:cNvSpPr/>
          <p:nvPr/>
        </p:nvSpPr>
        <p:spPr bwMode="gray">
          <a:xfrm>
            <a:off x="4677933"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6" name="Rectangle 135"/>
          <p:cNvSpPr/>
          <p:nvPr/>
        </p:nvSpPr>
        <p:spPr bwMode="gray">
          <a:xfrm>
            <a:off x="4959637"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37" name="Straight Connector 136"/>
          <p:cNvCxnSpPr>
            <a:stCxn id="100" idx="2"/>
            <a:endCxn id="134" idx="0"/>
          </p:cNvCxnSpPr>
          <p:nvPr/>
        </p:nvCxnSpPr>
        <p:spPr bwMode="gray">
          <a:xfrm rot="16200000" flipH="1">
            <a:off x="1753674"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8" name="Straight Connector 137"/>
          <p:cNvCxnSpPr>
            <a:stCxn id="94" idx="2"/>
            <a:endCxn id="136" idx="0"/>
          </p:cNvCxnSpPr>
          <p:nvPr/>
        </p:nvCxnSpPr>
        <p:spPr bwMode="gray">
          <a:xfrm rot="16200000" flipH="1">
            <a:off x="4796334"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9" name="Shape 138"/>
          <p:cNvCxnSpPr>
            <a:stCxn id="189" idx="2"/>
            <a:endCxn id="180" idx="1"/>
          </p:cNvCxnSpPr>
          <p:nvPr/>
        </p:nvCxnSpPr>
        <p:spPr bwMode="gray">
          <a:xfrm rot="16200000" flipH="1">
            <a:off x="1646397"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0" name="Shape 139"/>
          <p:cNvCxnSpPr>
            <a:stCxn id="190" idx="2"/>
            <a:endCxn id="179" idx="1"/>
          </p:cNvCxnSpPr>
          <p:nvPr/>
        </p:nvCxnSpPr>
        <p:spPr bwMode="gray">
          <a:xfrm rot="16200000" flipH="1">
            <a:off x="1761853" y="349828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1" name="Shape 140"/>
          <p:cNvCxnSpPr>
            <a:stCxn id="187" idx="2"/>
            <a:endCxn id="184" idx="1"/>
          </p:cNvCxnSpPr>
          <p:nvPr/>
        </p:nvCxnSpPr>
        <p:spPr bwMode="gray">
          <a:xfrm rot="16200000" flipH="1">
            <a:off x="2316023"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2" name="Elbow Connector 253"/>
          <p:cNvCxnSpPr>
            <a:stCxn id="188" idx="2"/>
            <a:endCxn id="183" idx="1"/>
          </p:cNvCxnSpPr>
          <p:nvPr/>
        </p:nvCxnSpPr>
        <p:spPr bwMode="gray">
          <a:xfrm rot="16200000" flipH="1">
            <a:off x="2431479"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3" name="Straight Connector 142"/>
          <p:cNvCxnSpPr>
            <a:stCxn id="89" idx="3"/>
            <a:endCxn id="91" idx="1"/>
          </p:cNvCxnSpPr>
          <p:nvPr/>
        </p:nvCxnSpPr>
        <p:spPr bwMode="gray">
          <a:xfrm>
            <a:off x="3065855"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4" name="Straight Connector 143"/>
          <p:cNvCxnSpPr>
            <a:stCxn id="88" idx="3"/>
            <a:endCxn id="90" idx="1"/>
          </p:cNvCxnSpPr>
          <p:nvPr/>
        </p:nvCxnSpPr>
        <p:spPr bwMode="gray">
          <a:xfrm>
            <a:off x="3305991" y="383800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5" name="Shape 144"/>
          <p:cNvCxnSpPr>
            <a:stCxn id="195" idx="2"/>
            <a:endCxn id="181" idx="3"/>
          </p:cNvCxnSpPr>
          <p:nvPr/>
        </p:nvCxnSpPr>
        <p:spPr bwMode="gray">
          <a:xfrm rot="5400000">
            <a:off x="4149424" y="344284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6" name="Shape 145"/>
          <p:cNvCxnSpPr>
            <a:stCxn id="196" idx="2"/>
            <a:endCxn id="182" idx="3"/>
          </p:cNvCxnSpPr>
          <p:nvPr/>
        </p:nvCxnSpPr>
        <p:spPr bwMode="gray">
          <a:xfrm rot="5400000">
            <a:off x="4186368"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7" name="Shape 146"/>
          <p:cNvCxnSpPr>
            <a:stCxn id="193" idx="2"/>
            <a:endCxn id="177" idx="3"/>
          </p:cNvCxnSpPr>
          <p:nvPr/>
        </p:nvCxnSpPr>
        <p:spPr bwMode="gray">
          <a:xfrm rot="5400000">
            <a:off x="4394188"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8" name="Shape 147"/>
          <p:cNvCxnSpPr>
            <a:stCxn id="194" idx="2"/>
            <a:endCxn id="178" idx="3"/>
          </p:cNvCxnSpPr>
          <p:nvPr/>
        </p:nvCxnSpPr>
        <p:spPr bwMode="gray">
          <a:xfrm rot="5400000">
            <a:off x="4431132"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9" name="Shape 148"/>
          <p:cNvCxnSpPr>
            <a:stCxn id="172" idx="2"/>
            <a:endCxn id="166" idx="3"/>
          </p:cNvCxnSpPr>
          <p:nvPr/>
        </p:nvCxnSpPr>
        <p:spPr bwMode="gray">
          <a:xfrm rot="5400000">
            <a:off x="2362217"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0" name="Shape 149"/>
          <p:cNvCxnSpPr>
            <a:stCxn id="171" idx="2"/>
            <a:endCxn id="168" idx="3"/>
          </p:cNvCxnSpPr>
          <p:nvPr/>
        </p:nvCxnSpPr>
        <p:spPr bwMode="gray">
          <a:xfrm rot="5400000">
            <a:off x="2461501" y="437342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1" name="Shape 150"/>
          <p:cNvCxnSpPr>
            <a:stCxn id="169" idx="2"/>
            <a:endCxn id="160" idx="1"/>
          </p:cNvCxnSpPr>
          <p:nvPr/>
        </p:nvCxnSpPr>
        <p:spPr bwMode="gray">
          <a:xfrm rot="16200000" flipH="1">
            <a:off x="3694544"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2" name="Shape 151"/>
          <p:cNvCxnSpPr>
            <a:stCxn id="170" idx="2"/>
            <a:endCxn id="162" idx="1"/>
          </p:cNvCxnSpPr>
          <p:nvPr/>
        </p:nvCxnSpPr>
        <p:spPr bwMode="gray">
          <a:xfrm rot="16200000" flipH="1">
            <a:off x="3946228"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3" name="Shape 152"/>
          <p:cNvCxnSpPr>
            <a:stCxn id="175" idx="2"/>
            <a:endCxn id="167" idx="3"/>
          </p:cNvCxnSpPr>
          <p:nvPr/>
        </p:nvCxnSpPr>
        <p:spPr bwMode="gray">
          <a:xfrm rot="5400000">
            <a:off x="2484591" y="393008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4" name="Shape 153"/>
          <p:cNvCxnSpPr>
            <a:stCxn id="176" idx="2"/>
            <a:endCxn id="165" idx="3"/>
          </p:cNvCxnSpPr>
          <p:nvPr/>
        </p:nvCxnSpPr>
        <p:spPr bwMode="gray">
          <a:xfrm rot="5400000">
            <a:off x="2385307"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5" name="Shape 154"/>
          <p:cNvCxnSpPr>
            <a:stCxn id="174" idx="2"/>
            <a:endCxn id="161" idx="1"/>
          </p:cNvCxnSpPr>
          <p:nvPr/>
        </p:nvCxnSpPr>
        <p:spPr bwMode="gray">
          <a:xfrm rot="16200000" flipH="1">
            <a:off x="3558316"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6" name="Shape 155"/>
          <p:cNvCxnSpPr>
            <a:stCxn id="173" idx="2"/>
            <a:endCxn id="159" idx="1"/>
          </p:cNvCxnSpPr>
          <p:nvPr/>
        </p:nvCxnSpPr>
        <p:spPr bwMode="gray">
          <a:xfrm rot="16200000" flipH="1">
            <a:off x="3306632" y="402702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pic>
        <p:nvPicPr>
          <p:cNvPr id="104" name="Picture 12" descr="failure"/>
          <p:cNvPicPr>
            <a:picLocks noChangeAspect="1" noChangeArrowheads="1"/>
          </p:cNvPicPr>
          <p:nvPr/>
        </p:nvPicPr>
        <p:blipFill>
          <a:blip r:embed="rId8" cstate="print"/>
          <a:srcRect/>
          <a:stretch>
            <a:fillRect/>
          </a:stretch>
        </p:blipFill>
        <p:spPr bwMode="gray">
          <a:xfrm>
            <a:off x="2892977" y="2364001"/>
            <a:ext cx="581025" cy="528638"/>
          </a:xfrm>
          <a:prstGeom prst="rect">
            <a:avLst/>
          </a:prstGeom>
          <a:noFill/>
          <a:ln w="9525">
            <a:noFill/>
            <a:miter lim="800000"/>
            <a:headEnd/>
            <a:tailEnd/>
          </a:ln>
        </p:spPr>
      </p:pic>
      <p:pic>
        <p:nvPicPr>
          <p:cNvPr id="84" name="Picture 12" descr="failure"/>
          <p:cNvPicPr>
            <a:picLocks noChangeAspect="1" noChangeArrowheads="1"/>
          </p:cNvPicPr>
          <p:nvPr/>
        </p:nvPicPr>
        <p:blipFill>
          <a:blip r:embed="rId8" cstate="print"/>
          <a:srcRect/>
          <a:stretch>
            <a:fillRect/>
          </a:stretch>
        </p:blipFill>
        <p:spPr bwMode="gray">
          <a:xfrm>
            <a:off x="3054612" y="3587819"/>
            <a:ext cx="581025" cy="528638"/>
          </a:xfrm>
          <a:prstGeom prst="rect">
            <a:avLst/>
          </a:prstGeom>
          <a:noFill/>
          <a:ln w="9525">
            <a:noFill/>
            <a:miter lim="800000"/>
            <a:headEnd/>
            <a:tailEnd/>
          </a:ln>
        </p:spPr>
      </p:pic>
      <p:pic>
        <p:nvPicPr>
          <p:cNvPr id="85" name="Picture 12" descr="failure"/>
          <p:cNvPicPr>
            <a:picLocks noChangeAspect="1" noChangeArrowheads="1"/>
          </p:cNvPicPr>
          <p:nvPr/>
        </p:nvPicPr>
        <p:blipFill>
          <a:blip r:embed="rId8" cstate="print"/>
          <a:srcRect/>
          <a:stretch>
            <a:fillRect/>
          </a:stretch>
        </p:blipFill>
        <p:spPr bwMode="gray">
          <a:xfrm>
            <a:off x="3100795" y="3929565"/>
            <a:ext cx="581025" cy="528638"/>
          </a:xfrm>
          <a:prstGeom prst="rect">
            <a:avLst/>
          </a:prstGeom>
          <a:noFill/>
          <a:ln w="9525">
            <a:noFill/>
            <a:miter lim="800000"/>
            <a:headEnd/>
            <a:tailEnd/>
          </a:ln>
        </p:spPr>
      </p:pic>
      <p:pic>
        <p:nvPicPr>
          <p:cNvPr id="221" name="Picture 12" descr="failure"/>
          <p:cNvPicPr>
            <a:picLocks noChangeAspect="1" noChangeArrowheads="1"/>
          </p:cNvPicPr>
          <p:nvPr/>
        </p:nvPicPr>
        <p:blipFill>
          <a:blip r:embed="rId8" cstate="print"/>
          <a:srcRect/>
          <a:stretch>
            <a:fillRect/>
          </a:stretch>
        </p:blipFill>
        <p:spPr bwMode="gray">
          <a:xfrm>
            <a:off x="3202401" y="2532783"/>
            <a:ext cx="581025" cy="528638"/>
          </a:xfrm>
          <a:prstGeom prst="rect">
            <a:avLst/>
          </a:prstGeom>
          <a:noFill/>
          <a:ln w="9525">
            <a:noFill/>
            <a:miter lim="800000"/>
            <a:headEnd/>
            <a:tailEnd/>
          </a:ln>
        </p:spPr>
      </p:pic>
      <p:sp>
        <p:nvSpPr>
          <p:cNvPr id="157" name="Rectangle 156"/>
          <p:cNvSpPr/>
          <p:nvPr/>
        </p:nvSpPr>
        <p:spPr bwMode="gray">
          <a:xfrm>
            <a:off x="34627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58" name="Rectangle 157"/>
          <p:cNvSpPr/>
          <p:nvPr/>
        </p:nvSpPr>
        <p:spPr bwMode="gray">
          <a:xfrm>
            <a:off x="24461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dirty="0" smtClean="0"/>
              <a:t>Interconnect and Host Failure</a:t>
            </a:r>
            <a:endParaRPr lang="en-US" dirty="0"/>
          </a:p>
        </p:txBody>
      </p:sp>
      <p:cxnSp>
        <p:nvCxnSpPr>
          <p:cNvPr id="74" name="Straight Connector 73"/>
          <p:cNvCxnSpPr/>
          <p:nvPr/>
        </p:nvCxnSpPr>
        <p:spPr bwMode="gray">
          <a:xfrm rot="5400000">
            <a:off x="1061960"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75" name="Rectangle 74"/>
          <p:cNvSpPr/>
          <p:nvPr/>
        </p:nvSpPr>
        <p:spPr bwMode="gray">
          <a:xfrm>
            <a:off x="2433912"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76" name="Rectangle 75"/>
          <p:cNvSpPr/>
          <p:nvPr/>
        </p:nvSpPr>
        <p:spPr bwMode="gray">
          <a:xfrm>
            <a:off x="3614862"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sp>
        <p:nvSpPr>
          <p:cNvPr id="79" name="Rectangle 78"/>
          <p:cNvSpPr/>
          <p:nvPr/>
        </p:nvSpPr>
        <p:spPr bwMode="gray">
          <a:xfrm>
            <a:off x="1085419" y="1172589"/>
            <a:ext cx="1268296" cy="276999"/>
          </a:xfrm>
          <a:prstGeom prst="rect">
            <a:avLst/>
          </a:prstGeom>
        </p:spPr>
        <p:txBody>
          <a:bodyPr wrap="none">
            <a:spAutoFit/>
          </a:bodyPr>
          <a:lstStyle/>
          <a:p>
            <a:pPr algn="l">
              <a:spcBef>
                <a:spcPct val="50000"/>
              </a:spcBef>
            </a:pPr>
            <a:r>
              <a:rPr lang="en-US" sz="1200" dirty="0" smtClean="0"/>
              <a:t>Data Center #1</a:t>
            </a:r>
            <a:endParaRPr lang="en-US" sz="1200" dirty="0"/>
          </a:p>
        </p:txBody>
      </p:sp>
      <p:sp>
        <p:nvSpPr>
          <p:cNvPr id="80" name="Rectangle 79"/>
          <p:cNvSpPr/>
          <p:nvPr/>
        </p:nvSpPr>
        <p:spPr bwMode="gray">
          <a:xfrm>
            <a:off x="3306766" y="1172589"/>
            <a:ext cx="1268296" cy="276999"/>
          </a:xfrm>
          <a:prstGeom prst="rect">
            <a:avLst/>
          </a:prstGeom>
        </p:spPr>
        <p:txBody>
          <a:bodyPr wrap="none">
            <a:spAutoFit/>
          </a:bodyPr>
          <a:lstStyle/>
          <a:p>
            <a:pPr algn="l">
              <a:spcBef>
                <a:spcPct val="50000"/>
              </a:spcBef>
            </a:pPr>
            <a:r>
              <a:rPr lang="en-US" sz="1200" dirty="0" smtClean="0"/>
              <a:t>Data Center #2</a:t>
            </a:r>
            <a:endParaRPr lang="en-US" sz="1200" dirty="0"/>
          </a:p>
        </p:txBody>
      </p:sp>
      <p:grpSp>
        <p:nvGrpSpPr>
          <p:cNvPr id="2" name="Group 80"/>
          <p:cNvGrpSpPr/>
          <p:nvPr/>
        </p:nvGrpSpPr>
        <p:grpSpPr bwMode="gray">
          <a:xfrm>
            <a:off x="5907381" y="1255713"/>
            <a:ext cx="3213066" cy="3657598"/>
            <a:chOff x="9144000" y="2506320"/>
            <a:chExt cx="3213066" cy="3657598"/>
          </a:xfrm>
        </p:grpSpPr>
        <p:sp>
          <p:nvSpPr>
            <p:cNvPr id="82" name="Text Box 38"/>
            <p:cNvSpPr txBox="1">
              <a:spLocks noChangeArrowheads="1"/>
            </p:cNvSpPr>
            <p:nvPr/>
          </p:nvSpPr>
          <p:spPr bwMode="gray">
            <a:xfrm>
              <a:off x="9144000" y="3055375"/>
              <a:ext cx="3213066" cy="3108543"/>
            </a:xfrm>
            <a:prstGeom prst="rect">
              <a:avLst/>
            </a:prstGeom>
            <a:noFill/>
            <a:ln w="9525">
              <a:noFill/>
              <a:miter lim="800000"/>
              <a:headEnd/>
              <a:tailEnd/>
            </a:ln>
            <a:effectLst/>
          </p:spPr>
          <p:txBody>
            <a:bodyPr wrap="square">
              <a:spAutoFit/>
            </a:bodyPr>
            <a:lstStyle/>
            <a:p>
              <a:pPr marL="230188" indent="-230188" eaLnBrk="0" hangingPunct="0">
                <a:spcBef>
                  <a:spcPct val="15000"/>
                </a:spcBef>
                <a:spcAft>
                  <a:spcPct val="15000"/>
                </a:spcAft>
                <a:buFont typeface="Wingdings 2" pitchFamily="18" charset="2"/>
                <a:buChar char="¡"/>
              </a:pPr>
              <a:r>
                <a:rPr lang="en-US" dirty="0" smtClean="0">
                  <a:ea typeface="ＭＳ Ｐゴシック" pitchFamily="-50" charset="-128"/>
                </a:rPr>
                <a:t>Host1 and Host2 clustered</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To avoid “split brain”, perform a site failover</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One step failover with </a:t>
              </a:r>
              <a:br>
                <a:rPr lang="en-US" dirty="0" smtClean="0">
                  <a:ea typeface="ＭＳ Ｐゴシック" pitchFamily="-50" charset="-128"/>
                </a:rPr>
              </a:br>
              <a:r>
                <a:rPr lang="en-US" sz="1800" dirty="0" err="1" smtClean="0">
                  <a:latin typeface="Courier New" pitchFamily="49" charset="0"/>
                  <a:ea typeface="ＭＳ Ｐゴシック" pitchFamily="-50" charset="-128"/>
                  <a:cs typeface="Courier New" pitchFamily="49" charset="0"/>
                </a:rPr>
                <a:t>cf</a:t>
              </a:r>
              <a:r>
                <a:rPr lang="en-US" sz="1800" dirty="0" smtClean="0">
                  <a:latin typeface="Courier New" pitchFamily="49" charset="0"/>
                  <a:ea typeface="ＭＳ Ｐゴシック" pitchFamily="-50" charset="-128"/>
                  <a:cs typeface="Courier New" pitchFamily="49" charset="0"/>
                </a:rPr>
                <a:t> </a:t>
              </a:r>
              <a:r>
                <a:rPr lang="en-US" sz="1800" dirty="0" err="1" smtClean="0">
                  <a:latin typeface="Courier New" pitchFamily="49" charset="0"/>
                  <a:ea typeface="ＭＳ Ｐゴシック" pitchFamily="-50" charset="-128"/>
                  <a:cs typeface="Courier New" pitchFamily="49" charset="0"/>
                </a:rPr>
                <a:t>forcetakeover</a:t>
              </a:r>
              <a:r>
                <a:rPr lang="en-US" sz="1800" dirty="0" smtClean="0">
                  <a:latin typeface="Courier New" pitchFamily="49" charset="0"/>
                  <a:ea typeface="ＭＳ Ｐゴシック" pitchFamily="-50" charset="-128"/>
                  <a:cs typeface="Courier New" pitchFamily="49" charset="0"/>
                </a:rPr>
                <a:t> –d </a:t>
              </a:r>
              <a:r>
                <a:rPr lang="en-US" dirty="0" smtClean="0">
                  <a:ea typeface="ＭＳ Ｐゴシック" pitchFamily="-50" charset="-128"/>
                </a:rPr>
                <a:t>command</a:t>
              </a:r>
            </a:p>
            <a:p>
              <a:pPr marL="230188" indent="-230188" algn="l" eaLnBrk="0" hangingPunct="0">
                <a:spcBef>
                  <a:spcPct val="15000"/>
                </a:spcBef>
                <a:spcAft>
                  <a:spcPct val="15000"/>
                </a:spcAft>
                <a:buFont typeface="Wingdings 2" pitchFamily="18" charset="2"/>
                <a:buChar char="¡"/>
              </a:pPr>
              <a:r>
                <a:rPr lang="en-US" dirty="0" smtClean="0">
                  <a:ea typeface="ＭＳ Ｐゴシック" pitchFamily="-50" charset="-128"/>
                </a:rPr>
                <a:t>Make sure to shut down the System1</a:t>
              </a:r>
            </a:p>
          </p:txBody>
        </p:sp>
        <p:sp>
          <p:nvSpPr>
            <p:cNvPr id="83" name="Rectangle 39"/>
            <p:cNvSpPr>
              <a:spLocks noChangeArrowheads="1"/>
            </p:cNvSpPr>
            <p:nvPr/>
          </p:nvSpPr>
          <p:spPr bwMode="gray">
            <a:xfrm>
              <a:off x="9258429" y="2506320"/>
              <a:ext cx="2887533" cy="446087"/>
            </a:xfrm>
            <a:prstGeom prst="rect">
              <a:avLst/>
            </a:prstGeom>
            <a:solidFill>
              <a:schemeClr val="tx2"/>
            </a:solidFill>
            <a:ln w="9525">
              <a:noFill/>
              <a:miter lim="800000"/>
              <a:headEnd/>
              <a:tailEnd/>
            </a:ln>
            <a:effectLst/>
          </p:spPr>
          <p:txBody>
            <a:bodyPr wrap="none" anchor="ctr"/>
            <a:lstStyle/>
            <a:p>
              <a:pPr algn="l" eaLnBrk="0" hangingPunct="0"/>
              <a:r>
                <a:rPr lang="en-US" sz="2200" dirty="0" smtClean="0">
                  <a:solidFill>
                    <a:schemeClr val="bg1"/>
                  </a:solidFill>
                  <a:ea typeface="ＭＳ Ｐゴシック" pitchFamily="-50" charset="-128"/>
                </a:rPr>
                <a:t>Recovery</a:t>
              </a:r>
            </a:p>
          </p:txBody>
        </p:sp>
      </p:grpSp>
      <p:grpSp>
        <p:nvGrpSpPr>
          <p:cNvPr id="3" name="Group 225"/>
          <p:cNvGrpSpPr/>
          <p:nvPr/>
        </p:nvGrpSpPr>
        <p:grpSpPr bwMode="gray">
          <a:xfrm>
            <a:off x="1122363" y="1532793"/>
            <a:ext cx="4433310" cy="3559787"/>
            <a:chOff x="1122363" y="1532793"/>
            <a:chExt cx="4433310" cy="3559787"/>
          </a:xfrm>
        </p:grpSpPr>
        <p:grpSp>
          <p:nvGrpSpPr>
            <p:cNvPr id="4" name="Group 83"/>
            <p:cNvGrpSpPr/>
            <p:nvPr/>
          </p:nvGrpSpPr>
          <p:grpSpPr bwMode="gray">
            <a:xfrm>
              <a:off x="1122363" y="1532793"/>
              <a:ext cx="4433310" cy="3559787"/>
              <a:chOff x="1122363" y="1532793"/>
              <a:chExt cx="4433310" cy="3559787"/>
            </a:xfrm>
          </p:grpSpPr>
          <p:grpSp>
            <p:nvGrpSpPr>
              <p:cNvPr id="5" name="Group 70"/>
              <p:cNvGrpSpPr/>
              <p:nvPr/>
            </p:nvGrpSpPr>
            <p:grpSpPr bwMode="gray">
              <a:xfrm>
                <a:off x="1122363" y="1532793"/>
                <a:ext cx="4433310" cy="3559787"/>
                <a:chOff x="1122363" y="1255713"/>
                <a:chExt cx="4433310" cy="3559787"/>
              </a:xfrm>
            </p:grpSpPr>
            <p:cxnSp>
              <p:nvCxnSpPr>
                <p:cNvPr id="88" name="Straight Connector 87"/>
                <p:cNvCxnSpPr>
                  <a:stCxn id="95" idx="2"/>
                  <a:endCxn id="136" idx="0"/>
                </p:cNvCxnSpPr>
                <p:nvPr/>
              </p:nvCxnSpPr>
              <p:spPr bwMode="gray">
                <a:xfrm rot="16200000" flipH="1">
                  <a:off x="4443048" y="270232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89" name="Straight Connector 88"/>
                <p:cNvCxnSpPr>
                  <a:stCxn id="101" idx="2"/>
                  <a:endCxn id="134" idx="0"/>
                </p:cNvCxnSpPr>
                <p:nvPr/>
              </p:nvCxnSpPr>
              <p:spPr bwMode="gray">
                <a:xfrm rot="16200000" flipH="1">
                  <a:off x="1400388" y="270232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90" name="Picture 4" descr="fibre_channel_switch_fabric"/>
                <p:cNvPicPr>
                  <a:picLocks noChangeAspect="1" noChangeArrowheads="1"/>
                </p:cNvPicPr>
                <p:nvPr/>
              </p:nvPicPr>
              <p:blipFill>
                <a:blip r:embed="rId3" cstate="print"/>
                <a:srcRect/>
                <a:stretch>
                  <a:fillRect/>
                </a:stretch>
              </p:blipFill>
              <p:spPr bwMode="gray">
                <a:xfrm>
                  <a:off x="2711631" y="3455533"/>
                  <a:ext cx="594360" cy="210790"/>
                </a:xfrm>
                <a:prstGeom prst="rect">
                  <a:avLst/>
                </a:prstGeom>
                <a:noFill/>
                <a:ln w="9525">
                  <a:noFill/>
                  <a:miter lim="800000"/>
                  <a:headEnd/>
                  <a:tailEnd/>
                </a:ln>
              </p:spPr>
            </p:pic>
            <p:pic>
              <p:nvPicPr>
                <p:cNvPr id="91" name="Picture 4" descr="fibre_channel_switch_fabric"/>
                <p:cNvPicPr>
                  <a:picLocks noChangeAspect="1" noChangeArrowheads="1"/>
                </p:cNvPicPr>
                <p:nvPr/>
              </p:nvPicPr>
              <p:blipFill>
                <a:blip r:embed="rId3" cstate="print"/>
                <a:srcRect/>
                <a:stretch>
                  <a:fillRect/>
                </a:stretch>
              </p:blipFill>
              <p:spPr bwMode="gray">
                <a:xfrm>
                  <a:off x="2471495" y="3875787"/>
                  <a:ext cx="594360" cy="210790"/>
                </a:xfrm>
                <a:prstGeom prst="rect">
                  <a:avLst/>
                </a:prstGeom>
                <a:noFill/>
                <a:ln w="9525">
                  <a:noFill/>
                  <a:miter lim="800000"/>
                  <a:headEnd/>
                  <a:tailEnd/>
                </a:ln>
              </p:spPr>
            </p:pic>
            <p:pic>
              <p:nvPicPr>
                <p:cNvPr id="92" name="Picture 4" descr="fibre_channel_switch_fabric"/>
                <p:cNvPicPr>
                  <a:picLocks noChangeAspect="1" noChangeArrowheads="1"/>
                </p:cNvPicPr>
                <p:nvPr/>
              </p:nvPicPr>
              <p:blipFill>
                <a:blip r:embed="rId3" cstate="print"/>
                <a:srcRect/>
                <a:stretch>
                  <a:fillRect/>
                </a:stretch>
              </p:blipFill>
              <p:spPr bwMode="gray">
                <a:xfrm>
                  <a:off x="3372045" y="3455533"/>
                  <a:ext cx="594360" cy="210790"/>
                </a:xfrm>
                <a:prstGeom prst="rect">
                  <a:avLst/>
                </a:prstGeom>
                <a:noFill/>
                <a:ln w="9525">
                  <a:noFill/>
                  <a:miter lim="800000"/>
                  <a:headEnd/>
                  <a:tailEnd/>
                </a:ln>
              </p:spPr>
            </p:pic>
            <p:pic>
              <p:nvPicPr>
                <p:cNvPr id="93" name="Picture 4" descr="fibre_channel_switch_fabric"/>
                <p:cNvPicPr>
                  <a:picLocks noChangeAspect="1" noChangeArrowheads="1"/>
                </p:cNvPicPr>
                <p:nvPr/>
              </p:nvPicPr>
              <p:blipFill>
                <a:blip r:embed="rId3" cstate="print"/>
                <a:srcRect/>
                <a:stretch>
                  <a:fillRect/>
                </a:stretch>
              </p:blipFill>
              <p:spPr bwMode="gray">
                <a:xfrm>
                  <a:off x="3612181" y="3875787"/>
                  <a:ext cx="594360" cy="210790"/>
                </a:xfrm>
                <a:prstGeom prst="rect">
                  <a:avLst/>
                </a:prstGeom>
                <a:noFill/>
                <a:ln w="9525">
                  <a:noFill/>
                  <a:miter lim="800000"/>
                  <a:headEnd/>
                  <a:tailEnd/>
                </a:ln>
              </p:spPr>
            </p:pic>
            <p:grpSp>
              <p:nvGrpSpPr>
                <p:cNvPr id="6" name="Group 80"/>
                <p:cNvGrpSpPr/>
                <p:nvPr/>
              </p:nvGrpSpPr>
              <p:grpSpPr bwMode="gray">
                <a:xfrm>
                  <a:off x="4209517" y="1255713"/>
                  <a:ext cx="1301663" cy="542454"/>
                  <a:chOff x="-353132" y="2505075"/>
                  <a:chExt cx="1301663" cy="542454"/>
                </a:xfrm>
              </p:grpSpPr>
              <p:pic>
                <p:nvPicPr>
                  <p:cNvPr id="221"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22"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95" name="Picture 4" descr="fibre_channel_switch_fabric"/>
                <p:cNvPicPr>
                  <a:picLocks noChangeAspect="1" noChangeArrowheads="1"/>
                </p:cNvPicPr>
                <p:nvPr/>
              </p:nvPicPr>
              <p:blipFill>
                <a:blip r:embed="rId3" cstate="print"/>
                <a:srcRect/>
                <a:stretch>
                  <a:fillRect/>
                </a:stretch>
              </p:blipFill>
              <p:spPr bwMode="gray">
                <a:xfrm>
                  <a:off x="4422316" y="2215084"/>
                  <a:ext cx="594360" cy="210790"/>
                </a:xfrm>
                <a:prstGeom prst="rect">
                  <a:avLst/>
                </a:prstGeom>
                <a:noFill/>
                <a:ln w="9525">
                  <a:noFill/>
                  <a:miter lim="800000"/>
                  <a:headEnd/>
                  <a:tailEnd/>
                </a:ln>
              </p:spPr>
            </p:pic>
            <p:pic>
              <p:nvPicPr>
                <p:cNvPr id="96" name="Picture 4" descr="fibre_channel_switch_fabric"/>
                <p:cNvPicPr>
                  <a:picLocks noChangeAspect="1" noChangeArrowheads="1"/>
                </p:cNvPicPr>
                <p:nvPr/>
              </p:nvPicPr>
              <p:blipFill>
                <a:blip r:embed="rId3" cstate="print"/>
                <a:srcRect/>
                <a:stretch>
                  <a:fillRect/>
                </a:stretch>
              </p:blipFill>
              <p:spPr bwMode="gray">
                <a:xfrm>
                  <a:off x="4704020" y="2358248"/>
                  <a:ext cx="594360" cy="210790"/>
                </a:xfrm>
                <a:prstGeom prst="rect">
                  <a:avLst/>
                </a:prstGeom>
                <a:noFill/>
                <a:ln w="9525">
                  <a:noFill/>
                  <a:miter lim="800000"/>
                  <a:headEnd/>
                  <a:tailEnd/>
                </a:ln>
              </p:spPr>
            </p:pic>
            <p:pic>
              <p:nvPicPr>
                <p:cNvPr id="97" name="Picture 20" descr="FCStorageShelf"/>
                <p:cNvPicPr>
                  <a:picLocks noChangeAspect="1" noChangeArrowheads="1"/>
                </p:cNvPicPr>
                <p:nvPr/>
              </p:nvPicPr>
              <p:blipFill>
                <a:blip r:embed="rId6" cstate="print"/>
                <a:srcRect/>
                <a:stretch>
                  <a:fillRect/>
                </a:stretch>
              </p:blipFill>
              <p:spPr bwMode="gray">
                <a:xfrm>
                  <a:off x="4165023" y="4165630"/>
                  <a:ext cx="1390650" cy="312738"/>
                </a:xfrm>
                <a:prstGeom prst="rect">
                  <a:avLst/>
                </a:prstGeom>
                <a:noFill/>
                <a:ln w="9525">
                  <a:noFill/>
                  <a:miter lim="800000"/>
                  <a:headEnd/>
                  <a:tailEnd/>
                </a:ln>
              </p:spPr>
            </p:pic>
            <p:pic>
              <p:nvPicPr>
                <p:cNvPr id="98" name="Picture 22" descr="FAS3000_SingleCont"/>
                <p:cNvPicPr>
                  <a:picLocks noChangeAspect="1" noChangeArrowheads="1"/>
                </p:cNvPicPr>
                <p:nvPr/>
              </p:nvPicPr>
              <p:blipFill>
                <a:blip r:embed="rId7" cstate="print"/>
                <a:srcRect/>
                <a:stretch>
                  <a:fillRect/>
                </a:stretch>
              </p:blipFill>
              <p:spPr bwMode="gray">
                <a:xfrm>
                  <a:off x="4166611" y="2985955"/>
                  <a:ext cx="1387475" cy="390525"/>
                </a:xfrm>
                <a:prstGeom prst="rect">
                  <a:avLst/>
                </a:prstGeom>
                <a:noFill/>
                <a:ln w="9525">
                  <a:noFill/>
                  <a:miter lim="800000"/>
                  <a:headEnd/>
                  <a:tailEnd/>
                </a:ln>
              </p:spPr>
            </p:pic>
            <p:pic>
              <p:nvPicPr>
                <p:cNvPr id="99" name="Picture 20" descr="FCStorageShelf"/>
                <p:cNvPicPr>
                  <a:picLocks noChangeAspect="1" noChangeArrowheads="1"/>
                </p:cNvPicPr>
                <p:nvPr/>
              </p:nvPicPr>
              <p:blipFill>
                <a:blip r:embed="rId6" cstate="print"/>
                <a:srcRect/>
                <a:stretch>
                  <a:fillRect/>
                </a:stretch>
              </p:blipFill>
              <p:spPr bwMode="gray">
                <a:xfrm>
                  <a:off x="4165023" y="4502762"/>
                  <a:ext cx="1390650" cy="312738"/>
                </a:xfrm>
                <a:prstGeom prst="rect">
                  <a:avLst/>
                </a:prstGeom>
                <a:noFill/>
                <a:ln w="9525">
                  <a:noFill/>
                  <a:miter lim="800000"/>
                  <a:headEnd/>
                  <a:tailEnd/>
                </a:ln>
              </p:spPr>
            </p:pic>
            <p:grpSp>
              <p:nvGrpSpPr>
                <p:cNvPr id="7" name="Group 80"/>
                <p:cNvGrpSpPr/>
                <p:nvPr/>
              </p:nvGrpSpPr>
              <p:grpSpPr bwMode="gray">
                <a:xfrm>
                  <a:off x="1166857" y="1255713"/>
                  <a:ext cx="1301663" cy="542454"/>
                  <a:chOff x="-353132" y="2505075"/>
                  <a:chExt cx="1301663" cy="542454"/>
                </a:xfrm>
              </p:grpSpPr>
              <p:pic>
                <p:nvPicPr>
                  <p:cNvPr id="219"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20"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01" name="Picture 4" descr="fibre_channel_switch_fabric"/>
                <p:cNvPicPr>
                  <a:picLocks noChangeAspect="1" noChangeArrowheads="1"/>
                </p:cNvPicPr>
                <p:nvPr/>
              </p:nvPicPr>
              <p:blipFill>
                <a:blip r:embed="rId3" cstate="print"/>
                <a:srcRect/>
                <a:stretch>
                  <a:fillRect/>
                </a:stretch>
              </p:blipFill>
              <p:spPr bwMode="gray">
                <a:xfrm>
                  <a:off x="1379656" y="2215084"/>
                  <a:ext cx="594360" cy="210790"/>
                </a:xfrm>
                <a:prstGeom prst="rect">
                  <a:avLst/>
                </a:prstGeom>
                <a:noFill/>
                <a:ln w="9525">
                  <a:noFill/>
                  <a:miter lim="800000"/>
                  <a:headEnd/>
                  <a:tailEnd/>
                </a:ln>
              </p:spPr>
            </p:pic>
            <p:pic>
              <p:nvPicPr>
                <p:cNvPr id="102" name="Picture 4" descr="fibre_channel_switch_fabric"/>
                <p:cNvPicPr>
                  <a:picLocks noChangeAspect="1" noChangeArrowheads="1"/>
                </p:cNvPicPr>
                <p:nvPr/>
              </p:nvPicPr>
              <p:blipFill>
                <a:blip r:embed="rId3" cstate="print"/>
                <a:srcRect/>
                <a:stretch>
                  <a:fillRect/>
                </a:stretch>
              </p:blipFill>
              <p:spPr bwMode="gray">
                <a:xfrm>
                  <a:off x="1661360" y="2358248"/>
                  <a:ext cx="594360" cy="210790"/>
                </a:xfrm>
                <a:prstGeom prst="rect">
                  <a:avLst/>
                </a:prstGeom>
                <a:noFill/>
                <a:ln w="9525">
                  <a:noFill/>
                  <a:miter lim="800000"/>
                  <a:headEnd/>
                  <a:tailEnd/>
                </a:ln>
              </p:spPr>
            </p:pic>
            <p:pic>
              <p:nvPicPr>
                <p:cNvPr id="103" name="Picture 20" descr="FCStorageShelf"/>
                <p:cNvPicPr>
                  <a:picLocks noChangeAspect="1" noChangeArrowheads="1"/>
                </p:cNvPicPr>
                <p:nvPr/>
              </p:nvPicPr>
              <p:blipFill>
                <a:blip r:embed="rId6" cstate="print"/>
                <a:srcRect/>
                <a:stretch>
                  <a:fillRect/>
                </a:stretch>
              </p:blipFill>
              <p:spPr bwMode="gray">
                <a:xfrm>
                  <a:off x="1122363" y="4165630"/>
                  <a:ext cx="1390650" cy="312738"/>
                </a:xfrm>
                <a:prstGeom prst="rect">
                  <a:avLst/>
                </a:prstGeom>
                <a:noFill/>
                <a:ln w="9525">
                  <a:noFill/>
                  <a:miter lim="800000"/>
                  <a:headEnd/>
                  <a:tailEnd/>
                </a:ln>
              </p:spPr>
            </p:pic>
            <p:pic>
              <p:nvPicPr>
                <p:cNvPr id="104" name="Picture 22" descr="FAS3000_SingleCont"/>
                <p:cNvPicPr>
                  <a:picLocks noChangeAspect="1" noChangeArrowheads="1"/>
                </p:cNvPicPr>
                <p:nvPr/>
              </p:nvPicPr>
              <p:blipFill>
                <a:blip r:embed="rId7" cstate="print"/>
                <a:srcRect/>
                <a:stretch>
                  <a:fillRect/>
                </a:stretch>
              </p:blipFill>
              <p:spPr bwMode="gray">
                <a:xfrm>
                  <a:off x="1123951" y="2985955"/>
                  <a:ext cx="1387475" cy="390525"/>
                </a:xfrm>
                <a:prstGeom prst="rect">
                  <a:avLst/>
                </a:prstGeom>
                <a:noFill/>
                <a:ln w="9525">
                  <a:noFill/>
                  <a:miter lim="800000"/>
                  <a:headEnd/>
                  <a:tailEnd/>
                </a:ln>
              </p:spPr>
            </p:pic>
            <p:pic>
              <p:nvPicPr>
                <p:cNvPr id="105" name="Picture 20" descr="FCStorageShelf"/>
                <p:cNvPicPr>
                  <a:picLocks noChangeAspect="1" noChangeArrowheads="1"/>
                </p:cNvPicPr>
                <p:nvPr/>
              </p:nvPicPr>
              <p:blipFill>
                <a:blip r:embed="rId6" cstate="print"/>
                <a:srcRect/>
                <a:stretch>
                  <a:fillRect/>
                </a:stretch>
              </p:blipFill>
              <p:spPr bwMode="gray">
                <a:xfrm>
                  <a:off x="1122363" y="4502762"/>
                  <a:ext cx="1390650" cy="312738"/>
                </a:xfrm>
                <a:prstGeom prst="rect">
                  <a:avLst/>
                </a:prstGeom>
                <a:noFill/>
                <a:ln w="9525">
                  <a:noFill/>
                  <a:miter lim="800000"/>
                  <a:headEnd/>
                  <a:tailEnd/>
                </a:ln>
              </p:spPr>
            </p:pic>
            <p:grpSp>
              <p:nvGrpSpPr>
                <p:cNvPr id="8" name="Group 120"/>
                <p:cNvGrpSpPr/>
                <p:nvPr/>
              </p:nvGrpSpPr>
              <p:grpSpPr bwMode="gray">
                <a:xfrm>
                  <a:off x="1560946" y="2216727"/>
                  <a:ext cx="526467" cy="217055"/>
                  <a:chOff x="1560946" y="2216727"/>
                  <a:chExt cx="526467" cy="217055"/>
                </a:xfrm>
                <a:noFill/>
              </p:grpSpPr>
              <p:grpSp>
                <p:nvGrpSpPr>
                  <p:cNvPr id="9" name="Group 116"/>
                  <p:cNvGrpSpPr/>
                  <p:nvPr/>
                </p:nvGrpSpPr>
                <p:grpSpPr bwMode="gray">
                  <a:xfrm>
                    <a:off x="1560946" y="2216727"/>
                    <a:ext cx="235527" cy="83127"/>
                    <a:chOff x="2650836" y="2179782"/>
                    <a:chExt cx="235527" cy="83127"/>
                  </a:xfrm>
                  <a:grpFill/>
                </p:grpSpPr>
                <p:sp>
                  <p:nvSpPr>
                    <p:cNvPr id="217"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8" name="Rectangle 217"/>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0" name="Group 117"/>
                  <p:cNvGrpSpPr/>
                  <p:nvPr/>
                </p:nvGrpSpPr>
                <p:grpSpPr bwMode="gray">
                  <a:xfrm>
                    <a:off x="1851886" y="2350655"/>
                    <a:ext cx="235527" cy="83127"/>
                    <a:chOff x="2650836" y="2179782"/>
                    <a:chExt cx="235527" cy="83127"/>
                  </a:xfrm>
                  <a:grpFill/>
                </p:grpSpPr>
                <p:sp>
                  <p:nvSpPr>
                    <p:cNvPr id="215" name="Rectangle 2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6" name="Rectangle 21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1" name="Group 121"/>
                <p:cNvGrpSpPr/>
                <p:nvPr/>
              </p:nvGrpSpPr>
              <p:grpSpPr bwMode="gray">
                <a:xfrm>
                  <a:off x="4605628" y="2216727"/>
                  <a:ext cx="526467" cy="217055"/>
                  <a:chOff x="1560946" y="2216727"/>
                  <a:chExt cx="526467" cy="217055"/>
                </a:xfrm>
                <a:noFill/>
              </p:grpSpPr>
              <p:grpSp>
                <p:nvGrpSpPr>
                  <p:cNvPr id="12" name="Group 116"/>
                  <p:cNvGrpSpPr/>
                  <p:nvPr/>
                </p:nvGrpSpPr>
                <p:grpSpPr bwMode="gray">
                  <a:xfrm>
                    <a:off x="1560946" y="2216727"/>
                    <a:ext cx="235527" cy="83127"/>
                    <a:chOff x="2650836" y="2179782"/>
                    <a:chExt cx="235527" cy="83127"/>
                  </a:xfrm>
                  <a:grpFill/>
                </p:grpSpPr>
                <p:sp>
                  <p:nvSpPr>
                    <p:cNvPr id="211"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2" name="Rectangle 211"/>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17"/>
                  <p:cNvGrpSpPr/>
                  <p:nvPr/>
                </p:nvGrpSpPr>
                <p:grpSpPr bwMode="gray">
                  <a:xfrm>
                    <a:off x="1851886" y="2350655"/>
                    <a:ext cx="235527" cy="83127"/>
                    <a:chOff x="2650836" y="2179782"/>
                    <a:chExt cx="235527" cy="83127"/>
                  </a:xfrm>
                  <a:grpFill/>
                </p:grpSpPr>
                <p:sp>
                  <p:nvSpPr>
                    <p:cNvPr id="209" name="Rectangle 208"/>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0"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4" name="Group 132"/>
                <p:cNvGrpSpPr/>
                <p:nvPr/>
              </p:nvGrpSpPr>
              <p:grpSpPr bwMode="gray">
                <a:xfrm>
                  <a:off x="1371614" y="1704135"/>
                  <a:ext cx="235527" cy="83127"/>
                  <a:chOff x="1713346" y="2369127"/>
                  <a:chExt cx="235527" cy="83127"/>
                </a:xfrm>
                <a:noFill/>
              </p:grpSpPr>
              <p:sp>
                <p:nvSpPr>
                  <p:cNvPr id="205" name="Rectangle 20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6" name="Rectangle 20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5" name="Group 133"/>
                <p:cNvGrpSpPr/>
                <p:nvPr/>
              </p:nvGrpSpPr>
              <p:grpSpPr bwMode="gray">
                <a:xfrm>
                  <a:off x="2041250" y="1704135"/>
                  <a:ext cx="235527" cy="83127"/>
                  <a:chOff x="1713346" y="2369127"/>
                  <a:chExt cx="235527" cy="83127"/>
                </a:xfrm>
                <a:noFill/>
              </p:grpSpPr>
              <p:sp>
                <p:nvSpPr>
                  <p:cNvPr id="203" name="Rectangle 20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4" name="Rectangle 20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36"/>
                <p:cNvGrpSpPr/>
                <p:nvPr/>
              </p:nvGrpSpPr>
              <p:grpSpPr bwMode="gray">
                <a:xfrm>
                  <a:off x="4424235" y="1704135"/>
                  <a:ext cx="235527" cy="83127"/>
                  <a:chOff x="1713346" y="2369127"/>
                  <a:chExt cx="235527" cy="83127"/>
                </a:xfrm>
                <a:noFill/>
              </p:grpSpPr>
              <p:sp>
                <p:nvSpPr>
                  <p:cNvPr id="201" name="Rectangle 20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2" name="Rectangle 20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7" name="Group 139"/>
                <p:cNvGrpSpPr/>
                <p:nvPr/>
              </p:nvGrpSpPr>
              <p:grpSpPr bwMode="gray">
                <a:xfrm>
                  <a:off x="5093871" y="1704135"/>
                  <a:ext cx="235527" cy="83127"/>
                  <a:chOff x="1713346" y="2369127"/>
                  <a:chExt cx="235527" cy="83127"/>
                </a:xfrm>
                <a:noFill/>
              </p:grpSpPr>
              <p:sp>
                <p:nvSpPr>
                  <p:cNvPr id="199" name="Rectangle 19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0" name="Rectangle 19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8" name="Group 148"/>
                <p:cNvGrpSpPr/>
                <p:nvPr/>
              </p:nvGrpSpPr>
              <p:grpSpPr bwMode="gray">
                <a:xfrm>
                  <a:off x="4451942" y="3288171"/>
                  <a:ext cx="905163" cy="83127"/>
                  <a:chOff x="1524014" y="1856535"/>
                  <a:chExt cx="905163" cy="83127"/>
                </a:xfrm>
                <a:noFill/>
              </p:grpSpPr>
              <p:grpSp>
                <p:nvGrpSpPr>
                  <p:cNvPr id="19" name="Group 142"/>
                  <p:cNvGrpSpPr/>
                  <p:nvPr/>
                </p:nvGrpSpPr>
                <p:grpSpPr bwMode="gray">
                  <a:xfrm>
                    <a:off x="1524014" y="1856535"/>
                    <a:ext cx="235527" cy="83127"/>
                    <a:chOff x="1713346" y="2369127"/>
                    <a:chExt cx="235527" cy="83127"/>
                  </a:xfrm>
                  <a:grpFill/>
                </p:grpSpPr>
                <p:sp>
                  <p:nvSpPr>
                    <p:cNvPr id="197" name="Rectangle 19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0" name="Group 145"/>
                  <p:cNvGrpSpPr/>
                  <p:nvPr/>
                </p:nvGrpSpPr>
                <p:grpSpPr bwMode="gray">
                  <a:xfrm>
                    <a:off x="2193650" y="1856535"/>
                    <a:ext cx="235527" cy="83127"/>
                    <a:chOff x="1713346" y="2369127"/>
                    <a:chExt cx="235527" cy="83127"/>
                  </a:xfrm>
                  <a:grpFill/>
                </p:grpSpPr>
                <p:sp>
                  <p:nvSpPr>
                    <p:cNvPr id="195" name="Rectangle 19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1" name="Group 149"/>
                <p:cNvGrpSpPr/>
                <p:nvPr/>
              </p:nvGrpSpPr>
              <p:grpSpPr bwMode="gray">
                <a:xfrm>
                  <a:off x="1417797" y="3288171"/>
                  <a:ext cx="905163" cy="83127"/>
                  <a:chOff x="1524014" y="1856535"/>
                  <a:chExt cx="905163" cy="83127"/>
                </a:xfrm>
                <a:noFill/>
              </p:grpSpPr>
              <p:grpSp>
                <p:nvGrpSpPr>
                  <p:cNvPr id="22" name="Group 184"/>
                  <p:cNvGrpSpPr/>
                  <p:nvPr/>
                </p:nvGrpSpPr>
                <p:grpSpPr bwMode="gray">
                  <a:xfrm>
                    <a:off x="1524014" y="1856535"/>
                    <a:ext cx="235527" cy="83127"/>
                    <a:chOff x="1713346" y="2369127"/>
                    <a:chExt cx="235527" cy="83127"/>
                  </a:xfrm>
                  <a:grpFill/>
                </p:grpSpPr>
                <p:sp>
                  <p:nvSpPr>
                    <p:cNvPr id="191" name="Rectangle 19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2" name="Rectangle 19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45"/>
                  <p:cNvGrpSpPr/>
                  <p:nvPr/>
                </p:nvGrpSpPr>
                <p:grpSpPr bwMode="gray">
                  <a:xfrm>
                    <a:off x="2193650" y="1856535"/>
                    <a:ext cx="235527" cy="83127"/>
                    <a:chOff x="1713346" y="2369127"/>
                    <a:chExt cx="235527" cy="83127"/>
                  </a:xfrm>
                  <a:grpFill/>
                </p:grpSpPr>
                <p:sp>
                  <p:nvSpPr>
                    <p:cNvPr id="189" name="Rectangle 18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4" name="Group 158"/>
                <p:cNvGrpSpPr/>
                <p:nvPr/>
              </p:nvGrpSpPr>
              <p:grpSpPr bwMode="gray">
                <a:xfrm>
                  <a:off x="2720106" y="3468279"/>
                  <a:ext cx="83127" cy="161639"/>
                  <a:chOff x="2526150" y="3440571"/>
                  <a:chExt cx="83127" cy="161639"/>
                </a:xfrm>
                <a:noFill/>
              </p:grpSpPr>
              <p:sp>
                <p:nvSpPr>
                  <p:cNvPr id="185" name="Rectangle 184"/>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59"/>
                <p:cNvGrpSpPr/>
                <p:nvPr/>
              </p:nvGrpSpPr>
              <p:grpSpPr bwMode="gray">
                <a:xfrm>
                  <a:off x="3860758" y="3468279"/>
                  <a:ext cx="83127" cy="161639"/>
                  <a:chOff x="2526150" y="3440571"/>
                  <a:chExt cx="83127" cy="161639"/>
                </a:xfrm>
                <a:noFill/>
              </p:grpSpPr>
              <p:sp>
                <p:nvSpPr>
                  <p:cNvPr id="183" name="Rectangle 182"/>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58"/>
                <p:cNvGrpSpPr/>
                <p:nvPr/>
              </p:nvGrpSpPr>
              <p:grpSpPr bwMode="gray">
                <a:xfrm>
                  <a:off x="2470734" y="3888523"/>
                  <a:ext cx="83127" cy="161639"/>
                  <a:chOff x="2526150" y="3440571"/>
                  <a:chExt cx="83127" cy="161639"/>
                </a:xfrm>
                <a:noFill/>
              </p:grpSpPr>
              <p:sp>
                <p:nvSpPr>
                  <p:cNvPr id="181" name="Rectangle 18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59"/>
                <p:cNvGrpSpPr/>
                <p:nvPr/>
              </p:nvGrpSpPr>
              <p:grpSpPr bwMode="gray">
                <a:xfrm>
                  <a:off x="4100894" y="3888523"/>
                  <a:ext cx="83127" cy="161639"/>
                  <a:chOff x="2526150" y="3440571"/>
                  <a:chExt cx="83127" cy="161639"/>
                </a:xfrm>
                <a:noFill/>
              </p:grpSpPr>
              <p:sp>
                <p:nvSpPr>
                  <p:cNvPr id="179" name="Rectangle 17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0" name="Rectangle 17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72"/>
                <p:cNvGrpSpPr/>
                <p:nvPr/>
              </p:nvGrpSpPr>
              <p:grpSpPr bwMode="gray">
                <a:xfrm>
                  <a:off x="3052601" y="3560639"/>
                  <a:ext cx="235527" cy="83127"/>
                  <a:chOff x="2239833" y="3440571"/>
                  <a:chExt cx="235527" cy="83127"/>
                </a:xfrm>
                <a:noFill/>
              </p:grpSpPr>
              <p:sp>
                <p:nvSpPr>
                  <p:cNvPr id="177" name="Rectangle 176"/>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8" name="Rectangle 177"/>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9" name="Group 173"/>
                <p:cNvGrpSpPr/>
                <p:nvPr/>
              </p:nvGrpSpPr>
              <p:grpSpPr bwMode="gray">
                <a:xfrm>
                  <a:off x="3371249" y="3560639"/>
                  <a:ext cx="235527" cy="83127"/>
                  <a:chOff x="2239833" y="3440571"/>
                  <a:chExt cx="235527" cy="83127"/>
                </a:xfrm>
                <a:noFill/>
              </p:grpSpPr>
              <p:sp>
                <p:nvSpPr>
                  <p:cNvPr id="175" name="Rectangle 17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0" name="Group 172"/>
                <p:cNvGrpSpPr/>
                <p:nvPr/>
              </p:nvGrpSpPr>
              <p:grpSpPr bwMode="gray">
                <a:xfrm>
                  <a:off x="2664689" y="3980883"/>
                  <a:ext cx="235527" cy="83127"/>
                  <a:chOff x="2239833" y="3440571"/>
                  <a:chExt cx="235527" cy="83127"/>
                </a:xfrm>
                <a:noFill/>
              </p:grpSpPr>
              <p:sp>
                <p:nvSpPr>
                  <p:cNvPr id="173" name="Rectangle 17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4" name="Rectangle 17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1" name="Group 173"/>
                <p:cNvGrpSpPr/>
                <p:nvPr/>
              </p:nvGrpSpPr>
              <p:grpSpPr bwMode="gray">
                <a:xfrm>
                  <a:off x="3805341" y="3980883"/>
                  <a:ext cx="235527" cy="83127"/>
                  <a:chOff x="2239833" y="3440571"/>
                  <a:chExt cx="235527" cy="83127"/>
                </a:xfrm>
                <a:noFill/>
              </p:grpSpPr>
              <p:sp>
                <p:nvSpPr>
                  <p:cNvPr id="171" name="Rectangle 17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4" name="Group 190"/>
                <p:cNvGrpSpPr/>
                <p:nvPr/>
              </p:nvGrpSpPr>
              <p:grpSpPr bwMode="gray">
                <a:xfrm>
                  <a:off x="2406094" y="4221019"/>
                  <a:ext cx="87739" cy="507995"/>
                  <a:chOff x="2406094" y="4221019"/>
                  <a:chExt cx="87739" cy="507995"/>
                </a:xfrm>
                <a:noFill/>
              </p:grpSpPr>
              <p:grpSp>
                <p:nvGrpSpPr>
                  <p:cNvPr id="226" name="Group 186"/>
                  <p:cNvGrpSpPr/>
                  <p:nvPr/>
                </p:nvGrpSpPr>
                <p:grpSpPr bwMode="gray">
                  <a:xfrm>
                    <a:off x="2410706" y="4221019"/>
                    <a:ext cx="83127" cy="161639"/>
                    <a:chOff x="2697022" y="3620679"/>
                    <a:chExt cx="83127" cy="161639"/>
                  </a:xfrm>
                  <a:grpFill/>
                </p:grpSpPr>
                <p:sp>
                  <p:nvSpPr>
                    <p:cNvPr id="169" name="Rectangle 16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7" name="Group 187"/>
                  <p:cNvGrpSpPr/>
                  <p:nvPr/>
                </p:nvGrpSpPr>
                <p:grpSpPr bwMode="gray">
                  <a:xfrm>
                    <a:off x="2406094" y="4567375"/>
                    <a:ext cx="83127" cy="161639"/>
                    <a:chOff x="2697022" y="3620679"/>
                    <a:chExt cx="83127" cy="161639"/>
                  </a:xfrm>
                  <a:grpFill/>
                </p:grpSpPr>
                <p:sp>
                  <p:nvSpPr>
                    <p:cNvPr id="167" name="Rectangle 16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8" name="Rectangle 16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28" name="Group 191"/>
                <p:cNvGrpSpPr/>
                <p:nvPr/>
              </p:nvGrpSpPr>
              <p:grpSpPr bwMode="gray">
                <a:xfrm>
                  <a:off x="4165623" y="4221019"/>
                  <a:ext cx="87739" cy="507995"/>
                  <a:chOff x="2406094" y="4221019"/>
                  <a:chExt cx="87739" cy="507995"/>
                </a:xfrm>
                <a:noFill/>
              </p:grpSpPr>
              <p:grpSp>
                <p:nvGrpSpPr>
                  <p:cNvPr id="229" name="Group 186"/>
                  <p:cNvGrpSpPr/>
                  <p:nvPr/>
                </p:nvGrpSpPr>
                <p:grpSpPr bwMode="gray">
                  <a:xfrm>
                    <a:off x="2410706" y="4221019"/>
                    <a:ext cx="83127" cy="161639"/>
                    <a:chOff x="2697022" y="3620679"/>
                    <a:chExt cx="83127" cy="161639"/>
                  </a:xfrm>
                  <a:grpFill/>
                </p:grpSpPr>
                <p:sp>
                  <p:nvSpPr>
                    <p:cNvPr id="163" name="Rectangle 162"/>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4" name="Rectangle 163"/>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0" name="Group 187"/>
                  <p:cNvGrpSpPr/>
                  <p:nvPr/>
                </p:nvGrpSpPr>
                <p:grpSpPr bwMode="gray">
                  <a:xfrm>
                    <a:off x="2406094" y="4567375"/>
                    <a:ext cx="83127" cy="161639"/>
                    <a:chOff x="2697022" y="3620679"/>
                    <a:chExt cx="83127" cy="161639"/>
                  </a:xfrm>
                  <a:grpFill/>
                </p:grpSpPr>
                <p:sp>
                  <p:nvSpPr>
                    <p:cNvPr id="161" name="Rectangle 160"/>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62" name="Rectangle 161"/>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124" name="Straight Connector 123"/>
                <p:cNvCxnSpPr>
                  <a:stCxn id="205" idx="2"/>
                </p:cNvCxnSpPr>
                <p:nvPr/>
              </p:nvCxnSpPr>
              <p:spPr bwMode="gray">
                <a:xfrm rot="16200000" flipH="1">
                  <a:off x="1293112" y="190732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5" name="Straight Connector 124"/>
                <p:cNvCxnSpPr>
                  <a:stCxn id="206" idx="2"/>
                  <a:endCxn id="215" idx="0"/>
                </p:cNvCxnSpPr>
                <p:nvPr/>
              </p:nvCxnSpPr>
              <p:spPr bwMode="gray">
                <a:xfrm rot="16200000" flipH="1">
                  <a:off x="1447818" y="190502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6" name="Straight Connector 125"/>
                <p:cNvCxnSpPr>
                  <a:stCxn id="203" idx="2"/>
                  <a:endCxn id="218" idx="0"/>
                </p:cNvCxnSpPr>
                <p:nvPr/>
              </p:nvCxnSpPr>
              <p:spPr bwMode="gray">
                <a:xfrm rot="5400000">
                  <a:off x="1704130" y="183804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7" name="Straight Connector 126"/>
                <p:cNvCxnSpPr>
                  <a:stCxn id="204" idx="2"/>
                  <a:endCxn id="216" idx="0"/>
                </p:cNvCxnSpPr>
                <p:nvPr/>
              </p:nvCxnSpPr>
              <p:spPr bwMode="gray">
                <a:xfrm rot="5400000">
                  <a:off x="1858836" y="197427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8" name="Straight Connector 127"/>
                <p:cNvCxnSpPr>
                  <a:stCxn id="201" idx="2"/>
                </p:cNvCxnSpPr>
                <p:nvPr/>
              </p:nvCxnSpPr>
              <p:spPr bwMode="gray">
                <a:xfrm rot="16200000" flipH="1">
                  <a:off x="4341763" y="191129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9" name="Straight Connector 128"/>
                <p:cNvCxnSpPr>
                  <a:stCxn id="202" idx="2"/>
                  <a:endCxn id="209" idx="0"/>
                </p:cNvCxnSpPr>
                <p:nvPr/>
              </p:nvCxnSpPr>
              <p:spPr bwMode="gray">
                <a:xfrm rot="16200000" flipH="1">
                  <a:off x="4496469" y="190899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0" name="Straight Connector 129"/>
                <p:cNvCxnSpPr>
                  <a:stCxn id="199" idx="2"/>
                  <a:endCxn id="212" idx="0"/>
                </p:cNvCxnSpPr>
                <p:nvPr/>
              </p:nvCxnSpPr>
              <p:spPr bwMode="gray">
                <a:xfrm rot="5400000">
                  <a:off x="4752782" y="183407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1" name="Straight Connector 130"/>
                <p:cNvCxnSpPr>
                  <a:stCxn id="200" idx="2"/>
                </p:cNvCxnSpPr>
                <p:nvPr/>
              </p:nvCxnSpPr>
              <p:spPr bwMode="gray">
                <a:xfrm rot="5400000">
                  <a:off x="4907488" y="197030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2" name="Straight Connector 131"/>
                <p:cNvCxnSpPr>
                  <a:stCxn id="101" idx="3"/>
                  <a:endCxn id="95" idx="1"/>
                </p:cNvCxnSpPr>
                <p:nvPr/>
              </p:nvCxnSpPr>
              <p:spPr bwMode="gray">
                <a:xfrm>
                  <a:off x="1974016" y="232047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3" name="Straight Connector 132"/>
                <p:cNvCxnSpPr>
                  <a:stCxn id="102" idx="3"/>
                  <a:endCxn id="96" idx="1"/>
                </p:cNvCxnSpPr>
                <p:nvPr/>
              </p:nvCxnSpPr>
              <p:spPr bwMode="gray">
                <a:xfrm>
                  <a:off x="2255720" y="2463643"/>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4" name="Rectangle 133"/>
                <p:cNvSpPr/>
                <p:nvPr/>
              </p:nvSpPr>
              <p:spPr bwMode="gray">
                <a:xfrm>
                  <a:off x="1635273"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5" name="Rectangle 134"/>
                <p:cNvSpPr/>
                <p:nvPr/>
              </p:nvSpPr>
              <p:spPr bwMode="gray">
                <a:xfrm>
                  <a:off x="1916977"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6" name="Rectangle 135"/>
                <p:cNvSpPr/>
                <p:nvPr/>
              </p:nvSpPr>
              <p:spPr bwMode="gray">
                <a:xfrm>
                  <a:off x="4677933"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37" name="Rectangle 136"/>
                <p:cNvSpPr/>
                <p:nvPr/>
              </p:nvSpPr>
              <p:spPr bwMode="gray">
                <a:xfrm>
                  <a:off x="4959637" y="297877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38" name="Straight Connector 137"/>
                <p:cNvCxnSpPr>
                  <a:stCxn id="102" idx="2"/>
                  <a:endCxn id="135" idx="0"/>
                </p:cNvCxnSpPr>
                <p:nvPr/>
              </p:nvCxnSpPr>
              <p:spPr bwMode="gray">
                <a:xfrm rot="16200000" flipH="1">
                  <a:off x="1753674" y="277390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9" name="Straight Connector 138"/>
                <p:cNvCxnSpPr>
                  <a:stCxn id="96" idx="2"/>
                  <a:endCxn id="137" idx="0"/>
                </p:cNvCxnSpPr>
                <p:nvPr/>
              </p:nvCxnSpPr>
              <p:spPr bwMode="gray">
                <a:xfrm rot="16200000" flipH="1">
                  <a:off x="4796334" y="277390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0" name="Shape 139"/>
                <p:cNvCxnSpPr>
                  <a:stCxn id="191" idx="2"/>
                  <a:endCxn id="182" idx="1"/>
                </p:cNvCxnSpPr>
                <p:nvPr/>
              </p:nvCxnSpPr>
              <p:spPr bwMode="gray">
                <a:xfrm rot="16200000" flipH="1">
                  <a:off x="1646397" y="318426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1" name="Shape 140"/>
                <p:cNvCxnSpPr>
                  <a:stCxn id="192" idx="2"/>
                  <a:endCxn id="181" idx="1"/>
                </p:cNvCxnSpPr>
                <p:nvPr/>
              </p:nvCxnSpPr>
              <p:spPr bwMode="gray">
                <a:xfrm rot="16200000" flipH="1">
                  <a:off x="1761853" y="322120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2" name="Shape 141"/>
                <p:cNvCxnSpPr>
                  <a:stCxn id="189" idx="2"/>
                  <a:endCxn id="186" idx="1"/>
                </p:cNvCxnSpPr>
                <p:nvPr/>
              </p:nvCxnSpPr>
              <p:spPr bwMode="gray">
                <a:xfrm rot="16200000" flipH="1">
                  <a:off x="2316023" y="318427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3" name="Elbow Connector 253"/>
                <p:cNvCxnSpPr>
                  <a:stCxn id="190" idx="2"/>
                  <a:endCxn id="185" idx="1"/>
                </p:cNvCxnSpPr>
                <p:nvPr/>
              </p:nvCxnSpPr>
              <p:spPr bwMode="gray">
                <a:xfrm rot="16200000" flipH="1">
                  <a:off x="2431479" y="322121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4" name="Straight Connector 143"/>
                <p:cNvCxnSpPr>
                  <a:stCxn id="91" idx="3"/>
                  <a:endCxn id="93" idx="1"/>
                </p:cNvCxnSpPr>
                <p:nvPr/>
              </p:nvCxnSpPr>
              <p:spPr bwMode="gray">
                <a:xfrm>
                  <a:off x="3065855" y="398118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5" name="Straight Connector 144"/>
                <p:cNvCxnSpPr>
                  <a:stCxn id="90" idx="3"/>
                  <a:endCxn id="92" idx="1"/>
                </p:cNvCxnSpPr>
                <p:nvPr/>
              </p:nvCxnSpPr>
              <p:spPr bwMode="gray">
                <a:xfrm>
                  <a:off x="3305991" y="356092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6" name="Shape 145"/>
                <p:cNvCxnSpPr>
                  <a:stCxn id="197" idx="2"/>
                  <a:endCxn id="183" idx="3"/>
                </p:cNvCxnSpPr>
                <p:nvPr/>
              </p:nvCxnSpPr>
              <p:spPr bwMode="gray">
                <a:xfrm rot="5400000">
                  <a:off x="4149424" y="316576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7" name="Shape 146"/>
                <p:cNvCxnSpPr>
                  <a:stCxn id="198" idx="2"/>
                  <a:endCxn id="184" idx="3"/>
                </p:cNvCxnSpPr>
                <p:nvPr/>
              </p:nvCxnSpPr>
              <p:spPr bwMode="gray">
                <a:xfrm rot="5400000">
                  <a:off x="4186368" y="312881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8" name="Shape 147"/>
                <p:cNvCxnSpPr>
                  <a:stCxn id="195" idx="2"/>
                  <a:endCxn id="179" idx="3"/>
                </p:cNvCxnSpPr>
                <p:nvPr/>
              </p:nvCxnSpPr>
              <p:spPr bwMode="gray">
                <a:xfrm rot="5400000">
                  <a:off x="4394188" y="316113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9" name="Shape 148"/>
                <p:cNvCxnSpPr>
                  <a:stCxn id="196" idx="2"/>
                  <a:endCxn id="180" idx="3"/>
                </p:cNvCxnSpPr>
                <p:nvPr/>
              </p:nvCxnSpPr>
              <p:spPr bwMode="gray">
                <a:xfrm rot="5400000">
                  <a:off x="4431132" y="312418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0" name="Shape 149"/>
                <p:cNvCxnSpPr>
                  <a:stCxn id="174" idx="2"/>
                  <a:endCxn id="168" idx="3"/>
                </p:cNvCxnSpPr>
                <p:nvPr/>
              </p:nvCxnSpPr>
              <p:spPr bwMode="gray">
                <a:xfrm rot="5400000">
                  <a:off x="2362217" y="419101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1" name="Shape 150"/>
                <p:cNvCxnSpPr>
                  <a:stCxn id="173" idx="2"/>
                  <a:endCxn id="170" idx="3"/>
                </p:cNvCxnSpPr>
                <p:nvPr/>
              </p:nvCxnSpPr>
              <p:spPr bwMode="gray">
                <a:xfrm rot="5400000">
                  <a:off x="2461501" y="409634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2" name="Shape 151"/>
                <p:cNvCxnSpPr>
                  <a:stCxn id="171" idx="2"/>
                  <a:endCxn id="162" idx="1"/>
                </p:cNvCxnSpPr>
                <p:nvPr/>
              </p:nvCxnSpPr>
              <p:spPr bwMode="gray">
                <a:xfrm rot="16200000" flipH="1">
                  <a:off x="3694544" y="421637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3" name="Shape 152"/>
                <p:cNvCxnSpPr>
                  <a:stCxn id="172" idx="2"/>
                  <a:endCxn id="164" idx="1"/>
                </p:cNvCxnSpPr>
                <p:nvPr/>
              </p:nvCxnSpPr>
              <p:spPr bwMode="gray">
                <a:xfrm rot="16200000" flipH="1">
                  <a:off x="3946228" y="411708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4" name="Shape 153"/>
                <p:cNvCxnSpPr>
                  <a:stCxn id="177" idx="2"/>
                  <a:endCxn id="169" idx="3"/>
                </p:cNvCxnSpPr>
                <p:nvPr/>
              </p:nvCxnSpPr>
              <p:spPr bwMode="gray">
                <a:xfrm rot="5400000">
                  <a:off x="2484591" y="365300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5" name="Shape 154"/>
                <p:cNvCxnSpPr>
                  <a:stCxn id="178" idx="2"/>
                  <a:endCxn id="167" idx="3"/>
                </p:cNvCxnSpPr>
                <p:nvPr/>
              </p:nvCxnSpPr>
              <p:spPr bwMode="gray">
                <a:xfrm rot="5400000">
                  <a:off x="2385307" y="374768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6" name="Shape 155"/>
                <p:cNvCxnSpPr>
                  <a:stCxn id="176" idx="2"/>
                  <a:endCxn id="163" idx="1"/>
                </p:cNvCxnSpPr>
                <p:nvPr/>
              </p:nvCxnSpPr>
              <p:spPr bwMode="gray">
                <a:xfrm rot="16200000" flipH="1">
                  <a:off x="3558316" y="365066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7" name="Shape 156"/>
                <p:cNvCxnSpPr>
                  <a:stCxn id="175" idx="2"/>
                  <a:endCxn id="161" idx="1"/>
                </p:cNvCxnSpPr>
                <p:nvPr/>
              </p:nvCxnSpPr>
              <p:spPr bwMode="gray">
                <a:xfrm rot="16200000" flipH="1">
                  <a:off x="3306632" y="374994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pic>
              <p:nvPicPr>
                <p:cNvPr id="158" name="Picture 12" descr="failure"/>
                <p:cNvPicPr>
                  <a:picLocks noChangeAspect="1" noChangeArrowheads="1"/>
                </p:cNvPicPr>
                <p:nvPr/>
              </p:nvPicPr>
              <p:blipFill>
                <a:blip r:embed="rId8" cstate="print"/>
                <a:srcRect/>
                <a:stretch>
                  <a:fillRect/>
                </a:stretch>
              </p:blipFill>
              <p:spPr bwMode="gray">
                <a:xfrm>
                  <a:off x="2892977" y="2086921"/>
                  <a:ext cx="581025" cy="528638"/>
                </a:xfrm>
                <a:prstGeom prst="rect">
                  <a:avLst/>
                </a:prstGeom>
                <a:noFill/>
                <a:ln w="9525">
                  <a:noFill/>
                  <a:miter lim="800000"/>
                  <a:headEnd/>
                  <a:tailEnd/>
                </a:ln>
              </p:spPr>
            </p:pic>
          </p:grpSp>
          <p:pic>
            <p:nvPicPr>
              <p:cNvPr id="86" name="Picture 12" descr="failure"/>
              <p:cNvPicPr>
                <a:picLocks noChangeAspect="1" noChangeArrowheads="1"/>
              </p:cNvPicPr>
              <p:nvPr/>
            </p:nvPicPr>
            <p:blipFill>
              <a:blip r:embed="rId8" cstate="print"/>
              <a:srcRect/>
              <a:stretch>
                <a:fillRect/>
              </a:stretch>
            </p:blipFill>
            <p:spPr bwMode="gray">
              <a:xfrm>
                <a:off x="3054612" y="3587819"/>
                <a:ext cx="581025" cy="528638"/>
              </a:xfrm>
              <a:prstGeom prst="rect">
                <a:avLst/>
              </a:prstGeom>
              <a:noFill/>
              <a:ln w="9525">
                <a:noFill/>
                <a:miter lim="800000"/>
                <a:headEnd/>
                <a:tailEnd/>
              </a:ln>
            </p:spPr>
          </p:pic>
          <p:pic>
            <p:nvPicPr>
              <p:cNvPr id="87" name="Picture 12" descr="failure"/>
              <p:cNvPicPr>
                <a:picLocks noChangeAspect="1" noChangeArrowheads="1"/>
              </p:cNvPicPr>
              <p:nvPr/>
            </p:nvPicPr>
            <p:blipFill>
              <a:blip r:embed="rId8" cstate="print"/>
              <a:srcRect/>
              <a:stretch>
                <a:fillRect/>
              </a:stretch>
            </p:blipFill>
            <p:spPr bwMode="gray">
              <a:xfrm>
                <a:off x="3100795" y="3929565"/>
                <a:ext cx="581025" cy="528638"/>
              </a:xfrm>
              <a:prstGeom prst="rect">
                <a:avLst/>
              </a:prstGeom>
              <a:noFill/>
              <a:ln w="9525">
                <a:noFill/>
                <a:miter lim="800000"/>
                <a:headEnd/>
                <a:tailEnd/>
              </a:ln>
            </p:spPr>
          </p:pic>
        </p:grpSp>
        <p:pic>
          <p:nvPicPr>
            <p:cNvPr id="223" name="Picture 12" descr="failure"/>
            <p:cNvPicPr>
              <a:picLocks noChangeAspect="1" noChangeArrowheads="1"/>
            </p:cNvPicPr>
            <p:nvPr/>
          </p:nvPicPr>
          <p:blipFill>
            <a:blip r:embed="rId8" cstate="print"/>
            <a:srcRect/>
            <a:stretch>
              <a:fillRect/>
            </a:stretch>
          </p:blipFill>
          <p:spPr bwMode="gray">
            <a:xfrm>
              <a:off x="3202401" y="2532783"/>
              <a:ext cx="581025" cy="528638"/>
            </a:xfrm>
            <a:prstGeom prst="rect">
              <a:avLst/>
            </a:prstGeom>
            <a:noFill/>
            <a:ln w="9525">
              <a:noFill/>
              <a:miter lim="800000"/>
              <a:headEnd/>
              <a:tailEnd/>
            </a:ln>
          </p:spPr>
        </p:pic>
        <p:pic>
          <p:nvPicPr>
            <p:cNvPr id="225" name="Picture 12" descr="failure"/>
            <p:cNvPicPr>
              <a:picLocks noChangeAspect="1" noChangeArrowheads="1"/>
            </p:cNvPicPr>
            <p:nvPr/>
          </p:nvPicPr>
          <p:blipFill>
            <a:blip r:embed="rId8" cstate="print"/>
            <a:srcRect/>
            <a:stretch>
              <a:fillRect/>
            </a:stretch>
          </p:blipFill>
          <p:spPr bwMode="gray">
            <a:xfrm>
              <a:off x="1983225" y="1532793"/>
              <a:ext cx="581025" cy="528638"/>
            </a:xfrm>
            <a:prstGeom prst="rect">
              <a:avLst/>
            </a:prstGeom>
            <a:noFill/>
            <a:ln w="9525">
              <a:noFill/>
              <a:miter lim="800000"/>
              <a:headEnd/>
              <a:tailEnd/>
            </a:ln>
          </p:spPr>
        </p:pic>
      </p:grpSp>
      <p:sp>
        <p:nvSpPr>
          <p:cNvPr id="159" name="Rectangle 158"/>
          <p:cNvSpPr/>
          <p:nvPr/>
        </p:nvSpPr>
        <p:spPr bwMode="gray">
          <a:xfrm>
            <a:off x="34627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60" name="Rectangle 159"/>
          <p:cNvSpPr/>
          <p:nvPr/>
        </p:nvSpPr>
        <p:spPr bwMode="gray">
          <a:xfrm>
            <a:off x="24461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dirty="0" smtClean="0"/>
              <a:t>MetroCluster: </a:t>
            </a:r>
            <a:r>
              <a:rPr lang="en-US" dirty="0"/>
              <a:t>Site Failure</a:t>
            </a:r>
          </a:p>
        </p:txBody>
      </p:sp>
      <p:cxnSp>
        <p:nvCxnSpPr>
          <p:cNvPr id="82" name="Straight Connector 81"/>
          <p:cNvCxnSpPr/>
          <p:nvPr/>
        </p:nvCxnSpPr>
        <p:spPr bwMode="gray">
          <a:xfrm rot="5400000">
            <a:off x="2742912"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83" name="Rectangle 82"/>
          <p:cNvSpPr/>
          <p:nvPr/>
        </p:nvSpPr>
        <p:spPr bwMode="gray">
          <a:xfrm>
            <a:off x="4114864"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84" name="Rectangle 83"/>
          <p:cNvSpPr/>
          <p:nvPr/>
        </p:nvSpPr>
        <p:spPr bwMode="gray">
          <a:xfrm>
            <a:off x="5295814"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cxnSp>
        <p:nvCxnSpPr>
          <p:cNvPr id="96" name="Straight Connector 95"/>
          <p:cNvCxnSpPr>
            <a:stCxn id="103" idx="2"/>
            <a:endCxn id="144" idx="0"/>
          </p:cNvCxnSpPr>
          <p:nvPr/>
        </p:nvCxnSpPr>
        <p:spPr bwMode="gray">
          <a:xfrm rot="16200000" flipH="1">
            <a:off x="6125293"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7" name="Straight Connector 96"/>
          <p:cNvCxnSpPr>
            <a:stCxn id="109" idx="2"/>
            <a:endCxn id="142" idx="0"/>
          </p:cNvCxnSpPr>
          <p:nvPr/>
        </p:nvCxnSpPr>
        <p:spPr bwMode="gray">
          <a:xfrm rot="16200000" flipH="1">
            <a:off x="3082633"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98" name="Picture 4" descr="fibre_channel_switch_fabric"/>
          <p:cNvPicPr>
            <a:picLocks noChangeAspect="1" noChangeArrowheads="1"/>
          </p:cNvPicPr>
          <p:nvPr/>
        </p:nvPicPr>
        <p:blipFill>
          <a:blip r:embed="rId3" cstate="print"/>
          <a:srcRect/>
          <a:stretch>
            <a:fillRect/>
          </a:stretch>
        </p:blipFill>
        <p:spPr bwMode="gray">
          <a:xfrm>
            <a:off x="4393876" y="3732613"/>
            <a:ext cx="594360" cy="210790"/>
          </a:xfrm>
          <a:prstGeom prst="rect">
            <a:avLst/>
          </a:prstGeom>
          <a:noFill/>
          <a:ln w="9525">
            <a:noFill/>
            <a:miter lim="800000"/>
            <a:headEnd/>
            <a:tailEnd/>
          </a:ln>
        </p:spPr>
      </p:pic>
      <p:pic>
        <p:nvPicPr>
          <p:cNvPr id="99" name="Picture 4" descr="fibre_channel_switch_fabric"/>
          <p:cNvPicPr>
            <a:picLocks noChangeAspect="1" noChangeArrowheads="1"/>
          </p:cNvPicPr>
          <p:nvPr/>
        </p:nvPicPr>
        <p:blipFill>
          <a:blip r:embed="rId3" cstate="print"/>
          <a:srcRect/>
          <a:stretch>
            <a:fillRect/>
          </a:stretch>
        </p:blipFill>
        <p:spPr bwMode="gray">
          <a:xfrm>
            <a:off x="4153740" y="4152867"/>
            <a:ext cx="594360" cy="210790"/>
          </a:xfrm>
          <a:prstGeom prst="rect">
            <a:avLst/>
          </a:prstGeom>
          <a:noFill/>
          <a:ln w="9525">
            <a:noFill/>
            <a:miter lim="800000"/>
            <a:headEnd/>
            <a:tailEnd/>
          </a:ln>
        </p:spPr>
      </p:pic>
      <p:pic>
        <p:nvPicPr>
          <p:cNvPr id="100" name="Picture 4" descr="fibre_channel_switch_fabric"/>
          <p:cNvPicPr>
            <a:picLocks noChangeAspect="1" noChangeArrowheads="1"/>
          </p:cNvPicPr>
          <p:nvPr/>
        </p:nvPicPr>
        <p:blipFill>
          <a:blip r:embed="rId3" cstate="print"/>
          <a:srcRect/>
          <a:stretch>
            <a:fillRect/>
          </a:stretch>
        </p:blipFill>
        <p:spPr bwMode="gray">
          <a:xfrm>
            <a:off x="5054290" y="3732613"/>
            <a:ext cx="594360" cy="210790"/>
          </a:xfrm>
          <a:prstGeom prst="rect">
            <a:avLst/>
          </a:prstGeom>
          <a:noFill/>
          <a:ln w="9525">
            <a:noFill/>
            <a:miter lim="800000"/>
            <a:headEnd/>
            <a:tailEnd/>
          </a:ln>
        </p:spPr>
      </p:pic>
      <p:pic>
        <p:nvPicPr>
          <p:cNvPr id="101" name="Picture 4" descr="fibre_channel_switch_fabric"/>
          <p:cNvPicPr>
            <a:picLocks noChangeAspect="1" noChangeArrowheads="1"/>
          </p:cNvPicPr>
          <p:nvPr/>
        </p:nvPicPr>
        <p:blipFill>
          <a:blip r:embed="rId3" cstate="print"/>
          <a:srcRect/>
          <a:stretch>
            <a:fillRect/>
          </a:stretch>
        </p:blipFill>
        <p:spPr bwMode="gray">
          <a:xfrm>
            <a:off x="5294426" y="4152867"/>
            <a:ext cx="594360" cy="210790"/>
          </a:xfrm>
          <a:prstGeom prst="rect">
            <a:avLst/>
          </a:prstGeom>
          <a:noFill/>
          <a:ln w="9525">
            <a:noFill/>
            <a:miter lim="800000"/>
            <a:headEnd/>
            <a:tailEnd/>
          </a:ln>
        </p:spPr>
      </p:pic>
      <p:grpSp>
        <p:nvGrpSpPr>
          <p:cNvPr id="2" name="Group 80"/>
          <p:cNvGrpSpPr/>
          <p:nvPr/>
        </p:nvGrpSpPr>
        <p:grpSpPr bwMode="gray">
          <a:xfrm>
            <a:off x="5891762" y="1532793"/>
            <a:ext cx="1301663" cy="542454"/>
            <a:chOff x="-353132" y="2505075"/>
            <a:chExt cx="1301663" cy="542454"/>
          </a:xfrm>
        </p:grpSpPr>
        <p:pic>
          <p:nvPicPr>
            <p:cNvPr id="229"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30"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03" name="Picture 4" descr="fibre_channel_switch_fabric"/>
          <p:cNvPicPr>
            <a:picLocks noChangeAspect="1" noChangeArrowheads="1"/>
          </p:cNvPicPr>
          <p:nvPr/>
        </p:nvPicPr>
        <p:blipFill>
          <a:blip r:embed="rId3" cstate="print"/>
          <a:srcRect/>
          <a:stretch>
            <a:fillRect/>
          </a:stretch>
        </p:blipFill>
        <p:spPr bwMode="gray">
          <a:xfrm>
            <a:off x="6104561" y="2492164"/>
            <a:ext cx="594360" cy="210790"/>
          </a:xfrm>
          <a:prstGeom prst="rect">
            <a:avLst/>
          </a:prstGeom>
          <a:noFill/>
          <a:ln w="9525">
            <a:noFill/>
            <a:miter lim="800000"/>
            <a:headEnd/>
            <a:tailEnd/>
          </a:ln>
        </p:spPr>
      </p:pic>
      <p:pic>
        <p:nvPicPr>
          <p:cNvPr id="104" name="Picture 4" descr="fibre_channel_switch_fabric"/>
          <p:cNvPicPr>
            <a:picLocks noChangeAspect="1" noChangeArrowheads="1"/>
          </p:cNvPicPr>
          <p:nvPr/>
        </p:nvPicPr>
        <p:blipFill>
          <a:blip r:embed="rId3" cstate="print"/>
          <a:srcRect/>
          <a:stretch>
            <a:fillRect/>
          </a:stretch>
        </p:blipFill>
        <p:spPr bwMode="gray">
          <a:xfrm>
            <a:off x="6386265" y="2635328"/>
            <a:ext cx="594360" cy="210790"/>
          </a:xfrm>
          <a:prstGeom prst="rect">
            <a:avLst/>
          </a:prstGeom>
          <a:noFill/>
          <a:ln w="9525">
            <a:noFill/>
            <a:miter lim="800000"/>
            <a:headEnd/>
            <a:tailEnd/>
          </a:ln>
        </p:spPr>
      </p:pic>
      <p:pic>
        <p:nvPicPr>
          <p:cNvPr id="105" name="Picture 20" descr="FCStorageShelf"/>
          <p:cNvPicPr>
            <a:picLocks noChangeAspect="1" noChangeArrowheads="1"/>
          </p:cNvPicPr>
          <p:nvPr/>
        </p:nvPicPr>
        <p:blipFill>
          <a:blip r:embed="rId6" cstate="print"/>
          <a:srcRect/>
          <a:stretch>
            <a:fillRect/>
          </a:stretch>
        </p:blipFill>
        <p:spPr bwMode="gray">
          <a:xfrm>
            <a:off x="5847268" y="4442710"/>
            <a:ext cx="1390650" cy="312738"/>
          </a:xfrm>
          <a:prstGeom prst="rect">
            <a:avLst/>
          </a:prstGeom>
          <a:noFill/>
          <a:ln w="9525">
            <a:noFill/>
            <a:miter lim="800000"/>
            <a:headEnd/>
            <a:tailEnd/>
          </a:ln>
        </p:spPr>
      </p:pic>
      <p:pic>
        <p:nvPicPr>
          <p:cNvPr id="106" name="Picture 22" descr="FAS3000_SingleCont"/>
          <p:cNvPicPr>
            <a:picLocks noChangeAspect="1" noChangeArrowheads="1"/>
          </p:cNvPicPr>
          <p:nvPr/>
        </p:nvPicPr>
        <p:blipFill>
          <a:blip r:embed="rId7" cstate="print"/>
          <a:srcRect/>
          <a:stretch>
            <a:fillRect/>
          </a:stretch>
        </p:blipFill>
        <p:spPr bwMode="gray">
          <a:xfrm>
            <a:off x="5848856" y="3263035"/>
            <a:ext cx="1387475" cy="390525"/>
          </a:xfrm>
          <a:prstGeom prst="rect">
            <a:avLst/>
          </a:prstGeom>
          <a:noFill/>
          <a:ln w="9525">
            <a:noFill/>
            <a:miter lim="800000"/>
            <a:headEnd/>
            <a:tailEnd/>
          </a:ln>
        </p:spPr>
      </p:pic>
      <p:pic>
        <p:nvPicPr>
          <p:cNvPr id="107" name="Picture 20" descr="FCStorageShelf"/>
          <p:cNvPicPr>
            <a:picLocks noChangeAspect="1" noChangeArrowheads="1"/>
          </p:cNvPicPr>
          <p:nvPr/>
        </p:nvPicPr>
        <p:blipFill>
          <a:blip r:embed="rId6" cstate="print"/>
          <a:srcRect/>
          <a:stretch>
            <a:fillRect/>
          </a:stretch>
        </p:blipFill>
        <p:spPr bwMode="gray">
          <a:xfrm>
            <a:off x="5847268" y="4779842"/>
            <a:ext cx="1390650" cy="312738"/>
          </a:xfrm>
          <a:prstGeom prst="rect">
            <a:avLst/>
          </a:prstGeom>
          <a:noFill/>
          <a:ln w="9525">
            <a:noFill/>
            <a:miter lim="800000"/>
            <a:headEnd/>
            <a:tailEnd/>
          </a:ln>
        </p:spPr>
      </p:pic>
      <p:grpSp>
        <p:nvGrpSpPr>
          <p:cNvPr id="3" name="Group 80"/>
          <p:cNvGrpSpPr/>
          <p:nvPr/>
        </p:nvGrpSpPr>
        <p:grpSpPr bwMode="gray">
          <a:xfrm>
            <a:off x="2849102" y="1532793"/>
            <a:ext cx="1301663" cy="542454"/>
            <a:chOff x="-353132" y="2505075"/>
            <a:chExt cx="1301663" cy="542454"/>
          </a:xfrm>
        </p:grpSpPr>
        <p:pic>
          <p:nvPicPr>
            <p:cNvPr id="227"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228"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09" name="Picture 4" descr="fibre_channel_switch_fabric"/>
          <p:cNvPicPr>
            <a:picLocks noChangeAspect="1" noChangeArrowheads="1"/>
          </p:cNvPicPr>
          <p:nvPr/>
        </p:nvPicPr>
        <p:blipFill>
          <a:blip r:embed="rId3" cstate="print"/>
          <a:srcRect/>
          <a:stretch>
            <a:fillRect/>
          </a:stretch>
        </p:blipFill>
        <p:spPr bwMode="gray">
          <a:xfrm>
            <a:off x="3061901" y="2492164"/>
            <a:ext cx="594360" cy="210790"/>
          </a:xfrm>
          <a:prstGeom prst="rect">
            <a:avLst/>
          </a:prstGeom>
          <a:noFill/>
          <a:ln w="9525">
            <a:noFill/>
            <a:miter lim="800000"/>
            <a:headEnd/>
            <a:tailEnd/>
          </a:ln>
        </p:spPr>
      </p:pic>
      <p:pic>
        <p:nvPicPr>
          <p:cNvPr id="110" name="Picture 4" descr="fibre_channel_switch_fabric"/>
          <p:cNvPicPr>
            <a:picLocks noChangeAspect="1" noChangeArrowheads="1"/>
          </p:cNvPicPr>
          <p:nvPr/>
        </p:nvPicPr>
        <p:blipFill>
          <a:blip r:embed="rId3" cstate="print"/>
          <a:srcRect/>
          <a:stretch>
            <a:fillRect/>
          </a:stretch>
        </p:blipFill>
        <p:spPr bwMode="gray">
          <a:xfrm>
            <a:off x="3343605" y="2635328"/>
            <a:ext cx="594360" cy="210790"/>
          </a:xfrm>
          <a:prstGeom prst="rect">
            <a:avLst/>
          </a:prstGeom>
          <a:noFill/>
          <a:ln w="9525">
            <a:noFill/>
            <a:miter lim="800000"/>
            <a:headEnd/>
            <a:tailEnd/>
          </a:ln>
        </p:spPr>
      </p:pic>
      <p:pic>
        <p:nvPicPr>
          <p:cNvPr id="111" name="Picture 20" descr="FCStorageShelf"/>
          <p:cNvPicPr>
            <a:picLocks noChangeAspect="1" noChangeArrowheads="1"/>
          </p:cNvPicPr>
          <p:nvPr/>
        </p:nvPicPr>
        <p:blipFill>
          <a:blip r:embed="rId6" cstate="print"/>
          <a:srcRect/>
          <a:stretch>
            <a:fillRect/>
          </a:stretch>
        </p:blipFill>
        <p:spPr bwMode="gray">
          <a:xfrm>
            <a:off x="2804608" y="4442710"/>
            <a:ext cx="1390650" cy="312738"/>
          </a:xfrm>
          <a:prstGeom prst="rect">
            <a:avLst/>
          </a:prstGeom>
          <a:noFill/>
          <a:ln w="9525">
            <a:noFill/>
            <a:miter lim="800000"/>
            <a:headEnd/>
            <a:tailEnd/>
          </a:ln>
        </p:spPr>
      </p:pic>
      <p:pic>
        <p:nvPicPr>
          <p:cNvPr id="112" name="Picture 22" descr="FAS3000_SingleCont"/>
          <p:cNvPicPr>
            <a:picLocks noChangeAspect="1" noChangeArrowheads="1"/>
          </p:cNvPicPr>
          <p:nvPr/>
        </p:nvPicPr>
        <p:blipFill>
          <a:blip r:embed="rId7" cstate="print"/>
          <a:srcRect/>
          <a:stretch>
            <a:fillRect/>
          </a:stretch>
        </p:blipFill>
        <p:spPr bwMode="gray">
          <a:xfrm>
            <a:off x="2806196" y="3263035"/>
            <a:ext cx="1387475" cy="390525"/>
          </a:xfrm>
          <a:prstGeom prst="rect">
            <a:avLst/>
          </a:prstGeom>
          <a:noFill/>
          <a:ln w="9525">
            <a:noFill/>
            <a:miter lim="800000"/>
            <a:headEnd/>
            <a:tailEnd/>
          </a:ln>
        </p:spPr>
      </p:pic>
      <p:pic>
        <p:nvPicPr>
          <p:cNvPr id="113" name="Picture 20" descr="FCStorageShelf"/>
          <p:cNvPicPr>
            <a:picLocks noChangeAspect="1" noChangeArrowheads="1"/>
          </p:cNvPicPr>
          <p:nvPr/>
        </p:nvPicPr>
        <p:blipFill>
          <a:blip r:embed="rId6" cstate="print"/>
          <a:srcRect/>
          <a:stretch>
            <a:fillRect/>
          </a:stretch>
        </p:blipFill>
        <p:spPr bwMode="gray">
          <a:xfrm>
            <a:off x="2804608" y="4779842"/>
            <a:ext cx="1390650" cy="312738"/>
          </a:xfrm>
          <a:prstGeom prst="rect">
            <a:avLst/>
          </a:prstGeom>
          <a:noFill/>
          <a:ln w="9525">
            <a:noFill/>
            <a:miter lim="800000"/>
            <a:headEnd/>
            <a:tailEnd/>
          </a:ln>
        </p:spPr>
      </p:pic>
      <p:grpSp>
        <p:nvGrpSpPr>
          <p:cNvPr id="4" name="Group 120"/>
          <p:cNvGrpSpPr/>
          <p:nvPr/>
        </p:nvGrpSpPr>
        <p:grpSpPr bwMode="gray">
          <a:xfrm>
            <a:off x="3243191" y="2493807"/>
            <a:ext cx="526467" cy="217055"/>
            <a:chOff x="1560946" y="2216727"/>
            <a:chExt cx="526467" cy="217055"/>
          </a:xfrm>
          <a:noFill/>
        </p:grpSpPr>
        <p:grpSp>
          <p:nvGrpSpPr>
            <p:cNvPr id="5" name="Group 116"/>
            <p:cNvGrpSpPr/>
            <p:nvPr/>
          </p:nvGrpSpPr>
          <p:grpSpPr bwMode="gray">
            <a:xfrm>
              <a:off x="1560946" y="2216727"/>
              <a:ext cx="235527" cy="83127"/>
              <a:chOff x="2650836" y="2179782"/>
              <a:chExt cx="235527" cy="83127"/>
            </a:xfrm>
            <a:grpFill/>
          </p:grpSpPr>
          <p:sp>
            <p:nvSpPr>
              <p:cNvPr id="225"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6" name="Rectangle 2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 name="Group 117"/>
            <p:cNvGrpSpPr/>
            <p:nvPr/>
          </p:nvGrpSpPr>
          <p:grpSpPr bwMode="gray">
            <a:xfrm>
              <a:off x="1851886" y="2350655"/>
              <a:ext cx="235527" cy="83127"/>
              <a:chOff x="2650836" y="2179782"/>
              <a:chExt cx="235527" cy="83127"/>
            </a:xfrm>
            <a:grpFill/>
          </p:grpSpPr>
          <p:sp>
            <p:nvSpPr>
              <p:cNvPr id="223" name="Rectangle 222"/>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4" name="Rectangle 223"/>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7" name="Group 121"/>
          <p:cNvGrpSpPr/>
          <p:nvPr/>
        </p:nvGrpSpPr>
        <p:grpSpPr bwMode="gray">
          <a:xfrm>
            <a:off x="6287873" y="2493807"/>
            <a:ext cx="526467" cy="217055"/>
            <a:chOff x="1560946" y="2216727"/>
            <a:chExt cx="526467" cy="217055"/>
          </a:xfrm>
          <a:noFill/>
        </p:grpSpPr>
        <p:grpSp>
          <p:nvGrpSpPr>
            <p:cNvPr id="8" name="Group 116"/>
            <p:cNvGrpSpPr/>
            <p:nvPr/>
          </p:nvGrpSpPr>
          <p:grpSpPr bwMode="gray">
            <a:xfrm>
              <a:off x="1560946" y="2216727"/>
              <a:ext cx="235527" cy="83127"/>
              <a:chOff x="2650836" y="2179782"/>
              <a:chExt cx="235527" cy="83127"/>
            </a:xfrm>
            <a:grpFill/>
          </p:grpSpPr>
          <p:sp>
            <p:nvSpPr>
              <p:cNvPr id="219"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0" name="Rectangle 21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9" name="Group 117"/>
            <p:cNvGrpSpPr/>
            <p:nvPr/>
          </p:nvGrpSpPr>
          <p:grpSpPr bwMode="gray">
            <a:xfrm>
              <a:off x="1851886" y="2350655"/>
              <a:ext cx="235527" cy="83127"/>
              <a:chOff x="2650836" y="2179782"/>
              <a:chExt cx="235527" cy="83127"/>
            </a:xfrm>
            <a:grpFill/>
          </p:grpSpPr>
          <p:sp>
            <p:nvSpPr>
              <p:cNvPr id="217" name="Rectangle 21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8"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 name="Group 132"/>
          <p:cNvGrpSpPr/>
          <p:nvPr/>
        </p:nvGrpSpPr>
        <p:grpSpPr bwMode="gray">
          <a:xfrm>
            <a:off x="3053859" y="1981215"/>
            <a:ext cx="235527" cy="83127"/>
            <a:chOff x="1713346" y="2369127"/>
            <a:chExt cx="235527" cy="83127"/>
          </a:xfrm>
          <a:noFill/>
        </p:grpSpPr>
        <p:sp>
          <p:nvSpPr>
            <p:cNvPr id="213" name="Rectangle 21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4" name="Rectangle 21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1" name="Group 133"/>
          <p:cNvGrpSpPr/>
          <p:nvPr/>
        </p:nvGrpSpPr>
        <p:grpSpPr bwMode="gray">
          <a:xfrm>
            <a:off x="3723495" y="1981215"/>
            <a:ext cx="235527" cy="83127"/>
            <a:chOff x="1713346" y="2369127"/>
            <a:chExt cx="235527" cy="83127"/>
          </a:xfrm>
          <a:noFill/>
        </p:grpSpPr>
        <p:sp>
          <p:nvSpPr>
            <p:cNvPr id="211" name="Rectangle 21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2" name="Rectangle 21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6"/>
          <p:cNvGrpSpPr/>
          <p:nvPr/>
        </p:nvGrpSpPr>
        <p:grpSpPr bwMode="gray">
          <a:xfrm>
            <a:off x="6106480" y="1981215"/>
            <a:ext cx="235527" cy="83127"/>
            <a:chOff x="1713346" y="2369127"/>
            <a:chExt cx="235527" cy="83127"/>
          </a:xfrm>
          <a:noFill/>
        </p:grpSpPr>
        <p:sp>
          <p:nvSpPr>
            <p:cNvPr id="209" name="Rectangle 20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0" name="Rectangle 20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9"/>
          <p:cNvGrpSpPr/>
          <p:nvPr/>
        </p:nvGrpSpPr>
        <p:grpSpPr bwMode="gray">
          <a:xfrm>
            <a:off x="6776116" y="1981215"/>
            <a:ext cx="235527" cy="83127"/>
            <a:chOff x="1713346" y="2369127"/>
            <a:chExt cx="235527" cy="83127"/>
          </a:xfrm>
          <a:noFill/>
        </p:grpSpPr>
        <p:sp>
          <p:nvSpPr>
            <p:cNvPr id="207" name="Rectangle 20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8" name="Rectangle 20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48"/>
          <p:cNvGrpSpPr/>
          <p:nvPr/>
        </p:nvGrpSpPr>
        <p:grpSpPr bwMode="gray">
          <a:xfrm>
            <a:off x="6134187" y="3565251"/>
            <a:ext cx="905163" cy="83127"/>
            <a:chOff x="1524014" y="1856535"/>
            <a:chExt cx="905163" cy="83127"/>
          </a:xfrm>
          <a:noFill/>
        </p:grpSpPr>
        <p:grpSp>
          <p:nvGrpSpPr>
            <p:cNvPr id="15" name="Group 142"/>
            <p:cNvGrpSpPr/>
            <p:nvPr/>
          </p:nvGrpSpPr>
          <p:grpSpPr bwMode="gray">
            <a:xfrm>
              <a:off x="1524014" y="1856535"/>
              <a:ext cx="235527" cy="83127"/>
              <a:chOff x="1713346" y="2369127"/>
              <a:chExt cx="235527" cy="83127"/>
            </a:xfrm>
            <a:grpFill/>
          </p:grpSpPr>
          <p:sp>
            <p:nvSpPr>
              <p:cNvPr id="205" name="Rectangle 20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6" name="Rectangle 20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45"/>
            <p:cNvGrpSpPr/>
            <p:nvPr/>
          </p:nvGrpSpPr>
          <p:grpSpPr bwMode="gray">
            <a:xfrm>
              <a:off x="2193650" y="1856535"/>
              <a:ext cx="235527" cy="83127"/>
              <a:chOff x="1713346" y="2369127"/>
              <a:chExt cx="235527" cy="83127"/>
            </a:xfrm>
            <a:grpFill/>
          </p:grpSpPr>
          <p:sp>
            <p:nvSpPr>
              <p:cNvPr id="203" name="Rectangle 202"/>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4" name="Rectangle 203"/>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7" name="Group 149"/>
          <p:cNvGrpSpPr/>
          <p:nvPr/>
        </p:nvGrpSpPr>
        <p:grpSpPr bwMode="gray">
          <a:xfrm>
            <a:off x="3100042" y="3565251"/>
            <a:ext cx="905163" cy="83127"/>
            <a:chOff x="1524014" y="1856535"/>
            <a:chExt cx="905163" cy="83127"/>
          </a:xfrm>
          <a:noFill/>
        </p:grpSpPr>
        <p:grpSp>
          <p:nvGrpSpPr>
            <p:cNvPr id="18" name="Group 184"/>
            <p:cNvGrpSpPr/>
            <p:nvPr/>
          </p:nvGrpSpPr>
          <p:grpSpPr bwMode="gray">
            <a:xfrm>
              <a:off x="1524014" y="1856535"/>
              <a:ext cx="235527" cy="83127"/>
              <a:chOff x="1713346" y="2369127"/>
              <a:chExt cx="235527" cy="83127"/>
            </a:xfrm>
            <a:grpFill/>
          </p:grpSpPr>
          <p:sp>
            <p:nvSpPr>
              <p:cNvPr id="199" name="Rectangle 198"/>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0" name="Rectangle 199"/>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9" name="Group 145"/>
            <p:cNvGrpSpPr/>
            <p:nvPr/>
          </p:nvGrpSpPr>
          <p:grpSpPr bwMode="gray">
            <a:xfrm>
              <a:off x="2193650" y="1856535"/>
              <a:ext cx="235527" cy="83127"/>
              <a:chOff x="1713346" y="2369127"/>
              <a:chExt cx="235527" cy="83127"/>
            </a:xfrm>
            <a:grpFill/>
          </p:grpSpPr>
          <p:sp>
            <p:nvSpPr>
              <p:cNvPr id="197" name="Rectangle 19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0" name="Group 158"/>
          <p:cNvGrpSpPr/>
          <p:nvPr/>
        </p:nvGrpSpPr>
        <p:grpSpPr bwMode="gray">
          <a:xfrm>
            <a:off x="4402351" y="3745359"/>
            <a:ext cx="83127" cy="161639"/>
            <a:chOff x="2526150" y="3440571"/>
            <a:chExt cx="83127" cy="161639"/>
          </a:xfrm>
          <a:noFill/>
        </p:grpSpPr>
        <p:sp>
          <p:nvSpPr>
            <p:cNvPr id="193" name="Rectangle 192"/>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4" name="Rectangle 193"/>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1" name="Group 159"/>
          <p:cNvGrpSpPr/>
          <p:nvPr/>
        </p:nvGrpSpPr>
        <p:grpSpPr bwMode="gray">
          <a:xfrm>
            <a:off x="5543003" y="3745359"/>
            <a:ext cx="83127" cy="161639"/>
            <a:chOff x="2526150" y="3440571"/>
            <a:chExt cx="83127" cy="161639"/>
          </a:xfrm>
          <a:noFill/>
        </p:grpSpPr>
        <p:sp>
          <p:nvSpPr>
            <p:cNvPr id="191" name="Rectangle 190"/>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2" name="Rectangle 191"/>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8"/>
          <p:cNvGrpSpPr/>
          <p:nvPr/>
        </p:nvGrpSpPr>
        <p:grpSpPr bwMode="gray">
          <a:xfrm>
            <a:off x="4152979" y="4165603"/>
            <a:ext cx="83127" cy="161639"/>
            <a:chOff x="2526150" y="3440571"/>
            <a:chExt cx="83127" cy="161639"/>
          </a:xfrm>
          <a:noFill/>
        </p:grpSpPr>
        <p:sp>
          <p:nvSpPr>
            <p:cNvPr id="189" name="Rectangle 188"/>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0" name="Rectangle 189"/>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9"/>
          <p:cNvGrpSpPr/>
          <p:nvPr/>
        </p:nvGrpSpPr>
        <p:grpSpPr bwMode="gray">
          <a:xfrm>
            <a:off x="5783139" y="4165603"/>
            <a:ext cx="83127" cy="161639"/>
            <a:chOff x="2526150" y="3440571"/>
            <a:chExt cx="83127" cy="161639"/>
          </a:xfrm>
          <a:noFill/>
        </p:grpSpPr>
        <p:sp>
          <p:nvSpPr>
            <p:cNvPr id="187" name="Rectangle 18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8" name="Rectangle 18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72"/>
          <p:cNvGrpSpPr/>
          <p:nvPr/>
        </p:nvGrpSpPr>
        <p:grpSpPr bwMode="gray">
          <a:xfrm>
            <a:off x="4734846" y="3837719"/>
            <a:ext cx="235527" cy="83127"/>
            <a:chOff x="2239833" y="3440571"/>
            <a:chExt cx="235527" cy="83127"/>
          </a:xfrm>
          <a:noFill/>
        </p:grpSpPr>
        <p:sp>
          <p:nvSpPr>
            <p:cNvPr id="185" name="Rectangle 18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6" name="Rectangle 18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3"/>
          <p:cNvGrpSpPr/>
          <p:nvPr/>
        </p:nvGrpSpPr>
        <p:grpSpPr bwMode="gray">
          <a:xfrm>
            <a:off x="5053494" y="3837719"/>
            <a:ext cx="235527" cy="83127"/>
            <a:chOff x="2239833" y="3440571"/>
            <a:chExt cx="235527" cy="83127"/>
          </a:xfrm>
          <a:noFill/>
        </p:grpSpPr>
        <p:sp>
          <p:nvSpPr>
            <p:cNvPr id="183" name="Rectangle 182"/>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4" name="Rectangle 183"/>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2"/>
          <p:cNvGrpSpPr/>
          <p:nvPr/>
        </p:nvGrpSpPr>
        <p:grpSpPr bwMode="gray">
          <a:xfrm>
            <a:off x="4346934" y="4257963"/>
            <a:ext cx="235527" cy="83127"/>
            <a:chOff x="2239833" y="3440571"/>
            <a:chExt cx="235527" cy="83127"/>
          </a:xfrm>
          <a:noFill/>
        </p:grpSpPr>
        <p:sp>
          <p:nvSpPr>
            <p:cNvPr id="181" name="Rectangle 180"/>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3"/>
          <p:cNvGrpSpPr/>
          <p:nvPr/>
        </p:nvGrpSpPr>
        <p:grpSpPr bwMode="gray">
          <a:xfrm>
            <a:off x="5487586" y="4257963"/>
            <a:ext cx="235527" cy="83127"/>
            <a:chOff x="2239833" y="3440571"/>
            <a:chExt cx="235527" cy="83127"/>
          </a:xfrm>
          <a:noFill/>
        </p:grpSpPr>
        <p:sp>
          <p:nvSpPr>
            <p:cNvPr id="179" name="Rectangle 178"/>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0" name="Rectangle 179"/>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90"/>
          <p:cNvGrpSpPr/>
          <p:nvPr/>
        </p:nvGrpSpPr>
        <p:grpSpPr bwMode="gray">
          <a:xfrm>
            <a:off x="4088339" y="4498099"/>
            <a:ext cx="87739" cy="507995"/>
            <a:chOff x="2406094" y="4221019"/>
            <a:chExt cx="87739" cy="507995"/>
          </a:xfrm>
          <a:noFill/>
        </p:grpSpPr>
        <p:grpSp>
          <p:nvGrpSpPr>
            <p:cNvPr id="29" name="Group 186"/>
            <p:cNvGrpSpPr/>
            <p:nvPr/>
          </p:nvGrpSpPr>
          <p:grpSpPr bwMode="gray">
            <a:xfrm>
              <a:off x="2410706" y="4221019"/>
              <a:ext cx="83127" cy="161639"/>
              <a:chOff x="2697022" y="3620679"/>
              <a:chExt cx="83127" cy="161639"/>
            </a:xfrm>
            <a:grpFill/>
          </p:grpSpPr>
          <p:sp>
            <p:nvSpPr>
              <p:cNvPr id="177" name="Rectangle 176"/>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8" name="Rectangle 177"/>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0" name="Group 187"/>
            <p:cNvGrpSpPr/>
            <p:nvPr/>
          </p:nvGrpSpPr>
          <p:grpSpPr bwMode="gray">
            <a:xfrm>
              <a:off x="2406094" y="4567375"/>
              <a:ext cx="83127" cy="161639"/>
              <a:chOff x="2697022" y="3620679"/>
              <a:chExt cx="83127" cy="161639"/>
            </a:xfrm>
            <a:grpFill/>
          </p:grpSpPr>
          <p:sp>
            <p:nvSpPr>
              <p:cNvPr id="175" name="Rectangle 17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6" name="Rectangle 17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31" name="Group 191"/>
          <p:cNvGrpSpPr/>
          <p:nvPr/>
        </p:nvGrpSpPr>
        <p:grpSpPr bwMode="gray">
          <a:xfrm>
            <a:off x="5847868" y="4498099"/>
            <a:ext cx="87739" cy="507995"/>
            <a:chOff x="2406094" y="4221019"/>
            <a:chExt cx="87739" cy="507995"/>
          </a:xfrm>
          <a:noFill/>
        </p:grpSpPr>
        <p:grpSp>
          <p:nvGrpSpPr>
            <p:cNvPr id="235" name="Group 186"/>
            <p:cNvGrpSpPr/>
            <p:nvPr/>
          </p:nvGrpSpPr>
          <p:grpSpPr bwMode="gray">
            <a:xfrm>
              <a:off x="2410706" y="4221019"/>
              <a:ext cx="83127" cy="161639"/>
              <a:chOff x="2697022" y="3620679"/>
              <a:chExt cx="83127" cy="161639"/>
            </a:xfrm>
            <a:grpFill/>
          </p:grpSpPr>
          <p:sp>
            <p:nvSpPr>
              <p:cNvPr id="171" name="Rectangle 170"/>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6" name="Group 187"/>
            <p:cNvGrpSpPr/>
            <p:nvPr/>
          </p:nvGrpSpPr>
          <p:grpSpPr bwMode="gray">
            <a:xfrm>
              <a:off x="2406094" y="4567375"/>
              <a:ext cx="83127" cy="161639"/>
              <a:chOff x="2697022" y="3620679"/>
              <a:chExt cx="83127" cy="161639"/>
            </a:xfrm>
            <a:grpFill/>
          </p:grpSpPr>
          <p:sp>
            <p:nvSpPr>
              <p:cNvPr id="169" name="Rectangle 168"/>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132" name="Straight Connector 131"/>
          <p:cNvCxnSpPr>
            <a:stCxn id="213" idx="2"/>
          </p:cNvCxnSpPr>
          <p:nvPr/>
        </p:nvCxnSpPr>
        <p:spPr bwMode="gray">
          <a:xfrm rot="16200000" flipH="1">
            <a:off x="2975357"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3" name="Straight Connector 132"/>
          <p:cNvCxnSpPr>
            <a:stCxn id="214" idx="2"/>
            <a:endCxn id="223" idx="0"/>
          </p:cNvCxnSpPr>
          <p:nvPr/>
        </p:nvCxnSpPr>
        <p:spPr bwMode="gray">
          <a:xfrm rot="16200000" flipH="1">
            <a:off x="3130063"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4" name="Straight Connector 133"/>
          <p:cNvCxnSpPr>
            <a:stCxn id="211" idx="2"/>
            <a:endCxn id="226" idx="0"/>
          </p:cNvCxnSpPr>
          <p:nvPr/>
        </p:nvCxnSpPr>
        <p:spPr bwMode="gray">
          <a:xfrm rot="5400000">
            <a:off x="3386375"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5" name="Straight Connector 134"/>
          <p:cNvCxnSpPr>
            <a:stCxn id="212" idx="2"/>
            <a:endCxn id="224" idx="0"/>
          </p:cNvCxnSpPr>
          <p:nvPr/>
        </p:nvCxnSpPr>
        <p:spPr bwMode="gray">
          <a:xfrm rot="5400000">
            <a:off x="3541081" y="225135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6" name="Straight Connector 135"/>
          <p:cNvCxnSpPr>
            <a:stCxn id="209" idx="2"/>
          </p:cNvCxnSpPr>
          <p:nvPr/>
        </p:nvCxnSpPr>
        <p:spPr bwMode="gray">
          <a:xfrm rot="16200000" flipH="1">
            <a:off x="6024008"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7" name="Straight Connector 136"/>
          <p:cNvCxnSpPr>
            <a:stCxn id="210" idx="2"/>
            <a:endCxn id="217" idx="0"/>
          </p:cNvCxnSpPr>
          <p:nvPr/>
        </p:nvCxnSpPr>
        <p:spPr bwMode="gray">
          <a:xfrm rot="16200000" flipH="1">
            <a:off x="6178714"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8" name="Straight Connector 137"/>
          <p:cNvCxnSpPr>
            <a:stCxn id="207" idx="2"/>
            <a:endCxn id="220" idx="0"/>
          </p:cNvCxnSpPr>
          <p:nvPr/>
        </p:nvCxnSpPr>
        <p:spPr bwMode="gray">
          <a:xfrm rot="5400000">
            <a:off x="6435027"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9" name="Straight Connector 138"/>
          <p:cNvCxnSpPr>
            <a:stCxn id="208" idx="2"/>
          </p:cNvCxnSpPr>
          <p:nvPr/>
        </p:nvCxnSpPr>
        <p:spPr bwMode="gray">
          <a:xfrm rot="5400000">
            <a:off x="6589733" y="224738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0" name="Straight Connector 139"/>
          <p:cNvCxnSpPr>
            <a:stCxn id="109" idx="3"/>
            <a:endCxn id="103" idx="1"/>
          </p:cNvCxnSpPr>
          <p:nvPr/>
        </p:nvCxnSpPr>
        <p:spPr bwMode="gray">
          <a:xfrm>
            <a:off x="3656261"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1" name="Straight Connector 140"/>
          <p:cNvCxnSpPr>
            <a:stCxn id="110" idx="3"/>
            <a:endCxn id="104" idx="1"/>
          </p:cNvCxnSpPr>
          <p:nvPr/>
        </p:nvCxnSpPr>
        <p:spPr bwMode="gray">
          <a:xfrm>
            <a:off x="3937965" y="2740723"/>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42" name="Rectangle 141"/>
          <p:cNvSpPr/>
          <p:nvPr/>
        </p:nvSpPr>
        <p:spPr bwMode="gray">
          <a:xfrm>
            <a:off x="3317518"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3" name="Rectangle 142"/>
          <p:cNvSpPr/>
          <p:nvPr/>
        </p:nvSpPr>
        <p:spPr bwMode="gray">
          <a:xfrm>
            <a:off x="3599222"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4" name="Rectangle 143"/>
          <p:cNvSpPr/>
          <p:nvPr/>
        </p:nvSpPr>
        <p:spPr bwMode="gray">
          <a:xfrm>
            <a:off x="6360178"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45" name="Rectangle 144"/>
          <p:cNvSpPr/>
          <p:nvPr/>
        </p:nvSpPr>
        <p:spPr bwMode="gray">
          <a:xfrm>
            <a:off x="6641882"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146" name="Straight Connector 145"/>
          <p:cNvCxnSpPr>
            <a:stCxn id="110" idx="2"/>
            <a:endCxn id="143" idx="0"/>
          </p:cNvCxnSpPr>
          <p:nvPr/>
        </p:nvCxnSpPr>
        <p:spPr bwMode="gray">
          <a:xfrm rot="16200000" flipH="1">
            <a:off x="3435919"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7" name="Straight Connector 146"/>
          <p:cNvCxnSpPr>
            <a:stCxn id="104" idx="2"/>
            <a:endCxn id="145" idx="0"/>
          </p:cNvCxnSpPr>
          <p:nvPr/>
        </p:nvCxnSpPr>
        <p:spPr bwMode="gray">
          <a:xfrm rot="16200000" flipH="1">
            <a:off x="6478579"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8" name="Shape 147"/>
          <p:cNvCxnSpPr>
            <a:stCxn id="199" idx="2"/>
            <a:endCxn id="190" idx="1"/>
          </p:cNvCxnSpPr>
          <p:nvPr/>
        </p:nvCxnSpPr>
        <p:spPr bwMode="gray">
          <a:xfrm rot="16200000" flipH="1">
            <a:off x="3328642"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9" name="Shape 148"/>
          <p:cNvCxnSpPr>
            <a:stCxn id="200" idx="2"/>
            <a:endCxn id="189" idx="1"/>
          </p:cNvCxnSpPr>
          <p:nvPr/>
        </p:nvCxnSpPr>
        <p:spPr bwMode="gray">
          <a:xfrm rot="16200000" flipH="1">
            <a:off x="3444098" y="349828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0" name="Shape 149"/>
          <p:cNvCxnSpPr>
            <a:stCxn id="197" idx="2"/>
            <a:endCxn id="194" idx="1"/>
          </p:cNvCxnSpPr>
          <p:nvPr/>
        </p:nvCxnSpPr>
        <p:spPr bwMode="gray">
          <a:xfrm rot="16200000" flipH="1">
            <a:off x="3998268"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1" name="Elbow Connector 253"/>
          <p:cNvCxnSpPr>
            <a:stCxn id="198" idx="2"/>
            <a:endCxn id="193" idx="1"/>
          </p:cNvCxnSpPr>
          <p:nvPr/>
        </p:nvCxnSpPr>
        <p:spPr bwMode="gray">
          <a:xfrm rot="16200000" flipH="1">
            <a:off x="4113724"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2" name="Straight Connector 151"/>
          <p:cNvCxnSpPr>
            <a:stCxn id="99" idx="3"/>
            <a:endCxn id="101" idx="1"/>
          </p:cNvCxnSpPr>
          <p:nvPr/>
        </p:nvCxnSpPr>
        <p:spPr bwMode="gray">
          <a:xfrm>
            <a:off x="4748100"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3" name="Straight Connector 152"/>
          <p:cNvCxnSpPr>
            <a:stCxn id="98" idx="3"/>
            <a:endCxn id="100" idx="1"/>
          </p:cNvCxnSpPr>
          <p:nvPr/>
        </p:nvCxnSpPr>
        <p:spPr bwMode="gray">
          <a:xfrm>
            <a:off x="4988236" y="383800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4" name="Shape 153"/>
          <p:cNvCxnSpPr>
            <a:stCxn id="205" idx="2"/>
            <a:endCxn id="191" idx="3"/>
          </p:cNvCxnSpPr>
          <p:nvPr/>
        </p:nvCxnSpPr>
        <p:spPr bwMode="gray">
          <a:xfrm rot="5400000">
            <a:off x="5831669" y="344284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5" name="Shape 154"/>
          <p:cNvCxnSpPr>
            <a:stCxn id="206" idx="2"/>
            <a:endCxn id="192" idx="3"/>
          </p:cNvCxnSpPr>
          <p:nvPr/>
        </p:nvCxnSpPr>
        <p:spPr bwMode="gray">
          <a:xfrm rot="5400000">
            <a:off x="5868613"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6" name="Shape 155"/>
          <p:cNvCxnSpPr>
            <a:stCxn id="203" idx="2"/>
            <a:endCxn id="187" idx="3"/>
          </p:cNvCxnSpPr>
          <p:nvPr/>
        </p:nvCxnSpPr>
        <p:spPr bwMode="gray">
          <a:xfrm rot="5400000">
            <a:off x="6076433"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7" name="Shape 156"/>
          <p:cNvCxnSpPr>
            <a:stCxn id="204" idx="2"/>
            <a:endCxn id="188" idx="3"/>
          </p:cNvCxnSpPr>
          <p:nvPr/>
        </p:nvCxnSpPr>
        <p:spPr bwMode="gray">
          <a:xfrm rot="5400000">
            <a:off x="6113377"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8" name="Shape 157"/>
          <p:cNvCxnSpPr>
            <a:stCxn id="182" idx="2"/>
            <a:endCxn id="176" idx="3"/>
          </p:cNvCxnSpPr>
          <p:nvPr/>
        </p:nvCxnSpPr>
        <p:spPr bwMode="gray">
          <a:xfrm rot="5400000">
            <a:off x="4044462"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9" name="Shape 158"/>
          <p:cNvCxnSpPr>
            <a:stCxn id="181" idx="2"/>
            <a:endCxn id="178" idx="3"/>
          </p:cNvCxnSpPr>
          <p:nvPr/>
        </p:nvCxnSpPr>
        <p:spPr bwMode="gray">
          <a:xfrm rot="5400000">
            <a:off x="4143746" y="437342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0" name="Shape 159"/>
          <p:cNvCxnSpPr>
            <a:stCxn id="179" idx="2"/>
            <a:endCxn id="170" idx="1"/>
          </p:cNvCxnSpPr>
          <p:nvPr/>
        </p:nvCxnSpPr>
        <p:spPr bwMode="gray">
          <a:xfrm rot="16200000" flipH="1">
            <a:off x="5376789"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1" name="Shape 160"/>
          <p:cNvCxnSpPr>
            <a:stCxn id="180" idx="2"/>
            <a:endCxn id="172" idx="1"/>
          </p:cNvCxnSpPr>
          <p:nvPr/>
        </p:nvCxnSpPr>
        <p:spPr bwMode="gray">
          <a:xfrm rot="16200000" flipH="1">
            <a:off x="5628473"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2" name="Shape 161"/>
          <p:cNvCxnSpPr>
            <a:stCxn id="185" idx="2"/>
            <a:endCxn id="177" idx="3"/>
          </p:cNvCxnSpPr>
          <p:nvPr/>
        </p:nvCxnSpPr>
        <p:spPr bwMode="gray">
          <a:xfrm rot="5400000">
            <a:off x="4166836" y="393008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3" name="Shape 162"/>
          <p:cNvCxnSpPr>
            <a:stCxn id="186" idx="2"/>
            <a:endCxn id="175" idx="3"/>
          </p:cNvCxnSpPr>
          <p:nvPr/>
        </p:nvCxnSpPr>
        <p:spPr bwMode="gray">
          <a:xfrm rot="5400000">
            <a:off x="4067552"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4" name="Shape 163"/>
          <p:cNvCxnSpPr>
            <a:stCxn id="184" idx="2"/>
            <a:endCxn id="171" idx="1"/>
          </p:cNvCxnSpPr>
          <p:nvPr/>
        </p:nvCxnSpPr>
        <p:spPr bwMode="gray">
          <a:xfrm rot="16200000" flipH="1">
            <a:off x="5240561"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165" name="Shape 164"/>
          <p:cNvCxnSpPr>
            <a:stCxn id="183" idx="2"/>
            <a:endCxn id="169" idx="1"/>
          </p:cNvCxnSpPr>
          <p:nvPr/>
        </p:nvCxnSpPr>
        <p:spPr bwMode="gray">
          <a:xfrm rot="16200000" flipH="1">
            <a:off x="4988877" y="402702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grpSp>
        <p:nvGrpSpPr>
          <p:cNvPr id="239" name="Group 238"/>
          <p:cNvGrpSpPr/>
          <p:nvPr/>
        </p:nvGrpSpPr>
        <p:grpSpPr bwMode="gray">
          <a:xfrm>
            <a:off x="2948359" y="1532793"/>
            <a:ext cx="1883314" cy="3631992"/>
            <a:chOff x="2948359" y="1532793"/>
            <a:chExt cx="1883314" cy="3631992"/>
          </a:xfrm>
        </p:grpSpPr>
        <p:pic>
          <p:nvPicPr>
            <p:cNvPr id="166" name="Picture 12" descr="failure"/>
            <p:cNvPicPr>
              <a:picLocks noChangeAspect="1" noChangeArrowheads="1"/>
            </p:cNvPicPr>
            <p:nvPr/>
          </p:nvPicPr>
          <p:blipFill>
            <a:blip r:embed="rId8" cstate="print"/>
            <a:srcRect/>
            <a:stretch>
              <a:fillRect/>
            </a:stretch>
          </p:blipFill>
          <p:spPr bwMode="gray">
            <a:xfrm>
              <a:off x="3682614" y="3193253"/>
              <a:ext cx="581025" cy="528638"/>
            </a:xfrm>
            <a:prstGeom prst="rect">
              <a:avLst/>
            </a:prstGeom>
            <a:noFill/>
            <a:ln w="9525">
              <a:noFill/>
              <a:miter lim="800000"/>
              <a:headEnd/>
              <a:tailEnd/>
            </a:ln>
          </p:spPr>
        </p:pic>
        <p:pic>
          <p:nvPicPr>
            <p:cNvPr id="94" name="Picture 12" descr="failure"/>
            <p:cNvPicPr>
              <a:picLocks noChangeAspect="1" noChangeArrowheads="1"/>
            </p:cNvPicPr>
            <p:nvPr/>
          </p:nvPicPr>
          <p:blipFill>
            <a:blip r:embed="rId8" cstate="print"/>
            <a:srcRect/>
            <a:stretch>
              <a:fillRect/>
            </a:stretch>
          </p:blipFill>
          <p:spPr bwMode="gray">
            <a:xfrm>
              <a:off x="4250648" y="4021928"/>
              <a:ext cx="581025" cy="528638"/>
            </a:xfrm>
            <a:prstGeom prst="rect">
              <a:avLst/>
            </a:prstGeom>
            <a:noFill/>
            <a:ln w="9525">
              <a:noFill/>
              <a:miter lim="800000"/>
              <a:headEnd/>
              <a:tailEnd/>
            </a:ln>
          </p:spPr>
        </p:pic>
        <p:pic>
          <p:nvPicPr>
            <p:cNvPr id="95" name="Picture 12" descr="failure"/>
            <p:cNvPicPr>
              <a:picLocks noChangeAspect="1" noChangeArrowheads="1"/>
            </p:cNvPicPr>
            <p:nvPr/>
          </p:nvPicPr>
          <p:blipFill>
            <a:blip r:embed="rId8" cstate="print"/>
            <a:srcRect/>
            <a:stretch>
              <a:fillRect/>
            </a:stretch>
          </p:blipFill>
          <p:spPr bwMode="gray">
            <a:xfrm>
              <a:off x="3668759" y="4335965"/>
              <a:ext cx="581025" cy="528638"/>
            </a:xfrm>
            <a:prstGeom prst="rect">
              <a:avLst/>
            </a:prstGeom>
            <a:noFill/>
            <a:ln w="9525">
              <a:noFill/>
              <a:miter lim="800000"/>
              <a:headEnd/>
              <a:tailEnd/>
            </a:ln>
          </p:spPr>
        </p:pic>
        <p:pic>
          <p:nvPicPr>
            <p:cNvPr id="91" name="Picture 12" descr="failure"/>
            <p:cNvPicPr>
              <a:picLocks noChangeAspect="1" noChangeArrowheads="1"/>
            </p:cNvPicPr>
            <p:nvPr/>
          </p:nvPicPr>
          <p:blipFill>
            <a:blip r:embed="rId8" cstate="print"/>
            <a:srcRect/>
            <a:stretch>
              <a:fillRect/>
            </a:stretch>
          </p:blipFill>
          <p:spPr bwMode="gray">
            <a:xfrm>
              <a:off x="3230044" y="2385001"/>
              <a:ext cx="581025" cy="528638"/>
            </a:xfrm>
            <a:prstGeom prst="rect">
              <a:avLst/>
            </a:prstGeom>
            <a:noFill/>
            <a:ln w="9525">
              <a:noFill/>
              <a:miter lim="800000"/>
              <a:headEnd/>
              <a:tailEnd/>
            </a:ln>
          </p:spPr>
        </p:pic>
        <p:pic>
          <p:nvPicPr>
            <p:cNvPr id="92" name="Picture 12" descr="failure"/>
            <p:cNvPicPr>
              <a:picLocks noChangeAspect="1" noChangeArrowheads="1"/>
            </p:cNvPicPr>
            <p:nvPr/>
          </p:nvPicPr>
          <p:blipFill>
            <a:blip r:embed="rId8" cstate="print"/>
            <a:srcRect/>
            <a:stretch>
              <a:fillRect/>
            </a:stretch>
          </p:blipFill>
          <p:spPr bwMode="gray">
            <a:xfrm>
              <a:off x="3664177" y="1532793"/>
              <a:ext cx="581025" cy="528638"/>
            </a:xfrm>
            <a:prstGeom prst="rect">
              <a:avLst/>
            </a:prstGeom>
            <a:noFill/>
            <a:ln w="9525">
              <a:noFill/>
              <a:miter lim="800000"/>
              <a:headEnd/>
              <a:tailEnd/>
            </a:ln>
          </p:spPr>
        </p:pic>
        <p:pic>
          <p:nvPicPr>
            <p:cNvPr id="231" name="Picture 12" descr="failure"/>
            <p:cNvPicPr>
              <a:picLocks noChangeAspect="1" noChangeArrowheads="1"/>
            </p:cNvPicPr>
            <p:nvPr/>
          </p:nvPicPr>
          <p:blipFill>
            <a:blip r:embed="rId8" cstate="print"/>
            <a:srcRect/>
            <a:stretch>
              <a:fillRect/>
            </a:stretch>
          </p:blipFill>
          <p:spPr bwMode="gray">
            <a:xfrm>
              <a:off x="2948359" y="1602066"/>
              <a:ext cx="581025" cy="528638"/>
            </a:xfrm>
            <a:prstGeom prst="rect">
              <a:avLst/>
            </a:prstGeom>
            <a:noFill/>
            <a:ln w="9525">
              <a:noFill/>
              <a:miter lim="800000"/>
              <a:headEnd/>
              <a:tailEnd/>
            </a:ln>
          </p:spPr>
        </p:pic>
        <p:pic>
          <p:nvPicPr>
            <p:cNvPr id="232" name="Picture 12" descr="failure"/>
            <p:cNvPicPr>
              <a:picLocks noChangeAspect="1" noChangeArrowheads="1"/>
            </p:cNvPicPr>
            <p:nvPr/>
          </p:nvPicPr>
          <p:blipFill>
            <a:blip r:embed="rId8" cstate="print"/>
            <a:srcRect/>
            <a:stretch>
              <a:fillRect/>
            </a:stretch>
          </p:blipFill>
          <p:spPr bwMode="gray">
            <a:xfrm>
              <a:off x="3668759" y="4636147"/>
              <a:ext cx="581025" cy="528638"/>
            </a:xfrm>
            <a:prstGeom prst="rect">
              <a:avLst/>
            </a:prstGeom>
            <a:noFill/>
            <a:ln w="9525">
              <a:noFill/>
              <a:miter lim="800000"/>
              <a:headEnd/>
              <a:tailEnd/>
            </a:ln>
          </p:spPr>
        </p:pic>
      </p:grpSp>
      <p:sp>
        <p:nvSpPr>
          <p:cNvPr id="233" name="Rectangle 232"/>
          <p:cNvSpPr/>
          <p:nvPr/>
        </p:nvSpPr>
        <p:spPr bwMode="gray">
          <a:xfrm>
            <a:off x="1534303" y="4431146"/>
            <a:ext cx="1354858" cy="276999"/>
          </a:xfrm>
          <a:prstGeom prst="rect">
            <a:avLst/>
          </a:prstGeom>
        </p:spPr>
        <p:txBody>
          <a:bodyPr wrap="none">
            <a:spAutoFit/>
          </a:bodyPr>
          <a:lstStyle/>
          <a:p>
            <a:pPr algn="l">
              <a:spcBef>
                <a:spcPct val="50000"/>
              </a:spcBef>
            </a:pPr>
            <a:r>
              <a:rPr lang="en-US" sz="1200" dirty="0" smtClean="0"/>
              <a:t>System1 Primary</a:t>
            </a:r>
            <a:endParaRPr lang="en-US" sz="1200" dirty="0"/>
          </a:p>
        </p:txBody>
      </p:sp>
      <p:sp>
        <p:nvSpPr>
          <p:cNvPr id="234" name="Rectangle 233"/>
          <p:cNvSpPr/>
          <p:nvPr/>
        </p:nvSpPr>
        <p:spPr bwMode="gray">
          <a:xfrm>
            <a:off x="1534303" y="4777510"/>
            <a:ext cx="1226618" cy="276999"/>
          </a:xfrm>
          <a:prstGeom prst="rect">
            <a:avLst/>
          </a:prstGeom>
        </p:spPr>
        <p:txBody>
          <a:bodyPr wrap="none">
            <a:spAutoFit/>
          </a:bodyPr>
          <a:lstStyle/>
          <a:p>
            <a:pPr algn="l">
              <a:spcBef>
                <a:spcPct val="50000"/>
              </a:spcBef>
            </a:pPr>
            <a:r>
              <a:rPr lang="en-US" sz="1200" dirty="0" smtClean="0"/>
              <a:t>System2 Mirror</a:t>
            </a:r>
            <a:endParaRPr lang="en-US" sz="1200" dirty="0"/>
          </a:p>
        </p:txBody>
      </p:sp>
      <p:sp>
        <p:nvSpPr>
          <p:cNvPr id="237" name="Rectangle 236"/>
          <p:cNvSpPr/>
          <p:nvPr/>
        </p:nvSpPr>
        <p:spPr bwMode="gray">
          <a:xfrm>
            <a:off x="7263163" y="4431146"/>
            <a:ext cx="1354858" cy="276999"/>
          </a:xfrm>
          <a:prstGeom prst="rect">
            <a:avLst/>
          </a:prstGeom>
        </p:spPr>
        <p:txBody>
          <a:bodyPr wrap="none">
            <a:spAutoFit/>
          </a:bodyPr>
          <a:lstStyle/>
          <a:p>
            <a:pPr algn="l">
              <a:spcBef>
                <a:spcPct val="50000"/>
              </a:spcBef>
            </a:pPr>
            <a:r>
              <a:rPr lang="en-US" sz="1200" dirty="0" smtClean="0"/>
              <a:t>System2 Primary</a:t>
            </a:r>
            <a:endParaRPr lang="en-US" sz="1200" dirty="0"/>
          </a:p>
        </p:txBody>
      </p:sp>
      <p:sp>
        <p:nvSpPr>
          <p:cNvPr id="238" name="Rectangle 237"/>
          <p:cNvSpPr/>
          <p:nvPr/>
        </p:nvSpPr>
        <p:spPr bwMode="gray">
          <a:xfrm>
            <a:off x="7263163" y="4777510"/>
            <a:ext cx="1226618" cy="276999"/>
          </a:xfrm>
          <a:prstGeom prst="rect">
            <a:avLst/>
          </a:prstGeom>
        </p:spPr>
        <p:txBody>
          <a:bodyPr wrap="none">
            <a:spAutoFit/>
          </a:bodyPr>
          <a:lstStyle/>
          <a:p>
            <a:pPr algn="l">
              <a:spcBef>
                <a:spcPct val="50000"/>
              </a:spcBef>
            </a:pPr>
            <a:r>
              <a:rPr lang="en-US" sz="1200" dirty="0" smtClean="0"/>
              <a:t>System1 Mirror</a:t>
            </a:r>
            <a:endParaRPr lang="en-US" sz="1200" dirty="0"/>
          </a:p>
        </p:txBody>
      </p:sp>
      <p:sp>
        <p:nvSpPr>
          <p:cNvPr id="240" name="Text Box 61"/>
          <p:cNvSpPr txBox="1">
            <a:spLocks noChangeArrowheads="1"/>
          </p:cNvSpPr>
          <p:nvPr/>
        </p:nvSpPr>
        <p:spPr bwMode="gray">
          <a:xfrm>
            <a:off x="3075352" y="5720246"/>
            <a:ext cx="4305161" cy="646331"/>
          </a:xfrm>
          <a:prstGeom prst="rect">
            <a:avLst/>
          </a:prstGeom>
          <a:noFill/>
          <a:ln w="22225" algn="ctr">
            <a:noFill/>
            <a:miter lim="800000"/>
            <a:headEnd/>
            <a:tailEnd/>
          </a:ln>
          <a:effectLst/>
        </p:spPr>
        <p:txBody>
          <a:bodyPr wrap="square">
            <a:spAutoFit/>
          </a:bodyPr>
          <a:lstStyle/>
          <a:p>
            <a:pPr algn="l">
              <a:spcBef>
                <a:spcPct val="50000"/>
              </a:spcBef>
            </a:pPr>
            <a:r>
              <a:rPr lang="en-US" sz="1800" dirty="0" smtClean="0"/>
              <a:t>One step failover : </a:t>
            </a:r>
            <a:br>
              <a:rPr lang="en-US" sz="1800" dirty="0" smtClean="0"/>
            </a:br>
            <a:r>
              <a:rPr lang="en-US" sz="1800" dirty="0" smtClean="0">
                <a:latin typeface="Courier New" pitchFamily="49" charset="0"/>
                <a:cs typeface="Courier New" pitchFamily="49" charset="0"/>
              </a:rPr>
              <a:t>system2&gt; </a:t>
            </a:r>
            <a:r>
              <a:rPr lang="en-US" sz="1800" b="1" dirty="0" err="1" smtClean="0">
                <a:latin typeface="Courier New" pitchFamily="49" charset="0"/>
                <a:cs typeface="Courier New" pitchFamily="49" charset="0"/>
              </a:rPr>
              <a:t>cf</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forcetakeover</a:t>
            </a:r>
            <a:r>
              <a:rPr lang="en-US" sz="1800" b="1" dirty="0" smtClean="0">
                <a:latin typeface="Courier New" pitchFamily="49" charset="0"/>
                <a:cs typeface="Courier New" pitchFamily="49" charset="0"/>
              </a:rPr>
              <a:t> -d </a:t>
            </a:r>
            <a:endParaRPr lang="en-US" sz="1800" b="1" dirty="0">
              <a:latin typeface="Courier New" pitchFamily="49" charset="0"/>
              <a:cs typeface="Courier New" pitchFamily="49" charset="0"/>
            </a:endParaRPr>
          </a:p>
        </p:txBody>
      </p:sp>
      <p:sp>
        <p:nvSpPr>
          <p:cNvPr id="241" name="Rectangle 240"/>
          <p:cNvSpPr/>
          <p:nvPr/>
        </p:nvSpPr>
        <p:spPr bwMode="gray">
          <a:xfrm>
            <a:off x="7361134" y="4788395"/>
            <a:ext cx="1029449" cy="276999"/>
          </a:xfrm>
          <a:prstGeom prst="rect">
            <a:avLst/>
          </a:prstGeom>
          <a:solidFill>
            <a:schemeClr val="bg1"/>
          </a:solidFill>
        </p:spPr>
        <p:txBody>
          <a:bodyPr wrap="none">
            <a:spAutoFit/>
          </a:bodyPr>
          <a:lstStyle/>
          <a:p>
            <a:pPr algn="l">
              <a:spcBef>
                <a:spcPct val="50000"/>
              </a:spcBef>
            </a:pPr>
            <a:r>
              <a:rPr lang="en-US" sz="1200" dirty="0" smtClean="0">
                <a:solidFill>
                  <a:schemeClr val="tx2"/>
                </a:solidFill>
              </a:rPr>
              <a:t>Break Mirror</a:t>
            </a:r>
            <a:endParaRPr lang="en-US" sz="1200" dirty="0">
              <a:solidFill>
                <a:schemeClr val="tx2"/>
              </a:solidFill>
            </a:endParaRPr>
          </a:p>
        </p:txBody>
      </p:sp>
      <p:sp>
        <p:nvSpPr>
          <p:cNvPr id="242" name="Rectangle 241"/>
          <p:cNvSpPr/>
          <p:nvPr/>
        </p:nvSpPr>
        <p:spPr bwMode="gray">
          <a:xfrm>
            <a:off x="7274049" y="4766607"/>
            <a:ext cx="1354858" cy="276999"/>
          </a:xfrm>
          <a:prstGeom prst="rect">
            <a:avLst/>
          </a:prstGeom>
          <a:solidFill>
            <a:schemeClr val="bg1"/>
          </a:solidFill>
        </p:spPr>
        <p:txBody>
          <a:bodyPr wrap="none">
            <a:spAutoFit/>
          </a:bodyPr>
          <a:lstStyle/>
          <a:p>
            <a:pPr algn="l">
              <a:spcBef>
                <a:spcPct val="50000"/>
              </a:spcBef>
            </a:pPr>
            <a:r>
              <a:rPr lang="en-US" sz="1200" dirty="0" smtClean="0">
                <a:solidFill>
                  <a:schemeClr val="tx2"/>
                </a:solidFill>
              </a:rPr>
              <a:t>System1 Primary</a:t>
            </a:r>
            <a:endParaRPr lang="en-US" sz="1200" dirty="0">
              <a:solidFill>
                <a:schemeClr val="tx2"/>
              </a:solidFill>
            </a:endParaRPr>
          </a:p>
        </p:txBody>
      </p:sp>
      <p:sp>
        <p:nvSpPr>
          <p:cNvPr id="243" name="Rectangle 242"/>
          <p:cNvSpPr/>
          <p:nvPr/>
        </p:nvSpPr>
        <p:spPr bwMode="gray">
          <a:xfrm>
            <a:off x="5292853" y="2061516"/>
            <a:ext cx="865943" cy="461665"/>
          </a:xfrm>
          <a:prstGeom prst="rect">
            <a:avLst/>
          </a:prstGeom>
          <a:noFill/>
        </p:spPr>
        <p:txBody>
          <a:bodyPr wrap="none">
            <a:spAutoFit/>
          </a:bodyPr>
          <a:lstStyle/>
          <a:p>
            <a:pPr algn="l">
              <a:spcBef>
                <a:spcPct val="50000"/>
              </a:spcBef>
            </a:pPr>
            <a:r>
              <a:rPr lang="en-US" sz="1200" dirty="0" smtClean="0">
                <a:solidFill>
                  <a:schemeClr val="tx2"/>
                </a:solidFill>
              </a:rPr>
              <a:t>Host1</a:t>
            </a:r>
            <a:br>
              <a:rPr lang="en-US" sz="1200" dirty="0" smtClean="0">
                <a:solidFill>
                  <a:schemeClr val="tx2"/>
                </a:solidFill>
              </a:rPr>
            </a:br>
            <a:r>
              <a:rPr lang="en-US" sz="1200" dirty="0" smtClean="0">
                <a:solidFill>
                  <a:schemeClr val="tx2"/>
                </a:solidFill>
              </a:rPr>
              <a:t>Emulation</a:t>
            </a:r>
            <a:endParaRPr lang="en-US" sz="1200" dirty="0">
              <a:solidFill>
                <a:schemeClr val="tx2"/>
              </a:solidFill>
            </a:endParaRPr>
          </a:p>
        </p:txBody>
      </p:sp>
      <p:sp>
        <p:nvSpPr>
          <p:cNvPr id="167" name="Rectangle 166"/>
          <p:cNvSpPr/>
          <p:nvPr/>
        </p:nvSpPr>
        <p:spPr bwMode="gray">
          <a:xfrm>
            <a:off x="51391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68" name="Rectangle 167"/>
          <p:cNvSpPr/>
          <p:nvPr/>
        </p:nvSpPr>
        <p:spPr bwMode="gray">
          <a:xfrm>
            <a:off x="41225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
        <p:nvSpPr>
          <p:cNvPr id="174" name="Rectangle 173"/>
          <p:cNvSpPr/>
          <p:nvPr/>
        </p:nvSpPr>
        <p:spPr bwMode="gray">
          <a:xfrm>
            <a:off x="2761863"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195" name="Rectangle 194"/>
          <p:cNvSpPr/>
          <p:nvPr/>
        </p:nvSpPr>
        <p:spPr bwMode="gray">
          <a:xfrm>
            <a:off x="4983210"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9"/>
                                        </p:tgtEl>
                                        <p:attrNameLst>
                                          <p:attrName>style.visibility</p:attrName>
                                        </p:attrNameLst>
                                      </p:cBhvr>
                                      <p:to>
                                        <p:strVal val="visible"/>
                                      </p:to>
                                    </p:set>
                                    <p:animEffect transition="in" filter="fade">
                                      <p:cBhvr>
                                        <p:cTn id="7" dur="1000"/>
                                        <p:tgtEl>
                                          <p:spTgt spid="2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10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1"/>
                                        </p:tgtEl>
                                        <p:attrNameLst>
                                          <p:attrName>style.visibility</p:attrName>
                                        </p:attrNameLst>
                                      </p:cBhvr>
                                      <p:to>
                                        <p:strVal val="visible"/>
                                      </p:to>
                                    </p:set>
                                    <p:animEffect transition="in" filter="fade">
                                      <p:cBhvr>
                                        <p:cTn id="17" dur="1000"/>
                                        <p:tgtEl>
                                          <p:spTgt spid="2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2"/>
                                        </p:tgtEl>
                                        <p:attrNameLst>
                                          <p:attrName>style.visibility</p:attrName>
                                        </p:attrNameLst>
                                      </p:cBhvr>
                                      <p:to>
                                        <p:strVal val="visible"/>
                                      </p:to>
                                    </p:set>
                                    <p:animEffect transition="in" filter="fade">
                                      <p:cBhvr>
                                        <p:cTn id="22" dur="1000"/>
                                        <p:tgtEl>
                                          <p:spTgt spid="2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3"/>
                                        </p:tgtEl>
                                        <p:attrNameLst>
                                          <p:attrName>style.visibility</p:attrName>
                                        </p:attrNameLst>
                                      </p:cBhvr>
                                      <p:to>
                                        <p:strVal val="visible"/>
                                      </p:to>
                                    </p:set>
                                    <p:animEffect transition="in" filter="fade">
                                      <p:cBhvr>
                                        <p:cTn id="27" dur="10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p:bldP spid="241" grpId="0" animBg="1"/>
      <p:bldP spid="242" grpId="0" animBg="1"/>
      <p:bldP spid="24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Site Failover and High-Availability Failover</a:t>
            </a:r>
            <a:endParaRPr lang="en-US" dirty="0"/>
          </a:p>
        </p:txBody>
      </p:sp>
      <p:sp>
        <p:nvSpPr>
          <p:cNvPr id="5" name="Content Placeholder 4"/>
          <p:cNvSpPr>
            <a:spLocks noGrp="1"/>
          </p:cNvSpPr>
          <p:nvPr>
            <p:ph idx="1"/>
          </p:nvPr>
        </p:nvSpPr>
        <p:spPr/>
        <p:txBody>
          <a:bodyPr/>
          <a:lstStyle/>
          <a:p>
            <a:r>
              <a:rPr lang="en-US" dirty="0" smtClean="0"/>
              <a:t>High-availability failover:</a:t>
            </a:r>
          </a:p>
          <a:p>
            <a:pPr lvl="1"/>
            <a:r>
              <a:rPr lang="en-US" dirty="0" smtClean="0"/>
              <a:t>Automatic (if enabled)</a:t>
            </a:r>
          </a:p>
          <a:p>
            <a:pPr lvl="1"/>
            <a:r>
              <a:rPr lang="en-US" dirty="0" smtClean="0"/>
              <a:t>Process relies on the surviving controller being able to read information (quorum) from the disks on the failed controller</a:t>
            </a:r>
          </a:p>
          <a:p>
            <a:pPr lvl="1"/>
            <a:r>
              <a:rPr lang="en-US" dirty="0" smtClean="0"/>
              <a:t>If the quorum of disks is unavailable, automatic takeover doesn’t occur</a:t>
            </a:r>
          </a:p>
          <a:p>
            <a:r>
              <a:rPr lang="en-US" dirty="0" smtClean="0"/>
              <a:t>Site failover:</a:t>
            </a:r>
          </a:p>
          <a:p>
            <a:pPr lvl="1"/>
            <a:r>
              <a:rPr lang="en-US" dirty="0" smtClean="0"/>
              <a:t>Manual process by execute using</a:t>
            </a:r>
            <a:r>
              <a:rPr lang="en-US" sz="2000" dirty="0" smtClean="0"/>
              <a:t/>
            </a:r>
            <a:br>
              <a:rPr lang="en-US" sz="2000" dirty="0" smtClean="0"/>
            </a:br>
            <a:r>
              <a:rPr lang="en-US" sz="2400" b="1" dirty="0" err="1" smtClean="0">
                <a:latin typeface="Courier New" pitchFamily="49" charset="0"/>
                <a:cs typeface="Courier New" pitchFamily="49" charset="0"/>
              </a:rPr>
              <a:t>cf</a:t>
            </a:r>
            <a:r>
              <a:rPr lang="en-US" sz="2400" b="1" dirty="0" smtClean="0">
                <a:latin typeface="Courier New" pitchFamily="49" charset="0"/>
                <a:cs typeface="Courier New" pitchFamily="49" charset="0"/>
              </a:rPr>
              <a:t> </a:t>
            </a:r>
            <a:r>
              <a:rPr lang="en-US" sz="2400" b="1" dirty="0" err="1" smtClean="0">
                <a:latin typeface="Courier New" pitchFamily="49" charset="0"/>
                <a:cs typeface="Courier New" pitchFamily="49" charset="0"/>
              </a:rPr>
              <a:t>forcetakeover</a:t>
            </a:r>
            <a:r>
              <a:rPr lang="en-US" sz="2400" b="1" dirty="0" smtClean="0">
                <a:latin typeface="Courier New" pitchFamily="49" charset="0"/>
                <a:cs typeface="Courier New" pitchFamily="49" charset="0"/>
              </a:rPr>
              <a:t> -d </a:t>
            </a:r>
            <a:r>
              <a:rPr lang="en-US" dirty="0" smtClean="0"/>
              <a:t>command</a:t>
            </a:r>
          </a:p>
          <a:p>
            <a:pPr lvl="1"/>
            <a:r>
              <a:rPr lang="en-US" dirty="0" smtClean="0"/>
              <a:t>Takeover occurs in spite of the lack of access to quorum disks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Site Failover Consequences</a:t>
            </a:r>
            <a:endParaRPr lang="en-US" dirty="0"/>
          </a:p>
        </p:txBody>
      </p:sp>
      <p:sp>
        <p:nvSpPr>
          <p:cNvPr id="5" name="Content Placeholder 4"/>
          <p:cNvSpPr>
            <a:spLocks noGrp="1"/>
          </p:cNvSpPr>
          <p:nvPr>
            <p:ph idx="1"/>
          </p:nvPr>
        </p:nvSpPr>
        <p:spPr>
          <a:xfrm>
            <a:off x="990600" y="1123950"/>
            <a:ext cx="8153400" cy="5353050"/>
          </a:xfrm>
        </p:spPr>
        <p:txBody>
          <a:bodyPr/>
          <a:lstStyle/>
          <a:p>
            <a:r>
              <a:rPr lang="en-US" sz="2400" dirty="0" smtClean="0"/>
              <a:t>Breaks the mirrored relationship</a:t>
            </a:r>
          </a:p>
          <a:p>
            <a:pPr lvl="1"/>
            <a:r>
              <a:rPr lang="en-US" sz="2200" dirty="0" smtClean="0"/>
              <a:t>Volumes have a new file system ID (FSID) to avoid conflict</a:t>
            </a:r>
          </a:p>
          <a:p>
            <a:pPr lvl="2"/>
            <a:r>
              <a:rPr lang="en-US" sz="2000" dirty="0" smtClean="0"/>
              <a:t>LUNs have a new serial number &amp; need to be brought online</a:t>
            </a:r>
          </a:p>
          <a:p>
            <a:pPr lvl="3">
              <a:buNone/>
            </a:pPr>
            <a:r>
              <a:rPr lang="en-US" dirty="0" smtClean="0">
                <a:latin typeface="Courier New" pitchFamily="49" charset="0"/>
                <a:cs typeface="Courier New" pitchFamily="49" charset="0"/>
              </a:rPr>
              <a:t>system&gt; </a:t>
            </a:r>
            <a:r>
              <a:rPr lang="en-US" b="1" dirty="0" err="1" smtClean="0">
                <a:latin typeface="Courier New" pitchFamily="49" charset="0"/>
                <a:cs typeface="Courier New" pitchFamily="49" charset="0"/>
              </a:rPr>
              <a:t>lun</a:t>
            </a:r>
            <a:r>
              <a:rPr lang="en-US" b="1" dirty="0" smtClean="0">
                <a:latin typeface="Courier New" pitchFamily="49" charset="0"/>
                <a:cs typeface="Courier New" pitchFamily="49" charset="0"/>
              </a:rPr>
              <a:t> online /</a:t>
            </a:r>
            <a:r>
              <a:rPr lang="en-US" b="1" dirty="0" err="1" smtClean="0">
                <a:latin typeface="Courier New" pitchFamily="49" charset="0"/>
                <a:cs typeface="Courier New" pitchFamily="49" charset="0"/>
              </a:rPr>
              <a:t>vol</a:t>
            </a:r>
            <a:r>
              <a:rPr lang="en-US" b="1" dirty="0" smtClean="0">
                <a:latin typeface="Courier New" pitchFamily="49" charset="0"/>
                <a:cs typeface="Courier New" pitchFamily="49" charset="0"/>
              </a:rPr>
              <a:t>/vol1/lun1</a:t>
            </a:r>
          </a:p>
          <a:p>
            <a:pPr lvl="2"/>
            <a:r>
              <a:rPr lang="en-US" sz="2000" dirty="0" smtClean="0"/>
              <a:t>Previous NFS mounts are stale and will need to be remounted </a:t>
            </a:r>
          </a:p>
          <a:p>
            <a:pPr lvl="1"/>
            <a:r>
              <a:rPr lang="en-US" sz="2200" dirty="0" smtClean="0"/>
              <a:t>Data ONTAP 7.2.4 and later has a new </a:t>
            </a:r>
            <a:r>
              <a:rPr lang="en-US" sz="2200" dirty="0" err="1" smtClean="0">
                <a:latin typeface="Courier New" pitchFamily="49" charset="0"/>
                <a:cs typeface="Courier New" pitchFamily="49" charset="0"/>
              </a:rPr>
              <a:t>cf.takeover.change_fsid</a:t>
            </a:r>
            <a:r>
              <a:rPr lang="en-US" sz="2200" dirty="0" smtClean="0"/>
              <a:t> option </a:t>
            </a:r>
          </a:p>
          <a:p>
            <a:pPr lvl="2"/>
            <a:r>
              <a:rPr lang="en-US" sz="2000" dirty="0" smtClean="0"/>
              <a:t>Default off</a:t>
            </a:r>
          </a:p>
          <a:p>
            <a:pPr lvl="2"/>
            <a:r>
              <a:rPr lang="en-US" sz="2000" dirty="0" smtClean="0"/>
              <a:t>If set on: </a:t>
            </a:r>
          </a:p>
          <a:p>
            <a:pPr lvl="3"/>
            <a:r>
              <a:rPr lang="en-US" sz="1800" dirty="0" smtClean="0"/>
              <a:t>Allows LUNs to retain original serial number and brought online automatically</a:t>
            </a:r>
          </a:p>
          <a:p>
            <a:pPr lvl="3"/>
            <a:r>
              <a:rPr lang="en-US" sz="1800" dirty="0" smtClean="0"/>
              <a:t>NFS mounts to be brought online automatically</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Split Brain Scenario</a:t>
            </a:r>
            <a:endParaRPr lang="en-US" dirty="0"/>
          </a:p>
        </p:txBody>
      </p:sp>
      <p:sp>
        <p:nvSpPr>
          <p:cNvPr id="3" name="Content Placeholder 2"/>
          <p:cNvSpPr>
            <a:spLocks noGrp="1"/>
          </p:cNvSpPr>
          <p:nvPr>
            <p:ph idx="1"/>
          </p:nvPr>
        </p:nvSpPr>
        <p:spPr/>
        <p:txBody>
          <a:bodyPr/>
          <a:lstStyle/>
          <a:p>
            <a:r>
              <a:rPr lang="en-US" sz="2400" dirty="0" smtClean="0"/>
              <a:t>If </a:t>
            </a:r>
            <a:r>
              <a:rPr lang="en-US" sz="2400" dirty="0" err="1" smtClean="0">
                <a:latin typeface="Courier New" pitchFamily="49" charset="0"/>
                <a:cs typeface="Courier New" pitchFamily="49" charset="0"/>
              </a:rPr>
              <a:t>cf</a:t>
            </a:r>
            <a:r>
              <a:rPr lang="en-US" sz="2400" dirty="0" smtClean="0">
                <a:latin typeface="Courier New" pitchFamily="49" charset="0"/>
                <a:cs typeface="Courier New" pitchFamily="49" charset="0"/>
              </a:rPr>
              <a:t> </a:t>
            </a:r>
            <a:r>
              <a:rPr lang="en-US" sz="2400" dirty="0" err="1" smtClean="0">
                <a:latin typeface="Courier New" pitchFamily="49" charset="0"/>
                <a:cs typeface="Courier New" pitchFamily="49" charset="0"/>
              </a:rPr>
              <a:t>forcetakeover</a:t>
            </a:r>
            <a:r>
              <a:rPr lang="en-US" sz="2400" dirty="0" smtClean="0">
                <a:latin typeface="Courier New" pitchFamily="49" charset="0"/>
                <a:cs typeface="Courier New" pitchFamily="49" charset="0"/>
              </a:rPr>
              <a:t> -d </a:t>
            </a:r>
            <a:r>
              <a:rPr lang="en-US" sz="2400" dirty="0" smtClean="0"/>
              <a:t>is used, then when the problem at the failed site is resolved, administrators must isolate the failed site to a split brain scenario</a:t>
            </a:r>
          </a:p>
          <a:p>
            <a:r>
              <a:rPr lang="en-US" sz="2400" dirty="0" smtClean="0"/>
              <a:t>Split Brain occurs when the failed site comes back up and doesn’t know a takeover occurred</a:t>
            </a:r>
          </a:p>
          <a:p>
            <a:pPr lvl="1"/>
            <a:r>
              <a:rPr lang="en-US" sz="2400" dirty="0" smtClean="0"/>
              <a:t>For example: System1 reads/writes data from System1’s pool0  and System2 reads/writes data from System1’s pool1</a:t>
            </a:r>
          </a:p>
          <a:p>
            <a:pPr lvl="1"/>
            <a:r>
              <a:rPr lang="en-US" sz="2400" dirty="0" smtClean="0"/>
              <a:t>Possible data corruption</a:t>
            </a:r>
          </a:p>
          <a:p>
            <a:r>
              <a:rPr lang="en-US" sz="2400" dirty="0" smtClean="0"/>
              <a:t>To prevent a split brain:</a:t>
            </a:r>
          </a:p>
          <a:p>
            <a:pPr lvl="1"/>
            <a:r>
              <a:rPr lang="en-US" sz="2400" dirty="0" smtClean="0"/>
              <a:t>Restrict access to previous failed site controller until proper site recovery</a:t>
            </a:r>
            <a:endParaRPr 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dirty="0" smtClean="0"/>
              <a:t>MetroCluster: </a:t>
            </a:r>
            <a:r>
              <a:rPr lang="en-US" dirty="0"/>
              <a:t>Site Recovery</a:t>
            </a:r>
          </a:p>
        </p:txBody>
      </p:sp>
      <p:cxnSp>
        <p:nvCxnSpPr>
          <p:cNvPr id="137" name="Straight Connector 136"/>
          <p:cNvCxnSpPr/>
          <p:nvPr/>
        </p:nvCxnSpPr>
        <p:spPr bwMode="gray">
          <a:xfrm rot="5400000">
            <a:off x="2742912" y="3528074"/>
            <a:ext cx="4544723" cy="1588"/>
          </a:xfrm>
          <a:prstGeom prst="line">
            <a:avLst/>
          </a:prstGeom>
          <a:solidFill>
            <a:schemeClr val="accent1"/>
          </a:solidFill>
          <a:ln w="19050" cap="flat" cmpd="sng" algn="ctr">
            <a:solidFill>
              <a:schemeClr val="accent1"/>
            </a:solidFill>
            <a:prstDash val="sysDot"/>
            <a:round/>
            <a:headEnd type="none" w="med" len="med"/>
            <a:tailEnd type="none" w="med" len="med"/>
          </a:ln>
          <a:effectLst/>
        </p:spPr>
      </p:cxnSp>
      <p:sp>
        <p:nvSpPr>
          <p:cNvPr id="138" name="Rectangle 137"/>
          <p:cNvSpPr/>
          <p:nvPr/>
        </p:nvSpPr>
        <p:spPr bwMode="gray">
          <a:xfrm>
            <a:off x="4114864" y="1874982"/>
            <a:ext cx="585417" cy="276999"/>
          </a:xfrm>
          <a:prstGeom prst="rect">
            <a:avLst/>
          </a:prstGeom>
        </p:spPr>
        <p:txBody>
          <a:bodyPr wrap="none">
            <a:spAutoFit/>
          </a:bodyPr>
          <a:lstStyle/>
          <a:p>
            <a:pPr algn="l">
              <a:spcBef>
                <a:spcPct val="50000"/>
              </a:spcBef>
            </a:pPr>
            <a:r>
              <a:rPr lang="en-US" sz="1200" dirty="0" smtClean="0"/>
              <a:t>Host1</a:t>
            </a:r>
            <a:endParaRPr lang="en-US" sz="1200" dirty="0"/>
          </a:p>
        </p:txBody>
      </p:sp>
      <p:sp>
        <p:nvSpPr>
          <p:cNvPr id="139" name="Rectangle 138"/>
          <p:cNvSpPr/>
          <p:nvPr/>
        </p:nvSpPr>
        <p:spPr bwMode="gray">
          <a:xfrm>
            <a:off x="5295814" y="1874982"/>
            <a:ext cx="585417" cy="276999"/>
          </a:xfrm>
          <a:prstGeom prst="rect">
            <a:avLst/>
          </a:prstGeom>
        </p:spPr>
        <p:txBody>
          <a:bodyPr wrap="none">
            <a:spAutoFit/>
          </a:bodyPr>
          <a:lstStyle/>
          <a:p>
            <a:pPr algn="l">
              <a:spcBef>
                <a:spcPct val="50000"/>
              </a:spcBef>
            </a:pPr>
            <a:r>
              <a:rPr lang="en-US" sz="1200" dirty="0" smtClean="0"/>
              <a:t>Host2</a:t>
            </a:r>
            <a:endParaRPr lang="en-US" sz="1200" dirty="0"/>
          </a:p>
        </p:txBody>
      </p:sp>
      <p:cxnSp>
        <p:nvCxnSpPr>
          <p:cNvPr id="144" name="Straight Connector 143"/>
          <p:cNvCxnSpPr>
            <a:stCxn id="153" idx="2"/>
            <a:endCxn id="256" idx="0"/>
          </p:cNvCxnSpPr>
          <p:nvPr/>
        </p:nvCxnSpPr>
        <p:spPr bwMode="gray">
          <a:xfrm rot="16200000" flipH="1">
            <a:off x="6125293"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5" name="Straight Connector 144"/>
          <p:cNvCxnSpPr>
            <a:stCxn id="161" idx="2"/>
            <a:endCxn id="254" idx="0"/>
          </p:cNvCxnSpPr>
          <p:nvPr/>
        </p:nvCxnSpPr>
        <p:spPr bwMode="gray">
          <a:xfrm rot="16200000" flipH="1">
            <a:off x="3082633" y="2979401"/>
            <a:ext cx="552897"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pic>
        <p:nvPicPr>
          <p:cNvPr id="146" name="Picture 4" descr="fibre_channel_switch_fabric"/>
          <p:cNvPicPr>
            <a:picLocks noChangeAspect="1" noChangeArrowheads="1"/>
          </p:cNvPicPr>
          <p:nvPr/>
        </p:nvPicPr>
        <p:blipFill>
          <a:blip r:embed="rId3" cstate="print"/>
          <a:srcRect/>
          <a:stretch>
            <a:fillRect/>
          </a:stretch>
        </p:blipFill>
        <p:spPr bwMode="gray">
          <a:xfrm>
            <a:off x="4393876" y="3732613"/>
            <a:ext cx="594360" cy="210790"/>
          </a:xfrm>
          <a:prstGeom prst="rect">
            <a:avLst/>
          </a:prstGeom>
          <a:noFill/>
          <a:ln w="9525">
            <a:noFill/>
            <a:miter lim="800000"/>
            <a:headEnd/>
            <a:tailEnd/>
          </a:ln>
        </p:spPr>
      </p:pic>
      <p:pic>
        <p:nvPicPr>
          <p:cNvPr id="147" name="Picture 4" descr="fibre_channel_switch_fabric"/>
          <p:cNvPicPr>
            <a:picLocks noChangeAspect="1" noChangeArrowheads="1"/>
          </p:cNvPicPr>
          <p:nvPr/>
        </p:nvPicPr>
        <p:blipFill>
          <a:blip r:embed="rId3" cstate="print"/>
          <a:srcRect/>
          <a:stretch>
            <a:fillRect/>
          </a:stretch>
        </p:blipFill>
        <p:spPr bwMode="gray">
          <a:xfrm>
            <a:off x="4153740" y="4152867"/>
            <a:ext cx="594360" cy="210790"/>
          </a:xfrm>
          <a:prstGeom prst="rect">
            <a:avLst/>
          </a:prstGeom>
          <a:noFill/>
          <a:ln w="9525">
            <a:noFill/>
            <a:miter lim="800000"/>
            <a:headEnd/>
            <a:tailEnd/>
          </a:ln>
        </p:spPr>
      </p:pic>
      <p:pic>
        <p:nvPicPr>
          <p:cNvPr id="148" name="Picture 4" descr="fibre_channel_switch_fabric"/>
          <p:cNvPicPr>
            <a:picLocks noChangeAspect="1" noChangeArrowheads="1"/>
          </p:cNvPicPr>
          <p:nvPr/>
        </p:nvPicPr>
        <p:blipFill>
          <a:blip r:embed="rId3" cstate="print"/>
          <a:srcRect/>
          <a:stretch>
            <a:fillRect/>
          </a:stretch>
        </p:blipFill>
        <p:spPr bwMode="gray">
          <a:xfrm>
            <a:off x="5054290" y="3732613"/>
            <a:ext cx="594360" cy="210790"/>
          </a:xfrm>
          <a:prstGeom prst="rect">
            <a:avLst/>
          </a:prstGeom>
          <a:noFill/>
          <a:ln w="9525">
            <a:noFill/>
            <a:miter lim="800000"/>
            <a:headEnd/>
            <a:tailEnd/>
          </a:ln>
        </p:spPr>
      </p:pic>
      <p:pic>
        <p:nvPicPr>
          <p:cNvPr id="149" name="Picture 4" descr="fibre_channel_switch_fabric"/>
          <p:cNvPicPr>
            <a:picLocks noChangeAspect="1" noChangeArrowheads="1"/>
          </p:cNvPicPr>
          <p:nvPr/>
        </p:nvPicPr>
        <p:blipFill>
          <a:blip r:embed="rId3" cstate="print"/>
          <a:srcRect/>
          <a:stretch>
            <a:fillRect/>
          </a:stretch>
        </p:blipFill>
        <p:spPr bwMode="gray">
          <a:xfrm>
            <a:off x="5294426" y="4152867"/>
            <a:ext cx="594360" cy="210790"/>
          </a:xfrm>
          <a:prstGeom prst="rect">
            <a:avLst/>
          </a:prstGeom>
          <a:noFill/>
          <a:ln w="9525">
            <a:noFill/>
            <a:miter lim="800000"/>
            <a:headEnd/>
            <a:tailEnd/>
          </a:ln>
        </p:spPr>
      </p:pic>
      <p:grpSp>
        <p:nvGrpSpPr>
          <p:cNvPr id="2" name="Group 80"/>
          <p:cNvGrpSpPr/>
          <p:nvPr/>
        </p:nvGrpSpPr>
        <p:grpSpPr bwMode="gray">
          <a:xfrm>
            <a:off x="5891762" y="1532793"/>
            <a:ext cx="1301663" cy="542454"/>
            <a:chOff x="-353132" y="2505075"/>
            <a:chExt cx="1301663" cy="542454"/>
          </a:xfrm>
        </p:grpSpPr>
        <p:pic>
          <p:nvPicPr>
            <p:cNvPr id="151"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152"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53" name="Picture 4" descr="fibre_channel_switch_fabric"/>
          <p:cNvPicPr>
            <a:picLocks noChangeAspect="1" noChangeArrowheads="1"/>
          </p:cNvPicPr>
          <p:nvPr/>
        </p:nvPicPr>
        <p:blipFill>
          <a:blip r:embed="rId3" cstate="print"/>
          <a:srcRect/>
          <a:stretch>
            <a:fillRect/>
          </a:stretch>
        </p:blipFill>
        <p:spPr bwMode="gray">
          <a:xfrm>
            <a:off x="6104561" y="2492164"/>
            <a:ext cx="594360" cy="210790"/>
          </a:xfrm>
          <a:prstGeom prst="rect">
            <a:avLst/>
          </a:prstGeom>
          <a:noFill/>
          <a:ln w="9525">
            <a:noFill/>
            <a:miter lim="800000"/>
            <a:headEnd/>
            <a:tailEnd/>
          </a:ln>
        </p:spPr>
      </p:pic>
      <p:pic>
        <p:nvPicPr>
          <p:cNvPr id="154" name="Picture 4" descr="fibre_channel_switch_fabric"/>
          <p:cNvPicPr>
            <a:picLocks noChangeAspect="1" noChangeArrowheads="1"/>
          </p:cNvPicPr>
          <p:nvPr/>
        </p:nvPicPr>
        <p:blipFill>
          <a:blip r:embed="rId3" cstate="print"/>
          <a:srcRect/>
          <a:stretch>
            <a:fillRect/>
          </a:stretch>
        </p:blipFill>
        <p:spPr bwMode="gray">
          <a:xfrm>
            <a:off x="6386265" y="2635328"/>
            <a:ext cx="594360" cy="210790"/>
          </a:xfrm>
          <a:prstGeom prst="rect">
            <a:avLst/>
          </a:prstGeom>
          <a:noFill/>
          <a:ln w="9525">
            <a:noFill/>
            <a:miter lim="800000"/>
            <a:headEnd/>
            <a:tailEnd/>
          </a:ln>
        </p:spPr>
      </p:pic>
      <p:pic>
        <p:nvPicPr>
          <p:cNvPr id="155" name="Picture 20" descr="FCStorageShelf"/>
          <p:cNvPicPr>
            <a:picLocks noChangeAspect="1" noChangeArrowheads="1"/>
          </p:cNvPicPr>
          <p:nvPr/>
        </p:nvPicPr>
        <p:blipFill>
          <a:blip r:embed="rId6" cstate="print"/>
          <a:srcRect/>
          <a:stretch>
            <a:fillRect/>
          </a:stretch>
        </p:blipFill>
        <p:spPr bwMode="gray">
          <a:xfrm>
            <a:off x="5847268" y="4442710"/>
            <a:ext cx="1390650" cy="312738"/>
          </a:xfrm>
          <a:prstGeom prst="rect">
            <a:avLst/>
          </a:prstGeom>
          <a:noFill/>
          <a:ln w="9525">
            <a:noFill/>
            <a:miter lim="800000"/>
            <a:headEnd/>
            <a:tailEnd/>
          </a:ln>
        </p:spPr>
      </p:pic>
      <p:pic>
        <p:nvPicPr>
          <p:cNvPr id="156" name="Picture 22" descr="FAS3000_SingleCont"/>
          <p:cNvPicPr>
            <a:picLocks noChangeAspect="1" noChangeArrowheads="1"/>
          </p:cNvPicPr>
          <p:nvPr/>
        </p:nvPicPr>
        <p:blipFill>
          <a:blip r:embed="rId7" cstate="print"/>
          <a:srcRect/>
          <a:stretch>
            <a:fillRect/>
          </a:stretch>
        </p:blipFill>
        <p:spPr bwMode="gray">
          <a:xfrm>
            <a:off x="5848856" y="3263035"/>
            <a:ext cx="1387475" cy="390525"/>
          </a:xfrm>
          <a:prstGeom prst="rect">
            <a:avLst/>
          </a:prstGeom>
          <a:noFill/>
          <a:ln w="9525">
            <a:noFill/>
            <a:miter lim="800000"/>
            <a:headEnd/>
            <a:tailEnd/>
          </a:ln>
        </p:spPr>
      </p:pic>
      <p:pic>
        <p:nvPicPr>
          <p:cNvPr id="157" name="Picture 20" descr="FCStorageShelf"/>
          <p:cNvPicPr>
            <a:picLocks noChangeAspect="1" noChangeArrowheads="1"/>
          </p:cNvPicPr>
          <p:nvPr/>
        </p:nvPicPr>
        <p:blipFill>
          <a:blip r:embed="rId6" cstate="print"/>
          <a:srcRect/>
          <a:stretch>
            <a:fillRect/>
          </a:stretch>
        </p:blipFill>
        <p:spPr bwMode="gray">
          <a:xfrm>
            <a:off x="5847268" y="4779842"/>
            <a:ext cx="1390650" cy="312738"/>
          </a:xfrm>
          <a:prstGeom prst="rect">
            <a:avLst/>
          </a:prstGeom>
          <a:noFill/>
          <a:ln w="9525">
            <a:noFill/>
            <a:miter lim="800000"/>
            <a:headEnd/>
            <a:tailEnd/>
          </a:ln>
        </p:spPr>
      </p:pic>
      <p:grpSp>
        <p:nvGrpSpPr>
          <p:cNvPr id="3" name="Group 80"/>
          <p:cNvGrpSpPr/>
          <p:nvPr/>
        </p:nvGrpSpPr>
        <p:grpSpPr bwMode="gray">
          <a:xfrm>
            <a:off x="2849102" y="1532793"/>
            <a:ext cx="1301663" cy="542454"/>
            <a:chOff x="-353132" y="2505075"/>
            <a:chExt cx="1301663" cy="542454"/>
          </a:xfrm>
        </p:grpSpPr>
        <p:pic>
          <p:nvPicPr>
            <p:cNvPr id="159" name="Picture 16" descr="unix_database_server_generic"/>
            <p:cNvPicPr>
              <a:picLocks noChangeAspect="1" noChangeArrowheads="1"/>
            </p:cNvPicPr>
            <p:nvPr/>
          </p:nvPicPr>
          <p:blipFill>
            <a:blip r:embed="rId4" cstate="print"/>
            <a:srcRect/>
            <a:stretch>
              <a:fillRect/>
            </a:stretch>
          </p:blipFill>
          <p:spPr bwMode="gray">
            <a:xfrm>
              <a:off x="352415" y="2505075"/>
              <a:ext cx="596116" cy="542454"/>
            </a:xfrm>
            <a:prstGeom prst="rect">
              <a:avLst/>
            </a:prstGeom>
            <a:noFill/>
            <a:ln w="9525">
              <a:noFill/>
              <a:miter lim="800000"/>
              <a:headEnd/>
              <a:tailEnd/>
            </a:ln>
          </p:spPr>
        </p:pic>
        <p:pic>
          <p:nvPicPr>
            <p:cNvPr id="160" name="Picture 26" descr="server_open_snapvault"/>
            <p:cNvPicPr>
              <a:picLocks noChangeAspect="1" noChangeArrowheads="1"/>
            </p:cNvPicPr>
            <p:nvPr/>
          </p:nvPicPr>
          <p:blipFill>
            <a:blip r:embed="rId5" cstate="print"/>
            <a:srcRect/>
            <a:stretch>
              <a:fillRect/>
            </a:stretch>
          </p:blipFill>
          <p:spPr bwMode="gray">
            <a:xfrm>
              <a:off x="-353132" y="2636189"/>
              <a:ext cx="616657" cy="411340"/>
            </a:xfrm>
            <a:prstGeom prst="rect">
              <a:avLst/>
            </a:prstGeom>
            <a:noFill/>
            <a:ln w="9525">
              <a:noFill/>
              <a:miter lim="800000"/>
              <a:headEnd/>
              <a:tailEnd/>
            </a:ln>
          </p:spPr>
        </p:pic>
      </p:grpSp>
      <p:pic>
        <p:nvPicPr>
          <p:cNvPr id="161" name="Picture 4" descr="fibre_channel_switch_fabric"/>
          <p:cNvPicPr>
            <a:picLocks noChangeAspect="1" noChangeArrowheads="1"/>
          </p:cNvPicPr>
          <p:nvPr/>
        </p:nvPicPr>
        <p:blipFill>
          <a:blip r:embed="rId3" cstate="print"/>
          <a:srcRect/>
          <a:stretch>
            <a:fillRect/>
          </a:stretch>
        </p:blipFill>
        <p:spPr bwMode="gray">
          <a:xfrm>
            <a:off x="3061901" y="2492164"/>
            <a:ext cx="594360" cy="210790"/>
          </a:xfrm>
          <a:prstGeom prst="rect">
            <a:avLst/>
          </a:prstGeom>
          <a:noFill/>
          <a:ln w="9525">
            <a:noFill/>
            <a:miter lim="800000"/>
            <a:headEnd/>
            <a:tailEnd/>
          </a:ln>
        </p:spPr>
      </p:pic>
      <p:pic>
        <p:nvPicPr>
          <p:cNvPr id="162" name="Picture 4" descr="fibre_channel_switch_fabric"/>
          <p:cNvPicPr>
            <a:picLocks noChangeAspect="1" noChangeArrowheads="1"/>
          </p:cNvPicPr>
          <p:nvPr/>
        </p:nvPicPr>
        <p:blipFill>
          <a:blip r:embed="rId3" cstate="print"/>
          <a:srcRect/>
          <a:stretch>
            <a:fillRect/>
          </a:stretch>
        </p:blipFill>
        <p:spPr bwMode="gray">
          <a:xfrm>
            <a:off x="3343605" y="2635328"/>
            <a:ext cx="594360" cy="210790"/>
          </a:xfrm>
          <a:prstGeom prst="rect">
            <a:avLst/>
          </a:prstGeom>
          <a:noFill/>
          <a:ln w="9525">
            <a:noFill/>
            <a:miter lim="800000"/>
            <a:headEnd/>
            <a:tailEnd/>
          </a:ln>
        </p:spPr>
      </p:pic>
      <p:pic>
        <p:nvPicPr>
          <p:cNvPr id="163" name="Picture 20" descr="FCStorageShelf"/>
          <p:cNvPicPr>
            <a:picLocks noChangeAspect="1" noChangeArrowheads="1"/>
          </p:cNvPicPr>
          <p:nvPr/>
        </p:nvPicPr>
        <p:blipFill>
          <a:blip r:embed="rId6" cstate="print"/>
          <a:srcRect/>
          <a:stretch>
            <a:fillRect/>
          </a:stretch>
        </p:blipFill>
        <p:spPr bwMode="gray">
          <a:xfrm>
            <a:off x="2804608" y="4442710"/>
            <a:ext cx="1390650" cy="312738"/>
          </a:xfrm>
          <a:prstGeom prst="rect">
            <a:avLst/>
          </a:prstGeom>
          <a:noFill/>
          <a:ln w="9525">
            <a:noFill/>
            <a:miter lim="800000"/>
            <a:headEnd/>
            <a:tailEnd/>
          </a:ln>
        </p:spPr>
      </p:pic>
      <p:pic>
        <p:nvPicPr>
          <p:cNvPr id="164" name="Picture 22" descr="FAS3000_SingleCont"/>
          <p:cNvPicPr>
            <a:picLocks noChangeAspect="1" noChangeArrowheads="1"/>
          </p:cNvPicPr>
          <p:nvPr/>
        </p:nvPicPr>
        <p:blipFill>
          <a:blip r:embed="rId7" cstate="print"/>
          <a:srcRect/>
          <a:stretch>
            <a:fillRect/>
          </a:stretch>
        </p:blipFill>
        <p:spPr bwMode="gray">
          <a:xfrm>
            <a:off x="2806196" y="3263035"/>
            <a:ext cx="1387475" cy="390525"/>
          </a:xfrm>
          <a:prstGeom prst="rect">
            <a:avLst/>
          </a:prstGeom>
          <a:noFill/>
          <a:ln w="9525">
            <a:noFill/>
            <a:miter lim="800000"/>
            <a:headEnd/>
            <a:tailEnd/>
          </a:ln>
        </p:spPr>
      </p:pic>
      <p:pic>
        <p:nvPicPr>
          <p:cNvPr id="165" name="Picture 20" descr="FCStorageShelf"/>
          <p:cNvPicPr>
            <a:picLocks noChangeAspect="1" noChangeArrowheads="1"/>
          </p:cNvPicPr>
          <p:nvPr/>
        </p:nvPicPr>
        <p:blipFill>
          <a:blip r:embed="rId6" cstate="print"/>
          <a:srcRect/>
          <a:stretch>
            <a:fillRect/>
          </a:stretch>
        </p:blipFill>
        <p:spPr bwMode="gray">
          <a:xfrm>
            <a:off x="2804608" y="4779842"/>
            <a:ext cx="1390650" cy="312738"/>
          </a:xfrm>
          <a:prstGeom prst="rect">
            <a:avLst/>
          </a:prstGeom>
          <a:noFill/>
          <a:ln w="9525">
            <a:noFill/>
            <a:miter lim="800000"/>
            <a:headEnd/>
            <a:tailEnd/>
          </a:ln>
        </p:spPr>
      </p:pic>
      <p:grpSp>
        <p:nvGrpSpPr>
          <p:cNvPr id="4" name="Group 120"/>
          <p:cNvGrpSpPr/>
          <p:nvPr/>
        </p:nvGrpSpPr>
        <p:grpSpPr bwMode="gray">
          <a:xfrm>
            <a:off x="3243191" y="2493807"/>
            <a:ext cx="526467" cy="217055"/>
            <a:chOff x="1560946" y="2216727"/>
            <a:chExt cx="526467" cy="217055"/>
          </a:xfrm>
          <a:noFill/>
        </p:grpSpPr>
        <p:grpSp>
          <p:nvGrpSpPr>
            <p:cNvPr id="5" name="Group 116"/>
            <p:cNvGrpSpPr/>
            <p:nvPr/>
          </p:nvGrpSpPr>
          <p:grpSpPr bwMode="gray">
            <a:xfrm>
              <a:off x="1560946" y="2216727"/>
              <a:ext cx="235527" cy="83127"/>
              <a:chOff x="2650836" y="2179782"/>
              <a:chExt cx="235527" cy="83127"/>
            </a:xfrm>
            <a:grpFill/>
          </p:grpSpPr>
          <p:sp>
            <p:nvSpPr>
              <p:cNvPr id="171" name="Rectangle 114"/>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2" name="Rectangle 171"/>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6" name="Group 117"/>
            <p:cNvGrpSpPr/>
            <p:nvPr/>
          </p:nvGrpSpPr>
          <p:grpSpPr bwMode="gray">
            <a:xfrm>
              <a:off x="1851886" y="2350655"/>
              <a:ext cx="235527" cy="83127"/>
              <a:chOff x="2650836" y="2179782"/>
              <a:chExt cx="235527" cy="83127"/>
            </a:xfrm>
            <a:grpFill/>
          </p:grpSpPr>
          <p:sp>
            <p:nvSpPr>
              <p:cNvPr id="169" name="Rectangle 168"/>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0" name="Rectangle 169"/>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7" name="Group 121"/>
          <p:cNvGrpSpPr/>
          <p:nvPr/>
        </p:nvGrpSpPr>
        <p:grpSpPr bwMode="gray">
          <a:xfrm>
            <a:off x="6287873" y="2493807"/>
            <a:ext cx="526467" cy="217055"/>
            <a:chOff x="1560946" y="2216727"/>
            <a:chExt cx="526467" cy="217055"/>
          </a:xfrm>
          <a:noFill/>
        </p:grpSpPr>
        <p:grpSp>
          <p:nvGrpSpPr>
            <p:cNvPr id="8" name="Group 116"/>
            <p:cNvGrpSpPr/>
            <p:nvPr/>
          </p:nvGrpSpPr>
          <p:grpSpPr bwMode="gray">
            <a:xfrm>
              <a:off x="1560946" y="2216727"/>
              <a:ext cx="235527" cy="83127"/>
              <a:chOff x="2650836" y="2179782"/>
              <a:chExt cx="235527" cy="83127"/>
            </a:xfrm>
            <a:grpFill/>
          </p:grpSpPr>
          <p:sp>
            <p:nvSpPr>
              <p:cNvPr id="178" name="Rectangle 126"/>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9" name="Rectangle 178"/>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9" name="Group 117"/>
            <p:cNvGrpSpPr/>
            <p:nvPr/>
          </p:nvGrpSpPr>
          <p:grpSpPr bwMode="gray">
            <a:xfrm>
              <a:off x="1851886" y="2350655"/>
              <a:ext cx="235527" cy="83127"/>
              <a:chOff x="2650836" y="2179782"/>
              <a:chExt cx="235527" cy="83127"/>
            </a:xfrm>
            <a:grpFill/>
          </p:grpSpPr>
          <p:sp>
            <p:nvSpPr>
              <p:cNvPr id="176" name="Rectangle 175"/>
              <p:cNvSpPr/>
              <p:nvPr/>
            </p:nvSpPr>
            <p:spPr bwMode="gray">
              <a:xfrm>
                <a:off x="26508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77" name="Rectangle 125"/>
              <p:cNvSpPr/>
              <p:nvPr/>
            </p:nvSpPr>
            <p:spPr bwMode="gray">
              <a:xfrm>
                <a:off x="2803236" y="2179782"/>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0" name="Group 132"/>
          <p:cNvGrpSpPr/>
          <p:nvPr/>
        </p:nvGrpSpPr>
        <p:grpSpPr bwMode="gray">
          <a:xfrm>
            <a:off x="3053859" y="1981215"/>
            <a:ext cx="235527" cy="83127"/>
            <a:chOff x="1713346" y="2369127"/>
            <a:chExt cx="235527" cy="83127"/>
          </a:xfrm>
          <a:noFill/>
        </p:grpSpPr>
        <p:sp>
          <p:nvSpPr>
            <p:cNvPr id="181" name="Rectangle 180"/>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2" name="Rectangle 181"/>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1" name="Group 133"/>
          <p:cNvGrpSpPr/>
          <p:nvPr/>
        </p:nvGrpSpPr>
        <p:grpSpPr bwMode="gray">
          <a:xfrm>
            <a:off x="3723495" y="1981215"/>
            <a:ext cx="235527" cy="83127"/>
            <a:chOff x="1713346" y="2369127"/>
            <a:chExt cx="235527" cy="83127"/>
          </a:xfrm>
          <a:noFill/>
        </p:grpSpPr>
        <p:sp>
          <p:nvSpPr>
            <p:cNvPr id="184" name="Rectangle 183"/>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5" name="Rectangle 184"/>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2" name="Group 136"/>
          <p:cNvGrpSpPr/>
          <p:nvPr/>
        </p:nvGrpSpPr>
        <p:grpSpPr bwMode="gray">
          <a:xfrm>
            <a:off x="6106480" y="1981215"/>
            <a:ext cx="235527" cy="83127"/>
            <a:chOff x="1713346" y="2369127"/>
            <a:chExt cx="235527" cy="83127"/>
          </a:xfrm>
          <a:noFill/>
        </p:grpSpPr>
        <p:sp>
          <p:nvSpPr>
            <p:cNvPr id="187" name="Rectangle 18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88" name="Rectangle 18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3" name="Group 139"/>
          <p:cNvGrpSpPr/>
          <p:nvPr/>
        </p:nvGrpSpPr>
        <p:grpSpPr bwMode="gray">
          <a:xfrm>
            <a:off x="6776116" y="1981215"/>
            <a:ext cx="235527" cy="83127"/>
            <a:chOff x="1713346" y="2369127"/>
            <a:chExt cx="235527" cy="83127"/>
          </a:xfrm>
          <a:noFill/>
        </p:grpSpPr>
        <p:sp>
          <p:nvSpPr>
            <p:cNvPr id="190" name="Rectangle 189"/>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1" name="Rectangle 190"/>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4" name="Group 148"/>
          <p:cNvGrpSpPr/>
          <p:nvPr/>
        </p:nvGrpSpPr>
        <p:grpSpPr bwMode="gray">
          <a:xfrm>
            <a:off x="6134187" y="3565251"/>
            <a:ext cx="905163" cy="83127"/>
            <a:chOff x="1524014" y="1856535"/>
            <a:chExt cx="905163" cy="83127"/>
          </a:xfrm>
          <a:noFill/>
        </p:grpSpPr>
        <p:grpSp>
          <p:nvGrpSpPr>
            <p:cNvPr id="15" name="Group 142"/>
            <p:cNvGrpSpPr/>
            <p:nvPr/>
          </p:nvGrpSpPr>
          <p:grpSpPr bwMode="gray">
            <a:xfrm>
              <a:off x="1524014" y="1856535"/>
              <a:ext cx="235527" cy="83127"/>
              <a:chOff x="1713346" y="2369127"/>
              <a:chExt cx="235527" cy="83127"/>
            </a:xfrm>
            <a:grpFill/>
          </p:grpSpPr>
          <p:sp>
            <p:nvSpPr>
              <p:cNvPr id="197" name="Rectangle 196"/>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8" name="Rectangle 197"/>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6" name="Group 145"/>
            <p:cNvGrpSpPr/>
            <p:nvPr/>
          </p:nvGrpSpPr>
          <p:grpSpPr bwMode="gray">
            <a:xfrm>
              <a:off x="2193650" y="1856535"/>
              <a:ext cx="235527" cy="83127"/>
              <a:chOff x="1713346" y="2369127"/>
              <a:chExt cx="235527" cy="83127"/>
            </a:xfrm>
            <a:grpFill/>
          </p:grpSpPr>
          <p:sp>
            <p:nvSpPr>
              <p:cNvPr id="195" name="Rectangle 194"/>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196" name="Rectangle 195"/>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17" name="Group 149"/>
          <p:cNvGrpSpPr/>
          <p:nvPr/>
        </p:nvGrpSpPr>
        <p:grpSpPr bwMode="gray">
          <a:xfrm>
            <a:off x="3100042" y="3565251"/>
            <a:ext cx="905163" cy="83127"/>
            <a:chOff x="1524014" y="1856535"/>
            <a:chExt cx="905163" cy="83127"/>
          </a:xfrm>
          <a:noFill/>
        </p:grpSpPr>
        <p:grpSp>
          <p:nvGrpSpPr>
            <p:cNvPr id="18" name="Group 184"/>
            <p:cNvGrpSpPr/>
            <p:nvPr/>
          </p:nvGrpSpPr>
          <p:grpSpPr bwMode="gray">
            <a:xfrm>
              <a:off x="1524014" y="1856535"/>
              <a:ext cx="235527" cy="83127"/>
              <a:chOff x="1713346" y="2369127"/>
              <a:chExt cx="235527" cy="83127"/>
            </a:xfrm>
            <a:grpFill/>
          </p:grpSpPr>
          <p:sp>
            <p:nvSpPr>
              <p:cNvPr id="204" name="Rectangle 203"/>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5" name="Rectangle 204"/>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19" name="Group 145"/>
            <p:cNvGrpSpPr/>
            <p:nvPr/>
          </p:nvGrpSpPr>
          <p:grpSpPr bwMode="gray">
            <a:xfrm>
              <a:off x="2193650" y="1856535"/>
              <a:ext cx="235527" cy="83127"/>
              <a:chOff x="1713346" y="2369127"/>
              <a:chExt cx="235527" cy="83127"/>
            </a:xfrm>
            <a:grpFill/>
          </p:grpSpPr>
          <p:sp>
            <p:nvSpPr>
              <p:cNvPr id="202" name="Rectangle 201"/>
              <p:cNvSpPr/>
              <p:nvPr/>
            </p:nvSpPr>
            <p:spPr bwMode="gray">
              <a:xfrm>
                <a:off x="17133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3" name="Rectangle 202"/>
              <p:cNvSpPr/>
              <p:nvPr/>
            </p:nvSpPr>
            <p:spPr bwMode="gray">
              <a:xfrm>
                <a:off x="1865746" y="2369127"/>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20" name="Group 158"/>
          <p:cNvGrpSpPr/>
          <p:nvPr/>
        </p:nvGrpSpPr>
        <p:grpSpPr bwMode="gray">
          <a:xfrm>
            <a:off x="4402351" y="3745359"/>
            <a:ext cx="83127" cy="161639"/>
            <a:chOff x="2526150" y="3440571"/>
            <a:chExt cx="83127" cy="161639"/>
          </a:xfrm>
          <a:noFill/>
        </p:grpSpPr>
        <p:sp>
          <p:nvSpPr>
            <p:cNvPr id="207" name="Rectangle 206"/>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08" name="Rectangle 207"/>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1" name="Group 159"/>
          <p:cNvGrpSpPr/>
          <p:nvPr/>
        </p:nvGrpSpPr>
        <p:grpSpPr bwMode="gray">
          <a:xfrm>
            <a:off x="5543003" y="3745359"/>
            <a:ext cx="83127" cy="161639"/>
            <a:chOff x="2526150" y="3440571"/>
            <a:chExt cx="83127" cy="161639"/>
          </a:xfrm>
          <a:noFill/>
        </p:grpSpPr>
        <p:sp>
          <p:nvSpPr>
            <p:cNvPr id="210" name="Rectangle 209"/>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1" name="Rectangle 210"/>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 name="Group 158"/>
          <p:cNvGrpSpPr/>
          <p:nvPr/>
        </p:nvGrpSpPr>
        <p:grpSpPr bwMode="gray">
          <a:xfrm>
            <a:off x="4152979" y="4165603"/>
            <a:ext cx="83127" cy="161639"/>
            <a:chOff x="2526150" y="3440571"/>
            <a:chExt cx="83127" cy="161639"/>
          </a:xfrm>
          <a:noFill/>
        </p:grpSpPr>
        <p:sp>
          <p:nvSpPr>
            <p:cNvPr id="213" name="Rectangle 212"/>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4" name="Rectangle 213"/>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3" name="Group 159"/>
          <p:cNvGrpSpPr/>
          <p:nvPr/>
        </p:nvGrpSpPr>
        <p:grpSpPr bwMode="gray">
          <a:xfrm>
            <a:off x="5783139" y="4165603"/>
            <a:ext cx="83127" cy="161639"/>
            <a:chOff x="2526150" y="3440571"/>
            <a:chExt cx="83127" cy="161639"/>
          </a:xfrm>
          <a:noFill/>
        </p:grpSpPr>
        <p:sp>
          <p:nvSpPr>
            <p:cNvPr id="216" name="Rectangle 215"/>
            <p:cNvSpPr/>
            <p:nvPr/>
          </p:nvSpPr>
          <p:spPr bwMode="gray">
            <a:xfrm>
              <a:off x="2526150"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17" name="Rectangle 216"/>
            <p:cNvSpPr/>
            <p:nvPr/>
          </p:nvSpPr>
          <p:spPr bwMode="gray">
            <a:xfrm>
              <a:off x="2526150" y="3519083"/>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4" name="Group 172"/>
          <p:cNvGrpSpPr/>
          <p:nvPr/>
        </p:nvGrpSpPr>
        <p:grpSpPr bwMode="gray">
          <a:xfrm>
            <a:off x="4734846" y="3837719"/>
            <a:ext cx="235527" cy="83127"/>
            <a:chOff x="2239833" y="3440571"/>
            <a:chExt cx="235527" cy="83127"/>
          </a:xfrm>
          <a:noFill/>
        </p:grpSpPr>
        <p:sp>
          <p:nvSpPr>
            <p:cNvPr id="219" name="Rectangle 218"/>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0" name="Rectangle 219"/>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5" name="Group 173"/>
          <p:cNvGrpSpPr/>
          <p:nvPr/>
        </p:nvGrpSpPr>
        <p:grpSpPr bwMode="gray">
          <a:xfrm>
            <a:off x="5053494" y="3837719"/>
            <a:ext cx="235527" cy="83127"/>
            <a:chOff x="2239833" y="3440571"/>
            <a:chExt cx="235527" cy="83127"/>
          </a:xfrm>
          <a:noFill/>
        </p:grpSpPr>
        <p:sp>
          <p:nvSpPr>
            <p:cNvPr id="222" name="Rectangle 221"/>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3" name="Rectangle 222"/>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6" name="Group 172"/>
          <p:cNvGrpSpPr/>
          <p:nvPr/>
        </p:nvGrpSpPr>
        <p:grpSpPr bwMode="gray">
          <a:xfrm>
            <a:off x="4346934" y="4257963"/>
            <a:ext cx="235527" cy="83127"/>
            <a:chOff x="2239833" y="3440571"/>
            <a:chExt cx="235527" cy="83127"/>
          </a:xfrm>
          <a:noFill/>
        </p:grpSpPr>
        <p:sp>
          <p:nvSpPr>
            <p:cNvPr id="225" name="Rectangle 224"/>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6" name="Rectangle 225"/>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7" name="Group 173"/>
          <p:cNvGrpSpPr/>
          <p:nvPr/>
        </p:nvGrpSpPr>
        <p:grpSpPr bwMode="gray">
          <a:xfrm>
            <a:off x="5487586" y="4257963"/>
            <a:ext cx="235527" cy="83127"/>
            <a:chOff x="2239833" y="3440571"/>
            <a:chExt cx="235527" cy="83127"/>
          </a:xfrm>
          <a:noFill/>
        </p:grpSpPr>
        <p:sp>
          <p:nvSpPr>
            <p:cNvPr id="228" name="Rectangle 227"/>
            <p:cNvSpPr/>
            <p:nvPr/>
          </p:nvSpPr>
          <p:spPr bwMode="gray">
            <a:xfrm>
              <a:off x="22398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29" name="Rectangle 228"/>
            <p:cNvSpPr/>
            <p:nvPr/>
          </p:nvSpPr>
          <p:spPr bwMode="gray">
            <a:xfrm>
              <a:off x="2392233" y="344057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8" name="Group 190"/>
          <p:cNvGrpSpPr/>
          <p:nvPr/>
        </p:nvGrpSpPr>
        <p:grpSpPr bwMode="gray">
          <a:xfrm>
            <a:off x="4088339" y="4498099"/>
            <a:ext cx="87739" cy="507995"/>
            <a:chOff x="2406094" y="4221019"/>
            <a:chExt cx="87739" cy="507995"/>
          </a:xfrm>
          <a:noFill/>
        </p:grpSpPr>
        <p:grpSp>
          <p:nvGrpSpPr>
            <p:cNvPr id="29" name="Group 186"/>
            <p:cNvGrpSpPr/>
            <p:nvPr/>
          </p:nvGrpSpPr>
          <p:grpSpPr bwMode="gray">
            <a:xfrm>
              <a:off x="2410706" y="4221019"/>
              <a:ext cx="83127" cy="161639"/>
              <a:chOff x="2697022" y="3620679"/>
              <a:chExt cx="83127" cy="161639"/>
            </a:xfrm>
            <a:grpFill/>
          </p:grpSpPr>
          <p:sp>
            <p:nvSpPr>
              <p:cNvPr id="235" name="Rectangle 234"/>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36" name="Rectangle 235"/>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30" name="Group 187"/>
            <p:cNvGrpSpPr/>
            <p:nvPr/>
          </p:nvGrpSpPr>
          <p:grpSpPr bwMode="gray">
            <a:xfrm>
              <a:off x="2406094" y="4567375"/>
              <a:ext cx="83127" cy="161639"/>
              <a:chOff x="2697022" y="3620679"/>
              <a:chExt cx="83127" cy="161639"/>
            </a:xfrm>
            <a:grpFill/>
          </p:grpSpPr>
          <p:sp>
            <p:nvSpPr>
              <p:cNvPr id="233" name="Rectangle 232"/>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34" name="Rectangle 233"/>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grpSp>
        <p:nvGrpSpPr>
          <p:cNvPr id="31" name="Group 191"/>
          <p:cNvGrpSpPr/>
          <p:nvPr/>
        </p:nvGrpSpPr>
        <p:grpSpPr bwMode="gray">
          <a:xfrm>
            <a:off x="5847868" y="4498099"/>
            <a:ext cx="87739" cy="507995"/>
            <a:chOff x="2406094" y="4221019"/>
            <a:chExt cx="87739" cy="507995"/>
          </a:xfrm>
          <a:noFill/>
        </p:grpSpPr>
        <p:grpSp>
          <p:nvGrpSpPr>
            <p:cNvPr id="224" name="Group 186"/>
            <p:cNvGrpSpPr/>
            <p:nvPr/>
          </p:nvGrpSpPr>
          <p:grpSpPr bwMode="gray">
            <a:xfrm>
              <a:off x="2410706" y="4221019"/>
              <a:ext cx="83127" cy="161639"/>
              <a:chOff x="2697022" y="3620679"/>
              <a:chExt cx="83127" cy="161639"/>
            </a:xfrm>
            <a:grpFill/>
          </p:grpSpPr>
          <p:sp>
            <p:nvSpPr>
              <p:cNvPr id="242" name="Rectangle 241"/>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43" name="Rectangle 242"/>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nvGrpSpPr>
            <p:cNvPr id="227" name="Group 187"/>
            <p:cNvGrpSpPr/>
            <p:nvPr/>
          </p:nvGrpSpPr>
          <p:grpSpPr bwMode="gray">
            <a:xfrm>
              <a:off x="2406094" y="4567375"/>
              <a:ext cx="83127" cy="161639"/>
              <a:chOff x="2697022" y="3620679"/>
              <a:chExt cx="83127" cy="161639"/>
            </a:xfrm>
            <a:grpFill/>
          </p:grpSpPr>
          <p:sp>
            <p:nvSpPr>
              <p:cNvPr id="240" name="Rectangle 239"/>
              <p:cNvSpPr/>
              <p:nvPr/>
            </p:nvSpPr>
            <p:spPr bwMode="gray">
              <a:xfrm>
                <a:off x="2697022" y="3620679"/>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41" name="Rectangle 240"/>
              <p:cNvSpPr/>
              <p:nvPr/>
            </p:nvSpPr>
            <p:spPr bwMode="gray">
              <a:xfrm>
                <a:off x="2697022" y="3699191"/>
                <a:ext cx="83127" cy="83127"/>
              </a:xfrm>
              <a:prstGeom prst="rect">
                <a:avLst/>
              </a:prstGeom>
              <a:gr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grpSp>
      </p:grpSp>
      <p:cxnSp>
        <p:nvCxnSpPr>
          <p:cNvPr id="244" name="Straight Connector 131"/>
          <p:cNvCxnSpPr>
            <a:stCxn id="181" idx="2"/>
          </p:cNvCxnSpPr>
          <p:nvPr/>
        </p:nvCxnSpPr>
        <p:spPr bwMode="gray">
          <a:xfrm rot="16200000" flipH="1">
            <a:off x="2975357" y="2184408"/>
            <a:ext cx="429465" cy="18933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5" name="Straight Connector 132"/>
          <p:cNvCxnSpPr>
            <a:stCxn id="182" idx="2"/>
            <a:endCxn id="169" idx="0"/>
          </p:cNvCxnSpPr>
          <p:nvPr/>
        </p:nvCxnSpPr>
        <p:spPr bwMode="gray">
          <a:xfrm rot="16200000" flipH="1">
            <a:off x="3130063" y="2182102"/>
            <a:ext cx="563393" cy="327872"/>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6" name="Straight Connector 133"/>
          <p:cNvCxnSpPr>
            <a:stCxn id="184" idx="2"/>
            <a:endCxn id="172" idx="0"/>
          </p:cNvCxnSpPr>
          <p:nvPr/>
        </p:nvCxnSpPr>
        <p:spPr bwMode="gray">
          <a:xfrm rot="5400000">
            <a:off x="3386375" y="2115122"/>
            <a:ext cx="429465" cy="32790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7" name="Straight Connector 246"/>
          <p:cNvCxnSpPr>
            <a:stCxn id="185" idx="2"/>
            <a:endCxn id="170" idx="0"/>
          </p:cNvCxnSpPr>
          <p:nvPr/>
        </p:nvCxnSpPr>
        <p:spPr bwMode="gray">
          <a:xfrm rot="5400000">
            <a:off x="3541081" y="2251356"/>
            <a:ext cx="563393" cy="189364"/>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8" name="Straight Connector 247"/>
          <p:cNvCxnSpPr>
            <a:stCxn id="187" idx="2"/>
          </p:cNvCxnSpPr>
          <p:nvPr/>
        </p:nvCxnSpPr>
        <p:spPr bwMode="gray">
          <a:xfrm rot="16200000" flipH="1">
            <a:off x="6024008" y="2188377"/>
            <a:ext cx="429465" cy="18139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49" name="Straight Connector 248"/>
          <p:cNvCxnSpPr>
            <a:stCxn id="188" idx="2"/>
            <a:endCxn id="176" idx="0"/>
          </p:cNvCxnSpPr>
          <p:nvPr/>
        </p:nvCxnSpPr>
        <p:spPr bwMode="gray">
          <a:xfrm rot="16200000" flipH="1">
            <a:off x="6178714" y="2186071"/>
            <a:ext cx="563393" cy="31993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0" name="Straight Connector 249"/>
          <p:cNvCxnSpPr>
            <a:stCxn id="190" idx="2"/>
            <a:endCxn id="179" idx="0"/>
          </p:cNvCxnSpPr>
          <p:nvPr/>
        </p:nvCxnSpPr>
        <p:spPr bwMode="gray">
          <a:xfrm rot="5400000">
            <a:off x="6435027" y="2111153"/>
            <a:ext cx="429465" cy="33584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1" name="Straight Connector 250"/>
          <p:cNvCxnSpPr>
            <a:stCxn id="191" idx="2"/>
          </p:cNvCxnSpPr>
          <p:nvPr/>
        </p:nvCxnSpPr>
        <p:spPr bwMode="gray">
          <a:xfrm rot="5400000">
            <a:off x="6589733" y="2247387"/>
            <a:ext cx="563393" cy="19730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2" name="Straight Connector 251"/>
          <p:cNvCxnSpPr>
            <a:stCxn id="161" idx="3"/>
            <a:endCxn id="153" idx="1"/>
          </p:cNvCxnSpPr>
          <p:nvPr/>
        </p:nvCxnSpPr>
        <p:spPr bwMode="gray">
          <a:xfrm>
            <a:off x="3656261" y="2597559"/>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3" name="Straight Connector 252"/>
          <p:cNvCxnSpPr>
            <a:stCxn id="162" idx="3"/>
            <a:endCxn id="154" idx="1"/>
          </p:cNvCxnSpPr>
          <p:nvPr/>
        </p:nvCxnSpPr>
        <p:spPr bwMode="gray">
          <a:xfrm>
            <a:off x="3937965" y="2740723"/>
            <a:ext cx="2448300"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254" name="Rectangle 253"/>
          <p:cNvSpPr/>
          <p:nvPr/>
        </p:nvSpPr>
        <p:spPr bwMode="gray">
          <a:xfrm>
            <a:off x="3317518"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55" name="Rectangle 254"/>
          <p:cNvSpPr/>
          <p:nvPr/>
        </p:nvSpPr>
        <p:spPr bwMode="gray">
          <a:xfrm>
            <a:off x="3599222"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56" name="Rectangle 255"/>
          <p:cNvSpPr/>
          <p:nvPr/>
        </p:nvSpPr>
        <p:spPr bwMode="gray">
          <a:xfrm>
            <a:off x="6360178"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257" name="Rectangle 256"/>
          <p:cNvSpPr/>
          <p:nvPr/>
        </p:nvSpPr>
        <p:spPr bwMode="gray">
          <a:xfrm>
            <a:off x="6641882" y="3255851"/>
            <a:ext cx="83127" cy="83127"/>
          </a:xfrm>
          <a:prstGeom prst="rect">
            <a:avLst/>
          </a:prstGeom>
          <a:no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pPr>
            <a:endParaRPr kumimoji="0" lang="en-US" sz="2000" b="0" i="0" u="none" strike="noStrike" cap="none" normalizeH="0" baseline="0" dirty="0" smtClean="0">
              <a:ln>
                <a:noFill/>
              </a:ln>
              <a:solidFill>
                <a:schemeClr val="tx1"/>
              </a:solidFill>
              <a:effectLst/>
              <a:latin typeface="Arial" pitchFamily="34" charset="0"/>
            </a:endParaRPr>
          </a:p>
        </p:txBody>
      </p:sp>
      <p:cxnSp>
        <p:nvCxnSpPr>
          <p:cNvPr id="258" name="Straight Connector 257"/>
          <p:cNvCxnSpPr>
            <a:stCxn id="162" idx="2"/>
            <a:endCxn id="255" idx="0"/>
          </p:cNvCxnSpPr>
          <p:nvPr/>
        </p:nvCxnSpPr>
        <p:spPr bwMode="gray">
          <a:xfrm rot="16200000" flipH="1">
            <a:off x="3435919"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59" name="Straight Connector 258"/>
          <p:cNvCxnSpPr>
            <a:stCxn id="154" idx="2"/>
            <a:endCxn id="257" idx="0"/>
          </p:cNvCxnSpPr>
          <p:nvPr/>
        </p:nvCxnSpPr>
        <p:spPr bwMode="gray">
          <a:xfrm rot="16200000" flipH="1">
            <a:off x="6478579" y="3050983"/>
            <a:ext cx="409733" cy="1"/>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0" name="Shape 259"/>
          <p:cNvCxnSpPr>
            <a:stCxn id="204" idx="2"/>
            <a:endCxn id="214" idx="1"/>
          </p:cNvCxnSpPr>
          <p:nvPr/>
        </p:nvCxnSpPr>
        <p:spPr bwMode="gray">
          <a:xfrm rot="16200000" flipH="1">
            <a:off x="3328642" y="3461341"/>
            <a:ext cx="637301" cy="10113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1" name="Shape 260"/>
          <p:cNvCxnSpPr>
            <a:stCxn id="205" idx="2"/>
            <a:endCxn id="213" idx="1"/>
          </p:cNvCxnSpPr>
          <p:nvPr/>
        </p:nvCxnSpPr>
        <p:spPr bwMode="gray">
          <a:xfrm rot="16200000" flipH="1">
            <a:off x="3444098" y="3498285"/>
            <a:ext cx="558789" cy="858973"/>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2" name="Shape 261"/>
          <p:cNvCxnSpPr>
            <a:stCxn id="202" idx="2"/>
            <a:endCxn id="208" idx="1"/>
          </p:cNvCxnSpPr>
          <p:nvPr/>
        </p:nvCxnSpPr>
        <p:spPr bwMode="gray">
          <a:xfrm rot="16200000" flipH="1">
            <a:off x="3998268" y="3461351"/>
            <a:ext cx="217057" cy="5911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3" name="Elbow Connector 253"/>
          <p:cNvCxnSpPr>
            <a:stCxn id="203" idx="2"/>
            <a:endCxn id="207" idx="1"/>
          </p:cNvCxnSpPr>
          <p:nvPr/>
        </p:nvCxnSpPr>
        <p:spPr bwMode="gray">
          <a:xfrm rot="16200000" flipH="1">
            <a:off x="4113724" y="3498295"/>
            <a:ext cx="138545" cy="438709"/>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4" name="Straight Connector 263"/>
          <p:cNvCxnSpPr>
            <a:stCxn id="147" idx="3"/>
            <a:endCxn id="149" idx="1"/>
          </p:cNvCxnSpPr>
          <p:nvPr/>
        </p:nvCxnSpPr>
        <p:spPr bwMode="gray">
          <a:xfrm>
            <a:off x="4748100" y="4258262"/>
            <a:ext cx="546326"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5" name="Straight Connector 264"/>
          <p:cNvCxnSpPr>
            <a:stCxn id="146" idx="3"/>
            <a:endCxn id="148" idx="1"/>
          </p:cNvCxnSpPr>
          <p:nvPr/>
        </p:nvCxnSpPr>
        <p:spPr bwMode="gray">
          <a:xfrm>
            <a:off x="4988236" y="3838008"/>
            <a:ext cx="66054" cy="158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6" name="Shape 265"/>
          <p:cNvCxnSpPr>
            <a:stCxn id="197" idx="2"/>
            <a:endCxn id="210" idx="3"/>
          </p:cNvCxnSpPr>
          <p:nvPr/>
        </p:nvCxnSpPr>
        <p:spPr bwMode="gray">
          <a:xfrm rot="5400000">
            <a:off x="5831669" y="3442840"/>
            <a:ext cx="138545" cy="5496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7" name="Shape 266"/>
          <p:cNvCxnSpPr>
            <a:stCxn id="198" idx="2"/>
            <a:endCxn id="211" idx="3"/>
          </p:cNvCxnSpPr>
          <p:nvPr/>
        </p:nvCxnSpPr>
        <p:spPr bwMode="gray">
          <a:xfrm rot="5400000">
            <a:off x="5868613" y="3405896"/>
            <a:ext cx="217057" cy="7020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8" name="Shape 267"/>
          <p:cNvCxnSpPr>
            <a:stCxn id="195" idx="2"/>
            <a:endCxn id="216" idx="3"/>
          </p:cNvCxnSpPr>
          <p:nvPr/>
        </p:nvCxnSpPr>
        <p:spPr bwMode="gray">
          <a:xfrm rot="5400000">
            <a:off x="6076433" y="3438212"/>
            <a:ext cx="558789" cy="9791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69" name="Shape 268"/>
          <p:cNvCxnSpPr>
            <a:stCxn id="196" idx="2"/>
            <a:endCxn id="217" idx="3"/>
          </p:cNvCxnSpPr>
          <p:nvPr/>
        </p:nvCxnSpPr>
        <p:spPr bwMode="gray">
          <a:xfrm rot="5400000">
            <a:off x="6113377" y="3401268"/>
            <a:ext cx="637301" cy="1131521"/>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0" name="Shape 269"/>
          <p:cNvCxnSpPr>
            <a:stCxn id="226" idx="2"/>
            <a:endCxn id="234" idx="3"/>
          </p:cNvCxnSpPr>
          <p:nvPr/>
        </p:nvCxnSpPr>
        <p:spPr bwMode="gray">
          <a:xfrm rot="5400000">
            <a:off x="4044462" y="4468094"/>
            <a:ext cx="623441" cy="3694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1" name="Shape 270"/>
          <p:cNvCxnSpPr>
            <a:stCxn id="225" idx="2"/>
            <a:endCxn id="236" idx="3"/>
          </p:cNvCxnSpPr>
          <p:nvPr/>
        </p:nvCxnSpPr>
        <p:spPr bwMode="gray">
          <a:xfrm rot="5400000">
            <a:off x="4143746" y="4373422"/>
            <a:ext cx="277085" cy="21242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2" name="Shape 271"/>
          <p:cNvCxnSpPr>
            <a:stCxn id="228" idx="2"/>
            <a:endCxn id="241" idx="1"/>
          </p:cNvCxnSpPr>
          <p:nvPr/>
        </p:nvCxnSpPr>
        <p:spPr bwMode="gray">
          <a:xfrm rot="16200000" flipH="1">
            <a:off x="5376789" y="4493451"/>
            <a:ext cx="623441" cy="318718"/>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3" name="Shape 272"/>
          <p:cNvCxnSpPr>
            <a:stCxn id="229" idx="2"/>
            <a:endCxn id="243" idx="1"/>
          </p:cNvCxnSpPr>
          <p:nvPr/>
        </p:nvCxnSpPr>
        <p:spPr bwMode="gray">
          <a:xfrm rot="16200000" flipH="1">
            <a:off x="5628473" y="4394167"/>
            <a:ext cx="277085" cy="17093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4" name="Shape 273"/>
          <p:cNvCxnSpPr>
            <a:stCxn id="219" idx="2"/>
            <a:endCxn id="235" idx="3"/>
          </p:cNvCxnSpPr>
          <p:nvPr/>
        </p:nvCxnSpPr>
        <p:spPr bwMode="gray">
          <a:xfrm rot="5400000">
            <a:off x="4166836" y="3930088"/>
            <a:ext cx="618817" cy="60033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5" name="Shape 274"/>
          <p:cNvCxnSpPr>
            <a:stCxn id="220" idx="2"/>
            <a:endCxn id="233" idx="3"/>
          </p:cNvCxnSpPr>
          <p:nvPr/>
        </p:nvCxnSpPr>
        <p:spPr bwMode="gray">
          <a:xfrm rot="5400000">
            <a:off x="4067552" y="4024760"/>
            <a:ext cx="965173" cy="757344"/>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6" name="Shape 275"/>
          <p:cNvCxnSpPr>
            <a:stCxn id="223" idx="2"/>
            <a:endCxn id="242" idx="1"/>
          </p:cNvCxnSpPr>
          <p:nvPr/>
        </p:nvCxnSpPr>
        <p:spPr bwMode="gray">
          <a:xfrm rot="16200000" flipH="1">
            <a:off x="5240561" y="3927743"/>
            <a:ext cx="618817" cy="605022"/>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cxnSp>
        <p:nvCxnSpPr>
          <p:cNvPr id="277" name="Shape 276"/>
          <p:cNvCxnSpPr>
            <a:stCxn id="222" idx="2"/>
            <a:endCxn id="240" idx="1"/>
          </p:cNvCxnSpPr>
          <p:nvPr/>
        </p:nvCxnSpPr>
        <p:spPr bwMode="gray">
          <a:xfrm rot="16200000" flipH="1">
            <a:off x="4988877" y="4027027"/>
            <a:ext cx="965173" cy="752810"/>
          </a:xfrm>
          <a:prstGeom prst="bentConnector2">
            <a:avLst/>
          </a:prstGeom>
          <a:solidFill>
            <a:schemeClr val="accent1"/>
          </a:solidFill>
          <a:ln w="19050" cap="flat" cmpd="sng" algn="ctr">
            <a:solidFill>
              <a:schemeClr val="tx1"/>
            </a:solidFill>
            <a:prstDash val="solid"/>
            <a:round/>
            <a:headEnd type="none" w="med" len="med"/>
            <a:tailEnd type="none" w="med" len="med"/>
          </a:ln>
          <a:effectLst/>
        </p:spPr>
      </p:cxnSp>
      <p:grpSp>
        <p:nvGrpSpPr>
          <p:cNvPr id="230" name="Group 277"/>
          <p:cNvGrpSpPr/>
          <p:nvPr/>
        </p:nvGrpSpPr>
        <p:grpSpPr bwMode="gray">
          <a:xfrm>
            <a:off x="2948359" y="1532793"/>
            <a:ext cx="1883314" cy="3631992"/>
            <a:chOff x="2948359" y="1532793"/>
            <a:chExt cx="1883314" cy="3631992"/>
          </a:xfrm>
        </p:grpSpPr>
        <p:pic>
          <p:nvPicPr>
            <p:cNvPr id="279" name="Picture 12" descr="failure"/>
            <p:cNvPicPr>
              <a:picLocks noChangeAspect="1" noChangeArrowheads="1"/>
            </p:cNvPicPr>
            <p:nvPr/>
          </p:nvPicPr>
          <p:blipFill>
            <a:blip r:embed="rId8" cstate="print"/>
            <a:srcRect/>
            <a:stretch>
              <a:fillRect/>
            </a:stretch>
          </p:blipFill>
          <p:spPr bwMode="gray">
            <a:xfrm>
              <a:off x="3682614" y="3193253"/>
              <a:ext cx="581025" cy="528638"/>
            </a:xfrm>
            <a:prstGeom prst="rect">
              <a:avLst/>
            </a:prstGeom>
            <a:noFill/>
            <a:ln w="9525">
              <a:noFill/>
              <a:miter lim="800000"/>
              <a:headEnd/>
              <a:tailEnd/>
            </a:ln>
          </p:spPr>
        </p:pic>
        <p:pic>
          <p:nvPicPr>
            <p:cNvPr id="280" name="Picture 12" descr="failure"/>
            <p:cNvPicPr>
              <a:picLocks noChangeAspect="1" noChangeArrowheads="1"/>
            </p:cNvPicPr>
            <p:nvPr/>
          </p:nvPicPr>
          <p:blipFill>
            <a:blip r:embed="rId8" cstate="print"/>
            <a:srcRect/>
            <a:stretch>
              <a:fillRect/>
            </a:stretch>
          </p:blipFill>
          <p:spPr bwMode="gray">
            <a:xfrm>
              <a:off x="4250648" y="4021928"/>
              <a:ext cx="581025" cy="528638"/>
            </a:xfrm>
            <a:prstGeom prst="rect">
              <a:avLst/>
            </a:prstGeom>
            <a:noFill/>
            <a:ln w="9525">
              <a:noFill/>
              <a:miter lim="800000"/>
              <a:headEnd/>
              <a:tailEnd/>
            </a:ln>
          </p:spPr>
        </p:pic>
        <p:pic>
          <p:nvPicPr>
            <p:cNvPr id="281" name="Picture 12" descr="failure"/>
            <p:cNvPicPr>
              <a:picLocks noChangeAspect="1" noChangeArrowheads="1"/>
            </p:cNvPicPr>
            <p:nvPr/>
          </p:nvPicPr>
          <p:blipFill>
            <a:blip r:embed="rId8" cstate="print"/>
            <a:srcRect/>
            <a:stretch>
              <a:fillRect/>
            </a:stretch>
          </p:blipFill>
          <p:spPr bwMode="gray">
            <a:xfrm>
              <a:off x="3668759" y="4335965"/>
              <a:ext cx="581025" cy="528638"/>
            </a:xfrm>
            <a:prstGeom prst="rect">
              <a:avLst/>
            </a:prstGeom>
            <a:noFill/>
            <a:ln w="9525">
              <a:noFill/>
              <a:miter lim="800000"/>
              <a:headEnd/>
              <a:tailEnd/>
            </a:ln>
          </p:spPr>
        </p:pic>
        <p:pic>
          <p:nvPicPr>
            <p:cNvPr id="282" name="Picture 12" descr="failure"/>
            <p:cNvPicPr>
              <a:picLocks noChangeAspect="1" noChangeArrowheads="1"/>
            </p:cNvPicPr>
            <p:nvPr/>
          </p:nvPicPr>
          <p:blipFill>
            <a:blip r:embed="rId8" cstate="print"/>
            <a:srcRect/>
            <a:stretch>
              <a:fillRect/>
            </a:stretch>
          </p:blipFill>
          <p:spPr bwMode="gray">
            <a:xfrm>
              <a:off x="3230044" y="2385001"/>
              <a:ext cx="581025" cy="528638"/>
            </a:xfrm>
            <a:prstGeom prst="rect">
              <a:avLst/>
            </a:prstGeom>
            <a:noFill/>
            <a:ln w="9525">
              <a:noFill/>
              <a:miter lim="800000"/>
              <a:headEnd/>
              <a:tailEnd/>
            </a:ln>
          </p:spPr>
        </p:pic>
        <p:pic>
          <p:nvPicPr>
            <p:cNvPr id="283" name="Picture 12" descr="failure"/>
            <p:cNvPicPr>
              <a:picLocks noChangeAspect="1" noChangeArrowheads="1"/>
            </p:cNvPicPr>
            <p:nvPr/>
          </p:nvPicPr>
          <p:blipFill>
            <a:blip r:embed="rId8" cstate="print"/>
            <a:srcRect/>
            <a:stretch>
              <a:fillRect/>
            </a:stretch>
          </p:blipFill>
          <p:spPr bwMode="gray">
            <a:xfrm>
              <a:off x="3664177" y="1532793"/>
              <a:ext cx="581025" cy="528638"/>
            </a:xfrm>
            <a:prstGeom prst="rect">
              <a:avLst/>
            </a:prstGeom>
            <a:noFill/>
            <a:ln w="9525">
              <a:noFill/>
              <a:miter lim="800000"/>
              <a:headEnd/>
              <a:tailEnd/>
            </a:ln>
          </p:spPr>
        </p:pic>
        <p:pic>
          <p:nvPicPr>
            <p:cNvPr id="284" name="Picture 12" descr="failure"/>
            <p:cNvPicPr>
              <a:picLocks noChangeAspect="1" noChangeArrowheads="1"/>
            </p:cNvPicPr>
            <p:nvPr/>
          </p:nvPicPr>
          <p:blipFill>
            <a:blip r:embed="rId8" cstate="print"/>
            <a:srcRect/>
            <a:stretch>
              <a:fillRect/>
            </a:stretch>
          </p:blipFill>
          <p:spPr bwMode="gray">
            <a:xfrm>
              <a:off x="2948359" y="1602066"/>
              <a:ext cx="581025" cy="528638"/>
            </a:xfrm>
            <a:prstGeom prst="rect">
              <a:avLst/>
            </a:prstGeom>
            <a:noFill/>
            <a:ln w="9525">
              <a:noFill/>
              <a:miter lim="800000"/>
              <a:headEnd/>
              <a:tailEnd/>
            </a:ln>
          </p:spPr>
        </p:pic>
        <p:pic>
          <p:nvPicPr>
            <p:cNvPr id="285" name="Picture 12" descr="failure"/>
            <p:cNvPicPr>
              <a:picLocks noChangeAspect="1" noChangeArrowheads="1"/>
            </p:cNvPicPr>
            <p:nvPr/>
          </p:nvPicPr>
          <p:blipFill>
            <a:blip r:embed="rId8" cstate="print"/>
            <a:srcRect/>
            <a:stretch>
              <a:fillRect/>
            </a:stretch>
          </p:blipFill>
          <p:spPr bwMode="gray">
            <a:xfrm>
              <a:off x="3668759" y="4636147"/>
              <a:ext cx="581025" cy="528638"/>
            </a:xfrm>
            <a:prstGeom prst="rect">
              <a:avLst/>
            </a:prstGeom>
            <a:noFill/>
            <a:ln w="9525">
              <a:noFill/>
              <a:miter lim="800000"/>
              <a:headEnd/>
              <a:tailEnd/>
            </a:ln>
          </p:spPr>
        </p:pic>
      </p:grpSp>
      <p:sp>
        <p:nvSpPr>
          <p:cNvPr id="288" name="Rectangle 287"/>
          <p:cNvSpPr/>
          <p:nvPr/>
        </p:nvSpPr>
        <p:spPr bwMode="gray">
          <a:xfrm>
            <a:off x="7263163" y="4431146"/>
            <a:ext cx="1354858" cy="276999"/>
          </a:xfrm>
          <a:prstGeom prst="rect">
            <a:avLst/>
          </a:prstGeom>
        </p:spPr>
        <p:txBody>
          <a:bodyPr wrap="none">
            <a:spAutoFit/>
          </a:bodyPr>
          <a:lstStyle/>
          <a:p>
            <a:pPr algn="l">
              <a:spcBef>
                <a:spcPct val="50000"/>
              </a:spcBef>
            </a:pPr>
            <a:r>
              <a:rPr lang="en-US" sz="1200" dirty="0" smtClean="0"/>
              <a:t>System2 Primary</a:t>
            </a:r>
            <a:endParaRPr lang="en-US" sz="1200" dirty="0"/>
          </a:p>
        </p:txBody>
      </p:sp>
      <p:sp>
        <p:nvSpPr>
          <p:cNvPr id="292" name="Rectangle 291"/>
          <p:cNvSpPr/>
          <p:nvPr/>
        </p:nvSpPr>
        <p:spPr bwMode="gray">
          <a:xfrm>
            <a:off x="7263163" y="4788396"/>
            <a:ext cx="1354858" cy="276999"/>
          </a:xfrm>
          <a:prstGeom prst="rect">
            <a:avLst/>
          </a:prstGeom>
          <a:solidFill>
            <a:schemeClr val="bg1"/>
          </a:solidFill>
        </p:spPr>
        <p:txBody>
          <a:bodyPr wrap="none">
            <a:spAutoFit/>
          </a:bodyPr>
          <a:lstStyle/>
          <a:p>
            <a:pPr algn="l">
              <a:spcBef>
                <a:spcPct val="50000"/>
              </a:spcBef>
            </a:pPr>
            <a:r>
              <a:rPr lang="en-US" sz="1200" dirty="0" smtClean="0">
                <a:solidFill>
                  <a:schemeClr val="tx2"/>
                </a:solidFill>
              </a:rPr>
              <a:t>System1 Primary</a:t>
            </a:r>
            <a:endParaRPr lang="en-US" sz="1200" dirty="0">
              <a:solidFill>
                <a:schemeClr val="tx2"/>
              </a:solidFill>
            </a:endParaRPr>
          </a:p>
        </p:txBody>
      </p:sp>
      <p:sp>
        <p:nvSpPr>
          <p:cNvPr id="293" name="Rectangle 292"/>
          <p:cNvSpPr/>
          <p:nvPr/>
        </p:nvSpPr>
        <p:spPr bwMode="gray">
          <a:xfrm>
            <a:off x="5292853" y="2061516"/>
            <a:ext cx="865943" cy="461665"/>
          </a:xfrm>
          <a:prstGeom prst="rect">
            <a:avLst/>
          </a:prstGeom>
          <a:noFill/>
        </p:spPr>
        <p:txBody>
          <a:bodyPr wrap="none">
            <a:spAutoFit/>
          </a:bodyPr>
          <a:lstStyle/>
          <a:p>
            <a:pPr algn="l">
              <a:spcBef>
                <a:spcPct val="50000"/>
              </a:spcBef>
            </a:pPr>
            <a:r>
              <a:rPr lang="en-US" sz="1200" dirty="0" smtClean="0">
                <a:solidFill>
                  <a:schemeClr val="tx2"/>
                </a:solidFill>
              </a:rPr>
              <a:t>Host1</a:t>
            </a:r>
            <a:br>
              <a:rPr lang="en-US" sz="1200" dirty="0" smtClean="0">
                <a:solidFill>
                  <a:schemeClr val="tx2"/>
                </a:solidFill>
              </a:rPr>
            </a:br>
            <a:r>
              <a:rPr lang="en-US" sz="1200" dirty="0" smtClean="0">
                <a:solidFill>
                  <a:schemeClr val="tx2"/>
                </a:solidFill>
              </a:rPr>
              <a:t>Emulation</a:t>
            </a:r>
            <a:endParaRPr lang="en-US" sz="1200" dirty="0">
              <a:solidFill>
                <a:schemeClr val="tx2"/>
              </a:solidFill>
            </a:endParaRPr>
          </a:p>
        </p:txBody>
      </p:sp>
      <p:cxnSp>
        <p:nvCxnSpPr>
          <p:cNvPr id="298" name="Straight Arrow Connector 297"/>
          <p:cNvCxnSpPr/>
          <p:nvPr/>
        </p:nvCxnSpPr>
        <p:spPr bwMode="gray">
          <a:xfrm rot="10800000">
            <a:off x="4288624" y="4762123"/>
            <a:ext cx="3017520" cy="1588"/>
          </a:xfrm>
          <a:prstGeom prst="straightConnector1">
            <a:avLst/>
          </a:prstGeom>
          <a:solidFill>
            <a:schemeClr val="accent1"/>
          </a:solidFill>
          <a:ln w="19050" cap="flat" cmpd="sng" algn="ctr">
            <a:solidFill>
              <a:schemeClr val="tx2"/>
            </a:solidFill>
            <a:prstDash val="solid"/>
            <a:round/>
            <a:headEnd type="none" w="med" len="med"/>
            <a:tailEnd type="triangle" w="med" len="med"/>
          </a:ln>
          <a:effectLst/>
        </p:spPr>
      </p:cxnSp>
      <p:sp>
        <p:nvSpPr>
          <p:cNvPr id="300" name="Text Box 61"/>
          <p:cNvSpPr txBox="1">
            <a:spLocks noChangeArrowheads="1"/>
          </p:cNvSpPr>
          <p:nvPr/>
        </p:nvSpPr>
        <p:spPr bwMode="gray">
          <a:xfrm>
            <a:off x="4996543" y="4958243"/>
            <a:ext cx="4147457" cy="584775"/>
          </a:xfrm>
          <a:prstGeom prst="rect">
            <a:avLst/>
          </a:prstGeom>
          <a:noFill/>
          <a:ln w="22225" algn="ctr">
            <a:noFill/>
            <a:miter lim="800000"/>
            <a:headEnd/>
            <a:tailEnd/>
          </a:ln>
          <a:effectLst/>
        </p:spPr>
        <p:txBody>
          <a:bodyPr wrap="square">
            <a:spAutoFit/>
          </a:bodyPr>
          <a:lstStyle/>
          <a:p>
            <a:pPr algn="l">
              <a:spcBef>
                <a:spcPct val="50000"/>
              </a:spcBef>
            </a:pPr>
            <a:r>
              <a:rPr lang="en-US" sz="1800" dirty="0" smtClean="0"/>
              <a:t>Giveback</a:t>
            </a:r>
            <a:br>
              <a:rPr lang="en-US" sz="1800" dirty="0" smtClean="0"/>
            </a:br>
            <a:r>
              <a:rPr lang="en-US" sz="1400" dirty="0" smtClean="0">
                <a:latin typeface="Courier New" pitchFamily="49" charset="0"/>
                <a:cs typeface="Courier New" pitchFamily="49" charset="0"/>
              </a:rPr>
              <a:t>system2(takeover)&gt; </a:t>
            </a:r>
            <a:r>
              <a:rPr lang="en-US" sz="1400" b="1" dirty="0" err="1" smtClean="0">
                <a:latin typeface="Courier New" pitchFamily="49" charset="0"/>
                <a:cs typeface="Courier New" pitchFamily="49" charset="0"/>
              </a:rPr>
              <a:t>cf</a:t>
            </a:r>
            <a:r>
              <a:rPr lang="en-US" sz="1400" b="1" dirty="0" smtClean="0">
                <a:latin typeface="Courier New" pitchFamily="49" charset="0"/>
                <a:cs typeface="Courier New" pitchFamily="49" charset="0"/>
              </a:rPr>
              <a:t> giveback</a:t>
            </a:r>
            <a:endParaRPr lang="en-US" sz="1800" b="1" dirty="0">
              <a:latin typeface="Courier New" pitchFamily="49" charset="0"/>
              <a:cs typeface="Courier New" pitchFamily="49" charset="0"/>
            </a:endParaRPr>
          </a:p>
        </p:txBody>
      </p:sp>
      <p:sp>
        <p:nvSpPr>
          <p:cNvPr id="166" name="Rectangle 165"/>
          <p:cNvSpPr/>
          <p:nvPr/>
        </p:nvSpPr>
        <p:spPr bwMode="gray">
          <a:xfrm>
            <a:off x="5139190" y="3318165"/>
            <a:ext cx="782587" cy="276999"/>
          </a:xfrm>
          <a:prstGeom prst="rect">
            <a:avLst/>
          </a:prstGeom>
        </p:spPr>
        <p:txBody>
          <a:bodyPr wrap="none">
            <a:spAutoFit/>
          </a:bodyPr>
          <a:lstStyle/>
          <a:p>
            <a:pPr algn="l">
              <a:spcBef>
                <a:spcPct val="50000"/>
              </a:spcBef>
            </a:pPr>
            <a:r>
              <a:rPr lang="en-US" sz="1200" dirty="0" smtClean="0"/>
              <a:t>System2</a:t>
            </a:r>
            <a:endParaRPr lang="en-US" sz="1200" dirty="0"/>
          </a:p>
        </p:txBody>
      </p:sp>
      <p:sp>
        <p:nvSpPr>
          <p:cNvPr id="167" name="Rectangle 166"/>
          <p:cNvSpPr/>
          <p:nvPr/>
        </p:nvSpPr>
        <p:spPr bwMode="gray">
          <a:xfrm>
            <a:off x="4122535" y="3318165"/>
            <a:ext cx="782587" cy="276999"/>
          </a:xfrm>
          <a:prstGeom prst="rect">
            <a:avLst/>
          </a:prstGeom>
        </p:spPr>
        <p:txBody>
          <a:bodyPr wrap="none">
            <a:spAutoFit/>
          </a:bodyPr>
          <a:lstStyle/>
          <a:p>
            <a:pPr algn="l">
              <a:spcBef>
                <a:spcPct val="50000"/>
              </a:spcBef>
            </a:pPr>
            <a:r>
              <a:rPr lang="en-US" sz="1200" dirty="0" smtClean="0"/>
              <a:t>System1</a:t>
            </a:r>
            <a:endParaRPr lang="en-US" sz="1200" dirty="0"/>
          </a:p>
        </p:txBody>
      </p:sp>
      <p:sp>
        <p:nvSpPr>
          <p:cNvPr id="168" name="Rectangle 167"/>
          <p:cNvSpPr/>
          <p:nvPr/>
        </p:nvSpPr>
        <p:spPr bwMode="gray">
          <a:xfrm>
            <a:off x="1534303" y="4431146"/>
            <a:ext cx="1354858" cy="276999"/>
          </a:xfrm>
          <a:prstGeom prst="rect">
            <a:avLst/>
          </a:prstGeom>
        </p:spPr>
        <p:txBody>
          <a:bodyPr wrap="none">
            <a:spAutoFit/>
          </a:bodyPr>
          <a:lstStyle/>
          <a:p>
            <a:pPr algn="l">
              <a:spcBef>
                <a:spcPct val="50000"/>
              </a:spcBef>
            </a:pPr>
            <a:r>
              <a:rPr lang="en-US" sz="1200" dirty="0" smtClean="0"/>
              <a:t>System1 Primary</a:t>
            </a:r>
            <a:endParaRPr lang="en-US" sz="1200" dirty="0"/>
          </a:p>
        </p:txBody>
      </p:sp>
      <p:sp>
        <p:nvSpPr>
          <p:cNvPr id="173" name="Rectangle 172"/>
          <p:cNvSpPr/>
          <p:nvPr/>
        </p:nvSpPr>
        <p:spPr bwMode="gray">
          <a:xfrm>
            <a:off x="1534303" y="4777510"/>
            <a:ext cx="1226618" cy="276999"/>
          </a:xfrm>
          <a:prstGeom prst="rect">
            <a:avLst/>
          </a:prstGeom>
        </p:spPr>
        <p:txBody>
          <a:bodyPr wrap="none">
            <a:spAutoFit/>
          </a:bodyPr>
          <a:lstStyle/>
          <a:p>
            <a:pPr algn="l">
              <a:spcBef>
                <a:spcPct val="50000"/>
              </a:spcBef>
            </a:pPr>
            <a:r>
              <a:rPr lang="en-US" sz="1200" dirty="0" smtClean="0"/>
              <a:t>System2 Mirror</a:t>
            </a:r>
            <a:endParaRPr lang="en-US" sz="1200" dirty="0"/>
          </a:p>
        </p:txBody>
      </p:sp>
      <p:sp>
        <p:nvSpPr>
          <p:cNvPr id="174" name="Rectangle 173"/>
          <p:cNvSpPr/>
          <p:nvPr/>
        </p:nvSpPr>
        <p:spPr bwMode="gray">
          <a:xfrm>
            <a:off x="7263163" y="4777509"/>
            <a:ext cx="1226618" cy="276999"/>
          </a:xfrm>
          <a:prstGeom prst="rect">
            <a:avLst/>
          </a:prstGeom>
          <a:solidFill>
            <a:schemeClr val="bg1"/>
          </a:solidFill>
        </p:spPr>
        <p:txBody>
          <a:bodyPr wrap="none">
            <a:spAutoFit/>
          </a:bodyPr>
          <a:lstStyle/>
          <a:p>
            <a:pPr algn="l">
              <a:spcBef>
                <a:spcPct val="50000"/>
              </a:spcBef>
            </a:pPr>
            <a:r>
              <a:rPr lang="en-US" sz="1200" dirty="0" smtClean="0"/>
              <a:t>System1 Mirror</a:t>
            </a:r>
            <a:endParaRPr lang="en-US" sz="1200" dirty="0"/>
          </a:p>
        </p:txBody>
      </p:sp>
      <p:sp>
        <p:nvSpPr>
          <p:cNvPr id="294" name="Rectangle 293"/>
          <p:cNvSpPr/>
          <p:nvPr/>
        </p:nvSpPr>
        <p:spPr bwMode="gray">
          <a:xfrm>
            <a:off x="7252279" y="4397582"/>
            <a:ext cx="1354858" cy="923330"/>
          </a:xfrm>
          <a:prstGeom prst="rect">
            <a:avLst/>
          </a:prstGeom>
          <a:solidFill>
            <a:schemeClr val="bg1"/>
          </a:solidFill>
        </p:spPr>
        <p:txBody>
          <a:bodyPr wrap="none">
            <a:spAutoFit/>
          </a:bodyPr>
          <a:lstStyle/>
          <a:p>
            <a:pPr algn="l">
              <a:spcBef>
                <a:spcPct val="50000"/>
              </a:spcBef>
            </a:pPr>
            <a:r>
              <a:rPr lang="en-US" sz="1200" dirty="0" smtClean="0">
                <a:solidFill>
                  <a:schemeClr val="tx2"/>
                </a:solidFill>
              </a:rPr>
              <a:t>Mirror is rebuilt</a:t>
            </a:r>
          </a:p>
          <a:p>
            <a:pPr algn="l">
              <a:spcBef>
                <a:spcPct val="50000"/>
              </a:spcBef>
            </a:pPr>
            <a:r>
              <a:rPr lang="en-US" sz="1200" dirty="0" smtClean="0">
                <a:solidFill>
                  <a:schemeClr val="tx2"/>
                </a:solidFill>
              </a:rPr>
              <a:t>System1 Primary</a:t>
            </a:r>
            <a:br>
              <a:rPr lang="en-US" sz="1200" dirty="0" smtClean="0">
                <a:solidFill>
                  <a:schemeClr val="tx2"/>
                </a:solidFill>
              </a:rPr>
            </a:br>
            <a:r>
              <a:rPr lang="en-US" sz="1200" dirty="0" smtClean="0">
                <a:solidFill>
                  <a:schemeClr val="tx2"/>
                </a:solidFill>
              </a:rPr>
              <a:t>reverts back to </a:t>
            </a:r>
            <a:br>
              <a:rPr lang="en-US" sz="1200" dirty="0" smtClean="0">
                <a:solidFill>
                  <a:schemeClr val="tx2"/>
                </a:solidFill>
              </a:rPr>
            </a:br>
            <a:r>
              <a:rPr lang="en-US" sz="1200" dirty="0" smtClean="0">
                <a:solidFill>
                  <a:schemeClr val="tx2"/>
                </a:solidFill>
              </a:rPr>
              <a:t>Data Center #1</a:t>
            </a:r>
          </a:p>
        </p:txBody>
      </p:sp>
      <p:sp>
        <p:nvSpPr>
          <p:cNvPr id="175" name="Rectangle 174"/>
          <p:cNvSpPr/>
          <p:nvPr/>
        </p:nvSpPr>
        <p:spPr bwMode="gray">
          <a:xfrm>
            <a:off x="2761863" y="1172589"/>
            <a:ext cx="1576072" cy="338554"/>
          </a:xfrm>
          <a:prstGeom prst="rect">
            <a:avLst/>
          </a:prstGeom>
        </p:spPr>
        <p:txBody>
          <a:bodyPr wrap="none">
            <a:spAutoFit/>
          </a:bodyPr>
          <a:lstStyle/>
          <a:p>
            <a:pPr algn="l">
              <a:spcBef>
                <a:spcPct val="50000"/>
              </a:spcBef>
            </a:pPr>
            <a:r>
              <a:rPr lang="en-US" sz="1600" dirty="0" smtClean="0"/>
              <a:t>Data Center #1</a:t>
            </a:r>
            <a:endParaRPr lang="en-US" sz="1600" dirty="0"/>
          </a:p>
        </p:txBody>
      </p:sp>
      <p:sp>
        <p:nvSpPr>
          <p:cNvPr id="180" name="Rectangle 179"/>
          <p:cNvSpPr/>
          <p:nvPr/>
        </p:nvSpPr>
        <p:spPr bwMode="gray">
          <a:xfrm>
            <a:off x="4983210" y="1172589"/>
            <a:ext cx="1576072" cy="338554"/>
          </a:xfrm>
          <a:prstGeom prst="rect">
            <a:avLst/>
          </a:prstGeom>
        </p:spPr>
        <p:txBody>
          <a:bodyPr wrap="none">
            <a:spAutoFit/>
          </a:bodyPr>
          <a:lstStyle/>
          <a:p>
            <a:pPr algn="l">
              <a:spcBef>
                <a:spcPct val="50000"/>
              </a:spcBef>
            </a:pPr>
            <a:r>
              <a:rPr lang="en-US" sz="1600" dirty="0" smtClean="0"/>
              <a:t>Data Center #2</a:t>
            </a:r>
            <a:endParaRPr lang="en-US" sz="1600" dirty="0"/>
          </a:p>
        </p:txBody>
      </p:sp>
      <p:sp>
        <p:nvSpPr>
          <p:cNvPr id="183" name="Text Box 61"/>
          <p:cNvSpPr txBox="1">
            <a:spLocks noChangeArrowheads="1"/>
          </p:cNvSpPr>
          <p:nvPr/>
        </p:nvSpPr>
        <p:spPr bwMode="gray">
          <a:xfrm>
            <a:off x="326571" y="4958243"/>
            <a:ext cx="6836228" cy="1661993"/>
          </a:xfrm>
          <a:prstGeom prst="rect">
            <a:avLst/>
          </a:prstGeom>
          <a:noFill/>
          <a:ln w="22225" algn="ctr">
            <a:noFill/>
            <a:miter lim="800000"/>
            <a:headEnd/>
            <a:tailEnd/>
          </a:ln>
          <a:effectLst/>
        </p:spPr>
        <p:txBody>
          <a:bodyPr wrap="square">
            <a:spAutoFit/>
          </a:bodyPr>
          <a:lstStyle/>
          <a:p>
            <a:pPr>
              <a:spcBef>
                <a:spcPct val="50000"/>
              </a:spcBef>
            </a:pPr>
            <a:r>
              <a:rPr lang="en-US" sz="1800" dirty="0" smtClean="0"/>
              <a:t>Rebuild mirror</a:t>
            </a:r>
            <a:br>
              <a:rPr lang="en-US" sz="1800" dirty="0" smtClean="0"/>
            </a:br>
            <a:r>
              <a:rPr lang="en-US" sz="1400" dirty="0" smtClean="0">
                <a:latin typeface="Courier New" pitchFamily="49" charset="0"/>
                <a:cs typeface="Courier New" pitchFamily="49" charset="0"/>
              </a:rPr>
              <a:t>system2(takeover)&gt; </a:t>
            </a:r>
            <a:r>
              <a:rPr lang="en-US" sz="1400" b="1" dirty="0" err="1" smtClean="0">
                <a:latin typeface="Courier New" pitchFamily="49" charset="0"/>
                <a:cs typeface="Courier New" pitchFamily="49" charset="0"/>
              </a:rPr>
              <a:t>aggr</a:t>
            </a:r>
            <a:r>
              <a:rPr lang="en-US" sz="1400" b="1" dirty="0" smtClean="0">
                <a:latin typeface="Courier New" pitchFamily="49" charset="0"/>
                <a:cs typeface="Courier New" pitchFamily="49" charset="0"/>
              </a:rPr>
              <a:t> status -r</a:t>
            </a:r>
            <a:br>
              <a:rPr lang="en-US" sz="1400" b="1" dirty="0" smtClean="0">
                <a:latin typeface="Courier New" pitchFamily="49" charset="0"/>
                <a:cs typeface="Courier New" pitchFamily="49" charset="0"/>
              </a:rPr>
            </a:br>
            <a:r>
              <a:rPr lang="en-US" sz="1400" dirty="0" smtClean="0">
                <a:latin typeface="Courier New" pitchFamily="49" charset="0"/>
                <a:cs typeface="Courier New" pitchFamily="49" charset="0"/>
              </a:rPr>
              <a:t>system2(takeover)&gt; </a:t>
            </a:r>
            <a:r>
              <a:rPr lang="en-US" sz="1400" b="1" dirty="0" smtClean="0">
                <a:latin typeface="Courier New" pitchFamily="49" charset="0"/>
                <a:cs typeface="Courier New" pitchFamily="49" charset="0"/>
              </a:rPr>
              <a:t>partner</a:t>
            </a:r>
            <a:br>
              <a:rPr lang="en-US" sz="1400" b="1" dirty="0" smtClean="0">
                <a:latin typeface="Courier New" pitchFamily="49" charset="0"/>
                <a:cs typeface="Courier New" pitchFamily="49" charset="0"/>
              </a:rPr>
            </a:br>
            <a:r>
              <a:rPr lang="en-US" sz="1400" dirty="0" smtClean="0">
                <a:latin typeface="Courier New" pitchFamily="49" charset="0"/>
                <a:cs typeface="Courier New" pitchFamily="49" charset="0"/>
              </a:rPr>
              <a:t>system1/system2&gt; </a:t>
            </a:r>
            <a:r>
              <a:rPr lang="en-US" sz="1400" b="1" dirty="0" err="1" smtClean="0">
                <a:latin typeface="Courier New" pitchFamily="49" charset="0"/>
                <a:cs typeface="Courier New" pitchFamily="49" charset="0"/>
              </a:rPr>
              <a:t>aggr</a:t>
            </a:r>
            <a:r>
              <a:rPr lang="en-US" sz="1400" b="1" dirty="0" smtClean="0">
                <a:latin typeface="Courier New" pitchFamily="49" charset="0"/>
                <a:cs typeface="Courier New" pitchFamily="49" charset="0"/>
              </a:rPr>
              <a:t> status -r</a:t>
            </a:r>
            <a:br>
              <a:rPr lang="en-US" sz="1400" b="1" dirty="0" smtClean="0">
                <a:latin typeface="Courier New" pitchFamily="49" charset="0"/>
                <a:cs typeface="Courier New" pitchFamily="49" charset="0"/>
              </a:rPr>
            </a:br>
            <a:r>
              <a:rPr lang="en-US" sz="1400" dirty="0" smtClean="0">
                <a:latin typeface="Courier New" pitchFamily="49" charset="0"/>
                <a:cs typeface="Courier New" pitchFamily="49" charset="0"/>
              </a:rPr>
              <a:t>system1/system2&gt; </a:t>
            </a:r>
            <a:r>
              <a:rPr lang="en-US" sz="1400" dirty="0" err="1" smtClean="0">
                <a:latin typeface="Courier New" pitchFamily="49" charset="0"/>
                <a:cs typeface="Courier New" pitchFamily="49" charset="0"/>
              </a:rPr>
              <a:t>aggr</a:t>
            </a:r>
            <a:r>
              <a:rPr lang="en-US" sz="1400" dirty="0" smtClean="0">
                <a:latin typeface="Courier New" pitchFamily="49" charset="0"/>
                <a:cs typeface="Courier New" pitchFamily="49" charset="0"/>
              </a:rPr>
              <a:t> offline </a:t>
            </a:r>
            <a:r>
              <a:rPr lang="en-US" sz="1400" i="1" dirty="0" err="1" smtClean="0">
                <a:latin typeface="Courier New" pitchFamily="49" charset="0"/>
                <a:cs typeface="Courier New" pitchFamily="49" charset="0"/>
              </a:rPr>
              <a:t>disaster_aggr</a:t>
            </a:r>
            <a:r>
              <a:rPr lang="en-US" sz="1400" i="1" dirty="0" smtClean="0">
                <a:latin typeface="Courier New" pitchFamily="49" charset="0"/>
                <a:cs typeface="Courier New" pitchFamily="49" charset="0"/>
              </a:rPr>
              <a:t/>
            </a:r>
            <a:br>
              <a:rPr lang="en-US" sz="1400" i="1" dirty="0" smtClean="0">
                <a:latin typeface="Courier New" pitchFamily="49" charset="0"/>
                <a:cs typeface="Courier New" pitchFamily="49" charset="0"/>
              </a:rPr>
            </a:br>
            <a:r>
              <a:rPr lang="en-US" sz="1400" dirty="0" smtClean="0">
                <a:latin typeface="Courier New" pitchFamily="49" charset="0"/>
                <a:cs typeface="Courier New" pitchFamily="49" charset="0"/>
              </a:rPr>
              <a:t>system1/system2&gt; </a:t>
            </a:r>
            <a:r>
              <a:rPr lang="en-US" sz="1400" dirty="0" err="1" smtClean="0">
                <a:latin typeface="Courier New" pitchFamily="49" charset="0"/>
                <a:cs typeface="Courier New" pitchFamily="49" charset="0"/>
              </a:rPr>
              <a:t>aggr</a:t>
            </a:r>
            <a:r>
              <a:rPr lang="en-US" sz="1400" dirty="0" smtClean="0">
                <a:latin typeface="Courier New" pitchFamily="49" charset="0"/>
                <a:cs typeface="Courier New" pitchFamily="49" charset="0"/>
              </a:rPr>
              <a:t> mirror </a:t>
            </a:r>
            <a:r>
              <a:rPr lang="en-US" sz="1400" i="1" dirty="0" err="1" smtClean="0">
                <a:latin typeface="Courier New" pitchFamily="49" charset="0"/>
                <a:cs typeface="Courier New" pitchFamily="49" charset="0"/>
              </a:rPr>
              <a:t>aggr</a:t>
            </a:r>
            <a:r>
              <a:rPr lang="en-US" sz="1400" i="1" dirty="0" smtClean="0">
                <a:latin typeface="Courier New" pitchFamily="49" charset="0"/>
                <a:cs typeface="Courier New" pitchFamily="49" charset="0"/>
              </a:rPr>
              <a:t> -v </a:t>
            </a:r>
            <a:r>
              <a:rPr lang="en-US" sz="1400" i="1" dirty="0" err="1" smtClean="0">
                <a:latin typeface="Courier New" pitchFamily="49" charset="0"/>
                <a:cs typeface="Courier New" pitchFamily="49" charset="0"/>
              </a:rPr>
              <a:t>disaster_aggr</a:t>
            </a:r>
            <a:r>
              <a:rPr lang="en-US" sz="1400" i="1" dirty="0" smtClean="0">
                <a:latin typeface="Courier New" pitchFamily="49" charset="0"/>
                <a:cs typeface="Courier New" pitchFamily="49" charset="0"/>
              </a:rPr>
              <a:t/>
            </a:r>
            <a:br>
              <a:rPr lang="en-US" sz="1400" i="1" dirty="0" smtClean="0">
                <a:latin typeface="Courier New" pitchFamily="49" charset="0"/>
                <a:cs typeface="Courier New" pitchFamily="49" charset="0"/>
              </a:rPr>
            </a:br>
            <a:r>
              <a:rPr lang="en-US" sz="1400" dirty="0" smtClean="0">
                <a:latin typeface="Courier New" pitchFamily="49" charset="0"/>
                <a:cs typeface="Courier New" pitchFamily="49" charset="0"/>
              </a:rPr>
              <a:t>system1/system2&gt; </a:t>
            </a:r>
            <a:r>
              <a:rPr lang="en-US" sz="1400" b="1" dirty="0" smtClean="0">
                <a:latin typeface="Courier New" pitchFamily="49" charset="0"/>
                <a:cs typeface="Courier New" pitchFamily="49" charset="0"/>
              </a:rPr>
              <a:t>partner</a:t>
            </a:r>
            <a:endParaRPr lang="en-US" sz="1800" b="1" dirty="0">
              <a:latin typeface="Courier New" pitchFamily="49" charset="0"/>
              <a:cs typeface="Courier New" pitchFamily="49"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230"/>
                                        </p:tgtEl>
                                      </p:cBhvr>
                                    </p:animEffect>
                                    <p:set>
                                      <p:cBhvr>
                                        <p:cTn id="7" dur="1" fill="hold">
                                          <p:stCondLst>
                                            <p:cond delay="999"/>
                                          </p:stCondLst>
                                        </p:cTn>
                                        <p:tgtEl>
                                          <p:spTgt spid="23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4"/>
                                        </p:tgtEl>
                                        <p:attrNameLst>
                                          <p:attrName>style.visibility</p:attrName>
                                        </p:attrNameLst>
                                      </p:cBhvr>
                                      <p:to>
                                        <p:strVal val="visible"/>
                                      </p:to>
                                    </p:set>
                                    <p:animEffect transition="in" filter="fade">
                                      <p:cBhvr>
                                        <p:cTn id="12" dur="1000"/>
                                        <p:tgtEl>
                                          <p:spTgt spid="294"/>
                                        </p:tgtEl>
                                      </p:cBhvr>
                                    </p:animEffect>
                                  </p:childTnLst>
                                </p:cTn>
                              </p:par>
                              <p:par>
                                <p:cTn id="13" presetID="10" presetClass="entr" presetSubtype="0" fill="hold" nodeType="withEffect">
                                  <p:stCondLst>
                                    <p:cond delay="0"/>
                                  </p:stCondLst>
                                  <p:childTnLst>
                                    <p:set>
                                      <p:cBhvr>
                                        <p:cTn id="14" dur="1" fill="hold">
                                          <p:stCondLst>
                                            <p:cond delay="0"/>
                                          </p:stCondLst>
                                        </p:cTn>
                                        <p:tgtEl>
                                          <p:spTgt spid="298"/>
                                        </p:tgtEl>
                                        <p:attrNameLst>
                                          <p:attrName>style.visibility</p:attrName>
                                        </p:attrNameLst>
                                      </p:cBhvr>
                                      <p:to>
                                        <p:strVal val="visible"/>
                                      </p:to>
                                    </p:set>
                                    <p:animEffect transition="in" filter="fade">
                                      <p:cBhvr>
                                        <p:cTn id="15" dur="1000"/>
                                        <p:tgtEl>
                                          <p:spTgt spid="29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3"/>
                                        </p:tgtEl>
                                        <p:attrNameLst>
                                          <p:attrName>style.visibility</p:attrName>
                                        </p:attrNameLst>
                                      </p:cBhvr>
                                      <p:to>
                                        <p:strVal val="visible"/>
                                      </p:to>
                                    </p:set>
                                    <p:animEffect transition="in" filter="fade">
                                      <p:cBhvr>
                                        <p:cTn id="18" dur="1000"/>
                                        <p:tgtEl>
                                          <p:spTgt spid="18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1" nodeType="clickEffect">
                                  <p:stCondLst>
                                    <p:cond delay="0"/>
                                  </p:stCondLst>
                                  <p:childTnLst>
                                    <p:animEffect transition="out" filter="fade">
                                      <p:cBhvr>
                                        <p:cTn id="22" dur="1000"/>
                                        <p:tgtEl>
                                          <p:spTgt spid="294"/>
                                        </p:tgtEl>
                                      </p:cBhvr>
                                    </p:animEffect>
                                    <p:set>
                                      <p:cBhvr>
                                        <p:cTn id="23" dur="1" fill="hold">
                                          <p:stCondLst>
                                            <p:cond delay="999"/>
                                          </p:stCondLst>
                                        </p:cTn>
                                        <p:tgtEl>
                                          <p:spTgt spid="294"/>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1000"/>
                                        <p:tgtEl>
                                          <p:spTgt spid="298"/>
                                        </p:tgtEl>
                                      </p:cBhvr>
                                    </p:animEffect>
                                    <p:set>
                                      <p:cBhvr>
                                        <p:cTn id="26" dur="1" fill="hold">
                                          <p:stCondLst>
                                            <p:cond delay="999"/>
                                          </p:stCondLst>
                                        </p:cTn>
                                        <p:tgtEl>
                                          <p:spTgt spid="298"/>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292"/>
                                        </p:tgtEl>
                                      </p:cBhvr>
                                    </p:animEffect>
                                    <p:set>
                                      <p:cBhvr>
                                        <p:cTn id="29" dur="1" fill="hold">
                                          <p:stCondLst>
                                            <p:cond delay="1999"/>
                                          </p:stCondLst>
                                        </p:cTn>
                                        <p:tgtEl>
                                          <p:spTgt spid="292"/>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74"/>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300"/>
                                        </p:tgtEl>
                                        <p:attrNameLst>
                                          <p:attrName>style.visibility</p:attrName>
                                        </p:attrNameLst>
                                      </p:cBhvr>
                                      <p:to>
                                        <p:strVal val="visible"/>
                                      </p:to>
                                    </p:set>
                                    <p:animEffect transition="in" filter="fade">
                                      <p:cBhvr>
                                        <p:cTn id="34" dur="1000"/>
                                        <p:tgtEl>
                                          <p:spTgt spid="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animBg="1"/>
      <p:bldP spid="300" grpId="0"/>
      <p:bldP spid="174" grpId="0" animBg="1"/>
      <p:bldP spid="294" grpId="0" animBg="1"/>
      <p:bldP spid="294" grpId="1" animBg="1"/>
      <p:bldP spid="18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p:nvPr>
        </p:nvSpPr>
        <p:spPr/>
        <p:txBody>
          <a:bodyPr/>
          <a:lstStyle/>
          <a:p>
            <a:r>
              <a:rPr lang="en-US" dirty="0"/>
              <a:t>Module Summary</a:t>
            </a:r>
          </a:p>
        </p:txBody>
      </p:sp>
      <p:sp>
        <p:nvSpPr>
          <p:cNvPr id="5" name="Content Placeholder 4"/>
          <p:cNvSpPr>
            <a:spLocks noGrp="1"/>
          </p:cNvSpPr>
          <p:nvPr>
            <p:ph idx="1"/>
          </p:nvPr>
        </p:nvSpPr>
        <p:spPr/>
        <p:txBody>
          <a:bodyPr/>
          <a:lstStyle/>
          <a:p>
            <a:pPr>
              <a:buNone/>
            </a:pPr>
            <a:r>
              <a:rPr lang="en-US" dirty="0" smtClean="0"/>
              <a:t>In this module, you should have learned to:</a:t>
            </a:r>
          </a:p>
          <a:p>
            <a:pPr eaLnBrk="1" hangingPunct="1"/>
            <a:r>
              <a:rPr lang="en-US" dirty="0" smtClean="0"/>
              <a:t>Describe a stretch MetroCluster environment</a:t>
            </a:r>
          </a:p>
          <a:p>
            <a:pPr eaLnBrk="1" hangingPunct="1"/>
            <a:r>
              <a:rPr lang="en-US" dirty="0" smtClean="0"/>
              <a:t>List the basic steps to implement a stretch MetroCluster</a:t>
            </a:r>
          </a:p>
          <a:p>
            <a:r>
              <a:rPr lang="en-US" dirty="0" smtClean="0"/>
              <a:t>Describe a fabric-attached MetroCluster environment</a:t>
            </a:r>
          </a:p>
          <a:p>
            <a:pPr eaLnBrk="1" hangingPunct="1"/>
            <a:r>
              <a:rPr lang="en-US" dirty="0" smtClean="0"/>
              <a:t>List the basic steps to implement a fabric-attached MetroCluster</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subTitle" idx="1"/>
          </p:nvPr>
        </p:nvSpPr>
        <p:spPr/>
        <p:txBody>
          <a:bodyPr/>
          <a:lstStyle/>
          <a:p>
            <a:r>
              <a:rPr lang="en-US" dirty="0"/>
              <a:t>Module </a:t>
            </a:r>
            <a:r>
              <a:rPr lang="en-US" dirty="0" smtClean="0"/>
              <a:t>22: MetroCluster</a:t>
            </a:r>
            <a:endParaRPr lang="en-US" dirty="0"/>
          </a:p>
          <a:p>
            <a:r>
              <a:rPr lang="en-US" dirty="0"/>
              <a:t>Estimated Time: </a:t>
            </a:r>
            <a:r>
              <a:rPr lang="en-US" dirty="0" smtClean="0"/>
              <a:t>0 </a:t>
            </a:r>
            <a:r>
              <a:rPr lang="en-US" dirty="0"/>
              <a:t>minutes</a:t>
            </a:r>
          </a:p>
        </p:txBody>
      </p:sp>
      <p:sp>
        <p:nvSpPr>
          <p:cNvPr id="98306" name="Rectangle 2"/>
          <p:cNvSpPr>
            <a:spLocks noGrp="1" noChangeArrowheads="1"/>
          </p:cNvSpPr>
          <p:nvPr>
            <p:ph type="ctrTitle"/>
          </p:nvPr>
        </p:nvSpPr>
        <p:spPr/>
        <p:txBody>
          <a:bodyPr/>
          <a:lstStyle/>
          <a:p>
            <a:r>
              <a:rPr lang="en-US" dirty="0"/>
              <a:t>Exercise</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idx="1"/>
          </p:nvPr>
        </p:nvSpPr>
        <p:spPr/>
        <p:txBody>
          <a:bodyPr/>
          <a:lstStyle/>
          <a:p>
            <a:pPr eaLnBrk="1" hangingPunct="1">
              <a:spcBef>
                <a:spcPts val="600"/>
              </a:spcBef>
            </a:pPr>
            <a:r>
              <a:rPr lang="en-US" dirty="0" smtClean="0"/>
              <a:t>MetroCluster may be configured in what three configurations?</a:t>
            </a:r>
          </a:p>
          <a:p>
            <a:pPr eaLnBrk="1" hangingPunct="1">
              <a:spcBef>
                <a:spcPts val="600"/>
              </a:spcBef>
            </a:pPr>
            <a:r>
              <a:rPr lang="en-US" dirty="0" smtClean="0"/>
              <a:t>What three special licenses are required to implement a MetroCluster?  </a:t>
            </a:r>
          </a:p>
          <a:p>
            <a:pPr eaLnBrk="1" hangingPunct="1">
              <a:spcBef>
                <a:spcPts val="600"/>
              </a:spcBef>
            </a:pPr>
            <a:r>
              <a:rPr lang="en-US" dirty="0" smtClean="0"/>
              <a:t>True or false? With special cables and FC switches, Fabric-attached MetroCluster configurations can span up to 100km.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5" name="Rectangle 3"/>
          <p:cNvSpPr>
            <a:spLocks noGrp="1" noChangeArrowheads="1"/>
          </p:cNvSpPr>
          <p:nvPr>
            <p:ph type="subTitle" idx="1"/>
          </p:nvPr>
        </p:nvSpPr>
        <p:spPr/>
        <p:txBody>
          <a:bodyPr/>
          <a:lstStyle/>
          <a:p>
            <a:r>
              <a:rPr lang="en-US" dirty="0" smtClean="0"/>
              <a:t>Module 22: MetroCluster</a:t>
            </a:r>
            <a:endParaRPr lang="en-US" dirty="0"/>
          </a:p>
        </p:txBody>
      </p:sp>
      <p:sp>
        <p:nvSpPr>
          <p:cNvPr id="100354" name="Rectangle 2"/>
          <p:cNvSpPr>
            <a:spLocks noGrp="1" noChangeArrowheads="1"/>
          </p:cNvSpPr>
          <p:nvPr>
            <p:ph type="ctrTitle"/>
          </p:nvPr>
        </p:nvSpPr>
        <p:spPr/>
        <p:txBody>
          <a:bodyPr/>
          <a:lstStyle/>
          <a:p>
            <a:r>
              <a:rPr lang="en-US" dirty="0"/>
              <a:t>Answers</a:t>
            </a:r>
          </a:p>
        </p:txBody>
      </p:sp>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spcBef>
                <a:spcPts val="600"/>
              </a:spcBef>
            </a:pPr>
            <a:r>
              <a:rPr lang="en-US" dirty="0" smtClean="0"/>
              <a:t>MetroCluster may be configured in what three configurations?</a:t>
            </a:r>
          </a:p>
          <a:p>
            <a:pPr lvl="1" eaLnBrk="1" hangingPunct="1">
              <a:spcBef>
                <a:spcPts val="600"/>
              </a:spcBef>
            </a:pPr>
            <a:r>
              <a:rPr lang="en-US" dirty="0" smtClean="0">
                <a:solidFill>
                  <a:schemeClr val="tx2"/>
                </a:solidFill>
              </a:rPr>
              <a:t>Stretch, Fabric, or V-Series</a:t>
            </a:r>
          </a:p>
          <a:p>
            <a:pPr eaLnBrk="1" hangingPunct="1">
              <a:spcBef>
                <a:spcPts val="600"/>
              </a:spcBef>
            </a:pPr>
            <a:r>
              <a:rPr lang="en-US" dirty="0" smtClean="0"/>
              <a:t>What three special licenses are required to implement a MetroCluster?  </a:t>
            </a:r>
          </a:p>
          <a:p>
            <a:pPr lvl="1" eaLnBrk="1" hangingPunct="1">
              <a:spcBef>
                <a:spcPts val="600"/>
              </a:spcBef>
            </a:pPr>
            <a:r>
              <a:rPr lang="en-US" dirty="0" smtClean="0">
                <a:solidFill>
                  <a:schemeClr val="tx2"/>
                </a:solidFill>
                <a:latin typeface="Courier New" pitchFamily="49" charset="0"/>
                <a:cs typeface="Courier New" pitchFamily="49" charset="0"/>
              </a:rPr>
              <a:t>cf</a:t>
            </a:r>
            <a:r>
              <a:rPr lang="en-US" dirty="0" smtClean="0">
                <a:solidFill>
                  <a:schemeClr val="tx2"/>
                </a:solidFill>
              </a:rPr>
              <a:t>, </a:t>
            </a:r>
            <a:r>
              <a:rPr lang="en-US" dirty="0" smtClean="0">
                <a:solidFill>
                  <a:schemeClr val="tx2"/>
                </a:solidFill>
                <a:latin typeface="Courier New" pitchFamily="49" charset="0"/>
                <a:cs typeface="Courier New" pitchFamily="49" charset="0"/>
              </a:rPr>
              <a:t>syncmirror_local</a:t>
            </a:r>
            <a:r>
              <a:rPr lang="en-US" dirty="0" smtClean="0">
                <a:solidFill>
                  <a:schemeClr val="tx2"/>
                </a:solidFill>
              </a:rPr>
              <a:t>, </a:t>
            </a:r>
            <a:r>
              <a:rPr lang="en-US" dirty="0" smtClean="0">
                <a:solidFill>
                  <a:schemeClr val="tx2"/>
                </a:solidFill>
                <a:latin typeface="Courier New" pitchFamily="49" charset="0"/>
                <a:cs typeface="Courier New" pitchFamily="49" charset="0"/>
              </a:rPr>
              <a:t>cf_remote</a:t>
            </a:r>
          </a:p>
          <a:p>
            <a:pPr eaLnBrk="1" hangingPunct="1">
              <a:spcBef>
                <a:spcPts val="600"/>
              </a:spcBef>
            </a:pPr>
            <a:r>
              <a:rPr lang="en-US" dirty="0" smtClean="0"/>
              <a:t>True or false? With special cables and FC switches, Fabric-attached MetroCluster configurations can span up to 100km.  </a:t>
            </a:r>
          </a:p>
          <a:p>
            <a:pPr lvl="1" eaLnBrk="1" hangingPunct="1">
              <a:spcBef>
                <a:spcPts val="600"/>
              </a:spcBef>
            </a:pPr>
            <a:r>
              <a:rPr lang="en-US" dirty="0" smtClean="0">
                <a:solidFill>
                  <a:schemeClr val="tx2"/>
                </a:solidFill>
              </a:rPr>
              <a:t>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BF0DE0-0922-40B7-8645-B830ECBE1780}"/>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25278</TotalTime>
  <Words>4555</Words>
  <Application>Microsoft Office PowerPoint</Application>
  <PresentationFormat>Letter Paper (8.5x11 in)</PresentationFormat>
  <Paragraphs>1047</Paragraphs>
  <Slides>53</Slides>
  <Notes>53</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55" baseType="lpstr">
      <vt:lpstr>2010_NetAppUMaster</vt:lpstr>
      <vt:lpstr>Visio</vt:lpstr>
      <vt:lpstr>MetroCluster</vt:lpstr>
      <vt:lpstr>Module Objectives</vt:lpstr>
      <vt:lpstr>MetroCluster Overview</vt:lpstr>
      <vt:lpstr>MetroCluster</vt:lpstr>
      <vt:lpstr>MetroCluster: Overview</vt:lpstr>
      <vt:lpstr>SyncMirror</vt:lpstr>
      <vt:lpstr>Stretch MetroCluster Implementation</vt:lpstr>
      <vt:lpstr>Loss of Building</vt:lpstr>
      <vt:lpstr>Stretch MetroCluster</vt:lpstr>
      <vt:lpstr>Cable Types</vt:lpstr>
      <vt:lpstr>Data ONTAP 8.0 7-Mode Configuration</vt:lpstr>
      <vt:lpstr>Configure Local Node</vt:lpstr>
      <vt:lpstr>Software-Based Ownership</vt:lpstr>
      <vt:lpstr>Software-Based Ownership (Cont.)</vt:lpstr>
      <vt:lpstr>Network Configuration</vt:lpstr>
      <vt:lpstr>Verify Configuration</vt:lpstr>
      <vt:lpstr>Configure Remote Node</vt:lpstr>
      <vt:lpstr>Set Up Mirrors</vt:lpstr>
      <vt:lpstr>Fabric-Attached MetroCluster Implementation</vt:lpstr>
      <vt:lpstr>Loss of Site</vt:lpstr>
      <vt:lpstr>Fabric-Attached MetroCluster</vt:lpstr>
      <vt:lpstr>Supported Configurations</vt:lpstr>
      <vt:lpstr>Virtual Channels</vt:lpstr>
      <vt:lpstr>Cable Types</vt:lpstr>
      <vt:lpstr>Cable Local Node (Controller)</vt:lpstr>
      <vt:lpstr>Cable Remote Node (Controller)</vt:lpstr>
      <vt:lpstr>Cable Local Node (Shelves)</vt:lpstr>
      <vt:lpstr>Cable Remote Node (Shelves)</vt:lpstr>
      <vt:lpstr>Configure the Switches</vt:lpstr>
      <vt:lpstr>Configure the Switches (Cont.)</vt:lpstr>
      <vt:lpstr>Configure the Switches (Cont.)</vt:lpstr>
      <vt:lpstr>Zoning</vt:lpstr>
      <vt:lpstr>Traffic Isolation Technique</vt:lpstr>
      <vt:lpstr>Configure Local Node</vt:lpstr>
      <vt:lpstr>Verify Connectivity</vt:lpstr>
      <vt:lpstr>Configure Remote Node</vt:lpstr>
      <vt:lpstr>Site Failover and Recovery</vt:lpstr>
      <vt:lpstr>Host Failure</vt:lpstr>
      <vt:lpstr>Controller Failure</vt:lpstr>
      <vt:lpstr>Controller and Disk Failure</vt:lpstr>
      <vt:lpstr>Interconnect Failure</vt:lpstr>
      <vt:lpstr>Interconnect and Host Failure</vt:lpstr>
      <vt:lpstr>MetroCluster: Site Failure</vt:lpstr>
      <vt:lpstr>Site Failover and High-Availability Failover</vt:lpstr>
      <vt:lpstr>Site Failover Consequences</vt:lpstr>
      <vt:lpstr>Split Brain Scenario</vt:lpstr>
      <vt:lpstr>MetroCluster: Site Recovery</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MetroCluster</dc:title>
  <dc:subject>Accelerated NCDA Boot Camp Data ONTAP 8.0 7-Mode</dc:subject>
  <dc:creator>Curtis Burchett</dc:creator>
  <cp:lastModifiedBy>NetApp</cp:lastModifiedBy>
  <cp:revision>4</cp:revision>
  <dcterms:created xsi:type="dcterms:W3CDTF">2007-11-29T22:14:11Z</dcterms:created>
  <dcterms:modified xsi:type="dcterms:W3CDTF">2010-04-23T22:34:40Z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